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78" r:id="rId2"/>
  </p:sldMasterIdLst>
  <p:notesMasterIdLst>
    <p:notesMasterId r:id="rId12"/>
  </p:notesMasterIdLst>
  <p:handoutMasterIdLst>
    <p:handoutMasterId r:id="rId13"/>
  </p:handoutMasterIdLst>
  <p:sldIdLst>
    <p:sldId id="478" r:id="rId3"/>
    <p:sldId id="469" r:id="rId4"/>
    <p:sldId id="470" r:id="rId5"/>
    <p:sldId id="471" r:id="rId6"/>
    <p:sldId id="473" r:id="rId7"/>
    <p:sldId id="474" r:id="rId8"/>
    <p:sldId id="475" r:id="rId9"/>
    <p:sldId id="476" r:id="rId10"/>
    <p:sldId id="477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4782"/>
    <a:srgbClr val="00FF00"/>
    <a:srgbClr val="66FF66"/>
    <a:srgbClr val="FFFF33"/>
    <a:srgbClr val="FF53FF"/>
    <a:srgbClr val="E0A3FF"/>
    <a:srgbClr val="FF9F3F"/>
    <a:srgbClr val="AEF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44" autoAdjust="0"/>
    <p:restoredTop sz="95652" autoAdjust="0"/>
  </p:normalViewPr>
  <p:slideViewPr>
    <p:cSldViewPr snapToGrid="0">
      <p:cViewPr varScale="1">
        <p:scale>
          <a:sx n="95" d="100"/>
          <a:sy n="95" d="100"/>
        </p:scale>
        <p:origin x="1572" y="90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00" y="-90"/>
      </p:cViewPr>
      <p:guideLst>
        <p:guide orient="horz" pos="2924"/>
        <p:guide pos="2204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4A1701C-3A80-49B7-A421-2256CA6AFE1F}" type="datetime1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D50FBAC-DA63-4DA6-8AE3-136CD8FFD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3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6DAF49A-045A-4EE2-87C8-167FB842D4E0}" type="datetime1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1" tIns="46586" rIns="93171" bIns="465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108"/>
            <a:ext cx="5607684" cy="4182427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BBB6041-8FEF-43D3-A431-769F7C966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2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B6041-8FEF-43D3-A431-769F7C96659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B6041-8FEF-43D3-A431-769F7C9665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 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3D2FD6-8C04-4DF2-8472-C139C3F5F99F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1EF738-7DB1-4245-A249-1C7E581239CA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9E1CE4-BA2E-43FF-868F-4514EF7004C5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D08FC-459B-42A8-9DBF-E1D904CAE0EB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C26DB-65B0-4F8B-A19A-C5B076DFF104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CBB19-67AC-4CC7-9C4F-89BEB26DE65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B6041-8FEF-43D3-A431-769F7C9665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221A-0008-49CE-89D9-8A86DA715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7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4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4F98-A3F4-4225-9B73-C923C3F85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Veterans Health Administration 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45C7-AFA8-4622-8BFA-D400F3569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54E7-20DF-4EEC-B4C6-77997BC29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1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5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5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3886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Georgia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687B29D-AAB7-4F84-A803-086484AB6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ヒラギノ角ゴ Pro W3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ヒラギノ角ゴ Pro W3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3A9B-9F0C-4EEF-9B86-F9E5B36A894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3E37-0773-4E05-994D-6820EB62C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1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va.gov/healthpartnerships/vcp.asp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479" y="4877873"/>
            <a:ext cx="64008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11/7/2018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7270" y="6553200"/>
            <a:ext cx="38862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Veterans Health Administration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D45C7-AFA8-4622-8BFA-D400F3569C1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82" y="1220414"/>
            <a:ext cx="5201176" cy="4141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66458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729" y="167425"/>
            <a:ext cx="5562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03378" y="1097521"/>
            <a:ext cx="8715375" cy="5105400"/>
          </a:xfrm>
        </p:spPr>
        <p:txBody>
          <a:bodyPr/>
          <a:lstStyle/>
          <a:p>
            <a:r>
              <a:rPr lang="en-US" altLang="en-US" sz="2600" dirty="0"/>
              <a:t>There are over 22 million Veterans in the U.S. </a:t>
            </a:r>
          </a:p>
          <a:p>
            <a:r>
              <a:rPr lang="en-US" altLang="en-US" sz="2600" dirty="0"/>
              <a:t>8 million Vets enrolled; 45% over age 65</a:t>
            </a:r>
          </a:p>
          <a:p>
            <a:r>
              <a:rPr lang="en-US" altLang="en-US" sz="2600" dirty="0"/>
              <a:t>Elderly Veterans tend to have:</a:t>
            </a:r>
          </a:p>
          <a:p>
            <a:pPr lvl="1"/>
            <a:r>
              <a:rPr lang="en-US" altLang="en-US" sz="2400" dirty="0"/>
              <a:t>More interacting diagnoses and medications</a:t>
            </a:r>
          </a:p>
          <a:p>
            <a:pPr lvl="1"/>
            <a:r>
              <a:rPr lang="en-US" altLang="en-US" sz="2400" dirty="0"/>
              <a:t>More functional dependence</a:t>
            </a:r>
          </a:p>
          <a:p>
            <a:pPr lvl="1"/>
            <a:r>
              <a:rPr lang="en-US" altLang="en-US" sz="2400" dirty="0"/>
              <a:t>More caregiver needs and challenges</a:t>
            </a:r>
          </a:p>
          <a:p>
            <a:r>
              <a:rPr lang="en-US" altLang="en-US" sz="2600" dirty="0"/>
              <a:t>70% of VA patients over age 65 use one or more other healthcare services—</a:t>
            </a:r>
            <a:r>
              <a:rPr lang="en-US" altLang="en-US" sz="2600" i="1" dirty="0"/>
              <a:t>yet there is no systematic linkage among providers/services, which leads to:</a:t>
            </a:r>
            <a:endParaRPr lang="en-US" altLang="en-US" sz="2600" dirty="0"/>
          </a:p>
          <a:p>
            <a:pPr lvl="1"/>
            <a:r>
              <a:rPr lang="en-US" altLang="en-US" sz="2400" dirty="0"/>
              <a:t>Discontinuities in care and documentation and</a:t>
            </a:r>
          </a:p>
          <a:p>
            <a:pPr lvl="1"/>
            <a:r>
              <a:rPr lang="en-US" altLang="en-US" sz="2400" dirty="0"/>
              <a:t>Redundant and missed services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5669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030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Veteran Community Partnerships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500" b="1" dirty="0"/>
              <a:t>Vision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All Veterans and their caregivers will have access to, and choices among, the services that allow our Veterans to stay in the place they call home.</a:t>
            </a:r>
            <a:br>
              <a:rPr lang="en-US" dirty="0"/>
            </a:b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500" b="1" dirty="0"/>
              <a:t>Mission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To foster Veterans seamless access to, and transitions among, the full continuum of non-institutional, </a:t>
            </a:r>
            <a:r>
              <a:rPr lang="en-US"/>
              <a:t>extended care </a:t>
            </a:r>
            <a:r>
              <a:rPr lang="en-US" dirty="0"/>
              <a:t>and support services in VA and the community.</a:t>
            </a:r>
          </a:p>
          <a:p>
            <a:pPr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“</a:t>
            </a:r>
            <a:r>
              <a:rPr lang="en-US" sz="2800" i="1" dirty="0"/>
              <a:t>Serving those who served for us</a:t>
            </a:r>
            <a:r>
              <a:rPr lang="en-US" sz="2800" dirty="0"/>
              <a:t>”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9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250" y="13900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VCP?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189426" y="1213565"/>
            <a:ext cx="8791575" cy="53149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b="1" dirty="0"/>
              <a:t>Veteran Community Partnerships (VCP) </a:t>
            </a:r>
            <a:r>
              <a:rPr lang="en-US" sz="2800" dirty="0"/>
              <a:t>are formalized partnerships through which local VA facilities connect with state and local community service agencies in an effort to: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Enhance</a:t>
            </a:r>
            <a:r>
              <a:rPr lang="en-US" dirty="0"/>
              <a:t> and improve access to and quality of care 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Promote</a:t>
            </a:r>
            <a:r>
              <a:rPr lang="en-US" dirty="0"/>
              <a:t> seamless transitions 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Educate</a:t>
            </a:r>
            <a:r>
              <a:rPr lang="en-US" dirty="0"/>
              <a:t> community agencies &amp; VA providers 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Support</a:t>
            </a:r>
            <a:r>
              <a:rPr lang="en-US" dirty="0"/>
              <a:t> caregivers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Develop</a:t>
            </a:r>
            <a:r>
              <a:rPr lang="en-US" dirty="0"/>
              <a:t> </a:t>
            </a:r>
            <a:r>
              <a:rPr lang="en-US" b="1" dirty="0"/>
              <a:t>and foster </a:t>
            </a:r>
            <a:r>
              <a:rPr lang="en-US" dirty="0"/>
              <a:t>strong relationships between VA and community agencies and providers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296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520700" y="206062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Involved?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5900" y="995363"/>
            <a:ext cx="4267200" cy="366679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/>
              <a:t>VA Medical Center Partners: 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Hospice and Palliative Care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 Voluntary Service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OIF/OEF program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Social Work Service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Nursing Service/Community Health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Mental Health Service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Geriatrics and Extended Care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Office of Public Affairs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Veteran Experience Office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4483100" y="995363"/>
            <a:ext cx="42672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/>
              <a:t>Community Partners: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Veterans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Veterans Services 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Hospice-Veteran Partnerships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Community, county, and state human services agencies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Aging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Caregivers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Caregiver coalitions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Academic institutions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Service 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Faith-based 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Non-profits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Charitable 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Philanthropic 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Hospice organizations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Home care agencies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Respite 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Disability groups</a:t>
            </a:r>
          </a:p>
          <a:p>
            <a:pPr lvl="1" algn="ctr"/>
            <a:endParaRPr lang="en-US" altLang="en-US" sz="3600" dirty="0"/>
          </a:p>
          <a:p>
            <a:pPr lvl="1" algn="ctr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8035" y="5009882"/>
            <a:ext cx="4159875" cy="677108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VCP roster/locations are available at: </a:t>
            </a:r>
          </a:p>
          <a:p>
            <a:r>
              <a:rPr lang="en-US" b="1" u="sng" dirty="0"/>
              <a:t>www.va.gov/healthpartnerships/vcp.asp </a:t>
            </a:r>
          </a:p>
        </p:txBody>
      </p:sp>
    </p:spTree>
    <p:extLst>
      <p:ext uri="{BB962C8B-B14F-4D97-AF65-F5344CB8AC3E}">
        <p14:creationId xmlns:p14="http://schemas.microsoft.com/office/powerpoint/2010/main" val="53229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4248" y="156291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VCP National Advisory Council</a:t>
            </a:r>
          </a:p>
        </p:txBody>
      </p:sp>
      <p:sp>
        <p:nvSpPr>
          <p:cNvPr id="12290" name="Subtitle 3"/>
          <p:cNvSpPr>
            <a:spLocks noGrp="1"/>
          </p:cNvSpPr>
          <p:nvPr>
            <p:ph idx="1"/>
          </p:nvPr>
        </p:nvSpPr>
        <p:spPr>
          <a:xfrm>
            <a:off x="850005" y="1236506"/>
            <a:ext cx="7225047" cy="4221163"/>
          </a:xfrm>
        </p:spPr>
        <p:txBody>
          <a:bodyPr rtlCol="0">
            <a:no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Administration for Community Living*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Disabled American Veterans*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/>
              <a:t>LeadingAge</a:t>
            </a:r>
            <a:r>
              <a:rPr lang="en-US" sz="2000" b="1" dirty="0"/>
              <a:t>*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National Alliance for Caregiving*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National Association of Area Agencies on Aging*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National Hospice and Palliative Care Organization*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VHA Hospice-Veteran Partnership Workgroup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VHA Office of Care Management and Social Work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VHA Office of Community Engagement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VHA Offices of Geriatrics and Extended Care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VHA Office of Nursing Service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VHA Offices of Primary Care Services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VHA Office of Rural Health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i="1" dirty="0"/>
              <a:t>* ex officio members</a:t>
            </a:r>
          </a:p>
        </p:txBody>
      </p:sp>
    </p:spTree>
    <p:extLst>
      <p:ext uri="{BB962C8B-B14F-4D97-AF65-F5344CB8AC3E}">
        <p14:creationId xmlns:p14="http://schemas.microsoft.com/office/powerpoint/2010/main" val="362412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5696" y="180304"/>
            <a:ext cx="5562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of VCPs</a:t>
            </a:r>
          </a:p>
        </p:txBody>
      </p:sp>
      <p:sp>
        <p:nvSpPr>
          <p:cNvPr id="22531" name="Subtitle 3"/>
          <p:cNvSpPr>
            <a:spLocks noGrp="1"/>
          </p:cNvSpPr>
          <p:nvPr>
            <p:ph idx="1"/>
          </p:nvPr>
        </p:nvSpPr>
        <p:spPr>
          <a:xfrm>
            <a:off x="485775" y="1000125"/>
            <a:ext cx="8229600" cy="4953000"/>
          </a:xfrm>
        </p:spPr>
        <p:txBody>
          <a:bodyPr/>
          <a:lstStyle/>
          <a:p>
            <a:r>
              <a:rPr lang="en-US" altLang="en-US" sz="2000" b="1" dirty="0"/>
              <a:t>Conduct assessments </a:t>
            </a:r>
            <a:r>
              <a:rPr lang="en-US" altLang="en-US" sz="2000" dirty="0"/>
              <a:t>to determine the unique needs of Veterans within communities</a:t>
            </a:r>
          </a:p>
          <a:p>
            <a:r>
              <a:rPr lang="en-US" altLang="en-US" sz="2000" b="1" dirty="0"/>
              <a:t>Exchange information between VA and community agencies </a:t>
            </a:r>
            <a:r>
              <a:rPr lang="en-US" altLang="en-US" sz="2000" dirty="0"/>
              <a:t>in an effort to keep both informed of local and VA resources, strengths, and potential growth areas</a:t>
            </a:r>
          </a:p>
          <a:p>
            <a:r>
              <a:rPr lang="en-US" altLang="en-US" sz="2000" b="1" dirty="0"/>
              <a:t>Educate community agencies </a:t>
            </a:r>
            <a:r>
              <a:rPr lang="en-US" altLang="en-US" sz="2000" dirty="0"/>
              <a:t>about specific veteran-related issues and benefits</a:t>
            </a:r>
          </a:p>
          <a:p>
            <a:r>
              <a:rPr lang="en-US" altLang="en-US" sz="2000" b="1" dirty="0"/>
              <a:t>Conduct community outreach educational programs </a:t>
            </a:r>
            <a:r>
              <a:rPr lang="en-US" altLang="en-US" sz="2000" dirty="0"/>
              <a:t>for veterans groups/community agencies to provide information on the VA continuum of care, available resources, and options</a:t>
            </a:r>
          </a:p>
          <a:p>
            <a:r>
              <a:rPr lang="en-US" altLang="en-US" sz="2000" b="1" dirty="0"/>
              <a:t>Hold local/regional/statewide educational events </a:t>
            </a:r>
            <a:r>
              <a:rPr lang="en-US" altLang="en-US" sz="2000" dirty="0"/>
              <a:t>for both community and VA stakeholders to provide information on the continuum of care options and VA healthcare system</a:t>
            </a:r>
          </a:p>
          <a:p>
            <a:r>
              <a:rPr lang="en-US" altLang="en-US" sz="2000" b="1" dirty="0"/>
              <a:t>Create/disseminate educational tools </a:t>
            </a:r>
            <a:r>
              <a:rPr lang="en-US" altLang="en-US" sz="2000" dirty="0"/>
              <a:t>that partners can access for the most current and complete information on resources for veterans, in VA and in the community…</a:t>
            </a:r>
            <a:r>
              <a:rPr lang="en-US" altLang="en-US" sz="2000" i="1" dirty="0"/>
              <a:t>And more!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3591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14853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about VCP</a:t>
            </a:r>
          </a:p>
        </p:txBody>
      </p:sp>
      <p:sp>
        <p:nvSpPr>
          <p:cNvPr id="16387" name="Subtitle 3"/>
          <p:cNvSpPr>
            <a:spLocks noGrp="1"/>
          </p:cNvSpPr>
          <p:nvPr>
            <p:ph idx="1"/>
          </p:nvPr>
        </p:nvSpPr>
        <p:spPr>
          <a:xfrm>
            <a:off x="533937" y="1246568"/>
            <a:ext cx="7877175" cy="4221163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en-US" sz="2800" i="1" dirty="0"/>
              <a:t>“We have humanized VA in this area and torn down many walls and built bridges because of our Veteran Community Partnership. </a:t>
            </a:r>
          </a:p>
          <a:p>
            <a:pPr marL="0" indent="0" algn="ctr">
              <a:buNone/>
            </a:pPr>
            <a:r>
              <a:rPr lang="en-US" sz="2800" i="1" dirty="0"/>
              <a:t>I have more people calling from community organizations to refer Veterans who have never enrolled and accessed their VA benefits. And I have more information about community organizations that can provide quality services for our Veterans and caregivers if not available at VA.”</a:t>
            </a:r>
          </a:p>
          <a:p>
            <a:pPr marL="0" indent="0" algn="ctr">
              <a:buNone/>
            </a:pPr>
            <a:r>
              <a:rPr lang="en-US" sz="2800" dirty="0"/>
              <a:t>- VCP Coordinator</a:t>
            </a:r>
          </a:p>
        </p:txBody>
      </p:sp>
    </p:spTree>
    <p:extLst>
      <p:ext uri="{BB962C8B-B14F-4D97-AF65-F5344CB8AC3E}">
        <p14:creationId xmlns:p14="http://schemas.microsoft.com/office/powerpoint/2010/main" val="274644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66" y="189963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VCP Resources: Toolkit, Reports, Etc.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307" y="1032055"/>
            <a:ext cx="3509493" cy="44939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66" y="1081825"/>
            <a:ext cx="3420388" cy="44426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307" y="5756273"/>
            <a:ext cx="78818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More information and resources are available at: </a:t>
            </a:r>
            <a:r>
              <a:rPr lang="en-US" b="1" dirty="0">
                <a:hlinkClick r:id="rId5"/>
              </a:rPr>
              <a:t>www.va.gov/healthpartnerships/vcp.asp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546506"/>
      </p:ext>
    </p:extLst>
  </p:cSld>
  <p:clrMapOvr>
    <a:masterClrMapping/>
  </p:clrMapOvr>
</p:sld>
</file>

<file path=ppt/theme/theme1.xml><?xml version="1.0" encoding="utf-8"?>
<a:theme xmlns:a="http://schemas.openxmlformats.org/drawingml/2006/main" name="VHA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VHA PP</Template>
  <TotalTime>2611</TotalTime>
  <Words>615</Words>
  <Application>Microsoft Office PowerPoint</Application>
  <PresentationFormat>On-screen Show (4:3)</PresentationFormat>
  <Paragraphs>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Georgia</vt:lpstr>
      <vt:lpstr>ヒラギノ角ゴ Pro W3</vt:lpstr>
      <vt:lpstr>VHA PP</vt:lpstr>
      <vt:lpstr>Custom Design</vt:lpstr>
      <vt:lpstr>PowerPoint Presentation</vt:lpstr>
      <vt:lpstr>Background</vt:lpstr>
      <vt:lpstr>Veteran Community Partnerships</vt:lpstr>
      <vt:lpstr>What is a VCP?</vt:lpstr>
      <vt:lpstr>Who is Involved?</vt:lpstr>
      <vt:lpstr>VCP National Advisory Council</vt:lpstr>
      <vt:lpstr>Activities of VCPs</vt:lpstr>
      <vt:lpstr>Feedback about VCP</vt:lpstr>
      <vt:lpstr>VCP Resources: Toolkit, Reports, Etc.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Office</dc:title>
  <dc:creator>Prince-Wheeler, Latriece R.</dc:creator>
  <cp:lastModifiedBy>DeLoof, Sherri</cp:lastModifiedBy>
  <cp:revision>146</cp:revision>
  <cp:lastPrinted>2017-06-01T19:11:13Z</cp:lastPrinted>
  <dcterms:created xsi:type="dcterms:W3CDTF">2015-05-15T19:58:17Z</dcterms:created>
  <dcterms:modified xsi:type="dcterms:W3CDTF">2018-11-07T14:41:08Z</dcterms:modified>
</cp:coreProperties>
</file>