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Layouts/slideLayout39.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Masters/slideMaster4.xml" ContentType="application/vnd.openxmlformats-officedocument.presentationml.slideMaster+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43.xml" ContentType="application/vnd.openxmlformats-officedocument.presentationml.slideLayout+xml"/>
  <Override PartName="/ppt/notesSlides/notesSlide17.xml" ContentType="application/vnd.openxmlformats-officedocument.presentationml.notesSlide+xml"/>
  <Default Extension="emf" ContentType="image/x-emf"/>
  <Override PartName="/ppt/notesSlides/notesSlide28.xml" ContentType="application/vnd.openxmlformats-officedocument.presentationml.notesSlid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slideLayouts/slideLayout14.xml" ContentType="application/vnd.openxmlformats-officedocument.presentationml.slideLayout+xml"/>
  <Override PartName="/ppt/slideLayouts/slideLayout32.xml" ContentType="application/vnd.openxmlformats-officedocument.presentationml.slideLayout+xml"/>
  <Override PartName="/ppt/notesSlides/notesSlide24.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notesSlides/notesSlide4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20.xml" ContentType="application/vnd.openxmlformats-officedocument.presentationml.notesSlide+xml"/>
  <Default Extension="vml" ContentType="application/vnd.openxmlformats-officedocument.vmlDrawing"/>
  <Override PartName="/ppt/notesSlides/notesSlide31.xml" ContentType="application/vnd.openxmlformats-officedocument.presentationml.notesSlide+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notesSlides/notesSlide18.xml" ContentType="application/vnd.openxmlformats-officedocument.presentationml.notesSlide+xml"/>
  <Default Extension="xls" ContentType="application/vnd.ms-exce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Layouts/slideLayout38.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Layouts/slideLayout16.xml" ContentType="application/vnd.openxmlformats-officedocument.presentationml.slideLayout+xml"/>
  <Override PartName="/ppt/slideLayouts/slideLayout34.xml" ContentType="application/vnd.openxmlformats-officedocument.presentationml.slideLayout+xml"/>
  <Default Extension="jpeg" ContentType="image/jpeg"/>
  <Override PartName="/ppt/notesSlides/notesSlide37.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1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69.xml" ContentType="application/vnd.openxmlformats-officedocument.presentationml.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49" r:id="rId2"/>
    <p:sldMasterId id="2147483650" r:id="rId3"/>
    <p:sldMasterId id="2147483651" r:id="rId4"/>
  </p:sldMasterIdLst>
  <p:notesMasterIdLst>
    <p:notesMasterId r:id="rId75"/>
  </p:notesMasterIdLst>
  <p:handoutMasterIdLst>
    <p:handoutMasterId r:id="rId76"/>
  </p:handoutMasterIdLst>
  <p:sldIdLst>
    <p:sldId id="257" r:id="rId5"/>
    <p:sldId id="349" r:id="rId6"/>
    <p:sldId id="998" r:id="rId7"/>
    <p:sldId id="999" r:id="rId8"/>
    <p:sldId id="1000" r:id="rId9"/>
    <p:sldId id="1002" r:id="rId10"/>
    <p:sldId id="1003" r:id="rId11"/>
    <p:sldId id="1010" r:id="rId12"/>
    <p:sldId id="1001" r:id="rId13"/>
    <p:sldId id="990" r:id="rId14"/>
    <p:sldId id="991" r:id="rId15"/>
    <p:sldId id="992" r:id="rId16"/>
    <p:sldId id="993" r:id="rId17"/>
    <p:sldId id="994" r:id="rId18"/>
    <p:sldId id="995" r:id="rId19"/>
    <p:sldId id="996" r:id="rId20"/>
    <p:sldId id="1004" r:id="rId21"/>
    <p:sldId id="1005" r:id="rId22"/>
    <p:sldId id="1006" r:id="rId23"/>
    <p:sldId id="997" r:id="rId24"/>
    <p:sldId id="988" r:id="rId25"/>
    <p:sldId id="948" r:id="rId26"/>
    <p:sldId id="923" r:id="rId27"/>
    <p:sldId id="984" r:id="rId28"/>
    <p:sldId id="983" r:id="rId29"/>
    <p:sldId id="931" r:id="rId30"/>
    <p:sldId id="763" r:id="rId31"/>
    <p:sldId id="749" r:id="rId32"/>
    <p:sldId id="698" r:id="rId33"/>
    <p:sldId id="699" r:id="rId34"/>
    <p:sldId id="751" r:id="rId35"/>
    <p:sldId id="710" r:id="rId36"/>
    <p:sldId id="711" r:id="rId37"/>
    <p:sldId id="906" r:id="rId38"/>
    <p:sldId id="740" r:id="rId39"/>
    <p:sldId id="1012" r:id="rId40"/>
    <p:sldId id="1011" r:id="rId41"/>
    <p:sldId id="938" r:id="rId42"/>
    <p:sldId id="939" r:id="rId43"/>
    <p:sldId id="957" r:id="rId44"/>
    <p:sldId id="956" r:id="rId45"/>
    <p:sldId id="980" r:id="rId46"/>
    <p:sldId id="764" r:id="rId47"/>
    <p:sldId id="752" r:id="rId48"/>
    <p:sldId id="753" r:id="rId49"/>
    <p:sldId id="1007" r:id="rId50"/>
    <p:sldId id="760" r:id="rId51"/>
    <p:sldId id="759" r:id="rId52"/>
    <p:sldId id="941" r:id="rId53"/>
    <p:sldId id="942" r:id="rId54"/>
    <p:sldId id="912" r:id="rId55"/>
    <p:sldId id="986" r:id="rId56"/>
    <p:sldId id="943" r:id="rId57"/>
    <p:sldId id="959" r:id="rId58"/>
    <p:sldId id="961" r:id="rId59"/>
    <p:sldId id="1008" r:id="rId60"/>
    <p:sldId id="908" r:id="rId61"/>
    <p:sldId id="755" r:id="rId62"/>
    <p:sldId id="756" r:id="rId63"/>
    <p:sldId id="910" r:id="rId64"/>
    <p:sldId id="911" r:id="rId65"/>
    <p:sldId id="1009" r:id="rId66"/>
    <p:sldId id="962" r:id="rId67"/>
    <p:sldId id="966" r:id="rId68"/>
    <p:sldId id="967" r:id="rId69"/>
    <p:sldId id="970" r:id="rId70"/>
    <p:sldId id="968" r:id="rId71"/>
    <p:sldId id="969" r:id="rId72"/>
    <p:sldId id="981" r:id="rId73"/>
    <p:sldId id="971" r:id="rId74"/>
  </p:sldIdLst>
  <p:sldSz cx="9144000" cy="6858000" type="screen4x3"/>
  <p:notesSz cx="7010400" cy="9296400"/>
  <p:defaultTextStyle>
    <a:defPPr>
      <a:defRPr lang="en-US"/>
    </a:defPPr>
    <a:lvl1pPr algn="l" rtl="0" fontAlgn="base">
      <a:spcBef>
        <a:spcPct val="0"/>
      </a:spcBef>
      <a:spcAft>
        <a:spcPct val="0"/>
      </a:spcAft>
      <a:defRPr sz="2400" b="1" kern="1200">
        <a:solidFill>
          <a:schemeClr val="tx1"/>
        </a:solidFill>
        <a:latin typeface="Times New Roman" pitchFamily="18" charset="0"/>
        <a:ea typeface="+mn-ea"/>
        <a:cs typeface="+mn-cs"/>
      </a:defRPr>
    </a:lvl1pPr>
    <a:lvl2pPr marL="457200" algn="l" rtl="0" fontAlgn="base">
      <a:spcBef>
        <a:spcPct val="0"/>
      </a:spcBef>
      <a:spcAft>
        <a:spcPct val="0"/>
      </a:spcAft>
      <a:defRPr sz="2400" b="1" kern="1200">
        <a:solidFill>
          <a:schemeClr val="tx1"/>
        </a:solidFill>
        <a:latin typeface="Times New Roman" pitchFamily="18" charset="0"/>
        <a:ea typeface="+mn-ea"/>
        <a:cs typeface="+mn-cs"/>
      </a:defRPr>
    </a:lvl2pPr>
    <a:lvl3pPr marL="914400" algn="l" rtl="0" fontAlgn="base">
      <a:spcBef>
        <a:spcPct val="0"/>
      </a:spcBef>
      <a:spcAft>
        <a:spcPct val="0"/>
      </a:spcAft>
      <a:defRPr sz="2400" b="1" kern="1200">
        <a:solidFill>
          <a:schemeClr val="tx1"/>
        </a:solidFill>
        <a:latin typeface="Times New Roman" pitchFamily="18" charset="0"/>
        <a:ea typeface="+mn-ea"/>
        <a:cs typeface="+mn-cs"/>
      </a:defRPr>
    </a:lvl3pPr>
    <a:lvl4pPr marL="1371600" algn="l" rtl="0" fontAlgn="base">
      <a:spcBef>
        <a:spcPct val="0"/>
      </a:spcBef>
      <a:spcAft>
        <a:spcPct val="0"/>
      </a:spcAft>
      <a:defRPr sz="2400" b="1" kern="1200">
        <a:solidFill>
          <a:schemeClr val="tx1"/>
        </a:solidFill>
        <a:latin typeface="Times New Roman" pitchFamily="18" charset="0"/>
        <a:ea typeface="+mn-ea"/>
        <a:cs typeface="+mn-cs"/>
      </a:defRPr>
    </a:lvl4pPr>
    <a:lvl5pPr marL="1828800" algn="l" rtl="0" fontAlgn="base">
      <a:spcBef>
        <a:spcPct val="0"/>
      </a:spcBef>
      <a:spcAft>
        <a:spcPct val="0"/>
      </a:spcAft>
      <a:defRPr sz="2400" b="1" kern="1200">
        <a:solidFill>
          <a:schemeClr val="tx1"/>
        </a:solidFill>
        <a:latin typeface="Times New Roman" pitchFamily="18" charset="0"/>
        <a:ea typeface="+mn-ea"/>
        <a:cs typeface="+mn-cs"/>
      </a:defRPr>
    </a:lvl5pPr>
    <a:lvl6pPr marL="2286000" algn="l" defTabSz="914400" rtl="0" eaLnBrk="1" latinLnBrk="0" hangingPunct="1">
      <a:defRPr sz="2400" b="1" kern="1200">
        <a:solidFill>
          <a:schemeClr val="tx1"/>
        </a:solidFill>
        <a:latin typeface="Times New Roman" pitchFamily="18" charset="0"/>
        <a:ea typeface="+mn-ea"/>
        <a:cs typeface="+mn-cs"/>
      </a:defRPr>
    </a:lvl6pPr>
    <a:lvl7pPr marL="2743200" algn="l" defTabSz="914400" rtl="0" eaLnBrk="1" latinLnBrk="0" hangingPunct="1">
      <a:defRPr sz="2400" b="1" kern="1200">
        <a:solidFill>
          <a:schemeClr val="tx1"/>
        </a:solidFill>
        <a:latin typeface="Times New Roman" pitchFamily="18" charset="0"/>
        <a:ea typeface="+mn-ea"/>
        <a:cs typeface="+mn-cs"/>
      </a:defRPr>
    </a:lvl7pPr>
    <a:lvl8pPr marL="3200400" algn="l" defTabSz="914400" rtl="0" eaLnBrk="1" latinLnBrk="0" hangingPunct="1">
      <a:defRPr sz="2400" b="1" kern="1200">
        <a:solidFill>
          <a:schemeClr val="tx1"/>
        </a:solidFill>
        <a:latin typeface="Times New Roman" pitchFamily="18" charset="0"/>
        <a:ea typeface="+mn-ea"/>
        <a:cs typeface="+mn-cs"/>
      </a:defRPr>
    </a:lvl8pPr>
    <a:lvl9pPr marL="3657600" algn="l" defTabSz="914400" rtl="0" eaLnBrk="1" latinLnBrk="0" hangingPunct="1">
      <a:defRPr sz="2400" b="1"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0"/>
    <a:srgbClr val="0000FF"/>
    <a:srgbClr val="CC0000"/>
    <a:srgbClr val="DDDDDD"/>
    <a:srgbClr val="009900"/>
    <a:srgbClr val="006600"/>
    <a:srgbClr val="CC6600"/>
    <a:srgbClr val="99FF66"/>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22495" autoAdjust="0"/>
    <p:restoredTop sz="90351" autoAdjust="0"/>
  </p:normalViewPr>
  <p:slideViewPr>
    <p:cSldViewPr>
      <p:cViewPr varScale="1">
        <p:scale>
          <a:sx n="67" d="100"/>
          <a:sy n="67" d="100"/>
        </p:scale>
        <p:origin x="-402" y="-102"/>
      </p:cViewPr>
      <p:guideLst>
        <p:guide orient="horz" pos="2160"/>
        <p:guide pos="2880"/>
      </p:guideLst>
    </p:cSldViewPr>
  </p:slideViewPr>
  <p:outlineViewPr>
    <p:cViewPr>
      <p:scale>
        <a:sx n="33" d="100"/>
        <a:sy n="33" d="100"/>
      </p:scale>
      <p:origin x="0" y="26328"/>
    </p:cViewPr>
  </p:outlineViewPr>
  <p:notesTextViewPr>
    <p:cViewPr>
      <p:scale>
        <a:sx n="100" d="100"/>
        <a:sy n="100" d="100"/>
      </p:scale>
      <p:origin x="0" y="0"/>
    </p:cViewPr>
  </p:notesTextViewPr>
  <p:sorterViewPr>
    <p:cViewPr>
      <p:scale>
        <a:sx n="100" d="100"/>
        <a:sy n="100" d="100"/>
      </p:scale>
      <p:origin x="0" y="13560"/>
    </p:cViewPr>
  </p:sorterViewPr>
  <p:notesViewPr>
    <p:cSldViewPr>
      <p:cViewPr>
        <p:scale>
          <a:sx n="66" d="100"/>
          <a:sy n="66" d="100"/>
        </p:scale>
        <p:origin x="-2256" y="-72"/>
      </p:cViewPr>
      <p:guideLst>
        <p:guide orient="horz" pos="2928"/>
        <p:guide pos="2208"/>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slide" Target="slides/slide64.xml"/><Relationship Id="rId76" Type="http://schemas.openxmlformats.org/officeDocument/2006/relationships/handoutMaster" Target="handoutMasters/handoutMaster1.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slide" Target="slides/slide70.xml"/><Relationship Id="rId79" Type="http://schemas.openxmlformats.org/officeDocument/2006/relationships/theme" Target="theme/theme1.xml"/><Relationship Id="rId5" Type="http://schemas.openxmlformats.org/officeDocument/2006/relationships/slide" Target="slides/slide1.xml"/><Relationship Id="rId61" Type="http://schemas.openxmlformats.org/officeDocument/2006/relationships/slide" Target="slides/slide57.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938" name="Rectangle 2"/>
          <p:cNvSpPr>
            <a:spLocks noGrp="1" noChangeArrowheads="1"/>
          </p:cNvSpPr>
          <p:nvPr>
            <p:ph type="hdr" sz="quarter"/>
          </p:nvPr>
        </p:nvSpPr>
        <p:spPr bwMode="auto">
          <a:xfrm>
            <a:off x="0" y="0"/>
            <a:ext cx="3040063" cy="463550"/>
          </a:xfrm>
          <a:prstGeom prst="rect">
            <a:avLst/>
          </a:prstGeom>
          <a:noFill/>
          <a:ln w="9525">
            <a:noFill/>
            <a:miter lim="800000"/>
            <a:headEnd/>
            <a:tailEnd/>
          </a:ln>
        </p:spPr>
        <p:txBody>
          <a:bodyPr vert="horz" wrap="square" lIns="93491" tIns="46746" rIns="93491" bIns="46746" numCol="1" anchor="t" anchorCtr="0" compatLnSpc="1">
            <a:prstTxWarp prst="textNoShape">
              <a:avLst/>
            </a:prstTxWarp>
          </a:bodyPr>
          <a:lstStyle>
            <a:lvl1pPr defTabSz="935038">
              <a:defRPr sz="1100" b="0"/>
            </a:lvl1pPr>
          </a:lstStyle>
          <a:p>
            <a:pPr>
              <a:defRPr/>
            </a:pPr>
            <a:endParaRPr lang="en-US" dirty="0"/>
          </a:p>
        </p:txBody>
      </p:sp>
      <p:sp>
        <p:nvSpPr>
          <p:cNvPr id="39939" name="Rectangle 3"/>
          <p:cNvSpPr>
            <a:spLocks noGrp="1" noChangeArrowheads="1"/>
          </p:cNvSpPr>
          <p:nvPr>
            <p:ph type="dt" idx="1"/>
          </p:nvPr>
        </p:nvSpPr>
        <p:spPr bwMode="auto">
          <a:xfrm>
            <a:off x="3968750" y="0"/>
            <a:ext cx="3040063" cy="463550"/>
          </a:xfrm>
          <a:prstGeom prst="rect">
            <a:avLst/>
          </a:prstGeom>
          <a:noFill/>
          <a:ln w="9525">
            <a:noFill/>
            <a:miter lim="800000"/>
            <a:headEnd/>
            <a:tailEnd/>
          </a:ln>
        </p:spPr>
        <p:txBody>
          <a:bodyPr vert="horz" wrap="square" lIns="93491" tIns="46746" rIns="93491" bIns="46746" numCol="1" anchor="t" anchorCtr="0" compatLnSpc="1">
            <a:prstTxWarp prst="textNoShape">
              <a:avLst/>
            </a:prstTxWarp>
          </a:bodyPr>
          <a:lstStyle>
            <a:lvl1pPr algn="r" defTabSz="935038">
              <a:defRPr sz="1100" b="0"/>
            </a:lvl1pPr>
          </a:lstStyle>
          <a:p>
            <a:pPr>
              <a:defRPr/>
            </a:pPr>
            <a:endParaRPr lang="en-US" dirty="0"/>
          </a:p>
        </p:txBody>
      </p:sp>
      <p:sp>
        <p:nvSpPr>
          <p:cNvPr id="173060" name="Rectangle 4"/>
          <p:cNvSpPr>
            <a:spLocks noGrp="1" noRot="1" noChangeAspect="1" noChangeArrowheads="1" noTextEdit="1"/>
          </p:cNvSpPr>
          <p:nvPr>
            <p:ph type="sldImg" idx="2"/>
          </p:nvPr>
        </p:nvSpPr>
        <p:spPr bwMode="auto">
          <a:xfrm>
            <a:off x="1182688" y="698500"/>
            <a:ext cx="4648200" cy="3486150"/>
          </a:xfrm>
          <a:prstGeom prst="rect">
            <a:avLst/>
          </a:prstGeom>
          <a:noFill/>
          <a:ln w="9525">
            <a:solidFill>
              <a:srgbClr val="000000"/>
            </a:solidFill>
            <a:miter lim="800000"/>
            <a:headEnd/>
            <a:tailEnd/>
          </a:ln>
        </p:spPr>
      </p:sp>
      <p:sp>
        <p:nvSpPr>
          <p:cNvPr id="39941" name="Rectangle 5"/>
          <p:cNvSpPr>
            <a:spLocks noGrp="1" noChangeArrowheads="1"/>
          </p:cNvSpPr>
          <p:nvPr>
            <p:ph type="body" sz="quarter" idx="3"/>
          </p:nvPr>
        </p:nvSpPr>
        <p:spPr bwMode="auto">
          <a:xfrm>
            <a:off x="701675" y="4414838"/>
            <a:ext cx="5607050" cy="4183062"/>
          </a:xfrm>
          <a:prstGeom prst="rect">
            <a:avLst/>
          </a:prstGeom>
          <a:noFill/>
          <a:ln w="9525">
            <a:noFill/>
            <a:miter lim="800000"/>
            <a:headEnd/>
            <a:tailEnd/>
          </a:ln>
        </p:spPr>
        <p:txBody>
          <a:bodyPr vert="horz" wrap="square" lIns="93491" tIns="46746" rIns="93491" bIns="46746"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9942" name="Rectangle 6"/>
          <p:cNvSpPr>
            <a:spLocks noGrp="1" noChangeArrowheads="1"/>
          </p:cNvSpPr>
          <p:nvPr>
            <p:ph type="ftr" sz="quarter" idx="4"/>
          </p:nvPr>
        </p:nvSpPr>
        <p:spPr bwMode="auto">
          <a:xfrm>
            <a:off x="0" y="8831263"/>
            <a:ext cx="3040063" cy="463550"/>
          </a:xfrm>
          <a:prstGeom prst="rect">
            <a:avLst/>
          </a:prstGeom>
          <a:noFill/>
          <a:ln w="9525">
            <a:noFill/>
            <a:miter lim="800000"/>
            <a:headEnd/>
            <a:tailEnd/>
          </a:ln>
        </p:spPr>
        <p:txBody>
          <a:bodyPr vert="horz" wrap="square" lIns="93491" tIns="46746" rIns="93491" bIns="46746" numCol="1" anchor="b" anchorCtr="0" compatLnSpc="1">
            <a:prstTxWarp prst="textNoShape">
              <a:avLst/>
            </a:prstTxWarp>
          </a:bodyPr>
          <a:lstStyle>
            <a:lvl1pPr defTabSz="935038">
              <a:defRPr sz="1100" b="0"/>
            </a:lvl1pPr>
          </a:lstStyle>
          <a:p>
            <a:pPr>
              <a:defRPr/>
            </a:pPr>
            <a:endParaRPr lang="en-US" dirty="0"/>
          </a:p>
        </p:txBody>
      </p:sp>
      <p:sp>
        <p:nvSpPr>
          <p:cNvPr id="39943" name="Rectangle 7"/>
          <p:cNvSpPr>
            <a:spLocks noGrp="1" noChangeArrowheads="1"/>
          </p:cNvSpPr>
          <p:nvPr>
            <p:ph type="sldNum" sz="quarter" idx="5"/>
          </p:nvPr>
        </p:nvSpPr>
        <p:spPr bwMode="auto">
          <a:xfrm>
            <a:off x="3968750" y="8831263"/>
            <a:ext cx="3040063" cy="463550"/>
          </a:xfrm>
          <a:prstGeom prst="rect">
            <a:avLst/>
          </a:prstGeom>
          <a:noFill/>
          <a:ln w="9525">
            <a:noFill/>
            <a:miter lim="800000"/>
            <a:headEnd/>
            <a:tailEnd/>
          </a:ln>
        </p:spPr>
        <p:txBody>
          <a:bodyPr vert="horz" wrap="square" lIns="93491" tIns="46746" rIns="93491" bIns="46746" numCol="1" anchor="b" anchorCtr="0" compatLnSpc="1">
            <a:prstTxWarp prst="textNoShape">
              <a:avLst/>
            </a:prstTxWarp>
          </a:bodyPr>
          <a:lstStyle>
            <a:lvl1pPr algn="r" defTabSz="935038">
              <a:defRPr sz="1100" b="0"/>
            </a:lvl1pPr>
          </a:lstStyle>
          <a:p>
            <a:pPr>
              <a:defRPr/>
            </a:pPr>
            <a:fld id="{A2A938F9-5B4F-4A25-AE1D-A5B2B642463C}" type="slidenum">
              <a:rPr lang="en-US"/>
              <a:pPr>
                <a:defRPr/>
              </a:pPr>
              <a:t>‹#›</a:t>
            </a:fld>
            <a:endParaRPr 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2"/>
          <p:cNvSpPr>
            <a:spLocks noGrp="1" noRot="1" noChangeAspect="1" noChangeArrowheads="1" noTextEdit="1"/>
          </p:cNvSpPr>
          <p:nvPr>
            <p:ph type="sldImg"/>
          </p:nvPr>
        </p:nvSpPr>
        <p:spPr>
          <a:ln/>
        </p:spPr>
      </p:sp>
      <p:sp>
        <p:nvSpPr>
          <p:cNvPr id="174083"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2"/>
          <p:cNvSpPr>
            <a:spLocks noGrp="1" noRot="1" noChangeAspect="1" noChangeArrowheads="1" noTextEdit="1"/>
          </p:cNvSpPr>
          <p:nvPr>
            <p:ph type="sldImg"/>
          </p:nvPr>
        </p:nvSpPr>
        <p:spPr>
          <a:xfrm>
            <a:off x="1182688" y="700088"/>
            <a:ext cx="4648200" cy="3486150"/>
          </a:xfrm>
          <a:ln/>
        </p:spPr>
      </p:sp>
      <p:sp>
        <p:nvSpPr>
          <p:cNvPr id="185347" name="Rectangle 3"/>
          <p:cNvSpPr>
            <a:spLocks noGrp="1" noChangeArrowheads="1"/>
          </p:cNvSpPr>
          <p:nvPr>
            <p:ph type="body" idx="1"/>
          </p:nvPr>
        </p:nvSpPr>
        <p:spPr>
          <a:xfrm>
            <a:off x="701675" y="4414838"/>
            <a:ext cx="5607050" cy="4181475"/>
          </a:xfrm>
          <a:noFill/>
          <a:ln/>
        </p:spPr>
        <p:txBody>
          <a:bodyPr/>
          <a:lstStyle/>
          <a:p>
            <a:pPr eaLnBrk="1" hangingPunct="1">
              <a:lnSpc>
                <a:spcPct val="80000"/>
              </a:lnSpc>
            </a:pPr>
            <a:endParaRPr lang="en-US" sz="1000"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2"/>
          <p:cNvSpPr>
            <a:spLocks noGrp="1" noRot="1" noChangeAspect="1" noChangeArrowheads="1" noTextEdit="1"/>
          </p:cNvSpPr>
          <p:nvPr>
            <p:ph type="sldImg"/>
          </p:nvPr>
        </p:nvSpPr>
        <p:spPr>
          <a:ln/>
        </p:spPr>
      </p:sp>
      <p:sp>
        <p:nvSpPr>
          <p:cNvPr id="189443"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Rectangle 2"/>
          <p:cNvSpPr>
            <a:spLocks noGrp="1" noRot="1" noChangeAspect="1" noChangeArrowheads="1" noTextEdit="1"/>
          </p:cNvSpPr>
          <p:nvPr>
            <p:ph type="sldImg"/>
          </p:nvPr>
        </p:nvSpPr>
        <p:spPr>
          <a:ln/>
        </p:spPr>
      </p:sp>
      <p:sp>
        <p:nvSpPr>
          <p:cNvPr id="190467" name="Rectangle 3"/>
          <p:cNvSpPr>
            <a:spLocks noGrp="1" noChangeArrowheads="1"/>
          </p:cNvSpPr>
          <p:nvPr>
            <p:ph type="body" idx="1"/>
          </p:nvPr>
        </p:nvSpPr>
        <p:spPr>
          <a:noFill/>
          <a:ln/>
        </p:spPr>
        <p:txBody>
          <a:bodyPr/>
          <a:lstStyle/>
          <a:p>
            <a:pPr eaLnBrk="1" hangingPunct="1"/>
            <a:r>
              <a:rPr lang="en-US" dirty="0" smtClean="0"/>
              <a:t>                                                                                                                                                                                                                                                                                                                                                                                                                                                                                                                                                                                                                                                                         </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Rectangle 2"/>
          <p:cNvSpPr>
            <a:spLocks noGrp="1" noRot="1" noChangeAspect="1" noChangeArrowheads="1" noTextEdit="1"/>
          </p:cNvSpPr>
          <p:nvPr>
            <p:ph type="sldImg"/>
          </p:nvPr>
        </p:nvSpPr>
        <p:spPr>
          <a:ln/>
        </p:spPr>
      </p:sp>
      <p:sp>
        <p:nvSpPr>
          <p:cNvPr id="191491"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Rectangle 2"/>
          <p:cNvSpPr>
            <a:spLocks noGrp="1" noRot="1" noChangeAspect="1" noChangeArrowheads="1" noTextEdit="1"/>
          </p:cNvSpPr>
          <p:nvPr>
            <p:ph type="sldImg"/>
          </p:nvPr>
        </p:nvSpPr>
        <p:spPr>
          <a:ln/>
        </p:spPr>
      </p:sp>
      <p:sp>
        <p:nvSpPr>
          <p:cNvPr id="192515"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2"/>
          <p:cNvSpPr>
            <a:spLocks noGrp="1" noRot="1" noChangeAspect="1" noChangeArrowheads="1" noTextEdit="1"/>
          </p:cNvSpPr>
          <p:nvPr>
            <p:ph type="sldImg"/>
          </p:nvPr>
        </p:nvSpPr>
        <p:spPr>
          <a:ln/>
        </p:spPr>
      </p:sp>
      <p:sp>
        <p:nvSpPr>
          <p:cNvPr id="193539"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Rectangle 2"/>
          <p:cNvSpPr>
            <a:spLocks noGrp="1" noRot="1" noChangeAspect="1" noChangeArrowheads="1" noTextEdit="1"/>
          </p:cNvSpPr>
          <p:nvPr>
            <p:ph type="sldImg"/>
          </p:nvPr>
        </p:nvSpPr>
        <p:spPr>
          <a:ln/>
        </p:spPr>
      </p:sp>
      <p:sp>
        <p:nvSpPr>
          <p:cNvPr id="194563"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Rectangle 2"/>
          <p:cNvSpPr>
            <a:spLocks noGrp="1" noRot="1" noChangeAspect="1" noChangeArrowheads="1" noTextEdit="1"/>
          </p:cNvSpPr>
          <p:nvPr>
            <p:ph type="sldImg"/>
          </p:nvPr>
        </p:nvSpPr>
        <p:spPr>
          <a:ln/>
        </p:spPr>
      </p:sp>
      <p:sp>
        <p:nvSpPr>
          <p:cNvPr id="195587"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Rectangle 2"/>
          <p:cNvSpPr>
            <a:spLocks noGrp="1" noRot="1" noChangeAspect="1" noChangeArrowheads="1" noTextEdit="1"/>
          </p:cNvSpPr>
          <p:nvPr>
            <p:ph type="sldImg"/>
          </p:nvPr>
        </p:nvSpPr>
        <p:spPr>
          <a:ln/>
        </p:spPr>
      </p:sp>
      <p:sp>
        <p:nvSpPr>
          <p:cNvPr id="196611"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Rectangle 2"/>
          <p:cNvSpPr>
            <a:spLocks noGrp="1" noRot="1" noChangeAspect="1" noChangeArrowheads="1" noTextEdit="1"/>
          </p:cNvSpPr>
          <p:nvPr>
            <p:ph type="sldImg"/>
          </p:nvPr>
        </p:nvSpPr>
        <p:spPr>
          <a:ln/>
        </p:spPr>
      </p:sp>
      <p:sp>
        <p:nvSpPr>
          <p:cNvPr id="196611"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2"/>
          <p:cNvSpPr>
            <a:spLocks noGrp="1" noRot="1" noChangeAspect="1" noChangeArrowheads="1" noTextEdit="1"/>
          </p:cNvSpPr>
          <p:nvPr>
            <p:ph type="sldImg"/>
          </p:nvPr>
        </p:nvSpPr>
        <p:spPr>
          <a:ln/>
        </p:spPr>
      </p:sp>
      <p:sp>
        <p:nvSpPr>
          <p:cNvPr id="175107"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2"/>
          <p:cNvSpPr>
            <a:spLocks noGrp="1" noRot="1" noChangeAspect="1" noChangeArrowheads="1" noTextEdit="1"/>
          </p:cNvSpPr>
          <p:nvPr>
            <p:ph type="sldImg"/>
          </p:nvPr>
        </p:nvSpPr>
        <p:spPr>
          <a:ln/>
        </p:spPr>
      </p:sp>
      <p:sp>
        <p:nvSpPr>
          <p:cNvPr id="197635"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2"/>
          <p:cNvSpPr>
            <a:spLocks noGrp="1" noRot="1" noChangeAspect="1" noChangeArrowheads="1" noTextEdit="1"/>
          </p:cNvSpPr>
          <p:nvPr>
            <p:ph type="sldImg"/>
          </p:nvPr>
        </p:nvSpPr>
        <p:spPr>
          <a:ln/>
        </p:spPr>
      </p:sp>
      <p:sp>
        <p:nvSpPr>
          <p:cNvPr id="198659"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2"/>
          <p:cNvSpPr>
            <a:spLocks noGrp="1" noRot="1" noChangeAspect="1" noChangeArrowheads="1" noTextEdit="1"/>
          </p:cNvSpPr>
          <p:nvPr>
            <p:ph type="sldImg"/>
          </p:nvPr>
        </p:nvSpPr>
        <p:spPr>
          <a:xfrm>
            <a:off x="1182688" y="700088"/>
            <a:ext cx="4648200" cy="3486150"/>
          </a:xfrm>
          <a:ln/>
        </p:spPr>
      </p:sp>
      <p:sp>
        <p:nvSpPr>
          <p:cNvPr id="187395" name="Rectangle 3"/>
          <p:cNvSpPr>
            <a:spLocks noGrp="1" noChangeArrowheads="1"/>
          </p:cNvSpPr>
          <p:nvPr>
            <p:ph type="body" idx="1"/>
          </p:nvPr>
        </p:nvSpPr>
        <p:spPr>
          <a:xfrm>
            <a:off x="701675" y="4414838"/>
            <a:ext cx="5607050" cy="4181475"/>
          </a:xfrm>
          <a:noFill/>
          <a:ln/>
        </p:spPr>
        <p:txBody>
          <a:bodyPr/>
          <a:lstStyle/>
          <a:p>
            <a:pPr eaLnBrk="1" hangingPunct="1">
              <a:lnSpc>
                <a:spcPct val="80000"/>
              </a:lnSpc>
            </a:pPr>
            <a:endParaRPr lang="en-US" sz="1000" dirty="0"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2"/>
          <p:cNvSpPr>
            <a:spLocks noGrp="1" noRot="1" noChangeAspect="1" noChangeArrowheads="1" noTextEdit="1"/>
          </p:cNvSpPr>
          <p:nvPr>
            <p:ph type="sldImg"/>
          </p:nvPr>
        </p:nvSpPr>
        <p:spPr>
          <a:xfrm>
            <a:off x="1182688" y="700088"/>
            <a:ext cx="4648200" cy="3486150"/>
          </a:xfrm>
          <a:ln/>
        </p:spPr>
      </p:sp>
      <p:sp>
        <p:nvSpPr>
          <p:cNvPr id="186371" name="Rectangle 3"/>
          <p:cNvSpPr>
            <a:spLocks noGrp="1" noChangeArrowheads="1"/>
          </p:cNvSpPr>
          <p:nvPr>
            <p:ph type="body" idx="1"/>
          </p:nvPr>
        </p:nvSpPr>
        <p:spPr>
          <a:xfrm>
            <a:off x="701675" y="4414838"/>
            <a:ext cx="5607050" cy="4181475"/>
          </a:xfrm>
          <a:noFill/>
          <a:ln/>
        </p:spPr>
        <p:txBody>
          <a:bodyPr/>
          <a:lstStyle/>
          <a:p>
            <a:pPr eaLnBrk="1" hangingPunct="1">
              <a:lnSpc>
                <a:spcPct val="80000"/>
              </a:lnSpc>
            </a:pPr>
            <a:endParaRPr lang="en-US" sz="1000" dirty="0"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Rot="1" noChangeAspect="1" noChangeArrowheads="1" noTextEdit="1"/>
          </p:cNvSpPr>
          <p:nvPr>
            <p:ph type="sldImg"/>
          </p:nvPr>
        </p:nvSpPr>
        <p:spPr>
          <a:xfrm>
            <a:off x="1182688" y="700088"/>
            <a:ext cx="4648200" cy="3486150"/>
          </a:xfrm>
          <a:ln/>
        </p:spPr>
      </p:sp>
      <p:sp>
        <p:nvSpPr>
          <p:cNvPr id="25603" name="Rectangle 3"/>
          <p:cNvSpPr>
            <a:spLocks noGrp="1" noChangeArrowheads="1"/>
          </p:cNvSpPr>
          <p:nvPr>
            <p:ph type="body" idx="1"/>
          </p:nvPr>
        </p:nvSpPr>
        <p:spPr>
          <a:xfrm>
            <a:off x="701346" y="4414561"/>
            <a:ext cx="5607711" cy="4182458"/>
          </a:xfrm>
          <a:noFill/>
          <a:ln/>
        </p:spPr>
        <p:txBody>
          <a:bodyPr>
            <a:normAutofit/>
          </a:bodyPr>
          <a:lstStyle/>
          <a:p>
            <a:pPr eaLnBrk="1" hangingPunct="1">
              <a:lnSpc>
                <a:spcPct val="80000"/>
              </a:lnSpc>
            </a:pPr>
            <a:r>
              <a:rPr lang="en-US" sz="1000" b="1" dirty="0" smtClean="0"/>
              <a:t>         </a:t>
            </a:r>
            <a:r>
              <a:rPr lang="en-US" sz="1000" dirty="0" smtClean="0"/>
              <a:t>                                                                                                                                                                                                                                                                                                                                                                                                                                                                                                                                                                                                                                                                                                                                                                                                          </a:t>
            </a:r>
            <a:r>
              <a:rPr lang="en-US" sz="1000" b="1" dirty="0" smtClean="0"/>
              <a:t>     </a:t>
            </a:r>
            <a:r>
              <a:rPr lang="en-US" sz="1000" dirty="0" smtClean="0"/>
              <a:t>                                                                                                                                                                                                                                                                                                                                                                                                                                                                                                                                                                                                                  </a:t>
            </a:r>
            <a:r>
              <a:rPr lang="en-US" sz="1000" b="1" dirty="0" smtClean="0"/>
              <a:t>HUD VASH</a:t>
            </a:r>
          </a:p>
          <a:p>
            <a:pPr eaLnBrk="1" hangingPunct="1">
              <a:lnSpc>
                <a:spcPct val="80000"/>
              </a:lnSpc>
            </a:pPr>
            <a:r>
              <a:rPr lang="en-US" sz="1000" dirty="0" smtClean="0"/>
              <a:t>Replicate, partner with and learn from successful local scattered site supportive housing programs</a:t>
            </a:r>
          </a:p>
          <a:p>
            <a:pPr lvl="1" eaLnBrk="1" hangingPunct="1">
              <a:lnSpc>
                <a:spcPct val="80000"/>
              </a:lnSpc>
            </a:pPr>
            <a:r>
              <a:rPr lang="en-US" sz="1000" dirty="0" smtClean="0"/>
              <a:t>Shelter + Care</a:t>
            </a:r>
          </a:p>
          <a:p>
            <a:pPr lvl="1" eaLnBrk="1" hangingPunct="1">
              <a:lnSpc>
                <a:spcPct val="80000"/>
              </a:lnSpc>
            </a:pPr>
            <a:r>
              <a:rPr lang="en-US" sz="1000" dirty="0" smtClean="0"/>
              <a:t>Community Mental Health</a:t>
            </a:r>
          </a:p>
          <a:p>
            <a:pPr lvl="1" eaLnBrk="1" hangingPunct="1">
              <a:lnSpc>
                <a:spcPct val="80000"/>
              </a:lnSpc>
            </a:pPr>
            <a:r>
              <a:rPr lang="en-US" sz="1000" dirty="0" smtClean="0"/>
              <a:t>Replicate what has worked with experienced PSH for homeless Veterans across the country </a:t>
            </a:r>
          </a:p>
          <a:p>
            <a:pPr eaLnBrk="1" hangingPunct="1">
              <a:lnSpc>
                <a:spcPct val="80000"/>
              </a:lnSpc>
            </a:pPr>
            <a:r>
              <a:rPr lang="en-US" sz="1000" dirty="0" smtClean="0"/>
              <a:t>Use VASH vouchers to set aside units in new &amp; existing supportive housing projects </a:t>
            </a:r>
          </a:p>
          <a:p>
            <a:pPr lvl="1" eaLnBrk="1" hangingPunct="1">
              <a:lnSpc>
                <a:spcPct val="80000"/>
              </a:lnSpc>
            </a:pPr>
            <a:r>
              <a:rPr lang="en-US" sz="1000" dirty="0" smtClean="0"/>
              <a:t>Projects in development may need operating subsidies for units to serve homeless Veterans</a:t>
            </a:r>
          </a:p>
          <a:p>
            <a:pPr lvl="1" eaLnBrk="1" hangingPunct="1">
              <a:lnSpc>
                <a:spcPct val="80000"/>
              </a:lnSpc>
            </a:pPr>
            <a:r>
              <a:rPr lang="en-US" sz="1000" dirty="0" smtClean="0"/>
              <a:t>Local funding partnerships integrate capital, operating and services resources to produce supportive housing</a:t>
            </a:r>
          </a:p>
          <a:p>
            <a:pPr eaLnBrk="1" hangingPunct="1">
              <a:lnSpc>
                <a:spcPct val="80000"/>
              </a:lnSpc>
            </a:pPr>
            <a:r>
              <a:rPr lang="en-US" sz="1000" dirty="0" smtClean="0"/>
              <a:t>Partner with affordable housing providers who offer resident services to build healthy communities</a:t>
            </a:r>
          </a:p>
          <a:p>
            <a:pPr lvl="1" eaLnBrk="1" hangingPunct="1">
              <a:lnSpc>
                <a:spcPct val="80000"/>
              </a:lnSpc>
            </a:pPr>
            <a:r>
              <a:rPr lang="en-US" sz="1000" dirty="0" smtClean="0"/>
              <a:t>Integrated housing opportunities for families and people with disabilities</a:t>
            </a:r>
          </a:p>
          <a:p>
            <a:pPr eaLnBrk="1" hangingPunct="1">
              <a:lnSpc>
                <a:spcPct val="80000"/>
              </a:lnSpc>
            </a:pPr>
            <a:r>
              <a:rPr lang="en-US" sz="1000" dirty="0" smtClean="0"/>
              <a:t>Deliver effective supportive housing opportunities for homeless Veterans – invest in quality!</a:t>
            </a:r>
          </a:p>
          <a:p>
            <a:pPr eaLnBrk="1" hangingPunct="1">
              <a:lnSpc>
                <a:spcPct val="80000"/>
              </a:lnSpc>
            </a:pPr>
            <a:endParaRPr lang="en-US" sz="1000" b="1" dirty="0" smtClean="0"/>
          </a:p>
          <a:p>
            <a:pPr eaLnBrk="1" hangingPunct="1">
              <a:lnSpc>
                <a:spcPct val="80000"/>
              </a:lnSpc>
            </a:pPr>
            <a:r>
              <a:rPr lang="en-US" sz="1000" b="1" dirty="0" smtClean="0"/>
              <a:t>CTI</a:t>
            </a:r>
          </a:p>
          <a:p>
            <a:pPr eaLnBrk="1" hangingPunct="1">
              <a:lnSpc>
                <a:spcPct val="80000"/>
              </a:lnSpc>
            </a:pPr>
            <a:r>
              <a:rPr lang="en-US" sz="1000" dirty="0" smtClean="0"/>
              <a:t>- This is a time limited case management model to ensure housing stability through transitional services tiered to be reduced over time as individuals exit from institutional systems of care.</a:t>
            </a:r>
          </a:p>
          <a:p>
            <a:pPr eaLnBrk="1" hangingPunct="1">
              <a:lnSpc>
                <a:spcPct val="80000"/>
              </a:lnSpc>
            </a:pPr>
            <a:r>
              <a:rPr lang="en-US" sz="1000" dirty="0" smtClean="0"/>
              <a:t>- The premise is to strengthen an individual’s long-term ties to services, family, friends and other support networks to assist in reducing the possibility of an individual or family cycling out in to homelessness.</a:t>
            </a:r>
          </a:p>
          <a:p>
            <a:pPr eaLnBrk="1" hangingPunct="1">
              <a:lnSpc>
                <a:spcPct val="80000"/>
              </a:lnSpc>
            </a:pPr>
            <a:r>
              <a:rPr lang="en-US" sz="1000" dirty="0" smtClean="0"/>
              <a:t>-CTI ideally lasts no more than 9 months and is broken down in to 3 phases that each last approximately 3 months.</a:t>
            </a:r>
          </a:p>
          <a:p>
            <a:pPr eaLnBrk="1" hangingPunct="1">
              <a:lnSpc>
                <a:spcPct val="80000"/>
              </a:lnSpc>
            </a:pPr>
            <a:r>
              <a:rPr lang="en-US" sz="1000" dirty="0" smtClean="0"/>
              <a:t>- Consists of 3 phases</a:t>
            </a:r>
          </a:p>
          <a:p>
            <a:pPr lvl="1" eaLnBrk="1" hangingPunct="1">
              <a:lnSpc>
                <a:spcPct val="80000"/>
              </a:lnSpc>
            </a:pPr>
            <a:r>
              <a:rPr lang="en-US" sz="1000" dirty="0" smtClean="0"/>
              <a:t>Transition to Community</a:t>
            </a:r>
          </a:p>
          <a:p>
            <a:pPr lvl="1" eaLnBrk="1" hangingPunct="1">
              <a:lnSpc>
                <a:spcPct val="80000"/>
              </a:lnSpc>
            </a:pPr>
            <a:r>
              <a:rPr lang="en-US" sz="1000" dirty="0" smtClean="0"/>
              <a:t>Try-Out</a:t>
            </a:r>
          </a:p>
          <a:p>
            <a:pPr lvl="1" eaLnBrk="1" hangingPunct="1">
              <a:lnSpc>
                <a:spcPct val="80000"/>
              </a:lnSpc>
            </a:pPr>
            <a:r>
              <a:rPr lang="en-US" sz="1000" dirty="0" smtClean="0"/>
              <a:t>Transfer of Care</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Rectangle 2"/>
          <p:cNvSpPr>
            <a:spLocks noGrp="1" noRot="1" noChangeAspect="1" noChangeArrowheads="1" noTextEdit="1"/>
          </p:cNvSpPr>
          <p:nvPr>
            <p:ph type="sldImg"/>
          </p:nvPr>
        </p:nvSpPr>
        <p:spPr>
          <a:xfrm>
            <a:off x="1182688" y="700088"/>
            <a:ext cx="4648200" cy="3486150"/>
          </a:xfrm>
          <a:ln/>
        </p:spPr>
      </p:sp>
      <p:sp>
        <p:nvSpPr>
          <p:cNvPr id="201731" name="Rectangle 3"/>
          <p:cNvSpPr>
            <a:spLocks noGrp="1" noChangeArrowheads="1"/>
          </p:cNvSpPr>
          <p:nvPr>
            <p:ph type="body" idx="1"/>
          </p:nvPr>
        </p:nvSpPr>
        <p:spPr>
          <a:xfrm>
            <a:off x="701675" y="4414838"/>
            <a:ext cx="5607050" cy="4181475"/>
          </a:xfrm>
          <a:noFill/>
          <a:ln/>
        </p:spPr>
        <p:txBody>
          <a:bodyPr/>
          <a:lstStyle/>
          <a:p>
            <a:pPr eaLnBrk="1" hangingPunct="1">
              <a:lnSpc>
                <a:spcPct val="80000"/>
              </a:lnSpc>
            </a:pPr>
            <a:r>
              <a:rPr lang="en-US" sz="1000" b="1" dirty="0" smtClean="0"/>
              <a:t>         </a:t>
            </a:r>
            <a:r>
              <a:rPr lang="en-US" sz="1000" dirty="0" smtClean="0"/>
              <a:t>                                                                                                                                                                                                                                                                                                                                                                                                                                                                                                                                                                                                                                                                                                                                                                                                          </a:t>
            </a:r>
            <a:r>
              <a:rPr lang="en-US" sz="1000" b="1" dirty="0" smtClean="0"/>
              <a:t>     </a:t>
            </a:r>
            <a:r>
              <a:rPr lang="en-US" sz="1000" dirty="0" smtClean="0"/>
              <a:t>                                                                                                                                                                                                                                                                                                                                                                                                                                                                                                                                                                                                                  </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Rectangle 2"/>
          <p:cNvSpPr>
            <a:spLocks noGrp="1" noRot="1" noChangeAspect="1" noChangeArrowheads="1" noTextEdit="1"/>
          </p:cNvSpPr>
          <p:nvPr>
            <p:ph type="sldImg"/>
          </p:nvPr>
        </p:nvSpPr>
        <p:spPr>
          <a:ln/>
        </p:spPr>
      </p:sp>
      <p:sp>
        <p:nvSpPr>
          <p:cNvPr id="203779" name="Rectangle 3"/>
          <p:cNvSpPr>
            <a:spLocks noGrp="1" noChangeArrowheads="1"/>
          </p:cNvSpPr>
          <p:nvPr>
            <p:ph type="body" idx="1"/>
          </p:nvPr>
        </p:nvSpPr>
        <p:spPr>
          <a:noFill/>
          <a:ln/>
        </p:spPr>
        <p:txBody>
          <a:bodyPr/>
          <a:lstStyle/>
          <a:p>
            <a:pPr marL="228600" indent="-228600" eaLnBrk="1" hangingPunct="1"/>
            <a:endParaRPr lang="en-US" dirty="0"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Rectangle 2"/>
          <p:cNvSpPr>
            <a:spLocks noGrp="1" noRot="1" noChangeAspect="1" noChangeArrowheads="1" noTextEdit="1"/>
          </p:cNvSpPr>
          <p:nvPr>
            <p:ph type="sldImg"/>
          </p:nvPr>
        </p:nvSpPr>
        <p:spPr>
          <a:ln/>
        </p:spPr>
      </p:sp>
      <p:sp>
        <p:nvSpPr>
          <p:cNvPr id="204803" name="Rectangle 3"/>
          <p:cNvSpPr>
            <a:spLocks noGrp="1" noChangeArrowheads="1"/>
          </p:cNvSpPr>
          <p:nvPr>
            <p:ph type="body" idx="1"/>
          </p:nvPr>
        </p:nvSpPr>
        <p:spPr>
          <a:noFill/>
          <a:ln/>
        </p:spPr>
        <p:txBody>
          <a:bodyPr/>
          <a:lstStyle/>
          <a:p>
            <a:pPr marL="228600" indent="-228600" eaLnBrk="1" hangingPunct="1"/>
            <a:endParaRPr lang="en-US" dirty="0"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Rectangle 2"/>
          <p:cNvSpPr>
            <a:spLocks noGrp="1" noRot="1" noChangeAspect="1" noChangeArrowheads="1" noTextEdit="1"/>
          </p:cNvSpPr>
          <p:nvPr>
            <p:ph type="sldImg"/>
          </p:nvPr>
        </p:nvSpPr>
        <p:spPr>
          <a:ln/>
        </p:spPr>
      </p:sp>
      <p:sp>
        <p:nvSpPr>
          <p:cNvPr id="208899" name="Rectangle 3"/>
          <p:cNvSpPr>
            <a:spLocks noGrp="1" noChangeArrowheads="1"/>
          </p:cNvSpPr>
          <p:nvPr>
            <p:ph type="body" idx="1"/>
          </p:nvPr>
        </p:nvSpPr>
        <p:spPr>
          <a:noFill/>
          <a:ln/>
        </p:spPr>
        <p:txBody>
          <a:bodyPr/>
          <a:lstStyle/>
          <a:p>
            <a:pPr marL="228600" indent="-228600" eaLnBrk="1" hangingPunct="1"/>
            <a:endParaRPr lang="en-US" dirty="0"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Rectangle 2"/>
          <p:cNvSpPr>
            <a:spLocks noGrp="1" noRot="1" noChangeAspect="1" noChangeArrowheads="1" noTextEdit="1"/>
          </p:cNvSpPr>
          <p:nvPr>
            <p:ph type="sldImg"/>
          </p:nvPr>
        </p:nvSpPr>
        <p:spPr>
          <a:ln/>
        </p:spPr>
      </p:sp>
      <p:sp>
        <p:nvSpPr>
          <p:cNvPr id="205827" name="Rectangle 3"/>
          <p:cNvSpPr>
            <a:spLocks noGrp="1" noChangeArrowheads="1"/>
          </p:cNvSpPr>
          <p:nvPr>
            <p:ph type="body" idx="1"/>
          </p:nvPr>
        </p:nvSpPr>
        <p:spPr>
          <a:noFill/>
          <a:ln/>
        </p:spPr>
        <p:txBody>
          <a:bodyPr/>
          <a:lstStyle/>
          <a:p>
            <a:pPr marL="228600" indent="-228600" eaLnBrk="1" hangingPunct="1"/>
            <a:endParaRPr lang="en-US"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2"/>
          <p:cNvSpPr>
            <a:spLocks noGrp="1" noRot="1" noChangeAspect="1" noChangeArrowheads="1" noTextEdit="1"/>
          </p:cNvSpPr>
          <p:nvPr>
            <p:ph type="sldImg"/>
          </p:nvPr>
        </p:nvSpPr>
        <p:spPr>
          <a:xfrm>
            <a:off x="1182688" y="700088"/>
            <a:ext cx="4648200" cy="3486150"/>
          </a:xfrm>
          <a:ln/>
        </p:spPr>
      </p:sp>
      <p:sp>
        <p:nvSpPr>
          <p:cNvPr id="176131" name="Rectangle 3"/>
          <p:cNvSpPr>
            <a:spLocks noGrp="1" noChangeArrowheads="1"/>
          </p:cNvSpPr>
          <p:nvPr>
            <p:ph type="body" idx="1"/>
          </p:nvPr>
        </p:nvSpPr>
        <p:spPr>
          <a:xfrm>
            <a:off x="701675" y="4414838"/>
            <a:ext cx="5607050" cy="4181475"/>
          </a:xfrm>
          <a:noFill/>
          <a:ln/>
        </p:spPr>
        <p:txBody>
          <a:bodyPr/>
          <a:lstStyle/>
          <a:p>
            <a:pPr eaLnBrk="1" hangingPunct="1">
              <a:lnSpc>
                <a:spcPct val="80000"/>
              </a:lnSpc>
            </a:pPr>
            <a:r>
              <a:rPr lang="en-US" sz="1000" b="1" dirty="0" smtClean="0"/>
              <a:t>         </a:t>
            </a:r>
            <a:r>
              <a:rPr lang="en-US" sz="1000" dirty="0" smtClean="0"/>
              <a:t>                                                                                                                                                                                                                                                                                                                                                                                                                                                                                                                                                                                                                                                                                                                                                                                                          </a:t>
            </a:r>
            <a:r>
              <a:rPr lang="en-US" sz="1000" b="1" dirty="0" smtClean="0"/>
              <a:t>     </a:t>
            </a:r>
            <a:r>
              <a:rPr lang="en-US" sz="1000" dirty="0" smtClean="0"/>
              <a:t>                                                                                                                                                                                                                                                                                                                                                                                                                                                                                                                                                                                                                  </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Rectangle 2"/>
          <p:cNvSpPr>
            <a:spLocks noGrp="1" noRot="1" noChangeAspect="1" noChangeArrowheads="1" noTextEdit="1"/>
          </p:cNvSpPr>
          <p:nvPr>
            <p:ph type="sldImg"/>
          </p:nvPr>
        </p:nvSpPr>
        <p:spPr>
          <a:ln/>
        </p:spPr>
      </p:sp>
      <p:sp>
        <p:nvSpPr>
          <p:cNvPr id="206851" name="Rectangle 3"/>
          <p:cNvSpPr>
            <a:spLocks noGrp="1" noChangeArrowheads="1"/>
          </p:cNvSpPr>
          <p:nvPr>
            <p:ph type="body" idx="1"/>
          </p:nvPr>
        </p:nvSpPr>
        <p:spPr>
          <a:noFill/>
          <a:ln/>
        </p:spPr>
        <p:txBody>
          <a:bodyPr/>
          <a:lstStyle/>
          <a:p>
            <a:pPr marL="228600" indent="-228600" eaLnBrk="1" hangingPunct="1"/>
            <a:endParaRPr lang="en-US" dirty="0"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Rectangle 2"/>
          <p:cNvSpPr>
            <a:spLocks noGrp="1" noRot="1" noChangeAspect="1" noChangeArrowheads="1" noTextEdit="1"/>
          </p:cNvSpPr>
          <p:nvPr>
            <p:ph type="sldImg"/>
          </p:nvPr>
        </p:nvSpPr>
        <p:spPr>
          <a:ln/>
        </p:spPr>
      </p:sp>
      <p:sp>
        <p:nvSpPr>
          <p:cNvPr id="207875" name="Rectangle 3"/>
          <p:cNvSpPr>
            <a:spLocks noGrp="1" noChangeArrowheads="1"/>
          </p:cNvSpPr>
          <p:nvPr>
            <p:ph type="body" idx="1"/>
          </p:nvPr>
        </p:nvSpPr>
        <p:spPr>
          <a:noFill/>
          <a:ln/>
        </p:spPr>
        <p:txBody>
          <a:bodyPr/>
          <a:lstStyle/>
          <a:p>
            <a:pPr marL="228600" indent="-228600" eaLnBrk="1" hangingPunct="1"/>
            <a:endParaRPr lang="en-US" dirty="0"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Rectangle 2"/>
          <p:cNvSpPr>
            <a:spLocks noGrp="1" noRot="1" noChangeAspect="1" noChangeArrowheads="1" noTextEdit="1"/>
          </p:cNvSpPr>
          <p:nvPr>
            <p:ph type="sldImg"/>
          </p:nvPr>
        </p:nvSpPr>
        <p:spPr>
          <a:ln/>
        </p:spPr>
      </p:sp>
      <p:sp>
        <p:nvSpPr>
          <p:cNvPr id="209923" name="Rectangle 3"/>
          <p:cNvSpPr>
            <a:spLocks noGrp="1" noChangeArrowheads="1"/>
          </p:cNvSpPr>
          <p:nvPr>
            <p:ph type="body" idx="1"/>
          </p:nvPr>
        </p:nvSpPr>
        <p:spPr>
          <a:noFill/>
          <a:ln/>
        </p:spPr>
        <p:txBody>
          <a:bodyPr/>
          <a:lstStyle/>
          <a:p>
            <a:pPr marL="228600" indent="-228600" eaLnBrk="1" hangingPunct="1"/>
            <a:endParaRPr lang="en-US" dirty="0"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Rectangle 2"/>
          <p:cNvSpPr>
            <a:spLocks noGrp="1" noRot="1" noChangeAspect="1" noChangeArrowheads="1" noTextEdit="1"/>
          </p:cNvSpPr>
          <p:nvPr>
            <p:ph type="sldImg"/>
          </p:nvPr>
        </p:nvSpPr>
        <p:spPr>
          <a:ln/>
        </p:spPr>
      </p:sp>
      <p:sp>
        <p:nvSpPr>
          <p:cNvPr id="209923" name="Rectangle 3"/>
          <p:cNvSpPr>
            <a:spLocks noGrp="1" noChangeArrowheads="1"/>
          </p:cNvSpPr>
          <p:nvPr>
            <p:ph type="body" idx="1"/>
          </p:nvPr>
        </p:nvSpPr>
        <p:spPr>
          <a:noFill/>
          <a:ln/>
        </p:spPr>
        <p:txBody>
          <a:bodyPr/>
          <a:lstStyle/>
          <a:p>
            <a:pPr marL="228600" indent="-228600" eaLnBrk="1" hangingPunct="1"/>
            <a:endParaRPr lang="en-US" dirty="0"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Rectangle 2"/>
          <p:cNvSpPr>
            <a:spLocks noGrp="1" noRot="1" noChangeAspect="1" noChangeArrowheads="1" noTextEdit="1"/>
          </p:cNvSpPr>
          <p:nvPr>
            <p:ph type="sldImg"/>
          </p:nvPr>
        </p:nvSpPr>
        <p:spPr>
          <a:ln/>
        </p:spPr>
      </p:sp>
      <p:sp>
        <p:nvSpPr>
          <p:cNvPr id="210947" name="Rectangle 3"/>
          <p:cNvSpPr>
            <a:spLocks noGrp="1" noChangeArrowheads="1"/>
          </p:cNvSpPr>
          <p:nvPr>
            <p:ph type="body" idx="1"/>
          </p:nvPr>
        </p:nvSpPr>
        <p:spPr>
          <a:noFill/>
          <a:ln/>
        </p:spPr>
        <p:txBody>
          <a:bodyPr/>
          <a:lstStyle/>
          <a:p>
            <a:pPr marL="228600" indent="-228600" eaLnBrk="1" hangingPunct="1"/>
            <a:endParaRPr lang="en-US" dirty="0"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Rectangle 2"/>
          <p:cNvSpPr>
            <a:spLocks noGrp="1" noRot="1" noChangeAspect="1" noChangeArrowheads="1" noTextEdit="1"/>
          </p:cNvSpPr>
          <p:nvPr>
            <p:ph type="sldImg"/>
          </p:nvPr>
        </p:nvSpPr>
        <p:spPr>
          <a:ln/>
        </p:spPr>
      </p:sp>
      <p:sp>
        <p:nvSpPr>
          <p:cNvPr id="210947" name="Rectangle 3"/>
          <p:cNvSpPr>
            <a:spLocks noGrp="1" noChangeArrowheads="1"/>
          </p:cNvSpPr>
          <p:nvPr>
            <p:ph type="body" idx="1"/>
          </p:nvPr>
        </p:nvSpPr>
        <p:spPr>
          <a:noFill/>
          <a:ln/>
        </p:spPr>
        <p:txBody>
          <a:bodyPr/>
          <a:lstStyle/>
          <a:p>
            <a:pPr marL="228600" indent="-228600" eaLnBrk="1" hangingPunct="1"/>
            <a:endParaRPr lang="en-US" dirty="0"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2049" name="Slide Image Placeholder 1"/>
          <p:cNvSpPr>
            <a:spLocks noGrp="1" noRot="1" noChangeAspect="1"/>
          </p:cNvSpPr>
          <p:nvPr>
            <p:ph type="sldImg"/>
          </p:nvPr>
        </p:nvSpPr>
        <p:spPr bwMode="auto">
          <a:noFill/>
          <a:ln>
            <a:solidFill>
              <a:srgbClr val="000000"/>
            </a:solidFill>
            <a:miter lim="800000"/>
            <a:headEnd/>
            <a:tailEnd/>
          </a:ln>
        </p:spPr>
      </p:sp>
      <p:sp>
        <p:nvSpPr>
          <p:cNvPr id="64205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2867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FD1B473-5DCF-467E-A5EE-24BDE6FF4E5F}" type="slidenum">
              <a:rPr lang="en-US">
                <a:solidFill>
                  <a:srgbClr val="000000"/>
                </a:solidFill>
              </a:rPr>
              <a:pPr fontAlgn="base">
                <a:spcBef>
                  <a:spcPct val="0"/>
                </a:spcBef>
                <a:spcAft>
                  <a:spcPct val="0"/>
                </a:spcAft>
                <a:defRPr/>
              </a:pPr>
              <a:t>55</a:t>
            </a:fld>
            <a:endParaRPr lang="en-US" dirty="0">
              <a:solidFill>
                <a:srgbClr val="000000"/>
              </a:solidFill>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Rectangle 2"/>
          <p:cNvSpPr>
            <a:spLocks noGrp="1" noRot="1" noChangeAspect="1" noChangeArrowheads="1" noTextEdit="1"/>
          </p:cNvSpPr>
          <p:nvPr>
            <p:ph type="sldImg"/>
          </p:nvPr>
        </p:nvSpPr>
        <p:spPr>
          <a:xfrm>
            <a:off x="1182688" y="700088"/>
            <a:ext cx="4648200" cy="3486150"/>
          </a:xfrm>
          <a:ln/>
        </p:spPr>
      </p:sp>
      <p:sp>
        <p:nvSpPr>
          <p:cNvPr id="211971" name="Rectangle 3"/>
          <p:cNvSpPr>
            <a:spLocks noGrp="1" noChangeArrowheads="1"/>
          </p:cNvSpPr>
          <p:nvPr>
            <p:ph type="body" idx="1"/>
          </p:nvPr>
        </p:nvSpPr>
        <p:spPr>
          <a:xfrm>
            <a:off x="701675" y="4414838"/>
            <a:ext cx="5607050" cy="4181475"/>
          </a:xfrm>
          <a:noFill/>
          <a:ln/>
        </p:spPr>
        <p:txBody>
          <a:bodyPr/>
          <a:lstStyle/>
          <a:p>
            <a:pPr eaLnBrk="1" hangingPunct="1">
              <a:lnSpc>
                <a:spcPct val="80000"/>
              </a:lnSpc>
            </a:pPr>
            <a:r>
              <a:rPr lang="en-US" sz="1000" b="1" dirty="0" smtClean="0"/>
              <a:t>         </a:t>
            </a:r>
            <a:r>
              <a:rPr lang="en-US" sz="1000" dirty="0" smtClean="0"/>
              <a:t>                                                                                                                                                                                                                                                                                                                                                                                                                                                                                                                                                                                                                                                                                                                                                                                                          </a:t>
            </a:r>
            <a:r>
              <a:rPr lang="en-US" sz="1000" b="1" dirty="0" smtClean="0"/>
              <a:t>     </a:t>
            </a:r>
            <a:r>
              <a:rPr lang="en-US" sz="1000" dirty="0" smtClean="0"/>
              <a:t>                                                                                                                                                                                                                                                                                                                                                                                                                                                                                                                                                                                                                  </a:t>
            </a: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Rectangle 2"/>
          <p:cNvSpPr>
            <a:spLocks noGrp="1" noRot="1" noChangeAspect="1" noChangeArrowheads="1" noTextEdit="1"/>
          </p:cNvSpPr>
          <p:nvPr>
            <p:ph type="sldImg"/>
          </p:nvPr>
        </p:nvSpPr>
        <p:spPr>
          <a:ln/>
        </p:spPr>
      </p:sp>
      <p:sp>
        <p:nvSpPr>
          <p:cNvPr id="212995" name="Rectangle 3"/>
          <p:cNvSpPr>
            <a:spLocks noGrp="1" noChangeArrowheads="1"/>
          </p:cNvSpPr>
          <p:nvPr>
            <p:ph type="body" idx="1"/>
          </p:nvPr>
        </p:nvSpPr>
        <p:spPr>
          <a:noFill/>
          <a:ln/>
        </p:spPr>
        <p:txBody>
          <a:bodyPr/>
          <a:lstStyle/>
          <a:p>
            <a:pPr marL="228600" indent="-228600" eaLnBrk="1" hangingPunct="1"/>
            <a:endParaRPr lang="en-US" dirty="0"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Rectangle 2"/>
          <p:cNvSpPr>
            <a:spLocks noGrp="1" noRot="1" noChangeAspect="1" noChangeArrowheads="1" noTextEdit="1"/>
          </p:cNvSpPr>
          <p:nvPr>
            <p:ph type="sldImg"/>
          </p:nvPr>
        </p:nvSpPr>
        <p:spPr>
          <a:ln/>
        </p:spPr>
      </p:sp>
      <p:sp>
        <p:nvSpPr>
          <p:cNvPr id="214019" name="Rectangle 3"/>
          <p:cNvSpPr>
            <a:spLocks noGrp="1" noChangeArrowheads="1"/>
          </p:cNvSpPr>
          <p:nvPr>
            <p:ph type="body" idx="1"/>
          </p:nvPr>
        </p:nvSpPr>
        <p:spPr>
          <a:noFill/>
          <a:ln/>
        </p:spPr>
        <p:txBody>
          <a:bodyPr/>
          <a:lstStyle/>
          <a:p>
            <a:pPr marL="228600" indent="-228600" eaLnBrk="1" hangingPunct="1"/>
            <a:endParaRPr lang="en-US"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2"/>
          <p:cNvSpPr>
            <a:spLocks noGrp="1" noRot="1" noChangeAspect="1" noChangeArrowheads="1" noTextEdit="1"/>
          </p:cNvSpPr>
          <p:nvPr>
            <p:ph type="sldImg"/>
          </p:nvPr>
        </p:nvSpPr>
        <p:spPr>
          <a:xfrm>
            <a:off x="1182688" y="700088"/>
            <a:ext cx="4648200" cy="3486150"/>
          </a:xfrm>
          <a:ln/>
        </p:spPr>
      </p:sp>
      <p:sp>
        <p:nvSpPr>
          <p:cNvPr id="178179" name="Rectangle 3"/>
          <p:cNvSpPr>
            <a:spLocks noGrp="1" noChangeArrowheads="1"/>
          </p:cNvSpPr>
          <p:nvPr>
            <p:ph type="body" idx="1"/>
          </p:nvPr>
        </p:nvSpPr>
        <p:spPr>
          <a:xfrm>
            <a:off x="701675" y="4414838"/>
            <a:ext cx="5607050" cy="4181475"/>
          </a:xfrm>
          <a:noFill/>
          <a:ln/>
        </p:spPr>
        <p:txBody>
          <a:bodyPr/>
          <a:lstStyle/>
          <a:p>
            <a:pPr eaLnBrk="1" hangingPunct="1">
              <a:lnSpc>
                <a:spcPct val="80000"/>
              </a:lnSpc>
            </a:pPr>
            <a:r>
              <a:rPr lang="en-US" sz="1000" b="1" dirty="0" smtClean="0"/>
              <a:t>         </a:t>
            </a:r>
            <a:r>
              <a:rPr lang="en-US" sz="1000" dirty="0" smtClean="0"/>
              <a:t>                                                                                                                                                                                                                                                                                                                                                                                                                                                                                                                                                                                                                                                                                                                                                                                                          </a:t>
            </a:r>
            <a:r>
              <a:rPr lang="en-US" sz="1000" b="1" dirty="0" smtClean="0"/>
              <a:t>     </a:t>
            </a:r>
            <a:r>
              <a:rPr lang="en-US" sz="1000" dirty="0" smtClean="0"/>
              <a:t>                                                                                                                                                                                                                                                                                                                                                                                                                                                                                                                                                                                                                  </a:t>
            </a: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Rectangle 2"/>
          <p:cNvSpPr>
            <a:spLocks noGrp="1" noRot="1" noChangeAspect="1" noChangeArrowheads="1" noTextEdit="1"/>
          </p:cNvSpPr>
          <p:nvPr>
            <p:ph type="sldImg"/>
          </p:nvPr>
        </p:nvSpPr>
        <p:spPr>
          <a:ln/>
        </p:spPr>
      </p:sp>
      <p:sp>
        <p:nvSpPr>
          <p:cNvPr id="215043" name="Rectangle 3"/>
          <p:cNvSpPr>
            <a:spLocks noGrp="1" noChangeArrowheads="1"/>
          </p:cNvSpPr>
          <p:nvPr>
            <p:ph type="body" idx="1"/>
          </p:nvPr>
        </p:nvSpPr>
        <p:spPr>
          <a:noFill/>
          <a:ln/>
        </p:spPr>
        <p:txBody>
          <a:bodyPr lIns="93477" tIns="46740" rIns="93477" bIns="46740"/>
          <a:lstStyle/>
          <a:p>
            <a:pPr eaLnBrk="1" hangingPunct="1"/>
            <a:endParaRPr lang="en-US" sz="1000" b="1" dirty="0"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Rectangle 2"/>
          <p:cNvSpPr>
            <a:spLocks noGrp="1" noRot="1" noChangeAspect="1" noChangeArrowheads="1" noTextEdit="1"/>
          </p:cNvSpPr>
          <p:nvPr>
            <p:ph type="sldImg"/>
          </p:nvPr>
        </p:nvSpPr>
        <p:spPr>
          <a:ln/>
        </p:spPr>
      </p:sp>
      <p:sp>
        <p:nvSpPr>
          <p:cNvPr id="214019" name="Rectangle 3"/>
          <p:cNvSpPr>
            <a:spLocks noGrp="1" noChangeArrowheads="1"/>
          </p:cNvSpPr>
          <p:nvPr>
            <p:ph type="body" idx="1"/>
          </p:nvPr>
        </p:nvSpPr>
        <p:spPr>
          <a:noFill/>
          <a:ln/>
        </p:spPr>
        <p:txBody>
          <a:bodyPr/>
          <a:lstStyle/>
          <a:p>
            <a:pPr marL="228600" indent="-228600" eaLnBrk="1" hangingPunct="1"/>
            <a:endParaRPr lang="en-US" dirty="0"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Rectangle 2"/>
          <p:cNvSpPr>
            <a:spLocks noGrp="1" noRot="1" noChangeAspect="1" noChangeArrowheads="1" noTextEdit="1"/>
          </p:cNvSpPr>
          <p:nvPr>
            <p:ph type="sldImg"/>
          </p:nvPr>
        </p:nvSpPr>
        <p:spPr>
          <a:ln/>
        </p:spPr>
      </p:sp>
      <p:sp>
        <p:nvSpPr>
          <p:cNvPr id="214019" name="Rectangle 3"/>
          <p:cNvSpPr>
            <a:spLocks noGrp="1" noChangeArrowheads="1"/>
          </p:cNvSpPr>
          <p:nvPr>
            <p:ph type="body" idx="1"/>
          </p:nvPr>
        </p:nvSpPr>
        <p:spPr>
          <a:noFill/>
          <a:ln/>
        </p:spPr>
        <p:txBody>
          <a:bodyPr/>
          <a:lstStyle/>
          <a:p>
            <a:pPr marL="228600" indent="-228600" eaLnBrk="1" hangingPunct="1"/>
            <a:endParaRPr lang="en-US" dirty="0"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Rectangle 2"/>
          <p:cNvSpPr>
            <a:spLocks noGrp="1" noRot="1" noChangeAspect="1" noChangeArrowheads="1" noTextEdit="1"/>
          </p:cNvSpPr>
          <p:nvPr>
            <p:ph type="sldImg"/>
          </p:nvPr>
        </p:nvSpPr>
        <p:spPr>
          <a:ln/>
        </p:spPr>
      </p:sp>
      <p:sp>
        <p:nvSpPr>
          <p:cNvPr id="214019" name="Rectangle 3"/>
          <p:cNvSpPr>
            <a:spLocks noGrp="1" noChangeArrowheads="1"/>
          </p:cNvSpPr>
          <p:nvPr>
            <p:ph type="body" idx="1"/>
          </p:nvPr>
        </p:nvSpPr>
        <p:spPr>
          <a:noFill/>
          <a:ln/>
        </p:spPr>
        <p:txBody>
          <a:bodyPr/>
          <a:lstStyle/>
          <a:p>
            <a:pPr marL="228600" indent="-228600" eaLnBrk="1" hangingPunct="1"/>
            <a:endParaRPr lang="en-US" dirty="0"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Rectangle 2"/>
          <p:cNvSpPr>
            <a:spLocks noGrp="1" noRot="1" noChangeAspect="1" noChangeArrowheads="1" noTextEdit="1"/>
          </p:cNvSpPr>
          <p:nvPr>
            <p:ph type="sldImg"/>
          </p:nvPr>
        </p:nvSpPr>
        <p:spPr>
          <a:ln/>
        </p:spPr>
      </p:sp>
      <p:sp>
        <p:nvSpPr>
          <p:cNvPr id="214019" name="Rectangle 3"/>
          <p:cNvSpPr>
            <a:spLocks noGrp="1" noChangeArrowheads="1"/>
          </p:cNvSpPr>
          <p:nvPr>
            <p:ph type="body" idx="1"/>
          </p:nvPr>
        </p:nvSpPr>
        <p:spPr>
          <a:noFill/>
          <a:ln/>
        </p:spPr>
        <p:txBody>
          <a:bodyPr/>
          <a:lstStyle/>
          <a:p>
            <a:pPr marL="228600" indent="-228600" eaLnBrk="1" hangingPunct="1"/>
            <a:endParaRPr lang="en-US" dirty="0"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Rectangle 2"/>
          <p:cNvSpPr>
            <a:spLocks noGrp="1" noRot="1" noChangeAspect="1" noChangeArrowheads="1" noTextEdit="1"/>
          </p:cNvSpPr>
          <p:nvPr>
            <p:ph type="sldImg"/>
          </p:nvPr>
        </p:nvSpPr>
        <p:spPr>
          <a:ln/>
        </p:spPr>
      </p:sp>
      <p:sp>
        <p:nvSpPr>
          <p:cNvPr id="214019" name="Rectangle 3"/>
          <p:cNvSpPr>
            <a:spLocks noGrp="1" noChangeArrowheads="1"/>
          </p:cNvSpPr>
          <p:nvPr>
            <p:ph type="body" idx="1"/>
          </p:nvPr>
        </p:nvSpPr>
        <p:spPr>
          <a:noFill/>
          <a:ln/>
        </p:spPr>
        <p:txBody>
          <a:bodyPr/>
          <a:lstStyle/>
          <a:p>
            <a:pPr marL="228600" indent="-228600" eaLnBrk="1" hangingPunct="1"/>
            <a:endParaRPr lang="en-US" dirty="0"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Rectangle 2"/>
          <p:cNvSpPr>
            <a:spLocks noGrp="1" noRot="1" noChangeAspect="1" noChangeArrowheads="1" noTextEdit="1"/>
          </p:cNvSpPr>
          <p:nvPr>
            <p:ph type="sldImg"/>
          </p:nvPr>
        </p:nvSpPr>
        <p:spPr>
          <a:ln/>
        </p:spPr>
      </p:sp>
      <p:sp>
        <p:nvSpPr>
          <p:cNvPr id="214019" name="Rectangle 3"/>
          <p:cNvSpPr>
            <a:spLocks noGrp="1" noChangeArrowheads="1"/>
          </p:cNvSpPr>
          <p:nvPr>
            <p:ph type="body" idx="1"/>
          </p:nvPr>
        </p:nvSpPr>
        <p:spPr>
          <a:noFill/>
          <a:ln/>
        </p:spPr>
        <p:txBody>
          <a:bodyPr/>
          <a:lstStyle/>
          <a:p>
            <a:pPr marL="228600" indent="-228600" eaLnBrk="1" hangingPunct="1"/>
            <a:endParaRPr lang="en-US" dirty="0" smtClean="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Rectangle 2"/>
          <p:cNvSpPr>
            <a:spLocks noGrp="1" noRot="1" noChangeAspect="1" noChangeArrowheads="1" noTextEdit="1"/>
          </p:cNvSpPr>
          <p:nvPr>
            <p:ph type="sldImg"/>
          </p:nvPr>
        </p:nvSpPr>
        <p:spPr>
          <a:ln/>
        </p:spPr>
      </p:sp>
      <p:sp>
        <p:nvSpPr>
          <p:cNvPr id="214019" name="Rectangle 3"/>
          <p:cNvSpPr>
            <a:spLocks noGrp="1" noChangeArrowheads="1"/>
          </p:cNvSpPr>
          <p:nvPr>
            <p:ph type="body" idx="1"/>
          </p:nvPr>
        </p:nvSpPr>
        <p:spPr>
          <a:noFill/>
          <a:ln/>
        </p:spPr>
        <p:txBody>
          <a:bodyPr/>
          <a:lstStyle/>
          <a:p>
            <a:pPr marL="228600" indent="-228600" eaLnBrk="1" hangingPunct="1"/>
            <a:endParaRPr lang="en-US" dirty="0" smtClean="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p:spPr>
      </p:sp>
      <p:sp>
        <p:nvSpPr>
          <p:cNvPr id="1536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dirty="0" smtClean="0"/>
          </a:p>
        </p:txBody>
      </p:sp>
      <p:sp>
        <p:nvSpPr>
          <p:cNvPr id="4" name="Slide Number Placeholder 3"/>
          <p:cNvSpPr>
            <a:spLocks noGrp="1"/>
          </p:cNvSpPr>
          <p:nvPr>
            <p:ph type="sldNum" sz="quarter" idx="5"/>
          </p:nvPr>
        </p:nvSpPr>
        <p:spPr/>
        <p:txBody>
          <a:bodyPr/>
          <a:lstStyle/>
          <a:p>
            <a:pPr>
              <a:defRPr/>
            </a:pPr>
            <a:fld id="{BD3B6976-C711-41CA-8DFA-65D0E0FDAFC3}" type="slidenum">
              <a:rPr lang="en-US" smtClean="0"/>
              <a:pPr>
                <a:defRPr/>
              </a:pPr>
              <a:t>69</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2"/>
          <p:cNvSpPr>
            <a:spLocks noGrp="1" noRot="1" noChangeAspect="1" noChangeArrowheads="1" noTextEdit="1"/>
          </p:cNvSpPr>
          <p:nvPr>
            <p:ph type="sldImg"/>
          </p:nvPr>
        </p:nvSpPr>
        <p:spPr>
          <a:xfrm>
            <a:off x="1182688" y="700088"/>
            <a:ext cx="4648200" cy="3486150"/>
          </a:xfrm>
          <a:ln/>
        </p:spPr>
      </p:sp>
      <p:sp>
        <p:nvSpPr>
          <p:cNvPr id="176131" name="Rectangle 3"/>
          <p:cNvSpPr>
            <a:spLocks noGrp="1" noChangeArrowheads="1"/>
          </p:cNvSpPr>
          <p:nvPr>
            <p:ph type="body" idx="1"/>
          </p:nvPr>
        </p:nvSpPr>
        <p:spPr>
          <a:xfrm>
            <a:off x="701675" y="4414838"/>
            <a:ext cx="5607050" cy="4181475"/>
          </a:xfrm>
          <a:noFill/>
          <a:ln/>
        </p:spPr>
        <p:txBody>
          <a:bodyPr/>
          <a:lstStyle/>
          <a:p>
            <a:pPr eaLnBrk="1" hangingPunct="1">
              <a:lnSpc>
                <a:spcPct val="80000"/>
              </a:lnSpc>
            </a:pPr>
            <a:r>
              <a:rPr lang="en-US" sz="1000" b="1" dirty="0" smtClean="0"/>
              <a:t>         </a:t>
            </a:r>
            <a:r>
              <a:rPr lang="en-US" sz="1000" dirty="0" smtClean="0"/>
              <a:t>                                                                                                                                                                                                                                                                                                                                                                                                                                                                                                                                                                                                                                                                                                                                                                                                          </a:t>
            </a:r>
            <a:r>
              <a:rPr lang="en-US" sz="1000" b="1" dirty="0" smtClean="0"/>
              <a:t>     </a:t>
            </a:r>
            <a:r>
              <a:rPr lang="en-US" sz="1000" dirty="0" smtClean="0"/>
              <a:t>                                                                                                                                                                                                                                                                                                                                                                                                                                                                                                                                                                                                                  </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2"/>
          <p:cNvSpPr>
            <a:spLocks noGrp="1" noRot="1" noChangeAspect="1" noChangeArrowheads="1" noTextEdit="1"/>
          </p:cNvSpPr>
          <p:nvPr>
            <p:ph type="sldImg"/>
          </p:nvPr>
        </p:nvSpPr>
        <p:spPr>
          <a:xfrm>
            <a:off x="1182688" y="700088"/>
            <a:ext cx="4648200" cy="3486150"/>
          </a:xfrm>
          <a:ln/>
        </p:spPr>
      </p:sp>
      <p:sp>
        <p:nvSpPr>
          <p:cNvPr id="176131" name="Rectangle 3"/>
          <p:cNvSpPr>
            <a:spLocks noGrp="1" noChangeArrowheads="1"/>
          </p:cNvSpPr>
          <p:nvPr>
            <p:ph type="body" idx="1"/>
          </p:nvPr>
        </p:nvSpPr>
        <p:spPr>
          <a:xfrm>
            <a:off x="701675" y="4414838"/>
            <a:ext cx="5607050" cy="4181475"/>
          </a:xfrm>
          <a:noFill/>
          <a:ln/>
        </p:spPr>
        <p:txBody>
          <a:bodyPr/>
          <a:lstStyle/>
          <a:p>
            <a:pPr eaLnBrk="1" hangingPunct="1">
              <a:lnSpc>
                <a:spcPct val="80000"/>
              </a:lnSpc>
            </a:pPr>
            <a:r>
              <a:rPr lang="en-US" sz="1000" b="1" dirty="0" smtClean="0"/>
              <a:t>         </a:t>
            </a:r>
            <a:r>
              <a:rPr lang="en-US" sz="1000" dirty="0" smtClean="0"/>
              <a:t>                                                                                                                                                                                                                                                                                                                                                                                                                                                                                                                                                                                                                                                                                                                                                                                                          </a:t>
            </a:r>
            <a:r>
              <a:rPr lang="en-US" sz="1000" b="1" dirty="0" smtClean="0"/>
              <a:t>     </a:t>
            </a:r>
            <a:r>
              <a:rPr lang="en-US" sz="1000" dirty="0" smtClean="0"/>
              <a:t>                                                                                                                                                                                                                                                                                                                                                                                                                                                                                                                                                                                                                  </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7"/>
          <p:cNvSpPr txBox="1">
            <a:spLocks noGrp="1" noChangeArrowheads="1"/>
          </p:cNvSpPr>
          <p:nvPr/>
        </p:nvSpPr>
        <p:spPr bwMode="auto">
          <a:xfrm>
            <a:off x="3967163" y="8794750"/>
            <a:ext cx="3068637" cy="527050"/>
          </a:xfrm>
          <a:prstGeom prst="rect">
            <a:avLst/>
          </a:prstGeom>
          <a:noFill/>
          <a:ln w="9525">
            <a:noFill/>
            <a:miter lim="800000"/>
            <a:headEnd/>
            <a:tailEnd/>
          </a:ln>
        </p:spPr>
        <p:txBody>
          <a:bodyPr lIns="90862" tIns="45431" rIns="90862" bIns="45431" anchor="b"/>
          <a:lstStyle/>
          <a:p>
            <a:pPr algn="r" defTabSz="908050" eaLnBrk="0" hangingPunct="0"/>
            <a:fld id="{5D7CA643-1EBD-4061-9025-79F015EA52D8}" type="slidenum">
              <a:rPr lang="en-US" sz="1200" b="0">
                <a:latin typeface="Times" pitchFamily="18" charset="0"/>
              </a:rPr>
              <a:pPr algn="r" defTabSz="908050" eaLnBrk="0" hangingPunct="0"/>
              <a:t>22</a:t>
            </a:fld>
            <a:endParaRPr lang="en-US" sz="1200" b="0" dirty="0">
              <a:latin typeface="Times" pitchFamily="18" charset="0"/>
            </a:endParaRPr>
          </a:p>
        </p:txBody>
      </p:sp>
      <p:sp>
        <p:nvSpPr>
          <p:cNvPr id="179203" name="Rectangle 2"/>
          <p:cNvSpPr>
            <a:spLocks noGrp="1" noRot="1" noChangeAspect="1" noChangeArrowheads="1" noTextEdit="1"/>
          </p:cNvSpPr>
          <p:nvPr>
            <p:ph type="sldImg"/>
          </p:nvPr>
        </p:nvSpPr>
        <p:spPr>
          <a:xfrm>
            <a:off x="1163638" y="677863"/>
            <a:ext cx="4708525" cy="3532187"/>
          </a:xfrm>
          <a:ln/>
        </p:spPr>
      </p:sp>
      <p:sp>
        <p:nvSpPr>
          <p:cNvPr id="179204" name="Rectangle 3"/>
          <p:cNvSpPr>
            <a:spLocks noGrp="1" noChangeArrowheads="1"/>
          </p:cNvSpPr>
          <p:nvPr>
            <p:ph type="body" idx="1"/>
          </p:nvPr>
        </p:nvSpPr>
        <p:spPr>
          <a:xfrm>
            <a:off x="898525" y="4435475"/>
            <a:ext cx="5164138" cy="4135438"/>
          </a:xfrm>
          <a:noFill/>
          <a:ln/>
        </p:spPr>
        <p:txBody>
          <a:bodyPr lIns="90862" tIns="45431" rIns="90862" bIns="45431"/>
          <a:lstStyle/>
          <a:p>
            <a:endParaRPr lang="en-US"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7"/>
          <p:cNvSpPr txBox="1">
            <a:spLocks noGrp="1" noChangeArrowheads="1"/>
          </p:cNvSpPr>
          <p:nvPr/>
        </p:nvSpPr>
        <p:spPr bwMode="auto">
          <a:xfrm>
            <a:off x="3968750" y="8831263"/>
            <a:ext cx="3040063" cy="463550"/>
          </a:xfrm>
          <a:prstGeom prst="rect">
            <a:avLst/>
          </a:prstGeom>
          <a:noFill/>
          <a:ln w="9525">
            <a:noFill/>
            <a:miter lim="800000"/>
            <a:headEnd/>
            <a:tailEnd/>
          </a:ln>
        </p:spPr>
        <p:txBody>
          <a:bodyPr lIns="93491" tIns="46746" rIns="93491" bIns="46746" anchor="b"/>
          <a:lstStyle/>
          <a:p>
            <a:pPr algn="r" defTabSz="935038"/>
            <a:fld id="{6D8CD2C7-017F-4A52-85CD-A0973FD4C96D}" type="slidenum">
              <a:rPr lang="en-US" sz="1100" b="0"/>
              <a:pPr algn="r" defTabSz="935038"/>
              <a:t>26</a:t>
            </a:fld>
            <a:endParaRPr lang="en-US" sz="1100" b="0" dirty="0"/>
          </a:p>
        </p:txBody>
      </p:sp>
      <p:sp>
        <p:nvSpPr>
          <p:cNvPr id="183299" name="Rectangle 2"/>
          <p:cNvSpPr>
            <a:spLocks noGrp="1" noRot="1" noChangeAspect="1" noChangeArrowheads="1" noTextEdit="1"/>
          </p:cNvSpPr>
          <p:nvPr>
            <p:ph type="sldImg"/>
          </p:nvPr>
        </p:nvSpPr>
        <p:spPr>
          <a:ln/>
        </p:spPr>
      </p:sp>
      <p:sp>
        <p:nvSpPr>
          <p:cNvPr id="183300"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Rectangle 2"/>
          <p:cNvSpPr>
            <a:spLocks noGrp="1" noRot="1" noChangeAspect="1" noChangeArrowheads="1" noTextEdit="1"/>
          </p:cNvSpPr>
          <p:nvPr>
            <p:ph type="sldImg"/>
          </p:nvPr>
        </p:nvSpPr>
        <p:spPr>
          <a:xfrm>
            <a:off x="1182688" y="700088"/>
            <a:ext cx="4648200" cy="3486150"/>
          </a:xfrm>
          <a:ln/>
        </p:spPr>
      </p:sp>
      <p:sp>
        <p:nvSpPr>
          <p:cNvPr id="188419" name="Rectangle 3"/>
          <p:cNvSpPr>
            <a:spLocks noGrp="1" noChangeArrowheads="1"/>
          </p:cNvSpPr>
          <p:nvPr>
            <p:ph type="body" idx="1"/>
          </p:nvPr>
        </p:nvSpPr>
        <p:spPr>
          <a:xfrm>
            <a:off x="701675" y="4414838"/>
            <a:ext cx="5607050" cy="4181475"/>
          </a:xfrm>
          <a:noFill/>
          <a:ln/>
        </p:spPr>
        <p:txBody>
          <a:bodyPr/>
          <a:lstStyle/>
          <a:p>
            <a:pPr eaLnBrk="1" hangingPunct="1">
              <a:lnSpc>
                <a:spcPct val="80000"/>
              </a:lnSpc>
            </a:pPr>
            <a:r>
              <a:rPr lang="en-US" sz="1000" b="1" dirty="0" smtClean="0"/>
              <a:t>         </a:t>
            </a:r>
            <a:r>
              <a:rPr lang="en-US" sz="1000" dirty="0" smtClean="0"/>
              <a:t>                                                                                                                                                                                                                                                                                                                                                                                                                                                                                                                                                                                                                                                                                                                                                                                                          </a:t>
            </a:r>
            <a:r>
              <a:rPr lang="en-US" sz="1000" b="1" dirty="0" smtClean="0"/>
              <a:t>     </a:t>
            </a:r>
            <a:r>
              <a:rPr lang="en-US" sz="1000" dirty="0" smtClean="0"/>
              <a:t>                                                                                                                                                                                                                                                                                                                                                                                                                                                                                                                                                                                                                  </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37E27064-803C-499E-9CCE-10CAF57B5028}"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3D35D690-42F4-4CA2-AB59-DF5409016116}"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966788"/>
            <a:ext cx="1943100" cy="4851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966788"/>
            <a:ext cx="5676900" cy="4851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2EC6FEA9-E85F-4C7E-8870-5AAA9270AD33}"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966788"/>
            <a:ext cx="7772400" cy="4851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6"/>
          <p:cNvSpPr>
            <a:spLocks noGrp="1" noChangeArrowheads="1"/>
          </p:cNvSpPr>
          <p:nvPr>
            <p:ph type="sldNum" sz="quarter" idx="10"/>
          </p:nvPr>
        </p:nvSpPr>
        <p:spPr>
          <a:ln/>
        </p:spPr>
        <p:txBody>
          <a:bodyPr/>
          <a:lstStyle>
            <a:lvl1pPr>
              <a:defRPr/>
            </a:lvl1pPr>
          </a:lstStyle>
          <a:p>
            <a:pPr>
              <a:defRPr/>
            </a:pPr>
            <a:fld id="{37798129-4174-47CD-A42B-C41E5AF039A4}"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966788"/>
            <a:ext cx="7772400" cy="8382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85800" y="1703388"/>
            <a:ext cx="7772400" cy="4114800"/>
          </a:xfrm>
        </p:spPr>
        <p:txBody>
          <a:bodyPr/>
          <a:lstStyle/>
          <a:p>
            <a:pPr lvl="0"/>
            <a:endParaRPr lang="en-US" noProof="0" dirty="0" smtClean="0"/>
          </a:p>
        </p:txBody>
      </p:sp>
      <p:sp>
        <p:nvSpPr>
          <p:cNvPr id="4" name="Rectangle 6"/>
          <p:cNvSpPr>
            <a:spLocks noGrp="1" noChangeArrowheads="1"/>
          </p:cNvSpPr>
          <p:nvPr>
            <p:ph type="sldNum" sz="quarter" idx="10"/>
          </p:nvPr>
        </p:nvSpPr>
        <p:spPr>
          <a:ln/>
        </p:spPr>
        <p:txBody>
          <a:bodyPr/>
          <a:lstStyle>
            <a:lvl1pPr>
              <a:defRPr/>
            </a:lvl1pPr>
          </a:lstStyle>
          <a:p>
            <a:pPr>
              <a:defRPr/>
            </a:pPr>
            <a:fld id="{51FB68BF-A6D3-4542-AA4B-2A48C1D16A42}" type="slidenum">
              <a:rPr lang="en-US"/>
              <a:pPr>
                <a:defRPr/>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04800" y="1371600"/>
            <a:ext cx="4229100"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86300" y="1371600"/>
            <a:ext cx="4229100"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5A853E43-2DA6-4E32-9C7D-C56E2544CF12}" type="slidenum">
              <a:rPr lang="en-US"/>
              <a:pPr>
                <a:defRPr/>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16713" y="76200"/>
            <a:ext cx="2198687" cy="6477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17475" y="76200"/>
            <a:ext cx="6446838" cy="6477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04800" y="1371600"/>
            <a:ext cx="4229100"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86300" y="1371600"/>
            <a:ext cx="4229100"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43244F85-925F-46AF-BD62-A27D13D3CE1E}" type="slidenum">
              <a:rPr lang="en-US"/>
              <a:pPr>
                <a:defRPr/>
              </a:pPr>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16713" y="76200"/>
            <a:ext cx="2198687" cy="6477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17475" y="76200"/>
            <a:ext cx="6446838" cy="6477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04800" y="1371600"/>
            <a:ext cx="4229100"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86300" y="1371600"/>
            <a:ext cx="4229100"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703388"/>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03388"/>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a:ln/>
        </p:spPr>
        <p:txBody>
          <a:bodyPr/>
          <a:lstStyle>
            <a:lvl1pPr>
              <a:defRPr/>
            </a:lvl1pPr>
          </a:lstStyle>
          <a:p>
            <a:pPr>
              <a:defRPr/>
            </a:pPr>
            <a:fld id="{9845B647-6913-4879-94B9-459B96BC16C4}" type="slidenum">
              <a:rPr lang="en-US"/>
              <a:pPr>
                <a:defRPr/>
              </a:pPr>
              <a:t>‹#›</a:t>
            </a:fld>
            <a:endParaRPr lang="en-US"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16713" y="76200"/>
            <a:ext cx="2198687" cy="6477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17475" y="76200"/>
            <a:ext cx="6446838" cy="6477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sldNum" sz="quarter" idx="10"/>
          </p:nvPr>
        </p:nvSpPr>
        <p:spPr>
          <a:ln/>
        </p:spPr>
        <p:txBody>
          <a:bodyPr/>
          <a:lstStyle>
            <a:lvl1pPr>
              <a:defRPr/>
            </a:lvl1pPr>
          </a:lstStyle>
          <a:p>
            <a:pPr>
              <a:defRPr/>
            </a:pPr>
            <a:fld id="{BB5C1E9B-04D4-4E52-86E4-7C94ED41B0A0}"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sldNum" sz="quarter" idx="10"/>
          </p:nvPr>
        </p:nvSpPr>
        <p:spPr>
          <a:ln/>
        </p:spPr>
        <p:txBody>
          <a:bodyPr/>
          <a:lstStyle>
            <a:lvl1pPr>
              <a:defRPr/>
            </a:lvl1pPr>
          </a:lstStyle>
          <a:p>
            <a:pPr>
              <a:defRPr/>
            </a:pPr>
            <a:fld id="{22B3DAC5-D862-42BC-ACEE-539DC8616FC9}"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20EE1CEA-AFC5-4681-9A96-9CC1FA4785B5}"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03983B8E-DED7-42CE-8456-8AF11AA5D96B}"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FC8D1976-6506-411C-8B27-51778B766B29}"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image" Target="../media/image2.png"/><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4.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966788"/>
            <a:ext cx="7772400" cy="838200"/>
          </a:xfrm>
          <a:prstGeom prst="rect">
            <a:avLst/>
          </a:prstGeom>
          <a:noFill/>
          <a:ln w="9525">
            <a:noFill/>
            <a:miter lim="800000"/>
            <a:headEnd/>
            <a:tailEnd/>
          </a:ln>
          <a:effectLst/>
        </p:spPr>
        <p:txBody>
          <a:bodyPr vert="horz" wrap="square" lIns="91427" tIns="45713" rIns="91427" bIns="45713" numCol="1" anchor="ctr" anchorCtr="0" compatLnSpc="1">
            <a:prstTxWarp prst="textNoShape">
              <a:avLst/>
            </a:prstTxWarp>
          </a:bodyPr>
          <a:lstStyle/>
          <a:p>
            <a:pPr lvl="0"/>
            <a:r>
              <a:rPr lang="en-US" smtClean="0"/>
              <a:t>Energy Conservation Program</a:t>
            </a:r>
          </a:p>
        </p:txBody>
      </p:sp>
      <p:sp>
        <p:nvSpPr>
          <p:cNvPr id="2051" name="Rectangle 3"/>
          <p:cNvSpPr>
            <a:spLocks noGrp="1" noChangeArrowheads="1"/>
          </p:cNvSpPr>
          <p:nvPr>
            <p:ph type="body" idx="1"/>
          </p:nvPr>
        </p:nvSpPr>
        <p:spPr bwMode="auto">
          <a:xfrm>
            <a:off x="685800" y="1703388"/>
            <a:ext cx="7772400" cy="4114800"/>
          </a:xfrm>
          <a:prstGeom prst="rect">
            <a:avLst/>
          </a:prstGeom>
          <a:noFill/>
          <a:ln w="9525">
            <a:noFill/>
            <a:miter lim="800000"/>
            <a:headEnd/>
            <a:tailEnd/>
          </a:ln>
        </p:spPr>
        <p:txBody>
          <a:bodyPr vert="horz" wrap="square" lIns="91427" tIns="45713" rIns="91427" bIns="45713" numCol="1" anchor="t" anchorCtr="0" compatLnSpc="1">
            <a:prstTxWarp prst="textNoShape">
              <a:avLst/>
            </a:prstTxWarp>
          </a:bodyPr>
          <a:lstStyle/>
          <a:p>
            <a:pPr lvl="0"/>
            <a:r>
              <a:rPr lang="en-US" smtClean="0"/>
              <a:t>FIRST LEVEL</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0" name="Rectangle 6"/>
          <p:cNvSpPr>
            <a:spLocks noGrp="1" noChangeArrowheads="1"/>
          </p:cNvSpPr>
          <p:nvPr>
            <p:ph type="sldNum" sz="quarter" idx="4"/>
          </p:nvPr>
        </p:nvSpPr>
        <p:spPr bwMode="auto">
          <a:xfrm>
            <a:off x="7239000" y="6534150"/>
            <a:ext cx="1905000" cy="457200"/>
          </a:xfrm>
          <a:prstGeom prst="rect">
            <a:avLst/>
          </a:prstGeom>
          <a:noFill/>
          <a:ln w="9525">
            <a:noFill/>
            <a:miter lim="800000"/>
            <a:headEnd/>
            <a:tailEnd/>
          </a:ln>
          <a:effectLst/>
        </p:spPr>
        <p:txBody>
          <a:bodyPr vert="horz" wrap="square" lIns="91427" tIns="45713" rIns="91427" bIns="45713" numCol="1" anchor="t" anchorCtr="0" compatLnSpc="1">
            <a:prstTxWarp prst="textNoShape">
              <a:avLst/>
            </a:prstTxWarp>
          </a:bodyPr>
          <a:lstStyle>
            <a:lvl1pPr algn="r">
              <a:defRPr sz="1400" b="0">
                <a:latin typeface="Arial" charset="0"/>
              </a:defRPr>
            </a:lvl1pPr>
          </a:lstStyle>
          <a:p>
            <a:pPr>
              <a:defRPr/>
            </a:pPr>
            <a:fld id="{A767CC05-3F17-4032-8524-6006D4B848AE}" type="slidenum">
              <a:rPr lang="en-US"/>
              <a:pPr>
                <a:defRPr/>
              </a:pPr>
              <a:t>‹#›</a:t>
            </a:fld>
            <a:endParaRPr lang="en-US" dirty="0"/>
          </a:p>
        </p:txBody>
      </p:sp>
      <p:sp>
        <p:nvSpPr>
          <p:cNvPr id="1032" name="Rectangle 8"/>
          <p:cNvSpPr>
            <a:spLocks noChangeArrowheads="1"/>
          </p:cNvSpPr>
          <p:nvPr/>
        </p:nvSpPr>
        <p:spPr bwMode="auto">
          <a:xfrm>
            <a:off x="0" y="0"/>
            <a:ext cx="9144000" cy="990600"/>
          </a:xfrm>
          <a:prstGeom prst="rect">
            <a:avLst/>
          </a:prstGeom>
          <a:gradFill rotWithShape="0">
            <a:gsLst>
              <a:gs pos="0">
                <a:srgbClr val="0000FF">
                  <a:gamma/>
                  <a:shade val="46275"/>
                  <a:invGamma/>
                </a:srgbClr>
              </a:gs>
              <a:gs pos="100000">
                <a:srgbClr val="0000FF"/>
              </a:gs>
            </a:gsLst>
            <a:lin ang="18900000" scaled="1"/>
          </a:gradFill>
          <a:ln w="9525">
            <a:solidFill>
              <a:schemeClr val="tx1"/>
            </a:solidFill>
            <a:miter lim="800000"/>
            <a:headEnd/>
            <a:tailEnd/>
          </a:ln>
          <a:effectLst/>
        </p:spPr>
        <p:txBody>
          <a:bodyPr wrap="none" lIns="91427" tIns="45713" rIns="91427" bIns="45713" anchor="ctr"/>
          <a:lstStyle/>
          <a:p>
            <a:pPr algn="ctr">
              <a:defRPr/>
            </a:pPr>
            <a:r>
              <a:rPr lang="en-US" b="0" dirty="0"/>
              <a:t> </a:t>
            </a:r>
          </a:p>
        </p:txBody>
      </p:sp>
      <p:pic>
        <p:nvPicPr>
          <p:cNvPr id="2054" name="Picture 11" descr="Official_VA_Seal_embossed_web_1-25in"/>
          <p:cNvPicPr>
            <a:picLocks noChangeAspect="1" noChangeArrowheads="1"/>
          </p:cNvPicPr>
          <p:nvPr/>
        </p:nvPicPr>
        <p:blipFill>
          <a:blip r:embed="rId15" cstate="print"/>
          <a:srcRect/>
          <a:stretch>
            <a:fillRect/>
          </a:stretch>
        </p:blipFill>
        <p:spPr bwMode="auto">
          <a:xfrm>
            <a:off x="152400" y="228600"/>
            <a:ext cx="609600" cy="609600"/>
          </a:xfrm>
          <a:prstGeom prst="rect">
            <a:avLst/>
          </a:prstGeom>
          <a:noFill/>
          <a:ln w="9525">
            <a:noFill/>
            <a:miter lim="800000"/>
            <a:headEnd/>
            <a:tailEnd/>
          </a:ln>
        </p:spPr>
      </p:pic>
      <p:sp>
        <p:nvSpPr>
          <p:cNvPr id="1036" name="Text Box 12"/>
          <p:cNvSpPr txBox="1">
            <a:spLocks noChangeArrowheads="1"/>
          </p:cNvSpPr>
          <p:nvPr/>
        </p:nvSpPr>
        <p:spPr bwMode="auto">
          <a:xfrm>
            <a:off x="838200" y="304800"/>
            <a:ext cx="3657600" cy="549275"/>
          </a:xfrm>
          <a:prstGeom prst="rect">
            <a:avLst/>
          </a:prstGeom>
          <a:noFill/>
          <a:ln w="9525">
            <a:noFill/>
            <a:miter lim="800000"/>
            <a:headEnd/>
            <a:tailEnd/>
          </a:ln>
          <a:effectLst/>
        </p:spPr>
        <p:txBody>
          <a:bodyPr lIns="91427" tIns="45713" rIns="91427" bIns="45713">
            <a:spAutoFit/>
          </a:bodyPr>
          <a:lstStyle/>
          <a:p>
            <a:pPr>
              <a:spcBef>
                <a:spcPct val="50000"/>
              </a:spcBef>
              <a:defRPr/>
            </a:pPr>
            <a:r>
              <a:rPr lang="en-US" sz="1200" dirty="0">
                <a:solidFill>
                  <a:srgbClr val="6699FF"/>
                </a:solidFill>
                <a:latin typeface="AvantGarde" pitchFamily="34" charset="0"/>
              </a:rPr>
              <a:t>U.S. Department of Veterans Affairs</a:t>
            </a:r>
          </a:p>
          <a:p>
            <a:pPr>
              <a:spcBef>
                <a:spcPct val="50000"/>
              </a:spcBef>
              <a:defRPr/>
            </a:pPr>
            <a:r>
              <a:rPr lang="en-US" sz="1200" b="0" dirty="0">
                <a:solidFill>
                  <a:schemeClr val="bg1"/>
                </a:solidFill>
                <a:latin typeface="AvantGarde" pitchFamily="34" charset="0"/>
              </a:rPr>
              <a:t>Veterans Health Administration</a:t>
            </a:r>
          </a:p>
        </p:txBody>
      </p:sp>
      <p:sp>
        <p:nvSpPr>
          <p:cNvPr id="1039" name="Rectangle 15"/>
          <p:cNvSpPr>
            <a:spLocks noChangeArrowheads="1"/>
          </p:cNvSpPr>
          <p:nvPr/>
        </p:nvSpPr>
        <p:spPr bwMode="auto">
          <a:xfrm>
            <a:off x="3657600" y="152400"/>
            <a:ext cx="5486400" cy="838200"/>
          </a:xfrm>
          <a:prstGeom prst="rect">
            <a:avLst/>
          </a:prstGeom>
          <a:noFill/>
          <a:ln w="9525">
            <a:noFill/>
            <a:miter lim="800000"/>
            <a:headEnd/>
            <a:tailEnd/>
          </a:ln>
          <a:effectLst/>
        </p:spPr>
        <p:txBody>
          <a:bodyPr lIns="91427" tIns="45713" rIns="91427" bIns="45713" anchor="ctr"/>
          <a:lstStyle/>
          <a:p>
            <a:pPr>
              <a:defRPr/>
            </a:pPr>
            <a:endParaRPr lang="en-US" sz="3400" b="0" i="1" dirty="0">
              <a:solidFill>
                <a:schemeClr val="tx2"/>
              </a:solidFill>
              <a:effectLst>
                <a:outerShdw blurRad="38100" dist="38100" dir="2700000" algn="tl">
                  <a:srgbClr val="C0C0C0"/>
                </a:outerShdw>
              </a:effectLst>
              <a:latin typeface="AvantGarde" pitchFamily="34" charset="0"/>
            </a:endParaRPr>
          </a:p>
        </p:txBody>
      </p:sp>
    </p:spTree>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 id="2147483663" r:id="rId12"/>
    <p:sldLayoutId id="2147483664" r:id="rId13"/>
  </p:sldLayoutIdLst>
  <p:hf hdr="0" dt="0"/>
  <p:txStyles>
    <p:titleStyle>
      <a:lvl1pPr algn="l" rtl="0" eaLnBrk="0" fontAlgn="base" hangingPunct="0">
        <a:spcBef>
          <a:spcPct val="0"/>
        </a:spcBef>
        <a:spcAft>
          <a:spcPct val="0"/>
        </a:spcAft>
        <a:defRPr sz="3400" i="1">
          <a:solidFill>
            <a:schemeClr val="tx2"/>
          </a:solidFill>
          <a:effectLst>
            <a:outerShdw blurRad="38100" dist="38100" dir="2700000" algn="tl">
              <a:srgbClr val="C0C0C0"/>
            </a:outerShdw>
          </a:effectLst>
          <a:latin typeface="+mj-lt"/>
          <a:ea typeface="+mj-ea"/>
          <a:cs typeface="+mj-cs"/>
        </a:defRPr>
      </a:lvl1pPr>
      <a:lvl2pPr algn="l" rtl="0" eaLnBrk="0" fontAlgn="base" hangingPunct="0">
        <a:spcBef>
          <a:spcPct val="0"/>
        </a:spcBef>
        <a:spcAft>
          <a:spcPct val="0"/>
        </a:spcAft>
        <a:defRPr sz="3400" i="1">
          <a:solidFill>
            <a:schemeClr val="tx2"/>
          </a:solidFill>
          <a:effectLst>
            <a:outerShdw blurRad="38100" dist="38100" dir="2700000" algn="tl">
              <a:srgbClr val="C0C0C0"/>
            </a:outerShdw>
          </a:effectLst>
          <a:latin typeface="AvantGarde" pitchFamily="34" charset="0"/>
        </a:defRPr>
      </a:lvl2pPr>
      <a:lvl3pPr algn="l" rtl="0" eaLnBrk="0" fontAlgn="base" hangingPunct="0">
        <a:spcBef>
          <a:spcPct val="0"/>
        </a:spcBef>
        <a:spcAft>
          <a:spcPct val="0"/>
        </a:spcAft>
        <a:defRPr sz="3400" i="1">
          <a:solidFill>
            <a:schemeClr val="tx2"/>
          </a:solidFill>
          <a:effectLst>
            <a:outerShdw blurRad="38100" dist="38100" dir="2700000" algn="tl">
              <a:srgbClr val="C0C0C0"/>
            </a:outerShdw>
          </a:effectLst>
          <a:latin typeface="AvantGarde" pitchFamily="34" charset="0"/>
        </a:defRPr>
      </a:lvl3pPr>
      <a:lvl4pPr algn="l" rtl="0" eaLnBrk="0" fontAlgn="base" hangingPunct="0">
        <a:spcBef>
          <a:spcPct val="0"/>
        </a:spcBef>
        <a:spcAft>
          <a:spcPct val="0"/>
        </a:spcAft>
        <a:defRPr sz="3400" i="1">
          <a:solidFill>
            <a:schemeClr val="tx2"/>
          </a:solidFill>
          <a:effectLst>
            <a:outerShdw blurRad="38100" dist="38100" dir="2700000" algn="tl">
              <a:srgbClr val="C0C0C0"/>
            </a:outerShdw>
          </a:effectLst>
          <a:latin typeface="AvantGarde" pitchFamily="34" charset="0"/>
        </a:defRPr>
      </a:lvl4pPr>
      <a:lvl5pPr algn="l" rtl="0" eaLnBrk="0" fontAlgn="base" hangingPunct="0">
        <a:spcBef>
          <a:spcPct val="0"/>
        </a:spcBef>
        <a:spcAft>
          <a:spcPct val="0"/>
        </a:spcAft>
        <a:defRPr sz="3400" i="1">
          <a:solidFill>
            <a:schemeClr val="tx2"/>
          </a:solidFill>
          <a:effectLst>
            <a:outerShdw blurRad="38100" dist="38100" dir="2700000" algn="tl">
              <a:srgbClr val="C0C0C0"/>
            </a:outerShdw>
          </a:effectLst>
          <a:latin typeface="AvantGarde" pitchFamily="34" charset="0"/>
        </a:defRPr>
      </a:lvl5pPr>
      <a:lvl6pPr marL="457200" algn="l" rtl="0" fontAlgn="base">
        <a:spcBef>
          <a:spcPct val="0"/>
        </a:spcBef>
        <a:spcAft>
          <a:spcPct val="0"/>
        </a:spcAft>
        <a:defRPr sz="3400" i="1">
          <a:solidFill>
            <a:schemeClr val="tx2"/>
          </a:solidFill>
          <a:effectLst>
            <a:outerShdw blurRad="38100" dist="38100" dir="2700000" algn="tl">
              <a:srgbClr val="C0C0C0"/>
            </a:outerShdw>
          </a:effectLst>
          <a:latin typeface="AvantGarde" pitchFamily="34" charset="0"/>
        </a:defRPr>
      </a:lvl6pPr>
      <a:lvl7pPr marL="914400" algn="l" rtl="0" fontAlgn="base">
        <a:spcBef>
          <a:spcPct val="0"/>
        </a:spcBef>
        <a:spcAft>
          <a:spcPct val="0"/>
        </a:spcAft>
        <a:defRPr sz="3400" i="1">
          <a:solidFill>
            <a:schemeClr val="tx2"/>
          </a:solidFill>
          <a:effectLst>
            <a:outerShdw blurRad="38100" dist="38100" dir="2700000" algn="tl">
              <a:srgbClr val="C0C0C0"/>
            </a:outerShdw>
          </a:effectLst>
          <a:latin typeface="AvantGarde" pitchFamily="34" charset="0"/>
        </a:defRPr>
      </a:lvl7pPr>
      <a:lvl8pPr marL="1371600" algn="l" rtl="0" fontAlgn="base">
        <a:spcBef>
          <a:spcPct val="0"/>
        </a:spcBef>
        <a:spcAft>
          <a:spcPct val="0"/>
        </a:spcAft>
        <a:defRPr sz="3400" i="1">
          <a:solidFill>
            <a:schemeClr val="tx2"/>
          </a:solidFill>
          <a:effectLst>
            <a:outerShdw blurRad="38100" dist="38100" dir="2700000" algn="tl">
              <a:srgbClr val="C0C0C0"/>
            </a:outerShdw>
          </a:effectLst>
          <a:latin typeface="AvantGarde" pitchFamily="34" charset="0"/>
        </a:defRPr>
      </a:lvl8pPr>
      <a:lvl9pPr marL="1828800" algn="l" rtl="0" fontAlgn="base">
        <a:spcBef>
          <a:spcPct val="0"/>
        </a:spcBef>
        <a:spcAft>
          <a:spcPct val="0"/>
        </a:spcAft>
        <a:defRPr sz="3400" i="1">
          <a:solidFill>
            <a:schemeClr val="tx2"/>
          </a:solidFill>
          <a:effectLst>
            <a:outerShdw blurRad="38100" dist="38100" dir="2700000" algn="tl">
              <a:srgbClr val="C0C0C0"/>
            </a:outerShdw>
          </a:effectLst>
          <a:latin typeface="AvantGarde" pitchFamily="34" charset="0"/>
        </a:defRPr>
      </a:lvl9pPr>
    </p:titleStyle>
    <p:bodyStyle>
      <a:lvl1pPr marL="342900" indent="-342900" algn="l" rtl="0" eaLnBrk="0" fontAlgn="base" hangingPunct="0">
        <a:spcBef>
          <a:spcPct val="20000"/>
        </a:spcBef>
        <a:spcAft>
          <a:spcPct val="0"/>
        </a:spcAft>
        <a:buClr>
          <a:srgbClr val="0000FF"/>
        </a:buClr>
        <a:buChar char="•"/>
        <a:defRPr sz="2800" b="1">
          <a:solidFill>
            <a:srgbClr val="0000FF"/>
          </a:solidFill>
          <a:latin typeface="+mn-lt"/>
          <a:ea typeface="+mn-ea"/>
          <a:cs typeface="+mn-cs"/>
        </a:defRPr>
      </a:lvl1pPr>
      <a:lvl2pPr marL="742950" indent="-285750" algn="l" rtl="0" eaLnBrk="0" fontAlgn="base" hangingPunct="0">
        <a:spcBef>
          <a:spcPct val="20000"/>
        </a:spcBef>
        <a:spcAft>
          <a:spcPct val="0"/>
        </a:spcAft>
        <a:buClr>
          <a:srgbClr val="0000FF"/>
        </a:buClr>
        <a:buChar char="–"/>
        <a:defRPr sz="2400">
          <a:solidFill>
            <a:schemeClr val="tx1"/>
          </a:solidFill>
          <a:latin typeface="+mn-lt"/>
        </a:defRPr>
      </a:lvl2pPr>
      <a:lvl3pPr marL="1143000" indent="-228600" algn="l" rtl="0" eaLnBrk="0" fontAlgn="base" hangingPunct="0">
        <a:spcBef>
          <a:spcPct val="20000"/>
        </a:spcBef>
        <a:spcAft>
          <a:spcPct val="0"/>
        </a:spcAft>
        <a:buClr>
          <a:srgbClr val="0000FF"/>
        </a:buClr>
        <a:buChar char="•"/>
        <a:defRPr sz="2000">
          <a:solidFill>
            <a:schemeClr val="tx1"/>
          </a:solidFill>
          <a:latin typeface="+mn-lt"/>
        </a:defRPr>
      </a:lvl3pPr>
      <a:lvl4pPr marL="1600200" indent="-228600" algn="l" rtl="0" eaLnBrk="0" fontAlgn="base" hangingPunct="0">
        <a:spcBef>
          <a:spcPct val="20000"/>
        </a:spcBef>
        <a:spcAft>
          <a:spcPct val="0"/>
        </a:spcAft>
        <a:buClr>
          <a:srgbClr val="0000FF"/>
        </a:buClr>
        <a:buChar char="–"/>
        <a:defRPr sz="2000">
          <a:solidFill>
            <a:schemeClr val="tx1"/>
          </a:solidFill>
          <a:latin typeface="+mn-lt"/>
        </a:defRPr>
      </a:lvl4pPr>
      <a:lvl5pPr marL="2057400" indent="-228600" algn="l" rtl="0" eaLnBrk="0" fontAlgn="base" hangingPunct="0">
        <a:spcBef>
          <a:spcPct val="20000"/>
        </a:spcBef>
        <a:spcAft>
          <a:spcPct val="0"/>
        </a:spcAft>
        <a:buClr>
          <a:srgbClr val="0000FF"/>
        </a:buClr>
        <a:buChar char="»"/>
        <a:defRPr sz="1600">
          <a:solidFill>
            <a:schemeClr val="tx1"/>
          </a:solidFill>
          <a:latin typeface="+mn-lt"/>
        </a:defRPr>
      </a:lvl5pPr>
      <a:lvl6pPr marL="2514600" indent="-228600" algn="l" rtl="0" fontAlgn="base">
        <a:spcBef>
          <a:spcPct val="20000"/>
        </a:spcBef>
        <a:spcAft>
          <a:spcPct val="0"/>
        </a:spcAft>
        <a:buClr>
          <a:srgbClr val="0000FF"/>
        </a:buClr>
        <a:buChar char="»"/>
        <a:defRPr sz="1600">
          <a:solidFill>
            <a:schemeClr val="tx1"/>
          </a:solidFill>
          <a:latin typeface="+mn-lt"/>
        </a:defRPr>
      </a:lvl6pPr>
      <a:lvl7pPr marL="2971800" indent="-228600" algn="l" rtl="0" fontAlgn="base">
        <a:spcBef>
          <a:spcPct val="20000"/>
        </a:spcBef>
        <a:spcAft>
          <a:spcPct val="0"/>
        </a:spcAft>
        <a:buClr>
          <a:srgbClr val="0000FF"/>
        </a:buClr>
        <a:buChar char="»"/>
        <a:defRPr sz="1600">
          <a:solidFill>
            <a:schemeClr val="tx1"/>
          </a:solidFill>
          <a:latin typeface="+mn-lt"/>
        </a:defRPr>
      </a:lvl7pPr>
      <a:lvl8pPr marL="3429000" indent="-228600" algn="l" rtl="0" fontAlgn="base">
        <a:spcBef>
          <a:spcPct val="20000"/>
        </a:spcBef>
        <a:spcAft>
          <a:spcPct val="0"/>
        </a:spcAft>
        <a:buClr>
          <a:srgbClr val="0000FF"/>
        </a:buClr>
        <a:buChar char="»"/>
        <a:defRPr sz="1600">
          <a:solidFill>
            <a:schemeClr val="tx1"/>
          </a:solidFill>
          <a:latin typeface="+mn-lt"/>
        </a:defRPr>
      </a:lvl8pPr>
      <a:lvl9pPr marL="3886200" indent="-228600" algn="l" rtl="0" fontAlgn="base">
        <a:spcBef>
          <a:spcPct val="20000"/>
        </a:spcBef>
        <a:spcAft>
          <a:spcPct val="0"/>
        </a:spcAft>
        <a:buClr>
          <a:srgbClr val="0000FF"/>
        </a:buClr>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8" name="Rectangle 2"/>
          <p:cNvSpPr>
            <a:spLocks noChangeArrowheads="1"/>
          </p:cNvSpPr>
          <p:nvPr/>
        </p:nvSpPr>
        <p:spPr bwMode="auto">
          <a:xfrm>
            <a:off x="0" y="2057400"/>
            <a:ext cx="5715000" cy="4800600"/>
          </a:xfrm>
          <a:prstGeom prst="rect">
            <a:avLst/>
          </a:prstGeom>
          <a:solidFill>
            <a:schemeClr val="accent1"/>
          </a:solidFill>
          <a:ln w="9525">
            <a:noFill/>
            <a:miter lim="800000"/>
            <a:headEnd/>
            <a:tailEnd/>
          </a:ln>
          <a:effectLst/>
        </p:spPr>
        <p:txBody>
          <a:bodyPr wrap="none" anchor="ctr"/>
          <a:lstStyle/>
          <a:p>
            <a:pPr algn="ctr" eaLnBrk="0" hangingPunct="0">
              <a:defRPr/>
            </a:pPr>
            <a:endParaRPr lang="en-US" b="0" dirty="0">
              <a:latin typeface="Times" pitchFamily="18" charset="0"/>
            </a:endParaRPr>
          </a:p>
        </p:txBody>
      </p:sp>
      <p:sp>
        <p:nvSpPr>
          <p:cNvPr id="9" name="Rectangle 5"/>
          <p:cNvSpPr>
            <a:spLocks noChangeArrowheads="1"/>
          </p:cNvSpPr>
          <p:nvPr/>
        </p:nvSpPr>
        <p:spPr bwMode="auto">
          <a:xfrm>
            <a:off x="5791200" y="2057400"/>
            <a:ext cx="3352800" cy="4800600"/>
          </a:xfrm>
          <a:prstGeom prst="rect">
            <a:avLst/>
          </a:prstGeom>
          <a:solidFill>
            <a:schemeClr val="accent1">
              <a:alpha val="70000"/>
            </a:schemeClr>
          </a:solidFill>
          <a:ln w="9525">
            <a:noFill/>
            <a:miter lim="800000"/>
            <a:headEnd/>
            <a:tailEnd/>
          </a:ln>
          <a:effectLst/>
        </p:spPr>
        <p:txBody>
          <a:bodyPr wrap="none" anchor="ctr"/>
          <a:lstStyle/>
          <a:p>
            <a:pPr algn="r" eaLnBrk="0" hangingPunct="0">
              <a:defRPr/>
            </a:pPr>
            <a:endParaRPr lang="en-US" b="0" dirty="0">
              <a:latin typeface="Times" pitchFamily="18" charset="0"/>
            </a:endParaRPr>
          </a:p>
        </p:txBody>
      </p:sp>
      <p:pic>
        <p:nvPicPr>
          <p:cNvPr id="3076" name="Picture 15"/>
          <p:cNvPicPr>
            <a:picLocks noChangeAspect="1" noChangeArrowheads="1"/>
          </p:cNvPicPr>
          <p:nvPr/>
        </p:nvPicPr>
        <p:blipFill>
          <a:blip r:embed="rId13" cstate="print"/>
          <a:srcRect/>
          <a:stretch>
            <a:fillRect/>
          </a:stretch>
        </p:blipFill>
        <p:spPr bwMode="auto">
          <a:xfrm>
            <a:off x="3581400" y="523875"/>
            <a:ext cx="2124075" cy="1457325"/>
          </a:xfrm>
          <a:prstGeom prst="rect">
            <a:avLst/>
          </a:prstGeom>
          <a:noFill/>
          <a:ln w="9525">
            <a:noFill/>
            <a:miter lim="800000"/>
            <a:headEnd/>
            <a:tailEnd/>
          </a:ln>
        </p:spPr>
      </p:pic>
      <p:sp>
        <p:nvSpPr>
          <p:cNvPr id="11" name="Rectangle 14"/>
          <p:cNvSpPr>
            <a:spLocks noChangeArrowheads="1"/>
          </p:cNvSpPr>
          <p:nvPr/>
        </p:nvSpPr>
        <p:spPr bwMode="auto">
          <a:xfrm>
            <a:off x="685800" y="5715000"/>
            <a:ext cx="4953000" cy="1143000"/>
          </a:xfrm>
          <a:prstGeom prst="rect">
            <a:avLst/>
          </a:prstGeom>
          <a:noFill/>
          <a:ln w="9525">
            <a:noFill/>
            <a:miter lim="800000"/>
            <a:headEnd/>
            <a:tailEnd/>
          </a:ln>
          <a:effectLst/>
        </p:spPr>
        <p:txBody>
          <a:bodyPr/>
          <a:lstStyle/>
          <a:p>
            <a:pPr algn="r" eaLnBrk="0" hangingPunct="0">
              <a:defRPr/>
            </a:pPr>
            <a:endParaRPr lang="en-US" sz="4000" dirty="0">
              <a:solidFill>
                <a:schemeClr val="bg1"/>
              </a:solidFill>
              <a:latin typeface="Arial" charset="0"/>
            </a:endParaRPr>
          </a:p>
        </p:txBody>
      </p:sp>
      <p:sp>
        <p:nvSpPr>
          <p:cNvPr id="12" name="Text Box 8"/>
          <p:cNvSpPr txBox="1">
            <a:spLocks noChangeArrowheads="1"/>
          </p:cNvSpPr>
          <p:nvPr/>
        </p:nvSpPr>
        <p:spPr bwMode="auto">
          <a:xfrm>
            <a:off x="8661400" y="6557963"/>
            <a:ext cx="457200" cy="274637"/>
          </a:xfrm>
          <a:prstGeom prst="rect">
            <a:avLst/>
          </a:prstGeom>
          <a:noFill/>
          <a:ln w="9525">
            <a:noFill/>
            <a:miter lim="800000"/>
            <a:headEnd/>
            <a:tailEnd/>
          </a:ln>
          <a:effectLst/>
        </p:spPr>
        <p:txBody>
          <a:bodyPr>
            <a:spAutoFit/>
          </a:bodyPr>
          <a:lstStyle/>
          <a:p>
            <a:pPr algn="r">
              <a:spcBef>
                <a:spcPct val="50000"/>
              </a:spcBef>
              <a:defRPr/>
            </a:pPr>
            <a:fld id="{09080859-B4F7-4890-8DA4-9BB05A72705C}" type="slidenum">
              <a:rPr lang="en-US" sz="1200" b="0">
                <a:latin typeface="Arial" charset="0"/>
              </a:rPr>
              <a:pPr algn="r">
                <a:spcBef>
                  <a:spcPct val="50000"/>
                </a:spcBef>
                <a:defRPr/>
              </a:pPr>
              <a:t>‹#›</a:t>
            </a:fld>
            <a:endParaRPr lang="en-US" sz="1200" b="0" dirty="0">
              <a:latin typeface="Arial" charset="0"/>
            </a:endParaRPr>
          </a:p>
        </p:txBody>
      </p:sp>
      <p:sp>
        <p:nvSpPr>
          <p:cNvPr id="3079" name="Rectangle 3"/>
          <p:cNvSpPr>
            <a:spLocks noGrp="1" noChangeArrowheads="1"/>
          </p:cNvSpPr>
          <p:nvPr>
            <p:ph type="title"/>
          </p:nvPr>
        </p:nvSpPr>
        <p:spPr bwMode="auto">
          <a:xfrm>
            <a:off x="117475" y="76200"/>
            <a:ext cx="5791200"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080" name="Rectangle 4"/>
          <p:cNvSpPr>
            <a:spLocks noGrp="1" noChangeArrowheads="1"/>
          </p:cNvSpPr>
          <p:nvPr>
            <p:ph type="body" idx="1"/>
          </p:nvPr>
        </p:nvSpPr>
        <p:spPr bwMode="auto">
          <a:xfrm>
            <a:off x="304800" y="1371600"/>
            <a:ext cx="8610600" cy="5181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Lst>
  <p:hf sldNum="0" hdr="0" dt="0"/>
  <p:txStyles>
    <p:titleStyle>
      <a:lvl1pPr algn="l" rtl="0" eaLnBrk="0" fontAlgn="base" hangingPunct="0">
        <a:lnSpc>
          <a:spcPct val="110000"/>
        </a:lnSpc>
        <a:spcBef>
          <a:spcPct val="0"/>
        </a:spcBef>
        <a:spcAft>
          <a:spcPct val="0"/>
        </a:spcAft>
        <a:defRPr sz="2600" b="1">
          <a:solidFill>
            <a:schemeClr val="bg1"/>
          </a:solidFill>
          <a:latin typeface="+mj-lt"/>
          <a:ea typeface="+mj-ea"/>
          <a:cs typeface="+mj-cs"/>
        </a:defRPr>
      </a:lvl1pPr>
      <a:lvl2pPr algn="l" rtl="0" eaLnBrk="0" fontAlgn="base" hangingPunct="0">
        <a:lnSpc>
          <a:spcPct val="110000"/>
        </a:lnSpc>
        <a:spcBef>
          <a:spcPct val="0"/>
        </a:spcBef>
        <a:spcAft>
          <a:spcPct val="0"/>
        </a:spcAft>
        <a:defRPr sz="2600" b="1">
          <a:solidFill>
            <a:schemeClr val="bg1"/>
          </a:solidFill>
          <a:latin typeface="Arial" charset="0"/>
        </a:defRPr>
      </a:lvl2pPr>
      <a:lvl3pPr algn="l" rtl="0" eaLnBrk="0" fontAlgn="base" hangingPunct="0">
        <a:lnSpc>
          <a:spcPct val="110000"/>
        </a:lnSpc>
        <a:spcBef>
          <a:spcPct val="0"/>
        </a:spcBef>
        <a:spcAft>
          <a:spcPct val="0"/>
        </a:spcAft>
        <a:defRPr sz="2600" b="1">
          <a:solidFill>
            <a:schemeClr val="bg1"/>
          </a:solidFill>
          <a:latin typeface="Arial" charset="0"/>
        </a:defRPr>
      </a:lvl3pPr>
      <a:lvl4pPr algn="l" rtl="0" eaLnBrk="0" fontAlgn="base" hangingPunct="0">
        <a:lnSpc>
          <a:spcPct val="110000"/>
        </a:lnSpc>
        <a:spcBef>
          <a:spcPct val="0"/>
        </a:spcBef>
        <a:spcAft>
          <a:spcPct val="0"/>
        </a:spcAft>
        <a:defRPr sz="2600" b="1">
          <a:solidFill>
            <a:schemeClr val="bg1"/>
          </a:solidFill>
          <a:latin typeface="Arial" charset="0"/>
        </a:defRPr>
      </a:lvl4pPr>
      <a:lvl5pPr algn="l" rtl="0" eaLnBrk="0" fontAlgn="base" hangingPunct="0">
        <a:lnSpc>
          <a:spcPct val="110000"/>
        </a:lnSpc>
        <a:spcBef>
          <a:spcPct val="0"/>
        </a:spcBef>
        <a:spcAft>
          <a:spcPct val="0"/>
        </a:spcAft>
        <a:defRPr sz="2600" b="1">
          <a:solidFill>
            <a:schemeClr val="bg1"/>
          </a:solidFill>
          <a:latin typeface="Arial" charset="0"/>
        </a:defRPr>
      </a:lvl5pPr>
      <a:lvl6pPr marL="457200" algn="l" rtl="0" fontAlgn="base">
        <a:lnSpc>
          <a:spcPct val="110000"/>
        </a:lnSpc>
        <a:spcBef>
          <a:spcPct val="0"/>
        </a:spcBef>
        <a:spcAft>
          <a:spcPct val="0"/>
        </a:spcAft>
        <a:defRPr sz="2600" b="1">
          <a:solidFill>
            <a:schemeClr val="bg1"/>
          </a:solidFill>
          <a:latin typeface="Arial" charset="0"/>
        </a:defRPr>
      </a:lvl6pPr>
      <a:lvl7pPr marL="914400" algn="l" rtl="0" fontAlgn="base">
        <a:lnSpc>
          <a:spcPct val="110000"/>
        </a:lnSpc>
        <a:spcBef>
          <a:spcPct val="0"/>
        </a:spcBef>
        <a:spcAft>
          <a:spcPct val="0"/>
        </a:spcAft>
        <a:defRPr sz="2600" b="1">
          <a:solidFill>
            <a:schemeClr val="bg1"/>
          </a:solidFill>
          <a:latin typeface="Arial" charset="0"/>
        </a:defRPr>
      </a:lvl7pPr>
      <a:lvl8pPr marL="1371600" algn="l" rtl="0" fontAlgn="base">
        <a:lnSpc>
          <a:spcPct val="110000"/>
        </a:lnSpc>
        <a:spcBef>
          <a:spcPct val="0"/>
        </a:spcBef>
        <a:spcAft>
          <a:spcPct val="0"/>
        </a:spcAft>
        <a:defRPr sz="2600" b="1">
          <a:solidFill>
            <a:schemeClr val="bg1"/>
          </a:solidFill>
          <a:latin typeface="Arial" charset="0"/>
        </a:defRPr>
      </a:lvl8pPr>
      <a:lvl9pPr marL="1828800" algn="l" rtl="0" fontAlgn="base">
        <a:lnSpc>
          <a:spcPct val="110000"/>
        </a:lnSpc>
        <a:spcBef>
          <a:spcPct val="0"/>
        </a:spcBef>
        <a:spcAft>
          <a:spcPct val="0"/>
        </a:spcAft>
        <a:defRPr sz="2600" b="1">
          <a:solidFill>
            <a:schemeClr val="bg1"/>
          </a:solidFill>
          <a:latin typeface="Arial" charset="0"/>
        </a:defRPr>
      </a:lvl9pPr>
    </p:titleStyle>
    <p:bodyStyle>
      <a:lvl1pPr marL="342900" indent="-342900" algn="l" rtl="0" eaLnBrk="0" fontAlgn="base" hangingPunct="0">
        <a:spcBef>
          <a:spcPct val="20000"/>
        </a:spcBef>
        <a:spcAft>
          <a:spcPct val="0"/>
        </a:spcAft>
        <a:buClr>
          <a:schemeClr val="accent1"/>
        </a:buClr>
        <a:buSzPct val="50000"/>
        <a:buFont typeface="Wingdings" pitchFamily="2" charset="2"/>
        <a:buChar char="n"/>
        <a:defRPr sz="26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sz="16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Times" pitchFamily="18" charset="0"/>
        </a:defRPr>
      </a:lvl5pPr>
      <a:lvl6pPr marL="2514600" indent="-228600" algn="l" rtl="0" fontAlgn="base">
        <a:spcBef>
          <a:spcPct val="20000"/>
        </a:spcBef>
        <a:spcAft>
          <a:spcPct val="0"/>
        </a:spcAft>
        <a:buChar char="»"/>
        <a:defRPr sz="2000">
          <a:solidFill>
            <a:schemeClr val="tx1"/>
          </a:solidFill>
          <a:latin typeface="Times" pitchFamily="18" charset="0"/>
        </a:defRPr>
      </a:lvl6pPr>
      <a:lvl7pPr marL="2971800" indent="-228600" algn="l" rtl="0" fontAlgn="base">
        <a:spcBef>
          <a:spcPct val="20000"/>
        </a:spcBef>
        <a:spcAft>
          <a:spcPct val="0"/>
        </a:spcAft>
        <a:buChar char="»"/>
        <a:defRPr sz="2000">
          <a:solidFill>
            <a:schemeClr val="tx1"/>
          </a:solidFill>
          <a:latin typeface="Times" pitchFamily="18" charset="0"/>
        </a:defRPr>
      </a:lvl7pPr>
      <a:lvl8pPr marL="3429000" indent="-228600" algn="l" rtl="0" fontAlgn="base">
        <a:spcBef>
          <a:spcPct val="20000"/>
        </a:spcBef>
        <a:spcAft>
          <a:spcPct val="0"/>
        </a:spcAft>
        <a:buChar char="»"/>
        <a:defRPr sz="2000">
          <a:solidFill>
            <a:schemeClr val="tx1"/>
          </a:solidFill>
          <a:latin typeface="Times" pitchFamily="18" charset="0"/>
        </a:defRPr>
      </a:lvl8pPr>
      <a:lvl9pPr marL="3886200" indent="-228600" algn="l" rtl="0" fontAlgn="base">
        <a:spcBef>
          <a:spcPct val="20000"/>
        </a:spcBef>
        <a:spcAft>
          <a:spcPct val="0"/>
        </a:spcAft>
        <a:buChar char="»"/>
        <a:defRPr sz="2000">
          <a:solidFill>
            <a:schemeClr val="tx1"/>
          </a:solidFill>
          <a:latin typeface="Times" pitchFamily="18"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31" name="Rectangle 7"/>
          <p:cNvSpPr>
            <a:spLocks noChangeArrowheads="1"/>
          </p:cNvSpPr>
          <p:nvPr/>
        </p:nvSpPr>
        <p:spPr bwMode="auto">
          <a:xfrm>
            <a:off x="0" y="0"/>
            <a:ext cx="7315200" cy="1143000"/>
          </a:xfrm>
          <a:prstGeom prst="rect">
            <a:avLst/>
          </a:prstGeom>
          <a:solidFill>
            <a:schemeClr val="accent1"/>
          </a:solidFill>
          <a:ln w="9525">
            <a:noFill/>
            <a:miter lim="800000"/>
            <a:headEnd/>
            <a:tailEnd/>
          </a:ln>
          <a:effectLst/>
        </p:spPr>
        <p:txBody>
          <a:bodyPr wrap="none" anchor="ctr"/>
          <a:lstStyle/>
          <a:p>
            <a:pPr algn="r" eaLnBrk="0" hangingPunct="0">
              <a:defRPr/>
            </a:pPr>
            <a:endParaRPr lang="en-US" b="0" dirty="0">
              <a:latin typeface="Times" pitchFamily="18" charset="0"/>
            </a:endParaRPr>
          </a:p>
        </p:txBody>
      </p:sp>
      <p:sp>
        <p:nvSpPr>
          <p:cNvPr id="4099" name="Rectangle 3"/>
          <p:cNvSpPr>
            <a:spLocks noGrp="1" noChangeArrowheads="1"/>
          </p:cNvSpPr>
          <p:nvPr>
            <p:ph type="title"/>
          </p:nvPr>
        </p:nvSpPr>
        <p:spPr bwMode="auto">
          <a:xfrm>
            <a:off x="117475" y="76200"/>
            <a:ext cx="5791200"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100" name="Rectangle 4"/>
          <p:cNvSpPr>
            <a:spLocks noGrp="1" noChangeArrowheads="1"/>
          </p:cNvSpPr>
          <p:nvPr>
            <p:ph type="body" idx="1"/>
          </p:nvPr>
        </p:nvSpPr>
        <p:spPr bwMode="auto">
          <a:xfrm>
            <a:off x="304800" y="1371600"/>
            <a:ext cx="8610600" cy="5181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3" name="Rectangle 9"/>
          <p:cNvSpPr>
            <a:spLocks noChangeArrowheads="1"/>
          </p:cNvSpPr>
          <p:nvPr/>
        </p:nvSpPr>
        <p:spPr bwMode="auto">
          <a:xfrm>
            <a:off x="7391400" y="0"/>
            <a:ext cx="1752600" cy="1143000"/>
          </a:xfrm>
          <a:prstGeom prst="rect">
            <a:avLst/>
          </a:prstGeom>
          <a:solidFill>
            <a:schemeClr val="accent1">
              <a:alpha val="70000"/>
            </a:schemeClr>
          </a:solidFill>
          <a:ln w="9525">
            <a:noFill/>
            <a:miter lim="800000"/>
            <a:headEnd/>
            <a:tailEnd/>
          </a:ln>
          <a:effectLst/>
        </p:spPr>
        <p:txBody>
          <a:bodyPr wrap="none" anchor="ctr"/>
          <a:lstStyle/>
          <a:p>
            <a:pPr algn="r" eaLnBrk="0" hangingPunct="0">
              <a:defRPr/>
            </a:pPr>
            <a:endParaRPr lang="en-US" b="0" dirty="0">
              <a:latin typeface="Times" pitchFamily="18" charset="0"/>
            </a:endParaRPr>
          </a:p>
        </p:txBody>
      </p:sp>
      <p:sp>
        <p:nvSpPr>
          <p:cNvPr id="1030" name="Text Box 6"/>
          <p:cNvSpPr txBox="1">
            <a:spLocks noChangeArrowheads="1"/>
          </p:cNvSpPr>
          <p:nvPr/>
        </p:nvSpPr>
        <p:spPr bwMode="auto">
          <a:xfrm>
            <a:off x="8661400" y="6557963"/>
            <a:ext cx="457200" cy="274637"/>
          </a:xfrm>
          <a:prstGeom prst="rect">
            <a:avLst/>
          </a:prstGeom>
          <a:noFill/>
          <a:ln w="9525">
            <a:noFill/>
            <a:miter lim="800000"/>
            <a:headEnd/>
            <a:tailEnd/>
          </a:ln>
          <a:effectLst/>
        </p:spPr>
        <p:txBody>
          <a:bodyPr>
            <a:spAutoFit/>
          </a:bodyPr>
          <a:lstStyle/>
          <a:p>
            <a:pPr algn="r">
              <a:spcBef>
                <a:spcPct val="50000"/>
              </a:spcBef>
              <a:defRPr/>
            </a:pPr>
            <a:fld id="{F0186257-BF70-461D-85EB-C74B1039A30E}" type="slidenum">
              <a:rPr lang="en-US" sz="1200" b="0">
                <a:latin typeface="Arial" charset="0"/>
              </a:rPr>
              <a:pPr algn="r">
                <a:spcBef>
                  <a:spcPct val="50000"/>
                </a:spcBef>
                <a:defRPr/>
              </a:pPr>
              <a:t>‹#›</a:t>
            </a:fld>
            <a:endParaRPr lang="en-US" sz="1200" b="0" dirty="0">
              <a:latin typeface="Arial" charset="0"/>
            </a:endParaRPr>
          </a:p>
        </p:txBody>
      </p:sp>
    </p:spTree>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Lst>
  <p:txStyles>
    <p:titleStyle>
      <a:lvl1pPr algn="l" rtl="0" eaLnBrk="0" fontAlgn="base" hangingPunct="0">
        <a:lnSpc>
          <a:spcPct val="110000"/>
        </a:lnSpc>
        <a:spcBef>
          <a:spcPct val="0"/>
        </a:spcBef>
        <a:spcAft>
          <a:spcPct val="0"/>
        </a:spcAft>
        <a:defRPr sz="2600" b="1">
          <a:solidFill>
            <a:schemeClr val="bg1"/>
          </a:solidFill>
          <a:latin typeface="+mj-lt"/>
          <a:ea typeface="+mj-ea"/>
          <a:cs typeface="+mj-cs"/>
        </a:defRPr>
      </a:lvl1pPr>
      <a:lvl2pPr algn="l" rtl="0" eaLnBrk="0" fontAlgn="base" hangingPunct="0">
        <a:lnSpc>
          <a:spcPct val="110000"/>
        </a:lnSpc>
        <a:spcBef>
          <a:spcPct val="0"/>
        </a:spcBef>
        <a:spcAft>
          <a:spcPct val="0"/>
        </a:spcAft>
        <a:defRPr sz="2600" b="1">
          <a:solidFill>
            <a:schemeClr val="bg1"/>
          </a:solidFill>
          <a:latin typeface="Arial" charset="0"/>
        </a:defRPr>
      </a:lvl2pPr>
      <a:lvl3pPr algn="l" rtl="0" eaLnBrk="0" fontAlgn="base" hangingPunct="0">
        <a:lnSpc>
          <a:spcPct val="110000"/>
        </a:lnSpc>
        <a:spcBef>
          <a:spcPct val="0"/>
        </a:spcBef>
        <a:spcAft>
          <a:spcPct val="0"/>
        </a:spcAft>
        <a:defRPr sz="2600" b="1">
          <a:solidFill>
            <a:schemeClr val="bg1"/>
          </a:solidFill>
          <a:latin typeface="Arial" charset="0"/>
        </a:defRPr>
      </a:lvl3pPr>
      <a:lvl4pPr algn="l" rtl="0" eaLnBrk="0" fontAlgn="base" hangingPunct="0">
        <a:lnSpc>
          <a:spcPct val="110000"/>
        </a:lnSpc>
        <a:spcBef>
          <a:spcPct val="0"/>
        </a:spcBef>
        <a:spcAft>
          <a:spcPct val="0"/>
        </a:spcAft>
        <a:defRPr sz="2600" b="1">
          <a:solidFill>
            <a:schemeClr val="bg1"/>
          </a:solidFill>
          <a:latin typeface="Arial" charset="0"/>
        </a:defRPr>
      </a:lvl4pPr>
      <a:lvl5pPr algn="l" rtl="0" eaLnBrk="0" fontAlgn="base" hangingPunct="0">
        <a:lnSpc>
          <a:spcPct val="110000"/>
        </a:lnSpc>
        <a:spcBef>
          <a:spcPct val="0"/>
        </a:spcBef>
        <a:spcAft>
          <a:spcPct val="0"/>
        </a:spcAft>
        <a:defRPr sz="2600" b="1">
          <a:solidFill>
            <a:schemeClr val="bg1"/>
          </a:solidFill>
          <a:latin typeface="Arial" charset="0"/>
        </a:defRPr>
      </a:lvl5pPr>
      <a:lvl6pPr marL="457200" algn="l" rtl="0" eaLnBrk="0" fontAlgn="base" hangingPunct="0">
        <a:lnSpc>
          <a:spcPct val="110000"/>
        </a:lnSpc>
        <a:spcBef>
          <a:spcPct val="0"/>
        </a:spcBef>
        <a:spcAft>
          <a:spcPct val="0"/>
        </a:spcAft>
        <a:defRPr sz="2600" b="1">
          <a:solidFill>
            <a:schemeClr val="bg1"/>
          </a:solidFill>
          <a:latin typeface="Arial" charset="0"/>
        </a:defRPr>
      </a:lvl6pPr>
      <a:lvl7pPr marL="914400" algn="l" rtl="0" eaLnBrk="0" fontAlgn="base" hangingPunct="0">
        <a:lnSpc>
          <a:spcPct val="110000"/>
        </a:lnSpc>
        <a:spcBef>
          <a:spcPct val="0"/>
        </a:spcBef>
        <a:spcAft>
          <a:spcPct val="0"/>
        </a:spcAft>
        <a:defRPr sz="2600" b="1">
          <a:solidFill>
            <a:schemeClr val="bg1"/>
          </a:solidFill>
          <a:latin typeface="Arial" charset="0"/>
        </a:defRPr>
      </a:lvl7pPr>
      <a:lvl8pPr marL="1371600" algn="l" rtl="0" eaLnBrk="0" fontAlgn="base" hangingPunct="0">
        <a:lnSpc>
          <a:spcPct val="110000"/>
        </a:lnSpc>
        <a:spcBef>
          <a:spcPct val="0"/>
        </a:spcBef>
        <a:spcAft>
          <a:spcPct val="0"/>
        </a:spcAft>
        <a:defRPr sz="2600" b="1">
          <a:solidFill>
            <a:schemeClr val="bg1"/>
          </a:solidFill>
          <a:latin typeface="Arial" charset="0"/>
        </a:defRPr>
      </a:lvl8pPr>
      <a:lvl9pPr marL="1828800" algn="l" rtl="0" eaLnBrk="0" fontAlgn="base" hangingPunct="0">
        <a:lnSpc>
          <a:spcPct val="110000"/>
        </a:lnSpc>
        <a:spcBef>
          <a:spcPct val="0"/>
        </a:spcBef>
        <a:spcAft>
          <a:spcPct val="0"/>
        </a:spcAft>
        <a:defRPr sz="2600" b="1">
          <a:solidFill>
            <a:schemeClr val="bg1"/>
          </a:solidFill>
          <a:latin typeface="Arial" charset="0"/>
        </a:defRPr>
      </a:lvl9pPr>
    </p:titleStyle>
    <p:bodyStyle>
      <a:lvl1pPr marL="342900" indent="-342900" algn="l" rtl="0" eaLnBrk="0" fontAlgn="base" hangingPunct="0">
        <a:spcBef>
          <a:spcPct val="20000"/>
        </a:spcBef>
        <a:spcAft>
          <a:spcPct val="0"/>
        </a:spcAft>
        <a:buClr>
          <a:schemeClr val="accent1"/>
        </a:buClr>
        <a:buSzPct val="50000"/>
        <a:buFont typeface="Wingdings" pitchFamily="2" charset="2"/>
        <a:buChar char="n"/>
        <a:defRPr sz="26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sz="16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Times" pitchFamily="18" charset="0"/>
        </a:defRPr>
      </a:lvl5pPr>
      <a:lvl6pPr marL="2514600" indent="-228600" algn="l" rtl="0" eaLnBrk="0" fontAlgn="base" hangingPunct="0">
        <a:spcBef>
          <a:spcPct val="20000"/>
        </a:spcBef>
        <a:spcAft>
          <a:spcPct val="0"/>
        </a:spcAft>
        <a:buChar char="»"/>
        <a:defRPr sz="2000">
          <a:solidFill>
            <a:schemeClr val="tx1"/>
          </a:solidFill>
          <a:latin typeface="Times" pitchFamily="18" charset="0"/>
        </a:defRPr>
      </a:lvl6pPr>
      <a:lvl7pPr marL="2971800" indent="-228600" algn="l" rtl="0" eaLnBrk="0" fontAlgn="base" hangingPunct="0">
        <a:spcBef>
          <a:spcPct val="20000"/>
        </a:spcBef>
        <a:spcAft>
          <a:spcPct val="0"/>
        </a:spcAft>
        <a:buChar char="»"/>
        <a:defRPr sz="2000">
          <a:solidFill>
            <a:schemeClr val="tx1"/>
          </a:solidFill>
          <a:latin typeface="Times" pitchFamily="18" charset="0"/>
        </a:defRPr>
      </a:lvl7pPr>
      <a:lvl8pPr marL="3429000" indent="-228600" algn="l" rtl="0" eaLnBrk="0" fontAlgn="base" hangingPunct="0">
        <a:spcBef>
          <a:spcPct val="20000"/>
        </a:spcBef>
        <a:spcAft>
          <a:spcPct val="0"/>
        </a:spcAft>
        <a:buChar char="»"/>
        <a:defRPr sz="2000">
          <a:solidFill>
            <a:schemeClr val="tx1"/>
          </a:solidFill>
          <a:latin typeface="Times" pitchFamily="18" charset="0"/>
        </a:defRPr>
      </a:lvl8pPr>
      <a:lvl9pPr marL="3886200" indent="-228600" algn="l" rtl="0" eaLnBrk="0" fontAlgn="base" hangingPunct="0">
        <a:spcBef>
          <a:spcPct val="20000"/>
        </a:spcBef>
        <a:spcAft>
          <a:spcPct val="0"/>
        </a:spcAft>
        <a:buChar char="»"/>
        <a:defRPr sz="2000">
          <a:solidFill>
            <a:schemeClr val="tx1"/>
          </a:solidFill>
          <a:latin typeface="Times" pitchFamily="18"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31" name="Rectangle 7"/>
          <p:cNvSpPr>
            <a:spLocks noChangeArrowheads="1"/>
          </p:cNvSpPr>
          <p:nvPr/>
        </p:nvSpPr>
        <p:spPr bwMode="auto">
          <a:xfrm>
            <a:off x="0" y="0"/>
            <a:ext cx="7315200" cy="1143000"/>
          </a:xfrm>
          <a:prstGeom prst="rect">
            <a:avLst/>
          </a:prstGeom>
          <a:solidFill>
            <a:schemeClr val="accent1"/>
          </a:solidFill>
          <a:ln w="9525">
            <a:noFill/>
            <a:miter lim="800000"/>
            <a:headEnd/>
            <a:tailEnd/>
          </a:ln>
          <a:effectLst/>
        </p:spPr>
        <p:txBody>
          <a:bodyPr wrap="none" anchor="ctr"/>
          <a:lstStyle/>
          <a:p>
            <a:pPr algn="r" eaLnBrk="0" hangingPunct="0">
              <a:defRPr/>
            </a:pPr>
            <a:endParaRPr lang="en-US" b="0" dirty="0">
              <a:latin typeface="Times" pitchFamily="18" charset="0"/>
            </a:endParaRPr>
          </a:p>
        </p:txBody>
      </p:sp>
      <p:sp>
        <p:nvSpPr>
          <p:cNvPr id="5123" name="Rectangle 3"/>
          <p:cNvSpPr>
            <a:spLocks noGrp="1" noChangeArrowheads="1"/>
          </p:cNvSpPr>
          <p:nvPr>
            <p:ph type="title"/>
          </p:nvPr>
        </p:nvSpPr>
        <p:spPr bwMode="auto">
          <a:xfrm>
            <a:off x="117475" y="76200"/>
            <a:ext cx="5791200"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5124" name="Rectangle 4"/>
          <p:cNvSpPr>
            <a:spLocks noGrp="1" noChangeArrowheads="1"/>
          </p:cNvSpPr>
          <p:nvPr>
            <p:ph type="body" idx="1"/>
          </p:nvPr>
        </p:nvSpPr>
        <p:spPr bwMode="auto">
          <a:xfrm>
            <a:off x="304800" y="1371600"/>
            <a:ext cx="8610600" cy="5181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3" name="Rectangle 9"/>
          <p:cNvSpPr>
            <a:spLocks noChangeArrowheads="1"/>
          </p:cNvSpPr>
          <p:nvPr/>
        </p:nvSpPr>
        <p:spPr bwMode="auto">
          <a:xfrm>
            <a:off x="7391400" y="0"/>
            <a:ext cx="1752600" cy="1143000"/>
          </a:xfrm>
          <a:prstGeom prst="rect">
            <a:avLst/>
          </a:prstGeom>
          <a:solidFill>
            <a:schemeClr val="accent1">
              <a:alpha val="70000"/>
            </a:schemeClr>
          </a:solidFill>
          <a:ln w="9525">
            <a:noFill/>
            <a:miter lim="800000"/>
            <a:headEnd/>
            <a:tailEnd/>
          </a:ln>
          <a:effectLst/>
        </p:spPr>
        <p:txBody>
          <a:bodyPr wrap="none" anchor="ctr"/>
          <a:lstStyle/>
          <a:p>
            <a:pPr algn="r" eaLnBrk="0" hangingPunct="0">
              <a:defRPr/>
            </a:pPr>
            <a:endParaRPr lang="en-US" b="0" dirty="0">
              <a:latin typeface="Times" pitchFamily="18" charset="0"/>
            </a:endParaRPr>
          </a:p>
        </p:txBody>
      </p:sp>
      <p:sp>
        <p:nvSpPr>
          <p:cNvPr id="1030" name="Text Box 6"/>
          <p:cNvSpPr txBox="1">
            <a:spLocks noChangeArrowheads="1"/>
          </p:cNvSpPr>
          <p:nvPr/>
        </p:nvSpPr>
        <p:spPr bwMode="auto">
          <a:xfrm>
            <a:off x="8661400" y="6557963"/>
            <a:ext cx="457200" cy="274637"/>
          </a:xfrm>
          <a:prstGeom prst="rect">
            <a:avLst/>
          </a:prstGeom>
          <a:noFill/>
          <a:ln w="9525">
            <a:noFill/>
            <a:miter lim="800000"/>
            <a:headEnd/>
            <a:tailEnd/>
          </a:ln>
          <a:effectLst/>
        </p:spPr>
        <p:txBody>
          <a:bodyPr>
            <a:spAutoFit/>
          </a:bodyPr>
          <a:lstStyle/>
          <a:p>
            <a:pPr algn="r">
              <a:spcBef>
                <a:spcPct val="50000"/>
              </a:spcBef>
              <a:defRPr/>
            </a:pPr>
            <a:fld id="{EADA6ABD-F14E-4667-8013-219C09D3A61F}" type="slidenum">
              <a:rPr lang="en-US" sz="1200" b="0">
                <a:latin typeface="Arial" charset="0"/>
              </a:rPr>
              <a:pPr algn="r">
                <a:spcBef>
                  <a:spcPct val="50000"/>
                </a:spcBef>
                <a:defRPr/>
              </a:pPr>
              <a:t>‹#›</a:t>
            </a:fld>
            <a:endParaRPr lang="en-US" sz="1200" b="0" dirty="0">
              <a:latin typeface="Arial" charset="0"/>
            </a:endParaRPr>
          </a:p>
        </p:txBody>
      </p:sp>
      <p:sp>
        <p:nvSpPr>
          <p:cNvPr id="2" name="Text Box 7"/>
          <p:cNvSpPr txBox="1">
            <a:spLocks noChangeArrowheads="1"/>
          </p:cNvSpPr>
          <p:nvPr/>
        </p:nvSpPr>
        <p:spPr bwMode="auto">
          <a:xfrm>
            <a:off x="0" y="6583363"/>
            <a:ext cx="1066800" cy="274637"/>
          </a:xfrm>
          <a:prstGeom prst="rect">
            <a:avLst/>
          </a:prstGeom>
          <a:noFill/>
          <a:ln w="9525">
            <a:noFill/>
            <a:miter lim="800000"/>
            <a:headEnd/>
            <a:tailEnd/>
          </a:ln>
          <a:effectLst/>
        </p:spPr>
        <p:txBody>
          <a:bodyPr>
            <a:spAutoFit/>
          </a:bodyPr>
          <a:lstStyle/>
          <a:p>
            <a:pPr>
              <a:spcBef>
                <a:spcPct val="50000"/>
              </a:spcBef>
              <a:defRPr/>
            </a:pPr>
            <a:r>
              <a:rPr lang="en-US" sz="1200" b="0" dirty="0">
                <a:latin typeface="Arial" charset="0"/>
              </a:rPr>
              <a:t>DRAFT</a:t>
            </a:r>
          </a:p>
        </p:txBody>
      </p:sp>
    </p:spTree>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hf sldNum="0" hdr="0" dt="0"/>
  <p:txStyles>
    <p:titleStyle>
      <a:lvl1pPr algn="l" rtl="0" eaLnBrk="0" fontAlgn="base" hangingPunct="0">
        <a:lnSpc>
          <a:spcPct val="110000"/>
        </a:lnSpc>
        <a:spcBef>
          <a:spcPct val="0"/>
        </a:spcBef>
        <a:spcAft>
          <a:spcPct val="0"/>
        </a:spcAft>
        <a:defRPr sz="2600" b="1">
          <a:solidFill>
            <a:schemeClr val="bg1"/>
          </a:solidFill>
          <a:latin typeface="+mj-lt"/>
          <a:ea typeface="+mj-ea"/>
          <a:cs typeface="+mj-cs"/>
        </a:defRPr>
      </a:lvl1pPr>
      <a:lvl2pPr algn="l" rtl="0" eaLnBrk="0" fontAlgn="base" hangingPunct="0">
        <a:lnSpc>
          <a:spcPct val="110000"/>
        </a:lnSpc>
        <a:spcBef>
          <a:spcPct val="0"/>
        </a:spcBef>
        <a:spcAft>
          <a:spcPct val="0"/>
        </a:spcAft>
        <a:defRPr sz="2600" b="1">
          <a:solidFill>
            <a:schemeClr val="bg1"/>
          </a:solidFill>
          <a:latin typeface="Arial" charset="0"/>
        </a:defRPr>
      </a:lvl2pPr>
      <a:lvl3pPr algn="l" rtl="0" eaLnBrk="0" fontAlgn="base" hangingPunct="0">
        <a:lnSpc>
          <a:spcPct val="110000"/>
        </a:lnSpc>
        <a:spcBef>
          <a:spcPct val="0"/>
        </a:spcBef>
        <a:spcAft>
          <a:spcPct val="0"/>
        </a:spcAft>
        <a:defRPr sz="2600" b="1">
          <a:solidFill>
            <a:schemeClr val="bg1"/>
          </a:solidFill>
          <a:latin typeface="Arial" charset="0"/>
        </a:defRPr>
      </a:lvl3pPr>
      <a:lvl4pPr algn="l" rtl="0" eaLnBrk="0" fontAlgn="base" hangingPunct="0">
        <a:lnSpc>
          <a:spcPct val="110000"/>
        </a:lnSpc>
        <a:spcBef>
          <a:spcPct val="0"/>
        </a:spcBef>
        <a:spcAft>
          <a:spcPct val="0"/>
        </a:spcAft>
        <a:defRPr sz="2600" b="1">
          <a:solidFill>
            <a:schemeClr val="bg1"/>
          </a:solidFill>
          <a:latin typeface="Arial" charset="0"/>
        </a:defRPr>
      </a:lvl4pPr>
      <a:lvl5pPr algn="l" rtl="0" eaLnBrk="0" fontAlgn="base" hangingPunct="0">
        <a:lnSpc>
          <a:spcPct val="110000"/>
        </a:lnSpc>
        <a:spcBef>
          <a:spcPct val="0"/>
        </a:spcBef>
        <a:spcAft>
          <a:spcPct val="0"/>
        </a:spcAft>
        <a:defRPr sz="2600" b="1">
          <a:solidFill>
            <a:schemeClr val="bg1"/>
          </a:solidFill>
          <a:latin typeface="Arial" charset="0"/>
        </a:defRPr>
      </a:lvl5pPr>
      <a:lvl6pPr marL="457200" algn="l" rtl="0" fontAlgn="base">
        <a:lnSpc>
          <a:spcPct val="110000"/>
        </a:lnSpc>
        <a:spcBef>
          <a:spcPct val="0"/>
        </a:spcBef>
        <a:spcAft>
          <a:spcPct val="0"/>
        </a:spcAft>
        <a:defRPr sz="2600" b="1">
          <a:solidFill>
            <a:schemeClr val="bg1"/>
          </a:solidFill>
          <a:latin typeface="Arial" charset="0"/>
        </a:defRPr>
      </a:lvl6pPr>
      <a:lvl7pPr marL="914400" algn="l" rtl="0" fontAlgn="base">
        <a:lnSpc>
          <a:spcPct val="110000"/>
        </a:lnSpc>
        <a:spcBef>
          <a:spcPct val="0"/>
        </a:spcBef>
        <a:spcAft>
          <a:spcPct val="0"/>
        </a:spcAft>
        <a:defRPr sz="2600" b="1">
          <a:solidFill>
            <a:schemeClr val="bg1"/>
          </a:solidFill>
          <a:latin typeface="Arial" charset="0"/>
        </a:defRPr>
      </a:lvl7pPr>
      <a:lvl8pPr marL="1371600" algn="l" rtl="0" fontAlgn="base">
        <a:lnSpc>
          <a:spcPct val="110000"/>
        </a:lnSpc>
        <a:spcBef>
          <a:spcPct val="0"/>
        </a:spcBef>
        <a:spcAft>
          <a:spcPct val="0"/>
        </a:spcAft>
        <a:defRPr sz="2600" b="1">
          <a:solidFill>
            <a:schemeClr val="bg1"/>
          </a:solidFill>
          <a:latin typeface="Arial" charset="0"/>
        </a:defRPr>
      </a:lvl8pPr>
      <a:lvl9pPr marL="1828800" algn="l" rtl="0" fontAlgn="base">
        <a:lnSpc>
          <a:spcPct val="110000"/>
        </a:lnSpc>
        <a:spcBef>
          <a:spcPct val="0"/>
        </a:spcBef>
        <a:spcAft>
          <a:spcPct val="0"/>
        </a:spcAft>
        <a:defRPr sz="2600" b="1">
          <a:solidFill>
            <a:schemeClr val="bg1"/>
          </a:solidFill>
          <a:latin typeface="Arial" charset="0"/>
        </a:defRPr>
      </a:lvl9pPr>
    </p:titleStyle>
    <p:bodyStyle>
      <a:lvl1pPr marL="342900" indent="-342900" algn="l" rtl="0" eaLnBrk="0" fontAlgn="base" hangingPunct="0">
        <a:spcBef>
          <a:spcPct val="20000"/>
        </a:spcBef>
        <a:spcAft>
          <a:spcPct val="0"/>
        </a:spcAft>
        <a:buClr>
          <a:schemeClr val="accent1"/>
        </a:buClr>
        <a:buSzPct val="50000"/>
        <a:buFont typeface="Wingdings" pitchFamily="2" charset="2"/>
        <a:buChar char="n"/>
        <a:defRPr sz="26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sz="16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Times" pitchFamily="18" charset="0"/>
        </a:defRPr>
      </a:lvl5pPr>
      <a:lvl6pPr marL="2514600" indent="-228600" algn="l" rtl="0" fontAlgn="base">
        <a:spcBef>
          <a:spcPct val="20000"/>
        </a:spcBef>
        <a:spcAft>
          <a:spcPct val="0"/>
        </a:spcAft>
        <a:buChar char="»"/>
        <a:defRPr sz="2000">
          <a:solidFill>
            <a:schemeClr val="tx1"/>
          </a:solidFill>
          <a:latin typeface="Times" pitchFamily="18" charset="0"/>
        </a:defRPr>
      </a:lvl6pPr>
      <a:lvl7pPr marL="2971800" indent="-228600" algn="l" rtl="0" fontAlgn="base">
        <a:spcBef>
          <a:spcPct val="20000"/>
        </a:spcBef>
        <a:spcAft>
          <a:spcPct val="0"/>
        </a:spcAft>
        <a:buChar char="»"/>
        <a:defRPr sz="2000">
          <a:solidFill>
            <a:schemeClr val="tx1"/>
          </a:solidFill>
          <a:latin typeface="Times" pitchFamily="18" charset="0"/>
        </a:defRPr>
      </a:lvl7pPr>
      <a:lvl8pPr marL="3429000" indent="-228600" algn="l" rtl="0" fontAlgn="base">
        <a:spcBef>
          <a:spcPct val="20000"/>
        </a:spcBef>
        <a:spcAft>
          <a:spcPct val="0"/>
        </a:spcAft>
        <a:buChar char="»"/>
        <a:defRPr sz="2000">
          <a:solidFill>
            <a:schemeClr val="tx1"/>
          </a:solidFill>
          <a:latin typeface="Times" pitchFamily="18" charset="0"/>
        </a:defRPr>
      </a:lvl8pPr>
      <a:lvl9pPr marL="3886200" indent="-228600" algn="l" rtl="0" fontAlgn="base">
        <a:spcBef>
          <a:spcPct val="20000"/>
        </a:spcBef>
        <a:spcAft>
          <a:spcPct val="0"/>
        </a:spcAft>
        <a:buChar char="»"/>
        <a:defRPr sz="2000">
          <a:solidFill>
            <a:schemeClr val="tx1"/>
          </a:solidFill>
          <a:latin typeface="Times" pitchFamily="18"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hyperlink" Target="http://www.va.gov/homeless" TargetMode="Externa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hyperlink" Target="http://www.vetcenter.va.gov/index.asp" TargetMode="External"/><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7.jpeg"/><Relationship Id="rId4" Type="http://schemas.openxmlformats.org/officeDocument/2006/relationships/image" Target="../media/image6.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hyperlink" Target="http://www.va.gov/HOMELESS/SSVF.asp" TargetMode="External"/><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hyperlink" Target="http://bbi.syr.edu/nvtac/index.htm" TargetMode="External"/><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8" Type="http://schemas.openxmlformats.org/officeDocument/2006/relationships/hyperlink" Target="http://www.govbenefits.gov/" TargetMode="External"/><Relationship Id="rId3" Type="http://schemas.openxmlformats.org/officeDocument/2006/relationships/hyperlink" Target="http://www.nfcc.org/" TargetMode="External"/><Relationship Id="rId7" Type="http://schemas.openxmlformats.org/officeDocument/2006/relationships/hyperlink" Target="http://www.nationalresourcedirectory.gov/"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hyperlink" Target="http://www.prainc.com/SOAR/soar101/states.asp" TargetMode="External"/><Relationship Id="rId5" Type="http://schemas.openxmlformats.org/officeDocument/2006/relationships/hyperlink" Target="http://statesidelegal.org/" TargetMode="External"/><Relationship Id="rId4" Type="http://schemas.openxmlformats.org/officeDocument/2006/relationships/hyperlink" Target="http://www.lawhelp.org/" TargetMode="Externa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hyperlink" Target="http://www.va.gov/homeless/SSVF.asp" TargetMode="External"/><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oleObject" Target="../embeddings/Microsoft_Office_Excel_97-2003_Worksheet1.xls"/><Relationship Id="rId2" Type="http://schemas.openxmlformats.org/officeDocument/2006/relationships/slideLayout" Target="../slideLayouts/slideLayout7.xml"/><Relationship Id="rId1" Type="http://schemas.openxmlformats.org/officeDocument/2006/relationships/vmlDrawing" Target="../drawings/vmlDrawing1.v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2.xml"/></Relationships>
</file>

<file path=ppt/slides/_rels/slide69.xml.rels><?xml version="1.0" encoding="UTF-8" standalone="yes"?>
<Relationships xmlns="http://schemas.openxmlformats.org/package/2006/relationships"><Relationship Id="rId3" Type="http://schemas.openxmlformats.org/officeDocument/2006/relationships/hyperlink" Target="http://www.va.gov/HOMELESS/SSVF.asp" TargetMode="External"/><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0.xml.rels><?xml version="1.0" encoding="UTF-8" standalone="yes"?>
<Relationships xmlns="http://schemas.openxmlformats.org/package/2006/relationships"><Relationship Id="rId3" Type="http://schemas.openxmlformats.org/officeDocument/2006/relationships/hyperlink" Target="http://www.va.gov/HOMELESS/SSVF.asp" TargetMode="External"/><Relationship Id="rId2" Type="http://schemas.openxmlformats.org/officeDocument/2006/relationships/hyperlink" Target="mailto:SSVF@va.gov"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1026"/>
          <p:cNvSpPr>
            <a:spLocks noGrp="1" noChangeArrowheads="1"/>
          </p:cNvSpPr>
          <p:nvPr>
            <p:ph type="ctrTitle"/>
          </p:nvPr>
        </p:nvSpPr>
        <p:spPr>
          <a:xfrm>
            <a:off x="685800" y="1676400"/>
            <a:ext cx="7772400" cy="2362200"/>
          </a:xfrm>
        </p:spPr>
        <p:txBody>
          <a:bodyPr/>
          <a:lstStyle/>
          <a:p>
            <a:pPr algn="ctr" eaLnBrk="1" hangingPunct="1">
              <a:defRPr/>
            </a:pPr>
            <a:r>
              <a:rPr lang="en-US" sz="3800" dirty="0" smtClean="0"/>
              <a:t> </a:t>
            </a:r>
          </a:p>
        </p:txBody>
      </p:sp>
      <p:sp>
        <p:nvSpPr>
          <p:cNvPr id="6147" name="Rectangle 1027"/>
          <p:cNvSpPr>
            <a:spLocks noGrp="1" noChangeArrowheads="1"/>
          </p:cNvSpPr>
          <p:nvPr>
            <p:ph type="subTitle" idx="1"/>
          </p:nvPr>
        </p:nvSpPr>
        <p:spPr>
          <a:xfrm>
            <a:off x="381000" y="1600200"/>
            <a:ext cx="8458200" cy="4419600"/>
          </a:xfrm>
        </p:spPr>
        <p:txBody>
          <a:bodyPr/>
          <a:lstStyle/>
          <a:p>
            <a:pPr eaLnBrk="1" hangingPunct="1"/>
            <a:r>
              <a:rPr lang="en-US" sz="3000" dirty="0" smtClean="0">
                <a:solidFill>
                  <a:schemeClr val="tx1"/>
                </a:solidFill>
              </a:rPr>
              <a:t>Supportive Services for Veteran Families (SSVF) Program</a:t>
            </a:r>
          </a:p>
          <a:p>
            <a:pPr eaLnBrk="1" hangingPunct="1"/>
            <a:endParaRPr lang="en-US" dirty="0" smtClean="0">
              <a:solidFill>
                <a:schemeClr val="tx1"/>
              </a:solidFill>
            </a:endParaRPr>
          </a:p>
          <a:p>
            <a:pPr eaLnBrk="1" hangingPunct="1"/>
            <a:r>
              <a:rPr lang="en-US" sz="3200" dirty="0" smtClean="0">
                <a:solidFill>
                  <a:schemeClr val="tx1"/>
                </a:solidFill>
              </a:rPr>
              <a:t>Notice of Funding Availability (NOFA) Workshop</a:t>
            </a:r>
          </a:p>
          <a:p>
            <a:pPr eaLnBrk="1" hangingPunct="1"/>
            <a:endParaRPr lang="en-US" sz="3200" i="1" dirty="0" smtClean="0">
              <a:solidFill>
                <a:schemeClr val="tx1"/>
              </a:solidFill>
            </a:endParaRPr>
          </a:p>
          <a:p>
            <a:pPr eaLnBrk="1" hangingPunct="1"/>
            <a:r>
              <a:rPr lang="en-US" dirty="0" smtClean="0">
                <a:solidFill>
                  <a:schemeClr val="tx1"/>
                </a:solidFill>
              </a:rPr>
              <a:t>October 2012</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6"/>
          <p:cNvSpPr>
            <a:spLocks noGrp="1" noChangeArrowheads="1"/>
          </p:cNvSpPr>
          <p:nvPr>
            <p:ph type="sldNum" sz="quarter" idx="10"/>
          </p:nvPr>
        </p:nvSpPr>
        <p:spPr>
          <a:noFill/>
        </p:spPr>
        <p:txBody>
          <a:bodyPr/>
          <a:lstStyle/>
          <a:p>
            <a:fld id="{0F36E2F9-0A91-41A7-9F05-43CAE2173D23}" type="slidenum">
              <a:rPr lang="en-US" smtClean="0"/>
              <a:pPr/>
              <a:t>10</a:t>
            </a:fld>
            <a:endParaRPr lang="en-US" dirty="0" smtClean="0"/>
          </a:p>
        </p:txBody>
      </p:sp>
      <p:sp>
        <p:nvSpPr>
          <p:cNvPr id="8195" name="Slide Number Placeholder 3"/>
          <p:cNvSpPr txBox="1">
            <a:spLocks noGrp="1"/>
          </p:cNvSpPr>
          <p:nvPr/>
        </p:nvSpPr>
        <p:spPr bwMode="auto">
          <a:xfrm>
            <a:off x="7239000" y="6534150"/>
            <a:ext cx="1905000" cy="457200"/>
          </a:xfrm>
          <a:prstGeom prst="rect">
            <a:avLst/>
          </a:prstGeom>
          <a:noFill/>
          <a:ln w="9525">
            <a:noFill/>
            <a:miter lim="800000"/>
            <a:headEnd/>
            <a:tailEnd/>
          </a:ln>
        </p:spPr>
        <p:txBody>
          <a:bodyPr lIns="91427" tIns="45713" rIns="91427" bIns="45713"/>
          <a:lstStyle/>
          <a:p>
            <a:pPr algn="r"/>
            <a:fld id="{E90A5C30-C697-426D-84B1-384E55AB4D11}" type="slidenum">
              <a:rPr lang="en-US" sz="1400" b="0">
                <a:latin typeface="Arial" charset="0"/>
              </a:rPr>
              <a:pPr algn="r"/>
              <a:t>10</a:t>
            </a:fld>
            <a:endParaRPr lang="en-US" sz="1400" b="0" dirty="0">
              <a:latin typeface="Arial" charset="0"/>
            </a:endParaRPr>
          </a:p>
        </p:txBody>
      </p:sp>
      <p:sp>
        <p:nvSpPr>
          <p:cNvPr id="8196" name="Rectangle 12"/>
          <p:cNvSpPr>
            <a:spLocks noChangeArrowheads="1"/>
          </p:cNvSpPr>
          <p:nvPr/>
        </p:nvSpPr>
        <p:spPr bwMode="auto">
          <a:xfrm>
            <a:off x="609600" y="2895600"/>
            <a:ext cx="8305800" cy="990600"/>
          </a:xfrm>
          <a:prstGeom prst="rect">
            <a:avLst/>
          </a:prstGeom>
          <a:noFill/>
          <a:ln w="9525">
            <a:noFill/>
            <a:miter lim="800000"/>
            <a:headEnd/>
            <a:tailEnd/>
          </a:ln>
        </p:spPr>
        <p:txBody>
          <a:bodyPr lIns="91427" tIns="45713" rIns="91427" bIns="45713" anchor="ctr"/>
          <a:lstStyle/>
          <a:p>
            <a:pPr algn="ctr"/>
            <a:r>
              <a:rPr lang="en-US" sz="3600" i="1" dirty="0" smtClean="0">
                <a:latin typeface="AvantGarde" pitchFamily="34" charset="0"/>
              </a:rPr>
              <a:t>II. Basing Design on Current Knowledge </a:t>
            </a:r>
            <a:endParaRPr lang="en-US" sz="3600" i="1" dirty="0">
              <a:latin typeface="AvantGarde" pitchFamily="34"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8229600" cy="4997669"/>
          </a:xfrm>
        </p:spPr>
        <p:txBody>
          <a:bodyPr>
            <a:normAutofit fontScale="92500" lnSpcReduction="10000"/>
          </a:bodyPr>
          <a:lstStyle/>
          <a:p>
            <a:r>
              <a:rPr lang="en-US" b="0" dirty="0" smtClean="0">
                <a:solidFill>
                  <a:schemeClr val="tx1"/>
                </a:solidFill>
                <a:latin typeface="Arial" pitchFamily="34" charset="0"/>
                <a:cs typeface="Arial" pitchFamily="34" charset="0"/>
              </a:rPr>
              <a:t>Targeting, who is at-risk of becoming homeless?</a:t>
            </a:r>
          </a:p>
          <a:p>
            <a:r>
              <a:rPr lang="en-US" b="0" dirty="0" smtClean="0">
                <a:solidFill>
                  <a:schemeClr val="tx1"/>
                </a:solidFill>
                <a:latin typeface="Arial" pitchFamily="34" charset="0"/>
                <a:cs typeface="Arial" pitchFamily="34" charset="0"/>
              </a:rPr>
              <a:t>Once at-risk are identified, how do we determine who at-risk would become homeless “but for” intervention. Even rapid re-housing can be unnecessary; one-third of Veterans stay in shelters less than 1 week &amp; generally leave without special intervention.</a:t>
            </a:r>
          </a:p>
          <a:p>
            <a:r>
              <a:rPr lang="en-US" b="0" dirty="0" smtClean="0">
                <a:solidFill>
                  <a:schemeClr val="tx1"/>
                </a:solidFill>
                <a:latin typeface="Arial" pitchFamily="34" charset="0"/>
                <a:cs typeface="Arial" pitchFamily="34" charset="0"/>
              </a:rPr>
              <a:t>Determining the appropriate (and efficient) response to support housing stability</a:t>
            </a:r>
          </a:p>
          <a:p>
            <a:pPr lvl="1"/>
            <a:r>
              <a:rPr lang="en-US" dirty="0" smtClean="0">
                <a:latin typeface="Arial" pitchFamily="34" charset="0"/>
                <a:cs typeface="Arial" pitchFamily="34" charset="0"/>
              </a:rPr>
              <a:t>Mainstream services</a:t>
            </a:r>
          </a:p>
          <a:p>
            <a:pPr lvl="1"/>
            <a:r>
              <a:rPr lang="en-US" dirty="0" smtClean="0">
                <a:latin typeface="Arial" pitchFamily="34" charset="0"/>
                <a:cs typeface="Arial" pitchFamily="34" charset="0"/>
              </a:rPr>
              <a:t>Intensive case management </a:t>
            </a:r>
          </a:p>
          <a:p>
            <a:pPr lvl="1"/>
            <a:r>
              <a:rPr lang="en-US" dirty="0" smtClean="0">
                <a:latin typeface="Arial" pitchFamily="34" charset="0"/>
                <a:cs typeface="Arial" pitchFamily="34" charset="0"/>
              </a:rPr>
              <a:t>Financial supports</a:t>
            </a:r>
          </a:p>
          <a:p>
            <a:pPr lvl="1"/>
            <a:r>
              <a:rPr lang="en-US" dirty="0" smtClean="0">
                <a:latin typeface="Arial" pitchFamily="34" charset="0"/>
                <a:cs typeface="Arial" pitchFamily="34" charset="0"/>
              </a:rPr>
              <a:t>Sustainability</a:t>
            </a:r>
            <a:endParaRPr lang="en-US" dirty="0">
              <a:latin typeface="Arial" pitchFamily="34" charset="0"/>
              <a:cs typeface="Arial" pitchFamily="34" charset="0"/>
            </a:endParaRPr>
          </a:p>
        </p:txBody>
      </p:sp>
      <p:sp>
        <p:nvSpPr>
          <p:cNvPr id="7" name="Title 6"/>
          <p:cNvSpPr>
            <a:spLocks noGrp="1"/>
          </p:cNvSpPr>
          <p:nvPr>
            <p:ph type="title"/>
          </p:nvPr>
        </p:nvSpPr>
        <p:spPr>
          <a:xfrm rot="10800000" flipV="1">
            <a:off x="3810000" y="228600"/>
            <a:ext cx="5334000" cy="738188"/>
          </a:xfrm>
        </p:spPr>
        <p:txBody>
          <a:bodyPr/>
          <a:lstStyle/>
          <a:p>
            <a:pPr algn="r"/>
            <a:r>
              <a:rPr lang="en-US" b="1" dirty="0" smtClean="0">
                <a:solidFill>
                  <a:schemeClr val="bg1"/>
                </a:solidFill>
                <a:effectLst>
                  <a:outerShdw blurRad="38100" dist="38100" dir="2700000" algn="tl">
                    <a:srgbClr val="000000">
                      <a:alpha val="43137"/>
                    </a:srgbClr>
                  </a:outerShdw>
                </a:effectLst>
              </a:rPr>
              <a:t>Challenge of Prevention</a:t>
            </a:r>
            <a:endParaRPr lang="en-US" b="1" dirty="0">
              <a:solidFill>
                <a:schemeClr val="bg1"/>
              </a:solidFill>
              <a:effectLst>
                <a:outerShdw blurRad="38100" dist="38100" dir="2700000" algn="tl">
                  <a:srgbClr val="000000">
                    <a:alpha val="43137"/>
                  </a:srgbClr>
                </a:outerShdw>
              </a:effectLst>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3733800" y="1"/>
            <a:ext cx="5410200" cy="990600"/>
          </a:xfrm>
          <a:noFill/>
        </p:spPr>
        <p:txBody>
          <a:bodyPr>
            <a:normAutofit fontScale="90000"/>
          </a:bodyPr>
          <a:lstStyle/>
          <a:p>
            <a:pPr algn="r"/>
            <a:r>
              <a:rPr lang="en-US" sz="4000" b="1" dirty="0" smtClean="0">
                <a:solidFill>
                  <a:schemeClr val="bg1"/>
                </a:solidFill>
              </a:rPr>
              <a:t>Location of Homeless Veterans*</a:t>
            </a:r>
          </a:p>
        </p:txBody>
      </p:sp>
      <p:sp>
        <p:nvSpPr>
          <p:cNvPr id="3" name="Content Placeholder 2"/>
          <p:cNvSpPr>
            <a:spLocks noGrp="1"/>
          </p:cNvSpPr>
          <p:nvPr>
            <p:ph idx="1"/>
          </p:nvPr>
        </p:nvSpPr>
        <p:spPr>
          <a:xfrm>
            <a:off x="457200" y="1600200"/>
            <a:ext cx="8229600" cy="4989786"/>
          </a:xfrm>
        </p:spPr>
        <p:txBody>
          <a:bodyPr rtlCol="0">
            <a:normAutofit fontScale="62500" lnSpcReduction="20000"/>
          </a:bodyPr>
          <a:lstStyle/>
          <a:p>
            <a:pPr fontAlgn="auto">
              <a:spcAft>
                <a:spcPts val="0"/>
              </a:spcAft>
              <a:buFont typeface="Arial" pitchFamily="34" charset="0"/>
              <a:buChar char="•"/>
              <a:defRPr/>
            </a:pPr>
            <a:r>
              <a:rPr lang="en-US" sz="3800" b="0" dirty="0" smtClean="0">
                <a:solidFill>
                  <a:schemeClr val="tx1"/>
                </a:solidFill>
                <a:latin typeface="Arial" pitchFamily="34" charset="0"/>
                <a:cs typeface="Arial" pitchFamily="34" charset="0"/>
              </a:rPr>
              <a:t>Almost half of homeless Veterans on a given night were located in four states: California, Florida, Texas, and New York. Only 28 percent of all Veterans were located in those same four states.</a:t>
            </a:r>
          </a:p>
          <a:p>
            <a:pPr fontAlgn="auto">
              <a:spcAft>
                <a:spcPts val="0"/>
              </a:spcAft>
              <a:buFont typeface="Arial" pitchFamily="34" charset="0"/>
              <a:buChar char="•"/>
              <a:defRPr/>
            </a:pPr>
            <a:r>
              <a:rPr lang="en-US" sz="3800" b="0" dirty="0" smtClean="0">
                <a:solidFill>
                  <a:schemeClr val="tx1"/>
                </a:solidFill>
                <a:latin typeface="Arial" pitchFamily="34" charset="0"/>
                <a:cs typeface="Arial" pitchFamily="34" charset="0"/>
              </a:rPr>
              <a:t>The share of homeless Veterans located in the densest urban areas (or principal cities) is more than twice that of all Veterans (72 percent compared to 31 percent).</a:t>
            </a:r>
          </a:p>
          <a:p>
            <a:pPr fontAlgn="auto">
              <a:spcAft>
                <a:spcPts val="0"/>
              </a:spcAft>
              <a:buFont typeface="Arial" pitchFamily="34" charset="0"/>
              <a:buChar char="•"/>
              <a:defRPr/>
            </a:pPr>
            <a:r>
              <a:rPr lang="en-US" sz="3800" b="0" dirty="0" smtClean="0">
                <a:solidFill>
                  <a:schemeClr val="tx1"/>
                </a:solidFill>
                <a:latin typeface="Arial" pitchFamily="34" charset="0"/>
                <a:cs typeface="Arial" pitchFamily="34" charset="0"/>
              </a:rPr>
              <a:t>During the course of the year, 33 percent of Veterans experiencing homelessness stayed in emergency shelter for less than one week, 61 percent stayed less than one month, and more than 84 percent Veterans stayed in emergency shelter for less than 3 months.</a:t>
            </a:r>
          </a:p>
          <a:p>
            <a:pPr fontAlgn="auto">
              <a:spcAft>
                <a:spcPts val="0"/>
              </a:spcAft>
              <a:buFont typeface="Arial" pitchFamily="34" charset="0"/>
              <a:buChar char="•"/>
              <a:defRPr/>
            </a:pPr>
            <a:endParaRPr lang="en-US" dirty="0" smtClean="0">
              <a:solidFill>
                <a:schemeClr val="tx1"/>
              </a:solidFill>
              <a:latin typeface="Arial" pitchFamily="34" charset="0"/>
              <a:cs typeface="Arial" pitchFamily="34" charset="0"/>
            </a:endParaRPr>
          </a:p>
          <a:p>
            <a:pPr fontAlgn="auto">
              <a:spcAft>
                <a:spcPts val="0"/>
              </a:spcAft>
              <a:buNone/>
              <a:defRPr/>
            </a:pPr>
            <a:endParaRPr lang="en-US" dirty="0" smtClean="0">
              <a:solidFill>
                <a:schemeClr val="tx1"/>
              </a:solidFill>
              <a:latin typeface="Arial" pitchFamily="34" charset="0"/>
              <a:cs typeface="Arial" pitchFamily="34" charset="0"/>
            </a:endParaRPr>
          </a:p>
          <a:p>
            <a:pPr>
              <a:buNone/>
              <a:defRPr/>
            </a:pPr>
            <a:r>
              <a:rPr lang="en-US" sz="2300" dirty="0">
                <a:solidFill>
                  <a:schemeClr val="tx1"/>
                </a:solidFill>
                <a:latin typeface="Arial" pitchFamily="34" charset="0"/>
                <a:cs typeface="Arial" pitchFamily="34" charset="0"/>
              </a:rPr>
              <a:t>U.S. Department of </a:t>
            </a:r>
            <a:r>
              <a:rPr lang="en-US" sz="2300" dirty="0" smtClean="0">
                <a:solidFill>
                  <a:schemeClr val="tx1"/>
                </a:solidFill>
                <a:latin typeface="Arial" pitchFamily="34" charset="0"/>
                <a:cs typeface="Arial" pitchFamily="34" charset="0"/>
              </a:rPr>
              <a:t>HUD and </a:t>
            </a:r>
            <a:r>
              <a:rPr lang="en-US" sz="2300" dirty="0">
                <a:solidFill>
                  <a:schemeClr val="tx1"/>
                </a:solidFill>
                <a:latin typeface="Arial" pitchFamily="34" charset="0"/>
                <a:cs typeface="Arial" pitchFamily="34" charset="0"/>
              </a:rPr>
              <a:t>U.S. Department of </a:t>
            </a:r>
            <a:r>
              <a:rPr lang="en-US" sz="2300" dirty="0" smtClean="0">
                <a:solidFill>
                  <a:schemeClr val="tx1"/>
                </a:solidFill>
                <a:latin typeface="Arial" pitchFamily="34" charset="0"/>
                <a:cs typeface="Arial" pitchFamily="34" charset="0"/>
              </a:rPr>
              <a:t>VA.  </a:t>
            </a:r>
            <a:r>
              <a:rPr lang="en-US" sz="2300" i="1" dirty="0">
                <a:solidFill>
                  <a:schemeClr val="tx1"/>
                </a:solidFill>
                <a:latin typeface="Arial" pitchFamily="34" charset="0"/>
                <a:cs typeface="Arial" pitchFamily="34" charset="0"/>
              </a:rPr>
              <a:t>Veteran Homelessness: A Supplemental Report </a:t>
            </a:r>
            <a:r>
              <a:rPr lang="en-US" sz="2300" i="1" dirty="0" smtClean="0">
                <a:solidFill>
                  <a:schemeClr val="tx1"/>
                </a:solidFill>
                <a:latin typeface="Arial" pitchFamily="34" charset="0"/>
                <a:cs typeface="Arial" pitchFamily="34" charset="0"/>
              </a:rPr>
              <a:t>to The </a:t>
            </a:r>
            <a:r>
              <a:rPr lang="en-US" sz="2300" i="1" dirty="0">
                <a:solidFill>
                  <a:schemeClr val="tx1"/>
                </a:solidFill>
                <a:latin typeface="Arial" pitchFamily="34" charset="0"/>
                <a:cs typeface="Arial" pitchFamily="34" charset="0"/>
              </a:rPr>
              <a:t>Annual Homeless Assessment Report to Congress</a:t>
            </a:r>
            <a:r>
              <a:rPr lang="en-US" sz="2300" dirty="0">
                <a:solidFill>
                  <a:schemeClr val="tx1"/>
                </a:solidFill>
                <a:latin typeface="Arial" pitchFamily="34" charset="0"/>
                <a:cs typeface="Arial" pitchFamily="34" charset="0"/>
              </a:rPr>
              <a:t>.  </a:t>
            </a:r>
            <a:r>
              <a:rPr lang="en-US" sz="2300" dirty="0" smtClean="0">
                <a:solidFill>
                  <a:schemeClr val="tx1"/>
                </a:solidFill>
                <a:latin typeface="Arial" pitchFamily="34" charset="0"/>
                <a:cs typeface="Arial" pitchFamily="34" charset="0"/>
              </a:rPr>
              <a:t>October 2011</a:t>
            </a:r>
            <a:r>
              <a:rPr lang="en-US" sz="2300" dirty="0">
                <a:solidFill>
                  <a:schemeClr val="tx1"/>
                </a:solidFill>
                <a:latin typeface="Arial" pitchFamily="34" charset="0"/>
                <a:cs typeface="Arial" pitchFamily="34" charset="0"/>
              </a:rPr>
              <a:t>.</a:t>
            </a:r>
            <a:endParaRPr lang="en-US" sz="2300" b="1" dirty="0">
              <a:solidFill>
                <a:schemeClr val="tx1"/>
              </a:solidFill>
              <a:latin typeface="Arial" pitchFamily="34" charset="0"/>
              <a:cs typeface="Arial" pitchFamily="34" charset="0"/>
            </a:endParaRPr>
          </a:p>
          <a:p>
            <a:pPr fontAlgn="auto">
              <a:spcAft>
                <a:spcPts val="0"/>
              </a:spcAft>
              <a:buFont typeface="Arial" pitchFamily="34" charset="0"/>
              <a:buChar char="•"/>
              <a:defRPr/>
            </a:pPr>
            <a:endParaRPr lang="en-US" dirty="0" smtClean="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733800" y="0"/>
            <a:ext cx="5410200" cy="1077218"/>
          </a:xfrm>
          <a:prstGeom prst="rect">
            <a:avLst/>
          </a:prstGeom>
          <a:noFill/>
        </p:spPr>
        <p:txBody>
          <a:bodyPr wrap="square" rtlCol="0">
            <a:spAutoFit/>
          </a:bodyPr>
          <a:lstStyle/>
          <a:p>
            <a:pPr algn="r"/>
            <a:r>
              <a:rPr lang="en-US" sz="3200" i="1" dirty="0">
                <a:solidFill>
                  <a:schemeClr val="bg1"/>
                </a:solidFill>
                <a:effectLst>
                  <a:outerShdw blurRad="38100" dist="38100" dir="2700000" algn="tl">
                    <a:srgbClr val="000000">
                      <a:alpha val="43137"/>
                    </a:srgbClr>
                  </a:outerShdw>
                </a:effectLst>
                <a:latin typeface="+mj-lt"/>
              </a:rPr>
              <a:t>Distribution of Homeless </a:t>
            </a:r>
            <a:r>
              <a:rPr lang="en-US" sz="3200" i="1" dirty="0" smtClean="0">
                <a:solidFill>
                  <a:schemeClr val="bg1"/>
                </a:solidFill>
                <a:effectLst>
                  <a:outerShdw blurRad="38100" dist="38100" dir="2700000" algn="tl">
                    <a:srgbClr val="000000">
                      <a:alpha val="43137"/>
                    </a:srgbClr>
                  </a:outerShdw>
                </a:effectLst>
                <a:latin typeface="+mj-lt"/>
              </a:rPr>
              <a:t>Veterans</a:t>
            </a:r>
            <a:endParaRPr lang="en-US" sz="3200" i="1" dirty="0">
              <a:solidFill>
                <a:schemeClr val="bg1"/>
              </a:solidFill>
              <a:effectLst>
                <a:outerShdw blurRad="38100" dist="38100" dir="2700000" algn="tl">
                  <a:srgbClr val="000000">
                    <a:alpha val="43137"/>
                  </a:srgbClr>
                </a:outerShdw>
              </a:effectLst>
              <a:latin typeface="+mj-lt"/>
            </a:endParaRPr>
          </a:p>
        </p:txBody>
      </p:sp>
      <p:pic>
        <p:nvPicPr>
          <p:cNvPr id="1027" name="Picture 3"/>
          <p:cNvPicPr>
            <a:picLocks noChangeAspect="1" noChangeArrowheads="1"/>
          </p:cNvPicPr>
          <p:nvPr/>
        </p:nvPicPr>
        <p:blipFill>
          <a:blip r:embed="rId2" cstate="print"/>
          <a:srcRect/>
          <a:stretch>
            <a:fillRect/>
          </a:stretch>
        </p:blipFill>
        <p:spPr bwMode="auto">
          <a:xfrm>
            <a:off x="304800" y="990600"/>
            <a:ext cx="8572500" cy="5867400"/>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81400" y="1"/>
            <a:ext cx="5562600" cy="990600"/>
          </a:xfrm>
          <a:noFill/>
        </p:spPr>
        <p:txBody>
          <a:bodyPr rtlCol="0">
            <a:noAutofit/>
          </a:bodyPr>
          <a:lstStyle/>
          <a:p>
            <a:pPr algn="r" fontAlgn="auto">
              <a:spcAft>
                <a:spcPts val="0"/>
              </a:spcAft>
              <a:defRPr/>
            </a:pPr>
            <a:r>
              <a:rPr lang="en-US" sz="2400" b="1" dirty="0" smtClean="0">
                <a:solidFill>
                  <a:schemeClr val="bg1"/>
                </a:solidFill>
              </a:rPr>
              <a:t>Homeless Veterans are Older Than General Homeless Population</a:t>
            </a:r>
          </a:p>
        </p:txBody>
      </p:sp>
      <p:sp>
        <p:nvSpPr>
          <p:cNvPr id="3" name="Content Placeholder 2"/>
          <p:cNvSpPr>
            <a:spLocks noGrp="1"/>
          </p:cNvSpPr>
          <p:nvPr>
            <p:ph idx="1"/>
          </p:nvPr>
        </p:nvSpPr>
        <p:spPr/>
        <p:txBody>
          <a:bodyPr rtlCol="0">
            <a:normAutofit fontScale="92500" lnSpcReduction="10000"/>
          </a:bodyPr>
          <a:lstStyle/>
          <a:p>
            <a:pPr fontAlgn="auto">
              <a:spcAft>
                <a:spcPts val="0"/>
              </a:spcAft>
              <a:buFont typeface="Arial" pitchFamily="34" charset="0"/>
              <a:buChar char="•"/>
              <a:defRPr/>
            </a:pPr>
            <a:r>
              <a:rPr lang="en-US" b="0" dirty="0" smtClean="0">
                <a:solidFill>
                  <a:schemeClr val="tx1"/>
                </a:solidFill>
                <a:latin typeface="Arial" pitchFamily="34" charset="0"/>
                <a:cs typeface="Arial" pitchFamily="34" charset="0"/>
              </a:rPr>
              <a:t>41 percent of homeless Veterans are 51–61 years compared with 16 percent of homeless non-Veterans.</a:t>
            </a:r>
          </a:p>
          <a:p>
            <a:pPr fontAlgn="auto">
              <a:spcAft>
                <a:spcPts val="0"/>
              </a:spcAft>
              <a:buFont typeface="Arial" pitchFamily="34" charset="0"/>
              <a:buChar char="•"/>
              <a:defRPr/>
            </a:pPr>
            <a:r>
              <a:rPr lang="en-US" b="0" dirty="0" smtClean="0">
                <a:solidFill>
                  <a:schemeClr val="tx1"/>
                </a:solidFill>
                <a:latin typeface="Arial" pitchFamily="34" charset="0"/>
                <a:cs typeface="Arial" pitchFamily="34" charset="0"/>
              </a:rPr>
              <a:t>9 percent of homeless Veterans are 62 years and older compared with 3 percent of homeless non-Veterans.</a:t>
            </a:r>
          </a:p>
          <a:p>
            <a:pPr fontAlgn="auto">
              <a:spcAft>
                <a:spcPts val="0"/>
              </a:spcAft>
              <a:buFont typeface="Arial" pitchFamily="34" charset="0"/>
              <a:buChar char="•"/>
              <a:defRPr/>
            </a:pPr>
            <a:r>
              <a:rPr lang="en-US" b="0" dirty="0" smtClean="0">
                <a:solidFill>
                  <a:schemeClr val="tx1"/>
                </a:solidFill>
                <a:latin typeface="Arial" pitchFamily="34" charset="0"/>
                <a:cs typeface="Arial" pitchFamily="34" charset="0"/>
              </a:rPr>
              <a:t>Veterans are older and are more disabled. About 51 percent of individual homeless Veterans have disabilities, compared with 41 percent of sheltered homeless non-Veteran individuals. </a:t>
            </a:r>
          </a:p>
          <a:p>
            <a:pPr fontAlgn="auto">
              <a:spcAft>
                <a:spcPts val="0"/>
              </a:spcAft>
              <a:buFont typeface="Arial" pitchFamily="34" charset="0"/>
              <a:buChar char="•"/>
              <a:defRPr/>
            </a:pPr>
            <a:endParaRPr lang="en-US" dirty="0" smtClean="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3886200" y="0"/>
            <a:ext cx="5105400" cy="1066800"/>
          </a:xfrm>
          <a:noFill/>
        </p:spPr>
        <p:txBody>
          <a:bodyPr>
            <a:normAutofit fontScale="90000"/>
          </a:bodyPr>
          <a:lstStyle/>
          <a:p>
            <a:pPr algn="r">
              <a:tabLst>
                <a:tab pos="4003675" algn="l"/>
              </a:tabLst>
            </a:pPr>
            <a:r>
              <a:rPr lang="en-US" sz="4000" b="1" dirty="0" smtClean="0">
                <a:solidFill>
                  <a:schemeClr val="bg1"/>
                </a:solidFill>
              </a:rPr>
              <a:t>Populations at Higher Risk</a:t>
            </a:r>
          </a:p>
        </p:txBody>
      </p:sp>
      <p:sp>
        <p:nvSpPr>
          <p:cNvPr id="3" name="Content Placeholder 2"/>
          <p:cNvSpPr>
            <a:spLocks noGrp="1"/>
          </p:cNvSpPr>
          <p:nvPr>
            <p:ph idx="1"/>
          </p:nvPr>
        </p:nvSpPr>
        <p:spPr>
          <a:xfrm>
            <a:off x="381000" y="1219200"/>
            <a:ext cx="8305800" cy="5257800"/>
          </a:xfrm>
        </p:spPr>
        <p:txBody>
          <a:bodyPr rtlCol="0">
            <a:normAutofit fontScale="92500" lnSpcReduction="20000"/>
          </a:bodyPr>
          <a:lstStyle/>
          <a:p>
            <a:pPr fontAlgn="auto">
              <a:spcAft>
                <a:spcPts val="0"/>
              </a:spcAft>
              <a:buFont typeface="Arial" pitchFamily="34" charset="0"/>
              <a:buChar char="•"/>
              <a:defRPr/>
            </a:pPr>
            <a:r>
              <a:rPr lang="en-US" b="0" dirty="0" smtClean="0">
                <a:solidFill>
                  <a:schemeClr val="tx1"/>
                </a:solidFill>
                <a:latin typeface="Arial" pitchFamily="34" charset="0"/>
                <a:cs typeface="Arial" pitchFamily="34" charset="0"/>
              </a:rPr>
              <a:t>2008 ACS shows median income of Veterans was $36,800 compared to $25,700 for non-Veterans.</a:t>
            </a:r>
          </a:p>
          <a:p>
            <a:pPr fontAlgn="auto">
              <a:spcAft>
                <a:spcPts val="0"/>
              </a:spcAft>
              <a:buFont typeface="Arial" pitchFamily="34" charset="0"/>
              <a:buChar char="•"/>
              <a:defRPr/>
            </a:pPr>
            <a:r>
              <a:rPr lang="en-US" b="0" dirty="0" smtClean="0">
                <a:solidFill>
                  <a:schemeClr val="tx1"/>
                </a:solidFill>
                <a:latin typeface="Arial" pitchFamily="34" charset="0"/>
                <a:cs typeface="Arial" pitchFamily="34" charset="0"/>
              </a:rPr>
              <a:t>However,13 percent of individual Veterans in poverty became homeless at some point during the year, compared to 6 percent of adults in poverty.</a:t>
            </a:r>
          </a:p>
          <a:p>
            <a:pPr fontAlgn="auto">
              <a:spcAft>
                <a:spcPts val="0"/>
              </a:spcAft>
              <a:buFont typeface="Arial" pitchFamily="34" charset="0"/>
              <a:buChar char="•"/>
              <a:defRPr/>
            </a:pPr>
            <a:r>
              <a:rPr lang="en-US" b="0" dirty="0" smtClean="0">
                <a:solidFill>
                  <a:schemeClr val="tx1"/>
                </a:solidFill>
                <a:latin typeface="Arial" pitchFamily="34" charset="0"/>
                <a:cs typeface="Arial" pitchFamily="34" charset="0"/>
              </a:rPr>
              <a:t>Rates of homelessness among Veterans living in poverty are particularly high for Veterans identifying as Hispanic/Latino (2.8x) or African American (2.2x).</a:t>
            </a:r>
          </a:p>
          <a:p>
            <a:pPr fontAlgn="auto">
              <a:spcAft>
                <a:spcPts val="0"/>
              </a:spcAft>
              <a:buFont typeface="Arial" pitchFamily="34" charset="0"/>
              <a:buChar char="•"/>
              <a:defRPr/>
            </a:pPr>
            <a:r>
              <a:rPr lang="en-US" b="0" dirty="0" smtClean="0">
                <a:solidFill>
                  <a:schemeClr val="tx1"/>
                </a:solidFill>
                <a:latin typeface="Arial" pitchFamily="34" charset="0"/>
                <a:cs typeface="Arial" pitchFamily="34" charset="0"/>
              </a:rPr>
              <a:t>Impoverished women Veterans are 3.4x as likely to be in the homeless population as they are to be in the U.S. adult female population.</a:t>
            </a:r>
          </a:p>
          <a:p>
            <a:pPr fontAlgn="auto">
              <a:spcAft>
                <a:spcPts val="0"/>
              </a:spcAft>
              <a:buFont typeface="Arial" pitchFamily="34" charset="0"/>
              <a:buChar char="•"/>
              <a:defRPr/>
            </a:pPr>
            <a:r>
              <a:rPr lang="en-US" b="0" dirty="0" smtClean="0">
                <a:solidFill>
                  <a:schemeClr val="tx1"/>
                </a:solidFill>
                <a:latin typeface="Arial" pitchFamily="34" charset="0"/>
                <a:cs typeface="Arial" pitchFamily="34" charset="0"/>
              </a:rPr>
              <a:t>Younger Veterans, age 18-30, in poverty are 3.7 times more likely to be homeless that other adults of that age.</a:t>
            </a:r>
          </a:p>
          <a:p>
            <a:pPr fontAlgn="auto">
              <a:spcAft>
                <a:spcPts val="0"/>
              </a:spcAft>
              <a:buFont typeface="Arial" pitchFamily="34" charset="0"/>
              <a:buChar char="•"/>
              <a:defRPr/>
            </a:pPr>
            <a:endParaRPr lang="en-US" dirty="0" smtClean="0"/>
          </a:p>
          <a:p>
            <a:pPr fontAlgn="auto">
              <a:spcAft>
                <a:spcPts val="0"/>
              </a:spcAft>
              <a:buFont typeface="Arial" pitchFamily="34" charset="0"/>
              <a:buChar char="•"/>
              <a:defRPr/>
            </a:pPr>
            <a:endParaRPr lang="en-US" dirty="0" smtClean="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3581400" y="0"/>
            <a:ext cx="5562600" cy="990601"/>
          </a:xfrm>
          <a:noFill/>
        </p:spPr>
        <p:txBody>
          <a:bodyPr anchor="t">
            <a:normAutofit fontScale="90000"/>
          </a:bodyPr>
          <a:lstStyle/>
          <a:p>
            <a:r>
              <a:rPr lang="en-US" sz="3600" dirty="0" smtClean="0">
                <a:solidFill>
                  <a:schemeClr val="bg1"/>
                </a:solidFill>
              </a:rPr>
              <a:t>Distribution of the 1,356,610</a:t>
            </a:r>
            <a:br>
              <a:rPr lang="en-US" sz="3600" dirty="0" smtClean="0">
                <a:solidFill>
                  <a:schemeClr val="bg1"/>
                </a:solidFill>
              </a:rPr>
            </a:br>
            <a:r>
              <a:rPr lang="en-US" sz="3600" dirty="0" smtClean="0">
                <a:solidFill>
                  <a:schemeClr val="bg1"/>
                </a:solidFill>
              </a:rPr>
              <a:t>Veterans in Poverty</a:t>
            </a:r>
          </a:p>
        </p:txBody>
      </p:sp>
      <p:pic>
        <p:nvPicPr>
          <p:cNvPr id="15363" name="Content Placeholder 4" descr="AllPoorVets.jpg"/>
          <p:cNvPicPr>
            <a:picLocks noGrp="1" noChangeAspect="1"/>
          </p:cNvPicPr>
          <p:nvPr>
            <p:ph idx="1"/>
          </p:nvPr>
        </p:nvPicPr>
        <p:blipFill>
          <a:blip r:embed="rId2" cstate="print"/>
          <a:srcRect l="3165" t="21887" r="4466" b="20869"/>
          <a:stretch>
            <a:fillRect/>
          </a:stretch>
        </p:blipFill>
        <p:spPr>
          <a:xfrm>
            <a:off x="76200" y="1676400"/>
            <a:ext cx="8910638" cy="4800600"/>
          </a:xfr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3352800" y="152400"/>
            <a:ext cx="5791200" cy="762000"/>
          </a:xfrm>
        </p:spPr>
        <p:txBody>
          <a:bodyPr>
            <a:noAutofit/>
          </a:bodyPr>
          <a:lstStyle/>
          <a:p>
            <a:pPr algn="r">
              <a:tabLst>
                <a:tab pos="4003675" algn="l"/>
              </a:tabLst>
              <a:defRPr/>
            </a:pPr>
            <a:r>
              <a:rPr lang="en-US" sz="3200" b="1" dirty="0" smtClean="0">
                <a:solidFill>
                  <a:schemeClr val="bg1"/>
                </a:solidFill>
                <a:latin typeface="Arial" pitchFamily="34" charset="0"/>
                <a:cs typeface="Arial" pitchFamily="34" charset="0"/>
              </a:rPr>
              <a:t>The Existential Question</a:t>
            </a:r>
          </a:p>
        </p:txBody>
      </p:sp>
      <p:sp>
        <p:nvSpPr>
          <p:cNvPr id="25602" name="Content Placeholder 2"/>
          <p:cNvSpPr>
            <a:spLocks noGrp="1"/>
          </p:cNvSpPr>
          <p:nvPr>
            <p:ph idx="1"/>
          </p:nvPr>
        </p:nvSpPr>
        <p:spPr>
          <a:xfrm>
            <a:off x="685800" y="1295400"/>
            <a:ext cx="7772400" cy="5181600"/>
          </a:xfrm>
        </p:spPr>
        <p:txBody>
          <a:bodyPr/>
          <a:lstStyle/>
          <a:p>
            <a:pPr algn="l">
              <a:buFontTx/>
              <a:buChar char="•"/>
            </a:pPr>
            <a:r>
              <a:rPr lang="en-US" b="0" dirty="0" smtClean="0">
                <a:solidFill>
                  <a:schemeClr val="tx1"/>
                </a:solidFill>
              </a:rPr>
              <a:t>SSVF projects to serving 67,000 people in FY 2013 and there are over 1.3 million impoverished Veteran households.</a:t>
            </a:r>
          </a:p>
          <a:p>
            <a:pPr algn="l"/>
            <a:endParaRPr lang="en-US" b="0" dirty="0" smtClean="0">
              <a:solidFill>
                <a:schemeClr val="tx1"/>
              </a:solidFill>
            </a:endParaRPr>
          </a:p>
          <a:p>
            <a:pPr algn="l">
              <a:buFontTx/>
              <a:buChar char="•"/>
            </a:pPr>
            <a:r>
              <a:rPr lang="en-US" b="0" dirty="0" smtClean="0">
                <a:solidFill>
                  <a:schemeClr val="tx1"/>
                </a:solidFill>
              </a:rPr>
              <a:t>How do we ensure that SSVF is an effective program to end and prevent homelessness, and not suffer “mission creep” and become an anti-poverty program?</a:t>
            </a:r>
          </a:p>
          <a:p>
            <a:pPr>
              <a:buFontTx/>
              <a:buChar char="•"/>
            </a:pPr>
            <a:endParaRPr lang="en-US" dirty="0" smtClean="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4294967295"/>
          </p:nvPr>
        </p:nvGraphicFramePr>
        <p:xfrm>
          <a:off x="0" y="1524000"/>
          <a:ext cx="9144000" cy="3902711"/>
        </p:xfrm>
        <a:graphic>
          <a:graphicData uri="http://schemas.openxmlformats.org/drawingml/2006/table">
            <a:tbl>
              <a:tblPr/>
              <a:tblGrid>
                <a:gridCol w="2171700"/>
                <a:gridCol w="1722438"/>
                <a:gridCol w="3810000"/>
                <a:gridCol w="1439862"/>
              </a:tblGrid>
              <a:tr h="8842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FFFFFF"/>
                          </a:solidFill>
                          <a:effectLst/>
                          <a:latin typeface="AvantGarde"/>
                          <a:cs typeface="Arial" pitchFamily="34" charset="0"/>
                        </a:rPr>
                        <a:t> </a:t>
                      </a:r>
                      <a:endParaRPr kumimoji="0" lang="en-US" sz="1800" b="1" i="0" u="none" strike="noStrike" cap="none" normalizeH="0" baseline="0" dirty="0" smtClean="0">
                        <a:ln>
                          <a:noFill/>
                        </a:ln>
                        <a:solidFill>
                          <a:srgbClr val="FFFFFF"/>
                        </a:solidFill>
                        <a:effectLst/>
                        <a:latin typeface="Century" pitchFamily="18" charset="0"/>
                        <a:ea typeface="Cambria"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AvantGarde"/>
                          <a:cs typeface="Arial" pitchFamily="34" charset="0"/>
                        </a:rPr>
                        <a:t>Applied for Prevention assistance</a:t>
                      </a:r>
                      <a:endParaRPr kumimoji="0" lang="en-US" sz="1800" b="1" i="0" u="none" strike="noStrike" cap="none" normalizeH="0" baseline="0" dirty="0" smtClean="0">
                        <a:ln>
                          <a:noFill/>
                        </a:ln>
                        <a:solidFill>
                          <a:schemeClr val="tx1"/>
                        </a:solidFill>
                        <a:effectLst/>
                        <a:latin typeface="Century" pitchFamily="18" charset="0"/>
                        <a:ea typeface="Cambria"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AvantGarde"/>
                          <a:cs typeface="Arial" pitchFamily="34" charset="0"/>
                        </a:rPr>
                        <a:t>Number who subsequently  entered shelter (within 3 year period)</a:t>
                      </a:r>
                      <a:endParaRPr kumimoji="0" lang="en-US" sz="1800" b="1" i="0" u="none" strike="noStrike" cap="none" normalizeH="0" baseline="0" dirty="0" smtClean="0">
                        <a:ln>
                          <a:noFill/>
                        </a:ln>
                        <a:solidFill>
                          <a:schemeClr val="tx1"/>
                        </a:solidFill>
                        <a:effectLst/>
                        <a:latin typeface="Century" pitchFamily="18" charset="0"/>
                        <a:ea typeface="Cambria"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AvantGarde"/>
                          <a:cs typeface="Arial" pitchFamily="34" charset="0"/>
                        </a:rPr>
                        <a:t>Percent of group </a:t>
                      </a:r>
                      <a:endParaRPr kumimoji="0" lang="en-US" sz="1800" b="1" i="0" u="none" strike="noStrike" cap="none" normalizeH="0" baseline="0" dirty="0" smtClean="0">
                        <a:ln>
                          <a:noFill/>
                        </a:ln>
                        <a:solidFill>
                          <a:schemeClr val="tx1"/>
                        </a:solidFill>
                        <a:effectLst/>
                        <a:latin typeface="Century" pitchFamily="18" charset="0"/>
                        <a:ea typeface="Cambria"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14732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AvantGarde"/>
                          <a:cs typeface="Arial" pitchFamily="34" charset="0"/>
                        </a:rPr>
                        <a:t>Households that were turned down for  prevention assistance *</a:t>
                      </a:r>
                      <a:endParaRPr kumimoji="0" lang="en-US" sz="1800" b="1" i="0" u="none" strike="noStrike" cap="none" normalizeH="0" baseline="0" dirty="0" smtClean="0">
                        <a:ln>
                          <a:noFill/>
                        </a:ln>
                        <a:solidFill>
                          <a:schemeClr val="tx1"/>
                        </a:solidFill>
                        <a:effectLst/>
                        <a:latin typeface="Century" pitchFamily="18" charset="0"/>
                        <a:ea typeface="Cambria"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rgbClr val="000000"/>
                          </a:solidFill>
                          <a:effectLst/>
                          <a:latin typeface="AvantGarde"/>
                          <a:cs typeface="Arial" pitchFamily="34" charset="0"/>
                        </a:rPr>
                        <a:t>1019</a:t>
                      </a:r>
                      <a:endParaRPr kumimoji="0" lang="en-US" sz="2400" b="1" i="0" u="none" strike="noStrike" cap="none" normalizeH="0" baseline="0" dirty="0" smtClean="0">
                        <a:ln>
                          <a:noFill/>
                        </a:ln>
                        <a:solidFill>
                          <a:srgbClr val="000000"/>
                        </a:solidFill>
                        <a:effectLst/>
                        <a:latin typeface="Century" pitchFamily="18" charset="0"/>
                        <a:ea typeface="Cambria"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rgbClr val="000000"/>
                          </a:solidFill>
                          <a:effectLst/>
                          <a:latin typeface="AvantGarde"/>
                          <a:cs typeface="Arial" pitchFamily="34" charset="0"/>
                        </a:rPr>
                        <a:t>40</a:t>
                      </a:r>
                      <a:endParaRPr kumimoji="0" lang="en-US" sz="2400" b="1" i="0" u="none" strike="noStrike" cap="none" normalizeH="0" baseline="0" dirty="0" smtClean="0">
                        <a:ln>
                          <a:noFill/>
                        </a:ln>
                        <a:solidFill>
                          <a:srgbClr val="000000"/>
                        </a:solidFill>
                        <a:effectLst/>
                        <a:latin typeface="Century" pitchFamily="18" charset="0"/>
                        <a:ea typeface="Cambria"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rgbClr val="000000"/>
                          </a:solidFill>
                          <a:effectLst/>
                          <a:latin typeface="AvantGarde"/>
                          <a:cs typeface="Arial" pitchFamily="34" charset="0"/>
                        </a:rPr>
                        <a:t>3.9%</a:t>
                      </a:r>
                      <a:endParaRPr kumimoji="0" lang="en-US" sz="2400" b="1" i="0" u="none" strike="noStrike" cap="none" normalizeH="0" baseline="0" dirty="0" smtClean="0">
                        <a:ln>
                          <a:noFill/>
                        </a:ln>
                        <a:solidFill>
                          <a:srgbClr val="000000"/>
                        </a:solidFill>
                        <a:effectLst/>
                        <a:latin typeface="Century" pitchFamily="18" charset="0"/>
                        <a:ea typeface="Cambria"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r>
              <a:tr h="117951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AvantGarde"/>
                          <a:cs typeface="Arial" pitchFamily="34" charset="0"/>
                        </a:rPr>
                        <a:t>Households that received prevention assistance </a:t>
                      </a:r>
                      <a:endParaRPr kumimoji="0" lang="en-US" sz="1800" b="1" i="0" u="none" strike="noStrike" cap="none" normalizeH="0" baseline="0" dirty="0" smtClean="0">
                        <a:ln>
                          <a:noFill/>
                        </a:ln>
                        <a:solidFill>
                          <a:schemeClr val="tx1"/>
                        </a:solidFill>
                        <a:effectLst/>
                        <a:latin typeface="Century" pitchFamily="18" charset="0"/>
                        <a:ea typeface="Cambria"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rgbClr val="000000"/>
                          </a:solidFill>
                          <a:effectLst/>
                          <a:latin typeface="AvantGarde"/>
                          <a:cs typeface="Arial" pitchFamily="34" charset="0"/>
                        </a:rPr>
                        <a:t>243</a:t>
                      </a:r>
                      <a:endParaRPr kumimoji="0" lang="en-US" sz="2400" b="1" i="0" u="none" strike="noStrike" cap="none" normalizeH="0" baseline="0" dirty="0" smtClean="0">
                        <a:ln>
                          <a:noFill/>
                        </a:ln>
                        <a:solidFill>
                          <a:srgbClr val="000000"/>
                        </a:solidFill>
                        <a:effectLst/>
                        <a:latin typeface="Century" pitchFamily="18" charset="0"/>
                        <a:ea typeface="Cambria"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rgbClr val="000000"/>
                          </a:solidFill>
                          <a:effectLst/>
                          <a:latin typeface="AvantGarde"/>
                          <a:cs typeface="Arial" pitchFamily="34" charset="0"/>
                        </a:rPr>
                        <a:t>12</a:t>
                      </a:r>
                      <a:endParaRPr kumimoji="0" lang="en-US" sz="2400" b="1" i="0" u="none" strike="noStrike" cap="none" normalizeH="0" baseline="0" dirty="0" smtClean="0">
                        <a:ln>
                          <a:noFill/>
                        </a:ln>
                        <a:solidFill>
                          <a:srgbClr val="000000"/>
                        </a:solidFill>
                        <a:effectLst/>
                        <a:latin typeface="Century" pitchFamily="18" charset="0"/>
                        <a:ea typeface="Cambria"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rgbClr val="000000"/>
                          </a:solidFill>
                          <a:effectLst/>
                          <a:latin typeface="AvantGarde"/>
                          <a:cs typeface="Arial" pitchFamily="34" charset="0"/>
                        </a:rPr>
                        <a:t>4.9%</a:t>
                      </a:r>
                      <a:endParaRPr kumimoji="0" lang="en-US" sz="2400" b="1" i="0" u="none" strike="noStrike" cap="none" normalizeH="0" baseline="0" dirty="0" smtClean="0">
                        <a:ln>
                          <a:noFill/>
                        </a:ln>
                        <a:solidFill>
                          <a:srgbClr val="000000"/>
                        </a:solidFill>
                        <a:effectLst/>
                        <a:latin typeface="Century" pitchFamily="18" charset="0"/>
                        <a:ea typeface="Cambria"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r>
              <a:tr h="34925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AvantGarde"/>
                          <a:cs typeface="Arial" pitchFamily="34" charset="0"/>
                        </a:rPr>
                        <a:t>Total</a:t>
                      </a:r>
                      <a:endParaRPr kumimoji="0" lang="en-US" sz="1800" b="1" i="0" u="none" strike="noStrike" cap="none" normalizeH="0" baseline="0" dirty="0" smtClean="0">
                        <a:ln>
                          <a:noFill/>
                        </a:ln>
                        <a:solidFill>
                          <a:schemeClr val="tx1"/>
                        </a:solidFill>
                        <a:effectLst/>
                        <a:latin typeface="Century" pitchFamily="18" charset="0"/>
                        <a:ea typeface="Cambria"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rgbClr val="000000"/>
                          </a:solidFill>
                          <a:effectLst/>
                          <a:latin typeface="AvantGarde"/>
                          <a:cs typeface="Arial" pitchFamily="34" charset="0"/>
                        </a:rPr>
                        <a:t>1262</a:t>
                      </a:r>
                      <a:endParaRPr kumimoji="0" lang="en-US" sz="2400" b="1" i="0" u="none" strike="noStrike" cap="none" normalizeH="0" baseline="0" dirty="0" smtClean="0">
                        <a:ln>
                          <a:noFill/>
                        </a:ln>
                        <a:solidFill>
                          <a:srgbClr val="000000"/>
                        </a:solidFill>
                        <a:effectLst/>
                        <a:latin typeface="Century" pitchFamily="18" charset="0"/>
                        <a:ea typeface="Cambria"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rgbClr val="000000"/>
                          </a:solidFill>
                          <a:effectLst/>
                          <a:latin typeface="AvantGarde"/>
                          <a:cs typeface="Arial" pitchFamily="34" charset="0"/>
                        </a:rPr>
                        <a:t>52</a:t>
                      </a:r>
                      <a:endParaRPr kumimoji="0" lang="en-US" sz="2400" b="1" i="0" u="none" strike="noStrike" cap="none" normalizeH="0" baseline="0" dirty="0" smtClean="0">
                        <a:ln>
                          <a:noFill/>
                        </a:ln>
                        <a:solidFill>
                          <a:srgbClr val="000000"/>
                        </a:solidFill>
                        <a:effectLst/>
                        <a:latin typeface="Century" pitchFamily="18" charset="0"/>
                        <a:ea typeface="Cambria"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rgbClr val="000000"/>
                          </a:solidFill>
                          <a:effectLst/>
                          <a:latin typeface="AvantGarde"/>
                          <a:cs typeface="Arial" pitchFamily="34" charset="0"/>
                        </a:rPr>
                        <a:t>4.1%</a:t>
                      </a:r>
                      <a:endParaRPr kumimoji="0" lang="en-US" sz="2400" b="1" i="0" u="none" strike="noStrike" cap="none" normalizeH="0" baseline="0" dirty="0" smtClean="0">
                        <a:ln>
                          <a:noFill/>
                        </a:ln>
                        <a:solidFill>
                          <a:srgbClr val="000000"/>
                        </a:solidFill>
                        <a:effectLst/>
                        <a:latin typeface="Century" pitchFamily="18" charset="0"/>
                        <a:ea typeface="Cambria"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r>
            </a:tbl>
          </a:graphicData>
        </a:graphic>
      </p:graphicFrame>
      <p:sp>
        <p:nvSpPr>
          <p:cNvPr id="3" name="Title 2"/>
          <p:cNvSpPr>
            <a:spLocks noGrp="1"/>
          </p:cNvSpPr>
          <p:nvPr>
            <p:ph type="title" idx="4294967295"/>
          </p:nvPr>
        </p:nvSpPr>
        <p:spPr>
          <a:xfrm>
            <a:off x="3657600" y="0"/>
            <a:ext cx="5486400" cy="838200"/>
          </a:xfrm>
        </p:spPr>
        <p:txBody>
          <a:bodyPr lIns="91427" tIns="45713" rIns="91427" bIns="45713" anchor="ctr"/>
          <a:lstStyle/>
          <a:p>
            <a:pPr algn="r"/>
            <a:r>
              <a:rPr lang="en-US" sz="2800" b="1" dirty="0" smtClean="0">
                <a:solidFill>
                  <a:schemeClr val="bg1"/>
                </a:solidFill>
              </a:rPr>
              <a:t>Why target – What We Know</a:t>
            </a:r>
            <a:br>
              <a:rPr lang="en-US" sz="2800" b="1" dirty="0" smtClean="0">
                <a:solidFill>
                  <a:schemeClr val="bg1"/>
                </a:solidFill>
              </a:rPr>
            </a:br>
            <a:r>
              <a:rPr lang="en-US" sz="2800" b="1" dirty="0" smtClean="0">
                <a:solidFill>
                  <a:schemeClr val="bg1"/>
                </a:solidFill>
              </a:rPr>
              <a:t>Katherine Gale: 2009</a:t>
            </a:r>
          </a:p>
        </p:txBody>
      </p:sp>
      <p:sp>
        <p:nvSpPr>
          <p:cNvPr id="73758" name="Rectangle 1"/>
          <p:cNvSpPr>
            <a:spLocks noChangeArrowheads="1"/>
          </p:cNvSpPr>
          <p:nvPr/>
        </p:nvSpPr>
        <p:spPr bwMode="auto">
          <a:xfrm>
            <a:off x="228600" y="1111250"/>
            <a:ext cx="8542338" cy="338138"/>
          </a:xfrm>
          <a:prstGeom prst="rect">
            <a:avLst/>
          </a:prstGeom>
          <a:noFill/>
          <a:ln w="9525">
            <a:noFill/>
            <a:miter lim="800000"/>
            <a:headEnd/>
            <a:tailEnd/>
          </a:ln>
        </p:spPr>
        <p:txBody>
          <a:bodyPr anchor="ctr">
            <a:spAutoFit/>
          </a:bodyPr>
          <a:lstStyle/>
          <a:p>
            <a:r>
              <a:rPr lang="en-US" sz="1600" b="1" dirty="0"/>
              <a:t>Table: San Mateo/Redwood City Prevention Assistance and Shelter Entry Comparison</a:t>
            </a:r>
          </a:p>
        </p:txBody>
      </p:sp>
      <p:sp>
        <p:nvSpPr>
          <p:cNvPr id="6" name="Rectangle 5"/>
          <p:cNvSpPr/>
          <p:nvPr/>
        </p:nvSpPr>
        <p:spPr>
          <a:xfrm>
            <a:off x="0" y="5486400"/>
            <a:ext cx="9144000" cy="13716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2400" b="1" dirty="0">
                <a:solidFill>
                  <a:srgbClr val="FFFFFF"/>
                </a:solidFill>
                <a:cs typeface="Arial" pitchFamily="34" charset="0"/>
              </a:rPr>
              <a:t>*Most common reason for being refused assistance was not having adequate ongoing income (i.e. </a:t>
            </a:r>
            <a:r>
              <a:rPr lang="en-US" sz="2400" b="1" i="1" dirty="0">
                <a:solidFill>
                  <a:srgbClr val="FFFFFF"/>
                </a:solidFill>
                <a:cs typeface="Arial" pitchFamily="34" charset="0"/>
              </a:rPr>
              <a:t>too poor). </a:t>
            </a:r>
          </a:p>
          <a:p>
            <a:pPr algn="ctr"/>
            <a:r>
              <a:rPr lang="en-US" sz="2400" dirty="0">
                <a:solidFill>
                  <a:srgbClr val="FFFFFF"/>
                </a:solidFill>
                <a:cs typeface="Arial" pitchFamily="34" charset="0"/>
              </a:rPr>
              <a:t>Slide courtesy NAEH</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idx="4294967295"/>
          </p:nvPr>
        </p:nvSpPr>
        <p:spPr>
          <a:xfrm>
            <a:off x="5029200" y="0"/>
            <a:ext cx="4114800" cy="838200"/>
          </a:xfrm>
          <a:prstGeom prst="rect">
            <a:avLst/>
          </a:prstGeom>
        </p:spPr>
        <p:txBody>
          <a:bodyPr/>
          <a:lstStyle/>
          <a:p>
            <a:pPr algn="r"/>
            <a:r>
              <a:rPr lang="en-US" b="1" dirty="0" smtClean="0">
                <a:solidFill>
                  <a:schemeClr val="bg1"/>
                </a:solidFill>
              </a:rPr>
              <a:t>Why Target – What We Know</a:t>
            </a:r>
          </a:p>
        </p:txBody>
      </p:sp>
      <p:sp>
        <p:nvSpPr>
          <p:cNvPr id="3" name="Content Placeholder 2"/>
          <p:cNvSpPr>
            <a:spLocks noGrp="1"/>
          </p:cNvSpPr>
          <p:nvPr>
            <p:ph idx="4294967295"/>
          </p:nvPr>
        </p:nvSpPr>
        <p:spPr>
          <a:xfrm>
            <a:off x="228600" y="1143000"/>
            <a:ext cx="8610600" cy="5715000"/>
          </a:xfrm>
        </p:spPr>
        <p:txBody>
          <a:bodyPr>
            <a:normAutofit/>
          </a:bodyPr>
          <a:lstStyle/>
          <a:p>
            <a:pPr algn="l">
              <a:lnSpc>
                <a:spcPct val="80000"/>
              </a:lnSpc>
              <a:buFont typeface="Wingdings 2" pitchFamily="18" charset="2"/>
              <a:buNone/>
            </a:pPr>
            <a:r>
              <a:rPr lang="en-US" b="0" dirty="0" smtClean="0">
                <a:solidFill>
                  <a:schemeClr val="tx1"/>
                </a:solidFill>
              </a:rPr>
              <a:t>IMPLICATIONS</a:t>
            </a:r>
          </a:p>
          <a:p>
            <a:pPr algn="l" eaLnBrk="1" hangingPunct="1">
              <a:lnSpc>
                <a:spcPct val="80000"/>
              </a:lnSpc>
            </a:pPr>
            <a:r>
              <a:rPr lang="en-US" b="0" dirty="0" smtClean="0">
                <a:solidFill>
                  <a:schemeClr val="tx1"/>
                </a:solidFill>
              </a:rPr>
              <a:t>Most important:  “Prevention makes the most difference for those at highest risk.  There is no level of risk that is too high.”</a:t>
            </a:r>
          </a:p>
          <a:p>
            <a:pPr algn="l" eaLnBrk="1" hangingPunct="1">
              <a:lnSpc>
                <a:spcPct val="80000"/>
              </a:lnSpc>
            </a:pPr>
            <a:r>
              <a:rPr lang="en-US" b="0" dirty="0" smtClean="0">
                <a:solidFill>
                  <a:schemeClr val="tx1"/>
                </a:solidFill>
              </a:rPr>
              <a:t>Use of data to refine targeting </a:t>
            </a:r>
          </a:p>
          <a:p>
            <a:pPr algn="l" eaLnBrk="1" hangingPunct="1">
              <a:lnSpc>
                <a:spcPct val="80000"/>
              </a:lnSpc>
            </a:pPr>
            <a:r>
              <a:rPr lang="en-US" b="0" dirty="0" smtClean="0">
                <a:solidFill>
                  <a:schemeClr val="tx1"/>
                </a:solidFill>
              </a:rPr>
              <a:t>Development of an instrument: use of risk factors to screen in those w/most acute risk, screen out those w/fewer risk factors</a:t>
            </a:r>
          </a:p>
          <a:p>
            <a:pPr lvl="1" eaLnBrk="1" hangingPunct="1">
              <a:lnSpc>
                <a:spcPct val="80000"/>
              </a:lnSpc>
            </a:pPr>
            <a:r>
              <a:rPr lang="en-US" sz="2800" dirty="0" smtClean="0"/>
              <a:t>Serving smaller pool of families more intensively</a:t>
            </a:r>
          </a:p>
          <a:p>
            <a:pPr lvl="1" eaLnBrk="1" hangingPunct="1">
              <a:lnSpc>
                <a:spcPct val="80000"/>
              </a:lnSpc>
            </a:pPr>
            <a:r>
              <a:rPr lang="en-US" sz="2800" dirty="0" smtClean="0"/>
              <a:t>Lightened, almost minimal touches for other families</a:t>
            </a:r>
          </a:p>
          <a:p>
            <a:pPr>
              <a:lnSpc>
                <a:spcPct val="80000"/>
              </a:lnSpc>
            </a:pPr>
            <a:r>
              <a:rPr lang="en-US" sz="2000" dirty="0" smtClean="0"/>
              <a:t> </a:t>
            </a:r>
          </a:p>
          <a:p>
            <a:pPr>
              <a:lnSpc>
                <a:spcPct val="80000"/>
              </a:lnSpc>
              <a:buFontTx/>
              <a:buChar char="•"/>
            </a:pPr>
            <a:endParaRPr lang="en-US" sz="2000" dirty="0" smtClean="0"/>
          </a:p>
        </p:txBody>
      </p:sp>
      <p:sp>
        <p:nvSpPr>
          <p:cNvPr id="76804" name="Text Box 4"/>
          <p:cNvSpPr txBox="1">
            <a:spLocks noChangeArrowheads="1"/>
          </p:cNvSpPr>
          <p:nvPr/>
        </p:nvSpPr>
        <p:spPr bwMode="auto">
          <a:xfrm>
            <a:off x="304800" y="5638800"/>
            <a:ext cx="8382000" cy="1328738"/>
          </a:xfrm>
          <a:prstGeom prst="rect">
            <a:avLst/>
          </a:prstGeom>
          <a:noFill/>
          <a:ln w="9525">
            <a:noFill/>
            <a:miter lim="800000"/>
            <a:headEnd/>
            <a:tailEnd/>
          </a:ln>
          <a:effectLst/>
        </p:spPr>
        <p:txBody>
          <a:bodyPr>
            <a:spAutoFit/>
          </a:bodyPr>
          <a:lstStyle/>
          <a:p>
            <a:pPr algn="ctr"/>
            <a:r>
              <a:rPr lang="en-US" dirty="0"/>
              <a:t>NYC commissioned a study, </a:t>
            </a:r>
            <a:r>
              <a:rPr lang="en-US" i="1" dirty="0"/>
              <a:t>Understanding Family Homelessness,</a:t>
            </a:r>
            <a:r>
              <a:rPr lang="en-US" dirty="0"/>
              <a:t> (release date for 2012). Slide Courtesy NAEH.</a:t>
            </a:r>
          </a:p>
          <a:p>
            <a:endParaRPr lang="en-US" dirty="0"/>
          </a:p>
          <a:p>
            <a:pPr>
              <a:spcBef>
                <a:spcPct val="50000"/>
              </a:spcBef>
            </a:pP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6"/>
          <p:cNvSpPr>
            <a:spLocks noGrp="1" noChangeArrowheads="1"/>
          </p:cNvSpPr>
          <p:nvPr>
            <p:ph type="sldNum" sz="quarter" idx="10"/>
          </p:nvPr>
        </p:nvSpPr>
        <p:spPr>
          <a:noFill/>
        </p:spPr>
        <p:txBody>
          <a:bodyPr/>
          <a:lstStyle/>
          <a:p>
            <a:fld id="{0A32AFFB-EB40-4BC6-8701-6C5A0E42B2DC}" type="slidenum">
              <a:rPr lang="en-US" smtClean="0"/>
              <a:pPr/>
              <a:t>2</a:t>
            </a:fld>
            <a:endParaRPr lang="en-US" dirty="0" smtClean="0"/>
          </a:p>
        </p:txBody>
      </p:sp>
      <p:sp>
        <p:nvSpPr>
          <p:cNvPr id="7171" name="Slide Number Placeholder 4"/>
          <p:cNvSpPr txBox="1">
            <a:spLocks noGrp="1"/>
          </p:cNvSpPr>
          <p:nvPr/>
        </p:nvSpPr>
        <p:spPr bwMode="auto">
          <a:xfrm>
            <a:off x="7239000" y="6534150"/>
            <a:ext cx="1905000" cy="457200"/>
          </a:xfrm>
          <a:prstGeom prst="rect">
            <a:avLst/>
          </a:prstGeom>
          <a:noFill/>
          <a:ln w="9525">
            <a:noFill/>
            <a:miter lim="800000"/>
            <a:headEnd/>
            <a:tailEnd/>
          </a:ln>
        </p:spPr>
        <p:txBody>
          <a:bodyPr lIns="91427" tIns="45713" rIns="91427" bIns="45713"/>
          <a:lstStyle/>
          <a:p>
            <a:pPr algn="r"/>
            <a:fld id="{E6CF5513-46AD-4A1F-89FE-EE4612BA340B}" type="slidenum">
              <a:rPr lang="en-US" sz="1400" b="0">
                <a:latin typeface="Arial" charset="0"/>
              </a:rPr>
              <a:pPr algn="r"/>
              <a:t>2</a:t>
            </a:fld>
            <a:endParaRPr lang="en-US" sz="1400" b="0" dirty="0">
              <a:latin typeface="Arial" charset="0"/>
            </a:endParaRPr>
          </a:p>
        </p:txBody>
      </p:sp>
      <p:sp>
        <p:nvSpPr>
          <p:cNvPr id="7172" name="Rectangle 3"/>
          <p:cNvSpPr>
            <a:spLocks noGrp="1" noChangeArrowheads="1"/>
          </p:cNvSpPr>
          <p:nvPr>
            <p:ph type="body" idx="1"/>
          </p:nvPr>
        </p:nvSpPr>
        <p:spPr>
          <a:xfrm>
            <a:off x="304800" y="1447800"/>
            <a:ext cx="8458200" cy="5214938"/>
          </a:xfrm>
        </p:spPr>
        <p:txBody>
          <a:bodyPr/>
          <a:lstStyle/>
          <a:p>
            <a:pPr marL="566738" indent="-566738" eaLnBrk="1" hangingPunct="1">
              <a:buClrTx/>
              <a:buFont typeface="Wingdings" pitchFamily="2" charset="2"/>
              <a:buAutoNum type="romanUcPeriod"/>
              <a:tabLst>
                <a:tab pos="566738" algn="l"/>
                <a:tab pos="1260475" algn="l"/>
              </a:tabLst>
            </a:pPr>
            <a:r>
              <a:rPr lang="en-US" sz="3600" b="0" dirty="0" smtClean="0">
                <a:solidFill>
                  <a:schemeClr val="tx1"/>
                </a:solidFill>
                <a:latin typeface="Arial" charset="0"/>
              </a:rPr>
              <a:t>Developing a Program Design</a:t>
            </a:r>
          </a:p>
          <a:p>
            <a:pPr marL="566738" indent="-566738" eaLnBrk="1" hangingPunct="1">
              <a:buClrTx/>
              <a:buFont typeface="Wingdings" pitchFamily="2" charset="2"/>
              <a:buAutoNum type="romanUcPeriod"/>
              <a:tabLst>
                <a:tab pos="566738" algn="l"/>
                <a:tab pos="1260475" algn="l"/>
              </a:tabLst>
            </a:pPr>
            <a:r>
              <a:rPr lang="en-US" sz="3600" b="0" dirty="0" smtClean="0">
                <a:solidFill>
                  <a:schemeClr val="tx1"/>
                </a:solidFill>
                <a:latin typeface="Arial" charset="0"/>
              </a:rPr>
              <a:t>Basing Design on Current Knowledge</a:t>
            </a:r>
          </a:p>
          <a:p>
            <a:pPr marL="566738" indent="-566738" eaLnBrk="1" hangingPunct="1">
              <a:buClrTx/>
              <a:buFont typeface="Wingdings" pitchFamily="2" charset="2"/>
              <a:buAutoNum type="romanUcPeriod"/>
              <a:tabLst>
                <a:tab pos="566738" algn="l"/>
                <a:tab pos="1260475" algn="l"/>
              </a:tabLst>
            </a:pPr>
            <a:r>
              <a:rPr lang="en-US" sz="3600" b="0" dirty="0" smtClean="0">
                <a:solidFill>
                  <a:schemeClr val="tx1"/>
                </a:solidFill>
                <a:latin typeface="Arial" charset="0"/>
              </a:rPr>
              <a:t>Understanding VA Programs</a:t>
            </a:r>
          </a:p>
          <a:p>
            <a:pPr marL="566738" indent="-566738" eaLnBrk="1" hangingPunct="1">
              <a:buClrTx/>
              <a:buFont typeface="Wingdings" pitchFamily="2" charset="2"/>
              <a:buAutoNum type="romanUcPeriod"/>
              <a:tabLst>
                <a:tab pos="566738" algn="l"/>
                <a:tab pos="1260475" algn="l"/>
              </a:tabLst>
            </a:pPr>
            <a:r>
              <a:rPr lang="en-US" sz="3600" b="0" dirty="0" smtClean="0">
                <a:solidFill>
                  <a:schemeClr val="tx1"/>
                </a:solidFill>
                <a:latin typeface="Arial" charset="0"/>
              </a:rPr>
              <a:t>SSVF Program Overview </a:t>
            </a:r>
          </a:p>
          <a:p>
            <a:pPr marL="566738" indent="-566738" eaLnBrk="1" hangingPunct="1">
              <a:buClrTx/>
              <a:buFont typeface="Wingdings" pitchFamily="2" charset="2"/>
              <a:buAutoNum type="romanUcPeriod"/>
              <a:tabLst>
                <a:tab pos="566738" algn="l"/>
                <a:tab pos="1260475" algn="l"/>
              </a:tabLst>
            </a:pPr>
            <a:r>
              <a:rPr lang="en-US" sz="3600" b="0" dirty="0" smtClean="0">
                <a:solidFill>
                  <a:schemeClr val="tx1"/>
                </a:solidFill>
                <a:latin typeface="Arial" charset="0"/>
              </a:rPr>
              <a:t>Notice of Fund Availability (NOFA) Overview</a:t>
            </a:r>
          </a:p>
          <a:p>
            <a:pPr marL="566738" indent="-566738" eaLnBrk="1" hangingPunct="1">
              <a:buClrTx/>
              <a:buFont typeface="Wingdings" pitchFamily="2" charset="2"/>
              <a:buAutoNum type="romanUcPeriod"/>
              <a:tabLst>
                <a:tab pos="566738" algn="l"/>
                <a:tab pos="1260475" algn="l"/>
              </a:tabLst>
            </a:pPr>
            <a:r>
              <a:rPr lang="en-US" sz="3600" b="0" dirty="0" smtClean="0">
                <a:solidFill>
                  <a:schemeClr val="tx1"/>
                </a:solidFill>
                <a:latin typeface="Arial" charset="0"/>
              </a:rPr>
              <a:t>Application Review</a:t>
            </a:r>
          </a:p>
        </p:txBody>
      </p:sp>
      <p:sp>
        <p:nvSpPr>
          <p:cNvPr id="203781" name="Rectangle 5"/>
          <p:cNvSpPr>
            <a:spLocks noChangeArrowheads="1"/>
          </p:cNvSpPr>
          <p:nvPr/>
        </p:nvSpPr>
        <p:spPr bwMode="auto">
          <a:xfrm>
            <a:off x="3657600" y="0"/>
            <a:ext cx="5257800" cy="990600"/>
          </a:xfrm>
          <a:prstGeom prst="rect">
            <a:avLst/>
          </a:prstGeom>
          <a:noFill/>
          <a:ln w="9525">
            <a:noFill/>
            <a:miter lim="800000"/>
            <a:headEnd/>
            <a:tailEnd/>
          </a:ln>
          <a:effectLst/>
        </p:spPr>
        <p:txBody>
          <a:bodyPr lIns="91427" tIns="45713" rIns="91427" bIns="45713" anchor="ctr"/>
          <a:lstStyle/>
          <a:p>
            <a:pPr algn="r">
              <a:defRPr/>
            </a:pPr>
            <a:r>
              <a:rPr lang="en-US" sz="4000" i="1" dirty="0">
                <a:solidFill>
                  <a:schemeClr val="bg1"/>
                </a:solidFill>
                <a:effectLst>
                  <a:outerShdw blurRad="38100" dist="38100" dir="2700000" algn="tl">
                    <a:srgbClr val="C0C0C0"/>
                  </a:outerShdw>
                </a:effectLst>
                <a:latin typeface="AvantGarde" pitchFamily="34" charset="0"/>
              </a:rPr>
              <a:t>Agenda</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p:nvPr>
        </p:nvSpPr>
        <p:spPr>
          <a:xfrm>
            <a:off x="685800" y="1371600"/>
            <a:ext cx="7772400" cy="4446588"/>
          </a:xfrm>
        </p:spPr>
        <p:txBody>
          <a:bodyPr/>
          <a:lstStyle/>
          <a:p>
            <a:r>
              <a:rPr lang="en-US" b="0" dirty="0" smtClean="0">
                <a:solidFill>
                  <a:schemeClr val="tx1"/>
                </a:solidFill>
              </a:rPr>
              <a:t>Assessing need not simply a matter of counting homeless and at-risk populations.</a:t>
            </a:r>
          </a:p>
          <a:p>
            <a:r>
              <a:rPr lang="en-US" b="0" dirty="0" smtClean="0">
                <a:solidFill>
                  <a:schemeClr val="tx1"/>
                </a:solidFill>
              </a:rPr>
              <a:t>How do existing resources match need?</a:t>
            </a:r>
          </a:p>
          <a:p>
            <a:pPr lvl="1"/>
            <a:r>
              <a:rPr lang="en-US" dirty="0" smtClean="0"/>
              <a:t>Use data, not anecdotal information based on HIC, HMIS, shelter capacity reports, etc.</a:t>
            </a:r>
          </a:p>
          <a:p>
            <a:r>
              <a:rPr lang="en-US" b="0" dirty="0" smtClean="0">
                <a:solidFill>
                  <a:schemeClr val="tx1"/>
                </a:solidFill>
              </a:rPr>
              <a:t>Areas with relatively low numbers of homeless and at-risk populations may have high need due to few available resources.</a:t>
            </a:r>
            <a:endParaRPr lang="en-US" b="0" dirty="0">
              <a:solidFill>
                <a:schemeClr val="tx1"/>
              </a:solidFill>
            </a:endParaRPr>
          </a:p>
        </p:txBody>
      </p:sp>
      <p:sp>
        <p:nvSpPr>
          <p:cNvPr id="4" name="Slide Number Placeholder 3"/>
          <p:cNvSpPr>
            <a:spLocks noGrp="1"/>
          </p:cNvSpPr>
          <p:nvPr>
            <p:ph type="sldNum" sz="quarter" idx="10"/>
          </p:nvPr>
        </p:nvSpPr>
        <p:spPr/>
        <p:txBody>
          <a:bodyPr/>
          <a:lstStyle/>
          <a:p>
            <a:pPr>
              <a:defRPr/>
            </a:pPr>
            <a:fld id="{5A853E43-2DA6-4E32-9C7D-C56E2544CF12}" type="slidenum">
              <a:rPr lang="en-US" smtClean="0"/>
              <a:pPr>
                <a:defRPr/>
              </a:pPr>
              <a:t>20</a:t>
            </a:fld>
            <a:endParaRPr lang="en-US" dirty="0"/>
          </a:p>
        </p:txBody>
      </p:sp>
      <p:sp>
        <p:nvSpPr>
          <p:cNvPr id="5" name="TextBox 4"/>
          <p:cNvSpPr txBox="1"/>
          <p:nvPr/>
        </p:nvSpPr>
        <p:spPr>
          <a:xfrm>
            <a:off x="4114800" y="228600"/>
            <a:ext cx="4724400" cy="584775"/>
          </a:xfrm>
          <a:prstGeom prst="rect">
            <a:avLst/>
          </a:prstGeom>
          <a:noFill/>
        </p:spPr>
        <p:txBody>
          <a:bodyPr wrap="square" rtlCol="0">
            <a:spAutoFit/>
          </a:bodyPr>
          <a:lstStyle/>
          <a:p>
            <a:pPr algn="r"/>
            <a:r>
              <a:rPr lang="en-US" sz="3200" i="1" dirty="0" smtClean="0">
                <a:solidFill>
                  <a:schemeClr val="bg1"/>
                </a:solidFill>
                <a:effectLst>
                  <a:outerShdw blurRad="38100" dist="38100" dir="2700000" algn="tl">
                    <a:srgbClr val="000000">
                      <a:alpha val="43137"/>
                    </a:srgbClr>
                  </a:outerShdw>
                </a:effectLst>
                <a:latin typeface="+mj-lt"/>
              </a:rPr>
              <a:t>Assessing Need</a:t>
            </a:r>
            <a:endParaRPr lang="en-US" sz="3200" i="1" dirty="0">
              <a:solidFill>
                <a:schemeClr val="bg1"/>
              </a:solidFill>
              <a:effectLst>
                <a:outerShdw blurRad="38100" dist="38100" dir="2700000" algn="tl">
                  <a:srgbClr val="000000">
                    <a:alpha val="43137"/>
                  </a:srgbClr>
                </a:outerShdw>
              </a:effectLst>
              <a:latin typeface="+mj-lt"/>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6"/>
          <p:cNvSpPr>
            <a:spLocks noGrp="1" noChangeArrowheads="1"/>
          </p:cNvSpPr>
          <p:nvPr>
            <p:ph type="sldNum" sz="quarter" idx="10"/>
          </p:nvPr>
        </p:nvSpPr>
        <p:spPr>
          <a:noFill/>
        </p:spPr>
        <p:txBody>
          <a:bodyPr/>
          <a:lstStyle/>
          <a:p>
            <a:fld id="{0F36E2F9-0A91-41A7-9F05-43CAE2173D23}" type="slidenum">
              <a:rPr lang="en-US" smtClean="0"/>
              <a:pPr/>
              <a:t>21</a:t>
            </a:fld>
            <a:endParaRPr lang="en-US" dirty="0" smtClean="0"/>
          </a:p>
        </p:txBody>
      </p:sp>
      <p:sp>
        <p:nvSpPr>
          <p:cNvPr id="8195" name="Slide Number Placeholder 3"/>
          <p:cNvSpPr txBox="1">
            <a:spLocks noGrp="1"/>
          </p:cNvSpPr>
          <p:nvPr/>
        </p:nvSpPr>
        <p:spPr bwMode="auto">
          <a:xfrm>
            <a:off x="7239000" y="6534150"/>
            <a:ext cx="1905000" cy="457200"/>
          </a:xfrm>
          <a:prstGeom prst="rect">
            <a:avLst/>
          </a:prstGeom>
          <a:noFill/>
          <a:ln w="9525">
            <a:noFill/>
            <a:miter lim="800000"/>
            <a:headEnd/>
            <a:tailEnd/>
          </a:ln>
        </p:spPr>
        <p:txBody>
          <a:bodyPr lIns="91427" tIns="45713" rIns="91427" bIns="45713"/>
          <a:lstStyle/>
          <a:p>
            <a:pPr algn="r"/>
            <a:fld id="{E90A5C30-C697-426D-84B1-384E55AB4D11}" type="slidenum">
              <a:rPr lang="en-US" sz="1400" b="0">
                <a:latin typeface="Arial" charset="0"/>
              </a:rPr>
              <a:pPr algn="r"/>
              <a:t>21</a:t>
            </a:fld>
            <a:endParaRPr lang="en-US" sz="1400" b="0" dirty="0">
              <a:latin typeface="Arial" charset="0"/>
            </a:endParaRPr>
          </a:p>
        </p:txBody>
      </p:sp>
      <p:sp>
        <p:nvSpPr>
          <p:cNvPr id="8196" name="Rectangle 12"/>
          <p:cNvSpPr>
            <a:spLocks noChangeArrowheads="1"/>
          </p:cNvSpPr>
          <p:nvPr/>
        </p:nvSpPr>
        <p:spPr bwMode="auto">
          <a:xfrm>
            <a:off x="0" y="2895600"/>
            <a:ext cx="9144000" cy="990600"/>
          </a:xfrm>
          <a:prstGeom prst="rect">
            <a:avLst/>
          </a:prstGeom>
          <a:noFill/>
          <a:ln w="9525">
            <a:noFill/>
            <a:miter lim="800000"/>
            <a:headEnd/>
            <a:tailEnd/>
          </a:ln>
        </p:spPr>
        <p:txBody>
          <a:bodyPr lIns="91427" tIns="45713" rIns="91427" bIns="45713" anchor="ctr"/>
          <a:lstStyle/>
          <a:p>
            <a:pPr algn="ctr"/>
            <a:r>
              <a:rPr lang="en-US" sz="3600" i="1" dirty="0" smtClean="0">
                <a:latin typeface="AvantGarde" pitchFamily="34" charset="0"/>
              </a:rPr>
              <a:t>III. Understanding </a:t>
            </a:r>
            <a:r>
              <a:rPr lang="en-US" sz="3600" i="1" dirty="0">
                <a:latin typeface="AvantGarde" pitchFamily="34" charset="0"/>
              </a:rPr>
              <a:t>VA Programs</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0" name="Rectangle 3"/>
          <p:cNvSpPr>
            <a:spLocks noGrp="1" noChangeArrowheads="1"/>
          </p:cNvSpPr>
          <p:nvPr>
            <p:ph type="body" idx="4294967295"/>
          </p:nvPr>
        </p:nvSpPr>
        <p:spPr>
          <a:xfrm>
            <a:off x="119063" y="1219200"/>
            <a:ext cx="9067800" cy="5334000"/>
          </a:xfrm>
        </p:spPr>
        <p:txBody>
          <a:bodyPr/>
          <a:lstStyle/>
          <a:p>
            <a:pPr>
              <a:spcBef>
                <a:spcPct val="0"/>
              </a:spcBef>
              <a:buFont typeface="Wingdings" pitchFamily="2" charset="2"/>
              <a:buNone/>
            </a:pPr>
            <a:endParaRPr lang="en-US" sz="1800" dirty="0" smtClean="0"/>
          </a:p>
        </p:txBody>
      </p:sp>
      <p:sp>
        <p:nvSpPr>
          <p:cNvPr id="12291" name="Rectangle 2"/>
          <p:cNvSpPr>
            <a:spLocks noChangeArrowheads="1"/>
          </p:cNvSpPr>
          <p:nvPr/>
        </p:nvSpPr>
        <p:spPr bwMode="auto">
          <a:xfrm>
            <a:off x="228600" y="76200"/>
            <a:ext cx="7010400" cy="1066800"/>
          </a:xfrm>
          <a:prstGeom prst="rect">
            <a:avLst/>
          </a:prstGeom>
          <a:noFill/>
          <a:ln w="9525">
            <a:noFill/>
            <a:miter lim="800000"/>
            <a:headEnd/>
            <a:tailEnd/>
          </a:ln>
        </p:spPr>
        <p:txBody>
          <a:bodyPr anchor="ctr"/>
          <a:lstStyle/>
          <a:p>
            <a:pPr eaLnBrk="0" hangingPunct="0">
              <a:lnSpc>
                <a:spcPct val="110000"/>
              </a:lnSpc>
            </a:pPr>
            <a:r>
              <a:rPr lang="en-US" sz="2600" dirty="0">
                <a:solidFill>
                  <a:schemeClr val="bg1"/>
                </a:solidFill>
                <a:latin typeface="Arial" charset="0"/>
              </a:rPr>
              <a:t>Section B1: Need for Program</a:t>
            </a:r>
          </a:p>
        </p:txBody>
      </p:sp>
      <p:pic>
        <p:nvPicPr>
          <p:cNvPr id="12292" name="Picture 2"/>
          <p:cNvPicPr>
            <a:picLocks noChangeAspect="1" noChangeArrowheads="1"/>
          </p:cNvPicPr>
          <p:nvPr/>
        </p:nvPicPr>
        <p:blipFill>
          <a:blip r:embed="rId3" cstate="print"/>
          <a:srcRect/>
          <a:stretch>
            <a:fillRect/>
          </a:stretch>
        </p:blipFill>
        <p:spPr bwMode="auto">
          <a:xfrm>
            <a:off x="0" y="0"/>
            <a:ext cx="9144000" cy="7277100"/>
          </a:xfrm>
          <a:prstGeom prst="rect">
            <a:avLst/>
          </a:prstGeom>
          <a:noFill/>
          <a:ln w="25400">
            <a:noFill/>
            <a:miter lim="800000"/>
            <a:headEnd/>
            <a:tailEnd type="none" w="lg" len="lg"/>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3"/>
          <p:cNvSpPr>
            <a:spLocks noGrp="1"/>
          </p:cNvSpPr>
          <p:nvPr>
            <p:ph type="title" idx="4294967295"/>
          </p:nvPr>
        </p:nvSpPr>
        <p:spPr>
          <a:xfrm>
            <a:off x="3505200" y="0"/>
            <a:ext cx="5638800" cy="914400"/>
          </a:xfrm>
        </p:spPr>
        <p:txBody>
          <a:bodyPr/>
          <a:lstStyle/>
          <a:p>
            <a:pPr algn="r" eaLnBrk="1" hangingPunct="1">
              <a:defRPr/>
            </a:pPr>
            <a:r>
              <a:rPr lang="en-US" sz="3000" i="0" dirty="0" smtClean="0"/>
              <a:t>     </a:t>
            </a:r>
            <a:r>
              <a:rPr lang="en-US" sz="3000" b="1" dirty="0" smtClean="0">
                <a:solidFill>
                  <a:schemeClr val="bg1"/>
                </a:solidFill>
              </a:rPr>
              <a:t>A Continuum of Care</a:t>
            </a:r>
          </a:p>
        </p:txBody>
      </p:sp>
      <p:sp>
        <p:nvSpPr>
          <p:cNvPr id="11267" name="Content Placeholder 3"/>
          <p:cNvSpPr>
            <a:spLocks noGrp="1"/>
          </p:cNvSpPr>
          <p:nvPr>
            <p:ph sz="quarter" idx="4294967295"/>
          </p:nvPr>
        </p:nvSpPr>
        <p:spPr>
          <a:xfrm>
            <a:off x="381000" y="1066800"/>
            <a:ext cx="8534400" cy="5410200"/>
          </a:xfrm>
        </p:spPr>
        <p:txBody>
          <a:bodyPr/>
          <a:lstStyle/>
          <a:p>
            <a:pPr algn="ctr" eaLnBrk="1" hangingPunct="1">
              <a:buFont typeface="Wingdings" pitchFamily="2" charset="2"/>
              <a:buNone/>
            </a:pPr>
            <a:r>
              <a:rPr lang="en-US" sz="2200" u="sng" dirty="0" smtClean="0">
                <a:solidFill>
                  <a:schemeClr val="tx1"/>
                </a:solidFill>
              </a:rPr>
              <a:t>VA’s Alphabet Soup</a:t>
            </a:r>
          </a:p>
          <a:p>
            <a:pPr algn="ctr" eaLnBrk="1" hangingPunct="1">
              <a:buFont typeface="Wingdings" pitchFamily="2" charset="2"/>
              <a:buNone/>
            </a:pPr>
            <a:endParaRPr lang="en-US" sz="2200" u="sng" dirty="0" smtClean="0">
              <a:solidFill>
                <a:schemeClr val="tx1"/>
              </a:solidFill>
            </a:endParaRPr>
          </a:p>
          <a:p>
            <a:pPr eaLnBrk="1" hangingPunct="1"/>
            <a:r>
              <a:rPr lang="en-US" sz="2200" b="0" dirty="0" smtClean="0">
                <a:solidFill>
                  <a:schemeClr val="tx1"/>
                </a:solidFill>
              </a:rPr>
              <a:t>Veteran Integrated Service Network (VISN)</a:t>
            </a:r>
          </a:p>
          <a:p>
            <a:pPr eaLnBrk="1" hangingPunct="1"/>
            <a:r>
              <a:rPr lang="en-US" sz="2200" b="0" dirty="0" smtClean="0">
                <a:solidFill>
                  <a:schemeClr val="tx1"/>
                </a:solidFill>
              </a:rPr>
              <a:t>Community Based Outpatient Clinic (CBOC)</a:t>
            </a:r>
          </a:p>
          <a:p>
            <a:pPr eaLnBrk="1" hangingPunct="1"/>
            <a:r>
              <a:rPr lang="en-US" sz="2200" b="0" dirty="0" smtClean="0">
                <a:solidFill>
                  <a:schemeClr val="tx1"/>
                </a:solidFill>
              </a:rPr>
              <a:t>Homeless Outreach (HCHV)</a:t>
            </a:r>
          </a:p>
          <a:p>
            <a:pPr eaLnBrk="1" hangingPunct="1"/>
            <a:r>
              <a:rPr lang="en-US" sz="2200" b="0" dirty="0" smtClean="0">
                <a:solidFill>
                  <a:schemeClr val="tx1"/>
                </a:solidFill>
              </a:rPr>
              <a:t>National Call Center (NCCHV)</a:t>
            </a:r>
          </a:p>
          <a:p>
            <a:pPr eaLnBrk="1" hangingPunct="1"/>
            <a:r>
              <a:rPr lang="en-US" sz="2200" b="0" dirty="0" smtClean="0">
                <a:solidFill>
                  <a:schemeClr val="tx1"/>
                </a:solidFill>
              </a:rPr>
              <a:t>Prevention (HCRV, VJO, SSVF, HUD-VA Pilot)</a:t>
            </a:r>
          </a:p>
          <a:p>
            <a:pPr eaLnBrk="1" hangingPunct="1"/>
            <a:r>
              <a:rPr lang="en-US" sz="2200" b="0" dirty="0" smtClean="0">
                <a:solidFill>
                  <a:schemeClr val="tx1"/>
                </a:solidFill>
              </a:rPr>
              <a:t>Transitional Housing (GPD, CWT/TR, HCHV Contract Housing)</a:t>
            </a:r>
          </a:p>
          <a:p>
            <a:pPr eaLnBrk="1" hangingPunct="1"/>
            <a:r>
              <a:rPr lang="en-US" sz="2200" b="0" dirty="0" smtClean="0">
                <a:solidFill>
                  <a:schemeClr val="tx1"/>
                </a:solidFill>
              </a:rPr>
              <a:t>Residential Rehab (RRTP)</a:t>
            </a:r>
          </a:p>
          <a:p>
            <a:pPr eaLnBrk="1" hangingPunct="1"/>
            <a:r>
              <a:rPr lang="en-US" sz="2200" b="0" dirty="0" smtClean="0">
                <a:solidFill>
                  <a:schemeClr val="tx1"/>
                </a:solidFill>
              </a:rPr>
              <a:t>Voc Rehab (CWT)</a:t>
            </a:r>
          </a:p>
          <a:p>
            <a:pPr eaLnBrk="1" hangingPunct="1"/>
            <a:r>
              <a:rPr lang="en-US" sz="2200" b="0" dirty="0" smtClean="0">
                <a:solidFill>
                  <a:schemeClr val="tx1"/>
                </a:solidFill>
              </a:rPr>
              <a:t>Permanent  Supportive Housing (HUD-VASH)</a:t>
            </a:r>
          </a:p>
          <a:p>
            <a:pPr eaLnBrk="1" hangingPunct="1"/>
            <a:endParaRPr lang="en-US" sz="2200" b="0" dirty="0" smtClean="0">
              <a:solidFill>
                <a:schemeClr val="tx1"/>
              </a:solidFill>
            </a:endParaRPr>
          </a:p>
          <a:p>
            <a:pPr algn="ctr" eaLnBrk="1" hangingPunct="1">
              <a:buNone/>
            </a:pPr>
            <a:r>
              <a:rPr lang="en-US" sz="2200" b="0" dirty="0" smtClean="0">
                <a:solidFill>
                  <a:schemeClr val="tx1"/>
                </a:solidFill>
              </a:rPr>
              <a:t>Services described at </a:t>
            </a:r>
            <a:r>
              <a:rPr lang="en-US" sz="2200" b="0" dirty="0" smtClean="0">
                <a:solidFill>
                  <a:schemeClr val="tx1"/>
                </a:solidFill>
                <a:hlinkClick r:id="rId2"/>
              </a:rPr>
              <a:t>www.va.gov/homeless</a:t>
            </a:r>
            <a:r>
              <a:rPr lang="en-US" sz="2200" b="0" dirty="0" smtClean="0">
                <a:solidFill>
                  <a:schemeClr val="tx1"/>
                </a:solidFill>
              </a:rPr>
              <a:t> </a:t>
            </a:r>
          </a:p>
          <a:p>
            <a:pPr eaLnBrk="1" hangingPunct="1"/>
            <a:endParaRPr lang="en-US" sz="2200" b="0" dirty="0" smtClean="0">
              <a:solidFill>
                <a:schemeClr val="tx1"/>
              </a:solidFill>
            </a:endParaRPr>
          </a:p>
        </p:txBody>
      </p:sp>
      <p:sp>
        <p:nvSpPr>
          <p:cNvPr id="4" name="TextBox 3"/>
          <p:cNvSpPr txBox="1"/>
          <p:nvPr/>
        </p:nvSpPr>
        <p:spPr>
          <a:xfrm>
            <a:off x="8534400" y="6324600"/>
            <a:ext cx="381000" cy="307777"/>
          </a:xfrm>
          <a:prstGeom prst="rect">
            <a:avLst/>
          </a:prstGeom>
          <a:noFill/>
        </p:spPr>
        <p:txBody>
          <a:bodyPr wrap="square" rtlCol="0">
            <a:spAutoFit/>
          </a:bodyPr>
          <a:lstStyle/>
          <a:p>
            <a:r>
              <a:rPr lang="en-US" sz="1400" b="0" dirty="0" smtClean="0">
                <a:latin typeface="Arial" pitchFamily="34" charset="0"/>
                <a:cs typeface="Arial" pitchFamily="34" charset="0"/>
              </a:rPr>
              <a:t>8</a:t>
            </a:r>
            <a:endParaRPr lang="en-US" sz="1400" b="0" dirty="0">
              <a:latin typeface="Arial" pitchFamily="34" charset="0"/>
              <a:cs typeface="Arial" pitchFamily="34" charset="0"/>
            </a:endParaRPr>
          </a:p>
        </p:txBody>
      </p:sp>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p:nvPr>
        </p:nvGraphicFramePr>
        <p:xfrm>
          <a:off x="0" y="1066800"/>
          <a:ext cx="9144000" cy="5728445"/>
        </p:xfrm>
        <a:graphic>
          <a:graphicData uri="http://schemas.openxmlformats.org/drawingml/2006/table">
            <a:tbl>
              <a:tblPr firstRow="1" bandRow="1">
                <a:tableStyleId>{5C22544A-7EE6-4342-B048-85BDC9FD1C3A}</a:tableStyleId>
              </a:tblPr>
              <a:tblGrid>
                <a:gridCol w="1828800"/>
                <a:gridCol w="1828800"/>
                <a:gridCol w="1828800"/>
                <a:gridCol w="1828800"/>
                <a:gridCol w="1828800"/>
              </a:tblGrid>
              <a:tr h="626261">
                <a:tc>
                  <a:txBody>
                    <a:bodyPr/>
                    <a:lstStyle/>
                    <a:p>
                      <a:pPr marL="0" marR="0" algn="ctr">
                        <a:spcBef>
                          <a:spcPts val="0"/>
                        </a:spcBef>
                        <a:spcAft>
                          <a:spcPts val="0"/>
                        </a:spcAft>
                      </a:pPr>
                      <a:r>
                        <a:rPr lang="en-US" sz="2000" b="1" dirty="0">
                          <a:latin typeface="+mj-lt"/>
                          <a:ea typeface="Calibri"/>
                        </a:rPr>
                        <a:t>Prevention</a:t>
                      </a:r>
                      <a:endParaRPr lang="en-US" sz="2000" dirty="0">
                        <a:latin typeface="+mj-lt"/>
                        <a:ea typeface="Calibri"/>
                      </a:endParaRPr>
                    </a:p>
                  </a:txBody>
                  <a:tcPr marL="68580" marR="68580" marT="0" marB="0"/>
                </a:tc>
                <a:tc>
                  <a:txBody>
                    <a:bodyPr/>
                    <a:lstStyle/>
                    <a:p>
                      <a:pPr marL="0" marR="0" algn="ctr">
                        <a:spcBef>
                          <a:spcPts val="0"/>
                        </a:spcBef>
                        <a:spcAft>
                          <a:spcPts val="0"/>
                        </a:spcAft>
                      </a:pPr>
                      <a:r>
                        <a:rPr lang="en-US" sz="2000" b="1" dirty="0">
                          <a:latin typeface="+mj-lt"/>
                          <a:ea typeface="Calibri"/>
                        </a:rPr>
                        <a:t>Outreach and Referral</a:t>
                      </a:r>
                      <a:endParaRPr lang="en-US" sz="2000" dirty="0">
                        <a:latin typeface="+mj-lt"/>
                        <a:ea typeface="Calibri"/>
                      </a:endParaRPr>
                    </a:p>
                  </a:txBody>
                  <a:tcPr marL="68580" marR="68580" marT="0" marB="0"/>
                </a:tc>
                <a:tc>
                  <a:txBody>
                    <a:bodyPr/>
                    <a:lstStyle/>
                    <a:p>
                      <a:pPr marL="0" marR="0" algn="ctr">
                        <a:spcBef>
                          <a:spcPts val="0"/>
                        </a:spcBef>
                        <a:spcAft>
                          <a:spcPts val="0"/>
                        </a:spcAft>
                      </a:pPr>
                      <a:r>
                        <a:rPr lang="en-US" sz="2000" b="1" dirty="0">
                          <a:latin typeface="+mj-lt"/>
                          <a:ea typeface="Calibri"/>
                        </a:rPr>
                        <a:t>Residential Treatment</a:t>
                      </a:r>
                      <a:endParaRPr lang="en-US" sz="2000" dirty="0">
                        <a:latin typeface="+mj-lt"/>
                        <a:ea typeface="Calibri"/>
                      </a:endParaRPr>
                    </a:p>
                  </a:txBody>
                  <a:tcPr marL="68580" marR="68580" marT="0" marB="0"/>
                </a:tc>
                <a:tc>
                  <a:txBody>
                    <a:bodyPr/>
                    <a:lstStyle/>
                    <a:p>
                      <a:pPr marL="0" marR="0" algn="ctr">
                        <a:spcBef>
                          <a:spcPts val="0"/>
                        </a:spcBef>
                        <a:spcAft>
                          <a:spcPts val="0"/>
                        </a:spcAft>
                      </a:pPr>
                      <a:r>
                        <a:rPr lang="en-US" sz="2000" b="1" dirty="0">
                          <a:latin typeface="+mj-lt"/>
                          <a:ea typeface="Calibri"/>
                        </a:rPr>
                        <a:t>Transitional Housing</a:t>
                      </a:r>
                      <a:endParaRPr lang="en-US" sz="2000" dirty="0">
                        <a:latin typeface="+mj-lt"/>
                        <a:ea typeface="Calibri"/>
                      </a:endParaRPr>
                    </a:p>
                  </a:txBody>
                  <a:tcPr marL="68580" marR="68580" marT="0" marB="0"/>
                </a:tc>
                <a:tc>
                  <a:txBody>
                    <a:bodyPr/>
                    <a:lstStyle/>
                    <a:p>
                      <a:pPr marL="0" marR="0" algn="ctr">
                        <a:spcBef>
                          <a:spcPts val="0"/>
                        </a:spcBef>
                        <a:spcAft>
                          <a:spcPts val="0"/>
                        </a:spcAft>
                      </a:pPr>
                      <a:r>
                        <a:rPr lang="en-US" sz="2000" b="1" dirty="0">
                          <a:latin typeface="+mj-lt"/>
                          <a:ea typeface="Calibri"/>
                        </a:rPr>
                        <a:t>Permanent Housing</a:t>
                      </a:r>
                      <a:endParaRPr lang="en-US" sz="2000" dirty="0">
                        <a:latin typeface="+mj-lt"/>
                        <a:ea typeface="Calibri"/>
                      </a:endParaRPr>
                    </a:p>
                  </a:txBody>
                  <a:tcPr marL="68580" marR="68580" marT="0" marB="0"/>
                </a:tc>
              </a:tr>
              <a:tr h="5102184">
                <a:tc>
                  <a:txBody>
                    <a:bodyPr/>
                    <a:lstStyle/>
                    <a:p>
                      <a:pPr marL="342900" marR="0" lvl="0" indent="-342900" algn="l">
                        <a:spcBef>
                          <a:spcPts val="0"/>
                        </a:spcBef>
                        <a:spcAft>
                          <a:spcPts val="0"/>
                        </a:spcAft>
                        <a:buFont typeface="+mj-lt"/>
                        <a:buAutoNum type="arabicPeriod"/>
                      </a:pPr>
                      <a:r>
                        <a:rPr lang="en-US" sz="1800" b="0" dirty="0">
                          <a:latin typeface="+mn-lt"/>
                          <a:ea typeface="Calibri"/>
                        </a:rPr>
                        <a:t>SSVF Prevention*</a:t>
                      </a:r>
                    </a:p>
                    <a:p>
                      <a:pPr marL="342900" marR="0" lvl="0" indent="-342900" algn="l">
                        <a:spcBef>
                          <a:spcPts val="0"/>
                        </a:spcBef>
                        <a:spcAft>
                          <a:spcPts val="0"/>
                        </a:spcAft>
                        <a:buFont typeface="+mj-lt"/>
                        <a:buAutoNum type="arabicPeriod"/>
                      </a:pPr>
                      <a:r>
                        <a:rPr lang="en-US" sz="1800" b="0" dirty="0">
                          <a:latin typeface="+mn-lt"/>
                          <a:ea typeface="Calibri"/>
                        </a:rPr>
                        <a:t>Veteran Justice Outreach (VJO)</a:t>
                      </a:r>
                    </a:p>
                    <a:p>
                      <a:pPr marL="342900" marR="0" lvl="0" indent="-342900" algn="l">
                        <a:spcBef>
                          <a:spcPts val="0"/>
                        </a:spcBef>
                        <a:spcAft>
                          <a:spcPts val="0"/>
                        </a:spcAft>
                        <a:buFont typeface="+mj-lt"/>
                        <a:buAutoNum type="arabicPeriod"/>
                      </a:pPr>
                      <a:r>
                        <a:rPr lang="en-US" sz="1800" b="0" dirty="0">
                          <a:latin typeface="+mn-lt"/>
                          <a:ea typeface="Calibri"/>
                        </a:rPr>
                        <a:t>Health Care for Re-Entry (HCRV)</a:t>
                      </a:r>
                    </a:p>
                  </a:txBody>
                  <a:tcPr marL="68580" marR="68580" marT="0" marB="0"/>
                </a:tc>
                <a:tc>
                  <a:txBody>
                    <a:bodyPr/>
                    <a:lstStyle/>
                    <a:p>
                      <a:pPr marL="342900" marR="0" lvl="0" indent="-342900" algn="l">
                        <a:spcBef>
                          <a:spcPts val="0"/>
                        </a:spcBef>
                        <a:spcAft>
                          <a:spcPts val="0"/>
                        </a:spcAft>
                        <a:buFont typeface="+mj-lt"/>
                        <a:buAutoNum type="arabicPeriod"/>
                      </a:pPr>
                      <a:r>
                        <a:rPr lang="en-US" sz="1800" b="0" dirty="0">
                          <a:latin typeface="+mn-lt"/>
                          <a:ea typeface="Calibri"/>
                        </a:rPr>
                        <a:t>Health Care for the Homeless (HCHV)</a:t>
                      </a:r>
                    </a:p>
                    <a:p>
                      <a:pPr marL="342900" marR="0" lvl="0" indent="-342900" algn="l">
                        <a:spcBef>
                          <a:spcPts val="0"/>
                        </a:spcBef>
                        <a:spcAft>
                          <a:spcPts val="0"/>
                        </a:spcAft>
                        <a:buFont typeface="+mj-lt"/>
                        <a:buAutoNum type="arabicPeriod"/>
                      </a:pPr>
                      <a:r>
                        <a:rPr lang="en-US" sz="1800" b="0" dirty="0">
                          <a:latin typeface="+mn-lt"/>
                          <a:ea typeface="Calibri"/>
                        </a:rPr>
                        <a:t>National Call Center (NCCHV)</a:t>
                      </a:r>
                    </a:p>
                    <a:p>
                      <a:pPr marL="0" marR="0" algn="l">
                        <a:spcBef>
                          <a:spcPts val="0"/>
                        </a:spcBef>
                        <a:spcAft>
                          <a:spcPts val="0"/>
                        </a:spcAft>
                      </a:pPr>
                      <a:r>
                        <a:rPr lang="en-US" sz="1800" b="0" dirty="0">
                          <a:latin typeface="+mn-lt"/>
                          <a:ea typeface="Calibri"/>
                        </a:rPr>
                        <a:t>-----------</a:t>
                      </a:r>
                    </a:p>
                    <a:p>
                      <a:pPr marL="0" marR="0" algn="l">
                        <a:spcBef>
                          <a:spcPts val="0"/>
                        </a:spcBef>
                        <a:spcAft>
                          <a:spcPts val="0"/>
                        </a:spcAft>
                        <a:buFont typeface="Arial" pitchFamily="34" charset="0"/>
                        <a:buChar char="•"/>
                      </a:pPr>
                      <a:r>
                        <a:rPr lang="en-US" sz="1800" b="0" dirty="0" smtClean="0">
                          <a:latin typeface="+mn-lt"/>
                          <a:ea typeface="Calibri"/>
                        </a:rPr>
                        <a:t> Vet </a:t>
                      </a:r>
                      <a:r>
                        <a:rPr lang="en-US" sz="1800" b="0" dirty="0">
                          <a:latin typeface="+mn-lt"/>
                          <a:ea typeface="Calibri"/>
                        </a:rPr>
                        <a:t>Centers</a:t>
                      </a:r>
                    </a:p>
                    <a:p>
                      <a:pPr marL="0" marR="0" algn="l">
                        <a:spcBef>
                          <a:spcPts val="0"/>
                        </a:spcBef>
                        <a:spcAft>
                          <a:spcPts val="0"/>
                        </a:spcAft>
                        <a:buFont typeface="Arial" pitchFamily="34" charset="0"/>
                        <a:buChar char="•"/>
                      </a:pPr>
                      <a:r>
                        <a:rPr lang="en-US" sz="1800" b="0" dirty="0" smtClean="0">
                          <a:latin typeface="+mn-lt"/>
                          <a:ea typeface="Calibri"/>
                        </a:rPr>
                        <a:t> Veterans </a:t>
                      </a:r>
                    </a:p>
                    <a:p>
                      <a:pPr marL="0" marR="0" algn="l">
                        <a:spcBef>
                          <a:spcPts val="0"/>
                        </a:spcBef>
                        <a:spcAft>
                          <a:spcPts val="0"/>
                        </a:spcAft>
                        <a:buFont typeface="Arial" pitchFamily="34" charset="0"/>
                        <a:buNone/>
                      </a:pPr>
                      <a:r>
                        <a:rPr lang="en-US" sz="1800" b="0" baseline="0" dirty="0" smtClean="0">
                          <a:latin typeface="+mn-lt"/>
                          <a:ea typeface="Calibri"/>
                        </a:rPr>
                        <a:t>   </a:t>
                      </a:r>
                      <a:r>
                        <a:rPr lang="en-US" sz="1800" b="0" dirty="0" smtClean="0">
                          <a:latin typeface="+mn-lt"/>
                          <a:ea typeface="Calibri"/>
                        </a:rPr>
                        <a:t>Benefits </a:t>
                      </a:r>
                      <a:r>
                        <a:rPr lang="en-US" sz="1800" b="0" dirty="0">
                          <a:latin typeface="+mn-lt"/>
                          <a:ea typeface="Calibri"/>
                        </a:rPr>
                        <a:t>(VBA)</a:t>
                      </a:r>
                    </a:p>
                    <a:p>
                      <a:pPr marL="0" marR="0" algn="l">
                        <a:spcBef>
                          <a:spcPts val="0"/>
                        </a:spcBef>
                        <a:spcAft>
                          <a:spcPts val="0"/>
                        </a:spcAft>
                        <a:buFont typeface="Arial" pitchFamily="34" charset="0"/>
                        <a:buChar char="•"/>
                      </a:pPr>
                      <a:r>
                        <a:rPr lang="en-US" sz="1800" b="0" dirty="0" smtClean="0">
                          <a:latin typeface="+mn-lt"/>
                          <a:ea typeface="Calibri"/>
                        </a:rPr>
                        <a:t> VA </a:t>
                      </a:r>
                      <a:r>
                        <a:rPr lang="en-US" sz="1800" b="0" dirty="0">
                          <a:latin typeface="+mn-lt"/>
                          <a:ea typeface="Calibri"/>
                        </a:rPr>
                        <a:t>Medical </a:t>
                      </a:r>
                      <a:r>
                        <a:rPr lang="en-US" sz="1800" b="0" dirty="0" smtClean="0">
                          <a:latin typeface="+mn-lt"/>
                          <a:ea typeface="Calibri"/>
                        </a:rPr>
                        <a:t> </a:t>
                      </a:r>
                    </a:p>
                    <a:p>
                      <a:pPr marL="0" marR="0" algn="l">
                        <a:spcBef>
                          <a:spcPts val="0"/>
                        </a:spcBef>
                        <a:spcAft>
                          <a:spcPts val="0"/>
                        </a:spcAft>
                        <a:buFont typeface="Arial" pitchFamily="34" charset="0"/>
                        <a:buNone/>
                      </a:pPr>
                      <a:r>
                        <a:rPr lang="en-US" sz="1800" b="0" dirty="0" smtClean="0">
                          <a:latin typeface="+mn-lt"/>
                          <a:ea typeface="Calibri"/>
                        </a:rPr>
                        <a:t>   Centers (VHA)  </a:t>
                      </a:r>
                    </a:p>
                    <a:p>
                      <a:pPr marL="0" marR="0" algn="l">
                        <a:spcBef>
                          <a:spcPts val="0"/>
                        </a:spcBef>
                        <a:spcAft>
                          <a:spcPts val="0"/>
                        </a:spcAft>
                        <a:buFont typeface="Arial" pitchFamily="34" charset="0"/>
                        <a:buNone/>
                      </a:pPr>
                      <a:endParaRPr lang="en-US" sz="1800" b="0" dirty="0">
                        <a:latin typeface="+mn-lt"/>
                        <a:ea typeface="Calibri"/>
                      </a:endParaRPr>
                    </a:p>
                  </a:txBody>
                  <a:tcPr marL="68580" marR="68580" marT="0" marB="0"/>
                </a:tc>
                <a:tc>
                  <a:txBody>
                    <a:bodyPr/>
                    <a:lstStyle/>
                    <a:p>
                      <a:pPr marL="342900" marR="0" lvl="0" indent="-342900" algn="l">
                        <a:spcBef>
                          <a:spcPts val="0"/>
                        </a:spcBef>
                        <a:spcAft>
                          <a:spcPts val="0"/>
                        </a:spcAft>
                        <a:buFont typeface="+mj-lt"/>
                        <a:buAutoNum type="arabicPeriod"/>
                      </a:pPr>
                      <a:r>
                        <a:rPr lang="en-US" sz="1800" b="0" dirty="0">
                          <a:latin typeface="+mn-lt"/>
                          <a:ea typeface="Calibri"/>
                        </a:rPr>
                        <a:t>HCHV contracts</a:t>
                      </a:r>
                    </a:p>
                    <a:p>
                      <a:pPr marL="342900" marR="0" lvl="0" indent="-342900" algn="l">
                        <a:spcBef>
                          <a:spcPts val="0"/>
                        </a:spcBef>
                        <a:spcAft>
                          <a:spcPts val="0"/>
                        </a:spcAft>
                        <a:buFont typeface="+mj-lt"/>
                        <a:buAutoNum type="arabicPeriod"/>
                      </a:pPr>
                      <a:r>
                        <a:rPr lang="en-US" sz="1800" b="0" dirty="0">
                          <a:latin typeface="+mn-lt"/>
                          <a:ea typeface="Calibri"/>
                        </a:rPr>
                        <a:t>Residential </a:t>
                      </a:r>
                      <a:r>
                        <a:rPr lang="en-US" sz="1700" b="0" dirty="0">
                          <a:latin typeface="+mn-lt"/>
                          <a:ea typeface="Calibri"/>
                        </a:rPr>
                        <a:t>Rehabilitation</a:t>
                      </a:r>
                      <a:r>
                        <a:rPr lang="en-US" sz="1800" b="0" dirty="0">
                          <a:latin typeface="+mn-lt"/>
                          <a:ea typeface="Calibri"/>
                        </a:rPr>
                        <a:t> Treatment Programs (RRTPs)</a:t>
                      </a:r>
                    </a:p>
                  </a:txBody>
                  <a:tcPr marL="68580" marR="68580" marT="0" marB="0"/>
                </a:tc>
                <a:tc>
                  <a:txBody>
                    <a:bodyPr/>
                    <a:lstStyle/>
                    <a:p>
                      <a:pPr marL="342900" marR="0" lvl="0" indent="-342900" algn="l">
                        <a:spcBef>
                          <a:spcPts val="0"/>
                        </a:spcBef>
                        <a:spcAft>
                          <a:spcPts val="0"/>
                        </a:spcAft>
                        <a:buFont typeface="+mj-lt"/>
                        <a:buAutoNum type="arabicPeriod"/>
                      </a:pPr>
                      <a:r>
                        <a:rPr lang="en-US" sz="1800" b="0" dirty="0">
                          <a:latin typeface="+mn-lt"/>
                          <a:ea typeface="Calibri"/>
                        </a:rPr>
                        <a:t>Grant &amp; Per Diem (GPD)</a:t>
                      </a:r>
                    </a:p>
                    <a:p>
                      <a:pPr marL="342900" marR="0" lvl="0" indent="-342900" algn="l">
                        <a:spcBef>
                          <a:spcPts val="0"/>
                        </a:spcBef>
                        <a:spcAft>
                          <a:spcPts val="0"/>
                        </a:spcAft>
                        <a:buFont typeface="+mj-lt"/>
                        <a:buAutoNum type="arabicPeriod"/>
                      </a:pPr>
                      <a:r>
                        <a:rPr lang="en-US" sz="1700" b="0" dirty="0">
                          <a:latin typeface="+mn-lt"/>
                          <a:ea typeface="Calibri"/>
                        </a:rPr>
                        <a:t>Compensated</a:t>
                      </a:r>
                      <a:r>
                        <a:rPr lang="en-US" sz="1800" b="0" dirty="0">
                          <a:latin typeface="+mn-lt"/>
                          <a:ea typeface="Calibri"/>
                        </a:rPr>
                        <a:t> Work Therapy Transitional Residences (CWT/TR)</a:t>
                      </a:r>
                    </a:p>
                  </a:txBody>
                  <a:tcPr marL="68580" marR="68580" marT="0" marB="0"/>
                </a:tc>
                <a:tc>
                  <a:txBody>
                    <a:bodyPr/>
                    <a:lstStyle/>
                    <a:p>
                      <a:pPr marL="342900" marR="0" lvl="0" indent="-342900" algn="l">
                        <a:spcBef>
                          <a:spcPts val="0"/>
                        </a:spcBef>
                        <a:spcAft>
                          <a:spcPts val="0"/>
                        </a:spcAft>
                        <a:buFont typeface="+mj-lt"/>
                        <a:buAutoNum type="arabicPeriod"/>
                      </a:pPr>
                      <a:r>
                        <a:rPr lang="en-US" sz="1800" b="0" dirty="0">
                          <a:latin typeface="+mn-lt"/>
                          <a:ea typeface="Calibri"/>
                        </a:rPr>
                        <a:t>SSVF Rapid Re-housing</a:t>
                      </a:r>
                    </a:p>
                    <a:p>
                      <a:pPr marL="342900" marR="0" lvl="0" indent="-342900" algn="l">
                        <a:spcBef>
                          <a:spcPts val="0"/>
                        </a:spcBef>
                        <a:spcAft>
                          <a:spcPts val="0"/>
                        </a:spcAft>
                        <a:buFont typeface="+mj-lt"/>
                        <a:buAutoNum type="arabicPeriod"/>
                      </a:pPr>
                      <a:r>
                        <a:rPr lang="en-US" sz="1800" b="0" dirty="0">
                          <a:latin typeface="+mn-lt"/>
                          <a:ea typeface="Calibri"/>
                        </a:rPr>
                        <a:t>HUD-VASH</a:t>
                      </a:r>
                    </a:p>
                  </a:txBody>
                  <a:tcPr marL="68580" marR="68580" marT="0" marB="0"/>
                </a:tc>
              </a:tr>
            </a:tbl>
          </a:graphicData>
        </a:graphic>
      </p:graphicFrame>
      <p:sp>
        <p:nvSpPr>
          <p:cNvPr id="3" name="Slide Number Placeholder 2"/>
          <p:cNvSpPr>
            <a:spLocks noGrp="1"/>
          </p:cNvSpPr>
          <p:nvPr>
            <p:ph type="sldNum" sz="quarter" idx="10"/>
          </p:nvPr>
        </p:nvSpPr>
        <p:spPr/>
        <p:txBody>
          <a:bodyPr/>
          <a:lstStyle/>
          <a:p>
            <a:pPr>
              <a:defRPr/>
            </a:pPr>
            <a:fld id="{37798129-4174-47CD-A42B-C41E5AF039A4}" type="slidenum">
              <a:rPr lang="en-US" smtClean="0"/>
              <a:pPr>
                <a:defRPr/>
              </a:pPr>
              <a:t>24</a:t>
            </a:fld>
            <a:endParaRPr lang="en-US" dirty="0"/>
          </a:p>
        </p:txBody>
      </p:sp>
      <p:sp>
        <p:nvSpPr>
          <p:cNvPr id="5" name="TextBox 4"/>
          <p:cNvSpPr txBox="1"/>
          <p:nvPr/>
        </p:nvSpPr>
        <p:spPr>
          <a:xfrm>
            <a:off x="3581400" y="228600"/>
            <a:ext cx="5562600" cy="553998"/>
          </a:xfrm>
          <a:prstGeom prst="rect">
            <a:avLst/>
          </a:prstGeom>
          <a:noFill/>
        </p:spPr>
        <p:txBody>
          <a:bodyPr wrap="square" rtlCol="0">
            <a:spAutoFit/>
          </a:bodyPr>
          <a:lstStyle/>
          <a:p>
            <a:pPr algn="r"/>
            <a:r>
              <a:rPr lang="en-US" sz="3000" i="1" dirty="0" smtClean="0">
                <a:solidFill>
                  <a:schemeClr val="bg1"/>
                </a:solidFill>
                <a:effectLst>
                  <a:outerShdw blurRad="38100" dist="38100" dir="2700000" algn="tl">
                    <a:srgbClr val="000000">
                      <a:alpha val="43137"/>
                    </a:srgbClr>
                  </a:outerShdw>
                </a:effectLst>
                <a:latin typeface="+mj-lt"/>
              </a:rPr>
              <a:t>A Continuum of Care (cont.)</a:t>
            </a:r>
            <a:endParaRPr lang="en-US" sz="3000" i="1" dirty="0">
              <a:effectLst>
                <a:outerShdw blurRad="38100" dist="38100" dir="2700000" algn="tl">
                  <a:srgbClr val="000000">
                    <a:alpha val="43137"/>
                  </a:srgbClr>
                </a:outerShdw>
              </a:effectLst>
              <a:latin typeface="+mj-lt"/>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Number Placeholder 4"/>
          <p:cNvSpPr txBox="1">
            <a:spLocks noGrp="1"/>
          </p:cNvSpPr>
          <p:nvPr/>
        </p:nvSpPr>
        <p:spPr bwMode="auto">
          <a:xfrm>
            <a:off x="6553200" y="6248400"/>
            <a:ext cx="1905000" cy="457200"/>
          </a:xfrm>
          <a:prstGeom prst="rect">
            <a:avLst/>
          </a:prstGeom>
          <a:noFill/>
          <a:ln w="9525">
            <a:noFill/>
            <a:miter lim="800000"/>
            <a:headEnd/>
            <a:tailEnd/>
          </a:ln>
        </p:spPr>
        <p:txBody>
          <a:bodyPr lIns="91427" tIns="45713" rIns="91427" bIns="45713"/>
          <a:lstStyle/>
          <a:p>
            <a:pPr algn="r"/>
            <a:fld id="{E9154580-90A8-4FCB-B6EB-98472D59F33A}" type="slidenum">
              <a:rPr lang="en-US" sz="1400" b="0">
                <a:latin typeface="Arial" charset="0"/>
              </a:rPr>
              <a:pPr algn="r"/>
              <a:t>25</a:t>
            </a:fld>
            <a:endParaRPr lang="en-US" sz="1400" b="0" dirty="0">
              <a:latin typeface="Arial" charset="0"/>
            </a:endParaRPr>
          </a:p>
        </p:txBody>
      </p:sp>
      <p:sp>
        <p:nvSpPr>
          <p:cNvPr id="4099" name="Title 1"/>
          <p:cNvSpPr>
            <a:spLocks noGrp="1"/>
          </p:cNvSpPr>
          <p:nvPr>
            <p:ph type="title" idx="4294967295"/>
          </p:nvPr>
        </p:nvSpPr>
        <p:spPr>
          <a:xfrm>
            <a:off x="1524000" y="0"/>
            <a:ext cx="7391400" cy="990600"/>
          </a:xfrm>
        </p:spPr>
        <p:txBody>
          <a:bodyPr/>
          <a:lstStyle/>
          <a:p>
            <a:pPr algn="r" eaLnBrk="1" hangingPunct="1">
              <a:defRPr/>
            </a:pPr>
            <a:r>
              <a:rPr lang="en-US" sz="3000" b="1" dirty="0" smtClean="0">
                <a:solidFill>
                  <a:schemeClr val="bg1"/>
                </a:solidFill>
                <a:cs typeface="Arial" charset="0"/>
              </a:rPr>
              <a:t>VBA Benefits</a:t>
            </a:r>
          </a:p>
        </p:txBody>
      </p:sp>
      <p:sp>
        <p:nvSpPr>
          <p:cNvPr id="17412" name="Rectangle 7"/>
          <p:cNvSpPr>
            <a:spLocks noGrp="1" noChangeArrowheads="1"/>
          </p:cNvSpPr>
          <p:nvPr>
            <p:ph type="body" idx="4294967295"/>
          </p:nvPr>
        </p:nvSpPr>
        <p:spPr>
          <a:xfrm>
            <a:off x="304800" y="1219200"/>
            <a:ext cx="8610600" cy="4953000"/>
          </a:xfrm>
        </p:spPr>
        <p:txBody>
          <a:bodyPr/>
          <a:lstStyle/>
          <a:p>
            <a:pPr eaLnBrk="1" hangingPunct="1"/>
            <a:r>
              <a:rPr lang="en-US" b="0" dirty="0" smtClean="0">
                <a:solidFill>
                  <a:schemeClr val="tx1"/>
                </a:solidFill>
              </a:rPr>
              <a:t>VBA provides services for homeless Veterans at all 56 regional offices. Claims expedited for homeless Veterans. </a:t>
            </a:r>
          </a:p>
          <a:p>
            <a:pPr eaLnBrk="1" hangingPunct="1"/>
            <a:r>
              <a:rPr lang="en-US" b="0" dirty="0" smtClean="0">
                <a:solidFill>
                  <a:schemeClr val="tx1"/>
                </a:solidFill>
              </a:rPr>
              <a:t>VBA can provide disability benefits, educational assistance, home loans, insurance, and benefits for dependents.</a:t>
            </a:r>
          </a:p>
          <a:p>
            <a:pPr lvl="1">
              <a:buFont typeface="Wingdings" pitchFamily="2" charset="2"/>
              <a:buChar char="ü"/>
            </a:pPr>
            <a:r>
              <a:rPr lang="en-US" b="0" dirty="0" smtClean="0">
                <a:solidFill>
                  <a:schemeClr val="tx1"/>
                </a:solidFill>
              </a:rPr>
              <a:t>Disability Benefits/General Information:  1-800-827-1000</a:t>
            </a:r>
          </a:p>
          <a:p>
            <a:pPr lvl="1">
              <a:buFont typeface="Wingdings" pitchFamily="2" charset="2"/>
              <a:buChar char="ü"/>
            </a:pPr>
            <a:r>
              <a:rPr lang="en-US" b="0" dirty="0" smtClean="0">
                <a:solidFill>
                  <a:schemeClr val="tx1"/>
                </a:solidFill>
              </a:rPr>
              <a:t>Insurance:  1-800-669-8477</a:t>
            </a:r>
          </a:p>
          <a:p>
            <a:pPr lvl="1">
              <a:buFont typeface="Wingdings" pitchFamily="2" charset="2"/>
              <a:buChar char="ü"/>
            </a:pPr>
            <a:r>
              <a:rPr lang="en-US" b="0" dirty="0" smtClean="0">
                <a:solidFill>
                  <a:schemeClr val="tx1"/>
                </a:solidFill>
              </a:rPr>
              <a:t>Education:  1-888-442-4551</a:t>
            </a:r>
          </a:p>
          <a:p>
            <a:pPr lvl="1">
              <a:buFont typeface="Wingdings" pitchFamily="2" charset="2"/>
              <a:buChar char="ü"/>
            </a:pPr>
            <a:r>
              <a:rPr lang="en-US" b="0" dirty="0" smtClean="0">
                <a:solidFill>
                  <a:schemeClr val="tx1"/>
                </a:solidFill>
              </a:rPr>
              <a:t>Health Care Eligibility: 1-877-222-8382</a:t>
            </a:r>
          </a:p>
          <a:p>
            <a:pPr marL="465138" lvl="2" eaLnBrk="1" hangingPunct="1"/>
            <a:endParaRPr lang="en-US" sz="2200" b="0" dirty="0" smtClean="0">
              <a:solidFill>
                <a:schemeClr val="tx1"/>
              </a:solidFill>
              <a:cs typeface="Arial" charset="0"/>
            </a:endParaRPr>
          </a:p>
          <a:p>
            <a:pPr marL="465138" lvl="2" eaLnBrk="1" hangingPunct="1"/>
            <a:endParaRPr lang="en-US" sz="2200" dirty="0" smtClean="0"/>
          </a:p>
          <a:p>
            <a:pPr marL="465138" lvl="2" eaLnBrk="1" hangingPunct="1"/>
            <a:endParaRPr lang="en-US" sz="2200" dirty="0" smtClean="0"/>
          </a:p>
          <a:p>
            <a:pPr marL="465138" lvl="2" eaLnBrk="1" hangingPunct="1"/>
            <a:endParaRPr lang="en-US" sz="2200" dirty="0" smtClean="0"/>
          </a:p>
          <a:p>
            <a:pPr marL="865188" lvl="3" indent="-285750" eaLnBrk="1" hangingPunct="1">
              <a:lnSpc>
                <a:spcPct val="80000"/>
              </a:lnSpc>
              <a:spcAft>
                <a:spcPts val="1200"/>
              </a:spcAft>
              <a:buFontTx/>
              <a:buNone/>
            </a:pPr>
            <a:endParaRPr lang="en-US" sz="2200" dirty="0" smtClean="0">
              <a:cs typeface="Arial" charset="0"/>
            </a:endParaRPr>
          </a:p>
          <a:p>
            <a:pPr marL="122238" lvl="1" indent="-7938" eaLnBrk="1" hangingPunct="1">
              <a:lnSpc>
                <a:spcPct val="80000"/>
              </a:lnSpc>
              <a:spcAft>
                <a:spcPts val="600"/>
              </a:spcAft>
              <a:buFont typeface="Verdana" pitchFamily="34" charset="0"/>
              <a:buNone/>
            </a:pPr>
            <a:endParaRPr lang="en-US" sz="2200" dirty="0" smtClean="0">
              <a:cs typeface="Arial" charset="0"/>
            </a:endParaRPr>
          </a:p>
          <a:p>
            <a:pPr marL="122238" lvl="1" indent="-7938" eaLnBrk="1" hangingPunct="1">
              <a:lnSpc>
                <a:spcPct val="80000"/>
              </a:lnSpc>
              <a:spcAft>
                <a:spcPts val="600"/>
              </a:spcAft>
              <a:buFont typeface="Verdana" pitchFamily="34" charset="0"/>
              <a:buNone/>
            </a:pPr>
            <a:endParaRPr lang="en-US" sz="2200" dirty="0" smtClean="0">
              <a:cs typeface="Arial" charset="0"/>
            </a:endParaRPr>
          </a:p>
          <a:p>
            <a:pPr marL="122238" lvl="1" indent="-7938" eaLnBrk="1" hangingPunct="1">
              <a:lnSpc>
                <a:spcPct val="80000"/>
              </a:lnSpc>
              <a:spcAft>
                <a:spcPts val="600"/>
              </a:spcAft>
              <a:buFont typeface="Verdana" pitchFamily="34" charset="0"/>
              <a:buNone/>
            </a:pPr>
            <a:endParaRPr lang="en-US" sz="2200" dirty="0" smtClean="0">
              <a:solidFill>
                <a:srgbClr val="000099"/>
              </a:solidFill>
              <a:cs typeface="Arial" charset="0"/>
            </a:endParaRPr>
          </a:p>
          <a:p>
            <a:pPr marL="122238" lvl="1" indent="-7938" eaLnBrk="1" hangingPunct="1">
              <a:lnSpc>
                <a:spcPct val="80000"/>
              </a:lnSpc>
              <a:spcAft>
                <a:spcPts val="600"/>
              </a:spcAft>
              <a:buFont typeface="Wingdings" pitchFamily="2" charset="2"/>
              <a:buNone/>
            </a:pPr>
            <a:endParaRPr lang="en-US" sz="2200" dirty="0" smtClean="0">
              <a:solidFill>
                <a:srgbClr val="000099"/>
              </a:solidFill>
              <a:cs typeface="Arial" charset="0"/>
            </a:endParaRPr>
          </a:p>
          <a:p>
            <a:pPr marL="122238" lvl="1" indent="-7938" eaLnBrk="1" hangingPunct="1">
              <a:lnSpc>
                <a:spcPct val="80000"/>
              </a:lnSpc>
              <a:spcAft>
                <a:spcPts val="600"/>
              </a:spcAft>
              <a:buFont typeface="Wingdings" pitchFamily="2" charset="2"/>
              <a:buNone/>
            </a:pPr>
            <a:endParaRPr lang="en-US" sz="2200" dirty="0" smtClean="0">
              <a:solidFill>
                <a:srgbClr val="000099"/>
              </a:solidFill>
              <a:cs typeface="Arial" charset="0"/>
            </a:endParaRPr>
          </a:p>
          <a:p>
            <a:pPr marL="122238" lvl="1" indent="-7938" eaLnBrk="1" hangingPunct="1">
              <a:lnSpc>
                <a:spcPct val="80000"/>
              </a:lnSpc>
              <a:spcAft>
                <a:spcPts val="600"/>
              </a:spcAft>
              <a:buFont typeface="Wingdings" pitchFamily="2" charset="2"/>
              <a:buNone/>
            </a:pPr>
            <a:endParaRPr lang="en-US" sz="2200" dirty="0" smtClean="0">
              <a:solidFill>
                <a:srgbClr val="000099"/>
              </a:solidFill>
              <a:cs typeface="Arial" charset="0"/>
            </a:endParaRPr>
          </a:p>
          <a:p>
            <a:pPr marL="122238" lvl="1" indent="-7938" eaLnBrk="1" hangingPunct="1">
              <a:lnSpc>
                <a:spcPct val="80000"/>
              </a:lnSpc>
              <a:spcAft>
                <a:spcPts val="600"/>
              </a:spcAft>
              <a:buFont typeface="Wingdings" pitchFamily="2" charset="2"/>
              <a:buNone/>
            </a:pPr>
            <a:endParaRPr lang="en-US" sz="2200" dirty="0" smtClean="0">
              <a:solidFill>
                <a:srgbClr val="000099"/>
              </a:solidFill>
              <a:cs typeface="Arial" charset="0"/>
            </a:endParaRPr>
          </a:p>
          <a:p>
            <a:pPr marL="122238" lvl="1" indent="-7938" eaLnBrk="1" hangingPunct="1">
              <a:lnSpc>
                <a:spcPct val="80000"/>
              </a:lnSpc>
              <a:spcAft>
                <a:spcPts val="600"/>
              </a:spcAft>
              <a:buFont typeface="Wingdings" pitchFamily="2" charset="2"/>
              <a:buNone/>
            </a:pPr>
            <a:endParaRPr lang="en-US" sz="2200" dirty="0" smtClean="0">
              <a:solidFill>
                <a:srgbClr val="FF0000"/>
              </a:solidFill>
              <a:cs typeface="Arial" charset="0"/>
            </a:endParaRPr>
          </a:p>
          <a:p>
            <a:pPr marL="122238" lvl="1" indent="-7938" eaLnBrk="1" hangingPunct="1">
              <a:lnSpc>
                <a:spcPct val="80000"/>
              </a:lnSpc>
              <a:spcAft>
                <a:spcPts val="600"/>
              </a:spcAft>
              <a:buFont typeface="Wingdings" pitchFamily="2" charset="2"/>
              <a:buNone/>
            </a:pPr>
            <a:endParaRPr lang="en-US" sz="2200" dirty="0" smtClean="0">
              <a:solidFill>
                <a:srgbClr val="000099"/>
              </a:solidFill>
              <a:cs typeface="Arial" charset="0"/>
            </a:endParaRPr>
          </a:p>
          <a:p>
            <a:pPr marL="122238" lvl="1" indent="-7938" eaLnBrk="1" hangingPunct="1">
              <a:lnSpc>
                <a:spcPct val="80000"/>
              </a:lnSpc>
              <a:spcAft>
                <a:spcPts val="600"/>
              </a:spcAft>
              <a:buFont typeface="Wingdings" pitchFamily="2" charset="2"/>
              <a:buNone/>
            </a:pPr>
            <a:endParaRPr lang="en-US" sz="2200" dirty="0" smtClean="0">
              <a:solidFill>
                <a:srgbClr val="000099"/>
              </a:solidFill>
              <a:cs typeface="Arial" charset="0"/>
            </a:endParaRPr>
          </a:p>
          <a:p>
            <a:pPr marL="122238" lvl="1" indent="-7938" eaLnBrk="1" hangingPunct="1">
              <a:lnSpc>
                <a:spcPct val="80000"/>
              </a:lnSpc>
              <a:spcAft>
                <a:spcPts val="600"/>
              </a:spcAft>
              <a:buFont typeface="Wingdings" pitchFamily="2" charset="2"/>
              <a:buNone/>
            </a:pPr>
            <a:endParaRPr lang="en-US" sz="2200" dirty="0" smtClean="0">
              <a:solidFill>
                <a:srgbClr val="000099"/>
              </a:solidFill>
              <a:cs typeface="Arial" charset="0"/>
            </a:endParaRPr>
          </a:p>
          <a:p>
            <a:pPr marL="122238" lvl="1" indent="-7938" eaLnBrk="1" hangingPunct="1">
              <a:lnSpc>
                <a:spcPct val="80000"/>
              </a:lnSpc>
              <a:spcAft>
                <a:spcPts val="600"/>
              </a:spcAft>
              <a:buFont typeface="Wingdings" pitchFamily="2" charset="2"/>
              <a:buNone/>
            </a:pPr>
            <a:endParaRPr lang="en-US" sz="2200" dirty="0" smtClean="0">
              <a:solidFill>
                <a:srgbClr val="000099"/>
              </a:solidFill>
              <a:cs typeface="Arial" charset="0"/>
            </a:endParaRPr>
          </a:p>
          <a:p>
            <a:pPr marL="122238" lvl="1" indent="-7938" eaLnBrk="1" hangingPunct="1">
              <a:lnSpc>
                <a:spcPct val="80000"/>
              </a:lnSpc>
              <a:spcAft>
                <a:spcPts val="600"/>
              </a:spcAft>
              <a:buFont typeface="Wingdings" pitchFamily="2" charset="2"/>
              <a:buNone/>
            </a:pPr>
            <a:endParaRPr lang="en-US" sz="2200" dirty="0" smtClean="0">
              <a:solidFill>
                <a:srgbClr val="000099"/>
              </a:solidFill>
              <a:cs typeface="Arial" charset="0"/>
            </a:endParaRPr>
          </a:p>
          <a:p>
            <a:pPr marL="122238" lvl="1" indent="-7938" eaLnBrk="1" hangingPunct="1">
              <a:lnSpc>
                <a:spcPct val="80000"/>
              </a:lnSpc>
              <a:spcAft>
                <a:spcPts val="600"/>
              </a:spcAft>
              <a:buFont typeface="Wingdings" pitchFamily="2" charset="2"/>
              <a:buNone/>
            </a:pPr>
            <a:endParaRPr lang="en-US" sz="2200" dirty="0" smtClean="0">
              <a:solidFill>
                <a:srgbClr val="000099"/>
              </a:solidFill>
              <a:cs typeface="Arial" charset="0"/>
            </a:endParaRPr>
          </a:p>
          <a:p>
            <a:pPr marL="865188" lvl="3" indent="-285750" eaLnBrk="1" hangingPunct="1">
              <a:lnSpc>
                <a:spcPct val="80000"/>
              </a:lnSpc>
              <a:spcAft>
                <a:spcPts val="600"/>
              </a:spcAft>
              <a:buFont typeface="Wingdings 2" pitchFamily="18" charset="2"/>
              <a:buNone/>
            </a:pPr>
            <a:endParaRPr lang="en-US" sz="2200" b="1" dirty="0" smtClean="0">
              <a:solidFill>
                <a:schemeClr val="accent2"/>
              </a:solidFill>
            </a:endParaRPr>
          </a:p>
          <a:p>
            <a:pPr marL="0" indent="0" eaLnBrk="1" hangingPunct="1">
              <a:lnSpc>
                <a:spcPct val="80000"/>
              </a:lnSpc>
              <a:buFontTx/>
              <a:buNone/>
            </a:pPr>
            <a:endParaRPr lang="en-US" sz="2200" dirty="0" smtClean="0">
              <a:solidFill>
                <a:schemeClr val="accent2"/>
              </a:solidFill>
            </a:endParaRPr>
          </a:p>
          <a:p>
            <a:pPr marL="865188" lvl="3" indent="-285750" eaLnBrk="1" hangingPunct="1">
              <a:lnSpc>
                <a:spcPct val="80000"/>
              </a:lnSpc>
            </a:pPr>
            <a:endParaRPr lang="en-US" sz="2200" dirty="0" smtClean="0"/>
          </a:p>
          <a:p>
            <a:pPr marL="465138" lvl="2" eaLnBrk="1" hangingPunct="1">
              <a:lnSpc>
                <a:spcPct val="80000"/>
              </a:lnSpc>
            </a:pPr>
            <a:endParaRPr lang="en-US" sz="2200" dirty="0" smtClean="0"/>
          </a:p>
          <a:p>
            <a:pPr marL="465138" lvl="2" eaLnBrk="1" hangingPunct="1">
              <a:lnSpc>
                <a:spcPct val="80000"/>
              </a:lnSpc>
            </a:pPr>
            <a:endParaRPr lang="en-US" sz="2200" dirty="0" smtClean="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3"/>
          <p:cNvSpPr>
            <a:spLocks noGrp="1" noChangeArrowheads="1"/>
          </p:cNvSpPr>
          <p:nvPr>
            <p:ph idx="4294967295"/>
          </p:nvPr>
        </p:nvSpPr>
        <p:spPr>
          <a:xfrm>
            <a:off x="228600" y="1219200"/>
            <a:ext cx="8686800" cy="4598988"/>
          </a:xfrm>
        </p:spPr>
        <p:txBody>
          <a:bodyPr/>
          <a:lstStyle/>
          <a:p>
            <a:pPr eaLnBrk="1" hangingPunct="1"/>
            <a:r>
              <a:rPr lang="en-US" sz="2200" b="0" dirty="0" smtClean="0">
                <a:solidFill>
                  <a:schemeClr val="tx1"/>
                </a:solidFill>
              </a:rPr>
              <a:t>Community-based counseling centers located in all 50 states, DC, Puerto Rico, and Guam</a:t>
            </a:r>
          </a:p>
          <a:p>
            <a:pPr eaLnBrk="1" hangingPunct="1"/>
            <a:r>
              <a:rPr lang="en-US" sz="2200" b="0" dirty="0" smtClean="0">
                <a:solidFill>
                  <a:schemeClr val="tx1"/>
                </a:solidFill>
              </a:rPr>
              <a:t>Provide readjustment counseling &amp; outreach services to all Veterans who served in any combat zone;</a:t>
            </a:r>
          </a:p>
          <a:p>
            <a:pPr eaLnBrk="1" hangingPunct="1"/>
            <a:r>
              <a:rPr lang="en-US" sz="2200" b="0" dirty="0" smtClean="0">
                <a:solidFill>
                  <a:schemeClr val="tx1"/>
                </a:solidFill>
              </a:rPr>
              <a:t>Staffed by small multi-disciplinary teams of dedicated providers, many of which are combat Veterans themselves. </a:t>
            </a:r>
          </a:p>
          <a:p>
            <a:pPr eaLnBrk="1" hangingPunct="1"/>
            <a:r>
              <a:rPr lang="en-US" sz="2200" b="0" dirty="0" smtClean="0">
                <a:solidFill>
                  <a:schemeClr val="accent2"/>
                </a:solidFill>
                <a:hlinkClick r:id="rId3"/>
              </a:rPr>
              <a:t>http://www.vetcenter.va.gov/index.asp</a:t>
            </a:r>
            <a:r>
              <a:rPr lang="en-US" sz="2200" b="0" dirty="0" smtClean="0">
                <a:solidFill>
                  <a:schemeClr val="accent2"/>
                </a:solidFill>
              </a:rPr>
              <a:t> </a:t>
            </a:r>
          </a:p>
          <a:p>
            <a:pPr eaLnBrk="1" hangingPunct="1"/>
            <a:endParaRPr lang="en-US" sz="2200" b="0" dirty="0" smtClean="0">
              <a:solidFill>
                <a:schemeClr val="accent2"/>
              </a:solidFill>
            </a:endParaRPr>
          </a:p>
        </p:txBody>
      </p:sp>
      <p:sp>
        <p:nvSpPr>
          <p:cNvPr id="19459" name="Slide Number Placeholder 5"/>
          <p:cNvSpPr txBox="1">
            <a:spLocks noGrp="1"/>
          </p:cNvSpPr>
          <p:nvPr/>
        </p:nvSpPr>
        <p:spPr bwMode="auto">
          <a:xfrm>
            <a:off x="7239000" y="6534150"/>
            <a:ext cx="1905000" cy="457200"/>
          </a:xfrm>
          <a:prstGeom prst="rect">
            <a:avLst/>
          </a:prstGeom>
          <a:noFill/>
          <a:ln w="9525">
            <a:noFill/>
            <a:miter lim="800000"/>
            <a:headEnd/>
            <a:tailEnd/>
          </a:ln>
        </p:spPr>
        <p:txBody>
          <a:bodyPr lIns="91427" tIns="45713" rIns="91427" bIns="45713"/>
          <a:lstStyle/>
          <a:p>
            <a:pPr algn="r"/>
            <a:fld id="{C3B681D4-452F-4E46-B6B8-FA4FE2156C52}" type="slidenum">
              <a:rPr lang="en-US" sz="1400" b="0">
                <a:latin typeface="Arial" charset="0"/>
              </a:rPr>
              <a:pPr algn="r"/>
              <a:t>26</a:t>
            </a:fld>
            <a:endParaRPr lang="en-US" sz="1400" b="0" dirty="0">
              <a:latin typeface="Arial" charset="0"/>
            </a:endParaRPr>
          </a:p>
        </p:txBody>
      </p:sp>
      <p:sp>
        <p:nvSpPr>
          <p:cNvPr id="1077252" name="Rectangle 4"/>
          <p:cNvSpPr>
            <a:spLocks noChangeArrowheads="1"/>
          </p:cNvSpPr>
          <p:nvPr/>
        </p:nvSpPr>
        <p:spPr bwMode="auto">
          <a:xfrm>
            <a:off x="3657600" y="0"/>
            <a:ext cx="5486400" cy="990600"/>
          </a:xfrm>
          <a:prstGeom prst="rect">
            <a:avLst/>
          </a:prstGeom>
          <a:noFill/>
          <a:ln w="9525">
            <a:noFill/>
            <a:miter lim="800000"/>
            <a:headEnd/>
            <a:tailEnd/>
          </a:ln>
          <a:effectLst/>
        </p:spPr>
        <p:txBody>
          <a:bodyPr lIns="91427" tIns="45713" rIns="91427" bIns="45713" anchor="ctr"/>
          <a:lstStyle/>
          <a:p>
            <a:pPr algn="r">
              <a:defRPr/>
            </a:pPr>
            <a:r>
              <a:rPr lang="en-US" sz="3000" i="1" dirty="0">
                <a:solidFill>
                  <a:schemeClr val="bg1"/>
                </a:solidFill>
                <a:effectLst>
                  <a:outerShdw blurRad="38100" dist="38100" dir="2700000" algn="tl">
                    <a:srgbClr val="C0C0C0"/>
                  </a:outerShdw>
                </a:effectLst>
                <a:latin typeface="AvantGarde" pitchFamily="34" charset="0"/>
              </a:rPr>
              <a:t>Vet Centers</a:t>
            </a:r>
          </a:p>
        </p:txBody>
      </p:sp>
      <p:pic>
        <p:nvPicPr>
          <p:cNvPr id="19461" name="Picture 5" descr="vetcenterlogosmall.gif"/>
          <p:cNvPicPr>
            <a:picLocks noChangeAspect="1"/>
          </p:cNvPicPr>
          <p:nvPr/>
        </p:nvPicPr>
        <p:blipFill>
          <a:blip r:embed="rId4" cstate="print"/>
          <a:srcRect/>
          <a:stretch>
            <a:fillRect/>
          </a:stretch>
        </p:blipFill>
        <p:spPr bwMode="auto">
          <a:xfrm>
            <a:off x="4648200" y="4211638"/>
            <a:ext cx="3733800" cy="2341562"/>
          </a:xfrm>
          <a:prstGeom prst="rect">
            <a:avLst/>
          </a:prstGeom>
          <a:noFill/>
          <a:ln w="9525">
            <a:noFill/>
            <a:miter lim="800000"/>
            <a:headEnd/>
            <a:tailEnd/>
          </a:ln>
        </p:spPr>
      </p:pic>
      <p:pic>
        <p:nvPicPr>
          <p:cNvPr id="19462" name="Picture 6" descr="fivefamilysmall.jpg"/>
          <p:cNvPicPr>
            <a:picLocks noChangeAspect="1"/>
          </p:cNvPicPr>
          <p:nvPr/>
        </p:nvPicPr>
        <p:blipFill>
          <a:blip r:embed="rId5" cstate="print"/>
          <a:srcRect/>
          <a:stretch>
            <a:fillRect/>
          </a:stretch>
        </p:blipFill>
        <p:spPr bwMode="auto">
          <a:xfrm>
            <a:off x="736600" y="4267200"/>
            <a:ext cx="1854200" cy="2324100"/>
          </a:xfrm>
          <a:prstGeom prst="rect">
            <a:avLst/>
          </a:prstGeom>
          <a:noFill/>
          <a:ln w="9525">
            <a:noFill/>
            <a:miter lim="800000"/>
            <a:headEnd/>
            <a:tailEnd/>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6"/>
          <p:cNvSpPr>
            <a:spLocks noGrp="1" noChangeArrowheads="1"/>
          </p:cNvSpPr>
          <p:nvPr>
            <p:ph type="sldNum" sz="quarter" idx="10"/>
          </p:nvPr>
        </p:nvSpPr>
        <p:spPr>
          <a:noFill/>
        </p:spPr>
        <p:txBody>
          <a:bodyPr/>
          <a:lstStyle/>
          <a:p>
            <a:fld id="{95FFC5B2-8CB6-44A8-876B-E8A2208A61A9}" type="slidenum">
              <a:rPr lang="en-US" smtClean="0"/>
              <a:pPr/>
              <a:t>27</a:t>
            </a:fld>
            <a:endParaRPr lang="en-US" dirty="0" smtClean="0"/>
          </a:p>
        </p:txBody>
      </p:sp>
      <p:sp>
        <p:nvSpPr>
          <p:cNvPr id="25603" name="Slide Number Placeholder 3"/>
          <p:cNvSpPr txBox="1">
            <a:spLocks noGrp="1"/>
          </p:cNvSpPr>
          <p:nvPr/>
        </p:nvSpPr>
        <p:spPr bwMode="auto">
          <a:xfrm>
            <a:off x="7239000" y="6534150"/>
            <a:ext cx="1905000" cy="457200"/>
          </a:xfrm>
          <a:prstGeom prst="rect">
            <a:avLst/>
          </a:prstGeom>
          <a:noFill/>
          <a:ln w="9525">
            <a:noFill/>
            <a:miter lim="800000"/>
            <a:headEnd/>
            <a:tailEnd/>
          </a:ln>
        </p:spPr>
        <p:txBody>
          <a:bodyPr lIns="91427" tIns="45713" rIns="91427" bIns="45713"/>
          <a:lstStyle/>
          <a:p>
            <a:pPr algn="r"/>
            <a:fld id="{3AB5DAF2-17CA-40B4-A492-18107F319F2B}" type="slidenum">
              <a:rPr lang="en-US" sz="1400" b="0">
                <a:latin typeface="Arial" charset="0"/>
              </a:rPr>
              <a:pPr algn="r"/>
              <a:t>27</a:t>
            </a:fld>
            <a:endParaRPr lang="en-US" sz="1400" b="0" dirty="0">
              <a:latin typeface="Arial" charset="0"/>
            </a:endParaRPr>
          </a:p>
        </p:txBody>
      </p:sp>
      <p:sp>
        <p:nvSpPr>
          <p:cNvPr id="25604" name="Rectangle 12"/>
          <p:cNvSpPr>
            <a:spLocks noChangeArrowheads="1"/>
          </p:cNvSpPr>
          <p:nvPr/>
        </p:nvSpPr>
        <p:spPr bwMode="auto">
          <a:xfrm>
            <a:off x="0" y="2895600"/>
            <a:ext cx="9144000" cy="990600"/>
          </a:xfrm>
          <a:prstGeom prst="rect">
            <a:avLst/>
          </a:prstGeom>
          <a:noFill/>
          <a:ln w="9525">
            <a:noFill/>
            <a:miter lim="800000"/>
            <a:headEnd/>
            <a:tailEnd/>
          </a:ln>
        </p:spPr>
        <p:txBody>
          <a:bodyPr lIns="91427" tIns="45713" rIns="91427" bIns="45713" anchor="ctr"/>
          <a:lstStyle/>
          <a:p>
            <a:pPr algn="ctr"/>
            <a:r>
              <a:rPr lang="en-US" sz="3600" i="1" dirty="0" smtClean="0">
                <a:latin typeface="AvantGarde" pitchFamily="34" charset="0"/>
              </a:rPr>
              <a:t>IV. </a:t>
            </a:r>
            <a:r>
              <a:rPr lang="en-US" sz="3600" i="1" dirty="0">
                <a:latin typeface="AvantGarde" pitchFamily="34" charset="0"/>
              </a:rPr>
              <a:t>SSVF Program Overview</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6"/>
          <p:cNvSpPr>
            <a:spLocks noGrp="1" noChangeArrowheads="1"/>
          </p:cNvSpPr>
          <p:nvPr>
            <p:ph type="sldNum" sz="quarter" idx="10"/>
          </p:nvPr>
        </p:nvSpPr>
        <p:spPr>
          <a:noFill/>
        </p:spPr>
        <p:txBody>
          <a:bodyPr/>
          <a:lstStyle/>
          <a:p>
            <a:fld id="{E0D17A5A-5BC4-4223-9288-5E09EAFAD766}" type="slidenum">
              <a:rPr lang="en-US" smtClean="0"/>
              <a:pPr/>
              <a:t>28</a:t>
            </a:fld>
            <a:endParaRPr lang="en-US" dirty="0" smtClean="0"/>
          </a:p>
        </p:txBody>
      </p:sp>
      <p:sp>
        <p:nvSpPr>
          <p:cNvPr id="22531" name="Slide Number Placeholder 3"/>
          <p:cNvSpPr txBox="1">
            <a:spLocks noGrp="1"/>
          </p:cNvSpPr>
          <p:nvPr/>
        </p:nvSpPr>
        <p:spPr bwMode="auto">
          <a:xfrm>
            <a:off x="7239000" y="6534150"/>
            <a:ext cx="1905000" cy="457200"/>
          </a:xfrm>
          <a:prstGeom prst="rect">
            <a:avLst/>
          </a:prstGeom>
          <a:noFill/>
          <a:ln w="9525">
            <a:noFill/>
            <a:miter lim="800000"/>
            <a:headEnd/>
            <a:tailEnd/>
          </a:ln>
        </p:spPr>
        <p:txBody>
          <a:bodyPr lIns="91427" tIns="45713" rIns="91427" bIns="45713"/>
          <a:lstStyle/>
          <a:p>
            <a:pPr algn="r"/>
            <a:fld id="{770391E0-A7E6-4768-9723-B1C165BFAFEA}" type="slidenum">
              <a:rPr lang="en-US" sz="1400" b="0">
                <a:latin typeface="Arial" charset="0"/>
              </a:rPr>
              <a:pPr algn="r"/>
              <a:t>28</a:t>
            </a:fld>
            <a:endParaRPr lang="en-US" sz="1400" b="0" dirty="0">
              <a:latin typeface="Arial" charset="0"/>
            </a:endParaRPr>
          </a:p>
        </p:txBody>
      </p:sp>
      <p:sp>
        <p:nvSpPr>
          <p:cNvPr id="1242115" name="Rectangle 3"/>
          <p:cNvSpPr>
            <a:spLocks noChangeArrowheads="1"/>
          </p:cNvSpPr>
          <p:nvPr/>
        </p:nvSpPr>
        <p:spPr bwMode="auto">
          <a:xfrm>
            <a:off x="2819400" y="0"/>
            <a:ext cx="6324600" cy="990600"/>
          </a:xfrm>
          <a:prstGeom prst="rect">
            <a:avLst/>
          </a:prstGeom>
          <a:noFill/>
          <a:ln w="9525">
            <a:noFill/>
            <a:miter lim="800000"/>
            <a:headEnd/>
            <a:tailEnd/>
          </a:ln>
          <a:effectLst/>
        </p:spPr>
        <p:txBody>
          <a:bodyPr lIns="91427" tIns="45713" rIns="91427" bIns="45713" anchor="ctr"/>
          <a:lstStyle/>
          <a:p>
            <a:pPr algn="r">
              <a:defRPr/>
            </a:pPr>
            <a:r>
              <a:rPr lang="en-US" sz="3000" i="1" dirty="0">
                <a:solidFill>
                  <a:schemeClr val="bg1"/>
                </a:solidFill>
                <a:effectLst>
                  <a:outerShdw blurRad="38100" dist="38100" dir="2700000" algn="tl">
                    <a:srgbClr val="C0C0C0"/>
                  </a:outerShdw>
                </a:effectLst>
                <a:latin typeface="AvantGarde" pitchFamily="34" charset="0"/>
              </a:rPr>
              <a:t>Introduction </a:t>
            </a:r>
            <a:br>
              <a:rPr lang="en-US" sz="3000" i="1" dirty="0">
                <a:solidFill>
                  <a:schemeClr val="bg1"/>
                </a:solidFill>
                <a:effectLst>
                  <a:outerShdw blurRad="38100" dist="38100" dir="2700000" algn="tl">
                    <a:srgbClr val="C0C0C0"/>
                  </a:outerShdw>
                </a:effectLst>
                <a:latin typeface="AvantGarde" pitchFamily="34" charset="0"/>
              </a:rPr>
            </a:br>
            <a:r>
              <a:rPr lang="en-US" sz="3000" i="1" dirty="0">
                <a:solidFill>
                  <a:schemeClr val="bg1"/>
                </a:solidFill>
                <a:effectLst>
                  <a:outerShdw blurRad="38100" dist="38100" dir="2700000" algn="tl">
                    <a:srgbClr val="C0C0C0"/>
                  </a:outerShdw>
                </a:effectLst>
                <a:latin typeface="AvantGarde" pitchFamily="34" charset="0"/>
              </a:rPr>
              <a:t>to SSVF Program</a:t>
            </a:r>
          </a:p>
        </p:txBody>
      </p:sp>
      <p:sp>
        <p:nvSpPr>
          <p:cNvPr id="22533" name="Rectangle 4"/>
          <p:cNvSpPr>
            <a:spLocks noChangeArrowheads="1"/>
          </p:cNvSpPr>
          <p:nvPr/>
        </p:nvSpPr>
        <p:spPr bwMode="auto">
          <a:xfrm>
            <a:off x="228600" y="1219200"/>
            <a:ext cx="8686800" cy="5257800"/>
          </a:xfrm>
          <a:prstGeom prst="rect">
            <a:avLst/>
          </a:prstGeom>
          <a:noFill/>
          <a:ln w="9525">
            <a:noFill/>
            <a:miter lim="800000"/>
            <a:headEnd/>
            <a:tailEnd/>
          </a:ln>
        </p:spPr>
        <p:txBody>
          <a:bodyPr lIns="91427" tIns="45713" rIns="91427" bIns="45713"/>
          <a:lstStyle/>
          <a:p>
            <a:pPr marL="236538" indent="-236538">
              <a:spcBef>
                <a:spcPct val="50000"/>
              </a:spcBef>
              <a:buClr>
                <a:srgbClr val="0000FF"/>
              </a:buClr>
            </a:pPr>
            <a:r>
              <a:rPr lang="en-US" sz="2200" dirty="0">
                <a:solidFill>
                  <a:srgbClr val="0000FF"/>
                </a:solidFill>
                <a:latin typeface="AvantGarde" pitchFamily="34" charset="0"/>
              </a:rPr>
              <a:t>Goal of SSVF Program </a:t>
            </a:r>
          </a:p>
          <a:p>
            <a:pPr marL="236538" indent="-236538">
              <a:spcBef>
                <a:spcPct val="50000"/>
              </a:spcBef>
              <a:buClr>
                <a:schemeClr val="tx1"/>
              </a:buClr>
              <a:buFontTx/>
              <a:buChar char="•"/>
            </a:pPr>
            <a:r>
              <a:rPr lang="en-US" sz="2200" b="0" dirty="0">
                <a:latin typeface="AvantGarde" pitchFamily="34" charset="0"/>
              </a:rPr>
              <a:t>Provide housing stability to homeless and at-risk Veterans and their families </a:t>
            </a:r>
          </a:p>
          <a:p>
            <a:pPr marL="236538" indent="-236538">
              <a:spcBef>
                <a:spcPct val="50000"/>
              </a:spcBef>
              <a:buClr>
                <a:srgbClr val="0000FF"/>
              </a:buClr>
            </a:pPr>
            <a:endParaRPr lang="en-US" sz="2200" b="0" dirty="0">
              <a:latin typeface="AvantGarde" pitchFamily="34" charset="0"/>
            </a:endParaRPr>
          </a:p>
          <a:p>
            <a:pPr marL="236538" indent="-236538">
              <a:spcBef>
                <a:spcPct val="50000"/>
              </a:spcBef>
              <a:buClr>
                <a:srgbClr val="0000FF"/>
              </a:buClr>
            </a:pPr>
            <a:r>
              <a:rPr lang="en-US" sz="2200" dirty="0">
                <a:solidFill>
                  <a:srgbClr val="0000FF"/>
                </a:solidFill>
                <a:latin typeface="AvantGarde" pitchFamily="34" charset="0"/>
              </a:rPr>
              <a:t>Process </a:t>
            </a:r>
          </a:p>
          <a:p>
            <a:pPr marL="236538" indent="-236538">
              <a:spcBef>
                <a:spcPct val="50000"/>
              </a:spcBef>
              <a:buClr>
                <a:schemeClr val="tx1"/>
              </a:buClr>
              <a:buFontTx/>
              <a:buChar char="•"/>
            </a:pPr>
            <a:r>
              <a:rPr lang="en-US" sz="2200" b="0" dirty="0">
                <a:latin typeface="AvantGarde" pitchFamily="34" charset="0"/>
              </a:rPr>
              <a:t>VA will award grants to eligible entities (private non-profit organizations and consumer cooperatives) </a:t>
            </a:r>
          </a:p>
          <a:p>
            <a:pPr marL="236538" indent="-236538">
              <a:spcBef>
                <a:spcPct val="50000"/>
              </a:spcBef>
              <a:buClr>
                <a:schemeClr val="tx1"/>
              </a:buClr>
              <a:buFontTx/>
              <a:buChar char="•"/>
            </a:pPr>
            <a:r>
              <a:rPr lang="en-US" sz="2200" b="0" dirty="0">
                <a:latin typeface="AvantGarde" pitchFamily="34" charset="0"/>
              </a:rPr>
              <a:t>Grantees will provide supportive services to very low-income Veterans and their families who are homeless or at-risk of homelessness </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6"/>
          <p:cNvSpPr>
            <a:spLocks noGrp="1" noChangeArrowheads="1"/>
          </p:cNvSpPr>
          <p:nvPr>
            <p:ph type="sldNum" sz="quarter" idx="10"/>
          </p:nvPr>
        </p:nvSpPr>
        <p:spPr>
          <a:noFill/>
        </p:spPr>
        <p:txBody>
          <a:bodyPr/>
          <a:lstStyle/>
          <a:p>
            <a:fld id="{7E88EDA7-BD22-4129-89A6-7753F3D7E1A3}" type="slidenum">
              <a:rPr lang="en-US" smtClean="0"/>
              <a:pPr/>
              <a:t>29</a:t>
            </a:fld>
            <a:endParaRPr lang="en-US" dirty="0" smtClean="0"/>
          </a:p>
        </p:txBody>
      </p:sp>
      <p:sp>
        <p:nvSpPr>
          <p:cNvPr id="26627" name="Slide Number Placeholder 4"/>
          <p:cNvSpPr txBox="1">
            <a:spLocks noGrp="1"/>
          </p:cNvSpPr>
          <p:nvPr/>
        </p:nvSpPr>
        <p:spPr bwMode="auto">
          <a:xfrm>
            <a:off x="7239000" y="6534150"/>
            <a:ext cx="1905000" cy="457200"/>
          </a:xfrm>
          <a:prstGeom prst="rect">
            <a:avLst/>
          </a:prstGeom>
          <a:noFill/>
          <a:ln w="9525">
            <a:noFill/>
            <a:miter lim="800000"/>
            <a:headEnd/>
            <a:tailEnd/>
          </a:ln>
        </p:spPr>
        <p:txBody>
          <a:bodyPr lIns="91427" tIns="45713" rIns="91427" bIns="45713"/>
          <a:lstStyle/>
          <a:p>
            <a:pPr algn="r"/>
            <a:fld id="{5CEC77FE-E44E-41DA-9C52-93E0938FB191}" type="slidenum">
              <a:rPr lang="en-US" sz="1400" b="0">
                <a:latin typeface="Arial" charset="0"/>
              </a:rPr>
              <a:pPr algn="r"/>
              <a:t>29</a:t>
            </a:fld>
            <a:endParaRPr lang="en-US" sz="1400" b="0" dirty="0">
              <a:latin typeface="Arial" charset="0"/>
            </a:endParaRPr>
          </a:p>
        </p:txBody>
      </p:sp>
      <p:sp>
        <p:nvSpPr>
          <p:cNvPr id="1077252" name="Rectangle 4"/>
          <p:cNvSpPr>
            <a:spLocks noChangeArrowheads="1"/>
          </p:cNvSpPr>
          <p:nvPr/>
        </p:nvSpPr>
        <p:spPr bwMode="auto">
          <a:xfrm>
            <a:off x="3657600" y="0"/>
            <a:ext cx="5486400" cy="990600"/>
          </a:xfrm>
          <a:prstGeom prst="rect">
            <a:avLst/>
          </a:prstGeom>
          <a:noFill/>
          <a:ln w="9525">
            <a:noFill/>
            <a:miter lim="800000"/>
            <a:headEnd/>
            <a:tailEnd/>
          </a:ln>
          <a:effectLst/>
        </p:spPr>
        <p:txBody>
          <a:bodyPr lIns="91427" tIns="45713" rIns="91427" bIns="45713" anchor="ctr"/>
          <a:lstStyle/>
          <a:p>
            <a:pPr algn="r">
              <a:defRPr/>
            </a:pPr>
            <a:r>
              <a:rPr lang="en-US" sz="3000" i="1" dirty="0" smtClean="0">
                <a:solidFill>
                  <a:schemeClr val="bg1"/>
                </a:solidFill>
                <a:effectLst>
                  <a:outerShdw blurRad="38100" dist="38100" dir="2700000" algn="tl">
                    <a:srgbClr val="C0C0C0"/>
                  </a:outerShdw>
                </a:effectLst>
                <a:latin typeface="AvantGarde" pitchFamily="34" charset="0"/>
              </a:rPr>
              <a:t>SSVF </a:t>
            </a:r>
            <a:r>
              <a:rPr lang="en-US" sz="3000" i="1" dirty="0">
                <a:solidFill>
                  <a:schemeClr val="bg1"/>
                </a:solidFill>
                <a:effectLst>
                  <a:outerShdw blurRad="38100" dist="38100" dir="2700000" algn="tl">
                    <a:srgbClr val="C0C0C0"/>
                  </a:outerShdw>
                </a:effectLst>
                <a:latin typeface="AvantGarde" pitchFamily="34" charset="0"/>
              </a:rPr>
              <a:t>Program Overview </a:t>
            </a:r>
            <a:br>
              <a:rPr lang="en-US" sz="3000" i="1" dirty="0">
                <a:solidFill>
                  <a:schemeClr val="bg1"/>
                </a:solidFill>
                <a:effectLst>
                  <a:outerShdw blurRad="38100" dist="38100" dir="2700000" algn="tl">
                    <a:srgbClr val="C0C0C0"/>
                  </a:outerShdw>
                </a:effectLst>
                <a:latin typeface="AvantGarde" pitchFamily="34" charset="0"/>
              </a:rPr>
            </a:br>
            <a:r>
              <a:rPr lang="en-US" sz="3000" i="1" dirty="0">
                <a:solidFill>
                  <a:schemeClr val="bg1"/>
                </a:solidFill>
                <a:effectLst>
                  <a:outerShdw blurRad="38100" dist="38100" dir="2700000" algn="tl">
                    <a:srgbClr val="C0C0C0"/>
                  </a:outerShdw>
                </a:effectLst>
                <a:latin typeface="AvantGarde" pitchFamily="34" charset="0"/>
              </a:rPr>
              <a:t>Background</a:t>
            </a:r>
          </a:p>
        </p:txBody>
      </p:sp>
      <p:sp>
        <p:nvSpPr>
          <p:cNvPr id="26629" name="Rectangle 6"/>
          <p:cNvSpPr>
            <a:spLocks noChangeArrowheads="1"/>
          </p:cNvSpPr>
          <p:nvPr/>
        </p:nvSpPr>
        <p:spPr bwMode="auto">
          <a:xfrm>
            <a:off x="228600" y="1066800"/>
            <a:ext cx="8686800" cy="5257800"/>
          </a:xfrm>
          <a:prstGeom prst="rect">
            <a:avLst/>
          </a:prstGeom>
          <a:noFill/>
          <a:ln w="9525">
            <a:noFill/>
            <a:miter lim="800000"/>
            <a:headEnd/>
            <a:tailEnd/>
          </a:ln>
        </p:spPr>
        <p:txBody>
          <a:bodyPr lIns="91427" tIns="45713" rIns="91427" bIns="45713"/>
          <a:lstStyle/>
          <a:p>
            <a:pPr marL="533400" indent="-533400">
              <a:spcBef>
                <a:spcPct val="50000"/>
              </a:spcBef>
              <a:buClr>
                <a:srgbClr val="0000FF"/>
              </a:buClr>
              <a:buFont typeface="Wingdings" pitchFamily="2" charset="2"/>
              <a:buAutoNum type="arabicPeriod"/>
            </a:pPr>
            <a:r>
              <a:rPr lang="en-US" sz="2000" dirty="0">
                <a:solidFill>
                  <a:srgbClr val="0000FF"/>
                </a:solidFill>
                <a:latin typeface="AvantGarde" pitchFamily="34" charset="0"/>
              </a:rPr>
              <a:t>Authority: </a:t>
            </a:r>
            <a:r>
              <a:rPr lang="en-US" sz="2000" b="0" dirty="0">
                <a:latin typeface="AvantGarde" pitchFamily="34" charset="0"/>
              </a:rPr>
              <a:t>38 U.S.C. 2044 / Section 604 of Veterans’ Mental Health and Other Care Improvements Act of 2008 / P.L. 110-387 </a:t>
            </a:r>
          </a:p>
          <a:p>
            <a:pPr marL="533400" indent="-533400">
              <a:spcBef>
                <a:spcPct val="50000"/>
              </a:spcBef>
              <a:buClr>
                <a:srgbClr val="0000FF"/>
              </a:buClr>
              <a:buFont typeface="Wingdings" pitchFamily="2" charset="2"/>
              <a:buAutoNum type="arabicPeriod"/>
            </a:pPr>
            <a:r>
              <a:rPr lang="en-US" sz="2000" dirty="0">
                <a:solidFill>
                  <a:srgbClr val="0000FF"/>
                </a:solidFill>
                <a:latin typeface="AvantGarde" pitchFamily="34" charset="0"/>
              </a:rPr>
              <a:t>Purpose: </a:t>
            </a:r>
            <a:r>
              <a:rPr lang="en-US" sz="2000" b="0" dirty="0">
                <a:latin typeface="AvantGarde" pitchFamily="34" charset="0"/>
              </a:rPr>
              <a:t>To provide grants to eligible entities to facilitate the provision of supportive services to very low-income Veteran families who are “occupying permanent housing”</a:t>
            </a:r>
            <a:r>
              <a:rPr lang="en-US" sz="2000" b="0" dirty="0">
                <a:solidFill>
                  <a:srgbClr val="0000FF"/>
                </a:solidFill>
                <a:latin typeface="AvantGarde" pitchFamily="34" charset="0"/>
              </a:rPr>
              <a:t> </a:t>
            </a:r>
          </a:p>
          <a:p>
            <a:pPr marL="533400" indent="-533400">
              <a:spcBef>
                <a:spcPct val="50000"/>
              </a:spcBef>
              <a:buClr>
                <a:srgbClr val="0000FF"/>
              </a:buClr>
              <a:buFont typeface="Wingdings" pitchFamily="2" charset="2"/>
              <a:buAutoNum type="arabicPeriod"/>
            </a:pPr>
            <a:r>
              <a:rPr lang="en-US" sz="2000" dirty="0">
                <a:solidFill>
                  <a:srgbClr val="0000FF"/>
                </a:solidFill>
                <a:latin typeface="AvantGarde" pitchFamily="34" charset="0"/>
              </a:rPr>
              <a:t>Status: </a:t>
            </a:r>
          </a:p>
          <a:p>
            <a:pPr marL="1081088" lvl="1" indent="-457200">
              <a:spcBef>
                <a:spcPct val="50000"/>
              </a:spcBef>
              <a:buClr>
                <a:srgbClr val="0000FF"/>
              </a:buClr>
              <a:buFont typeface="Wingdings" pitchFamily="2" charset="2"/>
              <a:buAutoNum type="alphaLcParenR"/>
            </a:pPr>
            <a:r>
              <a:rPr lang="en-US" sz="2000" b="0" dirty="0">
                <a:latin typeface="AvantGarde" pitchFamily="34" charset="0"/>
              </a:rPr>
              <a:t>Final Rule </a:t>
            </a:r>
            <a:r>
              <a:rPr lang="en-US" sz="2000" b="0" dirty="0" smtClean="0">
                <a:latin typeface="AvantGarde" pitchFamily="34" charset="0"/>
              </a:rPr>
              <a:t>and Notice </a:t>
            </a:r>
            <a:r>
              <a:rPr lang="en-US" sz="2000" b="0" dirty="0">
                <a:latin typeface="AvantGarde" pitchFamily="34" charset="0"/>
              </a:rPr>
              <a:t>of Fund Availability published in Federal Register </a:t>
            </a:r>
            <a:r>
              <a:rPr lang="en-US" sz="2000" b="0" dirty="0" smtClean="0">
                <a:latin typeface="AvantGarde" pitchFamily="34" charset="0"/>
              </a:rPr>
              <a:t>and available on the SSVF website</a:t>
            </a:r>
            <a:r>
              <a:rPr lang="en-US" sz="2000" b="0" dirty="0" smtClean="0">
                <a:solidFill>
                  <a:schemeClr val="hlink"/>
                </a:solidFill>
                <a:latin typeface="AvantGarde" pitchFamily="34" charset="0"/>
              </a:rPr>
              <a:t>: </a:t>
            </a:r>
            <a:r>
              <a:rPr lang="en-US" sz="2000" b="0" dirty="0" smtClean="0">
                <a:solidFill>
                  <a:schemeClr val="hlink"/>
                </a:solidFill>
                <a:latin typeface="AvantGarde" pitchFamily="34" charset="0"/>
                <a:hlinkClick r:id="rId3"/>
              </a:rPr>
              <a:t>http://www.va.gov/HOMELESS/SSVF.asp</a:t>
            </a:r>
            <a:r>
              <a:rPr lang="en-US" sz="2000" b="0" dirty="0" smtClean="0">
                <a:solidFill>
                  <a:schemeClr val="hlink"/>
                </a:solidFill>
                <a:latin typeface="AvantGarde" pitchFamily="34" charset="0"/>
              </a:rPr>
              <a:t> </a:t>
            </a:r>
            <a:endParaRPr lang="en-US" sz="2000" b="0" dirty="0">
              <a:solidFill>
                <a:srgbClr val="FF0000"/>
              </a:solidFill>
              <a:latin typeface="AvantGarde" pitchFamily="34" charset="0"/>
            </a:endParaRPr>
          </a:p>
          <a:p>
            <a:pPr marL="1081088" lvl="1" indent="-457200">
              <a:spcBef>
                <a:spcPct val="50000"/>
              </a:spcBef>
              <a:buClr>
                <a:srgbClr val="0000FF"/>
              </a:buClr>
              <a:buFont typeface="Wingdings" pitchFamily="2" charset="2"/>
              <a:buAutoNum type="alphaLcParenR"/>
            </a:pPr>
            <a:r>
              <a:rPr lang="en-US" sz="2000" b="0" dirty="0">
                <a:latin typeface="AvantGarde" pitchFamily="34" charset="0"/>
              </a:rPr>
              <a:t>Application, webcast recordings, and FAQs available on SSVF website: </a:t>
            </a:r>
            <a:r>
              <a:rPr lang="en-US" sz="2000" b="0" dirty="0">
                <a:solidFill>
                  <a:schemeClr val="hlink"/>
                </a:solidFill>
                <a:latin typeface="AvantGarde" pitchFamily="34" charset="0"/>
                <a:hlinkClick r:id="rId3"/>
              </a:rPr>
              <a:t>http://</a:t>
            </a:r>
            <a:r>
              <a:rPr lang="en-US" sz="2000" b="0" dirty="0" smtClean="0">
                <a:solidFill>
                  <a:schemeClr val="hlink"/>
                </a:solidFill>
                <a:latin typeface="AvantGarde" pitchFamily="34" charset="0"/>
                <a:hlinkClick r:id="rId3"/>
              </a:rPr>
              <a:t>www.va.gov/HOMELESS/SSVF.asp</a:t>
            </a:r>
            <a:r>
              <a:rPr lang="en-US" sz="2000" b="0" dirty="0" smtClean="0">
                <a:solidFill>
                  <a:schemeClr val="hlink"/>
                </a:solidFill>
                <a:latin typeface="AvantGarde" pitchFamily="34" charset="0"/>
              </a:rPr>
              <a:t> </a:t>
            </a:r>
            <a:endParaRPr lang="en-US" sz="2000" b="0" dirty="0">
              <a:solidFill>
                <a:schemeClr val="hlink"/>
              </a:solidFill>
              <a:latin typeface="AvantGarde" pitchFamily="34" charset="0"/>
            </a:endParaRPr>
          </a:p>
          <a:p>
            <a:pPr marL="1081088" lvl="1" indent="-457200">
              <a:spcBef>
                <a:spcPct val="50000"/>
              </a:spcBef>
              <a:buClr>
                <a:srgbClr val="0000FF"/>
              </a:buClr>
              <a:buFont typeface="Wingdings" pitchFamily="2" charset="2"/>
              <a:buAutoNum type="alphaLcParenR"/>
            </a:pPr>
            <a:r>
              <a:rPr lang="en-US" sz="2000" b="0" dirty="0">
                <a:latin typeface="AvantGarde" pitchFamily="34" charset="0"/>
              </a:rPr>
              <a:t>Application due </a:t>
            </a:r>
            <a:r>
              <a:rPr lang="en-US" sz="2000" u="sng" dirty="0">
                <a:latin typeface="AvantGarde" pitchFamily="34" charset="0"/>
              </a:rPr>
              <a:t>4:00 p.m. Eastern on </a:t>
            </a:r>
            <a:r>
              <a:rPr lang="en-US" sz="2000" u="sng" dirty="0" smtClean="0">
                <a:latin typeface="AvantGarde" pitchFamily="34" charset="0"/>
              </a:rPr>
              <a:t>Friday, February 1, 2013</a:t>
            </a:r>
            <a:endParaRPr lang="en-US" sz="2000" u="sng" dirty="0">
              <a:latin typeface="AvantGarde"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6"/>
          <p:cNvSpPr>
            <a:spLocks noGrp="1" noChangeArrowheads="1"/>
          </p:cNvSpPr>
          <p:nvPr>
            <p:ph type="sldNum" sz="quarter" idx="10"/>
          </p:nvPr>
        </p:nvSpPr>
        <p:spPr>
          <a:noFill/>
        </p:spPr>
        <p:txBody>
          <a:bodyPr/>
          <a:lstStyle/>
          <a:p>
            <a:fld id="{0F36E2F9-0A91-41A7-9F05-43CAE2173D23}" type="slidenum">
              <a:rPr lang="en-US" smtClean="0"/>
              <a:pPr/>
              <a:t>3</a:t>
            </a:fld>
            <a:endParaRPr lang="en-US" dirty="0" smtClean="0"/>
          </a:p>
        </p:txBody>
      </p:sp>
      <p:sp>
        <p:nvSpPr>
          <p:cNvPr id="8195" name="Slide Number Placeholder 3"/>
          <p:cNvSpPr txBox="1">
            <a:spLocks noGrp="1"/>
          </p:cNvSpPr>
          <p:nvPr/>
        </p:nvSpPr>
        <p:spPr bwMode="auto">
          <a:xfrm>
            <a:off x="7239000" y="6534150"/>
            <a:ext cx="1905000" cy="457200"/>
          </a:xfrm>
          <a:prstGeom prst="rect">
            <a:avLst/>
          </a:prstGeom>
          <a:noFill/>
          <a:ln w="9525">
            <a:noFill/>
            <a:miter lim="800000"/>
            <a:headEnd/>
            <a:tailEnd/>
          </a:ln>
        </p:spPr>
        <p:txBody>
          <a:bodyPr lIns="91427" tIns="45713" rIns="91427" bIns="45713"/>
          <a:lstStyle/>
          <a:p>
            <a:pPr algn="r"/>
            <a:fld id="{E90A5C30-C697-426D-84B1-384E55AB4D11}" type="slidenum">
              <a:rPr lang="en-US" sz="1400" b="0">
                <a:latin typeface="Arial" charset="0"/>
              </a:rPr>
              <a:pPr algn="r"/>
              <a:t>3</a:t>
            </a:fld>
            <a:endParaRPr lang="en-US" sz="1400" b="0" dirty="0">
              <a:latin typeface="Arial" charset="0"/>
            </a:endParaRPr>
          </a:p>
        </p:txBody>
      </p:sp>
      <p:sp>
        <p:nvSpPr>
          <p:cNvPr id="8196" name="Rectangle 12"/>
          <p:cNvSpPr>
            <a:spLocks noChangeArrowheads="1"/>
          </p:cNvSpPr>
          <p:nvPr/>
        </p:nvSpPr>
        <p:spPr bwMode="auto">
          <a:xfrm>
            <a:off x="0" y="2895600"/>
            <a:ext cx="9144000" cy="990600"/>
          </a:xfrm>
          <a:prstGeom prst="rect">
            <a:avLst/>
          </a:prstGeom>
          <a:noFill/>
          <a:ln w="9525">
            <a:noFill/>
            <a:miter lim="800000"/>
            <a:headEnd/>
            <a:tailEnd/>
          </a:ln>
        </p:spPr>
        <p:txBody>
          <a:bodyPr lIns="91427" tIns="45713" rIns="91427" bIns="45713" anchor="ctr"/>
          <a:lstStyle/>
          <a:p>
            <a:pPr algn="ctr"/>
            <a:r>
              <a:rPr lang="en-US" sz="3600" i="1" dirty="0">
                <a:latin typeface="AvantGarde" pitchFamily="34" charset="0"/>
              </a:rPr>
              <a:t>I. </a:t>
            </a:r>
            <a:r>
              <a:rPr lang="en-US" sz="3600" i="1" dirty="0" smtClean="0">
                <a:latin typeface="AvantGarde" pitchFamily="34" charset="0"/>
              </a:rPr>
              <a:t>Developing A Program Design</a:t>
            </a:r>
            <a:endParaRPr lang="en-US" sz="3600" i="1" dirty="0">
              <a:latin typeface="AvantGarde" pitchFamily="34"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6"/>
          <p:cNvSpPr>
            <a:spLocks noGrp="1" noChangeArrowheads="1"/>
          </p:cNvSpPr>
          <p:nvPr>
            <p:ph type="sldNum" sz="quarter" idx="10"/>
          </p:nvPr>
        </p:nvSpPr>
        <p:spPr>
          <a:noFill/>
        </p:spPr>
        <p:txBody>
          <a:bodyPr/>
          <a:lstStyle/>
          <a:p>
            <a:fld id="{E236EB89-8707-48E5-A109-74EB0B3A8B52}" type="slidenum">
              <a:rPr lang="en-US" smtClean="0"/>
              <a:pPr/>
              <a:t>30</a:t>
            </a:fld>
            <a:endParaRPr lang="en-US" dirty="0" smtClean="0"/>
          </a:p>
        </p:txBody>
      </p:sp>
      <p:sp>
        <p:nvSpPr>
          <p:cNvPr id="27651" name="Slide Number Placeholder 4"/>
          <p:cNvSpPr txBox="1">
            <a:spLocks noGrp="1"/>
          </p:cNvSpPr>
          <p:nvPr/>
        </p:nvSpPr>
        <p:spPr bwMode="auto">
          <a:xfrm>
            <a:off x="7239000" y="6534150"/>
            <a:ext cx="1905000" cy="457200"/>
          </a:xfrm>
          <a:prstGeom prst="rect">
            <a:avLst/>
          </a:prstGeom>
          <a:noFill/>
          <a:ln w="9525">
            <a:noFill/>
            <a:miter lim="800000"/>
            <a:headEnd/>
            <a:tailEnd/>
          </a:ln>
        </p:spPr>
        <p:txBody>
          <a:bodyPr lIns="91427" tIns="45713" rIns="91427" bIns="45713"/>
          <a:lstStyle/>
          <a:p>
            <a:pPr algn="r"/>
            <a:fld id="{BBC08885-4F7A-46BD-A3C6-3501FB7BC3B3}" type="slidenum">
              <a:rPr lang="en-US" sz="1400" b="0">
                <a:latin typeface="Arial" charset="0"/>
              </a:rPr>
              <a:pPr algn="r"/>
              <a:t>30</a:t>
            </a:fld>
            <a:endParaRPr lang="en-US" sz="1400" b="0" dirty="0">
              <a:latin typeface="Arial" charset="0"/>
            </a:endParaRPr>
          </a:p>
        </p:txBody>
      </p:sp>
      <p:sp>
        <p:nvSpPr>
          <p:cNvPr id="27652" name="Text Box 4"/>
          <p:cNvSpPr txBox="1">
            <a:spLocks noChangeArrowheads="1"/>
          </p:cNvSpPr>
          <p:nvPr/>
        </p:nvSpPr>
        <p:spPr bwMode="auto">
          <a:xfrm>
            <a:off x="3751263" y="1219200"/>
            <a:ext cx="1643062" cy="604838"/>
          </a:xfrm>
          <a:prstGeom prst="rect">
            <a:avLst/>
          </a:prstGeom>
          <a:solidFill>
            <a:srgbClr val="0000FF"/>
          </a:solidFill>
          <a:ln w="25400">
            <a:solidFill>
              <a:schemeClr val="tx1"/>
            </a:solidFill>
            <a:miter lim="800000"/>
            <a:headEnd/>
            <a:tailEnd type="none" w="lg" len="lg"/>
          </a:ln>
        </p:spPr>
        <p:txBody>
          <a:bodyPr>
            <a:spAutoFit/>
          </a:bodyPr>
          <a:lstStyle/>
          <a:p>
            <a:pPr algn="ctr">
              <a:spcBef>
                <a:spcPct val="50000"/>
              </a:spcBef>
            </a:pPr>
            <a:r>
              <a:rPr lang="en-US" sz="3200" dirty="0">
                <a:solidFill>
                  <a:schemeClr val="bg1"/>
                </a:solidFill>
                <a:latin typeface="AvantGarde" pitchFamily="34" charset="0"/>
              </a:rPr>
              <a:t>VA</a:t>
            </a:r>
          </a:p>
        </p:txBody>
      </p:sp>
      <p:sp>
        <p:nvSpPr>
          <p:cNvPr id="27653" name="Text Box 5"/>
          <p:cNvSpPr txBox="1">
            <a:spLocks noChangeArrowheads="1"/>
          </p:cNvSpPr>
          <p:nvPr/>
        </p:nvSpPr>
        <p:spPr bwMode="auto">
          <a:xfrm>
            <a:off x="1770063" y="3352800"/>
            <a:ext cx="5562600" cy="695325"/>
          </a:xfrm>
          <a:prstGeom prst="rect">
            <a:avLst/>
          </a:prstGeom>
          <a:solidFill>
            <a:srgbClr val="FFFF99"/>
          </a:solidFill>
          <a:ln w="25400">
            <a:solidFill>
              <a:schemeClr val="tx1"/>
            </a:solidFill>
            <a:miter lim="800000"/>
            <a:headEnd/>
            <a:tailEnd type="none" w="lg" len="lg"/>
          </a:ln>
        </p:spPr>
        <p:txBody>
          <a:bodyPr>
            <a:spAutoFit/>
          </a:bodyPr>
          <a:lstStyle/>
          <a:p>
            <a:pPr algn="ctr">
              <a:spcBef>
                <a:spcPct val="50000"/>
              </a:spcBef>
            </a:pPr>
            <a:r>
              <a:rPr lang="en-US" dirty="0">
                <a:latin typeface="AvantGarde" pitchFamily="34" charset="0"/>
              </a:rPr>
              <a:t>Eligible Entities</a:t>
            </a:r>
            <a:r>
              <a:rPr lang="en-US" sz="2000" dirty="0">
                <a:latin typeface="AvantGarde" pitchFamily="34" charset="0"/>
              </a:rPr>
              <a:t> </a:t>
            </a:r>
            <a:br>
              <a:rPr lang="en-US" sz="2000" dirty="0">
                <a:latin typeface="AvantGarde" pitchFamily="34" charset="0"/>
              </a:rPr>
            </a:br>
            <a:r>
              <a:rPr lang="en-US" sz="1400" b="0" dirty="0">
                <a:latin typeface="AvantGarde" pitchFamily="34" charset="0"/>
              </a:rPr>
              <a:t>(private nonprofit organizations or consumer cooperatives)</a:t>
            </a:r>
          </a:p>
        </p:txBody>
      </p:sp>
      <p:sp>
        <p:nvSpPr>
          <p:cNvPr id="27654" name="Text Box 6"/>
          <p:cNvSpPr txBox="1">
            <a:spLocks noChangeArrowheads="1"/>
          </p:cNvSpPr>
          <p:nvPr/>
        </p:nvSpPr>
        <p:spPr bwMode="auto">
          <a:xfrm>
            <a:off x="746125" y="5594350"/>
            <a:ext cx="7620000" cy="695325"/>
          </a:xfrm>
          <a:prstGeom prst="rect">
            <a:avLst/>
          </a:prstGeom>
          <a:solidFill>
            <a:srgbClr val="CC0000"/>
          </a:solidFill>
          <a:ln w="25400">
            <a:solidFill>
              <a:schemeClr val="tx1"/>
            </a:solidFill>
            <a:miter lim="800000"/>
            <a:headEnd/>
            <a:tailEnd type="none" w="lg" len="lg"/>
          </a:ln>
        </p:spPr>
        <p:txBody>
          <a:bodyPr>
            <a:spAutoFit/>
          </a:bodyPr>
          <a:lstStyle/>
          <a:p>
            <a:pPr algn="ctr"/>
            <a:r>
              <a:rPr lang="en-US" dirty="0">
                <a:solidFill>
                  <a:schemeClr val="bg1"/>
                </a:solidFill>
                <a:latin typeface="AvantGarde" pitchFamily="34" charset="0"/>
              </a:rPr>
              <a:t>Participants </a:t>
            </a:r>
            <a:r>
              <a:rPr lang="en-US" sz="2000" dirty="0">
                <a:solidFill>
                  <a:schemeClr val="bg1"/>
                </a:solidFill>
                <a:latin typeface="AvantGarde" pitchFamily="34" charset="0"/>
              </a:rPr>
              <a:t/>
            </a:r>
            <a:br>
              <a:rPr lang="en-US" sz="2000" dirty="0">
                <a:solidFill>
                  <a:schemeClr val="bg1"/>
                </a:solidFill>
                <a:latin typeface="AvantGarde" pitchFamily="34" charset="0"/>
              </a:rPr>
            </a:br>
            <a:r>
              <a:rPr lang="en-US" sz="1400" b="0" dirty="0">
                <a:solidFill>
                  <a:schemeClr val="bg1"/>
                </a:solidFill>
                <a:latin typeface="AvantGarde" pitchFamily="34" charset="0"/>
              </a:rPr>
              <a:t>(very low-income Veteran families “occupying permanent housing”)</a:t>
            </a:r>
            <a:endParaRPr lang="en-US" sz="1400" b="0" dirty="0">
              <a:latin typeface="AvantGarde" pitchFamily="34" charset="0"/>
            </a:endParaRPr>
          </a:p>
        </p:txBody>
      </p:sp>
      <p:cxnSp>
        <p:nvCxnSpPr>
          <p:cNvPr id="27655" name="AutoShape 7"/>
          <p:cNvCxnSpPr>
            <a:cxnSpLocks noChangeShapeType="1"/>
            <a:stCxn id="27652" idx="2"/>
            <a:endCxn id="27653" idx="0"/>
          </p:cNvCxnSpPr>
          <p:nvPr/>
        </p:nvCxnSpPr>
        <p:spPr bwMode="auto">
          <a:xfrm flipH="1">
            <a:off x="4551363" y="1836738"/>
            <a:ext cx="22225" cy="1503362"/>
          </a:xfrm>
          <a:prstGeom prst="straightConnector1">
            <a:avLst/>
          </a:prstGeom>
          <a:noFill/>
          <a:ln w="25400">
            <a:solidFill>
              <a:schemeClr val="tx1"/>
            </a:solidFill>
            <a:round/>
            <a:headEnd/>
            <a:tailEnd type="triangle" w="lg" len="lg"/>
          </a:ln>
        </p:spPr>
      </p:cxnSp>
      <p:cxnSp>
        <p:nvCxnSpPr>
          <p:cNvPr id="27656" name="AutoShape 8"/>
          <p:cNvCxnSpPr>
            <a:cxnSpLocks noChangeShapeType="1"/>
            <a:stCxn id="27653" idx="2"/>
            <a:endCxn id="27654" idx="0"/>
          </p:cNvCxnSpPr>
          <p:nvPr/>
        </p:nvCxnSpPr>
        <p:spPr bwMode="auto">
          <a:xfrm>
            <a:off x="4551363" y="4060825"/>
            <a:ext cx="4762" cy="1520825"/>
          </a:xfrm>
          <a:prstGeom prst="straightConnector1">
            <a:avLst/>
          </a:prstGeom>
          <a:noFill/>
          <a:ln w="25400">
            <a:solidFill>
              <a:schemeClr val="tx1"/>
            </a:solidFill>
            <a:round/>
            <a:headEnd/>
            <a:tailEnd type="triangle" w="lg" len="lg"/>
          </a:ln>
        </p:spPr>
      </p:cxnSp>
      <p:sp>
        <p:nvSpPr>
          <p:cNvPr id="27657" name="AutoShape 9"/>
          <p:cNvSpPr>
            <a:spLocks noChangeArrowheads="1"/>
          </p:cNvSpPr>
          <p:nvPr/>
        </p:nvSpPr>
        <p:spPr bwMode="auto">
          <a:xfrm>
            <a:off x="2379663" y="4495800"/>
            <a:ext cx="4343400" cy="762000"/>
          </a:xfrm>
          <a:prstGeom prst="foldedCorner">
            <a:avLst>
              <a:gd name="adj" fmla="val 17116"/>
            </a:avLst>
          </a:prstGeom>
          <a:solidFill>
            <a:srgbClr val="C0C0C0"/>
          </a:solidFill>
          <a:ln w="25400">
            <a:solidFill>
              <a:schemeClr val="tx1"/>
            </a:solidFill>
            <a:prstDash val="sysDot"/>
            <a:round/>
            <a:headEnd/>
            <a:tailEnd type="none" w="lg" len="lg"/>
          </a:ln>
        </p:spPr>
        <p:txBody>
          <a:bodyPr wrap="none" anchor="ctr"/>
          <a:lstStyle/>
          <a:p>
            <a:endParaRPr lang="en-US" dirty="0"/>
          </a:p>
        </p:txBody>
      </p:sp>
      <p:sp>
        <p:nvSpPr>
          <p:cNvPr id="27658" name="Text Box 11"/>
          <p:cNvSpPr txBox="1">
            <a:spLocks noChangeArrowheads="1"/>
          </p:cNvSpPr>
          <p:nvPr/>
        </p:nvSpPr>
        <p:spPr bwMode="auto">
          <a:xfrm>
            <a:off x="1857375" y="4648200"/>
            <a:ext cx="5389563" cy="396875"/>
          </a:xfrm>
          <a:prstGeom prst="rect">
            <a:avLst/>
          </a:prstGeom>
          <a:noFill/>
          <a:ln w="25400">
            <a:noFill/>
            <a:miter lim="800000"/>
            <a:headEnd/>
            <a:tailEnd type="none" w="lg" len="lg"/>
          </a:ln>
        </p:spPr>
        <p:txBody>
          <a:bodyPr>
            <a:spAutoFit/>
          </a:bodyPr>
          <a:lstStyle/>
          <a:p>
            <a:pPr algn="ctr">
              <a:spcBef>
                <a:spcPct val="50000"/>
              </a:spcBef>
            </a:pPr>
            <a:r>
              <a:rPr lang="en-US" sz="2000" dirty="0">
                <a:latin typeface="AvantGarde" pitchFamily="34" charset="0"/>
              </a:rPr>
              <a:t>Provide Supportive Services</a:t>
            </a:r>
          </a:p>
        </p:txBody>
      </p:sp>
      <p:sp>
        <p:nvSpPr>
          <p:cNvPr id="27659" name="AutoShape 14"/>
          <p:cNvSpPr>
            <a:spLocks noChangeArrowheads="1"/>
          </p:cNvSpPr>
          <p:nvPr/>
        </p:nvSpPr>
        <p:spPr bwMode="auto">
          <a:xfrm>
            <a:off x="3151188" y="2133600"/>
            <a:ext cx="2819400" cy="914400"/>
          </a:xfrm>
          <a:prstGeom prst="foldedCorner">
            <a:avLst>
              <a:gd name="adj" fmla="val 12500"/>
            </a:avLst>
          </a:prstGeom>
          <a:solidFill>
            <a:srgbClr val="99FF66"/>
          </a:solidFill>
          <a:ln w="25400">
            <a:solidFill>
              <a:schemeClr val="tx1"/>
            </a:solidFill>
            <a:prstDash val="sysDot"/>
            <a:round/>
            <a:headEnd/>
            <a:tailEnd type="none" w="lg" len="lg"/>
          </a:ln>
        </p:spPr>
        <p:txBody>
          <a:bodyPr wrap="none" anchor="ctr"/>
          <a:lstStyle/>
          <a:p>
            <a:endParaRPr lang="en-US" dirty="0"/>
          </a:p>
        </p:txBody>
      </p:sp>
      <p:sp>
        <p:nvSpPr>
          <p:cNvPr id="27660" name="Text Box 15"/>
          <p:cNvSpPr txBox="1">
            <a:spLocks noChangeArrowheads="1"/>
          </p:cNvSpPr>
          <p:nvPr/>
        </p:nvSpPr>
        <p:spPr bwMode="auto">
          <a:xfrm>
            <a:off x="3336925" y="2209800"/>
            <a:ext cx="2514600" cy="701675"/>
          </a:xfrm>
          <a:prstGeom prst="rect">
            <a:avLst/>
          </a:prstGeom>
          <a:noFill/>
          <a:ln w="25400">
            <a:noFill/>
            <a:miter lim="800000"/>
            <a:headEnd/>
            <a:tailEnd type="none" w="lg" len="lg"/>
          </a:ln>
        </p:spPr>
        <p:txBody>
          <a:bodyPr>
            <a:spAutoFit/>
          </a:bodyPr>
          <a:lstStyle/>
          <a:p>
            <a:pPr algn="ctr">
              <a:spcBef>
                <a:spcPct val="50000"/>
              </a:spcBef>
            </a:pPr>
            <a:r>
              <a:rPr lang="en-US" sz="2000" dirty="0">
                <a:latin typeface="AvantGarde" pitchFamily="34" charset="0"/>
              </a:rPr>
              <a:t>Award Supportive Services Grants</a:t>
            </a:r>
          </a:p>
        </p:txBody>
      </p:sp>
      <p:sp>
        <p:nvSpPr>
          <p:cNvPr id="1077252" name="Rectangle 4"/>
          <p:cNvSpPr>
            <a:spLocks noChangeArrowheads="1"/>
          </p:cNvSpPr>
          <p:nvPr/>
        </p:nvSpPr>
        <p:spPr bwMode="auto">
          <a:xfrm>
            <a:off x="3657600" y="0"/>
            <a:ext cx="5486400" cy="990600"/>
          </a:xfrm>
          <a:prstGeom prst="rect">
            <a:avLst/>
          </a:prstGeom>
          <a:noFill/>
          <a:ln w="9525">
            <a:noFill/>
            <a:miter lim="800000"/>
            <a:headEnd/>
            <a:tailEnd/>
          </a:ln>
          <a:effectLst/>
        </p:spPr>
        <p:txBody>
          <a:bodyPr lIns="91427" tIns="45713" rIns="91427" bIns="45713" anchor="ctr"/>
          <a:lstStyle/>
          <a:p>
            <a:pPr algn="r">
              <a:defRPr/>
            </a:pPr>
            <a:r>
              <a:rPr lang="en-US" sz="3000" i="1" dirty="0" smtClean="0">
                <a:solidFill>
                  <a:schemeClr val="bg1"/>
                </a:solidFill>
                <a:effectLst>
                  <a:outerShdw blurRad="38100" dist="38100" dir="2700000" algn="tl">
                    <a:srgbClr val="C0C0C0"/>
                  </a:outerShdw>
                </a:effectLst>
                <a:latin typeface="AvantGarde" pitchFamily="34" charset="0"/>
              </a:rPr>
              <a:t>SSVF </a:t>
            </a:r>
            <a:r>
              <a:rPr lang="en-US" sz="3000" i="1" dirty="0">
                <a:solidFill>
                  <a:schemeClr val="bg1"/>
                </a:solidFill>
                <a:effectLst>
                  <a:outerShdw blurRad="38100" dist="38100" dir="2700000" algn="tl">
                    <a:srgbClr val="C0C0C0"/>
                  </a:outerShdw>
                </a:effectLst>
                <a:latin typeface="AvantGarde" pitchFamily="34" charset="0"/>
              </a:rPr>
              <a:t>Program Overview </a:t>
            </a:r>
            <a:br>
              <a:rPr lang="en-US" sz="3000" i="1" dirty="0">
                <a:solidFill>
                  <a:schemeClr val="bg1"/>
                </a:solidFill>
                <a:effectLst>
                  <a:outerShdw blurRad="38100" dist="38100" dir="2700000" algn="tl">
                    <a:srgbClr val="C0C0C0"/>
                  </a:outerShdw>
                </a:effectLst>
                <a:latin typeface="AvantGarde" pitchFamily="34" charset="0"/>
              </a:rPr>
            </a:br>
            <a:r>
              <a:rPr lang="en-US" sz="3000" i="1" dirty="0">
                <a:solidFill>
                  <a:schemeClr val="bg1"/>
                </a:solidFill>
                <a:effectLst>
                  <a:outerShdw blurRad="38100" dist="38100" dir="2700000" algn="tl">
                    <a:srgbClr val="C0C0C0"/>
                  </a:outerShdw>
                </a:effectLst>
                <a:latin typeface="AvantGarde" pitchFamily="34" charset="0"/>
              </a:rPr>
              <a:t>Operations</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6"/>
          <p:cNvSpPr>
            <a:spLocks noGrp="1" noChangeArrowheads="1"/>
          </p:cNvSpPr>
          <p:nvPr>
            <p:ph type="sldNum" sz="quarter" idx="10"/>
          </p:nvPr>
        </p:nvSpPr>
        <p:spPr>
          <a:noFill/>
        </p:spPr>
        <p:txBody>
          <a:bodyPr/>
          <a:lstStyle/>
          <a:p>
            <a:fld id="{2073B154-E198-4532-B2B3-540A6581BD12}" type="slidenum">
              <a:rPr lang="en-US" smtClean="0"/>
              <a:pPr/>
              <a:t>31</a:t>
            </a:fld>
            <a:endParaRPr lang="en-US" dirty="0" smtClean="0"/>
          </a:p>
        </p:txBody>
      </p:sp>
      <p:sp>
        <p:nvSpPr>
          <p:cNvPr id="28675" name="Slide Number Placeholder 3"/>
          <p:cNvSpPr txBox="1">
            <a:spLocks noGrp="1"/>
          </p:cNvSpPr>
          <p:nvPr/>
        </p:nvSpPr>
        <p:spPr bwMode="auto">
          <a:xfrm>
            <a:off x="7239000" y="6534150"/>
            <a:ext cx="1905000" cy="457200"/>
          </a:xfrm>
          <a:prstGeom prst="rect">
            <a:avLst/>
          </a:prstGeom>
          <a:noFill/>
          <a:ln w="9525">
            <a:noFill/>
            <a:miter lim="800000"/>
            <a:headEnd/>
            <a:tailEnd/>
          </a:ln>
        </p:spPr>
        <p:txBody>
          <a:bodyPr lIns="91427" tIns="45713" rIns="91427" bIns="45713"/>
          <a:lstStyle/>
          <a:p>
            <a:pPr algn="r"/>
            <a:fld id="{BDD88FA5-90DA-4AC6-9B3A-547BCD9D4DFA}" type="slidenum">
              <a:rPr lang="en-US" sz="1400" b="0">
                <a:latin typeface="Arial" charset="0"/>
              </a:rPr>
              <a:pPr algn="r"/>
              <a:t>31</a:t>
            </a:fld>
            <a:endParaRPr lang="en-US" sz="1400" b="0" dirty="0">
              <a:latin typeface="Arial" charset="0"/>
            </a:endParaRPr>
          </a:p>
        </p:txBody>
      </p:sp>
      <p:sp>
        <p:nvSpPr>
          <p:cNvPr id="28676" name="Rectangle 2"/>
          <p:cNvSpPr>
            <a:spLocks noChangeArrowheads="1"/>
          </p:cNvSpPr>
          <p:nvPr/>
        </p:nvSpPr>
        <p:spPr bwMode="auto">
          <a:xfrm>
            <a:off x="152400" y="966788"/>
            <a:ext cx="8991600" cy="5257800"/>
          </a:xfrm>
          <a:prstGeom prst="rect">
            <a:avLst/>
          </a:prstGeom>
          <a:noFill/>
          <a:ln w="9525">
            <a:noFill/>
            <a:miter lim="800000"/>
            <a:headEnd/>
            <a:tailEnd/>
          </a:ln>
        </p:spPr>
        <p:txBody>
          <a:bodyPr lIns="91427" tIns="45713" rIns="91427" bIns="45713"/>
          <a:lstStyle/>
          <a:p>
            <a:pPr marL="533400" indent="-533400">
              <a:spcBef>
                <a:spcPct val="25000"/>
              </a:spcBef>
              <a:buClr>
                <a:srgbClr val="0000FF"/>
              </a:buClr>
              <a:buFont typeface="Wingdings" pitchFamily="2" charset="2"/>
              <a:buNone/>
            </a:pPr>
            <a:r>
              <a:rPr lang="en-US" sz="2000" dirty="0">
                <a:solidFill>
                  <a:srgbClr val="0000FF"/>
                </a:solidFill>
                <a:latin typeface="AvantGarde" pitchFamily="34" charset="0"/>
              </a:rPr>
              <a:t>To be eligible for a SSVF grant, the applicant must be either:</a:t>
            </a:r>
          </a:p>
        </p:txBody>
      </p:sp>
      <p:sp>
        <p:nvSpPr>
          <p:cNvPr id="1077252" name="Rectangle 4"/>
          <p:cNvSpPr>
            <a:spLocks noChangeArrowheads="1"/>
          </p:cNvSpPr>
          <p:nvPr/>
        </p:nvSpPr>
        <p:spPr bwMode="auto">
          <a:xfrm>
            <a:off x="3657600" y="0"/>
            <a:ext cx="5486400" cy="990600"/>
          </a:xfrm>
          <a:prstGeom prst="rect">
            <a:avLst/>
          </a:prstGeom>
          <a:noFill/>
          <a:ln w="9525">
            <a:noFill/>
            <a:miter lim="800000"/>
            <a:headEnd/>
            <a:tailEnd/>
          </a:ln>
          <a:effectLst/>
        </p:spPr>
        <p:txBody>
          <a:bodyPr lIns="91427" tIns="45713" rIns="91427" bIns="45713" anchor="ctr"/>
          <a:lstStyle/>
          <a:p>
            <a:pPr algn="r">
              <a:defRPr/>
            </a:pPr>
            <a:r>
              <a:rPr lang="en-US" sz="3000" i="1" dirty="0" smtClean="0">
                <a:solidFill>
                  <a:schemeClr val="bg1"/>
                </a:solidFill>
                <a:effectLst>
                  <a:outerShdw blurRad="38100" dist="38100" dir="2700000" algn="tl">
                    <a:srgbClr val="C0C0C0"/>
                  </a:outerShdw>
                </a:effectLst>
                <a:latin typeface="AvantGarde" pitchFamily="34" charset="0"/>
              </a:rPr>
              <a:t>SSVF </a:t>
            </a:r>
            <a:r>
              <a:rPr lang="en-US" sz="3000" i="1" dirty="0">
                <a:solidFill>
                  <a:schemeClr val="bg1"/>
                </a:solidFill>
                <a:effectLst>
                  <a:outerShdw blurRad="38100" dist="38100" dir="2700000" algn="tl">
                    <a:srgbClr val="C0C0C0"/>
                  </a:outerShdw>
                </a:effectLst>
                <a:latin typeface="AvantGarde" pitchFamily="34" charset="0"/>
              </a:rPr>
              <a:t>Program Overview </a:t>
            </a:r>
            <a:br>
              <a:rPr lang="en-US" sz="3000" i="1" dirty="0">
                <a:solidFill>
                  <a:schemeClr val="bg1"/>
                </a:solidFill>
                <a:effectLst>
                  <a:outerShdw blurRad="38100" dist="38100" dir="2700000" algn="tl">
                    <a:srgbClr val="C0C0C0"/>
                  </a:outerShdw>
                </a:effectLst>
                <a:latin typeface="AvantGarde" pitchFamily="34" charset="0"/>
              </a:rPr>
            </a:br>
            <a:r>
              <a:rPr lang="en-US" sz="3000" i="1" dirty="0">
                <a:solidFill>
                  <a:schemeClr val="bg1"/>
                </a:solidFill>
                <a:effectLst>
                  <a:outerShdw blurRad="38100" dist="38100" dir="2700000" algn="tl">
                    <a:srgbClr val="C0C0C0"/>
                  </a:outerShdw>
                </a:effectLst>
                <a:latin typeface="AvantGarde" pitchFamily="34" charset="0"/>
              </a:rPr>
              <a:t>“Eligible Entity”</a:t>
            </a:r>
          </a:p>
        </p:txBody>
      </p:sp>
      <p:graphicFrame>
        <p:nvGraphicFramePr>
          <p:cNvPr id="28703" name="Group 31"/>
          <p:cNvGraphicFramePr>
            <a:graphicFrameLocks noGrp="1"/>
          </p:cNvGraphicFramePr>
          <p:nvPr/>
        </p:nvGraphicFramePr>
        <p:xfrm>
          <a:off x="214313" y="1397000"/>
          <a:ext cx="8763000" cy="5229035"/>
        </p:xfrm>
        <a:graphic>
          <a:graphicData uri="http://schemas.openxmlformats.org/drawingml/2006/table">
            <a:tbl>
              <a:tblPr/>
              <a:tblGrid>
                <a:gridCol w="6643687"/>
                <a:gridCol w="2119313"/>
              </a:tblGrid>
              <a:tr h="388938">
                <a:tc>
                  <a:txBody>
                    <a:bodyPr/>
                    <a:lstStyle/>
                    <a:p>
                      <a:pPr marL="0" marR="0" lvl="0" indent="0" algn="l" defTabSz="914400" rtl="0" eaLnBrk="0" fontAlgn="base" latinLnBrk="0" hangingPunct="0">
                        <a:lnSpc>
                          <a:spcPct val="100000"/>
                        </a:lnSpc>
                        <a:spcBef>
                          <a:spcPct val="20000"/>
                        </a:spcBef>
                        <a:spcAft>
                          <a:spcPct val="0"/>
                        </a:spcAft>
                        <a:buClr>
                          <a:srgbClr val="0000FF"/>
                        </a:buClr>
                        <a:buSzTx/>
                        <a:buFontTx/>
                        <a:buNone/>
                        <a:tabLst/>
                      </a:pPr>
                      <a:r>
                        <a:rPr kumimoji="0" lang="en-US" sz="1600" b="1" i="0" u="none" strike="noStrike" cap="none" normalizeH="0" baseline="0" dirty="0" smtClean="0">
                          <a:ln>
                            <a:noFill/>
                          </a:ln>
                          <a:solidFill>
                            <a:srgbClr val="0000FF"/>
                          </a:solidFill>
                          <a:effectLst/>
                          <a:latin typeface="AvantGarde" pitchFamily="34" charset="0"/>
                        </a:rPr>
                        <a:t>Types of Eligible Entity</a:t>
                      </a:r>
                    </a:p>
                  </a:txBody>
                  <a:tcPr horzOverflow="overflow">
                    <a:lnL w="28575"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lg" len="lg"/>
                    </a:lnR>
                    <a:lnT w="28575"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solidFill>
                      <a:srgbClr val="DDDDDD"/>
                    </a:solidFill>
                  </a:tcPr>
                </a:tc>
                <a:tc>
                  <a:txBody>
                    <a:bodyPr/>
                    <a:lstStyle/>
                    <a:p>
                      <a:pPr marL="0" marR="0" lvl="0" indent="0" algn="l" defTabSz="914400" rtl="0" eaLnBrk="0" fontAlgn="base" latinLnBrk="0" hangingPunct="0">
                        <a:lnSpc>
                          <a:spcPct val="100000"/>
                        </a:lnSpc>
                        <a:spcBef>
                          <a:spcPct val="20000"/>
                        </a:spcBef>
                        <a:spcAft>
                          <a:spcPct val="0"/>
                        </a:spcAft>
                        <a:buClr>
                          <a:srgbClr val="0000FF"/>
                        </a:buClr>
                        <a:buSzTx/>
                        <a:buFontTx/>
                        <a:buNone/>
                        <a:tabLst/>
                      </a:pPr>
                      <a:r>
                        <a:rPr kumimoji="0" lang="en-US" sz="1600" b="1" i="0" u="none" strike="noStrike" cap="none" normalizeH="0" baseline="0" dirty="0" smtClean="0">
                          <a:ln>
                            <a:noFill/>
                          </a:ln>
                          <a:solidFill>
                            <a:srgbClr val="0000FF"/>
                          </a:solidFill>
                          <a:effectLst/>
                          <a:latin typeface="AvantGarde" pitchFamily="34" charset="0"/>
                        </a:rPr>
                        <a:t>Documentation Required</a:t>
                      </a:r>
                    </a:p>
                  </a:txBody>
                  <a:tcPr horzOverflow="overflow">
                    <a:lnL w="12700" cap="flat" cmpd="sng" algn="ctr">
                      <a:solidFill>
                        <a:schemeClr val="tx1"/>
                      </a:solidFill>
                      <a:prstDash val="solid"/>
                      <a:round/>
                      <a:headEnd type="none" w="med" len="med"/>
                      <a:tailEnd type="none" w="lg" len="lg"/>
                    </a:lnL>
                    <a:lnR w="28575" cap="flat" cmpd="sng" algn="ctr">
                      <a:solidFill>
                        <a:schemeClr val="tx1"/>
                      </a:solidFill>
                      <a:prstDash val="solid"/>
                      <a:round/>
                      <a:headEnd type="none" w="med" len="med"/>
                      <a:tailEnd type="none" w="lg" len="lg"/>
                    </a:lnR>
                    <a:lnT w="28575"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solidFill>
                      <a:srgbClr val="DDDDDD"/>
                    </a:solidFill>
                  </a:tcPr>
                </a:tc>
              </a:tr>
              <a:tr h="1681163">
                <a:tc>
                  <a:txBody>
                    <a:bodyPr/>
                    <a:lstStyle/>
                    <a:p>
                      <a:pPr marL="0" marR="0" lvl="0" indent="0" algn="l" defTabSz="914400" rtl="0" eaLnBrk="0" fontAlgn="base" latinLnBrk="0" hangingPunct="0">
                        <a:lnSpc>
                          <a:spcPct val="100000"/>
                        </a:lnSpc>
                        <a:spcBef>
                          <a:spcPct val="10000"/>
                        </a:spcBef>
                        <a:spcAft>
                          <a:spcPct val="0"/>
                        </a:spcAft>
                        <a:buClr>
                          <a:srgbClr val="0000FF"/>
                        </a:buClr>
                        <a:buSzTx/>
                        <a:buFontTx/>
                        <a:buNone/>
                        <a:tabLst>
                          <a:tab pos="231775" algn="l"/>
                        </a:tabLst>
                      </a:pPr>
                      <a:r>
                        <a:rPr kumimoji="0" lang="en-US" sz="1400" b="1" i="0" u="sng" strike="noStrike" cap="none" normalizeH="0" baseline="0" dirty="0" smtClean="0">
                          <a:ln>
                            <a:noFill/>
                          </a:ln>
                          <a:solidFill>
                            <a:schemeClr val="tx1"/>
                          </a:solidFill>
                          <a:effectLst/>
                          <a:latin typeface="AvantGarde" pitchFamily="34" charset="0"/>
                        </a:rPr>
                        <a:t>Private nonprofit organization</a:t>
                      </a:r>
                      <a:r>
                        <a:rPr kumimoji="0" lang="en-US" sz="1400" b="0" i="0" u="none" strike="noStrike" cap="none" normalizeH="0" baseline="0" dirty="0" smtClean="0">
                          <a:ln>
                            <a:noFill/>
                          </a:ln>
                          <a:solidFill>
                            <a:schemeClr val="tx1"/>
                          </a:solidFill>
                          <a:effectLst/>
                          <a:latin typeface="AvantGarde" pitchFamily="34" charset="0"/>
                        </a:rPr>
                        <a:t> means any of the following four entities: </a:t>
                      </a:r>
                    </a:p>
                    <a:p>
                      <a:pPr marL="347663" marR="0" lvl="1" indent="-233363" algn="l" defTabSz="914400" rtl="0" eaLnBrk="0" fontAlgn="base" latinLnBrk="0" hangingPunct="0">
                        <a:lnSpc>
                          <a:spcPct val="100000"/>
                        </a:lnSpc>
                        <a:spcBef>
                          <a:spcPct val="10000"/>
                        </a:spcBef>
                        <a:spcAft>
                          <a:spcPct val="0"/>
                        </a:spcAft>
                        <a:buClr>
                          <a:srgbClr val="0000FF"/>
                        </a:buClr>
                        <a:buSzTx/>
                        <a:buFontTx/>
                        <a:buAutoNum type="arabicPeriod"/>
                        <a:tabLst>
                          <a:tab pos="231775" algn="l"/>
                        </a:tabLst>
                      </a:pPr>
                      <a:r>
                        <a:rPr kumimoji="0" lang="en-US" sz="1400" b="0" i="0" u="none" strike="noStrike" cap="none" normalizeH="0" baseline="0" dirty="0" smtClean="0">
                          <a:ln>
                            <a:noFill/>
                          </a:ln>
                          <a:solidFill>
                            <a:schemeClr val="tx1"/>
                          </a:solidFill>
                          <a:effectLst/>
                          <a:latin typeface="AvantGarde" pitchFamily="34" charset="0"/>
                        </a:rPr>
                        <a:t>An incorporated private institution or foundation that:</a:t>
                      </a:r>
                    </a:p>
                    <a:p>
                      <a:pPr marL="682625" marR="0" lvl="2" indent="-220663" algn="l" defTabSz="914400" rtl="0" eaLnBrk="0" fontAlgn="base" latinLnBrk="0" hangingPunct="0">
                        <a:lnSpc>
                          <a:spcPct val="100000"/>
                        </a:lnSpc>
                        <a:spcBef>
                          <a:spcPct val="10000"/>
                        </a:spcBef>
                        <a:spcAft>
                          <a:spcPct val="0"/>
                        </a:spcAft>
                        <a:buClr>
                          <a:srgbClr val="0000FF"/>
                        </a:buClr>
                        <a:buSzTx/>
                        <a:buFontTx/>
                        <a:buAutoNum type="alphaLcParenR"/>
                        <a:tabLst>
                          <a:tab pos="231775" algn="l"/>
                        </a:tabLst>
                      </a:pPr>
                      <a:r>
                        <a:rPr kumimoji="0" lang="en-US" sz="1400" b="0" i="0" u="none" strike="noStrike" cap="none" normalizeH="0" baseline="0" dirty="0" smtClean="0">
                          <a:ln>
                            <a:noFill/>
                          </a:ln>
                          <a:solidFill>
                            <a:schemeClr val="tx1"/>
                          </a:solidFill>
                          <a:effectLst/>
                          <a:latin typeface="AvantGarde" pitchFamily="34" charset="0"/>
                        </a:rPr>
                        <a:t>Has no part of the net earnings that inure to the benefit of any member, founder, contributor, or individual; </a:t>
                      </a:r>
                    </a:p>
                    <a:p>
                      <a:pPr marL="682625" marR="0" lvl="2" indent="-220663" algn="l" defTabSz="914400" rtl="0" eaLnBrk="0" fontAlgn="base" latinLnBrk="0" hangingPunct="0">
                        <a:lnSpc>
                          <a:spcPct val="100000"/>
                        </a:lnSpc>
                        <a:spcBef>
                          <a:spcPct val="10000"/>
                        </a:spcBef>
                        <a:spcAft>
                          <a:spcPct val="0"/>
                        </a:spcAft>
                        <a:buClr>
                          <a:srgbClr val="0000FF"/>
                        </a:buClr>
                        <a:buSzTx/>
                        <a:buFontTx/>
                        <a:buAutoNum type="alphaLcParenR"/>
                        <a:tabLst>
                          <a:tab pos="231775" algn="l"/>
                        </a:tabLst>
                      </a:pPr>
                      <a:r>
                        <a:rPr kumimoji="0" lang="en-US" sz="1400" b="0" i="0" u="none" strike="noStrike" cap="none" normalizeH="0" baseline="0" dirty="0" smtClean="0">
                          <a:ln>
                            <a:noFill/>
                          </a:ln>
                          <a:solidFill>
                            <a:schemeClr val="tx1"/>
                          </a:solidFill>
                          <a:effectLst/>
                          <a:latin typeface="AvantGarde" pitchFamily="34" charset="0"/>
                        </a:rPr>
                        <a:t>Has a governing board that is responsible for the operation of the supportive services provided under this part; and</a:t>
                      </a:r>
                    </a:p>
                    <a:p>
                      <a:pPr marL="682625" marR="0" lvl="2" indent="-220663" algn="l" defTabSz="914400" rtl="0" eaLnBrk="0" fontAlgn="base" latinLnBrk="0" hangingPunct="0">
                        <a:lnSpc>
                          <a:spcPct val="100000"/>
                        </a:lnSpc>
                        <a:spcBef>
                          <a:spcPct val="10000"/>
                        </a:spcBef>
                        <a:spcAft>
                          <a:spcPct val="0"/>
                        </a:spcAft>
                        <a:buClr>
                          <a:srgbClr val="0000FF"/>
                        </a:buClr>
                        <a:buSzTx/>
                        <a:buFontTx/>
                        <a:buAutoNum type="alphaLcParenR"/>
                        <a:tabLst>
                          <a:tab pos="231775" algn="l"/>
                        </a:tabLst>
                      </a:pPr>
                      <a:r>
                        <a:rPr kumimoji="0" lang="en-US" sz="1400" b="0" i="0" u="none" strike="noStrike" cap="none" normalizeH="0" baseline="0" dirty="0" smtClean="0">
                          <a:ln>
                            <a:noFill/>
                          </a:ln>
                          <a:solidFill>
                            <a:schemeClr val="tx1"/>
                          </a:solidFill>
                          <a:effectLst/>
                          <a:latin typeface="AvantGarde" pitchFamily="34" charset="0"/>
                        </a:rPr>
                        <a:t>Is approved by VA as to financial responsibility.</a:t>
                      </a:r>
                    </a:p>
                  </a:txBody>
                  <a:tcPr horzOverflow="overflow">
                    <a:lnL w="28575"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ysDash"/>
                      <a:round/>
                      <a:headEnd type="none" w="med" len="med"/>
                      <a:tailEnd type="none" w="lg" len="lg"/>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00FF"/>
                        </a:buClr>
                        <a:buSzTx/>
                        <a:buFontTx/>
                        <a:buNone/>
                        <a:tabLst/>
                      </a:pPr>
                      <a:endParaRPr kumimoji="0" lang="en-US" sz="1400" b="0" i="0" u="none" strike="noStrike" cap="none" normalizeH="0" baseline="0" dirty="0" smtClean="0">
                        <a:ln>
                          <a:noFill/>
                        </a:ln>
                        <a:solidFill>
                          <a:srgbClr val="0000FF"/>
                        </a:solidFill>
                        <a:effectLst/>
                        <a:latin typeface="AvantGarde" pitchFamily="34" charset="0"/>
                      </a:endParaRPr>
                    </a:p>
                    <a:p>
                      <a:pPr marL="0" marR="0" lvl="0" indent="0" algn="l" defTabSz="914400" rtl="0" eaLnBrk="0" fontAlgn="base" latinLnBrk="0" hangingPunct="0">
                        <a:lnSpc>
                          <a:spcPct val="100000"/>
                        </a:lnSpc>
                        <a:spcBef>
                          <a:spcPct val="20000"/>
                        </a:spcBef>
                        <a:spcAft>
                          <a:spcPct val="0"/>
                        </a:spcAft>
                        <a:buClr>
                          <a:srgbClr val="0000FF"/>
                        </a:buClr>
                        <a:buSzTx/>
                        <a:buFontTx/>
                        <a:buNone/>
                        <a:tabLst/>
                      </a:pPr>
                      <a:r>
                        <a:rPr kumimoji="0" lang="en-US" sz="1400" b="0" i="0" u="none" strike="noStrike" cap="none" normalizeH="0" baseline="0" dirty="0" smtClean="0">
                          <a:ln>
                            <a:noFill/>
                          </a:ln>
                          <a:solidFill>
                            <a:schemeClr val="hlink"/>
                          </a:solidFill>
                          <a:effectLst/>
                          <a:latin typeface="AvantGarde" pitchFamily="34" charset="0"/>
                        </a:rPr>
                        <a:t>1.</a:t>
                      </a:r>
                      <a:r>
                        <a:rPr kumimoji="0" lang="en-US" sz="1400" b="0" i="0" u="none" strike="noStrike" cap="none" normalizeH="0" baseline="0" dirty="0" smtClean="0">
                          <a:ln>
                            <a:noFill/>
                          </a:ln>
                          <a:solidFill>
                            <a:schemeClr val="tx1"/>
                          </a:solidFill>
                          <a:effectLst/>
                          <a:latin typeface="AvantGarde" pitchFamily="34" charset="0"/>
                        </a:rPr>
                        <a:t> IRS ruling certifying tax-exempt status under the IRS Code of 1986</a:t>
                      </a:r>
                    </a:p>
                    <a:p>
                      <a:pPr marL="0" marR="0" lvl="0" indent="0" algn="l" defTabSz="914400" rtl="0" eaLnBrk="0" fontAlgn="base" latinLnBrk="0" hangingPunct="0">
                        <a:lnSpc>
                          <a:spcPct val="100000"/>
                        </a:lnSpc>
                        <a:spcBef>
                          <a:spcPct val="20000"/>
                        </a:spcBef>
                        <a:spcAft>
                          <a:spcPct val="0"/>
                        </a:spcAft>
                        <a:buClr>
                          <a:srgbClr val="0000FF"/>
                        </a:buClr>
                        <a:buSzTx/>
                        <a:buFontTx/>
                        <a:buNone/>
                        <a:tabLst/>
                      </a:pPr>
                      <a:endParaRPr kumimoji="0" lang="en-US" sz="800" b="0" i="0" u="none" strike="noStrike" cap="none" normalizeH="0" baseline="0" dirty="0" smtClean="0">
                        <a:ln>
                          <a:noFill/>
                        </a:ln>
                        <a:solidFill>
                          <a:schemeClr val="tx1"/>
                        </a:solidFill>
                        <a:effectLst/>
                        <a:latin typeface="AvantGarde" pitchFamily="34" charset="0"/>
                      </a:endParaRPr>
                    </a:p>
                  </a:txBody>
                  <a:tcPr horzOverflow="overflow">
                    <a:lnL w="12700" cap="flat" cmpd="sng" algn="ctr">
                      <a:solidFill>
                        <a:schemeClr val="tx1"/>
                      </a:solidFill>
                      <a:prstDash val="solid"/>
                      <a:round/>
                      <a:headEnd type="none" w="med" len="med"/>
                      <a:tailEnd type="none" w="lg" len="lg"/>
                    </a:lnL>
                    <a:lnR w="28575"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ysDash"/>
                      <a:round/>
                      <a:headEnd type="none" w="med" len="med"/>
                      <a:tailEnd type="none" w="lg" len="lg"/>
                    </a:lnB>
                    <a:lnTlToBr>
                      <a:noFill/>
                    </a:lnTlToBr>
                    <a:lnBlToTr>
                      <a:noFill/>
                    </a:lnBlToTr>
                    <a:noFill/>
                  </a:tcPr>
                </a:tc>
              </a:tr>
              <a:tr h="449263">
                <a:tc>
                  <a:txBody>
                    <a:bodyPr/>
                    <a:lstStyle/>
                    <a:p>
                      <a:pPr marL="347663" marR="0" lvl="1" indent="-233363" algn="l" defTabSz="914400" rtl="0" eaLnBrk="0" fontAlgn="base" latinLnBrk="0" hangingPunct="0">
                        <a:lnSpc>
                          <a:spcPct val="100000"/>
                        </a:lnSpc>
                        <a:spcBef>
                          <a:spcPct val="10000"/>
                        </a:spcBef>
                        <a:spcAft>
                          <a:spcPct val="0"/>
                        </a:spcAft>
                        <a:buClr>
                          <a:srgbClr val="0000FF"/>
                        </a:buClr>
                        <a:buSzTx/>
                        <a:buFontTx/>
                        <a:buAutoNum type="arabicPeriod" startAt="2"/>
                        <a:tabLst/>
                      </a:pPr>
                      <a:r>
                        <a:rPr kumimoji="0" lang="en-US" sz="1400" b="0" i="0" u="none" strike="noStrike" cap="none" normalizeH="0" baseline="0" dirty="0" smtClean="0">
                          <a:ln>
                            <a:noFill/>
                          </a:ln>
                          <a:solidFill>
                            <a:schemeClr val="tx1"/>
                          </a:solidFill>
                          <a:effectLst/>
                          <a:latin typeface="AvantGarde" pitchFamily="34" charset="0"/>
                        </a:rPr>
                        <a:t>A for-profit limited partnership, the sole general partner of which is an organization meeting the requirements of paragraphs (1)(a), (b), and (c) above. </a:t>
                      </a:r>
                      <a:endParaRPr kumimoji="0" lang="en-US" sz="1400" b="1" i="0" u="none" strike="noStrike" cap="none" normalizeH="0" baseline="0" dirty="0" smtClean="0">
                        <a:ln>
                          <a:noFill/>
                        </a:ln>
                        <a:solidFill>
                          <a:schemeClr val="tx1"/>
                        </a:solidFill>
                        <a:effectLst/>
                        <a:latin typeface="AvantGarde" pitchFamily="34" charset="0"/>
                      </a:endParaRPr>
                    </a:p>
                  </a:txBody>
                  <a:tcPr horzOverflow="overflow">
                    <a:lnL w="28575"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lg" len="lg"/>
                    </a:lnR>
                    <a:lnT w="12700" cap="flat" cmpd="sng" algn="ctr">
                      <a:solidFill>
                        <a:schemeClr val="tx1"/>
                      </a:solidFill>
                      <a:prstDash val="sysDash"/>
                      <a:round/>
                      <a:headEnd type="none" w="med" len="med"/>
                      <a:tailEnd type="none" w="lg" len="lg"/>
                    </a:lnT>
                    <a:lnB w="12700" cap="flat" cmpd="sng" algn="ctr">
                      <a:solidFill>
                        <a:schemeClr val="tx1"/>
                      </a:solidFill>
                      <a:prstDash val="sysDash"/>
                      <a:round/>
                      <a:headEnd type="none" w="med" len="med"/>
                      <a:tailEnd type="none" w="lg" len="lg"/>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00FF"/>
                        </a:buClr>
                        <a:buSzTx/>
                        <a:buFontTx/>
                        <a:buNone/>
                        <a:tabLst/>
                      </a:pPr>
                      <a:r>
                        <a:rPr kumimoji="0" lang="en-US" sz="1400" b="0" i="0" u="none" strike="noStrike" cap="none" normalizeH="0" baseline="0" dirty="0" smtClean="0">
                          <a:ln>
                            <a:noFill/>
                          </a:ln>
                          <a:solidFill>
                            <a:schemeClr val="hlink"/>
                          </a:solidFill>
                          <a:effectLst/>
                          <a:latin typeface="AvantGarde" pitchFamily="34" charset="0"/>
                        </a:rPr>
                        <a:t>2.</a:t>
                      </a:r>
                      <a:r>
                        <a:rPr kumimoji="0" lang="en-US" sz="1400" b="0" i="0" u="none" strike="noStrike" cap="none" normalizeH="0" baseline="0" dirty="0" smtClean="0">
                          <a:ln>
                            <a:noFill/>
                          </a:ln>
                          <a:solidFill>
                            <a:schemeClr val="tx1"/>
                          </a:solidFill>
                          <a:effectLst/>
                          <a:latin typeface="AvantGarde" pitchFamily="34" charset="0"/>
                        </a:rPr>
                        <a:t> Partnership Agreement</a:t>
                      </a:r>
                    </a:p>
                    <a:p>
                      <a:pPr marL="0" marR="0" lvl="0" indent="0" algn="l" defTabSz="914400" rtl="0" eaLnBrk="0" fontAlgn="base" latinLnBrk="0" hangingPunct="0">
                        <a:lnSpc>
                          <a:spcPct val="100000"/>
                        </a:lnSpc>
                        <a:spcBef>
                          <a:spcPct val="20000"/>
                        </a:spcBef>
                        <a:spcAft>
                          <a:spcPct val="0"/>
                        </a:spcAft>
                        <a:buClr>
                          <a:srgbClr val="0000FF"/>
                        </a:buClr>
                        <a:buSzTx/>
                        <a:buFontTx/>
                        <a:buNone/>
                        <a:tabLst/>
                      </a:pPr>
                      <a:endParaRPr kumimoji="0" lang="en-US" sz="1400" b="0" i="0" u="none" strike="noStrike" cap="none" normalizeH="0" baseline="0" dirty="0" smtClean="0">
                        <a:ln>
                          <a:noFill/>
                        </a:ln>
                        <a:solidFill>
                          <a:schemeClr val="tx1"/>
                        </a:solidFill>
                        <a:effectLst/>
                        <a:latin typeface="AvantGarde" pitchFamily="34" charset="0"/>
                      </a:endParaRPr>
                    </a:p>
                  </a:txBody>
                  <a:tcPr horzOverflow="overflow">
                    <a:lnL w="12700" cap="flat" cmpd="sng" algn="ctr">
                      <a:solidFill>
                        <a:schemeClr val="tx1"/>
                      </a:solidFill>
                      <a:prstDash val="solid"/>
                      <a:round/>
                      <a:headEnd type="none" w="med" len="med"/>
                      <a:tailEnd type="none" w="lg" len="lg"/>
                    </a:lnL>
                    <a:lnR w="28575" cap="flat" cmpd="sng" algn="ctr">
                      <a:solidFill>
                        <a:schemeClr val="tx1"/>
                      </a:solidFill>
                      <a:prstDash val="solid"/>
                      <a:round/>
                      <a:headEnd type="none" w="med" len="med"/>
                      <a:tailEnd type="none" w="lg" len="lg"/>
                    </a:lnR>
                    <a:lnT w="12700" cap="flat" cmpd="sng" algn="ctr">
                      <a:solidFill>
                        <a:schemeClr val="tx1"/>
                      </a:solidFill>
                      <a:prstDash val="sysDash"/>
                      <a:round/>
                      <a:headEnd type="none" w="med" len="med"/>
                      <a:tailEnd type="none" w="lg" len="lg"/>
                    </a:lnT>
                    <a:lnB w="12700" cap="flat" cmpd="sng" algn="ctr">
                      <a:solidFill>
                        <a:schemeClr val="tx1"/>
                      </a:solidFill>
                      <a:prstDash val="sysDash"/>
                      <a:round/>
                      <a:headEnd type="none" w="med" len="med"/>
                      <a:tailEnd type="none" w="lg" len="lg"/>
                    </a:lnB>
                    <a:lnTlToBr>
                      <a:noFill/>
                    </a:lnTlToBr>
                    <a:lnBlToTr>
                      <a:noFill/>
                    </a:lnBlToTr>
                    <a:noFill/>
                  </a:tcPr>
                </a:tc>
              </a:tr>
              <a:tr h="449263">
                <a:tc>
                  <a:txBody>
                    <a:bodyPr/>
                    <a:lstStyle/>
                    <a:p>
                      <a:pPr marL="347663" marR="0" lvl="1" indent="-233363" algn="l" defTabSz="347663" rtl="0" eaLnBrk="0" fontAlgn="base" latinLnBrk="0" hangingPunct="0">
                        <a:lnSpc>
                          <a:spcPct val="100000"/>
                        </a:lnSpc>
                        <a:spcBef>
                          <a:spcPct val="10000"/>
                        </a:spcBef>
                        <a:spcAft>
                          <a:spcPct val="0"/>
                        </a:spcAft>
                        <a:buClr>
                          <a:srgbClr val="0000FF"/>
                        </a:buClr>
                        <a:buSzTx/>
                        <a:buFontTx/>
                        <a:buAutoNum type="arabicPeriod" startAt="3"/>
                        <a:tabLst/>
                      </a:pPr>
                      <a:r>
                        <a:rPr kumimoji="0" lang="en-US" sz="1400" b="0" i="0" u="none" strike="noStrike" cap="none" normalizeH="0" baseline="0" dirty="0" smtClean="0">
                          <a:ln>
                            <a:noFill/>
                          </a:ln>
                          <a:solidFill>
                            <a:schemeClr val="tx1"/>
                          </a:solidFill>
                          <a:effectLst/>
                          <a:latin typeface="AvantGarde" pitchFamily="34" charset="0"/>
                        </a:rPr>
                        <a:t>A corporation wholly owned and controlled by an organization meeting the requirements of paragraphs (1)(a), (b), and (c) above.  </a:t>
                      </a:r>
                      <a:endParaRPr kumimoji="0" lang="en-US" sz="1400" b="1" i="0" u="none" strike="noStrike" cap="none" normalizeH="0" baseline="0" dirty="0" smtClean="0">
                        <a:ln>
                          <a:noFill/>
                        </a:ln>
                        <a:solidFill>
                          <a:schemeClr val="tx1"/>
                        </a:solidFill>
                        <a:effectLst/>
                        <a:latin typeface="AvantGarde" pitchFamily="34" charset="0"/>
                      </a:endParaRPr>
                    </a:p>
                  </a:txBody>
                  <a:tcPr horzOverflow="overflow">
                    <a:lnL w="28575"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lg" len="lg"/>
                    </a:lnR>
                    <a:lnT w="12700" cap="flat" cmpd="sng" algn="ctr">
                      <a:solidFill>
                        <a:schemeClr val="tx1"/>
                      </a:solidFill>
                      <a:prstDash val="sysDash"/>
                      <a:round/>
                      <a:headEnd type="none" w="med" len="med"/>
                      <a:tailEnd type="none" w="lg" len="lg"/>
                    </a:lnT>
                    <a:lnB w="12700" cap="flat" cmpd="sng" algn="ctr">
                      <a:solidFill>
                        <a:schemeClr val="tx1"/>
                      </a:solidFill>
                      <a:prstDash val="sysDash"/>
                      <a:round/>
                      <a:headEnd type="none" w="med" len="med"/>
                      <a:tailEnd type="none" w="lg" len="lg"/>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00FF"/>
                        </a:buClr>
                        <a:buSzTx/>
                        <a:buFontTx/>
                        <a:buNone/>
                        <a:tabLst/>
                      </a:pPr>
                      <a:r>
                        <a:rPr kumimoji="0" lang="en-US" sz="1400" b="0" i="0" u="none" strike="noStrike" cap="none" normalizeH="0" baseline="0" dirty="0" smtClean="0">
                          <a:ln>
                            <a:noFill/>
                          </a:ln>
                          <a:solidFill>
                            <a:schemeClr val="hlink"/>
                          </a:solidFill>
                          <a:effectLst/>
                          <a:latin typeface="AvantGarde" pitchFamily="34" charset="0"/>
                        </a:rPr>
                        <a:t>3. </a:t>
                      </a:r>
                      <a:r>
                        <a:rPr kumimoji="0" lang="en-US" sz="1400" b="0" i="0" u="none" strike="noStrike" cap="none" normalizeH="0" baseline="0" dirty="0" smtClean="0">
                          <a:ln>
                            <a:noFill/>
                          </a:ln>
                          <a:solidFill>
                            <a:schemeClr val="tx1"/>
                          </a:solidFill>
                          <a:effectLst/>
                          <a:latin typeface="AvantGarde" pitchFamily="34" charset="0"/>
                        </a:rPr>
                        <a:t>Articles of Incorporation or By-Laws</a:t>
                      </a:r>
                    </a:p>
                  </a:txBody>
                  <a:tcPr horzOverflow="overflow">
                    <a:lnL w="12700" cap="flat" cmpd="sng" algn="ctr">
                      <a:solidFill>
                        <a:schemeClr val="tx1"/>
                      </a:solidFill>
                      <a:prstDash val="solid"/>
                      <a:round/>
                      <a:headEnd type="none" w="med" len="med"/>
                      <a:tailEnd type="none" w="lg" len="lg"/>
                    </a:lnL>
                    <a:lnR w="28575" cap="flat" cmpd="sng" algn="ctr">
                      <a:solidFill>
                        <a:schemeClr val="tx1"/>
                      </a:solidFill>
                      <a:prstDash val="solid"/>
                      <a:round/>
                      <a:headEnd type="none" w="med" len="med"/>
                      <a:tailEnd type="none" w="lg" len="lg"/>
                    </a:lnR>
                    <a:lnT w="12700" cap="flat" cmpd="sng" algn="ctr">
                      <a:solidFill>
                        <a:schemeClr val="tx1"/>
                      </a:solidFill>
                      <a:prstDash val="sysDash"/>
                      <a:round/>
                      <a:headEnd type="none" w="med" len="med"/>
                      <a:tailEnd type="none" w="lg" len="lg"/>
                    </a:lnT>
                    <a:lnB w="12700" cap="flat" cmpd="sng" algn="ctr">
                      <a:solidFill>
                        <a:schemeClr val="tx1"/>
                      </a:solidFill>
                      <a:prstDash val="sysDash"/>
                      <a:round/>
                      <a:headEnd type="none" w="med" len="med"/>
                      <a:tailEnd type="none" w="lg" len="lg"/>
                    </a:lnB>
                    <a:lnTlToBr>
                      <a:noFill/>
                    </a:lnTlToBr>
                    <a:lnBlToTr>
                      <a:noFill/>
                    </a:lnBlToTr>
                    <a:noFill/>
                  </a:tcPr>
                </a:tc>
              </a:tr>
              <a:tr h="449263">
                <a:tc>
                  <a:txBody>
                    <a:bodyPr/>
                    <a:lstStyle/>
                    <a:p>
                      <a:pPr marL="347663" marR="0" lvl="1" indent="-233363" algn="l" defTabSz="347663" rtl="0" eaLnBrk="0" fontAlgn="base" latinLnBrk="0" hangingPunct="0">
                        <a:lnSpc>
                          <a:spcPct val="100000"/>
                        </a:lnSpc>
                        <a:spcBef>
                          <a:spcPct val="20000"/>
                        </a:spcBef>
                        <a:spcAft>
                          <a:spcPct val="0"/>
                        </a:spcAft>
                        <a:buClr>
                          <a:srgbClr val="0000FF"/>
                        </a:buClr>
                        <a:buSzTx/>
                        <a:buFontTx/>
                        <a:buAutoNum type="arabicPeriod" startAt="4"/>
                        <a:tabLst/>
                      </a:pPr>
                      <a:r>
                        <a:rPr kumimoji="0" lang="en-US" sz="1400" b="0" i="0" u="none" strike="noStrike" cap="none" normalizeH="0" baseline="0" dirty="0" smtClean="0">
                          <a:ln>
                            <a:noFill/>
                          </a:ln>
                          <a:solidFill>
                            <a:schemeClr val="tx1"/>
                          </a:solidFill>
                          <a:effectLst/>
                          <a:latin typeface="AvantGarde" pitchFamily="34" charset="0"/>
                        </a:rPr>
                        <a:t>A tribally designated housing entity (as defined in section 4 of the Native American Housing Assistance and Self-Determination Act of 1996 (25 U.S.C. 4103)). </a:t>
                      </a:r>
                      <a:endParaRPr kumimoji="0" lang="en-US" sz="1400" b="1" i="0" u="none" strike="noStrike" cap="none" normalizeH="0" baseline="0" dirty="0" smtClean="0">
                        <a:ln>
                          <a:noFill/>
                        </a:ln>
                        <a:solidFill>
                          <a:schemeClr val="tx1"/>
                        </a:solidFill>
                        <a:effectLst/>
                        <a:latin typeface="AvantGarde" pitchFamily="34" charset="0"/>
                      </a:endParaRPr>
                    </a:p>
                  </a:txBody>
                  <a:tcPr horzOverflow="overflow">
                    <a:lnL w="28575"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lg" len="lg"/>
                    </a:lnR>
                    <a:lnT w="12700" cap="flat" cmpd="sng" algn="ctr">
                      <a:solidFill>
                        <a:schemeClr val="tx1"/>
                      </a:solidFill>
                      <a:prstDash val="sysDash"/>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00FF"/>
                        </a:buClr>
                        <a:buSzTx/>
                        <a:buFontTx/>
                        <a:buNone/>
                        <a:tabLst/>
                      </a:pPr>
                      <a:r>
                        <a:rPr kumimoji="0" lang="en-US" sz="1400" b="0" i="0" u="none" strike="noStrike" cap="none" normalizeH="0" baseline="0" dirty="0" smtClean="0">
                          <a:ln>
                            <a:noFill/>
                          </a:ln>
                          <a:solidFill>
                            <a:schemeClr val="hlink"/>
                          </a:solidFill>
                          <a:effectLst/>
                          <a:latin typeface="AvantGarde" pitchFamily="34" charset="0"/>
                        </a:rPr>
                        <a:t>4.</a:t>
                      </a:r>
                      <a:r>
                        <a:rPr kumimoji="0" lang="en-US" sz="1400" b="0" i="0" u="none" strike="noStrike" cap="none" normalizeH="0" baseline="0" dirty="0" smtClean="0">
                          <a:ln>
                            <a:noFill/>
                          </a:ln>
                          <a:solidFill>
                            <a:schemeClr val="tx1"/>
                          </a:solidFill>
                          <a:effectLst/>
                          <a:latin typeface="AvantGarde" pitchFamily="34" charset="0"/>
                        </a:rPr>
                        <a:t> Indian Housing Plan Tribal Certification</a:t>
                      </a:r>
                    </a:p>
                  </a:txBody>
                  <a:tcPr horzOverflow="overflow">
                    <a:lnL w="12700" cap="flat" cmpd="sng" algn="ctr">
                      <a:solidFill>
                        <a:schemeClr val="tx1"/>
                      </a:solidFill>
                      <a:prstDash val="solid"/>
                      <a:round/>
                      <a:headEnd type="none" w="med" len="med"/>
                      <a:tailEnd type="none" w="lg" len="lg"/>
                    </a:lnL>
                    <a:lnR w="28575" cap="flat" cmpd="sng" algn="ctr">
                      <a:solidFill>
                        <a:schemeClr val="tx1"/>
                      </a:solidFill>
                      <a:prstDash val="solid"/>
                      <a:round/>
                      <a:headEnd type="none" w="med" len="med"/>
                      <a:tailEnd type="none" w="lg" len="lg"/>
                    </a:lnR>
                    <a:lnT w="12700" cap="flat" cmpd="sng" algn="ctr">
                      <a:solidFill>
                        <a:schemeClr val="tx1"/>
                      </a:solidFill>
                      <a:prstDash val="sysDash"/>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r>
              <a:tr h="449263">
                <a:tc>
                  <a:txBody>
                    <a:bodyPr/>
                    <a:lstStyle/>
                    <a:p>
                      <a:pPr marL="0" marR="0" lvl="0" indent="0" algn="l" defTabSz="914400" rtl="0" eaLnBrk="0" fontAlgn="base" latinLnBrk="0" hangingPunct="0">
                        <a:lnSpc>
                          <a:spcPct val="100000"/>
                        </a:lnSpc>
                        <a:spcBef>
                          <a:spcPct val="20000"/>
                        </a:spcBef>
                        <a:spcAft>
                          <a:spcPct val="0"/>
                        </a:spcAft>
                        <a:buClr>
                          <a:srgbClr val="0000FF"/>
                        </a:buClr>
                        <a:buSzTx/>
                        <a:buFontTx/>
                        <a:buNone/>
                        <a:tabLst/>
                      </a:pPr>
                      <a:r>
                        <a:rPr kumimoji="0" lang="en-US" sz="1400" b="1" i="0" u="sng" strike="noStrike" cap="none" normalizeH="0" baseline="0" dirty="0" smtClean="0">
                          <a:ln>
                            <a:noFill/>
                          </a:ln>
                          <a:solidFill>
                            <a:schemeClr val="tx1"/>
                          </a:solidFill>
                          <a:effectLst/>
                          <a:latin typeface="AvantGarde" pitchFamily="34" charset="0"/>
                        </a:rPr>
                        <a:t>Consumer Cooperative</a:t>
                      </a:r>
                      <a:r>
                        <a:rPr kumimoji="0" lang="en-US" sz="1400" b="0" i="0" u="none" strike="noStrike" cap="none" normalizeH="0" baseline="0" dirty="0" smtClean="0">
                          <a:ln>
                            <a:noFill/>
                          </a:ln>
                          <a:solidFill>
                            <a:schemeClr val="tx1"/>
                          </a:solidFill>
                          <a:effectLst/>
                          <a:latin typeface="AvantGarde" pitchFamily="34" charset="0"/>
                        </a:rPr>
                        <a:t> has the meaning given such term in section 202 of the Housing Act of 1959 (12 U.S.C. 1701q).</a:t>
                      </a:r>
                    </a:p>
                  </a:txBody>
                  <a:tcPr horzOverflow="overflow">
                    <a:lnL w="28575"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28575" cap="flat" cmpd="sng" algn="ctr">
                      <a:solidFill>
                        <a:schemeClr val="tx1"/>
                      </a:solidFill>
                      <a:prstDash val="solid"/>
                      <a:round/>
                      <a:headEnd type="none" w="med" len="med"/>
                      <a:tailEnd type="none" w="lg" len="lg"/>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00FF"/>
                        </a:buClr>
                        <a:buSzTx/>
                        <a:buFontTx/>
                        <a:buNone/>
                        <a:tabLst/>
                      </a:pPr>
                      <a:r>
                        <a:rPr kumimoji="0" lang="en-US" sz="1400" b="0" i="0" u="none" strike="noStrike" cap="none" normalizeH="0" baseline="0" dirty="0" smtClean="0">
                          <a:ln>
                            <a:noFill/>
                          </a:ln>
                          <a:solidFill>
                            <a:schemeClr val="tx1"/>
                          </a:solidFill>
                          <a:effectLst/>
                          <a:latin typeface="AvantGarde" pitchFamily="34" charset="0"/>
                        </a:rPr>
                        <a:t>State certification of consumer cooperative status </a:t>
                      </a:r>
                    </a:p>
                  </a:txBody>
                  <a:tcPr horzOverflow="overflow">
                    <a:lnL w="12700" cap="flat" cmpd="sng" algn="ctr">
                      <a:solidFill>
                        <a:schemeClr val="tx1"/>
                      </a:solidFill>
                      <a:prstDash val="solid"/>
                      <a:round/>
                      <a:headEnd type="none" w="med" len="med"/>
                      <a:tailEnd type="none" w="lg" len="lg"/>
                    </a:lnL>
                    <a:lnR w="28575"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28575" cap="flat" cmpd="sng" algn="ctr">
                      <a:solidFill>
                        <a:schemeClr val="tx1"/>
                      </a:solidFill>
                      <a:prstDash val="solid"/>
                      <a:round/>
                      <a:headEnd type="none" w="med" len="med"/>
                      <a:tailEnd type="none" w="lg" len="lg"/>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6"/>
          <p:cNvSpPr>
            <a:spLocks noGrp="1" noChangeArrowheads="1"/>
          </p:cNvSpPr>
          <p:nvPr>
            <p:ph type="sldNum" sz="quarter" idx="10"/>
          </p:nvPr>
        </p:nvSpPr>
        <p:spPr>
          <a:noFill/>
        </p:spPr>
        <p:txBody>
          <a:bodyPr/>
          <a:lstStyle/>
          <a:p>
            <a:fld id="{98B349DE-5BC7-428B-8D66-F85332F432AC}" type="slidenum">
              <a:rPr lang="en-US" smtClean="0"/>
              <a:pPr/>
              <a:t>32</a:t>
            </a:fld>
            <a:endParaRPr lang="en-US" dirty="0" smtClean="0"/>
          </a:p>
        </p:txBody>
      </p:sp>
      <p:sp>
        <p:nvSpPr>
          <p:cNvPr id="29699" name="Slide Number Placeholder 3"/>
          <p:cNvSpPr txBox="1">
            <a:spLocks noGrp="1"/>
          </p:cNvSpPr>
          <p:nvPr/>
        </p:nvSpPr>
        <p:spPr bwMode="auto">
          <a:xfrm>
            <a:off x="7239000" y="6534150"/>
            <a:ext cx="1905000" cy="457200"/>
          </a:xfrm>
          <a:prstGeom prst="rect">
            <a:avLst/>
          </a:prstGeom>
          <a:noFill/>
          <a:ln w="9525">
            <a:noFill/>
            <a:miter lim="800000"/>
            <a:headEnd/>
            <a:tailEnd/>
          </a:ln>
        </p:spPr>
        <p:txBody>
          <a:bodyPr lIns="91427" tIns="45713" rIns="91427" bIns="45713"/>
          <a:lstStyle/>
          <a:p>
            <a:pPr algn="r"/>
            <a:fld id="{542EC854-AAE4-424C-B6DF-BA614B4891DF}" type="slidenum">
              <a:rPr lang="en-US" sz="1400" b="0">
                <a:latin typeface="Arial" charset="0"/>
              </a:rPr>
              <a:pPr algn="r"/>
              <a:t>32</a:t>
            </a:fld>
            <a:endParaRPr lang="en-US" sz="1400" b="0" dirty="0">
              <a:latin typeface="Arial" charset="0"/>
            </a:endParaRPr>
          </a:p>
        </p:txBody>
      </p:sp>
      <p:sp>
        <p:nvSpPr>
          <p:cNvPr id="29700" name="Rectangle 2"/>
          <p:cNvSpPr>
            <a:spLocks noChangeArrowheads="1"/>
          </p:cNvSpPr>
          <p:nvPr/>
        </p:nvSpPr>
        <p:spPr bwMode="auto">
          <a:xfrm>
            <a:off x="152400" y="1066800"/>
            <a:ext cx="8839200" cy="4724400"/>
          </a:xfrm>
          <a:prstGeom prst="rect">
            <a:avLst/>
          </a:prstGeom>
          <a:noFill/>
          <a:ln w="9525">
            <a:noFill/>
            <a:miter lim="800000"/>
            <a:headEnd/>
            <a:tailEnd/>
          </a:ln>
        </p:spPr>
        <p:txBody>
          <a:bodyPr lIns="91427" tIns="45713" rIns="91427" bIns="45713"/>
          <a:lstStyle/>
          <a:p>
            <a:pPr marL="533400" indent="-533400">
              <a:spcBef>
                <a:spcPct val="25000"/>
              </a:spcBef>
              <a:buClr>
                <a:srgbClr val="0000FF"/>
              </a:buClr>
              <a:buFont typeface="Wingdings" pitchFamily="2" charset="2"/>
              <a:buAutoNum type="arabicPeriod"/>
            </a:pPr>
            <a:r>
              <a:rPr lang="en-US" sz="2000" dirty="0">
                <a:solidFill>
                  <a:srgbClr val="0000FF"/>
                </a:solidFill>
                <a:latin typeface="AvantGarde" pitchFamily="34" charset="0"/>
              </a:rPr>
              <a:t>Veteran Family:</a:t>
            </a:r>
            <a:r>
              <a:rPr lang="en-US" sz="2000" b="0" dirty="0">
                <a:latin typeface="AvantGarde" pitchFamily="34" charset="0"/>
              </a:rPr>
              <a:t>  </a:t>
            </a:r>
          </a:p>
          <a:p>
            <a:pPr marL="1035050" lvl="1" indent="-457200">
              <a:spcBef>
                <a:spcPct val="25000"/>
              </a:spcBef>
              <a:buClr>
                <a:srgbClr val="0000FF"/>
              </a:buClr>
              <a:buFont typeface="Wingdings" pitchFamily="2" charset="2"/>
              <a:buAutoNum type="alphaLcParenR"/>
            </a:pPr>
            <a:r>
              <a:rPr lang="en-US" sz="2000" b="0" dirty="0">
                <a:latin typeface="AvantGarde" pitchFamily="34" charset="0"/>
              </a:rPr>
              <a:t>Veteran* who is a single person,</a:t>
            </a:r>
            <a:r>
              <a:rPr lang="en-US" sz="2000" dirty="0">
                <a:latin typeface="AvantGarde" pitchFamily="34" charset="0"/>
              </a:rPr>
              <a:t> </a:t>
            </a:r>
            <a:r>
              <a:rPr lang="en-US" sz="2000" u="sng" dirty="0">
                <a:latin typeface="AvantGarde" pitchFamily="34" charset="0"/>
              </a:rPr>
              <a:t>or</a:t>
            </a:r>
          </a:p>
          <a:p>
            <a:pPr marL="1035050" lvl="1" indent="-457200">
              <a:spcBef>
                <a:spcPct val="25000"/>
              </a:spcBef>
              <a:buClr>
                <a:srgbClr val="0000FF"/>
              </a:buClr>
              <a:buFont typeface="Wingdings" pitchFamily="2" charset="2"/>
              <a:buAutoNum type="alphaLcParenR"/>
            </a:pPr>
            <a:r>
              <a:rPr lang="en-US" sz="2000" b="0" dirty="0">
                <a:latin typeface="AvantGarde" pitchFamily="34" charset="0"/>
              </a:rPr>
              <a:t>Family in which the head of household, or the spouse of the head of household, is a Veteran </a:t>
            </a:r>
            <a:endParaRPr lang="en-US" sz="1400" b="0" dirty="0">
              <a:latin typeface="AvantGarde" pitchFamily="34" charset="0"/>
            </a:endParaRPr>
          </a:p>
          <a:p>
            <a:pPr marL="533400" indent="-533400">
              <a:spcBef>
                <a:spcPct val="25000"/>
              </a:spcBef>
              <a:buClr>
                <a:srgbClr val="0000FF"/>
              </a:buClr>
              <a:buFont typeface="Wingdings" pitchFamily="2" charset="2"/>
              <a:buAutoNum type="arabicPeriod"/>
            </a:pPr>
            <a:r>
              <a:rPr lang="en-US" sz="2000" dirty="0">
                <a:solidFill>
                  <a:srgbClr val="0000FF"/>
                </a:solidFill>
                <a:latin typeface="AvantGarde" pitchFamily="34" charset="0"/>
              </a:rPr>
              <a:t>Very Low-Income:</a:t>
            </a:r>
            <a:r>
              <a:rPr lang="en-US" sz="2000" b="0" dirty="0">
                <a:latin typeface="AvantGarde" pitchFamily="34" charset="0"/>
              </a:rPr>
              <a:t> &lt;50% area median income (</a:t>
            </a:r>
            <a:r>
              <a:rPr lang="en-US" sz="2000" b="0" dirty="0">
                <a:solidFill>
                  <a:schemeClr val="hlink"/>
                </a:solidFill>
                <a:latin typeface="AvantGarde" pitchFamily="34" charset="0"/>
              </a:rPr>
              <a:t>www.huduser.org</a:t>
            </a:r>
            <a:r>
              <a:rPr lang="en-US" sz="2000" b="0" dirty="0">
                <a:latin typeface="AvantGarde" pitchFamily="34" charset="0"/>
              </a:rPr>
              <a:t>) </a:t>
            </a:r>
            <a:endParaRPr lang="en-US" sz="1400" b="0" dirty="0">
              <a:latin typeface="AvantGarde" pitchFamily="34" charset="0"/>
            </a:endParaRPr>
          </a:p>
          <a:p>
            <a:pPr marL="533400" indent="-533400">
              <a:spcBef>
                <a:spcPct val="10000"/>
              </a:spcBef>
              <a:buClr>
                <a:srgbClr val="0000FF"/>
              </a:buClr>
              <a:buFont typeface="Wingdings" pitchFamily="2" charset="2"/>
              <a:buAutoNum type="arabicPeriod"/>
            </a:pPr>
            <a:r>
              <a:rPr lang="en-US" sz="2000" dirty="0">
                <a:solidFill>
                  <a:srgbClr val="0000FF"/>
                </a:solidFill>
                <a:latin typeface="AvantGarde" pitchFamily="34" charset="0"/>
              </a:rPr>
              <a:t>“Occupying Permanent Housing”:</a:t>
            </a:r>
          </a:p>
          <a:p>
            <a:pPr marL="1035050" lvl="1" indent="-457200">
              <a:spcBef>
                <a:spcPct val="25000"/>
              </a:spcBef>
              <a:buClr>
                <a:srgbClr val="0000FF"/>
              </a:buClr>
              <a:buFont typeface="Wingdings" pitchFamily="2" charset="2"/>
              <a:buAutoNum type="alphaLcParenR"/>
            </a:pPr>
            <a:r>
              <a:rPr lang="en-US" sz="2000" b="0" dirty="0">
                <a:latin typeface="AvantGarde" pitchFamily="34" charset="0"/>
              </a:rPr>
              <a:t>Category (1): Currently residing in permanent housing</a:t>
            </a:r>
          </a:p>
          <a:p>
            <a:pPr marL="1035050" lvl="1" indent="-457200">
              <a:spcBef>
                <a:spcPct val="25000"/>
              </a:spcBef>
              <a:buClr>
                <a:srgbClr val="0000FF"/>
              </a:buClr>
              <a:buFont typeface="Wingdings" pitchFamily="2" charset="2"/>
              <a:buAutoNum type="alphaLcParenR"/>
            </a:pPr>
            <a:r>
              <a:rPr lang="en-US" sz="2000" b="0" dirty="0">
                <a:latin typeface="AvantGarde" pitchFamily="34" charset="0"/>
              </a:rPr>
              <a:t>Category (2): Currently homeless, scheduled to become resident of permanent housing within 90 days pending the location or development of suitable permanent housing</a:t>
            </a:r>
          </a:p>
          <a:p>
            <a:pPr marL="1035050" lvl="1" indent="-457200">
              <a:spcBef>
                <a:spcPct val="25000"/>
              </a:spcBef>
              <a:buClr>
                <a:srgbClr val="0000FF"/>
              </a:buClr>
              <a:buFont typeface="Wingdings" pitchFamily="2" charset="2"/>
              <a:buAutoNum type="alphaLcParenR"/>
            </a:pPr>
            <a:r>
              <a:rPr lang="en-US" sz="2000" b="0" dirty="0">
                <a:latin typeface="AvantGarde" pitchFamily="34" charset="0"/>
              </a:rPr>
              <a:t>Category (3): </a:t>
            </a:r>
            <a:r>
              <a:rPr lang="en-US" sz="2000" b="0" dirty="0" smtClean="0">
                <a:latin typeface="AvantGarde" pitchFamily="34" charset="0"/>
              </a:rPr>
              <a:t>Currently homeless, exited </a:t>
            </a:r>
            <a:r>
              <a:rPr lang="en-US" sz="2000" b="0" dirty="0">
                <a:latin typeface="AvantGarde" pitchFamily="34" charset="0"/>
              </a:rPr>
              <a:t>permanent housing within the previous 90 days in order to seek housing more responsive to needs and preferences</a:t>
            </a:r>
            <a:endParaRPr lang="en-US" sz="1800" b="0" dirty="0">
              <a:latin typeface="AvantGarde" pitchFamily="34" charset="0"/>
            </a:endParaRPr>
          </a:p>
          <a:p>
            <a:pPr marL="533400" indent="-533400">
              <a:spcBef>
                <a:spcPct val="10000"/>
              </a:spcBef>
              <a:buClr>
                <a:srgbClr val="0000FF"/>
              </a:buClr>
              <a:buFont typeface="Wingdings" pitchFamily="2" charset="2"/>
              <a:buNone/>
            </a:pPr>
            <a:endParaRPr lang="en-US" sz="1600" b="0" dirty="0">
              <a:latin typeface="AvantGarde" pitchFamily="34" charset="0"/>
            </a:endParaRPr>
          </a:p>
        </p:txBody>
      </p:sp>
      <p:sp>
        <p:nvSpPr>
          <p:cNvPr id="1077252" name="Rectangle 4"/>
          <p:cNvSpPr>
            <a:spLocks noChangeArrowheads="1"/>
          </p:cNvSpPr>
          <p:nvPr/>
        </p:nvSpPr>
        <p:spPr bwMode="auto">
          <a:xfrm>
            <a:off x="3657600" y="0"/>
            <a:ext cx="5486400" cy="990600"/>
          </a:xfrm>
          <a:prstGeom prst="rect">
            <a:avLst/>
          </a:prstGeom>
          <a:noFill/>
          <a:ln w="9525">
            <a:noFill/>
            <a:miter lim="800000"/>
            <a:headEnd/>
            <a:tailEnd/>
          </a:ln>
          <a:effectLst/>
        </p:spPr>
        <p:txBody>
          <a:bodyPr lIns="91427" tIns="45713" rIns="91427" bIns="45713" anchor="ctr"/>
          <a:lstStyle/>
          <a:p>
            <a:pPr algn="r">
              <a:defRPr/>
            </a:pPr>
            <a:r>
              <a:rPr lang="en-US" sz="3000" i="1" dirty="0" smtClean="0">
                <a:solidFill>
                  <a:schemeClr val="bg1"/>
                </a:solidFill>
                <a:effectLst>
                  <a:outerShdw blurRad="38100" dist="38100" dir="2700000" algn="tl">
                    <a:srgbClr val="C0C0C0"/>
                  </a:outerShdw>
                </a:effectLst>
                <a:latin typeface="AvantGarde" pitchFamily="34" charset="0"/>
              </a:rPr>
              <a:t>SSVF </a:t>
            </a:r>
            <a:r>
              <a:rPr lang="en-US" sz="3000" i="1" dirty="0">
                <a:solidFill>
                  <a:schemeClr val="bg1"/>
                </a:solidFill>
                <a:effectLst>
                  <a:outerShdw blurRad="38100" dist="38100" dir="2700000" algn="tl">
                    <a:srgbClr val="C0C0C0"/>
                  </a:outerShdw>
                </a:effectLst>
                <a:latin typeface="AvantGarde" pitchFamily="34" charset="0"/>
              </a:rPr>
              <a:t>Program Overview </a:t>
            </a:r>
            <a:br>
              <a:rPr lang="en-US" sz="3000" i="1" dirty="0">
                <a:solidFill>
                  <a:schemeClr val="bg1"/>
                </a:solidFill>
                <a:effectLst>
                  <a:outerShdw blurRad="38100" dist="38100" dir="2700000" algn="tl">
                    <a:srgbClr val="C0C0C0"/>
                  </a:outerShdw>
                </a:effectLst>
                <a:latin typeface="AvantGarde" pitchFamily="34" charset="0"/>
              </a:rPr>
            </a:br>
            <a:r>
              <a:rPr lang="en-US" sz="3000" i="1" dirty="0">
                <a:solidFill>
                  <a:schemeClr val="bg1"/>
                </a:solidFill>
                <a:effectLst>
                  <a:outerShdw blurRad="38100" dist="38100" dir="2700000" algn="tl">
                    <a:srgbClr val="C0C0C0"/>
                  </a:outerShdw>
                </a:effectLst>
                <a:latin typeface="AvantGarde" pitchFamily="34" charset="0"/>
              </a:rPr>
              <a:t>Participant Eligibility</a:t>
            </a:r>
          </a:p>
        </p:txBody>
      </p:sp>
      <p:sp>
        <p:nvSpPr>
          <p:cNvPr id="29702" name="Text Box 8"/>
          <p:cNvSpPr txBox="1">
            <a:spLocks noChangeArrowheads="1"/>
          </p:cNvSpPr>
          <p:nvPr/>
        </p:nvSpPr>
        <p:spPr bwMode="auto">
          <a:xfrm>
            <a:off x="152400" y="5943600"/>
            <a:ext cx="8915400" cy="947738"/>
          </a:xfrm>
          <a:prstGeom prst="rect">
            <a:avLst/>
          </a:prstGeom>
          <a:noFill/>
          <a:ln w="25400">
            <a:noFill/>
            <a:miter lim="800000"/>
            <a:headEnd/>
            <a:tailEnd type="none" w="lg" len="lg"/>
          </a:ln>
        </p:spPr>
        <p:txBody>
          <a:bodyPr>
            <a:spAutoFit/>
          </a:bodyPr>
          <a:lstStyle/>
          <a:p>
            <a:pPr>
              <a:spcBef>
                <a:spcPct val="10000"/>
              </a:spcBef>
              <a:buClr>
                <a:srgbClr val="0000FF"/>
              </a:buClr>
              <a:buFont typeface="Wingdings" pitchFamily="2" charset="2"/>
              <a:buNone/>
            </a:pPr>
            <a:r>
              <a:rPr lang="en-US" sz="1600" b="0" dirty="0">
                <a:latin typeface="AvantGarde" pitchFamily="34" charset="0"/>
              </a:rPr>
              <a:t>*”Veteran” means a person who served in the active military, naval, or air service, and who was discharged or released </a:t>
            </a:r>
            <a:r>
              <a:rPr lang="en-US" sz="1600" b="0" dirty="0" smtClean="0">
                <a:latin typeface="AvantGarde" pitchFamily="34" charset="0"/>
              </a:rPr>
              <a:t>under </a:t>
            </a:r>
            <a:r>
              <a:rPr lang="en-US" sz="1600" b="0" dirty="0">
                <a:latin typeface="AvantGarde" pitchFamily="34" charset="0"/>
              </a:rPr>
              <a:t>conditions other than dishonorable.</a:t>
            </a:r>
          </a:p>
          <a:p>
            <a:pPr>
              <a:spcBef>
                <a:spcPct val="50000"/>
              </a:spcBef>
            </a:pPr>
            <a:endParaRPr lang="en-US" sz="1600" dirty="0">
              <a:latin typeface="AvantGarde" pitchFamily="34" charset="0"/>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6"/>
          <p:cNvSpPr>
            <a:spLocks noGrp="1" noChangeArrowheads="1"/>
          </p:cNvSpPr>
          <p:nvPr>
            <p:ph type="sldNum" sz="quarter" idx="10"/>
          </p:nvPr>
        </p:nvSpPr>
        <p:spPr>
          <a:noFill/>
        </p:spPr>
        <p:txBody>
          <a:bodyPr/>
          <a:lstStyle/>
          <a:p>
            <a:fld id="{89464F05-0B6F-4E9E-8E8F-653768582028}" type="slidenum">
              <a:rPr lang="en-US" smtClean="0"/>
              <a:pPr/>
              <a:t>33</a:t>
            </a:fld>
            <a:endParaRPr lang="en-US" dirty="0" smtClean="0"/>
          </a:p>
        </p:txBody>
      </p:sp>
      <p:sp>
        <p:nvSpPr>
          <p:cNvPr id="31747" name="Slide Number Placeholder 3"/>
          <p:cNvSpPr txBox="1">
            <a:spLocks noGrp="1"/>
          </p:cNvSpPr>
          <p:nvPr/>
        </p:nvSpPr>
        <p:spPr bwMode="auto">
          <a:xfrm>
            <a:off x="7239000" y="6534150"/>
            <a:ext cx="1905000" cy="457200"/>
          </a:xfrm>
          <a:prstGeom prst="rect">
            <a:avLst/>
          </a:prstGeom>
          <a:noFill/>
          <a:ln w="9525">
            <a:noFill/>
            <a:miter lim="800000"/>
            <a:headEnd/>
            <a:tailEnd/>
          </a:ln>
        </p:spPr>
        <p:txBody>
          <a:bodyPr lIns="91427" tIns="45713" rIns="91427" bIns="45713"/>
          <a:lstStyle/>
          <a:p>
            <a:pPr algn="r"/>
            <a:fld id="{0E0C0A22-386E-43C0-B45E-5205593BF1D5}" type="slidenum">
              <a:rPr lang="en-US" sz="1400" b="0">
                <a:latin typeface="Arial" charset="0"/>
              </a:rPr>
              <a:pPr algn="r"/>
              <a:t>33</a:t>
            </a:fld>
            <a:endParaRPr lang="en-US" sz="1400" b="0" dirty="0">
              <a:latin typeface="Arial" charset="0"/>
            </a:endParaRPr>
          </a:p>
        </p:txBody>
      </p:sp>
      <p:sp>
        <p:nvSpPr>
          <p:cNvPr id="31748" name="Rectangle 2"/>
          <p:cNvSpPr>
            <a:spLocks noChangeArrowheads="1"/>
          </p:cNvSpPr>
          <p:nvPr/>
        </p:nvSpPr>
        <p:spPr bwMode="auto">
          <a:xfrm>
            <a:off x="63500" y="1066800"/>
            <a:ext cx="8915400" cy="5105400"/>
          </a:xfrm>
          <a:prstGeom prst="rect">
            <a:avLst/>
          </a:prstGeom>
          <a:noFill/>
          <a:ln w="9525">
            <a:noFill/>
            <a:miter lim="800000"/>
            <a:headEnd/>
            <a:tailEnd/>
          </a:ln>
        </p:spPr>
        <p:txBody>
          <a:bodyPr lIns="91427" tIns="45713" rIns="91427" bIns="45713"/>
          <a:lstStyle/>
          <a:p>
            <a:pPr marL="457200" indent="-457200">
              <a:spcBef>
                <a:spcPct val="50000"/>
              </a:spcBef>
              <a:buClr>
                <a:srgbClr val="0000FF"/>
              </a:buClr>
              <a:buFont typeface="Wingdings" pitchFamily="2" charset="2"/>
              <a:buNone/>
            </a:pPr>
            <a:r>
              <a:rPr lang="en-US" sz="2000" dirty="0">
                <a:solidFill>
                  <a:srgbClr val="0000FF"/>
                </a:solidFill>
                <a:latin typeface="AvantGarde" pitchFamily="34" charset="0"/>
              </a:rPr>
              <a:t>Required Supportive Services:</a:t>
            </a:r>
          </a:p>
          <a:p>
            <a:pPr marL="571500" lvl="1" indent="-457200">
              <a:lnSpc>
                <a:spcPct val="120000"/>
              </a:lnSpc>
              <a:buClr>
                <a:srgbClr val="0000FF"/>
              </a:buClr>
              <a:buFont typeface="Wingdings" pitchFamily="2" charset="2"/>
              <a:buAutoNum type="arabicPeriod"/>
            </a:pPr>
            <a:r>
              <a:rPr lang="en-US" sz="2000" b="0" dirty="0">
                <a:latin typeface="AvantGarde" pitchFamily="34" charset="0"/>
              </a:rPr>
              <a:t>Outreach services (Section 62.30)</a:t>
            </a:r>
          </a:p>
          <a:p>
            <a:pPr marL="1143000" lvl="2" indent="-228600">
              <a:lnSpc>
                <a:spcPct val="120000"/>
              </a:lnSpc>
              <a:buClr>
                <a:srgbClr val="0000FF"/>
              </a:buClr>
              <a:buFontTx/>
              <a:buChar char="•"/>
            </a:pPr>
            <a:r>
              <a:rPr lang="en-US" sz="2000" b="0" dirty="0">
                <a:latin typeface="AvantGarde" pitchFamily="34" charset="0"/>
              </a:rPr>
              <a:t>Use best efforts to ensure that hard-to-reach eligible participants are found, engaged, and provided supportive services</a:t>
            </a:r>
          </a:p>
          <a:p>
            <a:pPr marL="1143000" lvl="2" indent="-228600">
              <a:lnSpc>
                <a:spcPct val="120000"/>
              </a:lnSpc>
              <a:buClr>
                <a:srgbClr val="0000FF"/>
              </a:buClr>
              <a:buFontTx/>
              <a:buChar char="•"/>
            </a:pPr>
            <a:r>
              <a:rPr lang="en-US" sz="2000" b="0" dirty="0">
                <a:latin typeface="AvantGarde" pitchFamily="34" charset="0"/>
              </a:rPr>
              <a:t>Active liaison with local VA facilities, State, local, tribal, and private agencies and organizations providing services</a:t>
            </a:r>
          </a:p>
          <a:p>
            <a:pPr marL="571500" lvl="1" indent="-457200">
              <a:lnSpc>
                <a:spcPct val="120000"/>
              </a:lnSpc>
              <a:buClr>
                <a:srgbClr val="0000FF"/>
              </a:buClr>
              <a:buFont typeface="Wingdings" pitchFamily="2" charset="2"/>
              <a:buAutoNum type="arabicPeriod"/>
            </a:pPr>
            <a:r>
              <a:rPr lang="en-US" sz="2000" b="0" dirty="0">
                <a:latin typeface="AvantGarde" pitchFamily="34" charset="0"/>
              </a:rPr>
              <a:t>Case management services (Section 62.31)</a:t>
            </a:r>
          </a:p>
          <a:p>
            <a:pPr marL="1143000" lvl="2" indent="-228600">
              <a:lnSpc>
                <a:spcPct val="120000"/>
              </a:lnSpc>
              <a:buClr>
                <a:srgbClr val="0000FF"/>
              </a:buClr>
              <a:buFontTx/>
              <a:buChar char="•"/>
            </a:pPr>
            <a:r>
              <a:rPr lang="en-US" sz="2000" b="0" dirty="0">
                <a:latin typeface="AvantGarde" pitchFamily="34" charset="0"/>
              </a:rPr>
              <a:t>Careful assessment of participant functions</a:t>
            </a:r>
          </a:p>
          <a:p>
            <a:pPr marL="1143000" lvl="2" indent="-228600">
              <a:lnSpc>
                <a:spcPct val="120000"/>
              </a:lnSpc>
              <a:buClr>
                <a:srgbClr val="0000FF"/>
              </a:buClr>
              <a:buFontTx/>
              <a:buChar char="•"/>
            </a:pPr>
            <a:r>
              <a:rPr lang="en-US" sz="2000" b="0" dirty="0">
                <a:latin typeface="AvantGarde" pitchFamily="34" charset="0"/>
              </a:rPr>
              <a:t>Developing and monitoring case plans</a:t>
            </a:r>
          </a:p>
          <a:p>
            <a:pPr marL="1143000" lvl="2" indent="-228600">
              <a:lnSpc>
                <a:spcPct val="120000"/>
              </a:lnSpc>
              <a:buClr>
                <a:srgbClr val="0000FF"/>
              </a:buClr>
              <a:buFontTx/>
              <a:buChar char="•"/>
            </a:pPr>
            <a:r>
              <a:rPr lang="en-US" sz="2000" b="0" dirty="0">
                <a:latin typeface="AvantGarde" pitchFamily="34" charset="0"/>
              </a:rPr>
              <a:t>Establishing linkages to help participants</a:t>
            </a:r>
          </a:p>
          <a:p>
            <a:pPr marL="1143000" lvl="2" indent="-228600">
              <a:lnSpc>
                <a:spcPct val="120000"/>
              </a:lnSpc>
              <a:buClr>
                <a:srgbClr val="0000FF"/>
              </a:buClr>
              <a:buFontTx/>
              <a:buChar char="•"/>
            </a:pPr>
            <a:r>
              <a:rPr lang="en-US" sz="2000" b="0" dirty="0">
                <a:latin typeface="AvantGarde" pitchFamily="34" charset="0"/>
              </a:rPr>
              <a:t>Providing referrals and performing related activities as necessary</a:t>
            </a:r>
          </a:p>
          <a:p>
            <a:pPr marL="1143000" lvl="2" indent="-228600">
              <a:lnSpc>
                <a:spcPct val="120000"/>
              </a:lnSpc>
              <a:buClr>
                <a:srgbClr val="0000FF"/>
              </a:buClr>
              <a:buFontTx/>
              <a:buChar char="•"/>
            </a:pPr>
            <a:r>
              <a:rPr lang="en-US" sz="2000" b="0" dirty="0">
                <a:latin typeface="AvantGarde" pitchFamily="34" charset="0"/>
              </a:rPr>
              <a:t>Deciding how resources are allocated to participants </a:t>
            </a:r>
          </a:p>
          <a:p>
            <a:pPr marL="1143000" lvl="2" indent="-228600">
              <a:lnSpc>
                <a:spcPct val="120000"/>
              </a:lnSpc>
              <a:buClr>
                <a:srgbClr val="0000FF"/>
              </a:buClr>
              <a:buFontTx/>
              <a:buChar char="•"/>
            </a:pPr>
            <a:r>
              <a:rPr lang="en-US" sz="2000" b="0" dirty="0">
                <a:latin typeface="AvantGarde" pitchFamily="34" charset="0"/>
              </a:rPr>
              <a:t>Educating participants on issues</a:t>
            </a:r>
          </a:p>
        </p:txBody>
      </p:sp>
      <p:sp>
        <p:nvSpPr>
          <p:cNvPr id="1077252" name="Rectangle 4"/>
          <p:cNvSpPr>
            <a:spLocks noChangeArrowheads="1"/>
          </p:cNvSpPr>
          <p:nvPr/>
        </p:nvSpPr>
        <p:spPr bwMode="auto">
          <a:xfrm>
            <a:off x="3657600" y="0"/>
            <a:ext cx="5486400" cy="990600"/>
          </a:xfrm>
          <a:prstGeom prst="rect">
            <a:avLst/>
          </a:prstGeom>
          <a:noFill/>
          <a:ln w="9525">
            <a:noFill/>
            <a:miter lim="800000"/>
            <a:headEnd/>
            <a:tailEnd/>
          </a:ln>
          <a:effectLst/>
        </p:spPr>
        <p:txBody>
          <a:bodyPr lIns="91427" tIns="45713" rIns="91427" bIns="45713" anchor="ctr"/>
          <a:lstStyle/>
          <a:p>
            <a:pPr algn="r">
              <a:defRPr/>
            </a:pPr>
            <a:r>
              <a:rPr lang="en-US" sz="3000" i="1" dirty="0" smtClean="0">
                <a:solidFill>
                  <a:schemeClr val="bg1"/>
                </a:solidFill>
                <a:effectLst>
                  <a:outerShdw blurRad="38100" dist="38100" dir="2700000" algn="tl">
                    <a:srgbClr val="C0C0C0"/>
                  </a:outerShdw>
                </a:effectLst>
                <a:latin typeface="AvantGarde" pitchFamily="34" charset="0"/>
              </a:rPr>
              <a:t>Program </a:t>
            </a:r>
            <a:r>
              <a:rPr lang="en-US" sz="3000" i="1" dirty="0">
                <a:solidFill>
                  <a:schemeClr val="bg1"/>
                </a:solidFill>
                <a:effectLst>
                  <a:outerShdw blurRad="38100" dist="38100" dir="2700000" algn="tl">
                    <a:srgbClr val="C0C0C0"/>
                  </a:outerShdw>
                </a:effectLst>
                <a:latin typeface="AvantGarde" pitchFamily="34" charset="0"/>
              </a:rPr>
              <a:t>Overview</a:t>
            </a:r>
            <a:br>
              <a:rPr lang="en-US" sz="3000" i="1" dirty="0">
                <a:solidFill>
                  <a:schemeClr val="bg1"/>
                </a:solidFill>
                <a:effectLst>
                  <a:outerShdw blurRad="38100" dist="38100" dir="2700000" algn="tl">
                    <a:srgbClr val="C0C0C0"/>
                  </a:outerShdw>
                </a:effectLst>
                <a:latin typeface="AvantGarde" pitchFamily="34" charset="0"/>
              </a:rPr>
            </a:br>
            <a:r>
              <a:rPr lang="en-US" sz="3000" i="1" dirty="0" smtClean="0">
                <a:solidFill>
                  <a:schemeClr val="bg1"/>
                </a:solidFill>
                <a:effectLst>
                  <a:outerShdw blurRad="38100" dist="38100" dir="2700000" algn="tl">
                    <a:srgbClr val="C0C0C0"/>
                  </a:outerShdw>
                </a:effectLst>
                <a:latin typeface="AvantGarde" pitchFamily="34" charset="0"/>
              </a:rPr>
              <a:t>Supportive </a:t>
            </a:r>
            <a:r>
              <a:rPr lang="en-US" sz="3000" i="1" dirty="0">
                <a:solidFill>
                  <a:schemeClr val="bg1"/>
                </a:solidFill>
                <a:effectLst>
                  <a:outerShdw blurRad="38100" dist="38100" dir="2700000" algn="tl">
                    <a:srgbClr val="C0C0C0"/>
                  </a:outerShdw>
                </a:effectLst>
                <a:latin typeface="AvantGarde" pitchFamily="34" charset="0"/>
              </a:rPr>
              <a:t>Services</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6"/>
          <p:cNvSpPr txBox="1">
            <a:spLocks noGrp="1" noChangeArrowheads="1"/>
          </p:cNvSpPr>
          <p:nvPr/>
        </p:nvSpPr>
        <p:spPr bwMode="auto">
          <a:xfrm>
            <a:off x="7239000" y="6534150"/>
            <a:ext cx="1905000" cy="457200"/>
          </a:xfrm>
          <a:prstGeom prst="rect">
            <a:avLst/>
          </a:prstGeom>
          <a:noFill/>
          <a:ln w="9525">
            <a:noFill/>
            <a:miter lim="800000"/>
            <a:headEnd/>
            <a:tailEnd/>
          </a:ln>
        </p:spPr>
        <p:txBody>
          <a:bodyPr lIns="91427" tIns="45713" rIns="91427" bIns="45713"/>
          <a:lstStyle/>
          <a:p>
            <a:pPr algn="r"/>
            <a:fld id="{0A46B2DD-137A-4DBF-BE28-0FB26B630BAD}" type="slidenum">
              <a:rPr lang="en-US" sz="1400" b="0">
                <a:latin typeface="Arial" charset="0"/>
              </a:rPr>
              <a:pPr algn="r"/>
              <a:t>34</a:t>
            </a:fld>
            <a:endParaRPr lang="en-US" sz="1400" b="0" dirty="0">
              <a:latin typeface="Arial" charset="0"/>
            </a:endParaRPr>
          </a:p>
        </p:txBody>
      </p:sp>
      <p:sp>
        <p:nvSpPr>
          <p:cNvPr id="32771" name="Slide Number Placeholder 3"/>
          <p:cNvSpPr txBox="1">
            <a:spLocks noGrp="1"/>
          </p:cNvSpPr>
          <p:nvPr/>
        </p:nvSpPr>
        <p:spPr bwMode="auto">
          <a:xfrm>
            <a:off x="7239000" y="6534150"/>
            <a:ext cx="1905000" cy="457200"/>
          </a:xfrm>
          <a:prstGeom prst="rect">
            <a:avLst/>
          </a:prstGeom>
          <a:noFill/>
          <a:ln w="9525">
            <a:noFill/>
            <a:miter lim="800000"/>
            <a:headEnd/>
            <a:tailEnd/>
          </a:ln>
        </p:spPr>
        <p:txBody>
          <a:bodyPr lIns="91427" tIns="45713" rIns="91427" bIns="45713"/>
          <a:lstStyle/>
          <a:p>
            <a:pPr algn="r"/>
            <a:fld id="{C687D619-52CB-4664-A33D-63F71167647E}" type="slidenum">
              <a:rPr lang="en-US" sz="1400" b="0">
                <a:latin typeface="Arial" charset="0"/>
              </a:rPr>
              <a:pPr algn="r"/>
              <a:t>34</a:t>
            </a:fld>
            <a:endParaRPr lang="en-US" sz="1400" b="0" dirty="0">
              <a:latin typeface="Arial" charset="0"/>
            </a:endParaRPr>
          </a:p>
        </p:txBody>
      </p:sp>
      <p:sp>
        <p:nvSpPr>
          <p:cNvPr id="32772" name="Rectangle 2"/>
          <p:cNvSpPr>
            <a:spLocks noChangeArrowheads="1"/>
          </p:cNvSpPr>
          <p:nvPr/>
        </p:nvSpPr>
        <p:spPr bwMode="auto">
          <a:xfrm>
            <a:off x="63500" y="1066800"/>
            <a:ext cx="8915400" cy="5105400"/>
          </a:xfrm>
          <a:prstGeom prst="rect">
            <a:avLst/>
          </a:prstGeom>
          <a:noFill/>
          <a:ln w="9525">
            <a:noFill/>
            <a:miter lim="800000"/>
            <a:headEnd/>
            <a:tailEnd/>
          </a:ln>
        </p:spPr>
        <p:txBody>
          <a:bodyPr lIns="91427" tIns="45713" rIns="91427" bIns="45713"/>
          <a:lstStyle/>
          <a:p>
            <a:pPr marL="457200" indent="-457200">
              <a:spcBef>
                <a:spcPct val="50000"/>
              </a:spcBef>
              <a:buClr>
                <a:srgbClr val="0000FF"/>
              </a:buClr>
              <a:buFont typeface="Wingdings" pitchFamily="2" charset="2"/>
              <a:buNone/>
            </a:pPr>
            <a:r>
              <a:rPr lang="en-US" sz="2000" dirty="0">
                <a:solidFill>
                  <a:srgbClr val="0000FF"/>
                </a:solidFill>
                <a:latin typeface="AvantGarde" pitchFamily="34" charset="0"/>
              </a:rPr>
              <a:t>Required Supportive Services (Cont’d):</a:t>
            </a:r>
          </a:p>
          <a:p>
            <a:pPr marL="571500" lvl="1" indent="-457200">
              <a:lnSpc>
                <a:spcPct val="120000"/>
              </a:lnSpc>
              <a:buClr>
                <a:srgbClr val="0000FF"/>
              </a:buClr>
              <a:buFont typeface="Wingdings" pitchFamily="2" charset="2"/>
              <a:buAutoNum type="arabicPeriod" startAt="3"/>
            </a:pPr>
            <a:r>
              <a:rPr lang="en-US" sz="2000" b="0" dirty="0">
                <a:latin typeface="AvantGarde" pitchFamily="34" charset="0"/>
              </a:rPr>
              <a:t>Assist participants to obtain VA benefits (Section 62.32)</a:t>
            </a:r>
          </a:p>
          <a:p>
            <a:pPr marL="1371600" lvl="2" indent="-457200">
              <a:lnSpc>
                <a:spcPct val="120000"/>
              </a:lnSpc>
              <a:buClr>
                <a:srgbClr val="0000FF"/>
              </a:buClr>
            </a:pPr>
            <a:endParaRPr lang="en-US" sz="2000" b="0" dirty="0">
              <a:latin typeface="AvantGarde" pitchFamily="34" charset="0"/>
            </a:endParaRPr>
          </a:p>
          <a:p>
            <a:pPr marL="571500" lvl="1" indent="-457200">
              <a:lnSpc>
                <a:spcPct val="120000"/>
              </a:lnSpc>
              <a:buClr>
                <a:srgbClr val="0000FF"/>
              </a:buClr>
              <a:buFont typeface="Wingdings" pitchFamily="2" charset="2"/>
              <a:buAutoNum type="arabicPeriod" startAt="3"/>
            </a:pPr>
            <a:endParaRPr lang="en-US" sz="2000" b="0" dirty="0">
              <a:latin typeface="AvantGarde" pitchFamily="34" charset="0"/>
            </a:endParaRPr>
          </a:p>
          <a:p>
            <a:pPr marL="571500" lvl="1" indent="-457200">
              <a:lnSpc>
                <a:spcPct val="120000"/>
              </a:lnSpc>
              <a:buClr>
                <a:srgbClr val="0000FF"/>
              </a:buClr>
              <a:buFont typeface="Wingdings" pitchFamily="2" charset="2"/>
              <a:buAutoNum type="arabicPeriod" startAt="3"/>
            </a:pPr>
            <a:endParaRPr lang="en-US" sz="2000" b="0" dirty="0">
              <a:latin typeface="AvantGarde" pitchFamily="34" charset="0"/>
            </a:endParaRPr>
          </a:p>
          <a:p>
            <a:pPr marL="571500" lvl="1" indent="-457200">
              <a:lnSpc>
                <a:spcPct val="120000"/>
              </a:lnSpc>
              <a:buClr>
                <a:srgbClr val="0000FF"/>
              </a:buClr>
              <a:buFont typeface="Wingdings" pitchFamily="2" charset="2"/>
              <a:buAutoNum type="arabicPeriod" startAt="3"/>
            </a:pPr>
            <a:r>
              <a:rPr lang="en-US" sz="2000" b="0" dirty="0">
                <a:latin typeface="AvantGarde" pitchFamily="34" charset="0"/>
              </a:rPr>
              <a:t>Assist participants to obtain and coordinate the provision of other public benefits provided by Federal, State, or local agencies, or any eligible entity in the area served by the grantee (provided directly or through referral to partner agencies) (Section 62.33)</a:t>
            </a:r>
          </a:p>
        </p:txBody>
      </p:sp>
      <p:graphicFrame>
        <p:nvGraphicFramePr>
          <p:cNvPr id="1127535" name="Group 111"/>
          <p:cNvGraphicFramePr>
            <a:graphicFrameLocks noGrp="1"/>
          </p:cNvGraphicFramePr>
          <p:nvPr>
            <p:ph idx="4294967295"/>
          </p:nvPr>
        </p:nvGraphicFramePr>
        <p:xfrm>
          <a:off x="685800" y="4343400"/>
          <a:ext cx="7834313" cy="2164080"/>
        </p:xfrm>
        <a:graphic>
          <a:graphicData uri="http://schemas.openxmlformats.org/drawingml/2006/table">
            <a:tbl>
              <a:tblPr/>
              <a:tblGrid>
                <a:gridCol w="3886200"/>
                <a:gridCol w="3948113"/>
              </a:tblGrid>
              <a:tr h="2163763">
                <a:tc>
                  <a:txBody>
                    <a:bodyPr/>
                    <a:lstStyle/>
                    <a:p>
                      <a:pPr marL="228600" marR="0" lvl="0" indent="-228600" algn="l" defTabSz="914400" rtl="0" eaLnBrk="1" fontAlgn="base" latinLnBrk="0" hangingPunct="1">
                        <a:lnSpc>
                          <a:spcPct val="100000"/>
                        </a:lnSpc>
                        <a:spcBef>
                          <a:spcPct val="20000"/>
                        </a:spcBef>
                        <a:spcAft>
                          <a:spcPct val="0"/>
                        </a:spcAft>
                        <a:buClrTx/>
                        <a:buSzTx/>
                        <a:buFontTx/>
                        <a:buChar char="•"/>
                        <a:tabLst/>
                      </a:pPr>
                      <a:r>
                        <a:rPr kumimoji="0" lang="en-US" sz="2000" b="0" i="0" u="none" strike="noStrike" cap="none" normalizeH="0" baseline="0" dirty="0" smtClean="0">
                          <a:ln>
                            <a:noFill/>
                          </a:ln>
                          <a:solidFill>
                            <a:schemeClr val="tx1"/>
                          </a:solidFill>
                          <a:effectLst/>
                          <a:latin typeface="AvantGarde" pitchFamily="34" charset="0"/>
                        </a:rPr>
                        <a:t>Health care services</a:t>
                      </a:r>
                    </a:p>
                    <a:p>
                      <a:pPr marL="228600" marR="0" lvl="0" indent="-228600" algn="l" defTabSz="914400" rtl="0" eaLnBrk="1" fontAlgn="base" latinLnBrk="0" hangingPunct="1">
                        <a:lnSpc>
                          <a:spcPct val="100000"/>
                        </a:lnSpc>
                        <a:spcBef>
                          <a:spcPct val="20000"/>
                        </a:spcBef>
                        <a:spcAft>
                          <a:spcPct val="0"/>
                        </a:spcAft>
                        <a:buClrTx/>
                        <a:buSzTx/>
                        <a:buFontTx/>
                        <a:buChar char="•"/>
                        <a:tabLst/>
                      </a:pPr>
                      <a:r>
                        <a:rPr kumimoji="0" lang="en-US" sz="2000" b="0" i="0" u="none" strike="noStrike" cap="none" normalizeH="0" baseline="0" dirty="0" smtClean="0">
                          <a:ln>
                            <a:noFill/>
                          </a:ln>
                          <a:solidFill>
                            <a:schemeClr val="tx1"/>
                          </a:solidFill>
                          <a:effectLst/>
                          <a:latin typeface="AvantGarde" pitchFamily="34" charset="0"/>
                        </a:rPr>
                        <a:t>Daily living services</a:t>
                      </a:r>
                    </a:p>
                    <a:p>
                      <a:pPr marL="228600" marR="0" lvl="0" indent="-228600" algn="l" defTabSz="914400" rtl="0" eaLnBrk="1" fontAlgn="base" latinLnBrk="0" hangingPunct="1">
                        <a:lnSpc>
                          <a:spcPct val="100000"/>
                        </a:lnSpc>
                        <a:spcBef>
                          <a:spcPct val="20000"/>
                        </a:spcBef>
                        <a:spcAft>
                          <a:spcPct val="0"/>
                        </a:spcAft>
                        <a:buClrTx/>
                        <a:buSzTx/>
                        <a:buFontTx/>
                        <a:buChar char="•"/>
                        <a:tabLst/>
                      </a:pPr>
                      <a:r>
                        <a:rPr kumimoji="0" lang="en-US" sz="2000" b="0" i="0" u="none" strike="noStrike" cap="none" normalizeH="0" baseline="0" dirty="0" smtClean="0">
                          <a:ln>
                            <a:noFill/>
                          </a:ln>
                          <a:solidFill>
                            <a:schemeClr val="tx1"/>
                          </a:solidFill>
                          <a:effectLst/>
                          <a:latin typeface="AvantGarde" pitchFamily="34" charset="0"/>
                        </a:rPr>
                        <a:t>Personal financial planning services</a:t>
                      </a:r>
                    </a:p>
                    <a:p>
                      <a:pPr marL="228600" marR="0" lvl="0" indent="-228600" algn="l" defTabSz="914400" rtl="0" eaLnBrk="1" fontAlgn="base" latinLnBrk="0" hangingPunct="1">
                        <a:lnSpc>
                          <a:spcPct val="100000"/>
                        </a:lnSpc>
                        <a:spcBef>
                          <a:spcPct val="20000"/>
                        </a:spcBef>
                        <a:spcAft>
                          <a:spcPct val="0"/>
                        </a:spcAft>
                        <a:buClrTx/>
                        <a:buSzTx/>
                        <a:buFontTx/>
                        <a:buChar char="•"/>
                        <a:tabLst/>
                      </a:pPr>
                      <a:r>
                        <a:rPr kumimoji="0" lang="en-US" sz="2000" b="0" i="0" u="none" strike="noStrike" cap="none" normalizeH="0" baseline="0" dirty="0" smtClean="0">
                          <a:ln>
                            <a:noFill/>
                          </a:ln>
                          <a:solidFill>
                            <a:schemeClr val="tx1"/>
                          </a:solidFill>
                          <a:effectLst/>
                          <a:latin typeface="AvantGarde" pitchFamily="34" charset="0"/>
                        </a:rPr>
                        <a:t>Transportation services </a:t>
                      </a:r>
                    </a:p>
                    <a:p>
                      <a:pPr marL="228600" marR="0" lvl="0" indent="-228600" algn="l" defTabSz="914400" rtl="0" eaLnBrk="1" fontAlgn="base" latinLnBrk="0" hangingPunct="1">
                        <a:lnSpc>
                          <a:spcPct val="100000"/>
                        </a:lnSpc>
                        <a:spcBef>
                          <a:spcPct val="20000"/>
                        </a:spcBef>
                        <a:spcAft>
                          <a:spcPct val="0"/>
                        </a:spcAft>
                        <a:buClrTx/>
                        <a:buSzTx/>
                        <a:buFontTx/>
                        <a:buChar char="•"/>
                        <a:tabLst/>
                      </a:pPr>
                      <a:r>
                        <a:rPr kumimoji="0" lang="en-US" sz="2000" b="0" i="0" u="none" strike="noStrike" cap="none" normalizeH="0" baseline="0" dirty="0" smtClean="0">
                          <a:ln>
                            <a:noFill/>
                          </a:ln>
                          <a:solidFill>
                            <a:schemeClr val="tx1"/>
                          </a:solidFill>
                          <a:effectLst/>
                          <a:latin typeface="AvantGarde" pitchFamily="34" charset="0"/>
                        </a:rPr>
                        <a:t>Income support services </a:t>
                      </a:r>
                    </a:p>
                  </a:txBody>
                  <a:tcPr horzOverflow="overflow">
                    <a:lnL>
                      <a:noFill/>
                    </a:lnL>
                    <a:lnR>
                      <a:noFill/>
                    </a:lnR>
                    <a:lnT>
                      <a:noFill/>
                    </a:lnT>
                    <a:lnB>
                      <a:noFill/>
                    </a:lnB>
                    <a:lnTlToBr>
                      <a:noFill/>
                    </a:lnTlToBr>
                    <a:lnBlToTr>
                      <a:noFill/>
                    </a:lnBlToTr>
                    <a:noFill/>
                  </a:tcPr>
                </a:tc>
                <a:tc>
                  <a:txBody>
                    <a:bodyPr/>
                    <a:lstStyle/>
                    <a:p>
                      <a:pPr marL="236538" marR="0" lvl="0" indent="-236538" algn="l" defTabSz="914400" rtl="0" eaLnBrk="1" fontAlgn="base" latinLnBrk="0" hangingPunct="1">
                        <a:lnSpc>
                          <a:spcPct val="100000"/>
                        </a:lnSpc>
                        <a:spcBef>
                          <a:spcPct val="20000"/>
                        </a:spcBef>
                        <a:spcAft>
                          <a:spcPct val="0"/>
                        </a:spcAft>
                        <a:buClrTx/>
                        <a:buSzTx/>
                        <a:buFontTx/>
                        <a:buChar char="•"/>
                        <a:tabLst/>
                      </a:pPr>
                      <a:r>
                        <a:rPr kumimoji="0" lang="en-US" sz="2000" b="0" i="0" u="none" strike="noStrike" cap="none" normalizeH="0" baseline="0" dirty="0" smtClean="0">
                          <a:ln>
                            <a:noFill/>
                          </a:ln>
                          <a:solidFill>
                            <a:schemeClr val="tx1"/>
                          </a:solidFill>
                          <a:effectLst/>
                          <a:latin typeface="AvantGarde" pitchFamily="34" charset="0"/>
                        </a:rPr>
                        <a:t>Fiduciary and representative payee services</a:t>
                      </a:r>
                    </a:p>
                    <a:p>
                      <a:pPr marL="236538" marR="0" lvl="0" indent="-236538" algn="l" defTabSz="914400" rtl="0" eaLnBrk="1" fontAlgn="base" latinLnBrk="0" hangingPunct="1">
                        <a:lnSpc>
                          <a:spcPct val="100000"/>
                        </a:lnSpc>
                        <a:spcBef>
                          <a:spcPct val="20000"/>
                        </a:spcBef>
                        <a:spcAft>
                          <a:spcPct val="0"/>
                        </a:spcAft>
                        <a:buClrTx/>
                        <a:buSzTx/>
                        <a:buFontTx/>
                        <a:buChar char="•"/>
                        <a:tabLst/>
                      </a:pPr>
                      <a:r>
                        <a:rPr kumimoji="0" lang="en-US" sz="2000" b="0" i="0" u="none" strike="noStrike" cap="none" normalizeH="0" baseline="0" dirty="0" smtClean="0">
                          <a:ln>
                            <a:noFill/>
                          </a:ln>
                          <a:solidFill>
                            <a:schemeClr val="tx1"/>
                          </a:solidFill>
                          <a:effectLst/>
                          <a:latin typeface="AvantGarde" pitchFamily="34" charset="0"/>
                        </a:rPr>
                        <a:t>Legal services</a:t>
                      </a:r>
                    </a:p>
                    <a:p>
                      <a:pPr marL="236538" marR="0" lvl="0" indent="-236538" algn="l" defTabSz="914400" rtl="0" eaLnBrk="1" fontAlgn="base" latinLnBrk="0" hangingPunct="1">
                        <a:lnSpc>
                          <a:spcPct val="100000"/>
                        </a:lnSpc>
                        <a:spcBef>
                          <a:spcPct val="20000"/>
                        </a:spcBef>
                        <a:spcAft>
                          <a:spcPct val="0"/>
                        </a:spcAft>
                        <a:buClrTx/>
                        <a:buSzTx/>
                        <a:buFontTx/>
                        <a:buChar char="•"/>
                        <a:tabLst/>
                      </a:pPr>
                      <a:r>
                        <a:rPr kumimoji="0" lang="en-US" sz="2000" b="0" i="0" u="none" strike="noStrike" cap="none" normalizeH="0" baseline="0" dirty="0" smtClean="0">
                          <a:ln>
                            <a:noFill/>
                          </a:ln>
                          <a:solidFill>
                            <a:schemeClr val="tx1"/>
                          </a:solidFill>
                          <a:effectLst/>
                          <a:latin typeface="AvantGarde" pitchFamily="34" charset="0"/>
                        </a:rPr>
                        <a:t>Child care</a:t>
                      </a:r>
                    </a:p>
                    <a:p>
                      <a:pPr marL="236538" marR="0" lvl="0" indent="-236538" algn="l" defTabSz="914400" rtl="0" eaLnBrk="1" fontAlgn="base" latinLnBrk="0" hangingPunct="1">
                        <a:lnSpc>
                          <a:spcPct val="100000"/>
                        </a:lnSpc>
                        <a:spcBef>
                          <a:spcPct val="20000"/>
                        </a:spcBef>
                        <a:spcAft>
                          <a:spcPct val="0"/>
                        </a:spcAft>
                        <a:buClrTx/>
                        <a:buSzTx/>
                        <a:buFontTx/>
                        <a:buChar char="•"/>
                        <a:tabLst/>
                      </a:pPr>
                      <a:r>
                        <a:rPr kumimoji="0" lang="en-US" sz="2000" b="0" i="0" u="none" strike="noStrike" cap="none" normalizeH="0" baseline="0" dirty="0" smtClean="0">
                          <a:ln>
                            <a:noFill/>
                          </a:ln>
                          <a:solidFill>
                            <a:schemeClr val="tx1"/>
                          </a:solidFill>
                          <a:effectLst/>
                          <a:latin typeface="AvantGarde" pitchFamily="34" charset="0"/>
                        </a:rPr>
                        <a:t>Housing counseling services</a:t>
                      </a:r>
                    </a:p>
                  </a:txBody>
                  <a:tcPr horzOverflow="overflow">
                    <a:lnL>
                      <a:noFill/>
                    </a:lnL>
                    <a:lnR>
                      <a:noFill/>
                    </a:lnR>
                    <a:lnT>
                      <a:noFill/>
                    </a:lnT>
                    <a:lnB>
                      <a:noFill/>
                    </a:lnB>
                    <a:lnTlToBr>
                      <a:noFill/>
                    </a:lnTlToBr>
                    <a:lnBlToTr>
                      <a:noFill/>
                    </a:lnBlToTr>
                    <a:noFill/>
                  </a:tcPr>
                </a:tc>
              </a:tr>
            </a:tbl>
          </a:graphicData>
        </a:graphic>
      </p:graphicFrame>
      <p:sp>
        <p:nvSpPr>
          <p:cNvPr id="1077252" name="Rectangle 4"/>
          <p:cNvSpPr>
            <a:spLocks noChangeArrowheads="1"/>
          </p:cNvSpPr>
          <p:nvPr/>
        </p:nvSpPr>
        <p:spPr bwMode="auto">
          <a:xfrm>
            <a:off x="3048000" y="0"/>
            <a:ext cx="6096000" cy="990600"/>
          </a:xfrm>
          <a:prstGeom prst="rect">
            <a:avLst/>
          </a:prstGeom>
          <a:noFill/>
          <a:ln w="9525">
            <a:noFill/>
            <a:miter lim="800000"/>
            <a:headEnd/>
            <a:tailEnd/>
          </a:ln>
          <a:effectLst/>
        </p:spPr>
        <p:txBody>
          <a:bodyPr lIns="91427" tIns="45713" rIns="91427" bIns="45713" anchor="ctr"/>
          <a:lstStyle/>
          <a:p>
            <a:pPr algn="r">
              <a:defRPr/>
            </a:pPr>
            <a:r>
              <a:rPr lang="en-US" sz="3000" i="1" dirty="0" smtClean="0">
                <a:solidFill>
                  <a:schemeClr val="bg1"/>
                </a:solidFill>
                <a:effectLst>
                  <a:outerShdw blurRad="38100" dist="38100" dir="2700000" algn="tl">
                    <a:srgbClr val="C0C0C0"/>
                  </a:outerShdw>
                </a:effectLst>
                <a:latin typeface="AvantGarde" pitchFamily="34" charset="0"/>
              </a:rPr>
              <a:t>SSVF </a:t>
            </a:r>
            <a:r>
              <a:rPr lang="en-US" sz="3000" i="1" dirty="0">
                <a:solidFill>
                  <a:schemeClr val="bg1"/>
                </a:solidFill>
                <a:effectLst>
                  <a:outerShdw blurRad="38100" dist="38100" dir="2700000" algn="tl">
                    <a:srgbClr val="C0C0C0"/>
                  </a:outerShdw>
                </a:effectLst>
                <a:latin typeface="AvantGarde" pitchFamily="34" charset="0"/>
              </a:rPr>
              <a:t>Program Overview </a:t>
            </a:r>
            <a:br>
              <a:rPr lang="en-US" sz="3000" i="1" dirty="0">
                <a:solidFill>
                  <a:schemeClr val="bg1"/>
                </a:solidFill>
                <a:effectLst>
                  <a:outerShdw blurRad="38100" dist="38100" dir="2700000" algn="tl">
                    <a:srgbClr val="C0C0C0"/>
                  </a:outerShdw>
                </a:effectLst>
                <a:latin typeface="AvantGarde" pitchFamily="34" charset="0"/>
              </a:rPr>
            </a:br>
            <a:r>
              <a:rPr lang="en-US" sz="3000" i="1" dirty="0">
                <a:solidFill>
                  <a:schemeClr val="bg1"/>
                </a:solidFill>
                <a:effectLst>
                  <a:outerShdw blurRad="38100" dist="38100" dir="2700000" algn="tl">
                    <a:srgbClr val="C0C0C0"/>
                  </a:outerShdw>
                </a:effectLst>
                <a:latin typeface="AvantGarde" pitchFamily="34" charset="0"/>
              </a:rPr>
              <a:t>Supportive Services (cont’d)</a:t>
            </a:r>
          </a:p>
        </p:txBody>
      </p:sp>
      <p:graphicFrame>
        <p:nvGraphicFramePr>
          <p:cNvPr id="304148" name="Group 20"/>
          <p:cNvGraphicFramePr>
            <a:graphicFrameLocks noGrp="1"/>
          </p:cNvGraphicFramePr>
          <p:nvPr/>
        </p:nvGraphicFramePr>
        <p:xfrm>
          <a:off x="609600" y="1828800"/>
          <a:ext cx="8305800" cy="1295400"/>
        </p:xfrm>
        <a:graphic>
          <a:graphicData uri="http://schemas.openxmlformats.org/drawingml/2006/table">
            <a:tbl>
              <a:tblPr/>
              <a:tblGrid>
                <a:gridCol w="4119563"/>
                <a:gridCol w="4186237"/>
              </a:tblGrid>
              <a:tr h="1295400">
                <a:tc>
                  <a:txBody>
                    <a:bodyPr/>
                    <a:lstStyle/>
                    <a:p>
                      <a:pPr marL="228600" marR="0" lvl="0" indent="-228600" algn="l" defTabSz="914400" rtl="0" eaLnBrk="1" fontAlgn="base" latinLnBrk="0" hangingPunct="1">
                        <a:lnSpc>
                          <a:spcPct val="100000"/>
                        </a:lnSpc>
                        <a:spcBef>
                          <a:spcPct val="20000"/>
                        </a:spcBef>
                        <a:spcAft>
                          <a:spcPct val="0"/>
                        </a:spcAft>
                        <a:buClrTx/>
                        <a:buSzTx/>
                        <a:buFontTx/>
                        <a:buChar char="•"/>
                        <a:tabLst/>
                      </a:pPr>
                      <a:r>
                        <a:rPr kumimoji="0" lang="en-US" sz="2000" b="0" i="0" u="none" strike="noStrike" cap="none" normalizeH="0" baseline="0" dirty="0" smtClean="0">
                          <a:ln>
                            <a:noFill/>
                          </a:ln>
                          <a:solidFill>
                            <a:schemeClr val="tx1"/>
                          </a:solidFill>
                          <a:effectLst/>
                          <a:latin typeface="AvantGarde" pitchFamily="34" charset="0"/>
                        </a:rPr>
                        <a:t>Vocational and rehabilitation counseling</a:t>
                      </a:r>
                    </a:p>
                    <a:p>
                      <a:pPr marL="228600" marR="0" lvl="0" indent="-228600" algn="l" defTabSz="914400" rtl="0" eaLnBrk="1" fontAlgn="base" latinLnBrk="0" hangingPunct="1">
                        <a:lnSpc>
                          <a:spcPct val="100000"/>
                        </a:lnSpc>
                        <a:spcBef>
                          <a:spcPct val="20000"/>
                        </a:spcBef>
                        <a:spcAft>
                          <a:spcPct val="0"/>
                        </a:spcAft>
                        <a:buClrTx/>
                        <a:buSzTx/>
                        <a:buFontTx/>
                        <a:buChar char="•"/>
                        <a:tabLst/>
                      </a:pPr>
                      <a:r>
                        <a:rPr kumimoji="0" lang="en-US" sz="2000" b="0" i="0" u="none" strike="noStrike" cap="none" normalizeH="0" baseline="0" dirty="0" smtClean="0">
                          <a:ln>
                            <a:noFill/>
                          </a:ln>
                          <a:solidFill>
                            <a:schemeClr val="tx1"/>
                          </a:solidFill>
                          <a:effectLst/>
                          <a:latin typeface="AvantGarde" pitchFamily="34" charset="0"/>
                        </a:rPr>
                        <a:t>Educational assistance</a:t>
                      </a:r>
                    </a:p>
                  </a:txBody>
                  <a:tcPr horzOverflow="overflow">
                    <a:lnL>
                      <a:noFill/>
                    </a:lnL>
                    <a:lnR>
                      <a:noFill/>
                    </a:lnR>
                    <a:lnT>
                      <a:noFill/>
                    </a:lnT>
                    <a:lnB>
                      <a:noFill/>
                    </a:lnB>
                    <a:lnTlToBr>
                      <a:noFill/>
                    </a:lnTlToBr>
                    <a:lnBlToTr>
                      <a:noFill/>
                    </a:lnBlToTr>
                    <a:noFill/>
                  </a:tcPr>
                </a:tc>
                <a:tc>
                  <a:txBody>
                    <a:bodyPr/>
                    <a:lstStyle/>
                    <a:p>
                      <a:pPr marL="236538" marR="0" lvl="0" indent="-236538" algn="l" defTabSz="914400" rtl="0" eaLnBrk="1" fontAlgn="base" latinLnBrk="0" hangingPunct="1">
                        <a:lnSpc>
                          <a:spcPct val="100000"/>
                        </a:lnSpc>
                        <a:spcBef>
                          <a:spcPct val="20000"/>
                        </a:spcBef>
                        <a:spcAft>
                          <a:spcPct val="0"/>
                        </a:spcAft>
                        <a:buClrTx/>
                        <a:buSzTx/>
                        <a:buFontTx/>
                        <a:buChar char="•"/>
                        <a:tabLst/>
                      </a:pPr>
                      <a:r>
                        <a:rPr kumimoji="0" lang="en-US" sz="2000" b="0" i="0" u="none" strike="noStrike" cap="none" normalizeH="0" baseline="0" dirty="0" smtClean="0">
                          <a:ln>
                            <a:noFill/>
                          </a:ln>
                          <a:solidFill>
                            <a:schemeClr val="tx1"/>
                          </a:solidFill>
                          <a:effectLst/>
                          <a:latin typeface="AvantGarde" pitchFamily="34" charset="0"/>
                        </a:rPr>
                        <a:t>Employment and training services</a:t>
                      </a:r>
                    </a:p>
                    <a:p>
                      <a:pPr marL="236538" marR="0" lvl="0" indent="-236538" algn="l" defTabSz="914400" rtl="0" eaLnBrk="1" fontAlgn="base" latinLnBrk="0" hangingPunct="1">
                        <a:lnSpc>
                          <a:spcPct val="100000"/>
                        </a:lnSpc>
                        <a:spcBef>
                          <a:spcPct val="20000"/>
                        </a:spcBef>
                        <a:spcAft>
                          <a:spcPct val="0"/>
                        </a:spcAft>
                        <a:buClrTx/>
                        <a:buSzTx/>
                        <a:buFontTx/>
                        <a:buChar char="•"/>
                        <a:tabLst/>
                      </a:pPr>
                      <a:r>
                        <a:rPr kumimoji="0" lang="en-US" sz="2000" b="0" i="0" u="none" strike="noStrike" cap="none" normalizeH="0" baseline="0" dirty="0" smtClean="0">
                          <a:ln>
                            <a:noFill/>
                          </a:ln>
                          <a:solidFill>
                            <a:schemeClr val="tx1"/>
                          </a:solidFill>
                          <a:effectLst/>
                          <a:latin typeface="AvantGarde" pitchFamily="34" charset="0"/>
                        </a:rPr>
                        <a:t>Health care services</a:t>
                      </a:r>
                    </a:p>
                  </a:txBody>
                  <a:tcPr horzOverflow="overflow">
                    <a:lnL>
                      <a:noFill/>
                    </a:lnL>
                    <a:lnR>
                      <a:noFill/>
                    </a:lnR>
                    <a:lnT>
                      <a:noFill/>
                    </a:lnT>
                    <a:lnB>
                      <a:noFill/>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6"/>
          <p:cNvSpPr>
            <a:spLocks noGrp="1" noChangeArrowheads="1"/>
          </p:cNvSpPr>
          <p:nvPr>
            <p:ph type="sldNum" sz="quarter" idx="10"/>
          </p:nvPr>
        </p:nvSpPr>
        <p:spPr>
          <a:noFill/>
        </p:spPr>
        <p:txBody>
          <a:bodyPr/>
          <a:lstStyle/>
          <a:p>
            <a:fld id="{A8CFD61B-CD6D-46D3-BCA2-E98B5536C445}" type="slidenum">
              <a:rPr lang="en-US" smtClean="0"/>
              <a:pPr/>
              <a:t>35</a:t>
            </a:fld>
            <a:endParaRPr lang="en-US" dirty="0" smtClean="0"/>
          </a:p>
        </p:txBody>
      </p:sp>
      <p:sp>
        <p:nvSpPr>
          <p:cNvPr id="33795" name="Slide Number Placeholder 3"/>
          <p:cNvSpPr txBox="1">
            <a:spLocks noGrp="1"/>
          </p:cNvSpPr>
          <p:nvPr/>
        </p:nvSpPr>
        <p:spPr bwMode="auto">
          <a:xfrm>
            <a:off x="7239000" y="6534150"/>
            <a:ext cx="1905000" cy="457200"/>
          </a:xfrm>
          <a:prstGeom prst="rect">
            <a:avLst/>
          </a:prstGeom>
          <a:noFill/>
          <a:ln w="9525">
            <a:noFill/>
            <a:miter lim="800000"/>
            <a:headEnd/>
            <a:tailEnd/>
          </a:ln>
        </p:spPr>
        <p:txBody>
          <a:bodyPr lIns="91427" tIns="45713" rIns="91427" bIns="45713"/>
          <a:lstStyle/>
          <a:p>
            <a:pPr algn="r"/>
            <a:fld id="{F6BA6EE8-B0B9-4C04-B227-6C37FF855971}" type="slidenum">
              <a:rPr lang="en-US" sz="1400" b="0">
                <a:latin typeface="Arial" charset="0"/>
              </a:rPr>
              <a:pPr algn="r"/>
              <a:t>35</a:t>
            </a:fld>
            <a:endParaRPr lang="en-US" sz="1400" b="0" dirty="0">
              <a:latin typeface="Arial" charset="0"/>
            </a:endParaRPr>
          </a:p>
        </p:txBody>
      </p:sp>
      <p:sp>
        <p:nvSpPr>
          <p:cNvPr id="33796" name="Rectangle 2"/>
          <p:cNvSpPr>
            <a:spLocks noChangeArrowheads="1"/>
          </p:cNvSpPr>
          <p:nvPr/>
        </p:nvSpPr>
        <p:spPr bwMode="auto">
          <a:xfrm>
            <a:off x="76200" y="1069975"/>
            <a:ext cx="9067800" cy="5105400"/>
          </a:xfrm>
          <a:prstGeom prst="rect">
            <a:avLst/>
          </a:prstGeom>
          <a:noFill/>
          <a:ln w="9525">
            <a:noFill/>
            <a:miter lim="800000"/>
            <a:headEnd/>
            <a:tailEnd/>
          </a:ln>
        </p:spPr>
        <p:txBody>
          <a:bodyPr lIns="91427" tIns="45713" rIns="91427" bIns="45713"/>
          <a:lstStyle/>
          <a:p>
            <a:pPr marL="457200" indent="-457200">
              <a:lnSpc>
                <a:spcPct val="120000"/>
              </a:lnSpc>
              <a:buClr>
                <a:srgbClr val="0000FF"/>
              </a:buClr>
              <a:buFont typeface="Wingdings" pitchFamily="2" charset="2"/>
              <a:buNone/>
            </a:pPr>
            <a:r>
              <a:rPr lang="en-US" sz="2000" dirty="0">
                <a:solidFill>
                  <a:srgbClr val="0000FF"/>
                </a:solidFill>
                <a:latin typeface="AvantGarde" pitchFamily="34" charset="0"/>
              </a:rPr>
              <a:t>Optional Supportive Services: </a:t>
            </a:r>
            <a:br>
              <a:rPr lang="en-US" sz="2000" dirty="0">
                <a:solidFill>
                  <a:srgbClr val="0000FF"/>
                </a:solidFill>
                <a:latin typeface="AvantGarde" pitchFamily="34" charset="0"/>
              </a:rPr>
            </a:br>
            <a:endParaRPr lang="en-US" sz="2000" dirty="0">
              <a:solidFill>
                <a:srgbClr val="0000FF"/>
              </a:solidFill>
              <a:latin typeface="AvantGarde" pitchFamily="34" charset="0"/>
            </a:endParaRPr>
          </a:p>
          <a:p>
            <a:pPr marL="457200" indent="-457200">
              <a:lnSpc>
                <a:spcPct val="120000"/>
              </a:lnSpc>
              <a:buClr>
                <a:srgbClr val="0000FF"/>
              </a:buClr>
              <a:buFont typeface="Wingdings" pitchFamily="2" charset="2"/>
              <a:buAutoNum type="arabicPeriod"/>
            </a:pPr>
            <a:r>
              <a:rPr lang="en-US" sz="2000" b="0" dirty="0">
                <a:latin typeface="AvantGarde" pitchFamily="34" charset="0"/>
              </a:rPr>
              <a:t>Other services which may be suggested by an applicant, a grantee, or VA in the future that are consistent with the SSVF Program</a:t>
            </a:r>
          </a:p>
          <a:p>
            <a:pPr marL="457200" indent="-457200">
              <a:lnSpc>
                <a:spcPct val="120000"/>
              </a:lnSpc>
              <a:buClr>
                <a:srgbClr val="0000FF"/>
              </a:buClr>
              <a:buFont typeface="Wingdings" pitchFamily="2" charset="2"/>
              <a:buAutoNum type="arabicPeriod"/>
            </a:pPr>
            <a:endParaRPr lang="en-US" sz="2000" b="0" dirty="0">
              <a:latin typeface="AvantGarde" pitchFamily="34" charset="0"/>
            </a:endParaRPr>
          </a:p>
          <a:p>
            <a:pPr marL="457200" indent="-457200">
              <a:lnSpc>
                <a:spcPct val="120000"/>
              </a:lnSpc>
              <a:buClr>
                <a:srgbClr val="0000FF"/>
              </a:buClr>
              <a:buFont typeface="Wingdings" pitchFamily="2" charset="2"/>
              <a:buAutoNum type="arabicPeriod"/>
            </a:pPr>
            <a:r>
              <a:rPr lang="en-US" sz="2000" b="0" dirty="0">
                <a:latin typeface="AvantGarde" pitchFamily="34" charset="0"/>
              </a:rPr>
              <a:t>Temporary financial assistance payments </a:t>
            </a:r>
          </a:p>
          <a:p>
            <a:pPr marL="571500" lvl="1" indent="-457200">
              <a:lnSpc>
                <a:spcPct val="120000"/>
              </a:lnSpc>
              <a:buClr>
                <a:srgbClr val="0000FF"/>
              </a:buClr>
              <a:buFontTx/>
              <a:buChar char="•"/>
            </a:pPr>
            <a:r>
              <a:rPr lang="en-US" sz="2000" b="0" dirty="0">
                <a:latin typeface="AvantGarde" pitchFamily="34" charset="0"/>
              </a:rPr>
              <a:t>Payments must help participants remain in or obtain permanent housing</a:t>
            </a:r>
          </a:p>
          <a:p>
            <a:pPr marL="571500" lvl="1" indent="-457200">
              <a:lnSpc>
                <a:spcPct val="120000"/>
              </a:lnSpc>
              <a:buClr>
                <a:srgbClr val="0000FF"/>
              </a:buClr>
              <a:buFontTx/>
              <a:buChar char="•"/>
            </a:pPr>
            <a:r>
              <a:rPr lang="en-US" sz="2000" b="0" dirty="0">
                <a:latin typeface="AvantGarde" pitchFamily="34" charset="0"/>
              </a:rPr>
              <a:t>Payments are subject to the restrictions in the Final Rule and the Notice of Fund Availability (NOFA), including time/amount limitations, development of housing stability plan, payments only to third parties</a:t>
            </a:r>
          </a:p>
        </p:txBody>
      </p:sp>
      <p:sp>
        <p:nvSpPr>
          <p:cNvPr id="1077252" name="Rectangle 4"/>
          <p:cNvSpPr>
            <a:spLocks noChangeArrowheads="1"/>
          </p:cNvSpPr>
          <p:nvPr/>
        </p:nvSpPr>
        <p:spPr bwMode="auto">
          <a:xfrm>
            <a:off x="3657600" y="0"/>
            <a:ext cx="5486400" cy="990600"/>
          </a:xfrm>
          <a:prstGeom prst="rect">
            <a:avLst/>
          </a:prstGeom>
          <a:noFill/>
          <a:ln w="9525">
            <a:noFill/>
            <a:miter lim="800000"/>
            <a:headEnd/>
            <a:tailEnd/>
          </a:ln>
          <a:effectLst/>
        </p:spPr>
        <p:txBody>
          <a:bodyPr lIns="91427" tIns="45713" rIns="91427" bIns="45713" anchor="ctr"/>
          <a:lstStyle/>
          <a:p>
            <a:pPr algn="r">
              <a:defRPr/>
            </a:pPr>
            <a:r>
              <a:rPr lang="en-US" sz="3000" i="1" dirty="0" smtClean="0">
                <a:solidFill>
                  <a:schemeClr val="bg1"/>
                </a:solidFill>
                <a:effectLst>
                  <a:outerShdw blurRad="38100" dist="38100" dir="2700000" algn="tl">
                    <a:srgbClr val="C0C0C0"/>
                  </a:outerShdw>
                </a:effectLst>
                <a:latin typeface="AvantGarde" pitchFamily="34" charset="0"/>
              </a:rPr>
              <a:t>SSVF </a:t>
            </a:r>
            <a:r>
              <a:rPr lang="en-US" sz="3000" i="1" dirty="0">
                <a:solidFill>
                  <a:schemeClr val="bg1"/>
                </a:solidFill>
                <a:effectLst>
                  <a:outerShdw blurRad="38100" dist="38100" dir="2700000" algn="tl">
                    <a:srgbClr val="C0C0C0"/>
                  </a:outerShdw>
                </a:effectLst>
                <a:latin typeface="AvantGarde" pitchFamily="34" charset="0"/>
              </a:rPr>
              <a:t>Program Overview </a:t>
            </a:r>
            <a:br>
              <a:rPr lang="en-US" sz="3000" i="1" dirty="0">
                <a:solidFill>
                  <a:schemeClr val="bg1"/>
                </a:solidFill>
                <a:effectLst>
                  <a:outerShdw blurRad="38100" dist="38100" dir="2700000" algn="tl">
                    <a:srgbClr val="C0C0C0"/>
                  </a:outerShdw>
                </a:effectLst>
                <a:latin typeface="AvantGarde" pitchFamily="34" charset="0"/>
              </a:rPr>
            </a:br>
            <a:r>
              <a:rPr lang="en-US" sz="3000" i="1" dirty="0">
                <a:solidFill>
                  <a:schemeClr val="bg1"/>
                </a:solidFill>
                <a:effectLst>
                  <a:outerShdw blurRad="38100" dist="38100" dir="2700000" algn="tl">
                    <a:srgbClr val="C0C0C0"/>
                  </a:outerShdw>
                </a:effectLst>
                <a:latin typeface="AvantGarde" pitchFamily="34" charset="0"/>
              </a:rPr>
              <a:t>Supportive Services </a:t>
            </a:r>
            <a:r>
              <a:rPr lang="en-US" sz="2000" i="1" dirty="0">
                <a:solidFill>
                  <a:schemeClr val="bg1"/>
                </a:solidFill>
                <a:effectLst>
                  <a:outerShdw blurRad="38100" dist="38100" dir="2700000" algn="tl">
                    <a:srgbClr val="C0C0C0"/>
                  </a:outerShdw>
                </a:effectLst>
                <a:latin typeface="AvantGarde" pitchFamily="34" charset="0"/>
              </a:rPr>
              <a:t>(cont’d)</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6"/>
          <p:cNvSpPr txBox="1">
            <a:spLocks noGrp="1" noChangeArrowheads="1"/>
          </p:cNvSpPr>
          <p:nvPr/>
        </p:nvSpPr>
        <p:spPr bwMode="auto">
          <a:xfrm>
            <a:off x="7239000" y="6534150"/>
            <a:ext cx="1905000" cy="457200"/>
          </a:xfrm>
          <a:prstGeom prst="rect">
            <a:avLst/>
          </a:prstGeom>
          <a:noFill/>
          <a:ln w="9525">
            <a:noFill/>
            <a:miter lim="800000"/>
            <a:headEnd/>
            <a:tailEnd/>
          </a:ln>
        </p:spPr>
        <p:txBody>
          <a:bodyPr lIns="91427" tIns="45713" rIns="91427" bIns="45713"/>
          <a:lstStyle/>
          <a:p>
            <a:pPr algn="r"/>
            <a:fld id="{A4145491-B262-461C-81B0-4D287B4C863E}" type="slidenum">
              <a:rPr lang="en-US" sz="1400" b="0">
                <a:latin typeface="Arial" charset="0"/>
              </a:rPr>
              <a:pPr algn="r"/>
              <a:t>36</a:t>
            </a:fld>
            <a:endParaRPr lang="en-US" sz="1400" b="0" dirty="0">
              <a:latin typeface="Arial" charset="0"/>
            </a:endParaRPr>
          </a:p>
        </p:txBody>
      </p:sp>
      <p:sp>
        <p:nvSpPr>
          <p:cNvPr id="34819" name="Slide Number Placeholder 3"/>
          <p:cNvSpPr txBox="1">
            <a:spLocks noGrp="1"/>
          </p:cNvSpPr>
          <p:nvPr/>
        </p:nvSpPr>
        <p:spPr bwMode="auto">
          <a:xfrm>
            <a:off x="7239000" y="6534150"/>
            <a:ext cx="1905000" cy="457200"/>
          </a:xfrm>
          <a:prstGeom prst="rect">
            <a:avLst/>
          </a:prstGeom>
          <a:noFill/>
          <a:ln w="9525">
            <a:noFill/>
            <a:miter lim="800000"/>
            <a:headEnd/>
            <a:tailEnd/>
          </a:ln>
        </p:spPr>
        <p:txBody>
          <a:bodyPr lIns="91427" tIns="45713" rIns="91427" bIns="45713"/>
          <a:lstStyle/>
          <a:p>
            <a:pPr algn="r"/>
            <a:fld id="{BD522526-E5D9-412D-BBB4-300FD93D9B6F}" type="slidenum">
              <a:rPr lang="en-US" sz="1400" b="0">
                <a:latin typeface="Arial" charset="0"/>
              </a:rPr>
              <a:pPr algn="r"/>
              <a:t>36</a:t>
            </a:fld>
            <a:endParaRPr lang="en-US" sz="1400" b="0" dirty="0">
              <a:latin typeface="Arial" charset="0"/>
            </a:endParaRPr>
          </a:p>
        </p:txBody>
      </p:sp>
      <p:sp>
        <p:nvSpPr>
          <p:cNvPr id="1077252" name="Rectangle 4"/>
          <p:cNvSpPr>
            <a:spLocks noChangeArrowheads="1"/>
          </p:cNvSpPr>
          <p:nvPr/>
        </p:nvSpPr>
        <p:spPr bwMode="auto">
          <a:xfrm>
            <a:off x="3657600" y="0"/>
            <a:ext cx="5486400" cy="990600"/>
          </a:xfrm>
          <a:prstGeom prst="rect">
            <a:avLst/>
          </a:prstGeom>
          <a:noFill/>
          <a:ln w="9525">
            <a:noFill/>
            <a:miter lim="800000"/>
            <a:headEnd/>
            <a:tailEnd/>
          </a:ln>
          <a:effectLst/>
        </p:spPr>
        <p:txBody>
          <a:bodyPr lIns="91427" tIns="45713" rIns="91427" bIns="45713" anchor="ctr"/>
          <a:lstStyle/>
          <a:p>
            <a:pPr algn="r">
              <a:defRPr/>
            </a:pPr>
            <a:r>
              <a:rPr lang="en-US" sz="3000" i="1" dirty="0" smtClean="0">
                <a:solidFill>
                  <a:schemeClr val="bg1"/>
                </a:solidFill>
                <a:effectLst>
                  <a:outerShdw blurRad="38100" dist="38100" dir="2700000" algn="tl">
                    <a:srgbClr val="C0C0C0"/>
                  </a:outerShdw>
                </a:effectLst>
                <a:latin typeface="AvantGarde" pitchFamily="34" charset="0"/>
              </a:rPr>
              <a:t>SSVF Financial Assistance</a:t>
            </a:r>
            <a:endParaRPr lang="en-US" sz="2000" i="1" dirty="0">
              <a:solidFill>
                <a:schemeClr val="bg1"/>
              </a:solidFill>
              <a:effectLst>
                <a:outerShdw blurRad="38100" dist="38100" dir="2700000" algn="tl">
                  <a:srgbClr val="C0C0C0"/>
                </a:outerShdw>
              </a:effectLst>
              <a:latin typeface="AvantGarde" pitchFamily="34" charset="0"/>
            </a:endParaRPr>
          </a:p>
        </p:txBody>
      </p:sp>
      <p:graphicFrame>
        <p:nvGraphicFramePr>
          <p:cNvPr id="306250" name="Group 74"/>
          <p:cNvGraphicFramePr>
            <a:graphicFrameLocks noGrp="1"/>
          </p:cNvGraphicFramePr>
          <p:nvPr/>
        </p:nvGraphicFramePr>
        <p:xfrm>
          <a:off x="152400" y="1752600"/>
          <a:ext cx="8686800" cy="3840480"/>
        </p:xfrm>
        <a:graphic>
          <a:graphicData uri="http://schemas.openxmlformats.org/drawingml/2006/table">
            <a:tbl>
              <a:tblPr/>
              <a:tblGrid>
                <a:gridCol w="2613025"/>
                <a:gridCol w="6073775"/>
              </a:tblGrid>
              <a:tr h="609600">
                <a:tc>
                  <a:txBody>
                    <a:bodyPr/>
                    <a:lstStyle/>
                    <a:p>
                      <a:pPr marL="0" marR="0" lvl="0" indent="0" algn="ctr" defTabSz="914400" rtl="0" eaLnBrk="0" fontAlgn="base" latinLnBrk="0" hangingPunct="0">
                        <a:lnSpc>
                          <a:spcPct val="100000"/>
                        </a:lnSpc>
                        <a:spcBef>
                          <a:spcPct val="20000"/>
                        </a:spcBef>
                        <a:spcAft>
                          <a:spcPct val="0"/>
                        </a:spcAft>
                        <a:buClr>
                          <a:srgbClr val="0000FF"/>
                        </a:buClr>
                        <a:buSzTx/>
                        <a:buFontTx/>
                        <a:buNone/>
                        <a:tabLst/>
                      </a:pPr>
                      <a:r>
                        <a:rPr kumimoji="0" lang="en-US" sz="1800" b="1" i="0" u="none" strike="noStrike" cap="none" normalizeH="0" baseline="0" dirty="0" smtClean="0">
                          <a:ln>
                            <a:noFill/>
                          </a:ln>
                          <a:solidFill>
                            <a:schemeClr val="tx1"/>
                          </a:solidFill>
                          <a:effectLst/>
                          <a:latin typeface="AvantGarde" pitchFamily="34" charset="0"/>
                        </a:rPr>
                        <a:t>Type of Temporary Financial Assistance</a:t>
                      </a:r>
                    </a:p>
                  </a:txBody>
                  <a:tcPr horzOverflow="overflow">
                    <a:lnL w="28575"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lg" len="lg"/>
                    </a:lnR>
                    <a:lnT w="28575"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solidFill>
                      <a:schemeClr val="folHlink"/>
                    </a:solidFill>
                  </a:tcPr>
                </a:tc>
                <a:tc>
                  <a:txBody>
                    <a:bodyPr/>
                    <a:lstStyle/>
                    <a:p>
                      <a:pPr marL="0" marR="0" lvl="0" indent="0" algn="ctr" defTabSz="914400" rtl="0" eaLnBrk="0" fontAlgn="base" latinLnBrk="0" hangingPunct="0">
                        <a:lnSpc>
                          <a:spcPct val="100000"/>
                        </a:lnSpc>
                        <a:spcBef>
                          <a:spcPct val="20000"/>
                        </a:spcBef>
                        <a:spcAft>
                          <a:spcPct val="0"/>
                        </a:spcAft>
                        <a:buClr>
                          <a:srgbClr val="0000FF"/>
                        </a:buClr>
                        <a:buSzTx/>
                        <a:buFontTx/>
                        <a:buNone/>
                        <a:tabLst/>
                      </a:pPr>
                      <a:r>
                        <a:rPr kumimoji="0" lang="en-US" sz="1800" b="1" i="0" u="none" strike="noStrike" cap="none" normalizeH="0" baseline="0" dirty="0" smtClean="0">
                          <a:ln>
                            <a:noFill/>
                          </a:ln>
                          <a:solidFill>
                            <a:schemeClr val="tx1"/>
                          </a:solidFill>
                          <a:effectLst/>
                          <a:latin typeface="AvantGarde" pitchFamily="34" charset="0"/>
                        </a:rPr>
                        <a:t>Time/Amount Limitation</a:t>
                      </a:r>
                    </a:p>
                  </a:txBody>
                  <a:tcPr horzOverflow="overflow">
                    <a:lnL w="12700" cap="flat" cmpd="sng" algn="ctr">
                      <a:solidFill>
                        <a:schemeClr val="tx1"/>
                      </a:solidFill>
                      <a:prstDash val="solid"/>
                      <a:round/>
                      <a:headEnd type="none" w="med" len="med"/>
                      <a:tailEnd type="none" w="lg" len="lg"/>
                    </a:lnL>
                    <a:lnR w="28575" cap="flat" cmpd="sng" algn="ctr">
                      <a:solidFill>
                        <a:schemeClr val="tx1"/>
                      </a:solidFill>
                      <a:prstDash val="solid"/>
                      <a:round/>
                      <a:headEnd type="none" w="med" len="med"/>
                      <a:tailEnd type="none" w="lg" len="lg"/>
                    </a:lnR>
                    <a:lnT w="28575"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solidFill>
                      <a:schemeClr val="folHlink"/>
                    </a:solidFill>
                  </a:tcPr>
                </a:tc>
              </a:tr>
              <a:tr h="381000">
                <a:tc>
                  <a:txBody>
                    <a:bodyPr/>
                    <a:lstStyle/>
                    <a:p>
                      <a:pPr marL="0" marR="0" lvl="0" indent="0" algn="l" defTabSz="914400" rtl="0" eaLnBrk="0" fontAlgn="base" latinLnBrk="0" hangingPunct="0">
                        <a:lnSpc>
                          <a:spcPct val="100000"/>
                        </a:lnSpc>
                        <a:spcBef>
                          <a:spcPct val="20000"/>
                        </a:spcBef>
                        <a:spcAft>
                          <a:spcPct val="0"/>
                        </a:spcAft>
                        <a:buClr>
                          <a:srgbClr val="0000FF"/>
                        </a:buClr>
                        <a:buSzTx/>
                        <a:buFontTx/>
                        <a:buNone/>
                        <a:tabLst/>
                      </a:pPr>
                      <a:r>
                        <a:rPr kumimoji="0" lang="en-US" sz="1800" b="0" i="0" u="none" strike="noStrike" cap="none" normalizeH="0" baseline="0" dirty="0" smtClean="0">
                          <a:ln>
                            <a:noFill/>
                          </a:ln>
                          <a:solidFill>
                            <a:schemeClr val="tx1"/>
                          </a:solidFill>
                          <a:effectLst/>
                          <a:latin typeface="AvantGarde" pitchFamily="34" charset="0"/>
                        </a:rPr>
                        <a:t>Emergency Housing Assistance*</a:t>
                      </a:r>
                    </a:p>
                  </a:txBody>
                  <a:tcPr horzOverflow="overflow">
                    <a:lnL w="28575"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00FF"/>
                        </a:buClr>
                        <a:buSzTx/>
                        <a:buFontTx/>
                        <a:buNone/>
                        <a:tabLst/>
                      </a:pPr>
                      <a:r>
                        <a:rPr kumimoji="0" lang="en-US" sz="1800" b="0" i="0" u="none" strike="noStrike" cap="none" normalizeH="0" baseline="0" dirty="0" smtClean="0">
                          <a:ln>
                            <a:noFill/>
                          </a:ln>
                          <a:solidFill>
                            <a:schemeClr val="tx1"/>
                          </a:solidFill>
                          <a:effectLst/>
                          <a:latin typeface="AvantGarde" pitchFamily="34" charset="0"/>
                        </a:rPr>
                        <a:t>Max. of 30 days of temporary housing when no space is available at community shelter, and where permanent housing has been identified and secured for participant but is not immediately available.  Limited to families with children under the age of 18.</a:t>
                      </a:r>
                    </a:p>
                  </a:txBody>
                  <a:tcPr horzOverflow="overflow">
                    <a:lnL w="12700" cap="flat" cmpd="sng" algn="ctr">
                      <a:solidFill>
                        <a:schemeClr val="tx1"/>
                      </a:solidFill>
                      <a:prstDash val="solid"/>
                      <a:round/>
                      <a:headEnd type="none" w="med" len="med"/>
                      <a:tailEnd type="none" w="lg" len="lg"/>
                    </a:lnL>
                    <a:lnR w="28575"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r>
              <a:tr h="914400">
                <a:tc>
                  <a:txBody>
                    <a:bodyPr/>
                    <a:lstStyle/>
                    <a:p>
                      <a:pPr marL="0" marR="0" lvl="0" indent="0" algn="l" defTabSz="914400" rtl="0" eaLnBrk="0" fontAlgn="base" latinLnBrk="0" hangingPunct="0">
                        <a:lnSpc>
                          <a:spcPct val="100000"/>
                        </a:lnSpc>
                        <a:spcBef>
                          <a:spcPct val="20000"/>
                        </a:spcBef>
                        <a:spcAft>
                          <a:spcPct val="0"/>
                        </a:spcAft>
                        <a:buClr>
                          <a:srgbClr val="0000FF"/>
                        </a:buClr>
                        <a:buSzTx/>
                        <a:buFontTx/>
                        <a:buNone/>
                        <a:tabLst/>
                      </a:pPr>
                      <a:r>
                        <a:rPr kumimoji="0" lang="en-US" sz="1800" b="0" i="0" u="none" strike="noStrike" cap="none" normalizeH="0" baseline="0" dirty="0" smtClean="0">
                          <a:ln>
                            <a:noFill/>
                          </a:ln>
                          <a:solidFill>
                            <a:schemeClr val="tx1"/>
                          </a:solidFill>
                          <a:effectLst/>
                          <a:latin typeface="AvantGarde" pitchFamily="34" charset="0"/>
                        </a:rPr>
                        <a:t>General Housing Stability Assistance*</a:t>
                      </a:r>
                    </a:p>
                  </a:txBody>
                  <a:tcPr horzOverflow="overflow">
                    <a:lnL w="28575"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28575" cap="flat" cmpd="sng" algn="ctr">
                      <a:solidFill>
                        <a:schemeClr val="tx1"/>
                      </a:solidFill>
                      <a:prstDash val="solid"/>
                      <a:round/>
                      <a:headEnd type="none" w="med" len="med"/>
                      <a:tailEnd type="none" w="lg" len="lg"/>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00FF"/>
                        </a:buClr>
                        <a:buSzTx/>
                        <a:buFontTx/>
                        <a:buNone/>
                        <a:tabLst/>
                      </a:pPr>
                      <a:r>
                        <a:rPr kumimoji="0" lang="en-US" sz="1800" b="0" i="0" u="none" strike="noStrike" cap="none" normalizeH="0" baseline="0" dirty="0" smtClean="0">
                          <a:ln>
                            <a:noFill/>
                          </a:ln>
                          <a:solidFill>
                            <a:schemeClr val="tx1"/>
                          </a:solidFill>
                          <a:effectLst/>
                          <a:latin typeface="AvantGarde" pitchFamily="34" charset="0"/>
                        </a:rPr>
                        <a:t>Includes items necessary for participants life or safety (includes Emergency Supplies with max. $500 during a 3-year period); expenses associated to employment gain or maintenance; expenses associated with moving into permanent housing; and expenses necessary for securing appropriate permanent housing.</a:t>
                      </a:r>
                    </a:p>
                  </a:txBody>
                  <a:tcPr horzOverflow="overflow">
                    <a:lnL w="12700" cap="flat" cmpd="sng" algn="ctr">
                      <a:solidFill>
                        <a:schemeClr val="tx1"/>
                      </a:solidFill>
                      <a:prstDash val="solid"/>
                      <a:round/>
                      <a:headEnd type="none" w="med" len="med"/>
                      <a:tailEnd type="none" w="lg" len="lg"/>
                    </a:lnL>
                    <a:lnR w="28575"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28575" cap="flat" cmpd="sng" algn="ctr">
                      <a:solidFill>
                        <a:schemeClr val="tx1"/>
                      </a:solidFill>
                      <a:prstDash val="solid"/>
                      <a:round/>
                      <a:headEnd type="none" w="med" len="med"/>
                      <a:tailEnd type="none" w="lg" len="lg"/>
                    </a:lnB>
                    <a:lnTlToBr>
                      <a:noFill/>
                    </a:lnTlToBr>
                    <a:lnBlToTr>
                      <a:noFill/>
                    </a:lnBlToTr>
                    <a:noFill/>
                  </a:tcPr>
                </a:tc>
              </a:tr>
            </a:tbl>
          </a:graphicData>
        </a:graphic>
      </p:graphicFrame>
      <p:sp>
        <p:nvSpPr>
          <p:cNvPr id="34850" name="Text Box 70"/>
          <p:cNvSpPr txBox="1">
            <a:spLocks noChangeArrowheads="1"/>
          </p:cNvSpPr>
          <p:nvPr/>
        </p:nvSpPr>
        <p:spPr bwMode="auto">
          <a:xfrm>
            <a:off x="381000" y="5943600"/>
            <a:ext cx="8534400" cy="277512"/>
          </a:xfrm>
          <a:prstGeom prst="rect">
            <a:avLst/>
          </a:prstGeom>
          <a:noFill/>
          <a:ln w="25400">
            <a:noFill/>
            <a:miter lim="800000"/>
            <a:headEnd/>
            <a:tailEnd type="none" w="lg" len="lg"/>
          </a:ln>
        </p:spPr>
        <p:txBody>
          <a:bodyPr>
            <a:spAutoFit/>
          </a:bodyPr>
          <a:lstStyle/>
          <a:p>
            <a:pPr>
              <a:lnSpc>
                <a:spcPct val="75000"/>
              </a:lnSpc>
              <a:spcBef>
                <a:spcPct val="25000"/>
              </a:spcBef>
            </a:pPr>
            <a:r>
              <a:rPr lang="en-US" sz="1600" b="0" dirty="0">
                <a:latin typeface="AvantGarde" pitchFamily="34" charset="0"/>
              </a:rPr>
              <a:t>*See </a:t>
            </a:r>
            <a:r>
              <a:rPr lang="en-US" sz="1600" b="0" dirty="0" smtClean="0">
                <a:latin typeface="AvantGarde" pitchFamily="34" charset="0"/>
              </a:rPr>
              <a:t>NOFA Section I.B. on page 65449 for </a:t>
            </a:r>
            <a:r>
              <a:rPr lang="en-US" sz="1600" b="0" dirty="0">
                <a:latin typeface="AvantGarde" pitchFamily="34" charset="0"/>
              </a:rPr>
              <a:t>additional requirements and restrictions</a:t>
            </a:r>
            <a:r>
              <a:rPr lang="en-US" sz="1600" b="0" dirty="0" smtClean="0">
                <a:latin typeface="AvantGarde" pitchFamily="34" charset="0"/>
              </a:rPr>
              <a:t>.</a:t>
            </a:r>
            <a:endParaRPr lang="en-US" sz="1600" b="0" dirty="0">
              <a:latin typeface="AvantGarde" pitchFamily="34" charset="0"/>
            </a:endParaRPr>
          </a:p>
        </p:txBody>
      </p:sp>
      <p:sp>
        <p:nvSpPr>
          <p:cNvPr id="7" name="Rectangle 6"/>
          <p:cNvSpPr/>
          <p:nvPr/>
        </p:nvSpPr>
        <p:spPr>
          <a:xfrm>
            <a:off x="152400" y="1066800"/>
            <a:ext cx="8686800" cy="400110"/>
          </a:xfrm>
          <a:prstGeom prst="rect">
            <a:avLst/>
          </a:prstGeom>
        </p:spPr>
        <p:txBody>
          <a:bodyPr wrap="square">
            <a:spAutoFit/>
          </a:bodyPr>
          <a:lstStyle/>
          <a:p>
            <a:pPr marL="457200" lvl="0" indent="-457200">
              <a:spcBef>
                <a:spcPct val="20000"/>
              </a:spcBef>
              <a:buClr>
                <a:srgbClr val="0000FF"/>
              </a:buClr>
            </a:pPr>
            <a:r>
              <a:rPr lang="en-US" sz="2000" kern="0" dirty="0" smtClean="0">
                <a:solidFill>
                  <a:srgbClr val="0000FF"/>
                </a:solidFill>
                <a:latin typeface="AvantGarde"/>
              </a:rPr>
              <a:t>Definitions: </a:t>
            </a:r>
            <a:r>
              <a:rPr lang="en-US" sz="2000" b="0" kern="0" dirty="0" smtClean="0">
                <a:solidFill>
                  <a:srgbClr val="000000"/>
                </a:solidFill>
                <a:latin typeface="AvantGarde"/>
              </a:rPr>
              <a:t>This NOFA introduces two program areas.</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6"/>
          <p:cNvSpPr txBox="1">
            <a:spLocks noGrp="1" noChangeArrowheads="1"/>
          </p:cNvSpPr>
          <p:nvPr/>
        </p:nvSpPr>
        <p:spPr bwMode="auto">
          <a:xfrm>
            <a:off x="7239000" y="6534150"/>
            <a:ext cx="1905000" cy="457200"/>
          </a:xfrm>
          <a:prstGeom prst="rect">
            <a:avLst/>
          </a:prstGeom>
          <a:noFill/>
          <a:ln w="9525">
            <a:noFill/>
            <a:miter lim="800000"/>
            <a:headEnd/>
            <a:tailEnd/>
          </a:ln>
        </p:spPr>
        <p:txBody>
          <a:bodyPr lIns="91427" tIns="45713" rIns="91427" bIns="45713"/>
          <a:lstStyle/>
          <a:p>
            <a:pPr algn="r"/>
            <a:fld id="{A4145491-B262-461C-81B0-4D287B4C863E}" type="slidenum">
              <a:rPr lang="en-US" sz="1400" b="0">
                <a:latin typeface="Arial" charset="0"/>
              </a:rPr>
              <a:pPr algn="r"/>
              <a:t>37</a:t>
            </a:fld>
            <a:endParaRPr lang="en-US" sz="1400" b="0" dirty="0">
              <a:latin typeface="Arial" charset="0"/>
            </a:endParaRPr>
          </a:p>
        </p:txBody>
      </p:sp>
      <p:sp>
        <p:nvSpPr>
          <p:cNvPr id="34819" name="Slide Number Placeholder 3"/>
          <p:cNvSpPr txBox="1">
            <a:spLocks noGrp="1"/>
          </p:cNvSpPr>
          <p:nvPr/>
        </p:nvSpPr>
        <p:spPr bwMode="auto">
          <a:xfrm>
            <a:off x="7239000" y="6534150"/>
            <a:ext cx="1905000" cy="457200"/>
          </a:xfrm>
          <a:prstGeom prst="rect">
            <a:avLst/>
          </a:prstGeom>
          <a:noFill/>
          <a:ln w="9525">
            <a:noFill/>
            <a:miter lim="800000"/>
            <a:headEnd/>
            <a:tailEnd/>
          </a:ln>
        </p:spPr>
        <p:txBody>
          <a:bodyPr lIns="91427" tIns="45713" rIns="91427" bIns="45713"/>
          <a:lstStyle/>
          <a:p>
            <a:pPr algn="r"/>
            <a:fld id="{BD522526-E5D9-412D-BBB4-300FD93D9B6F}" type="slidenum">
              <a:rPr lang="en-US" sz="1400" b="0">
                <a:latin typeface="Arial" charset="0"/>
              </a:rPr>
              <a:pPr algn="r"/>
              <a:t>37</a:t>
            </a:fld>
            <a:endParaRPr lang="en-US" sz="1400" b="0" dirty="0">
              <a:latin typeface="Arial" charset="0"/>
            </a:endParaRPr>
          </a:p>
        </p:txBody>
      </p:sp>
      <p:sp>
        <p:nvSpPr>
          <p:cNvPr id="1077252" name="Rectangle 4"/>
          <p:cNvSpPr>
            <a:spLocks noChangeArrowheads="1"/>
          </p:cNvSpPr>
          <p:nvPr/>
        </p:nvSpPr>
        <p:spPr bwMode="auto">
          <a:xfrm>
            <a:off x="3657600" y="0"/>
            <a:ext cx="5486400" cy="990600"/>
          </a:xfrm>
          <a:prstGeom prst="rect">
            <a:avLst/>
          </a:prstGeom>
          <a:noFill/>
          <a:ln w="9525">
            <a:noFill/>
            <a:miter lim="800000"/>
            <a:headEnd/>
            <a:tailEnd/>
          </a:ln>
          <a:effectLst/>
        </p:spPr>
        <p:txBody>
          <a:bodyPr lIns="91427" tIns="45713" rIns="91427" bIns="45713" anchor="ctr"/>
          <a:lstStyle/>
          <a:p>
            <a:pPr algn="r">
              <a:defRPr/>
            </a:pPr>
            <a:r>
              <a:rPr lang="en-US" sz="3000" i="1" dirty="0" smtClean="0">
                <a:solidFill>
                  <a:schemeClr val="bg1"/>
                </a:solidFill>
                <a:effectLst>
                  <a:outerShdw blurRad="38100" dist="38100" dir="2700000" algn="tl">
                    <a:srgbClr val="C0C0C0"/>
                  </a:outerShdw>
                </a:effectLst>
                <a:latin typeface="AvantGarde" pitchFamily="34" charset="0"/>
              </a:rPr>
              <a:t>SSVF Financial Assistance</a:t>
            </a:r>
            <a:endParaRPr lang="en-US" sz="2000" i="1" dirty="0">
              <a:solidFill>
                <a:schemeClr val="bg1"/>
              </a:solidFill>
              <a:effectLst>
                <a:outerShdw blurRad="38100" dist="38100" dir="2700000" algn="tl">
                  <a:srgbClr val="C0C0C0"/>
                </a:outerShdw>
              </a:effectLst>
              <a:latin typeface="AvantGarde" pitchFamily="34" charset="0"/>
            </a:endParaRPr>
          </a:p>
        </p:txBody>
      </p:sp>
      <p:graphicFrame>
        <p:nvGraphicFramePr>
          <p:cNvPr id="306250" name="Group 74"/>
          <p:cNvGraphicFramePr>
            <a:graphicFrameLocks noGrp="1"/>
          </p:cNvGraphicFramePr>
          <p:nvPr/>
        </p:nvGraphicFramePr>
        <p:xfrm>
          <a:off x="228600" y="1143001"/>
          <a:ext cx="8686800" cy="5486399"/>
        </p:xfrm>
        <a:graphic>
          <a:graphicData uri="http://schemas.openxmlformats.org/drawingml/2006/table">
            <a:tbl>
              <a:tblPr/>
              <a:tblGrid>
                <a:gridCol w="2613025"/>
                <a:gridCol w="6073775"/>
              </a:tblGrid>
              <a:tr h="671658">
                <a:tc>
                  <a:txBody>
                    <a:bodyPr/>
                    <a:lstStyle/>
                    <a:p>
                      <a:pPr marL="0" marR="0" lvl="0" indent="0" algn="ctr" defTabSz="914400" rtl="0" eaLnBrk="0" fontAlgn="base" latinLnBrk="0" hangingPunct="0">
                        <a:lnSpc>
                          <a:spcPct val="100000"/>
                        </a:lnSpc>
                        <a:spcBef>
                          <a:spcPct val="20000"/>
                        </a:spcBef>
                        <a:spcAft>
                          <a:spcPct val="0"/>
                        </a:spcAft>
                        <a:buClr>
                          <a:srgbClr val="0000FF"/>
                        </a:buClr>
                        <a:buSzTx/>
                        <a:buFontTx/>
                        <a:buNone/>
                        <a:tabLst/>
                      </a:pPr>
                      <a:r>
                        <a:rPr kumimoji="0" lang="en-US" sz="1800" b="1" i="0" u="none" strike="noStrike" cap="none" normalizeH="0" baseline="0" dirty="0" smtClean="0">
                          <a:ln>
                            <a:noFill/>
                          </a:ln>
                          <a:solidFill>
                            <a:schemeClr val="tx1"/>
                          </a:solidFill>
                          <a:effectLst/>
                          <a:latin typeface="AvantGarde" pitchFamily="34" charset="0"/>
                        </a:rPr>
                        <a:t>Type of Temporary Financial Assistance</a:t>
                      </a:r>
                    </a:p>
                  </a:txBody>
                  <a:tcPr horzOverflow="overflow">
                    <a:lnL w="28575"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lg" len="lg"/>
                    </a:lnR>
                    <a:lnT w="28575"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solidFill>
                      <a:schemeClr val="folHlink"/>
                    </a:solidFill>
                  </a:tcPr>
                </a:tc>
                <a:tc>
                  <a:txBody>
                    <a:bodyPr/>
                    <a:lstStyle/>
                    <a:p>
                      <a:pPr marL="0" marR="0" lvl="0" indent="0" algn="ctr" defTabSz="914400" rtl="0" eaLnBrk="0" fontAlgn="base" latinLnBrk="0" hangingPunct="0">
                        <a:lnSpc>
                          <a:spcPct val="100000"/>
                        </a:lnSpc>
                        <a:spcBef>
                          <a:spcPct val="20000"/>
                        </a:spcBef>
                        <a:spcAft>
                          <a:spcPct val="0"/>
                        </a:spcAft>
                        <a:buClr>
                          <a:srgbClr val="0000FF"/>
                        </a:buClr>
                        <a:buSzTx/>
                        <a:buFontTx/>
                        <a:buNone/>
                        <a:tabLst/>
                      </a:pPr>
                      <a:r>
                        <a:rPr kumimoji="0" lang="en-US" sz="1800" b="1" i="0" u="none" strike="noStrike" cap="none" normalizeH="0" baseline="0" dirty="0" smtClean="0">
                          <a:ln>
                            <a:noFill/>
                          </a:ln>
                          <a:solidFill>
                            <a:schemeClr val="tx1"/>
                          </a:solidFill>
                          <a:effectLst/>
                          <a:latin typeface="AvantGarde" pitchFamily="34" charset="0"/>
                        </a:rPr>
                        <a:t>Time/Amount Limitation</a:t>
                      </a:r>
                    </a:p>
                  </a:txBody>
                  <a:tcPr horzOverflow="overflow">
                    <a:lnL w="12700" cap="flat" cmpd="sng" algn="ctr">
                      <a:solidFill>
                        <a:schemeClr val="tx1"/>
                      </a:solidFill>
                      <a:prstDash val="solid"/>
                      <a:round/>
                      <a:headEnd type="none" w="med" len="med"/>
                      <a:tailEnd type="none" w="lg" len="lg"/>
                    </a:lnL>
                    <a:lnR w="28575" cap="flat" cmpd="sng" algn="ctr">
                      <a:solidFill>
                        <a:schemeClr val="tx1"/>
                      </a:solidFill>
                      <a:prstDash val="solid"/>
                      <a:round/>
                      <a:headEnd type="none" w="med" len="med"/>
                      <a:tailEnd type="none" w="lg" len="lg"/>
                    </a:lnR>
                    <a:lnT w="28575"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solidFill>
                      <a:schemeClr val="folHlink"/>
                    </a:solidFill>
                  </a:tcPr>
                </a:tc>
              </a:tr>
              <a:tr h="671658">
                <a:tc>
                  <a:txBody>
                    <a:bodyPr/>
                    <a:lstStyle/>
                    <a:p>
                      <a:pPr marL="0" marR="0" lvl="0" indent="0" algn="l" defTabSz="914400" rtl="0" eaLnBrk="0" fontAlgn="base" latinLnBrk="0" hangingPunct="0">
                        <a:lnSpc>
                          <a:spcPct val="100000"/>
                        </a:lnSpc>
                        <a:spcBef>
                          <a:spcPct val="20000"/>
                        </a:spcBef>
                        <a:spcAft>
                          <a:spcPct val="0"/>
                        </a:spcAft>
                        <a:buClr>
                          <a:srgbClr val="0000FF"/>
                        </a:buClr>
                        <a:buSzTx/>
                        <a:buFontTx/>
                        <a:buNone/>
                        <a:tabLst/>
                      </a:pPr>
                      <a:r>
                        <a:rPr kumimoji="0" lang="en-US" sz="1800" b="0" i="0" u="none" strike="noStrike" cap="none" normalizeH="0" baseline="0" dirty="0" smtClean="0">
                          <a:ln>
                            <a:noFill/>
                          </a:ln>
                          <a:solidFill>
                            <a:schemeClr val="tx1"/>
                          </a:solidFill>
                          <a:effectLst/>
                          <a:latin typeface="AvantGarde" pitchFamily="34" charset="0"/>
                        </a:rPr>
                        <a:t>Rental Assistance</a:t>
                      </a:r>
                    </a:p>
                  </a:txBody>
                  <a:tcPr horzOverflow="overflow">
                    <a:lnL w="28575"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00FF"/>
                        </a:buClr>
                        <a:buSzTx/>
                        <a:buFontTx/>
                        <a:buNone/>
                        <a:tabLst/>
                      </a:pPr>
                      <a:r>
                        <a:rPr kumimoji="0" lang="en-US" sz="1800" b="0" i="0" u="none" strike="noStrike" cap="none" normalizeH="0" baseline="0" dirty="0" smtClean="0">
                          <a:ln>
                            <a:noFill/>
                          </a:ln>
                          <a:solidFill>
                            <a:schemeClr val="tx1"/>
                          </a:solidFill>
                          <a:effectLst/>
                          <a:latin typeface="AvantGarde" pitchFamily="34" charset="0"/>
                        </a:rPr>
                        <a:t>Max. of 8 months in a 3-year period; no more than 5 months in any 12-month period</a:t>
                      </a:r>
                    </a:p>
                  </a:txBody>
                  <a:tcPr horzOverflow="overflow">
                    <a:lnL w="12700" cap="flat" cmpd="sng" algn="ctr">
                      <a:solidFill>
                        <a:schemeClr val="tx1"/>
                      </a:solidFill>
                      <a:prstDash val="solid"/>
                      <a:round/>
                      <a:headEnd type="none" w="med" len="med"/>
                      <a:tailEnd type="none" w="lg" len="lg"/>
                    </a:lnL>
                    <a:lnR w="28575"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r>
              <a:tr h="671658">
                <a:tc>
                  <a:txBody>
                    <a:bodyPr/>
                    <a:lstStyle/>
                    <a:p>
                      <a:pPr marL="0" marR="0" lvl="0" indent="0" algn="l" defTabSz="914400" rtl="0" eaLnBrk="0" fontAlgn="base" latinLnBrk="0" hangingPunct="0">
                        <a:lnSpc>
                          <a:spcPct val="100000"/>
                        </a:lnSpc>
                        <a:spcBef>
                          <a:spcPct val="20000"/>
                        </a:spcBef>
                        <a:spcAft>
                          <a:spcPct val="0"/>
                        </a:spcAft>
                        <a:buClr>
                          <a:srgbClr val="0000FF"/>
                        </a:buClr>
                        <a:buSzTx/>
                        <a:buFontTx/>
                        <a:buNone/>
                        <a:tabLst/>
                      </a:pPr>
                      <a:r>
                        <a:rPr kumimoji="0" lang="en-US" sz="1800" b="0" i="0" u="none" strike="noStrike" cap="none" normalizeH="0" baseline="0" dirty="0" smtClean="0">
                          <a:ln>
                            <a:noFill/>
                          </a:ln>
                          <a:solidFill>
                            <a:schemeClr val="tx1"/>
                          </a:solidFill>
                          <a:effectLst/>
                          <a:latin typeface="AvantGarde" pitchFamily="34" charset="0"/>
                        </a:rPr>
                        <a:t>Utility-Fee Payment Assistance</a:t>
                      </a:r>
                    </a:p>
                  </a:txBody>
                  <a:tcPr horzOverflow="overflow">
                    <a:lnL w="28575"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00FF"/>
                        </a:buClr>
                        <a:buSzTx/>
                        <a:buFontTx/>
                        <a:buNone/>
                        <a:tabLst/>
                      </a:pPr>
                      <a:r>
                        <a:rPr kumimoji="0" lang="en-US" sz="1800" b="0" i="0" u="none" strike="noStrike" cap="none" normalizeH="0" baseline="0" dirty="0" smtClean="0">
                          <a:ln>
                            <a:noFill/>
                          </a:ln>
                          <a:solidFill>
                            <a:schemeClr val="tx1"/>
                          </a:solidFill>
                          <a:effectLst/>
                          <a:latin typeface="AvantGarde" pitchFamily="34" charset="0"/>
                        </a:rPr>
                        <a:t>Max. of 4 months in a 3-year period; no more than 2 months in any 12-month period</a:t>
                      </a:r>
                    </a:p>
                  </a:txBody>
                  <a:tcPr horzOverflow="overflow">
                    <a:lnL w="12700" cap="flat" cmpd="sng" algn="ctr">
                      <a:solidFill>
                        <a:schemeClr val="tx1"/>
                      </a:solidFill>
                      <a:prstDash val="solid"/>
                      <a:round/>
                      <a:headEnd type="none" w="med" len="med"/>
                      <a:tailEnd type="none" w="lg" len="lg"/>
                    </a:lnL>
                    <a:lnR w="28575"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r>
              <a:tr h="729228">
                <a:tc>
                  <a:txBody>
                    <a:bodyPr/>
                    <a:lstStyle/>
                    <a:p>
                      <a:pPr marL="0" marR="0" lvl="0" indent="0" algn="l" defTabSz="914400" rtl="0" eaLnBrk="0" fontAlgn="base" latinLnBrk="0" hangingPunct="0">
                        <a:lnSpc>
                          <a:spcPct val="100000"/>
                        </a:lnSpc>
                        <a:spcBef>
                          <a:spcPct val="20000"/>
                        </a:spcBef>
                        <a:spcAft>
                          <a:spcPct val="0"/>
                        </a:spcAft>
                        <a:buClr>
                          <a:srgbClr val="0000FF"/>
                        </a:buClr>
                        <a:buSzTx/>
                        <a:buFontTx/>
                        <a:buNone/>
                        <a:tabLst/>
                      </a:pPr>
                      <a:r>
                        <a:rPr kumimoji="0" lang="en-US" sz="1800" b="0" i="0" u="none" strike="noStrike" cap="none" normalizeH="0" baseline="0" dirty="0" smtClean="0">
                          <a:ln>
                            <a:noFill/>
                          </a:ln>
                          <a:solidFill>
                            <a:schemeClr val="tx1"/>
                          </a:solidFill>
                          <a:effectLst/>
                          <a:latin typeface="AvantGarde" pitchFamily="34" charset="0"/>
                        </a:rPr>
                        <a:t>Security Deposits or Utility Deposits</a:t>
                      </a:r>
                    </a:p>
                  </a:txBody>
                  <a:tcPr horzOverflow="overflow">
                    <a:lnL w="28575"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00FF"/>
                        </a:buClr>
                        <a:buSzTx/>
                        <a:buFontTx/>
                        <a:buNone/>
                        <a:tabLst/>
                      </a:pPr>
                      <a:r>
                        <a:rPr kumimoji="0" lang="en-US" sz="1800" b="0" i="0" u="none" strike="noStrike" cap="none" normalizeH="0" baseline="0" dirty="0" smtClean="0">
                          <a:ln>
                            <a:noFill/>
                          </a:ln>
                          <a:solidFill>
                            <a:schemeClr val="tx1"/>
                          </a:solidFill>
                          <a:effectLst/>
                          <a:latin typeface="AvantGarde" pitchFamily="34" charset="0"/>
                        </a:rPr>
                        <a:t>Max. of 1 time in a 3-year period for security deposit; </a:t>
                      </a:r>
                    </a:p>
                    <a:p>
                      <a:pPr marL="0" marR="0" lvl="0" indent="0" algn="l" defTabSz="914400" rtl="0" eaLnBrk="0" fontAlgn="base" latinLnBrk="0" hangingPunct="0">
                        <a:lnSpc>
                          <a:spcPct val="100000"/>
                        </a:lnSpc>
                        <a:spcBef>
                          <a:spcPct val="20000"/>
                        </a:spcBef>
                        <a:spcAft>
                          <a:spcPct val="0"/>
                        </a:spcAft>
                        <a:buClr>
                          <a:srgbClr val="0000FF"/>
                        </a:buClr>
                        <a:buSzTx/>
                        <a:buFontTx/>
                        <a:buNone/>
                        <a:tabLst/>
                      </a:pPr>
                      <a:r>
                        <a:rPr kumimoji="0" lang="en-US" sz="1800" b="0" i="0" u="none" strike="noStrike" cap="none" normalizeH="0" baseline="0" dirty="0" smtClean="0">
                          <a:ln>
                            <a:noFill/>
                          </a:ln>
                          <a:solidFill>
                            <a:schemeClr val="tx1"/>
                          </a:solidFill>
                          <a:effectLst/>
                          <a:latin typeface="AvantGarde" pitchFamily="34" charset="0"/>
                        </a:rPr>
                        <a:t>Max. of 1 time in a 3-year period for utility deposit</a:t>
                      </a:r>
                    </a:p>
                  </a:txBody>
                  <a:tcPr horzOverflow="overflow">
                    <a:lnL w="12700" cap="flat" cmpd="sng" algn="ctr">
                      <a:solidFill>
                        <a:schemeClr val="tx1"/>
                      </a:solidFill>
                      <a:prstDash val="solid"/>
                      <a:round/>
                      <a:headEnd type="none" w="med" len="med"/>
                      <a:tailEnd type="none" w="lg" len="lg"/>
                    </a:lnL>
                    <a:lnR w="28575"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r>
              <a:tr h="383804">
                <a:tc>
                  <a:txBody>
                    <a:bodyPr/>
                    <a:lstStyle/>
                    <a:p>
                      <a:pPr marL="0" marR="0" lvl="0" indent="0" algn="l" defTabSz="914400" rtl="0" eaLnBrk="0" fontAlgn="base" latinLnBrk="0" hangingPunct="0">
                        <a:lnSpc>
                          <a:spcPct val="100000"/>
                        </a:lnSpc>
                        <a:spcBef>
                          <a:spcPct val="20000"/>
                        </a:spcBef>
                        <a:spcAft>
                          <a:spcPct val="0"/>
                        </a:spcAft>
                        <a:buClr>
                          <a:srgbClr val="0000FF"/>
                        </a:buClr>
                        <a:buSzTx/>
                        <a:buFontTx/>
                        <a:buNone/>
                        <a:tabLst/>
                      </a:pPr>
                      <a:r>
                        <a:rPr kumimoji="0" lang="en-US" sz="1800" b="0" i="0" u="none" strike="noStrike" cap="none" normalizeH="0" baseline="0" dirty="0" smtClean="0">
                          <a:ln>
                            <a:noFill/>
                          </a:ln>
                          <a:solidFill>
                            <a:schemeClr val="tx1"/>
                          </a:solidFill>
                          <a:effectLst/>
                          <a:latin typeface="AvantGarde" pitchFamily="34" charset="0"/>
                        </a:rPr>
                        <a:t>Moving Costs</a:t>
                      </a:r>
                    </a:p>
                  </a:txBody>
                  <a:tcPr horzOverflow="overflow">
                    <a:lnL w="28575"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00FF"/>
                        </a:buClr>
                        <a:buSzTx/>
                        <a:buFontTx/>
                        <a:buNone/>
                        <a:tabLst/>
                      </a:pPr>
                      <a:r>
                        <a:rPr kumimoji="0" lang="en-US" sz="1800" b="0" i="0" u="none" strike="noStrike" cap="none" normalizeH="0" baseline="0" dirty="0" smtClean="0">
                          <a:ln>
                            <a:noFill/>
                          </a:ln>
                          <a:solidFill>
                            <a:schemeClr val="tx1"/>
                          </a:solidFill>
                          <a:effectLst/>
                          <a:latin typeface="AvantGarde" pitchFamily="34" charset="0"/>
                        </a:rPr>
                        <a:t>Max. of 1 time in a 3-year period</a:t>
                      </a:r>
                    </a:p>
                  </a:txBody>
                  <a:tcPr horzOverflow="overflow">
                    <a:lnL w="12700" cap="flat" cmpd="sng" algn="ctr">
                      <a:solidFill>
                        <a:schemeClr val="tx1"/>
                      </a:solidFill>
                      <a:prstDash val="solid"/>
                      <a:round/>
                      <a:headEnd type="none" w="med" len="med"/>
                      <a:tailEnd type="none" w="lg" len="lg"/>
                    </a:lnL>
                    <a:lnR w="28575"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r>
              <a:tr h="671658">
                <a:tc>
                  <a:txBody>
                    <a:bodyPr/>
                    <a:lstStyle/>
                    <a:p>
                      <a:pPr marL="0" marR="0" lvl="0" indent="0" algn="l" defTabSz="914400" rtl="0" eaLnBrk="0" fontAlgn="base" latinLnBrk="0" hangingPunct="0">
                        <a:lnSpc>
                          <a:spcPct val="100000"/>
                        </a:lnSpc>
                        <a:spcBef>
                          <a:spcPct val="20000"/>
                        </a:spcBef>
                        <a:spcAft>
                          <a:spcPct val="0"/>
                        </a:spcAft>
                        <a:buClr>
                          <a:srgbClr val="0000FF"/>
                        </a:buClr>
                        <a:buSzTx/>
                        <a:buFontTx/>
                        <a:buNone/>
                        <a:tabLst/>
                      </a:pPr>
                      <a:r>
                        <a:rPr kumimoji="0" lang="en-US" sz="1800" b="0" i="0" u="none" strike="noStrike" cap="none" normalizeH="0" baseline="0" dirty="0" smtClean="0">
                          <a:ln>
                            <a:noFill/>
                          </a:ln>
                          <a:solidFill>
                            <a:schemeClr val="tx1"/>
                          </a:solidFill>
                          <a:effectLst/>
                          <a:latin typeface="AvantGarde" pitchFamily="34" charset="0"/>
                        </a:rPr>
                        <a:t>General Housing Stability Assistance</a:t>
                      </a:r>
                    </a:p>
                  </a:txBody>
                  <a:tcPr horzOverflow="overflow">
                    <a:lnL w="28575"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00FF"/>
                        </a:buClr>
                        <a:buSzTx/>
                        <a:buFontTx/>
                        <a:buNone/>
                        <a:tabLst/>
                      </a:pPr>
                      <a:r>
                        <a:rPr kumimoji="0" lang="en-US" sz="1800" b="0" i="0" u="none" strike="noStrike" cap="none" normalizeH="0" baseline="0" dirty="0" smtClean="0">
                          <a:ln>
                            <a:noFill/>
                          </a:ln>
                          <a:solidFill>
                            <a:schemeClr val="tx1"/>
                          </a:solidFill>
                          <a:effectLst/>
                          <a:latin typeface="AvantGarde" pitchFamily="34" charset="0"/>
                        </a:rPr>
                        <a:t>Max. $1500 during a 3-year period</a:t>
                      </a:r>
                    </a:p>
                  </a:txBody>
                  <a:tcPr horzOverflow="overflow">
                    <a:lnL w="12700" cap="flat" cmpd="sng" algn="ctr">
                      <a:solidFill>
                        <a:schemeClr val="tx1"/>
                      </a:solidFill>
                      <a:prstDash val="solid"/>
                      <a:round/>
                      <a:headEnd type="none" w="med" len="med"/>
                      <a:tailEnd type="none" w="lg" len="lg"/>
                    </a:lnL>
                    <a:lnR w="28575"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r>
              <a:tr h="383804">
                <a:tc>
                  <a:txBody>
                    <a:bodyPr/>
                    <a:lstStyle/>
                    <a:p>
                      <a:pPr marL="0" marR="0" lvl="0" indent="0" algn="l" defTabSz="914400" rtl="0" eaLnBrk="0" fontAlgn="base" latinLnBrk="0" hangingPunct="0">
                        <a:lnSpc>
                          <a:spcPct val="100000"/>
                        </a:lnSpc>
                        <a:spcBef>
                          <a:spcPct val="20000"/>
                        </a:spcBef>
                        <a:spcAft>
                          <a:spcPct val="0"/>
                        </a:spcAft>
                        <a:buClr>
                          <a:srgbClr val="0000FF"/>
                        </a:buClr>
                        <a:buSzTx/>
                        <a:buFontTx/>
                        <a:buNone/>
                        <a:tabLst/>
                      </a:pPr>
                      <a:r>
                        <a:rPr kumimoji="0" lang="en-US" sz="1800" b="0" i="0" u="none" strike="noStrike" cap="none" normalizeH="0" baseline="0" dirty="0" smtClean="0">
                          <a:ln>
                            <a:noFill/>
                          </a:ln>
                          <a:solidFill>
                            <a:schemeClr val="tx1"/>
                          </a:solidFill>
                          <a:effectLst/>
                          <a:latin typeface="AvantGarde" pitchFamily="34" charset="0"/>
                        </a:rPr>
                        <a:t>Child Care</a:t>
                      </a:r>
                    </a:p>
                  </a:txBody>
                  <a:tcPr horzOverflow="overflow">
                    <a:lnL w="28575"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00FF"/>
                        </a:buClr>
                        <a:buSzTx/>
                        <a:buFontTx/>
                        <a:buNone/>
                        <a:tabLst/>
                      </a:pPr>
                      <a:r>
                        <a:rPr kumimoji="0" lang="en-US" sz="1800" b="0" i="0" u="none" strike="noStrike" cap="none" normalizeH="0" baseline="0" dirty="0" smtClean="0">
                          <a:ln>
                            <a:noFill/>
                          </a:ln>
                          <a:solidFill>
                            <a:schemeClr val="tx1"/>
                          </a:solidFill>
                          <a:effectLst/>
                          <a:latin typeface="AvantGarde" pitchFamily="34" charset="0"/>
                        </a:rPr>
                        <a:t>Max. of 4 months in a 12-month period</a:t>
                      </a:r>
                    </a:p>
                  </a:txBody>
                  <a:tcPr horzOverflow="overflow">
                    <a:lnL w="12700" cap="flat" cmpd="sng" algn="ctr">
                      <a:solidFill>
                        <a:schemeClr val="tx1"/>
                      </a:solidFill>
                      <a:prstDash val="solid"/>
                      <a:round/>
                      <a:headEnd type="none" w="med" len="med"/>
                      <a:tailEnd type="none" w="lg" len="lg"/>
                    </a:lnL>
                    <a:lnR w="28575"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r>
              <a:tr h="383804">
                <a:tc>
                  <a:txBody>
                    <a:bodyPr/>
                    <a:lstStyle/>
                    <a:p>
                      <a:pPr marL="0" marR="0" lvl="0" indent="0" algn="l" defTabSz="914400" rtl="0" eaLnBrk="0" fontAlgn="base" latinLnBrk="0" hangingPunct="0">
                        <a:lnSpc>
                          <a:spcPct val="100000"/>
                        </a:lnSpc>
                        <a:spcBef>
                          <a:spcPct val="20000"/>
                        </a:spcBef>
                        <a:spcAft>
                          <a:spcPct val="0"/>
                        </a:spcAft>
                        <a:buClr>
                          <a:srgbClr val="0000FF"/>
                        </a:buClr>
                        <a:buSzTx/>
                        <a:buFontTx/>
                        <a:buNone/>
                        <a:tabLst/>
                      </a:pPr>
                      <a:r>
                        <a:rPr kumimoji="0" lang="en-US" sz="1800" b="0" i="0" u="none" strike="noStrike" cap="none" normalizeH="0" baseline="0" dirty="0" smtClean="0">
                          <a:ln>
                            <a:noFill/>
                          </a:ln>
                          <a:solidFill>
                            <a:schemeClr val="tx1"/>
                          </a:solidFill>
                          <a:effectLst/>
                          <a:latin typeface="AvantGarde" pitchFamily="34" charset="0"/>
                        </a:rPr>
                        <a:t>Emergency Housing</a:t>
                      </a:r>
                    </a:p>
                  </a:txBody>
                  <a:tcPr horzOverflow="overflow">
                    <a:lnL w="28575"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00FF"/>
                        </a:buClr>
                        <a:buSzTx/>
                        <a:buFontTx/>
                        <a:buNone/>
                        <a:tabLst/>
                      </a:pPr>
                      <a:r>
                        <a:rPr kumimoji="0" lang="en-US" sz="1800" b="0" i="0" u="none" strike="noStrike" cap="none" normalizeH="0" baseline="0" dirty="0" smtClean="0">
                          <a:ln>
                            <a:noFill/>
                          </a:ln>
                          <a:solidFill>
                            <a:schemeClr val="tx1"/>
                          </a:solidFill>
                          <a:effectLst/>
                          <a:latin typeface="AvantGarde" pitchFamily="34" charset="0"/>
                        </a:rPr>
                        <a:t>Max of 30 days – families with children under 18 only</a:t>
                      </a:r>
                    </a:p>
                  </a:txBody>
                  <a:tcPr horzOverflow="overflow">
                    <a:lnL w="12700" cap="flat" cmpd="sng" algn="ctr">
                      <a:solidFill>
                        <a:schemeClr val="tx1"/>
                      </a:solidFill>
                      <a:prstDash val="solid"/>
                      <a:round/>
                      <a:headEnd type="none" w="med" len="med"/>
                      <a:tailEnd type="none" w="lg" len="lg"/>
                    </a:lnL>
                    <a:lnR w="28575"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r>
              <a:tr h="919127">
                <a:tc>
                  <a:txBody>
                    <a:bodyPr/>
                    <a:lstStyle/>
                    <a:p>
                      <a:pPr marL="0" marR="0" lvl="0" indent="0" algn="l" defTabSz="914400" rtl="0" eaLnBrk="0" fontAlgn="base" latinLnBrk="0" hangingPunct="0">
                        <a:lnSpc>
                          <a:spcPct val="100000"/>
                        </a:lnSpc>
                        <a:spcBef>
                          <a:spcPct val="20000"/>
                        </a:spcBef>
                        <a:spcAft>
                          <a:spcPct val="0"/>
                        </a:spcAft>
                        <a:buClr>
                          <a:srgbClr val="0000FF"/>
                        </a:buClr>
                        <a:buSzTx/>
                        <a:buFontTx/>
                        <a:buNone/>
                        <a:tabLst/>
                      </a:pPr>
                      <a:r>
                        <a:rPr kumimoji="0" lang="en-US" sz="1800" b="0" i="0" u="none" strike="noStrike" cap="none" normalizeH="0" baseline="0" dirty="0" smtClean="0">
                          <a:ln>
                            <a:noFill/>
                          </a:ln>
                          <a:solidFill>
                            <a:schemeClr val="tx1"/>
                          </a:solidFill>
                          <a:effectLst/>
                          <a:latin typeface="AvantGarde" pitchFamily="34" charset="0"/>
                        </a:rPr>
                        <a:t>Transportation</a:t>
                      </a:r>
                    </a:p>
                  </a:txBody>
                  <a:tcPr horzOverflow="overflow">
                    <a:lnL w="28575"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28575" cap="flat" cmpd="sng" algn="ctr">
                      <a:solidFill>
                        <a:schemeClr val="tx1"/>
                      </a:solidFill>
                      <a:prstDash val="solid"/>
                      <a:round/>
                      <a:headEnd type="none" w="med" len="med"/>
                      <a:tailEnd type="none" w="lg" len="lg"/>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00FF"/>
                        </a:buClr>
                        <a:buSzTx/>
                        <a:buFontTx/>
                        <a:buNone/>
                        <a:tabLst/>
                      </a:pPr>
                      <a:r>
                        <a:rPr kumimoji="0" lang="en-US" sz="1800" b="0" i="0" u="none" strike="noStrike" cap="none" normalizeH="0" baseline="0" dirty="0" smtClean="0">
                          <a:ln>
                            <a:noFill/>
                          </a:ln>
                          <a:solidFill>
                            <a:schemeClr val="tx1"/>
                          </a:solidFill>
                          <a:effectLst/>
                          <a:latin typeface="AvantGarde" pitchFamily="34" charset="0"/>
                        </a:rPr>
                        <a:t>Tokens, vouchers, etc. – no time limit</a:t>
                      </a:r>
                    </a:p>
                    <a:p>
                      <a:pPr marL="0" marR="0" lvl="0" indent="0" algn="l" defTabSz="914400" rtl="0" eaLnBrk="0" fontAlgn="base" latinLnBrk="0" hangingPunct="0">
                        <a:lnSpc>
                          <a:spcPct val="100000"/>
                        </a:lnSpc>
                        <a:spcBef>
                          <a:spcPct val="20000"/>
                        </a:spcBef>
                        <a:spcAft>
                          <a:spcPct val="0"/>
                        </a:spcAft>
                        <a:buClr>
                          <a:srgbClr val="0000FF"/>
                        </a:buClr>
                        <a:buSzTx/>
                        <a:buFontTx/>
                        <a:buNone/>
                        <a:tabLst/>
                      </a:pPr>
                      <a:r>
                        <a:rPr kumimoji="0" lang="en-US" sz="1800" b="0" i="0" u="none" strike="noStrike" cap="none" normalizeH="0" baseline="0" dirty="0" smtClean="0">
                          <a:ln>
                            <a:noFill/>
                          </a:ln>
                          <a:solidFill>
                            <a:schemeClr val="tx1"/>
                          </a:solidFill>
                          <a:effectLst/>
                          <a:latin typeface="AvantGarde" pitchFamily="34" charset="0"/>
                        </a:rPr>
                        <a:t>Car repairs/maintenance – $1,000 max in 3-year period</a:t>
                      </a:r>
                    </a:p>
                  </a:txBody>
                  <a:tcPr horzOverflow="overflow">
                    <a:lnL w="12700" cap="flat" cmpd="sng" algn="ctr">
                      <a:solidFill>
                        <a:schemeClr val="tx1"/>
                      </a:solidFill>
                      <a:prstDash val="solid"/>
                      <a:round/>
                      <a:headEnd type="none" w="med" len="med"/>
                      <a:tailEnd type="none" w="lg" len="lg"/>
                    </a:lnL>
                    <a:lnR w="28575"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28575" cap="flat" cmpd="sng" algn="ctr">
                      <a:solidFill>
                        <a:schemeClr val="tx1"/>
                      </a:solidFill>
                      <a:prstDash val="solid"/>
                      <a:round/>
                      <a:headEnd type="none" w="med" len="med"/>
                      <a:tailEnd type="none" w="lg" len="lg"/>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6"/>
          <p:cNvSpPr txBox="1">
            <a:spLocks noGrp="1" noChangeArrowheads="1"/>
          </p:cNvSpPr>
          <p:nvPr/>
        </p:nvSpPr>
        <p:spPr bwMode="auto">
          <a:xfrm>
            <a:off x="7239000" y="6534150"/>
            <a:ext cx="1905000" cy="457200"/>
          </a:xfrm>
          <a:prstGeom prst="rect">
            <a:avLst/>
          </a:prstGeom>
          <a:noFill/>
          <a:ln w="9525">
            <a:noFill/>
            <a:miter lim="800000"/>
            <a:headEnd/>
            <a:tailEnd/>
          </a:ln>
        </p:spPr>
        <p:txBody>
          <a:bodyPr lIns="91427" tIns="45713" rIns="91427" bIns="45713"/>
          <a:lstStyle/>
          <a:p>
            <a:pPr algn="r"/>
            <a:fld id="{153E747C-2AB5-49F4-AFDC-091EC9047D8B}" type="slidenum">
              <a:rPr lang="en-US" sz="1400" b="0">
                <a:latin typeface="Arial" charset="0"/>
              </a:rPr>
              <a:pPr algn="r"/>
              <a:t>38</a:t>
            </a:fld>
            <a:endParaRPr lang="en-US" sz="1400" b="0" dirty="0">
              <a:latin typeface="Arial" charset="0"/>
            </a:endParaRPr>
          </a:p>
        </p:txBody>
      </p:sp>
      <p:sp>
        <p:nvSpPr>
          <p:cNvPr id="35843" name="Slide Number Placeholder 3"/>
          <p:cNvSpPr txBox="1">
            <a:spLocks noGrp="1"/>
          </p:cNvSpPr>
          <p:nvPr/>
        </p:nvSpPr>
        <p:spPr bwMode="auto">
          <a:xfrm>
            <a:off x="7239000" y="6534150"/>
            <a:ext cx="1905000" cy="457200"/>
          </a:xfrm>
          <a:prstGeom prst="rect">
            <a:avLst/>
          </a:prstGeom>
          <a:noFill/>
          <a:ln w="9525">
            <a:noFill/>
            <a:miter lim="800000"/>
            <a:headEnd/>
            <a:tailEnd/>
          </a:ln>
        </p:spPr>
        <p:txBody>
          <a:bodyPr lIns="91427" tIns="45713" rIns="91427" bIns="45713"/>
          <a:lstStyle/>
          <a:p>
            <a:pPr algn="r"/>
            <a:fld id="{F659E3AA-FC03-4643-9CEF-13D963B44F18}" type="slidenum">
              <a:rPr lang="en-US" sz="1400" b="0">
                <a:latin typeface="Arial" charset="0"/>
              </a:rPr>
              <a:pPr algn="r"/>
              <a:t>38</a:t>
            </a:fld>
            <a:endParaRPr lang="en-US" sz="1400" b="0" dirty="0">
              <a:latin typeface="Arial" charset="0"/>
            </a:endParaRPr>
          </a:p>
        </p:txBody>
      </p:sp>
      <p:sp>
        <p:nvSpPr>
          <p:cNvPr id="1077252" name="Rectangle 4"/>
          <p:cNvSpPr>
            <a:spLocks noChangeArrowheads="1"/>
          </p:cNvSpPr>
          <p:nvPr/>
        </p:nvSpPr>
        <p:spPr bwMode="auto">
          <a:xfrm>
            <a:off x="3657600" y="0"/>
            <a:ext cx="5486400" cy="990600"/>
          </a:xfrm>
          <a:prstGeom prst="rect">
            <a:avLst/>
          </a:prstGeom>
          <a:noFill/>
          <a:ln w="9525">
            <a:noFill/>
            <a:miter lim="800000"/>
            <a:headEnd/>
            <a:tailEnd/>
          </a:ln>
          <a:effectLst/>
        </p:spPr>
        <p:txBody>
          <a:bodyPr lIns="91427" tIns="45713" rIns="91427" bIns="45713" anchor="ctr"/>
          <a:lstStyle/>
          <a:p>
            <a:pPr algn="r">
              <a:defRPr/>
            </a:pPr>
            <a:r>
              <a:rPr lang="en-US" sz="3000" i="1" dirty="0" smtClean="0">
                <a:solidFill>
                  <a:schemeClr val="bg1"/>
                </a:solidFill>
                <a:effectLst>
                  <a:outerShdw blurRad="38100" dist="38100" dir="2700000" algn="tl">
                    <a:srgbClr val="C0C0C0"/>
                  </a:outerShdw>
                </a:effectLst>
                <a:latin typeface="AvantGarde" pitchFamily="34" charset="0"/>
              </a:rPr>
              <a:t>SSVF </a:t>
            </a:r>
            <a:r>
              <a:rPr lang="en-US" sz="3000" i="1" dirty="0">
                <a:solidFill>
                  <a:schemeClr val="bg1"/>
                </a:solidFill>
                <a:effectLst>
                  <a:outerShdw blurRad="38100" dist="38100" dir="2700000" algn="tl">
                    <a:srgbClr val="C0C0C0"/>
                  </a:outerShdw>
                </a:effectLst>
                <a:latin typeface="AvantGarde" pitchFamily="34" charset="0"/>
              </a:rPr>
              <a:t>Program Overview </a:t>
            </a:r>
            <a:br>
              <a:rPr lang="en-US" sz="3000" i="1" dirty="0">
                <a:solidFill>
                  <a:schemeClr val="bg1"/>
                </a:solidFill>
                <a:effectLst>
                  <a:outerShdw blurRad="38100" dist="38100" dir="2700000" algn="tl">
                    <a:srgbClr val="C0C0C0"/>
                  </a:outerShdw>
                </a:effectLst>
                <a:latin typeface="AvantGarde" pitchFamily="34" charset="0"/>
              </a:rPr>
            </a:br>
            <a:r>
              <a:rPr lang="en-US" sz="3000" i="1" dirty="0">
                <a:solidFill>
                  <a:schemeClr val="bg1"/>
                </a:solidFill>
                <a:effectLst>
                  <a:outerShdw blurRad="38100" dist="38100" dir="2700000" algn="tl">
                    <a:srgbClr val="C0C0C0"/>
                  </a:outerShdw>
                </a:effectLst>
                <a:latin typeface="AvantGarde" pitchFamily="34" charset="0"/>
              </a:rPr>
              <a:t>Grant Agreements</a:t>
            </a:r>
            <a:endParaRPr lang="en-US" sz="2000" i="1" dirty="0">
              <a:solidFill>
                <a:schemeClr val="bg1"/>
              </a:solidFill>
              <a:effectLst>
                <a:outerShdw blurRad="38100" dist="38100" dir="2700000" algn="tl">
                  <a:srgbClr val="C0C0C0"/>
                </a:outerShdw>
              </a:effectLst>
              <a:latin typeface="AvantGarde" pitchFamily="34" charset="0"/>
            </a:endParaRPr>
          </a:p>
        </p:txBody>
      </p:sp>
      <p:sp>
        <p:nvSpPr>
          <p:cNvPr id="35845" name="Rectangle 2"/>
          <p:cNvSpPr>
            <a:spLocks noChangeArrowheads="1"/>
          </p:cNvSpPr>
          <p:nvPr/>
        </p:nvSpPr>
        <p:spPr bwMode="auto">
          <a:xfrm>
            <a:off x="76200" y="1069975"/>
            <a:ext cx="9067800" cy="5105400"/>
          </a:xfrm>
          <a:prstGeom prst="rect">
            <a:avLst/>
          </a:prstGeom>
          <a:noFill/>
          <a:ln w="9525">
            <a:noFill/>
            <a:miter lim="800000"/>
            <a:headEnd/>
            <a:tailEnd/>
          </a:ln>
        </p:spPr>
        <p:txBody>
          <a:bodyPr lIns="91427" tIns="45713" rIns="91427" bIns="45713"/>
          <a:lstStyle/>
          <a:p>
            <a:pPr>
              <a:lnSpc>
                <a:spcPct val="120000"/>
              </a:lnSpc>
              <a:buClr>
                <a:srgbClr val="0000FF"/>
              </a:buClr>
              <a:buFont typeface="Wingdings" pitchFamily="2" charset="2"/>
              <a:buNone/>
            </a:pPr>
            <a:r>
              <a:rPr lang="en-US" sz="2000" dirty="0">
                <a:solidFill>
                  <a:srgbClr val="0000FF"/>
                </a:solidFill>
                <a:latin typeface="AvantGarde" pitchFamily="34" charset="0"/>
              </a:rPr>
              <a:t>Supportive Services Grant Agreements</a:t>
            </a:r>
          </a:p>
          <a:p>
            <a:pPr>
              <a:lnSpc>
                <a:spcPct val="120000"/>
              </a:lnSpc>
              <a:buClr>
                <a:srgbClr val="0000FF"/>
              </a:buClr>
              <a:buFont typeface="Wingdings" pitchFamily="2" charset="2"/>
              <a:buNone/>
            </a:pPr>
            <a:endParaRPr lang="en-US" sz="2000" b="0" dirty="0">
              <a:latin typeface="AvantGarde" pitchFamily="34" charset="0"/>
            </a:endParaRPr>
          </a:p>
          <a:p>
            <a:pPr>
              <a:lnSpc>
                <a:spcPct val="120000"/>
              </a:lnSpc>
              <a:buClr>
                <a:srgbClr val="0000FF"/>
              </a:buClr>
              <a:buFont typeface="Wingdings" pitchFamily="2" charset="2"/>
              <a:buNone/>
            </a:pPr>
            <a:r>
              <a:rPr lang="en-US" sz="2000" b="0" dirty="0">
                <a:latin typeface="AvantGarde" pitchFamily="34" charset="0"/>
              </a:rPr>
              <a:t>Selected applicants will execute an agreement with VA which provides that the grantee agrees (and will ensure that each of its subcontractors agree) to:</a:t>
            </a:r>
          </a:p>
          <a:p>
            <a:pPr>
              <a:lnSpc>
                <a:spcPct val="120000"/>
              </a:lnSpc>
              <a:buClr>
                <a:srgbClr val="0000FF"/>
              </a:buClr>
              <a:buFont typeface="Wingdings" pitchFamily="2" charset="2"/>
              <a:buNone/>
            </a:pPr>
            <a:endParaRPr lang="en-US" sz="2000" b="0" dirty="0">
              <a:latin typeface="AvantGarde" pitchFamily="34" charset="0"/>
            </a:endParaRPr>
          </a:p>
          <a:p>
            <a:pPr>
              <a:lnSpc>
                <a:spcPct val="120000"/>
              </a:lnSpc>
              <a:buClr>
                <a:srgbClr val="0000FF"/>
              </a:buClr>
              <a:buFont typeface="Wingdings" pitchFamily="2" charset="2"/>
              <a:buAutoNum type="arabicPeriod"/>
            </a:pPr>
            <a:r>
              <a:rPr lang="en-US" sz="2000" b="0" dirty="0">
                <a:latin typeface="AvantGarde" pitchFamily="34" charset="0"/>
              </a:rPr>
              <a:t>Operate the program in accordance with Final Rule and </a:t>
            </a:r>
            <a:r>
              <a:rPr lang="en-US" sz="2000" b="0" u="sng" dirty="0">
                <a:latin typeface="AvantGarde" pitchFamily="34" charset="0"/>
              </a:rPr>
              <a:t>your application</a:t>
            </a:r>
          </a:p>
          <a:p>
            <a:pPr>
              <a:lnSpc>
                <a:spcPct val="120000"/>
              </a:lnSpc>
              <a:buClr>
                <a:srgbClr val="0000FF"/>
              </a:buClr>
              <a:buFont typeface="Wingdings" pitchFamily="2" charset="2"/>
              <a:buNone/>
            </a:pPr>
            <a:endParaRPr lang="en-US" sz="2000" b="0" u="sng" dirty="0">
              <a:latin typeface="AvantGarde" pitchFamily="34" charset="0"/>
            </a:endParaRPr>
          </a:p>
          <a:p>
            <a:pPr>
              <a:lnSpc>
                <a:spcPct val="120000"/>
              </a:lnSpc>
              <a:buClr>
                <a:srgbClr val="0000FF"/>
              </a:buClr>
              <a:buFont typeface="Wingdings" pitchFamily="2" charset="2"/>
              <a:buAutoNum type="arabicPeriod" startAt="2"/>
            </a:pPr>
            <a:r>
              <a:rPr lang="en-US" sz="2000" b="0" dirty="0">
                <a:latin typeface="AvantGarde" pitchFamily="34" charset="0"/>
              </a:rPr>
              <a:t>Comply with other terms and conditions, including recordkeeping and reports for program monitoring and evaluation purposes, as VA may establish for purposes of carrying out the SSVF Program in an effective and efficient manner</a:t>
            </a:r>
          </a:p>
          <a:p>
            <a:pPr>
              <a:lnSpc>
                <a:spcPct val="120000"/>
              </a:lnSpc>
              <a:buClr>
                <a:srgbClr val="0000FF"/>
              </a:buClr>
              <a:buFont typeface="Wingdings" pitchFamily="2" charset="2"/>
              <a:buNone/>
            </a:pPr>
            <a:endParaRPr lang="en-US" sz="2000" b="0" dirty="0">
              <a:latin typeface="AvantGarde" pitchFamily="34" charset="0"/>
            </a:endParaRPr>
          </a:p>
          <a:p>
            <a:pPr>
              <a:lnSpc>
                <a:spcPct val="120000"/>
              </a:lnSpc>
              <a:buClr>
                <a:srgbClr val="0000FF"/>
              </a:buClr>
              <a:buFont typeface="Wingdings" pitchFamily="2" charset="2"/>
              <a:buAutoNum type="arabicPeriod" startAt="3"/>
            </a:pPr>
            <a:r>
              <a:rPr lang="en-US" sz="2000" b="0" dirty="0">
                <a:latin typeface="AvantGarde" pitchFamily="34" charset="0"/>
              </a:rPr>
              <a:t>Provide such additional information as deemed appropriate by VA</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6"/>
          <p:cNvSpPr txBox="1">
            <a:spLocks noGrp="1" noChangeArrowheads="1"/>
          </p:cNvSpPr>
          <p:nvPr/>
        </p:nvSpPr>
        <p:spPr bwMode="auto">
          <a:xfrm>
            <a:off x="7239000" y="6534150"/>
            <a:ext cx="1905000" cy="457200"/>
          </a:xfrm>
          <a:prstGeom prst="rect">
            <a:avLst/>
          </a:prstGeom>
          <a:noFill/>
          <a:ln w="9525">
            <a:noFill/>
            <a:miter lim="800000"/>
            <a:headEnd/>
            <a:tailEnd/>
          </a:ln>
        </p:spPr>
        <p:txBody>
          <a:bodyPr lIns="91427" tIns="45713" rIns="91427" bIns="45713"/>
          <a:lstStyle/>
          <a:p>
            <a:pPr algn="r"/>
            <a:fld id="{553C5021-E882-4DF9-90EB-2AA2277115D5}" type="slidenum">
              <a:rPr lang="en-US" sz="1400" b="0">
                <a:latin typeface="Arial" charset="0"/>
              </a:rPr>
              <a:pPr algn="r"/>
              <a:t>39</a:t>
            </a:fld>
            <a:endParaRPr lang="en-US" sz="1400" b="0" dirty="0">
              <a:latin typeface="Arial" charset="0"/>
            </a:endParaRPr>
          </a:p>
        </p:txBody>
      </p:sp>
      <p:sp>
        <p:nvSpPr>
          <p:cNvPr id="36867" name="Slide Number Placeholder 3"/>
          <p:cNvSpPr txBox="1">
            <a:spLocks noGrp="1"/>
          </p:cNvSpPr>
          <p:nvPr/>
        </p:nvSpPr>
        <p:spPr bwMode="auto">
          <a:xfrm>
            <a:off x="7239000" y="6534150"/>
            <a:ext cx="1905000" cy="457200"/>
          </a:xfrm>
          <a:prstGeom prst="rect">
            <a:avLst/>
          </a:prstGeom>
          <a:noFill/>
          <a:ln w="9525">
            <a:noFill/>
            <a:miter lim="800000"/>
            <a:headEnd/>
            <a:tailEnd/>
          </a:ln>
        </p:spPr>
        <p:txBody>
          <a:bodyPr lIns="91427" tIns="45713" rIns="91427" bIns="45713"/>
          <a:lstStyle/>
          <a:p>
            <a:pPr algn="r"/>
            <a:fld id="{03C80D18-B67B-4879-8AA6-99718571B028}" type="slidenum">
              <a:rPr lang="en-US" sz="1400" b="0">
                <a:latin typeface="Arial" charset="0"/>
              </a:rPr>
              <a:pPr algn="r"/>
              <a:t>39</a:t>
            </a:fld>
            <a:endParaRPr lang="en-US" sz="1400" b="0" dirty="0">
              <a:latin typeface="Arial" charset="0"/>
            </a:endParaRPr>
          </a:p>
        </p:txBody>
      </p:sp>
      <p:sp>
        <p:nvSpPr>
          <p:cNvPr id="1077252" name="Rectangle 4"/>
          <p:cNvSpPr>
            <a:spLocks noChangeArrowheads="1"/>
          </p:cNvSpPr>
          <p:nvPr/>
        </p:nvSpPr>
        <p:spPr bwMode="auto">
          <a:xfrm>
            <a:off x="3657600" y="0"/>
            <a:ext cx="5486400" cy="990600"/>
          </a:xfrm>
          <a:prstGeom prst="rect">
            <a:avLst/>
          </a:prstGeom>
          <a:noFill/>
          <a:ln w="9525">
            <a:noFill/>
            <a:miter lim="800000"/>
            <a:headEnd/>
            <a:tailEnd/>
          </a:ln>
          <a:effectLst/>
        </p:spPr>
        <p:txBody>
          <a:bodyPr lIns="91427" tIns="45713" rIns="91427" bIns="45713" anchor="ctr"/>
          <a:lstStyle/>
          <a:p>
            <a:pPr algn="r">
              <a:defRPr/>
            </a:pPr>
            <a:r>
              <a:rPr lang="en-US" sz="3000" i="1" dirty="0" smtClean="0">
                <a:solidFill>
                  <a:schemeClr val="bg1"/>
                </a:solidFill>
                <a:effectLst>
                  <a:outerShdw blurRad="38100" dist="38100" dir="2700000" algn="tl">
                    <a:srgbClr val="C0C0C0"/>
                  </a:outerShdw>
                </a:effectLst>
                <a:latin typeface="AvantGarde" pitchFamily="34" charset="0"/>
              </a:rPr>
              <a:t>SSVF </a:t>
            </a:r>
            <a:r>
              <a:rPr lang="en-US" sz="3000" i="1" dirty="0">
                <a:solidFill>
                  <a:schemeClr val="bg1"/>
                </a:solidFill>
                <a:effectLst>
                  <a:outerShdw blurRad="38100" dist="38100" dir="2700000" algn="tl">
                    <a:srgbClr val="C0C0C0"/>
                  </a:outerShdw>
                </a:effectLst>
                <a:latin typeface="AvantGarde" pitchFamily="34" charset="0"/>
              </a:rPr>
              <a:t>Program Overview </a:t>
            </a:r>
            <a:br>
              <a:rPr lang="en-US" sz="3000" i="1" dirty="0">
                <a:solidFill>
                  <a:schemeClr val="bg1"/>
                </a:solidFill>
                <a:effectLst>
                  <a:outerShdw blurRad="38100" dist="38100" dir="2700000" algn="tl">
                    <a:srgbClr val="C0C0C0"/>
                  </a:outerShdw>
                </a:effectLst>
                <a:latin typeface="AvantGarde" pitchFamily="34" charset="0"/>
              </a:rPr>
            </a:br>
            <a:r>
              <a:rPr lang="en-US" sz="3000" i="1" dirty="0">
                <a:solidFill>
                  <a:schemeClr val="bg1"/>
                </a:solidFill>
                <a:effectLst>
                  <a:outerShdw blurRad="38100" dist="38100" dir="2700000" algn="tl">
                    <a:srgbClr val="C0C0C0"/>
                  </a:outerShdw>
                </a:effectLst>
                <a:latin typeface="AvantGarde" pitchFamily="34" charset="0"/>
              </a:rPr>
              <a:t>Program Changes</a:t>
            </a:r>
            <a:endParaRPr lang="en-US" sz="2000" i="1" dirty="0">
              <a:solidFill>
                <a:schemeClr val="bg1"/>
              </a:solidFill>
              <a:effectLst>
                <a:outerShdw blurRad="38100" dist="38100" dir="2700000" algn="tl">
                  <a:srgbClr val="C0C0C0"/>
                </a:outerShdw>
              </a:effectLst>
              <a:latin typeface="AvantGarde" pitchFamily="34" charset="0"/>
            </a:endParaRPr>
          </a:p>
        </p:txBody>
      </p:sp>
      <p:sp>
        <p:nvSpPr>
          <p:cNvPr id="36869" name="Rectangle 2"/>
          <p:cNvSpPr>
            <a:spLocks noChangeArrowheads="1"/>
          </p:cNvSpPr>
          <p:nvPr/>
        </p:nvSpPr>
        <p:spPr bwMode="auto">
          <a:xfrm>
            <a:off x="76200" y="1069975"/>
            <a:ext cx="9067800" cy="5105400"/>
          </a:xfrm>
          <a:prstGeom prst="rect">
            <a:avLst/>
          </a:prstGeom>
          <a:noFill/>
          <a:ln w="9525">
            <a:noFill/>
            <a:miter lim="800000"/>
            <a:headEnd/>
            <a:tailEnd/>
          </a:ln>
        </p:spPr>
        <p:txBody>
          <a:bodyPr lIns="91427" tIns="45713" rIns="91427" bIns="45713"/>
          <a:lstStyle/>
          <a:p>
            <a:pPr>
              <a:lnSpc>
                <a:spcPct val="120000"/>
              </a:lnSpc>
              <a:buClr>
                <a:srgbClr val="0000FF"/>
              </a:buClr>
              <a:buFont typeface="Wingdings" pitchFamily="2" charset="2"/>
              <a:buNone/>
            </a:pPr>
            <a:r>
              <a:rPr lang="en-US" sz="2000" dirty="0">
                <a:solidFill>
                  <a:srgbClr val="0000FF"/>
                </a:solidFill>
                <a:latin typeface="AvantGarde" pitchFamily="34" charset="0"/>
              </a:rPr>
              <a:t>Changes After Grant Award</a:t>
            </a:r>
          </a:p>
          <a:p>
            <a:pPr>
              <a:lnSpc>
                <a:spcPct val="120000"/>
              </a:lnSpc>
              <a:buClr>
                <a:srgbClr val="0000FF"/>
              </a:buClr>
              <a:buFont typeface="Wingdings" pitchFamily="2" charset="2"/>
              <a:buNone/>
            </a:pPr>
            <a:endParaRPr lang="en-US" sz="2000" b="0" dirty="0">
              <a:latin typeface="AvantGarde" pitchFamily="34" charset="0"/>
            </a:endParaRPr>
          </a:p>
          <a:p>
            <a:pPr>
              <a:buFontTx/>
              <a:buChar char="•"/>
            </a:pPr>
            <a:r>
              <a:rPr lang="en-US" sz="2000" b="0" u="sng" dirty="0">
                <a:latin typeface="AvantGarde" pitchFamily="34" charset="0"/>
              </a:rPr>
              <a:t>Significant Changes</a:t>
            </a:r>
            <a:r>
              <a:rPr lang="en-US" sz="2000" b="0" dirty="0">
                <a:latin typeface="AvantGarde" pitchFamily="34" charset="0"/>
              </a:rPr>
              <a:t> – submit to VA written request BEFORE implementing a significant change; if VA agrees, will issue an amendment.  Examples:</a:t>
            </a:r>
          </a:p>
          <a:p>
            <a:pPr marL="977900" lvl="1" indent="-457200">
              <a:buFontTx/>
              <a:buChar char="•"/>
            </a:pPr>
            <a:r>
              <a:rPr lang="en-US" sz="2000" b="0" dirty="0">
                <a:latin typeface="AvantGarde" pitchFamily="34" charset="0"/>
              </a:rPr>
              <a:t>Change in grantee or any identified subcontractors</a:t>
            </a:r>
          </a:p>
          <a:p>
            <a:pPr marL="977900" lvl="1" indent="-457200">
              <a:buFontTx/>
              <a:buChar char="•"/>
            </a:pPr>
            <a:r>
              <a:rPr lang="en-US" sz="2000" b="0" dirty="0">
                <a:latin typeface="AvantGarde" pitchFamily="34" charset="0"/>
              </a:rPr>
              <a:t>Change in area or community served</a:t>
            </a:r>
          </a:p>
          <a:p>
            <a:pPr marL="977900" lvl="1" indent="-457200">
              <a:buFontTx/>
              <a:buChar char="•"/>
            </a:pPr>
            <a:r>
              <a:rPr lang="en-US" sz="2000" b="0" dirty="0">
                <a:latin typeface="AvantGarde" pitchFamily="34" charset="0"/>
              </a:rPr>
              <a:t>Additions or deletions of supportive services being provided</a:t>
            </a:r>
          </a:p>
          <a:p>
            <a:pPr marL="977900" lvl="1" indent="-457200">
              <a:buFontTx/>
              <a:buChar char="•"/>
            </a:pPr>
            <a:r>
              <a:rPr lang="en-US" sz="2000" b="0" dirty="0">
                <a:latin typeface="AvantGarde" pitchFamily="34" charset="0"/>
              </a:rPr>
              <a:t>Change in category of participants served</a:t>
            </a:r>
          </a:p>
          <a:p>
            <a:pPr marL="977900" lvl="1" indent="-457200">
              <a:buFontTx/>
              <a:buChar char="•"/>
            </a:pPr>
            <a:r>
              <a:rPr lang="en-US" sz="2000" b="0" dirty="0">
                <a:latin typeface="AvantGarde" pitchFamily="34" charset="0"/>
              </a:rPr>
              <a:t>Change in budget line items more than 10% of grant award</a:t>
            </a:r>
          </a:p>
          <a:p>
            <a:endParaRPr lang="en-US" sz="2000" b="0" dirty="0">
              <a:latin typeface="AvantGarde" pitchFamily="34" charset="0"/>
            </a:endParaRPr>
          </a:p>
          <a:p>
            <a:pPr>
              <a:buFontTx/>
              <a:buChar char="•"/>
            </a:pPr>
            <a:r>
              <a:rPr lang="en-US" sz="2000" b="0" u="sng" dirty="0">
                <a:latin typeface="AvantGarde" pitchFamily="34" charset="0"/>
              </a:rPr>
              <a:t>Key Personnel Changes/Address Changes</a:t>
            </a:r>
            <a:r>
              <a:rPr lang="en-US" sz="2000" b="0" dirty="0">
                <a:latin typeface="AvantGarde" pitchFamily="34" charset="0"/>
              </a:rPr>
              <a:t> – inform VA within 30 days</a:t>
            </a:r>
          </a:p>
          <a:p>
            <a:endParaRPr lang="en-US" sz="2000" b="0" dirty="0">
              <a:latin typeface="AvantGarde" pitchFamily="34" charset="0"/>
            </a:endParaRPr>
          </a:p>
          <a:p>
            <a:pPr>
              <a:buFontTx/>
              <a:buChar char="•"/>
            </a:pPr>
            <a:r>
              <a:rPr lang="en-US" sz="2000" b="0" u="sng" dirty="0">
                <a:latin typeface="AvantGarde" pitchFamily="34" charset="0"/>
              </a:rPr>
              <a:t>Corrective Action Plan (CAP)</a:t>
            </a:r>
            <a:r>
              <a:rPr lang="en-US" sz="2000" b="0" dirty="0">
                <a:latin typeface="AvantGarde" pitchFamily="34" charset="0"/>
              </a:rPr>
              <a:t> – VA may require CAP if:</a:t>
            </a:r>
          </a:p>
          <a:p>
            <a:pPr marL="977900" lvl="1" indent="-457200">
              <a:buFontTx/>
              <a:buChar char="•"/>
            </a:pPr>
            <a:r>
              <a:rPr lang="en-US" sz="2000" b="0" dirty="0">
                <a:latin typeface="AvantGarde" pitchFamily="34" charset="0"/>
              </a:rPr>
              <a:t>On a quarterly basis, actual grant expenditures vary from amount disbursed</a:t>
            </a:r>
          </a:p>
          <a:p>
            <a:pPr marL="977900" lvl="1" indent="-457200">
              <a:buFontTx/>
              <a:buChar char="•"/>
            </a:pPr>
            <a:r>
              <a:rPr lang="en-US" sz="2000" b="0" dirty="0">
                <a:latin typeface="AvantGarde" pitchFamily="34" charset="0"/>
              </a:rPr>
              <a:t>Actual grant activities vary from description in grant agreement</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p:nvPr>
        </p:nvSpPr>
        <p:spPr>
          <a:xfrm>
            <a:off x="228600" y="1219200"/>
            <a:ext cx="8686800" cy="4598988"/>
          </a:xfrm>
        </p:spPr>
        <p:txBody>
          <a:bodyPr/>
          <a:lstStyle/>
          <a:p>
            <a:r>
              <a:rPr lang="en-US" b="0" dirty="0" smtClean="0">
                <a:solidFill>
                  <a:schemeClr val="tx1"/>
                </a:solidFill>
              </a:rPr>
              <a:t>Most important focus is housing stability. SSVF is a housing first model.</a:t>
            </a:r>
          </a:p>
          <a:p>
            <a:r>
              <a:rPr lang="en-US" b="0" dirty="0" smtClean="0">
                <a:solidFill>
                  <a:schemeClr val="tx1"/>
                </a:solidFill>
              </a:rPr>
              <a:t>Goal is to provide sufficient resources to stabilize housing or end homelessness.</a:t>
            </a:r>
          </a:p>
          <a:p>
            <a:r>
              <a:rPr lang="en-US" b="0" dirty="0" smtClean="0">
                <a:solidFill>
                  <a:schemeClr val="tx1"/>
                </a:solidFill>
              </a:rPr>
              <a:t>SSVF serves the entire household.</a:t>
            </a:r>
          </a:p>
          <a:p>
            <a:r>
              <a:rPr lang="en-US" b="0" dirty="0" smtClean="0">
                <a:solidFill>
                  <a:schemeClr val="tx1"/>
                </a:solidFill>
              </a:rPr>
              <a:t>Intervention is short-term.</a:t>
            </a:r>
          </a:p>
          <a:p>
            <a:r>
              <a:rPr lang="en-US" b="0" dirty="0" smtClean="0">
                <a:solidFill>
                  <a:schemeClr val="tx1"/>
                </a:solidFill>
              </a:rPr>
              <a:t>SSVF services are offered on a “but for” basis. Must be able to define for screening.</a:t>
            </a:r>
          </a:p>
          <a:p>
            <a:r>
              <a:rPr lang="en-US" b="0" dirty="0" smtClean="0">
                <a:solidFill>
                  <a:schemeClr val="tx1"/>
                </a:solidFill>
              </a:rPr>
              <a:t>Intensity and scope of services must match identified needs.</a:t>
            </a:r>
          </a:p>
          <a:p>
            <a:r>
              <a:rPr lang="en-US" b="0" dirty="0" smtClean="0">
                <a:solidFill>
                  <a:schemeClr val="tx1"/>
                </a:solidFill>
              </a:rPr>
              <a:t>Services integrated with community resources.</a:t>
            </a:r>
          </a:p>
          <a:p>
            <a:endParaRPr lang="en-US" b="0" dirty="0">
              <a:solidFill>
                <a:schemeClr val="tx1"/>
              </a:solidFill>
            </a:endParaRPr>
          </a:p>
        </p:txBody>
      </p:sp>
      <p:sp>
        <p:nvSpPr>
          <p:cNvPr id="2" name="Slide Number Placeholder 1"/>
          <p:cNvSpPr>
            <a:spLocks noGrp="1"/>
          </p:cNvSpPr>
          <p:nvPr>
            <p:ph type="sldNum" sz="quarter" idx="10"/>
          </p:nvPr>
        </p:nvSpPr>
        <p:spPr/>
        <p:txBody>
          <a:bodyPr/>
          <a:lstStyle/>
          <a:p>
            <a:pPr>
              <a:defRPr/>
            </a:pPr>
            <a:fld id="{20EE1CEA-AFC5-4681-9A96-9CC1FA4785B5}" type="slidenum">
              <a:rPr lang="en-US" smtClean="0"/>
              <a:pPr>
                <a:defRPr/>
              </a:pPr>
              <a:t>4</a:t>
            </a:fld>
            <a:endParaRPr lang="en-US" dirty="0"/>
          </a:p>
        </p:txBody>
      </p:sp>
      <p:sp>
        <p:nvSpPr>
          <p:cNvPr id="4" name="TextBox 3"/>
          <p:cNvSpPr txBox="1"/>
          <p:nvPr/>
        </p:nvSpPr>
        <p:spPr>
          <a:xfrm>
            <a:off x="4191000" y="152400"/>
            <a:ext cx="4724400" cy="707886"/>
          </a:xfrm>
          <a:prstGeom prst="rect">
            <a:avLst/>
          </a:prstGeom>
          <a:noFill/>
        </p:spPr>
        <p:txBody>
          <a:bodyPr wrap="square" rtlCol="0">
            <a:spAutoFit/>
          </a:bodyPr>
          <a:lstStyle/>
          <a:p>
            <a:pPr algn="r"/>
            <a:r>
              <a:rPr lang="en-US" sz="4000" i="1" dirty="0" smtClean="0">
                <a:solidFill>
                  <a:schemeClr val="bg1"/>
                </a:solidFill>
                <a:latin typeface="+mj-lt"/>
              </a:rPr>
              <a:t>Basic Concepts</a:t>
            </a:r>
            <a:endParaRPr lang="en-US" sz="4000" i="1" dirty="0">
              <a:solidFill>
                <a:schemeClr val="bg1"/>
              </a:solidFill>
              <a:latin typeface="+mj-lt"/>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Number Placeholder 3"/>
          <p:cNvSpPr txBox="1">
            <a:spLocks noGrp="1"/>
          </p:cNvSpPr>
          <p:nvPr/>
        </p:nvSpPr>
        <p:spPr bwMode="auto">
          <a:xfrm>
            <a:off x="7239000" y="6534150"/>
            <a:ext cx="1905000" cy="457200"/>
          </a:xfrm>
          <a:prstGeom prst="rect">
            <a:avLst/>
          </a:prstGeom>
          <a:noFill/>
          <a:ln w="9525">
            <a:noFill/>
            <a:miter lim="800000"/>
            <a:headEnd/>
            <a:tailEnd/>
          </a:ln>
        </p:spPr>
        <p:txBody>
          <a:bodyPr lIns="91427" tIns="45713" rIns="91427" bIns="45713"/>
          <a:lstStyle/>
          <a:p>
            <a:pPr algn="r"/>
            <a:fld id="{01F676BC-30FB-4F20-A9F1-5C168CEE0356}" type="slidenum">
              <a:rPr lang="en-US" sz="1400" b="0">
                <a:latin typeface="Arial" charset="0"/>
              </a:rPr>
              <a:pPr algn="r"/>
              <a:t>40</a:t>
            </a:fld>
            <a:endParaRPr lang="en-US" sz="1400" b="0" dirty="0">
              <a:latin typeface="Arial" charset="0"/>
            </a:endParaRPr>
          </a:p>
        </p:txBody>
      </p:sp>
      <p:sp>
        <p:nvSpPr>
          <p:cNvPr id="24579" name="Rectangle 2"/>
          <p:cNvSpPr>
            <a:spLocks noChangeArrowheads="1"/>
          </p:cNvSpPr>
          <p:nvPr/>
        </p:nvSpPr>
        <p:spPr bwMode="auto">
          <a:xfrm>
            <a:off x="134938" y="1143000"/>
            <a:ext cx="8686800" cy="5509200"/>
          </a:xfrm>
          <a:prstGeom prst="rect">
            <a:avLst/>
          </a:prstGeom>
          <a:noFill/>
          <a:ln w="25400">
            <a:noFill/>
            <a:miter lim="800000"/>
            <a:headEnd/>
            <a:tailEnd type="none" w="lg" len="lg"/>
          </a:ln>
        </p:spPr>
        <p:txBody>
          <a:bodyPr>
            <a:spAutoFit/>
          </a:bodyPr>
          <a:lstStyle/>
          <a:p>
            <a:pPr marL="236538" indent="-236538"/>
            <a:r>
              <a:rPr lang="en-US" sz="2200" dirty="0">
                <a:solidFill>
                  <a:srgbClr val="0000FF"/>
                </a:solidFill>
                <a:latin typeface="AvantGarde" pitchFamily="34" charset="0"/>
              </a:rPr>
              <a:t>How SSVF Differs from Other VA Programs</a:t>
            </a:r>
          </a:p>
          <a:p>
            <a:pPr marL="236538" indent="-236538"/>
            <a:endParaRPr lang="en-US" sz="2200" dirty="0">
              <a:solidFill>
                <a:srgbClr val="0000FF"/>
              </a:solidFill>
              <a:latin typeface="AvantGarde" pitchFamily="34" charset="0"/>
            </a:endParaRPr>
          </a:p>
          <a:p>
            <a:pPr marL="236538" indent="-236538">
              <a:buFontTx/>
              <a:buChar char="•"/>
            </a:pPr>
            <a:r>
              <a:rPr lang="en-US" sz="2200" b="0" dirty="0" smtClean="0">
                <a:latin typeface="AvantGarde" pitchFamily="34" charset="0"/>
              </a:rPr>
              <a:t>Focus is on housing stability, not treatment.</a:t>
            </a:r>
          </a:p>
          <a:p>
            <a:pPr marL="236538" indent="-236538">
              <a:buFontTx/>
              <a:buChar char="•"/>
            </a:pPr>
            <a:endParaRPr lang="en-US" sz="2200" b="0" dirty="0" smtClean="0">
              <a:latin typeface="AvantGarde" pitchFamily="34" charset="0"/>
            </a:endParaRPr>
          </a:p>
          <a:p>
            <a:pPr marL="236538" indent="-236538">
              <a:buFontTx/>
              <a:buChar char="•"/>
            </a:pPr>
            <a:r>
              <a:rPr lang="en-US" sz="2200" b="0" dirty="0" smtClean="0">
                <a:latin typeface="AvantGarde" pitchFamily="34" charset="0"/>
              </a:rPr>
              <a:t>Grantees </a:t>
            </a:r>
            <a:r>
              <a:rPr lang="en-US" sz="2200" b="0" dirty="0">
                <a:latin typeface="AvantGarde" pitchFamily="34" charset="0"/>
              </a:rPr>
              <a:t>will be community-based organizations</a:t>
            </a:r>
          </a:p>
          <a:p>
            <a:pPr marL="236538" indent="-236538">
              <a:buFontTx/>
              <a:buChar char="•"/>
            </a:pPr>
            <a:endParaRPr lang="en-US" sz="2200" b="0" dirty="0">
              <a:latin typeface="AvantGarde" pitchFamily="34" charset="0"/>
            </a:endParaRPr>
          </a:p>
          <a:p>
            <a:pPr marL="236538" indent="-236538">
              <a:buFontTx/>
              <a:buChar char="•"/>
            </a:pPr>
            <a:r>
              <a:rPr lang="en-US" sz="2200" b="0" dirty="0">
                <a:latin typeface="AvantGarde" pitchFamily="34" charset="0"/>
              </a:rPr>
              <a:t>Grantees will serve Veterans </a:t>
            </a:r>
            <a:r>
              <a:rPr lang="en-US" sz="2200" b="0" i="1" dirty="0">
                <a:latin typeface="AvantGarde" pitchFamily="34" charset="0"/>
              </a:rPr>
              <a:t>and their families</a:t>
            </a:r>
          </a:p>
          <a:p>
            <a:pPr marL="236538" indent="-236538">
              <a:buFontTx/>
              <a:buChar char="•"/>
            </a:pPr>
            <a:endParaRPr lang="en-US" sz="2200" b="0" dirty="0">
              <a:latin typeface="AvantGarde" pitchFamily="34" charset="0"/>
            </a:endParaRPr>
          </a:p>
          <a:p>
            <a:pPr marL="236538" indent="-236538">
              <a:buFontTx/>
              <a:buChar char="•"/>
            </a:pPr>
            <a:r>
              <a:rPr lang="en-US" sz="2200" b="0" dirty="0">
                <a:latin typeface="AvantGarde" pitchFamily="34" charset="0"/>
              </a:rPr>
              <a:t>Homelessness prevention and rapid re-housing focus</a:t>
            </a:r>
          </a:p>
          <a:p>
            <a:pPr marL="236538" indent="-236538">
              <a:buFontTx/>
              <a:buChar char="•"/>
            </a:pPr>
            <a:endParaRPr lang="en-US" sz="2200" b="0" dirty="0">
              <a:latin typeface="AvantGarde" pitchFamily="34" charset="0"/>
            </a:endParaRPr>
          </a:p>
          <a:p>
            <a:pPr marL="236538" indent="-236538">
              <a:buFontTx/>
              <a:buChar char="•"/>
            </a:pPr>
            <a:r>
              <a:rPr lang="en-US" sz="2200" b="0" dirty="0">
                <a:latin typeface="AvantGarde" pitchFamily="34" charset="0"/>
              </a:rPr>
              <a:t>Temporary financial assistance payments may be provided to third parties on behalf of participants</a:t>
            </a:r>
          </a:p>
          <a:p>
            <a:pPr marL="236538" indent="-236538">
              <a:buFontTx/>
              <a:buChar char="•"/>
            </a:pPr>
            <a:endParaRPr lang="en-US" sz="2200" b="0" dirty="0">
              <a:latin typeface="AvantGarde" pitchFamily="34" charset="0"/>
            </a:endParaRPr>
          </a:p>
          <a:p>
            <a:pPr marL="236538" indent="-236538">
              <a:buFontTx/>
              <a:buChar char="•"/>
            </a:pPr>
            <a:endParaRPr lang="en-US" sz="2200" b="0" dirty="0">
              <a:latin typeface="AvantGarde" pitchFamily="34" charset="0"/>
            </a:endParaRPr>
          </a:p>
          <a:p>
            <a:pPr marL="236538" indent="-236538">
              <a:buFontTx/>
              <a:buChar char="•"/>
            </a:pPr>
            <a:endParaRPr lang="en-US" sz="2200" b="0" dirty="0">
              <a:latin typeface="AvantGarde" pitchFamily="34" charset="0"/>
            </a:endParaRPr>
          </a:p>
          <a:p>
            <a:pPr marL="236538" indent="-236538">
              <a:buFontTx/>
              <a:buChar char="•"/>
            </a:pPr>
            <a:endParaRPr lang="en-US" sz="2200" b="0" dirty="0">
              <a:latin typeface="AvantGarde" pitchFamily="34" charset="0"/>
            </a:endParaRPr>
          </a:p>
        </p:txBody>
      </p:sp>
      <p:sp>
        <p:nvSpPr>
          <p:cNvPr id="1233924" name="Rectangle 4"/>
          <p:cNvSpPr>
            <a:spLocks noChangeArrowheads="1"/>
          </p:cNvSpPr>
          <p:nvPr/>
        </p:nvSpPr>
        <p:spPr bwMode="auto">
          <a:xfrm>
            <a:off x="2819400" y="0"/>
            <a:ext cx="6324600" cy="990600"/>
          </a:xfrm>
          <a:prstGeom prst="rect">
            <a:avLst/>
          </a:prstGeom>
          <a:noFill/>
          <a:ln w="9525">
            <a:noFill/>
            <a:miter lim="800000"/>
            <a:headEnd/>
            <a:tailEnd/>
          </a:ln>
          <a:effectLst/>
        </p:spPr>
        <p:txBody>
          <a:bodyPr lIns="91427" tIns="45713" rIns="91427" bIns="45713" anchor="ctr"/>
          <a:lstStyle/>
          <a:p>
            <a:pPr algn="r">
              <a:defRPr/>
            </a:pPr>
            <a:r>
              <a:rPr lang="en-US" sz="3000" i="1" dirty="0">
                <a:solidFill>
                  <a:schemeClr val="bg1"/>
                </a:solidFill>
                <a:effectLst>
                  <a:outerShdw blurRad="38100" dist="38100" dir="2700000" algn="tl">
                    <a:srgbClr val="C0C0C0"/>
                  </a:outerShdw>
                </a:effectLst>
                <a:latin typeface="AvantGarde" pitchFamily="34" charset="0"/>
              </a:rPr>
              <a:t>  Overview of </a:t>
            </a:r>
          </a:p>
          <a:p>
            <a:pPr algn="r">
              <a:defRPr/>
            </a:pPr>
            <a:r>
              <a:rPr lang="en-US" sz="3000" i="1" dirty="0">
                <a:solidFill>
                  <a:schemeClr val="bg1"/>
                </a:solidFill>
                <a:effectLst>
                  <a:outerShdw blurRad="38100" dist="38100" dir="2700000" algn="tl">
                    <a:srgbClr val="C0C0C0"/>
                  </a:outerShdw>
                </a:effectLst>
                <a:latin typeface="AvantGarde" pitchFamily="34" charset="0"/>
              </a:rPr>
              <a:t>SSVF Program</a:t>
            </a:r>
            <a:endParaRPr lang="en-US" sz="2000" i="1" dirty="0">
              <a:solidFill>
                <a:schemeClr val="bg1"/>
              </a:solidFill>
              <a:effectLst>
                <a:outerShdw blurRad="38100" dist="38100" dir="2700000" algn="tl">
                  <a:srgbClr val="C0C0C0"/>
                </a:outerShdw>
              </a:effectLst>
              <a:latin typeface="AvantGarde" pitchFamily="34" charset="0"/>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Number Placeholder 3"/>
          <p:cNvSpPr txBox="1">
            <a:spLocks noGrp="1"/>
          </p:cNvSpPr>
          <p:nvPr/>
        </p:nvSpPr>
        <p:spPr bwMode="auto">
          <a:xfrm>
            <a:off x="7239000" y="6534150"/>
            <a:ext cx="1905000" cy="457200"/>
          </a:xfrm>
          <a:prstGeom prst="rect">
            <a:avLst/>
          </a:prstGeom>
          <a:noFill/>
          <a:ln w="9525">
            <a:noFill/>
            <a:miter lim="800000"/>
            <a:headEnd/>
            <a:tailEnd/>
          </a:ln>
        </p:spPr>
        <p:txBody>
          <a:bodyPr lIns="91427" tIns="45713" rIns="91427" bIns="45713"/>
          <a:lstStyle/>
          <a:p>
            <a:pPr algn="r"/>
            <a:fld id="{31F24EFC-9B20-4936-9EC2-21B06F7EEA1A}" type="slidenum">
              <a:rPr lang="en-US" sz="1400" b="0">
                <a:latin typeface="Arial" charset="0"/>
              </a:rPr>
              <a:pPr algn="r"/>
              <a:t>41</a:t>
            </a:fld>
            <a:endParaRPr lang="en-US" sz="1400" b="0" dirty="0">
              <a:latin typeface="Arial" charset="0"/>
            </a:endParaRPr>
          </a:p>
        </p:txBody>
      </p:sp>
      <p:graphicFrame>
        <p:nvGraphicFramePr>
          <p:cNvPr id="1231874" name="Group 2"/>
          <p:cNvGraphicFramePr>
            <a:graphicFrameLocks noGrp="1"/>
          </p:cNvGraphicFramePr>
          <p:nvPr>
            <p:ph idx="4294967295"/>
          </p:nvPr>
        </p:nvGraphicFramePr>
        <p:xfrm>
          <a:off x="1276350" y="4267200"/>
          <a:ext cx="7772400" cy="990600"/>
        </p:xfrm>
        <a:graphic>
          <a:graphicData uri="http://schemas.openxmlformats.org/drawingml/2006/table">
            <a:tbl>
              <a:tblPr/>
              <a:tblGrid>
                <a:gridCol w="4057650"/>
                <a:gridCol w="3714750"/>
              </a:tblGrid>
              <a:tr h="990600">
                <a:tc>
                  <a:txBody>
                    <a:bodyPr/>
                    <a:lstStyle/>
                    <a:p>
                      <a:pPr marL="228600" marR="0" lvl="0" indent="-228600" algn="l" defTabSz="914400" rtl="0" eaLnBrk="1" fontAlgn="base" latinLnBrk="0" hangingPunct="1">
                        <a:lnSpc>
                          <a:spcPct val="90000"/>
                        </a:lnSpc>
                        <a:spcBef>
                          <a:spcPct val="0"/>
                        </a:spcBef>
                        <a:spcAft>
                          <a:spcPct val="0"/>
                        </a:spcAft>
                        <a:buClrTx/>
                        <a:buSzTx/>
                        <a:buFontTx/>
                        <a:buChar char="•"/>
                        <a:tabLst/>
                      </a:pPr>
                      <a:endParaRPr kumimoji="0" lang="en-US" sz="1800" b="0" i="0" u="none" strike="noStrike" cap="none" normalizeH="0" baseline="0" dirty="0" smtClean="0">
                        <a:ln>
                          <a:noFill/>
                        </a:ln>
                        <a:solidFill>
                          <a:schemeClr val="tx1"/>
                        </a:solidFill>
                        <a:effectLst/>
                        <a:latin typeface="AvantGarde" pitchFamily="34" charset="0"/>
                      </a:endParaRPr>
                    </a:p>
                  </a:txBody>
                  <a:tcPr horzOverflow="overflow">
                    <a:lnL cap="flat">
                      <a:noFill/>
                    </a:lnL>
                    <a:lnR>
                      <a:noFill/>
                    </a:lnR>
                    <a:lnT cap="flat">
                      <a:noFill/>
                    </a:lnT>
                    <a:lnB cap="flat">
                      <a:noFill/>
                    </a:lnB>
                    <a:lnTlToBr>
                      <a:noFill/>
                    </a:lnTlToBr>
                    <a:lnBlToTr>
                      <a:noFill/>
                    </a:lnBlToTr>
                    <a:noFill/>
                  </a:tcPr>
                </a:tc>
                <a:tc>
                  <a:txBody>
                    <a:bodyPr/>
                    <a:lstStyle/>
                    <a:p>
                      <a:pPr marL="228600" marR="0" lvl="0" indent="-228600" algn="l" defTabSz="914400" rtl="0" eaLnBrk="1" fontAlgn="base" latinLnBrk="0" hangingPunct="1">
                        <a:lnSpc>
                          <a:spcPct val="90000"/>
                        </a:lnSpc>
                        <a:spcBef>
                          <a:spcPct val="0"/>
                        </a:spcBef>
                        <a:spcAft>
                          <a:spcPct val="0"/>
                        </a:spcAft>
                        <a:buClrTx/>
                        <a:buSzTx/>
                        <a:buFontTx/>
                        <a:buChar char="•"/>
                        <a:tabLst/>
                      </a:pPr>
                      <a:endParaRPr kumimoji="0" lang="en-US" sz="1800" b="0" i="0" u="none" strike="noStrike" cap="none" normalizeH="0" baseline="0" dirty="0" smtClean="0">
                        <a:ln>
                          <a:noFill/>
                        </a:ln>
                        <a:solidFill>
                          <a:schemeClr val="tx1"/>
                        </a:solidFill>
                        <a:effectLst/>
                        <a:latin typeface="AvantGarde" pitchFamily="34" charset="0"/>
                      </a:endParaRPr>
                    </a:p>
                  </a:txBody>
                  <a:tcPr horzOverflow="overflow">
                    <a:lnL>
                      <a:noFill/>
                    </a:lnL>
                    <a:lnR cap="flat">
                      <a:noFill/>
                    </a:lnR>
                    <a:lnT cap="flat">
                      <a:noFill/>
                    </a:lnT>
                    <a:lnB cap="flat">
                      <a:noFill/>
                    </a:lnB>
                    <a:lnTlToBr>
                      <a:noFill/>
                    </a:lnTlToBr>
                    <a:lnBlToTr>
                      <a:noFill/>
                    </a:lnBlToTr>
                    <a:noFill/>
                  </a:tcPr>
                </a:tc>
              </a:tr>
            </a:tbl>
          </a:graphicData>
        </a:graphic>
      </p:graphicFrame>
      <p:sp>
        <p:nvSpPr>
          <p:cNvPr id="23558" name="Rectangle 11"/>
          <p:cNvSpPr>
            <a:spLocks noChangeArrowheads="1"/>
          </p:cNvSpPr>
          <p:nvPr/>
        </p:nvSpPr>
        <p:spPr bwMode="auto">
          <a:xfrm>
            <a:off x="152400" y="1143000"/>
            <a:ext cx="8686800" cy="6186309"/>
          </a:xfrm>
          <a:prstGeom prst="rect">
            <a:avLst/>
          </a:prstGeom>
          <a:noFill/>
          <a:ln w="25400">
            <a:noFill/>
            <a:miter lim="800000"/>
            <a:headEnd/>
            <a:tailEnd type="none" w="lg" len="lg"/>
          </a:ln>
        </p:spPr>
        <p:txBody>
          <a:bodyPr>
            <a:spAutoFit/>
          </a:bodyPr>
          <a:lstStyle/>
          <a:p>
            <a:pPr marL="236538" indent="-236538"/>
            <a:r>
              <a:rPr lang="en-US" sz="2200" dirty="0">
                <a:solidFill>
                  <a:srgbClr val="0000FF"/>
                </a:solidFill>
                <a:latin typeface="AvantGarde" pitchFamily="34" charset="0"/>
              </a:rPr>
              <a:t>How SSVF Complements Other Programs</a:t>
            </a:r>
          </a:p>
          <a:p>
            <a:pPr marL="236538" indent="-236538"/>
            <a:endParaRPr lang="en-US" sz="2200" b="0" dirty="0">
              <a:latin typeface="AvantGarde" pitchFamily="34" charset="0"/>
            </a:endParaRPr>
          </a:p>
          <a:p>
            <a:pPr marL="236538" indent="-236538">
              <a:buFontTx/>
              <a:buChar char="•"/>
            </a:pPr>
            <a:r>
              <a:rPr lang="en-US" sz="2200" b="0" dirty="0" smtClean="0">
                <a:latin typeface="AvantGarde" pitchFamily="34" charset="0"/>
              </a:rPr>
              <a:t>A synergistic complement to DOL’s Homeless Veterans’ Reintegration  Program (HVRP).</a:t>
            </a:r>
            <a:r>
              <a:rPr lang="en-US" sz="2000" dirty="0" smtClean="0"/>
              <a:t> </a:t>
            </a:r>
            <a:r>
              <a:rPr lang="en-US" sz="2200" b="0" dirty="0">
                <a:latin typeface="+mn-lt"/>
              </a:rPr>
              <a:t>V</a:t>
            </a:r>
            <a:r>
              <a:rPr lang="en-US" sz="2200" b="0" dirty="0" smtClean="0">
                <a:latin typeface="+mn-lt"/>
              </a:rPr>
              <a:t>eterans receive the employment and training services they need in order to re-enter the labor force. </a:t>
            </a:r>
          </a:p>
          <a:p>
            <a:pPr marL="236538" indent="-236538">
              <a:buFontTx/>
              <a:buChar char="•"/>
            </a:pPr>
            <a:r>
              <a:rPr lang="en-US" sz="2200" b="0" dirty="0" smtClean="0">
                <a:latin typeface="+mn-lt"/>
              </a:rPr>
              <a:t>Find a HVRP grantee at </a:t>
            </a:r>
            <a:r>
              <a:rPr lang="en-US" sz="2200" b="0" dirty="0" smtClean="0">
                <a:latin typeface="+mn-lt"/>
                <a:hlinkClick r:id="rId3"/>
              </a:rPr>
              <a:t>http://bbi.syr.edu/nvtac/index.htm</a:t>
            </a:r>
            <a:r>
              <a:rPr lang="en-US" sz="2200" b="0" dirty="0" smtClean="0">
                <a:latin typeface="+mn-lt"/>
              </a:rPr>
              <a:t> </a:t>
            </a:r>
          </a:p>
          <a:p>
            <a:pPr marL="236538" indent="-236538">
              <a:buFontTx/>
              <a:buChar char="•"/>
            </a:pPr>
            <a:r>
              <a:rPr lang="en-US" sz="2200" b="0" dirty="0" smtClean="0">
                <a:latin typeface="AvantGarde" pitchFamily="34" charset="0"/>
              </a:rPr>
              <a:t>A </a:t>
            </a:r>
            <a:r>
              <a:rPr lang="en-US" sz="2200" b="0" dirty="0">
                <a:latin typeface="AvantGarde" pitchFamily="34" charset="0"/>
              </a:rPr>
              <a:t>services “bridge”/enhancement to permanent supportive housing (e.g. in conjunction with the HUD-VASH Program)</a:t>
            </a:r>
          </a:p>
          <a:p>
            <a:pPr marL="236538" indent="-236538">
              <a:buFontTx/>
              <a:buChar char="•"/>
            </a:pPr>
            <a:r>
              <a:rPr lang="en-US" sz="2200" b="0" dirty="0" smtClean="0">
                <a:latin typeface="AvantGarde" pitchFamily="34" charset="0"/>
              </a:rPr>
              <a:t>A </a:t>
            </a:r>
            <a:r>
              <a:rPr lang="en-US" sz="2200" b="0" dirty="0">
                <a:latin typeface="AvantGarde" pitchFamily="34" charset="0"/>
              </a:rPr>
              <a:t>stand-alone, short-term, intensive case management model  (e.g. in conjunction with a program using a critical time intervention model)</a:t>
            </a:r>
          </a:p>
          <a:p>
            <a:pPr marL="236538" indent="-236538">
              <a:buFontTx/>
              <a:buChar char="•"/>
            </a:pPr>
            <a:r>
              <a:rPr lang="en-US" sz="2200" b="0" dirty="0" smtClean="0">
                <a:latin typeface="AvantGarde" pitchFamily="34" charset="0"/>
              </a:rPr>
              <a:t>Can complement a </a:t>
            </a:r>
            <a:r>
              <a:rPr lang="en-US" sz="2200" b="0" dirty="0">
                <a:latin typeface="AvantGarde" pitchFamily="34" charset="0"/>
              </a:rPr>
              <a:t>homelessness, eviction, or housing crisis prevention program </a:t>
            </a:r>
            <a:r>
              <a:rPr lang="en-US" sz="2200" b="0" dirty="0" smtClean="0">
                <a:latin typeface="AvantGarde" pitchFamily="34" charset="0"/>
              </a:rPr>
              <a:t>such </a:t>
            </a:r>
            <a:r>
              <a:rPr lang="en-US" sz="2200" b="0" dirty="0">
                <a:latin typeface="AvantGarde" pitchFamily="34" charset="0"/>
              </a:rPr>
              <a:t>as HUD’s </a:t>
            </a:r>
            <a:r>
              <a:rPr lang="en-US" sz="2200" b="0" dirty="0" smtClean="0">
                <a:latin typeface="AvantGarde" pitchFamily="34" charset="0"/>
              </a:rPr>
              <a:t>Emergency Solutions Grants (ESG) program or local Temporary Assistance to Needy Families (TANF) programs.</a:t>
            </a:r>
          </a:p>
          <a:p>
            <a:pPr marL="236538" indent="-236538">
              <a:buFontTx/>
              <a:buChar char="•"/>
            </a:pPr>
            <a:endParaRPr lang="en-US" sz="2200" b="0" dirty="0">
              <a:latin typeface="AvantGarde" pitchFamily="34" charset="0"/>
            </a:endParaRPr>
          </a:p>
          <a:p>
            <a:pPr marL="236538" indent="-236538"/>
            <a:endParaRPr lang="en-US" sz="2200" b="0" dirty="0">
              <a:latin typeface="AvantGarde" pitchFamily="34" charset="0"/>
            </a:endParaRPr>
          </a:p>
          <a:p>
            <a:pPr marL="236538" indent="-236538"/>
            <a:r>
              <a:rPr lang="en-US" sz="2200" b="0" dirty="0">
                <a:latin typeface="AvantGarde" pitchFamily="34" charset="0"/>
              </a:rPr>
              <a:t> </a:t>
            </a:r>
          </a:p>
        </p:txBody>
      </p:sp>
      <p:sp>
        <p:nvSpPr>
          <p:cNvPr id="1231885" name="Rectangle 13"/>
          <p:cNvSpPr>
            <a:spLocks noChangeArrowheads="1"/>
          </p:cNvSpPr>
          <p:nvPr/>
        </p:nvSpPr>
        <p:spPr bwMode="auto">
          <a:xfrm>
            <a:off x="2819400" y="0"/>
            <a:ext cx="6324600" cy="990600"/>
          </a:xfrm>
          <a:prstGeom prst="rect">
            <a:avLst/>
          </a:prstGeom>
          <a:noFill/>
          <a:ln w="9525">
            <a:noFill/>
            <a:miter lim="800000"/>
            <a:headEnd/>
            <a:tailEnd/>
          </a:ln>
          <a:effectLst/>
        </p:spPr>
        <p:txBody>
          <a:bodyPr lIns="91427" tIns="45713" rIns="91427" bIns="45713" anchor="ctr"/>
          <a:lstStyle/>
          <a:p>
            <a:pPr algn="r">
              <a:defRPr/>
            </a:pPr>
            <a:r>
              <a:rPr lang="en-US" sz="3000" i="1" dirty="0">
                <a:solidFill>
                  <a:schemeClr val="bg1"/>
                </a:solidFill>
                <a:effectLst>
                  <a:outerShdw blurRad="38100" dist="38100" dir="2700000" algn="tl">
                    <a:srgbClr val="C0C0C0"/>
                  </a:outerShdw>
                </a:effectLst>
                <a:latin typeface="AvantGarde" pitchFamily="34" charset="0"/>
              </a:rPr>
              <a:t>  Overview of </a:t>
            </a:r>
          </a:p>
          <a:p>
            <a:pPr algn="r">
              <a:defRPr/>
            </a:pPr>
            <a:r>
              <a:rPr lang="en-US" sz="3000" i="1" dirty="0">
                <a:solidFill>
                  <a:schemeClr val="bg1"/>
                </a:solidFill>
                <a:effectLst>
                  <a:outerShdw blurRad="38100" dist="38100" dir="2700000" algn="tl">
                    <a:srgbClr val="C0C0C0"/>
                  </a:outerShdw>
                </a:effectLst>
                <a:latin typeface="AvantGarde" pitchFamily="34" charset="0"/>
              </a:rPr>
              <a:t>SSVF Program</a:t>
            </a:r>
            <a:endParaRPr lang="en-US" sz="2000" i="1" dirty="0">
              <a:solidFill>
                <a:schemeClr val="bg1"/>
              </a:solidFill>
              <a:effectLst>
                <a:outerShdw blurRad="38100" dist="38100" dir="2700000" algn="tl">
                  <a:srgbClr val="C0C0C0"/>
                </a:outerShdw>
              </a:effectLst>
              <a:latin typeface="AvantGarde" pitchFamily="34" charset="0"/>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3505199" y="228599"/>
            <a:ext cx="5410201" cy="685801"/>
          </a:xfrm>
          <a:noFill/>
        </p:spPr>
        <p:txBody>
          <a:bodyPr>
            <a:normAutofit/>
          </a:bodyPr>
          <a:lstStyle/>
          <a:p>
            <a:pPr algn="r"/>
            <a:r>
              <a:rPr lang="en-US" sz="3000" b="1" dirty="0" smtClean="0">
                <a:solidFill>
                  <a:schemeClr val="bg1"/>
                </a:solidFill>
                <a:cs typeface="Arial" pitchFamily="34" charset="0"/>
              </a:rPr>
              <a:t>Overview of SSVF Program</a:t>
            </a:r>
            <a:endParaRPr lang="en-US" sz="3000" b="1" dirty="0">
              <a:solidFill>
                <a:schemeClr val="bg1"/>
              </a:solidFill>
              <a:cs typeface="Arial" pitchFamily="34" charset="0"/>
            </a:endParaRPr>
          </a:p>
        </p:txBody>
      </p:sp>
      <p:graphicFrame>
        <p:nvGraphicFramePr>
          <p:cNvPr id="1231874" name="Group 2"/>
          <p:cNvGraphicFramePr>
            <a:graphicFrameLocks noGrp="1"/>
          </p:cNvGraphicFramePr>
          <p:nvPr>
            <p:ph idx="1"/>
          </p:nvPr>
        </p:nvGraphicFramePr>
        <p:xfrm>
          <a:off x="457200" y="1600200"/>
          <a:ext cx="8229600" cy="990600"/>
        </p:xfrm>
        <a:graphic>
          <a:graphicData uri="http://schemas.openxmlformats.org/drawingml/2006/table">
            <a:tbl>
              <a:tblPr/>
              <a:tblGrid>
                <a:gridCol w="4296335"/>
                <a:gridCol w="3933265"/>
              </a:tblGrid>
              <a:tr h="990600">
                <a:tc>
                  <a:txBody>
                    <a:bodyPr/>
                    <a:lstStyle/>
                    <a:p>
                      <a:pPr marL="228600" marR="0" lvl="0" indent="-228600" algn="l" defTabSz="914400" rtl="0" eaLnBrk="1" fontAlgn="base" latinLnBrk="0" hangingPunct="1">
                        <a:lnSpc>
                          <a:spcPct val="90000"/>
                        </a:lnSpc>
                        <a:spcBef>
                          <a:spcPct val="0"/>
                        </a:spcBef>
                        <a:spcAft>
                          <a:spcPct val="0"/>
                        </a:spcAft>
                        <a:buClrTx/>
                        <a:buSzTx/>
                        <a:buFontTx/>
                        <a:buChar char="•"/>
                        <a:tabLst/>
                      </a:pPr>
                      <a:endParaRPr kumimoji="0" lang="en-US" sz="1800" b="0" i="0" u="none" strike="noStrike" cap="none" normalizeH="0" baseline="0" dirty="0" smtClean="0">
                        <a:ln>
                          <a:noFill/>
                        </a:ln>
                        <a:solidFill>
                          <a:schemeClr val="tx1"/>
                        </a:solidFill>
                        <a:effectLst/>
                        <a:latin typeface="AvantGarde" pitchFamily="34" charset="0"/>
                      </a:endParaRPr>
                    </a:p>
                  </a:txBody>
                  <a:tcPr marL="96819" marR="96819" horzOverflow="overflow">
                    <a:lnL cap="flat">
                      <a:noFill/>
                    </a:lnL>
                    <a:lnR>
                      <a:noFill/>
                    </a:lnR>
                    <a:lnT cap="flat">
                      <a:noFill/>
                    </a:lnT>
                    <a:lnB cap="flat">
                      <a:noFill/>
                    </a:lnB>
                    <a:lnTlToBr>
                      <a:noFill/>
                    </a:lnTlToBr>
                    <a:lnBlToTr>
                      <a:noFill/>
                    </a:lnBlToTr>
                    <a:noFill/>
                  </a:tcPr>
                </a:tc>
                <a:tc>
                  <a:txBody>
                    <a:bodyPr/>
                    <a:lstStyle/>
                    <a:p>
                      <a:pPr marL="228600" marR="0" lvl="0" indent="-228600" algn="l" defTabSz="914400" rtl="0" eaLnBrk="1" fontAlgn="base" latinLnBrk="0" hangingPunct="1">
                        <a:lnSpc>
                          <a:spcPct val="90000"/>
                        </a:lnSpc>
                        <a:spcBef>
                          <a:spcPct val="0"/>
                        </a:spcBef>
                        <a:spcAft>
                          <a:spcPct val="0"/>
                        </a:spcAft>
                        <a:buClrTx/>
                        <a:buSzTx/>
                        <a:buFontTx/>
                        <a:buChar char="•"/>
                        <a:tabLst/>
                      </a:pPr>
                      <a:endParaRPr kumimoji="0" lang="en-US" sz="1800" b="0" i="0" u="none" strike="noStrike" cap="none" normalizeH="0" baseline="0" dirty="0" smtClean="0">
                        <a:ln>
                          <a:noFill/>
                        </a:ln>
                        <a:solidFill>
                          <a:schemeClr val="tx1"/>
                        </a:solidFill>
                        <a:effectLst/>
                        <a:latin typeface="AvantGarde" pitchFamily="34" charset="0"/>
                      </a:endParaRPr>
                    </a:p>
                  </a:txBody>
                  <a:tcPr marL="96819" marR="96819" horzOverflow="overflow">
                    <a:lnL>
                      <a:noFill/>
                    </a:lnL>
                    <a:lnR cap="flat">
                      <a:noFill/>
                    </a:lnR>
                    <a:lnT cap="flat">
                      <a:noFill/>
                    </a:lnT>
                    <a:lnB cap="flat">
                      <a:noFill/>
                    </a:lnB>
                    <a:lnTlToBr>
                      <a:noFill/>
                    </a:lnTlToBr>
                    <a:lnBlToTr>
                      <a:noFill/>
                    </a:lnBlToTr>
                    <a:noFill/>
                  </a:tcPr>
                </a:tc>
              </a:tr>
            </a:tbl>
          </a:graphicData>
        </a:graphic>
      </p:graphicFrame>
      <p:sp>
        <p:nvSpPr>
          <p:cNvPr id="8198" name="Rectangle 11"/>
          <p:cNvSpPr>
            <a:spLocks noChangeArrowheads="1"/>
          </p:cNvSpPr>
          <p:nvPr/>
        </p:nvSpPr>
        <p:spPr bwMode="auto">
          <a:xfrm>
            <a:off x="152400" y="1066800"/>
            <a:ext cx="8686800" cy="8094524"/>
          </a:xfrm>
          <a:prstGeom prst="rect">
            <a:avLst/>
          </a:prstGeom>
          <a:noFill/>
          <a:ln w="25400">
            <a:noFill/>
            <a:miter lim="800000"/>
            <a:headEnd/>
            <a:tailEnd type="none" w="lg" len="lg"/>
          </a:ln>
        </p:spPr>
        <p:txBody>
          <a:bodyPr wrap="square">
            <a:spAutoFit/>
          </a:bodyPr>
          <a:lstStyle/>
          <a:p>
            <a:pPr marL="236538" indent="-236538"/>
            <a:r>
              <a:rPr lang="en-US" sz="2400" dirty="0" smtClean="0">
                <a:solidFill>
                  <a:schemeClr val="accent2"/>
                </a:solidFill>
                <a:latin typeface="+mn-lt"/>
                <a:cs typeface="Arial" pitchFamily="34" charset="0"/>
              </a:rPr>
              <a:t>How SSVF Complements Other Programs</a:t>
            </a:r>
          </a:p>
          <a:p>
            <a:pPr marL="236538" indent="-236538"/>
            <a:r>
              <a:rPr lang="en-US" sz="2400" b="0" dirty="0" smtClean="0">
                <a:latin typeface="+mn-lt"/>
                <a:cs typeface="Arial" pitchFamily="34" charset="0"/>
              </a:rPr>
              <a:t>In addition to VA supports, SSVF grantees access universal prevention services, entitlements, and other available community resources.</a:t>
            </a:r>
          </a:p>
          <a:p>
            <a:pPr marL="236538" indent="-236538"/>
            <a:endParaRPr lang="en-US" sz="2400" b="0" dirty="0" smtClean="0">
              <a:latin typeface="+mn-lt"/>
              <a:cs typeface="Arial" pitchFamily="34" charset="0"/>
            </a:endParaRPr>
          </a:p>
          <a:p>
            <a:pPr eaLnBrk="1" hangingPunct="1">
              <a:buFont typeface="Arial" pitchFamily="34" charset="0"/>
              <a:buChar char="•"/>
            </a:pPr>
            <a:r>
              <a:rPr lang="en-US" sz="2400" dirty="0" smtClean="0">
                <a:latin typeface="+mn-lt"/>
                <a:cs typeface="Arial" pitchFamily="34" charset="0"/>
              </a:rPr>
              <a:t>  </a:t>
            </a:r>
            <a:r>
              <a:rPr lang="en-US" sz="2400" b="0" dirty="0" smtClean="0">
                <a:latin typeface="+mn-lt"/>
                <a:cs typeface="Arial" pitchFamily="34" charset="0"/>
              </a:rPr>
              <a:t>National Foundation for Credit Counseling, </a:t>
            </a:r>
            <a:r>
              <a:rPr lang="en-US" sz="2400" b="0" dirty="0" smtClean="0">
                <a:latin typeface="+mn-lt"/>
                <a:cs typeface="Arial" pitchFamily="34" charset="0"/>
                <a:hlinkClick r:id="rId3"/>
              </a:rPr>
              <a:t>www.nfcc.org</a:t>
            </a:r>
            <a:r>
              <a:rPr lang="en-US" sz="2400" b="0" dirty="0" smtClean="0">
                <a:latin typeface="+mn-lt"/>
                <a:cs typeface="Arial" pitchFamily="34" charset="0"/>
              </a:rPr>
              <a:t>, a   </a:t>
            </a:r>
          </a:p>
          <a:p>
            <a:pPr eaLnBrk="1" hangingPunct="1"/>
            <a:r>
              <a:rPr lang="en-US" sz="2400" b="0" dirty="0" smtClean="0">
                <a:latin typeface="+mn-lt"/>
                <a:cs typeface="Arial" pitchFamily="34" charset="0"/>
              </a:rPr>
              <a:t>    counselor can be reached at (800)388-2227</a:t>
            </a:r>
          </a:p>
          <a:p>
            <a:pPr eaLnBrk="1" hangingPunct="1">
              <a:buFont typeface="Arial" pitchFamily="34" charset="0"/>
              <a:buChar char="•"/>
            </a:pPr>
            <a:r>
              <a:rPr lang="en-US" sz="2400" b="0" dirty="0" smtClean="0">
                <a:latin typeface="+mn-lt"/>
                <a:cs typeface="Arial" pitchFamily="34" charset="0"/>
              </a:rPr>
              <a:t>  Legal Assistance: </a:t>
            </a:r>
            <a:r>
              <a:rPr lang="en-US" sz="2400" b="0" dirty="0" smtClean="0">
                <a:latin typeface="+mn-lt"/>
                <a:cs typeface="Arial" pitchFamily="34" charset="0"/>
                <a:hlinkClick r:id="rId4"/>
              </a:rPr>
              <a:t>www.lawhelp.org</a:t>
            </a:r>
            <a:r>
              <a:rPr lang="en-US" sz="2400" b="0" dirty="0" smtClean="0">
                <a:latin typeface="+mn-lt"/>
                <a:cs typeface="Arial" pitchFamily="34" charset="0"/>
              </a:rPr>
              <a:t>, </a:t>
            </a:r>
            <a:r>
              <a:rPr lang="en-US" sz="2400" b="0" dirty="0" smtClean="0">
                <a:latin typeface="+mn-lt"/>
                <a:cs typeface="Arial" pitchFamily="34" charset="0"/>
                <a:hlinkClick r:id="rId5"/>
              </a:rPr>
              <a:t>http://statesidelegal.org</a:t>
            </a:r>
            <a:r>
              <a:rPr lang="en-US" sz="2400" b="0" dirty="0" smtClean="0">
                <a:latin typeface="+mn-lt"/>
                <a:cs typeface="Arial" pitchFamily="34" charset="0"/>
              </a:rPr>
              <a:t>  </a:t>
            </a:r>
          </a:p>
          <a:p>
            <a:pPr eaLnBrk="1" hangingPunct="1">
              <a:buFont typeface="Arial" pitchFamily="34" charset="0"/>
              <a:buChar char="•"/>
            </a:pPr>
            <a:r>
              <a:rPr lang="en-US" sz="2400" b="0" dirty="0" smtClean="0">
                <a:latin typeface="+mn-lt"/>
                <a:cs typeface="Arial" pitchFamily="34" charset="0"/>
              </a:rPr>
              <a:t>  SOAR (SSI/SSD): </a:t>
            </a:r>
          </a:p>
          <a:p>
            <a:pPr lvl="1"/>
            <a:r>
              <a:rPr lang="en-US" sz="2400" b="0" dirty="0" smtClean="0">
                <a:latin typeface="+mn-lt"/>
                <a:cs typeface="Arial" pitchFamily="34" charset="0"/>
                <a:hlinkClick r:id="rId6"/>
              </a:rPr>
              <a:t>www.prainc.com/SOAR/soar101/states.asp</a:t>
            </a:r>
            <a:r>
              <a:rPr lang="en-US" sz="2400" b="0" dirty="0" smtClean="0">
                <a:latin typeface="+mn-lt"/>
                <a:cs typeface="Arial" pitchFamily="34" charset="0"/>
              </a:rPr>
              <a:t> </a:t>
            </a:r>
          </a:p>
          <a:p>
            <a:pPr>
              <a:buFont typeface="Arial" pitchFamily="34" charset="0"/>
              <a:buChar char="•"/>
            </a:pPr>
            <a:r>
              <a:rPr lang="en-US" sz="2400" b="0" dirty="0" smtClean="0">
                <a:latin typeface="+mn-lt"/>
                <a:cs typeface="Arial" pitchFamily="34" charset="0"/>
              </a:rPr>
              <a:t>  National Resource Directory: </a:t>
            </a:r>
            <a:r>
              <a:rPr lang="en-US" sz="2400" dirty="0" smtClean="0">
                <a:latin typeface="+mn-lt"/>
                <a:cs typeface="Arial" pitchFamily="34" charset="0"/>
              </a:rPr>
              <a:t>  </a:t>
            </a:r>
          </a:p>
          <a:p>
            <a:pPr lvl="1"/>
            <a:r>
              <a:rPr lang="en-US" sz="2400" b="0" dirty="0" smtClean="0">
                <a:latin typeface="+mn-lt"/>
                <a:cs typeface="Arial" pitchFamily="34" charset="0"/>
                <a:hlinkClick r:id="rId7"/>
              </a:rPr>
              <a:t>www.nationalresourcedirectory.gov</a:t>
            </a:r>
            <a:endParaRPr lang="en-US" sz="2400" b="0" dirty="0" smtClean="0">
              <a:latin typeface="+mn-lt"/>
              <a:cs typeface="Arial" pitchFamily="34" charset="0"/>
            </a:endParaRPr>
          </a:p>
          <a:p>
            <a:pPr>
              <a:buFont typeface="Arial" pitchFamily="34" charset="0"/>
              <a:buChar char="•"/>
            </a:pPr>
            <a:r>
              <a:rPr lang="en-US" sz="2400" b="0" dirty="0" smtClean="0">
                <a:latin typeface="+mn-lt"/>
                <a:cs typeface="Arial" pitchFamily="34" charset="0"/>
              </a:rPr>
              <a:t>  Available income, health, educational and other </a:t>
            </a:r>
            <a:r>
              <a:rPr lang="en-US" sz="2400" dirty="0" smtClean="0">
                <a:latin typeface="+mn-lt"/>
                <a:cs typeface="Arial" pitchFamily="34" charset="0"/>
              </a:rPr>
              <a:t>supportive  </a:t>
            </a:r>
          </a:p>
          <a:p>
            <a:r>
              <a:rPr lang="en-US" sz="2400" dirty="0" smtClean="0">
                <a:latin typeface="+mn-lt"/>
                <a:cs typeface="Arial" pitchFamily="34" charset="0"/>
              </a:rPr>
              <a:t>    </a:t>
            </a:r>
            <a:r>
              <a:rPr lang="en-US" sz="2400" b="0" dirty="0" smtClean="0">
                <a:latin typeface="+mn-lt"/>
                <a:cs typeface="Arial" pitchFamily="34" charset="0"/>
              </a:rPr>
              <a:t>services benefits: </a:t>
            </a:r>
            <a:r>
              <a:rPr lang="en-US" sz="2400" b="0" dirty="0" smtClean="0">
                <a:latin typeface="+mn-lt"/>
                <a:cs typeface="Arial" pitchFamily="34" charset="0"/>
                <a:hlinkClick r:id="rId8"/>
              </a:rPr>
              <a:t>www.govbenefits.gov</a:t>
            </a:r>
            <a:r>
              <a:rPr lang="en-US" sz="2400" b="0" dirty="0" smtClean="0">
                <a:latin typeface="+mn-lt"/>
                <a:cs typeface="Arial" pitchFamily="34" charset="0"/>
              </a:rPr>
              <a:t> </a:t>
            </a:r>
          </a:p>
          <a:p>
            <a:pPr eaLnBrk="1" hangingPunct="1">
              <a:buFont typeface="Arial" pitchFamily="34" charset="0"/>
              <a:buChar char="•"/>
            </a:pPr>
            <a:endParaRPr lang="en-US" sz="2400" b="1" dirty="0" smtClean="0">
              <a:latin typeface="+mn-lt"/>
            </a:endParaRPr>
          </a:p>
          <a:p>
            <a:pPr marL="236538" indent="-236538">
              <a:buFont typeface="Arial" pitchFamily="34" charset="0"/>
              <a:buChar char="•"/>
            </a:pPr>
            <a:endParaRPr lang="en-US" sz="2000" b="0" dirty="0" smtClean="0">
              <a:latin typeface="AvantGarde" pitchFamily="34" charset="0"/>
            </a:endParaRPr>
          </a:p>
          <a:p>
            <a:pPr marL="236538" indent="-236538"/>
            <a:endParaRPr lang="en-US" sz="2000" b="0" dirty="0" smtClean="0">
              <a:latin typeface="AvantGarde" pitchFamily="34" charset="0"/>
            </a:endParaRPr>
          </a:p>
          <a:p>
            <a:pPr marL="236538" indent="-236538"/>
            <a:endParaRPr lang="en-US" sz="2000" b="0" dirty="0" smtClean="0">
              <a:latin typeface="AvantGarde" pitchFamily="34" charset="0"/>
            </a:endParaRPr>
          </a:p>
          <a:p>
            <a:pPr marL="236538" indent="-236538"/>
            <a:endParaRPr lang="en-US" sz="2000" b="0" dirty="0" smtClean="0">
              <a:latin typeface="AvantGarde" pitchFamily="34" charset="0"/>
            </a:endParaRPr>
          </a:p>
          <a:p>
            <a:pPr marL="236538" indent="-236538"/>
            <a:endParaRPr lang="en-US" sz="2000" b="0" dirty="0" smtClean="0">
              <a:latin typeface="AvantGarde" pitchFamily="34" charset="0"/>
            </a:endParaRPr>
          </a:p>
          <a:p>
            <a:pPr marL="236538" indent="-236538"/>
            <a:endParaRPr lang="en-US" sz="2000" dirty="0" smtClean="0">
              <a:latin typeface="AvantGarde" pitchFamily="34" charset="0"/>
            </a:endParaRPr>
          </a:p>
          <a:p>
            <a:pPr marL="236538" indent="-236538"/>
            <a:endParaRPr lang="en-US" sz="2000" b="0" dirty="0">
              <a:latin typeface="AvantGarde" pitchFamily="34" charset="0"/>
            </a:endParaRPr>
          </a:p>
          <a:p>
            <a:pPr marL="236538" indent="-236538"/>
            <a:r>
              <a:rPr lang="en-US" sz="2000" b="0" dirty="0">
                <a:latin typeface="AvantGarde" pitchFamily="34" charset="0"/>
              </a:rPr>
              <a:t> </a:t>
            </a:r>
          </a:p>
        </p:txBody>
      </p:sp>
      <p:sp>
        <p:nvSpPr>
          <p:cNvPr id="1231885" name="Rectangle 13"/>
          <p:cNvSpPr>
            <a:spLocks noChangeArrowheads="1"/>
          </p:cNvSpPr>
          <p:nvPr/>
        </p:nvSpPr>
        <p:spPr bwMode="auto">
          <a:xfrm>
            <a:off x="2033516" y="0"/>
            <a:ext cx="6259146" cy="1229710"/>
          </a:xfrm>
          <a:prstGeom prst="rect">
            <a:avLst/>
          </a:prstGeom>
          <a:noFill/>
          <a:ln w="9525">
            <a:noFill/>
            <a:miter lim="800000"/>
            <a:headEnd/>
            <a:tailEnd/>
          </a:ln>
          <a:effectLst/>
        </p:spPr>
        <p:txBody>
          <a:bodyPr lIns="91427" tIns="45713" rIns="91427" bIns="45713" anchor="ctr"/>
          <a:lstStyle/>
          <a:p>
            <a:pPr algn="r">
              <a:defRPr/>
            </a:pPr>
            <a:r>
              <a:rPr lang="en-US" sz="3000" i="1" dirty="0">
                <a:solidFill>
                  <a:schemeClr val="bg1"/>
                </a:solidFill>
                <a:effectLst>
                  <a:outerShdw blurRad="38100" dist="38100" dir="2700000" algn="tl">
                    <a:srgbClr val="C0C0C0"/>
                  </a:outerShdw>
                </a:effectLst>
                <a:latin typeface="AvantGarde" pitchFamily="34" charset="0"/>
              </a:rPr>
              <a:t>  </a:t>
            </a:r>
            <a:endParaRPr lang="en-US" sz="3600" dirty="0">
              <a:latin typeface="AvantGarde" pitchFamily="34" charset="0"/>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6"/>
          <p:cNvSpPr>
            <a:spLocks noGrp="1" noChangeArrowheads="1"/>
          </p:cNvSpPr>
          <p:nvPr>
            <p:ph type="sldNum" sz="quarter" idx="10"/>
          </p:nvPr>
        </p:nvSpPr>
        <p:spPr>
          <a:noFill/>
        </p:spPr>
        <p:txBody>
          <a:bodyPr/>
          <a:lstStyle/>
          <a:p>
            <a:fld id="{58595DFF-7D55-44CE-A0C1-B0F111B356F4}" type="slidenum">
              <a:rPr lang="en-US" smtClean="0"/>
              <a:pPr/>
              <a:t>43</a:t>
            </a:fld>
            <a:endParaRPr lang="en-US" dirty="0" smtClean="0"/>
          </a:p>
        </p:txBody>
      </p:sp>
      <p:sp>
        <p:nvSpPr>
          <p:cNvPr id="39939" name="Slide Number Placeholder 3"/>
          <p:cNvSpPr txBox="1">
            <a:spLocks noGrp="1"/>
          </p:cNvSpPr>
          <p:nvPr/>
        </p:nvSpPr>
        <p:spPr bwMode="auto">
          <a:xfrm>
            <a:off x="7239000" y="6534150"/>
            <a:ext cx="1905000" cy="457200"/>
          </a:xfrm>
          <a:prstGeom prst="rect">
            <a:avLst/>
          </a:prstGeom>
          <a:noFill/>
          <a:ln w="9525">
            <a:noFill/>
            <a:miter lim="800000"/>
            <a:headEnd/>
            <a:tailEnd/>
          </a:ln>
        </p:spPr>
        <p:txBody>
          <a:bodyPr lIns="91427" tIns="45713" rIns="91427" bIns="45713"/>
          <a:lstStyle/>
          <a:p>
            <a:pPr algn="r"/>
            <a:fld id="{CA2820B1-BE5A-4CF6-AFF0-9507FCBC9286}" type="slidenum">
              <a:rPr lang="en-US" sz="1400" b="0">
                <a:latin typeface="Arial" charset="0"/>
              </a:rPr>
              <a:pPr algn="r"/>
              <a:t>43</a:t>
            </a:fld>
            <a:endParaRPr lang="en-US" sz="1400" b="0" dirty="0">
              <a:latin typeface="Arial" charset="0"/>
            </a:endParaRPr>
          </a:p>
        </p:txBody>
      </p:sp>
      <p:sp>
        <p:nvSpPr>
          <p:cNvPr id="39940" name="Rectangle 12"/>
          <p:cNvSpPr>
            <a:spLocks noChangeArrowheads="1"/>
          </p:cNvSpPr>
          <p:nvPr/>
        </p:nvSpPr>
        <p:spPr bwMode="auto">
          <a:xfrm>
            <a:off x="0" y="2895600"/>
            <a:ext cx="9144000" cy="990600"/>
          </a:xfrm>
          <a:prstGeom prst="rect">
            <a:avLst/>
          </a:prstGeom>
          <a:noFill/>
          <a:ln w="9525">
            <a:noFill/>
            <a:miter lim="800000"/>
            <a:headEnd/>
            <a:tailEnd/>
          </a:ln>
        </p:spPr>
        <p:txBody>
          <a:bodyPr lIns="91427" tIns="45713" rIns="91427" bIns="45713" anchor="ctr"/>
          <a:lstStyle/>
          <a:p>
            <a:pPr algn="ctr"/>
            <a:r>
              <a:rPr lang="en-US" sz="3600" i="1" dirty="0" smtClean="0">
                <a:latin typeface="AvantGarde" pitchFamily="34" charset="0"/>
              </a:rPr>
              <a:t>V. </a:t>
            </a:r>
            <a:r>
              <a:rPr lang="en-US" sz="3600" i="1" dirty="0">
                <a:latin typeface="AvantGarde" pitchFamily="34" charset="0"/>
              </a:rPr>
              <a:t>Notice of Fund Availability (NOFA) Overview</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6"/>
          <p:cNvSpPr>
            <a:spLocks noGrp="1" noChangeArrowheads="1"/>
          </p:cNvSpPr>
          <p:nvPr>
            <p:ph type="sldNum" sz="quarter" idx="10"/>
          </p:nvPr>
        </p:nvSpPr>
        <p:spPr>
          <a:noFill/>
        </p:spPr>
        <p:txBody>
          <a:bodyPr/>
          <a:lstStyle/>
          <a:p>
            <a:fld id="{B35158C9-4146-48D7-B2B1-C0F281707E33}" type="slidenum">
              <a:rPr lang="en-US" smtClean="0"/>
              <a:pPr/>
              <a:t>44</a:t>
            </a:fld>
            <a:endParaRPr lang="en-US" dirty="0" smtClean="0"/>
          </a:p>
        </p:txBody>
      </p:sp>
      <p:sp>
        <p:nvSpPr>
          <p:cNvPr id="41987" name="Slide Number Placeholder 4"/>
          <p:cNvSpPr txBox="1">
            <a:spLocks noGrp="1"/>
          </p:cNvSpPr>
          <p:nvPr/>
        </p:nvSpPr>
        <p:spPr bwMode="auto">
          <a:xfrm>
            <a:off x="7239000" y="6534150"/>
            <a:ext cx="1905000" cy="457200"/>
          </a:xfrm>
          <a:prstGeom prst="rect">
            <a:avLst/>
          </a:prstGeom>
          <a:noFill/>
          <a:ln w="9525">
            <a:noFill/>
            <a:miter lim="800000"/>
            <a:headEnd/>
            <a:tailEnd/>
          </a:ln>
        </p:spPr>
        <p:txBody>
          <a:bodyPr lIns="91427" tIns="45713" rIns="91427" bIns="45713"/>
          <a:lstStyle/>
          <a:p>
            <a:pPr algn="r"/>
            <a:fld id="{17F5DDE1-5FD6-4783-BB6F-ACF1D375ED36}" type="slidenum">
              <a:rPr lang="en-US" sz="1400" b="0">
                <a:latin typeface="Arial" charset="0"/>
              </a:rPr>
              <a:pPr algn="r"/>
              <a:t>44</a:t>
            </a:fld>
            <a:endParaRPr lang="en-US" sz="1400" b="0" dirty="0">
              <a:latin typeface="Arial" charset="0"/>
            </a:endParaRPr>
          </a:p>
        </p:txBody>
      </p:sp>
      <p:sp>
        <p:nvSpPr>
          <p:cNvPr id="1225732" name="Rectangle 4"/>
          <p:cNvSpPr>
            <a:spLocks noChangeArrowheads="1"/>
          </p:cNvSpPr>
          <p:nvPr/>
        </p:nvSpPr>
        <p:spPr bwMode="auto">
          <a:xfrm>
            <a:off x="3657600" y="0"/>
            <a:ext cx="5486400" cy="990600"/>
          </a:xfrm>
          <a:prstGeom prst="rect">
            <a:avLst/>
          </a:prstGeom>
          <a:noFill/>
          <a:ln w="9525">
            <a:noFill/>
            <a:miter lim="800000"/>
            <a:headEnd/>
            <a:tailEnd/>
          </a:ln>
          <a:effectLst/>
        </p:spPr>
        <p:txBody>
          <a:bodyPr lIns="91427" tIns="45713" rIns="91427" bIns="45713" anchor="ctr"/>
          <a:lstStyle/>
          <a:p>
            <a:pPr algn="r">
              <a:defRPr/>
            </a:pPr>
            <a:r>
              <a:rPr lang="en-US" sz="3000" i="1" dirty="0" smtClean="0">
                <a:solidFill>
                  <a:schemeClr val="bg1"/>
                </a:solidFill>
                <a:effectLst>
                  <a:outerShdw blurRad="38100" dist="38100" dir="2700000" algn="tl">
                    <a:srgbClr val="C0C0C0"/>
                  </a:outerShdw>
                </a:effectLst>
                <a:latin typeface="AvantGarde" pitchFamily="34" charset="0"/>
              </a:rPr>
              <a:t>NOFA</a:t>
            </a:r>
            <a:r>
              <a:rPr lang="en-US" sz="3000" i="1" dirty="0">
                <a:solidFill>
                  <a:schemeClr val="bg1"/>
                </a:solidFill>
                <a:effectLst>
                  <a:outerShdw blurRad="38100" dist="38100" dir="2700000" algn="tl">
                    <a:srgbClr val="C0C0C0"/>
                  </a:outerShdw>
                </a:effectLst>
                <a:latin typeface="AvantGarde" pitchFamily="34" charset="0"/>
              </a:rPr>
              <a:t/>
            </a:r>
            <a:br>
              <a:rPr lang="en-US" sz="3000" i="1" dirty="0">
                <a:solidFill>
                  <a:schemeClr val="bg1"/>
                </a:solidFill>
                <a:effectLst>
                  <a:outerShdw blurRad="38100" dist="38100" dir="2700000" algn="tl">
                    <a:srgbClr val="C0C0C0"/>
                  </a:outerShdw>
                </a:effectLst>
                <a:latin typeface="AvantGarde" pitchFamily="34" charset="0"/>
              </a:rPr>
            </a:br>
            <a:r>
              <a:rPr lang="en-US" sz="3000" i="1" dirty="0">
                <a:solidFill>
                  <a:schemeClr val="bg1"/>
                </a:solidFill>
                <a:effectLst>
                  <a:outerShdw blurRad="38100" dist="38100" dir="2700000" algn="tl">
                    <a:srgbClr val="C0C0C0"/>
                  </a:outerShdw>
                </a:effectLst>
                <a:latin typeface="AvantGarde" pitchFamily="34" charset="0"/>
              </a:rPr>
              <a:t>Application</a:t>
            </a:r>
          </a:p>
        </p:txBody>
      </p:sp>
      <p:sp>
        <p:nvSpPr>
          <p:cNvPr id="41989" name="Rectangle 5"/>
          <p:cNvSpPr>
            <a:spLocks noGrp="1" noChangeArrowheads="1"/>
          </p:cNvSpPr>
          <p:nvPr>
            <p:ph type="body" idx="4294967295"/>
          </p:nvPr>
        </p:nvSpPr>
        <p:spPr>
          <a:xfrm>
            <a:off x="152400" y="1066800"/>
            <a:ext cx="8991600" cy="5410200"/>
          </a:xfrm>
          <a:noFill/>
        </p:spPr>
        <p:txBody>
          <a:bodyPr/>
          <a:lstStyle/>
          <a:p>
            <a:pPr eaLnBrk="1" hangingPunct="1">
              <a:buFontTx/>
              <a:buNone/>
            </a:pPr>
            <a:r>
              <a:rPr lang="en-US" sz="2000" dirty="0" smtClean="0"/>
              <a:t>Application Availability</a:t>
            </a:r>
          </a:p>
          <a:p>
            <a:pPr eaLnBrk="1" hangingPunct="1"/>
            <a:r>
              <a:rPr lang="en-US" sz="2000" b="0" dirty="0" smtClean="0">
                <a:solidFill>
                  <a:schemeClr val="tx1"/>
                </a:solidFill>
              </a:rPr>
              <a:t>Application package is posted on the SSVF website (</a:t>
            </a:r>
            <a:r>
              <a:rPr lang="en-US" sz="2000" b="0" dirty="0" smtClean="0">
                <a:solidFill>
                  <a:schemeClr val="hlink"/>
                </a:solidFill>
                <a:hlinkClick r:id="rId3"/>
              </a:rPr>
              <a:t>http://www.va.gov/homeless/SSVF.asp</a:t>
            </a:r>
            <a:r>
              <a:rPr lang="en-US" sz="2000" b="0" dirty="0" smtClean="0">
                <a:solidFill>
                  <a:schemeClr val="tx1"/>
                </a:solidFill>
              </a:rPr>
              <a:t>) – includes PDF file and  Excel file (Attachment B)   </a:t>
            </a:r>
          </a:p>
          <a:p>
            <a:pPr eaLnBrk="1" hangingPunct="1"/>
            <a:endParaRPr lang="en-US" sz="2000" b="0" dirty="0" smtClean="0">
              <a:solidFill>
                <a:schemeClr val="tx1"/>
              </a:solidFill>
            </a:endParaRPr>
          </a:p>
          <a:p>
            <a:pPr eaLnBrk="1" hangingPunct="1">
              <a:buFontTx/>
              <a:buNone/>
            </a:pPr>
            <a:r>
              <a:rPr lang="en-US" sz="2000" dirty="0" smtClean="0"/>
              <a:t>Application Deadline</a:t>
            </a:r>
            <a:endParaRPr lang="en-US" sz="2000" b="0" dirty="0" smtClean="0">
              <a:solidFill>
                <a:schemeClr val="tx1"/>
              </a:solidFill>
            </a:endParaRPr>
          </a:p>
          <a:p>
            <a:pPr eaLnBrk="1" hangingPunct="1"/>
            <a:r>
              <a:rPr lang="en-US" sz="2000" b="0" dirty="0" smtClean="0">
                <a:solidFill>
                  <a:schemeClr val="tx1"/>
                </a:solidFill>
              </a:rPr>
              <a:t>Two copies and two CDs of application (prepared in accordance with NOFA requirements) are due by 4:00 p.m. Eastern on Friday, February 1, 2013</a:t>
            </a:r>
            <a:endParaRPr lang="en-US" sz="2000" b="0" dirty="0" smtClean="0">
              <a:solidFill>
                <a:srgbClr val="FF0000"/>
              </a:solidFill>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6"/>
          <p:cNvSpPr>
            <a:spLocks noGrp="1" noChangeArrowheads="1"/>
          </p:cNvSpPr>
          <p:nvPr>
            <p:ph type="sldNum" sz="quarter" idx="10"/>
          </p:nvPr>
        </p:nvSpPr>
        <p:spPr>
          <a:noFill/>
        </p:spPr>
        <p:txBody>
          <a:bodyPr/>
          <a:lstStyle/>
          <a:p>
            <a:fld id="{734B5E65-F2A6-4D9C-AED9-4AF2DB91C796}" type="slidenum">
              <a:rPr lang="en-US" smtClean="0"/>
              <a:pPr/>
              <a:t>45</a:t>
            </a:fld>
            <a:endParaRPr lang="en-US" dirty="0" smtClean="0"/>
          </a:p>
        </p:txBody>
      </p:sp>
      <p:sp>
        <p:nvSpPr>
          <p:cNvPr id="43011" name="Slide Number Placeholder 4"/>
          <p:cNvSpPr txBox="1">
            <a:spLocks noGrp="1"/>
          </p:cNvSpPr>
          <p:nvPr/>
        </p:nvSpPr>
        <p:spPr bwMode="auto">
          <a:xfrm>
            <a:off x="7239000" y="6534150"/>
            <a:ext cx="1905000" cy="457200"/>
          </a:xfrm>
          <a:prstGeom prst="rect">
            <a:avLst/>
          </a:prstGeom>
          <a:noFill/>
          <a:ln w="9525">
            <a:noFill/>
            <a:miter lim="800000"/>
            <a:headEnd/>
            <a:tailEnd/>
          </a:ln>
        </p:spPr>
        <p:txBody>
          <a:bodyPr lIns="91427" tIns="45713" rIns="91427" bIns="45713"/>
          <a:lstStyle/>
          <a:p>
            <a:pPr algn="r"/>
            <a:fld id="{79F4F87F-2D2A-4347-8ED9-C231A29F0219}" type="slidenum">
              <a:rPr lang="en-US" sz="1400" b="0">
                <a:latin typeface="Arial" charset="0"/>
              </a:rPr>
              <a:pPr algn="r"/>
              <a:t>45</a:t>
            </a:fld>
            <a:endParaRPr lang="en-US" sz="1400" b="0" dirty="0">
              <a:latin typeface="Arial" charset="0"/>
            </a:endParaRPr>
          </a:p>
        </p:txBody>
      </p:sp>
      <p:sp>
        <p:nvSpPr>
          <p:cNvPr id="1225732" name="Rectangle 4"/>
          <p:cNvSpPr>
            <a:spLocks noChangeArrowheads="1"/>
          </p:cNvSpPr>
          <p:nvPr/>
        </p:nvSpPr>
        <p:spPr bwMode="auto">
          <a:xfrm>
            <a:off x="3657600" y="0"/>
            <a:ext cx="5486400" cy="990600"/>
          </a:xfrm>
          <a:prstGeom prst="rect">
            <a:avLst/>
          </a:prstGeom>
          <a:noFill/>
          <a:ln w="9525">
            <a:noFill/>
            <a:miter lim="800000"/>
            <a:headEnd/>
            <a:tailEnd/>
          </a:ln>
          <a:effectLst/>
        </p:spPr>
        <p:txBody>
          <a:bodyPr lIns="91427" tIns="45713" rIns="91427" bIns="45713" anchor="ctr"/>
          <a:lstStyle/>
          <a:p>
            <a:pPr algn="r">
              <a:defRPr/>
            </a:pPr>
            <a:r>
              <a:rPr lang="en-US" sz="3000" i="1" dirty="0" smtClean="0">
                <a:solidFill>
                  <a:schemeClr val="bg1"/>
                </a:solidFill>
                <a:effectLst>
                  <a:outerShdw blurRad="38100" dist="38100" dir="2700000" algn="tl">
                    <a:srgbClr val="C0C0C0"/>
                  </a:outerShdw>
                </a:effectLst>
                <a:latin typeface="AvantGarde" pitchFamily="34" charset="0"/>
              </a:rPr>
              <a:t>NOFA</a:t>
            </a:r>
            <a:r>
              <a:rPr lang="en-US" sz="3000" i="1" dirty="0">
                <a:solidFill>
                  <a:schemeClr val="bg1"/>
                </a:solidFill>
                <a:effectLst>
                  <a:outerShdw blurRad="38100" dist="38100" dir="2700000" algn="tl">
                    <a:srgbClr val="C0C0C0"/>
                  </a:outerShdw>
                </a:effectLst>
                <a:latin typeface="AvantGarde" pitchFamily="34" charset="0"/>
              </a:rPr>
              <a:t/>
            </a:r>
            <a:br>
              <a:rPr lang="en-US" sz="3000" i="1" dirty="0">
                <a:solidFill>
                  <a:schemeClr val="bg1"/>
                </a:solidFill>
                <a:effectLst>
                  <a:outerShdw blurRad="38100" dist="38100" dir="2700000" algn="tl">
                    <a:srgbClr val="C0C0C0"/>
                  </a:outerShdw>
                </a:effectLst>
                <a:latin typeface="AvantGarde" pitchFamily="34" charset="0"/>
              </a:rPr>
            </a:br>
            <a:r>
              <a:rPr lang="en-US" sz="3000" i="1" dirty="0">
                <a:solidFill>
                  <a:schemeClr val="bg1"/>
                </a:solidFill>
                <a:effectLst>
                  <a:outerShdw blurRad="38100" dist="38100" dir="2700000" algn="tl">
                    <a:srgbClr val="C0C0C0"/>
                  </a:outerShdw>
                </a:effectLst>
                <a:latin typeface="AvantGarde" pitchFamily="34" charset="0"/>
              </a:rPr>
              <a:t>Available Funding</a:t>
            </a:r>
          </a:p>
        </p:txBody>
      </p:sp>
      <p:sp>
        <p:nvSpPr>
          <p:cNvPr id="43013" name="Rectangle 5"/>
          <p:cNvSpPr>
            <a:spLocks noGrp="1" noChangeArrowheads="1"/>
          </p:cNvSpPr>
          <p:nvPr>
            <p:ph type="body" idx="4294967295"/>
          </p:nvPr>
        </p:nvSpPr>
        <p:spPr>
          <a:xfrm>
            <a:off x="152400" y="1066800"/>
            <a:ext cx="8991600" cy="5410200"/>
          </a:xfrm>
          <a:noFill/>
        </p:spPr>
        <p:txBody>
          <a:bodyPr/>
          <a:lstStyle/>
          <a:p>
            <a:pPr eaLnBrk="1" hangingPunct="1">
              <a:buFontTx/>
              <a:buNone/>
            </a:pPr>
            <a:r>
              <a:rPr lang="en-US" sz="2000" dirty="0" smtClean="0"/>
              <a:t>Allocation</a:t>
            </a:r>
          </a:p>
          <a:p>
            <a:pPr eaLnBrk="1" hangingPunct="1"/>
            <a:r>
              <a:rPr lang="en-US" sz="2000" b="0" dirty="0" smtClean="0">
                <a:solidFill>
                  <a:schemeClr val="tx1"/>
                </a:solidFill>
              </a:rPr>
              <a:t>Up to $300 million available for SSVF grants this year (with at approximately $160 million available for new grantees)</a:t>
            </a:r>
          </a:p>
          <a:p>
            <a:pPr eaLnBrk="1" hangingPunct="1"/>
            <a:r>
              <a:rPr lang="en-US" sz="2000" b="0" dirty="0" smtClean="0">
                <a:solidFill>
                  <a:schemeClr val="tx1"/>
                </a:solidFill>
              </a:rPr>
              <a:t>Maximum allowable grant size is $2 million per year per grantee with a national limit of 5 grants per organization (there are no additional state caps)</a:t>
            </a:r>
          </a:p>
          <a:p>
            <a:pPr eaLnBrk="1" hangingPunct="1"/>
            <a:r>
              <a:rPr lang="en-US" sz="2000" b="0" dirty="0" smtClean="0">
                <a:solidFill>
                  <a:schemeClr val="tx1"/>
                </a:solidFill>
              </a:rPr>
              <a:t>Limits do not apply to sub-contractors.</a:t>
            </a:r>
          </a:p>
          <a:p>
            <a:pPr eaLnBrk="1" hangingPunct="1"/>
            <a:r>
              <a:rPr lang="en-US" sz="2000" b="0" dirty="0" smtClean="0">
                <a:solidFill>
                  <a:schemeClr val="tx1"/>
                </a:solidFill>
              </a:rPr>
              <a:t>Propose and justify the appropriate grant amount for your project</a:t>
            </a:r>
          </a:p>
          <a:p>
            <a:pPr eaLnBrk="1" hangingPunct="1"/>
            <a:endParaRPr lang="en-US" sz="2000" b="0" dirty="0" smtClean="0">
              <a:solidFill>
                <a:schemeClr val="tx1"/>
              </a:solidFill>
            </a:endParaRPr>
          </a:p>
          <a:p>
            <a:pPr eaLnBrk="1" hangingPunct="1">
              <a:buFontTx/>
              <a:buNone/>
            </a:pPr>
            <a:r>
              <a:rPr lang="en-US" sz="2000" dirty="0" smtClean="0"/>
              <a:t>Supportive Services Grant Award Period</a:t>
            </a:r>
          </a:p>
          <a:p>
            <a:pPr eaLnBrk="1" hangingPunct="1"/>
            <a:r>
              <a:rPr lang="en-US" sz="2000" b="0" dirty="0" smtClean="0">
                <a:solidFill>
                  <a:schemeClr val="tx1"/>
                </a:solidFill>
              </a:rPr>
              <a:t>New SSVF grants awarded this year will be for a one-year period</a:t>
            </a:r>
          </a:p>
          <a:p>
            <a:pPr eaLnBrk="1" hangingPunct="1"/>
            <a:r>
              <a:rPr lang="en-US" sz="2000" b="0" dirty="0" smtClean="0">
                <a:solidFill>
                  <a:schemeClr val="tx1"/>
                </a:solidFill>
              </a:rPr>
              <a:t>If funding allows, future NOFAs may continue to be issued to enable grantees to renew their grant through a simplified application process</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7826" name="Content Placeholder 5"/>
          <p:cNvGraphicFramePr>
            <a:graphicFrameLocks noGrp="1"/>
          </p:cNvGraphicFramePr>
          <p:nvPr>
            <p:ph idx="4294967295"/>
          </p:nvPr>
        </p:nvGraphicFramePr>
        <p:xfrm>
          <a:off x="3473450" y="1143000"/>
          <a:ext cx="5668963" cy="5410200"/>
        </p:xfrm>
        <a:graphic>
          <a:graphicData uri="http://schemas.openxmlformats.org/presentationml/2006/ole">
            <p:oleObj spid="_x0000_s122882" name="Worksheet" r:id="rId3" imgW="5667329" imgH="5953110" progId="Excel.Sheet.8">
              <p:embed/>
            </p:oleObj>
          </a:graphicData>
        </a:graphic>
      </p:graphicFrame>
      <p:sp>
        <p:nvSpPr>
          <p:cNvPr id="77827" name="Text Placeholder 3"/>
          <p:cNvSpPr>
            <a:spLocks noGrp="1"/>
          </p:cNvSpPr>
          <p:nvPr>
            <p:ph type="body" sz="half" idx="4294967295"/>
          </p:nvPr>
        </p:nvSpPr>
        <p:spPr>
          <a:xfrm>
            <a:off x="228600" y="1295400"/>
            <a:ext cx="3236913" cy="4830763"/>
          </a:xfrm>
        </p:spPr>
        <p:txBody>
          <a:bodyPr/>
          <a:lstStyle/>
          <a:p>
            <a:pPr marL="0" indent="0" algn="l">
              <a:lnSpc>
                <a:spcPct val="90000"/>
              </a:lnSpc>
              <a:buFontTx/>
              <a:buChar char="•"/>
            </a:pPr>
            <a:r>
              <a:rPr lang="en-US" sz="2400" b="0" dirty="0" smtClean="0">
                <a:solidFill>
                  <a:schemeClr val="tx1"/>
                </a:solidFill>
              </a:rPr>
              <a:t>  TFA budget can be 50% of overall budget.</a:t>
            </a:r>
          </a:p>
          <a:p>
            <a:pPr marL="0" indent="0" algn="l">
              <a:lnSpc>
                <a:spcPct val="90000"/>
              </a:lnSpc>
              <a:buFontTx/>
              <a:buChar char="•"/>
            </a:pPr>
            <a:r>
              <a:rPr lang="en-US" sz="2400" b="0" dirty="0" smtClean="0">
                <a:solidFill>
                  <a:schemeClr val="tx1"/>
                </a:solidFill>
              </a:rPr>
              <a:t>  TFA optional, but all successful grantees have included it in their proposals</a:t>
            </a:r>
          </a:p>
          <a:p>
            <a:pPr marL="0" indent="0" algn="l">
              <a:lnSpc>
                <a:spcPct val="90000"/>
              </a:lnSpc>
              <a:buFontTx/>
              <a:buChar char="•"/>
            </a:pPr>
            <a:r>
              <a:rPr lang="en-US" sz="2400" b="0" dirty="0" smtClean="0">
                <a:solidFill>
                  <a:schemeClr val="tx1"/>
                </a:solidFill>
              </a:rPr>
              <a:t>  Appropriate to ask for co-pays. Payments to third party only.</a:t>
            </a:r>
          </a:p>
          <a:p>
            <a:pPr marL="0" indent="0">
              <a:lnSpc>
                <a:spcPct val="90000"/>
              </a:lnSpc>
            </a:pPr>
            <a:r>
              <a:rPr lang="en-US" sz="2400" b="0" dirty="0" smtClean="0">
                <a:solidFill>
                  <a:schemeClr val="tx1"/>
                </a:solidFill>
              </a:rPr>
              <a:t>  Limits on time described in Final Rule</a:t>
            </a:r>
            <a:endParaRPr lang="en-US" sz="2400" dirty="0" smtClean="0">
              <a:solidFill>
                <a:schemeClr val="tx1"/>
              </a:solidFill>
            </a:endParaRPr>
          </a:p>
        </p:txBody>
      </p:sp>
      <p:sp>
        <p:nvSpPr>
          <p:cNvPr id="77828" name="Slide Number Placeholder 4"/>
          <p:cNvSpPr txBox="1">
            <a:spLocks noGrp="1"/>
          </p:cNvSpPr>
          <p:nvPr/>
        </p:nvSpPr>
        <p:spPr bwMode="auto">
          <a:xfrm>
            <a:off x="7239000" y="6534150"/>
            <a:ext cx="1905000" cy="457200"/>
          </a:xfrm>
          <a:prstGeom prst="rect">
            <a:avLst/>
          </a:prstGeom>
          <a:noFill/>
          <a:ln w="9525">
            <a:noFill/>
            <a:miter lim="800000"/>
            <a:headEnd/>
            <a:tailEnd/>
          </a:ln>
        </p:spPr>
        <p:txBody>
          <a:bodyPr lIns="91427" tIns="45713" rIns="91427" bIns="45713"/>
          <a:lstStyle/>
          <a:p>
            <a:pPr algn="r"/>
            <a:fld id="{2A64872E-AEF1-469F-897A-833436110676}" type="slidenum">
              <a:rPr lang="en-US" sz="1400"/>
              <a:pPr algn="r"/>
              <a:t>46</a:t>
            </a:fld>
            <a:endParaRPr lang="en-US" sz="1400" dirty="0"/>
          </a:p>
        </p:txBody>
      </p:sp>
      <p:sp>
        <p:nvSpPr>
          <p:cNvPr id="5" name="TextBox 4"/>
          <p:cNvSpPr txBox="1"/>
          <p:nvPr/>
        </p:nvSpPr>
        <p:spPr>
          <a:xfrm>
            <a:off x="4114800" y="228600"/>
            <a:ext cx="4800600" cy="646331"/>
          </a:xfrm>
          <a:prstGeom prst="rect">
            <a:avLst/>
          </a:prstGeom>
          <a:noFill/>
        </p:spPr>
        <p:txBody>
          <a:bodyPr wrap="square" rtlCol="0">
            <a:spAutoFit/>
          </a:bodyPr>
          <a:lstStyle/>
          <a:p>
            <a:pPr algn="r"/>
            <a:r>
              <a:rPr lang="en-US" sz="3600" i="1" dirty="0" smtClean="0">
                <a:solidFill>
                  <a:schemeClr val="bg1"/>
                </a:solidFill>
                <a:effectLst>
                  <a:outerShdw blurRad="38100" dist="38100" dir="2700000" algn="tl">
                    <a:srgbClr val="000000">
                      <a:alpha val="43137"/>
                    </a:srgbClr>
                  </a:outerShdw>
                </a:effectLst>
                <a:latin typeface="+mj-lt"/>
              </a:rPr>
              <a:t>Use of Grant Funds</a:t>
            </a:r>
            <a:endParaRPr lang="en-US" sz="3600" i="1" dirty="0">
              <a:solidFill>
                <a:schemeClr val="bg1"/>
              </a:solidFill>
              <a:effectLst>
                <a:outerShdw blurRad="38100" dist="38100" dir="2700000" algn="tl">
                  <a:srgbClr val="000000">
                    <a:alpha val="43137"/>
                  </a:srgbClr>
                </a:outerShdw>
              </a:effectLst>
              <a:latin typeface="+mj-lt"/>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6"/>
          <p:cNvSpPr>
            <a:spLocks noGrp="1" noChangeArrowheads="1"/>
          </p:cNvSpPr>
          <p:nvPr>
            <p:ph type="sldNum" sz="quarter" idx="10"/>
          </p:nvPr>
        </p:nvSpPr>
        <p:spPr>
          <a:noFill/>
        </p:spPr>
        <p:txBody>
          <a:bodyPr/>
          <a:lstStyle/>
          <a:p>
            <a:fld id="{3C91DF02-2C36-4378-B901-9E49BC91EA0D}" type="slidenum">
              <a:rPr lang="en-US" smtClean="0"/>
              <a:pPr/>
              <a:t>47</a:t>
            </a:fld>
            <a:endParaRPr lang="en-US" dirty="0" smtClean="0"/>
          </a:p>
        </p:txBody>
      </p:sp>
      <p:sp>
        <p:nvSpPr>
          <p:cNvPr id="47107" name="Slide Number Placeholder 4"/>
          <p:cNvSpPr txBox="1">
            <a:spLocks noGrp="1"/>
          </p:cNvSpPr>
          <p:nvPr/>
        </p:nvSpPr>
        <p:spPr bwMode="auto">
          <a:xfrm>
            <a:off x="7239000" y="6534150"/>
            <a:ext cx="1905000" cy="457200"/>
          </a:xfrm>
          <a:prstGeom prst="rect">
            <a:avLst/>
          </a:prstGeom>
          <a:noFill/>
          <a:ln w="9525">
            <a:noFill/>
            <a:miter lim="800000"/>
            <a:headEnd/>
            <a:tailEnd/>
          </a:ln>
        </p:spPr>
        <p:txBody>
          <a:bodyPr lIns="91427" tIns="45713" rIns="91427" bIns="45713"/>
          <a:lstStyle/>
          <a:p>
            <a:pPr algn="r"/>
            <a:fld id="{66F6627C-1940-412D-ACB9-2E710119BC72}" type="slidenum">
              <a:rPr lang="en-US" sz="1400" b="0">
                <a:latin typeface="Arial" charset="0"/>
              </a:rPr>
              <a:pPr algn="r"/>
              <a:t>47</a:t>
            </a:fld>
            <a:endParaRPr lang="en-US" sz="1400" b="0" dirty="0">
              <a:latin typeface="Arial" charset="0"/>
            </a:endParaRPr>
          </a:p>
        </p:txBody>
      </p:sp>
      <p:sp>
        <p:nvSpPr>
          <p:cNvPr id="1225732" name="Rectangle 4"/>
          <p:cNvSpPr>
            <a:spLocks noChangeArrowheads="1"/>
          </p:cNvSpPr>
          <p:nvPr/>
        </p:nvSpPr>
        <p:spPr bwMode="auto">
          <a:xfrm>
            <a:off x="3657600" y="0"/>
            <a:ext cx="5486400" cy="990600"/>
          </a:xfrm>
          <a:prstGeom prst="rect">
            <a:avLst/>
          </a:prstGeom>
          <a:noFill/>
          <a:ln w="9525">
            <a:noFill/>
            <a:miter lim="800000"/>
            <a:headEnd/>
            <a:tailEnd/>
          </a:ln>
          <a:effectLst/>
        </p:spPr>
        <p:txBody>
          <a:bodyPr lIns="91427" tIns="45713" rIns="91427" bIns="45713" anchor="ctr"/>
          <a:lstStyle/>
          <a:p>
            <a:pPr algn="r">
              <a:defRPr/>
            </a:pPr>
            <a:r>
              <a:rPr lang="en-US" sz="3000" i="1" dirty="0" smtClean="0">
                <a:solidFill>
                  <a:schemeClr val="bg1"/>
                </a:solidFill>
                <a:effectLst>
                  <a:outerShdw blurRad="38100" dist="38100" dir="2700000" algn="tl">
                    <a:srgbClr val="C0C0C0"/>
                  </a:outerShdw>
                </a:effectLst>
                <a:latin typeface="AvantGarde" pitchFamily="34" charset="0"/>
              </a:rPr>
              <a:t>NOFA</a:t>
            </a:r>
            <a:r>
              <a:rPr lang="en-US" sz="3000" i="1" dirty="0">
                <a:solidFill>
                  <a:schemeClr val="bg1"/>
                </a:solidFill>
                <a:effectLst>
                  <a:outerShdw blurRad="38100" dist="38100" dir="2700000" algn="tl">
                    <a:srgbClr val="C0C0C0"/>
                  </a:outerShdw>
                </a:effectLst>
                <a:latin typeface="AvantGarde" pitchFamily="34" charset="0"/>
              </a:rPr>
              <a:t/>
            </a:r>
            <a:br>
              <a:rPr lang="en-US" sz="3000" i="1" dirty="0">
                <a:solidFill>
                  <a:schemeClr val="bg1"/>
                </a:solidFill>
                <a:effectLst>
                  <a:outerShdw blurRad="38100" dist="38100" dir="2700000" algn="tl">
                    <a:srgbClr val="C0C0C0"/>
                  </a:outerShdw>
                </a:effectLst>
                <a:latin typeface="AvantGarde" pitchFamily="34" charset="0"/>
              </a:rPr>
            </a:br>
            <a:r>
              <a:rPr lang="en-US" sz="3000" i="1" dirty="0">
                <a:solidFill>
                  <a:schemeClr val="bg1"/>
                </a:solidFill>
                <a:effectLst>
                  <a:outerShdw blurRad="38100" dist="38100" dir="2700000" algn="tl">
                    <a:srgbClr val="C0C0C0"/>
                  </a:outerShdw>
                </a:effectLst>
                <a:latin typeface="AvantGarde" pitchFamily="34" charset="0"/>
              </a:rPr>
              <a:t>Payments of SSVF Grants</a:t>
            </a:r>
          </a:p>
        </p:txBody>
      </p:sp>
      <p:sp>
        <p:nvSpPr>
          <p:cNvPr id="47109" name="Rectangle 5"/>
          <p:cNvSpPr>
            <a:spLocks noGrp="1" noChangeArrowheads="1"/>
          </p:cNvSpPr>
          <p:nvPr>
            <p:ph type="body" idx="4294967295"/>
          </p:nvPr>
        </p:nvSpPr>
        <p:spPr>
          <a:xfrm>
            <a:off x="152400" y="1066800"/>
            <a:ext cx="8991600" cy="5410200"/>
          </a:xfrm>
          <a:noFill/>
        </p:spPr>
        <p:txBody>
          <a:bodyPr/>
          <a:lstStyle/>
          <a:p>
            <a:pPr marL="457200" indent="-457200" eaLnBrk="1" hangingPunct="1">
              <a:buFontTx/>
              <a:buNone/>
            </a:pPr>
            <a:r>
              <a:rPr lang="en-US" sz="2000" dirty="0" smtClean="0"/>
              <a:t>Payments of Supportive Services Grant Funds</a:t>
            </a:r>
          </a:p>
          <a:p>
            <a:pPr marL="457200" indent="-457200" eaLnBrk="1" hangingPunct="1"/>
            <a:r>
              <a:rPr lang="en-US" sz="2000" b="0" dirty="0" smtClean="0">
                <a:solidFill>
                  <a:schemeClr val="tx1"/>
                </a:solidFill>
              </a:rPr>
              <a:t>Payments will be made to grantees electronically via the Department of Health and Human Services’ (HHS) Payment Management System</a:t>
            </a:r>
          </a:p>
          <a:p>
            <a:pPr marL="457200" indent="-457200" eaLnBrk="1" hangingPunct="1"/>
            <a:r>
              <a:rPr lang="en-US" sz="2000" b="0" dirty="0" smtClean="0">
                <a:solidFill>
                  <a:schemeClr val="tx1"/>
                </a:solidFill>
              </a:rPr>
              <a:t>Grantees may request payments as frequently as they choose, subject to the following limitations:</a:t>
            </a:r>
            <a:endParaRPr lang="en-US" sz="2000" dirty="0" smtClean="0"/>
          </a:p>
        </p:txBody>
      </p:sp>
      <p:graphicFrame>
        <p:nvGraphicFramePr>
          <p:cNvPr id="47135" name="Group 31"/>
          <p:cNvGraphicFramePr>
            <a:graphicFrameLocks noGrp="1"/>
          </p:cNvGraphicFramePr>
          <p:nvPr/>
        </p:nvGraphicFramePr>
        <p:xfrm>
          <a:off x="609600" y="2971800"/>
          <a:ext cx="8229600" cy="3124201"/>
        </p:xfrm>
        <a:graphic>
          <a:graphicData uri="http://schemas.openxmlformats.org/drawingml/2006/table">
            <a:tbl>
              <a:tblPr/>
              <a:tblGrid>
                <a:gridCol w="2286000"/>
                <a:gridCol w="5943600"/>
              </a:tblGrid>
              <a:tr h="461963">
                <a:tc>
                  <a:txBody>
                    <a:bodyPr/>
                    <a:lstStyle/>
                    <a:p>
                      <a:pPr marL="0" marR="0" lvl="0" indent="0" algn="l" defTabSz="914400" rtl="0" eaLnBrk="0" fontAlgn="base" latinLnBrk="0" hangingPunct="0">
                        <a:lnSpc>
                          <a:spcPct val="100000"/>
                        </a:lnSpc>
                        <a:spcBef>
                          <a:spcPct val="20000"/>
                        </a:spcBef>
                        <a:spcAft>
                          <a:spcPct val="0"/>
                        </a:spcAft>
                        <a:buClr>
                          <a:srgbClr val="0000FF"/>
                        </a:buClr>
                        <a:buSzTx/>
                        <a:buFontTx/>
                        <a:buNone/>
                        <a:tabLst/>
                      </a:pPr>
                      <a:r>
                        <a:rPr kumimoji="0" lang="en-US" sz="1600" b="1" i="0" u="none" strike="noStrike" cap="none" normalizeH="0" baseline="0" dirty="0" smtClean="0">
                          <a:ln>
                            <a:noFill/>
                          </a:ln>
                          <a:solidFill>
                            <a:srgbClr val="0000FF"/>
                          </a:solidFill>
                          <a:effectLst/>
                          <a:latin typeface="AvantGarde" pitchFamily="34" charset="0"/>
                        </a:rPr>
                        <a:t>Time Period</a:t>
                      </a:r>
                    </a:p>
                  </a:txBody>
                  <a:tcPr horzOverflow="overflow">
                    <a:lnL w="28575"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lg" len="lg"/>
                    </a:lnR>
                    <a:lnT w="28575"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solidFill>
                      <a:srgbClr val="DDDDDD"/>
                    </a:solidFill>
                  </a:tcPr>
                </a:tc>
                <a:tc>
                  <a:txBody>
                    <a:bodyPr/>
                    <a:lstStyle/>
                    <a:p>
                      <a:pPr marL="0" marR="0" lvl="0" indent="0" algn="l" defTabSz="914400" rtl="0" eaLnBrk="0" fontAlgn="base" latinLnBrk="0" hangingPunct="0">
                        <a:lnSpc>
                          <a:spcPct val="100000"/>
                        </a:lnSpc>
                        <a:spcBef>
                          <a:spcPct val="20000"/>
                        </a:spcBef>
                        <a:spcAft>
                          <a:spcPct val="0"/>
                        </a:spcAft>
                        <a:buClr>
                          <a:srgbClr val="0000FF"/>
                        </a:buClr>
                        <a:buSzTx/>
                        <a:buFontTx/>
                        <a:buNone/>
                        <a:tabLst/>
                      </a:pPr>
                      <a:r>
                        <a:rPr kumimoji="0" lang="en-US" sz="1600" b="1" i="0" u="none" strike="noStrike" cap="none" normalizeH="0" baseline="0" dirty="0" smtClean="0">
                          <a:ln>
                            <a:noFill/>
                          </a:ln>
                          <a:solidFill>
                            <a:srgbClr val="0000FF"/>
                          </a:solidFill>
                          <a:effectLst/>
                          <a:latin typeface="AvantGarde" pitchFamily="34" charset="0"/>
                        </a:rPr>
                        <a:t>Limitation on Cumulative Requests for Grant Funds</a:t>
                      </a:r>
                    </a:p>
                  </a:txBody>
                  <a:tcPr horzOverflow="overflow">
                    <a:lnL w="12700" cap="flat" cmpd="sng" algn="ctr">
                      <a:solidFill>
                        <a:schemeClr val="tx1"/>
                      </a:solidFill>
                      <a:prstDash val="solid"/>
                      <a:round/>
                      <a:headEnd type="none" w="med" len="med"/>
                      <a:tailEnd type="none" w="lg" len="lg"/>
                    </a:lnL>
                    <a:lnR w="28575" cap="flat" cmpd="sng" algn="ctr">
                      <a:solidFill>
                        <a:schemeClr val="tx1"/>
                      </a:solidFill>
                      <a:prstDash val="solid"/>
                      <a:round/>
                      <a:headEnd type="none" w="med" len="med"/>
                      <a:tailEnd type="none" w="lg" len="lg"/>
                    </a:lnR>
                    <a:lnT w="28575"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solidFill>
                      <a:srgbClr val="DDDDDD"/>
                    </a:solidFill>
                  </a:tcPr>
                </a:tc>
              </a:tr>
              <a:tr h="681038">
                <a:tc>
                  <a:txBody>
                    <a:bodyPr/>
                    <a:lstStyle/>
                    <a:p>
                      <a:pPr marL="0" marR="0" lvl="0" indent="0" algn="l" defTabSz="914400" rtl="0" eaLnBrk="0" fontAlgn="base" latinLnBrk="0" hangingPunct="0">
                        <a:lnSpc>
                          <a:spcPct val="100000"/>
                        </a:lnSpc>
                        <a:spcBef>
                          <a:spcPct val="20000"/>
                        </a:spcBef>
                        <a:spcAft>
                          <a:spcPct val="0"/>
                        </a:spcAft>
                        <a:buClr>
                          <a:srgbClr val="0000FF"/>
                        </a:buClr>
                        <a:buSzTx/>
                        <a:buFontTx/>
                        <a:buNone/>
                        <a:tabLst/>
                      </a:pPr>
                      <a:r>
                        <a:rPr kumimoji="0" lang="en-US" sz="1600" b="0" i="0" u="none" strike="noStrike" cap="none" normalizeH="0" baseline="0" dirty="0" smtClean="0">
                          <a:ln>
                            <a:noFill/>
                          </a:ln>
                          <a:solidFill>
                            <a:schemeClr val="tx1"/>
                          </a:solidFill>
                          <a:effectLst/>
                          <a:latin typeface="AvantGarde" pitchFamily="34" charset="0"/>
                        </a:rPr>
                        <a:t>During 1st Qtr of Grant Award Period</a:t>
                      </a:r>
                    </a:p>
                  </a:txBody>
                  <a:tcPr horzOverflow="overflow">
                    <a:lnL w="28575"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00FF"/>
                        </a:buClr>
                        <a:buSzTx/>
                        <a:buFontTx/>
                        <a:buNone/>
                        <a:tabLst/>
                      </a:pPr>
                      <a:r>
                        <a:rPr kumimoji="0" lang="en-US" sz="1600" b="0" i="0" u="none" strike="noStrike" cap="none" normalizeH="0" baseline="0" dirty="0" smtClean="0">
                          <a:ln>
                            <a:noFill/>
                          </a:ln>
                          <a:solidFill>
                            <a:schemeClr val="tx1"/>
                          </a:solidFill>
                          <a:effectLst/>
                          <a:latin typeface="AvantGarde" pitchFamily="34" charset="0"/>
                        </a:rPr>
                        <a:t>May not exceed 35% of the total grant award without written approval by VA</a:t>
                      </a:r>
                    </a:p>
                  </a:txBody>
                  <a:tcPr horzOverflow="overflow">
                    <a:lnL w="12700" cap="flat" cmpd="sng" algn="ctr">
                      <a:solidFill>
                        <a:schemeClr val="tx1"/>
                      </a:solidFill>
                      <a:prstDash val="solid"/>
                      <a:round/>
                      <a:headEnd type="none" w="med" len="med"/>
                      <a:tailEnd type="none" w="lg" len="lg"/>
                    </a:lnL>
                    <a:lnR w="28575"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r>
              <a:tr h="685800">
                <a:tc>
                  <a:txBody>
                    <a:bodyPr/>
                    <a:lstStyle/>
                    <a:p>
                      <a:pPr marL="0" marR="0" lvl="0" indent="0" algn="l" defTabSz="914400" rtl="0" eaLnBrk="0" fontAlgn="base" latinLnBrk="0" hangingPunct="0">
                        <a:lnSpc>
                          <a:spcPct val="100000"/>
                        </a:lnSpc>
                        <a:spcBef>
                          <a:spcPct val="20000"/>
                        </a:spcBef>
                        <a:spcAft>
                          <a:spcPct val="0"/>
                        </a:spcAft>
                        <a:buClr>
                          <a:srgbClr val="0000FF"/>
                        </a:buClr>
                        <a:buSzTx/>
                        <a:buFontTx/>
                        <a:buNone/>
                        <a:tabLst/>
                      </a:pPr>
                      <a:r>
                        <a:rPr kumimoji="0" lang="en-US" sz="1600" b="0" i="0" u="none" strike="noStrike" cap="none" normalizeH="0" baseline="0" dirty="0" smtClean="0">
                          <a:ln>
                            <a:noFill/>
                          </a:ln>
                          <a:solidFill>
                            <a:schemeClr val="tx1"/>
                          </a:solidFill>
                          <a:effectLst/>
                          <a:latin typeface="AvantGarde" pitchFamily="34" charset="0"/>
                        </a:rPr>
                        <a:t>End of 2nd Qtr of Grant Award Period</a:t>
                      </a:r>
                    </a:p>
                  </a:txBody>
                  <a:tcPr horzOverflow="overflow">
                    <a:lnL w="28575"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00FF"/>
                        </a:buClr>
                        <a:buSzTx/>
                        <a:buFontTx/>
                        <a:buNone/>
                        <a:tabLst/>
                      </a:pPr>
                      <a:r>
                        <a:rPr kumimoji="0" lang="en-US" sz="1600" b="0" i="0" u="none" strike="noStrike" cap="none" normalizeH="0" baseline="0" dirty="0" smtClean="0">
                          <a:ln>
                            <a:noFill/>
                          </a:ln>
                          <a:solidFill>
                            <a:schemeClr val="tx1"/>
                          </a:solidFill>
                          <a:effectLst/>
                          <a:latin typeface="AvantGarde" pitchFamily="34" charset="0"/>
                        </a:rPr>
                        <a:t>May not exceed 60% of the total grant award without written approval by VA</a:t>
                      </a:r>
                    </a:p>
                  </a:txBody>
                  <a:tcPr horzOverflow="overflow">
                    <a:lnL w="12700" cap="flat" cmpd="sng" algn="ctr">
                      <a:solidFill>
                        <a:schemeClr val="tx1"/>
                      </a:solidFill>
                      <a:prstDash val="solid"/>
                      <a:round/>
                      <a:headEnd type="none" w="med" len="med"/>
                      <a:tailEnd type="none" w="lg" len="lg"/>
                    </a:lnL>
                    <a:lnR w="28575"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r>
              <a:tr h="685800">
                <a:tc>
                  <a:txBody>
                    <a:bodyPr/>
                    <a:lstStyle/>
                    <a:p>
                      <a:pPr marL="0" marR="0" lvl="0" indent="0" algn="l" defTabSz="914400" rtl="0" eaLnBrk="0" fontAlgn="base" latinLnBrk="0" hangingPunct="0">
                        <a:lnSpc>
                          <a:spcPct val="100000"/>
                        </a:lnSpc>
                        <a:spcBef>
                          <a:spcPct val="20000"/>
                        </a:spcBef>
                        <a:spcAft>
                          <a:spcPct val="0"/>
                        </a:spcAft>
                        <a:buClr>
                          <a:srgbClr val="0000FF"/>
                        </a:buClr>
                        <a:buSzTx/>
                        <a:buFontTx/>
                        <a:buNone/>
                        <a:tabLst/>
                      </a:pPr>
                      <a:r>
                        <a:rPr kumimoji="0" lang="en-US" sz="1600" b="0" i="0" u="none" strike="noStrike" cap="none" normalizeH="0" baseline="0" dirty="0" smtClean="0">
                          <a:ln>
                            <a:noFill/>
                          </a:ln>
                          <a:solidFill>
                            <a:schemeClr val="tx1"/>
                          </a:solidFill>
                          <a:effectLst/>
                          <a:latin typeface="AvantGarde" pitchFamily="34" charset="0"/>
                        </a:rPr>
                        <a:t>End of 3rd Qtr of Grant Award Period</a:t>
                      </a:r>
                    </a:p>
                  </a:txBody>
                  <a:tcPr horzOverflow="overflow">
                    <a:lnL w="28575"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00FF"/>
                        </a:buClr>
                        <a:buSzTx/>
                        <a:buFontTx/>
                        <a:buNone/>
                        <a:tabLst/>
                      </a:pPr>
                      <a:r>
                        <a:rPr kumimoji="0" lang="en-US" sz="1600" b="0" i="0" u="none" strike="noStrike" cap="none" normalizeH="0" baseline="0" dirty="0" smtClean="0">
                          <a:ln>
                            <a:noFill/>
                          </a:ln>
                          <a:solidFill>
                            <a:schemeClr val="tx1"/>
                          </a:solidFill>
                          <a:effectLst/>
                          <a:latin typeface="AvantGarde" pitchFamily="34" charset="0"/>
                        </a:rPr>
                        <a:t>May not exceed 80% of the total grant award without written approval by VA</a:t>
                      </a:r>
                    </a:p>
                  </a:txBody>
                  <a:tcPr horzOverflow="overflow">
                    <a:lnL w="12700" cap="flat" cmpd="sng" algn="ctr">
                      <a:solidFill>
                        <a:schemeClr val="tx1"/>
                      </a:solidFill>
                      <a:prstDash val="solid"/>
                      <a:round/>
                      <a:headEnd type="none" w="med" len="med"/>
                      <a:tailEnd type="none" w="lg" len="lg"/>
                    </a:lnL>
                    <a:lnR w="28575"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r>
              <a:tr h="609600">
                <a:tc>
                  <a:txBody>
                    <a:bodyPr/>
                    <a:lstStyle/>
                    <a:p>
                      <a:pPr marL="0" marR="0" lvl="0" indent="0" algn="l" defTabSz="914400" rtl="0" eaLnBrk="0" fontAlgn="base" latinLnBrk="0" hangingPunct="0">
                        <a:lnSpc>
                          <a:spcPct val="100000"/>
                        </a:lnSpc>
                        <a:spcBef>
                          <a:spcPct val="20000"/>
                        </a:spcBef>
                        <a:spcAft>
                          <a:spcPct val="0"/>
                        </a:spcAft>
                        <a:buClr>
                          <a:srgbClr val="0000FF"/>
                        </a:buClr>
                        <a:buSzTx/>
                        <a:buFontTx/>
                        <a:buNone/>
                        <a:tabLst/>
                      </a:pPr>
                      <a:r>
                        <a:rPr kumimoji="0" lang="en-US" sz="1600" b="0" i="0" u="none" strike="noStrike" cap="none" normalizeH="0" baseline="0" dirty="0" smtClean="0">
                          <a:ln>
                            <a:noFill/>
                          </a:ln>
                          <a:solidFill>
                            <a:schemeClr val="tx1"/>
                          </a:solidFill>
                          <a:effectLst/>
                          <a:latin typeface="AvantGarde" pitchFamily="34" charset="0"/>
                        </a:rPr>
                        <a:t>End of 4th Qtr of Grant Award Period</a:t>
                      </a:r>
                    </a:p>
                  </a:txBody>
                  <a:tcPr horzOverflow="overflow">
                    <a:lnL w="28575"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28575" cap="flat" cmpd="sng" algn="ctr">
                      <a:solidFill>
                        <a:schemeClr val="tx1"/>
                      </a:solidFill>
                      <a:prstDash val="solid"/>
                      <a:round/>
                      <a:headEnd type="none" w="med" len="med"/>
                      <a:tailEnd type="none" w="lg" len="lg"/>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00FF"/>
                        </a:buClr>
                        <a:buSzTx/>
                        <a:buFontTx/>
                        <a:buNone/>
                        <a:tabLst/>
                      </a:pPr>
                      <a:r>
                        <a:rPr kumimoji="0" lang="en-US" sz="1600" b="0" i="0" u="none" strike="noStrike" cap="none" normalizeH="0" baseline="0" dirty="0" smtClean="0">
                          <a:ln>
                            <a:noFill/>
                          </a:ln>
                          <a:solidFill>
                            <a:schemeClr val="tx1"/>
                          </a:solidFill>
                          <a:effectLst/>
                          <a:latin typeface="AvantGarde" pitchFamily="34" charset="0"/>
                        </a:rPr>
                        <a:t>May not exceed 100% of the total grant award</a:t>
                      </a:r>
                    </a:p>
                  </a:txBody>
                  <a:tcPr horzOverflow="overflow">
                    <a:lnL w="12700" cap="flat" cmpd="sng" algn="ctr">
                      <a:solidFill>
                        <a:schemeClr val="tx1"/>
                      </a:solidFill>
                      <a:prstDash val="solid"/>
                      <a:round/>
                      <a:headEnd type="none" w="med" len="med"/>
                      <a:tailEnd type="none" w="lg" len="lg"/>
                    </a:lnL>
                    <a:lnR w="28575"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28575" cap="flat" cmpd="sng" algn="ctr">
                      <a:solidFill>
                        <a:schemeClr val="tx1"/>
                      </a:solidFill>
                      <a:prstDash val="solid"/>
                      <a:round/>
                      <a:headEnd type="none" w="med" len="med"/>
                      <a:tailEnd type="none" w="lg" len="lg"/>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6"/>
          <p:cNvSpPr>
            <a:spLocks noGrp="1" noChangeArrowheads="1"/>
          </p:cNvSpPr>
          <p:nvPr>
            <p:ph type="sldNum" sz="quarter" idx="10"/>
          </p:nvPr>
        </p:nvSpPr>
        <p:spPr>
          <a:noFill/>
        </p:spPr>
        <p:txBody>
          <a:bodyPr/>
          <a:lstStyle/>
          <a:p>
            <a:fld id="{EF2AE486-16D0-4724-89A3-CF9ACDBF6009}" type="slidenum">
              <a:rPr lang="en-US" smtClean="0"/>
              <a:pPr/>
              <a:t>48</a:t>
            </a:fld>
            <a:endParaRPr lang="en-US" dirty="0" smtClean="0"/>
          </a:p>
        </p:txBody>
      </p:sp>
      <p:sp>
        <p:nvSpPr>
          <p:cNvPr id="44035" name="Slide Number Placeholder 4"/>
          <p:cNvSpPr txBox="1">
            <a:spLocks noGrp="1"/>
          </p:cNvSpPr>
          <p:nvPr/>
        </p:nvSpPr>
        <p:spPr bwMode="auto">
          <a:xfrm>
            <a:off x="7239000" y="6534150"/>
            <a:ext cx="1905000" cy="457200"/>
          </a:xfrm>
          <a:prstGeom prst="rect">
            <a:avLst/>
          </a:prstGeom>
          <a:noFill/>
          <a:ln w="9525">
            <a:noFill/>
            <a:miter lim="800000"/>
            <a:headEnd/>
            <a:tailEnd/>
          </a:ln>
        </p:spPr>
        <p:txBody>
          <a:bodyPr lIns="91427" tIns="45713" rIns="91427" bIns="45713"/>
          <a:lstStyle/>
          <a:p>
            <a:pPr algn="r"/>
            <a:fld id="{07F08AD0-F190-46A7-8135-5022083F91B5}" type="slidenum">
              <a:rPr lang="en-US" sz="1400" b="0">
                <a:latin typeface="Arial" charset="0"/>
              </a:rPr>
              <a:pPr algn="r"/>
              <a:t>48</a:t>
            </a:fld>
            <a:endParaRPr lang="en-US" sz="1400" b="0" dirty="0">
              <a:latin typeface="Arial" charset="0"/>
            </a:endParaRPr>
          </a:p>
        </p:txBody>
      </p:sp>
      <p:sp>
        <p:nvSpPr>
          <p:cNvPr id="1225732" name="Rectangle 4"/>
          <p:cNvSpPr>
            <a:spLocks noChangeArrowheads="1"/>
          </p:cNvSpPr>
          <p:nvPr/>
        </p:nvSpPr>
        <p:spPr bwMode="auto">
          <a:xfrm>
            <a:off x="3657600" y="0"/>
            <a:ext cx="5486400" cy="990600"/>
          </a:xfrm>
          <a:prstGeom prst="rect">
            <a:avLst/>
          </a:prstGeom>
          <a:noFill/>
          <a:ln w="9525">
            <a:noFill/>
            <a:miter lim="800000"/>
            <a:headEnd/>
            <a:tailEnd/>
          </a:ln>
          <a:effectLst/>
        </p:spPr>
        <p:txBody>
          <a:bodyPr lIns="91427" tIns="45713" rIns="91427" bIns="45713" anchor="ctr"/>
          <a:lstStyle/>
          <a:p>
            <a:pPr algn="r">
              <a:defRPr/>
            </a:pPr>
            <a:r>
              <a:rPr lang="en-US" sz="3000" i="1" dirty="0" smtClean="0">
                <a:solidFill>
                  <a:schemeClr val="bg1"/>
                </a:solidFill>
                <a:effectLst>
                  <a:outerShdw blurRad="38100" dist="38100" dir="2700000" algn="tl">
                    <a:srgbClr val="C0C0C0"/>
                  </a:outerShdw>
                </a:effectLst>
                <a:latin typeface="AvantGarde" pitchFamily="34" charset="0"/>
              </a:rPr>
              <a:t>NOFA</a:t>
            </a:r>
            <a:r>
              <a:rPr lang="en-US" sz="3000" i="1" dirty="0">
                <a:solidFill>
                  <a:schemeClr val="bg1"/>
                </a:solidFill>
                <a:effectLst>
                  <a:outerShdw blurRad="38100" dist="38100" dir="2700000" algn="tl">
                    <a:srgbClr val="C0C0C0"/>
                  </a:outerShdw>
                </a:effectLst>
                <a:latin typeface="AvantGarde" pitchFamily="34" charset="0"/>
              </a:rPr>
              <a:t/>
            </a:r>
            <a:br>
              <a:rPr lang="en-US" sz="3000" i="1" dirty="0">
                <a:solidFill>
                  <a:schemeClr val="bg1"/>
                </a:solidFill>
                <a:effectLst>
                  <a:outerShdw blurRad="38100" dist="38100" dir="2700000" algn="tl">
                    <a:srgbClr val="C0C0C0"/>
                  </a:outerShdw>
                </a:effectLst>
                <a:latin typeface="AvantGarde" pitchFamily="34" charset="0"/>
              </a:rPr>
            </a:br>
            <a:r>
              <a:rPr lang="en-US" sz="3000" i="1" dirty="0">
                <a:solidFill>
                  <a:schemeClr val="bg1"/>
                </a:solidFill>
                <a:effectLst>
                  <a:outerShdw blurRad="38100" dist="38100" dir="2700000" algn="tl">
                    <a:srgbClr val="C0C0C0"/>
                  </a:outerShdw>
                </a:effectLst>
                <a:latin typeface="AvantGarde" pitchFamily="34" charset="0"/>
              </a:rPr>
              <a:t>Approach</a:t>
            </a:r>
          </a:p>
        </p:txBody>
      </p:sp>
      <p:sp>
        <p:nvSpPr>
          <p:cNvPr id="44037" name="Rectangle 5"/>
          <p:cNvSpPr>
            <a:spLocks noGrp="1" noChangeArrowheads="1"/>
          </p:cNvSpPr>
          <p:nvPr>
            <p:ph type="body" idx="4294967295"/>
          </p:nvPr>
        </p:nvSpPr>
        <p:spPr>
          <a:xfrm>
            <a:off x="152400" y="1219200"/>
            <a:ext cx="8763000" cy="5257800"/>
          </a:xfrm>
          <a:noFill/>
        </p:spPr>
        <p:txBody>
          <a:bodyPr/>
          <a:lstStyle/>
          <a:p>
            <a:pPr marL="341313" indent="-341313" eaLnBrk="1" hangingPunct="1">
              <a:lnSpc>
                <a:spcPct val="90000"/>
              </a:lnSpc>
              <a:buFontTx/>
              <a:buNone/>
            </a:pPr>
            <a:r>
              <a:rPr lang="en-US" sz="2000" dirty="0" smtClean="0"/>
              <a:t>Approach – Insight into VA’s Expectations</a:t>
            </a:r>
          </a:p>
          <a:p>
            <a:pPr marL="341313" indent="-341313" eaLnBrk="1" hangingPunct="1">
              <a:lnSpc>
                <a:spcPct val="90000"/>
              </a:lnSpc>
              <a:buFontTx/>
              <a:buNone/>
            </a:pPr>
            <a:endParaRPr lang="en-US" sz="2000" dirty="0" smtClean="0"/>
          </a:p>
          <a:p>
            <a:pPr marL="341313" indent="-341313" eaLnBrk="1" hangingPunct="1">
              <a:lnSpc>
                <a:spcPct val="90000"/>
              </a:lnSpc>
            </a:pPr>
            <a:r>
              <a:rPr lang="en-US" sz="2000" b="0" dirty="0" smtClean="0">
                <a:solidFill>
                  <a:schemeClr val="tx1"/>
                </a:solidFill>
              </a:rPr>
              <a:t>SSVF funding to be used under “but for” criteria</a:t>
            </a:r>
          </a:p>
          <a:p>
            <a:pPr marL="341313" indent="-341313" eaLnBrk="1" hangingPunct="1">
              <a:lnSpc>
                <a:spcPct val="90000"/>
              </a:lnSpc>
            </a:pPr>
            <a:r>
              <a:rPr lang="en-US" sz="2000" b="0" dirty="0" smtClean="0">
                <a:solidFill>
                  <a:schemeClr val="tx1"/>
                </a:solidFill>
              </a:rPr>
              <a:t>Leverage grant funds to enhance housing stability of very low-income Veteran families occupying permanent housing </a:t>
            </a:r>
          </a:p>
          <a:p>
            <a:pPr marL="341313" indent="-341313" eaLnBrk="1" hangingPunct="1">
              <a:lnSpc>
                <a:spcPct val="90000"/>
              </a:lnSpc>
            </a:pPr>
            <a:r>
              <a:rPr lang="en-US" sz="2000" b="0" dirty="0" smtClean="0">
                <a:solidFill>
                  <a:schemeClr val="tx1"/>
                </a:solidFill>
              </a:rPr>
              <a:t>Veterans should contribute co-pays whenever possible</a:t>
            </a:r>
          </a:p>
          <a:p>
            <a:pPr marL="341313" indent="-341313" eaLnBrk="1" hangingPunct="1">
              <a:lnSpc>
                <a:spcPct val="90000"/>
              </a:lnSpc>
            </a:pPr>
            <a:r>
              <a:rPr lang="en-US" sz="2000" b="0" dirty="0" smtClean="0">
                <a:solidFill>
                  <a:schemeClr val="tx1"/>
                </a:solidFill>
              </a:rPr>
              <a:t>Encouraged to establish relationships with Continuum of Care</a:t>
            </a:r>
          </a:p>
          <a:p>
            <a:pPr marL="341313" indent="-341313" eaLnBrk="1" hangingPunct="1">
              <a:lnSpc>
                <a:spcPct val="90000"/>
              </a:lnSpc>
            </a:pPr>
            <a:r>
              <a:rPr lang="en-US" sz="2000" b="0" dirty="0" smtClean="0">
                <a:solidFill>
                  <a:schemeClr val="tx1"/>
                </a:solidFill>
              </a:rPr>
              <a:t>SSVF Program not intended to provide long-term support for participants, nor will it be able to address all the financial and supportive services needs of participants that affect housing stability; partnerships and referrals are critical (e.g. HUD-VASH, HUD’s Housing Choice Voucher programs, McKinney-Vento funded supportive housing programs,  TANF)</a:t>
            </a:r>
          </a:p>
          <a:p>
            <a:pPr marL="341313" indent="-341313" eaLnBrk="1" hangingPunct="1">
              <a:lnSpc>
                <a:spcPct val="90000"/>
              </a:lnSpc>
              <a:buFontTx/>
              <a:buNone/>
            </a:pPr>
            <a:endParaRPr lang="en-US" sz="2000" b="0" dirty="0" smtClean="0">
              <a:solidFill>
                <a:schemeClr val="tx1"/>
              </a:solidFill>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6"/>
          <p:cNvSpPr txBox="1">
            <a:spLocks noGrp="1" noChangeArrowheads="1"/>
          </p:cNvSpPr>
          <p:nvPr/>
        </p:nvSpPr>
        <p:spPr bwMode="auto">
          <a:xfrm>
            <a:off x="7239000" y="6534150"/>
            <a:ext cx="1905000" cy="457200"/>
          </a:xfrm>
          <a:prstGeom prst="rect">
            <a:avLst/>
          </a:prstGeom>
          <a:noFill/>
          <a:ln w="9525">
            <a:noFill/>
            <a:miter lim="800000"/>
            <a:headEnd/>
            <a:tailEnd/>
          </a:ln>
        </p:spPr>
        <p:txBody>
          <a:bodyPr lIns="91427" tIns="45713" rIns="91427" bIns="45713"/>
          <a:lstStyle/>
          <a:p>
            <a:pPr algn="r"/>
            <a:fld id="{E6230EE8-9F7A-4164-AB79-C3B4DFE0FF3A}" type="slidenum">
              <a:rPr lang="en-US" sz="1400" b="0">
                <a:latin typeface="Arial" charset="0"/>
              </a:rPr>
              <a:pPr algn="r"/>
              <a:t>49</a:t>
            </a:fld>
            <a:endParaRPr lang="en-US" sz="1400" b="0" dirty="0">
              <a:latin typeface="Arial" charset="0"/>
            </a:endParaRPr>
          </a:p>
        </p:txBody>
      </p:sp>
      <p:sp>
        <p:nvSpPr>
          <p:cNvPr id="45059" name="Slide Number Placeholder 4"/>
          <p:cNvSpPr txBox="1">
            <a:spLocks noGrp="1"/>
          </p:cNvSpPr>
          <p:nvPr/>
        </p:nvSpPr>
        <p:spPr bwMode="auto">
          <a:xfrm>
            <a:off x="7239000" y="6534150"/>
            <a:ext cx="1905000" cy="457200"/>
          </a:xfrm>
          <a:prstGeom prst="rect">
            <a:avLst/>
          </a:prstGeom>
          <a:noFill/>
          <a:ln w="9525">
            <a:noFill/>
            <a:miter lim="800000"/>
            <a:headEnd/>
            <a:tailEnd/>
          </a:ln>
        </p:spPr>
        <p:txBody>
          <a:bodyPr lIns="91427" tIns="45713" rIns="91427" bIns="45713"/>
          <a:lstStyle/>
          <a:p>
            <a:pPr algn="r"/>
            <a:fld id="{4CB071EE-4247-4815-BC27-D7AF600DD911}" type="slidenum">
              <a:rPr lang="en-US" sz="1400" b="0">
                <a:latin typeface="Arial" charset="0"/>
              </a:rPr>
              <a:pPr algn="r"/>
              <a:t>49</a:t>
            </a:fld>
            <a:endParaRPr lang="en-US" sz="1400" b="0" dirty="0">
              <a:latin typeface="Arial" charset="0"/>
            </a:endParaRPr>
          </a:p>
        </p:txBody>
      </p:sp>
      <p:sp>
        <p:nvSpPr>
          <p:cNvPr id="1225732" name="Rectangle 4"/>
          <p:cNvSpPr>
            <a:spLocks noChangeArrowheads="1"/>
          </p:cNvSpPr>
          <p:nvPr/>
        </p:nvSpPr>
        <p:spPr bwMode="auto">
          <a:xfrm>
            <a:off x="3657600" y="0"/>
            <a:ext cx="5486400" cy="990600"/>
          </a:xfrm>
          <a:prstGeom prst="rect">
            <a:avLst/>
          </a:prstGeom>
          <a:noFill/>
          <a:ln w="9525">
            <a:noFill/>
            <a:miter lim="800000"/>
            <a:headEnd/>
            <a:tailEnd/>
          </a:ln>
          <a:effectLst/>
        </p:spPr>
        <p:txBody>
          <a:bodyPr lIns="91427" tIns="45713" rIns="91427" bIns="45713" anchor="ctr"/>
          <a:lstStyle/>
          <a:p>
            <a:pPr algn="r">
              <a:defRPr/>
            </a:pPr>
            <a:r>
              <a:rPr lang="en-US" sz="3000" i="1" dirty="0" smtClean="0">
                <a:solidFill>
                  <a:schemeClr val="bg1"/>
                </a:solidFill>
                <a:effectLst>
                  <a:outerShdw blurRad="38100" dist="38100" dir="2700000" algn="tl">
                    <a:srgbClr val="C0C0C0"/>
                  </a:outerShdw>
                </a:effectLst>
                <a:latin typeface="AvantGarde" pitchFamily="34" charset="0"/>
              </a:rPr>
              <a:t>NOFA</a:t>
            </a:r>
            <a:r>
              <a:rPr lang="en-US" sz="3000" i="1" dirty="0">
                <a:solidFill>
                  <a:schemeClr val="bg1"/>
                </a:solidFill>
                <a:effectLst>
                  <a:outerShdw blurRad="38100" dist="38100" dir="2700000" algn="tl">
                    <a:srgbClr val="C0C0C0"/>
                  </a:outerShdw>
                </a:effectLst>
                <a:latin typeface="AvantGarde" pitchFamily="34" charset="0"/>
              </a:rPr>
              <a:t/>
            </a:r>
            <a:br>
              <a:rPr lang="en-US" sz="3000" i="1" dirty="0">
                <a:solidFill>
                  <a:schemeClr val="bg1"/>
                </a:solidFill>
                <a:effectLst>
                  <a:outerShdw blurRad="38100" dist="38100" dir="2700000" algn="tl">
                    <a:srgbClr val="C0C0C0"/>
                  </a:outerShdw>
                </a:effectLst>
                <a:latin typeface="AvantGarde" pitchFamily="34" charset="0"/>
              </a:rPr>
            </a:br>
            <a:r>
              <a:rPr lang="en-US" sz="3000" i="1" dirty="0">
                <a:solidFill>
                  <a:schemeClr val="bg1"/>
                </a:solidFill>
                <a:effectLst>
                  <a:outerShdw blurRad="38100" dist="38100" dir="2700000" algn="tl">
                    <a:srgbClr val="C0C0C0"/>
                  </a:outerShdw>
                </a:effectLst>
                <a:latin typeface="AvantGarde" pitchFamily="34" charset="0"/>
              </a:rPr>
              <a:t>VA’s Goals &amp; Objectives</a:t>
            </a:r>
          </a:p>
        </p:txBody>
      </p:sp>
      <p:sp>
        <p:nvSpPr>
          <p:cNvPr id="45061" name="Rectangle 5"/>
          <p:cNvSpPr>
            <a:spLocks noGrp="1" noChangeArrowheads="1"/>
          </p:cNvSpPr>
          <p:nvPr>
            <p:ph type="body" idx="4294967295"/>
          </p:nvPr>
        </p:nvSpPr>
        <p:spPr>
          <a:xfrm>
            <a:off x="152400" y="1066800"/>
            <a:ext cx="8763000" cy="5410200"/>
          </a:xfrm>
          <a:noFill/>
        </p:spPr>
        <p:txBody>
          <a:bodyPr/>
          <a:lstStyle/>
          <a:p>
            <a:pPr marL="341313" indent="-341313" eaLnBrk="1" hangingPunct="1">
              <a:buFontTx/>
              <a:buNone/>
            </a:pPr>
            <a:r>
              <a:rPr lang="en-US" sz="2000" dirty="0" smtClean="0"/>
              <a:t>Goals and Objectives for Awards under NOFA</a:t>
            </a:r>
          </a:p>
          <a:p>
            <a:pPr marL="341313" indent="-341313" eaLnBrk="1" hangingPunct="1"/>
            <a:r>
              <a:rPr lang="en-US" sz="2000" b="0" dirty="0" smtClean="0">
                <a:solidFill>
                  <a:schemeClr val="tx1"/>
                </a:solidFill>
              </a:rPr>
              <a:t>Enhance the housing stability and independent living skills of very low-income Veteran families occupying permanent housing across geographic regions</a:t>
            </a:r>
          </a:p>
          <a:p>
            <a:pPr marL="341313" indent="-341313" eaLnBrk="1" hangingPunct="1"/>
            <a:r>
              <a:rPr lang="en-US" sz="2000" b="0" dirty="0" smtClean="0">
                <a:solidFill>
                  <a:schemeClr val="tx1"/>
                </a:solidFill>
              </a:rPr>
              <a:t>Rapidly re-house or prevent homelessness among the following target populations who also meet all requirements for being part of a very low-income Veteran family occupying permanent housing:</a:t>
            </a:r>
          </a:p>
          <a:p>
            <a:pPr marL="804863" lvl="1" indent="-341313">
              <a:buFontTx/>
              <a:buAutoNum type="arabicPeriod"/>
            </a:pPr>
            <a:r>
              <a:rPr lang="en-US" sz="2000" dirty="0" smtClean="0"/>
              <a:t>Veteran families earning less than 30% of area median income (AMI) as most recently published by HUD (</a:t>
            </a:r>
            <a:r>
              <a:rPr lang="en-US" sz="2000" dirty="0" smtClean="0">
                <a:solidFill>
                  <a:schemeClr val="hlink"/>
                </a:solidFill>
              </a:rPr>
              <a:t>http://www.huduser.org</a:t>
            </a:r>
            <a:r>
              <a:rPr lang="en-US" sz="2000" dirty="0" smtClean="0"/>
              <a:t>)  </a:t>
            </a:r>
          </a:p>
          <a:p>
            <a:pPr marL="804863" lvl="1" indent="-341313">
              <a:buFontTx/>
              <a:buAutoNum type="arabicPeriod"/>
            </a:pPr>
            <a:r>
              <a:rPr lang="en-US" sz="2000" dirty="0" smtClean="0"/>
              <a:t>Veterans with at least one dependent family member  </a:t>
            </a:r>
          </a:p>
          <a:p>
            <a:pPr marL="804863" lvl="1" indent="-341313">
              <a:buFontTx/>
              <a:buAutoNum type="arabicPeriod"/>
            </a:pPr>
            <a:r>
              <a:rPr lang="en-US" sz="2000" dirty="0" smtClean="0"/>
              <a:t>Veterans returning from Operation Enduring Freedom, Operation Iraqi Freedom, or Operation New Dawn.</a:t>
            </a:r>
          </a:p>
          <a:p>
            <a:pPr marL="804863" lvl="1" indent="-341313">
              <a:buFontTx/>
              <a:buAutoNum type="arabicPeriod"/>
            </a:pPr>
            <a:r>
              <a:rPr lang="en-US" sz="2000" dirty="0" smtClean="0"/>
              <a:t>Veteran families located in a community, as defined by HUD </a:t>
            </a:r>
            <a:r>
              <a:rPr lang="en-US" sz="2000" dirty="0" err="1" smtClean="0"/>
              <a:t>CoCs</a:t>
            </a:r>
            <a:r>
              <a:rPr lang="en-US" sz="2000" dirty="0" smtClean="0"/>
              <a:t>, not currently served by a SSVF grantee.</a:t>
            </a:r>
          </a:p>
          <a:p>
            <a:pPr marL="804863" lvl="1" indent="-341313">
              <a:buFontTx/>
              <a:buAutoNum type="arabicPeriod"/>
            </a:pPr>
            <a:r>
              <a:rPr lang="en-US" sz="2000" dirty="0" smtClean="0"/>
              <a:t>Veterans located in a rural area.</a:t>
            </a:r>
          </a:p>
          <a:p>
            <a:pPr marL="804863" lvl="1" indent="-341313">
              <a:buFontTx/>
              <a:buAutoNum type="arabicPeriod"/>
            </a:pPr>
            <a:r>
              <a:rPr lang="en-US" sz="2000" dirty="0" smtClean="0"/>
              <a:t>Veteran families located on Indian Tribal Property.</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p:nvPr>
        </p:nvSpPr>
        <p:spPr>
          <a:xfrm>
            <a:off x="0" y="1066800"/>
            <a:ext cx="8991600" cy="4675188"/>
          </a:xfrm>
        </p:spPr>
        <p:txBody>
          <a:bodyPr/>
          <a:lstStyle/>
          <a:p>
            <a:pPr>
              <a:buNone/>
            </a:pPr>
            <a:r>
              <a:rPr lang="en-US" sz="2400" b="0" dirty="0" smtClean="0">
                <a:solidFill>
                  <a:schemeClr val="tx1"/>
                </a:solidFill>
              </a:rPr>
              <a:t>Elements necessary to stabilize housing</a:t>
            </a:r>
          </a:p>
          <a:p>
            <a:pPr marL="914400" lvl="1" indent="-514350">
              <a:buFont typeface="+mj-lt"/>
              <a:buAutoNum type="arabicPeriod"/>
            </a:pPr>
            <a:r>
              <a:rPr lang="en-US" b="0" dirty="0" smtClean="0">
                <a:solidFill>
                  <a:schemeClr val="tx1"/>
                </a:solidFill>
              </a:rPr>
              <a:t>Strong relationships with landlords</a:t>
            </a:r>
          </a:p>
          <a:p>
            <a:pPr marL="914400" lvl="1" indent="-514350">
              <a:buFont typeface="+mj-lt"/>
              <a:buAutoNum type="arabicPeriod"/>
            </a:pPr>
            <a:r>
              <a:rPr lang="en-US" b="0" dirty="0" smtClean="0">
                <a:solidFill>
                  <a:schemeClr val="tx1"/>
                </a:solidFill>
              </a:rPr>
              <a:t>Linkages to mainstream resources for benefits such as TANF, Medicaid, and SNAPS</a:t>
            </a:r>
          </a:p>
          <a:p>
            <a:pPr marL="914400" lvl="1" indent="-514350">
              <a:buFont typeface="+mj-lt"/>
              <a:buAutoNum type="arabicPeriod"/>
            </a:pPr>
            <a:r>
              <a:rPr lang="en-US" b="0" dirty="0" smtClean="0">
                <a:solidFill>
                  <a:schemeClr val="tx1"/>
                </a:solidFill>
              </a:rPr>
              <a:t>Services that aid stabilization </a:t>
            </a:r>
          </a:p>
          <a:p>
            <a:pPr marL="1314450" lvl="2" indent="-514350"/>
            <a:r>
              <a:rPr lang="en-US" dirty="0" smtClean="0"/>
              <a:t>Legal assistance</a:t>
            </a:r>
          </a:p>
          <a:p>
            <a:pPr marL="1314450" lvl="2" indent="-514350"/>
            <a:r>
              <a:rPr lang="en-US" dirty="0" smtClean="0"/>
              <a:t>Landlord mediation</a:t>
            </a:r>
          </a:p>
          <a:p>
            <a:pPr marL="1314450" lvl="2" indent="-514350"/>
            <a:r>
              <a:rPr lang="en-US" dirty="0" smtClean="0"/>
              <a:t>Financial assistance</a:t>
            </a:r>
          </a:p>
          <a:p>
            <a:pPr marL="1314450" lvl="2" indent="-514350"/>
            <a:r>
              <a:rPr lang="en-US" dirty="0" smtClean="0"/>
              <a:t>Transportation assistance</a:t>
            </a:r>
          </a:p>
          <a:p>
            <a:pPr marL="1314450" lvl="2" indent="-514350"/>
            <a:r>
              <a:rPr lang="en-US" dirty="0" smtClean="0"/>
              <a:t>Child Care</a:t>
            </a:r>
          </a:p>
          <a:p>
            <a:pPr marL="914400" lvl="1" indent="-514350">
              <a:buFont typeface="+mj-lt"/>
              <a:buAutoNum type="arabicPeriod"/>
            </a:pPr>
            <a:r>
              <a:rPr lang="en-US" b="0" dirty="0" smtClean="0">
                <a:solidFill>
                  <a:schemeClr val="tx1"/>
                </a:solidFill>
              </a:rPr>
              <a:t>Case management </a:t>
            </a:r>
          </a:p>
          <a:p>
            <a:pPr marL="914400" lvl="1" indent="-514350">
              <a:buFont typeface="+mj-lt"/>
              <a:buAutoNum type="arabicPeriod"/>
            </a:pPr>
            <a:r>
              <a:rPr lang="en-US" b="0" dirty="0" smtClean="0">
                <a:solidFill>
                  <a:schemeClr val="tx1"/>
                </a:solidFill>
              </a:rPr>
              <a:t>Long-term income resources</a:t>
            </a:r>
          </a:p>
          <a:p>
            <a:pPr marL="1314450" lvl="2" indent="-514350"/>
            <a:r>
              <a:rPr lang="en-US" dirty="0" smtClean="0"/>
              <a:t>Employment &amp; training</a:t>
            </a:r>
          </a:p>
          <a:p>
            <a:pPr marL="1314450" lvl="2" indent="-514350"/>
            <a:r>
              <a:rPr lang="en-US" dirty="0" smtClean="0"/>
              <a:t>Disability benefits (SSI/SSD, VBA)</a:t>
            </a:r>
          </a:p>
          <a:p>
            <a:pPr marL="914400" lvl="1" indent="-514350"/>
            <a:endParaRPr lang="en-US" b="0" dirty="0">
              <a:solidFill>
                <a:schemeClr val="tx1"/>
              </a:solidFill>
            </a:endParaRPr>
          </a:p>
        </p:txBody>
      </p:sp>
      <p:sp>
        <p:nvSpPr>
          <p:cNvPr id="3" name="Slide Number Placeholder 2"/>
          <p:cNvSpPr>
            <a:spLocks noGrp="1"/>
          </p:cNvSpPr>
          <p:nvPr>
            <p:ph type="sldNum" sz="quarter" idx="10"/>
          </p:nvPr>
        </p:nvSpPr>
        <p:spPr/>
        <p:txBody>
          <a:bodyPr/>
          <a:lstStyle/>
          <a:p>
            <a:pPr>
              <a:defRPr/>
            </a:pPr>
            <a:fld id="{37798129-4174-47CD-A42B-C41E5AF039A4}" type="slidenum">
              <a:rPr lang="en-US" smtClean="0"/>
              <a:pPr>
                <a:defRPr/>
              </a:pPr>
              <a:t>5</a:t>
            </a:fld>
            <a:endParaRPr lang="en-US" dirty="0"/>
          </a:p>
        </p:txBody>
      </p:sp>
      <p:sp>
        <p:nvSpPr>
          <p:cNvPr id="4" name="TextBox 3"/>
          <p:cNvSpPr txBox="1"/>
          <p:nvPr/>
        </p:nvSpPr>
        <p:spPr>
          <a:xfrm>
            <a:off x="4267200" y="228600"/>
            <a:ext cx="4572000" cy="707886"/>
          </a:xfrm>
          <a:prstGeom prst="rect">
            <a:avLst/>
          </a:prstGeom>
          <a:noFill/>
        </p:spPr>
        <p:txBody>
          <a:bodyPr wrap="square" rtlCol="0">
            <a:spAutoFit/>
          </a:bodyPr>
          <a:lstStyle/>
          <a:p>
            <a:pPr algn="r"/>
            <a:r>
              <a:rPr lang="en-US" sz="4000" i="1" dirty="0" smtClean="0">
                <a:solidFill>
                  <a:schemeClr val="bg1"/>
                </a:solidFill>
                <a:effectLst>
                  <a:outerShdw blurRad="38100" dist="38100" dir="2700000" algn="tl">
                    <a:srgbClr val="000000">
                      <a:alpha val="43137"/>
                    </a:srgbClr>
                  </a:outerShdw>
                </a:effectLst>
                <a:latin typeface="+mj-lt"/>
              </a:rPr>
              <a:t>Housing Stability</a:t>
            </a:r>
            <a:endParaRPr lang="en-US" sz="4000" i="1" dirty="0">
              <a:solidFill>
                <a:schemeClr val="bg1"/>
              </a:solidFill>
              <a:effectLst>
                <a:outerShdw blurRad="38100" dist="38100" dir="2700000" algn="tl">
                  <a:srgbClr val="000000">
                    <a:alpha val="43137"/>
                  </a:srgbClr>
                </a:outerShdw>
              </a:effectLst>
              <a:latin typeface="+mj-lt"/>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6"/>
          <p:cNvSpPr txBox="1">
            <a:spLocks noGrp="1" noChangeArrowheads="1"/>
          </p:cNvSpPr>
          <p:nvPr/>
        </p:nvSpPr>
        <p:spPr bwMode="auto">
          <a:xfrm>
            <a:off x="7239000" y="6534150"/>
            <a:ext cx="1905000" cy="457200"/>
          </a:xfrm>
          <a:prstGeom prst="rect">
            <a:avLst/>
          </a:prstGeom>
          <a:noFill/>
          <a:ln w="9525">
            <a:noFill/>
            <a:miter lim="800000"/>
            <a:headEnd/>
            <a:tailEnd/>
          </a:ln>
        </p:spPr>
        <p:txBody>
          <a:bodyPr lIns="91427" tIns="45713" rIns="91427" bIns="45713"/>
          <a:lstStyle/>
          <a:p>
            <a:pPr algn="r"/>
            <a:fld id="{7CDC795D-B0DA-4342-9E35-3F90ECD9CCDA}" type="slidenum">
              <a:rPr lang="en-US" sz="1400" b="0">
                <a:latin typeface="Arial" charset="0"/>
              </a:rPr>
              <a:pPr algn="r"/>
              <a:t>50</a:t>
            </a:fld>
            <a:endParaRPr lang="en-US" sz="1400" b="0" dirty="0">
              <a:latin typeface="Arial" charset="0"/>
            </a:endParaRPr>
          </a:p>
        </p:txBody>
      </p:sp>
      <p:sp>
        <p:nvSpPr>
          <p:cNvPr id="46083" name="Slide Number Placeholder 4"/>
          <p:cNvSpPr txBox="1">
            <a:spLocks noGrp="1"/>
          </p:cNvSpPr>
          <p:nvPr/>
        </p:nvSpPr>
        <p:spPr bwMode="auto">
          <a:xfrm>
            <a:off x="7239000" y="6534150"/>
            <a:ext cx="1905000" cy="457200"/>
          </a:xfrm>
          <a:prstGeom prst="rect">
            <a:avLst/>
          </a:prstGeom>
          <a:noFill/>
          <a:ln w="9525">
            <a:noFill/>
            <a:miter lim="800000"/>
            <a:headEnd/>
            <a:tailEnd/>
          </a:ln>
        </p:spPr>
        <p:txBody>
          <a:bodyPr lIns="91427" tIns="45713" rIns="91427" bIns="45713"/>
          <a:lstStyle/>
          <a:p>
            <a:pPr algn="r"/>
            <a:fld id="{644422C3-408E-4A5C-ADB4-BE8F12311B5C}" type="slidenum">
              <a:rPr lang="en-US" sz="1400" b="0">
                <a:latin typeface="Arial" charset="0"/>
              </a:rPr>
              <a:pPr algn="r"/>
              <a:t>50</a:t>
            </a:fld>
            <a:endParaRPr lang="en-US" sz="1400" b="0" dirty="0">
              <a:latin typeface="Arial" charset="0"/>
            </a:endParaRPr>
          </a:p>
        </p:txBody>
      </p:sp>
      <p:sp>
        <p:nvSpPr>
          <p:cNvPr id="1225732" name="Rectangle 4"/>
          <p:cNvSpPr>
            <a:spLocks noChangeArrowheads="1"/>
          </p:cNvSpPr>
          <p:nvPr/>
        </p:nvSpPr>
        <p:spPr bwMode="auto">
          <a:xfrm>
            <a:off x="3657600" y="0"/>
            <a:ext cx="5486400" cy="990600"/>
          </a:xfrm>
          <a:prstGeom prst="rect">
            <a:avLst/>
          </a:prstGeom>
          <a:noFill/>
          <a:ln w="9525">
            <a:noFill/>
            <a:miter lim="800000"/>
            <a:headEnd/>
            <a:tailEnd/>
          </a:ln>
          <a:effectLst/>
        </p:spPr>
        <p:txBody>
          <a:bodyPr lIns="91427" tIns="45713" rIns="91427" bIns="45713" anchor="ctr"/>
          <a:lstStyle/>
          <a:p>
            <a:pPr algn="r">
              <a:defRPr/>
            </a:pPr>
            <a:r>
              <a:rPr lang="en-US" sz="3000" i="1" dirty="0" smtClean="0">
                <a:solidFill>
                  <a:schemeClr val="bg1"/>
                </a:solidFill>
                <a:effectLst>
                  <a:outerShdw blurRad="38100" dist="38100" dir="2700000" algn="tl">
                    <a:srgbClr val="C0C0C0"/>
                  </a:outerShdw>
                </a:effectLst>
                <a:latin typeface="AvantGarde" pitchFamily="34" charset="0"/>
              </a:rPr>
              <a:t>NOFA</a:t>
            </a:r>
            <a:r>
              <a:rPr lang="en-US" sz="3000" i="1" dirty="0">
                <a:solidFill>
                  <a:schemeClr val="bg1"/>
                </a:solidFill>
                <a:effectLst>
                  <a:outerShdw blurRad="38100" dist="38100" dir="2700000" algn="tl">
                    <a:srgbClr val="C0C0C0"/>
                  </a:outerShdw>
                </a:effectLst>
                <a:latin typeface="AvantGarde" pitchFamily="34" charset="0"/>
              </a:rPr>
              <a:t/>
            </a:r>
            <a:br>
              <a:rPr lang="en-US" sz="3000" i="1" dirty="0">
                <a:solidFill>
                  <a:schemeClr val="bg1"/>
                </a:solidFill>
                <a:effectLst>
                  <a:outerShdw blurRad="38100" dist="38100" dir="2700000" algn="tl">
                    <a:srgbClr val="C0C0C0"/>
                  </a:outerShdw>
                </a:effectLst>
                <a:latin typeface="AvantGarde" pitchFamily="34" charset="0"/>
              </a:rPr>
            </a:br>
            <a:r>
              <a:rPr lang="en-US" sz="3000" i="1" dirty="0">
                <a:solidFill>
                  <a:schemeClr val="bg1"/>
                </a:solidFill>
                <a:effectLst>
                  <a:outerShdw blurRad="38100" dist="38100" dir="2700000" algn="tl">
                    <a:srgbClr val="C0C0C0"/>
                  </a:outerShdw>
                </a:effectLst>
                <a:latin typeface="AvantGarde" pitchFamily="34" charset="0"/>
              </a:rPr>
              <a:t>Guidance</a:t>
            </a:r>
          </a:p>
        </p:txBody>
      </p:sp>
      <p:sp>
        <p:nvSpPr>
          <p:cNvPr id="46085" name="Rectangle 5"/>
          <p:cNvSpPr>
            <a:spLocks noGrp="1" noChangeArrowheads="1"/>
          </p:cNvSpPr>
          <p:nvPr>
            <p:ph type="body" idx="4294967295"/>
          </p:nvPr>
        </p:nvSpPr>
        <p:spPr>
          <a:xfrm>
            <a:off x="152400" y="1066800"/>
            <a:ext cx="8763000" cy="5410200"/>
          </a:xfrm>
          <a:noFill/>
        </p:spPr>
        <p:txBody>
          <a:bodyPr/>
          <a:lstStyle/>
          <a:p>
            <a:pPr marL="341313" indent="-341313" eaLnBrk="1" hangingPunct="1">
              <a:lnSpc>
                <a:spcPct val="90000"/>
              </a:lnSpc>
              <a:buFontTx/>
              <a:buNone/>
            </a:pPr>
            <a:r>
              <a:rPr lang="en-US" sz="2000" dirty="0" smtClean="0"/>
              <a:t>Guidance</a:t>
            </a:r>
          </a:p>
          <a:p>
            <a:pPr marL="341313" indent="-341313" eaLnBrk="1" hangingPunct="1">
              <a:lnSpc>
                <a:spcPct val="90000"/>
              </a:lnSpc>
            </a:pPr>
            <a:r>
              <a:rPr lang="en-US" sz="2000" b="0" dirty="0" smtClean="0">
                <a:solidFill>
                  <a:schemeClr val="tx1"/>
                </a:solidFill>
              </a:rPr>
              <a:t>When serving participants in category 1, ask: “Would this individual or family be homeless but for this assistance?”</a:t>
            </a:r>
          </a:p>
          <a:p>
            <a:pPr marL="804863" lvl="1" indent="-341313" eaLnBrk="1" hangingPunct="1">
              <a:lnSpc>
                <a:spcPct val="90000"/>
              </a:lnSpc>
            </a:pPr>
            <a:r>
              <a:rPr lang="en-US" sz="2000" dirty="0" smtClean="0"/>
              <a:t>Review risk factors in NOFA</a:t>
            </a:r>
          </a:p>
          <a:p>
            <a:pPr marL="804863" lvl="1" indent="-341313" eaLnBrk="1" hangingPunct="1">
              <a:lnSpc>
                <a:spcPct val="90000"/>
              </a:lnSpc>
            </a:pPr>
            <a:r>
              <a:rPr lang="en-US" sz="2000" dirty="0" smtClean="0"/>
              <a:t>May want to focus on: housing stabilization; linking to community resources and mainstream benefits; development of a plan to prevent housing instability; temporary financial assistance</a:t>
            </a:r>
          </a:p>
          <a:p>
            <a:pPr marL="341313" indent="-341313" eaLnBrk="1" hangingPunct="1">
              <a:lnSpc>
                <a:spcPct val="90000"/>
              </a:lnSpc>
            </a:pPr>
            <a:r>
              <a:rPr lang="en-US" sz="2000" b="0" dirty="0" smtClean="0">
                <a:solidFill>
                  <a:schemeClr val="tx1"/>
                </a:solidFill>
              </a:rPr>
              <a:t>When serving participants in categories 2 and 3, may want to focus on:</a:t>
            </a:r>
          </a:p>
          <a:p>
            <a:pPr marL="804863" lvl="1" indent="-341313" eaLnBrk="1" hangingPunct="1">
              <a:lnSpc>
                <a:spcPct val="90000"/>
              </a:lnSpc>
            </a:pPr>
            <a:r>
              <a:rPr lang="en-US" sz="2000" dirty="0" smtClean="0"/>
              <a:t>Housing counseling</a:t>
            </a:r>
          </a:p>
          <a:p>
            <a:pPr marL="804863" lvl="1" indent="-341313" eaLnBrk="1" hangingPunct="1">
              <a:lnSpc>
                <a:spcPct val="90000"/>
              </a:lnSpc>
            </a:pPr>
            <a:r>
              <a:rPr lang="en-US" sz="2000" dirty="0" smtClean="0"/>
              <a:t>Assisting participants to understand leases</a:t>
            </a:r>
          </a:p>
          <a:p>
            <a:pPr marL="804863" lvl="1" indent="-341313" eaLnBrk="1" hangingPunct="1">
              <a:lnSpc>
                <a:spcPct val="90000"/>
              </a:lnSpc>
            </a:pPr>
            <a:r>
              <a:rPr lang="en-US" sz="2000" dirty="0" smtClean="0"/>
              <a:t>Securing utilities</a:t>
            </a:r>
          </a:p>
          <a:p>
            <a:pPr marL="804863" lvl="1" indent="-341313" eaLnBrk="1" hangingPunct="1">
              <a:lnSpc>
                <a:spcPct val="90000"/>
              </a:lnSpc>
            </a:pPr>
            <a:r>
              <a:rPr lang="en-US" sz="2000" dirty="0" smtClean="0"/>
              <a:t>Making moving arrangements</a:t>
            </a:r>
          </a:p>
          <a:p>
            <a:pPr marL="804863" lvl="1" indent="-341313" eaLnBrk="1" hangingPunct="1">
              <a:lnSpc>
                <a:spcPct val="90000"/>
              </a:lnSpc>
            </a:pPr>
            <a:r>
              <a:rPr lang="en-US" sz="2000" dirty="0" smtClean="0"/>
              <a:t>Representative payee services concerning rent and utilities</a:t>
            </a:r>
          </a:p>
          <a:p>
            <a:pPr marL="804863" lvl="1" indent="-341313" eaLnBrk="1" hangingPunct="1">
              <a:lnSpc>
                <a:spcPct val="90000"/>
              </a:lnSpc>
            </a:pPr>
            <a:r>
              <a:rPr lang="en-US" sz="2000" dirty="0" smtClean="0"/>
              <a:t>Mediation and outreach to property owners related to locating or retaining housing</a:t>
            </a:r>
          </a:p>
          <a:p>
            <a:pPr marL="804863" lvl="1" indent="-341313" eaLnBrk="1" hangingPunct="1">
              <a:lnSpc>
                <a:spcPct val="90000"/>
              </a:lnSpc>
            </a:pPr>
            <a:r>
              <a:rPr lang="en-US" sz="2000" dirty="0" smtClean="0"/>
              <a:t>Rental assistance, deposits, moving costs, emergency supplies</a:t>
            </a:r>
          </a:p>
          <a:p>
            <a:pPr marL="341313" indent="-341313" eaLnBrk="1" hangingPunct="1">
              <a:lnSpc>
                <a:spcPct val="90000"/>
              </a:lnSpc>
              <a:buFontTx/>
              <a:buNone/>
            </a:pPr>
            <a:endParaRPr lang="en-US" sz="2000" b="0" dirty="0" smtClean="0">
              <a:solidFill>
                <a:schemeClr val="tx1"/>
              </a:solidFill>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6"/>
          <p:cNvSpPr txBox="1">
            <a:spLocks noGrp="1" noChangeArrowheads="1"/>
          </p:cNvSpPr>
          <p:nvPr/>
        </p:nvSpPr>
        <p:spPr bwMode="auto">
          <a:xfrm>
            <a:off x="7239000" y="6534150"/>
            <a:ext cx="1905000" cy="457200"/>
          </a:xfrm>
          <a:prstGeom prst="rect">
            <a:avLst/>
          </a:prstGeom>
          <a:noFill/>
          <a:ln w="9525">
            <a:noFill/>
            <a:miter lim="800000"/>
            <a:headEnd/>
            <a:tailEnd/>
          </a:ln>
        </p:spPr>
        <p:txBody>
          <a:bodyPr lIns="91427" tIns="45713" rIns="91427" bIns="45713"/>
          <a:lstStyle/>
          <a:p>
            <a:pPr algn="r"/>
            <a:fld id="{6475C88B-443C-4152-BC76-F5E62B885E53}" type="slidenum">
              <a:rPr lang="en-US" sz="1400" b="0">
                <a:latin typeface="Arial" charset="0"/>
              </a:rPr>
              <a:pPr algn="r"/>
              <a:t>51</a:t>
            </a:fld>
            <a:endParaRPr lang="en-US" sz="1400" b="0" dirty="0">
              <a:latin typeface="Arial" charset="0"/>
            </a:endParaRPr>
          </a:p>
        </p:txBody>
      </p:sp>
      <p:sp>
        <p:nvSpPr>
          <p:cNvPr id="48131" name="Slide Number Placeholder 4"/>
          <p:cNvSpPr txBox="1">
            <a:spLocks noGrp="1"/>
          </p:cNvSpPr>
          <p:nvPr/>
        </p:nvSpPr>
        <p:spPr bwMode="auto">
          <a:xfrm>
            <a:off x="7239000" y="6534150"/>
            <a:ext cx="1905000" cy="457200"/>
          </a:xfrm>
          <a:prstGeom prst="rect">
            <a:avLst/>
          </a:prstGeom>
          <a:noFill/>
          <a:ln w="9525">
            <a:noFill/>
            <a:miter lim="800000"/>
            <a:headEnd/>
            <a:tailEnd/>
          </a:ln>
        </p:spPr>
        <p:txBody>
          <a:bodyPr lIns="91427" tIns="45713" rIns="91427" bIns="45713"/>
          <a:lstStyle/>
          <a:p>
            <a:pPr algn="r"/>
            <a:fld id="{6F2D14FC-4071-4C07-881E-D3BE6EAD4283}" type="slidenum">
              <a:rPr lang="en-US" sz="1400" b="0">
                <a:latin typeface="Arial" charset="0"/>
              </a:rPr>
              <a:pPr algn="r"/>
              <a:t>51</a:t>
            </a:fld>
            <a:endParaRPr lang="en-US" sz="1400" b="0" dirty="0">
              <a:latin typeface="Arial" charset="0"/>
            </a:endParaRPr>
          </a:p>
        </p:txBody>
      </p:sp>
      <p:sp>
        <p:nvSpPr>
          <p:cNvPr id="1225732" name="Rectangle 4"/>
          <p:cNvSpPr>
            <a:spLocks noChangeArrowheads="1"/>
          </p:cNvSpPr>
          <p:nvPr/>
        </p:nvSpPr>
        <p:spPr bwMode="auto">
          <a:xfrm>
            <a:off x="3657600" y="0"/>
            <a:ext cx="5486400" cy="990600"/>
          </a:xfrm>
          <a:prstGeom prst="rect">
            <a:avLst/>
          </a:prstGeom>
          <a:noFill/>
          <a:ln w="9525">
            <a:noFill/>
            <a:miter lim="800000"/>
            <a:headEnd/>
            <a:tailEnd/>
          </a:ln>
          <a:effectLst/>
        </p:spPr>
        <p:txBody>
          <a:bodyPr lIns="91427" tIns="45713" rIns="91427" bIns="45713" anchor="ctr"/>
          <a:lstStyle/>
          <a:p>
            <a:pPr algn="r">
              <a:defRPr/>
            </a:pPr>
            <a:r>
              <a:rPr lang="en-US" sz="3000" i="1" dirty="0" smtClean="0">
                <a:solidFill>
                  <a:schemeClr val="bg1"/>
                </a:solidFill>
                <a:effectLst>
                  <a:outerShdw blurRad="38100" dist="38100" dir="2700000" algn="tl">
                    <a:srgbClr val="C0C0C0"/>
                  </a:outerShdw>
                </a:effectLst>
                <a:latin typeface="AvantGarde" pitchFamily="34" charset="0"/>
              </a:rPr>
              <a:t>NOFA</a:t>
            </a:r>
            <a:r>
              <a:rPr lang="en-US" sz="3000" i="1" dirty="0">
                <a:solidFill>
                  <a:schemeClr val="bg1"/>
                </a:solidFill>
                <a:effectLst>
                  <a:outerShdw blurRad="38100" dist="38100" dir="2700000" algn="tl">
                    <a:srgbClr val="C0C0C0"/>
                  </a:outerShdw>
                </a:effectLst>
                <a:latin typeface="AvantGarde" pitchFamily="34" charset="0"/>
              </a:rPr>
              <a:t/>
            </a:r>
            <a:br>
              <a:rPr lang="en-US" sz="3000" i="1" dirty="0">
                <a:solidFill>
                  <a:schemeClr val="bg1"/>
                </a:solidFill>
                <a:effectLst>
                  <a:outerShdw blurRad="38100" dist="38100" dir="2700000" algn="tl">
                    <a:srgbClr val="C0C0C0"/>
                  </a:outerShdw>
                </a:effectLst>
                <a:latin typeface="AvantGarde" pitchFamily="34" charset="0"/>
              </a:rPr>
            </a:br>
            <a:r>
              <a:rPr lang="en-US" sz="3000" i="1" dirty="0">
                <a:solidFill>
                  <a:schemeClr val="bg1"/>
                </a:solidFill>
                <a:effectLst>
                  <a:outerShdw blurRad="38100" dist="38100" dir="2700000" algn="tl">
                    <a:srgbClr val="C0C0C0"/>
                  </a:outerShdw>
                </a:effectLst>
                <a:latin typeface="AvantGarde" pitchFamily="34" charset="0"/>
              </a:rPr>
              <a:t>Monitoring and Reporting</a:t>
            </a:r>
          </a:p>
        </p:txBody>
      </p:sp>
      <p:sp>
        <p:nvSpPr>
          <p:cNvPr id="48133" name="Rectangle 5"/>
          <p:cNvSpPr>
            <a:spLocks noGrp="1" noChangeArrowheads="1"/>
          </p:cNvSpPr>
          <p:nvPr>
            <p:ph type="body" idx="4294967295"/>
          </p:nvPr>
        </p:nvSpPr>
        <p:spPr>
          <a:xfrm>
            <a:off x="152400" y="1066800"/>
            <a:ext cx="8763000" cy="5410200"/>
          </a:xfrm>
          <a:noFill/>
        </p:spPr>
        <p:txBody>
          <a:bodyPr/>
          <a:lstStyle/>
          <a:p>
            <a:pPr marL="341313" indent="-341313" eaLnBrk="1" hangingPunct="1">
              <a:lnSpc>
                <a:spcPct val="80000"/>
              </a:lnSpc>
              <a:buFontTx/>
              <a:buNone/>
            </a:pPr>
            <a:r>
              <a:rPr lang="en-US" sz="2000" dirty="0" smtClean="0"/>
              <a:t>Monitoring and Reporting</a:t>
            </a:r>
          </a:p>
          <a:p>
            <a:pPr marL="341313" indent="-341313" eaLnBrk="1" hangingPunct="1">
              <a:lnSpc>
                <a:spcPct val="80000"/>
              </a:lnSpc>
              <a:buFontTx/>
              <a:buNone/>
            </a:pPr>
            <a:endParaRPr lang="en-US" sz="2000" b="0" dirty="0" smtClean="0">
              <a:solidFill>
                <a:schemeClr val="tx1"/>
              </a:solidFill>
            </a:endParaRPr>
          </a:p>
          <a:p>
            <a:pPr marL="341313" indent="-341313" eaLnBrk="1" hangingPunct="1">
              <a:lnSpc>
                <a:spcPct val="80000"/>
              </a:lnSpc>
            </a:pPr>
            <a:r>
              <a:rPr lang="en-US" sz="2000" b="0" dirty="0" smtClean="0">
                <a:solidFill>
                  <a:schemeClr val="tx1"/>
                </a:solidFill>
              </a:rPr>
              <a:t>Grantees will have VA liaison (SSVF Regional Coordinator) who will provide oversight and monitor supportive services provided to participants.</a:t>
            </a:r>
          </a:p>
          <a:p>
            <a:pPr marL="341313" indent="-341313" eaLnBrk="1" hangingPunct="1">
              <a:lnSpc>
                <a:spcPct val="80000"/>
              </a:lnSpc>
            </a:pPr>
            <a:endParaRPr lang="en-US" sz="2000" b="0" dirty="0" smtClean="0">
              <a:solidFill>
                <a:schemeClr val="tx1"/>
              </a:solidFill>
            </a:endParaRPr>
          </a:p>
          <a:p>
            <a:pPr marL="341313" indent="-341313" eaLnBrk="1" hangingPunct="1">
              <a:lnSpc>
                <a:spcPct val="80000"/>
              </a:lnSpc>
            </a:pPr>
            <a:r>
              <a:rPr lang="en-US" sz="2000" b="0" dirty="0" smtClean="0">
                <a:solidFill>
                  <a:schemeClr val="tx1"/>
                </a:solidFill>
              </a:rPr>
              <a:t>Grantees must submit quarterly and annual financial and performance reports.</a:t>
            </a:r>
          </a:p>
          <a:p>
            <a:pPr marL="341313" indent="-341313" eaLnBrk="1" hangingPunct="1">
              <a:lnSpc>
                <a:spcPct val="80000"/>
              </a:lnSpc>
            </a:pPr>
            <a:endParaRPr lang="en-US" sz="2000" b="0" dirty="0" smtClean="0">
              <a:solidFill>
                <a:schemeClr val="tx1"/>
              </a:solidFill>
            </a:endParaRPr>
          </a:p>
          <a:p>
            <a:pPr marL="341313" indent="-341313" eaLnBrk="1" hangingPunct="1">
              <a:lnSpc>
                <a:spcPct val="80000"/>
              </a:lnSpc>
            </a:pPr>
            <a:r>
              <a:rPr lang="en-US" sz="2000" b="0" dirty="0" smtClean="0">
                <a:solidFill>
                  <a:schemeClr val="tx1"/>
                </a:solidFill>
              </a:rPr>
              <a:t>Grantees must transmit HMIS data monthly.</a:t>
            </a:r>
          </a:p>
          <a:p>
            <a:pPr marL="341313" indent="-341313" eaLnBrk="1" hangingPunct="1">
              <a:lnSpc>
                <a:spcPct val="80000"/>
              </a:lnSpc>
            </a:pPr>
            <a:endParaRPr lang="en-US" sz="2000" b="0" dirty="0" smtClean="0">
              <a:solidFill>
                <a:schemeClr val="tx1"/>
              </a:solidFill>
            </a:endParaRPr>
          </a:p>
          <a:p>
            <a:pPr marL="341313" indent="-341313" eaLnBrk="1" hangingPunct="1">
              <a:lnSpc>
                <a:spcPct val="80000"/>
              </a:lnSpc>
            </a:pPr>
            <a:r>
              <a:rPr lang="en-US" sz="2000" b="0" dirty="0" smtClean="0">
                <a:solidFill>
                  <a:schemeClr val="tx1"/>
                </a:solidFill>
              </a:rPr>
              <a:t>Grantees must provide each participant with satisfaction surveys (to be provided by VA), which will be submitted directly to VA, 45-60 days after entry and within 30 days of exit from the grantee’s program.</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6"/>
          <p:cNvSpPr txBox="1">
            <a:spLocks noGrp="1" noChangeArrowheads="1"/>
          </p:cNvSpPr>
          <p:nvPr/>
        </p:nvSpPr>
        <p:spPr bwMode="auto">
          <a:xfrm>
            <a:off x="7239000" y="6534150"/>
            <a:ext cx="1905000" cy="457200"/>
          </a:xfrm>
          <a:prstGeom prst="rect">
            <a:avLst/>
          </a:prstGeom>
          <a:noFill/>
          <a:ln w="9525">
            <a:noFill/>
            <a:miter lim="800000"/>
            <a:headEnd/>
            <a:tailEnd/>
          </a:ln>
        </p:spPr>
        <p:txBody>
          <a:bodyPr lIns="91427" tIns="45713" rIns="91427" bIns="45713"/>
          <a:lstStyle/>
          <a:p>
            <a:pPr algn="r"/>
            <a:fld id="{6475C88B-443C-4152-BC76-F5E62B885E53}" type="slidenum">
              <a:rPr lang="en-US" sz="1400" b="0">
                <a:latin typeface="Arial" charset="0"/>
              </a:rPr>
              <a:pPr algn="r"/>
              <a:t>52</a:t>
            </a:fld>
            <a:endParaRPr lang="en-US" sz="1400" b="0" dirty="0">
              <a:latin typeface="Arial" charset="0"/>
            </a:endParaRPr>
          </a:p>
        </p:txBody>
      </p:sp>
      <p:sp>
        <p:nvSpPr>
          <p:cNvPr id="48131" name="Slide Number Placeholder 4"/>
          <p:cNvSpPr txBox="1">
            <a:spLocks noGrp="1"/>
          </p:cNvSpPr>
          <p:nvPr/>
        </p:nvSpPr>
        <p:spPr bwMode="auto">
          <a:xfrm>
            <a:off x="7239000" y="6534150"/>
            <a:ext cx="1905000" cy="457200"/>
          </a:xfrm>
          <a:prstGeom prst="rect">
            <a:avLst/>
          </a:prstGeom>
          <a:noFill/>
          <a:ln w="9525">
            <a:noFill/>
            <a:miter lim="800000"/>
            <a:headEnd/>
            <a:tailEnd/>
          </a:ln>
        </p:spPr>
        <p:txBody>
          <a:bodyPr lIns="91427" tIns="45713" rIns="91427" bIns="45713"/>
          <a:lstStyle/>
          <a:p>
            <a:pPr algn="r"/>
            <a:fld id="{6F2D14FC-4071-4C07-881E-D3BE6EAD4283}" type="slidenum">
              <a:rPr lang="en-US" sz="1400" b="0">
                <a:latin typeface="Arial" charset="0"/>
              </a:rPr>
              <a:pPr algn="r"/>
              <a:t>52</a:t>
            </a:fld>
            <a:endParaRPr lang="en-US" sz="1400" b="0" dirty="0">
              <a:latin typeface="Arial" charset="0"/>
            </a:endParaRPr>
          </a:p>
        </p:txBody>
      </p:sp>
      <p:sp>
        <p:nvSpPr>
          <p:cNvPr id="1225732" name="Rectangle 4"/>
          <p:cNvSpPr>
            <a:spLocks noChangeArrowheads="1"/>
          </p:cNvSpPr>
          <p:nvPr/>
        </p:nvSpPr>
        <p:spPr bwMode="auto">
          <a:xfrm>
            <a:off x="3657600" y="0"/>
            <a:ext cx="5486400" cy="990600"/>
          </a:xfrm>
          <a:prstGeom prst="rect">
            <a:avLst/>
          </a:prstGeom>
          <a:noFill/>
          <a:ln w="9525">
            <a:noFill/>
            <a:miter lim="800000"/>
            <a:headEnd/>
            <a:tailEnd/>
          </a:ln>
          <a:effectLst/>
        </p:spPr>
        <p:txBody>
          <a:bodyPr lIns="91427" tIns="45713" rIns="91427" bIns="45713" anchor="ctr"/>
          <a:lstStyle/>
          <a:p>
            <a:pPr algn="r">
              <a:defRPr/>
            </a:pPr>
            <a:r>
              <a:rPr lang="en-US" sz="3000" i="1" dirty="0" smtClean="0">
                <a:solidFill>
                  <a:schemeClr val="bg1"/>
                </a:solidFill>
                <a:effectLst>
                  <a:outerShdw blurRad="38100" dist="38100" dir="2700000" algn="tl">
                    <a:srgbClr val="C0C0C0"/>
                  </a:outerShdw>
                </a:effectLst>
                <a:latin typeface="AvantGarde" pitchFamily="34" charset="0"/>
              </a:rPr>
              <a:t>NOFA</a:t>
            </a:r>
            <a:r>
              <a:rPr lang="en-US" sz="3000" i="1" dirty="0">
                <a:solidFill>
                  <a:schemeClr val="bg1"/>
                </a:solidFill>
                <a:effectLst>
                  <a:outerShdw blurRad="38100" dist="38100" dir="2700000" algn="tl">
                    <a:srgbClr val="C0C0C0"/>
                  </a:outerShdw>
                </a:effectLst>
                <a:latin typeface="AvantGarde" pitchFamily="34" charset="0"/>
              </a:rPr>
              <a:t/>
            </a:r>
            <a:br>
              <a:rPr lang="en-US" sz="3000" i="1" dirty="0">
                <a:solidFill>
                  <a:schemeClr val="bg1"/>
                </a:solidFill>
                <a:effectLst>
                  <a:outerShdw blurRad="38100" dist="38100" dir="2700000" algn="tl">
                    <a:srgbClr val="C0C0C0"/>
                  </a:outerShdw>
                </a:effectLst>
                <a:latin typeface="AvantGarde" pitchFamily="34" charset="0"/>
              </a:rPr>
            </a:br>
            <a:r>
              <a:rPr lang="en-US" sz="3000" i="1" dirty="0" smtClean="0">
                <a:solidFill>
                  <a:schemeClr val="bg1"/>
                </a:solidFill>
                <a:effectLst>
                  <a:outerShdw blurRad="38100" dist="38100" dir="2700000" algn="tl">
                    <a:srgbClr val="C0C0C0"/>
                  </a:outerShdw>
                </a:effectLst>
                <a:latin typeface="AvantGarde" pitchFamily="34" charset="0"/>
              </a:rPr>
              <a:t>Program Cost and Budget</a:t>
            </a:r>
            <a:endParaRPr lang="en-US" sz="3000" i="1" dirty="0">
              <a:solidFill>
                <a:schemeClr val="bg1"/>
              </a:solidFill>
              <a:effectLst>
                <a:outerShdw blurRad="38100" dist="38100" dir="2700000" algn="tl">
                  <a:srgbClr val="C0C0C0"/>
                </a:outerShdw>
              </a:effectLst>
              <a:latin typeface="AvantGarde" pitchFamily="34" charset="0"/>
            </a:endParaRPr>
          </a:p>
        </p:txBody>
      </p:sp>
      <p:sp>
        <p:nvSpPr>
          <p:cNvPr id="48133" name="Rectangle 5"/>
          <p:cNvSpPr>
            <a:spLocks noGrp="1" noChangeArrowheads="1"/>
          </p:cNvSpPr>
          <p:nvPr>
            <p:ph type="body" idx="4294967295"/>
          </p:nvPr>
        </p:nvSpPr>
        <p:spPr>
          <a:xfrm>
            <a:off x="152400" y="1066800"/>
            <a:ext cx="8763000" cy="5410200"/>
          </a:xfrm>
          <a:noFill/>
        </p:spPr>
        <p:txBody>
          <a:bodyPr/>
          <a:lstStyle/>
          <a:p>
            <a:pPr marL="341313" indent="-341313" eaLnBrk="1" hangingPunct="1">
              <a:lnSpc>
                <a:spcPct val="80000"/>
              </a:lnSpc>
              <a:buFontTx/>
              <a:buNone/>
            </a:pPr>
            <a:r>
              <a:rPr lang="en-US" sz="2000" dirty="0" smtClean="0"/>
              <a:t>Cost Plan and Budget</a:t>
            </a:r>
          </a:p>
          <a:p>
            <a:pPr marL="341313" indent="-341313" eaLnBrk="1" hangingPunct="1">
              <a:lnSpc>
                <a:spcPct val="80000"/>
              </a:lnSpc>
              <a:buFontTx/>
              <a:buNone/>
            </a:pPr>
            <a:endParaRPr lang="en-US" sz="2000" b="0" dirty="0" smtClean="0">
              <a:solidFill>
                <a:schemeClr val="tx1"/>
              </a:solidFill>
            </a:endParaRPr>
          </a:p>
          <a:p>
            <a:pPr marL="341313" indent="-341313" eaLnBrk="1" hangingPunct="1">
              <a:lnSpc>
                <a:spcPct val="80000"/>
              </a:lnSpc>
            </a:pPr>
            <a:r>
              <a:rPr lang="en-US" sz="2000" b="0" dirty="0" smtClean="0">
                <a:solidFill>
                  <a:schemeClr val="tx1"/>
                </a:solidFill>
              </a:rPr>
              <a:t>Grantees must specify (in both the narrative and budget form) what program costs will be used for the direct provision and coordination of supportive services [to be included in Section I of the budget] and which costs are associated with the management of the program [to be included in Section II of the budget].</a:t>
            </a:r>
          </a:p>
          <a:p>
            <a:pPr marL="341313" indent="-341313" eaLnBrk="1" hangingPunct="1">
              <a:lnSpc>
                <a:spcPct val="80000"/>
              </a:lnSpc>
            </a:pPr>
            <a:endParaRPr lang="en-US" sz="2000" b="0" dirty="0" smtClean="0">
              <a:solidFill>
                <a:schemeClr val="tx1"/>
              </a:solidFill>
            </a:endParaRPr>
          </a:p>
          <a:p>
            <a:pPr marL="341313" indent="-341313" eaLnBrk="1" hangingPunct="1">
              <a:lnSpc>
                <a:spcPct val="80000"/>
              </a:lnSpc>
            </a:pPr>
            <a:r>
              <a:rPr lang="en-US" sz="2000" b="0" dirty="0" smtClean="0">
                <a:solidFill>
                  <a:schemeClr val="tx1"/>
                </a:solidFill>
              </a:rPr>
              <a:t>Grantees should research and include estimated costs related to utilization of HMIS (system access and training, if necessary).</a:t>
            </a:r>
          </a:p>
          <a:p>
            <a:pPr marL="341313" indent="-341313" eaLnBrk="1" hangingPunct="1">
              <a:lnSpc>
                <a:spcPct val="80000"/>
              </a:lnSpc>
              <a:buNone/>
            </a:pPr>
            <a:endParaRPr lang="en-US" sz="2000" b="0" dirty="0" smtClean="0">
              <a:solidFill>
                <a:schemeClr val="tx1"/>
              </a:solidFill>
            </a:endParaRPr>
          </a:p>
          <a:p>
            <a:pPr marL="341313" indent="-341313" eaLnBrk="1" hangingPunct="1">
              <a:lnSpc>
                <a:spcPct val="80000"/>
              </a:lnSpc>
            </a:pPr>
            <a:r>
              <a:rPr lang="en-US" sz="2000" b="0" dirty="0" smtClean="0">
                <a:solidFill>
                  <a:schemeClr val="tx1"/>
                </a:solidFill>
              </a:rPr>
              <a:t>Line items in each budget should be clearly specified in Section D narrative, including estimated cost and time commitments of SSVF personnel.</a:t>
            </a:r>
          </a:p>
          <a:p>
            <a:pPr marL="341313" indent="-341313" eaLnBrk="1" hangingPunct="1">
              <a:lnSpc>
                <a:spcPct val="80000"/>
              </a:lnSpc>
            </a:pPr>
            <a:endParaRPr lang="en-US" sz="2000" b="0" dirty="0" smtClean="0">
              <a:solidFill>
                <a:schemeClr val="tx1"/>
              </a:solidFill>
            </a:endParaRPr>
          </a:p>
          <a:p>
            <a:pPr marL="341313" indent="-341313" eaLnBrk="1" hangingPunct="1">
              <a:lnSpc>
                <a:spcPct val="80000"/>
              </a:lnSpc>
            </a:pPr>
            <a:r>
              <a:rPr lang="en-US" sz="2000" b="0" dirty="0" smtClean="0">
                <a:solidFill>
                  <a:schemeClr val="tx1"/>
                </a:solidFill>
              </a:rPr>
              <a:t>Consider costs for training of SSVF personnel (beyond VA-sponsored events).</a:t>
            </a: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6"/>
          <p:cNvSpPr txBox="1">
            <a:spLocks noGrp="1" noChangeArrowheads="1"/>
          </p:cNvSpPr>
          <p:nvPr/>
        </p:nvSpPr>
        <p:spPr bwMode="auto">
          <a:xfrm>
            <a:off x="7239000" y="6534150"/>
            <a:ext cx="1905000" cy="457200"/>
          </a:xfrm>
          <a:prstGeom prst="rect">
            <a:avLst/>
          </a:prstGeom>
          <a:noFill/>
          <a:ln w="9525">
            <a:noFill/>
            <a:miter lim="800000"/>
            <a:headEnd/>
            <a:tailEnd/>
          </a:ln>
        </p:spPr>
        <p:txBody>
          <a:bodyPr lIns="91427" tIns="45713" rIns="91427" bIns="45713"/>
          <a:lstStyle/>
          <a:p>
            <a:pPr algn="r"/>
            <a:fld id="{3F9A15DE-F0FC-41E9-B8C3-589CAA09274C}" type="slidenum">
              <a:rPr lang="en-US" sz="1400" b="0">
                <a:latin typeface="Arial" charset="0"/>
              </a:rPr>
              <a:pPr algn="r"/>
              <a:t>53</a:t>
            </a:fld>
            <a:endParaRPr lang="en-US" sz="1400" b="0" dirty="0">
              <a:latin typeface="Arial" charset="0"/>
            </a:endParaRPr>
          </a:p>
        </p:txBody>
      </p:sp>
      <p:sp>
        <p:nvSpPr>
          <p:cNvPr id="49155" name="Slide Number Placeholder 4"/>
          <p:cNvSpPr txBox="1">
            <a:spLocks noGrp="1"/>
          </p:cNvSpPr>
          <p:nvPr/>
        </p:nvSpPr>
        <p:spPr bwMode="auto">
          <a:xfrm>
            <a:off x="7239000" y="6534150"/>
            <a:ext cx="1905000" cy="457200"/>
          </a:xfrm>
          <a:prstGeom prst="rect">
            <a:avLst/>
          </a:prstGeom>
          <a:noFill/>
          <a:ln w="9525">
            <a:noFill/>
            <a:miter lim="800000"/>
            <a:headEnd/>
            <a:tailEnd/>
          </a:ln>
        </p:spPr>
        <p:txBody>
          <a:bodyPr lIns="91427" tIns="45713" rIns="91427" bIns="45713"/>
          <a:lstStyle/>
          <a:p>
            <a:pPr algn="r"/>
            <a:fld id="{FE12EBBE-9C32-4782-9D64-FFB1F51208F3}" type="slidenum">
              <a:rPr lang="en-US" sz="1400" b="0">
                <a:latin typeface="Arial" charset="0"/>
              </a:rPr>
              <a:pPr algn="r"/>
              <a:t>53</a:t>
            </a:fld>
            <a:endParaRPr lang="en-US" sz="1400" b="0" dirty="0">
              <a:latin typeface="Arial" charset="0"/>
            </a:endParaRPr>
          </a:p>
        </p:txBody>
      </p:sp>
      <p:sp>
        <p:nvSpPr>
          <p:cNvPr id="1225732" name="Rectangle 4"/>
          <p:cNvSpPr>
            <a:spLocks noChangeArrowheads="1"/>
          </p:cNvSpPr>
          <p:nvPr/>
        </p:nvSpPr>
        <p:spPr bwMode="auto">
          <a:xfrm>
            <a:off x="3657600" y="0"/>
            <a:ext cx="5486400" cy="990600"/>
          </a:xfrm>
          <a:prstGeom prst="rect">
            <a:avLst/>
          </a:prstGeom>
          <a:noFill/>
          <a:ln w="9525">
            <a:noFill/>
            <a:miter lim="800000"/>
            <a:headEnd/>
            <a:tailEnd/>
          </a:ln>
          <a:effectLst/>
        </p:spPr>
        <p:txBody>
          <a:bodyPr lIns="91427" tIns="45713" rIns="91427" bIns="45713" anchor="ctr"/>
          <a:lstStyle/>
          <a:p>
            <a:pPr algn="r">
              <a:defRPr/>
            </a:pPr>
            <a:r>
              <a:rPr lang="en-US" sz="3000" i="1" dirty="0" smtClean="0">
                <a:solidFill>
                  <a:schemeClr val="bg1"/>
                </a:solidFill>
                <a:effectLst>
                  <a:outerShdw blurRad="38100" dist="38100" dir="2700000" algn="tl">
                    <a:srgbClr val="C0C0C0"/>
                  </a:outerShdw>
                </a:effectLst>
                <a:latin typeface="AvantGarde" pitchFamily="34" charset="0"/>
              </a:rPr>
              <a:t>Homeless Management Information System (HMIS)</a:t>
            </a:r>
            <a:endParaRPr lang="en-US" sz="3000" i="1" dirty="0">
              <a:solidFill>
                <a:schemeClr val="bg1"/>
              </a:solidFill>
              <a:effectLst>
                <a:outerShdw blurRad="38100" dist="38100" dir="2700000" algn="tl">
                  <a:srgbClr val="C0C0C0"/>
                </a:outerShdw>
              </a:effectLst>
              <a:latin typeface="AvantGarde" pitchFamily="34" charset="0"/>
            </a:endParaRPr>
          </a:p>
        </p:txBody>
      </p:sp>
      <p:sp>
        <p:nvSpPr>
          <p:cNvPr id="49157" name="Rectangle 5"/>
          <p:cNvSpPr>
            <a:spLocks noGrp="1" noChangeArrowheads="1"/>
          </p:cNvSpPr>
          <p:nvPr>
            <p:ph type="body" idx="4294967295"/>
          </p:nvPr>
        </p:nvSpPr>
        <p:spPr>
          <a:xfrm>
            <a:off x="152400" y="1066800"/>
            <a:ext cx="8763000" cy="5410200"/>
          </a:xfrm>
          <a:noFill/>
        </p:spPr>
        <p:txBody>
          <a:bodyPr/>
          <a:lstStyle/>
          <a:p>
            <a:pPr marL="341313" indent="-341313" eaLnBrk="1" hangingPunct="1">
              <a:lnSpc>
                <a:spcPct val="80000"/>
              </a:lnSpc>
              <a:buFontTx/>
              <a:buNone/>
            </a:pPr>
            <a:r>
              <a:rPr lang="en-US" sz="2000" dirty="0" smtClean="0"/>
              <a:t>Entering Data into HMIS</a:t>
            </a:r>
          </a:p>
          <a:p>
            <a:pPr marL="341313" indent="-341313" eaLnBrk="1" hangingPunct="1">
              <a:lnSpc>
                <a:spcPct val="80000"/>
              </a:lnSpc>
              <a:buFontTx/>
              <a:buNone/>
            </a:pPr>
            <a:endParaRPr lang="en-US" sz="2000" b="0" dirty="0" smtClean="0">
              <a:solidFill>
                <a:schemeClr val="tx1"/>
              </a:solidFill>
            </a:endParaRPr>
          </a:p>
          <a:p>
            <a:pPr eaLnBrk="1" hangingPunct="1">
              <a:lnSpc>
                <a:spcPct val="90000"/>
              </a:lnSpc>
              <a:buClrTx/>
            </a:pPr>
            <a:r>
              <a:rPr lang="en-US" sz="2000" b="0" dirty="0" smtClean="0">
                <a:solidFill>
                  <a:schemeClr val="tx1"/>
                </a:solidFill>
              </a:rPr>
              <a:t>Homeless Management Information System (HMIS) is a computerized data collection tool specifically designed to capture individual-level, system-wide information over time on the characteristics and service needs of men, women, and children experiencing homelessness.</a:t>
            </a:r>
          </a:p>
          <a:p>
            <a:pPr eaLnBrk="1" hangingPunct="1">
              <a:lnSpc>
                <a:spcPct val="90000"/>
              </a:lnSpc>
              <a:buClrTx/>
            </a:pPr>
            <a:r>
              <a:rPr lang="en-US" sz="2000" b="0" dirty="0" smtClean="0">
                <a:solidFill>
                  <a:schemeClr val="tx1"/>
                </a:solidFill>
              </a:rPr>
              <a:t>HMIS is typically web-based software applications that communities implement to enter and share individual-level data across agencies about homeless persons served in shelters or other homeless service agencies. </a:t>
            </a:r>
          </a:p>
          <a:p>
            <a:pPr marL="341313" indent="-341313" eaLnBrk="1" hangingPunct="1">
              <a:lnSpc>
                <a:spcPct val="80000"/>
              </a:lnSpc>
            </a:pPr>
            <a:r>
              <a:rPr lang="en-US" sz="2000" b="0" dirty="0" smtClean="0">
                <a:solidFill>
                  <a:schemeClr val="tx1"/>
                </a:solidFill>
              </a:rPr>
              <a:t>Makes standard data collection procedures easier.</a:t>
            </a:r>
          </a:p>
          <a:p>
            <a:pPr marL="341313" indent="-341313" eaLnBrk="1" hangingPunct="1">
              <a:lnSpc>
                <a:spcPct val="80000"/>
              </a:lnSpc>
            </a:pPr>
            <a:r>
              <a:rPr lang="en-US" sz="2000" b="0" dirty="0" smtClean="0">
                <a:solidFill>
                  <a:schemeClr val="tx1"/>
                </a:solidFill>
              </a:rPr>
              <a:t>Able to compare broader range of programs, helping to identify best practices.</a:t>
            </a:r>
          </a:p>
          <a:p>
            <a:pPr marL="341313" indent="-341313" eaLnBrk="1" hangingPunct="1">
              <a:lnSpc>
                <a:spcPct val="80000"/>
              </a:lnSpc>
            </a:pPr>
            <a:r>
              <a:rPr lang="en-US" sz="2000" b="0" dirty="0" smtClean="0">
                <a:solidFill>
                  <a:schemeClr val="tx1"/>
                </a:solidFill>
              </a:rPr>
              <a:t>Better understand the needs of all homeless persons and unique characteristics of Veterans.</a:t>
            </a:r>
          </a:p>
          <a:p>
            <a:pPr marL="341313" indent="-341313" eaLnBrk="1" hangingPunct="1">
              <a:lnSpc>
                <a:spcPct val="80000"/>
              </a:lnSpc>
            </a:pPr>
            <a:r>
              <a:rPr lang="en-US" sz="2000" b="0" dirty="0" smtClean="0">
                <a:solidFill>
                  <a:schemeClr val="tx1"/>
                </a:solidFill>
              </a:rPr>
              <a:t>Opportunity to better coordinate services across VA and community run programs.</a:t>
            </a:r>
          </a:p>
          <a:p>
            <a:pPr eaLnBrk="1" hangingPunct="1">
              <a:lnSpc>
                <a:spcPct val="90000"/>
              </a:lnSpc>
              <a:buClrTx/>
            </a:pPr>
            <a:endParaRPr lang="en-US" sz="2000" b="0" dirty="0" smtClean="0">
              <a:solidFill>
                <a:schemeClr val="tx1"/>
              </a:solidFill>
            </a:endParaRP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6"/>
          <p:cNvSpPr txBox="1">
            <a:spLocks noGrp="1" noChangeArrowheads="1"/>
          </p:cNvSpPr>
          <p:nvPr/>
        </p:nvSpPr>
        <p:spPr bwMode="auto">
          <a:xfrm>
            <a:off x="7239000" y="6534150"/>
            <a:ext cx="1905000" cy="457200"/>
          </a:xfrm>
          <a:prstGeom prst="rect">
            <a:avLst/>
          </a:prstGeom>
          <a:noFill/>
          <a:ln w="9525">
            <a:noFill/>
            <a:miter lim="800000"/>
            <a:headEnd/>
            <a:tailEnd/>
          </a:ln>
        </p:spPr>
        <p:txBody>
          <a:bodyPr lIns="91427" tIns="45713" rIns="91427" bIns="45713"/>
          <a:lstStyle/>
          <a:p>
            <a:pPr algn="r"/>
            <a:fld id="{3F9A15DE-F0FC-41E9-B8C3-589CAA09274C}" type="slidenum">
              <a:rPr lang="en-US" sz="1400" b="0">
                <a:latin typeface="Arial" charset="0"/>
              </a:rPr>
              <a:pPr algn="r"/>
              <a:t>54</a:t>
            </a:fld>
            <a:endParaRPr lang="en-US" sz="1400" b="0" dirty="0">
              <a:latin typeface="Arial" charset="0"/>
            </a:endParaRPr>
          </a:p>
        </p:txBody>
      </p:sp>
      <p:sp>
        <p:nvSpPr>
          <p:cNvPr id="49155" name="Slide Number Placeholder 4"/>
          <p:cNvSpPr txBox="1">
            <a:spLocks noGrp="1"/>
          </p:cNvSpPr>
          <p:nvPr/>
        </p:nvSpPr>
        <p:spPr bwMode="auto">
          <a:xfrm>
            <a:off x="7239000" y="6534150"/>
            <a:ext cx="1905000" cy="457200"/>
          </a:xfrm>
          <a:prstGeom prst="rect">
            <a:avLst/>
          </a:prstGeom>
          <a:noFill/>
          <a:ln w="9525">
            <a:noFill/>
            <a:miter lim="800000"/>
            <a:headEnd/>
            <a:tailEnd/>
          </a:ln>
        </p:spPr>
        <p:txBody>
          <a:bodyPr lIns="91427" tIns="45713" rIns="91427" bIns="45713"/>
          <a:lstStyle/>
          <a:p>
            <a:pPr algn="r"/>
            <a:fld id="{FE12EBBE-9C32-4782-9D64-FFB1F51208F3}" type="slidenum">
              <a:rPr lang="en-US" sz="1400" b="0">
                <a:latin typeface="Arial" charset="0"/>
              </a:rPr>
              <a:pPr algn="r"/>
              <a:t>54</a:t>
            </a:fld>
            <a:endParaRPr lang="en-US" sz="1400" b="0" dirty="0">
              <a:latin typeface="Arial" charset="0"/>
            </a:endParaRPr>
          </a:p>
        </p:txBody>
      </p:sp>
      <p:sp>
        <p:nvSpPr>
          <p:cNvPr id="1225732" name="Rectangle 4"/>
          <p:cNvSpPr>
            <a:spLocks noChangeArrowheads="1"/>
          </p:cNvSpPr>
          <p:nvPr/>
        </p:nvSpPr>
        <p:spPr bwMode="auto">
          <a:xfrm>
            <a:off x="3657600" y="0"/>
            <a:ext cx="5486400" cy="990600"/>
          </a:xfrm>
          <a:prstGeom prst="rect">
            <a:avLst/>
          </a:prstGeom>
          <a:noFill/>
          <a:ln w="9525">
            <a:noFill/>
            <a:miter lim="800000"/>
            <a:headEnd/>
            <a:tailEnd/>
          </a:ln>
          <a:effectLst/>
        </p:spPr>
        <p:txBody>
          <a:bodyPr lIns="91427" tIns="45713" rIns="91427" bIns="45713" anchor="ctr"/>
          <a:lstStyle/>
          <a:p>
            <a:pPr algn="r">
              <a:defRPr/>
            </a:pPr>
            <a:r>
              <a:rPr lang="en-US" sz="3000" i="1" dirty="0" smtClean="0">
                <a:solidFill>
                  <a:schemeClr val="bg1"/>
                </a:solidFill>
                <a:effectLst>
                  <a:outerShdw blurRad="38100" dist="38100" dir="2700000" algn="tl">
                    <a:srgbClr val="C0C0C0"/>
                  </a:outerShdw>
                </a:effectLst>
                <a:latin typeface="AvantGarde" pitchFamily="34" charset="0"/>
              </a:rPr>
              <a:t>HMIS</a:t>
            </a:r>
            <a:endParaRPr lang="en-US" sz="3000" i="1" dirty="0">
              <a:solidFill>
                <a:schemeClr val="bg1"/>
              </a:solidFill>
              <a:effectLst>
                <a:outerShdw blurRad="38100" dist="38100" dir="2700000" algn="tl">
                  <a:srgbClr val="C0C0C0"/>
                </a:outerShdw>
              </a:effectLst>
              <a:latin typeface="AvantGarde" pitchFamily="34" charset="0"/>
            </a:endParaRPr>
          </a:p>
        </p:txBody>
      </p:sp>
      <p:sp>
        <p:nvSpPr>
          <p:cNvPr id="49157" name="Rectangle 5"/>
          <p:cNvSpPr>
            <a:spLocks noGrp="1" noChangeArrowheads="1"/>
          </p:cNvSpPr>
          <p:nvPr>
            <p:ph type="body" idx="4294967295"/>
          </p:nvPr>
        </p:nvSpPr>
        <p:spPr>
          <a:xfrm>
            <a:off x="152400" y="1066800"/>
            <a:ext cx="8686800" cy="5410200"/>
          </a:xfrm>
          <a:noFill/>
        </p:spPr>
        <p:txBody>
          <a:bodyPr/>
          <a:lstStyle/>
          <a:p>
            <a:pPr marL="341313" indent="-341313" eaLnBrk="1" hangingPunct="1">
              <a:lnSpc>
                <a:spcPct val="80000"/>
              </a:lnSpc>
              <a:buFontTx/>
              <a:buNone/>
            </a:pPr>
            <a:r>
              <a:rPr lang="en-US" sz="2000" dirty="0" smtClean="0"/>
              <a:t>Entering Data into HMIS</a:t>
            </a:r>
          </a:p>
          <a:p>
            <a:pPr marL="341313" indent="-341313" eaLnBrk="1" hangingPunct="1">
              <a:lnSpc>
                <a:spcPct val="80000"/>
              </a:lnSpc>
              <a:buFontTx/>
              <a:buNone/>
            </a:pPr>
            <a:endParaRPr lang="en-US" sz="2000" b="0" dirty="0" smtClean="0">
              <a:solidFill>
                <a:schemeClr val="tx1"/>
              </a:solidFill>
            </a:endParaRPr>
          </a:p>
          <a:p>
            <a:pPr marL="341313" indent="-341313" eaLnBrk="1" hangingPunct="1">
              <a:lnSpc>
                <a:spcPct val="80000"/>
              </a:lnSpc>
            </a:pPr>
            <a:r>
              <a:rPr lang="en-US" sz="2000" b="0" dirty="0" smtClean="0">
                <a:solidFill>
                  <a:schemeClr val="tx1"/>
                </a:solidFill>
              </a:rPr>
              <a:t>Grantees must enter data into a Homeless Management Information System (HMIS) web-based software application.  Client-level data must be exported to VA on a regular basis.</a:t>
            </a:r>
          </a:p>
          <a:p>
            <a:pPr eaLnBrk="1" hangingPunct="1"/>
            <a:r>
              <a:rPr lang="en-US" sz="2000" b="0" dirty="0" smtClean="0">
                <a:solidFill>
                  <a:schemeClr val="tx1"/>
                </a:solidFill>
              </a:rPr>
              <a:t>SSVF programs  must participate in their local Continuum of Care Homeless Management Information System (HMIS)</a:t>
            </a:r>
          </a:p>
          <a:p>
            <a:pPr eaLnBrk="1" hangingPunct="1"/>
            <a:r>
              <a:rPr lang="en-US" sz="2000" b="0" dirty="0" smtClean="0">
                <a:solidFill>
                  <a:schemeClr val="tx1"/>
                </a:solidFill>
              </a:rPr>
              <a:t>SSVF program grantees should work with HMIS administrators to set up the SSVF program in HMIS as soon as their grants are executed </a:t>
            </a:r>
          </a:p>
          <a:p>
            <a:pPr eaLnBrk="1" hangingPunct="1">
              <a:lnSpc>
                <a:spcPct val="90000"/>
              </a:lnSpc>
              <a:buClrTx/>
            </a:pPr>
            <a:r>
              <a:rPr lang="en-US" sz="2000" b="0" dirty="0" smtClean="0">
                <a:solidFill>
                  <a:schemeClr val="tx1"/>
                </a:solidFill>
              </a:rPr>
              <a:t>HMIS allows the aggregation of client-level data across homeless service agencies to generate unduplicated counts and service patterns of clients served.  </a:t>
            </a:r>
          </a:p>
          <a:p>
            <a:pPr marL="341313" indent="-341313" eaLnBrk="1" hangingPunct="1">
              <a:lnSpc>
                <a:spcPct val="80000"/>
              </a:lnSpc>
            </a:pPr>
            <a:endParaRPr lang="en-US" sz="2000" b="0" dirty="0" smtClean="0">
              <a:solidFill>
                <a:schemeClr val="tx1"/>
              </a:solidFill>
            </a:endParaRP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1025" name="Title 1"/>
          <p:cNvSpPr>
            <a:spLocks noGrp="1"/>
          </p:cNvSpPr>
          <p:nvPr>
            <p:ph type="title"/>
          </p:nvPr>
        </p:nvSpPr>
        <p:spPr>
          <a:xfrm>
            <a:off x="457200" y="0"/>
            <a:ext cx="8686800" cy="1143000"/>
          </a:xfrm>
        </p:spPr>
        <p:txBody>
          <a:bodyPr/>
          <a:lstStyle/>
          <a:p>
            <a:pPr algn="r" eaLnBrk="1" hangingPunct="1"/>
            <a:r>
              <a:rPr lang="en-US" sz="2800" b="1" dirty="0" smtClean="0">
                <a:solidFill>
                  <a:schemeClr val="bg1"/>
                </a:solidFill>
              </a:rPr>
              <a:t>HMIS Data </a:t>
            </a:r>
            <a:br>
              <a:rPr lang="en-US" sz="2800" b="1" dirty="0" smtClean="0">
                <a:solidFill>
                  <a:schemeClr val="bg1"/>
                </a:solidFill>
              </a:rPr>
            </a:br>
            <a:r>
              <a:rPr lang="en-US" sz="2800" b="1" dirty="0" smtClean="0">
                <a:solidFill>
                  <a:schemeClr val="bg1"/>
                </a:solidFill>
              </a:rPr>
              <a:t>Collection Requirements</a:t>
            </a:r>
          </a:p>
        </p:txBody>
      </p:sp>
      <p:sp>
        <p:nvSpPr>
          <p:cNvPr id="641026" name="Content Placeholder 2"/>
          <p:cNvSpPr>
            <a:spLocks noGrp="1"/>
          </p:cNvSpPr>
          <p:nvPr>
            <p:ph idx="1"/>
          </p:nvPr>
        </p:nvSpPr>
        <p:spPr>
          <a:xfrm>
            <a:off x="381000" y="1524000"/>
            <a:ext cx="8229600" cy="4718050"/>
          </a:xfrm>
        </p:spPr>
        <p:txBody>
          <a:bodyPr/>
          <a:lstStyle/>
          <a:p>
            <a:pPr eaLnBrk="1" hangingPunct="1"/>
            <a:r>
              <a:rPr lang="en-US" b="0" dirty="0" smtClean="0">
                <a:solidFill>
                  <a:schemeClr val="tx1"/>
                </a:solidFill>
              </a:rPr>
              <a:t>SSVF Data collection same as HUD’s Homeless Prevention and Rapid Re-housing (HPRP) Program</a:t>
            </a:r>
          </a:p>
          <a:p>
            <a:pPr eaLnBrk="1" hangingPunct="1"/>
            <a:r>
              <a:rPr lang="en-US" b="0" dirty="0" smtClean="0">
                <a:solidFill>
                  <a:schemeClr val="tx1"/>
                </a:solidFill>
              </a:rPr>
              <a:t>SSVF will be required to collect data from all 3 of the data element categories </a:t>
            </a:r>
          </a:p>
          <a:p>
            <a:pPr lvl="1" eaLnBrk="1" hangingPunct="1"/>
            <a:r>
              <a:rPr lang="en-US" dirty="0" smtClean="0"/>
              <a:t>Program Descriptors </a:t>
            </a:r>
          </a:p>
          <a:p>
            <a:pPr lvl="1" eaLnBrk="1" hangingPunct="1"/>
            <a:r>
              <a:rPr lang="en-US" dirty="0" smtClean="0"/>
              <a:t>Universal Data Elements</a:t>
            </a:r>
          </a:p>
          <a:p>
            <a:pPr lvl="1" eaLnBrk="1" hangingPunct="1"/>
            <a:r>
              <a:rPr lang="en-US" dirty="0" smtClean="0"/>
              <a:t>Program-Specific Data Elements</a:t>
            </a:r>
          </a:p>
          <a:p>
            <a:pPr eaLnBrk="1" hangingPunct="1"/>
            <a:r>
              <a:rPr lang="en-US" b="0" dirty="0" smtClean="0">
                <a:solidFill>
                  <a:schemeClr val="tx1"/>
                </a:solidFill>
              </a:rPr>
              <a:t>All data will be collected in HMIS, but data analysis and reporting will be facilitated by VA</a:t>
            </a:r>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p:nvPr>
        </p:nvSpPr>
        <p:spPr>
          <a:xfrm>
            <a:off x="152400" y="1066800"/>
            <a:ext cx="8763000" cy="5410200"/>
          </a:xfrm>
        </p:spPr>
        <p:txBody>
          <a:bodyPr/>
          <a:lstStyle/>
          <a:p>
            <a:r>
              <a:rPr lang="en-US" sz="2400" b="0" dirty="0" smtClean="0">
                <a:solidFill>
                  <a:schemeClr val="tx1"/>
                </a:solidFill>
              </a:rPr>
              <a:t>TFA up to 50% of budget</a:t>
            </a:r>
          </a:p>
          <a:p>
            <a:r>
              <a:rPr lang="en-US" sz="2400" b="0" dirty="0" smtClean="0">
                <a:solidFill>
                  <a:schemeClr val="tx1"/>
                </a:solidFill>
              </a:rPr>
              <a:t>Grant caps increased, state restrictions eliminated</a:t>
            </a:r>
          </a:p>
          <a:p>
            <a:r>
              <a:rPr lang="en-US" sz="2400" b="0" dirty="0" smtClean="0">
                <a:solidFill>
                  <a:schemeClr val="tx1"/>
                </a:solidFill>
              </a:rPr>
              <a:t>Multi-year funding for existing grantees by meeting performance goals and CARF or COA (proposed) accreditation.</a:t>
            </a:r>
          </a:p>
          <a:p>
            <a:r>
              <a:rPr lang="en-US" sz="2400" b="0" dirty="0" smtClean="0">
                <a:solidFill>
                  <a:schemeClr val="tx1"/>
                </a:solidFill>
              </a:rPr>
              <a:t>List of services that SSVF will not fund</a:t>
            </a:r>
          </a:p>
          <a:p>
            <a:r>
              <a:rPr lang="en-US" sz="2400" b="0" dirty="0" smtClean="0">
                <a:solidFill>
                  <a:schemeClr val="tx1"/>
                </a:solidFill>
              </a:rPr>
              <a:t>Use of VA approved screening tool</a:t>
            </a:r>
          </a:p>
          <a:p>
            <a:r>
              <a:rPr lang="en-US" sz="2400" b="0" dirty="0" smtClean="0">
                <a:solidFill>
                  <a:schemeClr val="tx1"/>
                </a:solidFill>
              </a:rPr>
              <a:t>Definition of “but for”</a:t>
            </a:r>
          </a:p>
          <a:p>
            <a:r>
              <a:rPr lang="en-US" sz="2400" b="0" dirty="0" smtClean="0">
                <a:solidFill>
                  <a:schemeClr val="tx1"/>
                </a:solidFill>
              </a:rPr>
              <a:t>Availability of family emergency housing (up to 30 days) when community resource is not available </a:t>
            </a:r>
          </a:p>
          <a:p>
            <a:r>
              <a:rPr lang="en-US" sz="2400" b="0" dirty="0" smtClean="0">
                <a:solidFill>
                  <a:schemeClr val="tx1"/>
                </a:solidFill>
              </a:rPr>
              <a:t>“General Housing Stability Assistance” category supports expenses for move-in costs, employment, housing fees</a:t>
            </a:r>
          </a:p>
          <a:p>
            <a:r>
              <a:rPr lang="en-US" sz="2400" b="0" dirty="0" smtClean="0">
                <a:solidFill>
                  <a:schemeClr val="tx1"/>
                </a:solidFill>
              </a:rPr>
              <a:t>Waiver can increase prevention (Category 1) funding to 60%</a:t>
            </a:r>
          </a:p>
        </p:txBody>
      </p:sp>
      <p:sp>
        <p:nvSpPr>
          <p:cNvPr id="3" name="Slide Number Placeholder 2"/>
          <p:cNvSpPr>
            <a:spLocks noGrp="1"/>
          </p:cNvSpPr>
          <p:nvPr>
            <p:ph type="sldNum" sz="quarter" idx="10"/>
          </p:nvPr>
        </p:nvSpPr>
        <p:spPr/>
        <p:txBody>
          <a:bodyPr/>
          <a:lstStyle/>
          <a:p>
            <a:pPr>
              <a:defRPr/>
            </a:pPr>
            <a:fld id="{37798129-4174-47CD-A42B-C41E5AF039A4}" type="slidenum">
              <a:rPr lang="en-US" smtClean="0"/>
              <a:pPr>
                <a:defRPr/>
              </a:pPr>
              <a:t>56</a:t>
            </a:fld>
            <a:endParaRPr lang="en-US" dirty="0"/>
          </a:p>
        </p:txBody>
      </p:sp>
      <p:sp>
        <p:nvSpPr>
          <p:cNvPr id="4" name="TextBox 3"/>
          <p:cNvSpPr txBox="1"/>
          <p:nvPr/>
        </p:nvSpPr>
        <p:spPr>
          <a:xfrm>
            <a:off x="4495800" y="0"/>
            <a:ext cx="4495800" cy="1077218"/>
          </a:xfrm>
          <a:prstGeom prst="rect">
            <a:avLst/>
          </a:prstGeom>
          <a:noFill/>
        </p:spPr>
        <p:txBody>
          <a:bodyPr wrap="square" rtlCol="0">
            <a:spAutoFit/>
          </a:bodyPr>
          <a:lstStyle/>
          <a:p>
            <a:pPr algn="r"/>
            <a:r>
              <a:rPr lang="en-US" sz="3200" i="1" dirty="0" smtClean="0">
                <a:solidFill>
                  <a:schemeClr val="bg1"/>
                </a:solidFill>
                <a:effectLst>
                  <a:outerShdw blurRad="38100" dist="38100" dir="2700000" algn="tl">
                    <a:srgbClr val="000000">
                      <a:alpha val="43137"/>
                    </a:srgbClr>
                  </a:outerShdw>
                </a:effectLst>
                <a:latin typeface="+mj-lt"/>
              </a:rPr>
              <a:t>Highlighted Changes from Last NOFA</a:t>
            </a:r>
            <a:endParaRPr lang="en-US" sz="3200" i="1" dirty="0">
              <a:solidFill>
                <a:schemeClr val="bg1"/>
              </a:solidFill>
              <a:effectLst>
                <a:outerShdw blurRad="38100" dist="38100" dir="2700000" algn="tl">
                  <a:srgbClr val="000000">
                    <a:alpha val="43137"/>
                  </a:srgbClr>
                </a:outerShdw>
              </a:effectLst>
              <a:latin typeface="+mj-lt"/>
            </a:endParaRP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6"/>
          <p:cNvSpPr txBox="1">
            <a:spLocks noGrp="1" noChangeArrowheads="1"/>
          </p:cNvSpPr>
          <p:nvPr/>
        </p:nvSpPr>
        <p:spPr bwMode="auto">
          <a:xfrm>
            <a:off x="7239000" y="6534150"/>
            <a:ext cx="1905000" cy="457200"/>
          </a:xfrm>
          <a:prstGeom prst="rect">
            <a:avLst/>
          </a:prstGeom>
          <a:noFill/>
          <a:ln w="9525">
            <a:noFill/>
            <a:miter lim="800000"/>
            <a:headEnd/>
            <a:tailEnd/>
          </a:ln>
        </p:spPr>
        <p:txBody>
          <a:bodyPr lIns="91427" tIns="45713" rIns="91427" bIns="45713"/>
          <a:lstStyle/>
          <a:p>
            <a:pPr algn="r"/>
            <a:fld id="{588DD3F6-EF6F-4660-835B-4FFC16D1652F}" type="slidenum">
              <a:rPr lang="en-US" sz="1400" b="0">
                <a:latin typeface="Arial" charset="0"/>
              </a:rPr>
              <a:pPr algn="r"/>
              <a:t>57</a:t>
            </a:fld>
            <a:endParaRPr lang="en-US" sz="1400" b="0" dirty="0">
              <a:latin typeface="Arial" charset="0"/>
            </a:endParaRPr>
          </a:p>
        </p:txBody>
      </p:sp>
      <p:sp>
        <p:nvSpPr>
          <p:cNvPr id="50179" name="Slide Number Placeholder 3"/>
          <p:cNvSpPr txBox="1">
            <a:spLocks noGrp="1"/>
          </p:cNvSpPr>
          <p:nvPr/>
        </p:nvSpPr>
        <p:spPr bwMode="auto">
          <a:xfrm>
            <a:off x="7239000" y="6534150"/>
            <a:ext cx="1905000" cy="457200"/>
          </a:xfrm>
          <a:prstGeom prst="rect">
            <a:avLst/>
          </a:prstGeom>
          <a:noFill/>
          <a:ln w="9525">
            <a:noFill/>
            <a:miter lim="800000"/>
            <a:headEnd/>
            <a:tailEnd/>
          </a:ln>
        </p:spPr>
        <p:txBody>
          <a:bodyPr lIns="91427" tIns="45713" rIns="91427" bIns="45713"/>
          <a:lstStyle/>
          <a:p>
            <a:pPr algn="r"/>
            <a:fld id="{68CF199A-9B9F-4278-BC24-BA589DAFB79C}" type="slidenum">
              <a:rPr lang="en-US" sz="1400" b="0">
                <a:latin typeface="Arial" charset="0"/>
              </a:rPr>
              <a:pPr algn="r"/>
              <a:t>57</a:t>
            </a:fld>
            <a:endParaRPr lang="en-US" sz="1400" b="0" dirty="0">
              <a:latin typeface="Arial" charset="0"/>
            </a:endParaRPr>
          </a:p>
        </p:txBody>
      </p:sp>
      <p:sp>
        <p:nvSpPr>
          <p:cNvPr id="50180" name="Rectangle 12"/>
          <p:cNvSpPr>
            <a:spLocks noChangeArrowheads="1"/>
          </p:cNvSpPr>
          <p:nvPr/>
        </p:nvSpPr>
        <p:spPr bwMode="auto">
          <a:xfrm>
            <a:off x="0" y="2895600"/>
            <a:ext cx="9144000" cy="990600"/>
          </a:xfrm>
          <a:prstGeom prst="rect">
            <a:avLst/>
          </a:prstGeom>
          <a:noFill/>
          <a:ln w="9525">
            <a:noFill/>
            <a:miter lim="800000"/>
            <a:headEnd/>
            <a:tailEnd/>
          </a:ln>
        </p:spPr>
        <p:txBody>
          <a:bodyPr lIns="91427" tIns="45713" rIns="91427" bIns="45713" anchor="ctr"/>
          <a:lstStyle/>
          <a:p>
            <a:pPr algn="ctr"/>
            <a:r>
              <a:rPr lang="en-US" sz="3600" i="1" dirty="0" smtClean="0">
                <a:latin typeface="AvantGarde" pitchFamily="34" charset="0"/>
              </a:rPr>
              <a:t>VI. </a:t>
            </a:r>
            <a:r>
              <a:rPr lang="en-US" sz="3600" i="1" dirty="0">
                <a:latin typeface="AvantGarde" pitchFamily="34" charset="0"/>
              </a:rPr>
              <a:t>Application Review</a:t>
            </a: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6"/>
          <p:cNvSpPr>
            <a:spLocks noGrp="1" noChangeArrowheads="1"/>
          </p:cNvSpPr>
          <p:nvPr>
            <p:ph type="sldNum" sz="quarter" idx="10"/>
          </p:nvPr>
        </p:nvSpPr>
        <p:spPr>
          <a:noFill/>
        </p:spPr>
        <p:txBody>
          <a:bodyPr/>
          <a:lstStyle/>
          <a:p>
            <a:fld id="{58C9BE09-2087-40D7-9E29-3569494F2D1C}" type="slidenum">
              <a:rPr lang="en-US" smtClean="0"/>
              <a:pPr/>
              <a:t>58</a:t>
            </a:fld>
            <a:endParaRPr lang="en-US" dirty="0" smtClean="0"/>
          </a:p>
        </p:txBody>
      </p:sp>
      <p:sp>
        <p:nvSpPr>
          <p:cNvPr id="51203" name="Slide Number Placeholder 4"/>
          <p:cNvSpPr txBox="1">
            <a:spLocks noGrp="1"/>
          </p:cNvSpPr>
          <p:nvPr/>
        </p:nvSpPr>
        <p:spPr bwMode="auto">
          <a:xfrm>
            <a:off x="7239000" y="6534150"/>
            <a:ext cx="1905000" cy="457200"/>
          </a:xfrm>
          <a:prstGeom prst="rect">
            <a:avLst/>
          </a:prstGeom>
          <a:noFill/>
          <a:ln w="9525">
            <a:noFill/>
            <a:miter lim="800000"/>
            <a:headEnd/>
            <a:tailEnd/>
          </a:ln>
        </p:spPr>
        <p:txBody>
          <a:bodyPr lIns="91427" tIns="45713" rIns="91427" bIns="45713"/>
          <a:lstStyle/>
          <a:p>
            <a:pPr algn="r"/>
            <a:fld id="{B1A78902-DADB-42A2-B92E-EC13D5057BBA}" type="slidenum">
              <a:rPr lang="en-US" sz="1400" b="0">
                <a:latin typeface="Arial" charset="0"/>
              </a:rPr>
              <a:pPr algn="r"/>
              <a:t>58</a:t>
            </a:fld>
            <a:endParaRPr lang="en-US" sz="1400" b="0" dirty="0">
              <a:latin typeface="Arial" charset="0"/>
            </a:endParaRPr>
          </a:p>
        </p:txBody>
      </p:sp>
      <p:sp>
        <p:nvSpPr>
          <p:cNvPr id="51204" name="Rectangle 28"/>
          <p:cNvSpPr>
            <a:spLocks noChangeArrowheads="1"/>
          </p:cNvSpPr>
          <p:nvPr/>
        </p:nvSpPr>
        <p:spPr bwMode="auto">
          <a:xfrm>
            <a:off x="815975" y="2371725"/>
            <a:ext cx="7467600" cy="2879725"/>
          </a:xfrm>
          <a:prstGeom prst="rect">
            <a:avLst/>
          </a:prstGeom>
          <a:solidFill>
            <a:srgbClr val="99CCFF">
              <a:alpha val="63136"/>
            </a:srgbClr>
          </a:solidFill>
          <a:ln w="6350">
            <a:solidFill>
              <a:schemeClr val="tx1"/>
            </a:solidFill>
            <a:miter lim="800000"/>
            <a:headEnd/>
            <a:tailEnd type="none" w="lg" len="lg"/>
          </a:ln>
        </p:spPr>
        <p:txBody>
          <a:bodyPr wrap="none" anchor="ctr"/>
          <a:lstStyle/>
          <a:p>
            <a:endParaRPr lang="en-US" dirty="0"/>
          </a:p>
        </p:txBody>
      </p:sp>
      <p:sp>
        <p:nvSpPr>
          <p:cNvPr id="51205" name="AutoShape 6"/>
          <p:cNvSpPr>
            <a:spLocks noChangeArrowheads="1"/>
          </p:cNvSpPr>
          <p:nvPr/>
        </p:nvSpPr>
        <p:spPr bwMode="auto">
          <a:xfrm>
            <a:off x="2371725" y="1185863"/>
            <a:ext cx="4343400" cy="411162"/>
          </a:xfrm>
          <a:prstGeom prst="cube">
            <a:avLst>
              <a:gd name="adj" fmla="val 26778"/>
            </a:avLst>
          </a:prstGeom>
          <a:solidFill>
            <a:srgbClr val="0000FF"/>
          </a:solidFill>
          <a:ln w="9525">
            <a:solidFill>
              <a:srgbClr val="000000"/>
            </a:solidFill>
            <a:miter lim="800000"/>
            <a:headEnd/>
            <a:tailEnd/>
          </a:ln>
        </p:spPr>
        <p:txBody>
          <a:bodyPr anchor="ctr"/>
          <a:lstStyle/>
          <a:p>
            <a:pPr algn="ctr"/>
            <a:r>
              <a:rPr lang="en-US" sz="1600" dirty="0">
                <a:solidFill>
                  <a:schemeClr val="bg1"/>
                </a:solidFill>
                <a:latin typeface="AvantGarde" pitchFamily="34" charset="0"/>
              </a:rPr>
              <a:t>NOFA Issued</a:t>
            </a:r>
          </a:p>
        </p:txBody>
      </p:sp>
      <p:sp>
        <p:nvSpPr>
          <p:cNvPr id="51206" name="AutoShape 9"/>
          <p:cNvSpPr>
            <a:spLocks noChangeArrowheads="1"/>
          </p:cNvSpPr>
          <p:nvPr/>
        </p:nvSpPr>
        <p:spPr bwMode="auto">
          <a:xfrm>
            <a:off x="2371725" y="5943600"/>
            <a:ext cx="4343400" cy="411163"/>
          </a:xfrm>
          <a:prstGeom prst="cube">
            <a:avLst>
              <a:gd name="adj" fmla="val 26778"/>
            </a:avLst>
          </a:prstGeom>
          <a:solidFill>
            <a:srgbClr val="0000FF"/>
          </a:solidFill>
          <a:ln w="9525">
            <a:solidFill>
              <a:srgbClr val="000000"/>
            </a:solidFill>
            <a:miter lim="800000"/>
            <a:headEnd/>
            <a:tailEnd/>
          </a:ln>
        </p:spPr>
        <p:txBody>
          <a:bodyPr anchor="ctr"/>
          <a:lstStyle/>
          <a:p>
            <a:pPr algn="ctr"/>
            <a:r>
              <a:rPr lang="en-US" sz="1600" dirty="0">
                <a:solidFill>
                  <a:schemeClr val="bg1"/>
                </a:solidFill>
                <a:latin typeface="AvantGarde" pitchFamily="34" charset="0"/>
              </a:rPr>
              <a:t>Grant Agreements Executed</a:t>
            </a:r>
          </a:p>
        </p:txBody>
      </p:sp>
      <p:sp>
        <p:nvSpPr>
          <p:cNvPr id="51207" name="Line 29"/>
          <p:cNvSpPr>
            <a:spLocks noChangeShapeType="1"/>
          </p:cNvSpPr>
          <p:nvPr/>
        </p:nvSpPr>
        <p:spPr bwMode="auto">
          <a:xfrm>
            <a:off x="4572000" y="1600200"/>
            <a:ext cx="0" cy="4343400"/>
          </a:xfrm>
          <a:prstGeom prst="line">
            <a:avLst/>
          </a:prstGeom>
          <a:noFill/>
          <a:ln w="25400">
            <a:solidFill>
              <a:schemeClr val="tx1"/>
            </a:solidFill>
            <a:round/>
            <a:headEnd/>
            <a:tailEnd type="triangle" w="lg" len="lg"/>
          </a:ln>
        </p:spPr>
        <p:txBody>
          <a:bodyPr/>
          <a:lstStyle/>
          <a:p>
            <a:endParaRPr lang="en-US" dirty="0"/>
          </a:p>
        </p:txBody>
      </p:sp>
      <p:sp>
        <p:nvSpPr>
          <p:cNvPr id="51208" name="AutoShape 11"/>
          <p:cNvSpPr>
            <a:spLocks noChangeArrowheads="1"/>
          </p:cNvSpPr>
          <p:nvPr/>
        </p:nvSpPr>
        <p:spPr bwMode="auto">
          <a:xfrm>
            <a:off x="1208088" y="2501900"/>
            <a:ext cx="6672262" cy="712788"/>
          </a:xfrm>
          <a:prstGeom prst="cube">
            <a:avLst>
              <a:gd name="adj" fmla="val 26778"/>
            </a:avLst>
          </a:prstGeom>
          <a:solidFill>
            <a:srgbClr val="0000FF"/>
          </a:solidFill>
          <a:ln w="9525">
            <a:solidFill>
              <a:srgbClr val="000000"/>
            </a:solidFill>
            <a:miter lim="800000"/>
            <a:headEnd/>
            <a:tailEnd/>
          </a:ln>
        </p:spPr>
        <p:txBody>
          <a:bodyPr anchor="ctr"/>
          <a:lstStyle/>
          <a:p>
            <a:pPr algn="ctr"/>
            <a:r>
              <a:rPr lang="en-US" sz="1600" dirty="0">
                <a:solidFill>
                  <a:schemeClr val="bg1"/>
                </a:solidFill>
                <a:latin typeface="AvantGarde" pitchFamily="34" charset="0"/>
              </a:rPr>
              <a:t>VA Performs Threshold Review </a:t>
            </a:r>
            <a:br>
              <a:rPr lang="en-US" sz="1600" dirty="0">
                <a:solidFill>
                  <a:schemeClr val="bg1"/>
                </a:solidFill>
                <a:latin typeface="AvantGarde" pitchFamily="34" charset="0"/>
              </a:rPr>
            </a:br>
            <a:r>
              <a:rPr lang="en-US" sz="1600" dirty="0">
                <a:solidFill>
                  <a:schemeClr val="bg1"/>
                </a:solidFill>
                <a:latin typeface="AvantGarde" pitchFamily="34" charset="0"/>
              </a:rPr>
              <a:t>&amp; Scores Applications That Pass Threshold Review</a:t>
            </a:r>
          </a:p>
        </p:txBody>
      </p:sp>
      <p:sp>
        <p:nvSpPr>
          <p:cNvPr id="51209" name="AutoShape 12"/>
          <p:cNvSpPr>
            <a:spLocks noChangeArrowheads="1"/>
          </p:cNvSpPr>
          <p:nvPr/>
        </p:nvSpPr>
        <p:spPr bwMode="auto">
          <a:xfrm>
            <a:off x="1206500" y="3346450"/>
            <a:ext cx="6692900" cy="712788"/>
          </a:xfrm>
          <a:prstGeom prst="cube">
            <a:avLst>
              <a:gd name="adj" fmla="val 26778"/>
            </a:avLst>
          </a:prstGeom>
          <a:solidFill>
            <a:srgbClr val="0000FF"/>
          </a:solidFill>
          <a:ln w="9525">
            <a:solidFill>
              <a:srgbClr val="000000"/>
            </a:solidFill>
            <a:miter lim="800000"/>
            <a:headEnd/>
            <a:tailEnd/>
          </a:ln>
        </p:spPr>
        <p:txBody>
          <a:bodyPr anchor="ctr"/>
          <a:lstStyle/>
          <a:p>
            <a:pPr algn="ctr"/>
            <a:r>
              <a:rPr lang="en-US" sz="1600" dirty="0">
                <a:solidFill>
                  <a:schemeClr val="bg1"/>
                </a:solidFill>
                <a:latin typeface="AvantGarde" pitchFamily="34" charset="0"/>
              </a:rPr>
              <a:t>VA Groups Applicants within Funding Priorities (if applicable) </a:t>
            </a:r>
            <a:br>
              <a:rPr lang="en-US" sz="1600" dirty="0">
                <a:solidFill>
                  <a:schemeClr val="bg1"/>
                </a:solidFill>
                <a:latin typeface="AvantGarde" pitchFamily="34" charset="0"/>
              </a:rPr>
            </a:br>
            <a:r>
              <a:rPr lang="en-US" sz="1600" dirty="0">
                <a:solidFill>
                  <a:schemeClr val="bg1"/>
                </a:solidFill>
                <a:latin typeface="AvantGarde" pitchFamily="34" charset="0"/>
              </a:rPr>
              <a:t>&amp; Ranks Applicants within Funding Priority Groups (if any)</a:t>
            </a:r>
          </a:p>
        </p:txBody>
      </p:sp>
      <p:sp>
        <p:nvSpPr>
          <p:cNvPr id="51210" name="AutoShape 14"/>
          <p:cNvSpPr>
            <a:spLocks noChangeArrowheads="1"/>
          </p:cNvSpPr>
          <p:nvPr/>
        </p:nvSpPr>
        <p:spPr bwMode="auto">
          <a:xfrm>
            <a:off x="2371725" y="4711700"/>
            <a:ext cx="4343400" cy="411163"/>
          </a:xfrm>
          <a:prstGeom prst="cube">
            <a:avLst>
              <a:gd name="adj" fmla="val 26778"/>
            </a:avLst>
          </a:prstGeom>
          <a:solidFill>
            <a:srgbClr val="0000FF"/>
          </a:solidFill>
          <a:ln w="9525">
            <a:solidFill>
              <a:srgbClr val="000000"/>
            </a:solidFill>
            <a:miter lim="800000"/>
            <a:headEnd/>
            <a:tailEnd/>
          </a:ln>
        </p:spPr>
        <p:txBody>
          <a:bodyPr anchor="ctr"/>
          <a:lstStyle/>
          <a:p>
            <a:pPr algn="ctr"/>
            <a:r>
              <a:rPr lang="en-US" sz="1600" dirty="0">
                <a:solidFill>
                  <a:schemeClr val="bg1"/>
                </a:solidFill>
                <a:latin typeface="AvantGarde" pitchFamily="34" charset="0"/>
              </a:rPr>
              <a:t>Applicants Selected</a:t>
            </a:r>
          </a:p>
        </p:txBody>
      </p:sp>
      <p:sp>
        <p:nvSpPr>
          <p:cNvPr id="51211" name="AutoShape 8"/>
          <p:cNvSpPr>
            <a:spLocks noChangeArrowheads="1"/>
          </p:cNvSpPr>
          <p:nvPr/>
        </p:nvSpPr>
        <p:spPr bwMode="auto">
          <a:xfrm>
            <a:off x="2362200" y="5303838"/>
            <a:ext cx="4343400" cy="411162"/>
          </a:xfrm>
          <a:prstGeom prst="cube">
            <a:avLst>
              <a:gd name="adj" fmla="val 26778"/>
            </a:avLst>
          </a:prstGeom>
          <a:solidFill>
            <a:srgbClr val="0000FF"/>
          </a:solidFill>
          <a:ln w="9525">
            <a:solidFill>
              <a:srgbClr val="000000"/>
            </a:solidFill>
            <a:miter lim="800000"/>
            <a:headEnd/>
            <a:tailEnd/>
          </a:ln>
        </p:spPr>
        <p:txBody>
          <a:bodyPr anchor="ctr"/>
          <a:lstStyle/>
          <a:p>
            <a:pPr algn="ctr"/>
            <a:r>
              <a:rPr lang="en-US" sz="1600" dirty="0">
                <a:solidFill>
                  <a:schemeClr val="bg1"/>
                </a:solidFill>
                <a:latin typeface="AvantGarde" pitchFamily="34" charset="0"/>
              </a:rPr>
              <a:t>Grant Award Letters Issued</a:t>
            </a:r>
          </a:p>
        </p:txBody>
      </p:sp>
      <p:sp>
        <p:nvSpPr>
          <p:cNvPr id="51212" name="AutoShape 7"/>
          <p:cNvSpPr>
            <a:spLocks noChangeArrowheads="1"/>
          </p:cNvSpPr>
          <p:nvPr/>
        </p:nvSpPr>
        <p:spPr bwMode="auto">
          <a:xfrm>
            <a:off x="2371725" y="4178300"/>
            <a:ext cx="4343400" cy="411163"/>
          </a:xfrm>
          <a:prstGeom prst="cube">
            <a:avLst>
              <a:gd name="adj" fmla="val 26778"/>
            </a:avLst>
          </a:prstGeom>
          <a:solidFill>
            <a:srgbClr val="0000FF"/>
          </a:solidFill>
          <a:ln w="9525">
            <a:solidFill>
              <a:srgbClr val="000000"/>
            </a:solidFill>
            <a:miter lim="800000"/>
            <a:headEnd/>
            <a:tailEnd/>
          </a:ln>
        </p:spPr>
        <p:txBody>
          <a:bodyPr anchor="ctr"/>
          <a:lstStyle/>
          <a:p>
            <a:pPr algn="ctr"/>
            <a:r>
              <a:rPr lang="en-US" sz="1600" dirty="0">
                <a:solidFill>
                  <a:schemeClr val="bg1"/>
                </a:solidFill>
                <a:latin typeface="AvantGarde" pitchFamily="34" charset="0"/>
              </a:rPr>
              <a:t>Review of Additional Considerations*</a:t>
            </a:r>
          </a:p>
        </p:txBody>
      </p:sp>
      <p:sp>
        <p:nvSpPr>
          <p:cNvPr id="51213" name="AutoShape 10"/>
          <p:cNvSpPr>
            <a:spLocks noChangeArrowheads="1"/>
          </p:cNvSpPr>
          <p:nvPr/>
        </p:nvSpPr>
        <p:spPr bwMode="auto">
          <a:xfrm>
            <a:off x="2371725" y="1806575"/>
            <a:ext cx="4343400" cy="411163"/>
          </a:xfrm>
          <a:prstGeom prst="cube">
            <a:avLst>
              <a:gd name="adj" fmla="val 26778"/>
            </a:avLst>
          </a:prstGeom>
          <a:solidFill>
            <a:srgbClr val="0000FF"/>
          </a:solidFill>
          <a:ln w="9525">
            <a:solidFill>
              <a:srgbClr val="000000"/>
            </a:solidFill>
            <a:miter lim="800000"/>
            <a:headEnd/>
            <a:tailEnd/>
          </a:ln>
        </p:spPr>
        <p:txBody>
          <a:bodyPr anchor="ctr"/>
          <a:lstStyle/>
          <a:p>
            <a:pPr algn="ctr"/>
            <a:r>
              <a:rPr lang="en-US" sz="1600" dirty="0">
                <a:solidFill>
                  <a:schemeClr val="bg1"/>
                </a:solidFill>
                <a:latin typeface="AvantGarde" pitchFamily="34" charset="0"/>
              </a:rPr>
              <a:t>Applications Submitted</a:t>
            </a:r>
          </a:p>
        </p:txBody>
      </p:sp>
      <p:sp>
        <p:nvSpPr>
          <p:cNvPr id="51214" name="Text Box 31"/>
          <p:cNvSpPr txBox="1">
            <a:spLocks noChangeArrowheads="1"/>
          </p:cNvSpPr>
          <p:nvPr/>
        </p:nvSpPr>
        <p:spPr bwMode="auto">
          <a:xfrm>
            <a:off x="304800" y="6400800"/>
            <a:ext cx="8420100" cy="307777"/>
          </a:xfrm>
          <a:prstGeom prst="rect">
            <a:avLst/>
          </a:prstGeom>
          <a:noFill/>
          <a:ln w="25400">
            <a:noFill/>
            <a:miter lim="800000"/>
            <a:headEnd/>
            <a:tailEnd type="none" w="lg" len="lg"/>
          </a:ln>
        </p:spPr>
        <p:txBody>
          <a:bodyPr wrap="square">
            <a:spAutoFit/>
          </a:bodyPr>
          <a:lstStyle/>
          <a:p>
            <a:pPr algn="ctr">
              <a:spcBef>
                <a:spcPct val="50000"/>
              </a:spcBef>
            </a:pPr>
            <a:r>
              <a:rPr lang="en-US" sz="1400" b="0" dirty="0" smtClean="0">
                <a:latin typeface="AvantGarde" pitchFamily="34" charset="0"/>
              </a:rPr>
              <a:t>* Equitable </a:t>
            </a:r>
            <a:r>
              <a:rPr lang="en-US" sz="1400" b="0" dirty="0">
                <a:latin typeface="AvantGarde" pitchFamily="34" charset="0"/>
              </a:rPr>
              <a:t>geographic distribution of grant funds, as practicable</a:t>
            </a:r>
          </a:p>
        </p:txBody>
      </p:sp>
      <p:sp>
        <p:nvSpPr>
          <p:cNvPr id="1077252" name="Rectangle 4"/>
          <p:cNvSpPr>
            <a:spLocks noChangeArrowheads="1"/>
          </p:cNvSpPr>
          <p:nvPr/>
        </p:nvSpPr>
        <p:spPr bwMode="auto">
          <a:xfrm>
            <a:off x="3657600" y="0"/>
            <a:ext cx="5486400" cy="990600"/>
          </a:xfrm>
          <a:prstGeom prst="rect">
            <a:avLst/>
          </a:prstGeom>
          <a:noFill/>
          <a:ln w="9525">
            <a:noFill/>
            <a:miter lim="800000"/>
            <a:headEnd/>
            <a:tailEnd/>
          </a:ln>
          <a:effectLst/>
        </p:spPr>
        <p:txBody>
          <a:bodyPr lIns="91427" tIns="45713" rIns="91427" bIns="45713" anchor="ctr"/>
          <a:lstStyle/>
          <a:p>
            <a:pPr algn="r">
              <a:defRPr/>
            </a:pPr>
            <a:r>
              <a:rPr lang="en-US" sz="3000" i="1" dirty="0" smtClean="0">
                <a:solidFill>
                  <a:schemeClr val="bg1"/>
                </a:solidFill>
                <a:effectLst>
                  <a:outerShdw blurRad="38100" dist="38100" dir="2700000" algn="tl">
                    <a:srgbClr val="C0C0C0"/>
                  </a:outerShdw>
                </a:effectLst>
                <a:latin typeface="AvantGarde" pitchFamily="34" charset="0"/>
              </a:rPr>
              <a:t>Application </a:t>
            </a:r>
            <a:r>
              <a:rPr lang="en-US" sz="3000" i="1" dirty="0">
                <a:solidFill>
                  <a:schemeClr val="bg1"/>
                </a:solidFill>
                <a:effectLst>
                  <a:outerShdw blurRad="38100" dist="38100" dir="2700000" algn="tl">
                    <a:srgbClr val="C0C0C0"/>
                  </a:outerShdw>
                </a:effectLst>
                <a:latin typeface="AvantGarde" pitchFamily="34" charset="0"/>
              </a:rPr>
              <a:t>Review</a:t>
            </a:r>
          </a:p>
          <a:p>
            <a:pPr algn="r">
              <a:defRPr/>
            </a:pPr>
            <a:r>
              <a:rPr lang="en-US" sz="3000" i="1" dirty="0">
                <a:solidFill>
                  <a:schemeClr val="bg1"/>
                </a:solidFill>
                <a:effectLst>
                  <a:outerShdw blurRad="38100" dist="38100" dir="2700000" algn="tl">
                    <a:srgbClr val="C0C0C0"/>
                  </a:outerShdw>
                </a:effectLst>
                <a:latin typeface="AvantGarde" pitchFamily="34" charset="0"/>
              </a:rPr>
              <a:t>Process</a:t>
            </a:r>
            <a:endParaRPr lang="en-US" sz="2000" i="1" dirty="0">
              <a:solidFill>
                <a:schemeClr val="bg1"/>
              </a:solidFill>
              <a:effectLst>
                <a:outerShdw blurRad="38100" dist="38100" dir="2700000" algn="tl">
                  <a:srgbClr val="C0C0C0"/>
                </a:outerShdw>
              </a:effectLst>
              <a:latin typeface="AvantGarde" pitchFamily="34" charset="0"/>
            </a:endParaRP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6"/>
          <p:cNvSpPr>
            <a:spLocks noGrp="1" noChangeArrowheads="1"/>
          </p:cNvSpPr>
          <p:nvPr>
            <p:ph type="sldNum" sz="quarter" idx="10"/>
          </p:nvPr>
        </p:nvSpPr>
        <p:spPr>
          <a:noFill/>
        </p:spPr>
        <p:txBody>
          <a:bodyPr/>
          <a:lstStyle/>
          <a:p>
            <a:fld id="{832E610E-80FE-4EA4-8AF6-0C5752FBFFB7}" type="slidenum">
              <a:rPr lang="en-US" smtClean="0"/>
              <a:pPr/>
              <a:t>59</a:t>
            </a:fld>
            <a:endParaRPr lang="en-US" dirty="0" smtClean="0"/>
          </a:p>
        </p:txBody>
      </p:sp>
      <p:sp>
        <p:nvSpPr>
          <p:cNvPr id="1225732" name="Rectangle 4"/>
          <p:cNvSpPr>
            <a:spLocks noChangeArrowheads="1"/>
          </p:cNvSpPr>
          <p:nvPr/>
        </p:nvSpPr>
        <p:spPr bwMode="auto">
          <a:xfrm>
            <a:off x="3505200" y="0"/>
            <a:ext cx="5638800" cy="990600"/>
          </a:xfrm>
          <a:prstGeom prst="rect">
            <a:avLst/>
          </a:prstGeom>
          <a:noFill/>
          <a:ln w="9525">
            <a:noFill/>
            <a:miter lim="800000"/>
            <a:headEnd/>
            <a:tailEnd/>
          </a:ln>
          <a:effectLst/>
        </p:spPr>
        <p:txBody>
          <a:bodyPr lIns="91427" tIns="45713" rIns="91427" bIns="45713" anchor="ctr"/>
          <a:lstStyle/>
          <a:p>
            <a:pPr algn="r">
              <a:defRPr/>
            </a:pPr>
            <a:r>
              <a:rPr lang="en-US" sz="3000" i="1" dirty="0" smtClean="0">
                <a:solidFill>
                  <a:schemeClr val="bg1"/>
                </a:solidFill>
                <a:effectLst>
                  <a:outerShdw blurRad="38100" dist="38100" dir="2700000" algn="tl">
                    <a:srgbClr val="C0C0C0"/>
                  </a:outerShdw>
                </a:effectLst>
                <a:latin typeface="AvantGarde" pitchFamily="34" charset="0"/>
              </a:rPr>
              <a:t>Application </a:t>
            </a:r>
            <a:r>
              <a:rPr lang="en-US" sz="3000" i="1" dirty="0">
                <a:solidFill>
                  <a:schemeClr val="bg1"/>
                </a:solidFill>
                <a:effectLst>
                  <a:outerShdw blurRad="38100" dist="38100" dir="2700000" algn="tl">
                    <a:srgbClr val="C0C0C0"/>
                  </a:outerShdw>
                </a:effectLst>
                <a:latin typeface="AvantGarde" pitchFamily="34" charset="0"/>
              </a:rPr>
              <a:t>Review</a:t>
            </a:r>
          </a:p>
          <a:p>
            <a:pPr algn="r">
              <a:defRPr/>
            </a:pPr>
            <a:r>
              <a:rPr lang="en-US" sz="3000" i="1" dirty="0">
                <a:solidFill>
                  <a:schemeClr val="bg1"/>
                </a:solidFill>
                <a:effectLst>
                  <a:outerShdw blurRad="38100" dist="38100" dir="2700000" algn="tl">
                    <a:srgbClr val="C0C0C0"/>
                  </a:outerShdw>
                </a:effectLst>
                <a:latin typeface="AvantGarde" pitchFamily="34" charset="0"/>
              </a:rPr>
              <a:t>Threshold Requirements</a:t>
            </a:r>
            <a:endParaRPr lang="en-US" sz="1400" i="1" dirty="0">
              <a:solidFill>
                <a:schemeClr val="bg1"/>
              </a:solidFill>
              <a:effectLst>
                <a:outerShdw blurRad="38100" dist="38100" dir="2700000" algn="tl">
                  <a:srgbClr val="C0C0C0"/>
                </a:outerShdw>
              </a:effectLst>
              <a:latin typeface="AvantGarde" pitchFamily="34" charset="0"/>
            </a:endParaRPr>
          </a:p>
        </p:txBody>
      </p:sp>
      <p:sp>
        <p:nvSpPr>
          <p:cNvPr id="52228" name="Rectangle 3"/>
          <p:cNvSpPr>
            <a:spLocks noChangeArrowheads="1"/>
          </p:cNvSpPr>
          <p:nvPr/>
        </p:nvSpPr>
        <p:spPr bwMode="auto">
          <a:xfrm>
            <a:off x="152400" y="1066800"/>
            <a:ext cx="8763000" cy="4598988"/>
          </a:xfrm>
          <a:prstGeom prst="rect">
            <a:avLst/>
          </a:prstGeom>
          <a:noFill/>
          <a:ln w="9525">
            <a:noFill/>
            <a:miter lim="800000"/>
            <a:headEnd/>
            <a:tailEnd/>
          </a:ln>
        </p:spPr>
        <p:txBody>
          <a:bodyPr lIns="91427" tIns="45713" rIns="91427" bIns="45713"/>
          <a:lstStyle/>
          <a:p>
            <a:pPr>
              <a:spcBef>
                <a:spcPct val="50000"/>
              </a:spcBef>
              <a:buClr>
                <a:srgbClr val="0000FF"/>
              </a:buClr>
              <a:buFont typeface="Wingdings" pitchFamily="2" charset="2"/>
              <a:buNone/>
            </a:pPr>
            <a:r>
              <a:rPr lang="en-US" sz="2000" dirty="0">
                <a:solidFill>
                  <a:srgbClr val="0000FF"/>
                </a:solidFill>
                <a:latin typeface="AvantGarde" pitchFamily="34" charset="0"/>
              </a:rPr>
              <a:t>Threshold requirements:</a:t>
            </a:r>
          </a:p>
          <a:p>
            <a:pPr marL="566738" lvl="1" indent="-452438">
              <a:lnSpc>
                <a:spcPct val="120000"/>
              </a:lnSpc>
              <a:buClr>
                <a:srgbClr val="0000FF"/>
              </a:buClr>
              <a:buFont typeface="Wingdings" pitchFamily="2" charset="2"/>
              <a:buAutoNum type="alphaUcPeriod"/>
            </a:pPr>
            <a:r>
              <a:rPr lang="en-US" sz="2000" b="0" dirty="0">
                <a:latin typeface="AvantGarde" pitchFamily="34" charset="0"/>
              </a:rPr>
              <a:t>Application is submitted on time and is complete</a:t>
            </a:r>
          </a:p>
          <a:p>
            <a:pPr marL="566738" lvl="1" indent="-452438">
              <a:lnSpc>
                <a:spcPct val="120000"/>
              </a:lnSpc>
              <a:buClr>
                <a:srgbClr val="0000FF"/>
              </a:buClr>
              <a:buFont typeface="Wingdings" pitchFamily="2" charset="2"/>
              <a:buAutoNum type="alphaUcPeriod"/>
            </a:pPr>
            <a:r>
              <a:rPr lang="en-US" sz="2000" b="0" dirty="0">
                <a:latin typeface="AvantGarde" pitchFamily="34" charset="0"/>
              </a:rPr>
              <a:t>Applicant is a non-profit organization or consumer cooperative</a:t>
            </a:r>
          </a:p>
          <a:p>
            <a:pPr marL="566738" lvl="1" indent="-452438">
              <a:lnSpc>
                <a:spcPct val="120000"/>
              </a:lnSpc>
              <a:buClr>
                <a:srgbClr val="0000FF"/>
              </a:buClr>
              <a:buFont typeface="Wingdings" pitchFamily="2" charset="2"/>
              <a:buAutoNum type="alphaUcPeriod"/>
            </a:pPr>
            <a:r>
              <a:rPr lang="en-US" sz="2000" b="0" dirty="0">
                <a:latin typeface="AvantGarde" pitchFamily="34" charset="0"/>
              </a:rPr>
              <a:t>Proposed activities are eligible for funding</a:t>
            </a:r>
          </a:p>
          <a:p>
            <a:pPr marL="566738" lvl="1" indent="-452438">
              <a:lnSpc>
                <a:spcPct val="120000"/>
              </a:lnSpc>
              <a:buClr>
                <a:srgbClr val="0000FF"/>
              </a:buClr>
              <a:buFont typeface="Wingdings" pitchFamily="2" charset="2"/>
              <a:buAutoNum type="alphaUcPeriod"/>
            </a:pPr>
            <a:r>
              <a:rPr lang="en-US" sz="2000" b="0" dirty="0">
                <a:latin typeface="AvantGarde" pitchFamily="34" charset="0"/>
              </a:rPr>
              <a:t>Proposed participants are eligible to receive supportive services</a:t>
            </a:r>
          </a:p>
          <a:p>
            <a:pPr marL="566738" lvl="1" indent="-452438">
              <a:lnSpc>
                <a:spcPct val="120000"/>
              </a:lnSpc>
              <a:buClr>
                <a:srgbClr val="0000FF"/>
              </a:buClr>
              <a:buFont typeface="Wingdings" pitchFamily="2" charset="2"/>
              <a:buAutoNum type="alphaUcPeriod"/>
            </a:pPr>
            <a:r>
              <a:rPr lang="en-US" sz="2000" b="0" dirty="0">
                <a:latin typeface="AvantGarde" pitchFamily="34" charset="0"/>
              </a:rPr>
              <a:t>Applicant agrees to comply with the requirements in the Final Rule</a:t>
            </a:r>
          </a:p>
          <a:p>
            <a:pPr marL="566738" lvl="1" indent="-452438">
              <a:lnSpc>
                <a:spcPct val="120000"/>
              </a:lnSpc>
              <a:buClr>
                <a:srgbClr val="0000FF"/>
              </a:buClr>
              <a:buFont typeface="Wingdings" pitchFamily="2" charset="2"/>
              <a:buAutoNum type="alphaUcPeriod"/>
            </a:pPr>
            <a:r>
              <a:rPr lang="en-US" sz="2000" b="0" dirty="0">
                <a:latin typeface="AvantGarde" pitchFamily="34" charset="0"/>
              </a:rPr>
              <a:t>Applicant does not have an outstanding obligation to the Federal government that is in arrears and does not have an overdue or unsatisfactory response to an audit</a:t>
            </a:r>
          </a:p>
          <a:p>
            <a:pPr marL="566738" lvl="1" indent="-452438">
              <a:lnSpc>
                <a:spcPct val="120000"/>
              </a:lnSpc>
              <a:buClr>
                <a:srgbClr val="0000FF"/>
              </a:buClr>
              <a:buFont typeface="Wingdings" pitchFamily="2" charset="2"/>
              <a:buAutoNum type="alphaUcPeriod"/>
            </a:pPr>
            <a:r>
              <a:rPr lang="en-US" sz="2000" b="0" dirty="0">
                <a:latin typeface="AvantGarde" pitchFamily="34" charset="0"/>
              </a:rPr>
              <a:t>Applicant is not in default by failing to meet the requirements for any previous Federal assistance</a:t>
            </a:r>
          </a:p>
        </p:txBody>
      </p:sp>
      <p:sp>
        <p:nvSpPr>
          <p:cNvPr id="52229" name="Text Box 16"/>
          <p:cNvSpPr txBox="1">
            <a:spLocks noChangeArrowheads="1"/>
          </p:cNvSpPr>
          <p:nvPr/>
        </p:nvSpPr>
        <p:spPr bwMode="auto">
          <a:xfrm>
            <a:off x="228600" y="5715000"/>
            <a:ext cx="8686800" cy="701675"/>
          </a:xfrm>
          <a:prstGeom prst="rect">
            <a:avLst/>
          </a:prstGeom>
          <a:noFill/>
          <a:ln w="25400">
            <a:noFill/>
            <a:miter lim="800000"/>
            <a:headEnd/>
            <a:tailEnd type="none" w="lg" len="lg"/>
          </a:ln>
        </p:spPr>
        <p:txBody>
          <a:bodyPr>
            <a:spAutoFit/>
          </a:bodyPr>
          <a:lstStyle/>
          <a:p>
            <a:pPr>
              <a:spcBef>
                <a:spcPct val="50000"/>
              </a:spcBef>
            </a:pPr>
            <a:r>
              <a:rPr lang="en-US" sz="2000" b="0" i="1" dirty="0">
                <a:latin typeface="AvantGarde" pitchFamily="34" charset="0"/>
              </a:rPr>
              <a:t>Note: Applicants must receive at least 60 cumulative points and at least one point per category to receive a supportive services grant.</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p:nvPr>
        </p:nvSpPr>
        <p:spPr>
          <a:xfrm>
            <a:off x="381000" y="1219200"/>
            <a:ext cx="8382000" cy="5257800"/>
          </a:xfrm>
        </p:spPr>
        <p:txBody>
          <a:bodyPr/>
          <a:lstStyle/>
          <a:p>
            <a:r>
              <a:rPr lang="en-US" b="0" dirty="0" smtClean="0">
                <a:solidFill>
                  <a:schemeClr val="tx1"/>
                </a:solidFill>
              </a:rPr>
              <a:t>Supports housing stability as a priority. Housing not contingent on treatment.</a:t>
            </a:r>
          </a:p>
          <a:p>
            <a:r>
              <a:rPr lang="en-US" b="0" dirty="0" smtClean="0">
                <a:solidFill>
                  <a:schemeClr val="tx1"/>
                </a:solidFill>
              </a:rPr>
              <a:t>Define intensity required to meet housing stability, not treatment, goals.</a:t>
            </a:r>
          </a:p>
          <a:p>
            <a:r>
              <a:rPr lang="en-US" b="0" dirty="0" smtClean="0">
                <a:solidFill>
                  <a:schemeClr val="tx1"/>
                </a:solidFill>
              </a:rPr>
              <a:t>Strength-based approach both to engage successfully and reflect program priorities.</a:t>
            </a:r>
          </a:p>
          <a:p>
            <a:r>
              <a:rPr lang="en-US" b="0" dirty="0" smtClean="0">
                <a:solidFill>
                  <a:schemeClr val="tx1"/>
                </a:solidFill>
              </a:rPr>
              <a:t>Must include planning for housing stability after short-term SSVF intervention is complete.</a:t>
            </a:r>
          </a:p>
          <a:p>
            <a:r>
              <a:rPr lang="en-US" b="0" dirty="0" smtClean="0">
                <a:solidFill>
                  <a:schemeClr val="tx1"/>
                </a:solidFill>
              </a:rPr>
              <a:t>When collaborating with other programs, cannot duplicate efforts.</a:t>
            </a:r>
            <a:endParaRPr lang="en-US" b="0" dirty="0">
              <a:solidFill>
                <a:schemeClr val="tx1"/>
              </a:solidFill>
            </a:endParaRPr>
          </a:p>
        </p:txBody>
      </p:sp>
      <p:sp>
        <p:nvSpPr>
          <p:cNvPr id="3" name="Slide Number Placeholder 2"/>
          <p:cNvSpPr>
            <a:spLocks noGrp="1"/>
          </p:cNvSpPr>
          <p:nvPr>
            <p:ph type="sldNum" sz="quarter" idx="10"/>
          </p:nvPr>
        </p:nvSpPr>
        <p:spPr/>
        <p:txBody>
          <a:bodyPr/>
          <a:lstStyle/>
          <a:p>
            <a:pPr>
              <a:defRPr/>
            </a:pPr>
            <a:fld id="{37798129-4174-47CD-A42B-C41E5AF039A4}" type="slidenum">
              <a:rPr lang="en-US" smtClean="0"/>
              <a:pPr>
                <a:defRPr/>
              </a:pPr>
              <a:t>6</a:t>
            </a:fld>
            <a:endParaRPr lang="en-US" dirty="0"/>
          </a:p>
        </p:txBody>
      </p:sp>
      <p:sp>
        <p:nvSpPr>
          <p:cNvPr id="4" name="TextBox 3"/>
          <p:cNvSpPr txBox="1"/>
          <p:nvPr/>
        </p:nvSpPr>
        <p:spPr>
          <a:xfrm>
            <a:off x="4114800" y="228600"/>
            <a:ext cx="4724400" cy="707886"/>
          </a:xfrm>
          <a:prstGeom prst="rect">
            <a:avLst/>
          </a:prstGeom>
          <a:noFill/>
        </p:spPr>
        <p:txBody>
          <a:bodyPr wrap="square" rtlCol="0">
            <a:spAutoFit/>
          </a:bodyPr>
          <a:lstStyle/>
          <a:p>
            <a:r>
              <a:rPr lang="en-US" sz="4000" i="1" dirty="0" smtClean="0">
                <a:solidFill>
                  <a:schemeClr val="bg1"/>
                </a:solidFill>
                <a:effectLst>
                  <a:outerShdw blurRad="38100" dist="38100" dir="2700000" algn="tl">
                    <a:srgbClr val="000000">
                      <a:alpha val="43137"/>
                    </a:srgbClr>
                  </a:outerShdw>
                </a:effectLst>
                <a:latin typeface="+mj-lt"/>
              </a:rPr>
              <a:t>Case Management</a:t>
            </a:r>
            <a:endParaRPr lang="en-US" sz="4000" i="1" dirty="0">
              <a:solidFill>
                <a:schemeClr val="bg1"/>
              </a:solidFill>
              <a:effectLst>
                <a:outerShdw blurRad="38100" dist="38100" dir="2700000" algn="tl">
                  <a:srgbClr val="000000">
                    <a:alpha val="43137"/>
                  </a:srgbClr>
                </a:outerShdw>
              </a:effectLst>
              <a:latin typeface="+mj-lt"/>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Number Placeholder 3"/>
          <p:cNvSpPr txBox="1">
            <a:spLocks noGrp="1"/>
          </p:cNvSpPr>
          <p:nvPr/>
        </p:nvSpPr>
        <p:spPr bwMode="auto">
          <a:xfrm>
            <a:off x="7239000" y="6534150"/>
            <a:ext cx="1905000" cy="457200"/>
          </a:xfrm>
          <a:prstGeom prst="rect">
            <a:avLst/>
          </a:prstGeom>
          <a:noFill/>
          <a:ln w="9525">
            <a:noFill/>
            <a:miter lim="800000"/>
            <a:headEnd/>
            <a:tailEnd/>
          </a:ln>
        </p:spPr>
        <p:txBody>
          <a:bodyPr lIns="91427" tIns="45713" rIns="91427" bIns="45713"/>
          <a:lstStyle/>
          <a:p>
            <a:pPr algn="r"/>
            <a:fld id="{8A09DB23-38CF-4FD3-B116-DADFE58AD713}" type="slidenum">
              <a:rPr lang="en-US" sz="1400" b="0">
                <a:latin typeface="Arial" charset="0"/>
              </a:rPr>
              <a:pPr algn="r"/>
              <a:t>60</a:t>
            </a:fld>
            <a:endParaRPr lang="en-US" sz="1400" b="0" dirty="0">
              <a:latin typeface="Arial" charset="0"/>
            </a:endParaRPr>
          </a:p>
        </p:txBody>
      </p:sp>
      <p:sp>
        <p:nvSpPr>
          <p:cNvPr id="53251" name="Rectangle 2"/>
          <p:cNvSpPr>
            <a:spLocks noChangeArrowheads="1"/>
          </p:cNvSpPr>
          <p:nvPr/>
        </p:nvSpPr>
        <p:spPr bwMode="auto">
          <a:xfrm>
            <a:off x="0" y="990600"/>
            <a:ext cx="8915400" cy="5105400"/>
          </a:xfrm>
          <a:prstGeom prst="rect">
            <a:avLst/>
          </a:prstGeom>
          <a:noFill/>
          <a:ln w="9525">
            <a:noFill/>
            <a:miter lim="800000"/>
            <a:headEnd/>
            <a:tailEnd/>
          </a:ln>
        </p:spPr>
        <p:txBody>
          <a:bodyPr lIns="91427" tIns="45713" rIns="91427" bIns="45713"/>
          <a:lstStyle/>
          <a:p>
            <a:pPr>
              <a:spcBef>
                <a:spcPct val="25000"/>
              </a:spcBef>
              <a:buClr>
                <a:srgbClr val="0000FF"/>
              </a:buClr>
              <a:buFont typeface="Wingdings" pitchFamily="2" charset="2"/>
              <a:buNone/>
            </a:pPr>
            <a:r>
              <a:rPr lang="en-US" sz="2000" dirty="0">
                <a:solidFill>
                  <a:srgbClr val="0000FF"/>
                </a:solidFill>
                <a:latin typeface="AvantGarde" pitchFamily="34" charset="0"/>
              </a:rPr>
              <a:t>Scoring Criteria:</a:t>
            </a:r>
          </a:p>
        </p:txBody>
      </p:sp>
      <p:sp>
        <p:nvSpPr>
          <p:cNvPr id="1162267" name="Rectangle 27"/>
          <p:cNvSpPr>
            <a:spLocks noChangeArrowheads="1"/>
          </p:cNvSpPr>
          <p:nvPr/>
        </p:nvSpPr>
        <p:spPr bwMode="auto">
          <a:xfrm>
            <a:off x="3657600" y="0"/>
            <a:ext cx="5486400" cy="990600"/>
          </a:xfrm>
          <a:prstGeom prst="rect">
            <a:avLst/>
          </a:prstGeom>
          <a:noFill/>
          <a:ln w="9525">
            <a:noFill/>
            <a:miter lim="800000"/>
            <a:headEnd/>
            <a:tailEnd/>
          </a:ln>
          <a:effectLst/>
        </p:spPr>
        <p:txBody>
          <a:bodyPr lIns="91427" tIns="45713" rIns="91427" bIns="45713" anchor="ctr"/>
          <a:lstStyle/>
          <a:p>
            <a:pPr algn="r">
              <a:defRPr/>
            </a:pPr>
            <a:r>
              <a:rPr lang="en-US" sz="3000" i="1" dirty="0" smtClean="0">
                <a:solidFill>
                  <a:schemeClr val="bg1"/>
                </a:solidFill>
                <a:effectLst>
                  <a:outerShdw blurRad="38100" dist="38100" dir="2700000" algn="tl">
                    <a:srgbClr val="C0C0C0"/>
                  </a:outerShdw>
                </a:effectLst>
                <a:latin typeface="AvantGarde" pitchFamily="34" charset="0"/>
              </a:rPr>
              <a:t>Application </a:t>
            </a:r>
            <a:r>
              <a:rPr lang="en-US" sz="3000" i="1" dirty="0">
                <a:solidFill>
                  <a:schemeClr val="bg1"/>
                </a:solidFill>
                <a:effectLst>
                  <a:outerShdw blurRad="38100" dist="38100" dir="2700000" algn="tl">
                    <a:srgbClr val="C0C0C0"/>
                  </a:outerShdw>
                </a:effectLst>
                <a:latin typeface="AvantGarde" pitchFamily="34" charset="0"/>
              </a:rPr>
              <a:t>Review</a:t>
            </a:r>
          </a:p>
          <a:p>
            <a:pPr algn="r">
              <a:defRPr/>
            </a:pPr>
            <a:r>
              <a:rPr lang="en-US" sz="3000" i="1" dirty="0">
                <a:solidFill>
                  <a:schemeClr val="bg1"/>
                </a:solidFill>
                <a:effectLst>
                  <a:outerShdw blurRad="38100" dist="38100" dir="2700000" algn="tl">
                    <a:srgbClr val="C0C0C0"/>
                  </a:outerShdw>
                </a:effectLst>
                <a:latin typeface="AvantGarde" pitchFamily="34" charset="0"/>
              </a:rPr>
              <a:t>Scoring Criteria </a:t>
            </a:r>
          </a:p>
        </p:txBody>
      </p:sp>
      <p:graphicFrame>
        <p:nvGraphicFramePr>
          <p:cNvPr id="53275" name="Group 27"/>
          <p:cNvGraphicFramePr>
            <a:graphicFrameLocks noGrp="1"/>
          </p:cNvGraphicFramePr>
          <p:nvPr>
            <p:ph idx="4294967295"/>
          </p:nvPr>
        </p:nvGraphicFramePr>
        <p:xfrm>
          <a:off x="152400" y="1447800"/>
          <a:ext cx="8763000" cy="4666615"/>
        </p:xfrm>
        <a:graphic>
          <a:graphicData uri="http://schemas.openxmlformats.org/drawingml/2006/table">
            <a:tbl>
              <a:tblPr/>
              <a:tblGrid>
                <a:gridCol w="2209800"/>
                <a:gridCol w="990600"/>
                <a:gridCol w="5562600"/>
              </a:tblGrid>
              <a:tr h="457200">
                <a:tc>
                  <a:txBody>
                    <a:bodyPr/>
                    <a:lstStyle/>
                    <a:p>
                      <a:pPr marL="0" marR="0" lvl="0" indent="0" algn="ctr" defTabSz="914400" rtl="0" eaLnBrk="1" fontAlgn="base" latinLnBrk="0" hangingPunct="1">
                        <a:lnSpc>
                          <a:spcPct val="100000"/>
                        </a:lnSpc>
                        <a:spcBef>
                          <a:spcPct val="20000"/>
                        </a:spcBef>
                        <a:spcAft>
                          <a:spcPct val="0"/>
                        </a:spcAft>
                        <a:buClr>
                          <a:srgbClr val="0000FF"/>
                        </a:buClr>
                        <a:buSzTx/>
                        <a:buFontTx/>
                        <a:buNone/>
                        <a:tabLst/>
                      </a:pPr>
                      <a:r>
                        <a:rPr kumimoji="0" lang="en-US" sz="2000" b="1" i="0" u="none" strike="noStrike" cap="none" normalizeH="0" baseline="0" dirty="0" smtClean="0">
                          <a:ln>
                            <a:noFill/>
                          </a:ln>
                          <a:solidFill>
                            <a:schemeClr val="tx1"/>
                          </a:solidFill>
                          <a:effectLst/>
                          <a:latin typeface="AvantGarde" pitchFamily="34" charset="0"/>
                        </a:rPr>
                        <a:t>Category</a:t>
                      </a:r>
                    </a:p>
                  </a:txBody>
                  <a:tcPr horzOverflow="overflow">
                    <a:lnL w="28575"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lg" len="lg"/>
                    </a:lnR>
                    <a:lnT w="28575"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solidFill>
                      <a:schemeClr val="folHlink"/>
                    </a:solidFill>
                  </a:tcPr>
                </a:tc>
                <a:tc>
                  <a:txBody>
                    <a:bodyPr/>
                    <a:lstStyle/>
                    <a:p>
                      <a:pPr marL="0" marR="0" lvl="0" indent="0" algn="ctr" defTabSz="914400" rtl="0" eaLnBrk="1" fontAlgn="base" latinLnBrk="0" hangingPunct="1">
                        <a:lnSpc>
                          <a:spcPct val="100000"/>
                        </a:lnSpc>
                        <a:spcBef>
                          <a:spcPct val="20000"/>
                        </a:spcBef>
                        <a:spcAft>
                          <a:spcPct val="0"/>
                        </a:spcAft>
                        <a:buClr>
                          <a:srgbClr val="0000FF"/>
                        </a:buClr>
                        <a:buSzTx/>
                        <a:buFontTx/>
                        <a:buNone/>
                        <a:tabLst/>
                      </a:pPr>
                      <a:r>
                        <a:rPr kumimoji="0" lang="en-US" sz="2000" b="1" i="0" u="none" strike="noStrike" cap="none" normalizeH="0" baseline="0" dirty="0" smtClean="0">
                          <a:ln>
                            <a:noFill/>
                          </a:ln>
                          <a:solidFill>
                            <a:schemeClr val="tx1"/>
                          </a:solidFill>
                          <a:effectLst/>
                          <a:latin typeface="AvantGarde" pitchFamily="34" charset="0"/>
                        </a:rPr>
                        <a:t>Points</a:t>
                      </a:r>
                    </a:p>
                  </a:txBody>
                  <a:tcPr horzOverflow="overflow">
                    <a:lnL w="12700"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lg" len="lg"/>
                    </a:lnR>
                    <a:lnT w="28575"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solidFill>
                      <a:schemeClr val="folHlink"/>
                    </a:solidFill>
                  </a:tcPr>
                </a:tc>
                <a:tc>
                  <a:txBody>
                    <a:bodyPr/>
                    <a:lstStyle/>
                    <a:p>
                      <a:pPr marL="0" marR="0" lvl="0" indent="0" algn="ctr" defTabSz="914400" rtl="0" eaLnBrk="1" fontAlgn="base" latinLnBrk="0" hangingPunct="1">
                        <a:lnSpc>
                          <a:spcPct val="100000"/>
                        </a:lnSpc>
                        <a:spcBef>
                          <a:spcPct val="20000"/>
                        </a:spcBef>
                        <a:spcAft>
                          <a:spcPct val="0"/>
                        </a:spcAft>
                        <a:buClr>
                          <a:srgbClr val="0000FF"/>
                        </a:buClr>
                        <a:buSzTx/>
                        <a:buFontTx/>
                        <a:buNone/>
                        <a:tabLst/>
                      </a:pPr>
                      <a:r>
                        <a:rPr kumimoji="0" lang="en-US" sz="2000" b="1" i="0" u="none" strike="noStrike" cap="none" normalizeH="0" baseline="0" dirty="0" smtClean="0">
                          <a:ln>
                            <a:noFill/>
                          </a:ln>
                          <a:solidFill>
                            <a:schemeClr val="tx1"/>
                          </a:solidFill>
                          <a:effectLst/>
                          <a:latin typeface="AvantGarde" pitchFamily="34" charset="0"/>
                        </a:rPr>
                        <a:t>Elements</a:t>
                      </a:r>
                    </a:p>
                  </a:txBody>
                  <a:tcPr horzOverflow="overflow">
                    <a:lnL w="12700" cap="flat" cmpd="sng" algn="ctr">
                      <a:solidFill>
                        <a:schemeClr val="tx1"/>
                      </a:solidFill>
                      <a:prstDash val="solid"/>
                      <a:round/>
                      <a:headEnd type="none" w="med" len="med"/>
                      <a:tailEnd type="none" w="lg" len="lg"/>
                    </a:lnL>
                    <a:lnR w="28575" cap="flat" cmpd="sng" algn="ctr">
                      <a:solidFill>
                        <a:schemeClr val="tx1"/>
                      </a:solidFill>
                      <a:prstDash val="solid"/>
                      <a:round/>
                      <a:headEnd type="none" w="med" len="med"/>
                      <a:tailEnd type="none" w="lg" len="lg"/>
                    </a:lnR>
                    <a:lnT w="28575"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solidFill>
                      <a:schemeClr val="folHlink"/>
                    </a:solidFill>
                  </a:tcPr>
                </a:tc>
              </a:tr>
              <a:tr h="847725">
                <a:tc>
                  <a:txBody>
                    <a:bodyPr/>
                    <a:lstStyle/>
                    <a:p>
                      <a:pPr marL="457200" marR="0" lvl="0" indent="-457200" algn="l" defTabSz="914400" rtl="0" eaLnBrk="1" fontAlgn="base" latinLnBrk="0" hangingPunct="1">
                        <a:lnSpc>
                          <a:spcPct val="100000"/>
                        </a:lnSpc>
                        <a:spcBef>
                          <a:spcPct val="20000"/>
                        </a:spcBef>
                        <a:spcAft>
                          <a:spcPct val="0"/>
                        </a:spcAft>
                        <a:buClr>
                          <a:srgbClr val="0000FF"/>
                        </a:buClr>
                        <a:buSzTx/>
                        <a:buFontTx/>
                        <a:buAutoNum type="alphaUcPeriod"/>
                        <a:tabLst/>
                      </a:pPr>
                      <a:r>
                        <a:rPr kumimoji="0" lang="en-US" sz="1800" b="0" i="0" u="none" strike="noStrike" cap="none" normalizeH="0" baseline="0" dirty="0" smtClean="0">
                          <a:ln>
                            <a:noFill/>
                          </a:ln>
                          <a:solidFill>
                            <a:schemeClr val="tx1"/>
                          </a:solidFill>
                          <a:effectLst/>
                          <a:latin typeface="AvantGarde" pitchFamily="34" charset="0"/>
                        </a:rPr>
                        <a:t>Background, Experience, Qualifications and Past Performance</a:t>
                      </a:r>
                    </a:p>
                  </a:txBody>
                  <a:tcPr horzOverflow="overflow">
                    <a:lnL w="28575"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0000FF"/>
                        </a:buClr>
                        <a:buSzTx/>
                        <a:buFontTx/>
                        <a:buNone/>
                        <a:tabLst/>
                      </a:pPr>
                      <a:r>
                        <a:rPr kumimoji="0" lang="en-US" sz="1800" b="0" i="0" u="none" strike="noStrike" cap="none" normalizeH="0" baseline="0" dirty="0" smtClean="0">
                          <a:ln>
                            <a:noFill/>
                          </a:ln>
                          <a:solidFill>
                            <a:schemeClr val="tx1"/>
                          </a:solidFill>
                          <a:effectLst/>
                          <a:latin typeface="AvantGarde" pitchFamily="34" charset="0"/>
                        </a:rPr>
                        <a:t>35</a:t>
                      </a:r>
                    </a:p>
                  </a:txBody>
                  <a:tcPr horzOverflow="overflow">
                    <a:lnL w="12700"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c>
                  <a:txBody>
                    <a:bodyPr/>
                    <a:lstStyle/>
                    <a:p>
                      <a:pPr marL="231775" marR="0" lvl="0" indent="-231775" algn="l" defTabSz="914400" rtl="0" eaLnBrk="1" fontAlgn="base" latinLnBrk="0" hangingPunct="1">
                        <a:lnSpc>
                          <a:spcPct val="100000"/>
                        </a:lnSpc>
                        <a:spcBef>
                          <a:spcPct val="20000"/>
                        </a:spcBef>
                        <a:spcAft>
                          <a:spcPct val="0"/>
                        </a:spcAft>
                        <a:buClr>
                          <a:srgbClr val="0000FF"/>
                        </a:buClr>
                        <a:buSzTx/>
                        <a:buFontTx/>
                        <a:buChar char="•"/>
                        <a:tabLst/>
                      </a:pPr>
                      <a:r>
                        <a:rPr kumimoji="0" lang="en-US" sz="1800" b="0" i="0" u="none" strike="noStrike" cap="none" normalizeH="0" baseline="0" dirty="0" smtClean="0">
                          <a:ln>
                            <a:noFill/>
                          </a:ln>
                          <a:solidFill>
                            <a:schemeClr val="tx1"/>
                          </a:solidFill>
                          <a:effectLst/>
                          <a:latin typeface="AvantGarde" pitchFamily="34" charset="0"/>
                        </a:rPr>
                        <a:t>Background and organizational history</a:t>
                      </a:r>
                    </a:p>
                    <a:p>
                      <a:pPr marL="231775" marR="0" lvl="0" indent="-231775" algn="l" defTabSz="914400" rtl="0" eaLnBrk="1" fontAlgn="base" latinLnBrk="0" hangingPunct="1">
                        <a:lnSpc>
                          <a:spcPct val="100000"/>
                        </a:lnSpc>
                        <a:spcBef>
                          <a:spcPct val="20000"/>
                        </a:spcBef>
                        <a:spcAft>
                          <a:spcPct val="0"/>
                        </a:spcAft>
                        <a:buClr>
                          <a:srgbClr val="0000FF"/>
                        </a:buClr>
                        <a:buSzTx/>
                        <a:buFontTx/>
                        <a:buChar char="•"/>
                        <a:tabLst/>
                      </a:pPr>
                      <a:r>
                        <a:rPr kumimoji="0" lang="en-US" sz="1800" b="0" i="0" u="none" strike="noStrike" cap="none" normalizeH="0" baseline="0" dirty="0" smtClean="0">
                          <a:ln>
                            <a:noFill/>
                          </a:ln>
                          <a:solidFill>
                            <a:schemeClr val="tx1"/>
                          </a:solidFill>
                          <a:effectLst/>
                          <a:latin typeface="AvantGarde" pitchFamily="34" charset="0"/>
                        </a:rPr>
                        <a:t>Staff qualifications</a:t>
                      </a:r>
                    </a:p>
                    <a:p>
                      <a:pPr marL="231775" marR="0" lvl="0" indent="-231775" algn="l" defTabSz="914400" rtl="0" eaLnBrk="1" fontAlgn="base" latinLnBrk="0" hangingPunct="1">
                        <a:lnSpc>
                          <a:spcPct val="100000"/>
                        </a:lnSpc>
                        <a:spcBef>
                          <a:spcPct val="20000"/>
                        </a:spcBef>
                        <a:spcAft>
                          <a:spcPct val="0"/>
                        </a:spcAft>
                        <a:buClr>
                          <a:srgbClr val="0000FF"/>
                        </a:buClr>
                        <a:buSzTx/>
                        <a:buFontTx/>
                        <a:buChar char="•"/>
                        <a:tabLst/>
                      </a:pPr>
                      <a:r>
                        <a:rPr kumimoji="0" lang="en-US" sz="1800" b="0" i="0" u="none" strike="noStrike" cap="none" normalizeH="0" baseline="0" dirty="0" smtClean="0">
                          <a:ln>
                            <a:noFill/>
                          </a:ln>
                          <a:solidFill>
                            <a:schemeClr val="tx1"/>
                          </a:solidFill>
                          <a:effectLst/>
                          <a:latin typeface="AvantGarde" pitchFamily="34" charset="0"/>
                        </a:rPr>
                        <a:t>Organizational qualifications and past performance</a:t>
                      </a:r>
                    </a:p>
                    <a:p>
                      <a:pPr marL="231775" marR="0" lvl="0" indent="-231775" algn="l" defTabSz="914400" rtl="0" eaLnBrk="1" fontAlgn="base" latinLnBrk="0" hangingPunct="1">
                        <a:lnSpc>
                          <a:spcPct val="100000"/>
                        </a:lnSpc>
                        <a:spcBef>
                          <a:spcPct val="20000"/>
                        </a:spcBef>
                        <a:spcAft>
                          <a:spcPct val="0"/>
                        </a:spcAft>
                        <a:buClr>
                          <a:srgbClr val="0000FF"/>
                        </a:buClr>
                        <a:buSzTx/>
                        <a:buFontTx/>
                        <a:buChar char="•"/>
                        <a:tabLst/>
                      </a:pPr>
                      <a:r>
                        <a:rPr kumimoji="0" lang="en-US" sz="1800" b="0" i="0" u="none" strike="noStrike" cap="none" normalizeH="0" baseline="0" dirty="0" smtClean="0">
                          <a:ln>
                            <a:noFill/>
                          </a:ln>
                          <a:solidFill>
                            <a:schemeClr val="tx1"/>
                          </a:solidFill>
                          <a:effectLst/>
                          <a:latin typeface="AvantGarde" pitchFamily="34" charset="0"/>
                        </a:rPr>
                        <a:t>Experience working with Veterans </a:t>
                      </a:r>
                    </a:p>
                  </a:txBody>
                  <a:tcPr horzOverflow="overflow">
                    <a:lnL w="12700" cap="flat" cmpd="sng" algn="ctr">
                      <a:solidFill>
                        <a:schemeClr val="tx1"/>
                      </a:solidFill>
                      <a:prstDash val="solid"/>
                      <a:round/>
                      <a:headEnd type="none" w="med" len="med"/>
                      <a:tailEnd type="none" w="lg" len="lg"/>
                    </a:lnL>
                    <a:lnR w="28575"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r>
              <a:tr h="2746375">
                <a:tc>
                  <a:txBody>
                    <a:bodyPr/>
                    <a:lstStyle/>
                    <a:p>
                      <a:pPr marL="457200" marR="0" lvl="0" indent="-457200" algn="l" defTabSz="914400" rtl="0" eaLnBrk="1" fontAlgn="base" latinLnBrk="0" hangingPunct="1">
                        <a:lnSpc>
                          <a:spcPct val="100000"/>
                        </a:lnSpc>
                        <a:spcBef>
                          <a:spcPct val="20000"/>
                        </a:spcBef>
                        <a:spcAft>
                          <a:spcPct val="0"/>
                        </a:spcAft>
                        <a:buClr>
                          <a:srgbClr val="0000FF"/>
                        </a:buClr>
                        <a:buSzTx/>
                        <a:buFontTx/>
                        <a:buAutoNum type="alphaUcPeriod" startAt="2"/>
                        <a:tabLst/>
                      </a:pPr>
                      <a:r>
                        <a:rPr kumimoji="0" lang="en-US" sz="1800" b="0" i="0" u="none" strike="noStrike" cap="none" normalizeH="0" baseline="0" dirty="0" smtClean="0">
                          <a:ln>
                            <a:noFill/>
                          </a:ln>
                          <a:solidFill>
                            <a:schemeClr val="tx1"/>
                          </a:solidFill>
                          <a:effectLst/>
                          <a:latin typeface="AvantGarde" pitchFamily="34" charset="0"/>
                        </a:rPr>
                        <a:t>Program Concept and Supportive Services Plan </a:t>
                      </a:r>
                    </a:p>
                  </a:txBody>
                  <a:tcPr horzOverflow="overflow">
                    <a:lnL w="28575"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28575" cap="flat" cmpd="sng" algn="ctr">
                      <a:solidFill>
                        <a:schemeClr val="tx1"/>
                      </a:solidFill>
                      <a:prstDash val="solid"/>
                      <a:round/>
                      <a:headEnd type="none" w="med" len="med"/>
                      <a:tailEnd type="none" w="lg" len="lg"/>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0000FF"/>
                        </a:buClr>
                        <a:buSzTx/>
                        <a:buFontTx/>
                        <a:buNone/>
                        <a:tabLst/>
                      </a:pPr>
                      <a:r>
                        <a:rPr kumimoji="0" lang="en-US" sz="1800" b="0" i="0" u="none" strike="noStrike" cap="none" normalizeH="0" baseline="0" dirty="0" smtClean="0">
                          <a:ln>
                            <a:noFill/>
                          </a:ln>
                          <a:solidFill>
                            <a:schemeClr val="tx1"/>
                          </a:solidFill>
                          <a:effectLst/>
                          <a:latin typeface="AvantGarde" pitchFamily="34" charset="0"/>
                        </a:rPr>
                        <a:t>25</a:t>
                      </a:r>
                    </a:p>
                  </a:txBody>
                  <a:tcPr horzOverflow="overflow">
                    <a:lnL w="12700"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28575" cap="flat" cmpd="sng" algn="ctr">
                      <a:solidFill>
                        <a:schemeClr val="tx1"/>
                      </a:solidFill>
                      <a:prstDash val="solid"/>
                      <a:round/>
                      <a:headEnd type="none" w="med" len="med"/>
                      <a:tailEnd type="none" w="lg" len="lg"/>
                    </a:lnB>
                    <a:lnTlToBr>
                      <a:noFill/>
                    </a:lnTlToBr>
                    <a:lnBlToTr>
                      <a:noFill/>
                    </a:lnBlToTr>
                    <a:noFill/>
                  </a:tcPr>
                </a:tc>
                <a:tc>
                  <a:txBody>
                    <a:bodyPr/>
                    <a:lstStyle/>
                    <a:p>
                      <a:pPr marL="231775" marR="0" lvl="0" indent="-231775" algn="l" defTabSz="914400" rtl="0" eaLnBrk="1" fontAlgn="base" latinLnBrk="0" hangingPunct="1">
                        <a:lnSpc>
                          <a:spcPct val="100000"/>
                        </a:lnSpc>
                        <a:spcBef>
                          <a:spcPct val="20000"/>
                        </a:spcBef>
                        <a:spcAft>
                          <a:spcPct val="0"/>
                        </a:spcAft>
                        <a:buClr>
                          <a:srgbClr val="0000FF"/>
                        </a:buClr>
                        <a:buSzTx/>
                        <a:buFontTx/>
                        <a:buChar char="•"/>
                        <a:tabLst/>
                      </a:pPr>
                      <a:r>
                        <a:rPr kumimoji="0" lang="en-US" sz="1800" b="0" i="0" u="none" strike="noStrike" cap="none" normalizeH="0" baseline="0" dirty="0" smtClean="0">
                          <a:ln>
                            <a:noFill/>
                          </a:ln>
                          <a:solidFill>
                            <a:schemeClr val="tx1"/>
                          </a:solidFill>
                          <a:effectLst/>
                          <a:latin typeface="AvantGarde" pitchFamily="34" charset="0"/>
                        </a:rPr>
                        <a:t>Need for program</a:t>
                      </a:r>
                    </a:p>
                    <a:p>
                      <a:pPr marL="231775" marR="0" lvl="0" indent="-231775" algn="l" defTabSz="914400" rtl="0" eaLnBrk="1" fontAlgn="base" latinLnBrk="0" hangingPunct="1">
                        <a:lnSpc>
                          <a:spcPct val="100000"/>
                        </a:lnSpc>
                        <a:spcBef>
                          <a:spcPct val="20000"/>
                        </a:spcBef>
                        <a:spcAft>
                          <a:spcPct val="0"/>
                        </a:spcAft>
                        <a:buClr>
                          <a:srgbClr val="0000FF"/>
                        </a:buClr>
                        <a:buSzTx/>
                        <a:buFontTx/>
                        <a:buChar char="•"/>
                        <a:tabLst/>
                      </a:pPr>
                      <a:r>
                        <a:rPr kumimoji="0" lang="en-US" sz="1800" b="0" i="0" u="none" strike="noStrike" cap="none" normalizeH="0" baseline="0" dirty="0" smtClean="0">
                          <a:ln>
                            <a:noFill/>
                          </a:ln>
                          <a:solidFill>
                            <a:schemeClr val="tx1"/>
                          </a:solidFill>
                          <a:effectLst/>
                          <a:latin typeface="AvantGarde" pitchFamily="34" charset="0"/>
                        </a:rPr>
                        <a:t>Outreach and screening plan</a:t>
                      </a:r>
                    </a:p>
                    <a:p>
                      <a:pPr marL="231775" marR="0" lvl="0" indent="-231775" algn="l" defTabSz="914400" rtl="0" eaLnBrk="1" fontAlgn="base" latinLnBrk="0" hangingPunct="1">
                        <a:lnSpc>
                          <a:spcPct val="100000"/>
                        </a:lnSpc>
                        <a:spcBef>
                          <a:spcPct val="20000"/>
                        </a:spcBef>
                        <a:spcAft>
                          <a:spcPct val="0"/>
                        </a:spcAft>
                        <a:buClr>
                          <a:srgbClr val="0000FF"/>
                        </a:buClr>
                        <a:buSzTx/>
                        <a:buFontTx/>
                        <a:buChar char="•"/>
                        <a:tabLst/>
                      </a:pPr>
                      <a:r>
                        <a:rPr kumimoji="0" lang="en-US" sz="1800" b="0" i="0" u="none" strike="noStrike" cap="none" normalizeH="0" baseline="0" dirty="0" smtClean="0">
                          <a:ln>
                            <a:noFill/>
                          </a:ln>
                          <a:solidFill>
                            <a:schemeClr val="tx1"/>
                          </a:solidFill>
                          <a:effectLst/>
                          <a:latin typeface="AvantGarde" pitchFamily="34" charset="0"/>
                        </a:rPr>
                        <a:t>Program concept</a:t>
                      </a:r>
                    </a:p>
                    <a:p>
                      <a:pPr marL="231775" marR="0" lvl="0" indent="-231775" algn="l" defTabSz="914400" rtl="0" eaLnBrk="1" fontAlgn="base" latinLnBrk="0" hangingPunct="1">
                        <a:lnSpc>
                          <a:spcPct val="100000"/>
                        </a:lnSpc>
                        <a:spcBef>
                          <a:spcPct val="20000"/>
                        </a:spcBef>
                        <a:spcAft>
                          <a:spcPct val="0"/>
                        </a:spcAft>
                        <a:buClr>
                          <a:srgbClr val="0000FF"/>
                        </a:buClr>
                        <a:buSzTx/>
                        <a:buFontTx/>
                        <a:buChar char="•"/>
                        <a:tabLst/>
                      </a:pPr>
                      <a:r>
                        <a:rPr kumimoji="0" lang="en-US" sz="1800" b="0" i="0" u="none" strike="noStrike" cap="none" normalizeH="0" baseline="0" dirty="0" smtClean="0">
                          <a:ln>
                            <a:noFill/>
                          </a:ln>
                          <a:solidFill>
                            <a:schemeClr val="tx1"/>
                          </a:solidFill>
                          <a:effectLst/>
                          <a:latin typeface="AvantGarde" pitchFamily="34" charset="0"/>
                        </a:rPr>
                        <a:t>Program implementation timeline</a:t>
                      </a:r>
                    </a:p>
                    <a:p>
                      <a:pPr marL="231775" marR="0" lvl="0" indent="-231775" algn="l" defTabSz="914400" rtl="0" eaLnBrk="1" fontAlgn="base" latinLnBrk="0" hangingPunct="1">
                        <a:lnSpc>
                          <a:spcPct val="100000"/>
                        </a:lnSpc>
                        <a:spcBef>
                          <a:spcPct val="20000"/>
                        </a:spcBef>
                        <a:spcAft>
                          <a:spcPct val="0"/>
                        </a:spcAft>
                        <a:buClr>
                          <a:srgbClr val="0000FF"/>
                        </a:buClr>
                        <a:buSzTx/>
                        <a:buFontTx/>
                        <a:buChar char="•"/>
                        <a:tabLst/>
                      </a:pPr>
                      <a:r>
                        <a:rPr kumimoji="0" lang="en-US" sz="1800" b="0" i="0" u="none" strike="noStrike" cap="none" normalizeH="0" baseline="0" dirty="0" smtClean="0">
                          <a:ln>
                            <a:noFill/>
                          </a:ln>
                          <a:solidFill>
                            <a:schemeClr val="tx1"/>
                          </a:solidFill>
                          <a:effectLst/>
                          <a:latin typeface="AvantGarde" pitchFamily="34" charset="0"/>
                        </a:rPr>
                        <a:t>Collaboration and communication with VA</a:t>
                      </a:r>
                    </a:p>
                    <a:p>
                      <a:pPr marL="231775" marR="0" lvl="0" indent="-231775" algn="l" defTabSz="914400" rtl="0" eaLnBrk="1" fontAlgn="base" latinLnBrk="0" hangingPunct="1">
                        <a:lnSpc>
                          <a:spcPct val="100000"/>
                        </a:lnSpc>
                        <a:spcBef>
                          <a:spcPct val="20000"/>
                        </a:spcBef>
                        <a:spcAft>
                          <a:spcPct val="0"/>
                        </a:spcAft>
                        <a:buClr>
                          <a:srgbClr val="0000FF"/>
                        </a:buClr>
                        <a:buSzTx/>
                        <a:buFontTx/>
                        <a:buChar char="•"/>
                        <a:tabLst/>
                      </a:pPr>
                      <a:r>
                        <a:rPr kumimoji="0" lang="en-US" sz="1800" b="0" i="0" u="none" strike="noStrike" cap="none" normalizeH="0" baseline="0" dirty="0" smtClean="0">
                          <a:ln>
                            <a:noFill/>
                          </a:ln>
                          <a:solidFill>
                            <a:schemeClr val="tx1"/>
                          </a:solidFill>
                          <a:effectLst/>
                          <a:latin typeface="AvantGarde" pitchFamily="34" charset="0"/>
                        </a:rPr>
                        <a:t>Ability to meet VA’s requirements, goals, and objectives for the SSVF Program</a:t>
                      </a:r>
                    </a:p>
                    <a:p>
                      <a:pPr marL="231775" marR="0" lvl="0" indent="-231775" algn="l" defTabSz="914400" rtl="0" eaLnBrk="1" fontAlgn="base" latinLnBrk="0" hangingPunct="1">
                        <a:lnSpc>
                          <a:spcPct val="100000"/>
                        </a:lnSpc>
                        <a:spcBef>
                          <a:spcPct val="20000"/>
                        </a:spcBef>
                        <a:spcAft>
                          <a:spcPct val="0"/>
                        </a:spcAft>
                        <a:buClr>
                          <a:srgbClr val="0000FF"/>
                        </a:buClr>
                        <a:buSzTx/>
                        <a:buFontTx/>
                        <a:buChar char="•"/>
                        <a:tabLst/>
                      </a:pPr>
                      <a:r>
                        <a:rPr kumimoji="0" lang="en-US" sz="1800" b="0" i="0" u="none" strike="noStrike" cap="none" normalizeH="0" baseline="0" dirty="0" smtClean="0">
                          <a:ln>
                            <a:noFill/>
                          </a:ln>
                          <a:solidFill>
                            <a:schemeClr val="tx1"/>
                          </a:solidFill>
                          <a:effectLst/>
                          <a:latin typeface="AvantGarde" pitchFamily="34" charset="0"/>
                        </a:rPr>
                        <a:t>Capacity to undertake program </a:t>
                      </a:r>
                    </a:p>
                  </a:txBody>
                  <a:tcPr horzOverflow="overflow">
                    <a:lnL w="12700" cap="flat" cmpd="sng" algn="ctr">
                      <a:solidFill>
                        <a:schemeClr val="tx1"/>
                      </a:solidFill>
                      <a:prstDash val="solid"/>
                      <a:round/>
                      <a:headEnd type="none" w="med" len="med"/>
                      <a:tailEnd type="none" w="lg" len="lg"/>
                    </a:lnL>
                    <a:lnR w="28575"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28575" cap="flat" cmpd="sng" algn="ctr">
                      <a:solidFill>
                        <a:schemeClr val="tx1"/>
                      </a:solidFill>
                      <a:prstDash val="solid"/>
                      <a:round/>
                      <a:headEnd type="none" w="med" len="med"/>
                      <a:tailEnd type="none" w="lg" len="lg"/>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Number Placeholder 3"/>
          <p:cNvSpPr txBox="1">
            <a:spLocks noGrp="1"/>
          </p:cNvSpPr>
          <p:nvPr/>
        </p:nvSpPr>
        <p:spPr bwMode="auto">
          <a:xfrm>
            <a:off x="7239000" y="6534150"/>
            <a:ext cx="1905000" cy="457200"/>
          </a:xfrm>
          <a:prstGeom prst="rect">
            <a:avLst/>
          </a:prstGeom>
          <a:noFill/>
          <a:ln w="9525">
            <a:noFill/>
            <a:miter lim="800000"/>
            <a:headEnd/>
            <a:tailEnd/>
          </a:ln>
        </p:spPr>
        <p:txBody>
          <a:bodyPr lIns="91427" tIns="45713" rIns="91427" bIns="45713"/>
          <a:lstStyle/>
          <a:p>
            <a:pPr algn="r"/>
            <a:fld id="{2232B236-8A8D-453E-AF8F-F199C20E4A7D}" type="slidenum">
              <a:rPr lang="en-US" sz="1400" b="0">
                <a:latin typeface="Arial" charset="0"/>
              </a:rPr>
              <a:pPr algn="r"/>
              <a:t>61</a:t>
            </a:fld>
            <a:endParaRPr lang="en-US" sz="1400" b="0" dirty="0">
              <a:latin typeface="Arial" charset="0"/>
            </a:endParaRPr>
          </a:p>
        </p:txBody>
      </p:sp>
      <p:sp>
        <p:nvSpPr>
          <p:cNvPr id="54275" name="Rectangle 28"/>
          <p:cNvSpPr>
            <a:spLocks noChangeArrowheads="1"/>
          </p:cNvSpPr>
          <p:nvPr/>
        </p:nvSpPr>
        <p:spPr bwMode="auto">
          <a:xfrm>
            <a:off x="0" y="990600"/>
            <a:ext cx="8915400" cy="5105400"/>
          </a:xfrm>
          <a:prstGeom prst="rect">
            <a:avLst/>
          </a:prstGeom>
          <a:noFill/>
          <a:ln w="9525">
            <a:noFill/>
            <a:miter lim="800000"/>
            <a:headEnd/>
            <a:tailEnd/>
          </a:ln>
        </p:spPr>
        <p:txBody>
          <a:bodyPr lIns="91427" tIns="45713" rIns="91427" bIns="45713"/>
          <a:lstStyle/>
          <a:p>
            <a:pPr>
              <a:spcBef>
                <a:spcPct val="25000"/>
              </a:spcBef>
              <a:buClr>
                <a:srgbClr val="0000FF"/>
              </a:buClr>
              <a:buFont typeface="Wingdings" pitchFamily="2" charset="2"/>
              <a:buNone/>
            </a:pPr>
            <a:r>
              <a:rPr lang="en-US" sz="2000" dirty="0">
                <a:solidFill>
                  <a:srgbClr val="0000FF"/>
                </a:solidFill>
                <a:latin typeface="AvantGarde" pitchFamily="34" charset="0"/>
              </a:rPr>
              <a:t>Scoring Criteria (cont’d)</a:t>
            </a:r>
          </a:p>
        </p:txBody>
      </p:sp>
      <p:graphicFrame>
        <p:nvGraphicFramePr>
          <p:cNvPr id="54302" name="Group 30"/>
          <p:cNvGraphicFramePr>
            <a:graphicFrameLocks noGrp="1"/>
          </p:cNvGraphicFramePr>
          <p:nvPr/>
        </p:nvGraphicFramePr>
        <p:xfrm>
          <a:off x="228600" y="1447800"/>
          <a:ext cx="8686800" cy="4343718"/>
        </p:xfrm>
        <a:graphic>
          <a:graphicData uri="http://schemas.openxmlformats.org/drawingml/2006/table">
            <a:tbl>
              <a:tblPr/>
              <a:tblGrid>
                <a:gridCol w="1981200"/>
                <a:gridCol w="990600"/>
                <a:gridCol w="5715000"/>
              </a:tblGrid>
              <a:tr h="376238">
                <a:tc>
                  <a:txBody>
                    <a:bodyPr/>
                    <a:lstStyle/>
                    <a:p>
                      <a:pPr marL="0" marR="0" lvl="0" indent="0" algn="ctr" defTabSz="914400" rtl="0" eaLnBrk="1" fontAlgn="base" latinLnBrk="0" hangingPunct="1">
                        <a:lnSpc>
                          <a:spcPct val="100000"/>
                        </a:lnSpc>
                        <a:spcBef>
                          <a:spcPct val="20000"/>
                        </a:spcBef>
                        <a:spcAft>
                          <a:spcPct val="0"/>
                        </a:spcAft>
                        <a:buClr>
                          <a:srgbClr val="0000FF"/>
                        </a:buClr>
                        <a:buSzTx/>
                        <a:buFontTx/>
                        <a:buNone/>
                        <a:tabLst/>
                      </a:pPr>
                      <a:r>
                        <a:rPr kumimoji="0" lang="en-US" sz="2000" b="1" i="0" u="none" strike="noStrike" cap="none" normalizeH="0" baseline="0" dirty="0" smtClean="0">
                          <a:ln>
                            <a:noFill/>
                          </a:ln>
                          <a:solidFill>
                            <a:schemeClr val="tx1"/>
                          </a:solidFill>
                          <a:effectLst/>
                          <a:latin typeface="AvantGarde" pitchFamily="34" charset="0"/>
                        </a:rPr>
                        <a:t>Category</a:t>
                      </a:r>
                    </a:p>
                  </a:txBody>
                  <a:tcPr horzOverflow="overflow">
                    <a:lnL w="28575"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lg" len="lg"/>
                    </a:lnR>
                    <a:lnT w="28575" cap="flat" cmpd="sng" algn="ctr">
                      <a:solidFill>
                        <a:schemeClr val="tx1"/>
                      </a:solidFill>
                      <a:prstDash val="solid"/>
                      <a:round/>
                      <a:headEnd type="none" w="med" len="med"/>
                      <a:tailEnd type="none" w="lg" len="lg"/>
                    </a:lnT>
                    <a:lnB w="19050" cap="flat" cmpd="sng" algn="ctr">
                      <a:solidFill>
                        <a:schemeClr val="tx1"/>
                      </a:solidFill>
                      <a:prstDash val="solid"/>
                      <a:round/>
                      <a:headEnd type="none" w="med" len="med"/>
                      <a:tailEnd type="none" w="lg" len="lg"/>
                    </a:lnB>
                    <a:lnTlToBr>
                      <a:noFill/>
                    </a:lnTlToBr>
                    <a:lnBlToTr>
                      <a:noFill/>
                    </a:lnBlToTr>
                    <a:solidFill>
                      <a:schemeClr val="folHlink"/>
                    </a:solidFill>
                  </a:tcPr>
                </a:tc>
                <a:tc>
                  <a:txBody>
                    <a:bodyPr/>
                    <a:lstStyle/>
                    <a:p>
                      <a:pPr marL="0" marR="0" lvl="0" indent="0" algn="ctr" defTabSz="914400" rtl="0" eaLnBrk="1" fontAlgn="base" latinLnBrk="0" hangingPunct="1">
                        <a:lnSpc>
                          <a:spcPct val="100000"/>
                        </a:lnSpc>
                        <a:spcBef>
                          <a:spcPct val="20000"/>
                        </a:spcBef>
                        <a:spcAft>
                          <a:spcPct val="0"/>
                        </a:spcAft>
                        <a:buClr>
                          <a:srgbClr val="0000FF"/>
                        </a:buClr>
                        <a:buSzTx/>
                        <a:buFontTx/>
                        <a:buNone/>
                        <a:tabLst/>
                      </a:pPr>
                      <a:r>
                        <a:rPr kumimoji="0" lang="en-US" sz="2000" b="1" i="0" u="none" strike="noStrike" cap="none" normalizeH="0" baseline="0" dirty="0" smtClean="0">
                          <a:ln>
                            <a:noFill/>
                          </a:ln>
                          <a:solidFill>
                            <a:schemeClr val="tx1"/>
                          </a:solidFill>
                          <a:effectLst/>
                          <a:latin typeface="AvantGarde" pitchFamily="34" charset="0"/>
                        </a:rPr>
                        <a:t>Points</a:t>
                      </a:r>
                    </a:p>
                  </a:txBody>
                  <a:tcPr horzOverflow="overflow">
                    <a:lnL w="12700"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lg" len="lg"/>
                    </a:lnR>
                    <a:lnT w="28575" cap="flat" cmpd="sng" algn="ctr">
                      <a:solidFill>
                        <a:schemeClr val="tx1"/>
                      </a:solidFill>
                      <a:prstDash val="solid"/>
                      <a:round/>
                      <a:headEnd type="none" w="med" len="med"/>
                      <a:tailEnd type="none" w="lg" len="lg"/>
                    </a:lnT>
                    <a:lnB w="19050" cap="flat" cmpd="sng" algn="ctr">
                      <a:solidFill>
                        <a:schemeClr val="tx1"/>
                      </a:solidFill>
                      <a:prstDash val="solid"/>
                      <a:round/>
                      <a:headEnd type="none" w="med" len="med"/>
                      <a:tailEnd type="none" w="lg" len="lg"/>
                    </a:lnB>
                    <a:lnTlToBr>
                      <a:noFill/>
                    </a:lnTlToBr>
                    <a:lnBlToTr>
                      <a:noFill/>
                    </a:lnBlToTr>
                    <a:solidFill>
                      <a:schemeClr val="folHlink"/>
                    </a:solidFill>
                  </a:tcPr>
                </a:tc>
                <a:tc>
                  <a:txBody>
                    <a:bodyPr/>
                    <a:lstStyle/>
                    <a:p>
                      <a:pPr marL="0" marR="0" lvl="0" indent="0" algn="ctr" defTabSz="914400" rtl="0" eaLnBrk="1" fontAlgn="base" latinLnBrk="0" hangingPunct="1">
                        <a:lnSpc>
                          <a:spcPct val="100000"/>
                        </a:lnSpc>
                        <a:spcBef>
                          <a:spcPct val="20000"/>
                        </a:spcBef>
                        <a:spcAft>
                          <a:spcPct val="0"/>
                        </a:spcAft>
                        <a:buClr>
                          <a:srgbClr val="0000FF"/>
                        </a:buClr>
                        <a:buSzTx/>
                        <a:buFontTx/>
                        <a:buNone/>
                        <a:tabLst/>
                      </a:pPr>
                      <a:r>
                        <a:rPr kumimoji="0" lang="en-US" sz="2000" b="1" i="0" u="none" strike="noStrike" cap="none" normalizeH="0" baseline="0" dirty="0" smtClean="0">
                          <a:ln>
                            <a:noFill/>
                          </a:ln>
                          <a:solidFill>
                            <a:schemeClr val="tx1"/>
                          </a:solidFill>
                          <a:effectLst/>
                          <a:latin typeface="AvantGarde" pitchFamily="34" charset="0"/>
                        </a:rPr>
                        <a:t>Elements</a:t>
                      </a:r>
                    </a:p>
                  </a:txBody>
                  <a:tcPr horzOverflow="overflow">
                    <a:lnL w="12700" cap="flat" cmpd="sng" algn="ctr">
                      <a:solidFill>
                        <a:schemeClr val="tx1"/>
                      </a:solidFill>
                      <a:prstDash val="solid"/>
                      <a:round/>
                      <a:headEnd type="none" w="med" len="med"/>
                      <a:tailEnd type="none" w="lg" len="lg"/>
                    </a:lnL>
                    <a:lnR w="28575" cap="flat" cmpd="sng" algn="ctr">
                      <a:solidFill>
                        <a:schemeClr val="tx1"/>
                      </a:solidFill>
                      <a:prstDash val="solid"/>
                      <a:round/>
                      <a:headEnd type="none" w="med" len="med"/>
                      <a:tailEnd type="none" w="lg" len="lg"/>
                    </a:lnR>
                    <a:lnT w="28575" cap="flat" cmpd="sng" algn="ctr">
                      <a:solidFill>
                        <a:schemeClr val="tx1"/>
                      </a:solidFill>
                      <a:prstDash val="solid"/>
                      <a:round/>
                      <a:headEnd type="none" w="med" len="med"/>
                      <a:tailEnd type="none" w="lg" len="lg"/>
                    </a:lnT>
                    <a:lnB w="19050" cap="flat" cmpd="sng" algn="ctr">
                      <a:solidFill>
                        <a:schemeClr val="tx1"/>
                      </a:solidFill>
                      <a:prstDash val="solid"/>
                      <a:round/>
                      <a:headEnd type="none" w="med" len="med"/>
                      <a:tailEnd type="none" w="lg" len="lg"/>
                    </a:lnB>
                    <a:lnTlToBr>
                      <a:noFill/>
                    </a:lnTlToBr>
                    <a:lnBlToTr>
                      <a:noFill/>
                    </a:lnBlToTr>
                    <a:solidFill>
                      <a:schemeClr val="folHlink"/>
                    </a:solidFill>
                  </a:tcPr>
                </a:tc>
              </a:tr>
              <a:tr h="847725">
                <a:tc>
                  <a:txBody>
                    <a:bodyPr/>
                    <a:lstStyle/>
                    <a:p>
                      <a:pPr marL="457200" marR="0" lvl="0" indent="-457200" algn="l" defTabSz="914400" rtl="0" eaLnBrk="1" fontAlgn="base" latinLnBrk="0" hangingPunct="1">
                        <a:lnSpc>
                          <a:spcPct val="100000"/>
                        </a:lnSpc>
                        <a:spcBef>
                          <a:spcPct val="20000"/>
                        </a:spcBef>
                        <a:spcAft>
                          <a:spcPct val="0"/>
                        </a:spcAft>
                        <a:buClr>
                          <a:srgbClr val="0000FF"/>
                        </a:buClr>
                        <a:buSzTx/>
                        <a:buFontTx/>
                        <a:buAutoNum type="alphaUcPeriod" startAt="3"/>
                        <a:tabLst/>
                      </a:pPr>
                      <a:r>
                        <a:rPr kumimoji="0" lang="en-US" sz="1800" b="0" i="0" u="none" strike="noStrike" cap="none" normalizeH="0" baseline="0" dirty="0" smtClean="0">
                          <a:ln>
                            <a:noFill/>
                          </a:ln>
                          <a:solidFill>
                            <a:schemeClr val="tx1"/>
                          </a:solidFill>
                          <a:effectLst/>
                          <a:latin typeface="AvantGarde" pitchFamily="34" charset="0"/>
                        </a:rPr>
                        <a:t>Quality Assurance and Evaluation Plan </a:t>
                      </a:r>
                    </a:p>
                  </a:txBody>
                  <a:tcPr horzOverflow="overflow">
                    <a:lnL w="28575"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lg" len="lg"/>
                    </a:lnR>
                    <a:lnT w="19050" cap="flat" cmpd="sng" algn="ctr">
                      <a:solidFill>
                        <a:schemeClr val="tx1"/>
                      </a:solidFill>
                      <a:prstDash val="solid"/>
                      <a:round/>
                      <a:headEnd type="none" w="med" len="med"/>
                      <a:tailEnd type="none" w="lg" len="lg"/>
                    </a:lnT>
                    <a:lnB w="19050" cap="flat" cmpd="sng" algn="ctr">
                      <a:solidFill>
                        <a:schemeClr val="tx1"/>
                      </a:solidFill>
                      <a:prstDash val="solid"/>
                      <a:round/>
                      <a:headEnd type="none" w="med" len="med"/>
                      <a:tailEnd type="none" w="lg" len="lg"/>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0000FF"/>
                        </a:buClr>
                        <a:buSzTx/>
                        <a:buFontTx/>
                        <a:buNone/>
                        <a:tabLst/>
                      </a:pPr>
                      <a:r>
                        <a:rPr kumimoji="0" lang="en-US" sz="1800" b="0" i="0" u="none" strike="noStrike" cap="none" normalizeH="0" baseline="0" dirty="0" smtClean="0">
                          <a:ln>
                            <a:noFill/>
                          </a:ln>
                          <a:solidFill>
                            <a:schemeClr val="tx1"/>
                          </a:solidFill>
                          <a:effectLst/>
                          <a:latin typeface="AvantGarde" pitchFamily="34" charset="0"/>
                        </a:rPr>
                        <a:t>15</a:t>
                      </a:r>
                    </a:p>
                  </a:txBody>
                  <a:tcPr horzOverflow="overflow">
                    <a:lnL w="12700"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lg" len="lg"/>
                    </a:lnR>
                    <a:lnT w="19050" cap="flat" cmpd="sng" algn="ctr">
                      <a:solidFill>
                        <a:schemeClr val="tx1"/>
                      </a:solidFill>
                      <a:prstDash val="solid"/>
                      <a:round/>
                      <a:headEnd type="none" w="med" len="med"/>
                      <a:tailEnd type="none" w="lg" len="lg"/>
                    </a:lnT>
                    <a:lnB w="19050" cap="flat" cmpd="sng" algn="ctr">
                      <a:solidFill>
                        <a:schemeClr val="tx1"/>
                      </a:solidFill>
                      <a:prstDash val="solid"/>
                      <a:round/>
                      <a:headEnd type="none" w="med" len="med"/>
                      <a:tailEnd type="none" w="lg" len="lg"/>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0000FF"/>
                        </a:buClr>
                        <a:buSzTx/>
                        <a:buFontTx/>
                        <a:buChar char="•"/>
                        <a:tabLst/>
                      </a:pPr>
                      <a:r>
                        <a:rPr kumimoji="0" lang="en-US" sz="1800" b="0" i="0" u="none" strike="noStrike" cap="none" normalizeH="0" baseline="0" dirty="0" smtClean="0">
                          <a:ln>
                            <a:noFill/>
                          </a:ln>
                          <a:solidFill>
                            <a:schemeClr val="tx1"/>
                          </a:solidFill>
                          <a:effectLst/>
                          <a:latin typeface="AvantGarde" pitchFamily="34" charset="0"/>
                        </a:rPr>
                        <a:t>Program evaluation</a:t>
                      </a:r>
                    </a:p>
                    <a:p>
                      <a:pPr marL="0" marR="0" lvl="0" indent="0" algn="l" defTabSz="914400" rtl="0" eaLnBrk="1" fontAlgn="base" latinLnBrk="0" hangingPunct="1">
                        <a:lnSpc>
                          <a:spcPct val="100000"/>
                        </a:lnSpc>
                        <a:spcBef>
                          <a:spcPct val="20000"/>
                        </a:spcBef>
                        <a:spcAft>
                          <a:spcPct val="0"/>
                        </a:spcAft>
                        <a:buClr>
                          <a:srgbClr val="0000FF"/>
                        </a:buClr>
                        <a:buSzTx/>
                        <a:buFontTx/>
                        <a:buChar char="•"/>
                        <a:tabLst/>
                      </a:pPr>
                      <a:r>
                        <a:rPr kumimoji="0" lang="en-US" sz="1800" b="0" i="0" u="none" strike="noStrike" cap="none" normalizeH="0" baseline="0" dirty="0" smtClean="0">
                          <a:ln>
                            <a:noFill/>
                          </a:ln>
                          <a:solidFill>
                            <a:schemeClr val="tx1"/>
                          </a:solidFill>
                          <a:effectLst/>
                          <a:latin typeface="AvantGarde" pitchFamily="34" charset="0"/>
                        </a:rPr>
                        <a:t>Monitoring</a:t>
                      </a:r>
                    </a:p>
                    <a:p>
                      <a:pPr marL="0" marR="0" lvl="0" indent="0" algn="l" defTabSz="914400" rtl="0" eaLnBrk="1" fontAlgn="base" latinLnBrk="0" hangingPunct="1">
                        <a:lnSpc>
                          <a:spcPct val="100000"/>
                        </a:lnSpc>
                        <a:spcBef>
                          <a:spcPct val="20000"/>
                        </a:spcBef>
                        <a:spcAft>
                          <a:spcPct val="0"/>
                        </a:spcAft>
                        <a:buClr>
                          <a:srgbClr val="0000FF"/>
                        </a:buClr>
                        <a:buSzTx/>
                        <a:buFontTx/>
                        <a:buChar char="•"/>
                        <a:tabLst/>
                      </a:pPr>
                      <a:r>
                        <a:rPr kumimoji="0" lang="en-US" sz="1800" b="0" i="0" u="none" strike="noStrike" cap="none" normalizeH="0" baseline="0" dirty="0" smtClean="0">
                          <a:ln>
                            <a:noFill/>
                          </a:ln>
                          <a:solidFill>
                            <a:schemeClr val="tx1"/>
                          </a:solidFill>
                          <a:effectLst/>
                          <a:latin typeface="AvantGarde" pitchFamily="34" charset="0"/>
                        </a:rPr>
                        <a:t>Remediation</a:t>
                      </a:r>
                    </a:p>
                    <a:p>
                      <a:pPr marL="0" marR="0" lvl="0" indent="0" algn="l" defTabSz="914400" rtl="0" eaLnBrk="1" fontAlgn="base" latinLnBrk="0" hangingPunct="1">
                        <a:lnSpc>
                          <a:spcPct val="100000"/>
                        </a:lnSpc>
                        <a:spcBef>
                          <a:spcPct val="20000"/>
                        </a:spcBef>
                        <a:spcAft>
                          <a:spcPct val="0"/>
                        </a:spcAft>
                        <a:buClr>
                          <a:srgbClr val="0000FF"/>
                        </a:buClr>
                        <a:buSzTx/>
                        <a:buFontTx/>
                        <a:buChar char="•"/>
                        <a:tabLst/>
                      </a:pPr>
                      <a:r>
                        <a:rPr kumimoji="0" lang="en-US" sz="1800" b="0" i="0" u="none" strike="noStrike" cap="none" normalizeH="0" baseline="0" dirty="0" smtClean="0">
                          <a:ln>
                            <a:noFill/>
                          </a:ln>
                          <a:solidFill>
                            <a:schemeClr val="tx1"/>
                          </a:solidFill>
                          <a:effectLst/>
                          <a:latin typeface="AvantGarde" pitchFamily="34" charset="0"/>
                        </a:rPr>
                        <a:t>Management and reporting </a:t>
                      </a:r>
                    </a:p>
                  </a:txBody>
                  <a:tcPr horzOverflow="overflow">
                    <a:lnL w="12700" cap="flat" cmpd="sng" algn="ctr">
                      <a:solidFill>
                        <a:schemeClr val="tx1"/>
                      </a:solidFill>
                      <a:prstDash val="solid"/>
                      <a:round/>
                      <a:headEnd type="none" w="med" len="med"/>
                      <a:tailEnd type="none" w="lg" len="lg"/>
                    </a:lnL>
                    <a:lnR w="28575" cap="flat" cmpd="sng" algn="ctr">
                      <a:solidFill>
                        <a:schemeClr val="tx1"/>
                      </a:solidFill>
                      <a:prstDash val="solid"/>
                      <a:round/>
                      <a:headEnd type="none" w="med" len="med"/>
                      <a:tailEnd type="none" w="lg" len="lg"/>
                    </a:lnR>
                    <a:lnT w="19050" cap="flat" cmpd="sng" algn="ctr">
                      <a:solidFill>
                        <a:schemeClr val="tx1"/>
                      </a:solidFill>
                      <a:prstDash val="solid"/>
                      <a:round/>
                      <a:headEnd type="none" w="med" len="med"/>
                      <a:tailEnd type="none" w="lg" len="lg"/>
                    </a:lnT>
                    <a:lnB w="19050" cap="flat" cmpd="sng" algn="ctr">
                      <a:solidFill>
                        <a:schemeClr val="tx1"/>
                      </a:solidFill>
                      <a:prstDash val="solid"/>
                      <a:round/>
                      <a:headEnd type="none" w="med" len="med"/>
                      <a:tailEnd type="none" w="lg" len="lg"/>
                    </a:lnB>
                    <a:lnTlToBr>
                      <a:noFill/>
                    </a:lnTlToBr>
                    <a:lnBlToTr>
                      <a:noFill/>
                    </a:lnBlToTr>
                    <a:noFill/>
                  </a:tcPr>
                </a:tc>
              </a:tr>
              <a:tr h="847725">
                <a:tc>
                  <a:txBody>
                    <a:bodyPr/>
                    <a:lstStyle/>
                    <a:p>
                      <a:pPr marL="457200" marR="0" lvl="0" indent="-457200" algn="l" defTabSz="914400" rtl="0" eaLnBrk="1" fontAlgn="base" latinLnBrk="0" hangingPunct="1">
                        <a:lnSpc>
                          <a:spcPct val="100000"/>
                        </a:lnSpc>
                        <a:spcBef>
                          <a:spcPct val="20000"/>
                        </a:spcBef>
                        <a:spcAft>
                          <a:spcPct val="0"/>
                        </a:spcAft>
                        <a:buClr>
                          <a:srgbClr val="0000FF"/>
                        </a:buClr>
                        <a:buSzTx/>
                        <a:buFontTx/>
                        <a:buAutoNum type="alphaUcPeriod" startAt="4"/>
                        <a:tabLst/>
                      </a:pPr>
                      <a:r>
                        <a:rPr kumimoji="0" lang="en-US" sz="1800" b="0" i="0" u="none" strike="noStrike" cap="none" normalizeH="0" baseline="0" dirty="0" smtClean="0">
                          <a:ln>
                            <a:noFill/>
                          </a:ln>
                          <a:solidFill>
                            <a:schemeClr val="tx1"/>
                          </a:solidFill>
                          <a:effectLst/>
                          <a:latin typeface="AvantGarde" pitchFamily="34" charset="0"/>
                        </a:rPr>
                        <a:t>Financial Capability and Plan </a:t>
                      </a:r>
                    </a:p>
                  </a:txBody>
                  <a:tcPr horzOverflow="overflow">
                    <a:lnL w="28575"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lg" len="lg"/>
                    </a:lnR>
                    <a:lnT w="19050" cap="flat" cmpd="sng" algn="ctr">
                      <a:solidFill>
                        <a:schemeClr val="tx1"/>
                      </a:solidFill>
                      <a:prstDash val="solid"/>
                      <a:round/>
                      <a:headEnd type="none" w="med" len="med"/>
                      <a:tailEnd type="none" w="lg" len="lg"/>
                    </a:lnT>
                    <a:lnB w="19050" cap="flat" cmpd="sng" algn="ctr">
                      <a:solidFill>
                        <a:schemeClr val="tx1"/>
                      </a:solidFill>
                      <a:prstDash val="solid"/>
                      <a:round/>
                      <a:headEnd type="none" w="med" len="med"/>
                      <a:tailEnd type="none" w="lg" len="lg"/>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0000FF"/>
                        </a:buClr>
                        <a:buSzTx/>
                        <a:buFontTx/>
                        <a:buNone/>
                        <a:tabLst/>
                      </a:pPr>
                      <a:r>
                        <a:rPr kumimoji="0" lang="en-US" sz="1800" b="0" i="0" u="none" strike="noStrike" cap="none" normalizeH="0" baseline="0" dirty="0" smtClean="0">
                          <a:ln>
                            <a:noFill/>
                          </a:ln>
                          <a:solidFill>
                            <a:schemeClr val="tx1"/>
                          </a:solidFill>
                          <a:effectLst/>
                          <a:latin typeface="AvantGarde" pitchFamily="34" charset="0"/>
                        </a:rPr>
                        <a:t>15</a:t>
                      </a:r>
                    </a:p>
                  </a:txBody>
                  <a:tcPr horzOverflow="overflow">
                    <a:lnL w="12700"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lg" len="lg"/>
                    </a:lnR>
                    <a:lnT w="19050" cap="flat" cmpd="sng" algn="ctr">
                      <a:solidFill>
                        <a:schemeClr val="tx1"/>
                      </a:solidFill>
                      <a:prstDash val="solid"/>
                      <a:round/>
                      <a:headEnd type="none" w="med" len="med"/>
                      <a:tailEnd type="none" w="lg" len="lg"/>
                    </a:lnT>
                    <a:lnB w="19050" cap="flat" cmpd="sng" algn="ctr">
                      <a:solidFill>
                        <a:schemeClr val="tx1"/>
                      </a:solidFill>
                      <a:prstDash val="solid"/>
                      <a:round/>
                      <a:headEnd type="none" w="med" len="med"/>
                      <a:tailEnd type="none" w="lg" len="lg"/>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0000FF"/>
                        </a:buClr>
                        <a:buSzTx/>
                        <a:buFontTx/>
                        <a:buChar char="•"/>
                        <a:tabLst/>
                      </a:pPr>
                      <a:r>
                        <a:rPr kumimoji="0" lang="en-US" sz="1800" b="0" i="0" u="none" strike="noStrike" cap="none" normalizeH="0" baseline="0" dirty="0" smtClean="0">
                          <a:ln>
                            <a:noFill/>
                          </a:ln>
                          <a:solidFill>
                            <a:schemeClr val="tx1"/>
                          </a:solidFill>
                          <a:effectLst/>
                          <a:latin typeface="AvantGarde" pitchFamily="34" charset="0"/>
                        </a:rPr>
                        <a:t>Organizational finances</a:t>
                      </a:r>
                    </a:p>
                    <a:p>
                      <a:pPr marL="0" marR="0" lvl="0" indent="0" algn="l" defTabSz="914400" rtl="0" eaLnBrk="1" fontAlgn="base" latinLnBrk="0" hangingPunct="1">
                        <a:lnSpc>
                          <a:spcPct val="100000"/>
                        </a:lnSpc>
                        <a:spcBef>
                          <a:spcPct val="20000"/>
                        </a:spcBef>
                        <a:spcAft>
                          <a:spcPct val="0"/>
                        </a:spcAft>
                        <a:buClr>
                          <a:srgbClr val="0000FF"/>
                        </a:buClr>
                        <a:buSzTx/>
                        <a:buFontTx/>
                        <a:buChar char="•"/>
                        <a:tabLst/>
                      </a:pPr>
                      <a:r>
                        <a:rPr kumimoji="0" lang="en-US" sz="1800" b="0" i="0" u="none" strike="noStrike" cap="none" normalizeH="0" baseline="0" dirty="0" smtClean="0">
                          <a:ln>
                            <a:noFill/>
                          </a:ln>
                          <a:solidFill>
                            <a:schemeClr val="tx1"/>
                          </a:solidFill>
                          <a:effectLst/>
                          <a:latin typeface="AvantGarde" pitchFamily="34" charset="0"/>
                        </a:rPr>
                        <a:t>Financial feasibility of program</a:t>
                      </a:r>
                    </a:p>
                  </a:txBody>
                  <a:tcPr horzOverflow="overflow">
                    <a:lnL w="12700" cap="flat" cmpd="sng" algn="ctr">
                      <a:solidFill>
                        <a:schemeClr val="tx1"/>
                      </a:solidFill>
                      <a:prstDash val="solid"/>
                      <a:round/>
                      <a:headEnd type="none" w="med" len="med"/>
                      <a:tailEnd type="none" w="lg" len="lg"/>
                    </a:lnL>
                    <a:lnR w="28575" cap="flat" cmpd="sng" algn="ctr">
                      <a:solidFill>
                        <a:schemeClr val="tx1"/>
                      </a:solidFill>
                      <a:prstDash val="solid"/>
                      <a:round/>
                      <a:headEnd type="none" w="med" len="med"/>
                      <a:tailEnd type="none" w="lg" len="lg"/>
                    </a:lnR>
                    <a:lnT w="19050" cap="flat" cmpd="sng" algn="ctr">
                      <a:solidFill>
                        <a:schemeClr val="tx1"/>
                      </a:solidFill>
                      <a:prstDash val="solid"/>
                      <a:round/>
                      <a:headEnd type="none" w="med" len="med"/>
                      <a:tailEnd type="none" w="lg" len="lg"/>
                    </a:lnT>
                    <a:lnB w="19050" cap="flat" cmpd="sng" algn="ctr">
                      <a:solidFill>
                        <a:schemeClr val="tx1"/>
                      </a:solidFill>
                      <a:prstDash val="solid"/>
                      <a:round/>
                      <a:headEnd type="none" w="med" len="med"/>
                      <a:tailEnd type="none" w="lg" len="lg"/>
                    </a:lnB>
                    <a:lnTlToBr>
                      <a:noFill/>
                    </a:lnTlToBr>
                    <a:lnBlToTr>
                      <a:noFill/>
                    </a:lnBlToTr>
                    <a:noFill/>
                  </a:tcPr>
                </a:tc>
              </a:tr>
              <a:tr h="1570038">
                <a:tc>
                  <a:txBody>
                    <a:bodyPr/>
                    <a:lstStyle/>
                    <a:p>
                      <a:pPr marL="457200" marR="0" lvl="0" indent="-457200" algn="l" defTabSz="914400" rtl="0" eaLnBrk="1" fontAlgn="base" latinLnBrk="0" hangingPunct="1">
                        <a:lnSpc>
                          <a:spcPct val="100000"/>
                        </a:lnSpc>
                        <a:spcBef>
                          <a:spcPct val="20000"/>
                        </a:spcBef>
                        <a:spcAft>
                          <a:spcPct val="0"/>
                        </a:spcAft>
                        <a:buClr>
                          <a:srgbClr val="0000FF"/>
                        </a:buClr>
                        <a:buSzTx/>
                        <a:buFontTx/>
                        <a:buAutoNum type="alphaUcPeriod" startAt="5"/>
                        <a:tabLst/>
                      </a:pPr>
                      <a:r>
                        <a:rPr kumimoji="0" lang="en-US" sz="1800" b="0" i="0" u="none" strike="noStrike" cap="none" normalizeH="0" baseline="0" dirty="0" smtClean="0">
                          <a:ln>
                            <a:noFill/>
                          </a:ln>
                          <a:solidFill>
                            <a:schemeClr val="tx1"/>
                          </a:solidFill>
                          <a:effectLst/>
                          <a:latin typeface="AvantGarde" pitchFamily="34" charset="0"/>
                        </a:rPr>
                        <a:t>Area and Community Linkages and Relations </a:t>
                      </a:r>
                    </a:p>
                  </a:txBody>
                  <a:tcPr horzOverflow="overflow">
                    <a:lnL w="28575"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lg" len="lg"/>
                    </a:lnR>
                    <a:lnT w="19050" cap="flat" cmpd="sng" algn="ctr">
                      <a:solidFill>
                        <a:schemeClr val="tx1"/>
                      </a:solidFill>
                      <a:prstDash val="solid"/>
                      <a:round/>
                      <a:headEnd type="none" w="med" len="med"/>
                      <a:tailEnd type="none" w="lg" len="lg"/>
                    </a:lnT>
                    <a:lnB w="28575" cap="flat" cmpd="sng" algn="ctr">
                      <a:solidFill>
                        <a:schemeClr val="tx1"/>
                      </a:solidFill>
                      <a:prstDash val="solid"/>
                      <a:round/>
                      <a:headEnd type="none" w="med" len="med"/>
                      <a:tailEnd type="none" w="lg" len="lg"/>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0000FF"/>
                        </a:buClr>
                        <a:buSzTx/>
                        <a:buFontTx/>
                        <a:buNone/>
                        <a:tabLst/>
                      </a:pPr>
                      <a:r>
                        <a:rPr kumimoji="0" lang="en-US" sz="1800" b="0" i="0" u="none" strike="noStrike" cap="none" normalizeH="0" baseline="0" dirty="0" smtClean="0">
                          <a:ln>
                            <a:noFill/>
                          </a:ln>
                          <a:solidFill>
                            <a:schemeClr val="tx1"/>
                          </a:solidFill>
                          <a:effectLst/>
                          <a:latin typeface="AvantGarde" pitchFamily="34" charset="0"/>
                        </a:rPr>
                        <a:t>10</a:t>
                      </a:r>
                    </a:p>
                  </a:txBody>
                  <a:tcPr horzOverflow="overflow">
                    <a:lnL w="12700"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lg" len="lg"/>
                    </a:lnR>
                    <a:lnT w="19050" cap="flat" cmpd="sng" algn="ctr">
                      <a:solidFill>
                        <a:schemeClr val="tx1"/>
                      </a:solidFill>
                      <a:prstDash val="solid"/>
                      <a:round/>
                      <a:headEnd type="none" w="med" len="med"/>
                      <a:tailEnd type="none" w="lg" len="lg"/>
                    </a:lnT>
                    <a:lnB w="28575" cap="flat" cmpd="sng" algn="ctr">
                      <a:solidFill>
                        <a:schemeClr val="tx1"/>
                      </a:solidFill>
                      <a:prstDash val="solid"/>
                      <a:round/>
                      <a:headEnd type="none" w="med" len="med"/>
                      <a:tailEnd type="none" w="lg" len="lg"/>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0000FF"/>
                        </a:buClr>
                        <a:buSzTx/>
                        <a:buFontTx/>
                        <a:buChar char="•"/>
                        <a:tabLst/>
                      </a:pPr>
                      <a:r>
                        <a:rPr kumimoji="0" lang="en-US" sz="1800" b="0" i="0" u="none" strike="noStrike" cap="none" normalizeH="0" baseline="0" dirty="0" smtClean="0">
                          <a:ln>
                            <a:noFill/>
                          </a:ln>
                          <a:solidFill>
                            <a:schemeClr val="tx1"/>
                          </a:solidFill>
                          <a:effectLst/>
                          <a:latin typeface="AvantGarde" pitchFamily="34" charset="0"/>
                        </a:rPr>
                        <a:t>Area or community linkages</a:t>
                      </a:r>
                    </a:p>
                    <a:p>
                      <a:pPr marL="0" marR="0" lvl="0" indent="0" algn="l" defTabSz="914400" rtl="0" eaLnBrk="1" fontAlgn="base" latinLnBrk="0" hangingPunct="1">
                        <a:lnSpc>
                          <a:spcPct val="100000"/>
                        </a:lnSpc>
                        <a:spcBef>
                          <a:spcPct val="20000"/>
                        </a:spcBef>
                        <a:spcAft>
                          <a:spcPct val="0"/>
                        </a:spcAft>
                        <a:buClr>
                          <a:srgbClr val="0000FF"/>
                        </a:buClr>
                        <a:buSzTx/>
                        <a:buFontTx/>
                        <a:buChar char="•"/>
                        <a:tabLst/>
                      </a:pPr>
                      <a:r>
                        <a:rPr kumimoji="0" lang="en-US" sz="1800" b="0" i="0" u="none" strike="noStrike" cap="none" normalizeH="0" baseline="0" dirty="0" smtClean="0">
                          <a:ln>
                            <a:noFill/>
                          </a:ln>
                          <a:solidFill>
                            <a:schemeClr val="tx1"/>
                          </a:solidFill>
                          <a:effectLst/>
                          <a:latin typeface="AvantGarde" pitchFamily="34" charset="0"/>
                        </a:rPr>
                        <a:t>Past working relationships </a:t>
                      </a:r>
                    </a:p>
                    <a:p>
                      <a:pPr marL="0" marR="0" lvl="0" indent="0" algn="l" defTabSz="914400" rtl="0" eaLnBrk="1" fontAlgn="base" latinLnBrk="0" hangingPunct="1">
                        <a:lnSpc>
                          <a:spcPct val="100000"/>
                        </a:lnSpc>
                        <a:spcBef>
                          <a:spcPct val="20000"/>
                        </a:spcBef>
                        <a:spcAft>
                          <a:spcPct val="0"/>
                        </a:spcAft>
                        <a:buClr>
                          <a:srgbClr val="0000FF"/>
                        </a:buClr>
                        <a:buSzTx/>
                        <a:buFontTx/>
                        <a:buChar char="•"/>
                        <a:tabLst/>
                      </a:pPr>
                      <a:r>
                        <a:rPr kumimoji="0" lang="en-US" sz="1800" b="0" i="0" u="none" strike="noStrike" cap="none" normalizeH="0" baseline="0" dirty="0" smtClean="0">
                          <a:ln>
                            <a:noFill/>
                          </a:ln>
                          <a:solidFill>
                            <a:schemeClr val="tx1"/>
                          </a:solidFill>
                          <a:effectLst/>
                          <a:latin typeface="AvantGarde" pitchFamily="34" charset="0"/>
                        </a:rPr>
                        <a:t>Local presence and knowledge</a:t>
                      </a:r>
                    </a:p>
                    <a:p>
                      <a:pPr marL="0" marR="0" lvl="0" indent="0" algn="l" defTabSz="914400" rtl="0" eaLnBrk="1" fontAlgn="base" latinLnBrk="0" hangingPunct="1">
                        <a:lnSpc>
                          <a:spcPct val="100000"/>
                        </a:lnSpc>
                        <a:spcBef>
                          <a:spcPct val="20000"/>
                        </a:spcBef>
                        <a:spcAft>
                          <a:spcPct val="0"/>
                        </a:spcAft>
                        <a:buClr>
                          <a:srgbClr val="0000FF"/>
                        </a:buClr>
                        <a:buSzTx/>
                        <a:buFontTx/>
                        <a:buChar char="•"/>
                        <a:tabLst/>
                      </a:pPr>
                      <a:r>
                        <a:rPr kumimoji="0" lang="en-US" sz="1800" b="0" i="0" u="none" strike="noStrike" cap="none" normalizeH="0" baseline="0" dirty="0" smtClean="0">
                          <a:ln>
                            <a:noFill/>
                          </a:ln>
                          <a:solidFill>
                            <a:schemeClr val="tx1"/>
                          </a:solidFill>
                          <a:effectLst/>
                          <a:latin typeface="AvantGarde" pitchFamily="34" charset="0"/>
                        </a:rPr>
                        <a:t>Integration of linkages and program concept</a:t>
                      </a:r>
                    </a:p>
                  </a:txBody>
                  <a:tcPr horzOverflow="overflow">
                    <a:lnL w="12700" cap="flat" cmpd="sng" algn="ctr">
                      <a:solidFill>
                        <a:schemeClr val="tx1"/>
                      </a:solidFill>
                      <a:prstDash val="solid"/>
                      <a:round/>
                      <a:headEnd type="none" w="med" len="med"/>
                      <a:tailEnd type="none" w="lg" len="lg"/>
                    </a:lnL>
                    <a:lnR w="28575" cap="flat" cmpd="sng" algn="ctr">
                      <a:solidFill>
                        <a:schemeClr val="tx1"/>
                      </a:solidFill>
                      <a:prstDash val="solid"/>
                      <a:round/>
                      <a:headEnd type="none" w="med" len="med"/>
                      <a:tailEnd type="none" w="lg" len="lg"/>
                    </a:lnR>
                    <a:lnT w="19050" cap="flat" cmpd="sng" algn="ctr">
                      <a:solidFill>
                        <a:schemeClr val="tx1"/>
                      </a:solidFill>
                      <a:prstDash val="solid"/>
                      <a:round/>
                      <a:headEnd type="none" w="med" len="med"/>
                      <a:tailEnd type="none" w="lg" len="lg"/>
                    </a:lnT>
                    <a:lnB w="28575" cap="flat" cmpd="sng" algn="ctr">
                      <a:solidFill>
                        <a:schemeClr val="tx1"/>
                      </a:solidFill>
                      <a:prstDash val="solid"/>
                      <a:round/>
                      <a:headEnd type="none" w="med" len="med"/>
                      <a:tailEnd type="none" w="lg" len="lg"/>
                    </a:lnB>
                    <a:lnTlToBr>
                      <a:noFill/>
                    </a:lnTlToBr>
                    <a:lnBlToTr>
                      <a:noFill/>
                    </a:lnBlToTr>
                    <a:noFill/>
                  </a:tcPr>
                </a:tc>
              </a:tr>
            </a:tbl>
          </a:graphicData>
        </a:graphic>
      </p:graphicFrame>
      <p:sp>
        <p:nvSpPr>
          <p:cNvPr id="1162267" name="Rectangle 27"/>
          <p:cNvSpPr>
            <a:spLocks noChangeArrowheads="1"/>
          </p:cNvSpPr>
          <p:nvPr/>
        </p:nvSpPr>
        <p:spPr bwMode="auto">
          <a:xfrm>
            <a:off x="3657600" y="0"/>
            <a:ext cx="5486400" cy="990600"/>
          </a:xfrm>
          <a:prstGeom prst="rect">
            <a:avLst/>
          </a:prstGeom>
          <a:noFill/>
          <a:ln w="9525">
            <a:noFill/>
            <a:miter lim="800000"/>
            <a:headEnd/>
            <a:tailEnd/>
          </a:ln>
          <a:effectLst/>
        </p:spPr>
        <p:txBody>
          <a:bodyPr lIns="91427" tIns="45713" rIns="91427" bIns="45713" anchor="ctr"/>
          <a:lstStyle/>
          <a:p>
            <a:pPr algn="r">
              <a:defRPr/>
            </a:pPr>
            <a:r>
              <a:rPr lang="en-US" sz="3000" i="1" dirty="0" smtClean="0">
                <a:solidFill>
                  <a:schemeClr val="bg1"/>
                </a:solidFill>
                <a:effectLst>
                  <a:outerShdw blurRad="38100" dist="38100" dir="2700000" algn="tl">
                    <a:srgbClr val="C0C0C0"/>
                  </a:outerShdw>
                </a:effectLst>
                <a:latin typeface="AvantGarde" pitchFamily="34" charset="0"/>
              </a:rPr>
              <a:t>Application </a:t>
            </a:r>
            <a:r>
              <a:rPr lang="en-US" sz="3000" i="1" dirty="0">
                <a:solidFill>
                  <a:schemeClr val="bg1"/>
                </a:solidFill>
                <a:effectLst>
                  <a:outerShdw blurRad="38100" dist="38100" dir="2700000" algn="tl">
                    <a:srgbClr val="C0C0C0"/>
                  </a:outerShdw>
                </a:effectLst>
                <a:latin typeface="AvantGarde" pitchFamily="34" charset="0"/>
              </a:rPr>
              <a:t>Review</a:t>
            </a:r>
          </a:p>
          <a:p>
            <a:pPr algn="r">
              <a:defRPr/>
            </a:pPr>
            <a:r>
              <a:rPr lang="en-US" sz="3000" i="1" dirty="0">
                <a:solidFill>
                  <a:schemeClr val="bg1"/>
                </a:solidFill>
                <a:effectLst>
                  <a:outerShdw blurRad="38100" dist="38100" dir="2700000" algn="tl">
                    <a:srgbClr val="C0C0C0"/>
                  </a:outerShdw>
                </a:effectLst>
                <a:latin typeface="AvantGarde" pitchFamily="34" charset="0"/>
              </a:rPr>
              <a:t>Scoring Criteria (cont’d)</a:t>
            </a: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p:nvPr>
        </p:nvSpPr>
        <p:spPr>
          <a:xfrm>
            <a:off x="381000" y="1295400"/>
            <a:ext cx="8153400" cy="4876800"/>
          </a:xfrm>
        </p:spPr>
        <p:txBody>
          <a:bodyPr/>
          <a:lstStyle/>
          <a:p>
            <a:r>
              <a:rPr lang="en-US" b="0" dirty="0" smtClean="0">
                <a:solidFill>
                  <a:schemeClr val="tx2"/>
                </a:solidFill>
              </a:rPr>
              <a:t>Statutory requirement for equitable distribution.</a:t>
            </a:r>
          </a:p>
          <a:p>
            <a:r>
              <a:rPr lang="en-US" b="0" dirty="0" smtClean="0">
                <a:solidFill>
                  <a:schemeClr val="tx2"/>
                </a:solidFill>
              </a:rPr>
              <a:t>Important focus will be to expand accessibility to homeless and at-risk Veteran families.</a:t>
            </a:r>
          </a:p>
          <a:p>
            <a:pPr>
              <a:buNone/>
            </a:pPr>
            <a:endParaRPr lang="en-US" b="0" dirty="0" smtClean="0">
              <a:solidFill>
                <a:schemeClr val="tx2"/>
              </a:solidFill>
            </a:endParaRPr>
          </a:p>
          <a:p>
            <a:r>
              <a:rPr lang="en-US" dirty="0" smtClean="0">
                <a:solidFill>
                  <a:schemeClr val="tx2"/>
                </a:solidFill>
              </a:rPr>
              <a:t>Look at current list of grantees to see what CoCs are unserved or underserved for potential target areas.</a:t>
            </a:r>
            <a:endParaRPr lang="en-US" dirty="0">
              <a:solidFill>
                <a:schemeClr val="tx2"/>
              </a:solidFill>
            </a:endParaRPr>
          </a:p>
        </p:txBody>
      </p:sp>
      <p:sp>
        <p:nvSpPr>
          <p:cNvPr id="52226" name="Rectangle 6"/>
          <p:cNvSpPr>
            <a:spLocks noGrp="1" noChangeArrowheads="1"/>
          </p:cNvSpPr>
          <p:nvPr>
            <p:ph type="sldNum" sz="quarter" idx="10"/>
          </p:nvPr>
        </p:nvSpPr>
        <p:spPr>
          <a:noFill/>
        </p:spPr>
        <p:txBody>
          <a:bodyPr/>
          <a:lstStyle/>
          <a:p>
            <a:fld id="{832E610E-80FE-4EA4-8AF6-0C5752FBFFB7}" type="slidenum">
              <a:rPr lang="en-US" smtClean="0"/>
              <a:pPr/>
              <a:t>62</a:t>
            </a:fld>
            <a:endParaRPr lang="en-US" dirty="0" smtClean="0"/>
          </a:p>
        </p:txBody>
      </p:sp>
      <p:sp>
        <p:nvSpPr>
          <p:cNvPr id="1225732" name="Rectangle 4"/>
          <p:cNvSpPr>
            <a:spLocks noChangeArrowheads="1"/>
          </p:cNvSpPr>
          <p:nvPr/>
        </p:nvSpPr>
        <p:spPr bwMode="auto">
          <a:xfrm>
            <a:off x="3505200" y="0"/>
            <a:ext cx="5638800" cy="990600"/>
          </a:xfrm>
          <a:prstGeom prst="rect">
            <a:avLst/>
          </a:prstGeom>
          <a:noFill/>
          <a:ln w="9525">
            <a:noFill/>
            <a:miter lim="800000"/>
            <a:headEnd/>
            <a:tailEnd/>
          </a:ln>
          <a:effectLst/>
        </p:spPr>
        <p:txBody>
          <a:bodyPr lIns="91427" tIns="45713" rIns="91427" bIns="45713" anchor="ctr"/>
          <a:lstStyle/>
          <a:p>
            <a:pPr algn="r">
              <a:defRPr/>
            </a:pPr>
            <a:r>
              <a:rPr lang="en-US" sz="3000" i="1" dirty="0" smtClean="0">
                <a:solidFill>
                  <a:schemeClr val="bg1"/>
                </a:solidFill>
                <a:effectLst>
                  <a:outerShdw blurRad="38100" dist="38100" dir="2700000" algn="tl">
                    <a:srgbClr val="C0C0C0"/>
                  </a:outerShdw>
                </a:effectLst>
                <a:latin typeface="AvantGarde" pitchFamily="34" charset="0"/>
              </a:rPr>
              <a:t>Application Advice - General</a:t>
            </a:r>
            <a:endParaRPr lang="en-US" sz="1400" i="1" dirty="0">
              <a:solidFill>
                <a:schemeClr val="bg1"/>
              </a:solidFill>
              <a:effectLst>
                <a:outerShdw blurRad="38100" dist="38100" dir="2700000" algn="tl">
                  <a:srgbClr val="C0C0C0"/>
                </a:outerShdw>
              </a:effectLst>
              <a:latin typeface="AvantGarde" pitchFamily="34" charset="0"/>
            </a:endParaRPr>
          </a:p>
        </p:txBody>
      </p:sp>
      <p:sp>
        <p:nvSpPr>
          <p:cNvPr id="52228" name="Rectangle 3"/>
          <p:cNvSpPr>
            <a:spLocks noChangeArrowheads="1"/>
          </p:cNvSpPr>
          <p:nvPr/>
        </p:nvSpPr>
        <p:spPr bwMode="auto">
          <a:xfrm>
            <a:off x="152400" y="1066800"/>
            <a:ext cx="8763000" cy="4598988"/>
          </a:xfrm>
          <a:prstGeom prst="rect">
            <a:avLst/>
          </a:prstGeom>
          <a:noFill/>
          <a:ln w="9525">
            <a:noFill/>
            <a:miter lim="800000"/>
            <a:headEnd/>
            <a:tailEnd/>
          </a:ln>
        </p:spPr>
        <p:txBody>
          <a:bodyPr lIns="91427" tIns="45713" rIns="91427" bIns="45713"/>
          <a:lstStyle/>
          <a:p>
            <a:pPr>
              <a:spcBef>
                <a:spcPct val="50000"/>
              </a:spcBef>
              <a:buClr>
                <a:srgbClr val="0000FF"/>
              </a:buClr>
              <a:buFont typeface="Wingdings" pitchFamily="2" charset="2"/>
              <a:buNone/>
            </a:pPr>
            <a:endParaRPr lang="en-US" sz="2000" b="0" dirty="0">
              <a:latin typeface="AvantGarde" pitchFamily="34" charset="0"/>
            </a:endParaRP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p:nvPr>
        </p:nvSpPr>
        <p:spPr>
          <a:xfrm>
            <a:off x="685800" y="1295400"/>
            <a:ext cx="7772400" cy="4522788"/>
          </a:xfrm>
        </p:spPr>
        <p:txBody>
          <a:bodyPr/>
          <a:lstStyle/>
          <a:p>
            <a:r>
              <a:rPr lang="en-US" b="0" dirty="0" smtClean="0">
                <a:solidFill>
                  <a:schemeClr val="tx2"/>
                </a:solidFill>
              </a:rPr>
              <a:t>Follow exact formatting and submission requirements. Be sure to answer the questions in the SSVF application.</a:t>
            </a:r>
          </a:p>
          <a:p>
            <a:r>
              <a:rPr lang="en-US" b="0" dirty="0" smtClean="0">
                <a:solidFill>
                  <a:schemeClr val="tx2"/>
                </a:solidFill>
              </a:rPr>
              <a:t>Be as specific as possible, providing data (with citations) to support statements on need and services.</a:t>
            </a:r>
          </a:p>
          <a:p>
            <a:r>
              <a:rPr lang="en-US" b="0" dirty="0" smtClean="0">
                <a:solidFill>
                  <a:schemeClr val="tx2"/>
                </a:solidFill>
              </a:rPr>
              <a:t>There is limited response space in the application, so be focused. Use program design and data to demonstrate philosophy.</a:t>
            </a:r>
            <a:endParaRPr lang="en-US" b="0" dirty="0">
              <a:solidFill>
                <a:schemeClr val="tx2"/>
              </a:solidFill>
            </a:endParaRPr>
          </a:p>
        </p:txBody>
      </p:sp>
      <p:sp>
        <p:nvSpPr>
          <p:cNvPr id="52226" name="Rectangle 6"/>
          <p:cNvSpPr>
            <a:spLocks noGrp="1" noChangeArrowheads="1"/>
          </p:cNvSpPr>
          <p:nvPr>
            <p:ph type="sldNum" sz="quarter" idx="10"/>
          </p:nvPr>
        </p:nvSpPr>
        <p:spPr>
          <a:noFill/>
        </p:spPr>
        <p:txBody>
          <a:bodyPr/>
          <a:lstStyle/>
          <a:p>
            <a:fld id="{832E610E-80FE-4EA4-8AF6-0C5752FBFFB7}" type="slidenum">
              <a:rPr lang="en-US" smtClean="0"/>
              <a:pPr/>
              <a:t>63</a:t>
            </a:fld>
            <a:endParaRPr lang="en-US" dirty="0" smtClean="0"/>
          </a:p>
        </p:txBody>
      </p:sp>
      <p:sp>
        <p:nvSpPr>
          <p:cNvPr id="1225732" name="Rectangle 4"/>
          <p:cNvSpPr>
            <a:spLocks noChangeArrowheads="1"/>
          </p:cNvSpPr>
          <p:nvPr/>
        </p:nvSpPr>
        <p:spPr bwMode="auto">
          <a:xfrm>
            <a:off x="3505200" y="0"/>
            <a:ext cx="5638800" cy="990600"/>
          </a:xfrm>
          <a:prstGeom prst="rect">
            <a:avLst/>
          </a:prstGeom>
          <a:noFill/>
          <a:ln w="9525">
            <a:noFill/>
            <a:miter lim="800000"/>
            <a:headEnd/>
            <a:tailEnd/>
          </a:ln>
          <a:effectLst/>
        </p:spPr>
        <p:txBody>
          <a:bodyPr lIns="91427" tIns="45713" rIns="91427" bIns="45713" anchor="ctr"/>
          <a:lstStyle/>
          <a:p>
            <a:pPr algn="r">
              <a:defRPr/>
            </a:pPr>
            <a:r>
              <a:rPr lang="en-US" sz="3000" i="1" dirty="0" smtClean="0">
                <a:solidFill>
                  <a:schemeClr val="bg1"/>
                </a:solidFill>
                <a:effectLst>
                  <a:outerShdw blurRad="38100" dist="38100" dir="2700000" algn="tl">
                    <a:srgbClr val="C0C0C0"/>
                  </a:outerShdw>
                </a:effectLst>
                <a:latin typeface="AvantGarde" pitchFamily="34" charset="0"/>
              </a:rPr>
              <a:t>Application Advice - General</a:t>
            </a:r>
            <a:endParaRPr lang="en-US" sz="1400" i="1" dirty="0">
              <a:solidFill>
                <a:schemeClr val="bg1"/>
              </a:solidFill>
              <a:effectLst>
                <a:outerShdw blurRad="38100" dist="38100" dir="2700000" algn="tl">
                  <a:srgbClr val="C0C0C0"/>
                </a:outerShdw>
              </a:effectLst>
              <a:latin typeface="AvantGarde" pitchFamily="34" charset="0"/>
            </a:endParaRPr>
          </a:p>
        </p:txBody>
      </p:sp>
      <p:sp>
        <p:nvSpPr>
          <p:cNvPr id="52228" name="Rectangle 3"/>
          <p:cNvSpPr>
            <a:spLocks noChangeArrowheads="1"/>
          </p:cNvSpPr>
          <p:nvPr/>
        </p:nvSpPr>
        <p:spPr bwMode="auto">
          <a:xfrm>
            <a:off x="152400" y="1066800"/>
            <a:ext cx="8763000" cy="4598988"/>
          </a:xfrm>
          <a:prstGeom prst="rect">
            <a:avLst/>
          </a:prstGeom>
          <a:noFill/>
          <a:ln w="9525">
            <a:noFill/>
            <a:miter lim="800000"/>
            <a:headEnd/>
            <a:tailEnd/>
          </a:ln>
        </p:spPr>
        <p:txBody>
          <a:bodyPr lIns="91427" tIns="45713" rIns="91427" bIns="45713"/>
          <a:lstStyle/>
          <a:p>
            <a:pPr>
              <a:spcBef>
                <a:spcPct val="50000"/>
              </a:spcBef>
              <a:buClr>
                <a:srgbClr val="0000FF"/>
              </a:buClr>
              <a:buFont typeface="Wingdings" pitchFamily="2" charset="2"/>
              <a:buNone/>
            </a:pPr>
            <a:endParaRPr lang="en-US" sz="2000" b="0" dirty="0">
              <a:latin typeface="AvantGarde" pitchFamily="34" charset="0"/>
            </a:endParaRP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p:nvPr>
        </p:nvSpPr>
        <p:spPr>
          <a:xfrm>
            <a:off x="304800" y="1143000"/>
            <a:ext cx="8534400" cy="4675188"/>
          </a:xfrm>
        </p:spPr>
        <p:txBody>
          <a:bodyPr/>
          <a:lstStyle/>
          <a:p>
            <a:r>
              <a:rPr lang="en-US" b="0" dirty="0" smtClean="0">
                <a:solidFill>
                  <a:schemeClr val="tx2"/>
                </a:solidFill>
              </a:rPr>
              <a:t>Clearly describe the experience of both your organization and sub-contractors. Include info on types of organizational  experiences (ex. HPRP). Describe both breadth of experience, such as years of operation, number served, </a:t>
            </a:r>
            <a:r>
              <a:rPr lang="en-US" b="0" u="sng" dirty="0" smtClean="0">
                <a:solidFill>
                  <a:schemeClr val="tx2"/>
                </a:solidFill>
              </a:rPr>
              <a:t>and</a:t>
            </a:r>
            <a:r>
              <a:rPr lang="en-US" b="0" dirty="0" smtClean="0">
                <a:solidFill>
                  <a:schemeClr val="tx2"/>
                </a:solidFill>
              </a:rPr>
              <a:t> success. Remember to demonstrate quality.</a:t>
            </a:r>
          </a:p>
          <a:p>
            <a:r>
              <a:rPr lang="en-US" b="0" dirty="0" smtClean="0">
                <a:solidFill>
                  <a:schemeClr val="tx2"/>
                </a:solidFill>
              </a:rPr>
              <a:t>Mention awards, accreditations, area leadership, other funding awards.</a:t>
            </a:r>
          </a:p>
          <a:p>
            <a:r>
              <a:rPr lang="en-US" b="0" dirty="0" smtClean="0">
                <a:solidFill>
                  <a:schemeClr val="tx2"/>
                </a:solidFill>
              </a:rPr>
              <a:t>Show that you and your partners have the capacity to meet the need.</a:t>
            </a:r>
          </a:p>
          <a:p>
            <a:endParaRPr lang="en-US" b="0" dirty="0">
              <a:solidFill>
                <a:schemeClr val="tx2"/>
              </a:solidFill>
            </a:endParaRPr>
          </a:p>
        </p:txBody>
      </p:sp>
      <p:sp>
        <p:nvSpPr>
          <p:cNvPr id="52226" name="Rectangle 6"/>
          <p:cNvSpPr>
            <a:spLocks noGrp="1" noChangeArrowheads="1"/>
          </p:cNvSpPr>
          <p:nvPr>
            <p:ph type="sldNum" sz="quarter" idx="10"/>
          </p:nvPr>
        </p:nvSpPr>
        <p:spPr>
          <a:noFill/>
        </p:spPr>
        <p:txBody>
          <a:bodyPr/>
          <a:lstStyle/>
          <a:p>
            <a:fld id="{832E610E-80FE-4EA4-8AF6-0C5752FBFFB7}" type="slidenum">
              <a:rPr lang="en-US" smtClean="0"/>
              <a:pPr/>
              <a:t>64</a:t>
            </a:fld>
            <a:endParaRPr lang="en-US" dirty="0" smtClean="0"/>
          </a:p>
        </p:txBody>
      </p:sp>
      <p:sp>
        <p:nvSpPr>
          <p:cNvPr id="1225732" name="Rectangle 4"/>
          <p:cNvSpPr>
            <a:spLocks noChangeArrowheads="1"/>
          </p:cNvSpPr>
          <p:nvPr/>
        </p:nvSpPr>
        <p:spPr bwMode="auto">
          <a:xfrm>
            <a:off x="3505200" y="0"/>
            <a:ext cx="5638800" cy="990600"/>
          </a:xfrm>
          <a:prstGeom prst="rect">
            <a:avLst/>
          </a:prstGeom>
          <a:noFill/>
          <a:ln w="9525">
            <a:noFill/>
            <a:miter lim="800000"/>
            <a:headEnd/>
            <a:tailEnd/>
          </a:ln>
          <a:effectLst/>
        </p:spPr>
        <p:txBody>
          <a:bodyPr lIns="91427" tIns="45713" rIns="91427" bIns="45713" anchor="ctr"/>
          <a:lstStyle/>
          <a:p>
            <a:pPr algn="r">
              <a:defRPr/>
            </a:pPr>
            <a:r>
              <a:rPr lang="en-US" sz="3000" i="1" dirty="0" smtClean="0">
                <a:solidFill>
                  <a:schemeClr val="bg1"/>
                </a:solidFill>
                <a:effectLst>
                  <a:outerShdw blurRad="38100" dist="38100" dir="2700000" algn="tl">
                    <a:srgbClr val="C0C0C0"/>
                  </a:outerShdw>
                </a:effectLst>
                <a:latin typeface="AvantGarde" pitchFamily="34" charset="0"/>
              </a:rPr>
              <a:t>Application Advice on Organizational Capacity</a:t>
            </a:r>
            <a:endParaRPr lang="en-US" sz="1400" i="1" dirty="0">
              <a:solidFill>
                <a:schemeClr val="bg1"/>
              </a:solidFill>
              <a:effectLst>
                <a:outerShdw blurRad="38100" dist="38100" dir="2700000" algn="tl">
                  <a:srgbClr val="C0C0C0"/>
                </a:outerShdw>
              </a:effectLst>
              <a:latin typeface="AvantGarde" pitchFamily="34" charset="0"/>
            </a:endParaRPr>
          </a:p>
        </p:txBody>
      </p:sp>
      <p:sp>
        <p:nvSpPr>
          <p:cNvPr id="52228" name="Rectangle 3"/>
          <p:cNvSpPr>
            <a:spLocks noChangeArrowheads="1"/>
          </p:cNvSpPr>
          <p:nvPr/>
        </p:nvSpPr>
        <p:spPr bwMode="auto">
          <a:xfrm>
            <a:off x="152400" y="1066800"/>
            <a:ext cx="8763000" cy="4598988"/>
          </a:xfrm>
          <a:prstGeom prst="rect">
            <a:avLst/>
          </a:prstGeom>
          <a:noFill/>
          <a:ln w="9525">
            <a:noFill/>
            <a:miter lim="800000"/>
            <a:headEnd/>
            <a:tailEnd/>
          </a:ln>
        </p:spPr>
        <p:txBody>
          <a:bodyPr lIns="91427" tIns="45713" rIns="91427" bIns="45713"/>
          <a:lstStyle/>
          <a:p>
            <a:pPr>
              <a:spcBef>
                <a:spcPct val="50000"/>
              </a:spcBef>
              <a:buClr>
                <a:srgbClr val="0000FF"/>
              </a:buClr>
              <a:buFont typeface="Wingdings" pitchFamily="2" charset="2"/>
              <a:buNone/>
            </a:pPr>
            <a:endParaRPr lang="en-US" sz="2000" b="0" dirty="0">
              <a:latin typeface="AvantGarde" pitchFamily="34" charset="0"/>
            </a:endParaRP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p:nvPr>
        </p:nvSpPr>
        <p:spPr>
          <a:xfrm>
            <a:off x="304800" y="1219200"/>
            <a:ext cx="8153400" cy="4598988"/>
          </a:xfrm>
        </p:spPr>
        <p:txBody>
          <a:bodyPr/>
          <a:lstStyle/>
          <a:p>
            <a:r>
              <a:rPr lang="en-US" b="0" dirty="0" smtClean="0">
                <a:solidFill>
                  <a:schemeClr val="tx2"/>
                </a:solidFill>
              </a:rPr>
              <a:t>Articulate needs based on data, not sentiment.</a:t>
            </a:r>
          </a:p>
          <a:p>
            <a:r>
              <a:rPr lang="en-US" b="0" dirty="0" smtClean="0">
                <a:solidFill>
                  <a:schemeClr val="tx2"/>
                </a:solidFill>
              </a:rPr>
              <a:t>Define both homeless and at-risk populations referencing data from Veterans Supplemental Report to the Annual Homeless Assessment Report (AHAR) as well as sources available from a range of sources: VA, HUD, census, and American Community Survey (ACS).</a:t>
            </a:r>
          </a:p>
          <a:p>
            <a:r>
              <a:rPr lang="en-US" b="0" dirty="0" smtClean="0">
                <a:solidFill>
                  <a:schemeClr val="tx2"/>
                </a:solidFill>
              </a:rPr>
              <a:t>VA goal is to end homelessness. Will your efforts help address this in your community?</a:t>
            </a:r>
          </a:p>
          <a:p>
            <a:endParaRPr lang="en-US" b="0" dirty="0" smtClean="0">
              <a:solidFill>
                <a:schemeClr val="tx2"/>
              </a:solidFill>
            </a:endParaRPr>
          </a:p>
          <a:p>
            <a:endParaRPr lang="en-US" b="0" dirty="0">
              <a:solidFill>
                <a:schemeClr val="tx2"/>
              </a:solidFill>
            </a:endParaRPr>
          </a:p>
        </p:txBody>
      </p:sp>
      <p:sp>
        <p:nvSpPr>
          <p:cNvPr id="52226" name="Rectangle 6"/>
          <p:cNvSpPr>
            <a:spLocks noGrp="1" noChangeArrowheads="1"/>
          </p:cNvSpPr>
          <p:nvPr>
            <p:ph type="sldNum" sz="quarter" idx="10"/>
          </p:nvPr>
        </p:nvSpPr>
        <p:spPr>
          <a:noFill/>
        </p:spPr>
        <p:txBody>
          <a:bodyPr/>
          <a:lstStyle/>
          <a:p>
            <a:fld id="{832E610E-80FE-4EA4-8AF6-0C5752FBFFB7}" type="slidenum">
              <a:rPr lang="en-US" smtClean="0"/>
              <a:pPr/>
              <a:t>65</a:t>
            </a:fld>
            <a:endParaRPr lang="en-US" dirty="0" smtClean="0"/>
          </a:p>
        </p:txBody>
      </p:sp>
      <p:sp>
        <p:nvSpPr>
          <p:cNvPr id="1225732" name="Rectangle 4"/>
          <p:cNvSpPr>
            <a:spLocks noChangeArrowheads="1"/>
          </p:cNvSpPr>
          <p:nvPr/>
        </p:nvSpPr>
        <p:spPr bwMode="auto">
          <a:xfrm>
            <a:off x="3505200" y="0"/>
            <a:ext cx="5638800" cy="990600"/>
          </a:xfrm>
          <a:prstGeom prst="rect">
            <a:avLst/>
          </a:prstGeom>
          <a:noFill/>
          <a:ln w="9525">
            <a:noFill/>
            <a:miter lim="800000"/>
            <a:headEnd/>
            <a:tailEnd/>
          </a:ln>
          <a:effectLst/>
        </p:spPr>
        <p:txBody>
          <a:bodyPr lIns="91427" tIns="45713" rIns="91427" bIns="45713" anchor="ctr"/>
          <a:lstStyle/>
          <a:p>
            <a:pPr algn="r">
              <a:defRPr/>
            </a:pPr>
            <a:r>
              <a:rPr lang="en-US" sz="3000" i="1" dirty="0" smtClean="0">
                <a:solidFill>
                  <a:schemeClr val="bg1"/>
                </a:solidFill>
                <a:effectLst>
                  <a:outerShdw blurRad="38100" dist="38100" dir="2700000" algn="tl">
                    <a:srgbClr val="C0C0C0"/>
                  </a:outerShdw>
                </a:effectLst>
                <a:latin typeface="AvantGarde" pitchFamily="34" charset="0"/>
              </a:rPr>
              <a:t>Application Advice on Needs and Program Design</a:t>
            </a:r>
            <a:endParaRPr lang="en-US" sz="1400" i="1" dirty="0">
              <a:solidFill>
                <a:schemeClr val="bg1"/>
              </a:solidFill>
              <a:effectLst>
                <a:outerShdw blurRad="38100" dist="38100" dir="2700000" algn="tl">
                  <a:srgbClr val="C0C0C0"/>
                </a:outerShdw>
              </a:effectLst>
              <a:latin typeface="AvantGarde" pitchFamily="34" charset="0"/>
            </a:endParaRPr>
          </a:p>
        </p:txBody>
      </p:sp>
      <p:sp>
        <p:nvSpPr>
          <p:cNvPr id="52228" name="Rectangle 3"/>
          <p:cNvSpPr>
            <a:spLocks noChangeArrowheads="1"/>
          </p:cNvSpPr>
          <p:nvPr/>
        </p:nvSpPr>
        <p:spPr bwMode="auto">
          <a:xfrm>
            <a:off x="152400" y="1066800"/>
            <a:ext cx="8763000" cy="4598988"/>
          </a:xfrm>
          <a:prstGeom prst="rect">
            <a:avLst/>
          </a:prstGeom>
          <a:noFill/>
          <a:ln w="9525">
            <a:noFill/>
            <a:miter lim="800000"/>
            <a:headEnd/>
            <a:tailEnd/>
          </a:ln>
        </p:spPr>
        <p:txBody>
          <a:bodyPr lIns="91427" tIns="45713" rIns="91427" bIns="45713"/>
          <a:lstStyle/>
          <a:p>
            <a:pPr>
              <a:spcBef>
                <a:spcPct val="50000"/>
              </a:spcBef>
              <a:buClr>
                <a:srgbClr val="0000FF"/>
              </a:buClr>
              <a:buFont typeface="Wingdings" pitchFamily="2" charset="2"/>
              <a:buNone/>
            </a:pPr>
            <a:endParaRPr lang="en-US" sz="2000" b="0" dirty="0">
              <a:latin typeface="AvantGarde" pitchFamily="34" charset="0"/>
            </a:endParaRP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p:nvPr>
        </p:nvSpPr>
        <p:spPr>
          <a:xfrm>
            <a:off x="304800" y="1219200"/>
            <a:ext cx="8153400" cy="4598988"/>
          </a:xfrm>
        </p:spPr>
        <p:txBody>
          <a:bodyPr/>
          <a:lstStyle/>
          <a:p>
            <a:r>
              <a:rPr lang="en-US" b="0" dirty="0" smtClean="0">
                <a:solidFill>
                  <a:schemeClr val="tx2"/>
                </a:solidFill>
              </a:rPr>
              <a:t>Clearly link described need to program design. What models are you using to provide services (ex., Housing First, Critical Time Intervention, etc.) and why.</a:t>
            </a:r>
          </a:p>
          <a:p>
            <a:r>
              <a:rPr lang="en-US" b="0" dirty="0" smtClean="0">
                <a:solidFill>
                  <a:schemeClr val="tx2"/>
                </a:solidFill>
              </a:rPr>
              <a:t>What is your experience using these models- </a:t>
            </a:r>
            <a:r>
              <a:rPr lang="en-US" b="0" i="1" dirty="0" smtClean="0">
                <a:solidFill>
                  <a:schemeClr val="tx2"/>
                </a:solidFill>
              </a:rPr>
              <a:t>be specific</a:t>
            </a:r>
            <a:r>
              <a:rPr lang="en-US" b="0" dirty="0" smtClean="0">
                <a:solidFill>
                  <a:schemeClr val="tx2"/>
                </a:solidFill>
              </a:rPr>
              <a:t>.</a:t>
            </a:r>
          </a:p>
          <a:p>
            <a:r>
              <a:rPr lang="en-US" b="0" dirty="0" smtClean="0">
                <a:solidFill>
                  <a:schemeClr val="tx2"/>
                </a:solidFill>
              </a:rPr>
              <a:t>Demonstrate organizational experience directly and through the use of partners.</a:t>
            </a:r>
          </a:p>
          <a:p>
            <a:endParaRPr lang="en-US" b="0" dirty="0">
              <a:solidFill>
                <a:schemeClr val="tx2"/>
              </a:solidFill>
            </a:endParaRPr>
          </a:p>
        </p:txBody>
      </p:sp>
      <p:sp>
        <p:nvSpPr>
          <p:cNvPr id="52226" name="Rectangle 6"/>
          <p:cNvSpPr>
            <a:spLocks noGrp="1" noChangeArrowheads="1"/>
          </p:cNvSpPr>
          <p:nvPr>
            <p:ph type="sldNum" sz="quarter" idx="10"/>
          </p:nvPr>
        </p:nvSpPr>
        <p:spPr>
          <a:noFill/>
        </p:spPr>
        <p:txBody>
          <a:bodyPr/>
          <a:lstStyle/>
          <a:p>
            <a:fld id="{832E610E-80FE-4EA4-8AF6-0C5752FBFFB7}" type="slidenum">
              <a:rPr lang="en-US" smtClean="0"/>
              <a:pPr/>
              <a:t>66</a:t>
            </a:fld>
            <a:endParaRPr lang="en-US" dirty="0" smtClean="0"/>
          </a:p>
        </p:txBody>
      </p:sp>
      <p:sp>
        <p:nvSpPr>
          <p:cNvPr id="1225732" name="Rectangle 4"/>
          <p:cNvSpPr>
            <a:spLocks noChangeArrowheads="1"/>
          </p:cNvSpPr>
          <p:nvPr/>
        </p:nvSpPr>
        <p:spPr bwMode="auto">
          <a:xfrm>
            <a:off x="3505200" y="0"/>
            <a:ext cx="5638800" cy="990600"/>
          </a:xfrm>
          <a:prstGeom prst="rect">
            <a:avLst/>
          </a:prstGeom>
          <a:noFill/>
          <a:ln w="9525">
            <a:noFill/>
            <a:miter lim="800000"/>
            <a:headEnd/>
            <a:tailEnd/>
          </a:ln>
          <a:effectLst/>
        </p:spPr>
        <p:txBody>
          <a:bodyPr lIns="91427" tIns="45713" rIns="91427" bIns="45713" anchor="ctr"/>
          <a:lstStyle/>
          <a:p>
            <a:pPr algn="r">
              <a:defRPr/>
            </a:pPr>
            <a:r>
              <a:rPr lang="en-US" sz="3000" i="1" dirty="0" smtClean="0">
                <a:solidFill>
                  <a:schemeClr val="bg1"/>
                </a:solidFill>
                <a:effectLst>
                  <a:outerShdw blurRad="38100" dist="38100" dir="2700000" algn="tl">
                    <a:srgbClr val="C0C0C0"/>
                  </a:outerShdw>
                </a:effectLst>
                <a:latin typeface="AvantGarde" pitchFamily="34" charset="0"/>
              </a:rPr>
              <a:t>Application Advice on Needs and Program Design</a:t>
            </a:r>
            <a:endParaRPr lang="en-US" sz="1400" i="1" dirty="0">
              <a:solidFill>
                <a:schemeClr val="bg1"/>
              </a:solidFill>
              <a:effectLst>
                <a:outerShdw blurRad="38100" dist="38100" dir="2700000" algn="tl">
                  <a:srgbClr val="C0C0C0"/>
                </a:outerShdw>
              </a:effectLst>
              <a:latin typeface="AvantGarde" pitchFamily="34" charset="0"/>
            </a:endParaRPr>
          </a:p>
        </p:txBody>
      </p:sp>
      <p:sp>
        <p:nvSpPr>
          <p:cNvPr id="52228" name="Rectangle 3"/>
          <p:cNvSpPr>
            <a:spLocks noChangeArrowheads="1"/>
          </p:cNvSpPr>
          <p:nvPr/>
        </p:nvSpPr>
        <p:spPr bwMode="auto">
          <a:xfrm>
            <a:off x="152400" y="1066800"/>
            <a:ext cx="8763000" cy="4598988"/>
          </a:xfrm>
          <a:prstGeom prst="rect">
            <a:avLst/>
          </a:prstGeom>
          <a:noFill/>
          <a:ln w="9525">
            <a:noFill/>
            <a:miter lim="800000"/>
            <a:headEnd/>
            <a:tailEnd/>
          </a:ln>
        </p:spPr>
        <p:txBody>
          <a:bodyPr lIns="91427" tIns="45713" rIns="91427" bIns="45713"/>
          <a:lstStyle/>
          <a:p>
            <a:pPr>
              <a:spcBef>
                <a:spcPct val="50000"/>
              </a:spcBef>
              <a:buClr>
                <a:srgbClr val="0000FF"/>
              </a:buClr>
              <a:buFont typeface="Wingdings" pitchFamily="2" charset="2"/>
              <a:buNone/>
            </a:pPr>
            <a:endParaRPr lang="en-US" sz="2000" b="0" dirty="0">
              <a:latin typeface="AvantGarde" pitchFamily="34" charset="0"/>
            </a:endParaRP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p:nvPr>
        </p:nvSpPr>
        <p:spPr/>
        <p:txBody>
          <a:bodyPr/>
          <a:lstStyle/>
          <a:p>
            <a:pPr>
              <a:spcBef>
                <a:spcPct val="50000"/>
              </a:spcBef>
              <a:buFont typeface="Arial" pitchFamily="34" charset="0"/>
              <a:buChar char="•"/>
            </a:pPr>
            <a:r>
              <a:rPr lang="en-US" b="0" dirty="0" smtClean="0">
                <a:solidFill>
                  <a:schemeClr val="tx2"/>
                </a:solidFill>
                <a:latin typeface="AvantGarde" pitchFamily="34" charset="0"/>
              </a:rPr>
              <a:t>What do you plan to measure? </a:t>
            </a:r>
            <a:r>
              <a:rPr lang="en-US" b="0" i="1" dirty="0" smtClean="0">
                <a:solidFill>
                  <a:schemeClr val="tx2"/>
                </a:solidFill>
                <a:latin typeface="AvantGarde" pitchFamily="34" charset="0"/>
              </a:rPr>
              <a:t>Hint</a:t>
            </a:r>
            <a:r>
              <a:rPr lang="en-US" b="0" dirty="0" smtClean="0">
                <a:solidFill>
                  <a:schemeClr val="tx2"/>
                </a:solidFill>
                <a:latin typeface="AvantGarde" pitchFamily="34" charset="0"/>
              </a:rPr>
              <a:t>: It must be measurable!</a:t>
            </a:r>
          </a:p>
          <a:p>
            <a:pPr>
              <a:spcBef>
                <a:spcPct val="50000"/>
              </a:spcBef>
              <a:buFont typeface="Arial" pitchFamily="34" charset="0"/>
              <a:buChar char="•"/>
            </a:pPr>
            <a:r>
              <a:rPr lang="en-US" b="0" dirty="0" smtClean="0">
                <a:solidFill>
                  <a:schemeClr val="tx2"/>
                </a:solidFill>
                <a:latin typeface="AvantGarde" pitchFamily="34" charset="0"/>
              </a:rPr>
              <a:t>Why have you selected the particular measure and target?</a:t>
            </a:r>
          </a:p>
          <a:p>
            <a:pPr>
              <a:spcBef>
                <a:spcPct val="50000"/>
              </a:spcBef>
              <a:buFont typeface="Arial" pitchFamily="34" charset="0"/>
              <a:buChar char="•"/>
            </a:pPr>
            <a:r>
              <a:rPr lang="en-US" b="0" dirty="0" smtClean="0">
                <a:solidFill>
                  <a:schemeClr val="tx2"/>
                </a:solidFill>
                <a:latin typeface="AvantGarde" pitchFamily="34" charset="0"/>
              </a:rPr>
              <a:t>What happens when/if you miss your target? Describe your quality improvement and remediation plan.</a:t>
            </a:r>
          </a:p>
          <a:p>
            <a:endParaRPr lang="en-US" b="0" dirty="0">
              <a:solidFill>
                <a:schemeClr val="tx2"/>
              </a:solidFill>
            </a:endParaRPr>
          </a:p>
        </p:txBody>
      </p:sp>
      <p:sp>
        <p:nvSpPr>
          <p:cNvPr id="52226" name="Rectangle 6"/>
          <p:cNvSpPr>
            <a:spLocks noGrp="1" noChangeArrowheads="1"/>
          </p:cNvSpPr>
          <p:nvPr>
            <p:ph type="sldNum" sz="quarter" idx="10"/>
          </p:nvPr>
        </p:nvSpPr>
        <p:spPr>
          <a:noFill/>
        </p:spPr>
        <p:txBody>
          <a:bodyPr/>
          <a:lstStyle/>
          <a:p>
            <a:fld id="{832E610E-80FE-4EA4-8AF6-0C5752FBFFB7}" type="slidenum">
              <a:rPr lang="en-US" smtClean="0"/>
              <a:pPr/>
              <a:t>67</a:t>
            </a:fld>
            <a:endParaRPr lang="en-US" dirty="0" smtClean="0"/>
          </a:p>
        </p:txBody>
      </p:sp>
      <p:sp>
        <p:nvSpPr>
          <p:cNvPr id="1225732" name="Rectangle 4"/>
          <p:cNvSpPr>
            <a:spLocks noChangeArrowheads="1"/>
          </p:cNvSpPr>
          <p:nvPr/>
        </p:nvSpPr>
        <p:spPr bwMode="auto">
          <a:xfrm>
            <a:off x="3505200" y="0"/>
            <a:ext cx="5638800" cy="990600"/>
          </a:xfrm>
          <a:prstGeom prst="rect">
            <a:avLst/>
          </a:prstGeom>
          <a:noFill/>
          <a:ln w="9525">
            <a:noFill/>
            <a:miter lim="800000"/>
            <a:headEnd/>
            <a:tailEnd/>
          </a:ln>
          <a:effectLst/>
        </p:spPr>
        <p:txBody>
          <a:bodyPr lIns="91427" tIns="45713" rIns="91427" bIns="45713" anchor="ctr"/>
          <a:lstStyle/>
          <a:p>
            <a:pPr algn="r">
              <a:defRPr/>
            </a:pPr>
            <a:r>
              <a:rPr lang="en-US" sz="3000" i="1" dirty="0" smtClean="0">
                <a:solidFill>
                  <a:schemeClr val="bg1"/>
                </a:solidFill>
                <a:effectLst>
                  <a:outerShdw blurRad="38100" dist="38100" dir="2700000" algn="tl">
                    <a:srgbClr val="C0C0C0"/>
                  </a:outerShdw>
                </a:effectLst>
                <a:latin typeface="AvantGarde" pitchFamily="34" charset="0"/>
              </a:rPr>
              <a:t>Application Advice on Outcomes</a:t>
            </a:r>
            <a:endParaRPr lang="en-US" sz="1400" i="1" dirty="0">
              <a:solidFill>
                <a:schemeClr val="bg1"/>
              </a:solidFill>
              <a:effectLst>
                <a:outerShdw blurRad="38100" dist="38100" dir="2700000" algn="tl">
                  <a:srgbClr val="C0C0C0"/>
                </a:outerShdw>
              </a:effectLst>
              <a:latin typeface="AvantGarde" pitchFamily="34" charset="0"/>
            </a:endParaRPr>
          </a:p>
        </p:txBody>
      </p:sp>
      <p:sp>
        <p:nvSpPr>
          <p:cNvPr id="52228" name="Rectangle 3"/>
          <p:cNvSpPr>
            <a:spLocks noChangeArrowheads="1"/>
          </p:cNvSpPr>
          <p:nvPr/>
        </p:nvSpPr>
        <p:spPr bwMode="auto">
          <a:xfrm>
            <a:off x="152400" y="1066800"/>
            <a:ext cx="8763000" cy="4598988"/>
          </a:xfrm>
          <a:prstGeom prst="rect">
            <a:avLst/>
          </a:prstGeom>
          <a:noFill/>
          <a:ln w="9525">
            <a:noFill/>
            <a:miter lim="800000"/>
            <a:headEnd/>
            <a:tailEnd/>
          </a:ln>
        </p:spPr>
        <p:txBody>
          <a:bodyPr lIns="91427" tIns="45713" rIns="91427" bIns="45713"/>
          <a:lstStyle/>
          <a:p>
            <a:pPr>
              <a:spcBef>
                <a:spcPct val="50000"/>
              </a:spcBef>
              <a:buClr>
                <a:srgbClr val="0000FF"/>
              </a:buClr>
              <a:buFont typeface="Wingdings" pitchFamily="2" charset="2"/>
              <a:buNone/>
            </a:pPr>
            <a:endParaRPr lang="en-US" sz="2000" b="0" dirty="0">
              <a:latin typeface="AvantGarde" pitchFamily="34" charset="0"/>
            </a:endParaRP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p:nvPr>
        </p:nvSpPr>
        <p:spPr>
          <a:xfrm>
            <a:off x="228600" y="1219200"/>
            <a:ext cx="8686800" cy="4598988"/>
          </a:xfrm>
        </p:spPr>
        <p:txBody>
          <a:bodyPr/>
          <a:lstStyle/>
          <a:p>
            <a:pPr>
              <a:spcBef>
                <a:spcPct val="50000"/>
              </a:spcBef>
              <a:buFont typeface="Arial" pitchFamily="34" charset="0"/>
              <a:buChar char="•"/>
            </a:pPr>
            <a:r>
              <a:rPr lang="en-US" b="0" dirty="0" smtClean="0">
                <a:solidFill>
                  <a:schemeClr val="tx2"/>
                </a:solidFill>
                <a:latin typeface="AvantGarde" pitchFamily="34" charset="0"/>
              </a:rPr>
              <a:t>Consider methods and environments where you can reach target those at-risk: housing courts, food pantries, shelters, TANF offices, etc.</a:t>
            </a:r>
          </a:p>
          <a:p>
            <a:pPr>
              <a:spcBef>
                <a:spcPct val="50000"/>
              </a:spcBef>
              <a:buFont typeface="Arial" pitchFamily="34" charset="0"/>
              <a:buChar char="•"/>
            </a:pPr>
            <a:r>
              <a:rPr lang="en-US" b="0" dirty="0" smtClean="0">
                <a:solidFill>
                  <a:schemeClr val="tx2"/>
                </a:solidFill>
                <a:latin typeface="AvantGarde" pitchFamily="34" charset="0"/>
              </a:rPr>
              <a:t>Outreach plan needs to reach entire service area described in application.</a:t>
            </a:r>
          </a:p>
          <a:p>
            <a:pPr>
              <a:spcBef>
                <a:spcPct val="50000"/>
              </a:spcBef>
              <a:buFont typeface="Arial" pitchFamily="34" charset="0"/>
              <a:buChar char="•"/>
            </a:pPr>
            <a:r>
              <a:rPr lang="en-US" b="0" dirty="0" smtClean="0">
                <a:solidFill>
                  <a:schemeClr val="tx2"/>
                </a:solidFill>
                <a:latin typeface="AvantGarde" pitchFamily="34" charset="0"/>
              </a:rPr>
              <a:t>Need a range of community linkages to have effective outreach and provide mandated services. </a:t>
            </a:r>
          </a:p>
          <a:p>
            <a:pPr>
              <a:spcBef>
                <a:spcPct val="50000"/>
              </a:spcBef>
              <a:buFont typeface="Arial" pitchFamily="34" charset="0"/>
              <a:buChar char="•"/>
            </a:pPr>
            <a:r>
              <a:rPr lang="en-US" b="0" dirty="0" smtClean="0">
                <a:solidFill>
                  <a:schemeClr val="tx2"/>
                </a:solidFill>
                <a:latin typeface="AvantGarde" pitchFamily="34" charset="0"/>
              </a:rPr>
              <a:t>Describe your working relationships with other community providers, providing details on extent. Get support letters with specific content.</a:t>
            </a:r>
          </a:p>
          <a:p>
            <a:endParaRPr lang="en-US" b="0" dirty="0">
              <a:solidFill>
                <a:schemeClr val="tx2"/>
              </a:solidFill>
            </a:endParaRPr>
          </a:p>
        </p:txBody>
      </p:sp>
      <p:sp>
        <p:nvSpPr>
          <p:cNvPr id="52226" name="Rectangle 6"/>
          <p:cNvSpPr>
            <a:spLocks noGrp="1" noChangeArrowheads="1"/>
          </p:cNvSpPr>
          <p:nvPr>
            <p:ph type="sldNum" sz="quarter" idx="10"/>
          </p:nvPr>
        </p:nvSpPr>
        <p:spPr>
          <a:noFill/>
        </p:spPr>
        <p:txBody>
          <a:bodyPr/>
          <a:lstStyle/>
          <a:p>
            <a:fld id="{832E610E-80FE-4EA4-8AF6-0C5752FBFFB7}" type="slidenum">
              <a:rPr lang="en-US" smtClean="0"/>
              <a:pPr/>
              <a:t>68</a:t>
            </a:fld>
            <a:endParaRPr lang="en-US" dirty="0" smtClean="0"/>
          </a:p>
        </p:txBody>
      </p:sp>
      <p:sp>
        <p:nvSpPr>
          <p:cNvPr id="1225732" name="Rectangle 4"/>
          <p:cNvSpPr>
            <a:spLocks noChangeArrowheads="1"/>
          </p:cNvSpPr>
          <p:nvPr/>
        </p:nvSpPr>
        <p:spPr bwMode="auto">
          <a:xfrm>
            <a:off x="3505200" y="0"/>
            <a:ext cx="5638800" cy="990600"/>
          </a:xfrm>
          <a:prstGeom prst="rect">
            <a:avLst/>
          </a:prstGeom>
          <a:noFill/>
          <a:ln w="9525">
            <a:noFill/>
            <a:miter lim="800000"/>
            <a:headEnd/>
            <a:tailEnd/>
          </a:ln>
          <a:effectLst/>
        </p:spPr>
        <p:txBody>
          <a:bodyPr lIns="91427" tIns="45713" rIns="91427" bIns="45713" anchor="ctr"/>
          <a:lstStyle/>
          <a:p>
            <a:pPr algn="r">
              <a:defRPr/>
            </a:pPr>
            <a:r>
              <a:rPr lang="en-US" sz="3000" i="1" dirty="0" smtClean="0">
                <a:solidFill>
                  <a:schemeClr val="bg1"/>
                </a:solidFill>
                <a:effectLst>
                  <a:outerShdw blurRad="38100" dist="38100" dir="2700000" algn="tl">
                    <a:srgbClr val="C0C0C0"/>
                  </a:outerShdw>
                </a:effectLst>
                <a:latin typeface="AvantGarde" pitchFamily="34" charset="0"/>
              </a:rPr>
              <a:t>Application Advice on Outreach and Linkages</a:t>
            </a:r>
            <a:endParaRPr lang="en-US" sz="1400" i="1" dirty="0">
              <a:solidFill>
                <a:schemeClr val="bg1"/>
              </a:solidFill>
              <a:effectLst>
                <a:outerShdw blurRad="38100" dist="38100" dir="2700000" algn="tl">
                  <a:srgbClr val="C0C0C0"/>
                </a:outerShdw>
              </a:effectLst>
              <a:latin typeface="AvantGarde" pitchFamily="34" charset="0"/>
            </a:endParaRPr>
          </a:p>
        </p:txBody>
      </p:sp>
      <p:sp>
        <p:nvSpPr>
          <p:cNvPr id="52228" name="Rectangle 3"/>
          <p:cNvSpPr>
            <a:spLocks noChangeArrowheads="1"/>
          </p:cNvSpPr>
          <p:nvPr/>
        </p:nvSpPr>
        <p:spPr bwMode="auto">
          <a:xfrm>
            <a:off x="152400" y="1066800"/>
            <a:ext cx="8763000" cy="4598988"/>
          </a:xfrm>
          <a:prstGeom prst="rect">
            <a:avLst/>
          </a:prstGeom>
          <a:noFill/>
          <a:ln w="9525">
            <a:noFill/>
            <a:miter lim="800000"/>
            <a:headEnd/>
            <a:tailEnd/>
          </a:ln>
        </p:spPr>
        <p:txBody>
          <a:bodyPr lIns="91427" tIns="45713" rIns="91427" bIns="45713"/>
          <a:lstStyle/>
          <a:p>
            <a:pPr>
              <a:spcBef>
                <a:spcPct val="50000"/>
              </a:spcBef>
              <a:buClr>
                <a:srgbClr val="0000FF"/>
              </a:buClr>
              <a:buFont typeface="Wingdings" pitchFamily="2" charset="2"/>
              <a:buNone/>
            </a:pPr>
            <a:endParaRPr lang="en-US" sz="2000" b="0" dirty="0">
              <a:latin typeface="AvantGarde" pitchFamily="34" charset="0"/>
            </a:endParaRP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Content Placeholder 2"/>
          <p:cNvSpPr>
            <a:spLocks noGrp="1"/>
          </p:cNvSpPr>
          <p:nvPr>
            <p:ph idx="1"/>
          </p:nvPr>
        </p:nvSpPr>
        <p:spPr>
          <a:xfrm>
            <a:off x="304800" y="1219200"/>
            <a:ext cx="8534400" cy="5410200"/>
          </a:xfrm>
        </p:spPr>
        <p:txBody>
          <a:bodyPr/>
          <a:lstStyle/>
          <a:p>
            <a:pPr algn="l"/>
            <a:r>
              <a:rPr lang="en-US" b="0" dirty="0" smtClean="0">
                <a:solidFill>
                  <a:schemeClr val="tx1"/>
                </a:solidFill>
                <a:cs typeface="Arial" pitchFamily="34" charset="0"/>
              </a:rPr>
              <a:t>Website: </a:t>
            </a:r>
            <a:r>
              <a:rPr lang="en-US" b="0" dirty="0" smtClean="0">
                <a:solidFill>
                  <a:schemeClr val="tx1"/>
                </a:solidFill>
                <a:cs typeface="Arial" pitchFamily="34" charset="0"/>
                <a:hlinkClick r:id="rId3"/>
              </a:rPr>
              <a:t>http://www.va.gov/HOMELESS/SSVF.asp</a:t>
            </a:r>
            <a:endParaRPr lang="en-US" b="0" dirty="0" smtClean="0">
              <a:solidFill>
                <a:schemeClr val="tx1"/>
              </a:solidFill>
              <a:cs typeface="Arial" pitchFamily="34" charset="0"/>
            </a:endParaRPr>
          </a:p>
          <a:p>
            <a:pPr algn="l"/>
            <a:endParaRPr lang="en-US" b="0" dirty="0" smtClean="0">
              <a:solidFill>
                <a:schemeClr val="tx1"/>
              </a:solidFill>
              <a:cs typeface="Arial" pitchFamily="34" charset="0"/>
            </a:endParaRPr>
          </a:p>
          <a:p>
            <a:pPr algn="l"/>
            <a:r>
              <a:rPr lang="en-US" b="0" u="sng" dirty="0" smtClean="0">
                <a:solidFill>
                  <a:schemeClr val="tx1"/>
                </a:solidFill>
                <a:cs typeface="Arial" pitchFamily="34" charset="0"/>
              </a:rPr>
              <a:t>Resources</a:t>
            </a:r>
            <a:r>
              <a:rPr lang="en-US" b="0" dirty="0" smtClean="0">
                <a:solidFill>
                  <a:schemeClr val="tx1"/>
                </a:solidFill>
                <a:cs typeface="Arial" pitchFamily="34" charset="0"/>
              </a:rPr>
              <a:t>: </a:t>
            </a:r>
          </a:p>
          <a:p>
            <a:pPr algn="l"/>
            <a:r>
              <a:rPr lang="en-US" b="0" dirty="0" smtClean="0">
                <a:solidFill>
                  <a:schemeClr val="tx1"/>
                </a:solidFill>
                <a:cs typeface="Arial" pitchFamily="34" charset="0"/>
              </a:rPr>
              <a:t>Final Rule</a:t>
            </a:r>
          </a:p>
          <a:p>
            <a:pPr algn="l"/>
            <a:r>
              <a:rPr lang="en-US" b="0" dirty="0" smtClean="0">
                <a:solidFill>
                  <a:schemeClr val="tx1"/>
                </a:solidFill>
                <a:cs typeface="Arial" pitchFamily="34" charset="0"/>
              </a:rPr>
              <a:t>SSVF Data Collection Guide</a:t>
            </a:r>
          </a:p>
          <a:p>
            <a:pPr algn="l"/>
            <a:r>
              <a:rPr lang="en-US" b="0" dirty="0" smtClean="0">
                <a:solidFill>
                  <a:schemeClr val="tx1"/>
                </a:solidFill>
                <a:cs typeface="Arial" pitchFamily="34" charset="0"/>
              </a:rPr>
              <a:t>SSVF Program Fact Sheet</a:t>
            </a:r>
          </a:p>
          <a:p>
            <a:pPr algn="l"/>
            <a:r>
              <a:rPr lang="en-US" b="0" dirty="0" smtClean="0">
                <a:solidFill>
                  <a:schemeClr val="tx1"/>
                </a:solidFill>
                <a:cs typeface="Arial" pitchFamily="34" charset="0"/>
              </a:rPr>
              <a:t>SSVF FAQs</a:t>
            </a:r>
          </a:p>
          <a:p>
            <a:pPr algn="l"/>
            <a:r>
              <a:rPr lang="en-US" b="0" dirty="0" smtClean="0">
                <a:solidFill>
                  <a:schemeClr val="tx1"/>
                </a:solidFill>
                <a:cs typeface="Arial" pitchFamily="34" charset="0"/>
              </a:rPr>
              <a:t>Webinars</a:t>
            </a:r>
          </a:p>
          <a:p>
            <a:pPr algn="l"/>
            <a:r>
              <a:rPr lang="en-US" b="0" dirty="0" smtClean="0">
                <a:solidFill>
                  <a:schemeClr val="tx1"/>
                </a:solidFill>
                <a:cs typeface="Arial" pitchFamily="34" charset="0"/>
              </a:rPr>
              <a:t>Conference Materials</a:t>
            </a:r>
          </a:p>
          <a:p>
            <a:endParaRPr lang="en-US" dirty="0" smtClean="0"/>
          </a:p>
        </p:txBody>
      </p:sp>
      <p:sp>
        <p:nvSpPr>
          <p:cNvPr id="9220" name="Slide Number Placeholder 4"/>
          <p:cNvSpPr>
            <a:spLocks noGrp="1"/>
          </p:cNvSpPr>
          <p:nvPr>
            <p:ph type="sldNum" sz="quarter" idx="4294967295"/>
          </p:nvPr>
        </p:nvSpPr>
        <p:spPr>
          <a:xfrm>
            <a:off x="7239000" y="6534150"/>
            <a:ext cx="1905000" cy="457200"/>
          </a:xfrm>
          <a:prstGeom prst="rect">
            <a:avLst/>
          </a:prstGeom>
          <a:noFill/>
        </p:spPr>
        <p:txBody>
          <a:bodyPr/>
          <a:lstStyle/>
          <a:p>
            <a:pPr fontAlgn="base">
              <a:spcBef>
                <a:spcPct val="0"/>
              </a:spcBef>
              <a:spcAft>
                <a:spcPct val="0"/>
              </a:spcAft>
            </a:pPr>
            <a:fld id="{1E76993D-1A54-42F3-892B-2FE5ABFC5094}" type="slidenum">
              <a:rPr lang="en-US" smtClean="0">
                <a:latin typeface="Arial" pitchFamily="34" charset="0"/>
              </a:rPr>
              <a:pPr fontAlgn="base">
                <a:spcBef>
                  <a:spcPct val="0"/>
                </a:spcBef>
                <a:spcAft>
                  <a:spcPct val="0"/>
                </a:spcAft>
              </a:pPr>
              <a:t>69</a:t>
            </a:fld>
            <a:endParaRPr lang="en-US" dirty="0" smtClean="0">
              <a:latin typeface="Arial" pitchFamily="34" charset="0"/>
            </a:endParaRPr>
          </a:p>
        </p:txBody>
      </p:sp>
      <p:sp>
        <p:nvSpPr>
          <p:cNvPr id="6" name="Rectangle 3"/>
          <p:cNvSpPr>
            <a:spLocks noChangeArrowheads="1"/>
          </p:cNvSpPr>
          <p:nvPr/>
        </p:nvSpPr>
        <p:spPr bwMode="auto">
          <a:xfrm>
            <a:off x="2819400" y="0"/>
            <a:ext cx="6324600" cy="990600"/>
          </a:xfrm>
          <a:prstGeom prst="rect">
            <a:avLst/>
          </a:prstGeom>
          <a:noFill/>
          <a:ln w="9525">
            <a:noFill/>
            <a:miter lim="800000"/>
            <a:headEnd/>
            <a:tailEnd/>
          </a:ln>
          <a:effectLst/>
        </p:spPr>
        <p:txBody>
          <a:bodyPr lIns="91427" tIns="45713" rIns="91427" bIns="45713" anchor="ctr"/>
          <a:lstStyle/>
          <a:p>
            <a:pPr algn="r" fontAlgn="auto">
              <a:spcBef>
                <a:spcPts val="0"/>
              </a:spcBef>
              <a:spcAft>
                <a:spcPts val="0"/>
              </a:spcAft>
              <a:defRPr/>
            </a:pPr>
            <a:r>
              <a:rPr lang="en-US" sz="4000" b="1" i="1" dirty="0" smtClean="0">
                <a:solidFill>
                  <a:schemeClr val="bg1"/>
                </a:solidFill>
                <a:effectLst>
                  <a:outerShdw blurRad="38100" dist="38100" dir="2700000" algn="tl">
                    <a:srgbClr val="C0C0C0"/>
                  </a:outerShdw>
                </a:effectLst>
                <a:latin typeface="+mj-lt"/>
                <a:cs typeface="Arial" pitchFamily="34" charset="0"/>
              </a:rPr>
              <a:t>Resources</a:t>
            </a:r>
            <a:endParaRPr lang="en-US" sz="4000" b="1" i="1" dirty="0">
              <a:solidFill>
                <a:schemeClr val="bg1"/>
              </a:solidFill>
              <a:effectLst>
                <a:outerShdw blurRad="38100" dist="38100" dir="2700000" algn="tl">
                  <a:srgbClr val="C0C0C0"/>
                </a:outerShdw>
              </a:effectLst>
              <a:latin typeface="+mj-lt"/>
              <a:cs typeface="Arial"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p:nvPr>
        </p:nvSpPr>
        <p:spPr>
          <a:xfrm>
            <a:off x="381000" y="1066800"/>
            <a:ext cx="8305800" cy="4751388"/>
          </a:xfrm>
        </p:spPr>
        <p:txBody>
          <a:bodyPr/>
          <a:lstStyle/>
          <a:p>
            <a:r>
              <a:rPr lang="en-US" b="0" dirty="0" smtClean="0">
                <a:solidFill>
                  <a:schemeClr val="tx1"/>
                </a:solidFill>
              </a:rPr>
              <a:t>Who will you serve and how will you engage?</a:t>
            </a:r>
          </a:p>
          <a:p>
            <a:r>
              <a:rPr lang="en-US" b="0" dirty="0" smtClean="0">
                <a:solidFill>
                  <a:schemeClr val="tx1"/>
                </a:solidFill>
              </a:rPr>
              <a:t>Outreach to target population – serve those identified as at-risk.</a:t>
            </a:r>
          </a:p>
          <a:p>
            <a:r>
              <a:rPr lang="en-US" b="0" dirty="0" smtClean="0">
                <a:solidFill>
                  <a:schemeClr val="tx1"/>
                </a:solidFill>
              </a:rPr>
              <a:t>Establish referral relationships with agencies appropriate to target population: shelters, food pantries, VA, TANF offices, housing courts, criminal justice, hospitals, substance use treatment facilities, schools, etc. </a:t>
            </a:r>
          </a:p>
          <a:p>
            <a:r>
              <a:rPr lang="en-US" b="0" dirty="0" smtClean="0">
                <a:solidFill>
                  <a:schemeClr val="tx1"/>
                </a:solidFill>
              </a:rPr>
              <a:t>Outreach, screening &amp; assessment must be done quickly – offering </a:t>
            </a:r>
            <a:r>
              <a:rPr lang="en-US" b="0" i="1" dirty="0" smtClean="0">
                <a:solidFill>
                  <a:schemeClr val="tx1"/>
                </a:solidFill>
              </a:rPr>
              <a:t>rapid</a:t>
            </a:r>
            <a:r>
              <a:rPr lang="en-US" b="0" dirty="0" smtClean="0">
                <a:solidFill>
                  <a:schemeClr val="tx1"/>
                </a:solidFill>
              </a:rPr>
              <a:t> re-housing or prevention in a response to a crisis.</a:t>
            </a:r>
          </a:p>
          <a:p>
            <a:endParaRPr lang="en-US" b="0" dirty="0" smtClean="0">
              <a:solidFill>
                <a:schemeClr val="tx1"/>
              </a:solidFill>
            </a:endParaRPr>
          </a:p>
          <a:p>
            <a:endParaRPr lang="en-US" b="0" dirty="0">
              <a:solidFill>
                <a:schemeClr val="tx1"/>
              </a:solidFill>
            </a:endParaRPr>
          </a:p>
        </p:txBody>
      </p:sp>
      <p:sp>
        <p:nvSpPr>
          <p:cNvPr id="3" name="Slide Number Placeholder 2"/>
          <p:cNvSpPr>
            <a:spLocks noGrp="1"/>
          </p:cNvSpPr>
          <p:nvPr>
            <p:ph type="sldNum" sz="quarter" idx="10"/>
          </p:nvPr>
        </p:nvSpPr>
        <p:spPr/>
        <p:txBody>
          <a:bodyPr/>
          <a:lstStyle/>
          <a:p>
            <a:pPr>
              <a:defRPr/>
            </a:pPr>
            <a:fld id="{37798129-4174-47CD-A42B-C41E5AF039A4}" type="slidenum">
              <a:rPr lang="en-US" smtClean="0"/>
              <a:pPr>
                <a:defRPr/>
              </a:pPr>
              <a:t>7</a:t>
            </a:fld>
            <a:endParaRPr lang="en-US" dirty="0"/>
          </a:p>
        </p:txBody>
      </p:sp>
      <p:sp>
        <p:nvSpPr>
          <p:cNvPr id="4" name="TextBox 3"/>
          <p:cNvSpPr txBox="1"/>
          <p:nvPr/>
        </p:nvSpPr>
        <p:spPr>
          <a:xfrm>
            <a:off x="4724400" y="228600"/>
            <a:ext cx="4191000" cy="707886"/>
          </a:xfrm>
          <a:prstGeom prst="rect">
            <a:avLst/>
          </a:prstGeom>
          <a:noFill/>
        </p:spPr>
        <p:txBody>
          <a:bodyPr wrap="square" rtlCol="0">
            <a:spAutoFit/>
          </a:bodyPr>
          <a:lstStyle/>
          <a:p>
            <a:pPr algn="r"/>
            <a:r>
              <a:rPr lang="en-US" sz="4000" i="1" dirty="0" smtClean="0">
                <a:solidFill>
                  <a:schemeClr val="bg1"/>
                </a:solidFill>
                <a:effectLst>
                  <a:outerShdw blurRad="38100" dist="38100" dir="2700000" algn="tl">
                    <a:srgbClr val="000000">
                      <a:alpha val="43137"/>
                    </a:srgbClr>
                  </a:outerShdw>
                </a:effectLst>
                <a:latin typeface="+mj-lt"/>
              </a:rPr>
              <a:t>Outreach</a:t>
            </a:r>
            <a:endParaRPr lang="en-US" sz="4000" i="1" dirty="0">
              <a:solidFill>
                <a:schemeClr val="bg1"/>
              </a:solidFill>
              <a:effectLst>
                <a:outerShdw blurRad="38100" dist="38100" dir="2700000" algn="tl">
                  <a:srgbClr val="000000">
                    <a:alpha val="43137"/>
                  </a:srgbClr>
                </a:outerShdw>
              </a:effectLst>
              <a:latin typeface="+mj-lt"/>
            </a:endParaRP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Content Placeholder 2"/>
          <p:cNvSpPr>
            <a:spLocks noGrp="1"/>
          </p:cNvSpPr>
          <p:nvPr>
            <p:ph idx="1"/>
          </p:nvPr>
        </p:nvSpPr>
        <p:spPr>
          <a:xfrm>
            <a:off x="685800" y="1703388"/>
            <a:ext cx="7772400" cy="3630612"/>
          </a:xfrm>
        </p:spPr>
        <p:txBody>
          <a:bodyPr/>
          <a:lstStyle/>
          <a:p>
            <a:endParaRPr lang="en-US" dirty="0" smtClean="0"/>
          </a:p>
          <a:p>
            <a:pPr algn="ctr">
              <a:buNone/>
            </a:pPr>
            <a:r>
              <a:rPr lang="en-US" dirty="0" smtClean="0">
                <a:solidFill>
                  <a:schemeClr val="tx1"/>
                </a:solidFill>
                <a:latin typeface="Arial" pitchFamily="34" charset="0"/>
                <a:cs typeface="Arial" pitchFamily="34" charset="0"/>
              </a:rPr>
              <a:t>Email:</a:t>
            </a:r>
            <a:r>
              <a:rPr lang="en-US" dirty="0" smtClean="0">
                <a:latin typeface="Arial" pitchFamily="34" charset="0"/>
                <a:cs typeface="Arial" pitchFamily="34" charset="0"/>
              </a:rPr>
              <a:t> </a:t>
            </a:r>
            <a:r>
              <a:rPr lang="en-US" dirty="0" smtClean="0">
                <a:latin typeface="Arial" pitchFamily="34" charset="0"/>
                <a:cs typeface="Arial" pitchFamily="34" charset="0"/>
                <a:hlinkClick r:id="rId2"/>
              </a:rPr>
              <a:t>SSVF@VA.gov</a:t>
            </a:r>
            <a:r>
              <a:rPr lang="en-US" dirty="0" smtClean="0">
                <a:latin typeface="Arial" pitchFamily="34" charset="0"/>
                <a:cs typeface="Arial" pitchFamily="34" charset="0"/>
              </a:rPr>
              <a:t> </a:t>
            </a:r>
          </a:p>
          <a:p>
            <a:pPr algn="ctr">
              <a:buNone/>
            </a:pPr>
            <a:r>
              <a:rPr lang="en-US" dirty="0" smtClean="0">
                <a:solidFill>
                  <a:schemeClr val="tx1"/>
                </a:solidFill>
                <a:latin typeface="Arial" pitchFamily="34" charset="0"/>
                <a:cs typeface="Arial" pitchFamily="34" charset="0"/>
              </a:rPr>
              <a:t>Phone:</a:t>
            </a:r>
            <a:r>
              <a:rPr lang="en-US" dirty="0" smtClean="0">
                <a:latin typeface="Arial" pitchFamily="34" charset="0"/>
                <a:cs typeface="Arial" pitchFamily="34" charset="0"/>
              </a:rPr>
              <a:t> (877)737-0111</a:t>
            </a:r>
          </a:p>
          <a:p>
            <a:pPr algn="ctr">
              <a:buNone/>
            </a:pPr>
            <a:endParaRPr lang="en-US" dirty="0" smtClean="0">
              <a:latin typeface="Arial" pitchFamily="34" charset="0"/>
              <a:cs typeface="Arial" pitchFamily="34" charset="0"/>
            </a:endParaRPr>
          </a:p>
          <a:p>
            <a:pPr algn="ctr">
              <a:buNone/>
            </a:pPr>
            <a:r>
              <a:rPr lang="en-US" dirty="0" smtClean="0">
                <a:solidFill>
                  <a:schemeClr val="tx1"/>
                </a:solidFill>
                <a:latin typeface="Arial" pitchFamily="34" charset="0"/>
                <a:cs typeface="Arial" pitchFamily="34" charset="0"/>
              </a:rPr>
              <a:t>Website:</a:t>
            </a:r>
          </a:p>
          <a:p>
            <a:pPr algn="ctr">
              <a:buNone/>
            </a:pPr>
            <a:r>
              <a:rPr lang="en-US" dirty="0" smtClean="0">
                <a:latin typeface="Arial" pitchFamily="34" charset="0"/>
                <a:cs typeface="Arial" pitchFamily="34" charset="0"/>
                <a:hlinkClick r:id="rId3"/>
              </a:rPr>
              <a:t>www.va.gov/HOMELESS/SSVF.asp</a:t>
            </a:r>
            <a:r>
              <a:rPr lang="en-US" dirty="0" smtClean="0">
                <a:latin typeface="Arial" pitchFamily="34" charset="0"/>
                <a:cs typeface="Arial" pitchFamily="34" charset="0"/>
              </a:rPr>
              <a:t> </a:t>
            </a:r>
          </a:p>
          <a:p>
            <a:pPr algn="ctr">
              <a:buNone/>
            </a:pPr>
            <a:endParaRPr lang="en-US" dirty="0" smtClean="0">
              <a:latin typeface="Arial" pitchFamily="34" charset="0"/>
              <a:cs typeface="Arial" pitchFamily="34" charset="0"/>
            </a:endParaRPr>
          </a:p>
        </p:txBody>
      </p:sp>
      <p:sp>
        <p:nvSpPr>
          <p:cNvPr id="10244" name="Slide Number Placeholder 4"/>
          <p:cNvSpPr>
            <a:spLocks noGrp="1"/>
          </p:cNvSpPr>
          <p:nvPr>
            <p:ph type="sldNum" sz="quarter" idx="4294967295"/>
          </p:nvPr>
        </p:nvSpPr>
        <p:spPr>
          <a:xfrm>
            <a:off x="8229600" y="6400800"/>
            <a:ext cx="685800" cy="590550"/>
          </a:xfrm>
          <a:prstGeom prst="rect">
            <a:avLst/>
          </a:prstGeom>
          <a:noFill/>
        </p:spPr>
        <p:txBody>
          <a:bodyPr/>
          <a:lstStyle/>
          <a:p>
            <a:pPr algn="r" fontAlgn="base">
              <a:spcBef>
                <a:spcPct val="0"/>
              </a:spcBef>
              <a:spcAft>
                <a:spcPct val="0"/>
              </a:spcAft>
            </a:pPr>
            <a:fld id="{F65EF804-EA7A-42DE-B262-43F6883D7CBC}" type="slidenum">
              <a:rPr lang="en-US" sz="1400" b="0" smtClean="0">
                <a:latin typeface="Arial" pitchFamily="34" charset="0"/>
              </a:rPr>
              <a:pPr algn="r" fontAlgn="base">
                <a:spcBef>
                  <a:spcPct val="0"/>
                </a:spcBef>
                <a:spcAft>
                  <a:spcPct val="0"/>
                </a:spcAft>
              </a:pPr>
              <a:t>70</a:t>
            </a:fld>
            <a:endParaRPr lang="en-US" sz="1400" b="0" dirty="0" smtClean="0">
              <a:latin typeface="Arial" pitchFamily="34" charset="0"/>
            </a:endParaRPr>
          </a:p>
        </p:txBody>
      </p:sp>
      <p:sp>
        <p:nvSpPr>
          <p:cNvPr id="6" name="Rectangle 3"/>
          <p:cNvSpPr>
            <a:spLocks noChangeArrowheads="1"/>
          </p:cNvSpPr>
          <p:nvPr/>
        </p:nvSpPr>
        <p:spPr bwMode="auto">
          <a:xfrm>
            <a:off x="2819400" y="0"/>
            <a:ext cx="6324600" cy="990600"/>
          </a:xfrm>
          <a:prstGeom prst="rect">
            <a:avLst/>
          </a:prstGeom>
          <a:noFill/>
          <a:ln w="9525">
            <a:noFill/>
            <a:miter lim="800000"/>
            <a:headEnd/>
            <a:tailEnd/>
          </a:ln>
          <a:effectLst/>
        </p:spPr>
        <p:txBody>
          <a:bodyPr lIns="91427" tIns="45713" rIns="91427" bIns="45713" anchor="ctr"/>
          <a:lstStyle/>
          <a:p>
            <a:pPr algn="r" fontAlgn="auto">
              <a:spcBef>
                <a:spcPts val="0"/>
              </a:spcBef>
              <a:spcAft>
                <a:spcPts val="0"/>
              </a:spcAft>
              <a:defRPr/>
            </a:pPr>
            <a:r>
              <a:rPr lang="en-US" sz="3600" b="1" i="1" dirty="0">
                <a:solidFill>
                  <a:schemeClr val="bg1"/>
                </a:solidFill>
                <a:effectLst>
                  <a:outerShdw blurRad="38100" dist="38100" dir="2700000" algn="tl">
                    <a:srgbClr val="C0C0C0"/>
                  </a:outerShdw>
                </a:effectLst>
                <a:latin typeface="+mj-lt"/>
                <a:cs typeface="Arial" pitchFamily="34" charset="0"/>
              </a:rPr>
              <a:t>Contact Information</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p:nvPr>
        </p:nvSpPr>
        <p:spPr>
          <a:xfrm>
            <a:off x="381000" y="1219200"/>
            <a:ext cx="8382000" cy="4598988"/>
          </a:xfrm>
        </p:spPr>
        <p:txBody>
          <a:bodyPr/>
          <a:lstStyle/>
          <a:p>
            <a:r>
              <a:rPr lang="en-US" b="0" dirty="0" smtClean="0">
                <a:solidFill>
                  <a:schemeClr val="tx1"/>
                </a:solidFill>
              </a:rPr>
              <a:t>100 million Americans face civil justice problems that can impact housing, jobs, income, and children.</a:t>
            </a:r>
          </a:p>
          <a:p>
            <a:r>
              <a:rPr lang="en-US" b="0" dirty="0" smtClean="0">
                <a:solidFill>
                  <a:schemeClr val="tx1"/>
                </a:solidFill>
              </a:rPr>
              <a:t>Many poor Americans do nothing in response or try to avoid, likely due to lack of access to legal assistance or lack of knowledge about their rights</a:t>
            </a:r>
          </a:p>
          <a:p>
            <a:r>
              <a:rPr lang="en-US" b="0" dirty="0" smtClean="0">
                <a:solidFill>
                  <a:schemeClr val="tx1"/>
                </a:solidFill>
              </a:rPr>
              <a:t>In light of continued funding cuts for legal aid, the practical reality for local programs is that without a sub-award their vets won’t get the help they need with just a referral.  </a:t>
            </a:r>
            <a:endParaRPr lang="en-US" b="0" dirty="0">
              <a:solidFill>
                <a:schemeClr val="tx1"/>
              </a:solidFill>
            </a:endParaRPr>
          </a:p>
        </p:txBody>
      </p:sp>
      <p:sp>
        <p:nvSpPr>
          <p:cNvPr id="3" name="Slide Number Placeholder 2"/>
          <p:cNvSpPr>
            <a:spLocks noGrp="1"/>
          </p:cNvSpPr>
          <p:nvPr>
            <p:ph type="sldNum" sz="quarter" idx="10"/>
          </p:nvPr>
        </p:nvSpPr>
        <p:spPr/>
        <p:txBody>
          <a:bodyPr/>
          <a:lstStyle/>
          <a:p>
            <a:pPr>
              <a:defRPr/>
            </a:pPr>
            <a:fld id="{37798129-4174-47CD-A42B-C41E5AF039A4}" type="slidenum">
              <a:rPr lang="en-US" smtClean="0"/>
              <a:pPr>
                <a:defRPr/>
              </a:pPr>
              <a:t>8</a:t>
            </a:fld>
            <a:endParaRPr lang="en-US" dirty="0"/>
          </a:p>
        </p:txBody>
      </p:sp>
      <p:sp>
        <p:nvSpPr>
          <p:cNvPr id="4" name="TextBox 3"/>
          <p:cNvSpPr txBox="1"/>
          <p:nvPr/>
        </p:nvSpPr>
        <p:spPr>
          <a:xfrm>
            <a:off x="4724400" y="228600"/>
            <a:ext cx="4191000" cy="646331"/>
          </a:xfrm>
          <a:prstGeom prst="rect">
            <a:avLst/>
          </a:prstGeom>
          <a:noFill/>
        </p:spPr>
        <p:txBody>
          <a:bodyPr wrap="square" rtlCol="0">
            <a:spAutoFit/>
          </a:bodyPr>
          <a:lstStyle/>
          <a:p>
            <a:pPr algn="r"/>
            <a:r>
              <a:rPr lang="en-US" sz="3600" i="1" dirty="0" smtClean="0">
                <a:solidFill>
                  <a:schemeClr val="bg1"/>
                </a:solidFill>
                <a:effectLst>
                  <a:outerShdw blurRad="38100" dist="38100" dir="2700000" algn="tl">
                    <a:srgbClr val="000000">
                      <a:alpha val="43137"/>
                    </a:srgbClr>
                  </a:outerShdw>
                </a:effectLst>
                <a:latin typeface="+mn-lt"/>
              </a:rPr>
              <a:t>Legal Needs</a:t>
            </a:r>
            <a:endParaRPr lang="en-US" sz="3600" i="1" dirty="0">
              <a:solidFill>
                <a:schemeClr val="bg1"/>
              </a:solidFill>
              <a:effectLst>
                <a:outerShdw blurRad="38100" dist="38100" dir="2700000" algn="tl">
                  <a:srgbClr val="000000">
                    <a:alpha val="43137"/>
                  </a:srgbClr>
                </a:outerShdw>
              </a:effectLst>
              <a:latin typeface="+mn-lt"/>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Number Placeholder 3"/>
          <p:cNvSpPr txBox="1">
            <a:spLocks noGrp="1"/>
          </p:cNvSpPr>
          <p:nvPr/>
        </p:nvSpPr>
        <p:spPr bwMode="auto">
          <a:xfrm>
            <a:off x="7239000" y="6534150"/>
            <a:ext cx="1905000" cy="457200"/>
          </a:xfrm>
          <a:prstGeom prst="rect">
            <a:avLst/>
          </a:prstGeom>
          <a:noFill/>
          <a:ln w="9525">
            <a:noFill/>
            <a:miter lim="800000"/>
            <a:headEnd/>
            <a:tailEnd/>
          </a:ln>
        </p:spPr>
        <p:txBody>
          <a:bodyPr lIns="91427" tIns="45713" rIns="91427" bIns="45713"/>
          <a:lstStyle/>
          <a:p>
            <a:pPr algn="r"/>
            <a:fld id="{E4C8DAE8-D99E-40CA-B7D6-DECF18B21509}" type="slidenum">
              <a:rPr lang="en-US" sz="1400" b="0">
                <a:latin typeface="Arial" charset="0"/>
              </a:rPr>
              <a:pPr algn="r"/>
              <a:t>9</a:t>
            </a:fld>
            <a:endParaRPr lang="en-US" sz="1400" b="0" dirty="0">
              <a:latin typeface="Arial" charset="0"/>
            </a:endParaRPr>
          </a:p>
        </p:txBody>
      </p:sp>
      <p:sp>
        <p:nvSpPr>
          <p:cNvPr id="10243" name="Rectangle 11"/>
          <p:cNvSpPr>
            <a:spLocks noChangeArrowheads="1"/>
          </p:cNvSpPr>
          <p:nvPr/>
        </p:nvSpPr>
        <p:spPr bwMode="auto">
          <a:xfrm>
            <a:off x="152400" y="1143000"/>
            <a:ext cx="8763000" cy="6309420"/>
          </a:xfrm>
          <a:prstGeom prst="rect">
            <a:avLst/>
          </a:prstGeom>
          <a:noFill/>
          <a:ln w="25400">
            <a:noFill/>
            <a:miter lim="800000"/>
            <a:headEnd/>
            <a:tailEnd type="none" w="lg" len="lg"/>
          </a:ln>
        </p:spPr>
        <p:txBody>
          <a:bodyPr>
            <a:spAutoFit/>
          </a:bodyPr>
          <a:lstStyle/>
          <a:p>
            <a:pPr marL="236538" indent="-236538">
              <a:buFontTx/>
              <a:buChar char="•"/>
            </a:pPr>
            <a:r>
              <a:rPr lang="en-US" b="0" dirty="0">
                <a:latin typeface="AvantGarde" pitchFamily="34" charset="0"/>
              </a:rPr>
              <a:t>We begin with a recognition that every person/family who is homeless or at-risk has different concerns and needs to be addressed. These concerns may not match agency/provider interests</a:t>
            </a:r>
            <a:r>
              <a:rPr lang="en-US" b="0" dirty="0" smtClean="0">
                <a:latin typeface="AvantGarde" pitchFamily="34" charset="0"/>
              </a:rPr>
              <a:t>.</a:t>
            </a:r>
          </a:p>
          <a:p>
            <a:pPr marL="236538" indent="-236538">
              <a:buFontTx/>
              <a:buChar char="•"/>
            </a:pPr>
            <a:endParaRPr lang="en-US" b="0" dirty="0" smtClean="0">
              <a:latin typeface="AvantGarde" pitchFamily="34" charset="0"/>
            </a:endParaRPr>
          </a:p>
          <a:p>
            <a:pPr marL="236538" indent="-236538">
              <a:buFontTx/>
              <a:buChar char="•"/>
            </a:pPr>
            <a:r>
              <a:rPr lang="en-US" b="0" dirty="0" smtClean="0">
                <a:latin typeface="AvantGarde" pitchFamily="34" charset="0"/>
              </a:rPr>
              <a:t>To offer Veteran appropriate options, must know what they are. Essential to coordinate with VA in service area. All VA funded providers have a responsibility to help Veterans get the right service at the right time.</a:t>
            </a:r>
          </a:p>
          <a:p>
            <a:pPr marL="236538" indent="-236538">
              <a:buFontTx/>
              <a:buChar char="•"/>
            </a:pPr>
            <a:endParaRPr lang="en-US" b="0" dirty="0">
              <a:latin typeface="AvantGarde" pitchFamily="34" charset="0"/>
            </a:endParaRPr>
          </a:p>
          <a:p>
            <a:pPr marL="236538" indent="-236538">
              <a:buFontTx/>
              <a:buChar char="•"/>
            </a:pPr>
            <a:r>
              <a:rPr lang="en-US" b="0" dirty="0">
                <a:latin typeface="AvantGarde" pitchFamily="34" charset="0"/>
              </a:rPr>
              <a:t>To get to Zero requires the development of a broad coordinated continuum of care that can address the needs identified by Veterans</a:t>
            </a:r>
            <a:r>
              <a:rPr lang="en-US" b="0" dirty="0" smtClean="0">
                <a:latin typeface="AvantGarde" pitchFamily="34" charset="0"/>
              </a:rPr>
              <a:t>. Services need to be delivered both effectively and efficiently for this goal to be met.</a:t>
            </a:r>
          </a:p>
          <a:p>
            <a:pPr marL="236538" indent="-236538">
              <a:buFontTx/>
              <a:buChar char="•"/>
            </a:pPr>
            <a:endParaRPr lang="en-US" b="0" dirty="0">
              <a:latin typeface="AvantGarde" pitchFamily="34" charset="0"/>
            </a:endParaRPr>
          </a:p>
          <a:p>
            <a:pPr marL="236538" indent="-236538"/>
            <a:endParaRPr lang="en-US" sz="2200" b="0" dirty="0">
              <a:latin typeface="AvantGarde" pitchFamily="34" charset="0"/>
            </a:endParaRPr>
          </a:p>
          <a:p>
            <a:pPr marL="236538" indent="-236538"/>
            <a:r>
              <a:rPr lang="en-US" sz="2200" b="0" dirty="0">
                <a:latin typeface="AvantGarde" pitchFamily="34" charset="0"/>
              </a:rPr>
              <a:t> </a:t>
            </a:r>
          </a:p>
        </p:txBody>
      </p:sp>
      <p:sp>
        <p:nvSpPr>
          <p:cNvPr id="1077252" name="Rectangle 4"/>
          <p:cNvSpPr>
            <a:spLocks noChangeArrowheads="1"/>
          </p:cNvSpPr>
          <p:nvPr/>
        </p:nvSpPr>
        <p:spPr bwMode="auto">
          <a:xfrm>
            <a:off x="2514600" y="0"/>
            <a:ext cx="6629400" cy="990600"/>
          </a:xfrm>
          <a:prstGeom prst="rect">
            <a:avLst/>
          </a:prstGeom>
          <a:noFill/>
          <a:ln w="9525">
            <a:noFill/>
            <a:miter lim="800000"/>
            <a:headEnd/>
            <a:tailEnd/>
          </a:ln>
          <a:effectLst/>
        </p:spPr>
        <p:txBody>
          <a:bodyPr lIns="91427" tIns="45713" rIns="91427" bIns="45713" anchor="ctr"/>
          <a:lstStyle/>
          <a:p>
            <a:pPr marL="609600" indent="-609600" algn="r">
              <a:defRPr/>
            </a:pPr>
            <a:r>
              <a:rPr lang="en-US" sz="3000" i="1" dirty="0">
                <a:solidFill>
                  <a:schemeClr val="bg1"/>
                </a:solidFill>
                <a:effectLst>
                  <a:outerShdw blurRad="38100" dist="38100" dir="2700000" algn="tl">
                    <a:srgbClr val="C0C0C0"/>
                  </a:outerShdw>
                </a:effectLst>
                <a:latin typeface="AvantGarde" pitchFamily="34" charset="0"/>
              </a:rPr>
              <a:t>Veteran Centered Services</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FF"/>
      </a:hlink>
      <a:folHlink>
        <a:srgbClr val="B2B2B2"/>
      </a:folHlink>
    </a:clrScheme>
    <a:fontScheme name="Default Design">
      <a:majorFont>
        <a:latin typeface="AvantGarde"/>
        <a:ea typeface=""/>
        <a:cs typeface=""/>
      </a:majorFont>
      <a:minorFont>
        <a:latin typeface="AvantGard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triangle" w="lg" len="lg"/>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triangle" w="lg" len="lg"/>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Default Design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FF"/>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NBBCpptTemplate">
  <a:themeElements>
    <a:clrScheme name="1_NBBCpptTemplate 8">
      <a:dk1>
        <a:srgbClr val="000000"/>
      </a:dk1>
      <a:lt1>
        <a:srgbClr val="FFFFFF"/>
      </a:lt1>
      <a:dk2>
        <a:srgbClr val="000000"/>
      </a:dk2>
      <a:lt2>
        <a:srgbClr val="808080"/>
      </a:lt2>
      <a:accent1>
        <a:srgbClr val="E65100"/>
      </a:accent1>
      <a:accent2>
        <a:srgbClr val="309E47"/>
      </a:accent2>
      <a:accent3>
        <a:srgbClr val="FFFFFF"/>
      </a:accent3>
      <a:accent4>
        <a:srgbClr val="000000"/>
      </a:accent4>
      <a:accent5>
        <a:srgbClr val="F0B3AA"/>
      </a:accent5>
      <a:accent6>
        <a:srgbClr val="2A8F3F"/>
      </a:accent6>
      <a:hlink>
        <a:srgbClr val="9CCF00"/>
      </a:hlink>
      <a:folHlink>
        <a:srgbClr val="CF0040"/>
      </a:folHlink>
    </a:clrScheme>
    <a:fontScheme name="1_NBBCppt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NBBCppt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NBBCppt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NBBCpptTempla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NBBCpptTempla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NBBCppt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NBBCppt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NBBCppt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1_NBBCpptTemplate 8">
        <a:dk1>
          <a:srgbClr val="000000"/>
        </a:dk1>
        <a:lt1>
          <a:srgbClr val="FFFFFF"/>
        </a:lt1>
        <a:dk2>
          <a:srgbClr val="000000"/>
        </a:dk2>
        <a:lt2>
          <a:srgbClr val="808080"/>
        </a:lt2>
        <a:accent1>
          <a:srgbClr val="E65100"/>
        </a:accent1>
        <a:accent2>
          <a:srgbClr val="309E47"/>
        </a:accent2>
        <a:accent3>
          <a:srgbClr val="FFFFFF"/>
        </a:accent3>
        <a:accent4>
          <a:srgbClr val="000000"/>
        </a:accent4>
        <a:accent5>
          <a:srgbClr val="F0B3AA"/>
        </a:accent5>
        <a:accent6>
          <a:srgbClr val="2A8F3F"/>
        </a:accent6>
        <a:hlink>
          <a:srgbClr val="9CCF00"/>
        </a:hlink>
        <a:folHlink>
          <a:srgbClr val="CF004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NBBCpptTemplate">
  <a:themeElements>
    <a:clrScheme name="NBBCpptTemplate 8">
      <a:dk1>
        <a:srgbClr val="000000"/>
      </a:dk1>
      <a:lt1>
        <a:srgbClr val="FFFFFF"/>
      </a:lt1>
      <a:dk2>
        <a:srgbClr val="000000"/>
      </a:dk2>
      <a:lt2>
        <a:srgbClr val="808080"/>
      </a:lt2>
      <a:accent1>
        <a:srgbClr val="E65100"/>
      </a:accent1>
      <a:accent2>
        <a:srgbClr val="309E47"/>
      </a:accent2>
      <a:accent3>
        <a:srgbClr val="FFFFFF"/>
      </a:accent3>
      <a:accent4>
        <a:srgbClr val="000000"/>
      </a:accent4>
      <a:accent5>
        <a:srgbClr val="F0B3AA"/>
      </a:accent5>
      <a:accent6>
        <a:srgbClr val="2A8F3F"/>
      </a:accent6>
      <a:hlink>
        <a:srgbClr val="9CCF00"/>
      </a:hlink>
      <a:folHlink>
        <a:srgbClr val="CF0040"/>
      </a:folHlink>
    </a:clrScheme>
    <a:fontScheme name="NBBCppt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NBBCppt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NBBCppt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NBBCpptTempla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NBBCpptTempla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NBBCppt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NBBCppt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NBBCppt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NBBCpptTemplate 8">
        <a:dk1>
          <a:srgbClr val="000000"/>
        </a:dk1>
        <a:lt1>
          <a:srgbClr val="FFFFFF"/>
        </a:lt1>
        <a:dk2>
          <a:srgbClr val="000000"/>
        </a:dk2>
        <a:lt2>
          <a:srgbClr val="808080"/>
        </a:lt2>
        <a:accent1>
          <a:srgbClr val="E65100"/>
        </a:accent1>
        <a:accent2>
          <a:srgbClr val="309E47"/>
        </a:accent2>
        <a:accent3>
          <a:srgbClr val="FFFFFF"/>
        </a:accent3>
        <a:accent4>
          <a:srgbClr val="000000"/>
        </a:accent4>
        <a:accent5>
          <a:srgbClr val="F0B3AA"/>
        </a:accent5>
        <a:accent6>
          <a:srgbClr val="2A8F3F"/>
        </a:accent6>
        <a:hlink>
          <a:srgbClr val="9CCF00"/>
        </a:hlink>
        <a:folHlink>
          <a:srgbClr val="CF004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NBBCpptTemplate">
  <a:themeElements>
    <a:clrScheme name="3_NBBCpptTemplate 8">
      <a:dk1>
        <a:srgbClr val="000000"/>
      </a:dk1>
      <a:lt1>
        <a:srgbClr val="FFFFFF"/>
      </a:lt1>
      <a:dk2>
        <a:srgbClr val="000000"/>
      </a:dk2>
      <a:lt2>
        <a:srgbClr val="808080"/>
      </a:lt2>
      <a:accent1>
        <a:srgbClr val="E65100"/>
      </a:accent1>
      <a:accent2>
        <a:srgbClr val="309E47"/>
      </a:accent2>
      <a:accent3>
        <a:srgbClr val="FFFFFF"/>
      </a:accent3>
      <a:accent4>
        <a:srgbClr val="000000"/>
      </a:accent4>
      <a:accent5>
        <a:srgbClr val="F0B3AA"/>
      </a:accent5>
      <a:accent6>
        <a:srgbClr val="2A8F3F"/>
      </a:accent6>
      <a:hlink>
        <a:srgbClr val="9CCF00"/>
      </a:hlink>
      <a:folHlink>
        <a:srgbClr val="CF0040"/>
      </a:folHlink>
    </a:clrScheme>
    <a:fontScheme name="3_NBBCppt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_NBBCppt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3_NBBCppt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3_NBBCpptTempla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3_NBBCpptTempla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3_NBBCppt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3_NBBCppt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3_NBBCppt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3_NBBCpptTemplate 8">
        <a:dk1>
          <a:srgbClr val="000000"/>
        </a:dk1>
        <a:lt1>
          <a:srgbClr val="FFFFFF"/>
        </a:lt1>
        <a:dk2>
          <a:srgbClr val="000000"/>
        </a:dk2>
        <a:lt2>
          <a:srgbClr val="808080"/>
        </a:lt2>
        <a:accent1>
          <a:srgbClr val="E65100"/>
        </a:accent1>
        <a:accent2>
          <a:srgbClr val="309E47"/>
        </a:accent2>
        <a:accent3>
          <a:srgbClr val="FFFFFF"/>
        </a:accent3>
        <a:accent4>
          <a:srgbClr val="000000"/>
        </a:accent4>
        <a:accent5>
          <a:srgbClr val="F0B3AA"/>
        </a:accent5>
        <a:accent6>
          <a:srgbClr val="2A8F3F"/>
        </a:accent6>
        <a:hlink>
          <a:srgbClr val="9CCF00"/>
        </a:hlink>
        <a:folHlink>
          <a:srgbClr val="CF0040"/>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1252</TotalTime>
  <Words>5441</Words>
  <Application>Microsoft Office PowerPoint</Application>
  <PresentationFormat>On-screen Show (4:3)</PresentationFormat>
  <Paragraphs>745</Paragraphs>
  <Slides>70</Slides>
  <Notes>48</Notes>
  <HiddenSlides>0</HiddenSlides>
  <MMClips>0</MMClips>
  <ScaleCrop>false</ScaleCrop>
  <HeadingPairs>
    <vt:vector size="6" baseType="variant">
      <vt:variant>
        <vt:lpstr>Theme</vt:lpstr>
      </vt:variant>
      <vt:variant>
        <vt:i4>4</vt:i4>
      </vt:variant>
      <vt:variant>
        <vt:lpstr>Embedded OLE Servers</vt:lpstr>
      </vt:variant>
      <vt:variant>
        <vt:i4>1</vt:i4>
      </vt:variant>
      <vt:variant>
        <vt:lpstr>Slide Titles</vt:lpstr>
      </vt:variant>
      <vt:variant>
        <vt:i4>70</vt:i4>
      </vt:variant>
    </vt:vector>
  </HeadingPairs>
  <TitlesOfParts>
    <vt:vector size="75" baseType="lpstr">
      <vt:lpstr>Default Design</vt:lpstr>
      <vt:lpstr>1_NBBCpptTemplate</vt:lpstr>
      <vt:lpstr>NBBCpptTemplate</vt:lpstr>
      <vt:lpstr>3_NBBCpptTemplate</vt:lpstr>
      <vt:lpstr>Worksheet</vt:lpstr>
      <vt:lpstr> </vt:lpstr>
      <vt:lpstr>Slide 2</vt:lpstr>
      <vt:lpstr>Slide 3</vt:lpstr>
      <vt:lpstr>Slide 4</vt:lpstr>
      <vt:lpstr>Slide 5</vt:lpstr>
      <vt:lpstr>Slide 6</vt:lpstr>
      <vt:lpstr>Slide 7</vt:lpstr>
      <vt:lpstr>Slide 8</vt:lpstr>
      <vt:lpstr>Slide 9</vt:lpstr>
      <vt:lpstr>Slide 10</vt:lpstr>
      <vt:lpstr>Challenge of Prevention</vt:lpstr>
      <vt:lpstr>Location of Homeless Veterans*</vt:lpstr>
      <vt:lpstr>Slide 13</vt:lpstr>
      <vt:lpstr>Homeless Veterans are Older Than General Homeless Population</vt:lpstr>
      <vt:lpstr>Populations at Higher Risk</vt:lpstr>
      <vt:lpstr>Distribution of the 1,356,610 Veterans in Poverty</vt:lpstr>
      <vt:lpstr>The Existential Question</vt:lpstr>
      <vt:lpstr>Why target – What We Know Katherine Gale: 2009</vt:lpstr>
      <vt:lpstr>Why Target – What We Know</vt:lpstr>
      <vt:lpstr>Slide 20</vt:lpstr>
      <vt:lpstr>Slide 21</vt:lpstr>
      <vt:lpstr>Slide 22</vt:lpstr>
      <vt:lpstr>     A Continuum of Care</vt:lpstr>
      <vt:lpstr>Slide 24</vt:lpstr>
      <vt:lpstr>VBA Benefits</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Overview of SSVF Program</vt:lpstr>
      <vt:lpstr>Slide 43</vt:lpstr>
      <vt:lpstr>Slide 44</vt:lpstr>
      <vt:lpstr>Slide 45</vt:lpstr>
      <vt:lpstr>Slide 46</vt:lpstr>
      <vt:lpstr>Slide 47</vt:lpstr>
      <vt:lpstr>Slide 48</vt:lpstr>
      <vt:lpstr>Slide 49</vt:lpstr>
      <vt:lpstr>Slide 50</vt:lpstr>
      <vt:lpstr>Slide 51</vt:lpstr>
      <vt:lpstr>Slide 52</vt:lpstr>
      <vt:lpstr>Slide 53</vt:lpstr>
      <vt:lpstr>Slide 54</vt:lpstr>
      <vt:lpstr>HMIS Data  Collection Requirements</vt:lpstr>
      <vt:lpstr>Slide 56</vt:lpstr>
      <vt:lpstr>Slide 57</vt:lpstr>
      <vt:lpstr>Slide 58</vt:lpstr>
      <vt:lpstr>Slide 59</vt:lpstr>
      <vt:lpstr>Slide 60</vt:lpstr>
      <vt:lpstr>Slide 61</vt:lpstr>
      <vt:lpstr>Slide 62</vt:lpstr>
      <vt:lpstr>Slide 63</vt:lpstr>
      <vt:lpstr>Slide 64</vt:lpstr>
      <vt:lpstr>Slide 65</vt:lpstr>
      <vt:lpstr>Slide 66</vt:lpstr>
      <vt:lpstr>Slide 67</vt:lpstr>
      <vt:lpstr>Slide 68</vt:lpstr>
      <vt:lpstr>Slide 69</vt:lpstr>
      <vt:lpstr>Slide 70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Kuhn, John H. (VACO)</dc:creator>
  <cp:lastModifiedBy>vhalynkuhnj</cp:lastModifiedBy>
  <cp:revision>116</cp:revision>
  <dcterms:modified xsi:type="dcterms:W3CDTF">2012-11-09T19:28:49Z</dcterms:modified>
</cp:coreProperties>
</file>