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3"/>
  </p:notesMasterIdLst>
  <p:sldIdLst>
    <p:sldId id="258" r:id="rId2"/>
    <p:sldId id="277" r:id="rId3"/>
    <p:sldId id="279" r:id="rId4"/>
    <p:sldId id="280" r:id="rId5"/>
    <p:sldId id="294" r:id="rId6"/>
    <p:sldId id="281" r:id="rId7"/>
    <p:sldId id="283" r:id="rId8"/>
    <p:sldId id="284" r:id="rId9"/>
    <p:sldId id="293" r:id="rId10"/>
    <p:sldId id="285" r:id="rId11"/>
    <p:sldId id="292"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55" autoAdjust="0"/>
  </p:normalViewPr>
  <p:slideViewPr>
    <p:cSldViewPr snapToGrid="0">
      <p:cViewPr>
        <p:scale>
          <a:sx n="69" d="100"/>
          <a:sy n="69" d="100"/>
        </p:scale>
        <p:origin x="-468"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447A810-E229-47B6-9F58-435A3E163917}" type="datetimeFigureOut">
              <a:rPr lang="en-US"/>
              <a:pPr>
                <a:defRPr/>
              </a:pPr>
              <a:t>2/29/2012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AB6756A-34AB-4FA6-B5FB-A99132E4745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EEBD83-D317-4025-B389-FC8E1B9E180E}" type="slidenum">
              <a:rPr lang="en-US"/>
              <a:pPr fontAlgn="base">
                <a:spcBef>
                  <a:spcPct val="0"/>
                </a:spcBef>
                <a:spcAft>
                  <a:spcPct val="0"/>
                </a:spcAft>
              </a:pPr>
              <a:t>0</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On the screen you see listed additional HMIS resources that your agency might find useful.  We encourage you and your staff review some of the materials on these sites.</a:t>
            </a:r>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1B13BF-8FDE-4609-81CE-8CD3985FB8C8}" type="slidenum">
              <a:rPr lang="en-US"/>
              <a:pPr fontAlgn="base">
                <a:spcBef>
                  <a:spcPct val="0"/>
                </a:spcBef>
                <a:spcAft>
                  <a:spcPct val="0"/>
                </a:spcAft>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a:p>
            <a:pPr>
              <a:spcBef>
                <a:spcPct val="0"/>
              </a:spcBef>
            </a:pPr>
            <a:r>
              <a:rPr lang="en-US" i="1" u="sng" smtClean="0"/>
              <a:t> </a:t>
            </a:r>
            <a:endParaRPr 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4CF1C4-89FF-4BA7-8248-71752D52E49E}" type="slidenum">
              <a:rPr lang="en-US"/>
              <a:pPr fontAlgn="base">
                <a:spcBef>
                  <a:spcPct val="0"/>
                </a:spcBef>
                <a:spcAft>
                  <a:spcPct val="0"/>
                </a:spcAft>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guidebook will be made available to all the grantee and sub grantees to assistance in data collection for this program within the next week or so.  This is meant to be a tool and is not required to be used by your agency.  However we suggest that you and your sub grantees review the guidebook to see if the tools within it might ensure complete  and accurate data collection for this program.</a:t>
            </a:r>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423D38-8F6C-4A4C-83C4-5969702FEF7D}" type="slidenum">
              <a:rPr lang="en-US"/>
              <a:pPr fontAlgn="base">
                <a:spcBef>
                  <a:spcPct val="0"/>
                </a:spcBef>
                <a:spcAft>
                  <a:spcPct val="0"/>
                </a:spcAft>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These trainings were recorded earlier this week and will be made available on the SSVF website and a DVD with the trainings will be mailed to each grantee in the next few weeks.</a:t>
            </a:r>
          </a:p>
          <a:p>
            <a:pPr>
              <a:spcBef>
                <a:spcPct val="0"/>
              </a:spcBef>
            </a:pPr>
            <a:endParaRPr lang="en-US" smtClean="0"/>
          </a:p>
          <a:p>
            <a:pPr>
              <a:spcBef>
                <a:spcPct val="0"/>
              </a:spcBef>
            </a:pPr>
            <a:r>
              <a:rPr lang="en-US" smtClean="0"/>
              <a:t>Because there is a lot of attention on this program the quality of data that the VA receives from your program is so important that is why we encourage each agency to review the data quality training materials on the SSVF website and to develop a data quality plan within your agency.  </a:t>
            </a:r>
          </a:p>
          <a:p>
            <a:pPr>
              <a:spcBef>
                <a:spcPct val="0"/>
              </a:spcBef>
            </a:pPr>
            <a:endParaRPr lang="en-US" smtClean="0"/>
          </a:p>
          <a:p>
            <a:pPr>
              <a:spcBef>
                <a:spcPct val="0"/>
              </a:spcBef>
            </a:pPr>
            <a:r>
              <a:rPr lang="en-US" smtClean="0"/>
              <a:t>We have also developed a general HMIS training materials that might be useful for your agency staff that are new to HMIS and that can also be found on the SSVF website.</a:t>
            </a:r>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7BD303-E8E0-4D22-9204-316422FA7BC4}" type="slidenum">
              <a:rPr lang="en-US"/>
              <a:pPr fontAlgn="base">
                <a:spcBef>
                  <a:spcPct val="0"/>
                </a:spcBef>
                <a:spcAft>
                  <a:spcPct val="0"/>
                </a:spcAft>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SSVF grantees will upload data to the Repository on a monthly basis.  The data upload is due to the VA by the 5</a:t>
            </a:r>
            <a:r>
              <a:rPr lang="en-US" baseline="30000" smtClean="0"/>
              <a:t>th</a:t>
            </a:r>
            <a:r>
              <a:rPr lang="en-US" smtClean="0"/>
              <a:t> working day of the month following the reporting period.  Each monthly upload will be inclusive of all program activity from grant inception through the last day of the month of the reporting period.</a:t>
            </a:r>
          </a:p>
          <a:p>
            <a:pPr>
              <a:spcBef>
                <a:spcPct val="0"/>
              </a:spcBef>
            </a:pPr>
            <a:endParaRPr lang="en-US" smtClean="0"/>
          </a:p>
          <a:p>
            <a:pPr>
              <a:spcBef>
                <a:spcPct val="0"/>
              </a:spcBef>
            </a:pPr>
            <a:r>
              <a:rPr lang="en-US" smtClean="0"/>
              <a:t>For example, data from the month of May will be submitted to the Repository on June 7, 2012 which is the 5</a:t>
            </a:r>
            <a:r>
              <a:rPr lang="en-US" baseline="30000" smtClean="0"/>
              <a:t>th</a:t>
            </a:r>
            <a:r>
              <a:rPr lang="en-US" smtClean="0"/>
              <a:t> business day in June of next year.  The upload will include all program data from September 15, 2011 through May 31 of 2012.</a:t>
            </a:r>
          </a:p>
          <a:p>
            <a:pPr>
              <a:spcBef>
                <a:spcPct val="0"/>
              </a:spcBef>
            </a:pPr>
            <a:endParaRPr lang="en-US" smtClean="0"/>
          </a:p>
          <a:p>
            <a:pPr>
              <a:spcBef>
                <a:spcPct val="0"/>
              </a:spcBef>
            </a:pPr>
            <a:r>
              <a:rPr lang="en-US" smtClean="0"/>
              <a:t>It will be important to verify with program staff that all data has been entered prior to exporting.</a:t>
            </a:r>
          </a:p>
          <a:p>
            <a:pPr>
              <a:spcBef>
                <a:spcPct val="0"/>
              </a:spcBef>
            </a:pPr>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69688DF-5566-4456-A226-C9F4F1E7FC7B}" type="slidenum">
              <a:rPr lang="en-US"/>
              <a:pPr fontAlgn="base">
                <a:spcBef>
                  <a:spcPct val="0"/>
                </a:spcBef>
                <a:spcAft>
                  <a:spcPct val="0"/>
                </a:spcAft>
              </a:pPr>
              <a:t>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the next week or so we will be contacting each of you to have you identify who will be completing the export of client level data for your agency monthly to the VA repository.  We would like you to discuss with your HMIS team, if the HMIS administrator will be uploading your data or will someone at your agency needs to do it.  The sooner your agency can designate someone to complete the uploads the sooner we will be able to create a repository user account for you.</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AA4DC2-F148-481A-845A-4440212D9EAD}" type="slidenum">
              <a:rPr lang="en-US"/>
              <a:pPr fontAlgn="base">
                <a:spcBef>
                  <a:spcPct val="0"/>
                </a:spcBef>
                <a:spcAft>
                  <a:spcPct val="0"/>
                </a:spcAft>
              </a:pPr>
              <a:t>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designating Repository users, bear in mind that data will be due 5</a:t>
            </a:r>
            <a:r>
              <a:rPr lang="en-US" baseline="30000" smtClean="0"/>
              <a:t>th</a:t>
            </a:r>
            <a:r>
              <a:rPr lang="en-US" smtClean="0"/>
              <a:t> business day of every month, regardless of vacation schedules, illness, etc.  It may be prudent for more than one person to have a Repository account and be familiar with the process.  </a:t>
            </a: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16410A-42D1-413F-99CC-F707B197A138}" type="slidenum">
              <a:rPr lang="en-US"/>
              <a:pPr fontAlgn="base">
                <a:spcBef>
                  <a:spcPct val="0"/>
                </a:spcBef>
                <a:spcAft>
                  <a:spcPct val="0"/>
                </a:spcAft>
              </a:pPr>
              <a:t>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Many of you have sub grantees and if they will be completing separate uploads, when we contact you in the next week we will need for you to have who on behalf of their agency will be completing their uploads-HMIS Admins or someone at their agency so that a repository account can be created for them.</a:t>
            </a: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8B6B8D-AEBA-45FF-9FF5-52ECB293659C}" type="slidenum">
              <a:rPr lang="en-US"/>
              <a:pPr fontAlgn="base">
                <a:spcBef>
                  <a:spcPct val="0"/>
                </a:spcBef>
                <a:spcAft>
                  <a:spcPct val="0"/>
                </a:spcAft>
              </a:pPr>
              <a:t>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Everyone involved in the SSVF program wants all of you to be as successful as possible that is why the VA has made available technical assistance to address any HMIS issues your agency might be facing in the starting of this program.  Contact your regional coordinator with any request for additional trainings or TA they will then direct it to the HMIS TA team. </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CC1697-A37F-4C75-8330-A435BB845502}"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slideMaster" Target="../slideMasters/slideMaster1.xml"/><Relationship Id="rId7" Type="http://schemas.openxmlformats.org/officeDocument/2006/relationships/image" Target="../media/image5.jpeg"/><Relationship Id="rId2" Type="http://schemas.openxmlformats.org/officeDocument/2006/relationships/vmlDrawing" Target="../drawings/vmlDrawing1.v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vmlDrawing" Target="../drawings/vmlDrawing2.vml"/><Relationship Id="rId1" Type="http://schemas.openxmlformats.org/officeDocument/2006/relationships/themeOverride" Target="../theme/themeOverride2.xml"/><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0"/>
            <a:ext cx="1600200" cy="6858000"/>
          </a:xfrm>
          <a:prstGeom prst="rect">
            <a:avLst/>
          </a:prstGeom>
          <a:solidFill>
            <a:srgbClr val="EAEAEA">
              <a:alpha val="61176"/>
            </a:srgbClr>
          </a:soli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dirty="0">
              <a:latin typeface="+mn-lt"/>
              <a:cs typeface="+mn-cs"/>
            </a:endParaRPr>
          </a:p>
        </p:txBody>
      </p:sp>
      <p:pic>
        <p:nvPicPr>
          <p:cNvPr id="5" name="Picture 4"/>
          <p:cNvPicPr preferRelativeResize="0">
            <a:picLocks/>
          </p:cNvPicPr>
          <p:nvPr userDrawn="1"/>
        </p:nvPicPr>
        <p:blipFill>
          <a:blip r:embed="rId4" cstate="print">
            <a:extLst>
              <a:ext uri="{28A0092B-C50C-407E-A947-70E740481C1C}"/>
            </a:extLst>
          </a:blip>
          <a:stretch>
            <a:fillRect/>
          </a:stretch>
        </p:blipFill>
        <p:spPr>
          <a:xfrm>
            <a:off x="0" y="1127938"/>
            <a:ext cx="1600200" cy="1157720"/>
          </a:xfrm>
          <a:prstGeom prst="rect">
            <a:avLst/>
          </a:prstGeom>
          <a:ln>
            <a:noFill/>
          </a:ln>
          <a:effectLst>
            <a:softEdge rad="112500"/>
          </a:effectLst>
        </p:spPr>
      </p:pic>
      <p:pic>
        <p:nvPicPr>
          <p:cNvPr id="6" name="Picture 5"/>
          <p:cNvPicPr preferRelativeResize="0">
            <a:picLocks/>
          </p:cNvPicPr>
          <p:nvPr userDrawn="1"/>
        </p:nvPicPr>
        <p:blipFill>
          <a:blip r:embed="rId5" cstate="print">
            <a:extLst>
              <a:ext uri="{28A0092B-C50C-407E-A947-70E740481C1C}"/>
            </a:extLst>
          </a:blip>
          <a:stretch>
            <a:fillRect/>
          </a:stretch>
        </p:blipFill>
        <p:spPr>
          <a:xfrm>
            <a:off x="0" y="2293722"/>
            <a:ext cx="1600200" cy="1200150"/>
          </a:xfrm>
          <a:prstGeom prst="rect">
            <a:avLst/>
          </a:prstGeom>
          <a:ln>
            <a:noFill/>
          </a:ln>
          <a:effectLst>
            <a:softEdge rad="112500"/>
          </a:effectLst>
        </p:spPr>
      </p:pic>
      <p:pic>
        <p:nvPicPr>
          <p:cNvPr id="7" name="Picture 6"/>
          <p:cNvPicPr preferRelativeResize="0">
            <a:picLocks/>
          </p:cNvPicPr>
          <p:nvPr userDrawn="1"/>
        </p:nvPicPr>
        <p:blipFill>
          <a:blip r:embed="rId6" cstate="print">
            <a:extLst>
              <a:ext uri="{28A0092B-C50C-407E-A947-70E740481C1C}"/>
            </a:extLst>
          </a:blip>
          <a:stretch>
            <a:fillRect/>
          </a:stretch>
        </p:blipFill>
        <p:spPr>
          <a:xfrm>
            <a:off x="0" y="4576800"/>
            <a:ext cx="1600200" cy="2390423"/>
          </a:xfrm>
          <a:prstGeom prst="rect">
            <a:avLst/>
          </a:prstGeom>
          <a:ln>
            <a:noFill/>
          </a:ln>
          <a:effectLst>
            <a:softEdge rad="112500"/>
          </a:effectLst>
        </p:spPr>
      </p:pic>
      <p:pic>
        <p:nvPicPr>
          <p:cNvPr id="8" name="Picture 7"/>
          <p:cNvPicPr preferRelativeResize="0">
            <a:picLocks/>
          </p:cNvPicPr>
          <p:nvPr userDrawn="1"/>
        </p:nvPicPr>
        <p:blipFill>
          <a:blip r:embed="rId7" cstate="print">
            <a:extLst>
              <a:ext uri="{28A0092B-C50C-407E-A947-70E740481C1C}"/>
            </a:extLst>
          </a:blip>
          <a:stretch>
            <a:fillRect/>
          </a:stretch>
        </p:blipFill>
        <p:spPr>
          <a:xfrm>
            <a:off x="0" y="3501936"/>
            <a:ext cx="1600200" cy="1066800"/>
          </a:xfrm>
          <a:prstGeom prst="rect">
            <a:avLst/>
          </a:prstGeom>
          <a:ln>
            <a:noFill/>
          </a:ln>
          <a:effectLst>
            <a:softEdge rad="112500"/>
          </a:effectLst>
        </p:spPr>
      </p:pic>
      <p:pic>
        <p:nvPicPr>
          <p:cNvPr id="9" name="Picture 8"/>
          <p:cNvPicPr>
            <a:picLocks noChangeAspect="1"/>
          </p:cNvPicPr>
          <p:nvPr userDrawn="1"/>
        </p:nvPicPr>
        <p:blipFill>
          <a:blip r:embed="rId8" cstate="print">
            <a:extLst>
              <a:ext uri="{28A0092B-C50C-407E-A947-70E740481C1C}"/>
            </a:extLst>
          </a:blip>
          <a:stretch>
            <a:fillRect/>
          </a:stretch>
        </p:blipFill>
        <p:spPr>
          <a:xfrm>
            <a:off x="0" y="51816"/>
            <a:ext cx="1600200" cy="1068058"/>
          </a:xfrm>
          <a:prstGeom prst="rect">
            <a:avLst/>
          </a:prstGeom>
          <a:ln>
            <a:noFill/>
          </a:ln>
          <a:effectLst>
            <a:softEdge rad="112500"/>
          </a:effectLst>
        </p:spPr>
      </p:pic>
      <p:graphicFrame>
        <p:nvGraphicFramePr>
          <p:cNvPr id="10" name="Object 14"/>
          <p:cNvGraphicFramePr>
            <a:graphicFrameLocks noChangeAspect="1"/>
          </p:cNvGraphicFramePr>
          <p:nvPr/>
        </p:nvGraphicFramePr>
        <p:xfrm>
          <a:off x="4953000" y="5780088"/>
          <a:ext cx="803275" cy="1027112"/>
        </p:xfrm>
        <a:graphic>
          <a:graphicData uri="http://schemas.openxmlformats.org/presentationml/2006/ole">
            <p:oleObj spid="_x0000_s37890" name="Picture" r:id="rId9" imgW="947928" imgH="1211580" progId="Word.Picture.8">
              <p:embed/>
            </p:oleObj>
          </a:graphicData>
        </a:graphic>
      </p:graphicFrame>
      <p:sp>
        <p:nvSpPr>
          <p:cNvPr id="2" name="Title 1"/>
          <p:cNvSpPr>
            <a:spLocks noGrp="1"/>
          </p:cNvSpPr>
          <p:nvPr>
            <p:ph type="ctrTitle"/>
          </p:nvPr>
        </p:nvSpPr>
        <p:spPr>
          <a:xfrm>
            <a:off x="2362200" y="1143000"/>
            <a:ext cx="6248400" cy="1470025"/>
          </a:xfrm>
        </p:spPr>
        <p:txBody>
          <a:bodyPr>
            <a:normAutofit/>
          </a:bodyPr>
          <a:lstStyle>
            <a:lvl1pPr>
              <a:defRPr sz="4000" b="1"/>
            </a:lvl1pPr>
          </a:lstStyle>
          <a:p>
            <a:r>
              <a:rPr lang="en-US" dirty="0" smtClean="0"/>
              <a:t>Click to edit Master title style</a:t>
            </a:r>
            <a:endParaRPr lang="en-US" dirty="0"/>
          </a:p>
        </p:txBody>
      </p:sp>
      <p:sp>
        <p:nvSpPr>
          <p:cNvPr id="3" name="Subtitle 2"/>
          <p:cNvSpPr>
            <a:spLocks noGrp="1"/>
          </p:cNvSpPr>
          <p:nvPr>
            <p:ph type="subTitle" idx="1"/>
          </p:nvPr>
        </p:nvSpPr>
        <p:spPr>
          <a:xfrm>
            <a:off x="2286000" y="3124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800CA9B5-2009-4E2C-9F57-4CBC6B434F47}" type="datetime1">
              <a:rPr lang="en-US"/>
              <a:pPr>
                <a:defRPr/>
              </a:pPr>
              <a:t>2/29/2012</a:t>
            </a:fld>
            <a:endParaRPr lang="en-US" dirty="0"/>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EFFAFEEE-9CC2-46A3-AF6E-3A04F7D89456}"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100EF54-6D9E-4816-A34D-6B0B85CF31C7}" type="datetime1">
              <a:rPr lang="en-US"/>
              <a:pPr>
                <a:defRPr/>
              </a:pPr>
              <a:t>2/29/2012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A46E1E-3944-4A7D-9C54-51A65EABAD4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4D7B24-A94C-47C1-BBEE-EEE620650C49}" type="datetime1">
              <a:rPr lang="en-US"/>
              <a:pPr>
                <a:defRPr/>
              </a:pPr>
              <a:t>2/29/2012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E69ADD-C535-4A33-A435-880B43F4BC7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476250" y="1428750"/>
            <a:ext cx="8242300" cy="61913"/>
          </a:xfrm>
          <a:prstGeom prst="rect">
            <a:avLst/>
          </a:prstGeom>
          <a:solidFill>
            <a:srgbClr val="FF0000"/>
          </a:solidFill>
          <a:ln>
            <a:noFill/>
          </a:ln>
          <a:effectLst/>
          <a:extLst>
            <a:ext uri="{91240B29-F687-4F45-9708-019B960494DF}"/>
            <a:ext uri="{AF507438-7753-43E0-B8FC-AC1667EBCBE1}"/>
          </a:extLst>
        </p:spPr>
        <p:txBody>
          <a:bodyPr wrap="none" anchor="ctr"/>
          <a:lstStyle/>
          <a:p>
            <a:pPr fontAlgn="auto">
              <a:spcBef>
                <a:spcPts val="0"/>
              </a:spcBef>
              <a:spcAft>
                <a:spcPts val="0"/>
              </a:spcAft>
              <a:defRPr/>
            </a:pPr>
            <a:endParaRPr lang="en-US" dirty="0">
              <a:latin typeface="+mn-lt"/>
              <a:cs typeface="+mn-cs"/>
            </a:endParaRPr>
          </a:p>
        </p:txBody>
      </p:sp>
      <p:sp>
        <p:nvSpPr>
          <p:cNvPr id="5" name="Rectangle 9"/>
          <p:cNvSpPr>
            <a:spLocks noChangeArrowheads="1"/>
          </p:cNvSpPr>
          <p:nvPr userDrawn="1"/>
        </p:nvSpPr>
        <p:spPr bwMode="auto">
          <a:xfrm>
            <a:off x="476250" y="1492250"/>
            <a:ext cx="8242300" cy="61913"/>
          </a:xfrm>
          <a:prstGeom prst="rect">
            <a:avLst/>
          </a:prstGeom>
          <a:solidFill>
            <a:schemeClr val="tx1"/>
          </a:solidFill>
          <a:ln>
            <a:noFill/>
          </a:ln>
          <a:effectLst/>
          <a:extLst/>
        </p:spPr>
        <p:txBody>
          <a:bodyPr wrap="none" anchor="ctr"/>
          <a:lstStyle/>
          <a:p>
            <a:pPr fontAlgn="auto">
              <a:spcBef>
                <a:spcPts val="0"/>
              </a:spcBef>
              <a:spcAft>
                <a:spcPts val="0"/>
              </a:spcAft>
              <a:defRPr/>
            </a:pPr>
            <a:endParaRPr lang="en-US" dirty="0">
              <a:latin typeface="+mn-lt"/>
              <a:cs typeface="+mn-cs"/>
            </a:endParaRPr>
          </a:p>
        </p:txBody>
      </p:sp>
      <p:graphicFrame>
        <p:nvGraphicFramePr>
          <p:cNvPr id="6" name="Object 14"/>
          <p:cNvGraphicFramePr>
            <a:graphicFrameLocks noChangeAspect="1"/>
          </p:cNvGraphicFramePr>
          <p:nvPr/>
        </p:nvGraphicFramePr>
        <p:xfrm>
          <a:off x="430213" y="6265863"/>
          <a:ext cx="376237" cy="481012"/>
        </p:xfrm>
        <a:graphic>
          <a:graphicData uri="http://schemas.openxmlformats.org/presentationml/2006/ole">
            <p:oleObj spid="_x0000_s38914" name="Picture" r:id="rId4" imgW="947928" imgH="1211580" progId="Word.Picture.8">
              <p:embed/>
            </p:oleObj>
          </a:graphicData>
        </a:graphic>
      </p:graphicFrame>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F59B0769-36D6-4D3E-8314-42DD9168E5AB}" type="datetime1">
              <a:rPr lang="en-US"/>
              <a:pPr>
                <a:defRPr/>
              </a:pPr>
              <a:t>2/29/2012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94A60A1-E8E1-417E-8224-2997734298FF}"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0E32C4E-A5B7-4233-9458-573BBF8F2978}" type="datetime1">
              <a:rPr lang="en-US"/>
              <a:pPr>
                <a:defRPr/>
              </a:pPr>
              <a:t>2/29/2012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178104-A812-40FB-9B8F-C01F7D594B0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1BB77CC-CBA7-4366-8C71-8EFCF895C6E4}" type="datetime1">
              <a:rPr lang="en-US"/>
              <a:pPr>
                <a:defRPr/>
              </a:pPr>
              <a:t>2/29/2012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E09B5F-6B5A-49FC-9C7D-4138D328F96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B6C660E-40E1-4C24-B381-974155A8E3CC}" type="datetime1">
              <a:rPr lang="en-US"/>
              <a:pPr>
                <a:defRPr/>
              </a:pPr>
              <a:t>2/29/2012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B331F48-0BDF-4F21-B5E5-A505B6BC004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7397A66-778B-49B2-85A3-FA9EEF43284F}" type="datetime1">
              <a:rPr lang="en-US"/>
              <a:pPr>
                <a:defRPr/>
              </a:pPr>
              <a:t>2/29/2012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12C8203-DFC4-4DA6-A695-542CFB7B644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551416-CD0B-4641-B81F-EA47C4550CDF}" type="datetime1">
              <a:rPr lang="en-US"/>
              <a:pPr>
                <a:defRPr/>
              </a:pPr>
              <a:t>2/29/2012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8242B9C-E7BB-44C6-81A0-4949D42E7E0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48CDCE6-8001-4429-8ADF-3F8DCBA7AE6C}" type="datetime1">
              <a:rPr lang="en-US"/>
              <a:pPr>
                <a:defRPr/>
              </a:pPr>
              <a:t>2/29/2012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820AB3-74FC-4187-B6A9-D675D0367B7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D8A9-E1FE-4044-96B2-1B23716D4F5C}" type="datetime1">
              <a:rPr lang="en-US"/>
              <a:pPr>
                <a:defRPr/>
              </a:pPr>
              <a:t>2/29/2012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0252D6-4971-41B0-9991-53F11CA9673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81BC10D-1240-4725-9D93-9A351516F9D8}" type="datetime1">
              <a:rPr lang="en-US"/>
              <a:pPr>
                <a:defRPr/>
              </a:pPr>
              <a:t>2/29/2012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1ACCC39-889D-4018-AF1D-9B6A0494C6E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hmis.info/"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hudhre.info/documents/FinalHMISDataStandards_March2010.pdf" TargetMode="External"/><Relationship Id="rId4" Type="http://schemas.openxmlformats.org/officeDocument/2006/relationships/hyperlink" Target="http://www.hudhre.inf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p:txBody>
          <a:bodyPr/>
          <a:lstStyle/>
          <a:p>
            <a:r>
              <a:rPr lang="en-US" smtClean="0"/>
              <a:t>SSVF and HMIS</a:t>
            </a:r>
          </a:p>
        </p:txBody>
      </p:sp>
      <p:sp>
        <p:nvSpPr>
          <p:cNvPr id="3" name="Subtitle 2"/>
          <p:cNvSpPr>
            <a:spLocks noGrp="1"/>
          </p:cNvSpPr>
          <p:nvPr>
            <p:ph type="subTitle" idx="1"/>
          </p:nvPr>
        </p:nvSpPr>
        <p:spPr/>
        <p:txBody>
          <a:bodyPr rtlCol="0">
            <a:normAutofit/>
          </a:bodyPr>
          <a:lstStyle/>
          <a:p>
            <a:pPr fontAlgn="auto">
              <a:spcAft>
                <a:spcPts val="0"/>
              </a:spcAft>
              <a:defRPr/>
            </a:pPr>
            <a:endParaRPr lang="en-US" dirty="0" smtClean="0"/>
          </a:p>
          <a:p>
            <a:pPr fontAlgn="auto">
              <a:spcAft>
                <a:spcPts val="0"/>
              </a:spcAft>
              <a:defRPr/>
            </a:pPr>
            <a:r>
              <a:rPr lang="en-US" dirty="0" smtClean="0"/>
              <a:t>Molly McEvilley, </a:t>
            </a:r>
            <a:r>
              <a:rPr lang="en-US" dirty="0"/>
              <a:t>Abt Associates</a:t>
            </a:r>
          </a:p>
          <a:p>
            <a:pPr fontAlgn="auto">
              <a:spcAft>
                <a:spcPts val="0"/>
              </a:spcAft>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Individual Training and TA</a:t>
            </a:r>
          </a:p>
        </p:txBody>
      </p:sp>
      <p:sp>
        <p:nvSpPr>
          <p:cNvPr id="15363" name="Content Placeholder 2"/>
          <p:cNvSpPr>
            <a:spLocks noGrp="1"/>
          </p:cNvSpPr>
          <p:nvPr>
            <p:ph idx="1"/>
          </p:nvPr>
        </p:nvSpPr>
        <p:spPr>
          <a:xfrm>
            <a:off x="457200" y="1600200"/>
            <a:ext cx="8229600" cy="4953000"/>
          </a:xfrm>
        </p:spPr>
        <p:txBody>
          <a:bodyPr/>
          <a:lstStyle/>
          <a:p>
            <a:pPr>
              <a:buFont typeface="Wingdings" pitchFamily="2" charset="2"/>
              <a:buChar char="v"/>
            </a:pPr>
            <a:endParaRPr lang="en-US" smtClean="0"/>
          </a:p>
          <a:p>
            <a:pPr>
              <a:buFont typeface="Wingdings" pitchFamily="2" charset="2"/>
              <a:buChar char="v"/>
            </a:pPr>
            <a:endParaRPr lang="en-US" smtClean="0"/>
          </a:p>
          <a:p>
            <a:pPr>
              <a:buFont typeface="Wingdings" pitchFamily="2" charset="2"/>
              <a:buChar char="v"/>
            </a:pPr>
            <a:r>
              <a:rPr lang="en-US" smtClean="0"/>
              <a:t>Technical assistance is available to grantees, HMIS staff and vendors.  Please contact your regional coordinator to request TA for your program.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Additional HMIS Resources </a:t>
            </a:r>
          </a:p>
        </p:txBody>
      </p:sp>
      <p:sp>
        <p:nvSpPr>
          <p:cNvPr id="2" name="Content Placeholder 2"/>
          <p:cNvSpPr>
            <a:spLocks noGrp="1"/>
          </p:cNvSpPr>
          <p:nvPr>
            <p:ph idx="1"/>
          </p:nvPr>
        </p:nvSpPr>
        <p:spPr>
          <a:xfrm>
            <a:off x="457200" y="1600200"/>
            <a:ext cx="8229600" cy="4953000"/>
          </a:xfrm>
        </p:spPr>
        <p:txBody>
          <a:bodyPr rtlCol="0">
            <a:normAutofit lnSpcReduction="10000"/>
          </a:bodyPr>
          <a:lstStyle/>
          <a:p>
            <a:pPr fontAlgn="auto">
              <a:lnSpc>
                <a:spcPct val="90000"/>
              </a:lnSpc>
              <a:spcAft>
                <a:spcPts val="0"/>
              </a:spcAft>
              <a:defRPr/>
            </a:pPr>
            <a:r>
              <a:rPr lang="en-US" dirty="0"/>
              <a:t>HMIS.info</a:t>
            </a:r>
          </a:p>
          <a:p>
            <a:pPr lvl="1" indent="-274320" fontAlgn="auto">
              <a:lnSpc>
                <a:spcPct val="90000"/>
              </a:lnSpc>
              <a:spcAft>
                <a:spcPts val="0"/>
              </a:spcAft>
              <a:buFont typeface="Arial" pitchFamily="34" charset="0"/>
              <a:buChar char="•"/>
              <a:defRPr/>
            </a:pPr>
            <a:r>
              <a:rPr lang="en-US" dirty="0">
                <a:solidFill>
                  <a:schemeClr val="bg1"/>
                </a:solidFill>
                <a:hlinkClick r:id="rId3"/>
              </a:rPr>
              <a:t>www.HMIS.info</a:t>
            </a:r>
            <a:endParaRPr lang="en-US" dirty="0">
              <a:solidFill>
                <a:schemeClr val="bg1"/>
              </a:solidFill>
            </a:endParaRPr>
          </a:p>
          <a:p>
            <a:pPr lvl="1" indent="-274320" fontAlgn="auto">
              <a:lnSpc>
                <a:spcPct val="90000"/>
              </a:lnSpc>
              <a:spcAft>
                <a:spcPts val="0"/>
              </a:spcAft>
              <a:buFont typeface="Arial" pitchFamily="34" charset="0"/>
              <a:buChar char="•"/>
              <a:defRPr/>
            </a:pPr>
            <a:r>
              <a:rPr lang="en-US" dirty="0"/>
              <a:t>Historical information on HMIS, as well as technical resources</a:t>
            </a:r>
          </a:p>
          <a:p>
            <a:pPr marL="301943" lvl="1" indent="0" fontAlgn="auto">
              <a:lnSpc>
                <a:spcPct val="90000"/>
              </a:lnSpc>
              <a:spcAft>
                <a:spcPts val="0"/>
              </a:spcAft>
              <a:buFont typeface="Arial" pitchFamily="34" charset="0"/>
              <a:buNone/>
              <a:defRPr/>
            </a:pPr>
            <a:r>
              <a:rPr lang="en-US" dirty="0"/>
              <a:t>	</a:t>
            </a:r>
          </a:p>
          <a:p>
            <a:pPr marL="274320" indent="-274320" fontAlgn="auto">
              <a:lnSpc>
                <a:spcPct val="90000"/>
              </a:lnSpc>
              <a:spcAft>
                <a:spcPts val="0"/>
              </a:spcAft>
              <a:defRPr/>
            </a:pPr>
            <a:r>
              <a:rPr lang="en-US" dirty="0"/>
              <a:t>HUD Homelessness Resource Exchange: </a:t>
            </a:r>
            <a:r>
              <a:rPr lang="en-US" dirty="0">
                <a:hlinkClick r:id="rId4"/>
              </a:rPr>
              <a:t>www.HUDHRE.info</a:t>
            </a:r>
            <a:endParaRPr lang="en-US" dirty="0"/>
          </a:p>
          <a:p>
            <a:pPr lvl="1" indent="-274320" fontAlgn="auto">
              <a:lnSpc>
                <a:spcPct val="90000"/>
              </a:lnSpc>
              <a:spcAft>
                <a:spcPts val="0"/>
              </a:spcAft>
              <a:buFont typeface="Arial" pitchFamily="34" charset="0"/>
              <a:buChar char="•"/>
              <a:defRPr/>
            </a:pPr>
            <a:r>
              <a:rPr lang="en-US" dirty="0"/>
              <a:t>Copies of presentations from 2010 HUD conference, many covering HMIS</a:t>
            </a:r>
          </a:p>
          <a:p>
            <a:pPr lvl="1" indent="-274320" fontAlgn="auto">
              <a:lnSpc>
                <a:spcPct val="90000"/>
              </a:lnSpc>
              <a:spcAft>
                <a:spcPts val="0"/>
              </a:spcAft>
              <a:buFont typeface="Arial" pitchFamily="34" charset="0"/>
              <a:buChar char="•"/>
              <a:defRPr/>
            </a:pPr>
            <a:endParaRPr lang="en-US" dirty="0"/>
          </a:p>
          <a:p>
            <a:pPr marL="274320" indent="-274320" fontAlgn="auto">
              <a:lnSpc>
                <a:spcPct val="90000"/>
              </a:lnSpc>
              <a:spcAft>
                <a:spcPts val="0"/>
              </a:spcAft>
              <a:defRPr/>
            </a:pPr>
            <a:r>
              <a:rPr lang="en-US" dirty="0"/>
              <a:t>2010 HMIS Data Standards</a:t>
            </a:r>
          </a:p>
          <a:p>
            <a:pPr lvl="1" indent="-274320" fontAlgn="auto">
              <a:lnSpc>
                <a:spcPct val="90000"/>
              </a:lnSpc>
              <a:spcAft>
                <a:spcPts val="0"/>
              </a:spcAft>
              <a:buFont typeface="Arial" pitchFamily="34" charset="0"/>
              <a:buChar char="•"/>
              <a:defRPr/>
            </a:pPr>
            <a:r>
              <a:rPr lang="en-US" dirty="0">
                <a:hlinkClick r:id="rId5"/>
              </a:rPr>
              <a:t>http://www.hudhre.info/documents/FinalHMISDataStandards_March2010.pdf</a:t>
            </a:r>
            <a:r>
              <a:rPr lang="en-US" dirty="0"/>
              <a:t> </a:t>
            </a:r>
          </a:p>
          <a:p>
            <a:pPr marL="457200" lvl="1" indent="0" fontAlgn="auto">
              <a:spcAft>
                <a:spcPts val="0"/>
              </a:spcAft>
              <a:buFont typeface="Arial" pitchFamily="34" charset="0"/>
              <a:buNone/>
              <a:defRPr/>
            </a:pPr>
            <a:endParaRPr lang="en-US" dirty="0" smtClean="0"/>
          </a:p>
          <a:p>
            <a:pPr fontAlgn="auto">
              <a:spcAft>
                <a:spcPts val="0"/>
              </a:spcAft>
              <a:defRPr/>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Objectives</a:t>
            </a:r>
          </a:p>
        </p:txBody>
      </p:sp>
      <p:sp>
        <p:nvSpPr>
          <p:cNvPr id="7171" name="Content Placeholder 2"/>
          <p:cNvSpPr>
            <a:spLocks noGrp="1"/>
          </p:cNvSpPr>
          <p:nvPr>
            <p:ph idx="1"/>
          </p:nvPr>
        </p:nvSpPr>
        <p:spPr/>
        <p:txBody>
          <a:bodyPr/>
          <a:lstStyle/>
          <a:p>
            <a:pPr>
              <a:buFont typeface="Wingdings" pitchFamily="2" charset="2"/>
              <a:buChar char="v"/>
            </a:pPr>
            <a:endParaRPr lang="en-US" smtClean="0"/>
          </a:p>
          <a:p>
            <a:pPr>
              <a:buFont typeface="Wingdings" pitchFamily="2" charset="2"/>
              <a:buChar char="v"/>
            </a:pPr>
            <a:r>
              <a:rPr lang="en-US" smtClean="0"/>
              <a:t>During this training we will review the following:</a:t>
            </a:r>
          </a:p>
          <a:p>
            <a:pPr lvl="1">
              <a:buFont typeface="Wingdings" pitchFamily="2" charset="2"/>
              <a:buChar char="§"/>
            </a:pPr>
            <a:r>
              <a:rPr lang="en-US" smtClean="0"/>
              <a:t>Review of data collection tools</a:t>
            </a:r>
          </a:p>
          <a:p>
            <a:pPr lvl="1">
              <a:buFont typeface="Wingdings" pitchFamily="2" charset="2"/>
              <a:buChar char="§"/>
            </a:pPr>
            <a:r>
              <a:rPr lang="en-US" smtClean="0"/>
              <a:t>Training materials</a:t>
            </a:r>
          </a:p>
          <a:p>
            <a:pPr lvl="1">
              <a:buFont typeface="Wingdings" pitchFamily="2" charset="2"/>
              <a:buChar char="§"/>
            </a:pPr>
            <a:r>
              <a:rPr lang="en-US" smtClean="0"/>
              <a:t>Repository updates</a:t>
            </a:r>
          </a:p>
          <a:p>
            <a:pPr lvl="1">
              <a:buFont typeface="Wingdings" pitchFamily="2" charset="2"/>
              <a:buChar char="§"/>
            </a:pPr>
            <a:r>
              <a:rPr lang="en-US" smtClean="0"/>
              <a:t>Importance of Data Quality</a:t>
            </a:r>
          </a:p>
          <a:p>
            <a:pPr lvl="1">
              <a:buFont typeface="Wingdings" pitchFamily="2" charset="2"/>
              <a:buChar char="§"/>
            </a:pPr>
            <a:r>
              <a:rPr lang="en-US" smtClean="0"/>
              <a:t>How to request individual Technical Assistance</a:t>
            </a:r>
          </a:p>
          <a:p>
            <a:pPr lvl="1">
              <a:buFont typeface="Wingdings" pitchFamily="2" charset="2"/>
              <a:buChar char="§"/>
            </a:pPr>
            <a:r>
              <a:rPr lang="en-US" smtClean="0"/>
              <a:t>Additional HMIS resources and websites</a:t>
            </a:r>
          </a:p>
          <a:p>
            <a:pPr>
              <a:buFont typeface="Arial" pitchFamily="34" charset="0"/>
              <a:buNone/>
            </a:pPr>
            <a:endParaRPr lang="en-US" smtClean="0"/>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SSVF Data Collection Tools</a:t>
            </a:r>
          </a:p>
        </p:txBody>
      </p:sp>
      <p:sp>
        <p:nvSpPr>
          <p:cNvPr id="8195" name="Content Placeholder 2"/>
          <p:cNvSpPr>
            <a:spLocks noGrp="1"/>
          </p:cNvSpPr>
          <p:nvPr>
            <p:ph idx="1"/>
          </p:nvPr>
        </p:nvSpPr>
        <p:spPr>
          <a:xfrm>
            <a:off x="457200" y="1600200"/>
            <a:ext cx="8229600" cy="4953000"/>
          </a:xfrm>
        </p:spPr>
        <p:txBody>
          <a:bodyPr/>
          <a:lstStyle/>
          <a:p>
            <a:pPr>
              <a:buFont typeface="Wingdings" pitchFamily="2" charset="2"/>
              <a:buChar char="v"/>
            </a:pPr>
            <a:r>
              <a:rPr lang="en-US" b="1" smtClean="0"/>
              <a:t>SSVF Data Collection Guidebook contains:</a:t>
            </a:r>
          </a:p>
          <a:p>
            <a:pPr lvl="1">
              <a:buFont typeface="Wingdings" pitchFamily="2" charset="2"/>
              <a:buChar char="§"/>
            </a:pPr>
            <a:r>
              <a:rPr lang="en-US" smtClean="0"/>
              <a:t>SSVF HMIS Intake Template</a:t>
            </a:r>
          </a:p>
          <a:p>
            <a:pPr lvl="1">
              <a:buFont typeface="Wingdings" pitchFamily="2" charset="2"/>
              <a:buChar char="§"/>
            </a:pPr>
            <a:r>
              <a:rPr lang="en-US" smtClean="0"/>
              <a:t>SSVF HMIS Exit Template</a:t>
            </a:r>
          </a:p>
          <a:p>
            <a:pPr lvl="1">
              <a:buFont typeface="Wingdings" pitchFamily="2" charset="2"/>
              <a:buChar char="§"/>
            </a:pPr>
            <a:r>
              <a:rPr lang="en-US" smtClean="0"/>
              <a:t>SSVF Income  and Benefit Template</a:t>
            </a:r>
          </a:p>
          <a:p>
            <a:pPr lvl="1">
              <a:buFont typeface="Wingdings" pitchFamily="2" charset="2"/>
              <a:buChar char="§"/>
            </a:pPr>
            <a:r>
              <a:rPr lang="en-US" smtClean="0"/>
              <a:t>SSVF Financial Assistance Provided Template</a:t>
            </a:r>
          </a:p>
          <a:p>
            <a:pPr lvl="1">
              <a:buFont typeface="Wingdings" pitchFamily="2" charset="2"/>
              <a:buChar char="§"/>
            </a:pPr>
            <a:r>
              <a:rPr lang="en-US" smtClean="0"/>
              <a:t>SSVF Supportive Services Provided Template</a:t>
            </a:r>
          </a:p>
          <a:p>
            <a:pPr lvl="1">
              <a:buFont typeface="Wingdings" pitchFamily="2" charset="2"/>
              <a:buChar char="§"/>
            </a:pPr>
            <a:r>
              <a:rPr lang="en-US" smtClean="0"/>
              <a:t>Data Collection Overview</a:t>
            </a:r>
          </a:p>
          <a:p>
            <a:pPr lvl="1">
              <a:buFont typeface="Wingdings" pitchFamily="2" charset="2"/>
              <a:buChar char="§"/>
            </a:pPr>
            <a:r>
              <a:rPr lang="en-US" smtClean="0"/>
              <a:t>Program Descriptor set up instructions</a:t>
            </a:r>
          </a:p>
          <a:p>
            <a:pPr lvl="1">
              <a:buFont typeface="Wingdings" pitchFamily="2" charset="2"/>
              <a:buChar char="§"/>
            </a:pPr>
            <a:r>
              <a:rPr lang="en-US" smtClean="0"/>
              <a:t>Universal Data Elements instructions</a:t>
            </a:r>
          </a:p>
          <a:p>
            <a:pPr lvl="1">
              <a:buFont typeface="Wingdings" pitchFamily="2" charset="2"/>
              <a:buChar char="§"/>
            </a:pPr>
            <a:r>
              <a:rPr lang="en-US" smtClean="0"/>
              <a:t>Program  Specific Data Elements instructions</a:t>
            </a:r>
          </a:p>
          <a:p>
            <a:pPr lvl="1">
              <a:buFont typeface="Wingdings" pitchFamily="2" charset="2"/>
              <a:buChar char="§"/>
            </a:pPr>
            <a:r>
              <a:rPr lang="en-US" smtClean="0"/>
              <a:t>Repository instructions</a:t>
            </a:r>
          </a:p>
          <a:p>
            <a:pPr>
              <a:buFont typeface="Arial" pitchFamily="34" charset="0"/>
              <a:buNone/>
            </a:pPr>
            <a:endParaRPr lang="en-US" smtClean="0"/>
          </a:p>
          <a:p>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Recorded Training Materials</a:t>
            </a:r>
          </a:p>
        </p:txBody>
      </p:sp>
      <p:sp>
        <p:nvSpPr>
          <p:cNvPr id="16386" name="Content Placeholder 2"/>
          <p:cNvSpPr>
            <a:spLocks noGrp="1"/>
          </p:cNvSpPr>
          <p:nvPr>
            <p:ph idx="1"/>
          </p:nvPr>
        </p:nvSpPr>
        <p:spPr>
          <a:xfrm>
            <a:off x="457200" y="1600200"/>
            <a:ext cx="8229600" cy="4953000"/>
          </a:xfrm>
        </p:spPr>
        <p:txBody>
          <a:bodyPr rtlCol="0"/>
          <a:lstStyle/>
          <a:p>
            <a:pPr fontAlgn="auto">
              <a:spcAft>
                <a:spcPts val="0"/>
              </a:spcAft>
              <a:buFont typeface="Wingdings" pitchFamily="2" charset="2"/>
              <a:buChar char="v"/>
              <a:defRPr/>
            </a:pPr>
            <a:r>
              <a:rPr lang="en-US" dirty="0"/>
              <a:t>SSVF and HMIS part 1 </a:t>
            </a:r>
          </a:p>
          <a:p>
            <a:pPr lvl="1" fontAlgn="auto">
              <a:spcAft>
                <a:spcPts val="0"/>
              </a:spcAft>
              <a:buFont typeface="Wingdings" pitchFamily="2" charset="2"/>
              <a:buChar char="§"/>
              <a:defRPr/>
            </a:pPr>
            <a:r>
              <a:rPr lang="en-US" dirty="0"/>
              <a:t>Data Collection Requirements</a:t>
            </a:r>
          </a:p>
          <a:p>
            <a:pPr fontAlgn="auto">
              <a:spcAft>
                <a:spcPts val="0"/>
              </a:spcAft>
              <a:buFont typeface="Wingdings" pitchFamily="2" charset="2"/>
              <a:buChar char="v"/>
              <a:defRPr/>
            </a:pPr>
            <a:r>
              <a:rPr lang="en-US" dirty="0"/>
              <a:t>SSVF and HMIS part 2</a:t>
            </a:r>
          </a:p>
          <a:p>
            <a:pPr lvl="1" fontAlgn="auto">
              <a:spcAft>
                <a:spcPts val="0"/>
              </a:spcAft>
              <a:buFont typeface="Wingdings" pitchFamily="2" charset="2"/>
              <a:buChar char="§"/>
              <a:defRPr/>
            </a:pPr>
            <a:r>
              <a:rPr lang="en-US" dirty="0"/>
              <a:t>Repository Requirements</a:t>
            </a:r>
          </a:p>
          <a:p>
            <a:pPr marL="303213" lvl="1" indent="0" fontAlgn="auto">
              <a:spcAft>
                <a:spcPts val="0"/>
              </a:spcAft>
              <a:buFont typeface="Arial" pitchFamily="34" charset="0"/>
              <a:buNone/>
              <a:defRPr/>
            </a:pPr>
            <a:endParaRPr lang="en-US" dirty="0"/>
          </a:p>
          <a:p>
            <a:pPr marL="273050" lvl="1" fontAlgn="auto">
              <a:spcAft>
                <a:spcPts val="0"/>
              </a:spcAft>
              <a:buFont typeface="Wingdings" pitchFamily="2" charset="2"/>
              <a:buChar char="v"/>
              <a:defRPr/>
            </a:pPr>
            <a:r>
              <a:rPr lang="en-US" sz="2800" dirty="0"/>
              <a:t>Trainings available on the VA web site</a:t>
            </a:r>
            <a:r>
              <a:rPr lang="en-US" dirty="0"/>
              <a:t>:</a:t>
            </a:r>
          </a:p>
          <a:p>
            <a:pPr marL="303213" lvl="1" indent="0" fontAlgn="auto">
              <a:spcAft>
                <a:spcPts val="0"/>
              </a:spcAft>
              <a:buFont typeface="Arial" pitchFamily="34" charset="0"/>
              <a:buNone/>
              <a:defRPr/>
            </a:pPr>
            <a:r>
              <a:rPr lang="en-US" b="1" dirty="0"/>
              <a:t>http://www.va.gov/HOMELESS/ssvf.asp</a:t>
            </a:r>
          </a:p>
          <a:p>
            <a:pPr lvl="1" fontAlgn="auto">
              <a:spcAft>
                <a:spcPts val="0"/>
              </a:spcAft>
              <a:buFont typeface="Wingdings" pitchFamily="2" charset="2"/>
              <a:buChar char="§"/>
              <a:defRPr/>
            </a:pPr>
            <a:r>
              <a:rPr lang="en-US" dirty="0"/>
              <a:t>Data Quality</a:t>
            </a:r>
          </a:p>
          <a:p>
            <a:pPr lvl="1" fontAlgn="auto">
              <a:spcAft>
                <a:spcPts val="0"/>
              </a:spcAft>
              <a:buFont typeface="Wingdings" pitchFamily="2" charset="2"/>
              <a:buChar char="§"/>
              <a:defRPr/>
            </a:pPr>
            <a:r>
              <a:rPr lang="en-US" dirty="0"/>
              <a:t>HMIS Data Standards for VA Community Programs</a:t>
            </a:r>
          </a:p>
          <a:p>
            <a:pPr fontAlgn="auto">
              <a:spcAft>
                <a:spcPts val="0"/>
              </a:spcAft>
              <a:defRPr/>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SSVF Data Uploads</a:t>
            </a:r>
          </a:p>
        </p:txBody>
      </p:sp>
      <p:sp>
        <p:nvSpPr>
          <p:cNvPr id="3" name="Content Placeholder 2"/>
          <p:cNvSpPr>
            <a:spLocks noGrp="1"/>
          </p:cNvSpPr>
          <p:nvPr>
            <p:ph idx="1"/>
          </p:nvPr>
        </p:nvSpPr>
        <p:spPr/>
        <p:txBody>
          <a:bodyPr rtlCol="0"/>
          <a:lstStyle/>
          <a:p>
            <a:pPr marL="0" indent="0" fontAlgn="auto">
              <a:spcAft>
                <a:spcPts val="0"/>
              </a:spcAft>
              <a:buFont typeface="Arial" pitchFamily="34" charset="0"/>
              <a:buNone/>
              <a:defRPr/>
            </a:pPr>
            <a:r>
              <a:rPr lang="en-US" dirty="0">
                <a:solidFill>
                  <a:srgbClr val="FF0000"/>
                </a:solidFill>
              </a:rPr>
              <a:t>How often are data uploads expect?</a:t>
            </a:r>
          </a:p>
          <a:p>
            <a:pPr fontAlgn="auto">
              <a:spcAft>
                <a:spcPts val="0"/>
              </a:spcAft>
              <a:buFont typeface="Wingdings" pitchFamily="2" charset="2"/>
              <a:buChar char="v"/>
              <a:defRPr/>
            </a:pPr>
            <a:r>
              <a:rPr lang="en-US" dirty="0"/>
              <a:t>SSVF client data exported from HMIS to the Repository by the </a:t>
            </a:r>
            <a:r>
              <a:rPr lang="en-US" dirty="0" smtClean="0"/>
              <a:t>5</a:t>
            </a:r>
            <a:r>
              <a:rPr lang="en-US" baseline="30000" dirty="0" smtClean="0"/>
              <a:t>th</a:t>
            </a:r>
            <a:r>
              <a:rPr lang="en-US" dirty="0" smtClean="0"/>
              <a:t> </a:t>
            </a:r>
            <a:r>
              <a:rPr lang="en-US" dirty="0"/>
              <a:t>business day of each month</a:t>
            </a:r>
            <a:r>
              <a:rPr lang="en-US" dirty="0" smtClean="0"/>
              <a:t>.</a:t>
            </a:r>
          </a:p>
          <a:p>
            <a:pPr marL="0" indent="0" fontAlgn="auto">
              <a:spcAft>
                <a:spcPts val="0"/>
              </a:spcAft>
              <a:buFont typeface="Arial" pitchFamily="34" charset="0"/>
              <a:buNone/>
              <a:defRPr/>
            </a:pPr>
            <a:endParaRPr lang="en-US" dirty="0"/>
          </a:p>
          <a:p>
            <a:pPr fontAlgn="auto">
              <a:spcAft>
                <a:spcPts val="0"/>
              </a:spcAft>
              <a:buFont typeface="Wingdings" pitchFamily="2" charset="2"/>
              <a:buChar char="v"/>
              <a:defRPr/>
            </a:pPr>
            <a:r>
              <a:rPr lang="en-US" dirty="0"/>
              <a:t>The data set includes all SSVF program activity through the end of the previous month.   </a:t>
            </a:r>
            <a:endParaRPr lang="en-US" dirty="0" smtClean="0"/>
          </a:p>
          <a:p>
            <a:pPr marL="0" indent="0" fontAlgn="auto">
              <a:spcAft>
                <a:spcPts val="0"/>
              </a:spcAft>
              <a:buFont typeface="Arial" pitchFamily="34" charset="0"/>
              <a:buNone/>
              <a:defRPr/>
            </a:pPr>
            <a:endParaRPr lang="en-US" dirty="0"/>
          </a:p>
          <a:p>
            <a:pPr fontAlgn="auto">
              <a:spcAft>
                <a:spcPts val="0"/>
              </a:spcAft>
              <a:buFont typeface="Wingdings" pitchFamily="2" charset="2"/>
              <a:buChar char="v"/>
              <a:defRPr/>
            </a:pPr>
            <a:r>
              <a:rPr lang="en-US" dirty="0"/>
              <a:t>After the upload deadline, the Repository will not accept new uploads until the next monthly upload.</a:t>
            </a:r>
          </a:p>
          <a:p>
            <a:pPr fontAlgn="auto">
              <a:spcAft>
                <a:spcPts val="0"/>
              </a:spcAft>
              <a:buFont typeface="Wingdings" pitchFamily="2" charset="2"/>
              <a:buChar char="v"/>
              <a:defRPr/>
            </a:pPr>
            <a:endParaRPr lang="en-US" dirty="0"/>
          </a:p>
        </p:txBody>
      </p:sp>
      <p:sp>
        <p:nvSpPr>
          <p:cNvPr id="4" name="Slide Number Placeholder 3"/>
          <p:cNvSpPr>
            <a:spLocks noGrp="1"/>
          </p:cNvSpPr>
          <p:nvPr>
            <p:ph type="sldNum" sz="quarter" idx="12"/>
          </p:nvPr>
        </p:nvSpPr>
        <p:spPr/>
        <p:txBody>
          <a:bodyPr/>
          <a:lstStyle/>
          <a:p>
            <a:pPr>
              <a:defRPr/>
            </a:pPr>
            <a:fld id="{A8776714-4ADD-4E89-B696-5B547F38955D}" type="slidenum">
              <a:rPr lang="en-US"/>
              <a:pPr>
                <a:defRPr/>
              </a:pPr>
              <a:t>4</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Data Export and Upload Responsibility</a:t>
            </a:r>
          </a:p>
        </p:txBody>
      </p:sp>
      <p:sp>
        <p:nvSpPr>
          <p:cNvPr id="16386" name="Content Placeholder 2"/>
          <p:cNvSpPr>
            <a:spLocks noGrp="1"/>
          </p:cNvSpPr>
          <p:nvPr>
            <p:ph idx="1"/>
          </p:nvPr>
        </p:nvSpPr>
        <p:spPr>
          <a:xfrm>
            <a:off x="457200" y="1600200"/>
            <a:ext cx="8229600" cy="4953000"/>
          </a:xfrm>
        </p:spPr>
        <p:txBody>
          <a:bodyPr rtlCol="0"/>
          <a:lstStyle/>
          <a:p>
            <a:pPr fontAlgn="auto">
              <a:spcAft>
                <a:spcPts val="0"/>
              </a:spcAft>
              <a:buFont typeface="Arial" charset="0"/>
              <a:buChar char="•"/>
              <a:defRPr/>
            </a:pPr>
            <a:endParaRPr lang="en-US" dirty="0" smtClean="0"/>
          </a:p>
          <a:p>
            <a:pPr fontAlgn="auto">
              <a:spcAft>
                <a:spcPts val="0"/>
              </a:spcAft>
              <a:buFont typeface="Wingdings" pitchFamily="2" charset="2"/>
              <a:buChar char="v"/>
              <a:defRPr/>
            </a:pPr>
            <a:r>
              <a:rPr lang="en-US" dirty="0" smtClean="0"/>
              <a:t>VA’s </a:t>
            </a:r>
            <a:r>
              <a:rPr lang="en-US" dirty="0"/>
              <a:t>preference is for HMIS administrators to export the data and upload it to the Repository.  This may vary by HMIS implementation.  </a:t>
            </a:r>
            <a:endParaRPr lang="en-US" dirty="0" smtClean="0"/>
          </a:p>
          <a:p>
            <a:pPr marL="0" indent="0" fontAlgn="auto">
              <a:spcAft>
                <a:spcPts val="0"/>
              </a:spcAft>
              <a:buFont typeface="Arial" pitchFamily="34" charset="0"/>
              <a:buNone/>
              <a:defRPr/>
            </a:pPr>
            <a:endParaRPr lang="en-US" dirty="0"/>
          </a:p>
          <a:p>
            <a:pPr fontAlgn="auto">
              <a:spcAft>
                <a:spcPts val="0"/>
              </a:spcAft>
              <a:buFont typeface="Wingdings" pitchFamily="2" charset="2"/>
              <a:buChar char="v"/>
              <a:defRPr/>
            </a:pPr>
            <a:r>
              <a:rPr lang="en-US" dirty="0"/>
              <a:t>The ultimate responsibility for ensuring that SSVF data has been entered, meets VA data quality requirements, and has been uploaded to the Repository on time belongs to SSVF program staff.</a:t>
            </a:r>
          </a:p>
          <a:p>
            <a:pPr marL="457200" lvl="1" indent="0" fontAlgn="auto">
              <a:spcAft>
                <a:spcPts val="0"/>
              </a:spcAft>
              <a:buFont typeface="Arial" pitchFamily="34" charset="0"/>
              <a:buNone/>
              <a:defRPr/>
            </a:pPr>
            <a:endParaRPr lang="en-US" dirty="0" smtClean="0"/>
          </a:p>
          <a:p>
            <a:pPr fontAlgn="auto">
              <a:spcAft>
                <a:spcPts val="0"/>
              </a:spcAft>
              <a:defRPr/>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Repository Users</a:t>
            </a:r>
          </a:p>
        </p:txBody>
      </p:sp>
      <p:sp>
        <p:nvSpPr>
          <p:cNvPr id="16386" name="Content Placeholder 2"/>
          <p:cNvSpPr>
            <a:spLocks noGrp="1"/>
          </p:cNvSpPr>
          <p:nvPr>
            <p:ph idx="1"/>
          </p:nvPr>
        </p:nvSpPr>
        <p:spPr>
          <a:xfrm>
            <a:off x="457200" y="1600200"/>
            <a:ext cx="8229600" cy="4953000"/>
          </a:xfrm>
        </p:spPr>
        <p:txBody>
          <a:bodyPr rtlCol="0"/>
          <a:lstStyle/>
          <a:p>
            <a:pPr fontAlgn="auto">
              <a:spcAft>
                <a:spcPts val="0"/>
              </a:spcAft>
              <a:buFont typeface="Wingdings" pitchFamily="2" charset="2"/>
              <a:buChar char="v"/>
              <a:defRPr/>
            </a:pPr>
            <a:r>
              <a:rPr lang="en-US" dirty="0"/>
              <a:t>For each grantee, there must be at least one person set up as a Repository user to upload data</a:t>
            </a:r>
            <a:r>
              <a:rPr lang="en-US" dirty="0" smtClean="0"/>
              <a:t>.</a:t>
            </a:r>
          </a:p>
          <a:p>
            <a:pPr marL="0" indent="0" fontAlgn="auto">
              <a:spcAft>
                <a:spcPts val="0"/>
              </a:spcAft>
              <a:buFont typeface="Arial" pitchFamily="34" charset="0"/>
              <a:buNone/>
              <a:defRPr/>
            </a:pPr>
            <a:endParaRPr lang="en-US" dirty="0"/>
          </a:p>
          <a:p>
            <a:pPr fontAlgn="auto">
              <a:spcAft>
                <a:spcPts val="0"/>
              </a:spcAft>
              <a:buFont typeface="Wingdings" pitchFamily="2" charset="2"/>
              <a:buChar char="v"/>
              <a:defRPr/>
            </a:pPr>
            <a:r>
              <a:rPr lang="en-US" dirty="0"/>
              <a:t>This person will be responsible for uploading data and, if necessary, communicating to SSVF program staff about any data quality issues which must be resolved</a:t>
            </a:r>
            <a:r>
              <a:rPr lang="en-US" dirty="0" smtClean="0"/>
              <a:t>.</a:t>
            </a:r>
          </a:p>
          <a:p>
            <a:pPr marL="0" indent="0" fontAlgn="auto">
              <a:spcAft>
                <a:spcPts val="0"/>
              </a:spcAft>
              <a:buFont typeface="Arial" pitchFamily="34" charset="0"/>
              <a:buNone/>
              <a:defRPr/>
            </a:pPr>
            <a:endParaRPr lang="en-US" dirty="0"/>
          </a:p>
          <a:p>
            <a:pPr fontAlgn="auto">
              <a:spcAft>
                <a:spcPts val="0"/>
              </a:spcAft>
              <a:buFont typeface="Wingdings" pitchFamily="2" charset="2"/>
              <a:buChar char="v"/>
              <a:defRPr/>
            </a:pPr>
            <a:r>
              <a:rPr lang="en-US" dirty="0"/>
              <a:t>Repository users may be affiliated with more than one SSVF grant.  </a:t>
            </a:r>
          </a:p>
          <a:p>
            <a:pPr marL="457200" lvl="1" indent="0" fontAlgn="auto">
              <a:spcAft>
                <a:spcPts val="0"/>
              </a:spcAft>
              <a:buFont typeface="Arial" pitchFamily="34" charset="0"/>
              <a:buNone/>
              <a:defRPr/>
            </a:pPr>
            <a:endParaRPr lang="en-US" dirty="0" smtClean="0"/>
          </a:p>
          <a:p>
            <a:pPr fontAlgn="auto">
              <a:spcAft>
                <a:spcPts val="0"/>
              </a:spcAft>
              <a:defRPr/>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Subgrantees in Multiple CoCs</a:t>
            </a:r>
          </a:p>
        </p:txBody>
      </p:sp>
      <p:sp>
        <p:nvSpPr>
          <p:cNvPr id="16386" name="Content Placeholder 2"/>
          <p:cNvSpPr>
            <a:spLocks noGrp="1"/>
          </p:cNvSpPr>
          <p:nvPr>
            <p:ph idx="1"/>
          </p:nvPr>
        </p:nvSpPr>
        <p:spPr>
          <a:xfrm>
            <a:off x="457200" y="1600200"/>
            <a:ext cx="8229600" cy="4953000"/>
          </a:xfrm>
        </p:spPr>
        <p:txBody>
          <a:bodyPr rtlCol="0">
            <a:normAutofit lnSpcReduction="10000"/>
          </a:bodyPr>
          <a:lstStyle/>
          <a:p>
            <a:pPr fontAlgn="auto">
              <a:spcAft>
                <a:spcPts val="0"/>
              </a:spcAft>
              <a:defRPr/>
            </a:pPr>
            <a:endParaRPr lang="en-US" dirty="0" smtClean="0"/>
          </a:p>
          <a:p>
            <a:pPr fontAlgn="auto">
              <a:spcAft>
                <a:spcPts val="0"/>
              </a:spcAft>
              <a:buFont typeface="Wingdings" pitchFamily="2" charset="2"/>
              <a:buChar char="v"/>
              <a:defRPr/>
            </a:pPr>
            <a:r>
              <a:rPr lang="en-US" dirty="0"/>
              <a:t>The Repository must be able to identify data by grantee.  </a:t>
            </a:r>
            <a:endParaRPr lang="en-US" dirty="0" smtClean="0"/>
          </a:p>
          <a:p>
            <a:pPr marL="0" indent="0" fontAlgn="auto">
              <a:spcAft>
                <a:spcPts val="0"/>
              </a:spcAft>
              <a:buFont typeface="Arial" pitchFamily="34" charset="0"/>
              <a:buNone/>
              <a:defRPr/>
            </a:pPr>
            <a:endParaRPr lang="en-US" dirty="0"/>
          </a:p>
          <a:p>
            <a:pPr fontAlgn="auto">
              <a:spcAft>
                <a:spcPts val="0"/>
              </a:spcAft>
              <a:buFont typeface="Wingdings" pitchFamily="2" charset="2"/>
              <a:buChar char="v"/>
              <a:defRPr/>
            </a:pPr>
            <a:r>
              <a:rPr lang="en-US" dirty="0"/>
              <a:t>If a single grantee has sub </a:t>
            </a:r>
            <a:r>
              <a:rPr lang="en-US" dirty="0" smtClean="0"/>
              <a:t>grantees </a:t>
            </a:r>
            <a:r>
              <a:rPr lang="en-US" dirty="0"/>
              <a:t>participating in different HMIS implementations, there may be multiple uploads for that grantee</a:t>
            </a:r>
            <a:r>
              <a:rPr lang="en-US" dirty="0" smtClean="0"/>
              <a:t>.</a:t>
            </a:r>
          </a:p>
          <a:p>
            <a:pPr marL="0" indent="0" fontAlgn="auto">
              <a:spcAft>
                <a:spcPts val="0"/>
              </a:spcAft>
              <a:buFont typeface="Arial" pitchFamily="34" charset="0"/>
              <a:buNone/>
              <a:defRPr/>
            </a:pPr>
            <a:endParaRPr lang="en-US" dirty="0"/>
          </a:p>
          <a:p>
            <a:pPr fontAlgn="auto">
              <a:spcAft>
                <a:spcPts val="0"/>
              </a:spcAft>
              <a:buFont typeface="Wingdings" pitchFamily="2" charset="2"/>
              <a:buChar char="v"/>
              <a:defRPr/>
            </a:pPr>
            <a:r>
              <a:rPr lang="en-US" dirty="0" smtClean="0"/>
              <a:t>VA and TA team </a:t>
            </a:r>
            <a:r>
              <a:rPr lang="en-US" dirty="0"/>
              <a:t>need to know </a:t>
            </a:r>
            <a:r>
              <a:rPr lang="en-US" dirty="0" smtClean="0"/>
              <a:t>about multiple CoC projects BEFORE </a:t>
            </a:r>
            <a:r>
              <a:rPr lang="en-US" dirty="0"/>
              <a:t>Repository users create their accounts.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The Importance of Data Quality</a:t>
            </a:r>
          </a:p>
        </p:txBody>
      </p:sp>
      <p:sp>
        <p:nvSpPr>
          <p:cNvPr id="3" name="Content Placeholder 2"/>
          <p:cNvSpPr>
            <a:spLocks noGrp="1"/>
          </p:cNvSpPr>
          <p:nvPr>
            <p:ph idx="1"/>
          </p:nvPr>
        </p:nvSpPr>
        <p:spPr/>
        <p:txBody>
          <a:bodyPr rtlCol="0"/>
          <a:lstStyle/>
          <a:p>
            <a:pPr fontAlgn="auto">
              <a:spcAft>
                <a:spcPts val="0"/>
              </a:spcAft>
              <a:buFont typeface="Wingdings" pitchFamily="2" charset="2"/>
              <a:buChar char="v"/>
              <a:defRPr/>
            </a:pPr>
            <a:r>
              <a:rPr lang="en-US" dirty="0" smtClean="0"/>
              <a:t>Data Quality is essential for HMIS and allows for:</a:t>
            </a:r>
          </a:p>
          <a:p>
            <a:pPr lvl="1" fontAlgn="auto">
              <a:spcAft>
                <a:spcPts val="0"/>
              </a:spcAft>
              <a:buFont typeface="Wingdings" pitchFamily="2" charset="2"/>
              <a:buChar char="§"/>
              <a:defRPr/>
            </a:pPr>
            <a:r>
              <a:rPr lang="en-US" dirty="0"/>
              <a:t>Accurate reporting</a:t>
            </a:r>
          </a:p>
          <a:p>
            <a:pPr lvl="1" fontAlgn="auto">
              <a:spcAft>
                <a:spcPts val="0"/>
              </a:spcAft>
              <a:buFont typeface="Wingdings" pitchFamily="2" charset="2"/>
              <a:buChar char="§"/>
              <a:defRPr/>
            </a:pPr>
            <a:r>
              <a:rPr lang="en-US" dirty="0"/>
              <a:t>Understanding of the nature and scope of homelessness</a:t>
            </a:r>
            <a:endParaRPr lang="en-US" dirty="0" smtClean="0"/>
          </a:p>
          <a:p>
            <a:pPr fontAlgn="auto">
              <a:spcAft>
                <a:spcPts val="0"/>
              </a:spcAft>
              <a:buFont typeface="Wingdings" pitchFamily="2" charset="2"/>
              <a:buChar char="v"/>
              <a:defRPr/>
            </a:pPr>
            <a:r>
              <a:rPr lang="en-US" dirty="0" smtClean="0"/>
              <a:t>Essential to SSVF program to accurately report on your program activities and your outcomes</a:t>
            </a:r>
          </a:p>
          <a:p>
            <a:pPr fontAlgn="auto">
              <a:spcAft>
                <a:spcPts val="0"/>
              </a:spcAft>
              <a:buFont typeface="Wingdings" pitchFamily="2" charset="2"/>
              <a:buChar char="v"/>
              <a:defRPr/>
            </a:pPr>
            <a:r>
              <a:rPr lang="en-US" dirty="0" smtClean="0"/>
              <a:t>Essential for community partners</a:t>
            </a:r>
          </a:p>
          <a:p>
            <a:pPr lvl="1" fontAlgn="auto">
              <a:spcAft>
                <a:spcPts val="0"/>
              </a:spcAft>
              <a:buFont typeface="Wingdings" pitchFamily="2" charset="2"/>
              <a:buChar char="§"/>
              <a:defRPr/>
            </a:pPr>
            <a:r>
              <a:rPr lang="en-US" dirty="0" smtClean="0"/>
              <a:t>Planning</a:t>
            </a:r>
          </a:p>
          <a:p>
            <a:pPr lvl="1" fontAlgn="auto">
              <a:spcAft>
                <a:spcPts val="0"/>
              </a:spcAft>
              <a:buFont typeface="Wingdings" pitchFamily="2" charset="2"/>
              <a:buChar char="§"/>
              <a:defRPr/>
            </a:pPr>
            <a:r>
              <a:rPr lang="en-US" dirty="0" smtClean="0"/>
              <a:t>Funding applications</a:t>
            </a:r>
          </a:p>
          <a:p>
            <a:pPr lvl="1" fontAlgn="auto">
              <a:spcAft>
                <a:spcPts val="0"/>
              </a:spcAft>
              <a:buFont typeface="Wingdings" pitchFamily="2" charset="2"/>
              <a:buChar char="§"/>
              <a:defRPr/>
            </a:pPr>
            <a:r>
              <a:rPr lang="en-US" dirty="0" smtClean="0"/>
              <a:t>Public awareness and education</a:t>
            </a:r>
          </a:p>
          <a:p>
            <a:pPr lvl="1" fontAlgn="auto">
              <a:spcAft>
                <a:spcPts val="0"/>
              </a:spcAft>
              <a:defRPr/>
            </a:pPr>
            <a:endParaRPr lang="en-US" dirty="0" smtClean="0"/>
          </a:p>
          <a:p>
            <a:pPr marL="457200" lvl="1" indent="0" fontAlgn="auto">
              <a:spcAft>
                <a:spcPts val="0"/>
              </a:spcAft>
              <a:buFont typeface="Arial" pitchFamily="34" charset="0"/>
              <a:buNone/>
              <a:defRPr/>
            </a:pPr>
            <a:endParaRPr lang="en-US" dirty="0"/>
          </a:p>
        </p:txBody>
      </p:sp>
      <p:sp>
        <p:nvSpPr>
          <p:cNvPr id="4" name="Slide Number Placeholder 3"/>
          <p:cNvSpPr>
            <a:spLocks noGrp="1"/>
          </p:cNvSpPr>
          <p:nvPr>
            <p:ph type="sldNum" sz="quarter" idx="12"/>
          </p:nvPr>
        </p:nvSpPr>
        <p:spPr/>
        <p:txBody>
          <a:bodyPr/>
          <a:lstStyle/>
          <a:p>
            <a:pPr>
              <a:defRPr/>
            </a:pPr>
            <a:fld id="{DE696D9A-C23A-4A05-A284-36DA6B006A37}" type="slidenum">
              <a:rPr lang="en-US"/>
              <a:pPr>
                <a:defRPr/>
              </a:pPr>
              <a:t>8</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104</TotalTime>
  <Words>1102</Words>
  <Application>Microsoft Office PowerPoint</Application>
  <PresentationFormat>On-screen Show (4:3)</PresentationFormat>
  <Paragraphs>112</Paragraphs>
  <Slides>11</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Calibri</vt:lpstr>
      <vt:lpstr>Arial</vt:lpstr>
      <vt:lpstr>Wingdings</vt:lpstr>
      <vt:lpstr>Office Theme</vt:lpstr>
      <vt:lpstr>Picture</vt:lpstr>
      <vt:lpstr>SSVF and HMIS</vt:lpstr>
      <vt:lpstr>Objectives</vt:lpstr>
      <vt:lpstr>SSVF Data Collection Tools</vt:lpstr>
      <vt:lpstr>Recorded Training Materials</vt:lpstr>
      <vt:lpstr>SSVF Data Uploads</vt:lpstr>
      <vt:lpstr>Data Export and Upload Responsibility</vt:lpstr>
      <vt:lpstr>Repository Users</vt:lpstr>
      <vt:lpstr>Subgrantees in Multiple CoCs</vt:lpstr>
      <vt:lpstr>The Importance of Data Quality</vt:lpstr>
      <vt:lpstr>Individual Training and TA</vt:lpstr>
      <vt:lpstr>Additional HMIS Resources </vt:lpstr>
    </vt:vector>
  </TitlesOfParts>
  <Company>Abt Associates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Katheleen Linton</dc:creator>
  <cp:lastModifiedBy>vhaphidonet</cp:lastModifiedBy>
  <cp:revision>20</cp:revision>
  <dcterms:created xsi:type="dcterms:W3CDTF">2011-04-12T14:31:02Z</dcterms:created>
  <dcterms:modified xsi:type="dcterms:W3CDTF">2012-02-29T16:50:15Z</dcterms:modified>
</cp:coreProperties>
</file>