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notesSlides/notesSlide12.xml" ContentType="application/vnd.openxmlformats-officedocument.presentationml.notesSlide+xml"/>
  <Override PartName="/ppt/diagrams/colors8.xml" ContentType="application/vnd.openxmlformats-officedocument.drawingml.diagramColors+xml"/>
  <Override PartName="/ppt/diagrams/quickStyle13.xml" ContentType="application/vnd.openxmlformats-officedocument.drawingml.diagramStyl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diagrams/drawing3.xml" ContentType="application/vnd.ms-office.drawingml.diagramDrawing+xml"/>
  <Override PartName="/ppt/diagrams/colors12.xml" ContentType="application/vnd.openxmlformats-officedocument.drawingml.diagramColors+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diagrams/layout11.xml" ContentType="application/vnd.openxmlformats-officedocument.drawingml.diagramLayout+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diagrams/drawing1.xml" ContentType="application/vnd.ms-office.drawingml.diagramDrawing+xml"/>
  <Override PartName="/ppt/diagrams/colors10.xml" ContentType="application/vnd.openxmlformats-officedocument.drawingml.diagramColors+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diagrams/data9.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416" r:id="rId2"/>
    <p:sldId id="466" r:id="rId3"/>
    <p:sldId id="440" r:id="rId4"/>
    <p:sldId id="412" r:id="rId5"/>
    <p:sldId id="413" r:id="rId6"/>
    <p:sldId id="422" r:id="rId7"/>
    <p:sldId id="423" r:id="rId8"/>
    <p:sldId id="424" r:id="rId9"/>
    <p:sldId id="425" r:id="rId10"/>
    <p:sldId id="426" r:id="rId11"/>
    <p:sldId id="427" r:id="rId12"/>
    <p:sldId id="428" r:id="rId13"/>
    <p:sldId id="429" r:id="rId14"/>
    <p:sldId id="430" r:id="rId15"/>
    <p:sldId id="431" r:id="rId16"/>
    <p:sldId id="432" r:id="rId17"/>
    <p:sldId id="433" r:id="rId18"/>
    <p:sldId id="434" r:id="rId19"/>
    <p:sldId id="435" r:id="rId20"/>
    <p:sldId id="436" r:id="rId21"/>
    <p:sldId id="437" r:id="rId22"/>
    <p:sldId id="438" r:id="rId23"/>
    <p:sldId id="442" r:id="rId24"/>
    <p:sldId id="441" r:id="rId25"/>
    <p:sldId id="443" r:id="rId26"/>
    <p:sldId id="439" r:id="rId27"/>
    <p:sldId id="263" r:id="rId28"/>
    <p:sldId id="444" r:id="rId29"/>
    <p:sldId id="445" r:id="rId30"/>
    <p:sldId id="446" r:id="rId31"/>
    <p:sldId id="447" r:id="rId32"/>
    <p:sldId id="448" r:id="rId33"/>
    <p:sldId id="449" r:id="rId34"/>
    <p:sldId id="450" r:id="rId35"/>
    <p:sldId id="451" r:id="rId36"/>
    <p:sldId id="452" r:id="rId37"/>
    <p:sldId id="453" r:id="rId38"/>
    <p:sldId id="454" r:id="rId39"/>
    <p:sldId id="455" r:id="rId40"/>
    <p:sldId id="456" r:id="rId41"/>
    <p:sldId id="457" r:id="rId42"/>
    <p:sldId id="458" r:id="rId43"/>
    <p:sldId id="468" r:id="rId44"/>
    <p:sldId id="460" r:id="rId45"/>
    <p:sldId id="461" r:id="rId46"/>
    <p:sldId id="462" r:id="rId47"/>
    <p:sldId id="469" r:id="rId48"/>
    <p:sldId id="464" r:id="rId49"/>
    <p:sldId id="465" r:id="rId50"/>
    <p:sldId id="470" r:id="rId5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haphinashni" initials="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3" autoAdjust="0"/>
    <p:restoredTop sz="79528" autoAdjust="0"/>
  </p:normalViewPr>
  <p:slideViewPr>
    <p:cSldViewPr>
      <p:cViewPr>
        <p:scale>
          <a:sx n="50" d="100"/>
          <a:sy n="50" d="100"/>
        </p:scale>
        <p:origin x="-1908" y="-438"/>
      </p:cViewPr>
      <p:guideLst>
        <p:guide orient="horz" pos="2160"/>
        <p:guide pos="2880"/>
      </p:guideLst>
    </p:cSldViewPr>
  </p:slideViewPr>
  <p:outlineViewPr>
    <p:cViewPr>
      <p:scale>
        <a:sx n="33" d="100"/>
        <a:sy n="33" d="100"/>
      </p:scale>
      <p:origin x="48" y="52104"/>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_rels/data10.xml.rels><?xml version="1.0" encoding="UTF-8" standalone="yes"?>
<Relationships xmlns="http://schemas.openxmlformats.org/package/2006/relationships"><Relationship Id="rId1" Type="http://schemas.openxmlformats.org/officeDocument/2006/relationships/hyperlink" Target="http://www.prainc.com/soar" TargetMode="External"/></Relationships>
</file>

<file path=ppt/diagrams/_rels/data11.xml.rels><?xml version="1.0" encoding="UTF-8" standalone="yes"?>
<Relationships xmlns="http://schemas.openxmlformats.org/package/2006/relationships"><Relationship Id="rId1" Type="http://schemas.openxmlformats.org/officeDocument/2006/relationships/hyperlink" Target="http://benefits.va.gov/compensation/" TargetMode="External"/></Relationships>
</file>

<file path=ppt/diagrams/_rels/data12.xml.rels><?xml version="1.0" encoding="UTF-8" standalone="yes"?>
<Relationships xmlns="http://schemas.openxmlformats.org/package/2006/relationships"><Relationship Id="rId1" Type="http://schemas.openxmlformats.org/officeDocument/2006/relationships/hyperlink" Target="http://benefits.va.gov/compensation/" TargetMode="External"/></Relationships>
</file>

<file path=ppt/diagrams/_rels/data3.xml.rels><?xml version="1.0" encoding="UTF-8" standalone="yes"?>
<Relationships xmlns="http://schemas.openxmlformats.org/package/2006/relationships"><Relationship Id="rId1" Type="http://schemas.openxmlformats.org/officeDocument/2006/relationships/hyperlink" Target="http://benefits.va.gov/vow/education.htm" TargetMode="External"/></Relationships>
</file>

<file path=ppt/diagrams/_rels/data8.xml.rels><?xml version="1.0" encoding="UTF-8" standalone="yes"?>
<Relationships xmlns="http://schemas.openxmlformats.org/package/2006/relationships"><Relationship Id="rId1" Type="http://schemas.openxmlformats.org/officeDocument/2006/relationships/hyperlink" Target="http://www.vba.va.gov/bln/vre/" TargetMode="External"/></Relationships>
</file>

<file path=ppt/diagrams/_rels/data9.xml.rels><?xml version="1.0" encoding="UTF-8" standalone="yes"?>
<Relationships xmlns="http://schemas.openxmlformats.org/package/2006/relationships"><Relationship Id="rId1" Type="http://schemas.openxmlformats.org/officeDocument/2006/relationships/hyperlink" Target="http://benefits.va.gov/compensation/" TargetMode="External"/></Relationships>
</file>

<file path=ppt/diagrams/_rels/drawing10.xml.rels><?xml version="1.0" encoding="UTF-8" standalone="yes"?>
<Relationships xmlns="http://schemas.openxmlformats.org/package/2006/relationships"><Relationship Id="rId1" Type="http://schemas.openxmlformats.org/officeDocument/2006/relationships/hyperlink" Target="http://www.prainc.com/soar" TargetMode="External"/></Relationships>
</file>

<file path=ppt/diagrams/_rels/drawing11.xml.rels><?xml version="1.0" encoding="UTF-8" standalone="yes"?>
<Relationships xmlns="http://schemas.openxmlformats.org/package/2006/relationships"><Relationship Id="rId1" Type="http://schemas.openxmlformats.org/officeDocument/2006/relationships/hyperlink" Target="http://benefits.va.gov/compensation/" TargetMode="External"/></Relationships>
</file>

<file path=ppt/diagrams/_rels/drawing12.xml.rels><?xml version="1.0" encoding="UTF-8" standalone="yes"?>
<Relationships xmlns="http://schemas.openxmlformats.org/package/2006/relationships"><Relationship Id="rId1" Type="http://schemas.openxmlformats.org/officeDocument/2006/relationships/hyperlink" Target="http://benefits.va.gov/compensation/" TargetMode="External"/></Relationships>
</file>

<file path=ppt/diagrams/_rels/drawing3.xml.rels><?xml version="1.0" encoding="UTF-8" standalone="yes"?>
<Relationships xmlns="http://schemas.openxmlformats.org/package/2006/relationships"><Relationship Id="rId1" Type="http://schemas.openxmlformats.org/officeDocument/2006/relationships/hyperlink" Target="http://benefits.va.gov/vow/education.htm" TargetMode="External"/></Relationships>
</file>

<file path=ppt/diagrams/_rels/drawing8.xml.rels><?xml version="1.0" encoding="UTF-8" standalone="yes"?>
<Relationships xmlns="http://schemas.openxmlformats.org/package/2006/relationships"><Relationship Id="rId1" Type="http://schemas.openxmlformats.org/officeDocument/2006/relationships/hyperlink" Target="http://www.vba.va.gov/bln/vre/" TargetMode="External"/></Relationships>
</file>

<file path=ppt/diagrams/_rels/drawing9.xml.rels><?xml version="1.0" encoding="UTF-8" standalone="yes"?>
<Relationships xmlns="http://schemas.openxmlformats.org/package/2006/relationships"><Relationship Id="rId1" Type="http://schemas.openxmlformats.org/officeDocument/2006/relationships/hyperlink" Target="http://benefits.va.gov/compensation/"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415734-B393-4E39-805D-F0228949611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8C549D99-3EAB-468F-BDA6-47B94EFB7901}">
      <dgm:prSet phldrT="[Text]"/>
      <dgm:spPr/>
      <dgm:t>
        <a:bodyPr/>
        <a:lstStyle/>
        <a:p>
          <a:r>
            <a:rPr lang="en-US" dirty="0" smtClean="0"/>
            <a:t>Basics</a:t>
          </a:r>
          <a:endParaRPr lang="en-US" dirty="0"/>
        </a:p>
      </dgm:t>
    </dgm:pt>
    <dgm:pt modelId="{4D462A81-3425-4379-9440-8DEFBDF1036B}" type="parTrans" cxnId="{88A67114-D00D-4F37-9712-B8E587273BAB}">
      <dgm:prSet/>
      <dgm:spPr/>
      <dgm:t>
        <a:bodyPr/>
        <a:lstStyle/>
        <a:p>
          <a:endParaRPr lang="en-US"/>
        </a:p>
      </dgm:t>
    </dgm:pt>
    <dgm:pt modelId="{5FDAB4D7-5E65-4489-8532-DD04E4C40958}" type="sibTrans" cxnId="{88A67114-D00D-4F37-9712-B8E587273BAB}">
      <dgm:prSet/>
      <dgm:spPr/>
      <dgm:t>
        <a:bodyPr/>
        <a:lstStyle/>
        <a:p>
          <a:endParaRPr lang="en-US"/>
        </a:p>
      </dgm:t>
    </dgm:pt>
    <dgm:pt modelId="{53C76C50-8E04-4B77-BD2E-5AB50FA89F09}">
      <dgm:prSet phldrT="[Text]"/>
      <dgm:spPr/>
      <dgm:t>
        <a:bodyPr/>
        <a:lstStyle/>
        <a:p>
          <a:r>
            <a:rPr lang="en-US" dirty="0" smtClean="0"/>
            <a:t>Set aside jobs and/or tracks for homeless job seekers.</a:t>
          </a:r>
          <a:endParaRPr lang="en-US" dirty="0"/>
        </a:p>
      </dgm:t>
    </dgm:pt>
    <dgm:pt modelId="{48D5B79A-9AC0-4D3B-BE4D-DA0213F873C1}" type="parTrans" cxnId="{DBB5FD2C-4E83-4894-8DC5-D2C78BF5C6A6}">
      <dgm:prSet/>
      <dgm:spPr/>
      <dgm:t>
        <a:bodyPr/>
        <a:lstStyle/>
        <a:p>
          <a:endParaRPr lang="en-US"/>
        </a:p>
      </dgm:t>
    </dgm:pt>
    <dgm:pt modelId="{13E14CA9-4B43-4EC3-81A5-4EAD55FFD741}" type="sibTrans" cxnId="{DBB5FD2C-4E83-4894-8DC5-D2C78BF5C6A6}">
      <dgm:prSet/>
      <dgm:spPr/>
      <dgm:t>
        <a:bodyPr/>
        <a:lstStyle/>
        <a:p>
          <a:endParaRPr lang="en-US"/>
        </a:p>
      </dgm:t>
    </dgm:pt>
    <dgm:pt modelId="{24572572-A3E1-4C4D-A295-44E0C7214E0B}">
      <dgm:prSet phldrT="[Text]"/>
      <dgm:spPr/>
      <dgm:t>
        <a:bodyPr/>
        <a:lstStyle/>
        <a:p>
          <a:r>
            <a:rPr lang="en-US" dirty="0" smtClean="0"/>
            <a:t>Must Know</a:t>
          </a:r>
          <a:endParaRPr lang="en-US" dirty="0"/>
        </a:p>
      </dgm:t>
    </dgm:pt>
    <dgm:pt modelId="{438ECAFA-DBAD-41A7-ABE7-917CF64E03A2}" type="parTrans" cxnId="{F819B332-3FD8-4CD9-B779-A89E9EA32D4A}">
      <dgm:prSet/>
      <dgm:spPr/>
      <dgm:t>
        <a:bodyPr/>
        <a:lstStyle/>
        <a:p>
          <a:endParaRPr lang="en-US"/>
        </a:p>
      </dgm:t>
    </dgm:pt>
    <dgm:pt modelId="{76410172-CABB-480D-B619-2E70F0922E60}" type="sibTrans" cxnId="{F819B332-3FD8-4CD9-B779-A89E9EA32D4A}">
      <dgm:prSet/>
      <dgm:spPr/>
      <dgm:t>
        <a:bodyPr/>
        <a:lstStyle/>
        <a:p>
          <a:endParaRPr lang="en-US"/>
        </a:p>
      </dgm:t>
    </dgm:pt>
    <dgm:pt modelId="{ECC192C9-3F1F-4203-8783-CAD9BF5BCCE2}">
      <dgm:prSet phldrT="[Text]"/>
      <dgm:spPr/>
      <dgm:t>
        <a:bodyPr/>
        <a:lstStyle/>
        <a:p>
          <a:r>
            <a:rPr lang="en-US" dirty="0" smtClean="0"/>
            <a:t>Fits with re-housing SSVF participants.</a:t>
          </a:r>
          <a:endParaRPr lang="en-US" dirty="0"/>
        </a:p>
      </dgm:t>
    </dgm:pt>
    <dgm:pt modelId="{B5E2C69D-E0AE-46B3-9077-2004EFB3C280}" type="parTrans" cxnId="{AB197A15-133C-4B05-952A-8D039E16F6CD}">
      <dgm:prSet/>
      <dgm:spPr/>
      <dgm:t>
        <a:bodyPr/>
        <a:lstStyle/>
        <a:p>
          <a:endParaRPr lang="en-US"/>
        </a:p>
      </dgm:t>
    </dgm:pt>
    <dgm:pt modelId="{D4FB94F3-96B3-4A9A-A54E-160009F3C26E}" type="sibTrans" cxnId="{AB197A15-133C-4B05-952A-8D039E16F6CD}">
      <dgm:prSet/>
      <dgm:spPr/>
      <dgm:t>
        <a:bodyPr/>
        <a:lstStyle/>
        <a:p>
          <a:endParaRPr lang="en-US"/>
        </a:p>
      </dgm:t>
    </dgm:pt>
    <dgm:pt modelId="{E0F71185-5F06-44B3-A9FC-095C0C2E5309}">
      <dgm:prSet phldrT="[Text]"/>
      <dgm:spPr/>
      <dgm:t>
        <a:bodyPr/>
        <a:lstStyle/>
        <a:p>
          <a:r>
            <a:rPr lang="en-US" dirty="0" smtClean="0"/>
            <a:t>Referring</a:t>
          </a:r>
          <a:endParaRPr lang="en-US" dirty="0"/>
        </a:p>
      </dgm:t>
    </dgm:pt>
    <dgm:pt modelId="{71648E43-AF8C-4DFE-BD43-300CC347B2F7}" type="parTrans" cxnId="{EB2A0F12-5365-4B65-A4BF-E9DE65AD881E}">
      <dgm:prSet/>
      <dgm:spPr/>
      <dgm:t>
        <a:bodyPr/>
        <a:lstStyle/>
        <a:p>
          <a:endParaRPr lang="en-US"/>
        </a:p>
      </dgm:t>
    </dgm:pt>
    <dgm:pt modelId="{C116C015-20D9-4DD3-A14A-306B76D2DD50}" type="sibTrans" cxnId="{EB2A0F12-5365-4B65-A4BF-E9DE65AD881E}">
      <dgm:prSet/>
      <dgm:spPr/>
      <dgm:t>
        <a:bodyPr/>
        <a:lstStyle/>
        <a:p>
          <a:endParaRPr lang="en-US"/>
        </a:p>
      </dgm:t>
    </dgm:pt>
    <dgm:pt modelId="{34F0B1C6-A773-486B-ACF4-B705D50D9BB2}">
      <dgm:prSet phldrT="[Text]"/>
      <dgm:spPr/>
      <dgm:t>
        <a:bodyPr/>
        <a:lstStyle/>
        <a:p>
          <a:r>
            <a:rPr lang="en-US" dirty="0" smtClean="0"/>
            <a:t>Contact </a:t>
          </a:r>
          <a:r>
            <a:rPr lang="en-US" i="1" dirty="0" smtClean="0"/>
            <a:t>local homeless coalition.</a:t>
          </a:r>
          <a:endParaRPr lang="en-US" i="1" dirty="0"/>
        </a:p>
      </dgm:t>
    </dgm:pt>
    <dgm:pt modelId="{81BA0D81-4773-422F-B76D-23CB17B0EA20}" type="parTrans" cxnId="{F317F364-76BD-46A1-A7AC-75DDEE9AB82B}">
      <dgm:prSet/>
      <dgm:spPr/>
      <dgm:t>
        <a:bodyPr/>
        <a:lstStyle/>
        <a:p>
          <a:endParaRPr lang="en-US"/>
        </a:p>
      </dgm:t>
    </dgm:pt>
    <dgm:pt modelId="{A02EAE61-1F85-4D11-BB23-E61984AF2FA9}" type="sibTrans" cxnId="{F317F364-76BD-46A1-A7AC-75DDEE9AB82B}">
      <dgm:prSet/>
      <dgm:spPr/>
      <dgm:t>
        <a:bodyPr/>
        <a:lstStyle/>
        <a:p>
          <a:endParaRPr lang="en-US"/>
        </a:p>
      </dgm:t>
    </dgm:pt>
    <dgm:pt modelId="{3C21F923-5F66-4CD3-9872-F2D07F01D14D}">
      <dgm:prSet/>
      <dgm:spPr/>
      <dgm:t>
        <a:bodyPr/>
        <a:lstStyle/>
        <a:p>
          <a:r>
            <a:rPr lang="en-US" dirty="0" smtClean="0"/>
            <a:t>Transitional (1</a:t>
          </a:r>
          <a:r>
            <a:rPr lang="en-US" baseline="30000" dirty="0" smtClean="0"/>
            <a:t>st</a:t>
          </a:r>
          <a:r>
            <a:rPr lang="en-US" dirty="0" smtClean="0"/>
            <a:t> step job) and temporary employment .</a:t>
          </a:r>
        </a:p>
      </dgm:t>
    </dgm:pt>
    <dgm:pt modelId="{E29504D8-FA90-41A3-9F19-4FCD6D005C1C}" type="parTrans" cxnId="{C49CABED-578F-4478-9513-327189C3FB13}">
      <dgm:prSet/>
      <dgm:spPr/>
      <dgm:t>
        <a:bodyPr/>
        <a:lstStyle/>
        <a:p>
          <a:endParaRPr lang="en-US"/>
        </a:p>
      </dgm:t>
    </dgm:pt>
    <dgm:pt modelId="{A210C8DC-61B7-463D-829D-DDBF14A5E2BE}" type="sibTrans" cxnId="{C49CABED-578F-4478-9513-327189C3FB13}">
      <dgm:prSet/>
      <dgm:spPr/>
      <dgm:t>
        <a:bodyPr/>
        <a:lstStyle/>
        <a:p>
          <a:endParaRPr lang="en-US"/>
        </a:p>
      </dgm:t>
    </dgm:pt>
    <dgm:pt modelId="{5915F68B-8E0F-4DAD-BAC8-DF445023E5F8}">
      <dgm:prSet/>
      <dgm:spPr/>
      <dgm:t>
        <a:bodyPr/>
        <a:lstStyle/>
        <a:p>
          <a:r>
            <a:rPr lang="en-US" dirty="0" smtClean="0"/>
            <a:t>Public works contracts committed to hiring homeless.</a:t>
          </a:r>
        </a:p>
      </dgm:t>
    </dgm:pt>
    <dgm:pt modelId="{C1DF874D-68A2-4894-B8BF-7FABD8C925D2}" type="parTrans" cxnId="{F7BBBE8E-0943-4FBC-9353-44839121BBA1}">
      <dgm:prSet/>
      <dgm:spPr/>
      <dgm:t>
        <a:bodyPr/>
        <a:lstStyle/>
        <a:p>
          <a:endParaRPr lang="en-US"/>
        </a:p>
      </dgm:t>
    </dgm:pt>
    <dgm:pt modelId="{A382B13C-D01B-47D9-A939-CFB232F4FD9C}" type="sibTrans" cxnId="{F7BBBE8E-0943-4FBC-9353-44839121BBA1}">
      <dgm:prSet/>
      <dgm:spPr/>
      <dgm:t>
        <a:bodyPr/>
        <a:lstStyle/>
        <a:p>
          <a:endParaRPr lang="en-US"/>
        </a:p>
      </dgm:t>
    </dgm:pt>
    <dgm:pt modelId="{515795EF-ED20-46C1-991B-52E34F6B0932}">
      <dgm:prSet/>
      <dgm:spPr/>
      <dgm:t>
        <a:bodyPr/>
        <a:lstStyle/>
        <a:p>
          <a:r>
            <a:rPr lang="en-US" dirty="0" smtClean="0"/>
            <a:t>Attend CoC’s employment working groups.</a:t>
          </a:r>
        </a:p>
      </dgm:t>
    </dgm:pt>
    <dgm:pt modelId="{BF89BC5D-0573-4021-A3A0-0F955DA7FFCA}" type="parTrans" cxnId="{D69D436A-A748-4602-9781-9B6A3134E501}">
      <dgm:prSet/>
      <dgm:spPr/>
      <dgm:t>
        <a:bodyPr/>
        <a:lstStyle/>
        <a:p>
          <a:endParaRPr lang="en-US"/>
        </a:p>
      </dgm:t>
    </dgm:pt>
    <dgm:pt modelId="{E0508FD0-3B4B-4F17-8B05-3859163450DC}" type="sibTrans" cxnId="{D69D436A-A748-4602-9781-9B6A3134E501}">
      <dgm:prSet/>
      <dgm:spPr/>
      <dgm:t>
        <a:bodyPr/>
        <a:lstStyle/>
        <a:p>
          <a:endParaRPr lang="en-US"/>
        </a:p>
      </dgm:t>
    </dgm:pt>
    <dgm:pt modelId="{405BA0F7-9183-446B-8761-9B78C7C8B9AE}">
      <dgm:prSet/>
      <dgm:spPr/>
      <dgm:t>
        <a:bodyPr/>
        <a:lstStyle/>
        <a:p>
          <a:r>
            <a:rPr lang="en-US" dirty="0" smtClean="0"/>
            <a:t>Set-aside slots in state financed job training. </a:t>
          </a:r>
        </a:p>
      </dgm:t>
    </dgm:pt>
    <dgm:pt modelId="{313273E5-91A4-417D-AD3F-43C5B9062A62}" type="sibTrans" cxnId="{043CD869-BCBE-45A8-A901-7A5EC409696F}">
      <dgm:prSet/>
      <dgm:spPr/>
      <dgm:t>
        <a:bodyPr/>
        <a:lstStyle/>
        <a:p>
          <a:endParaRPr lang="en-US"/>
        </a:p>
      </dgm:t>
    </dgm:pt>
    <dgm:pt modelId="{EF62968A-5801-4D30-BB00-3A55997C6900}" type="parTrans" cxnId="{043CD869-BCBE-45A8-A901-7A5EC409696F}">
      <dgm:prSet/>
      <dgm:spPr/>
      <dgm:t>
        <a:bodyPr/>
        <a:lstStyle/>
        <a:p>
          <a:endParaRPr lang="en-US"/>
        </a:p>
      </dgm:t>
    </dgm:pt>
    <dgm:pt modelId="{AA696566-8795-4B13-B29A-F1BAACC95DF7}" type="pres">
      <dgm:prSet presAssocID="{B0415734-B393-4E39-805D-F02289496116}" presName="Name0" presStyleCnt="0">
        <dgm:presLayoutVars>
          <dgm:dir/>
          <dgm:animLvl val="lvl"/>
          <dgm:resizeHandles val="exact"/>
        </dgm:presLayoutVars>
      </dgm:prSet>
      <dgm:spPr/>
      <dgm:t>
        <a:bodyPr/>
        <a:lstStyle/>
        <a:p>
          <a:endParaRPr lang="en-US"/>
        </a:p>
      </dgm:t>
    </dgm:pt>
    <dgm:pt modelId="{013A0DFA-DF73-4555-84DE-71AE7DC7F73A}" type="pres">
      <dgm:prSet presAssocID="{8C549D99-3EAB-468F-BDA6-47B94EFB7901}" presName="linNode" presStyleCnt="0"/>
      <dgm:spPr/>
    </dgm:pt>
    <dgm:pt modelId="{A967B84B-E858-4D3E-9189-41FDC11C36AA}" type="pres">
      <dgm:prSet presAssocID="{8C549D99-3EAB-468F-BDA6-47B94EFB7901}" presName="parentText" presStyleLbl="node1" presStyleIdx="0" presStyleCnt="3" custScaleX="59465" custScaleY="100810">
        <dgm:presLayoutVars>
          <dgm:chMax val="1"/>
          <dgm:bulletEnabled val="1"/>
        </dgm:presLayoutVars>
      </dgm:prSet>
      <dgm:spPr/>
      <dgm:t>
        <a:bodyPr/>
        <a:lstStyle/>
        <a:p>
          <a:endParaRPr lang="en-US"/>
        </a:p>
      </dgm:t>
    </dgm:pt>
    <dgm:pt modelId="{CE203C51-6CD4-41B5-B65F-0631BAD73BDD}" type="pres">
      <dgm:prSet presAssocID="{8C549D99-3EAB-468F-BDA6-47B94EFB7901}" presName="descendantText" presStyleLbl="alignAccFollowNode1" presStyleIdx="0" presStyleCnt="3" custScaleX="137478" custScaleY="114533" custLinFactNeighborX="8009" custLinFactNeighborY="467">
        <dgm:presLayoutVars>
          <dgm:bulletEnabled val="1"/>
        </dgm:presLayoutVars>
      </dgm:prSet>
      <dgm:spPr/>
      <dgm:t>
        <a:bodyPr/>
        <a:lstStyle/>
        <a:p>
          <a:endParaRPr lang="en-US"/>
        </a:p>
      </dgm:t>
    </dgm:pt>
    <dgm:pt modelId="{08EBDEBC-FD7B-49A1-9D1B-0D935EA27729}" type="pres">
      <dgm:prSet presAssocID="{5FDAB4D7-5E65-4489-8532-DD04E4C40958}" presName="sp" presStyleCnt="0"/>
      <dgm:spPr/>
    </dgm:pt>
    <dgm:pt modelId="{606CFAB2-3C2D-4766-92D1-936DCAA8E834}" type="pres">
      <dgm:prSet presAssocID="{24572572-A3E1-4C4D-A295-44E0C7214E0B}" presName="linNode" presStyleCnt="0"/>
      <dgm:spPr/>
    </dgm:pt>
    <dgm:pt modelId="{E1138D58-9276-431C-9D82-5BA8F1B4B57D}" type="pres">
      <dgm:prSet presAssocID="{24572572-A3E1-4C4D-A295-44E0C7214E0B}" presName="parentText" presStyleLbl="node1" presStyleIdx="1" presStyleCnt="3" custScaleX="59465">
        <dgm:presLayoutVars>
          <dgm:chMax val="1"/>
          <dgm:bulletEnabled val="1"/>
        </dgm:presLayoutVars>
      </dgm:prSet>
      <dgm:spPr/>
      <dgm:t>
        <a:bodyPr/>
        <a:lstStyle/>
        <a:p>
          <a:endParaRPr lang="en-US"/>
        </a:p>
      </dgm:t>
    </dgm:pt>
    <dgm:pt modelId="{9EA033E5-BB5C-4169-AD67-75D762A1F0C6}" type="pres">
      <dgm:prSet presAssocID="{24572572-A3E1-4C4D-A295-44E0C7214E0B}" presName="descendantText" presStyleLbl="alignAccFollowNode1" presStyleIdx="1" presStyleCnt="3" custScaleX="133533" custScaleY="125988" custLinFactNeighborX="510" custLinFactNeighborY="146">
        <dgm:presLayoutVars>
          <dgm:bulletEnabled val="1"/>
        </dgm:presLayoutVars>
      </dgm:prSet>
      <dgm:spPr/>
      <dgm:t>
        <a:bodyPr/>
        <a:lstStyle/>
        <a:p>
          <a:endParaRPr lang="en-US"/>
        </a:p>
      </dgm:t>
    </dgm:pt>
    <dgm:pt modelId="{158EE464-ABDD-4643-89C3-3E574B043374}" type="pres">
      <dgm:prSet presAssocID="{76410172-CABB-480D-B619-2E70F0922E60}" presName="sp" presStyleCnt="0"/>
      <dgm:spPr/>
    </dgm:pt>
    <dgm:pt modelId="{E3F3E52F-7399-482B-821F-0654781C8C86}" type="pres">
      <dgm:prSet presAssocID="{E0F71185-5F06-44B3-A9FC-095C0C2E5309}" presName="linNode" presStyleCnt="0"/>
      <dgm:spPr/>
    </dgm:pt>
    <dgm:pt modelId="{C435CB3D-8710-4189-988E-BA6F7AD0113F}" type="pres">
      <dgm:prSet presAssocID="{E0F71185-5F06-44B3-A9FC-095C0C2E5309}" presName="parentText" presStyleLbl="node1" presStyleIdx="2" presStyleCnt="3" custScaleX="59465">
        <dgm:presLayoutVars>
          <dgm:chMax val="1"/>
          <dgm:bulletEnabled val="1"/>
        </dgm:presLayoutVars>
      </dgm:prSet>
      <dgm:spPr/>
      <dgm:t>
        <a:bodyPr/>
        <a:lstStyle/>
        <a:p>
          <a:endParaRPr lang="en-US"/>
        </a:p>
      </dgm:t>
    </dgm:pt>
    <dgm:pt modelId="{99B076A4-55FB-4C20-B535-30C0C9B86B1E}" type="pres">
      <dgm:prSet presAssocID="{E0F71185-5F06-44B3-A9FC-095C0C2E5309}" presName="descendantText" presStyleLbl="alignAccFollowNode1" presStyleIdx="2" presStyleCnt="3" custScaleX="127322" custScaleY="113348">
        <dgm:presLayoutVars>
          <dgm:bulletEnabled val="1"/>
        </dgm:presLayoutVars>
      </dgm:prSet>
      <dgm:spPr/>
      <dgm:t>
        <a:bodyPr/>
        <a:lstStyle/>
        <a:p>
          <a:endParaRPr lang="en-US"/>
        </a:p>
      </dgm:t>
    </dgm:pt>
  </dgm:ptLst>
  <dgm:cxnLst>
    <dgm:cxn modelId="{88A67114-D00D-4F37-9712-B8E587273BAB}" srcId="{B0415734-B393-4E39-805D-F02289496116}" destId="{8C549D99-3EAB-468F-BDA6-47B94EFB7901}" srcOrd="0" destOrd="0" parTransId="{4D462A81-3425-4379-9440-8DEFBDF1036B}" sibTransId="{5FDAB4D7-5E65-4489-8532-DD04E4C40958}"/>
    <dgm:cxn modelId="{043CD869-BCBE-45A8-A901-7A5EC409696F}" srcId="{8C549D99-3EAB-468F-BDA6-47B94EFB7901}" destId="{405BA0F7-9183-446B-8761-9B78C7C8B9AE}" srcOrd="2" destOrd="0" parTransId="{EF62968A-5801-4D30-BB00-3A55997C6900}" sibTransId="{313273E5-91A4-417D-AD3F-43C5B9062A62}"/>
    <dgm:cxn modelId="{CE1BDDCF-A4F0-466E-9F70-656BCF640EB9}" type="presOf" srcId="{34F0B1C6-A773-486B-ACF4-B705D50D9BB2}" destId="{99B076A4-55FB-4C20-B535-30C0C9B86B1E}" srcOrd="0" destOrd="0" presId="urn:microsoft.com/office/officeart/2005/8/layout/vList5"/>
    <dgm:cxn modelId="{EB2A0F12-5365-4B65-A4BF-E9DE65AD881E}" srcId="{B0415734-B393-4E39-805D-F02289496116}" destId="{E0F71185-5F06-44B3-A9FC-095C0C2E5309}" srcOrd="2" destOrd="0" parTransId="{71648E43-AF8C-4DFE-BD43-300CC347B2F7}" sibTransId="{C116C015-20D9-4DD3-A14A-306B76D2DD50}"/>
    <dgm:cxn modelId="{A5E8FC16-3730-4290-B7C5-47A59A908D64}" type="presOf" srcId="{5915F68B-8E0F-4DAD-BAC8-DF445023E5F8}" destId="{CE203C51-6CD4-41B5-B65F-0631BAD73BDD}" srcOrd="0" destOrd="3" presId="urn:microsoft.com/office/officeart/2005/8/layout/vList5"/>
    <dgm:cxn modelId="{55560D82-00AF-42E9-B613-5DD76E729502}" type="presOf" srcId="{3C21F923-5F66-4CD3-9872-F2D07F01D14D}" destId="{CE203C51-6CD4-41B5-B65F-0631BAD73BDD}" srcOrd="0" destOrd="1" presId="urn:microsoft.com/office/officeart/2005/8/layout/vList5"/>
    <dgm:cxn modelId="{F7BBBE8E-0943-4FBC-9353-44839121BBA1}" srcId="{8C549D99-3EAB-468F-BDA6-47B94EFB7901}" destId="{5915F68B-8E0F-4DAD-BAC8-DF445023E5F8}" srcOrd="3" destOrd="0" parTransId="{C1DF874D-68A2-4894-B8BF-7FABD8C925D2}" sibTransId="{A382B13C-D01B-47D9-A939-CFB232F4FD9C}"/>
    <dgm:cxn modelId="{D69D436A-A748-4602-9781-9B6A3134E501}" srcId="{E0F71185-5F06-44B3-A9FC-095C0C2E5309}" destId="{515795EF-ED20-46C1-991B-52E34F6B0932}" srcOrd="1" destOrd="0" parTransId="{BF89BC5D-0573-4021-A3A0-0F955DA7FFCA}" sibTransId="{E0508FD0-3B4B-4F17-8B05-3859163450DC}"/>
    <dgm:cxn modelId="{C49CABED-578F-4478-9513-327189C3FB13}" srcId="{8C549D99-3EAB-468F-BDA6-47B94EFB7901}" destId="{3C21F923-5F66-4CD3-9872-F2D07F01D14D}" srcOrd="1" destOrd="0" parTransId="{E29504D8-FA90-41A3-9F19-4FCD6D005C1C}" sibTransId="{A210C8DC-61B7-463D-829D-DDBF14A5E2BE}"/>
    <dgm:cxn modelId="{72AA6383-0F1C-445A-8D64-D0EE2389CF7B}" type="presOf" srcId="{24572572-A3E1-4C4D-A295-44E0C7214E0B}" destId="{E1138D58-9276-431C-9D82-5BA8F1B4B57D}" srcOrd="0" destOrd="0" presId="urn:microsoft.com/office/officeart/2005/8/layout/vList5"/>
    <dgm:cxn modelId="{57177526-70F0-431D-9122-E0E953C84C30}" type="presOf" srcId="{53C76C50-8E04-4B77-BD2E-5AB50FA89F09}" destId="{CE203C51-6CD4-41B5-B65F-0631BAD73BDD}" srcOrd="0" destOrd="0" presId="urn:microsoft.com/office/officeart/2005/8/layout/vList5"/>
    <dgm:cxn modelId="{A01BD34C-CF15-43C5-9CF7-BB9E45590255}" type="presOf" srcId="{E0F71185-5F06-44B3-A9FC-095C0C2E5309}" destId="{C435CB3D-8710-4189-988E-BA6F7AD0113F}" srcOrd="0" destOrd="0" presId="urn:microsoft.com/office/officeart/2005/8/layout/vList5"/>
    <dgm:cxn modelId="{F317F364-76BD-46A1-A7AC-75DDEE9AB82B}" srcId="{E0F71185-5F06-44B3-A9FC-095C0C2E5309}" destId="{34F0B1C6-A773-486B-ACF4-B705D50D9BB2}" srcOrd="0" destOrd="0" parTransId="{81BA0D81-4773-422F-B76D-23CB17B0EA20}" sibTransId="{A02EAE61-1F85-4D11-BB23-E61984AF2FA9}"/>
    <dgm:cxn modelId="{F819B332-3FD8-4CD9-B779-A89E9EA32D4A}" srcId="{B0415734-B393-4E39-805D-F02289496116}" destId="{24572572-A3E1-4C4D-A295-44E0C7214E0B}" srcOrd="1" destOrd="0" parTransId="{438ECAFA-DBAD-41A7-ABE7-917CF64E03A2}" sibTransId="{76410172-CABB-480D-B619-2E70F0922E60}"/>
    <dgm:cxn modelId="{DBB5FD2C-4E83-4894-8DC5-D2C78BF5C6A6}" srcId="{8C549D99-3EAB-468F-BDA6-47B94EFB7901}" destId="{53C76C50-8E04-4B77-BD2E-5AB50FA89F09}" srcOrd="0" destOrd="0" parTransId="{48D5B79A-9AC0-4D3B-BE4D-DA0213F873C1}" sibTransId="{13E14CA9-4B43-4EC3-81A5-4EAD55FFD741}"/>
    <dgm:cxn modelId="{57D08CB2-97C2-48CF-8E17-57B17F9AC288}" type="presOf" srcId="{515795EF-ED20-46C1-991B-52E34F6B0932}" destId="{99B076A4-55FB-4C20-B535-30C0C9B86B1E}" srcOrd="0" destOrd="1" presId="urn:microsoft.com/office/officeart/2005/8/layout/vList5"/>
    <dgm:cxn modelId="{C52C7AEF-75B2-4951-8C69-45B1B44F222B}" type="presOf" srcId="{B0415734-B393-4E39-805D-F02289496116}" destId="{AA696566-8795-4B13-B29A-F1BAACC95DF7}" srcOrd="0" destOrd="0" presId="urn:microsoft.com/office/officeart/2005/8/layout/vList5"/>
    <dgm:cxn modelId="{6847F27D-FD20-4FF5-83B8-C0D6130CA286}" type="presOf" srcId="{ECC192C9-3F1F-4203-8783-CAD9BF5BCCE2}" destId="{9EA033E5-BB5C-4169-AD67-75D762A1F0C6}" srcOrd="0" destOrd="0" presId="urn:microsoft.com/office/officeart/2005/8/layout/vList5"/>
    <dgm:cxn modelId="{7ADD3C6A-411F-425F-B969-184FEB2BFF26}" type="presOf" srcId="{8C549D99-3EAB-468F-BDA6-47B94EFB7901}" destId="{A967B84B-E858-4D3E-9189-41FDC11C36AA}" srcOrd="0" destOrd="0" presId="urn:microsoft.com/office/officeart/2005/8/layout/vList5"/>
    <dgm:cxn modelId="{AB197A15-133C-4B05-952A-8D039E16F6CD}" srcId="{24572572-A3E1-4C4D-A295-44E0C7214E0B}" destId="{ECC192C9-3F1F-4203-8783-CAD9BF5BCCE2}" srcOrd="0" destOrd="0" parTransId="{B5E2C69D-E0AE-46B3-9077-2004EFB3C280}" sibTransId="{D4FB94F3-96B3-4A9A-A54E-160009F3C26E}"/>
    <dgm:cxn modelId="{AFF340DD-BA34-408C-9854-1E7590FD46D5}" type="presOf" srcId="{405BA0F7-9183-446B-8761-9B78C7C8B9AE}" destId="{CE203C51-6CD4-41B5-B65F-0631BAD73BDD}" srcOrd="0" destOrd="2" presId="urn:microsoft.com/office/officeart/2005/8/layout/vList5"/>
    <dgm:cxn modelId="{84B9EBC2-6E12-4B2C-92FC-8248B7DB97A1}" type="presParOf" srcId="{AA696566-8795-4B13-B29A-F1BAACC95DF7}" destId="{013A0DFA-DF73-4555-84DE-71AE7DC7F73A}" srcOrd="0" destOrd="0" presId="urn:microsoft.com/office/officeart/2005/8/layout/vList5"/>
    <dgm:cxn modelId="{535C8908-05BF-4283-BB83-01460EB33D9C}" type="presParOf" srcId="{013A0DFA-DF73-4555-84DE-71AE7DC7F73A}" destId="{A967B84B-E858-4D3E-9189-41FDC11C36AA}" srcOrd="0" destOrd="0" presId="urn:microsoft.com/office/officeart/2005/8/layout/vList5"/>
    <dgm:cxn modelId="{EFF4DD67-774D-484C-985F-A3355086FB2D}" type="presParOf" srcId="{013A0DFA-DF73-4555-84DE-71AE7DC7F73A}" destId="{CE203C51-6CD4-41B5-B65F-0631BAD73BDD}" srcOrd="1" destOrd="0" presId="urn:microsoft.com/office/officeart/2005/8/layout/vList5"/>
    <dgm:cxn modelId="{2C591B31-A3BD-46B9-94C8-C0F303558E6D}" type="presParOf" srcId="{AA696566-8795-4B13-B29A-F1BAACC95DF7}" destId="{08EBDEBC-FD7B-49A1-9D1B-0D935EA27729}" srcOrd="1" destOrd="0" presId="urn:microsoft.com/office/officeart/2005/8/layout/vList5"/>
    <dgm:cxn modelId="{3C6A391E-F5B5-4280-9C83-3717CB2F7126}" type="presParOf" srcId="{AA696566-8795-4B13-B29A-F1BAACC95DF7}" destId="{606CFAB2-3C2D-4766-92D1-936DCAA8E834}" srcOrd="2" destOrd="0" presId="urn:microsoft.com/office/officeart/2005/8/layout/vList5"/>
    <dgm:cxn modelId="{DE6DCB1E-EA96-46BC-A6AA-AEABDE6C7A57}" type="presParOf" srcId="{606CFAB2-3C2D-4766-92D1-936DCAA8E834}" destId="{E1138D58-9276-431C-9D82-5BA8F1B4B57D}" srcOrd="0" destOrd="0" presId="urn:microsoft.com/office/officeart/2005/8/layout/vList5"/>
    <dgm:cxn modelId="{0F2931D1-D904-421D-B672-B353BA3EC785}" type="presParOf" srcId="{606CFAB2-3C2D-4766-92D1-936DCAA8E834}" destId="{9EA033E5-BB5C-4169-AD67-75D762A1F0C6}" srcOrd="1" destOrd="0" presId="urn:microsoft.com/office/officeart/2005/8/layout/vList5"/>
    <dgm:cxn modelId="{04A7B9AD-E233-474E-94C3-AEFBECA6D66D}" type="presParOf" srcId="{AA696566-8795-4B13-B29A-F1BAACC95DF7}" destId="{158EE464-ABDD-4643-89C3-3E574B043374}" srcOrd="3" destOrd="0" presId="urn:microsoft.com/office/officeart/2005/8/layout/vList5"/>
    <dgm:cxn modelId="{5F91D8E6-E302-4018-AA8A-454CE1C966D7}" type="presParOf" srcId="{AA696566-8795-4B13-B29A-F1BAACC95DF7}" destId="{E3F3E52F-7399-482B-821F-0654781C8C86}" srcOrd="4" destOrd="0" presId="urn:microsoft.com/office/officeart/2005/8/layout/vList5"/>
    <dgm:cxn modelId="{0523C4C5-B013-4F0E-BA7F-520DB441D9DD}" type="presParOf" srcId="{E3F3E52F-7399-482B-821F-0654781C8C86}" destId="{C435CB3D-8710-4189-988E-BA6F7AD0113F}" srcOrd="0" destOrd="0" presId="urn:microsoft.com/office/officeart/2005/8/layout/vList5"/>
    <dgm:cxn modelId="{5C4FFC12-44BB-4077-B05F-8A0664FA5123}" type="presParOf" srcId="{E3F3E52F-7399-482B-821F-0654781C8C86}" destId="{99B076A4-55FB-4C20-B535-30C0C9B86B1E}"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0415734-B393-4E39-805D-F0228949611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8C549D99-3EAB-468F-BDA6-47B94EFB7901}">
      <dgm:prSet phldrT="[Text]"/>
      <dgm:spPr/>
      <dgm:t>
        <a:bodyPr/>
        <a:lstStyle/>
        <a:p>
          <a:r>
            <a:rPr lang="en-US" dirty="0" smtClean="0"/>
            <a:t>Basics</a:t>
          </a:r>
          <a:endParaRPr lang="en-US" dirty="0"/>
        </a:p>
      </dgm:t>
    </dgm:pt>
    <dgm:pt modelId="{4D462A81-3425-4379-9440-8DEFBDF1036B}" type="parTrans" cxnId="{88A67114-D00D-4F37-9712-B8E587273BAB}">
      <dgm:prSet/>
      <dgm:spPr/>
      <dgm:t>
        <a:bodyPr/>
        <a:lstStyle/>
        <a:p>
          <a:endParaRPr lang="en-US"/>
        </a:p>
      </dgm:t>
    </dgm:pt>
    <dgm:pt modelId="{5FDAB4D7-5E65-4489-8532-DD04E4C40958}" type="sibTrans" cxnId="{88A67114-D00D-4F37-9712-B8E587273BAB}">
      <dgm:prSet/>
      <dgm:spPr/>
      <dgm:t>
        <a:bodyPr/>
        <a:lstStyle/>
        <a:p>
          <a:endParaRPr lang="en-US"/>
        </a:p>
      </dgm:t>
    </dgm:pt>
    <dgm:pt modelId="{53C76C50-8E04-4B77-BD2E-5AB50FA89F09}">
      <dgm:prSet phldrT="[Text]" custT="1"/>
      <dgm:spPr/>
      <dgm:t>
        <a:bodyPr/>
        <a:lstStyle/>
        <a:p>
          <a:r>
            <a:rPr lang="en-US" sz="2000" dirty="0" smtClean="0"/>
            <a:t>SSI = $ for  low income households w/disability/elderly</a:t>
          </a:r>
          <a:endParaRPr lang="en-US" sz="2000" dirty="0"/>
        </a:p>
      </dgm:t>
    </dgm:pt>
    <dgm:pt modelId="{48D5B79A-9AC0-4D3B-BE4D-DA0213F873C1}" type="parTrans" cxnId="{DBB5FD2C-4E83-4894-8DC5-D2C78BF5C6A6}">
      <dgm:prSet/>
      <dgm:spPr/>
      <dgm:t>
        <a:bodyPr/>
        <a:lstStyle/>
        <a:p>
          <a:endParaRPr lang="en-US"/>
        </a:p>
      </dgm:t>
    </dgm:pt>
    <dgm:pt modelId="{13E14CA9-4B43-4EC3-81A5-4EAD55FFD741}" type="sibTrans" cxnId="{DBB5FD2C-4E83-4894-8DC5-D2C78BF5C6A6}">
      <dgm:prSet/>
      <dgm:spPr/>
      <dgm:t>
        <a:bodyPr/>
        <a:lstStyle/>
        <a:p>
          <a:endParaRPr lang="en-US"/>
        </a:p>
      </dgm:t>
    </dgm:pt>
    <dgm:pt modelId="{24572572-A3E1-4C4D-A295-44E0C7214E0B}">
      <dgm:prSet phldrT="[Text]"/>
      <dgm:spPr/>
      <dgm:t>
        <a:bodyPr/>
        <a:lstStyle/>
        <a:p>
          <a:r>
            <a:rPr lang="en-US" dirty="0" smtClean="0"/>
            <a:t>Must Know</a:t>
          </a:r>
          <a:endParaRPr lang="en-US" dirty="0"/>
        </a:p>
      </dgm:t>
    </dgm:pt>
    <dgm:pt modelId="{438ECAFA-DBAD-41A7-ABE7-917CF64E03A2}" type="parTrans" cxnId="{F819B332-3FD8-4CD9-B779-A89E9EA32D4A}">
      <dgm:prSet/>
      <dgm:spPr/>
      <dgm:t>
        <a:bodyPr/>
        <a:lstStyle/>
        <a:p>
          <a:endParaRPr lang="en-US"/>
        </a:p>
      </dgm:t>
    </dgm:pt>
    <dgm:pt modelId="{76410172-CABB-480D-B619-2E70F0922E60}" type="sibTrans" cxnId="{F819B332-3FD8-4CD9-B779-A89E9EA32D4A}">
      <dgm:prSet/>
      <dgm:spPr/>
      <dgm:t>
        <a:bodyPr/>
        <a:lstStyle/>
        <a:p>
          <a:endParaRPr lang="en-US"/>
        </a:p>
      </dgm:t>
    </dgm:pt>
    <dgm:pt modelId="{ECC192C9-3F1F-4203-8783-CAD9BF5BCCE2}">
      <dgm:prSet phldrT="[Text]" custT="1"/>
      <dgm:spPr/>
      <dgm:t>
        <a:bodyPr/>
        <a:lstStyle/>
        <a:p>
          <a:r>
            <a:rPr lang="en-US" sz="2000" dirty="0" smtClean="0"/>
            <a:t>Complex application requires systems navigator.</a:t>
          </a:r>
          <a:endParaRPr lang="en-US" sz="2000" dirty="0"/>
        </a:p>
      </dgm:t>
    </dgm:pt>
    <dgm:pt modelId="{B5E2C69D-E0AE-46B3-9077-2004EFB3C280}" type="parTrans" cxnId="{AB197A15-133C-4B05-952A-8D039E16F6CD}">
      <dgm:prSet/>
      <dgm:spPr/>
      <dgm:t>
        <a:bodyPr/>
        <a:lstStyle/>
        <a:p>
          <a:endParaRPr lang="en-US"/>
        </a:p>
      </dgm:t>
    </dgm:pt>
    <dgm:pt modelId="{D4FB94F3-96B3-4A9A-A54E-160009F3C26E}" type="sibTrans" cxnId="{AB197A15-133C-4B05-952A-8D039E16F6CD}">
      <dgm:prSet/>
      <dgm:spPr/>
      <dgm:t>
        <a:bodyPr/>
        <a:lstStyle/>
        <a:p>
          <a:endParaRPr lang="en-US"/>
        </a:p>
      </dgm:t>
    </dgm:pt>
    <dgm:pt modelId="{E0F71185-5F06-44B3-A9FC-095C0C2E5309}">
      <dgm:prSet phldrT="[Text]"/>
      <dgm:spPr/>
      <dgm:t>
        <a:bodyPr/>
        <a:lstStyle/>
        <a:p>
          <a:r>
            <a:rPr lang="en-US" dirty="0" smtClean="0"/>
            <a:t>Referring</a:t>
          </a:r>
          <a:endParaRPr lang="en-US" dirty="0"/>
        </a:p>
      </dgm:t>
    </dgm:pt>
    <dgm:pt modelId="{71648E43-AF8C-4DFE-BD43-300CC347B2F7}" type="parTrans" cxnId="{EB2A0F12-5365-4B65-A4BF-E9DE65AD881E}">
      <dgm:prSet/>
      <dgm:spPr/>
      <dgm:t>
        <a:bodyPr/>
        <a:lstStyle/>
        <a:p>
          <a:endParaRPr lang="en-US"/>
        </a:p>
      </dgm:t>
    </dgm:pt>
    <dgm:pt modelId="{C116C015-20D9-4DD3-A14A-306B76D2DD50}" type="sibTrans" cxnId="{EB2A0F12-5365-4B65-A4BF-E9DE65AD881E}">
      <dgm:prSet/>
      <dgm:spPr/>
      <dgm:t>
        <a:bodyPr/>
        <a:lstStyle/>
        <a:p>
          <a:endParaRPr lang="en-US"/>
        </a:p>
      </dgm:t>
    </dgm:pt>
    <dgm:pt modelId="{34F0B1C6-A773-486B-ACF4-B705D50D9BB2}">
      <dgm:prSet phldrT="[Text]" custT="1"/>
      <dgm:spPr/>
      <dgm:t>
        <a:bodyPr/>
        <a:lstStyle/>
        <a:p>
          <a:r>
            <a:rPr lang="en-US" sz="2000" dirty="0" err="1" smtClean="0"/>
            <a:t>SSI,Outreach,Access,Recovery</a:t>
          </a:r>
          <a:r>
            <a:rPr lang="en-US" sz="2000" dirty="0" smtClean="0"/>
            <a:t> </a:t>
          </a:r>
          <a:r>
            <a:rPr lang="en-US" sz="2000" u="sng" dirty="0" smtClean="0">
              <a:solidFill>
                <a:srgbClr val="FF0000"/>
              </a:solidFill>
              <a:hlinkClick xmlns:r="http://schemas.openxmlformats.org/officeDocument/2006/relationships" r:id="rId1"/>
            </a:rPr>
            <a:t>www.prainc.com/soar</a:t>
          </a:r>
          <a:endParaRPr lang="en-US" sz="2000" dirty="0">
            <a:solidFill>
              <a:srgbClr val="FF0000"/>
            </a:solidFill>
          </a:endParaRPr>
        </a:p>
      </dgm:t>
    </dgm:pt>
    <dgm:pt modelId="{81BA0D81-4773-422F-B76D-23CB17B0EA20}" type="parTrans" cxnId="{F317F364-76BD-46A1-A7AC-75DDEE9AB82B}">
      <dgm:prSet/>
      <dgm:spPr/>
      <dgm:t>
        <a:bodyPr/>
        <a:lstStyle/>
        <a:p>
          <a:endParaRPr lang="en-US"/>
        </a:p>
      </dgm:t>
    </dgm:pt>
    <dgm:pt modelId="{A02EAE61-1F85-4D11-BB23-E61984AF2FA9}" type="sibTrans" cxnId="{F317F364-76BD-46A1-A7AC-75DDEE9AB82B}">
      <dgm:prSet/>
      <dgm:spPr/>
      <dgm:t>
        <a:bodyPr/>
        <a:lstStyle/>
        <a:p>
          <a:endParaRPr lang="en-US"/>
        </a:p>
      </dgm:t>
    </dgm:pt>
    <dgm:pt modelId="{B30BE6AB-ABFA-442B-BA7D-2CF60884FF34}">
      <dgm:prSet custT="1"/>
      <dgm:spPr/>
      <dgm:t>
        <a:bodyPr/>
        <a:lstStyle/>
        <a:p>
          <a:r>
            <a:rPr lang="en-US" sz="2000" dirty="0" smtClean="0"/>
            <a:t>SSDI = $ for person w/ disability – previously worked.</a:t>
          </a:r>
        </a:p>
      </dgm:t>
    </dgm:pt>
    <dgm:pt modelId="{0975126D-8A70-41B8-87DE-BFBF915A27B9}" type="parTrans" cxnId="{424FD7E8-351C-47F6-8A64-A81BD6A96790}">
      <dgm:prSet/>
      <dgm:spPr/>
      <dgm:t>
        <a:bodyPr/>
        <a:lstStyle/>
        <a:p>
          <a:endParaRPr lang="en-US"/>
        </a:p>
      </dgm:t>
    </dgm:pt>
    <dgm:pt modelId="{8133C5F0-3C38-48C4-92D8-1747A6648E9D}" type="sibTrans" cxnId="{424FD7E8-351C-47F6-8A64-A81BD6A96790}">
      <dgm:prSet/>
      <dgm:spPr/>
      <dgm:t>
        <a:bodyPr/>
        <a:lstStyle/>
        <a:p>
          <a:endParaRPr lang="en-US"/>
        </a:p>
      </dgm:t>
    </dgm:pt>
    <dgm:pt modelId="{315FEDA9-A267-4E3A-B908-41F4C0075D0B}">
      <dgm:prSet custT="1"/>
      <dgm:spPr/>
      <dgm:t>
        <a:bodyPr/>
        <a:lstStyle/>
        <a:p>
          <a:r>
            <a:rPr lang="en-US" sz="2000" dirty="0" smtClean="0"/>
            <a:t>May be </a:t>
          </a:r>
          <a:r>
            <a:rPr lang="en-US" sz="2000" dirty="0" smtClean="0">
              <a:solidFill>
                <a:srgbClr val="FF0000"/>
              </a:solidFill>
            </a:rPr>
            <a:t>combined with job income</a:t>
          </a:r>
          <a:r>
            <a:rPr lang="en-US" sz="2000" dirty="0" smtClean="0"/>
            <a:t>. </a:t>
          </a:r>
        </a:p>
      </dgm:t>
    </dgm:pt>
    <dgm:pt modelId="{3E7E258B-D4E4-4135-B727-AAFF4E5DF1CE}" type="parTrans" cxnId="{F34BC6B3-09F5-4EC6-B65E-F76F5B7E84FE}">
      <dgm:prSet/>
      <dgm:spPr/>
      <dgm:t>
        <a:bodyPr/>
        <a:lstStyle/>
        <a:p>
          <a:endParaRPr lang="en-US"/>
        </a:p>
      </dgm:t>
    </dgm:pt>
    <dgm:pt modelId="{907F71B8-779A-4DDD-AD43-544AC5798CE2}" type="sibTrans" cxnId="{F34BC6B3-09F5-4EC6-B65E-F76F5B7E84FE}">
      <dgm:prSet/>
      <dgm:spPr/>
      <dgm:t>
        <a:bodyPr/>
        <a:lstStyle/>
        <a:p>
          <a:endParaRPr lang="en-US"/>
        </a:p>
      </dgm:t>
    </dgm:pt>
    <dgm:pt modelId="{EAEE36DA-06BE-472F-9145-E94A54BB559B}">
      <dgm:prSet custT="1"/>
      <dgm:spPr/>
      <dgm:t>
        <a:bodyPr/>
        <a:lstStyle/>
        <a:p>
          <a:r>
            <a:rPr lang="en-US" sz="2000" dirty="0" smtClean="0"/>
            <a:t>Chronically homeless qualify for SSI in high numbers. </a:t>
          </a:r>
        </a:p>
      </dgm:t>
    </dgm:pt>
    <dgm:pt modelId="{57934E3A-681B-493E-B1E8-87E738975157}" type="parTrans" cxnId="{EF4A4D07-03F4-43EF-8401-0DC7EB5FC797}">
      <dgm:prSet/>
      <dgm:spPr/>
      <dgm:t>
        <a:bodyPr/>
        <a:lstStyle/>
        <a:p>
          <a:endParaRPr lang="en-US"/>
        </a:p>
      </dgm:t>
    </dgm:pt>
    <dgm:pt modelId="{D4AD1930-BE29-4018-89FE-C87661FBADB6}" type="sibTrans" cxnId="{EF4A4D07-03F4-43EF-8401-0DC7EB5FC797}">
      <dgm:prSet/>
      <dgm:spPr/>
      <dgm:t>
        <a:bodyPr/>
        <a:lstStyle/>
        <a:p>
          <a:endParaRPr lang="en-US"/>
        </a:p>
      </dgm:t>
    </dgm:pt>
    <dgm:pt modelId="{02AF39D3-B74C-4F2E-8DBC-0F5B08E5FC88}">
      <dgm:prSet custT="1"/>
      <dgm:spPr/>
      <dgm:t>
        <a:bodyPr/>
        <a:lstStyle/>
        <a:p>
          <a:r>
            <a:rPr lang="en-US" sz="2000" dirty="0" smtClean="0"/>
            <a:t>SOAR Program – help SSVF staff become expert:</a:t>
          </a:r>
        </a:p>
      </dgm:t>
    </dgm:pt>
    <dgm:pt modelId="{586ECAFC-1BE9-4CF1-9B94-5AD7081BAF62}" type="parTrans" cxnId="{4762CF65-14BB-4B17-A0CB-4B0DFDC62D75}">
      <dgm:prSet/>
      <dgm:spPr/>
      <dgm:t>
        <a:bodyPr/>
        <a:lstStyle/>
        <a:p>
          <a:endParaRPr lang="en-US"/>
        </a:p>
      </dgm:t>
    </dgm:pt>
    <dgm:pt modelId="{D269EA35-027C-4CC6-95DB-0D1533614B22}" type="sibTrans" cxnId="{4762CF65-14BB-4B17-A0CB-4B0DFDC62D75}">
      <dgm:prSet/>
      <dgm:spPr/>
      <dgm:t>
        <a:bodyPr/>
        <a:lstStyle/>
        <a:p>
          <a:endParaRPr lang="en-US"/>
        </a:p>
      </dgm:t>
    </dgm:pt>
    <dgm:pt modelId="{DAE01C76-A5CD-49D6-B0F0-FDCBFFD9159B}">
      <dgm:prSet custT="1"/>
      <dgm:spPr/>
      <dgm:t>
        <a:bodyPr/>
        <a:lstStyle/>
        <a:p>
          <a:r>
            <a:rPr lang="en-US" sz="2000" dirty="0" smtClean="0"/>
            <a:t>Eligibility has significant overlap with homelessness.</a:t>
          </a:r>
        </a:p>
      </dgm:t>
    </dgm:pt>
    <dgm:pt modelId="{F07D84B0-FDA4-4905-8BA5-296803A3BED3}" type="parTrans" cxnId="{0626650F-FD06-4423-8986-A0C3CEB13892}">
      <dgm:prSet/>
      <dgm:spPr/>
      <dgm:t>
        <a:bodyPr/>
        <a:lstStyle/>
        <a:p>
          <a:endParaRPr lang="en-US"/>
        </a:p>
      </dgm:t>
    </dgm:pt>
    <dgm:pt modelId="{BA8EB9EF-3369-453D-8070-F10AC4B6BD41}" type="sibTrans" cxnId="{0626650F-FD06-4423-8986-A0C3CEB13892}">
      <dgm:prSet/>
      <dgm:spPr/>
      <dgm:t>
        <a:bodyPr/>
        <a:lstStyle/>
        <a:p>
          <a:endParaRPr lang="en-US"/>
        </a:p>
      </dgm:t>
    </dgm:pt>
    <dgm:pt modelId="{A88C55AF-B99C-4B87-9857-EA2A1184D7DC}">
      <dgm:prSet phldrT="[Text]" custT="1"/>
      <dgm:spPr/>
      <dgm:t>
        <a:bodyPr/>
        <a:lstStyle/>
        <a:p>
          <a:r>
            <a:rPr lang="en-US" sz="2000" u="sng" dirty="0" smtClean="0">
              <a:solidFill>
                <a:srgbClr val="FF0000"/>
              </a:solidFill>
              <a:hlinkClick xmlns:r="http://schemas.openxmlformats.org/officeDocument/2006/relationships" r:id="rId1"/>
            </a:rPr>
            <a:t>www.ssa.gov/disability</a:t>
          </a:r>
          <a:endParaRPr lang="en-US" sz="2000" u="sng" dirty="0">
            <a:solidFill>
              <a:srgbClr val="FF0000"/>
            </a:solidFill>
            <a:hlinkClick xmlns:r="http://schemas.openxmlformats.org/officeDocument/2006/relationships" r:id="rId1"/>
          </a:endParaRPr>
        </a:p>
      </dgm:t>
    </dgm:pt>
    <dgm:pt modelId="{B415BFE5-1AF4-48F5-90BA-BF1148B6C703}" type="parTrans" cxnId="{B4C7F5DC-F034-4B9C-A878-19C5BE14AE6E}">
      <dgm:prSet/>
      <dgm:spPr/>
      <dgm:t>
        <a:bodyPr/>
        <a:lstStyle/>
        <a:p>
          <a:endParaRPr lang="en-US"/>
        </a:p>
      </dgm:t>
    </dgm:pt>
    <dgm:pt modelId="{3A5FBECB-FFB7-4C3E-85E9-EBBB1D94A49F}" type="sibTrans" cxnId="{B4C7F5DC-F034-4B9C-A878-19C5BE14AE6E}">
      <dgm:prSet/>
      <dgm:spPr/>
      <dgm:t>
        <a:bodyPr/>
        <a:lstStyle/>
        <a:p>
          <a:endParaRPr lang="en-US"/>
        </a:p>
      </dgm:t>
    </dgm:pt>
    <dgm:pt modelId="{AA696566-8795-4B13-B29A-F1BAACC95DF7}" type="pres">
      <dgm:prSet presAssocID="{B0415734-B393-4E39-805D-F02289496116}" presName="Name0" presStyleCnt="0">
        <dgm:presLayoutVars>
          <dgm:dir/>
          <dgm:animLvl val="lvl"/>
          <dgm:resizeHandles val="exact"/>
        </dgm:presLayoutVars>
      </dgm:prSet>
      <dgm:spPr/>
      <dgm:t>
        <a:bodyPr/>
        <a:lstStyle/>
        <a:p>
          <a:endParaRPr lang="en-US"/>
        </a:p>
      </dgm:t>
    </dgm:pt>
    <dgm:pt modelId="{013A0DFA-DF73-4555-84DE-71AE7DC7F73A}" type="pres">
      <dgm:prSet presAssocID="{8C549D99-3EAB-468F-BDA6-47B94EFB7901}" presName="linNode" presStyleCnt="0"/>
      <dgm:spPr/>
    </dgm:pt>
    <dgm:pt modelId="{A967B84B-E858-4D3E-9189-41FDC11C36AA}" type="pres">
      <dgm:prSet presAssocID="{8C549D99-3EAB-468F-BDA6-47B94EFB7901}" presName="parentText" presStyleLbl="node1" presStyleIdx="0" presStyleCnt="3" custScaleX="59465" custScaleY="107136">
        <dgm:presLayoutVars>
          <dgm:chMax val="1"/>
          <dgm:bulletEnabled val="1"/>
        </dgm:presLayoutVars>
      </dgm:prSet>
      <dgm:spPr/>
      <dgm:t>
        <a:bodyPr/>
        <a:lstStyle/>
        <a:p>
          <a:endParaRPr lang="en-US"/>
        </a:p>
      </dgm:t>
    </dgm:pt>
    <dgm:pt modelId="{CE203C51-6CD4-41B5-B65F-0631BAD73BDD}" type="pres">
      <dgm:prSet presAssocID="{8C549D99-3EAB-468F-BDA6-47B94EFB7901}" presName="descendantText" presStyleLbl="alignAccFollowNode1" presStyleIdx="0" presStyleCnt="3" custScaleX="137478" custScaleY="128830" custLinFactNeighborX="8009" custLinFactNeighborY="467">
        <dgm:presLayoutVars>
          <dgm:bulletEnabled val="1"/>
        </dgm:presLayoutVars>
      </dgm:prSet>
      <dgm:spPr/>
      <dgm:t>
        <a:bodyPr/>
        <a:lstStyle/>
        <a:p>
          <a:endParaRPr lang="en-US"/>
        </a:p>
      </dgm:t>
    </dgm:pt>
    <dgm:pt modelId="{08EBDEBC-FD7B-49A1-9D1B-0D935EA27729}" type="pres">
      <dgm:prSet presAssocID="{5FDAB4D7-5E65-4489-8532-DD04E4C40958}" presName="sp" presStyleCnt="0"/>
      <dgm:spPr/>
    </dgm:pt>
    <dgm:pt modelId="{606CFAB2-3C2D-4766-92D1-936DCAA8E834}" type="pres">
      <dgm:prSet presAssocID="{24572572-A3E1-4C4D-A295-44E0C7214E0B}" presName="linNode" presStyleCnt="0"/>
      <dgm:spPr/>
    </dgm:pt>
    <dgm:pt modelId="{E1138D58-9276-431C-9D82-5BA8F1B4B57D}" type="pres">
      <dgm:prSet presAssocID="{24572572-A3E1-4C4D-A295-44E0C7214E0B}" presName="parentText" presStyleLbl="node1" presStyleIdx="1" presStyleCnt="3" custScaleX="59465" custScaleY="53563" custLinFactNeighborX="-16" custLinFactNeighborY="143">
        <dgm:presLayoutVars>
          <dgm:chMax val="1"/>
          <dgm:bulletEnabled val="1"/>
        </dgm:presLayoutVars>
      </dgm:prSet>
      <dgm:spPr/>
      <dgm:t>
        <a:bodyPr/>
        <a:lstStyle/>
        <a:p>
          <a:endParaRPr lang="en-US"/>
        </a:p>
      </dgm:t>
    </dgm:pt>
    <dgm:pt modelId="{9EA033E5-BB5C-4169-AD67-75D762A1F0C6}" type="pres">
      <dgm:prSet presAssocID="{24572572-A3E1-4C4D-A295-44E0C7214E0B}" presName="descendantText" presStyleLbl="alignAccFollowNode1" presStyleIdx="1" presStyleCnt="3" custScaleX="133533" custScaleY="64877" custLinFactNeighborX="410" custLinFactNeighborY="-860">
        <dgm:presLayoutVars>
          <dgm:bulletEnabled val="1"/>
        </dgm:presLayoutVars>
      </dgm:prSet>
      <dgm:spPr/>
      <dgm:t>
        <a:bodyPr/>
        <a:lstStyle/>
        <a:p>
          <a:endParaRPr lang="en-US"/>
        </a:p>
      </dgm:t>
    </dgm:pt>
    <dgm:pt modelId="{158EE464-ABDD-4643-89C3-3E574B043374}" type="pres">
      <dgm:prSet presAssocID="{76410172-CABB-480D-B619-2E70F0922E60}" presName="sp" presStyleCnt="0"/>
      <dgm:spPr/>
    </dgm:pt>
    <dgm:pt modelId="{E3F3E52F-7399-482B-821F-0654781C8C86}" type="pres">
      <dgm:prSet presAssocID="{E0F71185-5F06-44B3-A9FC-095C0C2E5309}" presName="linNode" presStyleCnt="0"/>
      <dgm:spPr/>
    </dgm:pt>
    <dgm:pt modelId="{C435CB3D-8710-4189-988E-BA6F7AD0113F}" type="pres">
      <dgm:prSet presAssocID="{E0F71185-5F06-44B3-A9FC-095C0C2E5309}" presName="parentText" presStyleLbl="node1" presStyleIdx="2" presStyleCnt="3" custScaleX="59465" custScaleY="50456" custLinFactNeighborX="-16" custLinFactNeighborY="8916">
        <dgm:presLayoutVars>
          <dgm:chMax val="1"/>
          <dgm:bulletEnabled val="1"/>
        </dgm:presLayoutVars>
      </dgm:prSet>
      <dgm:spPr/>
      <dgm:t>
        <a:bodyPr/>
        <a:lstStyle/>
        <a:p>
          <a:endParaRPr lang="en-US"/>
        </a:p>
      </dgm:t>
    </dgm:pt>
    <dgm:pt modelId="{99B076A4-55FB-4C20-B535-30C0C9B86B1E}" type="pres">
      <dgm:prSet presAssocID="{E0F71185-5F06-44B3-A9FC-095C0C2E5309}" presName="descendantText" presStyleLbl="alignAccFollowNode1" presStyleIdx="2" presStyleCnt="3" custScaleX="127322" custScaleY="58234" custLinFactNeighborX="7554" custLinFactNeighborY="-885">
        <dgm:presLayoutVars>
          <dgm:bulletEnabled val="1"/>
        </dgm:presLayoutVars>
      </dgm:prSet>
      <dgm:spPr/>
      <dgm:t>
        <a:bodyPr/>
        <a:lstStyle/>
        <a:p>
          <a:endParaRPr lang="en-US"/>
        </a:p>
      </dgm:t>
    </dgm:pt>
  </dgm:ptLst>
  <dgm:cxnLst>
    <dgm:cxn modelId="{88A67114-D00D-4F37-9712-B8E587273BAB}" srcId="{B0415734-B393-4E39-805D-F02289496116}" destId="{8C549D99-3EAB-468F-BDA6-47B94EFB7901}" srcOrd="0" destOrd="0" parTransId="{4D462A81-3425-4379-9440-8DEFBDF1036B}" sibTransId="{5FDAB4D7-5E65-4489-8532-DD04E4C40958}"/>
    <dgm:cxn modelId="{E6D8F3AA-3910-416F-8E89-99FA0313970D}" type="presOf" srcId="{8C549D99-3EAB-468F-BDA6-47B94EFB7901}" destId="{A967B84B-E858-4D3E-9189-41FDC11C36AA}" srcOrd="0" destOrd="0" presId="urn:microsoft.com/office/officeart/2005/8/layout/vList5"/>
    <dgm:cxn modelId="{0626650F-FD06-4423-8986-A0C3CEB13892}" srcId="{8C549D99-3EAB-468F-BDA6-47B94EFB7901}" destId="{DAE01C76-A5CD-49D6-B0F0-FDCBFFD9159B}" srcOrd="3" destOrd="0" parTransId="{F07D84B0-FDA4-4905-8BA5-296803A3BED3}" sibTransId="{BA8EB9EF-3369-453D-8070-F10AC4B6BD41}"/>
    <dgm:cxn modelId="{E4282D97-3C86-45E8-9B9F-ED9E5A0AFDD0}" type="presOf" srcId="{E0F71185-5F06-44B3-A9FC-095C0C2E5309}" destId="{C435CB3D-8710-4189-988E-BA6F7AD0113F}" srcOrd="0" destOrd="0" presId="urn:microsoft.com/office/officeart/2005/8/layout/vList5"/>
    <dgm:cxn modelId="{1EA4B442-E0A6-468A-843F-79F8E12E55C3}" type="presOf" srcId="{315FEDA9-A267-4E3A-B908-41F4C0075D0B}" destId="{CE203C51-6CD4-41B5-B65F-0631BAD73BDD}" srcOrd="0" destOrd="2" presId="urn:microsoft.com/office/officeart/2005/8/layout/vList5"/>
    <dgm:cxn modelId="{EB2A0F12-5365-4B65-A4BF-E9DE65AD881E}" srcId="{B0415734-B393-4E39-805D-F02289496116}" destId="{E0F71185-5F06-44B3-A9FC-095C0C2E5309}" srcOrd="2" destOrd="0" parTransId="{71648E43-AF8C-4DFE-BD43-300CC347B2F7}" sibTransId="{C116C015-20D9-4DD3-A14A-306B76D2DD50}"/>
    <dgm:cxn modelId="{4387DDCD-9E8B-4E6F-9691-9C7B2995F254}" type="presOf" srcId="{24572572-A3E1-4C4D-A295-44E0C7214E0B}" destId="{E1138D58-9276-431C-9D82-5BA8F1B4B57D}" srcOrd="0" destOrd="0" presId="urn:microsoft.com/office/officeart/2005/8/layout/vList5"/>
    <dgm:cxn modelId="{9039DDAC-1021-4F1B-8155-7D1F0C505ADE}" type="presOf" srcId="{B30BE6AB-ABFA-442B-BA7D-2CF60884FF34}" destId="{CE203C51-6CD4-41B5-B65F-0631BAD73BDD}" srcOrd="0" destOrd="1" presId="urn:microsoft.com/office/officeart/2005/8/layout/vList5"/>
    <dgm:cxn modelId="{F34BC6B3-09F5-4EC6-B65E-F76F5B7E84FE}" srcId="{8C549D99-3EAB-468F-BDA6-47B94EFB7901}" destId="{315FEDA9-A267-4E3A-B908-41F4C0075D0B}" srcOrd="2" destOrd="0" parTransId="{3E7E258B-D4E4-4135-B727-AAFF4E5DF1CE}" sibTransId="{907F71B8-779A-4DDD-AD43-544AC5798CE2}"/>
    <dgm:cxn modelId="{FD03EA0C-6322-4974-A905-991B92C12A0A}" type="presOf" srcId="{A88C55AF-B99C-4B87-9857-EA2A1184D7DC}" destId="{99B076A4-55FB-4C20-B535-30C0C9B86B1E}" srcOrd="0" destOrd="1" presId="urn:microsoft.com/office/officeart/2005/8/layout/vList5"/>
    <dgm:cxn modelId="{424FD7E8-351C-47F6-8A64-A81BD6A96790}" srcId="{8C549D99-3EAB-468F-BDA6-47B94EFB7901}" destId="{B30BE6AB-ABFA-442B-BA7D-2CF60884FF34}" srcOrd="1" destOrd="0" parTransId="{0975126D-8A70-41B8-87DE-BFBF915A27B9}" sibTransId="{8133C5F0-3C38-48C4-92D8-1747A6648E9D}"/>
    <dgm:cxn modelId="{F317F364-76BD-46A1-A7AC-75DDEE9AB82B}" srcId="{E0F71185-5F06-44B3-A9FC-095C0C2E5309}" destId="{34F0B1C6-A773-486B-ACF4-B705D50D9BB2}" srcOrd="0" destOrd="0" parTransId="{81BA0D81-4773-422F-B76D-23CB17B0EA20}" sibTransId="{A02EAE61-1F85-4D11-BB23-E61984AF2FA9}"/>
    <dgm:cxn modelId="{F819B332-3FD8-4CD9-B779-A89E9EA32D4A}" srcId="{B0415734-B393-4E39-805D-F02289496116}" destId="{24572572-A3E1-4C4D-A295-44E0C7214E0B}" srcOrd="1" destOrd="0" parTransId="{438ECAFA-DBAD-41A7-ABE7-917CF64E03A2}" sibTransId="{76410172-CABB-480D-B619-2E70F0922E60}"/>
    <dgm:cxn modelId="{4762CF65-14BB-4B17-A0CB-4B0DFDC62D75}" srcId="{24572572-A3E1-4C4D-A295-44E0C7214E0B}" destId="{02AF39D3-B74C-4F2E-8DBC-0F5B08E5FC88}" srcOrd="1" destOrd="0" parTransId="{586ECAFC-1BE9-4CF1-9B94-5AD7081BAF62}" sibTransId="{D269EA35-027C-4CC6-95DB-0D1533614B22}"/>
    <dgm:cxn modelId="{29D219B4-8425-4DEE-AA4E-6B454FAB32BE}" type="presOf" srcId="{34F0B1C6-A773-486B-ACF4-B705D50D9BB2}" destId="{99B076A4-55FB-4C20-B535-30C0C9B86B1E}" srcOrd="0" destOrd="0" presId="urn:microsoft.com/office/officeart/2005/8/layout/vList5"/>
    <dgm:cxn modelId="{DBB5FD2C-4E83-4894-8DC5-D2C78BF5C6A6}" srcId="{8C549D99-3EAB-468F-BDA6-47B94EFB7901}" destId="{53C76C50-8E04-4B77-BD2E-5AB50FA89F09}" srcOrd="0" destOrd="0" parTransId="{48D5B79A-9AC0-4D3B-BE4D-DA0213F873C1}" sibTransId="{13E14CA9-4B43-4EC3-81A5-4EAD55FFD741}"/>
    <dgm:cxn modelId="{EF4A4D07-03F4-43EF-8401-0DC7EB5FC797}" srcId="{8C549D99-3EAB-468F-BDA6-47B94EFB7901}" destId="{EAEE36DA-06BE-472F-9145-E94A54BB559B}" srcOrd="4" destOrd="0" parTransId="{57934E3A-681B-493E-B1E8-87E738975157}" sibTransId="{D4AD1930-BE29-4018-89FE-C87661FBADB6}"/>
    <dgm:cxn modelId="{B4C7F5DC-F034-4B9C-A878-19C5BE14AE6E}" srcId="{E0F71185-5F06-44B3-A9FC-095C0C2E5309}" destId="{A88C55AF-B99C-4B87-9857-EA2A1184D7DC}" srcOrd="1" destOrd="0" parTransId="{B415BFE5-1AF4-48F5-90BA-BF1148B6C703}" sibTransId="{3A5FBECB-FFB7-4C3E-85E9-EBBB1D94A49F}"/>
    <dgm:cxn modelId="{8149279D-0505-4BE8-A7B4-8689047E3BFF}" type="presOf" srcId="{53C76C50-8E04-4B77-BD2E-5AB50FA89F09}" destId="{CE203C51-6CD4-41B5-B65F-0631BAD73BDD}" srcOrd="0" destOrd="0" presId="urn:microsoft.com/office/officeart/2005/8/layout/vList5"/>
    <dgm:cxn modelId="{BBC2D850-7B17-4B34-8974-605113F5856B}" type="presOf" srcId="{EAEE36DA-06BE-472F-9145-E94A54BB559B}" destId="{CE203C51-6CD4-41B5-B65F-0631BAD73BDD}" srcOrd="0" destOrd="4" presId="urn:microsoft.com/office/officeart/2005/8/layout/vList5"/>
    <dgm:cxn modelId="{5000EA41-AA5C-4099-9047-B887EC210BB4}" type="presOf" srcId="{DAE01C76-A5CD-49D6-B0F0-FDCBFFD9159B}" destId="{CE203C51-6CD4-41B5-B65F-0631BAD73BDD}" srcOrd="0" destOrd="3" presId="urn:microsoft.com/office/officeart/2005/8/layout/vList5"/>
    <dgm:cxn modelId="{7782CC43-2C25-4623-B408-696C856DF49C}" type="presOf" srcId="{02AF39D3-B74C-4F2E-8DBC-0F5B08E5FC88}" destId="{9EA033E5-BB5C-4169-AD67-75D762A1F0C6}" srcOrd="0" destOrd="1" presId="urn:microsoft.com/office/officeart/2005/8/layout/vList5"/>
    <dgm:cxn modelId="{4D8FB950-7B6B-4333-9AC4-126C976D238E}" type="presOf" srcId="{ECC192C9-3F1F-4203-8783-CAD9BF5BCCE2}" destId="{9EA033E5-BB5C-4169-AD67-75D762A1F0C6}" srcOrd="0" destOrd="0" presId="urn:microsoft.com/office/officeart/2005/8/layout/vList5"/>
    <dgm:cxn modelId="{AB5ADF35-1174-468B-99EF-B9F7DFCF9B9D}" type="presOf" srcId="{B0415734-B393-4E39-805D-F02289496116}" destId="{AA696566-8795-4B13-B29A-F1BAACC95DF7}" srcOrd="0" destOrd="0" presId="urn:microsoft.com/office/officeart/2005/8/layout/vList5"/>
    <dgm:cxn modelId="{AB197A15-133C-4B05-952A-8D039E16F6CD}" srcId="{24572572-A3E1-4C4D-A295-44E0C7214E0B}" destId="{ECC192C9-3F1F-4203-8783-CAD9BF5BCCE2}" srcOrd="0" destOrd="0" parTransId="{B5E2C69D-E0AE-46B3-9077-2004EFB3C280}" sibTransId="{D4FB94F3-96B3-4A9A-A54E-160009F3C26E}"/>
    <dgm:cxn modelId="{DFA479DD-695D-408D-9703-43ED697A6CDB}" type="presParOf" srcId="{AA696566-8795-4B13-B29A-F1BAACC95DF7}" destId="{013A0DFA-DF73-4555-84DE-71AE7DC7F73A}" srcOrd="0" destOrd="0" presId="urn:microsoft.com/office/officeart/2005/8/layout/vList5"/>
    <dgm:cxn modelId="{9521D22C-2675-44DF-ACC1-81356CFFA457}" type="presParOf" srcId="{013A0DFA-DF73-4555-84DE-71AE7DC7F73A}" destId="{A967B84B-E858-4D3E-9189-41FDC11C36AA}" srcOrd="0" destOrd="0" presId="urn:microsoft.com/office/officeart/2005/8/layout/vList5"/>
    <dgm:cxn modelId="{C2E861C6-A033-43FF-9539-2532C04FA710}" type="presParOf" srcId="{013A0DFA-DF73-4555-84DE-71AE7DC7F73A}" destId="{CE203C51-6CD4-41B5-B65F-0631BAD73BDD}" srcOrd="1" destOrd="0" presId="urn:microsoft.com/office/officeart/2005/8/layout/vList5"/>
    <dgm:cxn modelId="{0D0243DB-6506-480A-83F0-3C515769CCBF}" type="presParOf" srcId="{AA696566-8795-4B13-B29A-F1BAACC95DF7}" destId="{08EBDEBC-FD7B-49A1-9D1B-0D935EA27729}" srcOrd="1" destOrd="0" presId="urn:microsoft.com/office/officeart/2005/8/layout/vList5"/>
    <dgm:cxn modelId="{7ABE0BBA-A3FC-4C69-B5FB-017CA490F23F}" type="presParOf" srcId="{AA696566-8795-4B13-B29A-F1BAACC95DF7}" destId="{606CFAB2-3C2D-4766-92D1-936DCAA8E834}" srcOrd="2" destOrd="0" presId="urn:microsoft.com/office/officeart/2005/8/layout/vList5"/>
    <dgm:cxn modelId="{A93B573F-F7A6-4955-9F60-0FE151EDB6C3}" type="presParOf" srcId="{606CFAB2-3C2D-4766-92D1-936DCAA8E834}" destId="{E1138D58-9276-431C-9D82-5BA8F1B4B57D}" srcOrd="0" destOrd="0" presId="urn:microsoft.com/office/officeart/2005/8/layout/vList5"/>
    <dgm:cxn modelId="{0662641E-8578-4A0A-B82E-F3ECF25F54D1}" type="presParOf" srcId="{606CFAB2-3C2D-4766-92D1-936DCAA8E834}" destId="{9EA033E5-BB5C-4169-AD67-75D762A1F0C6}" srcOrd="1" destOrd="0" presId="urn:microsoft.com/office/officeart/2005/8/layout/vList5"/>
    <dgm:cxn modelId="{C42BB97D-604A-4D66-95A2-2D5CB6DFE144}" type="presParOf" srcId="{AA696566-8795-4B13-B29A-F1BAACC95DF7}" destId="{158EE464-ABDD-4643-89C3-3E574B043374}" srcOrd="3" destOrd="0" presId="urn:microsoft.com/office/officeart/2005/8/layout/vList5"/>
    <dgm:cxn modelId="{D829B09A-E694-43DC-980E-9D2B51E8C337}" type="presParOf" srcId="{AA696566-8795-4B13-B29A-F1BAACC95DF7}" destId="{E3F3E52F-7399-482B-821F-0654781C8C86}" srcOrd="4" destOrd="0" presId="urn:microsoft.com/office/officeart/2005/8/layout/vList5"/>
    <dgm:cxn modelId="{317BEE28-D941-4DC8-B420-347EAA9A2427}" type="presParOf" srcId="{E3F3E52F-7399-482B-821F-0654781C8C86}" destId="{C435CB3D-8710-4189-988E-BA6F7AD0113F}" srcOrd="0" destOrd="0" presId="urn:microsoft.com/office/officeart/2005/8/layout/vList5"/>
    <dgm:cxn modelId="{14F1F370-6F4E-4018-BF1F-5A05C8A0C205}" type="presParOf" srcId="{E3F3E52F-7399-482B-821F-0654781C8C86}" destId="{99B076A4-55FB-4C20-B535-30C0C9B86B1E}"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0415734-B393-4E39-805D-F0228949611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8C549D99-3EAB-468F-BDA6-47B94EFB7901}">
      <dgm:prSet phldrT="[Text]"/>
      <dgm:spPr/>
      <dgm:t>
        <a:bodyPr/>
        <a:lstStyle/>
        <a:p>
          <a:r>
            <a:rPr lang="en-US" dirty="0" smtClean="0"/>
            <a:t>Basics</a:t>
          </a:r>
          <a:endParaRPr lang="en-US" dirty="0"/>
        </a:p>
      </dgm:t>
    </dgm:pt>
    <dgm:pt modelId="{4D462A81-3425-4379-9440-8DEFBDF1036B}" type="parTrans" cxnId="{88A67114-D00D-4F37-9712-B8E587273BAB}">
      <dgm:prSet/>
      <dgm:spPr/>
      <dgm:t>
        <a:bodyPr/>
        <a:lstStyle/>
        <a:p>
          <a:endParaRPr lang="en-US"/>
        </a:p>
      </dgm:t>
    </dgm:pt>
    <dgm:pt modelId="{5FDAB4D7-5E65-4489-8532-DD04E4C40958}" type="sibTrans" cxnId="{88A67114-D00D-4F37-9712-B8E587273BAB}">
      <dgm:prSet/>
      <dgm:spPr/>
      <dgm:t>
        <a:bodyPr/>
        <a:lstStyle/>
        <a:p>
          <a:endParaRPr lang="en-US"/>
        </a:p>
      </dgm:t>
    </dgm:pt>
    <dgm:pt modelId="{53C76C50-8E04-4B77-BD2E-5AB50FA89F09}">
      <dgm:prSet phldrT="[Text]" custT="1"/>
      <dgm:spPr/>
      <dgm:t>
        <a:bodyPr/>
        <a:lstStyle/>
        <a:p>
          <a:r>
            <a:rPr lang="en-US" sz="2000" dirty="0" smtClean="0"/>
            <a:t>Income and health care for Vets with service connected disability.</a:t>
          </a:r>
          <a:endParaRPr lang="en-US" sz="2000" dirty="0"/>
        </a:p>
      </dgm:t>
    </dgm:pt>
    <dgm:pt modelId="{48D5B79A-9AC0-4D3B-BE4D-DA0213F873C1}" type="parTrans" cxnId="{DBB5FD2C-4E83-4894-8DC5-D2C78BF5C6A6}">
      <dgm:prSet/>
      <dgm:spPr/>
      <dgm:t>
        <a:bodyPr/>
        <a:lstStyle/>
        <a:p>
          <a:endParaRPr lang="en-US"/>
        </a:p>
      </dgm:t>
    </dgm:pt>
    <dgm:pt modelId="{13E14CA9-4B43-4EC3-81A5-4EAD55FFD741}" type="sibTrans" cxnId="{DBB5FD2C-4E83-4894-8DC5-D2C78BF5C6A6}">
      <dgm:prSet/>
      <dgm:spPr/>
      <dgm:t>
        <a:bodyPr/>
        <a:lstStyle/>
        <a:p>
          <a:endParaRPr lang="en-US"/>
        </a:p>
      </dgm:t>
    </dgm:pt>
    <dgm:pt modelId="{24572572-A3E1-4C4D-A295-44E0C7214E0B}">
      <dgm:prSet phldrT="[Text]"/>
      <dgm:spPr/>
      <dgm:t>
        <a:bodyPr/>
        <a:lstStyle/>
        <a:p>
          <a:r>
            <a:rPr lang="en-US" dirty="0" smtClean="0"/>
            <a:t>Must Know</a:t>
          </a:r>
          <a:endParaRPr lang="en-US" dirty="0"/>
        </a:p>
      </dgm:t>
    </dgm:pt>
    <dgm:pt modelId="{438ECAFA-DBAD-41A7-ABE7-917CF64E03A2}" type="parTrans" cxnId="{F819B332-3FD8-4CD9-B779-A89E9EA32D4A}">
      <dgm:prSet/>
      <dgm:spPr/>
      <dgm:t>
        <a:bodyPr/>
        <a:lstStyle/>
        <a:p>
          <a:endParaRPr lang="en-US"/>
        </a:p>
      </dgm:t>
    </dgm:pt>
    <dgm:pt modelId="{76410172-CABB-480D-B619-2E70F0922E60}" type="sibTrans" cxnId="{F819B332-3FD8-4CD9-B779-A89E9EA32D4A}">
      <dgm:prSet/>
      <dgm:spPr/>
      <dgm:t>
        <a:bodyPr/>
        <a:lstStyle/>
        <a:p>
          <a:endParaRPr lang="en-US"/>
        </a:p>
      </dgm:t>
    </dgm:pt>
    <dgm:pt modelId="{ECC192C9-3F1F-4203-8783-CAD9BF5BCCE2}">
      <dgm:prSet phldrT="[Text]" custT="1"/>
      <dgm:spPr/>
      <dgm:t>
        <a:bodyPr/>
        <a:lstStyle/>
        <a:p>
          <a:r>
            <a:rPr lang="en-US" sz="2000" dirty="0" smtClean="0"/>
            <a:t>Fast track for homeless applicants</a:t>
          </a:r>
          <a:endParaRPr lang="en-US" sz="2000" dirty="0"/>
        </a:p>
      </dgm:t>
    </dgm:pt>
    <dgm:pt modelId="{B5E2C69D-E0AE-46B3-9077-2004EFB3C280}" type="parTrans" cxnId="{AB197A15-133C-4B05-952A-8D039E16F6CD}">
      <dgm:prSet/>
      <dgm:spPr/>
      <dgm:t>
        <a:bodyPr/>
        <a:lstStyle/>
        <a:p>
          <a:endParaRPr lang="en-US"/>
        </a:p>
      </dgm:t>
    </dgm:pt>
    <dgm:pt modelId="{D4FB94F3-96B3-4A9A-A54E-160009F3C26E}" type="sibTrans" cxnId="{AB197A15-133C-4B05-952A-8D039E16F6CD}">
      <dgm:prSet/>
      <dgm:spPr/>
      <dgm:t>
        <a:bodyPr/>
        <a:lstStyle/>
        <a:p>
          <a:endParaRPr lang="en-US"/>
        </a:p>
      </dgm:t>
    </dgm:pt>
    <dgm:pt modelId="{E0F71185-5F06-44B3-A9FC-095C0C2E5309}">
      <dgm:prSet phldrT="[Text]"/>
      <dgm:spPr/>
      <dgm:t>
        <a:bodyPr/>
        <a:lstStyle/>
        <a:p>
          <a:r>
            <a:rPr lang="en-US" dirty="0" smtClean="0"/>
            <a:t>Referring</a:t>
          </a:r>
          <a:endParaRPr lang="en-US" dirty="0"/>
        </a:p>
      </dgm:t>
    </dgm:pt>
    <dgm:pt modelId="{71648E43-AF8C-4DFE-BD43-300CC347B2F7}" type="parTrans" cxnId="{EB2A0F12-5365-4B65-A4BF-E9DE65AD881E}">
      <dgm:prSet/>
      <dgm:spPr/>
      <dgm:t>
        <a:bodyPr/>
        <a:lstStyle/>
        <a:p>
          <a:endParaRPr lang="en-US"/>
        </a:p>
      </dgm:t>
    </dgm:pt>
    <dgm:pt modelId="{C116C015-20D9-4DD3-A14A-306B76D2DD50}" type="sibTrans" cxnId="{EB2A0F12-5365-4B65-A4BF-E9DE65AD881E}">
      <dgm:prSet/>
      <dgm:spPr/>
      <dgm:t>
        <a:bodyPr/>
        <a:lstStyle/>
        <a:p>
          <a:endParaRPr lang="en-US"/>
        </a:p>
      </dgm:t>
    </dgm:pt>
    <dgm:pt modelId="{34F0B1C6-A773-486B-ACF4-B705D50D9BB2}">
      <dgm:prSet phldrT="[Text]" custT="1"/>
      <dgm:spPr/>
      <dgm:t>
        <a:bodyPr/>
        <a:lstStyle/>
        <a:p>
          <a:r>
            <a:rPr lang="en-US" sz="2000" dirty="0" smtClean="0"/>
            <a:t>Homeless Veteran Outreach Coordinator at your VBA.</a:t>
          </a:r>
          <a:endParaRPr lang="en-US" sz="2000" dirty="0"/>
        </a:p>
      </dgm:t>
    </dgm:pt>
    <dgm:pt modelId="{81BA0D81-4773-422F-B76D-23CB17B0EA20}" type="parTrans" cxnId="{F317F364-76BD-46A1-A7AC-75DDEE9AB82B}">
      <dgm:prSet/>
      <dgm:spPr/>
      <dgm:t>
        <a:bodyPr/>
        <a:lstStyle/>
        <a:p>
          <a:endParaRPr lang="en-US"/>
        </a:p>
      </dgm:t>
    </dgm:pt>
    <dgm:pt modelId="{A02EAE61-1F85-4D11-BB23-E61984AF2FA9}" type="sibTrans" cxnId="{F317F364-76BD-46A1-A7AC-75DDEE9AB82B}">
      <dgm:prSet/>
      <dgm:spPr/>
      <dgm:t>
        <a:bodyPr/>
        <a:lstStyle/>
        <a:p>
          <a:endParaRPr lang="en-US"/>
        </a:p>
      </dgm:t>
    </dgm:pt>
    <dgm:pt modelId="{E845F6F6-AE27-4842-B158-ACBD991774F3}">
      <dgm:prSet custT="1"/>
      <dgm:spPr/>
      <dgm:t>
        <a:bodyPr/>
        <a:lstStyle/>
        <a:p>
          <a:r>
            <a:rPr lang="en-US" sz="2000" dirty="0" smtClean="0"/>
            <a:t>Injury must be connected with military service.</a:t>
          </a:r>
        </a:p>
      </dgm:t>
    </dgm:pt>
    <dgm:pt modelId="{B8FB1152-37C2-48AC-9FF2-7382AA39A91D}" type="parTrans" cxnId="{F21BEA88-7B05-453A-8439-5F84A138FEBC}">
      <dgm:prSet/>
      <dgm:spPr/>
      <dgm:t>
        <a:bodyPr/>
        <a:lstStyle/>
        <a:p>
          <a:endParaRPr lang="en-US"/>
        </a:p>
      </dgm:t>
    </dgm:pt>
    <dgm:pt modelId="{9E4FEF0A-2ACF-49FC-8E91-5A3D57F619A3}" type="sibTrans" cxnId="{F21BEA88-7B05-453A-8439-5F84A138FEBC}">
      <dgm:prSet/>
      <dgm:spPr/>
      <dgm:t>
        <a:bodyPr/>
        <a:lstStyle/>
        <a:p>
          <a:endParaRPr lang="en-US"/>
        </a:p>
      </dgm:t>
    </dgm:pt>
    <dgm:pt modelId="{2F6458AB-000B-4C76-8FEC-F77D6924A60C}">
      <dgm:prSet custT="1"/>
      <dgm:spPr/>
      <dgm:t>
        <a:bodyPr/>
        <a:lstStyle/>
        <a:p>
          <a:r>
            <a:rPr lang="en-US" sz="2000" dirty="0" smtClean="0"/>
            <a:t>Need not be combat zone injury.</a:t>
          </a:r>
        </a:p>
      </dgm:t>
    </dgm:pt>
    <dgm:pt modelId="{98D2E4B6-42D7-43DF-AC48-3FBA8D605D21}" type="parTrans" cxnId="{D170E1DE-51A3-4DCC-A486-395C67C9FEF8}">
      <dgm:prSet/>
      <dgm:spPr/>
      <dgm:t>
        <a:bodyPr/>
        <a:lstStyle/>
        <a:p>
          <a:endParaRPr lang="en-US"/>
        </a:p>
      </dgm:t>
    </dgm:pt>
    <dgm:pt modelId="{A53C69CA-462E-4AD3-B51E-96732014F061}" type="sibTrans" cxnId="{D170E1DE-51A3-4DCC-A486-395C67C9FEF8}">
      <dgm:prSet/>
      <dgm:spPr/>
      <dgm:t>
        <a:bodyPr/>
        <a:lstStyle/>
        <a:p>
          <a:endParaRPr lang="en-US"/>
        </a:p>
      </dgm:t>
    </dgm:pt>
    <dgm:pt modelId="{E4E5F2DE-3BE5-45E3-94B3-F772DC18BAFA}">
      <dgm:prSet custT="1"/>
      <dgm:spPr/>
      <dgm:t>
        <a:bodyPr/>
        <a:lstStyle/>
        <a:p>
          <a:r>
            <a:rPr lang="en-US" sz="2000" dirty="0" smtClean="0"/>
            <a:t>Application to </a:t>
          </a:r>
          <a:r>
            <a:rPr lang="en-US" sz="2000" dirty="0" smtClean="0">
              <a:solidFill>
                <a:srgbClr val="FF0000"/>
              </a:solidFill>
            </a:rPr>
            <a:t>Veteran Benefits Administration (VBA</a:t>
          </a:r>
          <a:r>
            <a:rPr lang="en-US" sz="2000" dirty="0" smtClean="0"/>
            <a:t>).</a:t>
          </a:r>
        </a:p>
      </dgm:t>
    </dgm:pt>
    <dgm:pt modelId="{F6739F7F-5CBC-40BE-8939-2FD49110DF6B}" type="parTrans" cxnId="{3DEA594D-2814-4428-A283-1251F1714A82}">
      <dgm:prSet/>
      <dgm:spPr/>
      <dgm:t>
        <a:bodyPr/>
        <a:lstStyle/>
        <a:p>
          <a:endParaRPr lang="en-US"/>
        </a:p>
      </dgm:t>
    </dgm:pt>
    <dgm:pt modelId="{7F567C7E-CDF6-4E28-8129-0C5F3404AB94}" type="sibTrans" cxnId="{3DEA594D-2814-4428-A283-1251F1714A82}">
      <dgm:prSet/>
      <dgm:spPr/>
      <dgm:t>
        <a:bodyPr/>
        <a:lstStyle/>
        <a:p>
          <a:endParaRPr lang="en-US"/>
        </a:p>
      </dgm:t>
    </dgm:pt>
    <dgm:pt modelId="{5BFF80BF-3A47-49F7-9265-2914D94CBC68}">
      <dgm:prSet custT="1"/>
      <dgm:spPr/>
      <dgm:t>
        <a:bodyPr/>
        <a:lstStyle/>
        <a:p>
          <a:r>
            <a:rPr lang="en-US" sz="2000" dirty="0" smtClean="0"/>
            <a:t>Higher income potential than SSI/ SSDI. </a:t>
          </a:r>
        </a:p>
      </dgm:t>
    </dgm:pt>
    <dgm:pt modelId="{B1EAE190-B2A7-4954-9E6A-9322EC5950AA}" type="parTrans" cxnId="{111D75A7-9004-4274-808D-13614B9486FB}">
      <dgm:prSet/>
      <dgm:spPr/>
      <dgm:t>
        <a:bodyPr/>
        <a:lstStyle/>
        <a:p>
          <a:endParaRPr lang="en-US"/>
        </a:p>
      </dgm:t>
    </dgm:pt>
    <dgm:pt modelId="{603D802F-6AA2-4C1E-A57F-0BA61CFE1DC9}" type="sibTrans" cxnId="{111D75A7-9004-4274-808D-13614B9486FB}">
      <dgm:prSet/>
      <dgm:spPr/>
      <dgm:t>
        <a:bodyPr/>
        <a:lstStyle/>
        <a:p>
          <a:endParaRPr lang="en-US"/>
        </a:p>
      </dgm:t>
    </dgm:pt>
    <dgm:pt modelId="{F0F02F14-C402-48AC-B5ED-6A4A092AD660}">
      <dgm:prSet custT="1"/>
      <dgm:spPr/>
      <dgm:t>
        <a:bodyPr/>
        <a:lstStyle/>
        <a:p>
          <a:r>
            <a:rPr lang="en-US" sz="2000" dirty="0" smtClean="0"/>
            <a:t>VBA staff are “in reaching” to some shelters. </a:t>
          </a:r>
        </a:p>
      </dgm:t>
    </dgm:pt>
    <dgm:pt modelId="{4F79DE36-4B99-4D5B-802E-064D6B100B24}" type="parTrans" cxnId="{97641748-B9DE-480D-8424-00ECB86D7D37}">
      <dgm:prSet/>
      <dgm:spPr/>
      <dgm:t>
        <a:bodyPr/>
        <a:lstStyle/>
        <a:p>
          <a:endParaRPr lang="en-US"/>
        </a:p>
      </dgm:t>
    </dgm:pt>
    <dgm:pt modelId="{80DA6ED8-1D6F-479D-BE2C-3BCBCDF5A609}" type="sibTrans" cxnId="{97641748-B9DE-480D-8424-00ECB86D7D37}">
      <dgm:prSet/>
      <dgm:spPr/>
      <dgm:t>
        <a:bodyPr/>
        <a:lstStyle/>
        <a:p>
          <a:endParaRPr lang="en-US"/>
        </a:p>
      </dgm:t>
    </dgm:pt>
    <dgm:pt modelId="{64ACC3E5-16BD-469B-856F-A1838747B345}">
      <dgm:prSet custT="1"/>
      <dgm:spPr/>
      <dgm:t>
        <a:bodyPr/>
        <a:lstStyle/>
        <a:p>
          <a:r>
            <a:rPr lang="en-US" sz="2000" dirty="0" smtClean="0"/>
            <a:t>VBA will partner with SSVF grantees. </a:t>
          </a:r>
        </a:p>
      </dgm:t>
    </dgm:pt>
    <dgm:pt modelId="{1A25BF63-43EC-4066-8DDC-29D230587879}" type="parTrans" cxnId="{5EB1F746-9F74-46CB-B604-92197C4A3BE1}">
      <dgm:prSet/>
      <dgm:spPr/>
      <dgm:t>
        <a:bodyPr/>
        <a:lstStyle/>
        <a:p>
          <a:endParaRPr lang="en-US"/>
        </a:p>
      </dgm:t>
    </dgm:pt>
    <dgm:pt modelId="{914EAA39-4DFB-4AB3-92FB-DCB6AD6DFF45}" type="sibTrans" cxnId="{5EB1F746-9F74-46CB-B604-92197C4A3BE1}">
      <dgm:prSet/>
      <dgm:spPr/>
      <dgm:t>
        <a:bodyPr/>
        <a:lstStyle/>
        <a:p>
          <a:endParaRPr lang="en-US"/>
        </a:p>
      </dgm:t>
    </dgm:pt>
    <dgm:pt modelId="{FE8B6F1A-D71A-43FE-9620-00E56A8B1C4C}">
      <dgm:prSet phldrT="[Text]" custT="1"/>
      <dgm:spPr/>
      <dgm:t>
        <a:bodyPr/>
        <a:lstStyle/>
        <a:p>
          <a:r>
            <a:rPr lang="en-US" sz="2000" dirty="0" smtClean="0">
              <a:hlinkClick xmlns:r="http://schemas.openxmlformats.org/officeDocument/2006/relationships" r:id="rId1"/>
            </a:rPr>
            <a:t>http://benefits.va.gov/compensation/</a:t>
          </a:r>
          <a:r>
            <a:rPr lang="en-US" sz="2000" dirty="0" smtClean="0"/>
            <a:t>.  </a:t>
          </a:r>
          <a:endParaRPr lang="en-US" sz="2000" dirty="0"/>
        </a:p>
      </dgm:t>
    </dgm:pt>
    <dgm:pt modelId="{CE0FB828-330C-4227-AE55-6730E7AD1A56}" type="parTrans" cxnId="{9408ECF7-6A91-4542-8D59-B9BDBFC5F0BE}">
      <dgm:prSet/>
      <dgm:spPr/>
    </dgm:pt>
    <dgm:pt modelId="{D5AAD72D-7D11-4BB0-8840-1526D6B5457F}" type="sibTrans" cxnId="{9408ECF7-6A91-4542-8D59-B9BDBFC5F0BE}">
      <dgm:prSet/>
      <dgm:spPr/>
    </dgm:pt>
    <dgm:pt modelId="{AA696566-8795-4B13-B29A-F1BAACC95DF7}" type="pres">
      <dgm:prSet presAssocID="{B0415734-B393-4E39-805D-F02289496116}" presName="Name0" presStyleCnt="0">
        <dgm:presLayoutVars>
          <dgm:dir/>
          <dgm:animLvl val="lvl"/>
          <dgm:resizeHandles val="exact"/>
        </dgm:presLayoutVars>
      </dgm:prSet>
      <dgm:spPr/>
      <dgm:t>
        <a:bodyPr/>
        <a:lstStyle/>
        <a:p>
          <a:endParaRPr lang="en-US"/>
        </a:p>
      </dgm:t>
    </dgm:pt>
    <dgm:pt modelId="{013A0DFA-DF73-4555-84DE-71AE7DC7F73A}" type="pres">
      <dgm:prSet presAssocID="{8C549D99-3EAB-468F-BDA6-47B94EFB7901}" presName="linNode" presStyleCnt="0"/>
      <dgm:spPr/>
    </dgm:pt>
    <dgm:pt modelId="{A967B84B-E858-4D3E-9189-41FDC11C36AA}" type="pres">
      <dgm:prSet presAssocID="{8C549D99-3EAB-468F-BDA6-47B94EFB7901}" presName="parentText" presStyleLbl="node1" presStyleIdx="0" presStyleCnt="3" custScaleX="59465" custScaleY="107136">
        <dgm:presLayoutVars>
          <dgm:chMax val="1"/>
          <dgm:bulletEnabled val="1"/>
        </dgm:presLayoutVars>
      </dgm:prSet>
      <dgm:spPr/>
      <dgm:t>
        <a:bodyPr/>
        <a:lstStyle/>
        <a:p>
          <a:endParaRPr lang="en-US"/>
        </a:p>
      </dgm:t>
    </dgm:pt>
    <dgm:pt modelId="{CE203C51-6CD4-41B5-B65F-0631BAD73BDD}" type="pres">
      <dgm:prSet presAssocID="{8C549D99-3EAB-468F-BDA6-47B94EFB7901}" presName="descendantText" presStyleLbl="alignAccFollowNode1" presStyleIdx="0" presStyleCnt="3" custScaleX="137478" custScaleY="128830" custLinFactNeighborX="8009" custLinFactNeighborY="467">
        <dgm:presLayoutVars>
          <dgm:bulletEnabled val="1"/>
        </dgm:presLayoutVars>
      </dgm:prSet>
      <dgm:spPr/>
      <dgm:t>
        <a:bodyPr/>
        <a:lstStyle/>
        <a:p>
          <a:endParaRPr lang="en-US"/>
        </a:p>
      </dgm:t>
    </dgm:pt>
    <dgm:pt modelId="{08EBDEBC-FD7B-49A1-9D1B-0D935EA27729}" type="pres">
      <dgm:prSet presAssocID="{5FDAB4D7-5E65-4489-8532-DD04E4C40958}" presName="sp" presStyleCnt="0"/>
      <dgm:spPr/>
    </dgm:pt>
    <dgm:pt modelId="{606CFAB2-3C2D-4766-92D1-936DCAA8E834}" type="pres">
      <dgm:prSet presAssocID="{24572572-A3E1-4C4D-A295-44E0C7214E0B}" presName="linNode" presStyleCnt="0"/>
      <dgm:spPr/>
    </dgm:pt>
    <dgm:pt modelId="{E1138D58-9276-431C-9D82-5BA8F1B4B57D}" type="pres">
      <dgm:prSet presAssocID="{24572572-A3E1-4C4D-A295-44E0C7214E0B}" presName="parentText" presStyleLbl="node1" presStyleIdx="1" presStyleCnt="3" custScaleX="59465" custScaleY="53563" custLinFactNeighborX="-16" custLinFactNeighborY="143">
        <dgm:presLayoutVars>
          <dgm:chMax val="1"/>
          <dgm:bulletEnabled val="1"/>
        </dgm:presLayoutVars>
      </dgm:prSet>
      <dgm:spPr/>
      <dgm:t>
        <a:bodyPr/>
        <a:lstStyle/>
        <a:p>
          <a:endParaRPr lang="en-US"/>
        </a:p>
      </dgm:t>
    </dgm:pt>
    <dgm:pt modelId="{9EA033E5-BB5C-4169-AD67-75D762A1F0C6}" type="pres">
      <dgm:prSet presAssocID="{24572572-A3E1-4C4D-A295-44E0C7214E0B}" presName="descendantText" presStyleLbl="alignAccFollowNode1" presStyleIdx="1" presStyleCnt="3" custScaleX="133533" custScaleY="64877" custLinFactNeighborX="410" custLinFactNeighborY="-860">
        <dgm:presLayoutVars>
          <dgm:bulletEnabled val="1"/>
        </dgm:presLayoutVars>
      </dgm:prSet>
      <dgm:spPr/>
      <dgm:t>
        <a:bodyPr/>
        <a:lstStyle/>
        <a:p>
          <a:endParaRPr lang="en-US"/>
        </a:p>
      </dgm:t>
    </dgm:pt>
    <dgm:pt modelId="{158EE464-ABDD-4643-89C3-3E574B043374}" type="pres">
      <dgm:prSet presAssocID="{76410172-CABB-480D-B619-2E70F0922E60}" presName="sp" presStyleCnt="0"/>
      <dgm:spPr/>
    </dgm:pt>
    <dgm:pt modelId="{E3F3E52F-7399-482B-821F-0654781C8C86}" type="pres">
      <dgm:prSet presAssocID="{E0F71185-5F06-44B3-A9FC-095C0C2E5309}" presName="linNode" presStyleCnt="0"/>
      <dgm:spPr/>
    </dgm:pt>
    <dgm:pt modelId="{C435CB3D-8710-4189-988E-BA6F7AD0113F}" type="pres">
      <dgm:prSet presAssocID="{E0F71185-5F06-44B3-A9FC-095C0C2E5309}" presName="parentText" presStyleLbl="node1" presStyleIdx="2" presStyleCnt="3" custScaleX="59465" custScaleY="50456" custLinFactNeighborX="-16" custLinFactNeighborY="8916">
        <dgm:presLayoutVars>
          <dgm:chMax val="1"/>
          <dgm:bulletEnabled val="1"/>
        </dgm:presLayoutVars>
      </dgm:prSet>
      <dgm:spPr/>
      <dgm:t>
        <a:bodyPr/>
        <a:lstStyle/>
        <a:p>
          <a:endParaRPr lang="en-US"/>
        </a:p>
      </dgm:t>
    </dgm:pt>
    <dgm:pt modelId="{99B076A4-55FB-4C20-B535-30C0C9B86B1E}" type="pres">
      <dgm:prSet presAssocID="{E0F71185-5F06-44B3-A9FC-095C0C2E5309}" presName="descendantText" presStyleLbl="alignAccFollowNode1" presStyleIdx="2" presStyleCnt="3" custScaleX="127322" custScaleY="58234" custLinFactNeighborX="7554" custLinFactNeighborY="-885">
        <dgm:presLayoutVars>
          <dgm:bulletEnabled val="1"/>
        </dgm:presLayoutVars>
      </dgm:prSet>
      <dgm:spPr/>
      <dgm:t>
        <a:bodyPr/>
        <a:lstStyle/>
        <a:p>
          <a:endParaRPr lang="en-US"/>
        </a:p>
      </dgm:t>
    </dgm:pt>
  </dgm:ptLst>
  <dgm:cxnLst>
    <dgm:cxn modelId="{88A67114-D00D-4F37-9712-B8E587273BAB}" srcId="{B0415734-B393-4E39-805D-F02289496116}" destId="{8C549D99-3EAB-468F-BDA6-47B94EFB7901}" srcOrd="0" destOrd="0" parTransId="{4D462A81-3425-4379-9440-8DEFBDF1036B}" sibTransId="{5FDAB4D7-5E65-4489-8532-DD04E4C40958}"/>
    <dgm:cxn modelId="{D170E1DE-51A3-4DCC-A486-395C67C9FEF8}" srcId="{8C549D99-3EAB-468F-BDA6-47B94EFB7901}" destId="{2F6458AB-000B-4C76-8FEC-F77D6924A60C}" srcOrd="2" destOrd="0" parTransId="{98D2E4B6-42D7-43DF-AC48-3FBA8D605D21}" sibTransId="{A53C69CA-462E-4AD3-B51E-96732014F061}"/>
    <dgm:cxn modelId="{06E4141E-0630-49C0-8515-E072C71BD91E}" type="presOf" srcId="{53C76C50-8E04-4B77-BD2E-5AB50FA89F09}" destId="{CE203C51-6CD4-41B5-B65F-0631BAD73BDD}" srcOrd="0" destOrd="0" presId="urn:microsoft.com/office/officeart/2005/8/layout/vList5"/>
    <dgm:cxn modelId="{E01F1406-82D1-4ADA-B255-DE74765DB3A1}" type="presOf" srcId="{B0415734-B393-4E39-805D-F02289496116}" destId="{AA696566-8795-4B13-B29A-F1BAACC95DF7}" srcOrd="0" destOrd="0" presId="urn:microsoft.com/office/officeart/2005/8/layout/vList5"/>
    <dgm:cxn modelId="{3DEA594D-2814-4428-A283-1251F1714A82}" srcId="{8C549D99-3EAB-468F-BDA6-47B94EFB7901}" destId="{E4E5F2DE-3BE5-45E3-94B3-F772DC18BAFA}" srcOrd="3" destOrd="0" parTransId="{F6739F7F-5CBC-40BE-8939-2FD49110DF6B}" sibTransId="{7F567C7E-CDF6-4E28-8129-0C5F3404AB94}"/>
    <dgm:cxn modelId="{97641748-B9DE-480D-8424-00ECB86D7D37}" srcId="{24572572-A3E1-4C4D-A295-44E0C7214E0B}" destId="{F0F02F14-C402-48AC-B5ED-6A4A092AD660}" srcOrd="1" destOrd="0" parTransId="{4F79DE36-4B99-4D5B-802E-064D6B100B24}" sibTransId="{80DA6ED8-1D6F-479D-BE2C-3BCBCDF5A609}"/>
    <dgm:cxn modelId="{73BA44D0-BF9F-4A13-9B87-6E8E0738CD8D}" type="presOf" srcId="{ECC192C9-3F1F-4203-8783-CAD9BF5BCCE2}" destId="{9EA033E5-BB5C-4169-AD67-75D762A1F0C6}" srcOrd="0" destOrd="0" presId="urn:microsoft.com/office/officeart/2005/8/layout/vList5"/>
    <dgm:cxn modelId="{EB2A0F12-5365-4B65-A4BF-E9DE65AD881E}" srcId="{B0415734-B393-4E39-805D-F02289496116}" destId="{E0F71185-5F06-44B3-A9FC-095C0C2E5309}" srcOrd="2" destOrd="0" parTransId="{71648E43-AF8C-4DFE-BD43-300CC347B2F7}" sibTransId="{C116C015-20D9-4DD3-A14A-306B76D2DD50}"/>
    <dgm:cxn modelId="{5EB1F746-9F74-46CB-B604-92197C4A3BE1}" srcId="{24572572-A3E1-4C4D-A295-44E0C7214E0B}" destId="{64ACC3E5-16BD-469B-856F-A1838747B345}" srcOrd="2" destOrd="0" parTransId="{1A25BF63-43EC-4066-8DDC-29D230587879}" sibTransId="{914EAA39-4DFB-4AB3-92FB-DCB6AD6DFF45}"/>
    <dgm:cxn modelId="{167F4D0D-ADAB-47E4-8EED-C6E577BFB7E6}" type="presOf" srcId="{64ACC3E5-16BD-469B-856F-A1838747B345}" destId="{9EA033E5-BB5C-4169-AD67-75D762A1F0C6}" srcOrd="0" destOrd="2" presId="urn:microsoft.com/office/officeart/2005/8/layout/vList5"/>
    <dgm:cxn modelId="{427063DE-35A2-4F96-B517-1706545153A9}" type="presOf" srcId="{2F6458AB-000B-4C76-8FEC-F77D6924A60C}" destId="{CE203C51-6CD4-41B5-B65F-0631BAD73BDD}" srcOrd="0" destOrd="2" presId="urn:microsoft.com/office/officeart/2005/8/layout/vList5"/>
    <dgm:cxn modelId="{28C562E2-4E9F-459B-9FA2-4ED4C7182CF1}" type="presOf" srcId="{E4E5F2DE-3BE5-45E3-94B3-F772DC18BAFA}" destId="{CE203C51-6CD4-41B5-B65F-0631BAD73BDD}" srcOrd="0" destOrd="3" presId="urn:microsoft.com/office/officeart/2005/8/layout/vList5"/>
    <dgm:cxn modelId="{A0C574B0-77D6-49E5-BA3B-FD14AD257042}" type="presOf" srcId="{8C549D99-3EAB-468F-BDA6-47B94EFB7901}" destId="{A967B84B-E858-4D3E-9189-41FDC11C36AA}" srcOrd="0" destOrd="0" presId="urn:microsoft.com/office/officeart/2005/8/layout/vList5"/>
    <dgm:cxn modelId="{3CC87D25-371B-4D4E-A9E3-06A1B049F799}" type="presOf" srcId="{FE8B6F1A-D71A-43FE-9620-00E56A8B1C4C}" destId="{99B076A4-55FB-4C20-B535-30C0C9B86B1E}" srcOrd="0" destOrd="1" presId="urn:microsoft.com/office/officeart/2005/8/layout/vList5"/>
    <dgm:cxn modelId="{F317F364-76BD-46A1-A7AC-75DDEE9AB82B}" srcId="{E0F71185-5F06-44B3-A9FC-095C0C2E5309}" destId="{34F0B1C6-A773-486B-ACF4-B705D50D9BB2}" srcOrd="0" destOrd="0" parTransId="{81BA0D81-4773-422F-B76D-23CB17B0EA20}" sibTransId="{A02EAE61-1F85-4D11-BB23-E61984AF2FA9}"/>
    <dgm:cxn modelId="{F819B332-3FD8-4CD9-B779-A89E9EA32D4A}" srcId="{B0415734-B393-4E39-805D-F02289496116}" destId="{24572572-A3E1-4C4D-A295-44E0C7214E0B}" srcOrd="1" destOrd="0" parTransId="{438ECAFA-DBAD-41A7-ABE7-917CF64E03A2}" sibTransId="{76410172-CABB-480D-B619-2E70F0922E60}"/>
    <dgm:cxn modelId="{941A54A4-3E7F-4D10-9254-66905B64819D}" type="presOf" srcId="{F0F02F14-C402-48AC-B5ED-6A4A092AD660}" destId="{9EA033E5-BB5C-4169-AD67-75D762A1F0C6}" srcOrd="0" destOrd="1" presId="urn:microsoft.com/office/officeart/2005/8/layout/vList5"/>
    <dgm:cxn modelId="{13917B6A-7EA0-4040-B1AE-5D36DA38D828}" type="presOf" srcId="{34F0B1C6-A773-486B-ACF4-B705D50D9BB2}" destId="{99B076A4-55FB-4C20-B535-30C0C9B86B1E}" srcOrd="0" destOrd="0" presId="urn:microsoft.com/office/officeart/2005/8/layout/vList5"/>
    <dgm:cxn modelId="{F21BEA88-7B05-453A-8439-5F84A138FEBC}" srcId="{8C549D99-3EAB-468F-BDA6-47B94EFB7901}" destId="{E845F6F6-AE27-4842-B158-ACBD991774F3}" srcOrd="1" destOrd="0" parTransId="{B8FB1152-37C2-48AC-9FF2-7382AA39A91D}" sibTransId="{9E4FEF0A-2ACF-49FC-8E91-5A3D57F619A3}"/>
    <dgm:cxn modelId="{2459ED48-67ED-40F7-9AD9-43208E08A071}" type="presOf" srcId="{24572572-A3E1-4C4D-A295-44E0C7214E0B}" destId="{E1138D58-9276-431C-9D82-5BA8F1B4B57D}" srcOrd="0" destOrd="0" presId="urn:microsoft.com/office/officeart/2005/8/layout/vList5"/>
    <dgm:cxn modelId="{DBB5FD2C-4E83-4894-8DC5-D2C78BF5C6A6}" srcId="{8C549D99-3EAB-468F-BDA6-47B94EFB7901}" destId="{53C76C50-8E04-4B77-BD2E-5AB50FA89F09}" srcOrd="0" destOrd="0" parTransId="{48D5B79A-9AC0-4D3B-BE4D-DA0213F873C1}" sibTransId="{13E14CA9-4B43-4EC3-81A5-4EAD55FFD741}"/>
    <dgm:cxn modelId="{2A11385B-55ED-42C8-B8E1-5AB7B826CFE6}" type="presOf" srcId="{E845F6F6-AE27-4842-B158-ACBD991774F3}" destId="{CE203C51-6CD4-41B5-B65F-0631BAD73BDD}" srcOrd="0" destOrd="1" presId="urn:microsoft.com/office/officeart/2005/8/layout/vList5"/>
    <dgm:cxn modelId="{4B5B0090-A48C-4591-BE48-E8BE0E02EBEC}" type="presOf" srcId="{5BFF80BF-3A47-49F7-9265-2914D94CBC68}" destId="{CE203C51-6CD4-41B5-B65F-0631BAD73BDD}" srcOrd="0" destOrd="4" presId="urn:microsoft.com/office/officeart/2005/8/layout/vList5"/>
    <dgm:cxn modelId="{66F14040-A682-4DCE-9580-27047FB26B19}" type="presOf" srcId="{E0F71185-5F06-44B3-A9FC-095C0C2E5309}" destId="{C435CB3D-8710-4189-988E-BA6F7AD0113F}" srcOrd="0" destOrd="0" presId="urn:microsoft.com/office/officeart/2005/8/layout/vList5"/>
    <dgm:cxn modelId="{9408ECF7-6A91-4542-8D59-B9BDBFC5F0BE}" srcId="{E0F71185-5F06-44B3-A9FC-095C0C2E5309}" destId="{FE8B6F1A-D71A-43FE-9620-00E56A8B1C4C}" srcOrd="1" destOrd="0" parTransId="{CE0FB828-330C-4227-AE55-6730E7AD1A56}" sibTransId="{D5AAD72D-7D11-4BB0-8840-1526D6B5457F}"/>
    <dgm:cxn modelId="{AB197A15-133C-4B05-952A-8D039E16F6CD}" srcId="{24572572-A3E1-4C4D-A295-44E0C7214E0B}" destId="{ECC192C9-3F1F-4203-8783-CAD9BF5BCCE2}" srcOrd="0" destOrd="0" parTransId="{B5E2C69D-E0AE-46B3-9077-2004EFB3C280}" sibTransId="{D4FB94F3-96B3-4A9A-A54E-160009F3C26E}"/>
    <dgm:cxn modelId="{111D75A7-9004-4274-808D-13614B9486FB}" srcId="{8C549D99-3EAB-468F-BDA6-47B94EFB7901}" destId="{5BFF80BF-3A47-49F7-9265-2914D94CBC68}" srcOrd="4" destOrd="0" parTransId="{B1EAE190-B2A7-4954-9E6A-9322EC5950AA}" sibTransId="{603D802F-6AA2-4C1E-A57F-0BA61CFE1DC9}"/>
    <dgm:cxn modelId="{F28E7CB0-EF49-470D-8FF4-05C90F7B5799}" type="presParOf" srcId="{AA696566-8795-4B13-B29A-F1BAACC95DF7}" destId="{013A0DFA-DF73-4555-84DE-71AE7DC7F73A}" srcOrd="0" destOrd="0" presId="urn:microsoft.com/office/officeart/2005/8/layout/vList5"/>
    <dgm:cxn modelId="{B6DED40E-529F-4BB9-B122-B7923E22688B}" type="presParOf" srcId="{013A0DFA-DF73-4555-84DE-71AE7DC7F73A}" destId="{A967B84B-E858-4D3E-9189-41FDC11C36AA}" srcOrd="0" destOrd="0" presId="urn:microsoft.com/office/officeart/2005/8/layout/vList5"/>
    <dgm:cxn modelId="{C52FD1D6-125C-4D99-805A-4C9D0E7219E1}" type="presParOf" srcId="{013A0DFA-DF73-4555-84DE-71AE7DC7F73A}" destId="{CE203C51-6CD4-41B5-B65F-0631BAD73BDD}" srcOrd="1" destOrd="0" presId="urn:microsoft.com/office/officeart/2005/8/layout/vList5"/>
    <dgm:cxn modelId="{0FFBFFF4-DF11-46C5-BEA0-79D9CEA613B0}" type="presParOf" srcId="{AA696566-8795-4B13-B29A-F1BAACC95DF7}" destId="{08EBDEBC-FD7B-49A1-9D1B-0D935EA27729}" srcOrd="1" destOrd="0" presId="urn:microsoft.com/office/officeart/2005/8/layout/vList5"/>
    <dgm:cxn modelId="{81B216D9-FC79-4D18-9D48-C84FC72CC17D}" type="presParOf" srcId="{AA696566-8795-4B13-B29A-F1BAACC95DF7}" destId="{606CFAB2-3C2D-4766-92D1-936DCAA8E834}" srcOrd="2" destOrd="0" presId="urn:microsoft.com/office/officeart/2005/8/layout/vList5"/>
    <dgm:cxn modelId="{7DBAAEDC-AB15-4DC0-9527-99E22A6D2B29}" type="presParOf" srcId="{606CFAB2-3C2D-4766-92D1-936DCAA8E834}" destId="{E1138D58-9276-431C-9D82-5BA8F1B4B57D}" srcOrd="0" destOrd="0" presId="urn:microsoft.com/office/officeart/2005/8/layout/vList5"/>
    <dgm:cxn modelId="{5FC0A0E3-3CEB-47D2-93F8-1CB9B1DA89D7}" type="presParOf" srcId="{606CFAB2-3C2D-4766-92D1-936DCAA8E834}" destId="{9EA033E5-BB5C-4169-AD67-75D762A1F0C6}" srcOrd="1" destOrd="0" presId="urn:microsoft.com/office/officeart/2005/8/layout/vList5"/>
    <dgm:cxn modelId="{5E65B683-D17F-4CE7-B976-73EA1620C9E1}" type="presParOf" srcId="{AA696566-8795-4B13-B29A-F1BAACC95DF7}" destId="{158EE464-ABDD-4643-89C3-3E574B043374}" srcOrd="3" destOrd="0" presId="urn:microsoft.com/office/officeart/2005/8/layout/vList5"/>
    <dgm:cxn modelId="{59348380-03F9-441F-B260-629E91EF4E24}" type="presParOf" srcId="{AA696566-8795-4B13-B29A-F1BAACC95DF7}" destId="{E3F3E52F-7399-482B-821F-0654781C8C86}" srcOrd="4" destOrd="0" presId="urn:microsoft.com/office/officeart/2005/8/layout/vList5"/>
    <dgm:cxn modelId="{D696D030-CEFC-4319-AE77-7072B0B45261}" type="presParOf" srcId="{E3F3E52F-7399-482B-821F-0654781C8C86}" destId="{C435CB3D-8710-4189-988E-BA6F7AD0113F}" srcOrd="0" destOrd="0" presId="urn:microsoft.com/office/officeart/2005/8/layout/vList5"/>
    <dgm:cxn modelId="{D7A88582-AD4D-4A31-9C87-D05EFE2AB25D}" type="presParOf" srcId="{E3F3E52F-7399-482B-821F-0654781C8C86}" destId="{99B076A4-55FB-4C20-B535-30C0C9B86B1E}"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0415734-B393-4E39-805D-F0228949611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8C549D99-3EAB-468F-BDA6-47B94EFB7901}">
      <dgm:prSet phldrT="[Text]"/>
      <dgm:spPr/>
      <dgm:t>
        <a:bodyPr/>
        <a:lstStyle/>
        <a:p>
          <a:r>
            <a:rPr lang="en-US" dirty="0" smtClean="0"/>
            <a:t>Basics</a:t>
          </a:r>
          <a:endParaRPr lang="en-US" dirty="0"/>
        </a:p>
      </dgm:t>
    </dgm:pt>
    <dgm:pt modelId="{4D462A81-3425-4379-9440-8DEFBDF1036B}" type="parTrans" cxnId="{88A67114-D00D-4F37-9712-B8E587273BAB}">
      <dgm:prSet/>
      <dgm:spPr/>
      <dgm:t>
        <a:bodyPr/>
        <a:lstStyle/>
        <a:p>
          <a:endParaRPr lang="en-US"/>
        </a:p>
      </dgm:t>
    </dgm:pt>
    <dgm:pt modelId="{5FDAB4D7-5E65-4489-8532-DD04E4C40958}" type="sibTrans" cxnId="{88A67114-D00D-4F37-9712-B8E587273BAB}">
      <dgm:prSet/>
      <dgm:spPr/>
      <dgm:t>
        <a:bodyPr/>
        <a:lstStyle/>
        <a:p>
          <a:endParaRPr lang="en-US"/>
        </a:p>
      </dgm:t>
    </dgm:pt>
    <dgm:pt modelId="{53C76C50-8E04-4B77-BD2E-5AB50FA89F09}">
      <dgm:prSet phldrT="[Text]" custT="1"/>
      <dgm:spPr/>
      <dgm:t>
        <a:bodyPr/>
        <a:lstStyle/>
        <a:p>
          <a:r>
            <a:rPr lang="en-US" sz="2000" dirty="0" smtClean="0"/>
            <a:t>Income and health care for Vets with disability.</a:t>
          </a:r>
          <a:endParaRPr lang="en-US" sz="2000" dirty="0"/>
        </a:p>
      </dgm:t>
    </dgm:pt>
    <dgm:pt modelId="{48D5B79A-9AC0-4D3B-BE4D-DA0213F873C1}" type="parTrans" cxnId="{DBB5FD2C-4E83-4894-8DC5-D2C78BF5C6A6}">
      <dgm:prSet/>
      <dgm:spPr/>
      <dgm:t>
        <a:bodyPr/>
        <a:lstStyle/>
        <a:p>
          <a:endParaRPr lang="en-US"/>
        </a:p>
      </dgm:t>
    </dgm:pt>
    <dgm:pt modelId="{13E14CA9-4B43-4EC3-81A5-4EAD55FFD741}" type="sibTrans" cxnId="{DBB5FD2C-4E83-4894-8DC5-D2C78BF5C6A6}">
      <dgm:prSet/>
      <dgm:spPr/>
      <dgm:t>
        <a:bodyPr/>
        <a:lstStyle/>
        <a:p>
          <a:endParaRPr lang="en-US"/>
        </a:p>
      </dgm:t>
    </dgm:pt>
    <dgm:pt modelId="{24572572-A3E1-4C4D-A295-44E0C7214E0B}">
      <dgm:prSet phldrT="[Text]"/>
      <dgm:spPr/>
      <dgm:t>
        <a:bodyPr/>
        <a:lstStyle/>
        <a:p>
          <a:r>
            <a:rPr lang="en-US" dirty="0" smtClean="0"/>
            <a:t>Must Know</a:t>
          </a:r>
          <a:endParaRPr lang="en-US" dirty="0"/>
        </a:p>
      </dgm:t>
    </dgm:pt>
    <dgm:pt modelId="{438ECAFA-DBAD-41A7-ABE7-917CF64E03A2}" type="parTrans" cxnId="{F819B332-3FD8-4CD9-B779-A89E9EA32D4A}">
      <dgm:prSet/>
      <dgm:spPr/>
      <dgm:t>
        <a:bodyPr/>
        <a:lstStyle/>
        <a:p>
          <a:endParaRPr lang="en-US"/>
        </a:p>
      </dgm:t>
    </dgm:pt>
    <dgm:pt modelId="{76410172-CABB-480D-B619-2E70F0922E60}" type="sibTrans" cxnId="{F819B332-3FD8-4CD9-B779-A89E9EA32D4A}">
      <dgm:prSet/>
      <dgm:spPr/>
      <dgm:t>
        <a:bodyPr/>
        <a:lstStyle/>
        <a:p>
          <a:endParaRPr lang="en-US"/>
        </a:p>
      </dgm:t>
    </dgm:pt>
    <dgm:pt modelId="{ECC192C9-3F1F-4203-8783-CAD9BF5BCCE2}">
      <dgm:prSet phldrT="[Text]" custT="1"/>
      <dgm:spPr/>
      <dgm:t>
        <a:bodyPr/>
        <a:lstStyle/>
        <a:p>
          <a:r>
            <a:rPr lang="en-US" sz="2000" dirty="0" smtClean="0"/>
            <a:t>Fast track for homeless applicants. </a:t>
          </a:r>
          <a:endParaRPr lang="en-US" sz="2000" dirty="0"/>
        </a:p>
      </dgm:t>
    </dgm:pt>
    <dgm:pt modelId="{B5E2C69D-E0AE-46B3-9077-2004EFB3C280}" type="parTrans" cxnId="{AB197A15-133C-4B05-952A-8D039E16F6CD}">
      <dgm:prSet/>
      <dgm:spPr/>
      <dgm:t>
        <a:bodyPr/>
        <a:lstStyle/>
        <a:p>
          <a:endParaRPr lang="en-US"/>
        </a:p>
      </dgm:t>
    </dgm:pt>
    <dgm:pt modelId="{D4FB94F3-96B3-4A9A-A54E-160009F3C26E}" type="sibTrans" cxnId="{AB197A15-133C-4B05-952A-8D039E16F6CD}">
      <dgm:prSet/>
      <dgm:spPr/>
      <dgm:t>
        <a:bodyPr/>
        <a:lstStyle/>
        <a:p>
          <a:endParaRPr lang="en-US"/>
        </a:p>
      </dgm:t>
    </dgm:pt>
    <dgm:pt modelId="{E0F71185-5F06-44B3-A9FC-095C0C2E5309}">
      <dgm:prSet phldrT="[Text]"/>
      <dgm:spPr/>
      <dgm:t>
        <a:bodyPr/>
        <a:lstStyle/>
        <a:p>
          <a:r>
            <a:rPr lang="en-US" dirty="0" smtClean="0"/>
            <a:t>Referring</a:t>
          </a:r>
          <a:endParaRPr lang="en-US" dirty="0"/>
        </a:p>
      </dgm:t>
    </dgm:pt>
    <dgm:pt modelId="{71648E43-AF8C-4DFE-BD43-300CC347B2F7}" type="parTrans" cxnId="{EB2A0F12-5365-4B65-A4BF-E9DE65AD881E}">
      <dgm:prSet/>
      <dgm:spPr/>
      <dgm:t>
        <a:bodyPr/>
        <a:lstStyle/>
        <a:p>
          <a:endParaRPr lang="en-US"/>
        </a:p>
      </dgm:t>
    </dgm:pt>
    <dgm:pt modelId="{C116C015-20D9-4DD3-A14A-306B76D2DD50}" type="sibTrans" cxnId="{EB2A0F12-5365-4B65-A4BF-E9DE65AD881E}">
      <dgm:prSet/>
      <dgm:spPr/>
      <dgm:t>
        <a:bodyPr/>
        <a:lstStyle/>
        <a:p>
          <a:endParaRPr lang="en-US"/>
        </a:p>
      </dgm:t>
    </dgm:pt>
    <dgm:pt modelId="{34F0B1C6-A773-486B-ACF4-B705D50D9BB2}">
      <dgm:prSet phldrT="[Text]" custT="1"/>
      <dgm:spPr/>
      <dgm:t>
        <a:bodyPr/>
        <a:lstStyle/>
        <a:p>
          <a:r>
            <a:rPr lang="en-US" sz="2000" dirty="0" smtClean="0"/>
            <a:t>Homeless Veteran Outreach Coordinator at VBA.</a:t>
          </a:r>
          <a:endParaRPr lang="en-US" sz="2000" dirty="0"/>
        </a:p>
      </dgm:t>
    </dgm:pt>
    <dgm:pt modelId="{81BA0D81-4773-422F-B76D-23CB17B0EA20}" type="parTrans" cxnId="{F317F364-76BD-46A1-A7AC-75DDEE9AB82B}">
      <dgm:prSet/>
      <dgm:spPr/>
      <dgm:t>
        <a:bodyPr/>
        <a:lstStyle/>
        <a:p>
          <a:endParaRPr lang="en-US"/>
        </a:p>
      </dgm:t>
    </dgm:pt>
    <dgm:pt modelId="{A02EAE61-1F85-4D11-BB23-E61984AF2FA9}" type="sibTrans" cxnId="{F317F364-76BD-46A1-A7AC-75DDEE9AB82B}">
      <dgm:prSet/>
      <dgm:spPr/>
      <dgm:t>
        <a:bodyPr/>
        <a:lstStyle/>
        <a:p>
          <a:endParaRPr lang="en-US"/>
        </a:p>
      </dgm:t>
    </dgm:pt>
    <dgm:pt modelId="{3EF4894B-2B16-45B1-A74D-E8834C5C0AC5}">
      <dgm:prSet custT="1"/>
      <dgm:spPr/>
      <dgm:t>
        <a:bodyPr/>
        <a:lstStyle/>
        <a:p>
          <a:r>
            <a:rPr lang="en-US" sz="2000" dirty="0" smtClean="0"/>
            <a:t>Disability need not be connected with military service.</a:t>
          </a:r>
        </a:p>
      </dgm:t>
    </dgm:pt>
    <dgm:pt modelId="{41878D61-31BA-499C-98EC-562BFF30EF5B}" type="parTrans" cxnId="{FC74A20C-5A37-4237-BA83-5B02DF2B1621}">
      <dgm:prSet/>
      <dgm:spPr/>
      <dgm:t>
        <a:bodyPr/>
        <a:lstStyle/>
        <a:p>
          <a:endParaRPr lang="en-US"/>
        </a:p>
      </dgm:t>
    </dgm:pt>
    <dgm:pt modelId="{0CD146A2-22AD-43BA-9AD4-186D4E27DF00}" type="sibTrans" cxnId="{FC74A20C-5A37-4237-BA83-5B02DF2B1621}">
      <dgm:prSet/>
      <dgm:spPr/>
      <dgm:t>
        <a:bodyPr/>
        <a:lstStyle/>
        <a:p>
          <a:endParaRPr lang="en-US"/>
        </a:p>
      </dgm:t>
    </dgm:pt>
    <dgm:pt modelId="{2E18EA0B-2EAE-4166-A22D-F4B1832FF8B9}">
      <dgm:prSet custT="1"/>
      <dgm:spPr/>
      <dgm:t>
        <a:bodyPr/>
        <a:lstStyle/>
        <a:p>
          <a:r>
            <a:rPr lang="en-US" sz="2000" dirty="0" smtClean="0"/>
            <a:t>Application is to </a:t>
          </a:r>
          <a:r>
            <a:rPr lang="en-US" sz="2000" dirty="0" smtClean="0">
              <a:solidFill>
                <a:srgbClr val="FF0000"/>
              </a:solidFill>
            </a:rPr>
            <a:t>Veteran Benefit Administration (VBA</a:t>
          </a:r>
          <a:r>
            <a:rPr lang="en-US" sz="2000" dirty="0" smtClean="0"/>
            <a:t>).</a:t>
          </a:r>
        </a:p>
      </dgm:t>
    </dgm:pt>
    <dgm:pt modelId="{8BD07167-1D91-4965-9772-CABF1F559EAA}" type="parTrans" cxnId="{3F1822DB-A35D-481D-BD95-102E32DD1624}">
      <dgm:prSet/>
      <dgm:spPr/>
      <dgm:t>
        <a:bodyPr/>
        <a:lstStyle/>
        <a:p>
          <a:endParaRPr lang="en-US"/>
        </a:p>
      </dgm:t>
    </dgm:pt>
    <dgm:pt modelId="{CA2D8D60-B256-40F2-9051-D1D2AA815810}" type="sibTrans" cxnId="{3F1822DB-A35D-481D-BD95-102E32DD1624}">
      <dgm:prSet/>
      <dgm:spPr/>
      <dgm:t>
        <a:bodyPr/>
        <a:lstStyle/>
        <a:p>
          <a:endParaRPr lang="en-US"/>
        </a:p>
      </dgm:t>
    </dgm:pt>
    <dgm:pt modelId="{78A4DC97-778D-4A3E-8392-47078C6C4811}">
      <dgm:prSet phldrT="[Text]" custT="1"/>
      <dgm:spPr/>
      <dgm:t>
        <a:bodyPr/>
        <a:lstStyle/>
        <a:p>
          <a:r>
            <a:rPr lang="en-US" sz="2000" dirty="0" smtClean="0">
              <a:hlinkClick xmlns:r="http://schemas.openxmlformats.org/officeDocument/2006/relationships" r:id="rId1"/>
            </a:rPr>
            <a:t>http://benefits.va.gov/compensation/</a:t>
          </a:r>
          <a:r>
            <a:rPr lang="en-US" sz="2000" dirty="0" smtClean="0"/>
            <a:t>.  </a:t>
          </a:r>
          <a:endParaRPr lang="en-US" sz="2000" dirty="0"/>
        </a:p>
      </dgm:t>
    </dgm:pt>
    <dgm:pt modelId="{7DFF9EF8-317E-4DDB-AB86-2D1DC770103D}" type="parTrans" cxnId="{7A4B1232-BC29-430A-A419-155C31FB56E9}">
      <dgm:prSet/>
      <dgm:spPr/>
    </dgm:pt>
    <dgm:pt modelId="{91916C8A-812B-4097-AD8C-77D8CD2CEDCA}" type="sibTrans" cxnId="{7A4B1232-BC29-430A-A419-155C31FB56E9}">
      <dgm:prSet/>
      <dgm:spPr/>
    </dgm:pt>
    <dgm:pt modelId="{B188A490-B5A8-4CB1-AD97-5F0A7CFFA34F}">
      <dgm:prSet custT="1"/>
      <dgm:spPr/>
      <dgm:t>
        <a:bodyPr/>
        <a:lstStyle/>
        <a:p>
          <a:r>
            <a:rPr lang="en-US" sz="2000" dirty="0" smtClean="0"/>
            <a:t>VBA will partner with SSVF.</a:t>
          </a:r>
        </a:p>
      </dgm:t>
    </dgm:pt>
    <dgm:pt modelId="{CFD3B97E-784A-4485-95D7-BB0FCD9ED646}" type="sibTrans" cxnId="{EC4AA017-8BDD-42FE-BEC9-B617EDC7CD15}">
      <dgm:prSet/>
      <dgm:spPr/>
    </dgm:pt>
    <dgm:pt modelId="{690C24D4-03BF-4BA5-8E72-708820C47379}" type="parTrans" cxnId="{EC4AA017-8BDD-42FE-BEC9-B617EDC7CD15}">
      <dgm:prSet/>
      <dgm:spPr/>
    </dgm:pt>
    <dgm:pt modelId="{546C2333-1021-4D3A-BAB0-24418A5DEFC5}">
      <dgm:prSet custT="1"/>
      <dgm:spPr/>
      <dgm:t>
        <a:bodyPr/>
        <a:lstStyle/>
        <a:p>
          <a:r>
            <a:rPr lang="en-US" sz="2000" dirty="0" smtClean="0"/>
            <a:t>VBA staff are “in reaching” to some shelters.</a:t>
          </a:r>
        </a:p>
      </dgm:t>
    </dgm:pt>
    <dgm:pt modelId="{C07B0495-C2F2-42AC-B21C-D145B5A82B78}" type="sibTrans" cxnId="{878B5CB6-74EF-4DB6-B663-74F133DC375E}">
      <dgm:prSet/>
      <dgm:spPr/>
      <dgm:t>
        <a:bodyPr/>
        <a:lstStyle/>
        <a:p>
          <a:endParaRPr lang="en-US"/>
        </a:p>
      </dgm:t>
    </dgm:pt>
    <dgm:pt modelId="{85C00190-7A39-4385-9304-9CEBCC8EE550}" type="parTrans" cxnId="{878B5CB6-74EF-4DB6-B663-74F133DC375E}">
      <dgm:prSet/>
      <dgm:spPr/>
      <dgm:t>
        <a:bodyPr/>
        <a:lstStyle/>
        <a:p>
          <a:endParaRPr lang="en-US"/>
        </a:p>
      </dgm:t>
    </dgm:pt>
    <dgm:pt modelId="{AA696566-8795-4B13-B29A-F1BAACC95DF7}" type="pres">
      <dgm:prSet presAssocID="{B0415734-B393-4E39-805D-F02289496116}" presName="Name0" presStyleCnt="0">
        <dgm:presLayoutVars>
          <dgm:dir/>
          <dgm:animLvl val="lvl"/>
          <dgm:resizeHandles val="exact"/>
        </dgm:presLayoutVars>
      </dgm:prSet>
      <dgm:spPr/>
      <dgm:t>
        <a:bodyPr/>
        <a:lstStyle/>
        <a:p>
          <a:endParaRPr lang="en-US"/>
        </a:p>
      </dgm:t>
    </dgm:pt>
    <dgm:pt modelId="{013A0DFA-DF73-4555-84DE-71AE7DC7F73A}" type="pres">
      <dgm:prSet presAssocID="{8C549D99-3EAB-468F-BDA6-47B94EFB7901}" presName="linNode" presStyleCnt="0"/>
      <dgm:spPr/>
    </dgm:pt>
    <dgm:pt modelId="{A967B84B-E858-4D3E-9189-41FDC11C36AA}" type="pres">
      <dgm:prSet presAssocID="{8C549D99-3EAB-468F-BDA6-47B94EFB7901}" presName="parentText" presStyleLbl="node1" presStyleIdx="0" presStyleCnt="3" custScaleX="59465" custScaleY="107136">
        <dgm:presLayoutVars>
          <dgm:chMax val="1"/>
          <dgm:bulletEnabled val="1"/>
        </dgm:presLayoutVars>
      </dgm:prSet>
      <dgm:spPr/>
      <dgm:t>
        <a:bodyPr/>
        <a:lstStyle/>
        <a:p>
          <a:endParaRPr lang="en-US"/>
        </a:p>
      </dgm:t>
    </dgm:pt>
    <dgm:pt modelId="{CE203C51-6CD4-41B5-B65F-0631BAD73BDD}" type="pres">
      <dgm:prSet presAssocID="{8C549D99-3EAB-468F-BDA6-47B94EFB7901}" presName="descendantText" presStyleLbl="alignAccFollowNode1" presStyleIdx="0" presStyleCnt="3" custScaleX="137478" custScaleY="128830" custLinFactNeighborX="8009" custLinFactNeighborY="467">
        <dgm:presLayoutVars>
          <dgm:bulletEnabled val="1"/>
        </dgm:presLayoutVars>
      </dgm:prSet>
      <dgm:spPr/>
      <dgm:t>
        <a:bodyPr/>
        <a:lstStyle/>
        <a:p>
          <a:endParaRPr lang="en-US"/>
        </a:p>
      </dgm:t>
    </dgm:pt>
    <dgm:pt modelId="{08EBDEBC-FD7B-49A1-9D1B-0D935EA27729}" type="pres">
      <dgm:prSet presAssocID="{5FDAB4D7-5E65-4489-8532-DD04E4C40958}" presName="sp" presStyleCnt="0"/>
      <dgm:spPr/>
    </dgm:pt>
    <dgm:pt modelId="{606CFAB2-3C2D-4766-92D1-936DCAA8E834}" type="pres">
      <dgm:prSet presAssocID="{24572572-A3E1-4C4D-A295-44E0C7214E0B}" presName="linNode" presStyleCnt="0"/>
      <dgm:spPr/>
    </dgm:pt>
    <dgm:pt modelId="{E1138D58-9276-431C-9D82-5BA8F1B4B57D}" type="pres">
      <dgm:prSet presAssocID="{24572572-A3E1-4C4D-A295-44E0C7214E0B}" presName="parentText" presStyleLbl="node1" presStyleIdx="1" presStyleCnt="3" custScaleX="59465" custScaleY="53563" custLinFactNeighborX="-16" custLinFactNeighborY="143">
        <dgm:presLayoutVars>
          <dgm:chMax val="1"/>
          <dgm:bulletEnabled val="1"/>
        </dgm:presLayoutVars>
      </dgm:prSet>
      <dgm:spPr/>
      <dgm:t>
        <a:bodyPr/>
        <a:lstStyle/>
        <a:p>
          <a:endParaRPr lang="en-US"/>
        </a:p>
      </dgm:t>
    </dgm:pt>
    <dgm:pt modelId="{9EA033E5-BB5C-4169-AD67-75D762A1F0C6}" type="pres">
      <dgm:prSet presAssocID="{24572572-A3E1-4C4D-A295-44E0C7214E0B}" presName="descendantText" presStyleLbl="alignAccFollowNode1" presStyleIdx="1" presStyleCnt="3" custScaleX="133533" custScaleY="64877" custLinFactNeighborX="410" custLinFactNeighborY="-860">
        <dgm:presLayoutVars>
          <dgm:bulletEnabled val="1"/>
        </dgm:presLayoutVars>
      </dgm:prSet>
      <dgm:spPr/>
      <dgm:t>
        <a:bodyPr/>
        <a:lstStyle/>
        <a:p>
          <a:endParaRPr lang="en-US"/>
        </a:p>
      </dgm:t>
    </dgm:pt>
    <dgm:pt modelId="{158EE464-ABDD-4643-89C3-3E574B043374}" type="pres">
      <dgm:prSet presAssocID="{76410172-CABB-480D-B619-2E70F0922E60}" presName="sp" presStyleCnt="0"/>
      <dgm:spPr/>
    </dgm:pt>
    <dgm:pt modelId="{E3F3E52F-7399-482B-821F-0654781C8C86}" type="pres">
      <dgm:prSet presAssocID="{E0F71185-5F06-44B3-A9FC-095C0C2E5309}" presName="linNode" presStyleCnt="0"/>
      <dgm:spPr/>
    </dgm:pt>
    <dgm:pt modelId="{C435CB3D-8710-4189-988E-BA6F7AD0113F}" type="pres">
      <dgm:prSet presAssocID="{E0F71185-5F06-44B3-A9FC-095C0C2E5309}" presName="parentText" presStyleLbl="node1" presStyleIdx="2" presStyleCnt="3" custScaleX="59465" custScaleY="50456" custLinFactNeighborX="-16" custLinFactNeighborY="8916">
        <dgm:presLayoutVars>
          <dgm:chMax val="1"/>
          <dgm:bulletEnabled val="1"/>
        </dgm:presLayoutVars>
      </dgm:prSet>
      <dgm:spPr/>
      <dgm:t>
        <a:bodyPr/>
        <a:lstStyle/>
        <a:p>
          <a:endParaRPr lang="en-US"/>
        </a:p>
      </dgm:t>
    </dgm:pt>
    <dgm:pt modelId="{99B076A4-55FB-4C20-B535-30C0C9B86B1E}" type="pres">
      <dgm:prSet presAssocID="{E0F71185-5F06-44B3-A9FC-095C0C2E5309}" presName="descendantText" presStyleLbl="alignAccFollowNode1" presStyleIdx="2" presStyleCnt="3" custScaleX="127322" custScaleY="58234" custLinFactNeighborX="7554" custLinFactNeighborY="-885">
        <dgm:presLayoutVars>
          <dgm:bulletEnabled val="1"/>
        </dgm:presLayoutVars>
      </dgm:prSet>
      <dgm:spPr/>
      <dgm:t>
        <a:bodyPr/>
        <a:lstStyle/>
        <a:p>
          <a:endParaRPr lang="en-US"/>
        </a:p>
      </dgm:t>
    </dgm:pt>
  </dgm:ptLst>
  <dgm:cxnLst>
    <dgm:cxn modelId="{88A67114-D00D-4F37-9712-B8E587273BAB}" srcId="{B0415734-B393-4E39-805D-F02289496116}" destId="{8C549D99-3EAB-468F-BDA6-47B94EFB7901}" srcOrd="0" destOrd="0" parTransId="{4D462A81-3425-4379-9440-8DEFBDF1036B}" sibTransId="{5FDAB4D7-5E65-4489-8532-DD04E4C40958}"/>
    <dgm:cxn modelId="{F2C8E364-2499-4819-98C3-9D03CA9006BF}" type="presOf" srcId="{78A4DC97-778D-4A3E-8392-47078C6C4811}" destId="{99B076A4-55FB-4C20-B535-30C0C9B86B1E}" srcOrd="0" destOrd="1" presId="urn:microsoft.com/office/officeart/2005/8/layout/vList5"/>
    <dgm:cxn modelId="{9D3D3035-A84E-4478-B84D-3068B23982E3}" type="presOf" srcId="{34F0B1C6-A773-486B-ACF4-B705D50D9BB2}" destId="{99B076A4-55FB-4C20-B535-30C0C9B86B1E}" srcOrd="0" destOrd="0" presId="urn:microsoft.com/office/officeart/2005/8/layout/vList5"/>
    <dgm:cxn modelId="{FC74A20C-5A37-4237-BA83-5B02DF2B1621}" srcId="{8C549D99-3EAB-468F-BDA6-47B94EFB7901}" destId="{3EF4894B-2B16-45B1-A74D-E8834C5C0AC5}" srcOrd="1" destOrd="0" parTransId="{41878D61-31BA-499C-98EC-562BFF30EF5B}" sibTransId="{0CD146A2-22AD-43BA-9AD4-186D4E27DF00}"/>
    <dgm:cxn modelId="{7A4B1232-BC29-430A-A419-155C31FB56E9}" srcId="{E0F71185-5F06-44B3-A9FC-095C0C2E5309}" destId="{78A4DC97-778D-4A3E-8392-47078C6C4811}" srcOrd="1" destOrd="0" parTransId="{7DFF9EF8-317E-4DDB-AB86-2D1DC770103D}" sibTransId="{91916C8A-812B-4097-AD8C-77D8CD2CEDCA}"/>
    <dgm:cxn modelId="{EC4AA017-8BDD-42FE-BEC9-B617EDC7CD15}" srcId="{24572572-A3E1-4C4D-A295-44E0C7214E0B}" destId="{B188A490-B5A8-4CB1-AD97-5F0A7CFFA34F}" srcOrd="2" destOrd="0" parTransId="{690C24D4-03BF-4BA5-8E72-708820C47379}" sibTransId="{CFD3B97E-784A-4485-95D7-BB0FCD9ED646}"/>
    <dgm:cxn modelId="{EB2A0F12-5365-4B65-A4BF-E9DE65AD881E}" srcId="{B0415734-B393-4E39-805D-F02289496116}" destId="{E0F71185-5F06-44B3-A9FC-095C0C2E5309}" srcOrd="2" destOrd="0" parTransId="{71648E43-AF8C-4DFE-BD43-300CC347B2F7}" sibTransId="{C116C015-20D9-4DD3-A14A-306B76D2DD50}"/>
    <dgm:cxn modelId="{FB2709CF-DD75-42FA-A849-9B0F48E52AF3}" type="presOf" srcId="{B188A490-B5A8-4CB1-AD97-5F0A7CFFA34F}" destId="{9EA033E5-BB5C-4169-AD67-75D762A1F0C6}" srcOrd="0" destOrd="2" presId="urn:microsoft.com/office/officeart/2005/8/layout/vList5"/>
    <dgm:cxn modelId="{1A6FFAE5-7AB3-4F8D-BF9D-D6C71AD54C0C}" type="presOf" srcId="{53C76C50-8E04-4B77-BD2E-5AB50FA89F09}" destId="{CE203C51-6CD4-41B5-B65F-0631BAD73BDD}" srcOrd="0" destOrd="0" presId="urn:microsoft.com/office/officeart/2005/8/layout/vList5"/>
    <dgm:cxn modelId="{895334C7-26CA-4FD2-8FC2-0DFA930FF274}" type="presOf" srcId="{2E18EA0B-2EAE-4166-A22D-F4B1832FF8B9}" destId="{CE203C51-6CD4-41B5-B65F-0631BAD73BDD}" srcOrd="0" destOrd="2" presId="urn:microsoft.com/office/officeart/2005/8/layout/vList5"/>
    <dgm:cxn modelId="{2361DD88-620E-47BF-A014-6C2BBA9A44A4}" type="presOf" srcId="{546C2333-1021-4D3A-BAB0-24418A5DEFC5}" destId="{9EA033E5-BB5C-4169-AD67-75D762A1F0C6}" srcOrd="0" destOrd="1" presId="urn:microsoft.com/office/officeart/2005/8/layout/vList5"/>
    <dgm:cxn modelId="{C69F1EA8-AB8C-4F5B-8828-C0DF0B2F32CC}" type="presOf" srcId="{ECC192C9-3F1F-4203-8783-CAD9BF5BCCE2}" destId="{9EA033E5-BB5C-4169-AD67-75D762A1F0C6}" srcOrd="0" destOrd="0" presId="urn:microsoft.com/office/officeart/2005/8/layout/vList5"/>
    <dgm:cxn modelId="{878B5CB6-74EF-4DB6-B663-74F133DC375E}" srcId="{24572572-A3E1-4C4D-A295-44E0C7214E0B}" destId="{546C2333-1021-4D3A-BAB0-24418A5DEFC5}" srcOrd="1" destOrd="0" parTransId="{85C00190-7A39-4385-9304-9CEBCC8EE550}" sibTransId="{C07B0495-C2F2-42AC-B21C-D145B5A82B78}"/>
    <dgm:cxn modelId="{A3AB1B61-9F15-4F68-AC29-5732B3E1C7DE}" type="presOf" srcId="{24572572-A3E1-4C4D-A295-44E0C7214E0B}" destId="{E1138D58-9276-431C-9D82-5BA8F1B4B57D}" srcOrd="0" destOrd="0" presId="urn:microsoft.com/office/officeart/2005/8/layout/vList5"/>
    <dgm:cxn modelId="{F819B332-3FD8-4CD9-B779-A89E9EA32D4A}" srcId="{B0415734-B393-4E39-805D-F02289496116}" destId="{24572572-A3E1-4C4D-A295-44E0C7214E0B}" srcOrd="1" destOrd="0" parTransId="{438ECAFA-DBAD-41A7-ABE7-917CF64E03A2}" sibTransId="{76410172-CABB-480D-B619-2E70F0922E60}"/>
    <dgm:cxn modelId="{F317F364-76BD-46A1-A7AC-75DDEE9AB82B}" srcId="{E0F71185-5F06-44B3-A9FC-095C0C2E5309}" destId="{34F0B1C6-A773-486B-ACF4-B705D50D9BB2}" srcOrd="0" destOrd="0" parTransId="{81BA0D81-4773-422F-B76D-23CB17B0EA20}" sibTransId="{A02EAE61-1F85-4D11-BB23-E61984AF2FA9}"/>
    <dgm:cxn modelId="{DBB5FD2C-4E83-4894-8DC5-D2C78BF5C6A6}" srcId="{8C549D99-3EAB-468F-BDA6-47B94EFB7901}" destId="{53C76C50-8E04-4B77-BD2E-5AB50FA89F09}" srcOrd="0" destOrd="0" parTransId="{48D5B79A-9AC0-4D3B-BE4D-DA0213F873C1}" sibTransId="{13E14CA9-4B43-4EC3-81A5-4EAD55FFD741}"/>
    <dgm:cxn modelId="{3F1822DB-A35D-481D-BD95-102E32DD1624}" srcId="{8C549D99-3EAB-468F-BDA6-47B94EFB7901}" destId="{2E18EA0B-2EAE-4166-A22D-F4B1832FF8B9}" srcOrd="2" destOrd="0" parTransId="{8BD07167-1D91-4965-9772-CABF1F559EAA}" sibTransId="{CA2D8D60-B256-40F2-9051-D1D2AA815810}"/>
    <dgm:cxn modelId="{F3894B91-A192-4697-898C-D27CBC122D6F}" type="presOf" srcId="{B0415734-B393-4E39-805D-F02289496116}" destId="{AA696566-8795-4B13-B29A-F1BAACC95DF7}" srcOrd="0" destOrd="0" presId="urn:microsoft.com/office/officeart/2005/8/layout/vList5"/>
    <dgm:cxn modelId="{84005F81-BC41-4010-88EF-5627A35988AE}" type="presOf" srcId="{E0F71185-5F06-44B3-A9FC-095C0C2E5309}" destId="{C435CB3D-8710-4189-988E-BA6F7AD0113F}" srcOrd="0" destOrd="0" presId="urn:microsoft.com/office/officeart/2005/8/layout/vList5"/>
    <dgm:cxn modelId="{08B19CA3-45D4-45F4-B68C-5476113825F2}" type="presOf" srcId="{3EF4894B-2B16-45B1-A74D-E8834C5C0AC5}" destId="{CE203C51-6CD4-41B5-B65F-0631BAD73BDD}" srcOrd="0" destOrd="1" presId="urn:microsoft.com/office/officeart/2005/8/layout/vList5"/>
    <dgm:cxn modelId="{A968498E-3D81-45BE-857C-4C08A7ACF95B}" type="presOf" srcId="{8C549D99-3EAB-468F-BDA6-47B94EFB7901}" destId="{A967B84B-E858-4D3E-9189-41FDC11C36AA}" srcOrd="0" destOrd="0" presId="urn:microsoft.com/office/officeart/2005/8/layout/vList5"/>
    <dgm:cxn modelId="{AB197A15-133C-4B05-952A-8D039E16F6CD}" srcId="{24572572-A3E1-4C4D-A295-44E0C7214E0B}" destId="{ECC192C9-3F1F-4203-8783-CAD9BF5BCCE2}" srcOrd="0" destOrd="0" parTransId="{B5E2C69D-E0AE-46B3-9077-2004EFB3C280}" sibTransId="{D4FB94F3-96B3-4A9A-A54E-160009F3C26E}"/>
    <dgm:cxn modelId="{75267B3E-092D-45C3-A506-B0DEE5DBCA6F}" type="presParOf" srcId="{AA696566-8795-4B13-B29A-F1BAACC95DF7}" destId="{013A0DFA-DF73-4555-84DE-71AE7DC7F73A}" srcOrd="0" destOrd="0" presId="urn:microsoft.com/office/officeart/2005/8/layout/vList5"/>
    <dgm:cxn modelId="{160A57E4-AD5D-4933-B4A6-790A7316D9D9}" type="presParOf" srcId="{013A0DFA-DF73-4555-84DE-71AE7DC7F73A}" destId="{A967B84B-E858-4D3E-9189-41FDC11C36AA}" srcOrd="0" destOrd="0" presId="urn:microsoft.com/office/officeart/2005/8/layout/vList5"/>
    <dgm:cxn modelId="{62EBC0F6-2AE7-4536-9E86-824B1582F185}" type="presParOf" srcId="{013A0DFA-DF73-4555-84DE-71AE7DC7F73A}" destId="{CE203C51-6CD4-41B5-B65F-0631BAD73BDD}" srcOrd="1" destOrd="0" presId="urn:microsoft.com/office/officeart/2005/8/layout/vList5"/>
    <dgm:cxn modelId="{9A4A51A3-AA12-438E-8A40-C06B09E42DD9}" type="presParOf" srcId="{AA696566-8795-4B13-B29A-F1BAACC95DF7}" destId="{08EBDEBC-FD7B-49A1-9D1B-0D935EA27729}" srcOrd="1" destOrd="0" presId="urn:microsoft.com/office/officeart/2005/8/layout/vList5"/>
    <dgm:cxn modelId="{32AEAC44-0BA4-43CA-944F-B2BEF8175020}" type="presParOf" srcId="{AA696566-8795-4B13-B29A-F1BAACC95DF7}" destId="{606CFAB2-3C2D-4766-92D1-936DCAA8E834}" srcOrd="2" destOrd="0" presId="urn:microsoft.com/office/officeart/2005/8/layout/vList5"/>
    <dgm:cxn modelId="{79040979-FD70-48E9-B669-62C707E6B1A6}" type="presParOf" srcId="{606CFAB2-3C2D-4766-92D1-936DCAA8E834}" destId="{E1138D58-9276-431C-9D82-5BA8F1B4B57D}" srcOrd="0" destOrd="0" presId="urn:microsoft.com/office/officeart/2005/8/layout/vList5"/>
    <dgm:cxn modelId="{0345F9AA-5A19-4A3F-9B9D-FE1FE02478DD}" type="presParOf" srcId="{606CFAB2-3C2D-4766-92D1-936DCAA8E834}" destId="{9EA033E5-BB5C-4169-AD67-75D762A1F0C6}" srcOrd="1" destOrd="0" presId="urn:microsoft.com/office/officeart/2005/8/layout/vList5"/>
    <dgm:cxn modelId="{00F41047-A3D0-4C90-8229-CBD8C9F49405}" type="presParOf" srcId="{AA696566-8795-4B13-B29A-F1BAACC95DF7}" destId="{158EE464-ABDD-4643-89C3-3E574B043374}" srcOrd="3" destOrd="0" presId="urn:microsoft.com/office/officeart/2005/8/layout/vList5"/>
    <dgm:cxn modelId="{A7C30D67-78B8-4216-89A8-98DBC06D0C48}" type="presParOf" srcId="{AA696566-8795-4B13-B29A-F1BAACC95DF7}" destId="{E3F3E52F-7399-482B-821F-0654781C8C86}" srcOrd="4" destOrd="0" presId="urn:microsoft.com/office/officeart/2005/8/layout/vList5"/>
    <dgm:cxn modelId="{6173EC4A-5FF3-4DF7-8BBC-30988BCC69B1}" type="presParOf" srcId="{E3F3E52F-7399-482B-821F-0654781C8C86}" destId="{C435CB3D-8710-4189-988E-BA6F7AD0113F}" srcOrd="0" destOrd="0" presId="urn:microsoft.com/office/officeart/2005/8/layout/vList5"/>
    <dgm:cxn modelId="{8FDA117D-580A-4203-977E-AED3C1C276B7}" type="presParOf" srcId="{E3F3E52F-7399-482B-821F-0654781C8C86}" destId="{99B076A4-55FB-4C20-B535-30C0C9B86B1E}"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0415734-B393-4E39-805D-F0228949611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8C549D99-3EAB-468F-BDA6-47B94EFB7901}">
      <dgm:prSet phldrT="[Text]"/>
      <dgm:spPr/>
      <dgm:t>
        <a:bodyPr/>
        <a:lstStyle/>
        <a:p>
          <a:r>
            <a:rPr lang="en-US" dirty="0" smtClean="0"/>
            <a:t>Basics</a:t>
          </a:r>
          <a:endParaRPr lang="en-US" dirty="0"/>
        </a:p>
      </dgm:t>
    </dgm:pt>
    <dgm:pt modelId="{4D462A81-3425-4379-9440-8DEFBDF1036B}" type="parTrans" cxnId="{88A67114-D00D-4F37-9712-B8E587273BAB}">
      <dgm:prSet/>
      <dgm:spPr/>
      <dgm:t>
        <a:bodyPr/>
        <a:lstStyle/>
        <a:p>
          <a:endParaRPr lang="en-US"/>
        </a:p>
      </dgm:t>
    </dgm:pt>
    <dgm:pt modelId="{5FDAB4D7-5E65-4489-8532-DD04E4C40958}" type="sibTrans" cxnId="{88A67114-D00D-4F37-9712-B8E587273BAB}">
      <dgm:prSet/>
      <dgm:spPr/>
      <dgm:t>
        <a:bodyPr/>
        <a:lstStyle/>
        <a:p>
          <a:endParaRPr lang="en-US"/>
        </a:p>
      </dgm:t>
    </dgm:pt>
    <dgm:pt modelId="{53C76C50-8E04-4B77-BD2E-5AB50FA89F09}">
      <dgm:prSet phldrT="[Text]" custT="1"/>
      <dgm:spPr/>
      <dgm:t>
        <a:bodyPr/>
        <a:lstStyle/>
        <a:p>
          <a:r>
            <a:rPr lang="en-US" sz="2000" dirty="0" smtClean="0"/>
            <a:t>Income for eligible families with children in household. </a:t>
          </a:r>
          <a:endParaRPr lang="en-US" sz="2000" dirty="0"/>
        </a:p>
      </dgm:t>
    </dgm:pt>
    <dgm:pt modelId="{48D5B79A-9AC0-4D3B-BE4D-DA0213F873C1}" type="parTrans" cxnId="{DBB5FD2C-4E83-4894-8DC5-D2C78BF5C6A6}">
      <dgm:prSet/>
      <dgm:spPr/>
      <dgm:t>
        <a:bodyPr/>
        <a:lstStyle/>
        <a:p>
          <a:endParaRPr lang="en-US"/>
        </a:p>
      </dgm:t>
    </dgm:pt>
    <dgm:pt modelId="{13E14CA9-4B43-4EC3-81A5-4EAD55FFD741}" type="sibTrans" cxnId="{DBB5FD2C-4E83-4894-8DC5-D2C78BF5C6A6}">
      <dgm:prSet/>
      <dgm:spPr/>
      <dgm:t>
        <a:bodyPr/>
        <a:lstStyle/>
        <a:p>
          <a:endParaRPr lang="en-US"/>
        </a:p>
      </dgm:t>
    </dgm:pt>
    <dgm:pt modelId="{24572572-A3E1-4C4D-A295-44E0C7214E0B}">
      <dgm:prSet phldrT="[Text]"/>
      <dgm:spPr/>
      <dgm:t>
        <a:bodyPr/>
        <a:lstStyle/>
        <a:p>
          <a:r>
            <a:rPr lang="en-US" dirty="0" smtClean="0"/>
            <a:t>Must Know</a:t>
          </a:r>
          <a:endParaRPr lang="en-US" dirty="0"/>
        </a:p>
      </dgm:t>
    </dgm:pt>
    <dgm:pt modelId="{438ECAFA-DBAD-41A7-ABE7-917CF64E03A2}" type="parTrans" cxnId="{F819B332-3FD8-4CD9-B779-A89E9EA32D4A}">
      <dgm:prSet/>
      <dgm:spPr/>
      <dgm:t>
        <a:bodyPr/>
        <a:lstStyle/>
        <a:p>
          <a:endParaRPr lang="en-US"/>
        </a:p>
      </dgm:t>
    </dgm:pt>
    <dgm:pt modelId="{76410172-CABB-480D-B619-2E70F0922E60}" type="sibTrans" cxnId="{F819B332-3FD8-4CD9-B779-A89E9EA32D4A}">
      <dgm:prSet/>
      <dgm:spPr/>
      <dgm:t>
        <a:bodyPr/>
        <a:lstStyle/>
        <a:p>
          <a:endParaRPr lang="en-US"/>
        </a:p>
      </dgm:t>
    </dgm:pt>
    <dgm:pt modelId="{ECC192C9-3F1F-4203-8783-CAD9BF5BCCE2}">
      <dgm:prSet phldrT="[Text]" custT="1"/>
      <dgm:spPr/>
      <dgm:t>
        <a:bodyPr/>
        <a:lstStyle/>
        <a:p>
          <a:r>
            <a:rPr lang="en-US" sz="2000" dirty="0" smtClean="0"/>
            <a:t>Walk –in locations of TANF offices for local application. </a:t>
          </a:r>
          <a:endParaRPr lang="en-US" sz="2000" dirty="0"/>
        </a:p>
      </dgm:t>
    </dgm:pt>
    <dgm:pt modelId="{B5E2C69D-E0AE-46B3-9077-2004EFB3C280}" type="parTrans" cxnId="{AB197A15-133C-4B05-952A-8D039E16F6CD}">
      <dgm:prSet/>
      <dgm:spPr/>
      <dgm:t>
        <a:bodyPr/>
        <a:lstStyle/>
        <a:p>
          <a:endParaRPr lang="en-US"/>
        </a:p>
      </dgm:t>
    </dgm:pt>
    <dgm:pt modelId="{D4FB94F3-96B3-4A9A-A54E-160009F3C26E}" type="sibTrans" cxnId="{AB197A15-133C-4B05-952A-8D039E16F6CD}">
      <dgm:prSet/>
      <dgm:spPr/>
      <dgm:t>
        <a:bodyPr/>
        <a:lstStyle/>
        <a:p>
          <a:endParaRPr lang="en-US"/>
        </a:p>
      </dgm:t>
    </dgm:pt>
    <dgm:pt modelId="{E0F71185-5F06-44B3-A9FC-095C0C2E5309}">
      <dgm:prSet phldrT="[Text]"/>
      <dgm:spPr/>
      <dgm:t>
        <a:bodyPr/>
        <a:lstStyle/>
        <a:p>
          <a:r>
            <a:rPr lang="en-US" dirty="0" smtClean="0"/>
            <a:t>Referring</a:t>
          </a:r>
          <a:endParaRPr lang="en-US" dirty="0"/>
        </a:p>
      </dgm:t>
    </dgm:pt>
    <dgm:pt modelId="{71648E43-AF8C-4DFE-BD43-300CC347B2F7}" type="parTrans" cxnId="{EB2A0F12-5365-4B65-A4BF-E9DE65AD881E}">
      <dgm:prSet/>
      <dgm:spPr/>
      <dgm:t>
        <a:bodyPr/>
        <a:lstStyle/>
        <a:p>
          <a:endParaRPr lang="en-US"/>
        </a:p>
      </dgm:t>
    </dgm:pt>
    <dgm:pt modelId="{C116C015-20D9-4DD3-A14A-306B76D2DD50}" type="sibTrans" cxnId="{EB2A0F12-5365-4B65-A4BF-E9DE65AD881E}">
      <dgm:prSet/>
      <dgm:spPr/>
      <dgm:t>
        <a:bodyPr/>
        <a:lstStyle/>
        <a:p>
          <a:endParaRPr lang="en-US"/>
        </a:p>
      </dgm:t>
    </dgm:pt>
    <dgm:pt modelId="{34F0B1C6-A773-486B-ACF4-B705D50D9BB2}">
      <dgm:prSet phldrT="[Text]" custT="1"/>
      <dgm:spPr/>
      <dgm:t>
        <a:bodyPr/>
        <a:lstStyle/>
        <a:p>
          <a:r>
            <a:rPr lang="en-US" sz="2000" dirty="0" smtClean="0"/>
            <a:t>Research your state’s homeless TANF benefits.  </a:t>
          </a:r>
          <a:endParaRPr lang="en-US" sz="2000" dirty="0"/>
        </a:p>
      </dgm:t>
    </dgm:pt>
    <dgm:pt modelId="{81BA0D81-4773-422F-B76D-23CB17B0EA20}" type="parTrans" cxnId="{F317F364-76BD-46A1-A7AC-75DDEE9AB82B}">
      <dgm:prSet/>
      <dgm:spPr/>
      <dgm:t>
        <a:bodyPr/>
        <a:lstStyle/>
        <a:p>
          <a:endParaRPr lang="en-US"/>
        </a:p>
      </dgm:t>
    </dgm:pt>
    <dgm:pt modelId="{A02EAE61-1F85-4D11-BB23-E61984AF2FA9}" type="sibTrans" cxnId="{F317F364-76BD-46A1-A7AC-75DDEE9AB82B}">
      <dgm:prSet/>
      <dgm:spPr/>
      <dgm:t>
        <a:bodyPr/>
        <a:lstStyle/>
        <a:p>
          <a:endParaRPr lang="en-US"/>
        </a:p>
      </dgm:t>
    </dgm:pt>
    <dgm:pt modelId="{01358243-6766-47A3-8B74-24761B34615D}">
      <dgm:prSet custT="1"/>
      <dgm:spPr/>
      <dgm:t>
        <a:bodyPr/>
        <a:lstStyle/>
        <a:p>
          <a:r>
            <a:rPr lang="en-US" sz="2000" dirty="0" smtClean="0"/>
            <a:t>Provides “leg up” out of homelessness .</a:t>
          </a:r>
        </a:p>
      </dgm:t>
    </dgm:pt>
    <dgm:pt modelId="{4E681013-996C-4923-B17D-3E11945270F7}" type="parTrans" cxnId="{F1EA2A00-BA3A-45C1-A45C-2E876A383F56}">
      <dgm:prSet/>
      <dgm:spPr/>
      <dgm:t>
        <a:bodyPr/>
        <a:lstStyle/>
        <a:p>
          <a:endParaRPr lang="en-US"/>
        </a:p>
      </dgm:t>
    </dgm:pt>
    <dgm:pt modelId="{A3636071-17DC-4705-A44D-F2BD3CB5446F}" type="sibTrans" cxnId="{F1EA2A00-BA3A-45C1-A45C-2E876A383F56}">
      <dgm:prSet/>
      <dgm:spPr/>
      <dgm:t>
        <a:bodyPr/>
        <a:lstStyle/>
        <a:p>
          <a:endParaRPr lang="en-US"/>
        </a:p>
      </dgm:t>
    </dgm:pt>
    <dgm:pt modelId="{907DAD2D-8499-435F-A1AB-B8E243752D71}">
      <dgm:prSet custT="1"/>
      <dgm:spPr/>
      <dgm:t>
        <a:bodyPr/>
        <a:lstStyle/>
        <a:p>
          <a:r>
            <a:rPr lang="en-US" sz="2000" dirty="0" smtClean="0"/>
            <a:t>Walk in application at </a:t>
          </a:r>
          <a:r>
            <a:rPr lang="en-US" sz="2000" dirty="0" smtClean="0">
              <a:solidFill>
                <a:srgbClr val="FF0000"/>
              </a:solidFill>
            </a:rPr>
            <a:t>state welfare agency</a:t>
          </a:r>
          <a:r>
            <a:rPr lang="en-US" sz="2000" dirty="0" smtClean="0"/>
            <a:t>.</a:t>
          </a:r>
        </a:p>
      </dgm:t>
    </dgm:pt>
    <dgm:pt modelId="{AE801005-3ACD-428C-81D5-E632AEFB9E75}" type="parTrans" cxnId="{2CC5FF12-4363-4891-94DB-27F81CAB61FC}">
      <dgm:prSet/>
      <dgm:spPr/>
      <dgm:t>
        <a:bodyPr/>
        <a:lstStyle/>
        <a:p>
          <a:endParaRPr lang="en-US"/>
        </a:p>
      </dgm:t>
    </dgm:pt>
    <dgm:pt modelId="{CDA329D4-703A-4C88-B332-B19EFE882554}" type="sibTrans" cxnId="{2CC5FF12-4363-4891-94DB-27F81CAB61FC}">
      <dgm:prSet/>
      <dgm:spPr/>
      <dgm:t>
        <a:bodyPr/>
        <a:lstStyle/>
        <a:p>
          <a:endParaRPr lang="en-US"/>
        </a:p>
      </dgm:t>
    </dgm:pt>
    <dgm:pt modelId="{B35B94F7-73AE-450C-A2BD-3BD856E1938A}">
      <dgm:prSet custT="1"/>
      <dgm:spPr/>
      <dgm:t>
        <a:bodyPr/>
        <a:lstStyle/>
        <a:p>
          <a:r>
            <a:rPr lang="en-US" sz="2000" dirty="0" smtClean="0"/>
            <a:t>Families in shelter typically connected to TANF/SNAP.</a:t>
          </a:r>
        </a:p>
      </dgm:t>
    </dgm:pt>
    <dgm:pt modelId="{9CCBB933-6D2A-40F6-A227-3342755050B2}" type="parTrans" cxnId="{E06FB37B-E7E7-40FA-A08F-154C0459F70B}">
      <dgm:prSet/>
      <dgm:spPr/>
      <dgm:t>
        <a:bodyPr/>
        <a:lstStyle/>
        <a:p>
          <a:endParaRPr lang="en-US"/>
        </a:p>
      </dgm:t>
    </dgm:pt>
    <dgm:pt modelId="{7BBB63BF-79EF-48B1-94F0-BB8A4976BD6C}" type="sibTrans" cxnId="{E06FB37B-E7E7-40FA-A08F-154C0459F70B}">
      <dgm:prSet/>
      <dgm:spPr/>
      <dgm:t>
        <a:bodyPr/>
        <a:lstStyle/>
        <a:p>
          <a:endParaRPr lang="en-US"/>
        </a:p>
      </dgm:t>
    </dgm:pt>
    <dgm:pt modelId="{4FC796CC-6146-4D26-88B0-89985B5D32A0}">
      <dgm:prSet custT="1"/>
      <dgm:spPr/>
      <dgm:t>
        <a:bodyPr/>
        <a:lstStyle/>
        <a:p>
          <a:r>
            <a:rPr lang="en-US" sz="2000" dirty="0" smtClean="0"/>
            <a:t>Unique to each state: resources for homeless.</a:t>
          </a:r>
        </a:p>
      </dgm:t>
    </dgm:pt>
    <dgm:pt modelId="{92E1BC4A-2443-4333-9407-832F2CAE0CA9}" type="parTrans" cxnId="{856C003A-84C1-4BB6-95A3-DFC4B8746416}">
      <dgm:prSet/>
      <dgm:spPr/>
      <dgm:t>
        <a:bodyPr/>
        <a:lstStyle/>
        <a:p>
          <a:endParaRPr lang="en-US"/>
        </a:p>
      </dgm:t>
    </dgm:pt>
    <dgm:pt modelId="{5AD8E50F-BDE4-48C0-97DE-E345E29E9E79}" type="sibTrans" cxnId="{856C003A-84C1-4BB6-95A3-DFC4B8746416}">
      <dgm:prSet/>
      <dgm:spPr/>
      <dgm:t>
        <a:bodyPr/>
        <a:lstStyle/>
        <a:p>
          <a:endParaRPr lang="en-US"/>
        </a:p>
      </dgm:t>
    </dgm:pt>
    <dgm:pt modelId="{2F13BCB3-81B3-4DE6-A4AA-F68EF6BCC639}">
      <dgm:prSet custT="1"/>
      <dgm:spPr/>
      <dgm:t>
        <a:bodyPr/>
        <a:lstStyle/>
        <a:p>
          <a:r>
            <a:rPr lang="en-US" sz="2000" dirty="0" smtClean="0"/>
            <a:t>Contact local family advocacy group w/questions</a:t>
          </a:r>
          <a:r>
            <a:rPr lang="en-US" sz="2100" dirty="0" smtClean="0"/>
            <a:t>.</a:t>
          </a:r>
        </a:p>
      </dgm:t>
    </dgm:pt>
    <dgm:pt modelId="{83D05807-1A10-43D2-9B5E-EDD71274195D}" type="parTrans" cxnId="{9F806C29-C805-4248-A09D-8E8D8B097B6F}">
      <dgm:prSet/>
      <dgm:spPr/>
      <dgm:t>
        <a:bodyPr/>
        <a:lstStyle/>
        <a:p>
          <a:endParaRPr lang="en-US"/>
        </a:p>
      </dgm:t>
    </dgm:pt>
    <dgm:pt modelId="{EE8F77EC-99F6-409E-9CAE-CE7A79C41FB6}" type="sibTrans" cxnId="{9F806C29-C805-4248-A09D-8E8D8B097B6F}">
      <dgm:prSet/>
      <dgm:spPr/>
      <dgm:t>
        <a:bodyPr/>
        <a:lstStyle/>
        <a:p>
          <a:endParaRPr lang="en-US"/>
        </a:p>
      </dgm:t>
    </dgm:pt>
    <dgm:pt modelId="{AA696566-8795-4B13-B29A-F1BAACC95DF7}" type="pres">
      <dgm:prSet presAssocID="{B0415734-B393-4E39-805D-F02289496116}" presName="Name0" presStyleCnt="0">
        <dgm:presLayoutVars>
          <dgm:dir/>
          <dgm:animLvl val="lvl"/>
          <dgm:resizeHandles val="exact"/>
        </dgm:presLayoutVars>
      </dgm:prSet>
      <dgm:spPr/>
      <dgm:t>
        <a:bodyPr/>
        <a:lstStyle/>
        <a:p>
          <a:endParaRPr lang="en-US"/>
        </a:p>
      </dgm:t>
    </dgm:pt>
    <dgm:pt modelId="{013A0DFA-DF73-4555-84DE-71AE7DC7F73A}" type="pres">
      <dgm:prSet presAssocID="{8C549D99-3EAB-468F-BDA6-47B94EFB7901}" presName="linNode" presStyleCnt="0"/>
      <dgm:spPr/>
    </dgm:pt>
    <dgm:pt modelId="{A967B84B-E858-4D3E-9189-41FDC11C36AA}" type="pres">
      <dgm:prSet presAssocID="{8C549D99-3EAB-468F-BDA6-47B94EFB7901}" presName="parentText" presStyleLbl="node1" presStyleIdx="0" presStyleCnt="3" custScaleX="59465" custScaleY="107136">
        <dgm:presLayoutVars>
          <dgm:chMax val="1"/>
          <dgm:bulletEnabled val="1"/>
        </dgm:presLayoutVars>
      </dgm:prSet>
      <dgm:spPr/>
      <dgm:t>
        <a:bodyPr/>
        <a:lstStyle/>
        <a:p>
          <a:endParaRPr lang="en-US"/>
        </a:p>
      </dgm:t>
    </dgm:pt>
    <dgm:pt modelId="{CE203C51-6CD4-41B5-B65F-0631BAD73BDD}" type="pres">
      <dgm:prSet presAssocID="{8C549D99-3EAB-468F-BDA6-47B94EFB7901}" presName="descendantText" presStyleLbl="alignAccFollowNode1" presStyleIdx="0" presStyleCnt="3" custScaleX="137478" custScaleY="128830" custLinFactNeighborX="8009" custLinFactNeighborY="467">
        <dgm:presLayoutVars>
          <dgm:bulletEnabled val="1"/>
        </dgm:presLayoutVars>
      </dgm:prSet>
      <dgm:spPr/>
      <dgm:t>
        <a:bodyPr/>
        <a:lstStyle/>
        <a:p>
          <a:endParaRPr lang="en-US"/>
        </a:p>
      </dgm:t>
    </dgm:pt>
    <dgm:pt modelId="{08EBDEBC-FD7B-49A1-9D1B-0D935EA27729}" type="pres">
      <dgm:prSet presAssocID="{5FDAB4D7-5E65-4489-8532-DD04E4C40958}" presName="sp" presStyleCnt="0"/>
      <dgm:spPr/>
    </dgm:pt>
    <dgm:pt modelId="{606CFAB2-3C2D-4766-92D1-936DCAA8E834}" type="pres">
      <dgm:prSet presAssocID="{24572572-A3E1-4C4D-A295-44E0C7214E0B}" presName="linNode" presStyleCnt="0"/>
      <dgm:spPr/>
    </dgm:pt>
    <dgm:pt modelId="{E1138D58-9276-431C-9D82-5BA8F1B4B57D}" type="pres">
      <dgm:prSet presAssocID="{24572572-A3E1-4C4D-A295-44E0C7214E0B}" presName="parentText" presStyleLbl="node1" presStyleIdx="1" presStyleCnt="3" custScaleX="59465" custScaleY="53563" custLinFactNeighborX="-16" custLinFactNeighborY="143">
        <dgm:presLayoutVars>
          <dgm:chMax val="1"/>
          <dgm:bulletEnabled val="1"/>
        </dgm:presLayoutVars>
      </dgm:prSet>
      <dgm:spPr/>
      <dgm:t>
        <a:bodyPr/>
        <a:lstStyle/>
        <a:p>
          <a:endParaRPr lang="en-US"/>
        </a:p>
      </dgm:t>
    </dgm:pt>
    <dgm:pt modelId="{9EA033E5-BB5C-4169-AD67-75D762A1F0C6}" type="pres">
      <dgm:prSet presAssocID="{24572572-A3E1-4C4D-A295-44E0C7214E0B}" presName="descendantText" presStyleLbl="alignAccFollowNode1" presStyleIdx="1" presStyleCnt="3" custScaleX="133533" custScaleY="64877" custLinFactNeighborX="410" custLinFactNeighborY="-860">
        <dgm:presLayoutVars>
          <dgm:bulletEnabled val="1"/>
        </dgm:presLayoutVars>
      </dgm:prSet>
      <dgm:spPr/>
      <dgm:t>
        <a:bodyPr/>
        <a:lstStyle/>
        <a:p>
          <a:endParaRPr lang="en-US"/>
        </a:p>
      </dgm:t>
    </dgm:pt>
    <dgm:pt modelId="{158EE464-ABDD-4643-89C3-3E574B043374}" type="pres">
      <dgm:prSet presAssocID="{76410172-CABB-480D-B619-2E70F0922E60}" presName="sp" presStyleCnt="0"/>
      <dgm:spPr/>
    </dgm:pt>
    <dgm:pt modelId="{E3F3E52F-7399-482B-821F-0654781C8C86}" type="pres">
      <dgm:prSet presAssocID="{E0F71185-5F06-44B3-A9FC-095C0C2E5309}" presName="linNode" presStyleCnt="0"/>
      <dgm:spPr/>
    </dgm:pt>
    <dgm:pt modelId="{C435CB3D-8710-4189-988E-BA6F7AD0113F}" type="pres">
      <dgm:prSet presAssocID="{E0F71185-5F06-44B3-A9FC-095C0C2E5309}" presName="parentText" presStyleLbl="node1" presStyleIdx="2" presStyleCnt="3" custScaleX="59465" custScaleY="50456" custLinFactNeighborX="-16" custLinFactNeighborY="8916">
        <dgm:presLayoutVars>
          <dgm:chMax val="1"/>
          <dgm:bulletEnabled val="1"/>
        </dgm:presLayoutVars>
      </dgm:prSet>
      <dgm:spPr/>
      <dgm:t>
        <a:bodyPr/>
        <a:lstStyle/>
        <a:p>
          <a:endParaRPr lang="en-US"/>
        </a:p>
      </dgm:t>
    </dgm:pt>
    <dgm:pt modelId="{99B076A4-55FB-4C20-B535-30C0C9B86B1E}" type="pres">
      <dgm:prSet presAssocID="{E0F71185-5F06-44B3-A9FC-095C0C2E5309}" presName="descendantText" presStyleLbl="alignAccFollowNode1" presStyleIdx="2" presStyleCnt="3" custScaleX="127322" custScaleY="58234" custLinFactNeighborX="7554" custLinFactNeighborY="-885">
        <dgm:presLayoutVars>
          <dgm:bulletEnabled val="1"/>
        </dgm:presLayoutVars>
      </dgm:prSet>
      <dgm:spPr/>
      <dgm:t>
        <a:bodyPr/>
        <a:lstStyle/>
        <a:p>
          <a:endParaRPr lang="en-US"/>
        </a:p>
      </dgm:t>
    </dgm:pt>
  </dgm:ptLst>
  <dgm:cxnLst>
    <dgm:cxn modelId="{88A67114-D00D-4F37-9712-B8E587273BAB}" srcId="{B0415734-B393-4E39-805D-F02289496116}" destId="{8C549D99-3EAB-468F-BDA6-47B94EFB7901}" srcOrd="0" destOrd="0" parTransId="{4D462A81-3425-4379-9440-8DEFBDF1036B}" sibTransId="{5FDAB4D7-5E65-4489-8532-DD04E4C40958}"/>
    <dgm:cxn modelId="{BBAB030A-143B-4A3C-8271-ADB96E08D51D}" type="presOf" srcId="{34F0B1C6-A773-486B-ACF4-B705D50D9BB2}" destId="{99B076A4-55FB-4C20-B535-30C0C9B86B1E}" srcOrd="0" destOrd="0" presId="urn:microsoft.com/office/officeart/2005/8/layout/vList5"/>
    <dgm:cxn modelId="{F1EA2A00-BA3A-45C1-A45C-2E876A383F56}" srcId="{8C549D99-3EAB-468F-BDA6-47B94EFB7901}" destId="{01358243-6766-47A3-8B74-24761B34615D}" srcOrd="1" destOrd="0" parTransId="{4E681013-996C-4923-B17D-3E11945270F7}" sibTransId="{A3636071-17DC-4705-A44D-F2BD3CB5446F}"/>
    <dgm:cxn modelId="{07090B1D-5E49-47C9-ABB8-1C9487617676}" type="presOf" srcId="{B0415734-B393-4E39-805D-F02289496116}" destId="{AA696566-8795-4B13-B29A-F1BAACC95DF7}" srcOrd="0" destOrd="0" presId="urn:microsoft.com/office/officeart/2005/8/layout/vList5"/>
    <dgm:cxn modelId="{ED2E7A1B-A8E7-41BD-93A4-BAC1D7286848}" type="presOf" srcId="{4FC796CC-6146-4D26-88B0-89985B5D32A0}" destId="{9EA033E5-BB5C-4169-AD67-75D762A1F0C6}" srcOrd="0" destOrd="1" presId="urn:microsoft.com/office/officeart/2005/8/layout/vList5"/>
    <dgm:cxn modelId="{917E362D-4861-4651-99A6-12BBDFF3A4F5}" type="presOf" srcId="{ECC192C9-3F1F-4203-8783-CAD9BF5BCCE2}" destId="{9EA033E5-BB5C-4169-AD67-75D762A1F0C6}" srcOrd="0" destOrd="0" presId="urn:microsoft.com/office/officeart/2005/8/layout/vList5"/>
    <dgm:cxn modelId="{8290EE5C-C361-41D7-AD11-58DB8B677D79}" type="presOf" srcId="{24572572-A3E1-4C4D-A295-44E0C7214E0B}" destId="{E1138D58-9276-431C-9D82-5BA8F1B4B57D}" srcOrd="0" destOrd="0" presId="urn:microsoft.com/office/officeart/2005/8/layout/vList5"/>
    <dgm:cxn modelId="{EB2A0F12-5365-4B65-A4BF-E9DE65AD881E}" srcId="{B0415734-B393-4E39-805D-F02289496116}" destId="{E0F71185-5F06-44B3-A9FC-095C0C2E5309}" srcOrd="2" destOrd="0" parTransId="{71648E43-AF8C-4DFE-BD43-300CC347B2F7}" sibTransId="{C116C015-20D9-4DD3-A14A-306B76D2DD50}"/>
    <dgm:cxn modelId="{2CC5FF12-4363-4891-94DB-27F81CAB61FC}" srcId="{8C549D99-3EAB-468F-BDA6-47B94EFB7901}" destId="{907DAD2D-8499-435F-A1AB-B8E243752D71}" srcOrd="2" destOrd="0" parTransId="{AE801005-3ACD-428C-81D5-E632AEFB9E75}" sibTransId="{CDA329D4-703A-4C88-B332-B19EFE882554}"/>
    <dgm:cxn modelId="{98383113-80CE-4619-B0CE-9AA4663341AE}" type="presOf" srcId="{2F13BCB3-81B3-4DE6-A4AA-F68EF6BCC639}" destId="{99B076A4-55FB-4C20-B535-30C0C9B86B1E}" srcOrd="0" destOrd="1" presId="urn:microsoft.com/office/officeart/2005/8/layout/vList5"/>
    <dgm:cxn modelId="{A25C75AC-CAA9-455A-9586-185315E64BDB}" type="presOf" srcId="{E0F71185-5F06-44B3-A9FC-095C0C2E5309}" destId="{C435CB3D-8710-4189-988E-BA6F7AD0113F}" srcOrd="0" destOrd="0" presId="urn:microsoft.com/office/officeart/2005/8/layout/vList5"/>
    <dgm:cxn modelId="{6C29F593-B6DA-41F5-98D4-C74BD5768BA0}" type="presOf" srcId="{907DAD2D-8499-435F-A1AB-B8E243752D71}" destId="{CE203C51-6CD4-41B5-B65F-0631BAD73BDD}" srcOrd="0" destOrd="2" presId="urn:microsoft.com/office/officeart/2005/8/layout/vList5"/>
    <dgm:cxn modelId="{D8032F65-6156-43FE-8B33-0F6F34064EEB}" type="presOf" srcId="{B35B94F7-73AE-450C-A2BD-3BD856E1938A}" destId="{CE203C51-6CD4-41B5-B65F-0631BAD73BDD}" srcOrd="0" destOrd="3" presId="urn:microsoft.com/office/officeart/2005/8/layout/vList5"/>
    <dgm:cxn modelId="{E68F8C24-1EEA-421F-897E-267F11471BBD}" type="presOf" srcId="{01358243-6766-47A3-8B74-24761B34615D}" destId="{CE203C51-6CD4-41B5-B65F-0631BAD73BDD}" srcOrd="0" destOrd="1" presId="urn:microsoft.com/office/officeart/2005/8/layout/vList5"/>
    <dgm:cxn modelId="{9F806C29-C805-4248-A09D-8E8D8B097B6F}" srcId="{E0F71185-5F06-44B3-A9FC-095C0C2E5309}" destId="{2F13BCB3-81B3-4DE6-A4AA-F68EF6BCC639}" srcOrd="1" destOrd="0" parTransId="{83D05807-1A10-43D2-9B5E-EDD71274195D}" sibTransId="{EE8F77EC-99F6-409E-9CAE-CE7A79C41FB6}"/>
    <dgm:cxn modelId="{F840A990-F5FA-4CCF-8D4B-7C321FE75190}" type="presOf" srcId="{53C76C50-8E04-4B77-BD2E-5AB50FA89F09}" destId="{CE203C51-6CD4-41B5-B65F-0631BAD73BDD}" srcOrd="0" destOrd="0" presId="urn:microsoft.com/office/officeart/2005/8/layout/vList5"/>
    <dgm:cxn modelId="{F317F364-76BD-46A1-A7AC-75DDEE9AB82B}" srcId="{E0F71185-5F06-44B3-A9FC-095C0C2E5309}" destId="{34F0B1C6-A773-486B-ACF4-B705D50D9BB2}" srcOrd="0" destOrd="0" parTransId="{81BA0D81-4773-422F-B76D-23CB17B0EA20}" sibTransId="{A02EAE61-1F85-4D11-BB23-E61984AF2FA9}"/>
    <dgm:cxn modelId="{F819B332-3FD8-4CD9-B779-A89E9EA32D4A}" srcId="{B0415734-B393-4E39-805D-F02289496116}" destId="{24572572-A3E1-4C4D-A295-44E0C7214E0B}" srcOrd="1" destOrd="0" parTransId="{438ECAFA-DBAD-41A7-ABE7-917CF64E03A2}" sibTransId="{76410172-CABB-480D-B619-2E70F0922E60}"/>
    <dgm:cxn modelId="{DBB5FD2C-4E83-4894-8DC5-D2C78BF5C6A6}" srcId="{8C549D99-3EAB-468F-BDA6-47B94EFB7901}" destId="{53C76C50-8E04-4B77-BD2E-5AB50FA89F09}" srcOrd="0" destOrd="0" parTransId="{48D5B79A-9AC0-4D3B-BE4D-DA0213F873C1}" sibTransId="{13E14CA9-4B43-4EC3-81A5-4EAD55FFD741}"/>
    <dgm:cxn modelId="{856C003A-84C1-4BB6-95A3-DFC4B8746416}" srcId="{24572572-A3E1-4C4D-A295-44E0C7214E0B}" destId="{4FC796CC-6146-4D26-88B0-89985B5D32A0}" srcOrd="1" destOrd="0" parTransId="{92E1BC4A-2443-4333-9407-832F2CAE0CA9}" sibTransId="{5AD8E50F-BDE4-48C0-97DE-E345E29E9E79}"/>
    <dgm:cxn modelId="{2B65289F-7860-4EAD-BF5E-05A0EFD62302}" type="presOf" srcId="{8C549D99-3EAB-468F-BDA6-47B94EFB7901}" destId="{A967B84B-E858-4D3E-9189-41FDC11C36AA}" srcOrd="0" destOrd="0" presId="urn:microsoft.com/office/officeart/2005/8/layout/vList5"/>
    <dgm:cxn modelId="{E06FB37B-E7E7-40FA-A08F-154C0459F70B}" srcId="{8C549D99-3EAB-468F-BDA6-47B94EFB7901}" destId="{B35B94F7-73AE-450C-A2BD-3BD856E1938A}" srcOrd="3" destOrd="0" parTransId="{9CCBB933-6D2A-40F6-A227-3342755050B2}" sibTransId="{7BBB63BF-79EF-48B1-94F0-BB8A4976BD6C}"/>
    <dgm:cxn modelId="{AB197A15-133C-4B05-952A-8D039E16F6CD}" srcId="{24572572-A3E1-4C4D-A295-44E0C7214E0B}" destId="{ECC192C9-3F1F-4203-8783-CAD9BF5BCCE2}" srcOrd="0" destOrd="0" parTransId="{B5E2C69D-E0AE-46B3-9077-2004EFB3C280}" sibTransId="{D4FB94F3-96B3-4A9A-A54E-160009F3C26E}"/>
    <dgm:cxn modelId="{8F079A0F-80FA-4C3A-A4FC-364F8736588C}" type="presParOf" srcId="{AA696566-8795-4B13-B29A-F1BAACC95DF7}" destId="{013A0DFA-DF73-4555-84DE-71AE7DC7F73A}" srcOrd="0" destOrd="0" presId="urn:microsoft.com/office/officeart/2005/8/layout/vList5"/>
    <dgm:cxn modelId="{FDB2C137-C2DF-4179-AC1A-3406A73D298D}" type="presParOf" srcId="{013A0DFA-DF73-4555-84DE-71AE7DC7F73A}" destId="{A967B84B-E858-4D3E-9189-41FDC11C36AA}" srcOrd="0" destOrd="0" presId="urn:microsoft.com/office/officeart/2005/8/layout/vList5"/>
    <dgm:cxn modelId="{B7A26609-58BE-461B-B146-D835AD1B29D7}" type="presParOf" srcId="{013A0DFA-DF73-4555-84DE-71AE7DC7F73A}" destId="{CE203C51-6CD4-41B5-B65F-0631BAD73BDD}" srcOrd="1" destOrd="0" presId="urn:microsoft.com/office/officeart/2005/8/layout/vList5"/>
    <dgm:cxn modelId="{D94B1B05-583B-4827-B104-2290A5A56953}" type="presParOf" srcId="{AA696566-8795-4B13-B29A-F1BAACC95DF7}" destId="{08EBDEBC-FD7B-49A1-9D1B-0D935EA27729}" srcOrd="1" destOrd="0" presId="urn:microsoft.com/office/officeart/2005/8/layout/vList5"/>
    <dgm:cxn modelId="{F1388537-84D7-46BE-8297-ABD62163E209}" type="presParOf" srcId="{AA696566-8795-4B13-B29A-F1BAACC95DF7}" destId="{606CFAB2-3C2D-4766-92D1-936DCAA8E834}" srcOrd="2" destOrd="0" presId="urn:microsoft.com/office/officeart/2005/8/layout/vList5"/>
    <dgm:cxn modelId="{0CEE4F21-506D-48ED-953E-ECE7CE90EF5B}" type="presParOf" srcId="{606CFAB2-3C2D-4766-92D1-936DCAA8E834}" destId="{E1138D58-9276-431C-9D82-5BA8F1B4B57D}" srcOrd="0" destOrd="0" presId="urn:microsoft.com/office/officeart/2005/8/layout/vList5"/>
    <dgm:cxn modelId="{7EEFB715-0EC0-45FE-8611-E8D237CCA612}" type="presParOf" srcId="{606CFAB2-3C2D-4766-92D1-936DCAA8E834}" destId="{9EA033E5-BB5C-4169-AD67-75D762A1F0C6}" srcOrd="1" destOrd="0" presId="urn:microsoft.com/office/officeart/2005/8/layout/vList5"/>
    <dgm:cxn modelId="{FE1CA790-075B-456A-A390-BA07A16866DC}" type="presParOf" srcId="{AA696566-8795-4B13-B29A-F1BAACC95DF7}" destId="{158EE464-ABDD-4643-89C3-3E574B043374}" srcOrd="3" destOrd="0" presId="urn:microsoft.com/office/officeart/2005/8/layout/vList5"/>
    <dgm:cxn modelId="{5FDA04B2-280F-4946-9BBC-1063FB7A9ED7}" type="presParOf" srcId="{AA696566-8795-4B13-B29A-F1BAACC95DF7}" destId="{E3F3E52F-7399-482B-821F-0654781C8C86}" srcOrd="4" destOrd="0" presId="urn:microsoft.com/office/officeart/2005/8/layout/vList5"/>
    <dgm:cxn modelId="{D968FF7E-3A12-4D33-B4EC-660F604ADDD2}" type="presParOf" srcId="{E3F3E52F-7399-482B-821F-0654781C8C86}" destId="{C435CB3D-8710-4189-988E-BA6F7AD0113F}" srcOrd="0" destOrd="0" presId="urn:microsoft.com/office/officeart/2005/8/layout/vList5"/>
    <dgm:cxn modelId="{E2F18189-46CB-4546-8BFF-CB5684934F68}" type="presParOf" srcId="{E3F3E52F-7399-482B-821F-0654781C8C86}" destId="{99B076A4-55FB-4C20-B535-30C0C9B86B1E}"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415734-B393-4E39-805D-F0228949611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8C549D99-3EAB-468F-BDA6-47B94EFB7901}">
      <dgm:prSet phldrT="[Text]"/>
      <dgm:spPr/>
      <dgm:t>
        <a:bodyPr/>
        <a:lstStyle/>
        <a:p>
          <a:r>
            <a:rPr lang="en-US" dirty="0" smtClean="0"/>
            <a:t>Basics</a:t>
          </a:r>
          <a:endParaRPr lang="en-US" dirty="0"/>
        </a:p>
      </dgm:t>
    </dgm:pt>
    <dgm:pt modelId="{4D462A81-3425-4379-9440-8DEFBDF1036B}" type="parTrans" cxnId="{88A67114-D00D-4F37-9712-B8E587273BAB}">
      <dgm:prSet/>
      <dgm:spPr/>
      <dgm:t>
        <a:bodyPr/>
        <a:lstStyle/>
        <a:p>
          <a:endParaRPr lang="en-US"/>
        </a:p>
      </dgm:t>
    </dgm:pt>
    <dgm:pt modelId="{5FDAB4D7-5E65-4489-8532-DD04E4C40958}" type="sibTrans" cxnId="{88A67114-D00D-4F37-9712-B8E587273BAB}">
      <dgm:prSet/>
      <dgm:spPr/>
      <dgm:t>
        <a:bodyPr/>
        <a:lstStyle/>
        <a:p>
          <a:endParaRPr lang="en-US"/>
        </a:p>
      </dgm:t>
    </dgm:pt>
    <dgm:pt modelId="{53C76C50-8E04-4B77-BD2E-5AB50FA89F09}">
      <dgm:prSet phldrT="[Text]"/>
      <dgm:spPr/>
      <dgm:t>
        <a:bodyPr/>
        <a:lstStyle/>
        <a:p>
          <a:r>
            <a:rPr lang="en-US" dirty="0" smtClean="0"/>
            <a:t>Immediate, fast work opportunity for shelter guests.</a:t>
          </a:r>
          <a:endParaRPr lang="en-US" dirty="0"/>
        </a:p>
      </dgm:t>
    </dgm:pt>
    <dgm:pt modelId="{48D5B79A-9AC0-4D3B-BE4D-DA0213F873C1}" type="parTrans" cxnId="{DBB5FD2C-4E83-4894-8DC5-D2C78BF5C6A6}">
      <dgm:prSet/>
      <dgm:spPr/>
      <dgm:t>
        <a:bodyPr/>
        <a:lstStyle/>
        <a:p>
          <a:endParaRPr lang="en-US"/>
        </a:p>
      </dgm:t>
    </dgm:pt>
    <dgm:pt modelId="{13E14CA9-4B43-4EC3-81A5-4EAD55FFD741}" type="sibTrans" cxnId="{DBB5FD2C-4E83-4894-8DC5-D2C78BF5C6A6}">
      <dgm:prSet/>
      <dgm:spPr/>
      <dgm:t>
        <a:bodyPr/>
        <a:lstStyle/>
        <a:p>
          <a:endParaRPr lang="en-US"/>
        </a:p>
      </dgm:t>
    </dgm:pt>
    <dgm:pt modelId="{24572572-A3E1-4C4D-A295-44E0C7214E0B}">
      <dgm:prSet phldrT="[Text]"/>
      <dgm:spPr/>
      <dgm:t>
        <a:bodyPr/>
        <a:lstStyle/>
        <a:p>
          <a:r>
            <a:rPr lang="en-US" dirty="0" smtClean="0"/>
            <a:t>Must Know</a:t>
          </a:r>
          <a:endParaRPr lang="en-US" dirty="0"/>
        </a:p>
      </dgm:t>
    </dgm:pt>
    <dgm:pt modelId="{438ECAFA-DBAD-41A7-ABE7-917CF64E03A2}" type="parTrans" cxnId="{F819B332-3FD8-4CD9-B779-A89E9EA32D4A}">
      <dgm:prSet/>
      <dgm:spPr/>
      <dgm:t>
        <a:bodyPr/>
        <a:lstStyle/>
        <a:p>
          <a:endParaRPr lang="en-US"/>
        </a:p>
      </dgm:t>
    </dgm:pt>
    <dgm:pt modelId="{76410172-CABB-480D-B619-2E70F0922E60}" type="sibTrans" cxnId="{F819B332-3FD8-4CD9-B779-A89E9EA32D4A}">
      <dgm:prSet/>
      <dgm:spPr/>
      <dgm:t>
        <a:bodyPr/>
        <a:lstStyle/>
        <a:p>
          <a:endParaRPr lang="en-US"/>
        </a:p>
      </dgm:t>
    </dgm:pt>
    <dgm:pt modelId="{ECC192C9-3F1F-4203-8783-CAD9BF5BCCE2}">
      <dgm:prSet phldrT="[Text]"/>
      <dgm:spPr/>
      <dgm:t>
        <a:bodyPr/>
        <a:lstStyle/>
        <a:p>
          <a:r>
            <a:rPr lang="en-US" dirty="0" smtClean="0"/>
            <a:t>Fits with re-housing SSVF participants. </a:t>
          </a:r>
          <a:endParaRPr lang="en-US" dirty="0"/>
        </a:p>
      </dgm:t>
    </dgm:pt>
    <dgm:pt modelId="{B5E2C69D-E0AE-46B3-9077-2004EFB3C280}" type="parTrans" cxnId="{AB197A15-133C-4B05-952A-8D039E16F6CD}">
      <dgm:prSet/>
      <dgm:spPr/>
      <dgm:t>
        <a:bodyPr/>
        <a:lstStyle/>
        <a:p>
          <a:endParaRPr lang="en-US"/>
        </a:p>
      </dgm:t>
    </dgm:pt>
    <dgm:pt modelId="{D4FB94F3-96B3-4A9A-A54E-160009F3C26E}" type="sibTrans" cxnId="{AB197A15-133C-4B05-952A-8D039E16F6CD}">
      <dgm:prSet/>
      <dgm:spPr/>
      <dgm:t>
        <a:bodyPr/>
        <a:lstStyle/>
        <a:p>
          <a:endParaRPr lang="en-US"/>
        </a:p>
      </dgm:t>
    </dgm:pt>
    <dgm:pt modelId="{E0F71185-5F06-44B3-A9FC-095C0C2E5309}">
      <dgm:prSet phldrT="[Text]"/>
      <dgm:spPr/>
      <dgm:t>
        <a:bodyPr/>
        <a:lstStyle/>
        <a:p>
          <a:r>
            <a:rPr lang="en-US" dirty="0" smtClean="0"/>
            <a:t>Referring</a:t>
          </a:r>
          <a:endParaRPr lang="en-US" dirty="0"/>
        </a:p>
      </dgm:t>
    </dgm:pt>
    <dgm:pt modelId="{71648E43-AF8C-4DFE-BD43-300CC347B2F7}" type="parTrans" cxnId="{EB2A0F12-5365-4B65-A4BF-E9DE65AD881E}">
      <dgm:prSet/>
      <dgm:spPr/>
      <dgm:t>
        <a:bodyPr/>
        <a:lstStyle/>
        <a:p>
          <a:endParaRPr lang="en-US"/>
        </a:p>
      </dgm:t>
    </dgm:pt>
    <dgm:pt modelId="{C116C015-20D9-4DD3-A14A-306B76D2DD50}" type="sibTrans" cxnId="{EB2A0F12-5365-4B65-A4BF-E9DE65AD881E}">
      <dgm:prSet/>
      <dgm:spPr/>
      <dgm:t>
        <a:bodyPr/>
        <a:lstStyle/>
        <a:p>
          <a:endParaRPr lang="en-US"/>
        </a:p>
      </dgm:t>
    </dgm:pt>
    <dgm:pt modelId="{34F0B1C6-A773-486B-ACF4-B705D50D9BB2}">
      <dgm:prSet phldrT="[Text]"/>
      <dgm:spPr/>
      <dgm:t>
        <a:bodyPr/>
        <a:lstStyle/>
        <a:p>
          <a:r>
            <a:rPr lang="en-US" dirty="0" smtClean="0"/>
            <a:t>Contact local homeless coalition.</a:t>
          </a:r>
          <a:endParaRPr lang="en-US" dirty="0"/>
        </a:p>
      </dgm:t>
    </dgm:pt>
    <dgm:pt modelId="{81BA0D81-4773-422F-B76D-23CB17B0EA20}" type="parTrans" cxnId="{F317F364-76BD-46A1-A7AC-75DDEE9AB82B}">
      <dgm:prSet/>
      <dgm:spPr/>
      <dgm:t>
        <a:bodyPr/>
        <a:lstStyle/>
        <a:p>
          <a:endParaRPr lang="en-US"/>
        </a:p>
      </dgm:t>
    </dgm:pt>
    <dgm:pt modelId="{A02EAE61-1F85-4D11-BB23-E61984AF2FA9}" type="sibTrans" cxnId="{F317F364-76BD-46A1-A7AC-75DDEE9AB82B}">
      <dgm:prSet/>
      <dgm:spPr/>
      <dgm:t>
        <a:bodyPr/>
        <a:lstStyle/>
        <a:p>
          <a:endParaRPr lang="en-US"/>
        </a:p>
      </dgm:t>
    </dgm:pt>
    <dgm:pt modelId="{2CE84B8A-0B32-481C-B398-C4854EE7DBA4}">
      <dgm:prSet/>
      <dgm:spPr/>
      <dgm:t>
        <a:bodyPr/>
        <a:lstStyle/>
        <a:p>
          <a:r>
            <a:rPr lang="en-US" dirty="0" smtClean="0"/>
            <a:t>Forgoes job readiness, training, or preparation steps. </a:t>
          </a:r>
        </a:p>
      </dgm:t>
    </dgm:pt>
    <dgm:pt modelId="{A988C7B2-D0FD-41FE-ABD6-CF35A6746B99}" type="parTrans" cxnId="{769C0428-2508-4EAE-9AF8-F1E8E44DD6CD}">
      <dgm:prSet/>
      <dgm:spPr/>
      <dgm:t>
        <a:bodyPr/>
        <a:lstStyle/>
        <a:p>
          <a:endParaRPr lang="en-US"/>
        </a:p>
      </dgm:t>
    </dgm:pt>
    <dgm:pt modelId="{84021E0F-47DD-4947-8B25-AC963428D71D}" type="sibTrans" cxnId="{769C0428-2508-4EAE-9AF8-F1E8E44DD6CD}">
      <dgm:prSet/>
      <dgm:spPr/>
      <dgm:t>
        <a:bodyPr/>
        <a:lstStyle/>
        <a:p>
          <a:endParaRPr lang="en-US"/>
        </a:p>
      </dgm:t>
    </dgm:pt>
    <dgm:pt modelId="{4280DFC5-FA1E-4864-BA9E-C192EF05AF62}">
      <dgm:prSet/>
      <dgm:spPr/>
      <dgm:t>
        <a:bodyPr/>
        <a:lstStyle/>
        <a:p>
          <a:r>
            <a:rPr lang="en-US" dirty="0" smtClean="0"/>
            <a:t>Social enterprise and other ventures.</a:t>
          </a:r>
        </a:p>
      </dgm:t>
    </dgm:pt>
    <dgm:pt modelId="{8BF669B4-57FA-45E7-AA83-9559FE9C008B}" type="parTrans" cxnId="{729573B4-C79B-45ED-9902-77FF8E414A8A}">
      <dgm:prSet/>
      <dgm:spPr/>
      <dgm:t>
        <a:bodyPr/>
        <a:lstStyle/>
        <a:p>
          <a:endParaRPr lang="en-US"/>
        </a:p>
      </dgm:t>
    </dgm:pt>
    <dgm:pt modelId="{5D7C262E-D5FB-4D09-A185-EB69C7463423}" type="sibTrans" cxnId="{729573B4-C79B-45ED-9902-77FF8E414A8A}">
      <dgm:prSet/>
      <dgm:spPr/>
      <dgm:t>
        <a:bodyPr/>
        <a:lstStyle/>
        <a:p>
          <a:endParaRPr lang="en-US"/>
        </a:p>
      </dgm:t>
    </dgm:pt>
    <dgm:pt modelId="{D58B2A1D-9BF2-41E7-BC4F-9215C01F116F}">
      <dgm:prSet/>
      <dgm:spPr/>
      <dgm:t>
        <a:bodyPr/>
        <a:lstStyle/>
        <a:p>
          <a:r>
            <a:rPr lang="en-US" dirty="0" smtClean="0"/>
            <a:t>Funded by foundations, state innovations funds, enterprise.</a:t>
          </a:r>
        </a:p>
      </dgm:t>
    </dgm:pt>
    <dgm:pt modelId="{0E7754BB-3AE9-488F-B07C-BE29D56EEBF8}" type="parTrans" cxnId="{D8E08CB0-BD22-4036-A9A7-E019891F4EA3}">
      <dgm:prSet/>
      <dgm:spPr/>
      <dgm:t>
        <a:bodyPr/>
        <a:lstStyle/>
        <a:p>
          <a:endParaRPr lang="en-US"/>
        </a:p>
      </dgm:t>
    </dgm:pt>
    <dgm:pt modelId="{0452E4E3-608C-45B8-8F00-D7E86DF3441C}" type="sibTrans" cxnId="{D8E08CB0-BD22-4036-A9A7-E019891F4EA3}">
      <dgm:prSet/>
      <dgm:spPr/>
      <dgm:t>
        <a:bodyPr/>
        <a:lstStyle/>
        <a:p>
          <a:endParaRPr lang="en-US"/>
        </a:p>
      </dgm:t>
    </dgm:pt>
    <dgm:pt modelId="{65C0B058-D41C-4350-8775-10A6CCD1406B}">
      <dgm:prSet/>
      <dgm:spPr/>
      <dgm:t>
        <a:bodyPr/>
        <a:lstStyle/>
        <a:p>
          <a:r>
            <a:rPr lang="en-US" dirty="0" smtClean="0"/>
            <a:t>Attend CoC employment working groups.</a:t>
          </a:r>
        </a:p>
      </dgm:t>
    </dgm:pt>
    <dgm:pt modelId="{23FF515D-D822-4F72-99C8-458BF7136EE5}" type="parTrans" cxnId="{BC091EC9-1676-44FE-87CF-F6D8A61868E8}">
      <dgm:prSet/>
      <dgm:spPr/>
      <dgm:t>
        <a:bodyPr/>
        <a:lstStyle/>
        <a:p>
          <a:endParaRPr lang="en-US"/>
        </a:p>
      </dgm:t>
    </dgm:pt>
    <dgm:pt modelId="{7B5A7C2A-C2EE-4E5A-B411-5CA5ED51989A}" type="sibTrans" cxnId="{BC091EC9-1676-44FE-87CF-F6D8A61868E8}">
      <dgm:prSet/>
      <dgm:spPr/>
      <dgm:t>
        <a:bodyPr/>
        <a:lstStyle/>
        <a:p>
          <a:endParaRPr lang="en-US"/>
        </a:p>
      </dgm:t>
    </dgm:pt>
    <dgm:pt modelId="{AA696566-8795-4B13-B29A-F1BAACC95DF7}" type="pres">
      <dgm:prSet presAssocID="{B0415734-B393-4E39-805D-F02289496116}" presName="Name0" presStyleCnt="0">
        <dgm:presLayoutVars>
          <dgm:dir/>
          <dgm:animLvl val="lvl"/>
          <dgm:resizeHandles val="exact"/>
        </dgm:presLayoutVars>
      </dgm:prSet>
      <dgm:spPr/>
      <dgm:t>
        <a:bodyPr/>
        <a:lstStyle/>
        <a:p>
          <a:endParaRPr lang="en-US"/>
        </a:p>
      </dgm:t>
    </dgm:pt>
    <dgm:pt modelId="{013A0DFA-DF73-4555-84DE-71AE7DC7F73A}" type="pres">
      <dgm:prSet presAssocID="{8C549D99-3EAB-468F-BDA6-47B94EFB7901}" presName="linNode" presStyleCnt="0"/>
      <dgm:spPr/>
    </dgm:pt>
    <dgm:pt modelId="{A967B84B-E858-4D3E-9189-41FDC11C36AA}" type="pres">
      <dgm:prSet presAssocID="{8C549D99-3EAB-468F-BDA6-47B94EFB7901}" presName="parentText" presStyleLbl="node1" presStyleIdx="0" presStyleCnt="3" custScaleX="59465" custScaleY="100810">
        <dgm:presLayoutVars>
          <dgm:chMax val="1"/>
          <dgm:bulletEnabled val="1"/>
        </dgm:presLayoutVars>
      </dgm:prSet>
      <dgm:spPr/>
      <dgm:t>
        <a:bodyPr/>
        <a:lstStyle/>
        <a:p>
          <a:endParaRPr lang="en-US"/>
        </a:p>
      </dgm:t>
    </dgm:pt>
    <dgm:pt modelId="{CE203C51-6CD4-41B5-B65F-0631BAD73BDD}" type="pres">
      <dgm:prSet presAssocID="{8C549D99-3EAB-468F-BDA6-47B94EFB7901}" presName="descendantText" presStyleLbl="alignAccFollowNode1" presStyleIdx="0" presStyleCnt="3" custScaleX="137478" custScaleY="114533" custLinFactNeighborX="8009" custLinFactNeighborY="467">
        <dgm:presLayoutVars>
          <dgm:bulletEnabled val="1"/>
        </dgm:presLayoutVars>
      </dgm:prSet>
      <dgm:spPr/>
      <dgm:t>
        <a:bodyPr/>
        <a:lstStyle/>
        <a:p>
          <a:endParaRPr lang="en-US"/>
        </a:p>
      </dgm:t>
    </dgm:pt>
    <dgm:pt modelId="{08EBDEBC-FD7B-49A1-9D1B-0D935EA27729}" type="pres">
      <dgm:prSet presAssocID="{5FDAB4D7-5E65-4489-8532-DD04E4C40958}" presName="sp" presStyleCnt="0"/>
      <dgm:spPr/>
    </dgm:pt>
    <dgm:pt modelId="{606CFAB2-3C2D-4766-92D1-936DCAA8E834}" type="pres">
      <dgm:prSet presAssocID="{24572572-A3E1-4C4D-A295-44E0C7214E0B}" presName="linNode" presStyleCnt="0"/>
      <dgm:spPr/>
    </dgm:pt>
    <dgm:pt modelId="{E1138D58-9276-431C-9D82-5BA8F1B4B57D}" type="pres">
      <dgm:prSet presAssocID="{24572572-A3E1-4C4D-A295-44E0C7214E0B}" presName="parentText" presStyleLbl="node1" presStyleIdx="1" presStyleCnt="3" custScaleX="59465">
        <dgm:presLayoutVars>
          <dgm:chMax val="1"/>
          <dgm:bulletEnabled val="1"/>
        </dgm:presLayoutVars>
      </dgm:prSet>
      <dgm:spPr/>
      <dgm:t>
        <a:bodyPr/>
        <a:lstStyle/>
        <a:p>
          <a:endParaRPr lang="en-US"/>
        </a:p>
      </dgm:t>
    </dgm:pt>
    <dgm:pt modelId="{9EA033E5-BB5C-4169-AD67-75D762A1F0C6}" type="pres">
      <dgm:prSet presAssocID="{24572572-A3E1-4C4D-A295-44E0C7214E0B}" presName="descendantText" presStyleLbl="alignAccFollowNode1" presStyleIdx="1" presStyleCnt="3" custScaleX="133533" custScaleY="125988" custLinFactNeighborX="510" custLinFactNeighborY="146">
        <dgm:presLayoutVars>
          <dgm:bulletEnabled val="1"/>
        </dgm:presLayoutVars>
      </dgm:prSet>
      <dgm:spPr/>
      <dgm:t>
        <a:bodyPr/>
        <a:lstStyle/>
        <a:p>
          <a:endParaRPr lang="en-US"/>
        </a:p>
      </dgm:t>
    </dgm:pt>
    <dgm:pt modelId="{158EE464-ABDD-4643-89C3-3E574B043374}" type="pres">
      <dgm:prSet presAssocID="{76410172-CABB-480D-B619-2E70F0922E60}" presName="sp" presStyleCnt="0"/>
      <dgm:spPr/>
    </dgm:pt>
    <dgm:pt modelId="{E3F3E52F-7399-482B-821F-0654781C8C86}" type="pres">
      <dgm:prSet presAssocID="{E0F71185-5F06-44B3-A9FC-095C0C2E5309}" presName="linNode" presStyleCnt="0"/>
      <dgm:spPr/>
    </dgm:pt>
    <dgm:pt modelId="{C435CB3D-8710-4189-988E-BA6F7AD0113F}" type="pres">
      <dgm:prSet presAssocID="{E0F71185-5F06-44B3-A9FC-095C0C2E5309}" presName="parentText" presStyleLbl="node1" presStyleIdx="2" presStyleCnt="3" custScaleX="59465">
        <dgm:presLayoutVars>
          <dgm:chMax val="1"/>
          <dgm:bulletEnabled val="1"/>
        </dgm:presLayoutVars>
      </dgm:prSet>
      <dgm:spPr/>
      <dgm:t>
        <a:bodyPr/>
        <a:lstStyle/>
        <a:p>
          <a:endParaRPr lang="en-US"/>
        </a:p>
      </dgm:t>
    </dgm:pt>
    <dgm:pt modelId="{99B076A4-55FB-4C20-B535-30C0C9B86B1E}" type="pres">
      <dgm:prSet presAssocID="{E0F71185-5F06-44B3-A9FC-095C0C2E5309}" presName="descendantText" presStyleLbl="alignAccFollowNode1" presStyleIdx="2" presStyleCnt="3" custScaleX="127322" custScaleY="113348">
        <dgm:presLayoutVars>
          <dgm:bulletEnabled val="1"/>
        </dgm:presLayoutVars>
      </dgm:prSet>
      <dgm:spPr/>
      <dgm:t>
        <a:bodyPr/>
        <a:lstStyle/>
        <a:p>
          <a:endParaRPr lang="en-US"/>
        </a:p>
      </dgm:t>
    </dgm:pt>
  </dgm:ptLst>
  <dgm:cxnLst>
    <dgm:cxn modelId="{88A67114-D00D-4F37-9712-B8E587273BAB}" srcId="{B0415734-B393-4E39-805D-F02289496116}" destId="{8C549D99-3EAB-468F-BDA6-47B94EFB7901}" srcOrd="0" destOrd="0" parTransId="{4D462A81-3425-4379-9440-8DEFBDF1036B}" sibTransId="{5FDAB4D7-5E65-4489-8532-DD04E4C40958}"/>
    <dgm:cxn modelId="{C4A2AC13-2D8B-4C05-95AA-5D121854C087}" type="presOf" srcId="{E0F71185-5F06-44B3-A9FC-095C0C2E5309}" destId="{C435CB3D-8710-4189-988E-BA6F7AD0113F}" srcOrd="0" destOrd="0" presId="urn:microsoft.com/office/officeart/2005/8/layout/vList5"/>
    <dgm:cxn modelId="{D8E08CB0-BD22-4036-A9A7-E019891F4EA3}" srcId="{8C549D99-3EAB-468F-BDA6-47B94EFB7901}" destId="{D58B2A1D-9BF2-41E7-BC4F-9215C01F116F}" srcOrd="3" destOrd="0" parTransId="{0E7754BB-3AE9-488F-B07C-BE29D56EEBF8}" sibTransId="{0452E4E3-608C-45B8-8F00-D7E86DF3441C}"/>
    <dgm:cxn modelId="{CE2517A2-7F98-40C9-B690-75C35286DC57}" type="presOf" srcId="{34F0B1C6-A773-486B-ACF4-B705D50D9BB2}" destId="{99B076A4-55FB-4C20-B535-30C0C9B86B1E}" srcOrd="0" destOrd="0" presId="urn:microsoft.com/office/officeart/2005/8/layout/vList5"/>
    <dgm:cxn modelId="{EB2A0F12-5365-4B65-A4BF-E9DE65AD881E}" srcId="{B0415734-B393-4E39-805D-F02289496116}" destId="{E0F71185-5F06-44B3-A9FC-095C0C2E5309}" srcOrd="2" destOrd="0" parTransId="{71648E43-AF8C-4DFE-BD43-300CC347B2F7}" sibTransId="{C116C015-20D9-4DD3-A14A-306B76D2DD50}"/>
    <dgm:cxn modelId="{8BB63586-27E3-4ABF-96F8-DA233B7ACA78}" type="presOf" srcId="{4280DFC5-FA1E-4864-BA9E-C192EF05AF62}" destId="{CE203C51-6CD4-41B5-B65F-0631BAD73BDD}" srcOrd="0" destOrd="2" presId="urn:microsoft.com/office/officeart/2005/8/layout/vList5"/>
    <dgm:cxn modelId="{729573B4-C79B-45ED-9902-77FF8E414A8A}" srcId="{8C549D99-3EAB-468F-BDA6-47B94EFB7901}" destId="{4280DFC5-FA1E-4864-BA9E-C192EF05AF62}" srcOrd="2" destOrd="0" parTransId="{8BF669B4-57FA-45E7-AA83-9559FE9C008B}" sibTransId="{5D7C262E-D5FB-4D09-A185-EB69C7463423}"/>
    <dgm:cxn modelId="{A46A2EE8-9241-41A1-A6CE-085C95608298}" type="presOf" srcId="{D58B2A1D-9BF2-41E7-BC4F-9215C01F116F}" destId="{CE203C51-6CD4-41B5-B65F-0631BAD73BDD}" srcOrd="0" destOrd="3" presId="urn:microsoft.com/office/officeart/2005/8/layout/vList5"/>
    <dgm:cxn modelId="{E9D0B718-27B1-4BE5-854E-2FEAA0DF6AAF}" type="presOf" srcId="{24572572-A3E1-4C4D-A295-44E0C7214E0B}" destId="{E1138D58-9276-431C-9D82-5BA8F1B4B57D}" srcOrd="0" destOrd="0" presId="urn:microsoft.com/office/officeart/2005/8/layout/vList5"/>
    <dgm:cxn modelId="{769C0428-2508-4EAE-9AF8-F1E8E44DD6CD}" srcId="{8C549D99-3EAB-468F-BDA6-47B94EFB7901}" destId="{2CE84B8A-0B32-481C-B398-C4854EE7DBA4}" srcOrd="1" destOrd="0" parTransId="{A988C7B2-D0FD-41FE-ABD6-CF35A6746B99}" sibTransId="{84021E0F-47DD-4947-8B25-AC963428D71D}"/>
    <dgm:cxn modelId="{19D5ABBA-AE0F-428D-9C78-677A728B19CF}" type="presOf" srcId="{ECC192C9-3F1F-4203-8783-CAD9BF5BCCE2}" destId="{9EA033E5-BB5C-4169-AD67-75D762A1F0C6}" srcOrd="0" destOrd="0" presId="urn:microsoft.com/office/officeart/2005/8/layout/vList5"/>
    <dgm:cxn modelId="{EF214311-28A8-4E65-8D54-2BEED484902B}" type="presOf" srcId="{65C0B058-D41C-4350-8775-10A6CCD1406B}" destId="{99B076A4-55FB-4C20-B535-30C0C9B86B1E}" srcOrd="0" destOrd="1" presId="urn:microsoft.com/office/officeart/2005/8/layout/vList5"/>
    <dgm:cxn modelId="{BC091EC9-1676-44FE-87CF-F6D8A61868E8}" srcId="{E0F71185-5F06-44B3-A9FC-095C0C2E5309}" destId="{65C0B058-D41C-4350-8775-10A6CCD1406B}" srcOrd="1" destOrd="0" parTransId="{23FF515D-D822-4F72-99C8-458BF7136EE5}" sibTransId="{7B5A7C2A-C2EE-4E5A-B411-5CA5ED51989A}"/>
    <dgm:cxn modelId="{F317F364-76BD-46A1-A7AC-75DDEE9AB82B}" srcId="{E0F71185-5F06-44B3-A9FC-095C0C2E5309}" destId="{34F0B1C6-A773-486B-ACF4-B705D50D9BB2}" srcOrd="0" destOrd="0" parTransId="{81BA0D81-4773-422F-B76D-23CB17B0EA20}" sibTransId="{A02EAE61-1F85-4D11-BB23-E61984AF2FA9}"/>
    <dgm:cxn modelId="{F819B332-3FD8-4CD9-B779-A89E9EA32D4A}" srcId="{B0415734-B393-4E39-805D-F02289496116}" destId="{24572572-A3E1-4C4D-A295-44E0C7214E0B}" srcOrd="1" destOrd="0" parTransId="{438ECAFA-DBAD-41A7-ABE7-917CF64E03A2}" sibTransId="{76410172-CABB-480D-B619-2E70F0922E60}"/>
    <dgm:cxn modelId="{DBB5FD2C-4E83-4894-8DC5-D2C78BF5C6A6}" srcId="{8C549D99-3EAB-468F-BDA6-47B94EFB7901}" destId="{53C76C50-8E04-4B77-BD2E-5AB50FA89F09}" srcOrd="0" destOrd="0" parTransId="{48D5B79A-9AC0-4D3B-BE4D-DA0213F873C1}" sibTransId="{13E14CA9-4B43-4EC3-81A5-4EAD55FFD741}"/>
    <dgm:cxn modelId="{37E75181-28A0-4CAF-9BC5-E586FB1F553B}" type="presOf" srcId="{2CE84B8A-0B32-481C-B398-C4854EE7DBA4}" destId="{CE203C51-6CD4-41B5-B65F-0631BAD73BDD}" srcOrd="0" destOrd="1" presId="urn:microsoft.com/office/officeart/2005/8/layout/vList5"/>
    <dgm:cxn modelId="{78FE0F9D-30A1-4FB9-AA23-8F2CD96B139A}" type="presOf" srcId="{53C76C50-8E04-4B77-BD2E-5AB50FA89F09}" destId="{CE203C51-6CD4-41B5-B65F-0631BAD73BDD}" srcOrd="0" destOrd="0" presId="urn:microsoft.com/office/officeart/2005/8/layout/vList5"/>
    <dgm:cxn modelId="{F6BC78D4-402A-4F7A-BE92-74780F785825}" type="presOf" srcId="{8C549D99-3EAB-468F-BDA6-47B94EFB7901}" destId="{A967B84B-E858-4D3E-9189-41FDC11C36AA}" srcOrd="0" destOrd="0" presId="urn:microsoft.com/office/officeart/2005/8/layout/vList5"/>
    <dgm:cxn modelId="{2242A633-88AC-43D6-82AA-2A2CB0F5FE38}" type="presOf" srcId="{B0415734-B393-4E39-805D-F02289496116}" destId="{AA696566-8795-4B13-B29A-F1BAACC95DF7}" srcOrd="0" destOrd="0" presId="urn:microsoft.com/office/officeart/2005/8/layout/vList5"/>
    <dgm:cxn modelId="{AB197A15-133C-4B05-952A-8D039E16F6CD}" srcId="{24572572-A3E1-4C4D-A295-44E0C7214E0B}" destId="{ECC192C9-3F1F-4203-8783-CAD9BF5BCCE2}" srcOrd="0" destOrd="0" parTransId="{B5E2C69D-E0AE-46B3-9077-2004EFB3C280}" sibTransId="{D4FB94F3-96B3-4A9A-A54E-160009F3C26E}"/>
    <dgm:cxn modelId="{6888BEAA-8496-4EFD-B4E5-9C5826E87B68}" type="presParOf" srcId="{AA696566-8795-4B13-B29A-F1BAACC95DF7}" destId="{013A0DFA-DF73-4555-84DE-71AE7DC7F73A}" srcOrd="0" destOrd="0" presId="urn:microsoft.com/office/officeart/2005/8/layout/vList5"/>
    <dgm:cxn modelId="{D4219AD9-343F-4041-BC18-531605D89DCC}" type="presParOf" srcId="{013A0DFA-DF73-4555-84DE-71AE7DC7F73A}" destId="{A967B84B-E858-4D3E-9189-41FDC11C36AA}" srcOrd="0" destOrd="0" presId="urn:microsoft.com/office/officeart/2005/8/layout/vList5"/>
    <dgm:cxn modelId="{DDA1174E-0E22-4599-B883-925FB500CF64}" type="presParOf" srcId="{013A0DFA-DF73-4555-84DE-71AE7DC7F73A}" destId="{CE203C51-6CD4-41B5-B65F-0631BAD73BDD}" srcOrd="1" destOrd="0" presId="urn:microsoft.com/office/officeart/2005/8/layout/vList5"/>
    <dgm:cxn modelId="{138BE2E6-8E27-4998-990E-307AD0C917FC}" type="presParOf" srcId="{AA696566-8795-4B13-B29A-F1BAACC95DF7}" destId="{08EBDEBC-FD7B-49A1-9D1B-0D935EA27729}" srcOrd="1" destOrd="0" presId="urn:microsoft.com/office/officeart/2005/8/layout/vList5"/>
    <dgm:cxn modelId="{55C16B1E-9779-4D5E-B680-681506266E8D}" type="presParOf" srcId="{AA696566-8795-4B13-B29A-F1BAACC95DF7}" destId="{606CFAB2-3C2D-4766-92D1-936DCAA8E834}" srcOrd="2" destOrd="0" presId="urn:microsoft.com/office/officeart/2005/8/layout/vList5"/>
    <dgm:cxn modelId="{FDC7A772-7316-4EBC-A916-93D6B9FC4C69}" type="presParOf" srcId="{606CFAB2-3C2D-4766-92D1-936DCAA8E834}" destId="{E1138D58-9276-431C-9D82-5BA8F1B4B57D}" srcOrd="0" destOrd="0" presId="urn:microsoft.com/office/officeart/2005/8/layout/vList5"/>
    <dgm:cxn modelId="{1C3057E2-5E4B-46EE-91ED-B970551FC6F4}" type="presParOf" srcId="{606CFAB2-3C2D-4766-92D1-936DCAA8E834}" destId="{9EA033E5-BB5C-4169-AD67-75D762A1F0C6}" srcOrd="1" destOrd="0" presId="urn:microsoft.com/office/officeart/2005/8/layout/vList5"/>
    <dgm:cxn modelId="{56909648-5890-4B31-A83E-47F74376B0D2}" type="presParOf" srcId="{AA696566-8795-4B13-B29A-F1BAACC95DF7}" destId="{158EE464-ABDD-4643-89C3-3E574B043374}" srcOrd="3" destOrd="0" presId="urn:microsoft.com/office/officeart/2005/8/layout/vList5"/>
    <dgm:cxn modelId="{E822CE06-D78D-41D2-A942-B83AE4FA13E0}" type="presParOf" srcId="{AA696566-8795-4B13-B29A-F1BAACC95DF7}" destId="{E3F3E52F-7399-482B-821F-0654781C8C86}" srcOrd="4" destOrd="0" presId="urn:microsoft.com/office/officeart/2005/8/layout/vList5"/>
    <dgm:cxn modelId="{AB98CD99-32CC-4906-8B9F-CE82129CD19C}" type="presParOf" srcId="{E3F3E52F-7399-482B-821F-0654781C8C86}" destId="{C435CB3D-8710-4189-988E-BA6F7AD0113F}" srcOrd="0" destOrd="0" presId="urn:microsoft.com/office/officeart/2005/8/layout/vList5"/>
    <dgm:cxn modelId="{AF0EA33C-9301-4535-BEF7-5B1F744868AB}" type="presParOf" srcId="{E3F3E52F-7399-482B-821F-0654781C8C86}" destId="{99B076A4-55FB-4C20-B535-30C0C9B86B1E}"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0415734-B393-4E39-805D-F0228949611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8C549D99-3EAB-468F-BDA6-47B94EFB7901}">
      <dgm:prSet phldrT="[Text]"/>
      <dgm:spPr/>
      <dgm:t>
        <a:bodyPr/>
        <a:lstStyle/>
        <a:p>
          <a:r>
            <a:rPr lang="en-US" dirty="0" smtClean="0"/>
            <a:t>Basics</a:t>
          </a:r>
          <a:endParaRPr lang="en-US" dirty="0"/>
        </a:p>
      </dgm:t>
    </dgm:pt>
    <dgm:pt modelId="{4D462A81-3425-4379-9440-8DEFBDF1036B}" type="parTrans" cxnId="{88A67114-D00D-4F37-9712-B8E587273BAB}">
      <dgm:prSet/>
      <dgm:spPr/>
      <dgm:t>
        <a:bodyPr/>
        <a:lstStyle/>
        <a:p>
          <a:endParaRPr lang="en-US"/>
        </a:p>
      </dgm:t>
    </dgm:pt>
    <dgm:pt modelId="{5FDAB4D7-5E65-4489-8532-DD04E4C40958}" type="sibTrans" cxnId="{88A67114-D00D-4F37-9712-B8E587273BAB}">
      <dgm:prSet/>
      <dgm:spPr/>
      <dgm:t>
        <a:bodyPr/>
        <a:lstStyle/>
        <a:p>
          <a:endParaRPr lang="en-US"/>
        </a:p>
      </dgm:t>
    </dgm:pt>
    <dgm:pt modelId="{53C76C50-8E04-4B77-BD2E-5AB50FA89F09}">
      <dgm:prSet phldrT="[Text]" custT="1"/>
      <dgm:spPr/>
      <dgm:t>
        <a:bodyPr/>
        <a:lstStyle/>
        <a:p>
          <a:r>
            <a:rPr lang="en-US" sz="2000" dirty="0" smtClean="0"/>
            <a:t>Voucher: 12 months of training for high demand job.</a:t>
          </a:r>
          <a:endParaRPr lang="en-US" sz="2000" dirty="0"/>
        </a:p>
      </dgm:t>
    </dgm:pt>
    <dgm:pt modelId="{48D5B79A-9AC0-4D3B-BE4D-DA0213F873C1}" type="parTrans" cxnId="{DBB5FD2C-4E83-4894-8DC5-D2C78BF5C6A6}">
      <dgm:prSet/>
      <dgm:spPr/>
      <dgm:t>
        <a:bodyPr/>
        <a:lstStyle/>
        <a:p>
          <a:endParaRPr lang="en-US"/>
        </a:p>
      </dgm:t>
    </dgm:pt>
    <dgm:pt modelId="{13E14CA9-4B43-4EC3-81A5-4EAD55FFD741}" type="sibTrans" cxnId="{DBB5FD2C-4E83-4894-8DC5-D2C78BF5C6A6}">
      <dgm:prSet/>
      <dgm:spPr/>
      <dgm:t>
        <a:bodyPr/>
        <a:lstStyle/>
        <a:p>
          <a:endParaRPr lang="en-US"/>
        </a:p>
      </dgm:t>
    </dgm:pt>
    <dgm:pt modelId="{24572572-A3E1-4C4D-A295-44E0C7214E0B}">
      <dgm:prSet phldrT="[Text]"/>
      <dgm:spPr/>
      <dgm:t>
        <a:bodyPr/>
        <a:lstStyle/>
        <a:p>
          <a:r>
            <a:rPr lang="en-US" dirty="0" smtClean="0"/>
            <a:t>Must Know</a:t>
          </a:r>
          <a:endParaRPr lang="en-US" dirty="0"/>
        </a:p>
      </dgm:t>
    </dgm:pt>
    <dgm:pt modelId="{438ECAFA-DBAD-41A7-ABE7-917CF64E03A2}" type="parTrans" cxnId="{F819B332-3FD8-4CD9-B779-A89E9EA32D4A}">
      <dgm:prSet/>
      <dgm:spPr/>
      <dgm:t>
        <a:bodyPr/>
        <a:lstStyle/>
        <a:p>
          <a:endParaRPr lang="en-US"/>
        </a:p>
      </dgm:t>
    </dgm:pt>
    <dgm:pt modelId="{76410172-CABB-480D-B619-2E70F0922E60}" type="sibTrans" cxnId="{F819B332-3FD8-4CD9-B779-A89E9EA32D4A}">
      <dgm:prSet/>
      <dgm:spPr/>
      <dgm:t>
        <a:bodyPr/>
        <a:lstStyle/>
        <a:p>
          <a:endParaRPr lang="en-US"/>
        </a:p>
      </dgm:t>
    </dgm:pt>
    <dgm:pt modelId="{ECC192C9-3F1F-4203-8783-CAD9BF5BCCE2}">
      <dgm:prSet phldrT="[Text]" custT="1"/>
      <dgm:spPr/>
      <dgm:t>
        <a:bodyPr/>
        <a:lstStyle/>
        <a:p>
          <a:r>
            <a:rPr lang="en-US" sz="2000" dirty="0" smtClean="0"/>
            <a:t>Fast application and approval process.</a:t>
          </a:r>
          <a:endParaRPr lang="en-US" sz="2000" dirty="0"/>
        </a:p>
      </dgm:t>
    </dgm:pt>
    <dgm:pt modelId="{B5E2C69D-E0AE-46B3-9077-2004EFB3C280}" type="parTrans" cxnId="{AB197A15-133C-4B05-952A-8D039E16F6CD}">
      <dgm:prSet/>
      <dgm:spPr/>
      <dgm:t>
        <a:bodyPr/>
        <a:lstStyle/>
        <a:p>
          <a:endParaRPr lang="en-US"/>
        </a:p>
      </dgm:t>
    </dgm:pt>
    <dgm:pt modelId="{D4FB94F3-96B3-4A9A-A54E-160009F3C26E}" type="sibTrans" cxnId="{AB197A15-133C-4B05-952A-8D039E16F6CD}">
      <dgm:prSet/>
      <dgm:spPr/>
      <dgm:t>
        <a:bodyPr/>
        <a:lstStyle/>
        <a:p>
          <a:endParaRPr lang="en-US"/>
        </a:p>
      </dgm:t>
    </dgm:pt>
    <dgm:pt modelId="{E0F71185-5F06-44B3-A9FC-095C0C2E5309}">
      <dgm:prSet phldrT="[Text]"/>
      <dgm:spPr/>
      <dgm:t>
        <a:bodyPr/>
        <a:lstStyle/>
        <a:p>
          <a:r>
            <a:rPr lang="en-US" dirty="0" smtClean="0"/>
            <a:t>Referring</a:t>
          </a:r>
          <a:endParaRPr lang="en-US" dirty="0"/>
        </a:p>
      </dgm:t>
    </dgm:pt>
    <dgm:pt modelId="{71648E43-AF8C-4DFE-BD43-300CC347B2F7}" type="parTrans" cxnId="{EB2A0F12-5365-4B65-A4BF-E9DE65AD881E}">
      <dgm:prSet/>
      <dgm:spPr/>
      <dgm:t>
        <a:bodyPr/>
        <a:lstStyle/>
        <a:p>
          <a:endParaRPr lang="en-US"/>
        </a:p>
      </dgm:t>
    </dgm:pt>
    <dgm:pt modelId="{C116C015-20D9-4DD3-A14A-306B76D2DD50}" type="sibTrans" cxnId="{EB2A0F12-5365-4B65-A4BF-E9DE65AD881E}">
      <dgm:prSet/>
      <dgm:spPr/>
      <dgm:t>
        <a:bodyPr/>
        <a:lstStyle/>
        <a:p>
          <a:endParaRPr lang="en-US"/>
        </a:p>
      </dgm:t>
    </dgm:pt>
    <dgm:pt modelId="{34F0B1C6-A773-486B-ACF4-B705D50D9BB2}">
      <dgm:prSet phldrT="[Text]" custT="1"/>
      <dgm:spPr/>
      <dgm:t>
        <a:bodyPr/>
        <a:lstStyle/>
        <a:p>
          <a:r>
            <a:rPr lang="en-US" sz="2000" dirty="0" smtClean="0"/>
            <a:t>ebenefits portal:</a:t>
          </a:r>
          <a:r>
            <a:rPr lang="en-US" sz="2000" dirty="0" smtClean="0">
              <a:solidFill>
                <a:srgbClr val="FF0000"/>
              </a:solidFill>
            </a:rPr>
            <a:t> ebenefits.va.gov</a:t>
          </a:r>
          <a:endParaRPr lang="en-US" sz="2000" dirty="0">
            <a:solidFill>
              <a:srgbClr val="FF0000"/>
            </a:solidFill>
          </a:endParaRPr>
        </a:p>
      </dgm:t>
    </dgm:pt>
    <dgm:pt modelId="{81BA0D81-4773-422F-B76D-23CB17B0EA20}" type="parTrans" cxnId="{F317F364-76BD-46A1-A7AC-75DDEE9AB82B}">
      <dgm:prSet/>
      <dgm:spPr/>
      <dgm:t>
        <a:bodyPr/>
        <a:lstStyle/>
        <a:p>
          <a:endParaRPr lang="en-US"/>
        </a:p>
      </dgm:t>
    </dgm:pt>
    <dgm:pt modelId="{A02EAE61-1F85-4D11-BB23-E61984AF2FA9}" type="sibTrans" cxnId="{F317F364-76BD-46A1-A7AC-75DDEE9AB82B}">
      <dgm:prSet/>
      <dgm:spPr/>
      <dgm:t>
        <a:bodyPr/>
        <a:lstStyle/>
        <a:p>
          <a:endParaRPr lang="en-US"/>
        </a:p>
      </dgm:t>
    </dgm:pt>
    <dgm:pt modelId="{D06E9359-2F6E-446E-AA5F-3FD5DF273743}">
      <dgm:prSet custT="1"/>
      <dgm:spPr/>
      <dgm:t>
        <a:bodyPr/>
        <a:lstStyle/>
        <a:p>
          <a:r>
            <a:rPr lang="en-US" sz="2000" dirty="0" smtClean="0"/>
            <a:t>Community college or technical schools.</a:t>
          </a:r>
        </a:p>
      </dgm:t>
    </dgm:pt>
    <dgm:pt modelId="{3EF0B644-31B4-4155-AD14-18B3B2375D9F}" type="parTrans" cxnId="{8A07915D-E4DB-4D94-8612-7EC02C616583}">
      <dgm:prSet/>
      <dgm:spPr/>
      <dgm:t>
        <a:bodyPr/>
        <a:lstStyle/>
        <a:p>
          <a:endParaRPr lang="en-US"/>
        </a:p>
      </dgm:t>
    </dgm:pt>
    <dgm:pt modelId="{3E0E25F7-314A-4640-AD6E-FB40629E85DA}" type="sibTrans" cxnId="{8A07915D-E4DB-4D94-8612-7EC02C616583}">
      <dgm:prSet/>
      <dgm:spPr/>
      <dgm:t>
        <a:bodyPr/>
        <a:lstStyle/>
        <a:p>
          <a:endParaRPr lang="en-US"/>
        </a:p>
      </dgm:t>
    </dgm:pt>
    <dgm:pt modelId="{90D629A7-7E66-4901-BEE5-CB5545914AB6}">
      <dgm:prSet custT="1"/>
      <dgm:spPr/>
      <dgm:t>
        <a:bodyPr/>
        <a:lstStyle/>
        <a:p>
          <a:r>
            <a:rPr lang="en-US" sz="2000" dirty="0" smtClean="0"/>
            <a:t>Key eligibility:</a:t>
          </a:r>
        </a:p>
      </dgm:t>
    </dgm:pt>
    <dgm:pt modelId="{EB1C3098-ACEA-4C0E-A56C-2553B8AB1D85}" type="parTrans" cxnId="{C66E5762-AE16-4F8E-930C-C5D30A8AF0E5}">
      <dgm:prSet/>
      <dgm:spPr/>
      <dgm:t>
        <a:bodyPr/>
        <a:lstStyle/>
        <a:p>
          <a:endParaRPr lang="en-US"/>
        </a:p>
      </dgm:t>
    </dgm:pt>
    <dgm:pt modelId="{75D80019-4CC3-4FDF-A1CF-759D29359A83}" type="sibTrans" cxnId="{C66E5762-AE16-4F8E-930C-C5D30A8AF0E5}">
      <dgm:prSet/>
      <dgm:spPr/>
      <dgm:t>
        <a:bodyPr/>
        <a:lstStyle/>
        <a:p>
          <a:endParaRPr lang="en-US"/>
        </a:p>
      </dgm:t>
    </dgm:pt>
    <dgm:pt modelId="{4C218DE4-2FB8-424B-9E1A-441801F28DFA}">
      <dgm:prSet custT="1"/>
      <dgm:spPr/>
      <dgm:t>
        <a:bodyPr/>
        <a:lstStyle/>
        <a:p>
          <a:r>
            <a:rPr lang="en-US" sz="2000" i="1" dirty="0" smtClean="0"/>
            <a:t>Aged 35-60.</a:t>
          </a:r>
        </a:p>
      </dgm:t>
    </dgm:pt>
    <dgm:pt modelId="{37D85A05-876E-405D-9D77-CCE0F7A7470A}" type="parTrans" cxnId="{2F865A3A-CAA2-4185-A9C1-076E00EF75BB}">
      <dgm:prSet/>
      <dgm:spPr/>
      <dgm:t>
        <a:bodyPr/>
        <a:lstStyle/>
        <a:p>
          <a:endParaRPr lang="en-US"/>
        </a:p>
      </dgm:t>
    </dgm:pt>
    <dgm:pt modelId="{695B26C8-9C8F-4E49-9C47-50C86AB8C45B}" type="sibTrans" cxnId="{2F865A3A-CAA2-4185-A9C1-076E00EF75BB}">
      <dgm:prSet/>
      <dgm:spPr/>
      <dgm:t>
        <a:bodyPr/>
        <a:lstStyle/>
        <a:p>
          <a:endParaRPr lang="en-US"/>
        </a:p>
      </dgm:t>
    </dgm:pt>
    <dgm:pt modelId="{4645433E-507C-4270-92FF-EB566D54B253}">
      <dgm:prSet custT="1"/>
      <dgm:spPr/>
      <dgm:t>
        <a:bodyPr/>
        <a:lstStyle/>
        <a:p>
          <a:r>
            <a:rPr lang="en-US" sz="2000" i="1" dirty="0" smtClean="0"/>
            <a:t>Not eligible for other VA education benefit.</a:t>
          </a:r>
        </a:p>
      </dgm:t>
    </dgm:pt>
    <dgm:pt modelId="{F5391BED-AA6C-40C0-99A6-3374DF539E23}" type="parTrans" cxnId="{8D561EFE-4FB1-4AEC-9540-AD55C16FAB10}">
      <dgm:prSet/>
      <dgm:spPr/>
      <dgm:t>
        <a:bodyPr/>
        <a:lstStyle/>
        <a:p>
          <a:endParaRPr lang="en-US"/>
        </a:p>
      </dgm:t>
    </dgm:pt>
    <dgm:pt modelId="{1B70FB29-250A-46D9-8044-90B01A4313E0}" type="sibTrans" cxnId="{8D561EFE-4FB1-4AEC-9540-AD55C16FAB10}">
      <dgm:prSet/>
      <dgm:spPr/>
      <dgm:t>
        <a:bodyPr/>
        <a:lstStyle/>
        <a:p>
          <a:endParaRPr lang="en-US"/>
        </a:p>
      </dgm:t>
    </dgm:pt>
    <dgm:pt modelId="{77852196-231C-477E-87C5-0C460F193CB0}">
      <dgm:prSet phldrT="[Text]" custT="1"/>
      <dgm:spPr/>
      <dgm:t>
        <a:bodyPr/>
        <a:lstStyle/>
        <a:p>
          <a:r>
            <a:rPr lang="en-US" sz="2000" dirty="0" smtClean="0"/>
            <a:t>Stipend: Full time for </a:t>
          </a:r>
          <a:r>
            <a:rPr lang="en-US" sz="2000" dirty="0" smtClean="0">
              <a:solidFill>
                <a:schemeClr val="bg1"/>
              </a:solidFill>
            </a:rPr>
            <a:t>12 months = $1,564 monthly</a:t>
          </a:r>
          <a:endParaRPr lang="en-US" sz="2000" dirty="0">
            <a:solidFill>
              <a:schemeClr val="bg1"/>
            </a:solidFill>
          </a:endParaRPr>
        </a:p>
      </dgm:t>
    </dgm:pt>
    <dgm:pt modelId="{70B76310-AD36-40B9-BCE5-3169600D9B5B}" type="parTrans" cxnId="{1A46B658-CFDC-494F-ADAD-F6964055BCBC}">
      <dgm:prSet/>
      <dgm:spPr/>
      <dgm:t>
        <a:bodyPr/>
        <a:lstStyle/>
        <a:p>
          <a:endParaRPr lang="en-US"/>
        </a:p>
      </dgm:t>
    </dgm:pt>
    <dgm:pt modelId="{A0DA5DE9-81D1-4DE0-A864-2CCB43713A7F}" type="sibTrans" cxnId="{1A46B658-CFDC-494F-ADAD-F6964055BCBC}">
      <dgm:prSet/>
      <dgm:spPr/>
      <dgm:t>
        <a:bodyPr/>
        <a:lstStyle/>
        <a:p>
          <a:endParaRPr lang="en-US"/>
        </a:p>
      </dgm:t>
    </dgm:pt>
    <dgm:pt modelId="{A0BB6799-751B-4F01-B968-72588B3AE9B4}">
      <dgm:prSet phldrT="[Text]" custT="1"/>
      <dgm:spPr/>
      <dgm:t>
        <a:bodyPr/>
        <a:lstStyle/>
        <a:p>
          <a:r>
            <a:rPr lang="en-US" sz="2000" dirty="0" smtClean="0">
              <a:solidFill>
                <a:schemeClr val="bg1"/>
              </a:solidFill>
            </a:rPr>
            <a:t>Veteran Specialists at local One Stop Career Center</a:t>
          </a:r>
          <a:endParaRPr lang="en-US" sz="2000" dirty="0">
            <a:solidFill>
              <a:schemeClr val="bg1"/>
            </a:solidFill>
          </a:endParaRPr>
        </a:p>
      </dgm:t>
    </dgm:pt>
    <dgm:pt modelId="{702B9BA1-AC5A-49ED-9DEA-56E0D51D0E69}" type="parTrans" cxnId="{DD608759-A98D-4097-98C0-181C5494FE4B}">
      <dgm:prSet/>
      <dgm:spPr/>
      <dgm:t>
        <a:bodyPr/>
        <a:lstStyle/>
        <a:p>
          <a:endParaRPr lang="en-US"/>
        </a:p>
      </dgm:t>
    </dgm:pt>
    <dgm:pt modelId="{42B9057E-523B-4008-9706-136B8231A1BD}" type="sibTrans" cxnId="{DD608759-A98D-4097-98C0-181C5494FE4B}">
      <dgm:prSet/>
      <dgm:spPr/>
      <dgm:t>
        <a:bodyPr/>
        <a:lstStyle/>
        <a:p>
          <a:endParaRPr lang="en-US"/>
        </a:p>
      </dgm:t>
    </dgm:pt>
    <dgm:pt modelId="{9A898A80-8E00-4869-9703-0CB923C049E7}">
      <dgm:prSet phldrT="[Text]" custT="1"/>
      <dgm:spPr/>
      <dgm:t>
        <a:bodyPr/>
        <a:lstStyle/>
        <a:p>
          <a:r>
            <a:rPr lang="en-US" sz="2000" dirty="0" smtClean="0">
              <a:solidFill>
                <a:schemeClr val="bg1"/>
              </a:solidFill>
            </a:rPr>
            <a:t> </a:t>
          </a:r>
          <a:r>
            <a:rPr lang="en-US" sz="2000" dirty="0" smtClean="0">
              <a:hlinkClick xmlns:r="http://schemas.openxmlformats.org/officeDocument/2006/relationships" r:id="rId1"/>
            </a:rPr>
            <a:t>http://benefits.</a:t>
          </a:r>
          <a:r>
            <a:rPr lang="en-US" sz="2000" dirty="0" smtClean="0">
              <a:solidFill>
                <a:srgbClr val="FF0000"/>
              </a:solidFill>
              <a:hlinkClick xmlns:r="http://schemas.openxmlformats.org/officeDocument/2006/relationships" r:id="rId1"/>
            </a:rPr>
            <a:t>va.</a:t>
          </a:r>
          <a:r>
            <a:rPr lang="en-US" sz="2000" dirty="0" smtClean="0">
              <a:hlinkClick xmlns:r="http://schemas.openxmlformats.org/officeDocument/2006/relationships" r:id="rId1"/>
            </a:rPr>
            <a:t>gov/vow/education.htm</a:t>
          </a:r>
          <a:endParaRPr lang="en-US" sz="2000" dirty="0">
            <a:solidFill>
              <a:schemeClr val="bg1"/>
            </a:solidFill>
          </a:endParaRPr>
        </a:p>
      </dgm:t>
    </dgm:pt>
    <dgm:pt modelId="{C13AB782-D3DF-4B97-BFCA-8348CE78D655}" type="parTrans" cxnId="{473D8C81-0A6F-4698-886D-239A524CEEB7}">
      <dgm:prSet/>
      <dgm:spPr/>
      <dgm:t>
        <a:bodyPr/>
        <a:lstStyle/>
        <a:p>
          <a:endParaRPr lang="en-US"/>
        </a:p>
      </dgm:t>
    </dgm:pt>
    <dgm:pt modelId="{4FDBBA70-44DB-403F-BED1-B8F910FAD18A}" type="sibTrans" cxnId="{473D8C81-0A6F-4698-886D-239A524CEEB7}">
      <dgm:prSet/>
      <dgm:spPr/>
      <dgm:t>
        <a:bodyPr/>
        <a:lstStyle/>
        <a:p>
          <a:endParaRPr lang="en-US"/>
        </a:p>
      </dgm:t>
    </dgm:pt>
    <dgm:pt modelId="{AA696566-8795-4B13-B29A-F1BAACC95DF7}" type="pres">
      <dgm:prSet presAssocID="{B0415734-B393-4E39-805D-F02289496116}" presName="Name0" presStyleCnt="0">
        <dgm:presLayoutVars>
          <dgm:dir/>
          <dgm:animLvl val="lvl"/>
          <dgm:resizeHandles val="exact"/>
        </dgm:presLayoutVars>
      </dgm:prSet>
      <dgm:spPr/>
      <dgm:t>
        <a:bodyPr/>
        <a:lstStyle/>
        <a:p>
          <a:endParaRPr lang="en-US"/>
        </a:p>
      </dgm:t>
    </dgm:pt>
    <dgm:pt modelId="{013A0DFA-DF73-4555-84DE-71AE7DC7F73A}" type="pres">
      <dgm:prSet presAssocID="{8C549D99-3EAB-468F-BDA6-47B94EFB7901}" presName="linNode" presStyleCnt="0"/>
      <dgm:spPr/>
    </dgm:pt>
    <dgm:pt modelId="{A967B84B-E858-4D3E-9189-41FDC11C36AA}" type="pres">
      <dgm:prSet presAssocID="{8C549D99-3EAB-468F-BDA6-47B94EFB7901}" presName="parentText" presStyleLbl="node1" presStyleIdx="0" presStyleCnt="3" custScaleX="59465" custScaleY="107136">
        <dgm:presLayoutVars>
          <dgm:chMax val="1"/>
          <dgm:bulletEnabled val="1"/>
        </dgm:presLayoutVars>
      </dgm:prSet>
      <dgm:spPr/>
      <dgm:t>
        <a:bodyPr/>
        <a:lstStyle/>
        <a:p>
          <a:endParaRPr lang="en-US"/>
        </a:p>
      </dgm:t>
    </dgm:pt>
    <dgm:pt modelId="{CE203C51-6CD4-41B5-B65F-0631BAD73BDD}" type="pres">
      <dgm:prSet presAssocID="{8C549D99-3EAB-468F-BDA6-47B94EFB7901}" presName="descendantText" presStyleLbl="alignAccFollowNode1" presStyleIdx="0" presStyleCnt="3" custScaleX="137478" custScaleY="128830" custLinFactNeighborX="8009" custLinFactNeighborY="467">
        <dgm:presLayoutVars>
          <dgm:bulletEnabled val="1"/>
        </dgm:presLayoutVars>
      </dgm:prSet>
      <dgm:spPr/>
      <dgm:t>
        <a:bodyPr/>
        <a:lstStyle/>
        <a:p>
          <a:endParaRPr lang="en-US"/>
        </a:p>
      </dgm:t>
    </dgm:pt>
    <dgm:pt modelId="{08EBDEBC-FD7B-49A1-9D1B-0D935EA27729}" type="pres">
      <dgm:prSet presAssocID="{5FDAB4D7-5E65-4489-8532-DD04E4C40958}" presName="sp" presStyleCnt="0"/>
      <dgm:spPr/>
    </dgm:pt>
    <dgm:pt modelId="{606CFAB2-3C2D-4766-92D1-936DCAA8E834}" type="pres">
      <dgm:prSet presAssocID="{24572572-A3E1-4C4D-A295-44E0C7214E0B}" presName="linNode" presStyleCnt="0"/>
      <dgm:spPr/>
    </dgm:pt>
    <dgm:pt modelId="{E1138D58-9276-431C-9D82-5BA8F1B4B57D}" type="pres">
      <dgm:prSet presAssocID="{24572572-A3E1-4C4D-A295-44E0C7214E0B}" presName="parentText" presStyleLbl="node1" presStyleIdx="1" presStyleCnt="3" custScaleX="59465" custScaleY="53563" custLinFactNeighborX="-16" custLinFactNeighborY="143">
        <dgm:presLayoutVars>
          <dgm:chMax val="1"/>
          <dgm:bulletEnabled val="1"/>
        </dgm:presLayoutVars>
      </dgm:prSet>
      <dgm:spPr/>
      <dgm:t>
        <a:bodyPr/>
        <a:lstStyle/>
        <a:p>
          <a:endParaRPr lang="en-US"/>
        </a:p>
      </dgm:t>
    </dgm:pt>
    <dgm:pt modelId="{9EA033E5-BB5C-4169-AD67-75D762A1F0C6}" type="pres">
      <dgm:prSet presAssocID="{24572572-A3E1-4C4D-A295-44E0C7214E0B}" presName="descendantText" presStyleLbl="alignAccFollowNode1" presStyleIdx="1" presStyleCnt="3" custScaleX="133533" custScaleY="64877" custLinFactNeighborX="7843" custLinFactNeighborY="-860">
        <dgm:presLayoutVars>
          <dgm:bulletEnabled val="1"/>
        </dgm:presLayoutVars>
      </dgm:prSet>
      <dgm:spPr/>
      <dgm:t>
        <a:bodyPr/>
        <a:lstStyle/>
        <a:p>
          <a:endParaRPr lang="en-US"/>
        </a:p>
      </dgm:t>
    </dgm:pt>
    <dgm:pt modelId="{158EE464-ABDD-4643-89C3-3E574B043374}" type="pres">
      <dgm:prSet presAssocID="{76410172-CABB-480D-B619-2E70F0922E60}" presName="sp" presStyleCnt="0"/>
      <dgm:spPr/>
    </dgm:pt>
    <dgm:pt modelId="{E3F3E52F-7399-482B-821F-0654781C8C86}" type="pres">
      <dgm:prSet presAssocID="{E0F71185-5F06-44B3-A9FC-095C0C2E5309}" presName="linNode" presStyleCnt="0"/>
      <dgm:spPr/>
    </dgm:pt>
    <dgm:pt modelId="{C435CB3D-8710-4189-988E-BA6F7AD0113F}" type="pres">
      <dgm:prSet presAssocID="{E0F71185-5F06-44B3-A9FC-095C0C2E5309}" presName="parentText" presStyleLbl="node1" presStyleIdx="2" presStyleCnt="3" custScaleX="59465" custScaleY="50456" custLinFactNeighborX="-16" custLinFactNeighborY="8916">
        <dgm:presLayoutVars>
          <dgm:chMax val="1"/>
          <dgm:bulletEnabled val="1"/>
        </dgm:presLayoutVars>
      </dgm:prSet>
      <dgm:spPr/>
      <dgm:t>
        <a:bodyPr/>
        <a:lstStyle/>
        <a:p>
          <a:endParaRPr lang="en-US"/>
        </a:p>
      </dgm:t>
    </dgm:pt>
    <dgm:pt modelId="{99B076A4-55FB-4C20-B535-30C0C9B86B1E}" type="pres">
      <dgm:prSet presAssocID="{E0F71185-5F06-44B3-A9FC-095C0C2E5309}" presName="descendantText" presStyleLbl="alignAccFollowNode1" presStyleIdx="2" presStyleCnt="3" custScaleX="127322" custScaleY="58234" custLinFactNeighborX="7554" custLinFactNeighborY="-885">
        <dgm:presLayoutVars>
          <dgm:bulletEnabled val="1"/>
        </dgm:presLayoutVars>
      </dgm:prSet>
      <dgm:spPr/>
      <dgm:t>
        <a:bodyPr/>
        <a:lstStyle/>
        <a:p>
          <a:endParaRPr lang="en-US"/>
        </a:p>
      </dgm:t>
    </dgm:pt>
  </dgm:ptLst>
  <dgm:cxnLst>
    <dgm:cxn modelId="{88A67114-D00D-4F37-9712-B8E587273BAB}" srcId="{B0415734-B393-4E39-805D-F02289496116}" destId="{8C549D99-3EAB-468F-BDA6-47B94EFB7901}" srcOrd="0" destOrd="0" parTransId="{4D462A81-3425-4379-9440-8DEFBDF1036B}" sibTransId="{5FDAB4D7-5E65-4489-8532-DD04E4C40958}"/>
    <dgm:cxn modelId="{D316B007-1E75-42C3-A0B6-BAD1A71E78DE}" type="presOf" srcId="{34F0B1C6-A773-486B-ACF4-B705D50D9BB2}" destId="{99B076A4-55FB-4C20-B535-30C0C9B86B1E}" srcOrd="0" destOrd="0" presId="urn:microsoft.com/office/officeart/2005/8/layout/vList5"/>
    <dgm:cxn modelId="{DEF0E988-9238-4E33-8147-7CA0A3F79AF3}" type="presOf" srcId="{B0415734-B393-4E39-805D-F02289496116}" destId="{AA696566-8795-4B13-B29A-F1BAACC95DF7}" srcOrd="0" destOrd="0" presId="urn:microsoft.com/office/officeart/2005/8/layout/vList5"/>
    <dgm:cxn modelId="{C66E5762-AE16-4F8E-930C-C5D30A8AF0E5}" srcId="{8C549D99-3EAB-468F-BDA6-47B94EFB7901}" destId="{90D629A7-7E66-4901-BEE5-CB5545914AB6}" srcOrd="3" destOrd="0" parTransId="{EB1C3098-ACEA-4C0E-A56C-2553B8AB1D85}" sibTransId="{75D80019-4CC3-4FDF-A1CF-759D29359A83}"/>
    <dgm:cxn modelId="{5FB2E00D-CAA1-416A-9A12-E1A447C5D9AF}" type="presOf" srcId="{53C76C50-8E04-4B77-BD2E-5AB50FA89F09}" destId="{CE203C51-6CD4-41B5-B65F-0631BAD73BDD}" srcOrd="0" destOrd="0" presId="urn:microsoft.com/office/officeart/2005/8/layout/vList5"/>
    <dgm:cxn modelId="{F614F543-7EAA-42CB-B0BC-7369B7EE3FBA}" type="presOf" srcId="{8C549D99-3EAB-468F-BDA6-47B94EFB7901}" destId="{A967B84B-E858-4D3E-9189-41FDC11C36AA}" srcOrd="0" destOrd="0" presId="urn:microsoft.com/office/officeart/2005/8/layout/vList5"/>
    <dgm:cxn modelId="{EB2A0F12-5365-4B65-A4BF-E9DE65AD881E}" srcId="{B0415734-B393-4E39-805D-F02289496116}" destId="{E0F71185-5F06-44B3-A9FC-095C0C2E5309}" srcOrd="2" destOrd="0" parTransId="{71648E43-AF8C-4DFE-BD43-300CC347B2F7}" sibTransId="{C116C015-20D9-4DD3-A14A-306B76D2DD50}"/>
    <dgm:cxn modelId="{C1A1E607-8663-41AF-B8FE-97D6029FDD32}" type="presOf" srcId="{D06E9359-2F6E-446E-AA5F-3FD5DF273743}" destId="{CE203C51-6CD4-41B5-B65F-0631BAD73BDD}" srcOrd="0" destOrd="2" presId="urn:microsoft.com/office/officeart/2005/8/layout/vList5"/>
    <dgm:cxn modelId="{8D561EFE-4FB1-4AEC-9540-AD55C16FAB10}" srcId="{90D629A7-7E66-4901-BEE5-CB5545914AB6}" destId="{4645433E-507C-4270-92FF-EB566D54B253}" srcOrd="0" destOrd="0" parTransId="{F5391BED-AA6C-40C0-99A6-3374DF539E23}" sibTransId="{1B70FB29-250A-46D9-8044-90B01A4313E0}"/>
    <dgm:cxn modelId="{1A46B658-CFDC-494F-ADAD-F6964055BCBC}" srcId="{8C549D99-3EAB-468F-BDA6-47B94EFB7901}" destId="{77852196-231C-477E-87C5-0C460F193CB0}" srcOrd="1" destOrd="0" parTransId="{70B76310-AD36-40B9-BCE5-3169600D9B5B}" sibTransId="{A0DA5DE9-81D1-4DE0-A864-2CCB43713A7F}"/>
    <dgm:cxn modelId="{AC77E399-B5B2-4EC5-B7FA-6D47D44502EB}" type="presOf" srcId="{E0F71185-5F06-44B3-A9FC-095C0C2E5309}" destId="{C435CB3D-8710-4189-988E-BA6F7AD0113F}" srcOrd="0" destOrd="0" presId="urn:microsoft.com/office/officeart/2005/8/layout/vList5"/>
    <dgm:cxn modelId="{DD608759-A98D-4097-98C0-181C5494FE4B}" srcId="{E0F71185-5F06-44B3-A9FC-095C0C2E5309}" destId="{A0BB6799-751B-4F01-B968-72588B3AE9B4}" srcOrd="1" destOrd="0" parTransId="{702B9BA1-AC5A-49ED-9DEA-56E0D51D0E69}" sibTransId="{42B9057E-523B-4008-9706-136B8231A1BD}"/>
    <dgm:cxn modelId="{2F865A3A-CAA2-4185-A9C1-076E00EF75BB}" srcId="{90D629A7-7E66-4901-BEE5-CB5545914AB6}" destId="{4C218DE4-2FB8-424B-9E1A-441801F28DFA}" srcOrd="1" destOrd="0" parTransId="{37D85A05-876E-405D-9D77-CCE0F7A7470A}" sibTransId="{695B26C8-9C8F-4E49-9C47-50C86AB8C45B}"/>
    <dgm:cxn modelId="{8A07915D-E4DB-4D94-8612-7EC02C616583}" srcId="{8C549D99-3EAB-468F-BDA6-47B94EFB7901}" destId="{D06E9359-2F6E-446E-AA5F-3FD5DF273743}" srcOrd="2" destOrd="0" parTransId="{3EF0B644-31B4-4155-AD14-18B3B2375D9F}" sibTransId="{3E0E25F7-314A-4640-AD6E-FB40629E85DA}"/>
    <dgm:cxn modelId="{36DFADB6-3C6B-461A-BFA6-367E27CB142D}" type="presOf" srcId="{9A898A80-8E00-4869-9703-0CB923C049E7}" destId="{99B076A4-55FB-4C20-B535-30C0C9B86B1E}" srcOrd="0" destOrd="2" presId="urn:microsoft.com/office/officeart/2005/8/layout/vList5"/>
    <dgm:cxn modelId="{E01481A2-A109-423F-9A25-D7A8C63C5629}" type="presOf" srcId="{90D629A7-7E66-4901-BEE5-CB5545914AB6}" destId="{CE203C51-6CD4-41B5-B65F-0631BAD73BDD}" srcOrd="0" destOrd="3" presId="urn:microsoft.com/office/officeart/2005/8/layout/vList5"/>
    <dgm:cxn modelId="{C5AB6954-C5FD-4318-9D85-C31D7BD6121B}" type="presOf" srcId="{ECC192C9-3F1F-4203-8783-CAD9BF5BCCE2}" destId="{9EA033E5-BB5C-4169-AD67-75D762A1F0C6}" srcOrd="0" destOrd="0" presId="urn:microsoft.com/office/officeart/2005/8/layout/vList5"/>
    <dgm:cxn modelId="{F317F364-76BD-46A1-A7AC-75DDEE9AB82B}" srcId="{E0F71185-5F06-44B3-A9FC-095C0C2E5309}" destId="{34F0B1C6-A773-486B-ACF4-B705D50D9BB2}" srcOrd="0" destOrd="0" parTransId="{81BA0D81-4773-422F-B76D-23CB17B0EA20}" sibTransId="{A02EAE61-1F85-4D11-BB23-E61984AF2FA9}"/>
    <dgm:cxn modelId="{F819B332-3FD8-4CD9-B779-A89E9EA32D4A}" srcId="{B0415734-B393-4E39-805D-F02289496116}" destId="{24572572-A3E1-4C4D-A295-44E0C7214E0B}" srcOrd="1" destOrd="0" parTransId="{438ECAFA-DBAD-41A7-ABE7-917CF64E03A2}" sibTransId="{76410172-CABB-480D-B619-2E70F0922E60}"/>
    <dgm:cxn modelId="{3E17BF9A-1C17-40D2-BCFB-025A115F6CE3}" type="presOf" srcId="{4C218DE4-2FB8-424B-9E1A-441801F28DFA}" destId="{CE203C51-6CD4-41B5-B65F-0631BAD73BDD}" srcOrd="0" destOrd="5" presId="urn:microsoft.com/office/officeart/2005/8/layout/vList5"/>
    <dgm:cxn modelId="{DBB5FD2C-4E83-4894-8DC5-D2C78BF5C6A6}" srcId="{8C549D99-3EAB-468F-BDA6-47B94EFB7901}" destId="{53C76C50-8E04-4B77-BD2E-5AB50FA89F09}" srcOrd="0" destOrd="0" parTransId="{48D5B79A-9AC0-4D3B-BE4D-DA0213F873C1}" sibTransId="{13E14CA9-4B43-4EC3-81A5-4EAD55FFD741}"/>
    <dgm:cxn modelId="{CCC9CF39-3FF6-4F93-9351-77245F00275C}" type="presOf" srcId="{A0BB6799-751B-4F01-B968-72588B3AE9B4}" destId="{99B076A4-55FB-4C20-B535-30C0C9B86B1E}" srcOrd="0" destOrd="1" presId="urn:microsoft.com/office/officeart/2005/8/layout/vList5"/>
    <dgm:cxn modelId="{473D8C81-0A6F-4698-886D-239A524CEEB7}" srcId="{E0F71185-5F06-44B3-A9FC-095C0C2E5309}" destId="{9A898A80-8E00-4869-9703-0CB923C049E7}" srcOrd="2" destOrd="0" parTransId="{C13AB782-D3DF-4B97-BFCA-8348CE78D655}" sibTransId="{4FDBBA70-44DB-403F-BED1-B8F910FAD18A}"/>
    <dgm:cxn modelId="{2F088071-70FF-452E-A985-3E68322DE45F}" type="presOf" srcId="{4645433E-507C-4270-92FF-EB566D54B253}" destId="{CE203C51-6CD4-41B5-B65F-0631BAD73BDD}" srcOrd="0" destOrd="4" presId="urn:microsoft.com/office/officeart/2005/8/layout/vList5"/>
    <dgm:cxn modelId="{965A5B1B-0FC9-4326-91ED-192C5727E4B2}" type="presOf" srcId="{77852196-231C-477E-87C5-0C460F193CB0}" destId="{CE203C51-6CD4-41B5-B65F-0631BAD73BDD}" srcOrd="0" destOrd="1" presId="urn:microsoft.com/office/officeart/2005/8/layout/vList5"/>
    <dgm:cxn modelId="{AB197A15-133C-4B05-952A-8D039E16F6CD}" srcId="{24572572-A3E1-4C4D-A295-44E0C7214E0B}" destId="{ECC192C9-3F1F-4203-8783-CAD9BF5BCCE2}" srcOrd="0" destOrd="0" parTransId="{B5E2C69D-E0AE-46B3-9077-2004EFB3C280}" sibTransId="{D4FB94F3-96B3-4A9A-A54E-160009F3C26E}"/>
    <dgm:cxn modelId="{0C8CA117-939B-4EB3-99BA-86545DD6DFB5}" type="presOf" srcId="{24572572-A3E1-4C4D-A295-44E0C7214E0B}" destId="{E1138D58-9276-431C-9D82-5BA8F1B4B57D}" srcOrd="0" destOrd="0" presId="urn:microsoft.com/office/officeart/2005/8/layout/vList5"/>
    <dgm:cxn modelId="{1D926F34-7A6B-4B22-99A2-33E92A675D4F}" type="presParOf" srcId="{AA696566-8795-4B13-B29A-F1BAACC95DF7}" destId="{013A0DFA-DF73-4555-84DE-71AE7DC7F73A}" srcOrd="0" destOrd="0" presId="urn:microsoft.com/office/officeart/2005/8/layout/vList5"/>
    <dgm:cxn modelId="{1A6C629D-B135-43EF-952C-98BFD4267A4F}" type="presParOf" srcId="{013A0DFA-DF73-4555-84DE-71AE7DC7F73A}" destId="{A967B84B-E858-4D3E-9189-41FDC11C36AA}" srcOrd="0" destOrd="0" presId="urn:microsoft.com/office/officeart/2005/8/layout/vList5"/>
    <dgm:cxn modelId="{7EC0CDF0-8079-4A09-B314-575570C2ABC0}" type="presParOf" srcId="{013A0DFA-DF73-4555-84DE-71AE7DC7F73A}" destId="{CE203C51-6CD4-41B5-B65F-0631BAD73BDD}" srcOrd="1" destOrd="0" presId="urn:microsoft.com/office/officeart/2005/8/layout/vList5"/>
    <dgm:cxn modelId="{0C8B7C9E-EDAE-49B1-8C03-FA5E915C92F8}" type="presParOf" srcId="{AA696566-8795-4B13-B29A-F1BAACC95DF7}" destId="{08EBDEBC-FD7B-49A1-9D1B-0D935EA27729}" srcOrd="1" destOrd="0" presId="urn:microsoft.com/office/officeart/2005/8/layout/vList5"/>
    <dgm:cxn modelId="{87E5134F-E765-4A70-97C2-57DFEF99994A}" type="presParOf" srcId="{AA696566-8795-4B13-B29A-F1BAACC95DF7}" destId="{606CFAB2-3C2D-4766-92D1-936DCAA8E834}" srcOrd="2" destOrd="0" presId="urn:microsoft.com/office/officeart/2005/8/layout/vList5"/>
    <dgm:cxn modelId="{40126A67-9610-4038-AAB8-D9EB9835379C}" type="presParOf" srcId="{606CFAB2-3C2D-4766-92D1-936DCAA8E834}" destId="{E1138D58-9276-431C-9D82-5BA8F1B4B57D}" srcOrd="0" destOrd="0" presId="urn:microsoft.com/office/officeart/2005/8/layout/vList5"/>
    <dgm:cxn modelId="{3E183FD5-B24C-4BBF-850A-20B9E8B9FB10}" type="presParOf" srcId="{606CFAB2-3C2D-4766-92D1-936DCAA8E834}" destId="{9EA033E5-BB5C-4169-AD67-75D762A1F0C6}" srcOrd="1" destOrd="0" presId="urn:microsoft.com/office/officeart/2005/8/layout/vList5"/>
    <dgm:cxn modelId="{90670CE6-BBA9-43B6-90E5-6AF4AE6E530C}" type="presParOf" srcId="{AA696566-8795-4B13-B29A-F1BAACC95DF7}" destId="{158EE464-ABDD-4643-89C3-3E574B043374}" srcOrd="3" destOrd="0" presId="urn:microsoft.com/office/officeart/2005/8/layout/vList5"/>
    <dgm:cxn modelId="{CDC89614-8F69-4BAE-A564-9841202F45E5}" type="presParOf" srcId="{AA696566-8795-4B13-B29A-F1BAACC95DF7}" destId="{E3F3E52F-7399-482B-821F-0654781C8C86}" srcOrd="4" destOrd="0" presId="urn:microsoft.com/office/officeart/2005/8/layout/vList5"/>
    <dgm:cxn modelId="{998FC775-75BE-4AC5-B04D-A12C9E2E2554}" type="presParOf" srcId="{E3F3E52F-7399-482B-821F-0654781C8C86}" destId="{C435CB3D-8710-4189-988E-BA6F7AD0113F}" srcOrd="0" destOrd="0" presId="urn:microsoft.com/office/officeart/2005/8/layout/vList5"/>
    <dgm:cxn modelId="{744CD418-FB59-44D5-AA73-731784F760F5}" type="presParOf" srcId="{E3F3E52F-7399-482B-821F-0654781C8C86}" destId="{99B076A4-55FB-4C20-B535-30C0C9B86B1E}"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0415734-B393-4E39-805D-F0228949611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8C549D99-3EAB-468F-BDA6-47B94EFB7901}">
      <dgm:prSet phldrT="[Text]"/>
      <dgm:spPr/>
      <dgm:t>
        <a:bodyPr/>
        <a:lstStyle/>
        <a:p>
          <a:r>
            <a:rPr lang="en-US" dirty="0" smtClean="0"/>
            <a:t>Basics</a:t>
          </a:r>
          <a:endParaRPr lang="en-US" dirty="0"/>
        </a:p>
      </dgm:t>
    </dgm:pt>
    <dgm:pt modelId="{4D462A81-3425-4379-9440-8DEFBDF1036B}" type="parTrans" cxnId="{88A67114-D00D-4F37-9712-B8E587273BAB}">
      <dgm:prSet/>
      <dgm:spPr/>
      <dgm:t>
        <a:bodyPr/>
        <a:lstStyle/>
        <a:p>
          <a:endParaRPr lang="en-US"/>
        </a:p>
      </dgm:t>
    </dgm:pt>
    <dgm:pt modelId="{5FDAB4D7-5E65-4489-8532-DD04E4C40958}" type="sibTrans" cxnId="{88A67114-D00D-4F37-9712-B8E587273BAB}">
      <dgm:prSet/>
      <dgm:spPr/>
      <dgm:t>
        <a:bodyPr/>
        <a:lstStyle/>
        <a:p>
          <a:endParaRPr lang="en-US"/>
        </a:p>
      </dgm:t>
    </dgm:pt>
    <dgm:pt modelId="{53C76C50-8E04-4B77-BD2E-5AB50FA89F09}">
      <dgm:prSet phldrT="[Text]" custT="1"/>
      <dgm:spPr/>
      <dgm:t>
        <a:bodyPr/>
        <a:lstStyle/>
        <a:p>
          <a:r>
            <a:rPr lang="en-US" sz="2000" dirty="0" smtClean="0"/>
            <a:t>Job placement, readiness, and retention.</a:t>
          </a:r>
          <a:endParaRPr lang="en-US" sz="2000" dirty="0"/>
        </a:p>
      </dgm:t>
    </dgm:pt>
    <dgm:pt modelId="{48D5B79A-9AC0-4D3B-BE4D-DA0213F873C1}" type="parTrans" cxnId="{DBB5FD2C-4E83-4894-8DC5-D2C78BF5C6A6}">
      <dgm:prSet/>
      <dgm:spPr/>
      <dgm:t>
        <a:bodyPr/>
        <a:lstStyle/>
        <a:p>
          <a:endParaRPr lang="en-US"/>
        </a:p>
      </dgm:t>
    </dgm:pt>
    <dgm:pt modelId="{13E14CA9-4B43-4EC3-81A5-4EAD55FFD741}" type="sibTrans" cxnId="{DBB5FD2C-4E83-4894-8DC5-D2C78BF5C6A6}">
      <dgm:prSet/>
      <dgm:spPr/>
      <dgm:t>
        <a:bodyPr/>
        <a:lstStyle/>
        <a:p>
          <a:endParaRPr lang="en-US"/>
        </a:p>
      </dgm:t>
    </dgm:pt>
    <dgm:pt modelId="{24572572-A3E1-4C4D-A295-44E0C7214E0B}">
      <dgm:prSet phldrT="[Text]"/>
      <dgm:spPr/>
      <dgm:t>
        <a:bodyPr/>
        <a:lstStyle/>
        <a:p>
          <a:r>
            <a:rPr lang="en-US" dirty="0" smtClean="0"/>
            <a:t>Must Know</a:t>
          </a:r>
          <a:endParaRPr lang="en-US" dirty="0"/>
        </a:p>
      </dgm:t>
    </dgm:pt>
    <dgm:pt modelId="{438ECAFA-DBAD-41A7-ABE7-917CF64E03A2}" type="parTrans" cxnId="{F819B332-3FD8-4CD9-B779-A89E9EA32D4A}">
      <dgm:prSet/>
      <dgm:spPr/>
      <dgm:t>
        <a:bodyPr/>
        <a:lstStyle/>
        <a:p>
          <a:endParaRPr lang="en-US"/>
        </a:p>
      </dgm:t>
    </dgm:pt>
    <dgm:pt modelId="{76410172-CABB-480D-B619-2E70F0922E60}" type="sibTrans" cxnId="{F819B332-3FD8-4CD9-B779-A89E9EA32D4A}">
      <dgm:prSet/>
      <dgm:spPr/>
      <dgm:t>
        <a:bodyPr/>
        <a:lstStyle/>
        <a:p>
          <a:endParaRPr lang="en-US"/>
        </a:p>
      </dgm:t>
    </dgm:pt>
    <dgm:pt modelId="{ECC192C9-3F1F-4203-8783-CAD9BF5BCCE2}">
      <dgm:prSet phldrT="[Text]" custT="1"/>
      <dgm:spPr/>
      <dgm:t>
        <a:bodyPr/>
        <a:lstStyle/>
        <a:p>
          <a:r>
            <a:rPr lang="en-US" sz="2000" dirty="0" smtClean="0"/>
            <a:t>Inclusive for female and young veterans.</a:t>
          </a:r>
          <a:endParaRPr lang="en-US" sz="2000" dirty="0"/>
        </a:p>
      </dgm:t>
    </dgm:pt>
    <dgm:pt modelId="{B5E2C69D-E0AE-46B3-9077-2004EFB3C280}" type="parTrans" cxnId="{AB197A15-133C-4B05-952A-8D039E16F6CD}">
      <dgm:prSet/>
      <dgm:spPr/>
      <dgm:t>
        <a:bodyPr/>
        <a:lstStyle/>
        <a:p>
          <a:endParaRPr lang="en-US"/>
        </a:p>
      </dgm:t>
    </dgm:pt>
    <dgm:pt modelId="{D4FB94F3-96B3-4A9A-A54E-160009F3C26E}" type="sibTrans" cxnId="{AB197A15-133C-4B05-952A-8D039E16F6CD}">
      <dgm:prSet/>
      <dgm:spPr/>
      <dgm:t>
        <a:bodyPr/>
        <a:lstStyle/>
        <a:p>
          <a:endParaRPr lang="en-US"/>
        </a:p>
      </dgm:t>
    </dgm:pt>
    <dgm:pt modelId="{E0F71185-5F06-44B3-A9FC-095C0C2E5309}">
      <dgm:prSet phldrT="[Text]"/>
      <dgm:spPr/>
      <dgm:t>
        <a:bodyPr/>
        <a:lstStyle/>
        <a:p>
          <a:r>
            <a:rPr lang="en-US" dirty="0" smtClean="0"/>
            <a:t>Referring</a:t>
          </a:r>
          <a:endParaRPr lang="en-US" dirty="0"/>
        </a:p>
      </dgm:t>
    </dgm:pt>
    <dgm:pt modelId="{71648E43-AF8C-4DFE-BD43-300CC347B2F7}" type="parTrans" cxnId="{EB2A0F12-5365-4B65-A4BF-E9DE65AD881E}">
      <dgm:prSet/>
      <dgm:spPr/>
      <dgm:t>
        <a:bodyPr/>
        <a:lstStyle/>
        <a:p>
          <a:endParaRPr lang="en-US"/>
        </a:p>
      </dgm:t>
    </dgm:pt>
    <dgm:pt modelId="{C116C015-20D9-4DD3-A14A-306B76D2DD50}" type="sibTrans" cxnId="{EB2A0F12-5365-4B65-A4BF-E9DE65AD881E}">
      <dgm:prSet/>
      <dgm:spPr/>
      <dgm:t>
        <a:bodyPr/>
        <a:lstStyle/>
        <a:p>
          <a:endParaRPr lang="en-US"/>
        </a:p>
      </dgm:t>
    </dgm:pt>
    <dgm:pt modelId="{34F0B1C6-A773-486B-ACF4-B705D50D9BB2}">
      <dgm:prSet phldrT="[Text]" custT="1"/>
      <dgm:spPr/>
      <dgm:t>
        <a:bodyPr/>
        <a:lstStyle/>
        <a:p>
          <a:r>
            <a:rPr lang="en-US" sz="2000" dirty="0" smtClean="0"/>
            <a:t>Visit Department of Labor Vets Employment and Training - to find your local HVRP program: </a:t>
          </a:r>
          <a:r>
            <a:rPr lang="en-US" sz="2000" dirty="0" smtClean="0">
              <a:solidFill>
                <a:srgbClr val="FF0000"/>
              </a:solidFill>
            </a:rPr>
            <a:t>www.dol.gov/vets</a:t>
          </a:r>
          <a:endParaRPr lang="en-US" sz="2000" dirty="0">
            <a:solidFill>
              <a:srgbClr val="FF0000"/>
            </a:solidFill>
          </a:endParaRPr>
        </a:p>
      </dgm:t>
    </dgm:pt>
    <dgm:pt modelId="{81BA0D81-4773-422F-B76D-23CB17B0EA20}" type="parTrans" cxnId="{F317F364-76BD-46A1-A7AC-75DDEE9AB82B}">
      <dgm:prSet/>
      <dgm:spPr/>
      <dgm:t>
        <a:bodyPr/>
        <a:lstStyle/>
        <a:p>
          <a:endParaRPr lang="en-US"/>
        </a:p>
      </dgm:t>
    </dgm:pt>
    <dgm:pt modelId="{A02EAE61-1F85-4D11-BB23-E61984AF2FA9}" type="sibTrans" cxnId="{F317F364-76BD-46A1-A7AC-75DDEE9AB82B}">
      <dgm:prSet/>
      <dgm:spPr/>
      <dgm:t>
        <a:bodyPr/>
        <a:lstStyle/>
        <a:p>
          <a:endParaRPr lang="en-US"/>
        </a:p>
      </dgm:t>
    </dgm:pt>
    <dgm:pt modelId="{1C31C7F4-7E2B-4637-BD79-F3E122DCE784}">
      <dgm:prSet custT="1"/>
      <dgm:spPr/>
      <dgm:t>
        <a:bodyPr/>
        <a:lstStyle/>
        <a:p>
          <a:r>
            <a:rPr lang="en-US" sz="2000" dirty="0" smtClean="0"/>
            <a:t>Program of the </a:t>
          </a:r>
          <a:r>
            <a:rPr lang="en-US" sz="2000" i="0" dirty="0" smtClean="0">
              <a:solidFill>
                <a:srgbClr val="FF0000"/>
              </a:solidFill>
            </a:rPr>
            <a:t>Department of Labor</a:t>
          </a:r>
          <a:r>
            <a:rPr lang="en-US" sz="2000" dirty="0" smtClean="0"/>
            <a:t>.</a:t>
          </a:r>
        </a:p>
      </dgm:t>
    </dgm:pt>
    <dgm:pt modelId="{BA49FCF1-D73E-4782-829C-0FED2D747375}" type="parTrans" cxnId="{274579EF-7EB8-436E-813B-7B5895E5E1DD}">
      <dgm:prSet/>
      <dgm:spPr/>
      <dgm:t>
        <a:bodyPr/>
        <a:lstStyle/>
        <a:p>
          <a:endParaRPr lang="en-US"/>
        </a:p>
      </dgm:t>
    </dgm:pt>
    <dgm:pt modelId="{A6802D40-5C7D-43F7-8EB5-3F0F7E9E428F}" type="sibTrans" cxnId="{274579EF-7EB8-436E-813B-7B5895E5E1DD}">
      <dgm:prSet/>
      <dgm:spPr/>
      <dgm:t>
        <a:bodyPr/>
        <a:lstStyle/>
        <a:p>
          <a:endParaRPr lang="en-US"/>
        </a:p>
      </dgm:t>
    </dgm:pt>
    <dgm:pt modelId="{AC7B6CDF-9652-4793-A0FB-22E070D6D009}">
      <dgm:prSet custT="1"/>
      <dgm:spPr/>
      <dgm:t>
        <a:bodyPr/>
        <a:lstStyle/>
        <a:p>
          <a:r>
            <a:rPr lang="en-US" sz="2000" dirty="0" smtClean="0"/>
            <a:t>Job development with local employers.</a:t>
          </a:r>
        </a:p>
      </dgm:t>
    </dgm:pt>
    <dgm:pt modelId="{04EFA8DD-6BDD-4B99-A048-B08A7F7415B2}" type="parTrans" cxnId="{FD13F92B-71FC-4E37-913D-F24FED2029AF}">
      <dgm:prSet/>
      <dgm:spPr/>
      <dgm:t>
        <a:bodyPr/>
        <a:lstStyle/>
        <a:p>
          <a:endParaRPr lang="en-US"/>
        </a:p>
      </dgm:t>
    </dgm:pt>
    <dgm:pt modelId="{4DE6FB6B-8735-4751-A408-6FF3DCD574AB}" type="sibTrans" cxnId="{FD13F92B-71FC-4E37-913D-F24FED2029AF}">
      <dgm:prSet/>
      <dgm:spPr/>
      <dgm:t>
        <a:bodyPr/>
        <a:lstStyle/>
        <a:p>
          <a:endParaRPr lang="en-US"/>
        </a:p>
      </dgm:t>
    </dgm:pt>
    <dgm:pt modelId="{B23BC79B-33C1-41CA-BE5A-CC64AA3C9EE0}">
      <dgm:prSet custT="1"/>
      <dgm:spPr/>
      <dgm:t>
        <a:bodyPr/>
        <a:lstStyle/>
        <a:p>
          <a:r>
            <a:rPr lang="en-US" sz="2000" dirty="0" smtClean="0"/>
            <a:t>Not available everywhere.</a:t>
          </a:r>
        </a:p>
      </dgm:t>
    </dgm:pt>
    <dgm:pt modelId="{082B87C5-D265-4818-9B7A-26C8BB63B4A3}" type="parTrans" cxnId="{9C86558C-A243-499E-8D6B-887682722685}">
      <dgm:prSet/>
      <dgm:spPr/>
      <dgm:t>
        <a:bodyPr/>
        <a:lstStyle/>
        <a:p>
          <a:endParaRPr lang="en-US"/>
        </a:p>
      </dgm:t>
    </dgm:pt>
    <dgm:pt modelId="{F4A77878-4CAC-440A-8577-64F98945D57D}" type="sibTrans" cxnId="{9C86558C-A243-499E-8D6B-887682722685}">
      <dgm:prSet/>
      <dgm:spPr/>
      <dgm:t>
        <a:bodyPr/>
        <a:lstStyle/>
        <a:p>
          <a:endParaRPr lang="en-US"/>
        </a:p>
      </dgm:t>
    </dgm:pt>
    <dgm:pt modelId="{A8ED96D5-8059-4887-8DEC-6DAA8F241CB7}">
      <dgm:prSet custT="1"/>
      <dgm:spPr/>
      <dgm:t>
        <a:bodyPr/>
        <a:lstStyle/>
        <a:p>
          <a:r>
            <a:rPr lang="en-US" sz="2000" dirty="0" smtClean="0"/>
            <a:t>Not all SSVF applicants eligible – DOL eligibility.</a:t>
          </a:r>
        </a:p>
      </dgm:t>
    </dgm:pt>
    <dgm:pt modelId="{B61838A4-098B-4AC7-9A24-EB6A99281350}" type="parTrans" cxnId="{9728D126-FC10-414E-BBEE-4E0A5319B4A4}">
      <dgm:prSet/>
      <dgm:spPr/>
      <dgm:t>
        <a:bodyPr/>
        <a:lstStyle/>
        <a:p>
          <a:endParaRPr lang="en-US"/>
        </a:p>
      </dgm:t>
    </dgm:pt>
    <dgm:pt modelId="{99D4EBB1-C546-4969-8B88-11E4EE9E2756}" type="sibTrans" cxnId="{9728D126-FC10-414E-BBEE-4E0A5319B4A4}">
      <dgm:prSet/>
      <dgm:spPr/>
      <dgm:t>
        <a:bodyPr/>
        <a:lstStyle/>
        <a:p>
          <a:endParaRPr lang="en-US"/>
        </a:p>
      </dgm:t>
    </dgm:pt>
    <dgm:pt modelId="{AA696566-8795-4B13-B29A-F1BAACC95DF7}" type="pres">
      <dgm:prSet presAssocID="{B0415734-B393-4E39-805D-F02289496116}" presName="Name0" presStyleCnt="0">
        <dgm:presLayoutVars>
          <dgm:dir/>
          <dgm:animLvl val="lvl"/>
          <dgm:resizeHandles val="exact"/>
        </dgm:presLayoutVars>
      </dgm:prSet>
      <dgm:spPr/>
      <dgm:t>
        <a:bodyPr/>
        <a:lstStyle/>
        <a:p>
          <a:endParaRPr lang="en-US"/>
        </a:p>
      </dgm:t>
    </dgm:pt>
    <dgm:pt modelId="{013A0DFA-DF73-4555-84DE-71AE7DC7F73A}" type="pres">
      <dgm:prSet presAssocID="{8C549D99-3EAB-468F-BDA6-47B94EFB7901}" presName="linNode" presStyleCnt="0"/>
      <dgm:spPr/>
    </dgm:pt>
    <dgm:pt modelId="{A967B84B-E858-4D3E-9189-41FDC11C36AA}" type="pres">
      <dgm:prSet presAssocID="{8C549D99-3EAB-468F-BDA6-47B94EFB7901}" presName="parentText" presStyleLbl="node1" presStyleIdx="0" presStyleCnt="3" custScaleX="59465" custScaleY="107136">
        <dgm:presLayoutVars>
          <dgm:chMax val="1"/>
          <dgm:bulletEnabled val="1"/>
        </dgm:presLayoutVars>
      </dgm:prSet>
      <dgm:spPr/>
      <dgm:t>
        <a:bodyPr/>
        <a:lstStyle/>
        <a:p>
          <a:endParaRPr lang="en-US"/>
        </a:p>
      </dgm:t>
    </dgm:pt>
    <dgm:pt modelId="{CE203C51-6CD4-41B5-B65F-0631BAD73BDD}" type="pres">
      <dgm:prSet presAssocID="{8C549D99-3EAB-468F-BDA6-47B94EFB7901}" presName="descendantText" presStyleLbl="alignAccFollowNode1" presStyleIdx="0" presStyleCnt="3" custScaleX="137478" custScaleY="128830" custLinFactNeighborX="8009" custLinFactNeighborY="467">
        <dgm:presLayoutVars>
          <dgm:bulletEnabled val="1"/>
        </dgm:presLayoutVars>
      </dgm:prSet>
      <dgm:spPr/>
      <dgm:t>
        <a:bodyPr/>
        <a:lstStyle/>
        <a:p>
          <a:endParaRPr lang="en-US"/>
        </a:p>
      </dgm:t>
    </dgm:pt>
    <dgm:pt modelId="{08EBDEBC-FD7B-49A1-9D1B-0D935EA27729}" type="pres">
      <dgm:prSet presAssocID="{5FDAB4D7-5E65-4489-8532-DD04E4C40958}" presName="sp" presStyleCnt="0"/>
      <dgm:spPr/>
    </dgm:pt>
    <dgm:pt modelId="{606CFAB2-3C2D-4766-92D1-936DCAA8E834}" type="pres">
      <dgm:prSet presAssocID="{24572572-A3E1-4C4D-A295-44E0C7214E0B}" presName="linNode" presStyleCnt="0"/>
      <dgm:spPr/>
    </dgm:pt>
    <dgm:pt modelId="{E1138D58-9276-431C-9D82-5BA8F1B4B57D}" type="pres">
      <dgm:prSet presAssocID="{24572572-A3E1-4C4D-A295-44E0C7214E0B}" presName="parentText" presStyleLbl="node1" presStyleIdx="1" presStyleCnt="3" custScaleX="59465" custScaleY="53563" custLinFactNeighborX="-16" custLinFactNeighborY="143">
        <dgm:presLayoutVars>
          <dgm:chMax val="1"/>
          <dgm:bulletEnabled val="1"/>
        </dgm:presLayoutVars>
      </dgm:prSet>
      <dgm:spPr/>
      <dgm:t>
        <a:bodyPr/>
        <a:lstStyle/>
        <a:p>
          <a:endParaRPr lang="en-US"/>
        </a:p>
      </dgm:t>
    </dgm:pt>
    <dgm:pt modelId="{9EA033E5-BB5C-4169-AD67-75D762A1F0C6}" type="pres">
      <dgm:prSet presAssocID="{24572572-A3E1-4C4D-A295-44E0C7214E0B}" presName="descendantText" presStyleLbl="alignAccFollowNode1" presStyleIdx="1" presStyleCnt="3" custScaleX="133533" custScaleY="64877" custLinFactNeighborX="410" custLinFactNeighborY="-860">
        <dgm:presLayoutVars>
          <dgm:bulletEnabled val="1"/>
        </dgm:presLayoutVars>
      </dgm:prSet>
      <dgm:spPr/>
      <dgm:t>
        <a:bodyPr/>
        <a:lstStyle/>
        <a:p>
          <a:endParaRPr lang="en-US"/>
        </a:p>
      </dgm:t>
    </dgm:pt>
    <dgm:pt modelId="{158EE464-ABDD-4643-89C3-3E574B043374}" type="pres">
      <dgm:prSet presAssocID="{76410172-CABB-480D-B619-2E70F0922E60}" presName="sp" presStyleCnt="0"/>
      <dgm:spPr/>
    </dgm:pt>
    <dgm:pt modelId="{E3F3E52F-7399-482B-821F-0654781C8C86}" type="pres">
      <dgm:prSet presAssocID="{E0F71185-5F06-44B3-A9FC-095C0C2E5309}" presName="linNode" presStyleCnt="0"/>
      <dgm:spPr/>
    </dgm:pt>
    <dgm:pt modelId="{C435CB3D-8710-4189-988E-BA6F7AD0113F}" type="pres">
      <dgm:prSet presAssocID="{E0F71185-5F06-44B3-A9FC-095C0C2E5309}" presName="parentText" presStyleLbl="node1" presStyleIdx="2" presStyleCnt="3" custScaleX="59465" custScaleY="50456" custLinFactNeighborX="-16" custLinFactNeighborY="8916">
        <dgm:presLayoutVars>
          <dgm:chMax val="1"/>
          <dgm:bulletEnabled val="1"/>
        </dgm:presLayoutVars>
      </dgm:prSet>
      <dgm:spPr/>
      <dgm:t>
        <a:bodyPr/>
        <a:lstStyle/>
        <a:p>
          <a:endParaRPr lang="en-US"/>
        </a:p>
      </dgm:t>
    </dgm:pt>
    <dgm:pt modelId="{99B076A4-55FB-4C20-B535-30C0C9B86B1E}" type="pres">
      <dgm:prSet presAssocID="{E0F71185-5F06-44B3-A9FC-095C0C2E5309}" presName="descendantText" presStyleLbl="alignAccFollowNode1" presStyleIdx="2" presStyleCnt="3" custScaleX="127322" custScaleY="58234" custLinFactNeighborX="7554" custLinFactNeighborY="-885">
        <dgm:presLayoutVars>
          <dgm:bulletEnabled val="1"/>
        </dgm:presLayoutVars>
      </dgm:prSet>
      <dgm:spPr/>
      <dgm:t>
        <a:bodyPr/>
        <a:lstStyle/>
        <a:p>
          <a:endParaRPr lang="en-US"/>
        </a:p>
      </dgm:t>
    </dgm:pt>
  </dgm:ptLst>
  <dgm:cxnLst>
    <dgm:cxn modelId="{88A67114-D00D-4F37-9712-B8E587273BAB}" srcId="{B0415734-B393-4E39-805D-F02289496116}" destId="{8C549D99-3EAB-468F-BDA6-47B94EFB7901}" srcOrd="0" destOrd="0" parTransId="{4D462A81-3425-4379-9440-8DEFBDF1036B}" sibTransId="{5FDAB4D7-5E65-4489-8532-DD04E4C40958}"/>
    <dgm:cxn modelId="{E9F63D34-5956-48EC-B141-22A5238FC0BF}" type="presOf" srcId="{8C549D99-3EAB-468F-BDA6-47B94EFB7901}" destId="{A967B84B-E858-4D3E-9189-41FDC11C36AA}" srcOrd="0" destOrd="0" presId="urn:microsoft.com/office/officeart/2005/8/layout/vList5"/>
    <dgm:cxn modelId="{08C4E101-C432-4EE2-8614-435B795D55B3}" type="presOf" srcId="{E0F71185-5F06-44B3-A9FC-095C0C2E5309}" destId="{C435CB3D-8710-4189-988E-BA6F7AD0113F}" srcOrd="0" destOrd="0" presId="urn:microsoft.com/office/officeart/2005/8/layout/vList5"/>
    <dgm:cxn modelId="{877E4586-07F2-4294-8031-3971220EE7A9}" type="presOf" srcId="{24572572-A3E1-4C4D-A295-44E0C7214E0B}" destId="{E1138D58-9276-431C-9D82-5BA8F1B4B57D}" srcOrd="0" destOrd="0" presId="urn:microsoft.com/office/officeart/2005/8/layout/vList5"/>
    <dgm:cxn modelId="{BECBE390-340B-4393-B9DE-3CE46256103E}" type="presOf" srcId="{ECC192C9-3F1F-4203-8783-CAD9BF5BCCE2}" destId="{9EA033E5-BB5C-4169-AD67-75D762A1F0C6}" srcOrd="0" destOrd="0" presId="urn:microsoft.com/office/officeart/2005/8/layout/vList5"/>
    <dgm:cxn modelId="{E94D7EEC-D686-4C01-A2C4-7599A2BFC9F8}" type="presOf" srcId="{B23BC79B-33C1-41CA-BE5A-CC64AA3C9EE0}" destId="{CE203C51-6CD4-41B5-B65F-0631BAD73BDD}" srcOrd="0" destOrd="3" presId="urn:microsoft.com/office/officeart/2005/8/layout/vList5"/>
    <dgm:cxn modelId="{EB2A0F12-5365-4B65-A4BF-E9DE65AD881E}" srcId="{B0415734-B393-4E39-805D-F02289496116}" destId="{E0F71185-5F06-44B3-A9FC-095C0C2E5309}" srcOrd="2" destOrd="0" parTransId="{71648E43-AF8C-4DFE-BD43-300CC347B2F7}" sibTransId="{C116C015-20D9-4DD3-A14A-306B76D2DD50}"/>
    <dgm:cxn modelId="{FFF2034B-3761-4AA1-9139-D5035749FFF8}" type="presOf" srcId="{34F0B1C6-A773-486B-ACF4-B705D50D9BB2}" destId="{99B076A4-55FB-4C20-B535-30C0C9B86B1E}" srcOrd="0" destOrd="0" presId="urn:microsoft.com/office/officeart/2005/8/layout/vList5"/>
    <dgm:cxn modelId="{0B5C2612-0D86-4CD4-BB95-86D12E815B37}" type="presOf" srcId="{1C31C7F4-7E2B-4637-BD79-F3E122DCE784}" destId="{CE203C51-6CD4-41B5-B65F-0631BAD73BDD}" srcOrd="0" destOrd="1" presId="urn:microsoft.com/office/officeart/2005/8/layout/vList5"/>
    <dgm:cxn modelId="{9728D126-FC10-414E-BBEE-4E0A5319B4A4}" srcId="{24572572-A3E1-4C4D-A295-44E0C7214E0B}" destId="{A8ED96D5-8059-4887-8DEC-6DAA8F241CB7}" srcOrd="1" destOrd="0" parTransId="{B61838A4-098B-4AC7-9A24-EB6A99281350}" sibTransId="{99D4EBB1-C546-4969-8B88-11E4EE9E2756}"/>
    <dgm:cxn modelId="{F317F364-76BD-46A1-A7AC-75DDEE9AB82B}" srcId="{E0F71185-5F06-44B3-A9FC-095C0C2E5309}" destId="{34F0B1C6-A773-486B-ACF4-B705D50D9BB2}" srcOrd="0" destOrd="0" parTransId="{81BA0D81-4773-422F-B76D-23CB17B0EA20}" sibTransId="{A02EAE61-1F85-4D11-BB23-E61984AF2FA9}"/>
    <dgm:cxn modelId="{F819B332-3FD8-4CD9-B779-A89E9EA32D4A}" srcId="{B0415734-B393-4E39-805D-F02289496116}" destId="{24572572-A3E1-4C4D-A295-44E0C7214E0B}" srcOrd="1" destOrd="0" parTransId="{438ECAFA-DBAD-41A7-ABE7-917CF64E03A2}" sibTransId="{76410172-CABB-480D-B619-2E70F0922E60}"/>
    <dgm:cxn modelId="{C190A54D-7327-438B-BCD8-197E4BF7BBA9}" type="presOf" srcId="{53C76C50-8E04-4B77-BD2E-5AB50FA89F09}" destId="{CE203C51-6CD4-41B5-B65F-0631BAD73BDD}" srcOrd="0" destOrd="0" presId="urn:microsoft.com/office/officeart/2005/8/layout/vList5"/>
    <dgm:cxn modelId="{11127780-2DCE-454D-86CF-DC79F18520FB}" type="presOf" srcId="{AC7B6CDF-9652-4793-A0FB-22E070D6D009}" destId="{CE203C51-6CD4-41B5-B65F-0631BAD73BDD}" srcOrd="0" destOrd="2" presId="urn:microsoft.com/office/officeart/2005/8/layout/vList5"/>
    <dgm:cxn modelId="{53084AC3-3489-4DDC-9507-5280E7DBF485}" type="presOf" srcId="{B0415734-B393-4E39-805D-F02289496116}" destId="{AA696566-8795-4B13-B29A-F1BAACC95DF7}" srcOrd="0" destOrd="0" presId="urn:microsoft.com/office/officeart/2005/8/layout/vList5"/>
    <dgm:cxn modelId="{DBB5FD2C-4E83-4894-8DC5-D2C78BF5C6A6}" srcId="{8C549D99-3EAB-468F-BDA6-47B94EFB7901}" destId="{53C76C50-8E04-4B77-BD2E-5AB50FA89F09}" srcOrd="0" destOrd="0" parTransId="{48D5B79A-9AC0-4D3B-BE4D-DA0213F873C1}" sibTransId="{13E14CA9-4B43-4EC3-81A5-4EAD55FFD741}"/>
    <dgm:cxn modelId="{FAB09EB6-9D46-4DFD-A716-84EDDA2017C9}" type="presOf" srcId="{A8ED96D5-8059-4887-8DEC-6DAA8F241CB7}" destId="{9EA033E5-BB5C-4169-AD67-75D762A1F0C6}" srcOrd="0" destOrd="1" presId="urn:microsoft.com/office/officeart/2005/8/layout/vList5"/>
    <dgm:cxn modelId="{9C86558C-A243-499E-8D6B-887682722685}" srcId="{8C549D99-3EAB-468F-BDA6-47B94EFB7901}" destId="{B23BC79B-33C1-41CA-BE5A-CC64AA3C9EE0}" srcOrd="3" destOrd="0" parTransId="{082B87C5-D265-4818-9B7A-26C8BB63B4A3}" sibTransId="{F4A77878-4CAC-440A-8577-64F98945D57D}"/>
    <dgm:cxn modelId="{274579EF-7EB8-436E-813B-7B5895E5E1DD}" srcId="{8C549D99-3EAB-468F-BDA6-47B94EFB7901}" destId="{1C31C7F4-7E2B-4637-BD79-F3E122DCE784}" srcOrd="1" destOrd="0" parTransId="{BA49FCF1-D73E-4782-829C-0FED2D747375}" sibTransId="{A6802D40-5C7D-43F7-8EB5-3F0F7E9E428F}"/>
    <dgm:cxn modelId="{FD13F92B-71FC-4E37-913D-F24FED2029AF}" srcId="{8C549D99-3EAB-468F-BDA6-47B94EFB7901}" destId="{AC7B6CDF-9652-4793-A0FB-22E070D6D009}" srcOrd="2" destOrd="0" parTransId="{04EFA8DD-6BDD-4B99-A048-B08A7F7415B2}" sibTransId="{4DE6FB6B-8735-4751-A408-6FF3DCD574AB}"/>
    <dgm:cxn modelId="{AB197A15-133C-4B05-952A-8D039E16F6CD}" srcId="{24572572-A3E1-4C4D-A295-44E0C7214E0B}" destId="{ECC192C9-3F1F-4203-8783-CAD9BF5BCCE2}" srcOrd="0" destOrd="0" parTransId="{B5E2C69D-E0AE-46B3-9077-2004EFB3C280}" sibTransId="{D4FB94F3-96B3-4A9A-A54E-160009F3C26E}"/>
    <dgm:cxn modelId="{5AA486FB-D905-439A-B506-39DA5E6BFD0A}" type="presParOf" srcId="{AA696566-8795-4B13-B29A-F1BAACC95DF7}" destId="{013A0DFA-DF73-4555-84DE-71AE7DC7F73A}" srcOrd="0" destOrd="0" presId="urn:microsoft.com/office/officeart/2005/8/layout/vList5"/>
    <dgm:cxn modelId="{8742786D-44ED-457F-8548-5B5F2CD51C16}" type="presParOf" srcId="{013A0DFA-DF73-4555-84DE-71AE7DC7F73A}" destId="{A967B84B-E858-4D3E-9189-41FDC11C36AA}" srcOrd="0" destOrd="0" presId="urn:microsoft.com/office/officeart/2005/8/layout/vList5"/>
    <dgm:cxn modelId="{146A7208-436E-478D-88B8-5A337A27D9CD}" type="presParOf" srcId="{013A0DFA-DF73-4555-84DE-71AE7DC7F73A}" destId="{CE203C51-6CD4-41B5-B65F-0631BAD73BDD}" srcOrd="1" destOrd="0" presId="urn:microsoft.com/office/officeart/2005/8/layout/vList5"/>
    <dgm:cxn modelId="{8C7B8052-A78F-4063-A07D-B941592B72ED}" type="presParOf" srcId="{AA696566-8795-4B13-B29A-F1BAACC95DF7}" destId="{08EBDEBC-FD7B-49A1-9D1B-0D935EA27729}" srcOrd="1" destOrd="0" presId="urn:microsoft.com/office/officeart/2005/8/layout/vList5"/>
    <dgm:cxn modelId="{6D08ED66-2841-411D-934E-3BB755C269F3}" type="presParOf" srcId="{AA696566-8795-4B13-B29A-F1BAACC95DF7}" destId="{606CFAB2-3C2D-4766-92D1-936DCAA8E834}" srcOrd="2" destOrd="0" presId="urn:microsoft.com/office/officeart/2005/8/layout/vList5"/>
    <dgm:cxn modelId="{82DD04CE-4EA6-4EFD-B348-9F918D808971}" type="presParOf" srcId="{606CFAB2-3C2D-4766-92D1-936DCAA8E834}" destId="{E1138D58-9276-431C-9D82-5BA8F1B4B57D}" srcOrd="0" destOrd="0" presId="urn:microsoft.com/office/officeart/2005/8/layout/vList5"/>
    <dgm:cxn modelId="{30FDB6E7-DBC8-4D4D-941C-FD88D10069FB}" type="presParOf" srcId="{606CFAB2-3C2D-4766-92D1-936DCAA8E834}" destId="{9EA033E5-BB5C-4169-AD67-75D762A1F0C6}" srcOrd="1" destOrd="0" presId="urn:microsoft.com/office/officeart/2005/8/layout/vList5"/>
    <dgm:cxn modelId="{2A3ACD7A-1400-4500-9AF2-D58A377AA474}" type="presParOf" srcId="{AA696566-8795-4B13-B29A-F1BAACC95DF7}" destId="{158EE464-ABDD-4643-89C3-3E574B043374}" srcOrd="3" destOrd="0" presId="urn:microsoft.com/office/officeart/2005/8/layout/vList5"/>
    <dgm:cxn modelId="{73F0F45B-1965-44C5-8C8A-5046B2B5E5B6}" type="presParOf" srcId="{AA696566-8795-4B13-B29A-F1BAACC95DF7}" destId="{E3F3E52F-7399-482B-821F-0654781C8C86}" srcOrd="4" destOrd="0" presId="urn:microsoft.com/office/officeart/2005/8/layout/vList5"/>
    <dgm:cxn modelId="{7469CBF0-F12C-4672-8868-B3044B8B48AE}" type="presParOf" srcId="{E3F3E52F-7399-482B-821F-0654781C8C86}" destId="{C435CB3D-8710-4189-988E-BA6F7AD0113F}" srcOrd="0" destOrd="0" presId="urn:microsoft.com/office/officeart/2005/8/layout/vList5"/>
    <dgm:cxn modelId="{A5367F2A-8581-44AB-A010-74248589EC61}" type="presParOf" srcId="{E3F3E52F-7399-482B-821F-0654781C8C86}" destId="{99B076A4-55FB-4C20-B535-30C0C9B86B1E}"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0415734-B393-4E39-805D-F0228949611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8C549D99-3EAB-468F-BDA6-47B94EFB7901}">
      <dgm:prSet phldrT="[Text]"/>
      <dgm:spPr/>
      <dgm:t>
        <a:bodyPr/>
        <a:lstStyle/>
        <a:p>
          <a:r>
            <a:rPr lang="en-US" dirty="0" smtClean="0"/>
            <a:t>Basics</a:t>
          </a:r>
          <a:endParaRPr lang="en-US" dirty="0"/>
        </a:p>
      </dgm:t>
    </dgm:pt>
    <dgm:pt modelId="{4D462A81-3425-4379-9440-8DEFBDF1036B}" type="parTrans" cxnId="{88A67114-D00D-4F37-9712-B8E587273BAB}">
      <dgm:prSet/>
      <dgm:spPr/>
      <dgm:t>
        <a:bodyPr/>
        <a:lstStyle/>
        <a:p>
          <a:endParaRPr lang="en-US"/>
        </a:p>
      </dgm:t>
    </dgm:pt>
    <dgm:pt modelId="{5FDAB4D7-5E65-4489-8532-DD04E4C40958}" type="sibTrans" cxnId="{88A67114-D00D-4F37-9712-B8E587273BAB}">
      <dgm:prSet/>
      <dgm:spPr/>
      <dgm:t>
        <a:bodyPr/>
        <a:lstStyle/>
        <a:p>
          <a:endParaRPr lang="en-US"/>
        </a:p>
      </dgm:t>
    </dgm:pt>
    <dgm:pt modelId="{53C76C50-8E04-4B77-BD2E-5AB50FA89F09}">
      <dgm:prSet phldrT="[Text]"/>
      <dgm:spPr/>
      <dgm:t>
        <a:bodyPr/>
        <a:lstStyle/>
        <a:p>
          <a:r>
            <a:rPr lang="en-US" dirty="0" smtClean="0"/>
            <a:t>For homeless veterans with barriers to work.</a:t>
          </a:r>
          <a:endParaRPr lang="en-US" dirty="0"/>
        </a:p>
      </dgm:t>
    </dgm:pt>
    <dgm:pt modelId="{48D5B79A-9AC0-4D3B-BE4D-DA0213F873C1}" type="parTrans" cxnId="{DBB5FD2C-4E83-4894-8DC5-D2C78BF5C6A6}">
      <dgm:prSet/>
      <dgm:spPr/>
      <dgm:t>
        <a:bodyPr/>
        <a:lstStyle/>
        <a:p>
          <a:endParaRPr lang="en-US"/>
        </a:p>
      </dgm:t>
    </dgm:pt>
    <dgm:pt modelId="{13E14CA9-4B43-4EC3-81A5-4EAD55FFD741}" type="sibTrans" cxnId="{DBB5FD2C-4E83-4894-8DC5-D2C78BF5C6A6}">
      <dgm:prSet/>
      <dgm:spPr/>
      <dgm:t>
        <a:bodyPr/>
        <a:lstStyle/>
        <a:p>
          <a:endParaRPr lang="en-US"/>
        </a:p>
      </dgm:t>
    </dgm:pt>
    <dgm:pt modelId="{24572572-A3E1-4C4D-A295-44E0C7214E0B}">
      <dgm:prSet phldrT="[Text]"/>
      <dgm:spPr/>
      <dgm:t>
        <a:bodyPr/>
        <a:lstStyle/>
        <a:p>
          <a:r>
            <a:rPr lang="en-US" dirty="0" smtClean="0"/>
            <a:t>Must Know</a:t>
          </a:r>
          <a:endParaRPr lang="en-US" dirty="0"/>
        </a:p>
      </dgm:t>
    </dgm:pt>
    <dgm:pt modelId="{438ECAFA-DBAD-41A7-ABE7-917CF64E03A2}" type="parTrans" cxnId="{F819B332-3FD8-4CD9-B779-A89E9EA32D4A}">
      <dgm:prSet/>
      <dgm:spPr/>
      <dgm:t>
        <a:bodyPr/>
        <a:lstStyle/>
        <a:p>
          <a:endParaRPr lang="en-US"/>
        </a:p>
      </dgm:t>
    </dgm:pt>
    <dgm:pt modelId="{76410172-CABB-480D-B619-2E70F0922E60}" type="sibTrans" cxnId="{F819B332-3FD8-4CD9-B779-A89E9EA32D4A}">
      <dgm:prSet/>
      <dgm:spPr/>
      <dgm:t>
        <a:bodyPr/>
        <a:lstStyle/>
        <a:p>
          <a:endParaRPr lang="en-US"/>
        </a:p>
      </dgm:t>
    </dgm:pt>
    <dgm:pt modelId="{ECC192C9-3F1F-4203-8783-CAD9BF5BCCE2}">
      <dgm:prSet phldrT="[Text]"/>
      <dgm:spPr/>
      <dgm:t>
        <a:bodyPr/>
        <a:lstStyle/>
        <a:p>
          <a:r>
            <a:rPr lang="en-US" dirty="0" smtClean="0"/>
            <a:t>Work participation is concurrent with housing search. </a:t>
          </a:r>
          <a:endParaRPr lang="en-US" dirty="0"/>
        </a:p>
      </dgm:t>
    </dgm:pt>
    <dgm:pt modelId="{B5E2C69D-E0AE-46B3-9077-2004EFB3C280}" type="parTrans" cxnId="{AB197A15-133C-4B05-952A-8D039E16F6CD}">
      <dgm:prSet/>
      <dgm:spPr/>
      <dgm:t>
        <a:bodyPr/>
        <a:lstStyle/>
        <a:p>
          <a:endParaRPr lang="en-US"/>
        </a:p>
      </dgm:t>
    </dgm:pt>
    <dgm:pt modelId="{D4FB94F3-96B3-4A9A-A54E-160009F3C26E}" type="sibTrans" cxnId="{AB197A15-133C-4B05-952A-8D039E16F6CD}">
      <dgm:prSet/>
      <dgm:spPr/>
      <dgm:t>
        <a:bodyPr/>
        <a:lstStyle/>
        <a:p>
          <a:endParaRPr lang="en-US"/>
        </a:p>
      </dgm:t>
    </dgm:pt>
    <dgm:pt modelId="{E0F71185-5F06-44B3-A9FC-095C0C2E5309}">
      <dgm:prSet phldrT="[Text]"/>
      <dgm:spPr/>
      <dgm:t>
        <a:bodyPr/>
        <a:lstStyle/>
        <a:p>
          <a:r>
            <a:rPr lang="en-US" dirty="0" smtClean="0"/>
            <a:t>Referring</a:t>
          </a:r>
          <a:endParaRPr lang="en-US" dirty="0"/>
        </a:p>
      </dgm:t>
    </dgm:pt>
    <dgm:pt modelId="{71648E43-AF8C-4DFE-BD43-300CC347B2F7}" type="parTrans" cxnId="{EB2A0F12-5365-4B65-A4BF-E9DE65AD881E}">
      <dgm:prSet/>
      <dgm:spPr/>
      <dgm:t>
        <a:bodyPr/>
        <a:lstStyle/>
        <a:p>
          <a:endParaRPr lang="en-US"/>
        </a:p>
      </dgm:t>
    </dgm:pt>
    <dgm:pt modelId="{C116C015-20D9-4DD3-A14A-306B76D2DD50}" type="sibTrans" cxnId="{EB2A0F12-5365-4B65-A4BF-E9DE65AD881E}">
      <dgm:prSet/>
      <dgm:spPr/>
      <dgm:t>
        <a:bodyPr/>
        <a:lstStyle/>
        <a:p>
          <a:endParaRPr lang="en-US"/>
        </a:p>
      </dgm:t>
    </dgm:pt>
    <dgm:pt modelId="{34F0B1C6-A773-486B-ACF4-B705D50D9BB2}">
      <dgm:prSet phldrT="[Text]"/>
      <dgm:spPr/>
      <dgm:t>
        <a:bodyPr/>
        <a:lstStyle/>
        <a:p>
          <a:r>
            <a:rPr lang="en-US" dirty="0" smtClean="0"/>
            <a:t>Make inquiry at your local </a:t>
          </a:r>
          <a:r>
            <a:rPr lang="en-US" dirty="0" smtClean="0">
              <a:solidFill>
                <a:srgbClr val="FF0000"/>
              </a:solidFill>
            </a:rPr>
            <a:t>VA Medical Center</a:t>
          </a:r>
          <a:r>
            <a:rPr lang="en-US" dirty="0" smtClean="0"/>
            <a:t>.</a:t>
          </a:r>
          <a:endParaRPr lang="en-US" dirty="0"/>
        </a:p>
      </dgm:t>
    </dgm:pt>
    <dgm:pt modelId="{81BA0D81-4773-422F-B76D-23CB17B0EA20}" type="parTrans" cxnId="{F317F364-76BD-46A1-A7AC-75DDEE9AB82B}">
      <dgm:prSet/>
      <dgm:spPr/>
      <dgm:t>
        <a:bodyPr/>
        <a:lstStyle/>
        <a:p>
          <a:endParaRPr lang="en-US"/>
        </a:p>
      </dgm:t>
    </dgm:pt>
    <dgm:pt modelId="{A02EAE61-1F85-4D11-BB23-E61984AF2FA9}" type="sibTrans" cxnId="{F317F364-76BD-46A1-A7AC-75DDEE9AB82B}">
      <dgm:prSet/>
      <dgm:spPr/>
      <dgm:t>
        <a:bodyPr/>
        <a:lstStyle/>
        <a:p>
          <a:endParaRPr lang="en-US"/>
        </a:p>
      </dgm:t>
    </dgm:pt>
    <dgm:pt modelId="{D818B7E4-A759-4B9D-ADC6-FCD3D8C49761}">
      <dgm:prSet/>
      <dgm:spPr/>
      <dgm:t>
        <a:bodyPr/>
        <a:lstStyle/>
        <a:p>
          <a:r>
            <a:rPr lang="en-US" dirty="0" smtClean="0"/>
            <a:t>Vocational assistance, job placement, ongoing support.</a:t>
          </a:r>
        </a:p>
      </dgm:t>
    </dgm:pt>
    <dgm:pt modelId="{E5F3C718-965C-462F-A087-BFB1E07435CD}" type="parTrans" cxnId="{D669A789-4F69-419E-96C8-74E86F8B47F6}">
      <dgm:prSet/>
      <dgm:spPr/>
      <dgm:t>
        <a:bodyPr/>
        <a:lstStyle/>
        <a:p>
          <a:endParaRPr lang="en-US"/>
        </a:p>
      </dgm:t>
    </dgm:pt>
    <dgm:pt modelId="{978C97B5-9802-4339-B40E-BB105A0E77CD}" type="sibTrans" cxnId="{D669A789-4F69-419E-96C8-74E86F8B47F6}">
      <dgm:prSet/>
      <dgm:spPr/>
      <dgm:t>
        <a:bodyPr/>
        <a:lstStyle/>
        <a:p>
          <a:endParaRPr lang="en-US"/>
        </a:p>
      </dgm:t>
    </dgm:pt>
    <dgm:pt modelId="{10800010-F1CE-497D-8B2A-09504233EB12}">
      <dgm:prSet/>
      <dgm:spPr/>
      <dgm:t>
        <a:bodyPr/>
        <a:lstStyle/>
        <a:p>
          <a:r>
            <a:rPr lang="en-US" dirty="0" smtClean="0"/>
            <a:t>Staff are formerly homeless veterans.</a:t>
          </a:r>
        </a:p>
      </dgm:t>
    </dgm:pt>
    <dgm:pt modelId="{7564A5A2-E143-481A-A254-A20142AA6F0E}" type="parTrans" cxnId="{C0555F34-4067-44E0-BCD0-6D6D5199326A}">
      <dgm:prSet/>
      <dgm:spPr/>
      <dgm:t>
        <a:bodyPr/>
        <a:lstStyle/>
        <a:p>
          <a:endParaRPr lang="en-US"/>
        </a:p>
      </dgm:t>
    </dgm:pt>
    <dgm:pt modelId="{1F5266EC-92C4-4960-BBAF-FEB8F045D5F7}" type="sibTrans" cxnId="{C0555F34-4067-44E0-BCD0-6D6D5199326A}">
      <dgm:prSet/>
      <dgm:spPr/>
      <dgm:t>
        <a:bodyPr/>
        <a:lstStyle/>
        <a:p>
          <a:endParaRPr lang="en-US"/>
        </a:p>
      </dgm:t>
    </dgm:pt>
    <dgm:pt modelId="{1BB8B638-923F-4A64-BD31-E55A1B47C4B8}">
      <dgm:prSet/>
      <dgm:spPr/>
      <dgm:t>
        <a:bodyPr/>
        <a:lstStyle/>
        <a:p>
          <a:r>
            <a:rPr lang="en-US" dirty="0" smtClean="0"/>
            <a:t>Emphasis is on peer to peer relationships.</a:t>
          </a:r>
        </a:p>
      </dgm:t>
    </dgm:pt>
    <dgm:pt modelId="{63A42ADB-7077-4C32-8D76-C9250737C275}" type="parTrans" cxnId="{5563A724-6790-4881-829F-F2E7AE849871}">
      <dgm:prSet/>
      <dgm:spPr/>
      <dgm:t>
        <a:bodyPr/>
        <a:lstStyle/>
        <a:p>
          <a:endParaRPr lang="en-US"/>
        </a:p>
      </dgm:t>
    </dgm:pt>
    <dgm:pt modelId="{AD2F7A3E-2FFE-423A-8FAF-9CE94815A4D2}" type="sibTrans" cxnId="{5563A724-6790-4881-829F-F2E7AE849871}">
      <dgm:prSet/>
      <dgm:spPr/>
      <dgm:t>
        <a:bodyPr/>
        <a:lstStyle/>
        <a:p>
          <a:endParaRPr lang="en-US"/>
        </a:p>
      </dgm:t>
    </dgm:pt>
    <dgm:pt modelId="{17F67DF3-DB2A-4009-8972-03A87BD4E1DD}">
      <dgm:prSet/>
      <dgm:spPr/>
      <dgm:t>
        <a:bodyPr/>
        <a:lstStyle/>
        <a:p>
          <a:r>
            <a:rPr lang="en-US" dirty="0" smtClean="0"/>
            <a:t>For any participant in VA homeless program.</a:t>
          </a:r>
        </a:p>
      </dgm:t>
    </dgm:pt>
    <dgm:pt modelId="{5738206C-5EDA-47F4-8FBE-C4EDC024B38F}" type="parTrans" cxnId="{A12AB20C-3B00-45CF-929C-19CD9FC7950B}">
      <dgm:prSet/>
      <dgm:spPr/>
      <dgm:t>
        <a:bodyPr/>
        <a:lstStyle/>
        <a:p>
          <a:endParaRPr lang="en-US"/>
        </a:p>
      </dgm:t>
    </dgm:pt>
    <dgm:pt modelId="{3FCB2AB3-FBF1-4766-82D0-B7B64C2352B0}" type="sibTrans" cxnId="{A12AB20C-3B00-45CF-929C-19CD9FC7950B}">
      <dgm:prSet/>
      <dgm:spPr/>
      <dgm:t>
        <a:bodyPr/>
        <a:lstStyle/>
        <a:p>
          <a:endParaRPr lang="en-US"/>
        </a:p>
      </dgm:t>
    </dgm:pt>
    <dgm:pt modelId="{3740082A-DC76-4AA3-B19E-8C86493E0D58}">
      <dgm:prSet/>
      <dgm:spPr/>
      <dgm:t>
        <a:bodyPr/>
        <a:lstStyle/>
        <a:p>
          <a:r>
            <a:rPr lang="en-US" dirty="0" smtClean="0"/>
            <a:t>Available at most VA Medical Centers.</a:t>
          </a:r>
        </a:p>
      </dgm:t>
    </dgm:pt>
    <dgm:pt modelId="{4E1E0602-8367-41BD-B08F-756175CBA534}" type="parTrans" cxnId="{4496BE3C-169A-4784-911F-6FEAF700567D}">
      <dgm:prSet/>
      <dgm:spPr/>
      <dgm:t>
        <a:bodyPr/>
        <a:lstStyle/>
        <a:p>
          <a:endParaRPr lang="en-US"/>
        </a:p>
      </dgm:t>
    </dgm:pt>
    <dgm:pt modelId="{2CC01BB5-FA06-4A02-8A39-865BC77ED403}" type="sibTrans" cxnId="{4496BE3C-169A-4784-911F-6FEAF700567D}">
      <dgm:prSet/>
      <dgm:spPr/>
      <dgm:t>
        <a:bodyPr/>
        <a:lstStyle/>
        <a:p>
          <a:endParaRPr lang="en-US"/>
        </a:p>
      </dgm:t>
    </dgm:pt>
    <dgm:pt modelId="{AA696566-8795-4B13-B29A-F1BAACC95DF7}" type="pres">
      <dgm:prSet presAssocID="{B0415734-B393-4E39-805D-F02289496116}" presName="Name0" presStyleCnt="0">
        <dgm:presLayoutVars>
          <dgm:dir/>
          <dgm:animLvl val="lvl"/>
          <dgm:resizeHandles val="exact"/>
        </dgm:presLayoutVars>
      </dgm:prSet>
      <dgm:spPr/>
      <dgm:t>
        <a:bodyPr/>
        <a:lstStyle/>
        <a:p>
          <a:endParaRPr lang="en-US"/>
        </a:p>
      </dgm:t>
    </dgm:pt>
    <dgm:pt modelId="{013A0DFA-DF73-4555-84DE-71AE7DC7F73A}" type="pres">
      <dgm:prSet presAssocID="{8C549D99-3EAB-468F-BDA6-47B94EFB7901}" presName="linNode" presStyleCnt="0"/>
      <dgm:spPr/>
    </dgm:pt>
    <dgm:pt modelId="{A967B84B-E858-4D3E-9189-41FDC11C36AA}" type="pres">
      <dgm:prSet presAssocID="{8C549D99-3EAB-468F-BDA6-47B94EFB7901}" presName="parentText" presStyleLbl="node1" presStyleIdx="0" presStyleCnt="3" custScaleX="59465" custScaleY="107136">
        <dgm:presLayoutVars>
          <dgm:chMax val="1"/>
          <dgm:bulletEnabled val="1"/>
        </dgm:presLayoutVars>
      </dgm:prSet>
      <dgm:spPr/>
      <dgm:t>
        <a:bodyPr/>
        <a:lstStyle/>
        <a:p>
          <a:endParaRPr lang="en-US"/>
        </a:p>
      </dgm:t>
    </dgm:pt>
    <dgm:pt modelId="{CE203C51-6CD4-41B5-B65F-0631BAD73BDD}" type="pres">
      <dgm:prSet presAssocID="{8C549D99-3EAB-468F-BDA6-47B94EFB7901}" presName="descendantText" presStyleLbl="alignAccFollowNode1" presStyleIdx="0" presStyleCnt="3" custScaleX="137478" custScaleY="128830" custLinFactNeighborX="8009" custLinFactNeighborY="467">
        <dgm:presLayoutVars>
          <dgm:bulletEnabled val="1"/>
        </dgm:presLayoutVars>
      </dgm:prSet>
      <dgm:spPr/>
      <dgm:t>
        <a:bodyPr/>
        <a:lstStyle/>
        <a:p>
          <a:endParaRPr lang="en-US"/>
        </a:p>
      </dgm:t>
    </dgm:pt>
    <dgm:pt modelId="{08EBDEBC-FD7B-49A1-9D1B-0D935EA27729}" type="pres">
      <dgm:prSet presAssocID="{5FDAB4D7-5E65-4489-8532-DD04E4C40958}" presName="sp" presStyleCnt="0"/>
      <dgm:spPr/>
    </dgm:pt>
    <dgm:pt modelId="{606CFAB2-3C2D-4766-92D1-936DCAA8E834}" type="pres">
      <dgm:prSet presAssocID="{24572572-A3E1-4C4D-A295-44E0C7214E0B}" presName="linNode" presStyleCnt="0"/>
      <dgm:spPr/>
    </dgm:pt>
    <dgm:pt modelId="{E1138D58-9276-431C-9D82-5BA8F1B4B57D}" type="pres">
      <dgm:prSet presAssocID="{24572572-A3E1-4C4D-A295-44E0C7214E0B}" presName="parentText" presStyleLbl="node1" presStyleIdx="1" presStyleCnt="3" custScaleX="59465" custScaleY="53563" custLinFactNeighborX="-16" custLinFactNeighborY="143">
        <dgm:presLayoutVars>
          <dgm:chMax val="1"/>
          <dgm:bulletEnabled val="1"/>
        </dgm:presLayoutVars>
      </dgm:prSet>
      <dgm:spPr/>
      <dgm:t>
        <a:bodyPr/>
        <a:lstStyle/>
        <a:p>
          <a:endParaRPr lang="en-US"/>
        </a:p>
      </dgm:t>
    </dgm:pt>
    <dgm:pt modelId="{9EA033E5-BB5C-4169-AD67-75D762A1F0C6}" type="pres">
      <dgm:prSet presAssocID="{24572572-A3E1-4C4D-A295-44E0C7214E0B}" presName="descendantText" presStyleLbl="alignAccFollowNode1" presStyleIdx="1" presStyleCnt="3" custScaleX="133533" custScaleY="64877" custLinFactNeighborX="29" custLinFactNeighborY="2314">
        <dgm:presLayoutVars>
          <dgm:bulletEnabled val="1"/>
        </dgm:presLayoutVars>
      </dgm:prSet>
      <dgm:spPr/>
      <dgm:t>
        <a:bodyPr/>
        <a:lstStyle/>
        <a:p>
          <a:endParaRPr lang="en-US"/>
        </a:p>
      </dgm:t>
    </dgm:pt>
    <dgm:pt modelId="{158EE464-ABDD-4643-89C3-3E574B043374}" type="pres">
      <dgm:prSet presAssocID="{76410172-CABB-480D-B619-2E70F0922E60}" presName="sp" presStyleCnt="0"/>
      <dgm:spPr/>
    </dgm:pt>
    <dgm:pt modelId="{E3F3E52F-7399-482B-821F-0654781C8C86}" type="pres">
      <dgm:prSet presAssocID="{E0F71185-5F06-44B3-A9FC-095C0C2E5309}" presName="linNode" presStyleCnt="0"/>
      <dgm:spPr/>
    </dgm:pt>
    <dgm:pt modelId="{C435CB3D-8710-4189-988E-BA6F7AD0113F}" type="pres">
      <dgm:prSet presAssocID="{E0F71185-5F06-44B3-A9FC-095C0C2E5309}" presName="parentText" presStyleLbl="node1" presStyleIdx="2" presStyleCnt="3" custScaleX="59465" custScaleY="50456" custLinFactNeighborX="-16" custLinFactNeighborY="8916">
        <dgm:presLayoutVars>
          <dgm:chMax val="1"/>
          <dgm:bulletEnabled val="1"/>
        </dgm:presLayoutVars>
      </dgm:prSet>
      <dgm:spPr/>
      <dgm:t>
        <a:bodyPr/>
        <a:lstStyle/>
        <a:p>
          <a:endParaRPr lang="en-US"/>
        </a:p>
      </dgm:t>
    </dgm:pt>
    <dgm:pt modelId="{99B076A4-55FB-4C20-B535-30C0C9B86B1E}" type="pres">
      <dgm:prSet presAssocID="{E0F71185-5F06-44B3-A9FC-095C0C2E5309}" presName="descendantText" presStyleLbl="alignAccFollowNode1" presStyleIdx="2" presStyleCnt="3" custScaleX="127322" custScaleY="58234" custLinFactNeighborX="7554" custLinFactNeighborY="-885">
        <dgm:presLayoutVars>
          <dgm:bulletEnabled val="1"/>
        </dgm:presLayoutVars>
      </dgm:prSet>
      <dgm:spPr/>
      <dgm:t>
        <a:bodyPr/>
        <a:lstStyle/>
        <a:p>
          <a:endParaRPr lang="en-US"/>
        </a:p>
      </dgm:t>
    </dgm:pt>
  </dgm:ptLst>
  <dgm:cxnLst>
    <dgm:cxn modelId="{88A67114-D00D-4F37-9712-B8E587273BAB}" srcId="{B0415734-B393-4E39-805D-F02289496116}" destId="{8C549D99-3EAB-468F-BDA6-47B94EFB7901}" srcOrd="0" destOrd="0" parTransId="{4D462A81-3425-4379-9440-8DEFBDF1036B}" sibTransId="{5FDAB4D7-5E65-4489-8532-DD04E4C40958}"/>
    <dgm:cxn modelId="{E2E40E3A-613A-4CEB-81DF-B8D87E8B8E5B}" type="presOf" srcId="{34F0B1C6-A773-486B-ACF4-B705D50D9BB2}" destId="{99B076A4-55FB-4C20-B535-30C0C9B86B1E}" srcOrd="0" destOrd="0" presId="urn:microsoft.com/office/officeart/2005/8/layout/vList5"/>
    <dgm:cxn modelId="{6FEEA8DB-F503-47D0-B555-B49ECDA6A7E4}" type="presOf" srcId="{D818B7E4-A759-4B9D-ADC6-FCD3D8C49761}" destId="{CE203C51-6CD4-41B5-B65F-0631BAD73BDD}" srcOrd="0" destOrd="1" presId="urn:microsoft.com/office/officeart/2005/8/layout/vList5"/>
    <dgm:cxn modelId="{EFEA03DE-488D-4CD6-A66B-19EBAEEB849D}" type="presOf" srcId="{17F67DF3-DB2A-4009-8972-03A87BD4E1DD}" destId="{CE203C51-6CD4-41B5-B65F-0631BAD73BDD}" srcOrd="0" destOrd="4" presId="urn:microsoft.com/office/officeart/2005/8/layout/vList5"/>
    <dgm:cxn modelId="{85354C8F-9676-4933-A46B-621DEBA0089C}" type="presOf" srcId="{8C549D99-3EAB-468F-BDA6-47B94EFB7901}" destId="{A967B84B-E858-4D3E-9189-41FDC11C36AA}" srcOrd="0" destOrd="0" presId="urn:microsoft.com/office/officeart/2005/8/layout/vList5"/>
    <dgm:cxn modelId="{4496BE3C-169A-4784-911F-6FEAF700567D}" srcId="{8C549D99-3EAB-468F-BDA6-47B94EFB7901}" destId="{3740082A-DC76-4AA3-B19E-8C86493E0D58}" srcOrd="5" destOrd="0" parTransId="{4E1E0602-8367-41BD-B08F-756175CBA534}" sibTransId="{2CC01BB5-FA06-4A02-8A39-865BC77ED403}"/>
    <dgm:cxn modelId="{EB2A0F12-5365-4B65-A4BF-E9DE65AD881E}" srcId="{B0415734-B393-4E39-805D-F02289496116}" destId="{E0F71185-5F06-44B3-A9FC-095C0C2E5309}" srcOrd="2" destOrd="0" parTransId="{71648E43-AF8C-4DFE-BD43-300CC347B2F7}" sibTransId="{C116C015-20D9-4DD3-A14A-306B76D2DD50}"/>
    <dgm:cxn modelId="{5563A724-6790-4881-829F-F2E7AE849871}" srcId="{8C549D99-3EAB-468F-BDA6-47B94EFB7901}" destId="{1BB8B638-923F-4A64-BD31-E55A1B47C4B8}" srcOrd="3" destOrd="0" parTransId="{63A42ADB-7077-4C32-8D76-C9250737C275}" sibTransId="{AD2F7A3E-2FFE-423A-8FAF-9CE94815A4D2}"/>
    <dgm:cxn modelId="{3C7A2255-60B7-43CE-99BB-2848DA7B4FFD}" type="presOf" srcId="{10800010-F1CE-497D-8B2A-09504233EB12}" destId="{CE203C51-6CD4-41B5-B65F-0631BAD73BDD}" srcOrd="0" destOrd="2" presId="urn:microsoft.com/office/officeart/2005/8/layout/vList5"/>
    <dgm:cxn modelId="{80F98949-9623-4944-B210-394C272C2EED}" type="presOf" srcId="{53C76C50-8E04-4B77-BD2E-5AB50FA89F09}" destId="{CE203C51-6CD4-41B5-B65F-0631BAD73BDD}" srcOrd="0" destOrd="0" presId="urn:microsoft.com/office/officeart/2005/8/layout/vList5"/>
    <dgm:cxn modelId="{629F37A5-E324-423A-A8E9-E7A7D2834F07}" type="presOf" srcId="{B0415734-B393-4E39-805D-F02289496116}" destId="{AA696566-8795-4B13-B29A-F1BAACC95DF7}" srcOrd="0" destOrd="0" presId="urn:microsoft.com/office/officeart/2005/8/layout/vList5"/>
    <dgm:cxn modelId="{F317F364-76BD-46A1-A7AC-75DDEE9AB82B}" srcId="{E0F71185-5F06-44B3-A9FC-095C0C2E5309}" destId="{34F0B1C6-A773-486B-ACF4-B705D50D9BB2}" srcOrd="0" destOrd="0" parTransId="{81BA0D81-4773-422F-B76D-23CB17B0EA20}" sibTransId="{A02EAE61-1F85-4D11-BB23-E61984AF2FA9}"/>
    <dgm:cxn modelId="{F819B332-3FD8-4CD9-B779-A89E9EA32D4A}" srcId="{B0415734-B393-4E39-805D-F02289496116}" destId="{24572572-A3E1-4C4D-A295-44E0C7214E0B}" srcOrd="1" destOrd="0" parTransId="{438ECAFA-DBAD-41A7-ABE7-917CF64E03A2}" sibTransId="{76410172-CABB-480D-B619-2E70F0922E60}"/>
    <dgm:cxn modelId="{D669A789-4F69-419E-96C8-74E86F8B47F6}" srcId="{8C549D99-3EAB-468F-BDA6-47B94EFB7901}" destId="{D818B7E4-A759-4B9D-ADC6-FCD3D8C49761}" srcOrd="1" destOrd="0" parTransId="{E5F3C718-965C-462F-A087-BFB1E07435CD}" sibTransId="{978C97B5-9802-4339-B40E-BB105A0E77CD}"/>
    <dgm:cxn modelId="{C0555F34-4067-44E0-BCD0-6D6D5199326A}" srcId="{8C549D99-3EAB-468F-BDA6-47B94EFB7901}" destId="{10800010-F1CE-497D-8B2A-09504233EB12}" srcOrd="2" destOrd="0" parTransId="{7564A5A2-E143-481A-A254-A20142AA6F0E}" sibTransId="{1F5266EC-92C4-4960-BBAF-FEB8F045D5F7}"/>
    <dgm:cxn modelId="{DBB5FD2C-4E83-4894-8DC5-D2C78BF5C6A6}" srcId="{8C549D99-3EAB-468F-BDA6-47B94EFB7901}" destId="{53C76C50-8E04-4B77-BD2E-5AB50FA89F09}" srcOrd="0" destOrd="0" parTransId="{48D5B79A-9AC0-4D3B-BE4D-DA0213F873C1}" sibTransId="{13E14CA9-4B43-4EC3-81A5-4EAD55FFD741}"/>
    <dgm:cxn modelId="{4B2E0A9F-0915-400E-B628-5BC34357F15F}" type="presOf" srcId="{3740082A-DC76-4AA3-B19E-8C86493E0D58}" destId="{CE203C51-6CD4-41B5-B65F-0631BAD73BDD}" srcOrd="0" destOrd="5" presId="urn:microsoft.com/office/officeart/2005/8/layout/vList5"/>
    <dgm:cxn modelId="{291F6021-3016-4E64-819A-359D1AE9E675}" type="presOf" srcId="{24572572-A3E1-4C4D-A295-44E0C7214E0B}" destId="{E1138D58-9276-431C-9D82-5BA8F1B4B57D}" srcOrd="0" destOrd="0" presId="urn:microsoft.com/office/officeart/2005/8/layout/vList5"/>
    <dgm:cxn modelId="{15767468-E450-4F26-B445-0E7088EC0360}" type="presOf" srcId="{E0F71185-5F06-44B3-A9FC-095C0C2E5309}" destId="{C435CB3D-8710-4189-988E-BA6F7AD0113F}" srcOrd="0" destOrd="0" presId="urn:microsoft.com/office/officeart/2005/8/layout/vList5"/>
    <dgm:cxn modelId="{FD78FDC2-00C6-4C7C-B394-FE5EC434E300}" type="presOf" srcId="{1BB8B638-923F-4A64-BD31-E55A1B47C4B8}" destId="{CE203C51-6CD4-41B5-B65F-0631BAD73BDD}" srcOrd="0" destOrd="3" presId="urn:microsoft.com/office/officeart/2005/8/layout/vList5"/>
    <dgm:cxn modelId="{CB1688C7-693D-4A55-8DC6-6DA01F075B2E}" type="presOf" srcId="{ECC192C9-3F1F-4203-8783-CAD9BF5BCCE2}" destId="{9EA033E5-BB5C-4169-AD67-75D762A1F0C6}" srcOrd="0" destOrd="0" presId="urn:microsoft.com/office/officeart/2005/8/layout/vList5"/>
    <dgm:cxn modelId="{A12AB20C-3B00-45CF-929C-19CD9FC7950B}" srcId="{8C549D99-3EAB-468F-BDA6-47B94EFB7901}" destId="{17F67DF3-DB2A-4009-8972-03A87BD4E1DD}" srcOrd="4" destOrd="0" parTransId="{5738206C-5EDA-47F4-8FBE-C4EDC024B38F}" sibTransId="{3FCB2AB3-FBF1-4766-82D0-B7B64C2352B0}"/>
    <dgm:cxn modelId="{AB197A15-133C-4B05-952A-8D039E16F6CD}" srcId="{24572572-A3E1-4C4D-A295-44E0C7214E0B}" destId="{ECC192C9-3F1F-4203-8783-CAD9BF5BCCE2}" srcOrd="0" destOrd="0" parTransId="{B5E2C69D-E0AE-46B3-9077-2004EFB3C280}" sibTransId="{D4FB94F3-96B3-4A9A-A54E-160009F3C26E}"/>
    <dgm:cxn modelId="{5474A7C9-7541-40FF-8FBC-B057946055AA}" type="presParOf" srcId="{AA696566-8795-4B13-B29A-F1BAACC95DF7}" destId="{013A0DFA-DF73-4555-84DE-71AE7DC7F73A}" srcOrd="0" destOrd="0" presId="urn:microsoft.com/office/officeart/2005/8/layout/vList5"/>
    <dgm:cxn modelId="{C63ED635-34D6-497F-8527-FB8F4F52A40A}" type="presParOf" srcId="{013A0DFA-DF73-4555-84DE-71AE7DC7F73A}" destId="{A967B84B-E858-4D3E-9189-41FDC11C36AA}" srcOrd="0" destOrd="0" presId="urn:microsoft.com/office/officeart/2005/8/layout/vList5"/>
    <dgm:cxn modelId="{58F33017-0936-48AB-8038-F52F7EABAF9B}" type="presParOf" srcId="{013A0DFA-DF73-4555-84DE-71AE7DC7F73A}" destId="{CE203C51-6CD4-41B5-B65F-0631BAD73BDD}" srcOrd="1" destOrd="0" presId="urn:microsoft.com/office/officeart/2005/8/layout/vList5"/>
    <dgm:cxn modelId="{58EE45C3-7FD0-4E3A-86EF-B181A3C476E2}" type="presParOf" srcId="{AA696566-8795-4B13-B29A-F1BAACC95DF7}" destId="{08EBDEBC-FD7B-49A1-9D1B-0D935EA27729}" srcOrd="1" destOrd="0" presId="urn:microsoft.com/office/officeart/2005/8/layout/vList5"/>
    <dgm:cxn modelId="{171C9B6C-E22C-4EB6-890C-FCA3B09CA095}" type="presParOf" srcId="{AA696566-8795-4B13-B29A-F1BAACC95DF7}" destId="{606CFAB2-3C2D-4766-92D1-936DCAA8E834}" srcOrd="2" destOrd="0" presId="urn:microsoft.com/office/officeart/2005/8/layout/vList5"/>
    <dgm:cxn modelId="{FDA413A2-F34D-43F4-A41F-587A779EB666}" type="presParOf" srcId="{606CFAB2-3C2D-4766-92D1-936DCAA8E834}" destId="{E1138D58-9276-431C-9D82-5BA8F1B4B57D}" srcOrd="0" destOrd="0" presId="urn:microsoft.com/office/officeart/2005/8/layout/vList5"/>
    <dgm:cxn modelId="{0F894A5A-6B69-470D-A0E0-CCD3EF787D35}" type="presParOf" srcId="{606CFAB2-3C2D-4766-92D1-936DCAA8E834}" destId="{9EA033E5-BB5C-4169-AD67-75D762A1F0C6}" srcOrd="1" destOrd="0" presId="urn:microsoft.com/office/officeart/2005/8/layout/vList5"/>
    <dgm:cxn modelId="{3E1437C2-F8B6-4FB9-B3E7-42A47DFCDF0A}" type="presParOf" srcId="{AA696566-8795-4B13-B29A-F1BAACC95DF7}" destId="{158EE464-ABDD-4643-89C3-3E574B043374}" srcOrd="3" destOrd="0" presId="urn:microsoft.com/office/officeart/2005/8/layout/vList5"/>
    <dgm:cxn modelId="{8C4E49FF-91F9-49FF-8150-912883F252DF}" type="presParOf" srcId="{AA696566-8795-4B13-B29A-F1BAACC95DF7}" destId="{E3F3E52F-7399-482B-821F-0654781C8C86}" srcOrd="4" destOrd="0" presId="urn:microsoft.com/office/officeart/2005/8/layout/vList5"/>
    <dgm:cxn modelId="{EAD6C2CE-27E2-44A0-B889-85225C9939F7}" type="presParOf" srcId="{E3F3E52F-7399-482B-821F-0654781C8C86}" destId="{C435CB3D-8710-4189-988E-BA6F7AD0113F}" srcOrd="0" destOrd="0" presId="urn:microsoft.com/office/officeart/2005/8/layout/vList5"/>
    <dgm:cxn modelId="{A51432F3-6A97-4C24-AE17-6559056FA860}" type="presParOf" srcId="{E3F3E52F-7399-482B-821F-0654781C8C86}" destId="{99B076A4-55FB-4C20-B535-30C0C9B86B1E}"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0415734-B393-4E39-805D-F0228949611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8C549D99-3EAB-468F-BDA6-47B94EFB7901}">
      <dgm:prSet phldrT="[Text]"/>
      <dgm:spPr/>
      <dgm:t>
        <a:bodyPr/>
        <a:lstStyle/>
        <a:p>
          <a:r>
            <a:rPr lang="en-US" dirty="0" smtClean="0"/>
            <a:t>Basics</a:t>
          </a:r>
          <a:endParaRPr lang="en-US" dirty="0"/>
        </a:p>
      </dgm:t>
    </dgm:pt>
    <dgm:pt modelId="{4D462A81-3425-4379-9440-8DEFBDF1036B}" type="parTrans" cxnId="{88A67114-D00D-4F37-9712-B8E587273BAB}">
      <dgm:prSet/>
      <dgm:spPr/>
      <dgm:t>
        <a:bodyPr/>
        <a:lstStyle/>
        <a:p>
          <a:endParaRPr lang="en-US"/>
        </a:p>
      </dgm:t>
    </dgm:pt>
    <dgm:pt modelId="{5FDAB4D7-5E65-4489-8532-DD04E4C40958}" type="sibTrans" cxnId="{88A67114-D00D-4F37-9712-B8E587273BAB}">
      <dgm:prSet/>
      <dgm:spPr/>
      <dgm:t>
        <a:bodyPr/>
        <a:lstStyle/>
        <a:p>
          <a:endParaRPr lang="en-US"/>
        </a:p>
      </dgm:t>
    </dgm:pt>
    <dgm:pt modelId="{53C76C50-8E04-4B77-BD2E-5AB50FA89F09}">
      <dgm:prSet phldrT="[Text]" custT="1"/>
      <dgm:spPr/>
      <dgm:t>
        <a:bodyPr/>
        <a:lstStyle/>
        <a:p>
          <a:r>
            <a:rPr lang="en-US" sz="2000" dirty="0" smtClean="0"/>
            <a:t>Job placement, readiness, retention.</a:t>
          </a:r>
          <a:endParaRPr lang="en-US" sz="2000" dirty="0"/>
        </a:p>
      </dgm:t>
    </dgm:pt>
    <dgm:pt modelId="{48D5B79A-9AC0-4D3B-BE4D-DA0213F873C1}" type="parTrans" cxnId="{DBB5FD2C-4E83-4894-8DC5-D2C78BF5C6A6}">
      <dgm:prSet/>
      <dgm:spPr/>
      <dgm:t>
        <a:bodyPr/>
        <a:lstStyle/>
        <a:p>
          <a:endParaRPr lang="en-US"/>
        </a:p>
      </dgm:t>
    </dgm:pt>
    <dgm:pt modelId="{13E14CA9-4B43-4EC3-81A5-4EAD55FFD741}" type="sibTrans" cxnId="{DBB5FD2C-4E83-4894-8DC5-D2C78BF5C6A6}">
      <dgm:prSet/>
      <dgm:spPr/>
      <dgm:t>
        <a:bodyPr/>
        <a:lstStyle/>
        <a:p>
          <a:endParaRPr lang="en-US"/>
        </a:p>
      </dgm:t>
    </dgm:pt>
    <dgm:pt modelId="{24572572-A3E1-4C4D-A295-44E0C7214E0B}">
      <dgm:prSet phldrT="[Text]"/>
      <dgm:spPr/>
      <dgm:t>
        <a:bodyPr/>
        <a:lstStyle/>
        <a:p>
          <a:r>
            <a:rPr lang="en-US" dirty="0" smtClean="0"/>
            <a:t>Must Know</a:t>
          </a:r>
          <a:endParaRPr lang="en-US" dirty="0"/>
        </a:p>
      </dgm:t>
    </dgm:pt>
    <dgm:pt modelId="{438ECAFA-DBAD-41A7-ABE7-917CF64E03A2}" type="parTrans" cxnId="{F819B332-3FD8-4CD9-B779-A89E9EA32D4A}">
      <dgm:prSet/>
      <dgm:spPr/>
      <dgm:t>
        <a:bodyPr/>
        <a:lstStyle/>
        <a:p>
          <a:endParaRPr lang="en-US"/>
        </a:p>
      </dgm:t>
    </dgm:pt>
    <dgm:pt modelId="{76410172-CABB-480D-B619-2E70F0922E60}" type="sibTrans" cxnId="{F819B332-3FD8-4CD9-B779-A89E9EA32D4A}">
      <dgm:prSet/>
      <dgm:spPr/>
      <dgm:t>
        <a:bodyPr/>
        <a:lstStyle/>
        <a:p>
          <a:endParaRPr lang="en-US"/>
        </a:p>
      </dgm:t>
    </dgm:pt>
    <dgm:pt modelId="{ECC192C9-3F1F-4203-8783-CAD9BF5BCCE2}">
      <dgm:prSet phldrT="[Text]" custT="1"/>
      <dgm:spPr/>
      <dgm:t>
        <a:bodyPr/>
        <a:lstStyle/>
        <a:p>
          <a:r>
            <a:rPr lang="en-US" sz="2000" dirty="0" smtClean="0"/>
            <a:t>Only available in some states.</a:t>
          </a:r>
          <a:endParaRPr lang="en-US" sz="2000" dirty="0"/>
        </a:p>
      </dgm:t>
    </dgm:pt>
    <dgm:pt modelId="{B5E2C69D-E0AE-46B3-9077-2004EFB3C280}" type="parTrans" cxnId="{AB197A15-133C-4B05-952A-8D039E16F6CD}">
      <dgm:prSet/>
      <dgm:spPr/>
      <dgm:t>
        <a:bodyPr/>
        <a:lstStyle/>
        <a:p>
          <a:endParaRPr lang="en-US"/>
        </a:p>
      </dgm:t>
    </dgm:pt>
    <dgm:pt modelId="{D4FB94F3-96B3-4A9A-A54E-160009F3C26E}" type="sibTrans" cxnId="{AB197A15-133C-4B05-952A-8D039E16F6CD}">
      <dgm:prSet/>
      <dgm:spPr/>
      <dgm:t>
        <a:bodyPr/>
        <a:lstStyle/>
        <a:p>
          <a:endParaRPr lang="en-US"/>
        </a:p>
      </dgm:t>
    </dgm:pt>
    <dgm:pt modelId="{E0F71185-5F06-44B3-A9FC-095C0C2E5309}">
      <dgm:prSet phldrT="[Text]"/>
      <dgm:spPr/>
      <dgm:t>
        <a:bodyPr/>
        <a:lstStyle/>
        <a:p>
          <a:r>
            <a:rPr lang="en-US" dirty="0" smtClean="0"/>
            <a:t>Referring</a:t>
          </a:r>
          <a:endParaRPr lang="en-US" dirty="0"/>
        </a:p>
      </dgm:t>
    </dgm:pt>
    <dgm:pt modelId="{71648E43-AF8C-4DFE-BD43-300CC347B2F7}" type="parTrans" cxnId="{EB2A0F12-5365-4B65-A4BF-E9DE65AD881E}">
      <dgm:prSet/>
      <dgm:spPr/>
      <dgm:t>
        <a:bodyPr/>
        <a:lstStyle/>
        <a:p>
          <a:endParaRPr lang="en-US"/>
        </a:p>
      </dgm:t>
    </dgm:pt>
    <dgm:pt modelId="{C116C015-20D9-4DD3-A14A-306B76D2DD50}" type="sibTrans" cxnId="{EB2A0F12-5365-4B65-A4BF-E9DE65AD881E}">
      <dgm:prSet/>
      <dgm:spPr/>
      <dgm:t>
        <a:bodyPr/>
        <a:lstStyle/>
        <a:p>
          <a:endParaRPr lang="en-US"/>
        </a:p>
      </dgm:t>
    </dgm:pt>
    <dgm:pt modelId="{34F0B1C6-A773-486B-ACF4-B705D50D9BB2}">
      <dgm:prSet phldrT="[Text]" custT="1"/>
      <dgm:spPr/>
      <dgm:t>
        <a:bodyPr/>
        <a:lstStyle/>
        <a:p>
          <a:r>
            <a:rPr lang="en-US" sz="2000" dirty="0" smtClean="0"/>
            <a:t>Visit </a:t>
          </a:r>
          <a:r>
            <a:rPr lang="en-US" sz="2000" dirty="0" smtClean="0">
              <a:solidFill>
                <a:srgbClr val="FF0000"/>
              </a:solidFill>
            </a:rPr>
            <a:t>Department of Labor </a:t>
          </a:r>
          <a:r>
            <a:rPr lang="en-US" sz="2000" dirty="0" smtClean="0"/>
            <a:t>Vets Employment and Training to find your local HVRP program: </a:t>
          </a:r>
          <a:r>
            <a:rPr lang="en-US" sz="2100" dirty="0" smtClean="0">
              <a:solidFill>
                <a:srgbClr val="FF0000"/>
              </a:solidFill>
            </a:rPr>
            <a:t>www.dol.gov/vets</a:t>
          </a:r>
          <a:endParaRPr lang="en-US" sz="2100" dirty="0">
            <a:solidFill>
              <a:srgbClr val="FF0000"/>
            </a:solidFill>
          </a:endParaRPr>
        </a:p>
      </dgm:t>
    </dgm:pt>
    <dgm:pt modelId="{81BA0D81-4773-422F-B76D-23CB17B0EA20}" type="parTrans" cxnId="{F317F364-76BD-46A1-A7AC-75DDEE9AB82B}">
      <dgm:prSet/>
      <dgm:spPr/>
      <dgm:t>
        <a:bodyPr/>
        <a:lstStyle/>
        <a:p>
          <a:endParaRPr lang="en-US"/>
        </a:p>
      </dgm:t>
    </dgm:pt>
    <dgm:pt modelId="{A02EAE61-1F85-4D11-BB23-E61984AF2FA9}" type="sibTrans" cxnId="{F317F364-76BD-46A1-A7AC-75DDEE9AB82B}">
      <dgm:prSet/>
      <dgm:spPr/>
      <dgm:t>
        <a:bodyPr/>
        <a:lstStyle/>
        <a:p>
          <a:endParaRPr lang="en-US"/>
        </a:p>
      </dgm:t>
    </dgm:pt>
    <dgm:pt modelId="{8AB0DDF8-158D-4EBA-B2F5-E198486133D6}">
      <dgm:prSet custT="1"/>
      <dgm:spPr/>
      <dgm:t>
        <a:bodyPr/>
        <a:lstStyle/>
        <a:p>
          <a:r>
            <a:rPr lang="en-US" sz="2000" dirty="0" smtClean="0"/>
            <a:t>Program of Department of Labor. </a:t>
          </a:r>
        </a:p>
      </dgm:t>
    </dgm:pt>
    <dgm:pt modelId="{A5E4C76E-39DB-4A4A-A397-B676BC64186D}" type="parTrans" cxnId="{37D6289A-413C-4223-A9F2-58FC917E06B4}">
      <dgm:prSet/>
      <dgm:spPr/>
      <dgm:t>
        <a:bodyPr/>
        <a:lstStyle/>
        <a:p>
          <a:endParaRPr lang="en-US"/>
        </a:p>
      </dgm:t>
    </dgm:pt>
    <dgm:pt modelId="{0826E5FA-B102-4E9D-B319-EA8A09B3816D}" type="sibTrans" cxnId="{37D6289A-413C-4223-A9F2-58FC917E06B4}">
      <dgm:prSet/>
      <dgm:spPr/>
      <dgm:t>
        <a:bodyPr/>
        <a:lstStyle/>
        <a:p>
          <a:endParaRPr lang="en-US"/>
        </a:p>
      </dgm:t>
    </dgm:pt>
    <dgm:pt modelId="{F78BD79A-5881-45CB-B54F-A102A6704098}">
      <dgm:prSet custT="1"/>
      <dgm:spPr/>
      <dgm:t>
        <a:bodyPr/>
        <a:lstStyle/>
        <a:p>
          <a:r>
            <a:rPr lang="en-US" sz="2000" dirty="0" smtClean="0"/>
            <a:t>Some sub-target populations:</a:t>
          </a:r>
        </a:p>
      </dgm:t>
    </dgm:pt>
    <dgm:pt modelId="{43885B54-F697-4327-A9C9-B20520188283}" type="parTrans" cxnId="{9C6FC94E-F033-4633-BEED-A98AD00A7F75}">
      <dgm:prSet/>
      <dgm:spPr/>
      <dgm:t>
        <a:bodyPr/>
        <a:lstStyle/>
        <a:p>
          <a:endParaRPr lang="en-US"/>
        </a:p>
      </dgm:t>
    </dgm:pt>
    <dgm:pt modelId="{BECF1ACF-B1C1-49B4-844E-7E63CA67FA24}" type="sibTrans" cxnId="{9C6FC94E-F033-4633-BEED-A98AD00A7F75}">
      <dgm:prSet/>
      <dgm:spPr/>
      <dgm:t>
        <a:bodyPr/>
        <a:lstStyle/>
        <a:p>
          <a:endParaRPr lang="en-US"/>
        </a:p>
      </dgm:t>
    </dgm:pt>
    <dgm:pt modelId="{082EB4EB-972A-454B-967C-AE97504733A0}">
      <dgm:prSet custT="1"/>
      <dgm:spPr/>
      <dgm:t>
        <a:bodyPr/>
        <a:lstStyle/>
        <a:p>
          <a:r>
            <a:rPr lang="en-US" sz="2000" i="1" dirty="0" smtClean="0"/>
            <a:t>Barriers to employment</a:t>
          </a:r>
        </a:p>
      </dgm:t>
    </dgm:pt>
    <dgm:pt modelId="{F7B8B756-9823-4BAB-A4FA-9A11D5630CAF}" type="parTrans" cxnId="{1CF4EF47-4B72-48B9-925A-E8CFDA15521C}">
      <dgm:prSet/>
      <dgm:spPr/>
      <dgm:t>
        <a:bodyPr/>
        <a:lstStyle/>
        <a:p>
          <a:endParaRPr lang="en-US"/>
        </a:p>
      </dgm:t>
    </dgm:pt>
    <dgm:pt modelId="{C8164361-1065-45CB-B929-4B49DB41D0A1}" type="sibTrans" cxnId="{1CF4EF47-4B72-48B9-925A-E8CFDA15521C}">
      <dgm:prSet/>
      <dgm:spPr/>
      <dgm:t>
        <a:bodyPr/>
        <a:lstStyle/>
        <a:p>
          <a:endParaRPr lang="en-US"/>
        </a:p>
      </dgm:t>
    </dgm:pt>
    <dgm:pt modelId="{FA5A6A72-B692-4543-A6F2-2E584B137E28}">
      <dgm:prSet custT="1"/>
      <dgm:spPr/>
      <dgm:t>
        <a:bodyPr/>
        <a:lstStyle/>
        <a:p>
          <a:r>
            <a:rPr lang="en-US" sz="2000" i="1" dirty="0" smtClean="0"/>
            <a:t>Persons  with disabilities</a:t>
          </a:r>
        </a:p>
      </dgm:t>
    </dgm:pt>
    <dgm:pt modelId="{F0604876-CED9-492D-8FA1-51104E06E970}" type="parTrans" cxnId="{9D7D12DE-D6FE-41B4-BE27-8B1D92923FC6}">
      <dgm:prSet/>
      <dgm:spPr/>
      <dgm:t>
        <a:bodyPr/>
        <a:lstStyle/>
        <a:p>
          <a:endParaRPr lang="en-US"/>
        </a:p>
      </dgm:t>
    </dgm:pt>
    <dgm:pt modelId="{C60E0A43-98E6-4904-957F-5909CABC67C1}" type="sibTrans" cxnId="{9D7D12DE-D6FE-41B4-BE27-8B1D92923FC6}">
      <dgm:prSet/>
      <dgm:spPr/>
      <dgm:t>
        <a:bodyPr/>
        <a:lstStyle/>
        <a:p>
          <a:endParaRPr lang="en-US"/>
        </a:p>
      </dgm:t>
    </dgm:pt>
    <dgm:pt modelId="{0D1914B8-FD9E-4375-B14C-E456DF8D1D9F}">
      <dgm:prSet custT="1"/>
      <dgm:spPr/>
      <dgm:t>
        <a:bodyPr/>
        <a:lstStyle/>
        <a:p>
          <a:r>
            <a:rPr lang="en-US" sz="2000" i="1" dirty="0" smtClean="0"/>
            <a:t>Recently discharged</a:t>
          </a:r>
        </a:p>
      </dgm:t>
    </dgm:pt>
    <dgm:pt modelId="{0514DED8-97CE-4A22-8D2A-CCD8723E3510}" type="parTrans" cxnId="{6333BAD9-CF6B-42FC-96B0-877ECE729132}">
      <dgm:prSet/>
      <dgm:spPr/>
      <dgm:t>
        <a:bodyPr/>
        <a:lstStyle/>
        <a:p>
          <a:endParaRPr lang="en-US"/>
        </a:p>
      </dgm:t>
    </dgm:pt>
    <dgm:pt modelId="{56551B9A-59E4-43B9-9F5A-9F1FB01A1553}" type="sibTrans" cxnId="{6333BAD9-CF6B-42FC-96B0-877ECE729132}">
      <dgm:prSet/>
      <dgm:spPr/>
      <dgm:t>
        <a:bodyPr/>
        <a:lstStyle/>
        <a:p>
          <a:endParaRPr lang="en-US"/>
        </a:p>
      </dgm:t>
    </dgm:pt>
    <dgm:pt modelId="{AA696566-8795-4B13-B29A-F1BAACC95DF7}" type="pres">
      <dgm:prSet presAssocID="{B0415734-B393-4E39-805D-F02289496116}" presName="Name0" presStyleCnt="0">
        <dgm:presLayoutVars>
          <dgm:dir/>
          <dgm:animLvl val="lvl"/>
          <dgm:resizeHandles val="exact"/>
        </dgm:presLayoutVars>
      </dgm:prSet>
      <dgm:spPr/>
      <dgm:t>
        <a:bodyPr/>
        <a:lstStyle/>
        <a:p>
          <a:endParaRPr lang="en-US"/>
        </a:p>
      </dgm:t>
    </dgm:pt>
    <dgm:pt modelId="{013A0DFA-DF73-4555-84DE-71AE7DC7F73A}" type="pres">
      <dgm:prSet presAssocID="{8C549D99-3EAB-468F-BDA6-47B94EFB7901}" presName="linNode" presStyleCnt="0"/>
      <dgm:spPr/>
    </dgm:pt>
    <dgm:pt modelId="{A967B84B-E858-4D3E-9189-41FDC11C36AA}" type="pres">
      <dgm:prSet presAssocID="{8C549D99-3EAB-468F-BDA6-47B94EFB7901}" presName="parentText" presStyleLbl="node1" presStyleIdx="0" presStyleCnt="3" custScaleX="59465" custScaleY="107136">
        <dgm:presLayoutVars>
          <dgm:chMax val="1"/>
          <dgm:bulletEnabled val="1"/>
        </dgm:presLayoutVars>
      </dgm:prSet>
      <dgm:spPr/>
      <dgm:t>
        <a:bodyPr/>
        <a:lstStyle/>
        <a:p>
          <a:endParaRPr lang="en-US"/>
        </a:p>
      </dgm:t>
    </dgm:pt>
    <dgm:pt modelId="{CE203C51-6CD4-41B5-B65F-0631BAD73BDD}" type="pres">
      <dgm:prSet presAssocID="{8C549D99-3EAB-468F-BDA6-47B94EFB7901}" presName="descendantText" presStyleLbl="alignAccFollowNode1" presStyleIdx="0" presStyleCnt="3" custScaleX="137478" custScaleY="128830" custLinFactNeighborX="8009" custLinFactNeighborY="467">
        <dgm:presLayoutVars>
          <dgm:bulletEnabled val="1"/>
        </dgm:presLayoutVars>
      </dgm:prSet>
      <dgm:spPr/>
      <dgm:t>
        <a:bodyPr/>
        <a:lstStyle/>
        <a:p>
          <a:endParaRPr lang="en-US"/>
        </a:p>
      </dgm:t>
    </dgm:pt>
    <dgm:pt modelId="{08EBDEBC-FD7B-49A1-9D1B-0D935EA27729}" type="pres">
      <dgm:prSet presAssocID="{5FDAB4D7-5E65-4489-8532-DD04E4C40958}" presName="sp" presStyleCnt="0"/>
      <dgm:spPr/>
    </dgm:pt>
    <dgm:pt modelId="{606CFAB2-3C2D-4766-92D1-936DCAA8E834}" type="pres">
      <dgm:prSet presAssocID="{24572572-A3E1-4C4D-A295-44E0C7214E0B}" presName="linNode" presStyleCnt="0"/>
      <dgm:spPr/>
    </dgm:pt>
    <dgm:pt modelId="{E1138D58-9276-431C-9D82-5BA8F1B4B57D}" type="pres">
      <dgm:prSet presAssocID="{24572572-A3E1-4C4D-A295-44E0C7214E0B}" presName="parentText" presStyleLbl="node1" presStyleIdx="1" presStyleCnt="3" custScaleX="59465" custScaleY="53563" custLinFactNeighborX="-16" custLinFactNeighborY="143">
        <dgm:presLayoutVars>
          <dgm:chMax val="1"/>
          <dgm:bulletEnabled val="1"/>
        </dgm:presLayoutVars>
      </dgm:prSet>
      <dgm:spPr/>
      <dgm:t>
        <a:bodyPr/>
        <a:lstStyle/>
        <a:p>
          <a:endParaRPr lang="en-US"/>
        </a:p>
      </dgm:t>
    </dgm:pt>
    <dgm:pt modelId="{9EA033E5-BB5C-4169-AD67-75D762A1F0C6}" type="pres">
      <dgm:prSet presAssocID="{24572572-A3E1-4C4D-A295-44E0C7214E0B}" presName="descendantText" presStyleLbl="alignAccFollowNode1" presStyleIdx="1" presStyleCnt="3" custScaleX="133533" custScaleY="64877" custLinFactNeighborX="410" custLinFactNeighborY="-860">
        <dgm:presLayoutVars>
          <dgm:bulletEnabled val="1"/>
        </dgm:presLayoutVars>
      </dgm:prSet>
      <dgm:spPr/>
      <dgm:t>
        <a:bodyPr/>
        <a:lstStyle/>
        <a:p>
          <a:endParaRPr lang="en-US"/>
        </a:p>
      </dgm:t>
    </dgm:pt>
    <dgm:pt modelId="{158EE464-ABDD-4643-89C3-3E574B043374}" type="pres">
      <dgm:prSet presAssocID="{76410172-CABB-480D-B619-2E70F0922E60}" presName="sp" presStyleCnt="0"/>
      <dgm:spPr/>
    </dgm:pt>
    <dgm:pt modelId="{E3F3E52F-7399-482B-821F-0654781C8C86}" type="pres">
      <dgm:prSet presAssocID="{E0F71185-5F06-44B3-A9FC-095C0C2E5309}" presName="linNode" presStyleCnt="0"/>
      <dgm:spPr/>
    </dgm:pt>
    <dgm:pt modelId="{C435CB3D-8710-4189-988E-BA6F7AD0113F}" type="pres">
      <dgm:prSet presAssocID="{E0F71185-5F06-44B3-A9FC-095C0C2E5309}" presName="parentText" presStyleLbl="node1" presStyleIdx="2" presStyleCnt="3" custScaleX="59465" custScaleY="50456" custLinFactNeighborX="-16" custLinFactNeighborY="8916">
        <dgm:presLayoutVars>
          <dgm:chMax val="1"/>
          <dgm:bulletEnabled val="1"/>
        </dgm:presLayoutVars>
      </dgm:prSet>
      <dgm:spPr/>
      <dgm:t>
        <a:bodyPr/>
        <a:lstStyle/>
        <a:p>
          <a:endParaRPr lang="en-US"/>
        </a:p>
      </dgm:t>
    </dgm:pt>
    <dgm:pt modelId="{99B076A4-55FB-4C20-B535-30C0C9B86B1E}" type="pres">
      <dgm:prSet presAssocID="{E0F71185-5F06-44B3-A9FC-095C0C2E5309}" presName="descendantText" presStyleLbl="alignAccFollowNode1" presStyleIdx="2" presStyleCnt="3" custScaleX="127322" custScaleY="58234" custLinFactNeighborX="7554" custLinFactNeighborY="-885">
        <dgm:presLayoutVars>
          <dgm:bulletEnabled val="1"/>
        </dgm:presLayoutVars>
      </dgm:prSet>
      <dgm:spPr/>
      <dgm:t>
        <a:bodyPr/>
        <a:lstStyle/>
        <a:p>
          <a:endParaRPr lang="en-US"/>
        </a:p>
      </dgm:t>
    </dgm:pt>
  </dgm:ptLst>
  <dgm:cxnLst>
    <dgm:cxn modelId="{88A67114-D00D-4F37-9712-B8E587273BAB}" srcId="{B0415734-B393-4E39-805D-F02289496116}" destId="{8C549D99-3EAB-468F-BDA6-47B94EFB7901}" srcOrd="0" destOrd="0" parTransId="{4D462A81-3425-4379-9440-8DEFBDF1036B}" sibTransId="{5FDAB4D7-5E65-4489-8532-DD04E4C40958}"/>
    <dgm:cxn modelId="{9BF46BB1-E3DE-4ECA-AEBC-C9D6D9D35672}" type="presOf" srcId="{B0415734-B393-4E39-805D-F02289496116}" destId="{AA696566-8795-4B13-B29A-F1BAACC95DF7}" srcOrd="0" destOrd="0" presId="urn:microsoft.com/office/officeart/2005/8/layout/vList5"/>
    <dgm:cxn modelId="{D79F0ECA-85FF-4938-A16B-BD1792CB8517}" type="presOf" srcId="{34F0B1C6-A773-486B-ACF4-B705D50D9BB2}" destId="{99B076A4-55FB-4C20-B535-30C0C9B86B1E}" srcOrd="0" destOrd="0" presId="urn:microsoft.com/office/officeart/2005/8/layout/vList5"/>
    <dgm:cxn modelId="{1CF4EF47-4B72-48B9-925A-E8CFDA15521C}" srcId="{F78BD79A-5881-45CB-B54F-A102A6704098}" destId="{082EB4EB-972A-454B-967C-AE97504733A0}" srcOrd="0" destOrd="0" parTransId="{F7B8B756-9823-4BAB-A4FA-9A11D5630CAF}" sibTransId="{C8164361-1065-45CB-B929-4B49DB41D0A1}"/>
    <dgm:cxn modelId="{EB2A0F12-5365-4B65-A4BF-E9DE65AD881E}" srcId="{B0415734-B393-4E39-805D-F02289496116}" destId="{E0F71185-5F06-44B3-A9FC-095C0C2E5309}" srcOrd="2" destOrd="0" parTransId="{71648E43-AF8C-4DFE-BD43-300CC347B2F7}" sibTransId="{C116C015-20D9-4DD3-A14A-306B76D2DD50}"/>
    <dgm:cxn modelId="{D5ACCCF0-0A7B-488C-80E5-4A953C2C5AEC}" type="presOf" srcId="{8C549D99-3EAB-468F-BDA6-47B94EFB7901}" destId="{A967B84B-E858-4D3E-9189-41FDC11C36AA}" srcOrd="0" destOrd="0" presId="urn:microsoft.com/office/officeart/2005/8/layout/vList5"/>
    <dgm:cxn modelId="{BCA68192-629F-458A-87F3-51A21CF6F43D}" type="presOf" srcId="{F78BD79A-5881-45CB-B54F-A102A6704098}" destId="{CE203C51-6CD4-41B5-B65F-0631BAD73BDD}" srcOrd="0" destOrd="2" presId="urn:microsoft.com/office/officeart/2005/8/layout/vList5"/>
    <dgm:cxn modelId="{F4FD5441-E50A-45A4-97F5-F00C328F4812}" type="presOf" srcId="{FA5A6A72-B692-4543-A6F2-2E584B137E28}" destId="{CE203C51-6CD4-41B5-B65F-0631BAD73BDD}" srcOrd="0" destOrd="4" presId="urn:microsoft.com/office/officeart/2005/8/layout/vList5"/>
    <dgm:cxn modelId="{D15EF216-7219-41A9-B990-F84AE997DA61}" type="presOf" srcId="{ECC192C9-3F1F-4203-8783-CAD9BF5BCCE2}" destId="{9EA033E5-BB5C-4169-AD67-75D762A1F0C6}" srcOrd="0" destOrd="0" presId="urn:microsoft.com/office/officeart/2005/8/layout/vList5"/>
    <dgm:cxn modelId="{00E68CB4-530D-49B0-9805-D135CAC4620C}" type="presOf" srcId="{53C76C50-8E04-4B77-BD2E-5AB50FA89F09}" destId="{CE203C51-6CD4-41B5-B65F-0631BAD73BDD}" srcOrd="0" destOrd="0" presId="urn:microsoft.com/office/officeart/2005/8/layout/vList5"/>
    <dgm:cxn modelId="{9C6FC94E-F033-4633-BEED-A98AD00A7F75}" srcId="{8C549D99-3EAB-468F-BDA6-47B94EFB7901}" destId="{F78BD79A-5881-45CB-B54F-A102A6704098}" srcOrd="2" destOrd="0" parTransId="{43885B54-F697-4327-A9C9-B20520188283}" sibTransId="{BECF1ACF-B1C1-49B4-844E-7E63CA67FA24}"/>
    <dgm:cxn modelId="{E0E841B6-71C9-4E9A-B41B-3001AADE383F}" type="presOf" srcId="{082EB4EB-972A-454B-967C-AE97504733A0}" destId="{CE203C51-6CD4-41B5-B65F-0631BAD73BDD}" srcOrd="0" destOrd="3" presId="urn:microsoft.com/office/officeart/2005/8/layout/vList5"/>
    <dgm:cxn modelId="{F317F364-76BD-46A1-A7AC-75DDEE9AB82B}" srcId="{E0F71185-5F06-44B3-A9FC-095C0C2E5309}" destId="{34F0B1C6-A773-486B-ACF4-B705D50D9BB2}" srcOrd="0" destOrd="0" parTransId="{81BA0D81-4773-422F-B76D-23CB17B0EA20}" sibTransId="{A02EAE61-1F85-4D11-BB23-E61984AF2FA9}"/>
    <dgm:cxn modelId="{C808B430-9AE8-4B8E-9D75-0B7B50314A92}" type="presOf" srcId="{8AB0DDF8-158D-4EBA-B2F5-E198486133D6}" destId="{CE203C51-6CD4-41B5-B65F-0631BAD73BDD}" srcOrd="0" destOrd="1" presId="urn:microsoft.com/office/officeart/2005/8/layout/vList5"/>
    <dgm:cxn modelId="{F819B332-3FD8-4CD9-B779-A89E9EA32D4A}" srcId="{B0415734-B393-4E39-805D-F02289496116}" destId="{24572572-A3E1-4C4D-A295-44E0C7214E0B}" srcOrd="1" destOrd="0" parTransId="{438ECAFA-DBAD-41A7-ABE7-917CF64E03A2}" sibTransId="{76410172-CABB-480D-B619-2E70F0922E60}"/>
    <dgm:cxn modelId="{6333BAD9-CF6B-42FC-96B0-877ECE729132}" srcId="{F78BD79A-5881-45CB-B54F-A102A6704098}" destId="{0D1914B8-FD9E-4375-B14C-E456DF8D1D9F}" srcOrd="2" destOrd="0" parTransId="{0514DED8-97CE-4A22-8D2A-CCD8723E3510}" sibTransId="{56551B9A-59E4-43B9-9F5A-9F1FB01A1553}"/>
    <dgm:cxn modelId="{DBB5FD2C-4E83-4894-8DC5-D2C78BF5C6A6}" srcId="{8C549D99-3EAB-468F-BDA6-47B94EFB7901}" destId="{53C76C50-8E04-4B77-BD2E-5AB50FA89F09}" srcOrd="0" destOrd="0" parTransId="{48D5B79A-9AC0-4D3B-BE4D-DA0213F873C1}" sibTransId="{13E14CA9-4B43-4EC3-81A5-4EAD55FFD741}"/>
    <dgm:cxn modelId="{FEDB9CE0-DEA3-4E7B-853B-2F1630F2ED86}" type="presOf" srcId="{24572572-A3E1-4C4D-A295-44E0C7214E0B}" destId="{E1138D58-9276-431C-9D82-5BA8F1B4B57D}" srcOrd="0" destOrd="0" presId="urn:microsoft.com/office/officeart/2005/8/layout/vList5"/>
    <dgm:cxn modelId="{2F035111-6837-4A63-A1C2-C404523E0362}" type="presOf" srcId="{E0F71185-5F06-44B3-A9FC-095C0C2E5309}" destId="{C435CB3D-8710-4189-988E-BA6F7AD0113F}" srcOrd="0" destOrd="0" presId="urn:microsoft.com/office/officeart/2005/8/layout/vList5"/>
    <dgm:cxn modelId="{37D6289A-413C-4223-A9F2-58FC917E06B4}" srcId="{8C549D99-3EAB-468F-BDA6-47B94EFB7901}" destId="{8AB0DDF8-158D-4EBA-B2F5-E198486133D6}" srcOrd="1" destOrd="0" parTransId="{A5E4C76E-39DB-4A4A-A397-B676BC64186D}" sibTransId="{0826E5FA-B102-4E9D-B319-EA8A09B3816D}"/>
    <dgm:cxn modelId="{0FC7342B-0AF5-438F-B649-46EDE0C16A59}" type="presOf" srcId="{0D1914B8-FD9E-4375-B14C-E456DF8D1D9F}" destId="{CE203C51-6CD4-41B5-B65F-0631BAD73BDD}" srcOrd="0" destOrd="5" presId="urn:microsoft.com/office/officeart/2005/8/layout/vList5"/>
    <dgm:cxn modelId="{9D7D12DE-D6FE-41B4-BE27-8B1D92923FC6}" srcId="{F78BD79A-5881-45CB-B54F-A102A6704098}" destId="{FA5A6A72-B692-4543-A6F2-2E584B137E28}" srcOrd="1" destOrd="0" parTransId="{F0604876-CED9-492D-8FA1-51104E06E970}" sibTransId="{C60E0A43-98E6-4904-957F-5909CABC67C1}"/>
    <dgm:cxn modelId="{AB197A15-133C-4B05-952A-8D039E16F6CD}" srcId="{24572572-A3E1-4C4D-A295-44E0C7214E0B}" destId="{ECC192C9-3F1F-4203-8783-CAD9BF5BCCE2}" srcOrd="0" destOrd="0" parTransId="{B5E2C69D-E0AE-46B3-9077-2004EFB3C280}" sibTransId="{D4FB94F3-96B3-4A9A-A54E-160009F3C26E}"/>
    <dgm:cxn modelId="{D1387835-E3DF-4BFB-B379-CA5CC799117E}" type="presParOf" srcId="{AA696566-8795-4B13-B29A-F1BAACC95DF7}" destId="{013A0DFA-DF73-4555-84DE-71AE7DC7F73A}" srcOrd="0" destOrd="0" presId="urn:microsoft.com/office/officeart/2005/8/layout/vList5"/>
    <dgm:cxn modelId="{9900EE39-54D4-4CA1-98C6-367793867908}" type="presParOf" srcId="{013A0DFA-DF73-4555-84DE-71AE7DC7F73A}" destId="{A967B84B-E858-4D3E-9189-41FDC11C36AA}" srcOrd="0" destOrd="0" presId="urn:microsoft.com/office/officeart/2005/8/layout/vList5"/>
    <dgm:cxn modelId="{41D96D2E-29A8-4FAD-B5AC-A865F4A82F6E}" type="presParOf" srcId="{013A0DFA-DF73-4555-84DE-71AE7DC7F73A}" destId="{CE203C51-6CD4-41B5-B65F-0631BAD73BDD}" srcOrd="1" destOrd="0" presId="urn:microsoft.com/office/officeart/2005/8/layout/vList5"/>
    <dgm:cxn modelId="{73DC7016-AA3E-42C3-A14F-9A5C9D2AA7A5}" type="presParOf" srcId="{AA696566-8795-4B13-B29A-F1BAACC95DF7}" destId="{08EBDEBC-FD7B-49A1-9D1B-0D935EA27729}" srcOrd="1" destOrd="0" presId="urn:microsoft.com/office/officeart/2005/8/layout/vList5"/>
    <dgm:cxn modelId="{A031E7EC-B721-4A11-904A-0A926CD15FB3}" type="presParOf" srcId="{AA696566-8795-4B13-B29A-F1BAACC95DF7}" destId="{606CFAB2-3C2D-4766-92D1-936DCAA8E834}" srcOrd="2" destOrd="0" presId="urn:microsoft.com/office/officeart/2005/8/layout/vList5"/>
    <dgm:cxn modelId="{75C4114D-EDB6-406C-9262-1DB2238E9F66}" type="presParOf" srcId="{606CFAB2-3C2D-4766-92D1-936DCAA8E834}" destId="{E1138D58-9276-431C-9D82-5BA8F1B4B57D}" srcOrd="0" destOrd="0" presId="urn:microsoft.com/office/officeart/2005/8/layout/vList5"/>
    <dgm:cxn modelId="{B9DDDB92-C962-4BD1-B1C0-6C17D349CB98}" type="presParOf" srcId="{606CFAB2-3C2D-4766-92D1-936DCAA8E834}" destId="{9EA033E5-BB5C-4169-AD67-75D762A1F0C6}" srcOrd="1" destOrd="0" presId="urn:microsoft.com/office/officeart/2005/8/layout/vList5"/>
    <dgm:cxn modelId="{1CCD28E2-1078-4601-A763-E5F93564C5A6}" type="presParOf" srcId="{AA696566-8795-4B13-B29A-F1BAACC95DF7}" destId="{158EE464-ABDD-4643-89C3-3E574B043374}" srcOrd="3" destOrd="0" presId="urn:microsoft.com/office/officeart/2005/8/layout/vList5"/>
    <dgm:cxn modelId="{67A3A6C6-3FA9-45A3-AFBB-93079A128DCC}" type="presParOf" srcId="{AA696566-8795-4B13-B29A-F1BAACC95DF7}" destId="{E3F3E52F-7399-482B-821F-0654781C8C86}" srcOrd="4" destOrd="0" presId="urn:microsoft.com/office/officeart/2005/8/layout/vList5"/>
    <dgm:cxn modelId="{44D798A9-0DC7-4247-8E11-EE5B8DBB07A8}" type="presParOf" srcId="{E3F3E52F-7399-482B-821F-0654781C8C86}" destId="{C435CB3D-8710-4189-988E-BA6F7AD0113F}" srcOrd="0" destOrd="0" presId="urn:microsoft.com/office/officeart/2005/8/layout/vList5"/>
    <dgm:cxn modelId="{E6923563-667C-4541-8C78-1515E3526131}" type="presParOf" srcId="{E3F3E52F-7399-482B-821F-0654781C8C86}" destId="{99B076A4-55FB-4C20-B535-30C0C9B86B1E}"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0415734-B393-4E39-805D-F0228949611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8C549D99-3EAB-468F-BDA6-47B94EFB7901}">
      <dgm:prSet phldrT="[Text]"/>
      <dgm:spPr/>
      <dgm:t>
        <a:bodyPr/>
        <a:lstStyle/>
        <a:p>
          <a:r>
            <a:rPr lang="en-US" dirty="0" smtClean="0"/>
            <a:t>Basics</a:t>
          </a:r>
          <a:endParaRPr lang="en-US" dirty="0"/>
        </a:p>
      </dgm:t>
    </dgm:pt>
    <dgm:pt modelId="{4D462A81-3425-4379-9440-8DEFBDF1036B}" type="parTrans" cxnId="{88A67114-D00D-4F37-9712-B8E587273BAB}">
      <dgm:prSet/>
      <dgm:spPr/>
      <dgm:t>
        <a:bodyPr/>
        <a:lstStyle/>
        <a:p>
          <a:endParaRPr lang="en-US"/>
        </a:p>
      </dgm:t>
    </dgm:pt>
    <dgm:pt modelId="{5FDAB4D7-5E65-4489-8532-DD04E4C40958}" type="sibTrans" cxnId="{88A67114-D00D-4F37-9712-B8E587273BAB}">
      <dgm:prSet/>
      <dgm:spPr/>
      <dgm:t>
        <a:bodyPr/>
        <a:lstStyle/>
        <a:p>
          <a:endParaRPr lang="en-US"/>
        </a:p>
      </dgm:t>
    </dgm:pt>
    <dgm:pt modelId="{53C76C50-8E04-4B77-BD2E-5AB50FA89F09}">
      <dgm:prSet phldrT="[Text]"/>
      <dgm:spPr/>
      <dgm:t>
        <a:bodyPr/>
        <a:lstStyle/>
        <a:p>
          <a:r>
            <a:rPr lang="en-US" dirty="0" smtClean="0"/>
            <a:t>For veterans with disabilities.</a:t>
          </a:r>
          <a:endParaRPr lang="en-US" dirty="0"/>
        </a:p>
      </dgm:t>
    </dgm:pt>
    <dgm:pt modelId="{48D5B79A-9AC0-4D3B-BE4D-DA0213F873C1}" type="parTrans" cxnId="{DBB5FD2C-4E83-4894-8DC5-D2C78BF5C6A6}">
      <dgm:prSet/>
      <dgm:spPr/>
      <dgm:t>
        <a:bodyPr/>
        <a:lstStyle/>
        <a:p>
          <a:endParaRPr lang="en-US"/>
        </a:p>
      </dgm:t>
    </dgm:pt>
    <dgm:pt modelId="{13E14CA9-4B43-4EC3-81A5-4EAD55FFD741}" type="sibTrans" cxnId="{DBB5FD2C-4E83-4894-8DC5-D2C78BF5C6A6}">
      <dgm:prSet/>
      <dgm:spPr/>
      <dgm:t>
        <a:bodyPr/>
        <a:lstStyle/>
        <a:p>
          <a:endParaRPr lang="en-US"/>
        </a:p>
      </dgm:t>
    </dgm:pt>
    <dgm:pt modelId="{24572572-A3E1-4C4D-A295-44E0C7214E0B}">
      <dgm:prSet phldrT="[Text]"/>
      <dgm:spPr/>
      <dgm:t>
        <a:bodyPr/>
        <a:lstStyle/>
        <a:p>
          <a:r>
            <a:rPr lang="en-US" dirty="0" smtClean="0"/>
            <a:t>Must Know</a:t>
          </a:r>
          <a:endParaRPr lang="en-US" dirty="0"/>
        </a:p>
      </dgm:t>
    </dgm:pt>
    <dgm:pt modelId="{438ECAFA-DBAD-41A7-ABE7-917CF64E03A2}" type="parTrans" cxnId="{F819B332-3FD8-4CD9-B779-A89E9EA32D4A}">
      <dgm:prSet/>
      <dgm:spPr/>
      <dgm:t>
        <a:bodyPr/>
        <a:lstStyle/>
        <a:p>
          <a:endParaRPr lang="en-US"/>
        </a:p>
      </dgm:t>
    </dgm:pt>
    <dgm:pt modelId="{76410172-CABB-480D-B619-2E70F0922E60}" type="sibTrans" cxnId="{F819B332-3FD8-4CD9-B779-A89E9EA32D4A}">
      <dgm:prSet/>
      <dgm:spPr/>
      <dgm:t>
        <a:bodyPr/>
        <a:lstStyle/>
        <a:p>
          <a:endParaRPr lang="en-US"/>
        </a:p>
      </dgm:t>
    </dgm:pt>
    <dgm:pt modelId="{ECC192C9-3F1F-4203-8783-CAD9BF5BCCE2}">
      <dgm:prSet phldrT="[Text]"/>
      <dgm:spPr/>
      <dgm:t>
        <a:bodyPr/>
        <a:lstStyle/>
        <a:p>
          <a:r>
            <a:rPr lang="en-US" dirty="0" smtClean="0"/>
            <a:t>Fits seamlessly with behavioral health treatment.</a:t>
          </a:r>
          <a:endParaRPr lang="en-US" dirty="0"/>
        </a:p>
      </dgm:t>
    </dgm:pt>
    <dgm:pt modelId="{B5E2C69D-E0AE-46B3-9077-2004EFB3C280}" type="parTrans" cxnId="{AB197A15-133C-4B05-952A-8D039E16F6CD}">
      <dgm:prSet/>
      <dgm:spPr/>
      <dgm:t>
        <a:bodyPr/>
        <a:lstStyle/>
        <a:p>
          <a:endParaRPr lang="en-US"/>
        </a:p>
      </dgm:t>
    </dgm:pt>
    <dgm:pt modelId="{D4FB94F3-96B3-4A9A-A54E-160009F3C26E}" type="sibTrans" cxnId="{AB197A15-133C-4B05-952A-8D039E16F6CD}">
      <dgm:prSet/>
      <dgm:spPr/>
      <dgm:t>
        <a:bodyPr/>
        <a:lstStyle/>
        <a:p>
          <a:endParaRPr lang="en-US"/>
        </a:p>
      </dgm:t>
    </dgm:pt>
    <dgm:pt modelId="{E0F71185-5F06-44B3-A9FC-095C0C2E5309}">
      <dgm:prSet phldrT="[Text]"/>
      <dgm:spPr/>
      <dgm:t>
        <a:bodyPr/>
        <a:lstStyle/>
        <a:p>
          <a:r>
            <a:rPr lang="en-US" dirty="0" smtClean="0"/>
            <a:t>Referring</a:t>
          </a:r>
          <a:endParaRPr lang="en-US" dirty="0"/>
        </a:p>
      </dgm:t>
    </dgm:pt>
    <dgm:pt modelId="{71648E43-AF8C-4DFE-BD43-300CC347B2F7}" type="parTrans" cxnId="{EB2A0F12-5365-4B65-A4BF-E9DE65AD881E}">
      <dgm:prSet/>
      <dgm:spPr/>
      <dgm:t>
        <a:bodyPr/>
        <a:lstStyle/>
        <a:p>
          <a:endParaRPr lang="en-US"/>
        </a:p>
      </dgm:t>
    </dgm:pt>
    <dgm:pt modelId="{C116C015-20D9-4DD3-A14A-306B76D2DD50}" type="sibTrans" cxnId="{EB2A0F12-5365-4B65-A4BF-E9DE65AD881E}">
      <dgm:prSet/>
      <dgm:spPr/>
      <dgm:t>
        <a:bodyPr/>
        <a:lstStyle/>
        <a:p>
          <a:endParaRPr lang="en-US"/>
        </a:p>
      </dgm:t>
    </dgm:pt>
    <dgm:pt modelId="{34F0B1C6-A773-486B-ACF4-B705D50D9BB2}">
      <dgm:prSet phldrT="[Text]"/>
      <dgm:spPr/>
      <dgm:t>
        <a:bodyPr/>
        <a:lstStyle/>
        <a:p>
          <a:r>
            <a:rPr lang="en-US" dirty="0" smtClean="0"/>
            <a:t>Explore availability at your local VA Medical Center.</a:t>
          </a:r>
          <a:endParaRPr lang="en-US" dirty="0"/>
        </a:p>
      </dgm:t>
    </dgm:pt>
    <dgm:pt modelId="{81BA0D81-4773-422F-B76D-23CB17B0EA20}" type="parTrans" cxnId="{F317F364-76BD-46A1-A7AC-75DDEE9AB82B}">
      <dgm:prSet/>
      <dgm:spPr/>
      <dgm:t>
        <a:bodyPr/>
        <a:lstStyle/>
        <a:p>
          <a:endParaRPr lang="en-US"/>
        </a:p>
      </dgm:t>
    </dgm:pt>
    <dgm:pt modelId="{A02EAE61-1F85-4D11-BB23-E61984AF2FA9}" type="sibTrans" cxnId="{F317F364-76BD-46A1-A7AC-75DDEE9AB82B}">
      <dgm:prSet/>
      <dgm:spPr/>
      <dgm:t>
        <a:bodyPr/>
        <a:lstStyle/>
        <a:p>
          <a:endParaRPr lang="en-US"/>
        </a:p>
      </dgm:t>
    </dgm:pt>
    <dgm:pt modelId="{DA44F164-EEA0-4A08-849C-FD5DE3D0F5F7}">
      <dgm:prSet/>
      <dgm:spPr/>
      <dgm:t>
        <a:bodyPr/>
        <a:lstStyle/>
        <a:p>
          <a:r>
            <a:rPr lang="en-US" dirty="0" smtClean="0"/>
            <a:t>Available at some </a:t>
          </a:r>
          <a:r>
            <a:rPr lang="en-US" dirty="0" smtClean="0">
              <a:solidFill>
                <a:srgbClr val="FF0000"/>
              </a:solidFill>
            </a:rPr>
            <a:t>VA Medical Centers (not all).</a:t>
          </a:r>
        </a:p>
      </dgm:t>
    </dgm:pt>
    <dgm:pt modelId="{43EA2181-5ABB-431D-A80B-7D3AE1B5E05E}" type="parTrans" cxnId="{0D18BDC4-9F27-4824-876B-268F3DBE4AB4}">
      <dgm:prSet/>
      <dgm:spPr/>
      <dgm:t>
        <a:bodyPr/>
        <a:lstStyle/>
        <a:p>
          <a:endParaRPr lang="en-US"/>
        </a:p>
      </dgm:t>
    </dgm:pt>
    <dgm:pt modelId="{F1D6C673-7752-49B8-8673-E31FA2CF2FCF}" type="sibTrans" cxnId="{0D18BDC4-9F27-4824-876B-268F3DBE4AB4}">
      <dgm:prSet/>
      <dgm:spPr/>
      <dgm:t>
        <a:bodyPr/>
        <a:lstStyle/>
        <a:p>
          <a:endParaRPr lang="en-US"/>
        </a:p>
      </dgm:t>
    </dgm:pt>
    <dgm:pt modelId="{D14788DA-12A0-4EDE-85AE-06FED94D5899}">
      <dgm:prSet/>
      <dgm:spPr/>
      <dgm:t>
        <a:bodyPr/>
        <a:lstStyle/>
        <a:p>
          <a:r>
            <a:rPr lang="en-US" dirty="0" smtClean="0"/>
            <a:t>Component of the vocational rehab programs.</a:t>
          </a:r>
        </a:p>
      </dgm:t>
    </dgm:pt>
    <dgm:pt modelId="{76EA3156-88CB-4919-98BC-4BF163FDAFDC}" type="parTrans" cxnId="{F2524D64-ABD6-4703-B4CE-ACB720B08ECE}">
      <dgm:prSet/>
      <dgm:spPr/>
      <dgm:t>
        <a:bodyPr/>
        <a:lstStyle/>
        <a:p>
          <a:endParaRPr lang="en-US"/>
        </a:p>
      </dgm:t>
    </dgm:pt>
    <dgm:pt modelId="{47B5812F-FFD7-4F77-AF35-3CA6C0544C05}" type="sibTrans" cxnId="{F2524D64-ABD6-4703-B4CE-ACB720B08ECE}">
      <dgm:prSet/>
      <dgm:spPr/>
      <dgm:t>
        <a:bodyPr/>
        <a:lstStyle/>
        <a:p>
          <a:endParaRPr lang="en-US"/>
        </a:p>
      </dgm:t>
    </dgm:pt>
    <dgm:pt modelId="{D2D78597-C9F4-4CAE-843A-B15378DAA737}">
      <dgm:prSet/>
      <dgm:spPr/>
      <dgm:t>
        <a:bodyPr/>
        <a:lstStyle/>
        <a:p>
          <a:r>
            <a:rPr lang="en-US" dirty="0" smtClean="0"/>
            <a:t>Similar to Goodwill Industries for people with disabilities .</a:t>
          </a:r>
        </a:p>
      </dgm:t>
    </dgm:pt>
    <dgm:pt modelId="{53CC81B0-35A9-4302-92CC-FC8FC7FDCA84}" type="parTrans" cxnId="{B293103F-41FA-4416-9504-D93B8E05CE3B}">
      <dgm:prSet/>
      <dgm:spPr/>
      <dgm:t>
        <a:bodyPr/>
        <a:lstStyle/>
        <a:p>
          <a:endParaRPr lang="en-US"/>
        </a:p>
      </dgm:t>
    </dgm:pt>
    <dgm:pt modelId="{E8B41108-F58C-469E-B787-227EEF76DBB3}" type="sibTrans" cxnId="{B293103F-41FA-4416-9504-D93B8E05CE3B}">
      <dgm:prSet/>
      <dgm:spPr/>
      <dgm:t>
        <a:bodyPr/>
        <a:lstStyle/>
        <a:p>
          <a:endParaRPr lang="en-US"/>
        </a:p>
      </dgm:t>
    </dgm:pt>
    <dgm:pt modelId="{CB2E70D0-D0C8-45EF-8232-CC7ECFAC3E5F}">
      <dgm:prSet phldrT="[Text]"/>
      <dgm:spPr/>
      <dgm:t>
        <a:bodyPr/>
        <a:lstStyle/>
        <a:p>
          <a:r>
            <a:rPr lang="en-US" dirty="0" smtClean="0"/>
            <a:t>Typically available at VA Medical Centers in urban areas. </a:t>
          </a:r>
          <a:endParaRPr lang="en-US" dirty="0"/>
        </a:p>
      </dgm:t>
    </dgm:pt>
    <dgm:pt modelId="{615BCB39-939B-4156-82A4-4EF62BC300A2}" type="parTrans" cxnId="{08CA070B-AC76-4FBE-8757-2ED9975EE136}">
      <dgm:prSet/>
      <dgm:spPr/>
      <dgm:t>
        <a:bodyPr/>
        <a:lstStyle/>
        <a:p>
          <a:endParaRPr lang="en-US"/>
        </a:p>
      </dgm:t>
    </dgm:pt>
    <dgm:pt modelId="{E31AA48D-9416-450D-B4BD-61CD1B8CD6A8}" type="sibTrans" cxnId="{08CA070B-AC76-4FBE-8757-2ED9975EE136}">
      <dgm:prSet/>
      <dgm:spPr/>
      <dgm:t>
        <a:bodyPr/>
        <a:lstStyle/>
        <a:p>
          <a:endParaRPr lang="en-US"/>
        </a:p>
      </dgm:t>
    </dgm:pt>
    <dgm:pt modelId="{0DCC9824-4432-462A-8BDA-9FC87C400E9A}">
      <dgm:prSet/>
      <dgm:spPr/>
      <dgm:t>
        <a:bodyPr/>
        <a:lstStyle/>
        <a:p>
          <a:r>
            <a:rPr lang="en-US" i="1" dirty="0" smtClean="0"/>
            <a:t>Job matching</a:t>
          </a:r>
        </a:p>
      </dgm:t>
    </dgm:pt>
    <dgm:pt modelId="{ECE1ADAB-06AA-4B9F-997D-75D19A2CCDF7}" type="sibTrans" cxnId="{0AB055DF-D9F8-4C55-81F7-3769DBA2C87A}">
      <dgm:prSet/>
      <dgm:spPr/>
      <dgm:t>
        <a:bodyPr/>
        <a:lstStyle/>
        <a:p>
          <a:endParaRPr lang="en-US"/>
        </a:p>
      </dgm:t>
    </dgm:pt>
    <dgm:pt modelId="{3C0F24B4-EB0D-4BFD-91D3-D067903F979F}" type="parTrans" cxnId="{0AB055DF-D9F8-4C55-81F7-3769DBA2C87A}">
      <dgm:prSet/>
      <dgm:spPr/>
      <dgm:t>
        <a:bodyPr/>
        <a:lstStyle/>
        <a:p>
          <a:endParaRPr lang="en-US"/>
        </a:p>
      </dgm:t>
    </dgm:pt>
    <dgm:pt modelId="{50980529-C2F1-4EAE-AEB9-69DDE21D010F}">
      <dgm:prSet/>
      <dgm:spPr/>
      <dgm:t>
        <a:bodyPr/>
        <a:lstStyle/>
        <a:p>
          <a:r>
            <a:rPr lang="en-US" i="1" dirty="0" smtClean="0"/>
            <a:t>Consultation re. assistive technology.</a:t>
          </a:r>
        </a:p>
      </dgm:t>
    </dgm:pt>
    <dgm:pt modelId="{9807E9C0-0498-4C90-829F-E4138FE0D7F1}" type="sibTrans" cxnId="{8F4FDA56-4AB1-4456-BA27-CC49B171280C}">
      <dgm:prSet/>
      <dgm:spPr/>
      <dgm:t>
        <a:bodyPr/>
        <a:lstStyle/>
        <a:p>
          <a:endParaRPr lang="en-US"/>
        </a:p>
      </dgm:t>
    </dgm:pt>
    <dgm:pt modelId="{AF5FCE70-8142-4BA7-91E7-AA67266FA60D}" type="parTrans" cxnId="{8F4FDA56-4AB1-4456-BA27-CC49B171280C}">
      <dgm:prSet/>
      <dgm:spPr/>
      <dgm:t>
        <a:bodyPr/>
        <a:lstStyle/>
        <a:p>
          <a:endParaRPr lang="en-US"/>
        </a:p>
      </dgm:t>
    </dgm:pt>
    <dgm:pt modelId="{777D9EB2-25FB-4C14-9B45-40935E584262}">
      <dgm:prSet/>
      <dgm:spPr/>
      <dgm:t>
        <a:bodyPr/>
        <a:lstStyle/>
        <a:p>
          <a:r>
            <a:rPr lang="en-US" i="1" dirty="0" smtClean="0"/>
            <a:t>Vocational rehabilitation.</a:t>
          </a:r>
        </a:p>
      </dgm:t>
    </dgm:pt>
    <dgm:pt modelId="{542BA4EF-AC20-4A56-9307-44B0801A4C3A}" type="sibTrans" cxnId="{7505B206-3B61-404A-867A-3DB54AA3E3AE}">
      <dgm:prSet/>
      <dgm:spPr/>
      <dgm:t>
        <a:bodyPr/>
        <a:lstStyle/>
        <a:p>
          <a:endParaRPr lang="en-US"/>
        </a:p>
      </dgm:t>
    </dgm:pt>
    <dgm:pt modelId="{CDAFA6A1-2345-424B-B197-5A7720BCAF8F}" type="parTrans" cxnId="{7505B206-3B61-404A-867A-3DB54AA3E3AE}">
      <dgm:prSet/>
      <dgm:spPr/>
      <dgm:t>
        <a:bodyPr/>
        <a:lstStyle/>
        <a:p>
          <a:endParaRPr lang="en-US"/>
        </a:p>
      </dgm:t>
    </dgm:pt>
    <dgm:pt modelId="{AA696566-8795-4B13-B29A-F1BAACC95DF7}" type="pres">
      <dgm:prSet presAssocID="{B0415734-B393-4E39-805D-F02289496116}" presName="Name0" presStyleCnt="0">
        <dgm:presLayoutVars>
          <dgm:dir/>
          <dgm:animLvl val="lvl"/>
          <dgm:resizeHandles val="exact"/>
        </dgm:presLayoutVars>
      </dgm:prSet>
      <dgm:spPr/>
      <dgm:t>
        <a:bodyPr/>
        <a:lstStyle/>
        <a:p>
          <a:endParaRPr lang="en-US"/>
        </a:p>
      </dgm:t>
    </dgm:pt>
    <dgm:pt modelId="{013A0DFA-DF73-4555-84DE-71AE7DC7F73A}" type="pres">
      <dgm:prSet presAssocID="{8C549D99-3EAB-468F-BDA6-47B94EFB7901}" presName="linNode" presStyleCnt="0"/>
      <dgm:spPr/>
    </dgm:pt>
    <dgm:pt modelId="{A967B84B-E858-4D3E-9189-41FDC11C36AA}" type="pres">
      <dgm:prSet presAssocID="{8C549D99-3EAB-468F-BDA6-47B94EFB7901}" presName="parentText" presStyleLbl="node1" presStyleIdx="0" presStyleCnt="3" custScaleX="59465" custScaleY="107136">
        <dgm:presLayoutVars>
          <dgm:chMax val="1"/>
          <dgm:bulletEnabled val="1"/>
        </dgm:presLayoutVars>
      </dgm:prSet>
      <dgm:spPr/>
      <dgm:t>
        <a:bodyPr/>
        <a:lstStyle/>
        <a:p>
          <a:endParaRPr lang="en-US"/>
        </a:p>
      </dgm:t>
    </dgm:pt>
    <dgm:pt modelId="{CE203C51-6CD4-41B5-B65F-0631BAD73BDD}" type="pres">
      <dgm:prSet presAssocID="{8C549D99-3EAB-468F-BDA6-47B94EFB7901}" presName="descendantText" presStyleLbl="alignAccFollowNode1" presStyleIdx="0" presStyleCnt="3" custScaleX="137478" custScaleY="128830" custLinFactNeighborX="8009" custLinFactNeighborY="467">
        <dgm:presLayoutVars>
          <dgm:bulletEnabled val="1"/>
        </dgm:presLayoutVars>
      </dgm:prSet>
      <dgm:spPr/>
      <dgm:t>
        <a:bodyPr/>
        <a:lstStyle/>
        <a:p>
          <a:endParaRPr lang="en-US"/>
        </a:p>
      </dgm:t>
    </dgm:pt>
    <dgm:pt modelId="{08EBDEBC-FD7B-49A1-9D1B-0D935EA27729}" type="pres">
      <dgm:prSet presAssocID="{5FDAB4D7-5E65-4489-8532-DD04E4C40958}" presName="sp" presStyleCnt="0"/>
      <dgm:spPr/>
    </dgm:pt>
    <dgm:pt modelId="{606CFAB2-3C2D-4766-92D1-936DCAA8E834}" type="pres">
      <dgm:prSet presAssocID="{24572572-A3E1-4C4D-A295-44E0C7214E0B}" presName="linNode" presStyleCnt="0"/>
      <dgm:spPr/>
    </dgm:pt>
    <dgm:pt modelId="{E1138D58-9276-431C-9D82-5BA8F1B4B57D}" type="pres">
      <dgm:prSet presAssocID="{24572572-A3E1-4C4D-A295-44E0C7214E0B}" presName="parentText" presStyleLbl="node1" presStyleIdx="1" presStyleCnt="3" custScaleX="59465" custScaleY="53563" custLinFactNeighborX="-16" custLinFactNeighborY="143">
        <dgm:presLayoutVars>
          <dgm:chMax val="1"/>
          <dgm:bulletEnabled val="1"/>
        </dgm:presLayoutVars>
      </dgm:prSet>
      <dgm:spPr/>
      <dgm:t>
        <a:bodyPr/>
        <a:lstStyle/>
        <a:p>
          <a:endParaRPr lang="en-US"/>
        </a:p>
      </dgm:t>
    </dgm:pt>
    <dgm:pt modelId="{9EA033E5-BB5C-4169-AD67-75D762A1F0C6}" type="pres">
      <dgm:prSet presAssocID="{24572572-A3E1-4C4D-A295-44E0C7214E0B}" presName="descendantText" presStyleLbl="alignAccFollowNode1" presStyleIdx="1" presStyleCnt="3" custScaleX="133533" custScaleY="64877" custLinFactNeighborX="410" custLinFactNeighborY="-860">
        <dgm:presLayoutVars>
          <dgm:bulletEnabled val="1"/>
        </dgm:presLayoutVars>
      </dgm:prSet>
      <dgm:spPr/>
      <dgm:t>
        <a:bodyPr/>
        <a:lstStyle/>
        <a:p>
          <a:endParaRPr lang="en-US"/>
        </a:p>
      </dgm:t>
    </dgm:pt>
    <dgm:pt modelId="{158EE464-ABDD-4643-89C3-3E574B043374}" type="pres">
      <dgm:prSet presAssocID="{76410172-CABB-480D-B619-2E70F0922E60}" presName="sp" presStyleCnt="0"/>
      <dgm:spPr/>
    </dgm:pt>
    <dgm:pt modelId="{E3F3E52F-7399-482B-821F-0654781C8C86}" type="pres">
      <dgm:prSet presAssocID="{E0F71185-5F06-44B3-A9FC-095C0C2E5309}" presName="linNode" presStyleCnt="0"/>
      <dgm:spPr/>
    </dgm:pt>
    <dgm:pt modelId="{C435CB3D-8710-4189-988E-BA6F7AD0113F}" type="pres">
      <dgm:prSet presAssocID="{E0F71185-5F06-44B3-A9FC-095C0C2E5309}" presName="parentText" presStyleLbl="node1" presStyleIdx="2" presStyleCnt="3" custScaleX="59465" custScaleY="50456" custLinFactNeighborX="-16" custLinFactNeighborY="8916">
        <dgm:presLayoutVars>
          <dgm:chMax val="1"/>
          <dgm:bulletEnabled val="1"/>
        </dgm:presLayoutVars>
      </dgm:prSet>
      <dgm:spPr/>
      <dgm:t>
        <a:bodyPr/>
        <a:lstStyle/>
        <a:p>
          <a:endParaRPr lang="en-US"/>
        </a:p>
      </dgm:t>
    </dgm:pt>
    <dgm:pt modelId="{99B076A4-55FB-4C20-B535-30C0C9B86B1E}" type="pres">
      <dgm:prSet presAssocID="{E0F71185-5F06-44B3-A9FC-095C0C2E5309}" presName="descendantText" presStyleLbl="alignAccFollowNode1" presStyleIdx="2" presStyleCnt="3" custScaleX="127322" custScaleY="58234" custLinFactNeighborX="7554" custLinFactNeighborY="-885">
        <dgm:presLayoutVars>
          <dgm:bulletEnabled val="1"/>
        </dgm:presLayoutVars>
      </dgm:prSet>
      <dgm:spPr/>
      <dgm:t>
        <a:bodyPr/>
        <a:lstStyle/>
        <a:p>
          <a:endParaRPr lang="en-US"/>
        </a:p>
      </dgm:t>
    </dgm:pt>
  </dgm:ptLst>
  <dgm:cxnLst>
    <dgm:cxn modelId="{88A67114-D00D-4F37-9712-B8E587273BAB}" srcId="{B0415734-B393-4E39-805D-F02289496116}" destId="{8C549D99-3EAB-468F-BDA6-47B94EFB7901}" srcOrd="0" destOrd="0" parTransId="{4D462A81-3425-4379-9440-8DEFBDF1036B}" sibTransId="{5FDAB4D7-5E65-4489-8532-DD04E4C40958}"/>
    <dgm:cxn modelId="{1DCEF65D-DDA0-416A-84C8-27D080728D2E}" type="presOf" srcId="{53C76C50-8E04-4B77-BD2E-5AB50FA89F09}" destId="{CE203C51-6CD4-41B5-B65F-0631BAD73BDD}" srcOrd="0" destOrd="0" presId="urn:microsoft.com/office/officeart/2005/8/layout/vList5"/>
    <dgm:cxn modelId="{EB2A0F12-5365-4B65-A4BF-E9DE65AD881E}" srcId="{B0415734-B393-4E39-805D-F02289496116}" destId="{E0F71185-5F06-44B3-A9FC-095C0C2E5309}" srcOrd="2" destOrd="0" parTransId="{71648E43-AF8C-4DFE-BD43-300CC347B2F7}" sibTransId="{C116C015-20D9-4DD3-A14A-306B76D2DD50}"/>
    <dgm:cxn modelId="{2311EC19-E1A6-4261-A11C-A50FC309C2C3}" type="presOf" srcId="{E0F71185-5F06-44B3-A9FC-095C0C2E5309}" destId="{C435CB3D-8710-4189-988E-BA6F7AD0113F}" srcOrd="0" destOrd="0" presId="urn:microsoft.com/office/officeart/2005/8/layout/vList5"/>
    <dgm:cxn modelId="{3132D869-C273-4BEB-A18D-D1A7DCCE0023}" type="presOf" srcId="{50980529-C2F1-4EAE-AEB9-69DDE21D010F}" destId="{CE203C51-6CD4-41B5-B65F-0631BAD73BDD}" srcOrd="0" destOrd="6" presId="urn:microsoft.com/office/officeart/2005/8/layout/vList5"/>
    <dgm:cxn modelId="{0AB055DF-D9F8-4C55-81F7-3769DBA2C87A}" srcId="{D2D78597-C9F4-4CAE-843A-B15378DAA737}" destId="{0DCC9824-4432-462A-8BDA-9FC87C400E9A}" srcOrd="1" destOrd="0" parTransId="{3C0F24B4-EB0D-4BFD-91D3-D067903F979F}" sibTransId="{ECE1ADAB-06AA-4B9F-997D-75D19A2CCDF7}"/>
    <dgm:cxn modelId="{38AE7236-C76E-4E3F-88F8-789F77891008}" type="presOf" srcId="{B0415734-B393-4E39-805D-F02289496116}" destId="{AA696566-8795-4B13-B29A-F1BAACC95DF7}" srcOrd="0" destOrd="0" presId="urn:microsoft.com/office/officeart/2005/8/layout/vList5"/>
    <dgm:cxn modelId="{58E650BA-4971-4D3C-9B2F-106662CC344C}" type="presOf" srcId="{ECC192C9-3F1F-4203-8783-CAD9BF5BCCE2}" destId="{9EA033E5-BB5C-4169-AD67-75D762A1F0C6}" srcOrd="0" destOrd="0" presId="urn:microsoft.com/office/officeart/2005/8/layout/vList5"/>
    <dgm:cxn modelId="{3693D1C4-B2E8-4FB8-B497-A6892063D60D}" type="presOf" srcId="{D14788DA-12A0-4EDE-85AE-06FED94D5899}" destId="{CE203C51-6CD4-41B5-B65F-0631BAD73BDD}" srcOrd="0" destOrd="2" presId="urn:microsoft.com/office/officeart/2005/8/layout/vList5"/>
    <dgm:cxn modelId="{7505B206-3B61-404A-867A-3DB54AA3E3AE}" srcId="{D2D78597-C9F4-4CAE-843A-B15378DAA737}" destId="{777D9EB2-25FB-4C14-9B45-40935E584262}" srcOrd="0" destOrd="0" parTransId="{CDAFA6A1-2345-424B-B197-5A7720BCAF8F}" sibTransId="{542BA4EF-AC20-4A56-9307-44B0801A4C3A}"/>
    <dgm:cxn modelId="{B293103F-41FA-4416-9504-D93B8E05CE3B}" srcId="{8C549D99-3EAB-468F-BDA6-47B94EFB7901}" destId="{D2D78597-C9F4-4CAE-843A-B15378DAA737}" srcOrd="3" destOrd="0" parTransId="{53CC81B0-35A9-4302-92CC-FC8FC7FDCA84}" sibTransId="{E8B41108-F58C-469E-B787-227EEF76DBB3}"/>
    <dgm:cxn modelId="{72F7B607-4BF3-4AB3-9A15-D05D364EE292}" type="presOf" srcId="{777D9EB2-25FB-4C14-9B45-40935E584262}" destId="{CE203C51-6CD4-41B5-B65F-0631BAD73BDD}" srcOrd="0" destOrd="4" presId="urn:microsoft.com/office/officeart/2005/8/layout/vList5"/>
    <dgm:cxn modelId="{0D18BDC4-9F27-4824-876B-268F3DBE4AB4}" srcId="{8C549D99-3EAB-468F-BDA6-47B94EFB7901}" destId="{DA44F164-EEA0-4A08-849C-FD5DE3D0F5F7}" srcOrd="1" destOrd="0" parTransId="{43EA2181-5ABB-431D-A80B-7D3AE1B5E05E}" sibTransId="{F1D6C673-7752-49B8-8673-E31FA2CF2FCF}"/>
    <dgm:cxn modelId="{FCAD87B2-5CBA-498F-B358-0AF353FCBDDD}" type="presOf" srcId="{8C549D99-3EAB-468F-BDA6-47B94EFB7901}" destId="{A967B84B-E858-4D3E-9189-41FDC11C36AA}" srcOrd="0" destOrd="0" presId="urn:microsoft.com/office/officeart/2005/8/layout/vList5"/>
    <dgm:cxn modelId="{F317F364-76BD-46A1-A7AC-75DDEE9AB82B}" srcId="{E0F71185-5F06-44B3-A9FC-095C0C2E5309}" destId="{34F0B1C6-A773-486B-ACF4-B705D50D9BB2}" srcOrd="0" destOrd="0" parTransId="{81BA0D81-4773-422F-B76D-23CB17B0EA20}" sibTransId="{A02EAE61-1F85-4D11-BB23-E61984AF2FA9}"/>
    <dgm:cxn modelId="{F819B332-3FD8-4CD9-B779-A89E9EA32D4A}" srcId="{B0415734-B393-4E39-805D-F02289496116}" destId="{24572572-A3E1-4C4D-A295-44E0C7214E0B}" srcOrd="1" destOrd="0" parTransId="{438ECAFA-DBAD-41A7-ABE7-917CF64E03A2}" sibTransId="{76410172-CABB-480D-B619-2E70F0922E60}"/>
    <dgm:cxn modelId="{F2524D64-ABD6-4703-B4CE-ACB720B08ECE}" srcId="{8C549D99-3EAB-468F-BDA6-47B94EFB7901}" destId="{D14788DA-12A0-4EDE-85AE-06FED94D5899}" srcOrd="2" destOrd="0" parTransId="{76EA3156-88CB-4919-98BC-4BF163FDAFDC}" sibTransId="{47B5812F-FFD7-4F77-AF35-3CA6C0544C05}"/>
    <dgm:cxn modelId="{A30F2B29-ECA5-4629-BFFF-AC7E7FCE4535}" type="presOf" srcId="{24572572-A3E1-4C4D-A295-44E0C7214E0B}" destId="{E1138D58-9276-431C-9D82-5BA8F1B4B57D}" srcOrd="0" destOrd="0" presId="urn:microsoft.com/office/officeart/2005/8/layout/vList5"/>
    <dgm:cxn modelId="{DBB5FD2C-4E83-4894-8DC5-D2C78BF5C6A6}" srcId="{8C549D99-3EAB-468F-BDA6-47B94EFB7901}" destId="{53C76C50-8E04-4B77-BD2E-5AB50FA89F09}" srcOrd="0" destOrd="0" parTransId="{48D5B79A-9AC0-4D3B-BE4D-DA0213F873C1}" sibTransId="{13E14CA9-4B43-4EC3-81A5-4EAD55FFD741}"/>
    <dgm:cxn modelId="{8F4FDA56-4AB1-4456-BA27-CC49B171280C}" srcId="{D2D78597-C9F4-4CAE-843A-B15378DAA737}" destId="{50980529-C2F1-4EAE-AEB9-69DDE21D010F}" srcOrd="2" destOrd="0" parTransId="{AF5FCE70-8142-4BA7-91E7-AA67266FA60D}" sibTransId="{9807E9C0-0498-4C90-829F-E4138FE0D7F1}"/>
    <dgm:cxn modelId="{08CA070B-AC76-4FBE-8757-2ED9975EE136}" srcId="{24572572-A3E1-4C4D-A295-44E0C7214E0B}" destId="{CB2E70D0-D0C8-45EF-8232-CC7ECFAC3E5F}" srcOrd="1" destOrd="0" parTransId="{615BCB39-939B-4156-82A4-4EF62BC300A2}" sibTransId="{E31AA48D-9416-450D-B4BD-61CD1B8CD6A8}"/>
    <dgm:cxn modelId="{18DA5E9C-D49E-463F-9F5D-EDAD6D017937}" type="presOf" srcId="{DA44F164-EEA0-4A08-849C-FD5DE3D0F5F7}" destId="{CE203C51-6CD4-41B5-B65F-0631BAD73BDD}" srcOrd="0" destOrd="1" presId="urn:microsoft.com/office/officeart/2005/8/layout/vList5"/>
    <dgm:cxn modelId="{4E9D3353-EDB8-496E-949E-2D8F7075CB5B}" type="presOf" srcId="{D2D78597-C9F4-4CAE-843A-B15378DAA737}" destId="{CE203C51-6CD4-41B5-B65F-0631BAD73BDD}" srcOrd="0" destOrd="3" presId="urn:microsoft.com/office/officeart/2005/8/layout/vList5"/>
    <dgm:cxn modelId="{E5CE9784-2C43-46B3-B6FC-A2841CADD033}" type="presOf" srcId="{34F0B1C6-A773-486B-ACF4-B705D50D9BB2}" destId="{99B076A4-55FB-4C20-B535-30C0C9B86B1E}" srcOrd="0" destOrd="0" presId="urn:microsoft.com/office/officeart/2005/8/layout/vList5"/>
    <dgm:cxn modelId="{2B464568-4EF1-49AF-8A07-74E8C02C81F9}" type="presOf" srcId="{0DCC9824-4432-462A-8BDA-9FC87C400E9A}" destId="{CE203C51-6CD4-41B5-B65F-0631BAD73BDD}" srcOrd="0" destOrd="5" presId="urn:microsoft.com/office/officeart/2005/8/layout/vList5"/>
    <dgm:cxn modelId="{1A005529-3EE6-498E-852C-C13EDF3DE60A}" type="presOf" srcId="{CB2E70D0-D0C8-45EF-8232-CC7ECFAC3E5F}" destId="{9EA033E5-BB5C-4169-AD67-75D762A1F0C6}" srcOrd="0" destOrd="1" presId="urn:microsoft.com/office/officeart/2005/8/layout/vList5"/>
    <dgm:cxn modelId="{AB197A15-133C-4B05-952A-8D039E16F6CD}" srcId="{24572572-A3E1-4C4D-A295-44E0C7214E0B}" destId="{ECC192C9-3F1F-4203-8783-CAD9BF5BCCE2}" srcOrd="0" destOrd="0" parTransId="{B5E2C69D-E0AE-46B3-9077-2004EFB3C280}" sibTransId="{D4FB94F3-96B3-4A9A-A54E-160009F3C26E}"/>
    <dgm:cxn modelId="{7EB27838-1D6F-428B-942E-AE9FFE99C17B}" type="presParOf" srcId="{AA696566-8795-4B13-B29A-F1BAACC95DF7}" destId="{013A0DFA-DF73-4555-84DE-71AE7DC7F73A}" srcOrd="0" destOrd="0" presId="urn:microsoft.com/office/officeart/2005/8/layout/vList5"/>
    <dgm:cxn modelId="{C5C3B95D-82CB-4081-8584-B55545785C89}" type="presParOf" srcId="{013A0DFA-DF73-4555-84DE-71AE7DC7F73A}" destId="{A967B84B-E858-4D3E-9189-41FDC11C36AA}" srcOrd="0" destOrd="0" presId="urn:microsoft.com/office/officeart/2005/8/layout/vList5"/>
    <dgm:cxn modelId="{66C24A97-586A-4F31-9D1E-04ABC57FAA93}" type="presParOf" srcId="{013A0DFA-DF73-4555-84DE-71AE7DC7F73A}" destId="{CE203C51-6CD4-41B5-B65F-0631BAD73BDD}" srcOrd="1" destOrd="0" presId="urn:microsoft.com/office/officeart/2005/8/layout/vList5"/>
    <dgm:cxn modelId="{783294C1-6F27-467E-94AC-4A44E356EB98}" type="presParOf" srcId="{AA696566-8795-4B13-B29A-F1BAACC95DF7}" destId="{08EBDEBC-FD7B-49A1-9D1B-0D935EA27729}" srcOrd="1" destOrd="0" presId="urn:microsoft.com/office/officeart/2005/8/layout/vList5"/>
    <dgm:cxn modelId="{E8C628D2-3580-4233-9AB2-3336D3447515}" type="presParOf" srcId="{AA696566-8795-4B13-B29A-F1BAACC95DF7}" destId="{606CFAB2-3C2D-4766-92D1-936DCAA8E834}" srcOrd="2" destOrd="0" presId="urn:microsoft.com/office/officeart/2005/8/layout/vList5"/>
    <dgm:cxn modelId="{CA102FF0-C9C3-4A1A-ABA9-575EE510A0FF}" type="presParOf" srcId="{606CFAB2-3C2D-4766-92D1-936DCAA8E834}" destId="{E1138D58-9276-431C-9D82-5BA8F1B4B57D}" srcOrd="0" destOrd="0" presId="urn:microsoft.com/office/officeart/2005/8/layout/vList5"/>
    <dgm:cxn modelId="{D6298E97-4FD4-4A4F-97C5-AF70899CD65F}" type="presParOf" srcId="{606CFAB2-3C2D-4766-92D1-936DCAA8E834}" destId="{9EA033E5-BB5C-4169-AD67-75D762A1F0C6}" srcOrd="1" destOrd="0" presId="urn:microsoft.com/office/officeart/2005/8/layout/vList5"/>
    <dgm:cxn modelId="{CD95E07C-43A2-490F-8D21-3E3E2E043E7B}" type="presParOf" srcId="{AA696566-8795-4B13-B29A-F1BAACC95DF7}" destId="{158EE464-ABDD-4643-89C3-3E574B043374}" srcOrd="3" destOrd="0" presId="urn:microsoft.com/office/officeart/2005/8/layout/vList5"/>
    <dgm:cxn modelId="{2B376DCA-FEE0-4CF1-BB05-7FEC44B3E988}" type="presParOf" srcId="{AA696566-8795-4B13-B29A-F1BAACC95DF7}" destId="{E3F3E52F-7399-482B-821F-0654781C8C86}" srcOrd="4" destOrd="0" presId="urn:microsoft.com/office/officeart/2005/8/layout/vList5"/>
    <dgm:cxn modelId="{F84C61B9-88D8-4CFE-B041-A07205868BDE}" type="presParOf" srcId="{E3F3E52F-7399-482B-821F-0654781C8C86}" destId="{C435CB3D-8710-4189-988E-BA6F7AD0113F}" srcOrd="0" destOrd="0" presId="urn:microsoft.com/office/officeart/2005/8/layout/vList5"/>
    <dgm:cxn modelId="{F507A927-5D3E-4647-9190-C1B7D5EA889A}" type="presParOf" srcId="{E3F3E52F-7399-482B-821F-0654781C8C86}" destId="{99B076A4-55FB-4C20-B535-30C0C9B86B1E}"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0415734-B393-4E39-805D-F0228949611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8C549D99-3EAB-468F-BDA6-47B94EFB7901}">
      <dgm:prSet phldrT="[Text]"/>
      <dgm:spPr/>
      <dgm:t>
        <a:bodyPr/>
        <a:lstStyle/>
        <a:p>
          <a:r>
            <a:rPr lang="en-US" dirty="0" smtClean="0"/>
            <a:t>Basics</a:t>
          </a:r>
          <a:endParaRPr lang="en-US" dirty="0"/>
        </a:p>
      </dgm:t>
    </dgm:pt>
    <dgm:pt modelId="{4D462A81-3425-4379-9440-8DEFBDF1036B}" type="parTrans" cxnId="{88A67114-D00D-4F37-9712-B8E587273BAB}">
      <dgm:prSet/>
      <dgm:spPr/>
      <dgm:t>
        <a:bodyPr/>
        <a:lstStyle/>
        <a:p>
          <a:endParaRPr lang="en-US"/>
        </a:p>
      </dgm:t>
    </dgm:pt>
    <dgm:pt modelId="{5FDAB4D7-5E65-4489-8532-DD04E4C40958}" type="sibTrans" cxnId="{88A67114-D00D-4F37-9712-B8E587273BAB}">
      <dgm:prSet/>
      <dgm:spPr/>
      <dgm:t>
        <a:bodyPr/>
        <a:lstStyle/>
        <a:p>
          <a:endParaRPr lang="en-US"/>
        </a:p>
      </dgm:t>
    </dgm:pt>
    <dgm:pt modelId="{53C76C50-8E04-4B77-BD2E-5AB50FA89F09}">
      <dgm:prSet phldrT="[Text]"/>
      <dgm:spPr/>
      <dgm:t>
        <a:bodyPr/>
        <a:lstStyle/>
        <a:p>
          <a:r>
            <a:rPr lang="en-US" dirty="0" smtClean="0"/>
            <a:t>For Vets with service-connected disability that prevents work.</a:t>
          </a:r>
          <a:endParaRPr lang="en-US" dirty="0"/>
        </a:p>
      </dgm:t>
    </dgm:pt>
    <dgm:pt modelId="{48D5B79A-9AC0-4D3B-BE4D-DA0213F873C1}" type="parTrans" cxnId="{DBB5FD2C-4E83-4894-8DC5-D2C78BF5C6A6}">
      <dgm:prSet/>
      <dgm:spPr/>
      <dgm:t>
        <a:bodyPr/>
        <a:lstStyle/>
        <a:p>
          <a:endParaRPr lang="en-US"/>
        </a:p>
      </dgm:t>
    </dgm:pt>
    <dgm:pt modelId="{13E14CA9-4B43-4EC3-81A5-4EAD55FFD741}" type="sibTrans" cxnId="{DBB5FD2C-4E83-4894-8DC5-D2C78BF5C6A6}">
      <dgm:prSet/>
      <dgm:spPr/>
      <dgm:t>
        <a:bodyPr/>
        <a:lstStyle/>
        <a:p>
          <a:endParaRPr lang="en-US"/>
        </a:p>
      </dgm:t>
    </dgm:pt>
    <dgm:pt modelId="{24572572-A3E1-4C4D-A295-44E0C7214E0B}">
      <dgm:prSet phldrT="[Text]"/>
      <dgm:spPr/>
      <dgm:t>
        <a:bodyPr/>
        <a:lstStyle/>
        <a:p>
          <a:r>
            <a:rPr lang="en-US" dirty="0" smtClean="0"/>
            <a:t>Must Know</a:t>
          </a:r>
          <a:endParaRPr lang="en-US" dirty="0"/>
        </a:p>
      </dgm:t>
    </dgm:pt>
    <dgm:pt modelId="{438ECAFA-DBAD-41A7-ABE7-917CF64E03A2}" type="parTrans" cxnId="{F819B332-3FD8-4CD9-B779-A89E9EA32D4A}">
      <dgm:prSet/>
      <dgm:spPr/>
      <dgm:t>
        <a:bodyPr/>
        <a:lstStyle/>
        <a:p>
          <a:endParaRPr lang="en-US"/>
        </a:p>
      </dgm:t>
    </dgm:pt>
    <dgm:pt modelId="{76410172-CABB-480D-B619-2E70F0922E60}" type="sibTrans" cxnId="{F819B332-3FD8-4CD9-B779-A89E9EA32D4A}">
      <dgm:prSet/>
      <dgm:spPr/>
      <dgm:t>
        <a:bodyPr/>
        <a:lstStyle/>
        <a:p>
          <a:endParaRPr lang="en-US"/>
        </a:p>
      </dgm:t>
    </dgm:pt>
    <dgm:pt modelId="{ECC192C9-3F1F-4203-8783-CAD9BF5BCCE2}">
      <dgm:prSet phldrT="[Text]"/>
      <dgm:spPr/>
      <dgm:t>
        <a:bodyPr/>
        <a:lstStyle/>
        <a:p>
          <a:r>
            <a:rPr lang="en-US" dirty="0" smtClean="0"/>
            <a:t>For Vets with service connected disability.</a:t>
          </a:r>
          <a:endParaRPr lang="en-US" dirty="0"/>
        </a:p>
      </dgm:t>
    </dgm:pt>
    <dgm:pt modelId="{B5E2C69D-E0AE-46B3-9077-2004EFB3C280}" type="parTrans" cxnId="{AB197A15-133C-4B05-952A-8D039E16F6CD}">
      <dgm:prSet/>
      <dgm:spPr/>
      <dgm:t>
        <a:bodyPr/>
        <a:lstStyle/>
        <a:p>
          <a:endParaRPr lang="en-US"/>
        </a:p>
      </dgm:t>
    </dgm:pt>
    <dgm:pt modelId="{D4FB94F3-96B3-4A9A-A54E-160009F3C26E}" type="sibTrans" cxnId="{AB197A15-133C-4B05-952A-8D039E16F6CD}">
      <dgm:prSet/>
      <dgm:spPr/>
      <dgm:t>
        <a:bodyPr/>
        <a:lstStyle/>
        <a:p>
          <a:endParaRPr lang="en-US"/>
        </a:p>
      </dgm:t>
    </dgm:pt>
    <dgm:pt modelId="{E0F71185-5F06-44B3-A9FC-095C0C2E5309}">
      <dgm:prSet phldrT="[Text]"/>
      <dgm:spPr/>
      <dgm:t>
        <a:bodyPr/>
        <a:lstStyle/>
        <a:p>
          <a:r>
            <a:rPr lang="en-US" dirty="0" smtClean="0"/>
            <a:t>Referring</a:t>
          </a:r>
          <a:endParaRPr lang="en-US" dirty="0"/>
        </a:p>
      </dgm:t>
    </dgm:pt>
    <dgm:pt modelId="{71648E43-AF8C-4DFE-BD43-300CC347B2F7}" type="parTrans" cxnId="{EB2A0F12-5365-4B65-A4BF-E9DE65AD881E}">
      <dgm:prSet/>
      <dgm:spPr/>
      <dgm:t>
        <a:bodyPr/>
        <a:lstStyle/>
        <a:p>
          <a:endParaRPr lang="en-US"/>
        </a:p>
      </dgm:t>
    </dgm:pt>
    <dgm:pt modelId="{C116C015-20D9-4DD3-A14A-306B76D2DD50}" type="sibTrans" cxnId="{EB2A0F12-5365-4B65-A4BF-E9DE65AD881E}">
      <dgm:prSet/>
      <dgm:spPr/>
      <dgm:t>
        <a:bodyPr/>
        <a:lstStyle/>
        <a:p>
          <a:endParaRPr lang="en-US"/>
        </a:p>
      </dgm:t>
    </dgm:pt>
    <dgm:pt modelId="{34F0B1C6-A773-486B-ACF4-B705D50D9BB2}">
      <dgm:prSet phldrT="[Text]"/>
      <dgm:spPr/>
      <dgm:t>
        <a:bodyPr/>
        <a:lstStyle/>
        <a:p>
          <a:r>
            <a:rPr lang="en-US" dirty="0" smtClean="0"/>
            <a:t>Contact Homeless Outreach Coordinator at Veterans Benefits Administration</a:t>
          </a:r>
          <a:endParaRPr lang="en-US" dirty="0"/>
        </a:p>
      </dgm:t>
    </dgm:pt>
    <dgm:pt modelId="{81BA0D81-4773-422F-B76D-23CB17B0EA20}" type="parTrans" cxnId="{F317F364-76BD-46A1-A7AC-75DDEE9AB82B}">
      <dgm:prSet/>
      <dgm:spPr/>
      <dgm:t>
        <a:bodyPr/>
        <a:lstStyle/>
        <a:p>
          <a:endParaRPr lang="en-US"/>
        </a:p>
      </dgm:t>
    </dgm:pt>
    <dgm:pt modelId="{A02EAE61-1F85-4D11-BB23-E61984AF2FA9}" type="sibTrans" cxnId="{F317F364-76BD-46A1-A7AC-75DDEE9AB82B}">
      <dgm:prSet/>
      <dgm:spPr/>
      <dgm:t>
        <a:bodyPr/>
        <a:lstStyle/>
        <a:p>
          <a:endParaRPr lang="en-US"/>
        </a:p>
      </dgm:t>
    </dgm:pt>
    <dgm:pt modelId="{E0B22298-E4E7-425E-97B6-FCF1C836648E}">
      <dgm:prSet phldrT="[Text]"/>
      <dgm:spPr/>
      <dgm:t>
        <a:bodyPr/>
        <a:lstStyle/>
        <a:p>
          <a:r>
            <a:rPr lang="en-US" dirty="0" smtClean="0"/>
            <a:t>Program of </a:t>
          </a:r>
          <a:r>
            <a:rPr lang="en-US" dirty="0" smtClean="0">
              <a:solidFill>
                <a:srgbClr val="FF0000"/>
              </a:solidFill>
            </a:rPr>
            <a:t>Veterans Benefit Administration (VBA)</a:t>
          </a:r>
          <a:r>
            <a:rPr lang="en-US" dirty="0" smtClean="0"/>
            <a:t>.</a:t>
          </a:r>
          <a:endParaRPr lang="en-US" dirty="0"/>
        </a:p>
      </dgm:t>
    </dgm:pt>
    <dgm:pt modelId="{4FF73F16-A595-46D3-84F4-5DBBFA7CC595}" type="parTrans" cxnId="{410A4738-73FD-4A0B-8B7B-11C700764042}">
      <dgm:prSet/>
      <dgm:spPr/>
    </dgm:pt>
    <dgm:pt modelId="{1C5147DF-5F1C-4F44-975A-FA1B49913CA7}" type="sibTrans" cxnId="{410A4738-73FD-4A0B-8B7B-11C700764042}">
      <dgm:prSet/>
      <dgm:spPr/>
    </dgm:pt>
    <dgm:pt modelId="{2570A389-F666-4654-90B9-0890674C0A04}">
      <dgm:prSet phldrT="[Text]"/>
      <dgm:spPr/>
      <dgm:t>
        <a:bodyPr/>
        <a:lstStyle/>
        <a:p>
          <a:r>
            <a:rPr lang="en-US" dirty="0" smtClean="0"/>
            <a:t>Offers:</a:t>
          </a:r>
          <a:endParaRPr lang="en-US" dirty="0"/>
        </a:p>
      </dgm:t>
    </dgm:pt>
    <dgm:pt modelId="{C28E7251-22AD-4CE9-A980-E4C25E8FD2BD}" type="parTrans" cxnId="{42543EC1-F513-4D16-8B47-16DC550B7507}">
      <dgm:prSet/>
      <dgm:spPr/>
    </dgm:pt>
    <dgm:pt modelId="{9D704CBD-1F44-43FD-8A53-0C157BA06E34}" type="sibTrans" cxnId="{42543EC1-F513-4D16-8B47-16DC550B7507}">
      <dgm:prSet/>
      <dgm:spPr/>
    </dgm:pt>
    <dgm:pt modelId="{20E081E7-273B-429C-ADC0-A86D5B9E0FE7}">
      <dgm:prSet phldrT="[Text]"/>
      <dgm:spPr/>
      <dgm:t>
        <a:bodyPr/>
        <a:lstStyle/>
        <a:p>
          <a:r>
            <a:rPr lang="en-US" i="1" dirty="0" smtClean="0"/>
            <a:t>Rehab evaluation</a:t>
          </a:r>
          <a:endParaRPr lang="en-US" i="1" dirty="0"/>
        </a:p>
      </dgm:t>
    </dgm:pt>
    <dgm:pt modelId="{D2BEF859-E0C2-4E39-882A-5A0CE5915892}" type="parTrans" cxnId="{D03F8C6E-12D4-46B1-933A-BEF6210402ED}">
      <dgm:prSet/>
      <dgm:spPr/>
    </dgm:pt>
    <dgm:pt modelId="{2E54B662-14FC-4237-BEF5-89B5124B7049}" type="sibTrans" cxnId="{D03F8C6E-12D4-46B1-933A-BEF6210402ED}">
      <dgm:prSet/>
      <dgm:spPr/>
    </dgm:pt>
    <dgm:pt modelId="{3F1121C1-0E53-402B-B99C-2C57D94BF374}">
      <dgm:prSet phldrT="[Text]"/>
      <dgm:spPr/>
      <dgm:t>
        <a:bodyPr/>
        <a:lstStyle/>
        <a:p>
          <a:r>
            <a:rPr lang="en-US" i="1" dirty="0" smtClean="0"/>
            <a:t>Vocational counseling.</a:t>
          </a:r>
          <a:endParaRPr lang="en-US" i="1" dirty="0"/>
        </a:p>
      </dgm:t>
    </dgm:pt>
    <dgm:pt modelId="{823317AE-8DED-4E48-9707-90324DA384DE}" type="parTrans" cxnId="{C3F06178-563C-48EC-B2ED-341DD178836E}">
      <dgm:prSet/>
      <dgm:spPr/>
    </dgm:pt>
    <dgm:pt modelId="{B5A37520-5520-4337-BF70-3B0BCAAEE4B2}" type="sibTrans" cxnId="{C3F06178-563C-48EC-B2ED-341DD178836E}">
      <dgm:prSet/>
      <dgm:spPr/>
    </dgm:pt>
    <dgm:pt modelId="{D0F6C461-068C-4D36-95AF-0D8C1C5F3392}">
      <dgm:prSet phldrT="[Text]"/>
      <dgm:spPr/>
      <dgm:t>
        <a:bodyPr/>
        <a:lstStyle/>
        <a:p>
          <a:endParaRPr lang="en-US" dirty="0"/>
        </a:p>
      </dgm:t>
    </dgm:pt>
    <dgm:pt modelId="{2F492B6F-EB9C-4C54-9C5A-79704D1354F5}" type="parTrans" cxnId="{C4118371-B1DC-46EA-886C-135AD1E3DFAE}">
      <dgm:prSet/>
      <dgm:spPr/>
    </dgm:pt>
    <dgm:pt modelId="{AFF8C0FC-0048-472F-AAD5-9C0F6892A487}" type="sibTrans" cxnId="{C4118371-B1DC-46EA-886C-135AD1E3DFAE}">
      <dgm:prSet/>
      <dgm:spPr/>
    </dgm:pt>
    <dgm:pt modelId="{B171C9C5-2AF6-44FE-BCEE-6EFBDE2DFBCA}">
      <dgm:prSet phldrT="[Text]"/>
      <dgm:spPr/>
      <dgm:t>
        <a:bodyPr/>
        <a:lstStyle/>
        <a:p>
          <a:r>
            <a:rPr lang="en-US" i="1" dirty="0" smtClean="0"/>
            <a:t>Job training.</a:t>
          </a:r>
          <a:endParaRPr lang="en-US" i="1" dirty="0"/>
        </a:p>
      </dgm:t>
    </dgm:pt>
    <dgm:pt modelId="{098CE5EB-0304-4C30-A37C-B64BDAFD9500}" type="parTrans" cxnId="{915B8414-3000-4380-87AC-71F863729C67}">
      <dgm:prSet/>
      <dgm:spPr/>
    </dgm:pt>
    <dgm:pt modelId="{EE2DCF00-252D-460F-B7B2-60264D5EEDB8}" type="sibTrans" cxnId="{915B8414-3000-4380-87AC-71F863729C67}">
      <dgm:prSet/>
      <dgm:spPr/>
    </dgm:pt>
    <dgm:pt modelId="{D9FBD403-A956-4E43-96FC-792C7397FB68}">
      <dgm:prSet phldrT="[Text]"/>
      <dgm:spPr/>
      <dgm:t>
        <a:bodyPr/>
        <a:lstStyle/>
        <a:p>
          <a:r>
            <a:rPr lang="en-US" dirty="0" smtClean="0">
              <a:hlinkClick xmlns:r="http://schemas.openxmlformats.org/officeDocument/2006/relationships" r:id="rId1"/>
            </a:rPr>
            <a:t>http://www.vba.va.gov/bln/vre/</a:t>
          </a:r>
          <a:endParaRPr lang="en-US" dirty="0"/>
        </a:p>
      </dgm:t>
    </dgm:pt>
    <dgm:pt modelId="{1D5625A0-DFDC-4214-9766-D8BD51C34381}" type="parTrans" cxnId="{D37D8E19-2376-4F8F-82F3-32FAE30BA738}">
      <dgm:prSet/>
      <dgm:spPr/>
    </dgm:pt>
    <dgm:pt modelId="{EEB7AE16-BA7E-4BA9-9FF7-11BF00EDFA05}" type="sibTrans" cxnId="{D37D8E19-2376-4F8F-82F3-32FAE30BA738}">
      <dgm:prSet/>
      <dgm:spPr/>
    </dgm:pt>
    <dgm:pt modelId="{AA696566-8795-4B13-B29A-F1BAACC95DF7}" type="pres">
      <dgm:prSet presAssocID="{B0415734-B393-4E39-805D-F02289496116}" presName="Name0" presStyleCnt="0">
        <dgm:presLayoutVars>
          <dgm:dir/>
          <dgm:animLvl val="lvl"/>
          <dgm:resizeHandles val="exact"/>
        </dgm:presLayoutVars>
      </dgm:prSet>
      <dgm:spPr/>
      <dgm:t>
        <a:bodyPr/>
        <a:lstStyle/>
        <a:p>
          <a:endParaRPr lang="en-US"/>
        </a:p>
      </dgm:t>
    </dgm:pt>
    <dgm:pt modelId="{013A0DFA-DF73-4555-84DE-71AE7DC7F73A}" type="pres">
      <dgm:prSet presAssocID="{8C549D99-3EAB-468F-BDA6-47B94EFB7901}" presName="linNode" presStyleCnt="0"/>
      <dgm:spPr/>
    </dgm:pt>
    <dgm:pt modelId="{A967B84B-E858-4D3E-9189-41FDC11C36AA}" type="pres">
      <dgm:prSet presAssocID="{8C549D99-3EAB-468F-BDA6-47B94EFB7901}" presName="parentText" presStyleLbl="node1" presStyleIdx="0" presStyleCnt="3" custScaleX="59465" custScaleY="107136">
        <dgm:presLayoutVars>
          <dgm:chMax val="1"/>
          <dgm:bulletEnabled val="1"/>
        </dgm:presLayoutVars>
      </dgm:prSet>
      <dgm:spPr/>
      <dgm:t>
        <a:bodyPr/>
        <a:lstStyle/>
        <a:p>
          <a:endParaRPr lang="en-US"/>
        </a:p>
      </dgm:t>
    </dgm:pt>
    <dgm:pt modelId="{CE203C51-6CD4-41B5-B65F-0631BAD73BDD}" type="pres">
      <dgm:prSet presAssocID="{8C549D99-3EAB-468F-BDA6-47B94EFB7901}" presName="descendantText" presStyleLbl="alignAccFollowNode1" presStyleIdx="0" presStyleCnt="3" custScaleX="137478" custScaleY="128830" custLinFactNeighborX="8009" custLinFactNeighborY="467">
        <dgm:presLayoutVars>
          <dgm:bulletEnabled val="1"/>
        </dgm:presLayoutVars>
      </dgm:prSet>
      <dgm:spPr/>
      <dgm:t>
        <a:bodyPr/>
        <a:lstStyle/>
        <a:p>
          <a:endParaRPr lang="en-US"/>
        </a:p>
      </dgm:t>
    </dgm:pt>
    <dgm:pt modelId="{08EBDEBC-FD7B-49A1-9D1B-0D935EA27729}" type="pres">
      <dgm:prSet presAssocID="{5FDAB4D7-5E65-4489-8532-DD04E4C40958}" presName="sp" presStyleCnt="0"/>
      <dgm:spPr/>
    </dgm:pt>
    <dgm:pt modelId="{606CFAB2-3C2D-4766-92D1-936DCAA8E834}" type="pres">
      <dgm:prSet presAssocID="{24572572-A3E1-4C4D-A295-44E0C7214E0B}" presName="linNode" presStyleCnt="0"/>
      <dgm:spPr/>
    </dgm:pt>
    <dgm:pt modelId="{E1138D58-9276-431C-9D82-5BA8F1B4B57D}" type="pres">
      <dgm:prSet presAssocID="{24572572-A3E1-4C4D-A295-44E0C7214E0B}" presName="parentText" presStyleLbl="node1" presStyleIdx="1" presStyleCnt="3" custScaleX="59465" custScaleY="53563" custLinFactNeighborX="-16" custLinFactNeighborY="143">
        <dgm:presLayoutVars>
          <dgm:chMax val="1"/>
          <dgm:bulletEnabled val="1"/>
        </dgm:presLayoutVars>
      </dgm:prSet>
      <dgm:spPr/>
      <dgm:t>
        <a:bodyPr/>
        <a:lstStyle/>
        <a:p>
          <a:endParaRPr lang="en-US"/>
        </a:p>
      </dgm:t>
    </dgm:pt>
    <dgm:pt modelId="{9EA033E5-BB5C-4169-AD67-75D762A1F0C6}" type="pres">
      <dgm:prSet presAssocID="{24572572-A3E1-4C4D-A295-44E0C7214E0B}" presName="descendantText" presStyleLbl="alignAccFollowNode1" presStyleIdx="1" presStyleCnt="3" custScaleX="133533" custScaleY="64877" custLinFactNeighborX="410" custLinFactNeighborY="-860">
        <dgm:presLayoutVars>
          <dgm:bulletEnabled val="1"/>
        </dgm:presLayoutVars>
      </dgm:prSet>
      <dgm:spPr/>
      <dgm:t>
        <a:bodyPr/>
        <a:lstStyle/>
        <a:p>
          <a:endParaRPr lang="en-US"/>
        </a:p>
      </dgm:t>
    </dgm:pt>
    <dgm:pt modelId="{158EE464-ABDD-4643-89C3-3E574B043374}" type="pres">
      <dgm:prSet presAssocID="{76410172-CABB-480D-B619-2E70F0922E60}" presName="sp" presStyleCnt="0"/>
      <dgm:spPr/>
    </dgm:pt>
    <dgm:pt modelId="{E3F3E52F-7399-482B-821F-0654781C8C86}" type="pres">
      <dgm:prSet presAssocID="{E0F71185-5F06-44B3-A9FC-095C0C2E5309}" presName="linNode" presStyleCnt="0"/>
      <dgm:spPr/>
    </dgm:pt>
    <dgm:pt modelId="{C435CB3D-8710-4189-988E-BA6F7AD0113F}" type="pres">
      <dgm:prSet presAssocID="{E0F71185-5F06-44B3-A9FC-095C0C2E5309}" presName="parentText" presStyleLbl="node1" presStyleIdx="2" presStyleCnt="3" custScaleX="59465" custScaleY="50456" custLinFactNeighborX="-16" custLinFactNeighborY="8916">
        <dgm:presLayoutVars>
          <dgm:chMax val="1"/>
          <dgm:bulletEnabled val="1"/>
        </dgm:presLayoutVars>
      </dgm:prSet>
      <dgm:spPr/>
      <dgm:t>
        <a:bodyPr/>
        <a:lstStyle/>
        <a:p>
          <a:endParaRPr lang="en-US"/>
        </a:p>
      </dgm:t>
    </dgm:pt>
    <dgm:pt modelId="{99B076A4-55FB-4C20-B535-30C0C9B86B1E}" type="pres">
      <dgm:prSet presAssocID="{E0F71185-5F06-44B3-A9FC-095C0C2E5309}" presName="descendantText" presStyleLbl="alignAccFollowNode1" presStyleIdx="2" presStyleCnt="3" custScaleX="127322" custScaleY="58234" custLinFactNeighborX="7554" custLinFactNeighborY="-885">
        <dgm:presLayoutVars>
          <dgm:bulletEnabled val="1"/>
        </dgm:presLayoutVars>
      </dgm:prSet>
      <dgm:spPr/>
      <dgm:t>
        <a:bodyPr/>
        <a:lstStyle/>
        <a:p>
          <a:endParaRPr lang="en-US"/>
        </a:p>
      </dgm:t>
    </dgm:pt>
  </dgm:ptLst>
  <dgm:cxnLst>
    <dgm:cxn modelId="{7AD1C288-4CEE-4442-A8CE-495A22322CF0}" type="presOf" srcId="{D9FBD403-A956-4E43-96FC-792C7397FB68}" destId="{99B076A4-55FB-4C20-B535-30C0C9B86B1E}" srcOrd="0" destOrd="1" presId="urn:microsoft.com/office/officeart/2005/8/layout/vList5"/>
    <dgm:cxn modelId="{88A67114-D00D-4F37-9712-B8E587273BAB}" srcId="{B0415734-B393-4E39-805D-F02289496116}" destId="{8C549D99-3EAB-468F-BDA6-47B94EFB7901}" srcOrd="0" destOrd="0" parTransId="{4D462A81-3425-4379-9440-8DEFBDF1036B}" sibTransId="{5FDAB4D7-5E65-4489-8532-DD04E4C40958}"/>
    <dgm:cxn modelId="{61C9615D-D9FD-45C7-A352-665386C89AED}" type="presOf" srcId="{8C549D99-3EAB-468F-BDA6-47B94EFB7901}" destId="{A967B84B-E858-4D3E-9189-41FDC11C36AA}" srcOrd="0" destOrd="0" presId="urn:microsoft.com/office/officeart/2005/8/layout/vList5"/>
    <dgm:cxn modelId="{C3F06178-563C-48EC-B2ED-341DD178836E}" srcId="{2570A389-F666-4654-90B9-0890674C0A04}" destId="{3F1121C1-0E53-402B-B99C-2C57D94BF374}" srcOrd="1" destOrd="0" parTransId="{823317AE-8DED-4E48-9707-90324DA384DE}" sibTransId="{B5A37520-5520-4337-BF70-3B0BCAAEE4B2}"/>
    <dgm:cxn modelId="{0AFBBC2F-2BDE-448F-B87B-266C0A637590}" type="presOf" srcId="{2570A389-F666-4654-90B9-0890674C0A04}" destId="{CE203C51-6CD4-41B5-B65F-0631BAD73BDD}" srcOrd="0" destOrd="2" presId="urn:microsoft.com/office/officeart/2005/8/layout/vList5"/>
    <dgm:cxn modelId="{244EAF05-ADAD-49DB-8814-D8E6AEC2638E}" type="presOf" srcId="{E0F71185-5F06-44B3-A9FC-095C0C2E5309}" destId="{C435CB3D-8710-4189-988E-BA6F7AD0113F}" srcOrd="0" destOrd="0" presId="urn:microsoft.com/office/officeart/2005/8/layout/vList5"/>
    <dgm:cxn modelId="{915B8414-3000-4380-87AC-71F863729C67}" srcId="{2570A389-F666-4654-90B9-0890674C0A04}" destId="{B171C9C5-2AF6-44FE-BCEE-6EFBDE2DFBCA}" srcOrd="2" destOrd="0" parTransId="{098CE5EB-0304-4C30-A37C-B64BDAFD9500}" sibTransId="{EE2DCF00-252D-460F-B7B2-60264D5EEDB8}"/>
    <dgm:cxn modelId="{EB2A0F12-5365-4B65-A4BF-E9DE65AD881E}" srcId="{B0415734-B393-4E39-805D-F02289496116}" destId="{E0F71185-5F06-44B3-A9FC-095C0C2E5309}" srcOrd="2" destOrd="0" parTransId="{71648E43-AF8C-4DFE-BD43-300CC347B2F7}" sibTransId="{C116C015-20D9-4DD3-A14A-306B76D2DD50}"/>
    <dgm:cxn modelId="{7E186B3E-5355-4B5E-88FE-679802813D49}" type="presOf" srcId="{B171C9C5-2AF6-44FE-BCEE-6EFBDE2DFBCA}" destId="{CE203C51-6CD4-41B5-B65F-0631BAD73BDD}" srcOrd="0" destOrd="5" presId="urn:microsoft.com/office/officeart/2005/8/layout/vList5"/>
    <dgm:cxn modelId="{2E3C395A-A1AF-4AEE-AB70-60909621E0CA}" type="presOf" srcId="{3F1121C1-0E53-402B-B99C-2C57D94BF374}" destId="{CE203C51-6CD4-41B5-B65F-0631BAD73BDD}" srcOrd="0" destOrd="4" presId="urn:microsoft.com/office/officeart/2005/8/layout/vList5"/>
    <dgm:cxn modelId="{410A4738-73FD-4A0B-8B7B-11C700764042}" srcId="{8C549D99-3EAB-468F-BDA6-47B94EFB7901}" destId="{E0B22298-E4E7-425E-97B6-FCF1C836648E}" srcOrd="1" destOrd="0" parTransId="{4FF73F16-A595-46D3-84F4-5DBBFA7CC595}" sibTransId="{1C5147DF-5F1C-4F44-975A-FA1B49913CA7}"/>
    <dgm:cxn modelId="{D37D8E19-2376-4F8F-82F3-32FAE30BA738}" srcId="{E0F71185-5F06-44B3-A9FC-095C0C2E5309}" destId="{D9FBD403-A956-4E43-96FC-792C7397FB68}" srcOrd="1" destOrd="0" parTransId="{1D5625A0-DFDC-4214-9766-D8BD51C34381}" sibTransId="{EEB7AE16-BA7E-4BA9-9FF7-11BF00EDFA05}"/>
    <dgm:cxn modelId="{42543EC1-F513-4D16-8B47-16DC550B7507}" srcId="{8C549D99-3EAB-468F-BDA6-47B94EFB7901}" destId="{2570A389-F666-4654-90B9-0890674C0A04}" srcOrd="2" destOrd="0" parTransId="{C28E7251-22AD-4CE9-A980-E4C25E8FD2BD}" sibTransId="{9D704CBD-1F44-43FD-8A53-0C157BA06E34}"/>
    <dgm:cxn modelId="{D4BBEC81-261C-43E1-917A-21227C40E755}" type="presOf" srcId="{E0B22298-E4E7-425E-97B6-FCF1C836648E}" destId="{CE203C51-6CD4-41B5-B65F-0631BAD73BDD}" srcOrd="0" destOrd="1" presId="urn:microsoft.com/office/officeart/2005/8/layout/vList5"/>
    <dgm:cxn modelId="{68258DB4-056E-486D-BB42-5C81EF3982DC}" type="presOf" srcId="{53C76C50-8E04-4B77-BD2E-5AB50FA89F09}" destId="{CE203C51-6CD4-41B5-B65F-0631BAD73BDD}" srcOrd="0" destOrd="0" presId="urn:microsoft.com/office/officeart/2005/8/layout/vList5"/>
    <dgm:cxn modelId="{8CB314E2-5DA4-4710-A26C-E718BFD536B8}" type="presOf" srcId="{24572572-A3E1-4C4D-A295-44E0C7214E0B}" destId="{E1138D58-9276-431C-9D82-5BA8F1B4B57D}" srcOrd="0" destOrd="0" presId="urn:microsoft.com/office/officeart/2005/8/layout/vList5"/>
    <dgm:cxn modelId="{F317F364-76BD-46A1-A7AC-75DDEE9AB82B}" srcId="{E0F71185-5F06-44B3-A9FC-095C0C2E5309}" destId="{34F0B1C6-A773-486B-ACF4-B705D50D9BB2}" srcOrd="0" destOrd="0" parTransId="{81BA0D81-4773-422F-B76D-23CB17B0EA20}" sibTransId="{A02EAE61-1F85-4D11-BB23-E61984AF2FA9}"/>
    <dgm:cxn modelId="{F819B332-3FD8-4CD9-B779-A89E9EA32D4A}" srcId="{B0415734-B393-4E39-805D-F02289496116}" destId="{24572572-A3E1-4C4D-A295-44E0C7214E0B}" srcOrd="1" destOrd="0" parTransId="{438ECAFA-DBAD-41A7-ABE7-917CF64E03A2}" sibTransId="{76410172-CABB-480D-B619-2E70F0922E60}"/>
    <dgm:cxn modelId="{F4C5C1F1-3ECD-4DA0-91BF-40ECE931083E}" type="presOf" srcId="{ECC192C9-3F1F-4203-8783-CAD9BF5BCCE2}" destId="{9EA033E5-BB5C-4169-AD67-75D762A1F0C6}" srcOrd="0" destOrd="0" presId="urn:microsoft.com/office/officeart/2005/8/layout/vList5"/>
    <dgm:cxn modelId="{D03F8C6E-12D4-46B1-933A-BEF6210402ED}" srcId="{2570A389-F666-4654-90B9-0890674C0A04}" destId="{20E081E7-273B-429C-ADC0-A86D5B9E0FE7}" srcOrd="0" destOrd="0" parTransId="{D2BEF859-E0C2-4E39-882A-5A0CE5915892}" sibTransId="{2E54B662-14FC-4237-BEF5-89B5124B7049}"/>
    <dgm:cxn modelId="{C4118371-B1DC-46EA-886C-135AD1E3DFAE}" srcId="{8C549D99-3EAB-468F-BDA6-47B94EFB7901}" destId="{D0F6C461-068C-4D36-95AF-0D8C1C5F3392}" srcOrd="3" destOrd="0" parTransId="{2F492B6F-EB9C-4C54-9C5A-79704D1354F5}" sibTransId="{AFF8C0FC-0048-472F-AAD5-9C0F6892A487}"/>
    <dgm:cxn modelId="{DBB5FD2C-4E83-4894-8DC5-D2C78BF5C6A6}" srcId="{8C549D99-3EAB-468F-BDA6-47B94EFB7901}" destId="{53C76C50-8E04-4B77-BD2E-5AB50FA89F09}" srcOrd="0" destOrd="0" parTransId="{48D5B79A-9AC0-4D3B-BE4D-DA0213F873C1}" sibTransId="{13E14CA9-4B43-4EC3-81A5-4EAD55FFD741}"/>
    <dgm:cxn modelId="{8863D9D8-4A07-45F4-87A3-5AFE1EA29FAD}" type="presOf" srcId="{B0415734-B393-4E39-805D-F02289496116}" destId="{AA696566-8795-4B13-B29A-F1BAACC95DF7}" srcOrd="0" destOrd="0" presId="urn:microsoft.com/office/officeart/2005/8/layout/vList5"/>
    <dgm:cxn modelId="{BC9BFCC7-33D0-4FB7-8405-EC2A47B41A7A}" type="presOf" srcId="{D0F6C461-068C-4D36-95AF-0D8C1C5F3392}" destId="{CE203C51-6CD4-41B5-B65F-0631BAD73BDD}" srcOrd="0" destOrd="6" presId="urn:microsoft.com/office/officeart/2005/8/layout/vList5"/>
    <dgm:cxn modelId="{FB435452-4A84-42C0-A075-6440E83002DD}" type="presOf" srcId="{34F0B1C6-A773-486B-ACF4-B705D50D9BB2}" destId="{99B076A4-55FB-4C20-B535-30C0C9B86B1E}" srcOrd="0" destOrd="0" presId="urn:microsoft.com/office/officeart/2005/8/layout/vList5"/>
    <dgm:cxn modelId="{AB197A15-133C-4B05-952A-8D039E16F6CD}" srcId="{24572572-A3E1-4C4D-A295-44E0C7214E0B}" destId="{ECC192C9-3F1F-4203-8783-CAD9BF5BCCE2}" srcOrd="0" destOrd="0" parTransId="{B5E2C69D-E0AE-46B3-9077-2004EFB3C280}" sibTransId="{D4FB94F3-96B3-4A9A-A54E-160009F3C26E}"/>
    <dgm:cxn modelId="{CE0E94B2-231D-4819-A95D-A2FD1741D4D8}" type="presOf" srcId="{20E081E7-273B-429C-ADC0-A86D5B9E0FE7}" destId="{CE203C51-6CD4-41B5-B65F-0631BAD73BDD}" srcOrd="0" destOrd="3" presId="urn:microsoft.com/office/officeart/2005/8/layout/vList5"/>
    <dgm:cxn modelId="{29431CCF-71B9-487C-8924-C4D4DB497DA5}" type="presParOf" srcId="{AA696566-8795-4B13-B29A-F1BAACC95DF7}" destId="{013A0DFA-DF73-4555-84DE-71AE7DC7F73A}" srcOrd="0" destOrd="0" presId="urn:microsoft.com/office/officeart/2005/8/layout/vList5"/>
    <dgm:cxn modelId="{87338B84-BF0D-4E48-8563-158F2FFCFF8A}" type="presParOf" srcId="{013A0DFA-DF73-4555-84DE-71AE7DC7F73A}" destId="{A967B84B-E858-4D3E-9189-41FDC11C36AA}" srcOrd="0" destOrd="0" presId="urn:microsoft.com/office/officeart/2005/8/layout/vList5"/>
    <dgm:cxn modelId="{3C366D63-1583-4096-85C7-138EDAA06A33}" type="presParOf" srcId="{013A0DFA-DF73-4555-84DE-71AE7DC7F73A}" destId="{CE203C51-6CD4-41B5-B65F-0631BAD73BDD}" srcOrd="1" destOrd="0" presId="urn:microsoft.com/office/officeart/2005/8/layout/vList5"/>
    <dgm:cxn modelId="{833D1890-B421-4C81-BB8D-DB3A2F39922B}" type="presParOf" srcId="{AA696566-8795-4B13-B29A-F1BAACC95DF7}" destId="{08EBDEBC-FD7B-49A1-9D1B-0D935EA27729}" srcOrd="1" destOrd="0" presId="urn:microsoft.com/office/officeart/2005/8/layout/vList5"/>
    <dgm:cxn modelId="{F7EC6D7F-384F-4BC4-A693-4069197ADDFB}" type="presParOf" srcId="{AA696566-8795-4B13-B29A-F1BAACC95DF7}" destId="{606CFAB2-3C2D-4766-92D1-936DCAA8E834}" srcOrd="2" destOrd="0" presId="urn:microsoft.com/office/officeart/2005/8/layout/vList5"/>
    <dgm:cxn modelId="{D7CB83A7-4022-4C87-B817-E7289AFBD0BE}" type="presParOf" srcId="{606CFAB2-3C2D-4766-92D1-936DCAA8E834}" destId="{E1138D58-9276-431C-9D82-5BA8F1B4B57D}" srcOrd="0" destOrd="0" presId="urn:microsoft.com/office/officeart/2005/8/layout/vList5"/>
    <dgm:cxn modelId="{BBA4928C-837F-486F-ACA3-0735FD0526E5}" type="presParOf" srcId="{606CFAB2-3C2D-4766-92D1-936DCAA8E834}" destId="{9EA033E5-BB5C-4169-AD67-75D762A1F0C6}" srcOrd="1" destOrd="0" presId="urn:microsoft.com/office/officeart/2005/8/layout/vList5"/>
    <dgm:cxn modelId="{35AFAF40-171D-4FFF-9564-22B320A8B8CC}" type="presParOf" srcId="{AA696566-8795-4B13-B29A-F1BAACC95DF7}" destId="{158EE464-ABDD-4643-89C3-3E574B043374}" srcOrd="3" destOrd="0" presId="urn:microsoft.com/office/officeart/2005/8/layout/vList5"/>
    <dgm:cxn modelId="{E9307D89-D1F8-4159-AB77-6C1C27D4B531}" type="presParOf" srcId="{AA696566-8795-4B13-B29A-F1BAACC95DF7}" destId="{E3F3E52F-7399-482B-821F-0654781C8C86}" srcOrd="4" destOrd="0" presId="urn:microsoft.com/office/officeart/2005/8/layout/vList5"/>
    <dgm:cxn modelId="{1DEE0982-A3E6-4CEC-98C6-83BAEC340B66}" type="presParOf" srcId="{E3F3E52F-7399-482B-821F-0654781C8C86}" destId="{C435CB3D-8710-4189-988E-BA6F7AD0113F}" srcOrd="0" destOrd="0" presId="urn:microsoft.com/office/officeart/2005/8/layout/vList5"/>
    <dgm:cxn modelId="{9FCB74AA-0B06-4965-8F4A-6B5A29B74903}" type="presParOf" srcId="{E3F3E52F-7399-482B-821F-0654781C8C86}" destId="{99B076A4-55FB-4C20-B535-30C0C9B86B1E}"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0415734-B393-4E39-805D-F0228949611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8C549D99-3EAB-468F-BDA6-47B94EFB7901}">
      <dgm:prSet phldrT="[Text]"/>
      <dgm:spPr/>
      <dgm:t>
        <a:bodyPr/>
        <a:lstStyle/>
        <a:p>
          <a:r>
            <a:rPr lang="en-US" dirty="0" smtClean="0"/>
            <a:t>Basics</a:t>
          </a:r>
          <a:endParaRPr lang="en-US" dirty="0"/>
        </a:p>
      </dgm:t>
    </dgm:pt>
    <dgm:pt modelId="{4D462A81-3425-4379-9440-8DEFBDF1036B}" type="parTrans" cxnId="{88A67114-D00D-4F37-9712-B8E587273BAB}">
      <dgm:prSet/>
      <dgm:spPr/>
      <dgm:t>
        <a:bodyPr/>
        <a:lstStyle/>
        <a:p>
          <a:endParaRPr lang="en-US"/>
        </a:p>
      </dgm:t>
    </dgm:pt>
    <dgm:pt modelId="{5FDAB4D7-5E65-4489-8532-DD04E4C40958}" type="sibTrans" cxnId="{88A67114-D00D-4F37-9712-B8E587273BAB}">
      <dgm:prSet/>
      <dgm:spPr/>
      <dgm:t>
        <a:bodyPr/>
        <a:lstStyle/>
        <a:p>
          <a:endParaRPr lang="en-US"/>
        </a:p>
      </dgm:t>
    </dgm:pt>
    <dgm:pt modelId="{53C76C50-8E04-4B77-BD2E-5AB50FA89F09}">
      <dgm:prSet phldrT="[Text]" custT="1"/>
      <dgm:spPr/>
      <dgm:t>
        <a:bodyPr/>
        <a:lstStyle/>
        <a:p>
          <a:r>
            <a:rPr lang="en-US" sz="2000" dirty="0" smtClean="0"/>
            <a:t>Financial support for education and housing.</a:t>
          </a:r>
          <a:endParaRPr lang="en-US" sz="2000" dirty="0"/>
        </a:p>
      </dgm:t>
    </dgm:pt>
    <dgm:pt modelId="{48D5B79A-9AC0-4D3B-BE4D-DA0213F873C1}" type="parTrans" cxnId="{DBB5FD2C-4E83-4894-8DC5-D2C78BF5C6A6}">
      <dgm:prSet/>
      <dgm:spPr/>
      <dgm:t>
        <a:bodyPr/>
        <a:lstStyle/>
        <a:p>
          <a:endParaRPr lang="en-US"/>
        </a:p>
      </dgm:t>
    </dgm:pt>
    <dgm:pt modelId="{13E14CA9-4B43-4EC3-81A5-4EAD55FFD741}" type="sibTrans" cxnId="{DBB5FD2C-4E83-4894-8DC5-D2C78BF5C6A6}">
      <dgm:prSet/>
      <dgm:spPr/>
      <dgm:t>
        <a:bodyPr/>
        <a:lstStyle/>
        <a:p>
          <a:endParaRPr lang="en-US"/>
        </a:p>
      </dgm:t>
    </dgm:pt>
    <dgm:pt modelId="{24572572-A3E1-4C4D-A295-44E0C7214E0B}">
      <dgm:prSet phldrT="[Text]"/>
      <dgm:spPr/>
      <dgm:t>
        <a:bodyPr/>
        <a:lstStyle/>
        <a:p>
          <a:r>
            <a:rPr lang="en-US" dirty="0" smtClean="0"/>
            <a:t>Must Know</a:t>
          </a:r>
          <a:endParaRPr lang="en-US" dirty="0"/>
        </a:p>
      </dgm:t>
    </dgm:pt>
    <dgm:pt modelId="{438ECAFA-DBAD-41A7-ABE7-917CF64E03A2}" type="parTrans" cxnId="{F819B332-3FD8-4CD9-B779-A89E9EA32D4A}">
      <dgm:prSet/>
      <dgm:spPr/>
      <dgm:t>
        <a:bodyPr/>
        <a:lstStyle/>
        <a:p>
          <a:endParaRPr lang="en-US"/>
        </a:p>
      </dgm:t>
    </dgm:pt>
    <dgm:pt modelId="{76410172-CABB-480D-B619-2E70F0922E60}" type="sibTrans" cxnId="{F819B332-3FD8-4CD9-B779-A89E9EA32D4A}">
      <dgm:prSet/>
      <dgm:spPr/>
      <dgm:t>
        <a:bodyPr/>
        <a:lstStyle/>
        <a:p>
          <a:endParaRPr lang="en-US"/>
        </a:p>
      </dgm:t>
    </dgm:pt>
    <dgm:pt modelId="{ECC192C9-3F1F-4203-8783-CAD9BF5BCCE2}">
      <dgm:prSet phldrT="[Text]" custT="1"/>
      <dgm:spPr/>
      <dgm:t>
        <a:bodyPr/>
        <a:lstStyle/>
        <a:p>
          <a:r>
            <a:rPr lang="en-US" sz="2000" dirty="0" smtClean="0"/>
            <a:t>Key opportunity for OIF and OEF Veterans. </a:t>
          </a:r>
          <a:endParaRPr lang="en-US" sz="2000" dirty="0"/>
        </a:p>
      </dgm:t>
    </dgm:pt>
    <dgm:pt modelId="{B5E2C69D-E0AE-46B3-9077-2004EFB3C280}" type="parTrans" cxnId="{AB197A15-133C-4B05-952A-8D039E16F6CD}">
      <dgm:prSet/>
      <dgm:spPr/>
      <dgm:t>
        <a:bodyPr/>
        <a:lstStyle/>
        <a:p>
          <a:endParaRPr lang="en-US"/>
        </a:p>
      </dgm:t>
    </dgm:pt>
    <dgm:pt modelId="{D4FB94F3-96B3-4A9A-A54E-160009F3C26E}" type="sibTrans" cxnId="{AB197A15-133C-4B05-952A-8D039E16F6CD}">
      <dgm:prSet/>
      <dgm:spPr/>
      <dgm:t>
        <a:bodyPr/>
        <a:lstStyle/>
        <a:p>
          <a:endParaRPr lang="en-US"/>
        </a:p>
      </dgm:t>
    </dgm:pt>
    <dgm:pt modelId="{E0F71185-5F06-44B3-A9FC-095C0C2E5309}">
      <dgm:prSet phldrT="[Text]"/>
      <dgm:spPr/>
      <dgm:t>
        <a:bodyPr/>
        <a:lstStyle/>
        <a:p>
          <a:r>
            <a:rPr lang="en-US" dirty="0" smtClean="0"/>
            <a:t>Referring</a:t>
          </a:r>
          <a:endParaRPr lang="en-US" dirty="0"/>
        </a:p>
      </dgm:t>
    </dgm:pt>
    <dgm:pt modelId="{71648E43-AF8C-4DFE-BD43-300CC347B2F7}" type="parTrans" cxnId="{EB2A0F12-5365-4B65-A4BF-E9DE65AD881E}">
      <dgm:prSet/>
      <dgm:spPr/>
      <dgm:t>
        <a:bodyPr/>
        <a:lstStyle/>
        <a:p>
          <a:endParaRPr lang="en-US"/>
        </a:p>
      </dgm:t>
    </dgm:pt>
    <dgm:pt modelId="{C116C015-20D9-4DD3-A14A-306B76D2DD50}" type="sibTrans" cxnId="{EB2A0F12-5365-4B65-A4BF-E9DE65AD881E}">
      <dgm:prSet/>
      <dgm:spPr/>
      <dgm:t>
        <a:bodyPr/>
        <a:lstStyle/>
        <a:p>
          <a:endParaRPr lang="en-US"/>
        </a:p>
      </dgm:t>
    </dgm:pt>
    <dgm:pt modelId="{34F0B1C6-A773-486B-ACF4-B705D50D9BB2}">
      <dgm:prSet phldrT="[Text]" custT="1"/>
      <dgm:spPr/>
      <dgm:t>
        <a:bodyPr/>
        <a:lstStyle/>
        <a:p>
          <a:r>
            <a:rPr lang="en-US" sz="2300" dirty="0" smtClean="0"/>
            <a:t>Vis</a:t>
          </a:r>
          <a:r>
            <a:rPr lang="en-US" sz="2000" dirty="0" smtClean="0"/>
            <a:t>it online portal: </a:t>
          </a:r>
          <a:r>
            <a:rPr lang="en-US" sz="2000" dirty="0" smtClean="0">
              <a:hlinkClick xmlns:r="http://schemas.openxmlformats.org/officeDocument/2006/relationships" r:id="rId1"/>
            </a:rPr>
            <a:t>www.gibill.va.gov</a:t>
          </a:r>
          <a:endParaRPr lang="en-US" sz="2000" dirty="0">
            <a:hlinkClick xmlns:r="http://schemas.openxmlformats.org/officeDocument/2006/relationships" r:id="rId1"/>
          </a:endParaRPr>
        </a:p>
      </dgm:t>
    </dgm:pt>
    <dgm:pt modelId="{81BA0D81-4773-422F-B76D-23CB17B0EA20}" type="parTrans" cxnId="{F317F364-76BD-46A1-A7AC-75DDEE9AB82B}">
      <dgm:prSet/>
      <dgm:spPr/>
      <dgm:t>
        <a:bodyPr/>
        <a:lstStyle/>
        <a:p>
          <a:endParaRPr lang="en-US"/>
        </a:p>
      </dgm:t>
    </dgm:pt>
    <dgm:pt modelId="{A02EAE61-1F85-4D11-BB23-E61984AF2FA9}" type="sibTrans" cxnId="{F317F364-76BD-46A1-A7AC-75DDEE9AB82B}">
      <dgm:prSet/>
      <dgm:spPr/>
      <dgm:t>
        <a:bodyPr/>
        <a:lstStyle/>
        <a:p>
          <a:endParaRPr lang="en-US"/>
        </a:p>
      </dgm:t>
    </dgm:pt>
    <dgm:pt modelId="{107E7FF1-DDA7-4193-8B93-C82ED928648E}">
      <dgm:prSet custT="1"/>
      <dgm:spPr/>
      <dgm:t>
        <a:bodyPr/>
        <a:lstStyle/>
        <a:p>
          <a:r>
            <a:rPr lang="en-US" sz="2000" dirty="0" smtClean="0"/>
            <a:t>For Vets with service after 9/2001.</a:t>
          </a:r>
        </a:p>
      </dgm:t>
    </dgm:pt>
    <dgm:pt modelId="{C2C34F6B-1E06-45D1-B713-DFA806C192C1}" type="parTrans" cxnId="{46C0A004-C18E-4B0B-AEE4-122EE084D04A}">
      <dgm:prSet/>
      <dgm:spPr/>
      <dgm:t>
        <a:bodyPr/>
        <a:lstStyle/>
        <a:p>
          <a:endParaRPr lang="en-US"/>
        </a:p>
      </dgm:t>
    </dgm:pt>
    <dgm:pt modelId="{C6B37D43-BF2D-4198-AACA-7A92367F2042}" type="sibTrans" cxnId="{46C0A004-C18E-4B0B-AEE4-122EE084D04A}">
      <dgm:prSet/>
      <dgm:spPr/>
      <dgm:t>
        <a:bodyPr/>
        <a:lstStyle/>
        <a:p>
          <a:endParaRPr lang="en-US"/>
        </a:p>
      </dgm:t>
    </dgm:pt>
    <dgm:pt modelId="{F71C141B-713E-4716-A5C4-8CD408DC7A78}">
      <dgm:prSet custT="1"/>
      <dgm:spPr/>
      <dgm:t>
        <a:bodyPr/>
        <a:lstStyle/>
        <a:p>
          <a:r>
            <a:rPr lang="en-US" sz="2000" i="1" dirty="0" smtClean="0"/>
            <a:t>Graduate and undergraduate degree programs</a:t>
          </a:r>
        </a:p>
      </dgm:t>
    </dgm:pt>
    <dgm:pt modelId="{03476285-3CBF-4FC7-9766-73535F13A1A2}" type="parTrans" cxnId="{32C2A378-C49A-4D9C-B66F-22530A6B0ED8}">
      <dgm:prSet/>
      <dgm:spPr/>
      <dgm:t>
        <a:bodyPr/>
        <a:lstStyle/>
        <a:p>
          <a:endParaRPr lang="en-US"/>
        </a:p>
      </dgm:t>
    </dgm:pt>
    <dgm:pt modelId="{2DBEFD9F-94AD-43D8-A240-6D8164B7FB76}" type="sibTrans" cxnId="{32C2A378-C49A-4D9C-B66F-22530A6B0ED8}">
      <dgm:prSet/>
      <dgm:spPr/>
      <dgm:t>
        <a:bodyPr/>
        <a:lstStyle/>
        <a:p>
          <a:endParaRPr lang="en-US"/>
        </a:p>
      </dgm:t>
    </dgm:pt>
    <dgm:pt modelId="{B24C0531-FED2-4DB6-ADEC-7B0C1FCB2C0B}">
      <dgm:prSet custT="1"/>
      <dgm:spPr/>
      <dgm:t>
        <a:bodyPr/>
        <a:lstStyle/>
        <a:p>
          <a:r>
            <a:rPr lang="en-US" sz="2000" dirty="0" smtClean="0"/>
            <a:t>Applications and program are navigated via online portal system. </a:t>
          </a:r>
        </a:p>
      </dgm:t>
    </dgm:pt>
    <dgm:pt modelId="{C9CEBA11-B235-4612-A0F7-AA7FF6AC68AD}" type="parTrans" cxnId="{848DCC59-C28B-40FC-9320-F4380E8BDC39}">
      <dgm:prSet/>
      <dgm:spPr/>
      <dgm:t>
        <a:bodyPr/>
        <a:lstStyle/>
        <a:p>
          <a:endParaRPr lang="en-US"/>
        </a:p>
      </dgm:t>
    </dgm:pt>
    <dgm:pt modelId="{EE726CBF-C0BE-43E2-AE06-AE5299362F0A}" type="sibTrans" cxnId="{848DCC59-C28B-40FC-9320-F4380E8BDC39}">
      <dgm:prSet/>
      <dgm:spPr/>
      <dgm:t>
        <a:bodyPr/>
        <a:lstStyle/>
        <a:p>
          <a:endParaRPr lang="en-US"/>
        </a:p>
      </dgm:t>
    </dgm:pt>
    <dgm:pt modelId="{40C69675-942C-4704-8E3F-4E6FF1DB088D}">
      <dgm:prSet custT="1"/>
      <dgm:spPr/>
      <dgm:t>
        <a:bodyPr/>
        <a:lstStyle/>
        <a:p>
          <a:r>
            <a:rPr lang="en-US" sz="2000" dirty="0" smtClean="0"/>
            <a:t>Submit applications via:</a:t>
          </a:r>
          <a:r>
            <a:rPr lang="en-US" sz="2000" dirty="0" smtClean="0">
              <a:solidFill>
                <a:srgbClr val="FF0000"/>
              </a:solidFill>
            </a:rPr>
            <a:t> www.ebenefits.va.gov</a:t>
          </a:r>
        </a:p>
      </dgm:t>
    </dgm:pt>
    <dgm:pt modelId="{F9FEB8E4-5193-4C47-B3DC-F726F9DF6401}" type="parTrans" cxnId="{C0BE8C23-27E4-4C79-97C1-BEC8442B8045}">
      <dgm:prSet/>
      <dgm:spPr/>
      <dgm:t>
        <a:bodyPr/>
        <a:lstStyle/>
        <a:p>
          <a:endParaRPr lang="en-US"/>
        </a:p>
      </dgm:t>
    </dgm:pt>
    <dgm:pt modelId="{F0C0A2E9-6E91-47B7-B604-9941F371C09E}" type="sibTrans" cxnId="{C0BE8C23-27E4-4C79-97C1-BEC8442B8045}">
      <dgm:prSet/>
      <dgm:spPr/>
      <dgm:t>
        <a:bodyPr/>
        <a:lstStyle/>
        <a:p>
          <a:endParaRPr lang="en-US"/>
        </a:p>
      </dgm:t>
    </dgm:pt>
    <dgm:pt modelId="{0FA137B5-72B2-44C2-8B4E-AE02499183B8}">
      <dgm:prSet custT="1"/>
      <dgm:spPr/>
      <dgm:t>
        <a:bodyPr/>
        <a:lstStyle/>
        <a:p>
          <a:r>
            <a:rPr lang="en-US" sz="2000" i="1" dirty="0" smtClean="0"/>
            <a:t>Vocational training.</a:t>
          </a:r>
        </a:p>
      </dgm:t>
    </dgm:pt>
    <dgm:pt modelId="{8EAA8FF6-A18B-4395-AC06-7C61097EF1B5}" type="parTrans" cxnId="{47C63D72-178B-4191-B182-35668CAC926D}">
      <dgm:prSet/>
      <dgm:spPr/>
    </dgm:pt>
    <dgm:pt modelId="{49ADD288-3188-44A2-B3F7-446EACE54679}" type="sibTrans" cxnId="{47C63D72-178B-4191-B182-35668CAC926D}">
      <dgm:prSet/>
      <dgm:spPr/>
    </dgm:pt>
    <dgm:pt modelId="{5615F424-169B-43CC-A276-AC54426D43FF}">
      <dgm:prSet custT="1"/>
      <dgm:spPr/>
      <dgm:t>
        <a:bodyPr/>
        <a:lstStyle/>
        <a:p>
          <a:r>
            <a:rPr lang="en-US" sz="2000" i="1" dirty="0" smtClean="0"/>
            <a:t>Entrepreneurship</a:t>
          </a:r>
          <a:r>
            <a:rPr lang="en-US" sz="2000" dirty="0" smtClean="0"/>
            <a:t>.</a:t>
          </a:r>
        </a:p>
      </dgm:t>
    </dgm:pt>
    <dgm:pt modelId="{B1C34D4E-A360-4022-ACB8-C0E9837025AB}" type="parTrans" cxnId="{23ED96EB-2C15-44B8-9498-D6D8EF14BA0D}">
      <dgm:prSet/>
      <dgm:spPr/>
    </dgm:pt>
    <dgm:pt modelId="{4508392C-8EC1-4C57-8715-2D4DE6E2E0DB}" type="sibTrans" cxnId="{23ED96EB-2C15-44B8-9498-D6D8EF14BA0D}">
      <dgm:prSet/>
      <dgm:spPr/>
    </dgm:pt>
    <dgm:pt modelId="{AA696566-8795-4B13-B29A-F1BAACC95DF7}" type="pres">
      <dgm:prSet presAssocID="{B0415734-B393-4E39-805D-F02289496116}" presName="Name0" presStyleCnt="0">
        <dgm:presLayoutVars>
          <dgm:dir/>
          <dgm:animLvl val="lvl"/>
          <dgm:resizeHandles val="exact"/>
        </dgm:presLayoutVars>
      </dgm:prSet>
      <dgm:spPr/>
      <dgm:t>
        <a:bodyPr/>
        <a:lstStyle/>
        <a:p>
          <a:endParaRPr lang="en-US"/>
        </a:p>
      </dgm:t>
    </dgm:pt>
    <dgm:pt modelId="{013A0DFA-DF73-4555-84DE-71AE7DC7F73A}" type="pres">
      <dgm:prSet presAssocID="{8C549D99-3EAB-468F-BDA6-47B94EFB7901}" presName="linNode" presStyleCnt="0"/>
      <dgm:spPr/>
    </dgm:pt>
    <dgm:pt modelId="{A967B84B-E858-4D3E-9189-41FDC11C36AA}" type="pres">
      <dgm:prSet presAssocID="{8C549D99-3EAB-468F-BDA6-47B94EFB7901}" presName="parentText" presStyleLbl="node1" presStyleIdx="0" presStyleCnt="3" custScaleX="59465" custScaleY="107136">
        <dgm:presLayoutVars>
          <dgm:chMax val="1"/>
          <dgm:bulletEnabled val="1"/>
        </dgm:presLayoutVars>
      </dgm:prSet>
      <dgm:spPr/>
      <dgm:t>
        <a:bodyPr/>
        <a:lstStyle/>
        <a:p>
          <a:endParaRPr lang="en-US"/>
        </a:p>
      </dgm:t>
    </dgm:pt>
    <dgm:pt modelId="{CE203C51-6CD4-41B5-B65F-0631BAD73BDD}" type="pres">
      <dgm:prSet presAssocID="{8C549D99-3EAB-468F-BDA6-47B94EFB7901}" presName="descendantText" presStyleLbl="alignAccFollowNode1" presStyleIdx="0" presStyleCnt="3" custScaleX="137478" custScaleY="128830" custLinFactNeighborX="8009" custLinFactNeighborY="467">
        <dgm:presLayoutVars>
          <dgm:bulletEnabled val="1"/>
        </dgm:presLayoutVars>
      </dgm:prSet>
      <dgm:spPr/>
      <dgm:t>
        <a:bodyPr/>
        <a:lstStyle/>
        <a:p>
          <a:endParaRPr lang="en-US"/>
        </a:p>
      </dgm:t>
    </dgm:pt>
    <dgm:pt modelId="{08EBDEBC-FD7B-49A1-9D1B-0D935EA27729}" type="pres">
      <dgm:prSet presAssocID="{5FDAB4D7-5E65-4489-8532-DD04E4C40958}" presName="sp" presStyleCnt="0"/>
      <dgm:spPr/>
    </dgm:pt>
    <dgm:pt modelId="{606CFAB2-3C2D-4766-92D1-936DCAA8E834}" type="pres">
      <dgm:prSet presAssocID="{24572572-A3E1-4C4D-A295-44E0C7214E0B}" presName="linNode" presStyleCnt="0"/>
      <dgm:spPr/>
    </dgm:pt>
    <dgm:pt modelId="{E1138D58-9276-431C-9D82-5BA8F1B4B57D}" type="pres">
      <dgm:prSet presAssocID="{24572572-A3E1-4C4D-A295-44E0C7214E0B}" presName="parentText" presStyleLbl="node1" presStyleIdx="1" presStyleCnt="3" custScaleX="59465" custScaleY="53563" custLinFactNeighborX="-16" custLinFactNeighborY="143">
        <dgm:presLayoutVars>
          <dgm:chMax val="1"/>
          <dgm:bulletEnabled val="1"/>
        </dgm:presLayoutVars>
      </dgm:prSet>
      <dgm:spPr/>
      <dgm:t>
        <a:bodyPr/>
        <a:lstStyle/>
        <a:p>
          <a:endParaRPr lang="en-US"/>
        </a:p>
      </dgm:t>
    </dgm:pt>
    <dgm:pt modelId="{9EA033E5-BB5C-4169-AD67-75D762A1F0C6}" type="pres">
      <dgm:prSet presAssocID="{24572572-A3E1-4C4D-A295-44E0C7214E0B}" presName="descendantText" presStyleLbl="alignAccFollowNode1" presStyleIdx="1" presStyleCnt="3" custScaleX="133533" custScaleY="64877" custLinFactNeighborX="410" custLinFactNeighborY="-860">
        <dgm:presLayoutVars>
          <dgm:bulletEnabled val="1"/>
        </dgm:presLayoutVars>
      </dgm:prSet>
      <dgm:spPr/>
      <dgm:t>
        <a:bodyPr/>
        <a:lstStyle/>
        <a:p>
          <a:endParaRPr lang="en-US"/>
        </a:p>
      </dgm:t>
    </dgm:pt>
    <dgm:pt modelId="{158EE464-ABDD-4643-89C3-3E574B043374}" type="pres">
      <dgm:prSet presAssocID="{76410172-CABB-480D-B619-2E70F0922E60}" presName="sp" presStyleCnt="0"/>
      <dgm:spPr/>
    </dgm:pt>
    <dgm:pt modelId="{E3F3E52F-7399-482B-821F-0654781C8C86}" type="pres">
      <dgm:prSet presAssocID="{E0F71185-5F06-44B3-A9FC-095C0C2E5309}" presName="linNode" presStyleCnt="0"/>
      <dgm:spPr/>
    </dgm:pt>
    <dgm:pt modelId="{C435CB3D-8710-4189-988E-BA6F7AD0113F}" type="pres">
      <dgm:prSet presAssocID="{E0F71185-5F06-44B3-A9FC-095C0C2E5309}" presName="parentText" presStyleLbl="node1" presStyleIdx="2" presStyleCnt="3" custScaleX="59465" custScaleY="50456" custLinFactNeighborX="-16" custLinFactNeighborY="8916">
        <dgm:presLayoutVars>
          <dgm:chMax val="1"/>
          <dgm:bulletEnabled val="1"/>
        </dgm:presLayoutVars>
      </dgm:prSet>
      <dgm:spPr/>
      <dgm:t>
        <a:bodyPr/>
        <a:lstStyle/>
        <a:p>
          <a:endParaRPr lang="en-US"/>
        </a:p>
      </dgm:t>
    </dgm:pt>
    <dgm:pt modelId="{99B076A4-55FB-4C20-B535-30C0C9B86B1E}" type="pres">
      <dgm:prSet presAssocID="{E0F71185-5F06-44B3-A9FC-095C0C2E5309}" presName="descendantText" presStyleLbl="alignAccFollowNode1" presStyleIdx="2" presStyleCnt="3" custScaleX="127322" custScaleY="58234" custLinFactNeighborX="7554" custLinFactNeighborY="15185">
        <dgm:presLayoutVars>
          <dgm:bulletEnabled val="1"/>
        </dgm:presLayoutVars>
      </dgm:prSet>
      <dgm:spPr/>
      <dgm:t>
        <a:bodyPr/>
        <a:lstStyle/>
        <a:p>
          <a:endParaRPr lang="en-US"/>
        </a:p>
      </dgm:t>
    </dgm:pt>
  </dgm:ptLst>
  <dgm:cxnLst>
    <dgm:cxn modelId="{88A67114-D00D-4F37-9712-B8E587273BAB}" srcId="{B0415734-B393-4E39-805D-F02289496116}" destId="{8C549D99-3EAB-468F-BDA6-47B94EFB7901}" srcOrd="0" destOrd="0" parTransId="{4D462A81-3425-4379-9440-8DEFBDF1036B}" sibTransId="{5FDAB4D7-5E65-4489-8532-DD04E4C40958}"/>
    <dgm:cxn modelId="{23ED96EB-2C15-44B8-9498-D6D8EF14BA0D}" srcId="{107E7FF1-DDA7-4193-8B93-C82ED928648E}" destId="{5615F424-169B-43CC-A276-AC54426D43FF}" srcOrd="2" destOrd="0" parTransId="{B1C34D4E-A360-4022-ACB8-C0E9837025AB}" sibTransId="{4508392C-8EC1-4C57-8715-2D4DE6E2E0DB}"/>
    <dgm:cxn modelId="{83FE304C-10BF-4447-BA5D-DA9923A3649F}" type="presOf" srcId="{107E7FF1-DDA7-4193-8B93-C82ED928648E}" destId="{CE203C51-6CD4-41B5-B65F-0631BAD73BDD}" srcOrd="0" destOrd="1" presId="urn:microsoft.com/office/officeart/2005/8/layout/vList5"/>
    <dgm:cxn modelId="{EB2A0F12-5365-4B65-A4BF-E9DE65AD881E}" srcId="{B0415734-B393-4E39-805D-F02289496116}" destId="{E0F71185-5F06-44B3-A9FC-095C0C2E5309}" srcOrd="2" destOrd="0" parTransId="{71648E43-AF8C-4DFE-BD43-300CC347B2F7}" sibTransId="{C116C015-20D9-4DD3-A14A-306B76D2DD50}"/>
    <dgm:cxn modelId="{3D5D1685-8046-40CE-AD3F-FDDB8882A551}" type="presOf" srcId="{5615F424-169B-43CC-A276-AC54426D43FF}" destId="{CE203C51-6CD4-41B5-B65F-0631BAD73BDD}" srcOrd="0" destOrd="4" presId="urn:microsoft.com/office/officeart/2005/8/layout/vList5"/>
    <dgm:cxn modelId="{6DE0B012-816A-4024-815E-3EDA544A1BC7}" type="presOf" srcId="{8C549D99-3EAB-468F-BDA6-47B94EFB7901}" destId="{A967B84B-E858-4D3E-9189-41FDC11C36AA}" srcOrd="0" destOrd="0" presId="urn:microsoft.com/office/officeart/2005/8/layout/vList5"/>
    <dgm:cxn modelId="{47C63D72-178B-4191-B182-35668CAC926D}" srcId="{107E7FF1-DDA7-4193-8B93-C82ED928648E}" destId="{0FA137B5-72B2-44C2-8B4E-AE02499183B8}" srcOrd="1" destOrd="0" parTransId="{8EAA8FF6-A18B-4395-AC06-7C61097EF1B5}" sibTransId="{49ADD288-3188-44A2-B3F7-446EACE54679}"/>
    <dgm:cxn modelId="{9A18BC4A-44B8-46B8-A91E-DCC0CCEA2509}" type="presOf" srcId="{0FA137B5-72B2-44C2-8B4E-AE02499183B8}" destId="{CE203C51-6CD4-41B5-B65F-0631BAD73BDD}" srcOrd="0" destOrd="3" presId="urn:microsoft.com/office/officeart/2005/8/layout/vList5"/>
    <dgm:cxn modelId="{C3C8306F-7E3D-40E4-AA8F-4F4D1380ADF5}" type="presOf" srcId="{34F0B1C6-A773-486B-ACF4-B705D50D9BB2}" destId="{99B076A4-55FB-4C20-B535-30C0C9B86B1E}" srcOrd="0" destOrd="0" presId="urn:microsoft.com/office/officeart/2005/8/layout/vList5"/>
    <dgm:cxn modelId="{C0BE8C23-27E4-4C79-97C1-BEC8442B8045}" srcId="{E0F71185-5F06-44B3-A9FC-095C0C2E5309}" destId="{40C69675-942C-4704-8E3F-4E6FF1DB088D}" srcOrd="1" destOrd="0" parTransId="{F9FEB8E4-5193-4C47-B3DC-F726F9DF6401}" sibTransId="{F0C0A2E9-6E91-47B7-B604-9941F371C09E}"/>
    <dgm:cxn modelId="{848DCC59-C28B-40FC-9320-F4380E8BDC39}" srcId="{24572572-A3E1-4C4D-A295-44E0C7214E0B}" destId="{B24C0531-FED2-4DB6-ADEC-7B0C1FCB2C0B}" srcOrd="1" destOrd="0" parTransId="{C9CEBA11-B235-4612-A0F7-AA7FF6AC68AD}" sibTransId="{EE726CBF-C0BE-43E2-AE06-AE5299362F0A}"/>
    <dgm:cxn modelId="{32C2A378-C49A-4D9C-B66F-22530A6B0ED8}" srcId="{107E7FF1-DDA7-4193-8B93-C82ED928648E}" destId="{F71C141B-713E-4716-A5C4-8CD408DC7A78}" srcOrd="0" destOrd="0" parTransId="{03476285-3CBF-4FC7-9766-73535F13A1A2}" sibTransId="{2DBEFD9F-94AD-43D8-A240-6D8164B7FB76}"/>
    <dgm:cxn modelId="{2EE6BA03-1475-4B39-84C1-504353256E1D}" type="presOf" srcId="{ECC192C9-3F1F-4203-8783-CAD9BF5BCCE2}" destId="{9EA033E5-BB5C-4169-AD67-75D762A1F0C6}" srcOrd="0" destOrd="0" presId="urn:microsoft.com/office/officeart/2005/8/layout/vList5"/>
    <dgm:cxn modelId="{2DDC7598-6C5D-48BF-B4CE-F9B340010BF3}" type="presOf" srcId="{53C76C50-8E04-4B77-BD2E-5AB50FA89F09}" destId="{CE203C51-6CD4-41B5-B65F-0631BAD73BDD}" srcOrd="0" destOrd="0" presId="urn:microsoft.com/office/officeart/2005/8/layout/vList5"/>
    <dgm:cxn modelId="{1D76F53E-3958-4F13-AE60-AB3823DA1CB1}" type="presOf" srcId="{40C69675-942C-4704-8E3F-4E6FF1DB088D}" destId="{99B076A4-55FB-4C20-B535-30C0C9B86B1E}" srcOrd="0" destOrd="1" presId="urn:microsoft.com/office/officeart/2005/8/layout/vList5"/>
    <dgm:cxn modelId="{F317F364-76BD-46A1-A7AC-75DDEE9AB82B}" srcId="{E0F71185-5F06-44B3-A9FC-095C0C2E5309}" destId="{34F0B1C6-A773-486B-ACF4-B705D50D9BB2}" srcOrd="0" destOrd="0" parTransId="{81BA0D81-4773-422F-B76D-23CB17B0EA20}" sibTransId="{A02EAE61-1F85-4D11-BB23-E61984AF2FA9}"/>
    <dgm:cxn modelId="{F819B332-3FD8-4CD9-B779-A89E9EA32D4A}" srcId="{B0415734-B393-4E39-805D-F02289496116}" destId="{24572572-A3E1-4C4D-A295-44E0C7214E0B}" srcOrd="1" destOrd="0" parTransId="{438ECAFA-DBAD-41A7-ABE7-917CF64E03A2}" sibTransId="{76410172-CABB-480D-B619-2E70F0922E60}"/>
    <dgm:cxn modelId="{3AC4DC5F-379C-469D-AD6C-C392831B6D82}" type="presOf" srcId="{B0415734-B393-4E39-805D-F02289496116}" destId="{AA696566-8795-4B13-B29A-F1BAACC95DF7}" srcOrd="0" destOrd="0" presId="urn:microsoft.com/office/officeart/2005/8/layout/vList5"/>
    <dgm:cxn modelId="{BBD32AC7-3F3D-44B6-9F46-6A6A9A73F4FA}" type="presOf" srcId="{B24C0531-FED2-4DB6-ADEC-7B0C1FCB2C0B}" destId="{9EA033E5-BB5C-4169-AD67-75D762A1F0C6}" srcOrd="0" destOrd="1" presId="urn:microsoft.com/office/officeart/2005/8/layout/vList5"/>
    <dgm:cxn modelId="{DBB5FD2C-4E83-4894-8DC5-D2C78BF5C6A6}" srcId="{8C549D99-3EAB-468F-BDA6-47B94EFB7901}" destId="{53C76C50-8E04-4B77-BD2E-5AB50FA89F09}" srcOrd="0" destOrd="0" parTransId="{48D5B79A-9AC0-4D3B-BE4D-DA0213F873C1}" sibTransId="{13E14CA9-4B43-4EC3-81A5-4EAD55FFD741}"/>
    <dgm:cxn modelId="{285C0209-1BF2-4879-B470-3ACB625CAA48}" type="presOf" srcId="{24572572-A3E1-4C4D-A295-44E0C7214E0B}" destId="{E1138D58-9276-431C-9D82-5BA8F1B4B57D}" srcOrd="0" destOrd="0" presId="urn:microsoft.com/office/officeart/2005/8/layout/vList5"/>
    <dgm:cxn modelId="{46C0A004-C18E-4B0B-AEE4-122EE084D04A}" srcId="{8C549D99-3EAB-468F-BDA6-47B94EFB7901}" destId="{107E7FF1-DDA7-4193-8B93-C82ED928648E}" srcOrd="1" destOrd="0" parTransId="{C2C34F6B-1E06-45D1-B713-DFA806C192C1}" sibTransId="{C6B37D43-BF2D-4198-AACA-7A92367F2042}"/>
    <dgm:cxn modelId="{6E24F093-8A93-4B9A-9ED6-6DA804736DEC}" type="presOf" srcId="{E0F71185-5F06-44B3-A9FC-095C0C2E5309}" destId="{C435CB3D-8710-4189-988E-BA6F7AD0113F}" srcOrd="0" destOrd="0" presId="urn:microsoft.com/office/officeart/2005/8/layout/vList5"/>
    <dgm:cxn modelId="{FDE76343-B0AD-4D72-8184-583410D7AF2A}" type="presOf" srcId="{F71C141B-713E-4716-A5C4-8CD408DC7A78}" destId="{CE203C51-6CD4-41B5-B65F-0631BAD73BDD}" srcOrd="0" destOrd="2" presId="urn:microsoft.com/office/officeart/2005/8/layout/vList5"/>
    <dgm:cxn modelId="{AB197A15-133C-4B05-952A-8D039E16F6CD}" srcId="{24572572-A3E1-4C4D-A295-44E0C7214E0B}" destId="{ECC192C9-3F1F-4203-8783-CAD9BF5BCCE2}" srcOrd="0" destOrd="0" parTransId="{B5E2C69D-E0AE-46B3-9077-2004EFB3C280}" sibTransId="{D4FB94F3-96B3-4A9A-A54E-160009F3C26E}"/>
    <dgm:cxn modelId="{1D2C0473-480E-4385-A163-1DD292CB46B2}" type="presParOf" srcId="{AA696566-8795-4B13-B29A-F1BAACC95DF7}" destId="{013A0DFA-DF73-4555-84DE-71AE7DC7F73A}" srcOrd="0" destOrd="0" presId="urn:microsoft.com/office/officeart/2005/8/layout/vList5"/>
    <dgm:cxn modelId="{B024FE9E-DAFB-4043-AA84-434F0F165DAB}" type="presParOf" srcId="{013A0DFA-DF73-4555-84DE-71AE7DC7F73A}" destId="{A967B84B-E858-4D3E-9189-41FDC11C36AA}" srcOrd="0" destOrd="0" presId="urn:microsoft.com/office/officeart/2005/8/layout/vList5"/>
    <dgm:cxn modelId="{0AFE7C8F-FD32-4B56-AC95-CBF2F5D252DA}" type="presParOf" srcId="{013A0DFA-DF73-4555-84DE-71AE7DC7F73A}" destId="{CE203C51-6CD4-41B5-B65F-0631BAD73BDD}" srcOrd="1" destOrd="0" presId="urn:microsoft.com/office/officeart/2005/8/layout/vList5"/>
    <dgm:cxn modelId="{FC4001B3-760A-4BEE-B49F-9FD7A01E13E2}" type="presParOf" srcId="{AA696566-8795-4B13-B29A-F1BAACC95DF7}" destId="{08EBDEBC-FD7B-49A1-9D1B-0D935EA27729}" srcOrd="1" destOrd="0" presId="urn:microsoft.com/office/officeart/2005/8/layout/vList5"/>
    <dgm:cxn modelId="{B22E60B0-E724-436A-9837-73A45A66B7DD}" type="presParOf" srcId="{AA696566-8795-4B13-B29A-F1BAACC95DF7}" destId="{606CFAB2-3C2D-4766-92D1-936DCAA8E834}" srcOrd="2" destOrd="0" presId="urn:microsoft.com/office/officeart/2005/8/layout/vList5"/>
    <dgm:cxn modelId="{C1F9459E-6003-49BF-8671-3F85B6E6E604}" type="presParOf" srcId="{606CFAB2-3C2D-4766-92D1-936DCAA8E834}" destId="{E1138D58-9276-431C-9D82-5BA8F1B4B57D}" srcOrd="0" destOrd="0" presId="urn:microsoft.com/office/officeart/2005/8/layout/vList5"/>
    <dgm:cxn modelId="{A59EF7E8-CB81-447C-8E78-25EDA25BE32F}" type="presParOf" srcId="{606CFAB2-3C2D-4766-92D1-936DCAA8E834}" destId="{9EA033E5-BB5C-4169-AD67-75D762A1F0C6}" srcOrd="1" destOrd="0" presId="urn:microsoft.com/office/officeart/2005/8/layout/vList5"/>
    <dgm:cxn modelId="{BF6449A9-4A37-4E73-B119-C48FA6AA0FBC}" type="presParOf" srcId="{AA696566-8795-4B13-B29A-F1BAACC95DF7}" destId="{158EE464-ABDD-4643-89C3-3E574B043374}" srcOrd="3" destOrd="0" presId="urn:microsoft.com/office/officeart/2005/8/layout/vList5"/>
    <dgm:cxn modelId="{87104DDE-FEDF-41F1-8C21-D9CA5B1E677A}" type="presParOf" srcId="{AA696566-8795-4B13-B29A-F1BAACC95DF7}" destId="{E3F3E52F-7399-482B-821F-0654781C8C86}" srcOrd="4" destOrd="0" presId="urn:microsoft.com/office/officeart/2005/8/layout/vList5"/>
    <dgm:cxn modelId="{D3E07B1C-89E9-417B-AE0F-4CF7776B35D7}" type="presParOf" srcId="{E3F3E52F-7399-482B-821F-0654781C8C86}" destId="{C435CB3D-8710-4189-988E-BA6F7AD0113F}" srcOrd="0" destOrd="0" presId="urn:microsoft.com/office/officeart/2005/8/layout/vList5"/>
    <dgm:cxn modelId="{BC829327-0D9D-4690-B690-38A28C5DAA38}" type="presParOf" srcId="{E3F3E52F-7399-482B-821F-0654781C8C86}" destId="{99B076A4-55FB-4C20-B535-30C0C9B86B1E}"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E203C51-6CD4-41B5-B65F-0631BAD73BDD}">
      <dsp:nvSpPr>
        <dsp:cNvPr id="0" name=""/>
        <dsp:cNvSpPr/>
      </dsp:nvSpPr>
      <dsp:spPr>
        <a:xfrm rot="5400000">
          <a:off x="4469109" y="-2681967"/>
          <a:ext cx="1455875" cy="69795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Set aside jobs and/or tracks for homeless job seekers.</a:t>
          </a:r>
          <a:endParaRPr lang="en-US" sz="2000" kern="1200" dirty="0"/>
        </a:p>
        <a:p>
          <a:pPr marL="228600" lvl="1" indent="-228600" algn="l" defTabSz="889000">
            <a:lnSpc>
              <a:spcPct val="90000"/>
            </a:lnSpc>
            <a:spcBef>
              <a:spcPct val="0"/>
            </a:spcBef>
            <a:spcAft>
              <a:spcPct val="15000"/>
            </a:spcAft>
            <a:buChar char="••"/>
          </a:pPr>
          <a:r>
            <a:rPr lang="en-US" sz="2000" kern="1200" dirty="0" smtClean="0"/>
            <a:t>Transitional (1</a:t>
          </a:r>
          <a:r>
            <a:rPr lang="en-US" sz="2000" kern="1200" baseline="30000" dirty="0" smtClean="0"/>
            <a:t>st</a:t>
          </a:r>
          <a:r>
            <a:rPr lang="en-US" sz="2000" kern="1200" dirty="0" smtClean="0"/>
            <a:t> step job) and temporary employment .</a:t>
          </a:r>
        </a:p>
        <a:p>
          <a:pPr marL="228600" lvl="1" indent="-228600" algn="l" defTabSz="889000">
            <a:lnSpc>
              <a:spcPct val="90000"/>
            </a:lnSpc>
            <a:spcBef>
              <a:spcPct val="0"/>
            </a:spcBef>
            <a:spcAft>
              <a:spcPct val="15000"/>
            </a:spcAft>
            <a:buChar char="••"/>
          </a:pPr>
          <a:r>
            <a:rPr lang="en-US" sz="2000" kern="1200" dirty="0" smtClean="0"/>
            <a:t>Set-aside slots in state financed job training. </a:t>
          </a:r>
        </a:p>
        <a:p>
          <a:pPr marL="228600" lvl="1" indent="-228600" algn="l" defTabSz="889000">
            <a:lnSpc>
              <a:spcPct val="90000"/>
            </a:lnSpc>
            <a:spcBef>
              <a:spcPct val="0"/>
            </a:spcBef>
            <a:spcAft>
              <a:spcPct val="15000"/>
            </a:spcAft>
            <a:buChar char="••"/>
          </a:pPr>
          <a:r>
            <a:rPr lang="en-US" sz="2000" kern="1200" dirty="0" smtClean="0"/>
            <a:t>Public works contracts committed to hiring homeless.</a:t>
          </a:r>
        </a:p>
      </dsp:txBody>
      <dsp:txXfrm rot="5400000">
        <a:off x="4469109" y="-2681967"/>
        <a:ext cx="1455875" cy="6979504"/>
      </dsp:txXfrm>
    </dsp:sp>
    <dsp:sp modelId="{A967B84B-E858-4D3E-9189-41FDC11C36AA}">
      <dsp:nvSpPr>
        <dsp:cNvPr id="0" name=""/>
        <dsp:cNvSpPr/>
      </dsp:nvSpPr>
      <dsp:spPr>
        <a:xfrm>
          <a:off x="890" y="949"/>
          <a:ext cx="1698147" cy="16017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Basics</a:t>
          </a:r>
          <a:endParaRPr lang="en-US" sz="2700" kern="1200" dirty="0"/>
        </a:p>
      </dsp:txBody>
      <dsp:txXfrm>
        <a:off x="890" y="949"/>
        <a:ext cx="1698147" cy="1601796"/>
      </dsp:txXfrm>
    </dsp:sp>
    <dsp:sp modelId="{9EA033E5-BB5C-4169-AD67-75D762A1F0C6}">
      <dsp:nvSpPr>
        <dsp:cNvPr id="0" name=""/>
        <dsp:cNvSpPr/>
      </dsp:nvSpPr>
      <dsp:spPr>
        <a:xfrm rot="5400000">
          <a:off x="4416775" y="-984491"/>
          <a:ext cx="1601485" cy="693856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Fits with re-housing SSVF participants.</a:t>
          </a:r>
          <a:endParaRPr lang="en-US" sz="2000" kern="1200" dirty="0"/>
        </a:p>
      </dsp:txBody>
      <dsp:txXfrm rot="5400000">
        <a:off x="4416775" y="-984491"/>
        <a:ext cx="1601485" cy="6938564"/>
      </dsp:txXfrm>
    </dsp:sp>
    <dsp:sp modelId="{E1138D58-9276-431C-9D82-5BA8F1B4B57D}">
      <dsp:nvSpPr>
        <dsp:cNvPr id="0" name=""/>
        <dsp:cNvSpPr/>
      </dsp:nvSpPr>
      <dsp:spPr>
        <a:xfrm>
          <a:off x="890" y="1688472"/>
          <a:ext cx="1738060" cy="158892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Must Know</a:t>
          </a:r>
          <a:endParaRPr lang="en-US" sz="2700" kern="1200" dirty="0"/>
        </a:p>
      </dsp:txBody>
      <dsp:txXfrm>
        <a:off x="890" y="1688472"/>
        <a:ext cx="1738060" cy="1588926"/>
      </dsp:txXfrm>
    </dsp:sp>
    <dsp:sp modelId="{99B076A4-55FB-4C20-B535-30C0C9B86B1E}">
      <dsp:nvSpPr>
        <dsp:cNvPr id="0" name=""/>
        <dsp:cNvSpPr/>
      </dsp:nvSpPr>
      <dsp:spPr>
        <a:xfrm rot="5400000">
          <a:off x="4526470" y="718553"/>
          <a:ext cx="1440812" cy="687806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Contact </a:t>
          </a:r>
          <a:r>
            <a:rPr lang="en-US" sz="2000" i="1" kern="1200" dirty="0" smtClean="0"/>
            <a:t>local homeless coalition.</a:t>
          </a:r>
          <a:endParaRPr lang="en-US" sz="2000" i="1" kern="1200" dirty="0"/>
        </a:p>
        <a:p>
          <a:pPr marL="228600" lvl="1" indent="-228600" algn="l" defTabSz="889000">
            <a:lnSpc>
              <a:spcPct val="90000"/>
            </a:lnSpc>
            <a:spcBef>
              <a:spcPct val="0"/>
            </a:spcBef>
            <a:spcAft>
              <a:spcPct val="15000"/>
            </a:spcAft>
            <a:buChar char="••"/>
          </a:pPr>
          <a:r>
            <a:rPr lang="en-US" sz="2000" kern="1200" dirty="0" smtClean="0"/>
            <a:t>Attend CoC’s employment working groups.</a:t>
          </a:r>
        </a:p>
      </dsp:txBody>
      <dsp:txXfrm rot="5400000">
        <a:off x="4526470" y="718553"/>
        <a:ext cx="1440812" cy="6878066"/>
      </dsp:txXfrm>
    </dsp:sp>
    <dsp:sp modelId="{C435CB3D-8710-4189-988E-BA6F7AD0113F}">
      <dsp:nvSpPr>
        <dsp:cNvPr id="0" name=""/>
        <dsp:cNvSpPr/>
      </dsp:nvSpPr>
      <dsp:spPr>
        <a:xfrm>
          <a:off x="890" y="3363124"/>
          <a:ext cx="1806953" cy="158892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Referring</a:t>
          </a:r>
          <a:endParaRPr lang="en-US" sz="2700" kern="1200" dirty="0"/>
        </a:p>
      </dsp:txBody>
      <dsp:txXfrm>
        <a:off x="890" y="3363124"/>
        <a:ext cx="1806953" cy="1588926"/>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E203C51-6CD4-41B5-B65F-0631BAD73BDD}">
      <dsp:nvSpPr>
        <dsp:cNvPr id="0" name=""/>
        <dsp:cNvSpPr/>
      </dsp:nvSpPr>
      <dsp:spPr>
        <a:xfrm rot="5400000">
          <a:off x="4042993" y="-2281608"/>
          <a:ext cx="2308109" cy="69795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SSI = $ for  low income households w/disability/elderly</a:t>
          </a:r>
          <a:endParaRPr lang="en-US" sz="2000" kern="1200" dirty="0"/>
        </a:p>
        <a:p>
          <a:pPr marL="228600" lvl="1" indent="-228600" algn="l" defTabSz="889000">
            <a:lnSpc>
              <a:spcPct val="90000"/>
            </a:lnSpc>
            <a:spcBef>
              <a:spcPct val="0"/>
            </a:spcBef>
            <a:spcAft>
              <a:spcPct val="15000"/>
            </a:spcAft>
            <a:buChar char="••"/>
          </a:pPr>
          <a:r>
            <a:rPr lang="en-US" sz="2000" kern="1200" dirty="0" smtClean="0"/>
            <a:t>SSDI = $ for person w/ disability – previously worked.</a:t>
          </a:r>
        </a:p>
        <a:p>
          <a:pPr marL="228600" lvl="1" indent="-228600" algn="l" defTabSz="889000">
            <a:lnSpc>
              <a:spcPct val="90000"/>
            </a:lnSpc>
            <a:spcBef>
              <a:spcPct val="0"/>
            </a:spcBef>
            <a:spcAft>
              <a:spcPct val="15000"/>
            </a:spcAft>
            <a:buChar char="••"/>
          </a:pPr>
          <a:r>
            <a:rPr lang="en-US" sz="2000" kern="1200" dirty="0" smtClean="0"/>
            <a:t>May be </a:t>
          </a:r>
          <a:r>
            <a:rPr lang="en-US" sz="2000" kern="1200" dirty="0" smtClean="0">
              <a:solidFill>
                <a:srgbClr val="FF0000"/>
              </a:solidFill>
            </a:rPr>
            <a:t>combined with job income</a:t>
          </a:r>
          <a:r>
            <a:rPr lang="en-US" sz="2000" kern="1200" dirty="0" smtClean="0"/>
            <a:t>. </a:t>
          </a:r>
        </a:p>
        <a:p>
          <a:pPr marL="228600" lvl="1" indent="-228600" algn="l" defTabSz="889000">
            <a:lnSpc>
              <a:spcPct val="90000"/>
            </a:lnSpc>
            <a:spcBef>
              <a:spcPct val="0"/>
            </a:spcBef>
            <a:spcAft>
              <a:spcPct val="15000"/>
            </a:spcAft>
            <a:buChar char="••"/>
          </a:pPr>
          <a:r>
            <a:rPr lang="en-US" sz="2000" kern="1200" dirty="0" smtClean="0"/>
            <a:t>Eligibility has significant overlap with homelessness.</a:t>
          </a:r>
        </a:p>
        <a:p>
          <a:pPr marL="228600" lvl="1" indent="-228600" algn="l" defTabSz="889000">
            <a:lnSpc>
              <a:spcPct val="90000"/>
            </a:lnSpc>
            <a:spcBef>
              <a:spcPct val="0"/>
            </a:spcBef>
            <a:spcAft>
              <a:spcPct val="15000"/>
            </a:spcAft>
            <a:buChar char="••"/>
          </a:pPr>
          <a:r>
            <a:rPr lang="en-US" sz="2000" kern="1200" dirty="0" smtClean="0"/>
            <a:t>Chronically homeless qualify for SSI in high numbers. </a:t>
          </a:r>
        </a:p>
      </dsp:txBody>
      <dsp:txXfrm rot="5400000">
        <a:off x="4042993" y="-2281608"/>
        <a:ext cx="2308109" cy="6979504"/>
      </dsp:txXfrm>
    </dsp:sp>
    <dsp:sp modelId="{A967B84B-E858-4D3E-9189-41FDC11C36AA}">
      <dsp:nvSpPr>
        <dsp:cNvPr id="0" name=""/>
        <dsp:cNvSpPr/>
      </dsp:nvSpPr>
      <dsp:spPr>
        <a:xfrm>
          <a:off x="846" y="126"/>
          <a:ext cx="1698147" cy="23993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Basics</a:t>
          </a:r>
          <a:endParaRPr lang="en-US" sz="2700" kern="1200" dirty="0"/>
        </a:p>
      </dsp:txBody>
      <dsp:txXfrm>
        <a:off x="846" y="126"/>
        <a:ext cx="1698147" cy="2399301"/>
      </dsp:txXfrm>
    </dsp:sp>
    <dsp:sp modelId="{9EA033E5-BB5C-4169-AD67-75D762A1F0C6}">
      <dsp:nvSpPr>
        <dsp:cNvPr id="0" name=""/>
        <dsp:cNvSpPr/>
      </dsp:nvSpPr>
      <dsp:spPr>
        <a:xfrm rot="5400000">
          <a:off x="4632960" y="-376909"/>
          <a:ext cx="1162331" cy="694534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Complex application requires systems navigator.</a:t>
          </a:r>
          <a:endParaRPr lang="en-US" sz="2000" kern="1200" dirty="0"/>
        </a:p>
        <a:p>
          <a:pPr marL="228600" lvl="1" indent="-228600" algn="l" defTabSz="889000">
            <a:lnSpc>
              <a:spcPct val="90000"/>
            </a:lnSpc>
            <a:spcBef>
              <a:spcPct val="0"/>
            </a:spcBef>
            <a:spcAft>
              <a:spcPct val="15000"/>
            </a:spcAft>
            <a:buChar char="••"/>
          </a:pPr>
          <a:r>
            <a:rPr lang="en-US" sz="2000" kern="1200" dirty="0" smtClean="0"/>
            <a:t>SOAR Program – help SSVF staff become expert:</a:t>
          </a:r>
        </a:p>
      </dsp:txBody>
      <dsp:txXfrm rot="5400000">
        <a:off x="4632960" y="-376909"/>
        <a:ext cx="1162331" cy="6945347"/>
      </dsp:txXfrm>
    </dsp:sp>
    <dsp:sp modelId="{E1138D58-9276-431C-9D82-5BA8F1B4B57D}">
      <dsp:nvSpPr>
        <dsp:cNvPr id="0" name=""/>
        <dsp:cNvSpPr/>
      </dsp:nvSpPr>
      <dsp:spPr>
        <a:xfrm>
          <a:off x="14" y="2514604"/>
          <a:ext cx="1739759" cy="11995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Must Know</a:t>
          </a:r>
          <a:endParaRPr lang="en-US" sz="2700" kern="1200" dirty="0"/>
        </a:p>
      </dsp:txBody>
      <dsp:txXfrm>
        <a:off x="14" y="2514604"/>
        <a:ext cx="1739759" cy="1199538"/>
      </dsp:txXfrm>
    </dsp:sp>
    <dsp:sp modelId="{99B076A4-55FB-4C20-B535-30C0C9B86B1E}">
      <dsp:nvSpPr>
        <dsp:cNvPr id="0" name=""/>
        <dsp:cNvSpPr/>
      </dsp:nvSpPr>
      <dsp:spPr>
        <a:xfrm rot="5400000">
          <a:off x="4726108" y="933005"/>
          <a:ext cx="1043316" cy="687806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err="1" smtClean="0"/>
            <a:t>SSI,Outreach,Access,Recovery</a:t>
          </a:r>
          <a:r>
            <a:rPr lang="en-US" sz="2000" kern="1200" dirty="0" smtClean="0"/>
            <a:t> </a:t>
          </a:r>
          <a:r>
            <a:rPr lang="en-US" sz="2000" u="sng" kern="1200" dirty="0" smtClean="0">
              <a:solidFill>
                <a:srgbClr val="FF0000"/>
              </a:solidFill>
              <a:hlinkClick xmlns:r="http://schemas.openxmlformats.org/officeDocument/2006/relationships" r:id="rId1"/>
            </a:rPr>
            <a:t>www.prainc.com/soar</a:t>
          </a:r>
          <a:endParaRPr lang="en-US" sz="2000" kern="1200" dirty="0">
            <a:solidFill>
              <a:srgbClr val="FF0000"/>
            </a:solidFill>
          </a:endParaRPr>
        </a:p>
        <a:p>
          <a:pPr marL="228600" lvl="1" indent="-228600" algn="l" defTabSz="889000">
            <a:lnSpc>
              <a:spcPct val="90000"/>
            </a:lnSpc>
            <a:spcBef>
              <a:spcPct val="0"/>
            </a:spcBef>
            <a:spcAft>
              <a:spcPct val="15000"/>
            </a:spcAft>
            <a:buChar char="••"/>
          </a:pPr>
          <a:r>
            <a:rPr lang="en-US" sz="2000" u="sng" kern="1200" dirty="0" smtClean="0">
              <a:solidFill>
                <a:srgbClr val="FF0000"/>
              </a:solidFill>
              <a:hlinkClick xmlns:r="http://schemas.openxmlformats.org/officeDocument/2006/relationships" r:id="rId1"/>
            </a:rPr>
            <a:t>www.ssa.gov/disability</a:t>
          </a:r>
          <a:endParaRPr lang="en-US" sz="2000" u="sng" kern="1200" dirty="0">
            <a:solidFill>
              <a:srgbClr val="FF0000"/>
            </a:solidFill>
            <a:hlinkClick xmlns:r="http://schemas.openxmlformats.org/officeDocument/2006/relationships" r:id="rId1"/>
          </a:endParaRPr>
        </a:p>
      </dsp:txBody>
      <dsp:txXfrm rot="5400000">
        <a:off x="4726108" y="933005"/>
        <a:ext cx="1043316" cy="6878066"/>
      </dsp:txXfrm>
    </dsp:sp>
    <dsp:sp modelId="{C435CB3D-8710-4189-988E-BA6F7AD0113F}">
      <dsp:nvSpPr>
        <dsp:cNvPr id="0" name=""/>
        <dsp:cNvSpPr/>
      </dsp:nvSpPr>
      <dsp:spPr>
        <a:xfrm>
          <a:off x="0" y="3823042"/>
          <a:ext cx="1806953" cy="112995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Referring</a:t>
          </a:r>
          <a:endParaRPr lang="en-US" sz="2700" kern="1200" dirty="0"/>
        </a:p>
      </dsp:txBody>
      <dsp:txXfrm>
        <a:off x="0" y="3823042"/>
        <a:ext cx="1806953" cy="1129957"/>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E203C51-6CD4-41B5-B65F-0631BAD73BDD}">
      <dsp:nvSpPr>
        <dsp:cNvPr id="0" name=""/>
        <dsp:cNvSpPr/>
      </dsp:nvSpPr>
      <dsp:spPr>
        <a:xfrm rot="5400000">
          <a:off x="4042993" y="-2281608"/>
          <a:ext cx="2308109" cy="69795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Income and health care for Vets with service connected disability.</a:t>
          </a:r>
          <a:endParaRPr lang="en-US" sz="2000" kern="1200" dirty="0"/>
        </a:p>
        <a:p>
          <a:pPr marL="228600" lvl="1" indent="-228600" algn="l" defTabSz="889000">
            <a:lnSpc>
              <a:spcPct val="90000"/>
            </a:lnSpc>
            <a:spcBef>
              <a:spcPct val="0"/>
            </a:spcBef>
            <a:spcAft>
              <a:spcPct val="15000"/>
            </a:spcAft>
            <a:buChar char="••"/>
          </a:pPr>
          <a:r>
            <a:rPr lang="en-US" sz="2000" kern="1200" dirty="0" smtClean="0"/>
            <a:t>Injury must be connected with military service.</a:t>
          </a:r>
        </a:p>
        <a:p>
          <a:pPr marL="228600" lvl="1" indent="-228600" algn="l" defTabSz="889000">
            <a:lnSpc>
              <a:spcPct val="90000"/>
            </a:lnSpc>
            <a:spcBef>
              <a:spcPct val="0"/>
            </a:spcBef>
            <a:spcAft>
              <a:spcPct val="15000"/>
            </a:spcAft>
            <a:buChar char="••"/>
          </a:pPr>
          <a:r>
            <a:rPr lang="en-US" sz="2000" kern="1200" dirty="0" smtClean="0"/>
            <a:t>Need not be combat zone injury.</a:t>
          </a:r>
        </a:p>
        <a:p>
          <a:pPr marL="228600" lvl="1" indent="-228600" algn="l" defTabSz="889000">
            <a:lnSpc>
              <a:spcPct val="90000"/>
            </a:lnSpc>
            <a:spcBef>
              <a:spcPct val="0"/>
            </a:spcBef>
            <a:spcAft>
              <a:spcPct val="15000"/>
            </a:spcAft>
            <a:buChar char="••"/>
          </a:pPr>
          <a:r>
            <a:rPr lang="en-US" sz="2000" kern="1200" dirty="0" smtClean="0"/>
            <a:t>Application to </a:t>
          </a:r>
          <a:r>
            <a:rPr lang="en-US" sz="2000" kern="1200" dirty="0" smtClean="0">
              <a:solidFill>
                <a:srgbClr val="FF0000"/>
              </a:solidFill>
            </a:rPr>
            <a:t>Veteran Benefits Administration (VBA</a:t>
          </a:r>
          <a:r>
            <a:rPr lang="en-US" sz="2000" kern="1200" dirty="0" smtClean="0"/>
            <a:t>).</a:t>
          </a:r>
        </a:p>
        <a:p>
          <a:pPr marL="228600" lvl="1" indent="-228600" algn="l" defTabSz="889000">
            <a:lnSpc>
              <a:spcPct val="90000"/>
            </a:lnSpc>
            <a:spcBef>
              <a:spcPct val="0"/>
            </a:spcBef>
            <a:spcAft>
              <a:spcPct val="15000"/>
            </a:spcAft>
            <a:buChar char="••"/>
          </a:pPr>
          <a:r>
            <a:rPr lang="en-US" sz="2000" kern="1200" dirty="0" smtClean="0"/>
            <a:t>Higher income potential than SSI/ SSDI. </a:t>
          </a:r>
        </a:p>
      </dsp:txBody>
      <dsp:txXfrm rot="5400000">
        <a:off x="4042993" y="-2281608"/>
        <a:ext cx="2308109" cy="6979504"/>
      </dsp:txXfrm>
    </dsp:sp>
    <dsp:sp modelId="{A967B84B-E858-4D3E-9189-41FDC11C36AA}">
      <dsp:nvSpPr>
        <dsp:cNvPr id="0" name=""/>
        <dsp:cNvSpPr/>
      </dsp:nvSpPr>
      <dsp:spPr>
        <a:xfrm>
          <a:off x="846" y="126"/>
          <a:ext cx="1698147" cy="23993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Basics</a:t>
          </a:r>
          <a:endParaRPr lang="en-US" sz="2700" kern="1200" dirty="0"/>
        </a:p>
      </dsp:txBody>
      <dsp:txXfrm>
        <a:off x="846" y="126"/>
        <a:ext cx="1698147" cy="2399301"/>
      </dsp:txXfrm>
    </dsp:sp>
    <dsp:sp modelId="{9EA033E5-BB5C-4169-AD67-75D762A1F0C6}">
      <dsp:nvSpPr>
        <dsp:cNvPr id="0" name=""/>
        <dsp:cNvSpPr/>
      </dsp:nvSpPr>
      <dsp:spPr>
        <a:xfrm rot="5400000">
          <a:off x="4632960" y="-376909"/>
          <a:ext cx="1162331" cy="694534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Fast track for homeless applicants</a:t>
          </a:r>
          <a:endParaRPr lang="en-US" sz="2000" kern="1200" dirty="0"/>
        </a:p>
        <a:p>
          <a:pPr marL="228600" lvl="1" indent="-228600" algn="l" defTabSz="889000">
            <a:lnSpc>
              <a:spcPct val="90000"/>
            </a:lnSpc>
            <a:spcBef>
              <a:spcPct val="0"/>
            </a:spcBef>
            <a:spcAft>
              <a:spcPct val="15000"/>
            </a:spcAft>
            <a:buChar char="••"/>
          </a:pPr>
          <a:r>
            <a:rPr lang="en-US" sz="2000" kern="1200" dirty="0" smtClean="0"/>
            <a:t>VBA staff are “in reaching” to some shelters. </a:t>
          </a:r>
        </a:p>
        <a:p>
          <a:pPr marL="228600" lvl="1" indent="-228600" algn="l" defTabSz="889000">
            <a:lnSpc>
              <a:spcPct val="90000"/>
            </a:lnSpc>
            <a:spcBef>
              <a:spcPct val="0"/>
            </a:spcBef>
            <a:spcAft>
              <a:spcPct val="15000"/>
            </a:spcAft>
            <a:buChar char="••"/>
          </a:pPr>
          <a:r>
            <a:rPr lang="en-US" sz="2000" kern="1200" dirty="0" smtClean="0"/>
            <a:t>VBA will partner with SSVF grantees. </a:t>
          </a:r>
        </a:p>
      </dsp:txBody>
      <dsp:txXfrm rot="5400000">
        <a:off x="4632960" y="-376909"/>
        <a:ext cx="1162331" cy="6945347"/>
      </dsp:txXfrm>
    </dsp:sp>
    <dsp:sp modelId="{E1138D58-9276-431C-9D82-5BA8F1B4B57D}">
      <dsp:nvSpPr>
        <dsp:cNvPr id="0" name=""/>
        <dsp:cNvSpPr/>
      </dsp:nvSpPr>
      <dsp:spPr>
        <a:xfrm>
          <a:off x="14" y="2514604"/>
          <a:ext cx="1739759" cy="11995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Must Know</a:t>
          </a:r>
          <a:endParaRPr lang="en-US" sz="2700" kern="1200" dirty="0"/>
        </a:p>
      </dsp:txBody>
      <dsp:txXfrm>
        <a:off x="14" y="2514604"/>
        <a:ext cx="1739759" cy="1199538"/>
      </dsp:txXfrm>
    </dsp:sp>
    <dsp:sp modelId="{99B076A4-55FB-4C20-B535-30C0C9B86B1E}">
      <dsp:nvSpPr>
        <dsp:cNvPr id="0" name=""/>
        <dsp:cNvSpPr/>
      </dsp:nvSpPr>
      <dsp:spPr>
        <a:xfrm rot="5400000">
          <a:off x="4726108" y="933005"/>
          <a:ext cx="1043316" cy="687806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Homeless Veteran Outreach Coordinator at your VBA.</a:t>
          </a:r>
          <a:endParaRPr lang="en-US" sz="2000" kern="1200" dirty="0"/>
        </a:p>
        <a:p>
          <a:pPr marL="228600" lvl="1" indent="-228600" algn="l" defTabSz="889000">
            <a:lnSpc>
              <a:spcPct val="90000"/>
            </a:lnSpc>
            <a:spcBef>
              <a:spcPct val="0"/>
            </a:spcBef>
            <a:spcAft>
              <a:spcPct val="15000"/>
            </a:spcAft>
            <a:buChar char="••"/>
          </a:pPr>
          <a:r>
            <a:rPr lang="en-US" sz="2000" kern="1200" dirty="0" smtClean="0">
              <a:hlinkClick xmlns:r="http://schemas.openxmlformats.org/officeDocument/2006/relationships" r:id="rId1"/>
            </a:rPr>
            <a:t>http://benefits.va.gov/compensation/</a:t>
          </a:r>
          <a:r>
            <a:rPr lang="en-US" sz="2000" kern="1200" dirty="0" smtClean="0"/>
            <a:t>.  </a:t>
          </a:r>
          <a:endParaRPr lang="en-US" sz="2000" kern="1200" dirty="0"/>
        </a:p>
      </dsp:txBody>
      <dsp:txXfrm rot="5400000">
        <a:off x="4726108" y="933005"/>
        <a:ext cx="1043316" cy="6878066"/>
      </dsp:txXfrm>
    </dsp:sp>
    <dsp:sp modelId="{C435CB3D-8710-4189-988E-BA6F7AD0113F}">
      <dsp:nvSpPr>
        <dsp:cNvPr id="0" name=""/>
        <dsp:cNvSpPr/>
      </dsp:nvSpPr>
      <dsp:spPr>
        <a:xfrm>
          <a:off x="0" y="3823042"/>
          <a:ext cx="1806953" cy="112995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Referring</a:t>
          </a:r>
          <a:endParaRPr lang="en-US" sz="2700" kern="1200" dirty="0"/>
        </a:p>
      </dsp:txBody>
      <dsp:txXfrm>
        <a:off x="0" y="3823042"/>
        <a:ext cx="1806953" cy="1129957"/>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E203C51-6CD4-41B5-B65F-0631BAD73BDD}">
      <dsp:nvSpPr>
        <dsp:cNvPr id="0" name=""/>
        <dsp:cNvSpPr/>
      </dsp:nvSpPr>
      <dsp:spPr>
        <a:xfrm rot="5400000">
          <a:off x="4042993" y="-2281608"/>
          <a:ext cx="2308109" cy="69795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Income and health care for Vets with disability.</a:t>
          </a:r>
          <a:endParaRPr lang="en-US" sz="2000" kern="1200" dirty="0"/>
        </a:p>
        <a:p>
          <a:pPr marL="228600" lvl="1" indent="-228600" algn="l" defTabSz="889000">
            <a:lnSpc>
              <a:spcPct val="90000"/>
            </a:lnSpc>
            <a:spcBef>
              <a:spcPct val="0"/>
            </a:spcBef>
            <a:spcAft>
              <a:spcPct val="15000"/>
            </a:spcAft>
            <a:buChar char="••"/>
          </a:pPr>
          <a:r>
            <a:rPr lang="en-US" sz="2000" kern="1200" dirty="0" smtClean="0"/>
            <a:t>Disability need not be connected with military service.</a:t>
          </a:r>
        </a:p>
        <a:p>
          <a:pPr marL="228600" lvl="1" indent="-228600" algn="l" defTabSz="889000">
            <a:lnSpc>
              <a:spcPct val="90000"/>
            </a:lnSpc>
            <a:spcBef>
              <a:spcPct val="0"/>
            </a:spcBef>
            <a:spcAft>
              <a:spcPct val="15000"/>
            </a:spcAft>
            <a:buChar char="••"/>
          </a:pPr>
          <a:r>
            <a:rPr lang="en-US" sz="2000" kern="1200" dirty="0" smtClean="0"/>
            <a:t>Application is to </a:t>
          </a:r>
          <a:r>
            <a:rPr lang="en-US" sz="2000" kern="1200" dirty="0" smtClean="0">
              <a:solidFill>
                <a:srgbClr val="FF0000"/>
              </a:solidFill>
            </a:rPr>
            <a:t>Veteran Benefit Administration (VBA</a:t>
          </a:r>
          <a:r>
            <a:rPr lang="en-US" sz="2000" kern="1200" dirty="0" smtClean="0"/>
            <a:t>).</a:t>
          </a:r>
        </a:p>
      </dsp:txBody>
      <dsp:txXfrm rot="5400000">
        <a:off x="4042993" y="-2281608"/>
        <a:ext cx="2308109" cy="6979504"/>
      </dsp:txXfrm>
    </dsp:sp>
    <dsp:sp modelId="{A967B84B-E858-4D3E-9189-41FDC11C36AA}">
      <dsp:nvSpPr>
        <dsp:cNvPr id="0" name=""/>
        <dsp:cNvSpPr/>
      </dsp:nvSpPr>
      <dsp:spPr>
        <a:xfrm>
          <a:off x="846" y="126"/>
          <a:ext cx="1698147" cy="23993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Basics</a:t>
          </a:r>
          <a:endParaRPr lang="en-US" sz="2700" kern="1200" dirty="0"/>
        </a:p>
      </dsp:txBody>
      <dsp:txXfrm>
        <a:off x="846" y="126"/>
        <a:ext cx="1698147" cy="2399301"/>
      </dsp:txXfrm>
    </dsp:sp>
    <dsp:sp modelId="{9EA033E5-BB5C-4169-AD67-75D762A1F0C6}">
      <dsp:nvSpPr>
        <dsp:cNvPr id="0" name=""/>
        <dsp:cNvSpPr/>
      </dsp:nvSpPr>
      <dsp:spPr>
        <a:xfrm rot="5400000">
          <a:off x="4632960" y="-376909"/>
          <a:ext cx="1162331" cy="694534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Fast track for homeless applicants. </a:t>
          </a:r>
          <a:endParaRPr lang="en-US" sz="2000" kern="1200" dirty="0"/>
        </a:p>
        <a:p>
          <a:pPr marL="228600" lvl="1" indent="-228600" algn="l" defTabSz="889000">
            <a:lnSpc>
              <a:spcPct val="90000"/>
            </a:lnSpc>
            <a:spcBef>
              <a:spcPct val="0"/>
            </a:spcBef>
            <a:spcAft>
              <a:spcPct val="15000"/>
            </a:spcAft>
            <a:buChar char="••"/>
          </a:pPr>
          <a:r>
            <a:rPr lang="en-US" sz="2000" kern="1200" dirty="0" smtClean="0"/>
            <a:t>VBA staff are “in reaching” to some shelters.</a:t>
          </a:r>
        </a:p>
        <a:p>
          <a:pPr marL="228600" lvl="1" indent="-228600" algn="l" defTabSz="889000">
            <a:lnSpc>
              <a:spcPct val="90000"/>
            </a:lnSpc>
            <a:spcBef>
              <a:spcPct val="0"/>
            </a:spcBef>
            <a:spcAft>
              <a:spcPct val="15000"/>
            </a:spcAft>
            <a:buChar char="••"/>
          </a:pPr>
          <a:r>
            <a:rPr lang="en-US" sz="2000" kern="1200" dirty="0" smtClean="0"/>
            <a:t>VBA will partner with SSVF.</a:t>
          </a:r>
        </a:p>
      </dsp:txBody>
      <dsp:txXfrm rot="5400000">
        <a:off x="4632960" y="-376909"/>
        <a:ext cx="1162331" cy="6945347"/>
      </dsp:txXfrm>
    </dsp:sp>
    <dsp:sp modelId="{E1138D58-9276-431C-9D82-5BA8F1B4B57D}">
      <dsp:nvSpPr>
        <dsp:cNvPr id="0" name=""/>
        <dsp:cNvSpPr/>
      </dsp:nvSpPr>
      <dsp:spPr>
        <a:xfrm>
          <a:off x="14" y="2514604"/>
          <a:ext cx="1739759" cy="11995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Must Know</a:t>
          </a:r>
          <a:endParaRPr lang="en-US" sz="2700" kern="1200" dirty="0"/>
        </a:p>
      </dsp:txBody>
      <dsp:txXfrm>
        <a:off x="14" y="2514604"/>
        <a:ext cx="1739759" cy="1199538"/>
      </dsp:txXfrm>
    </dsp:sp>
    <dsp:sp modelId="{99B076A4-55FB-4C20-B535-30C0C9B86B1E}">
      <dsp:nvSpPr>
        <dsp:cNvPr id="0" name=""/>
        <dsp:cNvSpPr/>
      </dsp:nvSpPr>
      <dsp:spPr>
        <a:xfrm rot="5400000">
          <a:off x="4726108" y="933005"/>
          <a:ext cx="1043316" cy="687806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Homeless Veteran Outreach Coordinator at VBA.</a:t>
          </a:r>
          <a:endParaRPr lang="en-US" sz="2000" kern="1200" dirty="0"/>
        </a:p>
        <a:p>
          <a:pPr marL="228600" lvl="1" indent="-228600" algn="l" defTabSz="889000">
            <a:lnSpc>
              <a:spcPct val="90000"/>
            </a:lnSpc>
            <a:spcBef>
              <a:spcPct val="0"/>
            </a:spcBef>
            <a:spcAft>
              <a:spcPct val="15000"/>
            </a:spcAft>
            <a:buChar char="••"/>
          </a:pPr>
          <a:r>
            <a:rPr lang="en-US" sz="2000" kern="1200" dirty="0" smtClean="0">
              <a:hlinkClick xmlns:r="http://schemas.openxmlformats.org/officeDocument/2006/relationships" r:id="rId1"/>
            </a:rPr>
            <a:t>http://benefits.va.gov/compensation/</a:t>
          </a:r>
          <a:r>
            <a:rPr lang="en-US" sz="2000" kern="1200" dirty="0" smtClean="0"/>
            <a:t>.  </a:t>
          </a:r>
          <a:endParaRPr lang="en-US" sz="2000" kern="1200" dirty="0"/>
        </a:p>
      </dsp:txBody>
      <dsp:txXfrm rot="5400000">
        <a:off x="4726108" y="933005"/>
        <a:ext cx="1043316" cy="6878066"/>
      </dsp:txXfrm>
    </dsp:sp>
    <dsp:sp modelId="{C435CB3D-8710-4189-988E-BA6F7AD0113F}">
      <dsp:nvSpPr>
        <dsp:cNvPr id="0" name=""/>
        <dsp:cNvSpPr/>
      </dsp:nvSpPr>
      <dsp:spPr>
        <a:xfrm>
          <a:off x="0" y="3823042"/>
          <a:ext cx="1806953" cy="112995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Referring</a:t>
          </a:r>
          <a:endParaRPr lang="en-US" sz="2700" kern="1200" dirty="0"/>
        </a:p>
      </dsp:txBody>
      <dsp:txXfrm>
        <a:off x="0" y="3823042"/>
        <a:ext cx="1806953" cy="1129957"/>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E203C51-6CD4-41B5-B65F-0631BAD73BDD}">
      <dsp:nvSpPr>
        <dsp:cNvPr id="0" name=""/>
        <dsp:cNvSpPr/>
      </dsp:nvSpPr>
      <dsp:spPr>
        <a:xfrm rot="5400000">
          <a:off x="4042993" y="-2281608"/>
          <a:ext cx="2308109" cy="69795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Income for eligible families with children in household. </a:t>
          </a:r>
          <a:endParaRPr lang="en-US" sz="2000" kern="1200" dirty="0"/>
        </a:p>
        <a:p>
          <a:pPr marL="228600" lvl="1" indent="-228600" algn="l" defTabSz="889000">
            <a:lnSpc>
              <a:spcPct val="90000"/>
            </a:lnSpc>
            <a:spcBef>
              <a:spcPct val="0"/>
            </a:spcBef>
            <a:spcAft>
              <a:spcPct val="15000"/>
            </a:spcAft>
            <a:buChar char="••"/>
          </a:pPr>
          <a:r>
            <a:rPr lang="en-US" sz="2000" kern="1200" dirty="0" smtClean="0"/>
            <a:t>Provides “leg up” out of homelessness .</a:t>
          </a:r>
        </a:p>
        <a:p>
          <a:pPr marL="228600" lvl="1" indent="-228600" algn="l" defTabSz="889000">
            <a:lnSpc>
              <a:spcPct val="90000"/>
            </a:lnSpc>
            <a:spcBef>
              <a:spcPct val="0"/>
            </a:spcBef>
            <a:spcAft>
              <a:spcPct val="15000"/>
            </a:spcAft>
            <a:buChar char="••"/>
          </a:pPr>
          <a:r>
            <a:rPr lang="en-US" sz="2000" kern="1200" dirty="0" smtClean="0"/>
            <a:t>Walk in application at </a:t>
          </a:r>
          <a:r>
            <a:rPr lang="en-US" sz="2000" kern="1200" dirty="0" smtClean="0">
              <a:solidFill>
                <a:srgbClr val="FF0000"/>
              </a:solidFill>
            </a:rPr>
            <a:t>state welfare agency</a:t>
          </a:r>
          <a:r>
            <a:rPr lang="en-US" sz="2000" kern="1200" dirty="0" smtClean="0"/>
            <a:t>.</a:t>
          </a:r>
        </a:p>
        <a:p>
          <a:pPr marL="228600" lvl="1" indent="-228600" algn="l" defTabSz="889000">
            <a:lnSpc>
              <a:spcPct val="90000"/>
            </a:lnSpc>
            <a:spcBef>
              <a:spcPct val="0"/>
            </a:spcBef>
            <a:spcAft>
              <a:spcPct val="15000"/>
            </a:spcAft>
            <a:buChar char="••"/>
          </a:pPr>
          <a:r>
            <a:rPr lang="en-US" sz="2000" kern="1200" dirty="0" smtClean="0"/>
            <a:t>Families in shelter typically connected to TANF/SNAP.</a:t>
          </a:r>
        </a:p>
      </dsp:txBody>
      <dsp:txXfrm rot="5400000">
        <a:off x="4042993" y="-2281608"/>
        <a:ext cx="2308109" cy="6979504"/>
      </dsp:txXfrm>
    </dsp:sp>
    <dsp:sp modelId="{A967B84B-E858-4D3E-9189-41FDC11C36AA}">
      <dsp:nvSpPr>
        <dsp:cNvPr id="0" name=""/>
        <dsp:cNvSpPr/>
      </dsp:nvSpPr>
      <dsp:spPr>
        <a:xfrm>
          <a:off x="846" y="126"/>
          <a:ext cx="1698147" cy="23993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Basics</a:t>
          </a:r>
          <a:endParaRPr lang="en-US" sz="2700" kern="1200" dirty="0"/>
        </a:p>
      </dsp:txBody>
      <dsp:txXfrm>
        <a:off x="846" y="126"/>
        <a:ext cx="1698147" cy="2399301"/>
      </dsp:txXfrm>
    </dsp:sp>
    <dsp:sp modelId="{9EA033E5-BB5C-4169-AD67-75D762A1F0C6}">
      <dsp:nvSpPr>
        <dsp:cNvPr id="0" name=""/>
        <dsp:cNvSpPr/>
      </dsp:nvSpPr>
      <dsp:spPr>
        <a:xfrm rot="5400000">
          <a:off x="4632960" y="-376909"/>
          <a:ext cx="1162331" cy="694534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Walk –in locations of TANF offices for local application. </a:t>
          </a:r>
          <a:endParaRPr lang="en-US" sz="2000" kern="1200" dirty="0"/>
        </a:p>
        <a:p>
          <a:pPr marL="228600" lvl="1" indent="-228600" algn="l" defTabSz="889000">
            <a:lnSpc>
              <a:spcPct val="90000"/>
            </a:lnSpc>
            <a:spcBef>
              <a:spcPct val="0"/>
            </a:spcBef>
            <a:spcAft>
              <a:spcPct val="15000"/>
            </a:spcAft>
            <a:buChar char="••"/>
          </a:pPr>
          <a:r>
            <a:rPr lang="en-US" sz="2000" kern="1200" dirty="0" smtClean="0"/>
            <a:t>Unique to each state: resources for homeless.</a:t>
          </a:r>
        </a:p>
      </dsp:txBody>
      <dsp:txXfrm rot="5400000">
        <a:off x="4632960" y="-376909"/>
        <a:ext cx="1162331" cy="6945347"/>
      </dsp:txXfrm>
    </dsp:sp>
    <dsp:sp modelId="{E1138D58-9276-431C-9D82-5BA8F1B4B57D}">
      <dsp:nvSpPr>
        <dsp:cNvPr id="0" name=""/>
        <dsp:cNvSpPr/>
      </dsp:nvSpPr>
      <dsp:spPr>
        <a:xfrm>
          <a:off x="14" y="2514604"/>
          <a:ext cx="1739759" cy="11995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Must Know</a:t>
          </a:r>
          <a:endParaRPr lang="en-US" sz="2700" kern="1200" dirty="0"/>
        </a:p>
      </dsp:txBody>
      <dsp:txXfrm>
        <a:off x="14" y="2514604"/>
        <a:ext cx="1739759" cy="1199538"/>
      </dsp:txXfrm>
    </dsp:sp>
    <dsp:sp modelId="{99B076A4-55FB-4C20-B535-30C0C9B86B1E}">
      <dsp:nvSpPr>
        <dsp:cNvPr id="0" name=""/>
        <dsp:cNvSpPr/>
      </dsp:nvSpPr>
      <dsp:spPr>
        <a:xfrm rot="5400000">
          <a:off x="4726108" y="933005"/>
          <a:ext cx="1043316" cy="687806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Research your state’s homeless TANF benefits.  </a:t>
          </a:r>
          <a:endParaRPr lang="en-US" sz="2000" kern="1200" dirty="0"/>
        </a:p>
        <a:p>
          <a:pPr marL="228600" lvl="1" indent="-228600" algn="l" defTabSz="889000">
            <a:lnSpc>
              <a:spcPct val="90000"/>
            </a:lnSpc>
            <a:spcBef>
              <a:spcPct val="0"/>
            </a:spcBef>
            <a:spcAft>
              <a:spcPct val="15000"/>
            </a:spcAft>
            <a:buChar char="••"/>
          </a:pPr>
          <a:r>
            <a:rPr lang="en-US" sz="2000" kern="1200" dirty="0" smtClean="0"/>
            <a:t>Contact local family advocacy group w/questions</a:t>
          </a:r>
          <a:r>
            <a:rPr lang="en-US" sz="2100" kern="1200" dirty="0" smtClean="0"/>
            <a:t>.</a:t>
          </a:r>
        </a:p>
      </dsp:txBody>
      <dsp:txXfrm rot="5400000">
        <a:off x="4726108" y="933005"/>
        <a:ext cx="1043316" cy="6878066"/>
      </dsp:txXfrm>
    </dsp:sp>
    <dsp:sp modelId="{C435CB3D-8710-4189-988E-BA6F7AD0113F}">
      <dsp:nvSpPr>
        <dsp:cNvPr id="0" name=""/>
        <dsp:cNvSpPr/>
      </dsp:nvSpPr>
      <dsp:spPr>
        <a:xfrm>
          <a:off x="0" y="3823042"/>
          <a:ext cx="1806953" cy="112995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Referring</a:t>
          </a:r>
          <a:endParaRPr lang="en-US" sz="2700" kern="1200" dirty="0"/>
        </a:p>
      </dsp:txBody>
      <dsp:txXfrm>
        <a:off x="0" y="3823042"/>
        <a:ext cx="1806953" cy="112995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E203C51-6CD4-41B5-B65F-0631BAD73BDD}">
      <dsp:nvSpPr>
        <dsp:cNvPr id="0" name=""/>
        <dsp:cNvSpPr/>
      </dsp:nvSpPr>
      <dsp:spPr>
        <a:xfrm rot="5400000">
          <a:off x="4469109" y="-2681967"/>
          <a:ext cx="1455875" cy="69795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Immediate, fast work opportunity for shelter guests.</a:t>
          </a:r>
          <a:endParaRPr lang="en-US" sz="1900" kern="1200" dirty="0"/>
        </a:p>
        <a:p>
          <a:pPr marL="171450" lvl="1" indent="-171450" algn="l" defTabSz="844550">
            <a:lnSpc>
              <a:spcPct val="90000"/>
            </a:lnSpc>
            <a:spcBef>
              <a:spcPct val="0"/>
            </a:spcBef>
            <a:spcAft>
              <a:spcPct val="15000"/>
            </a:spcAft>
            <a:buChar char="••"/>
          </a:pPr>
          <a:r>
            <a:rPr lang="en-US" sz="1900" kern="1200" dirty="0" smtClean="0"/>
            <a:t>Forgoes job readiness, training, or preparation steps. </a:t>
          </a:r>
        </a:p>
        <a:p>
          <a:pPr marL="171450" lvl="1" indent="-171450" algn="l" defTabSz="844550">
            <a:lnSpc>
              <a:spcPct val="90000"/>
            </a:lnSpc>
            <a:spcBef>
              <a:spcPct val="0"/>
            </a:spcBef>
            <a:spcAft>
              <a:spcPct val="15000"/>
            </a:spcAft>
            <a:buChar char="••"/>
          </a:pPr>
          <a:r>
            <a:rPr lang="en-US" sz="1900" kern="1200" dirty="0" smtClean="0"/>
            <a:t>Social enterprise and other ventures.</a:t>
          </a:r>
        </a:p>
        <a:p>
          <a:pPr marL="171450" lvl="1" indent="-171450" algn="l" defTabSz="844550">
            <a:lnSpc>
              <a:spcPct val="90000"/>
            </a:lnSpc>
            <a:spcBef>
              <a:spcPct val="0"/>
            </a:spcBef>
            <a:spcAft>
              <a:spcPct val="15000"/>
            </a:spcAft>
            <a:buChar char="••"/>
          </a:pPr>
          <a:r>
            <a:rPr lang="en-US" sz="1900" kern="1200" dirty="0" smtClean="0"/>
            <a:t>Funded by foundations, state innovations funds, enterprise.</a:t>
          </a:r>
        </a:p>
      </dsp:txBody>
      <dsp:txXfrm rot="5400000">
        <a:off x="4469109" y="-2681967"/>
        <a:ext cx="1455875" cy="6979504"/>
      </dsp:txXfrm>
    </dsp:sp>
    <dsp:sp modelId="{A967B84B-E858-4D3E-9189-41FDC11C36AA}">
      <dsp:nvSpPr>
        <dsp:cNvPr id="0" name=""/>
        <dsp:cNvSpPr/>
      </dsp:nvSpPr>
      <dsp:spPr>
        <a:xfrm>
          <a:off x="890" y="949"/>
          <a:ext cx="1698147" cy="16017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Basics</a:t>
          </a:r>
          <a:endParaRPr lang="en-US" sz="2700" kern="1200" dirty="0"/>
        </a:p>
      </dsp:txBody>
      <dsp:txXfrm>
        <a:off x="890" y="949"/>
        <a:ext cx="1698147" cy="1601796"/>
      </dsp:txXfrm>
    </dsp:sp>
    <dsp:sp modelId="{9EA033E5-BB5C-4169-AD67-75D762A1F0C6}">
      <dsp:nvSpPr>
        <dsp:cNvPr id="0" name=""/>
        <dsp:cNvSpPr/>
      </dsp:nvSpPr>
      <dsp:spPr>
        <a:xfrm rot="5400000">
          <a:off x="4416775" y="-984491"/>
          <a:ext cx="1601485" cy="693856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Fits with re-housing SSVF participants. </a:t>
          </a:r>
          <a:endParaRPr lang="en-US" sz="1900" kern="1200" dirty="0"/>
        </a:p>
      </dsp:txBody>
      <dsp:txXfrm rot="5400000">
        <a:off x="4416775" y="-984491"/>
        <a:ext cx="1601485" cy="6938564"/>
      </dsp:txXfrm>
    </dsp:sp>
    <dsp:sp modelId="{E1138D58-9276-431C-9D82-5BA8F1B4B57D}">
      <dsp:nvSpPr>
        <dsp:cNvPr id="0" name=""/>
        <dsp:cNvSpPr/>
      </dsp:nvSpPr>
      <dsp:spPr>
        <a:xfrm>
          <a:off x="890" y="1688472"/>
          <a:ext cx="1738060" cy="158892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Must Know</a:t>
          </a:r>
          <a:endParaRPr lang="en-US" sz="2700" kern="1200" dirty="0"/>
        </a:p>
      </dsp:txBody>
      <dsp:txXfrm>
        <a:off x="890" y="1688472"/>
        <a:ext cx="1738060" cy="1588926"/>
      </dsp:txXfrm>
    </dsp:sp>
    <dsp:sp modelId="{99B076A4-55FB-4C20-B535-30C0C9B86B1E}">
      <dsp:nvSpPr>
        <dsp:cNvPr id="0" name=""/>
        <dsp:cNvSpPr/>
      </dsp:nvSpPr>
      <dsp:spPr>
        <a:xfrm rot="5400000">
          <a:off x="4526470" y="718553"/>
          <a:ext cx="1440812" cy="687806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Contact local homeless coalition.</a:t>
          </a:r>
          <a:endParaRPr lang="en-US" sz="1900" kern="1200" dirty="0"/>
        </a:p>
        <a:p>
          <a:pPr marL="171450" lvl="1" indent="-171450" algn="l" defTabSz="844550">
            <a:lnSpc>
              <a:spcPct val="90000"/>
            </a:lnSpc>
            <a:spcBef>
              <a:spcPct val="0"/>
            </a:spcBef>
            <a:spcAft>
              <a:spcPct val="15000"/>
            </a:spcAft>
            <a:buChar char="••"/>
          </a:pPr>
          <a:r>
            <a:rPr lang="en-US" sz="1900" kern="1200" dirty="0" smtClean="0"/>
            <a:t>Attend CoC employment working groups.</a:t>
          </a:r>
        </a:p>
      </dsp:txBody>
      <dsp:txXfrm rot="5400000">
        <a:off x="4526470" y="718553"/>
        <a:ext cx="1440812" cy="6878066"/>
      </dsp:txXfrm>
    </dsp:sp>
    <dsp:sp modelId="{C435CB3D-8710-4189-988E-BA6F7AD0113F}">
      <dsp:nvSpPr>
        <dsp:cNvPr id="0" name=""/>
        <dsp:cNvSpPr/>
      </dsp:nvSpPr>
      <dsp:spPr>
        <a:xfrm>
          <a:off x="890" y="3363124"/>
          <a:ext cx="1806953" cy="158892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Referring</a:t>
          </a:r>
          <a:endParaRPr lang="en-US" sz="2700" kern="1200" dirty="0"/>
        </a:p>
      </dsp:txBody>
      <dsp:txXfrm>
        <a:off x="890" y="3363124"/>
        <a:ext cx="1806953" cy="158892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E203C51-6CD4-41B5-B65F-0631BAD73BDD}">
      <dsp:nvSpPr>
        <dsp:cNvPr id="0" name=""/>
        <dsp:cNvSpPr/>
      </dsp:nvSpPr>
      <dsp:spPr>
        <a:xfrm rot="5400000">
          <a:off x="4042993" y="-2281608"/>
          <a:ext cx="2308109" cy="69795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Voucher: 12 months of training for high demand job.</a:t>
          </a:r>
          <a:endParaRPr lang="en-US" sz="2000" kern="1200" dirty="0"/>
        </a:p>
        <a:p>
          <a:pPr marL="228600" lvl="1" indent="-228600" algn="l" defTabSz="889000">
            <a:lnSpc>
              <a:spcPct val="90000"/>
            </a:lnSpc>
            <a:spcBef>
              <a:spcPct val="0"/>
            </a:spcBef>
            <a:spcAft>
              <a:spcPct val="15000"/>
            </a:spcAft>
            <a:buChar char="••"/>
          </a:pPr>
          <a:r>
            <a:rPr lang="en-US" sz="2000" kern="1200" dirty="0" smtClean="0"/>
            <a:t>Stipend: Full time for </a:t>
          </a:r>
          <a:r>
            <a:rPr lang="en-US" sz="2000" kern="1200" dirty="0" smtClean="0">
              <a:solidFill>
                <a:schemeClr val="bg1"/>
              </a:solidFill>
            </a:rPr>
            <a:t>12 months = $1,564 monthly</a:t>
          </a:r>
          <a:endParaRPr lang="en-US" sz="2000" kern="1200" dirty="0">
            <a:solidFill>
              <a:schemeClr val="bg1"/>
            </a:solidFill>
          </a:endParaRPr>
        </a:p>
        <a:p>
          <a:pPr marL="228600" lvl="1" indent="-228600" algn="l" defTabSz="889000">
            <a:lnSpc>
              <a:spcPct val="90000"/>
            </a:lnSpc>
            <a:spcBef>
              <a:spcPct val="0"/>
            </a:spcBef>
            <a:spcAft>
              <a:spcPct val="15000"/>
            </a:spcAft>
            <a:buChar char="••"/>
          </a:pPr>
          <a:r>
            <a:rPr lang="en-US" sz="2000" kern="1200" dirty="0" smtClean="0"/>
            <a:t>Community college or technical schools.</a:t>
          </a:r>
        </a:p>
        <a:p>
          <a:pPr marL="228600" lvl="1" indent="-228600" algn="l" defTabSz="889000">
            <a:lnSpc>
              <a:spcPct val="90000"/>
            </a:lnSpc>
            <a:spcBef>
              <a:spcPct val="0"/>
            </a:spcBef>
            <a:spcAft>
              <a:spcPct val="15000"/>
            </a:spcAft>
            <a:buChar char="••"/>
          </a:pPr>
          <a:r>
            <a:rPr lang="en-US" sz="2000" kern="1200" dirty="0" smtClean="0"/>
            <a:t>Key eligibility:</a:t>
          </a:r>
        </a:p>
        <a:p>
          <a:pPr marL="457200" lvl="2" indent="-228600" algn="l" defTabSz="889000">
            <a:lnSpc>
              <a:spcPct val="90000"/>
            </a:lnSpc>
            <a:spcBef>
              <a:spcPct val="0"/>
            </a:spcBef>
            <a:spcAft>
              <a:spcPct val="15000"/>
            </a:spcAft>
            <a:buChar char="••"/>
          </a:pPr>
          <a:r>
            <a:rPr lang="en-US" sz="2000" i="1" kern="1200" dirty="0" smtClean="0"/>
            <a:t>Not eligible for other VA education benefit.</a:t>
          </a:r>
        </a:p>
        <a:p>
          <a:pPr marL="457200" lvl="2" indent="-228600" algn="l" defTabSz="889000">
            <a:lnSpc>
              <a:spcPct val="90000"/>
            </a:lnSpc>
            <a:spcBef>
              <a:spcPct val="0"/>
            </a:spcBef>
            <a:spcAft>
              <a:spcPct val="15000"/>
            </a:spcAft>
            <a:buChar char="••"/>
          </a:pPr>
          <a:r>
            <a:rPr lang="en-US" sz="2000" i="1" kern="1200" dirty="0" smtClean="0"/>
            <a:t>Aged 35-60.</a:t>
          </a:r>
        </a:p>
      </dsp:txBody>
      <dsp:txXfrm rot="5400000">
        <a:off x="4042993" y="-2281608"/>
        <a:ext cx="2308109" cy="6979504"/>
      </dsp:txXfrm>
    </dsp:sp>
    <dsp:sp modelId="{A967B84B-E858-4D3E-9189-41FDC11C36AA}">
      <dsp:nvSpPr>
        <dsp:cNvPr id="0" name=""/>
        <dsp:cNvSpPr/>
      </dsp:nvSpPr>
      <dsp:spPr>
        <a:xfrm>
          <a:off x="846" y="126"/>
          <a:ext cx="1698147" cy="23993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Basics</a:t>
          </a:r>
          <a:endParaRPr lang="en-US" sz="2700" kern="1200" dirty="0"/>
        </a:p>
      </dsp:txBody>
      <dsp:txXfrm>
        <a:off x="846" y="126"/>
        <a:ext cx="1698147" cy="2399301"/>
      </dsp:txXfrm>
    </dsp:sp>
    <dsp:sp modelId="{9EA033E5-BB5C-4169-AD67-75D762A1F0C6}">
      <dsp:nvSpPr>
        <dsp:cNvPr id="0" name=""/>
        <dsp:cNvSpPr/>
      </dsp:nvSpPr>
      <dsp:spPr>
        <a:xfrm rot="5400000">
          <a:off x="4632960" y="-376909"/>
          <a:ext cx="1162331" cy="694534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Fast application and approval process.</a:t>
          </a:r>
          <a:endParaRPr lang="en-US" sz="2000" kern="1200" dirty="0"/>
        </a:p>
      </dsp:txBody>
      <dsp:txXfrm rot="5400000">
        <a:off x="4632960" y="-376909"/>
        <a:ext cx="1162331" cy="6945347"/>
      </dsp:txXfrm>
    </dsp:sp>
    <dsp:sp modelId="{E1138D58-9276-431C-9D82-5BA8F1B4B57D}">
      <dsp:nvSpPr>
        <dsp:cNvPr id="0" name=""/>
        <dsp:cNvSpPr/>
      </dsp:nvSpPr>
      <dsp:spPr>
        <a:xfrm>
          <a:off x="14" y="2514604"/>
          <a:ext cx="1739759" cy="11995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Must Know</a:t>
          </a:r>
          <a:endParaRPr lang="en-US" sz="2700" kern="1200" dirty="0"/>
        </a:p>
      </dsp:txBody>
      <dsp:txXfrm>
        <a:off x="14" y="2514604"/>
        <a:ext cx="1739759" cy="1199538"/>
      </dsp:txXfrm>
    </dsp:sp>
    <dsp:sp modelId="{99B076A4-55FB-4C20-B535-30C0C9B86B1E}">
      <dsp:nvSpPr>
        <dsp:cNvPr id="0" name=""/>
        <dsp:cNvSpPr/>
      </dsp:nvSpPr>
      <dsp:spPr>
        <a:xfrm rot="5400000">
          <a:off x="4726108" y="933005"/>
          <a:ext cx="1043316" cy="687806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ebenefits portal:</a:t>
          </a:r>
          <a:r>
            <a:rPr lang="en-US" sz="2000" kern="1200" dirty="0" smtClean="0">
              <a:solidFill>
                <a:srgbClr val="FF0000"/>
              </a:solidFill>
            </a:rPr>
            <a:t> ebenefits.va.gov</a:t>
          </a:r>
          <a:endParaRPr lang="en-US" sz="2000" kern="1200" dirty="0">
            <a:solidFill>
              <a:srgbClr val="FF0000"/>
            </a:solidFill>
          </a:endParaRPr>
        </a:p>
        <a:p>
          <a:pPr marL="228600" lvl="1" indent="-228600" algn="l" defTabSz="889000">
            <a:lnSpc>
              <a:spcPct val="90000"/>
            </a:lnSpc>
            <a:spcBef>
              <a:spcPct val="0"/>
            </a:spcBef>
            <a:spcAft>
              <a:spcPct val="15000"/>
            </a:spcAft>
            <a:buChar char="••"/>
          </a:pPr>
          <a:r>
            <a:rPr lang="en-US" sz="2000" kern="1200" dirty="0" smtClean="0">
              <a:solidFill>
                <a:schemeClr val="bg1"/>
              </a:solidFill>
            </a:rPr>
            <a:t>Veteran Specialists at local One Stop Career Center</a:t>
          </a:r>
          <a:endParaRPr lang="en-US" sz="2000" kern="1200" dirty="0">
            <a:solidFill>
              <a:schemeClr val="bg1"/>
            </a:solidFill>
          </a:endParaRPr>
        </a:p>
        <a:p>
          <a:pPr marL="228600" lvl="1" indent="-228600" algn="l" defTabSz="889000">
            <a:lnSpc>
              <a:spcPct val="90000"/>
            </a:lnSpc>
            <a:spcBef>
              <a:spcPct val="0"/>
            </a:spcBef>
            <a:spcAft>
              <a:spcPct val="15000"/>
            </a:spcAft>
            <a:buChar char="••"/>
          </a:pPr>
          <a:r>
            <a:rPr lang="en-US" sz="2000" kern="1200" dirty="0" smtClean="0">
              <a:solidFill>
                <a:schemeClr val="bg1"/>
              </a:solidFill>
            </a:rPr>
            <a:t> </a:t>
          </a:r>
          <a:r>
            <a:rPr lang="en-US" sz="2000" kern="1200" dirty="0" smtClean="0">
              <a:hlinkClick xmlns:r="http://schemas.openxmlformats.org/officeDocument/2006/relationships" r:id="rId1"/>
            </a:rPr>
            <a:t>http://benefits.</a:t>
          </a:r>
          <a:r>
            <a:rPr lang="en-US" sz="2000" kern="1200" dirty="0" smtClean="0">
              <a:solidFill>
                <a:srgbClr val="FF0000"/>
              </a:solidFill>
              <a:hlinkClick xmlns:r="http://schemas.openxmlformats.org/officeDocument/2006/relationships" r:id="rId1"/>
            </a:rPr>
            <a:t>va.</a:t>
          </a:r>
          <a:r>
            <a:rPr lang="en-US" sz="2000" kern="1200" dirty="0" smtClean="0">
              <a:hlinkClick xmlns:r="http://schemas.openxmlformats.org/officeDocument/2006/relationships" r:id="rId1"/>
            </a:rPr>
            <a:t>gov/vow/education.htm</a:t>
          </a:r>
          <a:endParaRPr lang="en-US" sz="2000" kern="1200" dirty="0">
            <a:solidFill>
              <a:schemeClr val="bg1"/>
            </a:solidFill>
          </a:endParaRPr>
        </a:p>
      </dsp:txBody>
      <dsp:txXfrm rot="5400000">
        <a:off x="4726108" y="933005"/>
        <a:ext cx="1043316" cy="6878066"/>
      </dsp:txXfrm>
    </dsp:sp>
    <dsp:sp modelId="{C435CB3D-8710-4189-988E-BA6F7AD0113F}">
      <dsp:nvSpPr>
        <dsp:cNvPr id="0" name=""/>
        <dsp:cNvSpPr/>
      </dsp:nvSpPr>
      <dsp:spPr>
        <a:xfrm>
          <a:off x="0" y="3823042"/>
          <a:ext cx="1806953" cy="112995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Referring</a:t>
          </a:r>
          <a:endParaRPr lang="en-US" sz="2700" kern="1200" dirty="0"/>
        </a:p>
      </dsp:txBody>
      <dsp:txXfrm>
        <a:off x="0" y="3823042"/>
        <a:ext cx="1806953" cy="1129957"/>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E203C51-6CD4-41B5-B65F-0631BAD73BDD}">
      <dsp:nvSpPr>
        <dsp:cNvPr id="0" name=""/>
        <dsp:cNvSpPr/>
      </dsp:nvSpPr>
      <dsp:spPr>
        <a:xfrm rot="5400000">
          <a:off x="4042993" y="-2281608"/>
          <a:ext cx="2308109" cy="69795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Job placement, readiness, and retention.</a:t>
          </a:r>
          <a:endParaRPr lang="en-US" sz="2000" kern="1200" dirty="0"/>
        </a:p>
        <a:p>
          <a:pPr marL="228600" lvl="1" indent="-228600" algn="l" defTabSz="889000">
            <a:lnSpc>
              <a:spcPct val="90000"/>
            </a:lnSpc>
            <a:spcBef>
              <a:spcPct val="0"/>
            </a:spcBef>
            <a:spcAft>
              <a:spcPct val="15000"/>
            </a:spcAft>
            <a:buChar char="••"/>
          </a:pPr>
          <a:r>
            <a:rPr lang="en-US" sz="2000" kern="1200" dirty="0" smtClean="0"/>
            <a:t>Program of the </a:t>
          </a:r>
          <a:r>
            <a:rPr lang="en-US" sz="2000" i="0" kern="1200" dirty="0" smtClean="0">
              <a:solidFill>
                <a:srgbClr val="FF0000"/>
              </a:solidFill>
            </a:rPr>
            <a:t>Department of Labor</a:t>
          </a:r>
          <a:r>
            <a:rPr lang="en-US" sz="2000" kern="1200" dirty="0" smtClean="0"/>
            <a:t>.</a:t>
          </a:r>
        </a:p>
        <a:p>
          <a:pPr marL="228600" lvl="1" indent="-228600" algn="l" defTabSz="889000">
            <a:lnSpc>
              <a:spcPct val="90000"/>
            </a:lnSpc>
            <a:spcBef>
              <a:spcPct val="0"/>
            </a:spcBef>
            <a:spcAft>
              <a:spcPct val="15000"/>
            </a:spcAft>
            <a:buChar char="••"/>
          </a:pPr>
          <a:r>
            <a:rPr lang="en-US" sz="2000" kern="1200" dirty="0" smtClean="0"/>
            <a:t>Job development with local employers.</a:t>
          </a:r>
        </a:p>
        <a:p>
          <a:pPr marL="228600" lvl="1" indent="-228600" algn="l" defTabSz="889000">
            <a:lnSpc>
              <a:spcPct val="90000"/>
            </a:lnSpc>
            <a:spcBef>
              <a:spcPct val="0"/>
            </a:spcBef>
            <a:spcAft>
              <a:spcPct val="15000"/>
            </a:spcAft>
            <a:buChar char="••"/>
          </a:pPr>
          <a:r>
            <a:rPr lang="en-US" sz="2000" kern="1200" dirty="0" smtClean="0"/>
            <a:t>Not available everywhere.</a:t>
          </a:r>
        </a:p>
      </dsp:txBody>
      <dsp:txXfrm rot="5400000">
        <a:off x="4042993" y="-2281608"/>
        <a:ext cx="2308109" cy="6979504"/>
      </dsp:txXfrm>
    </dsp:sp>
    <dsp:sp modelId="{A967B84B-E858-4D3E-9189-41FDC11C36AA}">
      <dsp:nvSpPr>
        <dsp:cNvPr id="0" name=""/>
        <dsp:cNvSpPr/>
      </dsp:nvSpPr>
      <dsp:spPr>
        <a:xfrm>
          <a:off x="846" y="126"/>
          <a:ext cx="1698147" cy="23993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Basics</a:t>
          </a:r>
          <a:endParaRPr lang="en-US" sz="2700" kern="1200" dirty="0"/>
        </a:p>
      </dsp:txBody>
      <dsp:txXfrm>
        <a:off x="846" y="126"/>
        <a:ext cx="1698147" cy="2399301"/>
      </dsp:txXfrm>
    </dsp:sp>
    <dsp:sp modelId="{9EA033E5-BB5C-4169-AD67-75D762A1F0C6}">
      <dsp:nvSpPr>
        <dsp:cNvPr id="0" name=""/>
        <dsp:cNvSpPr/>
      </dsp:nvSpPr>
      <dsp:spPr>
        <a:xfrm rot="5400000">
          <a:off x="4632960" y="-376909"/>
          <a:ext cx="1162331" cy="694534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Inclusive for female and young veterans.</a:t>
          </a:r>
          <a:endParaRPr lang="en-US" sz="2000" kern="1200" dirty="0"/>
        </a:p>
        <a:p>
          <a:pPr marL="228600" lvl="1" indent="-228600" algn="l" defTabSz="889000">
            <a:lnSpc>
              <a:spcPct val="90000"/>
            </a:lnSpc>
            <a:spcBef>
              <a:spcPct val="0"/>
            </a:spcBef>
            <a:spcAft>
              <a:spcPct val="15000"/>
            </a:spcAft>
            <a:buChar char="••"/>
          </a:pPr>
          <a:r>
            <a:rPr lang="en-US" sz="2000" kern="1200" dirty="0" smtClean="0"/>
            <a:t>Not all SSVF applicants eligible – DOL eligibility.</a:t>
          </a:r>
        </a:p>
      </dsp:txBody>
      <dsp:txXfrm rot="5400000">
        <a:off x="4632960" y="-376909"/>
        <a:ext cx="1162331" cy="6945347"/>
      </dsp:txXfrm>
    </dsp:sp>
    <dsp:sp modelId="{E1138D58-9276-431C-9D82-5BA8F1B4B57D}">
      <dsp:nvSpPr>
        <dsp:cNvPr id="0" name=""/>
        <dsp:cNvSpPr/>
      </dsp:nvSpPr>
      <dsp:spPr>
        <a:xfrm>
          <a:off x="14" y="2514604"/>
          <a:ext cx="1739759" cy="11995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Must Know</a:t>
          </a:r>
          <a:endParaRPr lang="en-US" sz="2700" kern="1200" dirty="0"/>
        </a:p>
      </dsp:txBody>
      <dsp:txXfrm>
        <a:off x="14" y="2514604"/>
        <a:ext cx="1739759" cy="1199538"/>
      </dsp:txXfrm>
    </dsp:sp>
    <dsp:sp modelId="{99B076A4-55FB-4C20-B535-30C0C9B86B1E}">
      <dsp:nvSpPr>
        <dsp:cNvPr id="0" name=""/>
        <dsp:cNvSpPr/>
      </dsp:nvSpPr>
      <dsp:spPr>
        <a:xfrm rot="5400000">
          <a:off x="4726108" y="933005"/>
          <a:ext cx="1043316" cy="687806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Visit Department of Labor Vets Employment and Training - to find your local HVRP program: </a:t>
          </a:r>
          <a:r>
            <a:rPr lang="en-US" sz="2000" kern="1200" dirty="0" smtClean="0">
              <a:solidFill>
                <a:srgbClr val="FF0000"/>
              </a:solidFill>
            </a:rPr>
            <a:t>www.dol.gov/vets</a:t>
          </a:r>
          <a:endParaRPr lang="en-US" sz="2000" kern="1200" dirty="0">
            <a:solidFill>
              <a:srgbClr val="FF0000"/>
            </a:solidFill>
          </a:endParaRPr>
        </a:p>
      </dsp:txBody>
      <dsp:txXfrm rot="5400000">
        <a:off x="4726108" y="933005"/>
        <a:ext cx="1043316" cy="6878066"/>
      </dsp:txXfrm>
    </dsp:sp>
    <dsp:sp modelId="{C435CB3D-8710-4189-988E-BA6F7AD0113F}">
      <dsp:nvSpPr>
        <dsp:cNvPr id="0" name=""/>
        <dsp:cNvSpPr/>
      </dsp:nvSpPr>
      <dsp:spPr>
        <a:xfrm>
          <a:off x="0" y="3823042"/>
          <a:ext cx="1806953" cy="112995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Referring</a:t>
          </a:r>
          <a:endParaRPr lang="en-US" sz="2700" kern="1200" dirty="0"/>
        </a:p>
      </dsp:txBody>
      <dsp:txXfrm>
        <a:off x="0" y="3823042"/>
        <a:ext cx="1806953" cy="112995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E203C51-6CD4-41B5-B65F-0631BAD73BDD}">
      <dsp:nvSpPr>
        <dsp:cNvPr id="0" name=""/>
        <dsp:cNvSpPr/>
      </dsp:nvSpPr>
      <dsp:spPr>
        <a:xfrm rot="5400000">
          <a:off x="4042993" y="-2281608"/>
          <a:ext cx="2308109" cy="69795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For homeless veterans with barriers to work.</a:t>
          </a:r>
          <a:endParaRPr lang="en-US" sz="2000" kern="1200" dirty="0"/>
        </a:p>
        <a:p>
          <a:pPr marL="228600" lvl="1" indent="-228600" algn="l" defTabSz="889000">
            <a:lnSpc>
              <a:spcPct val="90000"/>
            </a:lnSpc>
            <a:spcBef>
              <a:spcPct val="0"/>
            </a:spcBef>
            <a:spcAft>
              <a:spcPct val="15000"/>
            </a:spcAft>
            <a:buChar char="••"/>
          </a:pPr>
          <a:r>
            <a:rPr lang="en-US" sz="2000" kern="1200" dirty="0" smtClean="0"/>
            <a:t>Vocational assistance, job placement, ongoing support.</a:t>
          </a:r>
        </a:p>
        <a:p>
          <a:pPr marL="228600" lvl="1" indent="-228600" algn="l" defTabSz="889000">
            <a:lnSpc>
              <a:spcPct val="90000"/>
            </a:lnSpc>
            <a:spcBef>
              <a:spcPct val="0"/>
            </a:spcBef>
            <a:spcAft>
              <a:spcPct val="15000"/>
            </a:spcAft>
            <a:buChar char="••"/>
          </a:pPr>
          <a:r>
            <a:rPr lang="en-US" sz="2000" kern="1200" dirty="0" smtClean="0"/>
            <a:t>Staff are formerly homeless veterans.</a:t>
          </a:r>
        </a:p>
        <a:p>
          <a:pPr marL="228600" lvl="1" indent="-228600" algn="l" defTabSz="889000">
            <a:lnSpc>
              <a:spcPct val="90000"/>
            </a:lnSpc>
            <a:spcBef>
              <a:spcPct val="0"/>
            </a:spcBef>
            <a:spcAft>
              <a:spcPct val="15000"/>
            </a:spcAft>
            <a:buChar char="••"/>
          </a:pPr>
          <a:r>
            <a:rPr lang="en-US" sz="2000" kern="1200" dirty="0" smtClean="0"/>
            <a:t>Emphasis is on peer to peer relationships.</a:t>
          </a:r>
        </a:p>
        <a:p>
          <a:pPr marL="228600" lvl="1" indent="-228600" algn="l" defTabSz="889000">
            <a:lnSpc>
              <a:spcPct val="90000"/>
            </a:lnSpc>
            <a:spcBef>
              <a:spcPct val="0"/>
            </a:spcBef>
            <a:spcAft>
              <a:spcPct val="15000"/>
            </a:spcAft>
            <a:buChar char="••"/>
          </a:pPr>
          <a:r>
            <a:rPr lang="en-US" sz="2000" kern="1200" dirty="0" smtClean="0"/>
            <a:t>For any participant in VA homeless program.</a:t>
          </a:r>
        </a:p>
        <a:p>
          <a:pPr marL="228600" lvl="1" indent="-228600" algn="l" defTabSz="889000">
            <a:lnSpc>
              <a:spcPct val="90000"/>
            </a:lnSpc>
            <a:spcBef>
              <a:spcPct val="0"/>
            </a:spcBef>
            <a:spcAft>
              <a:spcPct val="15000"/>
            </a:spcAft>
            <a:buChar char="••"/>
          </a:pPr>
          <a:r>
            <a:rPr lang="en-US" sz="2000" kern="1200" dirty="0" smtClean="0"/>
            <a:t>Available at most VA Medical Centers.</a:t>
          </a:r>
        </a:p>
      </dsp:txBody>
      <dsp:txXfrm rot="5400000">
        <a:off x="4042993" y="-2281608"/>
        <a:ext cx="2308109" cy="6979504"/>
      </dsp:txXfrm>
    </dsp:sp>
    <dsp:sp modelId="{A967B84B-E858-4D3E-9189-41FDC11C36AA}">
      <dsp:nvSpPr>
        <dsp:cNvPr id="0" name=""/>
        <dsp:cNvSpPr/>
      </dsp:nvSpPr>
      <dsp:spPr>
        <a:xfrm>
          <a:off x="846" y="126"/>
          <a:ext cx="1698147" cy="23993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Basics</a:t>
          </a:r>
          <a:endParaRPr lang="en-US" sz="2700" kern="1200" dirty="0"/>
        </a:p>
      </dsp:txBody>
      <dsp:txXfrm>
        <a:off x="846" y="126"/>
        <a:ext cx="1698147" cy="2399301"/>
      </dsp:txXfrm>
    </dsp:sp>
    <dsp:sp modelId="{9EA033E5-BB5C-4169-AD67-75D762A1F0C6}">
      <dsp:nvSpPr>
        <dsp:cNvPr id="0" name=""/>
        <dsp:cNvSpPr/>
      </dsp:nvSpPr>
      <dsp:spPr>
        <a:xfrm rot="5400000">
          <a:off x="4632960" y="-320044"/>
          <a:ext cx="1162331" cy="694534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Work participation is concurrent with housing search. </a:t>
          </a:r>
          <a:endParaRPr lang="en-US" sz="2000" kern="1200" dirty="0"/>
        </a:p>
      </dsp:txBody>
      <dsp:txXfrm rot="5400000">
        <a:off x="4632960" y="-320044"/>
        <a:ext cx="1162331" cy="6945347"/>
      </dsp:txXfrm>
    </dsp:sp>
    <dsp:sp modelId="{E1138D58-9276-431C-9D82-5BA8F1B4B57D}">
      <dsp:nvSpPr>
        <dsp:cNvPr id="0" name=""/>
        <dsp:cNvSpPr/>
      </dsp:nvSpPr>
      <dsp:spPr>
        <a:xfrm>
          <a:off x="14" y="2514604"/>
          <a:ext cx="1739759" cy="11995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Must Know</a:t>
          </a:r>
          <a:endParaRPr lang="en-US" sz="2700" kern="1200" dirty="0"/>
        </a:p>
      </dsp:txBody>
      <dsp:txXfrm>
        <a:off x="14" y="2514604"/>
        <a:ext cx="1739759" cy="1199538"/>
      </dsp:txXfrm>
    </dsp:sp>
    <dsp:sp modelId="{99B076A4-55FB-4C20-B535-30C0C9B86B1E}">
      <dsp:nvSpPr>
        <dsp:cNvPr id="0" name=""/>
        <dsp:cNvSpPr/>
      </dsp:nvSpPr>
      <dsp:spPr>
        <a:xfrm rot="5400000">
          <a:off x="4726108" y="933005"/>
          <a:ext cx="1043316" cy="687806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Make inquiry at your local </a:t>
          </a:r>
          <a:r>
            <a:rPr lang="en-US" sz="2000" kern="1200" dirty="0" smtClean="0">
              <a:solidFill>
                <a:srgbClr val="FF0000"/>
              </a:solidFill>
            </a:rPr>
            <a:t>VA Medical Center</a:t>
          </a:r>
          <a:r>
            <a:rPr lang="en-US" sz="2000" kern="1200" dirty="0" smtClean="0"/>
            <a:t>.</a:t>
          </a:r>
          <a:endParaRPr lang="en-US" sz="2000" kern="1200" dirty="0"/>
        </a:p>
      </dsp:txBody>
      <dsp:txXfrm rot="5400000">
        <a:off x="4726108" y="933005"/>
        <a:ext cx="1043316" cy="6878066"/>
      </dsp:txXfrm>
    </dsp:sp>
    <dsp:sp modelId="{C435CB3D-8710-4189-988E-BA6F7AD0113F}">
      <dsp:nvSpPr>
        <dsp:cNvPr id="0" name=""/>
        <dsp:cNvSpPr/>
      </dsp:nvSpPr>
      <dsp:spPr>
        <a:xfrm>
          <a:off x="0" y="3823042"/>
          <a:ext cx="1806953" cy="112995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Referring</a:t>
          </a:r>
          <a:endParaRPr lang="en-US" sz="2700" kern="1200" dirty="0"/>
        </a:p>
      </dsp:txBody>
      <dsp:txXfrm>
        <a:off x="0" y="3823042"/>
        <a:ext cx="1806953" cy="1129957"/>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E203C51-6CD4-41B5-B65F-0631BAD73BDD}">
      <dsp:nvSpPr>
        <dsp:cNvPr id="0" name=""/>
        <dsp:cNvSpPr/>
      </dsp:nvSpPr>
      <dsp:spPr>
        <a:xfrm rot="5400000">
          <a:off x="4042993" y="-2281608"/>
          <a:ext cx="2308109" cy="69795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Job placement, readiness, retention.</a:t>
          </a:r>
          <a:endParaRPr lang="en-US" sz="2000" kern="1200" dirty="0"/>
        </a:p>
        <a:p>
          <a:pPr marL="228600" lvl="1" indent="-228600" algn="l" defTabSz="889000">
            <a:lnSpc>
              <a:spcPct val="90000"/>
            </a:lnSpc>
            <a:spcBef>
              <a:spcPct val="0"/>
            </a:spcBef>
            <a:spcAft>
              <a:spcPct val="15000"/>
            </a:spcAft>
            <a:buChar char="••"/>
          </a:pPr>
          <a:r>
            <a:rPr lang="en-US" sz="2000" kern="1200" dirty="0" smtClean="0"/>
            <a:t>Program of Department of Labor. </a:t>
          </a:r>
        </a:p>
        <a:p>
          <a:pPr marL="228600" lvl="1" indent="-228600" algn="l" defTabSz="889000">
            <a:lnSpc>
              <a:spcPct val="90000"/>
            </a:lnSpc>
            <a:spcBef>
              <a:spcPct val="0"/>
            </a:spcBef>
            <a:spcAft>
              <a:spcPct val="15000"/>
            </a:spcAft>
            <a:buChar char="••"/>
          </a:pPr>
          <a:r>
            <a:rPr lang="en-US" sz="2000" kern="1200" dirty="0" smtClean="0"/>
            <a:t>Some sub-target populations:</a:t>
          </a:r>
        </a:p>
        <a:p>
          <a:pPr marL="457200" lvl="2" indent="-228600" algn="l" defTabSz="889000">
            <a:lnSpc>
              <a:spcPct val="90000"/>
            </a:lnSpc>
            <a:spcBef>
              <a:spcPct val="0"/>
            </a:spcBef>
            <a:spcAft>
              <a:spcPct val="15000"/>
            </a:spcAft>
            <a:buChar char="••"/>
          </a:pPr>
          <a:r>
            <a:rPr lang="en-US" sz="2000" i="1" kern="1200" dirty="0" smtClean="0"/>
            <a:t>Barriers to employment</a:t>
          </a:r>
        </a:p>
        <a:p>
          <a:pPr marL="457200" lvl="2" indent="-228600" algn="l" defTabSz="889000">
            <a:lnSpc>
              <a:spcPct val="90000"/>
            </a:lnSpc>
            <a:spcBef>
              <a:spcPct val="0"/>
            </a:spcBef>
            <a:spcAft>
              <a:spcPct val="15000"/>
            </a:spcAft>
            <a:buChar char="••"/>
          </a:pPr>
          <a:r>
            <a:rPr lang="en-US" sz="2000" i="1" kern="1200" dirty="0" smtClean="0"/>
            <a:t>Persons  with disabilities</a:t>
          </a:r>
        </a:p>
        <a:p>
          <a:pPr marL="457200" lvl="2" indent="-228600" algn="l" defTabSz="889000">
            <a:lnSpc>
              <a:spcPct val="90000"/>
            </a:lnSpc>
            <a:spcBef>
              <a:spcPct val="0"/>
            </a:spcBef>
            <a:spcAft>
              <a:spcPct val="15000"/>
            </a:spcAft>
            <a:buChar char="••"/>
          </a:pPr>
          <a:r>
            <a:rPr lang="en-US" sz="2000" i="1" kern="1200" dirty="0" smtClean="0"/>
            <a:t>Recently discharged</a:t>
          </a:r>
        </a:p>
      </dsp:txBody>
      <dsp:txXfrm rot="5400000">
        <a:off x="4042993" y="-2281608"/>
        <a:ext cx="2308109" cy="6979504"/>
      </dsp:txXfrm>
    </dsp:sp>
    <dsp:sp modelId="{A967B84B-E858-4D3E-9189-41FDC11C36AA}">
      <dsp:nvSpPr>
        <dsp:cNvPr id="0" name=""/>
        <dsp:cNvSpPr/>
      </dsp:nvSpPr>
      <dsp:spPr>
        <a:xfrm>
          <a:off x="846" y="126"/>
          <a:ext cx="1698147" cy="23993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Basics</a:t>
          </a:r>
          <a:endParaRPr lang="en-US" sz="2700" kern="1200" dirty="0"/>
        </a:p>
      </dsp:txBody>
      <dsp:txXfrm>
        <a:off x="846" y="126"/>
        <a:ext cx="1698147" cy="2399301"/>
      </dsp:txXfrm>
    </dsp:sp>
    <dsp:sp modelId="{9EA033E5-BB5C-4169-AD67-75D762A1F0C6}">
      <dsp:nvSpPr>
        <dsp:cNvPr id="0" name=""/>
        <dsp:cNvSpPr/>
      </dsp:nvSpPr>
      <dsp:spPr>
        <a:xfrm rot="5400000">
          <a:off x="4632960" y="-376909"/>
          <a:ext cx="1162331" cy="694534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Only available in some states.</a:t>
          </a:r>
          <a:endParaRPr lang="en-US" sz="2000" kern="1200" dirty="0"/>
        </a:p>
      </dsp:txBody>
      <dsp:txXfrm rot="5400000">
        <a:off x="4632960" y="-376909"/>
        <a:ext cx="1162331" cy="6945347"/>
      </dsp:txXfrm>
    </dsp:sp>
    <dsp:sp modelId="{E1138D58-9276-431C-9D82-5BA8F1B4B57D}">
      <dsp:nvSpPr>
        <dsp:cNvPr id="0" name=""/>
        <dsp:cNvSpPr/>
      </dsp:nvSpPr>
      <dsp:spPr>
        <a:xfrm>
          <a:off x="14" y="2514604"/>
          <a:ext cx="1739759" cy="11995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Must Know</a:t>
          </a:r>
          <a:endParaRPr lang="en-US" sz="2700" kern="1200" dirty="0"/>
        </a:p>
      </dsp:txBody>
      <dsp:txXfrm>
        <a:off x="14" y="2514604"/>
        <a:ext cx="1739759" cy="1199538"/>
      </dsp:txXfrm>
    </dsp:sp>
    <dsp:sp modelId="{99B076A4-55FB-4C20-B535-30C0C9B86B1E}">
      <dsp:nvSpPr>
        <dsp:cNvPr id="0" name=""/>
        <dsp:cNvSpPr/>
      </dsp:nvSpPr>
      <dsp:spPr>
        <a:xfrm rot="5400000">
          <a:off x="4726108" y="933005"/>
          <a:ext cx="1043316" cy="687806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Visit </a:t>
          </a:r>
          <a:r>
            <a:rPr lang="en-US" sz="2000" kern="1200" dirty="0" smtClean="0">
              <a:solidFill>
                <a:srgbClr val="FF0000"/>
              </a:solidFill>
            </a:rPr>
            <a:t>Department of Labor </a:t>
          </a:r>
          <a:r>
            <a:rPr lang="en-US" sz="2000" kern="1200" dirty="0" smtClean="0"/>
            <a:t>Vets Employment and Training to find your local HVRP program: </a:t>
          </a:r>
          <a:r>
            <a:rPr lang="en-US" sz="2100" kern="1200" dirty="0" smtClean="0">
              <a:solidFill>
                <a:srgbClr val="FF0000"/>
              </a:solidFill>
            </a:rPr>
            <a:t>www.dol.gov/vets</a:t>
          </a:r>
          <a:endParaRPr lang="en-US" sz="2100" kern="1200" dirty="0">
            <a:solidFill>
              <a:srgbClr val="FF0000"/>
            </a:solidFill>
          </a:endParaRPr>
        </a:p>
      </dsp:txBody>
      <dsp:txXfrm rot="5400000">
        <a:off x="4726108" y="933005"/>
        <a:ext cx="1043316" cy="6878066"/>
      </dsp:txXfrm>
    </dsp:sp>
    <dsp:sp modelId="{C435CB3D-8710-4189-988E-BA6F7AD0113F}">
      <dsp:nvSpPr>
        <dsp:cNvPr id="0" name=""/>
        <dsp:cNvSpPr/>
      </dsp:nvSpPr>
      <dsp:spPr>
        <a:xfrm>
          <a:off x="0" y="3823042"/>
          <a:ext cx="1806953" cy="112995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Referring</a:t>
          </a:r>
          <a:endParaRPr lang="en-US" sz="2700" kern="1200" dirty="0"/>
        </a:p>
      </dsp:txBody>
      <dsp:txXfrm>
        <a:off x="0" y="3823042"/>
        <a:ext cx="1806953" cy="1129957"/>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E203C51-6CD4-41B5-B65F-0631BAD73BDD}">
      <dsp:nvSpPr>
        <dsp:cNvPr id="0" name=""/>
        <dsp:cNvSpPr/>
      </dsp:nvSpPr>
      <dsp:spPr>
        <a:xfrm rot="5400000">
          <a:off x="4042993" y="-2281608"/>
          <a:ext cx="2308109" cy="69795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For veterans with disabilities.</a:t>
          </a:r>
          <a:endParaRPr lang="en-US" sz="1900" kern="1200" dirty="0"/>
        </a:p>
        <a:p>
          <a:pPr marL="171450" lvl="1" indent="-171450" algn="l" defTabSz="844550">
            <a:lnSpc>
              <a:spcPct val="90000"/>
            </a:lnSpc>
            <a:spcBef>
              <a:spcPct val="0"/>
            </a:spcBef>
            <a:spcAft>
              <a:spcPct val="15000"/>
            </a:spcAft>
            <a:buChar char="••"/>
          </a:pPr>
          <a:r>
            <a:rPr lang="en-US" sz="1900" kern="1200" dirty="0" smtClean="0"/>
            <a:t>Available at some </a:t>
          </a:r>
          <a:r>
            <a:rPr lang="en-US" sz="1900" kern="1200" dirty="0" smtClean="0">
              <a:solidFill>
                <a:srgbClr val="FF0000"/>
              </a:solidFill>
            </a:rPr>
            <a:t>VA Medical Centers (not all).</a:t>
          </a:r>
        </a:p>
        <a:p>
          <a:pPr marL="171450" lvl="1" indent="-171450" algn="l" defTabSz="844550">
            <a:lnSpc>
              <a:spcPct val="90000"/>
            </a:lnSpc>
            <a:spcBef>
              <a:spcPct val="0"/>
            </a:spcBef>
            <a:spcAft>
              <a:spcPct val="15000"/>
            </a:spcAft>
            <a:buChar char="••"/>
          </a:pPr>
          <a:r>
            <a:rPr lang="en-US" sz="1900" kern="1200" dirty="0" smtClean="0"/>
            <a:t>Component of the vocational rehab programs.</a:t>
          </a:r>
        </a:p>
        <a:p>
          <a:pPr marL="171450" lvl="1" indent="-171450" algn="l" defTabSz="844550">
            <a:lnSpc>
              <a:spcPct val="90000"/>
            </a:lnSpc>
            <a:spcBef>
              <a:spcPct val="0"/>
            </a:spcBef>
            <a:spcAft>
              <a:spcPct val="15000"/>
            </a:spcAft>
            <a:buChar char="••"/>
          </a:pPr>
          <a:r>
            <a:rPr lang="en-US" sz="1900" kern="1200" dirty="0" smtClean="0"/>
            <a:t>Similar to Goodwill Industries for people with disabilities .</a:t>
          </a:r>
        </a:p>
        <a:p>
          <a:pPr marL="342900" lvl="2" indent="-171450" algn="l" defTabSz="844550">
            <a:lnSpc>
              <a:spcPct val="90000"/>
            </a:lnSpc>
            <a:spcBef>
              <a:spcPct val="0"/>
            </a:spcBef>
            <a:spcAft>
              <a:spcPct val="15000"/>
            </a:spcAft>
            <a:buChar char="••"/>
          </a:pPr>
          <a:r>
            <a:rPr lang="en-US" sz="1900" i="1" kern="1200" dirty="0" smtClean="0"/>
            <a:t>Vocational rehabilitation.</a:t>
          </a:r>
        </a:p>
        <a:p>
          <a:pPr marL="342900" lvl="2" indent="-171450" algn="l" defTabSz="844550">
            <a:lnSpc>
              <a:spcPct val="90000"/>
            </a:lnSpc>
            <a:spcBef>
              <a:spcPct val="0"/>
            </a:spcBef>
            <a:spcAft>
              <a:spcPct val="15000"/>
            </a:spcAft>
            <a:buChar char="••"/>
          </a:pPr>
          <a:r>
            <a:rPr lang="en-US" sz="1900" i="1" kern="1200" dirty="0" smtClean="0"/>
            <a:t>Job matching</a:t>
          </a:r>
        </a:p>
        <a:p>
          <a:pPr marL="342900" lvl="2" indent="-171450" algn="l" defTabSz="844550">
            <a:lnSpc>
              <a:spcPct val="90000"/>
            </a:lnSpc>
            <a:spcBef>
              <a:spcPct val="0"/>
            </a:spcBef>
            <a:spcAft>
              <a:spcPct val="15000"/>
            </a:spcAft>
            <a:buChar char="••"/>
          </a:pPr>
          <a:r>
            <a:rPr lang="en-US" sz="1900" i="1" kern="1200" dirty="0" smtClean="0"/>
            <a:t>Consultation re. assistive technology.</a:t>
          </a:r>
        </a:p>
      </dsp:txBody>
      <dsp:txXfrm rot="5400000">
        <a:off x="4042993" y="-2281608"/>
        <a:ext cx="2308109" cy="6979504"/>
      </dsp:txXfrm>
    </dsp:sp>
    <dsp:sp modelId="{A967B84B-E858-4D3E-9189-41FDC11C36AA}">
      <dsp:nvSpPr>
        <dsp:cNvPr id="0" name=""/>
        <dsp:cNvSpPr/>
      </dsp:nvSpPr>
      <dsp:spPr>
        <a:xfrm>
          <a:off x="846" y="126"/>
          <a:ext cx="1698147" cy="23993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Basics</a:t>
          </a:r>
          <a:endParaRPr lang="en-US" sz="2700" kern="1200" dirty="0"/>
        </a:p>
      </dsp:txBody>
      <dsp:txXfrm>
        <a:off x="846" y="126"/>
        <a:ext cx="1698147" cy="2399301"/>
      </dsp:txXfrm>
    </dsp:sp>
    <dsp:sp modelId="{9EA033E5-BB5C-4169-AD67-75D762A1F0C6}">
      <dsp:nvSpPr>
        <dsp:cNvPr id="0" name=""/>
        <dsp:cNvSpPr/>
      </dsp:nvSpPr>
      <dsp:spPr>
        <a:xfrm rot="5400000">
          <a:off x="4632960" y="-376909"/>
          <a:ext cx="1162331" cy="694534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Fits seamlessly with behavioral health treatment.</a:t>
          </a:r>
          <a:endParaRPr lang="en-US" sz="1900" kern="1200" dirty="0"/>
        </a:p>
        <a:p>
          <a:pPr marL="171450" lvl="1" indent="-171450" algn="l" defTabSz="844550">
            <a:lnSpc>
              <a:spcPct val="90000"/>
            </a:lnSpc>
            <a:spcBef>
              <a:spcPct val="0"/>
            </a:spcBef>
            <a:spcAft>
              <a:spcPct val="15000"/>
            </a:spcAft>
            <a:buChar char="••"/>
          </a:pPr>
          <a:r>
            <a:rPr lang="en-US" sz="1900" kern="1200" dirty="0" smtClean="0"/>
            <a:t>Typically available at VA Medical Centers in urban areas. </a:t>
          </a:r>
          <a:endParaRPr lang="en-US" sz="1900" kern="1200" dirty="0"/>
        </a:p>
      </dsp:txBody>
      <dsp:txXfrm rot="5400000">
        <a:off x="4632960" y="-376909"/>
        <a:ext cx="1162331" cy="6945347"/>
      </dsp:txXfrm>
    </dsp:sp>
    <dsp:sp modelId="{E1138D58-9276-431C-9D82-5BA8F1B4B57D}">
      <dsp:nvSpPr>
        <dsp:cNvPr id="0" name=""/>
        <dsp:cNvSpPr/>
      </dsp:nvSpPr>
      <dsp:spPr>
        <a:xfrm>
          <a:off x="14" y="2514604"/>
          <a:ext cx="1739759" cy="11995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Must Know</a:t>
          </a:r>
          <a:endParaRPr lang="en-US" sz="2700" kern="1200" dirty="0"/>
        </a:p>
      </dsp:txBody>
      <dsp:txXfrm>
        <a:off x="14" y="2514604"/>
        <a:ext cx="1739759" cy="1199538"/>
      </dsp:txXfrm>
    </dsp:sp>
    <dsp:sp modelId="{99B076A4-55FB-4C20-B535-30C0C9B86B1E}">
      <dsp:nvSpPr>
        <dsp:cNvPr id="0" name=""/>
        <dsp:cNvSpPr/>
      </dsp:nvSpPr>
      <dsp:spPr>
        <a:xfrm rot="5400000">
          <a:off x="4726108" y="933005"/>
          <a:ext cx="1043316" cy="687806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Explore availability at your local VA Medical Center.</a:t>
          </a:r>
          <a:endParaRPr lang="en-US" sz="1900" kern="1200" dirty="0"/>
        </a:p>
      </dsp:txBody>
      <dsp:txXfrm rot="5400000">
        <a:off x="4726108" y="933005"/>
        <a:ext cx="1043316" cy="6878066"/>
      </dsp:txXfrm>
    </dsp:sp>
    <dsp:sp modelId="{C435CB3D-8710-4189-988E-BA6F7AD0113F}">
      <dsp:nvSpPr>
        <dsp:cNvPr id="0" name=""/>
        <dsp:cNvSpPr/>
      </dsp:nvSpPr>
      <dsp:spPr>
        <a:xfrm>
          <a:off x="0" y="3823042"/>
          <a:ext cx="1806953" cy="112995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Referring</a:t>
          </a:r>
          <a:endParaRPr lang="en-US" sz="2700" kern="1200" dirty="0"/>
        </a:p>
      </dsp:txBody>
      <dsp:txXfrm>
        <a:off x="0" y="3823042"/>
        <a:ext cx="1806953" cy="1129957"/>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E203C51-6CD4-41B5-B65F-0631BAD73BDD}">
      <dsp:nvSpPr>
        <dsp:cNvPr id="0" name=""/>
        <dsp:cNvSpPr/>
      </dsp:nvSpPr>
      <dsp:spPr>
        <a:xfrm rot="5400000">
          <a:off x="4042993" y="-2281608"/>
          <a:ext cx="2308109" cy="69795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For Vets with service-connected disability that prevents work.</a:t>
          </a:r>
          <a:endParaRPr lang="en-US" sz="1900" kern="1200" dirty="0"/>
        </a:p>
        <a:p>
          <a:pPr marL="171450" lvl="1" indent="-171450" algn="l" defTabSz="844550">
            <a:lnSpc>
              <a:spcPct val="90000"/>
            </a:lnSpc>
            <a:spcBef>
              <a:spcPct val="0"/>
            </a:spcBef>
            <a:spcAft>
              <a:spcPct val="15000"/>
            </a:spcAft>
            <a:buChar char="••"/>
          </a:pPr>
          <a:r>
            <a:rPr lang="en-US" sz="1900" kern="1200" dirty="0" smtClean="0"/>
            <a:t>Program of </a:t>
          </a:r>
          <a:r>
            <a:rPr lang="en-US" sz="1900" kern="1200" dirty="0" smtClean="0">
              <a:solidFill>
                <a:srgbClr val="FF0000"/>
              </a:solidFill>
            </a:rPr>
            <a:t>Veterans Benefit Administration (VBA)</a:t>
          </a:r>
          <a:r>
            <a:rPr lang="en-US" sz="1900" kern="1200" dirty="0" smtClean="0"/>
            <a:t>.</a:t>
          </a:r>
          <a:endParaRPr lang="en-US" sz="1900" kern="1200" dirty="0"/>
        </a:p>
        <a:p>
          <a:pPr marL="171450" lvl="1" indent="-171450" algn="l" defTabSz="844550">
            <a:lnSpc>
              <a:spcPct val="90000"/>
            </a:lnSpc>
            <a:spcBef>
              <a:spcPct val="0"/>
            </a:spcBef>
            <a:spcAft>
              <a:spcPct val="15000"/>
            </a:spcAft>
            <a:buChar char="••"/>
          </a:pPr>
          <a:r>
            <a:rPr lang="en-US" sz="1900" kern="1200" dirty="0" smtClean="0"/>
            <a:t>Offers:</a:t>
          </a:r>
          <a:endParaRPr lang="en-US" sz="1900" kern="1200" dirty="0"/>
        </a:p>
        <a:p>
          <a:pPr marL="342900" lvl="2" indent="-171450" algn="l" defTabSz="844550">
            <a:lnSpc>
              <a:spcPct val="90000"/>
            </a:lnSpc>
            <a:spcBef>
              <a:spcPct val="0"/>
            </a:spcBef>
            <a:spcAft>
              <a:spcPct val="15000"/>
            </a:spcAft>
            <a:buChar char="••"/>
          </a:pPr>
          <a:r>
            <a:rPr lang="en-US" sz="1900" i="1" kern="1200" dirty="0" smtClean="0"/>
            <a:t>Rehab evaluation</a:t>
          </a:r>
          <a:endParaRPr lang="en-US" sz="1900" i="1" kern="1200" dirty="0"/>
        </a:p>
        <a:p>
          <a:pPr marL="342900" lvl="2" indent="-171450" algn="l" defTabSz="844550">
            <a:lnSpc>
              <a:spcPct val="90000"/>
            </a:lnSpc>
            <a:spcBef>
              <a:spcPct val="0"/>
            </a:spcBef>
            <a:spcAft>
              <a:spcPct val="15000"/>
            </a:spcAft>
            <a:buChar char="••"/>
          </a:pPr>
          <a:r>
            <a:rPr lang="en-US" sz="1900" i="1" kern="1200" dirty="0" smtClean="0"/>
            <a:t>Vocational counseling.</a:t>
          </a:r>
          <a:endParaRPr lang="en-US" sz="1900" i="1" kern="1200" dirty="0"/>
        </a:p>
        <a:p>
          <a:pPr marL="342900" lvl="2" indent="-171450" algn="l" defTabSz="844550">
            <a:lnSpc>
              <a:spcPct val="90000"/>
            </a:lnSpc>
            <a:spcBef>
              <a:spcPct val="0"/>
            </a:spcBef>
            <a:spcAft>
              <a:spcPct val="15000"/>
            </a:spcAft>
            <a:buChar char="••"/>
          </a:pPr>
          <a:r>
            <a:rPr lang="en-US" sz="1900" i="1" kern="1200" dirty="0" smtClean="0"/>
            <a:t>Job training.</a:t>
          </a:r>
          <a:endParaRPr lang="en-US" sz="1900" i="1" kern="1200" dirty="0"/>
        </a:p>
        <a:p>
          <a:pPr marL="171450" lvl="1" indent="-171450" algn="l" defTabSz="844550">
            <a:lnSpc>
              <a:spcPct val="90000"/>
            </a:lnSpc>
            <a:spcBef>
              <a:spcPct val="0"/>
            </a:spcBef>
            <a:spcAft>
              <a:spcPct val="15000"/>
            </a:spcAft>
            <a:buChar char="••"/>
          </a:pPr>
          <a:endParaRPr lang="en-US" sz="1900" kern="1200" dirty="0"/>
        </a:p>
      </dsp:txBody>
      <dsp:txXfrm rot="5400000">
        <a:off x="4042993" y="-2281608"/>
        <a:ext cx="2308109" cy="6979504"/>
      </dsp:txXfrm>
    </dsp:sp>
    <dsp:sp modelId="{A967B84B-E858-4D3E-9189-41FDC11C36AA}">
      <dsp:nvSpPr>
        <dsp:cNvPr id="0" name=""/>
        <dsp:cNvSpPr/>
      </dsp:nvSpPr>
      <dsp:spPr>
        <a:xfrm>
          <a:off x="846" y="126"/>
          <a:ext cx="1698147" cy="23993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Basics</a:t>
          </a:r>
          <a:endParaRPr lang="en-US" sz="2700" kern="1200" dirty="0"/>
        </a:p>
      </dsp:txBody>
      <dsp:txXfrm>
        <a:off x="846" y="126"/>
        <a:ext cx="1698147" cy="2399301"/>
      </dsp:txXfrm>
    </dsp:sp>
    <dsp:sp modelId="{9EA033E5-BB5C-4169-AD67-75D762A1F0C6}">
      <dsp:nvSpPr>
        <dsp:cNvPr id="0" name=""/>
        <dsp:cNvSpPr/>
      </dsp:nvSpPr>
      <dsp:spPr>
        <a:xfrm rot="5400000">
          <a:off x="4632960" y="-376909"/>
          <a:ext cx="1162331" cy="694534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For Vets with service connected disability.</a:t>
          </a:r>
          <a:endParaRPr lang="en-US" sz="1900" kern="1200" dirty="0"/>
        </a:p>
      </dsp:txBody>
      <dsp:txXfrm rot="5400000">
        <a:off x="4632960" y="-376909"/>
        <a:ext cx="1162331" cy="6945347"/>
      </dsp:txXfrm>
    </dsp:sp>
    <dsp:sp modelId="{E1138D58-9276-431C-9D82-5BA8F1B4B57D}">
      <dsp:nvSpPr>
        <dsp:cNvPr id="0" name=""/>
        <dsp:cNvSpPr/>
      </dsp:nvSpPr>
      <dsp:spPr>
        <a:xfrm>
          <a:off x="14" y="2514604"/>
          <a:ext cx="1739759" cy="11995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Must Know</a:t>
          </a:r>
          <a:endParaRPr lang="en-US" sz="2700" kern="1200" dirty="0"/>
        </a:p>
      </dsp:txBody>
      <dsp:txXfrm>
        <a:off x="14" y="2514604"/>
        <a:ext cx="1739759" cy="1199538"/>
      </dsp:txXfrm>
    </dsp:sp>
    <dsp:sp modelId="{99B076A4-55FB-4C20-B535-30C0C9B86B1E}">
      <dsp:nvSpPr>
        <dsp:cNvPr id="0" name=""/>
        <dsp:cNvSpPr/>
      </dsp:nvSpPr>
      <dsp:spPr>
        <a:xfrm rot="5400000">
          <a:off x="4726108" y="933005"/>
          <a:ext cx="1043316" cy="687806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Contact Homeless Outreach Coordinator at Veterans Benefits Administration</a:t>
          </a:r>
          <a:endParaRPr lang="en-US" sz="1900" kern="1200" dirty="0"/>
        </a:p>
        <a:p>
          <a:pPr marL="171450" lvl="1" indent="-171450" algn="l" defTabSz="844550">
            <a:lnSpc>
              <a:spcPct val="90000"/>
            </a:lnSpc>
            <a:spcBef>
              <a:spcPct val="0"/>
            </a:spcBef>
            <a:spcAft>
              <a:spcPct val="15000"/>
            </a:spcAft>
            <a:buChar char="••"/>
          </a:pPr>
          <a:r>
            <a:rPr lang="en-US" sz="1900" kern="1200" dirty="0" smtClean="0">
              <a:hlinkClick xmlns:r="http://schemas.openxmlformats.org/officeDocument/2006/relationships" r:id="rId1"/>
            </a:rPr>
            <a:t>http://www.vba.va.gov/bln/vre/</a:t>
          </a:r>
          <a:endParaRPr lang="en-US" sz="1900" kern="1200" dirty="0"/>
        </a:p>
      </dsp:txBody>
      <dsp:txXfrm rot="5400000">
        <a:off x="4726108" y="933005"/>
        <a:ext cx="1043316" cy="6878066"/>
      </dsp:txXfrm>
    </dsp:sp>
    <dsp:sp modelId="{C435CB3D-8710-4189-988E-BA6F7AD0113F}">
      <dsp:nvSpPr>
        <dsp:cNvPr id="0" name=""/>
        <dsp:cNvSpPr/>
      </dsp:nvSpPr>
      <dsp:spPr>
        <a:xfrm>
          <a:off x="0" y="3823042"/>
          <a:ext cx="1806953" cy="112995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Referring</a:t>
          </a:r>
          <a:endParaRPr lang="en-US" sz="2700" kern="1200" dirty="0"/>
        </a:p>
      </dsp:txBody>
      <dsp:txXfrm>
        <a:off x="0" y="3823042"/>
        <a:ext cx="1806953" cy="1129957"/>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E203C51-6CD4-41B5-B65F-0631BAD73BDD}">
      <dsp:nvSpPr>
        <dsp:cNvPr id="0" name=""/>
        <dsp:cNvSpPr/>
      </dsp:nvSpPr>
      <dsp:spPr>
        <a:xfrm rot="5400000">
          <a:off x="4042993" y="-2281608"/>
          <a:ext cx="2308109" cy="69795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Financial support for education and housing.</a:t>
          </a:r>
          <a:endParaRPr lang="en-US" sz="2000" kern="1200" dirty="0"/>
        </a:p>
        <a:p>
          <a:pPr marL="228600" lvl="1" indent="-228600" algn="l" defTabSz="889000">
            <a:lnSpc>
              <a:spcPct val="90000"/>
            </a:lnSpc>
            <a:spcBef>
              <a:spcPct val="0"/>
            </a:spcBef>
            <a:spcAft>
              <a:spcPct val="15000"/>
            </a:spcAft>
            <a:buChar char="••"/>
          </a:pPr>
          <a:r>
            <a:rPr lang="en-US" sz="2000" kern="1200" dirty="0" smtClean="0"/>
            <a:t>For Vets with service after 9/2001.</a:t>
          </a:r>
        </a:p>
        <a:p>
          <a:pPr marL="457200" lvl="2" indent="-228600" algn="l" defTabSz="889000">
            <a:lnSpc>
              <a:spcPct val="90000"/>
            </a:lnSpc>
            <a:spcBef>
              <a:spcPct val="0"/>
            </a:spcBef>
            <a:spcAft>
              <a:spcPct val="15000"/>
            </a:spcAft>
            <a:buChar char="••"/>
          </a:pPr>
          <a:r>
            <a:rPr lang="en-US" sz="2000" i="1" kern="1200" dirty="0" smtClean="0"/>
            <a:t>Graduate and undergraduate degree programs</a:t>
          </a:r>
        </a:p>
        <a:p>
          <a:pPr marL="457200" lvl="2" indent="-228600" algn="l" defTabSz="889000">
            <a:lnSpc>
              <a:spcPct val="90000"/>
            </a:lnSpc>
            <a:spcBef>
              <a:spcPct val="0"/>
            </a:spcBef>
            <a:spcAft>
              <a:spcPct val="15000"/>
            </a:spcAft>
            <a:buChar char="••"/>
          </a:pPr>
          <a:r>
            <a:rPr lang="en-US" sz="2000" i="1" kern="1200" dirty="0" smtClean="0"/>
            <a:t>Vocational training.</a:t>
          </a:r>
        </a:p>
        <a:p>
          <a:pPr marL="457200" lvl="2" indent="-228600" algn="l" defTabSz="889000">
            <a:lnSpc>
              <a:spcPct val="90000"/>
            </a:lnSpc>
            <a:spcBef>
              <a:spcPct val="0"/>
            </a:spcBef>
            <a:spcAft>
              <a:spcPct val="15000"/>
            </a:spcAft>
            <a:buChar char="••"/>
          </a:pPr>
          <a:r>
            <a:rPr lang="en-US" sz="2000" i="1" kern="1200" dirty="0" smtClean="0"/>
            <a:t>Entrepreneurship</a:t>
          </a:r>
          <a:r>
            <a:rPr lang="en-US" sz="2000" kern="1200" dirty="0" smtClean="0"/>
            <a:t>.</a:t>
          </a:r>
        </a:p>
      </dsp:txBody>
      <dsp:txXfrm rot="5400000">
        <a:off x="4042993" y="-2281608"/>
        <a:ext cx="2308109" cy="6979504"/>
      </dsp:txXfrm>
    </dsp:sp>
    <dsp:sp modelId="{A967B84B-E858-4D3E-9189-41FDC11C36AA}">
      <dsp:nvSpPr>
        <dsp:cNvPr id="0" name=""/>
        <dsp:cNvSpPr/>
      </dsp:nvSpPr>
      <dsp:spPr>
        <a:xfrm>
          <a:off x="846" y="126"/>
          <a:ext cx="1698147" cy="23993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Basics</a:t>
          </a:r>
          <a:endParaRPr lang="en-US" sz="2700" kern="1200" dirty="0"/>
        </a:p>
      </dsp:txBody>
      <dsp:txXfrm>
        <a:off x="846" y="126"/>
        <a:ext cx="1698147" cy="2399301"/>
      </dsp:txXfrm>
    </dsp:sp>
    <dsp:sp modelId="{9EA033E5-BB5C-4169-AD67-75D762A1F0C6}">
      <dsp:nvSpPr>
        <dsp:cNvPr id="0" name=""/>
        <dsp:cNvSpPr/>
      </dsp:nvSpPr>
      <dsp:spPr>
        <a:xfrm rot="5400000">
          <a:off x="4632960" y="-376909"/>
          <a:ext cx="1162331" cy="694534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Key opportunity for OIF and OEF Veterans. </a:t>
          </a:r>
          <a:endParaRPr lang="en-US" sz="2000" kern="1200" dirty="0"/>
        </a:p>
        <a:p>
          <a:pPr marL="228600" lvl="1" indent="-228600" algn="l" defTabSz="889000">
            <a:lnSpc>
              <a:spcPct val="90000"/>
            </a:lnSpc>
            <a:spcBef>
              <a:spcPct val="0"/>
            </a:spcBef>
            <a:spcAft>
              <a:spcPct val="15000"/>
            </a:spcAft>
            <a:buChar char="••"/>
          </a:pPr>
          <a:r>
            <a:rPr lang="en-US" sz="2000" kern="1200" dirty="0" smtClean="0"/>
            <a:t>Applications and program are navigated via online portal system. </a:t>
          </a:r>
        </a:p>
      </dsp:txBody>
      <dsp:txXfrm rot="5400000">
        <a:off x="4632960" y="-376909"/>
        <a:ext cx="1162331" cy="6945347"/>
      </dsp:txXfrm>
    </dsp:sp>
    <dsp:sp modelId="{E1138D58-9276-431C-9D82-5BA8F1B4B57D}">
      <dsp:nvSpPr>
        <dsp:cNvPr id="0" name=""/>
        <dsp:cNvSpPr/>
      </dsp:nvSpPr>
      <dsp:spPr>
        <a:xfrm>
          <a:off x="14" y="2514604"/>
          <a:ext cx="1739759" cy="11995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Must Know</a:t>
          </a:r>
          <a:endParaRPr lang="en-US" sz="2700" kern="1200" dirty="0"/>
        </a:p>
      </dsp:txBody>
      <dsp:txXfrm>
        <a:off x="14" y="2514604"/>
        <a:ext cx="1739759" cy="1199538"/>
      </dsp:txXfrm>
    </dsp:sp>
    <dsp:sp modelId="{99B076A4-55FB-4C20-B535-30C0C9B86B1E}">
      <dsp:nvSpPr>
        <dsp:cNvPr id="0" name=""/>
        <dsp:cNvSpPr/>
      </dsp:nvSpPr>
      <dsp:spPr>
        <a:xfrm rot="5400000">
          <a:off x="4726108" y="992308"/>
          <a:ext cx="1043316" cy="687806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smtClean="0"/>
            <a:t>Vis</a:t>
          </a:r>
          <a:r>
            <a:rPr lang="en-US" sz="2000" kern="1200" dirty="0" smtClean="0"/>
            <a:t>it online portal: </a:t>
          </a:r>
          <a:r>
            <a:rPr lang="en-US" sz="2000" kern="1200" dirty="0" smtClean="0">
              <a:hlinkClick xmlns:r="http://schemas.openxmlformats.org/officeDocument/2006/relationships" r:id="rId1"/>
            </a:rPr>
            <a:t>www.gibill.va.gov</a:t>
          </a:r>
          <a:endParaRPr lang="en-US" sz="2000" kern="1200" dirty="0">
            <a:hlinkClick xmlns:r="http://schemas.openxmlformats.org/officeDocument/2006/relationships" r:id="rId1"/>
          </a:endParaRPr>
        </a:p>
        <a:p>
          <a:pPr marL="228600" lvl="1" indent="-228600" algn="l" defTabSz="889000">
            <a:lnSpc>
              <a:spcPct val="90000"/>
            </a:lnSpc>
            <a:spcBef>
              <a:spcPct val="0"/>
            </a:spcBef>
            <a:spcAft>
              <a:spcPct val="15000"/>
            </a:spcAft>
            <a:buChar char="••"/>
          </a:pPr>
          <a:r>
            <a:rPr lang="en-US" sz="2000" kern="1200" dirty="0" smtClean="0"/>
            <a:t>Submit applications via:</a:t>
          </a:r>
          <a:r>
            <a:rPr lang="en-US" sz="2000" kern="1200" dirty="0" smtClean="0">
              <a:solidFill>
                <a:srgbClr val="FF0000"/>
              </a:solidFill>
            </a:rPr>
            <a:t> www.ebenefits.va.gov</a:t>
          </a:r>
        </a:p>
      </dsp:txBody>
      <dsp:txXfrm rot="5400000">
        <a:off x="4726108" y="992308"/>
        <a:ext cx="1043316" cy="6878066"/>
      </dsp:txXfrm>
    </dsp:sp>
    <dsp:sp modelId="{C435CB3D-8710-4189-988E-BA6F7AD0113F}">
      <dsp:nvSpPr>
        <dsp:cNvPr id="0" name=""/>
        <dsp:cNvSpPr/>
      </dsp:nvSpPr>
      <dsp:spPr>
        <a:xfrm>
          <a:off x="0" y="3823042"/>
          <a:ext cx="1806953" cy="112995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Referring</a:t>
          </a:r>
          <a:endParaRPr lang="en-US" sz="2700" kern="1200" dirty="0"/>
        </a:p>
      </dsp:txBody>
      <dsp:txXfrm>
        <a:off x="0" y="3823042"/>
        <a:ext cx="1806953" cy="112995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4A83B361-D70E-4DE2-A17B-54C016A059F9}" type="datetimeFigureOut">
              <a:rPr lang="en-US"/>
              <a:pPr>
                <a:defRPr/>
              </a:pPr>
              <a:t>3/25/2013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5C920074-4C63-4F1F-9E31-BD8EE2BC99D1}" type="slidenum">
              <a:rPr lang="en-US"/>
              <a:pPr>
                <a:defRPr/>
              </a:pPr>
              <a:t>‹#›</a:t>
            </a:fld>
            <a:endParaRPr lang="en-US" dirty="0"/>
          </a:p>
        </p:txBody>
      </p:sp>
    </p:spTree>
    <p:extLst>
      <p:ext uri="{BB962C8B-B14F-4D97-AF65-F5344CB8AC3E}">
        <p14:creationId xmlns:p14="http://schemas.microsoft.com/office/powerpoint/2010/main" xmlns="" val="12745525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defRPr sz="1200">
                <a:cs typeface="+mn-cs"/>
              </a:defRPr>
            </a:lvl1pPr>
          </a:lstStyle>
          <a:p>
            <a:pPr>
              <a:defRPr/>
            </a:pPr>
            <a:endParaRPr lang="en-US" dirty="0"/>
          </a:p>
        </p:txBody>
      </p:sp>
      <p:sp>
        <p:nvSpPr>
          <p:cNvPr id="10243" name="Rectangle 3"/>
          <p:cNvSpPr>
            <a:spLocks noGrp="1" noChangeArrowheads="1"/>
          </p:cNvSpPr>
          <p:nvPr>
            <p:ph type="dt" idx="1"/>
          </p:nvPr>
        </p:nvSpPr>
        <p:spPr bwMode="auto">
          <a:xfrm>
            <a:off x="3970338"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lgn="r">
              <a:defRPr sz="1200">
                <a:cs typeface="+mn-cs"/>
              </a:defRPr>
            </a:lvl1pPr>
          </a:lstStyle>
          <a:p>
            <a:pPr>
              <a:defRPr/>
            </a:pPr>
            <a:endParaRPr lang="en-US" dirty="0"/>
          </a:p>
        </p:txBody>
      </p:sp>
      <p:sp>
        <p:nvSpPr>
          <p:cNvPr id="747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701675" y="4416425"/>
            <a:ext cx="5607050" cy="4183063"/>
          </a:xfrm>
          <a:prstGeom prst="rect">
            <a:avLst/>
          </a:prstGeom>
          <a:noFill/>
          <a:ln>
            <a:noFill/>
          </a:ln>
          <a:effectLs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defRPr sz="1200">
                <a:cs typeface="+mn-cs"/>
              </a:defRPr>
            </a:lvl1pPr>
          </a:lstStyle>
          <a:p>
            <a:pPr>
              <a:defRPr/>
            </a:pPr>
            <a:endParaRPr lang="en-US" dirty="0"/>
          </a:p>
        </p:txBody>
      </p:sp>
      <p:sp>
        <p:nvSpPr>
          <p:cNvPr id="10247" name="Rectangle 7"/>
          <p:cNvSpPr>
            <a:spLocks noGrp="1" noChangeArrowheads="1"/>
          </p:cNvSpPr>
          <p:nvPr>
            <p:ph type="sldNum" sz="quarter" idx="5"/>
          </p:nvPr>
        </p:nvSpPr>
        <p:spPr bwMode="auto">
          <a:xfrm>
            <a:off x="3970338"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lgn="r">
              <a:defRPr sz="1200">
                <a:cs typeface="+mn-cs"/>
              </a:defRPr>
            </a:lvl1pPr>
          </a:lstStyle>
          <a:p>
            <a:pPr>
              <a:defRPr/>
            </a:pPr>
            <a:fld id="{7EAA524E-8D2D-436D-895F-0B4E3FBDCE82}" type="slidenum">
              <a:rPr lang="en-US"/>
              <a:pPr>
                <a:defRPr/>
              </a:pPr>
              <a:t>‹#›</a:t>
            </a:fld>
            <a:endParaRPr lang="en-US" dirty="0"/>
          </a:p>
        </p:txBody>
      </p:sp>
    </p:spTree>
    <p:extLst>
      <p:ext uri="{BB962C8B-B14F-4D97-AF65-F5344CB8AC3E}">
        <p14:creationId xmlns:p14="http://schemas.microsoft.com/office/powerpoint/2010/main" xmlns="" val="27845584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EAA524E-8D2D-436D-895F-0B4E3FBDCE82}"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a:t>
            </a:r>
            <a:r>
              <a:rPr lang="en-US" baseline="0" dirty="0" smtClean="0"/>
              <a:t> of your program participants who need to move into new housing –either because they are leaving homelessness or because their current housing can’t be sustained– will need an assessment of Tenant Screening Barriers.  These are the issues in your clients’ histories that will determine how difficult it will be for them to secure housing because they are the only things most landlords look at when they screen an application.</a:t>
            </a:r>
          </a:p>
          <a:p>
            <a:endParaRPr lang="en-US" baseline="0" dirty="0" smtClean="0"/>
          </a:p>
          <a:p>
            <a:r>
              <a:rPr lang="en-US" baseline="0" dirty="0" smtClean="0"/>
              <a:t>It’s a logical thing for them to do.  Whether we like to believe it or not, past behavior is the best predictor of future behavior.  Landlords are trying to reduce their risks of unpaid rent, damage to the property, police calls, conflict with other tenants, and the likelihood that they will have to spend a great deal of time and money going through the eviction process.  So naturally they will want to know if this is a person with a history of paying their bills, paying their rent, damaging rental property, getting into conflicts with their fellow tenants (or their landlord) or committing crimes (particularly drug crimes, since in many communities a landlord who rents to a person who sells drugs faces incredible penalties, up to and including forfeiting their license or their property).</a:t>
            </a:r>
          </a:p>
          <a:p>
            <a:endParaRPr lang="en-US" baseline="0" dirty="0" smtClean="0"/>
          </a:p>
          <a:p>
            <a:r>
              <a:rPr lang="en-US" baseline="0" dirty="0" smtClean="0"/>
              <a:t>You need to know what a landlord will see.  This doesn’t mean that a person with a horrible rental history, no income and a couple of juicy felonies is un-housable.  But it means you will have to decide which of your landlord partners will be willing to accept him (or her) and, especially if you are new at this, you may have to sweeten the supports you offer a landlord.  You might need, for example, a double security deposit, a commitment to visit the tenant frequently for the next three months, and so forth.  At the very minimum, you will want to provide a lot of gratitude!      </a:t>
            </a:r>
            <a:endParaRPr lang="en-US" dirty="0"/>
          </a:p>
        </p:txBody>
      </p:sp>
      <p:sp>
        <p:nvSpPr>
          <p:cNvPr id="4" name="Slide Number Placeholder 3"/>
          <p:cNvSpPr>
            <a:spLocks noGrp="1"/>
          </p:cNvSpPr>
          <p:nvPr>
            <p:ph type="sldNum" sz="quarter" idx="10"/>
          </p:nvPr>
        </p:nvSpPr>
        <p:spPr/>
        <p:txBody>
          <a:bodyPr/>
          <a:lstStyle/>
          <a:p>
            <a:pPr>
              <a:defRPr/>
            </a:pPr>
            <a:fld id="{7EAA524E-8D2D-436D-895F-0B4E3FBDCE82}" type="slidenum">
              <a:rPr lang="en-US" smtClean="0"/>
              <a:pPr>
                <a:defRPr/>
              </a:pPr>
              <a:t>10</a:t>
            </a:fld>
            <a:endParaRPr lang="en-US" dirty="0"/>
          </a:p>
        </p:txBody>
      </p:sp>
    </p:spTree>
    <p:extLst>
      <p:ext uri="{BB962C8B-B14F-4D97-AF65-F5344CB8AC3E}">
        <p14:creationId xmlns:p14="http://schemas.microsoft.com/office/powerpoint/2010/main" xmlns="" val="199311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how do you assess tenant screening barriers.  Well, you start with a long conversation with</a:t>
            </a:r>
            <a:r>
              <a:rPr lang="en-US" baseline="0" dirty="0" smtClean="0"/>
              <a:t> your program participant!</a:t>
            </a:r>
          </a:p>
          <a:p>
            <a:endParaRPr lang="en-US" baseline="0" dirty="0" smtClean="0"/>
          </a:p>
          <a:p>
            <a:r>
              <a:rPr lang="en-US" baseline="0" dirty="0" smtClean="0"/>
              <a:t>Rental history:  about each address where they lived, the dates, the rent required.  Include all the places they have lived in the past 5-7 years, whether they always paid their rent on time, got their security deposit back, had any arguments with or complaints to or from the landlord or other tenants, whether they got any lease violation notices (oral or written), and gave proper notice or were evicted. </a:t>
            </a:r>
          </a:p>
          <a:p>
            <a:endParaRPr lang="en-US" baseline="0" dirty="0" smtClean="0"/>
          </a:p>
          <a:p>
            <a:r>
              <a:rPr lang="en-US" baseline="0" dirty="0" smtClean="0"/>
              <a:t>Income/employment:  what jobs did they have and what was their income at each.  Why did they leave the job?  </a:t>
            </a:r>
          </a:p>
          <a:p>
            <a:endParaRPr lang="en-US" baseline="0" dirty="0" smtClean="0"/>
          </a:p>
          <a:p>
            <a:r>
              <a:rPr lang="en-US" baseline="0" dirty="0" smtClean="0"/>
              <a:t>Credit History:  Have them list their loans, credit card balances and/or bank accounts.  Late payments?  Court judgments to collect on a debt?  Bankruptcy?   </a:t>
            </a:r>
          </a:p>
          <a:p>
            <a:endParaRPr lang="en-US" baseline="0" dirty="0" smtClean="0"/>
          </a:p>
          <a:p>
            <a:r>
              <a:rPr lang="en-US" baseline="0" dirty="0" smtClean="0"/>
              <a:t>Criminal History:  Have they ever been arrested?  What for?  Were they convicted?  Fined or sent to prison?  Where (what state)?</a:t>
            </a:r>
          </a:p>
          <a:p>
            <a:endParaRPr lang="en-US" baseline="0" dirty="0" smtClean="0"/>
          </a:p>
          <a:p>
            <a:r>
              <a:rPr lang="en-US" baseline="0" dirty="0" smtClean="0"/>
              <a:t>I strongly advise you to use this as a starting point and to obtain more information and to let the participant know upfront that you will have to verify the information so it’s best to be truthful.  These days it’s pretty easy to buy a TSR and chances are that your landlords do this.  If you can’t for some reason, it will probably cost you as much to verify the information yourself.  Some information will be public – criminal records, often eviction records, too.  Folks are entitled to a free credit report, although this may take too much time.  Sometimes you will need a signed release of information from the client to call their previous landlords and/or employers.   </a:t>
            </a:r>
            <a:endParaRPr lang="en-US" dirty="0"/>
          </a:p>
        </p:txBody>
      </p:sp>
      <p:sp>
        <p:nvSpPr>
          <p:cNvPr id="4" name="Slide Number Placeholder 3"/>
          <p:cNvSpPr>
            <a:spLocks noGrp="1"/>
          </p:cNvSpPr>
          <p:nvPr>
            <p:ph type="sldNum" sz="quarter" idx="10"/>
          </p:nvPr>
        </p:nvSpPr>
        <p:spPr/>
        <p:txBody>
          <a:bodyPr/>
          <a:lstStyle/>
          <a:p>
            <a:pPr>
              <a:defRPr/>
            </a:pPr>
            <a:fld id="{7EAA524E-8D2D-436D-895F-0B4E3FBDCE82}" type="slidenum">
              <a:rPr lang="en-US" smtClean="0"/>
              <a:pPr>
                <a:defRPr/>
              </a:pPr>
              <a:t>11</a:t>
            </a:fld>
            <a:endParaRPr lang="en-US" dirty="0"/>
          </a:p>
        </p:txBody>
      </p:sp>
    </p:spTree>
    <p:extLst>
      <p:ext uri="{BB962C8B-B14F-4D97-AF65-F5344CB8AC3E}">
        <p14:creationId xmlns:p14="http://schemas.microsoft.com/office/powerpoint/2010/main" xmlns="" val="773939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AA524E-8D2D-436D-895F-0B4E3FBDCE82}" type="slidenum">
              <a:rPr lang="en-US" smtClean="0"/>
              <a:pPr>
                <a:defRPr/>
              </a:pPr>
              <a:t>12</a:t>
            </a:fld>
            <a:endParaRPr lang="en-US" dirty="0"/>
          </a:p>
        </p:txBody>
      </p:sp>
    </p:spTree>
    <p:extLst>
      <p:ext uri="{BB962C8B-B14F-4D97-AF65-F5344CB8AC3E}">
        <p14:creationId xmlns:p14="http://schemas.microsoft.com/office/powerpoint/2010/main" xmlns="" val="3382038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AA524E-8D2D-436D-895F-0B4E3FBDCE82}" type="slidenum">
              <a:rPr lang="en-US" smtClean="0"/>
              <a:pPr>
                <a:defRPr/>
              </a:pPr>
              <a:t>13</a:t>
            </a:fld>
            <a:endParaRPr lang="en-US" dirty="0"/>
          </a:p>
        </p:txBody>
      </p:sp>
    </p:spTree>
    <p:extLst>
      <p:ext uri="{BB962C8B-B14F-4D97-AF65-F5344CB8AC3E}">
        <p14:creationId xmlns:p14="http://schemas.microsoft.com/office/powerpoint/2010/main" xmlns="" val="18239409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lvl="2">
              <a:buFont typeface="Arial" pitchFamily="34" charset="0"/>
              <a:buChar char="•"/>
            </a:pPr>
            <a:endParaRPr lang="en-US" sz="1200" kern="1200" dirty="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7EAA524E-8D2D-436D-895F-0B4E3FBDCE82}" type="slidenum">
              <a:rPr lang="en-US" smtClean="0"/>
              <a:pPr>
                <a:defRPr/>
              </a:pPr>
              <a:t>28</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lvl="2">
              <a:buFont typeface="Arial" pitchFamily="34" charset="0"/>
              <a:buChar char="•"/>
            </a:pPr>
            <a:endParaRPr lang="en-US" sz="1200" kern="1200" dirty="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7EAA524E-8D2D-436D-895F-0B4E3FBDCE82}" type="slidenum">
              <a:rPr lang="en-US" smtClean="0"/>
              <a:pPr>
                <a:defRPr/>
              </a:pPr>
              <a:t>29</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lvl="2">
              <a:buFont typeface="Arial" pitchFamily="34" charset="0"/>
              <a:buChar char="•"/>
            </a:pPr>
            <a:endParaRPr lang="en-US" sz="1200" kern="1200" dirty="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7EAA524E-8D2D-436D-895F-0B4E3FBDCE82}" type="slidenum">
              <a:rPr lang="en-US" smtClean="0"/>
              <a:pPr>
                <a:defRPr/>
              </a:pPr>
              <a:t>30</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lvl="2">
              <a:buFont typeface="Arial" pitchFamily="34" charset="0"/>
              <a:buChar char="•"/>
            </a:pPr>
            <a:r>
              <a:rPr lang="en-US" sz="1200" kern="1200" dirty="0" smtClean="0">
                <a:solidFill>
                  <a:schemeClr val="tx1"/>
                </a:solidFill>
                <a:latin typeface="Arial" charset="0"/>
                <a:ea typeface="+mn-ea"/>
                <a:cs typeface="+mn-cs"/>
              </a:rPr>
              <a:t>Veterans</a:t>
            </a:r>
            <a:r>
              <a:rPr lang="en-US" sz="1200" kern="1200" baseline="0" dirty="0" smtClean="0">
                <a:solidFill>
                  <a:schemeClr val="tx1"/>
                </a:solidFill>
                <a:latin typeface="Arial" charset="0"/>
                <a:ea typeface="+mn-ea"/>
                <a:cs typeface="+mn-cs"/>
              </a:rPr>
              <a:t> having stigma with employers</a:t>
            </a:r>
          </a:p>
          <a:p>
            <a:pPr lvl="2">
              <a:buFont typeface="Arial" pitchFamily="34" charset="0"/>
              <a:buChar char="•"/>
            </a:pPr>
            <a:r>
              <a:rPr lang="en-US" sz="1200" kern="1200" baseline="0" dirty="0" smtClean="0">
                <a:solidFill>
                  <a:schemeClr val="tx1"/>
                </a:solidFill>
                <a:latin typeface="Arial" charset="0"/>
                <a:ea typeface="+mn-ea"/>
                <a:cs typeface="+mn-cs"/>
              </a:rPr>
              <a:t>Skills and qualifications ar not transferable </a:t>
            </a:r>
          </a:p>
          <a:p>
            <a:pPr lvl="2">
              <a:buFont typeface="Arial" pitchFamily="34" charset="0"/>
              <a:buChar char="•"/>
            </a:pPr>
            <a:r>
              <a:rPr lang="en-US" sz="1200" kern="1200" baseline="0" dirty="0" smtClean="0">
                <a:solidFill>
                  <a:schemeClr val="tx1"/>
                </a:solidFill>
                <a:latin typeface="Arial" charset="0"/>
                <a:ea typeface="+mn-ea"/>
                <a:cs typeface="+mn-cs"/>
              </a:rPr>
              <a:t>Employers not knowing strengths that Veterans bring to table </a:t>
            </a:r>
            <a:endParaRPr lang="en-US" sz="1200" kern="1200" dirty="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7EAA524E-8D2D-436D-895F-0B4E3FBDCE82}" type="slidenum">
              <a:rPr lang="en-US" smtClean="0"/>
              <a:pPr>
                <a:defRPr/>
              </a:pPr>
              <a:t>31</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lvl="2">
              <a:buFont typeface="Arial" pitchFamily="34" charset="0"/>
              <a:buChar char="•"/>
            </a:pPr>
            <a:r>
              <a:rPr lang="en-US" sz="1200" kern="1200" dirty="0" smtClean="0">
                <a:solidFill>
                  <a:schemeClr val="tx1"/>
                </a:solidFill>
                <a:latin typeface="Arial" charset="0"/>
                <a:ea typeface="+mn-ea"/>
                <a:cs typeface="+mn-cs"/>
              </a:rPr>
              <a:t>Leader</a:t>
            </a:r>
            <a:r>
              <a:rPr lang="en-US" sz="1200" kern="1200" baseline="0" dirty="0" smtClean="0">
                <a:solidFill>
                  <a:schemeClr val="tx1"/>
                </a:solidFill>
                <a:latin typeface="Arial" charset="0"/>
                <a:ea typeface="+mn-ea"/>
                <a:cs typeface="+mn-cs"/>
              </a:rPr>
              <a:t>s all report to VA’s Jeff Hauser with questions</a:t>
            </a:r>
            <a:endParaRPr lang="en-US" sz="1200" kern="1200" dirty="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7EAA524E-8D2D-436D-895F-0B4E3FBDCE82}" type="slidenum">
              <a:rPr lang="en-US" smtClean="0"/>
              <a:pPr>
                <a:defRPr/>
              </a:pPr>
              <a:t>32</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lvl="2">
              <a:buFont typeface="Arial" pitchFamily="34" charset="0"/>
              <a:buChar char="•"/>
            </a:pPr>
            <a:endParaRPr lang="en-US" sz="1200" kern="1200" dirty="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7EAA524E-8D2D-436D-895F-0B4E3FBDCE82}" type="slidenum">
              <a:rPr lang="en-US" smtClean="0"/>
              <a:pPr>
                <a:defRPr/>
              </a:pPr>
              <a:t>33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EAA524E-8D2D-436D-895F-0B4E3FBDCE82}"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lvl="2">
              <a:buFont typeface="Arial" pitchFamily="34" charset="0"/>
              <a:buChar char="•"/>
            </a:pPr>
            <a:endParaRPr lang="en-US" sz="1200" kern="1200" dirty="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7EAA524E-8D2D-436D-895F-0B4E3FBDCE82}" type="slidenum">
              <a:rPr lang="en-US" smtClean="0"/>
              <a:pPr>
                <a:defRPr/>
              </a:pPr>
              <a:t>34</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EAA524E-8D2D-436D-895F-0B4E3FBDCE82}" type="slidenum">
              <a:rPr lang="en-US" smtClean="0"/>
              <a:pPr>
                <a:defRPr/>
              </a:pPr>
              <a:t>49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7EAA524E-8D2D-436D-895F-0B4E3FBDCE82}" type="slidenum">
              <a:rPr lang="en-US" smtClean="0"/>
              <a:pPr>
                <a:defRPr/>
              </a:pPr>
              <a:t>3</a:t>
            </a:fld>
            <a:endParaRPr lang="en-US" dirty="0"/>
          </a:p>
        </p:txBody>
      </p:sp>
    </p:spTree>
    <p:extLst>
      <p:ext uri="{BB962C8B-B14F-4D97-AF65-F5344CB8AC3E}">
        <p14:creationId xmlns:p14="http://schemas.microsoft.com/office/powerpoint/2010/main" xmlns="" val="2131637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lvl="2">
              <a:buFont typeface="Arial" pitchFamily="34" charset="0"/>
              <a:buNone/>
            </a:pPr>
            <a:endParaRPr lang="en-US" sz="1200" kern="1200" dirty="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7EAA524E-8D2D-436D-895F-0B4E3FBDCE82}"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lvl="2">
              <a:buFont typeface="Arial" pitchFamily="34" charset="0"/>
              <a:buNone/>
            </a:pPr>
            <a:endParaRPr lang="en-US" sz="1200" kern="1200" dirty="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7EAA524E-8D2D-436D-895F-0B4E3FBDCE82}"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AA524E-8D2D-436D-895F-0B4E3FBDCE82}" type="slidenum">
              <a:rPr lang="en-US" smtClean="0"/>
              <a:pPr>
                <a:defRPr/>
              </a:pPr>
              <a:t>6</a:t>
            </a:fld>
            <a:endParaRPr lang="en-US" dirty="0"/>
          </a:p>
        </p:txBody>
      </p:sp>
    </p:spTree>
    <p:extLst>
      <p:ext uri="{BB962C8B-B14F-4D97-AF65-F5344CB8AC3E}">
        <p14:creationId xmlns:p14="http://schemas.microsoft.com/office/powerpoint/2010/main" xmlns="" val="3608540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AA524E-8D2D-436D-895F-0B4E3FBDCE82}" type="slidenum">
              <a:rPr lang="en-US" smtClean="0"/>
              <a:pPr>
                <a:defRPr/>
              </a:pPr>
              <a:t>7</a:t>
            </a:fld>
            <a:endParaRPr lang="en-US" dirty="0"/>
          </a:p>
        </p:txBody>
      </p:sp>
    </p:spTree>
    <p:extLst>
      <p:ext uri="{BB962C8B-B14F-4D97-AF65-F5344CB8AC3E}">
        <p14:creationId xmlns:p14="http://schemas.microsoft.com/office/powerpoint/2010/main" xmlns="" val="25662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AA524E-8D2D-436D-895F-0B4E3FBDCE82}" type="slidenum">
              <a:rPr lang="en-US" smtClean="0"/>
              <a:pPr>
                <a:defRPr/>
              </a:pPr>
              <a:t>8</a:t>
            </a:fld>
            <a:endParaRPr lang="en-US" dirty="0"/>
          </a:p>
        </p:txBody>
      </p:sp>
    </p:spTree>
    <p:extLst>
      <p:ext uri="{BB962C8B-B14F-4D97-AF65-F5344CB8AC3E}">
        <p14:creationId xmlns:p14="http://schemas.microsoft.com/office/powerpoint/2010/main" xmlns="" val="30677085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AA524E-8D2D-436D-895F-0B4E3FBDCE82}" type="slidenum">
              <a:rPr lang="en-US" smtClean="0"/>
              <a:pPr>
                <a:defRPr/>
              </a:pPr>
              <a:t>9</a:t>
            </a:fld>
            <a:endParaRPr lang="en-US" dirty="0"/>
          </a:p>
        </p:txBody>
      </p:sp>
    </p:spTree>
    <p:extLst>
      <p:ext uri="{BB962C8B-B14F-4D97-AF65-F5344CB8AC3E}">
        <p14:creationId xmlns:p14="http://schemas.microsoft.com/office/powerpoint/2010/main" xmlns="" val="1398271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bg>
      <p:bgRef idx="1001">
        <a:schemeClr val="bg2"/>
      </p:bgRef>
    </p:bg>
    <p:spTree>
      <p:nvGrpSpPr>
        <p:cNvPr id="1" name=""/>
        <p:cNvGrpSpPr/>
        <p:nvPr/>
      </p:nvGrpSpPr>
      <p:grpSpPr>
        <a:xfrm>
          <a:off x="0" y="0"/>
          <a:ext cx="0" cy="0"/>
          <a:chOff x="0" y="0"/>
          <a:chExt cx="0" cy="0"/>
        </a:xfrm>
      </p:grpSpPr>
      <p:sp>
        <p:nvSpPr>
          <p:cNvPr id="4" name="Rectangle 5"/>
          <p:cNvSpPr>
            <a:spLocks noChangeArrowheads="1"/>
          </p:cNvSpPr>
          <p:nvPr userDrawn="1"/>
        </p:nvSpPr>
        <p:spPr bwMode="auto">
          <a:xfrm>
            <a:off x="0" y="0"/>
            <a:ext cx="1600200" cy="6858000"/>
          </a:xfrm>
          <a:prstGeom prst="rect">
            <a:avLst/>
          </a:prstGeom>
          <a:solidFill>
            <a:srgbClr val="EAEAEA">
              <a:alpha val="61176"/>
            </a:srgbClr>
          </a:solidFill>
          <a:ln w="9525">
            <a:noFill/>
            <a:miter lim="800000"/>
            <a:headEnd/>
            <a:tailEnd/>
          </a:ln>
        </p:spPr>
        <p:txBody>
          <a:bodyPr wrap="none" anchor="ctr"/>
          <a:lstStyle/>
          <a:p>
            <a:pPr>
              <a:defRPr/>
            </a:pPr>
            <a:endParaRPr lang="en-US" dirty="0">
              <a:solidFill>
                <a:srgbClr val="FFFFFF"/>
              </a:solidFill>
              <a:cs typeface="+mn-cs"/>
            </a:endParaRPr>
          </a:p>
        </p:txBody>
      </p:sp>
      <p:pic>
        <p:nvPicPr>
          <p:cNvPr id="5" name="Picture 8"/>
          <p:cNvPicPr preferRelativeResize="0">
            <a:picLocks/>
          </p:cNvPicPr>
          <p:nvPr userDrawn="1"/>
        </p:nvPicPr>
        <p:blipFill>
          <a:blip r:embed="rId2" cstate="print">
            <a:extLst/>
          </a:blip>
          <a:stretch>
            <a:fillRect/>
          </a:stretch>
        </p:blipFill>
        <p:spPr>
          <a:xfrm>
            <a:off x="0" y="1127938"/>
            <a:ext cx="1600200" cy="1157720"/>
          </a:xfrm>
          <a:prstGeom prst="rect">
            <a:avLst/>
          </a:prstGeom>
          <a:ln>
            <a:noFill/>
          </a:ln>
          <a:effectLst>
            <a:softEdge rad="112500"/>
          </a:effectLst>
        </p:spPr>
      </p:pic>
      <p:pic>
        <p:nvPicPr>
          <p:cNvPr id="6" name="Picture 9"/>
          <p:cNvPicPr preferRelativeResize="0">
            <a:picLocks/>
          </p:cNvPicPr>
          <p:nvPr userDrawn="1"/>
        </p:nvPicPr>
        <p:blipFill>
          <a:blip r:embed="rId3" cstate="print">
            <a:extLst/>
          </a:blip>
          <a:stretch>
            <a:fillRect/>
          </a:stretch>
        </p:blipFill>
        <p:spPr>
          <a:xfrm>
            <a:off x="0" y="2293722"/>
            <a:ext cx="1600200" cy="1200150"/>
          </a:xfrm>
          <a:prstGeom prst="rect">
            <a:avLst/>
          </a:prstGeom>
          <a:ln>
            <a:noFill/>
          </a:ln>
          <a:effectLst>
            <a:softEdge rad="112500"/>
          </a:effectLst>
        </p:spPr>
      </p:pic>
      <p:pic>
        <p:nvPicPr>
          <p:cNvPr id="7" name="Picture 10"/>
          <p:cNvPicPr preferRelativeResize="0">
            <a:picLocks/>
          </p:cNvPicPr>
          <p:nvPr userDrawn="1"/>
        </p:nvPicPr>
        <p:blipFill>
          <a:blip r:embed="rId4" cstate="print">
            <a:extLst/>
          </a:blip>
          <a:stretch>
            <a:fillRect/>
          </a:stretch>
        </p:blipFill>
        <p:spPr>
          <a:xfrm>
            <a:off x="0" y="4576800"/>
            <a:ext cx="1600200" cy="2390423"/>
          </a:xfrm>
          <a:prstGeom prst="rect">
            <a:avLst/>
          </a:prstGeom>
          <a:ln>
            <a:noFill/>
          </a:ln>
          <a:effectLst>
            <a:softEdge rad="112500"/>
          </a:effectLst>
        </p:spPr>
      </p:pic>
      <p:pic>
        <p:nvPicPr>
          <p:cNvPr id="8" name="Picture 11"/>
          <p:cNvPicPr preferRelativeResize="0">
            <a:picLocks/>
          </p:cNvPicPr>
          <p:nvPr userDrawn="1"/>
        </p:nvPicPr>
        <p:blipFill>
          <a:blip r:embed="rId5" cstate="print">
            <a:extLst/>
          </a:blip>
          <a:stretch>
            <a:fillRect/>
          </a:stretch>
        </p:blipFill>
        <p:spPr>
          <a:xfrm>
            <a:off x="0" y="3501936"/>
            <a:ext cx="1600200" cy="1066800"/>
          </a:xfrm>
          <a:prstGeom prst="rect">
            <a:avLst/>
          </a:prstGeom>
          <a:ln>
            <a:noFill/>
          </a:ln>
          <a:effectLst>
            <a:softEdge rad="112500"/>
          </a:effectLst>
        </p:spPr>
      </p:pic>
      <p:pic>
        <p:nvPicPr>
          <p:cNvPr id="9" name="Picture 13"/>
          <p:cNvPicPr>
            <a:picLocks noChangeAspect="1"/>
          </p:cNvPicPr>
          <p:nvPr userDrawn="1"/>
        </p:nvPicPr>
        <p:blipFill>
          <a:blip r:embed="rId6" cstate="print">
            <a:extLst/>
          </a:blip>
          <a:stretch>
            <a:fillRect/>
          </a:stretch>
        </p:blipFill>
        <p:spPr>
          <a:xfrm>
            <a:off x="0" y="51816"/>
            <a:ext cx="1600200" cy="1068058"/>
          </a:xfrm>
          <a:prstGeom prst="rect">
            <a:avLst/>
          </a:prstGeom>
          <a:ln>
            <a:noFill/>
          </a:ln>
          <a:effectLst>
            <a:softEdge rad="112500"/>
          </a:effectLst>
        </p:spPr>
      </p:pic>
      <p:sp>
        <p:nvSpPr>
          <p:cNvPr id="2" name="Title 1"/>
          <p:cNvSpPr>
            <a:spLocks noGrp="1"/>
          </p:cNvSpPr>
          <p:nvPr>
            <p:ph type="ctrTitle"/>
          </p:nvPr>
        </p:nvSpPr>
        <p:spPr>
          <a:xfrm>
            <a:off x="2362200" y="1143000"/>
            <a:ext cx="6248400" cy="1470025"/>
          </a:xfrm>
        </p:spPr>
        <p:txBody>
          <a:bodyPr>
            <a:normAutofit/>
          </a:bodyPr>
          <a:lstStyle>
            <a:lvl1pPr>
              <a:defRPr sz="4000" b="1"/>
            </a:lvl1pPr>
          </a:lstStyle>
          <a:p>
            <a:r>
              <a:rPr lang="en-US" dirty="0" smtClean="0"/>
              <a:t>Click to edit Master title style</a:t>
            </a:r>
            <a:endParaRPr lang="en-US" dirty="0"/>
          </a:p>
        </p:txBody>
      </p:sp>
      <p:sp>
        <p:nvSpPr>
          <p:cNvPr id="3" name="Subtitle 2"/>
          <p:cNvSpPr>
            <a:spLocks noGrp="1"/>
          </p:cNvSpPr>
          <p:nvPr>
            <p:ph type="subTitle" idx="1"/>
          </p:nvPr>
        </p:nvSpPr>
        <p:spPr>
          <a:xfrm>
            <a:off x="2286000" y="3124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1" name="Footer Placeholder 4"/>
          <p:cNvSpPr>
            <a:spLocks noGrp="1"/>
          </p:cNvSpPr>
          <p:nvPr>
            <p:ph type="ftr" sz="quarter" idx="11"/>
          </p:nvPr>
        </p:nvSpPr>
        <p:spPr/>
        <p:txBody>
          <a:bodyPr/>
          <a:lstStyle>
            <a:lvl1pPr>
              <a:defRPr>
                <a:solidFill>
                  <a:prstClr val="white">
                    <a:tint val="75000"/>
                  </a:prstClr>
                </a:solidFill>
              </a:defRPr>
            </a:lvl1pPr>
          </a:lstStyle>
          <a:p>
            <a:pPr>
              <a:defRPr/>
            </a:pPr>
            <a:endParaRPr lang="en-US" dirty="0"/>
          </a:p>
        </p:txBody>
      </p:sp>
      <p:sp>
        <p:nvSpPr>
          <p:cNvPr id="12" name="Slide Number Placeholder 5"/>
          <p:cNvSpPr>
            <a:spLocks noGrp="1"/>
          </p:cNvSpPr>
          <p:nvPr>
            <p:ph type="sldNum" sz="quarter" idx="12"/>
          </p:nvPr>
        </p:nvSpPr>
        <p:spPr/>
        <p:txBody>
          <a:bodyPr/>
          <a:lstStyle>
            <a:lvl1pPr>
              <a:defRPr>
                <a:solidFill>
                  <a:prstClr val="white">
                    <a:tint val="75000"/>
                  </a:prstClr>
                </a:solidFill>
              </a:defRPr>
            </a:lvl1pPr>
          </a:lstStyle>
          <a:p>
            <a:pPr>
              <a:defRPr/>
            </a:pPr>
            <a:fld id="{B2FC6A00-26F7-45B6-AE4F-B6B5F14A7F00}"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B917F3E-E6B0-4DF4-AAC2-84EE4993B2E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B3D143C-0A43-455A-A1F3-DEB240E0F2E4}"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2DD86DA-65CC-497D-AE03-AB033C53175A}"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AE92CF3-FA12-485D-878E-E44012CD0E8B}"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966788"/>
            <a:ext cx="7772400" cy="485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37798129-4174-47CD-A42B-C41E5AF039A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bg>
      <p:bgRef idx="1001">
        <a:schemeClr val="bg2"/>
      </p:bgRef>
    </p:bg>
    <p:spTree>
      <p:nvGrpSpPr>
        <p:cNvPr id="1" name=""/>
        <p:cNvGrpSpPr/>
        <p:nvPr/>
      </p:nvGrpSpPr>
      <p:grpSpPr>
        <a:xfrm>
          <a:off x="0" y="0"/>
          <a:ext cx="0" cy="0"/>
          <a:chOff x="0" y="0"/>
          <a:chExt cx="0" cy="0"/>
        </a:xfrm>
      </p:grpSpPr>
      <p:sp>
        <p:nvSpPr>
          <p:cNvPr id="4" name="Rectangle 8"/>
          <p:cNvSpPr>
            <a:spLocks noChangeArrowheads="1"/>
          </p:cNvSpPr>
          <p:nvPr userDrawn="1"/>
        </p:nvSpPr>
        <p:spPr bwMode="auto">
          <a:xfrm>
            <a:off x="476250" y="1428750"/>
            <a:ext cx="8242300" cy="61913"/>
          </a:xfrm>
          <a:prstGeom prst="rect">
            <a:avLst/>
          </a:prstGeom>
          <a:solidFill>
            <a:srgbClr val="FF0000"/>
          </a:solidFill>
          <a:ln w="9525">
            <a:noFill/>
            <a:miter lim="800000"/>
            <a:headEnd/>
            <a:tailEnd/>
          </a:ln>
        </p:spPr>
        <p:txBody>
          <a:bodyPr wrap="none" anchor="ctr"/>
          <a:lstStyle/>
          <a:p>
            <a:pPr>
              <a:defRPr/>
            </a:pPr>
            <a:endParaRPr lang="en-US" dirty="0">
              <a:solidFill>
                <a:srgbClr val="FFFFFF"/>
              </a:solidFill>
              <a:cs typeface="+mn-cs"/>
            </a:endParaRPr>
          </a:p>
        </p:txBody>
      </p:sp>
      <p:sp>
        <p:nvSpPr>
          <p:cNvPr id="5" name="Rectangle 9"/>
          <p:cNvSpPr>
            <a:spLocks noChangeArrowheads="1"/>
          </p:cNvSpPr>
          <p:nvPr userDrawn="1"/>
        </p:nvSpPr>
        <p:spPr bwMode="auto">
          <a:xfrm>
            <a:off x="476250" y="1492250"/>
            <a:ext cx="8242300" cy="61913"/>
          </a:xfrm>
          <a:prstGeom prst="rect">
            <a:avLst/>
          </a:prstGeom>
          <a:solidFill>
            <a:schemeClr val="tx1"/>
          </a:solidFill>
          <a:ln w="9525">
            <a:noFill/>
            <a:miter lim="800000"/>
            <a:headEnd/>
            <a:tailEnd/>
          </a:ln>
        </p:spPr>
        <p:txBody>
          <a:bodyPr wrap="none" anchor="ctr"/>
          <a:lstStyle/>
          <a:p>
            <a:pPr>
              <a:defRPr/>
            </a:pPr>
            <a:endParaRPr lang="en-US" dirty="0">
              <a:solidFill>
                <a:srgbClr val="FFFFFF"/>
              </a:solidFill>
              <a:cs typeface="+mn-cs"/>
            </a:endParaRPr>
          </a:p>
        </p:txBody>
      </p:sp>
      <p:sp>
        <p:nvSpPr>
          <p:cNvPr id="2" name="Title 1"/>
          <p:cNvSpPr>
            <a:spLocks noGrp="1"/>
          </p:cNvSpPr>
          <p:nvPr>
            <p:ph type="title"/>
          </p:nvPr>
        </p:nvSpPr>
        <p:spPr/>
        <p:txBody>
          <a:bodyPr>
            <a:normAutofit/>
          </a:bodyPr>
          <a:lstStyle>
            <a:lvl1pPr>
              <a:defRPr sz="3600" b="1"/>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Date Placeholder 3"/>
          <p:cNvSpPr>
            <a:spLocks noGrp="1"/>
          </p:cNvSpPr>
          <p:nvPr>
            <p:ph type="dt" sz="half" idx="10"/>
          </p:nvPr>
        </p:nvSpPr>
        <p:spPr/>
        <p:txBody>
          <a:bodyPr/>
          <a:lstStyle>
            <a:lvl1pPr>
              <a:defRPr>
                <a:solidFill>
                  <a:prstClr val="white">
                    <a:tint val="75000"/>
                  </a:prstClr>
                </a:solidFill>
              </a:defRPr>
            </a:lvl1pPr>
          </a:lstStyle>
          <a:p>
            <a:pPr>
              <a:defRPr/>
            </a:pPr>
            <a:endParaRPr lang="en-US" dirty="0"/>
          </a:p>
        </p:txBody>
      </p:sp>
      <p:sp>
        <p:nvSpPr>
          <p:cNvPr id="7" name="Footer Placeholder 4"/>
          <p:cNvSpPr>
            <a:spLocks noGrp="1"/>
          </p:cNvSpPr>
          <p:nvPr>
            <p:ph type="ftr" sz="quarter" idx="11"/>
          </p:nvPr>
        </p:nvSpPr>
        <p:spPr/>
        <p:txBody>
          <a:bodyPr/>
          <a:lstStyle>
            <a:lvl1pPr>
              <a:defRPr>
                <a:solidFill>
                  <a:prstClr val="white">
                    <a:tint val="75000"/>
                  </a:prstClr>
                </a:solidFill>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solidFill>
                  <a:prstClr val="white">
                    <a:tint val="75000"/>
                  </a:prstClr>
                </a:solidFill>
              </a:defRPr>
            </a:lvl1pPr>
          </a:lstStyle>
          <a:p>
            <a:pPr>
              <a:defRPr/>
            </a:pPr>
            <a:fld id="{8B8F5A4F-5F5B-4ACD-AE49-EE6A628F34DC}"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C5E0CC0-06CA-43CD-8E7F-1D3A4B61680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A84FE5E-D70D-4CCE-B4F5-3D7BF3C25F3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7" name="Rectangle 5"/>
          <p:cNvSpPr>
            <a:spLocks noChangeArrowheads="1"/>
          </p:cNvSpPr>
          <p:nvPr userDrawn="1"/>
        </p:nvSpPr>
        <p:spPr bwMode="auto">
          <a:xfrm>
            <a:off x="0" y="0"/>
            <a:ext cx="1600200" cy="6858000"/>
          </a:xfrm>
          <a:prstGeom prst="rect">
            <a:avLst/>
          </a:prstGeom>
          <a:solidFill>
            <a:srgbClr val="EAEAEA">
              <a:alpha val="61176"/>
            </a:srgbClr>
          </a:solidFill>
          <a:ln w="9525">
            <a:noFill/>
            <a:miter lim="800000"/>
            <a:headEnd/>
            <a:tailEnd/>
          </a:ln>
        </p:spPr>
        <p:txBody>
          <a:bodyPr wrap="none" anchor="ctr"/>
          <a:lstStyle/>
          <a:p>
            <a:pPr>
              <a:defRPr/>
            </a:pPr>
            <a:endParaRPr lang="en-US" dirty="0">
              <a:solidFill>
                <a:srgbClr val="FFFFFF"/>
              </a:solidFill>
              <a:cs typeface="+mn-cs"/>
            </a:endParaRPr>
          </a:p>
        </p:txBody>
      </p:sp>
      <p:pic>
        <p:nvPicPr>
          <p:cNvPr id="8" name="Picture 8"/>
          <p:cNvPicPr preferRelativeResize="0">
            <a:picLocks/>
          </p:cNvPicPr>
          <p:nvPr userDrawn="1"/>
        </p:nvPicPr>
        <p:blipFill>
          <a:blip r:embed="rId2" cstate="print">
            <a:extLst/>
          </a:blip>
          <a:stretch>
            <a:fillRect/>
          </a:stretch>
        </p:blipFill>
        <p:spPr>
          <a:xfrm>
            <a:off x="0" y="1127938"/>
            <a:ext cx="1600200" cy="1157720"/>
          </a:xfrm>
          <a:prstGeom prst="rect">
            <a:avLst/>
          </a:prstGeom>
          <a:ln>
            <a:noFill/>
          </a:ln>
          <a:effectLst>
            <a:softEdge rad="112500"/>
          </a:effectLst>
        </p:spPr>
      </p:pic>
      <p:pic>
        <p:nvPicPr>
          <p:cNvPr id="9" name="Picture 9"/>
          <p:cNvPicPr preferRelativeResize="0">
            <a:picLocks/>
          </p:cNvPicPr>
          <p:nvPr userDrawn="1"/>
        </p:nvPicPr>
        <p:blipFill>
          <a:blip r:embed="rId3" cstate="print">
            <a:extLst/>
          </a:blip>
          <a:stretch>
            <a:fillRect/>
          </a:stretch>
        </p:blipFill>
        <p:spPr>
          <a:xfrm>
            <a:off x="0" y="2293722"/>
            <a:ext cx="1600200" cy="1200150"/>
          </a:xfrm>
          <a:prstGeom prst="rect">
            <a:avLst/>
          </a:prstGeom>
          <a:ln>
            <a:noFill/>
          </a:ln>
          <a:effectLst>
            <a:softEdge rad="112500"/>
          </a:effectLst>
        </p:spPr>
      </p:pic>
      <p:pic>
        <p:nvPicPr>
          <p:cNvPr id="10" name="Picture 10"/>
          <p:cNvPicPr preferRelativeResize="0">
            <a:picLocks/>
          </p:cNvPicPr>
          <p:nvPr userDrawn="1"/>
        </p:nvPicPr>
        <p:blipFill>
          <a:blip r:embed="rId4" cstate="print">
            <a:extLst/>
          </a:blip>
          <a:stretch>
            <a:fillRect/>
          </a:stretch>
        </p:blipFill>
        <p:spPr>
          <a:xfrm>
            <a:off x="0" y="4576800"/>
            <a:ext cx="1600200" cy="2390423"/>
          </a:xfrm>
          <a:prstGeom prst="rect">
            <a:avLst/>
          </a:prstGeom>
          <a:ln>
            <a:noFill/>
          </a:ln>
          <a:effectLst>
            <a:softEdge rad="112500"/>
          </a:effectLst>
        </p:spPr>
      </p:pic>
      <p:pic>
        <p:nvPicPr>
          <p:cNvPr id="11" name="Picture 11"/>
          <p:cNvPicPr preferRelativeResize="0">
            <a:picLocks/>
          </p:cNvPicPr>
          <p:nvPr userDrawn="1"/>
        </p:nvPicPr>
        <p:blipFill>
          <a:blip r:embed="rId5" cstate="print">
            <a:extLst/>
          </a:blip>
          <a:stretch>
            <a:fillRect/>
          </a:stretch>
        </p:blipFill>
        <p:spPr>
          <a:xfrm>
            <a:off x="0" y="3501936"/>
            <a:ext cx="1600200" cy="1066800"/>
          </a:xfrm>
          <a:prstGeom prst="rect">
            <a:avLst/>
          </a:prstGeom>
          <a:ln>
            <a:noFill/>
          </a:ln>
          <a:effectLst>
            <a:softEdge rad="112500"/>
          </a:effectLst>
        </p:spPr>
      </p:pic>
      <p:pic>
        <p:nvPicPr>
          <p:cNvPr id="12" name="Picture 13"/>
          <p:cNvPicPr>
            <a:picLocks noChangeAspect="1"/>
          </p:cNvPicPr>
          <p:nvPr userDrawn="1"/>
        </p:nvPicPr>
        <p:blipFill>
          <a:blip r:embed="rId6" cstate="print">
            <a:extLst/>
          </a:blip>
          <a:stretch>
            <a:fillRect/>
          </a:stretch>
        </p:blipFill>
        <p:spPr>
          <a:xfrm>
            <a:off x="0" y="51816"/>
            <a:ext cx="1600200" cy="1068058"/>
          </a:xfrm>
          <a:prstGeom prst="rect">
            <a:avLst/>
          </a:prstGeom>
          <a:ln>
            <a:noFill/>
          </a:ln>
          <a:effectLst>
            <a:softEdge rad="112500"/>
          </a:effectLst>
        </p:spPr>
      </p:pic>
      <p:sp>
        <p:nvSpPr>
          <p:cNvPr id="2" name="Title 1"/>
          <p:cNvSpPr>
            <a:spLocks noGrp="1"/>
          </p:cNvSpPr>
          <p:nvPr>
            <p:ph type="title"/>
          </p:nvPr>
        </p:nvSpPr>
        <p:spPr>
          <a:xfrm>
            <a:off x="1981200" y="2414587"/>
            <a:ext cx="68580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981200" y="914400"/>
            <a:ext cx="68580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D42EE98-788E-4AC6-B5E2-30226669DDA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73355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733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73355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733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4A0D7FD-D23A-4B07-99C8-5841143983CA}" type="slidenum">
              <a:rPr lang="en-US"/>
              <a:pPr>
                <a:defRPr/>
              </a:pPr>
              <a:t>‹#›</a:t>
            </a:fld>
            <a:endParaRPr lang="en-US" dirty="0"/>
          </a:p>
        </p:txBody>
      </p:sp>
      <p:sp>
        <p:nvSpPr>
          <p:cNvPr id="10" name="Rectangle 8"/>
          <p:cNvSpPr>
            <a:spLocks noChangeArrowheads="1"/>
          </p:cNvSpPr>
          <p:nvPr userDrawn="1"/>
        </p:nvSpPr>
        <p:spPr bwMode="auto">
          <a:xfrm>
            <a:off x="476250" y="1428750"/>
            <a:ext cx="8242300" cy="61913"/>
          </a:xfrm>
          <a:prstGeom prst="rect">
            <a:avLst/>
          </a:prstGeom>
          <a:solidFill>
            <a:srgbClr val="FF0000"/>
          </a:solidFill>
          <a:ln w="9525">
            <a:noFill/>
            <a:miter lim="800000"/>
            <a:headEnd/>
            <a:tailEnd/>
          </a:ln>
        </p:spPr>
        <p:txBody>
          <a:bodyPr wrap="none" anchor="ctr"/>
          <a:lstStyle/>
          <a:p>
            <a:pPr>
              <a:defRPr/>
            </a:pPr>
            <a:endParaRPr lang="en-US" dirty="0">
              <a:solidFill>
                <a:srgbClr val="FFFFFF"/>
              </a:solidFill>
              <a:cs typeface="+mn-cs"/>
            </a:endParaRPr>
          </a:p>
        </p:txBody>
      </p:sp>
      <p:sp>
        <p:nvSpPr>
          <p:cNvPr id="11" name="Rectangle 9"/>
          <p:cNvSpPr>
            <a:spLocks noChangeArrowheads="1"/>
          </p:cNvSpPr>
          <p:nvPr userDrawn="1"/>
        </p:nvSpPr>
        <p:spPr bwMode="auto">
          <a:xfrm>
            <a:off x="476250" y="1492250"/>
            <a:ext cx="8242300" cy="61913"/>
          </a:xfrm>
          <a:prstGeom prst="rect">
            <a:avLst/>
          </a:prstGeom>
          <a:solidFill>
            <a:schemeClr val="tx1"/>
          </a:solidFill>
          <a:ln w="9525">
            <a:noFill/>
            <a:miter lim="800000"/>
            <a:headEnd/>
            <a:tailEnd/>
          </a:ln>
        </p:spPr>
        <p:txBody>
          <a:bodyPr wrap="none" anchor="ctr"/>
          <a:lstStyle/>
          <a:p>
            <a:pPr>
              <a:defRPr/>
            </a:pPr>
            <a:endParaRPr lang="en-US" dirty="0">
              <a:solidFill>
                <a:srgbClr val="FFFFFF"/>
              </a:solidFill>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4A18115C-9F18-42F0-8C38-F0E9BFCD5C2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50A0F6E6-CA08-477C-B52C-2A7FA47A2B5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E8847B29-61DE-4B2E-B571-3355436F9DB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70" r:id="rId1"/>
    <p:sldLayoutId id="2147483871"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 id="2147483868" r:id="rId12"/>
    <p:sldLayoutId id="2147483869" r:id="rId13"/>
    <p:sldLayoutId id="2147483872" r:id="rId14"/>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body" idx="1"/>
          </p:nvPr>
        </p:nvSpPr>
        <p:spPr>
          <a:xfrm>
            <a:off x="1981200" y="914400"/>
            <a:ext cx="6858000" cy="2362200"/>
          </a:xfrm>
        </p:spPr>
        <p:txBody>
          <a:bodyPr>
            <a:normAutofit fontScale="77500" lnSpcReduction="20000"/>
          </a:bodyPr>
          <a:lstStyle/>
          <a:p>
            <a:pPr algn="ctr" eaLnBrk="1" hangingPunct="1">
              <a:defRPr/>
            </a:pPr>
            <a:r>
              <a:rPr lang="en-US" sz="4400" i="1" dirty="0" smtClean="0"/>
              <a:t>Rescheduled Webinar:</a:t>
            </a:r>
          </a:p>
          <a:p>
            <a:pPr algn="ctr" eaLnBrk="1" hangingPunct="1">
              <a:defRPr/>
            </a:pPr>
            <a:r>
              <a:rPr lang="en-US" sz="5300" b="1" dirty="0" smtClean="0"/>
              <a:t>Progressive Case Management in </a:t>
            </a:r>
          </a:p>
          <a:p>
            <a:pPr algn="ctr" eaLnBrk="1" hangingPunct="1">
              <a:defRPr/>
            </a:pPr>
            <a:r>
              <a:rPr lang="en-US" sz="5300" b="1" dirty="0" smtClean="0"/>
              <a:t>SSVF Programs</a:t>
            </a:r>
            <a:endParaRPr lang="en-US" sz="5300" b="1" dirty="0" smtClean="0">
              <a:solidFill>
                <a:schemeClr val="tx2"/>
              </a:solidFill>
              <a:latin typeface="+mj-lt"/>
              <a:ea typeface="+mj-ea"/>
              <a:cs typeface="+mj-cs"/>
            </a:endParaRPr>
          </a:p>
        </p:txBody>
      </p:sp>
      <p:sp>
        <p:nvSpPr>
          <p:cNvPr id="5" name="Subtitle 1"/>
          <p:cNvSpPr>
            <a:spLocks noGrp="1"/>
          </p:cNvSpPr>
          <p:nvPr>
            <p:ph type="title"/>
          </p:nvPr>
        </p:nvSpPr>
        <p:spPr>
          <a:xfrm>
            <a:off x="1981200" y="3505200"/>
            <a:ext cx="6858000" cy="1362075"/>
          </a:xfrm>
        </p:spPr>
        <p:txBody>
          <a:bodyPr/>
          <a:lstStyle/>
          <a:p>
            <a:pPr algn="ctr" eaLnBrk="1" hangingPunct="1">
              <a:defRPr/>
            </a:pPr>
            <a:r>
              <a:rPr lang="en-US" sz="3600" b="0" i="1" dirty="0" smtClean="0"/>
              <a:t>march 21, 2013</a:t>
            </a:r>
          </a:p>
          <a:p>
            <a:pPr algn="ctr" eaLnBrk="1" hangingPunct="1">
              <a:defRPr/>
            </a:pPr>
            <a:r>
              <a:rPr lang="en-US" sz="3600" b="0" i="1" dirty="0" smtClean="0"/>
              <a:t>2:00-3:30 PM</a:t>
            </a:r>
            <a:endParaRPr lang="en-US" sz="3600" b="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Baseline Assessment</a:t>
            </a:r>
          </a:p>
        </p:txBody>
      </p:sp>
      <p:sp>
        <p:nvSpPr>
          <p:cNvPr id="3" name="Content Placeholder 2"/>
          <p:cNvSpPr>
            <a:spLocks noGrp="1"/>
          </p:cNvSpPr>
          <p:nvPr>
            <p:ph idx="1"/>
          </p:nvPr>
        </p:nvSpPr>
        <p:spPr/>
        <p:txBody>
          <a:bodyPr/>
          <a:lstStyle/>
          <a:p>
            <a:pPr marL="0" indent="0">
              <a:buNone/>
            </a:pPr>
            <a:r>
              <a:rPr lang="en-US" b="1" dirty="0"/>
              <a:t>Tenant Screening Barriers </a:t>
            </a:r>
          </a:p>
          <a:p>
            <a:pPr marL="0" indent="0">
              <a:buNone/>
            </a:pPr>
            <a:r>
              <a:rPr lang="en-US" dirty="0"/>
              <a:t>Rapid Re-Housing (always) and Homeless Prevention (when housing relocation is required)</a:t>
            </a:r>
          </a:p>
          <a:p>
            <a:pPr marL="0" indent="0">
              <a:buNone/>
            </a:pPr>
            <a:r>
              <a:rPr lang="en-US" b="1" dirty="0"/>
              <a:t> </a:t>
            </a:r>
          </a:p>
          <a:p>
            <a:r>
              <a:rPr lang="en-US" dirty="0"/>
              <a:t>Income and income history</a:t>
            </a:r>
          </a:p>
          <a:p>
            <a:r>
              <a:rPr lang="en-US" dirty="0"/>
              <a:t>Rental history</a:t>
            </a:r>
          </a:p>
          <a:p>
            <a:r>
              <a:rPr lang="en-US" dirty="0"/>
              <a:t>Criminal history</a:t>
            </a:r>
          </a:p>
          <a:p>
            <a:r>
              <a:rPr lang="en-US" dirty="0"/>
              <a:t>Credit history</a:t>
            </a:r>
          </a:p>
          <a:p>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10</a:t>
            </a:fld>
            <a:endParaRPr lang="en-US" dirty="0"/>
          </a:p>
        </p:txBody>
      </p:sp>
    </p:spTree>
    <p:extLst>
      <p:ext uri="{BB962C8B-B14F-4D97-AF65-F5344CB8AC3E}">
        <p14:creationId xmlns:p14="http://schemas.microsoft.com/office/powerpoint/2010/main" xmlns="" val="514256763"/>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Assessing Tenant Screening Barriers</a:t>
            </a:r>
          </a:p>
        </p:txBody>
      </p:sp>
      <p:sp>
        <p:nvSpPr>
          <p:cNvPr id="3" name="Content Placeholder 2"/>
          <p:cNvSpPr>
            <a:spLocks noGrp="1"/>
          </p:cNvSpPr>
          <p:nvPr>
            <p:ph idx="1"/>
          </p:nvPr>
        </p:nvSpPr>
        <p:spPr/>
        <p:txBody>
          <a:bodyPr/>
          <a:lstStyle/>
          <a:p>
            <a:r>
              <a:rPr lang="en-US" dirty="0"/>
              <a:t>Interview client (always)</a:t>
            </a:r>
          </a:p>
          <a:p>
            <a:r>
              <a:rPr lang="en-US" dirty="0"/>
              <a:t>Collect more formal information </a:t>
            </a:r>
          </a:p>
          <a:p>
            <a:pPr marL="0" indent="0">
              <a:buNone/>
            </a:pPr>
            <a:r>
              <a:rPr lang="en-US" dirty="0"/>
              <a:t>	(highly recommended):</a:t>
            </a:r>
          </a:p>
          <a:p>
            <a:pPr marL="0" indent="0">
              <a:buNone/>
            </a:pPr>
            <a:endParaRPr lang="en-US" sz="800" dirty="0"/>
          </a:p>
          <a:p>
            <a:pPr marL="0" indent="0">
              <a:buNone/>
            </a:pPr>
            <a:r>
              <a:rPr lang="en-US" dirty="0"/>
              <a:t>	</a:t>
            </a:r>
            <a:r>
              <a:rPr lang="en-US" b="1" dirty="0"/>
              <a:t>Buy a tenant screening report</a:t>
            </a:r>
            <a:r>
              <a:rPr lang="en-US" dirty="0"/>
              <a:t> </a:t>
            </a:r>
          </a:p>
          <a:p>
            <a:pPr marL="0" indent="0">
              <a:buNone/>
            </a:pPr>
            <a:r>
              <a:rPr lang="en-US" dirty="0"/>
              <a:t>	OR </a:t>
            </a:r>
          </a:p>
          <a:p>
            <a:pPr marL="0" indent="0">
              <a:buNone/>
            </a:pPr>
            <a:r>
              <a:rPr lang="en-US" dirty="0"/>
              <a:t>	</a:t>
            </a:r>
            <a:r>
              <a:rPr lang="en-US" b="1" dirty="0"/>
              <a:t>Conduct a screening</a:t>
            </a:r>
            <a:r>
              <a:rPr lang="en-US" dirty="0"/>
              <a:t>--obtain release of 	information </a:t>
            </a:r>
            <a:r>
              <a:rPr lang="en-US" dirty="0" smtClean="0"/>
              <a:t>and </a:t>
            </a:r>
            <a:r>
              <a:rPr lang="en-US" dirty="0"/>
              <a:t>contact previous landlords, 	credit agencies, 	access criminal and </a:t>
            </a:r>
            <a:r>
              <a:rPr lang="en-US" dirty="0" smtClean="0"/>
              <a:t>	eviction </a:t>
            </a:r>
            <a:r>
              <a:rPr lang="en-US" dirty="0"/>
              <a:t>databases</a:t>
            </a:r>
          </a:p>
          <a:p>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11</a:t>
            </a:fld>
            <a:endParaRPr lang="en-US" dirty="0"/>
          </a:p>
        </p:txBody>
      </p:sp>
    </p:spTree>
    <p:extLst>
      <p:ext uri="{BB962C8B-B14F-4D97-AF65-F5344CB8AC3E}">
        <p14:creationId xmlns:p14="http://schemas.microsoft.com/office/powerpoint/2010/main" xmlns="" val="948732053"/>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Baseline Assessment</a:t>
            </a:r>
          </a:p>
        </p:txBody>
      </p:sp>
      <p:sp>
        <p:nvSpPr>
          <p:cNvPr id="3" name="Content Placeholder 2"/>
          <p:cNvSpPr>
            <a:spLocks noGrp="1"/>
          </p:cNvSpPr>
          <p:nvPr>
            <p:ph idx="1"/>
          </p:nvPr>
        </p:nvSpPr>
        <p:spPr/>
        <p:txBody>
          <a:bodyPr/>
          <a:lstStyle/>
          <a:p>
            <a:pPr marL="0" indent="0">
              <a:buNone/>
            </a:pPr>
            <a:r>
              <a:rPr lang="en-US" b="1" dirty="0"/>
              <a:t>Housing Retention Barriers</a:t>
            </a:r>
          </a:p>
          <a:p>
            <a:pPr marL="0" indent="0">
              <a:buNone/>
            </a:pPr>
            <a:r>
              <a:rPr lang="en-US" dirty="0"/>
              <a:t>Homelessness Prevention and Rapid Re-Housing</a:t>
            </a:r>
          </a:p>
          <a:p>
            <a:endParaRPr lang="en-US" dirty="0" smtClean="0"/>
          </a:p>
          <a:p>
            <a:r>
              <a:rPr lang="en-US" dirty="0" smtClean="0"/>
              <a:t>Income</a:t>
            </a:r>
            <a:r>
              <a:rPr lang="en-US" dirty="0"/>
              <a:t>, ability to pay rent (even if severely rent-burdened)</a:t>
            </a:r>
          </a:p>
          <a:p>
            <a:r>
              <a:rPr lang="en-US" dirty="0"/>
              <a:t>General understanding of landlord and tenant rights and responsibilities, lease requirements</a:t>
            </a:r>
          </a:p>
          <a:p>
            <a:r>
              <a:rPr lang="en-US" dirty="0"/>
              <a:t>Ability to comply with the “social expectations” of renting</a:t>
            </a:r>
          </a:p>
          <a:p>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12</a:t>
            </a:fld>
            <a:endParaRPr lang="en-US" dirty="0"/>
          </a:p>
        </p:txBody>
      </p:sp>
    </p:spTree>
    <p:extLst>
      <p:ext uri="{BB962C8B-B14F-4D97-AF65-F5344CB8AC3E}">
        <p14:creationId xmlns:p14="http://schemas.microsoft.com/office/powerpoint/2010/main" xmlns="" val="1888575859"/>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Assessing Housing Retention Barriers</a:t>
            </a:r>
          </a:p>
        </p:txBody>
      </p:sp>
      <p:sp>
        <p:nvSpPr>
          <p:cNvPr id="3" name="Content Placeholder 2"/>
          <p:cNvSpPr>
            <a:spLocks noGrp="1"/>
          </p:cNvSpPr>
          <p:nvPr>
            <p:ph idx="1"/>
          </p:nvPr>
        </p:nvSpPr>
        <p:spPr/>
        <p:txBody>
          <a:bodyPr>
            <a:normAutofit lnSpcReduction="10000"/>
          </a:bodyPr>
          <a:lstStyle/>
          <a:p>
            <a:r>
              <a:rPr lang="en-US" dirty="0"/>
              <a:t>Income: documentation for SSVF eligibility determination</a:t>
            </a:r>
          </a:p>
          <a:p>
            <a:r>
              <a:rPr lang="en-US" dirty="0"/>
              <a:t>Tenant Screening Report: suggests patterns  that could be Housing Retention Barriers.</a:t>
            </a:r>
          </a:p>
          <a:p>
            <a:r>
              <a:rPr lang="en-US" dirty="0"/>
              <a:t>Interview: discuss red flag items on TSR </a:t>
            </a:r>
          </a:p>
          <a:p>
            <a:r>
              <a:rPr lang="en-US" dirty="0"/>
              <a:t>Home visits can identify potential HRBs</a:t>
            </a:r>
          </a:p>
          <a:p>
            <a:r>
              <a:rPr lang="en-US" dirty="0"/>
              <a:t>Checking in with the landlord may identify red flags of potential problems with lease, rent payment, or social expectations (complaints by other tenants).</a:t>
            </a:r>
          </a:p>
          <a:p>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13</a:t>
            </a:fld>
            <a:endParaRPr lang="en-US" dirty="0"/>
          </a:p>
        </p:txBody>
      </p:sp>
    </p:spTree>
    <p:extLst>
      <p:ext uri="{BB962C8B-B14F-4D97-AF65-F5344CB8AC3E}">
        <p14:creationId xmlns:p14="http://schemas.microsoft.com/office/powerpoint/2010/main" xmlns="" val="2586105056"/>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Baseline Case Manager Interventions</a:t>
            </a:r>
          </a:p>
        </p:txBody>
      </p:sp>
      <p:sp>
        <p:nvSpPr>
          <p:cNvPr id="3" name="Content Placeholder 2"/>
          <p:cNvSpPr>
            <a:spLocks noGrp="1"/>
          </p:cNvSpPr>
          <p:nvPr>
            <p:ph idx="1"/>
          </p:nvPr>
        </p:nvSpPr>
        <p:spPr/>
        <p:txBody>
          <a:bodyPr>
            <a:normAutofit fontScale="85000" lnSpcReduction="20000"/>
          </a:bodyPr>
          <a:lstStyle/>
          <a:p>
            <a:pPr marL="0" indent="0">
              <a:buNone/>
            </a:pPr>
            <a:r>
              <a:rPr lang="en-US" sz="4000" b="1" dirty="0"/>
              <a:t>Retain or obtain housing through:</a:t>
            </a:r>
          </a:p>
          <a:p>
            <a:pPr marL="0" indent="0">
              <a:buNone/>
            </a:pPr>
            <a:endParaRPr lang="en-US" sz="1050" b="1" dirty="0"/>
          </a:p>
          <a:p>
            <a:pPr>
              <a:buFont typeface="Wingdings" pitchFamily="2" charset="2"/>
              <a:buChar char="ü"/>
            </a:pPr>
            <a:r>
              <a:rPr lang="en-US" dirty="0"/>
              <a:t>Negotiation with landlords</a:t>
            </a:r>
          </a:p>
          <a:p>
            <a:pPr>
              <a:buFont typeface="Wingdings" pitchFamily="2" charset="2"/>
              <a:buChar char="ü"/>
            </a:pPr>
            <a:r>
              <a:rPr lang="en-US" dirty="0"/>
              <a:t>Payment of arrears… or housing search and 		housing start-up costs</a:t>
            </a:r>
          </a:p>
          <a:p>
            <a:pPr>
              <a:buFont typeface="Wingdings" pitchFamily="2" charset="2"/>
              <a:buChar char="ü"/>
            </a:pPr>
            <a:r>
              <a:rPr lang="en-US" dirty="0"/>
              <a:t>Temporary rental assistance, if needed</a:t>
            </a:r>
          </a:p>
          <a:p>
            <a:pPr>
              <a:buFont typeface="Wingdings" pitchFamily="2" charset="2"/>
              <a:buChar char="ü"/>
            </a:pPr>
            <a:r>
              <a:rPr lang="en-US" dirty="0"/>
              <a:t>Information or skill-building, </a:t>
            </a:r>
            <a:r>
              <a:rPr lang="en-US" u="sng" dirty="0"/>
              <a:t>if needed</a:t>
            </a:r>
            <a:r>
              <a:rPr lang="en-US" dirty="0"/>
              <a:t>, </a:t>
            </a:r>
            <a:r>
              <a:rPr lang="en-US" dirty="0" smtClean="0"/>
              <a:t>to address </a:t>
            </a:r>
            <a:r>
              <a:rPr lang="en-US" dirty="0"/>
              <a:t>identified Housing Retention </a:t>
            </a:r>
            <a:r>
              <a:rPr lang="en-US" dirty="0" smtClean="0"/>
              <a:t>Barriers </a:t>
            </a:r>
            <a:endParaRPr lang="en-US" dirty="0"/>
          </a:p>
          <a:p>
            <a:pPr>
              <a:buFont typeface="Wingdings" pitchFamily="2" charset="2"/>
              <a:buChar char="ü"/>
            </a:pPr>
            <a:r>
              <a:rPr lang="en-US" dirty="0"/>
              <a:t>A strategy for increasing </a:t>
            </a:r>
            <a:r>
              <a:rPr lang="en-US" dirty="0" smtClean="0"/>
              <a:t>income </a:t>
            </a:r>
            <a:endParaRPr lang="en-US" dirty="0"/>
          </a:p>
          <a:p>
            <a:pPr>
              <a:buFont typeface="Wingdings" pitchFamily="2" charset="2"/>
              <a:buChar char="ü"/>
            </a:pPr>
            <a:r>
              <a:rPr lang="en-US" dirty="0"/>
              <a:t>A back-up plan for resolving &lt;potential&gt; future housing </a:t>
            </a:r>
            <a:r>
              <a:rPr lang="en-US" dirty="0" smtClean="0"/>
              <a:t>crises (including inability to pay rent once assistance ends).  </a:t>
            </a:r>
            <a:endParaRPr lang="en-US" dirty="0"/>
          </a:p>
          <a:p>
            <a:pPr marL="0" indent="0">
              <a:buNone/>
            </a:pPr>
            <a:r>
              <a:rPr lang="en-US" dirty="0"/>
              <a:t>	</a:t>
            </a:r>
          </a:p>
          <a:p>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14</a:t>
            </a:fld>
            <a:endParaRPr lang="en-US" dirty="0"/>
          </a:p>
        </p:txBody>
      </p:sp>
    </p:spTree>
    <p:extLst>
      <p:ext uri="{BB962C8B-B14F-4D97-AF65-F5344CB8AC3E}">
        <p14:creationId xmlns:p14="http://schemas.microsoft.com/office/powerpoint/2010/main" xmlns="" val="2068206605"/>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And…the Important “Soft Outcomes” </a:t>
            </a:r>
          </a:p>
        </p:txBody>
      </p:sp>
      <p:sp>
        <p:nvSpPr>
          <p:cNvPr id="3" name="Content Placeholder 2"/>
          <p:cNvSpPr>
            <a:spLocks noGrp="1"/>
          </p:cNvSpPr>
          <p:nvPr>
            <p:ph idx="1"/>
          </p:nvPr>
        </p:nvSpPr>
        <p:spPr/>
        <p:txBody>
          <a:bodyPr>
            <a:normAutofit fontScale="92500" lnSpcReduction="20000"/>
          </a:bodyPr>
          <a:lstStyle/>
          <a:p>
            <a:r>
              <a:rPr lang="en-US" dirty="0"/>
              <a:t>Helping households reduce their stress to &lt;at least&gt; pre-crisis levels</a:t>
            </a:r>
          </a:p>
          <a:p>
            <a:endParaRPr lang="en-US" sz="800" dirty="0"/>
          </a:p>
          <a:p>
            <a:r>
              <a:rPr lang="en-US" dirty="0"/>
              <a:t>Helping households to repair the damage caused by the crisis (medical, employment, parenting, etc.), re-establish their pre-crisis routines, and strengthen their support system</a:t>
            </a:r>
          </a:p>
          <a:p>
            <a:endParaRPr lang="en-US" sz="800" dirty="0"/>
          </a:p>
          <a:p>
            <a:r>
              <a:rPr lang="en-US" dirty="0"/>
              <a:t>Helping the household feel safer by having an emergency back-up plan </a:t>
            </a:r>
          </a:p>
          <a:p>
            <a:endParaRPr lang="en-US" sz="800" dirty="0"/>
          </a:p>
          <a:p>
            <a:r>
              <a:rPr lang="en-US" dirty="0"/>
              <a:t>Helping the household feel more confident about the future  by knowing steps they can take and referrals they can use to reduce their risks and achieve their hopes and dreams--when they are willing and able.</a:t>
            </a:r>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15</a:t>
            </a:fld>
            <a:endParaRPr lang="en-US" dirty="0"/>
          </a:p>
        </p:txBody>
      </p:sp>
    </p:spTree>
    <p:extLst>
      <p:ext uri="{BB962C8B-B14F-4D97-AF65-F5344CB8AC3E}">
        <p14:creationId xmlns:p14="http://schemas.microsoft.com/office/powerpoint/2010/main" xmlns="" val="3632191921"/>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People Fail at Longer-Term Goals</a:t>
            </a:r>
          </a:p>
        </p:txBody>
      </p:sp>
      <p:sp>
        <p:nvSpPr>
          <p:cNvPr id="3" name="Content Placeholder 2"/>
          <p:cNvSpPr>
            <a:spLocks noGrp="1"/>
          </p:cNvSpPr>
          <p:nvPr>
            <p:ph idx="1"/>
          </p:nvPr>
        </p:nvSpPr>
        <p:spPr/>
        <p:txBody>
          <a:bodyPr>
            <a:normAutofit fontScale="85000" lnSpcReduction="20000"/>
          </a:bodyPr>
          <a:lstStyle/>
          <a:p>
            <a:r>
              <a:rPr lang="en-US" dirty="0"/>
              <a:t>The willpower and self-control needed to make life changes is like a muscle: it becomes exhausted by use. Self-control and longer-term goals are functions of the prefrontal cortex.</a:t>
            </a:r>
          </a:p>
          <a:p>
            <a:endParaRPr lang="en-US" sz="900" dirty="0"/>
          </a:p>
          <a:p>
            <a:r>
              <a:rPr lang="en-US" dirty="0"/>
              <a:t>Stress—whether physical or emotional—essentially turns off the prefrontal cortex in favor of vigilance and rapid action.  It’s a survival mechanism, controlled by specific hormones.</a:t>
            </a:r>
          </a:p>
          <a:p>
            <a:endParaRPr lang="en-US" sz="900" dirty="0"/>
          </a:p>
          <a:p>
            <a:r>
              <a:rPr lang="en-US" dirty="0"/>
              <a:t>People’s self-control is determined by genetic factors, environmental experience, sleep, hunger, diet, chemical use and crisis situations.  Self control is weakened by shame and also by success.  It is strengthened by health, practice, meditation, controlled breathing.</a:t>
            </a:r>
          </a:p>
          <a:p>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16</a:t>
            </a:fld>
            <a:endParaRPr lang="en-US" dirty="0"/>
          </a:p>
        </p:txBody>
      </p:sp>
    </p:spTree>
    <p:extLst>
      <p:ext uri="{BB962C8B-B14F-4D97-AF65-F5344CB8AC3E}">
        <p14:creationId xmlns:p14="http://schemas.microsoft.com/office/powerpoint/2010/main" xmlns="" val="388111938"/>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is Baseline Too Much?</a:t>
            </a:r>
          </a:p>
        </p:txBody>
      </p:sp>
      <p:sp>
        <p:nvSpPr>
          <p:cNvPr id="3" name="Content Placeholder 2"/>
          <p:cNvSpPr>
            <a:spLocks noGrp="1"/>
          </p:cNvSpPr>
          <p:nvPr>
            <p:ph idx="1"/>
          </p:nvPr>
        </p:nvSpPr>
        <p:spPr/>
        <p:txBody>
          <a:bodyPr>
            <a:normAutofit lnSpcReduction="10000"/>
          </a:bodyPr>
          <a:lstStyle/>
          <a:p>
            <a:r>
              <a:rPr lang="en-US" dirty="0"/>
              <a:t>“Deer in the headlights”:  Body and brain are just in the wrong state for self-control</a:t>
            </a:r>
          </a:p>
          <a:p>
            <a:r>
              <a:rPr lang="en-US" dirty="0"/>
              <a:t>Person agrees to change but doesn’t follow through</a:t>
            </a:r>
          </a:p>
          <a:p>
            <a:r>
              <a:rPr lang="en-US" dirty="0"/>
              <a:t>Person shows impulsive, risk-taking behavior and/or anger/anxiety</a:t>
            </a:r>
          </a:p>
          <a:p>
            <a:pPr marL="0" indent="0">
              <a:buNone/>
            </a:pPr>
            <a:endParaRPr lang="en-US" dirty="0"/>
          </a:p>
          <a:p>
            <a:pPr marL="0" indent="0">
              <a:buNone/>
            </a:pPr>
            <a:r>
              <a:rPr lang="en-US" dirty="0"/>
              <a:t>Reduce goals, avoid shame/guilt, identify normal stress reactions and recommend steps to decrease stress, increase health and willpower </a:t>
            </a:r>
          </a:p>
          <a:p>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17</a:t>
            </a:fld>
            <a:endParaRPr lang="en-US" dirty="0"/>
          </a:p>
        </p:txBody>
      </p:sp>
    </p:spTree>
    <p:extLst>
      <p:ext uri="{BB962C8B-B14F-4D97-AF65-F5344CB8AC3E}">
        <p14:creationId xmlns:p14="http://schemas.microsoft.com/office/powerpoint/2010/main" xmlns="" val="1216340519"/>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is Baseline Not Enough?</a:t>
            </a:r>
          </a:p>
        </p:txBody>
      </p:sp>
      <p:sp>
        <p:nvSpPr>
          <p:cNvPr id="3" name="Content Placeholder 2"/>
          <p:cNvSpPr>
            <a:spLocks noGrp="1"/>
          </p:cNvSpPr>
          <p:nvPr>
            <p:ph idx="1"/>
          </p:nvPr>
        </p:nvSpPr>
        <p:spPr/>
        <p:txBody>
          <a:bodyPr>
            <a:normAutofit lnSpcReduction="10000"/>
          </a:bodyPr>
          <a:lstStyle/>
          <a:p>
            <a:r>
              <a:rPr lang="en-US" dirty="0"/>
              <a:t>When the landlord reports continuing and serious violations of the lease or complaints by other tenants—to the point housing is still at risk.</a:t>
            </a:r>
          </a:p>
          <a:p>
            <a:r>
              <a:rPr lang="en-US" dirty="0"/>
              <a:t>When additional assistance is necessary to obtain longer-term financial assistance and/or service from another agency.</a:t>
            </a:r>
          </a:p>
          <a:p>
            <a:pPr marL="0" indent="0">
              <a:buNone/>
            </a:pPr>
            <a:endParaRPr lang="en-US" dirty="0"/>
          </a:p>
          <a:p>
            <a:pPr marL="0" indent="0">
              <a:buNone/>
            </a:pPr>
            <a:r>
              <a:rPr lang="en-US" dirty="0"/>
              <a:t>Identify the specific case management assistance needed to achieve goals-- and the projected intensity/duration  </a:t>
            </a:r>
          </a:p>
          <a:p>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18</a:t>
            </a:fld>
            <a:endParaRPr lang="en-US" dirty="0"/>
          </a:p>
        </p:txBody>
      </p:sp>
    </p:spTree>
    <p:extLst>
      <p:ext uri="{BB962C8B-B14F-4D97-AF65-F5344CB8AC3E}">
        <p14:creationId xmlns:p14="http://schemas.microsoft.com/office/powerpoint/2010/main" xmlns="" val="1115728170"/>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is the Crisis “Resolved”?</a:t>
            </a:r>
          </a:p>
        </p:txBody>
      </p:sp>
      <p:sp>
        <p:nvSpPr>
          <p:cNvPr id="3" name="Content Placeholder 2"/>
          <p:cNvSpPr>
            <a:spLocks noGrp="1"/>
          </p:cNvSpPr>
          <p:nvPr>
            <p:ph idx="1"/>
          </p:nvPr>
        </p:nvSpPr>
        <p:spPr/>
        <p:txBody>
          <a:bodyPr>
            <a:normAutofit fontScale="85000" lnSpcReduction="20000"/>
          </a:bodyPr>
          <a:lstStyle/>
          <a:p>
            <a:r>
              <a:rPr lang="en-US" dirty="0"/>
              <a:t>Household is current with rent and in compliance with lease</a:t>
            </a:r>
          </a:p>
          <a:p>
            <a:r>
              <a:rPr lang="en-US" dirty="0"/>
              <a:t>Landlord is willing to continue lease</a:t>
            </a:r>
          </a:p>
          <a:p>
            <a:r>
              <a:rPr lang="en-US" dirty="0"/>
              <a:t>Tenant can explain landlord-tenant rights and responsibilities*</a:t>
            </a:r>
          </a:p>
          <a:p>
            <a:r>
              <a:rPr lang="en-US" dirty="0"/>
              <a:t>Tenant can explain “social expectations of leasing” and how the household will meet these*</a:t>
            </a:r>
          </a:p>
          <a:p>
            <a:r>
              <a:rPr lang="en-US" dirty="0"/>
              <a:t>Tenant believes crisis is resolved and housing is stable</a:t>
            </a:r>
          </a:p>
          <a:p>
            <a:r>
              <a:rPr lang="en-US" dirty="0"/>
              <a:t>Tenant has a plan and referrals for increasing income</a:t>
            </a:r>
          </a:p>
          <a:p>
            <a:r>
              <a:rPr lang="en-US" dirty="0"/>
              <a:t>Tenant has referral information to pursue additional goals that are important to household’s future stability</a:t>
            </a:r>
          </a:p>
          <a:p>
            <a:r>
              <a:rPr lang="en-US" dirty="0"/>
              <a:t>Tenant has a plan for responding to future, predictable risks of a housing crisis (Emergency Plan B)</a:t>
            </a:r>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19</a:t>
            </a:fld>
            <a:endParaRPr lang="en-US" dirty="0"/>
          </a:p>
        </p:txBody>
      </p:sp>
    </p:spTree>
    <p:extLst>
      <p:ext uri="{BB962C8B-B14F-4D97-AF65-F5344CB8AC3E}">
        <p14:creationId xmlns:p14="http://schemas.microsoft.com/office/powerpoint/2010/main" xmlns="" val="3801837291"/>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414587"/>
            <a:ext cx="7162800" cy="1362075"/>
          </a:xfrm>
        </p:spPr>
        <p:txBody>
          <a:bodyPr/>
          <a:lstStyle/>
          <a:p>
            <a:r>
              <a:rPr lang="en-US" dirty="0" smtClean="0"/>
              <a:t>SSVF National director’s UPDATE</a:t>
            </a:r>
            <a:endParaRPr lang="en-US" dirty="0"/>
          </a:p>
        </p:txBody>
      </p:sp>
      <p:sp>
        <p:nvSpPr>
          <p:cNvPr id="3" name="Text Placeholder 2"/>
          <p:cNvSpPr>
            <a:spLocks noGrp="1"/>
          </p:cNvSpPr>
          <p:nvPr>
            <p:ph type="body" idx="1"/>
          </p:nvPr>
        </p:nvSpPr>
        <p:spPr/>
        <p:txBody>
          <a:bodyPr/>
          <a:lstStyle/>
          <a:p>
            <a:r>
              <a:rPr lang="en-US" dirty="0" smtClean="0"/>
              <a:t>John Kuhn, U.S. Department of Veteran Affairs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Planning for Progressive Case Management</a:t>
            </a:r>
          </a:p>
        </p:txBody>
      </p:sp>
      <p:sp>
        <p:nvSpPr>
          <p:cNvPr id="3" name="Content Placeholder 2"/>
          <p:cNvSpPr>
            <a:spLocks noGrp="1"/>
          </p:cNvSpPr>
          <p:nvPr>
            <p:ph idx="1"/>
          </p:nvPr>
        </p:nvSpPr>
        <p:spPr/>
        <p:txBody>
          <a:bodyPr>
            <a:normAutofit fontScale="92500" lnSpcReduction="10000"/>
          </a:bodyPr>
          <a:lstStyle/>
          <a:p>
            <a:pPr marL="0" indent="0">
              <a:buNone/>
            </a:pPr>
            <a:r>
              <a:rPr lang="en-US" b="1" u="sng" dirty="0"/>
              <a:t>How long </a:t>
            </a:r>
            <a:r>
              <a:rPr lang="en-US" dirty="0"/>
              <a:t>will it take to resolve the crisis?  When do about 80% of participants reach the baseline expectations?</a:t>
            </a:r>
          </a:p>
          <a:p>
            <a:pPr marL="0" indent="0">
              <a:buNone/>
            </a:pPr>
            <a:endParaRPr lang="en-US" sz="700" dirty="0"/>
          </a:p>
          <a:p>
            <a:pPr marL="0" indent="0">
              <a:buNone/>
            </a:pPr>
            <a:r>
              <a:rPr lang="en-US" b="1" u="sng" dirty="0"/>
              <a:t>How often </a:t>
            </a:r>
            <a:r>
              <a:rPr lang="en-US" dirty="0"/>
              <a:t>does the case manager need to meet with the participant—initially and after the first weeks?  What level of contact is sufficient to resolve the crisis for about 80% of participants?</a:t>
            </a:r>
          </a:p>
          <a:p>
            <a:pPr marL="0" indent="0">
              <a:buNone/>
            </a:pPr>
            <a:endParaRPr lang="en-US" sz="700" dirty="0"/>
          </a:p>
          <a:p>
            <a:pPr marL="0" indent="0">
              <a:buNone/>
            </a:pPr>
            <a:r>
              <a:rPr lang="en-US" b="1" u="sng" dirty="0"/>
              <a:t>These are the baseline</a:t>
            </a:r>
            <a:r>
              <a:rPr lang="en-US" dirty="0"/>
              <a:t>, which can be adjusted to respond to individuals who </a:t>
            </a:r>
            <a:r>
              <a:rPr lang="en-US" b="1" i="1" dirty="0"/>
              <a:t>demonstrate</a:t>
            </a:r>
            <a:r>
              <a:rPr lang="en-US" dirty="0"/>
              <a:t> they need </a:t>
            </a:r>
            <a:r>
              <a:rPr lang="en-US" u="sng" dirty="0"/>
              <a:t>more</a:t>
            </a:r>
            <a:r>
              <a:rPr lang="en-US" dirty="0"/>
              <a:t> frequent or longer case management—or </a:t>
            </a:r>
            <a:r>
              <a:rPr lang="en-US" u="sng" dirty="0"/>
              <a:t>less</a:t>
            </a:r>
            <a:r>
              <a:rPr lang="en-US" dirty="0"/>
              <a:t> intensity and duration of case management. </a:t>
            </a:r>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20</a:t>
            </a:fld>
            <a:endParaRPr lang="en-US" dirty="0"/>
          </a:p>
        </p:txBody>
      </p:sp>
    </p:spTree>
    <p:extLst>
      <p:ext uri="{BB962C8B-B14F-4D97-AF65-F5344CB8AC3E}">
        <p14:creationId xmlns:p14="http://schemas.microsoft.com/office/powerpoint/2010/main" xmlns="" val="3550142098"/>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Designing Progressive Case Management in Your SSVF Program</a:t>
            </a:r>
          </a:p>
        </p:txBody>
      </p:sp>
      <p:sp>
        <p:nvSpPr>
          <p:cNvPr id="3" name="Content Placeholder 2"/>
          <p:cNvSpPr>
            <a:spLocks noGrp="1"/>
          </p:cNvSpPr>
          <p:nvPr>
            <p:ph idx="1"/>
          </p:nvPr>
        </p:nvSpPr>
        <p:spPr/>
        <p:txBody>
          <a:bodyPr/>
          <a:lstStyle/>
          <a:p>
            <a:r>
              <a:rPr lang="en-US" dirty="0"/>
              <a:t>Define minimum expectations for frequency of contact and expected duration of assistance</a:t>
            </a:r>
          </a:p>
          <a:p>
            <a:endParaRPr lang="en-US" sz="800" dirty="0"/>
          </a:p>
          <a:p>
            <a:r>
              <a:rPr lang="en-US" dirty="0"/>
              <a:t>Define a process for increasing the baseline level of case management on a case-by-case basis when it is demonstrably inadequate to resolve the crisis</a:t>
            </a:r>
          </a:p>
          <a:p>
            <a:endParaRPr lang="en-US" sz="800" dirty="0"/>
          </a:p>
          <a:p>
            <a:r>
              <a:rPr lang="en-US" dirty="0"/>
              <a:t>Design caseload sizes based upon baseline intensity and duration (as an average which can be over-ridden according to agency process) </a:t>
            </a:r>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21</a:t>
            </a:fld>
            <a:endParaRPr lang="en-US" dirty="0"/>
          </a:p>
        </p:txBody>
      </p:sp>
    </p:spTree>
    <p:extLst>
      <p:ext uri="{BB962C8B-B14F-4D97-AF65-F5344CB8AC3E}">
        <p14:creationId xmlns:p14="http://schemas.microsoft.com/office/powerpoint/2010/main" xmlns="" val="2813460163"/>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Designing Progressive Case Management in Your SSVF Program</a:t>
            </a:r>
          </a:p>
        </p:txBody>
      </p:sp>
      <p:sp>
        <p:nvSpPr>
          <p:cNvPr id="3" name="Content Placeholder 2"/>
          <p:cNvSpPr>
            <a:spLocks noGrp="1"/>
          </p:cNvSpPr>
          <p:nvPr>
            <p:ph idx="1"/>
          </p:nvPr>
        </p:nvSpPr>
        <p:spPr/>
        <p:txBody>
          <a:bodyPr>
            <a:normAutofit lnSpcReduction="10000"/>
          </a:bodyPr>
          <a:lstStyle/>
          <a:p>
            <a:r>
              <a:rPr lang="en-US" dirty="0"/>
              <a:t>Define options for monitoring progress toward crisis resolution and identifying remaining challenges through tenancy and landlord contacts</a:t>
            </a:r>
          </a:p>
          <a:p>
            <a:endParaRPr lang="en-US" sz="800" dirty="0"/>
          </a:p>
          <a:p>
            <a:r>
              <a:rPr lang="en-US" dirty="0"/>
              <a:t>Assure case managers understand landlord-tenant rights and responsibilities and the social expectations of leasing</a:t>
            </a:r>
          </a:p>
          <a:p>
            <a:endParaRPr lang="en-US" sz="800" dirty="0"/>
          </a:p>
          <a:p>
            <a:r>
              <a:rPr lang="en-US" dirty="0"/>
              <a:t>Assure the agency has effective working relationships with community resources, particularly those related to increasing income</a:t>
            </a:r>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22</a:t>
            </a:fld>
            <a:endParaRPr lang="en-US" dirty="0"/>
          </a:p>
        </p:txBody>
      </p:sp>
    </p:spTree>
    <p:extLst>
      <p:ext uri="{BB962C8B-B14F-4D97-AF65-F5344CB8AC3E}">
        <p14:creationId xmlns:p14="http://schemas.microsoft.com/office/powerpoint/2010/main" xmlns="" val="729889720"/>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Manager Skills and Training</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ü"/>
            </a:pPr>
            <a:r>
              <a:rPr lang="en-US" dirty="0" smtClean="0"/>
              <a:t>LANDLORD PERSPECTIVE:  Knowing what landlords want; ability to create a win-win situation for both tenants and landlords</a:t>
            </a:r>
          </a:p>
          <a:p>
            <a:pPr>
              <a:buFont typeface="Wingdings" pitchFamily="2" charset="2"/>
              <a:buChar char="ü"/>
            </a:pPr>
            <a:endParaRPr lang="en-US" sz="900" dirty="0" smtClean="0"/>
          </a:p>
          <a:p>
            <a:pPr>
              <a:buFont typeface="Wingdings" pitchFamily="2" charset="2"/>
              <a:buChar char="ü"/>
            </a:pPr>
            <a:r>
              <a:rPr lang="en-US" dirty="0" smtClean="0"/>
              <a:t>TENANCY SUPPORTS:  Identifying level of tenant knowledge, skills; ability to teach needed skills “in vivo” (“in life”)</a:t>
            </a:r>
          </a:p>
          <a:p>
            <a:pPr>
              <a:buFont typeface="Wingdings" pitchFamily="2" charset="2"/>
              <a:buChar char="ü"/>
            </a:pPr>
            <a:endParaRPr lang="en-US" sz="900" dirty="0" smtClean="0"/>
          </a:p>
          <a:p>
            <a:pPr>
              <a:buFont typeface="Wingdings" pitchFamily="2" charset="2"/>
              <a:buChar char="ü"/>
            </a:pPr>
            <a:r>
              <a:rPr lang="en-US" dirty="0" smtClean="0"/>
              <a:t>LANDLORD-TENANT RIGHTS AND RESPONSIBILITIES:  Knowledge of applicable laws; ability to effectively help both landlords and tenants comply   </a:t>
            </a:r>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23</a:t>
            </a:fld>
            <a:endParaRPr lang="en-US" dirty="0"/>
          </a:p>
        </p:txBody>
      </p:sp>
    </p:spTree>
    <p:extLst>
      <p:ext uri="{BB962C8B-B14F-4D97-AF65-F5344CB8AC3E}">
        <p14:creationId xmlns:p14="http://schemas.microsoft.com/office/powerpoint/2010/main" xmlns="" val="560616398"/>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Manager Skills and Training</a:t>
            </a:r>
            <a:endParaRPr lang="en-US" dirty="0"/>
          </a:p>
        </p:txBody>
      </p:sp>
      <p:sp>
        <p:nvSpPr>
          <p:cNvPr id="3" name="Content Placeholder 2"/>
          <p:cNvSpPr>
            <a:spLocks noGrp="1"/>
          </p:cNvSpPr>
          <p:nvPr>
            <p:ph idx="1"/>
          </p:nvPr>
        </p:nvSpPr>
        <p:spPr/>
        <p:txBody>
          <a:bodyPr>
            <a:normAutofit fontScale="92500"/>
          </a:bodyPr>
          <a:lstStyle/>
          <a:p>
            <a:pPr>
              <a:buFont typeface="Wingdings" pitchFamily="2" charset="2"/>
              <a:buChar char="ü"/>
            </a:pPr>
            <a:r>
              <a:rPr lang="en-US" dirty="0" smtClean="0"/>
              <a:t>STRESS:  </a:t>
            </a:r>
          </a:p>
          <a:p>
            <a:pPr>
              <a:buFont typeface="Wingdings" pitchFamily="2" charset="2"/>
              <a:buChar char="§"/>
            </a:pPr>
            <a:r>
              <a:rPr lang="en-US" dirty="0" smtClean="0"/>
              <a:t>Knowing how acute and chronic stress affects human behavior, emotions and health </a:t>
            </a:r>
          </a:p>
          <a:p>
            <a:pPr>
              <a:buFont typeface="Wingdings" pitchFamily="2" charset="2"/>
              <a:buChar char="§"/>
            </a:pPr>
            <a:r>
              <a:rPr lang="en-US" dirty="0" smtClean="0"/>
              <a:t>Assessing the program participant’s stress reactions</a:t>
            </a:r>
          </a:p>
          <a:p>
            <a:pPr>
              <a:buFont typeface="Wingdings" pitchFamily="2" charset="2"/>
              <a:buChar char="§"/>
            </a:pPr>
            <a:r>
              <a:rPr lang="en-US" dirty="0" smtClean="0"/>
              <a:t>Interventions that will reduce stress levels and how to apply these in a short-term, housing crisis program</a:t>
            </a:r>
          </a:p>
          <a:p>
            <a:pPr>
              <a:buFont typeface="Wingdings" pitchFamily="2" charset="2"/>
              <a:buChar char="§"/>
            </a:pPr>
            <a:r>
              <a:rPr lang="en-US" dirty="0" smtClean="0"/>
              <a:t>Assessing the willingness and ability of the participants to take actions that will resolve the current crisis and contribute to non-recurrence </a:t>
            </a:r>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24</a:t>
            </a:fld>
            <a:endParaRPr lang="en-US" dirty="0"/>
          </a:p>
        </p:txBody>
      </p:sp>
    </p:spTree>
    <p:extLst>
      <p:ext uri="{BB962C8B-B14F-4D97-AF65-F5344CB8AC3E}">
        <p14:creationId xmlns:p14="http://schemas.microsoft.com/office/powerpoint/2010/main" xmlns="" val="2140920552"/>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Manager Skills and Training</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ü"/>
            </a:pPr>
            <a:r>
              <a:rPr lang="en-US" dirty="0" smtClean="0"/>
              <a:t>HOUSING PLANS:  Short-term; a limited number of goals; actionable; consistent with the client’s preferences and current level of self-efficacy</a:t>
            </a:r>
          </a:p>
          <a:p>
            <a:pPr marL="0" indent="0">
              <a:buNone/>
            </a:pPr>
            <a:endParaRPr lang="en-US" dirty="0"/>
          </a:p>
          <a:p>
            <a:pPr>
              <a:buFont typeface="Wingdings" pitchFamily="2" charset="2"/>
              <a:buChar char="ü"/>
            </a:pPr>
            <a:r>
              <a:rPr lang="en-US" dirty="0" smtClean="0"/>
              <a:t>REFERRAL RESOURCES:  Housing alternatives; income-enhancing options; low-cost/no cost commodities and services</a:t>
            </a:r>
          </a:p>
          <a:p>
            <a:pPr>
              <a:buFont typeface="Wingdings" pitchFamily="2" charset="2"/>
              <a:buChar char="ü"/>
            </a:pPr>
            <a:endParaRPr lang="en-US" dirty="0"/>
          </a:p>
          <a:p>
            <a:pPr>
              <a:buFont typeface="Wingdings" pitchFamily="2" charset="2"/>
              <a:buChar char="ü"/>
            </a:pPr>
            <a:r>
              <a:rPr lang="en-US" dirty="0" smtClean="0"/>
              <a:t>PERSONAL ATTRIBUTES:  Good boundaries, good stress management skills,  willingness to do whatever needs to be done, creativity, respect  and support  </a:t>
            </a:r>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25</a:t>
            </a:fld>
            <a:endParaRPr lang="en-US" dirty="0"/>
          </a:p>
        </p:txBody>
      </p:sp>
    </p:spTree>
    <p:extLst>
      <p:ext uri="{BB962C8B-B14F-4D97-AF65-F5344CB8AC3E}">
        <p14:creationId xmlns:p14="http://schemas.microsoft.com/office/powerpoint/2010/main" xmlns="" val="1189047139"/>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Keeping Your Head Above Water</a:t>
            </a:r>
          </a:p>
        </p:txBody>
      </p:sp>
      <p:sp>
        <p:nvSpPr>
          <p:cNvPr id="3" name="Content Placeholder 2"/>
          <p:cNvSpPr>
            <a:spLocks noGrp="1"/>
          </p:cNvSpPr>
          <p:nvPr>
            <p:ph idx="1"/>
          </p:nvPr>
        </p:nvSpPr>
        <p:spPr/>
        <p:txBody>
          <a:bodyPr/>
          <a:lstStyle/>
          <a:p>
            <a:r>
              <a:rPr lang="en-US" dirty="0"/>
              <a:t>Understand the neurological limits of making multiple or significant life changes, particularly when a person is under stress </a:t>
            </a:r>
          </a:p>
          <a:p>
            <a:r>
              <a:rPr lang="en-US" dirty="0"/>
              <a:t>Challenge our tendencies toward cynicism when people cannot focus on anything but the immediate crisis</a:t>
            </a:r>
          </a:p>
          <a:p>
            <a:r>
              <a:rPr lang="en-US" dirty="0"/>
              <a:t> Develop pride in the importance of crisis intervention!!!!!  It is a challenging and rewarding profession!  Celebrate the short-term!</a:t>
            </a:r>
          </a:p>
          <a:p>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26</a:t>
            </a:fld>
            <a:endParaRPr lang="en-US" dirty="0"/>
          </a:p>
        </p:txBody>
      </p:sp>
    </p:spTree>
    <p:extLst>
      <p:ext uri="{BB962C8B-B14F-4D97-AF65-F5344CB8AC3E}">
        <p14:creationId xmlns:p14="http://schemas.microsoft.com/office/powerpoint/2010/main" xmlns="" val="1731015952"/>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05000" y="2743200"/>
            <a:ext cx="6858000" cy="1752600"/>
          </a:xfrm>
        </p:spPr>
        <p:txBody>
          <a:bodyPr/>
          <a:lstStyle/>
          <a:p>
            <a:r>
              <a:rPr lang="en-US" dirty="0" smtClean="0"/>
              <a:t>referrals for Income</a:t>
            </a:r>
            <a:br>
              <a:rPr lang="en-US" dirty="0" smtClean="0"/>
            </a:br>
            <a:r>
              <a:rPr lang="en-US" dirty="0" smtClean="0"/>
              <a:t>	</a:t>
            </a:r>
            <a:r>
              <a:rPr lang="en-US" sz="2800" dirty="0" smtClean="0"/>
              <a:t>Key to SSVF Progressive 	Case management</a:t>
            </a:r>
            <a:endParaRPr lang="en-US" sz="2800" dirty="0"/>
          </a:p>
        </p:txBody>
      </p:sp>
      <p:sp>
        <p:nvSpPr>
          <p:cNvPr id="6" name="Text Placeholder 5"/>
          <p:cNvSpPr>
            <a:spLocks noGrp="1"/>
          </p:cNvSpPr>
          <p:nvPr>
            <p:ph type="body" idx="1"/>
          </p:nvPr>
        </p:nvSpPr>
        <p:spPr>
          <a:xfrm>
            <a:off x="1905000" y="1295400"/>
            <a:ext cx="6858000" cy="1500187"/>
          </a:xfrm>
        </p:spPr>
        <p:txBody>
          <a:bodyPr/>
          <a:lstStyle/>
          <a:p>
            <a:r>
              <a:rPr lang="en-US" dirty="0" smtClean="0"/>
              <a:t>Kristina Hals, SSVF Technical Assistance</a:t>
            </a:r>
            <a:endParaRPr lang="en-US" dirty="0"/>
          </a:p>
        </p:txBody>
      </p:sp>
      <p:sp>
        <p:nvSpPr>
          <p:cNvPr id="4" name="Slide Number Placeholder 3"/>
          <p:cNvSpPr>
            <a:spLocks noGrp="1"/>
          </p:cNvSpPr>
          <p:nvPr>
            <p:ph type="sldNum" sz="quarter" idx="4294967295"/>
          </p:nvPr>
        </p:nvSpPr>
        <p:spPr>
          <a:xfrm>
            <a:off x="6705600" y="6381750"/>
            <a:ext cx="2133600" cy="476250"/>
          </a:xfrm>
        </p:spPr>
        <p:txBody>
          <a:bodyPr/>
          <a:lstStyle/>
          <a:p>
            <a:pPr>
              <a:defRPr/>
            </a:pPr>
            <a:fld id="{8B8F5A4F-5F5B-4ACD-AE49-EE6A628F34DC}" type="slidenum">
              <a:rPr lang="en-US" smtClean="0"/>
              <a:pPr>
                <a:defRPr/>
              </a:pPr>
              <a:t>27</a:t>
            </a:fld>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Crisis Response Paradigm of SSVF</a:t>
            </a:r>
            <a:endParaRPr lang="en-US" dirty="0"/>
          </a:p>
        </p:txBody>
      </p:sp>
      <p:sp>
        <p:nvSpPr>
          <p:cNvPr id="3" name="Content Placeholder 2"/>
          <p:cNvSpPr>
            <a:spLocks noGrp="1"/>
          </p:cNvSpPr>
          <p:nvPr>
            <p:ph idx="1"/>
          </p:nvPr>
        </p:nvSpPr>
        <p:spPr>
          <a:xfrm>
            <a:off x="609600" y="1828800"/>
            <a:ext cx="8534400" cy="4525963"/>
          </a:xfrm>
        </p:spPr>
        <p:txBody>
          <a:bodyPr>
            <a:normAutofit/>
          </a:bodyPr>
          <a:lstStyle/>
          <a:p>
            <a:pPr>
              <a:buNone/>
            </a:pPr>
            <a:r>
              <a:rPr lang="en-US" sz="3200" u="sng" dirty="0" smtClean="0"/>
              <a:t>Implications for Referrals:</a:t>
            </a:r>
          </a:p>
          <a:p>
            <a:pPr>
              <a:buNone/>
            </a:pPr>
            <a:endParaRPr lang="en-US" sz="1200" u="sng" dirty="0" smtClean="0"/>
          </a:p>
          <a:p>
            <a:pPr>
              <a:buFont typeface="Wingdings" pitchFamily="2" charset="2"/>
              <a:buChar char="§"/>
            </a:pPr>
            <a:r>
              <a:rPr lang="en-US" sz="3200" dirty="0" smtClean="0"/>
              <a:t>Sharpens focus on key referral arenas.</a:t>
            </a:r>
          </a:p>
          <a:p>
            <a:pPr lvl="0">
              <a:buFont typeface="Wingdings" pitchFamily="2" charset="2"/>
              <a:buChar char="§"/>
            </a:pPr>
            <a:r>
              <a:rPr lang="en-US" sz="3200" dirty="0" smtClean="0"/>
              <a:t>Narrows range of referrals to a hierarchy.</a:t>
            </a:r>
          </a:p>
          <a:p>
            <a:pPr lvl="0">
              <a:buFont typeface="Wingdings" pitchFamily="2" charset="2"/>
              <a:buChar char="§"/>
            </a:pPr>
            <a:r>
              <a:rPr lang="en-US" sz="3200" dirty="0" smtClean="0"/>
              <a:t>Prioritizes resolving immediate crisis.</a:t>
            </a:r>
          </a:p>
          <a:p>
            <a:pPr lvl="0">
              <a:buFont typeface="Wingdings" pitchFamily="2" charset="2"/>
              <a:buChar char="§"/>
            </a:pPr>
            <a:r>
              <a:rPr lang="en-US" sz="3200" dirty="0" smtClean="0"/>
              <a:t>Requires expert navigation of key arenas.</a:t>
            </a:r>
          </a:p>
          <a:p>
            <a:pPr lvl="0">
              <a:buFont typeface="Wingdings" pitchFamily="2" charset="2"/>
              <a:buChar char="§"/>
            </a:pPr>
            <a:r>
              <a:rPr lang="en-US" sz="3200" dirty="0" smtClean="0"/>
              <a:t>Creates imperative for referring externally.</a:t>
            </a:r>
          </a:p>
          <a:p>
            <a:pPr lvl="2">
              <a:buFont typeface="Arial" pitchFamily="34" charset="0"/>
              <a:buChar char="•"/>
            </a:pPr>
            <a:endParaRPr lang="en-US" sz="2800" dirty="0" smtClean="0"/>
          </a:p>
          <a:p>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28</a:t>
            </a:fld>
            <a:endParaRPr lang="en-US" dirty="0"/>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Choice of Arenas for SSVF Referrals </a:t>
            </a:r>
            <a:endParaRPr lang="en-US" dirty="0"/>
          </a:p>
        </p:txBody>
      </p:sp>
      <p:sp>
        <p:nvSpPr>
          <p:cNvPr id="3" name="Content Placeholder 2"/>
          <p:cNvSpPr>
            <a:spLocks noGrp="1"/>
          </p:cNvSpPr>
          <p:nvPr>
            <p:ph idx="1"/>
          </p:nvPr>
        </p:nvSpPr>
        <p:spPr>
          <a:xfrm>
            <a:off x="609600" y="1828800"/>
            <a:ext cx="8534400" cy="4525963"/>
          </a:xfrm>
        </p:spPr>
        <p:txBody>
          <a:bodyPr>
            <a:normAutofit fontScale="92500" lnSpcReduction="20000"/>
          </a:bodyPr>
          <a:lstStyle/>
          <a:p>
            <a:pPr lvl="0">
              <a:buNone/>
            </a:pPr>
            <a:r>
              <a:rPr lang="en-US" sz="3500" u="sng" dirty="0" smtClean="0"/>
              <a:t>Will be:</a:t>
            </a:r>
          </a:p>
          <a:p>
            <a:pPr lvl="0">
              <a:buNone/>
            </a:pPr>
            <a:endParaRPr lang="en-US" sz="1300" u="sng" dirty="0" smtClean="0"/>
          </a:p>
          <a:p>
            <a:pPr lvl="0"/>
            <a:r>
              <a:rPr lang="en-US" sz="3500" dirty="0" smtClean="0"/>
              <a:t>Driven by </a:t>
            </a:r>
            <a:r>
              <a:rPr lang="en-US" sz="3500" b="1" dirty="0" smtClean="0"/>
              <a:t>consumer choice</a:t>
            </a:r>
            <a:r>
              <a:rPr lang="en-US" sz="3500" dirty="0" smtClean="0"/>
              <a:t>. </a:t>
            </a:r>
          </a:p>
          <a:p>
            <a:pPr lvl="0"/>
            <a:r>
              <a:rPr lang="en-US" sz="3500" dirty="0" smtClean="0"/>
              <a:t>Framed by </a:t>
            </a:r>
            <a:r>
              <a:rPr lang="en-US" sz="3500" b="1" dirty="0" smtClean="0"/>
              <a:t>crisis response</a:t>
            </a:r>
            <a:r>
              <a:rPr lang="en-US" sz="3500" dirty="0" smtClean="0"/>
              <a:t>.</a:t>
            </a:r>
          </a:p>
          <a:p>
            <a:pPr lvl="0"/>
            <a:r>
              <a:rPr lang="en-US" sz="3500" dirty="0" smtClean="0"/>
              <a:t>Key to integrating SSVF w/mainstream resources.</a:t>
            </a:r>
          </a:p>
          <a:p>
            <a:pPr lvl="0"/>
            <a:r>
              <a:rPr lang="en-US" sz="3500" dirty="0" smtClean="0"/>
              <a:t>Focused on:</a:t>
            </a:r>
          </a:p>
          <a:p>
            <a:pPr marL="1428750" lvl="2" indent="-514350">
              <a:buFont typeface="+mj-lt"/>
              <a:buAutoNum type="alphaLcParenR"/>
            </a:pPr>
            <a:r>
              <a:rPr lang="en-US" sz="2800" dirty="0" smtClean="0"/>
              <a:t>Maximizing income.</a:t>
            </a:r>
          </a:p>
          <a:p>
            <a:pPr marL="1428750" lvl="2" indent="-514350">
              <a:buFont typeface="+mj-lt"/>
              <a:buAutoNum type="alphaLcParenR"/>
            </a:pPr>
            <a:r>
              <a:rPr lang="en-US" sz="2800" dirty="0" smtClean="0"/>
              <a:t>Accessing housing.</a:t>
            </a:r>
          </a:p>
          <a:p>
            <a:pPr marL="1428750" lvl="2" indent="-514350">
              <a:buFont typeface="+mj-lt"/>
              <a:buAutoNum type="alphaLcParenR"/>
            </a:pPr>
            <a:r>
              <a:rPr lang="en-US" sz="2800" dirty="0" smtClean="0"/>
              <a:t>Accessing Veteran benefits/systems.</a:t>
            </a:r>
          </a:p>
          <a:p>
            <a:pPr lvl="2">
              <a:buFont typeface="Arial" pitchFamily="34" charset="0"/>
              <a:buChar char="•"/>
            </a:pPr>
            <a:endParaRPr lang="en-US" sz="2800" dirty="0" smtClean="0"/>
          </a:p>
          <a:p>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29</a:t>
            </a:fld>
            <a:endParaRPr lang="en-US" dirty="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What, Why and How:  Overview of Progressive Case Management</a:t>
            </a:r>
            <a:endParaRPr lang="en-US" dirty="0"/>
          </a:p>
        </p:txBody>
      </p:sp>
      <p:sp>
        <p:nvSpPr>
          <p:cNvPr id="3" name="Subtitle 2"/>
          <p:cNvSpPr>
            <a:spLocks noGrp="1"/>
          </p:cNvSpPr>
          <p:nvPr>
            <p:ph type="subTitle" idx="1"/>
          </p:nvPr>
        </p:nvSpPr>
        <p:spPr>
          <a:xfrm>
            <a:off x="2286000" y="3657600"/>
            <a:ext cx="6400800" cy="1219200"/>
          </a:xfrm>
        </p:spPr>
        <p:txBody>
          <a:bodyPr/>
          <a:lstStyle/>
          <a:p>
            <a:r>
              <a:rPr lang="en-US" sz="2400" dirty="0" smtClean="0"/>
              <a:t>Marge Wherley, Abt Associates</a:t>
            </a:r>
            <a:endParaRPr lang="en-US" sz="2400" dirty="0"/>
          </a:p>
        </p:txBody>
      </p:sp>
      <p:sp>
        <p:nvSpPr>
          <p:cNvPr id="4" name="Slide Number Placeholder 3"/>
          <p:cNvSpPr>
            <a:spLocks noGrp="1"/>
          </p:cNvSpPr>
          <p:nvPr>
            <p:ph type="sldNum" sz="quarter" idx="12"/>
          </p:nvPr>
        </p:nvSpPr>
        <p:spPr/>
        <p:txBody>
          <a:bodyPr/>
          <a:lstStyle/>
          <a:p>
            <a:pPr>
              <a:defRPr/>
            </a:pPr>
            <a:fld id="{B2FC6A00-26F7-45B6-AE4F-B6B5F14A7F00}" type="slidenum">
              <a:rPr lang="en-US" smtClean="0"/>
              <a:pPr>
                <a:defRPr/>
              </a:pPr>
              <a:t>3</a:t>
            </a:fld>
            <a:endParaRPr lang="en-US" dirty="0"/>
          </a:p>
        </p:txBody>
      </p:sp>
    </p:spTree>
    <p:extLst>
      <p:ext uri="{BB962C8B-B14F-4D97-AF65-F5344CB8AC3E}">
        <p14:creationId xmlns:p14="http://schemas.microsoft.com/office/powerpoint/2010/main" xmlns="" val="2262444234"/>
      </p:ext>
    </p:extLst>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Our Focus Today: </a:t>
            </a:r>
            <a:br>
              <a:rPr lang="en-US" dirty="0" smtClean="0"/>
            </a:br>
            <a:r>
              <a:rPr lang="en-US" dirty="0" smtClean="0"/>
              <a:t>Income Maximization Referrals </a:t>
            </a:r>
            <a:endParaRPr lang="en-US" dirty="0"/>
          </a:p>
        </p:txBody>
      </p:sp>
      <p:sp>
        <p:nvSpPr>
          <p:cNvPr id="3" name="Content Placeholder 2"/>
          <p:cNvSpPr>
            <a:spLocks noGrp="1"/>
          </p:cNvSpPr>
          <p:nvPr>
            <p:ph idx="1"/>
          </p:nvPr>
        </p:nvSpPr>
        <p:spPr>
          <a:xfrm>
            <a:off x="609600" y="1752600"/>
            <a:ext cx="8534400" cy="4525963"/>
          </a:xfrm>
        </p:spPr>
        <p:txBody>
          <a:bodyPr>
            <a:normAutofit lnSpcReduction="10000"/>
          </a:bodyPr>
          <a:lstStyle/>
          <a:p>
            <a:pPr lvl="0">
              <a:buNone/>
            </a:pPr>
            <a:r>
              <a:rPr lang="en-US" sz="3200" u="sng" dirty="0" smtClean="0"/>
              <a:t>Why Focus on Income?</a:t>
            </a:r>
          </a:p>
          <a:p>
            <a:pPr lvl="0">
              <a:buNone/>
            </a:pPr>
            <a:endParaRPr lang="en-US" sz="1300" u="sng" dirty="0" smtClean="0"/>
          </a:p>
          <a:p>
            <a:pPr lvl="0">
              <a:buNone/>
            </a:pPr>
            <a:endParaRPr lang="en-US" sz="1200" u="sng" dirty="0" smtClean="0"/>
          </a:p>
          <a:p>
            <a:pPr lvl="0"/>
            <a:r>
              <a:rPr lang="en-US" sz="3200" dirty="0" smtClean="0"/>
              <a:t>1st order in the “progress” of progressive case management.</a:t>
            </a:r>
          </a:p>
          <a:p>
            <a:pPr lvl="0"/>
            <a:r>
              <a:rPr lang="en-US" sz="3200" dirty="0" smtClean="0"/>
              <a:t>Primary for prevention and re-housing. </a:t>
            </a:r>
          </a:p>
          <a:p>
            <a:pPr lvl="0"/>
            <a:r>
              <a:rPr lang="en-US" sz="3200" dirty="0" smtClean="0"/>
              <a:t>Some opportunities specific to:</a:t>
            </a:r>
          </a:p>
          <a:p>
            <a:pPr lvl="2">
              <a:buFont typeface="Wingdings" pitchFamily="2" charset="2"/>
              <a:buChar char="Ø"/>
            </a:pPr>
            <a:r>
              <a:rPr lang="en-US" sz="2800" dirty="0" smtClean="0"/>
              <a:t>Homeless.</a:t>
            </a:r>
          </a:p>
          <a:p>
            <a:pPr lvl="2">
              <a:buFont typeface="Wingdings" pitchFamily="2" charset="2"/>
              <a:buChar char="Ø"/>
            </a:pPr>
            <a:r>
              <a:rPr lang="en-US" sz="2800" dirty="0" smtClean="0"/>
              <a:t>Veterans.</a:t>
            </a:r>
          </a:p>
          <a:p>
            <a:pPr lvl="2">
              <a:buFont typeface="Wingdings" pitchFamily="2" charset="2"/>
              <a:buChar char="Ø"/>
            </a:pPr>
            <a:r>
              <a:rPr lang="en-US" sz="2800" dirty="0" smtClean="0"/>
              <a:t>Homeless Veterans .</a:t>
            </a:r>
          </a:p>
          <a:p>
            <a:pPr lvl="0">
              <a:buFont typeface="Wingdings" pitchFamily="2" charset="2"/>
              <a:buChar char="§"/>
            </a:pPr>
            <a:endParaRPr lang="en-US" sz="3200" dirty="0" smtClean="0"/>
          </a:p>
          <a:p>
            <a:pPr lvl="2">
              <a:buFont typeface="Arial" pitchFamily="34" charset="0"/>
              <a:buChar char="•"/>
            </a:pPr>
            <a:endParaRPr lang="en-US" sz="2800" dirty="0" smtClean="0"/>
          </a:p>
          <a:p>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30</a:t>
            </a:fld>
            <a:endParaRPr lang="en-US" dirty="0"/>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Income Status of SSVF Participants</a:t>
            </a:r>
            <a:endParaRPr lang="en-US" dirty="0"/>
          </a:p>
        </p:txBody>
      </p:sp>
      <p:sp>
        <p:nvSpPr>
          <p:cNvPr id="3" name="Content Placeholder 2"/>
          <p:cNvSpPr>
            <a:spLocks noGrp="1"/>
          </p:cNvSpPr>
          <p:nvPr>
            <p:ph idx="1"/>
          </p:nvPr>
        </p:nvSpPr>
        <p:spPr>
          <a:xfrm>
            <a:off x="609600" y="1752600"/>
            <a:ext cx="8534400" cy="4800600"/>
          </a:xfrm>
        </p:spPr>
        <p:txBody>
          <a:bodyPr>
            <a:normAutofit fontScale="85000" lnSpcReduction="20000"/>
          </a:bodyPr>
          <a:lstStyle/>
          <a:p>
            <a:pPr lvl="0">
              <a:buNone/>
            </a:pPr>
            <a:r>
              <a:rPr lang="en-US" sz="3200" u="sng" dirty="0" smtClean="0"/>
              <a:t>Varying Profiles:</a:t>
            </a:r>
          </a:p>
          <a:p>
            <a:pPr lvl="0">
              <a:buNone/>
            </a:pPr>
            <a:endParaRPr lang="en-US" sz="1400" u="sng" dirty="0" smtClean="0"/>
          </a:p>
          <a:p>
            <a:pPr lvl="0">
              <a:buNone/>
            </a:pPr>
            <a:endParaRPr lang="en-US" sz="1400" u="sng" dirty="0" smtClean="0"/>
          </a:p>
          <a:p>
            <a:pPr lvl="0"/>
            <a:r>
              <a:rPr lang="en-US" dirty="0" smtClean="0"/>
              <a:t>All are @ 50% Area Media Income – many @ 15%.</a:t>
            </a:r>
          </a:p>
          <a:p>
            <a:pPr lvl="0"/>
            <a:r>
              <a:rPr lang="en-US" dirty="0" smtClean="0"/>
              <a:t>Some have zero income.</a:t>
            </a:r>
          </a:p>
          <a:p>
            <a:pPr lvl="0"/>
            <a:r>
              <a:rPr lang="en-US" dirty="0" smtClean="0"/>
              <a:t>Income drop may have precipitated housing crisis.</a:t>
            </a:r>
          </a:p>
          <a:p>
            <a:pPr lvl="0"/>
            <a:r>
              <a:rPr lang="en-US" dirty="0" smtClean="0"/>
              <a:t>Work histories include:</a:t>
            </a:r>
          </a:p>
          <a:p>
            <a:pPr lvl="2">
              <a:buFont typeface="Wingdings" pitchFamily="2" charset="2"/>
              <a:buChar char="Ø"/>
            </a:pPr>
            <a:r>
              <a:rPr lang="en-US" sz="2800" dirty="0" smtClean="0"/>
              <a:t>Employment barriers specific to Veterans. </a:t>
            </a:r>
          </a:p>
          <a:p>
            <a:pPr lvl="2">
              <a:buFont typeface="Wingdings" pitchFamily="2" charset="2"/>
              <a:buChar char="Ø"/>
            </a:pPr>
            <a:r>
              <a:rPr lang="en-US" sz="2800" dirty="0" smtClean="0"/>
              <a:t>Long and steady </a:t>
            </a:r>
            <a:r>
              <a:rPr lang="en-US" sz="2800" b="1" dirty="0" smtClean="0"/>
              <a:t>or </a:t>
            </a:r>
            <a:r>
              <a:rPr lang="en-US" sz="2800" dirty="0" smtClean="0"/>
              <a:t>intermittent work histories.</a:t>
            </a:r>
          </a:p>
          <a:p>
            <a:pPr lvl="2">
              <a:buFont typeface="Wingdings" pitchFamily="2" charset="2"/>
              <a:buChar char="Ø"/>
            </a:pPr>
            <a:r>
              <a:rPr lang="en-US" sz="2800" dirty="0" smtClean="0"/>
              <a:t>Informal work, flexible employment.</a:t>
            </a:r>
          </a:p>
          <a:p>
            <a:pPr lvl="2">
              <a:buFont typeface="Wingdings" pitchFamily="2" charset="2"/>
              <a:buChar char="Ø"/>
            </a:pPr>
            <a:r>
              <a:rPr lang="en-US" sz="2800" dirty="0" smtClean="0"/>
              <a:t>Job loss, terminations, lay off.</a:t>
            </a:r>
          </a:p>
          <a:p>
            <a:pPr lvl="2">
              <a:buFont typeface="Wingdings" pitchFamily="2" charset="2"/>
              <a:buChar char="Ø"/>
            </a:pPr>
            <a:r>
              <a:rPr lang="en-US" sz="2800" dirty="0" smtClean="0"/>
              <a:t>Lack of progress beyond transitional jobs.</a:t>
            </a:r>
          </a:p>
          <a:p>
            <a:pPr lvl="2">
              <a:buFont typeface="Wingdings" pitchFamily="2" charset="2"/>
              <a:buChar char="Ø"/>
            </a:pPr>
            <a:r>
              <a:rPr lang="en-US" sz="2800" dirty="0" smtClean="0"/>
              <a:t>Long term unemployed, discouraged workers.</a:t>
            </a:r>
          </a:p>
          <a:p>
            <a:pPr lvl="0">
              <a:buFont typeface="Wingdings" pitchFamily="2" charset="2"/>
              <a:buChar char="§"/>
            </a:pPr>
            <a:endParaRPr lang="en-US" sz="3200" dirty="0" smtClean="0"/>
          </a:p>
          <a:p>
            <a:pPr lvl="2">
              <a:buFont typeface="Arial" pitchFamily="34" charset="0"/>
              <a:buChar char="•"/>
            </a:pPr>
            <a:endParaRPr lang="en-US" sz="2800" dirty="0" smtClean="0"/>
          </a:p>
          <a:p>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31</a:t>
            </a:fld>
            <a:endParaRPr lang="en-US" dirty="0"/>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Benefit Status of SSVF Participants</a:t>
            </a:r>
            <a:endParaRPr lang="en-US" dirty="0"/>
          </a:p>
        </p:txBody>
      </p:sp>
      <p:sp>
        <p:nvSpPr>
          <p:cNvPr id="3" name="Content Placeholder 2"/>
          <p:cNvSpPr>
            <a:spLocks noGrp="1"/>
          </p:cNvSpPr>
          <p:nvPr>
            <p:ph idx="1"/>
          </p:nvPr>
        </p:nvSpPr>
        <p:spPr>
          <a:xfrm>
            <a:off x="609600" y="1752600"/>
            <a:ext cx="8534400" cy="4525963"/>
          </a:xfrm>
        </p:spPr>
        <p:txBody>
          <a:bodyPr>
            <a:normAutofit/>
          </a:bodyPr>
          <a:lstStyle/>
          <a:p>
            <a:pPr lvl="0">
              <a:buNone/>
            </a:pPr>
            <a:r>
              <a:rPr lang="en-US" sz="3200" u="sng" dirty="0" smtClean="0"/>
              <a:t>Varying Profiles:</a:t>
            </a:r>
          </a:p>
          <a:p>
            <a:pPr lvl="0">
              <a:buNone/>
            </a:pPr>
            <a:endParaRPr lang="en-US" sz="1200" u="sng" dirty="0" smtClean="0"/>
          </a:p>
          <a:p>
            <a:r>
              <a:rPr lang="en-US" dirty="0" smtClean="0"/>
              <a:t>Never applied for public benefits.</a:t>
            </a:r>
          </a:p>
          <a:p>
            <a:r>
              <a:rPr lang="en-US" dirty="0" smtClean="0"/>
              <a:t>Pending application(s).</a:t>
            </a:r>
          </a:p>
          <a:p>
            <a:r>
              <a:rPr lang="en-US" dirty="0" smtClean="0"/>
              <a:t>Receive or applied/denied TANF/SNAPs.</a:t>
            </a:r>
          </a:p>
          <a:p>
            <a:r>
              <a:rPr lang="en-US" dirty="0" smtClean="0"/>
              <a:t>Receive or applied/denied SSI/SSDI .</a:t>
            </a:r>
          </a:p>
          <a:p>
            <a:r>
              <a:rPr lang="en-US" dirty="0" smtClean="0"/>
              <a:t>Receive or applied/denied to Vet’s “Pension”.</a:t>
            </a:r>
          </a:p>
          <a:p>
            <a:r>
              <a:rPr lang="en-US" dirty="0" smtClean="0"/>
              <a:t>Sanctioned from TANF/SSI/SSDI/Vet  Benefits.</a:t>
            </a:r>
          </a:p>
          <a:p>
            <a:pPr lvl="0">
              <a:buFont typeface="Wingdings" pitchFamily="2" charset="2"/>
              <a:buChar char="§"/>
            </a:pPr>
            <a:endParaRPr lang="en-US" sz="3200" dirty="0" smtClean="0"/>
          </a:p>
          <a:p>
            <a:pPr lvl="2">
              <a:buFont typeface="Arial" pitchFamily="34" charset="0"/>
              <a:buChar char="•"/>
            </a:pPr>
            <a:endParaRPr lang="en-US" sz="2800" dirty="0" smtClean="0"/>
          </a:p>
          <a:p>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32</a:t>
            </a:fld>
            <a:endParaRPr lang="en-US" dirty="0"/>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Income for SSVF Crisis Resolution</a:t>
            </a:r>
            <a:endParaRPr lang="en-US" dirty="0"/>
          </a:p>
        </p:txBody>
      </p:sp>
      <p:sp>
        <p:nvSpPr>
          <p:cNvPr id="3" name="Content Placeholder 2"/>
          <p:cNvSpPr>
            <a:spLocks noGrp="1"/>
          </p:cNvSpPr>
          <p:nvPr>
            <p:ph idx="1"/>
          </p:nvPr>
        </p:nvSpPr>
        <p:spPr>
          <a:xfrm>
            <a:off x="609600" y="1752600"/>
            <a:ext cx="8534400" cy="4800600"/>
          </a:xfrm>
        </p:spPr>
        <p:txBody>
          <a:bodyPr>
            <a:normAutofit lnSpcReduction="10000"/>
          </a:bodyPr>
          <a:lstStyle/>
          <a:p>
            <a:pPr lvl="0">
              <a:buNone/>
            </a:pPr>
            <a:r>
              <a:rPr lang="en-US" sz="3200" u="sng" dirty="0" smtClean="0"/>
              <a:t>May Come From:</a:t>
            </a:r>
          </a:p>
          <a:p>
            <a:pPr lvl="0">
              <a:buNone/>
            </a:pPr>
            <a:endParaRPr lang="en-US" sz="1300" u="sng" dirty="0" smtClean="0"/>
          </a:p>
          <a:p>
            <a:pPr marL="514350" lvl="0" indent="-514350">
              <a:buFont typeface="+mj-lt"/>
              <a:buAutoNum type="arabicPeriod"/>
            </a:pPr>
            <a:r>
              <a:rPr lang="en-US" b="1" dirty="0" smtClean="0"/>
              <a:t>Work</a:t>
            </a:r>
            <a:r>
              <a:rPr lang="en-US" dirty="0" smtClean="0"/>
              <a:t>: temporary, day labor, transitional, etc.</a:t>
            </a:r>
          </a:p>
          <a:p>
            <a:pPr marL="514350" lvl="0" indent="-514350">
              <a:buFont typeface="+mj-lt"/>
              <a:buAutoNum type="arabicPeriod"/>
            </a:pPr>
            <a:r>
              <a:rPr lang="en-US" b="1" dirty="0" smtClean="0"/>
              <a:t>Stipends:</a:t>
            </a:r>
            <a:r>
              <a:rPr lang="en-US" dirty="0" smtClean="0"/>
              <a:t> job training/intern programs.</a:t>
            </a:r>
          </a:p>
          <a:p>
            <a:pPr marL="514350" lvl="0" indent="-514350">
              <a:buFont typeface="+mj-lt"/>
              <a:buAutoNum type="arabicPeriod"/>
            </a:pPr>
            <a:r>
              <a:rPr lang="en-US" b="1" dirty="0" smtClean="0"/>
              <a:t>GI Bill: </a:t>
            </a:r>
            <a:r>
              <a:rPr lang="en-US" dirty="0" smtClean="0"/>
              <a:t>stipend and housing allowance.</a:t>
            </a:r>
          </a:p>
          <a:p>
            <a:pPr marL="514350" lvl="0" indent="-514350">
              <a:buFont typeface="+mj-lt"/>
              <a:buAutoNum type="arabicPeriod"/>
            </a:pPr>
            <a:r>
              <a:rPr lang="en-US" b="1" dirty="0" smtClean="0"/>
              <a:t>Public benefits </a:t>
            </a:r>
            <a:r>
              <a:rPr lang="en-US" dirty="0" smtClean="0"/>
              <a:t>(can combine with job).</a:t>
            </a:r>
          </a:p>
          <a:p>
            <a:pPr marL="514350" lvl="0" indent="-514350">
              <a:buFont typeface="+mj-lt"/>
              <a:buAutoNum type="arabicPeriod"/>
            </a:pPr>
            <a:r>
              <a:rPr lang="en-US" b="1" dirty="0" smtClean="0"/>
              <a:t>Non-SSVF</a:t>
            </a:r>
            <a:r>
              <a:rPr lang="en-US" dirty="0" smtClean="0"/>
              <a:t> temporary financial assistance .</a:t>
            </a:r>
          </a:p>
          <a:p>
            <a:pPr marL="514350" lvl="0" indent="-514350">
              <a:buFont typeface="+mj-lt"/>
              <a:buAutoNum type="arabicPeriod"/>
            </a:pPr>
            <a:r>
              <a:rPr lang="en-US" b="1" dirty="0" smtClean="0"/>
              <a:t>Child support </a:t>
            </a:r>
            <a:r>
              <a:rPr lang="en-US" dirty="0" smtClean="0"/>
              <a:t>- recaptured of unpaid.</a:t>
            </a:r>
          </a:p>
          <a:p>
            <a:pPr marL="514350" lvl="0" indent="-514350">
              <a:buFont typeface="+mj-lt"/>
              <a:buAutoNum type="arabicPeriod"/>
            </a:pPr>
            <a:r>
              <a:rPr lang="en-US" b="1" dirty="0" smtClean="0"/>
              <a:t>Shared expenses </a:t>
            </a:r>
            <a:r>
              <a:rPr lang="en-US" dirty="0" smtClean="0"/>
              <a:t>via SSVF roommate(s)</a:t>
            </a:r>
          </a:p>
          <a:p>
            <a:pPr marL="514350" lvl="0" indent="-514350">
              <a:buFont typeface="+mj-lt"/>
              <a:buAutoNum type="arabicPeriod"/>
            </a:pPr>
            <a:r>
              <a:rPr lang="en-US" b="1" dirty="0" smtClean="0"/>
              <a:t>Gifts</a:t>
            </a:r>
            <a:r>
              <a:rPr lang="en-US" dirty="0" smtClean="0"/>
              <a:t> (local charities, faith based groups).</a:t>
            </a:r>
          </a:p>
          <a:p>
            <a:pPr lvl="0">
              <a:buFont typeface="Wingdings" pitchFamily="2" charset="2"/>
              <a:buChar char="§"/>
            </a:pPr>
            <a:endParaRPr lang="en-US" sz="3200" dirty="0" smtClean="0"/>
          </a:p>
          <a:p>
            <a:pPr lvl="2">
              <a:buFont typeface="Arial" pitchFamily="34" charset="0"/>
              <a:buChar char="•"/>
            </a:pPr>
            <a:endParaRPr lang="en-US" sz="2800" dirty="0" smtClean="0"/>
          </a:p>
          <a:p>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33</a:t>
            </a:fld>
            <a:endParaRPr lang="en-US" dirty="0"/>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Snapshots of Income Referrals</a:t>
            </a:r>
            <a:endParaRPr lang="en-US" dirty="0"/>
          </a:p>
        </p:txBody>
      </p:sp>
      <p:sp>
        <p:nvSpPr>
          <p:cNvPr id="3" name="Content Placeholder 2"/>
          <p:cNvSpPr>
            <a:spLocks noGrp="1"/>
          </p:cNvSpPr>
          <p:nvPr>
            <p:ph idx="1"/>
          </p:nvPr>
        </p:nvSpPr>
        <p:spPr>
          <a:xfrm>
            <a:off x="609600" y="1752600"/>
            <a:ext cx="8534400" cy="5105400"/>
          </a:xfrm>
        </p:spPr>
        <p:txBody>
          <a:bodyPr>
            <a:normAutofit fontScale="85000" lnSpcReduction="20000"/>
          </a:bodyPr>
          <a:lstStyle/>
          <a:p>
            <a:pPr lvl="0">
              <a:buNone/>
            </a:pPr>
            <a:r>
              <a:rPr lang="en-US" sz="3200" u="sng" dirty="0" smtClean="0"/>
              <a:t>Snapshots to Review:</a:t>
            </a:r>
          </a:p>
          <a:p>
            <a:pPr marL="514350" lvl="0" indent="-514350">
              <a:buFont typeface="+mj-lt"/>
              <a:buAutoNum type="arabicPeriod"/>
            </a:pPr>
            <a:r>
              <a:rPr lang="en-US" dirty="0" smtClean="0"/>
              <a:t>Public-private Partnerships (for homeless job seekers).</a:t>
            </a:r>
          </a:p>
          <a:p>
            <a:pPr marL="514350" lvl="0" indent="-514350">
              <a:buFont typeface="+mj-lt"/>
              <a:buAutoNum type="arabicPeriod"/>
            </a:pPr>
            <a:r>
              <a:rPr lang="en-US" dirty="0" smtClean="0"/>
              <a:t>“Jobs First” Programs (tied with rapid shelter exits). </a:t>
            </a:r>
          </a:p>
          <a:p>
            <a:pPr marL="514350" indent="-514350">
              <a:buFont typeface="+mj-lt"/>
              <a:buAutoNum type="arabicPeriod"/>
            </a:pPr>
            <a:r>
              <a:rPr lang="en-US" dirty="0" smtClean="0"/>
              <a:t>Veterans Retraining Assistance Program (VRAP).</a:t>
            </a:r>
          </a:p>
          <a:p>
            <a:pPr marL="514350" lvl="0" indent="-514350">
              <a:buFont typeface="+mj-lt"/>
              <a:buAutoNum type="arabicPeriod"/>
            </a:pPr>
            <a:r>
              <a:rPr lang="en-US" dirty="0" smtClean="0"/>
              <a:t>Homeless Veterans Reintegration Program (HVRP).</a:t>
            </a:r>
          </a:p>
          <a:p>
            <a:pPr marL="514350" lvl="0" indent="-514350">
              <a:buFont typeface="+mj-lt"/>
              <a:buAutoNum type="arabicPeriod"/>
            </a:pPr>
            <a:r>
              <a:rPr lang="en-US" dirty="0" smtClean="0"/>
              <a:t>Homeless Veterans Supported Employment (HVSEP).</a:t>
            </a:r>
          </a:p>
          <a:p>
            <a:pPr marL="514350" lvl="0" indent="-514350">
              <a:buFont typeface="+mj-lt"/>
              <a:buAutoNum type="arabicPeriod"/>
            </a:pPr>
            <a:r>
              <a:rPr lang="en-US" dirty="0" smtClean="0"/>
              <a:t>Veterans Workforce Improvement Program (VWIP)</a:t>
            </a:r>
          </a:p>
          <a:p>
            <a:pPr marL="514350" indent="-514350">
              <a:buFont typeface="+mj-lt"/>
              <a:buAutoNum type="arabicPeriod"/>
            </a:pPr>
            <a:r>
              <a:rPr lang="en-US" dirty="0" smtClean="0"/>
              <a:t>Compensated Work Therapy (CWT).</a:t>
            </a:r>
          </a:p>
          <a:p>
            <a:pPr marL="514350" lvl="0" indent="-514350">
              <a:buFont typeface="+mj-lt"/>
              <a:buAutoNum type="arabicPeriod"/>
            </a:pPr>
            <a:r>
              <a:rPr lang="en-US" dirty="0" smtClean="0"/>
              <a:t>Voc Rehab and Employment (VR &amp;E)</a:t>
            </a:r>
          </a:p>
          <a:p>
            <a:pPr marL="514350" indent="-514350">
              <a:buFont typeface="+mj-lt"/>
              <a:buAutoNum type="arabicPeriod"/>
            </a:pPr>
            <a:r>
              <a:rPr lang="en-US" dirty="0" smtClean="0"/>
              <a:t>Post  911 GI Bill Benefit.</a:t>
            </a:r>
          </a:p>
          <a:p>
            <a:pPr marL="514350" indent="-514350">
              <a:buFont typeface="+mj-lt"/>
              <a:buAutoNum type="arabicPeriod"/>
            </a:pPr>
            <a:r>
              <a:rPr lang="en-US" dirty="0" smtClean="0"/>
              <a:t>SSI and SSDI.</a:t>
            </a:r>
          </a:p>
          <a:p>
            <a:pPr marL="514350" lvl="0" indent="-514350">
              <a:buFont typeface="+mj-lt"/>
              <a:buAutoNum type="arabicPeriod"/>
            </a:pPr>
            <a:r>
              <a:rPr lang="en-US" dirty="0" smtClean="0"/>
              <a:t>Veterans Compensation Benefits.</a:t>
            </a:r>
          </a:p>
          <a:p>
            <a:pPr marL="514350" indent="-514350">
              <a:buFont typeface="+mj-lt"/>
              <a:buAutoNum type="arabicPeriod"/>
            </a:pPr>
            <a:r>
              <a:rPr lang="en-US" dirty="0" smtClean="0"/>
              <a:t>TANF and SNAP.</a:t>
            </a:r>
          </a:p>
          <a:p>
            <a:pPr marL="514350" lvl="0" indent="-514350">
              <a:buFont typeface="+mj-lt"/>
              <a:buAutoNum type="arabicPeriod"/>
            </a:pPr>
            <a:endParaRPr lang="en-US" dirty="0" smtClean="0"/>
          </a:p>
          <a:p>
            <a:pPr marL="514350" lvl="0" indent="-514350">
              <a:buFont typeface="+mj-lt"/>
              <a:buAutoNum type="arabicPeriod"/>
            </a:pPr>
            <a:endParaRPr lang="en-US" dirty="0" smtClean="0"/>
          </a:p>
          <a:p>
            <a:pPr lvl="0">
              <a:buFont typeface="Wingdings" pitchFamily="2" charset="2"/>
              <a:buChar char="§"/>
            </a:pPr>
            <a:endParaRPr lang="en-US" sz="3200" dirty="0" smtClean="0"/>
          </a:p>
          <a:p>
            <a:pPr lvl="2">
              <a:buFont typeface="Arial" pitchFamily="34" charset="0"/>
              <a:buChar char="•"/>
            </a:pPr>
            <a:endParaRPr lang="en-US" sz="2800" dirty="0" smtClean="0"/>
          </a:p>
          <a:p>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34</a:t>
            </a:fld>
            <a:endParaRPr lang="en-US" dirty="0"/>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Public-Private Job Partnerships </a:t>
            </a:r>
            <a:br>
              <a:rPr lang="en-US" dirty="0" smtClean="0"/>
            </a:br>
            <a:r>
              <a:rPr lang="en-US" dirty="0" smtClean="0"/>
              <a:t>for Job Seekers who are Homeless</a:t>
            </a:r>
            <a:endParaRPr lang="en-US" dirty="0"/>
          </a:p>
        </p:txBody>
      </p:sp>
      <p:graphicFrame>
        <p:nvGraphicFramePr>
          <p:cNvPr id="5" name="Content Placeholder 4"/>
          <p:cNvGraphicFramePr>
            <a:graphicFrameLocks noGrp="1"/>
          </p:cNvGraphicFramePr>
          <p:nvPr>
            <p:ph idx="1"/>
          </p:nvPr>
        </p:nvGraphicFramePr>
        <p:xfrm>
          <a:off x="228600" y="1676400"/>
          <a:ext cx="86868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B8F5A4F-5F5B-4ACD-AE49-EE6A628F34DC}" type="slidenum">
              <a:rPr lang="en-US" smtClean="0">
                <a:solidFill>
                  <a:schemeClr val="bg1"/>
                </a:solidFill>
              </a:rPr>
              <a:pPr>
                <a:defRPr/>
              </a:pPr>
              <a:t>35</a:t>
            </a:fld>
            <a:endParaRPr lang="en-US" dirty="0">
              <a:solidFill>
                <a:schemeClr val="bg1"/>
              </a:solidFill>
            </a:endParaRPr>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“Jobs First” Programs Connected </a:t>
            </a:r>
            <a:br>
              <a:rPr lang="en-US" dirty="0" smtClean="0"/>
            </a:br>
            <a:r>
              <a:rPr lang="en-US" dirty="0" smtClean="0"/>
              <a:t>to Rapid Shelter Exits</a:t>
            </a:r>
            <a:endParaRPr lang="en-US" dirty="0"/>
          </a:p>
        </p:txBody>
      </p:sp>
      <p:graphicFrame>
        <p:nvGraphicFramePr>
          <p:cNvPr id="5" name="Content Placeholder 4"/>
          <p:cNvGraphicFramePr>
            <a:graphicFrameLocks noGrp="1"/>
          </p:cNvGraphicFramePr>
          <p:nvPr>
            <p:ph idx="1"/>
          </p:nvPr>
        </p:nvGraphicFramePr>
        <p:xfrm>
          <a:off x="228600" y="1676400"/>
          <a:ext cx="86868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B8F5A4F-5F5B-4ACD-AE49-EE6A628F34DC}" type="slidenum">
              <a:rPr lang="en-US" smtClean="0">
                <a:solidFill>
                  <a:schemeClr val="bg1"/>
                </a:solidFill>
              </a:rPr>
              <a:pPr>
                <a:defRPr/>
              </a:pPr>
              <a:t>36</a:t>
            </a:fld>
            <a:endParaRPr lang="en-US" dirty="0">
              <a:solidFill>
                <a:schemeClr val="bg1"/>
              </a:solidFill>
            </a:endParaRPr>
          </a:p>
        </p:txBody>
      </p:sp>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Veterans Retraining Assistance Program (VRAP)</a:t>
            </a:r>
            <a:endParaRPr lang="en-US" dirty="0"/>
          </a:p>
        </p:txBody>
      </p:sp>
      <p:graphicFrame>
        <p:nvGraphicFramePr>
          <p:cNvPr id="5" name="Content Placeholder 4"/>
          <p:cNvGraphicFramePr>
            <a:graphicFrameLocks noGrp="1"/>
          </p:cNvGraphicFramePr>
          <p:nvPr>
            <p:ph idx="1"/>
          </p:nvPr>
        </p:nvGraphicFramePr>
        <p:xfrm>
          <a:off x="228600" y="1676400"/>
          <a:ext cx="86868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Homeless Veterans Reintegration Program (HVRP)</a:t>
            </a:r>
            <a:endParaRPr lang="en-US" dirty="0"/>
          </a:p>
        </p:txBody>
      </p:sp>
      <p:graphicFrame>
        <p:nvGraphicFramePr>
          <p:cNvPr id="5" name="Content Placeholder 4"/>
          <p:cNvGraphicFramePr>
            <a:graphicFrameLocks noGrp="1"/>
          </p:cNvGraphicFramePr>
          <p:nvPr>
            <p:ph idx="1"/>
          </p:nvPr>
        </p:nvGraphicFramePr>
        <p:xfrm>
          <a:off x="228600" y="1676400"/>
          <a:ext cx="86868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B8F5A4F-5F5B-4ACD-AE49-EE6A628F34DC}" type="slidenum">
              <a:rPr lang="en-US" smtClean="0">
                <a:solidFill>
                  <a:schemeClr val="bg1"/>
                </a:solidFill>
              </a:rPr>
              <a:pPr>
                <a:defRPr/>
              </a:pPr>
              <a:t>38</a:t>
            </a:fld>
            <a:endParaRPr lang="en-US" dirty="0">
              <a:solidFill>
                <a:schemeClr val="bg1"/>
              </a:solidFill>
            </a:endParaRPr>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Homeless Veterans Supported Employment Program (HVSEP)</a:t>
            </a:r>
            <a:endParaRPr lang="en-US" dirty="0"/>
          </a:p>
        </p:txBody>
      </p:sp>
      <p:graphicFrame>
        <p:nvGraphicFramePr>
          <p:cNvPr id="5" name="Content Placeholder 4"/>
          <p:cNvGraphicFramePr>
            <a:graphicFrameLocks noGrp="1"/>
          </p:cNvGraphicFramePr>
          <p:nvPr>
            <p:ph idx="1"/>
          </p:nvPr>
        </p:nvGraphicFramePr>
        <p:xfrm>
          <a:off x="228600" y="1676400"/>
          <a:ext cx="86868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B8F5A4F-5F5B-4ACD-AE49-EE6A628F34DC}" type="slidenum">
              <a:rPr lang="en-US" b="1" smtClean="0">
                <a:solidFill>
                  <a:schemeClr val="bg1"/>
                </a:solidFill>
              </a:rPr>
              <a:pPr>
                <a:defRPr/>
              </a:pPr>
              <a:t>39</a:t>
            </a:fld>
            <a:endParaRPr lang="en-US" b="1" dirty="0">
              <a:solidFill>
                <a:schemeClr val="bg1"/>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“Progressive Case Management”?</a:t>
            </a:r>
          </a:p>
        </p:txBody>
      </p:sp>
      <p:sp>
        <p:nvSpPr>
          <p:cNvPr id="4" name="Slide Number Placeholder 3"/>
          <p:cNvSpPr>
            <a:spLocks noGrp="1"/>
          </p:cNvSpPr>
          <p:nvPr>
            <p:ph type="sldNum" sz="quarter" idx="12"/>
          </p:nvPr>
        </p:nvSpPr>
        <p:spPr/>
        <p:txBody>
          <a:bodyPr/>
          <a:lstStyle/>
          <a:p>
            <a:pPr>
              <a:defRPr/>
            </a:pPr>
            <a:fld id="{EAB3CD26-DE4C-420D-B15F-FEE5089FB405}" type="slidenum">
              <a:rPr lang="en-US" sz="1800" smtClean="0"/>
              <a:pPr>
                <a:defRPr/>
              </a:pPr>
              <a:t>4</a:t>
            </a:fld>
            <a:endParaRPr lang="en-US" sz="1800" dirty="0"/>
          </a:p>
        </p:txBody>
      </p:sp>
      <p:sp>
        <p:nvSpPr>
          <p:cNvPr id="5" name="Content Placeholder 4"/>
          <p:cNvSpPr>
            <a:spLocks noGrp="1"/>
          </p:cNvSpPr>
          <p:nvPr>
            <p:ph idx="1"/>
          </p:nvPr>
        </p:nvSpPr>
        <p:spPr/>
        <p:txBody>
          <a:bodyPr/>
          <a:lstStyle/>
          <a:p>
            <a:endParaRPr lang="en-US" dirty="0" smtClean="0"/>
          </a:p>
          <a:p>
            <a:r>
              <a:rPr lang="en-US" dirty="0" smtClean="0"/>
              <a:t>A </a:t>
            </a:r>
            <a:r>
              <a:rPr lang="en-US" b="1" i="1" dirty="0"/>
              <a:t>baseline</a:t>
            </a:r>
            <a:r>
              <a:rPr lang="en-US" dirty="0"/>
              <a:t> level of case management </a:t>
            </a:r>
            <a:r>
              <a:rPr lang="en-US" dirty="0" smtClean="0"/>
              <a:t>assistance.</a:t>
            </a:r>
          </a:p>
          <a:p>
            <a:endParaRPr lang="en-US" dirty="0"/>
          </a:p>
          <a:p>
            <a:r>
              <a:rPr lang="en-US" dirty="0"/>
              <a:t>Intensity and/or duration of case management </a:t>
            </a:r>
            <a:r>
              <a:rPr lang="en-US" b="1" i="1" dirty="0" smtClean="0"/>
              <a:t>will </a:t>
            </a:r>
            <a:r>
              <a:rPr lang="en-US" b="1" i="1" dirty="0"/>
              <a:t>be increased for an individual</a:t>
            </a:r>
            <a:r>
              <a:rPr lang="en-US" dirty="0"/>
              <a:t>, but only if and when the baseline is shown to be inadequate for that person.</a:t>
            </a:r>
          </a:p>
          <a:p>
            <a:endParaRPr lang="en-US" dirty="0"/>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Veterans Workforce Improvement Program (VWIP)</a:t>
            </a:r>
            <a:endParaRPr lang="en-US" dirty="0"/>
          </a:p>
        </p:txBody>
      </p:sp>
      <p:graphicFrame>
        <p:nvGraphicFramePr>
          <p:cNvPr id="5" name="Content Placeholder 4"/>
          <p:cNvGraphicFramePr>
            <a:graphicFrameLocks noGrp="1"/>
          </p:cNvGraphicFramePr>
          <p:nvPr>
            <p:ph idx="1"/>
          </p:nvPr>
        </p:nvGraphicFramePr>
        <p:xfrm>
          <a:off x="228600" y="1676400"/>
          <a:ext cx="86868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B8F5A4F-5F5B-4ACD-AE49-EE6A628F34DC}" type="slidenum">
              <a:rPr lang="en-US" smtClean="0">
                <a:solidFill>
                  <a:schemeClr val="bg1"/>
                </a:solidFill>
              </a:rPr>
              <a:pPr>
                <a:defRPr/>
              </a:pPr>
              <a:t>40</a:t>
            </a:fld>
            <a:endParaRPr lang="en-US" dirty="0">
              <a:solidFill>
                <a:schemeClr val="bg1"/>
              </a:solidFill>
            </a:endParaRPr>
          </a:p>
        </p:txBody>
      </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Compensated Work Therapy (CWT)</a:t>
            </a:r>
            <a:endParaRPr lang="en-US" sz="3200" dirty="0"/>
          </a:p>
        </p:txBody>
      </p:sp>
      <p:graphicFrame>
        <p:nvGraphicFramePr>
          <p:cNvPr id="5" name="Content Placeholder 4"/>
          <p:cNvGraphicFramePr>
            <a:graphicFrameLocks noGrp="1"/>
          </p:cNvGraphicFramePr>
          <p:nvPr>
            <p:ph idx="1"/>
          </p:nvPr>
        </p:nvGraphicFramePr>
        <p:xfrm>
          <a:off x="228600" y="1676400"/>
          <a:ext cx="86868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41</a:t>
            </a:fld>
            <a:endParaRPr lang="en-US" dirty="0"/>
          </a:p>
        </p:txBody>
      </p:sp>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Voc Rehab and Employment </a:t>
            </a:r>
            <a:br>
              <a:rPr lang="en-US" dirty="0" smtClean="0"/>
            </a:br>
            <a:r>
              <a:rPr lang="en-US" dirty="0" smtClean="0"/>
              <a:t>(VR&amp;E)</a:t>
            </a:r>
            <a:endParaRPr lang="en-US" dirty="0"/>
          </a:p>
        </p:txBody>
      </p:sp>
      <p:graphicFrame>
        <p:nvGraphicFramePr>
          <p:cNvPr id="5" name="Content Placeholder 4"/>
          <p:cNvGraphicFramePr>
            <a:graphicFrameLocks noGrp="1"/>
          </p:cNvGraphicFramePr>
          <p:nvPr>
            <p:ph idx="1"/>
          </p:nvPr>
        </p:nvGraphicFramePr>
        <p:xfrm>
          <a:off x="228600" y="1676400"/>
          <a:ext cx="86868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B8F5A4F-5F5B-4ACD-AE49-EE6A628F34DC}" type="slidenum">
              <a:rPr lang="en-US" smtClean="0">
                <a:solidFill>
                  <a:schemeClr val="bg1"/>
                </a:solidFill>
              </a:rPr>
              <a:pPr>
                <a:defRPr/>
              </a:pPr>
              <a:t>42</a:t>
            </a:fld>
            <a:endParaRPr lang="en-US" dirty="0">
              <a:solidFill>
                <a:schemeClr val="bg1"/>
              </a:solidFill>
            </a:endParaRPr>
          </a:p>
        </p:txBody>
      </p:sp>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Post 911 GI Bill</a:t>
            </a:r>
            <a:endParaRPr lang="en-US" dirty="0"/>
          </a:p>
        </p:txBody>
      </p:sp>
      <p:graphicFrame>
        <p:nvGraphicFramePr>
          <p:cNvPr id="5" name="Content Placeholder 4"/>
          <p:cNvGraphicFramePr>
            <a:graphicFrameLocks noGrp="1"/>
          </p:cNvGraphicFramePr>
          <p:nvPr>
            <p:ph idx="1"/>
          </p:nvPr>
        </p:nvGraphicFramePr>
        <p:xfrm>
          <a:off x="228600" y="1676400"/>
          <a:ext cx="86868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a:xfrm>
            <a:off x="6781800" y="6172200"/>
            <a:ext cx="2133600" cy="476250"/>
          </a:xfrm>
        </p:spPr>
        <p:txBody>
          <a:bodyPr/>
          <a:lstStyle/>
          <a:p>
            <a:pPr>
              <a:defRPr/>
            </a:pPr>
            <a:fld id="{8B8F5A4F-5F5B-4ACD-AE49-EE6A628F34DC}" type="slidenum">
              <a:rPr lang="en-US" smtClean="0">
                <a:solidFill>
                  <a:schemeClr val="bg1"/>
                </a:solidFill>
              </a:rPr>
              <a:pPr>
                <a:defRPr/>
              </a:pPr>
              <a:t>43</a:t>
            </a:fld>
            <a:endParaRPr lang="en-US" dirty="0">
              <a:solidFill>
                <a:schemeClr val="bg1"/>
              </a:solidFill>
            </a:endParaRPr>
          </a:p>
        </p:txBody>
      </p:sp>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rmAutofit fontScale="90000"/>
          </a:bodyPr>
          <a:lstStyle/>
          <a:p>
            <a:r>
              <a:rPr lang="en-US" dirty="0" smtClean="0"/>
              <a:t>Supplemental Security Income (SSI) &amp; Social Security Disability Insurance (SSDI)</a:t>
            </a:r>
            <a:endParaRPr lang="en-US" dirty="0"/>
          </a:p>
        </p:txBody>
      </p:sp>
      <p:graphicFrame>
        <p:nvGraphicFramePr>
          <p:cNvPr id="5" name="Content Placeholder 4"/>
          <p:cNvGraphicFramePr>
            <a:graphicFrameLocks noGrp="1"/>
          </p:cNvGraphicFramePr>
          <p:nvPr>
            <p:ph idx="1"/>
          </p:nvPr>
        </p:nvGraphicFramePr>
        <p:xfrm>
          <a:off x="457200" y="1676400"/>
          <a:ext cx="86868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a:xfrm>
            <a:off x="6781800" y="6619875"/>
            <a:ext cx="2133600" cy="476250"/>
          </a:xfrm>
        </p:spPr>
        <p:txBody>
          <a:bodyPr/>
          <a:lstStyle/>
          <a:p>
            <a:pPr>
              <a:defRPr/>
            </a:pPr>
            <a:fld id="{8B8F5A4F-5F5B-4ACD-AE49-EE6A628F34DC}" type="slidenum">
              <a:rPr lang="en-US" smtClean="0"/>
              <a:pPr>
                <a:defRPr/>
              </a:pPr>
              <a:t>44</a:t>
            </a:fld>
            <a:endParaRPr lang="en-US" dirty="0"/>
          </a:p>
        </p:txBody>
      </p:sp>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Veterans Service Connected </a:t>
            </a:r>
            <a:br>
              <a:rPr lang="en-US" dirty="0" smtClean="0"/>
            </a:br>
            <a:r>
              <a:rPr lang="en-US" dirty="0" smtClean="0"/>
              <a:t>Compensation Benefit</a:t>
            </a:r>
            <a:endParaRPr lang="en-US" dirty="0"/>
          </a:p>
        </p:txBody>
      </p:sp>
      <p:graphicFrame>
        <p:nvGraphicFramePr>
          <p:cNvPr id="5" name="Content Placeholder 4"/>
          <p:cNvGraphicFramePr>
            <a:graphicFrameLocks noGrp="1"/>
          </p:cNvGraphicFramePr>
          <p:nvPr>
            <p:ph idx="1"/>
          </p:nvPr>
        </p:nvGraphicFramePr>
        <p:xfrm>
          <a:off x="228600" y="1676400"/>
          <a:ext cx="86868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a:xfrm>
            <a:off x="6781800" y="6619875"/>
            <a:ext cx="2133600" cy="476250"/>
          </a:xfrm>
        </p:spPr>
        <p:txBody>
          <a:bodyPr/>
          <a:lstStyle/>
          <a:p>
            <a:pPr>
              <a:defRPr/>
            </a:pPr>
            <a:fld id="{8B8F5A4F-5F5B-4ACD-AE49-EE6A628F34DC}" type="slidenum">
              <a:rPr lang="en-US" smtClean="0"/>
              <a:pPr>
                <a:defRPr/>
              </a:pPr>
              <a:t>45</a:t>
            </a:fld>
            <a:endParaRPr lang="en-US" dirty="0"/>
          </a:p>
        </p:txBody>
      </p:sp>
    </p:spTree>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Veterans Non-Service Connected </a:t>
            </a:r>
            <a:br>
              <a:rPr lang="en-US" dirty="0" smtClean="0"/>
            </a:br>
            <a:r>
              <a:rPr lang="en-US" dirty="0" smtClean="0"/>
              <a:t>Pension Benefit</a:t>
            </a:r>
            <a:endParaRPr lang="en-US" dirty="0"/>
          </a:p>
        </p:txBody>
      </p:sp>
      <p:graphicFrame>
        <p:nvGraphicFramePr>
          <p:cNvPr id="5" name="Content Placeholder 4"/>
          <p:cNvGraphicFramePr>
            <a:graphicFrameLocks noGrp="1"/>
          </p:cNvGraphicFramePr>
          <p:nvPr>
            <p:ph idx="1"/>
          </p:nvPr>
        </p:nvGraphicFramePr>
        <p:xfrm>
          <a:off x="228600" y="1676400"/>
          <a:ext cx="86868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a:xfrm>
            <a:off x="6705600" y="6381750"/>
            <a:ext cx="2133600" cy="476250"/>
          </a:xfrm>
        </p:spPr>
        <p:txBody>
          <a:bodyPr/>
          <a:lstStyle/>
          <a:p>
            <a:pPr>
              <a:defRPr/>
            </a:pPr>
            <a:fld id="{8B8F5A4F-5F5B-4ACD-AE49-EE6A628F34DC}" type="slidenum">
              <a:rPr lang="en-US" smtClean="0">
                <a:solidFill>
                  <a:schemeClr val="bg1"/>
                </a:solidFill>
              </a:rPr>
              <a:pPr>
                <a:defRPr/>
              </a:pPr>
              <a:t>46</a:t>
            </a:fld>
            <a:endParaRPr lang="en-US" dirty="0">
              <a:solidFill>
                <a:schemeClr val="bg1"/>
              </a:solidFill>
            </a:endParaRPr>
          </a:p>
        </p:txBody>
      </p:sp>
    </p:spTree>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Temporary Assistance for Needy Families (TANF)</a:t>
            </a:r>
            <a:endParaRPr lang="en-US" dirty="0"/>
          </a:p>
        </p:txBody>
      </p:sp>
      <p:graphicFrame>
        <p:nvGraphicFramePr>
          <p:cNvPr id="5" name="Content Placeholder 4"/>
          <p:cNvGraphicFramePr>
            <a:graphicFrameLocks noGrp="1"/>
          </p:cNvGraphicFramePr>
          <p:nvPr>
            <p:ph idx="1"/>
          </p:nvPr>
        </p:nvGraphicFramePr>
        <p:xfrm>
          <a:off x="228600" y="1676400"/>
          <a:ext cx="86868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B8F5A4F-5F5B-4ACD-AE49-EE6A628F34DC}" type="slidenum">
              <a:rPr lang="en-US" smtClean="0">
                <a:solidFill>
                  <a:schemeClr val="bg1"/>
                </a:solidFill>
              </a:rPr>
              <a:pPr>
                <a:defRPr/>
              </a:pPr>
              <a:t>47</a:t>
            </a:fld>
            <a:endParaRPr lang="en-US" dirty="0">
              <a:solidFill>
                <a:schemeClr val="bg1"/>
              </a:solidFill>
            </a:endParaRPr>
          </a:p>
        </p:txBody>
      </p:sp>
    </p:spTree>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Veterans Job Fairs</a:t>
            </a:r>
            <a:endParaRPr lang="en-US" dirty="0"/>
          </a:p>
        </p:txBody>
      </p:sp>
      <p:sp>
        <p:nvSpPr>
          <p:cNvPr id="3" name="Content Placeholder 2"/>
          <p:cNvSpPr>
            <a:spLocks noGrp="1"/>
          </p:cNvSpPr>
          <p:nvPr>
            <p:ph idx="1"/>
          </p:nvPr>
        </p:nvSpPr>
        <p:spPr>
          <a:xfrm>
            <a:off x="457200" y="1828800"/>
            <a:ext cx="8229600" cy="4525963"/>
          </a:xfrm>
        </p:spPr>
        <p:txBody>
          <a:bodyPr/>
          <a:lstStyle/>
          <a:p>
            <a:pPr marL="514350" indent="-514350">
              <a:buFont typeface="+mj-lt"/>
              <a:buAutoNum type="arabicPeriod"/>
            </a:pPr>
            <a:r>
              <a:rPr lang="en-US" i="1" dirty="0" smtClean="0"/>
              <a:t>U.S. Chamber of Commerce</a:t>
            </a:r>
            <a:r>
              <a:rPr lang="en-US" dirty="0" smtClean="0"/>
              <a:t>: Hiring Our Heroes Job Fairs</a:t>
            </a:r>
          </a:p>
          <a:p>
            <a:pPr marL="514350" indent="-514350">
              <a:buFont typeface="+mj-lt"/>
              <a:buAutoNum type="arabicPeriod"/>
            </a:pPr>
            <a:r>
              <a:rPr lang="en-US" i="1" dirty="0" smtClean="0"/>
              <a:t>Veterans Service Organizations</a:t>
            </a:r>
            <a:r>
              <a:rPr lang="en-US" dirty="0" smtClean="0"/>
              <a:t>: Hiring Fairs</a:t>
            </a:r>
          </a:p>
          <a:p>
            <a:pPr marL="514350" indent="-514350">
              <a:buFont typeface="+mj-lt"/>
              <a:buAutoNum type="arabicPeriod"/>
            </a:pPr>
            <a:r>
              <a:rPr lang="en-US" i="1" dirty="0" smtClean="0"/>
              <a:t>National Veteran Small Business Conference: Hiring Fairs </a:t>
            </a:r>
            <a:endParaRPr lang="en-US" i="1"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48</a:t>
            </a:fld>
            <a:endParaRPr lang="en-US" dirty="0"/>
          </a:p>
        </p:txBody>
      </p:sp>
    </p:spTree>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Aways</a:t>
            </a:r>
            <a:endParaRPr lang="en-US" dirty="0"/>
          </a:p>
        </p:txBody>
      </p:sp>
      <p:sp>
        <p:nvSpPr>
          <p:cNvPr id="3" name="Content Placeholder 2"/>
          <p:cNvSpPr>
            <a:spLocks noGrp="1"/>
          </p:cNvSpPr>
          <p:nvPr>
            <p:ph idx="1"/>
          </p:nvPr>
        </p:nvSpPr>
        <p:spPr>
          <a:xfrm>
            <a:off x="457200" y="1295400"/>
            <a:ext cx="8686800" cy="4800600"/>
          </a:xfrm>
        </p:spPr>
        <p:txBody>
          <a:bodyPr>
            <a:normAutofit/>
          </a:bodyPr>
          <a:lstStyle/>
          <a:p>
            <a:pPr>
              <a:buNone/>
            </a:pPr>
            <a:endParaRPr lang="en-US" dirty="0" smtClean="0"/>
          </a:p>
          <a:p>
            <a:r>
              <a:rPr lang="en-US" dirty="0" smtClean="0"/>
              <a:t>Referrals for income are SSVF priority.</a:t>
            </a:r>
          </a:p>
          <a:p>
            <a:r>
              <a:rPr lang="en-US" dirty="0" smtClean="0"/>
              <a:t>CM assessment must explore income options.</a:t>
            </a:r>
          </a:p>
          <a:p>
            <a:r>
              <a:rPr lang="en-US" dirty="0" smtClean="0"/>
              <a:t>CMs must be systems navigators in:</a:t>
            </a:r>
          </a:p>
          <a:p>
            <a:pPr lvl="1"/>
            <a:r>
              <a:rPr lang="en-US" dirty="0" smtClean="0"/>
              <a:t>Income opportunities for homeless job seekers.</a:t>
            </a:r>
          </a:p>
          <a:p>
            <a:pPr lvl="1"/>
            <a:r>
              <a:rPr lang="en-US" dirty="0" smtClean="0"/>
              <a:t>Income options for Vets and Homeless Vets.</a:t>
            </a:r>
          </a:p>
          <a:p>
            <a:pPr lvl="1"/>
            <a:r>
              <a:rPr lang="en-US" dirty="0" smtClean="0"/>
              <a:t>Public benefits.</a:t>
            </a:r>
          </a:p>
          <a:p>
            <a:r>
              <a:rPr lang="en-US" dirty="0" smtClean="0"/>
              <a:t>First Steps:</a:t>
            </a:r>
          </a:p>
          <a:p>
            <a:pPr lvl="1"/>
            <a:r>
              <a:rPr lang="en-US" dirty="0" smtClean="0"/>
              <a:t>Map all local income sources for SSVF.</a:t>
            </a:r>
          </a:p>
          <a:p>
            <a:pPr lvl="1"/>
            <a:r>
              <a:rPr lang="en-US" dirty="0" smtClean="0"/>
              <a:t>Develop key contacts with sources or find local experts.</a:t>
            </a:r>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49</a:t>
            </a:fld>
            <a:endParaRPr lang="en-US" dirty="0"/>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Rationale</a:t>
            </a:r>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5</a:t>
            </a:fld>
            <a:endParaRPr lang="en-US" dirty="0"/>
          </a:p>
        </p:txBody>
      </p:sp>
      <p:sp>
        <p:nvSpPr>
          <p:cNvPr id="5" name="Content Placeholder 4"/>
          <p:cNvSpPr>
            <a:spLocks noGrp="1"/>
          </p:cNvSpPr>
          <p:nvPr>
            <p:ph idx="1"/>
          </p:nvPr>
        </p:nvSpPr>
        <p:spPr/>
        <p:txBody>
          <a:bodyPr>
            <a:normAutofit fontScale="85000" lnSpcReduction="10000"/>
          </a:bodyPr>
          <a:lstStyle/>
          <a:p>
            <a:endParaRPr lang="en-US" b="1" dirty="0" smtClean="0"/>
          </a:p>
          <a:p>
            <a:r>
              <a:rPr lang="en-US" b="1" dirty="0" smtClean="0"/>
              <a:t>Efficiency</a:t>
            </a:r>
            <a:r>
              <a:rPr lang="en-US" dirty="0"/>
              <a:t>:  by avoiding more assistance than is required, the program can help more people.</a:t>
            </a:r>
          </a:p>
          <a:p>
            <a:r>
              <a:rPr lang="en-US" b="1" dirty="0"/>
              <a:t>Individualization</a:t>
            </a:r>
            <a:r>
              <a:rPr lang="en-US" dirty="0"/>
              <a:t>:  When a person shows s/he needs more help, that help can be provided.</a:t>
            </a:r>
          </a:p>
          <a:p>
            <a:r>
              <a:rPr lang="en-US" dirty="0"/>
              <a:t>Avoids </a:t>
            </a:r>
            <a:r>
              <a:rPr lang="en-US" b="1" dirty="0"/>
              <a:t>false assumptions </a:t>
            </a:r>
            <a:r>
              <a:rPr lang="en-US" dirty="0"/>
              <a:t>about disability and/or poverty:  persons with those demographics do not uniformly require more intensive or longer-term assistance.</a:t>
            </a:r>
          </a:p>
          <a:p>
            <a:r>
              <a:rPr lang="en-US" b="1" dirty="0"/>
              <a:t>Effectiveness</a:t>
            </a:r>
            <a:r>
              <a:rPr lang="en-US" dirty="0"/>
              <a:t>:  Research, including random assignment to high and moderate levels of case management have not found differences in outcomes.</a:t>
            </a:r>
          </a:p>
          <a:p>
            <a:endParaRPr lang="en-US" dirty="0"/>
          </a:p>
        </p:txBody>
      </p:sp>
    </p:spTree>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533400" y="1981200"/>
            <a:ext cx="8229600" cy="4525963"/>
          </a:xfrm>
        </p:spPr>
        <p:txBody>
          <a:bodyPr/>
          <a:lstStyle/>
          <a:p>
            <a:pPr marL="514350" indent="-514350">
              <a:buFont typeface="+mj-lt"/>
              <a:buAutoNum type="arabicPeriod"/>
            </a:pPr>
            <a:r>
              <a:rPr lang="en-US" dirty="0" smtClean="0"/>
              <a:t>Visit SSVF Website for archived webinar.</a:t>
            </a:r>
          </a:p>
          <a:p>
            <a:pPr marL="514350" indent="-514350">
              <a:buFont typeface="+mj-lt"/>
              <a:buAutoNum type="arabicPeriod"/>
            </a:pPr>
            <a:r>
              <a:rPr lang="en-US" dirty="0" smtClean="0"/>
              <a:t>Contact SSVF Regional Coordinators.</a:t>
            </a:r>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50</a:t>
            </a:fld>
            <a:endParaRPr lang="en-US" dirty="0"/>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Concepts of SSVF</a:t>
            </a:r>
          </a:p>
        </p:txBody>
      </p:sp>
      <p:sp>
        <p:nvSpPr>
          <p:cNvPr id="3" name="Content Placeholder 2"/>
          <p:cNvSpPr>
            <a:spLocks noGrp="1"/>
          </p:cNvSpPr>
          <p:nvPr>
            <p:ph idx="1"/>
          </p:nvPr>
        </p:nvSpPr>
        <p:spPr/>
        <p:txBody>
          <a:bodyPr/>
          <a:lstStyle/>
          <a:p>
            <a:endParaRPr lang="en-US" b="1" dirty="0" smtClean="0"/>
          </a:p>
          <a:p>
            <a:r>
              <a:rPr lang="en-US" b="1" dirty="0" smtClean="0"/>
              <a:t>Housing </a:t>
            </a:r>
            <a:r>
              <a:rPr lang="en-US" b="1" dirty="0"/>
              <a:t>First</a:t>
            </a:r>
            <a:r>
              <a:rPr lang="en-US" dirty="0"/>
              <a:t>:  Maintain or obtain permanent housing as soon as possible, without pre-conditions.</a:t>
            </a:r>
          </a:p>
          <a:p>
            <a:r>
              <a:rPr lang="en-US" b="1" dirty="0"/>
              <a:t>Crisis Response</a:t>
            </a:r>
            <a:r>
              <a:rPr lang="en-US" dirty="0"/>
              <a:t>:  Short-term intervention to quickly resolve a housing crisis.</a:t>
            </a:r>
          </a:p>
          <a:p>
            <a:r>
              <a:rPr lang="en-US" b="1" dirty="0"/>
              <a:t>Client Choice</a:t>
            </a:r>
            <a:r>
              <a:rPr lang="en-US" dirty="0"/>
              <a:t>:  The person in crisis has the choice of addressing or deferring life changes, utilizing referrals, etc.</a:t>
            </a:r>
          </a:p>
          <a:p>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6</a:t>
            </a:fld>
            <a:endParaRPr lang="en-US" dirty="0"/>
          </a:p>
        </p:txBody>
      </p:sp>
    </p:spTree>
    <p:extLst>
      <p:ext uri="{BB962C8B-B14F-4D97-AF65-F5344CB8AC3E}">
        <p14:creationId xmlns:p14="http://schemas.microsoft.com/office/powerpoint/2010/main" xmlns="" val="1658188156"/>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Crisis Intervention Case Management</a:t>
            </a:r>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t>People </a:t>
            </a:r>
            <a:r>
              <a:rPr lang="en-US" dirty="0"/>
              <a:t>experiencing a crisis normally go through periods of disequilibrium and equilibrium until they can return to a state of relative stability.  This is highly stressful.</a:t>
            </a:r>
          </a:p>
          <a:p>
            <a:pPr marL="0" indent="0">
              <a:buNone/>
            </a:pPr>
            <a:r>
              <a:rPr lang="en-US" dirty="0"/>
              <a:t>  </a:t>
            </a:r>
          </a:p>
          <a:p>
            <a:r>
              <a:rPr lang="en-US" dirty="0"/>
              <a:t>Crisis intervention aims to reduce the duration and intensity of disequilibrium and allow the person to return more quickly to their previous level of stability, reducing stress levels.</a:t>
            </a:r>
          </a:p>
          <a:p>
            <a:endParaRPr lang="en-US" dirty="0"/>
          </a:p>
          <a:p>
            <a:r>
              <a:rPr lang="en-US" dirty="0"/>
              <a:t>Stress has physical and psychological consequences, including an inability to focus on long-range goals, learn new information, or make changes that require self-control and willpower. </a:t>
            </a:r>
          </a:p>
          <a:p>
            <a:pPr marL="0" indent="0">
              <a:buNone/>
            </a:pPr>
            <a:r>
              <a:rPr lang="en-US" dirty="0"/>
              <a:t> </a:t>
            </a:r>
          </a:p>
          <a:p>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7</a:t>
            </a:fld>
            <a:endParaRPr lang="en-US" dirty="0"/>
          </a:p>
        </p:txBody>
      </p:sp>
    </p:spTree>
    <p:extLst>
      <p:ext uri="{BB962C8B-B14F-4D97-AF65-F5344CB8AC3E}">
        <p14:creationId xmlns:p14="http://schemas.microsoft.com/office/powerpoint/2010/main" xmlns="" val="3113851151"/>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Baseline in SSVF </a:t>
            </a:r>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Case Management Tasks for Homelessness Prevention:</a:t>
            </a:r>
          </a:p>
          <a:p>
            <a:pPr marL="0" indent="0">
              <a:buNone/>
            </a:pPr>
            <a:endParaRPr lang="en-US" b="1" dirty="0"/>
          </a:p>
          <a:p>
            <a:r>
              <a:rPr lang="en-US" dirty="0"/>
              <a:t>Identify barriers to keeping housing</a:t>
            </a:r>
          </a:p>
          <a:p>
            <a:r>
              <a:rPr lang="en-US" dirty="0"/>
              <a:t>Provide assistance with relocation if housing cannot be retained</a:t>
            </a:r>
          </a:p>
          <a:p>
            <a:r>
              <a:rPr lang="en-US" dirty="0"/>
              <a:t>Provide assistance with landlord negotiations, lease compliance, temporary financial assistance, etc. to retain or obtain housing</a:t>
            </a:r>
          </a:p>
          <a:p>
            <a:r>
              <a:rPr lang="en-US" dirty="0"/>
              <a:t>Provide short-term follow-up on issues related to housing (and income needed for housing).  This includes making referrals the household needs/wants to reduce the likelihood of future crises.  </a:t>
            </a:r>
          </a:p>
          <a:p>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8</a:t>
            </a:fld>
            <a:endParaRPr lang="en-US" dirty="0"/>
          </a:p>
        </p:txBody>
      </p:sp>
    </p:spTree>
    <p:extLst>
      <p:ext uri="{BB962C8B-B14F-4D97-AF65-F5344CB8AC3E}">
        <p14:creationId xmlns:p14="http://schemas.microsoft.com/office/powerpoint/2010/main" xmlns="" val="4008809420"/>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Baseline in SSVF </a:t>
            </a:r>
          </a:p>
        </p:txBody>
      </p:sp>
      <p:sp>
        <p:nvSpPr>
          <p:cNvPr id="3" name="Content Placeholder 2"/>
          <p:cNvSpPr>
            <a:spLocks noGrp="1"/>
          </p:cNvSpPr>
          <p:nvPr>
            <p:ph idx="1"/>
          </p:nvPr>
        </p:nvSpPr>
        <p:spPr/>
        <p:txBody>
          <a:bodyPr>
            <a:normAutofit fontScale="92500" lnSpcReduction="20000"/>
          </a:bodyPr>
          <a:lstStyle/>
          <a:p>
            <a:pPr marL="0" indent="0">
              <a:buNone/>
            </a:pPr>
            <a:r>
              <a:rPr lang="en-US" sz="2400" b="1" dirty="0"/>
              <a:t>Case Management Tasks for Rapid Re-Housing:</a:t>
            </a:r>
          </a:p>
          <a:p>
            <a:pPr marL="0" indent="0">
              <a:buNone/>
            </a:pPr>
            <a:endParaRPr lang="en-US" sz="2400" b="1" dirty="0"/>
          </a:p>
          <a:p>
            <a:r>
              <a:rPr lang="en-US" dirty="0"/>
              <a:t>Identify barriers to keeping housing</a:t>
            </a:r>
          </a:p>
          <a:p>
            <a:r>
              <a:rPr lang="en-US" dirty="0"/>
              <a:t>Provide assistance with housing search, landlord negotiations, understanding lease compliance, temporary financial assistance, </a:t>
            </a:r>
            <a:r>
              <a:rPr lang="en-US" dirty="0" smtClean="0"/>
              <a:t>application for benefits, etc</a:t>
            </a:r>
            <a:r>
              <a:rPr lang="en-US" dirty="0"/>
              <a:t>. as needed to obtain housing.</a:t>
            </a:r>
          </a:p>
          <a:p>
            <a:r>
              <a:rPr lang="en-US" dirty="0"/>
              <a:t>Provide short-term follow-up on issues related to housing (and income needed for housing).  This includes making referrals the household needs/wants to reduce the likelihood of future crises.  </a:t>
            </a:r>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9</a:t>
            </a:fld>
            <a:endParaRPr lang="en-US" dirty="0"/>
          </a:p>
        </p:txBody>
      </p:sp>
    </p:spTree>
    <p:extLst>
      <p:ext uri="{BB962C8B-B14F-4D97-AF65-F5344CB8AC3E}">
        <p14:creationId xmlns:p14="http://schemas.microsoft.com/office/powerpoint/2010/main" xmlns="" val="3414982488"/>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7894</TotalTime>
  <Words>3710</Words>
  <Application>Microsoft Office PowerPoint</Application>
  <PresentationFormat>On-screen Show (4:3)</PresentationFormat>
  <Paragraphs>512</Paragraphs>
  <Slides>50</Slides>
  <Notes>21</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Default Design</vt:lpstr>
      <vt:lpstr>march 21, 2013 2:00-3:30 PM</vt:lpstr>
      <vt:lpstr>SSVF National director’s UPDATE</vt:lpstr>
      <vt:lpstr>What, Why and How:  Overview of Progressive Case Management</vt:lpstr>
      <vt:lpstr>What is “Progressive Case Management”?</vt:lpstr>
      <vt:lpstr>The Rationale</vt:lpstr>
      <vt:lpstr>Core Concepts of SSVF</vt:lpstr>
      <vt:lpstr>Crisis Intervention Case Management</vt:lpstr>
      <vt:lpstr>Defining Baseline in SSVF </vt:lpstr>
      <vt:lpstr>Defining Baseline in SSVF </vt:lpstr>
      <vt:lpstr>Baseline Assessment</vt:lpstr>
      <vt:lpstr>Assessing Tenant Screening Barriers</vt:lpstr>
      <vt:lpstr>Baseline Assessment</vt:lpstr>
      <vt:lpstr>Assessing Housing Retention Barriers</vt:lpstr>
      <vt:lpstr>Baseline Case Manager Interventions</vt:lpstr>
      <vt:lpstr>And…the Important “Soft Outcomes” </vt:lpstr>
      <vt:lpstr>Why People Fail at Longer-Term Goals</vt:lpstr>
      <vt:lpstr>When is Baseline Too Much?</vt:lpstr>
      <vt:lpstr>When is Baseline Not Enough?</vt:lpstr>
      <vt:lpstr>When is the Crisis “Resolved”?</vt:lpstr>
      <vt:lpstr>Planning for Progressive Case Management</vt:lpstr>
      <vt:lpstr>Designing Progressive Case Management in Your SSVF Program</vt:lpstr>
      <vt:lpstr>Designing Progressive Case Management in Your SSVF Program</vt:lpstr>
      <vt:lpstr>Case Manager Skills and Training</vt:lpstr>
      <vt:lpstr>Case Manager Skills and Training</vt:lpstr>
      <vt:lpstr>Case Manager Skills and Training</vt:lpstr>
      <vt:lpstr>Keeping Your Head Above Water</vt:lpstr>
      <vt:lpstr>referrals for Income  Key to SSVF Progressive  Case management</vt:lpstr>
      <vt:lpstr>Crisis Response Paradigm of SSVF</vt:lpstr>
      <vt:lpstr>Choice of Arenas for SSVF Referrals </vt:lpstr>
      <vt:lpstr>Our Focus Today:  Income Maximization Referrals </vt:lpstr>
      <vt:lpstr>Income Status of SSVF Participants</vt:lpstr>
      <vt:lpstr>Benefit Status of SSVF Participants</vt:lpstr>
      <vt:lpstr>Income for SSVF Crisis Resolution</vt:lpstr>
      <vt:lpstr>Snapshots of Income Referrals</vt:lpstr>
      <vt:lpstr>Public-Private Job Partnerships  for Job Seekers who are Homeless</vt:lpstr>
      <vt:lpstr>“Jobs First” Programs Connected  to Rapid Shelter Exits</vt:lpstr>
      <vt:lpstr>Veterans Retraining Assistance Program (VRAP)</vt:lpstr>
      <vt:lpstr>Homeless Veterans Reintegration Program (HVRP)</vt:lpstr>
      <vt:lpstr>Homeless Veterans Supported Employment Program (HVSEP)</vt:lpstr>
      <vt:lpstr>Veterans Workforce Improvement Program (VWIP)</vt:lpstr>
      <vt:lpstr>Compensated Work Therapy (CWT)</vt:lpstr>
      <vt:lpstr>Voc Rehab and Employment  (VR&amp;E)</vt:lpstr>
      <vt:lpstr>Post 911 GI Bill</vt:lpstr>
      <vt:lpstr>Supplemental Security Income (SSI) &amp; Social Security Disability Insurance (SSDI)</vt:lpstr>
      <vt:lpstr>Veterans Service Connected  Compensation Benefit</vt:lpstr>
      <vt:lpstr>Veterans Non-Service Connected  Pension Benefit</vt:lpstr>
      <vt:lpstr>Temporary Assistance for Needy Families (TANF)</vt:lpstr>
      <vt:lpstr>Veterans Job Fairs</vt:lpstr>
      <vt:lpstr>Take Aways</vt:lpstr>
      <vt:lpstr>Questions</vt:lpstr>
    </vt:vector>
  </TitlesOfParts>
  <Company>Abt Associates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Targeting, Screening and Assessment</dc:title>
  <dc:creator>WherleyM</dc:creator>
  <cp:lastModifiedBy>Kyia Watkins</cp:lastModifiedBy>
  <cp:revision>581</cp:revision>
  <dcterms:created xsi:type="dcterms:W3CDTF">2011-08-18T20:58:12Z</dcterms:created>
  <dcterms:modified xsi:type="dcterms:W3CDTF">2013-03-25T17:58:36Z</dcterms:modified>
</cp:coreProperties>
</file>