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7" r:id="rId2"/>
    <p:sldId id="349" r:id="rId3"/>
    <p:sldId id="795" r:id="rId4"/>
    <p:sldId id="796" r:id="rId5"/>
    <p:sldId id="797" r:id="rId6"/>
    <p:sldId id="798" r:id="rId7"/>
    <p:sldId id="799" r:id="rId8"/>
    <p:sldId id="800" r:id="rId9"/>
    <p:sldId id="801" r:id="rId10"/>
    <p:sldId id="802" r:id="rId11"/>
    <p:sldId id="803" r:id="rId12"/>
    <p:sldId id="804" r:id="rId13"/>
    <p:sldId id="805" r:id="rId14"/>
    <p:sldId id="806" r:id="rId15"/>
    <p:sldId id="807" r:id="rId16"/>
    <p:sldId id="808" r:id="rId17"/>
    <p:sldId id="809" r:id="rId18"/>
    <p:sldId id="822" r:id="rId19"/>
    <p:sldId id="816" r:id="rId20"/>
    <p:sldId id="760" r:id="rId21"/>
    <p:sldId id="811" r:id="rId22"/>
    <p:sldId id="812" r:id="rId23"/>
    <p:sldId id="813" r:id="rId24"/>
    <p:sldId id="814" r:id="rId25"/>
    <p:sldId id="815" r:id="rId26"/>
    <p:sldId id="821" r:id="rId27"/>
    <p:sldId id="818" r:id="rId28"/>
    <p:sldId id="817" r:id="rId29"/>
    <p:sldId id="819" r:id="rId30"/>
    <p:sldId id="820" r:id="rId31"/>
    <p:sldId id="794" r:id="rId32"/>
    <p:sldId id="823" r:id="rId33"/>
  </p:sldIdLst>
  <p:sldSz cx="9144000" cy="6858000" type="screen4x3"/>
  <p:notesSz cx="7019925" cy="9305925"/>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lbanese" initials="T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00"/>
    <a:srgbClr val="CC0000"/>
    <a:srgbClr val="DDDDDD"/>
    <a:srgbClr val="009900"/>
    <a:srgbClr val="006600"/>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95008" autoAdjust="0"/>
  </p:normalViewPr>
  <p:slideViewPr>
    <p:cSldViewPr>
      <p:cViewPr varScale="1">
        <p:scale>
          <a:sx n="71" d="100"/>
          <a:sy n="71" d="100"/>
        </p:scale>
        <p:origin x="-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40"/>
    </p:cViewPr>
  </p:sorterViewPr>
  <p:notesViewPr>
    <p:cSldViewPr>
      <p:cViewPr varScale="1">
        <p:scale>
          <a:sx n="59" d="100"/>
          <a:sy n="59" d="100"/>
        </p:scale>
        <p:origin x="-2002" y="-77"/>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49ADD-5265-44D8-A493-48258DE6CFC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9A08CF0-2AC2-421F-AD4F-1EAB5708A132}">
      <dgm:prSet phldrT="[Text]"/>
      <dgm:spPr/>
      <dgm:t>
        <a:bodyPr/>
        <a:lstStyle/>
        <a:p>
          <a:r>
            <a:rPr lang="en-US" dirty="0" smtClean="0"/>
            <a:t>Dec 9</a:t>
          </a:r>
          <a:endParaRPr lang="en-US" dirty="0"/>
        </a:p>
      </dgm:t>
    </dgm:pt>
    <dgm:pt modelId="{E2C6E584-899C-4FC3-AB0E-544A821B146A}" type="parTrans" cxnId="{B18E9CDC-1EB9-4631-B1C5-7846726BC415}">
      <dgm:prSet/>
      <dgm:spPr/>
      <dgm:t>
        <a:bodyPr/>
        <a:lstStyle/>
        <a:p>
          <a:endParaRPr lang="en-US"/>
        </a:p>
      </dgm:t>
    </dgm:pt>
    <dgm:pt modelId="{ADA66765-008D-487B-861C-F2E54F5A8909}" type="sibTrans" cxnId="{B18E9CDC-1EB9-4631-B1C5-7846726BC415}">
      <dgm:prSet/>
      <dgm:spPr/>
      <dgm:t>
        <a:bodyPr/>
        <a:lstStyle/>
        <a:p>
          <a:endParaRPr lang="en-US"/>
        </a:p>
      </dgm:t>
    </dgm:pt>
    <dgm:pt modelId="{ED087C53-E2F7-4245-B202-51C9553D0149}">
      <dgm:prSet phldrT="[Text]"/>
      <dgm:spPr/>
      <dgm:t>
        <a:bodyPr/>
        <a:lstStyle/>
        <a:p>
          <a:r>
            <a:rPr lang="en-US" dirty="0" smtClean="0"/>
            <a:t>Program Office sent “Grantee Survey” to all grantees</a:t>
          </a:r>
          <a:endParaRPr lang="en-US" dirty="0"/>
        </a:p>
      </dgm:t>
    </dgm:pt>
    <dgm:pt modelId="{3DB229F5-B56D-481A-A6C9-D2086CE143B7}" type="parTrans" cxnId="{1B224AFC-AC32-4262-BA3E-8FB887747672}">
      <dgm:prSet/>
      <dgm:spPr/>
      <dgm:t>
        <a:bodyPr/>
        <a:lstStyle/>
        <a:p>
          <a:endParaRPr lang="en-US"/>
        </a:p>
      </dgm:t>
    </dgm:pt>
    <dgm:pt modelId="{82149C83-15A8-428F-90B0-2C96A2BADC10}" type="sibTrans" cxnId="{1B224AFC-AC32-4262-BA3E-8FB887747672}">
      <dgm:prSet/>
      <dgm:spPr/>
      <dgm:t>
        <a:bodyPr/>
        <a:lstStyle/>
        <a:p>
          <a:endParaRPr lang="en-US"/>
        </a:p>
      </dgm:t>
    </dgm:pt>
    <dgm:pt modelId="{124C1E45-A96E-4D0C-AE58-9A219333B6C2}">
      <dgm:prSet phldrT="[Text]"/>
      <dgm:spPr/>
      <dgm:t>
        <a:bodyPr/>
        <a:lstStyle/>
        <a:p>
          <a:r>
            <a:rPr lang="en-US" dirty="0" smtClean="0"/>
            <a:t>Jan 13</a:t>
          </a:r>
          <a:endParaRPr lang="en-US" dirty="0"/>
        </a:p>
      </dgm:t>
    </dgm:pt>
    <dgm:pt modelId="{72F4EC73-76D0-47B2-AC2B-53BFCA66BD57}" type="parTrans" cxnId="{18B8E12F-63D6-4644-9B3A-CE4B208D7FD8}">
      <dgm:prSet/>
      <dgm:spPr/>
      <dgm:t>
        <a:bodyPr/>
        <a:lstStyle/>
        <a:p>
          <a:endParaRPr lang="en-US"/>
        </a:p>
      </dgm:t>
    </dgm:pt>
    <dgm:pt modelId="{80C326B3-2F45-471C-9171-01113DC79BBD}" type="sibTrans" cxnId="{18B8E12F-63D6-4644-9B3A-CE4B208D7FD8}">
      <dgm:prSet/>
      <dgm:spPr/>
      <dgm:t>
        <a:bodyPr/>
        <a:lstStyle/>
        <a:p>
          <a:endParaRPr lang="en-US"/>
        </a:p>
      </dgm:t>
    </dgm:pt>
    <dgm:pt modelId="{C35AAB4F-8CEB-4FDE-9567-595420A1074A}">
      <dgm:prSet phldrT="[Text]"/>
      <dgm:spPr/>
      <dgm:t>
        <a:bodyPr/>
        <a:lstStyle/>
        <a:p>
          <a:r>
            <a:rPr lang="en-US" dirty="0" smtClean="0"/>
            <a:t>Grantees return Survey to their Regional Coordinator; RCs send Surveys to TA Provider</a:t>
          </a:r>
          <a:endParaRPr lang="en-US" dirty="0"/>
        </a:p>
      </dgm:t>
    </dgm:pt>
    <dgm:pt modelId="{AAA3E256-87B7-4558-ACFC-AFA8FFCF6055}" type="parTrans" cxnId="{0C437A0B-360D-42C1-B5A8-3321D413715E}">
      <dgm:prSet/>
      <dgm:spPr/>
      <dgm:t>
        <a:bodyPr/>
        <a:lstStyle/>
        <a:p>
          <a:endParaRPr lang="en-US"/>
        </a:p>
      </dgm:t>
    </dgm:pt>
    <dgm:pt modelId="{8887A98A-81CF-4D71-8D22-FC4C4FBB0C8C}" type="sibTrans" cxnId="{0C437A0B-360D-42C1-B5A8-3321D413715E}">
      <dgm:prSet/>
      <dgm:spPr/>
      <dgm:t>
        <a:bodyPr/>
        <a:lstStyle/>
        <a:p>
          <a:endParaRPr lang="en-US"/>
        </a:p>
      </dgm:t>
    </dgm:pt>
    <dgm:pt modelId="{ACD761A9-CCBD-415E-992B-FE9D6A167F5C}">
      <dgm:prSet phldrT="[Text]"/>
      <dgm:spPr/>
      <dgm:t>
        <a:bodyPr/>
        <a:lstStyle/>
        <a:p>
          <a:r>
            <a:rPr lang="en-US" dirty="0" smtClean="0"/>
            <a:t>Jan 20-Feb ??</a:t>
          </a:r>
          <a:endParaRPr lang="en-US" dirty="0"/>
        </a:p>
      </dgm:t>
    </dgm:pt>
    <dgm:pt modelId="{AE574867-C90A-468C-A4DC-7C63CF3DE3F2}" type="parTrans" cxnId="{B8F8C3B4-D1D0-4F97-A02D-873A7B6477D0}">
      <dgm:prSet/>
      <dgm:spPr/>
      <dgm:t>
        <a:bodyPr/>
        <a:lstStyle/>
        <a:p>
          <a:endParaRPr lang="en-US"/>
        </a:p>
      </dgm:t>
    </dgm:pt>
    <dgm:pt modelId="{7F3E27EC-6A4C-45AF-A7F4-A66148AEDFB9}" type="sibTrans" cxnId="{B8F8C3B4-D1D0-4F97-A02D-873A7B6477D0}">
      <dgm:prSet/>
      <dgm:spPr/>
      <dgm:t>
        <a:bodyPr/>
        <a:lstStyle/>
        <a:p>
          <a:endParaRPr lang="en-US"/>
        </a:p>
      </dgm:t>
    </dgm:pt>
    <dgm:pt modelId="{1DC2F938-71F1-44C3-A1C9-37BC64E452CF}">
      <dgm:prSet phldrT="[Text]"/>
      <dgm:spPr/>
      <dgm:t>
        <a:bodyPr/>
        <a:lstStyle/>
        <a:p>
          <a:r>
            <a:rPr lang="en-US" dirty="0" smtClean="0"/>
            <a:t>Conference call between Grantee, Regional Coordinator and TA Provider to review Survey results</a:t>
          </a:r>
          <a:endParaRPr lang="en-US" dirty="0"/>
        </a:p>
      </dgm:t>
    </dgm:pt>
    <dgm:pt modelId="{95692D6A-400D-4B84-981D-3DD8317ADF34}" type="parTrans" cxnId="{274FC0F0-ADE6-48B9-BCFB-FB20CA445C3F}">
      <dgm:prSet/>
      <dgm:spPr/>
      <dgm:t>
        <a:bodyPr/>
        <a:lstStyle/>
        <a:p>
          <a:endParaRPr lang="en-US"/>
        </a:p>
      </dgm:t>
    </dgm:pt>
    <dgm:pt modelId="{5F2D5832-9B0A-48C4-A1EB-3310DF5DBF39}" type="sibTrans" cxnId="{274FC0F0-ADE6-48B9-BCFB-FB20CA445C3F}">
      <dgm:prSet/>
      <dgm:spPr/>
      <dgm:t>
        <a:bodyPr/>
        <a:lstStyle/>
        <a:p>
          <a:endParaRPr lang="en-US"/>
        </a:p>
      </dgm:t>
    </dgm:pt>
    <dgm:pt modelId="{B53FB4C3-3587-4868-87A9-E4A5DEC2F79F}" type="pres">
      <dgm:prSet presAssocID="{9E249ADD-5265-44D8-A493-48258DE6CFCE}" presName="linearFlow" presStyleCnt="0">
        <dgm:presLayoutVars>
          <dgm:dir/>
          <dgm:animLvl val="lvl"/>
          <dgm:resizeHandles val="exact"/>
        </dgm:presLayoutVars>
      </dgm:prSet>
      <dgm:spPr/>
      <dgm:t>
        <a:bodyPr/>
        <a:lstStyle/>
        <a:p>
          <a:endParaRPr lang="en-US"/>
        </a:p>
      </dgm:t>
    </dgm:pt>
    <dgm:pt modelId="{2AA740C3-7DBC-4CCA-AAB2-64988A21CD99}" type="pres">
      <dgm:prSet presAssocID="{19A08CF0-2AC2-421F-AD4F-1EAB5708A132}" presName="composite" presStyleCnt="0"/>
      <dgm:spPr/>
    </dgm:pt>
    <dgm:pt modelId="{A5B9E6EB-0118-42C6-847F-EC700F7444B5}" type="pres">
      <dgm:prSet presAssocID="{19A08CF0-2AC2-421F-AD4F-1EAB5708A132}" presName="parentText" presStyleLbl="alignNode1" presStyleIdx="0" presStyleCnt="3">
        <dgm:presLayoutVars>
          <dgm:chMax val="1"/>
          <dgm:bulletEnabled val="1"/>
        </dgm:presLayoutVars>
      </dgm:prSet>
      <dgm:spPr/>
      <dgm:t>
        <a:bodyPr/>
        <a:lstStyle/>
        <a:p>
          <a:endParaRPr lang="en-US"/>
        </a:p>
      </dgm:t>
    </dgm:pt>
    <dgm:pt modelId="{3EFC4A0F-1D8E-4843-B70A-4B443AC3706B}" type="pres">
      <dgm:prSet presAssocID="{19A08CF0-2AC2-421F-AD4F-1EAB5708A132}" presName="descendantText" presStyleLbl="alignAcc1" presStyleIdx="0" presStyleCnt="3" custLinFactNeighborY="-42">
        <dgm:presLayoutVars>
          <dgm:bulletEnabled val="1"/>
        </dgm:presLayoutVars>
      </dgm:prSet>
      <dgm:spPr/>
      <dgm:t>
        <a:bodyPr/>
        <a:lstStyle/>
        <a:p>
          <a:endParaRPr lang="en-US"/>
        </a:p>
      </dgm:t>
    </dgm:pt>
    <dgm:pt modelId="{B603D4D2-001B-45B4-88B3-A18CDD292583}" type="pres">
      <dgm:prSet presAssocID="{ADA66765-008D-487B-861C-F2E54F5A8909}" presName="sp" presStyleCnt="0"/>
      <dgm:spPr/>
    </dgm:pt>
    <dgm:pt modelId="{8AEBA9C1-965F-4DE0-A4A0-578A318B391B}" type="pres">
      <dgm:prSet presAssocID="{124C1E45-A96E-4D0C-AE58-9A219333B6C2}" presName="composite" presStyleCnt="0"/>
      <dgm:spPr/>
    </dgm:pt>
    <dgm:pt modelId="{9A425858-598F-4A89-AA10-CE0FC9BB03A3}" type="pres">
      <dgm:prSet presAssocID="{124C1E45-A96E-4D0C-AE58-9A219333B6C2}" presName="parentText" presStyleLbl="alignNode1" presStyleIdx="1" presStyleCnt="3">
        <dgm:presLayoutVars>
          <dgm:chMax val="1"/>
          <dgm:bulletEnabled val="1"/>
        </dgm:presLayoutVars>
      </dgm:prSet>
      <dgm:spPr/>
      <dgm:t>
        <a:bodyPr/>
        <a:lstStyle/>
        <a:p>
          <a:endParaRPr lang="en-US"/>
        </a:p>
      </dgm:t>
    </dgm:pt>
    <dgm:pt modelId="{F9C4279F-67D6-4383-AA16-AB1ABE141279}" type="pres">
      <dgm:prSet presAssocID="{124C1E45-A96E-4D0C-AE58-9A219333B6C2}" presName="descendantText" presStyleLbl="alignAcc1" presStyleIdx="1" presStyleCnt="3">
        <dgm:presLayoutVars>
          <dgm:bulletEnabled val="1"/>
        </dgm:presLayoutVars>
      </dgm:prSet>
      <dgm:spPr/>
      <dgm:t>
        <a:bodyPr/>
        <a:lstStyle/>
        <a:p>
          <a:endParaRPr lang="en-US"/>
        </a:p>
      </dgm:t>
    </dgm:pt>
    <dgm:pt modelId="{9A006D0C-207A-4951-AB0C-3978F5034F73}" type="pres">
      <dgm:prSet presAssocID="{80C326B3-2F45-471C-9171-01113DC79BBD}" presName="sp" presStyleCnt="0"/>
      <dgm:spPr/>
    </dgm:pt>
    <dgm:pt modelId="{048C7C7A-CCA7-4D49-B138-46105CB06E22}" type="pres">
      <dgm:prSet presAssocID="{ACD761A9-CCBD-415E-992B-FE9D6A167F5C}" presName="composite" presStyleCnt="0"/>
      <dgm:spPr/>
    </dgm:pt>
    <dgm:pt modelId="{50E0E8DF-E899-49F4-B091-07CBE5A5B919}" type="pres">
      <dgm:prSet presAssocID="{ACD761A9-CCBD-415E-992B-FE9D6A167F5C}" presName="parentText" presStyleLbl="alignNode1" presStyleIdx="2" presStyleCnt="3">
        <dgm:presLayoutVars>
          <dgm:chMax val="1"/>
          <dgm:bulletEnabled val="1"/>
        </dgm:presLayoutVars>
      </dgm:prSet>
      <dgm:spPr/>
      <dgm:t>
        <a:bodyPr/>
        <a:lstStyle/>
        <a:p>
          <a:endParaRPr lang="en-US"/>
        </a:p>
      </dgm:t>
    </dgm:pt>
    <dgm:pt modelId="{4056C85C-8A5E-4D5A-9C4B-00080CE41A39}" type="pres">
      <dgm:prSet presAssocID="{ACD761A9-CCBD-415E-992B-FE9D6A167F5C}" presName="descendantText" presStyleLbl="alignAcc1" presStyleIdx="2" presStyleCnt="3">
        <dgm:presLayoutVars>
          <dgm:bulletEnabled val="1"/>
        </dgm:presLayoutVars>
      </dgm:prSet>
      <dgm:spPr/>
      <dgm:t>
        <a:bodyPr/>
        <a:lstStyle/>
        <a:p>
          <a:endParaRPr lang="en-US"/>
        </a:p>
      </dgm:t>
    </dgm:pt>
  </dgm:ptLst>
  <dgm:cxnLst>
    <dgm:cxn modelId="{274FC0F0-ADE6-48B9-BCFB-FB20CA445C3F}" srcId="{ACD761A9-CCBD-415E-992B-FE9D6A167F5C}" destId="{1DC2F938-71F1-44C3-A1C9-37BC64E452CF}" srcOrd="0" destOrd="0" parTransId="{95692D6A-400D-4B84-981D-3DD8317ADF34}" sibTransId="{5F2D5832-9B0A-48C4-A1EB-3310DF5DBF39}"/>
    <dgm:cxn modelId="{B18E9CDC-1EB9-4631-B1C5-7846726BC415}" srcId="{9E249ADD-5265-44D8-A493-48258DE6CFCE}" destId="{19A08CF0-2AC2-421F-AD4F-1EAB5708A132}" srcOrd="0" destOrd="0" parTransId="{E2C6E584-899C-4FC3-AB0E-544A821B146A}" sibTransId="{ADA66765-008D-487B-861C-F2E54F5A8909}"/>
    <dgm:cxn modelId="{B8F8C3B4-D1D0-4F97-A02D-873A7B6477D0}" srcId="{9E249ADD-5265-44D8-A493-48258DE6CFCE}" destId="{ACD761A9-CCBD-415E-992B-FE9D6A167F5C}" srcOrd="2" destOrd="0" parTransId="{AE574867-C90A-468C-A4DC-7C63CF3DE3F2}" sibTransId="{7F3E27EC-6A4C-45AF-A7F4-A66148AEDFB9}"/>
    <dgm:cxn modelId="{F149E58A-533C-48C6-B449-928DB41D6BB3}" type="presOf" srcId="{19A08CF0-2AC2-421F-AD4F-1EAB5708A132}" destId="{A5B9E6EB-0118-42C6-847F-EC700F7444B5}" srcOrd="0" destOrd="0" presId="urn:microsoft.com/office/officeart/2005/8/layout/chevron2"/>
    <dgm:cxn modelId="{2CAE5695-1B02-41DB-A413-B09E7BDE442D}" type="presOf" srcId="{124C1E45-A96E-4D0C-AE58-9A219333B6C2}" destId="{9A425858-598F-4A89-AA10-CE0FC9BB03A3}" srcOrd="0" destOrd="0" presId="urn:microsoft.com/office/officeart/2005/8/layout/chevron2"/>
    <dgm:cxn modelId="{18B8E12F-63D6-4644-9B3A-CE4B208D7FD8}" srcId="{9E249ADD-5265-44D8-A493-48258DE6CFCE}" destId="{124C1E45-A96E-4D0C-AE58-9A219333B6C2}" srcOrd="1" destOrd="0" parTransId="{72F4EC73-76D0-47B2-AC2B-53BFCA66BD57}" sibTransId="{80C326B3-2F45-471C-9171-01113DC79BBD}"/>
    <dgm:cxn modelId="{1B224AFC-AC32-4262-BA3E-8FB887747672}" srcId="{19A08CF0-2AC2-421F-AD4F-1EAB5708A132}" destId="{ED087C53-E2F7-4245-B202-51C9553D0149}" srcOrd="0" destOrd="0" parTransId="{3DB229F5-B56D-481A-A6C9-D2086CE143B7}" sibTransId="{82149C83-15A8-428F-90B0-2C96A2BADC10}"/>
    <dgm:cxn modelId="{F0AF02D3-C7DB-4926-8880-FAC2CBA7B98E}" type="presOf" srcId="{ACD761A9-CCBD-415E-992B-FE9D6A167F5C}" destId="{50E0E8DF-E899-49F4-B091-07CBE5A5B919}" srcOrd="0" destOrd="0" presId="urn:microsoft.com/office/officeart/2005/8/layout/chevron2"/>
    <dgm:cxn modelId="{C742E7D1-196E-4441-9583-9ACC8B3612CF}" type="presOf" srcId="{1DC2F938-71F1-44C3-A1C9-37BC64E452CF}" destId="{4056C85C-8A5E-4D5A-9C4B-00080CE41A39}" srcOrd="0" destOrd="0" presId="urn:microsoft.com/office/officeart/2005/8/layout/chevron2"/>
    <dgm:cxn modelId="{0C437A0B-360D-42C1-B5A8-3321D413715E}" srcId="{124C1E45-A96E-4D0C-AE58-9A219333B6C2}" destId="{C35AAB4F-8CEB-4FDE-9567-595420A1074A}" srcOrd="0" destOrd="0" parTransId="{AAA3E256-87B7-4558-ACFC-AFA8FFCF6055}" sibTransId="{8887A98A-81CF-4D71-8D22-FC4C4FBB0C8C}"/>
    <dgm:cxn modelId="{B81084A7-6662-4FAD-9633-A4A62CFB0486}" type="presOf" srcId="{ED087C53-E2F7-4245-B202-51C9553D0149}" destId="{3EFC4A0F-1D8E-4843-B70A-4B443AC3706B}" srcOrd="0" destOrd="0" presId="urn:microsoft.com/office/officeart/2005/8/layout/chevron2"/>
    <dgm:cxn modelId="{9CC63B26-CAA0-4527-BF80-B3EB46C83A9B}" type="presOf" srcId="{C35AAB4F-8CEB-4FDE-9567-595420A1074A}" destId="{F9C4279F-67D6-4383-AA16-AB1ABE141279}" srcOrd="0" destOrd="0" presId="urn:microsoft.com/office/officeart/2005/8/layout/chevron2"/>
    <dgm:cxn modelId="{B7255694-901B-40CE-967E-F9D4B77CAE6F}" type="presOf" srcId="{9E249ADD-5265-44D8-A493-48258DE6CFCE}" destId="{B53FB4C3-3587-4868-87A9-E4A5DEC2F79F}" srcOrd="0" destOrd="0" presId="urn:microsoft.com/office/officeart/2005/8/layout/chevron2"/>
    <dgm:cxn modelId="{D52A2C9F-A7CE-4BD0-94C9-A3D4FAEC4825}" type="presParOf" srcId="{B53FB4C3-3587-4868-87A9-E4A5DEC2F79F}" destId="{2AA740C3-7DBC-4CCA-AAB2-64988A21CD99}" srcOrd="0" destOrd="0" presId="urn:microsoft.com/office/officeart/2005/8/layout/chevron2"/>
    <dgm:cxn modelId="{65F5CFEA-A18A-4CCA-94B6-C32211D32F47}" type="presParOf" srcId="{2AA740C3-7DBC-4CCA-AAB2-64988A21CD99}" destId="{A5B9E6EB-0118-42C6-847F-EC700F7444B5}" srcOrd="0" destOrd="0" presId="urn:microsoft.com/office/officeart/2005/8/layout/chevron2"/>
    <dgm:cxn modelId="{79B56FF5-0795-4468-B9B5-EAD3B2179A2D}" type="presParOf" srcId="{2AA740C3-7DBC-4CCA-AAB2-64988A21CD99}" destId="{3EFC4A0F-1D8E-4843-B70A-4B443AC3706B}" srcOrd="1" destOrd="0" presId="urn:microsoft.com/office/officeart/2005/8/layout/chevron2"/>
    <dgm:cxn modelId="{B4D2F3EC-FA06-4599-AE69-A7156F5D32DC}" type="presParOf" srcId="{B53FB4C3-3587-4868-87A9-E4A5DEC2F79F}" destId="{B603D4D2-001B-45B4-88B3-A18CDD292583}" srcOrd="1" destOrd="0" presId="urn:microsoft.com/office/officeart/2005/8/layout/chevron2"/>
    <dgm:cxn modelId="{09F2BF3D-FDB9-4660-A8BA-9D0369F4F671}" type="presParOf" srcId="{B53FB4C3-3587-4868-87A9-E4A5DEC2F79F}" destId="{8AEBA9C1-965F-4DE0-A4A0-578A318B391B}" srcOrd="2" destOrd="0" presId="urn:microsoft.com/office/officeart/2005/8/layout/chevron2"/>
    <dgm:cxn modelId="{01390A88-9BF5-41D5-8B0B-AC812133B017}" type="presParOf" srcId="{8AEBA9C1-965F-4DE0-A4A0-578A318B391B}" destId="{9A425858-598F-4A89-AA10-CE0FC9BB03A3}" srcOrd="0" destOrd="0" presId="urn:microsoft.com/office/officeart/2005/8/layout/chevron2"/>
    <dgm:cxn modelId="{3DB4396E-9F36-4D71-AF08-C6ADD751B170}" type="presParOf" srcId="{8AEBA9C1-965F-4DE0-A4A0-578A318B391B}" destId="{F9C4279F-67D6-4383-AA16-AB1ABE141279}" srcOrd="1" destOrd="0" presId="urn:microsoft.com/office/officeart/2005/8/layout/chevron2"/>
    <dgm:cxn modelId="{35F92DAD-392B-4A2C-92C8-A54CEBA3AFDA}" type="presParOf" srcId="{B53FB4C3-3587-4868-87A9-E4A5DEC2F79F}" destId="{9A006D0C-207A-4951-AB0C-3978F5034F73}" srcOrd="3" destOrd="0" presId="urn:microsoft.com/office/officeart/2005/8/layout/chevron2"/>
    <dgm:cxn modelId="{302DE019-AD9B-43EC-8CB6-2FF53E2D6FC6}" type="presParOf" srcId="{B53FB4C3-3587-4868-87A9-E4A5DEC2F79F}" destId="{048C7C7A-CCA7-4D49-B138-46105CB06E22}" srcOrd="4" destOrd="0" presId="urn:microsoft.com/office/officeart/2005/8/layout/chevron2"/>
    <dgm:cxn modelId="{F44866E2-0981-4BF2-A792-C13B725027C6}" type="presParOf" srcId="{048C7C7A-CCA7-4D49-B138-46105CB06E22}" destId="{50E0E8DF-E899-49F4-B091-07CBE5A5B919}" srcOrd="0" destOrd="0" presId="urn:microsoft.com/office/officeart/2005/8/layout/chevron2"/>
    <dgm:cxn modelId="{8951525F-D2EF-4F12-BC00-5C876E0C13EC}" type="presParOf" srcId="{048C7C7A-CCA7-4D49-B138-46105CB06E22}" destId="{4056C85C-8A5E-4D5A-9C4B-00080CE41A39}"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B9E6EB-0118-42C6-847F-EC700F7444B5}">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Dec 9</a:t>
          </a:r>
          <a:endParaRPr lang="en-US" sz="1700" kern="1200" dirty="0"/>
        </a:p>
      </dsp:txBody>
      <dsp:txXfrm rot="5400000">
        <a:off x="-245635" y="246082"/>
        <a:ext cx="1637567" cy="1146297"/>
      </dsp:txXfrm>
    </dsp:sp>
    <dsp:sp modelId="{3EFC4A0F-1D8E-4843-B70A-4B443AC3706B}">
      <dsp:nvSpPr>
        <dsp:cNvPr id="0" name=""/>
        <dsp:cNvSpPr/>
      </dsp:nvSpPr>
      <dsp:spPr>
        <a:xfrm rot="5400000">
          <a:off x="4155739" y="-3009441"/>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Program Office sent “Grantee Survey” to all grantees</a:t>
          </a:r>
          <a:endParaRPr lang="en-US" sz="2300" kern="1200" dirty="0"/>
        </a:p>
      </dsp:txBody>
      <dsp:txXfrm rot="5400000">
        <a:off x="4155739" y="-3009441"/>
        <a:ext cx="1064418" cy="7083302"/>
      </dsp:txXfrm>
    </dsp:sp>
    <dsp:sp modelId="{9A425858-598F-4A89-AA10-CE0FC9BB03A3}">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Jan 13</a:t>
          </a:r>
          <a:endParaRPr lang="en-US" sz="1700" kern="1200" dirty="0"/>
        </a:p>
      </dsp:txBody>
      <dsp:txXfrm rot="5400000">
        <a:off x="-245635" y="1689832"/>
        <a:ext cx="1637567" cy="1146297"/>
      </dsp:txXfrm>
    </dsp:sp>
    <dsp:sp modelId="{F9C4279F-67D6-4383-AA16-AB1ABE141279}">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Grantees return Survey to their Regional Coordinator; RCs send Surveys to TA Provider</a:t>
          </a:r>
          <a:endParaRPr lang="en-US" sz="2300" kern="1200" dirty="0"/>
        </a:p>
      </dsp:txBody>
      <dsp:txXfrm rot="5400000">
        <a:off x="4155739" y="-1565244"/>
        <a:ext cx="1064418" cy="7083302"/>
      </dsp:txXfrm>
    </dsp:sp>
    <dsp:sp modelId="{50E0E8DF-E899-49F4-B091-07CBE5A5B919}">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Jan 20-Feb ??</a:t>
          </a:r>
          <a:endParaRPr lang="en-US" sz="1700" kern="1200" dirty="0"/>
        </a:p>
      </dsp:txBody>
      <dsp:txXfrm rot="5400000">
        <a:off x="-245635" y="3133582"/>
        <a:ext cx="1637567" cy="1146297"/>
      </dsp:txXfrm>
    </dsp:sp>
    <dsp:sp modelId="{4056C85C-8A5E-4D5A-9C4B-00080CE41A39}">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Conference call between Grantee, Regional Coordinator and TA Provider to review Survey results</a:t>
          </a:r>
          <a:endParaRPr lang="en-US" sz="2300" kern="1200" dirty="0"/>
        </a:p>
      </dsp:txBody>
      <dsp:txXfrm rot="5400000">
        <a:off x="4155739" y="-121494"/>
        <a:ext cx="1064418" cy="70833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44194" cy="463405"/>
          </a:xfrm>
          <a:prstGeom prst="rect">
            <a:avLst/>
          </a:prstGeom>
          <a:noFill/>
          <a:ln w="9525">
            <a:noFill/>
            <a:miter lim="800000"/>
            <a:headEnd/>
            <a:tailEnd/>
          </a:ln>
          <a:effectLst/>
        </p:spPr>
        <p:txBody>
          <a:bodyPr vert="horz" wrap="square" lIns="93504" tIns="46753" rIns="93504" bIns="46753" numCol="1" anchor="t" anchorCtr="0" compatLnSpc="1">
            <a:prstTxWarp prst="textNoShape">
              <a:avLst/>
            </a:prstTxWarp>
          </a:bodyPr>
          <a:lstStyle>
            <a:lvl1pPr defTabSz="935038">
              <a:defRPr sz="1100" b="0"/>
            </a:lvl1pPr>
          </a:lstStyle>
          <a:p>
            <a:pPr>
              <a:defRPr/>
            </a:pPr>
            <a:endParaRPr lang="en-US"/>
          </a:p>
        </p:txBody>
      </p:sp>
      <p:sp>
        <p:nvSpPr>
          <p:cNvPr id="39939" name="Rectangle 3"/>
          <p:cNvSpPr>
            <a:spLocks noGrp="1" noChangeArrowheads="1"/>
          </p:cNvSpPr>
          <p:nvPr>
            <p:ph type="dt" idx="1"/>
          </p:nvPr>
        </p:nvSpPr>
        <p:spPr bwMode="auto">
          <a:xfrm>
            <a:off x="3974143" y="0"/>
            <a:ext cx="3044194" cy="463405"/>
          </a:xfrm>
          <a:prstGeom prst="rect">
            <a:avLst/>
          </a:prstGeom>
          <a:noFill/>
          <a:ln w="9525">
            <a:noFill/>
            <a:miter lim="800000"/>
            <a:headEnd/>
            <a:tailEnd/>
          </a:ln>
          <a:effectLst/>
        </p:spPr>
        <p:txBody>
          <a:bodyPr vert="horz" wrap="square" lIns="93504" tIns="46753" rIns="93504" bIns="46753" numCol="1" anchor="t" anchorCtr="0" compatLnSpc="1">
            <a:prstTxWarp prst="textNoShape">
              <a:avLst/>
            </a:prstTxWarp>
          </a:bodyPr>
          <a:lstStyle>
            <a:lvl1pPr algn="r" defTabSz="935038">
              <a:defRPr sz="1100" b="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2629" y="4419684"/>
            <a:ext cx="5614668" cy="4186405"/>
          </a:xfrm>
          <a:prstGeom prst="rect">
            <a:avLst/>
          </a:prstGeom>
          <a:noFill/>
          <a:ln w="9525">
            <a:noFill/>
            <a:miter lim="800000"/>
            <a:headEnd/>
            <a:tailEnd/>
          </a:ln>
          <a:effectLst/>
        </p:spPr>
        <p:txBody>
          <a:bodyPr vert="horz" wrap="square" lIns="93504" tIns="46753" rIns="93504" bIns="467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40945"/>
            <a:ext cx="3044194" cy="463405"/>
          </a:xfrm>
          <a:prstGeom prst="rect">
            <a:avLst/>
          </a:prstGeom>
          <a:noFill/>
          <a:ln w="9525">
            <a:noFill/>
            <a:miter lim="800000"/>
            <a:headEnd/>
            <a:tailEnd/>
          </a:ln>
          <a:effectLst/>
        </p:spPr>
        <p:txBody>
          <a:bodyPr vert="horz" wrap="square" lIns="93504" tIns="46753" rIns="93504" bIns="46753" numCol="1" anchor="b" anchorCtr="0" compatLnSpc="1">
            <a:prstTxWarp prst="textNoShape">
              <a:avLst/>
            </a:prstTxWarp>
          </a:bodyPr>
          <a:lstStyle>
            <a:lvl1pPr defTabSz="935038">
              <a:defRPr sz="1100" b="0"/>
            </a:lvl1pPr>
          </a:lstStyle>
          <a:p>
            <a:pPr>
              <a:defRPr/>
            </a:pPr>
            <a:endParaRPr lang="en-US"/>
          </a:p>
        </p:txBody>
      </p:sp>
      <p:sp>
        <p:nvSpPr>
          <p:cNvPr id="39943" name="Rectangle 7"/>
          <p:cNvSpPr>
            <a:spLocks noGrp="1" noChangeArrowheads="1"/>
          </p:cNvSpPr>
          <p:nvPr>
            <p:ph type="sldNum" sz="quarter" idx="5"/>
          </p:nvPr>
        </p:nvSpPr>
        <p:spPr bwMode="auto">
          <a:xfrm>
            <a:off x="3974143" y="8840945"/>
            <a:ext cx="3044194" cy="463405"/>
          </a:xfrm>
          <a:prstGeom prst="rect">
            <a:avLst/>
          </a:prstGeom>
          <a:noFill/>
          <a:ln w="9525">
            <a:noFill/>
            <a:miter lim="800000"/>
            <a:headEnd/>
            <a:tailEnd/>
          </a:ln>
          <a:effectLst/>
        </p:spPr>
        <p:txBody>
          <a:bodyPr vert="horz" wrap="square" lIns="93504" tIns="46753" rIns="93504" bIns="46753" numCol="1" anchor="b" anchorCtr="0" compatLnSpc="1">
            <a:prstTxWarp prst="textNoShape">
              <a:avLst/>
            </a:prstTxWarp>
          </a:bodyPr>
          <a:lstStyle>
            <a:lvl1pPr algn="r" defTabSz="935038">
              <a:defRPr sz="1100" b="0"/>
            </a:lvl1pPr>
          </a:lstStyle>
          <a:p>
            <a:pPr>
              <a:defRPr/>
            </a:pPr>
            <a:fld id="{B3B95084-CE8B-437B-A0D1-38D8EBC450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Introduction of speaker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6"/>
          <p:cNvSpPr>
            <a:spLocks noGrp="1" noChangeArrowheads="1"/>
          </p:cNvSpPr>
          <p:nvPr>
            <p:ph type="ftr" sz="quarter" idx="4"/>
          </p:nvPr>
        </p:nvSpPr>
        <p:spPr>
          <a:noFill/>
        </p:spPr>
        <p:txBody>
          <a:bodyPr/>
          <a:lstStyle/>
          <a:p>
            <a:pPr defTabSz="935038"/>
            <a:r>
              <a:rPr lang="en-US" smtClean="0"/>
              <a:t>DRAFT</a:t>
            </a: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ftr" sz="quarter" idx="4"/>
          </p:nvPr>
        </p:nvSpPr>
        <p:spPr>
          <a:noFill/>
        </p:spPr>
        <p:txBody>
          <a:bodyPr/>
          <a:lstStyle/>
          <a:p>
            <a:pPr defTabSz="935038"/>
            <a:r>
              <a:rPr lang="en-US" smtClean="0"/>
              <a:t>DRAFT</a:t>
            </a: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Introduction of speaker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85863" y="701675"/>
            <a:ext cx="4651375" cy="3489325"/>
          </a:xfrm>
          <a:ln/>
        </p:spPr>
      </p:sp>
      <p:sp>
        <p:nvSpPr>
          <p:cNvPr id="70659" name="Rectangle 3"/>
          <p:cNvSpPr>
            <a:spLocks noGrp="1" noChangeArrowheads="1"/>
          </p:cNvSpPr>
          <p:nvPr>
            <p:ph type="body" idx="1"/>
          </p:nvPr>
        </p:nvSpPr>
        <p:spPr>
          <a:xfrm>
            <a:off x="702629" y="4419684"/>
            <a:ext cx="5614668" cy="4184830"/>
          </a:xfrm>
          <a:noFill/>
          <a:ln/>
        </p:spPr>
        <p:txBody>
          <a:bodyPr lIns="93491" tIns="46746" rIns="93491" bIns="46746"/>
          <a:lstStyle/>
          <a:p>
            <a:pPr eaLnBrk="1" hangingPunct="1">
              <a:lnSpc>
                <a:spcPct val="80000"/>
              </a:lnSpc>
            </a:pPr>
            <a:r>
              <a:rPr lang="en-US" sz="1000" b="1" smtClean="0"/>
              <a:t>         </a:t>
            </a:r>
            <a:r>
              <a:rPr lang="en-US" sz="1000" smtClean="0"/>
              <a:t>                                                                                                                                                                                                                                                                                                                                                                                                                                                                                                                                                                                                                                                                                                                                                                                                          </a:t>
            </a:r>
            <a:r>
              <a:rPr lang="en-US" sz="1000" b="1" smtClean="0"/>
              <a:t>     </a:t>
            </a:r>
            <a:r>
              <a:rPr lang="en-US" sz="1000"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85863" y="701675"/>
            <a:ext cx="4651375" cy="3489325"/>
          </a:xfrm>
          <a:ln/>
        </p:spPr>
      </p:sp>
      <p:sp>
        <p:nvSpPr>
          <p:cNvPr id="43011" name="Rectangle 3"/>
          <p:cNvSpPr>
            <a:spLocks noGrp="1" noChangeArrowheads="1"/>
          </p:cNvSpPr>
          <p:nvPr>
            <p:ph type="body" idx="1"/>
          </p:nvPr>
        </p:nvSpPr>
        <p:spPr>
          <a:xfrm>
            <a:off x="702629" y="4419684"/>
            <a:ext cx="5614668" cy="4184830"/>
          </a:xfrm>
          <a:noFill/>
          <a:ln/>
        </p:spPr>
        <p:txBody>
          <a:bodyPr lIns="93491" tIns="46746" rIns="93491" bIns="46746"/>
          <a:lstStyle/>
          <a:p>
            <a:pPr eaLnBrk="1" hangingPunct="1">
              <a:lnSpc>
                <a:spcPct val="80000"/>
              </a:lnSpc>
            </a:pPr>
            <a:r>
              <a:rPr lang="en-US" sz="1000" b="1" smtClean="0"/>
              <a:t>         </a:t>
            </a:r>
            <a:r>
              <a:rPr lang="en-US" sz="1000" smtClean="0"/>
              <a:t>                                                                                                                                                                                                                                                                                                                                                                                                                                                                                                                                                                                                                                                                                                                                                                                                          </a:t>
            </a:r>
            <a:r>
              <a:rPr lang="en-US" sz="1000" b="1" smtClean="0"/>
              <a:t>     </a:t>
            </a:r>
            <a:r>
              <a:rPr lang="en-US" sz="100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85863" y="701675"/>
            <a:ext cx="4651375" cy="3489325"/>
          </a:xfrm>
          <a:ln/>
        </p:spPr>
      </p:sp>
      <p:sp>
        <p:nvSpPr>
          <p:cNvPr id="71683" name="Rectangle 3"/>
          <p:cNvSpPr>
            <a:spLocks noGrp="1" noChangeArrowheads="1"/>
          </p:cNvSpPr>
          <p:nvPr>
            <p:ph type="body" idx="1"/>
          </p:nvPr>
        </p:nvSpPr>
        <p:spPr>
          <a:xfrm>
            <a:off x="702629" y="4419684"/>
            <a:ext cx="5614668" cy="4184830"/>
          </a:xfrm>
          <a:noFill/>
          <a:ln/>
        </p:spPr>
        <p:txBody>
          <a:bodyPr lIns="93491" tIns="46746" rIns="93491" bIns="46746"/>
          <a:lstStyle/>
          <a:p>
            <a:pPr eaLnBrk="1" hangingPunct="1">
              <a:lnSpc>
                <a:spcPct val="80000"/>
              </a:lnSpc>
            </a:pPr>
            <a:r>
              <a:rPr lang="en-US" sz="1000" b="1" smtClean="0"/>
              <a:t>         </a:t>
            </a:r>
            <a:r>
              <a:rPr lang="en-US" sz="1000" smtClean="0"/>
              <a:t>                                                                                                                                                                                                                                                                                                                                                                                                                                                                                                                                                                                                                                                                                                                                                                                                          </a:t>
            </a:r>
            <a:r>
              <a:rPr lang="en-US" sz="1000" b="1" smtClean="0"/>
              <a:t>     </a:t>
            </a:r>
            <a:r>
              <a:rPr lang="en-US" sz="100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CB574E56-990E-4E5C-95CB-8EEDE7664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9C23B643-3DD7-4177-BB0B-0681B9A314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66788"/>
            <a:ext cx="1943100" cy="485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66788"/>
            <a:ext cx="5676900" cy="485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4F45F5AD-589C-40C2-BC70-6FF7428DC7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66788"/>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03388"/>
            <a:ext cx="7772400" cy="4114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DF3AE7DA-3054-49DC-82C2-CC76CC8E12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66788"/>
            <a:ext cx="77724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03388"/>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836988"/>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B250B2E5-8CE6-44AD-890C-8148608C51F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966788"/>
            <a:ext cx="7772400" cy="485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7798129-4174-47CD-A42B-C41E5AF039A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F9A0853B-9649-4162-BF30-DED1D808DA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1"/>
          </p:nvPr>
        </p:nvSpPr>
        <p:spPr>
          <a:ln/>
        </p:spPr>
        <p:txBody>
          <a:bodyPr/>
          <a:lstStyle>
            <a:lvl1pPr>
              <a:defRPr/>
            </a:lvl1pPr>
          </a:lstStyle>
          <a:p>
            <a:pPr>
              <a:defRPr/>
            </a:pPr>
            <a:fld id="{FBC82561-6FF8-4AF5-839B-C4EEC4E9AC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33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05B5A2B2-560B-4193-9B18-EFF7F4B691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8" name="Rectangle 6"/>
          <p:cNvSpPr>
            <a:spLocks noGrp="1" noChangeArrowheads="1"/>
          </p:cNvSpPr>
          <p:nvPr>
            <p:ph type="sldNum" sz="quarter" idx="11"/>
          </p:nvPr>
        </p:nvSpPr>
        <p:spPr>
          <a:ln/>
        </p:spPr>
        <p:txBody>
          <a:bodyPr/>
          <a:lstStyle>
            <a:lvl1pPr>
              <a:defRPr/>
            </a:lvl1pPr>
          </a:lstStyle>
          <a:p>
            <a:pPr>
              <a:defRPr/>
            </a:pPr>
            <a:fld id="{10CED650-73DC-4F6F-ACC4-70B9BFC0E0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4" name="Rectangle 6"/>
          <p:cNvSpPr>
            <a:spLocks noGrp="1" noChangeArrowheads="1"/>
          </p:cNvSpPr>
          <p:nvPr>
            <p:ph type="sldNum" sz="quarter" idx="11"/>
          </p:nvPr>
        </p:nvSpPr>
        <p:spPr>
          <a:ln/>
        </p:spPr>
        <p:txBody>
          <a:bodyPr/>
          <a:lstStyle>
            <a:lvl1pPr>
              <a:defRPr/>
            </a:lvl1pPr>
          </a:lstStyle>
          <a:p>
            <a:pPr>
              <a:defRPr/>
            </a:pPr>
            <a:fld id="{D44C60B2-4F38-40C7-A88B-C6AC1DCFEE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3" name="Rectangle 6"/>
          <p:cNvSpPr>
            <a:spLocks noGrp="1" noChangeArrowheads="1"/>
          </p:cNvSpPr>
          <p:nvPr>
            <p:ph type="sldNum" sz="quarter" idx="11"/>
          </p:nvPr>
        </p:nvSpPr>
        <p:spPr>
          <a:ln/>
        </p:spPr>
        <p:txBody>
          <a:bodyPr/>
          <a:lstStyle>
            <a:lvl1pPr>
              <a:defRPr/>
            </a:lvl1pPr>
          </a:lstStyle>
          <a:p>
            <a:pPr>
              <a:defRPr/>
            </a:pPr>
            <a:fld id="{776BC128-24C9-4F7A-8ED1-4C2EF0C133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7CDC7FA4-C182-4699-A07E-5F5553233A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1"/>
          </p:nvPr>
        </p:nvSpPr>
        <p:spPr>
          <a:ln/>
        </p:spPr>
        <p:txBody>
          <a:bodyPr/>
          <a:lstStyle>
            <a:lvl1pPr>
              <a:defRPr/>
            </a:lvl1pPr>
          </a:lstStyle>
          <a:p>
            <a:pPr>
              <a:defRPr/>
            </a:pPr>
            <a:fld id="{83B0556A-1BF2-47DE-9C60-8B34EF3BDE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66788"/>
            <a:ext cx="7772400" cy="838200"/>
          </a:xfrm>
          <a:prstGeom prst="rect">
            <a:avLst/>
          </a:prstGeom>
          <a:noFill/>
          <a:ln w="9525">
            <a:noFill/>
            <a:miter lim="800000"/>
            <a:headEnd/>
            <a:tailEnd/>
          </a:ln>
          <a:effectLst/>
        </p:spPr>
        <p:txBody>
          <a:bodyPr vert="horz" wrap="square" lIns="91427" tIns="45713" rIns="91427" bIns="45713" numCol="1" anchor="ctr" anchorCtr="0" compatLnSpc="1">
            <a:prstTxWarp prst="textNoShape">
              <a:avLst/>
            </a:prstTxWarp>
          </a:bodyPr>
          <a:lstStyle/>
          <a:p>
            <a:pPr lvl="0"/>
            <a:r>
              <a:rPr lang="en-US" smtClean="0"/>
              <a:t>Energy Conservation Program</a:t>
            </a:r>
          </a:p>
        </p:txBody>
      </p:sp>
      <p:sp>
        <p:nvSpPr>
          <p:cNvPr id="1027" name="Rectangle 3"/>
          <p:cNvSpPr>
            <a:spLocks noGrp="1" noChangeArrowheads="1"/>
          </p:cNvSpPr>
          <p:nvPr>
            <p:ph type="body" idx="1"/>
          </p:nvPr>
        </p:nvSpPr>
        <p:spPr bwMode="auto">
          <a:xfrm>
            <a:off x="685800" y="1703388"/>
            <a:ext cx="7772400" cy="4114800"/>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0" y="6553200"/>
            <a:ext cx="2895600" cy="457200"/>
          </a:xfrm>
          <a:prstGeom prst="rect">
            <a:avLst/>
          </a:prstGeom>
          <a:noFill/>
          <a:ln w="9525" algn="ctr">
            <a:noFill/>
            <a:miter lim="800000"/>
            <a:headEnd/>
            <a:tailEnd/>
          </a:ln>
          <a:effectLst/>
        </p:spPr>
        <p:txBody>
          <a:bodyPr vert="horz" wrap="square" lIns="91427" tIns="45713" rIns="91427" bIns="45713" numCol="1" anchor="t" anchorCtr="0" compatLnSpc="1">
            <a:prstTxWarp prst="textNoShape">
              <a:avLst/>
            </a:prstTxWarp>
          </a:bodyPr>
          <a:lstStyle>
            <a:lvl1pPr>
              <a:defRPr sz="1400" b="0">
                <a:latin typeface="Arial" charset="0"/>
              </a:defRPr>
            </a:lvl1pPr>
          </a:lstStyle>
          <a:p>
            <a:pPr>
              <a:defRPr/>
            </a:pPr>
            <a:r>
              <a:rPr lang="en-US"/>
              <a:t>DRAFT</a:t>
            </a:r>
          </a:p>
        </p:txBody>
      </p:sp>
      <p:sp>
        <p:nvSpPr>
          <p:cNvPr id="1030" name="Rectangle 6"/>
          <p:cNvSpPr>
            <a:spLocks noGrp="1" noChangeArrowheads="1"/>
          </p:cNvSpPr>
          <p:nvPr>
            <p:ph type="sldNum" sz="quarter" idx="4"/>
          </p:nvPr>
        </p:nvSpPr>
        <p:spPr bwMode="auto">
          <a:xfrm>
            <a:off x="7239000" y="6534150"/>
            <a:ext cx="19050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defRPr sz="1400" b="0">
                <a:latin typeface="Arial" charset="0"/>
              </a:defRPr>
            </a:lvl1pPr>
          </a:lstStyle>
          <a:p>
            <a:pPr>
              <a:defRPr/>
            </a:pPr>
            <a:fld id="{725E983E-97FF-42F5-A5E6-5DA24FF85EAD}" type="slidenum">
              <a:rPr lang="en-US"/>
              <a:pPr>
                <a:defRPr/>
              </a:pPr>
              <a:t>‹#›</a:t>
            </a:fld>
            <a:endParaRPr lang="en-US"/>
          </a:p>
        </p:txBody>
      </p:sp>
      <p:sp>
        <p:nvSpPr>
          <p:cNvPr id="2" name="Rectangle 8"/>
          <p:cNvSpPr>
            <a:spLocks noChangeArrowheads="1"/>
          </p:cNvSpPr>
          <p:nvPr userDrawn="1"/>
        </p:nvSpPr>
        <p:spPr bwMode="auto">
          <a:xfrm>
            <a:off x="0" y="0"/>
            <a:ext cx="9144000" cy="990600"/>
          </a:xfrm>
          <a:prstGeom prst="rect">
            <a:avLst/>
          </a:prstGeom>
          <a:gradFill rotWithShape="0">
            <a:gsLst>
              <a:gs pos="0">
                <a:srgbClr val="000076"/>
              </a:gs>
              <a:gs pos="100000">
                <a:srgbClr val="0000FF"/>
              </a:gs>
            </a:gsLst>
            <a:lin ang="18900000" scaled="1"/>
          </a:gradFill>
          <a:ln w="9525">
            <a:solidFill>
              <a:schemeClr val="tx1"/>
            </a:solidFill>
            <a:miter lim="800000"/>
            <a:headEnd/>
            <a:tailEnd/>
          </a:ln>
        </p:spPr>
        <p:txBody>
          <a:bodyPr wrap="none" lIns="91427" tIns="45713" rIns="91427" bIns="45713" anchor="ctr"/>
          <a:lstStyle/>
          <a:p>
            <a:pPr algn="ctr">
              <a:defRPr/>
            </a:pPr>
            <a:r>
              <a:rPr lang="en-US" b="0"/>
              <a:t> </a:t>
            </a:r>
          </a:p>
        </p:txBody>
      </p:sp>
      <p:pic>
        <p:nvPicPr>
          <p:cNvPr id="1031" name="Picture 11" descr="Official_VA_Seal_embossed_web_1-25in"/>
          <p:cNvPicPr>
            <a:picLocks noChangeAspect="1" noChangeArrowheads="1"/>
          </p:cNvPicPr>
          <p:nvPr userDrawn="1"/>
        </p:nvPicPr>
        <p:blipFill>
          <a:blip r:embed="rId16" cstate="print"/>
          <a:srcRect/>
          <a:stretch>
            <a:fillRect/>
          </a:stretch>
        </p:blipFill>
        <p:spPr bwMode="auto">
          <a:xfrm>
            <a:off x="152400" y="228600"/>
            <a:ext cx="609600" cy="609600"/>
          </a:xfrm>
          <a:prstGeom prst="rect">
            <a:avLst/>
          </a:prstGeom>
          <a:noFill/>
          <a:ln w="9525">
            <a:noFill/>
            <a:miter lim="800000"/>
            <a:headEnd/>
            <a:tailEnd/>
          </a:ln>
        </p:spPr>
      </p:pic>
      <p:sp>
        <p:nvSpPr>
          <p:cNvPr id="1032" name="Text Box 12"/>
          <p:cNvSpPr txBox="1">
            <a:spLocks noChangeArrowheads="1"/>
          </p:cNvSpPr>
          <p:nvPr userDrawn="1"/>
        </p:nvSpPr>
        <p:spPr bwMode="auto">
          <a:xfrm>
            <a:off x="838200" y="304800"/>
            <a:ext cx="3657600" cy="549275"/>
          </a:xfrm>
          <a:prstGeom prst="rect">
            <a:avLst/>
          </a:prstGeom>
          <a:noFill/>
          <a:ln>
            <a:noFill/>
          </a:ln>
          <a:extLst>
            <a:ext uri="{909E8E84-426E-40DD-AFC4-6F175D3DCCD1}"/>
            <a:ext uri="{91240B29-F687-4F45-9708-019B960494DF}"/>
          </a:extLst>
        </p:spPr>
        <p:txBody>
          <a:bodyPr lIns="91427" tIns="45713" rIns="91427" bIns="45713">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defRPr/>
            </a:pPr>
            <a:r>
              <a:rPr lang="en-US" sz="1200" smtClean="0">
                <a:solidFill>
                  <a:srgbClr val="6699FF"/>
                </a:solidFill>
                <a:latin typeface="AvantGarde" pitchFamily="34" charset="0"/>
              </a:rPr>
              <a:t>U.S. Department of Veterans Affairs</a:t>
            </a:r>
          </a:p>
          <a:p>
            <a:pPr eaLnBrk="1" hangingPunct="1">
              <a:spcBef>
                <a:spcPct val="50000"/>
              </a:spcBef>
              <a:defRPr/>
            </a:pPr>
            <a:r>
              <a:rPr lang="en-US" sz="1200" b="0" smtClean="0">
                <a:solidFill>
                  <a:schemeClr val="bg1"/>
                </a:solidFill>
                <a:latin typeface="AvantGarde" pitchFamily="34" charset="0"/>
              </a:rPr>
              <a:t>Veterans Health Administration</a:t>
            </a:r>
          </a:p>
        </p:txBody>
      </p:sp>
      <p:sp>
        <p:nvSpPr>
          <p:cNvPr id="1039" name="Rectangle 15"/>
          <p:cNvSpPr>
            <a:spLocks noChangeArrowheads="1"/>
          </p:cNvSpPr>
          <p:nvPr/>
        </p:nvSpPr>
        <p:spPr bwMode="auto">
          <a:xfrm>
            <a:off x="3657600" y="152400"/>
            <a:ext cx="5486400" cy="838200"/>
          </a:xfrm>
          <a:prstGeom prst="rect">
            <a:avLst/>
          </a:prstGeom>
          <a:noFill/>
          <a:ln w="9525">
            <a:noFill/>
            <a:miter lim="800000"/>
            <a:headEnd/>
            <a:tailEnd/>
          </a:ln>
          <a:effectLst/>
        </p:spPr>
        <p:txBody>
          <a:bodyPr lIns="91427" tIns="45713" rIns="91427" bIns="45713" anchor="ctr"/>
          <a:lstStyle/>
          <a:p>
            <a:pPr>
              <a:defRPr/>
            </a:pPr>
            <a:endParaRPr lang="en-US" sz="3400" b="0" i="1">
              <a:solidFill>
                <a:schemeClr val="tx2"/>
              </a:solidFill>
              <a:effectLst>
                <a:outerShdw blurRad="38100" dist="38100" dir="2700000" algn="tl">
                  <a:srgbClr val="C0C0C0"/>
                </a:outerShdw>
              </a:effectLst>
              <a:latin typeface="AvantGarde"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2pPr>
      <a:lvl3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3pPr>
      <a:lvl4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4pPr>
      <a:lvl5pPr algn="l" rtl="0" eaLnBrk="0" fontAlgn="base" hangingPunct="0">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5pPr>
      <a:lvl6pPr marL="4572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6pPr>
      <a:lvl7pPr marL="9144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7pPr>
      <a:lvl8pPr marL="13716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8pPr>
      <a:lvl9pPr marL="1828800" algn="l" rtl="0" fontAlgn="base">
        <a:spcBef>
          <a:spcPct val="0"/>
        </a:spcBef>
        <a:spcAft>
          <a:spcPct val="0"/>
        </a:spcAft>
        <a:defRPr sz="3400" i="1">
          <a:solidFill>
            <a:schemeClr val="tx2"/>
          </a:solidFill>
          <a:effectLst>
            <a:outerShdw blurRad="38100" dist="38100" dir="2700000" algn="tl">
              <a:srgbClr val="C0C0C0"/>
            </a:outerShdw>
          </a:effectLst>
          <a:latin typeface="AvantGarde" pitchFamily="34" charset="0"/>
        </a:defRPr>
      </a:lvl9pPr>
    </p:titleStyle>
    <p:bodyStyle>
      <a:lvl1pPr marL="342900" indent="-342900" algn="l" rtl="0" eaLnBrk="0" fontAlgn="base" hangingPunct="0">
        <a:spcBef>
          <a:spcPct val="20000"/>
        </a:spcBef>
        <a:spcAft>
          <a:spcPct val="0"/>
        </a:spcAft>
        <a:buClr>
          <a:srgbClr val="0000FF"/>
        </a:buClr>
        <a:buChar char="•"/>
        <a:defRPr sz="2800" b="1">
          <a:solidFill>
            <a:srgbClr val="0000FF"/>
          </a:solidFill>
          <a:latin typeface="+mn-lt"/>
          <a:ea typeface="+mn-ea"/>
          <a:cs typeface="+mn-cs"/>
        </a:defRPr>
      </a:lvl1pPr>
      <a:lvl2pPr marL="742950" indent="-285750" algn="l" rtl="0" eaLnBrk="0" fontAlgn="base" hangingPunct="0">
        <a:spcBef>
          <a:spcPct val="20000"/>
        </a:spcBef>
        <a:spcAft>
          <a:spcPct val="0"/>
        </a:spcAft>
        <a:buClr>
          <a:srgbClr val="0000FF"/>
        </a:buClr>
        <a:buChar char="–"/>
        <a:defRPr sz="2400">
          <a:solidFill>
            <a:schemeClr val="tx1"/>
          </a:solidFill>
          <a:latin typeface="+mn-lt"/>
        </a:defRPr>
      </a:lvl2pPr>
      <a:lvl3pPr marL="1143000" indent="-228600" algn="l" rtl="0" eaLnBrk="0" fontAlgn="base" hangingPunct="0">
        <a:spcBef>
          <a:spcPct val="20000"/>
        </a:spcBef>
        <a:spcAft>
          <a:spcPct val="0"/>
        </a:spcAft>
        <a:buClr>
          <a:srgbClr val="0000FF"/>
        </a:buClr>
        <a:buChar char="•"/>
        <a:defRPr sz="2000">
          <a:solidFill>
            <a:schemeClr val="tx1"/>
          </a:solidFill>
          <a:latin typeface="+mn-lt"/>
        </a:defRPr>
      </a:lvl3pPr>
      <a:lvl4pPr marL="1600200" indent="-228600" algn="l" rtl="0" eaLnBrk="0" fontAlgn="base" hangingPunct="0">
        <a:spcBef>
          <a:spcPct val="20000"/>
        </a:spcBef>
        <a:spcAft>
          <a:spcPct val="0"/>
        </a:spcAft>
        <a:buClr>
          <a:srgbClr val="0000FF"/>
        </a:buClr>
        <a:buChar char="–"/>
        <a:defRPr>
          <a:solidFill>
            <a:schemeClr val="tx1"/>
          </a:solidFill>
          <a:latin typeface="+mn-lt"/>
        </a:defRPr>
      </a:lvl4pPr>
      <a:lvl5pPr marL="2057400" indent="-228600" algn="l" rtl="0" eaLnBrk="0" fontAlgn="base" hangingPunct="0">
        <a:spcBef>
          <a:spcPct val="20000"/>
        </a:spcBef>
        <a:spcAft>
          <a:spcPct val="0"/>
        </a:spcAft>
        <a:buClr>
          <a:srgbClr val="0000FF"/>
        </a:buClr>
        <a:buChar char="»"/>
        <a:defRPr sz="1600">
          <a:solidFill>
            <a:schemeClr val="tx1"/>
          </a:solidFill>
          <a:latin typeface="+mn-lt"/>
        </a:defRPr>
      </a:lvl5pPr>
      <a:lvl6pPr marL="2514600" indent="-228600" algn="l" rtl="0" fontAlgn="base">
        <a:spcBef>
          <a:spcPct val="20000"/>
        </a:spcBef>
        <a:spcAft>
          <a:spcPct val="0"/>
        </a:spcAft>
        <a:buClr>
          <a:srgbClr val="0000FF"/>
        </a:buClr>
        <a:buChar char="»"/>
        <a:defRPr sz="1600">
          <a:solidFill>
            <a:schemeClr val="tx1"/>
          </a:solidFill>
          <a:latin typeface="+mn-lt"/>
        </a:defRPr>
      </a:lvl6pPr>
      <a:lvl7pPr marL="2971800" indent="-228600" algn="l" rtl="0" fontAlgn="base">
        <a:spcBef>
          <a:spcPct val="20000"/>
        </a:spcBef>
        <a:spcAft>
          <a:spcPct val="0"/>
        </a:spcAft>
        <a:buClr>
          <a:srgbClr val="0000FF"/>
        </a:buClr>
        <a:buChar char="»"/>
        <a:defRPr sz="1600">
          <a:solidFill>
            <a:schemeClr val="tx1"/>
          </a:solidFill>
          <a:latin typeface="+mn-lt"/>
        </a:defRPr>
      </a:lvl7pPr>
      <a:lvl8pPr marL="3429000" indent="-228600" algn="l" rtl="0" fontAlgn="base">
        <a:spcBef>
          <a:spcPct val="20000"/>
        </a:spcBef>
        <a:spcAft>
          <a:spcPct val="0"/>
        </a:spcAft>
        <a:buClr>
          <a:srgbClr val="0000FF"/>
        </a:buClr>
        <a:buChar char="»"/>
        <a:defRPr sz="1600">
          <a:solidFill>
            <a:schemeClr val="tx1"/>
          </a:solidFill>
          <a:latin typeface="+mn-lt"/>
        </a:defRPr>
      </a:lvl8pPr>
      <a:lvl9pPr marL="3886200" indent="-228600" algn="l" rtl="0" fontAlgn="base">
        <a:spcBef>
          <a:spcPct val="20000"/>
        </a:spcBef>
        <a:spcAft>
          <a:spcPct val="0"/>
        </a:spcAft>
        <a:buClr>
          <a:srgbClr val="0000FF"/>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smtClean="0"/>
              <a:t/>
            </a:r>
            <a:br>
              <a:rPr lang="en-US" sz="3800" smtClean="0"/>
            </a:br>
            <a:endParaRPr lang="en-US" sz="3800" smtClean="0"/>
          </a:p>
        </p:txBody>
      </p:sp>
      <p:sp>
        <p:nvSpPr>
          <p:cNvPr id="2051" name="Rectangle 1027"/>
          <p:cNvSpPr>
            <a:spLocks noGrp="1" noChangeArrowheads="1"/>
          </p:cNvSpPr>
          <p:nvPr>
            <p:ph type="subTitle" idx="1"/>
          </p:nvPr>
        </p:nvSpPr>
        <p:spPr>
          <a:xfrm>
            <a:off x="533400" y="1600200"/>
            <a:ext cx="8229600" cy="4800600"/>
          </a:xfrm>
        </p:spPr>
        <p:txBody>
          <a:bodyPr/>
          <a:lstStyle/>
          <a:p>
            <a:pPr eaLnBrk="1" hangingPunct="1"/>
            <a:r>
              <a:rPr lang="en-US" sz="2400" dirty="0" smtClean="0">
                <a:solidFill>
                  <a:schemeClr val="tx1"/>
                </a:solidFill>
              </a:rPr>
              <a:t>Supportive Services for Veteran Families </a:t>
            </a:r>
            <a:br>
              <a:rPr lang="en-US" sz="2400" dirty="0" smtClean="0">
                <a:solidFill>
                  <a:schemeClr val="tx1"/>
                </a:solidFill>
              </a:rPr>
            </a:br>
            <a:r>
              <a:rPr lang="en-US" sz="2400" dirty="0" smtClean="0">
                <a:solidFill>
                  <a:schemeClr val="tx1"/>
                </a:solidFill>
              </a:rPr>
              <a:t>(SSVF) Program</a:t>
            </a:r>
          </a:p>
          <a:p>
            <a:pPr eaLnBrk="1" hangingPunct="1"/>
            <a:endParaRPr lang="en-US" sz="2400" dirty="0" smtClean="0">
              <a:solidFill>
                <a:schemeClr val="tx1"/>
              </a:solidFill>
            </a:endParaRPr>
          </a:p>
          <a:p>
            <a:pPr eaLnBrk="1" hangingPunct="1"/>
            <a:r>
              <a:rPr lang="en-US" sz="2400" dirty="0" smtClean="0">
                <a:solidFill>
                  <a:schemeClr val="tx1"/>
                </a:solidFill>
              </a:rPr>
              <a:t>Grantee National </a:t>
            </a:r>
            <a:r>
              <a:rPr lang="en-US" sz="2400" dirty="0" smtClean="0">
                <a:solidFill>
                  <a:schemeClr val="tx1"/>
                </a:solidFill>
              </a:rPr>
              <a:t>Call (Live Meeting)</a:t>
            </a:r>
            <a:endParaRPr lang="en-US" sz="2400" dirty="0" smtClean="0">
              <a:solidFill>
                <a:schemeClr val="tx1"/>
              </a:solidFill>
            </a:endParaRPr>
          </a:p>
          <a:p>
            <a:pPr eaLnBrk="1" hangingPunct="1"/>
            <a:r>
              <a:rPr lang="en-US" sz="2400" i="1" dirty="0" smtClean="0">
                <a:solidFill>
                  <a:schemeClr val="tx1"/>
                </a:solidFill>
              </a:rPr>
              <a:t>“2011 NOFA/ Renewal Application, Self-Assessment Tool, and Quarterly Reporting”</a:t>
            </a:r>
          </a:p>
          <a:p>
            <a:pPr eaLnBrk="1" hangingPunct="1"/>
            <a:endParaRPr lang="en-US" sz="2400" i="1" dirty="0" smtClean="0">
              <a:solidFill>
                <a:schemeClr val="tx1"/>
              </a:solidFill>
            </a:endParaRPr>
          </a:p>
          <a:p>
            <a:pPr eaLnBrk="1" hangingPunct="1"/>
            <a:r>
              <a:rPr lang="en-US" sz="2400" dirty="0" smtClean="0">
                <a:solidFill>
                  <a:schemeClr val="tx1"/>
                </a:solidFill>
              </a:rPr>
              <a:t>December 15, </a:t>
            </a:r>
            <a:r>
              <a:rPr lang="en-US" sz="2400" dirty="0" smtClean="0">
                <a:solidFill>
                  <a:schemeClr val="tx1"/>
                </a:solidFill>
              </a:rPr>
              <a:t>2011 at 2 PM EDT</a:t>
            </a:r>
          </a:p>
          <a:p>
            <a:endParaRPr lang="en-US" sz="2400" dirty="0" smtClean="0"/>
          </a:p>
          <a:p>
            <a:r>
              <a:rPr lang="en-US" sz="2400" dirty="0" smtClean="0">
                <a:solidFill>
                  <a:schemeClr val="tx1"/>
                </a:solidFill>
              </a:rPr>
              <a:t>Phone</a:t>
            </a:r>
            <a:r>
              <a:rPr lang="en-US" sz="2400" dirty="0" smtClean="0">
                <a:solidFill>
                  <a:schemeClr val="tx1"/>
                </a:solidFill>
              </a:rPr>
              <a:t>:  1-</a:t>
            </a:r>
            <a:r>
              <a:rPr lang="en-US" sz="2400" i="1" dirty="0" smtClean="0">
                <a:solidFill>
                  <a:schemeClr val="tx1"/>
                </a:solidFill>
              </a:rPr>
              <a:t>866-266-3378</a:t>
            </a:r>
            <a:endParaRPr lang="en-US" sz="2400" dirty="0" smtClean="0">
              <a:solidFill>
                <a:schemeClr val="tx1"/>
              </a:solidFill>
            </a:endParaRPr>
          </a:p>
          <a:p>
            <a:r>
              <a:rPr lang="en-US" sz="2400" dirty="0" smtClean="0">
                <a:solidFill>
                  <a:schemeClr val="tx1"/>
                </a:solidFill>
              </a:rPr>
              <a:t>Access </a:t>
            </a:r>
            <a:r>
              <a:rPr lang="en-US" sz="2400" dirty="0" smtClean="0">
                <a:solidFill>
                  <a:schemeClr val="tx1"/>
                </a:solidFill>
              </a:rPr>
              <a:t>Code: </a:t>
            </a:r>
            <a:r>
              <a:rPr lang="en-US" sz="2400" i="1" dirty="0" smtClean="0">
                <a:solidFill>
                  <a:schemeClr val="tx1"/>
                </a:solidFill>
              </a:rPr>
              <a:t>8224620016</a:t>
            </a:r>
            <a:endParaRPr lang="en-US" sz="2400" dirty="0" smtClean="0">
              <a:solidFill>
                <a:schemeClr val="tx1"/>
              </a:solidFill>
            </a:endParaRPr>
          </a:p>
          <a:p>
            <a:pPr eaLnBrk="1" hangingPunct="1"/>
            <a:endParaRPr lang="en-US" dirty="0" smtClean="0">
              <a:solidFill>
                <a:schemeClr val="tx1"/>
              </a:solidFill>
            </a:endParaRPr>
          </a:p>
          <a:p>
            <a:pPr eaLnBrk="1" hangingPunct="1"/>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2232B236-8A8D-453E-AF8F-F199C20E4A7D}" type="slidenum">
              <a:rPr lang="en-US" sz="1400" b="0">
                <a:latin typeface="Arial" charset="0"/>
              </a:rPr>
              <a:pPr algn="r"/>
              <a:t>10</a:t>
            </a:fld>
            <a:endParaRPr lang="en-US" sz="1400" b="0" dirty="0">
              <a:latin typeface="Arial" charset="0"/>
            </a:endParaRPr>
          </a:p>
        </p:txBody>
      </p:sp>
      <p:sp>
        <p:nvSpPr>
          <p:cNvPr id="54275" name="Rectangle 28"/>
          <p:cNvSpPr>
            <a:spLocks noChangeArrowheads="1"/>
          </p:cNvSpPr>
          <p:nvPr/>
        </p:nvSpPr>
        <p:spPr bwMode="auto">
          <a:xfrm>
            <a:off x="0" y="990600"/>
            <a:ext cx="8915400" cy="5105400"/>
          </a:xfrm>
          <a:prstGeom prst="rect">
            <a:avLst/>
          </a:prstGeom>
          <a:noFill/>
          <a:ln w="9525">
            <a:noFill/>
            <a:miter lim="800000"/>
            <a:headEnd/>
            <a:tailEnd/>
          </a:ln>
        </p:spPr>
        <p:txBody>
          <a:bodyPr lIns="91427" tIns="45713" rIns="91427" bIns="45713"/>
          <a:lstStyle/>
          <a:p>
            <a:pPr>
              <a:spcBef>
                <a:spcPct val="25000"/>
              </a:spcBef>
              <a:buClr>
                <a:srgbClr val="0000FF"/>
              </a:buClr>
              <a:buFont typeface="Wingdings" pitchFamily="2" charset="2"/>
              <a:buNone/>
            </a:pPr>
            <a:r>
              <a:rPr lang="en-US" sz="2000" dirty="0">
                <a:solidFill>
                  <a:srgbClr val="0000FF"/>
                </a:solidFill>
                <a:latin typeface="AvantGarde" pitchFamily="34" charset="0"/>
              </a:rPr>
              <a:t>Scoring </a:t>
            </a:r>
            <a:r>
              <a:rPr lang="en-US" sz="2000" dirty="0" smtClean="0">
                <a:solidFill>
                  <a:srgbClr val="0000FF"/>
                </a:solidFill>
                <a:latin typeface="AvantGarde" pitchFamily="34" charset="0"/>
              </a:rPr>
              <a:t>Criteria</a:t>
            </a:r>
            <a:endParaRPr lang="en-US" sz="2000" dirty="0">
              <a:solidFill>
                <a:srgbClr val="0000FF"/>
              </a:solidFill>
              <a:latin typeface="AvantGarde" pitchFamily="34" charset="0"/>
            </a:endParaRPr>
          </a:p>
        </p:txBody>
      </p:sp>
      <p:graphicFrame>
        <p:nvGraphicFramePr>
          <p:cNvPr id="54302" name="Group 30"/>
          <p:cNvGraphicFramePr>
            <a:graphicFrameLocks noGrp="1"/>
          </p:cNvGraphicFramePr>
          <p:nvPr/>
        </p:nvGraphicFramePr>
        <p:xfrm>
          <a:off x="228600" y="1447800"/>
          <a:ext cx="8686800" cy="4496499"/>
        </p:xfrm>
        <a:graphic>
          <a:graphicData uri="http://schemas.openxmlformats.org/drawingml/2006/table">
            <a:tbl>
              <a:tblPr/>
              <a:tblGrid>
                <a:gridCol w="2286000"/>
                <a:gridCol w="914400"/>
                <a:gridCol w="5486400"/>
              </a:tblGrid>
              <a:tr h="376238">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0" lang="en-US" sz="2000" b="1" i="0" u="none" strike="noStrike" cap="none" normalizeH="0" baseline="0" dirty="0" smtClean="0">
                          <a:ln>
                            <a:noFill/>
                          </a:ln>
                          <a:solidFill>
                            <a:schemeClr val="tx1"/>
                          </a:solidFill>
                          <a:effectLst/>
                          <a:latin typeface="AvantGarde" pitchFamily="34" charset="0"/>
                        </a:rPr>
                        <a:t>Section</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0" lang="en-US" sz="2000" b="1" i="0" u="none" strike="noStrike" cap="none" normalizeH="0" baseline="0" dirty="0" smtClean="0">
                          <a:ln>
                            <a:noFill/>
                          </a:ln>
                          <a:solidFill>
                            <a:schemeClr val="tx1"/>
                          </a:solidFill>
                          <a:effectLst/>
                          <a:latin typeface="AvantGarde" pitchFamily="34" charset="0"/>
                        </a:rPr>
                        <a:t>Points</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0" lang="en-US" sz="2000" b="1" i="0" u="none" strike="noStrike" cap="none" normalizeH="0" baseline="0" dirty="0" smtClean="0">
                          <a:ln>
                            <a:noFill/>
                          </a:ln>
                          <a:solidFill>
                            <a:schemeClr val="tx1"/>
                          </a:solidFill>
                          <a:effectLst/>
                          <a:latin typeface="AvantGarde" pitchFamily="34" charset="0"/>
                        </a:rPr>
                        <a:t>Elements</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solidFill>
                      <a:schemeClr val="folHlink"/>
                    </a:solidFill>
                  </a:tcPr>
                </a:tc>
              </a:tr>
              <a:tr h="847725">
                <a:tc>
                  <a:txBody>
                    <a:bodyPr/>
                    <a:lstStyle/>
                    <a:p>
                      <a:pPr marL="457200" marR="0" lvl="0" indent="-457200" algn="l" defTabSz="914400" rtl="0" eaLnBrk="1" fontAlgn="base" latinLnBrk="0" hangingPunct="1">
                        <a:lnSpc>
                          <a:spcPct val="100000"/>
                        </a:lnSpc>
                        <a:spcBef>
                          <a:spcPct val="20000"/>
                        </a:spcBef>
                        <a:spcAft>
                          <a:spcPct val="0"/>
                        </a:spcAft>
                        <a:buClr>
                          <a:srgbClr val="0000FF"/>
                        </a:buClr>
                        <a:buSzTx/>
                        <a:buFont typeface="+mj-lt"/>
                        <a:buAutoNum type="alphaUcPeriod"/>
                        <a:tabLst/>
                      </a:pPr>
                      <a:r>
                        <a:rPr kumimoji="0" lang="en-US" sz="1800" b="0" i="0" u="none" strike="noStrike" cap="none" normalizeH="0" baseline="0" dirty="0" smtClean="0">
                          <a:ln>
                            <a:noFill/>
                          </a:ln>
                          <a:solidFill>
                            <a:schemeClr val="tx1"/>
                          </a:solidFill>
                          <a:effectLst/>
                          <a:latin typeface="AvantGarde" pitchFamily="34" charset="0"/>
                        </a:rPr>
                        <a:t>Program Outcomes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55</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Housing Stability</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Participant Satisfaction</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Program Timeline</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Homelessness Prevention</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Reduction in Homelessness</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r>
              <a:tr h="847725">
                <a:tc>
                  <a:txBody>
                    <a:bodyPr/>
                    <a:lstStyle/>
                    <a:p>
                      <a:pPr marL="457200" marR="0" lvl="0" indent="-457200" algn="l" defTabSz="914400" rtl="0" eaLnBrk="1" fontAlgn="base" latinLnBrk="0" hangingPunct="1">
                        <a:lnSpc>
                          <a:spcPct val="100000"/>
                        </a:lnSpc>
                        <a:spcBef>
                          <a:spcPct val="20000"/>
                        </a:spcBef>
                        <a:spcAft>
                          <a:spcPct val="0"/>
                        </a:spcAft>
                        <a:buClr>
                          <a:srgbClr val="0000FF"/>
                        </a:buClr>
                        <a:buSzTx/>
                        <a:buFont typeface="+mj-lt"/>
                        <a:buNone/>
                        <a:tabLst/>
                      </a:pPr>
                      <a:r>
                        <a:rPr kumimoji="0" lang="en-US" sz="1800" b="0" i="0" u="none" strike="noStrike" cap="none" normalizeH="0" baseline="0" dirty="0" smtClean="0">
                          <a:ln>
                            <a:noFill/>
                          </a:ln>
                          <a:solidFill>
                            <a:srgbClr val="0000FF"/>
                          </a:solidFill>
                          <a:effectLst/>
                          <a:latin typeface="AvantGarde" pitchFamily="34" charset="0"/>
                        </a:rPr>
                        <a:t>B.    </a:t>
                      </a:r>
                      <a:r>
                        <a:rPr kumimoji="0" lang="en-US" sz="1800" b="0" i="0" u="none" strike="noStrike" cap="none" normalizeH="0" baseline="0" dirty="0" smtClean="0">
                          <a:ln>
                            <a:noFill/>
                          </a:ln>
                          <a:solidFill>
                            <a:schemeClr val="tx1"/>
                          </a:solidFill>
                          <a:effectLst/>
                          <a:latin typeface="AvantGarde" pitchFamily="34" charset="0"/>
                        </a:rPr>
                        <a:t>Cost-Effectiveness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30</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Cost per Household</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Program Budget</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19050" cap="flat" cmpd="sng" algn="ctr">
                      <a:solidFill>
                        <a:schemeClr val="tx1"/>
                      </a:solidFill>
                      <a:prstDash val="solid"/>
                      <a:round/>
                      <a:headEnd type="none" w="med" len="med"/>
                      <a:tailEnd type="none" w="lg" len="lg"/>
                    </a:lnB>
                    <a:lnTlToBr>
                      <a:noFill/>
                    </a:lnTlToBr>
                    <a:lnBlToTr>
                      <a:noFill/>
                    </a:lnBlToTr>
                    <a:noFill/>
                  </a:tcPr>
                </a:tc>
              </a:tr>
              <a:tr h="1570038">
                <a:tc>
                  <a:txBody>
                    <a:bodyPr/>
                    <a:lstStyle/>
                    <a:p>
                      <a:pPr marL="457200" marR="0" lvl="0" indent="-45720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rgbClr val="0000FF"/>
                          </a:solidFill>
                          <a:effectLst/>
                          <a:latin typeface="AvantGarde" pitchFamily="34" charset="0"/>
                        </a:rPr>
                        <a:t>C.    </a:t>
                      </a:r>
                      <a:r>
                        <a:rPr kumimoji="0" lang="en-US" sz="1800" b="0" i="0" u="none" strike="noStrike" cap="none" normalizeH="0" baseline="0" dirty="0" smtClean="0">
                          <a:ln>
                            <a:noFill/>
                          </a:ln>
                          <a:solidFill>
                            <a:schemeClr val="tx1"/>
                          </a:solidFill>
                          <a:effectLst/>
                          <a:latin typeface="AvantGarde" pitchFamily="34" charset="0"/>
                        </a:rPr>
                        <a:t>Compliance with Program Goals and Requirements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15</a:t>
                      </a: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SSVF Program Goals</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Laws, Regulations, and Guidelines</a:t>
                      </a:r>
                    </a:p>
                    <a:p>
                      <a:pPr marL="0" marR="0" lvl="0" indent="0" algn="l" defTabSz="914400" rtl="0" eaLnBrk="1" fontAlgn="base" latinLnBrk="0" hangingPunct="1">
                        <a:lnSpc>
                          <a:spcPct val="100000"/>
                        </a:lnSpc>
                        <a:spcBef>
                          <a:spcPct val="20000"/>
                        </a:spcBef>
                        <a:spcAft>
                          <a:spcPct val="0"/>
                        </a:spcAft>
                        <a:buClr>
                          <a:srgbClr val="0000FF"/>
                        </a:buClr>
                        <a:buSzTx/>
                        <a:buFontTx/>
                        <a:buChar char="•"/>
                        <a:tabLst/>
                      </a:pPr>
                      <a:r>
                        <a:rPr kumimoji="0" lang="en-US" sz="1800" b="0" i="0" u="none" strike="noStrike" cap="none" normalizeH="0" baseline="0" dirty="0" smtClean="0">
                          <a:ln>
                            <a:noFill/>
                          </a:ln>
                          <a:solidFill>
                            <a:schemeClr val="tx1"/>
                          </a:solidFill>
                          <a:effectLst/>
                          <a:latin typeface="AvantGarde" pitchFamily="34" charset="0"/>
                        </a:rPr>
                        <a:t>Grant Agreement</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905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162267" name="Rectangle 27"/>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Application </a:t>
            </a:r>
            <a:r>
              <a:rPr lang="en-US" sz="3000" i="1" dirty="0">
                <a:solidFill>
                  <a:schemeClr val="bg1"/>
                </a:solidFill>
                <a:effectLst>
                  <a:outerShdw blurRad="38100" dist="38100" dir="2700000" algn="tl">
                    <a:srgbClr val="C0C0C0"/>
                  </a:outerShdw>
                </a:effectLst>
                <a:latin typeface="AvantGarde" pitchFamily="34" charset="0"/>
              </a:rPr>
              <a:t>Review</a:t>
            </a:r>
          </a:p>
          <a:p>
            <a:pPr algn="r">
              <a:defRPr/>
            </a:pPr>
            <a:r>
              <a:rPr lang="en-US" sz="3000" i="1" dirty="0">
                <a:solidFill>
                  <a:schemeClr val="bg1"/>
                </a:solidFill>
                <a:effectLst>
                  <a:outerShdw blurRad="38100" dist="38100" dir="2700000" algn="tl">
                    <a:srgbClr val="C0C0C0"/>
                  </a:outerShdw>
                </a:effectLst>
                <a:latin typeface="AvantGarde" pitchFamily="34" charset="0"/>
              </a:rPr>
              <a:t>Scoring </a:t>
            </a:r>
            <a:r>
              <a:rPr lang="en-US" sz="3000" i="1" dirty="0" smtClean="0">
                <a:solidFill>
                  <a:schemeClr val="bg1"/>
                </a:solidFill>
                <a:effectLst>
                  <a:outerShdw blurRad="38100" dist="38100" dir="2700000" algn="tl">
                    <a:srgbClr val="C0C0C0"/>
                  </a:outerShdw>
                </a:effectLst>
                <a:latin typeface="AvantGarde" pitchFamily="34" charset="0"/>
              </a:rPr>
              <a:t>Criteria</a:t>
            </a:r>
            <a:endParaRPr lang="en-US" sz="3000" i="1" dirty="0">
              <a:solidFill>
                <a:schemeClr val="bg1"/>
              </a:solidFill>
              <a:effectLst>
                <a:outerShdw blurRad="38100" dist="38100" dir="2700000" algn="tl">
                  <a:srgbClr val="C0C0C0"/>
                </a:outerShdw>
              </a:effectLst>
              <a:latin typeface="AvantGarde"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066800"/>
            <a:ext cx="8458200" cy="5181600"/>
          </a:xfrm>
        </p:spPr>
        <p:txBody>
          <a:bodyPr/>
          <a:lstStyle/>
          <a:p>
            <a:pPr>
              <a:buNone/>
            </a:pPr>
            <a:r>
              <a:rPr lang="en-US" b="0" i="1" u="sng" dirty="0" smtClean="0">
                <a:solidFill>
                  <a:schemeClr val="tx1"/>
                </a:solidFill>
              </a:rPr>
              <a:t>DO:</a:t>
            </a:r>
          </a:p>
          <a:p>
            <a:r>
              <a:rPr lang="en-US" b="0" dirty="0" smtClean="0">
                <a:solidFill>
                  <a:schemeClr val="tx2"/>
                </a:solidFill>
              </a:rPr>
              <a:t>Follow exact formatting and submission requirements. Be sure to answer the questions posed in the SSVF application.</a:t>
            </a:r>
          </a:p>
          <a:p>
            <a:r>
              <a:rPr lang="en-US" b="0" dirty="0" smtClean="0">
                <a:solidFill>
                  <a:schemeClr val="tx1"/>
                </a:solidFill>
              </a:rPr>
              <a:t>Focus on current grant performance</a:t>
            </a:r>
          </a:p>
          <a:p>
            <a:r>
              <a:rPr lang="en-US" b="0" dirty="0" smtClean="0">
                <a:solidFill>
                  <a:schemeClr val="tx1"/>
                </a:solidFill>
              </a:rPr>
              <a:t>Program’s impact on homelessness</a:t>
            </a:r>
          </a:p>
          <a:p>
            <a:r>
              <a:rPr lang="en-US" b="0" dirty="0" smtClean="0">
                <a:solidFill>
                  <a:schemeClr val="tx1"/>
                </a:solidFill>
              </a:rPr>
              <a:t>Where performance could be improved, explain barriers to success and remediation efforts</a:t>
            </a:r>
          </a:p>
          <a:p>
            <a:endParaRPr lang="en-US" b="0" dirty="0" smtClean="0">
              <a:solidFill>
                <a:schemeClr val="tx1"/>
              </a:solidFill>
            </a:endParaRPr>
          </a:p>
          <a:p>
            <a:endParaRPr lang="en-US" b="0" dirty="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11</a:t>
            </a:fld>
            <a:endParaRPr lang="en-US" dirty="0"/>
          </a:p>
        </p:txBody>
      </p:sp>
      <p:sp>
        <p:nvSpPr>
          <p:cNvPr id="5" name="TextBox 4"/>
          <p:cNvSpPr txBox="1"/>
          <p:nvPr/>
        </p:nvSpPr>
        <p:spPr>
          <a:xfrm>
            <a:off x="4191000" y="152400"/>
            <a:ext cx="4724400" cy="584775"/>
          </a:xfrm>
          <a:prstGeom prst="rect">
            <a:avLst/>
          </a:prstGeom>
          <a:noFill/>
        </p:spPr>
        <p:txBody>
          <a:bodyPr wrap="square" rtlCol="0">
            <a:spAutoFit/>
          </a:bodyPr>
          <a:lstStyle/>
          <a:p>
            <a:pPr algn="r"/>
            <a:r>
              <a:rPr lang="en-US" sz="3200" i="1" dirty="0" smtClean="0">
                <a:solidFill>
                  <a:schemeClr val="bg1"/>
                </a:solidFill>
                <a:latin typeface="+mn-lt"/>
              </a:rPr>
              <a:t>General Advice</a:t>
            </a:r>
            <a:endParaRPr lang="en-US" sz="3200" i="1" dirty="0">
              <a:solidFill>
                <a:schemeClr val="bg1"/>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066800"/>
            <a:ext cx="8458200" cy="5181600"/>
          </a:xfrm>
        </p:spPr>
        <p:txBody>
          <a:bodyPr/>
          <a:lstStyle/>
          <a:p>
            <a:pPr>
              <a:buNone/>
            </a:pPr>
            <a:r>
              <a:rPr lang="en-US" b="0" i="1" u="sng" dirty="0" smtClean="0">
                <a:solidFill>
                  <a:schemeClr val="tx1"/>
                </a:solidFill>
              </a:rPr>
              <a:t>DON’T:</a:t>
            </a:r>
            <a:endParaRPr lang="en-US" b="0" dirty="0" smtClean="0">
              <a:solidFill>
                <a:schemeClr val="tx1"/>
              </a:solidFill>
            </a:endParaRPr>
          </a:p>
          <a:p>
            <a:r>
              <a:rPr lang="en-US" b="0" dirty="0" smtClean="0">
                <a:solidFill>
                  <a:schemeClr val="tx1"/>
                </a:solidFill>
              </a:rPr>
              <a:t>Rewrite and/or re-justify original grant</a:t>
            </a:r>
          </a:p>
          <a:p>
            <a:r>
              <a:rPr lang="en-US" b="0" dirty="0" smtClean="0">
                <a:solidFill>
                  <a:schemeClr val="tx1"/>
                </a:solidFill>
              </a:rPr>
              <a:t>Spend time explaining need</a:t>
            </a:r>
          </a:p>
          <a:p>
            <a:r>
              <a:rPr lang="en-US" b="0" dirty="0" smtClean="0">
                <a:solidFill>
                  <a:schemeClr val="tx1"/>
                </a:solidFill>
              </a:rPr>
              <a:t>Describing program structure</a:t>
            </a:r>
          </a:p>
          <a:p>
            <a:endParaRPr lang="en-US" b="0" dirty="0" smtClean="0">
              <a:solidFill>
                <a:schemeClr val="tx1"/>
              </a:solidFill>
            </a:endParaRPr>
          </a:p>
          <a:p>
            <a:endParaRPr lang="en-US" b="0" dirty="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12</a:t>
            </a:fld>
            <a:endParaRPr lang="en-US" dirty="0"/>
          </a:p>
        </p:txBody>
      </p:sp>
      <p:sp>
        <p:nvSpPr>
          <p:cNvPr id="5" name="TextBox 4"/>
          <p:cNvSpPr txBox="1"/>
          <p:nvPr/>
        </p:nvSpPr>
        <p:spPr>
          <a:xfrm>
            <a:off x="4191000" y="152400"/>
            <a:ext cx="4724400" cy="584775"/>
          </a:xfrm>
          <a:prstGeom prst="rect">
            <a:avLst/>
          </a:prstGeom>
          <a:noFill/>
        </p:spPr>
        <p:txBody>
          <a:bodyPr wrap="square" rtlCol="0">
            <a:spAutoFit/>
          </a:bodyPr>
          <a:lstStyle/>
          <a:p>
            <a:pPr algn="r"/>
            <a:r>
              <a:rPr lang="en-US" sz="3200" i="1" dirty="0" smtClean="0">
                <a:solidFill>
                  <a:schemeClr val="bg1"/>
                </a:solidFill>
                <a:latin typeface="+mn-lt"/>
              </a:rPr>
              <a:t>General Advice</a:t>
            </a:r>
            <a:endParaRPr lang="en-US" sz="3200" i="1" dirty="0">
              <a:solidFill>
                <a:schemeClr val="bg1"/>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95400"/>
            <a:ext cx="8458200" cy="4522788"/>
          </a:xfrm>
        </p:spPr>
        <p:txBody>
          <a:bodyPr/>
          <a:lstStyle/>
          <a:p>
            <a:r>
              <a:rPr lang="en-US" b="0" dirty="0" smtClean="0">
                <a:solidFill>
                  <a:schemeClr val="tx1"/>
                </a:solidFill>
              </a:rPr>
              <a:t>Section with highest point value, worth 55 points.</a:t>
            </a:r>
          </a:p>
          <a:p>
            <a:r>
              <a:rPr lang="en-US" b="0" dirty="0" smtClean="0">
                <a:solidFill>
                  <a:schemeClr val="tx1"/>
                </a:solidFill>
              </a:rPr>
              <a:t>The VA is funding these programs to end homelessness among Veterans so our primary focus is on outcomes. </a:t>
            </a:r>
            <a:r>
              <a:rPr lang="en-US" b="0" i="1" dirty="0" smtClean="0">
                <a:solidFill>
                  <a:schemeClr val="tx1"/>
                </a:solidFill>
              </a:rPr>
              <a:t>What did you achieve?</a:t>
            </a:r>
            <a:endParaRPr lang="en-US" b="0" dirty="0" smtClean="0">
              <a:solidFill>
                <a:schemeClr val="tx1"/>
              </a:solidFill>
            </a:endParaRPr>
          </a:p>
          <a:p>
            <a:r>
              <a:rPr lang="en-US" b="0" dirty="0" smtClean="0">
                <a:solidFill>
                  <a:schemeClr val="tx1"/>
                </a:solidFill>
              </a:rPr>
              <a:t>Critical to answer with data demonstrating effectiveness in meeting objectives in grant proposal.</a:t>
            </a:r>
          </a:p>
          <a:p>
            <a:r>
              <a:rPr lang="en-US" b="0" dirty="0" smtClean="0">
                <a:solidFill>
                  <a:schemeClr val="tx1"/>
                </a:solidFill>
              </a:rPr>
              <a:t>Effectiveness in reducing homelessness and promoting housing stability.</a:t>
            </a: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13</a:t>
            </a:fld>
            <a:endParaRPr lang="en-US" dirty="0"/>
          </a:p>
        </p:txBody>
      </p:sp>
      <p:sp>
        <p:nvSpPr>
          <p:cNvPr id="4" name="TextBox 3"/>
          <p:cNvSpPr txBox="1"/>
          <p:nvPr/>
        </p:nvSpPr>
        <p:spPr>
          <a:xfrm>
            <a:off x="3200400" y="0"/>
            <a:ext cx="5791200" cy="1077218"/>
          </a:xfrm>
          <a:prstGeom prst="rect">
            <a:avLst/>
          </a:prstGeom>
          <a:noFill/>
        </p:spPr>
        <p:txBody>
          <a:bodyPr wrap="square" rtlCol="0">
            <a:spAutoFit/>
          </a:bodyPr>
          <a:lstStyle/>
          <a:p>
            <a:pPr algn="r"/>
            <a:r>
              <a:rPr lang="en-US" sz="3200" i="1" dirty="0" smtClean="0">
                <a:solidFill>
                  <a:schemeClr val="bg1"/>
                </a:solidFill>
                <a:latin typeface="+mn-lt"/>
              </a:rPr>
              <a:t>Section A: Program Outcomes</a:t>
            </a:r>
            <a:endParaRPr lang="en-US" sz="3200" i="1" dirty="0">
              <a:solidFill>
                <a:schemeClr val="bg1"/>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95400"/>
            <a:ext cx="8458200" cy="4522788"/>
          </a:xfrm>
        </p:spPr>
        <p:txBody>
          <a:bodyPr/>
          <a:lstStyle/>
          <a:p>
            <a:r>
              <a:rPr lang="en-US" b="0" dirty="0" smtClean="0">
                <a:solidFill>
                  <a:schemeClr val="tx1"/>
                </a:solidFill>
              </a:rPr>
              <a:t>Ability to meet implementation timeline. Describe barriers to delayed implementation &amp; remediation efforts. Be specific, </a:t>
            </a:r>
            <a:r>
              <a:rPr lang="en-US" b="0" i="1" dirty="0" smtClean="0">
                <a:solidFill>
                  <a:schemeClr val="tx1"/>
                </a:solidFill>
              </a:rPr>
              <a:t>for example</a:t>
            </a:r>
            <a:r>
              <a:rPr lang="en-US" b="0" dirty="0" smtClean="0">
                <a:solidFill>
                  <a:schemeClr val="tx1"/>
                </a:solidFill>
              </a:rPr>
              <a:t>, “Program coordinator resigned after 1 month, so…”</a:t>
            </a:r>
          </a:p>
          <a:p>
            <a:r>
              <a:rPr lang="en-US" b="0" dirty="0" smtClean="0">
                <a:solidFill>
                  <a:schemeClr val="tx1"/>
                </a:solidFill>
              </a:rPr>
              <a:t>Participant satisfaction.  Describe feedback and efforts to improve service.</a:t>
            </a:r>
          </a:p>
          <a:p>
            <a:r>
              <a:rPr lang="en-US" b="0" dirty="0" smtClean="0">
                <a:solidFill>
                  <a:schemeClr val="tx1"/>
                </a:solidFill>
              </a:rPr>
              <a:t>Break out outcomes for prevention (question 4) and rapid re-housing (question 5).</a:t>
            </a:r>
          </a:p>
          <a:p>
            <a:endParaRPr lang="en-US" b="0" dirty="0" smtClean="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14</a:t>
            </a:fld>
            <a:endParaRPr lang="en-US" dirty="0"/>
          </a:p>
        </p:txBody>
      </p:sp>
      <p:sp>
        <p:nvSpPr>
          <p:cNvPr id="4" name="TextBox 3"/>
          <p:cNvSpPr txBox="1"/>
          <p:nvPr/>
        </p:nvSpPr>
        <p:spPr>
          <a:xfrm>
            <a:off x="3200400" y="0"/>
            <a:ext cx="5791200" cy="1077218"/>
          </a:xfrm>
          <a:prstGeom prst="rect">
            <a:avLst/>
          </a:prstGeom>
          <a:noFill/>
        </p:spPr>
        <p:txBody>
          <a:bodyPr wrap="square" rtlCol="0">
            <a:spAutoFit/>
          </a:bodyPr>
          <a:lstStyle/>
          <a:p>
            <a:pPr algn="r"/>
            <a:r>
              <a:rPr lang="en-US" sz="3200" i="1" dirty="0" smtClean="0">
                <a:solidFill>
                  <a:schemeClr val="bg1"/>
                </a:solidFill>
                <a:latin typeface="+mn-lt"/>
              </a:rPr>
              <a:t>Section A: Program Outcomes</a:t>
            </a:r>
            <a:endParaRPr lang="en-US" sz="3200" i="1" dirty="0">
              <a:solidFill>
                <a:schemeClr val="bg1"/>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95400"/>
            <a:ext cx="8458200" cy="4522788"/>
          </a:xfrm>
        </p:spPr>
        <p:txBody>
          <a:bodyPr/>
          <a:lstStyle/>
          <a:p>
            <a:r>
              <a:rPr lang="en-US" b="0" dirty="0" smtClean="0">
                <a:solidFill>
                  <a:schemeClr val="tx1"/>
                </a:solidFill>
              </a:rPr>
              <a:t>Section B is worth 30 points.</a:t>
            </a:r>
          </a:p>
          <a:p>
            <a:r>
              <a:rPr lang="en-US" b="0" dirty="0" smtClean="0">
                <a:solidFill>
                  <a:schemeClr val="tx1"/>
                </a:solidFill>
              </a:rPr>
              <a:t>Provide data demonstrating efficiency.</a:t>
            </a:r>
          </a:p>
          <a:p>
            <a:r>
              <a:rPr lang="en-US" b="0" dirty="0" smtClean="0">
                <a:solidFill>
                  <a:schemeClr val="tx1"/>
                </a:solidFill>
              </a:rPr>
              <a:t>Did you serve the number of participants you expected?</a:t>
            </a:r>
          </a:p>
          <a:p>
            <a:r>
              <a:rPr lang="en-US" b="0" dirty="0" smtClean="0">
                <a:solidFill>
                  <a:schemeClr val="tx1"/>
                </a:solidFill>
              </a:rPr>
              <a:t>If not, explain result and remediation efforts. </a:t>
            </a:r>
            <a:r>
              <a:rPr lang="en-US" b="0" i="1" dirty="0" smtClean="0">
                <a:solidFill>
                  <a:schemeClr val="tx1"/>
                </a:solidFill>
              </a:rPr>
              <a:t>For example</a:t>
            </a:r>
            <a:r>
              <a:rPr lang="en-US" b="0" dirty="0" smtClean="0">
                <a:solidFill>
                  <a:schemeClr val="tx1"/>
                </a:solidFill>
              </a:rPr>
              <a:t>, “Grant target was that 20% of all served would have AMI less than 30%, but we ended up serving 70% with AMI less than 30%, so…”</a:t>
            </a:r>
            <a:endParaRPr lang="en-US" b="0" i="1" dirty="0" smtClean="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15</a:t>
            </a:fld>
            <a:endParaRPr lang="en-US" dirty="0"/>
          </a:p>
        </p:txBody>
      </p:sp>
      <p:sp>
        <p:nvSpPr>
          <p:cNvPr id="4" name="TextBox 3"/>
          <p:cNvSpPr txBox="1"/>
          <p:nvPr/>
        </p:nvSpPr>
        <p:spPr>
          <a:xfrm>
            <a:off x="3200400" y="0"/>
            <a:ext cx="5791200" cy="1077218"/>
          </a:xfrm>
          <a:prstGeom prst="rect">
            <a:avLst/>
          </a:prstGeom>
          <a:noFill/>
        </p:spPr>
        <p:txBody>
          <a:bodyPr wrap="square" rtlCol="0">
            <a:spAutoFit/>
          </a:bodyPr>
          <a:lstStyle/>
          <a:p>
            <a:pPr algn="r"/>
            <a:r>
              <a:rPr lang="en-US" sz="3200" i="1" dirty="0" smtClean="0">
                <a:solidFill>
                  <a:schemeClr val="bg1"/>
                </a:solidFill>
                <a:latin typeface="+mn-lt"/>
              </a:rPr>
              <a:t>Section B: Cost Effectiveness</a:t>
            </a:r>
            <a:endParaRPr lang="en-US" sz="3200" i="1" dirty="0">
              <a:solidFill>
                <a:schemeClr val="bg1"/>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p:nvPr>
        </p:nvSpPr>
        <p:spPr>
          <a:xfrm>
            <a:off x="228600" y="1295400"/>
            <a:ext cx="8534400" cy="4522788"/>
          </a:xfrm>
        </p:spPr>
        <p:txBody>
          <a:bodyPr/>
          <a:lstStyle/>
          <a:p>
            <a:pPr marL="341313" indent="-341313" eaLnBrk="1" hangingPunct="1">
              <a:lnSpc>
                <a:spcPct val="80000"/>
              </a:lnSpc>
            </a:pPr>
            <a:r>
              <a:rPr lang="en-US" sz="2400" b="0" dirty="0" smtClean="0">
                <a:solidFill>
                  <a:schemeClr val="tx1"/>
                </a:solidFill>
              </a:rPr>
              <a:t>Grantees must specify, in both the narrative and budget form, proposed changes in program costs. These changes are limited to 10 percent of the overall grant.</a:t>
            </a:r>
          </a:p>
          <a:p>
            <a:pPr marL="341313" indent="-341313" eaLnBrk="1" hangingPunct="1">
              <a:lnSpc>
                <a:spcPct val="80000"/>
              </a:lnSpc>
            </a:pPr>
            <a:r>
              <a:rPr lang="en-US" sz="2400" b="0" dirty="0" smtClean="0">
                <a:solidFill>
                  <a:schemeClr val="tx1"/>
                </a:solidFill>
              </a:rPr>
              <a:t>Complete the excel budget template.</a:t>
            </a:r>
          </a:p>
          <a:p>
            <a:pPr marL="341313" indent="-341313" eaLnBrk="1" hangingPunct="1">
              <a:lnSpc>
                <a:spcPct val="80000"/>
              </a:lnSpc>
            </a:pPr>
            <a:r>
              <a:rPr lang="en-US" sz="2400" b="0" dirty="0" smtClean="0">
                <a:solidFill>
                  <a:schemeClr val="tx1"/>
                </a:solidFill>
              </a:rPr>
              <a:t>Explain if program was not implemented according to approved budget (approved changes to the grant agreement do not need to be addressed). </a:t>
            </a:r>
          </a:p>
          <a:p>
            <a:pPr marL="341313" indent="-341313" eaLnBrk="1" hangingPunct="1">
              <a:lnSpc>
                <a:spcPct val="80000"/>
              </a:lnSpc>
            </a:pPr>
            <a:r>
              <a:rPr lang="en-US" sz="2400" b="0" dirty="0" smtClean="0">
                <a:solidFill>
                  <a:schemeClr val="tx1"/>
                </a:solidFill>
              </a:rPr>
              <a:t>Grantees should include estimated costs related to utilization of HMIS including system access and training, if necessary.</a:t>
            </a:r>
          </a:p>
          <a:p>
            <a:pPr marL="341313" indent="-341313" eaLnBrk="1" hangingPunct="1">
              <a:lnSpc>
                <a:spcPct val="80000"/>
              </a:lnSpc>
            </a:pPr>
            <a:r>
              <a:rPr lang="en-US" sz="2400" b="0" dirty="0" smtClean="0">
                <a:solidFill>
                  <a:schemeClr val="tx1"/>
                </a:solidFill>
              </a:rPr>
              <a:t>Consider costs for training of SSVF personnel including those beyond VA-sponsored events.</a:t>
            </a:r>
          </a:p>
          <a:p>
            <a:endParaRPr lang="en-US" dirty="0"/>
          </a:p>
        </p:txBody>
      </p:sp>
      <p:sp>
        <p:nvSpPr>
          <p:cNvPr id="4" name="Slide Number Placeholder 3"/>
          <p:cNvSpPr>
            <a:spLocks noGrp="1"/>
          </p:cNvSpPr>
          <p:nvPr>
            <p:ph type="sldNum" sz="quarter" idx="10"/>
          </p:nvPr>
        </p:nvSpPr>
        <p:spPr/>
        <p:txBody>
          <a:bodyPr/>
          <a:lstStyle/>
          <a:p>
            <a:pPr>
              <a:defRPr/>
            </a:pPr>
            <a:fld id="{5A853E43-2DA6-4E32-9C7D-C56E2544CF12}" type="slidenum">
              <a:rPr lang="en-US" smtClean="0"/>
              <a:pPr>
                <a:defRPr/>
              </a:pPr>
              <a:t>16</a:t>
            </a:fld>
            <a:endParaRPr lang="en-US" dirty="0"/>
          </a:p>
        </p:txBody>
      </p:sp>
      <p:sp>
        <p:nvSpPr>
          <p:cNvPr id="6" name="TextBox 5"/>
          <p:cNvSpPr txBox="1"/>
          <p:nvPr/>
        </p:nvSpPr>
        <p:spPr>
          <a:xfrm>
            <a:off x="3505200" y="-10418"/>
            <a:ext cx="5410200" cy="1077218"/>
          </a:xfrm>
          <a:prstGeom prst="rect">
            <a:avLst/>
          </a:prstGeom>
          <a:noFill/>
        </p:spPr>
        <p:txBody>
          <a:bodyPr wrap="square" rtlCol="0">
            <a:spAutoFit/>
          </a:bodyPr>
          <a:lstStyle/>
          <a:p>
            <a:pPr algn="r"/>
            <a:r>
              <a:rPr lang="en-US" sz="3200" i="1" dirty="0" smtClean="0">
                <a:solidFill>
                  <a:schemeClr val="bg1"/>
                </a:solidFill>
                <a:latin typeface="+mn-lt"/>
              </a:rPr>
              <a:t>Section B: Cost Effectiveness</a:t>
            </a:r>
            <a:endParaRPr lang="en-US" sz="3200" i="1" dirty="0">
              <a:solidFill>
                <a:schemeClr val="bg1"/>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143000"/>
            <a:ext cx="8534400" cy="5257800"/>
          </a:xfrm>
        </p:spPr>
        <p:txBody>
          <a:bodyPr/>
          <a:lstStyle/>
          <a:p>
            <a:pPr>
              <a:buNone/>
            </a:pPr>
            <a:r>
              <a:rPr lang="en-US" b="0" dirty="0" smtClean="0">
                <a:solidFill>
                  <a:schemeClr val="tx1"/>
                </a:solidFill>
              </a:rPr>
              <a:t>Section C is worth 15 points.</a:t>
            </a:r>
          </a:p>
          <a:p>
            <a:pPr marL="514350" indent="-514350">
              <a:buFont typeface="+mj-lt"/>
              <a:buAutoNum type="arabicPeriod"/>
            </a:pPr>
            <a:r>
              <a:rPr lang="en-US" b="0" dirty="0" smtClean="0">
                <a:solidFill>
                  <a:schemeClr val="tx1"/>
                </a:solidFill>
              </a:rPr>
              <a:t>Did you meet grant requirements (serve target population, follow use of funding rules, satisfy time criteria, deliver required services).</a:t>
            </a:r>
          </a:p>
          <a:p>
            <a:pPr marL="514350" indent="-514350">
              <a:buFont typeface="+mj-lt"/>
              <a:buAutoNum type="arabicPeriod"/>
            </a:pPr>
            <a:r>
              <a:rPr lang="en-US" b="0" dirty="0" smtClean="0">
                <a:solidFill>
                  <a:schemeClr val="tx1"/>
                </a:solidFill>
              </a:rPr>
              <a:t>Straightforward certification, but explain any issue.</a:t>
            </a:r>
          </a:p>
          <a:p>
            <a:pPr marL="514350" indent="-514350">
              <a:buFont typeface="+mj-lt"/>
              <a:buAutoNum type="arabicPeriod"/>
            </a:pPr>
            <a:r>
              <a:rPr lang="en-US" b="0" dirty="0" smtClean="0">
                <a:solidFill>
                  <a:schemeClr val="tx1"/>
                </a:solidFill>
              </a:rPr>
              <a:t>Grant agreement, your proposal, is part of overall compliance. Did you follow what you promised in your grant proposal? If not, explain deviation. </a:t>
            </a:r>
            <a:endParaRPr lang="en-US" b="0" dirty="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17</a:t>
            </a:fld>
            <a:endParaRPr lang="en-US" dirty="0"/>
          </a:p>
        </p:txBody>
      </p:sp>
      <p:sp>
        <p:nvSpPr>
          <p:cNvPr id="4" name="TextBox 3"/>
          <p:cNvSpPr txBox="1"/>
          <p:nvPr/>
        </p:nvSpPr>
        <p:spPr>
          <a:xfrm>
            <a:off x="3657600" y="228600"/>
            <a:ext cx="5334000" cy="584775"/>
          </a:xfrm>
          <a:prstGeom prst="rect">
            <a:avLst/>
          </a:prstGeom>
          <a:noFill/>
        </p:spPr>
        <p:txBody>
          <a:bodyPr wrap="square" rtlCol="0">
            <a:spAutoFit/>
          </a:bodyPr>
          <a:lstStyle/>
          <a:p>
            <a:pPr algn="r"/>
            <a:r>
              <a:rPr lang="en-US" sz="3200" i="1" dirty="0" smtClean="0">
                <a:solidFill>
                  <a:schemeClr val="bg1"/>
                </a:solidFill>
                <a:latin typeface="+mn-lt"/>
              </a:rPr>
              <a:t>Section C:  Compliance</a:t>
            </a:r>
            <a:endParaRPr lang="en-US" sz="3200" i="1" dirty="0">
              <a:solidFill>
                <a:schemeClr val="bg1"/>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143000"/>
            <a:ext cx="8534400" cy="5257800"/>
          </a:xfrm>
        </p:spPr>
        <p:txBody>
          <a:bodyPr/>
          <a:lstStyle/>
          <a:p>
            <a:pPr>
              <a:buNone/>
            </a:pPr>
            <a:r>
              <a:rPr lang="en-US" b="0" dirty="0" smtClean="0">
                <a:solidFill>
                  <a:schemeClr val="tx1"/>
                </a:solidFill>
              </a:rPr>
              <a:t>Exhibits II &amp; III: Monthly SSVF Program Budget and Budget Narrative</a:t>
            </a:r>
            <a:endParaRPr lang="en-US" sz="2400" b="0" dirty="0" smtClean="0">
              <a:solidFill>
                <a:schemeClr val="tx1"/>
              </a:solidFill>
            </a:endParaRPr>
          </a:p>
          <a:p>
            <a:pPr marL="341313" indent="-341313" eaLnBrk="1" hangingPunct="1">
              <a:lnSpc>
                <a:spcPct val="80000"/>
              </a:lnSpc>
            </a:pPr>
            <a:r>
              <a:rPr lang="en-US" sz="2400" b="0" dirty="0" smtClean="0">
                <a:solidFill>
                  <a:schemeClr val="tx1"/>
                </a:solidFill>
              </a:rPr>
              <a:t>Grantees must specify (in both the narrative and budget form) what program costs will be used for the direct provision and coordination of supportive services [to be included in Section I of the budget] and which costs are associated with the management of the program [to be included in Section II of the budget].</a:t>
            </a:r>
          </a:p>
          <a:p>
            <a:pPr marL="341313" indent="-341313" eaLnBrk="1" hangingPunct="1">
              <a:lnSpc>
                <a:spcPct val="80000"/>
              </a:lnSpc>
            </a:pPr>
            <a:r>
              <a:rPr lang="en-US" sz="2400" b="0" dirty="0" smtClean="0">
                <a:solidFill>
                  <a:schemeClr val="tx1"/>
                </a:solidFill>
              </a:rPr>
              <a:t>Grantees should research and include estimated costs related to utilization of HMIS (system access and training, if necessary).</a:t>
            </a:r>
          </a:p>
          <a:p>
            <a:pPr marL="341313" indent="-341313" eaLnBrk="1" hangingPunct="1">
              <a:lnSpc>
                <a:spcPct val="80000"/>
              </a:lnSpc>
            </a:pPr>
            <a:r>
              <a:rPr lang="en-US" sz="2400" b="0" dirty="0" smtClean="0">
                <a:solidFill>
                  <a:schemeClr val="tx1"/>
                </a:solidFill>
              </a:rPr>
              <a:t>Line items in each budget should be clearly specified in Section D narrative, including estimated cost and time commitments of SSVF personnel.</a:t>
            </a:r>
          </a:p>
          <a:p>
            <a:pPr marL="341313" indent="-341313" eaLnBrk="1" hangingPunct="1">
              <a:lnSpc>
                <a:spcPct val="80000"/>
              </a:lnSpc>
            </a:pPr>
            <a:r>
              <a:rPr lang="en-US" sz="2400" b="0" dirty="0" smtClean="0">
                <a:solidFill>
                  <a:schemeClr val="tx1"/>
                </a:solidFill>
              </a:rPr>
              <a:t>Consider costs for training of SSVF personnel (beyond VA-sponsored events).</a:t>
            </a:r>
          </a:p>
          <a:p>
            <a:pPr>
              <a:buNone/>
            </a:pPr>
            <a:endParaRPr lang="en-US" b="0" dirty="0" smtClean="0">
              <a:solidFill>
                <a:schemeClr val="tx1"/>
              </a:solidFill>
            </a:endParaRPr>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18</a:t>
            </a:fld>
            <a:endParaRPr lang="en-US" dirty="0"/>
          </a:p>
        </p:txBody>
      </p:sp>
      <p:sp>
        <p:nvSpPr>
          <p:cNvPr id="4" name="TextBox 3"/>
          <p:cNvSpPr txBox="1"/>
          <p:nvPr/>
        </p:nvSpPr>
        <p:spPr>
          <a:xfrm>
            <a:off x="3657600" y="228600"/>
            <a:ext cx="5334000" cy="584775"/>
          </a:xfrm>
          <a:prstGeom prst="rect">
            <a:avLst/>
          </a:prstGeom>
          <a:noFill/>
        </p:spPr>
        <p:txBody>
          <a:bodyPr wrap="square" rtlCol="0">
            <a:spAutoFit/>
          </a:bodyPr>
          <a:lstStyle/>
          <a:p>
            <a:pPr algn="r"/>
            <a:r>
              <a:rPr lang="en-US" sz="3200" i="1" dirty="0" smtClean="0">
                <a:solidFill>
                  <a:schemeClr val="bg1"/>
                </a:solidFill>
                <a:latin typeface="+mn-lt"/>
              </a:rPr>
              <a:t>Budget Exhibits</a:t>
            </a:r>
            <a:endParaRPr lang="en-US" sz="3200" i="1" dirty="0">
              <a:solidFill>
                <a:schemeClr val="bg1"/>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1"/>
          </p:nvPr>
        </p:nvSpPr>
        <p:spPr>
          <a:noFill/>
        </p:spPr>
        <p:txBody>
          <a:bodyPr/>
          <a:lstStyle/>
          <a:p>
            <a:fld id="{99E43157-842C-4A8B-94EE-E7F38C90FE31}" type="slidenum">
              <a:rPr lang="en-US" smtClean="0"/>
              <a:pPr/>
              <a:t>19</a:t>
            </a:fld>
            <a:endParaRPr lang="en-US" smtClean="0"/>
          </a:p>
        </p:txBody>
      </p:sp>
      <p:sp>
        <p:nvSpPr>
          <p:cNvPr id="33795"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D3AA8DBB-BBD5-4FD8-B7F2-E341EF859D25}" type="slidenum">
              <a:rPr lang="en-US" sz="1400" b="0">
                <a:latin typeface="Arial" charset="0"/>
              </a:rPr>
              <a:pPr algn="r"/>
              <a:t>19</a:t>
            </a:fld>
            <a:endParaRPr lang="en-US" sz="1400" b="0">
              <a:latin typeface="Arial" charset="0"/>
            </a:endParaRPr>
          </a:p>
        </p:txBody>
      </p:sp>
      <p:sp>
        <p:nvSpPr>
          <p:cNvPr id="33796"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B7AE1DDD-B4CD-4E02-ADA4-76B3457D58DD}" type="slidenum">
              <a:rPr lang="en-US" sz="1400" b="0">
                <a:latin typeface="Arial" charset="0"/>
              </a:rPr>
              <a:pPr algn="r"/>
              <a:t>19</a:t>
            </a:fld>
            <a:endParaRPr lang="en-US" sz="1400" b="0">
              <a:latin typeface="Arial" charset="0"/>
            </a:endParaRPr>
          </a:p>
        </p:txBody>
      </p:sp>
      <p:sp>
        <p:nvSpPr>
          <p:cNvPr id="33797" name="Rectangle 12"/>
          <p:cNvSpPr>
            <a:spLocks noChangeArrowheads="1"/>
          </p:cNvSpPr>
          <p:nvPr/>
        </p:nvSpPr>
        <p:spPr bwMode="auto">
          <a:xfrm>
            <a:off x="0" y="2895600"/>
            <a:ext cx="9144000" cy="990600"/>
          </a:xfrm>
          <a:prstGeom prst="rect">
            <a:avLst/>
          </a:prstGeom>
          <a:noFill/>
          <a:ln w="9525">
            <a:noFill/>
            <a:miter lim="800000"/>
            <a:headEnd/>
            <a:tailEnd/>
          </a:ln>
        </p:spPr>
        <p:txBody>
          <a:bodyPr lIns="91427" tIns="45713" rIns="91427" bIns="45713" anchor="ctr"/>
          <a:lstStyle/>
          <a:p>
            <a:pPr algn="ctr"/>
            <a:r>
              <a:rPr lang="en-US" sz="3600" i="1" dirty="0" smtClean="0">
                <a:latin typeface="AvantGarde" pitchFamily="34" charset="0"/>
              </a:rPr>
              <a:t>II</a:t>
            </a:r>
            <a:r>
              <a:rPr lang="en-US" sz="3600" i="1" dirty="0">
                <a:latin typeface="AvantGarde" pitchFamily="34" charset="0"/>
              </a:rPr>
              <a:t>. </a:t>
            </a:r>
            <a:r>
              <a:rPr lang="en-US" sz="3600" i="1" dirty="0" smtClean="0">
                <a:latin typeface="AvantGarde" pitchFamily="34" charset="0"/>
              </a:rPr>
              <a:t>SSVF Grantee Self-Assessment Tool</a:t>
            </a:r>
          </a:p>
          <a:p>
            <a:pPr algn="ctr"/>
            <a:endParaRPr lang="en-US" sz="3600" i="1" dirty="0">
              <a:latin typeface="AvantGarde" pitchFamily="34" charset="0"/>
            </a:endParaRPr>
          </a:p>
          <a:p>
            <a:pPr algn="ctr"/>
            <a:r>
              <a:rPr lang="en-US" sz="3600" i="1" dirty="0" smtClean="0">
                <a:latin typeface="AvantGarde" pitchFamily="34" charset="0"/>
              </a:rPr>
              <a:t>Marge </a:t>
            </a:r>
            <a:r>
              <a:rPr lang="en-US" sz="3600" i="1" dirty="0" err="1" smtClean="0">
                <a:latin typeface="AvantGarde" pitchFamily="34" charset="0"/>
              </a:rPr>
              <a:t>Wherley</a:t>
            </a:r>
            <a:endParaRPr lang="en-US" sz="3600" i="1" dirty="0">
              <a:latin typeface="AvantGarde"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535EEE6A-962E-494A-BD0B-1589FE439D4D}" type="slidenum">
              <a:rPr lang="en-US" smtClean="0"/>
              <a:pPr/>
              <a:t>2</a:t>
            </a:fld>
            <a:endParaRPr lang="en-US" smtClean="0"/>
          </a:p>
        </p:txBody>
      </p:sp>
      <p:sp>
        <p:nvSpPr>
          <p:cNvPr id="3075" name="Rectangle 3"/>
          <p:cNvSpPr>
            <a:spLocks noGrp="1" noChangeArrowheads="1"/>
          </p:cNvSpPr>
          <p:nvPr>
            <p:ph type="body" idx="1"/>
          </p:nvPr>
        </p:nvSpPr>
        <p:spPr>
          <a:xfrm>
            <a:off x="381000" y="1066800"/>
            <a:ext cx="8458200" cy="5595938"/>
          </a:xfrm>
          <a:solidFill>
            <a:schemeClr val="bg1"/>
          </a:solidFill>
        </p:spPr>
        <p:txBody>
          <a:bodyPr/>
          <a:lstStyle/>
          <a:p>
            <a:pPr marL="682625" indent="-682625" eaLnBrk="1" hangingPunct="1">
              <a:spcBef>
                <a:spcPts val="600"/>
              </a:spcBef>
              <a:buNone/>
            </a:pPr>
            <a:endParaRPr lang="en-US" sz="2000" dirty="0" smtClean="0">
              <a:latin typeface="Arial" charset="0"/>
            </a:endParaRPr>
          </a:p>
          <a:p>
            <a:pPr marL="682625" indent="-682625" eaLnBrk="1" hangingPunct="1">
              <a:spcBef>
                <a:spcPts val="600"/>
              </a:spcBef>
              <a:buFont typeface="Wingdings" pitchFamily="2" charset="2"/>
              <a:buAutoNum type="romanUcPeriod"/>
            </a:pPr>
            <a:r>
              <a:rPr lang="en-US" dirty="0" smtClean="0">
                <a:latin typeface="Arial" charset="0"/>
              </a:rPr>
              <a:t>2011 NOFA and Renewal Application</a:t>
            </a:r>
          </a:p>
          <a:p>
            <a:pPr marL="682625" indent="-682625" eaLnBrk="1" hangingPunct="1">
              <a:spcBef>
                <a:spcPts val="600"/>
              </a:spcBef>
              <a:buFont typeface="Wingdings" pitchFamily="2" charset="2"/>
              <a:buAutoNum type="romanUcPeriod"/>
            </a:pPr>
            <a:r>
              <a:rPr lang="en-US" dirty="0" smtClean="0">
                <a:latin typeface="Arial" charset="0"/>
              </a:rPr>
              <a:t>Grantee Self-Assessment Tool</a:t>
            </a:r>
          </a:p>
          <a:p>
            <a:pPr marL="682625" indent="-682625" eaLnBrk="1" hangingPunct="1">
              <a:spcBef>
                <a:spcPts val="600"/>
              </a:spcBef>
              <a:buFont typeface="Wingdings" pitchFamily="2" charset="2"/>
              <a:buAutoNum type="romanUcPeriod"/>
            </a:pPr>
            <a:r>
              <a:rPr lang="en-US" dirty="0" smtClean="0">
                <a:latin typeface="Arial" charset="0"/>
              </a:rPr>
              <a:t>Quarterly Reporting Requirement</a:t>
            </a:r>
          </a:p>
          <a:p>
            <a:pPr marL="1290638" lvl="1" indent="-609600" eaLnBrk="1" hangingPunct="1">
              <a:spcBef>
                <a:spcPts val="600"/>
              </a:spcBef>
              <a:buFont typeface="Wingdings" pitchFamily="2" charset="2"/>
              <a:buAutoNum type="alphaUcPeriod"/>
            </a:pPr>
            <a:r>
              <a:rPr lang="en-US" sz="2800" dirty="0" smtClean="0">
                <a:latin typeface="Arial" charset="0"/>
              </a:rPr>
              <a:t>Overview</a:t>
            </a:r>
          </a:p>
          <a:p>
            <a:pPr marL="1290638" lvl="1" indent="-609600" eaLnBrk="1" hangingPunct="1">
              <a:spcBef>
                <a:spcPts val="600"/>
              </a:spcBef>
              <a:buFont typeface="Wingdings" pitchFamily="2" charset="2"/>
              <a:buAutoNum type="alphaUcPeriod"/>
            </a:pPr>
            <a:r>
              <a:rPr lang="en-US" sz="2800" dirty="0" smtClean="0">
                <a:latin typeface="Arial" charset="0"/>
              </a:rPr>
              <a:t>Quarterly Performance Report (</a:t>
            </a:r>
            <a:r>
              <a:rPr lang="en-US" sz="2800" dirty="0" err="1" smtClean="0">
                <a:latin typeface="Arial" charset="0"/>
              </a:rPr>
              <a:t>Fillable</a:t>
            </a:r>
            <a:r>
              <a:rPr lang="en-US" sz="2800" dirty="0" smtClean="0">
                <a:latin typeface="Arial" charset="0"/>
              </a:rPr>
              <a:t> PDF Form)</a:t>
            </a:r>
          </a:p>
          <a:p>
            <a:pPr marL="1290638" lvl="1" indent="-609600" eaLnBrk="1" hangingPunct="1">
              <a:spcBef>
                <a:spcPts val="600"/>
              </a:spcBef>
              <a:buFont typeface="Wingdings" pitchFamily="2" charset="2"/>
              <a:buAutoNum type="alphaUcPeriod"/>
            </a:pPr>
            <a:r>
              <a:rPr lang="en-US" sz="2800" dirty="0" smtClean="0">
                <a:latin typeface="Arial" charset="0"/>
              </a:rPr>
              <a:t>Attachment 1:  Quarterly Financial Report (Excel)</a:t>
            </a:r>
          </a:p>
        </p:txBody>
      </p:sp>
      <p:sp>
        <p:nvSpPr>
          <p:cNvPr id="203781" name="Rectangle 5"/>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200" i="1" dirty="0">
                <a:solidFill>
                  <a:schemeClr val="bg1"/>
                </a:solidFill>
                <a:effectLst>
                  <a:outerShdw blurRad="38100" dist="38100" dir="2700000" algn="tl">
                    <a:srgbClr val="C0C0C0"/>
                  </a:outerShdw>
                </a:effectLst>
                <a:latin typeface="AvantGarde" pitchFamily="34" charset="0"/>
              </a:rPr>
              <a:t>Agenda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p:cNvGraphicFramePr>
            <a:graphicFrameLocks/>
          </p:cNvGraphicFramePr>
          <p:nvPr>
            <p:extLst>
              <p:ext uri="{D42A27DB-BD31-4B8C-83A1-F6EECF244321}">
                <p14:modId xmlns:p14="http://schemas.microsoft.com/office/powerpoint/2010/main" xmlns="" val="2018667396"/>
              </p:ext>
            </p:extLst>
          </p:nvPr>
        </p:nvGraphicFramePr>
        <p:xfrm>
          <a:off x="457200" y="21034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6" name="Slide Number Placeholder 2"/>
          <p:cNvSpPr>
            <a:spLocks noGrp="1"/>
          </p:cNvSpPr>
          <p:nvPr>
            <p:ph type="sldNum" sz="quarter" idx="11"/>
          </p:nvPr>
        </p:nvSpPr>
        <p:spPr>
          <a:noFill/>
        </p:spPr>
        <p:txBody>
          <a:bodyPr/>
          <a:lstStyle/>
          <a:p>
            <a:fld id="{2681CF01-E895-439F-86E2-F5BE349946B8}" type="slidenum">
              <a:rPr lang="en-US" smtClean="0"/>
              <a:pPr/>
              <a:t>20</a:t>
            </a:fld>
            <a:endParaRPr lang="en-US" smtClean="0"/>
          </a:p>
        </p:txBody>
      </p:sp>
      <p:sp>
        <p:nvSpPr>
          <p:cNvPr id="6147"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5C1D839B-1804-4282-BD02-AAD831552096}" type="slidenum">
              <a:rPr lang="en-US" sz="1400" b="0">
                <a:latin typeface="Arial" charset="0"/>
              </a:rPr>
              <a:pPr algn="r"/>
              <a:t>20</a:t>
            </a:fld>
            <a:endParaRPr lang="en-US" sz="1400" b="0">
              <a:latin typeface="Arial" charset="0"/>
            </a:endParaRPr>
          </a:p>
        </p:txBody>
      </p:sp>
      <p:sp>
        <p:nvSpPr>
          <p:cNvPr id="6148"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D9135526-F6B6-49F5-8AEE-E5F132FD9E20}" type="slidenum">
              <a:rPr lang="en-US" sz="1400" b="0">
                <a:latin typeface="Arial" charset="0"/>
              </a:rPr>
              <a:pPr algn="r"/>
              <a:t>20</a:t>
            </a:fld>
            <a:endParaRPr lang="en-US" sz="1400" b="0">
              <a:latin typeface="Arial" charset="0"/>
            </a:endParaRPr>
          </a:p>
        </p:txBody>
      </p:sp>
      <p:sp>
        <p:nvSpPr>
          <p:cNvPr id="6" name="Title 3"/>
          <p:cNvSpPr txBox="1">
            <a:spLocks/>
          </p:cNvSpPr>
          <p:nvPr/>
        </p:nvSpPr>
        <p:spPr>
          <a:xfrm>
            <a:off x="457200" y="1096962"/>
            <a:ext cx="8229600" cy="579438"/>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400" b="0" i="1"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Initial Grantee Self-Assessment</a:t>
            </a:r>
            <a:endParaRPr kumimoji="0" lang="en-US" sz="3400" b="0" i="1" u="none" strike="noStrike" kern="0" cap="none" spc="0" normalizeH="0" baseline="0" noProof="0" dirty="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8" name="Rectangle 7"/>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Purpose: SSVF “Learning Community”</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Through periodic program surveys, Grantees, VA staff and TA providers will learn about the stages of SSVF program development—including both “universal” and unique obstacles and solutions.</a:t>
            </a:r>
            <a:endParaRPr lang="en-US" dirty="0"/>
          </a:p>
        </p:txBody>
      </p:sp>
      <p:sp>
        <p:nvSpPr>
          <p:cNvPr id="4" name="Rectangle 3"/>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extLst>
      <p:ext uri="{BB962C8B-B14F-4D97-AF65-F5344CB8AC3E}">
        <p14:creationId xmlns:p14="http://schemas.microsoft.com/office/powerpoint/2010/main" xmlns="" val="2601070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Benefits to your program</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smtClean="0"/>
              <a:t>Enables you to do a check-up of your own program to identify:</a:t>
            </a:r>
          </a:p>
          <a:p>
            <a:pPr marL="514350" indent="-514350">
              <a:buAutoNum type="arabicPeriod"/>
            </a:pPr>
            <a:r>
              <a:rPr lang="en-US" dirty="0" smtClean="0"/>
              <a:t>At this point, are we (and our subgrantees) on track in meeting program requirements?</a:t>
            </a:r>
          </a:p>
          <a:p>
            <a:pPr marL="514350" indent="-514350">
              <a:buAutoNum type="arabicPeriod"/>
            </a:pPr>
            <a:r>
              <a:rPr lang="en-US" dirty="0" smtClean="0"/>
              <a:t>What partnerships are in place; which ones are still missing?</a:t>
            </a:r>
          </a:p>
          <a:p>
            <a:pPr marL="514350" indent="-514350">
              <a:buAutoNum type="arabicPeriod"/>
            </a:pPr>
            <a:r>
              <a:rPr lang="en-US" dirty="0" smtClean="0"/>
              <a:t>What are our strengths and barriers?  </a:t>
            </a:r>
          </a:p>
          <a:p>
            <a:pPr marL="514350" indent="-514350">
              <a:buAutoNum type="arabicPeriod"/>
            </a:pPr>
            <a:r>
              <a:rPr lang="en-US" dirty="0" smtClean="0"/>
              <a:t>What actions are needed to overcome barriers </a:t>
            </a:r>
          </a:p>
        </p:txBody>
      </p:sp>
      <p:sp>
        <p:nvSpPr>
          <p:cNvPr id="4" name="Rectangle 3"/>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extLst>
      <p:ext uri="{BB962C8B-B14F-4D97-AF65-F5344CB8AC3E}">
        <p14:creationId xmlns:p14="http://schemas.microsoft.com/office/powerpoint/2010/main" xmlns="" val="1023725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to VA</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Enables us to gain an overview of SSVF program implementation to identify:</a:t>
            </a:r>
          </a:p>
          <a:p>
            <a:pPr marL="514350" indent="-514350">
              <a:buAutoNum type="arabicPeriod"/>
            </a:pPr>
            <a:r>
              <a:rPr lang="en-US" dirty="0" smtClean="0"/>
              <a:t>Patterns of implementation obstacles </a:t>
            </a:r>
          </a:p>
          <a:p>
            <a:pPr marL="514350" indent="-514350">
              <a:buAutoNum type="arabicPeriod"/>
            </a:pPr>
            <a:r>
              <a:rPr lang="en-US" dirty="0" smtClean="0"/>
              <a:t>Best practice strategies for implementing a new program</a:t>
            </a:r>
          </a:p>
          <a:p>
            <a:pPr marL="514350" indent="-514350">
              <a:buAutoNum type="arabicPeriod"/>
            </a:pPr>
            <a:r>
              <a:rPr lang="en-US" dirty="0" smtClean="0"/>
              <a:t>Subjects for national training curriculum</a:t>
            </a:r>
          </a:p>
          <a:p>
            <a:pPr marL="514350" indent="-514350">
              <a:buAutoNum type="arabicPeriod"/>
            </a:pPr>
            <a:r>
              <a:rPr lang="en-US" dirty="0" smtClean="0"/>
              <a:t>Where to allocate limited TA resources</a:t>
            </a:r>
          </a:p>
          <a:p>
            <a:pPr marL="514350" indent="-514350">
              <a:buAutoNum type="arabicPeriod"/>
            </a:pPr>
            <a:r>
              <a:rPr lang="en-US" dirty="0" smtClean="0"/>
              <a:t>How to plan start-up assistance for new grantees in Year 2</a:t>
            </a:r>
            <a:endParaRPr lang="en-US" dirty="0"/>
          </a:p>
        </p:txBody>
      </p:sp>
      <p:sp>
        <p:nvSpPr>
          <p:cNvPr id="4" name="Rectangle 3"/>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extLst>
      <p:ext uri="{BB962C8B-B14F-4D97-AF65-F5344CB8AC3E}">
        <p14:creationId xmlns:p14="http://schemas.microsoft.com/office/powerpoint/2010/main" xmlns="" val="1105229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out the Survey</a:t>
            </a:r>
            <a:endParaRPr lang="en-US" dirty="0"/>
          </a:p>
        </p:txBody>
      </p:sp>
      <p:sp>
        <p:nvSpPr>
          <p:cNvPr id="3" name="Content Placeholder 2"/>
          <p:cNvSpPr>
            <a:spLocks noGrp="1"/>
          </p:cNvSpPr>
          <p:nvPr>
            <p:ph idx="1"/>
          </p:nvPr>
        </p:nvSpPr>
        <p:spPr/>
        <p:txBody>
          <a:bodyPr>
            <a:normAutofit fontScale="92500" lnSpcReduction="20000"/>
          </a:bodyPr>
          <a:lstStyle/>
          <a:p>
            <a:r>
              <a:rPr lang="en-US" sz="2600" b="1" dirty="0" smtClean="0"/>
              <a:t>You should rate your program’s current stage of program development for each program area separately.  </a:t>
            </a:r>
            <a:r>
              <a:rPr lang="en-US" sz="2000" dirty="0" smtClean="0"/>
              <a:t>For example, your connections with VA Partners for employment may be different from your connections to VA Partners for health care.   Rate each separately.  This will help VA identify where internal program assistance might be helpful.</a:t>
            </a:r>
          </a:p>
          <a:p>
            <a:endParaRPr lang="en-US" sz="2000" dirty="0" smtClean="0"/>
          </a:p>
          <a:p>
            <a:r>
              <a:rPr lang="en-US" sz="2400" b="1" dirty="0" smtClean="0"/>
              <a:t>If you have subcontractors and more than one is responsible for a program component, score that component at the level of the subcontractor that is facing the </a:t>
            </a:r>
            <a:r>
              <a:rPr lang="en-US" sz="2400" b="1" u="sng" dirty="0" smtClean="0"/>
              <a:t>most obstacles</a:t>
            </a:r>
            <a:r>
              <a:rPr lang="en-US" sz="2400" b="1" dirty="0" smtClean="0"/>
              <a:t>.  </a:t>
            </a:r>
            <a:r>
              <a:rPr lang="en-US" sz="2000" dirty="0" smtClean="0"/>
              <a:t>This will help everyone identify areas where more within-program actions or VA/TA assistance may be helpful.  </a:t>
            </a:r>
            <a:endParaRPr lang="en-US" sz="2800" dirty="0" smtClean="0"/>
          </a:p>
          <a:p>
            <a:endParaRPr lang="en-US" sz="2000" dirty="0"/>
          </a:p>
        </p:txBody>
      </p:sp>
      <p:sp>
        <p:nvSpPr>
          <p:cNvPr id="4" name="Rectangle 3"/>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extLst>
      <p:ext uri="{BB962C8B-B14F-4D97-AF65-F5344CB8AC3E}">
        <p14:creationId xmlns:p14="http://schemas.microsoft.com/office/powerpoint/2010/main" xmlns="" val="2083666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Section </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If you score a program component as a 1 (high performing, could share successful strategies with other grantees) or 5 (serious obstacle in this area), we’re asking you to include a brief comment about your rationale or issues.  </a:t>
            </a:r>
          </a:p>
          <a:p>
            <a:endParaRPr lang="en-US" sz="800" dirty="0" smtClean="0"/>
          </a:p>
          <a:p>
            <a:r>
              <a:rPr lang="en-US" sz="2400" dirty="0" smtClean="0"/>
              <a:t>If you believe you might want/need technical assistance for one or more components, please add “DISCUSS TA” in the Comments section.  </a:t>
            </a:r>
          </a:p>
          <a:p>
            <a:endParaRPr lang="en-US" sz="900" dirty="0"/>
          </a:p>
          <a:p>
            <a:r>
              <a:rPr lang="en-US" sz="2400" dirty="0" smtClean="0"/>
              <a:t>Survey includes other places where you can fill in details about: any issues from similar grant programs, or problems partnering with VA programs.</a:t>
            </a:r>
          </a:p>
          <a:p>
            <a:endParaRPr lang="en-US" sz="900" dirty="0"/>
          </a:p>
          <a:p>
            <a:r>
              <a:rPr lang="en-US" sz="2400" dirty="0" smtClean="0"/>
              <a:t>THE SPACE WILL EXPAND TO ACCOMMODATE YOUR COMMENTS so don’t be shy.  Tell us what you want us to know!</a:t>
            </a:r>
          </a:p>
          <a:p>
            <a:endParaRPr lang="en-US" sz="800" dirty="0"/>
          </a:p>
          <a:p>
            <a:endParaRPr lang="en-US" sz="800" dirty="0"/>
          </a:p>
        </p:txBody>
      </p:sp>
      <p:sp>
        <p:nvSpPr>
          <p:cNvPr id="4" name="Rectangle 3"/>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extLst>
      <p:ext uri="{BB962C8B-B14F-4D97-AF65-F5344CB8AC3E}">
        <p14:creationId xmlns:p14="http://schemas.microsoft.com/office/powerpoint/2010/main" xmlns="" val="4116076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COB January 13, 2012</a:t>
            </a:r>
            <a:endParaRPr lang="en-US" dirty="0"/>
          </a:p>
        </p:txBody>
      </p:sp>
      <p:sp>
        <p:nvSpPr>
          <p:cNvPr id="3" name="Content Placeholder 2"/>
          <p:cNvSpPr>
            <a:spLocks noGrp="1"/>
          </p:cNvSpPr>
          <p:nvPr>
            <p:ph idx="1"/>
          </p:nvPr>
        </p:nvSpPr>
        <p:spPr>
          <a:xfrm>
            <a:off x="685800" y="2133600"/>
            <a:ext cx="7772400" cy="4114800"/>
          </a:xfrm>
        </p:spPr>
        <p:txBody>
          <a:bodyPr>
            <a:normAutofit/>
          </a:bodyPr>
          <a:lstStyle/>
          <a:p>
            <a:r>
              <a:rPr lang="en-US" sz="2400" dirty="0" smtClean="0"/>
              <a:t>Please complete the Self-Assessment Tool electronically</a:t>
            </a:r>
          </a:p>
          <a:p>
            <a:endParaRPr lang="en-US" sz="800" dirty="0" smtClean="0"/>
          </a:p>
          <a:p>
            <a:r>
              <a:rPr lang="en-US" sz="2400" dirty="0" smtClean="0"/>
              <a:t>Please send completed Self- Assessment Tool to your assigned Regional Coordinator</a:t>
            </a:r>
          </a:p>
          <a:p>
            <a:endParaRPr lang="en-US" sz="900" dirty="0"/>
          </a:p>
          <a:p>
            <a:endParaRPr lang="en-US" sz="900" dirty="0"/>
          </a:p>
          <a:p>
            <a:r>
              <a:rPr lang="en-US" sz="2400" dirty="0" smtClean="0"/>
              <a:t>Please ask questions!</a:t>
            </a:r>
          </a:p>
          <a:p>
            <a:endParaRPr lang="en-US" sz="800" dirty="0"/>
          </a:p>
          <a:p>
            <a:endParaRPr lang="en-US" sz="800" dirty="0"/>
          </a:p>
        </p:txBody>
      </p:sp>
      <p:sp>
        <p:nvSpPr>
          <p:cNvPr id="4" name="Rectangle 3"/>
          <p:cNvSpPr/>
          <p:nvPr/>
        </p:nvSpPr>
        <p:spPr>
          <a:xfrm>
            <a:off x="4524058" y="228600"/>
            <a:ext cx="4449423" cy="584775"/>
          </a:xfrm>
          <a:prstGeom prst="rect">
            <a:avLst/>
          </a:prstGeom>
        </p:spPr>
        <p:txBody>
          <a:bodyPr wrap="none">
            <a:spAutoFit/>
          </a:bodyPr>
          <a:lstStyle/>
          <a:p>
            <a:pPr algn="r"/>
            <a:r>
              <a:rPr lang="en-US" sz="3200" i="1" dirty="0" smtClean="0">
                <a:solidFill>
                  <a:schemeClr val="bg1"/>
                </a:solidFill>
                <a:latin typeface="+mj-lt"/>
              </a:rPr>
              <a:t>Self-Assessment Tool</a:t>
            </a:r>
            <a:endParaRPr lang="en-US" sz="3200" i="1" dirty="0">
              <a:solidFill>
                <a:schemeClr val="bg1"/>
              </a:solidFill>
              <a:latin typeface="+mj-lt"/>
            </a:endParaRPr>
          </a:p>
        </p:txBody>
      </p:sp>
    </p:spTree>
    <p:extLst>
      <p:ext uri="{BB962C8B-B14F-4D97-AF65-F5344CB8AC3E}">
        <p14:creationId xmlns:p14="http://schemas.microsoft.com/office/powerpoint/2010/main" xmlns="" val="4116076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2"/>
          <p:cNvSpPr>
            <a:spLocks noGrp="1"/>
          </p:cNvSpPr>
          <p:nvPr>
            <p:ph type="sldNum" sz="quarter" idx="11"/>
          </p:nvPr>
        </p:nvSpPr>
        <p:spPr>
          <a:noFill/>
        </p:spPr>
        <p:txBody>
          <a:bodyPr/>
          <a:lstStyle/>
          <a:p>
            <a:fld id="{5531189D-DC72-4A20-9E54-68F8313CBD69}" type="slidenum">
              <a:rPr lang="en-US" smtClean="0"/>
              <a:pPr/>
              <a:t>27</a:t>
            </a:fld>
            <a:endParaRPr lang="en-US" smtClean="0"/>
          </a:p>
        </p:txBody>
      </p:sp>
      <p:sp>
        <p:nvSpPr>
          <p:cNvPr id="34819"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EB98B9FF-D3F1-4112-AB6A-ECC0D299054F}" type="slidenum">
              <a:rPr lang="en-US" sz="1400" b="0">
                <a:latin typeface="Arial" charset="0"/>
              </a:rPr>
              <a:pPr algn="r"/>
              <a:t>27</a:t>
            </a:fld>
            <a:endParaRPr lang="en-US" sz="1400" b="0">
              <a:latin typeface="Arial" charset="0"/>
            </a:endParaRPr>
          </a:p>
        </p:txBody>
      </p:sp>
      <p:sp>
        <p:nvSpPr>
          <p:cNvPr id="34820"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48207230-812A-4E0F-9A18-C6FD8F2137A7}" type="slidenum">
              <a:rPr lang="en-US" sz="1400" b="0">
                <a:latin typeface="Arial" charset="0"/>
              </a:rPr>
              <a:pPr algn="r"/>
              <a:t>27</a:t>
            </a:fld>
            <a:endParaRPr lang="en-US" sz="1400" b="0">
              <a:latin typeface="Arial" charset="0"/>
            </a:endParaRPr>
          </a:p>
        </p:txBody>
      </p:sp>
      <p:sp>
        <p:nvSpPr>
          <p:cNvPr id="34821" name="Rectangle 12"/>
          <p:cNvSpPr>
            <a:spLocks noChangeArrowheads="1"/>
          </p:cNvSpPr>
          <p:nvPr/>
        </p:nvSpPr>
        <p:spPr bwMode="auto">
          <a:xfrm>
            <a:off x="0" y="2895600"/>
            <a:ext cx="9144000" cy="990600"/>
          </a:xfrm>
          <a:prstGeom prst="rect">
            <a:avLst/>
          </a:prstGeom>
          <a:noFill/>
          <a:ln w="9525">
            <a:noFill/>
            <a:miter lim="800000"/>
            <a:headEnd/>
            <a:tailEnd/>
          </a:ln>
        </p:spPr>
        <p:txBody>
          <a:bodyPr lIns="91427" tIns="45713" rIns="91427" bIns="45713" anchor="ctr"/>
          <a:lstStyle/>
          <a:p>
            <a:pPr algn="ctr"/>
            <a:r>
              <a:rPr lang="en-US" sz="3600" i="1" dirty="0" smtClean="0">
                <a:latin typeface="AvantGarde" pitchFamily="34" charset="0"/>
              </a:rPr>
              <a:t>III. SSVF Quarterly Reporting Requirements</a:t>
            </a:r>
          </a:p>
          <a:p>
            <a:pPr algn="ctr"/>
            <a:endParaRPr lang="en-US" sz="3600" i="1" dirty="0">
              <a:latin typeface="AvantGarde" pitchFamily="34" charset="0"/>
            </a:endParaRPr>
          </a:p>
          <a:p>
            <a:pPr algn="ctr"/>
            <a:r>
              <a:rPr lang="en-US" sz="3600" i="1" dirty="0" smtClean="0">
                <a:latin typeface="AvantGarde" pitchFamily="34" charset="0"/>
              </a:rPr>
              <a:t>Linda Southcott</a:t>
            </a:r>
            <a:endParaRPr lang="en-US" sz="3600" i="1" dirty="0">
              <a:latin typeface="AvantGarde"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5BEC07B7-8F08-487B-B9EC-64A521D58EA8}" type="slidenum">
              <a:rPr lang="en-US" smtClean="0"/>
              <a:pPr/>
              <a:t>28</a:t>
            </a:fld>
            <a:endParaRPr lang="en-US" smtClean="0"/>
          </a:p>
        </p:txBody>
      </p:sp>
      <p:sp>
        <p:nvSpPr>
          <p:cNvPr id="1162242" name="Rectangle 2"/>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marL="863600" indent="-863600" algn="r">
              <a:defRPr/>
            </a:pPr>
            <a:r>
              <a:rPr lang="en-US" sz="2600" i="1" dirty="0" smtClean="0">
                <a:solidFill>
                  <a:schemeClr val="bg1"/>
                </a:solidFill>
                <a:effectLst>
                  <a:outerShdw blurRad="38100" dist="38100" dir="2700000" algn="tl">
                    <a:srgbClr val="C0C0C0"/>
                  </a:outerShdw>
                </a:effectLst>
                <a:latin typeface="AvantGarde" pitchFamily="34" charset="0"/>
              </a:rPr>
              <a:t>Quarterly </a:t>
            </a:r>
            <a:r>
              <a:rPr lang="en-US" sz="2600" i="1" dirty="0">
                <a:solidFill>
                  <a:schemeClr val="bg1"/>
                </a:solidFill>
                <a:effectLst>
                  <a:outerShdw blurRad="38100" dist="38100" dir="2700000" algn="tl">
                    <a:srgbClr val="C0C0C0"/>
                  </a:outerShdw>
                </a:effectLst>
                <a:latin typeface="AvantGarde" pitchFamily="34" charset="0"/>
              </a:rPr>
              <a:t>Report Requirement</a:t>
            </a:r>
            <a:br>
              <a:rPr lang="en-US" sz="2600" i="1" dirty="0">
                <a:solidFill>
                  <a:schemeClr val="bg1"/>
                </a:solidFill>
                <a:effectLst>
                  <a:outerShdw blurRad="38100" dist="38100" dir="2700000" algn="tl">
                    <a:srgbClr val="C0C0C0"/>
                  </a:outerShdw>
                </a:effectLst>
                <a:latin typeface="AvantGarde" pitchFamily="34" charset="0"/>
              </a:rPr>
            </a:br>
            <a:endParaRPr lang="en-US" sz="2600" i="1" dirty="0">
              <a:solidFill>
                <a:schemeClr val="bg1"/>
              </a:solidFill>
              <a:effectLst>
                <a:outerShdw blurRad="38100" dist="38100" dir="2700000" algn="tl">
                  <a:srgbClr val="C0C0C0"/>
                </a:outerShdw>
              </a:effectLst>
              <a:latin typeface="AvantGarde" pitchFamily="34" charset="0"/>
            </a:endParaRPr>
          </a:p>
        </p:txBody>
      </p:sp>
      <p:sp>
        <p:nvSpPr>
          <p:cNvPr id="5124" name="Rectangle 3"/>
          <p:cNvSpPr>
            <a:spLocks noChangeArrowheads="1"/>
          </p:cNvSpPr>
          <p:nvPr/>
        </p:nvSpPr>
        <p:spPr bwMode="auto">
          <a:xfrm>
            <a:off x="220663" y="1219200"/>
            <a:ext cx="8915400" cy="3962400"/>
          </a:xfrm>
          <a:prstGeom prst="rect">
            <a:avLst/>
          </a:prstGeom>
          <a:noFill/>
          <a:ln w="9525">
            <a:noFill/>
            <a:miter lim="800000"/>
            <a:headEnd/>
            <a:tailEnd/>
          </a:ln>
        </p:spPr>
        <p:txBody>
          <a:bodyPr lIns="91427" tIns="45713" rIns="91427" bIns="45713"/>
          <a:lstStyle/>
          <a:p>
            <a:pPr>
              <a:spcBef>
                <a:spcPts val="600"/>
              </a:spcBef>
              <a:buClr>
                <a:srgbClr val="0000FF"/>
              </a:buClr>
            </a:pPr>
            <a:r>
              <a:rPr lang="en-US" dirty="0" smtClean="0">
                <a:solidFill>
                  <a:srgbClr val="0000FF"/>
                </a:solidFill>
                <a:latin typeface="AvantGarde" pitchFamily="34" charset="0"/>
              </a:rPr>
              <a:t>SSVF Reporting Overview</a:t>
            </a:r>
          </a:p>
          <a:p>
            <a:pPr>
              <a:spcBef>
                <a:spcPts val="600"/>
              </a:spcBef>
              <a:buClr>
                <a:srgbClr val="0000FF"/>
              </a:buClr>
              <a:buFont typeface="Arial" pitchFamily="34" charset="0"/>
              <a:buChar char="•"/>
            </a:pPr>
            <a:r>
              <a:rPr lang="en-US" b="0" i="1" dirty="0" smtClean="0">
                <a:solidFill>
                  <a:srgbClr val="0000FF"/>
                </a:solidFill>
                <a:latin typeface="AvantGarde" pitchFamily="34" charset="0"/>
              </a:rPr>
              <a:t> Monthly APRs / Dashboards </a:t>
            </a:r>
          </a:p>
          <a:p>
            <a:pPr lvl="1">
              <a:spcBef>
                <a:spcPts val="600"/>
              </a:spcBef>
              <a:buClr>
                <a:srgbClr val="0000FF"/>
              </a:buClr>
              <a:buFont typeface="Arial" pitchFamily="34" charset="0"/>
              <a:buChar char="•"/>
            </a:pPr>
            <a:r>
              <a:rPr lang="en-US" b="0" dirty="0" smtClean="0">
                <a:solidFill>
                  <a:srgbClr val="0000FF"/>
                </a:solidFill>
                <a:latin typeface="AvantGarde" pitchFamily="34" charset="0"/>
              </a:rPr>
              <a:t> Due 5 </a:t>
            </a:r>
            <a:r>
              <a:rPr lang="en-US" b="0" dirty="0" smtClean="0">
                <a:solidFill>
                  <a:srgbClr val="0000FF"/>
                </a:solidFill>
                <a:latin typeface="AvantGarde" pitchFamily="34" charset="0"/>
              </a:rPr>
              <a:t>business days </a:t>
            </a:r>
            <a:r>
              <a:rPr lang="en-US" b="0" dirty="0" smtClean="0">
                <a:solidFill>
                  <a:srgbClr val="0000FF"/>
                </a:solidFill>
                <a:latin typeface="AvantGarde" pitchFamily="34" charset="0"/>
              </a:rPr>
              <a:t>after the end of each month</a:t>
            </a:r>
          </a:p>
          <a:p>
            <a:pPr lvl="1">
              <a:spcBef>
                <a:spcPts val="600"/>
              </a:spcBef>
              <a:buClr>
                <a:srgbClr val="0000FF"/>
              </a:buClr>
              <a:buFont typeface="Arial" pitchFamily="34" charset="0"/>
              <a:buChar char="•"/>
            </a:pPr>
            <a:r>
              <a:rPr lang="en-US" b="0" dirty="0" smtClean="0">
                <a:solidFill>
                  <a:srgbClr val="0000FF"/>
                </a:solidFill>
                <a:latin typeface="AvantGarde" pitchFamily="34" charset="0"/>
              </a:rPr>
              <a:t> Program Office only accepts HPRP APR from HMIS</a:t>
            </a:r>
          </a:p>
          <a:p>
            <a:pPr lvl="1">
              <a:spcBef>
                <a:spcPts val="600"/>
              </a:spcBef>
              <a:buClr>
                <a:srgbClr val="0000FF"/>
              </a:buClr>
              <a:buFont typeface="Arial" pitchFamily="34" charset="0"/>
              <a:buChar char="•"/>
            </a:pPr>
            <a:r>
              <a:rPr lang="en-US" b="0" dirty="0" smtClean="0">
                <a:solidFill>
                  <a:srgbClr val="0000FF"/>
                </a:solidFill>
                <a:latin typeface="AvantGarde" pitchFamily="34" charset="0"/>
              </a:rPr>
              <a:t> Check your calculations!  APR #s must match Coversheet #</a:t>
            </a:r>
            <a:r>
              <a:rPr lang="en-US" b="0" dirty="0" smtClean="0">
                <a:solidFill>
                  <a:srgbClr val="0000FF"/>
                </a:solidFill>
                <a:latin typeface="AvantGarde" pitchFamily="34" charset="0"/>
              </a:rPr>
              <a:t>s </a:t>
            </a:r>
            <a:endParaRPr lang="en-US" b="0" dirty="0" smtClean="0">
              <a:solidFill>
                <a:srgbClr val="0000FF"/>
              </a:solidFill>
              <a:latin typeface="AvantGarde" pitchFamily="34" charset="0"/>
            </a:endParaRPr>
          </a:p>
          <a:p>
            <a:pPr>
              <a:spcBef>
                <a:spcPts val="600"/>
              </a:spcBef>
              <a:buClr>
                <a:srgbClr val="0000FF"/>
              </a:buClr>
              <a:buFont typeface="Arial" pitchFamily="34" charset="0"/>
              <a:buChar char="•"/>
            </a:pPr>
            <a:r>
              <a:rPr lang="en-US" b="0" i="1" dirty="0" smtClean="0">
                <a:solidFill>
                  <a:srgbClr val="0000FF"/>
                </a:solidFill>
                <a:latin typeface="AvantGarde" pitchFamily="34" charset="0"/>
              </a:rPr>
              <a:t> Quarterly Performance Reports</a:t>
            </a:r>
          </a:p>
          <a:p>
            <a:pPr lvl="1">
              <a:spcBef>
                <a:spcPts val="600"/>
              </a:spcBef>
              <a:buClr>
                <a:srgbClr val="0000FF"/>
              </a:buClr>
              <a:buFont typeface="Arial" pitchFamily="34" charset="0"/>
              <a:buChar char="•"/>
            </a:pPr>
            <a:r>
              <a:rPr lang="en-US" b="0" i="1" dirty="0" smtClean="0">
                <a:solidFill>
                  <a:srgbClr val="0000FF"/>
                </a:solidFill>
                <a:latin typeface="AvantGarde" pitchFamily="34" charset="0"/>
              </a:rPr>
              <a:t> </a:t>
            </a:r>
            <a:r>
              <a:rPr lang="en-US" b="0" dirty="0" smtClean="0">
                <a:solidFill>
                  <a:srgbClr val="0000FF"/>
                </a:solidFill>
                <a:latin typeface="AvantGarde" pitchFamily="34" charset="0"/>
              </a:rPr>
              <a:t>Due 10 calendar days after the end of each quarter</a:t>
            </a:r>
          </a:p>
          <a:p>
            <a:pPr lvl="1">
              <a:spcBef>
                <a:spcPts val="600"/>
              </a:spcBef>
              <a:buClr>
                <a:srgbClr val="0000FF"/>
              </a:buClr>
              <a:buFont typeface="Arial" pitchFamily="34" charset="0"/>
              <a:buChar char="•"/>
            </a:pPr>
            <a:r>
              <a:rPr lang="en-US" b="0" dirty="0" smtClean="0">
                <a:solidFill>
                  <a:srgbClr val="0000FF"/>
                </a:solidFill>
                <a:latin typeface="AvantGarde" pitchFamily="34" charset="0"/>
              </a:rPr>
              <a:t> Includes programmatic and financial information</a:t>
            </a:r>
            <a:endParaRPr lang="en-US" b="0" dirty="0">
              <a:latin typeface="AvantGarde"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sldNum" sz="quarter" idx="10"/>
          </p:nvPr>
        </p:nvSpPr>
        <p:spPr>
          <a:noFill/>
        </p:spPr>
        <p:txBody>
          <a:bodyPr/>
          <a:lstStyle/>
          <a:p>
            <a:fld id="{449DEA60-BD7A-4E76-8BD4-4BBDA36C5FB8}" type="slidenum">
              <a:rPr lang="en-US" smtClean="0">
                <a:latin typeface="Arial" pitchFamily="34" charset="0"/>
              </a:rPr>
              <a:pPr/>
              <a:t>29</a:t>
            </a:fld>
            <a:endParaRPr lang="en-US" smtClean="0">
              <a:latin typeface="Arial" pitchFamily="34" charset="0"/>
            </a:endParaRPr>
          </a:p>
        </p:txBody>
      </p:sp>
      <p:sp>
        <p:nvSpPr>
          <p:cNvPr id="50179"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22DBA825-9AB0-47D3-9669-7E9278D68A2D}" type="slidenum">
              <a:rPr lang="en-US" sz="1400" b="0">
                <a:latin typeface="Arial" pitchFamily="34" charset="0"/>
              </a:rPr>
              <a:pPr algn="r"/>
              <a:t>29</a:t>
            </a:fld>
            <a:endParaRPr lang="en-US" sz="1400" b="0">
              <a:latin typeface="Arial" pitchFamily="34" charset="0"/>
            </a:endParaRPr>
          </a:p>
        </p:txBody>
      </p:sp>
      <p:sp>
        <p:nvSpPr>
          <p:cNvPr id="50180"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4B914012-BBD4-4C7F-B001-8021BE3C8BA2}" type="slidenum">
              <a:rPr lang="en-US" sz="1400" b="0">
                <a:latin typeface="Arial" pitchFamily="34" charset="0"/>
              </a:rPr>
              <a:pPr algn="r"/>
              <a:t>29</a:t>
            </a:fld>
            <a:endParaRPr lang="en-US" sz="1400" b="0">
              <a:latin typeface="Arial" pitchFamily="34" charset="0"/>
            </a:endParaRPr>
          </a:p>
        </p:txBody>
      </p:sp>
      <p:sp>
        <p:nvSpPr>
          <p:cNvPr id="50182" name="Rectangle 5"/>
          <p:cNvSpPr>
            <a:spLocks noGrp="1" noChangeArrowheads="1"/>
          </p:cNvSpPr>
          <p:nvPr>
            <p:ph type="body" idx="4294967295"/>
          </p:nvPr>
        </p:nvSpPr>
        <p:spPr>
          <a:xfrm>
            <a:off x="152400" y="1066800"/>
            <a:ext cx="8763000" cy="5410200"/>
          </a:xfrm>
        </p:spPr>
        <p:txBody>
          <a:bodyPr/>
          <a:lstStyle/>
          <a:p>
            <a:pPr marL="341313" indent="-341313" eaLnBrk="1" hangingPunct="1">
              <a:buFontTx/>
              <a:buNone/>
            </a:pPr>
            <a:r>
              <a:rPr lang="en-US" sz="1800" u="sng" smtClean="0">
                <a:solidFill>
                  <a:schemeClr val="tx1"/>
                </a:solidFill>
              </a:rPr>
              <a:t>Programmatic Reporting</a:t>
            </a:r>
          </a:p>
          <a:p>
            <a:pPr marL="341313" indent="-341313" eaLnBrk="1" hangingPunct="1"/>
            <a:r>
              <a:rPr lang="en-US" sz="1800" b="0" smtClean="0">
                <a:solidFill>
                  <a:schemeClr val="tx1"/>
                </a:solidFill>
              </a:rPr>
              <a:t>Significant events that have occurred within program during quarter</a:t>
            </a:r>
          </a:p>
          <a:p>
            <a:pPr marL="341313" indent="-341313" eaLnBrk="1" hangingPunct="1"/>
            <a:r>
              <a:rPr lang="en-US" sz="1800" b="0" smtClean="0">
                <a:solidFill>
                  <a:schemeClr val="tx1"/>
                </a:solidFill>
              </a:rPr>
              <a:t>Assistance required from SSVF Program Office</a:t>
            </a:r>
          </a:p>
          <a:p>
            <a:pPr marL="341313" indent="-341313" eaLnBrk="1" hangingPunct="1"/>
            <a:r>
              <a:rPr lang="en-US" sz="1800" b="0" smtClean="0">
                <a:solidFill>
                  <a:schemeClr val="tx1"/>
                </a:solidFill>
              </a:rPr>
              <a:t>Locations where outreach has been conducted</a:t>
            </a:r>
          </a:p>
          <a:p>
            <a:pPr marL="341313" indent="-341313" eaLnBrk="1" hangingPunct="1"/>
            <a:r>
              <a:rPr lang="en-US" sz="1800" b="0" smtClean="0">
                <a:solidFill>
                  <a:schemeClr val="tx1"/>
                </a:solidFill>
              </a:rPr>
              <a:t>List of organizations/entities referring &gt;5% of Veteran families</a:t>
            </a:r>
          </a:p>
          <a:p>
            <a:pPr marL="341313" indent="-341313" eaLnBrk="1" hangingPunct="1"/>
            <a:r>
              <a:rPr lang="en-US" sz="1800" b="0" smtClean="0">
                <a:solidFill>
                  <a:schemeClr val="tx1"/>
                </a:solidFill>
              </a:rPr>
              <a:t>Copy of participant screening form being used</a:t>
            </a:r>
          </a:p>
          <a:p>
            <a:pPr marL="341313" indent="-341313" eaLnBrk="1" hangingPunct="1"/>
            <a:r>
              <a:rPr lang="en-US" sz="1800" b="0" smtClean="0">
                <a:solidFill>
                  <a:schemeClr val="tx1"/>
                </a:solidFill>
              </a:rPr>
              <a:t># of ineligible participants screened</a:t>
            </a:r>
          </a:p>
          <a:p>
            <a:pPr marL="341313" indent="-341313" eaLnBrk="1" hangingPunct="1"/>
            <a:r>
              <a:rPr lang="en-US" sz="1800" b="0" smtClean="0">
                <a:solidFill>
                  <a:schemeClr val="tx1"/>
                </a:solidFill>
              </a:rPr>
              <a:t>Types of supportive services provided</a:t>
            </a:r>
          </a:p>
          <a:p>
            <a:pPr marL="341313" indent="-341313" eaLnBrk="1" hangingPunct="1"/>
            <a:r>
              <a:rPr lang="en-US" sz="1800" b="0" smtClean="0">
                <a:solidFill>
                  <a:schemeClr val="tx1"/>
                </a:solidFill>
              </a:rPr>
              <a:t>Most requested supportive services (top 3)</a:t>
            </a:r>
          </a:p>
          <a:p>
            <a:pPr marL="341313" indent="-341313" eaLnBrk="1" hangingPunct="1"/>
            <a:r>
              <a:rPr lang="en-US" sz="1800" b="0" smtClean="0">
                <a:solidFill>
                  <a:schemeClr val="tx1"/>
                </a:solidFill>
              </a:rPr>
              <a:t>Types of temporary financial assistance provided</a:t>
            </a:r>
          </a:p>
          <a:p>
            <a:pPr marL="341313" indent="-341313" eaLnBrk="1" hangingPunct="1"/>
            <a:r>
              <a:rPr lang="en-US" sz="1800" b="0" smtClean="0">
                <a:solidFill>
                  <a:schemeClr val="tx1"/>
                </a:solidFill>
              </a:rPr>
              <a:t>Any participant safety issues that arose</a:t>
            </a:r>
          </a:p>
          <a:p>
            <a:pPr marL="341313" indent="-341313" eaLnBrk="1" hangingPunct="1"/>
            <a:r>
              <a:rPr lang="en-US" sz="1800" b="0" smtClean="0">
                <a:solidFill>
                  <a:schemeClr val="tx1"/>
                </a:solidFill>
              </a:rPr>
              <a:t>Program goals and outcomes</a:t>
            </a:r>
          </a:p>
          <a:p>
            <a:pPr marL="804863" lvl="1" indent="-341313">
              <a:buFontTx/>
              <a:buAutoNum type="arabicPeriod"/>
            </a:pPr>
            <a:r>
              <a:rPr lang="en-US" sz="1800" smtClean="0"/>
              <a:t>Best practices</a:t>
            </a:r>
          </a:p>
          <a:p>
            <a:pPr marL="804863" lvl="1" indent="-341313">
              <a:buFontTx/>
              <a:buAutoNum type="arabicPeriod"/>
            </a:pPr>
            <a:r>
              <a:rPr lang="en-US" sz="1800" smtClean="0"/>
              <a:t>HMIS data entry</a:t>
            </a:r>
          </a:p>
          <a:p>
            <a:pPr marL="804863" lvl="1" indent="-341313">
              <a:buFontTx/>
              <a:buAutoNum type="arabicPeriod"/>
            </a:pPr>
            <a:r>
              <a:rPr lang="en-US" sz="1800" smtClean="0"/>
              <a:t>Notable cases</a:t>
            </a:r>
          </a:p>
          <a:p>
            <a:pPr marL="341313" indent="-341313" eaLnBrk="1" hangingPunct="1"/>
            <a:r>
              <a:rPr lang="en-US" sz="1800" b="0" smtClean="0">
                <a:solidFill>
                  <a:srgbClr val="000000"/>
                </a:solidFill>
              </a:rPr>
              <a:t>Grant agreement compliance</a:t>
            </a:r>
          </a:p>
          <a:p>
            <a:pPr marL="804863" lvl="1" indent="-341313">
              <a:buFontTx/>
              <a:buNone/>
            </a:pPr>
            <a:endParaRPr lang="en-US" sz="2000" smtClean="0"/>
          </a:p>
        </p:txBody>
      </p:sp>
      <p:sp>
        <p:nvSpPr>
          <p:cNvPr id="7" name="Rectangle 6"/>
          <p:cNvSpPr/>
          <p:nvPr/>
        </p:nvSpPr>
        <p:spPr>
          <a:xfrm>
            <a:off x="4495800" y="159603"/>
            <a:ext cx="4572000" cy="830997"/>
          </a:xfrm>
          <a:prstGeom prst="rect">
            <a:avLst/>
          </a:prstGeom>
        </p:spPr>
        <p:txBody>
          <a:bodyPr>
            <a:spAutoFit/>
          </a:bodyPr>
          <a:lstStyle/>
          <a:p>
            <a:pPr marL="863600" indent="-863600" algn="r">
              <a:defRPr/>
            </a:pPr>
            <a:r>
              <a:rPr lang="en-US" i="1" dirty="0">
                <a:solidFill>
                  <a:schemeClr val="bg1"/>
                </a:solidFill>
                <a:effectLst>
                  <a:outerShdw blurRad="38100" dist="38100" dir="2700000" algn="tl">
                    <a:srgbClr val="C0C0C0"/>
                  </a:outerShdw>
                </a:effectLst>
                <a:latin typeface="AvantGarde" pitchFamily="34" charset="0"/>
              </a:rPr>
              <a:t>Quarterly Report Requirement</a:t>
            </a:r>
            <a:br>
              <a:rPr lang="en-US" i="1" dirty="0">
                <a:solidFill>
                  <a:schemeClr val="bg1"/>
                </a:solidFill>
                <a:effectLst>
                  <a:outerShdw blurRad="38100" dist="38100" dir="2700000" algn="tl">
                    <a:srgbClr val="C0C0C0"/>
                  </a:outerShdw>
                </a:effectLst>
                <a:latin typeface="AvantGarde" pitchFamily="34" charset="0"/>
              </a:rPr>
            </a:br>
            <a:endParaRPr lang="en-US" i="1" dirty="0">
              <a:solidFill>
                <a:schemeClr val="bg1"/>
              </a:solidFill>
              <a:effectLst>
                <a:outerShdw blurRad="38100" dist="38100" dir="2700000" algn="tl">
                  <a:srgbClr val="C0C0C0"/>
                </a:outerShdw>
              </a:effectLst>
              <a:latin typeface="AvantGarde"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dirty="0" smtClean="0"/>
              <a:t> </a:t>
            </a:r>
          </a:p>
        </p:txBody>
      </p:sp>
      <p:sp>
        <p:nvSpPr>
          <p:cNvPr id="6147" name="Rectangle 1027"/>
          <p:cNvSpPr>
            <a:spLocks noGrp="1" noChangeArrowheads="1"/>
          </p:cNvSpPr>
          <p:nvPr>
            <p:ph type="subTitle" idx="1"/>
          </p:nvPr>
        </p:nvSpPr>
        <p:spPr>
          <a:xfrm>
            <a:off x="381000" y="1600200"/>
            <a:ext cx="8458200" cy="4419600"/>
          </a:xfrm>
        </p:spPr>
        <p:txBody>
          <a:bodyPr/>
          <a:lstStyle/>
          <a:p>
            <a:pPr eaLnBrk="1" hangingPunct="1"/>
            <a:endParaRPr lang="en-US" dirty="0" smtClean="0">
              <a:solidFill>
                <a:schemeClr val="tx1"/>
              </a:solidFill>
            </a:endParaRPr>
          </a:p>
          <a:p>
            <a:pPr eaLnBrk="1" hangingPunct="1"/>
            <a:r>
              <a:rPr lang="en-US" sz="3200" dirty="0" smtClean="0">
                <a:solidFill>
                  <a:schemeClr val="tx1"/>
                </a:solidFill>
              </a:rPr>
              <a:t>Notice of Funding Availability (NOFA) Workshop for Existing Grantees Only</a:t>
            </a:r>
          </a:p>
          <a:p>
            <a:pPr eaLnBrk="1" hangingPunct="1"/>
            <a:endParaRPr lang="en-US" sz="3200" i="1" dirty="0" smtClean="0">
              <a:solidFill>
                <a:schemeClr val="tx1"/>
              </a:solidFill>
            </a:endParaRPr>
          </a:p>
          <a:p>
            <a:pPr eaLnBrk="1" hangingPunct="1"/>
            <a:r>
              <a:rPr lang="en-US" dirty="0" smtClean="0">
                <a:solidFill>
                  <a:schemeClr val="tx1"/>
                </a:solidFill>
              </a:rPr>
              <a:t>John Kuhn</a:t>
            </a:r>
          </a:p>
        </p:txBody>
      </p:sp>
      <p:sp>
        <p:nvSpPr>
          <p:cNvPr id="4" name="Rectangle 3"/>
          <p:cNvSpPr/>
          <p:nvPr/>
        </p:nvSpPr>
        <p:spPr>
          <a:xfrm>
            <a:off x="7696200" y="228600"/>
            <a:ext cx="1324209" cy="584775"/>
          </a:xfrm>
          <a:prstGeom prst="rect">
            <a:avLst/>
          </a:prstGeom>
        </p:spPr>
        <p:txBody>
          <a:bodyPr wrap="none">
            <a:spAutoFit/>
          </a:bodyPr>
          <a:lstStyle/>
          <a:p>
            <a:r>
              <a:rPr lang="en-US" sz="3200" i="1" dirty="0" smtClean="0">
                <a:solidFill>
                  <a:schemeClr val="bg1"/>
                </a:solidFill>
                <a:effectLst>
                  <a:outerShdw blurRad="38100" dist="38100" dir="2700000" algn="tl">
                    <a:srgbClr val="C0C0C0"/>
                  </a:outerShdw>
                </a:effectLst>
                <a:latin typeface="AvantGarde" pitchFamily="34" charset="0"/>
              </a:rPr>
              <a:t>NOFA</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0"/>
          </p:nvPr>
        </p:nvSpPr>
        <p:spPr>
          <a:noFill/>
        </p:spPr>
        <p:txBody>
          <a:bodyPr/>
          <a:lstStyle/>
          <a:p>
            <a:fld id="{26FCA40A-D38D-4CF4-BB3A-96A83948D57A}" type="slidenum">
              <a:rPr lang="en-US" smtClean="0">
                <a:latin typeface="Arial" pitchFamily="34" charset="0"/>
              </a:rPr>
              <a:pPr/>
              <a:t>30</a:t>
            </a:fld>
            <a:endParaRPr lang="en-US" smtClean="0">
              <a:latin typeface="Arial" pitchFamily="34" charset="0"/>
            </a:endParaRPr>
          </a:p>
        </p:txBody>
      </p:sp>
      <p:sp>
        <p:nvSpPr>
          <p:cNvPr id="51203"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CDC6A42E-7933-4C6C-8539-E126D8D3C8BA}" type="slidenum">
              <a:rPr lang="en-US" sz="1400" b="0">
                <a:latin typeface="Arial" pitchFamily="34" charset="0"/>
              </a:rPr>
              <a:pPr algn="r"/>
              <a:t>30</a:t>
            </a:fld>
            <a:endParaRPr lang="en-US" sz="1400" b="0">
              <a:latin typeface="Arial" pitchFamily="34" charset="0"/>
            </a:endParaRPr>
          </a:p>
        </p:txBody>
      </p:sp>
      <p:sp>
        <p:nvSpPr>
          <p:cNvPr id="51204"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14791221-0DC1-4902-872D-646E75E1AA64}" type="slidenum">
              <a:rPr lang="en-US" sz="1400" b="0">
                <a:latin typeface="Arial" pitchFamily="34" charset="0"/>
              </a:rPr>
              <a:pPr algn="r"/>
              <a:t>30</a:t>
            </a:fld>
            <a:endParaRPr lang="en-US" sz="1400" b="0">
              <a:latin typeface="Arial" pitchFamily="34" charset="0"/>
            </a:endParaRPr>
          </a:p>
        </p:txBody>
      </p:sp>
      <p:sp>
        <p:nvSpPr>
          <p:cNvPr id="51206" name="Rectangle 5"/>
          <p:cNvSpPr>
            <a:spLocks noGrp="1" noChangeArrowheads="1"/>
          </p:cNvSpPr>
          <p:nvPr>
            <p:ph type="body" idx="4294967295"/>
          </p:nvPr>
        </p:nvSpPr>
        <p:spPr>
          <a:xfrm>
            <a:off x="152400" y="1066800"/>
            <a:ext cx="8763000" cy="5410200"/>
          </a:xfrm>
        </p:spPr>
        <p:txBody>
          <a:bodyPr/>
          <a:lstStyle/>
          <a:p>
            <a:pPr marL="341313" indent="-341313" eaLnBrk="1" hangingPunct="1">
              <a:buFontTx/>
              <a:buNone/>
            </a:pPr>
            <a:r>
              <a:rPr lang="en-US" sz="2200" u="sng" dirty="0" smtClean="0">
                <a:solidFill>
                  <a:schemeClr val="tx1"/>
                </a:solidFill>
              </a:rPr>
              <a:t>Financial Reporting</a:t>
            </a:r>
            <a:endParaRPr lang="en-US" sz="2000" u="sng" dirty="0" smtClean="0">
              <a:solidFill>
                <a:schemeClr val="tx1"/>
              </a:solidFill>
            </a:endParaRPr>
          </a:p>
          <a:p>
            <a:pPr marL="341313" indent="-341313" eaLnBrk="1" hangingPunct="1"/>
            <a:r>
              <a:rPr lang="en-US" sz="2000" b="0" dirty="0" smtClean="0">
                <a:solidFill>
                  <a:schemeClr val="tx1"/>
                </a:solidFill>
              </a:rPr>
              <a:t>Actual expenditures during quarter (compared to estimated costs)</a:t>
            </a:r>
          </a:p>
          <a:p>
            <a:pPr marL="341313" indent="-341313" eaLnBrk="1" hangingPunct="1"/>
            <a:r>
              <a:rPr lang="en-US" sz="2000" b="0" dirty="0" smtClean="0">
                <a:solidFill>
                  <a:schemeClr val="tx1"/>
                </a:solidFill>
              </a:rPr>
              <a:t>Explanation of any variances</a:t>
            </a:r>
          </a:p>
          <a:p>
            <a:pPr marL="341313" indent="-341313" eaLnBrk="1" hangingPunct="1"/>
            <a:r>
              <a:rPr lang="en-US" sz="2000" b="0" dirty="0" smtClean="0">
                <a:solidFill>
                  <a:schemeClr val="tx1"/>
                </a:solidFill>
              </a:rPr>
              <a:t>Subcontractor expenses</a:t>
            </a:r>
          </a:p>
          <a:p>
            <a:pPr marL="341313" indent="-341313" eaLnBrk="1" hangingPunct="1"/>
            <a:r>
              <a:rPr lang="en-US" sz="2000" b="0" dirty="0" smtClean="0">
                <a:solidFill>
                  <a:schemeClr val="tx1"/>
                </a:solidFill>
              </a:rPr>
              <a:t>Total funding drawn down compared to total funds expended</a:t>
            </a:r>
          </a:p>
          <a:p>
            <a:pPr marL="341313" indent="-341313" eaLnBrk="1" hangingPunct="1"/>
            <a:r>
              <a:rPr lang="en-US" sz="2000" b="0" dirty="0" smtClean="0">
                <a:solidFill>
                  <a:schemeClr val="tx1"/>
                </a:solidFill>
              </a:rPr>
              <a:t>Number of participants served</a:t>
            </a:r>
          </a:p>
          <a:p>
            <a:pPr marL="804863" lvl="1" indent="-341313">
              <a:buFontTx/>
              <a:buAutoNum type="arabicPeriod"/>
            </a:pPr>
            <a:r>
              <a:rPr lang="en-US" sz="2000" dirty="0" smtClean="0"/>
              <a:t>Current caseload</a:t>
            </a:r>
          </a:p>
          <a:p>
            <a:pPr marL="804863" lvl="1" indent="-341313">
              <a:buFontTx/>
              <a:buAutoNum type="arabicPeriod"/>
            </a:pPr>
            <a:r>
              <a:rPr lang="en-US" sz="2000" dirty="0" smtClean="0"/>
              <a:t>New participants served</a:t>
            </a:r>
          </a:p>
          <a:p>
            <a:pPr marL="804863" lvl="1" indent="-341313">
              <a:buFontTx/>
              <a:buAutoNum type="arabicPeriod"/>
            </a:pPr>
            <a:r>
              <a:rPr lang="en-US" sz="2000" dirty="0" smtClean="0"/>
              <a:t>New participants served by category of “occupying permanent housing”</a:t>
            </a:r>
          </a:p>
          <a:p>
            <a:pPr marL="804863" lvl="1" indent="-341313">
              <a:buFontTx/>
              <a:buAutoNum type="arabicPeriod"/>
            </a:pPr>
            <a:r>
              <a:rPr lang="en-US" sz="2000" dirty="0" smtClean="0"/>
              <a:t>Target populations of new participants served</a:t>
            </a:r>
          </a:p>
          <a:p>
            <a:pPr marL="341313" indent="-341313" eaLnBrk="1" hangingPunct="1"/>
            <a:r>
              <a:rPr lang="en-US" sz="2000" b="0" dirty="0" smtClean="0">
                <a:solidFill>
                  <a:srgbClr val="000000"/>
                </a:solidFill>
              </a:rPr>
              <a:t>Non-VA funding sources used for SSVF program</a:t>
            </a:r>
          </a:p>
          <a:p>
            <a:pPr marL="804863" lvl="1" indent="-341313">
              <a:buFontTx/>
              <a:buNone/>
            </a:pPr>
            <a:endParaRPr lang="en-US" sz="2000" dirty="0" smtClean="0"/>
          </a:p>
        </p:txBody>
      </p:sp>
      <p:sp>
        <p:nvSpPr>
          <p:cNvPr id="7" name="Rectangle 6"/>
          <p:cNvSpPr/>
          <p:nvPr/>
        </p:nvSpPr>
        <p:spPr>
          <a:xfrm>
            <a:off x="4495800" y="159603"/>
            <a:ext cx="4572000" cy="830997"/>
          </a:xfrm>
          <a:prstGeom prst="rect">
            <a:avLst/>
          </a:prstGeom>
        </p:spPr>
        <p:txBody>
          <a:bodyPr>
            <a:spAutoFit/>
          </a:bodyPr>
          <a:lstStyle/>
          <a:p>
            <a:pPr marL="863600" indent="-863600" algn="r">
              <a:defRPr/>
            </a:pPr>
            <a:r>
              <a:rPr lang="en-US" i="1" dirty="0">
                <a:solidFill>
                  <a:schemeClr val="bg1"/>
                </a:solidFill>
                <a:effectLst>
                  <a:outerShdw blurRad="38100" dist="38100" dir="2700000" algn="tl">
                    <a:srgbClr val="C0C0C0"/>
                  </a:outerShdw>
                </a:effectLst>
                <a:latin typeface="AvantGarde" pitchFamily="34" charset="0"/>
              </a:rPr>
              <a:t>Quarterly Report Requirement</a:t>
            </a:r>
            <a:br>
              <a:rPr lang="en-US" i="1" dirty="0">
                <a:solidFill>
                  <a:schemeClr val="bg1"/>
                </a:solidFill>
                <a:effectLst>
                  <a:outerShdw blurRad="38100" dist="38100" dir="2700000" algn="tl">
                    <a:srgbClr val="C0C0C0"/>
                  </a:outerShdw>
                </a:effectLst>
                <a:latin typeface="AvantGarde" pitchFamily="34" charset="0"/>
              </a:rPr>
            </a:br>
            <a:endParaRPr lang="en-US" i="1" dirty="0">
              <a:solidFill>
                <a:schemeClr val="bg1"/>
              </a:solidFill>
              <a:effectLst>
                <a:outerShdw blurRad="38100" dist="38100" dir="2700000" algn="tl">
                  <a:srgbClr val="C0C0C0"/>
                </a:outerShdw>
              </a:effectLst>
              <a:latin typeface="AvantGarde"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64EF63EB-78BB-4E1A-B0BB-2615633D3627}" type="slidenum">
              <a:rPr lang="en-US" smtClean="0"/>
              <a:pPr/>
              <a:t>31</a:t>
            </a:fld>
            <a:endParaRPr lang="en-US" smtClean="0"/>
          </a:p>
        </p:txBody>
      </p:sp>
      <p:sp>
        <p:nvSpPr>
          <p:cNvPr id="1162242" name="Rectangle 2"/>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marL="863600" indent="-863600" algn="r">
              <a:defRPr/>
            </a:pPr>
            <a:r>
              <a:rPr lang="en-US" sz="2600" i="1" dirty="0" smtClean="0">
                <a:solidFill>
                  <a:schemeClr val="bg1"/>
                </a:solidFill>
                <a:effectLst>
                  <a:outerShdw blurRad="38100" dist="38100" dir="2700000" algn="tl">
                    <a:srgbClr val="C0C0C0"/>
                  </a:outerShdw>
                </a:effectLst>
                <a:latin typeface="AvantGarde" pitchFamily="34" charset="0"/>
              </a:rPr>
              <a:t>Timeline </a:t>
            </a:r>
            <a:r>
              <a:rPr lang="en-US" sz="2600" i="1" dirty="0">
                <a:solidFill>
                  <a:schemeClr val="bg1"/>
                </a:solidFill>
                <a:effectLst>
                  <a:outerShdw blurRad="38100" dist="38100" dir="2700000" algn="tl">
                    <a:srgbClr val="C0C0C0"/>
                  </a:outerShdw>
                </a:effectLst>
                <a:latin typeface="AvantGarde" pitchFamily="34" charset="0"/>
              </a:rPr>
              <a:t>for Submission of </a:t>
            </a:r>
            <a:r>
              <a:rPr lang="en-US" sz="2600" i="1" dirty="0" smtClean="0">
                <a:solidFill>
                  <a:schemeClr val="bg1"/>
                </a:solidFill>
                <a:effectLst>
                  <a:outerShdw blurRad="38100" dist="38100" dir="2700000" algn="tl">
                    <a:srgbClr val="C0C0C0"/>
                  </a:outerShdw>
                </a:effectLst>
                <a:latin typeface="AvantGarde" pitchFamily="34" charset="0"/>
              </a:rPr>
              <a:t>  Quarterly Reports</a:t>
            </a:r>
            <a:endParaRPr lang="en-US" sz="2600" i="1" dirty="0">
              <a:solidFill>
                <a:schemeClr val="bg1"/>
              </a:solidFill>
              <a:effectLst>
                <a:outerShdw blurRad="38100" dist="38100" dir="2700000" algn="tl">
                  <a:srgbClr val="C0C0C0"/>
                </a:outerShdw>
              </a:effectLst>
              <a:latin typeface="AvantGarde" pitchFamily="34" charset="0"/>
            </a:endParaRPr>
          </a:p>
        </p:txBody>
      </p:sp>
      <p:graphicFrame>
        <p:nvGraphicFramePr>
          <p:cNvPr id="6" name="Content Placeholder 3"/>
          <p:cNvGraphicFramePr>
            <a:graphicFrameLocks/>
          </p:cNvGraphicFramePr>
          <p:nvPr/>
        </p:nvGraphicFramePr>
        <p:xfrm>
          <a:off x="304800" y="2133600"/>
          <a:ext cx="8382000" cy="2819400"/>
        </p:xfrm>
        <a:graphic>
          <a:graphicData uri="http://schemas.openxmlformats.org/drawingml/2006/table">
            <a:tbl>
              <a:tblPr firstRow="1" bandRow="1">
                <a:effectLst>
                  <a:outerShdw blurRad="50800" dist="50800" dir="5400000" algn="ctr" rotWithShape="0">
                    <a:schemeClr val="tx1"/>
                  </a:outerShdw>
                </a:effectLst>
              </a:tblPr>
              <a:tblGrid>
                <a:gridCol w="4953000"/>
                <a:gridCol w="3429000"/>
              </a:tblGrid>
              <a:tr h="82314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400" dirty="0" smtClean="0"/>
                        <a:t>Quarterly Reporting Period</a:t>
                      </a:r>
                    </a:p>
                  </a:txBody>
                  <a:tcPr marT="45715" marB="45715">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400" dirty="0" smtClean="0"/>
                        <a:t>Due Date </a:t>
                      </a:r>
                      <a:endParaRPr lang="en-US" sz="2400" dirty="0"/>
                    </a:p>
                  </a:txBody>
                  <a:tcPr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65000"/>
                      </a:schemeClr>
                    </a:solidFill>
                  </a:tcPr>
                </a:tc>
              </a:tr>
              <a:tr h="19962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600"/>
                        </a:spcBef>
                        <a:spcAft>
                          <a:spcPts val="0"/>
                        </a:spcAft>
                        <a:buClrTx/>
                        <a:buSzTx/>
                        <a:buFont typeface="Arial" pitchFamily="34" charset="0"/>
                        <a:buNone/>
                        <a:tabLst/>
                        <a:defRPr/>
                      </a:pPr>
                      <a:r>
                        <a:rPr lang="en-US" sz="2400" baseline="0" dirty="0" smtClean="0"/>
                        <a:t>Q1: 9/15/2011 – 12/31/2011</a:t>
                      </a:r>
                    </a:p>
                    <a:p>
                      <a:pPr marL="0" marR="0" indent="0" algn="ctr" defTabSz="914400" rtl="0" eaLnBrk="1" fontAlgn="auto" latinLnBrk="0" hangingPunct="1">
                        <a:lnSpc>
                          <a:spcPct val="100000"/>
                        </a:lnSpc>
                        <a:spcBef>
                          <a:spcPts val="600"/>
                        </a:spcBef>
                        <a:spcAft>
                          <a:spcPts val="0"/>
                        </a:spcAft>
                        <a:buClrTx/>
                        <a:buSzTx/>
                        <a:buFont typeface="Arial" pitchFamily="34" charset="0"/>
                        <a:buNone/>
                        <a:tabLst/>
                        <a:defRPr/>
                      </a:pPr>
                      <a:r>
                        <a:rPr lang="en-US" sz="2400" baseline="0" dirty="0" smtClean="0"/>
                        <a:t>Q2: 1/1/2012 – 3/31/2012</a:t>
                      </a:r>
                    </a:p>
                    <a:p>
                      <a:pPr marL="0" marR="0" indent="0" algn="ctr" defTabSz="914400" rtl="0" eaLnBrk="1" fontAlgn="auto" latinLnBrk="0" hangingPunct="1">
                        <a:lnSpc>
                          <a:spcPct val="100000"/>
                        </a:lnSpc>
                        <a:spcBef>
                          <a:spcPts val="600"/>
                        </a:spcBef>
                        <a:spcAft>
                          <a:spcPts val="0"/>
                        </a:spcAft>
                        <a:buClrTx/>
                        <a:buSzTx/>
                        <a:buFont typeface="Arial" pitchFamily="34" charset="0"/>
                        <a:buNone/>
                        <a:tabLst/>
                        <a:defRPr/>
                      </a:pPr>
                      <a:r>
                        <a:rPr lang="en-US" sz="2400" baseline="0" dirty="0" smtClean="0"/>
                        <a:t>Q3: 4/1/2012 – 6/30/3012</a:t>
                      </a:r>
                    </a:p>
                    <a:p>
                      <a:pPr marL="0" marR="0" indent="0" algn="ctr" defTabSz="914400" rtl="0" eaLnBrk="1" fontAlgn="auto" latinLnBrk="0" hangingPunct="1">
                        <a:lnSpc>
                          <a:spcPct val="100000"/>
                        </a:lnSpc>
                        <a:spcBef>
                          <a:spcPts val="600"/>
                        </a:spcBef>
                        <a:spcAft>
                          <a:spcPts val="0"/>
                        </a:spcAft>
                        <a:buClrTx/>
                        <a:buSzTx/>
                        <a:buFont typeface="Arial" pitchFamily="34" charset="0"/>
                        <a:buNone/>
                        <a:tabLst/>
                        <a:defRPr/>
                      </a:pPr>
                      <a:r>
                        <a:rPr lang="en-US" sz="2400" baseline="0" dirty="0" smtClean="0"/>
                        <a:t>Q4: 7/1/2012 – 9/30/2012</a:t>
                      </a:r>
                    </a:p>
                  </a:txBody>
                  <a:tcPr marT="45715" marB="45715">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dirty="0" smtClean="0"/>
                        <a:t>1/10/2012</a:t>
                      </a:r>
                    </a:p>
                    <a:p>
                      <a:pPr algn="ctr"/>
                      <a:r>
                        <a:rPr lang="en-US" sz="2400" dirty="0" smtClean="0"/>
                        <a:t>4/10/2012</a:t>
                      </a:r>
                    </a:p>
                    <a:p>
                      <a:pPr algn="ctr"/>
                      <a:r>
                        <a:rPr lang="en-US" sz="2400" dirty="0" smtClean="0"/>
                        <a:t>7/10/2012</a:t>
                      </a:r>
                    </a:p>
                    <a:p>
                      <a:pPr algn="ctr"/>
                      <a:r>
                        <a:rPr lang="en-US" sz="2400" dirty="0" smtClean="0"/>
                        <a:t>11/13/2012</a:t>
                      </a:r>
                      <a:endParaRPr lang="en-US" sz="2400" dirty="0"/>
                    </a:p>
                  </a:txBody>
                  <a:tcPr marT="45715" marB="4571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solidFill>
                  </a:tcPr>
                </a:tc>
              </a:tr>
            </a:tbl>
          </a:graphicData>
        </a:graphic>
      </p:graphicFrame>
      <p:sp>
        <p:nvSpPr>
          <p:cNvPr id="5" name="Rectangle 4"/>
          <p:cNvSpPr/>
          <p:nvPr/>
        </p:nvSpPr>
        <p:spPr>
          <a:xfrm>
            <a:off x="457200" y="1295400"/>
            <a:ext cx="7924800" cy="461665"/>
          </a:xfrm>
          <a:prstGeom prst="rect">
            <a:avLst/>
          </a:prstGeom>
        </p:spPr>
        <p:txBody>
          <a:bodyPr wrap="square">
            <a:spAutoFit/>
          </a:bodyPr>
          <a:lstStyle/>
          <a:p>
            <a:pPr algn="ctr"/>
            <a:r>
              <a:rPr lang="en-US" i="1" dirty="0" smtClean="0">
                <a:latin typeface="AvantGarde" pitchFamily="34" charset="0"/>
              </a:rPr>
              <a:t>Timeline for Submission of Quarterly Reports</a:t>
            </a:r>
            <a:endParaRPr lang="en-US" i="1" dirty="0">
              <a:latin typeface="AvantGarde" pitchFamily="34" charset="0"/>
            </a:endParaRPr>
          </a:p>
        </p:txBody>
      </p:sp>
      <p:sp>
        <p:nvSpPr>
          <p:cNvPr id="7" name="Rectangle 6"/>
          <p:cNvSpPr/>
          <p:nvPr/>
        </p:nvSpPr>
        <p:spPr>
          <a:xfrm>
            <a:off x="76200" y="5257800"/>
            <a:ext cx="8686800" cy="461665"/>
          </a:xfrm>
          <a:prstGeom prst="rect">
            <a:avLst/>
          </a:prstGeom>
        </p:spPr>
        <p:txBody>
          <a:bodyPr wrap="square">
            <a:spAutoFit/>
          </a:bodyPr>
          <a:lstStyle/>
          <a:p>
            <a:pPr lvl="1">
              <a:spcBef>
                <a:spcPts val="600"/>
              </a:spcBef>
              <a:buClr>
                <a:srgbClr val="0000FF"/>
              </a:buClr>
            </a:pPr>
            <a:r>
              <a:rPr lang="en-US" i="1" dirty="0" smtClean="0">
                <a:latin typeface="AvantGarde" pitchFamily="34" charset="0"/>
              </a:rPr>
              <a:t> Send Quarterly Reports to </a:t>
            </a:r>
            <a:r>
              <a:rPr lang="en-US" i="1" dirty="0" smtClean="0">
                <a:latin typeface="AvantGarde" pitchFamily="34" charset="0"/>
              </a:rPr>
              <a:t>Y</a:t>
            </a:r>
            <a:r>
              <a:rPr lang="en-US" i="1" dirty="0" smtClean="0">
                <a:latin typeface="AvantGarde" pitchFamily="34" charset="0"/>
              </a:rPr>
              <a:t>our </a:t>
            </a:r>
            <a:r>
              <a:rPr lang="en-US" i="1" dirty="0" smtClean="0">
                <a:latin typeface="AvantGarde" pitchFamily="34" charset="0"/>
              </a:rPr>
              <a:t>Regional Coordinator</a:t>
            </a:r>
            <a:endParaRPr lang="en-US" i="1" dirty="0">
              <a:latin typeface="AvantGarde"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ctrTitle"/>
          </p:nvPr>
        </p:nvSpPr>
        <p:spPr>
          <a:xfrm>
            <a:off x="685800" y="1676400"/>
            <a:ext cx="7772400" cy="2362200"/>
          </a:xfrm>
        </p:spPr>
        <p:txBody>
          <a:bodyPr/>
          <a:lstStyle/>
          <a:p>
            <a:pPr algn="ctr" eaLnBrk="1" hangingPunct="1">
              <a:defRPr/>
            </a:pPr>
            <a:r>
              <a:rPr lang="en-US" sz="3800" smtClean="0"/>
              <a:t/>
            </a:r>
            <a:br>
              <a:rPr lang="en-US" sz="3800" smtClean="0"/>
            </a:br>
            <a:endParaRPr lang="en-US" sz="3800" smtClean="0"/>
          </a:p>
        </p:txBody>
      </p:sp>
      <p:sp>
        <p:nvSpPr>
          <p:cNvPr id="2051" name="Rectangle 1027"/>
          <p:cNvSpPr>
            <a:spLocks noGrp="1" noChangeArrowheads="1"/>
          </p:cNvSpPr>
          <p:nvPr>
            <p:ph type="subTitle" idx="1"/>
          </p:nvPr>
        </p:nvSpPr>
        <p:spPr>
          <a:xfrm>
            <a:off x="533400" y="1600200"/>
            <a:ext cx="8229600" cy="4800600"/>
          </a:xfrm>
        </p:spPr>
        <p:txBody>
          <a:bodyPr/>
          <a:lstStyle/>
          <a:p>
            <a:pPr eaLnBrk="1" hangingPunct="1"/>
            <a:endParaRPr lang="en-US" sz="2400" dirty="0" smtClean="0">
              <a:solidFill>
                <a:schemeClr val="tx1"/>
              </a:solidFill>
            </a:endParaRPr>
          </a:p>
          <a:p>
            <a:pPr eaLnBrk="1" hangingPunct="1"/>
            <a:r>
              <a:rPr lang="en-US" sz="2400" dirty="0" smtClean="0">
                <a:solidFill>
                  <a:schemeClr val="tx1"/>
                </a:solidFill>
              </a:rPr>
              <a:t>Thank you for participating!</a:t>
            </a:r>
          </a:p>
          <a:p>
            <a:pPr eaLnBrk="1" hangingPunct="1"/>
            <a:endParaRPr lang="en-US" sz="2400" dirty="0" smtClean="0">
              <a:solidFill>
                <a:schemeClr val="tx1"/>
              </a:solidFill>
            </a:endParaRPr>
          </a:p>
          <a:p>
            <a:pPr eaLnBrk="1" hangingPunct="1"/>
            <a:endParaRPr lang="en-US" sz="2400" dirty="0" smtClean="0">
              <a:solidFill>
                <a:schemeClr val="tx1"/>
              </a:solidFill>
            </a:endParaRPr>
          </a:p>
          <a:p>
            <a:pPr eaLnBrk="1" hangingPunct="1"/>
            <a:r>
              <a:rPr lang="en-US" sz="2400" dirty="0" smtClean="0">
                <a:solidFill>
                  <a:schemeClr val="tx1"/>
                </a:solidFill>
              </a:rPr>
              <a:t>Questions?  Email: </a:t>
            </a:r>
            <a:r>
              <a:rPr lang="en-US" sz="2400" u="sng" dirty="0" smtClean="0">
                <a:solidFill>
                  <a:schemeClr val="tx1"/>
                </a:solidFill>
              </a:rPr>
              <a:t>SSVF@va.gov </a:t>
            </a:r>
          </a:p>
          <a:p>
            <a:pPr eaLnBrk="1" hangingPunct="1"/>
            <a:endParaRPr lang="en-US" sz="2400" dirty="0" smtClean="0">
              <a:solidFill>
                <a:schemeClr val="tx1"/>
              </a:solidFill>
            </a:endParaRPr>
          </a:p>
          <a:p>
            <a:pPr eaLnBrk="1" hangingPunct="1"/>
            <a:r>
              <a:rPr lang="en-US" sz="2400" b="0" dirty="0" smtClean="0">
                <a:solidFill>
                  <a:schemeClr val="tx1"/>
                </a:solidFill>
              </a:rPr>
              <a:t>This presentation will be posted </a:t>
            </a:r>
            <a:r>
              <a:rPr lang="en-US" sz="2400" b="0" dirty="0" smtClean="0">
                <a:solidFill>
                  <a:schemeClr val="tx1"/>
                </a:solidFill>
              </a:rPr>
              <a:t>at </a:t>
            </a:r>
            <a:r>
              <a:rPr lang="en-US" sz="2400" b="0" u="sng" dirty="0" smtClean="0">
                <a:solidFill>
                  <a:schemeClr val="tx1"/>
                </a:solidFill>
              </a:rPr>
              <a:t>http://</a:t>
            </a:r>
            <a:r>
              <a:rPr lang="en-US" sz="2400" b="0" u="sng" dirty="0" smtClean="0">
                <a:solidFill>
                  <a:schemeClr val="tx1"/>
                </a:solidFill>
              </a:rPr>
              <a:t>www.va.gov/homeless/ssvf.asp </a:t>
            </a:r>
            <a:endParaRPr lang="en-US" sz="2400" b="0" u="sng"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0"/>
          </p:nvPr>
        </p:nvSpPr>
        <p:spPr>
          <a:noFill/>
        </p:spPr>
        <p:txBody>
          <a:bodyPr/>
          <a:lstStyle/>
          <a:p>
            <a:fld id="{734B5E65-F2A6-4D9C-AED9-4AF2DB91C796}" type="slidenum">
              <a:rPr lang="en-US" smtClean="0"/>
              <a:pPr/>
              <a:t>4</a:t>
            </a:fld>
            <a:endParaRPr lang="en-US" dirty="0" smtClean="0"/>
          </a:p>
        </p:txBody>
      </p:sp>
      <p:sp>
        <p:nvSpPr>
          <p:cNvPr id="43011"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79F4F87F-2D2A-4347-8ED9-C231A29F0219}" type="slidenum">
              <a:rPr lang="en-US" sz="1400" b="0">
                <a:latin typeface="Arial" charset="0"/>
              </a:rPr>
              <a:pPr algn="r"/>
              <a:t>4</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Available Funding</a:t>
            </a:r>
          </a:p>
        </p:txBody>
      </p:sp>
      <p:sp>
        <p:nvSpPr>
          <p:cNvPr id="43013" name="Rectangle 5"/>
          <p:cNvSpPr>
            <a:spLocks noGrp="1" noChangeArrowheads="1"/>
          </p:cNvSpPr>
          <p:nvPr>
            <p:ph type="body" idx="4294967295"/>
          </p:nvPr>
        </p:nvSpPr>
        <p:spPr>
          <a:xfrm>
            <a:off x="152400" y="1066800"/>
            <a:ext cx="8991600" cy="5410200"/>
          </a:xfrm>
          <a:noFill/>
        </p:spPr>
        <p:txBody>
          <a:bodyPr/>
          <a:lstStyle/>
          <a:p>
            <a:pPr eaLnBrk="1" hangingPunct="1">
              <a:buFontTx/>
              <a:buNone/>
            </a:pPr>
            <a:r>
              <a:rPr lang="en-US" sz="2000" dirty="0" smtClean="0"/>
              <a:t>Allocation (Section E of NOFA)</a:t>
            </a:r>
          </a:p>
          <a:p>
            <a:pPr eaLnBrk="1" hangingPunct="1"/>
            <a:r>
              <a:rPr lang="en-US" sz="2000" b="0" dirty="0" smtClean="0">
                <a:solidFill>
                  <a:schemeClr val="tx1"/>
                </a:solidFill>
              </a:rPr>
              <a:t>Approx. $100 million available for SSVF grants this year (with up to $60 million available for Funding Priority 1, i.e. renewals)</a:t>
            </a:r>
          </a:p>
          <a:p>
            <a:pPr eaLnBrk="1" hangingPunct="1"/>
            <a:r>
              <a:rPr lang="en-US" sz="2000" b="0" dirty="0" smtClean="0">
                <a:solidFill>
                  <a:schemeClr val="tx1"/>
                </a:solidFill>
              </a:rPr>
              <a:t>Maximum allowable grant size is $1 million per year per grantee per state and $3 million per grantee nationwide.</a:t>
            </a:r>
          </a:p>
          <a:p>
            <a:pPr eaLnBrk="1" hangingPunct="1"/>
            <a:endParaRPr lang="en-US" sz="2000" b="0" dirty="0" smtClean="0">
              <a:solidFill>
                <a:schemeClr val="tx1"/>
              </a:solidFill>
            </a:endParaRPr>
          </a:p>
          <a:p>
            <a:pPr eaLnBrk="1" hangingPunct="1">
              <a:buFontTx/>
              <a:buNone/>
            </a:pPr>
            <a:r>
              <a:rPr lang="en-US" sz="2000" dirty="0" smtClean="0"/>
              <a:t>Supportive Services Grant Award Period (Section F of NOFA)</a:t>
            </a:r>
          </a:p>
          <a:p>
            <a:pPr eaLnBrk="1" hangingPunct="1"/>
            <a:r>
              <a:rPr lang="en-US" sz="2000" b="0" dirty="0" smtClean="0">
                <a:solidFill>
                  <a:schemeClr val="tx1"/>
                </a:solidFill>
              </a:rPr>
              <a:t>SSVF grants awarded this year will be for a one-year period</a:t>
            </a:r>
          </a:p>
          <a:p>
            <a:pPr eaLnBrk="1" hangingPunct="1"/>
            <a:r>
              <a:rPr lang="en-US" sz="2000" b="0" dirty="0" smtClean="0">
                <a:solidFill>
                  <a:schemeClr val="tx1"/>
                </a:solidFill>
              </a:rPr>
              <a:t>If funding allows, future NOFAs may continue to be issued to enable grantees to renew their grant through a simplified application process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p:nvPr>
        </p:nvSpPr>
        <p:spPr>
          <a:xfrm>
            <a:off x="381000" y="1143000"/>
            <a:ext cx="8382000" cy="4675188"/>
          </a:xfrm>
        </p:spPr>
        <p:txBody>
          <a:bodyPr/>
          <a:lstStyle/>
          <a:p>
            <a:r>
              <a:rPr lang="en-US" sz="2400" b="0" dirty="0" smtClean="0">
                <a:solidFill>
                  <a:schemeClr val="tx1"/>
                </a:solidFill>
              </a:rPr>
              <a:t>Two funding priorities, described in section J of the NOFA.</a:t>
            </a:r>
          </a:p>
          <a:p>
            <a:r>
              <a:rPr lang="en-US" sz="2400" b="0" dirty="0" smtClean="0">
                <a:solidFill>
                  <a:schemeClr val="tx1"/>
                </a:solidFill>
              </a:rPr>
              <a:t>Priority given to renewals who are eligible under “Funding Priority 1”. Renewal applications are about one-third the length of new applications.</a:t>
            </a:r>
          </a:p>
          <a:p>
            <a:r>
              <a:rPr lang="en-US" sz="2400" b="0" dirty="0" smtClean="0">
                <a:solidFill>
                  <a:schemeClr val="tx1"/>
                </a:solidFill>
              </a:rPr>
              <a:t>Since $60 million available under Funding Priority 1, potentially all grants can be re-funded. </a:t>
            </a:r>
          </a:p>
          <a:p>
            <a:r>
              <a:rPr lang="en-US" sz="2400" b="0" dirty="0" smtClean="0">
                <a:solidFill>
                  <a:schemeClr val="tx1"/>
                </a:solidFill>
              </a:rPr>
              <a:t>Funding not automatic. Threshold score must be higher than 85 overall. </a:t>
            </a:r>
          </a:p>
          <a:p>
            <a:r>
              <a:rPr lang="en-US" sz="2400" b="0" dirty="0" smtClean="0">
                <a:solidFill>
                  <a:schemeClr val="tx1"/>
                </a:solidFill>
              </a:rPr>
              <a:t>Meet threshold requirements (Executive Summary B in renewal application)</a:t>
            </a:r>
          </a:p>
        </p:txBody>
      </p:sp>
      <p:sp>
        <p:nvSpPr>
          <p:cNvPr id="4" name="Slide Number Placeholder 3"/>
          <p:cNvSpPr>
            <a:spLocks noGrp="1"/>
          </p:cNvSpPr>
          <p:nvPr>
            <p:ph type="sldNum" sz="quarter" idx="10"/>
          </p:nvPr>
        </p:nvSpPr>
        <p:spPr/>
        <p:txBody>
          <a:bodyPr/>
          <a:lstStyle/>
          <a:p>
            <a:pPr>
              <a:defRPr/>
            </a:pPr>
            <a:fld id="{5A853E43-2DA6-4E32-9C7D-C56E2544CF12}" type="slidenum">
              <a:rPr lang="en-US" smtClean="0"/>
              <a:pPr>
                <a:defRPr/>
              </a:pPr>
              <a:t>5</a:t>
            </a:fld>
            <a:endParaRPr lang="en-US" dirty="0"/>
          </a:p>
        </p:txBody>
      </p:sp>
      <p:sp>
        <p:nvSpPr>
          <p:cNvPr id="6" name="TextBox 5"/>
          <p:cNvSpPr txBox="1"/>
          <p:nvPr/>
        </p:nvSpPr>
        <p:spPr>
          <a:xfrm>
            <a:off x="4038600" y="152400"/>
            <a:ext cx="4876800" cy="584775"/>
          </a:xfrm>
          <a:prstGeom prst="rect">
            <a:avLst/>
          </a:prstGeom>
          <a:noFill/>
        </p:spPr>
        <p:txBody>
          <a:bodyPr wrap="square" rtlCol="0">
            <a:spAutoFit/>
          </a:bodyPr>
          <a:lstStyle/>
          <a:p>
            <a:pPr algn="r"/>
            <a:r>
              <a:rPr lang="en-US" sz="3200" i="1" dirty="0" smtClean="0">
                <a:solidFill>
                  <a:schemeClr val="bg1"/>
                </a:solidFill>
                <a:effectLst>
                  <a:outerShdw blurRad="38100" dist="38100" dir="2700000" algn="tl">
                    <a:srgbClr val="000000">
                      <a:alpha val="43137"/>
                    </a:srgbClr>
                  </a:outerShdw>
                </a:effectLst>
                <a:latin typeface="+mj-lt"/>
                <a:cs typeface="Times New Roman" pitchFamily="18" charset="0"/>
              </a:rPr>
              <a:t>Eligibility</a:t>
            </a:r>
            <a:endParaRPr lang="en-US" sz="3200" i="1" dirty="0">
              <a:solidFill>
                <a:schemeClr val="bg1"/>
              </a:solidFill>
              <a:effectLst>
                <a:outerShdw blurRad="38100" dist="38100" dir="2700000" algn="tl">
                  <a:srgbClr val="000000">
                    <a:alpha val="43137"/>
                  </a:srgbClr>
                </a:outerShdw>
              </a:effectLst>
              <a:latin typeface="+mj-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19200"/>
            <a:ext cx="8534400" cy="4598988"/>
          </a:xfrm>
        </p:spPr>
        <p:txBody>
          <a:bodyPr/>
          <a:lstStyle/>
          <a:p>
            <a:r>
              <a:rPr lang="en-US" b="0" dirty="0" smtClean="0">
                <a:solidFill>
                  <a:schemeClr val="tx1"/>
                </a:solidFill>
              </a:rPr>
              <a:t>Renewal applications can only be used by existing grantees proposing “substantially the same” program as their original funded application.</a:t>
            </a:r>
          </a:p>
          <a:p>
            <a:r>
              <a:rPr lang="en-US" b="0" dirty="0" smtClean="0">
                <a:solidFill>
                  <a:schemeClr val="tx1"/>
                </a:solidFill>
              </a:rPr>
              <a:t>Grant request cannot vary by more than 10% (subject to the limits in Section E of the NOFA)</a:t>
            </a:r>
          </a:p>
          <a:p>
            <a:r>
              <a:rPr lang="en-US" b="0" dirty="0" smtClean="0">
                <a:solidFill>
                  <a:schemeClr val="tx1"/>
                </a:solidFill>
              </a:rPr>
              <a:t>Significant changes would require new application (as per NOFA’s Funding Priority 2).</a:t>
            </a:r>
          </a:p>
          <a:p>
            <a:r>
              <a:rPr lang="en-US" b="0" dirty="0" smtClean="0">
                <a:solidFill>
                  <a:schemeClr val="tx1"/>
                </a:solidFill>
              </a:rPr>
              <a:t>Minor changes in personnel, target populations, geographic areas, allocations of budgeted financial assistance allowed.</a:t>
            </a:r>
          </a:p>
          <a:p>
            <a:endParaRPr lang="en-US" b="0" dirty="0" smtClean="0">
              <a:solidFill>
                <a:schemeClr val="tx1"/>
              </a:solidFill>
            </a:endParaRPr>
          </a:p>
          <a:p>
            <a:endParaRPr lang="en-US" dirty="0"/>
          </a:p>
        </p:txBody>
      </p:sp>
      <p:sp>
        <p:nvSpPr>
          <p:cNvPr id="3" name="Slide Number Placeholder 2"/>
          <p:cNvSpPr>
            <a:spLocks noGrp="1"/>
          </p:cNvSpPr>
          <p:nvPr>
            <p:ph type="sldNum" sz="quarter" idx="10"/>
          </p:nvPr>
        </p:nvSpPr>
        <p:spPr/>
        <p:txBody>
          <a:bodyPr/>
          <a:lstStyle/>
          <a:p>
            <a:pPr>
              <a:defRPr/>
            </a:pPr>
            <a:fld id="{37798129-4174-47CD-A42B-C41E5AF039A4}" type="slidenum">
              <a:rPr lang="en-US" smtClean="0"/>
              <a:pPr>
                <a:defRPr/>
              </a:pPr>
              <a:t>6</a:t>
            </a:fld>
            <a:endParaRPr lang="en-US" dirty="0"/>
          </a:p>
        </p:txBody>
      </p:sp>
      <p:sp>
        <p:nvSpPr>
          <p:cNvPr id="4" name="TextBox 3"/>
          <p:cNvSpPr txBox="1"/>
          <p:nvPr/>
        </p:nvSpPr>
        <p:spPr>
          <a:xfrm>
            <a:off x="5029200" y="228600"/>
            <a:ext cx="3810000" cy="584775"/>
          </a:xfrm>
          <a:prstGeom prst="rect">
            <a:avLst/>
          </a:prstGeom>
          <a:noFill/>
        </p:spPr>
        <p:txBody>
          <a:bodyPr wrap="square" rtlCol="0">
            <a:spAutoFit/>
          </a:bodyPr>
          <a:lstStyle/>
          <a:p>
            <a:pPr algn="r"/>
            <a:r>
              <a:rPr lang="en-US" sz="3200" i="1" dirty="0" smtClean="0">
                <a:solidFill>
                  <a:schemeClr val="bg1"/>
                </a:solidFill>
                <a:effectLst>
                  <a:outerShdw blurRad="38100" dist="38100" dir="2700000" algn="tl">
                    <a:srgbClr val="000000">
                      <a:alpha val="43137"/>
                    </a:srgbClr>
                  </a:outerShdw>
                </a:effectLst>
                <a:latin typeface="+mn-lt"/>
                <a:cs typeface="Times New Roman" pitchFamily="18" charset="0"/>
              </a:rPr>
              <a:t>Eligibility (cont.)</a:t>
            </a:r>
            <a:endParaRPr lang="en-US" sz="3200" i="1" dirty="0">
              <a:solidFill>
                <a:schemeClr val="bg1"/>
              </a:solidFill>
              <a:effectLst>
                <a:outerShdw blurRad="38100" dist="38100" dir="2700000" algn="tl">
                  <a:srgbClr val="000000">
                    <a:alpha val="43137"/>
                  </a:srgbClr>
                </a:outerShdw>
              </a:effectLst>
              <a:latin typeface="+mn-lt"/>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txBox="1">
            <a:spLocks noGrp="1" noChangeArrowheads="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A4145491-B262-461C-81B0-4D287B4C863E}" type="slidenum">
              <a:rPr lang="en-US" sz="1400" b="0">
                <a:latin typeface="Arial" charset="0"/>
              </a:rPr>
              <a:pPr algn="r"/>
              <a:t>7</a:t>
            </a:fld>
            <a:endParaRPr lang="en-US" sz="1400" b="0" dirty="0">
              <a:latin typeface="Arial" charset="0"/>
            </a:endParaRPr>
          </a:p>
        </p:txBody>
      </p:sp>
      <p:sp>
        <p:nvSpPr>
          <p:cNvPr id="34819" name="Slide Number Placeholder 3"/>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BD522526-E5D9-412D-BBB4-300FD93D9B6F}" type="slidenum">
              <a:rPr lang="en-US" sz="1400" b="0">
                <a:latin typeface="Arial" charset="0"/>
              </a:rPr>
              <a:pPr algn="r"/>
              <a:t>7</a:t>
            </a:fld>
            <a:endParaRPr lang="en-US" sz="1400" b="0" dirty="0">
              <a:latin typeface="Arial" charset="0"/>
            </a:endParaRPr>
          </a:p>
        </p:txBody>
      </p:sp>
      <p:sp>
        <p:nvSpPr>
          <p:cNvPr id="107725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SSVF Financial Assistance</a:t>
            </a:r>
            <a:endParaRPr lang="en-US" sz="2000" i="1" dirty="0">
              <a:solidFill>
                <a:schemeClr val="bg1"/>
              </a:solidFill>
              <a:effectLst>
                <a:outerShdw blurRad="38100" dist="38100" dir="2700000" algn="tl">
                  <a:srgbClr val="C0C0C0"/>
                </a:outerShdw>
              </a:effectLst>
              <a:latin typeface="AvantGarde" pitchFamily="34" charset="0"/>
            </a:endParaRPr>
          </a:p>
        </p:txBody>
      </p:sp>
      <p:graphicFrame>
        <p:nvGraphicFramePr>
          <p:cNvPr id="306250" name="Group 74"/>
          <p:cNvGraphicFramePr>
            <a:graphicFrameLocks noGrp="1"/>
          </p:cNvGraphicFramePr>
          <p:nvPr/>
        </p:nvGraphicFramePr>
        <p:xfrm>
          <a:off x="228600" y="1143000"/>
          <a:ext cx="8686800" cy="4759516"/>
        </p:xfrm>
        <a:graphic>
          <a:graphicData uri="http://schemas.openxmlformats.org/drawingml/2006/table">
            <a:tbl>
              <a:tblPr/>
              <a:tblGrid>
                <a:gridCol w="2613025"/>
                <a:gridCol w="6073775"/>
              </a:tblGrid>
              <a:tr h="609600">
                <a:tc>
                  <a:txBody>
                    <a:bodyPr/>
                    <a:lstStyle/>
                    <a:p>
                      <a:pPr marL="0" marR="0" lvl="0" indent="0" algn="ctr" defTabSz="914400" rtl="0" eaLnBrk="0" fontAlgn="base" latinLnBrk="0" hangingPunct="0">
                        <a:lnSpc>
                          <a:spcPct val="100000"/>
                        </a:lnSpc>
                        <a:spcBef>
                          <a:spcPct val="20000"/>
                        </a:spcBef>
                        <a:spcAft>
                          <a:spcPct val="0"/>
                        </a:spcAft>
                        <a:buClr>
                          <a:srgbClr val="0000FF"/>
                        </a:buClr>
                        <a:buSzTx/>
                        <a:buFontTx/>
                        <a:buNone/>
                        <a:tabLst/>
                      </a:pPr>
                      <a:r>
                        <a:rPr kumimoji="0" lang="en-US" sz="1800" b="1" i="0" u="none" strike="noStrike" cap="none" normalizeH="0" baseline="0" dirty="0" smtClean="0">
                          <a:ln>
                            <a:noFill/>
                          </a:ln>
                          <a:solidFill>
                            <a:schemeClr val="tx1"/>
                          </a:solidFill>
                          <a:effectLst/>
                          <a:latin typeface="AvantGarde" pitchFamily="34" charset="0"/>
                        </a:rPr>
                        <a:t>Type of Temporary Financial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chemeClr val="folHlink"/>
                    </a:solidFill>
                  </a:tcPr>
                </a:tc>
                <a:tc>
                  <a:txBody>
                    <a:bodyPr/>
                    <a:lstStyle/>
                    <a:p>
                      <a:pPr marL="0" marR="0" lvl="0" indent="0" algn="ctr" defTabSz="914400" rtl="0" eaLnBrk="0" fontAlgn="base" latinLnBrk="0" hangingPunct="0">
                        <a:lnSpc>
                          <a:spcPct val="100000"/>
                        </a:lnSpc>
                        <a:spcBef>
                          <a:spcPct val="20000"/>
                        </a:spcBef>
                        <a:spcAft>
                          <a:spcPct val="0"/>
                        </a:spcAft>
                        <a:buClr>
                          <a:srgbClr val="0000FF"/>
                        </a:buClr>
                        <a:buSzTx/>
                        <a:buFontTx/>
                        <a:buNone/>
                        <a:tabLst/>
                      </a:pPr>
                      <a:r>
                        <a:rPr kumimoji="0" lang="en-US" sz="1800" b="1" i="0" u="none" strike="noStrike" cap="none" normalizeH="0" baseline="0" dirty="0" smtClean="0">
                          <a:ln>
                            <a:noFill/>
                          </a:ln>
                          <a:solidFill>
                            <a:schemeClr val="tx1"/>
                          </a:solidFill>
                          <a:effectLst/>
                          <a:latin typeface="AvantGarde" pitchFamily="34" charset="0"/>
                        </a:rPr>
                        <a:t>Time/Amount Limitation</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chemeClr val="folHlink"/>
                    </a:solidFill>
                  </a:tcPr>
                </a:tc>
              </a:tr>
              <a:tr h="65563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Rental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8 months in a 3-year period; no more than 5 months in any 12-month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Utility-Fee Payment* Assistance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4 months in a 3-year period; no more than 2 months in any 12-month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7943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Security Deposits or Utility Deposits*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1 time in a 3-year period for security deposit; </a:t>
                      </a:r>
                    </a:p>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1 time in a 3-year period for utility deposit</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Moving Costs*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1 time in a 3-year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1275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Emergency Supplies*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$500 during a 3-year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Child Care**</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Max. of 4 months in a 12-month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9144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Transportation**</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Tokens, vouchers, etc. – no time limit</a:t>
                      </a:r>
                    </a:p>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800" b="0" i="0" u="none" strike="noStrike" cap="none" normalizeH="0" baseline="0" dirty="0" smtClean="0">
                          <a:ln>
                            <a:noFill/>
                          </a:ln>
                          <a:solidFill>
                            <a:schemeClr val="tx1"/>
                          </a:solidFill>
                          <a:effectLst/>
                          <a:latin typeface="AvantGarde" pitchFamily="34" charset="0"/>
                        </a:rPr>
                        <a:t>Car repairs/maintenance – max. of $1,000 during 3-year period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34850" name="Text Box 70"/>
          <p:cNvSpPr txBox="1">
            <a:spLocks noChangeArrowheads="1"/>
          </p:cNvSpPr>
          <p:nvPr/>
        </p:nvSpPr>
        <p:spPr bwMode="auto">
          <a:xfrm>
            <a:off x="381000" y="5943600"/>
            <a:ext cx="8534400" cy="612775"/>
          </a:xfrm>
          <a:prstGeom prst="rect">
            <a:avLst/>
          </a:prstGeom>
          <a:noFill/>
          <a:ln w="25400">
            <a:noFill/>
            <a:miter lim="800000"/>
            <a:headEnd/>
            <a:tailEnd type="none" w="lg" len="lg"/>
          </a:ln>
        </p:spPr>
        <p:txBody>
          <a:bodyPr>
            <a:spAutoFit/>
          </a:bodyPr>
          <a:lstStyle/>
          <a:p>
            <a:pPr>
              <a:lnSpc>
                <a:spcPct val="75000"/>
              </a:lnSpc>
              <a:spcBef>
                <a:spcPct val="25000"/>
              </a:spcBef>
            </a:pPr>
            <a:r>
              <a:rPr lang="en-US" sz="1600" b="0" dirty="0">
                <a:latin typeface="AvantGarde" pitchFamily="34" charset="0"/>
              </a:rPr>
              <a:t>*See §</a:t>
            </a:r>
            <a:r>
              <a:rPr lang="en-US" b="0" dirty="0">
                <a:latin typeface="AvantGarde" pitchFamily="34" charset="0"/>
              </a:rPr>
              <a:t> </a:t>
            </a:r>
            <a:r>
              <a:rPr lang="en-US" sz="1600" b="0" dirty="0">
                <a:latin typeface="AvantGarde" pitchFamily="34" charset="0"/>
              </a:rPr>
              <a:t>62.34 of Final Rule for additional requirements and restrictions.</a:t>
            </a:r>
          </a:p>
          <a:p>
            <a:pPr>
              <a:lnSpc>
                <a:spcPct val="75000"/>
              </a:lnSpc>
              <a:spcBef>
                <a:spcPct val="25000"/>
              </a:spcBef>
            </a:pPr>
            <a:r>
              <a:rPr lang="en-US" sz="1600" b="0" dirty="0">
                <a:latin typeface="AvantGarde" pitchFamily="34" charset="0"/>
              </a:rPr>
              <a:t>**See §</a:t>
            </a:r>
            <a:r>
              <a:rPr lang="en-US" sz="1600" dirty="0">
                <a:latin typeface="AvantGarde" pitchFamily="34" charset="0"/>
              </a:rPr>
              <a:t> </a:t>
            </a:r>
            <a:r>
              <a:rPr lang="en-US" sz="1600" b="0" dirty="0">
                <a:latin typeface="AvantGarde" pitchFamily="34" charset="0"/>
              </a:rPr>
              <a:t>62.33 of Final Rule for additional requirements and restrictions.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6"/>
          <p:cNvSpPr>
            <a:spLocks noGrp="1" noChangeArrowheads="1"/>
          </p:cNvSpPr>
          <p:nvPr>
            <p:ph type="sldNum" sz="quarter" idx="10"/>
          </p:nvPr>
        </p:nvSpPr>
        <p:spPr>
          <a:noFill/>
        </p:spPr>
        <p:txBody>
          <a:bodyPr/>
          <a:lstStyle/>
          <a:p>
            <a:fld id="{354B14D4-0EEE-4E02-926A-1BB2873DE74E}" type="slidenum">
              <a:rPr lang="en-US" smtClean="0"/>
              <a:pPr/>
              <a:t>8</a:t>
            </a:fld>
            <a:endParaRPr lang="en-US" dirty="0" smtClean="0"/>
          </a:p>
        </p:txBody>
      </p:sp>
      <p:sp>
        <p:nvSpPr>
          <p:cNvPr id="1028" name="Rectangle 4"/>
          <p:cNvSpPr>
            <a:spLocks noGrp="1" noChangeArrowheads="1"/>
          </p:cNvSpPr>
          <p:nvPr>
            <p:ph type="title"/>
          </p:nvPr>
        </p:nvSpPr>
        <p:spPr>
          <a:xfrm>
            <a:off x="228600" y="966788"/>
            <a:ext cx="8610600" cy="838200"/>
          </a:xfrm>
          <a:noFill/>
        </p:spPr>
        <p:txBody>
          <a:bodyPr/>
          <a:lstStyle/>
          <a:p>
            <a:r>
              <a:rPr lang="en-US" sz="2000" b="1" i="0" dirty="0" smtClean="0">
                <a:solidFill>
                  <a:schemeClr val="hlink"/>
                </a:solidFill>
                <a:effectLst/>
              </a:rPr>
              <a:t>Requirements for the Use of SSVF Grant Funds (NOFA Section G)</a:t>
            </a:r>
          </a:p>
        </p:txBody>
      </p:sp>
      <p:sp>
        <p:nvSpPr>
          <p:cNvPr id="1225732" name="Rectangle 4"/>
          <p:cNvSpPr>
            <a:spLocks noChangeArrowheads="1"/>
          </p:cNvSpPr>
          <p:nvPr/>
        </p:nvSpPr>
        <p:spPr bwMode="auto">
          <a:xfrm>
            <a:off x="3505200" y="0"/>
            <a:ext cx="56388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Uses of SSVF Grant Funds</a:t>
            </a:r>
          </a:p>
        </p:txBody>
      </p:sp>
      <p:sp>
        <p:nvSpPr>
          <p:cNvPr id="1030" name="Rectangle 7"/>
          <p:cNvSpPr>
            <a:spLocks noChangeArrowheads="1"/>
          </p:cNvSpPr>
          <p:nvPr/>
        </p:nvSpPr>
        <p:spPr bwMode="auto">
          <a:xfrm>
            <a:off x="304800" y="5715000"/>
            <a:ext cx="8458200" cy="942975"/>
          </a:xfrm>
          <a:prstGeom prst="rect">
            <a:avLst/>
          </a:prstGeom>
          <a:noFill/>
          <a:ln w="25400">
            <a:noFill/>
            <a:miter lim="800000"/>
            <a:headEnd/>
            <a:tailEnd type="none" w="lg" len="lg"/>
          </a:ln>
        </p:spPr>
        <p:txBody>
          <a:bodyPr>
            <a:spAutoFit/>
          </a:bodyPr>
          <a:lstStyle/>
          <a:p>
            <a:pPr eaLnBrk="0" hangingPunct="0">
              <a:spcBef>
                <a:spcPct val="20000"/>
              </a:spcBef>
              <a:buClr>
                <a:srgbClr val="0000FF"/>
              </a:buClr>
            </a:pPr>
            <a:r>
              <a:rPr lang="en-US" sz="1400" b="0" dirty="0">
                <a:solidFill>
                  <a:srgbClr val="000000"/>
                </a:solidFill>
                <a:latin typeface="AvantGarde" pitchFamily="34" charset="0"/>
              </a:rPr>
              <a:t>*Note: Maximum of 30% of supportive services costs may be used for temporary financial assistance paid directly to a third party on behalf of a participant for child care, transportation, rental assistance, utility-fee </a:t>
            </a:r>
            <a:r>
              <a:rPr lang="en-US" sz="1400" b="0" dirty="0">
                <a:latin typeface="AvantGarde" pitchFamily="34" charset="0"/>
              </a:rPr>
              <a:t>payment assistance, security deposits, utility deposits, moving costs, and emergency supplies in accordance with §§ 62.33 and 62.34 of Final Rule.</a:t>
            </a:r>
            <a:r>
              <a:rPr lang="en-US" sz="1400" dirty="0">
                <a:latin typeface="AvantGarde" pitchFamily="34" charset="0"/>
              </a:rPr>
              <a:t> </a:t>
            </a:r>
          </a:p>
        </p:txBody>
      </p:sp>
      <p:sp>
        <p:nvSpPr>
          <p:cNvPr id="1031" name="Text Box 9"/>
          <p:cNvSpPr txBox="1">
            <a:spLocks noChangeArrowheads="1"/>
          </p:cNvSpPr>
          <p:nvPr/>
        </p:nvSpPr>
        <p:spPr bwMode="auto">
          <a:xfrm>
            <a:off x="1219200" y="4267200"/>
            <a:ext cx="1371600" cy="427038"/>
          </a:xfrm>
          <a:prstGeom prst="rect">
            <a:avLst/>
          </a:prstGeom>
          <a:noFill/>
          <a:ln w="25400">
            <a:noFill/>
            <a:miter lim="800000"/>
            <a:headEnd/>
            <a:tailEnd type="none" w="lg" len="lg"/>
          </a:ln>
        </p:spPr>
        <p:txBody>
          <a:bodyPr>
            <a:spAutoFit/>
          </a:bodyPr>
          <a:lstStyle/>
          <a:p>
            <a:pPr>
              <a:spcBef>
                <a:spcPct val="50000"/>
              </a:spcBef>
            </a:pPr>
            <a:r>
              <a:rPr lang="en-US" sz="2200" dirty="0">
                <a:solidFill>
                  <a:schemeClr val="bg1"/>
                </a:solidFill>
                <a:latin typeface="AvantGarde" pitchFamily="34" charset="0"/>
              </a:rPr>
              <a:t>60-75%</a:t>
            </a:r>
          </a:p>
        </p:txBody>
      </p:sp>
      <p:sp>
        <p:nvSpPr>
          <p:cNvPr id="1032" name="Text Box 10"/>
          <p:cNvSpPr txBox="1">
            <a:spLocks noChangeArrowheads="1"/>
          </p:cNvSpPr>
          <p:nvPr/>
        </p:nvSpPr>
        <p:spPr bwMode="auto">
          <a:xfrm>
            <a:off x="1403350" y="2117725"/>
            <a:ext cx="1371600" cy="641350"/>
          </a:xfrm>
          <a:prstGeom prst="rect">
            <a:avLst/>
          </a:prstGeom>
          <a:noFill/>
          <a:ln w="25400">
            <a:noFill/>
            <a:miter lim="800000"/>
            <a:headEnd/>
            <a:tailEnd type="none" w="lg" len="lg"/>
          </a:ln>
        </p:spPr>
        <p:txBody>
          <a:bodyPr>
            <a:spAutoFit/>
          </a:bodyPr>
          <a:lstStyle/>
          <a:p>
            <a:r>
              <a:rPr lang="en-US" sz="2000" dirty="0">
                <a:solidFill>
                  <a:schemeClr val="bg1"/>
                </a:solidFill>
                <a:latin typeface="AvantGarde" pitchFamily="34" charset="0"/>
              </a:rPr>
              <a:t>&lt;10%</a:t>
            </a:r>
          </a:p>
          <a:p>
            <a:r>
              <a:rPr lang="en-US" sz="1600" b="0" dirty="0">
                <a:solidFill>
                  <a:schemeClr val="bg1"/>
                </a:solidFill>
                <a:latin typeface="AvantGarde" pitchFamily="34" charset="0"/>
              </a:rPr>
              <a:t>  Admin</a:t>
            </a:r>
          </a:p>
        </p:txBody>
      </p:sp>
      <p:graphicFrame>
        <p:nvGraphicFramePr>
          <p:cNvPr id="1026" name="Object 14"/>
          <p:cNvGraphicFramePr>
            <a:graphicFrameLocks noChangeAspect="1"/>
          </p:cNvGraphicFramePr>
          <p:nvPr>
            <p:ph idx="1"/>
          </p:nvPr>
        </p:nvGraphicFramePr>
        <p:xfrm>
          <a:off x="4763" y="1681163"/>
          <a:ext cx="8758237" cy="4049712"/>
        </p:xfrm>
        <a:graphic>
          <a:graphicData uri="http://schemas.openxmlformats.org/presentationml/2006/ole">
            <p:oleObj spid="_x0000_s89090" name="Chart" r:id="rId3" imgW="7705854" imgH="3562380" progId="MSGraph.Chart.8">
              <p:embed followColorScheme="full"/>
            </p:oleObj>
          </a:graphicData>
        </a:graphic>
      </p:graphicFrame>
      <p:sp>
        <p:nvSpPr>
          <p:cNvPr id="1033" name="Text Box 15"/>
          <p:cNvSpPr txBox="1">
            <a:spLocks noChangeArrowheads="1"/>
          </p:cNvSpPr>
          <p:nvPr/>
        </p:nvSpPr>
        <p:spPr bwMode="auto">
          <a:xfrm>
            <a:off x="2519363" y="2224088"/>
            <a:ext cx="1752600" cy="1495425"/>
          </a:xfrm>
          <a:prstGeom prst="rect">
            <a:avLst/>
          </a:prstGeom>
          <a:noFill/>
          <a:ln w="25400">
            <a:noFill/>
            <a:miter lim="800000"/>
            <a:headEnd/>
            <a:tailEnd type="none" w="lg" len="lg"/>
          </a:ln>
        </p:spPr>
        <p:txBody>
          <a:bodyPr>
            <a:spAutoFit/>
          </a:bodyPr>
          <a:lstStyle/>
          <a:p>
            <a:r>
              <a:rPr lang="en-US" sz="2000" dirty="0">
                <a:latin typeface="AvantGarde" pitchFamily="34" charset="0"/>
              </a:rPr>
              <a:t>20-35%</a:t>
            </a:r>
          </a:p>
          <a:p>
            <a:r>
              <a:rPr lang="en-US" sz="1800" dirty="0">
                <a:latin typeface="AvantGarde" pitchFamily="34" charset="0"/>
              </a:rPr>
              <a:t>(Categ. 1: Residing in Perm. Housing)</a:t>
            </a:r>
          </a:p>
        </p:txBody>
      </p:sp>
      <p:sp>
        <p:nvSpPr>
          <p:cNvPr id="1034" name="Text Box 16"/>
          <p:cNvSpPr txBox="1">
            <a:spLocks noChangeArrowheads="1"/>
          </p:cNvSpPr>
          <p:nvPr/>
        </p:nvSpPr>
        <p:spPr bwMode="auto">
          <a:xfrm>
            <a:off x="1168400" y="3495675"/>
            <a:ext cx="2971800" cy="1495425"/>
          </a:xfrm>
          <a:prstGeom prst="rect">
            <a:avLst/>
          </a:prstGeom>
          <a:noFill/>
          <a:ln w="25400">
            <a:noFill/>
            <a:miter lim="800000"/>
            <a:headEnd/>
            <a:tailEnd type="none" w="lg" len="lg"/>
          </a:ln>
        </p:spPr>
        <p:txBody>
          <a:bodyPr>
            <a:spAutoFit/>
          </a:bodyPr>
          <a:lstStyle/>
          <a:p>
            <a:pPr>
              <a:spcBef>
                <a:spcPct val="50000"/>
              </a:spcBef>
            </a:pPr>
            <a:r>
              <a:rPr lang="en-US" sz="2000" dirty="0">
                <a:solidFill>
                  <a:schemeClr val="bg1"/>
                </a:solidFill>
                <a:latin typeface="AvantGarde" pitchFamily="34" charset="0"/>
              </a:rPr>
              <a:t>60-75%</a:t>
            </a:r>
            <a:r>
              <a:rPr lang="en-US" sz="2200" dirty="0">
                <a:solidFill>
                  <a:schemeClr val="bg1"/>
                </a:solidFill>
                <a:latin typeface="AvantGarde" pitchFamily="34" charset="0"/>
              </a:rPr>
              <a:t/>
            </a:r>
            <a:br>
              <a:rPr lang="en-US" sz="2200" dirty="0">
                <a:solidFill>
                  <a:schemeClr val="bg1"/>
                </a:solidFill>
                <a:latin typeface="AvantGarde" pitchFamily="34" charset="0"/>
              </a:rPr>
            </a:br>
            <a:r>
              <a:rPr lang="en-US" sz="1800" dirty="0">
                <a:solidFill>
                  <a:schemeClr val="bg1"/>
                </a:solidFill>
                <a:latin typeface="AvantGarde" pitchFamily="34" charset="0"/>
              </a:rPr>
              <a:t>(Categs. 2 &amp; 3: </a:t>
            </a:r>
            <a:br>
              <a:rPr lang="en-US" sz="1800" dirty="0">
                <a:solidFill>
                  <a:schemeClr val="bg1"/>
                </a:solidFill>
                <a:latin typeface="AvantGarde" pitchFamily="34" charset="0"/>
              </a:rPr>
            </a:br>
            <a:r>
              <a:rPr lang="en-US" sz="1800" dirty="0">
                <a:solidFill>
                  <a:schemeClr val="bg1"/>
                </a:solidFill>
                <a:latin typeface="AvantGarde" pitchFamily="34" charset="0"/>
              </a:rPr>
              <a:t>Transitioning from Homelessness to </a:t>
            </a:r>
            <a:br>
              <a:rPr lang="en-US" sz="1800" dirty="0">
                <a:solidFill>
                  <a:schemeClr val="bg1"/>
                </a:solidFill>
                <a:latin typeface="AvantGarde" pitchFamily="34" charset="0"/>
              </a:rPr>
            </a:br>
            <a:r>
              <a:rPr lang="en-US" sz="1800" dirty="0">
                <a:solidFill>
                  <a:schemeClr val="bg1"/>
                </a:solidFill>
                <a:latin typeface="AvantGarde" pitchFamily="34" charset="0"/>
              </a:rPr>
              <a:t>Perm. Housing)</a:t>
            </a:r>
          </a:p>
        </p:txBody>
      </p:sp>
      <p:sp>
        <p:nvSpPr>
          <p:cNvPr id="1035" name="Text Box 17"/>
          <p:cNvSpPr txBox="1">
            <a:spLocks noChangeArrowheads="1"/>
          </p:cNvSpPr>
          <p:nvPr/>
        </p:nvSpPr>
        <p:spPr bwMode="auto">
          <a:xfrm>
            <a:off x="1647825" y="1990725"/>
            <a:ext cx="1295400" cy="641350"/>
          </a:xfrm>
          <a:prstGeom prst="rect">
            <a:avLst/>
          </a:prstGeom>
          <a:noFill/>
          <a:ln w="25400">
            <a:noFill/>
            <a:miter lim="800000"/>
            <a:headEnd/>
            <a:tailEnd type="none" w="lg" len="lg"/>
          </a:ln>
        </p:spPr>
        <p:txBody>
          <a:bodyPr>
            <a:spAutoFit/>
          </a:bodyPr>
          <a:lstStyle/>
          <a:p>
            <a:pPr>
              <a:spcBef>
                <a:spcPct val="50000"/>
              </a:spcBef>
            </a:pPr>
            <a:r>
              <a:rPr lang="en-US" sz="2000" dirty="0">
                <a:solidFill>
                  <a:schemeClr val="bg1"/>
                </a:solidFill>
                <a:latin typeface="AvantGarde" pitchFamily="34" charset="0"/>
              </a:rPr>
              <a:t>&lt;10%</a:t>
            </a:r>
            <a:r>
              <a:rPr lang="en-US" sz="1600" dirty="0">
                <a:solidFill>
                  <a:schemeClr val="bg1"/>
                </a:solidFill>
                <a:latin typeface="AvantGarde" pitchFamily="34" charset="0"/>
              </a:rPr>
              <a:t/>
            </a:r>
            <a:br>
              <a:rPr lang="en-US" sz="1600" dirty="0">
                <a:solidFill>
                  <a:schemeClr val="bg1"/>
                </a:solidFill>
                <a:latin typeface="AvantGarde" pitchFamily="34" charset="0"/>
              </a:rPr>
            </a:br>
            <a:r>
              <a:rPr lang="en-US" sz="1600" dirty="0">
                <a:solidFill>
                  <a:schemeClr val="bg1"/>
                </a:solidFill>
                <a:latin typeface="AvantGarde" pitchFamily="34" charset="0"/>
              </a:rPr>
              <a:t> Admin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sldNum" sz="quarter" idx="10"/>
          </p:nvPr>
        </p:nvSpPr>
        <p:spPr>
          <a:noFill/>
        </p:spPr>
        <p:txBody>
          <a:bodyPr/>
          <a:lstStyle/>
          <a:p>
            <a:fld id="{3C91DF02-2C36-4378-B901-9E49BC91EA0D}" type="slidenum">
              <a:rPr lang="en-US" smtClean="0"/>
              <a:pPr/>
              <a:t>9</a:t>
            </a:fld>
            <a:endParaRPr lang="en-US" dirty="0" smtClean="0"/>
          </a:p>
        </p:txBody>
      </p:sp>
      <p:sp>
        <p:nvSpPr>
          <p:cNvPr id="47107" name="Slide Number Placeholder 4"/>
          <p:cNvSpPr txBox="1">
            <a:spLocks noGrp="1"/>
          </p:cNvSpPr>
          <p:nvPr/>
        </p:nvSpPr>
        <p:spPr bwMode="auto">
          <a:xfrm>
            <a:off x="7239000" y="6534150"/>
            <a:ext cx="1905000" cy="457200"/>
          </a:xfrm>
          <a:prstGeom prst="rect">
            <a:avLst/>
          </a:prstGeom>
          <a:noFill/>
          <a:ln w="9525">
            <a:noFill/>
            <a:miter lim="800000"/>
            <a:headEnd/>
            <a:tailEnd/>
          </a:ln>
        </p:spPr>
        <p:txBody>
          <a:bodyPr lIns="91427" tIns="45713" rIns="91427" bIns="45713"/>
          <a:lstStyle/>
          <a:p>
            <a:pPr algn="r"/>
            <a:fld id="{66F6627C-1940-412D-ACB9-2E710119BC72}" type="slidenum">
              <a:rPr lang="en-US" sz="1400" b="0">
                <a:latin typeface="Arial" charset="0"/>
              </a:rPr>
              <a:pPr algn="r"/>
              <a:t>9</a:t>
            </a:fld>
            <a:endParaRPr lang="en-US" sz="1400" b="0" dirty="0">
              <a:latin typeface="Arial" charset="0"/>
            </a:endParaRPr>
          </a:p>
        </p:txBody>
      </p:sp>
      <p:sp>
        <p:nvSpPr>
          <p:cNvPr id="1225732" name="Rectangle 4"/>
          <p:cNvSpPr>
            <a:spLocks noChangeArrowheads="1"/>
          </p:cNvSpPr>
          <p:nvPr/>
        </p:nvSpPr>
        <p:spPr bwMode="auto">
          <a:xfrm>
            <a:off x="3657600" y="0"/>
            <a:ext cx="5486400" cy="990600"/>
          </a:xfrm>
          <a:prstGeom prst="rect">
            <a:avLst/>
          </a:prstGeom>
          <a:noFill/>
          <a:ln w="9525">
            <a:noFill/>
            <a:miter lim="800000"/>
            <a:headEnd/>
            <a:tailEnd/>
          </a:ln>
          <a:effectLst/>
        </p:spPr>
        <p:txBody>
          <a:bodyPr lIns="91427" tIns="45713" rIns="91427" bIns="45713" anchor="ctr"/>
          <a:lstStyle/>
          <a:p>
            <a:pPr algn="r">
              <a:defRPr/>
            </a:pPr>
            <a:r>
              <a:rPr lang="en-US" sz="3000" i="1" dirty="0" smtClean="0">
                <a:solidFill>
                  <a:schemeClr val="bg1"/>
                </a:solidFill>
                <a:effectLst>
                  <a:outerShdw blurRad="38100" dist="38100" dir="2700000" algn="tl">
                    <a:srgbClr val="C0C0C0"/>
                  </a:outerShdw>
                </a:effectLst>
                <a:latin typeface="AvantGarde" pitchFamily="34" charset="0"/>
              </a:rPr>
              <a:t>NOFA</a:t>
            </a:r>
            <a:r>
              <a:rPr lang="en-US" sz="3000" i="1" dirty="0">
                <a:solidFill>
                  <a:schemeClr val="bg1"/>
                </a:solidFill>
                <a:effectLst>
                  <a:outerShdw blurRad="38100" dist="38100" dir="2700000" algn="tl">
                    <a:srgbClr val="C0C0C0"/>
                  </a:outerShdw>
                </a:effectLst>
                <a:latin typeface="AvantGarde" pitchFamily="34" charset="0"/>
              </a:rPr>
              <a:t/>
            </a:r>
            <a:br>
              <a:rPr lang="en-US" sz="3000" i="1" dirty="0">
                <a:solidFill>
                  <a:schemeClr val="bg1"/>
                </a:solidFill>
                <a:effectLst>
                  <a:outerShdw blurRad="38100" dist="38100" dir="2700000" algn="tl">
                    <a:srgbClr val="C0C0C0"/>
                  </a:outerShdw>
                </a:effectLst>
                <a:latin typeface="AvantGarde" pitchFamily="34" charset="0"/>
              </a:rPr>
            </a:br>
            <a:r>
              <a:rPr lang="en-US" sz="3000" i="1" dirty="0">
                <a:solidFill>
                  <a:schemeClr val="bg1"/>
                </a:solidFill>
                <a:effectLst>
                  <a:outerShdw blurRad="38100" dist="38100" dir="2700000" algn="tl">
                    <a:srgbClr val="C0C0C0"/>
                  </a:outerShdw>
                </a:effectLst>
                <a:latin typeface="AvantGarde" pitchFamily="34" charset="0"/>
              </a:rPr>
              <a:t>Payments of SSVF Grants</a:t>
            </a:r>
          </a:p>
        </p:txBody>
      </p:sp>
      <p:sp>
        <p:nvSpPr>
          <p:cNvPr id="47109" name="Rectangle 5"/>
          <p:cNvSpPr>
            <a:spLocks noGrp="1" noChangeArrowheads="1"/>
          </p:cNvSpPr>
          <p:nvPr>
            <p:ph type="body" idx="4294967295"/>
          </p:nvPr>
        </p:nvSpPr>
        <p:spPr>
          <a:xfrm>
            <a:off x="152400" y="1066800"/>
            <a:ext cx="8991600" cy="5410200"/>
          </a:xfrm>
          <a:noFill/>
        </p:spPr>
        <p:txBody>
          <a:bodyPr/>
          <a:lstStyle/>
          <a:p>
            <a:pPr marL="457200" indent="-457200" eaLnBrk="1" hangingPunct="1">
              <a:buFontTx/>
              <a:buNone/>
            </a:pPr>
            <a:r>
              <a:rPr lang="en-US" sz="2000" dirty="0" smtClean="0"/>
              <a:t>Payments of Supportive Services Grant Funds (NOFA Section M)</a:t>
            </a:r>
          </a:p>
          <a:p>
            <a:pPr marL="457200" indent="-457200" eaLnBrk="1" hangingPunct="1"/>
            <a:r>
              <a:rPr lang="en-US" sz="2000" b="0" dirty="0" smtClean="0">
                <a:solidFill>
                  <a:schemeClr val="tx1"/>
                </a:solidFill>
              </a:rPr>
              <a:t>Payments will be made to grantees electronically via the Department of Health and Human Services’ (HHS) Payment Management System</a:t>
            </a:r>
          </a:p>
          <a:p>
            <a:pPr marL="457200" indent="-457200" eaLnBrk="1" hangingPunct="1"/>
            <a:r>
              <a:rPr lang="en-US" sz="2000" b="0" dirty="0" smtClean="0">
                <a:solidFill>
                  <a:schemeClr val="tx1"/>
                </a:solidFill>
              </a:rPr>
              <a:t>Grantees may request payments as frequently as they choose, subject to the following limitations:</a:t>
            </a:r>
            <a:endParaRPr lang="en-US" sz="2000" dirty="0" smtClean="0"/>
          </a:p>
        </p:txBody>
      </p:sp>
      <p:graphicFrame>
        <p:nvGraphicFramePr>
          <p:cNvPr id="47135" name="Group 31"/>
          <p:cNvGraphicFramePr>
            <a:graphicFrameLocks noGrp="1"/>
          </p:cNvGraphicFramePr>
          <p:nvPr/>
        </p:nvGraphicFramePr>
        <p:xfrm>
          <a:off x="381000" y="3276599"/>
          <a:ext cx="8229600" cy="3124201"/>
        </p:xfrm>
        <a:graphic>
          <a:graphicData uri="http://schemas.openxmlformats.org/drawingml/2006/table">
            <a:tbl>
              <a:tblPr/>
              <a:tblGrid>
                <a:gridCol w="2286000"/>
                <a:gridCol w="5943600"/>
              </a:tblGrid>
              <a:tr h="461963">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1" i="0" u="none" strike="noStrike" cap="none" normalizeH="0" baseline="0" dirty="0" smtClean="0">
                          <a:ln>
                            <a:noFill/>
                          </a:ln>
                          <a:solidFill>
                            <a:srgbClr val="0000FF"/>
                          </a:solidFill>
                          <a:effectLst/>
                          <a:latin typeface="AvantGarde" pitchFamily="34" charset="0"/>
                        </a:rPr>
                        <a:t>Time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1" i="0" u="none" strike="noStrike" cap="none" normalizeH="0" baseline="0" dirty="0" smtClean="0">
                          <a:ln>
                            <a:noFill/>
                          </a:ln>
                          <a:solidFill>
                            <a:srgbClr val="0000FF"/>
                          </a:solidFill>
                          <a:effectLst/>
                          <a:latin typeface="AvantGarde" pitchFamily="34" charset="0"/>
                        </a:rPr>
                        <a:t>Limitation on Cumulative Requests for Grant Funds</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solidFill>
                      <a:srgbClr val="DDDDDD"/>
                    </a:solidFill>
                  </a:tcPr>
                </a:tc>
              </a:tr>
              <a:tr h="681038">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During 1st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35% of the total grant award without written approval by VA</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End of 2nd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60% of the total grant award without written approval by VA</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End of 3rd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80% of the total grant award without written approval by VA</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End of 4th Qtr of Grant Award Period</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000FF"/>
                        </a:buClr>
                        <a:buSzTx/>
                        <a:buFontTx/>
                        <a:buNone/>
                        <a:tabLst/>
                      </a:pPr>
                      <a:r>
                        <a:rPr kumimoji="0" lang="en-US" sz="1600" b="0" i="0" u="none" strike="noStrike" cap="none" normalizeH="0" baseline="0" dirty="0" smtClean="0">
                          <a:ln>
                            <a:noFill/>
                          </a:ln>
                          <a:solidFill>
                            <a:schemeClr val="tx1"/>
                          </a:solidFill>
                          <a:effectLst/>
                          <a:latin typeface="AvantGarde" pitchFamily="34" charset="0"/>
                        </a:rPr>
                        <a:t>May not exceed 100% of the total grant award</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vantGarde"/>
        <a:ea typeface=""/>
        <a:cs typeface=""/>
      </a:majorFont>
      <a:minorFont>
        <a:latin typeface="AvantGar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TotalTime>
  <Words>2154</Words>
  <Application>Microsoft Office PowerPoint</Application>
  <PresentationFormat>On-screen Show (4:3)</PresentationFormat>
  <Paragraphs>309</Paragraphs>
  <Slides>32</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Default Design</vt:lpstr>
      <vt:lpstr>Chart</vt:lpstr>
      <vt:lpstr> </vt:lpstr>
      <vt:lpstr>Slide 2</vt:lpstr>
      <vt:lpstr> </vt:lpstr>
      <vt:lpstr>Slide 4</vt:lpstr>
      <vt:lpstr>Slide 5</vt:lpstr>
      <vt:lpstr>Slide 6</vt:lpstr>
      <vt:lpstr>Slide 7</vt:lpstr>
      <vt:lpstr>Requirements for the Use of SSVF Grant Funds (NOFA Section G)</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Purpose: SSVF “Learning Community”</vt:lpstr>
      <vt:lpstr>Benefits to your program</vt:lpstr>
      <vt:lpstr>Benefits to VA</vt:lpstr>
      <vt:lpstr>Filling out the Survey</vt:lpstr>
      <vt:lpstr>“Comments” Section </vt:lpstr>
      <vt:lpstr>Due Date: COB January 13, 2012</vt:lpstr>
      <vt:lpstr>Slide 27</vt:lpstr>
      <vt:lpstr>Slide 28</vt:lpstr>
      <vt:lpstr>Slide 29</vt:lpstr>
      <vt:lpstr>Slide 30</vt:lpstr>
      <vt:lpstr>Slide 31</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Kyia Watkins</dc:creator>
  <cp:lastModifiedBy>Linda J. Southcott</cp:lastModifiedBy>
  <cp:revision>315</cp:revision>
  <dcterms:modified xsi:type="dcterms:W3CDTF">2011-12-15T14:52:34Z</dcterms:modified>
</cp:coreProperties>
</file>