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8" r:id="rId19"/>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44686" autoAdjust="0"/>
  </p:normalViewPr>
  <p:slideViewPr>
    <p:cSldViewPr>
      <p:cViewPr>
        <p:scale>
          <a:sx n="66" d="100"/>
          <a:sy n="66" d="100"/>
        </p:scale>
        <p:origin x="-2082" y="-78"/>
      </p:cViewPr>
      <p:guideLst>
        <p:guide orient="horz" pos="2160"/>
        <p:guide pos="2880"/>
      </p:guideLst>
    </p:cSldViewPr>
  </p:slideViewPr>
  <p:outlineViewPr>
    <p:cViewPr>
      <p:scale>
        <a:sx n="33" d="100"/>
        <a:sy n="33" d="100"/>
      </p:scale>
      <p:origin x="48" y="5210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3186" y="-10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vl1pPr>
          </a:lstStyle>
          <a:p>
            <a:pPr>
              <a:defRPr/>
            </a:pPr>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vl1pPr>
          </a:lstStyle>
          <a:p>
            <a:pPr>
              <a:defRPr/>
            </a:pPr>
            <a:fld id="{5C920074-4C63-4F1F-9E31-BD8EE2BC99D1}"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defRPr sz="1200">
                <a:cs typeface="+mn-cs"/>
              </a:defRPr>
            </a:lvl1pPr>
          </a:lstStyle>
          <a:p>
            <a:pPr>
              <a:defRPr/>
            </a:pPr>
            <a:endParaRPr lang="en-US"/>
          </a:p>
        </p:txBody>
      </p:sp>
      <p:sp>
        <p:nvSpPr>
          <p:cNvPr id="10243" name="Rectangle 3"/>
          <p:cNvSpPr>
            <a:spLocks noGrp="1" noChangeArrowheads="1"/>
          </p:cNvSpPr>
          <p:nvPr>
            <p:ph type="dt" idx="1"/>
          </p:nvPr>
        </p:nvSpPr>
        <p:spPr bwMode="auto">
          <a:xfrm>
            <a:off x="3970338" y="0"/>
            <a:ext cx="3038475" cy="465138"/>
          </a:xfrm>
          <a:prstGeom prst="rect">
            <a:avLst/>
          </a:prstGeom>
          <a:noFill/>
          <a:ln>
            <a:noFill/>
          </a:ln>
          <a:effectLst/>
          <a:extLst/>
        </p:spPr>
        <p:txBody>
          <a:bodyPr vert="horz" wrap="square" lIns="93177" tIns="46589" rIns="93177" bIns="46589" numCol="1" anchor="t" anchorCtr="0" compatLnSpc="1">
            <a:prstTxWarp prst="textNoShape">
              <a:avLst/>
            </a:prstTxWarp>
          </a:bodyPr>
          <a:lstStyle>
            <a:lvl1pPr algn="r">
              <a:defRPr sz="1200">
                <a:cs typeface="+mn-cs"/>
              </a:defRPr>
            </a:lvl1pPr>
          </a:lstStyle>
          <a:p>
            <a:pPr>
              <a:defRPr/>
            </a:pPr>
            <a:endParaRPr lang="en-US"/>
          </a:p>
        </p:txBody>
      </p:sp>
      <p:sp>
        <p:nvSpPr>
          <p:cNvPr id="7475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701675" y="4416425"/>
            <a:ext cx="5607050" cy="4183063"/>
          </a:xfrm>
          <a:prstGeom prst="rect">
            <a:avLst/>
          </a:prstGeom>
          <a:noFill/>
          <a:ln>
            <a:noFill/>
          </a:ln>
          <a:effectLs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defRPr sz="1200">
                <a:cs typeface="+mn-cs"/>
              </a:defRPr>
            </a:lvl1pPr>
          </a:lstStyle>
          <a:p>
            <a:pPr>
              <a:defRPr/>
            </a:pPr>
            <a:endParaRPr lang="en-US"/>
          </a:p>
        </p:txBody>
      </p:sp>
      <p:sp>
        <p:nvSpPr>
          <p:cNvPr id="10247" name="Rectangle 7"/>
          <p:cNvSpPr>
            <a:spLocks noGrp="1" noChangeArrowheads="1"/>
          </p:cNvSpPr>
          <p:nvPr>
            <p:ph type="sldNum" sz="quarter" idx="5"/>
          </p:nvPr>
        </p:nvSpPr>
        <p:spPr bwMode="auto">
          <a:xfrm>
            <a:off x="3970338" y="8829675"/>
            <a:ext cx="3038475" cy="465138"/>
          </a:xfrm>
          <a:prstGeom prst="rect">
            <a:avLst/>
          </a:prstGeom>
          <a:noFill/>
          <a:ln>
            <a:noFill/>
          </a:ln>
          <a:effectLst/>
          <a:extLst/>
        </p:spPr>
        <p:txBody>
          <a:bodyPr vert="horz" wrap="square" lIns="93177" tIns="46589" rIns="93177" bIns="46589" numCol="1" anchor="b" anchorCtr="0" compatLnSpc="1">
            <a:prstTxWarp prst="textNoShape">
              <a:avLst/>
            </a:prstTxWarp>
          </a:bodyPr>
          <a:lstStyle>
            <a:lvl1pPr algn="r">
              <a:defRPr sz="1200">
                <a:cs typeface="+mn-cs"/>
              </a:defRPr>
            </a:lvl1pPr>
          </a:lstStyle>
          <a:p>
            <a:pPr>
              <a:defRPr/>
            </a:pPr>
            <a:fld id="{7EAA524E-8D2D-436D-895F-0B4E3FBDCE82}"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FDBA8B-24EE-4905-8EE7-DAD55EB07509}" type="slidenum">
              <a:rPr lang="en-US" smtClean="0"/>
              <a:pPr/>
              <a:t>1</a:t>
            </a:fld>
            <a:endParaRPr lang="en-US"/>
          </a:p>
        </p:txBody>
      </p:sp>
    </p:spTree>
    <p:extLst>
      <p:ext uri="{BB962C8B-B14F-4D97-AF65-F5344CB8AC3E}">
        <p14:creationId xmlns:p14="http://schemas.microsoft.com/office/powerpoint/2010/main" xmlns="" val="728785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pPr/>
              <a:t>10</a:t>
            </a:fld>
            <a:endParaRPr lang="en-US"/>
          </a:p>
        </p:txBody>
      </p:sp>
    </p:spTree>
    <p:extLst>
      <p:ext uri="{BB962C8B-B14F-4D97-AF65-F5344CB8AC3E}">
        <p14:creationId xmlns:p14="http://schemas.microsoft.com/office/powerpoint/2010/main" xmlns="" val="1458558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FDBA8B-24EE-4905-8EE7-DAD55EB07509}" type="slidenum">
              <a:rPr lang="en-US" smtClean="0"/>
              <a:pPr/>
              <a:t>11</a:t>
            </a:fld>
            <a:endParaRPr lang="en-US"/>
          </a:p>
        </p:txBody>
      </p:sp>
    </p:spTree>
    <p:extLst>
      <p:ext uri="{BB962C8B-B14F-4D97-AF65-F5344CB8AC3E}">
        <p14:creationId xmlns:p14="http://schemas.microsoft.com/office/powerpoint/2010/main" xmlns="" val="397136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FDBA8B-24EE-4905-8EE7-DAD55EB07509}" type="slidenum">
              <a:rPr lang="en-US" smtClean="0"/>
              <a:pPr/>
              <a:t>12</a:t>
            </a:fld>
            <a:endParaRPr lang="en-US"/>
          </a:p>
        </p:txBody>
      </p:sp>
    </p:spTree>
    <p:extLst>
      <p:ext uri="{BB962C8B-B14F-4D97-AF65-F5344CB8AC3E}">
        <p14:creationId xmlns:p14="http://schemas.microsoft.com/office/powerpoint/2010/main" xmlns="" val="11675619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FDBA8B-24EE-4905-8EE7-DAD55EB07509}" type="slidenum">
              <a:rPr lang="en-US" smtClean="0"/>
              <a:pPr/>
              <a:t>13</a:t>
            </a:fld>
            <a:endParaRPr lang="en-US"/>
          </a:p>
        </p:txBody>
      </p:sp>
    </p:spTree>
    <p:extLst>
      <p:ext uri="{BB962C8B-B14F-4D97-AF65-F5344CB8AC3E}">
        <p14:creationId xmlns:p14="http://schemas.microsoft.com/office/powerpoint/2010/main" xmlns="" val="1434411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FDBA8B-24EE-4905-8EE7-DAD55EB07509}" type="slidenum">
              <a:rPr lang="en-US" smtClean="0"/>
              <a:pPr/>
              <a:t>14</a:t>
            </a:fld>
            <a:endParaRPr lang="en-US"/>
          </a:p>
        </p:txBody>
      </p:sp>
    </p:spTree>
    <p:extLst>
      <p:ext uri="{BB962C8B-B14F-4D97-AF65-F5344CB8AC3E}">
        <p14:creationId xmlns:p14="http://schemas.microsoft.com/office/powerpoint/2010/main" xmlns="" val="6586642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FFDBA8B-24EE-4905-8EE7-DAD55EB07509}" type="slidenum">
              <a:rPr lang="en-US" smtClean="0"/>
              <a:pPr/>
              <a:t>15</a:t>
            </a:fld>
            <a:endParaRPr lang="en-US"/>
          </a:p>
        </p:txBody>
      </p:sp>
    </p:spTree>
    <p:extLst>
      <p:ext uri="{BB962C8B-B14F-4D97-AF65-F5344CB8AC3E}">
        <p14:creationId xmlns:p14="http://schemas.microsoft.com/office/powerpoint/2010/main" xmlns="" val="200373310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5FFDBA8B-24EE-4905-8EE7-DAD55EB07509}" type="slidenum">
              <a:rPr lang="en-US" smtClean="0"/>
              <a:pPr/>
              <a:t>16</a:t>
            </a:fld>
            <a:endParaRPr lang="en-US"/>
          </a:p>
        </p:txBody>
      </p:sp>
    </p:spTree>
    <p:extLst>
      <p:ext uri="{BB962C8B-B14F-4D97-AF65-F5344CB8AC3E}">
        <p14:creationId xmlns:p14="http://schemas.microsoft.com/office/powerpoint/2010/main" xmlns="" val="42223830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FDBA8B-24EE-4905-8EE7-DAD55EB07509}" type="slidenum">
              <a:rPr lang="en-US" smtClean="0"/>
              <a:pPr/>
              <a:t>17</a:t>
            </a:fld>
            <a:endParaRPr lang="en-US"/>
          </a:p>
        </p:txBody>
      </p:sp>
    </p:spTree>
    <p:extLst>
      <p:ext uri="{BB962C8B-B14F-4D97-AF65-F5344CB8AC3E}">
        <p14:creationId xmlns:p14="http://schemas.microsoft.com/office/powerpoint/2010/main" xmlns="" val="3421470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FDBA8B-24EE-4905-8EE7-DAD55EB07509}" type="slidenum">
              <a:rPr lang="en-US" smtClean="0"/>
              <a:pPr/>
              <a:t>2</a:t>
            </a:fld>
            <a:endParaRPr lang="en-US"/>
          </a:p>
        </p:txBody>
      </p:sp>
    </p:spTree>
    <p:extLst>
      <p:ext uri="{BB962C8B-B14F-4D97-AF65-F5344CB8AC3E}">
        <p14:creationId xmlns:p14="http://schemas.microsoft.com/office/powerpoint/2010/main" xmlns="" val="37704500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FDBA8B-24EE-4905-8EE7-DAD55EB07509}" type="slidenum">
              <a:rPr lang="en-US" smtClean="0"/>
              <a:pPr/>
              <a:t>3</a:t>
            </a:fld>
            <a:endParaRPr lang="en-US"/>
          </a:p>
        </p:txBody>
      </p:sp>
    </p:spTree>
    <p:extLst>
      <p:ext uri="{BB962C8B-B14F-4D97-AF65-F5344CB8AC3E}">
        <p14:creationId xmlns:p14="http://schemas.microsoft.com/office/powerpoint/2010/main" xmlns="" val="1339248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pPr/>
              <a:t>4</a:t>
            </a:fld>
            <a:endParaRPr lang="en-US"/>
          </a:p>
        </p:txBody>
      </p:sp>
    </p:spTree>
    <p:extLst>
      <p:ext uri="{BB962C8B-B14F-4D97-AF65-F5344CB8AC3E}">
        <p14:creationId xmlns:p14="http://schemas.microsoft.com/office/powerpoint/2010/main" xmlns="" val="635457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pPr/>
              <a:t>5</a:t>
            </a:fld>
            <a:endParaRPr lang="en-US"/>
          </a:p>
        </p:txBody>
      </p:sp>
    </p:spTree>
    <p:extLst>
      <p:ext uri="{BB962C8B-B14F-4D97-AF65-F5344CB8AC3E}">
        <p14:creationId xmlns:p14="http://schemas.microsoft.com/office/powerpoint/2010/main" xmlns="" val="475643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pPr/>
              <a:t>6</a:t>
            </a:fld>
            <a:endParaRPr lang="en-US"/>
          </a:p>
        </p:txBody>
      </p:sp>
    </p:spTree>
    <p:extLst>
      <p:ext uri="{BB962C8B-B14F-4D97-AF65-F5344CB8AC3E}">
        <p14:creationId xmlns:p14="http://schemas.microsoft.com/office/powerpoint/2010/main" xmlns="" val="14585582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a:p>
            <a:endParaRPr lang="en-US" baseline="0"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FFDBA8B-24EE-4905-8EE7-DAD55EB07509}" type="slidenum">
              <a:rPr lang="en-US" smtClean="0"/>
              <a:pPr/>
              <a:t>7</a:t>
            </a:fld>
            <a:endParaRPr lang="en-US"/>
          </a:p>
        </p:txBody>
      </p:sp>
    </p:spTree>
    <p:extLst>
      <p:ext uri="{BB962C8B-B14F-4D97-AF65-F5344CB8AC3E}">
        <p14:creationId xmlns:p14="http://schemas.microsoft.com/office/powerpoint/2010/main" xmlns="" val="39135568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D1B356-BD7A-4734-A779-F8F4916851D8}" type="slidenum">
              <a:rPr lang="en-US" smtClean="0"/>
              <a:pPr/>
              <a:t>8</a:t>
            </a:fld>
            <a:endParaRPr lang="en-US"/>
          </a:p>
        </p:txBody>
      </p:sp>
    </p:spTree>
    <p:extLst>
      <p:ext uri="{BB962C8B-B14F-4D97-AF65-F5344CB8AC3E}">
        <p14:creationId xmlns:p14="http://schemas.microsoft.com/office/powerpoint/2010/main" xmlns="" val="14585582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FDBA8B-24EE-4905-8EE7-DAD55EB07509}" type="slidenum">
              <a:rPr lang="en-US" smtClean="0"/>
              <a:pPr/>
              <a:t>9</a:t>
            </a:fld>
            <a:endParaRPr lang="en-US"/>
          </a:p>
        </p:txBody>
      </p:sp>
    </p:spTree>
    <p:extLst>
      <p:ext uri="{BB962C8B-B14F-4D97-AF65-F5344CB8AC3E}">
        <p14:creationId xmlns:p14="http://schemas.microsoft.com/office/powerpoint/2010/main" xmlns="" val="39703843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slideMaster" Target="../slideMasters/slideMaster1.xml"/><Relationship Id="rId1" Type="http://schemas.openxmlformats.org/officeDocument/2006/relationships/themeOverride" Target="../theme/themeOverride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Title Slide">
    <p:bg>
      <p:bgRef idx="1001">
        <a:schemeClr val="bg2"/>
      </p:bgRef>
    </p:bg>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0" y="0"/>
            <a:ext cx="1600200" cy="6858000"/>
          </a:xfrm>
          <a:prstGeom prst="rect">
            <a:avLst/>
          </a:prstGeom>
          <a:solidFill>
            <a:srgbClr val="EAEAEA">
              <a:alpha val="61176"/>
            </a:srgbClr>
          </a:solidFill>
          <a:ln w="9525">
            <a:noFill/>
            <a:miter lim="800000"/>
            <a:headEnd/>
            <a:tailEnd/>
          </a:ln>
        </p:spPr>
        <p:txBody>
          <a:bodyPr wrap="none" anchor="ctr"/>
          <a:lstStyle/>
          <a:p>
            <a:pPr>
              <a:defRPr/>
            </a:pPr>
            <a:endParaRPr lang="en-US">
              <a:solidFill>
                <a:srgbClr val="FFFFFF"/>
              </a:solidFill>
              <a:cs typeface="+mn-cs"/>
            </a:endParaRPr>
          </a:p>
        </p:txBody>
      </p:sp>
      <p:pic>
        <p:nvPicPr>
          <p:cNvPr id="5" name="Picture 8"/>
          <p:cNvPicPr preferRelativeResize="0">
            <a:picLocks/>
          </p:cNvPicPr>
          <p:nvPr userDrawn="1"/>
        </p:nvPicPr>
        <p:blipFill>
          <a:blip r:embed="rId3" cstate="print">
            <a:extLst/>
          </a:blip>
          <a:stretch>
            <a:fillRect/>
          </a:stretch>
        </p:blipFill>
        <p:spPr>
          <a:xfrm>
            <a:off x="0" y="1127938"/>
            <a:ext cx="1600200" cy="1157720"/>
          </a:xfrm>
          <a:prstGeom prst="rect">
            <a:avLst/>
          </a:prstGeom>
          <a:ln>
            <a:noFill/>
          </a:ln>
          <a:effectLst>
            <a:softEdge rad="112500"/>
          </a:effectLst>
        </p:spPr>
      </p:pic>
      <p:pic>
        <p:nvPicPr>
          <p:cNvPr id="6" name="Picture 9"/>
          <p:cNvPicPr preferRelativeResize="0">
            <a:picLocks/>
          </p:cNvPicPr>
          <p:nvPr userDrawn="1"/>
        </p:nvPicPr>
        <p:blipFill>
          <a:blip r:embed="rId4" cstate="print">
            <a:extLst/>
          </a:blip>
          <a:stretch>
            <a:fillRect/>
          </a:stretch>
        </p:blipFill>
        <p:spPr>
          <a:xfrm>
            <a:off x="0" y="2293722"/>
            <a:ext cx="1600200" cy="1200150"/>
          </a:xfrm>
          <a:prstGeom prst="rect">
            <a:avLst/>
          </a:prstGeom>
          <a:ln>
            <a:noFill/>
          </a:ln>
          <a:effectLst>
            <a:softEdge rad="112500"/>
          </a:effectLst>
        </p:spPr>
      </p:pic>
      <p:pic>
        <p:nvPicPr>
          <p:cNvPr id="7" name="Picture 10"/>
          <p:cNvPicPr preferRelativeResize="0">
            <a:picLocks/>
          </p:cNvPicPr>
          <p:nvPr userDrawn="1"/>
        </p:nvPicPr>
        <p:blipFill>
          <a:blip r:embed="rId5" cstate="print">
            <a:extLst/>
          </a:blip>
          <a:stretch>
            <a:fillRect/>
          </a:stretch>
        </p:blipFill>
        <p:spPr>
          <a:xfrm>
            <a:off x="0" y="4576800"/>
            <a:ext cx="1600200" cy="2390423"/>
          </a:xfrm>
          <a:prstGeom prst="rect">
            <a:avLst/>
          </a:prstGeom>
          <a:ln>
            <a:noFill/>
          </a:ln>
          <a:effectLst>
            <a:softEdge rad="112500"/>
          </a:effectLst>
        </p:spPr>
      </p:pic>
      <p:pic>
        <p:nvPicPr>
          <p:cNvPr id="8" name="Picture 11"/>
          <p:cNvPicPr preferRelativeResize="0">
            <a:picLocks/>
          </p:cNvPicPr>
          <p:nvPr userDrawn="1"/>
        </p:nvPicPr>
        <p:blipFill>
          <a:blip r:embed="rId6" cstate="print">
            <a:extLst/>
          </a:blip>
          <a:stretch>
            <a:fillRect/>
          </a:stretch>
        </p:blipFill>
        <p:spPr>
          <a:xfrm>
            <a:off x="0" y="3501936"/>
            <a:ext cx="1600200" cy="1066800"/>
          </a:xfrm>
          <a:prstGeom prst="rect">
            <a:avLst/>
          </a:prstGeom>
          <a:ln>
            <a:noFill/>
          </a:ln>
          <a:effectLst>
            <a:softEdge rad="112500"/>
          </a:effectLst>
        </p:spPr>
      </p:pic>
      <p:pic>
        <p:nvPicPr>
          <p:cNvPr id="9" name="Picture 13"/>
          <p:cNvPicPr>
            <a:picLocks noChangeAspect="1"/>
          </p:cNvPicPr>
          <p:nvPr userDrawn="1"/>
        </p:nvPicPr>
        <p:blipFill>
          <a:blip r:embed="rId7" cstate="print">
            <a:extLst/>
          </a:blip>
          <a:stretch>
            <a:fillRect/>
          </a:stretch>
        </p:blipFill>
        <p:spPr>
          <a:xfrm>
            <a:off x="0" y="51816"/>
            <a:ext cx="1600200" cy="1068058"/>
          </a:xfrm>
          <a:prstGeom prst="rect">
            <a:avLst/>
          </a:prstGeom>
          <a:ln>
            <a:noFill/>
          </a:ln>
          <a:effectLst>
            <a:softEdge rad="112500"/>
          </a:effectLst>
        </p:spPr>
      </p:pic>
      <p:sp>
        <p:nvSpPr>
          <p:cNvPr id="2" name="Title 1"/>
          <p:cNvSpPr>
            <a:spLocks noGrp="1"/>
          </p:cNvSpPr>
          <p:nvPr>
            <p:ph type="ctrTitle"/>
          </p:nvPr>
        </p:nvSpPr>
        <p:spPr>
          <a:xfrm>
            <a:off x="2362200" y="1143000"/>
            <a:ext cx="6248400" cy="1470025"/>
          </a:xfrm>
        </p:spPr>
        <p:txBody>
          <a:bodyPr>
            <a:normAutofit/>
          </a:bodyPr>
          <a:lstStyle>
            <a:lvl1pPr>
              <a:defRPr sz="4000" b="1"/>
            </a:lvl1pPr>
          </a:lstStyle>
          <a:p>
            <a:r>
              <a:rPr lang="en-US" dirty="0" smtClean="0"/>
              <a:t>Click to edit Master title style</a:t>
            </a:r>
            <a:endParaRPr lang="en-US" dirty="0"/>
          </a:p>
        </p:txBody>
      </p:sp>
      <p:sp>
        <p:nvSpPr>
          <p:cNvPr id="3" name="Subtitle 2"/>
          <p:cNvSpPr>
            <a:spLocks noGrp="1"/>
          </p:cNvSpPr>
          <p:nvPr>
            <p:ph type="subTitle" idx="1"/>
          </p:nvPr>
        </p:nvSpPr>
        <p:spPr>
          <a:xfrm>
            <a:off x="2286000" y="3124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1" name="Footer Placeholder 4"/>
          <p:cNvSpPr>
            <a:spLocks noGrp="1"/>
          </p:cNvSpPr>
          <p:nvPr>
            <p:ph type="ftr" sz="quarter" idx="11"/>
          </p:nvPr>
        </p:nvSpPr>
        <p:spPr/>
        <p:txBody>
          <a:bodyPr/>
          <a:lstStyle>
            <a:lvl1pPr>
              <a:defRPr>
                <a:solidFill>
                  <a:prstClr val="white">
                    <a:tint val="75000"/>
                  </a:prstClr>
                </a:solidFill>
              </a:defRPr>
            </a:lvl1pPr>
          </a:lstStyle>
          <a:p>
            <a:pPr>
              <a:defRPr/>
            </a:pPr>
            <a:endParaRPr lang="en-US"/>
          </a:p>
        </p:txBody>
      </p:sp>
      <p:sp>
        <p:nvSpPr>
          <p:cNvPr id="12" name="Slide Number Placeholder 5"/>
          <p:cNvSpPr>
            <a:spLocks noGrp="1"/>
          </p:cNvSpPr>
          <p:nvPr>
            <p:ph type="sldNum" sz="quarter" idx="12"/>
          </p:nvPr>
        </p:nvSpPr>
        <p:spPr/>
        <p:txBody>
          <a:bodyPr/>
          <a:lstStyle>
            <a:lvl1pPr>
              <a:defRPr>
                <a:solidFill>
                  <a:prstClr val="white">
                    <a:tint val="75000"/>
                  </a:prstClr>
                </a:solidFill>
              </a:defRPr>
            </a:lvl1pPr>
          </a:lstStyle>
          <a:p>
            <a:pPr>
              <a:defRPr/>
            </a:pPr>
            <a:fld id="{B2FC6A00-26F7-45B6-AE4F-B6B5F14A7F0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917F3E-E6B0-4DF4-AAC2-84EE4993B2E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B3D143C-0A43-455A-A1F3-DEB240E0F2E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DD86DA-65CC-497D-AE03-AB033C53175A}"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AE92CF3-FA12-485D-878E-E44012CD0E8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1_Title and Content">
    <p:bg>
      <p:bgRef idx="1001">
        <a:schemeClr val="bg2"/>
      </p:bgRef>
    </p:bg>
    <p:spTree>
      <p:nvGrpSpPr>
        <p:cNvPr id="1" name=""/>
        <p:cNvGrpSpPr/>
        <p:nvPr/>
      </p:nvGrpSpPr>
      <p:grpSpPr>
        <a:xfrm>
          <a:off x="0" y="0"/>
          <a:ext cx="0" cy="0"/>
          <a:chOff x="0" y="0"/>
          <a:chExt cx="0" cy="0"/>
        </a:xfrm>
      </p:grpSpPr>
      <p:sp>
        <p:nvSpPr>
          <p:cNvPr id="4" name="Rectangle 8"/>
          <p:cNvSpPr>
            <a:spLocks noChangeArrowheads="1"/>
          </p:cNvSpPr>
          <p:nvPr userDrawn="1"/>
        </p:nvSpPr>
        <p:spPr bwMode="auto">
          <a:xfrm>
            <a:off x="476250" y="1428750"/>
            <a:ext cx="8242300" cy="61913"/>
          </a:xfrm>
          <a:prstGeom prst="rect">
            <a:avLst/>
          </a:prstGeom>
          <a:solidFill>
            <a:srgbClr val="FF0000"/>
          </a:solidFill>
          <a:ln w="9525">
            <a:noFill/>
            <a:miter lim="800000"/>
            <a:headEnd/>
            <a:tailEnd/>
          </a:ln>
        </p:spPr>
        <p:txBody>
          <a:bodyPr wrap="none" anchor="ctr"/>
          <a:lstStyle/>
          <a:p>
            <a:pPr>
              <a:defRPr/>
            </a:pPr>
            <a:endParaRPr lang="en-US">
              <a:solidFill>
                <a:srgbClr val="FFFFFF"/>
              </a:solidFill>
              <a:cs typeface="+mn-cs"/>
            </a:endParaRPr>
          </a:p>
        </p:txBody>
      </p:sp>
      <p:sp>
        <p:nvSpPr>
          <p:cNvPr id="5" name="Rectangle 9"/>
          <p:cNvSpPr>
            <a:spLocks noChangeArrowheads="1"/>
          </p:cNvSpPr>
          <p:nvPr userDrawn="1"/>
        </p:nvSpPr>
        <p:spPr bwMode="auto">
          <a:xfrm>
            <a:off x="476250" y="1492250"/>
            <a:ext cx="8242300" cy="61913"/>
          </a:xfrm>
          <a:prstGeom prst="rect">
            <a:avLst/>
          </a:prstGeom>
          <a:solidFill>
            <a:schemeClr val="tx1"/>
          </a:solidFill>
          <a:ln w="9525">
            <a:noFill/>
            <a:miter lim="800000"/>
            <a:headEnd/>
            <a:tailEnd/>
          </a:ln>
        </p:spPr>
        <p:txBody>
          <a:bodyPr wrap="none" anchor="ctr"/>
          <a:lstStyle/>
          <a:p>
            <a:pPr>
              <a:defRPr/>
            </a:pPr>
            <a:endParaRPr lang="en-US">
              <a:solidFill>
                <a:srgbClr val="FFFFFF"/>
              </a:solidFill>
              <a:cs typeface="+mn-cs"/>
            </a:endParaRPr>
          </a:p>
        </p:txBody>
      </p:sp>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10"/>
          </p:nvPr>
        </p:nvSpPr>
        <p:spPr/>
        <p:txBody>
          <a:bodyPr/>
          <a:lstStyle>
            <a:lvl1pPr>
              <a:defRPr>
                <a:solidFill>
                  <a:prstClr val="white">
                    <a:tint val="75000"/>
                  </a:prstClr>
                </a:solidFill>
              </a:defRPr>
            </a:lvl1pPr>
          </a:lstStyle>
          <a:p>
            <a:pPr>
              <a:defRPr/>
            </a:pPr>
            <a:endParaRPr lang="en-US"/>
          </a:p>
        </p:txBody>
      </p:sp>
      <p:sp>
        <p:nvSpPr>
          <p:cNvPr id="7" name="Footer Placeholder 4"/>
          <p:cNvSpPr>
            <a:spLocks noGrp="1"/>
          </p:cNvSpPr>
          <p:nvPr>
            <p:ph type="ftr" sz="quarter" idx="11"/>
          </p:nvPr>
        </p:nvSpPr>
        <p:spPr/>
        <p:txBody>
          <a:bodyPr/>
          <a:lstStyle>
            <a:lvl1pPr>
              <a:defRPr>
                <a:solidFill>
                  <a:prstClr val="white">
                    <a:tint val="75000"/>
                  </a:prstClr>
                </a:solidFill>
              </a:defRPr>
            </a:lvl1pPr>
          </a:lstStyle>
          <a:p>
            <a:pPr>
              <a:defRPr/>
            </a:pPr>
            <a:endParaRPr lang="en-US"/>
          </a:p>
        </p:txBody>
      </p:sp>
      <p:sp>
        <p:nvSpPr>
          <p:cNvPr id="8" name="Slide Number Placeholder 5"/>
          <p:cNvSpPr>
            <a:spLocks noGrp="1"/>
          </p:cNvSpPr>
          <p:nvPr>
            <p:ph type="sldNum" sz="quarter" idx="12"/>
          </p:nvPr>
        </p:nvSpPr>
        <p:spPr/>
        <p:txBody>
          <a:bodyPr/>
          <a:lstStyle>
            <a:lvl1pPr>
              <a:defRPr>
                <a:solidFill>
                  <a:prstClr val="white">
                    <a:tint val="75000"/>
                  </a:prstClr>
                </a:solidFill>
              </a:defRPr>
            </a:lvl1pPr>
          </a:lstStyle>
          <a:p>
            <a:pPr>
              <a:defRPr/>
            </a:pPr>
            <a:fld id="{8B8F5A4F-5F5B-4ACD-AE49-EE6A628F34DC}"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C5E0CC0-06CA-43CD-8E7F-1D3A4B61680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A84FE5E-D70D-4CCE-B4F5-3D7BF3C25F3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86DA89A-7B03-4D0C-BFF4-1DEEBBD29CE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D42EE98-788E-4AC6-B5E2-30226669DDA6}"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C4A0D7FD-D23A-4B07-99C8-5841143983C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A18115C-9F18-42F0-8C38-F0E9BFCD5C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0A0F6E6-CA08-477C-B52C-2A7FA47A2B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E8847B29-61DE-4B2E-B571-3355436F9DB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70" r:id="rId1"/>
    <p:sldLayoutId id="2147483871" r:id="rId2"/>
    <p:sldLayoutId id="2147483859" r:id="rId3"/>
    <p:sldLayoutId id="2147483860" r:id="rId4"/>
    <p:sldLayoutId id="2147483861" r:id="rId5"/>
    <p:sldLayoutId id="2147483862" r:id="rId6"/>
    <p:sldLayoutId id="2147483863" r:id="rId7"/>
    <p:sldLayoutId id="2147483864" r:id="rId8"/>
    <p:sldLayoutId id="2147483865" r:id="rId9"/>
    <p:sldLayoutId id="2147483866" r:id="rId10"/>
    <p:sldLayoutId id="2147483867" r:id="rId11"/>
    <p:sldLayoutId id="2147483868" r:id="rId12"/>
    <p:sldLayoutId id="2147483869"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Homelessness Prevention Screening</a:t>
            </a:r>
            <a:endParaRPr lang="en-US" dirty="0"/>
          </a:p>
        </p:txBody>
      </p:sp>
      <p:sp>
        <p:nvSpPr>
          <p:cNvPr id="3" name="Subtitle 2"/>
          <p:cNvSpPr>
            <a:spLocks noGrp="1"/>
          </p:cNvSpPr>
          <p:nvPr>
            <p:ph type="subTitle" idx="1"/>
          </p:nvPr>
        </p:nvSpPr>
        <p:spPr>
          <a:xfrm>
            <a:off x="1828800" y="3124200"/>
            <a:ext cx="7010400" cy="2743200"/>
          </a:xfrm>
        </p:spPr>
        <p:txBody>
          <a:bodyPr/>
          <a:lstStyle/>
          <a:p>
            <a:endParaRPr lang="en-US" dirty="0" smtClean="0"/>
          </a:p>
          <a:p>
            <a:r>
              <a:rPr lang="en-US" dirty="0" smtClean="0"/>
              <a:t>Using the Screener </a:t>
            </a:r>
          </a:p>
          <a:p>
            <a:r>
              <a:rPr lang="en-US" dirty="0" smtClean="0"/>
              <a:t>Implications of the Threshold Score</a:t>
            </a:r>
            <a:endParaRPr lang="en-US" dirty="0"/>
          </a:p>
        </p:txBody>
      </p:sp>
    </p:spTree>
    <p:extLst>
      <p:ext uri="{BB962C8B-B14F-4D97-AF65-F5344CB8AC3E}">
        <p14:creationId xmlns:p14="http://schemas.microsoft.com/office/powerpoint/2010/main" xmlns="" val="191918541"/>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2587631247"/>
              </p:ext>
            </p:extLst>
          </p:nvPr>
        </p:nvGraphicFramePr>
        <p:xfrm>
          <a:off x="457200" y="381000"/>
          <a:ext cx="8382000" cy="6197674"/>
        </p:xfrm>
        <a:graphic>
          <a:graphicData uri="http://schemas.openxmlformats.org/drawingml/2006/table">
            <a:tbl>
              <a:tblPr firstRow="1" firstCol="1" bandRow="1">
                <a:tableStyleId>{5C22544A-7EE6-4342-B048-85BDC9FD1C3A}</a:tableStyleId>
              </a:tblPr>
              <a:tblGrid>
                <a:gridCol w="1197429"/>
                <a:gridCol w="7184571"/>
              </a:tblGrid>
              <a:tr h="209577">
                <a:tc gridSpan="2">
                  <a:txBody>
                    <a:bodyPr/>
                    <a:lstStyle/>
                    <a:p>
                      <a:pPr marL="0" marR="0" algn="ctr">
                        <a:spcBef>
                          <a:spcPts val="0"/>
                        </a:spcBef>
                        <a:spcAft>
                          <a:spcPts val="0"/>
                        </a:spcAft>
                      </a:pPr>
                      <a:r>
                        <a:rPr lang="en-US" sz="900" dirty="0">
                          <a:effectLst/>
                        </a:rPr>
                        <a:t>Targeting Criteria</a:t>
                      </a:r>
                      <a:endParaRPr lang="en-US" sz="700" dirty="0">
                        <a:effectLst/>
                        <a:latin typeface="Calibri"/>
                        <a:ea typeface="Times New Roman"/>
                        <a:cs typeface="Times New Roman"/>
                      </a:endParaRPr>
                    </a:p>
                  </a:txBody>
                  <a:tcPr marL="45815" marR="45815" marT="0" marB="0"/>
                </a:tc>
                <a:tc hMerge="1">
                  <a:txBody>
                    <a:bodyPr/>
                    <a:lstStyle/>
                    <a:p>
                      <a:endParaRPr lang="en-US"/>
                    </a:p>
                  </a:txBody>
                  <a:tcPr/>
                </a:tc>
              </a:tr>
              <a:tr h="359273">
                <a:tc>
                  <a:txBody>
                    <a:bodyPr/>
                    <a:lstStyle/>
                    <a:p>
                      <a:pPr marL="0" marR="0" algn="ctr">
                        <a:spcBef>
                          <a:spcPts val="0"/>
                        </a:spcBef>
                        <a:spcAft>
                          <a:spcPts val="0"/>
                        </a:spcAft>
                      </a:pPr>
                      <a:r>
                        <a:rPr lang="en-US" sz="800">
                          <a:effectLst/>
                        </a:rPr>
                        <a:t>Circle all that apply</a:t>
                      </a:r>
                      <a:endParaRPr lang="en-US" sz="700">
                        <a:effectLst/>
                        <a:latin typeface="Calibri"/>
                        <a:ea typeface="Times New Roman"/>
                        <a:cs typeface="Times New Roman"/>
                      </a:endParaRPr>
                    </a:p>
                  </a:txBody>
                  <a:tcPr marL="45815" marR="45815" marT="0" marB="0" anchor="ctr"/>
                </a:tc>
                <a:tc>
                  <a:txBody>
                    <a:bodyPr/>
                    <a:lstStyle/>
                    <a:p>
                      <a:pPr marL="0" marR="0" algn="ctr">
                        <a:spcBef>
                          <a:spcPts val="0"/>
                        </a:spcBef>
                        <a:spcAft>
                          <a:spcPts val="0"/>
                        </a:spcAft>
                      </a:pPr>
                      <a:r>
                        <a:rPr lang="en-US" sz="800">
                          <a:effectLst/>
                        </a:rPr>
                        <a:t>Targeting Criteria</a:t>
                      </a:r>
                      <a:endParaRPr lang="en-US" sz="700">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Has moved because of economic factors two or more times in the past 60 days </a:t>
                      </a:r>
                      <a:endParaRPr lang="en-US" sz="700">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Living in a hotel or motel not paid for by charitable organizations or by Federal, State, or local government programs</a:t>
                      </a:r>
                      <a:endParaRPr lang="en-US" sz="700">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Living with friends or family, on a temporary basis</a:t>
                      </a:r>
                      <a:endParaRPr lang="en-US" sz="700">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Being discharged from an institution and reintegrating into the community without a stable housing plan</a:t>
                      </a:r>
                      <a:endParaRPr lang="en-US" sz="700" dirty="0">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History of homelessness as an adult, prior to any homeless episode occurring in the past 60 days</a:t>
                      </a:r>
                      <a:endParaRPr lang="en-US" sz="700">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Households annual gross income is less than 30% of local Area Median Income for household size</a:t>
                      </a:r>
                      <a:endParaRPr lang="en-US" sz="700">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2000" dirty="0">
                          <a:solidFill>
                            <a:srgbClr val="002060"/>
                          </a:solidFill>
                          <a:effectLst/>
                        </a:rPr>
                        <a:t>3</a:t>
                      </a:r>
                      <a:endParaRPr lang="en-US" sz="2000" dirty="0">
                        <a:solidFill>
                          <a:srgbClr val="002060"/>
                        </a:solidFill>
                        <a:effectLst/>
                        <a:latin typeface="Calibri"/>
                        <a:ea typeface="Times New Roman"/>
                        <a:cs typeface="Times New Roman"/>
                      </a:endParaRPr>
                    </a:p>
                  </a:txBody>
                  <a:tcPr marL="45815" marR="45815" marT="0" marB="0" anchor="ctr">
                    <a:solidFill>
                      <a:schemeClr val="accent5">
                        <a:lumMod val="20000"/>
                        <a:lumOff val="80000"/>
                      </a:schemeClr>
                    </a:solidFill>
                  </a:tcPr>
                </a:tc>
                <a:tc>
                  <a:txBody>
                    <a:bodyPr/>
                    <a:lstStyle/>
                    <a:p>
                      <a:pPr marL="0" marR="0">
                        <a:spcBef>
                          <a:spcPts val="0"/>
                        </a:spcBef>
                        <a:spcAft>
                          <a:spcPts val="0"/>
                        </a:spcAft>
                      </a:pPr>
                      <a:r>
                        <a:rPr lang="en-US" sz="2000" b="1" dirty="0">
                          <a:effectLst/>
                        </a:rPr>
                        <a:t>Housing loss within 14 days</a:t>
                      </a:r>
                      <a:endParaRPr lang="en-US" sz="2000" b="1" dirty="0">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2000" dirty="0">
                          <a:solidFill>
                            <a:srgbClr val="002060"/>
                          </a:solidFill>
                          <a:effectLst/>
                        </a:rPr>
                        <a:t>3</a:t>
                      </a:r>
                      <a:endParaRPr lang="en-US" sz="2000" dirty="0">
                        <a:solidFill>
                          <a:srgbClr val="002060"/>
                        </a:solidFill>
                        <a:effectLst/>
                        <a:latin typeface="Calibri"/>
                        <a:ea typeface="Times New Roman"/>
                        <a:cs typeface="Times New Roman"/>
                      </a:endParaRPr>
                    </a:p>
                  </a:txBody>
                  <a:tcPr marL="45815" marR="45815" marT="0" marB="0" anchor="ctr">
                    <a:solidFill>
                      <a:schemeClr val="accent5">
                        <a:lumMod val="20000"/>
                        <a:lumOff val="80000"/>
                      </a:schemeClr>
                    </a:solidFill>
                  </a:tcPr>
                </a:tc>
                <a:tc>
                  <a:txBody>
                    <a:bodyPr/>
                    <a:lstStyle/>
                    <a:p>
                      <a:pPr marL="0" marR="0">
                        <a:spcBef>
                          <a:spcPts val="0"/>
                        </a:spcBef>
                        <a:spcAft>
                          <a:spcPts val="0"/>
                        </a:spcAft>
                      </a:pPr>
                      <a:r>
                        <a:rPr lang="en-US" sz="2000" b="1" dirty="0">
                          <a:effectLst/>
                        </a:rPr>
                        <a:t>At least one dependent child under age 6</a:t>
                      </a:r>
                      <a:endParaRPr lang="en-US" sz="2000" b="1" dirty="0">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At least one dependent child age 6 – 17 </a:t>
                      </a:r>
                      <a:endParaRPr lang="en-US" sz="700">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2000" dirty="0">
                          <a:solidFill>
                            <a:srgbClr val="002060"/>
                          </a:solidFill>
                          <a:effectLst/>
                        </a:rPr>
                        <a:t>2</a:t>
                      </a:r>
                      <a:endParaRPr lang="en-US" sz="2000" dirty="0">
                        <a:solidFill>
                          <a:srgbClr val="002060"/>
                        </a:solidFill>
                        <a:effectLst/>
                        <a:latin typeface="Calibri"/>
                        <a:ea typeface="Times New Roman"/>
                        <a:cs typeface="Times New Roman"/>
                      </a:endParaRPr>
                    </a:p>
                  </a:txBody>
                  <a:tcPr marL="45815" marR="45815" marT="0" marB="0" anchor="ctr">
                    <a:solidFill>
                      <a:schemeClr val="accent5">
                        <a:lumMod val="20000"/>
                        <a:lumOff val="80000"/>
                      </a:schemeClr>
                    </a:solidFill>
                  </a:tcPr>
                </a:tc>
                <a:tc>
                  <a:txBody>
                    <a:bodyPr/>
                    <a:lstStyle/>
                    <a:p>
                      <a:pPr marL="0" marR="0">
                        <a:spcBef>
                          <a:spcPts val="0"/>
                        </a:spcBef>
                        <a:spcAft>
                          <a:spcPts val="0"/>
                        </a:spcAft>
                      </a:pPr>
                      <a:r>
                        <a:rPr lang="en-US" sz="2000" b="1" dirty="0">
                          <a:solidFill>
                            <a:srgbClr val="002060"/>
                          </a:solidFill>
                          <a:effectLst/>
                        </a:rPr>
                        <a:t>Veteran returning from Iraq or Afghanistan</a:t>
                      </a:r>
                      <a:endParaRPr lang="en-US" sz="2000" b="1" dirty="0">
                        <a:solidFill>
                          <a:srgbClr val="002060"/>
                        </a:solidFill>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Applied for shelter or spent at least one night during the prior 60 days literally homeless (shelter, place not meant for human habitation, transitional housing for homeless persons) </a:t>
                      </a:r>
                      <a:endParaRPr lang="en-US" sz="700" dirty="0">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Sudden and significant loss of income, including employment and/or cash benefits</a:t>
                      </a:r>
                      <a:endParaRPr lang="en-US" sz="700" dirty="0">
                        <a:effectLst/>
                        <a:latin typeface="Calibri"/>
                        <a:ea typeface="Times New Roman"/>
                        <a:cs typeface="Times New Roman"/>
                      </a:endParaRPr>
                    </a:p>
                  </a:txBody>
                  <a:tcPr marL="45815" marR="45815" marT="0" marB="0" anchor="ctr"/>
                </a:tc>
              </a:tr>
              <a:tr h="397321">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Housing loss within 21 days</a:t>
                      </a:r>
                      <a:endParaRPr lang="en-US" sz="700" dirty="0">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2000" dirty="0">
                          <a:solidFill>
                            <a:srgbClr val="002060"/>
                          </a:solidFill>
                          <a:effectLst/>
                        </a:rPr>
                        <a:t>1</a:t>
                      </a:r>
                      <a:endParaRPr lang="en-US" sz="2000" dirty="0">
                        <a:solidFill>
                          <a:srgbClr val="002060"/>
                        </a:solidFill>
                        <a:effectLst/>
                        <a:latin typeface="Calibri"/>
                        <a:ea typeface="Times New Roman"/>
                        <a:cs typeface="Times New Roman"/>
                      </a:endParaRPr>
                    </a:p>
                  </a:txBody>
                  <a:tcPr marL="45815" marR="45815" marT="0" marB="0" anchor="ctr">
                    <a:solidFill>
                      <a:schemeClr val="accent5">
                        <a:lumMod val="20000"/>
                        <a:lumOff val="80000"/>
                      </a:schemeClr>
                    </a:solidFill>
                  </a:tcPr>
                </a:tc>
                <a:tc>
                  <a:txBody>
                    <a:bodyPr/>
                    <a:lstStyle/>
                    <a:p>
                      <a:pPr marL="0" marR="0">
                        <a:spcBef>
                          <a:spcPts val="0"/>
                        </a:spcBef>
                        <a:spcAft>
                          <a:spcPts val="0"/>
                        </a:spcAft>
                      </a:pPr>
                      <a:r>
                        <a:rPr lang="en-US" sz="2000" b="1" dirty="0">
                          <a:effectLst/>
                        </a:rPr>
                        <a:t>Rental and/or utility arrears</a:t>
                      </a:r>
                      <a:endParaRPr lang="en-US" sz="2000" b="1" dirty="0">
                        <a:effectLst/>
                        <a:latin typeface="Calibri"/>
                        <a:ea typeface="Times New Roman"/>
                        <a:cs typeface="Times New Roman"/>
                      </a:endParaRPr>
                    </a:p>
                  </a:txBody>
                  <a:tcPr marL="45815" marR="45815" marT="0" marB="0" anchor="ctr"/>
                </a:tc>
              </a:tr>
              <a:tr h="355531">
                <a:tc>
                  <a:txBody>
                    <a:bodyPr/>
                    <a:lstStyle/>
                    <a:p>
                      <a:pPr marL="0" marR="0" algn="ctr">
                        <a:spcBef>
                          <a:spcPts val="0"/>
                        </a:spcBef>
                        <a:spcAft>
                          <a:spcPts val="0"/>
                        </a:spcAft>
                      </a:pPr>
                      <a:r>
                        <a:rPr lang="en-US" sz="800" dirty="0">
                          <a:effectLst/>
                        </a:rPr>
                        <a:t> </a:t>
                      </a:r>
                      <a:r>
                        <a:rPr lang="en-US" sz="2000" dirty="0" smtClean="0">
                          <a:solidFill>
                            <a:srgbClr val="002060"/>
                          </a:solidFill>
                          <a:effectLst/>
                        </a:rPr>
                        <a:t>9</a:t>
                      </a:r>
                      <a:endParaRPr lang="en-US" sz="700" dirty="0">
                        <a:effectLst/>
                        <a:latin typeface="Calibri"/>
                        <a:ea typeface="Times New Roman"/>
                        <a:cs typeface="Times New Roman"/>
                      </a:endParaRPr>
                    </a:p>
                  </a:txBody>
                  <a:tcPr marL="45815" marR="45815" marT="0" marB="0" anchor="ctr">
                    <a:solidFill>
                      <a:schemeClr val="accent5">
                        <a:lumMod val="20000"/>
                        <a:lumOff val="80000"/>
                      </a:schemeClr>
                    </a:solidFill>
                  </a:tcPr>
                </a:tc>
                <a:tc>
                  <a:txBody>
                    <a:bodyPr/>
                    <a:lstStyle/>
                    <a:p>
                      <a:pPr marL="0" marR="0">
                        <a:spcBef>
                          <a:spcPts val="0"/>
                        </a:spcBef>
                        <a:spcAft>
                          <a:spcPts val="0"/>
                        </a:spcAft>
                      </a:pPr>
                      <a:r>
                        <a:rPr lang="en-US" sz="2000" b="1" dirty="0">
                          <a:effectLst/>
                        </a:rPr>
                        <a:t>Total Points (sum of VA targeting criteria circled points above)</a:t>
                      </a:r>
                      <a:endParaRPr lang="en-US" sz="2000" b="1" dirty="0">
                        <a:effectLst/>
                        <a:latin typeface="Calibri"/>
                        <a:ea typeface="Times New Roman"/>
                        <a:cs typeface="Times New Roman"/>
                      </a:endParaRPr>
                    </a:p>
                  </a:txBody>
                  <a:tcPr marL="45815" marR="45815" marT="0" marB="0" anchor="ctr"/>
                </a:tc>
              </a:tr>
            </a:tbl>
          </a:graphicData>
        </a:graphic>
      </p:graphicFrame>
      <p:sp>
        <p:nvSpPr>
          <p:cNvPr id="3" name="Slide Number Placeholder 2"/>
          <p:cNvSpPr>
            <a:spLocks noGrp="1"/>
          </p:cNvSpPr>
          <p:nvPr>
            <p:ph type="sldNum" sz="quarter" idx="12"/>
          </p:nvPr>
        </p:nvSpPr>
        <p:spPr/>
        <p:txBody>
          <a:bodyPr/>
          <a:lstStyle/>
          <a:p>
            <a:pPr>
              <a:defRPr/>
            </a:pPr>
            <a:fld id="{8B8F5A4F-5F5B-4ACD-AE49-EE6A628F34DC}" type="slidenum">
              <a:rPr lang="en-US" smtClean="0"/>
              <a:pPr>
                <a:defRPr/>
              </a:pPr>
              <a:t>10</a:t>
            </a:fld>
            <a:endParaRPr lang="en-US"/>
          </a:p>
        </p:txBody>
      </p:sp>
    </p:spTree>
    <p:extLst>
      <p:ext uri="{BB962C8B-B14F-4D97-AF65-F5344CB8AC3E}">
        <p14:creationId xmlns:p14="http://schemas.microsoft.com/office/powerpoint/2010/main" xmlns="" val="2339053781"/>
      </p:ext>
    </p:extLst>
  </p:cSld>
  <p:clrMapOvr>
    <a:masterClrMapping/>
  </p:clrMapOvr>
  <p:transition spd="slow"/>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the Threshold Works </a:t>
            </a:r>
            <a:r>
              <a:rPr lang="en-US" sz="2000" dirty="0" smtClean="0"/>
              <a:t>(cont.)</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096666368"/>
              </p:ext>
            </p:extLst>
          </p:nvPr>
        </p:nvGraphicFramePr>
        <p:xfrm>
          <a:off x="457200" y="1600200"/>
          <a:ext cx="8229600" cy="39370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endParaRPr lang="en-US" dirty="0"/>
                    </a:p>
                  </a:txBody>
                  <a:tcPr/>
                </a:tc>
                <a:tc>
                  <a:txBody>
                    <a:bodyPr/>
                    <a:lstStyle/>
                    <a:p>
                      <a:r>
                        <a:rPr lang="en-US" dirty="0" smtClean="0"/>
                        <a:t>Threshold:</a:t>
                      </a:r>
                      <a:r>
                        <a:rPr lang="en-US" baseline="0" dirty="0" smtClean="0"/>
                        <a:t>  5</a:t>
                      </a:r>
                      <a:endParaRPr lang="en-US" dirty="0"/>
                    </a:p>
                  </a:txBody>
                  <a:tcPr/>
                </a:tc>
                <a:tc>
                  <a:txBody>
                    <a:bodyPr/>
                    <a:lstStyle/>
                    <a:p>
                      <a:r>
                        <a:rPr lang="en-US" dirty="0" smtClean="0"/>
                        <a:t>Threshold: 10</a:t>
                      </a:r>
                      <a:endParaRPr lang="en-US" dirty="0"/>
                    </a:p>
                  </a:txBody>
                  <a:tcPr/>
                </a:tc>
                <a:tc>
                  <a:txBody>
                    <a:bodyPr/>
                    <a:lstStyle/>
                    <a:p>
                      <a:r>
                        <a:rPr lang="en-US" dirty="0" smtClean="0"/>
                        <a:t>Threshold:  9</a:t>
                      </a:r>
                      <a:endParaRPr lang="en-US" dirty="0"/>
                    </a:p>
                  </a:txBody>
                  <a:tcPr/>
                </a:tc>
              </a:tr>
              <a:tr h="370840">
                <a:tc>
                  <a:txBody>
                    <a:bodyPr/>
                    <a:lstStyle/>
                    <a:p>
                      <a:endParaRPr lang="en-US" dirty="0" smtClean="0"/>
                    </a:p>
                    <a:p>
                      <a:r>
                        <a:rPr lang="en-US" b="1" dirty="0" smtClean="0"/>
                        <a:t>Donna Smith  </a:t>
                      </a:r>
                    </a:p>
                    <a:p>
                      <a:r>
                        <a:rPr lang="en-US" dirty="0" smtClean="0"/>
                        <a:t>(5 points)</a:t>
                      </a:r>
                    </a:p>
                    <a:p>
                      <a:endParaRPr lang="en-US" dirty="0"/>
                    </a:p>
                  </a:txBody>
                  <a:tcPr/>
                </a:tc>
                <a:tc>
                  <a:txBody>
                    <a:bodyPr/>
                    <a:lstStyle/>
                    <a:p>
                      <a:endParaRPr lang="en-US" dirty="0" smtClean="0"/>
                    </a:p>
                    <a:p>
                      <a:r>
                        <a:rPr lang="en-US" dirty="0" smtClean="0"/>
                        <a:t>YES</a:t>
                      </a:r>
                      <a:endParaRPr lang="en-US" dirty="0"/>
                    </a:p>
                  </a:txBody>
                  <a:tcPr/>
                </a:tc>
                <a:tc>
                  <a:txBody>
                    <a:bodyPr/>
                    <a:lstStyle/>
                    <a:p>
                      <a:endParaRPr lang="en-US" dirty="0" smtClean="0"/>
                    </a:p>
                    <a:p>
                      <a:r>
                        <a:rPr lang="en-US" dirty="0" smtClean="0"/>
                        <a:t>NO</a:t>
                      </a:r>
                      <a:endParaRPr lang="en-US" dirty="0"/>
                    </a:p>
                  </a:txBody>
                  <a:tcPr/>
                </a:tc>
                <a:tc>
                  <a:txBody>
                    <a:bodyPr/>
                    <a:lstStyle/>
                    <a:p>
                      <a:endParaRPr lang="en-US" dirty="0" smtClean="0"/>
                    </a:p>
                    <a:p>
                      <a:r>
                        <a:rPr lang="en-US" dirty="0" smtClean="0"/>
                        <a:t>NO</a:t>
                      </a:r>
                      <a:endParaRPr lang="en-US" dirty="0"/>
                    </a:p>
                  </a:txBody>
                  <a:tcPr/>
                </a:tc>
              </a:tr>
              <a:tr h="370840">
                <a:tc>
                  <a:txBody>
                    <a:bodyPr/>
                    <a:lstStyle/>
                    <a:p>
                      <a:endParaRPr lang="en-US" dirty="0" smtClean="0"/>
                    </a:p>
                    <a:p>
                      <a:r>
                        <a:rPr lang="en-US" b="1" dirty="0" smtClean="0"/>
                        <a:t>Norris Brown  </a:t>
                      </a:r>
                    </a:p>
                    <a:p>
                      <a:r>
                        <a:rPr lang="en-US" dirty="0" smtClean="0"/>
                        <a:t>(8 points)</a:t>
                      </a:r>
                    </a:p>
                    <a:p>
                      <a:endParaRPr lang="en-US" dirty="0"/>
                    </a:p>
                  </a:txBody>
                  <a:tcPr/>
                </a:tc>
                <a:tc>
                  <a:txBody>
                    <a:bodyPr/>
                    <a:lstStyle/>
                    <a:p>
                      <a:endParaRPr lang="en-US" dirty="0" smtClean="0"/>
                    </a:p>
                    <a:p>
                      <a:r>
                        <a:rPr lang="en-US" dirty="0" smtClean="0"/>
                        <a:t>YES</a:t>
                      </a:r>
                      <a:endParaRPr lang="en-US" dirty="0"/>
                    </a:p>
                  </a:txBody>
                  <a:tcPr/>
                </a:tc>
                <a:tc>
                  <a:txBody>
                    <a:bodyPr/>
                    <a:lstStyle/>
                    <a:p>
                      <a:endParaRPr lang="en-US" dirty="0" smtClean="0"/>
                    </a:p>
                    <a:p>
                      <a:r>
                        <a:rPr lang="en-US" dirty="0" smtClean="0"/>
                        <a:t>NO</a:t>
                      </a:r>
                      <a:endParaRPr lang="en-US" dirty="0"/>
                    </a:p>
                  </a:txBody>
                  <a:tcPr/>
                </a:tc>
                <a:tc>
                  <a:txBody>
                    <a:bodyPr/>
                    <a:lstStyle/>
                    <a:p>
                      <a:endParaRPr lang="en-US" dirty="0" smtClean="0"/>
                    </a:p>
                    <a:p>
                      <a:r>
                        <a:rPr lang="en-US" dirty="0" smtClean="0"/>
                        <a:t>NO</a:t>
                      </a:r>
                      <a:endParaRPr lang="en-US" dirty="0"/>
                    </a:p>
                  </a:txBody>
                  <a:tcPr/>
                </a:tc>
              </a:tr>
              <a:tr h="370840">
                <a:tc>
                  <a:txBody>
                    <a:bodyPr/>
                    <a:lstStyle/>
                    <a:p>
                      <a:endParaRPr lang="en-US" dirty="0" smtClean="0"/>
                    </a:p>
                    <a:p>
                      <a:r>
                        <a:rPr lang="en-US" b="1" dirty="0" smtClean="0"/>
                        <a:t>Davis Family </a:t>
                      </a:r>
                    </a:p>
                    <a:p>
                      <a:r>
                        <a:rPr lang="en-US" dirty="0" smtClean="0"/>
                        <a:t>(9 points)</a:t>
                      </a:r>
                    </a:p>
                    <a:p>
                      <a:endParaRPr lang="en-US" dirty="0"/>
                    </a:p>
                  </a:txBody>
                  <a:tcPr/>
                </a:tc>
                <a:tc>
                  <a:txBody>
                    <a:bodyPr/>
                    <a:lstStyle/>
                    <a:p>
                      <a:endParaRPr lang="en-US" dirty="0" smtClean="0"/>
                    </a:p>
                    <a:p>
                      <a:r>
                        <a:rPr lang="en-US" dirty="0" smtClean="0"/>
                        <a:t>YES</a:t>
                      </a:r>
                      <a:endParaRPr lang="en-US" dirty="0"/>
                    </a:p>
                  </a:txBody>
                  <a:tcPr/>
                </a:tc>
                <a:tc>
                  <a:txBody>
                    <a:bodyPr/>
                    <a:lstStyle/>
                    <a:p>
                      <a:endParaRPr lang="en-US" dirty="0" smtClean="0"/>
                    </a:p>
                    <a:p>
                      <a:r>
                        <a:rPr lang="en-US" dirty="0" smtClean="0"/>
                        <a:t>NO</a:t>
                      </a:r>
                      <a:endParaRPr lang="en-US" dirty="0"/>
                    </a:p>
                  </a:txBody>
                  <a:tcPr/>
                </a:tc>
                <a:tc>
                  <a:txBody>
                    <a:bodyPr/>
                    <a:lstStyle/>
                    <a:p>
                      <a:endParaRPr lang="en-US" dirty="0" smtClean="0"/>
                    </a:p>
                    <a:p>
                      <a:r>
                        <a:rPr lang="en-US" dirty="0" smtClean="0"/>
                        <a:t>YES</a:t>
                      </a:r>
                      <a:endParaRPr lang="en-US" dirty="0"/>
                    </a:p>
                  </a:txBody>
                  <a:tcPr/>
                </a:tc>
              </a:tr>
            </a:tbl>
          </a:graphicData>
        </a:graphic>
      </p:graphicFrame>
      <p:sp>
        <p:nvSpPr>
          <p:cNvPr id="5" name="Slide Number Placeholder 4"/>
          <p:cNvSpPr>
            <a:spLocks noGrp="1"/>
          </p:cNvSpPr>
          <p:nvPr>
            <p:ph type="sldNum" sz="quarter" idx="12"/>
          </p:nvPr>
        </p:nvSpPr>
        <p:spPr/>
        <p:txBody>
          <a:bodyPr/>
          <a:lstStyle/>
          <a:p>
            <a:pPr>
              <a:defRPr/>
            </a:pPr>
            <a:fld id="{8B8F5A4F-5F5B-4ACD-AE49-EE6A628F34DC}" type="slidenum">
              <a:rPr lang="en-US" smtClean="0"/>
              <a:pPr>
                <a:defRPr/>
              </a:pPr>
              <a:t>11</a:t>
            </a:fld>
            <a:endParaRPr lang="en-US"/>
          </a:p>
        </p:txBody>
      </p:sp>
    </p:spTree>
    <p:extLst>
      <p:ext uri="{BB962C8B-B14F-4D97-AF65-F5344CB8AC3E}">
        <p14:creationId xmlns:p14="http://schemas.microsoft.com/office/powerpoint/2010/main" xmlns="" val="4178100902"/>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your SSVF contract proposal affects the screening process….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4261284323"/>
              </p:ext>
            </p:extLst>
          </p:nvPr>
        </p:nvGraphicFramePr>
        <p:xfrm>
          <a:off x="457200" y="1750194"/>
          <a:ext cx="8227910" cy="3355206"/>
        </p:xfrm>
        <a:graphic>
          <a:graphicData uri="http://schemas.openxmlformats.org/drawingml/2006/table">
            <a:tbl>
              <a:tblPr firstRow="1" firstCol="1" bandRow="1">
                <a:tableStyleId>{5C22544A-7EE6-4342-B048-85BDC9FD1C3A}</a:tableStyleId>
              </a:tblPr>
              <a:tblGrid>
                <a:gridCol w="2593084"/>
                <a:gridCol w="5634826"/>
              </a:tblGrid>
              <a:tr h="1038726">
                <a:tc gridSpan="2">
                  <a:txBody>
                    <a:bodyPr/>
                    <a:lstStyle/>
                    <a:p>
                      <a:pPr marL="0" marR="0" algn="ctr">
                        <a:spcBef>
                          <a:spcPts val="0"/>
                        </a:spcBef>
                        <a:spcAft>
                          <a:spcPts val="0"/>
                        </a:spcAft>
                      </a:pPr>
                      <a:r>
                        <a:rPr lang="en-US" sz="2400" dirty="0">
                          <a:effectLst/>
                        </a:rPr>
                        <a:t>Other Program Eligibility </a:t>
                      </a:r>
                      <a:r>
                        <a:rPr lang="en-US" sz="2400" dirty="0" smtClean="0">
                          <a:effectLst/>
                        </a:rPr>
                        <a:t>Conditions</a:t>
                      </a:r>
                    </a:p>
                    <a:p>
                      <a:pPr marL="0" marR="0" algn="ctr">
                        <a:spcBef>
                          <a:spcPts val="0"/>
                        </a:spcBef>
                        <a:spcAft>
                          <a:spcPts val="0"/>
                        </a:spcAft>
                      </a:pPr>
                      <a:r>
                        <a:rPr lang="en-US" sz="2000" dirty="0" smtClean="0">
                          <a:effectLst/>
                          <a:latin typeface="Calibri"/>
                          <a:ea typeface="Times New Roman"/>
                          <a:cs typeface="Times New Roman"/>
                        </a:rPr>
                        <a:t>[target</a:t>
                      </a:r>
                      <a:r>
                        <a:rPr lang="en-US" sz="2000" baseline="0" dirty="0" smtClean="0">
                          <a:effectLst/>
                          <a:latin typeface="Calibri"/>
                          <a:ea typeface="Times New Roman"/>
                          <a:cs typeface="Times New Roman"/>
                        </a:rPr>
                        <a:t> population described in your proposal to VA]</a:t>
                      </a:r>
                      <a:endParaRPr lang="en-US" sz="2000" dirty="0">
                        <a:effectLst/>
                        <a:latin typeface="Calibri"/>
                        <a:ea typeface="Times New Roman"/>
                        <a:cs typeface="Times New Roman"/>
                      </a:endParaRPr>
                    </a:p>
                  </a:txBody>
                  <a:tcPr marL="91252" marR="91252" marT="0" marB="0"/>
                </a:tc>
                <a:tc hMerge="1">
                  <a:txBody>
                    <a:bodyPr/>
                    <a:lstStyle/>
                    <a:p>
                      <a:endParaRPr lang="en-US"/>
                    </a:p>
                  </a:txBody>
                  <a:tcPr/>
                </a:tc>
              </a:tr>
              <a:tr h="1780674">
                <a:tc>
                  <a:txBody>
                    <a:bodyPr/>
                    <a:lstStyle/>
                    <a:p>
                      <a:pPr marL="0" marR="0">
                        <a:spcBef>
                          <a:spcPts val="0"/>
                        </a:spcBef>
                        <a:spcAft>
                          <a:spcPts val="0"/>
                        </a:spcAft>
                      </a:pPr>
                      <a:r>
                        <a:rPr lang="en-US" sz="1800" dirty="0">
                          <a:effectLst/>
                        </a:rPr>
                        <a:t>Eligible?  </a:t>
                      </a:r>
                      <a:endParaRPr lang="en-US" sz="1800" dirty="0" smtClean="0">
                        <a:effectLst/>
                      </a:endParaRPr>
                    </a:p>
                    <a:p>
                      <a:pPr marL="0" marR="0">
                        <a:spcBef>
                          <a:spcPts val="0"/>
                        </a:spcBef>
                        <a:spcAft>
                          <a:spcPts val="0"/>
                        </a:spcAft>
                      </a:pPr>
                      <a:r>
                        <a:rPr lang="en-US" sz="1800" dirty="0" smtClean="0">
                          <a:effectLst/>
                        </a:rPr>
                        <a:t>___ </a:t>
                      </a:r>
                      <a:r>
                        <a:rPr lang="en-US" sz="1800" dirty="0">
                          <a:effectLst/>
                        </a:rPr>
                        <a:t>YES  ___NO</a:t>
                      </a:r>
                    </a:p>
                    <a:p>
                      <a:pPr marL="0" marR="0">
                        <a:spcBef>
                          <a:spcPts val="0"/>
                        </a:spcBef>
                        <a:spcAft>
                          <a:spcPts val="0"/>
                        </a:spcAft>
                      </a:pPr>
                      <a:r>
                        <a:rPr lang="en-US" sz="1800" dirty="0">
                          <a:effectLst/>
                        </a:rPr>
                        <a:t>___ Not Applicable</a:t>
                      </a:r>
                      <a:endParaRPr lang="en-US" sz="1800" dirty="0">
                        <a:effectLst/>
                        <a:latin typeface="Calibri"/>
                        <a:ea typeface="Times New Roman"/>
                        <a:cs typeface="Times New Roman"/>
                      </a:endParaRPr>
                    </a:p>
                  </a:txBody>
                  <a:tcPr marL="91252" marR="91252" marT="0" marB="0" anchor="ctr"/>
                </a:tc>
                <a:tc>
                  <a:txBody>
                    <a:bodyPr/>
                    <a:lstStyle/>
                    <a:p>
                      <a:pPr marL="0" marR="0">
                        <a:spcBef>
                          <a:spcPts val="0"/>
                        </a:spcBef>
                        <a:spcAft>
                          <a:spcPts val="0"/>
                        </a:spcAft>
                      </a:pPr>
                      <a:r>
                        <a:rPr lang="en-US" sz="1600" b="1" dirty="0">
                          <a:effectLst/>
                        </a:rPr>
                        <a:t>Additional Grantee Eligibility Requirements (must be VA approved</a:t>
                      </a:r>
                      <a:r>
                        <a:rPr lang="en-US" sz="1600" b="1" dirty="0" smtClean="0">
                          <a:effectLst/>
                        </a:rPr>
                        <a:t>):</a:t>
                      </a:r>
                    </a:p>
                    <a:p>
                      <a:pPr marL="0" marR="0">
                        <a:spcBef>
                          <a:spcPts val="0"/>
                        </a:spcBef>
                        <a:spcAft>
                          <a:spcPts val="0"/>
                        </a:spcAft>
                      </a:pPr>
                      <a:endParaRPr lang="en-US" sz="1600" b="1" dirty="0" smtClean="0">
                        <a:effectLst/>
                      </a:endParaRPr>
                    </a:p>
                    <a:p>
                      <a:pPr marL="0" marR="0">
                        <a:spcBef>
                          <a:spcPts val="0"/>
                        </a:spcBef>
                        <a:spcAft>
                          <a:spcPts val="0"/>
                        </a:spcAft>
                      </a:pPr>
                      <a:r>
                        <a:rPr lang="en-US" sz="2000" b="1" dirty="0" smtClean="0">
                          <a:solidFill>
                            <a:srgbClr val="C00000"/>
                          </a:solidFill>
                          <a:effectLst/>
                        </a:rPr>
                        <a:t>PROGRAM PARTICIPANTS’ INCOME MUST BE LESS THAN 30% AMI</a:t>
                      </a:r>
                    </a:p>
                    <a:p>
                      <a:pPr marL="0" marR="0">
                        <a:spcBef>
                          <a:spcPts val="0"/>
                        </a:spcBef>
                        <a:spcAft>
                          <a:spcPts val="0"/>
                        </a:spcAft>
                      </a:pPr>
                      <a:endParaRPr lang="en-US" sz="1600" b="1" dirty="0" smtClean="0">
                        <a:effectLst/>
                      </a:endParaRPr>
                    </a:p>
                    <a:p>
                      <a:pPr marL="0" marR="0">
                        <a:spcBef>
                          <a:spcPts val="0"/>
                        </a:spcBef>
                        <a:spcAft>
                          <a:spcPts val="0"/>
                        </a:spcAft>
                      </a:pPr>
                      <a:endParaRPr lang="en-US" sz="1600" b="1" dirty="0" smtClean="0">
                        <a:effectLst/>
                      </a:endParaRPr>
                    </a:p>
                    <a:p>
                      <a:pPr marL="0" marR="0">
                        <a:spcBef>
                          <a:spcPts val="0"/>
                        </a:spcBef>
                        <a:spcAft>
                          <a:spcPts val="0"/>
                        </a:spcAft>
                      </a:pPr>
                      <a:endParaRPr lang="en-US" sz="1600" b="1" dirty="0" smtClean="0">
                        <a:effectLst/>
                      </a:endParaRPr>
                    </a:p>
                    <a:p>
                      <a:pPr marL="0" marR="0">
                        <a:spcBef>
                          <a:spcPts val="0"/>
                        </a:spcBef>
                        <a:spcAft>
                          <a:spcPts val="0"/>
                        </a:spcAft>
                      </a:pPr>
                      <a:endParaRPr lang="en-US" sz="1600" b="1" dirty="0">
                        <a:effectLst/>
                        <a:latin typeface="Calibri"/>
                        <a:ea typeface="Times New Roman"/>
                        <a:cs typeface="Times New Roman"/>
                      </a:endParaRPr>
                    </a:p>
                  </a:txBody>
                  <a:tcPr marL="91252" marR="91252" marT="0" marB="0" anchor="ctr"/>
                </a:tc>
              </a:tr>
            </a:tbl>
          </a:graphicData>
        </a:graphic>
      </p:graphicFrame>
      <p:sp>
        <p:nvSpPr>
          <p:cNvPr id="5" name="Slide Number Placeholder 4"/>
          <p:cNvSpPr>
            <a:spLocks noGrp="1"/>
          </p:cNvSpPr>
          <p:nvPr>
            <p:ph type="sldNum" sz="quarter" idx="12"/>
          </p:nvPr>
        </p:nvSpPr>
        <p:spPr/>
        <p:txBody>
          <a:bodyPr/>
          <a:lstStyle/>
          <a:p>
            <a:pPr>
              <a:defRPr/>
            </a:pPr>
            <a:fld id="{8B8F5A4F-5F5B-4ACD-AE49-EE6A628F34DC}" type="slidenum">
              <a:rPr lang="en-US" smtClean="0"/>
              <a:pPr>
                <a:defRPr/>
              </a:pPr>
              <a:t>12</a:t>
            </a:fld>
            <a:endParaRPr lang="en-US"/>
          </a:p>
        </p:txBody>
      </p:sp>
    </p:spTree>
    <p:extLst>
      <p:ext uri="{BB962C8B-B14F-4D97-AF65-F5344CB8AC3E}">
        <p14:creationId xmlns:p14="http://schemas.microsoft.com/office/powerpoint/2010/main" xmlns="" val="999165187"/>
      </p:ext>
    </p:extLst>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b="1" dirty="0" smtClean="0"/>
              <a:t>If you have proposed a special population</a:t>
            </a:r>
            <a:r>
              <a:rPr lang="en-US" sz="2800" dirty="0" smtClean="0"/>
              <a:t>, you have another, automatic eligibility factor</a:t>
            </a:r>
            <a:endParaRPr lang="en-US" sz="2800" dirty="0"/>
          </a:p>
        </p:txBody>
      </p:sp>
      <p:sp>
        <p:nvSpPr>
          <p:cNvPr id="3" name="Content Placeholder 2"/>
          <p:cNvSpPr>
            <a:spLocks noGrp="1"/>
          </p:cNvSpPr>
          <p:nvPr>
            <p:ph idx="1"/>
          </p:nvPr>
        </p:nvSpPr>
        <p:spPr/>
        <p:txBody>
          <a:bodyPr/>
          <a:lstStyle/>
          <a:p>
            <a:pPr marL="0" indent="0">
              <a:buNone/>
            </a:pPr>
            <a:r>
              <a:rPr lang="en-US" sz="2000" dirty="0" smtClean="0"/>
              <a:t>Before you start “scoring” an applicant, s/he must pass </a:t>
            </a:r>
            <a:r>
              <a:rPr lang="en-US" sz="2000" b="1" dirty="0" smtClean="0"/>
              <a:t>Stage One (Eligibility) </a:t>
            </a:r>
            <a:r>
              <a:rPr lang="en-US" sz="2000" dirty="0" smtClean="0"/>
              <a:t>of the screening process… which includes your program population.  </a:t>
            </a:r>
          </a:p>
          <a:p>
            <a:pPr marL="0" indent="0">
              <a:buNone/>
            </a:pPr>
            <a:endParaRPr lang="en-US" sz="800" dirty="0" smtClean="0"/>
          </a:p>
          <a:p>
            <a:pPr marL="0" indent="0">
              <a:buNone/>
            </a:pPr>
            <a:endParaRPr lang="en-US" sz="800" dirty="0" smtClean="0"/>
          </a:p>
          <a:p>
            <a:pPr marL="0" indent="0">
              <a:buNone/>
            </a:pPr>
            <a:r>
              <a:rPr lang="en-US" sz="2000" dirty="0" smtClean="0"/>
              <a:t>How would the program’s </a:t>
            </a:r>
            <a:r>
              <a:rPr lang="en-US" sz="2400" b="1" dirty="0" smtClean="0"/>
              <a:t>&lt;30% AMI requirement </a:t>
            </a:r>
            <a:r>
              <a:rPr lang="en-US" sz="2000" dirty="0" smtClean="0"/>
              <a:t>impact the three applicant households?  Would they be </a:t>
            </a:r>
            <a:r>
              <a:rPr lang="en-US" sz="2000" b="1" dirty="0" smtClean="0"/>
              <a:t>eligible</a:t>
            </a:r>
            <a:r>
              <a:rPr lang="en-US" sz="2000" dirty="0" smtClean="0"/>
              <a:t> </a:t>
            </a:r>
            <a:r>
              <a:rPr lang="en-US" sz="2000" b="1" dirty="0" smtClean="0"/>
              <a:t>to be scored with Targeting points</a:t>
            </a:r>
            <a:r>
              <a:rPr lang="en-US" sz="2000" dirty="0" smtClean="0"/>
              <a:t>?</a:t>
            </a:r>
          </a:p>
          <a:p>
            <a:pPr marL="0" indent="0">
              <a:buNone/>
            </a:pPr>
            <a:endParaRPr lang="en-US" sz="2000" dirty="0"/>
          </a:p>
          <a:p>
            <a:pPr marL="0" indent="0">
              <a:buNone/>
            </a:pPr>
            <a:endParaRPr lang="en-US" sz="2400"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xmlns="" val="258906182"/>
              </p:ext>
            </p:extLst>
          </p:nvPr>
        </p:nvGraphicFramePr>
        <p:xfrm>
          <a:off x="1143000" y="4312920"/>
          <a:ext cx="6324600" cy="2011680"/>
        </p:xfrm>
        <a:graphic>
          <a:graphicData uri="http://schemas.openxmlformats.org/drawingml/2006/table">
            <a:tbl>
              <a:tblPr firstRow="1" bandRow="1">
                <a:tableStyleId>{5C22544A-7EE6-4342-B048-85BDC9FD1C3A}</a:tableStyleId>
              </a:tblPr>
              <a:tblGrid>
                <a:gridCol w="2108200"/>
                <a:gridCol w="2108200"/>
                <a:gridCol w="2108200"/>
              </a:tblGrid>
              <a:tr h="6096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Donna Smith  </a:t>
                      </a:r>
                    </a:p>
                    <a:p>
                      <a:r>
                        <a:rPr lang="en-US" sz="2400" dirty="0" smtClean="0"/>
                        <a:t>40%</a:t>
                      </a:r>
                      <a:r>
                        <a:rPr lang="en-US" dirty="0" smtClean="0"/>
                        <a:t> AMI </a:t>
                      </a:r>
                      <a:r>
                        <a:rPr lang="en-US" baseline="0" dirty="0" smtClean="0"/>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Norris Brown  </a:t>
                      </a:r>
                    </a:p>
                    <a:p>
                      <a:r>
                        <a:rPr lang="en-US" sz="2400" dirty="0" smtClean="0"/>
                        <a:t>20%</a:t>
                      </a:r>
                      <a:r>
                        <a:rPr lang="en-US" dirty="0" smtClean="0"/>
                        <a:t> AMI</a:t>
                      </a:r>
                      <a:r>
                        <a:rPr lang="en-US" baseline="0" dirty="0" smtClean="0"/>
                        <a:t>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Davis Family </a:t>
                      </a:r>
                    </a:p>
                    <a:p>
                      <a:r>
                        <a:rPr lang="en-US" sz="2400" dirty="0" smtClean="0"/>
                        <a:t>45%</a:t>
                      </a:r>
                      <a:r>
                        <a:rPr lang="en-US" dirty="0" smtClean="0"/>
                        <a:t> AMI  </a:t>
                      </a:r>
                    </a:p>
                    <a:p>
                      <a:endParaRPr lang="en-US" dirty="0"/>
                    </a:p>
                  </a:txBody>
                  <a:tcPr/>
                </a:tc>
              </a:tr>
              <a:tr h="914400">
                <a:tc>
                  <a:txBody>
                    <a:bodyPr/>
                    <a:lstStyle/>
                    <a:p>
                      <a:endParaRPr lang="en-US" dirty="0" smtClean="0"/>
                    </a:p>
                    <a:p>
                      <a:pPr algn="ctr"/>
                      <a:r>
                        <a:rPr lang="en-US" sz="2000" b="1" dirty="0" smtClean="0"/>
                        <a:t>Screened</a:t>
                      </a:r>
                      <a:r>
                        <a:rPr lang="en-US" sz="2000" b="1" baseline="0" dirty="0" smtClean="0"/>
                        <a:t> out in Stage 1</a:t>
                      </a:r>
                      <a:endParaRPr lang="en-US" sz="2000" b="1" dirty="0"/>
                    </a:p>
                  </a:txBody>
                  <a:tcPr/>
                </a:tc>
                <a:tc>
                  <a:txBody>
                    <a:bodyPr/>
                    <a:lstStyle/>
                    <a:p>
                      <a:endParaRPr lang="en-US" dirty="0" smtClean="0"/>
                    </a:p>
                    <a:p>
                      <a:pPr algn="ctr"/>
                      <a:r>
                        <a:rPr lang="en-US" sz="2000" b="1" dirty="0" smtClean="0"/>
                        <a:t>Eligible</a:t>
                      </a:r>
                      <a:r>
                        <a:rPr lang="en-US" sz="2000" b="1" baseline="0" dirty="0" smtClean="0"/>
                        <a:t> in Stage 1</a:t>
                      </a:r>
                      <a:endParaRPr lang="en-US" sz="2000" b="1" dirty="0"/>
                    </a:p>
                  </a:txBody>
                  <a:tcPr/>
                </a:tc>
                <a:tc>
                  <a:txBody>
                    <a:bodyPr/>
                    <a:lstStyle/>
                    <a:p>
                      <a:pPr algn="ctr"/>
                      <a:endParaRPr lang="en-US" sz="2000" b="1" dirty="0" smtClean="0"/>
                    </a:p>
                    <a:p>
                      <a:pPr algn="ctr"/>
                      <a:r>
                        <a:rPr lang="en-US" sz="2000" b="1" dirty="0" smtClean="0"/>
                        <a:t>Screened out in Stage 1</a:t>
                      </a:r>
                      <a:endParaRPr lang="en-US" sz="2000" b="1" dirty="0"/>
                    </a:p>
                  </a:txBody>
                  <a:tcPr/>
                </a:tc>
              </a:tr>
            </a:tbl>
          </a:graphicData>
        </a:graphic>
      </p:graphicFrame>
      <p:sp>
        <p:nvSpPr>
          <p:cNvPr id="5" name="Slide Number Placeholder 4"/>
          <p:cNvSpPr>
            <a:spLocks noGrp="1"/>
          </p:cNvSpPr>
          <p:nvPr>
            <p:ph type="sldNum" sz="quarter" idx="12"/>
          </p:nvPr>
        </p:nvSpPr>
        <p:spPr/>
        <p:txBody>
          <a:bodyPr/>
          <a:lstStyle/>
          <a:p>
            <a:pPr>
              <a:defRPr/>
            </a:pPr>
            <a:fld id="{8B8F5A4F-5F5B-4ACD-AE49-EE6A628F34DC}" type="slidenum">
              <a:rPr lang="en-US" smtClean="0"/>
              <a:pPr>
                <a:defRPr/>
              </a:pPr>
              <a:t>13</a:t>
            </a:fld>
            <a:endParaRPr lang="en-US"/>
          </a:p>
        </p:txBody>
      </p:sp>
    </p:spTree>
    <p:extLst>
      <p:ext uri="{BB962C8B-B14F-4D97-AF65-F5344CB8AC3E}">
        <p14:creationId xmlns:p14="http://schemas.microsoft.com/office/powerpoint/2010/main" xmlns="" val="397653878"/>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1143000"/>
          </a:xfrm>
        </p:spPr>
        <p:txBody>
          <a:bodyPr>
            <a:normAutofit fontScale="90000"/>
          </a:bodyPr>
          <a:lstStyle/>
          <a:p>
            <a:r>
              <a:rPr lang="en-US" sz="3200" dirty="0" smtClean="0"/>
              <a:t/>
            </a:r>
            <a:br>
              <a:rPr lang="en-US" sz="3200" dirty="0" smtClean="0"/>
            </a:br>
            <a:r>
              <a:rPr lang="en-US" sz="3200" dirty="0" smtClean="0"/>
              <a:t>If you have three applicants for every opening in your program, how will you set your threshold?</a:t>
            </a:r>
            <a:br>
              <a:rPr lang="en-US" sz="3200" dirty="0" smtClean="0"/>
            </a:br>
            <a:endParaRPr lang="en-US" sz="3200" dirty="0"/>
          </a:p>
        </p:txBody>
      </p:sp>
      <p:sp>
        <p:nvSpPr>
          <p:cNvPr id="3" name="Content Placeholder 2"/>
          <p:cNvSpPr>
            <a:spLocks noGrp="1"/>
          </p:cNvSpPr>
          <p:nvPr>
            <p:ph idx="1"/>
          </p:nvPr>
        </p:nvSpPr>
        <p:spPr/>
        <p:txBody>
          <a:bodyPr>
            <a:normAutofit lnSpcReduction="10000"/>
          </a:bodyPr>
          <a:lstStyle/>
          <a:p>
            <a:pPr>
              <a:buFont typeface="Wingdings" pitchFamily="2" charset="2"/>
              <a:buChar char="ü"/>
            </a:pPr>
            <a:r>
              <a:rPr lang="en-US" sz="2400" dirty="0" smtClean="0"/>
              <a:t>If you had set your threshold at 9 points, you would have successfully screened in one of the three households: the Davis family has 9 points.  </a:t>
            </a:r>
          </a:p>
          <a:p>
            <a:pPr marL="0" indent="0">
              <a:buNone/>
            </a:pPr>
            <a:endParaRPr lang="en-US" sz="2400" dirty="0" smtClean="0"/>
          </a:p>
          <a:p>
            <a:pPr>
              <a:buFont typeface="Wingdings" pitchFamily="2" charset="2"/>
              <a:buChar char="ü"/>
            </a:pPr>
            <a:r>
              <a:rPr lang="en-US" sz="2400" dirty="0" smtClean="0"/>
              <a:t>If your program requires applicants to have incomes &lt;30% AMI, only one of your applicants would pass eligibility and be scored: Norris Brown’s income is 20% AMI.  But his score is only 8. </a:t>
            </a:r>
          </a:p>
          <a:p>
            <a:pPr>
              <a:buFont typeface="Wingdings" pitchFamily="2" charset="2"/>
              <a:buChar char="ü"/>
            </a:pPr>
            <a:endParaRPr lang="en-US" sz="2400" dirty="0"/>
          </a:p>
          <a:p>
            <a:pPr marL="0" indent="0">
              <a:buNone/>
            </a:pPr>
            <a:r>
              <a:rPr lang="en-US" sz="2400" dirty="0"/>
              <a:t> </a:t>
            </a:r>
            <a:r>
              <a:rPr lang="en-US" sz="2400" dirty="0" smtClean="0"/>
              <a:t>X  If your program requires &lt;30% AMI *</a:t>
            </a:r>
            <a:r>
              <a:rPr lang="en-US" sz="2400" b="1" u="sng" dirty="0" smtClean="0"/>
              <a:t>AND</a:t>
            </a:r>
            <a:r>
              <a:rPr lang="en-US" sz="2400" dirty="0" smtClean="0"/>
              <a:t>* sets a</a:t>
            </a:r>
          </a:p>
          <a:p>
            <a:pPr marL="0" indent="0">
              <a:buNone/>
            </a:pPr>
            <a:r>
              <a:rPr lang="en-US" sz="2400" dirty="0" smtClean="0"/>
              <a:t>     threshold of 9 points, no one would be eligible for the     </a:t>
            </a:r>
          </a:p>
          <a:p>
            <a:pPr marL="0" indent="0">
              <a:buNone/>
            </a:pPr>
            <a:r>
              <a:rPr lang="en-US" sz="2400" dirty="0" smtClean="0"/>
              <a:t>     opening. </a:t>
            </a:r>
            <a:r>
              <a:rPr lang="en-US" sz="2400" dirty="0"/>
              <a:t>	</a:t>
            </a:r>
            <a:r>
              <a:rPr lang="en-US" sz="2400" dirty="0" smtClean="0"/>
              <a:t>  </a:t>
            </a:r>
            <a:endParaRPr lang="en-US" sz="2400"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14</a:t>
            </a:fld>
            <a:endParaRPr lang="en-US"/>
          </a:p>
        </p:txBody>
      </p:sp>
    </p:spTree>
    <p:extLst>
      <p:ext uri="{BB962C8B-B14F-4D97-AF65-F5344CB8AC3E}">
        <p14:creationId xmlns:p14="http://schemas.microsoft.com/office/powerpoint/2010/main" xmlns="" val="3914484157"/>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What?</a:t>
            </a:r>
            <a:endParaRPr lang="en-US" dirty="0"/>
          </a:p>
        </p:txBody>
      </p:sp>
      <p:sp>
        <p:nvSpPr>
          <p:cNvPr id="3" name="Content Placeholder 2"/>
          <p:cNvSpPr>
            <a:spLocks noGrp="1"/>
          </p:cNvSpPr>
          <p:nvPr>
            <p:ph idx="1"/>
          </p:nvPr>
        </p:nvSpPr>
        <p:spPr/>
        <p:txBody>
          <a:bodyPr>
            <a:normAutofit fontScale="85000" lnSpcReduction="20000"/>
          </a:bodyPr>
          <a:lstStyle/>
          <a:p>
            <a:r>
              <a:rPr lang="en-US" sz="3000" b="1" dirty="0" smtClean="0"/>
              <a:t>If you have been providing SSVF Prevention assistance for the past year</a:t>
            </a:r>
            <a:r>
              <a:rPr lang="en-US" sz="2800" dirty="0" smtClean="0"/>
              <a:t>, review the number and profiles of the households who applied and were eligible under your program’s requirements.  What % did you have funds to assist?  How might they have scored?  Where would you set your threshold to screen out a majority of the applicants you had to turn away?</a:t>
            </a:r>
          </a:p>
          <a:p>
            <a:endParaRPr lang="en-US" sz="1200" dirty="0" smtClean="0"/>
          </a:p>
          <a:p>
            <a:r>
              <a:rPr lang="en-US" sz="3300" b="1" dirty="0" smtClean="0"/>
              <a:t>If you are a new SSVF grantee</a:t>
            </a:r>
            <a:r>
              <a:rPr lang="en-US" sz="2800" dirty="0" smtClean="0"/>
              <a:t>, look at any data sources that might help you estimate the potential volume of applications.  If your program will assist a special population, such as &lt;30% AMI, or female Veterans only, etc., you should probably set a lower threshold, as those requirements act as an additional layer of screening.</a:t>
            </a:r>
            <a:endParaRPr lang="en-US" sz="2800"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15</a:t>
            </a:fld>
            <a:endParaRPr lang="en-US"/>
          </a:p>
        </p:txBody>
      </p:sp>
    </p:spTree>
    <p:extLst>
      <p:ext uri="{BB962C8B-B14F-4D97-AF65-F5344CB8AC3E}">
        <p14:creationId xmlns:p14="http://schemas.microsoft.com/office/powerpoint/2010/main" xmlns="" val="1313978736"/>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lnSpcReduction="10000"/>
          </a:bodyPr>
          <a:lstStyle/>
          <a:p>
            <a:r>
              <a:rPr lang="en-US" dirty="0" smtClean="0"/>
              <a:t>If you have contract proposal eligibility criteria, you’ll want to add these to your proposed Screening form.</a:t>
            </a:r>
          </a:p>
          <a:p>
            <a:r>
              <a:rPr lang="en-US" dirty="0" smtClean="0"/>
              <a:t>Select the threshold you will propose to VA</a:t>
            </a:r>
          </a:p>
          <a:p>
            <a:r>
              <a:rPr lang="en-US" dirty="0"/>
              <a:t>Complete the </a:t>
            </a:r>
            <a:r>
              <a:rPr lang="en-US" b="1" i="1" dirty="0"/>
              <a:t>Grantee Screening Criteria and Targeting Threshold Plan</a:t>
            </a:r>
            <a:r>
              <a:rPr lang="en-US" dirty="0"/>
              <a:t> form and submit </a:t>
            </a:r>
            <a:r>
              <a:rPr lang="en-US" dirty="0" smtClean="0"/>
              <a:t>to your </a:t>
            </a:r>
            <a:r>
              <a:rPr lang="en-US" dirty="0"/>
              <a:t>RC by November 30</a:t>
            </a:r>
            <a:r>
              <a:rPr lang="en-US" baseline="30000" dirty="0"/>
              <a:t>th</a:t>
            </a:r>
            <a:endParaRPr lang="en-US" dirty="0" smtClean="0"/>
          </a:p>
          <a:p>
            <a:r>
              <a:rPr lang="en-US" dirty="0" smtClean="0"/>
              <a:t>Receive approval from RC</a:t>
            </a:r>
          </a:p>
          <a:p>
            <a:r>
              <a:rPr lang="en-US" dirty="0" smtClean="0"/>
              <a:t>Begin using the Screener for Prevention applicants</a:t>
            </a:r>
          </a:p>
          <a:p>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16</a:t>
            </a:fld>
            <a:endParaRPr lang="en-US"/>
          </a:p>
        </p:txBody>
      </p:sp>
    </p:spTree>
    <p:extLst>
      <p:ext uri="{BB962C8B-B14F-4D97-AF65-F5344CB8AC3E}">
        <p14:creationId xmlns:p14="http://schemas.microsoft.com/office/powerpoint/2010/main" xmlns="" val="2030091484"/>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a:t>
            </a:r>
            <a:r>
              <a:rPr lang="en-US" dirty="0" smtClean="0"/>
              <a:t>Steps </a:t>
            </a:r>
            <a:r>
              <a:rPr lang="en-US" sz="2400" dirty="0" smtClean="0"/>
              <a:t>(cont.)</a:t>
            </a:r>
            <a:endParaRPr lang="en-US" dirty="0"/>
          </a:p>
        </p:txBody>
      </p:sp>
      <p:sp>
        <p:nvSpPr>
          <p:cNvPr id="3" name="Content Placeholder 2"/>
          <p:cNvSpPr>
            <a:spLocks noGrp="1"/>
          </p:cNvSpPr>
          <p:nvPr>
            <p:ph idx="1"/>
          </p:nvPr>
        </p:nvSpPr>
        <p:spPr/>
        <p:txBody>
          <a:bodyPr>
            <a:normAutofit/>
          </a:bodyPr>
          <a:lstStyle/>
          <a:p>
            <a:r>
              <a:rPr lang="en-US" dirty="0" smtClean="0"/>
              <a:t>You’ll be transmitting the </a:t>
            </a:r>
            <a:r>
              <a:rPr lang="en-US" i="1" dirty="0" smtClean="0"/>
              <a:t>Grantee Screening Criteria and Targeting Threshold Plan</a:t>
            </a:r>
            <a:r>
              <a:rPr lang="en-US" dirty="0" smtClean="0"/>
              <a:t> to your RC via email or USPS…so…</a:t>
            </a:r>
          </a:p>
          <a:p>
            <a:r>
              <a:rPr lang="en-US" dirty="0" smtClean="0"/>
              <a:t>Please include in your transmittal letter/email:</a:t>
            </a:r>
          </a:p>
          <a:p>
            <a:pPr marL="0" indent="0">
              <a:buNone/>
            </a:pPr>
            <a:r>
              <a:rPr lang="en-US" dirty="0"/>
              <a:t>	</a:t>
            </a:r>
            <a:r>
              <a:rPr lang="en-US" dirty="0" smtClean="0"/>
              <a:t>--Brief rationale about how you selected 	</a:t>
            </a:r>
            <a:r>
              <a:rPr lang="en-US" smtClean="0"/>
              <a:t>your 	threshold score  AND</a:t>
            </a:r>
            <a:endParaRPr lang="en-US" dirty="0" smtClean="0"/>
          </a:p>
          <a:p>
            <a:pPr marL="0" indent="0">
              <a:buNone/>
            </a:pPr>
            <a:r>
              <a:rPr lang="en-US" dirty="0"/>
              <a:t>	</a:t>
            </a:r>
            <a:r>
              <a:rPr lang="en-US" dirty="0" smtClean="0"/>
              <a:t>--Description of how you will track the 	impact of that score on your SSVF program’s  	screening, intake and/or caseload</a:t>
            </a:r>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17</a:t>
            </a:fld>
            <a:endParaRPr lang="en-US"/>
          </a:p>
        </p:txBody>
      </p:sp>
    </p:spTree>
    <p:extLst>
      <p:ext uri="{BB962C8B-B14F-4D97-AF65-F5344CB8AC3E}">
        <p14:creationId xmlns:p14="http://schemas.microsoft.com/office/powerpoint/2010/main" xmlns="" val="1298201107"/>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normAutofit fontScale="90000"/>
          </a:bodyPr>
          <a:lstStyle/>
          <a:p>
            <a:pPr>
              <a:defRPr/>
            </a:pPr>
            <a:r>
              <a:rPr lang="en-US" sz="3200" dirty="0" smtClean="0"/>
              <a:t/>
            </a:r>
            <a:br>
              <a:rPr lang="en-US" sz="3200" dirty="0" smtClean="0"/>
            </a:br>
            <a:r>
              <a:rPr lang="en-US" sz="3200" dirty="0" smtClean="0"/>
              <a:t>THANKS FOR PARTICIPATING IN THIS WEBINAR!</a:t>
            </a:r>
            <a:br>
              <a:rPr lang="en-US" sz="3200" dirty="0" smtClean="0"/>
            </a:br>
            <a:endParaRPr lang="en-US" sz="3200" dirty="0" smtClean="0"/>
          </a:p>
        </p:txBody>
      </p:sp>
      <p:sp>
        <p:nvSpPr>
          <p:cNvPr id="71683" name="Content Placeholder 2"/>
          <p:cNvSpPr>
            <a:spLocks noGrp="1"/>
          </p:cNvSpPr>
          <p:nvPr>
            <p:ph idx="1"/>
          </p:nvPr>
        </p:nvSpPr>
        <p:spPr/>
        <p:txBody>
          <a:bodyPr/>
          <a:lstStyle/>
          <a:p>
            <a:pPr marL="0" indent="0">
              <a:buFontTx/>
              <a:buNone/>
            </a:pPr>
            <a:endParaRPr lang="en-US" dirty="0" smtClean="0"/>
          </a:p>
          <a:p>
            <a:pPr marL="0" indent="0" algn="ctr">
              <a:buFontTx/>
              <a:buNone/>
            </a:pPr>
            <a:r>
              <a:rPr lang="en-US" dirty="0" smtClean="0"/>
              <a:t>The PowerPoint will be posted on VA’s SSVF Website:  </a:t>
            </a:r>
          </a:p>
          <a:p>
            <a:pPr marL="0" indent="0" algn="ctr">
              <a:buFontTx/>
              <a:buNone/>
            </a:pPr>
            <a:r>
              <a:rPr lang="en-US" dirty="0" smtClean="0"/>
              <a:t>www.va.gov/homeless/ssvf.asp</a:t>
            </a:r>
          </a:p>
          <a:p>
            <a:pPr marL="0" indent="0">
              <a:buFontTx/>
              <a:buNone/>
            </a:pPr>
            <a:endParaRPr lang="en-US" dirty="0" smtClean="0"/>
          </a:p>
          <a:p>
            <a:pPr marL="0" indent="0" algn="ctr">
              <a:buFontTx/>
              <a:buNone/>
            </a:pPr>
            <a:r>
              <a:rPr lang="en-US" dirty="0" smtClean="0"/>
              <a:t>Next month’s national call:</a:t>
            </a:r>
          </a:p>
          <a:p>
            <a:pPr marL="0" indent="0" algn="ctr">
              <a:buFontTx/>
              <a:buNone/>
            </a:pPr>
            <a:r>
              <a:rPr lang="en-US" dirty="0" smtClean="0"/>
              <a:t>December 13, 2012</a:t>
            </a:r>
          </a:p>
          <a:p>
            <a:pPr marL="0" indent="0" algn="ctr">
              <a:buFontTx/>
              <a:buNone/>
            </a:pPr>
            <a:r>
              <a:rPr lang="en-US" dirty="0" smtClean="0"/>
              <a:t>2:00pm – 4:00pm</a:t>
            </a:r>
          </a:p>
        </p:txBody>
      </p:sp>
      <p:sp>
        <p:nvSpPr>
          <p:cNvPr id="58372" name="Slide Number Placeholder 3"/>
          <p:cNvSpPr>
            <a:spLocks noGrp="1"/>
          </p:cNvSpPr>
          <p:nvPr>
            <p:ph type="sldNum" sz="quarter" idx="12"/>
          </p:nvPr>
        </p:nvSpPr>
        <p:spPr>
          <a:ln>
            <a:miter lim="800000"/>
            <a:headEnd/>
            <a:tailEnd/>
          </a:ln>
        </p:spPr>
        <p:txBody>
          <a:bodyPr/>
          <a:lstStyle/>
          <a:p>
            <a:pPr>
              <a:defRPr/>
            </a:pPr>
            <a:fld id="{93E4D7B8-A59D-49A3-B42D-D5C4B0D7AA33}" type="slidenum">
              <a:rPr lang="en-US" smtClean="0">
                <a:solidFill>
                  <a:srgbClr val="FFFFFF"/>
                </a:solidFill>
              </a:rPr>
              <a:pPr>
                <a:defRPr/>
              </a:pPr>
              <a:t>18</a:t>
            </a:fld>
            <a:endParaRPr lang="en-US" smtClean="0">
              <a:solidFill>
                <a:srgbClr val="FFFFFF"/>
              </a:solidFill>
            </a:endParaRP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the “Screener”	</a:t>
            </a:r>
            <a:endParaRPr lang="en-US" dirty="0"/>
          </a:p>
        </p:txBody>
      </p:sp>
      <p:sp>
        <p:nvSpPr>
          <p:cNvPr id="3" name="Content Placeholder 2"/>
          <p:cNvSpPr>
            <a:spLocks noGrp="1"/>
          </p:cNvSpPr>
          <p:nvPr>
            <p:ph idx="1"/>
          </p:nvPr>
        </p:nvSpPr>
        <p:spPr/>
        <p:txBody>
          <a:bodyPr/>
          <a:lstStyle/>
          <a:p>
            <a:r>
              <a:rPr lang="en-US" dirty="0" smtClean="0"/>
              <a:t>Target limited Prevention dollars to households who are most likely to become homeless</a:t>
            </a:r>
          </a:p>
          <a:p>
            <a:endParaRPr lang="en-US" dirty="0" smtClean="0"/>
          </a:p>
          <a:p>
            <a:r>
              <a:rPr lang="en-US" dirty="0" smtClean="0"/>
              <a:t>Utilize criteria that research has found are associated with increased risk of homelessness</a:t>
            </a:r>
          </a:p>
          <a:p>
            <a:endParaRPr lang="en-US" dirty="0" smtClean="0"/>
          </a:p>
          <a:p>
            <a:r>
              <a:rPr lang="en-US" dirty="0" smtClean="0"/>
              <a:t>Allow Grantees to determine how high they want to set their threshold </a:t>
            </a:r>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2</a:t>
            </a:fld>
            <a:endParaRPr lang="en-US"/>
          </a:p>
        </p:txBody>
      </p:sp>
    </p:spTree>
    <p:extLst>
      <p:ext uri="{BB962C8B-B14F-4D97-AF65-F5344CB8AC3E}">
        <p14:creationId xmlns:p14="http://schemas.microsoft.com/office/powerpoint/2010/main" xmlns="" val="2868031360"/>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of the Screener:  </a:t>
            </a:r>
            <a:br>
              <a:rPr lang="en-US" dirty="0" smtClean="0"/>
            </a:br>
            <a:r>
              <a:rPr lang="en-US" dirty="0" smtClean="0"/>
              <a:t>Applicant #1</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b="1" dirty="0" smtClean="0"/>
              <a:t>Donna Smith</a:t>
            </a:r>
            <a:r>
              <a:rPr lang="en-US" dirty="0" smtClean="0"/>
              <a:t>  </a:t>
            </a:r>
          </a:p>
          <a:p>
            <a:pPr marL="0" indent="0">
              <a:buNone/>
            </a:pPr>
            <a:r>
              <a:rPr lang="en-US" dirty="0" smtClean="0"/>
              <a:t>Female Veteran, Honorable Discharge.  40% of AMI. </a:t>
            </a:r>
          </a:p>
          <a:p>
            <a:pPr marL="0" indent="0">
              <a:buNone/>
            </a:pPr>
            <a:endParaRPr lang="en-US" dirty="0"/>
          </a:p>
          <a:p>
            <a:pPr marL="0" indent="0">
              <a:buNone/>
            </a:pPr>
            <a:r>
              <a:rPr lang="en-US" dirty="0" smtClean="0"/>
              <a:t>Her job hours were cut by 50% recently, she was unable to pay her rent and lost her apartment two months ago.  Since then she has been sleeping on her brother’s couch.  Her brother’s landlord has told him Ms. Smith cannot remain in the apartment much longer; she should start looking for other housing. She wants SSVF assistance to move into an efficiency that has opened up in her brother’s building.</a:t>
            </a:r>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3</a:t>
            </a:fld>
            <a:endParaRPr lang="en-US"/>
          </a:p>
        </p:txBody>
      </p:sp>
    </p:spTree>
    <p:extLst>
      <p:ext uri="{BB962C8B-B14F-4D97-AF65-F5344CB8AC3E}">
        <p14:creationId xmlns:p14="http://schemas.microsoft.com/office/powerpoint/2010/main" xmlns="" val="808055327"/>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p:cNvGraphicFramePr>
            <a:graphicFrameLocks noGrp="1"/>
          </p:cNvGraphicFramePr>
          <p:nvPr>
            <p:extLst>
              <p:ext uri="{D42A27DB-BD31-4B8C-83A1-F6EECF244321}">
                <p14:modId xmlns:p14="http://schemas.microsoft.com/office/powerpoint/2010/main" xmlns="" val="3091804757"/>
              </p:ext>
            </p:extLst>
          </p:nvPr>
        </p:nvGraphicFramePr>
        <p:xfrm>
          <a:off x="304800" y="685800"/>
          <a:ext cx="8586215" cy="2457882"/>
        </p:xfrm>
        <a:graphic>
          <a:graphicData uri="http://schemas.openxmlformats.org/drawingml/2006/table">
            <a:tbl>
              <a:tblPr firstRow="1" firstCol="1" bandRow="1">
                <a:tableStyleId>{5C22544A-7EE6-4342-B048-85BDC9FD1C3A}</a:tableStyleId>
              </a:tblPr>
              <a:tblGrid>
                <a:gridCol w="2475876"/>
                <a:gridCol w="6110339"/>
              </a:tblGrid>
              <a:tr h="567203">
                <a:tc gridSpan="2">
                  <a:txBody>
                    <a:bodyPr/>
                    <a:lstStyle/>
                    <a:p>
                      <a:pPr marL="0" marR="0" algn="ctr">
                        <a:spcBef>
                          <a:spcPts val="0"/>
                        </a:spcBef>
                        <a:spcAft>
                          <a:spcPts val="0"/>
                        </a:spcAft>
                      </a:pPr>
                      <a:r>
                        <a:rPr lang="en-US" sz="1400" dirty="0">
                          <a:effectLst/>
                        </a:rPr>
                        <a:t>Eligibility Condition I. Veteran Status</a:t>
                      </a:r>
                      <a:endParaRPr lang="en-US" sz="1100" dirty="0">
                        <a:effectLst/>
                        <a:latin typeface="Calibri"/>
                        <a:ea typeface="Times New Roman"/>
                        <a:cs typeface="Times New Roman"/>
                      </a:endParaRPr>
                    </a:p>
                  </a:txBody>
                  <a:tcPr marL="68580" marR="68580" marT="0" marB="0" anchor="ctr"/>
                </a:tc>
                <a:tc hMerge="1">
                  <a:txBody>
                    <a:bodyPr/>
                    <a:lstStyle/>
                    <a:p>
                      <a:endParaRPr lang="en-US"/>
                    </a:p>
                  </a:txBody>
                  <a:tcPr/>
                </a:tc>
              </a:tr>
              <a:tr h="1890679">
                <a:tc>
                  <a:txBody>
                    <a:bodyPr/>
                    <a:lstStyle/>
                    <a:p>
                      <a:pPr marL="0" marR="0">
                        <a:spcBef>
                          <a:spcPts val="0"/>
                        </a:spcBef>
                        <a:spcAft>
                          <a:spcPts val="0"/>
                        </a:spcAft>
                      </a:pPr>
                      <a:r>
                        <a:rPr lang="en-US" sz="1200" dirty="0">
                          <a:effectLst/>
                        </a:rPr>
                        <a:t>Eligible?  </a:t>
                      </a:r>
                      <a:r>
                        <a:rPr lang="en-US" sz="2000" b="1" dirty="0" smtClean="0">
                          <a:solidFill>
                            <a:srgbClr val="002060"/>
                          </a:solidFill>
                          <a:effectLst/>
                        </a:rPr>
                        <a:t>X </a:t>
                      </a:r>
                      <a:r>
                        <a:rPr lang="en-US" sz="2000" b="1" dirty="0">
                          <a:solidFill>
                            <a:srgbClr val="002060"/>
                          </a:solidFill>
                          <a:effectLst/>
                        </a:rPr>
                        <a:t>YES  </a:t>
                      </a:r>
                      <a:r>
                        <a:rPr lang="en-US" sz="1200" dirty="0">
                          <a:effectLst/>
                        </a:rPr>
                        <a:t>___NO </a:t>
                      </a:r>
                      <a:endParaRPr lang="en-US" sz="1100" dirty="0">
                        <a:effectLst/>
                        <a:latin typeface="Calibri"/>
                        <a:ea typeface="Times New Roman"/>
                        <a:cs typeface="Times New Roman"/>
                      </a:endParaRPr>
                    </a:p>
                  </a:txBody>
                  <a:tcPr marL="68580" marR="68580" marT="0" marB="0" anchor="ctr"/>
                </a:tc>
                <a:tc>
                  <a:txBody>
                    <a:bodyPr/>
                    <a:lstStyle/>
                    <a:p>
                      <a:pPr marL="0" marR="0">
                        <a:spcBef>
                          <a:spcPts val="0"/>
                        </a:spcBef>
                        <a:spcAft>
                          <a:spcPts val="0"/>
                        </a:spcAft>
                      </a:pPr>
                      <a:r>
                        <a:rPr lang="en-US" sz="1000" dirty="0">
                          <a:effectLst/>
                        </a:rPr>
                        <a:t>VA Eligibility Requirements:</a:t>
                      </a:r>
                      <a:endParaRPr lang="en-US" sz="1100" dirty="0">
                        <a:effectLst/>
                      </a:endParaRPr>
                    </a:p>
                    <a:p>
                      <a:pPr marL="0" marR="0" lvl="0" indent="0">
                        <a:spcBef>
                          <a:spcPts val="0"/>
                        </a:spcBef>
                        <a:spcAft>
                          <a:spcPts val="0"/>
                        </a:spcAft>
                        <a:buSzPts val="1400"/>
                        <a:buFont typeface="Wingdings" pitchFamily="2" charset="2"/>
                        <a:buNone/>
                      </a:pPr>
                      <a:r>
                        <a:rPr lang="en-US" sz="2000" b="1" dirty="0" smtClean="0">
                          <a:effectLst/>
                        </a:rPr>
                        <a:t>X</a:t>
                      </a:r>
                      <a:r>
                        <a:rPr lang="en-US" sz="2000" baseline="0" dirty="0" smtClean="0">
                          <a:effectLst/>
                        </a:rPr>
                        <a:t>  </a:t>
                      </a:r>
                      <a:r>
                        <a:rPr lang="en-US" sz="1000" baseline="0" dirty="0" smtClean="0">
                          <a:effectLst/>
                        </a:rPr>
                        <a:t>  </a:t>
                      </a:r>
                      <a:r>
                        <a:rPr lang="en-US" sz="1000" dirty="0" smtClean="0">
                          <a:effectLst/>
                        </a:rPr>
                        <a:t>Served </a:t>
                      </a:r>
                      <a:r>
                        <a:rPr lang="en-US" sz="1000" dirty="0">
                          <a:effectLst/>
                        </a:rPr>
                        <a:t>in the active military, naval, air service, National Guard, or Merchant </a:t>
                      </a:r>
                      <a:r>
                        <a:rPr lang="en-US" sz="1000" dirty="0" smtClean="0">
                          <a:effectLst/>
                        </a:rPr>
                        <a:t>Marine</a:t>
                      </a:r>
                    </a:p>
                    <a:p>
                      <a:pPr marL="0" marR="0" lvl="0" indent="0">
                        <a:spcBef>
                          <a:spcPts val="0"/>
                        </a:spcBef>
                        <a:spcAft>
                          <a:spcPts val="0"/>
                        </a:spcAft>
                        <a:buSzPts val="1400"/>
                        <a:buFont typeface="Wingdings" pitchFamily="2" charset="2"/>
                        <a:buNone/>
                      </a:pPr>
                      <a:r>
                        <a:rPr lang="en-US" sz="2000" b="1" dirty="0" smtClean="0">
                          <a:effectLst/>
                        </a:rPr>
                        <a:t>X</a:t>
                      </a:r>
                      <a:r>
                        <a:rPr lang="en-US" sz="2000" baseline="0" dirty="0" smtClean="0">
                          <a:effectLst/>
                        </a:rPr>
                        <a:t>  </a:t>
                      </a:r>
                      <a:r>
                        <a:rPr lang="en-US" sz="1000" baseline="0" dirty="0" smtClean="0">
                          <a:effectLst/>
                        </a:rPr>
                        <a:t>  </a:t>
                      </a:r>
                      <a:r>
                        <a:rPr lang="en-US" sz="1000" dirty="0" smtClean="0">
                          <a:effectLst/>
                        </a:rPr>
                        <a:t>Other </a:t>
                      </a:r>
                      <a:r>
                        <a:rPr lang="en-US" sz="1000" dirty="0">
                          <a:effectLst/>
                        </a:rPr>
                        <a:t>than dishonorable discharge</a:t>
                      </a:r>
                      <a:endParaRPr lang="en-US" sz="1100" dirty="0">
                        <a:effectLst/>
                        <a:latin typeface="Calibri"/>
                        <a:ea typeface="Times New Roman"/>
                        <a:cs typeface="Times New Roman"/>
                      </a:endParaRPr>
                    </a:p>
                  </a:txBody>
                  <a:tcPr marL="68580" marR="68580" marT="0" marB="0" anchor="ctr"/>
                </a:tc>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xmlns="" val="2788101150"/>
              </p:ext>
            </p:extLst>
          </p:nvPr>
        </p:nvGraphicFramePr>
        <p:xfrm>
          <a:off x="304800" y="3276600"/>
          <a:ext cx="8586215" cy="3276600"/>
        </p:xfrm>
        <a:graphic>
          <a:graphicData uri="http://schemas.openxmlformats.org/drawingml/2006/table">
            <a:tbl>
              <a:tblPr firstRow="1" firstCol="1" bandRow="1">
                <a:tableStyleId>{5C22544A-7EE6-4342-B048-85BDC9FD1C3A}</a:tableStyleId>
              </a:tblPr>
              <a:tblGrid>
                <a:gridCol w="2441178"/>
                <a:gridCol w="6145037"/>
              </a:tblGrid>
              <a:tr h="535215">
                <a:tc gridSpan="2">
                  <a:txBody>
                    <a:bodyPr/>
                    <a:lstStyle/>
                    <a:p>
                      <a:pPr marL="0" marR="0" algn="ctr">
                        <a:spcBef>
                          <a:spcPts val="0"/>
                        </a:spcBef>
                        <a:spcAft>
                          <a:spcPts val="0"/>
                        </a:spcAft>
                      </a:pPr>
                      <a:r>
                        <a:rPr lang="en-US" sz="1400" dirty="0">
                          <a:effectLst/>
                        </a:rPr>
                        <a:t>Eligibility Condition 2. Very Low Income Status</a:t>
                      </a:r>
                      <a:endParaRPr lang="en-US" sz="1100" dirty="0">
                        <a:effectLst/>
                        <a:latin typeface="Calibri"/>
                        <a:ea typeface="Times New Roman"/>
                        <a:cs typeface="Times New Roman"/>
                      </a:endParaRPr>
                    </a:p>
                  </a:txBody>
                  <a:tcPr marL="68580" marR="68580" marT="0" marB="0" anchor="ctr"/>
                </a:tc>
                <a:tc hMerge="1">
                  <a:txBody>
                    <a:bodyPr/>
                    <a:lstStyle/>
                    <a:p>
                      <a:endParaRPr lang="en-US"/>
                    </a:p>
                  </a:txBody>
                  <a:tcPr/>
                </a:tc>
              </a:tr>
              <a:tr h="2741385">
                <a:tc>
                  <a:txBody>
                    <a:bodyPr/>
                    <a:lstStyle/>
                    <a:p>
                      <a:pPr marL="0" marR="0">
                        <a:spcBef>
                          <a:spcPts val="0"/>
                        </a:spcBef>
                        <a:spcAft>
                          <a:spcPts val="0"/>
                        </a:spcAft>
                      </a:pPr>
                      <a:r>
                        <a:rPr lang="en-US" sz="1200" dirty="0">
                          <a:effectLst/>
                        </a:rPr>
                        <a:t>Eligible?  </a:t>
                      </a:r>
                      <a:r>
                        <a:rPr lang="en-US" sz="2000" dirty="0" smtClean="0">
                          <a:solidFill>
                            <a:srgbClr val="002060"/>
                          </a:solidFill>
                          <a:effectLst/>
                        </a:rPr>
                        <a:t>X </a:t>
                      </a:r>
                      <a:r>
                        <a:rPr lang="en-US" sz="2000" dirty="0">
                          <a:solidFill>
                            <a:srgbClr val="002060"/>
                          </a:solidFill>
                          <a:effectLst/>
                        </a:rPr>
                        <a:t>YES  </a:t>
                      </a:r>
                      <a:r>
                        <a:rPr lang="en-US" sz="1200" dirty="0">
                          <a:effectLst/>
                        </a:rPr>
                        <a:t>___NO</a:t>
                      </a:r>
                      <a:endParaRPr lang="en-US" sz="1100" dirty="0">
                        <a:effectLst/>
                        <a:latin typeface="Calibri"/>
                        <a:ea typeface="Times New Roman"/>
                        <a:cs typeface="Times New Roman"/>
                      </a:endParaRPr>
                    </a:p>
                  </a:txBody>
                  <a:tcPr marL="68580" marR="68580" marT="0" marB="0" anchor="ctr"/>
                </a:tc>
                <a:tc>
                  <a:txBody>
                    <a:bodyPr/>
                    <a:lstStyle/>
                    <a:p>
                      <a:pPr marL="0" marR="0">
                        <a:spcBef>
                          <a:spcPts val="0"/>
                        </a:spcBef>
                        <a:spcAft>
                          <a:spcPts val="0"/>
                        </a:spcAft>
                      </a:pPr>
                      <a:r>
                        <a:rPr lang="en-US" sz="1000" dirty="0">
                          <a:effectLst/>
                        </a:rPr>
                        <a:t>VA Eligibility Requirement:</a:t>
                      </a:r>
                      <a:endParaRPr lang="en-US" sz="1100" dirty="0">
                        <a:effectLst/>
                      </a:endParaRPr>
                    </a:p>
                    <a:p>
                      <a:pPr marL="0" marR="0" lvl="0" indent="0">
                        <a:spcBef>
                          <a:spcPts val="0"/>
                        </a:spcBef>
                        <a:spcAft>
                          <a:spcPts val="0"/>
                        </a:spcAft>
                        <a:buSzPts val="1400"/>
                        <a:buFont typeface="Wingdings" pitchFamily="2" charset="2"/>
                        <a:buNone/>
                      </a:pPr>
                      <a:r>
                        <a:rPr lang="en-US" sz="2000" b="1" dirty="0" smtClean="0">
                          <a:effectLst/>
                        </a:rPr>
                        <a:t>X </a:t>
                      </a:r>
                      <a:r>
                        <a:rPr lang="en-US" sz="1000" dirty="0" smtClean="0">
                          <a:effectLst/>
                        </a:rPr>
                        <a:t>  Gross </a:t>
                      </a:r>
                      <a:r>
                        <a:rPr lang="en-US" sz="1000" dirty="0">
                          <a:effectLst/>
                        </a:rPr>
                        <a:t>annual household income less than 50% Area Median Income for household size (grantee may set lower </a:t>
                      </a:r>
                      <a:r>
                        <a:rPr lang="en-US" sz="1000" dirty="0" smtClean="0">
                          <a:effectLst/>
                        </a:rPr>
                        <a:t>     income </a:t>
                      </a:r>
                      <a:r>
                        <a:rPr lang="en-US" sz="1000" dirty="0">
                          <a:effectLst/>
                        </a:rPr>
                        <a:t>threshold)</a:t>
                      </a:r>
                      <a:endParaRPr lang="en-US" sz="1100" dirty="0">
                        <a:effectLst/>
                      </a:endParaRPr>
                    </a:p>
                    <a:p>
                      <a:pPr marL="0" marR="0">
                        <a:spcBef>
                          <a:spcPts val="0"/>
                        </a:spcBef>
                        <a:spcAft>
                          <a:spcPts val="0"/>
                        </a:spcAft>
                      </a:pPr>
                      <a:r>
                        <a:rPr lang="en-US" sz="1100" dirty="0">
                          <a:effectLst/>
                        </a:rPr>
                        <a:t> </a:t>
                      </a:r>
                    </a:p>
                    <a:p>
                      <a:pPr marL="0" marR="0">
                        <a:spcBef>
                          <a:spcPts val="0"/>
                        </a:spcBef>
                        <a:spcAft>
                          <a:spcPts val="600"/>
                        </a:spcAft>
                      </a:pPr>
                      <a:r>
                        <a:rPr lang="en-US" sz="1000" dirty="0">
                          <a:effectLst/>
                        </a:rPr>
                        <a:t>Household size (all </a:t>
                      </a:r>
                      <a:r>
                        <a:rPr lang="en-US" sz="1000" dirty="0" smtClean="0">
                          <a:effectLst/>
                        </a:rPr>
                        <a:t>adults/children):</a:t>
                      </a:r>
                      <a:r>
                        <a:rPr lang="en-US" sz="2000" b="1" dirty="0" smtClean="0">
                          <a:effectLst/>
                        </a:rPr>
                        <a:t>   1</a:t>
                      </a:r>
                      <a:endParaRPr lang="en-US" sz="2000" b="1" dirty="0">
                        <a:effectLst/>
                      </a:endParaRPr>
                    </a:p>
                    <a:p>
                      <a:pPr marL="0" marR="0">
                        <a:spcBef>
                          <a:spcPts val="0"/>
                        </a:spcBef>
                        <a:spcAft>
                          <a:spcPts val="600"/>
                        </a:spcAft>
                      </a:pPr>
                      <a:r>
                        <a:rPr lang="en-US" sz="1000" dirty="0">
                          <a:effectLst/>
                        </a:rPr>
                        <a:t>50% of Area Median Income for Household Size</a:t>
                      </a:r>
                      <a:r>
                        <a:rPr lang="en-US" sz="2000" b="1" dirty="0">
                          <a:effectLst/>
                        </a:rPr>
                        <a:t>: </a:t>
                      </a:r>
                      <a:r>
                        <a:rPr lang="en-US" sz="2000" b="1" dirty="0" smtClean="0">
                          <a:effectLst/>
                        </a:rPr>
                        <a:t>$ 20,000</a:t>
                      </a:r>
                      <a:endParaRPr lang="en-US" sz="1100" dirty="0">
                        <a:effectLst/>
                      </a:endParaRPr>
                    </a:p>
                    <a:p>
                      <a:pPr marL="0" marR="0">
                        <a:spcBef>
                          <a:spcPts val="0"/>
                        </a:spcBef>
                        <a:spcAft>
                          <a:spcPts val="0"/>
                        </a:spcAft>
                      </a:pPr>
                      <a:r>
                        <a:rPr lang="en-US" sz="1000" dirty="0">
                          <a:effectLst/>
                        </a:rPr>
                        <a:t>Total Annual Gross Income from All Sources</a:t>
                      </a:r>
                      <a:r>
                        <a:rPr lang="en-US" sz="2000" b="1" dirty="0">
                          <a:effectLst/>
                        </a:rPr>
                        <a:t>: </a:t>
                      </a:r>
                      <a:r>
                        <a:rPr lang="en-US" sz="2000" b="1" dirty="0" smtClean="0">
                          <a:effectLst/>
                        </a:rPr>
                        <a:t>$16,000 (40%)</a:t>
                      </a:r>
                      <a:endParaRPr lang="en-US" sz="2000" b="1" dirty="0">
                        <a:effectLst/>
                        <a:latin typeface="Calibri"/>
                        <a:ea typeface="Times New Roman"/>
                        <a:cs typeface="Times New Roman"/>
                      </a:endParaRPr>
                    </a:p>
                  </a:txBody>
                  <a:tcPr marL="68580" marR="68580" marT="0" marB="0" anchor="ctr"/>
                </a:tc>
              </a:tr>
            </a:tbl>
          </a:graphicData>
        </a:graphic>
      </p:graphicFrame>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4</a:t>
            </a:fld>
            <a:endParaRPr lang="en-US"/>
          </a:p>
        </p:txBody>
      </p:sp>
    </p:spTree>
    <p:extLst>
      <p:ext uri="{BB962C8B-B14F-4D97-AF65-F5344CB8AC3E}">
        <p14:creationId xmlns:p14="http://schemas.microsoft.com/office/powerpoint/2010/main" xmlns="" val="1046361902"/>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654140471"/>
              </p:ext>
            </p:extLst>
          </p:nvPr>
        </p:nvGraphicFramePr>
        <p:xfrm>
          <a:off x="381000" y="762000"/>
          <a:ext cx="8458200" cy="5638800"/>
        </p:xfrm>
        <a:graphic>
          <a:graphicData uri="http://schemas.openxmlformats.org/drawingml/2006/table">
            <a:tbl>
              <a:tblPr firstRow="1" firstCol="1" bandRow="1">
                <a:tableStyleId>{5C22544A-7EE6-4342-B048-85BDC9FD1C3A}</a:tableStyleId>
              </a:tblPr>
              <a:tblGrid>
                <a:gridCol w="2427817"/>
                <a:gridCol w="6030383"/>
              </a:tblGrid>
              <a:tr h="369555">
                <a:tc gridSpan="2">
                  <a:txBody>
                    <a:bodyPr/>
                    <a:lstStyle/>
                    <a:p>
                      <a:pPr marL="0" marR="0" algn="ctr">
                        <a:spcBef>
                          <a:spcPts val="0"/>
                        </a:spcBef>
                        <a:spcAft>
                          <a:spcPts val="0"/>
                        </a:spcAft>
                      </a:pPr>
                      <a:r>
                        <a:rPr lang="en-US" sz="1400" dirty="0">
                          <a:effectLst/>
                        </a:rPr>
                        <a:t>Eligibility Condition 3. Imminently At-Risk of Literal Homelessness</a:t>
                      </a:r>
                      <a:endParaRPr lang="en-US" sz="1100" dirty="0">
                        <a:effectLst/>
                        <a:latin typeface="Calibri"/>
                        <a:ea typeface="Times New Roman"/>
                        <a:cs typeface="Times New Roman"/>
                      </a:endParaRPr>
                    </a:p>
                  </a:txBody>
                  <a:tcPr marL="73025" marR="73025" marT="0" marB="0" anchor="ctr"/>
                </a:tc>
                <a:tc hMerge="1">
                  <a:txBody>
                    <a:bodyPr/>
                    <a:lstStyle/>
                    <a:p>
                      <a:endParaRPr lang="en-US"/>
                    </a:p>
                  </a:txBody>
                  <a:tcPr/>
                </a:tc>
              </a:tr>
              <a:tr h="5269245">
                <a:tc>
                  <a:txBody>
                    <a:bodyPr/>
                    <a:lstStyle/>
                    <a:p>
                      <a:pPr marL="0" marR="0">
                        <a:spcBef>
                          <a:spcPts val="0"/>
                        </a:spcBef>
                        <a:spcAft>
                          <a:spcPts val="0"/>
                        </a:spcAft>
                      </a:pPr>
                      <a:r>
                        <a:rPr lang="en-US" sz="1200" dirty="0">
                          <a:effectLst/>
                        </a:rPr>
                        <a:t>Eligible? </a:t>
                      </a:r>
                      <a:r>
                        <a:rPr lang="en-US" sz="1200" dirty="0" smtClean="0">
                          <a:effectLst/>
                        </a:rPr>
                        <a:t> </a:t>
                      </a:r>
                      <a:r>
                        <a:rPr lang="en-US" sz="2000" b="1" dirty="0" smtClean="0">
                          <a:solidFill>
                            <a:srgbClr val="002060"/>
                          </a:solidFill>
                          <a:effectLst/>
                        </a:rPr>
                        <a:t>X </a:t>
                      </a:r>
                      <a:r>
                        <a:rPr lang="en-US" sz="2000" b="1" dirty="0">
                          <a:solidFill>
                            <a:srgbClr val="002060"/>
                          </a:solidFill>
                          <a:effectLst/>
                        </a:rPr>
                        <a:t>YES  </a:t>
                      </a:r>
                      <a:r>
                        <a:rPr lang="en-US" sz="1200" dirty="0">
                          <a:effectLst/>
                        </a:rPr>
                        <a:t>___NO</a:t>
                      </a:r>
                      <a:endParaRPr lang="en-US" sz="1100" dirty="0">
                        <a:effectLst/>
                        <a:latin typeface="Calibri"/>
                        <a:ea typeface="Times New Roman"/>
                        <a:cs typeface="Times New Roman"/>
                      </a:endParaRPr>
                    </a:p>
                  </a:txBody>
                  <a:tcPr marL="73025" marR="73025" marT="0" marB="0" anchor="ctr"/>
                </a:tc>
                <a:tc>
                  <a:txBody>
                    <a:bodyPr/>
                    <a:lstStyle/>
                    <a:p>
                      <a:pPr marL="0" marR="0">
                        <a:spcBef>
                          <a:spcPts val="0"/>
                        </a:spcBef>
                        <a:spcAft>
                          <a:spcPts val="0"/>
                        </a:spcAft>
                      </a:pPr>
                      <a:r>
                        <a:rPr lang="en-US" sz="1000" dirty="0">
                          <a:effectLst/>
                        </a:rPr>
                        <a:t>VA Eligibility Requirements:</a:t>
                      </a:r>
                      <a:endParaRPr lang="en-US" sz="1100" dirty="0">
                        <a:effectLst/>
                      </a:endParaRPr>
                    </a:p>
                    <a:p>
                      <a:pPr marL="0" marR="0" lvl="0" indent="0">
                        <a:spcBef>
                          <a:spcPts val="0"/>
                        </a:spcBef>
                        <a:spcAft>
                          <a:spcPts val="0"/>
                        </a:spcAft>
                        <a:buSzPts val="1400"/>
                        <a:buFont typeface="Wingdings"/>
                        <a:buNone/>
                      </a:pPr>
                      <a:r>
                        <a:rPr lang="en-US" sz="2000" b="1" dirty="0" smtClean="0">
                          <a:effectLst/>
                        </a:rPr>
                        <a:t>X  </a:t>
                      </a:r>
                      <a:r>
                        <a:rPr lang="en-US" sz="1000" dirty="0" smtClean="0">
                          <a:effectLst/>
                        </a:rPr>
                        <a:t>   Imminent </a:t>
                      </a:r>
                      <a:r>
                        <a:rPr lang="en-US" sz="1000" dirty="0">
                          <a:effectLst/>
                        </a:rPr>
                        <a:t>loss of current primary nighttime residence (housing an individual or family owns, rents, or lives in with or without paying rent; housing shared with others; and rooms in hotels or motels paid for by the individual or family); AND</a:t>
                      </a:r>
                      <a:endParaRPr lang="en-US" sz="1100" dirty="0">
                        <a:effectLst/>
                      </a:endParaRPr>
                    </a:p>
                    <a:p>
                      <a:pPr marL="0" marR="0" lvl="0" indent="0">
                        <a:spcBef>
                          <a:spcPts val="0"/>
                        </a:spcBef>
                        <a:spcAft>
                          <a:spcPts val="0"/>
                        </a:spcAft>
                        <a:buSzPts val="1400"/>
                        <a:buFont typeface="Wingdings"/>
                        <a:buNone/>
                      </a:pPr>
                      <a:r>
                        <a:rPr lang="en-US" sz="2000" b="1" dirty="0" smtClean="0">
                          <a:effectLst/>
                        </a:rPr>
                        <a:t>X</a:t>
                      </a:r>
                      <a:r>
                        <a:rPr lang="en-US" sz="1000" dirty="0" smtClean="0">
                          <a:effectLst/>
                        </a:rPr>
                        <a:t>     No </a:t>
                      </a:r>
                      <a:r>
                        <a:rPr lang="en-US" sz="1000" dirty="0">
                          <a:effectLst/>
                        </a:rPr>
                        <a:t>other residence; AND</a:t>
                      </a:r>
                      <a:endParaRPr lang="en-US" sz="1100" dirty="0">
                        <a:effectLst/>
                      </a:endParaRPr>
                    </a:p>
                    <a:p>
                      <a:pPr marL="0" marR="0" lvl="0" indent="0">
                        <a:spcBef>
                          <a:spcPts val="0"/>
                        </a:spcBef>
                        <a:spcAft>
                          <a:spcPts val="0"/>
                        </a:spcAft>
                        <a:buSzPts val="1400"/>
                        <a:buFont typeface="Wingdings"/>
                        <a:buNone/>
                      </a:pPr>
                      <a:r>
                        <a:rPr lang="en-US" sz="2000" b="1" dirty="0" smtClean="0">
                          <a:effectLst/>
                        </a:rPr>
                        <a:t>X </a:t>
                      </a:r>
                      <a:r>
                        <a:rPr lang="en-US" sz="1000" dirty="0" smtClean="0">
                          <a:effectLst/>
                        </a:rPr>
                        <a:t>    No </a:t>
                      </a:r>
                      <a:r>
                        <a:rPr lang="en-US" sz="1000" dirty="0">
                          <a:effectLst/>
                        </a:rPr>
                        <a:t>resources or support networks, e.g., family, friends, faith-based or other social networks, immediately available to prevent them from becoming literally homeless; AND</a:t>
                      </a:r>
                      <a:endParaRPr lang="en-US" sz="1100" dirty="0">
                        <a:effectLst/>
                      </a:endParaRPr>
                    </a:p>
                    <a:p>
                      <a:pPr marL="0" marR="0" lvl="0" indent="0">
                        <a:spcBef>
                          <a:spcPts val="0"/>
                        </a:spcBef>
                        <a:spcAft>
                          <a:spcPts val="0"/>
                        </a:spcAft>
                        <a:buSzPts val="1400"/>
                        <a:buFont typeface="Wingdings"/>
                        <a:buNone/>
                      </a:pPr>
                      <a:r>
                        <a:rPr lang="en-US" sz="2000" b="1" dirty="0" smtClean="0">
                          <a:effectLst/>
                        </a:rPr>
                        <a:t>X </a:t>
                      </a:r>
                      <a:r>
                        <a:rPr lang="en-US" sz="1000" dirty="0" smtClean="0">
                          <a:effectLst/>
                        </a:rPr>
                        <a:t>    At </a:t>
                      </a:r>
                      <a:r>
                        <a:rPr lang="en-US" sz="1000" dirty="0">
                          <a:effectLst/>
                        </a:rPr>
                        <a:t>least one of the following:</a:t>
                      </a:r>
                      <a:endParaRPr lang="en-US" sz="1100" dirty="0">
                        <a:effectLst/>
                      </a:endParaRPr>
                    </a:p>
                    <a:p>
                      <a:pPr marL="457200" marR="0" lvl="1" indent="0">
                        <a:spcBef>
                          <a:spcPts val="0"/>
                        </a:spcBef>
                        <a:spcAft>
                          <a:spcPts val="0"/>
                        </a:spcAft>
                        <a:buSzPts val="1400"/>
                        <a:buFont typeface="Wingdings"/>
                        <a:buNone/>
                      </a:pPr>
                      <a:r>
                        <a:rPr lang="en-US" sz="2000" b="1" dirty="0" smtClean="0">
                          <a:effectLst/>
                        </a:rPr>
                        <a:t> </a:t>
                      </a:r>
                      <a:r>
                        <a:rPr lang="en-US" sz="1000" dirty="0" smtClean="0">
                          <a:effectLst/>
                        </a:rPr>
                        <a:t>     Has </a:t>
                      </a:r>
                      <a:r>
                        <a:rPr lang="en-US" sz="1000" dirty="0">
                          <a:effectLst/>
                        </a:rPr>
                        <a:t>moved because of economic reasons two or more times during the 60 days immediately preceding the application for homelessness prevention assistance;</a:t>
                      </a:r>
                      <a:endParaRPr lang="en-US" sz="1100" dirty="0">
                        <a:effectLst/>
                      </a:endParaRPr>
                    </a:p>
                    <a:p>
                      <a:pPr marL="457200" marR="0" lvl="1" indent="0">
                        <a:spcBef>
                          <a:spcPts val="0"/>
                        </a:spcBef>
                        <a:spcAft>
                          <a:spcPts val="0"/>
                        </a:spcAft>
                        <a:buSzPts val="1400"/>
                        <a:buFont typeface="Wingdings"/>
                        <a:buNone/>
                      </a:pPr>
                      <a:r>
                        <a:rPr lang="en-US" sz="2000" b="1" dirty="0" smtClean="0">
                          <a:effectLst/>
                        </a:rPr>
                        <a:t>X  </a:t>
                      </a:r>
                      <a:r>
                        <a:rPr lang="en-US" sz="1000" dirty="0" smtClean="0">
                          <a:effectLst/>
                        </a:rPr>
                        <a:t>    Is </a:t>
                      </a:r>
                      <a:r>
                        <a:rPr lang="en-US" sz="1000" dirty="0">
                          <a:effectLst/>
                        </a:rPr>
                        <a:t>living in the home of another because of economic hardship;</a:t>
                      </a:r>
                      <a:endParaRPr lang="en-US" sz="1100" dirty="0">
                        <a:effectLst/>
                      </a:endParaRPr>
                    </a:p>
                    <a:p>
                      <a:pPr marL="800100" marR="0" lvl="1" indent="-342900">
                        <a:spcBef>
                          <a:spcPts val="0"/>
                        </a:spcBef>
                        <a:spcAft>
                          <a:spcPts val="0"/>
                        </a:spcAft>
                        <a:buSzPts val="1400"/>
                        <a:buFont typeface="Wingdings"/>
                        <a:buChar char=""/>
                      </a:pPr>
                      <a:r>
                        <a:rPr lang="en-US" sz="1000" dirty="0">
                          <a:effectLst/>
                        </a:rPr>
                        <a:t>Has been notified in writing that their right to occupy their current housing or living situation will be terminated within 21 days after the date of application for assistance;</a:t>
                      </a:r>
                      <a:endParaRPr lang="en-US" sz="1100" dirty="0">
                        <a:effectLst/>
                      </a:endParaRPr>
                    </a:p>
                    <a:p>
                      <a:pPr marL="800100" marR="0" lvl="1" indent="-342900">
                        <a:spcBef>
                          <a:spcPts val="0"/>
                        </a:spcBef>
                        <a:spcAft>
                          <a:spcPts val="0"/>
                        </a:spcAft>
                        <a:buSzPts val="1400"/>
                        <a:buFont typeface="Wingdings"/>
                        <a:buChar char=""/>
                      </a:pPr>
                      <a:r>
                        <a:rPr lang="en-US" sz="1000" dirty="0">
                          <a:effectLst/>
                        </a:rPr>
                        <a:t>Lives in a hotel or motel and the cost of the hotel or motel stay is not paid by charitable organizations or by Federal, State, or local government programs for low-income individuals;</a:t>
                      </a:r>
                      <a:endParaRPr lang="en-US" sz="1100" dirty="0">
                        <a:effectLst/>
                      </a:endParaRPr>
                    </a:p>
                    <a:p>
                      <a:pPr marL="800100" marR="0" lvl="1" indent="-342900">
                        <a:spcBef>
                          <a:spcPts val="0"/>
                        </a:spcBef>
                        <a:spcAft>
                          <a:spcPts val="0"/>
                        </a:spcAft>
                        <a:buSzPts val="1400"/>
                        <a:buFont typeface="Wingdings"/>
                        <a:buChar char=""/>
                      </a:pPr>
                      <a:r>
                        <a:rPr lang="en-US" sz="1000" dirty="0">
                          <a:effectLst/>
                        </a:rPr>
                        <a:t>Is exiting a publicly funded institution, or system of care (such as a health-care facility, a mental health facility, or correctional institution) without a stable housing plan; OR</a:t>
                      </a:r>
                      <a:endParaRPr lang="en-US" sz="1100" dirty="0">
                        <a:effectLst/>
                      </a:endParaRPr>
                    </a:p>
                    <a:p>
                      <a:pPr marL="800100" marR="0" lvl="1" indent="-342900">
                        <a:spcBef>
                          <a:spcPts val="0"/>
                        </a:spcBef>
                        <a:spcAft>
                          <a:spcPts val="0"/>
                        </a:spcAft>
                        <a:buSzPts val="1400"/>
                        <a:buFont typeface="Wingdings"/>
                        <a:buChar char=""/>
                      </a:pPr>
                      <a:r>
                        <a:rPr lang="en-US" sz="1000" b="0" dirty="0" smtClean="0">
                          <a:solidFill>
                            <a:srgbClr val="002060"/>
                          </a:solidFill>
                          <a:effectLst/>
                        </a:rPr>
                        <a:t>Otherwise lives in housing that has characteristics associated with instability and an increased risk of homelessness, as identified in the SSVF grantee’s VA approved Grantee Screening Criteria and Targeting Threshold Plan.  VA approved housing situation(s):</a:t>
                      </a:r>
                      <a:endParaRPr lang="en-US" sz="1100" b="0" dirty="0">
                        <a:solidFill>
                          <a:srgbClr val="002060"/>
                        </a:solidFill>
                        <a:effectLst/>
                        <a:latin typeface="Calibri"/>
                        <a:ea typeface="Times New Roman"/>
                        <a:cs typeface="Times New Roman"/>
                      </a:endParaRPr>
                    </a:p>
                  </a:txBody>
                  <a:tcPr marL="73025" marR="73025" marT="0" marB="0" anchor="ctr"/>
                </a:tc>
              </a:tr>
            </a:tbl>
          </a:graphicData>
        </a:graphic>
      </p:graphicFrame>
      <p:sp>
        <p:nvSpPr>
          <p:cNvPr id="2" name="Rectangle 1"/>
          <p:cNvSpPr/>
          <p:nvPr/>
        </p:nvSpPr>
        <p:spPr>
          <a:xfrm>
            <a:off x="3390900" y="3657600"/>
            <a:ext cx="114300" cy="171450"/>
          </a:xfrm>
          <a:prstGeom prst="rect">
            <a:avLst/>
          </a:prstGeom>
          <a:solidFill>
            <a:schemeClr val="tx2">
              <a:lumMod val="20000"/>
              <a:lumOff val="8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4"/>
          <p:cNvSpPr>
            <a:spLocks noGrp="1"/>
          </p:cNvSpPr>
          <p:nvPr>
            <p:ph type="sldNum" sz="quarter" idx="12"/>
          </p:nvPr>
        </p:nvSpPr>
        <p:spPr/>
        <p:txBody>
          <a:bodyPr/>
          <a:lstStyle/>
          <a:p>
            <a:pPr>
              <a:defRPr/>
            </a:pPr>
            <a:fld id="{8B8F5A4F-5F5B-4ACD-AE49-EE6A628F34DC}" type="slidenum">
              <a:rPr lang="en-US" smtClean="0"/>
              <a:pPr>
                <a:defRPr/>
              </a:pPr>
              <a:t>5</a:t>
            </a:fld>
            <a:endParaRPr lang="en-US"/>
          </a:p>
        </p:txBody>
      </p:sp>
    </p:spTree>
    <p:extLst>
      <p:ext uri="{BB962C8B-B14F-4D97-AF65-F5344CB8AC3E}">
        <p14:creationId xmlns:p14="http://schemas.microsoft.com/office/powerpoint/2010/main" xmlns="" val="1464309538"/>
      </p:ext>
    </p:extLst>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131894911"/>
              </p:ext>
            </p:extLst>
          </p:nvPr>
        </p:nvGraphicFramePr>
        <p:xfrm>
          <a:off x="457200" y="576793"/>
          <a:ext cx="8382000" cy="5747807"/>
        </p:xfrm>
        <a:graphic>
          <a:graphicData uri="http://schemas.openxmlformats.org/drawingml/2006/table">
            <a:tbl>
              <a:tblPr firstRow="1" firstCol="1" bandRow="1">
                <a:tableStyleId>{5C22544A-7EE6-4342-B048-85BDC9FD1C3A}</a:tableStyleId>
              </a:tblPr>
              <a:tblGrid>
                <a:gridCol w="1197429"/>
                <a:gridCol w="7184571"/>
              </a:tblGrid>
              <a:tr h="192705">
                <a:tc gridSpan="2">
                  <a:txBody>
                    <a:bodyPr/>
                    <a:lstStyle/>
                    <a:p>
                      <a:pPr marL="0" marR="0" algn="ctr">
                        <a:spcBef>
                          <a:spcPts val="0"/>
                        </a:spcBef>
                        <a:spcAft>
                          <a:spcPts val="0"/>
                        </a:spcAft>
                      </a:pPr>
                      <a:r>
                        <a:rPr lang="en-US" sz="900" dirty="0">
                          <a:effectLst/>
                        </a:rPr>
                        <a:t>Targeting Criteria</a:t>
                      </a:r>
                      <a:endParaRPr lang="en-US" sz="700" dirty="0">
                        <a:effectLst/>
                        <a:latin typeface="Calibri"/>
                        <a:ea typeface="Times New Roman"/>
                        <a:cs typeface="Times New Roman"/>
                      </a:endParaRPr>
                    </a:p>
                  </a:txBody>
                  <a:tcPr marL="45815" marR="45815" marT="0" marB="0"/>
                </a:tc>
                <a:tc hMerge="1">
                  <a:txBody>
                    <a:bodyPr/>
                    <a:lstStyle/>
                    <a:p>
                      <a:endParaRPr lang="en-US"/>
                    </a:p>
                  </a:txBody>
                  <a:tcPr/>
                </a:tc>
              </a:tr>
              <a:tr h="330350">
                <a:tc>
                  <a:txBody>
                    <a:bodyPr/>
                    <a:lstStyle/>
                    <a:p>
                      <a:pPr marL="0" marR="0" algn="ctr">
                        <a:spcBef>
                          <a:spcPts val="0"/>
                        </a:spcBef>
                        <a:spcAft>
                          <a:spcPts val="0"/>
                        </a:spcAft>
                      </a:pPr>
                      <a:r>
                        <a:rPr lang="en-US" sz="800">
                          <a:effectLst/>
                        </a:rPr>
                        <a:t>Circle all that apply</a:t>
                      </a:r>
                      <a:endParaRPr lang="en-US" sz="700">
                        <a:effectLst/>
                        <a:latin typeface="Calibri"/>
                        <a:ea typeface="Times New Roman"/>
                        <a:cs typeface="Times New Roman"/>
                      </a:endParaRPr>
                    </a:p>
                  </a:txBody>
                  <a:tcPr marL="45815" marR="45815" marT="0" marB="0" anchor="ctr"/>
                </a:tc>
                <a:tc>
                  <a:txBody>
                    <a:bodyPr/>
                    <a:lstStyle/>
                    <a:p>
                      <a:pPr marL="0" marR="0" algn="ctr">
                        <a:spcBef>
                          <a:spcPts val="0"/>
                        </a:spcBef>
                        <a:spcAft>
                          <a:spcPts val="0"/>
                        </a:spcAft>
                      </a:pPr>
                      <a:r>
                        <a:rPr lang="en-US" sz="800">
                          <a:effectLst/>
                        </a:rPr>
                        <a:t>Targeting Criteria</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dirty="0">
                          <a:solidFill>
                            <a:schemeClr val="bg1"/>
                          </a:solidFill>
                          <a:effectLst/>
                        </a:rPr>
                        <a:t>3</a:t>
                      </a:r>
                      <a:endParaRPr lang="en-US" sz="800" dirty="0">
                        <a:solidFill>
                          <a:schemeClr val="bg1"/>
                        </a:solidFill>
                        <a:effectLst/>
                        <a:latin typeface="Calibri"/>
                        <a:ea typeface="Times New Roman"/>
                        <a:cs typeface="Times New Roman"/>
                      </a:endParaRPr>
                    </a:p>
                  </a:txBody>
                  <a:tcPr marL="45815" marR="45815" marT="0" marB="0" anchor="ctr">
                    <a:solidFill>
                      <a:schemeClr val="tx2">
                        <a:lumMod val="60000"/>
                        <a:lumOff val="40000"/>
                      </a:schemeClr>
                    </a:solidFill>
                  </a:tcPr>
                </a:tc>
                <a:tc>
                  <a:txBody>
                    <a:bodyPr/>
                    <a:lstStyle/>
                    <a:p>
                      <a:pPr marL="0" marR="0">
                        <a:spcBef>
                          <a:spcPts val="0"/>
                        </a:spcBef>
                        <a:spcAft>
                          <a:spcPts val="0"/>
                        </a:spcAft>
                      </a:pPr>
                      <a:r>
                        <a:rPr lang="en-US" sz="800" b="1" dirty="0">
                          <a:solidFill>
                            <a:srgbClr val="002060"/>
                          </a:solidFill>
                          <a:effectLst/>
                        </a:rPr>
                        <a:t>Has moved because of economic factors two or more times in the past 60 days </a:t>
                      </a:r>
                      <a:endParaRPr lang="en-US" sz="800" b="1" dirty="0">
                        <a:solidFill>
                          <a:srgbClr val="002060"/>
                        </a:solidFill>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Living in a hotel or motel not paid for by charitable organizations or by Federal, State, or local government programs</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2000" dirty="0">
                          <a:solidFill>
                            <a:srgbClr val="002060"/>
                          </a:solidFill>
                          <a:effectLst/>
                        </a:rPr>
                        <a:t>3</a:t>
                      </a:r>
                      <a:endParaRPr lang="en-US" sz="2000" dirty="0">
                        <a:solidFill>
                          <a:srgbClr val="002060"/>
                        </a:solidFill>
                        <a:effectLst/>
                        <a:latin typeface="Calibri"/>
                        <a:ea typeface="Times New Roman"/>
                        <a:cs typeface="Times New Roman"/>
                      </a:endParaRPr>
                    </a:p>
                  </a:txBody>
                  <a:tcPr marL="45815" marR="45815" marT="0" marB="0" anchor="ctr">
                    <a:solidFill>
                      <a:schemeClr val="accent5">
                        <a:lumMod val="20000"/>
                        <a:lumOff val="80000"/>
                      </a:schemeClr>
                    </a:solidFill>
                  </a:tcPr>
                </a:tc>
                <a:tc>
                  <a:txBody>
                    <a:bodyPr/>
                    <a:lstStyle/>
                    <a:p>
                      <a:pPr marL="0" marR="0">
                        <a:spcBef>
                          <a:spcPts val="0"/>
                        </a:spcBef>
                        <a:spcAft>
                          <a:spcPts val="0"/>
                        </a:spcAft>
                      </a:pPr>
                      <a:r>
                        <a:rPr lang="en-US" sz="2000" b="1" dirty="0">
                          <a:solidFill>
                            <a:srgbClr val="002060"/>
                          </a:solidFill>
                          <a:effectLst/>
                        </a:rPr>
                        <a:t>Living with friends or family, on a temporary basis</a:t>
                      </a:r>
                      <a:endParaRPr lang="en-US" sz="2000" b="1" dirty="0">
                        <a:solidFill>
                          <a:srgbClr val="002060"/>
                        </a:solidFill>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Being discharged from an institution and reintegrating into the community without a stable housing plan</a:t>
                      </a:r>
                      <a:endParaRPr lang="en-US" sz="700" dirty="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History of homelessness as an adult, prior to any homeless episode occurring in the past 60 days</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Households annual gross income is less than 30% of local Area Median Income for household size</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dirty="0">
                          <a:effectLst/>
                        </a:rPr>
                        <a:t>3</a:t>
                      </a:r>
                      <a:endParaRPr lang="en-US" sz="700" dirty="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Housing loss within 14 days</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At least one dependent child under age 6</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At least one dependent child age 6 – 17 </a:t>
                      </a:r>
                      <a:endParaRPr lang="en-US" sz="700" dirty="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Veteran returning from Iraq or Afghanistan</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Applied for shelter or spent at least one night during the prior 60 days literally homeless (shelter, place not meant for human habitation, transitional housing for homeless persons) </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2000" b="1" dirty="0">
                          <a:solidFill>
                            <a:srgbClr val="002060"/>
                          </a:solidFill>
                          <a:effectLst/>
                        </a:rPr>
                        <a:t>2</a:t>
                      </a:r>
                      <a:endParaRPr lang="en-US" sz="2000" b="1" dirty="0">
                        <a:solidFill>
                          <a:srgbClr val="002060"/>
                        </a:solidFill>
                        <a:effectLst/>
                        <a:latin typeface="Calibri"/>
                        <a:ea typeface="Times New Roman"/>
                        <a:cs typeface="Times New Roman"/>
                      </a:endParaRPr>
                    </a:p>
                  </a:txBody>
                  <a:tcPr marL="45815" marR="45815" marT="0" marB="0" anchor="ctr">
                    <a:solidFill>
                      <a:schemeClr val="accent5">
                        <a:lumMod val="20000"/>
                        <a:lumOff val="80000"/>
                      </a:schemeClr>
                    </a:solidFill>
                  </a:tcPr>
                </a:tc>
                <a:tc>
                  <a:txBody>
                    <a:bodyPr/>
                    <a:lstStyle/>
                    <a:p>
                      <a:pPr marL="0" marR="0">
                        <a:spcBef>
                          <a:spcPts val="0"/>
                        </a:spcBef>
                        <a:spcAft>
                          <a:spcPts val="0"/>
                        </a:spcAft>
                      </a:pPr>
                      <a:r>
                        <a:rPr lang="en-US" sz="2000" b="1" dirty="0">
                          <a:effectLst/>
                        </a:rPr>
                        <a:t>Sudden and significant loss of income, including employment and/or cash benefits</a:t>
                      </a:r>
                      <a:endParaRPr lang="en-US" sz="2000" b="1" dirty="0">
                        <a:effectLst/>
                        <a:latin typeface="Calibri"/>
                        <a:ea typeface="Times New Roman"/>
                        <a:cs typeface="Times New Roman"/>
                      </a:endParaRPr>
                    </a:p>
                  </a:txBody>
                  <a:tcPr marL="45815" marR="45815" marT="0" marB="0" anchor="ctr"/>
                </a:tc>
              </a:tr>
              <a:tr h="365335">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Housing loss within 21 days</a:t>
                      </a:r>
                      <a:endParaRPr lang="en-US" sz="700" dirty="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1</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Rental and/or utility arrears</a:t>
                      </a:r>
                      <a:endParaRPr lang="en-US" sz="700" dirty="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dirty="0">
                          <a:effectLst/>
                        </a:rPr>
                        <a:t> </a:t>
                      </a:r>
                      <a:r>
                        <a:rPr lang="en-US" sz="2000" dirty="0" smtClean="0">
                          <a:solidFill>
                            <a:schemeClr val="tx1"/>
                          </a:solidFill>
                          <a:effectLst/>
                        </a:rPr>
                        <a:t>5</a:t>
                      </a:r>
                      <a:endParaRPr lang="en-US" sz="700" dirty="0">
                        <a:solidFill>
                          <a:schemeClr val="tx1"/>
                        </a:solidFill>
                        <a:effectLst/>
                        <a:latin typeface="Calibri"/>
                        <a:ea typeface="Times New Roman"/>
                        <a:cs typeface="Times New Roman"/>
                      </a:endParaRPr>
                    </a:p>
                  </a:txBody>
                  <a:tcPr marL="45815" marR="45815" marT="0" marB="0" anchor="ctr">
                    <a:solidFill>
                      <a:schemeClr val="accent5">
                        <a:lumMod val="20000"/>
                        <a:lumOff val="80000"/>
                      </a:schemeClr>
                    </a:solidFill>
                  </a:tcPr>
                </a:tc>
                <a:tc>
                  <a:txBody>
                    <a:bodyPr/>
                    <a:lstStyle/>
                    <a:p>
                      <a:pPr marL="0" marR="0">
                        <a:spcBef>
                          <a:spcPts val="0"/>
                        </a:spcBef>
                        <a:spcAft>
                          <a:spcPts val="0"/>
                        </a:spcAft>
                      </a:pPr>
                      <a:r>
                        <a:rPr lang="en-US" sz="1400" b="1" dirty="0">
                          <a:effectLst/>
                        </a:rPr>
                        <a:t>Total Points (sum of VA targeting criteria circled points above)</a:t>
                      </a:r>
                      <a:endParaRPr lang="en-US" sz="1400" b="1" dirty="0">
                        <a:effectLst/>
                        <a:latin typeface="Calibri"/>
                        <a:ea typeface="Times New Roman"/>
                        <a:cs typeface="Times New Roman"/>
                      </a:endParaRPr>
                    </a:p>
                  </a:txBody>
                  <a:tcPr marL="45815" marR="45815" marT="0" marB="0" anchor="ctr"/>
                </a:tc>
              </a:tr>
            </a:tbl>
          </a:graphicData>
        </a:graphic>
      </p:graphicFrame>
      <p:sp>
        <p:nvSpPr>
          <p:cNvPr id="3" name="Slide Number Placeholder 2"/>
          <p:cNvSpPr>
            <a:spLocks noGrp="1"/>
          </p:cNvSpPr>
          <p:nvPr>
            <p:ph type="sldNum" sz="quarter" idx="12"/>
          </p:nvPr>
        </p:nvSpPr>
        <p:spPr/>
        <p:txBody>
          <a:bodyPr/>
          <a:lstStyle/>
          <a:p>
            <a:pPr>
              <a:defRPr/>
            </a:pPr>
            <a:fld id="{8B8F5A4F-5F5B-4ACD-AE49-EE6A628F34DC}" type="slidenum">
              <a:rPr lang="en-US" smtClean="0"/>
              <a:pPr>
                <a:defRPr/>
              </a:pPr>
              <a:t>6</a:t>
            </a:fld>
            <a:endParaRPr lang="en-US"/>
          </a:p>
        </p:txBody>
      </p:sp>
    </p:spTree>
    <p:extLst>
      <p:ext uri="{BB962C8B-B14F-4D97-AF65-F5344CB8AC3E}">
        <p14:creationId xmlns:p14="http://schemas.microsoft.com/office/powerpoint/2010/main" xmlns="" val="690390001"/>
      </p:ext>
    </p:extLst>
  </p:cSld>
  <p:clrMapOvr>
    <a:masterClrMapping/>
  </p:clrMapOvr>
  <p:transition spd="slow"/>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of the Screener:  </a:t>
            </a:r>
            <a:br>
              <a:rPr lang="en-US" dirty="0" smtClean="0"/>
            </a:br>
            <a:r>
              <a:rPr lang="en-US" dirty="0" smtClean="0"/>
              <a:t>Applicant #2</a:t>
            </a:r>
            <a:endParaRPr lang="en-US" dirty="0"/>
          </a:p>
        </p:txBody>
      </p:sp>
      <p:sp>
        <p:nvSpPr>
          <p:cNvPr id="3" name="Content Placeholder 2"/>
          <p:cNvSpPr>
            <a:spLocks noGrp="1"/>
          </p:cNvSpPr>
          <p:nvPr>
            <p:ph idx="1"/>
          </p:nvPr>
        </p:nvSpPr>
        <p:spPr/>
        <p:txBody>
          <a:bodyPr>
            <a:normAutofit/>
          </a:bodyPr>
          <a:lstStyle/>
          <a:p>
            <a:pPr marL="0" indent="0">
              <a:buNone/>
            </a:pPr>
            <a:r>
              <a:rPr lang="en-US" b="1" dirty="0" smtClean="0"/>
              <a:t>Norris Brown</a:t>
            </a:r>
          </a:p>
          <a:p>
            <a:pPr marL="0" indent="0">
              <a:buNone/>
            </a:pPr>
            <a:r>
              <a:rPr lang="en-US" dirty="0" smtClean="0"/>
              <a:t>Qualified Veteran, 20% AMI.</a:t>
            </a:r>
          </a:p>
          <a:p>
            <a:pPr marL="0" indent="0">
              <a:buNone/>
            </a:pPr>
            <a:endParaRPr lang="en-US" dirty="0" smtClean="0"/>
          </a:p>
          <a:p>
            <a:pPr marL="0" indent="0">
              <a:buNone/>
            </a:pPr>
            <a:r>
              <a:rPr lang="en-US" dirty="0" smtClean="0"/>
              <a:t>He has been living in a motel, paying the full cost, for the past three months.  Before that, he was jailed, briefly, for his involvement in a bar fight.  Mr. Brown has enough money to pay for three more weeks at the hotel; he is requesting assistance to relocate to an SRO or efficiency.</a:t>
            </a:r>
            <a:endParaRPr lang="en-US"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7</a:t>
            </a:fld>
            <a:endParaRPr lang="en-US"/>
          </a:p>
        </p:txBody>
      </p:sp>
    </p:spTree>
    <p:extLst>
      <p:ext uri="{BB962C8B-B14F-4D97-AF65-F5344CB8AC3E}">
        <p14:creationId xmlns:p14="http://schemas.microsoft.com/office/powerpoint/2010/main" xmlns="" val="2147471447"/>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xmlns="" val="3269172797"/>
              </p:ext>
            </p:extLst>
          </p:nvPr>
        </p:nvGraphicFramePr>
        <p:xfrm>
          <a:off x="457200" y="152400"/>
          <a:ext cx="8382000" cy="6617989"/>
        </p:xfrm>
        <a:graphic>
          <a:graphicData uri="http://schemas.openxmlformats.org/drawingml/2006/table">
            <a:tbl>
              <a:tblPr firstRow="1" firstCol="1" bandRow="1">
                <a:tableStyleId>{5C22544A-7EE6-4342-B048-85BDC9FD1C3A}</a:tableStyleId>
              </a:tblPr>
              <a:tblGrid>
                <a:gridCol w="1197429"/>
                <a:gridCol w="7184571"/>
              </a:tblGrid>
              <a:tr h="192705">
                <a:tc gridSpan="2">
                  <a:txBody>
                    <a:bodyPr/>
                    <a:lstStyle/>
                    <a:p>
                      <a:pPr marL="0" marR="0" algn="ctr">
                        <a:spcBef>
                          <a:spcPts val="0"/>
                        </a:spcBef>
                        <a:spcAft>
                          <a:spcPts val="0"/>
                        </a:spcAft>
                      </a:pPr>
                      <a:r>
                        <a:rPr lang="en-US" sz="900" dirty="0">
                          <a:effectLst/>
                        </a:rPr>
                        <a:t>Targeting Criteria</a:t>
                      </a:r>
                      <a:endParaRPr lang="en-US" sz="700" dirty="0">
                        <a:effectLst/>
                        <a:latin typeface="Calibri"/>
                        <a:ea typeface="Times New Roman"/>
                        <a:cs typeface="Times New Roman"/>
                      </a:endParaRPr>
                    </a:p>
                  </a:txBody>
                  <a:tcPr marL="45815" marR="45815" marT="0" marB="0"/>
                </a:tc>
                <a:tc hMerge="1">
                  <a:txBody>
                    <a:bodyPr/>
                    <a:lstStyle/>
                    <a:p>
                      <a:endParaRPr lang="en-US"/>
                    </a:p>
                  </a:txBody>
                  <a:tcPr/>
                </a:tc>
              </a:tr>
              <a:tr h="330350">
                <a:tc>
                  <a:txBody>
                    <a:bodyPr/>
                    <a:lstStyle/>
                    <a:p>
                      <a:pPr marL="0" marR="0" algn="ctr">
                        <a:spcBef>
                          <a:spcPts val="0"/>
                        </a:spcBef>
                        <a:spcAft>
                          <a:spcPts val="0"/>
                        </a:spcAft>
                      </a:pPr>
                      <a:r>
                        <a:rPr lang="en-US" sz="800">
                          <a:effectLst/>
                        </a:rPr>
                        <a:t>Circle all that apply</a:t>
                      </a:r>
                      <a:endParaRPr lang="en-US" sz="700">
                        <a:effectLst/>
                        <a:latin typeface="Calibri"/>
                        <a:ea typeface="Times New Roman"/>
                        <a:cs typeface="Times New Roman"/>
                      </a:endParaRPr>
                    </a:p>
                  </a:txBody>
                  <a:tcPr marL="45815" marR="45815" marT="0" marB="0" anchor="ctr"/>
                </a:tc>
                <a:tc>
                  <a:txBody>
                    <a:bodyPr/>
                    <a:lstStyle/>
                    <a:p>
                      <a:pPr marL="0" marR="0" algn="ctr">
                        <a:spcBef>
                          <a:spcPts val="0"/>
                        </a:spcBef>
                        <a:spcAft>
                          <a:spcPts val="0"/>
                        </a:spcAft>
                      </a:pPr>
                      <a:r>
                        <a:rPr lang="en-US" sz="800" dirty="0">
                          <a:effectLst/>
                        </a:rPr>
                        <a:t>Targeting Criteria</a:t>
                      </a:r>
                      <a:endParaRPr lang="en-US" sz="700" dirty="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Has moved because of economic factors two or more times in the past 60 days </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2000" dirty="0">
                          <a:solidFill>
                            <a:srgbClr val="002060"/>
                          </a:solidFill>
                          <a:effectLst/>
                        </a:rPr>
                        <a:t>3</a:t>
                      </a:r>
                      <a:endParaRPr lang="en-US" sz="2000" dirty="0">
                        <a:solidFill>
                          <a:srgbClr val="002060"/>
                        </a:solidFill>
                        <a:effectLst/>
                        <a:latin typeface="Calibri"/>
                        <a:ea typeface="Times New Roman"/>
                        <a:cs typeface="Times New Roman"/>
                      </a:endParaRPr>
                    </a:p>
                  </a:txBody>
                  <a:tcPr marL="45815" marR="45815" marT="0" marB="0" anchor="ctr">
                    <a:solidFill>
                      <a:schemeClr val="accent5">
                        <a:lumMod val="20000"/>
                        <a:lumOff val="80000"/>
                      </a:schemeClr>
                    </a:solidFill>
                  </a:tcPr>
                </a:tc>
                <a:tc>
                  <a:txBody>
                    <a:bodyPr/>
                    <a:lstStyle/>
                    <a:p>
                      <a:pPr marL="0" marR="0">
                        <a:spcBef>
                          <a:spcPts val="0"/>
                        </a:spcBef>
                        <a:spcAft>
                          <a:spcPts val="0"/>
                        </a:spcAft>
                      </a:pPr>
                      <a:r>
                        <a:rPr lang="en-US" sz="2000" b="1" dirty="0">
                          <a:effectLst/>
                        </a:rPr>
                        <a:t>Living in a hotel or motel not paid for by charitable organizations or by Federal, State, or local government programs</a:t>
                      </a:r>
                      <a:endParaRPr lang="en-US" sz="2000" b="1" dirty="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Living with friends or family, on a temporary basis</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Being discharged from an institution and reintegrating into the community without a stable housing plan</a:t>
                      </a:r>
                      <a:endParaRPr lang="en-US" sz="700" dirty="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History of homelessness as an adult, prior to any homeless episode occurring in the past 60 days</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2000" dirty="0">
                          <a:solidFill>
                            <a:srgbClr val="002060"/>
                          </a:solidFill>
                          <a:effectLst/>
                        </a:rPr>
                        <a:t>3</a:t>
                      </a:r>
                      <a:endParaRPr lang="en-US" sz="2000" dirty="0">
                        <a:solidFill>
                          <a:srgbClr val="002060"/>
                        </a:solidFill>
                        <a:effectLst/>
                        <a:latin typeface="Calibri"/>
                        <a:ea typeface="Times New Roman"/>
                        <a:cs typeface="Times New Roman"/>
                      </a:endParaRPr>
                    </a:p>
                  </a:txBody>
                  <a:tcPr marL="45815" marR="45815" marT="0" marB="0" anchor="ctr">
                    <a:solidFill>
                      <a:schemeClr val="accent5">
                        <a:lumMod val="20000"/>
                        <a:lumOff val="80000"/>
                      </a:schemeClr>
                    </a:solidFill>
                  </a:tcPr>
                </a:tc>
                <a:tc>
                  <a:txBody>
                    <a:bodyPr/>
                    <a:lstStyle/>
                    <a:p>
                      <a:pPr marL="0" marR="0">
                        <a:spcBef>
                          <a:spcPts val="0"/>
                        </a:spcBef>
                        <a:spcAft>
                          <a:spcPts val="0"/>
                        </a:spcAft>
                      </a:pPr>
                      <a:r>
                        <a:rPr lang="en-US" sz="2000" b="1" dirty="0">
                          <a:effectLst/>
                        </a:rPr>
                        <a:t>Households annual gross income is less than 30% of local Area Median Income for household size</a:t>
                      </a:r>
                      <a:endParaRPr lang="en-US" sz="2000" b="1" dirty="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Housing loss within 14 days</a:t>
                      </a:r>
                      <a:endParaRPr lang="en-US" sz="700" dirty="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3</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At least one dependent child under age 6</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At least one dependent child age 6 – 17 </a:t>
                      </a:r>
                      <a:endParaRPr lang="en-US" sz="700" dirty="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Veteran returning from Iraq or Afghanistan</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Applied for shelter or spent at least one night during the prior 60 days literally homeless (shelter, place not meant for human habitation, transitional housing for homeless persons) </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2</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dirty="0">
                          <a:effectLst/>
                        </a:rPr>
                        <a:t>Sudden and significant loss of income, including employment and/or cash benefits</a:t>
                      </a:r>
                      <a:endParaRPr lang="en-US" sz="700" dirty="0">
                        <a:effectLst/>
                        <a:latin typeface="Calibri"/>
                        <a:ea typeface="Times New Roman"/>
                        <a:cs typeface="Times New Roman"/>
                      </a:endParaRPr>
                    </a:p>
                  </a:txBody>
                  <a:tcPr marL="45815" marR="45815" marT="0" marB="0" anchor="ctr"/>
                </a:tc>
              </a:tr>
              <a:tr h="365335">
                <a:tc>
                  <a:txBody>
                    <a:bodyPr/>
                    <a:lstStyle/>
                    <a:p>
                      <a:pPr marL="0" marR="0" algn="ctr">
                        <a:spcBef>
                          <a:spcPts val="0"/>
                        </a:spcBef>
                        <a:spcAft>
                          <a:spcPts val="0"/>
                        </a:spcAft>
                      </a:pPr>
                      <a:r>
                        <a:rPr lang="en-US" sz="2000" dirty="0" smtClean="0">
                          <a:solidFill>
                            <a:srgbClr val="002060"/>
                          </a:solidFill>
                          <a:effectLst/>
                          <a:latin typeface="+mn-lt"/>
                          <a:ea typeface="+mn-ea"/>
                          <a:cs typeface="+mn-cs"/>
                        </a:rPr>
                        <a:t>2</a:t>
                      </a:r>
                      <a:endParaRPr lang="en-US" sz="2000" dirty="0">
                        <a:solidFill>
                          <a:srgbClr val="002060"/>
                        </a:solidFill>
                        <a:effectLst/>
                        <a:latin typeface="Calibri"/>
                        <a:ea typeface="Times New Roman"/>
                        <a:cs typeface="Times New Roman"/>
                      </a:endParaRPr>
                    </a:p>
                  </a:txBody>
                  <a:tcPr marL="45815" marR="45815" marT="0" marB="0" anchor="ctr">
                    <a:solidFill>
                      <a:schemeClr val="accent5">
                        <a:lumMod val="20000"/>
                        <a:lumOff val="80000"/>
                      </a:schemeClr>
                    </a:solidFill>
                  </a:tcPr>
                </a:tc>
                <a:tc>
                  <a:txBody>
                    <a:bodyPr/>
                    <a:lstStyle/>
                    <a:p>
                      <a:pPr marL="0" marR="0">
                        <a:spcBef>
                          <a:spcPts val="0"/>
                        </a:spcBef>
                        <a:spcAft>
                          <a:spcPts val="0"/>
                        </a:spcAft>
                      </a:pPr>
                      <a:r>
                        <a:rPr lang="en-US" sz="2000" b="1" dirty="0">
                          <a:effectLst/>
                        </a:rPr>
                        <a:t>Housing loss within 21 days</a:t>
                      </a:r>
                      <a:endParaRPr lang="en-US" sz="2000" b="1" dirty="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a:effectLst/>
                        </a:rPr>
                        <a:t>1</a:t>
                      </a:r>
                      <a:endParaRPr lang="en-US" sz="700">
                        <a:effectLst/>
                        <a:latin typeface="Calibri"/>
                        <a:ea typeface="Times New Roman"/>
                        <a:cs typeface="Times New Roman"/>
                      </a:endParaRPr>
                    </a:p>
                  </a:txBody>
                  <a:tcPr marL="45815" marR="45815" marT="0" marB="0" anchor="ctr"/>
                </a:tc>
                <a:tc>
                  <a:txBody>
                    <a:bodyPr/>
                    <a:lstStyle/>
                    <a:p>
                      <a:pPr marL="0" marR="0">
                        <a:spcBef>
                          <a:spcPts val="0"/>
                        </a:spcBef>
                        <a:spcAft>
                          <a:spcPts val="0"/>
                        </a:spcAft>
                      </a:pPr>
                      <a:r>
                        <a:rPr lang="en-US" sz="700">
                          <a:effectLst/>
                        </a:rPr>
                        <a:t>Rental and/or utility arrears</a:t>
                      </a:r>
                      <a:endParaRPr lang="en-US" sz="700">
                        <a:effectLst/>
                        <a:latin typeface="Calibri"/>
                        <a:ea typeface="Times New Roman"/>
                        <a:cs typeface="Times New Roman"/>
                      </a:endParaRPr>
                    </a:p>
                  </a:txBody>
                  <a:tcPr marL="45815" marR="45815" marT="0" marB="0" anchor="ctr"/>
                </a:tc>
              </a:tr>
              <a:tr h="326909">
                <a:tc>
                  <a:txBody>
                    <a:bodyPr/>
                    <a:lstStyle/>
                    <a:p>
                      <a:pPr marL="0" marR="0" algn="ctr">
                        <a:spcBef>
                          <a:spcPts val="0"/>
                        </a:spcBef>
                        <a:spcAft>
                          <a:spcPts val="0"/>
                        </a:spcAft>
                      </a:pPr>
                      <a:r>
                        <a:rPr lang="en-US" sz="800" dirty="0">
                          <a:effectLst/>
                        </a:rPr>
                        <a:t> </a:t>
                      </a:r>
                      <a:r>
                        <a:rPr lang="en-US" sz="2000" dirty="0" smtClean="0">
                          <a:solidFill>
                            <a:srgbClr val="002060"/>
                          </a:solidFill>
                          <a:effectLst/>
                        </a:rPr>
                        <a:t>8</a:t>
                      </a:r>
                      <a:endParaRPr lang="en-US" sz="700" dirty="0">
                        <a:effectLst/>
                        <a:latin typeface="Calibri"/>
                        <a:ea typeface="Times New Roman"/>
                        <a:cs typeface="Times New Roman"/>
                      </a:endParaRPr>
                    </a:p>
                  </a:txBody>
                  <a:tcPr marL="45815" marR="45815" marT="0" marB="0" anchor="ctr">
                    <a:solidFill>
                      <a:schemeClr val="accent5">
                        <a:lumMod val="20000"/>
                        <a:lumOff val="80000"/>
                      </a:schemeClr>
                    </a:solidFill>
                  </a:tcPr>
                </a:tc>
                <a:tc>
                  <a:txBody>
                    <a:bodyPr/>
                    <a:lstStyle/>
                    <a:p>
                      <a:pPr marL="0" marR="0">
                        <a:spcBef>
                          <a:spcPts val="0"/>
                        </a:spcBef>
                        <a:spcAft>
                          <a:spcPts val="0"/>
                        </a:spcAft>
                      </a:pPr>
                      <a:r>
                        <a:rPr lang="en-US" sz="2000" b="1" dirty="0">
                          <a:effectLst/>
                        </a:rPr>
                        <a:t>Total Points (sum of VA targeting criteria circled points above)</a:t>
                      </a:r>
                      <a:endParaRPr lang="en-US" sz="2000" b="1" dirty="0">
                        <a:effectLst/>
                        <a:latin typeface="Calibri"/>
                        <a:ea typeface="Times New Roman"/>
                        <a:cs typeface="Times New Roman"/>
                      </a:endParaRPr>
                    </a:p>
                  </a:txBody>
                  <a:tcPr marL="45815" marR="45815" marT="0" marB="0" anchor="ctr"/>
                </a:tc>
              </a:tr>
            </a:tbl>
          </a:graphicData>
        </a:graphic>
      </p:graphicFrame>
      <p:sp>
        <p:nvSpPr>
          <p:cNvPr id="3" name="Slide Number Placeholder 2"/>
          <p:cNvSpPr>
            <a:spLocks noGrp="1"/>
          </p:cNvSpPr>
          <p:nvPr>
            <p:ph type="sldNum" sz="quarter" idx="12"/>
          </p:nvPr>
        </p:nvSpPr>
        <p:spPr/>
        <p:txBody>
          <a:bodyPr/>
          <a:lstStyle/>
          <a:p>
            <a:pPr>
              <a:defRPr/>
            </a:pPr>
            <a:fld id="{8B8F5A4F-5F5B-4ACD-AE49-EE6A628F34DC}" type="slidenum">
              <a:rPr lang="en-US" smtClean="0"/>
              <a:pPr>
                <a:defRPr/>
              </a:pPr>
              <a:t>8</a:t>
            </a:fld>
            <a:endParaRPr lang="en-US"/>
          </a:p>
        </p:txBody>
      </p:sp>
    </p:spTree>
    <p:extLst>
      <p:ext uri="{BB962C8B-B14F-4D97-AF65-F5344CB8AC3E}">
        <p14:creationId xmlns:p14="http://schemas.microsoft.com/office/powerpoint/2010/main" xmlns="" val="2339053781"/>
      </p:ext>
    </p:extLst>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Application of the Screener:  </a:t>
            </a:r>
            <a:br>
              <a:rPr lang="en-US" dirty="0" smtClean="0"/>
            </a:br>
            <a:r>
              <a:rPr lang="en-US" dirty="0" smtClean="0"/>
              <a:t>Applicant #3</a:t>
            </a:r>
            <a:endParaRPr lang="en-US" dirty="0"/>
          </a:p>
        </p:txBody>
      </p:sp>
      <p:sp>
        <p:nvSpPr>
          <p:cNvPr id="3" name="Content Placeholder 2"/>
          <p:cNvSpPr>
            <a:spLocks noGrp="1"/>
          </p:cNvSpPr>
          <p:nvPr>
            <p:ph idx="1"/>
          </p:nvPr>
        </p:nvSpPr>
        <p:spPr/>
        <p:txBody>
          <a:bodyPr>
            <a:normAutofit fontScale="85000" lnSpcReduction="10000"/>
          </a:bodyPr>
          <a:lstStyle/>
          <a:p>
            <a:pPr marL="0" indent="0">
              <a:buNone/>
            </a:pPr>
            <a:r>
              <a:rPr lang="en-US" sz="3000" b="1" dirty="0" smtClean="0"/>
              <a:t>George and Tamara Davis and Anita (3 years old).</a:t>
            </a:r>
          </a:p>
          <a:p>
            <a:pPr marL="0" indent="0">
              <a:buNone/>
            </a:pPr>
            <a:r>
              <a:rPr lang="en-US" sz="2600" dirty="0" smtClean="0"/>
              <a:t>George is a qualified Veteran.  Household income:  45% AMI</a:t>
            </a:r>
          </a:p>
          <a:p>
            <a:pPr marL="0" indent="0">
              <a:buNone/>
            </a:pPr>
            <a:endParaRPr lang="en-US" sz="2600" dirty="0"/>
          </a:p>
          <a:p>
            <a:pPr marL="0" indent="0">
              <a:buNone/>
            </a:pPr>
            <a:r>
              <a:rPr lang="en-US" sz="2600" dirty="0" smtClean="0"/>
              <a:t>The Davis family’s apartment has been condemned due to water damage.  They have only 3 days to move out.  They spent all their savings to move from another state after George returned from Iraq and are now requesting assistance to find new housing.  They also have utility arrears that would have to be paid before they could obtain utilities in another housing unit.  They have no family or friends in the state and out-of-state family members are unable to quickly come up with the funds to help the family secure housing. </a:t>
            </a:r>
            <a:endParaRPr lang="en-US" sz="2600" dirty="0"/>
          </a:p>
        </p:txBody>
      </p:sp>
      <p:sp>
        <p:nvSpPr>
          <p:cNvPr id="4" name="Slide Number Placeholder 3"/>
          <p:cNvSpPr>
            <a:spLocks noGrp="1"/>
          </p:cNvSpPr>
          <p:nvPr>
            <p:ph type="sldNum" sz="quarter" idx="12"/>
          </p:nvPr>
        </p:nvSpPr>
        <p:spPr/>
        <p:txBody>
          <a:bodyPr/>
          <a:lstStyle/>
          <a:p>
            <a:pPr>
              <a:defRPr/>
            </a:pPr>
            <a:fld id="{8B8F5A4F-5F5B-4ACD-AE49-EE6A628F34DC}" type="slidenum">
              <a:rPr lang="en-US" smtClean="0"/>
              <a:pPr>
                <a:defRPr/>
              </a:pPr>
              <a:t>9</a:t>
            </a:fld>
            <a:endParaRPr lang="en-US"/>
          </a:p>
        </p:txBody>
      </p:sp>
    </p:spTree>
    <p:extLst>
      <p:ext uri="{BB962C8B-B14F-4D97-AF65-F5344CB8AC3E}">
        <p14:creationId xmlns:p14="http://schemas.microsoft.com/office/powerpoint/2010/main" xmlns="" val="1532830924"/>
      </p:ext>
    </p:extLst>
  </p:cSld>
  <p:clrMapOvr>
    <a:masterClrMapping/>
  </p:clrMapOvr>
  <p:transition spd="slow"/>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5823</TotalTime>
  <Words>1930</Words>
  <Application>Microsoft Office PowerPoint</Application>
  <PresentationFormat>On-screen Show (4:3)</PresentationFormat>
  <Paragraphs>278</Paragraphs>
  <Slides>18</Slides>
  <Notes>17</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Homelessness Prevention Screening</vt:lpstr>
      <vt:lpstr>Purpose of the “Screener” </vt:lpstr>
      <vt:lpstr>Application of the Screener:   Applicant #1</vt:lpstr>
      <vt:lpstr>Slide 4</vt:lpstr>
      <vt:lpstr>Slide 5</vt:lpstr>
      <vt:lpstr>Slide 6</vt:lpstr>
      <vt:lpstr>Application of the Screener:   Applicant #2</vt:lpstr>
      <vt:lpstr>Slide 8</vt:lpstr>
      <vt:lpstr>Application of the Screener:   Applicant #3</vt:lpstr>
      <vt:lpstr>Slide 10</vt:lpstr>
      <vt:lpstr>How the Threshold Works (cont.)</vt:lpstr>
      <vt:lpstr>How your SSVF contract proposal affects the screening process….  </vt:lpstr>
      <vt:lpstr>If you have proposed a special population, you have another, automatic eligibility factor</vt:lpstr>
      <vt:lpstr> If you have three applicants for every opening in your program, how will you set your threshold? </vt:lpstr>
      <vt:lpstr>Now What?</vt:lpstr>
      <vt:lpstr>Next Steps</vt:lpstr>
      <vt:lpstr>Next Steps (cont.)</vt:lpstr>
      <vt:lpstr> THANKS FOR PARTICIPATING IN THIS WEBINAR! </vt:lpstr>
    </vt:vector>
  </TitlesOfParts>
  <Company>Abt Associates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Targeting, Screening and Assessment</dc:title>
  <dc:creator>WherleyM</dc:creator>
  <cp:lastModifiedBy>Kyia Watkins</cp:lastModifiedBy>
  <cp:revision>381</cp:revision>
  <dcterms:created xsi:type="dcterms:W3CDTF">2011-08-18T20:58:12Z</dcterms:created>
  <dcterms:modified xsi:type="dcterms:W3CDTF">2012-11-15T16:30:55Z</dcterms:modified>
</cp:coreProperties>
</file>