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handoutMasterIdLst>
    <p:handoutMasterId r:id="rId18"/>
  </p:handoutMasterIdLst>
  <p:sldIdLst>
    <p:sldId id="256" r:id="rId2"/>
    <p:sldId id="330" r:id="rId3"/>
    <p:sldId id="336" r:id="rId4"/>
    <p:sldId id="334" r:id="rId5"/>
    <p:sldId id="335" r:id="rId6"/>
    <p:sldId id="337" r:id="rId7"/>
    <p:sldId id="339" r:id="rId8"/>
    <p:sldId id="343" r:id="rId9"/>
    <p:sldId id="346" r:id="rId10"/>
    <p:sldId id="347" r:id="rId11"/>
    <p:sldId id="340" r:id="rId12"/>
    <p:sldId id="342" r:id="rId13"/>
    <p:sldId id="341" r:id="rId14"/>
    <p:sldId id="344" r:id="rId15"/>
    <p:sldId id="288" r:id="rId1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146A"/>
    <a:srgbClr val="009DDC"/>
    <a:srgbClr val="F78E1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52" autoAdjust="0"/>
    <p:restoredTop sz="90929"/>
  </p:normalViewPr>
  <p:slideViewPr>
    <p:cSldViewPr>
      <p:cViewPr>
        <p:scale>
          <a:sx n="75" d="100"/>
          <a:sy n="75" d="100"/>
        </p:scale>
        <p:origin x="-1692"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fld id="{D1F371C9-9835-4FA7-987C-EB8432294C4A}" type="datetimeFigureOut">
              <a:rPr lang="en-US" smtClean="0"/>
              <a:pPr/>
              <a:t>1/17/2013</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BD065B6C-053B-44CE-AC29-D648B2646B10}" type="slidenum">
              <a:rPr lang="en-US" smtClean="0"/>
              <a:pPr/>
              <a:t>‹#›</a:t>
            </a:fld>
            <a:endParaRPr lang="en-US"/>
          </a:p>
        </p:txBody>
      </p:sp>
    </p:spTree>
    <p:extLst>
      <p:ext uri="{BB962C8B-B14F-4D97-AF65-F5344CB8AC3E}">
        <p14:creationId xmlns:p14="http://schemas.microsoft.com/office/powerpoint/2010/main" xmlns="" val="590800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1026"/>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a:lvl1pPr>
          </a:lstStyle>
          <a:p>
            <a:pPr>
              <a:defRPr/>
            </a:pPr>
            <a:endParaRPr lang="en-US" dirty="0"/>
          </a:p>
        </p:txBody>
      </p:sp>
      <p:sp>
        <p:nvSpPr>
          <p:cNvPr id="21507" name="Rectangle 1027"/>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a:lvl1pPr>
          </a:lstStyle>
          <a:p>
            <a:pPr>
              <a:defRPr/>
            </a:pPr>
            <a:fld id="{6554BA22-A0DC-4CEB-BBA3-3436684752B2}" type="datetime1">
              <a:rPr lang="en-US"/>
              <a:pPr>
                <a:defRPr/>
              </a:pPr>
              <a:t>1/17/2013</a:t>
            </a:fld>
            <a:endParaRPr lang="en-US" dirty="0"/>
          </a:p>
        </p:txBody>
      </p:sp>
      <p:sp>
        <p:nvSpPr>
          <p:cNvPr id="13316" name="Placeholder 1028"/>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1509" name="Rectangle 1029"/>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1030"/>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a:lvl1pPr>
          </a:lstStyle>
          <a:p>
            <a:pPr>
              <a:defRPr/>
            </a:pPr>
            <a:endParaRPr lang="en-US" dirty="0"/>
          </a:p>
        </p:txBody>
      </p:sp>
      <p:sp>
        <p:nvSpPr>
          <p:cNvPr id="21511" name="Rectangle 1031"/>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a:lvl1pPr>
          </a:lstStyle>
          <a:p>
            <a:pPr>
              <a:defRPr/>
            </a:pPr>
            <a:fld id="{D9D4B8B8-AB09-47EE-A768-DC48128F2E8E}" type="slidenum">
              <a:rPr lang="en-US"/>
              <a:pPr>
                <a:defRPr/>
              </a:pPr>
              <a:t>‹#›</a:t>
            </a:fld>
            <a:endParaRPr lang="en-US" dirty="0"/>
          </a:p>
        </p:txBody>
      </p:sp>
    </p:spTree>
    <p:extLst>
      <p:ext uri="{BB962C8B-B14F-4D97-AF65-F5344CB8AC3E}">
        <p14:creationId xmlns:p14="http://schemas.microsoft.com/office/powerpoint/2010/main" xmlns="" val="277157847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D4B8B8-AB09-47EE-A768-DC48128F2E8E}" type="slidenum">
              <a:rPr lang="en-US" smtClean="0"/>
              <a:pPr>
                <a:defRPr/>
              </a:pPr>
              <a:t>1</a:t>
            </a:fld>
            <a:endParaRPr lang="en-US" dirty="0"/>
          </a:p>
        </p:txBody>
      </p:sp>
    </p:spTree>
    <p:extLst>
      <p:ext uri="{BB962C8B-B14F-4D97-AF65-F5344CB8AC3E}">
        <p14:creationId xmlns:p14="http://schemas.microsoft.com/office/powerpoint/2010/main" xmlns="" val="254889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D4B8B8-AB09-47EE-A768-DC48128F2E8E}"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xmlns="" val="317632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D4B8B8-AB09-47EE-A768-DC48128F2E8E}"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xmlns="" val="317632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D4B8B8-AB09-47EE-A768-DC48128F2E8E}"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xmlns="" val="317632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D4B8B8-AB09-47EE-A768-DC48128F2E8E}"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xmlns="" val="317632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D4B8B8-AB09-47EE-A768-DC48128F2E8E}"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xmlns="" val="317632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9D4B8B8-AB09-47EE-A768-DC48128F2E8E}" type="slidenum">
              <a:rPr lang="en-US" smtClean="0"/>
              <a:pPr>
                <a:defRPr/>
              </a:pPr>
              <a:t>15</a:t>
            </a:fld>
            <a:endParaRPr lang="en-US" dirty="0"/>
          </a:p>
        </p:txBody>
      </p:sp>
    </p:spTree>
    <p:extLst>
      <p:ext uri="{BB962C8B-B14F-4D97-AF65-F5344CB8AC3E}">
        <p14:creationId xmlns:p14="http://schemas.microsoft.com/office/powerpoint/2010/main" xmlns="" val="2162330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D4B8B8-AB09-47EE-A768-DC48128F2E8E}" type="slidenum">
              <a:rPr lang="en-US" smtClean="0"/>
              <a:pPr>
                <a:defRPr/>
              </a:pPr>
              <a:t>2</a:t>
            </a:fld>
            <a:endParaRPr lang="en-US" dirty="0"/>
          </a:p>
        </p:txBody>
      </p:sp>
    </p:spTree>
    <p:extLst>
      <p:ext uri="{BB962C8B-B14F-4D97-AF65-F5344CB8AC3E}">
        <p14:creationId xmlns:p14="http://schemas.microsoft.com/office/powerpoint/2010/main" xmlns="" val="317632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D4B8B8-AB09-47EE-A768-DC48128F2E8E}" type="slidenum">
              <a:rPr lang="en-US" smtClean="0"/>
              <a:pPr>
                <a:defRPr/>
              </a:pPr>
              <a:t>3</a:t>
            </a:fld>
            <a:endParaRPr lang="en-US" dirty="0"/>
          </a:p>
        </p:txBody>
      </p:sp>
    </p:spTree>
    <p:extLst>
      <p:ext uri="{BB962C8B-B14F-4D97-AF65-F5344CB8AC3E}">
        <p14:creationId xmlns:p14="http://schemas.microsoft.com/office/powerpoint/2010/main" xmlns="" val="317632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D4B8B8-AB09-47EE-A768-DC48128F2E8E}" type="slidenum">
              <a:rPr lang="en-US" smtClean="0"/>
              <a:pPr>
                <a:defRPr/>
              </a:pPr>
              <a:t>4</a:t>
            </a:fld>
            <a:endParaRPr lang="en-US" dirty="0"/>
          </a:p>
        </p:txBody>
      </p:sp>
    </p:spTree>
    <p:extLst>
      <p:ext uri="{BB962C8B-B14F-4D97-AF65-F5344CB8AC3E}">
        <p14:creationId xmlns:p14="http://schemas.microsoft.com/office/powerpoint/2010/main" xmlns="" val="317632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D4B8B8-AB09-47EE-A768-DC48128F2E8E}" type="slidenum">
              <a:rPr lang="en-US" smtClean="0"/>
              <a:pPr>
                <a:defRPr/>
              </a:pPr>
              <a:t>5</a:t>
            </a:fld>
            <a:endParaRPr lang="en-US" dirty="0"/>
          </a:p>
        </p:txBody>
      </p:sp>
    </p:spTree>
    <p:extLst>
      <p:ext uri="{BB962C8B-B14F-4D97-AF65-F5344CB8AC3E}">
        <p14:creationId xmlns:p14="http://schemas.microsoft.com/office/powerpoint/2010/main" xmlns="" val="317632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D4B8B8-AB09-47EE-A768-DC48128F2E8E}"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xmlns="" val="317632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D4B8B8-AB09-47EE-A768-DC48128F2E8E}"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xmlns="" val="317632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D4B8B8-AB09-47EE-A768-DC48128F2E8E}"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xmlns="" val="317632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D4B8B8-AB09-47EE-A768-DC48128F2E8E}"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xmlns="" val="317632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5AD6C58-2194-4140-B7FF-874406BF82C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E7068A9-6CA7-43E2-891D-4A74A25005E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754ABBB-ADAD-4429-8DB6-5FB56B079E7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D2C47F6-EADF-41DF-9E9C-5AD949926F8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28855BD-8F39-479D-8AEF-E3BC0677ECB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28653C0-5D28-4469-B133-10F61B991BB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14A4975-1672-490E-B30E-719136111FA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14C8DFAC-2839-499A-A3CA-846BFBF4D80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C012308-77C6-4A54-991E-0F68D6423DE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50D86D4-411E-4E8C-9071-F41C5F6242F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9DD0123-C0E3-40C3-8D08-ADD8A3AF7E6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pitchFamily="112" charset="0"/>
                <a:ea typeface="ＭＳ Ｐゴシック" pitchFamily="112" charset="-128"/>
                <a:cs typeface="ＭＳ Ｐゴシック" pitchFamily="112" charset="-128"/>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pitchFamily="112" charset="0"/>
                <a:ea typeface="ＭＳ Ｐゴシック" pitchFamily="112" charset="-128"/>
                <a:cs typeface="ＭＳ Ｐゴシック" pitchFamily="112" charset="-128"/>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pitchFamily="112" charset="0"/>
                <a:ea typeface="ＭＳ Ｐゴシック" pitchFamily="112" charset="-128"/>
                <a:cs typeface="ＭＳ Ｐゴシック" pitchFamily="112" charset="-128"/>
              </a:defRPr>
            </a:lvl1pPr>
          </a:lstStyle>
          <a:p>
            <a:pPr>
              <a:defRPr/>
            </a:pPr>
            <a:fld id="{2C6F5EAB-F2EF-4536-B1E9-F8352730A79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6pPr>
      <a:lvl7pPr marL="9144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bbi.syr.edu/"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vets.syr.edu/"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bbi.syr.edu/"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jpe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bbi.syr.edu/"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jpe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bbi.syr.edu/"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bbi.syr.edu/nvtac/"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vets.syr.edu/wp-content/uploads/2012/10/VetBenGB_updated-October-2012.pdf" TargetMode="External"/><Relationship Id="rId3" Type="http://schemas.openxmlformats.org/officeDocument/2006/relationships/image" Target="../media/image6.jpeg"/><Relationship Id="rId7" Type="http://schemas.openxmlformats.org/officeDocument/2006/relationships/hyperlink" Target="http://www.benefits.va.gov/VOW/"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dol.gov/vets/goldcard.html" TargetMode="External"/><Relationship Id="rId5" Type="http://schemas.openxmlformats.org/officeDocument/2006/relationships/hyperlink" Target="http://dvoplverlocator.nvti.ucdenver.edu/" TargetMode="External"/><Relationship Id="rId4" Type="http://schemas.openxmlformats.org/officeDocument/2006/relationships/hyperlink" Target="http://bbi.syr.edu/nvtac/"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benefits.va.gov/benefits/" TargetMode="External"/><Relationship Id="rId3" Type="http://schemas.openxmlformats.org/officeDocument/2006/relationships/image" Target="../media/image6.jpeg"/><Relationship Id="rId7" Type="http://schemas.openxmlformats.org/officeDocument/2006/relationships/hyperlink" Target="http://www.vba.va.gov/bln/vr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vets.syr.edu/wp-content/uploads/2012/08/guidetoleadingpractices1.pdf" TargetMode="External"/><Relationship Id="rId5" Type="http://schemas.openxmlformats.org/officeDocument/2006/relationships/hyperlink" Target="http://vets.syr.edu/employment/benefits-guidebook/" TargetMode="External"/><Relationship Id="rId4" Type="http://schemas.openxmlformats.org/officeDocument/2006/relationships/hyperlink" Target="http://vets.syr.edu/employment/resources/" TargetMode="External"/><Relationship Id="rId9" Type="http://schemas.openxmlformats.org/officeDocument/2006/relationships/hyperlink" Target="http://www.gibill.va.gov/benefits/post_911_gibill/index.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cover_updated"/>
          <p:cNvPicPr>
            <a:picLocks noChangeAspect="1" noChangeArrowheads="1"/>
          </p:cNvPicPr>
          <p:nvPr/>
        </p:nvPicPr>
        <p:blipFill>
          <a:blip r:embed="rId3"/>
          <a:srcRect/>
          <a:stretch>
            <a:fillRect/>
          </a:stretch>
        </p:blipFill>
        <p:spPr bwMode="auto">
          <a:xfrm>
            <a:off x="-50800" y="-14312"/>
            <a:ext cx="9144000" cy="6858000"/>
          </a:xfrm>
          <a:prstGeom prst="rect">
            <a:avLst/>
          </a:prstGeom>
          <a:noFill/>
          <a:ln w="9525">
            <a:noFill/>
            <a:miter lim="800000"/>
            <a:headEnd/>
            <a:tailEnd/>
          </a:ln>
        </p:spPr>
      </p:pic>
      <p:sp>
        <p:nvSpPr>
          <p:cNvPr id="3" name="TextBox 2"/>
          <p:cNvSpPr txBox="1"/>
          <p:nvPr/>
        </p:nvSpPr>
        <p:spPr>
          <a:xfrm>
            <a:off x="2699792" y="4729289"/>
            <a:ext cx="6264696" cy="784830"/>
          </a:xfrm>
          <a:prstGeom prst="rect">
            <a:avLst/>
          </a:prstGeom>
          <a:noFill/>
        </p:spPr>
        <p:txBody>
          <a:bodyPr wrap="square" rtlCol="0">
            <a:spAutoFit/>
          </a:bodyPr>
          <a:lstStyle/>
          <a:p>
            <a:pPr algn="ctr">
              <a:spcAft>
                <a:spcPts val="300"/>
              </a:spcAft>
            </a:pPr>
            <a:r>
              <a:rPr lang="en-US" sz="1200" i="1" dirty="0" smtClean="0">
                <a:solidFill>
                  <a:srgbClr val="002060"/>
                </a:solidFill>
                <a:latin typeface="Garamond" pitchFamily="18" charset="0"/>
              </a:rPr>
              <a:t>Prepared for: </a:t>
            </a:r>
          </a:p>
          <a:p>
            <a:pPr algn="ctr">
              <a:spcAft>
                <a:spcPts val="300"/>
              </a:spcAft>
            </a:pPr>
            <a:r>
              <a:rPr lang="en-US" sz="1600" b="1" i="1" dirty="0" smtClean="0">
                <a:solidFill>
                  <a:srgbClr val="002060"/>
                </a:solidFill>
                <a:latin typeface="Garamond" pitchFamily="18" charset="0"/>
              </a:rPr>
              <a:t>Department of Veterans Affairs  SSVF Regional Coordinators Meeting</a:t>
            </a:r>
          </a:p>
          <a:p>
            <a:pPr algn="ctr"/>
            <a:r>
              <a:rPr lang="en-US" sz="1200" i="1" dirty="0" smtClean="0">
                <a:solidFill>
                  <a:srgbClr val="002060"/>
                </a:solidFill>
                <a:latin typeface="Garamond" pitchFamily="18" charset="0"/>
              </a:rPr>
              <a:t>January 17, 2013 ; 2PM-3PM EST</a:t>
            </a:r>
          </a:p>
        </p:txBody>
      </p:sp>
      <p:grpSp>
        <p:nvGrpSpPr>
          <p:cNvPr id="4" name="Group 3"/>
          <p:cNvGrpSpPr/>
          <p:nvPr/>
        </p:nvGrpSpPr>
        <p:grpSpPr>
          <a:xfrm>
            <a:off x="4085416" y="5649098"/>
            <a:ext cx="2103773" cy="1080120"/>
            <a:chOff x="6372200" y="1484784"/>
            <a:chExt cx="2448272" cy="1607552"/>
          </a:xfrm>
        </p:grpSpPr>
        <p:pic>
          <p:nvPicPr>
            <p:cNvPr id="5" name="Picture 1" descr="National Veterans Technical Assistance Cente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372200" y="1484784"/>
              <a:ext cx="2350339" cy="864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Description: Burton Blatt Institute, Syracuse University">
              <a:hlinkClick r:id="rId5"/>
            </p:cNvPr>
            <p:cNvPicPr/>
            <p:nvPr/>
          </p:nvPicPr>
          <p:blipFill>
            <a:blip r:embed="rId6">
              <a:extLst>
                <a:ext uri="{28A0092B-C50C-407E-A947-70E740481C1C}">
                  <a14:useLocalDpi xmlns:a14="http://schemas.microsoft.com/office/drawing/2010/main" xmlns="" val="0"/>
                </a:ext>
              </a:extLst>
            </a:blip>
            <a:srcRect/>
            <a:stretch>
              <a:fillRect/>
            </a:stretch>
          </p:blipFill>
          <p:spPr bwMode="auto">
            <a:xfrm>
              <a:off x="6372200" y="2492896"/>
              <a:ext cx="709930" cy="599440"/>
            </a:xfrm>
            <a:prstGeom prst="rect">
              <a:avLst/>
            </a:prstGeom>
            <a:noFill/>
            <a:ln>
              <a:noFill/>
            </a:ln>
          </p:spPr>
        </p:pic>
        <p:pic>
          <p:nvPicPr>
            <p:cNvPr id="7" name="Picture 6"/>
            <p:cNvPicPr/>
            <p:nvPr/>
          </p:nvPicPr>
          <p:blipFill>
            <a:blip r:embed="rId7">
              <a:extLst>
                <a:ext uri="{28A0092B-C50C-407E-A947-70E740481C1C}">
                  <a14:useLocalDpi xmlns:a14="http://schemas.microsoft.com/office/drawing/2010/main" xmlns="" val="0"/>
                </a:ext>
              </a:extLst>
            </a:blip>
            <a:srcRect/>
            <a:stretch>
              <a:fillRect/>
            </a:stretch>
          </p:blipFill>
          <p:spPr bwMode="auto">
            <a:xfrm>
              <a:off x="7744147" y="2564904"/>
              <a:ext cx="1076325" cy="526415"/>
            </a:xfrm>
            <a:prstGeom prst="rect">
              <a:avLst/>
            </a:prstGeom>
            <a:noFill/>
          </p:spPr>
        </p:pic>
        <p:pic>
          <p:nvPicPr>
            <p:cNvPr id="8" name="Picture 7"/>
            <p:cNvPicPr/>
            <p:nvPr/>
          </p:nvPicPr>
          <p:blipFill>
            <a:blip r:embed="rId8">
              <a:extLst>
                <a:ext uri="{28A0092B-C50C-407E-A947-70E740481C1C}">
                  <a14:useLocalDpi xmlns:a14="http://schemas.microsoft.com/office/drawing/2010/main" xmlns="" val="0"/>
                </a:ext>
              </a:extLst>
            </a:blip>
            <a:srcRect/>
            <a:stretch>
              <a:fillRect/>
            </a:stretch>
          </p:blipFill>
          <p:spPr bwMode="auto">
            <a:xfrm>
              <a:off x="7107510" y="2564904"/>
              <a:ext cx="704850" cy="523875"/>
            </a:xfrm>
            <a:prstGeom prst="rect">
              <a:avLst/>
            </a:prstGeom>
            <a:noFill/>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030" descr="template_new"/>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5362" name="Text Box 11"/>
          <p:cNvSpPr txBox="1">
            <a:spLocks noChangeArrowheads="1"/>
          </p:cNvSpPr>
          <p:nvPr/>
        </p:nvSpPr>
        <p:spPr bwMode="auto">
          <a:xfrm>
            <a:off x="0" y="692696"/>
            <a:ext cx="9036496" cy="954107"/>
          </a:xfrm>
          <a:prstGeom prst="rect">
            <a:avLst/>
          </a:prstGeom>
          <a:noFill/>
          <a:ln w="9525">
            <a:noFill/>
            <a:miter lim="800000"/>
            <a:headEnd/>
            <a:tailEnd/>
          </a:ln>
        </p:spPr>
        <p:txBody>
          <a:bodyPr wrap="square">
            <a:prstTxWarp prst="textNoShape">
              <a:avLst/>
            </a:prstTxWarp>
            <a:spAutoFit/>
          </a:bodyPr>
          <a:lstStyle/>
          <a:p>
            <a:pPr algn="ctr" eaLnBrk="0" hangingPunct="0"/>
            <a:r>
              <a:rPr lang="en-US" sz="3200" dirty="0" smtClean="0">
                <a:solidFill>
                  <a:srgbClr val="00146A"/>
                </a:solidFill>
                <a:latin typeface="Franklin Gothic Demi" pitchFamily="34" charset="0"/>
              </a:rPr>
              <a:t>Linking SSVF and HVRP</a:t>
            </a:r>
          </a:p>
          <a:p>
            <a:pPr algn="ctr" eaLnBrk="0" hangingPunct="0"/>
            <a:r>
              <a:rPr lang="en-US" i="1" dirty="0" smtClean="0">
                <a:solidFill>
                  <a:srgbClr val="00146A"/>
                </a:solidFill>
                <a:latin typeface="Franklin Gothic Demi" pitchFamily="34" charset="0"/>
              </a:rPr>
              <a:t>Veterans Outreach Center’s Perspective</a:t>
            </a:r>
          </a:p>
        </p:txBody>
      </p:sp>
      <p:sp>
        <p:nvSpPr>
          <p:cNvPr id="15365" name="Text Box 14"/>
          <p:cNvSpPr txBox="1">
            <a:spLocks noChangeArrowheads="1"/>
          </p:cNvSpPr>
          <p:nvPr/>
        </p:nvSpPr>
        <p:spPr bwMode="auto">
          <a:xfrm>
            <a:off x="323528" y="1556792"/>
            <a:ext cx="8496944" cy="6801862"/>
          </a:xfrm>
          <a:prstGeom prst="rect">
            <a:avLst/>
          </a:prstGeom>
          <a:noFill/>
          <a:ln w="9525">
            <a:noFill/>
            <a:miter lim="800000"/>
            <a:headEnd/>
            <a:tailEnd/>
          </a:ln>
        </p:spPr>
        <p:txBody>
          <a:bodyPr wrap="square">
            <a:prstTxWarp prst="textNoShape">
              <a:avLst/>
            </a:prstTxWarp>
            <a:spAutoFit/>
          </a:bodyPr>
          <a:lstStyle/>
          <a:p>
            <a:pPr marL="742950" lvl="1" indent="-285750" algn="ctr" eaLnBrk="0" hangingPunct="0">
              <a:spcAft>
                <a:spcPts val="1200"/>
              </a:spcAft>
            </a:pPr>
            <a:r>
              <a:rPr lang="en-US" i="1" dirty="0" smtClean="0">
                <a:solidFill>
                  <a:srgbClr val="00146A"/>
                </a:solidFill>
                <a:latin typeface="Franklin Gothic Demi" pitchFamily="34" charset="0"/>
              </a:rPr>
              <a:t>HVRP PROGRAM</a:t>
            </a:r>
          </a:p>
          <a:p>
            <a:pPr marL="742950" lvl="1" indent="-285750" eaLnBrk="0" hangingPunct="0">
              <a:spcAft>
                <a:spcPts val="1200"/>
              </a:spcAft>
              <a:buFont typeface="Wingdings" pitchFamily="2" charset="2"/>
              <a:buChar char="q"/>
            </a:pPr>
            <a:r>
              <a:rPr lang="en-US" sz="2000" dirty="0" smtClean="0">
                <a:solidFill>
                  <a:srgbClr val="00146A"/>
                </a:solidFill>
                <a:latin typeface="Garamond" charset="0"/>
              </a:rPr>
              <a:t>The </a:t>
            </a:r>
            <a:r>
              <a:rPr lang="en-US" sz="2000" dirty="0" smtClean="0">
                <a:solidFill>
                  <a:srgbClr val="00146A"/>
                </a:solidFill>
                <a:latin typeface="Garamond" charset="0"/>
              </a:rPr>
              <a:t>purpose of the Homeless Veterans' Reintegration Program (HVRP) is to provide services to assist in reintegrating homeless veterans into meaningful employment within the labor force and to stimulate the development of effective service delivery systems that will address the complex problems facing homeless veterans</a:t>
            </a:r>
            <a:r>
              <a:rPr lang="en-US" sz="2000" dirty="0" smtClean="0"/>
              <a:t>. </a:t>
            </a:r>
            <a:r>
              <a:rPr lang="en-US" sz="2000" dirty="0" smtClean="0">
                <a:solidFill>
                  <a:srgbClr val="00146A"/>
                </a:solidFill>
                <a:latin typeface="Garamond" charset="0"/>
              </a:rPr>
              <a:t>Services </a:t>
            </a:r>
            <a:r>
              <a:rPr lang="en-US" sz="2000" dirty="0" smtClean="0">
                <a:solidFill>
                  <a:srgbClr val="00146A"/>
                </a:solidFill>
                <a:latin typeface="Garamond" charset="0"/>
              </a:rPr>
              <a:t>available:</a:t>
            </a:r>
            <a:endParaRPr lang="en-US" sz="2000" dirty="0" smtClean="0">
              <a:solidFill>
                <a:srgbClr val="00146A"/>
              </a:solidFill>
              <a:latin typeface="Garamond" charset="0"/>
            </a:endParaRPr>
          </a:p>
          <a:p>
            <a:pPr marL="742950" lvl="1" indent="-285750" eaLnBrk="0" hangingPunct="0">
              <a:spcAft>
                <a:spcPts val="1200"/>
              </a:spcAft>
              <a:buFont typeface="Wingdings" pitchFamily="2" charset="2"/>
              <a:buChar char="q"/>
            </a:pPr>
            <a:r>
              <a:rPr lang="en-US" sz="2000" dirty="0" smtClean="0">
                <a:solidFill>
                  <a:srgbClr val="00146A"/>
                </a:solidFill>
                <a:latin typeface="Garamond" charset="0"/>
              </a:rPr>
              <a:t>Housing Assistance</a:t>
            </a:r>
          </a:p>
          <a:p>
            <a:pPr marL="742950" lvl="1" indent="-285750" eaLnBrk="0" hangingPunct="0">
              <a:spcAft>
                <a:spcPts val="1200"/>
              </a:spcAft>
              <a:buFont typeface="Wingdings" pitchFamily="2" charset="2"/>
              <a:buChar char="q"/>
            </a:pPr>
            <a:r>
              <a:rPr lang="en-US" sz="2000" dirty="0" smtClean="0">
                <a:solidFill>
                  <a:srgbClr val="00146A"/>
                </a:solidFill>
                <a:latin typeface="Garamond" charset="0"/>
              </a:rPr>
              <a:t>Comprehensive Employment </a:t>
            </a:r>
            <a:r>
              <a:rPr lang="en-US" sz="2000" dirty="0" smtClean="0">
                <a:solidFill>
                  <a:srgbClr val="00146A"/>
                </a:solidFill>
                <a:latin typeface="Garamond" charset="0"/>
              </a:rPr>
              <a:t>Services (resume preparation, vocational counseling, job search, advocacy and placement assistance)</a:t>
            </a:r>
            <a:endParaRPr lang="en-US" sz="2000" dirty="0" smtClean="0">
              <a:solidFill>
                <a:srgbClr val="00146A"/>
              </a:solidFill>
              <a:latin typeface="Garamond" charset="0"/>
            </a:endParaRPr>
          </a:p>
          <a:p>
            <a:pPr marL="742950" lvl="1" indent="-285750" eaLnBrk="0" hangingPunct="0">
              <a:spcAft>
                <a:spcPts val="1200"/>
              </a:spcAft>
              <a:buFont typeface="Wingdings" pitchFamily="2" charset="2"/>
              <a:buChar char="q"/>
            </a:pPr>
            <a:r>
              <a:rPr lang="en-US" sz="2000" dirty="0" smtClean="0">
                <a:solidFill>
                  <a:srgbClr val="00146A"/>
                </a:solidFill>
                <a:latin typeface="Garamond" charset="0"/>
              </a:rPr>
              <a:t>Veterans Community Technology Center</a:t>
            </a:r>
          </a:p>
          <a:p>
            <a:pPr marL="742950" lvl="1" indent="-285750" eaLnBrk="0" hangingPunct="0">
              <a:spcAft>
                <a:spcPts val="1200"/>
              </a:spcAft>
              <a:buFont typeface="Wingdings" pitchFamily="2" charset="2"/>
              <a:buChar char="q"/>
            </a:pPr>
            <a:r>
              <a:rPr lang="en-US" sz="2000" dirty="0" smtClean="0">
                <a:solidFill>
                  <a:srgbClr val="00146A"/>
                </a:solidFill>
                <a:latin typeface="Garamond" charset="0"/>
              </a:rPr>
              <a:t>Education Resources</a:t>
            </a:r>
          </a:p>
          <a:p>
            <a:pPr marL="742950" lvl="1" indent="-285750" eaLnBrk="0" hangingPunct="0">
              <a:spcAft>
                <a:spcPts val="1200"/>
              </a:spcAft>
              <a:buFont typeface="Wingdings" pitchFamily="2" charset="2"/>
              <a:buChar char="q"/>
            </a:pPr>
            <a:r>
              <a:rPr lang="en-US" sz="2000" dirty="0" smtClean="0">
                <a:solidFill>
                  <a:srgbClr val="00146A"/>
                </a:solidFill>
                <a:latin typeface="Garamond" charset="0"/>
              </a:rPr>
              <a:t>National Veterans Job </a:t>
            </a:r>
            <a:r>
              <a:rPr lang="en-US" sz="2000" dirty="0" smtClean="0">
                <a:solidFill>
                  <a:srgbClr val="00146A"/>
                </a:solidFill>
                <a:latin typeface="Garamond" charset="0"/>
              </a:rPr>
              <a:t>Expo</a:t>
            </a:r>
          </a:p>
          <a:p>
            <a:pPr marL="742950" lvl="1" indent="-285750" eaLnBrk="0" hangingPunct="0">
              <a:spcAft>
                <a:spcPts val="1200"/>
              </a:spcAft>
              <a:buFont typeface="Wingdings" pitchFamily="2" charset="2"/>
              <a:buChar char="q"/>
            </a:pPr>
            <a:r>
              <a:rPr lang="en-US" sz="2000" dirty="0" smtClean="0">
                <a:solidFill>
                  <a:srgbClr val="00146A"/>
                </a:solidFill>
                <a:latin typeface="Garamond" charset="0"/>
              </a:rPr>
              <a:t>DVOP (Disabled Veterans Outreach Program) Representative</a:t>
            </a:r>
            <a:endParaRPr lang="en-US" sz="2000" dirty="0" smtClean="0">
              <a:solidFill>
                <a:srgbClr val="00146A"/>
              </a:solidFill>
              <a:latin typeface="Garamond" charset="0"/>
            </a:endParaRPr>
          </a:p>
          <a:p>
            <a:pPr marL="742950" lvl="1" indent="-285750" eaLnBrk="0" hangingPunct="0">
              <a:spcAft>
                <a:spcPts val="1200"/>
              </a:spcAft>
            </a:pPr>
            <a:endParaRPr lang="en-US" dirty="0" smtClean="0"/>
          </a:p>
          <a:p>
            <a:pPr marL="285750" indent="-285750" eaLnBrk="0" hangingPunct="0">
              <a:spcAft>
                <a:spcPts val="1200"/>
              </a:spcAft>
              <a:buFont typeface="Arial" pitchFamily="34" charset="0"/>
              <a:buChar char="•"/>
            </a:pPr>
            <a:endParaRPr lang="en-US" dirty="0" smtClean="0">
              <a:solidFill>
                <a:srgbClr val="00146A"/>
              </a:solidFill>
              <a:latin typeface="Garamond" charset="0"/>
            </a:endParaRPr>
          </a:p>
          <a:p>
            <a:pPr marL="285750" indent="-285750" eaLnBrk="0" hangingPunct="0">
              <a:spcAft>
                <a:spcPts val="1200"/>
              </a:spcAft>
              <a:buFont typeface="Arial" pitchFamily="34" charset="0"/>
              <a:buChar char="•"/>
            </a:pPr>
            <a:endParaRPr lang="en-US" dirty="0" smtClean="0">
              <a:solidFill>
                <a:srgbClr val="000000"/>
              </a:solidFill>
              <a:latin typeface="Garamond" charset="0"/>
            </a:endParaRPr>
          </a:p>
        </p:txBody>
      </p:sp>
    </p:spTree>
    <p:extLst>
      <p:ext uri="{BB962C8B-B14F-4D97-AF65-F5344CB8AC3E}">
        <p14:creationId xmlns:p14="http://schemas.microsoft.com/office/powerpoint/2010/main" xmlns="" val="3862540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030" descr="template_new"/>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5362" name="Text Box 11"/>
          <p:cNvSpPr txBox="1">
            <a:spLocks noChangeArrowheads="1"/>
          </p:cNvSpPr>
          <p:nvPr/>
        </p:nvSpPr>
        <p:spPr bwMode="auto">
          <a:xfrm>
            <a:off x="0" y="763693"/>
            <a:ext cx="9036496" cy="954107"/>
          </a:xfrm>
          <a:prstGeom prst="rect">
            <a:avLst/>
          </a:prstGeom>
          <a:noFill/>
          <a:ln w="9525">
            <a:noFill/>
            <a:miter lim="800000"/>
            <a:headEnd/>
            <a:tailEnd/>
          </a:ln>
        </p:spPr>
        <p:txBody>
          <a:bodyPr wrap="square">
            <a:prstTxWarp prst="textNoShape">
              <a:avLst/>
            </a:prstTxWarp>
            <a:spAutoFit/>
          </a:bodyPr>
          <a:lstStyle/>
          <a:p>
            <a:pPr algn="ctr" eaLnBrk="0" hangingPunct="0"/>
            <a:r>
              <a:rPr lang="en-US" sz="3200" dirty="0" smtClean="0">
                <a:solidFill>
                  <a:srgbClr val="00146A"/>
                </a:solidFill>
                <a:latin typeface="Franklin Gothic Demi" pitchFamily="34" charset="0"/>
              </a:rPr>
              <a:t>Linking SSVF and HVRP</a:t>
            </a:r>
          </a:p>
          <a:p>
            <a:pPr algn="ctr" eaLnBrk="0" hangingPunct="0"/>
            <a:r>
              <a:rPr lang="en-US" i="1" dirty="0" smtClean="0">
                <a:solidFill>
                  <a:srgbClr val="00146A"/>
                </a:solidFill>
                <a:latin typeface="Franklin Gothic Demi" pitchFamily="34" charset="0"/>
              </a:rPr>
              <a:t>Veterans Outreach Center’s Perspective</a:t>
            </a:r>
          </a:p>
        </p:txBody>
      </p:sp>
      <p:sp>
        <p:nvSpPr>
          <p:cNvPr id="15365" name="Text Box 14"/>
          <p:cNvSpPr txBox="1">
            <a:spLocks noChangeArrowheads="1"/>
          </p:cNvSpPr>
          <p:nvPr/>
        </p:nvSpPr>
        <p:spPr bwMode="auto">
          <a:xfrm>
            <a:off x="323528" y="1772816"/>
            <a:ext cx="8496944" cy="4647426"/>
          </a:xfrm>
          <a:prstGeom prst="rect">
            <a:avLst/>
          </a:prstGeom>
          <a:noFill/>
          <a:ln w="9525">
            <a:noFill/>
            <a:miter lim="800000"/>
            <a:headEnd/>
            <a:tailEnd/>
          </a:ln>
        </p:spPr>
        <p:txBody>
          <a:bodyPr wrap="square">
            <a:prstTxWarp prst="textNoShape">
              <a:avLst/>
            </a:prstTxWarp>
            <a:spAutoFit/>
          </a:bodyPr>
          <a:lstStyle/>
          <a:p>
            <a:pPr marL="742950" lvl="1" indent="-285750" algn="ctr" eaLnBrk="0" hangingPunct="0">
              <a:spcAft>
                <a:spcPts val="1200"/>
              </a:spcAft>
            </a:pPr>
            <a:r>
              <a:rPr lang="en-US" i="1" dirty="0" smtClean="0">
                <a:solidFill>
                  <a:srgbClr val="00146A"/>
                </a:solidFill>
                <a:latin typeface="Franklin Gothic Demi" pitchFamily="34" charset="0"/>
              </a:rPr>
              <a:t>WHY THIS IS IMPORTANT</a:t>
            </a:r>
          </a:p>
          <a:p>
            <a:pPr marL="742950" lvl="1" indent="-285750" algn="ctr" eaLnBrk="0" hangingPunct="0">
              <a:spcAft>
                <a:spcPts val="1200"/>
              </a:spcAft>
            </a:pPr>
            <a:endParaRPr lang="en-US" dirty="0" smtClean="0">
              <a:solidFill>
                <a:srgbClr val="00146A"/>
              </a:solidFill>
              <a:latin typeface="Garamond" charset="0"/>
            </a:endParaRPr>
          </a:p>
          <a:p>
            <a:pPr marL="742950" lvl="1" indent="-285750" algn="ctr" eaLnBrk="0" hangingPunct="0">
              <a:spcAft>
                <a:spcPts val="1200"/>
              </a:spcAft>
            </a:pPr>
            <a:r>
              <a:rPr lang="en-US" sz="3200" dirty="0" smtClean="0">
                <a:solidFill>
                  <a:srgbClr val="00146A"/>
                </a:solidFill>
                <a:latin typeface="Garamond" charset="0"/>
              </a:rPr>
              <a:t>If </a:t>
            </a:r>
            <a:r>
              <a:rPr lang="en-US" sz="3200" dirty="0" smtClean="0">
                <a:solidFill>
                  <a:srgbClr val="00146A"/>
                </a:solidFill>
                <a:latin typeface="Garamond" charset="0"/>
              </a:rPr>
              <a:t>housing and employment are identified as the key barriers, HVRP staff works on a rapid employment plan in order for the client to secure income to meet sustainability requirements for SSVF.</a:t>
            </a:r>
          </a:p>
          <a:p>
            <a:pPr marL="285750" indent="-285750" eaLnBrk="0" hangingPunct="0">
              <a:spcAft>
                <a:spcPts val="1200"/>
              </a:spcAft>
              <a:buFont typeface="Arial" pitchFamily="34" charset="0"/>
              <a:buChar char="•"/>
            </a:pPr>
            <a:endParaRPr lang="en-US" dirty="0" smtClean="0">
              <a:solidFill>
                <a:srgbClr val="00146A"/>
              </a:solidFill>
              <a:latin typeface="Garamond" charset="0"/>
            </a:endParaRPr>
          </a:p>
          <a:p>
            <a:pPr marL="285750" indent="-285750" eaLnBrk="0" hangingPunct="0">
              <a:spcAft>
                <a:spcPts val="1200"/>
              </a:spcAft>
              <a:buFont typeface="Arial" pitchFamily="34" charset="0"/>
              <a:buChar char="•"/>
            </a:pPr>
            <a:endParaRPr lang="en-US" dirty="0" smtClean="0">
              <a:solidFill>
                <a:srgbClr val="000000"/>
              </a:solidFill>
              <a:latin typeface="Garamond" charset="0"/>
            </a:endParaRPr>
          </a:p>
        </p:txBody>
      </p:sp>
    </p:spTree>
    <p:extLst>
      <p:ext uri="{BB962C8B-B14F-4D97-AF65-F5344CB8AC3E}">
        <p14:creationId xmlns:p14="http://schemas.microsoft.com/office/powerpoint/2010/main" xmlns="" val="3862540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030" descr="template_new"/>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5362" name="Text Box 11"/>
          <p:cNvSpPr txBox="1">
            <a:spLocks noChangeArrowheads="1"/>
          </p:cNvSpPr>
          <p:nvPr/>
        </p:nvSpPr>
        <p:spPr bwMode="auto">
          <a:xfrm>
            <a:off x="0" y="763693"/>
            <a:ext cx="9036496" cy="954107"/>
          </a:xfrm>
          <a:prstGeom prst="rect">
            <a:avLst/>
          </a:prstGeom>
          <a:noFill/>
          <a:ln w="9525">
            <a:noFill/>
            <a:miter lim="800000"/>
            <a:headEnd/>
            <a:tailEnd/>
          </a:ln>
        </p:spPr>
        <p:txBody>
          <a:bodyPr wrap="square">
            <a:prstTxWarp prst="textNoShape">
              <a:avLst/>
            </a:prstTxWarp>
            <a:spAutoFit/>
          </a:bodyPr>
          <a:lstStyle/>
          <a:p>
            <a:pPr algn="ctr" eaLnBrk="0" hangingPunct="0"/>
            <a:r>
              <a:rPr lang="en-US" sz="3200" dirty="0" smtClean="0">
                <a:solidFill>
                  <a:srgbClr val="00146A"/>
                </a:solidFill>
                <a:latin typeface="Franklin Gothic Demi" pitchFamily="34" charset="0"/>
              </a:rPr>
              <a:t>Linking SSVF and HVRP</a:t>
            </a:r>
          </a:p>
          <a:p>
            <a:pPr algn="ctr" eaLnBrk="0" hangingPunct="0"/>
            <a:r>
              <a:rPr lang="en-US" i="1" dirty="0" smtClean="0">
                <a:solidFill>
                  <a:srgbClr val="00146A"/>
                </a:solidFill>
                <a:latin typeface="Franklin Gothic Demi" pitchFamily="34" charset="0"/>
              </a:rPr>
              <a:t>Veterans Outreach Center’s Perspective</a:t>
            </a:r>
          </a:p>
        </p:txBody>
      </p:sp>
      <p:sp>
        <p:nvSpPr>
          <p:cNvPr id="15365" name="Text Box 14"/>
          <p:cNvSpPr txBox="1">
            <a:spLocks noChangeArrowheads="1"/>
          </p:cNvSpPr>
          <p:nvPr/>
        </p:nvSpPr>
        <p:spPr bwMode="auto">
          <a:xfrm>
            <a:off x="0" y="1872020"/>
            <a:ext cx="8496944" cy="5201424"/>
          </a:xfrm>
          <a:prstGeom prst="rect">
            <a:avLst/>
          </a:prstGeom>
          <a:noFill/>
          <a:ln w="9525">
            <a:noFill/>
            <a:miter lim="800000"/>
            <a:headEnd/>
            <a:tailEnd/>
          </a:ln>
        </p:spPr>
        <p:txBody>
          <a:bodyPr wrap="square">
            <a:prstTxWarp prst="textNoShape">
              <a:avLst/>
            </a:prstTxWarp>
            <a:spAutoFit/>
          </a:bodyPr>
          <a:lstStyle/>
          <a:p>
            <a:pPr marL="285750" indent="-285750" algn="ctr" eaLnBrk="0" hangingPunct="0">
              <a:spcAft>
                <a:spcPts val="1200"/>
              </a:spcAft>
            </a:pPr>
            <a:r>
              <a:rPr lang="en-US" b="1" dirty="0" smtClean="0">
                <a:solidFill>
                  <a:srgbClr val="00146A"/>
                </a:solidFill>
                <a:latin typeface="Garamond" charset="0"/>
              </a:rPr>
              <a:t>HOW AND WHEN ARE VETS ENROLLED</a:t>
            </a:r>
          </a:p>
          <a:p>
            <a:pPr marL="285750" indent="-285750" algn="ctr" eaLnBrk="0" hangingPunct="0">
              <a:spcAft>
                <a:spcPts val="1200"/>
              </a:spcAft>
            </a:pPr>
            <a:r>
              <a:rPr lang="en-US" sz="2800" dirty="0" smtClean="0">
                <a:solidFill>
                  <a:srgbClr val="00146A"/>
                </a:solidFill>
                <a:latin typeface="Garamond" charset="0"/>
              </a:rPr>
              <a:t>HOW: Each new client meets with a case manager during their first visit to the center. The case manager and client will tailor an individual development plan that will best address the clients needs and barriers. If the case manager deems that a client is eligible and will benefit from a referral to HVRP and/or SSVF an appointment will be made to meet with each program. </a:t>
            </a:r>
          </a:p>
          <a:p>
            <a:pPr marL="285750" indent="-285750" eaLnBrk="0" hangingPunct="0">
              <a:spcAft>
                <a:spcPts val="1200"/>
              </a:spcAft>
            </a:pPr>
            <a:endParaRPr lang="en-US" b="1" dirty="0" smtClean="0">
              <a:solidFill>
                <a:srgbClr val="00146A"/>
              </a:solidFill>
              <a:latin typeface="Garamond" charset="0"/>
            </a:endParaRPr>
          </a:p>
          <a:p>
            <a:pPr marL="285750" indent="-285750" eaLnBrk="0" hangingPunct="0">
              <a:spcAft>
                <a:spcPts val="1200"/>
              </a:spcAft>
            </a:pPr>
            <a:r>
              <a:rPr lang="en-US" b="1" dirty="0" smtClean="0">
                <a:solidFill>
                  <a:srgbClr val="00146A"/>
                </a:solidFill>
                <a:latin typeface="Garamond" charset="0"/>
              </a:rPr>
              <a:t>*</a:t>
            </a:r>
            <a:endParaRPr lang="en-US" b="1" dirty="0" smtClean="0">
              <a:solidFill>
                <a:srgbClr val="00146A"/>
              </a:solidFill>
              <a:latin typeface="Garamond" charset="0"/>
            </a:endParaRPr>
          </a:p>
          <a:p>
            <a:pPr marL="285750" indent="-285750" eaLnBrk="0" hangingPunct="0">
              <a:spcAft>
                <a:spcPts val="1200"/>
              </a:spcAft>
              <a:buFont typeface="Arial" pitchFamily="34" charset="0"/>
              <a:buChar char="•"/>
            </a:pPr>
            <a:endParaRPr lang="en-US" dirty="0" smtClean="0">
              <a:solidFill>
                <a:srgbClr val="000000"/>
              </a:solidFill>
              <a:latin typeface="Garamond" charset="0"/>
            </a:endParaRPr>
          </a:p>
        </p:txBody>
      </p:sp>
    </p:spTree>
    <p:extLst>
      <p:ext uri="{BB962C8B-B14F-4D97-AF65-F5344CB8AC3E}">
        <p14:creationId xmlns:p14="http://schemas.microsoft.com/office/powerpoint/2010/main" xmlns="" val="3862540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030" descr="template_new"/>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5362" name="Text Box 11"/>
          <p:cNvSpPr txBox="1">
            <a:spLocks noChangeArrowheads="1"/>
          </p:cNvSpPr>
          <p:nvPr/>
        </p:nvSpPr>
        <p:spPr bwMode="auto">
          <a:xfrm>
            <a:off x="0" y="763693"/>
            <a:ext cx="9036496" cy="954107"/>
          </a:xfrm>
          <a:prstGeom prst="rect">
            <a:avLst/>
          </a:prstGeom>
          <a:noFill/>
          <a:ln w="9525">
            <a:noFill/>
            <a:miter lim="800000"/>
            <a:headEnd/>
            <a:tailEnd/>
          </a:ln>
        </p:spPr>
        <p:txBody>
          <a:bodyPr wrap="square">
            <a:prstTxWarp prst="textNoShape">
              <a:avLst/>
            </a:prstTxWarp>
            <a:spAutoFit/>
          </a:bodyPr>
          <a:lstStyle/>
          <a:p>
            <a:pPr algn="ctr" eaLnBrk="0" hangingPunct="0"/>
            <a:r>
              <a:rPr lang="en-US" sz="3200" dirty="0" smtClean="0">
                <a:solidFill>
                  <a:srgbClr val="00146A"/>
                </a:solidFill>
                <a:latin typeface="Franklin Gothic Demi" pitchFamily="34" charset="0"/>
              </a:rPr>
              <a:t>Linking SSVF and HVRP</a:t>
            </a:r>
          </a:p>
          <a:p>
            <a:pPr algn="ctr" eaLnBrk="0" hangingPunct="0"/>
            <a:r>
              <a:rPr lang="en-US" i="1" dirty="0" smtClean="0">
                <a:solidFill>
                  <a:srgbClr val="00146A"/>
                </a:solidFill>
                <a:latin typeface="Franklin Gothic Demi" pitchFamily="34" charset="0"/>
              </a:rPr>
              <a:t>Veterans Outreach Center’s Perspective</a:t>
            </a:r>
          </a:p>
        </p:txBody>
      </p:sp>
      <p:sp>
        <p:nvSpPr>
          <p:cNvPr id="15365" name="Text Box 14"/>
          <p:cNvSpPr txBox="1">
            <a:spLocks noChangeArrowheads="1"/>
          </p:cNvSpPr>
          <p:nvPr/>
        </p:nvSpPr>
        <p:spPr bwMode="auto">
          <a:xfrm>
            <a:off x="251520" y="1772816"/>
            <a:ext cx="8496944" cy="5293757"/>
          </a:xfrm>
          <a:prstGeom prst="rect">
            <a:avLst/>
          </a:prstGeom>
          <a:noFill/>
          <a:ln w="9525">
            <a:noFill/>
            <a:miter lim="800000"/>
            <a:headEnd/>
            <a:tailEnd/>
          </a:ln>
        </p:spPr>
        <p:txBody>
          <a:bodyPr wrap="square">
            <a:prstTxWarp prst="textNoShape">
              <a:avLst/>
            </a:prstTxWarp>
            <a:spAutoFit/>
          </a:bodyPr>
          <a:lstStyle/>
          <a:p>
            <a:pPr marL="285750" indent="-285750" algn="ctr" eaLnBrk="0" hangingPunct="0">
              <a:spcAft>
                <a:spcPts val="1200"/>
              </a:spcAft>
            </a:pPr>
            <a:r>
              <a:rPr lang="en-US" i="1" dirty="0" smtClean="0">
                <a:solidFill>
                  <a:srgbClr val="00146A"/>
                </a:solidFill>
                <a:latin typeface="Franklin Gothic Demi" pitchFamily="34" charset="0"/>
              </a:rPr>
              <a:t>HOW AND WHEN ARE VETS ENROLLED</a:t>
            </a:r>
          </a:p>
          <a:p>
            <a:pPr marL="285750" indent="-285750" eaLnBrk="0" hangingPunct="0">
              <a:spcAft>
                <a:spcPts val="1200"/>
              </a:spcAft>
            </a:pPr>
            <a:r>
              <a:rPr lang="en-US" sz="2800" dirty="0" smtClean="0">
                <a:solidFill>
                  <a:srgbClr val="00146A"/>
                </a:solidFill>
                <a:latin typeface="Garamond" charset="0"/>
              </a:rPr>
              <a:t>WHEN: Enrollment is contingent on meeting eligibility requirements. Once the veteran has submitted verification of eligibility they may be enrolled. Many clients are dual enrolled, sometimes a clients situation will change and a referral will be made by the case manager once the need is present. </a:t>
            </a:r>
          </a:p>
          <a:p>
            <a:pPr marL="285750" indent="-285750" eaLnBrk="0" hangingPunct="0">
              <a:spcAft>
                <a:spcPts val="1200"/>
              </a:spcAft>
            </a:pPr>
            <a:endParaRPr lang="en-US" dirty="0" smtClean="0">
              <a:solidFill>
                <a:srgbClr val="00146A"/>
              </a:solidFill>
              <a:latin typeface="Garamond" charset="0"/>
            </a:endParaRPr>
          </a:p>
          <a:p>
            <a:pPr marL="285750" indent="-285750" eaLnBrk="0" hangingPunct="0">
              <a:spcAft>
                <a:spcPts val="1200"/>
              </a:spcAft>
            </a:pPr>
            <a:endParaRPr lang="en-US" dirty="0" smtClean="0"/>
          </a:p>
          <a:p>
            <a:pPr marL="285750" indent="-285750" eaLnBrk="0" hangingPunct="0">
              <a:spcAft>
                <a:spcPts val="1200"/>
              </a:spcAft>
              <a:buFont typeface="Arial" pitchFamily="34" charset="0"/>
              <a:buChar char="•"/>
            </a:pPr>
            <a:endParaRPr lang="en-US" dirty="0" smtClean="0">
              <a:solidFill>
                <a:srgbClr val="00146A"/>
              </a:solidFill>
              <a:latin typeface="Garamond" charset="0"/>
            </a:endParaRPr>
          </a:p>
          <a:p>
            <a:pPr marL="285750" indent="-285750" eaLnBrk="0" hangingPunct="0">
              <a:spcAft>
                <a:spcPts val="1200"/>
              </a:spcAft>
            </a:pPr>
            <a:endParaRPr lang="en-US" dirty="0" smtClean="0">
              <a:solidFill>
                <a:srgbClr val="000000"/>
              </a:solidFill>
              <a:latin typeface="Garamond" charset="0"/>
            </a:endParaRPr>
          </a:p>
        </p:txBody>
      </p:sp>
    </p:spTree>
    <p:extLst>
      <p:ext uri="{BB962C8B-B14F-4D97-AF65-F5344CB8AC3E}">
        <p14:creationId xmlns:p14="http://schemas.microsoft.com/office/powerpoint/2010/main" xmlns="" val="3862540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030" descr="template_new"/>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5362" name="Text Box 11"/>
          <p:cNvSpPr txBox="1">
            <a:spLocks noChangeArrowheads="1"/>
          </p:cNvSpPr>
          <p:nvPr/>
        </p:nvSpPr>
        <p:spPr bwMode="auto">
          <a:xfrm>
            <a:off x="0" y="763693"/>
            <a:ext cx="9036496" cy="954107"/>
          </a:xfrm>
          <a:prstGeom prst="rect">
            <a:avLst/>
          </a:prstGeom>
          <a:noFill/>
          <a:ln w="9525">
            <a:noFill/>
            <a:miter lim="800000"/>
            <a:headEnd/>
            <a:tailEnd/>
          </a:ln>
        </p:spPr>
        <p:txBody>
          <a:bodyPr wrap="square">
            <a:prstTxWarp prst="textNoShape">
              <a:avLst/>
            </a:prstTxWarp>
            <a:spAutoFit/>
          </a:bodyPr>
          <a:lstStyle/>
          <a:p>
            <a:pPr algn="ctr" eaLnBrk="0" hangingPunct="0"/>
            <a:r>
              <a:rPr lang="en-US" sz="3200" dirty="0" smtClean="0">
                <a:solidFill>
                  <a:srgbClr val="00146A"/>
                </a:solidFill>
                <a:latin typeface="Franklin Gothic Demi" pitchFamily="34" charset="0"/>
              </a:rPr>
              <a:t>Linking SSVF and HVRP</a:t>
            </a:r>
          </a:p>
          <a:p>
            <a:pPr algn="ctr" eaLnBrk="0" hangingPunct="0"/>
            <a:r>
              <a:rPr lang="en-US" i="1" dirty="0" smtClean="0">
                <a:solidFill>
                  <a:srgbClr val="00146A"/>
                </a:solidFill>
                <a:latin typeface="Franklin Gothic Demi" pitchFamily="34" charset="0"/>
              </a:rPr>
              <a:t>Veterans Outreach Center’s Perspective</a:t>
            </a:r>
          </a:p>
        </p:txBody>
      </p:sp>
      <p:sp>
        <p:nvSpPr>
          <p:cNvPr id="15365" name="Text Box 14"/>
          <p:cNvSpPr txBox="1">
            <a:spLocks noChangeArrowheads="1"/>
          </p:cNvSpPr>
          <p:nvPr/>
        </p:nvSpPr>
        <p:spPr bwMode="auto">
          <a:xfrm>
            <a:off x="179512" y="1700808"/>
            <a:ext cx="8496944" cy="6740307"/>
          </a:xfrm>
          <a:prstGeom prst="rect">
            <a:avLst/>
          </a:prstGeom>
          <a:noFill/>
          <a:ln w="9525">
            <a:noFill/>
            <a:miter lim="800000"/>
            <a:headEnd/>
            <a:tailEnd/>
          </a:ln>
        </p:spPr>
        <p:txBody>
          <a:bodyPr wrap="square">
            <a:prstTxWarp prst="textNoShape">
              <a:avLst/>
            </a:prstTxWarp>
            <a:spAutoFit/>
          </a:bodyPr>
          <a:lstStyle/>
          <a:p>
            <a:pPr marL="285750" indent="-285750" algn="ctr" eaLnBrk="0" hangingPunct="0">
              <a:spcAft>
                <a:spcPts val="1200"/>
              </a:spcAft>
            </a:pPr>
            <a:r>
              <a:rPr lang="en-US" i="1" dirty="0" smtClean="0">
                <a:solidFill>
                  <a:srgbClr val="00146A"/>
                </a:solidFill>
                <a:latin typeface="Franklin Gothic Demi" pitchFamily="34" charset="0"/>
              </a:rPr>
              <a:t>OUTCOMES OF THE COLLABORATION </a:t>
            </a:r>
          </a:p>
          <a:p>
            <a:pPr marL="285750" indent="-285750" algn="ctr" eaLnBrk="0" hangingPunct="0">
              <a:spcAft>
                <a:spcPts val="1200"/>
              </a:spcAft>
            </a:pPr>
            <a:r>
              <a:rPr lang="en-US" sz="1800" dirty="0" smtClean="0">
                <a:solidFill>
                  <a:srgbClr val="00146A"/>
                </a:solidFill>
                <a:latin typeface="Garamond" charset="0"/>
              </a:rPr>
              <a:t>A Persian Gulf-era veteran who is a single father of four children was referred to the STEPS program by the Housing Council in Rochester, N.Y. (collaborative partner with the STEPS program). The veteran was due to attend eviction court four days after he met with the Housing Council. When his Housing Council Case Manager found out that the client was a veteran he was referred to the Veterans Outreach Center. The veteran began working with a case manager at the center. This veteran was facing many barriers, one being eviction. </a:t>
            </a:r>
            <a:r>
              <a:rPr lang="en-US" sz="1800" dirty="0" smtClean="0">
                <a:solidFill>
                  <a:srgbClr val="00146A"/>
                </a:solidFill>
                <a:latin typeface="Garamond" charset="0"/>
              </a:rPr>
              <a:t>The case manager referred the veteran to the STEPS program and HVRP </a:t>
            </a:r>
            <a:r>
              <a:rPr lang="en-US" sz="1800" dirty="0" smtClean="0">
                <a:solidFill>
                  <a:srgbClr val="00146A"/>
                </a:solidFill>
                <a:latin typeface="Garamond" charset="0"/>
              </a:rPr>
              <a:t>. STEPS </a:t>
            </a:r>
            <a:r>
              <a:rPr lang="en-US" sz="1800" dirty="0" smtClean="0">
                <a:solidFill>
                  <a:srgbClr val="00146A"/>
                </a:solidFill>
                <a:latin typeface="Garamond" charset="0"/>
              </a:rPr>
              <a:t>was able to provide legal counsel for his eviction court date. STEPS was also</a:t>
            </a:r>
            <a:r>
              <a:rPr lang="en-US" sz="2800" dirty="0" smtClean="0">
                <a:solidFill>
                  <a:srgbClr val="00146A"/>
                </a:solidFill>
                <a:latin typeface="Garamond" charset="0"/>
              </a:rPr>
              <a:t> </a:t>
            </a:r>
            <a:r>
              <a:rPr lang="en-US" sz="1800" dirty="0" smtClean="0">
                <a:solidFill>
                  <a:srgbClr val="00146A"/>
                </a:solidFill>
                <a:latin typeface="Garamond" charset="0"/>
              </a:rPr>
              <a:t>able </a:t>
            </a:r>
            <a:r>
              <a:rPr lang="en-US" sz="1800" dirty="0" smtClean="0">
                <a:solidFill>
                  <a:srgbClr val="00146A"/>
                </a:solidFill>
                <a:latin typeface="Garamond" charset="0"/>
              </a:rPr>
              <a:t>to stop the eviction proceedings and provide temporary financial assistance to cover the cost of this veteran families' rental arrears and at the same time the veteran was working with </a:t>
            </a:r>
            <a:r>
              <a:rPr lang="en-US" sz="1800" dirty="0" smtClean="0">
                <a:solidFill>
                  <a:srgbClr val="00146A"/>
                </a:solidFill>
                <a:latin typeface="Garamond" charset="0"/>
              </a:rPr>
              <a:t>HVRP and </a:t>
            </a:r>
            <a:r>
              <a:rPr lang="en-US" sz="1800" dirty="0" smtClean="0">
                <a:solidFill>
                  <a:srgbClr val="00146A"/>
                </a:solidFill>
                <a:latin typeface="Garamond" charset="0"/>
              </a:rPr>
              <a:t>found meaningful employment. </a:t>
            </a:r>
            <a:r>
              <a:rPr lang="en-US" sz="1800" dirty="0" smtClean="0">
                <a:solidFill>
                  <a:srgbClr val="00146A"/>
                </a:solidFill>
                <a:latin typeface="Garamond" charset="0"/>
              </a:rPr>
              <a:t>This was due to the resume preparation, vocational counseling, job search, advocacy and placement assistance of the HVRP program. This goal was on the veterans Housing Stability Plan and ensured this veteran family would be able to afford housing beyond what the STEPS program could do.</a:t>
            </a:r>
          </a:p>
          <a:p>
            <a:pPr marL="285750" indent="-285750" algn="ctr" eaLnBrk="0" hangingPunct="0">
              <a:spcAft>
                <a:spcPts val="1200"/>
              </a:spcAft>
            </a:pPr>
            <a:endParaRPr lang="en-US" dirty="0" smtClean="0">
              <a:solidFill>
                <a:srgbClr val="00146A"/>
              </a:solidFill>
              <a:latin typeface="Garamond" charset="0"/>
            </a:endParaRPr>
          </a:p>
          <a:p>
            <a:pPr marL="285750" indent="-285750" eaLnBrk="0" hangingPunct="0">
              <a:spcAft>
                <a:spcPts val="1200"/>
              </a:spcAft>
            </a:pPr>
            <a:endParaRPr lang="en-US" dirty="0" smtClean="0"/>
          </a:p>
          <a:p>
            <a:pPr marL="285750" indent="-285750" eaLnBrk="0" hangingPunct="0">
              <a:spcAft>
                <a:spcPts val="1200"/>
              </a:spcAft>
              <a:buFont typeface="Arial" pitchFamily="34" charset="0"/>
              <a:buChar char="•"/>
            </a:pPr>
            <a:endParaRPr lang="en-US" dirty="0" smtClean="0">
              <a:solidFill>
                <a:srgbClr val="00146A"/>
              </a:solidFill>
              <a:latin typeface="Garamond" charset="0"/>
            </a:endParaRPr>
          </a:p>
          <a:p>
            <a:pPr marL="285750" indent="-285750" eaLnBrk="0" hangingPunct="0">
              <a:spcAft>
                <a:spcPts val="1200"/>
              </a:spcAft>
              <a:buFont typeface="Arial" pitchFamily="34" charset="0"/>
              <a:buChar char="•"/>
            </a:pPr>
            <a:endParaRPr lang="en-US" dirty="0" smtClean="0">
              <a:solidFill>
                <a:srgbClr val="000000"/>
              </a:solidFill>
              <a:latin typeface="Garamond" charset="0"/>
            </a:endParaRPr>
          </a:p>
        </p:txBody>
      </p:sp>
    </p:spTree>
    <p:extLst>
      <p:ext uri="{BB962C8B-B14F-4D97-AF65-F5344CB8AC3E}">
        <p14:creationId xmlns:p14="http://schemas.microsoft.com/office/powerpoint/2010/main" xmlns="" val="3862540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026" descr="divider_blue5_new"/>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TextBox 2"/>
          <p:cNvSpPr txBox="1"/>
          <p:nvPr/>
        </p:nvSpPr>
        <p:spPr>
          <a:xfrm>
            <a:off x="5010107" y="2551610"/>
            <a:ext cx="4136773" cy="3816429"/>
          </a:xfrm>
          <a:prstGeom prst="rect">
            <a:avLst/>
          </a:prstGeom>
          <a:noFill/>
        </p:spPr>
        <p:txBody>
          <a:bodyPr wrap="none" rtlCol="0">
            <a:spAutoFit/>
          </a:bodyPr>
          <a:lstStyle/>
          <a:p>
            <a:pPr algn="ctr">
              <a:spcAft>
                <a:spcPts val="1200"/>
              </a:spcAft>
            </a:pPr>
            <a:r>
              <a:rPr lang="en-US" sz="2800" b="1" dirty="0" smtClean="0">
                <a:solidFill>
                  <a:schemeClr val="bg1"/>
                </a:solidFill>
                <a:latin typeface="Function Bold"/>
              </a:rPr>
              <a:t>Questions?</a:t>
            </a:r>
          </a:p>
          <a:p>
            <a:pPr algn="ctr">
              <a:spcAft>
                <a:spcPts val="1200"/>
              </a:spcAft>
            </a:pPr>
            <a:endParaRPr lang="en-US" sz="2800" b="1" i="1" dirty="0">
              <a:solidFill>
                <a:schemeClr val="bg1"/>
              </a:solidFill>
              <a:latin typeface="Function Bold"/>
            </a:endParaRPr>
          </a:p>
          <a:p>
            <a:pPr algn="ctr">
              <a:spcAft>
                <a:spcPts val="1200"/>
              </a:spcAft>
            </a:pPr>
            <a:r>
              <a:rPr lang="en-US" sz="2800" b="1" i="1" dirty="0" smtClean="0">
                <a:solidFill>
                  <a:schemeClr val="bg1"/>
                </a:solidFill>
                <a:latin typeface="Function Bold"/>
              </a:rPr>
              <a:t>Visit our IVMF website </a:t>
            </a:r>
          </a:p>
          <a:p>
            <a:pPr algn="ctr">
              <a:spcAft>
                <a:spcPts val="1200"/>
              </a:spcAft>
            </a:pPr>
            <a:r>
              <a:rPr lang="en-US" sz="2800" b="1" i="1" dirty="0" smtClean="0">
                <a:solidFill>
                  <a:schemeClr val="bg1"/>
                </a:solidFill>
                <a:latin typeface="Function Bold"/>
              </a:rPr>
              <a:t>For Tools, Guides and</a:t>
            </a:r>
          </a:p>
          <a:p>
            <a:pPr algn="ctr">
              <a:spcAft>
                <a:spcPts val="1200"/>
              </a:spcAft>
            </a:pPr>
            <a:r>
              <a:rPr lang="en-US" sz="2800" b="1" i="1" dirty="0" smtClean="0">
                <a:solidFill>
                  <a:schemeClr val="bg1"/>
                </a:solidFill>
                <a:latin typeface="Function Bold"/>
              </a:rPr>
              <a:t>Resources</a:t>
            </a:r>
          </a:p>
          <a:p>
            <a:pPr algn="ctr">
              <a:spcAft>
                <a:spcPts val="1200"/>
              </a:spcAft>
            </a:pPr>
            <a:r>
              <a:rPr lang="en-US" b="1" i="1" dirty="0">
                <a:solidFill>
                  <a:schemeClr val="bg1"/>
                </a:solidFill>
                <a:latin typeface="Function Bold"/>
                <a:hlinkClick r:id="rId4"/>
              </a:rPr>
              <a:t>http://vets.syr.edu</a:t>
            </a:r>
            <a:r>
              <a:rPr lang="en-US" b="1" i="1" dirty="0" smtClean="0">
                <a:solidFill>
                  <a:schemeClr val="bg1"/>
                </a:solidFill>
                <a:latin typeface="Function Bold"/>
                <a:hlinkClick r:id="rId4"/>
              </a:rPr>
              <a:t>/</a:t>
            </a:r>
            <a:r>
              <a:rPr lang="en-US" b="1" i="1" dirty="0" smtClean="0">
                <a:solidFill>
                  <a:schemeClr val="bg1"/>
                </a:solidFill>
                <a:latin typeface="Function Bold"/>
              </a:rPr>
              <a:t> </a:t>
            </a:r>
          </a:p>
          <a:p>
            <a:endParaRPr lang="en-US" sz="1800" b="1" dirty="0">
              <a:solidFill>
                <a:schemeClr val="bg1"/>
              </a:solidFill>
              <a:latin typeface="Function Bold"/>
            </a:endParaRPr>
          </a:p>
        </p:txBody>
      </p:sp>
    </p:spTree>
    <p:extLst>
      <p:ext uri="{BB962C8B-B14F-4D97-AF65-F5344CB8AC3E}">
        <p14:creationId xmlns:p14="http://schemas.microsoft.com/office/powerpoint/2010/main" xmlns="" val="3712907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030" descr="template_new"/>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5362" name="Text Box 11"/>
          <p:cNvSpPr txBox="1">
            <a:spLocks noChangeArrowheads="1"/>
          </p:cNvSpPr>
          <p:nvPr/>
        </p:nvSpPr>
        <p:spPr bwMode="auto">
          <a:xfrm>
            <a:off x="1466292" y="884734"/>
            <a:ext cx="6211416" cy="1077218"/>
          </a:xfrm>
          <a:prstGeom prst="rect">
            <a:avLst/>
          </a:prstGeom>
          <a:noFill/>
          <a:ln w="9525">
            <a:noFill/>
            <a:miter lim="800000"/>
            <a:headEnd/>
            <a:tailEnd/>
          </a:ln>
        </p:spPr>
        <p:txBody>
          <a:bodyPr wrap="square">
            <a:prstTxWarp prst="textNoShape">
              <a:avLst/>
            </a:prstTxWarp>
            <a:spAutoFit/>
          </a:bodyPr>
          <a:lstStyle/>
          <a:p>
            <a:pPr algn="ctr" eaLnBrk="0" hangingPunct="0"/>
            <a:r>
              <a:rPr lang="en-US" sz="3200" dirty="0" smtClean="0">
                <a:solidFill>
                  <a:srgbClr val="00146A"/>
                </a:solidFill>
                <a:latin typeface="Franklin Gothic Demi" pitchFamily="34" charset="0"/>
              </a:rPr>
              <a:t>Homeless Veterans Reintegration Programs (HVRPs)</a:t>
            </a:r>
          </a:p>
        </p:txBody>
      </p:sp>
      <p:sp>
        <p:nvSpPr>
          <p:cNvPr id="15365" name="Text Box 14"/>
          <p:cNvSpPr txBox="1">
            <a:spLocks noChangeArrowheads="1"/>
          </p:cNvSpPr>
          <p:nvPr/>
        </p:nvSpPr>
        <p:spPr bwMode="auto">
          <a:xfrm>
            <a:off x="179512" y="1988840"/>
            <a:ext cx="8568952" cy="5078313"/>
          </a:xfrm>
          <a:prstGeom prst="rect">
            <a:avLst/>
          </a:prstGeom>
          <a:noFill/>
          <a:ln w="9525">
            <a:noFill/>
            <a:miter lim="800000"/>
            <a:headEnd/>
            <a:tailEnd/>
          </a:ln>
        </p:spPr>
        <p:txBody>
          <a:bodyPr wrap="square">
            <a:prstTxWarp prst="textNoShape">
              <a:avLst/>
            </a:prstTxWarp>
            <a:spAutoFit/>
          </a:bodyPr>
          <a:lstStyle/>
          <a:p>
            <a:pPr marL="285750" indent="-285750" eaLnBrk="0" hangingPunct="0">
              <a:spcAft>
                <a:spcPts val="1200"/>
              </a:spcAft>
              <a:buFont typeface="Arial" pitchFamily="34" charset="0"/>
              <a:buChar char="•"/>
            </a:pPr>
            <a:r>
              <a:rPr lang="en-US" dirty="0" smtClean="0">
                <a:solidFill>
                  <a:srgbClr val="00146A"/>
                </a:solidFill>
                <a:latin typeface="Garamond" charset="0"/>
              </a:rPr>
              <a:t>Sponsored by the US Department of Labor-Vets</a:t>
            </a:r>
          </a:p>
          <a:p>
            <a:pPr marL="285750" indent="-285750" eaLnBrk="0" hangingPunct="0">
              <a:spcAft>
                <a:spcPts val="1200"/>
              </a:spcAft>
              <a:buFont typeface="Arial" pitchFamily="34" charset="0"/>
              <a:buChar char="•"/>
            </a:pPr>
            <a:r>
              <a:rPr lang="en-US" dirty="0">
                <a:solidFill>
                  <a:srgbClr val="00146A"/>
                </a:solidFill>
                <a:latin typeface="Garamond" charset="0"/>
              </a:rPr>
              <a:t>HVRP grants are intended to address two </a:t>
            </a:r>
            <a:r>
              <a:rPr lang="en-US" dirty="0" smtClean="0">
                <a:solidFill>
                  <a:srgbClr val="00146A"/>
                </a:solidFill>
                <a:latin typeface="Garamond" charset="0"/>
              </a:rPr>
              <a:t>objectives</a:t>
            </a:r>
            <a:r>
              <a:rPr lang="en-US" dirty="0">
                <a:solidFill>
                  <a:srgbClr val="00146A"/>
                </a:solidFill>
                <a:latin typeface="Garamond" charset="0"/>
              </a:rPr>
              <a:t>: </a:t>
            </a:r>
            <a:endParaRPr lang="en-US" dirty="0" smtClean="0">
              <a:solidFill>
                <a:srgbClr val="00146A"/>
              </a:solidFill>
              <a:latin typeface="Garamond" charset="0"/>
            </a:endParaRPr>
          </a:p>
          <a:p>
            <a:pPr marL="742950" lvl="1" indent="-285750" eaLnBrk="0" hangingPunct="0">
              <a:spcAft>
                <a:spcPts val="1200"/>
              </a:spcAft>
              <a:buFont typeface="Arial" pitchFamily="34" charset="0"/>
              <a:buChar char="•"/>
            </a:pPr>
            <a:r>
              <a:rPr lang="en-US" dirty="0" smtClean="0">
                <a:solidFill>
                  <a:srgbClr val="00146A"/>
                </a:solidFill>
                <a:latin typeface="Garamond" charset="0"/>
              </a:rPr>
              <a:t>To provide </a:t>
            </a:r>
            <a:r>
              <a:rPr lang="en-US" dirty="0">
                <a:solidFill>
                  <a:srgbClr val="00146A"/>
                </a:solidFill>
                <a:latin typeface="Garamond" charset="0"/>
              </a:rPr>
              <a:t>services to assist in reintegrating homeless veterans into </a:t>
            </a:r>
            <a:r>
              <a:rPr lang="en-US" dirty="0" smtClean="0">
                <a:solidFill>
                  <a:srgbClr val="00146A"/>
                </a:solidFill>
                <a:latin typeface="Garamond" charset="0"/>
              </a:rPr>
              <a:t>meaningful employment </a:t>
            </a:r>
            <a:r>
              <a:rPr lang="en-US" dirty="0">
                <a:solidFill>
                  <a:srgbClr val="00146A"/>
                </a:solidFill>
                <a:latin typeface="Garamond" charset="0"/>
              </a:rPr>
              <a:t>within the labor force; and </a:t>
            </a:r>
            <a:endParaRPr lang="en-US" dirty="0" smtClean="0">
              <a:solidFill>
                <a:srgbClr val="00146A"/>
              </a:solidFill>
              <a:latin typeface="Garamond" charset="0"/>
            </a:endParaRPr>
          </a:p>
          <a:p>
            <a:pPr marL="742950" lvl="1" indent="-285750" eaLnBrk="0" hangingPunct="0">
              <a:spcAft>
                <a:spcPts val="1200"/>
              </a:spcAft>
              <a:buFont typeface="Arial" pitchFamily="34" charset="0"/>
              <a:buChar char="•"/>
            </a:pPr>
            <a:r>
              <a:rPr lang="en-US" dirty="0" smtClean="0">
                <a:solidFill>
                  <a:srgbClr val="00146A"/>
                </a:solidFill>
                <a:latin typeface="Garamond" charset="0"/>
              </a:rPr>
              <a:t>To </a:t>
            </a:r>
            <a:r>
              <a:rPr lang="en-US" dirty="0">
                <a:solidFill>
                  <a:srgbClr val="00146A"/>
                </a:solidFill>
                <a:latin typeface="Garamond" charset="0"/>
              </a:rPr>
              <a:t>stimulate the development of </a:t>
            </a:r>
            <a:r>
              <a:rPr lang="en-US" dirty="0" smtClean="0">
                <a:solidFill>
                  <a:srgbClr val="00146A"/>
                </a:solidFill>
                <a:latin typeface="Garamond" charset="0"/>
              </a:rPr>
              <a:t>effective service </a:t>
            </a:r>
            <a:r>
              <a:rPr lang="en-US" dirty="0">
                <a:solidFill>
                  <a:srgbClr val="00146A"/>
                </a:solidFill>
                <a:latin typeface="Garamond" charset="0"/>
              </a:rPr>
              <a:t>delivery systems that will address the complex problems facing </a:t>
            </a:r>
            <a:r>
              <a:rPr lang="en-US" dirty="0" smtClean="0">
                <a:solidFill>
                  <a:srgbClr val="00146A"/>
                </a:solidFill>
                <a:latin typeface="Garamond" charset="0"/>
              </a:rPr>
              <a:t>homeless veterans.</a:t>
            </a:r>
          </a:p>
          <a:p>
            <a:pPr marL="285750" indent="-285750" eaLnBrk="0" hangingPunct="0">
              <a:spcAft>
                <a:spcPts val="1200"/>
              </a:spcAft>
              <a:buFont typeface="Arial" pitchFamily="34" charset="0"/>
              <a:buChar char="•"/>
            </a:pPr>
            <a:r>
              <a:rPr lang="en-US" dirty="0">
                <a:solidFill>
                  <a:srgbClr val="00146A"/>
                </a:solidFill>
                <a:latin typeface="Garamond" charset="0"/>
              </a:rPr>
              <a:t>One (1) year grants with the potential for funding for up to an additional three (3) </a:t>
            </a:r>
            <a:r>
              <a:rPr lang="en-US" dirty="0" smtClean="0">
                <a:solidFill>
                  <a:srgbClr val="00146A"/>
                </a:solidFill>
                <a:latin typeface="Garamond" charset="0"/>
              </a:rPr>
              <a:t>years</a:t>
            </a:r>
          </a:p>
          <a:p>
            <a:pPr marL="285750" indent="-285750" eaLnBrk="0" hangingPunct="0">
              <a:spcAft>
                <a:spcPts val="1200"/>
              </a:spcAft>
              <a:buFont typeface="Arial" pitchFamily="34" charset="0"/>
              <a:buChar char="•"/>
            </a:pPr>
            <a:endParaRPr lang="en-US" dirty="0" smtClean="0">
              <a:solidFill>
                <a:srgbClr val="00146A"/>
              </a:solidFill>
              <a:latin typeface="Garamond" charset="0"/>
            </a:endParaRPr>
          </a:p>
          <a:p>
            <a:pPr marL="285750" indent="-285750" eaLnBrk="0" hangingPunct="0">
              <a:spcAft>
                <a:spcPts val="1200"/>
              </a:spcAft>
              <a:buFont typeface="Arial" pitchFamily="34" charset="0"/>
              <a:buChar char="•"/>
            </a:pPr>
            <a:endParaRPr lang="en-US" dirty="0" smtClean="0">
              <a:solidFill>
                <a:srgbClr val="00146A"/>
              </a:solidFill>
              <a:latin typeface="Garamond" charset="0"/>
            </a:endParaRPr>
          </a:p>
        </p:txBody>
      </p:sp>
      <p:grpSp>
        <p:nvGrpSpPr>
          <p:cNvPr id="2" name="Group 1"/>
          <p:cNvGrpSpPr/>
          <p:nvPr/>
        </p:nvGrpSpPr>
        <p:grpSpPr>
          <a:xfrm>
            <a:off x="35546" y="5981556"/>
            <a:ext cx="5390400" cy="864096"/>
            <a:chOff x="-67335" y="6679088"/>
            <a:chExt cx="5390400" cy="864096"/>
          </a:xfrm>
        </p:grpSpPr>
        <p:pic>
          <p:nvPicPr>
            <p:cNvPr id="12" name="Picture 1" descr="National Veterans Technical Assistance Cente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7335" y="6679088"/>
              <a:ext cx="2350339" cy="864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Description: Burton Blatt Institute, Syracuse University">
              <a:hlinkClick r:id="rId5"/>
            </p:cNvPr>
            <p:cNvPicPr/>
            <p:nvPr/>
          </p:nvPicPr>
          <p:blipFill>
            <a:blip r:embed="rId6">
              <a:extLst>
                <a:ext uri="{28A0092B-C50C-407E-A947-70E740481C1C}">
                  <a14:useLocalDpi xmlns:a14="http://schemas.microsoft.com/office/drawing/2010/main" xmlns="" val="0"/>
                </a:ext>
              </a:extLst>
            </a:blip>
            <a:srcRect/>
            <a:stretch>
              <a:fillRect/>
            </a:stretch>
          </p:blipFill>
          <p:spPr bwMode="auto">
            <a:xfrm>
              <a:off x="4613135" y="6837763"/>
              <a:ext cx="709930" cy="599440"/>
            </a:xfrm>
            <a:prstGeom prst="rect">
              <a:avLst/>
            </a:prstGeom>
            <a:noFill/>
            <a:ln>
              <a:noFill/>
            </a:ln>
          </p:spPr>
        </p:pic>
        <p:pic>
          <p:nvPicPr>
            <p:cNvPr id="14" name="Picture 13"/>
            <p:cNvPicPr/>
            <p:nvPr/>
          </p:nvPicPr>
          <p:blipFill>
            <a:blip r:embed="rId7">
              <a:extLst>
                <a:ext uri="{28A0092B-C50C-407E-A947-70E740481C1C}">
                  <a14:useLocalDpi xmlns:a14="http://schemas.microsoft.com/office/drawing/2010/main" xmlns="" val="0"/>
                </a:ext>
              </a:extLst>
            </a:blip>
            <a:srcRect/>
            <a:stretch>
              <a:fillRect/>
            </a:stretch>
          </p:blipFill>
          <p:spPr bwMode="auto">
            <a:xfrm>
              <a:off x="3284782" y="6837763"/>
              <a:ext cx="1076325" cy="526415"/>
            </a:xfrm>
            <a:prstGeom prst="rect">
              <a:avLst/>
            </a:prstGeom>
            <a:noFill/>
          </p:spPr>
        </p:pic>
        <p:pic>
          <p:nvPicPr>
            <p:cNvPr id="15" name="Picture 14"/>
            <p:cNvPicPr/>
            <p:nvPr/>
          </p:nvPicPr>
          <p:blipFill>
            <a:blip r:embed="rId8">
              <a:extLst>
                <a:ext uri="{28A0092B-C50C-407E-A947-70E740481C1C}">
                  <a14:useLocalDpi xmlns:a14="http://schemas.microsoft.com/office/drawing/2010/main" xmlns="" val="0"/>
                </a:ext>
              </a:extLst>
            </a:blip>
            <a:srcRect/>
            <a:stretch>
              <a:fillRect/>
            </a:stretch>
          </p:blipFill>
          <p:spPr bwMode="auto">
            <a:xfrm>
              <a:off x="2433647" y="6976149"/>
              <a:ext cx="704850" cy="523875"/>
            </a:xfrm>
            <a:prstGeom prst="rect">
              <a:avLst/>
            </a:prstGeom>
            <a:noFill/>
          </p:spPr>
        </p:pic>
      </p:grpSp>
    </p:spTree>
    <p:extLst>
      <p:ext uri="{BB962C8B-B14F-4D97-AF65-F5344CB8AC3E}">
        <p14:creationId xmlns:p14="http://schemas.microsoft.com/office/powerpoint/2010/main" xmlns="" val="1616932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030" descr="template_new"/>
          <p:cNvPicPr>
            <a:picLocks noChangeAspect="1" noChangeArrowheads="1"/>
          </p:cNvPicPr>
          <p:nvPr/>
        </p:nvPicPr>
        <p:blipFill>
          <a:blip r:embed="rId3"/>
          <a:srcRect/>
          <a:stretch>
            <a:fillRect/>
          </a:stretch>
        </p:blipFill>
        <p:spPr bwMode="auto">
          <a:xfrm>
            <a:off x="17636" y="-317446"/>
            <a:ext cx="9144000" cy="6858000"/>
          </a:xfrm>
          <a:prstGeom prst="rect">
            <a:avLst/>
          </a:prstGeom>
          <a:noFill/>
          <a:ln w="9525">
            <a:noFill/>
            <a:miter lim="800000"/>
            <a:headEnd/>
            <a:tailEnd/>
          </a:ln>
        </p:spPr>
      </p:pic>
      <p:sp>
        <p:nvSpPr>
          <p:cNvPr id="15362" name="Text Box 11"/>
          <p:cNvSpPr txBox="1">
            <a:spLocks noChangeArrowheads="1"/>
          </p:cNvSpPr>
          <p:nvPr/>
        </p:nvSpPr>
        <p:spPr bwMode="auto">
          <a:xfrm>
            <a:off x="35546" y="476672"/>
            <a:ext cx="9126090" cy="523220"/>
          </a:xfrm>
          <a:prstGeom prst="rect">
            <a:avLst/>
          </a:prstGeom>
          <a:noFill/>
          <a:ln w="9525">
            <a:noFill/>
            <a:miter lim="800000"/>
            <a:headEnd/>
            <a:tailEnd/>
          </a:ln>
        </p:spPr>
        <p:txBody>
          <a:bodyPr wrap="square">
            <a:prstTxWarp prst="textNoShape">
              <a:avLst/>
            </a:prstTxWarp>
            <a:spAutoFit/>
          </a:bodyPr>
          <a:lstStyle/>
          <a:p>
            <a:pPr algn="ctr" eaLnBrk="0" hangingPunct="0"/>
            <a:r>
              <a:rPr lang="en-US" sz="2800" dirty="0" smtClean="0">
                <a:solidFill>
                  <a:srgbClr val="00146A"/>
                </a:solidFill>
                <a:latin typeface="Franklin Gothic Demi" pitchFamily="34" charset="0"/>
              </a:rPr>
              <a:t>Homeless Veterans Reintegration Programs (HVRPs)</a:t>
            </a:r>
          </a:p>
        </p:txBody>
      </p:sp>
      <p:sp>
        <p:nvSpPr>
          <p:cNvPr id="15365" name="Text Box 14"/>
          <p:cNvSpPr txBox="1">
            <a:spLocks noChangeArrowheads="1"/>
          </p:cNvSpPr>
          <p:nvPr/>
        </p:nvSpPr>
        <p:spPr bwMode="auto">
          <a:xfrm>
            <a:off x="179512" y="1083335"/>
            <a:ext cx="8784976" cy="5693866"/>
          </a:xfrm>
          <a:prstGeom prst="rect">
            <a:avLst/>
          </a:prstGeom>
          <a:noFill/>
          <a:ln w="9525">
            <a:noFill/>
            <a:miter lim="800000"/>
            <a:headEnd/>
            <a:tailEnd/>
          </a:ln>
        </p:spPr>
        <p:txBody>
          <a:bodyPr wrap="square">
            <a:prstTxWarp prst="textNoShape">
              <a:avLst/>
            </a:prstTxWarp>
            <a:spAutoFit/>
          </a:bodyPr>
          <a:lstStyle/>
          <a:p>
            <a:pPr marL="285750" lvl="0" indent="-285750" eaLnBrk="0" hangingPunct="0">
              <a:spcAft>
                <a:spcPts val="1200"/>
              </a:spcAft>
              <a:buFont typeface="Arial" pitchFamily="34" charset="0"/>
              <a:buChar char="•"/>
            </a:pPr>
            <a:r>
              <a:rPr lang="en-US" b="1" dirty="0">
                <a:solidFill>
                  <a:srgbClr val="00146A"/>
                </a:solidFill>
                <a:latin typeface="Garamond" charset="0"/>
              </a:rPr>
              <a:t>159 grantees </a:t>
            </a:r>
            <a:r>
              <a:rPr lang="en-US" b="1" dirty="0" smtClean="0">
                <a:solidFill>
                  <a:srgbClr val="00146A"/>
                </a:solidFill>
                <a:latin typeface="Garamond" charset="0"/>
              </a:rPr>
              <a:t>total PY 2012/2013</a:t>
            </a:r>
            <a:endParaRPr lang="en-US" b="1" dirty="0">
              <a:solidFill>
                <a:srgbClr val="00146A"/>
              </a:solidFill>
              <a:latin typeface="Garamond" charset="0"/>
            </a:endParaRPr>
          </a:p>
          <a:p>
            <a:pPr marL="742950" lvl="1" indent="-285750" eaLnBrk="0" hangingPunct="0">
              <a:spcAft>
                <a:spcPts val="1200"/>
              </a:spcAft>
              <a:buFont typeface="Arial" pitchFamily="34" charset="0"/>
              <a:buChar char="•"/>
            </a:pPr>
            <a:r>
              <a:rPr lang="en-US" dirty="0" smtClean="0">
                <a:solidFill>
                  <a:srgbClr val="00146A"/>
                </a:solidFill>
                <a:latin typeface="Garamond" charset="0"/>
              </a:rPr>
              <a:t>90 </a:t>
            </a:r>
            <a:r>
              <a:rPr lang="en-US" dirty="0">
                <a:solidFill>
                  <a:srgbClr val="00146A"/>
                </a:solidFill>
                <a:latin typeface="Garamond" charset="0"/>
              </a:rPr>
              <a:t>urban HVRP</a:t>
            </a:r>
          </a:p>
          <a:p>
            <a:pPr marL="742950" lvl="1" indent="-285750" eaLnBrk="0" hangingPunct="0">
              <a:spcAft>
                <a:spcPts val="1200"/>
              </a:spcAft>
              <a:buFont typeface="Arial" pitchFamily="34" charset="0"/>
              <a:buChar char="•"/>
            </a:pPr>
            <a:r>
              <a:rPr lang="en-US" dirty="0">
                <a:solidFill>
                  <a:srgbClr val="00146A"/>
                </a:solidFill>
                <a:latin typeface="Garamond" charset="0"/>
              </a:rPr>
              <a:t>32 non-urban HVRP</a:t>
            </a:r>
          </a:p>
          <a:p>
            <a:pPr marL="742950" lvl="1" indent="-285750" eaLnBrk="0" hangingPunct="0">
              <a:spcAft>
                <a:spcPts val="1200"/>
              </a:spcAft>
              <a:buFont typeface="Arial" pitchFamily="34" charset="0"/>
              <a:buChar char="•"/>
            </a:pPr>
            <a:r>
              <a:rPr lang="en-US" dirty="0">
                <a:solidFill>
                  <a:srgbClr val="00146A"/>
                </a:solidFill>
                <a:latin typeface="Garamond" charset="0"/>
              </a:rPr>
              <a:t>16 </a:t>
            </a:r>
            <a:r>
              <a:rPr lang="en-US" dirty="0" smtClean="0">
                <a:solidFill>
                  <a:srgbClr val="00146A"/>
                </a:solidFill>
                <a:latin typeface="Garamond" charset="0"/>
              </a:rPr>
              <a:t>incarcerated veterans (IVTP)</a:t>
            </a:r>
            <a:endParaRPr lang="en-US" dirty="0">
              <a:solidFill>
                <a:srgbClr val="00146A"/>
              </a:solidFill>
              <a:latin typeface="Garamond" charset="0"/>
            </a:endParaRPr>
          </a:p>
          <a:p>
            <a:pPr marL="742950" lvl="1" indent="-285750" eaLnBrk="0" hangingPunct="0">
              <a:spcAft>
                <a:spcPts val="1200"/>
              </a:spcAft>
              <a:buFont typeface="Arial" pitchFamily="34" charset="0"/>
              <a:buChar char="•"/>
            </a:pPr>
            <a:r>
              <a:rPr lang="en-US" dirty="0">
                <a:solidFill>
                  <a:srgbClr val="00146A"/>
                </a:solidFill>
                <a:latin typeface="Garamond" charset="0"/>
              </a:rPr>
              <a:t>21 </a:t>
            </a:r>
            <a:r>
              <a:rPr lang="en-US" dirty="0" smtClean="0">
                <a:solidFill>
                  <a:srgbClr val="00146A"/>
                </a:solidFill>
                <a:latin typeface="Garamond" charset="0"/>
              </a:rPr>
              <a:t>homeless female veterans (HFV)</a:t>
            </a:r>
            <a:endParaRPr lang="en-US" dirty="0">
              <a:solidFill>
                <a:srgbClr val="00146A"/>
              </a:solidFill>
              <a:latin typeface="Garamond" charset="0"/>
            </a:endParaRPr>
          </a:p>
          <a:p>
            <a:pPr marL="285750" indent="-285750" eaLnBrk="0" hangingPunct="0">
              <a:spcAft>
                <a:spcPts val="1200"/>
              </a:spcAft>
              <a:buFont typeface="Arial" pitchFamily="34" charset="0"/>
              <a:buChar char="•"/>
            </a:pPr>
            <a:r>
              <a:rPr lang="en-US" b="1" dirty="0" smtClean="0">
                <a:solidFill>
                  <a:srgbClr val="00146A"/>
                </a:solidFill>
                <a:latin typeface="Garamond" pitchFamily="18" charset="0"/>
              </a:rPr>
              <a:t>During </a:t>
            </a:r>
            <a:r>
              <a:rPr lang="en-US" b="1" dirty="0">
                <a:solidFill>
                  <a:srgbClr val="00146A"/>
                </a:solidFill>
                <a:latin typeface="Garamond" pitchFamily="18" charset="0"/>
              </a:rPr>
              <a:t>PY 2010-2011</a:t>
            </a:r>
            <a:r>
              <a:rPr lang="en-US" b="1" dirty="0" smtClean="0">
                <a:solidFill>
                  <a:srgbClr val="00146A"/>
                </a:solidFill>
                <a:latin typeface="Garamond" pitchFamily="18" charset="0"/>
              </a:rPr>
              <a:t>: 15,951 served in 140 programs</a:t>
            </a:r>
          </a:p>
          <a:p>
            <a:pPr marL="742950" lvl="1" indent="-285750" eaLnBrk="0" hangingPunct="0">
              <a:spcAft>
                <a:spcPts val="1200"/>
              </a:spcAft>
              <a:buFont typeface="Arial" pitchFamily="34" charset="0"/>
              <a:buChar char="•"/>
            </a:pPr>
            <a:r>
              <a:rPr lang="en-US" dirty="0">
                <a:solidFill>
                  <a:srgbClr val="00146A"/>
                </a:solidFill>
                <a:latin typeface="Garamond" pitchFamily="18" charset="0"/>
              </a:rPr>
              <a:t>HVRP: </a:t>
            </a:r>
            <a:r>
              <a:rPr lang="en-US" dirty="0" smtClean="0">
                <a:solidFill>
                  <a:srgbClr val="00146A"/>
                </a:solidFill>
                <a:latin typeface="Garamond" pitchFamily="18" charset="0"/>
              </a:rPr>
              <a:t>13,315</a:t>
            </a:r>
          </a:p>
          <a:p>
            <a:pPr marL="742950" lvl="1" indent="-285750" eaLnBrk="0" hangingPunct="0">
              <a:spcAft>
                <a:spcPts val="1200"/>
              </a:spcAft>
              <a:buFont typeface="Arial" pitchFamily="34" charset="0"/>
              <a:buChar char="•"/>
            </a:pPr>
            <a:r>
              <a:rPr lang="en-US" dirty="0">
                <a:solidFill>
                  <a:srgbClr val="00146A"/>
                </a:solidFill>
                <a:latin typeface="Garamond" pitchFamily="18" charset="0"/>
              </a:rPr>
              <a:t>HFV</a:t>
            </a:r>
            <a:r>
              <a:rPr lang="en-US" dirty="0" smtClean="0">
                <a:solidFill>
                  <a:srgbClr val="00146A"/>
                </a:solidFill>
                <a:latin typeface="Garamond" pitchFamily="18" charset="0"/>
              </a:rPr>
              <a:t>: 1,406</a:t>
            </a:r>
          </a:p>
          <a:p>
            <a:pPr marL="742950" lvl="1" indent="-285750" eaLnBrk="0" hangingPunct="0">
              <a:spcAft>
                <a:spcPts val="1200"/>
              </a:spcAft>
              <a:buFont typeface="Arial" pitchFamily="34" charset="0"/>
              <a:buChar char="•"/>
            </a:pPr>
            <a:r>
              <a:rPr lang="en-US" dirty="0">
                <a:solidFill>
                  <a:srgbClr val="00146A"/>
                </a:solidFill>
                <a:latin typeface="Garamond" pitchFamily="18" charset="0"/>
              </a:rPr>
              <a:t>IVTP</a:t>
            </a:r>
            <a:r>
              <a:rPr lang="en-US" dirty="0" smtClean="0">
                <a:solidFill>
                  <a:srgbClr val="00146A"/>
                </a:solidFill>
                <a:latin typeface="Garamond" pitchFamily="18" charset="0"/>
              </a:rPr>
              <a:t>: 1,230</a:t>
            </a:r>
          </a:p>
          <a:p>
            <a:pPr marL="742950" lvl="1" indent="-285750" eaLnBrk="0" hangingPunct="0">
              <a:spcAft>
                <a:spcPts val="1200"/>
              </a:spcAft>
              <a:buFont typeface="Arial" pitchFamily="34" charset="0"/>
              <a:buChar char="•"/>
            </a:pPr>
            <a:endParaRPr lang="en-US" dirty="0">
              <a:solidFill>
                <a:srgbClr val="00146A"/>
              </a:solidFill>
              <a:latin typeface="Garamond" pitchFamily="18" charset="0"/>
            </a:endParaRPr>
          </a:p>
          <a:p>
            <a:pPr marL="742950" lvl="1" indent="-285750" eaLnBrk="0" hangingPunct="0">
              <a:spcAft>
                <a:spcPts val="1200"/>
              </a:spcAft>
              <a:buFont typeface="Arial" pitchFamily="34" charset="0"/>
              <a:buChar char="•"/>
            </a:pPr>
            <a:endParaRPr lang="en-US" dirty="0" smtClean="0">
              <a:solidFill>
                <a:srgbClr val="00146A"/>
              </a:solidFill>
              <a:latin typeface="Garamond" charset="0"/>
            </a:endParaRPr>
          </a:p>
        </p:txBody>
      </p:sp>
      <p:grpSp>
        <p:nvGrpSpPr>
          <p:cNvPr id="2" name="Group 1"/>
          <p:cNvGrpSpPr/>
          <p:nvPr/>
        </p:nvGrpSpPr>
        <p:grpSpPr>
          <a:xfrm>
            <a:off x="35546" y="5981556"/>
            <a:ext cx="5390400" cy="864096"/>
            <a:chOff x="-67335" y="6679088"/>
            <a:chExt cx="5390400" cy="864096"/>
          </a:xfrm>
        </p:grpSpPr>
        <p:pic>
          <p:nvPicPr>
            <p:cNvPr id="12" name="Picture 1" descr="National Veterans Technical Assistance Cente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7335" y="6679088"/>
              <a:ext cx="2350339" cy="864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Description: Burton Blatt Institute, Syracuse University">
              <a:hlinkClick r:id="rId5"/>
            </p:cNvPr>
            <p:cNvPicPr/>
            <p:nvPr/>
          </p:nvPicPr>
          <p:blipFill>
            <a:blip r:embed="rId6">
              <a:extLst>
                <a:ext uri="{28A0092B-C50C-407E-A947-70E740481C1C}">
                  <a14:useLocalDpi xmlns:a14="http://schemas.microsoft.com/office/drawing/2010/main" xmlns="" val="0"/>
                </a:ext>
              </a:extLst>
            </a:blip>
            <a:srcRect/>
            <a:stretch>
              <a:fillRect/>
            </a:stretch>
          </p:blipFill>
          <p:spPr bwMode="auto">
            <a:xfrm>
              <a:off x="4613135" y="6837763"/>
              <a:ext cx="709930" cy="599440"/>
            </a:xfrm>
            <a:prstGeom prst="rect">
              <a:avLst/>
            </a:prstGeom>
            <a:noFill/>
            <a:ln>
              <a:noFill/>
            </a:ln>
          </p:spPr>
        </p:pic>
        <p:pic>
          <p:nvPicPr>
            <p:cNvPr id="14" name="Picture 13"/>
            <p:cNvPicPr/>
            <p:nvPr/>
          </p:nvPicPr>
          <p:blipFill>
            <a:blip r:embed="rId7">
              <a:extLst>
                <a:ext uri="{28A0092B-C50C-407E-A947-70E740481C1C}">
                  <a14:useLocalDpi xmlns:a14="http://schemas.microsoft.com/office/drawing/2010/main" xmlns="" val="0"/>
                </a:ext>
              </a:extLst>
            </a:blip>
            <a:srcRect/>
            <a:stretch>
              <a:fillRect/>
            </a:stretch>
          </p:blipFill>
          <p:spPr bwMode="auto">
            <a:xfrm>
              <a:off x="3284782" y="6837763"/>
              <a:ext cx="1076325" cy="526415"/>
            </a:xfrm>
            <a:prstGeom prst="rect">
              <a:avLst/>
            </a:prstGeom>
            <a:noFill/>
          </p:spPr>
        </p:pic>
        <p:pic>
          <p:nvPicPr>
            <p:cNvPr id="15" name="Picture 14"/>
            <p:cNvPicPr/>
            <p:nvPr/>
          </p:nvPicPr>
          <p:blipFill>
            <a:blip r:embed="rId8">
              <a:extLst>
                <a:ext uri="{28A0092B-C50C-407E-A947-70E740481C1C}">
                  <a14:useLocalDpi xmlns:a14="http://schemas.microsoft.com/office/drawing/2010/main" xmlns="" val="0"/>
                </a:ext>
              </a:extLst>
            </a:blip>
            <a:srcRect/>
            <a:stretch>
              <a:fillRect/>
            </a:stretch>
          </p:blipFill>
          <p:spPr bwMode="auto">
            <a:xfrm>
              <a:off x="2433647" y="6976149"/>
              <a:ext cx="704850" cy="523875"/>
            </a:xfrm>
            <a:prstGeom prst="rect">
              <a:avLst/>
            </a:prstGeom>
            <a:noFill/>
          </p:spPr>
        </p:pic>
      </p:grpSp>
    </p:spTree>
    <p:extLst>
      <p:ext uri="{BB962C8B-B14F-4D97-AF65-F5344CB8AC3E}">
        <p14:creationId xmlns:p14="http://schemas.microsoft.com/office/powerpoint/2010/main" xmlns="" val="3285519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030" descr="template_new"/>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5362" name="Text Box 11"/>
          <p:cNvSpPr txBox="1">
            <a:spLocks noChangeArrowheads="1"/>
          </p:cNvSpPr>
          <p:nvPr/>
        </p:nvSpPr>
        <p:spPr bwMode="auto">
          <a:xfrm>
            <a:off x="304800" y="763693"/>
            <a:ext cx="6211416" cy="584775"/>
          </a:xfrm>
          <a:prstGeom prst="rect">
            <a:avLst/>
          </a:prstGeom>
          <a:noFill/>
          <a:ln w="9525">
            <a:noFill/>
            <a:miter lim="800000"/>
            <a:headEnd/>
            <a:tailEnd/>
          </a:ln>
        </p:spPr>
        <p:txBody>
          <a:bodyPr wrap="square">
            <a:prstTxWarp prst="textNoShape">
              <a:avLst/>
            </a:prstTxWarp>
            <a:spAutoFit/>
          </a:bodyPr>
          <a:lstStyle/>
          <a:p>
            <a:pPr algn="ctr" eaLnBrk="0" hangingPunct="0"/>
            <a:r>
              <a:rPr lang="en-US" sz="3200" dirty="0" smtClean="0">
                <a:solidFill>
                  <a:srgbClr val="00146A"/>
                </a:solidFill>
                <a:latin typeface="Franklin Gothic Demi" pitchFamily="34" charset="0"/>
              </a:rPr>
              <a:t>HVRP Eligibility</a:t>
            </a:r>
          </a:p>
        </p:txBody>
      </p:sp>
      <p:sp>
        <p:nvSpPr>
          <p:cNvPr id="15365" name="Text Box 14"/>
          <p:cNvSpPr txBox="1">
            <a:spLocks noChangeArrowheads="1"/>
          </p:cNvSpPr>
          <p:nvPr/>
        </p:nvSpPr>
        <p:spPr bwMode="auto">
          <a:xfrm>
            <a:off x="1" y="1988841"/>
            <a:ext cx="8676455" cy="5201424"/>
          </a:xfrm>
          <a:prstGeom prst="rect">
            <a:avLst/>
          </a:prstGeom>
          <a:noFill/>
          <a:ln w="9525">
            <a:noFill/>
            <a:miter lim="800000"/>
            <a:headEnd/>
            <a:tailEnd/>
          </a:ln>
        </p:spPr>
        <p:txBody>
          <a:bodyPr wrap="square">
            <a:prstTxWarp prst="textNoShape">
              <a:avLst/>
            </a:prstTxWarp>
            <a:spAutoFit/>
          </a:bodyPr>
          <a:lstStyle/>
          <a:p>
            <a:pPr marL="285750" indent="-285750" eaLnBrk="0" hangingPunct="0">
              <a:spcAft>
                <a:spcPts val="1200"/>
              </a:spcAft>
              <a:buFont typeface="Arial" pitchFamily="34" charset="0"/>
              <a:buChar char="•"/>
            </a:pPr>
            <a:r>
              <a:rPr lang="en-US" sz="2000" dirty="0" smtClean="0">
                <a:solidFill>
                  <a:srgbClr val="00146A"/>
                </a:solidFill>
                <a:latin typeface="Garamond" charset="0"/>
              </a:rPr>
              <a:t>Must be </a:t>
            </a:r>
            <a:r>
              <a:rPr lang="en-US" sz="2000" dirty="0">
                <a:solidFill>
                  <a:srgbClr val="00146A"/>
                </a:solidFill>
                <a:latin typeface="Garamond" charset="0"/>
              </a:rPr>
              <a:t>homeless and a veteran defined as </a:t>
            </a:r>
            <a:r>
              <a:rPr lang="en-US" sz="2000" dirty="0" smtClean="0">
                <a:solidFill>
                  <a:srgbClr val="00146A"/>
                </a:solidFill>
                <a:latin typeface="Garamond" charset="0"/>
              </a:rPr>
              <a:t>follows*:</a:t>
            </a:r>
            <a:endParaRPr lang="en-US" sz="2000" dirty="0">
              <a:solidFill>
                <a:srgbClr val="00146A"/>
              </a:solidFill>
              <a:latin typeface="Garamond" charset="0"/>
            </a:endParaRPr>
          </a:p>
          <a:p>
            <a:pPr marL="742950" lvl="1" indent="-285750" eaLnBrk="0" hangingPunct="0">
              <a:spcAft>
                <a:spcPts val="1200"/>
              </a:spcAft>
              <a:buFont typeface="Arial" pitchFamily="34" charset="0"/>
              <a:buChar char="•"/>
            </a:pPr>
            <a:r>
              <a:rPr lang="en-US" sz="2000" dirty="0" smtClean="0">
                <a:solidFill>
                  <a:srgbClr val="00146A"/>
                </a:solidFill>
                <a:latin typeface="Garamond" charset="0"/>
              </a:rPr>
              <a:t>Persons </a:t>
            </a:r>
            <a:r>
              <a:rPr lang="en-US" sz="2000" dirty="0">
                <a:solidFill>
                  <a:srgbClr val="00146A"/>
                </a:solidFill>
                <a:latin typeface="Garamond" charset="0"/>
              </a:rPr>
              <a:t>who lack a fixed, regular, and adequate nighttime </a:t>
            </a:r>
            <a:r>
              <a:rPr lang="en-US" sz="2000" dirty="0" smtClean="0">
                <a:solidFill>
                  <a:srgbClr val="00146A"/>
                </a:solidFill>
                <a:latin typeface="Garamond" charset="0"/>
              </a:rPr>
              <a:t>residence;</a:t>
            </a:r>
          </a:p>
          <a:p>
            <a:pPr marL="742950" lvl="1" indent="-285750" eaLnBrk="0" hangingPunct="0">
              <a:spcAft>
                <a:spcPts val="1200"/>
              </a:spcAft>
              <a:buFont typeface="Arial" pitchFamily="34" charset="0"/>
              <a:buChar char="•"/>
            </a:pPr>
            <a:r>
              <a:rPr lang="en-US" sz="2000" dirty="0" smtClean="0">
                <a:solidFill>
                  <a:srgbClr val="00146A"/>
                </a:solidFill>
                <a:latin typeface="Garamond" charset="0"/>
              </a:rPr>
              <a:t>Persons </a:t>
            </a:r>
            <a:r>
              <a:rPr lang="en-US" sz="2000" dirty="0">
                <a:solidFill>
                  <a:srgbClr val="00146A"/>
                </a:solidFill>
                <a:latin typeface="Garamond" charset="0"/>
              </a:rPr>
              <a:t>living in supervised public or privately operated </a:t>
            </a:r>
            <a:r>
              <a:rPr lang="en-US" sz="2000" dirty="0" smtClean="0">
                <a:solidFill>
                  <a:srgbClr val="00146A"/>
                </a:solidFill>
                <a:latin typeface="Garamond" charset="0"/>
              </a:rPr>
              <a:t>shelter designed </a:t>
            </a:r>
            <a:r>
              <a:rPr lang="en-US" sz="2000" dirty="0">
                <a:solidFill>
                  <a:srgbClr val="00146A"/>
                </a:solidFill>
                <a:latin typeface="Garamond" charset="0"/>
              </a:rPr>
              <a:t>to provide temporary living arrangements;</a:t>
            </a:r>
          </a:p>
          <a:p>
            <a:pPr marL="742950" lvl="1" indent="-285750" eaLnBrk="0" hangingPunct="0">
              <a:spcAft>
                <a:spcPts val="1200"/>
              </a:spcAft>
              <a:buFont typeface="Arial" pitchFamily="34" charset="0"/>
              <a:buChar char="•"/>
            </a:pPr>
            <a:r>
              <a:rPr lang="en-US" sz="2000" dirty="0" smtClean="0">
                <a:solidFill>
                  <a:srgbClr val="00146A"/>
                </a:solidFill>
                <a:latin typeface="Garamond" charset="0"/>
              </a:rPr>
              <a:t>An </a:t>
            </a:r>
            <a:r>
              <a:rPr lang="en-US" sz="2000" dirty="0">
                <a:solidFill>
                  <a:srgbClr val="00146A"/>
                </a:solidFill>
                <a:latin typeface="Garamond" charset="0"/>
              </a:rPr>
              <a:t>individual who resided in a shelter or place not meant for </a:t>
            </a:r>
            <a:r>
              <a:rPr lang="en-US" sz="2000" dirty="0" smtClean="0">
                <a:solidFill>
                  <a:srgbClr val="00146A"/>
                </a:solidFill>
                <a:latin typeface="Garamond" charset="0"/>
              </a:rPr>
              <a:t>human habitation </a:t>
            </a:r>
            <a:r>
              <a:rPr lang="en-US" sz="2000" dirty="0">
                <a:solidFill>
                  <a:srgbClr val="00146A"/>
                </a:solidFill>
                <a:latin typeface="Garamond" charset="0"/>
              </a:rPr>
              <a:t>and who is exiting an institution where he or </a:t>
            </a:r>
            <a:r>
              <a:rPr lang="en-US" sz="2000" dirty="0" smtClean="0">
                <a:solidFill>
                  <a:srgbClr val="00146A"/>
                </a:solidFill>
                <a:latin typeface="Garamond" charset="0"/>
              </a:rPr>
              <a:t>she temporarily </a:t>
            </a:r>
            <a:r>
              <a:rPr lang="en-US" sz="2000" dirty="0">
                <a:solidFill>
                  <a:srgbClr val="00146A"/>
                </a:solidFill>
                <a:latin typeface="Garamond" charset="0"/>
              </a:rPr>
              <a:t>resided; and</a:t>
            </a:r>
          </a:p>
          <a:p>
            <a:pPr marL="742950" lvl="1" indent="-285750" eaLnBrk="0" hangingPunct="0">
              <a:spcAft>
                <a:spcPts val="1200"/>
              </a:spcAft>
              <a:buFont typeface="Arial" pitchFamily="34" charset="0"/>
              <a:buChar char="•"/>
            </a:pPr>
            <a:r>
              <a:rPr lang="en-US" sz="2000" dirty="0" smtClean="0">
                <a:solidFill>
                  <a:srgbClr val="00146A"/>
                </a:solidFill>
                <a:latin typeface="Garamond" charset="0"/>
              </a:rPr>
              <a:t>Persons </a:t>
            </a:r>
            <a:r>
              <a:rPr lang="en-US" sz="2000" dirty="0">
                <a:solidFill>
                  <a:srgbClr val="00146A"/>
                </a:solidFill>
                <a:latin typeface="Garamond" charset="0"/>
              </a:rPr>
              <a:t>with a primary nighttime residence that is a public or </a:t>
            </a:r>
            <a:r>
              <a:rPr lang="en-US" sz="2000" dirty="0" smtClean="0">
                <a:solidFill>
                  <a:srgbClr val="00146A"/>
                </a:solidFill>
                <a:latin typeface="Garamond" charset="0"/>
              </a:rPr>
              <a:t>private place </a:t>
            </a:r>
            <a:r>
              <a:rPr lang="en-US" sz="2000" dirty="0">
                <a:solidFill>
                  <a:srgbClr val="00146A"/>
                </a:solidFill>
                <a:latin typeface="Garamond" charset="0"/>
              </a:rPr>
              <a:t>not designed for or ordinarily used as a regular </a:t>
            </a:r>
            <a:r>
              <a:rPr lang="en-US" sz="2000" dirty="0" smtClean="0">
                <a:solidFill>
                  <a:srgbClr val="00146A"/>
                </a:solidFill>
                <a:latin typeface="Garamond" charset="0"/>
              </a:rPr>
              <a:t>sleeping accommodation </a:t>
            </a:r>
            <a:r>
              <a:rPr lang="en-US" sz="2000" dirty="0">
                <a:solidFill>
                  <a:srgbClr val="00146A"/>
                </a:solidFill>
                <a:latin typeface="Garamond" charset="0"/>
              </a:rPr>
              <a:t>for human beings</a:t>
            </a:r>
            <a:r>
              <a:rPr lang="en-US" sz="2000" dirty="0" smtClean="0">
                <a:solidFill>
                  <a:srgbClr val="00146A"/>
                </a:solidFill>
                <a:latin typeface="Garamond" charset="0"/>
              </a:rPr>
              <a:t>.</a:t>
            </a:r>
          </a:p>
          <a:p>
            <a:pPr marL="285750" indent="-285750" eaLnBrk="0" hangingPunct="0">
              <a:spcAft>
                <a:spcPts val="1200"/>
              </a:spcAft>
              <a:buFont typeface="Arial" pitchFamily="34" charset="0"/>
              <a:buChar char="•"/>
            </a:pPr>
            <a:endParaRPr lang="en-US" sz="2000" u="sng" dirty="0">
              <a:solidFill>
                <a:srgbClr val="00146A"/>
              </a:solidFill>
              <a:latin typeface="Garamond" charset="0"/>
            </a:endParaRPr>
          </a:p>
          <a:p>
            <a:pPr marL="285750" indent="-285750" eaLnBrk="0" hangingPunct="0">
              <a:spcAft>
                <a:spcPts val="1200"/>
              </a:spcAft>
              <a:buFont typeface="Arial" pitchFamily="34" charset="0"/>
              <a:buChar char="•"/>
            </a:pPr>
            <a:r>
              <a:rPr lang="en-US" sz="1400" u="sng" dirty="0">
                <a:solidFill>
                  <a:srgbClr val="00146A"/>
                </a:solidFill>
                <a:latin typeface="Garamond" charset="0"/>
              </a:rPr>
              <a:t>The term “homeless” or “homeless individual” found at 42 U.S.C. 11301(a), and amended by the Homeless Emergency Assistance and Rapid Transition to Housing (HEARTH) Act of 2009 (P.L. 111-22) includes:</a:t>
            </a:r>
          </a:p>
          <a:p>
            <a:pPr marL="285750" indent="-285750" eaLnBrk="0" hangingPunct="0">
              <a:spcAft>
                <a:spcPts val="1200"/>
              </a:spcAft>
              <a:buFont typeface="Arial" pitchFamily="34" charset="0"/>
              <a:buChar char="•"/>
            </a:pPr>
            <a:endParaRPr lang="en-US" sz="1400" u="sng" dirty="0">
              <a:solidFill>
                <a:srgbClr val="00146A"/>
              </a:solidFill>
              <a:latin typeface="Garamond" charset="0"/>
            </a:endParaRPr>
          </a:p>
        </p:txBody>
      </p:sp>
      <p:grpSp>
        <p:nvGrpSpPr>
          <p:cNvPr id="2" name="Group 1"/>
          <p:cNvGrpSpPr/>
          <p:nvPr/>
        </p:nvGrpSpPr>
        <p:grpSpPr>
          <a:xfrm>
            <a:off x="6948263" y="763693"/>
            <a:ext cx="1994337" cy="1008112"/>
            <a:chOff x="6372200" y="1484784"/>
            <a:chExt cx="2448272" cy="1607552"/>
          </a:xfrm>
        </p:grpSpPr>
        <p:pic>
          <p:nvPicPr>
            <p:cNvPr id="12" name="Picture 1" descr="National Veterans Technical Assistance Cente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372200" y="1484784"/>
              <a:ext cx="2350339" cy="864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Description: Burton Blatt Institute, Syracuse University">
              <a:hlinkClick r:id="rId5"/>
            </p:cNvPr>
            <p:cNvPicPr/>
            <p:nvPr/>
          </p:nvPicPr>
          <p:blipFill>
            <a:blip r:embed="rId6">
              <a:extLst>
                <a:ext uri="{28A0092B-C50C-407E-A947-70E740481C1C}">
                  <a14:useLocalDpi xmlns:a14="http://schemas.microsoft.com/office/drawing/2010/main" xmlns="" val="0"/>
                </a:ext>
              </a:extLst>
            </a:blip>
            <a:srcRect/>
            <a:stretch>
              <a:fillRect/>
            </a:stretch>
          </p:blipFill>
          <p:spPr bwMode="auto">
            <a:xfrm>
              <a:off x="6372200" y="2492896"/>
              <a:ext cx="709930" cy="599440"/>
            </a:xfrm>
            <a:prstGeom prst="rect">
              <a:avLst/>
            </a:prstGeom>
            <a:noFill/>
            <a:ln>
              <a:noFill/>
            </a:ln>
          </p:spPr>
        </p:pic>
        <p:pic>
          <p:nvPicPr>
            <p:cNvPr id="14" name="Picture 13"/>
            <p:cNvPicPr/>
            <p:nvPr/>
          </p:nvPicPr>
          <p:blipFill>
            <a:blip r:embed="rId7">
              <a:extLst>
                <a:ext uri="{28A0092B-C50C-407E-A947-70E740481C1C}">
                  <a14:useLocalDpi xmlns:a14="http://schemas.microsoft.com/office/drawing/2010/main" xmlns="" val="0"/>
                </a:ext>
              </a:extLst>
            </a:blip>
            <a:srcRect/>
            <a:stretch>
              <a:fillRect/>
            </a:stretch>
          </p:blipFill>
          <p:spPr bwMode="auto">
            <a:xfrm>
              <a:off x="7744147" y="2564904"/>
              <a:ext cx="1076325" cy="526415"/>
            </a:xfrm>
            <a:prstGeom prst="rect">
              <a:avLst/>
            </a:prstGeom>
            <a:noFill/>
          </p:spPr>
        </p:pic>
        <p:pic>
          <p:nvPicPr>
            <p:cNvPr id="15" name="Picture 14"/>
            <p:cNvPicPr/>
            <p:nvPr/>
          </p:nvPicPr>
          <p:blipFill>
            <a:blip r:embed="rId8">
              <a:extLst>
                <a:ext uri="{28A0092B-C50C-407E-A947-70E740481C1C}">
                  <a14:useLocalDpi xmlns:a14="http://schemas.microsoft.com/office/drawing/2010/main" xmlns="" val="0"/>
                </a:ext>
              </a:extLst>
            </a:blip>
            <a:srcRect/>
            <a:stretch>
              <a:fillRect/>
            </a:stretch>
          </p:blipFill>
          <p:spPr bwMode="auto">
            <a:xfrm>
              <a:off x="7107510" y="2564904"/>
              <a:ext cx="704850" cy="523875"/>
            </a:xfrm>
            <a:prstGeom prst="rect">
              <a:avLst/>
            </a:prstGeom>
            <a:noFill/>
          </p:spPr>
        </p:pic>
      </p:grpSp>
    </p:spTree>
    <p:extLst>
      <p:ext uri="{BB962C8B-B14F-4D97-AF65-F5344CB8AC3E}">
        <p14:creationId xmlns:p14="http://schemas.microsoft.com/office/powerpoint/2010/main" xmlns="" val="2839956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030" descr="template_new"/>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5362" name="Text Box 11"/>
          <p:cNvSpPr txBox="1">
            <a:spLocks noChangeArrowheads="1"/>
          </p:cNvSpPr>
          <p:nvPr/>
        </p:nvSpPr>
        <p:spPr bwMode="auto">
          <a:xfrm>
            <a:off x="304800" y="763693"/>
            <a:ext cx="6211416" cy="1077218"/>
          </a:xfrm>
          <a:prstGeom prst="rect">
            <a:avLst/>
          </a:prstGeom>
          <a:noFill/>
          <a:ln w="9525">
            <a:noFill/>
            <a:miter lim="800000"/>
            <a:headEnd/>
            <a:tailEnd/>
          </a:ln>
        </p:spPr>
        <p:txBody>
          <a:bodyPr wrap="square">
            <a:prstTxWarp prst="textNoShape">
              <a:avLst/>
            </a:prstTxWarp>
            <a:spAutoFit/>
          </a:bodyPr>
          <a:lstStyle/>
          <a:p>
            <a:pPr algn="ctr" eaLnBrk="0" hangingPunct="0"/>
            <a:r>
              <a:rPr lang="en-US" sz="3200" dirty="0" smtClean="0">
                <a:solidFill>
                  <a:srgbClr val="00146A"/>
                </a:solidFill>
                <a:latin typeface="Franklin Gothic Demi" pitchFamily="34" charset="0"/>
              </a:rPr>
              <a:t>IVMF Addresses Homelessness among Veterans…..</a:t>
            </a:r>
          </a:p>
        </p:txBody>
      </p:sp>
      <p:sp>
        <p:nvSpPr>
          <p:cNvPr id="15365" name="Text Box 14"/>
          <p:cNvSpPr txBox="1">
            <a:spLocks noChangeArrowheads="1"/>
          </p:cNvSpPr>
          <p:nvPr/>
        </p:nvSpPr>
        <p:spPr bwMode="auto">
          <a:xfrm>
            <a:off x="179512" y="1988840"/>
            <a:ext cx="8964488" cy="4616648"/>
          </a:xfrm>
          <a:prstGeom prst="rect">
            <a:avLst/>
          </a:prstGeom>
          <a:noFill/>
          <a:ln w="9525">
            <a:noFill/>
            <a:miter lim="800000"/>
            <a:headEnd/>
            <a:tailEnd/>
          </a:ln>
        </p:spPr>
        <p:txBody>
          <a:bodyPr wrap="square">
            <a:prstTxWarp prst="textNoShape">
              <a:avLst/>
            </a:prstTxWarp>
            <a:spAutoFit/>
          </a:bodyPr>
          <a:lstStyle/>
          <a:p>
            <a:pPr marL="285750" indent="-285750" eaLnBrk="0" hangingPunct="0">
              <a:spcAft>
                <a:spcPts val="1200"/>
              </a:spcAft>
              <a:buFont typeface="Arial" pitchFamily="34" charset="0"/>
              <a:buChar char="•"/>
            </a:pPr>
            <a:r>
              <a:rPr lang="en-US" dirty="0" smtClean="0">
                <a:solidFill>
                  <a:srgbClr val="00146A"/>
                </a:solidFill>
                <a:latin typeface="Garamond" charset="0"/>
              </a:rPr>
              <a:t>Implement the National Vets Technical Assistance Center providing employment-focused training </a:t>
            </a:r>
            <a:r>
              <a:rPr lang="en-US" dirty="0">
                <a:solidFill>
                  <a:srgbClr val="00146A"/>
                </a:solidFill>
                <a:latin typeface="Garamond" charset="0"/>
              </a:rPr>
              <a:t>and technical assistance to </a:t>
            </a:r>
            <a:r>
              <a:rPr lang="en-US" dirty="0" smtClean="0">
                <a:solidFill>
                  <a:srgbClr val="00146A"/>
                </a:solidFill>
                <a:latin typeface="Garamond" charset="0"/>
              </a:rPr>
              <a:t>all HVRPs in partnership with NCHV and funded through DOL-VETS: </a:t>
            </a:r>
            <a:r>
              <a:rPr lang="en-US" dirty="0" smtClean="0">
                <a:latin typeface="Garamond" charset="0"/>
                <a:hlinkClick r:id="rId4"/>
              </a:rPr>
              <a:t>http</a:t>
            </a:r>
            <a:r>
              <a:rPr lang="en-US" dirty="0">
                <a:latin typeface="Garamond" charset="0"/>
                <a:hlinkClick r:id="rId4"/>
              </a:rPr>
              <a:t>://</a:t>
            </a:r>
            <a:r>
              <a:rPr lang="en-US" dirty="0" smtClean="0">
                <a:latin typeface="Garamond" charset="0"/>
                <a:hlinkClick r:id="rId4"/>
              </a:rPr>
              <a:t>bbi.syr.edu/nvtac/</a:t>
            </a:r>
            <a:r>
              <a:rPr lang="en-US" dirty="0">
                <a:latin typeface="Garamond" charset="0"/>
              </a:rPr>
              <a:t> </a:t>
            </a:r>
            <a:endParaRPr lang="en-US" dirty="0" smtClean="0">
              <a:latin typeface="Garamond" charset="0"/>
            </a:endParaRPr>
          </a:p>
          <a:p>
            <a:pPr marL="285750" lvl="0" indent="-285750" eaLnBrk="0" hangingPunct="0">
              <a:spcAft>
                <a:spcPts val="1200"/>
              </a:spcAft>
              <a:buFont typeface="Arial" pitchFamily="34" charset="0"/>
              <a:buChar char="•"/>
            </a:pPr>
            <a:r>
              <a:rPr lang="en-US" dirty="0">
                <a:solidFill>
                  <a:srgbClr val="00146A"/>
                </a:solidFill>
                <a:latin typeface="Garamond" charset="0"/>
              </a:rPr>
              <a:t>Implement the </a:t>
            </a:r>
            <a:r>
              <a:rPr lang="en-US" dirty="0" smtClean="0">
                <a:solidFill>
                  <a:srgbClr val="00146A"/>
                </a:solidFill>
                <a:latin typeface="Garamond" charset="0"/>
              </a:rPr>
              <a:t>NYS SSVF Direct Technical Assistance </a:t>
            </a:r>
            <a:r>
              <a:rPr lang="en-US" dirty="0">
                <a:solidFill>
                  <a:srgbClr val="00146A"/>
                </a:solidFill>
                <a:latin typeface="Garamond" charset="0"/>
              </a:rPr>
              <a:t>Center providing training and technical assistance to all </a:t>
            </a:r>
            <a:r>
              <a:rPr lang="en-US" dirty="0" smtClean="0">
                <a:solidFill>
                  <a:srgbClr val="00146A"/>
                </a:solidFill>
                <a:latin typeface="Garamond" charset="0"/>
              </a:rPr>
              <a:t>NYS current and prospective grantees in </a:t>
            </a:r>
            <a:r>
              <a:rPr lang="en-US" dirty="0">
                <a:solidFill>
                  <a:srgbClr val="00146A"/>
                </a:solidFill>
                <a:latin typeface="Garamond" charset="0"/>
              </a:rPr>
              <a:t>partnership with </a:t>
            </a:r>
            <a:r>
              <a:rPr lang="en-US" dirty="0" smtClean="0">
                <a:solidFill>
                  <a:srgbClr val="00146A"/>
                </a:solidFill>
                <a:latin typeface="Garamond" charset="0"/>
              </a:rPr>
              <a:t>VOC and </a:t>
            </a:r>
            <a:r>
              <a:rPr lang="en-US" dirty="0">
                <a:solidFill>
                  <a:srgbClr val="00146A"/>
                </a:solidFill>
                <a:latin typeface="Garamond" charset="0"/>
              </a:rPr>
              <a:t>funded through </a:t>
            </a:r>
            <a:r>
              <a:rPr lang="en-US" dirty="0" smtClean="0">
                <a:solidFill>
                  <a:srgbClr val="00146A"/>
                </a:solidFill>
                <a:latin typeface="Garamond" charset="0"/>
              </a:rPr>
              <a:t>the NYS Health Foundation</a:t>
            </a:r>
          </a:p>
          <a:p>
            <a:pPr marL="285750" lvl="0" indent="-285750" eaLnBrk="0" hangingPunct="0">
              <a:spcAft>
                <a:spcPts val="1200"/>
              </a:spcAft>
              <a:buFont typeface="Arial" pitchFamily="34" charset="0"/>
              <a:buChar char="•"/>
            </a:pPr>
            <a:r>
              <a:rPr lang="en-US" dirty="0" smtClean="0">
                <a:solidFill>
                  <a:srgbClr val="00146A"/>
                </a:solidFill>
                <a:latin typeface="Garamond" charset="0"/>
              </a:rPr>
              <a:t>Partner with JPMC 1000 Homes Initiative allocating homes to veterans who are homeless through local veterans services agencies</a:t>
            </a:r>
            <a:endParaRPr lang="en-US" dirty="0">
              <a:solidFill>
                <a:srgbClr val="00146A"/>
              </a:solidFill>
              <a:latin typeface="Garamond" charset="0"/>
            </a:endParaRPr>
          </a:p>
          <a:p>
            <a:pPr marL="285750" indent="-285750" eaLnBrk="0" hangingPunct="0">
              <a:spcAft>
                <a:spcPts val="1200"/>
              </a:spcAft>
              <a:buFont typeface="Arial" pitchFamily="34" charset="0"/>
              <a:buChar char="•"/>
            </a:pPr>
            <a:endParaRPr lang="en-US" dirty="0" smtClean="0">
              <a:latin typeface="Garamond" charset="0"/>
            </a:endParaRPr>
          </a:p>
        </p:txBody>
      </p:sp>
      <p:pic>
        <p:nvPicPr>
          <p:cNvPr id="9" name="Picture 4" descr="home_image_2"/>
          <p:cNvPicPr>
            <a:picLocks noGrp="1" noChangeAspect="1" noChangeArrowheads="1"/>
          </p:cNvPicPr>
          <p:nvPr>
            <p:ph sz="half" idx="4294967295"/>
          </p:nvPr>
        </p:nvPicPr>
        <p:blipFill>
          <a:blip r:embed="rId5">
            <a:extLst>
              <a:ext uri="{28A0092B-C50C-407E-A947-70E740481C1C}">
                <a14:useLocalDpi xmlns:a14="http://schemas.microsoft.com/office/drawing/2010/main" xmlns="" val="0"/>
              </a:ext>
            </a:extLst>
          </a:blip>
          <a:srcRect l="14848" r="14848"/>
          <a:stretch>
            <a:fillRect/>
          </a:stretch>
        </p:blipFill>
        <p:spPr>
          <a:xfrm>
            <a:off x="6300192" y="850923"/>
            <a:ext cx="2664296" cy="1137917"/>
          </a:xfrm>
        </p:spPr>
      </p:pic>
    </p:spTree>
    <p:extLst>
      <p:ext uri="{BB962C8B-B14F-4D97-AF65-F5344CB8AC3E}">
        <p14:creationId xmlns:p14="http://schemas.microsoft.com/office/powerpoint/2010/main" xmlns="" val="2839956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030" descr="template_new"/>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5362" name="Text Box 11"/>
          <p:cNvSpPr txBox="1">
            <a:spLocks noChangeArrowheads="1"/>
          </p:cNvSpPr>
          <p:nvPr/>
        </p:nvSpPr>
        <p:spPr bwMode="auto">
          <a:xfrm>
            <a:off x="0" y="763693"/>
            <a:ext cx="9144000" cy="400110"/>
          </a:xfrm>
          <a:prstGeom prst="rect">
            <a:avLst/>
          </a:prstGeom>
          <a:noFill/>
          <a:ln w="9525">
            <a:noFill/>
            <a:miter lim="800000"/>
            <a:headEnd/>
            <a:tailEnd/>
          </a:ln>
        </p:spPr>
        <p:txBody>
          <a:bodyPr wrap="square">
            <a:prstTxWarp prst="textNoShape">
              <a:avLst/>
            </a:prstTxWarp>
            <a:spAutoFit/>
          </a:bodyPr>
          <a:lstStyle/>
          <a:p>
            <a:pPr algn="ctr" eaLnBrk="0" hangingPunct="0"/>
            <a:r>
              <a:rPr lang="en-US" sz="2000" u="sng" dirty="0" smtClean="0">
                <a:solidFill>
                  <a:srgbClr val="00146A"/>
                </a:solidFill>
                <a:latin typeface="Franklin Gothic Demi" pitchFamily="34" charset="0"/>
              </a:rPr>
              <a:t>Leveraging Resources for Employment Helps Prevent Homelessness</a:t>
            </a:r>
          </a:p>
        </p:txBody>
      </p:sp>
      <p:sp>
        <p:nvSpPr>
          <p:cNvPr id="15365" name="Text Box 14"/>
          <p:cNvSpPr txBox="1">
            <a:spLocks noChangeArrowheads="1"/>
          </p:cNvSpPr>
          <p:nvPr/>
        </p:nvSpPr>
        <p:spPr bwMode="auto">
          <a:xfrm>
            <a:off x="4068" y="1170993"/>
            <a:ext cx="9144000" cy="7386638"/>
          </a:xfrm>
          <a:prstGeom prst="rect">
            <a:avLst/>
          </a:prstGeom>
          <a:noFill/>
          <a:ln w="9525">
            <a:noFill/>
            <a:miter lim="800000"/>
            <a:headEnd/>
            <a:tailEnd/>
          </a:ln>
        </p:spPr>
        <p:txBody>
          <a:bodyPr wrap="square">
            <a:prstTxWarp prst="textNoShape">
              <a:avLst/>
            </a:prstTxWarp>
            <a:spAutoFit/>
          </a:bodyPr>
          <a:lstStyle/>
          <a:p>
            <a:pPr marL="285750" indent="-285750" eaLnBrk="0" hangingPunct="0">
              <a:spcAft>
                <a:spcPts val="1200"/>
              </a:spcAft>
              <a:buFont typeface="Arial" pitchFamily="34" charset="0"/>
              <a:buChar char="•"/>
            </a:pPr>
            <a:r>
              <a:rPr lang="en-US" sz="1800" b="1" dirty="0" smtClean="0">
                <a:solidFill>
                  <a:srgbClr val="00146A"/>
                </a:solidFill>
                <a:latin typeface="Garamond" charset="0"/>
              </a:rPr>
              <a:t>HVRPs</a:t>
            </a:r>
            <a:r>
              <a:rPr lang="en-US" sz="1800" dirty="0" smtClean="0">
                <a:solidFill>
                  <a:srgbClr val="00146A"/>
                </a:solidFill>
                <a:latin typeface="Garamond" charset="0"/>
              </a:rPr>
              <a:t>-Can provide job training, placement and employment case management for eligible participants. Find HVRP grantees at: </a:t>
            </a:r>
            <a:r>
              <a:rPr lang="en-US" sz="1800" dirty="0" smtClean="0">
                <a:solidFill>
                  <a:srgbClr val="000000"/>
                </a:solidFill>
                <a:latin typeface="Garamond" charset="0"/>
                <a:hlinkClick r:id="rId4"/>
              </a:rPr>
              <a:t>http</a:t>
            </a:r>
            <a:r>
              <a:rPr lang="en-US" sz="1800" dirty="0">
                <a:solidFill>
                  <a:srgbClr val="000000"/>
                </a:solidFill>
                <a:latin typeface="Garamond" charset="0"/>
                <a:hlinkClick r:id="rId4"/>
              </a:rPr>
              <a:t>://</a:t>
            </a:r>
            <a:r>
              <a:rPr lang="en-US" sz="1800" dirty="0" smtClean="0">
                <a:solidFill>
                  <a:srgbClr val="000000"/>
                </a:solidFill>
                <a:latin typeface="Garamond" charset="0"/>
                <a:hlinkClick r:id="rId4"/>
              </a:rPr>
              <a:t>bbi.syr.edu/nvtac/</a:t>
            </a:r>
            <a:r>
              <a:rPr lang="en-US" sz="1800" dirty="0">
                <a:solidFill>
                  <a:srgbClr val="000000"/>
                </a:solidFill>
                <a:latin typeface="Garamond" charset="0"/>
              </a:rPr>
              <a:t> </a:t>
            </a:r>
            <a:endParaRPr lang="en-US" sz="1800" dirty="0" smtClean="0">
              <a:solidFill>
                <a:srgbClr val="000000"/>
              </a:solidFill>
              <a:latin typeface="Garamond" charset="0"/>
            </a:endParaRPr>
          </a:p>
          <a:p>
            <a:pPr marL="285750" indent="-285750" eaLnBrk="0" hangingPunct="0">
              <a:spcAft>
                <a:spcPts val="1200"/>
              </a:spcAft>
              <a:buFont typeface="Arial" pitchFamily="34" charset="0"/>
              <a:buChar char="•"/>
            </a:pPr>
            <a:r>
              <a:rPr lang="en-US" sz="1800" b="1" dirty="0" smtClean="0">
                <a:solidFill>
                  <a:srgbClr val="00146A"/>
                </a:solidFill>
                <a:latin typeface="Garamond" charset="0"/>
              </a:rPr>
              <a:t>DVOPs/LVERS</a:t>
            </a:r>
            <a:r>
              <a:rPr lang="en-US" sz="1800" dirty="0" smtClean="0">
                <a:solidFill>
                  <a:srgbClr val="00146A"/>
                </a:solidFill>
                <a:latin typeface="Garamond" charset="0"/>
              </a:rPr>
              <a:t>: DOL-Vets staff stationed at One Stop Career Centers that can aid in job search, access to WIA job training. Find your DVOP and LVER at</a:t>
            </a:r>
            <a:r>
              <a:rPr lang="en-US" sz="1800" dirty="0">
                <a:solidFill>
                  <a:srgbClr val="00146A"/>
                </a:solidFill>
                <a:latin typeface="Garamond" charset="0"/>
              </a:rPr>
              <a:t>: </a:t>
            </a:r>
            <a:r>
              <a:rPr lang="en-US" sz="1800" dirty="0">
                <a:solidFill>
                  <a:srgbClr val="00146A"/>
                </a:solidFill>
                <a:latin typeface="Garamond" charset="0"/>
                <a:hlinkClick r:id="rId5"/>
              </a:rPr>
              <a:t>http://dvoplverlocator.nvti.ucdenver.edu</a:t>
            </a:r>
            <a:r>
              <a:rPr lang="en-US" sz="1800" dirty="0" smtClean="0">
                <a:solidFill>
                  <a:srgbClr val="00146A"/>
                </a:solidFill>
                <a:latin typeface="Garamond" charset="0"/>
                <a:hlinkClick r:id="rId5"/>
              </a:rPr>
              <a:t>/</a:t>
            </a:r>
            <a:r>
              <a:rPr lang="en-US" sz="1800" dirty="0" smtClean="0">
                <a:solidFill>
                  <a:srgbClr val="00146A"/>
                </a:solidFill>
                <a:latin typeface="Garamond" charset="0"/>
              </a:rPr>
              <a:t> </a:t>
            </a:r>
          </a:p>
          <a:p>
            <a:pPr marL="285750" indent="-285750" eaLnBrk="0" hangingPunct="0">
              <a:spcAft>
                <a:spcPts val="1200"/>
              </a:spcAft>
              <a:buFont typeface="Arial" pitchFamily="34" charset="0"/>
              <a:buChar char="•"/>
            </a:pPr>
            <a:r>
              <a:rPr lang="en-US" sz="1800" b="1" dirty="0">
                <a:solidFill>
                  <a:srgbClr val="00146A"/>
                </a:solidFill>
                <a:latin typeface="Garamond" charset="0"/>
              </a:rPr>
              <a:t>VWIPS</a:t>
            </a:r>
            <a:r>
              <a:rPr lang="en-US" sz="1800" dirty="0">
                <a:solidFill>
                  <a:srgbClr val="00146A"/>
                </a:solidFill>
                <a:latin typeface="Garamond" charset="0"/>
              </a:rPr>
              <a:t> (end 9/13) </a:t>
            </a:r>
            <a:r>
              <a:rPr lang="en-US" sz="1800" dirty="0" smtClean="0">
                <a:solidFill>
                  <a:srgbClr val="00146A"/>
                </a:solidFill>
                <a:latin typeface="Garamond" charset="0"/>
              </a:rPr>
              <a:t>Provide </a:t>
            </a:r>
            <a:r>
              <a:rPr lang="en-US" sz="1800" dirty="0">
                <a:solidFill>
                  <a:srgbClr val="00146A"/>
                </a:solidFill>
                <a:latin typeface="Garamond" charset="0"/>
              </a:rPr>
              <a:t>services to assist in reintegrating veterans into meaningful employment within the labor </a:t>
            </a:r>
            <a:r>
              <a:rPr lang="en-US" sz="1800" dirty="0" smtClean="0">
                <a:solidFill>
                  <a:srgbClr val="00146A"/>
                </a:solidFill>
                <a:latin typeface="Garamond" charset="0"/>
              </a:rPr>
              <a:t>force through the Workforce Investment system</a:t>
            </a:r>
            <a:r>
              <a:rPr lang="en-US" sz="1800" dirty="0">
                <a:solidFill>
                  <a:srgbClr val="00146A"/>
                </a:solidFill>
                <a:latin typeface="Garamond" charset="0"/>
              </a:rPr>
              <a:t>. 17 VWIP </a:t>
            </a:r>
            <a:r>
              <a:rPr lang="en-US" sz="1800" dirty="0" smtClean="0">
                <a:solidFill>
                  <a:srgbClr val="00146A"/>
                </a:solidFill>
                <a:latin typeface="Garamond" charset="0"/>
              </a:rPr>
              <a:t>grantees- </a:t>
            </a:r>
            <a:r>
              <a:rPr lang="en-US" sz="1800" dirty="0">
                <a:solidFill>
                  <a:srgbClr val="00146A"/>
                </a:solidFill>
                <a:latin typeface="Garamond" charset="0"/>
              </a:rPr>
              <a:t>5 (3rd year), 12 new. </a:t>
            </a:r>
            <a:endParaRPr lang="en-US" sz="1800" dirty="0" smtClean="0">
              <a:solidFill>
                <a:srgbClr val="00146A"/>
              </a:solidFill>
              <a:latin typeface="Garamond" charset="0"/>
            </a:endParaRPr>
          </a:p>
          <a:p>
            <a:pPr marL="285750" indent="-285750" eaLnBrk="0" hangingPunct="0">
              <a:spcAft>
                <a:spcPts val="1200"/>
              </a:spcAft>
              <a:buFont typeface="Arial" pitchFamily="34" charset="0"/>
              <a:buChar char="•"/>
            </a:pPr>
            <a:r>
              <a:rPr lang="en-US" sz="1800" b="1" dirty="0" smtClean="0">
                <a:solidFill>
                  <a:srgbClr val="00146A"/>
                </a:solidFill>
                <a:latin typeface="Garamond" charset="0"/>
              </a:rPr>
              <a:t>Gold Card Initiative</a:t>
            </a:r>
            <a:r>
              <a:rPr lang="en-US" sz="1800" dirty="0" smtClean="0">
                <a:solidFill>
                  <a:srgbClr val="00146A"/>
                </a:solidFill>
                <a:latin typeface="Garamond" charset="0"/>
              </a:rPr>
              <a:t>: An eligible veteran can present the Gold Card at his/her local One-Stop Career Center to receive enhanced intensive services including up to six months of follow-up. </a:t>
            </a:r>
            <a:r>
              <a:rPr lang="en-US" sz="1800" dirty="0" smtClean="0">
                <a:solidFill>
                  <a:srgbClr val="00146A"/>
                </a:solidFill>
                <a:latin typeface="Garamond" charset="0"/>
                <a:hlinkClick r:id="rId6"/>
              </a:rPr>
              <a:t>http://www.dol.gov/vets/goldcard.html</a:t>
            </a:r>
            <a:r>
              <a:rPr lang="en-US" sz="1800" dirty="0" smtClean="0">
                <a:solidFill>
                  <a:srgbClr val="00146A"/>
                </a:solidFill>
                <a:latin typeface="Garamond" charset="0"/>
              </a:rPr>
              <a:t> </a:t>
            </a:r>
          </a:p>
          <a:p>
            <a:pPr marL="285750" indent="-285750" eaLnBrk="0" hangingPunct="0">
              <a:spcAft>
                <a:spcPts val="1200"/>
              </a:spcAft>
              <a:buFont typeface="Arial" pitchFamily="34" charset="0"/>
              <a:buChar char="•"/>
            </a:pPr>
            <a:r>
              <a:rPr lang="en-US" sz="1800" b="1" dirty="0">
                <a:solidFill>
                  <a:srgbClr val="00146A"/>
                </a:solidFill>
                <a:latin typeface="Garamond" charset="0"/>
              </a:rPr>
              <a:t>Veterans Retraining Assistance Program (VRAP</a:t>
            </a:r>
            <a:r>
              <a:rPr lang="en-US" sz="1800" dirty="0">
                <a:solidFill>
                  <a:srgbClr val="00146A"/>
                </a:solidFill>
                <a:latin typeface="Garamond" charset="0"/>
              </a:rPr>
              <a:t>). VRAP offers up to 12 months of training assistance to unemployed Veterans who are at least 35 years old but no older than 60. </a:t>
            </a:r>
            <a:r>
              <a:rPr lang="en-US" sz="1800" dirty="0">
                <a:solidFill>
                  <a:srgbClr val="00146A"/>
                </a:solidFill>
                <a:latin typeface="Garamond" charset="0"/>
                <a:hlinkClick r:id="rId7"/>
              </a:rPr>
              <a:t>http://www.benefits.va.gov/VOW</a:t>
            </a:r>
            <a:r>
              <a:rPr lang="en-US" sz="1800" dirty="0" smtClean="0">
                <a:solidFill>
                  <a:srgbClr val="00146A"/>
                </a:solidFill>
                <a:latin typeface="Garamond" charset="0"/>
                <a:hlinkClick r:id="rId7"/>
              </a:rPr>
              <a:t>/</a:t>
            </a:r>
            <a:r>
              <a:rPr lang="en-US" sz="1800" dirty="0" smtClean="0">
                <a:solidFill>
                  <a:srgbClr val="00146A"/>
                </a:solidFill>
                <a:latin typeface="Garamond" charset="0"/>
              </a:rPr>
              <a:t>  </a:t>
            </a:r>
          </a:p>
          <a:p>
            <a:pPr marL="285750" lvl="0" indent="-285750" eaLnBrk="0" hangingPunct="0">
              <a:spcAft>
                <a:spcPts val="1200"/>
              </a:spcAft>
              <a:buFont typeface="Arial" pitchFamily="34" charset="0"/>
              <a:buChar char="•"/>
            </a:pPr>
            <a:r>
              <a:rPr lang="en-US" sz="1800" b="1" dirty="0">
                <a:solidFill>
                  <a:srgbClr val="00146A"/>
                </a:solidFill>
                <a:latin typeface="Garamond" charset="0"/>
              </a:rPr>
              <a:t>Vow to Hire Heroes</a:t>
            </a:r>
            <a:r>
              <a:rPr lang="en-US" sz="1800" dirty="0">
                <a:solidFill>
                  <a:srgbClr val="00146A"/>
                </a:solidFill>
                <a:latin typeface="Garamond" charset="0"/>
              </a:rPr>
              <a:t>, State VR, VA/VR and more: Summaries contained in a new IVMF Guidebook on Benefits Available for Download: </a:t>
            </a:r>
            <a:r>
              <a:rPr lang="en-US" sz="1800" dirty="0">
                <a:solidFill>
                  <a:srgbClr val="00146A"/>
                </a:solidFill>
                <a:latin typeface="Garamond" charset="0"/>
                <a:hlinkClick r:id="rId8"/>
              </a:rPr>
              <a:t>http://vets.syr.edu/wp-content/uploads/2012/10/VetBenGB_updated-October-2012.pdf</a:t>
            </a:r>
            <a:r>
              <a:rPr lang="en-US" sz="1800" dirty="0">
                <a:solidFill>
                  <a:srgbClr val="00146A"/>
                </a:solidFill>
                <a:latin typeface="Garamond" charset="0"/>
              </a:rPr>
              <a:t> </a:t>
            </a:r>
          </a:p>
          <a:p>
            <a:pPr marL="285750" indent="-285750" eaLnBrk="0" hangingPunct="0">
              <a:spcAft>
                <a:spcPts val="1200"/>
              </a:spcAft>
              <a:buFont typeface="Arial" pitchFamily="34" charset="0"/>
              <a:buChar char="•"/>
            </a:pPr>
            <a:endParaRPr lang="en-US" sz="1800" dirty="0">
              <a:solidFill>
                <a:srgbClr val="00146A"/>
              </a:solidFill>
              <a:latin typeface="Garamond" charset="0"/>
            </a:endParaRPr>
          </a:p>
          <a:p>
            <a:pPr marL="285750" indent="-285750" eaLnBrk="0" hangingPunct="0">
              <a:spcAft>
                <a:spcPts val="1200"/>
              </a:spcAft>
              <a:buFont typeface="Arial" pitchFamily="34" charset="0"/>
              <a:buChar char="•"/>
            </a:pPr>
            <a:endParaRPr lang="en-US" sz="2000" dirty="0" smtClean="0">
              <a:solidFill>
                <a:srgbClr val="00146A"/>
              </a:solidFill>
              <a:latin typeface="Garamond" charset="0"/>
            </a:endParaRPr>
          </a:p>
          <a:p>
            <a:pPr marL="285750" indent="-285750" eaLnBrk="0" hangingPunct="0">
              <a:spcAft>
                <a:spcPts val="1200"/>
              </a:spcAft>
              <a:buFont typeface="Arial" pitchFamily="34" charset="0"/>
              <a:buChar char="•"/>
            </a:pPr>
            <a:endParaRPr lang="en-US" sz="2000" dirty="0" smtClean="0">
              <a:solidFill>
                <a:srgbClr val="00146A"/>
              </a:solidFill>
              <a:latin typeface="Garamond" charset="0"/>
            </a:endParaRPr>
          </a:p>
          <a:p>
            <a:pPr marL="285750" indent="-285750" eaLnBrk="0" hangingPunct="0">
              <a:spcAft>
                <a:spcPts val="1200"/>
              </a:spcAft>
              <a:buFont typeface="Arial" pitchFamily="34" charset="0"/>
              <a:buChar char="•"/>
            </a:pPr>
            <a:endParaRPr lang="en-US" sz="2000" dirty="0" smtClean="0">
              <a:solidFill>
                <a:srgbClr val="000000"/>
              </a:solidFill>
              <a:latin typeface="Garamond" charset="0"/>
            </a:endParaRPr>
          </a:p>
        </p:txBody>
      </p:sp>
    </p:spTree>
    <p:extLst>
      <p:ext uri="{BB962C8B-B14F-4D97-AF65-F5344CB8AC3E}">
        <p14:creationId xmlns:p14="http://schemas.microsoft.com/office/powerpoint/2010/main" xmlns="" val="1801369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030" descr="template_new"/>
          <p:cNvPicPr>
            <a:picLocks noChangeAspect="1" noChangeArrowheads="1"/>
          </p:cNvPicPr>
          <p:nvPr/>
        </p:nvPicPr>
        <p:blipFill>
          <a:blip r:embed="rId3"/>
          <a:srcRect/>
          <a:stretch>
            <a:fillRect/>
          </a:stretch>
        </p:blipFill>
        <p:spPr bwMode="auto">
          <a:xfrm>
            <a:off x="0" y="-32668"/>
            <a:ext cx="9144000" cy="6858000"/>
          </a:xfrm>
          <a:prstGeom prst="rect">
            <a:avLst/>
          </a:prstGeom>
          <a:noFill/>
          <a:ln w="9525">
            <a:noFill/>
            <a:miter lim="800000"/>
            <a:headEnd/>
            <a:tailEnd/>
          </a:ln>
        </p:spPr>
      </p:pic>
      <p:sp>
        <p:nvSpPr>
          <p:cNvPr id="15362" name="Text Box 11"/>
          <p:cNvSpPr txBox="1">
            <a:spLocks noChangeArrowheads="1"/>
          </p:cNvSpPr>
          <p:nvPr/>
        </p:nvSpPr>
        <p:spPr bwMode="auto">
          <a:xfrm>
            <a:off x="0" y="763693"/>
            <a:ext cx="9144000" cy="400110"/>
          </a:xfrm>
          <a:prstGeom prst="rect">
            <a:avLst/>
          </a:prstGeom>
          <a:noFill/>
          <a:ln w="9525">
            <a:noFill/>
            <a:miter lim="800000"/>
            <a:headEnd/>
            <a:tailEnd/>
          </a:ln>
        </p:spPr>
        <p:txBody>
          <a:bodyPr wrap="square">
            <a:prstTxWarp prst="textNoShape">
              <a:avLst/>
            </a:prstTxWarp>
            <a:spAutoFit/>
          </a:bodyPr>
          <a:lstStyle/>
          <a:p>
            <a:pPr algn="ctr" eaLnBrk="0" hangingPunct="0"/>
            <a:r>
              <a:rPr lang="en-US" sz="2000" u="sng" dirty="0" smtClean="0">
                <a:solidFill>
                  <a:srgbClr val="00146A"/>
                </a:solidFill>
                <a:latin typeface="Franklin Gothic Demi" pitchFamily="34" charset="0"/>
              </a:rPr>
              <a:t>Leveraging Resources for Employment Helps Prevent Homelessness</a:t>
            </a:r>
          </a:p>
        </p:txBody>
      </p:sp>
      <p:sp>
        <p:nvSpPr>
          <p:cNvPr id="15365" name="Text Box 14"/>
          <p:cNvSpPr txBox="1">
            <a:spLocks noChangeArrowheads="1"/>
          </p:cNvSpPr>
          <p:nvPr/>
        </p:nvSpPr>
        <p:spPr bwMode="auto">
          <a:xfrm>
            <a:off x="0" y="1268760"/>
            <a:ext cx="9144000" cy="5293757"/>
          </a:xfrm>
          <a:prstGeom prst="rect">
            <a:avLst/>
          </a:prstGeom>
          <a:noFill/>
          <a:ln w="9525">
            <a:noFill/>
            <a:miter lim="800000"/>
            <a:headEnd/>
            <a:tailEnd/>
          </a:ln>
        </p:spPr>
        <p:txBody>
          <a:bodyPr wrap="square">
            <a:prstTxWarp prst="textNoShape">
              <a:avLst/>
            </a:prstTxWarp>
            <a:spAutoFit/>
          </a:bodyPr>
          <a:lstStyle/>
          <a:p>
            <a:pPr marL="285750" lvl="0" indent="-285750" eaLnBrk="0" hangingPunct="0">
              <a:spcAft>
                <a:spcPts val="1200"/>
              </a:spcAft>
              <a:buFont typeface="Arial" pitchFamily="34" charset="0"/>
              <a:buChar char="•"/>
            </a:pPr>
            <a:r>
              <a:rPr lang="en-US" sz="1800" b="1" dirty="0" smtClean="0">
                <a:solidFill>
                  <a:srgbClr val="00146A"/>
                </a:solidFill>
                <a:latin typeface="Garamond" charset="0"/>
              </a:rPr>
              <a:t>Monthly </a:t>
            </a:r>
            <a:r>
              <a:rPr lang="en-US" sz="1800" b="1" dirty="0">
                <a:solidFill>
                  <a:srgbClr val="00146A"/>
                </a:solidFill>
                <a:latin typeface="Garamond" charset="0"/>
              </a:rPr>
              <a:t>Employment Report</a:t>
            </a:r>
            <a:r>
              <a:rPr lang="en-US" sz="1800" dirty="0">
                <a:solidFill>
                  <a:srgbClr val="00146A"/>
                </a:solidFill>
                <a:latin typeface="Garamond" charset="0"/>
              </a:rPr>
              <a:t>: News of </a:t>
            </a:r>
            <a:r>
              <a:rPr lang="en-US" sz="1800" dirty="0" smtClean="0">
                <a:solidFill>
                  <a:srgbClr val="00146A"/>
                </a:solidFill>
                <a:latin typeface="Garamond" charset="0"/>
              </a:rPr>
              <a:t>employment rates and opportunities: </a:t>
            </a:r>
            <a:r>
              <a:rPr lang="en-US" sz="1800" dirty="0">
                <a:solidFill>
                  <a:srgbClr val="00146A"/>
                </a:solidFill>
                <a:latin typeface="Garamond" charset="0"/>
                <a:hlinkClick r:id="rId4"/>
              </a:rPr>
              <a:t>http://vets.syr.edu/employment/resources</a:t>
            </a:r>
            <a:r>
              <a:rPr lang="en-US" sz="1800" dirty="0" smtClean="0">
                <a:solidFill>
                  <a:srgbClr val="00146A"/>
                </a:solidFill>
                <a:latin typeface="Garamond" charset="0"/>
                <a:hlinkClick r:id="rId4"/>
              </a:rPr>
              <a:t>/</a:t>
            </a:r>
            <a:endParaRPr lang="en-US" sz="1800" dirty="0" smtClean="0">
              <a:solidFill>
                <a:srgbClr val="00146A"/>
              </a:solidFill>
              <a:latin typeface="Garamond" charset="0"/>
            </a:endParaRPr>
          </a:p>
          <a:p>
            <a:pPr marL="285750" lvl="0" indent="-285750" eaLnBrk="0" hangingPunct="0">
              <a:spcAft>
                <a:spcPts val="1200"/>
              </a:spcAft>
              <a:buFont typeface="Arial" pitchFamily="34" charset="0"/>
              <a:buChar char="•"/>
            </a:pPr>
            <a:r>
              <a:rPr lang="en-US" sz="1800" b="1" dirty="0" smtClean="0">
                <a:solidFill>
                  <a:srgbClr val="00146A"/>
                </a:solidFill>
                <a:latin typeface="Garamond" charset="0"/>
              </a:rPr>
              <a:t>IVMF Guides: </a:t>
            </a:r>
            <a:r>
              <a:rPr lang="en-US" sz="1800" u="sng" dirty="0" smtClean="0">
                <a:solidFill>
                  <a:srgbClr val="00146A"/>
                </a:solidFill>
                <a:latin typeface="Garamond" charset="0"/>
              </a:rPr>
              <a:t>Benefits</a:t>
            </a:r>
            <a:r>
              <a:rPr lang="en-US" sz="1800" dirty="0" smtClean="0">
                <a:solidFill>
                  <a:srgbClr val="00146A"/>
                </a:solidFill>
                <a:latin typeface="Garamond" charset="0"/>
              </a:rPr>
              <a:t>: </a:t>
            </a:r>
            <a:r>
              <a:rPr lang="en-US" sz="1800" dirty="0" smtClean="0">
                <a:solidFill>
                  <a:srgbClr val="00146A"/>
                </a:solidFill>
                <a:latin typeface="Garamond" charset="0"/>
                <a:hlinkClick r:id="rId5"/>
              </a:rPr>
              <a:t>http</a:t>
            </a:r>
            <a:r>
              <a:rPr lang="en-US" sz="1800" dirty="0">
                <a:solidFill>
                  <a:srgbClr val="00146A"/>
                </a:solidFill>
                <a:latin typeface="Garamond" charset="0"/>
                <a:hlinkClick r:id="rId5"/>
              </a:rPr>
              <a:t>://vets.syr.edu/employment/benefits-guidebook</a:t>
            </a:r>
            <a:r>
              <a:rPr lang="en-US" sz="1800" dirty="0" smtClean="0">
                <a:solidFill>
                  <a:srgbClr val="00146A"/>
                </a:solidFill>
                <a:latin typeface="Garamond" charset="0"/>
                <a:hlinkClick r:id="rId5"/>
              </a:rPr>
              <a:t>/</a:t>
            </a:r>
            <a:r>
              <a:rPr lang="en-US" sz="1800" dirty="0" smtClean="0">
                <a:solidFill>
                  <a:srgbClr val="00146A"/>
                </a:solidFill>
                <a:latin typeface="Garamond" charset="0"/>
              </a:rPr>
              <a:t> ; </a:t>
            </a:r>
            <a:r>
              <a:rPr lang="en-US" sz="1800" u="sng" dirty="0" smtClean="0">
                <a:solidFill>
                  <a:srgbClr val="00146A"/>
                </a:solidFill>
                <a:latin typeface="Garamond" charset="0"/>
              </a:rPr>
              <a:t>Employer Best Practices for Hiring Vets</a:t>
            </a:r>
            <a:r>
              <a:rPr lang="en-US" sz="1800" dirty="0">
                <a:solidFill>
                  <a:srgbClr val="00146A"/>
                </a:solidFill>
                <a:latin typeface="Garamond" charset="0"/>
              </a:rPr>
              <a:t>: </a:t>
            </a:r>
            <a:r>
              <a:rPr lang="en-US" sz="1800" dirty="0">
                <a:solidFill>
                  <a:srgbClr val="00146A"/>
                </a:solidFill>
                <a:latin typeface="Garamond" charset="0"/>
                <a:hlinkClick r:id="rId6"/>
              </a:rPr>
              <a:t>http://</a:t>
            </a:r>
            <a:r>
              <a:rPr lang="en-US" sz="1800" dirty="0" smtClean="0">
                <a:solidFill>
                  <a:srgbClr val="00146A"/>
                </a:solidFill>
                <a:latin typeface="Garamond" charset="0"/>
                <a:hlinkClick r:id="rId6"/>
              </a:rPr>
              <a:t>vets.syr.edu/wp-content/uploads/2012/08/guidetoleadingpractices1.pdf</a:t>
            </a:r>
            <a:r>
              <a:rPr lang="en-US" sz="1800" dirty="0" smtClean="0">
                <a:solidFill>
                  <a:srgbClr val="00146A"/>
                </a:solidFill>
                <a:latin typeface="Garamond" charset="0"/>
              </a:rPr>
              <a:t> </a:t>
            </a:r>
          </a:p>
          <a:p>
            <a:pPr marL="285750" lvl="0" indent="-285750" eaLnBrk="0" hangingPunct="0">
              <a:spcAft>
                <a:spcPts val="1200"/>
              </a:spcAft>
              <a:buFont typeface="Arial" pitchFamily="34" charset="0"/>
              <a:buChar char="•"/>
            </a:pPr>
            <a:r>
              <a:rPr lang="en-US" sz="1800" b="1" dirty="0" smtClean="0">
                <a:solidFill>
                  <a:srgbClr val="00146A"/>
                </a:solidFill>
                <a:latin typeface="Garamond" charset="0"/>
              </a:rPr>
              <a:t>The </a:t>
            </a:r>
            <a:r>
              <a:rPr lang="en-US" sz="1800" b="1" dirty="0">
                <a:solidFill>
                  <a:srgbClr val="00146A"/>
                </a:solidFill>
                <a:latin typeface="Garamond" charset="0"/>
              </a:rPr>
              <a:t>Vocational Rehabilitation and Employment (VR&amp;E) Program </a:t>
            </a:r>
            <a:r>
              <a:rPr lang="en-US" sz="1800" dirty="0" smtClean="0">
                <a:solidFill>
                  <a:srgbClr val="00146A"/>
                </a:solidFill>
                <a:latin typeface="Garamond" charset="0"/>
              </a:rPr>
              <a:t>assists veterans </a:t>
            </a:r>
            <a:r>
              <a:rPr lang="en-US" sz="1800" dirty="0">
                <a:solidFill>
                  <a:srgbClr val="00146A"/>
                </a:solidFill>
                <a:latin typeface="Garamond" charset="0"/>
              </a:rPr>
              <a:t>with service-connected disabilities to prepare for, find, and keep suitable </a:t>
            </a:r>
            <a:r>
              <a:rPr lang="en-US" sz="1800" dirty="0" smtClean="0">
                <a:solidFill>
                  <a:srgbClr val="00146A"/>
                </a:solidFill>
                <a:latin typeface="Garamond" charset="0"/>
              </a:rPr>
              <a:t>jobs or start businesses </a:t>
            </a:r>
            <a:r>
              <a:rPr lang="en-US" sz="1800" dirty="0" smtClean="0">
                <a:solidFill>
                  <a:srgbClr val="00146A"/>
                </a:solidFill>
                <a:latin typeface="Garamond" charset="0"/>
                <a:hlinkClick r:id="rId7"/>
              </a:rPr>
              <a:t>http</a:t>
            </a:r>
            <a:r>
              <a:rPr lang="en-US" sz="1800" dirty="0">
                <a:solidFill>
                  <a:srgbClr val="00146A"/>
                </a:solidFill>
                <a:latin typeface="Garamond" charset="0"/>
                <a:hlinkClick r:id="rId7"/>
              </a:rPr>
              <a:t>://www.vba.va.gov/bln/vre</a:t>
            </a:r>
            <a:r>
              <a:rPr lang="en-US" sz="1800" dirty="0" smtClean="0">
                <a:solidFill>
                  <a:srgbClr val="00146A"/>
                </a:solidFill>
                <a:latin typeface="Garamond" charset="0"/>
                <a:hlinkClick r:id="rId7"/>
              </a:rPr>
              <a:t>/</a:t>
            </a:r>
            <a:r>
              <a:rPr lang="en-US" sz="1800" dirty="0" smtClean="0">
                <a:solidFill>
                  <a:srgbClr val="00146A"/>
                </a:solidFill>
                <a:latin typeface="Garamond" charset="0"/>
              </a:rPr>
              <a:t> </a:t>
            </a:r>
          </a:p>
          <a:p>
            <a:pPr marL="285750" lvl="0" indent="-285750" eaLnBrk="0" hangingPunct="0">
              <a:spcAft>
                <a:spcPts val="1200"/>
              </a:spcAft>
              <a:buFont typeface="Arial" pitchFamily="34" charset="0"/>
              <a:buChar char="•"/>
            </a:pPr>
            <a:r>
              <a:rPr lang="en-US" sz="1800" b="1" dirty="0" smtClean="0">
                <a:solidFill>
                  <a:srgbClr val="00146A"/>
                </a:solidFill>
                <a:latin typeface="Garamond" charset="0"/>
              </a:rPr>
              <a:t>The </a:t>
            </a:r>
            <a:r>
              <a:rPr lang="en-US" sz="1800" b="1" dirty="0">
                <a:solidFill>
                  <a:srgbClr val="00146A"/>
                </a:solidFill>
                <a:latin typeface="Garamond" charset="0"/>
              </a:rPr>
              <a:t>Work Opportunity Tax Credit (WOTC) </a:t>
            </a:r>
            <a:r>
              <a:rPr lang="en-US" sz="1800" dirty="0">
                <a:solidFill>
                  <a:srgbClr val="00146A"/>
                </a:solidFill>
                <a:latin typeface="Garamond" charset="0"/>
              </a:rPr>
              <a:t>is a Federal tax credit available to private-sector businesses and certain non-profit organizations for hiring certain individuals, including veterans, who have consistently faced significant barriers to employment. </a:t>
            </a:r>
            <a:r>
              <a:rPr lang="en-US" sz="1800" dirty="0">
                <a:solidFill>
                  <a:srgbClr val="00146A"/>
                </a:solidFill>
                <a:latin typeface="Garamond" charset="0"/>
                <a:hlinkClick r:id="rId8"/>
              </a:rPr>
              <a:t>http://benefits.va.gov/benefits</a:t>
            </a:r>
            <a:r>
              <a:rPr lang="en-US" sz="1800" dirty="0" smtClean="0">
                <a:solidFill>
                  <a:srgbClr val="00146A"/>
                </a:solidFill>
                <a:latin typeface="Garamond" charset="0"/>
                <a:hlinkClick r:id="rId8"/>
              </a:rPr>
              <a:t>/</a:t>
            </a:r>
            <a:endParaRPr lang="en-US" sz="1800" dirty="0" smtClean="0">
              <a:solidFill>
                <a:srgbClr val="00146A"/>
              </a:solidFill>
              <a:latin typeface="Garamond" charset="0"/>
            </a:endParaRPr>
          </a:p>
          <a:p>
            <a:pPr marL="285750" lvl="0" indent="-285750" eaLnBrk="0" hangingPunct="0">
              <a:spcAft>
                <a:spcPts val="1200"/>
              </a:spcAft>
              <a:buFont typeface="Arial" pitchFamily="34" charset="0"/>
              <a:buChar char="•"/>
            </a:pPr>
            <a:r>
              <a:rPr lang="en-US" sz="1800" b="1" dirty="0">
                <a:solidFill>
                  <a:srgbClr val="00146A"/>
                </a:solidFill>
                <a:latin typeface="Garamond" charset="0"/>
              </a:rPr>
              <a:t>The Post-9/11 GI Bill </a:t>
            </a:r>
            <a:r>
              <a:rPr lang="en-US" sz="1800" dirty="0">
                <a:solidFill>
                  <a:srgbClr val="00146A"/>
                </a:solidFill>
                <a:latin typeface="Garamond" charset="0"/>
              </a:rPr>
              <a:t>provides financial support for education and housing to individuals with at least 90 days of aggregate service after September 10, 2001, or individuals discharged with a service-connected disability after 30 days. </a:t>
            </a:r>
            <a:r>
              <a:rPr lang="en-US" sz="1800" dirty="0">
                <a:solidFill>
                  <a:srgbClr val="00146A"/>
                </a:solidFill>
                <a:latin typeface="Garamond" charset="0"/>
                <a:hlinkClick r:id="rId9"/>
              </a:rPr>
              <a:t>http://</a:t>
            </a:r>
            <a:r>
              <a:rPr lang="en-US" sz="1800" dirty="0" smtClean="0">
                <a:solidFill>
                  <a:srgbClr val="00146A"/>
                </a:solidFill>
                <a:latin typeface="Garamond" charset="0"/>
                <a:hlinkClick r:id="rId9"/>
              </a:rPr>
              <a:t>www.gibill.va.gov/benefits/post_911_gibill/index.html</a:t>
            </a:r>
            <a:r>
              <a:rPr lang="en-US" sz="1800" dirty="0" smtClean="0">
                <a:solidFill>
                  <a:srgbClr val="00146A"/>
                </a:solidFill>
                <a:latin typeface="Garamond" charset="0"/>
              </a:rPr>
              <a:t> </a:t>
            </a:r>
            <a:endParaRPr lang="en-US" sz="1800" dirty="0">
              <a:solidFill>
                <a:srgbClr val="00146A"/>
              </a:solidFill>
              <a:latin typeface="Garamond" charset="0"/>
            </a:endParaRPr>
          </a:p>
          <a:p>
            <a:pPr marL="285750" lvl="0" indent="-285750" eaLnBrk="0" hangingPunct="0">
              <a:spcAft>
                <a:spcPts val="1200"/>
              </a:spcAft>
              <a:buFont typeface="Arial" pitchFamily="34" charset="0"/>
              <a:buChar char="•"/>
            </a:pPr>
            <a:endParaRPr lang="en-US" sz="1800" dirty="0">
              <a:solidFill>
                <a:srgbClr val="00146A"/>
              </a:solidFill>
              <a:latin typeface="Garamond" charset="0"/>
            </a:endParaRPr>
          </a:p>
        </p:txBody>
      </p:sp>
    </p:spTree>
    <p:extLst>
      <p:ext uri="{BB962C8B-B14F-4D97-AF65-F5344CB8AC3E}">
        <p14:creationId xmlns:p14="http://schemas.microsoft.com/office/powerpoint/2010/main" xmlns="" val="3826282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030" descr="template_new"/>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5362" name="Text Box 11"/>
          <p:cNvSpPr txBox="1">
            <a:spLocks noChangeArrowheads="1"/>
          </p:cNvSpPr>
          <p:nvPr/>
        </p:nvSpPr>
        <p:spPr bwMode="auto">
          <a:xfrm>
            <a:off x="0" y="763693"/>
            <a:ext cx="9036496" cy="954107"/>
          </a:xfrm>
          <a:prstGeom prst="rect">
            <a:avLst/>
          </a:prstGeom>
          <a:noFill/>
          <a:ln w="9525">
            <a:noFill/>
            <a:miter lim="800000"/>
            <a:headEnd/>
            <a:tailEnd/>
          </a:ln>
        </p:spPr>
        <p:txBody>
          <a:bodyPr wrap="square">
            <a:prstTxWarp prst="textNoShape">
              <a:avLst/>
            </a:prstTxWarp>
            <a:spAutoFit/>
          </a:bodyPr>
          <a:lstStyle/>
          <a:p>
            <a:pPr algn="ctr" eaLnBrk="0" hangingPunct="0"/>
            <a:r>
              <a:rPr lang="en-US" sz="3200" dirty="0" smtClean="0">
                <a:solidFill>
                  <a:srgbClr val="00146A"/>
                </a:solidFill>
                <a:latin typeface="Franklin Gothic Demi" pitchFamily="34" charset="0"/>
              </a:rPr>
              <a:t>Linking SSVF and HVRP</a:t>
            </a:r>
          </a:p>
          <a:p>
            <a:pPr algn="ctr" eaLnBrk="0" hangingPunct="0"/>
            <a:r>
              <a:rPr lang="en-US" i="1" dirty="0" smtClean="0">
                <a:solidFill>
                  <a:srgbClr val="00146A"/>
                </a:solidFill>
                <a:latin typeface="Franklin Gothic Demi" pitchFamily="34" charset="0"/>
              </a:rPr>
              <a:t>Veterans Outreach Center’s Perspective</a:t>
            </a:r>
          </a:p>
        </p:txBody>
      </p:sp>
      <p:sp>
        <p:nvSpPr>
          <p:cNvPr id="15365" name="Text Box 14"/>
          <p:cNvSpPr txBox="1">
            <a:spLocks noChangeArrowheads="1"/>
          </p:cNvSpPr>
          <p:nvPr/>
        </p:nvSpPr>
        <p:spPr bwMode="auto">
          <a:xfrm>
            <a:off x="179512" y="2420888"/>
            <a:ext cx="8496944" cy="4124206"/>
          </a:xfrm>
          <a:prstGeom prst="rect">
            <a:avLst/>
          </a:prstGeom>
          <a:noFill/>
          <a:ln w="9525">
            <a:noFill/>
            <a:miter lim="800000"/>
            <a:headEnd/>
            <a:tailEnd/>
          </a:ln>
        </p:spPr>
        <p:txBody>
          <a:bodyPr wrap="square">
            <a:prstTxWarp prst="textNoShape">
              <a:avLst/>
            </a:prstTxWarp>
            <a:spAutoFit/>
          </a:bodyPr>
          <a:lstStyle/>
          <a:p>
            <a:pPr marL="285750" lvl="0" indent="-285750" algn="ctr" eaLnBrk="0" hangingPunct="0">
              <a:spcAft>
                <a:spcPts val="1200"/>
              </a:spcAft>
            </a:pPr>
            <a:r>
              <a:rPr lang="en-US" i="1" dirty="0" smtClean="0">
                <a:solidFill>
                  <a:srgbClr val="00146A"/>
                </a:solidFill>
                <a:latin typeface="Franklin Gothic Demi" pitchFamily="34" charset="0"/>
              </a:rPr>
              <a:t>WHAT WE DO</a:t>
            </a:r>
          </a:p>
          <a:p>
            <a:pPr marL="285750" indent="-285750" algn="ctr" eaLnBrk="0" hangingPunct="0">
              <a:spcAft>
                <a:spcPts val="1200"/>
              </a:spcAft>
            </a:pPr>
            <a:r>
              <a:rPr lang="en-US" sz="3200" dirty="0" smtClean="0">
                <a:solidFill>
                  <a:srgbClr val="00146A"/>
                </a:solidFill>
                <a:latin typeface="Garamond" charset="0"/>
              </a:rPr>
              <a:t>Veterans Outreach Center is an independent community-centered non-profit providing premier one-stop supportive services to veterans of the U.S. Armed Forces and their families in the greater Rochester area.</a:t>
            </a:r>
          </a:p>
          <a:p>
            <a:pPr marL="285750" indent="-285750" eaLnBrk="0" hangingPunct="0">
              <a:spcAft>
                <a:spcPts val="1200"/>
              </a:spcAft>
              <a:buFont typeface="Arial" pitchFamily="34" charset="0"/>
              <a:buChar char="•"/>
            </a:pPr>
            <a:endParaRPr lang="en-US" dirty="0" smtClean="0">
              <a:solidFill>
                <a:srgbClr val="00146A"/>
              </a:solidFill>
              <a:latin typeface="Garamond" charset="0"/>
            </a:endParaRPr>
          </a:p>
          <a:p>
            <a:pPr marL="285750" indent="-285750" eaLnBrk="0" hangingPunct="0">
              <a:spcAft>
                <a:spcPts val="1200"/>
              </a:spcAft>
              <a:buFont typeface="Arial" pitchFamily="34" charset="0"/>
              <a:buChar char="•"/>
            </a:pPr>
            <a:endParaRPr lang="en-US" dirty="0" smtClean="0">
              <a:solidFill>
                <a:srgbClr val="000000"/>
              </a:solidFill>
              <a:latin typeface="Garamond" charset="0"/>
            </a:endParaRPr>
          </a:p>
        </p:txBody>
      </p:sp>
    </p:spTree>
    <p:extLst>
      <p:ext uri="{BB962C8B-B14F-4D97-AF65-F5344CB8AC3E}">
        <p14:creationId xmlns:p14="http://schemas.microsoft.com/office/powerpoint/2010/main" xmlns="" val="3862540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030" descr="template_new"/>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5362" name="Text Box 11"/>
          <p:cNvSpPr txBox="1">
            <a:spLocks noChangeArrowheads="1"/>
          </p:cNvSpPr>
          <p:nvPr/>
        </p:nvSpPr>
        <p:spPr bwMode="auto">
          <a:xfrm>
            <a:off x="0" y="763693"/>
            <a:ext cx="9036496" cy="954107"/>
          </a:xfrm>
          <a:prstGeom prst="rect">
            <a:avLst/>
          </a:prstGeom>
          <a:noFill/>
          <a:ln w="9525">
            <a:noFill/>
            <a:miter lim="800000"/>
            <a:headEnd/>
            <a:tailEnd/>
          </a:ln>
        </p:spPr>
        <p:txBody>
          <a:bodyPr wrap="square">
            <a:prstTxWarp prst="textNoShape">
              <a:avLst/>
            </a:prstTxWarp>
            <a:spAutoFit/>
          </a:bodyPr>
          <a:lstStyle/>
          <a:p>
            <a:pPr algn="ctr" eaLnBrk="0" hangingPunct="0"/>
            <a:r>
              <a:rPr lang="en-US" sz="3200" dirty="0" smtClean="0">
                <a:solidFill>
                  <a:srgbClr val="00146A"/>
                </a:solidFill>
                <a:latin typeface="Franklin Gothic Demi" pitchFamily="34" charset="0"/>
              </a:rPr>
              <a:t>Linking SSVF and HVRP</a:t>
            </a:r>
          </a:p>
          <a:p>
            <a:pPr algn="ctr" eaLnBrk="0" hangingPunct="0"/>
            <a:r>
              <a:rPr lang="en-US" i="1" dirty="0" smtClean="0">
                <a:solidFill>
                  <a:srgbClr val="00146A"/>
                </a:solidFill>
                <a:latin typeface="Franklin Gothic Demi" pitchFamily="34" charset="0"/>
              </a:rPr>
              <a:t>Veterans Outreach Center’s Perspective</a:t>
            </a:r>
          </a:p>
        </p:txBody>
      </p:sp>
      <p:sp>
        <p:nvSpPr>
          <p:cNvPr id="15365" name="Text Box 14"/>
          <p:cNvSpPr txBox="1">
            <a:spLocks noChangeArrowheads="1"/>
          </p:cNvSpPr>
          <p:nvPr/>
        </p:nvSpPr>
        <p:spPr bwMode="auto">
          <a:xfrm>
            <a:off x="323528" y="1556792"/>
            <a:ext cx="8496944" cy="5693866"/>
          </a:xfrm>
          <a:prstGeom prst="rect">
            <a:avLst/>
          </a:prstGeom>
          <a:noFill/>
          <a:ln w="9525">
            <a:noFill/>
            <a:miter lim="800000"/>
            <a:headEnd/>
            <a:tailEnd/>
          </a:ln>
        </p:spPr>
        <p:txBody>
          <a:bodyPr wrap="square">
            <a:prstTxWarp prst="textNoShape">
              <a:avLst/>
            </a:prstTxWarp>
            <a:spAutoFit/>
          </a:bodyPr>
          <a:lstStyle/>
          <a:p>
            <a:pPr lvl="0" algn="ctr" eaLnBrk="0" hangingPunct="0"/>
            <a:r>
              <a:rPr lang="en-US" i="1" dirty="0" smtClean="0">
                <a:solidFill>
                  <a:srgbClr val="00146A"/>
                </a:solidFill>
                <a:latin typeface="Franklin Gothic Demi" pitchFamily="34" charset="0"/>
              </a:rPr>
              <a:t>SSVF Program (STEPS-</a:t>
            </a:r>
            <a:r>
              <a:rPr lang="en-US" i="1" dirty="0" smtClean="0">
                <a:solidFill>
                  <a:srgbClr val="FF0000"/>
                </a:solidFill>
                <a:latin typeface="Franklin Gothic Demi" pitchFamily="34" charset="0"/>
              </a:rPr>
              <a:t>S</a:t>
            </a:r>
            <a:r>
              <a:rPr lang="en-US" i="1" dirty="0" smtClean="0">
                <a:solidFill>
                  <a:srgbClr val="00146A"/>
                </a:solidFill>
                <a:latin typeface="Franklin Gothic Demi" pitchFamily="34" charset="0"/>
              </a:rPr>
              <a:t>ervices </a:t>
            </a:r>
            <a:r>
              <a:rPr lang="en-US" i="1" dirty="0" smtClean="0">
                <a:solidFill>
                  <a:srgbClr val="FF0000"/>
                </a:solidFill>
                <a:latin typeface="Franklin Gothic Demi" pitchFamily="34" charset="0"/>
              </a:rPr>
              <a:t>T</a:t>
            </a:r>
            <a:r>
              <a:rPr lang="en-US" i="1" dirty="0" smtClean="0">
                <a:solidFill>
                  <a:srgbClr val="00146A"/>
                </a:solidFill>
                <a:latin typeface="Franklin Gothic Demi" pitchFamily="34" charset="0"/>
              </a:rPr>
              <a:t>o </a:t>
            </a:r>
            <a:r>
              <a:rPr lang="en-US" i="1" dirty="0" smtClean="0">
                <a:solidFill>
                  <a:srgbClr val="FF0000"/>
                </a:solidFill>
                <a:latin typeface="Franklin Gothic Demi" pitchFamily="34" charset="0"/>
              </a:rPr>
              <a:t>E</a:t>
            </a:r>
            <a:r>
              <a:rPr lang="en-US" i="1" dirty="0" smtClean="0">
                <a:solidFill>
                  <a:srgbClr val="00146A"/>
                </a:solidFill>
                <a:latin typeface="Franklin Gothic Demi" pitchFamily="34" charset="0"/>
              </a:rPr>
              <a:t>nable </a:t>
            </a:r>
            <a:r>
              <a:rPr lang="en-US" i="1" dirty="0" smtClean="0">
                <a:solidFill>
                  <a:srgbClr val="FF0000"/>
                </a:solidFill>
                <a:latin typeface="Franklin Gothic Demi" pitchFamily="34" charset="0"/>
              </a:rPr>
              <a:t>P</a:t>
            </a:r>
            <a:r>
              <a:rPr lang="en-US" i="1" dirty="0" smtClean="0">
                <a:solidFill>
                  <a:srgbClr val="00146A"/>
                </a:solidFill>
                <a:latin typeface="Franklin Gothic Demi" pitchFamily="34" charset="0"/>
              </a:rPr>
              <a:t>ositive </a:t>
            </a:r>
            <a:r>
              <a:rPr lang="en-US" i="1" dirty="0" smtClean="0">
                <a:solidFill>
                  <a:srgbClr val="FF0000"/>
                </a:solidFill>
                <a:latin typeface="Franklin Gothic Demi" pitchFamily="34" charset="0"/>
              </a:rPr>
              <a:t>S</a:t>
            </a:r>
            <a:r>
              <a:rPr lang="en-US" i="1" dirty="0" smtClean="0">
                <a:solidFill>
                  <a:srgbClr val="00146A"/>
                </a:solidFill>
                <a:latin typeface="Franklin Gothic Demi" pitchFamily="34" charset="0"/>
              </a:rPr>
              <a:t>olutions</a:t>
            </a:r>
            <a:r>
              <a:rPr lang="en-US" i="1" dirty="0" smtClean="0">
                <a:solidFill>
                  <a:srgbClr val="00146A"/>
                </a:solidFill>
                <a:latin typeface="Franklin Gothic Demi" pitchFamily="34" charset="0"/>
              </a:rPr>
              <a:t>)</a:t>
            </a:r>
          </a:p>
          <a:p>
            <a:pPr lvl="0" algn="ctr" eaLnBrk="0" hangingPunct="0"/>
            <a:endParaRPr lang="en-US" sz="3200" dirty="0" smtClean="0">
              <a:solidFill>
                <a:srgbClr val="00146A"/>
              </a:solidFill>
              <a:latin typeface="Garamond" charset="0"/>
            </a:endParaRPr>
          </a:p>
          <a:p>
            <a:pPr lvl="0" eaLnBrk="0" hangingPunct="0">
              <a:buFont typeface="Wingdings" pitchFamily="2" charset="2"/>
              <a:buChar char="q"/>
            </a:pPr>
            <a:r>
              <a:rPr lang="en-US" sz="1800" dirty="0" smtClean="0">
                <a:solidFill>
                  <a:srgbClr val="00146A"/>
                </a:solidFill>
                <a:latin typeface="Garamond" charset="0"/>
              </a:rPr>
              <a:t>SSVF offers dedicated case management services through internal and on-site collaborative partnerships to help stabilize clients.  </a:t>
            </a:r>
            <a:r>
              <a:rPr lang="en-US" sz="1800" dirty="0" smtClean="0">
                <a:solidFill>
                  <a:srgbClr val="00146A"/>
                </a:solidFill>
                <a:latin typeface="Garamond" charset="0"/>
              </a:rPr>
              <a:t>Case management may include any or all of the following</a:t>
            </a:r>
            <a:r>
              <a:rPr lang="en-US" sz="1800" dirty="0" smtClean="0">
                <a:solidFill>
                  <a:srgbClr val="00146A"/>
                </a:solidFill>
                <a:latin typeface="Garamond" charset="0"/>
              </a:rPr>
              <a:t>:</a:t>
            </a:r>
            <a:endParaRPr lang="en-US" sz="1800" dirty="0" smtClean="0">
              <a:solidFill>
                <a:srgbClr val="00146A"/>
              </a:solidFill>
              <a:latin typeface="Garamond" charset="0"/>
            </a:endParaRPr>
          </a:p>
          <a:p>
            <a:pPr lvl="1" eaLnBrk="0" hangingPunct="0">
              <a:buFont typeface="Wingdings" pitchFamily="2" charset="2"/>
              <a:buChar char="q"/>
            </a:pPr>
            <a:r>
              <a:rPr lang="en-US" sz="1800" dirty="0" smtClean="0">
                <a:solidFill>
                  <a:srgbClr val="00146A"/>
                </a:solidFill>
                <a:latin typeface="Garamond" charset="0"/>
              </a:rPr>
              <a:t>Veterans benefits counseling (via our 2 assigned state accredited DVA counselors)</a:t>
            </a:r>
          </a:p>
          <a:p>
            <a:pPr lvl="1" eaLnBrk="0" hangingPunct="0">
              <a:buFont typeface="Wingdings" pitchFamily="2" charset="2"/>
              <a:buChar char="q"/>
            </a:pPr>
            <a:r>
              <a:rPr lang="en-US" sz="1800" dirty="0" smtClean="0">
                <a:solidFill>
                  <a:srgbClr val="00146A"/>
                </a:solidFill>
                <a:latin typeface="Garamond" charset="0"/>
              </a:rPr>
              <a:t>Legal assistance (MCLAC attorneys)</a:t>
            </a:r>
          </a:p>
          <a:p>
            <a:pPr lvl="1" eaLnBrk="0" hangingPunct="0">
              <a:buFont typeface="Wingdings" pitchFamily="2" charset="2"/>
              <a:buChar char="q"/>
            </a:pPr>
            <a:r>
              <a:rPr lang="en-US" sz="1800" dirty="0" smtClean="0">
                <a:solidFill>
                  <a:srgbClr val="00146A"/>
                </a:solidFill>
                <a:latin typeface="Garamond" charset="0"/>
              </a:rPr>
              <a:t>Personal financial planning and income support services (on site Financial Counselor)</a:t>
            </a:r>
          </a:p>
          <a:p>
            <a:pPr lvl="1" eaLnBrk="0" hangingPunct="0">
              <a:buFont typeface="Wingdings" pitchFamily="2" charset="2"/>
              <a:buChar char="q"/>
            </a:pPr>
            <a:r>
              <a:rPr lang="en-US" sz="1800" dirty="0" smtClean="0">
                <a:solidFill>
                  <a:srgbClr val="00146A"/>
                </a:solidFill>
                <a:latin typeface="Garamond" charset="0"/>
              </a:rPr>
              <a:t>Housing search and placement assistance/ Tenant’s Rights and Responsibilities </a:t>
            </a:r>
            <a:r>
              <a:rPr lang="en-US" sz="1800" dirty="0" smtClean="0">
                <a:solidFill>
                  <a:srgbClr val="00146A"/>
                </a:solidFill>
                <a:latin typeface="Garamond" charset="0"/>
              </a:rPr>
              <a:t>  Workshop  </a:t>
            </a:r>
            <a:r>
              <a:rPr lang="en-US" sz="1800" dirty="0" smtClean="0">
                <a:solidFill>
                  <a:srgbClr val="00146A"/>
                </a:solidFill>
                <a:latin typeface="Garamond" charset="0"/>
              </a:rPr>
              <a:t>(on site Housing Council Coordinator)</a:t>
            </a:r>
          </a:p>
          <a:p>
            <a:pPr lvl="1" eaLnBrk="0" hangingPunct="0">
              <a:buFont typeface="Wingdings" pitchFamily="2" charset="2"/>
              <a:buChar char="q"/>
            </a:pPr>
            <a:r>
              <a:rPr lang="en-US" sz="1800" dirty="0" smtClean="0">
                <a:solidFill>
                  <a:srgbClr val="00146A"/>
                </a:solidFill>
                <a:latin typeface="Garamond" charset="0"/>
              </a:rPr>
              <a:t>Peer-to-peer, Veteran-to-veteran mentor services (on site Compeer affiliates)</a:t>
            </a:r>
          </a:p>
          <a:p>
            <a:pPr lvl="1" eaLnBrk="0" hangingPunct="0">
              <a:buFont typeface="Wingdings" pitchFamily="2" charset="2"/>
              <a:buChar char="q"/>
            </a:pPr>
            <a:r>
              <a:rPr lang="en-US" sz="1800" dirty="0" smtClean="0">
                <a:solidFill>
                  <a:srgbClr val="00146A"/>
                </a:solidFill>
                <a:latin typeface="Garamond" charset="0"/>
              </a:rPr>
              <a:t>Referrals to community partners to obtain benefits: social security, welfare, etc.</a:t>
            </a:r>
          </a:p>
          <a:p>
            <a:pPr lvl="1" eaLnBrk="0" hangingPunct="0">
              <a:buFont typeface="Wingdings" pitchFamily="2" charset="2"/>
              <a:buChar char="q"/>
            </a:pPr>
            <a:r>
              <a:rPr lang="en-US" sz="1800" dirty="0" smtClean="0">
                <a:solidFill>
                  <a:srgbClr val="00146A"/>
                </a:solidFill>
                <a:latin typeface="Garamond" charset="0"/>
              </a:rPr>
              <a:t>Limited and time-durational temporary financial assistance for security deposits, first months rent, rental arrears, utility deposits and utility arrears </a:t>
            </a:r>
          </a:p>
          <a:p>
            <a:pPr lvl="1" eaLnBrk="0" hangingPunct="0">
              <a:buFont typeface="Wingdings" pitchFamily="2" charset="2"/>
              <a:buChar char="q"/>
            </a:pPr>
            <a:r>
              <a:rPr lang="en-US" sz="1800" dirty="0" smtClean="0">
                <a:solidFill>
                  <a:srgbClr val="00146A"/>
                </a:solidFill>
                <a:latin typeface="Garamond" charset="0"/>
              </a:rPr>
              <a:t>Seasonal income tax preparation assistance (on site Financial Counselor)</a:t>
            </a:r>
          </a:p>
          <a:p>
            <a:pPr lvl="1" eaLnBrk="0" hangingPunct="0">
              <a:buFont typeface="Wingdings" pitchFamily="2" charset="2"/>
              <a:buChar char="q"/>
            </a:pPr>
            <a:r>
              <a:rPr lang="en-US" sz="1800" dirty="0" smtClean="0">
                <a:solidFill>
                  <a:srgbClr val="00146A"/>
                </a:solidFill>
                <a:latin typeface="Garamond" charset="0"/>
              </a:rPr>
              <a:t>Assist clients in obtaining VA benefits </a:t>
            </a:r>
          </a:p>
          <a:p>
            <a:pPr lvl="1" eaLnBrk="0" hangingPunct="0">
              <a:buFont typeface="Wingdings" pitchFamily="2" charset="2"/>
              <a:buChar char="q"/>
            </a:pPr>
            <a:r>
              <a:rPr lang="en-US" sz="1800" dirty="0" smtClean="0">
                <a:solidFill>
                  <a:srgbClr val="00146A"/>
                </a:solidFill>
                <a:latin typeface="Garamond" charset="0"/>
              </a:rPr>
              <a:t>Educational Benefits Counseling (on site Education Resource Specialist)</a:t>
            </a:r>
          </a:p>
          <a:p>
            <a:pPr lvl="1" eaLnBrk="0" hangingPunct="0">
              <a:buFont typeface="Wingdings" pitchFamily="2" charset="2"/>
              <a:buChar char="q"/>
            </a:pPr>
            <a:endParaRPr lang="en-US" sz="1400" dirty="0" smtClean="0">
              <a:solidFill>
                <a:srgbClr val="000000"/>
              </a:solidFill>
              <a:latin typeface="Times Roman" pitchFamily="18" charset="0"/>
            </a:endParaRPr>
          </a:p>
          <a:p>
            <a:pPr marL="285750" indent="-285750" eaLnBrk="0" hangingPunct="0">
              <a:spcAft>
                <a:spcPts val="1200"/>
              </a:spcAft>
              <a:buFont typeface="Arial" pitchFamily="34" charset="0"/>
              <a:buChar char="•"/>
            </a:pPr>
            <a:endParaRPr lang="en-US" dirty="0" smtClean="0">
              <a:solidFill>
                <a:srgbClr val="000000"/>
              </a:solidFill>
              <a:latin typeface="Garamond" charset="0"/>
            </a:endParaRPr>
          </a:p>
        </p:txBody>
      </p:sp>
    </p:spTree>
    <p:extLst>
      <p:ext uri="{BB962C8B-B14F-4D97-AF65-F5344CB8AC3E}">
        <p14:creationId xmlns:p14="http://schemas.microsoft.com/office/powerpoint/2010/main" xmlns="" val="3862540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3180</TotalTime>
  <Words>1492</Words>
  <Application>Microsoft Office PowerPoint</Application>
  <PresentationFormat>On-screen Show (4:3)</PresentationFormat>
  <Paragraphs>120</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Blank Presentation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Adam Feldhousen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Feldhousen</dc:creator>
  <cp:lastModifiedBy>lisadejonge</cp:lastModifiedBy>
  <cp:revision>196</cp:revision>
  <cp:lastPrinted>2012-09-19T12:58:51Z</cp:lastPrinted>
  <dcterms:created xsi:type="dcterms:W3CDTF">2011-09-29T13:28:15Z</dcterms:created>
  <dcterms:modified xsi:type="dcterms:W3CDTF">2013-01-17T17:25:29Z</dcterms:modified>
</cp:coreProperties>
</file>