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756" r:id="rId2"/>
    <p:sldId id="830" r:id="rId3"/>
    <p:sldId id="829" r:id="rId4"/>
    <p:sldId id="810" r:id="rId5"/>
    <p:sldId id="816" r:id="rId6"/>
    <p:sldId id="811" r:id="rId7"/>
    <p:sldId id="812" r:id="rId8"/>
    <p:sldId id="813" r:id="rId9"/>
    <p:sldId id="814" r:id="rId10"/>
    <p:sldId id="871" r:id="rId11"/>
    <p:sldId id="834" r:id="rId12"/>
    <p:sldId id="835" r:id="rId13"/>
    <p:sldId id="836" r:id="rId14"/>
    <p:sldId id="837" r:id="rId15"/>
    <p:sldId id="838" r:id="rId16"/>
    <p:sldId id="839" r:id="rId17"/>
    <p:sldId id="840" r:id="rId18"/>
    <p:sldId id="817" r:id="rId19"/>
    <p:sldId id="821" r:id="rId20"/>
    <p:sldId id="822" r:id="rId21"/>
    <p:sldId id="819" r:id="rId22"/>
    <p:sldId id="832" r:id="rId23"/>
    <p:sldId id="831" r:id="rId24"/>
    <p:sldId id="820" r:id="rId25"/>
    <p:sldId id="818" r:id="rId26"/>
    <p:sldId id="854" r:id="rId27"/>
    <p:sldId id="855" r:id="rId28"/>
    <p:sldId id="856" r:id="rId29"/>
    <p:sldId id="857" r:id="rId30"/>
    <p:sldId id="858" r:id="rId31"/>
    <p:sldId id="859" r:id="rId32"/>
    <p:sldId id="860" r:id="rId33"/>
    <p:sldId id="861" r:id="rId34"/>
    <p:sldId id="862" r:id="rId35"/>
    <p:sldId id="863" r:id="rId36"/>
    <p:sldId id="864" r:id="rId37"/>
    <p:sldId id="865" r:id="rId38"/>
    <p:sldId id="866" r:id="rId39"/>
    <p:sldId id="867" r:id="rId40"/>
    <p:sldId id="868" r:id="rId41"/>
    <p:sldId id="869" r:id="rId42"/>
    <p:sldId id="870" r:id="rId43"/>
    <p:sldId id="823" r:id="rId44"/>
    <p:sldId id="827" r:id="rId45"/>
    <p:sldId id="826" r:id="rId46"/>
    <p:sldId id="873" r:id="rId47"/>
    <p:sldId id="874" r:id="rId48"/>
    <p:sldId id="825" r:id="rId49"/>
    <p:sldId id="824" r:id="rId50"/>
    <p:sldId id="843" r:id="rId51"/>
    <p:sldId id="844" r:id="rId52"/>
    <p:sldId id="845" r:id="rId53"/>
    <p:sldId id="846" r:id="rId54"/>
    <p:sldId id="847" r:id="rId55"/>
    <p:sldId id="848" r:id="rId56"/>
    <p:sldId id="849" r:id="rId57"/>
    <p:sldId id="850" r:id="rId58"/>
    <p:sldId id="851" r:id="rId59"/>
    <p:sldId id="852" r:id="rId60"/>
    <p:sldId id="872" r:id="rId61"/>
  </p:sldIdLst>
  <p:sldSz cx="9144000" cy="6858000" type="screen4x3"/>
  <p:notesSz cx="7019925" cy="9305925"/>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clrMru>
    <a:srgbClr val="0000FF"/>
    <a:srgbClr val="006600"/>
    <a:srgbClr val="CC0000"/>
    <a:srgbClr val="DDDDDD"/>
    <a:srgbClr val="FFFF00"/>
    <a:srgbClr val="009900"/>
    <a:srgbClr val="CC6600"/>
    <a:srgbClr val="99FF66"/>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16" autoAdjust="0"/>
    <p:restoredTop sz="96649" autoAdjust="0"/>
  </p:normalViewPr>
  <p:slideViewPr>
    <p:cSldViewPr>
      <p:cViewPr>
        <p:scale>
          <a:sx n="74" d="100"/>
          <a:sy n="74"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02"/>
    </p:cViewPr>
  </p:sorterViewPr>
  <p:notesViewPr>
    <p:cSldViewPr>
      <p:cViewPr>
        <p:scale>
          <a:sx n="66" d="100"/>
          <a:sy n="66" d="100"/>
        </p:scale>
        <p:origin x="-2256" y="-7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 val="7110548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3796" cy="464681"/>
          </a:xfrm>
          <a:prstGeom prst="rect">
            <a:avLst/>
          </a:prstGeom>
          <a:noFill/>
          <a:ln w="9525">
            <a:noFill/>
            <a:miter lim="800000"/>
            <a:headEnd/>
            <a:tailEnd/>
          </a:ln>
          <a:effectLst/>
        </p:spPr>
        <p:txBody>
          <a:bodyPr vert="horz" wrap="square" lIns="93597" tIns="46800" rIns="93597" bIns="46800" numCol="1" anchor="t" anchorCtr="0" compatLnSpc="1">
            <a:prstTxWarp prst="textNoShape">
              <a:avLst/>
            </a:prstTxWarp>
          </a:bodyPr>
          <a:lstStyle>
            <a:lvl1pPr defTabSz="936014">
              <a:defRPr sz="1100" b="0"/>
            </a:lvl1pPr>
          </a:lstStyle>
          <a:p>
            <a:pPr>
              <a:defRPr/>
            </a:pPr>
            <a:endParaRPr lang="en-US"/>
          </a:p>
        </p:txBody>
      </p:sp>
      <p:sp>
        <p:nvSpPr>
          <p:cNvPr id="39939" name="Rectangle 3"/>
          <p:cNvSpPr>
            <a:spLocks noGrp="1" noChangeArrowheads="1"/>
          </p:cNvSpPr>
          <p:nvPr>
            <p:ph type="dt" idx="1"/>
          </p:nvPr>
        </p:nvSpPr>
        <p:spPr bwMode="auto">
          <a:xfrm>
            <a:off x="3974607" y="0"/>
            <a:ext cx="3043796" cy="464681"/>
          </a:xfrm>
          <a:prstGeom prst="rect">
            <a:avLst/>
          </a:prstGeom>
          <a:noFill/>
          <a:ln w="9525">
            <a:noFill/>
            <a:miter lim="800000"/>
            <a:headEnd/>
            <a:tailEnd/>
          </a:ln>
          <a:effectLst/>
        </p:spPr>
        <p:txBody>
          <a:bodyPr vert="horz" wrap="square" lIns="93597" tIns="46800" rIns="93597" bIns="46800" numCol="1" anchor="t" anchorCtr="0" compatLnSpc="1">
            <a:prstTxWarp prst="textNoShape">
              <a:avLst/>
            </a:prstTxWarp>
          </a:bodyPr>
          <a:lstStyle>
            <a:lvl1pPr algn="r" defTabSz="936014">
              <a:defRPr sz="1100" b="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85863" y="698500"/>
            <a:ext cx="4651375" cy="3489325"/>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2298" y="4419084"/>
            <a:ext cx="5615331" cy="4188282"/>
          </a:xfrm>
          <a:prstGeom prst="rect">
            <a:avLst/>
          </a:prstGeom>
          <a:noFill/>
          <a:ln w="9525">
            <a:noFill/>
            <a:miter lim="800000"/>
            <a:headEnd/>
            <a:tailEnd/>
          </a:ln>
          <a:effectLst/>
        </p:spPr>
        <p:txBody>
          <a:bodyPr vert="horz" wrap="square" lIns="93597" tIns="46800" rIns="93597" bIns="468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39706"/>
            <a:ext cx="3043796" cy="464681"/>
          </a:xfrm>
          <a:prstGeom prst="rect">
            <a:avLst/>
          </a:prstGeom>
          <a:noFill/>
          <a:ln w="9525">
            <a:noFill/>
            <a:miter lim="800000"/>
            <a:headEnd/>
            <a:tailEnd/>
          </a:ln>
          <a:effectLst/>
        </p:spPr>
        <p:txBody>
          <a:bodyPr vert="horz" wrap="square" lIns="93597" tIns="46800" rIns="93597" bIns="46800" numCol="1" anchor="b" anchorCtr="0" compatLnSpc="1">
            <a:prstTxWarp prst="textNoShape">
              <a:avLst/>
            </a:prstTxWarp>
          </a:bodyPr>
          <a:lstStyle>
            <a:lvl1pPr defTabSz="936014">
              <a:defRPr sz="1100" b="0"/>
            </a:lvl1pPr>
          </a:lstStyle>
          <a:p>
            <a:pPr>
              <a:defRPr/>
            </a:pPr>
            <a:endParaRPr lang="en-US"/>
          </a:p>
        </p:txBody>
      </p:sp>
      <p:sp>
        <p:nvSpPr>
          <p:cNvPr id="39943" name="Rectangle 7"/>
          <p:cNvSpPr>
            <a:spLocks noGrp="1" noChangeArrowheads="1"/>
          </p:cNvSpPr>
          <p:nvPr>
            <p:ph type="sldNum" sz="quarter" idx="5"/>
          </p:nvPr>
        </p:nvSpPr>
        <p:spPr bwMode="auto">
          <a:xfrm>
            <a:off x="3974607" y="8839706"/>
            <a:ext cx="3043796" cy="464681"/>
          </a:xfrm>
          <a:prstGeom prst="rect">
            <a:avLst/>
          </a:prstGeom>
          <a:noFill/>
          <a:ln w="9525">
            <a:noFill/>
            <a:miter lim="800000"/>
            <a:headEnd/>
            <a:tailEnd/>
          </a:ln>
          <a:effectLst/>
        </p:spPr>
        <p:txBody>
          <a:bodyPr vert="horz" wrap="square" lIns="93597" tIns="46800" rIns="93597" bIns="46800" numCol="1" anchor="b" anchorCtr="0" compatLnSpc="1">
            <a:prstTxWarp prst="textNoShape">
              <a:avLst/>
            </a:prstTxWarp>
          </a:bodyPr>
          <a:lstStyle>
            <a:lvl1pPr algn="r" defTabSz="936014">
              <a:defRPr sz="1100" b="0"/>
            </a:lvl1pPr>
          </a:lstStyle>
          <a:p>
            <a:pPr>
              <a:defRPr/>
            </a:pPr>
            <a:fld id="{A382B8A2-64D7-46C2-8275-E445F17956AF}"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4003192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lnSpc>
                <a:spcPct val="80000"/>
              </a:lnSpc>
            </a:pPr>
            <a:endParaRPr lang="en-US" sz="16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Times New Roman" pitchFamily="18"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Times New Roman" pitchFamily="18"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6503F4-B6B5-4DA7-9DFE-E9ECDE4D997B}"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so much for the introduction.</a:t>
            </a:r>
            <a:r>
              <a:rPr lang="en-US" baseline="0" dirty="0" smtClean="0"/>
              <a:t>  Before I move on,  I want to take a moment to thank Ken for his presentation. If we were together at a conference your presentation would earn a roaring applause. What a great tracking tool!   The next topic we will be discussing with you today in our Promising Practices and Common Issues Presentation  is Policies and Procedures. SSVF grantees have been provided an outline of a policy and procedure manual which has been posted on the SSVF website. However, throughout the site visits the SSVF regional coordinators have identified that many grantees would benefit from further conversations about the SSVF Policy and Procedure Manual as it is a major cornerstone in your SSVF Program. </a:t>
            </a:r>
            <a:endParaRPr lang="en-US" dirty="0" smtClean="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However, before we begin</a:t>
            </a:r>
            <a:r>
              <a:rPr lang="en-US" baseline="0" dirty="0" smtClean="0"/>
              <a:t> a discussion about promising practices, I wanted to briefly discuss some common issues that have been noted in some monitoring visits.  First, I want to communicate to you that the SSVF Program Guide is not a policy and procedure manual. I am going to say it again so it is clear to everyone….The SSVF Program Guide is not a policy and procedure manual. A common issue that is being encountered in the field is that the SSVF Program Guide is being used as policy and procedure manual. However, the intention of the guide is to provide an overview of the SSVF Program. It has force for oversight, auditing, and program review purposes, and is to be used by the Applicants to the SSVF Program, grantees, Department of Veteran Affairs staff members, and other interested parties. It provides a wealth of information about the SSVF Program.  Essentially, it is a broad National view of the SSVF program. </a:t>
            </a:r>
          </a:p>
          <a:p>
            <a:endParaRPr lang="en-US" baseline="0" dirty="0" smtClean="0"/>
          </a:p>
          <a:p>
            <a:r>
              <a:rPr lang="en-US" baseline="0" dirty="0" smtClean="0"/>
              <a:t>Lack of local context-</a:t>
            </a:r>
          </a:p>
          <a:p>
            <a:r>
              <a:rPr lang="en-US" baseline="0" dirty="0" smtClean="0"/>
              <a:t>The SSVF Program Office is keenly aware that the service delivery in Nebraska will differ greatly from the provision of services in New York. Therefore, each program is expected to have and maintain a policy and procedure manual that explains how their SSVF program is going to function within the guidelines noted in the SSVF Program Guide. </a:t>
            </a:r>
          </a:p>
          <a:p>
            <a:endParaRPr lang="en-US" baseline="0" dirty="0" smtClean="0"/>
          </a:p>
          <a:p>
            <a:r>
              <a:rPr lang="en-US" baseline="0" dirty="0" smtClean="0"/>
              <a:t>Lack of focus on housing stability-</a:t>
            </a:r>
          </a:p>
          <a:p>
            <a:r>
              <a:rPr lang="en-US" baseline="0" dirty="0" smtClean="0"/>
              <a:t>The SSVF Program is a housing stability program. The focus on the SSVF Policy and Procedure manual should be focused on housing stability.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before I begin to discuss specific</a:t>
            </a:r>
            <a:r>
              <a:rPr lang="en-US" baseline="0" dirty="0" smtClean="0"/>
              <a:t> promising practices, I think its important to think about the definition of policy and procedure as it will help you in the development, refinement and creation of your SSVF Program’s Policy and Procedure Manual. </a:t>
            </a:r>
          </a:p>
          <a:p>
            <a:endParaRPr lang="en-US" baseline="0" dirty="0" smtClean="0"/>
          </a:p>
          <a:p>
            <a:r>
              <a:rPr lang="en-US" baseline="0" dirty="0" smtClean="0"/>
              <a:t>Use the homework example</a:t>
            </a:r>
          </a:p>
          <a:p>
            <a:endParaRPr lang="en-US" baseline="0" dirty="0" smtClean="0"/>
          </a:p>
          <a:p>
            <a:r>
              <a:rPr lang="en-US" baseline="0" dirty="0" smtClean="0"/>
              <a:t>Subject: Homework</a:t>
            </a:r>
          </a:p>
          <a:p>
            <a:endParaRPr lang="en-US" baseline="0" dirty="0" smtClean="0"/>
          </a:p>
          <a:p>
            <a:r>
              <a:rPr lang="en-US" baseline="0" dirty="0" smtClean="0"/>
              <a:t>Policy: That all homework must be completed before you play outside.</a:t>
            </a:r>
          </a:p>
          <a:p>
            <a:endParaRPr lang="en-US" baseline="0" dirty="0" smtClean="0"/>
          </a:p>
          <a:p>
            <a:r>
              <a:rPr lang="en-US" baseline="0" dirty="0" smtClean="0"/>
              <a:t>Forms:  Signed Homework Planner</a:t>
            </a:r>
          </a:p>
          <a:p>
            <a:endParaRPr lang="en-US" baseline="0" dirty="0" smtClean="0"/>
          </a:p>
          <a:p>
            <a:pPr marL="228600" indent="-228600">
              <a:buAutoNum type="arabicPeriod"/>
            </a:pPr>
            <a:r>
              <a:rPr lang="en-US" baseline="0" dirty="0" smtClean="0"/>
              <a:t>Upon arrival from home after school the student is asked to review all homework assignments.</a:t>
            </a:r>
          </a:p>
          <a:p>
            <a:pPr marL="228600" indent="-228600">
              <a:buAutoNum type="arabicPeriod"/>
            </a:pPr>
            <a:r>
              <a:rPr lang="en-US" baseline="0" dirty="0" smtClean="0"/>
              <a:t>Prioritize based on the date the assignment is due</a:t>
            </a:r>
          </a:p>
          <a:p>
            <a:pPr marL="228600" indent="-228600">
              <a:buAutoNum type="arabicPeriod"/>
            </a:pPr>
            <a:r>
              <a:rPr lang="en-US" baseline="0" dirty="0" smtClean="0"/>
              <a:t>Begin working on homework with the closest due date</a:t>
            </a:r>
          </a:p>
          <a:p>
            <a:pPr marL="685800" lvl="1" indent="-228600">
              <a:buAutoNum type="arabicPeriod"/>
            </a:pPr>
            <a:r>
              <a:rPr lang="en-US" baseline="0" dirty="0" smtClean="0"/>
              <a:t>If multiple assignments are due on the same date, the homework </a:t>
            </a:r>
            <a:r>
              <a:rPr lang="en-US" baseline="0" dirty="0" err="1" smtClean="0"/>
              <a:t>anticpated</a:t>
            </a:r>
            <a:r>
              <a:rPr lang="en-US" baseline="0" dirty="0" smtClean="0"/>
              <a:t> to take the longest goes first… etc</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Clear and concise policy</a:t>
            </a:r>
          </a:p>
          <a:p>
            <a:r>
              <a:rPr lang="en-US" sz="1200" dirty="0" smtClean="0">
                <a:solidFill>
                  <a:schemeClr val="tx1"/>
                </a:solidFill>
              </a:rPr>
              <a:t>You may even go</a:t>
            </a:r>
            <a:r>
              <a:rPr lang="en-US" sz="1200" baseline="0" dirty="0" smtClean="0">
                <a:solidFill>
                  <a:schemeClr val="tx1"/>
                </a:solidFill>
              </a:rPr>
              <a:t> as far as stating …It is the policy of Agency SSVF Program to </a:t>
            </a:r>
            <a:endParaRPr lang="en-US" sz="1200" dirty="0" smtClean="0">
              <a:solidFill>
                <a:schemeClr val="tx1"/>
              </a:solidFill>
            </a:endParaRPr>
          </a:p>
          <a:p>
            <a:endParaRPr lang="en-US" sz="1200" dirty="0" smtClean="0">
              <a:solidFill>
                <a:schemeClr val="tx1"/>
              </a:solidFill>
            </a:endParaRPr>
          </a:p>
          <a:p>
            <a:r>
              <a:rPr lang="en-US" sz="1200" dirty="0" smtClean="0">
                <a:solidFill>
                  <a:schemeClr val="tx1"/>
                </a:solidFill>
              </a:rPr>
              <a:t>Clear and concise steps explaining how to  ensure the policy is supported</a:t>
            </a:r>
          </a:p>
          <a:p>
            <a:endParaRPr lang="en-US" sz="1200" dirty="0" smtClean="0">
              <a:solidFill>
                <a:schemeClr val="tx1"/>
              </a:solidFill>
            </a:endParaRPr>
          </a:p>
          <a:p>
            <a:r>
              <a:rPr lang="en-US" sz="1200" dirty="0" smtClean="0">
                <a:solidFill>
                  <a:schemeClr val="tx1"/>
                </a:solidFill>
              </a:rPr>
              <a:t>Manual that fully describes all aspects of the SSVF Program</a:t>
            </a:r>
          </a:p>
          <a:p>
            <a:r>
              <a:rPr lang="en-US" sz="1200" dirty="0" smtClean="0">
                <a:solidFill>
                  <a:schemeClr val="tx1"/>
                </a:solidFill>
              </a:rPr>
              <a:t>Allows a reader to fully understand how the SSVF Function at the agency level</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r>
              <a:rPr lang="en-US" baseline="0" dirty="0" smtClean="0"/>
              <a:t> to present on hot topics.</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Stan began working with Community Psychiatric Clinic in 1999  as a residential counselor.  Before being asked to implement SSVF at CPC, he supervised transitional housing programs for mentally ill chronically homeless adults, and young homeless adults. He has served on the Board of Directors for a Seattle area mental health services agency, and was appointed and served for five-years on the Seattle Human Rights Commission under two city administrations. SSVF is the first veterans' specific program he has supervised. </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Before</a:t>
            </a:r>
            <a:r>
              <a:rPr lang="en-US" baseline="0" dirty="0" smtClean="0"/>
              <a:t> we conclude I want to thank all of the presenters on the call today. Especially, Irene Hall from Family Endeavors, </a:t>
            </a:r>
            <a:r>
              <a:rPr lang="en-US" dirty="0" smtClean="0"/>
              <a:t>Ken Saefkow</a:t>
            </a:r>
            <a:r>
              <a:rPr lang="en-US" baseline="0" dirty="0" smtClean="0"/>
              <a:t> from </a:t>
            </a:r>
            <a:r>
              <a:rPr lang="en-US" dirty="0" err="1" smtClean="0"/>
              <a:t>Centerstone</a:t>
            </a:r>
            <a:r>
              <a:rPr lang="en-US" dirty="0" smtClean="0"/>
              <a:t> and Stan Brownlow from Community Psychiatric</a:t>
            </a:r>
            <a:r>
              <a:rPr lang="en-US" baseline="0" dirty="0" smtClean="0"/>
              <a:t> Clinic for highlighting some promising practices with everyone on the call today. We covered a great deal of information today and I found the presentation to be extremely helpful. I am confident that everyone else on the call is very appreciate of the information.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concludes the SSVF National Call for June 21, 2012. should you have any questions for feedback please email the SSVF program office at SSVF@va.gov.</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Thank you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40D5248B-3B92-4F4B-AB38-F8AE0716C5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D7ED69CF-50ED-40E1-9B7E-BB93E235C4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66788"/>
            <a:ext cx="1943100" cy="485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66788"/>
            <a:ext cx="5676900" cy="485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1CB9D83C-E0A3-46B3-A853-F8AEEAAF294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66788"/>
            <a:ext cx="7772400" cy="485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4" name="Rectangle 6"/>
          <p:cNvSpPr>
            <a:spLocks noGrp="1" noChangeArrowheads="1"/>
          </p:cNvSpPr>
          <p:nvPr>
            <p:ph type="sldNum" sz="quarter" idx="11"/>
          </p:nvPr>
        </p:nvSpPr>
        <p:spPr>
          <a:ln/>
        </p:spPr>
        <p:txBody>
          <a:bodyPr/>
          <a:lstStyle>
            <a:lvl1pPr>
              <a:defRPr/>
            </a:lvl1pPr>
          </a:lstStyle>
          <a:p>
            <a:pPr>
              <a:defRPr/>
            </a:pPr>
            <a:fld id="{0155CD4F-5655-4AD0-AAB8-CF8FBC97769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66788"/>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03388"/>
            <a:ext cx="7772400" cy="41148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C559EF08-334F-42AE-8A7D-BA16150B54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059A1592-7E4D-49A1-A25D-BF591E3A71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1"/>
          </p:nvPr>
        </p:nvSpPr>
        <p:spPr>
          <a:ln/>
        </p:spPr>
        <p:txBody>
          <a:bodyPr/>
          <a:lstStyle>
            <a:lvl1pPr>
              <a:defRPr/>
            </a:lvl1pPr>
          </a:lstStyle>
          <a:p>
            <a:pPr>
              <a:defRPr/>
            </a:pPr>
            <a:fld id="{39AEB183-E281-47F6-A0CC-9B41746AE4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033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33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1"/>
          </p:nvPr>
        </p:nvSpPr>
        <p:spPr>
          <a:ln/>
        </p:spPr>
        <p:txBody>
          <a:bodyPr/>
          <a:lstStyle>
            <a:lvl1pPr>
              <a:defRPr/>
            </a:lvl1pPr>
          </a:lstStyle>
          <a:p>
            <a:pPr>
              <a:defRPr/>
            </a:pPr>
            <a:fld id="{11759143-DA6E-43F2-9AF5-5D96C08A3F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8" name="Rectangle 6"/>
          <p:cNvSpPr>
            <a:spLocks noGrp="1" noChangeArrowheads="1"/>
          </p:cNvSpPr>
          <p:nvPr>
            <p:ph type="sldNum" sz="quarter" idx="11"/>
          </p:nvPr>
        </p:nvSpPr>
        <p:spPr>
          <a:ln/>
        </p:spPr>
        <p:txBody>
          <a:bodyPr/>
          <a:lstStyle>
            <a:lvl1pPr>
              <a:defRPr/>
            </a:lvl1pPr>
          </a:lstStyle>
          <a:p>
            <a:pPr>
              <a:defRPr/>
            </a:pPr>
            <a:fld id="{7E32D84C-C673-4A0A-9E52-45A186ACF3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4" name="Rectangle 6"/>
          <p:cNvSpPr>
            <a:spLocks noGrp="1" noChangeArrowheads="1"/>
          </p:cNvSpPr>
          <p:nvPr>
            <p:ph type="sldNum" sz="quarter" idx="11"/>
          </p:nvPr>
        </p:nvSpPr>
        <p:spPr>
          <a:ln/>
        </p:spPr>
        <p:txBody>
          <a:bodyPr/>
          <a:lstStyle>
            <a:lvl1pPr>
              <a:defRPr/>
            </a:lvl1pPr>
          </a:lstStyle>
          <a:p>
            <a:pPr>
              <a:defRPr/>
            </a:pPr>
            <a:fld id="{44EE4177-9B5B-4D57-8A46-E7E4207E39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1B5DA163-64A6-4089-AB16-6948BB4621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1"/>
          </p:nvPr>
        </p:nvSpPr>
        <p:spPr>
          <a:ln/>
        </p:spPr>
        <p:txBody>
          <a:bodyPr/>
          <a:lstStyle>
            <a:lvl1pPr>
              <a:defRPr/>
            </a:lvl1pPr>
          </a:lstStyle>
          <a:p>
            <a:pPr>
              <a:defRPr/>
            </a:pPr>
            <a:fld id="{00CF6AF8-43AA-4E8A-9930-01D1D2BDB2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1"/>
          </p:nvPr>
        </p:nvSpPr>
        <p:spPr>
          <a:ln/>
        </p:spPr>
        <p:txBody>
          <a:bodyPr/>
          <a:lstStyle>
            <a:lvl1pPr>
              <a:defRPr/>
            </a:lvl1pPr>
          </a:lstStyle>
          <a:p>
            <a:pPr>
              <a:defRPr/>
            </a:pPr>
            <a:fld id="{9DEB298B-CB99-4E1B-83F9-DCC99D800B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66788"/>
            <a:ext cx="7772400" cy="838200"/>
          </a:xfrm>
          <a:prstGeom prst="rect">
            <a:avLst/>
          </a:prstGeom>
          <a:noFill/>
          <a:ln w="9525">
            <a:noFill/>
            <a:miter lim="800000"/>
            <a:headEnd/>
            <a:tailEnd/>
          </a:ln>
          <a:effectLst/>
        </p:spPr>
        <p:txBody>
          <a:bodyPr vert="horz" wrap="square" lIns="91427" tIns="45713" rIns="91427" bIns="45713" numCol="1" anchor="ctr" anchorCtr="0" compatLnSpc="1">
            <a:prstTxWarp prst="textNoShape">
              <a:avLst/>
            </a:prstTxWarp>
          </a:bodyPr>
          <a:lstStyle/>
          <a:p>
            <a:pPr lvl="0"/>
            <a:r>
              <a:rPr lang="en-US" smtClean="0"/>
              <a:t>Energy Conservation Program</a:t>
            </a:r>
          </a:p>
        </p:txBody>
      </p:sp>
      <p:sp>
        <p:nvSpPr>
          <p:cNvPr id="1027" name="Rectangle 3"/>
          <p:cNvSpPr>
            <a:spLocks noGrp="1" noChangeArrowheads="1"/>
          </p:cNvSpPr>
          <p:nvPr>
            <p:ph type="body" idx="1"/>
          </p:nvPr>
        </p:nvSpPr>
        <p:spPr bwMode="auto">
          <a:xfrm>
            <a:off x="685800" y="1703388"/>
            <a:ext cx="7772400" cy="4114800"/>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553200"/>
            <a:ext cx="2895600" cy="457200"/>
          </a:xfrm>
          <a:prstGeom prst="rect">
            <a:avLst/>
          </a:prstGeom>
          <a:noFill/>
          <a:ln w="9525" algn="ctr">
            <a:noFill/>
            <a:miter lim="800000"/>
            <a:headEnd/>
            <a:tailEnd/>
          </a:ln>
          <a:effectLst/>
        </p:spPr>
        <p:txBody>
          <a:bodyPr vert="horz" wrap="square" lIns="91427" tIns="45713" rIns="91427" bIns="45713" numCol="1" anchor="t" anchorCtr="0" compatLnSpc="1">
            <a:prstTxWarp prst="textNoShape">
              <a:avLst/>
            </a:prstTxWarp>
          </a:bodyPr>
          <a:lstStyle>
            <a:lvl1pPr>
              <a:defRPr sz="1400" b="0">
                <a:latin typeface="Arial" charset="0"/>
              </a:defRPr>
            </a:lvl1pPr>
          </a:lstStyle>
          <a:p>
            <a:pPr>
              <a:defRPr/>
            </a:pPr>
            <a:r>
              <a:rPr lang="en-US"/>
              <a:t>DRAFT</a:t>
            </a:r>
          </a:p>
        </p:txBody>
      </p:sp>
      <p:sp>
        <p:nvSpPr>
          <p:cNvPr id="1030" name="Rectangle 6"/>
          <p:cNvSpPr>
            <a:spLocks noGrp="1" noChangeArrowheads="1"/>
          </p:cNvSpPr>
          <p:nvPr>
            <p:ph type="sldNum" sz="quarter" idx="4"/>
          </p:nvPr>
        </p:nvSpPr>
        <p:spPr bwMode="auto">
          <a:xfrm>
            <a:off x="7239000" y="6534150"/>
            <a:ext cx="1905000" cy="4572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400" b="0">
                <a:latin typeface="Arial" charset="0"/>
              </a:defRPr>
            </a:lvl1pPr>
          </a:lstStyle>
          <a:p>
            <a:pPr>
              <a:defRPr/>
            </a:pPr>
            <a:fld id="{EF5A26D5-520A-498F-8168-262EFE850B0E}" type="slidenum">
              <a:rPr lang="en-US"/>
              <a:pPr>
                <a:defRPr/>
              </a:pPr>
              <a:t>‹#›</a:t>
            </a:fld>
            <a:endParaRPr lang="en-US"/>
          </a:p>
        </p:txBody>
      </p:sp>
      <p:sp>
        <p:nvSpPr>
          <p:cNvPr id="1032" name="Rectangle 8"/>
          <p:cNvSpPr>
            <a:spLocks noChangeArrowheads="1"/>
          </p:cNvSpPr>
          <p:nvPr userDrawn="1"/>
        </p:nvSpPr>
        <p:spPr bwMode="auto">
          <a:xfrm>
            <a:off x="0" y="0"/>
            <a:ext cx="9144000" cy="990600"/>
          </a:xfrm>
          <a:prstGeom prst="rect">
            <a:avLst/>
          </a:prstGeom>
          <a:gradFill rotWithShape="0">
            <a:gsLst>
              <a:gs pos="0">
                <a:srgbClr val="0000FF">
                  <a:gamma/>
                  <a:shade val="46275"/>
                  <a:invGamma/>
                </a:srgbClr>
              </a:gs>
              <a:gs pos="100000">
                <a:srgbClr val="0000FF"/>
              </a:gs>
            </a:gsLst>
            <a:lin ang="18900000" scaled="1"/>
          </a:gradFill>
          <a:ln w="9525">
            <a:solidFill>
              <a:schemeClr val="tx1"/>
            </a:solidFill>
            <a:miter lim="800000"/>
            <a:headEnd/>
            <a:tailEnd/>
          </a:ln>
          <a:effectLst/>
        </p:spPr>
        <p:txBody>
          <a:bodyPr wrap="none" lIns="91427" tIns="45713" rIns="91427" bIns="45713" anchor="ctr"/>
          <a:lstStyle/>
          <a:p>
            <a:pPr algn="ctr">
              <a:defRPr/>
            </a:pPr>
            <a:r>
              <a:rPr lang="en-US" b="0"/>
              <a:t> </a:t>
            </a:r>
          </a:p>
        </p:txBody>
      </p:sp>
      <p:pic>
        <p:nvPicPr>
          <p:cNvPr id="1031" name="Picture 11" descr="Official_VA_Seal_embossed_web_1-25in"/>
          <p:cNvPicPr>
            <a:picLocks noChangeAspect="1" noChangeArrowheads="1"/>
          </p:cNvPicPr>
          <p:nvPr userDrawn="1"/>
        </p:nvPicPr>
        <p:blipFill>
          <a:blip r:embed="rId15" cstate="print"/>
          <a:srcRect/>
          <a:stretch>
            <a:fillRect/>
          </a:stretch>
        </p:blipFill>
        <p:spPr bwMode="auto">
          <a:xfrm>
            <a:off x="152400" y="228600"/>
            <a:ext cx="609600" cy="609600"/>
          </a:xfrm>
          <a:prstGeom prst="rect">
            <a:avLst/>
          </a:prstGeom>
          <a:noFill/>
          <a:ln w="9525">
            <a:noFill/>
            <a:miter lim="800000"/>
            <a:headEnd/>
            <a:tailEnd/>
          </a:ln>
        </p:spPr>
      </p:pic>
      <p:sp>
        <p:nvSpPr>
          <p:cNvPr id="1036" name="Text Box 12"/>
          <p:cNvSpPr txBox="1">
            <a:spLocks noChangeArrowheads="1"/>
          </p:cNvSpPr>
          <p:nvPr userDrawn="1"/>
        </p:nvSpPr>
        <p:spPr bwMode="auto">
          <a:xfrm>
            <a:off x="838200" y="304800"/>
            <a:ext cx="3657600" cy="549275"/>
          </a:xfrm>
          <a:prstGeom prst="rect">
            <a:avLst/>
          </a:prstGeom>
          <a:noFill/>
          <a:ln w="9525">
            <a:noFill/>
            <a:miter lim="800000"/>
            <a:headEnd/>
            <a:tailEnd/>
          </a:ln>
          <a:effectLst/>
        </p:spPr>
        <p:txBody>
          <a:bodyPr lIns="91427" tIns="45713" rIns="91427" bIns="45713">
            <a:spAutoFit/>
          </a:bodyPr>
          <a:lstStyle/>
          <a:p>
            <a:pPr>
              <a:spcBef>
                <a:spcPct val="50000"/>
              </a:spcBef>
              <a:defRPr/>
            </a:pPr>
            <a:r>
              <a:rPr lang="en-US" sz="1200">
                <a:solidFill>
                  <a:srgbClr val="6699FF"/>
                </a:solidFill>
                <a:latin typeface="AvantGarde" pitchFamily="34" charset="0"/>
              </a:rPr>
              <a:t>U.S. Department of Veterans Affairs</a:t>
            </a:r>
          </a:p>
          <a:p>
            <a:pPr>
              <a:spcBef>
                <a:spcPct val="50000"/>
              </a:spcBef>
              <a:defRPr/>
            </a:pPr>
            <a:r>
              <a:rPr lang="en-US" sz="1200" b="0">
                <a:solidFill>
                  <a:schemeClr val="bg1"/>
                </a:solidFill>
                <a:latin typeface="AvantGarde" pitchFamily="34" charset="0"/>
              </a:rPr>
              <a:t>Veterans Health Administration</a:t>
            </a:r>
          </a:p>
        </p:txBody>
      </p:sp>
      <p:sp>
        <p:nvSpPr>
          <p:cNvPr id="1039" name="Rectangle 15"/>
          <p:cNvSpPr>
            <a:spLocks noChangeArrowheads="1"/>
          </p:cNvSpPr>
          <p:nvPr/>
        </p:nvSpPr>
        <p:spPr bwMode="auto">
          <a:xfrm>
            <a:off x="3657600" y="152400"/>
            <a:ext cx="5486400" cy="838200"/>
          </a:xfrm>
          <a:prstGeom prst="rect">
            <a:avLst/>
          </a:prstGeom>
          <a:noFill/>
          <a:ln w="9525">
            <a:noFill/>
            <a:miter lim="800000"/>
            <a:headEnd/>
            <a:tailEnd/>
          </a:ln>
          <a:effectLst/>
        </p:spPr>
        <p:txBody>
          <a:bodyPr lIns="91427" tIns="45713" rIns="91427" bIns="45713" anchor="ctr"/>
          <a:lstStyle/>
          <a:p>
            <a:pPr>
              <a:defRPr/>
            </a:pPr>
            <a:endParaRPr lang="en-US" sz="3400" b="0" i="1">
              <a:solidFill>
                <a:schemeClr val="tx2"/>
              </a:solidFill>
              <a:effectLst>
                <a:outerShdw blurRad="38100" dist="38100" dir="2700000" algn="tl">
                  <a:srgbClr val="C0C0C0"/>
                </a:outerShdw>
              </a:effectLst>
              <a:latin typeface="AvantGarde"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sldNum="0" hdr="0" ftr="0" dt="0"/>
  <p:txStyles>
    <p:titleStyle>
      <a:lvl1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2pPr>
      <a:lvl3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3pPr>
      <a:lvl4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4pPr>
      <a:lvl5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5pPr>
      <a:lvl6pPr marL="4572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6pPr>
      <a:lvl7pPr marL="9144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7pPr>
      <a:lvl8pPr marL="13716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8pPr>
      <a:lvl9pPr marL="18288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9pPr>
    </p:titleStyle>
    <p:bodyStyle>
      <a:lvl1pPr marL="342900" indent="-342900" algn="l" rtl="0" eaLnBrk="0" fontAlgn="base" hangingPunct="0">
        <a:spcBef>
          <a:spcPct val="20000"/>
        </a:spcBef>
        <a:spcAft>
          <a:spcPct val="0"/>
        </a:spcAft>
        <a:buClr>
          <a:srgbClr val="0000FF"/>
        </a:buClr>
        <a:buChar char="•"/>
        <a:defRPr sz="2800" b="1">
          <a:solidFill>
            <a:srgbClr val="0000FF"/>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4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000">
          <a:solidFill>
            <a:schemeClr val="tx1"/>
          </a:solidFill>
          <a:latin typeface="+mn-lt"/>
        </a:defRPr>
      </a:lvl3pPr>
      <a:lvl4pPr marL="1600200" indent="-228600" algn="l" rtl="0" eaLnBrk="0" fontAlgn="base" hangingPunct="0">
        <a:spcBef>
          <a:spcPct val="20000"/>
        </a:spcBef>
        <a:spcAft>
          <a:spcPct val="0"/>
        </a:spcAft>
        <a:buClr>
          <a:srgbClr val="0000FF"/>
        </a:buClr>
        <a:buChar char="–"/>
        <a:defRPr>
          <a:solidFill>
            <a:schemeClr val="tx1"/>
          </a:solidFill>
          <a:latin typeface="+mn-lt"/>
        </a:defRPr>
      </a:lvl4pPr>
      <a:lvl5pPr marL="2057400" indent="-228600" algn="l" rtl="0" eaLnBrk="0" fontAlgn="base" hangingPunct="0">
        <a:spcBef>
          <a:spcPct val="20000"/>
        </a:spcBef>
        <a:spcAft>
          <a:spcPct val="0"/>
        </a:spcAft>
        <a:buClr>
          <a:srgbClr val="0000FF"/>
        </a:buClr>
        <a:buChar char="»"/>
        <a:defRPr sz="1600">
          <a:solidFill>
            <a:schemeClr val="tx1"/>
          </a:solidFill>
          <a:latin typeface="+mn-lt"/>
        </a:defRPr>
      </a:lvl5pPr>
      <a:lvl6pPr marL="2514600" indent="-228600" algn="l" rtl="0" fontAlgn="base">
        <a:spcBef>
          <a:spcPct val="20000"/>
        </a:spcBef>
        <a:spcAft>
          <a:spcPct val="0"/>
        </a:spcAft>
        <a:buClr>
          <a:srgbClr val="0000FF"/>
        </a:buClr>
        <a:buChar char="»"/>
        <a:defRPr sz="1600">
          <a:solidFill>
            <a:schemeClr val="tx1"/>
          </a:solidFill>
          <a:latin typeface="+mn-lt"/>
        </a:defRPr>
      </a:lvl6pPr>
      <a:lvl7pPr marL="2971800" indent="-228600" algn="l" rtl="0" fontAlgn="base">
        <a:spcBef>
          <a:spcPct val="20000"/>
        </a:spcBef>
        <a:spcAft>
          <a:spcPct val="0"/>
        </a:spcAft>
        <a:buClr>
          <a:srgbClr val="0000FF"/>
        </a:buClr>
        <a:buChar char="»"/>
        <a:defRPr sz="1600">
          <a:solidFill>
            <a:schemeClr val="tx1"/>
          </a:solidFill>
          <a:latin typeface="+mn-lt"/>
        </a:defRPr>
      </a:lvl7pPr>
      <a:lvl8pPr marL="3429000" indent="-228600" algn="l" rtl="0" fontAlgn="base">
        <a:spcBef>
          <a:spcPct val="20000"/>
        </a:spcBef>
        <a:spcAft>
          <a:spcPct val="0"/>
        </a:spcAft>
        <a:buClr>
          <a:srgbClr val="0000FF"/>
        </a:buClr>
        <a:buChar char="»"/>
        <a:defRPr sz="1600">
          <a:solidFill>
            <a:schemeClr val="tx1"/>
          </a:solidFill>
          <a:latin typeface="+mn-lt"/>
        </a:defRPr>
      </a:lvl8pPr>
      <a:lvl9pPr marL="3886200" indent="-228600" algn="l" rtl="0" fontAlgn="base">
        <a:spcBef>
          <a:spcPct val="20000"/>
        </a:spcBef>
        <a:spcAft>
          <a:spcPct val="0"/>
        </a:spcAft>
        <a:buClr>
          <a:srgbClr val="0000FF"/>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ihall@familyendeavor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mailto:ssvf@va.gov"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ctrTitle" idx="4294967295"/>
          </p:nvPr>
        </p:nvSpPr>
        <p:spPr>
          <a:xfrm>
            <a:off x="685800" y="1676400"/>
            <a:ext cx="7772400" cy="2362200"/>
          </a:xfrm>
        </p:spPr>
        <p:txBody>
          <a:bodyPr/>
          <a:lstStyle/>
          <a:p>
            <a:pPr algn="ctr" eaLnBrk="1" hangingPunct="1">
              <a:defRPr/>
            </a:pPr>
            <a:r>
              <a:rPr lang="en-US" sz="3800" smtClean="0"/>
              <a:t/>
            </a:r>
            <a:br>
              <a:rPr lang="en-US" sz="3800" smtClean="0"/>
            </a:br>
            <a:endParaRPr lang="en-US" sz="3800" smtClean="0"/>
          </a:p>
        </p:txBody>
      </p:sp>
      <p:sp>
        <p:nvSpPr>
          <p:cNvPr id="69635" name="Rectangle 1027"/>
          <p:cNvSpPr>
            <a:spLocks noGrp="1" noChangeArrowheads="1"/>
          </p:cNvSpPr>
          <p:nvPr>
            <p:ph type="subTitle" idx="4294967295"/>
          </p:nvPr>
        </p:nvSpPr>
        <p:spPr>
          <a:xfrm>
            <a:off x="381000" y="1600200"/>
            <a:ext cx="8458200" cy="4419600"/>
          </a:xfrm>
        </p:spPr>
        <p:txBody>
          <a:bodyPr/>
          <a:lstStyle/>
          <a:p>
            <a:pPr marL="0" indent="0" algn="ctr" eaLnBrk="1" hangingPunct="1">
              <a:buFontTx/>
              <a:buNone/>
            </a:pPr>
            <a:r>
              <a:rPr lang="en-US" sz="3000" dirty="0" smtClean="0">
                <a:solidFill>
                  <a:schemeClr val="tx1"/>
                </a:solidFill>
              </a:rPr>
              <a:t>Supportive Services for Veteran Families (SSVF) Program</a:t>
            </a:r>
          </a:p>
          <a:p>
            <a:pPr marL="0" indent="0" algn="ctr" eaLnBrk="1" hangingPunct="1">
              <a:buFontTx/>
              <a:buNone/>
            </a:pPr>
            <a:endParaRPr lang="en-US" sz="3000" dirty="0" smtClean="0">
              <a:solidFill>
                <a:schemeClr val="tx1"/>
              </a:solidFill>
            </a:endParaRPr>
          </a:p>
          <a:p>
            <a:pPr marL="0" indent="0" algn="ctr" eaLnBrk="1" hangingPunct="1">
              <a:buFontTx/>
              <a:buNone/>
            </a:pPr>
            <a:r>
              <a:rPr lang="en-US" sz="3200" dirty="0" smtClean="0">
                <a:solidFill>
                  <a:schemeClr val="tx1"/>
                </a:solidFill>
              </a:rPr>
              <a:t>Promising Practices and Common Issues Identified During Monitoring Visits</a:t>
            </a:r>
          </a:p>
          <a:p>
            <a:pPr marL="0" indent="0" algn="ctr" eaLnBrk="1" hangingPunct="1">
              <a:buFontTx/>
              <a:buNone/>
            </a:pPr>
            <a:endParaRPr lang="en-US" sz="3200" dirty="0" smtClean="0">
              <a:solidFill>
                <a:schemeClr val="tx1"/>
              </a:solidFill>
            </a:endParaRPr>
          </a:p>
          <a:p>
            <a:pPr marL="0" indent="0" algn="ctr" eaLnBrk="1" hangingPunct="1">
              <a:buNone/>
            </a:pPr>
            <a:r>
              <a:rPr lang="en-US" sz="3200" dirty="0" smtClean="0">
                <a:solidFill>
                  <a:schemeClr val="tx1"/>
                </a:solidFill>
              </a:rPr>
              <a:t>June 21, 2012 National Call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3200" dirty="0" smtClean="0">
                <a:solidFill>
                  <a:schemeClr val="tx1"/>
                </a:solidFill>
              </a:rPr>
              <a:t>Grantee  Example</a:t>
            </a:r>
          </a:p>
          <a:p>
            <a:endParaRPr lang="en-US" dirty="0" smtClean="0"/>
          </a:p>
          <a:p>
            <a:r>
              <a:rPr lang="en-US" sz="3000" dirty="0" smtClean="0">
                <a:latin typeface="AvantGarde"/>
              </a:rPr>
              <a:t>Effective Outreach </a:t>
            </a:r>
          </a:p>
          <a:p>
            <a:r>
              <a:rPr lang="en-US" sz="3000" dirty="0" smtClean="0">
                <a:latin typeface="AvantGarde"/>
              </a:rPr>
              <a:t>Irene Hall, Program Director, Family Endeavors </a:t>
            </a:r>
          </a:p>
          <a:p>
            <a:endParaRPr lang="en-US" dirty="0"/>
          </a:p>
        </p:txBody>
      </p:sp>
      <p:pic>
        <p:nvPicPr>
          <p:cNvPr id="3" name="Picture 5" descr="FE_Master_Large"/>
          <p:cNvPicPr>
            <a:picLocks noChangeAspect="1" noChangeArrowheads="1"/>
          </p:cNvPicPr>
          <p:nvPr/>
        </p:nvPicPr>
        <p:blipFill>
          <a:blip r:embed="rId3" cstate="print"/>
          <a:srcRect/>
          <a:stretch>
            <a:fillRect/>
          </a:stretch>
        </p:blipFill>
        <p:spPr bwMode="auto">
          <a:xfrm>
            <a:off x="2590800" y="3810000"/>
            <a:ext cx="367665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133600"/>
            <a:ext cx="8229600" cy="1143000"/>
          </a:xfrm>
        </p:spPr>
        <p:txBody>
          <a:bodyPr/>
          <a:lstStyle/>
          <a:p>
            <a:pPr algn="ctr" eaLnBrk="1" hangingPunct="1"/>
            <a:r>
              <a:rPr lang="en-US" sz="3400" dirty="0"/>
              <a:t>	</a:t>
            </a:r>
            <a:br>
              <a:rPr lang="en-US" sz="3400" dirty="0"/>
            </a:br>
            <a:r>
              <a:rPr lang="en-US" sz="3600" dirty="0"/>
              <a:t/>
            </a:r>
            <a:br>
              <a:rPr lang="en-US" sz="3600" dirty="0"/>
            </a:br>
            <a:r>
              <a:rPr lang="en-US" sz="3600" dirty="0"/>
              <a:t/>
            </a:r>
            <a:br>
              <a:rPr lang="en-US" sz="3600" dirty="0"/>
            </a:br>
            <a:r>
              <a:rPr lang="en-US" sz="3000" b="1" i="0" baseline="30000" dirty="0">
                <a:latin typeface="AvantGarde"/>
              </a:rPr>
              <a:t>Finish Strong</a:t>
            </a:r>
            <a:r>
              <a:rPr lang="en-US" sz="3000" b="1" i="0" dirty="0">
                <a:latin typeface="AvantGarde"/>
              </a:rPr>
              <a:t/>
            </a:r>
            <a:br>
              <a:rPr lang="en-US" sz="3000" b="1" i="0" dirty="0">
                <a:latin typeface="AvantGarde"/>
              </a:rPr>
            </a:br>
            <a:r>
              <a:rPr lang="en-US" sz="3600" dirty="0"/>
              <a:t/>
            </a:r>
            <a:br>
              <a:rPr lang="en-US" sz="3600" dirty="0"/>
            </a:br>
            <a:r>
              <a:rPr lang="en-US" sz="3600" dirty="0"/>
              <a:t/>
            </a:r>
            <a:br>
              <a:rPr lang="en-US" sz="3600" dirty="0"/>
            </a:br>
            <a:endParaRPr lang="en-US" sz="3600" dirty="0"/>
          </a:p>
        </p:txBody>
      </p:sp>
      <p:sp>
        <p:nvSpPr>
          <p:cNvPr id="15363" name="Text Box 4"/>
          <p:cNvSpPr txBox="1">
            <a:spLocks noChangeArrowheads="1"/>
          </p:cNvSpPr>
          <p:nvPr/>
        </p:nvSpPr>
        <p:spPr bwMode="auto">
          <a:xfrm>
            <a:off x="1736725" y="3657600"/>
            <a:ext cx="5349875" cy="366713"/>
          </a:xfrm>
          <a:prstGeom prst="rect">
            <a:avLst/>
          </a:prstGeom>
          <a:noFill/>
          <a:ln w="9525">
            <a:noFill/>
            <a:miter lim="800000"/>
            <a:headEnd/>
            <a:tailEnd/>
          </a:ln>
        </p:spPr>
        <p:txBody>
          <a:bodyPr>
            <a:prstTxWarp prst="textNoShape">
              <a:avLst/>
            </a:prstTxWarp>
            <a:spAutoFit/>
          </a:bodyPr>
          <a:lstStyle/>
          <a:p>
            <a:endParaRPr lang="en-US" sz="1800"/>
          </a:p>
        </p:txBody>
      </p:sp>
      <p:sp>
        <p:nvSpPr>
          <p:cNvPr id="15364" name="Text Box 5"/>
          <p:cNvSpPr txBox="1">
            <a:spLocks noChangeArrowheads="1"/>
          </p:cNvSpPr>
          <p:nvPr/>
        </p:nvSpPr>
        <p:spPr bwMode="auto">
          <a:xfrm>
            <a:off x="4022725" y="3694113"/>
            <a:ext cx="2835275" cy="366712"/>
          </a:xfrm>
          <a:prstGeom prst="rect">
            <a:avLst/>
          </a:prstGeom>
          <a:noFill/>
          <a:ln w="9525">
            <a:noFill/>
            <a:miter lim="800000"/>
            <a:headEnd/>
            <a:tailEnd/>
          </a:ln>
        </p:spPr>
        <p:txBody>
          <a:bodyPr>
            <a:prstTxWarp prst="textNoShape">
              <a:avLst/>
            </a:prstTxWarp>
            <a:spAutoFit/>
          </a:bodyPr>
          <a:lstStyle/>
          <a:p>
            <a:endParaRPr lang="en-US" sz="1800"/>
          </a:p>
        </p:txBody>
      </p:sp>
      <p:pic>
        <p:nvPicPr>
          <p:cNvPr id="15365" name="Picture 9" descr="C:\Users\IreneCharlie\AppData\Local\Microsoft\Windows\Temporary Internet Files\Content.IE5\SBVIDPBP\MP900422879[1].jpg"/>
          <p:cNvPicPr>
            <a:picLocks noChangeAspect="1" noChangeArrowheads="1"/>
          </p:cNvPicPr>
          <p:nvPr/>
        </p:nvPicPr>
        <p:blipFill>
          <a:blip r:embed="rId2" cstate="print"/>
          <a:srcRect/>
          <a:stretch>
            <a:fillRect/>
          </a:stretch>
        </p:blipFill>
        <p:spPr bwMode="auto">
          <a:xfrm>
            <a:off x="2362200" y="2819400"/>
            <a:ext cx="4419600" cy="297973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762000"/>
            <a:ext cx="8229600" cy="1143000"/>
          </a:xfrm>
        </p:spPr>
        <p:txBody>
          <a:bodyPr/>
          <a:lstStyle/>
          <a:p>
            <a:pPr eaLnBrk="1" hangingPunct="1"/>
            <a:r>
              <a:rPr lang="en-US" sz="3000" dirty="0"/>
              <a:t> Effective Outreach</a:t>
            </a:r>
          </a:p>
        </p:txBody>
      </p:sp>
      <p:grpSp>
        <p:nvGrpSpPr>
          <p:cNvPr id="2" name="Group 3"/>
          <p:cNvGrpSpPr>
            <a:grpSpLocks noChangeAspect="1"/>
          </p:cNvGrpSpPr>
          <p:nvPr/>
        </p:nvGrpSpPr>
        <p:grpSpPr bwMode="auto">
          <a:xfrm>
            <a:off x="2209800" y="1524000"/>
            <a:ext cx="4572000" cy="4572000"/>
            <a:chOff x="1440" y="721"/>
            <a:chExt cx="2880" cy="2880"/>
          </a:xfrm>
        </p:grpSpPr>
        <p:sp>
          <p:nvSpPr>
            <p:cNvPr id="16388" name="AutoShape 4"/>
            <p:cNvSpPr>
              <a:spLocks noChangeAspect="1" noChangeArrowheads="1" noTextEdit="1"/>
            </p:cNvSpPr>
            <p:nvPr/>
          </p:nvSpPr>
          <p:spPr bwMode="auto">
            <a:xfrm>
              <a:off x="1440" y="721"/>
              <a:ext cx="2880" cy="2880"/>
            </a:xfrm>
            <a:prstGeom prst="rect">
              <a:avLst/>
            </a:prstGeom>
            <a:noFill/>
            <a:ln w="9525">
              <a:noFill/>
              <a:miter lim="800000"/>
              <a:headEnd/>
              <a:tailEnd/>
            </a:ln>
          </p:spPr>
          <p:txBody>
            <a:bodyPr>
              <a:prstTxWarp prst="textNoShape">
                <a:avLst/>
              </a:prstTxWarp>
            </a:bodyPr>
            <a:lstStyle/>
            <a:p>
              <a:endParaRPr lang="en-US"/>
            </a:p>
          </p:txBody>
        </p:sp>
        <p:sp>
          <p:nvSpPr>
            <p:cNvPr id="16389" name="_s23557"/>
            <p:cNvSpPr>
              <a:spLocks noChangeShapeType="1"/>
            </p:cNvSpPr>
            <p:nvPr/>
          </p:nvSpPr>
          <p:spPr bwMode="auto">
            <a:xfrm flipH="1" flipV="1">
              <a:off x="2397" y="1677"/>
              <a:ext cx="242" cy="2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6390" name="_s23558"/>
            <p:cNvSpPr>
              <a:spLocks noChangeArrowheads="1"/>
            </p:cNvSpPr>
            <p:nvPr/>
          </p:nvSpPr>
          <p:spPr bwMode="auto">
            <a:xfrm>
              <a:off x="1812" y="1093"/>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1200"/>
            </a:p>
          </p:txBody>
        </p:sp>
        <p:sp>
          <p:nvSpPr>
            <p:cNvPr id="16391" name="_s23559"/>
            <p:cNvSpPr>
              <a:spLocks noChangeShapeType="1"/>
            </p:cNvSpPr>
            <p:nvPr/>
          </p:nvSpPr>
          <p:spPr bwMode="auto">
            <a:xfrm flipH="1">
              <a:off x="2197" y="2160"/>
              <a:ext cx="342" cy="0"/>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6392" name="_s23560"/>
            <p:cNvSpPr>
              <a:spLocks noChangeArrowheads="1"/>
            </p:cNvSpPr>
            <p:nvPr/>
          </p:nvSpPr>
          <p:spPr bwMode="auto">
            <a:xfrm>
              <a:off x="1512" y="1819"/>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1200"/>
            </a:p>
            <a:p>
              <a:pPr algn="ctr"/>
              <a:endParaRPr lang="en-US" sz="1200"/>
            </a:p>
          </p:txBody>
        </p:sp>
        <p:sp>
          <p:nvSpPr>
            <p:cNvPr id="16393" name="_s23561"/>
            <p:cNvSpPr>
              <a:spLocks noChangeShapeType="1"/>
            </p:cNvSpPr>
            <p:nvPr/>
          </p:nvSpPr>
          <p:spPr bwMode="auto">
            <a:xfrm flipH="1">
              <a:off x="2397" y="2401"/>
              <a:ext cx="242" cy="2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6394" name="_s23562"/>
            <p:cNvSpPr>
              <a:spLocks noChangeArrowheads="1"/>
            </p:cNvSpPr>
            <p:nvPr/>
          </p:nvSpPr>
          <p:spPr bwMode="auto">
            <a:xfrm>
              <a:off x="1813" y="2544"/>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1200"/>
            </a:p>
          </p:txBody>
        </p:sp>
        <p:sp>
          <p:nvSpPr>
            <p:cNvPr id="16395" name="_s23563"/>
            <p:cNvSpPr>
              <a:spLocks noChangeShapeType="1"/>
            </p:cNvSpPr>
            <p:nvPr/>
          </p:nvSpPr>
          <p:spPr bwMode="auto">
            <a:xfrm>
              <a:off x="2880" y="2501"/>
              <a:ext cx="0" cy="3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6396" name="_s23564"/>
            <p:cNvSpPr>
              <a:spLocks noChangeArrowheads="1"/>
            </p:cNvSpPr>
            <p:nvPr/>
          </p:nvSpPr>
          <p:spPr bwMode="auto">
            <a:xfrm>
              <a:off x="2539" y="2844"/>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1200"/>
            </a:p>
          </p:txBody>
        </p:sp>
        <p:sp>
          <p:nvSpPr>
            <p:cNvPr id="16397" name="_s23565"/>
            <p:cNvSpPr>
              <a:spLocks noChangeShapeType="1"/>
            </p:cNvSpPr>
            <p:nvPr/>
          </p:nvSpPr>
          <p:spPr bwMode="auto">
            <a:xfrm>
              <a:off x="3121" y="2401"/>
              <a:ext cx="242" cy="2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6398" name="_s23566"/>
            <p:cNvSpPr>
              <a:spLocks noChangeArrowheads="1"/>
            </p:cNvSpPr>
            <p:nvPr/>
          </p:nvSpPr>
          <p:spPr bwMode="auto">
            <a:xfrm>
              <a:off x="3264" y="2543"/>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1200"/>
            </a:p>
            <a:p>
              <a:pPr algn="ctr"/>
              <a:endParaRPr lang="en-US" sz="1200"/>
            </a:p>
          </p:txBody>
        </p:sp>
        <p:sp>
          <p:nvSpPr>
            <p:cNvPr id="16399" name="_s23567"/>
            <p:cNvSpPr>
              <a:spLocks noChangeShapeType="1"/>
            </p:cNvSpPr>
            <p:nvPr/>
          </p:nvSpPr>
          <p:spPr bwMode="auto">
            <a:xfrm>
              <a:off x="3221" y="2160"/>
              <a:ext cx="342" cy="0"/>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6400" name="_s23568"/>
            <p:cNvSpPr>
              <a:spLocks noChangeArrowheads="1"/>
            </p:cNvSpPr>
            <p:nvPr/>
          </p:nvSpPr>
          <p:spPr bwMode="auto">
            <a:xfrm>
              <a:off x="3564" y="1818"/>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1200"/>
            </a:p>
          </p:txBody>
        </p:sp>
        <p:sp>
          <p:nvSpPr>
            <p:cNvPr id="16401" name="_s23569"/>
            <p:cNvSpPr>
              <a:spLocks noChangeShapeType="1"/>
            </p:cNvSpPr>
            <p:nvPr/>
          </p:nvSpPr>
          <p:spPr bwMode="auto">
            <a:xfrm flipV="1">
              <a:off x="3121" y="1677"/>
              <a:ext cx="242" cy="2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6402" name="_s23570"/>
            <p:cNvSpPr>
              <a:spLocks noChangeArrowheads="1"/>
            </p:cNvSpPr>
            <p:nvPr/>
          </p:nvSpPr>
          <p:spPr bwMode="auto">
            <a:xfrm>
              <a:off x="3263" y="1093"/>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1200"/>
            </a:p>
            <a:p>
              <a:pPr algn="ctr"/>
              <a:endParaRPr lang="en-US" sz="1200"/>
            </a:p>
          </p:txBody>
        </p:sp>
        <p:sp>
          <p:nvSpPr>
            <p:cNvPr id="16403" name="_s23571"/>
            <p:cNvSpPr>
              <a:spLocks noChangeShapeType="1"/>
            </p:cNvSpPr>
            <p:nvPr/>
          </p:nvSpPr>
          <p:spPr bwMode="auto">
            <a:xfrm flipV="1">
              <a:off x="2880" y="1477"/>
              <a:ext cx="0" cy="3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6404" name="_s23572"/>
            <p:cNvSpPr>
              <a:spLocks noChangeArrowheads="1"/>
            </p:cNvSpPr>
            <p:nvPr/>
          </p:nvSpPr>
          <p:spPr bwMode="auto">
            <a:xfrm>
              <a:off x="2538" y="793"/>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1200"/>
            </a:p>
          </p:txBody>
        </p:sp>
        <p:sp>
          <p:nvSpPr>
            <p:cNvPr id="16405" name="_s23573"/>
            <p:cNvSpPr>
              <a:spLocks noChangeArrowheads="1"/>
            </p:cNvSpPr>
            <p:nvPr/>
          </p:nvSpPr>
          <p:spPr bwMode="auto">
            <a:xfrm>
              <a:off x="2538" y="1819"/>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2000" b="1" dirty="0"/>
            </a:p>
            <a:p>
              <a:pPr algn="ctr"/>
              <a:r>
                <a:rPr lang="en-US" sz="2000" b="1" dirty="0"/>
                <a:t>Veterans</a:t>
              </a:r>
            </a:p>
            <a:p>
              <a:pPr algn="ctr"/>
              <a:endParaRPr lang="en-US" sz="2000" b="1"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IreneCharlie\AppData\Local\Microsoft\Windows\Temporary Internet Files\Content.IE5\WOEEIMYB\MP900438369[1].jpg"/>
          <p:cNvPicPr>
            <a:picLocks noChangeAspect="1" noChangeArrowheads="1"/>
          </p:cNvPicPr>
          <p:nvPr/>
        </p:nvPicPr>
        <p:blipFill>
          <a:blip r:embed="rId2" cstate="print"/>
          <a:srcRect/>
          <a:stretch>
            <a:fillRect/>
          </a:stretch>
        </p:blipFill>
        <p:spPr bwMode="auto">
          <a:xfrm>
            <a:off x="1524000" y="2362200"/>
            <a:ext cx="3614737" cy="2401887"/>
          </a:xfrm>
          <a:prstGeom prst="rect">
            <a:avLst/>
          </a:prstGeom>
          <a:noFill/>
          <a:ln w="9525">
            <a:noFill/>
            <a:miter lim="800000"/>
            <a:headEnd/>
            <a:tailEnd/>
          </a:ln>
        </p:spPr>
      </p:pic>
      <p:sp>
        <p:nvSpPr>
          <p:cNvPr id="17411" name="Title 1"/>
          <p:cNvSpPr>
            <a:spLocks noGrp="1"/>
          </p:cNvSpPr>
          <p:nvPr>
            <p:ph type="title"/>
          </p:nvPr>
        </p:nvSpPr>
        <p:spPr/>
        <p:txBody>
          <a:bodyPr/>
          <a:lstStyle/>
          <a:p>
            <a:pPr eaLnBrk="1" hangingPunct="1"/>
            <a:r>
              <a:rPr lang="en-US" sz="3000" i="0" dirty="0">
                <a:latin typeface="AvantGarde"/>
              </a:rPr>
              <a:t>Develop Relationships</a:t>
            </a:r>
          </a:p>
        </p:txBody>
      </p:sp>
      <p:sp>
        <p:nvSpPr>
          <p:cNvPr id="3" name="Content Placeholder 2"/>
          <p:cNvSpPr>
            <a:spLocks noGrp="1"/>
          </p:cNvSpPr>
          <p:nvPr>
            <p:ph idx="1"/>
          </p:nvPr>
        </p:nvSpPr>
        <p:spPr>
          <a:xfrm>
            <a:off x="3505200" y="2057400"/>
            <a:ext cx="4191000" cy="3429000"/>
          </a:xfrm>
        </p:spPr>
        <p:txBody>
          <a:bodyPr/>
          <a:lstStyle/>
          <a:p>
            <a:pPr lvl="4" eaLnBrk="1" hangingPunct="1"/>
            <a:r>
              <a:rPr lang="en-US" sz="3000" dirty="0">
                <a:latin typeface="AvantGarde"/>
              </a:rPr>
              <a:t>Events</a:t>
            </a:r>
          </a:p>
          <a:p>
            <a:pPr lvl="4" eaLnBrk="1" hangingPunct="1"/>
            <a:r>
              <a:rPr lang="en-US" sz="3000" dirty="0">
                <a:latin typeface="AvantGarde"/>
              </a:rPr>
              <a:t>Visits</a:t>
            </a:r>
          </a:p>
          <a:p>
            <a:pPr lvl="4" eaLnBrk="1" hangingPunct="1"/>
            <a:r>
              <a:rPr lang="en-US" sz="3000" dirty="0">
                <a:latin typeface="AvantGarde"/>
              </a:rPr>
              <a:t>Phone</a:t>
            </a:r>
          </a:p>
          <a:p>
            <a:pPr lvl="4" eaLnBrk="1" hangingPunct="1"/>
            <a:r>
              <a:rPr lang="en-US" sz="3000" dirty="0">
                <a:latin typeface="AvantGarde"/>
              </a:rPr>
              <a:t>Emails</a:t>
            </a:r>
          </a:p>
          <a:p>
            <a:pPr lvl="4" eaLnBrk="1" hangingPunct="1"/>
            <a:r>
              <a:rPr lang="en-US" sz="3000" dirty="0">
                <a:latin typeface="AvantGarde"/>
              </a:rPr>
              <a:t>Gratitude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 </a:t>
            </a:r>
            <a:r>
              <a:rPr lang="en-US" sz="3000" i="0" dirty="0">
                <a:latin typeface="AvantGarde"/>
              </a:rPr>
              <a:t>VA – Beyond VASH</a:t>
            </a:r>
          </a:p>
        </p:txBody>
      </p:sp>
      <p:grpSp>
        <p:nvGrpSpPr>
          <p:cNvPr id="2" name="Group 6"/>
          <p:cNvGrpSpPr>
            <a:grpSpLocks noChangeAspect="1"/>
          </p:cNvGrpSpPr>
          <p:nvPr/>
        </p:nvGrpSpPr>
        <p:grpSpPr bwMode="auto">
          <a:xfrm>
            <a:off x="2133600" y="1905000"/>
            <a:ext cx="4572000" cy="4572000"/>
            <a:chOff x="1440" y="721"/>
            <a:chExt cx="2880" cy="2880"/>
          </a:xfrm>
        </p:grpSpPr>
        <p:sp>
          <p:nvSpPr>
            <p:cNvPr id="18436" name="AutoShape 5"/>
            <p:cNvSpPr>
              <a:spLocks noChangeAspect="1" noChangeArrowheads="1" noTextEdit="1"/>
            </p:cNvSpPr>
            <p:nvPr/>
          </p:nvSpPr>
          <p:spPr bwMode="auto">
            <a:xfrm>
              <a:off x="1440" y="721"/>
              <a:ext cx="2880" cy="2880"/>
            </a:xfrm>
            <a:prstGeom prst="rect">
              <a:avLst/>
            </a:prstGeom>
            <a:noFill/>
            <a:ln w="9525">
              <a:noFill/>
              <a:miter lim="800000"/>
              <a:headEnd/>
              <a:tailEnd/>
            </a:ln>
          </p:spPr>
          <p:txBody>
            <a:bodyPr>
              <a:prstTxWarp prst="textNoShape">
                <a:avLst/>
              </a:prstTxWarp>
            </a:bodyPr>
            <a:lstStyle/>
            <a:p>
              <a:endParaRPr lang="en-US"/>
            </a:p>
          </p:txBody>
        </p:sp>
        <p:sp>
          <p:nvSpPr>
            <p:cNvPr id="18437" name="_s7193"/>
            <p:cNvSpPr>
              <a:spLocks noChangeShapeType="1"/>
            </p:cNvSpPr>
            <p:nvPr/>
          </p:nvSpPr>
          <p:spPr bwMode="auto">
            <a:xfrm flipH="1" flipV="1">
              <a:off x="2397" y="1677"/>
              <a:ext cx="242" cy="2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8438" name="_s7192"/>
            <p:cNvSpPr>
              <a:spLocks noChangeArrowheads="1"/>
            </p:cNvSpPr>
            <p:nvPr/>
          </p:nvSpPr>
          <p:spPr bwMode="auto">
            <a:xfrm>
              <a:off x="1812" y="1093"/>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Incarcerated</a:t>
              </a:r>
            </a:p>
            <a:p>
              <a:pPr algn="ctr"/>
              <a:r>
                <a:rPr lang="en-US" sz="1200"/>
                <a:t>Veterans </a:t>
              </a:r>
            </a:p>
            <a:p>
              <a:pPr algn="ctr"/>
              <a:r>
                <a:rPr lang="en-US" sz="1200"/>
                <a:t>Program</a:t>
              </a:r>
            </a:p>
          </p:txBody>
        </p:sp>
        <p:sp>
          <p:nvSpPr>
            <p:cNvPr id="18439" name="_s7191"/>
            <p:cNvSpPr>
              <a:spLocks noChangeShapeType="1"/>
            </p:cNvSpPr>
            <p:nvPr/>
          </p:nvSpPr>
          <p:spPr bwMode="auto">
            <a:xfrm flipH="1">
              <a:off x="2197" y="2160"/>
              <a:ext cx="342" cy="0"/>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8440" name="_s7190"/>
            <p:cNvSpPr>
              <a:spLocks noChangeArrowheads="1"/>
            </p:cNvSpPr>
            <p:nvPr/>
          </p:nvSpPr>
          <p:spPr bwMode="auto">
            <a:xfrm>
              <a:off x="1512" y="1819"/>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Health Care</a:t>
              </a:r>
            </a:p>
            <a:p>
              <a:pPr algn="ctr"/>
              <a:r>
                <a:rPr lang="en-US" sz="1200"/>
                <a:t>Enrollment </a:t>
              </a:r>
            </a:p>
            <a:p>
              <a:pPr algn="ctr"/>
              <a:r>
                <a:rPr lang="en-US" sz="1200"/>
                <a:t>Coordinators</a:t>
              </a:r>
            </a:p>
            <a:p>
              <a:pPr algn="ctr"/>
              <a:endParaRPr lang="en-US" sz="1200"/>
            </a:p>
          </p:txBody>
        </p:sp>
        <p:sp>
          <p:nvSpPr>
            <p:cNvPr id="18441" name="_s7189"/>
            <p:cNvSpPr>
              <a:spLocks noChangeShapeType="1"/>
            </p:cNvSpPr>
            <p:nvPr/>
          </p:nvSpPr>
          <p:spPr bwMode="auto">
            <a:xfrm flipH="1">
              <a:off x="2397" y="2401"/>
              <a:ext cx="242" cy="2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8442" name="_s7188"/>
            <p:cNvSpPr>
              <a:spLocks noChangeArrowheads="1"/>
            </p:cNvSpPr>
            <p:nvPr/>
          </p:nvSpPr>
          <p:spPr bwMode="auto">
            <a:xfrm>
              <a:off x="1813" y="2544"/>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Women’s </a:t>
              </a:r>
            </a:p>
            <a:p>
              <a:pPr algn="ctr"/>
              <a:r>
                <a:rPr lang="en-US" sz="1200"/>
                <a:t>Veteran</a:t>
              </a:r>
            </a:p>
            <a:p>
              <a:pPr algn="ctr"/>
              <a:r>
                <a:rPr lang="en-US" sz="1200"/>
                <a:t>Coordinators</a:t>
              </a:r>
            </a:p>
            <a:p>
              <a:pPr algn="ctr"/>
              <a:endParaRPr lang="en-US" sz="1200"/>
            </a:p>
          </p:txBody>
        </p:sp>
        <p:sp>
          <p:nvSpPr>
            <p:cNvPr id="18443" name="_s7187"/>
            <p:cNvSpPr>
              <a:spLocks noChangeShapeType="1"/>
            </p:cNvSpPr>
            <p:nvPr/>
          </p:nvSpPr>
          <p:spPr bwMode="auto">
            <a:xfrm>
              <a:off x="2880" y="2501"/>
              <a:ext cx="0" cy="3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8444" name="_s7186"/>
            <p:cNvSpPr>
              <a:spLocks noChangeArrowheads="1"/>
            </p:cNvSpPr>
            <p:nvPr/>
          </p:nvSpPr>
          <p:spPr bwMode="auto">
            <a:xfrm>
              <a:off x="2539" y="2844"/>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Veteran </a:t>
              </a:r>
            </a:p>
            <a:p>
              <a:pPr algn="ctr"/>
              <a:r>
                <a:rPr lang="en-US" sz="1200"/>
                <a:t>Advocates</a:t>
              </a:r>
            </a:p>
            <a:p>
              <a:pPr algn="ctr"/>
              <a:endParaRPr lang="en-US" sz="1200"/>
            </a:p>
          </p:txBody>
        </p:sp>
        <p:sp>
          <p:nvSpPr>
            <p:cNvPr id="18445" name="_s7185"/>
            <p:cNvSpPr>
              <a:spLocks noChangeShapeType="1"/>
            </p:cNvSpPr>
            <p:nvPr/>
          </p:nvSpPr>
          <p:spPr bwMode="auto">
            <a:xfrm>
              <a:off x="3121" y="2401"/>
              <a:ext cx="242" cy="2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8446" name="_s7179"/>
            <p:cNvSpPr>
              <a:spLocks noChangeArrowheads="1"/>
            </p:cNvSpPr>
            <p:nvPr/>
          </p:nvSpPr>
          <p:spPr bwMode="auto">
            <a:xfrm>
              <a:off x="3264" y="2543"/>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1200"/>
            </a:p>
            <a:p>
              <a:pPr algn="ctr"/>
              <a:r>
                <a:rPr lang="en-US" sz="1200"/>
                <a:t>Comp.</a:t>
              </a:r>
            </a:p>
            <a:p>
              <a:pPr algn="ctr"/>
              <a:r>
                <a:rPr lang="en-US" sz="1200"/>
                <a:t>Work</a:t>
              </a:r>
            </a:p>
            <a:p>
              <a:pPr algn="ctr"/>
              <a:r>
                <a:rPr lang="en-US" sz="1200"/>
                <a:t>Therapy</a:t>
              </a:r>
            </a:p>
            <a:p>
              <a:pPr algn="ctr"/>
              <a:r>
                <a:rPr lang="en-US" sz="1200"/>
                <a:t> </a:t>
              </a:r>
            </a:p>
            <a:p>
              <a:pPr algn="ctr"/>
              <a:endParaRPr lang="en-US" sz="1200"/>
            </a:p>
          </p:txBody>
        </p:sp>
        <p:sp>
          <p:nvSpPr>
            <p:cNvPr id="18447" name="_s7195"/>
            <p:cNvSpPr>
              <a:spLocks noChangeShapeType="1"/>
            </p:cNvSpPr>
            <p:nvPr/>
          </p:nvSpPr>
          <p:spPr bwMode="auto">
            <a:xfrm>
              <a:off x="3221" y="2160"/>
              <a:ext cx="342" cy="0"/>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8448" name="_s7194"/>
            <p:cNvSpPr>
              <a:spLocks noChangeArrowheads="1"/>
            </p:cNvSpPr>
            <p:nvPr/>
          </p:nvSpPr>
          <p:spPr bwMode="auto">
            <a:xfrm>
              <a:off x="3564" y="1818"/>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Employment </a:t>
              </a:r>
            </a:p>
            <a:p>
              <a:pPr algn="ctr"/>
              <a:r>
                <a:rPr lang="en-US" sz="1200"/>
                <a:t>Coordinators</a:t>
              </a:r>
            </a:p>
            <a:p>
              <a:pPr algn="ctr"/>
              <a:endParaRPr lang="en-US" sz="1200"/>
            </a:p>
          </p:txBody>
        </p:sp>
        <p:sp>
          <p:nvSpPr>
            <p:cNvPr id="18449" name="_s7184"/>
            <p:cNvSpPr>
              <a:spLocks noChangeShapeType="1"/>
            </p:cNvSpPr>
            <p:nvPr/>
          </p:nvSpPr>
          <p:spPr bwMode="auto">
            <a:xfrm flipV="1">
              <a:off x="3121" y="1677"/>
              <a:ext cx="242" cy="2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8450" name="_s7176"/>
            <p:cNvSpPr>
              <a:spLocks noChangeArrowheads="1"/>
            </p:cNvSpPr>
            <p:nvPr/>
          </p:nvSpPr>
          <p:spPr bwMode="auto">
            <a:xfrm>
              <a:off x="3263" y="1093"/>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Emergency</a:t>
              </a:r>
            </a:p>
            <a:p>
              <a:pPr algn="ctr"/>
              <a:r>
                <a:rPr lang="en-US" sz="1200"/>
                <a:t> Room </a:t>
              </a:r>
            </a:p>
            <a:p>
              <a:pPr algn="ctr"/>
              <a:r>
                <a:rPr lang="en-US" sz="1200"/>
                <a:t>Social Workers</a:t>
              </a:r>
            </a:p>
            <a:p>
              <a:pPr algn="ctr"/>
              <a:endParaRPr lang="en-US" sz="1200"/>
            </a:p>
          </p:txBody>
        </p:sp>
        <p:sp>
          <p:nvSpPr>
            <p:cNvPr id="18451" name="_s7183"/>
            <p:cNvSpPr>
              <a:spLocks noChangeShapeType="1"/>
            </p:cNvSpPr>
            <p:nvPr/>
          </p:nvSpPr>
          <p:spPr bwMode="auto">
            <a:xfrm flipV="1">
              <a:off x="2880" y="1477"/>
              <a:ext cx="0" cy="3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8452" name="_s7181"/>
            <p:cNvSpPr>
              <a:spLocks noChangeArrowheads="1"/>
            </p:cNvSpPr>
            <p:nvPr/>
          </p:nvSpPr>
          <p:spPr bwMode="auto">
            <a:xfrm>
              <a:off x="2538" y="793"/>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VASH</a:t>
              </a:r>
            </a:p>
          </p:txBody>
        </p:sp>
        <p:sp>
          <p:nvSpPr>
            <p:cNvPr id="18453" name="_s7175"/>
            <p:cNvSpPr>
              <a:spLocks noChangeArrowheads="1"/>
            </p:cNvSpPr>
            <p:nvPr/>
          </p:nvSpPr>
          <p:spPr bwMode="auto">
            <a:xfrm>
              <a:off x="2538" y="1819"/>
              <a:ext cx="684" cy="684"/>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2000" b="1"/>
                <a:t>VA</a:t>
              </a:r>
            </a:p>
          </p:txBody>
        </p:sp>
      </p:gr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3000" i="0" dirty="0">
                <a:latin typeface="AvantGarde"/>
              </a:rPr>
              <a:t>Spectrum of Community Agencies</a:t>
            </a:r>
          </a:p>
        </p:txBody>
      </p:sp>
      <p:sp>
        <p:nvSpPr>
          <p:cNvPr id="19459" name="Content Placeholder 2"/>
          <p:cNvSpPr>
            <a:spLocks noGrp="1"/>
          </p:cNvSpPr>
          <p:nvPr>
            <p:ph sz="half" idx="1"/>
          </p:nvPr>
        </p:nvSpPr>
        <p:spPr/>
        <p:txBody>
          <a:bodyPr/>
          <a:lstStyle/>
          <a:p>
            <a:pPr eaLnBrk="1" hangingPunct="1"/>
            <a:endParaRPr lang="en-US" sz="2000" dirty="0"/>
          </a:p>
          <a:p>
            <a:pPr eaLnBrk="1" hangingPunct="1"/>
            <a:endParaRPr lang="en-US" sz="2000" dirty="0"/>
          </a:p>
        </p:txBody>
      </p:sp>
      <p:grpSp>
        <p:nvGrpSpPr>
          <p:cNvPr id="2" name="Group 7"/>
          <p:cNvGrpSpPr>
            <a:grpSpLocks noChangeAspect="1"/>
          </p:cNvGrpSpPr>
          <p:nvPr/>
        </p:nvGrpSpPr>
        <p:grpSpPr bwMode="auto">
          <a:xfrm>
            <a:off x="1981200" y="1828800"/>
            <a:ext cx="4572000" cy="4572000"/>
            <a:chOff x="1440" y="721"/>
            <a:chExt cx="2880" cy="2880"/>
          </a:xfrm>
        </p:grpSpPr>
        <p:sp>
          <p:nvSpPr>
            <p:cNvPr id="19461" name="AutoShape 6"/>
            <p:cNvSpPr>
              <a:spLocks noChangeAspect="1" noChangeArrowheads="1" noTextEdit="1"/>
            </p:cNvSpPr>
            <p:nvPr/>
          </p:nvSpPr>
          <p:spPr bwMode="auto">
            <a:xfrm>
              <a:off x="1440" y="721"/>
              <a:ext cx="2880" cy="2880"/>
            </a:xfrm>
            <a:prstGeom prst="rect">
              <a:avLst/>
            </a:prstGeom>
            <a:noFill/>
            <a:ln w="9525">
              <a:noFill/>
              <a:miter lim="800000"/>
              <a:headEnd/>
              <a:tailEnd/>
            </a:ln>
          </p:spPr>
          <p:txBody>
            <a:bodyPr>
              <a:prstTxWarp prst="textNoShape">
                <a:avLst/>
              </a:prstTxWarp>
            </a:bodyPr>
            <a:lstStyle/>
            <a:p>
              <a:endParaRPr lang="en-US"/>
            </a:p>
          </p:txBody>
        </p:sp>
        <p:sp>
          <p:nvSpPr>
            <p:cNvPr id="19462" name="_s8220"/>
            <p:cNvSpPr>
              <a:spLocks noChangeShapeType="1"/>
            </p:cNvSpPr>
            <p:nvPr/>
          </p:nvSpPr>
          <p:spPr bwMode="auto">
            <a:xfrm flipH="1" flipV="1">
              <a:off x="2398" y="1498"/>
              <a:ext cx="323" cy="441"/>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9463" name="_s8219"/>
            <p:cNvSpPr>
              <a:spLocks noChangeArrowheads="1"/>
            </p:cNvSpPr>
            <p:nvPr/>
          </p:nvSpPr>
          <p:spPr bwMode="auto">
            <a:xfrm>
              <a:off x="1964" y="1002"/>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Local </a:t>
              </a:r>
            </a:p>
            <a:p>
              <a:pPr algn="ctr"/>
              <a:r>
                <a:rPr lang="en-US" sz="1200"/>
                <a:t>Legislators</a:t>
              </a:r>
            </a:p>
            <a:p>
              <a:pPr algn="ctr"/>
              <a:endParaRPr lang="en-US" sz="1200"/>
            </a:p>
          </p:txBody>
        </p:sp>
        <p:sp>
          <p:nvSpPr>
            <p:cNvPr id="19464" name="_s8218"/>
            <p:cNvSpPr>
              <a:spLocks noChangeShapeType="1"/>
            </p:cNvSpPr>
            <p:nvPr/>
          </p:nvSpPr>
          <p:spPr bwMode="auto">
            <a:xfrm flipH="1" flipV="1">
              <a:off x="2101" y="1908"/>
              <a:ext cx="520" cy="167"/>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9465" name="_s8217"/>
            <p:cNvSpPr>
              <a:spLocks noChangeArrowheads="1"/>
            </p:cNvSpPr>
            <p:nvPr/>
          </p:nvSpPr>
          <p:spPr bwMode="auto">
            <a:xfrm>
              <a:off x="1567" y="1548"/>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Job Training</a:t>
              </a:r>
            </a:p>
          </p:txBody>
        </p:sp>
        <p:sp>
          <p:nvSpPr>
            <p:cNvPr id="19466" name="_s8216"/>
            <p:cNvSpPr>
              <a:spLocks noChangeShapeType="1"/>
            </p:cNvSpPr>
            <p:nvPr/>
          </p:nvSpPr>
          <p:spPr bwMode="auto">
            <a:xfrm flipH="1">
              <a:off x="2102" y="2244"/>
              <a:ext cx="519" cy="170"/>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9467" name="_s8215"/>
            <p:cNvSpPr>
              <a:spLocks noChangeArrowheads="1"/>
            </p:cNvSpPr>
            <p:nvPr/>
          </p:nvSpPr>
          <p:spPr bwMode="auto">
            <a:xfrm>
              <a:off x="1567" y="2224"/>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Disability </a:t>
              </a:r>
            </a:p>
            <a:p>
              <a:pPr algn="ctr"/>
              <a:r>
                <a:rPr lang="en-US" sz="1200"/>
                <a:t>Groups</a:t>
              </a:r>
            </a:p>
          </p:txBody>
        </p:sp>
        <p:sp>
          <p:nvSpPr>
            <p:cNvPr id="19468" name="_s8206"/>
            <p:cNvSpPr>
              <a:spLocks noChangeShapeType="1"/>
            </p:cNvSpPr>
            <p:nvPr/>
          </p:nvSpPr>
          <p:spPr bwMode="auto">
            <a:xfrm flipH="1">
              <a:off x="2400" y="2381"/>
              <a:ext cx="320" cy="4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9469" name="_s8205"/>
            <p:cNvSpPr>
              <a:spLocks noChangeArrowheads="1"/>
            </p:cNvSpPr>
            <p:nvPr/>
          </p:nvSpPr>
          <p:spPr bwMode="auto">
            <a:xfrm>
              <a:off x="1964" y="2771"/>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Public </a:t>
              </a:r>
            </a:p>
            <a:p>
              <a:pPr algn="ctr"/>
              <a:r>
                <a:rPr lang="en-US" sz="1200"/>
                <a:t>Schools</a:t>
              </a:r>
            </a:p>
          </p:txBody>
        </p:sp>
        <p:sp>
          <p:nvSpPr>
            <p:cNvPr id="19470" name="_s8204"/>
            <p:cNvSpPr>
              <a:spLocks noChangeShapeType="1"/>
            </p:cNvSpPr>
            <p:nvPr/>
          </p:nvSpPr>
          <p:spPr bwMode="auto">
            <a:xfrm>
              <a:off x="2880" y="2433"/>
              <a:ext cx="2" cy="546"/>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9471" name="_s8203"/>
            <p:cNvSpPr>
              <a:spLocks noChangeArrowheads="1"/>
            </p:cNvSpPr>
            <p:nvPr/>
          </p:nvSpPr>
          <p:spPr bwMode="auto">
            <a:xfrm>
              <a:off x="2607" y="2979"/>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Probation</a:t>
              </a:r>
            </a:p>
          </p:txBody>
        </p:sp>
        <p:sp>
          <p:nvSpPr>
            <p:cNvPr id="19472" name="_s8214"/>
            <p:cNvSpPr>
              <a:spLocks noChangeShapeType="1"/>
            </p:cNvSpPr>
            <p:nvPr/>
          </p:nvSpPr>
          <p:spPr bwMode="auto">
            <a:xfrm>
              <a:off x="3040" y="2381"/>
              <a:ext cx="323" cy="441"/>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9473" name="_s8213"/>
            <p:cNvSpPr>
              <a:spLocks noChangeArrowheads="1"/>
            </p:cNvSpPr>
            <p:nvPr/>
          </p:nvSpPr>
          <p:spPr bwMode="auto">
            <a:xfrm>
              <a:off x="3249" y="2770"/>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Single </a:t>
              </a:r>
            </a:p>
            <a:p>
              <a:pPr algn="ctr"/>
              <a:r>
                <a:rPr lang="en-US" sz="1200"/>
                <a:t>Parent </a:t>
              </a:r>
            </a:p>
            <a:p>
              <a:pPr algn="ctr"/>
              <a:r>
                <a:rPr lang="en-US" sz="1200"/>
                <a:t>Groups</a:t>
              </a:r>
            </a:p>
          </p:txBody>
        </p:sp>
        <p:sp>
          <p:nvSpPr>
            <p:cNvPr id="19474" name="_s8212"/>
            <p:cNvSpPr>
              <a:spLocks noChangeShapeType="1"/>
            </p:cNvSpPr>
            <p:nvPr/>
          </p:nvSpPr>
          <p:spPr bwMode="auto">
            <a:xfrm>
              <a:off x="3140" y="2245"/>
              <a:ext cx="520" cy="167"/>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9475" name="_s8211"/>
            <p:cNvSpPr>
              <a:spLocks noChangeArrowheads="1"/>
            </p:cNvSpPr>
            <p:nvPr/>
          </p:nvSpPr>
          <p:spPr bwMode="auto">
            <a:xfrm>
              <a:off x="3646" y="2224"/>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Mental </a:t>
              </a:r>
            </a:p>
            <a:p>
              <a:pPr algn="ctr"/>
              <a:r>
                <a:rPr lang="en-US" sz="1200"/>
                <a:t>Health </a:t>
              </a:r>
            </a:p>
            <a:p>
              <a:pPr algn="ctr"/>
              <a:r>
                <a:rPr lang="en-US" sz="1200"/>
                <a:t>Groups</a:t>
              </a:r>
            </a:p>
          </p:txBody>
        </p:sp>
        <p:sp>
          <p:nvSpPr>
            <p:cNvPr id="19476" name="_s8210"/>
            <p:cNvSpPr>
              <a:spLocks noChangeShapeType="1"/>
            </p:cNvSpPr>
            <p:nvPr/>
          </p:nvSpPr>
          <p:spPr bwMode="auto">
            <a:xfrm flipV="1">
              <a:off x="3140" y="1906"/>
              <a:ext cx="519" cy="170"/>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9477" name="_s8209"/>
            <p:cNvSpPr>
              <a:spLocks noChangeArrowheads="1"/>
            </p:cNvSpPr>
            <p:nvPr/>
          </p:nvSpPr>
          <p:spPr bwMode="auto">
            <a:xfrm>
              <a:off x="3646" y="1548"/>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endParaRPr lang="en-US" sz="1200"/>
            </a:p>
            <a:p>
              <a:pPr algn="ctr"/>
              <a:r>
                <a:rPr lang="en-US" sz="1200"/>
                <a:t>Substance </a:t>
              </a:r>
            </a:p>
            <a:p>
              <a:pPr algn="ctr"/>
              <a:r>
                <a:rPr lang="en-US" sz="1200"/>
                <a:t>Abuse </a:t>
              </a:r>
            </a:p>
            <a:p>
              <a:pPr algn="ctr"/>
              <a:r>
                <a:rPr lang="en-US" sz="1200"/>
                <a:t>Groups</a:t>
              </a:r>
            </a:p>
            <a:p>
              <a:pPr algn="ctr"/>
              <a:endParaRPr lang="en-US" sz="1200"/>
            </a:p>
          </p:txBody>
        </p:sp>
        <p:sp>
          <p:nvSpPr>
            <p:cNvPr id="19478" name="_s8208"/>
            <p:cNvSpPr>
              <a:spLocks noChangeShapeType="1"/>
            </p:cNvSpPr>
            <p:nvPr/>
          </p:nvSpPr>
          <p:spPr bwMode="auto">
            <a:xfrm flipV="1">
              <a:off x="3041" y="1497"/>
              <a:ext cx="320" cy="442"/>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9479" name="_s8207"/>
            <p:cNvSpPr>
              <a:spLocks noChangeArrowheads="1"/>
            </p:cNvSpPr>
            <p:nvPr/>
          </p:nvSpPr>
          <p:spPr bwMode="auto">
            <a:xfrm>
              <a:off x="3249" y="1001"/>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Landlords</a:t>
              </a:r>
            </a:p>
          </p:txBody>
        </p:sp>
        <p:sp>
          <p:nvSpPr>
            <p:cNvPr id="19480" name="_s8202"/>
            <p:cNvSpPr>
              <a:spLocks noChangeShapeType="1"/>
            </p:cNvSpPr>
            <p:nvPr/>
          </p:nvSpPr>
          <p:spPr bwMode="auto">
            <a:xfrm flipV="1">
              <a:off x="2880" y="1341"/>
              <a:ext cx="0" cy="546"/>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19481" name="_s8201"/>
            <p:cNvSpPr>
              <a:spLocks noChangeArrowheads="1"/>
            </p:cNvSpPr>
            <p:nvPr/>
          </p:nvSpPr>
          <p:spPr bwMode="auto">
            <a:xfrm>
              <a:off x="2606" y="793"/>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Veteran </a:t>
              </a:r>
            </a:p>
            <a:p>
              <a:pPr algn="ctr"/>
              <a:r>
                <a:rPr lang="en-US" sz="1200"/>
                <a:t>Focus</a:t>
              </a:r>
            </a:p>
          </p:txBody>
        </p:sp>
        <p:sp>
          <p:nvSpPr>
            <p:cNvPr id="19482" name="_s8200"/>
            <p:cNvSpPr>
              <a:spLocks noChangeArrowheads="1"/>
            </p:cNvSpPr>
            <p:nvPr/>
          </p:nvSpPr>
          <p:spPr bwMode="auto">
            <a:xfrm>
              <a:off x="2606" y="1887"/>
              <a:ext cx="548" cy="548"/>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Veterans</a:t>
              </a:r>
            </a:p>
          </p:txBody>
        </p:sp>
      </p:gr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sz="3000" i="0" dirty="0">
                <a:latin typeface="AvantGarde"/>
              </a:rPr>
              <a:t>Veterans referring Veterans</a:t>
            </a:r>
          </a:p>
        </p:txBody>
      </p:sp>
      <p:grpSp>
        <p:nvGrpSpPr>
          <p:cNvPr id="2" name="Group 29"/>
          <p:cNvGrpSpPr>
            <a:grpSpLocks noChangeAspect="1"/>
          </p:cNvGrpSpPr>
          <p:nvPr/>
        </p:nvGrpSpPr>
        <p:grpSpPr bwMode="auto">
          <a:xfrm>
            <a:off x="1981200" y="76200"/>
            <a:ext cx="4800600" cy="4800600"/>
            <a:chOff x="1342" y="623"/>
            <a:chExt cx="3076" cy="3076"/>
          </a:xfrm>
        </p:grpSpPr>
        <p:sp>
          <p:nvSpPr>
            <p:cNvPr id="20484" name="AutoShape 30"/>
            <p:cNvSpPr>
              <a:spLocks noChangeAspect="1" noChangeArrowheads="1" noTextEdit="1"/>
            </p:cNvSpPr>
            <p:nvPr/>
          </p:nvSpPr>
          <p:spPr bwMode="auto">
            <a:xfrm>
              <a:off x="1342" y="623"/>
              <a:ext cx="3076" cy="3076"/>
            </a:xfrm>
            <a:prstGeom prst="rect">
              <a:avLst/>
            </a:prstGeom>
            <a:noFill/>
            <a:ln w="9525">
              <a:noFill/>
              <a:miter lim="800000"/>
              <a:headEnd/>
              <a:tailEnd/>
            </a:ln>
          </p:spPr>
          <p:txBody>
            <a:bodyPr>
              <a:prstTxWarp prst="textNoShape">
                <a:avLst/>
              </a:prstTxWarp>
            </a:bodyPr>
            <a:lstStyle/>
            <a:p>
              <a:endParaRPr lang="en-US"/>
            </a:p>
          </p:txBody>
        </p:sp>
        <p:sp>
          <p:nvSpPr>
            <p:cNvPr id="20485" name="_s24616"/>
            <p:cNvSpPr>
              <a:spLocks noChangeShapeType="1"/>
            </p:cNvSpPr>
            <p:nvPr/>
          </p:nvSpPr>
          <p:spPr bwMode="auto">
            <a:xfrm>
              <a:off x="2880" y="2526"/>
              <a:ext cx="0" cy="366"/>
            </a:xfrm>
            <a:prstGeom prst="line">
              <a:avLst/>
            </a:prstGeom>
            <a:noFill/>
            <a:ln w="28575">
              <a:solidFill>
                <a:schemeClr val="tx1"/>
              </a:solidFill>
              <a:round/>
              <a:headEnd/>
              <a:tailEnd/>
            </a:ln>
          </p:spPr>
          <p:txBody>
            <a:bodyPr lIns="0" tIns="0" rIns="0" bIns="0" anchor="ctr">
              <a:prstTxWarp prst="textNoShape">
                <a:avLst/>
              </a:prstTxWarp>
            </a:bodyPr>
            <a:lstStyle/>
            <a:p>
              <a:endParaRPr lang="en-US"/>
            </a:p>
          </p:txBody>
        </p:sp>
        <p:sp>
          <p:nvSpPr>
            <p:cNvPr id="20486" name="_s24608"/>
            <p:cNvSpPr>
              <a:spLocks noChangeArrowheads="1"/>
            </p:cNvSpPr>
            <p:nvPr/>
          </p:nvSpPr>
          <p:spPr bwMode="auto">
            <a:xfrm>
              <a:off x="2515" y="2892"/>
              <a:ext cx="730" cy="730"/>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Veteran</a:t>
              </a:r>
            </a:p>
          </p:txBody>
        </p:sp>
        <p:sp>
          <p:nvSpPr>
            <p:cNvPr id="20487" name="_s24611"/>
            <p:cNvSpPr>
              <a:spLocks noChangeArrowheads="1"/>
            </p:cNvSpPr>
            <p:nvPr/>
          </p:nvSpPr>
          <p:spPr bwMode="auto">
            <a:xfrm>
              <a:off x="2515" y="1796"/>
              <a:ext cx="730" cy="730"/>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200"/>
                <a:t>Veteran</a:t>
              </a:r>
            </a:p>
          </p:txBody>
        </p:sp>
      </p:gr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000" i="0" dirty="0">
                <a:latin typeface="AvantGarde"/>
              </a:rPr>
              <a:t>Effective Outreach</a:t>
            </a:r>
          </a:p>
        </p:txBody>
      </p:sp>
      <p:sp>
        <p:nvSpPr>
          <p:cNvPr id="3" name="Content Placeholder 2"/>
          <p:cNvSpPr>
            <a:spLocks noGrp="1"/>
          </p:cNvSpPr>
          <p:nvPr>
            <p:ph idx="1"/>
          </p:nvPr>
        </p:nvSpPr>
        <p:spPr/>
        <p:txBody>
          <a:bodyPr/>
          <a:lstStyle/>
          <a:p>
            <a:pPr eaLnBrk="1" hangingPunct="1"/>
            <a:r>
              <a:rPr lang="en-US" sz="2000" b="0" dirty="0">
                <a:latin typeface="AvantGarde"/>
              </a:rPr>
              <a:t>Develop Relationships</a:t>
            </a:r>
          </a:p>
          <a:p>
            <a:pPr eaLnBrk="1" hangingPunct="1"/>
            <a:r>
              <a:rPr lang="en-US" sz="2000" b="0" dirty="0">
                <a:latin typeface="AvantGarde"/>
              </a:rPr>
              <a:t>VA – Beyond VASH</a:t>
            </a:r>
          </a:p>
          <a:p>
            <a:pPr eaLnBrk="1" hangingPunct="1"/>
            <a:r>
              <a:rPr lang="en-US" sz="2000" b="0" dirty="0">
                <a:latin typeface="AvantGarde"/>
              </a:rPr>
              <a:t>Spectrum of Community Agencies</a:t>
            </a:r>
          </a:p>
          <a:p>
            <a:pPr eaLnBrk="1" hangingPunct="1"/>
            <a:r>
              <a:rPr lang="en-US" sz="2000" b="0" dirty="0">
                <a:latin typeface="AvantGarde"/>
              </a:rPr>
              <a:t>Veteran Referrals</a:t>
            </a:r>
          </a:p>
          <a:p>
            <a:pPr eaLnBrk="1" hangingPunct="1"/>
            <a:r>
              <a:rPr lang="en-US" sz="2000" b="0" dirty="0">
                <a:latin typeface="AvantGarde"/>
              </a:rPr>
              <a:t>Finish Strong</a:t>
            </a:r>
          </a:p>
          <a:p>
            <a:pPr eaLnBrk="1" hangingPunct="1"/>
            <a:endParaRPr lang="en-US" dirty="0"/>
          </a:p>
          <a:p>
            <a:pPr eaLnBrk="1" hangingPunct="1"/>
            <a:endParaRPr lang="en-US" sz="2400" dirty="0"/>
          </a:p>
          <a:p>
            <a:pPr eaLnBrk="1" hangingPunct="1"/>
            <a:endParaRPr lang="en-US" sz="2400" dirty="0"/>
          </a:p>
          <a:p>
            <a:pPr algn="ctr" eaLnBrk="1" hangingPunct="1"/>
            <a:r>
              <a:rPr lang="en-US" sz="2000" b="0" dirty="0">
                <a:latin typeface="AvantGarde"/>
              </a:rPr>
              <a:t>Irene Hall, Program Director</a:t>
            </a:r>
          </a:p>
          <a:p>
            <a:pPr algn="ctr" eaLnBrk="1" hangingPunct="1"/>
            <a:r>
              <a:rPr lang="en-US" sz="2000" b="0" dirty="0">
                <a:latin typeface="AvantGarde"/>
              </a:rPr>
              <a:t>210-431-6466   </a:t>
            </a:r>
            <a:r>
              <a:rPr lang="en-US" sz="2000" b="0" dirty="0">
                <a:latin typeface="AvantGarde"/>
                <a:hlinkClick r:id="rId2"/>
              </a:rPr>
              <a:t>ihall@familyendeavors.org</a:t>
            </a:r>
            <a:endParaRPr lang="en-US" sz="2000" b="0" dirty="0">
              <a:latin typeface="AvantGarde"/>
            </a:endParaRPr>
          </a:p>
          <a:p>
            <a:pPr eaLnBrk="1" hangingPunct="1"/>
            <a:endParaRPr lang="en-US" sz="2400" dirty="0"/>
          </a:p>
          <a:p>
            <a:pPr eaLnBrk="1" hangingPunct="1"/>
            <a:endParaRPr lang="en-US" dirty="0"/>
          </a:p>
          <a:p>
            <a:pPr eaLnBrk="1" hangingPunct="1"/>
            <a:endParaRPr lang="en-US" dirty="0"/>
          </a:p>
        </p:txBody>
      </p:sp>
      <p:pic>
        <p:nvPicPr>
          <p:cNvPr id="21508" name="Picture 5" descr="FE_Master_Large"/>
          <p:cNvPicPr>
            <a:picLocks noChangeAspect="1" noChangeArrowheads="1"/>
          </p:cNvPicPr>
          <p:nvPr/>
        </p:nvPicPr>
        <p:blipFill>
          <a:blip r:embed="rId3" cstate="print"/>
          <a:srcRect/>
          <a:stretch>
            <a:fillRect/>
          </a:stretch>
        </p:blipFill>
        <p:spPr bwMode="auto">
          <a:xfrm>
            <a:off x="3810000" y="2819400"/>
            <a:ext cx="3524250" cy="176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819400"/>
            <a:ext cx="9144000" cy="1362075"/>
          </a:xfrm>
        </p:spPr>
        <p:txBody>
          <a:bodyPr/>
          <a:lstStyle/>
          <a:p>
            <a:pPr algn="ctr"/>
            <a:r>
              <a:rPr lang="en-US" dirty="0" smtClean="0"/>
              <a:t>Documentation &amp; </a:t>
            </a:r>
            <a:br>
              <a:rPr lang="en-US" dirty="0" smtClean="0"/>
            </a:br>
            <a:r>
              <a:rPr lang="en-US" dirty="0" smtClean="0"/>
              <a:t>Supportive services</a:t>
            </a:r>
            <a:endParaRPr lang="en-US" dirty="0"/>
          </a:p>
        </p:txBody>
      </p:sp>
      <p:sp>
        <p:nvSpPr>
          <p:cNvPr id="3" name="Rectangle 2"/>
          <p:cNvSpPr/>
          <p:nvPr/>
        </p:nvSpPr>
        <p:spPr>
          <a:xfrm>
            <a:off x="0" y="4343400"/>
            <a:ext cx="9144000" cy="461665"/>
          </a:xfrm>
          <a:prstGeom prst="rect">
            <a:avLst/>
          </a:prstGeom>
        </p:spPr>
        <p:txBody>
          <a:bodyPr wrap="square">
            <a:spAutoFit/>
          </a:bodyPr>
          <a:lstStyle/>
          <a:p>
            <a:pPr algn="ctr"/>
            <a:r>
              <a:rPr lang="en-US" dirty="0" smtClean="0">
                <a:solidFill>
                  <a:srgbClr val="0000FF"/>
                </a:solidFill>
                <a:latin typeface="AvantGarde"/>
              </a:rPr>
              <a:t>Sarah Mahin, West Regional Coordinator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66788"/>
            <a:ext cx="7772400" cy="5891212"/>
          </a:xfrm>
        </p:spPr>
        <p:txBody>
          <a:bodyPr/>
          <a:lstStyle/>
          <a:p>
            <a:pPr algn="ctr">
              <a:buNone/>
            </a:pPr>
            <a:r>
              <a:rPr lang="en-US" sz="3000" dirty="0" smtClean="0">
                <a:solidFill>
                  <a:schemeClr val="tx1"/>
                </a:solidFill>
              </a:rPr>
              <a:t>Common</a:t>
            </a:r>
            <a:r>
              <a:rPr lang="en-US" sz="3200" dirty="0" smtClean="0">
                <a:solidFill>
                  <a:schemeClr val="tx1"/>
                </a:solidFill>
              </a:rPr>
              <a:t> Issues</a:t>
            </a:r>
          </a:p>
          <a:p>
            <a:pPr lvl="0"/>
            <a:r>
              <a:rPr lang="en-US" sz="2000" b="0" dirty="0" smtClean="0">
                <a:solidFill>
                  <a:schemeClr val="tx1"/>
                </a:solidFill>
              </a:rPr>
              <a:t>Inconsistent filing and organizational systems</a:t>
            </a:r>
          </a:p>
          <a:p>
            <a:pPr lvl="0"/>
            <a:r>
              <a:rPr lang="en-US" sz="2000" b="0" dirty="0" smtClean="0">
                <a:solidFill>
                  <a:schemeClr val="tx1"/>
                </a:solidFill>
              </a:rPr>
              <a:t>Missing occupying permanent housing status in case files </a:t>
            </a:r>
          </a:p>
          <a:p>
            <a:pPr lvl="1"/>
            <a:r>
              <a:rPr lang="en-US" sz="2000" b="0" dirty="0" smtClean="0">
                <a:solidFill>
                  <a:schemeClr val="tx1"/>
                </a:solidFill>
              </a:rPr>
              <a:t>Lack of written executed leases</a:t>
            </a:r>
          </a:p>
          <a:p>
            <a:pPr lvl="1"/>
            <a:r>
              <a:rPr lang="en-US" sz="2000" b="0" dirty="0" smtClean="0">
                <a:solidFill>
                  <a:schemeClr val="tx1"/>
                </a:solidFill>
              </a:rPr>
              <a:t>Eviction notices not a legal document, simply written on paper</a:t>
            </a:r>
          </a:p>
          <a:p>
            <a:pPr lvl="0"/>
            <a:r>
              <a:rPr lang="en-US" sz="2000" b="0" dirty="0" smtClean="0">
                <a:solidFill>
                  <a:schemeClr val="tx1"/>
                </a:solidFill>
              </a:rPr>
              <a:t>TFA</a:t>
            </a:r>
          </a:p>
          <a:p>
            <a:pPr lvl="1"/>
            <a:r>
              <a:rPr lang="en-US" sz="2000" b="0" dirty="0" smtClean="0">
                <a:solidFill>
                  <a:schemeClr val="tx1"/>
                </a:solidFill>
              </a:rPr>
              <a:t>Don’t explain connection to housing stability </a:t>
            </a:r>
          </a:p>
          <a:p>
            <a:pPr lvl="1"/>
            <a:r>
              <a:rPr lang="en-US" sz="2000" b="0" dirty="0" smtClean="0">
                <a:solidFill>
                  <a:schemeClr val="tx1"/>
                </a:solidFill>
              </a:rPr>
              <a:t>Don’t document months of assistance provided</a:t>
            </a:r>
          </a:p>
          <a:p>
            <a:pPr lvl="1"/>
            <a:r>
              <a:rPr lang="en-US" sz="2000" dirty="0" smtClean="0"/>
              <a:t>Lack appropriate backup documentation </a:t>
            </a:r>
            <a:endParaRPr lang="en-US" sz="2000" b="0" dirty="0" smtClean="0">
              <a:solidFill>
                <a:schemeClr val="tx1"/>
              </a:solidFill>
            </a:endParaRPr>
          </a:p>
          <a:p>
            <a:r>
              <a:rPr lang="en-US" sz="2000" b="0" dirty="0" smtClean="0">
                <a:solidFill>
                  <a:schemeClr val="tx1"/>
                </a:solidFill>
              </a:rPr>
              <a:t>Housing Stability Plans</a:t>
            </a:r>
          </a:p>
          <a:p>
            <a:pPr lvl="1"/>
            <a:r>
              <a:rPr lang="en-US" sz="2000" b="0" dirty="0" smtClean="0">
                <a:solidFill>
                  <a:schemeClr val="tx1"/>
                </a:solidFill>
              </a:rPr>
              <a:t>No written plan</a:t>
            </a:r>
          </a:p>
          <a:p>
            <a:pPr lvl="1"/>
            <a:r>
              <a:rPr lang="en-US" sz="2000" b="0" dirty="0" smtClean="0">
                <a:solidFill>
                  <a:schemeClr val="tx1"/>
                </a:solidFill>
              </a:rPr>
              <a:t>Include overly broad objectives and/or too many goals over too many life domains</a:t>
            </a:r>
          </a:p>
          <a:p>
            <a:pPr lvl="1"/>
            <a:r>
              <a:rPr lang="en-US" sz="2000" b="0" dirty="0" smtClean="0">
                <a:solidFill>
                  <a:schemeClr val="tx1"/>
                </a:solidFill>
              </a:rPr>
              <a:t>Agency-driven instead of participant-driven </a:t>
            </a:r>
          </a:p>
        </p:txBody>
      </p:sp>
      <p:sp>
        <p:nvSpPr>
          <p:cNvPr id="3" name="Rectangle 2"/>
          <p:cNvSpPr/>
          <p:nvPr/>
        </p:nvSpPr>
        <p:spPr>
          <a:xfrm>
            <a:off x="4441195" y="3198168"/>
            <a:ext cx="261610" cy="461665"/>
          </a:xfrm>
          <a:prstGeom prst="rect">
            <a:avLst/>
          </a:prstGeom>
        </p:spPr>
        <p:txBody>
          <a:bodyPr wrap="none">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772400" cy="3200400"/>
          </a:xfrm>
        </p:spPr>
        <p:txBody>
          <a:bodyPr/>
          <a:lstStyle/>
          <a:p>
            <a:r>
              <a:rPr lang="en-US" sz="2800" i="0" dirty="0" smtClean="0">
                <a:effectLst/>
              </a:rPr>
              <a:t>The webinar will last approximately 90 minutes.</a:t>
            </a:r>
            <a:br>
              <a:rPr lang="en-US" sz="2800" i="0" dirty="0" smtClean="0">
                <a:effectLst/>
              </a:rPr>
            </a:br>
            <a:r>
              <a:rPr lang="en-US" sz="2800" i="0" dirty="0" smtClean="0">
                <a:effectLst/>
              </a:rPr>
              <a:t/>
            </a:r>
            <a:br>
              <a:rPr lang="en-US" sz="2800" i="0" dirty="0" smtClean="0">
                <a:effectLst/>
              </a:rPr>
            </a:br>
            <a:r>
              <a:rPr lang="en-US" sz="2800" i="0" dirty="0" smtClean="0">
                <a:effectLst/>
              </a:rPr>
              <a:t>Participant phones will be muted due to the high number of participants.</a:t>
            </a:r>
            <a:br>
              <a:rPr lang="en-US" sz="2800" i="0" dirty="0" smtClean="0">
                <a:effectLst/>
              </a:rPr>
            </a:br>
            <a:r>
              <a:rPr lang="en-US" sz="2800" i="0" dirty="0" smtClean="0">
                <a:effectLst/>
              </a:rPr>
              <a:t/>
            </a:r>
            <a:br>
              <a:rPr lang="en-US" sz="2800" i="0" dirty="0" smtClean="0">
                <a:effectLst/>
              </a:rPr>
            </a:br>
            <a:r>
              <a:rPr lang="en-US" sz="2800" i="0" dirty="0" smtClean="0">
                <a:effectLst/>
              </a:rPr>
              <a:t>If you have questions, please contact </a:t>
            </a:r>
            <a:r>
              <a:rPr lang="en-US" sz="2800" i="0" dirty="0" smtClean="0">
                <a:effectLst/>
                <a:hlinkClick r:id="rId2"/>
              </a:rPr>
              <a:t>ssvf@va.gov</a:t>
            </a:r>
            <a:r>
              <a:rPr lang="en-US" sz="2800" i="0" dirty="0" smtClean="0">
                <a:effectLst/>
              </a:rPr>
              <a:t> or your Regional Coordinator.</a:t>
            </a:r>
            <a:r>
              <a:rPr lang="en-US" sz="3600" i="0" dirty="0" smtClean="0">
                <a:effectLst/>
              </a:rPr>
              <a:t/>
            </a:r>
            <a:br>
              <a:rPr lang="en-US" sz="3600" i="0" dirty="0" smtClean="0">
                <a:effectLst/>
              </a:rPr>
            </a:br>
            <a:endParaRPr lang="en-US" sz="3600" i="0" dirty="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66788"/>
            <a:ext cx="7772400" cy="5891212"/>
          </a:xfrm>
        </p:spPr>
        <p:txBody>
          <a:bodyPr/>
          <a:lstStyle/>
          <a:p>
            <a:pPr algn="ctr">
              <a:buNone/>
            </a:pPr>
            <a:r>
              <a:rPr lang="en-US" sz="3000" dirty="0" smtClean="0">
                <a:solidFill>
                  <a:schemeClr val="tx1"/>
                </a:solidFill>
              </a:rPr>
              <a:t>Common Issues, Continued</a:t>
            </a:r>
          </a:p>
          <a:p>
            <a:pPr lvl="0"/>
            <a:r>
              <a:rPr lang="en-US" sz="2000" b="0" dirty="0" smtClean="0">
                <a:solidFill>
                  <a:schemeClr val="tx1"/>
                </a:solidFill>
              </a:rPr>
              <a:t>Lack documentation on referrals given to both participants and persons screened but not enrolled </a:t>
            </a:r>
          </a:p>
          <a:p>
            <a:pPr lvl="0"/>
            <a:r>
              <a:rPr lang="en-US" sz="2000" b="0" dirty="0" smtClean="0">
                <a:solidFill>
                  <a:schemeClr val="tx1"/>
                </a:solidFill>
              </a:rPr>
              <a:t>Lack documentation indicating Veteran benefits were reviewed and appropriate referrals made  </a:t>
            </a:r>
          </a:p>
          <a:p>
            <a:pPr lvl="0"/>
            <a:r>
              <a:rPr lang="en-US" sz="2000" b="0" dirty="0" smtClean="0">
                <a:solidFill>
                  <a:schemeClr val="tx1"/>
                </a:solidFill>
              </a:rPr>
              <a:t>Lack recertification documentation </a:t>
            </a:r>
          </a:p>
          <a:p>
            <a:pPr lvl="0"/>
            <a:r>
              <a:rPr lang="en-US" sz="2000" b="0" dirty="0" smtClean="0">
                <a:solidFill>
                  <a:schemeClr val="tx1"/>
                </a:solidFill>
              </a:rPr>
              <a:t>Not distributing surveys as required</a:t>
            </a:r>
          </a:p>
          <a:p>
            <a:pPr lvl="0"/>
            <a:r>
              <a:rPr lang="en-US" sz="2000" b="0" dirty="0" smtClean="0">
                <a:solidFill>
                  <a:schemeClr val="tx1"/>
                </a:solidFill>
              </a:rPr>
              <a:t>Not notifying participants in writing if they are terminated from the program</a:t>
            </a:r>
          </a:p>
          <a:p>
            <a:pPr lvl="0"/>
            <a:r>
              <a:rPr lang="en-US" sz="2000" b="0" dirty="0" smtClean="0">
                <a:solidFill>
                  <a:schemeClr val="tx1"/>
                </a:solidFill>
              </a:rPr>
              <a:t>Staff lack understanding that SSVF is intended to provide short- to medium-term interventions focused on housing stability </a:t>
            </a:r>
          </a:p>
          <a:p>
            <a:pPr lvl="0"/>
            <a:r>
              <a:rPr lang="en-US" sz="2000" b="0" dirty="0" smtClean="0">
                <a:solidFill>
                  <a:schemeClr val="tx1"/>
                </a:solidFill>
              </a:rPr>
              <a:t>Not exiting households or not exiting households when appropriate “just in case”</a:t>
            </a:r>
          </a:p>
        </p:txBody>
      </p:sp>
      <p:sp>
        <p:nvSpPr>
          <p:cNvPr id="3" name="Rectangle 2"/>
          <p:cNvSpPr/>
          <p:nvPr/>
        </p:nvSpPr>
        <p:spPr>
          <a:xfrm>
            <a:off x="4441195" y="3198168"/>
            <a:ext cx="261610" cy="461665"/>
          </a:xfrm>
          <a:prstGeom prst="rect">
            <a:avLst/>
          </a:prstGeom>
        </p:spPr>
        <p:txBody>
          <a:bodyPr wrap="none">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066800"/>
            <a:ext cx="7772400" cy="5791200"/>
          </a:xfrm>
        </p:spPr>
        <p:txBody>
          <a:bodyPr>
            <a:normAutofit fontScale="92500"/>
          </a:bodyPr>
          <a:lstStyle/>
          <a:p>
            <a:pPr algn="ctr">
              <a:buNone/>
            </a:pPr>
            <a:r>
              <a:rPr lang="en-US" sz="3200" dirty="0" smtClean="0">
                <a:solidFill>
                  <a:schemeClr val="tx1"/>
                </a:solidFill>
              </a:rPr>
              <a:t>Promising Practices</a:t>
            </a:r>
          </a:p>
          <a:p>
            <a:pPr lvl="0"/>
            <a:r>
              <a:rPr lang="en-US" sz="2200" b="0" dirty="0" smtClean="0">
                <a:solidFill>
                  <a:schemeClr val="tx1"/>
                </a:solidFill>
              </a:rPr>
              <a:t>Consistent filing system for all case managers</a:t>
            </a:r>
          </a:p>
          <a:p>
            <a:pPr lvl="0"/>
            <a:r>
              <a:rPr lang="en-US" sz="2200" b="0" dirty="0" smtClean="0">
                <a:solidFill>
                  <a:schemeClr val="tx1"/>
                </a:solidFill>
              </a:rPr>
              <a:t>Use checklists in case files</a:t>
            </a:r>
          </a:p>
          <a:p>
            <a:pPr lvl="0"/>
            <a:r>
              <a:rPr lang="en-US" sz="2200" b="0" dirty="0" smtClean="0">
                <a:solidFill>
                  <a:schemeClr val="tx1"/>
                </a:solidFill>
              </a:rPr>
              <a:t>Consistent and complete use of forms</a:t>
            </a:r>
          </a:p>
          <a:p>
            <a:pPr lvl="0"/>
            <a:r>
              <a:rPr lang="en-US" sz="2200" b="0" dirty="0" smtClean="0">
                <a:solidFill>
                  <a:schemeClr val="tx1"/>
                </a:solidFill>
              </a:rPr>
              <a:t>Clear documentation of the following:</a:t>
            </a:r>
          </a:p>
          <a:p>
            <a:pPr lvl="1"/>
            <a:r>
              <a:rPr lang="en-US" sz="2200" dirty="0" smtClean="0"/>
              <a:t>Intake with comprehensive HMIS data collection information </a:t>
            </a:r>
          </a:p>
          <a:p>
            <a:pPr lvl="1"/>
            <a:r>
              <a:rPr lang="en-US" sz="2200" dirty="0" smtClean="0"/>
              <a:t>“But for” assessment</a:t>
            </a:r>
          </a:p>
          <a:p>
            <a:pPr lvl="1"/>
            <a:r>
              <a:rPr lang="en-US" sz="2200" dirty="0" smtClean="0"/>
              <a:t>Occupying permanent housing status</a:t>
            </a:r>
          </a:p>
          <a:p>
            <a:pPr lvl="1"/>
            <a:r>
              <a:rPr lang="en-US" sz="2200" dirty="0" smtClean="0"/>
              <a:t>Income</a:t>
            </a:r>
          </a:p>
          <a:p>
            <a:pPr lvl="1"/>
            <a:r>
              <a:rPr lang="en-US" sz="2200" dirty="0" smtClean="0"/>
              <a:t>Participant agreements</a:t>
            </a:r>
          </a:p>
          <a:p>
            <a:pPr lvl="1"/>
            <a:r>
              <a:rPr lang="en-US" sz="2200" dirty="0" smtClean="0"/>
              <a:t>Grievance procedure notification</a:t>
            </a:r>
          </a:p>
          <a:p>
            <a:pPr lvl="1"/>
            <a:r>
              <a:rPr lang="en-US" sz="2200" dirty="0" smtClean="0"/>
              <a:t>Connection to benefits and resources through case notes</a:t>
            </a:r>
          </a:p>
          <a:p>
            <a:pPr lvl="1"/>
            <a:r>
              <a:rPr lang="en-US" sz="2200" dirty="0" smtClean="0"/>
              <a:t>Recertification </a:t>
            </a:r>
          </a:p>
          <a:p>
            <a:pPr lvl="1"/>
            <a:r>
              <a:rPr lang="en-US" sz="2200" dirty="0" smtClean="0"/>
              <a:t>Exit</a:t>
            </a:r>
            <a:endParaRPr lang="en-US" sz="2200" dirty="0" smtClean="0">
              <a:solidFill>
                <a:schemeClr val="tx1"/>
              </a:solidFill>
            </a:endParaRPr>
          </a:p>
          <a:p>
            <a:pPr algn="ctr">
              <a:buNone/>
            </a:pPr>
            <a:endParaRPr lang="en-US" sz="3200" dirty="0" smtClean="0">
              <a:solidFill>
                <a:schemeClr val="tx1"/>
              </a:solidFill>
            </a:endParaRPr>
          </a:p>
          <a:p>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3000" dirty="0" smtClean="0">
                <a:solidFill>
                  <a:schemeClr val="tx1"/>
                </a:solidFill>
              </a:rPr>
              <a:t>Promising Practices, Continued</a:t>
            </a:r>
            <a:endParaRPr lang="en-US" sz="3000" dirty="0" smtClean="0"/>
          </a:p>
          <a:p>
            <a:pPr lvl="0"/>
            <a:r>
              <a:rPr lang="en-US" sz="2000" b="0" dirty="0" smtClean="0">
                <a:solidFill>
                  <a:schemeClr val="tx1"/>
                </a:solidFill>
              </a:rPr>
              <a:t>Check requisition forms for TFA document housing category, expense type, how the assistance will improve housing stability, and months of assistance provided. </a:t>
            </a:r>
          </a:p>
          <a:p>
            <a:pPr lvl="0"/>
            <a:r>
              <a:rPr lang="en-US" sz="2000" b="0" dirty="0" smtClean="0">
                <a:solidFill>
                  <a:schemeClr val="tx1"/>
                </a:solidFill>
              </a:rPr>
              <a:t>Assign general ledger subaccounts to track TFA by housing category and expense type. </a:t>
            </a:r>
          </a:p>
          <a:p>
            <a:pPr lvl="0"/>
            <a:r>
              <a:rPr lang="en-US" sz="2000" b="0" dirty="0" smtClean="0">
                <a:solidFill>
                  <a:schemeClr val="tx1"/>
                </a:solidFill>
              </a:rPr>
              <a:t>Conduct periodic reviews of case files for accuracy and completeness, and then review errors with case managers.</a:t>
            </a:r>
          </a:p>
          <a:p>
            <a:pPr lvl="0"/>
            <a:r>
              <a:rPr lang="en-US" sz="2000" b="0" dirty="0" smtClean="0">
                <a:solidFill>
                  <a:schemeClr val="tx1"/>
                </a:solidFill>
              </a:rPr>
              <a:t>Use of electronic filing, if possible.</a:t>
            </a:r>
          </a:p>
          <a:p>
            <a:pPr lvl="0"/>
            <a:r>
              <a:rPr lang="en-US" sz="2000" b="0" dirty="0" smtClean="0">
                <a:solidFill>
                  <a:schemeClr val="tx1"/>
                </a:solidFill>
              </a:rPr>
              <a:t>Use of spreadsheets/databases to track TFA expenses and progress in meeting subpopulation targets. </a:t>
            </a:r>
          </a:p>
          <a:p>
            <a:pPr lvl="0"/>
            <a:r>
              <a:rPr lang="en-US" sz="2000" b="0" dirty="0" smtClean="0">
                <a:solidFill>
                  <a:schemeClr val="tx1"/>
                </a:solidFill>
              </a:rPr>
              <a:t>Budget modifications related to “lag funds” and Corrective Action Plans: hiring employees (regular or term) such as outreach, employment, housing, intake, or benefits specialists; subcontracting legal services; support for HMIS data entry and reporting; sending staff to SOAR or other relevant trainings.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066800"/>
            <a:ext cx="7772400" cy="5562600"/>
          </a:xfrm>
        </p:spPr>
        <p:txBody>
          <a:bodyPr/>
          <a:lstStyle/>
          <a:p>
            <a:pPr algn="ctr">
              <a:buNone/>
            </a:pPr>
            <a:r>
              <a:rPr lang="en-US" sz="3000" dirty="0" smtClean="0">
                <a:solidFill>
                  <a:schemeClr val="tx1"/>
                </a:solidFill>
              </a:rPr>
              <a:t>Promising Practices, Continued</a:t>
            </a:r>
            <a:endParaRPr lang="en-US" sz="3000" dirty="0" smtClean="0"/>
          </a:p>
          <a:p>
            <a:pPr lvl="0"/>
            <a:r>
              <a:rPr lang="en-US" sz="2000" b="0" dirty="0" smtClean="0">
                <a:solidFill>
                  <a:schemeClr val="tx1"/>
                </a:solidFill>
              </a:rPr>
              <a:t>Use a collaborative, participant-lead process to develop housing stability plans. When households have difficulty identifying/accepting appropriate objectives, present them with options and give them a day or two to think it over. </a:t>
            </a:r>
          </a:p>
          <a:p>
            <a:pPr lvl="0"/>
            <a:r>
              <a:rPr lang="en-US" sz="2000" b="0" dirty="0" smtClean="0">
                <a:solidFill>
                  <a:schemeClr val="tx1"/>
                </a:solidFill>
              </a:rPr>
              <a:t>Give participants a copy of their housing stability plans so they have documentation about goals, objectives, and the responsibilities assigned to themselves and their case manager. </a:t>
            </a:r>
          </a:p>
          <a:p>
            <a:pPr lvl="0"/>
            <a:r>
              <a:rPr lang="en-US" sz="2000" b="0" dirty="0" smtClean="0">
                <a:solidFill>
                  <a:schemeClr val="tx1"/>
                </a:solidFill>
              </a:rPr>
              <a:t>Review and refine housing stability plans at every participant meeting. </a:t>
            </a:r>
          </a:p>
          <a:p>
            <a:pPr lvl="0"/>
            <a:r>
              <a:rPr lang="en-US" sz="2000" b="0" dirty="0" smtClean="0">
                <a:solidFill>
                  <a:schemeClr val="tx1"/>
                </a:solidFill>
              </a:rPr>
              <a:t>Decide to exit a household by reviewing the housing stability plan and confirming that the barriers identified at intake are addressed. Can go through this process with participants who are uneasy about exiting the program. </a:t>
            </a:r>
          </a:p>
          <a:p>
            <a:pPr lvl="0"/>
            <a:r>
              <a:rPr lang="en-US" sz="2000" b="0" dirty="0" smtClean="0">
                <a:solidFill>
                  <a:schemeClr val="tx1"/>
                </a:solidFill>
              </a:rPr>
              <a:t>Complete a household budget with every family.</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3000" dirty="0" smtClean="0">
                <a:solidFill>
                  <a:schemeClr val="tx1"/>
                </a:solidFill>
              </a:rPr>
              <a:t>Promising Practices, Continued</a:t>
            </a:r>
            <a:endParaRPr lang="en-US" sz="3000" dirty="0" smtClean="0"/>
          </a:p>
          <a:p>
            <a:pPr lvl="0"/>
            <a:r>
              <a:rPr lang="en-US" sz="2000" b="0" dirty="0" smtClean="0">
                <a:solidFill>
                  <a:schemeClr val="tx1"/>
                </a:solidFill>
              </a:rPr>
              <a:t>Accompany Veterans to look for rental units.</a:t>
            </a:r>
          </a:p>
          <a:p>
            <a:pPr lvl="0"/>
            <a:r>
              <a:rPr lang="en-US" sz="2000" b="0" dirty="0" smtClean="0">
                <a:solidFill>
                  <a:schemeClr val="tx1"/>
                </a:solidFill>
              </a:rPr>
              <a:t>If unable to accompany participants to view units, use </a:t>
            </a:r>
            <a:r>
              <a:rPr lang="en-US" sz="2000" b="0" dirty="0" err="1" smtClean="0">
                <a:solidFill>
                  <a:schemeClr val="tx1"/>
                </a:solidFill>
              </a:rPr>
              <a:t>google</a:t>
            </a:r>
            <a:r>
              <a:rPr lang="en-US" sz="2000" b="0" dirty="0" smtClean="0">
                <a:solidFill>
                  <a:schemeClr val="tx1"/>
                </a:solidFill>
              </a:rPr>
              <a:t> earth to show participants the exteriors of housing options and neighborhoods, as well as map public transportation options. </a:t>
            </a:r>
          </a:p>
          <a:p>
            <a:pPr lvl="0"/>
            <a:r>
              <a:rPr lang="en-US" sz="2000" b="0" dirty="0" smtClean="0">
                <a:solidFill>
                  <a:schemeClr val="tx1"/>
                </a:solidFill>
              </a:rPr>
              <a:t>Hand carry checks to new landlords. </a:t>
            </a:r>
          </a:p>
          <a:p>
            <a:pPr lvl="0"/>
            <a:r>
              <a:rPr lang="en-US" sz="2000" b="0" dirty="0" smtClean="0">
                <a:solidFill>
                  <a:schemeClr val="tx1"/>
                </a:solidFill>
              </a:rPr>
              <a:t>Hold a job fair for SSVF participants that is intentionally executed to ensure employers come with jobs available and that participants who attend have appropriate skills, experience, and preparation for interviews. </a:t>
            </a:r>
          </a:p>
          <a:p>
            <a:pPr lvl="0"/>
            <a:r>
              <a:rPr lang="en-US" sz="2000" b="0" dirty="0" smtClean="0">
                <a:solidFill>
                  <a:schemeClr val="tx1"/>
                </a:solidFill>
              </a:rPr>
              <a:t>Arrange for an attorney or benefits counselor to come on-site to assist participants with legal or complex benefits issues. </a:t>
            </a:r>
          </a:p>
          <a:p>
            <a:pPr lvl="0"/>
            <a:r>
              <a:rPr lang="en-US" sz="2000" b="0" dirty="0" smtClean="0">
                <a:solidFill>
                  <a:schemeClr val="tx1"/>
                </a:solidFill>
              </a:rPr>
              <a:t>Stagger staff hours so that participants who work 9-5 can meet with SSVF staff outside of normal business hours. </a:t>
            </a: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3200" dirty="0" smtClean="0">
                <a:solidFill>
                  <a:schemeClr val="tx1"/>
                </a:solidFill>
              </a:rPr>
              <a:t>Grantee  Example</a:t>
            </a:r>
          </a:p>
          <a:p>
            <a:endParaRPr lang="en-US" dirty="0" smtClean="0"/>
          </a:p>
          <a:p>
            <a:r>
              <a:rPr lang="en-US" dirty="0" smtClean="0"/>
              <a:t>Tracking/Budgeting Temporary Financial Assistance</a:t>
            </a:r>
          </a:p>
          <a:p>
            <a:r>
              <a:rPr lang="en-US" dirty="0" smtClean="0"/>
              <a:t>Ken </a:t>
            </a:r>
            <a:r>
              <a:rPr lang="en-US" dirty="0" err="1" smtClean="0"/>
              <a:t>Saefkow</a:t>
            </a:r>
            <a:r>
              <a:rPr lang="en-US" dirty="0" smtClean="0"/>
              <a:t>, Director, Adult Case Management Services, </a:t>
            </a:r>
            <a:r>
              <a:rPr lang="en-US" dirty="0" err="1" smtClean="0"/>
              <a:t>Centerstone</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t="18520" r="31069" b="7401"/>
          <a:stretch>
            <a:fillRect/>
          </a:stretch>
        </p:blipFill>
        <p:spPr bwMode="auto">
          <a:xfrm>
            <a:off x="0" y="1295400"/>
            <a:ext cx="906084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t="15153" r="34855" b="5717"/>
          <a:stretch>
            <a:fillRect/>
          </a:stretch>
        </p:blipFill>
        <p:spPr bwMode="auto">
          <a:xfrm>
            <a:off x="0" y="1219200"/>
            <a:ext cx="8991600" cy="5638800"/>
          </a:xfrm>
          <a:prstGeom prst="rect">
            <a:avLst/>
          </a:prstGeom>
          <a:solidFill>
            <a:srgbClr val="FFFF00"/>
          </a:solidFill>
          <a:ln w="9525">
            <a:noFill/>
            <a:miter lim="800000"/>
            <a:headEnd/>
            <a:tailEnd/>
          </a:ln>
        </p:spPr>
      </p:pic>
      <p:sp>
        <p:nvSpPr>
          <p:cNvPr id="5" name="Oval 4"/>
          <p:cNvSpPr/>
          <p:nvPr/>
        </p:nvSpPr>
        <p:spPr>
          <a:xfrm>
            <a:off x="5181600" y="1524000"/>
            <a:ext cx="2971800" cy="11430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Line Callout 1 6"/>
          <p:cNvSpPr/>
          <p:nvPr/>
        </p:nvSpPr>
        <p:spPr>
          <a:xfrm>
            <a:off x="4495800" y="3581400"/>
            <a:ext cx="2514600" cy="1524000"/>
          </a:xfrm>
          <a:prstGeom prst="borderCallout1">
            <a:avLst>
              <a:gd name="adj1" fmla="val -69865"/>
              <a:gd name="adj2" fmla="val 75024"/>
              <a:gd name="adj3" fmla="val -850"/>
              <a:gd name="adj4" fmla="val 5131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latin typeface="+mj-lt"/>
                <a:cs typeface="Times" pitchFamily="18" charset="0"/>
              </a:rPr>
              <a:t>TFA is equally divided to each monthly worksheet based on category of funding</a:t>
            </a:r>
            <a:endParaRPr lang="en-US" sz="1800" b="0" dirty="0">
              <a:latin typeface="+mj-lt"/>
              <a:cs typeface="Times"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t="17082" b="5273"/>
          <a:stretch>
            <a:fillRect/>
          </a:stretch>
        </p:blipFill>
        <p:spPr bwMode="auto">
          <a:xfrm>
            <a:off x="0" y="1570890"/>
            <a:ext cx="9144000" cy="3991710"/>
          </a:xfrm>
          <a:prstGeom prst="rect">
            <a:avLst/>
          </a:prstGeom>
          <a:noFill/>
          <a:ln w="9525">
            <a:noFill/>
            <a:miter lim="800000"/>
            <a:headEnd/>
            <a:tailEnd/>
          </a:ln>
        </p:spPr>
      </p:pic>
      <p:sp>
        <p:nvSpPr>
          <p:cNvPr id="5" name="Oval 4"/>
          <p:cNvSpPr/>
          <p:nvPr/>
        </p:nvSpPr>
        <p:spPr>
          <a:xfrm>
            <a:off x="7467600" y="1600200"/>
            <a:ext cx="1676400" cy="7620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ular Callout 7"/>
          <p:cNvSpPr/>
          <p:nvPr/>
        </p:nvSpPr>
        <p:spPr>
          <a:xfrm>
            <a:off x="2971800" y="762000"/>
            <a:ext cx="3505200" cy="685800"/>
          </a:xfrm>
          <a:prstGeom prst="wedge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latin typeface="+mj-lt"/>
                <a:cs typeface="Times" pitchFamily="18" charset="0"/>
              </a:rPr>
              <a:t>View of entire monthly worksheet</a:t>
            </a:r>
            <a:endParaRPr lang="en-US" sz="1800" b="0" dirty="0">
              <a:latin typeface="+mj-lt"/>
              <a:cs typeface="Times"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b="5139"/>
          <a:stretch>
            <a:fillRect/>
          </a:stretch>
        </p:blipFill>
        <p:spPr bwMode="auto">
          <a:xfrm>
            <a:off x="0" y="1600200"/>
            <a:ext cx="9144000" cy="4876800"/>
          </a:xfrm>
          <a:prstGeom prst="rect">
            <a:avLst/>
          </a:prstGeom>
          <a:noFill/>
          <a:ln w="9525">
            <a:noFill/>
            <a:miter lim="800000"/>
            <a:headEnd/>
            <a:tailEnd/>
          </a:ln>
        </p:spPr>
      </p:pic>
      <p:sp>
        <p:nvSpPr>
          <p:cNvPr id="5" name="Line Callout 1 4"/>
          <p:cNvSpPr/>
          <p:nvPr/>
        </p:nvSpPr>
        <p:spPr>
          <a:xfrm>
            <a:off x="4038600" y="4800600"/>
            <a:ext cx="2514600" cy="1524000"/>
          </a:xfrm>
          <a:prstGeom prst="borderCallout1">
            <a:avLst>
              <a:gd name="adj1" fmla="val -46788"/>
              <a:gd name="adj2" fmla="val -37983"/>
              <a:gd name="adj3" fmla="val -850"/>
              <a:gd name="adj4" fmla="val 5131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t>Worksheet records name of veteran, DOB, DD214 present (select yes/no from dropdown)</a:t>
            </a:r>
            <a:endParaRPr lang="en-US" sz="18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133600"/>
            <a:ext cx="8458200" cy="609600"/>
          </a:xfrm>
        </p:spPr>
        <p:txBody>
          <a:bodyPr/>
          <a:lstStyle/>
          <a:p>
            <a:pPr algn="ctr"/>
            <a:r>
              <a:rPr lang="en-US" sz="2400" dirty="0" smtClean="0"/>
              <a:t>Hot Topics</a:t>
            </a:r>
          </a:p>
          <a:p>
            <a:pPr algn="ctr"/>
            <a:endParaRPr lang="en-US" sz="2400" dirty="0" smtClean="0"/>
          </a:p>
          <a:p>
            <a:r>
              <a:rPr lang="en-US" sz="2400" dirty="0" smtClean="0"/>
              <a:t>Linda Southcott, SSVF Supervisor Regional Coordinator </a:t>
            </a:r>
            <a:endParaRPr lang="en-US" sz="2400" dirty="0"/>
          </a:p>
        </p:txBody>
      </p:sp>
      <p:sp>
        <p:nvSpPr>
          <p:cNvPr id="4" name="TextBox 3"/>
          <p:cNvSpPr txBox="1"/>
          <p:nvPr/>
        </p:nvSpPr>
        <p:spPr>
          <a:xfrm>
            <a:off x="381000" y="3242608"/>
            <a:ext cx="7543800" cy="1938992"/>
          </a:xfrm>
          <a:prstGeom prst="rect">
            <a:avLst/>
          </a:prstGeom>
          <a:noFill/>
        </p:spPr>
        <p:txBody>
          <a:bodyPr wrap="square" rtlCol="0">
            <a:spAutoFit/>
          </a:bodyPr>
          <a:lstStyle/>
          <a:p>
            <a:pPr>
              <a:buFont typeface="Arial" pitchFamily="34" charset="0"/>
              <a:buChar char="•"/>
            </a:pPr>
            <a:r>
              <a:rPr lang="en-US" dirty="0" smtClean="0">
                <a:latin typeface="+mn-lt"/>
              </a:rPr>
              <a:t> HHS Draw Downs and SSVF Grant Expenditures</a:t>
            </a:r>
          </a:p>
          <a:p>
            <a:pPr>
              <a:buFont typeface="Arial" pitchFamily="34" charset="0"/>
              <a:buChar char="•"/>
            </a:pPr>
            <a:r>
              <a:rPr lang="en-US" dirty="0" smtClean="0">
                <a:latin typeface="+mn-lt"/>
              </a:rPr>
              <a:t> Temporary Financial Assistance &amp; Emergency 	Supplies</a:t>
            </a:r>
          </a:p>
          <a:p>
            <a:pPr>
              <a:buFont typeface="Arial" pitchFamily="34" charset="0"/>
              <a:buChar char="•"/>
            </a:pPr>
            <a:r>
              <a:rPr lang="en-US" dirty="0" smtClean="0">
                <a:latin typeface="+mn-lt"/>
              </a:rPr>
              <a:t> Corrective Action Plans</a:t>
            </a:r>
          </a:p>
          <a:p>
            <a:endParaRPr lang="en-US" dirty="0" smtClean="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b="7463"/>
          <a:stretch>
            <a:fillRect/>
          </a:stretch>
        </p:blipFill>
        <p:spPr bwMode="auto">
          <a:xfrm>
            <a:off x="0" y="1676400"/>
            <a:ext cx="9080698" cy="4724400"/>
          </a:xfrm>
          <a:prstGeom prst="rect">
            <a:avLst/>
          </a:prstGeom>
          <a:noFill/>
          <a:ln w="9525">
            <a:noFill/>
            <a:miter lim="800000"/>
            <a:headEnd/>
            <a:tailEnd/>
          </a:ln>
        </p:spPr>
      </p:pic>
      <p:sp>
        <p:nvSpPr>
          <p:cNvPr id="5" name="Line Callout 1 4"/>
          <p:cNvSpPr/>
          <p:nvPr/>
        </p:nvSpPr>
        <p:spPr>
          <a:xfrm>
            <a:off x="4419600" y="4267200"/>
            <a:ext cx="2819400" cy="1828800"/>
          </a:xfrm>
          <a:prstGeom prst="borderCallout1">
            <a:avLst>
              <a:gd name="adj1" fmla="val -8480"/>
              <a:gd name="adj2" fmla="val -21502"/>
              <a:gd name="adj3" fmla="val -850"/>
              <a:gd name="adj4" fmla="val 5131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t>Select funding category (1, 2 , or 3) from dropdown, program start date and end date.</a:t>
            </a:r>
            <a:endParaRPr lang="en-US" sz="1800" b="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b="3551"/>
          <a:stretch>
            <a:fillRect/>
          </a:stretch>
        </p:blipFill>
        <p:spPr bwMode="auto">
          <a:xfrm>
            <a:off x="0" y="1676400"/>
            <a:ext cx="9144000" cy="4958426"/>
          </a:xfrm>
          <a:prstGeom prst="rect">
            <a:avLst/>
          </a:prstGeom>
          <a:noFill/>
          <a:ln w="9525">
            <a:noFill/>
            <a:miter lim="800000"/>
            <a:headEnd/>
            <a:tailEnd/>
          </a:ln>
        </p:spPr>
      </p:pic>
      <p:sp>
        <p:nvSpPr>
          <p:cNvPr id="5" name="Oval 4"/>
          <p:cNvSpPr/>
          <p:nvPr/>
        </p:nvSpPr>
        <p:spPr>
          <a:xfrm>
            <a:off x="0" y="2667000"/>
            <a:ext cx="6705600" cy="15240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Line Callout 1 5"/>
          <p:cNvSpPr/>
          <p:nvPr/>
        </p:nvSpPr>
        <p:spPr>
          <a:xfrm>
            <a:off x="5562600" y="5181600"/>
            <a:ext cx="2819400" cy="1143000"/>
          </a:xfrm>
          <a:prstGeom prst="borderCallout1">
            <a:avLst>
              <a:gd name="adj1" fmla="val -95096"/>
              <a:gd name="adj2" fmla="val -26492"/>
              <a:gd name="adj3" fmla="val -850"/>
              <a:gd name="adj4" fmla="val 5131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t>Allowable funding areas</a:t>
            </a:r>
            <a:endParaRPr lang="en-US" sz="1800" b="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b="5970"/>
          <a:stretch>
            <a:fillRect/>
          </a:stretch>
        </p:blipFill>
        <p:spPr bwMode="auto">
          <a:xfrm>
            <a:off x="63302" y="1752600"/>
            <a:ext cx="9080698" cy="4800600"/>
          </a:xfrm>
          <a:prstGeom prst="rect">
            <a:avLst/>
          </a:prstGeom>
          <a:noFill/>
          <a:ln w="9525">
            <a:noFill/>
            <a:miter lim="800000"/>
            <a:headEnd/>
            <a:tailEnd/>
          </a:ln>
        </p:spPr>
      </p:pic>
      <p:sp>
        <p:nvSpPr>
          <p:cNvPr id="5" name="Oval 4"/>
          <p:cNvSpPr/>
          <p:nvPr/>
        </p:nvSpPr>
        <p:spPr>
          <a:xfrm>
            <a:off x="1219200" y="3276600"/>
            <a:ext cx="2743200" cy="10668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Line Callout 1 5"/>
          <p:cNvSpPr/>
          <p:nvPr/>
        </p:nvSpPr>
        <p:spPr>
          <a:xfrm>
            <a:off x="4572000" y="4724400"/>
            <a:ext cx="2819400" cy="1828800"/>
          </a:xfrm>
          <a:prstGeom prst="borderCallout1">
            <a:avLst>
              <a:gd name="adj1" fmla="val -38480"/>
              <a:gd name="adj2" fmla="val -23997"/>
              <a:gd name="adj3" fmla="val -850"/>
              <a:gd name="adj4" fmla="val 5131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t>Enter $ amount spent in each allowable area for each member served.</a:t>
            </a:r>
            <a:endParaRPr lang="en-US" sz="1800" b="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b="4478"/>
          <a:stretch>
            <a:fillRect/>
          </a:stretch>
        </p:blipFill>
        <p:spPr bwMode="auto">
          <a:xfrm>
            <a:off x="0" y="1524000"/>
            <a:ext cx="9080698"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b="5882"/>
          <a:stretch>
            <a:fillRect/>
          </a:stretch>
        </p:blipFill>
        <p:spPr bwMode="auto">
          <a:xfrm>
            <a:off x="0" y="1600200"/>
            <a:ext cx="9129636" cy="4953000"/>
          </a:xfrm>
          <a:prstGeom prst="rect">
            <a:avLst/>
          </a:prstGeom>
          <a:noFill/>
          <a:ln w="9525">
            <a:noFill/>
            <a:miter lim="800000"/>
            <a:headEnd/>
            <a:tailEnd/>
          </a:ln>
        </p:spPr>
      </p:pic>
      <p:sp>
        <p:nvSpPr>
          <p:cNvPr id="5" name="Oval 4"/>
          <p:cNvSpPr/>
          <p:nvPr/>
        </p:nvSpPr>
        <p:spPr>
          <a:xfrm>
            <a:off x="7162800" y="3124200"/>
            <a:ext cx="914400" cy="7620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p:cNvSpPr/>
          <p:nvPr/>
        </p:nvSpPr>
        <p:spPr>
          <a:xfrm>
            <a:off x="0" y="2971800"/>
            <a:ext cx="1066800" cy="914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Line Callout 1 6"/>
          <p:cNvSpPr/>
          <p:nvPr/>
        </p:nvSpPr>
        <p:spPr>
          <a:xfrm>
            <a:off x="4495800" y="4191000"/>
            <a:ext cx="2819400" cy="1828800"/>
          </a:xfrm>
          <a:prstGeom prst="borderCallout1">
            <a:avLst>
              <a:gd name="adj1" fmla="val -32284"/>
              <a:gd name="adj2" fmla="val 94679"/>
              <a:gd name="adj3" fmla="val -850"/>
              <a:gd name="adj4" fmla="val 5131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 name="Line Callout 1 9"/>
          <p:cNvSpPr/>
          <p:nvPr/>
        </p:nvSpPr>
        <p:spPr>
          <a:xfrm>
            <a:off x="4495800" y="4191000"/>
            <a:ext cx="2895600" cy="1828800"/>
          </a:xfrm>
          <a:prstGeom prst="borderCallout1">
            <a:avLst>
              <a:gd name="adj1" fmla="val -38705"/>
              <a:gd name="adj2" fmla="val -117885"/>
              <a:gd name="adj3" fmla="val 539"/>
              <a:gd name="adj4" fmla="val 4906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t>Total Column will not calculate until funding category is selected from dropdown</a:t>
            </a:r>
            <a:endParaRPr lang="en-US" sz="1800" b="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b="5882"/>
          <a:stretch>
            <a:fillRect/>
          </a:stretch>
        </p:blipFill>
        <p:spPr bwMode="auto">
          <a:xfrm>
            <a:off x="0" y="1676400"/>
            <a:ext cx="9144000" cy="4800600"/>
          </a:xfrm>
          <a:prstGeom prst="rect">
            <a:avLst/>
          </a:prstGeom>
          <a:noFill/>
          <a:ln w="9525">
            <a:noFill/>
            <a:miter lim="800000"/>
            <a:headEnd/>
            <a:tailEnd/>
          </a:ln>
        </p:spPr>
      </p:pic>
      <p:sp>
        <p:nvSpPr>
          <p:cNvPr id="5" name="Oval 4"/>
          <p:cNvSpPr/>
          <p:nvPr/>
        </p:nvSpPr>
        <p:spPr>
          <a:xfrm>
            <a:off x="7239000" y="2667000"/>
            <a:ext cx="914400" cy="7620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p:cNvSpPr/>
          <p:nvPr/>
        </p:nvSpPr>
        <p:spPr>
          <a:xfrm>
            <a:off x="0" y="3048000"/>
            <a:ext cx="1066800" cy="914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Line Callout 1 6"/>
          <p:cNvSpPr/>
          <p:nvPr/>
        </p:nvSpPr>
        <p:spPr>
          <a:xfrm>
            <a:off x="4495800" y="4191000"/>
            <a:ext cx="2819400" cy="1828800"/>
          </a:xfrm>
          <a:prstGeom prst="borderCallout1">
            <a:avLst>
              <a:gd name="adj1" fmla="val -54324"/>
              <a:gd name="adj2" fmla="val 98573"/>
              <a:gd name="adj3" fmla="val -850"/>
              <a:gd name="adj4" fmla="val 5131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 name="Line Callout 1 9"/>
          <p:cNvSpPr/>
          <p:nvPr/>
        </p:nvSpPr>
        <p:spPr>
          <a:xfrm>
            <a:off x="4495800" y="4191000"/>
            <a:ext cx="2895600" cy="1828800"/>
          </a:xfrm>
          <a:prstGeom prst="borderCallout1">
            <a:avLst>
              <a:gd name="adj1" fmla="val -32552"/>
              <a:gd name="adj2" fmla="val -120800"/>
              <a:gd name="adj3" fmla="val 539"/>
              <a:gd name="adj4" fmla="val 4906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t>These $ will automatically be deducted from the total monthly budget for each category</a:t>
            </a:r>
            <a:endParaRPr lang="en-US" sz="1800" b="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cstate="print"/>
          <a:srcRect b="4478"/>
          <a:stretch>
            <a:fillRect/>
          </a:stretch>
        </p:blipFill>
        <p:spPr bwMode="auto">
          <a:xfrm>
            <a:off x="63302" y="838200"/>
            <a:ext cx="9080698" cy="4876800"/>
          </a:xfrm>
          <a:prstGeom prst="rect">
            <a:avLst/>
          </a:prstGeom>
          <a:noFill/>
          <a:ln w="9525">
            <a:noFill/>
            <a:miter lim="800000"/>
            <a:headEnd/>
            <a:tailEnd/>
          </a:ln>
        </p:spPr>
      </p:pic>
      <p:sp>
        <p:nvSpPr>
          <p:cNvPr id="7" name="Oval 6"/>
          <p:cNvSpPr/>
          <p:nvPr/>
        </p:nvSpPr>
        <p:spPr>
          <a:xfrm>
            <a:off x="0" y="2362200"/>
            <a:ext cx="1066800" cy="914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7772400" y="1828800"/>
            <a:ext cx="1143000" cy="11430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b="4478"/>
          <a:stretch>
            <a:fillRect/>
          </a:stretch>
        </p:blipFill>
        <p:spPr bwMode="auto">
          <a:xfrm>
            <a:off x="63302" y="1371600"/>
            <a:ext cx="9080698" cy="4876800"/>
          </a:xfrm>
          <a:prstGeom prst="rect">
            <a:avLst/>
          </a:prstGeom>
          <a:noFill/>
          <a:ln w="9525">
            <a:noFill/>
            <a:miter lim="800000"/>
            <a:headEnd/>
            <a:tailEnd/>
          </a:ln>
        </p:spPr>
      </p:pic>
      <p:sp>
        <p:nvSpPr>
          <p:cNvPr id="5" name="Oval 4"/>
          <p:cNvSpPr/>
          <p:nvPr/>
        </p:nvSpPr>
        <p:spPr>
          <a:xfrm>
            <a:off x="7086600" y="2057400"/>
            <a:ext cx="1219200" cy="1295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p:cNvSpPr/>
          <p:nvPr/>
        </p:nvSpPr>
        <p:spPr>
          <a:xfrm>
            <a:off x="1524000" y="2590800"/>
            <a:ext cx="1066800" cy="914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3962400" y="2514600"/>
            <a:ext cx="1066800" cy="914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Line Callout 1 7"/>
          <p:cNvSpPr/>
          <p:nvPr/>
        </p:nvSpPr>
        <p:spPr>
          <a:xfrm>
            <a:off x="4267200" y="4038600"/>
            <a:ext cx="3124200" cy="1981200"/>
          </a:xfrm>
          <a:prstGeom prst="borderCallout1">
            <a:avLst>
              <a:gd name="adj1" fmla="val -60896"/>
              <a:gd name="adj2" fmla="val 93059"/>
              <a:gd name="adj3" fmla="val 539"/>
              <a:gd name="adj4" fmla="val 4906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latin typeface="+mj-lt"/>
              </a:rPr>
              <a:t>If the monthly spending exceeds what was budgeted, the negative number will be displayed in red. It will then be deducted from next month’s budgeted amount.</a:t>
            </a:r>
            <a:endParaRPr lang="en-US" sz="1800" b="0" dirty="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b="5970"/>
          <a:stretch>
            <a:fillRect/>
          </a:stretch>
        </p:blipFill>
        <p:spPr bwMode="auto">
          <a:xfrm>
            <a:off x="0" y="1371600"/>
            <a:ext cx="9080698" cy="4800600"/>
          </a:xfrm>
          <a:prstGeom prst="rect">
            <a:avLst/>
          </a:prstGeom>
          <a:noFill/>
          <a:ln w="9525">
            <a:noFill/>
            <a:miter lim="800000"/>
            <a:headEnd/>
            <a:tailEnd/>
          </a:ln>
        </p:spPr>
      </p:pic>
      <p:sp>
        <p:nvSpPr>
          <p:cNvPr id="5" name="Oval 4"/>
          <p:cNvSpPr/>
          <p:nvPr/>
        </p:nvSpPr>
        <p:spPr>
          <a:xfrm>
            <a:off x="5181600" y="2133600"/>
            <a:ext cx="1371600" cy="1295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p:cNvSpPr/>
          <p:nvPr/>
        </p:nvSpPr>
        <p:spPr>
          <a:xfrm>
            <a:off x="1066800" y="5562600"/>
            <a:ext cx="1066800" cy="914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b="4478"/>
          <a:stretch>
            <a:fillRect/>
          </a:stretch>
        </p:blipFill>
        <p:spPr bwMode="auto">
          <a:xfrm>
            <a:off x="63302" y="1219200"/>
            <a:ext cx="9080698" cy="4876800"/>
          </a:xfrm>
          <a:prstGeom prst="rect">
            <a:avLst/>
          </a:prstGeom>
          <a:noFill/>
          <a:ln w="9525">
            <a:noFill/>
            <a:miter lim="800000"/>
            <a:headEnd/>
            <a:tailEnd/>
          </a:ln>
        </p:spPr>
      </p:pic>
      <p:sp>
        <p:nvSpPr>
          <p:cNvPr id="5" name="Oval 4"/>
          <p:cNvSpPr/>
          <p:nvPr/>
        </p:nvSpPr>
        <p:spPr>
          <a:xfrm>
            <a:off x="1371600" y="4495800"/>
            <a:ext cx="7772400" cy="914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Line Callout 1 5"/>
          <p:cNvSpPr/>
          <p:nvPr/>
        </p:nvSpPr>
        <p:spPr>
          <a:xfrm>
            <a:off x="4800600" y="228600"/>
            <a:ext cx="2895600" cy="1828800"/>
          </a:xfrm>
          <a:prstGeom prst="borderCallout1">
            <a:avLst>
              <a:gd name="adj1" fmla="val 233549"/>
              <a:gd name="adj2" fmla="val 34287"/>
              <a:gd name="adj3" fmla="val 102622"/>
              <a:gd name="adj4" fmla="val 4950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t>Each column is also automatically totaled as data is entered</a:t>
            </a:r>
            <a:endParaRPr lang="en-US" sz="1800" b="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966788"/>
            <a:ext cx="8534400" cy="5205412"/>
          </a:xfrm>
        </p:spPr>
        <p:txBody>
          <a:bodyPr/>
          <a:lstStyle/>
          <a:p>
            <a:pPr algn="ctr">
              <a:buNone/>
            </a:pPr>
            <a:r>
              <a:rPr lang="en-US" sz="3000" dirty="0" smtClean="0">
                <a:solidFill>
                  <a:schemeClr val="tx1"/>
                </a:solidFill>
              </a:rPr>
              <a:t>Overview</a:t>
            </a:r>
          </a:p>
          <a:p>
            <a:pPr marL="514350" indent="-514350">
              <a:buFont typeface="+mj-lt"/>
              <a:buAutoNum type="arabicPeriod"/>
            </a:pPr>
            <a:endParaRPr lang="en-US" dirty="0" smtClean="0"/>
          </a:p>
          <a:p>
            <a:pPr marL="914400" lvl="1" indent="-457200">
              <a:buFont typeface="+mj-lt"/>
              <a:buAutoNum type="arabicPeriod"/>
            </a:pPr>
            <a:r>
              <a:rPr lang="en-US" dirty="0" smtClean="0"/>
              <a:t>Outreach &amp; Targeting</a:t>
            </a:r>
          </a:p>
          <a:p>
            <a:pPr marL="1314450" lvl="2" indent="-457200">
              <a:buNone/>
            </a:pPr>
            <a:endParaRPr lang="en-US" dirty="0" smtClean="0"/>
          </a:p>
          <a:p>
            <a:pPr marL="914400" lvl="1" indent="-457200">
              <a:buFont typeface="+mj-lt"/>
              <a:buAutoNum type="arabicPeriod"/>
            </a:pPr>
            <a:endParaRPr lang="en-US" dirty="0" smtClean="0"/>
          </a:p>
          <a:p>
            <a:pPr marL="914400" lvl="1" indent="-457200">
              <a:buFont typeface="+mj-lt"/>
              <a:buAutoNum type="arabicPeriod"/>
            </a:pPr>
            <a:r>
              <a:rPr lang="en-US" dirty="0" smtClean="0"/>
              <a:t>Documentation &amp; Supportive Services</a:t>
            </a:r>
          </a:p>
          <a:p>
            <a:pPr marL="914400" lvl="1" indent="-457200">
              <a:buFont typeface="+mj-lt"/>
              <a:buAutoNum type="arabicPeriod"/>
            </a:pPr>
            <a:endParaRPr lang="en-US" dirty="0" smtClean="0"/>
          </a:p>
          <a:p>
            <a:pPr marL="914400" lvl="1" indent="-457200">
              <a:buFont typeface="+mj-lt"/>
              <a:buAutoNum type="arabicPeriod"/>
            </a:pPr>
            <a:endParaRPr lang="en-US" dirty="0" smtClean="0"/>
          </a:p>
          <a:p>
            <a:pPr marL="914400" lvl="1" indent="-457200">
              <a:buFont typeface="+mj-lt"/>
              <a:buAutoNum type="arabicPeriod"/>
            </a:pPr>
            <a:r>
              <a:rPr lang="en-US" dirty="0" smtClean="0"/>
              <a:t>Policies &amp; Procedures </a:t>
            </a:r>
          </a:p>
          <a:p>
            <a:pPr marL="914400" lvl="1" indent="-457200">
              <a:buFont typeface="+mj-lt"/>
              <a:buAutoNum type="arabicPeriod"/>
            </a:pPr>
            <a:endParaRPr lang="en-US" dirty="0" smtClean="0"/>
          </a:p>
          <a:p>
            <a:pPr marL="914400" lvl="1" indent="-457200">
              <a:buFont typeface="+mj-lt"/>
              <a:buAutoNum type="arabicPeriod"/>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l="37695" t="7819" b="5717"/>
          <a:stretch>
            <a:fillRect/>
          </a:stretch>
        </p:blipFill>
        <p:spPr bwMode="auto">
          <a:xfrm>
            <a:off x="1143000" y="1219200"/>
            <a:ext cx="6934200" cy="5410200"/>
          </a:xfrm>
          <a:prstGeom prst="rect">
            <a:avLst/>
          </a:prstGeom>
          <a:noFill/>
          <a:ln w="9525">
            <a:noFill/>
            <a:miter lim="800000"/>
            <a:headEnd/>
            <a:tailEnd/>
          </a:ln>
        </p:spPr>
      </p:pic>
      <p:sp>
        <p:nvSpPr>
          <p:cNvPr id="6" name="Oval 5"/>
          <p:cNvSpPr/>
          <p:nvPr/>
        </p:nvSpPr>
        <p:spPr>
          <a:xfrm>
            <a:off x="5562600" y="1600200"/>
            <a:ext cx="2362200" cy="1295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2514600" y="5562600"/>
            <a:ext cx="1371600" cy="1295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Line Callout 1 7"/>
          <p:cNvSpPr/>
          <p:nvPr/>
        </p:nvSpPr>
        <p:spPr>
          <a:xfrm>
            <a:off x="4495800" y="4191000"/>
            <a:ext cx="2895600" cy="1828800"/>
          </a:xfrm>
          <a:prstGeom prst="borderCallout1">
            <a:avLst>
              <a:gd name="adj1" fmla="val -73396"/>
              <a:gd name="adj2" fmla="val 60165"/>
              <a:gd name="adj3" fmla="val 539"/>
              <a:gd name="adj4" fmla="val 4906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t>Unspent $ that is budgeted for the month gets added to the next month. </a:t>
            </a:r>
            <a:endParaRPr lang="en-US" sz="1800" b="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b="4478"/>
          <a:stretch>
            <a:fillRect/>
          </a:stretch>
        </p:blipFill>
        <p:spPr bwMode="auto">
          <a:xfrm>
            <a:off x="0" y="1371600"/>
            <a:ext cx="9080698"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idx="1"/>
          </p:nvPr>
        </p:nvPicPr>
        <p:blipFill>
          <a:blip r:embed="rId2" cstate="print"/>
          <a:srcRect t="13691" r="37526" b="5717"/>
          <a:stretch>
            <a:fillRect/>
          </a:stretch>
        </p:blipFill>
        <p:spPr bwMode="auto">
          <a:xfrm>
            <a:off x="914400" y="1295400"/>
            <a:ext cx="6934200" cy="5029200"/>
          </a:xfrm>
          <a:prstGeom prst="rect">
            <a:avLst/>
          </a:prstGeom>
          <a:noFill/>
          <a:ln w="9525">
            <a:noFill/>
            <a:miter lim="800000"/>
            <a:headEnd/>
            <a:tailEnd/>
          </a:ln>
        </p:spPr>
      </p:pic>
      <p:sp>
        <p:nvSpPr>
          <p:cNvPr id="7" name="Oval 6"/>
          <p:cNvSpPr/>
          <p:nvPr/>
        </p:nvSpPr>
        <p:spPr>
          <a:xfrm>
            <a:off x="914400" y="3962400"/>
            <a:ext cx="3962400" cy="20574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Line Callout 1 7"/>
          <p:cNvSpPr/>
          <p:nvPr/>
        </p:nvSpPr>
        <p:spPr>
          <a:xfrm>
            <a:off x="5791200" y="2209800"/>
            <a:ext cx="2895600" cy="1828800"/>
          </a:xfrm>
          <a:prstGeom prst="borderCallout1">
            <a:avLst>
              <a:gd name="adj1" fmla="val 133281"/>
              <a:gd name="adj2" fmla="val -35011"/>
              <a:gd name="adj3" fmla="val 102622"/>
              <a:gd name="adj4" fmla="val 4950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0" dirty="0" smtClean="0"/>
              <a:t>The last sheet (titled “Totals) tracks year to date spending by category/by month. Displays unspent balance and % of funding spent by category to date.</a:t>
            </a:r>
            <a:endParaRPr lang="en-US" sz="1800" b="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819400"/>
            <a:ext cx="9144000" cy="1362075"/>
          </a:xfrm>
        </p:spPr>
        <p:txBody>
          <a:bodyPr/>
          <a:lstStyle/>
          <a:p>
            <a:pPr algn="ctr"/>
            <a:r>
              <a:rPr lang="en-US" dirty="0" smtClean="0"/>
              <a:t>Policies &amp; Procedures </a:t>
            </a:r>
            <a:endParaRPr lang="en-US" dirty="0"/>
          </a:p>
        </p:txBody>
      </p:sp>
      <p:sp>
        <p:nvSpPr>
          <p:cNvPr id="3" name="Rectangle 2"/>
          <p:cNvSpPr/>
          <p:nvPr/>
        </p:nvSpPr>
        <p:spPr>
          <a:xfrm>
            <a:off x="0" y="3657600"/>
            <a:ext cx="9144000" cy="461665"/>
          </a:xfrm>
          <a:prstGeom prst="rect">
            <a:avLst/>
          </a:prstGeom>
        </p:spPr>
        <p:txBody>
          <a:bodyPr wrap="square">
            <a:spAutoFit/>
          </a:bodyPr>
          <a:lstStyle/>
          <a:p>
            <a:pPr algn="ctr"/>
            <a:r>
              <a:rPr lang="en-US" dirty="0" smtClean="0">
                <a:solidFill>
                  <a:srgbClr val="0000FF"/>
                </a:solidFill>
                <a:latin typeface="AvantGarde"/>
              </a:rPr>
              <a:t>Jackie Smith, Northwest Regional Coordinator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66788"/>
            <a:ext cx="7772400" cy="5891212"/>
          </a:xfrm>
        </p:spPr>
        <p:txBody>
          <a:bodyPr/>
          <a:lstStyle/>
          <a:p>
            <a:pPr algn="ctr">
              <a:buNone/>
            </a:pPr>
            <a:r>
              <a:rPr lang="en-US" sz="3200" dirty="0" smtClean="0">
                <a:solidFill>
                  <a:schemeClr val="tx1"/>
                </a:solidFill>
              </a:rPr>
              <a:t>Common Issues</a:t>
            </a:r>
          </a:p>
          <a:p>
            <a:pPr algn="ctr">
              <a:buNone/>
            </a:pPr>
            <a:endParaRPr lang="en-US" sz="3200" dirty="0" smtClean="0">
              <a:solidFill>
                <a:schemeClr val="tx1"/>
              </a:solidFill>
            </a:endParaRPr>
          </a:p>
          <a:p>
            <a:r>
              <a:rPr lang="en-US" sz="2400" dirty="0" smtClean="0">
                <a:solidFill>
                  <a:schemeClr val="tx1"/>
                </a:solidFill>
              </a:rPr>
              <a:t>SSVF Program Guide is not a Policy and Procedure Manual</a:t>
            </a:r>
          </a:p>
          <a:p>
            <a:pPr>
              <a:buNone/>
            </a:pPr>
            <a:endParaRPr lang="en-US" sz="2400" dirty="0" smtClean="0">
              <a:solidFill>
                <a:schemeClr val="tx1"/>
              </a:solidFill>
            </a:endParaRPr>
          </a:p>
          <a:p>
            <a:r>
              <a:rPr lang="en-US" sz="2400" dirty="0" smtClean="0">
                <a:solidFill>
                  <a:schemeClr val="tx1"/>
                </a:solidFill>
              </a:rPr>
              <a:t>Lack local context </a:t>
            </a:r>
          </a:p>
          <a:p>
            <a:pPr lvl="1"/>
            <a:r>
              <a:rPr lang="en-US" sz="2000" dirty="0" smtClean="0"/>
              <a:t>Little to no guidance on how the program is implemented locally</a:t>
            </a:r>
          </a:p>
          <a:p>
            <a:pPr lvl="1"/>
            <a:r>
              <a:rPr lang="en-US" sz="2000" dirty="0" smtClean="0"/>
              <a:t>Lack of detail describing the process for prioritization of clients, program admission, and supportive services</a:t>
            </a:r>
          </a:p>
          <a:p>
            <a:pPr lvl="1">
              <a:buNone/>
            </a:pPr>
            <a:endParaRPr lang="en-US" sz="2000" dirty="0" smtClean="0"/>
          </a:p>
          <a:p>
            <a:r>
              <a:rPr lang="en-US" sz="2400" dirty="0" smtClean="0">
                <a:solidFill>
                  <a:schemeClr val="tx1"/>
                </a:solidFill>
              </a:rPr>
              <a:t>Lack SSVF’s focus on housing stabilization, not treatment</a:t>
            </a:r>
          </a:p>
          <a:p>
            <a:pPr lvl="1"/>
            <a:endParaRPr lang="en-US" sz="2000" dirty="0" smtClean="0"/>
          </a:p>
          <a:p>
            <a:pPr lvl="1"/>
            <a:endParaRPr lang="en-US" sz="2000" dirty="0" smtClean="0">
              <a:solidFill>
                <a:schemeClr val="tx1"/>
              </a:solidFill>
            </a:endParaRPr>
          </a:p>
        </p:txBody>
      </p:sp>
      <p:sp>
        <p:nvSpPr>
          <p:cNvPr id="3" name="Rectangle 2"/>
          <p:cNvSpPr/>
          <p:nvPr/>
        </p:nvSpPr>
        <p:spPr>
          <a:xfrm>
            <a:off x="4441195" y="3198168"/>
            <a:ext cx="261610" cy="461665"/>
          </a:xfrm>
          <a:prstGeom prst="rect">
            <a:avLst/>
          </a:prstGeom>
        </p:spPr>
        <p:txBody>
          <a:bodyPr wrap="none">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3200" dirty="0" smtClean="0">
                <a:solidFill>
                  <a:schemeClr val="tx1"/>
                </a:solidFill>
              </a:rPr>
              <a:t>Promising Practices</a:t>
            </a:r>
          </a:p>
          <a:p>
            <a:pPr>
              <a:buNone/>
            </a:pPr>
            <a:r>
              <a:rPr lang="en-US" sz="2400" dirty="0" smtClean="0">
                <a:solidFill>
                  <a:schemeClr val="tx1"/>
                </a:solidFill>
              </a:rPr>
              <a:t>Definition</a:t>
            </a:r>
          </a:p>
          <a:p>
            <a:pPr>
              <a:buNone/>
            </a:pPr>
            <a:endParaRPr lang="en-US" sz="2400" dirty="0" smtClean="0">
              <a:solidFill>
                <a:schemeClr val="tx1"/>
              </a:solidFill>
            </a:endParaRPr>
          </a:p>
          <a:p>
            <a:r>
              <a:rPr lang="en-US" sz="2400" dirty="0" smtClean="0">
                <a:solidFill>
                  <a:schemeClr val="tx1"/>
                </a:solidFill>
              </a:rPr>
              <a:t>Policy is a definite course or method of action selected from among alternatives and in light of given conditions to guide and determine present and future decisions </a:t>
            </a:r>
          </a:p>
          <a:p>
            <a:pPr>
              <a:buNone/>
            </a:pPr>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Procedure is a series of steps followed in a regular definite order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3000" dirty="0" smtClean="0">
                <a:solidFill>
                  <a:schemeClr val="tx1"/>
                </a:solidFill>
              </a:rPr>
              <a:t>Promising Practices</a:t>
            </a:r>
          </a:p>
          <a:p>
            <a:pPr algn="ctr">
              <a:buNone/>
            </a:pPr>
            <a:endParaRPr lang="en-US" sz="2000" dirty="0" smtClean="0">
              <a:solidFill>
                <a:schemeClr val="tx1"/>
              </a:solidFill>
            </a:endParaRPr>
          </a:p>
          <a:p>
            <a:r>
              <a:rPr lang="en-US" sz="2000" dirty="0" smtClean="0">
                <a:solidFill>
                  <a:schemeClr val="tx1"/>
                </a:solidFill>
              </a:rPr>
              <a:t>Clear and concise policy</a:t>
            </a:r>
          </a:p>
          <a:p>
            <a:pPr>
              <a:buNone/>
            </a:pPr>
            <a:endParaRPr lang="en-US" sz="2000" dirty="0" smtClean="0">
              <a:solidFill>
                <a:schemeClr val="tx1"/>
              </a:solidFill>
            </a:endParaRPr>
          </a:p>
          <a:p>
            <a:r>
              <a:rPr lang="en-US" sz="2000" dirty="0" smtClean="0">
                <a:solidFill>
                  <a:schemeClr val="tx1"/>
                </a:solidFill>
              </a:rPr>
              <a:t>Clear and concise steps explaining how to  ensure the policy is supported</a:t>
            </a:r>
          </a:p>
          <a:p>
            <a:pPr>
              <a:buNone/>
            </a:pPr>
            <a:endParaRPr lang="en-US" sz="2000" dirty="0" smtClean="0">
              <a:solidFill>
                <a:schemeClr val="tx1"/>
              </a:solidFill>
            </a:endParaRPr>
          </a:p>
          <a:p>
            <a:r>
              <a:rPr lang="en-US" sz="2000" dirty="0" smtClean="0">
                <a:solidFill>
                  <a:schemeClr val="tx1"/>
                </a:solidFill>
              </a:rPr>
              <a:t>Manual that fully describes all aspects of the SSVF Program</a:t>
            </a:r>
          </a:p>
          <a:p>
            <a:pPr>
              <a:buNone/>
            </a:pPr>
            <a:endParaRPr lang="en-US" sz="2000" dirty="0" smtClean="0">
              <a:solidFill>
                <a:schemeClr val="tx1"/>
              </a:solidFill>
            </a:endParaRPr>
          </a:p>
          <a:p>
            <a:r>
              <a:rPr lang="en-US" sz="2000" dirty="0" smtClean="0">
                <a:solidFill>
                  <a:schemeClr val="tx1"/>
                </a:solidFill>
              </a:rPr>
              <a:t>Allows a reader to fully understand how the </a:t>
            </a:r>
            <a:r>
              <a:rPr lang="en-US" sz="2000" smtClean="0">
                <a:solidFill>
                  <a:schemeClr val="tx1"/>
                </a:solidFill>
              </a:rPr>
              <a:t>SSVF Program functions </a:t>
            </a:r>
            <a:r>
              <a:rPr lang="en-US" sz="2000" dirty="0" smtClean="0">
                <a:solidFill>
                  <a:schemeClr val="tx1"/>
                </a:solidFill>
              </a:rPr>
              <a:t>at the agency level</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3600" dirty="0" smtClean="0">
                <a:solidFill>
                  <a:schemeClr val="tx1"/>
                </a:solidFill>
              </a:rPr>
              <a:t>Promising Practices</a:t>
            </a:r>
          </a:p>
          <a:p>
            <a:pPr>
              <a:buNone/>
            </a:pPr>
            <a:r>
              <a:rPr lang="en-US" sz="2400" u="sng" dirty="0" smtClean="0">
                <a:solidFill>
                  <a:schemeClr val="tx1"/>
                </a:solidFill>
              </a:rPr>
              <a:t>Policy Formatting</a:t>
            </a:r>
          </a:p>
          <a:p>
            <a:pPr>
              <a:buNone/>
            </a:pPr>
            <a:endParaRPr lang="en-US" sz="2000" dirty="0" smtClean="0">
              <a:solidFill>
                <a:schemeClr val="tx1"/>
              </a:solidFill>
            </a:endParaRPr>
          </a:p>
          <a:p>
            <a:pPr>
              <a:buNone/>
            </a:pPr>
            <a:r>
              <a:rPr lang="en-US" sz="2000" dirty="0" smtClean="0">
                <a:solidFill>
                  <a:schemeClr val="tx1"/>
                </a:solidFill>
              </a:rPr>
              <a:t>Subject: Outreach</a:t>
            </a:r>
          </a:p>
          <a:p>
            <a:pPr>
              <a:buNone/>
            </a:pPr>
            <a:endParaRPr lang="en-US" sz="2000" dirty="0" smtClean="0">
              <a:solidFill>
                <a:schemeClr val="tx1"/>
              </a:solidFill>
            </a:endParaRPr>
          </a:p>
          <a:p>
            <a:pPr>
              <a:buNone/>
            </a:pPr>
            <a:r>
              <a:rPr lang="en-US" sz="2000" dirty="0" smtClean="0">
                <a:solidFill>
                  <a:schemeClr val="tx1"/>
                </a:solidFill>
              </a:rPr>
              <a:t>Policy: It is the policy to provide outreach…</a:t>
            </a:r>
          </a:p>
          <a:p>
            <a:pPr>
              <a:buNone/>
            </a:pPr>
            <a:endParaRPr lang="en-US" sz="2000" dirty="0" smtClean="0">
              <a:solidFill>
                <a:schemeClr val="tx1"/>
              </a:solidFill>
            </a:endParaRPr>
          </a:p>
          <a:p>
            <a:pPr>
              <a:buNone/>
            </a:pPr>
            <a:r>
              <a:rPr lang="en-US" sz="2000" dirty="0" smtClean="0">
                <a:solidFill>
                  <a:schemeClr val="tx1"/>
                </a:solidFill>
              </a:rPr>
              <a:t>Forms: Form A will be used to discuss the program</a:t>
            </a:r>
          </a:p>
          <a:p>
            <a:pPr>
              <a:buNone/>
            </a:pPr>
            <a:endParaRPr lang="en-US" sz="2000" dirty="0" smtClean="0">
              <a:solidFill>
                <a:schemeClr val="tx1"/>
              </a:solidFill>
            </a:endParaRPr>
          </a:p>
          <a:p>
            <a:pPr>
              <a:buNone/>
            </a:pPr>
            <a:r>
              <a:rPr lang="en-US" sz="2000" dirty="0" smtClean="0">
                <a:solidFill>
                  <a:schemeClr val="tx1"/>
                </a:solidFill>
              </a:rPr>
              <a:t>Procedure: This is how the SSVF Program will conduct outreach</a:t>
            </a:r>
          </a:p>
          <a:p>
            <a:endParaRPr lang="en-US" b="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3200" dirty="0" smtClean="0">
                <a:solidFill>
                  <a:schemeClr val="tx1"/>
                </a:solidFill>
              </a:rPr>
              <a:t>Promising Practices</a:t>
            </a:r>
          </a:p>
          <a:p>
            <a:r>
              <a:rPr lang="en-US" sz="2000" dirty="0" smtClean="0">
                <a:solidFill>
                  <a:schemeClr val="tx1"/>
                </a:solidFill>
              </a:rPr>
              <a:t>Comprehensive manual that clearly describes how the agency’s SSVF Program Functions </a:t>
            </a:r>
          </a:p>
          <a:p>
            <a:pPr lvl="1"/>
            <a:r>
              <a:rPr lang="en-US" sz="1600" dirty="0" smtClean="0"/>
              <a:t>Intake Process</a:t>
            </a:r>
          </a:p>
          <a:p>
            <a:pPr lvl="1"/>
            <a:r>
              <a:rPr lang="en-US" sz="1600" dirty="0" smtClean="0"/>
              <a:t>Prioritization Process</a:t>
            </a:r>
          </a:p>
          <a:p>
            <a:pPr lvl="1"/>
            <a:r>
              <a:rPr lang="en-US" sz="1600" dirty="0" smtClean="0"/>
              <a:t>Provision of Case management services</a:t>
            </a:r>
          </a:p>
          <a:p>
            <a:pPr lvl="1"/>
            <a:r>
              <a:rPr lang="en-US" sz="1600" dirty="0" smtClean="0"/>
              <a:t>Process of writing Individual Housing Stabilization Plan</a:t>
            </a:r>
          </a:p>
          <a:p>
            <a:pPr lvl="1"/>
            <a:r>
              <a:rPr lang="en-US" sz="1600" dirty="0" smtClean="0"/>
              <a:t>Clearly describes the use of TFA</a:t>
            </a:r>
          </a:p>
          <a:p>
            <a:pPr lvl="1"/>
            <a:r>
              <a:rPr lang="en-US" sz="1600" dirty="0" smtClean="0"/>
              <a:t>Clearly describes how to know TFA is necessary and  how to get approval for TFA</a:t>
            </a:r>
          </a:p>
          <a:p>
            <a:pPr lvl="1"/>
            <a:r>
              <a:rPr lang="en-US" sz="1600" dirty="0" smtClean="0"/>
              <a:t>Clear grievance policy</a:t>
            </a:r>
          </a:p>
          <a:p>
            <a:pPr lvl="1"/>
            <a:r>
              <a:rPr lang="en-US" sz="1600" dirty="0" smtClean="0"/>
              <a:t>Frequency of review of Individual Housing Stabilization Plan</a:t>
            </a:r>
          </a:p>
          <a:p>
            <a:r>
              <a:rPr lang="en-US" sz="2000" dirty="0" smtClean="0">
                <a:solidFill>
                  <a:schemeClr val="tx1"/>
                </a:solidFill>
              </a:rPr>
              <a:t>For each TFA category, include a list of questions for case managers to use in determining “but for” criteria that takes into account other local resources. </a:t>
            </a:r>
          </a:p>
          <a:p>
            <a:pPr lvl="1">
              <a:buNone/>
            </a:pPr>
            <a:endParaRPr lang="en-US" sz="1600" dirty="0" smtClean="0"/>
          </a:p>
          <a:p>
            <a:pPr lvl="1"/>
            <a:endParaRPr lang="en-US" sz="1600" dirty="0" smtClean="0">
              <a:solidFill>
                <a:schemeClr val="tx1"/>
              </a:solidFill>
            </a:endParaRPr>
          </a:p>
          <a:p>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3000" dirty="0" smtClean="0">
                <a:solidFill>
                  <a:schemeClr val="tx1"/>
                </a:solidFill>
              </a:rPr>
              <a:t>Grantee  Example</a:t>
            </a:r>
          </a:p>
          <a:p>
            <a:pPr algn="ctr">
              <a:buNone/>
            </a:pPr>
            <a:endParaRPr lang="en-US" sz="3200" dirty="0" smtClean="0">
              <a:solidFill>
                <a:schemeClr val="tx1"/>
              </a:solidFill>
            </a:endParaRPr>
          </a:p>
          <a:p>
            <a:r>
              <a:rPr lang="en-US" dirty="0" smtClean="0"/>
              <a:t>SSVF Field Manual Development</a:t>
            </a:r>
          </a:p>
          <a:p>
            <a:r>
              <a:rPr lang="en-US" dirty="0" smtClean="0"/>
              <a:t>Community Psychiatric Clinic </a:t>
            </a:r>
          </a:p>
          <a:p>
            <a:r>
              <a:rPr lang="en-US" smtClean="0"/>
              <a:t>Stan Brownlow, Program Supervisor </a:t>
            </a:r>
            <a:br>
              <a:rPr lang="en-US" smtClean="0"/>
            </a:br>
            <a:r>
              <a:rPr lang="en-US" smtClean="0"/>
              <a:t>Supportive Services for Veterans Families (SSVF)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819400"/>
            <a:ext cx="9144000" cy="1362075"/>
          </a:xfrm>
        </p:spPr>
        <p:txBody>
          <a:bodyPr/>
          <a:lstStyle/>
          <a:p>
            <a:pPr algn="ctr"/>
            <a:r>
              <a:rPr lang="en-US" dirty="0" smtClean="0"/>
              <a:t>Outreach and Targeting</a:t>
            </a:r>
            <a:endParaRPr lang="en-US" dirty="0"/>
          </a:p>
        </p:txBody>
      </p:sp>
      <p:sp>
        <p:nvSpPr>
          <p:cNvPr id="4" name="Rectangle 3"/>
          <p:cNvSpPr/>
          <p:nvPr/>
        </p:nvSpPr>
        <p:spPr>
          <a:xfrm>
            <a:off x="0" y="3657600"/>
            <a:ext cx="9144000" cy="461665"/>
          </a:xfrm>
          <a:prstGeom prst="rect">
            <a:avLst/>
          </a:prstGeom>
        </p:spPr>
        <p:txBody>
          <a:bodyPr wrap="square">
            <a:spAutoFit/>
          </a:bodyPr>
          <a:lstStyle/>
          <a:p>
            <a:pPr algn="ctr"/>
            <a:r>
              <a:rPr lang="en-US" dirty="0" smtClean="0">
                <a:solidFill>
                  <a:srgbClr val="0000FF"/>
                </a:solidFill>
                <a:latin typeface="AvantGarde"/>
              </a:rPr>
              <a:t>Tamara Wright, Southwest Regional Coordinator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1625" y="1030288"/>
            <a:ext cx="7416800" cy="663575"/>
          </a:xfrm>
        </p:spPr>
        <p:txBody>
          <a:bodyPr/>
          <a:lstStyle/>
          <a:p>
            <a:pPr algn="ctr"/>
            <a:r>
              <a:rPr lang="en-US" sz="2000" b="1" dirty="0" smtClean="0">
                <a:solidFill>
                  <a:schemeClr val="bg1"/>
                </a:solidFill>
              </a:rPr>
              <a:t/>
            </a:r>
            <a:br>
              <a:rPr lang="en-US" sz="2000" b="1" dirty="0" smtClean="0">
                <a:solidFill>
                  <a:schemeClr val="bg1"/>
                </a:solidFill>
              </a:rPr>
            </a:br>
            <a:r>
              <a:rPr lang="en-US" sz="3000" b="1" dirty="0" smtClean="0">
                <a:solidFill>
                  <a:schemeClr val="tx1"/>
                </a:solidFill>
                <a:effectLst/>
              </a:rPr>
              <a:t>Development and Formatting</a:t>
            </a:r>
          </a:p>
        </p:txBody>
      </p:sp>
      <p:sp>
        <p:nvSpPr>
          <p:cNvPr id="43011" name="Rectangle 3"/>
          <p:cNvSpPr>
            <a:spLocks noGrp="1" noChangeArrowheads="1"/>
          </p:cNvSpPr>
          <p:nvPr>
            <p:ph type="body" idx="1"/>
          </p:nvPr>
        </p:nvSpPr>
        <p:spPr/>
        <p:txBody>
          <a:bodyPr/>
          <a:lstStyle/>
          <a:p>
            <a:pPr algn="ctr">
              <a:buFontTx/>
              <a:buNone/>
            </a:pPr>
            <a:endParaRPr lang="en-US" sz="2000" b="1" dirty="0" smtClean="0"/>
          </a:p>
          <a:p>
            <a:pPr>
              <a:buFontTx/>
              <a:buNone/>
            </a:pPr>
            <a:r>
              <a:rPr lang="en-US" sz="2000" b="1" dirty="0" smtClean="0">
                <a:solidFill>
                  <a:schemeClr val="tx1"/>
                </a:solidFill>
              </a:rPr>
              <a:t>       The CPC SSVF Field Manual is modeled after the CPC Policies and Procedures Manual. This ensures consistency between policy design for the SSVF program and policies and procedures within agency operations. The Manual is intended to assist staff in navigating the complexities of the program and obtaining guidance from one central resource. Policies were derived from:</a:t>
            </a:r>
          </a:p>
          <a:p>
            <a:pPr>
              <a:buFontTx/>
              <a:buNone/>
            </a:pPr>
            <a:endParaRPr lang="en-US" sz="2000" b="1" dirty="0" smtClean="0">
              <a:solidFill>
                <a:schemeClr val="tx1"/>
              </a:solidFill>
            </a:endParaRPr>
          </a:p>
          <a:p>
            <a:pPr>
              <a:buFontTx/>
              <a:buNone/>
            </a:pPr>
            <a:r>
              <a:rPr lang="en-US" sz="2000" b="1" dirty="0" smtClean="0">
                <a:solidFill>
                  <a:schemeClr val="tx1"/>
                </a:solidFill>
              </a:rPr>
              <a:t>	-Grant Guidelines</a:t>
            </a:r>
          </a:p>
          <a:p>
            <a:pPr>
              <a:buFontTx/>
              <a:buNone/>
            </a:pPr>
            <a:r>
              <a:rPr lang="en-US" sz="2000" b="1" dirty="0" smtClean="0">
                <a:solidFill>
                  <a:schemeClr val="tx1"/>
                </a:solidFill>
              </a:rPr>
              <a:t>	-The Program Guide </a:t>
            </a:r>
          </a:p>
          <a:p>
            <a:pPr>
              <a:buFontTx/>
              <a:buNone/>
            </a:pPr>
            <a:r>
              <a:rPr lang="en-US" sz="2000" b="1" dirty="0" smtClean="0">
                <a:solidFill>
                  <a:schemeClr val="tx1"/>
                </a:solidFill>
              </a:rPr>
              <a:t>	-The CPC Policies and Procedures Manual</a:t>
            </a:r>
          </a:p>
          <a:p>
            <a:pPr>
              <a:buFontTx/>
              <a:buNone/>
            </a:pPr>
            <a:r>
              <a:rPr lang="en-US" sz="2000" b="1" dirty="0" smtClean="0">
                <a:solidFill>
                  <a:schemeClr val="tx1"/>
                </a:solidFill>
              </a:rPr>
              <a:t>	-CPC Housing and Case Management  Programs</a:t>
            </a:r>
          </a:p>
          <a:p>
            <a:pPr>
              <a:buFontTx/>
              <a:buNone/>
            </a:pPr>
            <a:r>
              <a:rPr lang="en-US" sz="2000" b="1" dirty="0" smtClean="0">
                <a:solidFill>
                  <a:schemeClr val="tx1"/>
                </a:solidFill>
              </a:rPr>
              <a:t>	-Staff input on policy development and formatting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295400"/>
            <a:ext cx="9144000" cy="457200"/>
          </a:xfrm>
        </p:spPr>
        <p:txBody>
          <a:bodyPr/>
          <a:lstStyle/>
          <a:p>
            <a:pPr algn="ctr"/>
            <a:r>
              <a:rPr lang="en-US" sz="2800" dirty="0" smtClean="0">
                <a:solidFill>
                  <a:schemeClr val="bg1"/>
                </a:solidFill>
                <a:effectLst/>
              </a:rPr>
              <a:t>          </a:t>
            </a:r>
            <a:r>
              <a:rPr lang="en-US" sz="3000" b="1" dirty="0" smtClean="0">
                <a:solidFill>
                  <a:schemeClr val="tx1"/>
                </a:solidFill>
                <a:effectLst/>
              </a:rPr>
              <a:t>Supportive Services For Veteran Families </a:t>
            </a:r>
            <a:br>
              <a:rPr lang="en-US" sz="3000" b="1" dirty="0" smtClean="0">
                <a:solidFill>
                  <a:schemeClr val="tx1"/>
                </a:solidFill>
                <a:effectLst/>
              </a:rPr>
            </a:br>
            <a:r>
              <a:rPr lang="en-US" sz="3000" b="1" dirty="0" smtClean="0">
                <a:solidFill>
                  <a:schemeClr val="tx1"/>
                </a:solidFill>
                <a:effectLst/>
              </a:rPr>
              <a:t>Field Manual</a:t>
            </a:r>
          </a:p>
        </p:txBody>
      </p:sp>
      <p:sp>
        <p:nvSpPr>
          <p:cNvPr id="4" name="Slide Number Placeholder 3"/>
          <p:cNvSpPr>
            <a:spLocks noGrp="1"/>
          </p:cNvSpPr>
          <p:nvPr>
            <p:ph type="sldNum" sz="quarter" idx="10"/>
          </p:nvPr>
        </p:nvSpPr>
        <p:spPr/>
        <p:txBody>
          <a:bodyPr/>
          <a:lstStyle/>
          <a:p>
            <a:pPr>
              <a:defRPr/>
            </a:pPr>
            <a:fld id="{89C14B06-49B1-4737-B4C5-BFAFE61CF7DB}" type="slidenum">
              <a:rPr lang="en-US"/>
              <a:pPr>
                <a:defRPr/>
              </a:pPr>
              <a:t>51</a:t>
            </a:fld>
            <a:endParaRPr lang="en-US"/>
          </a:p>
        </p:txBody>
      </p:sp>
      <p:sp>
        <p:nvSpPr>
          <p:cNvPr id="4103" name="Rectangle 7"/>
          <p:cNvSpPr>
            <a:spLocks noChangeArrowheads="1"/>
          </p:cNvSpPr>
          <p:nvPr/>
        </p:nvSpPr>
        <p:spPr bwMode="auto">
          <a:xfrm>
            <a:off x="685800" y="1543110"/>
            <a:ext cx="7700962" cy="5416868"/>
          </a:xfrm>
          <a:prstGeom prst="rect">
            <a:avLst/>
          </a:prstGeom>
          <a:noFill/>
          <a:ln w="9525">
            <a:noFill/>
            <a:miter lim="800000"/>
            <a:headEnd/>
            <a:tailEnd/>
          </a:ln>
          <a:effectLst/>
        </p:spPr>
        <p:txBody>
          <a:bodyPr tIns="0" bIns="0" anchor="ctr">
            <a:spAutoFit/>
          </a:bodyPr>
          <a:lstStyle/>
          <a:p>
            <a:endParaRPr lang="en-US" sz="1400" b="1" dirty="0">
              <a:solidFill>
                <a:schemeClr val="bg1"/>
              </a:solidFill>
            </a:endParaRPr>
          </a:p>
          <a:p>
            <a:endParaRPr lang="en-US" sz="1400" b="1" dirty="0">
              <a:solidFill>
                <a:schemeClr val="bg1"/>
              </a:solidFill>
            </a:endParaRPr>
          </a:p>
          <a:p>
            <a:pPr algn="l"/>
            <a:endParaRPr lang="en-US" sz="1800" b="1" dirty="0">
              <a:solidFill>
                <a:schemeClr val="bg1"/>
              </a:solidFill>
            </a:endParaRPr>
          </a:p>
          <a:p>
            <a:pPr algn="l"/>
            <a:r>
              <a:rPr lang="en-US" sz="1800" b="1" dirty="0"/>
              <a:t>Section I - </a:t>
            </a:r>
            <a:r>
              <a:rPr lang="en-US" sz="1800" b="1" u="sng" dirty="0"/>
              <a:t>GENERAL ADMINISTRATION PROCEDURES</a:t>
            </a:r>
            <a:endParaRPr lang="en-US" sz="1800" dirty="0"/>
          </a:p>
          <a:p>
            <a:pPr algn="l"/>
            <a:r>
              <a:rPr lang="en-US" sz="1400" dirty="0" smtClean="0"/>
              <a:t>-</a:t>
            </a:r>
            <a:r>
              <a:rPr lang="en-US" sz="1600" dirty="0"/>
              <a:t>Program Description</a:t>
            </a:r>
          </a:p>
          <a:p>
            <a:pPr algn="l"/>
            <a:r>
              <a:rPr lang="en-US" sz="1600" dirty="0"/>
              <a:t>-Program Resources</a:t>
            </a:r>
          </a:p>
          <a:p>
            <a:pPr algn="l"/>
            <a:r>
              <a:rPr lang="en-US" sz="1600" dirty="0"/>
              <a:t>-Evaluation &amp; Monitoring</a:t>
            </a:r>
          </a:p>
          <a:p>
            <a:pPr algn="l"/>
            <a:r>
              <a:rPr lang="en-US" sz="1600" dirty="0"/>
              <a:t>-Critical Time Intervention (CTI) Case Management Model</a:t>
            </a:r>
          </a:p>
          <a:p>
            <a:pPr algn="l"/>
            <a:r>
              <a:rPr lang="en-US" sz="1600" dirty="0"/>
              <a:t>-Participant Fees</a:t>
            </a:r>
          </a:p>
          <a:p>
            <a:pPr algn="l"/>
            <a:r>
              <a:rPr lang="en-US" sz="1600" dirty="0"/>
              <a:t>-Eligible Expenses</a:t>
            </a:r>
          </a:p>
          <a:p>
            <a:pPr algn="l"/>
            <a:r>
              <a:rPr lang="en-US" sz="1600" dirty="0"/>
              <a:t>-Ineligible Activities</a:t>
            </a:r>
          </a:p>
          <a:p>
            <a:pPr algn="l"/>
            <a:r>
              <a:rPr lang="en-US" sz="1600" dirty="0"/>
              <a:t>-Program Terms</a:t>
            </a:r>
          </a:p>
          <a:p>
            <a:pPr algn="l"/>
            <a:r>
              <a:rPr lang="en-US" sz="1600" dirty="0"/>
              <a:t>-Targeted Benchmarks</a:t>
            </a:r>
          </a:p>
          <a:p>
            <a:pPr algn="l"/>
            <a:r>
              <a:rPr lang="en-US" sz="1600" dirty="0"/>
              <a:t>-Prioritization, Acuity &amp; Self Sufficiency Matrix</a:t>
            </a:r>
          </a:p>
          <a:p>
            <a:pPr algn="l"/>
            <a:r>
              <a:rPr lang="en-US" sz="1600" dirty="0"/>
              <a:t>-Staff Supervision</a:t>
            </a:r>
          </a:p>
          <a:p>
            <a:pPr algn="l"/>
            <a:r>
              <a:rPr lang="en-US" sz="1600" dirty="0"/>
              <a:t>-Staff Meetings</a:t>
            </a:r>
          </a:p>
          <a:p>
            <a:pPr algn="l"/>
            <a:r>
              <a:rPr lang="en-US" sz="1600" dirty="0"/>
              <a:t>-Participant Complaints, Grievances, and Appeals</a:t>
            </a:r>
          </a:p>
          <a:p>
            <a:pPr algn="l"/>
            <a:r>
              <a:rPr lang="en-US" sz="1600" dirty="0"/>
              <a:t>-Participant Rights and Responsibilities </a:t>
            </a:r>
          </a:p>
          <a:p>
            <a:pPr algn="l"/>
            <a:r>
              <a:rPr lang="en-US" sz="1600" dirty="0"/>
              <a:t>-SSVF Case Manager Five-Day Training Plan</a:t>
            </a:r>
          </a:p>
          <a:p>
            <a:pPr algn="l"/>
            <a:r>
              <a:rPr lang="en-US" sz="1600" dirty="0"/>
              <a:t>-SSVF Job Descriptions</a:t>
            </a:r>
          </a:p>
          <a:p>
            <a:pPr algn="l"/>
            <a:r>
              <a:rPr lang="en-US" sz="1600" dirty="0"/>
              <a:t>-SSVF Staff Performance Appraisals</a:t>
            </a:r>
          </a:p>
          <a:p>
            <a:pPr eaLnBrk="0" hangingPunct="0"/>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sz="3000" b="1" dirty="0" smtClean="0">
                <a:solidFill>
                  <a:schemeClr val="tx1"/>
                </a:solidFill>
                <a:effectLst/>
              </a:rPr>
              <a:t>Supportive Services For Veteran Families </a:t>
            </a:r>
            <a:br>
              <a:rPr lang="en-US" sz="3000" b="1" dirty="0" smtClean="0">
                <a:solidFill>
                  <a:schemeClr val="tx1"/>
                </a:solidFill>
                <a:effectLst/>
              </a:rPr>
            </a:br>
            <a:r>
              <a:rPr lang="en-US" sz="3000" b="1" dirty="0" smtClean="0">
                <a:solidFill>
                  <a:schemeClr val="tx1"/>
                </a:solidFill>
                <a:effectLst/>
              </a:rPr>
              <a:t>Field Manual</a:t>
            </a:r>
          </a:p>
        </p:txBody>
      </p:sp>
      <p:sp>
        <p:nvSpPr>
          <p:cNvPr id="11267" name="Rectangle 3"/>
          <p:cNvSpPr>
            <a:spLocks noGrp="1" noChangeArrowheads="1"/>
          </p:cNvSpPr>
          <p:nvPr>
            <p:ph type="body" idx="1"/>
          </p:nvPr>
        </p:nvSpPr>
        <p:spPr>
          <a:xfrm>
            <a:off x="381000" y="2095500"/>
            <a:ext cx="8386762" cy="4762500"/>
          </a:xfrm>
        </p:spPr>
        <p:txBody>
          <a:bodyPr/>
          <a:lstStyle/>
          <a:p>
            <a:pPr>
              <a:buFontTx/>
              <a:buNone/>
            </a:pPr>
            <a:r>
              <a:rPr lang="en-US" b="1" dirty="0" smtClean="0">
                <a:solidFill>
                  <a:schemeClr val="bg1"/>
                </a:solidFill>
              </a:rPr>
              <a:t>	</a:t>
            </a:r>
            <a:r>
              <a:rPr lang="en-US" b="1" dirty="0" smtClean="0">
                <a:solidFill>
                  <a:schemeClr val="tx1"/>
                </a:solidFill>
              </a:rPr>
              <a:t>Section II - </a:t>
            </a:r>
            <a:r>
              <a:rPr lang="en-US" b="1" u="sng" dirty="0" smtClean="0">
                <a:solidFill>
                  <a:schemeClr val="tx1"/>
                </a:solidFill>
              </a:rPr>
              <a:t>DOCUMENTATION PROCEDURES</a:t>
            </a:r>
          </a:p>
          <a:p>
            <a:pPr>
              <a:buFontTx/>
              <a:buNone/>
            </a:pPr>
            <a:endParaRPr lang="en-US" b="1" dirty="0" smtClean="0">
              <a:solidFill>
                <a:schemeClr val="tx1"/>
              </a:solidFill>
            </a:endParaRPr>
          </a:p>
          <a:p>
            <a:pPr>
              <a:buFontTx/>
              <a:buNone/>
            </a:pPr>
            <a:r>
              <a:rPr lang="en-US" dirty="0" smtClean="0">
                <a:solidFill>
                  <a:schemeClr val="tx1"/>
                </a:solidFill>
              </a:rPr>
              <a:t>	-</a:t>
            </a:r>
            <a:r>
              <a:rPr lang="en-US" sz="1600" dirty="0" smtClean="0">
                <a:solidFill>
                  <a:schemeClr val="tx1"/>
                </a:solidFill>
              </a:rPr>
              <a:t>Supportive Services</a:t>
            </a:r>
          </a:p>
          <a:p>
            <a:pPr>
              <a:buFontTx/>
              <a:buNone/>
            </a:pPr>
            <a:r>
              <a:rPr lang="en-US" sz="1600" dirty="0" smtClean="0">
                <a:solidFill>
                  <a:schemeClr val="tx1"/>
                </a:solidFill>
              </a:rPr>
              <a:t>	-Participant Eligibility Determination &amp; Documentation</a:t>
            </a:r>
          </a:p>
          <a:p>
            <a:pPr>
              <a:buFontTx/>
              <a:buNone/>
            </a:pPr>
            <a:r>
              <a:rPr lang="en-US" sz="1600" dirty="0" smtClean="0">
                <a:solidFill>
                  <a:schemeClr val="tx1"/>
                </a:solidFill>
              </a:rPr>
              <a:t>	-Program Exits</a:t>
            </a:r>
          </a:p>
          <a:p>
            <a:pPr>
              <a:buFontTx/>
              <a:buNone/>
            </a:pPr>
            <a:r>
              <a:rPr lang="en-US" sz="1600" dirty="0" smtClean="0">
                <a:solidFill>
                  <a:schemeClr val="tx1"/>
                </a:solidFill>
              </a:rPr>
              <a:t>	-Participant Agreements</a:t>
            </a:r>
          </a:p>
          <a:p>
            <a:pPr>
              <a:buFontTx/>
              <a:buNone/>
            </a:pPr>
            <a:r>
              <a:rPr lang="en-US" sz="1600" dirty="0" smtClean="0">
                <a:solidFill>
                  <a:schemeClr val="tx1"/>
                </a:solidFill>
              </a:rPr>
              <a:t>	-Habitability Standards</a:t>
            </a:r>
          </a:p>
          <a:p>
            <a:pPr>
              <a:buFontTx/>
              <a:buNone/>
            </a:pPr>
            <a:r>
              <a:rPr lang="en-US" sz="1600" dirty="0" smtClean="0">
                <a:solidFill>
                  <a:schemeClr val="tx1"/>
                </a:solidFill>
              </a:rPr>
              <a:t>	-Notification to Participants</a:t>
            </a:r>
          </a:p>
          <a:p>
            <a:pPr>
              <a:buFontTx/>
              <a:buNone/>
            </a:pPr>
            <a:r>
              <a:rPr lang="en-US" sz="1600" dirty="0" smtClean="0">
                <a:solidFill>
                  <a:schemeClr val="tx1"/>
                </a:solidFill>
              </a:rPr>
              <a:t>	-Confidentiality</a:t>
            </a:r>
          </a:p>
          <a:p>
            <a:pPr>
              <a:buFontTx/>
              <a:buNone/>
            </a:pPr>
            <a:r>
              <a:rPr lang="en-US" sz="1600" dirty="0" smtClean="0">
                <a:solidFill>
                  <a:schemeClr val="tx1"/>
                </a:solidFill>
              </a:rPr>
              <a:t>	-Releasing Participants from Program</a:t>
            </a:r>
          </a:p>
          <a:p>
            <a:pPr>
              <a:buFontTx/>
              <a:buNone/>
            </a:pPr>
            <a:r>
              <a:rPr lang="en-US" sz="1600" dirty="0" smtClean="0">
                <a:solidFill>
                  <a:schemeClr val="tx1"/>
                </a:solidFill>
              </a:rPr>
              <a:t>	-Reporting Requirements</a:t>
            </a:r>
          </a:p>
          <a:p>
            <a:pPr>
              <a:buFontTx/>
              <a:buNone/>
            </a:pPr>
            <a:r>
              <a:rPr lang="en-US" sz="1600" dirty="0" smtClean="0">
                <a:solidFill>
                  <a:schemeClr val="tx1"/>
                </a:solidFill>
              </a:rPr>
              <a:t>	-HMIS Data Collection Requirements</a:t>
            </a:r>
          </a:p>
          <a:p>
            <a:pPr>
              <a:buFontTx/>
              <a:buNone/>
            </a:pPr>
            <a:endParaRPr lang="en-US" sz="1600" b="1" dirty="0" smtClean="0">
              <a:solidFill>
                <a:schemeClr val="bg1"/>
              </a:solidFill>
            </a:endParaRPr>
          </a:p>
          <a:p>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sz="2800" b="1" dirty="0" smtClean="0">
                <a:solidFill>
                  <a:schemeClr val="tx1"/>
                </a:solidFill>
                <a:effectLst/>
              </a:rPr>
              <a:t>Supportive Services For Veteran Families </a:t>
            </a:r>
            <a:br>
              <a:rPr lang="en-US" sz="2800" b="1" dirty="0" smtClean="0">
                <a:solidFill>
                  <a:schemeClr val="tx1"/>
                </a:solidFill>
                <a:effectLst/>
              </a:rPr>
            </a:br>
            <a:r>
              <a:rPr lang="en-US" sz="2800" b="1" dirty="0" smtClean="0">
                <a:solidFill>
                  <a:schemeClr val="tx1"/>
                </a:solidFill>
                <a:effectLst/>
              </a:rPr>
              <a:t>Field Manual</a:t>
            </a:r>
          </a:p>
        </p:txBody>
      </p:sp>
      <p:sp>
        <p:nvSpPr>
          <p:cNvPr id="12291" name="Rectangle 3"/>
          <p:cNvSpPr>
            <a:spLocks noGrp="1" noChangeArrowheads="1"/>
          </p:cNvSpPr>
          <p:nvPr>
            <p:ph type="body" idx="1"/>
          </p:nvPr>
        </p:nvSpPr>
        <p:spPr>
          <a:xfrm>
            <a:off x="685800" y="1703388"/>
            <a:ext cx="7772400" cy="4926012"/>
          </a:xfrm>
        </p:spPr>
        <p:txBody>
          <a:bodyPr/>
          <a:lstStyle/>
          <a:p>
            <a:r>
              <a:rPr lang="en-US" b="1" dirty="0" smtClean="0">
                <a:solidFill>
                  <a:schemeClr val="tx1"/>
                </a:solidFill>
              </a:rPr>
              <a:t>Section III -</a:t>
            </a:r>
            <a:r>
              <a:rPr lang="en-US" b="1" u="sng" dirty="0" smtClean="0">
                <a:solidFill>
                  <a:schemeClr val="tx1"/>
                </a:solidFill>
              </a:rPr>
              <a:t>SAFETY/EMERGENCY PROCEDURES</a:t>
            </a:r>
            <a:endParaRPr lang="en-US" dirty="0" smtClean="0">
              <a:solidFill>
                <a:schemeClr val="tx1"/>
              </a:solidFill>
            </a:endParaRPr>
          </a:p>
          <a:p>
            <a:pPr>
              <a:buFontTx/>
              <a:buNone/>
            </a:pPr>
            <a:r>
              <a:rPr lang="en-US" sz="1600" dirty="0" smtClean="0">
                <a:solidFill>
                  <a:schemeClr val="tx1"/>
                </a:solidFill>
              </a:rPr>
              <a:t>	-Participant Safety</a:t>
            </a:r>
          </a:p>
          <a:p>
            <a:pPr>
              <a:buFontTx/>
              <a:buNone/>
            </a:pPr>
            <a:r>
              <a:rPr lang="en-US" sz="1600" dirty="0" smtClean="0">
                <a:solidFill>
                  <a:schemeClr val="tx1"/>
                </a:solidFill>
              </a:rPr>
              <a:t>	-Staff Safety</a:t>
            </a:r>
          </a:p>
          <a:p>
            <a:pPr>
              <a:buFontTx/>
              <a:buNone/>
            </a:pPr>
            <a:r>
              <a:rPr lang="en-US" sz="1600" dirty="0" smtClean="0">
                <a:solidFill>
                  <a:schemeClr val="tx1"/>
                </a:solidFill>
              </a:rPr>
              <a:t>	-Accident or Injury to Staff or Clients</a:t>
            </a:r>
          </a:p>
          <a:p>
            <a:pPr>
              <a:buFontTx/>
              <a:buNone/>
            </a:pPr>
            <a:r>
              <a:rPr lang="en-US" sz="1600" dirty="0" smtClean="0">
                <a:solidFill>
                  <a:schemeClr val="tx1"/>
                </a:solidFill>
              </a:rPr>
              <a:t>	-Emergency Lock-Down</a:t>
            </a:r>
          </a:p>
          <a:p>
            <a:pPr>
              <a:buFontTx/>
              <a:buNone/>
            </a:pPr>
            <a:r>
              <a:rPr lang="en-US" sz="1600" dirty="0" smtClean="0">
                <a:solidFill>
                  <a:schemeClr val="tx1"/>
                </a:solidFill>
              </a:rPr>
              <a:t>	-Emergency Phone Procedures</a:t>
            </a:r>
          </a:p>
          <a:p>
            <a:pPr>
              <a:buFontTx/>
              <a:buNone/>
            </a:pPr>
            <a:r>
              <a:rPr lang="en-US" sz="1600" dirty="0" smtClean="0">
                <a:solidFill>
                  <a:schemeClr val="tx1"/>
                </a:solidFill>
              </a:rPr>
              <a:t>	-Emergency Phone List</a:t>
            </a:r>
          </a:p>
          <a:p>
            <a:pPr>
              <a:buFontTx/>
              <a:buNone/>
            </a:pPr>
            <a:r>
              <a:rPr lang="en-US" sz="1600" dirty="0" smtClean="0">
                <a:solidFill>
                  <a:schemeClr val="tx1"/>
                </a:solidFill>
              </a:rPr>
              <a:t>	-Fire, Disaster &amp; Evacuation Plan</a:t>
            </a:r>
          </a:p>
          <a:p>
            <a:pPr>
              <a:buFontTx/>
              <a:buNone/>
            </a:pPr>
            <a:r>
              <a:rPr lang="en-US" sz="1600" dirty="0" smtClean="0">
                <a:solidFill>
                  <a:schemeClr val="tx1"/>
                </a:solidFill>
              </a:rPr>
              <a:t>	-Managing Assaultive and/or Out-of Control Behavior</a:t>
            </a:r>
          </a:p>
          <a:p>
            <a:pPr>
              <a:buFontTx/>
              <a:buNone/>
            </a:pPr>
            <a:r>
              <a:rPr lang="en-US" sz="1600" dirty="0" smtClean="0">
                <a:solidFill>
                  <a:schemeClr val="tx1"/>
                </a:solidFill>
              </a:rPr>
              <a:t>	-Notification of Legal Guardian or Next of Kin</a:t>
            </a:r>
          </a:p>
          <a:p>
            <a:pPr>
              <a:buFontTx/>
              <a:buNone/>
            </a:pPr>
            <a:r>
              <a:rPr lang="en-US" sz="1600" dirty="0" smtClean="0">
                <a:solidFill>
                  <a:schemeClr val="tx1"/>
                </a:solidFill>
              </a:rPr>
              <a:t>	-Reporting of Abuse and Violation of Adult Rights</a:t>
            </a:r>
          </a:p>
          <a:p>
            <a:pPr>
              <a:buFontTx/>
              <a:buNone/>
            </a:pPr>
            <a:r>
              <a:rPr lang="en-US" sz="1600" dirty="0" smtClean="0">
                <a:solidFill>
                  <a:schemeClr val="tx1"/>
                </a:solidFill>
              </a:rPr>
              <a:t>	-Staff Show of Support</a:t>
            </a:r>
          </a:p>
          <a:p>
            <a:pPr>
              <a:buFontTx/>
              <a:buNone/>
            </a:pPr>
            <a:r>
              <a:rPr lang="en-US" sz="1600" dirty="0" smtClean="0">
                <a:solidFill>
                  <a:schemeClr val="tx1"/>
                </a:solidFill>
              </a:rPr>
              <a:t>	-Suicidal Ideation, Gestures &amp; Attempts</a:t>
            </a:r>
          </a:p>
          <a:p>
            <a:pPr>
              <a:buFontTx/>
              <a:buNone/>
            </a:pPr>
            <a:r>
              <a:rPr lang="en-US" sz="1600" dirty="0" smtClean="0">
                <a:solidFill>
                  <a:schemeClr val="tx1"/>
                </a:solidFill>
              </a:rPr>
              <a:t>	-Critical Incident Reporting</a:t>
            </a:r>
          </a:p>
          <a:p>
            <a:endParaRPr lang="en-US" sz="1600" dirty="0" smtClean="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sz="2800" b="1" dirty="0" smtClean="0">
                <a:solidFill>
                  <a:schemeClr val="tx1"/>
                </a:solidFill>
                <a:effectLst/>
              </a:rPr>
              <a:t>Supportive Services For Veteran Families </a:t>
            </a:r>
            <a:br>
              <a:rPr lang="en-US" sz="2800" b="1" dirty="0" smtClean="0">
                <a:solidFill>
                  <a:schemeClr val="tx1"/>
                </a:solidFill>
                <a:effectLst/>
              </a:rPr>
            </a:br>
            <a:r>
              <a:rPr lang="en-US" sz="2800" b="1" dirty="0" smtClean="0">
                <a:solidFill>
                  <a:schemeClr val="tx1"/>
                </a:solidFill>
                <a:effectLst/>
              </a:rPr>
              <a:t>Field Manual</a:t>
            </a:r>
          </a:p>
        </p:txBody>
      </p:sp>
      <p:sp>
        <p:nvSpPr>
          <p:cNvPr id="13315" name="Rectangle 3"/>
          <p:cNvSpPr>
            <a:spLocks noGrp="1" noChangeArrowheads="1"/>
          </p:cNvSpPr>
          <p:nvPr>
            <p:ph type="body" idx="1"/>
          </p:nvPr>
        </p:nvSpPr>
        <p:spPr/>
        <p:txBody>
          <a:bodyPr/>
          <a:lstStyle/>
          <a:p>
            <a:pPr>
              <a:buFontTx/>
              <a:buNone/>
            </a:pPr>
            <a:endParaRPr lang="en-US" b="1" dirty="0" smtClean="0">
              <a:solidFill>
                <a:schemeClr val="tx1"/>
              </a:solidFill>
            </a:endParaRPr>
          </a:p>
          <a:p>
            <a:pPr>
              <a:buFontTx/>
              <a:buNone/>
            </a:pPr>
            <a:r>
              <a:rPr lang="en-US" b="1" dirty="0" smtClean="0">
                <a:solidFill>
                  <a:schemeClr val="tx1"/>
                </a:solidFill>
              </a:rPr>
              <a:t>	Section IV - </a:t>
            </a:r>
            <a:r>
              <a:rPr lang="en-US" b="1" u="sng" dirty="0" smtClean="0">
                <a:solidFill>
                  <a:schemeClr val="tx1"/>
                </a:solidFill>
              </a:rPr>
              <a:t>MEDICAL PROCEDURES</a:t>
            </a:r>
          </a:p>
          <a:p>
            <a:pPr>
              <a:buFontTx/>
              <a:buNone/>
            </a:pPr>
            <a:endParaRPr lang="en-US" dirty="0" smtClean="0">
              <a:solidFill>
                <a:schemeClr val="tx1"/>
              </a:solidFill>
            </a:endParaRPr>
          </a:p>
          <a:p>
            <a:pPr>
              <a:buFontTx/>
              <a:buNone/>
            </a:pPr>
            <a:r>
              <a:rPr lang="en-US" sz="1600" dirty="0" smtClean="0">
                <a:solidFill>
                  <a:schemeClr val="tx1"/>
                </a:solidFill>
              </a:rPr>
              <a:t>	-Body Fluids and Hazardous Waste</a:t>
            </a:r>
          </a:p>
          <a:p>
            <a:pPr>
              <a:buFontTx/>
              <a:buNone/>
            </a:pPr>
            <a:r>
              <a:rPr lang="en-US" sz="1600" dirty="0" smtClean="0">
                <a:solidFill>
                  <a:schemeClr val="tx1"/>
                </a:solidFill>
              </a:rPr>
              <a:t>	-Diabetic Clients in SSVF</a:t>
            </a:r>
          </a:p>
          <a:p>
            <a:pPr>
              <a:buFontTx/>
              <a:buNone/>
            </a:pPr>
            <a:r>
              <a:rPr lang="en-US" sz="1600" dirty="0" smtClean="0">
                <a:solidFill>
                  <a:schemeClr val="tx1"/>
                </a:solidFill>
              </a:rPr>
              <a:t>	-First Aid Kits</a:t>
            </a:r>
          </a:p>
          <a:p>
            <a:pPr>
              <a:buFontTx/>
              <a:buNone/>
            </a:pPr>
            <a:r>
              <a:rPr lang="en-US" sz="1600" dirty="0" smtClean="0">
                <a:solidFill>
                  <a:schemeClr val="tx1"/>
                </a:solidFill>
              </a:rPr>
              <a:t>	-Guidelines for Determining an Infection</a:t>
            </a:r>
          </a:p>
          <a:p>
            <a:pPr>
              <a:buFontTx/>
              <a:buNone/>
            </a:pPr>
            <a:r>
              <a:rPr lang="en-US" sz="1600" dirty="0" smtClean="0">
                <a:solidFill>
                  <a:schemeClr val="tx1"/>
                </a:solidFill>
              </a:rPr>
              <a:t>	-Infection Control</a:t>
            </a:r>
          </a:p>
          <a:p>
            <a:pPr>
              <a:buFontTx/>
              <a:buNone/>
            </a:pPr>
            <a:r>
              <a:rPr lang="en-US" sz="1600" dirty="0" smtClean="0">
                <a:solidFill>
                  <a:schemeClr val="tx1"/>
                </a:solidFill>
              </a:rPr>
              <a:t>	-Medication Education</a:t>
            </a:r>
          </a:p>
          <a:p>
            <a:pPr>
              <a:buFontTx/>
              <a:buNone/>
            </a:pPr>
            <a:r>
              <a:rPr lang="en-US" sz="1600" dirty="0" smtClean="0">
                <a:solidFill>
                  <a:schemeClr val="tx1"/>
                </a:solidFill>
              </a:rPr>
              <a:t>	-Treatment of Lice, Scabies and Bed Bugs</a:t>
            </a:r>
          </a:p>
          <a:p>
            <a:pPr>
              <a:buFontTx/>
              <a:buNone/>
            </a:pPr>
            <a:endParaRPr lang="en-US" sz="1600" dirty="0" smtClean="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sz="3000" b="1" dirty="0" smtClean="0">
                <a:solidFill>
                  <a:schemeClr val="tx1"/>
                </a:solidFill>
                <a:effectLst/>
              </a:rPr>
              <a:t>Policy Template</a:t>
            </a:r>
          </a:p>
        </p:txBody>
      </p:sp>
      <p:sp>
        <p:nvSpPr>
          <p:cNvPr id="21507" name="Rectangle 3"/>
          <p:cNvSpPr>
            <a:spLocks noGrp="1" noChangeArrowheads="1"/>
          </p:cNvSpPr>
          <p:nvPr>
            <p:ph type="body" idx="1"/>
          </p:nvPr>
        </p:nvSpPr>
        <p:spPr>
          <a:xfrm>
            <a:off x="381000" y="1752600"/>
            <a:ext cx="7772400" cy="4114800"/>
          </a:xfrm>
        </p:spPr>
        <p:txBody>
          <a:bodyPr/>
          <a:lstStyle/>
          <a:p>
            <a:pPr>
              <a:buFontTx/>
              <a:buNone/>
            </a:pPr>
            <a:r>
              <a:rPr lang="en-US" sz="2000" u="sng" dirty="0" smtClean="0">
                <a:solidFill>
                  <a:schemeClr val="tx1"/>
                </a:solidFill>
              </a:rPr>
              <a:t>POLICY:</a:t>
            </a:r>
            <a:r>
              <a:rPr lang="en-US" sz="2000" dirty="0" smtClean="0">
                <a:solidFill>
                  <a:schemeClr val="tx1"/>
                </a:solidFill>
              </a:rPr>
              <a:t> Supportive Services for Veteran Families (SSVF) Field Manual-</a:t>
            </a:r>
            <a:endParaRPr lang="en-US" sz="2000" u="sng" dirty="0" smtClean="0">
              <a:solidFill>
                <a:schemeClr val="tx1"/>
              </a:solidFill>
            </a:endParaRPr>
          </a:p>
          <a:p>
            <a:pPr>
              <a:buFontTx/>
              <a:buNone/>
            </a:pPr>
            <a:endParaRPr lang="en-US" sz="2000" u="sng" dirty="0" smtClean="0">
              <a:solidFill>
                <a:schemeClr val="tx1"/>
              </a:solidFill>
            </a:endParaRPr>
          </a:p>
          <a:p>
            <a:pPr>
              <a:buFontTx/>
              <a:buNone/>
            </a:pPr>
            <a:r>
              <a:rPr lang="en-US" sz="2000" u="sng" dirty="0" smtClean="0">
                <a:solidFill>
                  <a:schemeClr val="tx1"/>
                </a:solidFill>
              </a:rPr>
              <a:t>PURPOSE:</a:t>
            </a:r>
            <a:r>
              <a:rPr lang="en-US" sz="2000" dirty="0" smtClean="0">
                <a:solidFill>
                  <a:schemeClr val="tx1"/>
                </a:solidFill>
              </a:rPr>
              <a:t> </a:t>
            </a:r>
            <a:endParaRPr lang="en-US" sz="2000" u="sng" dirty="0" smtClean="0">
              <a:solidFill>
                <a:schemeClr val="tx1"/>
              </a:solidFill>
            </a:endParaRPr>
          </a:p>
          <a:p>
            <a:pPr>
              <a:buFontTx/>
              <a:buNone/>
            </a:pPr>
            <a:endParaRPr lang="en-US" sz="2000" u="sng" dirty="0" smtClean="0">
              <a:solidFill>
                <a:schemeClr val="tx1"/>
              </a:solidFill>
            </a:endParaRPr>
          </a:p>
          <a:p>
            <a:pPr>
              <a:buFontTx/>
              <a:buNone/>
            </a:pPr>
            <a:r>
              <a:rPr lang="en-US" sz="2000" u="sng" dirty="0" smtClean="0">
                <a:solidFill>
                  <a:schemeClr val="tx1"/>
                </a:solidFill>
              </a:rPr>
              <a:t>REFERENCE</a:t>
            </a:r>
            <a:r>
              <a:rPr lang="en-US" sz="2000" dirty="0" smtClean="0">
                <a:solidFill>
                  <a:schemeClr val="tx1"/>
                </a:solidFill>
              </a:rPr>
              <a:t>:</a:t>
            </a:r>
          </a:p>
          <a:p>
            <a:pPr>
              <a:buFontTx/>
              <a:buNone/>
            </a:pPr>
            <a:r>
              <a:rPr lang="en-US" sz="2000" dirty="0" smtClean="0">
                <a:solidFill>
                  <a:schemeClr val="tx1"/>
                </a:solidFill>
              </a:rPr>
              <a:t>	Supportive Services for Veterans Families – Program Plan</a:t>
            </a:r>
          </a:p>
          <a:p>
            <a:pPr>
              <a:buFontTx/>
              <a:buNone/>
            </a:pPr>
            <a:r>
              <a:rPr lang="en-US" sz="2000" dirty="0" smtClean="0">
                <a:solidFill>
                  <a:schemeClr val="tx1"/>
                </a:solidFill>
              </a:rPr>
              <a:t>	VA SSVF grant, VA SSVF Program Guide. </a:t>
            </a:r>
            <a:endParaRPr lang="en-US" sz="2000" u="sng" dirty="0" smtClean="0">
              <a:solidFill>
                <a:schemeClr val="tx1"/>
              </a:solidFill>
            </a:endParaRPr>
          </a:p>
          <a:p>
            <a:pPr>
              <a:buFontTx/>
              <a:buNone/>
            </a:pPr>
            <a:endParaRPr lang="en-US" sz="2000" u="sng" dirty="0" smtClean="0">
              <a:solidFill>
                <a:schemeClr val="tx1"/>
              </a:solidFill>
            </a:endParaRPr>
          </a:p>
          <a:p>
            <a:pPr>
              <a:buFontTx/>
              <a:buNone/>
            </a:pPr>
            <a:r>
              <a:rPr lang="en-US" sz="2000" u="sng" dirty="0" smtClean="0">
                <a:solidFill>
                  <a:schemeClr val="tx1"/>
                </a:solidFill>
              </a:rPr>
              <a:t>ATTACHMENTS:</a:t>
            </a:r>
            <a:endParaRPr lang="en-US" sz="2000" dirty="0" smtClean="0">
              <a:solidFill>
                <a:schemeClr val="tx1"/>
              </a:solidFill>
            </a:endParaRPr>
          </a:p>
          <a:p>
            <a:pPr>
              <a:buFontTx/>
              <a:buNone/>
            </a:pPr>
            <a:r>
              <a:rPr lang="en-US" sz="2000" dirty="0" smtClean="0">
                <a:solidFill>
                  <a:schemeClr val="tx1"/>
                </a:solidFill>
              </a:rPr>
              <a:t>	</a:t>
            </a:r>
            <a:endParaRPr lang="en-US" sz="2000" u="sng" dirty="0" smtClean="0">
              <a:solidFill>
                <a:schemeClr val="tx1"/>
              </a:solidFill>
            </a:endParaRPr>
          </a:p>
          <a:p>
            <a:pPr>
              <a:buFontTx/>
              <a:buNone/>
            </a:pPr>
            <a:r>
              <a:rPr lang="en-US" sz="2000" u="sng" dirty="0" smtClean="0">
                <a:solidFill>
                  <a:schemeClr val="tx1"/>
                </a:solidFill>
              </a:rPr>
              <a:t>PROCEDURES:</a:t>
            </a:r>
            <a:r>
              <a:rPr lang="en-US" sz="2000" dirty="0" smtClean="0">
                <a:solidFill>
                  <a:schemeClr val="tx1"/>
                </a:solidFill>
              </a:rPr>
              <a:t>	</a:t>
            </a:r>
          </a:p>
          <a:p>
            <a:pPr>
              <a:buFontTx/>
              <a:buNone/>
            </a:pPr>
            <a:endParaRPr lang="en-US" sz="2000" dirty="0" smtClean="0">
              <a:solidFill>
                <a:schemeClr val="tx1"/>
              </a:solidFill>
            </a:endParaRPr>
          </a:p>
          <a:p>
            <a:pPr>
              <a:buFontTx/>
              <a:buNone/>
            </a:pPr>
            <a:r>
              <a:rPr lang="en-US" sz="2000" dirty="0" smtClean="0">
                <a:solidFill>
                  <a:schemeClr val="tx1"/>
                </a:solidFill>
              </a:rPr>
              <a:t>A.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30398" y="1009739"/>
            <a:ext cx="7416800" cy="457200"/>
          </a:xfrm>
        </p:spPr>
        <p:txBody>
          <a:bodyPr/>
          <a:lstStyle/>
          <a:p>
            <a:pPr algn="ctr"/>
            <a:r>
              <a:rPr lang="en-US" sz="3000" b="1" dirty="0" smtClean="0">
                <a:solidFill>
                  <a:schemeClr val="tx1"/>
                </a:solidFill>
                <a:effectLst/>
              </a:rPr>
              <a:t>Policy Sample: Monthly Reports</a:t>
            </a:r>
          </a:p>
        </p:txBody>
      </p:sp>
      <p:sp>
        <p:nvSpPr>
          <p:cNvPr id="27651" name="Rectangle 3"/>
          <p:cNvSpPr>
            <a:spLocks noGrp="1" noChangeArrowheads="1"/>
          </p:cNvSpPr>
          <p:nvPr>
            <p:ph type="body" idx="1"/>
          </p:nvPr>
        </p:nvSpPr>
        <p:spPr/>
        <p:txBody>
          <a:bodyPr/>
          <a:lstStyle/>
          <a:p>
            <a:pPr>
              <a:lnSpc>
                <a:spcPct val="80000"/>
              </a:lnSpc>
              <a:buFontTx/>
              <a:buNone/>
            </a:pPr>
            <a:r>
              <a:rPr lang="en-US" sz="1200" u="sng" dirty="0" smtClean="0">
                <a:solidFill>
                  <a:schemeClr val="tx1"/>
                </a:solidFill>
              </a:rPr>
              <a:t>POLICY:</a:t>
            </a:r>
            <a:r>
              <a:rPr lang="en-US" sz="1200" dirty="0" smtClean="0">
                <a:solidFill>
                  <a:schemeClr val="tx1"/>
                </a:solidFill>
              </a:rPr>
              <a:t> Supportive Services for Veteran Families (SSVF) Field Manual- Monthly Report.</a:t>
            </a:r>
            <a:endParaRPr lang="en-US" sz="1200" u="sng" dirty="0" smtClean="0">
              <a:solidFill>
                <a:schemeClr val="tx1"/>
              </a:solidFill>
            </a:endParaRPr>
          </a:p>
          <a:p>
            <a:pPr>
              <a:lnSpc>
                <a:spcPct val="80000"/>
              </a:lnSpc>
              <a:buFontTx/>
              <a:buNone/>
            </a:pPr>
            <a:r>
              <a:rPr lang="en-US" sz="1200" u="sng" dirty="0" smtClean="0">
                <a:solidFill>
                  <a:schemeClr val="tx1"/>
                </a:solidFill>
              </a:rPr>
              <a:t>PURPOSE:</a:t>
            </a:r>
            <a:r>
              <a:rPr lang="en-US" sz="1200" dirty="0" smtClean="0">
                <a:solidFill>
                  <a:schemeClr val="tx1"/>
                </a:solidFill>
              </a:rPr>
              <a:t> To inform the SSVF Program Office and the SSVF Regional Grant Coordinator of monthly  </a:t>
            </a:r>
          </a:p>
          <a:p>
            <a:pPr>
              <a:lnSpc>
                <a:spcPct val="80000"/>
              </a:lnSpc>
              <a:buFontTx/>
              <a:buNone/>
            </a:pPr>
            <a:r>
              <a:rPr lang="en-US" sz="1200" dirty="0" smtClean="0">
                <a:solidFill>
                  <a:schemeClr val="tx1"/>
                </a:solidFill>
              </a:rPr>
              <a:t>                    progress and performance of the SSVF program.</a:t>
            </a:r>
            <a:endParaRPr lang="en-US" sz="1200" u="sng" dirty="0" smtClean="0">
              <a:solidFill>
                <a:schemeClr val="tx1"/>
              </a:solidFill>
            </a:endParaRPr>
          </a:p>
          <a:p>
            <a:pPr>
              <a:lnSpc>
                <a:spcPct val="80000"/>
              </a:lnSpc>
              <a:buFontTx/>
              <a:buNone/>
            </a:pPr>
            <a:endParaRPr lang="en-US" sz="1200" u="sng" dirty="0" smtClean="0">
              <a:solidFill>
                <a:schemeClr val="tx1"/>
              </a:solidFill>
            </a:endParaRPr>
          </a:p>
          <a:p>
            <a:pPr>
              <a:lnSpc>
                <a:spcPct val="80000"/>
              </a:lnSpc>
              <a:buFontTx/>
              <a:buNone/>
            </a:pPr>
            <a:r>
              <a:rPr lang="en-US" sz="1200" u="sng" dirty="0" smtClean="0">
                <a:solidFill>
                  <a:schemeClr val="tx1"/>
                </a:solidFill>
              </a:rPr>
              <a:t>REFERENCE</a:t>
            </a:r>
            <a:r>
              <a:rPr lang="en-US" sz="1200" dirty="0" smtClean="0">
                <a:solidFill>
                  <a:schemeClr val="tx1"/>
                </a:solidFill>
              </a:rPr>
              <a:t>:</a:t>
            </a:r>
          </a:p>
          <a:p>
            <a:pPr>
              <a:lnSpc>
                <a:spcPct val="80000"/>
              </a:lnSpc>
              <a:buFontTx/>
              <a:buNone/>
            </a:pPr>
            <a:r>
              <a:rPr lang="en-US" sz="1200" dirty="0" smtClean="0">
                <a:solidFill>
                  <a:schemeClr val="tx1"/>
                </a:solidFill>
              </a:rPr>
              <a:t>	Supportive Services for Veterans Families – Program Plan</a:t>
            </a:r>
          </a:p>
          <a:p>
            <a:pPr>
              <a:lnSpc>
                <a:spcPct val="80000"/>
              </a:lnSpc>
              <a:buFontTx/>
              <a:buNone/>
            </a:pPr>
            <a:r>
              <a:rPr lang="en-US" sz="1200" dirty="0" smtClean="0">
                <a:solidFill>
                  <a:schemeClr val="tx1"/>
                </a:solidFill>
              </a:rPr>
              <a:t>	VA SSVF grant, VA SSVF Program Guide. </a:t>
            </a:r>
            <a:endParaRPr lang="en-US" sz="1200" u="sng" dirty="0" smtClean="0">
              <a:solidFill>
                <a:schemeClr val="tx1"/>
              </a:solidFill>
            </a:endParaRPr>
          </a:p>
          <a:p>
            <a:pPr>
              <a:lnSpc>
                <a:spcPct val="80000"/>
              </a:lnSpc>
              <a:buFontTx/>
              <a:buNone/>
            </a:pPr>
            <a:endParaRPr lang="en-US" sz="1200" u="sng" dirty="0" smtClean="0">
              <a:solidFill>
                <a:schemeClr val="tx1"/>
              </a:solidFill>
            </a:endParaRPr>
          </a:p>
          <a:p>
            <a:pPr>
              <a:lnSpc>
                <a:spcPct val="80000"/>
              </a:lnSpc>
              <a:buFontTx/>
              <a:buNone/>
            </a:pPr>
            <a:r>
              <a:rPr lang="en-US" sz="1200" u="sng" dirty="0" smtClean="0">
                <a:solidFill>
                  <a:schemeClr val="tx1"/>
                </a:solidFill>
              </a:rPr>
              <a:t>ATTACHMENTS:</a:t>
            </a:r>
            <a:r>
              <a:rPr lang="en-US" sz="1200" dirty="0" smtClean="0">
                <a:solidFill>
                  <a:schemeClr val="tx1"/>
                </a:solidFill>
              </a:rPr>
              <a:t> SSVF Monthly Reporting Coversheet Template</a:t>
            </a:r>
          </a:p>
          <a:p>
            <a:pPr>
              <a:lnSpc>
                <a:spcPct val="80000"/>
              </a:lnSpc>
              <a:buFontTx/>
              <a:buNone/>
            </a:pPr>
            <a:r>
              <a:rPr lang="en-US" sz="1200" dirty="0" smtClean="0">
                <a:solidFill>
                  <a:schemeClr val="tx1"/>
                </a:solidFill>
              </a:rPr>
              <a:t>	</a:t>
            </a:r>
            <a:endParaRPr lang="en-US" sz="1200" u="sng" dirty="0" smtClean="0">
              <a:solidFill>
                <a:schemeClr val="tx1"/>
              </a:solidFill>
            </a:endParaRPr>
          </a:p>
          <a:p>
            <a:pPr>
              <a:lnSpc>
                <a:spcPct val="80000"/>
              </a:lnSpc>
              <a:buFontTx/>
              <a:buNone/>
            </a:pPr>
            <a:r>
              <a:rPr lang="en-US" sz="1200" u="sng" dirty="0" smtClean="0">
                <a:solidFill>
                  <a:schemeClr val="tx1"/>
                </a:solidFill>
              </a:rPr>
              <a:t>PROCEDURES:</a:t>
            </a:r>
            <a:r>
              <a:rPr lang="en-US" sz="1200" dirty="0" smtClean="0">
                <a:solidFill>
                  <a:schemeClr val="tx1"/>
                </a:solidFill>
              </a:rPr>
              <a:t>	</a:t>
            </a:r>
          </a:p>
          <a:p>
            <a:pPr>
              <a:lnSpc>
                <a:spcPct val="80000"/>
              </a:lnSpc>
              <a:buFontTx/>
              <a:buNone/>
            </a:pPr>
            <a:r>
              <a:rPr lang="en-US" sz="1200" dirty="0" smtClean="0">
                <a:solidFill>
                  <a:schemeClr val="tx1"/>
                </a:solidFill>
              </a:rPr>
              <a:t>A. 	All intake, exit, and HMIS data is to be tracked by the Program Supervisor.</a:t>
            </a:r>
          </a:p>
          <a:p>
            <a:pPr>
              <a:lnSpc>
                <a:spcPct val="80000"/>
              </a:lnSpc>
              <a:buFontTx/>
              <a:buNone/>
            </a:pPr>
            <a:r>
              <a:rPr lang="en-US" sz="1200" dirty="0" smtClean="0">
                <a:solidFill>
                  <a:schemeClr val="tx1"/>
                </a:solidFill>
              </a:rPr>
              <a:t>B.	After the information is compiled for the month by the SSVF Program Supervisor, it is to be  documented along with a summary of the program performance on the SSVF Monthly Reporting Coversheet.	</a:t>
            </a:r>
          </a:p>
          <a:p>
            <a:pPr>
              <a:lnSpc>
                <a:spcPct val="80000"/>
              </a:lnSpc>
              <a:buFontTx/>
              <a:buNone/>
            </a:pPr>
            <a:r>
              <a:rPr lang="en-US" sz="1200" dirty="0" smtClean="0">
                <a:solidFill>
                  <a:schemeClr val="tx1"/>
                </a:solidFill>
              </a:rPr>
              <a:t>C.	Once the information on the Coversheet is deemed to be accurate, it is to be reconciled with the Safe Harbors Monthly APR Report and any discrepancies corrected in either the program tracking system, or the Safe Harbors HMIS data collection system.</a:t>
            </a:r>
          </a:p>
          <a:p>
            <a:pPr>
              <a:lnSpc>
                <a:spcPct val="80000"/>
              </a:lnSpc>
              <a:buFontTx/>
              <a:buNone/>
            </a:pPr>
            <a:r>
              <a:rPr lang="en-US" sz="1200" dirty="0" smtClean="0">
                <a:solidFill>
                  <a:schemeClr val="tx1"/>
                </a:solidFill>
              </a:rPr>
              <a:t>D.	Once the report is reconciled, the dollars spent from each category are reported in the financial section of the SSVF Monthly Reporting Coversheet. These expenditures will be placed on the (R) drive SSVF/ SSVF Financial Assistance/Reporting by Category by the Chief Financial Officer.</a:t>
            </a:r>
          </a:p>
          <a:p>
            <a:pPr>
              <a:lnSpc>
                <a:spcPct val="80000"/>
              </a:lnSpc>
              <a:buFontTx/>
              <a:buNone/>
            </a:pPr>
            <a:r>
              <a:rPr lang="en-US" sz="1200" dirty="0" smtClean="0">
                <a:solidFill>
                  <a:schemeClr val="tx1"/>
                </a:solidFill>
              </a:rPr>
              <a:t>E.	Any missing or de-identified data in the Safe Harbors HMIS data collection system must be tracked and an explanation submitted in writing to the Regional Grant Coordinator to accompany the Monthly Report.</a:t>
            </a:r>
          </a:p>
          <a:p>
            <a:pPr>
              <a:lnSpc>
                <a:spcPct val="80000"/>
              </a:lnSpc>
              <a:buFontTx/>
              <a:buNone/>
            </a:pPr>
            <a:r>
              <a:rPr lang="en-US" sz="1200" dirty="0" smtClean="0">
                <a:solidFill>
                  <a:schemeClr val="tx1"/>
                </a:solidFill>
              </a:rPr>
              <a:t>D.	The Safe Harbors Monthly APR Report, The SSVF Monthly Reporting Coversheet, and the written explanation for any missing or de-identified data must all be compiled and submitted to the Regional Grant Coordinator no later than the 4th business day of each month.</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b="1" dirty="0" smtClean="0">
                <a:effectLst/>
              </a:rPr>
              <a:t>Policy</a:t>
            </a:r>
            <a:r>
              <a:rPr lang="en-US" sz="3000" b="1" dirty="0" smtClean="0"/>
              <a:t> </a:t>
            </a:r>
            <a:r>
              <a:rPr lang="en-US" sz="3000" b="1" dirty="0" smtClean="0">
                <a:effectLst/>
              </a:rPr>
              <a:t>Attachment</a:t>
            </a:r>
          </a:p>
        </p:txBody>
      </p:sp>
      <p:graphicFrame>
        <p:nvGraphicFramePr>
          <p:cNvPr id="31670" name="Group 1974"/>
          <p:cNvGraphicFramePr>
            <a:graphicFrameLocks noGrp="1"/>
          </p:cNvGraphicFramePr>
          <p:nvPr>
            <p:ph idx="1"/>
          </p:nvPr>
        </p:nvGraphicFramePr>
        <p:xfrm>
          <a:off x="152400" y="1524000"/>
          <a:ext cx="8496300" cy="5183193"/>
        </p:xfrm>
        <a:graphic>
          <a:graphicData uri="http://schemas.openxmlformats.org/drawingml/2006/table">
            <a:tbl>
              <a:tblPr/>
              <a:tblGrid>
                <a:gridCol w="2430463"/>
                <a:gridCol w="1009650"/>
                <a:gridCol w="1011237"/>
                <a:gridCol w="1011238"/>
                <a:gridCol w="1011237"/>
                <a:gridCol w="1011238"/>
                <a:gridCol w="1011237"/>
              </a:tblGrid>
              <a:tr h="339725">
                <a:tc gridSpan="7">
                  <a:txBody>
                    <a:bodyPr/>
                    <a:lstStyle/>
                    <a:p>
                      <a:pPr marL="230188" marR="0" lvl="0" indent="-230188" algn="l"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3366"/>
                          </a:solidFill>
                          <a:effectLst/>
                          <a:latin typeface="Calibri" pitchFamily="34" charset="0"/>
                          <a:ea typeface="ＭＳ Ｐゴシック" pitchFamily="34" charset="-128"/>
                        </a:rPr>
                        <a:t>SSVF Monthly Reporting Coversheet</a:t>
                      </a: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a:txBody>
                  <a:tcPr anchor="b" horzOverflow="overflow">
                    <a:lnL cap="flat">
                      <a:noFill/>
                    </a:lnL>
                    <a:lnR cap="flat">
                      <a:noFill/>
                    </a:lnR>
                    <a:lnT cap="flat">
                      <a:noFill/>
                    </a:lnT>
                    <a:lnB w="25400" cap="flat" cmpd="sng" algn="ctr">
                      <a:solidFill>
                        <a:srgbClr val="333399"/>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5600">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cap="flat">
                      <a:noFill/>
                    </a:lnL>
                    <a:lnR>
                      <a:noFill/>
                    </a:lnR>
                    <a:lnT w="25400" cap="flat" cmpd="sng" algn="ctr">
                      <a:solidFill>
                        <a:srgbClr val="33339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w="25400" cap="flat" cmpd="sng" algn="ctr">
                      <a:solidFill>
                        <a:srgbClr val="33339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w="25400" cap="flat" cmpd="sng" algn="ctr">
                      <a:solidFill>
                        <a:srgbClr val="333399"/>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w="25400" cap="flat" cmpd="sng" algn="ctr">
                      <a:solidFill>
                        <a:srgbClr val="333399"/>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34" charset="-128"/>
                      </a:endParaRPr>
                    </a:p>
                  </a:txBody>
                  <a:tcPr anchor="b" horzOverflow="overflow">
                    <a:lnL>
                      <a:noFill/>
                    </a:lnL>
                    <a:lnR>
                      <a:noFill/>
                    </a:lnR>
                    <a:lnT w="25400" cap="flat" cmpd="sng" algn="ctr">
                      <a:solidFill>
                        <a:srgbClr val="333399"/>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w="25400" cap="flat" cmpd="sng" algn="ctr">
                      <a:solidFill>
                        <a:srgbClr val="333399"/>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cap="flat">
                      <a:noFill/>
                    </a:lnR>
                    <a:lnT w="25400" cap="flat" cmpd="sng" algn="ctr">
                      <a:solidFill>
                        <a:srgbClr val="333399"/>
                      </a:solidFill>
                      <a:prstDash val="solid"/>
                      <a:round/>
                      <a:headEnd type="none" w="med" len="med"/>
                      <a:tailEnd type="none" w="med" len="med"/>
                    </a:lnT>
                    <a:lnB>
                      <a:noFill/>
                    </a:lnB>
                    <a:lnTlToBr>
                      <a:noFill/>
                    </a:lnTlToBr>
                    <a:lnBlToTr>
                      <a:noFill/>
                    </a:lnBlToTr>
                    <a:noFill/>
                  </a:tcPr>
                </a:tc>
              </a:tr>
              <a:tr h="357188">
                <a:tc>
                  <a:txBody>
                    <a:bodyPr/>
                    <a:lstStyle/>
                    <a:p>
                      <a:pPr marL="230188" marR="0" lvl="0" indent="-230188" algn="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Reporting period start date</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355600">
                <a:tc>
                  <a:txBody>
                    <a:bodyPr/>
                    <a:lstStyle/>
                    <a:p>
                      <a:pPr marL="230188" marR="0" lvl="0" indent="-230188" algn="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Reporting period end date</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357188">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306388">
                <a:tc gridSpan="7">
                  <a:txBody>
                    <a:bodyPr/>
                    <a:lstStyle/>
                    <a:p>
                      <a:pPr marL="230188" marR="0" lvl="0" indent="-230188" algn="l" defTabSz="914400" rtl="0" eaLnBrk="0" fontAlgn="b"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3366"/>
                          </a:solidFill>
                          <a:effectLst/>
                          <a:latin typeface="Calibri" pitchFamily="34" charset="0"/>
                          <a:ea typeface="ＭＳ Ｐゴシック" pitchFamily="34" charset="-128"/>
                        </a:rPr>
                        <a:t>Summary</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cap="flat">
                      <a:noFill/>
                    </a:lnL>
                    <a:lnR cap="flat">
                      <a:noFill/>
                    </a:lnR>
                    <a:lnT>
                      <a:noFill/>
                    </a:lnT>
                    <a:lnB w="254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7188">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cap="flat">
                      <a:noFill/>
                    </a:lnL>
                    <a:lnR>
                      <a:noFill/>
                    </a:lnR>
                    <a:lnT w="254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w="254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w="254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w="254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w="254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a:noFill/>
                    </a:lnR>
                    <a:lnT w="254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a:noFill/>
                    </a:lnL>
                    <a:lnR cap="flat">
                      <a:noFill/>
                    </a:lnR>
                    <a:lnT w="254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230188" marR="0" lvl="0" indent="-230188" algn="l"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230188" marR="0" lvl="0" indent="-230188"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Homelessness Prevention</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en-US"/>
                    </a:p>
                  </a:txBody>
                  <a:tcPr/>
                </a:tc>
                <a:tc gridSpan="2">
                  <a:txBody>
                    <a:bodyPr/>
                    <a:lstStyle/>
                    <a:p>
                      <a:pPr marL="230188" marR="0" lvl="0" indent="-230188"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Rapid Re-housing</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en-US"/>
                    </a:p>
                  </a:txBody>
                  <a:tcPr/>
                </a:tc>
                <a:tc gridSpan="2">
                  <a:txBody>
                    <a:bodyPr/>
                    <a:lstStyle/>
                    <a:p>
                      <a:pPr marL="230188" marR="0" lvl="0" indent="-230188"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Unduplicated Total</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en-US"/>
                    </a:p>
                  </a:txBody>
                  <a:tcPr/>
                </a:tc>
              </a:tr>
              <a:tr h="277813">
                <a:tc>
                  <a:txBody>
                    <a:bodyPr/>
                    <a:lstStyle/>
                    <a:p>
                      <a:pPr marL="230188" marR="0" lvl="0" indent="-230188" algn="l"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Report period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GTD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Report period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GTD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Report period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GTD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74638">
                <a:tc>
                  <a:txBody>
                    <a:bodyPr/>
                    <a:lstStyle/>
                    <a:p>
                      <a:pPr marL="230188" marR="0" lvl="0" indent="-230188"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Persons screened but not enrolled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230188" marR="0" lvl="0" indent="-230188" algn="l"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Persons served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230188" marR="0" lvl="0" indent="-230188" algn="l"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New enrollees</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230188" marR="0" lvl="0" indent="-230188" algn="l"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Persons exiting</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230188" marR="0" lvl="0" indent="-230188" algn="l"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Veterans served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230188" marR="0" lvl="0" indent="-230188" algn="l"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Female Veterans served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230188" marR="0" lvl="0" indent="-230188" algn="l"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Afghanistan/Iraq Veterans served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230188" marR="0" lvl="0" indent="-230188" algn="l"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ＭＳ Ｐゴシック" pitchFamily="34" charset="-128"/>
                        </a:rPr>
                        <a:t>Households served</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a:ea typeface="ＭＳ Ｐゴシック" pitchFamily="34" charset="-128"/>
                        </a:rPr>
                        <a:t> </a:t>
                      </a: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a:ea typeface="ＭＳ Ｐゴシック" pitchFamily="34" charset="-128"/>
                        </a:rPr>
                        <a:t> </a:t>
                      </a: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a:ea typeface="ＭＳ Ｐゴシック" pitchFamily="34" charset="-128"/>
                        </a:rPr>
                        <a:t> </a:t>
                      </a: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a:ea typeface="ＭＳ Ｐゴシック" pitchFamily="34" charset="-128"/>
                        </a:rPr>
                        <a:t> </a:t>
                      </a:r>
                      <a:endParaRPr kumimoji="0" lang="en-US" sz="24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0188" marR="0" lvl="0" indent="-230188" algn="r"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a:ea typeface="ＭＳ Ｐゴシック" pitchFamily="34" charset="-128"/>
                        </a:rPr>
                        <a:t> </a:t>
                      </a: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sz="3000" b="1" dirty="0" smtClean="0">
                <a:solidFill>
                  <a:schemeClr val="tx1"/>
                </a:solidFill>
                <a:effectLst/>
              </a:rPr>
              <a:t>Feedback</a:t>
            </a:r>
          </a:p>
        </p:txBody>
      </p:sp>
      <p:sp>
        <p:nvSpPr>
          <p:cNvPr id="33795" name="Rectangle 3"/>
          <p:cNvSpPr>
            <a:spLocks noGrp="1" noChangeArrowheads="1"/>
          </p:cNvSpPr>
          <p:nvPr>
            <p:ph type="body" idx="1"/>
          </p:nvPr>
        </p:nvSpPr>
        <p:spPr>
          <a:xfrm>
            <a:off x="263704" y="1759877"/>
            <a:ext cx="8496300" cy="4762500"/>
          </a:xfrm>
        </p:spPr>
        <p:txBody>
          <a:bodyPr/>
          <a:lstStyle/>
          <a:p>
            <a:pPr>
              <a:buFontTx/>
              <a:buNone/>
            </a:pPr>
            <a:r>
              <a:rPr lang="en-US" sz="2000" dirty="0" smtClean="0">
                <a:solidFill>
                  <a:schemeClr val="tx1"/>
                </a:solidFill>
              </a:rPr>
              <a:t>         Case Managers and Administrative staff report that a comprehensive Field Manual with clear policies is helpful for answering questions about program practices that may include diverse subjects such as:</a:t>
            </a:r>
          </a:p>
          <a:p>
            <a:pPr>
              <a:buFontTx/>
              <a:buNone/>
            </a:pPr>
            <a:endParaRPr lang="en-US" sz="2000" dirty="0" smtClean="0">
              <a:solidFill>
                <a:schemeClr val="tx1"/>
              </a:solidFill>
            </a:endParaRPr>
          </a:p>
          <a:p>
            <a:pPr>
              <a:buFontTx/>
              <a:buNone/>
            </a:pPr>
            <a:r>
              <a:rPr lang="en-US" sz="2000" dirty="0" smtClean="0">
                <a:solidFill>
                  <a:schemeClr val="tx1"/>
                </a:solidFill>
              </a:rPr>
              <a:t>	-Program entries and prioritization</a:t>
            </a:r>
          </a:p>
          <a:p>
            <a:pPr>
              <a:buFontTx/>
              <a:buNone/>
            </a:pPr>
            <a:r>
              <a:rPr lang="en-US" sz="2000" dirty="0" smtClean="0">
                <a:solidFill>
                  <a:schemeClr val="tx1"/>
                </a:solidFill>
              </a:rPr>
              <a:t>	-Eligible and ineligible expenses</a:t>
            </a:r>
          </a:p>
          <a:p>
            <a:pPr>
              <a:buFontTx/>
              <a:buNone/>
            </a:pPr>
            <a:r>
              <a:rPr lang="en-US" sz="2000" dirty="0" smtClean="0">
                <a:solidFill>
                  <a:schemeClr val="tx1"/>
                </a:solidFill>
              </a:rPr>
              <a:t>	-Participants’ Rights and Responsibilities</a:t>
            </a:r>
          </a:p>
          <a:p>
            <a:pPr>
              <a:buFontTx/>
              <a:buNone/>
            </a:pPr>
            <a:r>
              <a:rPr lang="en-US" sz="2000" dirty="0" smtClean="0">
                <a:solidFill>
                  <a:schemeClr val="tx1"/>
                </a:solidFill>
              </a:rPr>
              <a:t>	-HMIS data collection requirements</a:t>
            </a:r>
          </a:p>
          <a:p>
            <a:pPr>
              <a:buFontTx/>
              <a:buNone/>
            </a:pPr>
            <a:r>
              <a:rPr lang="en-US" sz="2000" dirty="0" smtClean="0">
                <a:solidFill>
                  <a:schemeClr val="tx1"/>
                </a:solidFill>
              </a:rPr>
              <a:t>	-Accident or injury to staff or clients</a:t>
            </a:r>
          </a:p>
          <a:p>
            <a:pPr>
              <a:buFontTx/>
              <a:buNone/>
            </a:pPr>
            <a:r>
              <a:rPr lang="en-US" sz="2000" dirty="0" smtClean="0">
                <a:solidFill>
                  <a:schemeClr val="tx1"/>
                </a:solidFill>
              </a:rPr>
              <a:t>	-Reporting of abuse or violation of adult rights</a:t>
            </a:r>
          </a:p>
          <a:p>
            <a:pPr>
              <a:buFontTx/>
              <a:buNone/>
            </a:pPr>
            <a:r>
              <a:rPr lang="en-US" sz="2000" dirty="0" smtClean="0">
                <a:solidFill>
                  <a:schemeClr val="tx1"/>
                </a:solidFill>
              </a:rPr>
              <a:t>	-Critical incident reports</a:t>
            </a:r>
          </a:p>
          <a:p>
            <a:pPr>
              <a:buFontTx/>
              <a:buNone/>
            </a:pPr>
            <a:r>
              <a:rPr lang="en-US" sz="2000" dirty="0" smtClean="0">
                <a:solidFill>
                  <a:schemeClr val="tx1"/>
                </a:solidFill>
              </a:rPr>
              <a:t>	-Support in combination with the Five-Day Training Plan</a:t>
            </a:r>
          </a:p>
          <a:p>
            <a:pPr>
              <a:buFontTx/>
              <a:buNone/>
            </a:pPr>
            <a:r>
              <a:rPr lang="en-US" dirty="0" smtClean="0">
                <a:solidFill>
                  <a:schemeClr val="bg1"/>
                </a:solidFill>
              </a:rPr>
              <a:t>	</a:t>
            </a:r>
          </a:p>
          <a:p>
            <a:pPr>
              <a:buFontTx/>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US" sz="3000" b="1" dirty="0" smtClean="0">
                <a:solidFill>
                  <a:schemeClr val="tx1"/>
                </a:solidFill>
                <a:effectLst/>
              </a:rPr>
              <a:t>Field Manual Updates</a:t>
            </a:r>
          </a:p>
        </p:txBody>
      </p:sp>
      <p:sp>
        <p:nvSpPr>
          <p:cNvPr id="34819" name="Rectangle 3"/>
          <p:cNvSpPr>
            <a:spLocks noGrp="1" noChangeArrowheads="1"/>
          </p:cNvSpPr>
          <p:nvPr>
            <p:ph type="body" idx="1"/>
          </p:nvPr>
        </p:nvSpPr>
        <p:spPr/>
        <p:txBody>
          <a:bodyPr/>
          <a:lstStyle/>
          <a:p>
            <a:pPr>
              <a:buFontTx/>
              <a:buNone/>
            </a:pPr>
            <a:endParaRPr lang="en-US" dirty="0" smtClean="0">
              <a:solidFill>
                <a:schemeClr val="tx1"/>
              </a:solidFill>
            </a:endParaRPr>
          </a:p>
          <a:p>
            <a:pPr>
              <a:buFontTx/>
              <a:buNone/>
            </a:pPr>
            <a:r>
              <a:rPr lang="en-US" dirty="0" smtClean="0">
                <a:solidFill>
                  <a:schemeClr val="tx1"/>
                </a:solidFill>
              </a:rPr>
              <a:t>         The Field Manual is updated with each new policy or policy change within the agency, the SSVF program office, the VA, or other contributing organizations. Forms are updated with each change and copies placed with the accompanying policy or procedure.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66788"/>
            <a:ext cx="7772400" cy="5891212"/>
          </a:xfrm>
        </p:spPr>
        <p:txBody>
          <a:bodyPr/>
          <a:lstStyle/>
          <a:p>
            <a:pPr algn="ctr">
              <a:buNone/>
            </a:pPr>
            <a:r>
              <a:rPr lang="en-US" sz="3000" dirty="0" smtClean="0">
                <a:solidFill>
                  <a:schemeClr val="tx1"/>
                </a:solidFill>
              </a:rPr>
              <a:t>Promising Practices</a:t>
            </a:r>
          </a:p>
          <a:p>
            <a:r>
              <a:rPr lang="en-US" sz="2000" b="0" dirty="0" smtClean="0">
                <a:solidFill>
                  <a:schemeClr val="tx1"/>
                </a:solidFill>
              </a:rPr>
              <a:t>Conducting outreach consistently (weekly) at local shelters for both individuals and families.</a:t>
            </a:r>
          </a:p>
          <a:p>
            <a:r>
              <a:rPr lang="en-US" sz="2000" b="0" dirty="0" smtClean="0">
                <a:solidFill>
                  <a:schemeClr val="tx1"/>
                </a:solidFill>
              </a:rPr>
              <a:t>Working with local VAMC to obtain referrals for Veterans who did not receive a HUD-VASH voucher.</a:t>
            </a:r>
          </a:p>
          <a:p>
            <a:r>
              <a:rPr lang="en-US" sz="2000" b="0" dirty="0" smtClean="0">
                <a:solidFill>
                  <a:schemeClr val="tx1"/>
                </a:solidFill>
              </a:rPr>
              <a:t>Conducting outreach consistently at food banks in the community.</a:t>
            </a:r>
          </a:p>
          <a:p>
            <a:r>
              <a:rPr lang="en-US" sz="2000" b="0" dirty="0" smtClean="0">
                <a:solidFill>
                  <a:schemeClr val="tx1"/>
                </a:solidFill>
              </a:rPr>
              <a:t>Placing marketing materials in places where the target population is likely to see them, which may not be the locations with highest volumes of traffic.  For example, placing billboards along desert roads (where homeless camps exist) rather than major highways (where commuters travel). </a:t>
            </a:r>
          </a:p>
          <a:p>
            <a:r>
              <a:rPr lang="en-US" sz="2000" b="0" dirty="0" smtClean="0">
                <a:solidFill>
                  <a:schemeClr val="tx1"/>
                </a:solidFill>
              </a:rPr>
              <a:t>Notifying referral source why household is not eligible </a:t>
            </a:r>
          </a:p>
          <a:p>
            <a:r>
              <a:rPr lang="en-US" sz="2000" b="0" dirty="0" smtClean="0">
                <a:solidFill>
                  <a:schemeClr val="tx1"/>
                </a:solidFill>
              </a:rPr>
              <a:t>Track the number of referrals that come from each outreach engagement to gauge most effective and refine efforts</a:t>
            </a:r>
          </a:p>
          <a:p>
            <a:pPr>
              <a:buNone/>
            </a:pPr>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endParaRPr lang="en-US" dirty="0" smtClean="0"/>
          </a:p>
          <a:p>
            <a:pPr>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7772400" cy="1470025"/>
          </a:xfrm>
        </p:spPr>
        <p:txBody>
          <a:bodyPr/>
          <a:lstStyle/>
          <a:p>
            <a:r>
              <a:rPr lang="en-US" sz="3000" b="1" i="0" dirty="0" smtClean="0">
                <a:effectLst/>
              </a:rPr>
              <a:t>Please send any questions or feedback to SSVF@va.gov</a:t>
            </a:r>
            <a:br>
              <a:rPr lang="en-US" sz="3000" b="1" i="0" dirty="0" smtClean="0">
                <a:effectLst/>
              </a:rPr>
            </a:br>
            <a:endParaRPr lang="en-US" sz="3000" b="1" i="0" dirty="0">
              <a:effectLst/>
            </a:endParaRPr>
          </a:p>
        </p:txBody>
      </p:sp>
      <p:sp>
        <p:nvSpPr>
          <p:cNvPr id="4" name="Subtitle 3"/>
          <p:cNvSpPr>
            <a:spLocks noGrp="1"/>
          </p:cNvSpPr>
          <p:nvPr>
            <p:ph type="subTitle" idx="1"/>
          </p:nvPr>
        </p:nvSpPr>
        <p:spPr>
          <a:xfrm>
            <a:off x="914400" y="1524000"/>
            <a:ext cx="7620000" cy="1752600"/>
          </a:xfrm>
        </p:spPr>
        <p:txBody>
          <a:bodyPr/>
          <a:lstStyle/>
          <a:p>
            <a:r>
              <a:rPr lang="en-US" dirty="0" smtClean="0">
                <a:solidFill>
                  <a:schemeClr val="tx1"/>
                </a:solidFill>
              </a:rPr>
              <a:t>Promising Practices and Common Issues Identified During Monitoring Visits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3000" dirty="0" smtClean="0">
                <a:solidFill>
                  <a:schemeClr val="tx1"/>
                </a:solidFill>
              </a:rPr>
              <a:t>Promising Practices</a:t>
            </a:r>
          </a:p>
          <a:p>
            <a:r>
              <a:rPr lang="en-US" sz="2000" b="0" dirty="0" smtClean="0">
                <a:solidFill>
                  <a:schemeClr val="tx1"/>
                </a:solidFill>
              </a:rPr>
              <a:t>Using food, toiletries, or other basic items as an engagement tool for street outreach and including basic information about the program in these “care packages” </a:t>
            </a:r>
          </a:p>
          <a:p>
            <a:r>
              <a:rPr lang="en-US" sz="2000" b="0" dirty="0" smtClean="0">
                <a:solidFill>
                  <a:schemeClr val="tx1"/>
                </a:solidFill>
              </a:rPr>
              <a:t>Having Veterans that used to live in encampments accompany outreach workers on their visits to help develop trust </a:t>
            </a:r>
          </a:p>
          <a:p>
            <a:r>
              <a:rPr lang="en-US" sz="2000" b="0" dirty="0" smtClean="0">
                <a:solidFill>
                  <a:schemeClr val="tx1"/>
                </a:solidFill>
              </a:rPr>
              <a:t>Partner with 100,000 Homes Campaign initiatives to provide rapid move-in assistance </a:t>
            </a:r>
          </a:p>
          <a:p>
            <a:r>
              <a:rPr lang="en-US" sz="2000" b="0" dirty="0" smtClean="0">
                <a:solidFill>
                  <a:schemeClr val="tx1"/>
                </a:solidFill>
              </a:rPr>
              <a:t>Develop relationships with veteran liaisons at community colleges and homeless liaisons at public school systems</a:t>
            </a:r>
          </a:p>
          <a:p>
            <a:endParaRPr lang="en-US" sz="2400" dirty="0" smtClean="0">
              <a:solidFill>
                <a:schemeClr val="tx1"/>
              </a:solidFill>
            </a:endParaRPr>
          </a:p>
          <a:p>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66788"/>
            <a:ext cx="7772400" cy="5510212"/>
          </a:xfrm>
        </p:spPr>
        <p:txBody>
          <a:bodyPr/>
          <a:lstStyle/>
          <a:p>
            <a:pPr algn="ctr">
              <a:buNone/>
            </a:pPr>
            <a:r>
              <a:rPr lang="en-US" sz="3000" dirty="0" smtClean="0">
                <a:solidFill>
                  <a:schemeClr val="tx1"/>
                </a:solidFill>
              </a:rPr>
              <a:t>Common Issues</a:t>
            </a:r>
          </a:p>
          <a:p>
            <a:r>
              <a:rPr lang="en-US" sz="2000" b="0" dirty="0" smtClean="0">
                <a:solidFill>
                  <a:schemeClr val="tx1"/>
                </a:solidFill>
              </a:rPr>
              <a:t>Waiting for Veterans to contact agency via phone or referral</a:t>
            </a:r>
          </a:p>
          <a:p>
            <a:r>
              <a:rPr lang="en-US" sz="2000" b="0" dirty="0" smtClean="0">
                <a:solidFill>
                  <a:schemeClr val="tx1"/>
                </a:solidFill>
              </a:rPr>
              <a:t>Not conducting consistent outreach at shelters, drop in centers and places where homeless can be found</a:t>
            </a:r>
          </a:p>
          <a:p>
            <a:r>
              <a:rPr lang="en-US" sz="2000" b="0" dirty="0" smtClean="0">
                <a:solidFill>
                  <a:schemeClr val="tx1"/>
                </a:solidFill>
              </a:rPr>
              <a:t>Focused too narrowly on prevention or rapid re-housing </a:t>
            </a:r>
          </a:p>
          <a:p>
            <a:r>
              <a:rPr lang="en-US" sz="2000" b="0" dirty="0" smtClean="0">
                <a:solidFill>
                  <a:schemeClr val="tx1"/>
                </a:solidFill>
              </a:rPr>
              <a:t>Heavily focused on providing security deposits for HUD-VASH households</a:t>
            </a:r>
          </a:p>
          <a:p>
            <a:r>
              <a:rPr lang="en-US" sz="2000" b="0" dirty="0" smtClean="0">
                <a:solidFill>
                  <a:schemeClr val="tx1"/>
                </a:solidFill>
              </a:rPr>
              <a:t>Not connected with veteran service organizations </a:t>
            </a:r>
          </a:p>
          <a:p>
            <a:r>
              <a:rPr lang="en-US" sz="2000" b="0" dirty="0" smtClean="0">
                <a:solidFill>
                  <a:schemeClr val="tx1"/>
                </a:solidFill>
              </a:rPr>
              <a:t>Don’t understand or explain to referral sources that SSVF is a short-term housing stabilization program that can compliment existing services the household receives </a:t>
            </a:r>
          </a:p>
          <a:p>
            <a:r>
              <a:rPr lang="en-US" sz="2000" b="0" dirty="0" smtClean="0">
                <a:solidFill>
                  <a:schemeClr val="tx1"/>
                </a:solidFill>
              </a:rPr>
              <a:t>Not responding to all referrals received </a:t>
            </a: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pPr lvl="1"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66788"/>
            <a:ext cx="7772400" cy="5891212"/>
          </a:xfrm>
        </p:spPr>
        <p:txBody>
          <a:bodyPr/>
          <a:lstStyle/>
          <a:p>
            <a:pPr algn="ctr">
              <a:buNone/>
            </a:pPr>
            <a:r>
              <a:rPr lang="en-US" sz="3000" dirty="0" smtClean="0">
                <a:solidFill>
                  <a:schemeClr val="tx1"/>
                </a:solidFill>
              </a:rPr>
              <a:t>Common Issues</a:t>
            </a:r>
          </a:p>
          <a:p>
            <a:r>
              <a:rPr lang="en-US" sz="2000" b="0" dirty="0" smtClean="0">
                <a:solidFill>
                  <a:schemeClr val="tx1"/>
                </a:solidFill>
              </a:rPr>
              <a:t>Expectation that the clients should find the SSVF provider</a:t>
            </a:r>
          </a:p>
          <a:p>
            <a:r>
              <a:rPr lang="en-US" sz="2000" b="0" dirty="0" smtClean="0">
                <a:solidFill>
                  <a:schemeClr val="tx1"/>
                </a:solidFill>
              </a:rPr>
              <a:t>Not connecting with other homeless service providers in the community</a:t>
            </a:r>
          </a:p>
          <a:p>
            <a:r>
              <a:rPr lang="en-US" sz="2000" b="0" dirty="0" smtClean="0">
                <a:solidFill>
                  <a:schemeClr val="tx1"/>
                </a:solidFill>
              </a:rPr>
              <a:t>Focus too heavily on referrals from other agencies rather than seeking out Veteran families</a:t>
            </a:r>
            <a:endParaRPr lang="en-US" sz="2000" b="0" dirty="0">
              <a:solidFill>
                <a:schemeClr val="tx1"/>
              </a:solidFill>
            </a:endParaRPr>
          </a:p>
        </p:txBody>
      </p:sp>
      <p:sp>
        <p:nvSpPr>
          <p:cNvPr id="3" name="Rectangle 2"/>
          <p:cNvSpPr/>
          <p:nvPr/>
        </p:nvSpPr>
        <p:spPr>
          <a:xfrm>
            <a:off x="4441195" y="3198168"/>
            <a:ext cx="261610" cy="461665"/>
          </a:xfrm>
          <a:prstGeom prst="rect">
            <a:avLst/>
          </a:prstGeom>
        </p:spPr>
        <p:txBody>
          <a:bodyPr wrap="none">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AvantGarde"/>
        <a:ea typeface=""/>
        <a:cs typeface=""/>
      </a:majorFont>
      <a:minorFont>
        <a:latin typeface="AvantGar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2315</TotalTime>
  <Words>2776</Words>
  <Application>Microsoft Office PowerPoint</Application>
  <PresentationFormat>On-screen Show (4:3)</PresentationFormat>
  <Paragraphs>492</Paragraphs>
  <Slides>60</Slides>
  <Notes>22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Default Design</vt:lpstr>
      <vt:lpstr> </vt:lpstr>
      <vt:lpstr>The webinar will last approximately 90 minutes.  Participant phones will be muted due to the high number of participants.  If you have questions, please contact ssvf@va.gov or your Regional Coordinator. </vt:lpstr>
      <vt:lpstr>Slide 3</vt:lpstr>
      <vt:lpstr>Slide 4</vt:lpstr>
      <vt:lpstr>Outreach and Targeting</vt:lpstr>
      <vt:lpstr>Slide 6</vt:lpstr>
      <vt:lpstr>Slide 7</vt:lpstr>
      <vt:lpstr>Slide 8</vt:lpstr>
      <vt:lpstr>Slide 9</vt:lpstr>
      <vt:lpstr>Slide 10</vt:lpstr>
      <vt:lpstr>    Finish Strong   </vt:lpstr>
      <vt:lpstr> Effective Outreach</vt:lpstr>
      <vt:lpstr>Develop Relationships</vt:lpstr>
      <vt:lpstr> VA – Beyond VASH</vt:lpstr>
      <vt:lpstr>Spectrum of Community Agencies</vt:lpstr>
      <vt:lpstr>Veterans referring Veterans</vt:lpstr>
      <vt:lpstr>Effective Outreach</vt:lpstr>
      <vt:lpstr>Documentation &amp;  Supportive services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Policies &amp; Procedures </vt:lpstr>
      <vt:lpstr>Slide 44</vt:lpstr>
      <vt:lpstr>Slide 45</vt:lpstr>
      <vt:lpstr>Slide 46</vt:lpstr>
      <vt:lpstr>Slide 47</vt:lpstr>
      <vt:lpstr>Slide 48</vt:lpstr>
      <vt:lpstr>Slide 49</vt:lpstr>
      <vt:lpstr> Development and Formatting</vt:lpstr>
      <vt:lpstr>          Supportive Services For Veteran Families  Field Manual</vt:lpstr>
      <vt:lpstr>Supportive Services For Veteran Families  Field Manual</vt:lpstr>
      <vt:lpstr>Supportive Services For Veteran Families  Field Manual</vt:lpstr>
      <vt:lpstr>Supportive Services For Veteran Families  Field Manual</vt:lpstr>
      <vt:lpstr>Policy Template</vt:lpstr>
      <vt:lpstr>Policy Sample: Monthly Reports</vt:lpstr>
      <vt:lpstr>Policy Attachment</vt:lpstr>
      <vt:lpstr>Feedback</vt:lpstr>
      <vt:lpstr>Field Manual Updates</vt:lpstr>
      <vt:lpstr>Please send any questions or feedback to SSVF@va.gov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vhaphidonet</cp:lastModifiedBy>
  <cp:revision>142</cp:revision>
  <dcterms:created xsi:type="dcterms:W3CDTF">2012-06-15T17:49:03Z</dcterms:created>
  <dcterms:modified xsi:type="dcterms:W3CDTF">2012-06-27T15:22:57Z</dcterms:modified>
</cp:coreProperties>
</file>