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31"/>
  </p:notesMasterIdLst>
  <p:sldIdLst>
    <p:sldId id="256" r:id="rId2"/>
    <p:sldId id="630" r:id="rId3"/>
    <p:sldId id="631" r:id="rId4"/>
    <p:sldId id="632" r:id="rId5"/>
    <p:sldId id="397" r:id="rId6"/>
    <p:sldId id="665" r:id="rId7"/>
    <p:sldId id="485" r:id="rId8"/>
    <p:sldId id="258" r:id="rId9"/>
    <p:sldId id="596" r:id="rId10"/>
    <p:sldId id="275" r:id="rId11"/>
    <p:sldId id="286" r:id="rId12"/>
    <p:sldId id="280" r:id="rId13"/>
    <p:sldId id="376" r:id="rId14"/>
    <p:sldId id="290" r:id="rId15"/>
    <p:sldId id="293" r:id="rId16"/>
    <p:sldId id="297" r:id="rId17"/>
    <p:sldId id="324" r:id="rId18"/>
    <p:sldId id="590" r:id="rId19"/>
    <p:sldId id="591" r:id="rId20"/>
    <p:sldId id="595" r:id="rId21"/>
    <p:sldId id="602" r:id="rId22"/>
    <p:sldId id="605" r:id="rId23"/>
    <p:sldId id="606" r:id="rId24"/>
    <p:sldId id="607" r:id="rId25"/>
    <p:sldId id="603" r:id="rId26"/>
    <p:sldId id="604" r:id="rId27"/>
    <p:sldId id="338" r:id="rId28"/>
    <p:sldId id="666" r:id="rId29"/>
    <p:sldId id="362" r:id="rId30"/>
    <p:sldId id="667" r:id="rId31"/>
    <p:sldId id="571" r:id="rId32"/>
    <p:sldId id="572" r:id="rId33"/>
    <p:sldId id="573" r:id="rId34"/>
    <p:sldId id="374" r:id="rId35"/>
    <p:sldId id="380" r:id="rId36"/>
    <p:sldId id="381" r:id="rId37"/>
    <p:sldId id="382" r:id="rId38"/>
    <p:sldId id="383" r:id="rId39"/>
    <p:sldId id="385" r:id="rId40"/>
    <p:sldId id="390" r:id="rId41"/>
    <p:sldId id="394" r:id="rId42"/>
    <p:sldId id="690" r:id="rId43"/>
    <p:sldId id="658" r:id="rId44"/>
    <p:sldId id="486" r:id="rId45"/>
    <p:sldId id="636" r:id="rId46"/>
    <p:sldId id="637" r:id="rId47"/>
    <p:sldId id="638" r:id="rId48"/>
    <p:sldId id="639" r:id="rId49"/>
    <p:sldId id="640" r:id="rId50"/>
    <p:sldId id="641" r:id="rId51"/>
    <p:sldId id="642" r:id="rId52"/>
    <p:sldId id="643" r:id="rId53"/>
    <p:sldId id="644" r:id="rId54"/>
    <p:sldId id="645" r:id="rId55"/>
    <p:sldId id="646" r:id="rId56"/>
    <p:sldId id="647" r:id="rId57"/>
    <p:sldId id="649" r:id="rId58"/>
    <p:sldId id="501" r:id="rId59"/>
    <p:sldId id="650" r:id="rId60"/>
    <p:sldId id="574" r:id="rId61"/>
    <p:sldId id="575" r:id="rId62"/>
    <p:sldId id="651" r:id="rId63"/>
    <p:sldId id="664" r:id="rId64"/>
    <p:sldId id="654" r:id="rId65"/>
    <p:sldId id="655" r:id="rId66"/>
    <p:sldId id="511" r:id="rId67"/>
    <p:sldId id="608" r:id="rId68"/>
    <p:sldId id="520" r:id="rId69"/>
    <p:sldId id="521" r:id="rId70"/>
    <p:sldId id="522" r:id="rId71"/>
    <p:sldId id="523" r:id="rId72"/>
    <p:sldId id="524" r:id="rId73"/>
    <p:sldId id="526" r:id="rId74"/>
    <p:sldId id="527" r:id="rId75"/>
    <p:sldId id="528" r:id="rId76"/>
    <p:sldId id="529" r:id="rId77"/>
    <p:sldId id="531" r:id="rId78"/>
    <p:sldId id="532" r:id="rId79"/>
    <p:sldId id="533" r:id="rId80"/>
    <p:sldId id="534" r:id="rId81"/>
    <p:sldId id="540" r:id="rId82"/>
    <p:sldId id="544" r:id="rId83"/>
    <p:sldId id="548" r:id="rId84"/>
    <p:sldId id="549" r:id="rId85"/>
    <p:sldId id="550" r:id="rId86"/>
    <p:sldId id="551" r:id="rId87"/>
    <p:sldId id="553" r:id="rId88"/>
    <p:sldId id="555" r:id="rId89"/>
    <p:sldId id="556" r:id="rId90"/>
    <p:sldId id="557" r:id="rId91"/>
    <p:sldId id="558" r:id="rId92"/>
    <p:sldId id="627" r:id="rId93"/>
    <p:sldId id="570" r:id="rId94"/>
    <p:sldId id="561" r:id="rId95"/>
    <p:sldId id="562" r:id="rId96"/>
    <p:sldId id="628" r:id="rId97"/>
    <p:sldId id="691" r:id="rId98"/>
    <p:sldId id="659" r:id="rId99"/>
    <p:sldId id="566" r:id="rId100"/>
    <p:sldId id="576" r:id="rId101"/>
    <p:sldId id="567" r:id="rId102"/>
    <p:sldId id="568" r:id="rId103"/>
    <p:sldId id="578" r:id="rId104"/>
    <p:sldId id="662" r:id="rId105"/>
    <p:sldId id="663" r:id="rId106"/>
    <p:sldId id="569" r:id="rId107"/>
    <p:sldId id="670" r:id="rId108"/>
    <p:sldId id="671" r:id="rId109"/>
    <p:sldId id="683" r:id="rId110"/>
    <p:sldId id="684" r:id="rId111"/>
    <p:sldId id="674" r:id="rId112"/>
    <p:sldId id="675" r:id="rId113"/>
    <p:sldId id="676" r:id="rId114"/>
    <p:sldId id="685" r:id="rId115"/>
    <p:sldId id="686" r:id="rId116"/>
    <p:sldId id="688" r:id="rId117"/>
    <p:sldId id="612" r:id="rId118"/>
    <p:sldId id="613" r:id="rId119"/>
    <p:sldId id="615" r:id="rId120"/>
    <p:sldId id="617" r:id="rId121"/>
    <p:sldId id="616" r:id="rId122"/>
    <p:sldId id="624" r:id="rId123"/>
    <p:sldId id="660" r:id="rId124"/>
    <p:sldId id="661" r:id="rId125"/>
    <p:sldId id="622" r:id="rId126"/>
    <p:sldId id="623" r:id="rId127"/>
    <p:sldId id="621" r:id="rId128"/>
    <p:sldId id="620" r:id="rId129"/>
    <p:sldId id="618" r:id="rId130"/>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813" autoAdjust="0"/>
    <p:restoredTop sz="70790" autoAdjust="0"/>
  </p:normalViewPr>
  <p:slideViewPr>
    <p:cSldViewPr>
      <p:cViewPr varScale="1">
        <p:scale>
          <a:sx n="62" d="100"/>
          <a:sy n="62" d="100"/>
        </p:scale>
        <p:origin x="-8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3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52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6521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7460"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p:spPr>
      </p:sp>
      <p:sp>
        <p:nvSpPr>
          <p:cNvPr id="265221"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5222"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65223"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5944804-9F1D-458A-8584-BCE17B7A989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67517100-4D1A-4346-B284-390E8D17BBB3}" type="slidenum">
              <a:rPr lang="en-US" smtClean="0">
                <a:latin typeface="Arial" pitchFamily="34" charset="0"/>
              </a:rPr>
              <a:pPr/>
              <a:t>1</a:t>
            </a:fld>
            <a:endParaRPr lang="en-US" smtClean="0">
              <a:latin typeface="Arial" pitchFamily="34" charset="0"/>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11D77E83-0B74-40A9-AFD3-EF2F41BD34AB}" type="slidenum">
              <a:rPr lang="en-US" smtClean="0">
                <a:latin typeface="Arial" pitchFamily="34" charset="0"/>
              </a:rPr>
              <a:pPr/>
              <a:t>10</a:t>
            </a:fld>
            <a:endParaRPr lang="en-US" smtClean="0">
              <a:latin typeface="Arial" pitchFamily="34"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BF5A5792-F57E-4C3D-BFE6-D8FFA4395648}" type="slidenum">
              <a:rPr lang="en-US" smtClean="0">
                <a:latin typeface="Arial" pitchFamily="34" charset="0"/>
              </a:rPr>
              <a:pPr/>
              <a:t>109</a:t>
            </a:fld>
            <a:endParaRPr lang="en-US" smtClean="0">
              <a:latin typeface="Arial" pitchFamily="34" charset="0"/>
            </a:endParaRPr>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p:spPr>
        <p:txBody>
          <a:bodyPr/>
          <a:lstStyle/>
          <a:p>
            <a:pPr marL="231775" indent="-231775" eaLnBrk="1" hangingPunct="1"/>
            <a:endParaRPr lang="en-US" dirty="0" smtClean="0">
              <a:latin typeface="Arial" pitchFamily="34" charset="0"/>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25088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50884" name="Slide Number Placeholder 3"/>
          <p:cNvSpPr>
            <a:spLocks noGrp="1"/>
          </p:cNvSpPr>
          <p:nvPr>
            <p:ph type="sldNum" sz="quarter" idx="5"/>
          </p:nvPr>
        </p:nvSpPr>
        <p:spPr>
          <a:noFill/>
        </p:spPr>
        <p:txBody>
          <a:bodyPr/>
          <a:lstStyle/>
          <a:p>
            <a:fld id="{C1FDE377-1EEE-4137-8D17-86A4E32747F5}" type="slidenum">
              <a:rPr lang="en-US" smtClean="0">
                <a:latin typeface="Arial" pitchFamily="34" charset="0"/>
              </a:rPr>
              <a:pPr/>
              <a:t>114</a:t>
            </a:fld>
            <a:endParaRPr lang="en-US" smtClean="0">
              <a:latin typeface="Arial" pitchFamily="34" charset="0"/>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251907" name="Notes Placeholder 2"/>
          <p:cNvSpPr>
            <a:spLocks noGrp="1"/>
          </p:cNvSpPr>
          <p:nvPr>
            <p:ph type="body" idx="1"/>
          </p:nvPr>
        </p:nvSpPr>
        <p:spPr>
          <a:noFill/>
          <a:ln/>
        </p:spPr>
        <p:txBody>
          <a:bodyPr/>
          <a:lstStyle/>
          <a:p>
            <a:endParaRPr lang="en-US" smtClean="0">
              <a:latin typeface="Arial" pitchFamily="34" charset="0"/>
            </a:endParaRPr>
          </a:p>
        </p:txBody>
      </p:sp>
      <p:sp>
        <p:nvSpPr>
          <p:cNvPr id="251908" name="Slide Number Placeholder 3"/>
          <p:cNvSpPr>
            <a:spLocks noGrp="1"/>
          </p:cNvSpPr>
          <p:nvPr>
            <p:ph type="sldNum" sz="quarter" idx="5"/>
          </p:nvPr>
        </p:nvSpPr>
        <p:spPr>
          <a:noFill/>
        </p:spPr>
        <p:txBody>
          <a:bodyPr/>
          <a:lstStyle/>
          <a:p>
            <a:fld id="{7ABEF70A-0503-424D-BE51-534650DDAC93}" type="slidenum">
              <a:rPr lang="en-US" smtClean="0">
                <a:latin typeface="Arial" pitchFamily="34" charset="0"/>
              </a:rPr>
              <a:pPr/>
              <a:t>116</a:t>
            </a:fld>
            <a:endParaRPr lang="en-US" smtClean="0">
              <a:latin typeface="Arial" pitchFamily="34" charset="0"/>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B1790545-148F-4CFB-B191-C1E60BADE605}" type="slidenum">
              <a:rPr lang="en-US" smtClean="0">
                <a:latin typeface="Arial" pitchFamily="34" charset="0"/>
              </a:rPr>
              <a:pPr/>
              <a:t>117</a:t>
            </a:fld>
            <a:endParaRPr lang="en-US" smtClean="0">
              <a:latin typeface="Arial" pitchFamily="34" charset="0"/>
            </a:endParaRPr>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endParaRPr lang="en-US" sz="1000" dirty="0" smtClean="0">
              <a:latin typeface="Arial" pitchFamily="34" charset="0"/>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p>
            <a:fld id="{479921F3-B3A1-4CEE-8D99-D610F6493B49}" type="slidenum">
              <a:rPr lang="en-US" smtClean="0">
                <a:latin typeface="Arial" pitchFamily="34" charset="0"/>
              </a:rPr>
              <a:pPr/>
              <a:t>118</a:t>
            </a:fld>
            <a:endParaRPr lang="en-US" smtClean="0">
              <a:latin typeface="Arial" pitchFamily="34" charset="0"/>
            </a:endParaRPr>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p>
            <a:fld id="{A1014D66-B02B-42BD-90F3-0310D93760CC}" type="slidenum">
              <a:rPr lang="en-US" smtClean="0">
                <a:latin typeface="Arial" pitchFamily="34" charset="0"/>
              </a:rPr>
              <a:pPr/>
              <a:t>119</a:t>
            </a:fld>
            <a:endParaRPr lang="en-US" smtClean="0">
              <a:latin typeface="Arial" pitchFamily="34"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ln/>
        </p:spPr>
        <p:txBody>
          <a:bodyPr/>
          <a:lstStyle/>
          <a:p>
            <a:pPr eaLnBrk="1" hangingPunct="1">
              <a:lnSpc>
                <a:spcPct val="90000"/>
              </a:lnSpc>
            </a:pPr>
            <a:endParaRPr lang="en-US" sz="900" dirty="0" smtClean="0">
              <a:latin typeface="Arial" pitchFamily="34" charset="0"/>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928CABCF-3C32-433A-A31F-B94769E7F220}" type="slidenum">
              <a:rPr lang="en-US" smtClean="0">
                <a:latin typeface="Arial" pitchFamily="34" charset="0"/>
              </a:rPr>
              <a:pPr/>
              <a:t>120</a:t>
            </a:fld>
            <a:endParaRPr lang="en-US" smtClean="0">
              <a:latin typeface="Arial" pitchFamily="34"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p:spPr>
        <p:txBody>
          <a:bodyPr/>
          <a:lstStyle/>
          <a:p>
            <a:pPr eaLnBrk="1" hangingPunct="1"/>
            <a:endParaRPr lang="en-US" sz="1000" dirty="0" smtClean="0">
              <a:latin typeface="Arial" pitchFamily="34" charset="0"/>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9496AAEF-5018-4858-9510-8E68137810E8}" type="slidenum">
              <a:rPr lang="en-US" smtClean="0">
                <a:latin typeface="Arial" pitchFamily="34" charset="0"/>
              </a:rPr>
              <a:pPr/>
              <a:t>121</a:t>
            </a:fld>
            <a:endParaRPr lang="en-US" smtClean="0">
              <a:latin typeface="Arial" pitchFamily="34" charset="0"/>
            </a:endParaRPr>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a:ln/>
        </p:spPr>
      </p:sp>
      <p:sp>
        <p:nvSpPr>
          <p:cNvPr id="258051"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58052" name="Slide Number Placeholder 3"/>
          <p:cNvSpPr>
            <a:spLocks noGrp="1"/>
          </p:cNvSpPr>
          <p:nvPr>
            <p:ph type="sldNum" sz="quarter" idx="5"/>
          </p:nvPr>
        </p:nvSpPr>
        <p:spPr>
          <a:noFill/>
        </p:spPr>
        <p:txBody>
          <a:bodyPr/>
          <a:lstStyle/>
          <a:p>
            <a:fld id="{7DB4E7D8-8EB2-4B6C-A98B-FF9B3CDEA88B}" type="slidenum">
              <a:rPr lang="en-US" smtClean="0">
                <a:latin typeface="Arial" pitchFamily="34" charset="0"/>
              </a:rPr>
              <a:pPr/>
              <a:t>123</a:t>
            </a:fld>
            <a:endParaRPr lang="en-US" smtClean="0">
              <a:latin typeface="Arial" pitchFamily="34" charset="0"/>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endParaRPr lang="en-US" dirty="0" smtClean="0"/>
          </a:p>
        </p:txBody>
      </p:sp>
      <p:sp>
        <p:nvSpPr>
          <p:cNvPr id="259076" name="Slide Number Placeholder 3"/>
          <p:cNvSpPr>
            <a:spLocks noGrp="1"/>
          </p:cNvSpPr>
          <p:nvPr>
            <p:ph type="sldNum" sz="quarter" idx="5"/>
          </p:nvPr>
        </p:nvSpPr>
        <p:spPr>
          <a:noFill/>
        </p:spPr>
        <p:txBody>
          <a:bodyPr/>
          <a:lstStyle/>
          <a:p>
            <a:fld id="{529EB4EE-A956-4155-901F-41A0A8F3F562}" type="slidenum">
              <a:rPr lang="en-US" smtClean="0">
                <a:latin typeface="Arial" pitchFamily="34" charset="0"/>
              </a:rPr>
              <a:pPr/>
              <a:t>125</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B5D819B3-73BA-462B-8D75-5FF0EE1F820C}" type="slidenum">
              <a:rPr lang="en-US" smtClean="0">
                <a:latin typeface="Arial" pitchFamily="34" charset="0"/>
              </a:rPr>
              <a:pPr/>
              <a:t>11</a:t>
            </a:fld>
            <a:endParaRPr lang="en-US" smtClean="0">
              <a:latin typeface="Arial" pitchFamily="34"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a:ln/>
        </p:spPr>
      </p:sp>
      <p:sp>
        <p:nvSpPr>
          <p:cNvPr id="260099"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260100" name="Slide Number Placeholder 3"/>
          <p:cNvSpPr>
            <a:spLocks noGrp="1"/>
          </p:cNvSpPr>
          <p:nvPr>
            <p:ph type="sldNum" sz="quarter" idx="5"/>
          </p:nvPr>
        </p:nvSpPr>
        <p:spPr>
          <a:noFill/>
        </p:spPr>
        <p:txBody>
          <a:bodyPr/>
          <a:lstStyle/>
          <a:p>
            <a:fld id="{D81807D4-FB55-4C0B-806B-300F35F2D763}" type="slidenum">
              <a:rPr lang="en-US" smtClean="0">
                <a:latin typeface="Arial" pitchFamily="34" charset="0"/>
              </a:rPr>
              <a:pPr/>
              <a:t>126</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809F6D11-58A4-49E8-9577-0AA065739DA1}" type="slidenum">
              <a:rPr lang="en-US" smtClean="0">
                <a:latin typeface="Arial" pitchFamily="34" charset="0"/>
              </a:rPr>
              <a:pPr/>
              <a:t>12</a:t>
            </a:fld>
            <a:endParaRPr lang="en-US" smtClean="0">
              <a:latin typeface="Arial" pitchFamily="34"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sz="1100"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907DDBD9-0A0F-4B4E-9C6B-98CC105BF440}" type="slidenum">
              <a:rPr lang="en-US" smtClean="0">
                <a:latin typeface="Arial" pitchFamily="34" charset="0"/>
              </a:rPr>
              <a:pPr/>
              <a:t>13</a:t>
            </a:fld>
            <a:endParaRPr lang="en-US" smtClean="0">
              <a:latin typeface="Arial" pitchFamily="34"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C478895E-4779-473D-8F7C-A372D7D0BEA5}" type="slidenum">
              <a:rPr lang="en-US" smtClean="0">
                <a:latin typeface="Arial" pitchFamily="34" charset="0"/>
              </a:rPr>
              <a:pPr/>
              <a:t>14</a:t>
            </a:fld>
            <a:endParaRPr lang="en-US" smtClean="0">
              <a:latin typeface="Arial" pitchFamily="34"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41F4D510-4439-449C-AE8E-0EC53A5A28DC}" type="slidenum">
              <a:rPr lang="en-US" smtClean="0">
                <a:latin typeface="Arial" pitchFamily="34" charset="0"/>
              </a:rPr>
              <a:pPr/>
              <a:t>15</a:t>
            </a:fld>
            <a:endParaRPr lang="en-US" smtClean="0">
              <a:latin typeface="Arial" pitchFamily="34" charset="0"/>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2E775774-614C-4190-AEC1-664F9C90F011}" type="slidenum">
              <a:rPr lang="en-US" smtClean="0">
                <a:latin typeface="Arial" pitchFamily="34" charset="0"/>
              </a:rPr>
              <a:pPr/>
              <a:t>16</a:t>
            </a:fld>
            <a:endParaRPr lang="en-US" smtClean="0">
              <a:latin typeface="Arial" pitchFamily="34"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A0DE4BA4-E389-4977-BDB5-2CC92C034C18}" type="slidenum">
              <a:rPr lang="en-US" smtClean="0">
                <a:latin typeface="Arial" pitchFamily="34" charset="0"/>
              </a:rPr>
              <a:pPr/>
              <a:t>17</a:t>
            </a:fld>
            <a:endParaRPr lang="en-US" smtClean="0">
              <a:latin typeface="Arial" pitchFamily="34"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A64EC9C7-CBA3-4E7D-89DB-72BCA3FFADD5}" type="slidenum">
              <a:rPr lang="en-US" smtClean="0">
                <a:latin typeface="Arial" pitchFamily="34" charset="0"/>
              </a:rPr>
              <a:pPr/>
              <a:t>18</a:t>
            </a:fld>
            <a:endParaRPr lang="en-US" smtClean="0">
              <a:latin typeface="Arial" pitchFamily="34"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B9FA5480-B62E-43D0-B206-4E0E6D5BC6F4}" type="slidenum">
              <a:rPr lang="en-US" smtClean="0">
                <a:latin typeface="Arial" pitchFamily="34" charset="0"/>
              </a:rPr>
              <a:pPr/>
              <a:t>19</a:t>
            </a:fld>
            <a:endParaRPr lang="en-US" smtClean="0">
              <a:latin typeface="Arial" pitchFamily="34" charset="0"/>
            </a:endParaRPr>
          </a:p>
        </p:txBody>
      </p:sp>
      <p:sp>
        <p:nvSpPr>
          <p:cNvPr id="166915" name="Rectangle 2"/>
          <p:cNvSpPr>
            <a:spLocks noGrp="1" noRot="1" noChangeAspect="1" noChangeArrowheads="1" noTextEdit="1"/>
          </p:cNvSpPr>
          <p:nvPr>
            <p:ph type="sldImg"/>
          </p:nvPr>
        </p:nvSpPr>
        <p:spPr>
          <a:ln/>
        </p:spPr>
      </p:sp>
      <p:sp>
        <p:nvSpPr>
          <p:cNvPr id="681987" name="Rectangle 3"/>
          <p:cNvSpPr>
            <a:spLocks noGrp="1" noChangeArrowheads="1"/>
          </p:cNvSpPr>
          <p:nvPr>
            <p:ph type="body" idx="1"/>
          </p:nvPr>
        </p:nvSpPr>
        <p:spPr/>
        <p:txBody>
          <a:bodyPr/>
          <a:lstStyle/>
          <a:p>
            <a:pPr eaLnBrk="1" hangingPunct="1">
              <a:defRPr/>
            </a:pPr>
            <a:endParaRPr lang="en-US" dirty="0" smtClean="0">
              <a:effectLst>
                <a:outerShdw blurRad="38100" dist="38100" dir="2700000" algn="tl">
                  <a:srgbClr val="C0C0C0"/>
                </a:outerShdw>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p:spPr>
        <p:txBody>
          <a:bodyPr/>
          <a:lstStyle/>
          <a:p>
            <a:endParaRPr lang="en-US" smtClean="0">
              <a:latin typeface="Arial" pitchFamily="34" charset="0"/>
            </a:endParaRPr>
          </a:p>
        </p:txBody>
      </p:sp>
      <p:sp>
        <p:nvSpPr>
          <p:cNvPr id="149508" name="Slide Number Placeholder 3"/>
          <p:cNvSpPr>
            <a:spLocks noGrp="1"/>
          </p:cNvSpPr>
          <p:nvPr>
            <p:ph type="sldNum" sz="quarter" idx="5"/>
          </p:nvPr>
        </p:nvSpPr>
        <p:spPr>
          <a:noFill/>
        </p:spPr>
        <p:txBody>
          <a:bodyPr/>
          <a:lstStyle/>
          <a:p>
            <a:fld id="{F868B844-3B7F-4BCC-A24D-299AD5324D69}" type="slidenum">
              <a:rPr lang="en-US" smtClean="0">
                <a:latin typeface="Arial" pitchFamily="34" charset="0"/>
              </a:rPr>
              <a:pPr/>
              <a:t>2</a:t>
            </a:fld>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ACC2E18C-D1F5-43EF-9106-23CA497C1A24}" type="slidenum">
              <a:rPr lang="en-US" smtClean="0">
                <a:latin typeface="Arial" pitchFamily="34" charset="0"/>
              </a:rPr>
              <a:pPr/>
              <a:t>21</a:t>
            </a:fld>
            <a:endParaRPr lang="en-US" smtClean="0">
              <a:latin typeface="Arial" pitchFamily="34"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3F8DB5D2-6483-4F3D-8C22-5D8FA699DE40}" type="slidenum">
              <a:rPr lang="en-US" smtClean="0">
                <a:latin typeface="Arial" pitchFamily="34" charset="0"/>
              </a:rPr>
              <a:pPr/>
              <a:t>22</a:t>
            </a:fld>
            <a:endParaRPr lang="en-US" smtClean="0">
              <a:latin typeface="Arial" pitchFamily="34" charset="0"/>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7F905D3E-B2A6-4ACA-9C3F-522322AAFDBE}" type="slidenum">
              <a:rPr lang="en-US" smtClean="0">
                <a:latin typeface="Arial" pitchFamily="34" charset="0"/>
              </a:rPr>
              <a:pPr/>
              <a:t>23</a:t>
            </a:fld>
            <a:endParaRPr lang="en-US" smtClean="0">
              <a:latin typeface="Arial" pitchFamily="34"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299FFFC0-00A8-4725-9263-BE0CC23D30F9}" type="slidenum">
              <a:rPr lang="en-US" smtClean="0">
                <a:latin typeface="Arial" pitchFamily="34" charset="0"/>
              </a:rPr>
              <a:pPr/>
              <a:t>24</a:t>
            </a:fld>
            <a:endParaRPr lang="en-US" smtClean="0">
              <a:latin typeface="Arial" pitchFamily="34" charset="0"/>
            </a:endParaRPr>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CDA308EF-14D2-4CEC-857C-288A7E5D966B}" type="slidenum">
              <a:rPr lang="en-US" smtClean="0">
                <a:latin typeface="Arial" pitchFamily="34" charset="0"/>
              </a:rPr>
              <a:pPr/>
              <a:t>25</a:t>
            </a:fld>
            <a:endParaRPr lang="en-US" smtClean="0">
              <a:latin typeface="Arial" pitchFamily="34" charset="0"/>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3CA62581-1E66-4672-B07E-6B79EDCAA361}" type="slidenum">
              <a:rPr lang="en-US" smtClean="0">
                <a:latin typeface="Arial" pitchFamily="34" charset="0"/>
              </a:rPr>
              <a:pPr/>
              <a:t>26</a:t>
            </a:fld>
            <a:endParaRPr lang="en-US" smtClean="0">
              <a:latin typeface="Arial" pitchFamily="34" charset="0"/>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3CD19990-E31F-4BA2-8754-FAA1ACE9E1FE}" type="slidenum">
              <a:rPr lang="en-US" smtClean="0">
                <a:latin typeface="Arial" pitchFamily="34" charset="0"/>
              </a:rPr>
              <a:pPr/>
              <a:t>27</a:t>
            </a:fld>
            <a:endParaRPr lang="en-US" smtClean="0">
              <a:latin typeface="Arial" pitchFamily="34"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75108" name="Slide Number Placeholder 3"/>
          <p:cNvSpPr>
            <a:spLocks noGrp="1"/>
          </p:cNvSpPr>
          <p:nvPr>
            <p:ph type="sldNum" sz="quarter" idx="5"/>
          </p:nvPr>
        </p:nvSpPr>
        <p:spPr>
          <a:noFill/>
        </p:spPr>
        <p:txBody>
          <a:bodyPr/>
          <a:lstStyle/>
          <a:p>
            <a:fld id="{0CEF2C7B-3009-4C0E-BADC-985311CD413C}" type="slidenum">
              <a:rPr lang="en-US" smtClean="0">
                <a:latin typeface="Arial" pitchFamily="34" charset="0"/>
              </a:rPr>
              <a:pPr/>
              <a:t>28</a:t>
            </a:fld>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DBC0D2B0-0DC4-4A86-BB35-EAEE0574726C}" type="slidenum">
              <a:rPr lang="en-US" smtClean="0">
                <a:latin typeface="Arial" pitchFamily="34" charset="0"/>
              </a:rPr>
              <a:pPr/>
              <a:t>29</a:t>
            </a:fld>
            <a:endParaRPr lang="en-US" smtClean="0">
              <a:latin typeface="Arial" pitchFamily="34" charset="0"/>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39CD6A3B-D1FC-45B6-A67F-645027DB5AB6}" type="slidenum">
              <a:rPr lang="en-US" smtClean="0">
                <a:latin typeface="Arial" pitchFamily="34" charset="0"/>
              </a:rPr>
              <a:pPr/>
              <a:t>30</a:t>
            </a:fld>
            <a:endParaRPr lang="en-US" smtClean="0">
              <a:latin typeface="Arial" pitchFamily="34" charset="0"/>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a:p>
            <a:pPr eaLnBrk="1" hangingPunct="1"/>
            <a:endParaRPr 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endParaRPr lang="en-US" dirty="0"/>
          </a:p>
        </p:txBody>
      </p:sp>
      <p:sp>
        <p:nvSpPr>
          <p:cNvPr id="150532" name="Slide Number Placeholder 3"/>
          <p:cNvSpPr>
            <a:spLocks noGrp="1"/>
          </p:cNvSpPr>
          <p:nvPr>
            <p:ph type="sldNum" sz="quarter" idx="5"/>
          </p:nvPr>
        </p:nvSpPr>
        <p:spPr>
          <a:noFill/>
        </p:spPr>
        <p:txBody>
          <a:bodyPr/>
          <a:lstStyle/>
          <a:p>
            <a:fld id="{80213C54-979F-4E6A-BA24-5ACC2D496F34}" type="slidenum">
              <a:rPr lang="en-US" smtClean="0">
                <a:latin typeface="Arial" pitchFamily="34" charset="0"/>
              </a:rPr>
              <a:pPr/>
              <a:t>3</a:t>
            </a:fld>
            <a:endParaRPr 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6ECA1E79-F92B-4822-81E8-C0C2612E8FDF}" type="slidenum">
              <a:rPr lang="en-US" smtClean="0">
                <a:latin typeface="Arial" pitchFamily="34" charset="0"/>
              </a:rPr>
              <a:pPr/>
              <a:t>31</a:t>
            </a:fld>
            <a:endParaRPr lang="en-US" smtClean="0">
              <a:latin typeface="Arial" pitchFamily="34" charset="0"/>
            </a:endParaRPr>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en-US" b="1" dirty="0" smtClean="0">
              <a:solidFill>
                <a:srgbClr val="FFFF00"/>
              </a:solidFill>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F4831379-0798-4358-AD1B-8FBB8343CF40}" type="slidenum">
              <a:rPr lang="en-US" smtClean="0">
                <a:latin typeface="Arial" pitchFamily="34" charset="0"/>
              </a:rPr>
              <a:pPr/>
              <a:t>32</a:t>
            </a:fld>
            <a:endParaRPr lang="en-US" smtClean="0">
              <a:latin typeface="Arial" pitchFamily="34" charset="0"/>
            </a:endParaRPr>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9CD7FFF0-200D-4AAC-B303-46C6A445118D}" type="slidenum">
              <a:rPr lang="en-US" smtClean="0">
                <a:latin typeface="Arial" pitchFamily="34" charset="0"/>
              </a:rPr>
              <a:pPr/>
              <a:t>33</a:t>
            </a:fld>
            <a:endParaRPr lang="en-US" smtClean="0">
              <a:latin typeface="Arial" pitchFamily="34" charset="0"/>
            </a:endParaRPr>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a:p>
            <a:pPr eaLnBrk="1" hangingPunct="1"/>
            <a:endParaRPr lang="en-US" dirty="0"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C2AFC840-0CA8-47BF-80CD-DC688F809D78}" type="slidenum">
              <a:rPr lang="en-US" smtClean="0">
                <a:latin typeface="Arial" pitchFamily="34" charset="0"/>
              </a:rPr>
              <a:pPr/>
              <a:t>34</a:t>
            </a:fld>
            <a:endParaRPr lang="en-US" smtClean="0">
              <a:latin typeface="Arial" pitchFamily="34" charset="0"/>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D87B390F-4982-4AC9-9467-6134918505F1}" type="slidenum">
              <a:rPr lang="en-US" smtClean="0">
                <a:latin typeface="Arial" pitchFamily="34" charset="0"/>
              </a:rPr>
              <a:pPr/>
              <a:t>35</a:t>
            </a:fld>
            <a:endParaRPr lang="en-US" smtClean="0">
              <a:latin typeface="Arial" pitchFamily="34"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B36B9B1A-76D9-44EE-BD44-88EA94E23D78}" type="slidenum">
              <a:rPr lang="en-US" smtClean="0">
                <a:latin typeface="Arial" pitchFamily="34" charset="0"/>
              </a:rPr>
              <a:pPr/>
              <a:t>36</a:t>
            </a:fld>
            <a:endParaRPr lang="en-US" smtClean="0">
              <a:latin typeface="Arial" pitchFamily="34"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8BDCEC9F-8887-462F-9C83-98D6F87678C4}" type="slidenum">
              <a:rPr lang="en-US" smtClean="0">
                <a:latin typeface="Arial" pitchFamily="34" charset="0"/>
              </a:rPr>
              <a:pPr/>
              <a:t>37</a:t>
            </a:fld>
            <a:endParaRPr lang="en-US" smtClean="0">
              <a:latin typeface="Arial" pitchFamily="34" charset="0"/>
            </a:endParaRPr>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9E43753D-6124-4201-98E8-F9EAF69D73AE}" type="slidenum">
              <a:rPr lang="en-US" smtClean="0">
                <a:latin typeface="Arial" pitchFamily="34" charset="0"/>
              </a:rPr>
              <a:pPr/>
              <a:t>38</a:t>
            </a:fld>
            <a:endParaRPr lang="en-US" smtClean="0">
              <a:latin typeface="Arial" pitchFamily="34" charset="0"/>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8DB9C3D3-2159-425F-A537-1093B7566599}" type="slidenum">
              <a:rPr lang="en-US" smtClean="0">
                <a:latin typeface="Arial" pitchFamily="34" charset="0"/>
              </a:rPr>
              <a:pPr/>
              <a:t>39</a:t>
            </a:fld>
            <a:endParaRPr lang="en-US" smtClean="0">
              <a:latin typeface="Arial" pitchFamily="34" charset="0"/>
            </a:endParaRPr>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BEFE8908-5D59-4BA8-9325-FCF91A43D0B7}" type="slidenum">
              <a:rPr lang="en-US" smtClean="0">
                <a:latin typeface="Arial" pitchFamily="34" charset="0"/>
              </a:rPr>
              <a:pPr/>
              <a:t>40</a:t>
            </a:fld>
            <a:endParaRPr lang="en-US" smtClean="0">
              <a:latin typeface="Arial" pitchFamily="34" charset="0"/>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51556" name="Slide Number Placeholder 3"/>
          <p:cNvSpPr>
            <a:spLocks noGrp="1"/>
          </p:cNvSpPr>
          <p:nvPr>
            <p:ph type="sldNum" sz="quarter" idx="5"/>
          </p:nvPr>
        </p:nvSpPr>
        <p:spPr>
          <a:noFill/>
        </p:spPr>
        <p:txBody>
          <a:bodyPr/>
          <a:lstStyle/>
          <a:p>
            <a:fld id="{2C7687C2-1E2A-47DF-94E2-B6ACCFD3D220}" type="slidenum">
              <a:rPr lang="en-US" smtClean="0">
                <a:latin typeface="Arial" pitchFamily="34" charset="0"/>
              </a:rPr>
              <a:pPr/>
              <a:t>4</a:t>
            </a:fld>
            <a:endParaRPr lang="en-US"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00F13722-FC5E-458A-B63F-17201B3A01D8}" type="slidenum">
              <a:rPr lang="en-US" smtClean="0">
                <a:latin typeface="Arial" pitchFamily="34" charset="0"/>
              </a:rPr>
              <a:pPr/>
              <a:t>41</a:t>
            </a:fld>
            <a:endParaRPr lang="en-US" smtClean="0">
              <a:latin typeface="Arial" pitchFamily="34" charset="0"/>
            </a:endParaRPr>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8834D44E-27BC-41D7-A8D9-FB27F217D26F}" type="slidenum">
              <a:rPr lang="en-US" smtClean="0">
                <a:latin typeface="Arial" pitchFamily="34" charset="0"/>
              </a:rPr>
              <a:pPr/>
              <a:t>42</a:t>
            </a:fld>
            <a:endParaRPr lang="en-US" smtClean="0">
              <a:latin typeface="Arial" pitchFamily="34" charset="0"/>
            </a:endParaRPr>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4D7783BE-78CE-4E52-957D-0D952690A37D}" type="slidenum">
              <a:rPr lang="en-US" smtClean="0">
                <a:latin typeface="Arial" pitchFamily="34" charset="0"/>
              </a:rPr>
              <a:pPr/>
              <a:t>43</a:t>
            </a:fld>
            <a:endParaRPr lang="en-US" smtClean="0">
              <a:latin typeface="Arial" pitchFamily="34" charset="0"/>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a:ln/>
        </p:spPr>
      </p:sp>
      <p:sp>
        <p:nvSpPr>
          <p:cNvPr id="191491"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191492" name="Slide Number Placeholder 3"/>
          <p:cNvSpPr>
            <a:spLocks noGrp="1"/>
          </p:cNvSpPr>
          <p:nvPr>
            <p:ph type="sldNum" sz="quarter" idx="5"/>
          </p:nvPr>
        </p:nvSpPr>
        <p:spPr>
          <a:noFill/>
        </p:spPr>
        <p:txBody>
          <a:bodyPr/>
          <a:lstStyle/>
          <a:p>
            <a:fld id="{6BC462A5-8545-4E1C-81C6-0C378FCF5EBC}" type="slidenum">
              <a:rPr lang="en-US" smtClean="0">
                <a:latin typeface="Arial" pitchFamily="34" charset="0"/>
              </a:rPr>
              <a:pPr/>
              <a:t>44</a:t>
            </a:fld>
            <a:endParaRPr lang="en-US" smtClean="0">
              <a:latin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92516" name="Slide Number Placeholder 3"/>
          <p:cNvSpPr>
            <a:spLocks noGrp="1"/>
          </p:cNvSpPr>
          <p:nvPr>
            <p:ph type="sldNum" sz="quarter" idx="5"/>
          </p:nvPr>
        </p:nvSpPr>
        <p:spPr>
          <a:noFill/>
        </p:spPr>
        <p:txBody>
          <a:bodyPr/>
          <a:lstStyle/>
          <a:p>
            <a:fld id="{389F2D16-9A6A-4E40-98DB-69FD1800CFAE}" type="slidenum">
              <a:rPr lang="en-US" smtClean="0">
                <a:latin typeface="Arial" pitchFamily="34" charset="0"/>
              </a:rPr>
              <a:pPr/>
              <a:t>45</a:t>
            </a:fld>
            <a:endParaRPr lang="en-US" smtClean="0">
              <a:latin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p:spPr>
        <p:txBody>
          <a:bodyPr/>
          <a:lstStyle/>
          <a:p>
            <a:endParaRPr lang="en-US" dirty="0" smtClean="0">
              <a:latin typeface="Arial" pitchFamily="34" charset="0"/>
            </a:endParaRPr>
          </a:p>
          <a:p>
            <a:endParaRPr lang="en-US" dirty="0" smtClean="0">
              <a:latin typeface="Arial" pitchFamily="34" charset="0"/>
            </a:endParaRPr>
          </a:p>
        </p:txBody>
      </p:sp>
      <p:sp>
        <p:nvSpPr>
          <p:cNvPr id="193540" name="Slide Number Placeholder 3"/>
          <p:cNvSpPr>
            <a:spLocks noGrp="1"/>
          </p:cNvSpPr>
          <p:nvPr>
            <p:ph type="sldNum" sz="quarter" idx="5"/>
          </p:nvPr>
        </p:nvSpPr>
        <p:spPr>
          <a:noFill/>
        </p:spPr>
        <p:txBody>
          <a:bodyPr/>
          <a:lstStyle/>
          <a:p>
            <a:fld id="{15EBA8D5-484F-4E19-93DB-31DED98BA4C4}" type="slidenum">
              <a:rPr lang="en-US" smtClean="0">
                <a:latin typeface="Arial" pitchFamily="34" charset="0"/>
              </a:rPr>
              <a:pPr/>
              <a:t>46</a:t>
            </a:fld>
            <a:endParaRPr lang="en-US"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94564" name="Slide Number Placeholder 3"/>
          <p:cNvSpPr>
            <a:spLocks noGrp="1"/>
          </p:cNvSpPr>
          <p:nvPr>
            <p:ph type="sldNum" sz="quarter" idx="5"/>
          </p:nvPr>
        </p:nvSpPr>
        <p:spPr>
          <a:noFill/>
        </p:spPr>
        <p:txBody>
          <a:bodyPr/>
          <a:lstStyle/>
          <a:p>
            <a:fld id="{D046B06F-4459-4067-9BDA-44615DE9914D}" type="slidenum">
              <a:rPr lang="en-US" smtClean="0">
                <a:latin typeface="Arial" pitchFamily="34" charset="0"/>
              </a:rPr>
              <a:pPr/>
              <a:t>47</a:t>
            </a:fld>
            <a:endParaRPr lang="en-US" smtClean="0">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95588" name="Slide Number Placeholder 3"/>
          <p:cNvSpPr>
            <a:spLocks noGrp="1"/>
          </p:cNvSpPr>
          <p:nvPr>
            <p:ph type="sldNum" sz="quarter" idx="5"/>
          </p:nvPr>
        </p:nvSpPr>
        <p:spPr>
          <a:noFill/>
        </p:spPr>
        <p:txBody>
          <a:bodyPr/>
          <a:lstStyle/>
          <a:p>
            <a:fld id="{DFA9E4F1-615D-43F8-A708-5119CE45B9B1}" type="slidenum">
              <a:rPr lang="en-US" smtClean="0">
                <a:latin typeface="Arial" pitchFamily="34" charset="0"/>
              </a:rPr>
              <a:pPr/>
              <a:t>48</a:t>
            </a:fld>
            <a:endParaRPr lang="en-US"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p:spPr>
        <p:txBody>
          <a:bodyPr/>
          <a:lstStyle/>
          <a:p>
            <a:r>
              <a:rPr lang="en-US" smtClean="0">
                <a:latin typeface="Arial" pitchFamily="34" charset="0"/>
              </a:rPr>
              <a:t>Same as HUD’s McKinney-Vento homeless definition </a:t>
            </a:r>
          </a:p>
          <a:p>
            <a:endParaRPr lang="en-US" smtClean="0">
              <a:latin typeface="Arial" pitchFamily="34" charset="0"/>
            </a:endParaRPr>
          </a:p>
          <a:p>
            <a:r>
              <a:rPr lang="en-US" smtClean="0">
                <a:latin typeface="Arial" pitchFamily="34" charset="0"/>
              </a:rPr>
              <a:t>Can serve non-VA eligible veterans – as part of the 25% non-veteran percentage.  </a:t>
            </a:r>
          </a:p>
        </p:txBody>
      </p:sp>
      <p:sp>
        <p:nvSpPr>
          <p:cNvPr id="196612" name="Slide Number Placeholder 3"/>
          <p:cNvSpPr>
            <a:spLocks noGrp="1"/>
          </p:cNvSpPr>
          <p:nvPr>
            <p:ph type="sldNum" sz="quarter" idx="5"/>
          </p:nvPr>
        </p:nvSpPr>
        <p:spPr>
          <a:noFill/>
        </p:spPr>
        <p:txBody>
          <a:bodyPr/>
          <a:lstStyle/>
          <a:p>
            <a:fld id="{91F2434B-4454-4455-BBD2-0CB372AF2928}" type="slidenum">
              <a:rPr lang="en-US" smtClean="0">
                <a:latin typeface="Arial" pitchFamily="34" charset="0"/>
              </a:rPr>
              <a:pPr/>
              <a:t>49</a:t>
            </a:fld>
            <a:endParaRPr lang="en-US" smtClean="0">
              <a:latin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p:spPr>
        <p:txBody>
          <a:bodyPr/>
          <a:lstStyle/>
          <a:p>
            <a:endParaRPr lang="en-US" smtClean="0">
              <a:latin typeface="Arial" pitchFamily="34" charset="0"/>
            </a:endParaRPr>
          </a:p>
        </p:txBody>
      </p:sp>
      <p:sp>
        <p:nvSpPr>
          <p:cNvPr id="197636" name="Slide Number Placeholder 3"/>
          <p:cNvSpPr>
            <a:spLocks noGrp="1"/>
          </p:cNvSpPr>
          <p:nvPr>
            <p:ph type="sldNum" sz="quarter" idx="5"/>
          </p:nvPr>
        </p:nvSpPr>
        <p:spPr>
          <a:noFill/>
        </p:spPr>
        <p:txBody>
          <a:bodyPr/>
          <a:lstStyle/>
          <a:p>
            <a:fld id="{1E0F5D73-1AAD-424F-8FCB-B03AD9CB8866}" type="slidenum">
              <a:rPr lang="en-US" smtClean="0">
                <a:latin typeface="Arial" pitchFamily="34" charset="0"/>
              </a:rPr>
              <a:pPr/>
              <a:t>50</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8F0D3935-A095-479E-A1A0-6E6F912448D9}" type="slidenum">
              <a:rPr lang="en-US" smtClean="0">
                <a:latin typeface="Arial" pitchFamily="34" charset="0"/>
              </a:rPr>
              <a:pPr/>
              <a:t>5</a:t>
            </a:fld>
            <a:endParaRPr lang="en-US" smtClean="0">
              <a:latin typeface="Arial" pitchFamily="34"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r>
              <a:rPr lang="en-US" smtClean="0">
                <a:latin typeface="Arial" pitchFamily="34" charset="0"/>
              </a:rPr>
              <a:t>Historically, homeless assistance programs have had a strong emphasis on sobriety, treatment services that are designed to lead to “housing readiness”, and programs that are run by and exclusively for special populations (including veterans).</a:t>
            </a:r>
          </a:p>
          <a:p>
            <a:pPr eaLnBrk="1" hangingPunct="1"/>
            <a:endParaRPr lang="en-US" smtClean="0">
              <a:latin typeface="Arial" pitchFamily="34" charset="0"/>
            </a:endParaRPr>
          </a:p>
          <a:p>
            <a:pPr eaLnBrk="1" hangingPunct="1"/>
            <a:r>
              <a:rPr lang="en-US" smtClean="0">
                <a:latin typeface="Arial" pitchFamily="34" charset="0"/>
              </a:rPr>
              <a:t>How can multiple federal partners and funding opportunities work together in a coordinated way to have a positive impact on the lives of veterans and their families?  How can we realign existing programs and funding to create a new resource strategy for homeless veterans?</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98660" name="Slide Number Placeholder 3"/>
          <p:cNvSpPr>
            <a:spLocks noGrp="1"/>
          </p:cNvSpPr>
          <p:nvPr>
            <p:ph type="sldNum" sz="quarter" idx="5"/>
          </p:nvPr>
        </p:nvSpPr>
        <p:spPr>
          <a:noFill/>
        </p:spPr>
        <p:txBody>
          <a:bodyPr/>
          <a:lstStyle/>
          <a:p>
            <a:fld id="{6E0AEE95-312D-49B0-AA0D-CFADEEE81DD7}" type="slidenum">
              <a:rPr lang="en-US" smtClean="0">
                <a:latin typeface="Arial" pitchFamily="34" charset="0"/>
              </a:rPr>
              <a:pPr/>
              <a:t>51</a:t>
            </a:fld>
            <a:endParaRPr lang="en-US" smtClean="0">
              <a:latin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p:spPr>
        <p:txBody>
          <a:bodyPr/>
          <a:lstStyle/>
          <a:p>
            <a:pPr>
              <a:buFontTx/>
              <a:buNone/>
            </a:pPr>
            <a:endParaRPr lang="en-US" dirty="0" smtClean="0">
              <a:latin typeface="Arial" pitchFamily="34" charset="0"/>
            </a:endParaRPr>
          </a:p>
        </p:txBody>
      </p:sp>
      <p:sp>
        <p:nvSpPr>
          <p:cNvPr id="199684" name="Slide Number Placeholder 3"/>
          <p:cNvSpPr>
            <a:spLocks noGrp="1"/>
          </p:cNvSpPr>
          <p:nvPr>
            <p:ph type="sldNum" sz="quarter" idx="5"/>
          </p:nvPr>
        </p:nvSpPr>
        <p:spPr>
          <a:noFill/>
        </p:spPr>
        <p:txBody>
          <a:bodyPr/>
          <a:lstStyle/>
          <a:p>
            <a:fld id="{8FF38E35-1A6F-4572-AE84-5A819C627161}" type="slidenum">
              <a:rPr lang="en-US" smtClean="0">
                <a:latin typeface="Arial" pitchFamily="34" charset="0"/>
              </a:rPr>
              <a:pPr/>
              <a:t>53</a:t>
            </a:fld>
            <a:endParaRPr lang="en-US" smtClean="0">
              <a:latin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p:txBody>
          <a:bodyPr>
            <a:normAutofit lnSpcReduction="10000"/>
          </a:bodyPr>
          <a:lstStyle/>
          <a:p>
            <a:pPr>
              <a:defRPr/>
            </a:pPr>
            <a:endParaRPr lang="en-US" dirty="0" smtClean="0"/>
          </a:p>
        </p:txBody>
      </p:sp>
      <p:sp>
        <p:nvSpPr>
          <p:cNvPr id="200708" name="Slide Number Placeholder 3"/>
          <p:cNvSpPr>
            <a:spLocks noGrp="1"/>
          </p:cNvSpPr>
          <p:nvPr>
            <p:ph type="sldNum" sz="quarter" idx="5"/>
          </p:nvPr>
        </p:nvSpPr>
        <p:spPr>
          <a:noFill/>
        </p:spPr>
        <p:txBody>
          <a:bodyPr/>
          <a:lstStyle/>
          <a:p>
            <a:fld id="{2D201594-FF52-41D2-942B-751D111EB667}" type="slidenum">
              <a:rPr lang="en-US" smtClean="0">
                <a:latin typeface="Arial" pitchFamily="34" charset="0"/>
              </a:rPr>
              <a:pPr/>
              <a:t>54</a:t>
            </a:fld>
            <a:endParaRPr lang="en-US" smtClean="0">
              <a:latin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p:txBody>
          <a:bodyPr>
            <a:normAutofit lnSpcReduction="10000"/>
          </a:bodyPr>
          <a:lstStyle/>
          <a:p>
            <a:pPr>
              <a:defRPr/>
            </a:pPr>
            <a:endParaRPr lang="en-US" dirty="0" smtClean="0"/>
          </a:p>
        </p:txBody>
      </p:sp>
      <p:sp>
        <p:nvSpPr>
          <p:cNvPr id="201732" name="Slide Number Placeholder 3"/>
          <p:cNvSpPr>
            <a:spLocks noGrp="1"/>
          </p:cNvSpPr>
          <p:nvPr>
            <p:ph type="sldNum" sz="quarter" idx="5"/>
          </p:nvPr>
        </p:nvSpPr>
        <p:spPr>
          <a:noFill/>
        </p:spPr>
        <p:txBody>
          <a:bodyPr/>
          <a:lstStyle/>
          <a:p>
            <a:fld id="{ADCEE5C6-4AD8-4203-ADB6-C63A9E46910A}" type="slidenum">
              <a:rPr lang="en-US" smtClean="0">
                <a:latin typeface="Arial" pitchFamily="34" charset="0"/>
              </a:rPr>
              <a:pPr/>
              <a:t>55</a:t>
            </a:fld>
            <a:endParaRPr lang="en-US" smtClean="0">
              <a:latin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p:txBody>
          <a:bodyPr>
            <a:normAutofit lnSpcReduction="10000"/>
          </a:bodyPr>
          <a:lstStyle/>
          <a:p>
            <a:pPr>
              <a:defRPr/>
            </a:pPr>
            <a:endParaRPr lang="en-US" dirty="0" smtClean="0"/>
          </a:p>
        </p:txBody>
      </p:sp>
      <p:sp>
        <p:nvSpPr>
          <p:cNvPr id="202756" name="Slide Number Placeholder 3"/>
          <p:cNvSpPr>
            <a:spLocks noGrp="1"/>
          </p:cNvSpPr>
          <p:nvPr>
            <p:ph type="sldNum" sz="quarter" idx="5"/>
          </p:nvPr>
        </p:nvSpPr>
        <p:spPr>
          <a:noFill/>
        </p:spPr>
        <p:txBody>
          <a:bodyPr/>
          <a:lstStyle/>
          <a:p>
            <a:fld id="{6C34EDC0-92F8-4DFC-9D32-239E8BE729A6}" type="slidenum">
              <a:rPr lang="en-US" smtClean="0">
                <a:latin typeface="Arial" pitchFamily="34" charset="0"/>
              </a:rPr>
              <a:pPr/>
              <a:t>56</a:t>
            </a:fld>
            <a:endParaRPr lang="en-US" smtClean="0">
              <a:latin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p:spPr>
        <p:txBody>
          <a:bodyPr/>
          <a:lstStyle/>
          <a:p>
            <a:endParaRPr lang="en-US" b="1" dirty="0" smtClean="0">
              <a:latin typeface="Arial" pitchFamily="34" charset="0"/>
            </a:endParaRPr>
          </a:p>
        </p:txBody>
      </p:sp>
      <p:sp>
        <p:nvSpPr>
          <p:cNvPr id="203780" name="Slide Number Placeholder 3"/>
          <p:cNvSpPr>
            <a:spLocks noGrp="1"/>
          </p:cNvSpPr>
          <p:nvPr>
            <p:ph type="sldNum" sz="quarter" idx="5"/>
          </p:nvPr>
        </p:nvSpPr>
        <p:spPr>
          <a:noFill/>
        </p:spPr>
        <p:txBody>
          <a:bodyPr/>
          <a:lstStyle/>
          <a:p>
            <a:fld id="{5BB5107A-DCD8-41C7-8359-48DEDE503CE3}" type="slidenum">
              <a:rPr lang="en-US" smtClean="0">
                <a:latin typeface="Arial" pitchFamily="34" charset="0"/>
              </a:rPr>
              <a:pPr/>
              <a:t>57</a:t>
            </a:fld>
            <a:endParaRPr lang="en-US" smtClean="0">
              <a:latin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fld id="{5FA8BD6B-8A63-413E-B9C4-1FE651E9473E}" type="slidenum">
              <a:rPr lang="en-US" smtClean="0">
                <a:latin typeface="Arial" pitchFamily="34" charset="0"/>
              </a:rPr>
              <a:pPr/>
              <a:t>58</a:t>
            </a:fld>
            <a:endParaRPr lang="en-US" smtClean="0">
              <a:latin typeface="Arial" pitchFamily="34" charset="0"/>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p:spPr>
        <p:txBody>
          <a:bodyPr/>
          <a:lstStyle/>
          <a:p>
            <a:pPr>
              <a:buFontTx/>
              <a:buChar char="-"/>
            </a:pPr>
            <a:r>
              <a:rPr lang="en-US" b="1" smtClean="0">
                <a:latin typeface="Arial" pitchFamily="34" charset="0"/>
              </a:rPr>
              <a:t>Focus on the following key differences</a:t>
            </a:r>
          </a:p>
          <a:p>
            <a:pPr>
              <a:buFontTx/>
              <a:buChar char="-"/>
            </a:pPr>
            <a:endParaRPr lang="en-US" smtClean="0">
              <a:latin typeface="Arial" pitchFamily="34" charset="0"/>
            </a:endParaRPr>
          </a:p>
          <a:p>
            <a:pPr>
              <a:buFontTx/>
              <a:buChar char="-"/>
            </a:pPr>
            <a:r>
              <a:rPr lang="en-US" smtClean="0">
                <a:latin typeface="Arial" pitchFamily="34" charset="0"/>
              </a:rPr>
              <a:t>No Grant portion – does not consider a grant request therefore does not include information regarding acquisition and/or development activities.</a:t>
            </a:r>
          </a:p>
          <a:p>
            <a:endParaRPr lang="en-US" smtClean="0">
              <a:latin typeface="Arial" pitchFamily="34" charset="0"/>
            </a:endParaRPr>
          </a:p>
          <a:p>
            <a:pPr>
              <a:buFontTx/>
              <a:buChar char="-"/>
            </a:pPr>
            <a:r>
              <a:rPr lang="en-US" smtClean="0">
                <a:latin typeface="Arial" pitchFamily="34" charset="0"/>
              </a:rPr>
              <a:t> Focused on program related areas (see above)</a:t>
            </a:r>
          </a:p>
          <a:p>
            <a:endParaRPr lang="en-US" smtClean="0">
              <a:latin typeface="Arial" pitchFamily="34" charset="0"/>
            </a:endParaRPr>
          </a:p>
          <a:p>
            <a:pPr>
              <a:buFontTx/>
              <a:buChar char="-"/>
            </a:pPr>
            <a:r>
              <a:rPr lang="en-US" smtClean="0">
                <a:latin typeface="Arial" pitchFamily="34" charset="0"/>
              </a:rPr>
              <a:t> Applicant must demonstrate that the current facility has proper zoning, meets federal life safety requirements, and occupancy permit.</a:t>
            </a:r>
          </a:p>
          <a:p>
            <a:pPr>
              <a:buFontTx/>
              <a:buChar char="-"/>
            </a:pPr>
            <a:endParaRPr lang="en-US" smtClean="0">
              <a:latin typeface="Arial" pitchFamily="34" charset="0"/>
            </a:endParaRPr>
          </a:p>
          <a:p>
            <a:pPr>
              <a:buFontTx/>
              <a:buChar char="-"/>
            </a:pPr>
            <a:r>
              <a:rPr lang="en-US" smtClean="0">
                <a:latin typeface="Arial" pitchFamily="34" charset="0"/>
              </a:rPr>
              <a:t> You may need to come up with resources to get your program to pass Life Safety Standards.</a:t>
            </a:r>
          </a:p>
          <a:p>
            <a:pPr>
              <a:buFontTx/>
              <a:buChar char="-"/>
            </a:pPr>
            <a:endParaRPr lang="en-US" smtClean="0">
              <a:latin typeface="Arial" pitchFamily="34" charset="0"/>
            </a:endParaRPr>
          </a:p>
        </p:txBody>
      </p:sp>
      <p:sp>
        <p:nvSpPr>
          <p:cNvPr id="205828" name="Slide Number Placeholder 3"/>
          <p:cNvSpPr>
            <a:spLocks noGrp="1"/>
          </p:cNvSpPr>
          <p:nvPr>
            <p:ph type="sldNum" sz="quarter" idx="5"/>
          </p:nvPr>
        </p:nvSpPr>
        <p:spPr>
          <a:noFill/>
        </p:spPr>
        <p:txBody>
          <a:bodyPr/>
          <a:lstStyle/>
          <a:p>
            <a:fld id="{76471BED-AD51-4690-9FFA-1FD509FC2041}" type="slidenum">
              <a:rPr lang="en-US" smtClean="0">
                <a:latin typeface="Arial" pitchFamily="34" charset="0"/>
              </a:rPr>
              <a:pPr/>
              <a:t>59</a:t>
            </a:fld>
            <a:endParaRPr lang="en-US" smtClean="0">
              <a:latin typeface="Arial"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975374A6-431D-4841-99BB-2BCE36811BAE}" type="slidenum">
              <a:rPr lang="en-US" smtClean="0">
                <a:latin typeface="Arial" pitchFamily="34" charset="0"/>
              </a:rPr>
              <a:pPr/>
              <a:t>60</a:t>
            </a:fld>
            <a:endParaRPr lang="en-US" smtClean="0">
              <a:latin typeface="Arial" pitchFamily="34" charset="0"/>
            </a:endParaRPr>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p:spPr>
        <p:txBody>
          <a:bodyPr/>
          <a:lstStyle/>
          <a:p>
            <a:pPr eaLnBrk="1" hangingPunct="1"/>
            <a:r>
              <a:rPr lang="en-US" smtClean="0">
                <a:latin typeface="Arial" pitchFamily="34" charset="0"/>
              </a:rPr>
              <a:t>The Support Services Program will assist low-income Veteran families with housing stabilization services.</a:t>
            </a:r>
          </a:p>
          <a:p>
            <a:pPr eaLnBrk="1" hangingPunct="1"/>
            <a:endParaRPr lang="en-US" smtClean="0">
              <a:latin typeface="Arial" pitchFamily="34" charset="0"/>
            </a:endParaRPr>
          </a:p>
          <a:p>
            <a:pPr eaLnBrk="1" hangingPunct="1"/>
            <a:r>
              <a:rPr lang="en-US" smtClean="0">
                <a:latin typeface="Arial" pitchFamily="34" charset="0"/>
              </a:rPr>
              <a:t>Grantees will provide eligible Veteran families with outreach, case management, and assistance in obtaining VA and other benefits</a:t>
            </a:r>
          </a:p>
          <a:p>
            <a:pPr eaLnBrk="1" hangingPunct="1"/>
            <a:r>
              <a:rPr lang="en-US" smtClean="0">
                <a:latin typeface="Arial" pitchFamily="34" charset="0"/>
              </a:rPr>
              <a:t>Health care services</a:t>
            </a:r>
          </a:p>
          <a:p>
            <a:pPr eaLnBrk="1" hangingPunct="1"/>
            <a:r>
              <a:rPr lang="en-US" smtClean="0">
                <a:latin typeface="Arial" pitchFamily="34" charset="0"/>
              </a:rPr>
              <a:t>Daily living services</a:t>
            </a:r>
          </a:p>
          <a:p>
            <a:pPr eaLnBrk="1" hangingPunct="1"/>
            <a:r>
              <a:rPr lang="en-US" smtClean="0">
                <a:latin typeface="Arial" pitchFamily="34" charset="0"/>
              </a:rPr>
              <a:t>Personal financial planning services</a:t>
            </a:r>
          </a:p>
          <a:p>
            <a:pPr eaLnBrk="1" hangingPunct="1"/>
            <a:r>
              <a:rPr lang="en-US" smtClean="0">
                <a:latin typeface="Arial" pitchFamily="34" charset="0"/>
              </a:rPr>
              <a:t>Transportation</a:t>
            </a:r>
          </a:p>
          <a:p>
            <a:pPr eaLnBrk="1" hangingPunct="1"/>
            <a:r>
              <a:rPr lang="en-US" smtClean="0">
                <a:latin typeface="Arial" pitchFamily="34" charset="0"/>
              </a:rPr>
              <a:t>Legal services</a:t>
            </a:r>
          </a:p>
          <a:p>
            <a:pPr eaLnBrk="1" hangingPunct="1"/>
            <a:r>
              <a:rPr lang="en-US" smtClean="0">
                <a:latin typeface="Arial" pitchFamily="34" charset="0"/>
              </a:rPr>
              <a:t>Child care</a:t>
            </a:r>
          </a:p>
          <a:p>
            <a:pPr eaLnBrk="1" hangingPunct="1"/>
            <a:r>
              <a:rPr lang="en-US" smtClean="0">
                <a:latin typeface="Arial" pitchFamily="34" charset="0"/>
              </a:rPr>
              <a:t>Housing counseling</a:t>
            </a:r>
          </a:p>
          <a:p>
            <a:pPr eaLnBrk="1" hangingPunct="1"/>
            <a:endParaRPr lang="en-US" smtClean="0">
              <a:latin typeface="Arial" pitchFamily="34" charset="0"/>
            </a:endParaRPr>
          </a:p>
          <a:p>
            <a:pPr eaLnBrk="1" hangingPunct="1"/>
            <a:r>
              <a:rPr lang="en-US" smtClean="0">
                <a:latin typeface="Arial" pitchFamily="34" charset="0"/>
              </a:rPr>
              <a:t>Grantees may provide time-limited payments to landlords, utility companies, moving companies (third parties).</a:t>
            </a: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0AD3282E-AEED-411B-A46B-51D28AADCD0A}" type="slidenum">
              <a:rPr lang="en-US" smtClean="0">
                <a:latin typeface="Arial" pitchFamily="34" charset="0"/>
              </a:rPr>
              <a:pPr/>
              <a:t>61</a:t>
            </a:fld>
            <a:endParaRPr lang="en-US" smtClean="0">
              <a:latin typeface="Arial" pitchFamily="34" charset="0"/>
            </a:endParaRPr>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153604" name="Slide Number Placeholder 3"/>
          <p:cNvSpPr>
            <a:spLocks noGrp="1"/>
          </p:cNvSpPr>
          <p:nvPr>
            <p:ph type="sldNum" sz="quarter" idx="5"/>
          </p:nvPr>
        </p:nvSpPr>
        <p:spPr>
          <a:noFill/>
        </p:spPr>
        <p:txBody>
          <a:bodyPr/>
          <a:lstStyle/>
          <a:p>
            <a:fld id="{84798919-8827-4081-B778-0B277D79D01C}" type="slidenum">
              <a:rPr lang="en-US" smtClean="0">
                <a:latin typeface="Arial" pitchFamily="34" charset="0"/>
              </a:rPr>
              <a:pPr/>
              <a:t>6</a:t>
            </a:fld>
            <a:endParaRPr lang="en-US" smtClean="0">
              <a:latin typeface="Arial"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a:ln/>
        </p:spPr>
      </p:sp>
      <p:sp>
        <p:nvSpPr>
          <p:cNvPr id="208899" name="Notes Placeholder 2"/>
          <p:cNvSpPr>
            <a:spLocks noGrp="1"/>
          </p:cNvSpPr>
          <p:nvPr>
            <p:ph type="body" idx="1"/>
          </p:nvPr>
        </p:nvSpPr>
        <p:spPr>
          <a:noFill/>
          <a:ln/>
        </p:spPr>
        <p:txBody>
          <a:bodyPr/>
          <a:lstStyle/>
          <a:p>
            <a:endParaRPr lang="en-US" dirty="0" smtClean="0">
              <a:latin typeface="Arial" pitchFamily="34" charset="0"/>
            </a:endParaRPr>
          </a:p>
          <a:p>
            <a:endParaRPr lang="en-US" dirty="0" smtClean="0">
              <a:latin typeface="Arial" pitchFamily="34" charset="0"/>
            </a:endParaRPr>
          </a:p>
        </p:txBody>
      </p:sp>
      <p:sp>
        <p:nvSpPr>
          <p:cNvPr id="208900" name="Slide Number Placeholder 3"/>
          <p:cNvSpPr>
            <a:spLocks noGrp="1"/>
          </p:cNvSpPr>
          <p:nvPr>
            <p:ph type="sldNum" sz="quarter" idx="5"/>
          </p:nvPr>
        </p:nvSpPr>
        <p:spPr>
          <a:noFill/>
        </p:spPr>
        <p:txBody>
          <a:bodyPr/>
          <a:lstStyle/>
          <a:p>
            <a:fld id="{D05DEE70-81FA-4447-983D-0CC442CDD68B}" type="slidenum">
              <a:rPr lang="en-US" smtClean="0">
                <a:latin typeface="Arial" pitchFamily="34" charset="0"/>
              </a:rPr>
              <a:pPr/>
              <a:t>62</a:t>
            </a:fld>
            <a:endParaRPr lang="en-US" smtClean="0">
              <a:latin typeface="Arial"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09924" name="Slide Number Placeholder 3"/>
          <p:cNvSpPr>
            <a:spLocks noGrp="1"/>
          </p:cNvSpPr>
          <p:nvPr>
            <p:ph type="sldNum" sz="quarter" idx="5"/>
          </p:nvPr>
        </p:nvSpPr>
        <p:spPr>
          <a:noFill/>
        </p:spPr>
        <p:txBody>
          <a:bodyPr/>
          <a:lstStyle/>
          <a:p>
            <a:fld id="{BAE56231-8356-4D6F-8A29-1937C697A87D}" type="slidenum">
              <a:rPr lang="en-US" smtClean="0">
                <a:latin typeface="Arial" pitchFamily="34" charset="0"/>
              </a:rPr>
              <a:pPr/>
              <a:t>63</a:t>
            </a:fld>
            <a:endParaRPr lang="en-US" smtClean="0">
              <a:latin typeface="Arial"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a:ln/>
        </p:spPr>
      </p:sp>
      <p:sp>
        <p:nvSpPr>
          <p:cNvPr id="210947" name="Notes Placeholder 2"/>
          <p:cNvSpPr>
            <a:spLocks noGrp="1"/>
          </p:cNvSpPr>
          <p:nvPr>
            <p:ph type="body" idx="1"/>
          </p:nvPr>
        </p:nvSpPr>
        <p:spPr>
          <a:noFill/>
          <a:ln/>
        </p:spPr>
        <p:txBody>
          <a:bodyPr/>
          <a:lstStyle/>
          <a:p>
            <a:endParaRPr lang="en-US" dirty="0" smtClean="0">
              <a:latin typeface="Arial" pitchFamily="34" charset="0"/>
            </a:endParaRPr>
          </a:p>
          <a:p>
            <a:endParaRPr lang="en-US" dirty="0" smtClean="0">
              <a:latin typeface="Arial" pitchFamily="34" charset="0"/>
            </a:endParaRPr>
          </a:p>
        </p:txBody>
      </p:sp>
      <p:sp>
        <p:nvSpPr>
          <p:cNvPr id="210948" name="Slide Number Placeholder 3"/>
          <p:cNvSpPr>
            <a:spLocks noGrp="1"/>
          </p:cNvSpPr>
          <p:nvPr>
            <p:ph type="sldNum" sz="quarter" idx="5"/>
          </p:nvPr>
        </p:nvSpPr>
        <p:spPr>
          <a:noFill/>
        </p:spPr>
        <p:txBody>
          <a:bodyPr/>
          <a:lstStyle/>
          <a:p>
            <a:fld id="{7C0BB89F-541D-4954-B25C-6D1BEE313E7F}" type="slidenum">
              <a:rPr lang="en-US" smtClean="0">
                <a:latin typeface="Arial" pitchFamily="34" charset="0"/>
              </a:rPr>
              <a:pPr/>
              <a:t>64</a:t>
            </a:fld>
            <a:endParaRPr lang="en-US" smtClean="0">
              <a:latin typeface="Arial"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211972" name="Slide Number Placeholder 3"/>
          <p:cNvSpPr>
            <a:spLocks noGrp="1"/>
          </p:cNvSpPr>
          <p:nvPr>
            <p:ph type="sldNum" sz="quarter" idx="5"/>
          </p:nvPr>
        </p:nvSpPr>
        <p:spPr>
          <a:noFill/>
        </p:spPr>
        <p:txBody>
          <a:bodyPr/>
          <a:lstStyle/>
          <a:p>
            <a:fld id="{F7F476F5-CD42-42AF-8586-C0121B527976}" type="slidenum">
              <a:rPr lang="en-US" smtClean="0">
                <a:latin typeface="Arial" pitchFamily="34" charset="0"/>
              </a:rPr>
              <a:pPr/>
              <a:t>65</a:t>
            </a:fld>
            <a:endParaRPr lang="en-US" smtClean="0">
              <a:latin typeface="Arial"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p>
            <a:fld id="{7652E54A-1D9E-412F-A35A-C6039510AD34}" type="slidenum">
              <a:rPr lang="en-US" smtClean="0">
                <a:latin typeface="Arial" pitchFamily="34" charset="0"/>
              </a:rPr>
              <a:pPr/>
              <a:t>66</a:t>
            </a:fld>
            <a:endParaRPr lang="en-US" smtClean="0">
              <a:latin typeface="Arial" pitchFamily="34" charset="0"/>
            </a:endParaRPr>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7B73DB35-CA60-49C1-8E77-D799417522DA}" type="slidenum">
              <a:rPr lang="en-US" smtClean="0">
                <a:latin typeface="Arial" pitchFamily="34" charset="0"/>
              </a:rPr>
              <a:pPr/>
              <a:t>67</a:t>
            </a:fld>
            <a:endParaRPr lang="en-US" smtClean="0">
              <a:latin typeface="Arial" pitchFamily="34" charset="0"/>
            </a:endParaRPr>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85B3B62C-5484-4939-A1A3-5D513B4FB88C}" type="slidenum">
              <a:rPr lang="en-US" smtClean="0">
                <a:latin typeface="Arial" pitchFamily="34" charset="0"/>
              </a:rPr>
              <a:pPr/>
              <a:t>68</a:t>
            </a:fld>
            <a:endParaRPr lang="en-US" smtClean="0">
              <a:latin typeface="Arial" pitchFamily="34" charset="0"/>
            </a:endParaRPr>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B73D11F1-0311-4DB8-B6AE-FDFC38FF1821}" type="slidenum">
              <a:rPr lang="en-US" smtClean="0">
                <a:latin typeface="Arial" pitchFamily="34" charset="0"/>
              </a:rPr>
              <a:pPr/>
              <a:t>69</a:t>
            </a:fld>
            <a:endParaRPr lang="en-US" smtClean="0">
              <a:latin typeface="Arial" pitchFamily="34" charset="0"/>
            </a:endParaRPr>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p>
            <a:fld id="{22DE4944-0D18-4BCC-93E6-3134D5950E76}" type="slidenum">
              <a:rPr lang="en-US" smtClean="0">
                <a:latin typeface="Arial" pitchFamily="34" charset="0"/>
              </a:rPr>
              <a:pPr/>
              <a:t>70</a:t>
            </a:fld>
            <a:endParaRPr lang="en-US" smtClean="0">
              <a:latin typeface="Arial" pitchFamily="34" charset="0"/>
            </a:endParaRPr>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EE10979B-2CD2-49EC-951F-A5CDC40EE627}" type="slidenum">
              <a:rPr lang="en-US" smtClean="0">
                <a:latin typeface="Arial" pitchFamily="34" charset="0"/>
              </a:rPr>
              <a:pPr/>
              <a:t>71</a:t>
            </a:fld>
            <a:endParaRPr lang="en-US" smtClean="0">
              <a:latin typeface="Arial" pitchFamily="34" charset="0"/>
            </a:endParaRPr>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154628" name="Slide Number Placeholder 3"/>
          <p:cNvSpPr>
            <a:spLocks noGrp="1"/>
          </p:cNvSpPr>
          <p:nvPr>
            <p:ph type="sldNum" sz="quarter" idx="5"/>
          </p:nvPr>
        </p:nvSpPr>
        <p:spPr>
          <a:noFill/>
        </p:spPr>
        <p:txBody>
          <a:bodyPr/>
          <a:lstStyle/>
          <a:p>
            <a:fld id="{C656BDDD-DDBB-4AF2-87BD-9129561823AE}" type="slidenum">
              <a:rPr lang="en-US" smtClean="0">
                <a:latin typeface="Arial" pitchFamily="34" charset="0"/>
              </a:rPr>
              <a:pPr/>
              <a:t>7</a:t>
            </a:fld>
            <a:endParaRPr lang="en-US" smtClean="0">
              <a:latin typeface="Arial"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7F4718F3-3D09-4BFE-B175-30B57B0502EE}" type="slidenum">
              <a:rPr lang="en-US" smtClean="0">
                <a:latin typeface="Arial" pitchFamily="34" charset="0"/>
              </a:rPr>
              <a:pPr/>
              <a:t>72</a:t>
            </a:fld>
            <a:endParaRPr lang="en-US" smtClean="0">
              <a:latin typeface="Arial" pitchFamily="34" charset="0"/>
            </a:endParaRPr>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6F95284A-8014-46AE-9525-512700714529}" type="slidenum">
              <a:rPr lang="en-US" smtClean="0">
                <a:latin typeface="Arial" pitchFamily="34" charset="0"/>
              </a:rPr>
              <a:pPr/>
              <a:t>74</a:t>
            </a:fld>
            <a:endParaRPr lang="en-US"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buFontTx/>
              <a:buChar char="-"/>
            </a:pPr>
            <a:endParaRPr lang="en-US" dirty="0" smtClean="0">
              <a:latin typeface="Arial" pitchFamily="34" charset="0"/>
            </a:endParaRPr>
          </a:p>
          <a:p>
            <a:pPr eaLnBrk="1" hangingPunct="1">
              <a:buFontTx/>
              <a:buChar char="-"/>
            </a:pPr>
            <a:endParaRPr lang="en-US" dirty="0" smtClean="0">
              <a:latin typeface="Arial"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p>
            <a:fld id="{C00182FF-8146-494E-99B2-2F0CC4DA3410}" type="slidenum">
              <a:rPr lang="en-US" smtClean="0">
                <a:latin typeface="Arial" pitchFamily="34" charset="0"/>
              </a:rPr>
              <a:pPr/>
              <a:t>75</a:t>
            </a:fld>
            <a:endParaRPr lang="en-US" smtClean="0">
              <a:latin typeface="Arial" pitchFamily="34" charset="0"/>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7C2B6798-7FEC-4BDC-B0F3-76F3D4AF6BF8}" type="slidenum">
              <a:rPr lang="en-US" smtClean="0">
                <a:latin typeface="Arial" pitchFamily="34" charset="0"/>
              </a:rPr>
              <a:pPr/>
              <a:t>76</a:t>
            </a:fld>
            <a:endParaRPr lang="en-US" smtClean="0">
              <a:latin typeface="Arial" pitchFamily="34" charset="0"/>
            </a:endParaRPr>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823A24A9-9997-4706-832F-658FEAE72F98}" type="slidenum">
              <a:rPr lang="en-US" smtClean="0">
                <a:latin typeface="Arial" pitchFamily="34" charset="0"/>
              </a:rPr>
              <a:pPr/>
              <a:t>77</a:t>
            </a:fld>
            <a:endParaRPr lang="en-US" smtClean="0">
              <a:latin typeface="Arial" pitchFamily="34" charset="0"/>
            </a:endParaRPr>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FCA28426-D2C8-4675-B30B-AF9A1A8405C2}" type="slidenum">
              <a:rPr lang="en-US" smtClean="0">
                <a:latin typeface="Arial" pitchFamily="34" charset="0"/>
              </a:rPr>
              <a:pPr/>
              <a:t>78</a:t>
            </a:fld>
            <a:endParaRPr lang="en-US" smtClean="0">
              <a:latin typeface="Arial" pitchFamily="34" charset="0"/>
            </a:endParaRPr>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50558D90-1EF2-4492-A16E-FBD9D673C4D8}" type="slidenum">
              <a:rPr lang="en-US" smtClean="0">
                <a:latin typeface="Arial" pitchFamily="34" charset="0"/>
              </a:rPr>
              <a:pPr/>
              <a:t>79</a:t>
            </a:fld>
            <a:endParaRPr lang="en-US" smtClean="0">
              <a:latin typeface="Arial" pitchFamily="34" charset="0"/>
            </a:endParaRPr>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4E01D788-D720-4C63-9CB5-5774A9E95C74}" type="slidenum">
              <a:rPr lang="en-US" smtClean="0">
                <a:latin typeface="Arial" pitchFamily="34" charset="0"/>
              </a:rPr>
              <a:pPr/>
              <a:t>80</a:t>
            </a:fld>
            <a:endParaRPr lang="en-US" smtClean="0">
              <a:latin typeface="Arial" pitchFamily="34" charset="0"/>
            </a:endParaRPr>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22AFFC26-CAF8-42DF-A5A8-988738E55E74}" type="slidenum">
              <a:rPr lang="en-US" smtClean="0">
                <a:latin typeface="Arial" pitchFamily="34" charset="0"/>
              </a:rPr>
              <a:pPr/>
              <a:t>81</a:t>
            </a:fld>
            <a:endParaRPr lang="en-US" smtClean="0">
              <a:latin typeface="Arial" pitchFamily="34" charset="0"/>
            </a:endParaRPr>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2E6EF696-2B8C-44F2-A205-88EBF5DB5F53}" type="slidenum">
              <a:rPr lang="en-US" smtClean="0">
                <a:latin typeface="Arial" pitchFamily="34" charset="0"/>
              </a:rPr>
              <a:pPr/>
              <a:t>82</a:t>
            </a:fld>
            <a:endParaRPr lang="en-US" smtClean="0">
              <a:latin typeface="Arial" pitchFamily="34" charset="0"/>
            </a:endParaRPr>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noFill/>
          <a:ln/>
        </p:spPr>
        <p:txBody>
          <a:bodyPr/>
          <a:lstStyle/>
          <a:p>
            <a:pPr eaLnBrk="1" hangingPunct="1"/>
            <a:endParaRPr lang="en-US" dirty="0" smtClean="0">
              <a:solidFill>
                <a:srgbClr val="FFFF00"/>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E8328AF3-1A1A-4696-9610-29ECB5ACFE5D}" type="slidenum">
              <a:rPr lang="en-US" smtClean="0">
                <a:latin typeface="Arial" pitchFamily="34" charset="0"/>
              </a:rPr>
              <a:pPr/>
              <a:t>8</a:t>
            </a:fld>
            <a:endParaRPr lang="en-US" smtClean="0">
              <a:latin typeface="Arial" pitchFamily="34" charset="0"/>
            </a:endParaRPr>
          </a:p>
        </p:txBody>
      </p:sp>
      <p:sp>
        <p:nvSpPr>
          <p:cNvPr id="155651" name="Rectangle 2"/>
          <p:cNvSpPr>
            <a:spLocks noGrp="1" noRot="1" noChangeAspect="1" noChangeArrowheads="1" noTextEdit="1"/>
          </p:cNvSpPr>
          <p:nvPr>
            <p:ph type="sldImg"/>
          </p:nvPr>
        </p:nvSpPr>
        <p:spPr>
          <a:ln/>
        </p:spPr>
      </p:sp>
      <p:sp>
        <p:nvSpPr>
          <p:cNvPr id="407555" name="Rectangle 3"/>
          <p:cNvSpPr>
            <a:spLocks noGrp="1" noChangeArrowheads="1"/>
          </p:cNvSpPr>
          <p:nvPr>
            <p:ph type="body" idx="1"/>
          </p:nvPr>
        </p:nvSpPr>
        <p:spPr/>
        <p:txBody>
          <a:bodyPr/>
          <a:lstStyle/>
          <a:p>
            <a:pPr eaLnBrk="1" hangingPunct="1">
              <a:defRPr/>
            </a:pPr>
            <a:r>
              <a:rPr lang="en-US" b="1" i="1" dirty="0" smtClean="0">
                <a:solidFill>
                  <a:schemeClr val="tx2"/>
                </a:solidFill>
                <a:effectLst>
                  <a:outerShdw blurRad="38100" dist="38100" dir="2700000" algn="tl">
                    <a:srgbClr val="C0C0C0"/>
                  </a:outerShdw>
                </a:effectLst>
              </a:rPr>
              <a:t>What is it?</a:t>
            </a:r>
            <a:r>
              <a:rPr lang="en-US" i="1" dirty="0" smtClean="0">
                <a:solidFill>
                  <a:schemeClr val="tx2"/>
                </a:solidFill>
                <a:effectLst>
                  <a:outerShdw blurRad="38100" dist="38100" dir="2700000" algn="tl">
                    <a:srgbClr val="C0C0C0"/>
                  </a:outerShdw>
                </a:effectLst>
              </a:rPr>
              <a:t> – A community wide approach to coordinated housing and service delivery for persons who are homeless and at risk of homelessness</a:t>
            </a:r>
          </a:p>
          <a:p>
            <a:pPr eaLnBrk="1" hangingPunct="1">
              <a:defRPr/>
            </a:pPr>
            <a:endParaRPr lang="en-US" i="1" dirty="0" smtClean="0">
              <a:solidFill>
                <a:schemeClr val="tx2"/>
              </a:solidFill>
              <a:effectLst>
                <a:outerShdw blurRad="38100" dist="38100" dir="2700000" algn="tl">
                  <a:srgbClr val="C0C0C0"/>
                </a:outerShdw>
              </a:effectLst>
            </a:endParaRPr>
          </a:p>
          <a:p>
            <a:pPr eaLnBrk="1" hangingPunct="1">
              <a:defRPr/>
            </a:pPr>
            <a:r>
              <a:rPr lang="en-US" sz="1600" dirty="0" smtClean="0"/>
              <a:t>CoC’s Are Responsible For:</a:t>
            </a:r>
          </a:p>
          <a:p>
            <a:pPr eaLnBrk="1" hangingPunct="1">
              <a:buFontTx/>
              <a:buChar char="•"/>
              <a:defRPr/>
            </a:pPr>
            <a:r>
              <a:rPr lang="en-US" dirty="0" smtClean="0"/>
              <a:t>Oversight of the Homeless Management Information Systems (HMIS);</a:t>
            </a:r>
          </a:p>
          <a:p>
            <a:pPr eaLnBrk="1" hangingPunct="1">
              <a:buFontTx/>
              <a:buChar char="•"/>
              <a:defRPr/>
            </a:pPr>
            <a:r>
              <a:rPr lang="en-US" dirty="0" smtClean="0"/>
              <a:t>Developing and implementing strategic plans;</a:t>
            </a:r>
          </a:p>
          <a:p>
            <a:pPr eaLnBrk="1" hangingPunct="1">
              <a:buFontTx/>
              <a:buChar char="•"/>
              <a:defRPr/>
            </a:pPr>
            <a:r>
              <a:rPr lang="en-US" dirty="0" smtClean="0"/>
              <a:t>Identification of housing and service capacity and gaps;</a:t>
            </a:r>
          </a:p>
          <a:p>
            <a:pPr eaLnBrk="1" hangingPunct="1">
              <a:buFontTx/>
              <a:buChar char="•"/>
              <a:defRPr/>
            </a:pPr>
            <a:r>
              <a:rPr lang="en-US" dirty="0" smtClean="0"/>
              <a:t>Ensuring broad and inclusive participation;</a:t>
            </a:r>
          </a:p>
          <a:p>
            <a:pPr eaLnBrk="1" hangingPunct="1">
              <a:buFontTx/>
              <a:buChar char="•"/>
              <a:defRPr/>
            </a:pPr>
            <a:r>
              <a:rPr lang="en-US" dirty="0" smtClean="0"/>
              <a:t>Overseeing and submitting the consolidated annual homeless assistance application;</a:t>
            </a: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ln/>
        </p:spPr>
      </p:sp>
      <p:sp>
        <p:nvSpPr>
          <p:cNvPr id="229379"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229380" name="Slide Number Placeholder 3"/>
          <p:cNvSpPr>
            <a:spLocks noGrp="1"/>
          </p:cNvSpPr>
          <p:nvPr>
            <p:ph type="sldNum" sz="quarter" idx="5"/>
          </p:nvPr>
        </p:nvSpPr>
        <p:spPr>
          <a:noFill/>
        </p:spPr>
        <p:txBody>
          <a:bodyPr/>
          <a:lstStyle/>
          <a:p>
            <a:fld id="{36C65200-843D-411A-852D-D1F00DD5159B}" type="slidenum">
              <a:rPr lang="en-US" smtClean="0">
                <a:latin typeface="Arial" pitchFamily="34" charset="0"/>
              </a:rPr>
              <a:pPr/>
              <a:t>83</a:t>
            </a:fld>
            <a:endParaRPr lang="en-US" smtClean="0">
              <a:latin typeface="Arial" pitchFamily="34"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p>
            <a:fld id="{9B3A1DA3-B822-475B-849A-55CC451370BF}" type="slidenum">
              <a:rPr lang="en-US" smtClean="0">
                <a:latin typeface="Arial" pitchFamily="34" charset="0"/>
              </a:rPr>
              <a:pPr/>
              <a:t>86</a:t>
            </a:fld>
            <a:endParaRPr lang="en-US" smtClean="0">
              <a:latin typeface="Arial" pitchFamily="34" charset="0"/>
            </a:endParaRPr>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9E3C9556-C01D-4B59-AD22-3E4E9A1DF05E}" type="slidenum">
              <a:rPr lang="en-US" smtClean="0">
                <a:latin typeface="Arial" pitchFamily="34" charset="0"/>
              </a:rPr>
              <a:pPr/>
              <a:t>87</a:t>
            </a:fld>
            <a:endParaRPr lang="en-US" smtClean="0">
              <a:latin typeface="Arial" pitchFamily="34" charset="0"/>
            </a:endParaRPr>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a:ln/>
        </p:spPr>
      </p:sp>
      <p:sp>
        <p:nvSpPr>
          <p:cNvPr id="232451"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232452" name="Slide Number Placeholder 3"/>
          <p:cNvSpPr>
            <a:spLocks noGrp="1"/>
          </p:cNvSpPr>
          <p:nvPr>
            <p:ph type="sldNum" sz="quarter" idx="5"/>
          </p:nvPr>
        </p:nvSpPr>
        <p:spPr>
          <a:noFill/>
        </p:spPr>
        <p:txBody>
          <a:bodyPr/>
          <a:lstStyle/>
          <a:p>
            <a:fld id="{BB006EBA-FC50-4C7F-A5BC-29045BB53BF2}" type="slidenum">
              <a:rPr lang="en-US" smtClean="0">
                <a:latin typeface="Arial" pitchFamily="34" charset="0"/>
              </a:rPr>
              <a:pPr/>
              <a:t>89</a:t>
            </a:fld>
            <a:endParaRPr lang="en-US" smtClean="0">
              <a:latin typeface="Arial" pitchFamily="34" charset="0"/>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p>
            <a:fld id="{57C80D64-DA3F-4CFC-B00F-D2497B3F1718}" type="slidenum">
              <a:rPr lang="en-US" smtClean="0">
                <a:latin typeface="Arial" pitchFamily="34" charset="0"/>
              </a:rPr>
              <a:pPr/>
              <a:t>90</a:t>
            </a:fld>
            <a:endParaRPr lang="en-US" smtClean="0">
              <a:latin typeface="Arial" pitchFamily="34" charset="0"/>
            </a:endParaRPr>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p>
            <a:fld id="{51F13AE5-B81C-4F5C-A719-C93996AF8A36}" type="slidenum">
              <a:rPr lang="en-US" smtClean="0">
                <a:latin typeface="Arial" pitchFamily="34" charset="0"/>
              </a:rPr>
              <a:pPr/>
              <a:t>91</a:t>
            </a:fld>
            <a:endParaRPr lang="en-US" smtClean="0">
              <a:latin typeface="Arial" pitchFamily="34" charset="0"/>
            </a:endParaRPr>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p:spPr>
        <p:txBody>
          <a:bodyPr/>
          <a:lstStyle/>
          <a:p>
            <a:pPr eaLnBrk="1" hangingPunct="1"/>
            <a:r>
              <a:rPr lang="en-US" smtClean="0">
                <a:latin typeface="Arial" pitchFamily="34" charset="0"/>
              </a:rPr>
              <a:t>Nearly 500 local agencies receive PATH funding through respective state agencies</a:t>
            </a:r>
          </a:p>
          <a:p>
            <a:pPr eaLnBrk="1" hangingPunct="1"/>
            <a:r>
              <a:rPr lang="en-US" smtClean="0">
                <a:latin typeface="Arial" pitchFamily="34" charset="0"/>
              </a:rPr>
              <a:t>Wide network of state and local agencies provide comprehensive, community-based services for homeless persons with mental illness</a:t>
            </a:r>
          </a:p>
          <a:p>
            <a:pPr eaLnBrk="1" hangingPunct="1"/>
            <a:endParaRPr lang="en-US" smtClean="0">
              <a:latin typeface="Arial" pitchFamily="34" charset="0"/>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p>
            <a:fld id="{457655FB-A73F-41DD-A3B8-8D380F72ACF6}" type="slidenum">
              <a:rPr lang="en-US" smtClean="0">
                <a:latin typeface="Arial" pitchFamily="34" charset="0"/>
              </a:rPr>
              <a:pPr/>
              <a:t>93</a:t>
            </a:fld>
            <a:endParaRPr lang="en-US" smtClean="0">
              <a:latin typeface="Arial" pitchFamily="34" charset="0"/>
            </a:endParaRPr>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15710C6F-EA0F-4482-9513-4D78A149D98F}" type="slidenum">
              <a:rPr lang="en-US" smtClean="0">
                <a:latin typeface="Arial" pitchFamily="34" charset="0"/>
              </a:rPr>
              <a:pPr/>
              <a:t>94</a:t>
            </a:fld>
            <a:endParaRPr lang="en-US" smtClean="0">
              <a:latin typeface="Arial" pitchFamily="34" charset="0"/>
            </a:endParaRPr>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p>
            <a:fld id="{2C47B37B-DD0E-4E78-80CA-A3BF385BE755}" type="slidenum">
              <a:rPr lang="en-US" smtClean="0">
                <a:latin typeface="Arial" pitchFamily="34" charset="0"/>
              </a:rPr>
              <a:pPr/>
              <a:t>95</a:t>
            </a:fld>
            <a:endParaRPr lang="en-US" smtClean="0">
              <a:latin typeface="Arial" pitchFamily="34" charset="0"/>
            </a:endParaRPr>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p:spPr>
        <p:txBody>
          <a:bodyPr/>
          <a:lstStyle/>
          <a:p>
            <a:pPr eaLnBrk="1" hangingPunct="1"/>
            <a:r>
              <a:rPr lang="en-US" smtClean="0">
                <a:latin typeface="Arial" pitchFamily="34" charset="0"/>
              </a:rPr>
              <a:t>These are the services that programs must include in order to be eligible for funding.</a:t>
            </a:r>
          </a:p>
          <a:p>
            <a:pPr eaLnBrk="1" hangingPunct="1"/>
            <a:endParaRPr lang="en-US" smtClean="0">
              <a:latin typeface="Arial" pitchFamily="34" charset="0"/>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ln/>
        </p:spPr>
      </p:sp>
      <p:sp>
        <p:nvSpPr>
          <p:cNvPr id="23859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238596" name="Slide Number Placeholder 3"/>
          <p:cNvSpPr>
            <a:spLocks noGrp="1"/>
          </p:cNvSpPr>
          <p:nvPr>
            <p:ph type="sldNum" sz="quarter" idx="5"/>
          </p:nvPr>
        </p:nvSpPr>
        <p:spPr>
          <a:noFill/>
        </p:spPr>
        <p:txBody>
          <a:bodyPr/>
          <a:lstStyle/>
          <a:p>
            <a:fld id="{DC8596B9-08F3-482A-A54D-309C85979708}" type="slidenum">
              <a:rPr lang="en-US" smtClean="0">
                <a:latin typeface="Arial" pitchFamily="34" charset="0"/>
              </a:rPr>
              <a:pPr/>
              <a:t>96</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0A35CE6B-937D-4930-B505-14546540000F}" type="slidenum">
              <a:rPr lang="en-US" smtClean="0">
                <a:latin typeface="Arial" pitchFamily="34" charset="0"/>
              </a:rPr>
              <a:pPr/>
              <a:t>9</a:t>
            </a:fld>
            <a:endParaRPr lang="en-US" smtClean="0">
              <a:latin typeface="Arial" pitchFamily="34"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p>
            <a:fld id="{B6E99B60-57F1-4954-BD52-D3DDF3E6DB5E}" type="slidenum">
              <a:rPr lang="en-US" smtClean="0">
                <a:latin typeface="Arial" pitchFamily="34" charset="0"/>
              </a:rPr>
              <a:pPr/>
              <a:t>97</a:t>
            </a:fld>
            <a:endParaRPr lang="en-US" smtClean="0">
              <a:latin typeface="Arial" pitchFamily="34" charset="0"/>
            </a:endParaRPr>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p>
            <a:fld id="{6DAE455F-3644-4C93-B053-DC19249AD811}" type="slidenum">
              <a:rPr lang="en-US" smtClean="0">
                <a:latin typeface="Arial" pitchFamily="34" charset="0"/>
              </a:rPr>
              <a:pPr/>
              <a:t>99</a:t>
            </a:fld>
            <a:endParaRPr lang="en-US" smtClean="0">
              <a:latin typeface="Arial" pitchFamily="34" charset="0"/>
            </a:endParaRPr>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p>
            <a:fld id="{C35F2638-F64D-4F13-A551-DCCFA4555C23}" type="slidenum">
              <a:rPr lang="en-US" smtClean="0">
                <a:latin typeface="Arial" pitchFamily="34" charset="0"/>
              </a:rPr>
              <a:pPr/>
              <a:t>100</a:t>
            </a:fld>
            <a:endParaRPr lang="en-US" smtClean="0">
              <a:latin typeface="Arial" pitchFamily="34" charset="0"/>
            </a:endParaRPr>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p:spPr>
        <p:txBody>
          <a:bodyPr/>
          <a:lstStyle/>
          <a:p>
            <a:fld id="{39D628AC-593C-43AB-BDC0-FF8558C0B5E3}" type="slidenum">
              <a:rPr lang="en-US" smtClean="0">
                <a:latin typeface="Arial" pitchFamily="34" charset="0"/>
              </a:rPr>
              <a:pPr/>
              <a:t>101</a:t>
            </a:fld>
            <a:endParaRPr lang="en-US" smtClean="0">
              <a:latin typeface="Arial" pitchFamily="34" charset="0"/>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p:spPr>
        <p:txBody>
          <a:bodyPr/>
          <a:lstStyle/>
          <a:p>
            <a:pPr eaLnBrk="1" hangingPunct="1"/>
            <a:r>
              <a:rPr lang="en-US" smtClean="0">
                <a:latin typeface="Arial" pitchFamily="34" charset="0"/>
              </a:rPr>
              <a:t>Post traumatic stress disorder is a complex advanced anxiety disorder in which a person’s memory, emotional responses, intellectual processes, and nervous system have all been disrupted by one or more traumatic experiences. Military trauma is generally associated with greater depression, anger, irritability, and aggression. There are problems with one’s sense of personal identity and a far greater tendency toward suicide or violence. </a:t>
            </a:r>
          </a:p>
          <a:p>
            <a:pPr eaLnBrk="1" hangingPunct="1"/>
            <a:endParaRPr lang="en-US" smtClean="0">
              <a:latin typeface="Arial" pitchFamily="34" charset="0"/>
            </a:endParaRPr>
          </a:p>
          <a:p>
            <a:pPr eaLnBrk="1" hangingPunct="1"/>
            <a:r>
              <a:rPr lang="en-US" smtClean="0">
                <a:latin typeface="Arial" pitchFamily="34" charset="0"/>
              </a:rPr>
              <a:t>VA estimates that 6-11% of Afghanistan war veterans and 12-20% of Iraq War veterans experience PTSD </a:t>
            </a: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p:spPr>
        <p:txBody>
          <a:bodyPr/>
          <a:lstStyle/>
          <a:p>
            <a:fld id="{AFEB6A3D-7578-427C-8DCF-72DD308CAB78}" type="slidenum">
              <a:rPr lang="en-US" smtClean="0">
                <a:latin typeface="Arial" pitchFamily="34" charset="0"/>
              </a:rPr>
              <a:pPr/>
              <a:t>102</a:t>
            </a:fld>
            <a:endParaRPr lang="en-US" smtClean="0">
              <a:latin typeface="Arial" pitchFamily="34" charset="0"/>
            </a:endParaRPr>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a:ln/>
        </p:spPr>
        <p:txBody>
          <a:bodyPr/>
          <a:lstStyle/>
          <a:p>
            <a:pPr eaLnBrk="1" hangingPunct="1"/>
            <a:r>
              <a:rPr lang="en-US" smtClean="0">
                <a:latin typeface="Arial" pitchFamily="34" charset="0"/>
              </a:rPr>
              <a:t>The National Center for PTSD website has a variety of resources for veterans and the general public as well as for providers and researchers including information on assessment, treatment and PTSD issues specific to women.</a:t>
            </a:r>
          </a:p>
          <a:p>
            <a:pPr eaLnBrk="1" hangingPunct="1"/>
            <a:endParaRPr lang="en-US" smtClean="0">
              <a:latin typeface="Arial" pitchFamily="34" charset="0"/>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p:spPr>
        <p:txBody>
          <a:bodyPr/>
          <a:lstStyle/>
          <a:p>
            <a:fld id="{2D99D38A-D42C-4893-A8BF-824F3827A2BC}" type="slidenum">
              <a:rPr lang="en-US" smtClean="0">
                <a:latin typeface="Arial" pitchFamily="34" charset="0"/>
              </a:rPr>
              <a:pPr/>
              <a:t>103</a:t>
            </a:fld>
            <a:endParaRPr lang="en-US" smtClean="0">
              <a:latin typeface="Arial" pitchFamily="34" charset="0"/>
            </a:endParaRPr>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a:ln/>
        </p:spPr>
        <p:txBody>
          <a:bodyPr/>
          <a:lstStyle/>
          <a:p>
            <a:pPr eaLnBrk="1" hangingPunct="1"/>
            <a:r>
              <a:rPr lang="en-US" sz="1000" smtClean="0">
                <a:latin typeface="Arial" pitchFamily="34" charset="0"/>
              </a:rPr>
              <a:t>National Coalition for Homeless Veterans</a:t>
            </a:r>
          </a:p>
          <a:p>
            <a:pPr eaLnBrk="1" hangingPunct="1"/>
            <a:endParaRPr lang="en-US" sz="1000" smtClean="0">
              <a:latin typeface="Arial" pitchFamily="34" charset="0"/>
            </a:endParaRPr>
          </a:p>
          <a:p>
            <a:pPr eaLnBrk="1" hangingPunct="1"/>
            <a:r>
              <a:rPr lang="en-US" sz="1000" smtClean="0">
                <a:latin typeface="Arial" pitchFamily="34" charset="0"/>
              </a:rPr>
              <a:t>Pete Dougherty, Director of Homeless Veterans Programs at VA</a:t>
            </a:r>
          </a:p>
          <a:p>
            <a:pPr eaLnBrk="1" hangingPunct="1"/>
            <a:endParaRPr lang="en-US" sz="1000" smtClean="0">
              <a:latin typeface="Arial" pitchFamily="34" charset="0"/>
            </a:endParaRPr>
          </a:p>
          <a:p>
            <a:pPr lvl="1" eaLnBrk="1" hangingPunct="1">
              <a:spcBef>
                <a:spcPts val="1200"/>
              </a:spcBef>
            </a:pPr>
            <a:r>
              <a:rPr lang="en-US" sz="1000" i="1" smtClean="0">
                <a:latin typeface="Arial" pitchFamily="34" charset="0"/>
              </a:rPr>
              <a:t>Increased Homelessness Among Female Veterans</a:t>
            </a:r>
            <a:r>
              <a:rPr lang="en-US" sz="1000" smtClean="0">
                <a:latin typeface="Arial" pitchFamily="34" charset="0"/>
              </a:rPr>
              <a:t>- Homelessness among our Nation's veterans is a tragedy that requires not only attention, but also action. Congress has taken steps to provide homeless veterans with increased housing and services with programs such as the HUD-Veterans Affairs Supportive Housing program, which takes veterans off the street or out of shelters and places them in permanent housing. While officials at the Department of Veterans Affairs [VA] have seen a decrease in the overall number of homeless veterans, unfortunately, there has been an increase in homelessness among our Nation's female veterans. </a:t>
            </a:r>
          </a:p>
          <a:p>
            <a:pPr lvl="1" eaLnBrk="1" hangingPunct="1">
              <a:spcBef>
                <a:spcPts val="1200"/>
              </a:spcBef>
            </a:pPr>
            <a:endParaRPr lang="en-US" sz="1000" smtClean="0">
              <a:latin typeface="Arial" pitchFamily="34" charset="0"/>
            </a:endParaRPr>
          </a:p>
          <a:p>
            <a:pPr lvl="1" eaLnBrk="1" hangingPunct="1">
              <a:spcBef>
                <a:spcPts val="1200"/>
              </a:spcBef>
            </a:pPr>
            <a:r>
              <a:rPr lang="en-US" sz="1000" smtClean="0">
                <a:latin typeface="Arial" pitchFamily="34" charset="0"/>
              </a:rPr>
              <a:t>Recent data from the VA indicate that the number of female veterans who end up homeless has doubled over the last decade, and in fact 1 out of every 10 homeless veterans under the age of 45 today is a woman. Faced with mental trauma related to military service and challenges in transitioning into the civilian workforce, these female veterans are between two and four times more likely to become homeless than other women. Many of these female veterans also have children in their care, which can make accessing housing services from the VA challenging. </a:t>
            </a:r>
          </a:p>
          <a:p>
            <a:pPr lvl="1" eaLnBrk="1" hangingPunct="1">
              <a:spcBef>
                <a:spcPts val="1200"/>
              </a:spcBef>
            </a:pPr>
            <a:endParaRPr lang="en-US" sz="1000" smtClean="0">
              <a:latin typeface="Arial" pitchFamily="34" charset="0"/>
            </a:endParaRPr>
          </a:p>
          <a:p>
            <a:pPr lvl="1" eaLnBrk="1" hangingPunct="1">
              <a:spcBef>
                <a:spcPts val="1200"/>
              </a:spcBef>
            </a:pPr>
            <a:r>
              <a:rPr lang="en-US" sz="1000" smtClean="0">
                <a:latin typeface="Arial" pitchFamily="34" charset="0"/>
              </a:rPr>
              <a:t>As the Secretary looks to fund additional programs to serve families as part of the homeless competition in fiscal year 2010, the Committee encourages special attention to programs that will provide services to female veterans and their children. In addition, as the Secretary works in coordination with the VA and the Department of Labor to execute the demonstration program to prevent homelessness among our Nation's veterans, for which the Committee included funding in fiscal year 2009, selected grantees should have plans to address the unique and growing needs of female veterans who are at-risk of homelessness. </a:t>
            </a:r>
          </a:p>
          <a:p>
            <a:pPr eaLnBrk="1" hangingPunct="1"/>
            <a:endParaRPr lang="en-US" sz="1000" smtClean="0">
              <a:latin typeface="Arial" pitchFamily="34" charset="0"/>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245763" name="Notes Placeholder 2"/>
          <p:cNvSpPr>
            <a:spLocks noGrp="1"/>
          </p:cNvSpPr>
          <p:nvPr>
            <p:ph type="body" idx="1"/>
          </p:nvPr>
        </p:nvSpPr>
        <p:spPr>
          <a:noFill/>
          <a:ln/>
        </p:spPr>
        <p:txBody>
          <a:bodyPr/>
          <a:lstStyle/>
          <a:p>
            <a:r>
              <a:rPr lang="en-US" smtClean="0">
                <a:latin typeface="Arial" pitchFamily="34" charset="0"/>
              </a:rPr>
              <a:t>Discuss differences in age cohorts - trends</a:t>
            </a:r>
          </a:p>
          <a:p>
            <a:endParaRPr lang="en-US" smtClean="0">
              <a:latin typeface="Arial" pitchFamily="34" charset="0"/>
            </a:endParaRPr>
          </a:p>
          <a:p>
            <a:r>
              <a:rPr lang="en-US" smtClean="0">
                <a:latin typeface="Arial" pitchFamily="34" charset="0"/>
              </a:rPr>
              <a:t>Trend - Emerging women veteran population as well and women with dependent children.</a:t>
            </a:r>
          </a:p>
        </p:txBody>
      </p:sp>
      <p:sp>
        <p:nvSpPr>
          <p:cNvPr id="245764" name="Slide Number Placeholder 3"/>
          <p:cNvSpPr>
            <a:spLocks noGrp="1"/>
          </p:cNvSpPr>
          <p:nvPr>
            <p:ph type="sldNum" sz="quarter" idx="5"/>
          </p:nvPr>
        </p:nvSpPr>
        <p:spPr>
          <a:noFill/>
        </p:spPr>
        <p:txBody>
          <a:bodyPr/>
          <a:lstStyle/>
          <a:p>
            <a:fld id="{3C17D031-0A8B-41DD-9236-AE1E443A8128}" type="slidenum">
              <a:rPr lang="en-US" smtClean="0">
                <a:latin typeface="Arial" pitchFamily="34" charset="0"/>
              </a:rPr>
              <a:pPr/>
              <a:t>104</a:t>
            </a:fld>
            <a:endParaRPr lang="en-US" smtClean="0">
              <a:latin typeface="Arial" pitchFamily="34" charset="0"/>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a:ln/>
        </p:spPr>
      </p:sp>
      <p:sp>
        <p:nvSpPr>
          <p:cNvPr id="246787" name="Notes Placeholder 2"/>
          <p:cNvSpPr>
            <a:spLocks noGrp="1"/>
          </p:cNvSpPr>
          <p:nvPr>
            <p:ph type="body" idx="1"/>
          </p:nvPr>
        </p:nvSpPr>
        <p:spPr>
          <a:noFill/>
          <a:ln/>
        </p:spPr>
        <p:txBody>
          <a:bodyPr/>
          <a:lstStyle/>
          <a:p>
            <a:r>
              <a:rPr lang="en-US" smtClean="0">
                <a:latin typeface="Arial" pitchFamily="34" charset="0"/>
              </a:rPr>
              <a:t>Discuss age cohorts </a:t>
            </a:r>
          </a:p>
          <a:p>
            <a:endParaRPr lang="en-US" smtClean="0">
              <a:latin typeface="Arial" pitchFamily="34" charset="0"/>
            </a:endParaRPr>
          </a:p>
          <a:p>
            <a:r>
              <a:rPr lang="en-US" smtClean="0">
                <a:latin typeface="Arial" pitchFamily="34" charset="0"/>
              </a:rPr>
              <a:t>Increase in combat exposure for younger veterans</a:t>
            </a:r>
          </a:p>
          <a:p>
            <a:endParaRPr lang="en-US" smtClean="0">
              <a:latin typeface="Arial" pitchFamily="34" charset="0"/>
            </a:endParaRPr>
          </a:p>
          <a:p>
            <a:r>
              <a:rPr lang="en-US" smtClean="0">
                <a:latin typeface="Arial" pitchFamily="34" charset="0"/>
              </a:rPr>
              <a:t>Important of using this type of data (at the local level) to help inform your service planning</a:t>
            </a:r>
          </a:p>
        </p:txBody>
      </p:sp>
      <p:sp>
        <p:nvSpPr>
          <p:cNvPr id="246788" name="Slide Number Placeholder 3"/>
          <p:cNvSpPr>
            <a:spLocks noGrp="1"/>
          </p:cNvSpPr>
          <p:nvPr>
            <p:ph type="sldNum" sz="quarter" idx="5"/>
          </p:nvPr>
        </p:nvSpPr>
        <p:spPr>
          <a:noFill/>
        </p:spPr>
        <p:txBody>
          <a:bodyPr/>
          <a:lstStyle/>
          <a:p>
            <a:fld id="{630818C3-A809-4732-BBD6-F40C6319AA38}" type="slidenum">
              <a:rPr lang="en-US" smtClean="0">
                <a:latin typeface="Arial" pitchFamily="34" charset="0"/>
              </a:rPr>
              <a:pPr/>
              <a:t>105</a:t>
            </a:fld>
            <a:endParaRPr lang="en-US" smtClean="0">
              <a:latin typeface="Arial" pitchFamily="34" charset="0"/>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p>
            <a:fld id="{F72D4FC4-A8EE-4DA3-B676-7DE9C88B9544}" type="slidenum">
              <a:rPr lang="en-US" smtClean="0">
                <a:latin typeface="Arial" pitchFamily="34" charset="0"/>
              </a:rPr>
              <a:pPr/>
              <a:t>106</a:t>
            </a:fld>
            <a:endParaRPr lang="en-US" smtClean="0">
              <a:latin typeface="Arial" pitchFamily="34" charset="0"/>
            </a:endParaRPr>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p:spPr>
        <p:txBody>
          <a:bodyPr/>
          <a:lstStyle/>
          <a:p>
            <a:pPr eaLnBrk="1" hangingPunct="1"/>
            <a:r>
              <a:rPr lang="en-US" smtClean="0">
                <a:latin typeface="Arial" pitchFamily="34" charset="0"/>
              </a:rPr>
              <a:t>Project CHALENG can enhance and coordinate services by bringing the VA together with community agencies and other federal, state, and local governments who provide services to the homeless to raise awareness of homeless Veterans' needs and to plan to meet those needs.  </a:t>
            </a: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txBox="1">
            <a:spLocks noGrp="1" noChangeArrowheads="1"/>
          </p:cNvSpPr>
          <p:nvPr/>
        </p:nvSpPr>
        <p:spPr bwMode="auto">
          <a:xfrm>
            <a:off x="3884613" y="8845550"/>
            <a:ext cx="2971800" cy="466725"/>
          </a:xfrm>
          <a:prstGeom prst="rect">
            <a:avLst/>
          </a:prstGeom>
          <a:noFill/>
          <a:ln w="9525">
            <a:noFill/>
            <a:miter lim="800000"/>
            <a:headEnd/>
            <a:tailEnd/>
          </a:ln>
        </p:spPr>
        <p:txBody>
          <a:bodyPr lIns="93177" tIns="46589" rIns="93177" bIns="46589" anchor="b"/>
          <a:lstStyle/>
          <a:p>
            <a:pPr algn="r"/>
            <a:fld id="{4B666D28-54AC-4A64-AD9B-BC8EEEC5B614}" type="slidenum">
              <a:rPr lang="en-US" sz="1200">
                <a:latin typeface="Times New Roman" pitchFamily="18" charset="0"/>
              </a:rPr>
              <a:pPr algn="r"/>
              <a:t>108</a:t>
            </a:fld>
            <a:endParaRPr lang="en-US" sz="1200">
              <a:latin typeface="Times New Roman" pitchFamily="18" charset="0"/>
            </a:endParaRPr>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eaLnBrk="0" hangingPunct="0">
              <a:defRPr/>
            </a:pPr>
            <a:endParaRPr lang="en-US" dirty="0"/>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0B15FE6F-D9A7-46AE-AD9C-A55850F740AA}" type="datetimeFigureOut">
              <a:rPr/>
              <a:pPr>
                <a:defRPr/>
              </a:pPr>
              <a:t>10/30/2013</a:t>
            </a:fld>
            <a:endParaRPr dirty="0"/>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D9F66BA2-D977-45E3-B17E-93B78B99A51D}" type="slidenum">
              <a:rPr/>
              <a:pPr>
                <a:defRPr/>
              </a:pPr>
              <a:t>‹#›</a:t>
            </a:fld>
            <a:endParaRPr dirty="0"/>
          </a:p>
        </p:txBody>
      </p:sp>
      <p:sp>
        <p:nvSpPr>
          <p:cNvPr id="9" name="Date Placeholder 3"/>
          <p:cNvSpPr>
            <a:spLocks noGrp="1"/>
          </p:cNvSpPr>
          <p:nvPr>
            <p:ph type="dt" sz="half" idx="13"/>
          </p:nvPr>
        </p:nvSpPr>
        <p:spPr>
          <a:xfrm>
            <a:off x="457200" y="6356350"/>
            <a:ext cx="2133600" cy="365125"/>
          </a:xfrm>
        </p:spPr>
        <p:txBody>
          <a:bodyPr/>
          <a:lstStyle>
            <a:lvl1pPr>
              <a:defRPr/>
            </a:lvl1pPr>
          </a:lstStyle>
          <a:p>
            <a:pPr>
              <a:defRPr/>
            </a:pPr>
            <a:fld id="{F32A2C69-D7B2-4504-973F-374811387FAD}" type="datetimeFigureOut">
              <a:rPr lang="en-US"/>
              <a:pPr>
                <a:defRPr/>
              </a:pPr>
              <a:t>10/30/2013</a:t>
            </a:fld>
            <a:endParaRPr lang="en-US" dirty="0"/>
          </a:p>
        </p:txBody>
      </p:sp>
      <p:sp>
        <p:nvSpPr>
          <p:cNvPr id="10" name="Footer Placeholder 4"/>
          <p:cNvSpPr>
            <a:spLocks noGrp="1"/>
          </p:cNvSpPr>
          <p:nvPr>
            <p:ph type="ftr" sz="quarter" idx="14"/>
          </p:nvPr>
        </p:nvSpPr>
        <p:spPr>
          <a:xfrm>
            <a:off x="3124200" y="6356350"/>
            <a:ext cx="2895600" cy="365125"/>
          </a:xfrm>
        </p:spPr>
        <p:txBody>
          <a:bodyPr/>
          <a:lstStyle>
            <a:lvl1pPr>
              <a:defRPr/>
            </a:lvl1pPr>
          </a:lstStyle>
          <a:p>
            <a:pPr>
              <a:defRPr/>
            </a:pPr>
            <a:endParaRPr lang="en-US"/>
          </a:p>
        </p:txBody>
      </p:sp>
      <p:sp>
        <p:nvSpPr>
          <p:cNvPr id="11" name="Slide Number Placeholder 5"/>
          <p:cNvSpPr>
            <a:spLocks noGrp="1"/>
          </p:cNvSpPr>
          <p:nvPr>
            <p:ph type="sldNum" sz="quarter" idx="15"/>
          </p:nvPr>
        </p:nvSpPr>
        <p:spPr>
          <a:xfrm>
            <a:off x="6553200" y="6356350"/>
            <a:ext cx="2133600" cy="365125"/>
          </a:xfrm>
        </p:spPr>
        <p:txBody>
          <a:bodyPr/>
          <a:lstStyle>
            <a:lvl1pPr>
              <a:defRPr/>
            </a:lvl1pPr>
          </a:lstStyle>
          <a:p>
            <a:pPr>
              <a:defRPr/>
            </a:pPr>
            <a:fld id="{D5C1DACC-F7E0-4E03-AD37-C308EA4AF6E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0FE4D265-062F-4330-8AD5-EBF2072BE914}" type="datetimeFigureOut">
              <a:rPr lang="en-US"/>
              <a:pPr>
                <a:defRPr/>
              </a:pPr>
              <a:t>10/30/2013</a:t>
            </a:fld>
            <a:endParaRPr lang="en-US" dirty="0"/>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D932FA0A-BF52-4DA0-9903-383E8A37B09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243388" y="6557963"/>
            <a:ext cx="2001837" cy="227012"/>
          </a:xfrm>
        </p:spPr>
        <p:txBody>
          <a:bodyPr/>
          <a:lstStyle>
            <a:lvl1pPr>
              <a:defRPr/>
            </a:lvl1pPr>
            <a:extLst/>
          </a:lstStyle>
          <a:p>
            <a:pPr>
              <a:defRPr/>
            </a:pPr>
            <a:fld id="{BBE35A90-0F47-4526-BC4B-FEFF67A73727}" type="datetimeFigureOut">
              <a:rPr lang="en-US"/>
              <a:pPr>
                <a:defRPr/>
              </a:pPr>
              <a:t>10/30/2013</a:t>
            </a:fld>
            <a:endParaRPr lang="en-US" dirty="0"/>
          </a:p>
        </p:txBody>
      </p:sp>
      <p:sp>
        <p:nvSpPr>
          <p:cNvPr id="6"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7"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3D65EA12-0B6C-4B62-8F5A-48FC7911EE8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F762244B-843E-4C3A-B7C8-56E34356D17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1143000"/>
          </a:xfrm>
          <a:prstGeom prst="rect">
            <a:avLst/>
          </a:prstGeom>
          <a:solidFill>
            <a:schemeClr val="tx2">
              <a:lumMod val="50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eaLnBrk="0" fontAlgn="auto" hangingPunct="0">
              <a:spcBef>
                <a:spcPts val="0"/>
              </a:spcBef>
              <a:spcAft>
                <a:spcPts val="0"/>
              </a:spcAft>
              <a:defRPr/>
            </a:pPr>
            <a:endParaRPr lang="en-US" dirty="0"/>
          </a:p>
        </p:txBody>
      </p:sp>
      <p:cxnSp>
        <p:nvCxnSpPr>
          <p:cNvPr id="5" name="Straight Connector 4"/>
          <p:cNvCxnSpPr/>
          <p:nvPr userDrawn="1"/>
        </p:nvCxnSpPr>
        <p:spPr>
          <a:xfrm>
            <a:off x="0" y="1143000"/>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2" name="Title 1"/>
          <p:cNvSpPr>
            <a:spLocks noGrp="1"/>
          </p:cNvSpPr>
          <p:nvPr>
            <p:ph type="title"/>
          </p:nvPr>
        </p:nvSpPr>
        <p:spPr>
          <a:xfrm>
            <a:off x="457200" y="152400"/>
            <a:ext cx="8382000" cy="762000"/>
          </a:xfrm>
        </p:spPr>
        <p:txBody>
          <a:bodyPr/>
          <a:lstStyle>
            <a:extLst/>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7239000" cy="53340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8305800" y="1295400"/>
            <a:ext cx="741363" cy="228600"/>
          </a:xfrm>
        </p:spPr>
        <p:txBody>
          <a:bodyPr/>
          <a:lstStyle>
            <a:lvl1pPr algn="ctr">
              <a:defRPr b="1">
                <a:solidFill>
                  <a:schemeClr val="bg1"/>
                </a:solidFill>
              </a:defRPr>
            </a:lvl1pPr>
            <a:extLst/>
          </a:lstStyle>
          <a:p>
            <a:pPr>
              <a:defRPr/>
            </a:pPr>
            <a:fld id="{19BEE7CB-0873-4A7D-B51A-E9AE9367F21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userDrawn="1"/>
        </p:nvSpPr>
        <p:spPr>
          <a:xfrm>
            <a:off x="0" y="2209800"/>
            <a:ext cx="8153400" cy="4572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pic>
        <p:nvPicPr>
          <p:cNvPr id="5" name="Picture 9"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2" name="Title 1"/>
          <p:cNvSpPr>
            <a:spLocks noGrp="1"/>
          </p:cNvSpPr>
          <p:nvPr>
            <p:ph type="title"/>
          </p:nvPr>
        </p:nvSpPr>
        <p:spPr>
          <a:xfrm>
            <a:off x="1066800" y="2821837"/>
            <a:ext cx="6255488" cy="1362075"/>
          </a:xfrm>
        </p:spPr>
        <p:txBody>
          <a:bodyPr anchor="t"/>
          <a:lstStyle>
            <a:lvl1pPr algn="l">
              <a:buNone/>
              <a:defRPr sz="42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1066800" y="1905000"/>
            <a:ext cx="6255488" cy="743507"/>
          </a:xfrm>
        </p:spPr>
        <p:txBody>
          <a:bodyPr anchor="b"/>
          <a:lstStyle>
            <a:lvl1pPr marL="0" indent="0" algn="l">
              <a:buNone/>
              <a:defRPr sz="2000" b="1">
                <a:solidFill>
                  <a:schemeClr val="bg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6"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5B962262-C3AF-4B04-8122-B1E9DC010D76}" type="datetimeFigureOut">
              <a:rPr lang="en-US"/>
              <a:pPr>
                <a:defRPr/>
              </a:pPr>
              <a:t>10/30/2013</a:t>
            </a:fld>
            <a:endParaRPr lang="en-US" dirty="0"/>
          </a:p>
        </p:txBody>
      </p:sp>
      <p:sp>
        <p:nvSpPr>
          <p:cNvPr id="7"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8"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74100F01-F388-4520-BB6B-CA9E0FFEF3F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0"/>
            <a:ext cx="9144000" cy="1143000"/>
          </a:xfrm>
          <a:prstGeom prst="rect">
            <a:avLst/>
          </a:prstGeom>
          <a:solidFill>
            <a:schemeClr val="tx2">
              <a:lumMod val="50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eaLnBrk="0" fontAlgn="auto" hangingPunct="0">
              <a:spcBef>
                <a:spcPts val="0"/>
              </a:spcBef>
              <a:spcAft>
                <a:spcPts val="0"/>
              </a:spcAft>
              <a:defRPr/>
            </a:pPr>
            <a:endParaRPr lang="en-US" dirty="0"/>
          </a:p>
        </p:txBody>
      </p:sp>
      <p:cxnSp>
        <p:nvCxnSpPr>
          <p:cNvPr id="6" name="Straight Connector 5"/>
          <p:cNvCxnSpPr/>
          <p:nvPr userDrawn="1"/>
        </p:nvCxnSpPr>
        <p:spPr>
          <a:xfrm>
            <a:off x="0" y="1143000"/>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10"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8" name="Slide Number Placeholder 5"/>
          <p:cNvSpPr txBox="1">
            <a:spLocks/>
          </p:cNvSpPr>
          <p:nvPr userDrawn="1"/>
        </p:nvSpPr>
        <p:spPr>
          <a:xfrm>
            <a:off x="8305800" y="1295400"/>
            <a:ext cx="741363" cy="228600"/>
          </a:xfrm>
          <a:prstGeom prst="rect">
            <a:avLst/>
          </a:prstGeom>
        </p:spPr>
        <p:txBody>
          <a:bodyPr lIns="0" tIns="0" rIns="0" bIns="0" anchor="b"/>
          <a:lstStyle>
            <a:lvl1pPr>
              <a:defRPr b="1">
                <a:solidFill>
                  <a:schemeClr val="bg1"/>
                </a:solidFill>
              </a:defRPr>
            </a:lvl1pPr>
            <a:extLst/>
          </a:lstStyle>
          <a:p>
            <a:pPr algn="ctr">
              <a:defRPr/>
            </a:pPr>
            <a:fld id="{7B3239B7-7564-4866-89FB-4DC5B186AE9D}" type="slidenum">
              <a:rPr lang="en-US" sz="1100" smtClean="0">
                <a:latin typeface="Arial" charset="0"/>
              </a:rPr>
              <a:pPr algn="ctr">
                <a:defRPr/>
              </a:pPr>
              <a:t>‹#›</a:t>
            </a:fld>
            <a:endParaRPr lang="en-US" sz="1100" dirty="0">
              <a:latin typeface="Arial" charset="0"/>
            </a:endParaRPr>
          </a:p>
        </p:txBody>
      </p:sp>
      <p:sp>
        <p:nvSpPr>
          <p:cNvPr id="2" name="Title 1"/>
          <p:cNvSpPr>
            <a:spLocks noGrp="1"/>
          </p:cNvSpPr>
          <p:nvPr>
            <p:ph type="title"/>
          </p:nvPr>
        </p:nvSpPr>
        <p:spPr>
          <a:xfrm>
            <a:off x="457200" y="228600"/>
            <a:ext cx="8458200" cy="6858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extLst/>
          </a:lstStyle>
          <a:p>
            <a:pPr>
              <a:defRPr/>
            </a:pPr>
            <a:fld id="{57BD21FB-C7AC-4FBD-AC8B-1E8E151DF729}" type="datetimeFigureOut">
              <a:rPr lang="en-US"/>
              <a:pPr>
                <a:defRPr/>
              </a:pPr>
              <a:t>10/30/2013</a:t>
            </a:fld>
            <a:endParaRPr lang="en-US" dirty="0"/>
          </a:p>
        </p:txBody>
      </p:sp>
      <p:sp>
        <p:nvSpPr>
          <p:cNvPr id="10" name="Footer Placeholder 5"/>
          <p:cNvSpPr>
            <a:spLocks noGrp="1"/>
          </p:cNvSpPr>
          <p:nvPr>
            <p:ph type="ftr" sz="quarter" idx="11"/>
          </p:nvPr>
        </p:nvSpPr>
        <p:spPr/>
        <p:txBody>
          <a:bodyPr/>
          <a:lstStyle>
            <a:lvl1pPr>
              <a:defRPr/>
            </a:lvl1pPr>
            <a:extLst/>
          </a:lstStyle>
          <a:p>
            <a:pPr>
              <a:defRPr/>
            </a:pPr>
            <a:endParaRPr lang="en-US"/>
          </a:p>
        </p:txBody>
      </p:sp>
      <p:sp>
        <p:nvSpPr>
          <p:cNvPr id="11" name="Slide Number Placeholder 6"/>
          <p:cNvSpPr>
            <a:spLocks noGrp="1"/>
          </p:cNvSpPr>
          <p:nvPr>
            <p:ph type="sldNum" sz="quarter" idx="12"/>
          </p:nvPr>
        </p:nvSpPr>
        <p:spPr/>
        <p:txBody>
          <a:bodyPr/>
          <a:lstStyle>
            <a:lvl1pPr>
              <a:defRPr/>
            </a:lvl1pPr>
            <a:extLst/>
          </a:lstStyle>
          <a:p>
            <a:pPr>
              <a:defRPr/>
            </a:pPr>
            <a:fld id="{13E25D1C-470C-44D8-86DC-371D285CA83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chemeClr val="tx2">
              <a:lumMod val="50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eaLnBrk="0" fontAlgn="auto" hangingPunct="0">
              <a:spcBef>
                <a:spcPts val="0"/>
              </a:spcBef>
              <a:spcAft>
                <a:spcPts val="0"/>
              </a:spcAft>
              <a:defRPr/>
            </a:pPr>
            <a:endParaRPr lang="en-US" dirty="0"/>
          </a:p>
        </p:txBody>
      </p:sp>
      <p:sp>
        <p:nvSpPr>
          <p:cNvPr id="8" name="Slide Number Placeholder 5"/>
          <p:cNvSpPr txBox="1">
            <a:spLocks/>
          </p:cNvSpPr>
          <p:nvPr userDrawn="1"/>
        </p:nvSpPr>
        <p:spPr>
          <a:xfrm>
            <a:off x="8305800" y="1295400"/>
            <a:ext cx="741363" cy="228600"/>
          </a:xfrm>
          <a:prstGeom prst="rect">
            <a:avLst/>
          </a:prstGeom>
        </p:spPr>
        <p:txBody>
          <a:bodyPr lIns="0" tIns="0" rIns="0" bIns="0" anchor="b"/>
          <a:lstStyle>
            <a:lvl1pPr>
              <a:defRPr b="1">
                <a:solidFill>
                  <a:schemeClr val="bg1"/>
                </a:solidFill>
              </a:defRPr>
            </a:lvl1pPr>
            <a:extLst/>
          </a:lstStyle>
          <a:p>
            <a:pPr algn="ctr">
              <a:defRPr/>
            </a:pPr>
            <a:fld id="{C3762874-E904-4379-8370-82B2D69405B0}" type="slidenum">
              <a:rPr lang="en-US" sz="1100" smtClean="0">
                <a:latin typeface="Arial" charset="0"/>
              </a:rPr>
              <a:pPr algn="ctr">
                <a:defRPr/>
              </a:pPr>
              <a:t>‹#›</a:t>
            </a:fld>
            <a:endParaRPr lang="en-US" sz="1100" dirty="0">
              <a:latin typeface="Arial" charset="0"/>
            </a:endParaRPr>
          </a:p>
        </p:txBody>
      </p:sp>
      <p:cxnSp>
        <p:nvCxnSpPr>
          <p:cNvPr id="9" name="Straight Connector 8"/>
          <p:cNvCxnSpPr/>
          <p:nvPr userDrawn="1"/>
        </p:nvCxnSpPr>
        <p:spPr>
          <a:xfrm>
            <a:off x="0" y="1143000"/>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11"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pic>
        <p:nvPicPr>
          <p:cNvPr id="11" name="Picture 12"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2" name="Title 1"/>
          <p:cNvSpPr>
            <a:spLocks noGrp="1"/>
          </p:cNvSpPr>
          <p:nvPr>
            <p:ph type="title"/>
          </p:nvPr>
        </p:nvSpPr>
        <p:spPr>
          <a:xfrm>
            <a:off x="457200" y="228600"/>
            <a:ext cx="8534400" cy="67056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447800"/>
            <a:ext cx="3520440" cy="457200"/>
          </a:xfrm>
          <a:ln/>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tx2">
                    <a:lumMod val="75000"/>
                  </a:schemeClr>
                </a:solidFill>
                <a:effectLst/>
              </a:defRPr>
            </a:lvl1pPr>
            <a:lvl2pPr>
              <a:buNone/>
              <a:defRPr sz="2000" b="1"/>
            </a:lvl2pPr>
            <a:lvl3pPr>
              <a:buNone/>
              <a:defRPr sz="1800" b="1"/>
            </a:lvl3pPr>
            <a:lvl4pPr>
              <a:buNone/>
              <a:defRPr sz="1600" b="1"/>
            </a:lvl4pPr>
            <a:lvl5pPr>
              <a:buNone/>
              <a:defRPr sz="1600" b="1"/>
            </a:lvl5pPr>
            <a:extLst/>
          </a:lstStyle>
          <a:p>
            <a:pPr lvl="0"/>
            <a:r>
              <a:rPr lang="en-US" dirty="0" smtClean="0"/>
              <a:t>Click to edit Master text styles</a:t>
            </a:r>
          </a:p>
        </p:txBody>
      </p:sp>
      <p:sp>
        <p:nvSpPr>
          <p:cNvPr id="4" name="Text Placeholder 3"/>
          <p:cNvSpPr>
            <a:spLocks noGrp="1"/>
          </p:cNvSpPr>
          <p:nvPr>
            <p:ph type="body" sz="half" idx="3"/>
          </p:nvPr>
        </p:nvSpPr>
        <p:spPr>
          <a:xfrm>
            <a:off x="4178808" y="1447800"/>
            <a:ext cx="3520440" cy="457200"/>
          </a:xfrm>
          <a:ln/>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tx2">
                    <a:lumMod val="75000"/>
                  </a:schemeClr>
                </a:solidFill>
                <a:effectLst/>
              </a:defRPr>
            </a:lvl1pPr>
            <a:lvl2pPr>
              <a:buNone/>
              <a:defRPr sz="2000" b="1"/>
            </a:lvl2pPr>
            <a:lvl3pPr>
              <a:buNone/>
              <a:defRPr sz="1800" b="1"/>
            </a:lvl3pPr>
            <a:lvl4pPr>
              <a:buNone/>
              <a:defRPr sz="1600" b="1"/>
            </a:lvl4pPr>
            <a:lvl5pPr>
              <a:buNone/>
              <a:defRPr sz="1600" b="1"/>
            </a:lvl5pPr>
            <a:extLst/>
          </a:lstStyle>
          <a:p>
            <a:pPr lvl="0"/>
            <a:r>
              <a:rPr lang="en-US" dirty="0" smtClean="0"/>
              <a:t>Click to edit Master text styles</a:t>
            </a:r>
          </a:p>
        </p:txBody>
      </p:sp>
      <p:sp>
        <p:nvSpPr>
          <p:cNvPr id="5" name="Content Placeholder 4"/>
          <p:cNvSpPr>
            <a:spLocks noGrp="1"/>
          </p:cNvSpPr>
          <p:nvPr>
            <p:ph sz="quarter" idx="2"/>
          </p:nvPr>
        </p:nvSpPr>
        <p:spPr>
          <a:xfrm>
            <a:off x="457200" y="2057400"/>
            <a:ext cx="3520440" cy="4114800"/>
          </a:xfrm>
          <a:solidFill>
            <a:schemeClr val="accent3">
              <a:lumMod val="20000"/>
              <a:lumOff val="80000"/>
            </a:schemeClr>
          </a:solidFill>
        </p:spPr>
        <p:style>
          <a:lnRef idx="2">
            <a:schemeClr val="accent3"/>
          </a:lnRef>
          <a:fillRef idx="1">
            <a:schemeClr val="lt1"/>
          </a:fillRef>
          <a:effectRef idx="0">
            <a:schemeClr val="accent3"/>
          </a:effectRef>
          <a:fontRef idx="none"/>
        </p:style>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2057400"/>
            <a:ext cx="3520440" cy="4114800"/>
          </a:xfrm>
          <a:solidFill>
            <a:schemeClr val="accent3">
              <a:lumMod val="20000"/>
              <a:lumOff val="80000"/>
            </a:schemeClr>
          </a:solidFill>
        </p:spPr>
        <p:style>
          <a:lnRef idx="2">
            <a:schemeClr val="accent3"/>
          </a:lnRef>
          <a:fillRef idx="1">
            <a:schemeClr val="lt1"/>
          </a:fillRef>
          <a:effectRef idx="0">
            <a:schemeClr val="accent3"/>
          </a:effectRef>
          <a:fontRef idx="none"/>
        </p:style>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6"/>
          <p:cNvSpPr>
            <a:spLocks noGrp="1"/>
          </p:cNvSpPr>
          <p:nvPr>
            <p:ph type="dt" sz="half" idx="10"/>
          </p:nvPr>
        </p:nvSpPr>
        <p:spPr/>
        <p:txBody>
          <a:bodyPr/>
          <a:lstStyle>
            <a:lvl1pPr>
              <a:defRPr/>
            </a:lvl1pPr>
            <a:extLst/>
          </a:lstStyle>
          <a:p>
            <a:pPr>
              <a:defRPr/>
            </a:pPr>
            <a:fld id="{387E072A-71C6-42C0-B526-2FD6562BFD24}" type="datetimeFigureOut">
              <a:rPr lang="en-US"/>
              <a:pPr>
                <a:defRPr/>
              </a:pPr>
              <a:t>10/30/2013</a:t>
            </a:fld>
            <a:endParaRPr lang="en-US" dirty="0"/>
          </a:p>
        </p:txBody>
      </p:sp>
      <p:sp>
        <p:nvSpPr>
          <p:cNvPr id="13" name="Footer Placeholder 7"/>
          <p:cNvSpPr>
            <a:spLocks noGrp="1"/>
          </p:cNvSpPr>
          <p:nvPr>
            <p:ph type="ftr" sz="quarter" idx="11"/>
          </p:nvPr>
        </p:nvSpPr>
        <p:spPr/>
        <p:txBody>
          <a:bodyPr/>
          <a:lstStyle>
            <a:lvl1pPr>
              <a:defRPr/>
            </a:lvl1pPr>
            <a:extLst/>
          </a:lstStyle>
          <a:p>
            <a:pPr>
              <a:defRPr/>
            </a:pPr>
            <a:endParaRPr lang="en-US"/>
          </a:p>
        </p:txBody>
      </p:sp>
      <p:sp>
        <p:nvSpPr>
          <p:cNvPr id="14" name="Slide Number Placeholder 8"/>
          <p:cNvSpPr>
            <a:spLocks noGrp="1"/>
          </p:cNvSpPr>
          <p:nvPr>
            <p:ph type="sldNum" sz="quarter" idx="12"/>
          </p:nvPr>
        </p:nvSpPr>
        <p:spPr/>
        <p:txBody>
          <a:bodyPr/>
          <a:lstStyle>
            <a:lvl1pPr>
              <a:defRPr/>
            </a:lvl1pPr>
            <a:extLst/>
          </a:lstStyle>
          <a:p>
            <a:pPr>
              <a:defRPr/>
            </a:pPr>
            <a:fld id="{69BD50B3-3A8B-486A-A244-E4155E77D36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1D25C4FD-DF8B-4C8E-9281-1CEC1520181B}" type="datetimeFigureOut">
              <a:rPr lang="en-US"/>
              <a:pPr>
                <a:defRPr/>
              </a:pPr>
              <a:t>10/30/2013</a:t>
            </a:fld>
            <a:endParaRPr lang="en-US" dirty="0"/>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9645CCB6-D0DF-4683-B169-0597B6A9B2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solidFill>
                  <a:schemeClr val="tx2"/>
                </a:solidFill>
              </a:defRPr>
            </a:lvl1pPr>
            <a:extLst/>
          </a:lstStyle>
          <a:p>
            <a:pPr>
              <a:defRPr/>
            </a:pPr>
            <a:fld id="{074743E1-8BFC-476E-83D5-9A83F98BDF79}" type="datetimeFigureOut">
              <a:rPr lang="en-US"/>
              <a:pPr>
                <a:defRPr/>
              </a:pPr>
              <a:t>10/30/2013</a:t>
            </a:fld>
            <a:endParaRPr lang="en-US" dirty="0"/>
          </a:p>
        </p:txBody>
      </p:sp>
      <p:sp>
        <p:nvSpPr>
          <p:cNvPr id="4"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DDAAB867-386D-4464-850F-1F544822E77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TacInWhite_nobackground.tif"/>
          <p:cNvPicPr>
            <a:picLocks noChangeAspect="1"/>
          </p:cNvPicPr>
          <p:nvPr userDrawn="1"/>
        </p:nvPicPr>
        <p:blipFill>
          <a:blip r:embed="rId2" cstate="print"/>
          <a:srcRect/>
          <a:stretch>
            <a:fillRect/>
          </a:stretch>
        </p:blipFill>
        <p:spPr bwMode="auto">
          <a:xfrm>
            <a:off x="8305800" y="6069013"/>
            <a:ext cx="692150" cy="636587"/>
          </a:xfrm>
          <a:prstGeom prst="rect">
            <a:avLst/>
          </a:prstGeom>
          <a:noFill/>
          <a:ln w="9525">
            <a:noFill/>
            <a:miter lim="800000"/>
            <a:headEnd/>
            <a:tailEnd/>
          </a:ln>
        </p:spPr>
      </p:pic>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55E6C531-8B47-45F5-9342-8FF7C87CFF4B}" type="datetimeFigureOut">
              <a:rPr lang="en-US"/>
              <a:pPr>
                <a:defRPr/>
              </a:pPr>
              <a:t>10/30/2013</a:t>
            </a:fld>
            <a:endParaRPr lang="en-US" dirty="0"/>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p:txBody>
          <a:bodyPr/>
          <a:lstStyle>
            <a:lvl1pPr>
              <a:defRPr/>
            </a:lvl1pPr>
            <a:extLst/>
          </a:lstStyle>
          <a:p>
            <a:pPr>
              <a:defRPr/>
            </a:pPr>
            <a:fld id="{D1AFE209-20CF-405C-9D0A-5933344BB8D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pic>
        <p:nvPicPr>
          <p:cNvPr id="7" name="Picture 10" descr="TacInWhite_nobackground.tif"/>
          <p:cNvPicPr>
            <a:picLocks noChangeAspect="1"/>
          </p:cNvPicPr>
          <p:nvPr userDrawn="1"/>
        </p:nvPicPr>
        <p:blipFill>
          <a:blip r:embed="rId3" cstate="print"/>
          <a:srcRect/>
          <a:stretch>
            <a:fillRect/>
          </a:stretch>
        </p:blipFill>
        <p:spPr bwMode="auto">
          <a:xfrm>
            <a:off x="8305800" y="6069013"/>
            <a:ext cx="692150" cy="636587"/>
          </a:xfrm>
          <a:prstGeom prst="rect">
            <a:avLst/>
          </a:prstGeom>
          <a:noFill/>
          <a:ln w="9525">
            <a:noFill/>
            <a:miter lim="800000"/>
            <a:headEnd/>
            <a:tailEnd/>
          </a:ln>
        </p:spPr>
      </p:pic>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extLst/>
          </a:lstStyle>
          <a:p>
            <a:pPr>
              <a:defRPr/>
            </a:pPr>
            <a:fld id="{9E16E189-91DC-4634-BF9A-7EA61491037E}" type="datetimeFigureOut">
              <a:rPr lang="en-US"/>
              <a:pPr>
                <a:defRPr/>
              </a:pPr>
              <a:t>10/30/2013</a:t>
            </a:fld>
            <a:endParaRPr lang="en-US" dirty="0"/>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1" name="Slide Number Placeholder 6"/>
          <p:cNvSpPr>
            <a:spLocks noGrp="1"/>
          </p:cNvSpPr>
          <p:nvPr>
            <p:ph type="sldNum" sz="quarter" idx="12"/>
          </p:nvPr>
        </p:nvSpPr>
        <p:spPr/>
        <p:txBody>
          <a:bodyPr/>
          <a:lstStyle>
            <a:lvl1pPr>
              <a:defRPr/>
            </a:lvl1pPr>
            <a:extLst/>
          </a:lstStyle>
          <a:p>
            <a:pPr>
              <a:defRPr/>
            </a:pPr>
            <a:fld id="{FDA662B0-7737-45CD-AB88-18399A0BE5A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75A12906-F7D7-4584-93C2-9E559AD697FB}" type="datetimeFigureOut">
              <a:rPr lang="en-US"/>
              <a:pPr>
                <a:defRPr/>
              </a:pPr>
              <a:t>10/30/2013</a:t>
            </a:fld>
            <a:endParaRPr lang="en-US" dirty="0"/>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CC7378D9-76A3-4370-9CEA-A446BFB81E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108BB4"/>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108BB4"/>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108BB4"/>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108BB4"/>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hud.gov/offices/pih/programs/hcv/vash/"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Tax_credit"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en.wikipedia.org/wiki/Low-income" TargetMode="External"/><Relationship Id="rId4" Type="http://schemas.openxmlformats.org/officeDocument/2006/relationships/hyperlink" Target="http://en.wikipedia.org/wiki/Affordable_housing"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1.va.gov/HOMELESS/SSVF.asp"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4.va.gov/assetmanagement/missionhomeless"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1.va.gov/HOMELESS/NationalCenter.asp"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www.dol.gov/vets/programs/vwip/main.htm"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 Id="rId4" Type="http://schemas.openxmlformats.org/officeDocument/2006/relationships/hyperlink" Target="http://www.dol.gov/vets/grants/main.htm" TargetMode="Externa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www.dol.gov/vets/programs/stand%20down/main.htm" TargetMode="External"/><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www.samhsa.gov/Grants/TA/index.aspx" TargetMode="External"/><Relationship Id="rId2" Type="http://schemas.openxmlformats.org/officeDocument/2006/relationships/hyperlink" Target="http://www.samhsa.gov/Grants/"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hyperlink" Target="http://www.samhsa.gov/Vets/" TargetMode="External"/><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www.hrsa.gov/grants" TargetMode="External"/><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j0438585.jpg"/>
          <p:cNvPicPr>
            <a:picLocks noChangeAspect="1"/>
          </p:cNvPicPr>
          <p:nvPr/>
        </p:nvPicPr>
        <p:blipFill>
          <a:blip r:embed="rId3" cstate="print"/>
          <a:srcRect/>
          <a:stretch>
            <a:fillRect/>
          </a:stretch>
        </p:blipFill>
        <p:spPr bwMode="auto">
          <a:xfrm>
            <a:off x="2770188" y="0"/>
            <a:ext cx="6346825" cy="4248150"/>
          </a:xfrm>
          <a:prstGeom prst="rect">
            <a:avLst/>
          </a:prstGeom>
          <a:noFill/>
          <a:ln w="9525">
            <a:noFill/>
            <a:miter lim="800000"/>
            <a:headEnd/>
            <a:tailEnd/>
          </a:ln>
        </p:spPr>
      </p:pic>
      <p:sp>
        <p:nvSpPr>
          <p:cNvPr id="7" name="Rectangle 43"/>
          <p:cNvSpPr>
            <a:spLocks noChangeArrowheads="1"/>
          </p:cNvSpPr>
          <p:nvPr/>
        </p:nvSpPr>
        <p:spPr bwMode="auto">
          <a:xfrm>
            <a:off x="3505200" y="5410200"/>
            <a:ext cx="5391150" cy="1143000"/>
          </a:xfrm>
          <a:prstGeom prst="rect">
            <a:avLst/>
          </a:prstGeom>
          <a:noFill/>
          <a:ln w="9525">
            <a:noFill/>
            <a:miter lim="800000"/>
            <a:headEnd/>
            <a:tailEnd/>
          </a:ln>
        </p:spPr>
        <p:txBody>
          <a:bodyPr lIns="92075" tIns="0" rIns="92075" bIns="0"/>
          <a:lstStyle/>
          <a:p>
            <a:pPr marL="115888" algn="r" eaLnBrk="0" hangingPunct="0">
              <a:defRPr/>
            </a:pPr>
            <a:endParaRPr lang="en-US" sz="1600" dirty="0">
              <a:solidFill>
                <a:schemeClr val="bg1"/>
              </a:solidFill>
              <a:latin typeface="+mn-lt"/>
              <a:ea typeface="Arial Unicode MS" pitchFamily="34" charset="-128"/>
              <a:cs typeface="Arial Unicode MS" pitchFamily="34" charset="-128"/>
            </a:endParaRPr>
          </a:p>
        </p:txBody>
      </p:sp>
      <p:sp>
        <p:nvSpPr>
          <p:cNvPr id="14340" name="Text Box 56"/>
          <p:cNvSpPr txBox="1">
            <a:spLocks noChangeArrowheads="1"/>
          </p:cNvSpPr>
          <p:nvPr/>
        </p:nvSpPr>
        <p:spPr bwMode="auto">
          <a:xfrm>
            <a:off x="152400" y="4267200"/>
            <a:ext cx="2362200" cy="1219200"/>
          </a:xfrm>
          <a:prstGeom prst="rect">
            <a:avLst/>
          </a:prstGeom>
          <a:noFill/>
          <a:ln w="9525">
            <a:noFill/>
            <a:miter lim="800000"/>
            <a:headEnd/>
            <a:tailEnd/>
          </a:ln>
        </p:spPr>
        <p:txBody>
          <a:bodyPr/>
          <a:lstStyle/>
          <a:p>
            <a:pPr algn="ctr" eaLnBrk="0" hangingPunct="0"/>
            <a:r>
              <a:rPr lang="en-US" sz="1200">
                <a:solidFill>
                  <a:srgbClr val="003366"/>
                </a:solidFill>
                <a:latin typeface="Copperplate Gothic Light"/>
              </a:rPr>
              <a:t>Funded by the </a:t>
            </a:r>
          </a:p>
          <a:p>
            <a:pPr algn="ctr" eaLnBrk="0" hangingPunct="0"/>
            <a:r>
              <a:rPr lang="en-US" sz="1200">
                <a:solidFill>
                  <a:srgbClr val="003366"/>
                </a:solidFill>
                <a:latin typeface="Copperplate Gothic Light"/>
              </a:rPr>
              <a:t>U.S. Department of Veterans Affairs</a:t>
            </a:r>
          </a:p>
          <a:p>
            <a:pPr algn="ctr" eaLnBrk="0" hangingPunct="0"/>
            <a:endParaRPr lang="en-US" sz="1200">
              <a:solidFill>
                <a:srgbClr val="003366"/>
              </a:solidFill>
              <a:latin typeface="Copperplate Gothic Light"/>
            </a:endParaRPr>
          </a:p>
          <a:p>
            <a:pPr algn="ctr" eaLnBrk="0" hangingPunct="0"/>
            <a:r>
              <a:rPr lang="en-US" sz="1200">
                <a:solidFill>
                  <a:srgbClr val="003366"/>
                </a:solidFill>
                <a:latin typeface="Copperplate Gothic Light"/>
              </a:rPr>
              <a:t>Project Number: </a:t>
            </a:r>
          </a:p>
          <a:p>
            <a:pPr algn="ctr" eaLnBrk="0" hangingPunct="0"/>
            <a:r>
              <a:rPr lang="en-US" sz="1200">
                <a:solidFill>
                  <a:srgbClr val="003366"/>
                </a:solidFill>
                <a:latin typeface="Copperplate Gothic Light"/>
              </a:rPr>
              <a:t>09-602-MA</a:t>
            </a:r>
          </a:p>
        </p:txBody>
      </p:sp>
      <p:pic>
        <p:nvPicPr>
          <p:cNvPr id="14341" name="Picture 8" descr="TacInBlue_nobackground2.tif"/>
          <p:cNvPicPr>
            <a:picLocks noChangeAspect="1"/>
          </p:cNvPicPr>
          <p:nvPr/>
        </p:nvPicPr>
        <p:blipFill>
          <a:blip r:embed="rId4" cstate="print"/>
          <a:srcRect/>
          <a:stretch>
            <a:fillRect/>
          </a:stretch>
        </p:blipFill>
        <p:spPr bwMode="auto">
          <a:xfrm>
            <a:off x="914400" y="5715000"/>
            <a:ext cx="914400" cy="841375"/>
          </a:xfrm>
          <a:prstGeom prst="rect">
            <a:avLst/>
          </a:prstGeom>
          <a:noFill/>
          <a:ln w="9525">
            <a:noFill/>
            <a:miter lim="800000"/>
            <a:headEnd/>
            <a:tailEnd/>
          </a:ln>
        </p:spPr>
      </p:pic>
      <p:cxnSp>
        <p:nvCxnSpPr>
          <p:cNvPr id="10" name="Straight Connector 9"/>
          <p:cNvCxnSpPr/>
          <p:nvPr/>
        </p:nvCxnSpPr>
        <p:spPr>
          <a:xfrm>
            <a:off x="2895600" y="5181600"/>
            <a:ext cx="6019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50" name="Rectangle 2"/>
          <p:cNvSpPr>
            <a:spLocks noGrp="1" noChangeArrowheads="1"/>
          </p:cNvSpPr>
          <p:nvPr>
            <p:ph type="ctrTitle"/>
          </p:nvPr>
        </p:nvSpPr>
        <p:spPr>
          <a:xfrm>
            <a:off x="2438400" y="0"/>
            <a:ext cx="3657600" cy="3276600"/>
          </a:xfrm>
        </p:spPr>
        <p:txBody>
          <a:bodyPr/>
          <a:lstStyle/>
          <a:p>
            <a:pPr algn="ctr" eaLnBrk="1" fontAlgn="auto" hangingPunct="1">
              <a:spcAft>
                <a:spcPts val="0"/>
              </a:spcAft>
              <a:defRPr/>
            </a:pPr>
            <a:r>
              <a:rPr lang="en-US"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Resource Strategies </a:t>
            </a:r>
            <a:br>
              <a:rPr lang="en-US"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en-US"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for </a:t>
            </a:r>
            <a:br>
              <a:rPr lang="en-US"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en-US"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Homeless Veterans</a:t>
            </a:r>
          </a:p>
        </p:txBody>
      </p:sp>
      <p:sp>
        <p:nvSpPr>
          <p:cNvPr id="2051" name="Rectangle 3"/>
          <p:cNvSpPr>
            <a:spLocks noGrp="1" noChangeArrowheads="1"/>
          </p:cNvSpPr>
          <p:nvPr>
            <p:ph type="subTitle" idx="1"/>
          </p:nvPr>
        </p:nvSpPr>
        <p:spPr>
          <a:xfrm>
            <a:off x="2819400" y="3962400"/>
            <a:ext cx="6096000" cy="1219200"/>
          </a:xfrm>
        </p:spPr>
        <p:txBody>
          <a:bodyPr>
            <a:normAutofit lnSpcReduction="10000"/>
          </a:bodyPr>
          <a:lstStyle/>
          <a:p>
            <a:pPr eaLnBrk="1" fontAlgn="auto" hangingPunct="1">
              <a:spcAft>
                <a:spcPts val="0"/>
              </a:spcAft>
              <a:buFont typeface="Wingdings 2"/>
              <a:buNone/>
              <a:defRPr/>
            </a:pPr>
            <a:endParaRPr lang="en-US" dirty="0" smtClean="0"/>
          </a:p>
          <a:p>
            <a:pPr algn="ctr" eaLnBrk="1" fontAlgn="auto" hangingPunct="1">
              <a:spcAft>
                <a:spcPts val="0"/>
              </a:spcAft>
              <a:buFont typeface="Wingdings 2"/>
              <a:buNone/>
              <a:defRPr/>
            </a:pPr>
            <a:r>
              <a:rPr lang="en-US" sz="2000" b="1" dirty="0" smtClean="0"/>
              <a:t>A Training on Federal Grant Opportunities &amp; Strategies to Coordinate Resources to Better Serve Homeless Veterans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533400"/>
            <a:ext cx="8686800" cy="990600"/>
          </a:xfrm>
        </p:spPr>
        <p:txBody>
          <a:bodyPr>
            <a:normAutofit fontScale="90000"/>
          </a:bodyPr>
          <a:lstStyle/>
          <a:p>
            <a:pPr eaLnBrk="1" fontAlgn="auto" hangingPunct="1">
              <a:spcAft>
                <a:spcPts val="0"/>
              </a:spcAft>
              <a:defRPr/>
            </a:pPr>
            <a:r>
              <a:rPr lang="en-US" sz="4000" dirty="0" smtClean="0"/>
              <a:t>Supportive Housing Program (SHP)</a:t>
            </a:r>
            <a:br>
              <a:rPr lang="en-US" sz="4000" dirty="0" smtClean="0"/>
            </a:br>
            <a:r>
              <a:rPr lang="en-US" sz="4000" dirty="0" smtClean="0"/>
              <a:t>Multiple Components</a:t>
            </a:r>
            <a:r>
              <a:rPr lang="en-US" sz="3200" dirty="0" smtClean="0"/>
              <a:t/>
            </a:r>
            <a:br>
              <a:rPr lang="en-US" sz="3200" dirty="0" smtClean="0"/>
            </a:br>
            <a:endParaRPr lang="en-US" sz="3200" dirty="0" smtClean="0"/>
          </a:p>
        </p:txBody>
      </p:sp>
      <p:sp>
        <p:nvSpPr>
          <p:cNvPr id="119811" name="Rectangle 3"/>
          <p:cNvSpPr>
            <a:spLocks noGrp="1" noChangeArrowheads="1"/>
          </p:cNvSpPr>
          <p:nvPr>
            <p:ph idx="1"/>
          </p:nvPr>
        </p:nvSpPr>
        <p:spPr>
          <a:xfrm>
            <a:off x="381000" y="2362200"/>
            <a:ext cx="7467600" cy="4343400"/>
          </a:xfrm>
        </p:spPr>
        <p:txBody>
          <a:bodyPr>
            <a:normAutofit/>
          </a:bodyPr>
          <a:lstStyle/>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Transitional Housing</a:t>
            </a:r>
            <a:endParaRPr lang="en-US" sz="2800" dirty="0" smtClean="0"/>
          </a:p>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Permanent Housing for Homeless Persons with Disabilities</a:t>
            </a:r>
          </a:p>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Supportive Services Only</a:t>
            </a:r>
          </a:p>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Innovative Supportive Housing</a:t>
            </a:r>
          </a:p>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Project Type: Safe Havens</a:t>
            </a:r>
          </a:p>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Project Type: Homeless Management Information Systems (HMIS)</a:t>
            </a:r>
            <a:endParaRPr lang="en-US" sz="2800" dirty="0" smtClean="0"/>
          </a:p>
        </p:txBody>
      </p:sp>
      <p:sp>
        <p:nvSpPr>
          <p:cNvPr id="12292" name="Rectangle 4"/>
          <p:cNvSpPr>
            <a:spLocks noChangeArrowheads="1"/>
          </p:cNvSpPr>
          <p:nvPr/>
        </p:nvSpPr>
        <p:spPr bwMode="auto">
          <a:xfrm>
            <a:off x="381000" y="1219200"/>
            <a:ext cx="7467600" cy="946150"/>
          </a:xfrm>
          <a:prstGeom prst="rect">
            <a:avLst/>
          </a:prstGeom>
          <a:noFill/>
          <a:ln w="9525">
            <a:noFill/>
            <a:miter lim="800000"/>
            <a:headEnd/>
            <a:tailEnd/>
          </a:ln>
        </p:spPr>
        <p:txBody>
          <a:bodyPr>
            <a:spAutoFit/>
          </a:bodyPr>
          <a:lstStyle/>
          <a:p>
            <a:pPr eaLnBrk="0" hangingPunct="0">
              <a:defRPr/>
            </a:pPr>
            <a:r>
              <a:rPr lang="en-US" sz="2800" b="1" dirty="0">
                <a:solidFill>
                  <a:schemeClr val="accent6">
                    <a:lumMod val="75000"/>
                  </a:schemeClr>
                </a:solidFill>
              </a:rPr>
              <a:t>SHP has four program components and two project types:</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Operation Enduring Freedom/</a:t>
            </a:r>
            <a:br>
              <a:rPr lang="en-US" sz="4000" dirty="0" smtClean="0"/>
            </a:br>
            <a:r>
              <a:rPr lang="en-US" sz="4000" dirty="0" smtClean="0"/>
              <a:t>Operation Iraqi Freedom</a:t>
            </a:r>
          </a:p>
        </p:txBody>
      </p:sp>
      <p:sp>
        <p:nvSpPr>
          <p:cNvPr id="115715" name="Rectangle 3"/>
          <p:cNvSpPr>
            <a:spLocks noGrp="1" noChangeArrowheads="1"/>
          </p:cNvSpPr>
          <p:nvPr>
            <p:ph idx="1"/>
          </p:nvPr>
        </p:nvSpPr>
        <p:spPr/>
        <p:txBody>
          <a:bodyPr/>
          <a:lstStyle/>
          <a:p>
            <a:pPr eaLnBrk="1" hangingPunct="1"/>
            <a:r>
              <a:rPr lang="en-US" smtClean="0"/>
              <a:t>Younger veterans</a:t>
            </a:r>
          </a:p>
          <a:p>
            <a:pPr eaLnBrk="1" hangingPunct="1"/>
            <a:endParaRPr lang="en-US" smtClean="0"/>
          </a:p>
          <a:p>
            <a:pPr eaLnBrk="1" hangingPunct="1"/>
            <a:r>
              <a:rPr lang="en-US" smtClean="0"/>
              <a:t>More complicated &amp; debilitating physical issues</a:t>
            </a:r>
          </a:p>
          <a:p>
            <a:pPr eaLnBrk="1" hangingPunct="1"/>
            <a:endParaRPr lang="en-US" smtClean="0"/>
          </a:p>
          <a:p>
            <a:pPr eaLnBrk="1" hangingPunct="1"/>
            <a:r>
              <a:rPr lang="en-US" smtClean="0"/>
              <a:t>Soldiers more likely to survive with major injuries &amp; multiple amputations</a:t>
            </a:r>
          </a:p>
          <a:p>
            <a:pPr eaLnBrk="1" hangingPunct="1"/>
            <a:endParaRPr lang="en-US" smtClean="0"/>
          </a:p>
          <a:p>
            <a:pPr eaLnBrk="1" hangingPunct="1"/>
            <a:r>
              <a:rPr lang="en-US" smtClean="0"/>
              <a:t>High incidence of PTSD (post traumatic stress disorder)</a:t>
            </a:r>
          </a:p>
          <a:p>
            <a:pPr eaLnBrk="1" hangingPunct="1"/>
            <a:r>
              <a:rPr lang="en-US" smtClean="0"/>
              <a:t>Emergence of Traumatic Brain Injury (TBI)</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Post Traumatic Stress Disorder (PTSD)</a:t>
            </a:r>
          </a:p>
        </p:txBody>
      </p:sp>
      <p:sp>
        <p:nvSpPr>
          <p:cNvPr id="116739" name="Rectangle 3"/>
          <p:cNvSpPr>
            <a:spLocks noGrp="1" noChangeArrowheads="1"/>
          </p:cNvSpPr>
          <p:nvPr>
            <p:ph idx="1"/>
          </p:nvPr>
        </p:nvSpPr>
        <p:spPr>
          <a:xfrm>
            <a:off x="457200" y="1295400"/>
            <a:ext cx="7239000" cy="5562600"/>
          </a:xfrm>
        </p:spPr>
        <p:txBody>
          <a:bodyPr/>
          <a:lstStyle/>
          <a:p>
            <a:pPr eaLnBrk="1" hangingPunct="1"/>
            <a:r>
              <a:rPr lang="en-US" sz="2800" smtClean="0"/>
              <a:t>PTSD is an anxiety disorder that can occur following a traumatic event</a:t>
            </a:r>
          </a:p>
          <a:p>
            <a:pPr eaLnBrk="1" hangingPunct="1">
              <a:buFont typeface="Wingdings 2" pitchFamily="18" charset="2"/>
              <a:buNone/>
            </a:pPr>
            <a:endParaRPr lang="en-US" sz="800" smtClean="0"/>
          </a:p>
          <a:p>
            <a:pPr eaLnBrk="1" hangingPunct="1"/>
            <a:r>
              <a:rPr lang="en-US" sz="2800" smtClean="0"/>
              <a:t>PTSD symptoms may cause physical symptoms, substance abuse and conditions that may interfere with employment &amp; result in homelessness</a:t>
            </a:r>
          </a:p>
          <a:p>
            <a:pPr eaLnBrk="1" hangingPunct="1">
              <a:buFont typeface="Wingdings 2" pitchFamily="18" charset="2"/>
              <a:buNone/>
            </a:pPr>
            <a:endParaRPr lang="en-US" sz="800" smtClean="0"/>
          </a:p>
          <a:p>
            <a:pPr eaLnBrk="1" hangingPunct="1"/>
            <a:r>
              <a:rPr lang="en-US" sz="2800" smtClean="0"/>
              <a:t>Due to the large proportion of current veterans who have been in combat, PTSD has emerged as a significant issue among homeless veterans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Resources for Veterans Experiencing PTSD</a:t>
            </a:r>
          </a:p>
        </p:txBody>
      </p:sp>
      <p:sp>
        <p:nvSpPr>
          <p:cNvPr id="117763" name="Rectangle 3"/>
          <p:cNvSpPr>
            <a:spLocks noGrp="1" noChangeArrowheads="1"/>
          </p:cNvSpPr>
          <p:nvPr>
            <p:ph idx="1"/>
          </p:nvPr>
        </p:nvSpPr>
        <p:spPr/>
        <p:txBody>
          <a:bodyPr/>
          <a:lstStyle/>
          <a:p>
            <a:pPr eaLnBrk="1" hangingPunct="1"/>
            <a:r>
              <a:rPr lang="en-US" smtClean="0"/>
              <a:t>Treatment through VA Health Centers &amp; other VA-funded facilities for veterans eligible for health care</a:t>
            </a:r>
          </a:p>
          <a:p>
            <a:pPr eaLnBrk="1" hangingPunct="1"/>
            <a:endParaRPr lang="en-US" smtClean="0"/>
          </a:p>
          <a:p>
            <a:pPr eaLnBrk="1" hangingPunct="1"/>
            <a:r>
              <a:rPr lang="en-US" smtClean="0"/>
              <a:t>Veterans service organizations provide assistance with disability claims</a:t>
            </a:r>
          </a:p>
          <a:p>
            <a:pPr eaLnBrk="1" hangingPunct="1"/>
            <a:endParaRPr lang="en-US" smtClean="0"/>
          </a:p>
          <a:p>
            <a:pPr eaLnBrk="1" hangingPunct="1"/>
            <a:r>
              <a:rPr lang="en-US" smtClean="0"/>
              <a:t>The National Center for PTSD offers reintegration strategies and services</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p:txBody>
          <a:bodyPr/>
          <a:lstStyle/>
          <a:p>
            <a:pPr eaLnBrk="1" fontAlgn="auto" hangingPunct="1">
              <a:spcAft>
                <a:spcPts val="0"/>
              </a:spcAft>
              <a:defRPr/>
            </a:pPr>
            <a:r>
              <a:rPr lang="en-US" dirty="0" smtClean="0"/>
              <a:t>Female Veterans</a:t>
            </a:r>
          </a:p>
        </p:txBody>
      </p:sp>
      <p:sp>
        <p:nvSpPr>
          <p:cNvPr id="118787" name="Rectangle 3"/>
          <p:cNvSpPr>
            <a:spLocks noGrp="1" noChangeArrowheads="1"/>
          </p:cNvSpPr>
          <p:nvPr>
            <p:ph idx="1"/>
          </p:nvPr>
        </p:nvSpPr>
        <p:spPr/>
        <p:txBody>
          <a:bodyPr/>
          <a:lstStyle/>
          <a:p>
            <a:pPr eaLnBrk="1" hangingPunct="1">
              <a:lnSpc>
                <a:spcPct val="90000"/>
              </a:lnSpc>
            </a:pPr>
            <a:r>
              <a:rPr lang="en-US" smtClean="0"/>
              <a:t>1 in 10 homeless Veterans under age of 45 is a woman</a:t>
            </a:r>
          </a:p>
          <a:p>
            <a:pPr eaLnBrk="1" hangingPunct="1">
              <a:lnSpc>
                <a:spcPct val="90000"/>
              </a:lnSpc>
            </a:pPr>
            <a:endParaRPr lang="en-US" smtClean="0"/>
          </a:p>
          <a:p>
            <a:pPr eaLnBrk="1" hangingPunct="1">
              <a:lnSpc>
                <a:spcPct val="90000"/>
              </a:lnSpc>
            </a:pPr>
            <a:r>
              <a:rPr lang="en-US" smtClean="0"/>
              <a:t>Female Veterans are often single parents</a:t>
            </a:r>
          </a:p>
          <a:p>
            <a:pPr eaLnBrk="1" hangingPunct="1">
              <a:lnSpc>
                <a:spcPct val="90000"/>
              </a:lnSpc>
            </a:pPr>
            <a:endParaRPr lang="en-US" smtClean="0"/>
          </a:p>
          <a:p>
            <a:pPr eaLnBrk="1" hangingPunct="1">
              <a:lnSpc>
                <a:spcPct val="90000"/>
              </a:lnSpc>
            </a:pPr>
            <a:r>
              <a:rPr lang="en-US" smtClean="0"/>
              <a:t>Female Veterans are 4 times more likely to end up homeless</a:t>
            </a:r>
          </a:p>
          <a:p>
            <a:pPr eaLnBrk="1" hangingPunct="1">
              <a:lnSpc>
                <a:spcPct val="90000"/>
              </a:lnSpc>
            </a:pPr>
            <a:endParaRPr lang="en-US" smtClean="0"/>
          </a:p>
          <a:p>
            <a:pPr eaLnBrk="1" hangingPunct="1">
              <a:lnSpc>
                <a:spcPct val="90000"/>
              </a:lnSpc>
            </a:pPr>
            <a:r>
              <a:rPr lang="en-US" smtClean="0"/>
              <a:t>Higher rates of sexual assault while in the military</a:t>
            </a:r>
          </a:p>
          <a:p>
            <a:pPr eaLnBrk="1" hangingPunct="1">
              <a:lnSpc>
                <a:spcPct val="90000"/>
              </a:lnSpc>
            </a:pPr>
            <a:endParaRPr lang="en-US" smtClean="0"/>
          </a:p>
          <a:p>
            <a:pPr eaLnBrk="1" hangingPunct="1">
              <a:lnSpc>
                <a:spcPct val="90000"/>
              </a:lnSpc>
            </a:pPr>
            <a:r>
              <a:rPr lang="en-US" smtClean="0"/>
              <a:t>Diminished earning potential in civilian life</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type="title"/>
          </p:nvPr>
        </p:nvSpPr>
        <p:spPr>
          <a:xfrm>
            <a:off x="457200" y="228600"/>
            <a:ext cx="8382000" cy="762000"/>
          </a:xfrm>
        </p:spPr>
        <p:txBody>
          <a:bodyPr>
            <a:noAutofit/>
          </a:bodyPr>
          <a:lstStyle/>
          <a:p>
            <a:pPr eaLnBrk="1" fontAlgn="auto" hangingPunct="1">
              <a:spcAft>
                <a:spcPts val="0"/>
              </a:spcAft>
              <a:defRPr/>
            </a:pPr>
            <a:r>
              <a:rPr lang="en-US" sz="3200" dirty="0" smtClean="0"/>
              <a:t>Characteristics of Homeless Veterans by Age (Gender, Race, Marital Status)</a:t>
            </a:r>
          </a:p>
        </p:txBody>
      </p:sp>
      <p:graphicFrame>
        <p:nvGraphicFramePr>
          <p:cNvPr id="863235" name="Group 3"/>
          <p:cNvGraphicFramePr>
            <a:graphicFrameLocks noGrp="1"/>
          </p:cNvGraphicFramePr>
          <p:nvPr>
            <p:ph idx="1"/>
          </p:nvPr>
        </p:nvGraphicFramePr>
        <p:xfrm>
          <a:off x="457200" y="1295400"/>
          <a:ext cx="7239002" cy="3187446"/>
        </p:xfrm>
        <a:graphic>
          <a:graphicData uri="http://schemas.openxmlformats.org/drawingml/2006/table">
            <a:tbl>
              <a:tblPr/>
              <a:tblGrid>
                <a:gridCol w="1217698"/>
                <a:gridCol w="849869"/>
                <a:gridCol w="1034623"/>
                <a:gridCol w="1034623"/>
                <a:gridCol w="1034623"/>
                <a:gridCol w="1032943"/>
                <a:gridCol w="1034623"/>
              </a:tblGrid>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Age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L="96744" marR="967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&lt;25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n=569</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25-34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n=3,361</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35-44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n=8,891</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45-54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n=32,749</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55-64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n=20,379</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n=3,288</a:t>
                      </a:r>
                    </a:p>
                  </a:txBody>
                  <a:tcPr marL="96744" marR="96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Female:</a:t>
                      </a:r>
                    </a:p>
                  </a:txBody>
                  <a:tcPr marL="96744" marR="967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11.2%</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12.4%</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7.6%</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4.3%</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2.2%</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1.2%</a:t>
                      </a:r>
                    </a:p>
                  </a:txBody>
                  <a:tcPr marL="96744" marR="96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3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Race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Black: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Hispanic: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White:</a:t>
                      </a:r>
                    </a:p>
                  </a:txBody>
                  <a:tcPr marL="96744" marR="967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24.8%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13.7%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55.4%</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32.0%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11.1%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51.4%</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42.6%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7.8%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45.0%</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48.4%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6.3%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42.0%</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41.2%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6.1%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49.5%</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32.2%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6.2%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57.6%</a:t>
                      </a:r>
                    </a:p>
                  </a:txBody>
                  <a:tcPr marL="96744" marR="96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Married:</a:t>
                      </a:r>
                    </a:p>
                  </a:txBody>
                  <a:tcPr marL="96744" marR="967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9.7%</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10.2%</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7.6%</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5.7%</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5.8%</a:t>
                      </a:r>
                    </a:p>
                  </a:txBody>
                  <a:tcPr marL="96744" marR="967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7.5%</a:t>
                      </a:r>
                    </a:p>
                  </a:txBody>
                  <a:tcPr marL="96744" marR="9674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9853"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63D85E07-511E-4051-AE26-73EC69FFC205}" type="slidenum">
              <a:rPr lang="en-US" b="0" smtClean="0">
                <a:solidFill>
                  <a:schemeClr val="tx2"/>
                </a:solidFill>
                <a:latin typeface="Arial" pitchFamily="34" charset="0"/>
              </a:rPr>
              <a:pPr algn="r"/>
              <a:t>104</a:t>
            </a:fld>
            <a:endParaRPr lang="en-US" b="0" smtClean="0">
              <a:solidFill>
                <a:schemeClr val="tx2"/>
              </a:solidFill>
              <a:latin typeface="Arial" pitchFamily="34" charset="0"/>
            </a:endParaRPr>
          </a:p>
        </p:txBody>
      </p:sp>
      <p:sp>
        <p:nvSpPr>
          <p:cNvPr id="119854" name="Text Box 121"/>
          <p:cNvSpPr txBox="1">
            <a:spLocks noChangeArrowheads="1"/>
          </p:cNvSpPr>
          <p:nvPr/>
        </p:nvSpPr>
        <p:spPr bwMode="auto">
          <a:xfrm>
            <a:off x="5410200" y="6019800"/>
            <a:ext cx="2667000" cy="244475"/>
          </a:xfrm>
          <a:prstGeom prst="rect">
            <a:avLst/>
          </a:prstGeom>
          <a:noFill/>
          <a:ln w="9525">
            <a:noFill/>
            <a:miter lim="800000"/>
            <a:headEnd/>
            <a:tailEnd/>
          </a:ln>
        </p:spPr>
        <p:txBody>
          <a:bodyPr>
            <a:spAutoFit/>
          </a:bodyPr>
          <a:lstStyle/>
          <a:p>
            <a:pPr eaLnBrk="0" hangingPunct="0"/>
            <a:r>
              <a:rPr lang="en-US" sz="1000"/>
              <a:t>HCHV data FY08-FY09Q3; N=69,237</a:t>
            </a:r>
          </a:p>
        </p:txBody>
      </p:sp>
      <p:sp>
        <p:nvSpPr>
          <p:cNvPr id="119855" name="Text Box 47"/>
          <p:cNvSpPr txBox="1">
            <a:spLocks noChangeArrowheads="1"/>
          </p:cNvSpPr>
          <p:nvPr/>
        </p:nvSpPr>
        <p:spPr bwMode="auto">
          <a:xfrm>
            <a:off x="914400" y="4800600"/>
            <a:ext cx="4953000" cy="1246188"/>
          </a:xfrm>
          <a:prstGeom prst="rect">
            <a:avLst/>
          </a:prstGeom>
          <a:noFill/>
          <a:ln w="9525">
            <a:noFill/>
            <a:miter lim="800000"/>
            <a:headEnd/>
            <a:tailEnd/>
          </a:ln>
        </p:spPr>
        <p:txBody>
          <a:bodyPr>
            <a:spAutoFit/>
          </a:bodyPr>
          <a:lstStyle/>
          <a:p>
            <a:pPr eaLnBrk="0" hangingPunct="0">
              <a:spcBef>
                <a:spcPct val="50000"/>
              </a:spcBef>
            </a:pPr>
            <a:r>
              <a:rPr lang="en-US" sz="1200"/>
              <a:t>Increase percent of homeless women veterans in younger age group.</a:t>
            </a:r>
          </a:p>
          <a:p>
            <a:pPr eaLnBrk="0" hangingPunct="0">
              <a:spcBef>
                <a:spcPct val="50000"/>
              </a:spcBef>
            </a:pPr>
            <a:r>
              <a:rPr lang="en-US" sz="1200"/>
              <a:t>Disproportionate amount of minorities in homeless veteran population. </a:t>
            </a:r>
          </a:p>
          <a:p>
            <a:pPr eaLnBrk="0" hangingPunct="0">
              <a:spcBef>
                <a:spcPct val="50000"/>
              </a:spcBef>
            </a:pPr>
            <a:r>
              <a:rPr lang="en-US" sz="1200"/>
              <a:t>Low percentage of homeless veterans are married.</a:t>
            </a:r>
          </a:p>
          <a:p>
            <a:pPr eaLnBrk="0" hangingPunct="0">
              <a:spcBef>
                <a:spcPct val="50000"/>
              </a:spcBef>
            </a:pPr>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228600"/>
            <a:ext cx="8382000" cy="762000"/>
          </a:xfrm>
        </p:spPr>
        <p:txBody>
          <a:bodyPr>
            <a:noAutofit/>
          </a:bodyPr>
          <a:lstStyle/>
          <a:p>
            <a:pPr eaLnBrk="1" fontAlgn="auto" hangingPunct="1">
              <a:spcAft>
                <a:spcPts val="0"/>
              </a:spcAft>
              <a:defRPr/>
            </a:pPr>
            <a:r>
              <a:rPr lang="en-US" sz="3200" dirty="0" smtClean="0"/>
              <a:t>Characteristics of Homeless Veterans by Age (Military)</a:t>
            </a:r>
          </a:p>
        </p:txBody>
      </p:sp>
      <p:graphicFrame>
        <p:nvGraphicFramePr>
          <p:cNvPr id="42030" name="Group 46"/>
          <p:cNvGraphicFramePr>
            <a:graphicFrameLocks noGrp="1"/>
          </p:cNvGraphicFramePr>
          <p:nvPr>
            <p:ph idx="1"/>
          </p:nvPr>
        </p:nvGraphicFramePr>
        <p:xfrm>
          <a:off x="457200" y="1295400"/>
          <a:ext cx="7238998" cy="3405823"/>
        </p:xfrm>
        <a:graphic>
          <a:graphicData uri="http://schemas.openxmlformats.org/drawingml/2006/table">
            <a:tbl>
              <a:tblPr/>
              <a:tblGrid>
                <a:gridCol w="1718740"/>
                <a:gridCol w="787756"/>
                <a:gridCol w="930984"/>
                <a:gridCol w="930984"/>
                <a:gridCol w="925016"/>
                <a:gridCol w="972759"/>
                <a:gridCol w="972759"/>
              </a:tblGrid>
              <a:tr h="704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Age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L="85937" marR="859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&lt;25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n=569</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25-34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n=3,361</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35-44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n=8,891</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45-54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n=32,749</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55-64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n=20,379</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n=3,288</a:t>
                      </a:r>
                    </a:p>
                  </a:txBody>
                  <a:tcPr marL="85937" marR="859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Military Service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Persian Gulf: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Post Vietnam: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Vietnam: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Pre-Vietnam:</a:t>
                      </a:r>
                    </a:p>
                  </a:txBody>
                  <a:tcPr marL="85937" marR="859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100.0%</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100.0%</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51.8%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47.4%</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71.4%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23.1%</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0.7%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10.8%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87.0%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1.4%</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0.3%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  1.2%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34.2%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64.0%</a:t>
                      </a:r>
                    </a:p>
                  </a:txBody>
                  <a:tcPr marL="85937" marR="859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OEF/OIF Service:</a:t>
                      </a:r>
                    </a:p>
                  </a:txBody>
                  <a:tcPr marL="85937" marR="859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52.5%</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41.4%</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6.6%</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0.9%</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0.3%</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0.2%</a:t>
                      </a:r>
                    </a:p>
                  </a:txBody>
                  <a:tcPr marL="85937" marR="859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Combat Exposure:</a:t>
                      </a:r>
                    </a:p>
                  </a:txBody>
                  <a:tcPr marL="85937" marR="859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44.5%</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36.7%</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21.3%</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6.5%</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29.7%</a:t>
                      </a:r>
                    </a:p>
                  </a:txBody>
                  <a:tcPr marL="85937" marR="859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21.6%</a:t>
                      </a:r>
                    </a:p>
                  </a:txBody>
                  <a:tcPr marL="85937" marR="859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0877"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E0AD1F57-EA65-4E11-A1A2-9FD7AB85CF90}" type="slidenum">
              <a:rPr lang="en-US" b="0" smtClean="0">
                <a:solidFill>
                  <a:schemeClr val="tx2"/>
                </a:solidFill>
                <a:latin typeface="Arial" pitchFamily="34" charset="0"/>
              </a:rPr>
              <a:pPr algn="r"/>
              <a:t>105</a:t>
            </a:fld>
            <a:endParaRPr lang="en-US" b="0" smtClean="0">
              <a:solidFill>
                <a:schemeClr val="tx2"/>
              </a:solidFill>
              <a:latin typeface="Arial" pitchFamily="34" charset="0"/>
            </a:endParaRPr>
          </a:p>
        </p:txBody>
      </p:sp>
      <p:sp>
        <p:nvSpPr>
          <p:cNvPr id="120878" name="Text Box 121"/>
          <p:cNvSpPr txBox="1">
            <a:spLocks noChangeArrowheads="1"/>
          </p:cNvSpPr>
          <p:nvPr/>
        </p:nvSpPr>
        <p:spPr bwMode="auto">
          <a:xfrm>
            <a:off x="5638800" y="6019800"/>
            <a:ext cx="2438400" cy="244475"/>
          </a:xfrm>
          <a:prstGeom prst="rect">
            <a:avLst/>
          </a:prstGeom>
          <a:noFill/>
          <a:ln w="9525">
            <a:noFill/>
            <a:miter lim="800000"/>
            <a:headEnd/>
            <a:tailEnd/>
          </a:ln>
        </p:spPr>
        <p:txBody>
          <a:bodyPr>
            <a:spAutoFit/>
          </a:bodyPr>
          <a:lstStyle/>
          <a:p>
            <a:pPr eaLnBrk="0" hangingPunct="0"/>
            <a:r>
              <a:rPr lang="en-US" sz="1000"/>
              <a:t>HCHV data FY08-FY09Q3; N=69,237</a:t>
            </a:r>
          </a:p>
        </p:txBody>
      </p:sp>
      <p:sp>
        <p:nvSpPr>
          <p:cNvPr id="120879" name="Text Box 47"/>
          <p:cNvSpPr txBox="1">
            <a:spLocks noChangeArrowheads="1"/>
          </p:cNvSpPr>
          <p:nvPr/>
        </p:nvSpPr>
        <p:spPr bwMode="auto">
          <a:xfrm>
            <a:off x="974725" y="4989513"/>
            <a:ext cx="184150" cy="366712"/>
          </a:xfrm>
          <a:prstGeom prst="rect">
            <a:avLst/>
          </a:prstGeom>
          <a:noFill/>
          <a:ln w="9525">
            <a:noFill/>
            <a:miter lim="800000"/>
            <a:headEnd/>
            <a:tailEnd/>
          </a:ln>
        </p:spPr>
        <p:txBody>
          <a:bodyPr wrap="none">
            <a:spAutoFit/>
          </a:bodyPr>
          <a:lstStyle/>
          <a:p>
            <a:pPr eaLnBrk="0" hangingPunct="0"/>
            <a:endParaRPr lang="en-US"/>
          </a:p>
        </p:txBody>
      </p:sp>
      <p:sp>
        <p:nvSpPr>
          <p:cNvPr id="120880" name="Text Box 48"/>
          <p:cNvSpPr txBox="1">
            <a:spLocks noChangeArrowheads="1"/>
          </p:cNvSpPr>
          <p:nvPr/>
        </p:nvSpPr>
        <p:spPr bwMode="auto">
          <a:xfrm>
            <a:off x="457200" y="5486400"/>
            <a:ext cx="4873625" cy="457200"/>
          </a:xfrm>
          <a:prstGeom prst="rect">
            <a:avLst/>
          </a:prstGeom>
          <a:noFill/>
          <a:ln w="9525">
            <a:noFill/>
            <a:miter lim="800000"/>
            <a:headEnd/>
            <a:tailEnd/>
          </a:ln>
        </p:spPr>
        <p:txBody>
          <a:bodyPr>
            <a:spAutoFit/>
          </a:bodyPr>
          <a:lstStyle/>
          <a:p>
            <a:pPr eaLnBrk="0" hangingPunct="0"/>
            <a:r>
              <a:rPr lang="en-US" sz="1200"/>
              <a:t>Younger homeless veterans have higher rate of combat exposure.</a:t>
            </a:r>
          </a:p>
          <a:p>
            <a:pPr eaLnBrk="0" hangingPunct="0"/>
            <a:endParaRPr lang="en-US" sz="120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a:xfrm>
            <a:off x="457200" y="381000"/>
            <a:ext cx="8382000" cy="762000"/>
          </a:xfrm>
        </p:spPr>
        <p:txBody>
          <a:bodyPr>
            <a:normAutofit fontScale="90000"/>
          </a:bodyPr>
          <a:lstStyle/>
          <a:p>
            <a:pPr eaLnBrk="1" fontAlgn="auto" hangingPunct="1">
              <a:spcAft>
                <a:spcPts val="0"/>
              </a:spcAft>
              <a:defRPr/>
            </a:pPr>
            <a:r>
              <a:rPr lang="en-US" sz="4000" dirty="0" smtClean="0"/>
              <a:t>Emerging Program priorities &amp; Funding Opportunities</a:t>
            </a:r>
          </a:p>
        </p:txBody>
      </p:sp>
      <p:sp>
        <p:nvSpPr>
          <p:cNvPr id="121859" name="Rectangle 3"/>
          <p:cNvSpPr>
            <a:spLocks noGrp="1" noChangeArrowheads="1"/>
          </p:cNvSpPr>
          <p:nvPr>
            <p:ph idx="1"/>
          </p:nvPr>
        </p:nvSpPr>
        <p:spPr/>
        <p:txBody>
          <a:bodyPr/>
          <a:lstStyle/>
          <a:p>
            <a:pPr eaLnBrk="1" hangingPunct="1"/>
            <a:r>
              <a:rPr lang="en-US" smtClean="0"/>
              <a:t>Homelessness Prevention</a:t>
            </a:r>
          </a:p>
          <a:p>
            <a:pPr eaLnBrk="1" hangingPunct="1">
              <a:buFont typeface="Wingdings 2" pitchFamily="18" charset="2"/>
              <a:buNone/>
            </a:pPr>
            <a:endParaRPr lang="en-US" sz="800" smtClean="0"/>
          </a:p>
          <a:p>
            <a:pPr eaLnBrk="1" hangingPunct="1"/>
            <a:r>
              <a:rPr lang="en-US" smtClean="0"/>
              <a:t>Coordinated Assessment</a:t>
            </a:r>
          </a:p>
          <a:p>
            <a:pPr eaLnBrk="1" hangingPunct="1">
              <a:buFont typeface="Wingdings 2" pitchFamily="18" charset="2"/>
              <a:buNone/>
            </a:pPr>
            <a:endParaRPr lang="en-US" sz="800" smtClean="0"/>
          </a:p>
          <a:p>
            <a:pPr eaLnBrk="1" hangingPunct="1"/>
            <a:r>
              <a:rPr lang="en-US" smtClean="0"/>
              <a:t>Centralized Intake</a:t>
            </a:r>
          </a:p>
          <a:p>
            <a:pPr eaLnBrk="1" hangingPunct="1">
              <a:buFont typeface="Wingdings 2" pitchFamily="18" charset="2"/>
              <a:buNone/>
            </a:pPr>
            <a:endParaRPr lang="en-US" sz="800" smtClean="0"/>
          </a:p>
          <a:p>
            <a:pPr eaLnBrk="1" hangingPunct="1"/>
            <a:r>
              <a:rPr lang="en-US" smtClean="0"/>
              <a:t>Permanent Supportive Housing (PSH)</a:t>
            </a:r>
          </a:p>
          <a:p>
            <a:pPr eaLnBrk="1" hangingPunct="1">
              <a:buFont typeface="Wingdings 2" pitchFamily="18" charset="2"/>
              <a:buNone/>
            </a:pPr>
            <a:endParaRPr lang="en-US" sz="800" smtClean="0"/>
          </a:p>
          <a:p>
            <a:pPr eaLnBrk="1" hangingPunct="1"/>
            <a:r>
              <a:rPr lang="en-US" smtClean="0"/>
              <a:t>Housing First Model</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defRPr/>
            </a:pPr>
            <a:r>
              <a:rPr lang="en-US" dirty="0" smtClean="0"/>
              <a:t>Homelessness Prevention</a:t>
            </a:r>
          </a:p>
        </p:txBody>
      </p:sp>
      <p:sp>
        <p:nvSpPr>
          <p:cNvPr id="122883" name="Rectangle 3"/>
          <p:cNvSpPr>
            <a:spLocks noGrp="1" noChangeArrowheads="1"/>
          </p:cNvSpPr>
          <p:nvPr>
            <p:ph type="body" idx="1"/>
          </p:nvPr>
        </p:nvSpPr>
        <p:spPr>
          <a:xfrm>
            <a:off x="457200" y="1295400"/>
            <a:ext cx="7391400" cy="5334000"/>
          </a:xfrm>
        </p:spPr>
        <p:txBody>
          <a:bodyPr/>
          <a:lstStyle/>
          <a:p>
            <a:pPr>
              <a:buFont typeface="Wingdings 2" pitchFamily="18" charset="2"/>
              <a:buNone/>
            </a:pPr>
            <a:r>
              <a:rPr lang="en-US" sz="2400" smtClean="0"/>
              <a:t>Homeless System Evolution </a:t>
            </a:r>
          </a:p>
          <a:p>
            <a:r>
              <a:rPr lang="en-US" sz="2400" smtClean="0"/>
              <a:t>Development of CoCs in 1990s brought about focus on permanent housing as a critical component to the homeless solution</a:t>
            </a:r>
          </a:p>
          <a:p>
            <a:r>
              <a:rPr lang="en-US" sz="2400" smtClean="0"/>
              <a:t>Current service paradigm is shifting to prevention-oriented services as the most promising way to reduce homelessness and rapid re-housing as a model intervention for those already homeless</a:t>
            </a:r>
          </a:p>
          <a:p>
            <a:r>
              <a:rPr lang="en-US" sz="2400" smtClean="0"/>
              <a:t>Best practices and evidence-based models inform current program approaches</a:t>
            </a:r>
          </a:p>
          <a:p>
            <a:r>
              <a:rPr lang="en-US" sz="2400" smtClean="0"/>
              <a:t>Research to guide the field – little to none currently but new initiatives are emerging</a:t>
            </a:r>
          </a:p>
          <a:p>
            <a:r>
              <a:rPr lang="en-US" sz="2400" smtClean="0"/>
              <a:t>Model networks: Washington (DC), Columbus (OH) </a:t>
            </a:r>
          </a:p>
          <a:p>
            <a:endParaRPr lang="en-US" sz="2400" smtClean="0"/>
          </a:p>
          <a:p>
            <a:endParaRPr lang="en-US" sz="2400" smtClean="0"/>
          </a:p>
          <a:p>
            <a:endParaRPr lang="en-US" sz="2400" smtClean="0"/>
          </a:p>
          <a:p>
            <a:endParaRPr lang="en-US" sz="2400" smtClean="0"/>
          </a:p>
          <a:p>
            <a:pPr>
              <a:lnSpc>
                <a:spcPct val="80000"/>
              </a:lnSpc>
            </a:pPr>
            <a:endParaRPr lang="en-US" sz="2400"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1371600" y="3124200"/>
            <a:ext cx="1676400" cy="369888"/>
          </a:xfrm>
          <a:prstGeom prst="rect">
            <a:avLst/>
          </a:prstGeom>
          <a:noFill/>
          <a:ln w="12700" cap="sq">
            <a:noFill/>
            <a:miter lim="800000"/>
            <a:headEnd type="none" w="sm" len="sm"/>
            <a:tailEnd type="none" w="sm" len="sm"/>
          </a:ln>
        </p:spPr>
        <p:txBody>
          <a:bodyPr>
            <a:spAutoFit/>
          </a:bodyPr>
          <a:lstStyle/>
          <a:p>
            <a:pPr>
              <a:spcBef>
                <a:spcPct val="50000"/>
              </a:spcBef>
            </a:pPr>
            <a:r>
              <a:rPr lang="en-US" b="1">
                <a:solidFill>
                  <a:schemeClr val="accent2"/>
                </a:solidFill>
                <a:latin typeface="Times New Roman" pitchFamily="18" charset="0"/>
              </a:rPr>
              <a:t>SHELTER</a:t>
            </a:r>
          </a:p>
        </p:txBody>
      </p:sp>
      <p:sp>
        <p:nvSpPr>
          <p:cNvPr id="121859" name="Line 3"/>
          <p:cNvSpPr>
            <a:spLocks noChangeShapeType="1"/>
          </p:cNvSpPr>
          <p:nvPr/>
        </p:nvSpPr>
        <p:spPr bwMode="auto">
          <a:xfrm flipH="1" flipV="1">
            <a:off x="1295400" y="2362200"/>
            <a:ext cx="304800" cy="762000"/>
          </a:xfrm>
          <a:prstGeom prst="line">
            <a:avLst/>
          </a:prstGeom>
          <a:noFill/>
          <a:ln w="12700" cap="sq">
            <a:solidFill>
              <a:schemeClr val="tx1"/>
            </a:solidFill>
            <a:round/>
            <a:headEnd type="none" w="sm" len="sm"/>
            <a:tailEnd type="triangle" w="sm" len="sm"/>
          </a:ln>
        </p:spPr>
        <p:txBody>
          <a:bodyPr wrap="none"/>
          <a:lstStyle/>
          <a:p>
            <a:endParaRPr lang="en-US"/>
          </a:p>
        </p:txBody>
      </p:sp>
      <p:sp>
        <p:nvSpPr>
          <p:cNvPr id="121860" name="Text Box 4"/>
          <p:cNvSpPr txBox="1">
            <a:spLocks noChangeArrowheads="1"/>
          </p:cNvSpPr>
          <p:nvPr/>
        </p:nvSpPr>
        <p:spPr bwMode="auto">
          <a:xfrm>
            <a:off x="381000" y="1905000"/>
            <a:ext cx="1600200" cy="369888"/>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Prevention</a:t>
            </a:r>
          </a:p>
        </p:txBody>
      </p:sp>
      <p:sp>
        <p:nvSpPr>
          <p:cNvPr id="121861" name="Line 5"/>
          <p:cNvSpPr>
            <a:spLocks noChangeShapeType="1"/>
          </p:cNvSpPr>
          <p:nvPr/>
        </p:nvSpPr>
        <p:spPr bwMode="auto">
          <a:xfrm flipV="1">
            <a:off x="2286000" y="2438400"/>
            <a:ext cx="457200" cy="7620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62" name="Text Box 6"/>
          <p:cNvSpPr txBox="1">
            <a:spLocks noChangeArrowheads="1"/>
          </p:cNvSpPr>
          <p:nvPr/>
        </p:nvSpPr>
        <p:spPr bwMode="auto">
          <a:xfrm>
            <a:off x="2574925" y="1641475"/>
            <a:ext cx="1463675" cy="369888"/>
          </a:xfrm>
          <a:prstGeom prst="rect">
            <a:avLst/>
          </a:prstGeom>
          <a:noFill/>
          <a:ln w="12700" cap="sq">
            <a:noFill/>
            <a:miter lim="800000"/>
            <a:headEnd type="none" w="sm" len="sm"/>
            <a:tailEnd type="none" w="sm" len="sm"/>
          </a:ln>
        </p:spPr>
        <p:txBody>
          <a:bodyPr>
            <a:spAutoFit/>
          </a:bodyPr>
          <a:lstStyle/>
          <a:p>
            <a:endParaRPr lang="en-US">
              <a:latin typeface="Times New Roman" pitchFamily="18" charset="0"/>
            </a:endParaRPr>
          </a:p>
        </p:txBody>
      </p:sp>
      <p:sp>
        <p:nvSpPr>
          <p:cNvPr id="121863" name="Text Box 7"/>
          <p:cNvSpPr txBox="1">
            <a:spLocks noChangeArrowheads="1"/>
          </p:cNvSpPr>
          <p:nvPr/>
        </p:nvSpPr>
        <p:spPr bwMode="auto">
          <a:xfrm>
            <a:off x="2209800" y="1752600"/>
            <a:ext cx="1371600" cy="646113"/>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Employment Assistance</a:t>
            </a:r>
          </a:p>
        </p:txBody>
      </p:sp>
      <p:sp>
        <p:nvSpPr>
          <p:cNvPr id="121864" name="Line 8"/>
          <p:cNvSpPr>
            <a:spLocks noChangeShapeType="1"/>
          </p:cNvSpPr>
          <p:nvPr/>
        </p:nvSpPr>
        <p:spPr bwMode="auto">
          <a:xfrm flipH="1">
            <a:off x="762000" y="3429000"/>
            <a:ext cx="609600" cy="6858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65" name="Text Box 9"/>
          <p:cNvSpPr txBox="1">
            <a:spLocks noChangeArrowheads="1"/>
          </p:cNvSpPr>
          <p:nvPr/>
        </p:nvSpPr>
        <p:spPr bwMode="auto">
          <a:xfrm>
            <a:off x="152400" y="4267200"/>
            <a:ext cx="1600200" cy="646113"/>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Rapid Re-housing</a:t>
            </a:r>
          </a:p>
        </p:txBody>
      </p:sp>
      <p:sp>
        <p:nvSpPr>
          <p:cNvPr id="121866" name="Line 10"/>
          <p:cNvSpPr>
            <a:spLocks noChangeShapeType="1"/>
          </p:cNvSpPr>
          <p:nvPr/>
        </p:nvSpPr>
        <p:spPr bwMode="auto">
          <a:xfrm>
            <a:off x="1981200" y="3581400"/>
            <a:ext cx="76200" cy="12192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67" name="Text Box 11"/>
          <p:cNvSpPr txBox="1">
            <a:spLocks noChangeArrowheads="1"/>
          </p:cNvSpPr>
          <p:nvPr/>
        </p:nvSpPr>
        <p:spPr bwMode="auto">
          <a:xfrm>
            <a:off x="2422525" y="4994275"/>
            <a:ext cx="1387475" cy="369888"/>
          </a:xfrm>
          <a:prstGeom prst="rect">
            <a:avLst/>
          </a:prstGeom>
          <a:noFill/>
          <a:ln w="12700" cap="sq">
            <a:noFill/>
            <a:miter lim="800000"/>
            <a:headEnd type="none" w="sm" len="sm"/>
            <a:tailEnd type="none" w="sm" len="sm"/>
          </a:ln>
        </p:spPr>
        <p:txBody>
          <a:bodyPr>
            <a:spAutoFit/>
          </a:bodyPr>
          <a:lstStyle/>
          <a:p>
            <a:endParaRPr lang="en-US">
              <a:latin typeface="Times New Roman" pitchFamily="18" charset="0"/>
            </a:endParaRPr>
          </a:p>
        </p:txBody>
      </p:sp>
      <p:sp>
        <p:nvSpPr>
          <p:cNvPr id="121868" name="Text Box 12"/>
          <p:cNvSpPr txBox="1">
            <a:spLocks noChangeArrowheads="1"/>
          </p:cNvSpPr>
          <p:nvPr/>
        </p:nvSpPr>
        <p:spPr bwMode="auto">
          <a:xfrm>
            <a:off x="1066800" y="4953000"/>
            <a:ext cx="2286000" cy="646113"/>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Housing &amp; Support Services</a:t>
            </a:r>
          </a:p>
        </p:txBody>
      </p:sp>
      <p:sp>
        <p:nvSpPr>
          <p:cNvPr id="121869" name="Line 13"/>
          <p:cNvSpPr>
            <a:spLocks noChangeShapeType="1"/>
          </p:cNvSpPr>
          <p:nvPr/>
        </p:nvSpPr>
        <p:spPr bwMode="auto">
          <a:xfrm>
            <a:off x="2514600" y="3505200"/>
            <a:ext cx="914400" cy="5334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70" name="Text Box 14"/>
          <p:cNvSpPr txBox="1">
            <a:spLocks noChangeArrowheads="1"/>
          </p:cNvSpPr>
          <p:nvPr/>
        </p:nvSpPr>
        <p:spPr bwMode="auto">
          <a:xfrm>
            <a:off x="3048000" y="4114800"/>
            <a:ext cx="1235075" cy="646113"/>
          </a:xfrm>
          <a:prstGeom prst="rect">
            <a:avLst/>
          </a:prstGeom>
          <a:noFill/>
          <a:ln w="12700" cap="sq">
            <a:noFill/>
            <a:miter lim="800000"/>
            <a:headEnd type="none" w="sm" len="sm"/>
            <a:tailEnd type="none" w="sm" len="sm"/>
          </a:ln>
        </p:spPr>
        <p:txBody>
          <a:bodyPr>
            <a:spAutoFit/>
          </a:bodyPr>
          <a:lstStyle/>
          <a:p>
            <a:r>
              <a:rPr lang="en-US">
                <a:latin typeface="Times New Roman" pitchFamily="18" charset="0"/>
              </a:rPr>
              <a:t>MH/SA Services</a:t>
            </a:r>
          </a:p>
        </p:txBody>
      </p:sp>
      <p:sp>
        <p:nvSpPr>
          <p:cNvPr id="121871" name="Text Box 15"/>
          <p:cNvSpPr txBox="1">
            <a:spLocks noChangeArrowheads="1"/>
          </p:cNvSpPr>
          <p:nvPr/>
        </p:nvSpPr>
        <p:spPr bwMode="auto">
          <a:xfrm>
            <a:off x="152400" y="609600"/>
            <a:ext cx="3810000" cy="579438"/>
          </a:xfrm>
          <a:prstGeom prst="rect">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defRPr/>
            </a:pPr>
            <a:r>
              <a:rPr lang="en-US" sz="3200" b="1" dirty="0">
                <a:latin typeface="Times New Roman" pitchFamily="18" charset="0"/>
              </a:rPr>
              <a:t>Current </a:t>
            </a:r>
            <a:r>
              <a:rPr lang="en-US" sz="3200" b="1" dirty="0" err="1">
                <a:latin typeface="Times New Roman" pitchFamily="18" charset="0"/>
              </a:rPr>
              <a:t>CoC</a:t>
            </a:r>
            <a:r>
              <a:rPr lang="en-US" sz="3200" b="1" dirty="0">
                <a:latin typeface="Times New Roman" pitchFamily="18" charset="0"/>
              </a:rPr>
              <a:t> Model</a:t>
            </a:r>
          </a:p>
        </p:txBody>
      </p:sp>
      <p:sp>
        <p:nvSpPr>
          <p:cNvPr id="121872" name="Text Box 16"/>
          <p:cNvSpPr txBox="1">
            <a:spLocks noChangeArrowheads="1"/>
          </p:cNvSpPr>
          <p:nvPr/>
        </p:nvSpPr>
        <p:spPr bwMode="auto">
          <a:xfrm>
            <a:off x="4114800" y="609600"/>
            <a:ext cx="4038600" cy="579438"/>
          </a:xfrm>
          <a:prstGeom prst="rect">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defRPr/>
            </a:pPr>
            <a:r>
              <a:rPr lang="en-US" sz="3200" b="1" dirty="0">
                <a:latin typeface="Times New Roman" pitchFamily="18" charset="0"/>
              </a:rPr>
              <a:t>Emerging </a:t>
            </a:r>
            <a:r>
              <a:rPr lang="en-US" sz="3200" b="1" dirty="0" err="1">
                <a:latin typeface="Times New Roman" pitchFamily="18" charset="0"/>
              </a:rPr>
              <a:t>CoC</a:t>
            </a:r>
            <a:r>
              <a:rPr lang="en-US" sz="3200" b="1" dirty="0">
                <a:latin typeface="Times New Roman" pitchFamily="18" charset="0"/>
              </a:rPr>
              <a:t> Model</a:t>
            </a:r>
          </a:p>
        </p:txBody>
      </p:sp>
      <p:sp>
        <p:nvSpPr>
          <p:cNvPr id="121873" name="Text Box 17"/>
          <p:cNvSpPr txBox="1">
            <a:spLocks noChangeArrowheads="1"/>
          </p:cNvSpPr>
          <p:nvPr/>
        </p:nvSpPr>
        <p:spPr bwMode="auto">
          <a:xfrm>
            <a:off x="4724400" y="3124200"/>
            <a:ext cx="2743200" cy="646113"/>
          </a:xfrm>
          <a:prstGeom prst="rect">
            <a:avLst/>
          </a:prstGeom>
          <a:noFill/>
          <a:ln w="12700" cap="sq">
            <a:noFill/>
            <a:miter lim="800000"/>
            <a:headEnd type="none" w="sm" len="sm"/>
            <a:tailEnd type="none" w="sm" len="sm"/>
          </a:ln>
        </p:spPr>
        <p:txBody>
          <a:bodyPr>
            <a:spAutoFit/>
          </a:bodyPr>
          <a:lstStyle/>
          <a:p>
            <a:pPr algn="ctr">
              <a:spcBef>
                <a:spcPct val="50000"/>
              </a:spcBef>
            </a:pPr>
            <a:r>
              <a:rPr lang="en-US" b="1">
                <a:solidFill>
                  <a:schemeClr val="accent2"/>
                </a:solidFill>
                <a:latin typeface="Times New Roman" pitchFamily="18" charset="0"/>
              </a:rPr>
              <a:t>HOUSING STABILIZATION</a:t>
            </a:r>
          </a:p>
        </p:txBody>
      </p:sp>
      <p:sp>
        <p:nvSpPr>
          <p:cNvPr id="121874" name="Line 18"/>
          <p:cNvSpPr>
            <a:spLocks noChangeShapeType="1"/>
          </p:cNvSpPr>
          <p:nvPr/>
        </p:nvSpPr>
        <p:spPr bwMode="auto">
          <a:xfrm flipH="1" flipV="1">
            <a:off x="4648200" y="2514600"/>
            <a:ext cx="762000" cy="6858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75" name="Text Box 19"/>
          <p:cNvSpPr txBox="1">
            <a:spLocks noChangeArrowheads="1"/>
          </p:cNvSpPr>
          <p:nvPr/>
        </p:nvSpPr>
        <p:spPr bwMode="auto">
          <a:xfrm>
            <a:off x="4114800" y="2133600"/>
            <a:ext cx="1600200" cy="369888"/>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Prevention</a:t>
            </a:r>
          </a:p>
        </p:txBody>
      </p:sp>
      <p:sp>
        <p:nvSpPr>
          <p:cNvPr id="121876" name="Line 20"/>
          <p:cNvSpPr>
            <a:spLocks noChangeShapeType="1"/>
          </p:cNvSpPr>
          <p:nvPr/>
        </p:nvSpPr>
        <p:spPr bwMode="auto">
          <a:xfrm flipH="1" flipV="1">
            <a:off x="5943600" y="2286000"/>
            <a:ext cx="152400" cy="6858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77" name="Text Box 21"/>
          <p:cNvSpPr txBox="1">
            <a:spLocks noChangeArrowheads="1"/>
          </p:cNvSpPr>
          <p:nvPr/>
        </p:nvSpPr>
        <p:spPr bwMode="auto">
          <a:xfrm>
            <a:off x="5410200" y="1524000"/>
            <a:ext cx="1828800" cy="646113"/>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Employment Assistance</a:t>
            </a:r>
          </a:p>
        </p:txBody>
      </p:sp>
      <p:sp>
        <p:nvSpPr>
          <p:cNvPr id="121878" name="Line 22"/>
          <p:cNvSpPr>
            <a:spLocks noChangeShapeType="1"/>
          </p:cNvSpPr>
          <p:nvPr/>
        </p:nvSpPr>
        <p:spPr bwMode="auto">
          <a:xfrm flipV="1">
            <a:off x="6705600" y="2667000"/>
            <a:ext cx="609600" cy="4572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79" name="Text Box 23"/>
          <p:cNvSpPr txBox="1">
            <a:spLocks noChangeArrowheads="1"/>
          </p:cNvSpPr>
          <p:nvPr/>
        </p:nvSpPr>
        <p:spPr bwMode="auto">
          <a:xfrm>
            <a:off x="7010400" y="2209800"/>
            <a:ext cx="1143000" cy="369888"/>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Shelter</a:t>
            </a:r>
          </a:p>
        </p:txBody>
      </p:sp>
      <p:sp>
        <p:nvSpPr>
          <p:cNvPr id="121880" name="Line 24"/>
          <p:cNvSpPr>
            <a:spLocks noChangeShapeType="1"/>
          </p:cNvSpPr>
          <p:nvPr/>
        </p:nvSpPr>
        <p:spPr bwMode="auto">
          <a:xfrm flipH="1">
            <a:off x="5410200" y="3886200"/>
            <a:ext cx="457200" cy="9144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81" name="Text Box 25"/>
          <p:cNvSpPr txBox="1">
            <a:spLocks noChangeArrowheads="1"/>
          </p:cNvSpPr>
          <p:nvPr/>
        </p:nvSpPr>
        <p:spPr bwMode="auto">
          <a:xfrm>
            <a:off x="4419600" y="4953000"/>
            <a:ext cx="1905000" cy="369888"/>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Support Services</a:t>
            </a:r>
          </a:p>
        </p:txBody>
      </p:sp>
      <p:sp>
        <p:nvSpPr>
          <p:cNvPr id="121882" name="Line 26"/>
          <p:cNvSpPr>
            <a:spLocks noChangeShapeType="1"/>
          </p:cNvSpPr>
          <p:nvPr/>
        </p:nvSpPr>
        <p:spPr bwMode="auto">
          <a:xfrm>
            <a:off x="6553200" y="3886200"/>
            <a:ext cx="533400" cy="838200"/>
          </a:xfrm>
          <a:prstGeom prst="line">
            <a:avLst/>
          </a:prstGeom>
          <a:noFill/>
          <a:ln w="12700" cap="sq">
            <a:solidFill>
              <a:schemeClr val="tx1"/>
            </a:solidFill>
            <a:round/>
            <a:headEnd type="none" w="sm" len="sm"/>
            <a:tailEnd type="none" w="sm" len="sm"/>
          </a:ln>
        </p:spPr>
        <p:txBody>
          <a:bodyPr wrap="none"/>
          <a:lstStyle/>
          <a:p>
            <a:endParaRPr lang="en-US"/>
          </a:p>
        </p:txBody>
      </p:sp>
      <p:sp>
        <p:nvSpPr>
          <p:cNvPr id="121883" name="Text Box 27"/>
          <p:cNvSpPr txBox="1">
            <a:spLocks noChangeArrowheads="1"/>
          </p:cNvSpPr>
          <p:nvPr/>
        </p:nvSpPr>
        <p:spPr bwMode="auto">
          <a:xfrm>
            <a:off x="6781800" y="4800600"/>
            <a:ext cx="1600200" cy="646113"/>
          </a:xfrm>
          <a:prstGeom prst="rect">
            <a:avLst/>
          </a:prstGeom>
          <a:noFill/>
          <a:ln w="12700" cap="sq">
            <a:noFill/>
            <a:miter lim="800000"/>
            <a:headEnd type="none" w="sm" len="sm"/>
            <a:tailEnd type="none" w="sm" len="sm"/>
          </a:ln>
        </p:spPr>
        <p:txBody>
          <a:bodyPr>
            <a:spAutoFit/>
          </a:bodyPr>
          <a:lstStyle/>
          <a:p>
            <a:pPr>
              <a:spcBef>
                <a:spcPct val="50000"/>
              </a:spcBef>
            </a:pPr>
            <a:r>
              <a:rPr lang="en-US">
                <a:latin typeface="Times New Roman" pitchFamily="18" charset="0"/>
              </a:rPr>
              <a:t>MH/SA Services</a:t>
            </a:r>
          </a:p>
        </p:txBody>
      </p:sp>
      <p:sp>
        <p:nvSpPr>
          <p:cNvPr id="28" name="TextBox 27"/>
          <p:cNvSpPr txBox="1">
            <a:spLocks noChangeArrowheads="1"/>
          </p:cNvSpPr>
          <p:nvPr/>
        </p:nvSpPr>
        <p:spPr bwMode="auto">
          <a:xfrm>
            <a:off x="990600" y="6096000"/>
            <a:ext cx="6705600" cy="461963"/>
          </a:xfrm>
          <a:prstGeom prst="rect">
            <a:avLst/>
          </a:prstGeom>
          <a:noFill/>
          <a:ln w="9525">
            <a:noFill/>
            <a:miter lim="800000"/>
            <a:headEnd/>
            <a:tailEnd/>
          </a:ln>
        </p:spPr>
        <p:txBody>
          <a:bodyPr>
            <a:spAutoFit/>
          </a:bodyPr>
          <a:lstStyle/>
          <a:p>
            <a:r>
              <a:rPr lang="en-US" sz="2400">
                <a:latin typeface="Times New Roman" pitchFamily="18" charset="0"/>
              </a:rPr>
              <a:t> </a:t>
            </a:r>
            <a:r>
              <a:rPr lang="en-US" sz="2400" b="1">
                <a:latin typeface="Times New Roman" pitchFamily="18" charset="0"/>
              </a:rPr>
              <a:t>Turning the Continuum of Care Inside – Out?</a:t>
            </a:r>
          </a:p>
        </p:txBody>
      </p:sp>
      <p:cxnSp>
        <p:nvCxnSpPr>
          <p:cNvPr id="33" name="Straight Connector 32"/>
          <p:cNvCxnSpPr/>
          <p:nvPr/>
        </p:nvCxnSpPr>
        <p:spPr>
          <a:xfrm rot="5400000">
            <a:off x="1409700" y="3238500"/>
            <a:ext cx="5257800" cy="0"/>
          </a:xfrm>
          <a:prstGeom prst="line">
            <a:avLst/>
          </a:prstGeom>
          <a:ln w="38100"/>
        </p:spPr>
        <p:style>
          <a:lnRef idx="1">
            <a:schemeClr val="accent3"/>
          </a:lnRef>
          <a:fillRef idx="0">
            <a:schemeClr val="accent3"/>
          </a:fillRef>
          <a:effectRef idx="0">
            <a:schemeClr val="accent3"/>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blinds(horizontal)">
                                      <p:cBhvr>
                                        <p:cTn id="7" dur="500"/>
                                        <p:tgtEl>
                                          <p:spTgt spid="12185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1859"/>
                                        </p:tgtEl>
                                        <p:attrNameLst>
                                          <p:attrName>style.visibility</p:attrName>
                                        </p:attrNameLst>
                                      </p:cBhvr>
                                      <p:to>
                                        <p:strVal val="visible"/>
                                      </p:to>
                                    </p:set>
                                    <p:animEffect transition="in" filter="blinds(horizontal)">
                                      <p:cBhvr>
                                        <p:cTn id="10" dur="500"/>
                                        <p:tgtEl>
                                          <p:spTgt spid="12185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1860"/>
                                        </p:tgtEl>
                                        <p:attrNameLst>
                                          <p:attrName>style.visibility</p:attrName>
                                        </p:attrNameLst>
                                      </p:cBhvr>
                                      <p:to>
                                        <p:strVal val="visible"/>
                                      </p:to>
                                    </p:set>
                                    <p:animEffect transition="in" filter="blinds(horizontal)">
                                      <p:cBhvr>
                                        <p:cTn id="13" dur="500"/>
                                        <p:tgtEl>
                                          <p:spTgt spid="12186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1861"/>
                                        </p:tgtEl>
                                        <p:attrNameLst>
                                          <p:attrName>style.visibility</p:attrName>
                                        </p:attrNameLst>
                                      </p:cBhvr>
                                      <p:to>
                                        <p:strVal val="visible"/>
                                      </p:to>
                                    </p:set>
                                    <p:animEffect transition="in" filter="blinds(horizontal)">
                                      <p:cBhvr>
                                        <p:cTn id="16" dur="500"/>
                                        <p:tgtEl>
                                          <p:spTgt spid="121861"/>
                                        </p:tgtEl>
                                      </p:cBhvr>
                                    </p:animEffect>
                                  </p:childTnLst>
                                </p:cTn>
                              </p:par>
                              <p:par>
                                <p:cTn id="17" presetID="3" presetClass="entr" presetSubtype="10" fill="hold" grpId="0" nodeType="withEffect" nodePh="1">
                                  <p:stCondLst>
                                    <p:cond delay="0"/>
                                  </p:stCondLst>
                                  <p:endCondLst>
                                    <p:cond evt="begin" delay="0">
                                      <p:tn val="17"/>
                                    </p:cond>
                                  </p:endCondLst>
                                  <p:childTnLst>
                                    <p:set>
                                      <p:cBhvr>
                                        <p:cTn id="18" dur="1" fill="hold">
                                          <p:stCondLst>
                                            <p:cond delay="0"/>
                                          </p:stCondLst>
                                        </p:cTn>
                                        <p:tgtEl>
                                          <p:spTgt spid="121862"/>
                                        </p:tgtEl>
                                        <p:attrNameLst>
                                          <p:attrName>style.visibility</p:attrName>
                                        </p:attrNameLst>
                                      </p:cBhvr>
                                      <p:to>
                                        <p:strVal val="visible"/>
                                      </p:to>
                                    </p:set>
                                    <p:animEffect transition="in" filter="blinds(horizontal)">
                                      <p:cBhvr>
                                        <p:cTn id="19" dur="500"/>
                                        <p:tgtEl>
                                          <p:spTgt spid="12186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1870"/>
                                        </p:tgtEl>
                                        <p:attrNameLst>
                                          <p:attrName>style.visibility</p:attrName>
                                        </p:attrNameLst>
                                      </p:cBhvr>
                                      <p:to>
                                        <p:strVal val="visible"/>
                                      </p:to>
                                    </p:set>
                                    <p:animEffect transition="in" filter="blinds(horizontal)">
                                      <p:cBhvr>
                                        <p:cTn id="22" dur="500"/>
                                        <p:tgtEl>
                                          <p:spTgt spid="12187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21863"/>
                                        </p:tgtEl>
                                        <p:attrNameLst>
                                          <p:attrName>style.visibility</p:attrName>
                                        </p:attrNameLst>
                                      </p:cBhvr>
                                      <p:to>
                                        <p:strVal val="visible"/>
                                      </p:to>
                                    </p:set>
                                    <p:animEffect transition="in" filter="blinds(horizontal)">
                                      <p:cBhvr>
                                        <p:cTn id="25" dur="500"/>
                                        <p:tgtEl>
                                          <p:spTgt spid="12186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21864"/>
                                        </p:tgtEl>
                                        <p:attrNameLst>
                                          <p:attrName>style.visibility</p:attrName>
                                        </p:attrNameLst>
                                      </p:cBhvr>
                                      <p:to>
                                        <p:strVal val="visible"/>
                                      </p:to>
                                    </p:set>
                                    <p:animEffect transition="in" filter="blinds(horizontal)">
                                      <p:cBhvr>
                                        <p:cTn id="28" dur="500"/>
                                        <p:tgtEl>
                                          <p:spTgt spid="12186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21865"/>
                                        </p:tgtEl>
                                        <p:attrNameLst>
                                          <p:attrName>style.visibility</p:attrName>
                                        </p:attrNameLst>
                                      </p:cBhvr>
                                      <p:to>
                                        <p:strVal val="visible"/>
                                      </p:to>
                                    </p:set>
                                    <p:animEffect transition="in" filter="blinds(horizontal)">
                                      <p:cBhvr>
                                        <p:cTn id="31" dur="500"/>
                                        <p:tgtEl>
                                          <p:spTgt spid="12186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21866"/>
                                        </p:tgtEl>
                                        <p:attrNameLst>
                                          <p:attrName>style.visibility</p:attrName>
                                        </p:attrNameLst>
                                      </p:cBhvr>
                                      <p:to>
                                        <p:strVal val="visible"/>
                                      </p:to>
                                    </p:set>
                                    <p:animEffect transition="in" filter="blinds(horizontal)">
                                      <p:cBhvr>
                                        <p:cTn id="34" dur="500"/>
                                        <p:tgtEl>
                                          <p:spTgt spid="121866"/>
                                        </p:tgtEl>
                                      </p:cBhvr>
                                    </p:animEffect>
                                  </p:childTnLst>
                                </p:cTn>
                              </p:par>
                              <p:par>
                                <p:cTn id="35" presetID="3" presetClass="entr" presetSubtype="10" fill="hold" grpId="0" nodeType="withEffect" nodePh="1">
                                  <p:stCondLst>
                                    <p:cond delay="0"/>
                                  </p:stCondLst>
                                  <p:endCondLst>
                                    <p:cond evt="begin" delay="0">
                                      <p:tn val="35"/>
                                    </p:cond>
                                  </p:endCondLst>
                                  <p:childTnLst>
                                    <p:set>
                                      <p:cBhvr>
                                        <p:cTn id="36" dur="1" fill="hold">
                                          <p:stCondLst>
                                            <p:cond delay="0"/>
                                          </p:stCondLst>
                                        </p:cTn>
                                        <p:tgtEl>
                                          <p:spTgt spid="121867"/>
                                        </p:tgtEl>
                                        <p:attrNameLst>
                                          <p:attrName>style.visibility</p:attrName>
                                        </p:attrNameLst>
                                      </p:cBhvr>
                                      <p:to>
                                        <p:strVal val="visible"/>
                                      </p:to>
                                    </p:set>
                                    <p:animEffect transition="in" filter="blinds(horizontal)">
                                      <p:cBhvr>
                                        <p:cTn id="37" dur="500"/>
                                        <p:tgtEl>
                                          <p:spTgt spid="12186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21868"/>
                                        </p:tgtEl>
                                        <p:attrNameLst>
                                          <p:attrName>style.visibility</p:attrName>
                                        </p:attrNameLst>
                                      </p:cBhvr>
                                      <p:to>
                                        <p:strVal val="visible"/>
                                      </p:to>
                                    </p:set>
                                    <p:animEffect transition="in" filter="blinds(horizontal)">
                                      <p:cBhvr>
                                        <p:cTn id="40" dur="500"/>
                                        <p:tgtEl>
                                          <p:spTgt spid="12186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21869"/>
                                        </p:tgtEl>
                                        <p:attrNameLst>
                                          <p:attrName>style.visibility</p:attrName>
                                        </p:attrNameLst>
                                      </p:cBhvr>
                                      <p:to>
                                        <p:strVal val="visible"/>
                                      </p:to>
                                    </p:set>
                                    <p:animEffect transition="in" filter="blinds(horizontal)">
                                      <p:cBhvr>
                                        <p:cTn id="43" dur="500"/>
                                        <p:tgtEl>
                                          <p:spTgt spid="12186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21871"/>
                                        </p:tgtEl>
                                        <p:attrNameLst>
                                          <p:attrName>style.visibility</p:attrName>
                                        </p:attrNameLst>
                                      </p:cBhvr>
                                      <p:to>
                                        <p:strVal val="visible"/>
                                      </p:to>
                                    </p:set>
                                    <p:animEffect transition="in" filter="blinds(horizontal)">
                                      <p:cBhvr>
                                        <p:cTn id="46" dur="500"/>
                                        <p:tgtEl>
                                          <p:spTgt spid="121871"/>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21872"/>
                                        </p:tgtEl>
                                        <p:attrNameLst>
                                          <p:attrName>style.visibility</p:attrName>
                                        </p:attrNameLst>
                                      </p:cBhvr>
                                      <p:to>
                                        <p:strVal val="visible"/>
                                      </p:to>
                                    </p:set>
                                    <p:animEffect transition="in" filter="blinds(horizontal)">
                                      <p:cBhvr>
                                        <p:cTn id="51" dur="500"/>
                                        <p:tgtEl>
                                          <p:spTgt spid="121872"/>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21873"/>
                                        </p:tgtEl>
                                        <p:attrNameLst>
                                          <p:attrName>style.visibility</p:attrName>
                                        </p:attrNameLst>
                                      </p:cBhvr>
                                      <p:to>
                                        <p:strVal val="visible"/>
                                      </p:to>
                                    </p:set>
                                    <p:animEffect transition="in" filter="blinds(horizontal)">
                                      <p:cBhvr>
                                        <p:cTn id="54" dur="500"/>
                                        <p:tgtEl>
                                          <p:spTgt spid="12187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21874"/>
                                        </p:tgtEl>
                                        <p:attrNameLst>
                                          <p:attrName>style.visibility</p:attrName>
                                        </p:attrNameLst>
                                      </p:cBhvr>
                                      <p:to>
                                        <p:strVal val="visible"/>
                                      </p:to>
                                    </p:set>
                                    <p:animEffect transition="in" filter="blinds(horizontal)">
                                      <p:cBhvr>
                                        <p:cTn id="57" dur="500"/>
                                        <p:tgtEl>
                                          <p:spTgt spid="12187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21875"/>
                                        </p:tgtEl>
                                        <p:attrNameLst>
                                          <p:attrName>style.visibility</p:attrName>
                                        </p:attrNameLst>
                                      </p:cBhvr>
                                      <p:to>
                                        <p:strVal val="visible"/>
                                      </p:to>
                                    </p:set>
                                    <p:animEffect transition="in" filter="blinds(horizontal)">
                                      <p:cBhvr>
                                        <p:cTn id="60" dur="500"/>
                                        <p:tgtEl>
                                          <p:spTgt spid="121875"/>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21876"/>
                                        </p:tgtEl>
                                        <p:attrNameLst>
                                          <p:attrName>style.visibility</p:attrName>
                                        </p:attrNameLst>
                                      </p:cBhvr>
                                      <p:to>
                                        <p:strVal val="visible"/>
                                      </p:to>
                                    </p:set>
                                    <p:animEffect transition="in" filter="blinds(horizontal)">
                                      <p:cBhvr>
                                        <p:cTn id="63" dur="500"/>
                                        <p:tgtEl>
                                          <p:spTgt spid="12187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21877"/>
                                        </p:tgtEl>
                                        <p:attrNameLst>
                                          <p:attrName>style.visibility</p:attrName>
                                        </p:attrNameLst>
                                      </p:cBhvr>
                                      <p:to>
                                        <p:strVal val="visible"/>
                                      </p:to>
                                    </p:set>
                                    <p:animEffect transition="in" filter="blinds(horizontal)">
                                      <p:cBhvr>
                                        <p:cTn id="66" dur="500"/>
                                        <p:tgtEl>
                                          <p:spTgt spid="121877"/>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121878"/>
                                        </p:tgtEl>
                                        <p:attrNameLst>
                                          <p:attrName>style.visibility</p:attrName>
                                        </p:attrNameLst>
                                      </p:cBhvr>
                                      <p:to>
                                        <p:strVal val="visible"/>
                                      </p:to>
                                    </p:set>
                                    <p:animEffect transition="in" filter="blinds(horizontal)">
                                      <p:cBhvr>
                                        <p:cTn id="69" dur="500"/>
                                        <p:tgtEl>
                                          <p:spTgt spid="121878"/>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121879"/>
                                        </p:tgtEl>
                                        <p:attrNameLst>
                                          <p:attrName>style.visibility</p:attrName>
                                        </p:attrNameLst>
                                      </p:cBhvr>
                                      <p:to>
                                        <p:strVal val="visible"/>
                                      </p:to>
                                    </p:set>
                                    <p:animEffect transition="in" filter="blinds(horizontal)">
                                      <p:cBhvr>
                                        <p:cTn id="72" dur="500"/>
                                        <p:tgtEl>
                                          <p:spTgt spid="121879"/>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121880"/>
                                        </p:tgtEl>
                                        <p:attrNameLst>
                                          <p:attrName>style.visibility</p:attrName>
                                        </p:attrNameLst>
                                      </p:cBhvr>
                                      <p:to>
                                        <p:strVal val="visible"/>
                                      </p:to>
                                    </p:set>
                                    <p:animEffect transition="in" filter="blinds(horizontal)">
                                      <p:cBhvr>
                                        <p:cTn id="75" dur="500"/>
                                        <p:tgtEl>
                                          <p:spTgt spid="121880"/>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121881"/>
                                        </p:tgtEl>
                                        <p:attrNameLst>
                                          <p:attrName>style.visibility</p:attrName>
                                        </p:attrNameLst>
                                      </p:cBhvr>
                                      <p:to>
                                        <p:strVal val="visible"/>
                                      </p:to>
                                    </p:set>
                                    <p:animEffect transition="in" filter="blinds(horizontal)">
                                      <p:cBhvr>
                                        <p:cTn id="78" dur="500"/>
                                        <p:tgtEl>
                                          <p:spTgt spid="121881"/>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121882"/>
                                        </p:tgtEl>
                                        <p:attrNameLst>
                                          <p:attrName>style.visibility</p:attrName>
                                        </p:attrNameLst>
                                      </p:cBhvr>
                                      <p:to>
                                        <p:strVal val="visible"/>
                                      </p:to>
                                    </p:set>
                                    <p:animEffect transition="in" filter="blinds(horizontal)">
                                      <p:cBhvr>
                                        <p:cTn id="81" dur="500"/>
                                        <p:tgtEl>
                                          <p:spTgt spid="121882"/>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121883"/>
                                        </p:tgtEl>
                                        <p:attrNameLst>
                                          <p:attrName>style.visibility</p:attrName>
                                        </p:attrNameLst>
                                      </p:cBhvr>
                                      <p:to>
                                        <p:strVal val="visible"/>
                                      </p:to>
                                    </p:set>
                                    <p:animEffect transition="in" filter="blinds(horizontal)">
                                      <p:cBhvr>
                                        <p:cTn id="84" dur="500"/>
                                        <p:tgtEl>
                                          <p:spTgt spid="121883"/>
                                        </p:tgtEl>
                                      </p:cBhvr>
                                    </p:animEffect>
                                  </p:childTnLst>
                                </p:cTn>
                              </p:par>
                              <p:par>
                                <p:cTn id="85" presetID="3" presetClass="entr" presetSubtype="10" fill="hold" grpId="1" nodeType="withEffect">
                                  <p:stCondLst>
                                    <p:cond delay="0"/>
                                  </p:stCondLst>
                                  <p:childTnLst>
                                    <p:set>
                                      <p:cBhvr>
                                        <p:cTn id="86" dur="1" fill="hold">
                                          <p:stCondLst>
                                            <p:cond delay="0"/>
                                          </p:stCondLst>
                                        </p:cTn>
                                        <p:tgtEl>
                                          <p:spTgt spid="121859"/>
                                        </p:tgtEl>
                                        <p:attrNameLst>
                                          <p:attrName>style.visibility</p:attrName>
                                        </p:attrNameLst>
                                      </p:cBhvr>
                                      <p:to>
                                        <p:strVal val="visible"/>
                                      </p:to>
                                    </p:set>
                                    <p:animEffect transition="in" filter="blinds(horizontal)">
                                      <p:cBhvr>
                                        <p:cTn id="87" dur="500"/>
                                        <p:tgtEl>
                                          <p:spTgt spid="121859"/>
                                        </p:tgtEl>
                                      </p:cBhvr>
                                    </p:animEffect>
                                  </p:childTnLst>
                                </p:cTn>
                              </p:par>
                              <p:par>
                                <p:cTn id="88" presetID="3" presetClass="entr" presetSubtype="10" fill="hold" grpId="1" nodeType="withEffect">
                                  <p:stCondLst>
                                    <p:cond delay="0"/>
                                  </p:stCondLst>
                                  <p:childTnLst>
                                    <p:set>
                                      <p:cBhvr>
                                        <p:cTn id="89" dur="1" fill="hold">
                                          <p:stCondLst>
                                            <p:cond delay="0"/>
                                          </p:stCondLst>
                                        </p:cTn>
                                        <p:tgtEl>
                                          <p:spTgt spid="121860"/>
                                        </p:tgtEl>
                                        <p:attrNameLst>
                                          <p:attrName>style.visibility</p:attrName>
                                        </p:attrNameLst>
                                      </p:cBhvr>
                                      <p:to>
                                        <p:strVal val="visible"/>
                                      </p:to>
                                    </p:set>
                                    <p:animEffect transition="in" filter="blinds(horizontal)">
                                      <p:cBhvr>
                                        <p:cTn id="90" dur="500"/>
                                        <p:tgtEl>
                                          <p:spTgt spid="121860"/>
                                        </p:tgtEl>
                                      </p:cBhvr>
                                    </p:animEffect>
                                  </p:childTnLst>
                                </p:cTn>
                              </p:par>
                              <p:par>
                                <p:cTn id="91" presetID="3" presetClass="entr" presetSubtype="10" fill="hold" grpId="1" nodeType="withEffect">
                                  <p:stCondLst>
                                    <p:cond delay="0"/>
                                  </p:stCondLst>
                                  <p:childTnLst>
                                    <p:set>
                                      <p:cBhvr>
                                        <p:cTn id="92" dur="1" fill="hold">
                                          <p:stCondLst>
                                            <p:cond delay="0"/>
                                          </p:stCondLst>
                                        </p:cTn>
                                        <p:tgtEl>
                                          <p:spTgt spid="121861"/>
                                        </p:tgtEl>
                                        <p:attrNameLst>
                                          <p:attrName>style.visibility</p:attrName>
                                        </p:attrNameLst>
                                      </p:cBhvr>
                                      <p:to>
                                        <p:strVal val="visible"/>
                                      </p:to>
                                    </p:set>
                                    <p:animEffect transition="in" filter="blinds(horizontal)">
                                      <p:cBhvr>
                                        <p:cTn id="93" dur="500"/>
                                        <p:tgtEl>
                                          <p:spTgt spid="121861"/>
                                        </p:tgtEl>
                                      </p:cBhvr>
                                    </p:animEffect>
                                  </p:childTnLst>
                                </p:cTn>
                              </p:par>
                              <p:par>
                                <p:cTn id="94" presetID="3" presetClass="entr" presetSubtype="10" fill="hold" grpId="1" nodeType="withEffect" nodePh="1">
                                  <p:stCondLst>
                                    <p:cond delay="0"/>
                                  </p:stCondLst>
                                  <p:endCondLst>
                                    <p:cond evt="begin" delay="0">
                                      <p:tn val="94"/>
                                    </p:cond>
                                  </p:endCondLst>
                                  <p:childTnLst>
                                    <p:set>
                                      <p:cBhvr>
                                        <p:cTn id="95" dur="1" fill="hold">
                                          <p:stCondLst>
                                            <p:cond delay="0"/>
                                          </p:stCondLst>
                                        </p:cTn>
                                        <p:tgtEl>
                                          <p:spTgt spid="121862"/>
                                        </p:tgtEl>
                                        <p:attrNameLst>
                                          <p:attrName>style.visibility</p:attrName>
                                        </p:attrNameLst>
                                      </p:cBhvr>
                                      <p:to>
                                        <p:strVal val="visible"/>
                                      </p:to>
                                    </p:set>
                                    <p:animEffect transition="in" filter="blinds(horizontal)">
                                      <p:cBhvr>
                                        <p:cTn id="96" dur="500"/>
                                        <p:tgtEl>
                                          <p:spTgt spid="121862"/>
                                        </p:tgtEl>
                                      </p:cBhvr>
                                    </p:animEffect>
                                  </p:childTnLst>
                                </p:cTn>
                              </p:par>
                              <p:par>
                                <p:cTn id="97" presetID="3" presetClass="entr" presetSubtype="10" fill="hold" grpId="1" nodeType="withEffect">
                                  <p:stCondLst>
                                    <p:cond delay="0"/>
                                  </p:stCondLst>
                                  <p:childTnLst>
                                    <p:set>
                                      <p:cBhvr>
                                        <p:cTn id="98" dur="1" fill="hold">
                                          <p:stCondLst>
                                            <p:cond delay="0"/>
                                          </p:stCondLst>
                                        </p:cTn>
                                        <p:tgtEl>
                                          <p:spTgt spid="121863"/>
                                        </p:tgtEl>
                                        <p:attrNameLst>
                                          <p:attrName>style.visibility</p:attrName>
                                        </p:attrNameLst>
                                      </p:cBhvr>
                                      <p:to>
                                        <p:strVal val="visible"/>
                                      </p:to>
                                    </p:set>
                                    <p:animEffect transition="in" filter="blinds(horizontal)">
                                      <p:cBhvr>
                                        <p:cTn id="99" dur="500"/>
                                        <p:tgtEl>
                                          <p:spTgt spid="121863"/>
                                        </p:tgtEl>
                                      </p:cBhvr>
                                    </p:animEffect>
                                  </p:childTnLst>
                                </p:cTn>
                              </p:par>
                              <p:par>
                                <p:cTn id="100" presetID="3" presetClass="entr" presetSubtype="10" fill="hold" grpId="1" nodeType="withEffect">
                                  <p:stCondLst>
                                    <p:cond delay="0"/>
                                  </p:stCondLst>
                                  <p:childTnLst>
                                    <p:set>
                                      <p:cBhvr>
                                        <p:cTn id="101" dur="1" fill="hold">
                                          <p:stCondLst>
                                            <p:cond delay="0"/>
                                          </p:stCondLst>
                                        </p:cTn>
                                        <p:tgtEl>
                                          <p:spTgt spid="121864"/>
                                        </p:tgtEl>
                                        <p:attrNameLst>
                                          <p:attrName>style.visibility</p:attrName>
                                        </p:attrNameLst>
                                      </p:cBhvr>
                                      <p:to>
                                        <p:strVal val="visible"/>
                                      </p:to>
                                    </p:set>
                                    <p:animEffect transition="in" filter="blinds(horizontal)">
                                      <p:cBhvr>
                                        <p:cTn id="102" dur="500"/>
                                        <p:tgtEl>
                                          <p:spTgt spid="121864"/>
                                        </p:tgtEl>
                                      </p:cBhvr>
                                    </p:animEffect>
                                  </p:childTnLst>
                                </p:cTn>
                              </p:par>
                              <p:par>
                                <p:cTn id="103" presetID="3" presetClass="entr" presetSubtype="10" fill="hold" grpId="1" nodeType="withEffect">
                                  <p:stCondLst>
                                    <p:cond delay="0"/>
                                  </p:stCondLst>
                                  <p:childTnLst>
                                    <p:set>
                                      <p:cBhvr>
                                        <p:cTn id="104" dur="1" fill="hold">
                                          <p:stCondLst>
                                            <p:cond delay="0"/>
                                          </p:stCondLst>
                                        </p:cTn>
                                        <p:tgtEl>
                                          <p:spTgt spid="121865"/>
                                        </p:tgtEl>
                                        <p:attrNameLst>
                                          <p:attrName>style.visibility</p:attrName>
                                        </p:attrNameLst>
                                      </p:cBhvr>
                                      <p:to>
                                        <p:strVal val="visible"/>
                                      </p:to>
                                    </p:set>
                                    <p:animEffect transition="in" filter="blinds(horizontal)">
                                      <p:cBhvr>
                                        <p:cTn id="105" dur="500"/>
                                        <p:tgtEl>
                                          <p:spTgt spid="121865"/>
                                        </p:tgtEl>
                                      </p:cBhvr>
                                    </p:animEffect>
                                  </p:childTnLst>
                                </p:cTn>
                              </p:par>
                              <p:par>
                                <p:cTn id="106" presetID="3" presetClass="entr" presetSubtype="10" fill="hold" grpId="1" nodeType="withEffect">
                                  <p:stCondLst>
                                    <p:cond delay="0"/>
                                  </p:stCondLst>
                                  <p:childTnLst>
                                    <p:set>
                                      <p:cBhvr>
                                        <p:cTn id="107" dur="1" fill="hold">
                                          <p:stCondLst>
                                            <p:cond delay="0"/>
                                          </p:stCondLst>
                                        </p:cTn>
                                        <p:tgtEl>
                                          <p:spTgt spid="121866"/>
                                        </p:tgtEl>
                                        <p:attrNameLst>
                                          <p:attrName>style.visibility</p:attrName>
                                        </p:attrNameLst>
                                      </p:cBhvr>
                                      <p:to>
                                        <p:strVal val="visible"/>
                                      </p:to>
                                    </p:set>
                                    <p:animEffect transition="in" filter="blinds(horizontal)">
                                      <p:cBhvr>
                                        <p:cTn id="108" dur="500"/>
                                        <p:tgtEl>
                                          <p:spTgt spid="121866"/>
                                        </p:tgtEl>
                                      </p:cBhvr>
                                    </p:animEffect>
                                  </p:childTnLst>
                                </p:cTn>
                              </p:par>
                              <p:par>
                                <p:cTn id="109" presetID="3" presetClass="entr" presetSubtype="10" fill="hold" grpId="1" nodeType="withEffect" nodePh="1">
                                  <p:stCondLst>
                                    <p:cond delay="0"/>
                                  </p:stCondLst>
                                  <p:endCondLst>
                                    <p:cond evt="begin" delay="0">
                                      <p:tn val="109"/>
                                    </p:cond>
                                  </p:endCondLst>
                                  <p:childTnLst>
                                    <p:set>
                                      <p:cBhvr>
                                        <p:cTn id="110" dur="1" fill="hold">
                                          <p:stCondLst>
                                            <p:cond delay="0"/>
                                          </p:stCondLst>
                                        </p:cTn>
                                        <p:tgtEl>
                                          <p:spTgt spid="121867"/>
                                        </p:tgtEl>
                                        <p:attrNameLst>
                                          <p:attrName>style.visibility</p:attrName>
                                        </p:attrNameLst>
                                      </p:cBhvr>
                                      <p:to>
                                        <p:strVal val="visible"/>
                                      </p:to>
                                    </p:set>
                                    <p:animEffect transition="in" filter="blinds(horizontal)">
                                      <p:cBhvr>
                                        <p:cTn id="111" dur="500"/>
                                        <p:tgtEl>
                                          <p:spTgt spid="121867"/>
                                        </p:tgtEl>
                                      </p:cBhvr>
                                    </p:animEffect>
                                  </p:childTnLst>
                                </p:cTn>
                              </p:par>
                              <p:par>
                                <p:cTn id="112" presetID="3" presetClass="entr" presetSubtype="10" fill="hold" grpId="1" nodeType="withEffect">
                                  <p:stCondLst>
                                    <p:cond delay="0"/>
                                  </p:stCondLst>
                                  <p:childTnLst>
                                    <p:set>
                                      <p:cBhvr>
                                        <p:cTn id="113" dur="1" fill="hold">
                                          <p:stCondLst>
                                            <p:cond delay="0"/>
                                          </p:stCondLst>
                                        </p:cTn>
                                        <p:tgtEl>
                                          <p:spTgt spid="121868"/>
                                        </p:tgtEl>
                                        <p:attrNameLst>
                                          <p:attrName>style.visibility</p:attrName>
                                        </p:attrNameLst>
                                      </p:cBhvr>
                                      <p:to>
                                        <p:strVal val="visible"/>
                                      </p:to>
                                    </p:set>
                                    <p:animEffect transition="in" filter="blinds(horizontal)">
                                      <p:cBhvr>
                                        <p:cTn id="114" dur="500"/>
                                        <p:tgtEl>
                                          <p:spTgt spid="121868"/>
                                        </p:tgtEl>
                                      </p:cBhvr>
                                    </p:animEffect>
                                  </p:childTnLst>
                                </p:cTn>
                              </p:par>
                              <p:par>
                                <p:cTn id="115" presetID="3" presetClass="entr" presetSubtype="10" fill="hold" grpId="1" nodeType="withEffect">
                                  <p:stCondLst>
                                    <p:cond delay="0"/>
                                  </p:stCondLst>
                                  <p:childTnLst>
                                    <p:set>
                                      <p:cBhvr>
                                        <p:cTn id="116" dur="1" fill="hold">
                                          <p:stCondLst>
                                            <p:cond delay="0"/>
                                          </p:stCondLst>
                                        </p:cTn>
                                        <p:tgtEl>
                                          <p:spTgt spid="121869"/>
                                        </p:tgtEl>
                                        <p:attrNameLst>
                                          <p:attrName>style.visibility</p:attrName>
                                        </p:attrNameLst>
                                      </p:cBhvr>
                                      <p:to>
                                        <p:strVal val="visible"/>
                                      </p:to>
                                    </p:set>
                                    <p:animEffect transition="in" filter="blinds(horizontal)">
                                      <p:cBhvr>
                                        <p:cTn id="117" dur="500"/>
                                        <p:tgtEl>
                                          <p:spTgt spid="121869"/>
                                        </p:tgtEl>
                                      </p:cBhvr>
                                    </p:animEffect>
                                  </p:childTnLst>
                                </p:cTn>
                              </p:par>
                              <p:par>
                                <p:cTn id="118" presetID="3" presetClass="entr" presetSubtype="10" fill="hold" grpId="1" nodeType="withEffect">
                                  <p:stCondLst>
                                    <p:cond delay="0"/>
                                  </p:stCondLst>
                                  <p:childTnLst>
                                    <p:set>
                                      <p:cBhvr>
                                        <p:cTn id="119" dur="1" fill="hold">
                                          <p:stCondLst>
                                            <p:cond delay="0"/>
                                          </p:stCondLst>
                                        </p:cTn>
                                        <p:tgtEl>
                                          <p:spTgt spid="121871"/>
                                        </p:tgtEl>
                                        <p:attrNameLst>
                                          <p:attrName>style.visibility</p:attrName>
                                        </p:attrNameLst>
                                      </p:cBhvr>
                                      <p:to>
                                        <p:strVal val="visible"/>
                                      </p:to>
                                    </p:set>
                                    <p:animEffect transition="in" filter="blinds(horizontal)">
                                      <p:cBhvr>
                                        <p:cTn id="120" dur="500"/>
                                        <p:tgtEl>
                                          <p:spTgt spid="121871"/>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nodeType="clickEffect">
                                  <p:stCondLst>
                                    <p:cond delay="0"/>
                                  </p:stCondLst>
                                  <p:childTnLst>
                                    <p:set>
                                      <p:cBhvr>
                                        <p:cTn id="124" dur="1" fill="hold">
                                          <p:stCondLst>
                                            <p:cond delay="0"/>
                                          </p:stCondLst>
                                        </p:cTn>
                                        <p:tgtEl>
                                          <p:spTgt spid="28">
                                            <p:txEl>
                                              <p:pRg st="0" end="0"/>
                                            </p:txEl>
                                          </p:spTgt>
                                        </p:tgtEl>
                                        <p:attrNameLst>
                                          <p:attrName>style.visibility</p:attrName>
                                        </p:attrNameLst>
                                      </p:cBhvr>
                                      <p:to>
                                        <p:strVal val="visible"/>
                                      </p:to>
                                    </p:set>
                                    <p:animEffect transition="in" filter="blinds(horizontal)">
                                      <p:cBhvr>
                                        <p:cTn id="125"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animBg="1"/>
      <p:bldP spid="121859" grpId="1" animBg="1"/>
      <p:bldP spid="121860" grpId="0"/>
      <p:bldP spid="121860" grpId="1"/>
      <p:bldP spid="121861" grpId="0" animBg="1"/>
      <p:bldP spid="121861" grpId="1" animBg="1"/>
      <p:bldP spid="121862" grpId="0"/>
      <p:bldP spid="121862" grpId="1"/>
      <p:bldP spid="121863" grpId="0"/>
      <p:bldP spid="121863" grpId="1"/>
      <p:bldP spid="121864" grpId="0" animBg="1"/>
      <p:bldP spid="121864" grpId="1" animBg="1"/>
      <p:bldP spid="121865" grpId="0"/>
      <p:bldP spid="121865" grpId="1"/>
      <p:bldP spid="121866" grpId="0" animBg="1"/>
      <p:bldP spid="121866" grpId="1" animBg="1"/>
      <p:bldP spid="121867" grpId="0"/>
      <p:bldP spid="121867" grpId="1"/>
      <p:bldP spid="121868" grpId="0"/>
      <p:bldP spid="121868" grpId="1"/>
      <p:bldP spid="121869" grpId="0" animBg="1"/>
      <p:bldP spid="121869" grpId="1" animBg="1"/>
      <p:bldP spid="121870" grpId="0"/>
      <p:bldP spid="121871" grpId="0" animBg="1"/>
      <p:bldP spid="121871" grpId="1" animBg="1"/>
      <p:bldP spid="121872" grpId="0" animBg="1"/>
      <p:bldP spid="121873" grpId="0"/>
      <p:bldP spid="121874" grpId="0" animBg="1"/>
      <p:bldP spid="121875" grpId="0"/>
      <p:bldP spid="121876" grpId="0" animBg="1"/>
      <p:bldP spid="121877" grpId="0"/>
      <p:bldP spid="121878" grpId="0" animBg="1"/>
      <p:bldP spid="121879" grpId="0"/>
      <p:bldP spid="121880" grpId="0" animBg="1"/>
      <p:bldP spid="121881" grpId="0"/>
      <p:bldP spid="121882" grpId="0" animBg="1"/>
      <p:bldP spid="121883"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8382000" cy="762000"/>
          </a:xfrm>
        </p:spPr>
        <p:txBody>
          <a:bodyPr>
            <a:normAutofit fontScale="90000"/>
          </a:bodyPr>
          <a:lstStyle/>
          <a:p>
            <a:pPr eaLnBrk="1" hangingPunct="1">
              <a:defRPr/>
            </a:pPr>
            <a:r>
              <a:rPr lang="en-US" sz="4000" dirty="0" smtClean="0"/>
              <a:t>General/Universal Principles of </a:t>
            </a:r>
            <a:br>
              <a:rPr lang="en-US" sz="4000" dirty="0" smtClean="0"/>
            </a:br>
            <a:r>
              <a:rPr lang="en-US" sz="4000" dirty="0" smtClean="0"/>
              <a:t>Homelessness Prevention</a:t>
            </a:r>
          </a:p>
        </p:txBody>
      </p:sp>
      <p:sp>
        <p:nvSpPr>
          <p:cNvPr id="11267" name="Rectangle 3"/>
          <p:cNvSpPr>
            <a:spLocks noGrp="1" noChangeArrowheads="1"/>
          </p:cNvSpPr>
          <p:nvPr>
            <p:ph type="body" idx="1"/>
          </p:nvPr>
        </p:nvSpPr>
        <p:spPr>
          <a:xfrm>
            <a:off x="457200" y="1219200"/>
            <a:ext cx="7239000" cy="5334000"/>
          </a:xfrm>
        </p:spPr>
        <p:txBody>
          <a:bodyPr/>
          <a:lstStyle/>
          <a:p>
            <a:pPr eaLnBrk="1" hangingPunct="1">
              <a:defRPr/>
            </a:pPr>
            <a:r>
              <a:rPr lang="en-US" sz="2400" dirty="0" smtClean="0"/>
              <a:t>Crisis Resolution</a:t>
            </a:r>
          </a:p>
          <a:p>
            <a:pPr eaLnBrk="1" hangingPunct="1">
              <a:buFont typeface="Wingdings 2" pitchFamily="18" charset="2"/>
              <a:buNone/>
              <a:defRPr/>
            </a:pPr>
            <a:endParaRPr lang="en-US" sz="1000" dirty="0" smtClean="0"/>
          </a:p>
          <a:p>
            <a:pPr eaLnBrk="1" hangingPunct="1">
              <a:defRPr/>
            </a:pPr>
            <a:r>
              <a:rPr lang="en-US" sz="2400" dirty="0" smtClean="0"/>
              <a:t>Targeting</a:t>
            </a:r>
          </a:p>
          <a:p>
            <a:pPr eaLnBrk="1" hangingPunct="1">
              <a:buFont typeface="Wingdings 2" pitchFamily="18" charset="2"/>
              <a:buNone/>
              <a:defRPr/>
            </a:pPr>
            <a:endParaRPr lang="en-US" sz="1000" dirty="0" smtClean="0"/>
          </a:p>
          <a:p>
            <a:pPr eaLnBrk="1" hangingPunct="1">
              <a:defRPr/>
            </a:pPr>
            <a:r>
              <a:rPr lang="en-US" sz="2400" dirty="0" smtClean="0"/>
              <a:t>Client Choice</a:t>
            </a:r>
          </a:p>
          <a:p>
            <a:pPr eaLnBrk="1" hangingPunct="1">
              <a:buFont typeface="Wingdings 2" pitchFamily="18" charset="2"/>
              <a:buNone/>
              <a:defRPr/>
            </a:pPr>
            <a:endParaRPr lang="en-US" sz="1000" dirty="0" smtClean="0"/>
          </a:p>
          <a:p>
            <a:pPr eaLnBrk="1" hangingPunct="1">
              <a:defRPr/>
            </a:pPr>
            <a:r>
              <a:rPr lang="en-US" sz="2400" dirty="0" smtClean="0"/>
              <a:t>Efficiency vs. Effectiveness</a:t>
            </a:r>
          </a:p>
          <a:p>
            <a:pPr eaLnBrk="1" hangingPunct="1">
              <a:buFont typeface="Wingdings 2" pitchFamily="18" charset="2"/>
              <a:buNone/>
              <a:defRPr/>
            </a:pPr>
            <a:endParaRPr lang="en-US" sz="1000" dirty="0" smtClean="0"/>
          </a:p>
          <a:p>
            <a:pPr eaLnBrk="1" hangingPunct="1">
              <a:defRPr/>
            </a:pPr>
            <a:r>
              <a:rPr lang="en-US" sz="2400" dirty="0" smtClean="0"/>
              <a:t>Maximize Community Resources </a:t>
            </a:r>
          </a:p>
          <a:p>
            <a:pPr eaLnBrk="1" hangingPunct="1">
              <a:buFontTx/>
              <a:buNone/>
              <a:defRPr/>
            </a:pPr>
            <a:endParaRPr lang="en-US" sz="1000" dirty="0" smtClean="0"/>
          </a:p>
          <a:p>
            <a:pPr marL="0" indent="0" eaLnBrk="1" hangingPunct="1">
              <a:buFontTx/>
              <a:buNone/>
              <a:defRPr/>
            </a:pPr>
            <a:r>
              <a:rPr lang="en-US" sz="2400" dirty="0" smtClean="0"/>
              <a:t>Goal: Provide the right resources to the right people at the right point in time for the right amount of time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04800"/>
            <a:ext cx="8382000" cy="762000"/>
          </a:xfrm>
        </p:spPr>
        <p:txBody>
          <a:bodyPr>
            <a:noAutofit/>
          </a:bodyPr>
          <a:lstStyle/>
          <a:p>
            <a:pPr eaLnBrk="1" fontAlgn="auto" hangingPunct="1">
              <a:spcAft>
                <a:spcPts val="0"/>
              </a:spcAft>
              <a:defRPr/>
            </a:pPr>
            <a:r>
              <a:rPr lang="en-US" sz="3600" dirty="0" smtClean="0"/>
              <a:t>Supportive Housing Program (SHP)</a:t>
            </a:r>
            <a:br>
              <a:rPr lang="en-US" sz="3600" dirty="0" smtClean="0"/>
            </a:br>
            <a:r>
              <a:rPr lang="en-US" sz="3600" dirty="0" smtClean="0"/>
              <a:t>Eligible Activities</a:t>
            </a:r>
          </a:p>
        </p:txBody>
      </p:sp>
      <p:sp>
        <p:nvSpPr>
          <p:cNvPr id="131075" name="Rectangle 3"/>
          <p:cNvSpPr>
            <a:spLocks noGrp="1" noChangeArrowheads="1"/>
          </p:cNvSpPr>
          <p:nvPr>
            <p:ph idx="1"/>
          </p:nvPr>
        </p:nvSpPr>
        <p:spPr>
          <a:xfrm>
            <a:off x="457200" y="1295400"/>
            <a:ext cx="7467600" cy="5410200"/>
          </a:xfrm>
        </p:spPr>
        <p:txBody>
          <a:bodyPr>
            <a:normAutofit fontScale="62500" lnSpcReduction="20000"/>
          </a:bodyPr>
          <a:lstStyle/>
          <a:p>
            <a:pPr marL="274320" indent="-274320" eaLnBrk="1" fontAlgn="auto" hangingPunct="1">
              <a:spcAft>
                <a:spcPts val="0"/>
              </a:spcAft>
              <a:buFont typeface="Wingdings 2"/>
              <a:buChar char=""/>
              <a:defRPr/>
            </a:pPr>
            <a:r>
              <a:rPr lang="en-US" sz="2400" b="1" dirty="0" smtClean="0">
                <a:solidFill>
                  <a:schemeClr val="accent6">
                    <a:lumMod val="75000"/>
                  </a:schemeClr>
                </a:solidFill>
              </a:rPr>
              <a:t>Acquisition &amp; Rehabilitation</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Available funding is between $200,000 - $400,000 per structure, depending on the area.</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one-to-one cash match</a:t>
            </a:r>
            <a:endParaRPr lang="en-US" sz="2200" b="1" dirty="0" smtClean="0">
              <a:solidFill>
                <a:schemeClr val="tx1">
                  <a:tint val="85000"/>
                </a:schemeClr>
              </a:solidFill>
            </a:endParaRPr>
          </a:p>
          <a:p>
            <a:pPr marL="274320" indent="-274320" eaLnBrk="1" fontAlgn="auto" hangingPunct="1">
              <a:spcAft>
                <a:spcPts val="0"/>
              </a:spcAft>
              <a:buFont typeface="Wingdings 2"/>
              <a:buChar char=""/>
              <a:defRPr/>
            </a:pPr>
            <a:r>
              <a:rPr lang="en-US" sz="2400" b="1" dirty="0" smtClean="0">
                <a:solidFill>
                  <a:schemeClr val="accent6">
                    <a:lumMod val="75000"/>
                  </a:schemeClr>
                </a:solidFill>
              </a:rPr>
              <a:t>New Construction</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Grants for new construction are limited to $400,000 per structure.</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one-to-one cash match</a:t>
            </a:r>
          </a:p>
          <a:p>
            <a:pPr marL="521208" lvl="1" eaLnBrk="1" fontAlgn="auto" hangingPunct="1">
              <a:spcAft>
                <a:spcPts val="0"/>
              </a:spcAft>
              <a:buClr>
                <a:schemeClr val="accent4"/>
              </a:buClr>
              <a:buFont typeface="Wingdings 2" pitchFamily="18" charset="2"/>
              <a:buNone/>
              <a:defRPr/>
            </a:pPr>
            <a:endParaRPr lang="en-US" sz="1100" dirty="0" smtClean="0">
              <a:solidFill>
                <a:schemeClr val="tx1">
                  <a:tint val="85000"/>
                </a:schemeClr>
              </a:solidFill>
            </a:endParaRPr>
          </a:p>
          <a:p>
            <a:pPr marL="274320" indent="-274320" eaLnBrk="1" fontAlgn="auto" hangingPunct="1">
              <a:spcAft>
                <a:spcPts val="0"/>
              </a:spcAft>
              <a:buFont typeface="Wingdings 2"/>
              <a:buChar char=""/>
              <a:defRPr/>
            </a:pPr>
            <a:r>
              <a:rPr lang="en-US" sz="2300" b="1" dirty="0" smtClean="0">
                <a:solidFill>
                  <a:schemeClr val="accent6">
                    <a:lumMod val="75000"/>
                  </a:schemeClr>
                </a:solidFill>
              </a:rPr>
              <a:t>Leasing</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Grantees may lease structures to provide supportive housing or supportive services, or individual scattered site units.</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no match requirement</a:t>
            </a:r>
          </a:p>
          <a:p>
            <a:pPr marL="521208" lvl="1" eaLnBrk="1" fontAlgn="auto" hangingPunct="1">
              <a:spcAft>
                <a:spcPts val="0"/>
              </a:spcAft>
              <a:buClr>
                <a:schemeClr val="accent4"/>
              </a:buClr>
              <a:buFont typeface="Wingdings 2"/>
              <a:buChar char=""/>
              <a:defRPr/>
            </a:pPr>
            <a:endParaRPr lang="en-US" sz="1800" dirty="0" smtClean="0">
              <a:solidFill>
                <a:schemeClr val="tx1">
                  <a:tint val="85000"/>
                </a:schemeClr>
              </a:solidFill>
            </a:endParaRPr>
          </a:p>
          <a:p>
            <a:pPr marL="274320" indent="-274320" eaLnBrk="1" fontAlgn="auto" hangingPunct="1">
              <a:spcAft>
                <a:spcPts val="0"/>
              </a:spcAft>
              <a:buFont typeface="Wingdings 2"/>
              <a:buChar char=""/>
              <a:defRPr/>
            </a:pPr>
            <a:r>
              <a:rPr lang="en-US" sz="2300" b="1" dirty="0" smtClean="0">
                <a:solidFill>
                  <a:schemeClr val="accent6">
                    <a:lumMod val="75000"/>
                  </a:schemeClr>
                </a:solidFill>
              </a:rPr>
              <a:t>Supportive Services</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Eligible services include outreach, case management, child care, job training/placement, health care, mental health and substance abuse treatment and transportation. </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Requires a 20% cash match of the total services budget. </a:t>
            </a:r>
          </a:p>
          <a:p>
            <a:pPr marL="521208" lvl="1" eaLnBrk="1" fontAlgn="auto" hangingPunct="1">
              <a:spcAft>
                <a:spcPts val="0"/>
              </a:spcAft>
              <a:buClr>
                <a:schemeClr val="accent4"/>
              </a:buClr>
              <a:buFont typeface="Wingdings 2" pitchFamily="18" charset="2"/>
              <a:buNone/>
              <a:defRPr/>
            </a:pPr>
            <a:endParaRPr lang="en-US" sz="1300" dirty="0" smtClean="0">
              <a:solidFill>
                <a:schemeClr val="tx1">
                  <a:tint val="85000"/>
                </a:schemeClr>
              </a:solidFill>
            </a:endParaRPr>
          </a:p>
          <a:p>
            <a:pPr marL="274320" indent="-274320" eaLnBrk="1" fontAlgn="auto" hangingPunct="1">
              <a:spcAft>
                <a:spcPts val="0"/>
              </a:spcAft>
              <a:buFont typeface="Wingdings 2"/>
              <a:buChar char=""/>
              <a:defRPr/>
            </a:pPr>
            <a:r>
              <a:rPr lang="en-US" sz="2300" b="1" dirty="0" smtClean="0">
                <a:solidFill>
                  <a:schemeClr val="accent6">
                    <a:lumMod val="75000"/>
                  </a:schemeClr>
                </a:solidFill>
              </a:rPr>
              <a:t>Operating Costs</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Costs associated with the physical, day-to-day operations of a supportive housing facility</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Eligible operating costs are maintenance and repair, operations staff, utilities, equipment, supplies, insurance, food, relocation, and furnishings. </a:t>
            </a:r>
          </a:p>
          <a:p>
            <a:pPr marL="521208" lvl="1" eaLnBrk="1" fontAlgn="auto" hangingPunct="1">
              <a:spcAft>
                <a:spcPts val="0"/>
              </a:spcAft>
              <a:buClr>
                <a:schemeClr val="accent4"/>
              </a:buClr>
              <a:buFont typeface="Wingdings 2"/>
              <a:buChar char=""/>
              <a:defRPr/>
            </a:pPr>
            <a:r>
              <a:rPr lang="en-US" sz="2200" dirty="0" smtClean="0">
                <a:solidFill>
                  <a:schemeClr val="tx1">
                    <a:tint val="85000"/>
                  </a:schemeClr>
                </a:solidFill>
              </a:rPr>
              <a:t>Requires a cash match equal to 25% of the total operating costs budget.</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Program Design Considerations</a:t>
            </a:r>
          </a:p>
        </p:txBody>
      </p:sp>
      <p:sp>
        <p:nvSpPr>
          <p:cNvPr id="21507" name="Rectangle 3"/>
          <p:cNvSpPr>
            <a:spLocks noGrp="1" noChangeArrowheads="1"/>
          </p:cNvSpPr>
          <p:nvPr>
            <p:ph type="body" idx="1"/>
          </p:nvPr>
        </p:nvSpPr>
        <p:spPr/>
        <p:txBody>
          <a:bodyPr/>
          <a:lstStyle/>
          <a:p>
            <a:pPr marL="0" indent="0" eaLnBrk="1" hangingPunct="1">
              <a:lnSpc>
                <a:spcPct val="90000"/>
              </a:lnSpc>
              <a:buFontTx/>
              <a:buNone/>
              <a:defRPr/>
            </a:pPr>
            <a:r>
              <a:rPr lang="en-US" sz="2400" b="1" dirty="0" smtClean="0"/>
              <a:t>Design needs to be matched with the intensity and scope of prevention services you provide</a:t>
            </a:r>
          </a:p>
          <a:p>
            <a:pPr marL="0" indent="0" eaLnBrk="1" hangingPunct="1">
              <a:lnSpc>
                <a:spcPct val="90000"/>
              </a:lnSpc>
              <a:buFontTx/>
              <a:buNone/>
              <a:defRPr/>
            </a:pPr>
            <a:endParaRPr lang="en-US" sz="1000" dirty="0" smtClean="0"/>
          </a:p>
          <a:p>
            <a:pPr eaLnBrk="1" hangingPunct="1">
              <a:lnSpc>
                <a:spcPct val="90000"/>
              </a:lnSpc>
              <a:defRPr/>
            </a:pPr>
            <a:r>
              <a:rPr lang="en-US" sz="2400" dirty="0" smtClean="0"/>
              <a:t>Who will you serve and how will you serve them?  …</a:t>
            </a:r>
            <a:r>
              <a:rPr lang="en-US" sz="2400" i="1" dirty="0" smtClean="0">
                <a:solidFill>
                  <a:schemeClr val="accent2"/>
                </a:solidFill>
              </a:rPr>
              <a:t>Targeting</a:t>
            </a:r>
          </a:p>
          <a:p>
            <a:pPr eaLnBrk="1" hangingPunct="1">
              <a:lnSpc>
                <a:spcPct val="90000"/>
              </a:lnSpc>
              <a:defRPr/>
            </a:pPr>
            <a:endParaRPr lang="en-US" sz="2400" i="1" dirty="0" smtClean="0">
              <a:solidFill>
                <a:schemeClr val="accent2"/>
              </a:solidFill>
            </a:endParaRPr>
          </a:p>
          <a:p>
            <a:pPr eaLnBrk="1" hangingPunct="1">
              <a:lnSpc>
                <a:spcPct val="90000"/>
              </a:lnSpc>
              <a:defRPr/>
            </a:pPr>
            <a:r>
              <a:rPr lang="en-US" sz="2400" dirty="0" smtClean="0"/>
              <a:t>How will you identify clients? …</a:t>
            </a:r>
            <a:r>
              <a:rPr lang="en-US" sz="2400" i="1" dirty="0" smtClean="0">
                <a:solidFill>
                  <a:schemeClr val="accent2"/>
                </a:solidFill>
              </a:rPr>
              <a:t>Referral</a:t>
            </a:r>
          </a:p>
          <a:p>
            <a:pPr eaLnBrk="1" hangingPunct="1">
              <a:lnSpc>
                <a:spcPct val="90000"/>
              </a:lnSpc>
              <a:defRPr/>
            </a:pPr>
            <a:endParaRPr lang="en-US" sz="2400" i="1" dirty="0" smtClean="0">
              <a:solidFill>
                <a:schemeClr val="accent2"/>
              </a:solidFill>
            </a:endParaRPr>
          </a:p>
          <a:p>
            <a:pPr eaLnBrk="1" hangingPunct="1">
              <a:lnSpc>
                <a:spcPct val="90000"/>
              </a:lnSpc>
              <a:defRPr/>
            </a:pPr>
            <a:r>
              <a:rPr lang="en-US" sz="2400" dirty="0" smtClean="0"/>
              <a:t>How will prevention services be integrated/ coordinated with other community resources? …</a:t>
            </a:r>
            <a:r>
              <a:rPr lang="en-US" sz="2400" i="1" dirty="0" smtClean="0">
                <a:solidFill>
                  <a:schemeClr val="accent2"/>
                </a:solidFill>
              </a:rPr>
              <a:t>Linkage</a:t>
            </a:r>
          </a:p>
          <a:p>
            <a:pPr eaLnBrk="1" hangingPunct="1">
              <a:lnSpc>
                <a:spcPct val="90000"/>
              </a:lnSpc>
              <a:defRPr/>
            </a:pPr>
            <a:endParaRPr lang="en-US" sz="2400" i="1" dirty="0" smtClean="0">
              <a:solidFill>
                <a:schemeClr val="accent2"/>
              </a:solidFill>
            </a:endParaRPr>
          </a:p>
          <a:p>
            <a:pPr eaLnBrk="1" hangingPunct="1">
              <a:lnSpc>
                <a:spcPct val="90000"/>
              </a:lnSpc>
              <a:defRPr/>
            </a:pPr>
            <a:r>
              <a:rPr lang="en-US" sz="2400" dirty="0" smtClean="0"/>
              <a:t>What are the administrative and staffing considerations? …</a:t>
            </a:r>
            <a:r>
              <a:rPr lang="en-US" sz="2400" i="1" dirty="0" smtClean="0">
                <a:solidFill>
                  <a:schemeClr val="accent2"/>
                </a:solidFill>
              </a:rPr>
              <a:t>Operations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pPr eaLnBrk="1" hangingPunct="1">
              <a:defRPr/>
            </a:pPr>
            <a:r>
              <a:rPr lang="en-US" sz="3200" dirty="0" smtClean="0"/>
              <a:t>VA’s Homelessness Prevention Services</a:t>
            </a:r>
          </a:p>
        </p:txBody>
      </p:sp>
      <p:sp>
        <p:nvSpPr>
          <p:cNvPr id="128003" name="Content Placeholder 2"/>
          <p:cNvSpPr>
            <a:spLocks noGrp="1"/>
          </p:cNvSpPr>
          <p:nvPr>
            <p:ph idx="1"/>
          </p:nvPr>
        </p:nvSpPr>
        <p:spPr/>
        <p:txBody>
          <a:bodyPr/>
          <a:lstStyle/>
          <a:p>
            <a:pPr eaLnBrk="1" hangingPunct="1">
              <a:buFontTx/>
              <a:buNone/>
              <a:defRPr/>
            </a:pPr>
            <a:r>
              <a:rPr lang="en-US" sz="2800" u="sng" dirty="0" smtClean="0"/>
              <a:t>Types</a:t>
            </a:r>
          </a:p>
          <a:p>
            <a:pPr eaLnBrk="1" hangingPunct="1">
              <a:defRPr/>
            </a:pPr>
            <a:r>
              <a:rPr lang="en-US" sz="2400" dirty="0" smtClean="0"/>
              <a:t>Universal Prevention </a:t>
            </a:r>
          </a:p>
          <a:p>
            <a:pPr lvl="2" eaLnBrk="1" hangingPunct="1">
              <a:defRPr/>
            </a:pPr>
            <a:r>
              <a:rPr lang="en-US" dirty="0" smtClean="0">
                <a:solidFill>
                  <a:schemeClr val="tx1">
                    <a:lumMod val="50000"/>
                    <a:lumOff val="50000"/>
                  </a:schemeClr>
                </a:solidFill>
              </a:rPr>
              <a:t>Public information regarding the availability of resources/services</a:t>
            </a:r>
          </a:p>
          <a:p>
            <a:pPr lvl="2" eaLnBrk="1" hangingPunct="1">
              <a:defRPr/>
            </a:pPr>
            <a:r>
              <a:rPr lang="en-US" dirty="0" smtClean="0">
                <a:solidFill>
                  <a:schemeClr val="tx1">
                    <a:lumMod val="50000"/>
                    <a:lumOff val="50000"/>
                  </a:schemeClr>
                </a:solidFill>
              </a:rPr>
              <a:t>Medical Treatment</a:t>
            </a:r>
          </a:p>
          <a:p>
            <a:pPr lvl="2" eaLnBrk="1" hangingPunct="1">
              <a:defRPr/>
            </a:pPr>
            <a:r>
              <a:rPr lang="en-US" dirty="0" smtClean="0">
                <a:solidFill>
                  <a:schemeClr val="tx1">
                    <a:lumMod val="50000"/>
                    <a:lumOff val="50000"/>
                  </a:schemeClr>
                </a:solidFill>
              </a:rPr>
              <a:t>Mental Health Treatment</a:t>
            </a:r>
          </a:p>
          <a:p>
            <a:pPr lvl="2" eaLnBrk="1" hangingPunct="1">
              <a:defRPr/>
            </a:pPr>
            <a:r>
              <a:rPr lang="en-US" dirty="0" smtClean="0">
                <a:solidFill>
                  <a:schemeClr val="tx1">
                    <a:lumMod val="50000"/>
                    <a:lumOff val="50000"/>
                  </a:schemeClr>
                </a:solidFill>
              </a:rPr>
              <a:t>Substance Use treatment</a:t>
            </a:r>
          </a:p>
          <a:p>
            <a:pPr lvl="2" eaLnBrk="1" hangingPunct="1">
              <a:defRPr/>
            </a:pPr>
            <a:r>
              <a:rPr lang="en-US" dirty="0" smtClean="0">
                <a:solidFill>
                  <a:schemeClr val="tx1">
                    <a:lumMod val="50000"/>
                    <a:lumOff val="50000"/>
                  </a:schemeClr>
                </a:solidFill>
              </a:rPr>
              <a:t>Economic Benefits</a:t>
            </a:r>
          </a:p>
          <a:p>
            <a:pPr eaLnBrk="1" hangingPunct="1">
              <a:buFontTx/>
              <a:buNone/>
              <a:defRPr/>
            </a:pPr>
            <a:endParaRPr lang="en-US" sz="2400" dirty="0" smtClean="0"/>
          </a:p>
          <a:p>
            <a:pPr eaLnBrk="1" hangingPunct="1">
              <a:defRPr/>
            </a:pPr>
            <a:r>
              <a:rPr lang="en-US" sz="2400" dirty="0" smtClean="0"/>
              <a:t>Targeted Prevention</a:t>
            </a:r>
          </a:p>
          <a:p>
            <a:pPr lvl="2" eaLnBrk="1" hangingPunct="1">
              <a:defRPr/>
            </a:pPr>
            <a:r>
              <a:rPr lang="en-US" dirty="0" smtClean="0">
                <a:solidFill>
                  <a:schemeClr val="tx1">
                    <a:lumMod val="50000"/>
                    <a:lumOff val="50000"/>
                  </a:schemeClr>
                </a:solidFill>
              </a:rPr>
              <a:t>Supportive Services for Low Income Families</a:t>
            </a:r>
          </a:p>
          <a:p>
            <a:pPr lvl="2" eaLnBrk="1" hangingPunct="1">
              <a:defRPr/>
            </a:pPr>
            <a:r>
              <a:rPr lang="en-US" dirty="0" smtClean="0">
                <a:solidFill>
                  <a:schemeClr val="tx1">
                    <a:lumMod val="50000"/>
                    <a:lumOff val="50000"/>
                  </a:schemeClr>
                </a:solidFill>
              </a:rPr>
              <a:t>Homelessness Prevention Pilot (HUD-VA)</a:t>
            </a:r>
          </a:p>
          <a:p>
            <a:pPr lvl="2" eaLnBrk="1" hangingPunct="1">
              <a:defRPr/>
            </a:pPr>
            <a:r>
              <a:rPr lang="en-US" dirty="0" smtClean="0">
                <a:solidFill>
                  <a:schemeClr val="tx1">
                    <a:lumMod val="50000"/>
                    <a:lumOff val="50000"/>
                  </a:schemeClr>
                </a:solidFill>
              </a:rPr>
              <a:t>Relapse prevention services</a:t>
            </a:r>
          </a:p>
          <a:p>
            <a:pPr lvl="2" eaLnBrk="1" hangingPunct="1">
              <a:defRPr/>
            </a:pPr>
            <a:r>
              <a:rPr lang="en-US" dirty="0" smtClean="0">
                <a:solidFill>
                  <a:schemeClr val="tx1">
                    <a:lumMod val="50000"/>
                    <a:lumOff val="50000"/>
                  </a:schemeClr>
                </a:solidFill>
              </a:rPr>
              <a:t>Justice Involved Veterans</a:t>
            </a:r>
          </a:p>
        </p:txBody>
      </p:sp>
      <p:sp>
        <p:nvSpPr>
          <p:cNvPr id="126980" name="Slide Number Placeholder 4"/>
          <p:cNvSpPr txBox="1">
            <a:spLocks noGrp="1"/>
          </p:cNvSpPr>
          <p:nvPr/>
        </p:nvSpPr>
        <p:spPr bwMode="auto">
          <a:xfrm>
            <a:off x="6629400" y="6248400"/>
            <a:ext cx="2133600" cy="476250"/>
          </a:xfrm>
          <a:prstGeom prst="rect">
            <a:avLst/>
          </a:prstGeom>
          <a:noFill/>
          <a:ln w="9525">
            <a:noFill/>
            <a:miter lim="800000"/>
            <a:headEnd/>
            <a:tailEnd/>
          </a:ln>
        </p:spPr>
        <p:txBody>
          <a:bodyPr/>
          <a:lstStyle/>
          <a:p>
            <a:pPr algn="r"/>
            <a:fld id="{3D63E918-0C95-4A31-B4C2-E069AC3A3A9F}" type="slidenum">
              <a:rPr lang="en-US" sz="1400"/>
              <a:pPr algn="r"/>
              <a:t>111</a:t>
            </a:fld>
            <a:endParaRPr lang="en-US" sz="140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81000" y="76200"/>
            <a:ext cx="8382000" cy="762000"/>
          </a:xfrm>
        </p:spPr>
        <p:txBody>
          <a:bodyPr/>
          <a:lstStyle/>
          <a:p>
            <a:pPr>
              <a:defRPr/>
            </a:pPr>
            <a:r>
              <a:rPr lang="en-US" sz="4000" dirty="0" smtClean="0"/>
              <a:t>VA plans for Cross Training</a:t>
            </a:r>
          </a:p>
        </p:txBody>
      </p:sp>
      <p:sp>
        <p:nvSpPr>
          <p:cNvPr id="128003" name="Rectangle 3"/>
          <p:cNvSpPr>
            <a:spLocks noGrp="1" noChangeArrowheads="1"/>
          </p:cNvSpPr>
          <p:nvPr>
            <p:ph type="body" idx="1"/>
          </p:nvPr>
        </p:nvSpPr>
        <p:spPr/>
        <p:txBody>
          <a:bodyPr/>
          <a:lstStyle/>
          <a:p>
            <a:pPr>
              <a:spcAft>
                <a:spcPct val="20000"/>
              </a:spcAft>
            </a:pPr>
            <a:r>
              <a:rPr lang="en-US" sz="2400" smtClean="0"/>
              <a:t>Model of screening called a Housing Status Assessment:</a:t>
            </a:r>
          </a:p>
          <a:p>
            <a:pPr lvl="1">
              <a:spcAft>
                <a:spcPct val="20000"/>
              </a:spcAft>
            </a:pPr>
            <a:r>
              <a:rPr lang="en-US" sz="2000" smtClean="0"/>
              <a:t>general information on housing status </a:t>
            </a:r>
          </a:p>
          <a:p>
            <a:pPr lvl="1">
              <a:spcAft>
                <a:spcPct val="20000"/>
              </a:spcAft>
            </a:pPr>
            <a:r>
              <a:rPr lang="en-US" sz="2000" smtClean="0"/>
              <a:t>indicators of homelessness </a:t>
            </a:r>
          </a:p>
          <a:p>
            <a:pPr lvl="1">
              <a:spcAft>
                <a:spcPct val="20000"/>
              </a:spcAft>
            </a:pPr>
            <a:r>
              <a:rPr lang="en-US" sz="2000" smtClean="0"/>
              <a:t>risk factors often associated with homelessness </a:t>
            </a:r>
          </a:p>
          <a:p>
            <a:r>
              <a:rPr lang="en-US" smtClean="0"/>
              <a:t>VA Medical Centers are exploring use of a housing status assessment process</a:t>
            </a:r>
          </a:p>
          <a:p>
            <a:pPr lvl="1"/>
            <a:r>
              <a:rPr lang="en-US" smtClean="0"/>
              <a:t>Are some veterans seeking VA medical services also at risk of homelessness?</a:t>
            </a:r>
          </a:p>
          <a:p>
            <a:pPr lvl="1"/>
            <a:r>
              <a:rPr lang="en-US" smtClean="0"/>
              <a:t>Do VA Medical Center staff know the right questions to ask and where to refer?</a:t>
            </a:r>
          </a:p>
          <a:p>
            <a:endParaRPr lang="en-US" smtClean="0">
              <a:solidFill>
                <a:schemeClr val="folHlink"/>
              </a:solidFill>
            </a:endParaRPr>
          </a:p>
          <a:p>
            <a:endParaRPr lang="en-US"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304800" y="152400"/>
            <a:ext cx="8382000" cy="762000"/>
          </a:xfrm>
        </p:spPr>
        <p:txBody>
          <a:bodyPr>
            <a:normAutofit fontScale="90000"/>
          </a:bodyPr>
          <a:lstStyle/>
          <a:p>
            <a:pPr>
              <a:defRPr/>
            </a:pPr>
            <a:r>
              <a:rPr lang="en-US" sz="4000" dirty="0" smtClean="0"/>
              <a:t>VA plans for staff cross training</a:t>
            </a:r>
          </a:p>
        </p:txBody>
      </p:sp>
      <p:sp>
        <p:nvSpPr>
          <p:cNvPr id="129027" name="Rectangle 3"/>
          <p:cNvSpPr>
            <a:spLocks noGrp="1" noChangeArrowheads="1"/>
          </p:cNvSpPr>
          <p:nvPr>
            <p:ph type="body" idx="1"/>
          </p:nvPr>
        </p:nvSpPr>
        <p:spPr/>
        <p:txBody>
          <a:bodyPr/>
          <a:lstStyle/>
          <a:p>
            <a:pPr>
              <a:buFontTx/>
              <a:buNone/>
            </a:pPr>
            <a:r>
              <a:rPr lang="en-US" sz="2800" smtClean="0"/>
              <a:t>VA Med Center staff will begin to assess:</a:t>
            </a:r>
          </a:p>
          <a:p>
            <a:r>
              <a:rPr lang="en-US" sz="2400" smtClean="0"/>
              <a:t>If an applicant has safe housing tonight and in the near future;</a:t>
            </a:r>
          </a:p>
          <a:p>
            <a:r>
              <a:rPr lang="en-US" sz="2400" smtClean="0"/>
              <a:t>How stable an applicant’s housing is based on actual or perceived risks (e.g., receipt of an eviction notice, family conflict, etc.);</a:t>
            </a:r>
          </a:p>
          <a:p>
            <a:r>
              <a:rPr lang="en-US" sz="2400" smtClean="0"/>
              <a:t>What assistance, if any, is needed to assure safe, stable housing; and,</a:t>
            </a:r>
          </a:p>
          <a:p>
            <a:r>
              <a:rPr lang="en-US" sz="2400" smtClean="0"/>
              <a:t>The most appropriate response by a VA Med Center intake worker as it relates to an applicant’s housing status and stability.</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304800"/>
            <a:ext cx="9220200" cy="533400"/>
          </a:xfrm>
        </p:spPr>
        <p:txBody>
          <a:bodyPr>
            <a:noAutofit/>
          </a:bodyPr>
          <a:lstStyle/>
          <a:p>
            <a:pPr>
              <a:defRPr/>
            </a:pPr>
            <a:r>
              <a:rPr lang="en-US" sz="2800" dirty="0" smtClean="0"/>
              <a:t>Courage to Call- Veterans Village of San Diego </a:t>
            </a:r>
          </a:p>
        </p:txBody>
      </p:sp>
      <p:sp>
        <p:nvSpPr>
          <p:cNvPr id="130051" name="Rectangle 3"/>
          <p:cNvSpPr>
            <a:spLocks noGrp="1" noChangeArrowheads="1"/>
          </p:cNvSpPr>
          <p:nvPr>
            <p:ph type="body" idx="1"/>
          </p:nvPr>
        </p:nvSpPr>
        <p:spPr>
          <a:xfrm>
            <a:off x="152400" y="1371600"/>
            <a:ext cx="7924800" cy="5181600"/>
          </a:xfrm>
        </p:spPr>
        <p:txBody>
          <a:bodyPr/>
          <a:lstStyle/>
          <a:p>
            <a:pPr>
              <a:lnSpc>
                <a:spcPct val="80000"/>
              </a:lnSpc>
              <a:buFont typeface="Wingdings 2" pitchFamily="18" charset="2"/>
              <a:buNone/>
            </a:pPr>
            <a:endParaRPr lang="en-US" sz="800" b="1" smtClean="0">
              <a:solidFill>
                <a:schemeClr val="accent2"/>
              </a:solidFill>
            </a:endParaRPr>
          </a:p>
          <a:p>
            <a:pPr>
              <a:lnSpc>
                <a:spcPct val="80000"/>
              </a:lnSpc>
              <a:buFont typeface="Wingdings 2" pitchFamily="18" charset="2"/>
              <a:buNone/>
            </a:pPr>
            <a:r>
              <a:rPr lang="en-US" sz="2400" b="1" smtClean="0">
                <a:solidFill>
                  <a:schemeClr val="accent2"/>
                </a:solidFill>
              </a:rPr>
              <a:t>Key Design Elements…</a:t>
            </a:r>
            <a:r>
              <a:rPr lang="en-US" sz="2400" b="1" smtClean="0"/>
              <a:t>  </a:t>
            </a:r>
          </a:p>
          <a:p>
            <a:pPr>
              <a:buFont typeface="Wingdings" pitchFamily="2" charset="2"/>
              <a:buChar char="Ø"/>
            </a:pPr>
            <a:r>
              <a:rPr lang="en-US" sz="2000" smtClean="0"/>
              <a:t>New 24/7 Helpline entirely staffed by veterans who have recently served in the military.</a:t>
            </a:r>
          </a:p>
          <a:p>
            <a:pPr>
              <a:buFont typeface="Wingdings" pitchFamily="2" charset="2"/>
              <a:buChar char="Ø"/>
            </a:pPr>
            <a:r>
              <a:rPr lang="en-US" sz="2000" smtClean="0"/>
              <a:t>Triage &amp; referral to help individuals &amp; families access appropriate mental health &amp; other services &amp; supports.</a:t>
            </a:r>
          </a:p>
          <a:p>
            <a:pPr>
              <a:buFont typeface="Wingdings" pitchFamily="2" charset="2"/>
              <a:buChar char="Ø"/>
            </a:pPr>
            <a:r>
              <a:rPr lang="en-US" sz="2000" smtClean="0"/>
              <a:t>Linkage to prevention-oriented services &amp; other resources to help minimize further challenges.</a:t>
            </a:r>
          </a:p>
          <a:p>
            <a:pPr>
              <a:lnSpc>
                <a:spcPct val="90000"/>
              </a:lnSpc>
              <a:buFont typeface="Wingdings" pitchFamily="2" charset="2"/>
              <a:buChar char="Ø"/>
            </a:pPr>
            <a:r>
              <a:rPr lang="en-US" sz="2000" smtClean="0"/>
              <a:t>Peer outreach &amp; family support by veterans &amp; military family members to train community providers on military family culture &amp; unique mental health issues/needs.</a:t>
            </a:r>
          </a:p>
          <a:p>
            <a:pPr>
              <a:lnSpc>
                <a:spcPct val="90000"/>
              </a:lnSpc>
              <a:buFont typeface="Wingdings" pitchFamily="2" charset="2"/>
              <a:buChar char="Ø"/>
            </a:pPr>
            <a:r>
              <a:rPr lang="en-US" sz="2000" smtClean="0"/>
              <a:t>Liaison with community leaders &amp; organizations to build &amp; maintain linkages to needed resources &amp; services.</a:t>
            </a:r>
          </a:p>
          <a:p>
            <a:pPr>
              <a:lnSpc>
                <a:spcPct val="90000"/>
              </a:lnSpc>
              <a:buFont typeface="Wingdings" pitchFamily="2" charset="2"/>
              <a:buChar char="Ø"/>
            </a:pPr>
            <a:r>
              <a:rPr lang="en-US" sz="2000" smtClean="0"/>
              <a:t>Funded by the County/City &amp; the local VAMC.</a:t>
            </a:r>
          </a:p>
          <a:p>
            <a:pPr lvl="1"/>
            <a:endParaRPr lang="en-US" sz="2200" smtClean="0"/>
          </a:p>
          <a:p>
            <a:pPr>
              <a:lnSpc>
                <a:spcPct val="80000"/>
              </a:lnSpc>
              <a:buClr>
                <a:schemeClr val="tx1"/>
              </a:buClr>
              <a:buFont typeface="Wingdings" pitchFamily="2" charset="2"/>
              <a:buChar char="Ø"/>
            </a:pPr>
            <a:endParaRPr lang="en-US" sz="2200"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3"/>
          <p:cNvSpPr>
            <a:spLocks noGrp="1"/>
          </p:cNvSpPr>
          <p:nvPr>
            <p:ph idx="1"/>
          </p:nvPr>
        </p:nvSpPr>
        <p:spPr/>
        <p:txBody>
          <a:bodyPr/>
          <a:lstStyle/>
          <a:p>
            <a:r>
              <a:rPr lang="en-US" smtClean="0">
                <a:solidFill>
                  <a:schemeClr val="accent2"/>
                </a:solidFill>
              </a:rPr>
              <a:t>Program Eligibility </a:t>
            </a:r>
            <a:r>
              <a:rPr lang="en-US" sz="3500" smtClean="0">
                <a:solidFill>
                  <a:schemeClr val="accent2"/>
                </a:solidFill>
              </a:rPr>
              <a:t>…</a:t>
            </a:r>
          </a:p>
          <a:p>
            <a:pPr lvl="1"/>
            <a:r>
              <a:rPr lang="en-US" sz="2400" smtClean="0"/>
              <a:t>Veterans, Active Duty Military, Military Reservists, National Guards, Coast Guards &amp; their Families</a:t>
            </a:r>
          </a:p>
          <a:p>
            <a:pPr lvl="1"/>
            <a:endParaRPr lang="en-US" sz="2400" smtClean="0"/>
          </a:p>
          <a:p>
            <a:r>
              <a:rPr lang="en-US" smtClean="0">
                <a:solidFill>
                  <a:schemeClr val="accent2"/>
                </a:solidFill>
              </a:rPr>
              <a:t>Challenges faced by Participating Veterans </a:t>
            </a:r>
            <a:r>
              <a:rPr lang="en-US" sz="3500" smtClean="0">
                <a:solidFill>
                  <a:schemeClr val="accent2"/>
                </a:solidFill>
              </a:rPr>
              <a:t>…</a:t>
            </a:r>
          </a:p>
          <a:p>
            <a:pPr lvl="1"/>
            <a:r>
              <a:rPr lang="en-US" smtClean="0"/>
              <a:t>Housing </a:t>
            </a:r>
          </a:p>
          <a:p>
            <a:pPr lvl="1"/>
            <a:r>
              <a:rPr lang="en-US" smtClean="0"/>
              <a:t>Transportation</a:t>
            </a:r>
          </a:p>
          <a:p>
            <a:pPr lvl="1"/>
            <a:r>
              <a:rPr lang="en-US" smtClean="0"/>
              <a:t>Legal services</a:t>
            </a:r>
          </a:p>
          <a:p>
            <a:pPr lvl="1"/>
            <a:r>
              <a:rPr lang="en-US" smtClean="0"/>
              <a:t>Mental health care &amp; medical assistance</a:t>
            </a:r>
          </a:p>
          <a:p>
            <a:pPr lvl="1">
              <a:buFont typeface="Wingdings 2" pitchFamily="18" charset="2"/>
              <a:buNone/>
            </a:pPr>
            <a:endParaRPr lang="en-US" sz="2400" smtClean="0"/>
          </a:p>
        </p:txBody>
      </p:sp>
      <p:sp>
        <p:nvSpPr>
          <p:cNvPr id="5" name="Rectangle 2"/>
          <p:cNvSpPr>
            <a:spLocks noGrp="1" noChangeArrowheads="1"/>
          </p:cNvSpPr>
          <p:nvPr>
            <p:ph type="title"/>
          </p:nvPr>
        </p:nvSpPr>
        <p:spPr>
          <a:xfrm>
            <a:off x="0" y="152400"/>
            <a:ext cx="9144000" cy="762000"/>
          </a:xfrm>
        </p:spPr>
        <p:txBody>
          <a:bodyPr>
            <a:noAutofit/>
          </a:bodyPr>
          <a:lstStyle/>
          <a:p>
            <a:pPr>
              <a:defRPr/>
            </a:pPr>
            <a:r>
              <a:rPr lang="en-US" sz="2800" dirty="0" smtClean="0"/>
              <a:t>Courage to Call- Veterans Village of San Diego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p:cNvSpPr>
          <p:nvPr>
            <p:ph idx="1"/>
          </p:nvPr>
        </p:nvSpPr>
        <p:spPr/>
        <p:txBody>
          <a:bodyPr/>
          <a:lstStyle/>
          <a:p>
            <a:pPr>
              <a:lnSpc>
                <a:spcPct val="80000"/>
              </a:lnSpc>
            </a:pPr>
            <a:r>
              <a:rPr lang="en-US" sz="2400" smtClean="0">
                <a:solidFill>
                  <a:schemeClr val="accent2"/>
                </a:solidFill>
              </a:rPr>
              <a:t>Efficiency and Effectiveness …</a:t>
            </a:r>
          </a:p>
          <a:p>
            <a:pPr marL="519113" lvl="3" indent="-273050">
              <a:lnSpc>
                <a:spcPct val="80000"/>
              </a:lnSpc>
              <a:spcBef>
                <a:spcPts val="600"/>
              </a:spcBef>
              <a:buClr>
                <a:schemeClr val="tx2"/>
              </a:buClr>
              <a:buSzPct val="73000"/>
              <a:buFont typeface="Wingdings" pitchFamily="2" charset="2"/>
              <a:buChar char="Ø"/>
            </a:pPr>
            <a:r>
              <a:rPr lang="en-US" sz="1800" smtClean="0"/>
              <a:t>Program began in December 2009</a:t>
            </a:r>
          </a:p>
          <a:p>
            <a:pPr marL="519113" lvl="3" indent="-273050">
              <a:lnSpc>
                <a:spcPct val="80000"/>
              </a:lnSpc>
              <a:spcBef>
                <a:spcPts val="600"/>
              </a:spcBef>
              <a:buClr>
                <a:schemeClr val="tx2"/>
              </a:buClr>
              <a:buSzPct val="73000"/>
              <a:buFont typeface="Wingdings" pitchFamily="2" charset="2"/>
              <a:buChar char="Ø"/>
            </a:pPr>
            <a:endParaRPr lang="en-US" sz="1800" smtClean="0"/>
          </a:p>
          <a:p>
            <a:pPr marL="519113" lvl="3" indent="-273050">
              <a:lnSpc>
                <a:spcPct val="80000"/>
              </a:lnSpc>
              <a:spcBef>
                <a:spcPts val="600"/>
              </a:spcBef>
              <a:buClr>
                <a:schemeClr val="tx2"/>
              </a:buClr>
              <a:buSzPct val="73000"/>
              <a:buFont typeface="Wingdings" pitchFamily="2" charset="2"/>
              <a:buChar char="Ø"/>
            </a:pPr>
            <a:r>
              <a:rPr lang="en-US" sz="1800" smtClean="0"/>
              <a:t>Early data indicates referrals to 1,500 people per month through call center &amp; outreach</a:t>
            </a:r>
          </a:p>
          <a:p>
            <a:pPr marL="519113" lvl="3" indent="-273050">
              <a:lnSpc>
                <a:spcPct val="80000"/>
              </a:lnSpc>
              <a:spcBef>
                <a:spcPts val="600"/>
              </a:spcBef>
              <a:buClr>
                <a:schemeClr val="tx2"/>
              </a:buClr>
              <a:buSzPct val="73000"/>
              <a:buFont typeface="Wingdings" pitchFamily="2" charset="2"/>
              <a:buChar char="Ø"/>
            </a:pPr>
            <a:endParaRPr lang="en-US" sz="1800" smtClean="0"/>
          </a:p>
          <a:p>
            <a:pPr marL="519113" lvl="3" indent="-273050">
              <a:lnSpc>
                <a:spcPct val="80000"/>
              </a:lnSpc>
              <a:spcBef>
                <a:spcPts val="600"/>
              </a:spcBef>
              <a:buClr>
                <a:schemeClr val="tx2"/>
              </a:buClr>
              <a:buSzPct val="73000"/>
              <a:buFont typeface="Wingdings" pitchFamily="2" charset="2"/>
              <a:buChar char="Ø"/>
            </a:pPr>
            <a:r>
              <a:rPr lang="en-US" sz="1800" smtClean="0"/>
              <a:t>More than 2,500 resources to match those in need to </a:t>
            </a:r>
          </a:p>
          <a:p>
            <a:pPr>
              <a:lnSpc>
                <a:spcPct val="80000"/>
              </a:lnSpc>
            </a:pPr>
            <a:endParaRPr lang="en-US" sz="2400" smtClean="0">
              <a:solidFill>
                <a:schemeClr val="accent2"/>
              </a:solidFill>
            </a:endParaRPr>
          </a:p>
          <a:p>
            <a:pPr lvl="1">
              <a:lnSpc>
                <a:spcPct val="80000"/>
              </a:lnSpc>
              <a:buClr>
                <a:schemeClr val="tx1"/>
              </a:buClr>
              <a:buFont typeface="Wingdings" pitchFamily="2" charset="2"/>
              <a:buChar char="Ø"/>
            </a:pPr>
            <a:r>
              <a:rPr lang="en-US" sz="1800" smtClean="0"/>
              <a:t>Ability to make immediate referrals to available resources</a:t>
            </a:r>
          </a:p>
          <a:p>
            <a:pPr lvl="2">
              <a:lnSpc>
                <a:spcPct val="80000"/>
              </a:lnSpc>
            </a:pPr>
            <a:r>
              <a:rPr lang="en-US" sz="1800" smtClean="0"/>
              <a:t>Access to mental health &amp; medical services within 24 hours through local VAMC</a:t>
            </a:r>
          </a:p>
          <a:p>
            <a:pPr lvl="2">
              <a:lnSpc>
                <a:spcPct val="80000"/>
              </a:lnSpc>
            </a:pPr>
            <a:r>
              <a:rPr lang="en-US" sz="1800" smtClean="0"/>
              <a:t>Access to housing assistance within 1-2 weeks on average </a:t>
            </a:r>
          </a:p>
          <a:p>
            <a:pPr>
              <a:lnSpc>
                <a:spcPct val="80000"/>
              </a:lnSpc>
              <a:buFont typeface="Wingdings 2" pitchFamily="18" charset="2"/>
              <a:buNone/>
            </a:pPr>
            <a:endParaRPr lang="en-US" sz="1800" smtClean="0"/>
          </a:p>
        </p:txBody>
      </p:sp>
      <p:sp>
        <p:nvSpPr>
          <p:cNvPr id="5" name="Rectangle 2"/>
          <p:cNvSpPr>
            <a:spLocks noGrp="1" noChangeArrowheads="1"/>
          </p:cNvSpPr>
          <p:nvPr>
            <p:ph type="title"/>
          </p:nvPr>
        </p:nvSpPr>
        <p:spPr>
          <a:xfrm>
            <a:off x="0" y="152400"/>
            <a:ext cx="9144000" cy="762000"/>
          </a:xfrm>
        </p:spPr>
        <p:txBody>
          <a:bodyPr>
            <a:noAutofit/>
          </a:bodyPr>
          <a:lstStyle/>
          <a:p>
            <a:pPr>
              <a:defRPr/>
            </a:pPr>
            <a:r>
              <a:rPr lang="en-US" sz="2800" dirty="0" smtClean="0"/>
              <a:t>Courage to Call- Veterans Village of San Diego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a:lstStyle/>
          <a:p>
            <a:pPr eaLnBrk="1" fontAlgn="auto" hangingPunct="1">
              <a:spcAft>
                <a:spcPts val="0"/>
              </a:spcAft>
              <a:defRPr/>
            </a:pPr>
            <a:r>
              <a:rPr lang="en-US" dirty="0" smtClean="0"/>
              <a:t>Coordinated Assessment</a:t>
            </a:r>
          </a:p>
        </p:txBody>
      </p:sp>
      <p:sp>
        <p:nvSpPr>
          <p:cNvPr id="720899" name="Rectangle 3"/>
          <p:cNvSpPr>
            <a:spLocks noGrp="1" noChangeArrowheads="1"/>
          </p:cNvSpPr>
          <p:nvPr>
            <p:ph idx="1"/>
          </p:nvPr>
        </p:nvSpPr>
        <p:spPr>
          <a:xfrm>
            <a:off x="457200" y="1219200"/>
            <a:ext cx="7391400" cy="5410200"/>
          </a:xfrm>
        </p:spPr>
        <p:txBody>
          <a:bodyPr>
            <a:normAutofit/>
          </a:bodyPr>
          <a:lstStyle/>
          <a:p>
            <a:pPr eaLnBrk="1" fontAlgn="auto" hangingPunct="1">
              <a:spcAft>
                <a:spcPts val="0"/>
              </a:spcAft>
              <a:buFont typeface="Wingdings 2"/>
              <a:buChar char=""/>
              <a:defRPr/>
            </a:pPr>
            <a:r>
              <a:rPr lang="en-US" sz="2800" dirty="0" smtClean="0"/>
              <a:t>Coordinated “entry system” into homeless services ensures veterans receive uniform risk assessment &amp; subsequent linkage with most appropriate interventions.</a:t>
            </a:r>
          </a:p>
          <a:p>
            <a:pPr eaLnBrk="1" fontAlgn="auto" hangingPunct="1">
              <a:spcAft>
                <a:spcPts val="0"/>
              </a:spcAft>
              <a:buFont typeface="Wingdings 2"/>
              <a:buChar char=""/>
              <a:defRPr/>
            </a:pPr>
            <a:endParaRPr lang="en-US" sz="2800" dirty="0" smtClean="0"/>
          </a:p>
          <a:p>
            <a:pPr indent="9525" eaLnBrk="1" fontAlgn="auto" hangingPunct="1">
              <a:spcAft>
                <a:spcPts val="0"/>
              </a:spcAft>
              <a:buFont typeface="Wingdings" pitchFamily="2" charset="2"/>
              <a:buNone/>
              <a:defRPr/>
            </a:pPr>
            <a:r>
              <a:rPr lang="en-US" sz="2800" dirty="0" smtClean="0">
                <a:solidFill>
                  <a:schemeClr val="accent6">
                    <a:lumMod val="75000"/>
                  </a:schemeClr>
                </a:solidFill>
              </a:rPr>
              <a:t>Opportunity Center for the Homeless </a:t>
            </a:r>
            <a:r>
              <a:rPr lang="en-US" sz="2800" dirty="0" smtClean="0"/>
              <a:t>in El Paso, TX works closely with the VA to connect street homeless veterans with VA services.  TH program funded through G&amp;PD serves up to 60 veterans  &amp; coordinates care with other CoC programs.</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title"/>
          </p:nvPr>
        </p:nvSpPr>
        <p:spPr/>
        <p:txBody>
          <a:bodyPr/>
          <a:lstStyle/>
          <a:p>
            <a:pPr eaLnBrk="1" fontAlgn="auto" hangingPunct="1">
              <a:spcAft>
                <a:spcPts val="0"/>
              </a:spcAft>
              <a:defRPr/>
            </a:pPr>
            <a:r>
              <a:rPr lang="en-US" dirty="0" smtClean="0"/>
              <a:t>Centralized Intake</a:t>
            </a:r>
          </a:p>
        </p:txBody>
      </p:sp>
      <p:sp>
        <p:nvSpPr>
          <p:cNvPr id="723971" name="Rectangle 3"/>
          <p:cNvSpPr>
            <a:spLocks noGrp="1" noChangeArrowheads="1"/>
          </p:cNvSpPr>
          <p:nvPr>
            <p:ph idx="1"/>
          </p:nvPr>
        </p:nvSpPr>
        <p:spPr/>
        <p:txBody>
          <a:bodyPr>
            <a:normAutofit lnSpcReduction="10000"/>
          </a:bodyPr>
          <a:lstStyle/>
          <a:p>
            <a:pPr marL="274320" indent="-274320" eaLnBrk="1" fontAlgn="auto" hangingPunct="1">
              <a:spcAft>
                <a:spcPts val="0"/>
              </a:spcAft>
              <a:buFont typeface="Wingdings 2"/>
              <a:buChar char=""/>
              <a:defRPr/>
            </a:pPr>
            <a:r>
              <a:rPr lang="en-US" sz="2800" dirty="0" smtClean="0"/>
              <a:t>Single point of entry (physical or virtual) for homeless persons provides a more efficient &amp; rapid response to persons seeking assistance.  </a:t>
            </a:r>
          </a:p>
          <a:p>
            <a:pPr marL="274320" indent="-274320" eaLnBrk="1" fontAlgn="auto" hangingPunct="1">
              <a:spcAft>
                <a:spcPts val="0"/>
              </a:spcAft>
              <a:buFont typeface="Wingdings 2"/>
              <a:buChar char=""/>
              <a:defRPr/>
            </a:pPr>
            <a:endParaRPr lang="en-US" sz="2800" dirty="0" smtClean="0"/>
          </a:p>
          <a:p>
            <a:pPr indent="9525" eaLnBrk="1" fontAlgn="auto" hangingPunct="1">
              <a:spcAft>
                <a:spcPts val="0"/>
              </a:spcAft>
              <a:buFont typeface="Wingdings" pitchFamily="2" charset="2"/>
              <a:buNone/>
              <a:defRPr/>
            </a:pPr>
            <a:r>
              <a:rPr lang="en-US" sz="2800" dirty="0" smtClean="0">
                <a:solidFill>
                  <a:schemeClr val="accent6">
                    <a:lumMod val="75000"/>
                  </a:schemeClr>
                </a:solidFill>
              </a:rPr>
              <a:t>Unified Supportive Housing System </a:t>
            </a:r>
            <a:r>
              <a:rPr lang="en-US" sz="2800" dirty="0" smtClean="0"/>
              <a:t>– Columbus, OH.  Centralized eligibility determination &amp; placement, periodic review of tenant needs, “move up” incentives.  Facilitates movement from street  &amp; emergency shelter to permanent supportive housing.</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dirty="0" smtClean="0"/>
              <a:t>Permanent Supportive </a:t>
            </a:r>
            <a:br>
              <a:rPr lang="en-US" dirty="0" smtClean="0"/>
            </a:br>
            <a:r>
              <a:rPr lang="en-US" dirty="0" smtClean="0"/>
              <a:t>Housing (PSH)</a:t>
            </a:r>
          </a:p>
        </p:txBody>
      </p:sp>
      <p:sp>
        <p:nvSpPr>
          <p:cNvPr id="135171" name="Rectangle 3"/>
          <p:cNvSpPr>
            <a:spLocks noGrp="1" noChangeArrowheads="1"/>
          </p:cNvSpPr>
          <p:nvPr>
            <p:ph idx="1"/>
          </p:nvPr>
        </p:nvSpPr>
        <p:spPr/>
        <p:txBody>
          <a:bodyPr/>
          <a:lstStyle/>
          <a:p>
            <a:pPr eaLnBrk="1" hangingPunct="1"/>
            <a:r>
              <a:rPr lang="en-US" smtClean="0"/>
              <a:t>PSH is a proven strategy for homeless veterans with disabilities.</a:t>
            </a:r>
          </a:p>
          <a:p>
            <a:pPr lvl="1" eaLnBrk="1" hangingPunct="1"/>
            <a:r>
              <a:rPr lang="en-US" smtClean="0"/>
              <a:t>50% decrease in tenants’ emergency room visits</a:t>
            </a:r>
          </a:p>
          <a:p>
            <a:pPr lvl="1" eaLnBrk="1" hangingPunct="1"/>
            <a:r>
              <a:rPr lang="en-US" smtClean="0"/>
              <a:t>40% increase in rate of employment</a:t>
            </a:r>
          </a:p>
          <a:p>
            <a:pPr lvl="1" eaLnBrk="1" hangingPunct="1"/>
            <a:r>
              <a:rPr lang="en-US" smtClean="0"/>
              <a:t>90% of previous alcoholics maintain sobriety for more than 1 year (rate in non-PSH = 57%)</a:t>
            </a:r>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838200"/>
            <a:ext cx="8382000" cy="762000"/>
          </a:xfrm>
        </p:spPr>
        <p:txBody>
          <a:bodyPr>
            <a:normAutofit fontScale="90000"/>
          </a:bodyPr>
          <a:lstStyle/>
          <a:p>
            <a:pPr eaLnBrk="1" fontAlgn="auto" hangingPunct="1">
              <a:spcAft>
                <a:spcPts val="0"/>
              </a:spcAft>
              <a:defRPr/>
            </a:pPr>
            <a:r>
              <a:rPr lang="en-US" sz="4000" dirty="0" smtClean="0"/>
              <a:t>Shelter Plus Care Program (S+C)</a:t>
            </a:r>
            <a:br>
              <a:rPr lang="en-US" sz="4000" dirty="0" smtClean="0"/>
            </a:br>
            <a:r>
              <a:rPr lang="en-US" sz="4000" dirty="0" smtClean="0"/>
              <a:t>Multiple Components </a:t>
            </a:r>
            <a:r>
              <a:rPr lang="en-US" sz="3600" dirty="0" smtClean="0"/>
              <a:t/>
            </a:r>
            <a:br>
              <a:rPr lang="en-US" sz="3600" dirty="0" smtClean="0"/>
            </a:br>
            <a:endParaRPr lang="en-US" sz="3600" dirty="0" smtClean="0"/>
          </a:p>
        </p:txBody>
      </p:sp>
      <p:sp>
        <p:nvSpPr>
          <p:cNvPr id="25603" name="Rectangle 3"/>
          <p:cNvSpPr>
            <a:spLocks noGrp="1" noChangeArrowheads="1"/>
          </p:cNvSpPr>
          <p:nvPr>
            <p:ph idx="1"/>
          </p:nvPr>
        </p:nvSpPr>
        <p:spPr>
          <a:xfrm>
            <a:off x="1143000" y="3886200"/>
            <a:ext cx="6553200" cy="2286000"/>
          </a:xfrm>
        </p:spPr>
        <p:txBody>
          <a:bodyPr/>
          <a:lstStyle/>
          <a:p>
            <a:pPr eaLnBrk="1" hangingPunct="1"/>
            <a:r>
              <a:rPr lang="en-US" sz="2400" b="1" smtClean="0"/>
              <a:t>1. Tenant-Based Rental Assistance (TRA) </a:t>
            </a:r>
          </a:p>
          <a:p>
            <a:pPr eaLnBrk="1" hangingPunct="1"/>
            <a:r>
              <a:rPr lang="en-US" sz="2400" b="1" smtClean="0"/>
              <a:t>2. Sponsor-Based Rental Assistance (SRA)</a:t>
            </a:r>
          </a:p>
          <a:p>
            <a:pPr eaLnBrk="1" hangingPunct="1"/>
            <a:r>
              <a:rPr lang="en-US" sz="2400" b="1" smtClean="0"/>
              <a:t>3. Project-Based Rental Assistance (PRA) </a:t>
            </a:r>
          </a:p>
          <a:p>
            <a:pPr eaLnBrk="1" hangingPunct="1"/>
            <a:r>
              <a:rPr lang="en-US" sz="2400" b="1" smtClean="0"/>
              <a:t>4. Moderate Rehabilitation for Single Room Occupancy Dwelling (SRO)</a:t>
            </a:r>
            <a:endParaRPr lang="en-US" sz="2400" smtClean="0"/>
          </a:p>
        </p:txBody>
      </p:sp>
      <p:sp>
        <p:nvSpPr>
          <p:cNvPr id="20484" name="Rectangle 4"/>
          <p:cNvSpPr>
            <a:spLocks noChangeArrowheads="1"/>
          </p:cNvSpPr>
          <p:nvPr/>
        </p:nvSpPr>
        <p:spPr bwMode="auto">
          <a:xfrm>
            <a:off x="533400" y="1295400"/>
            <a:ext cx="7467600" cy="2246313"/>
          </a:xfrm>
          <a:prstGeom prst="rect">
            <a:avLst/>
          </a:prstGeom>
          <a:noFill/>
          <a:ln w="9525">
            <a:noFill/>
            <a:miter lim="800000"/>
            <a:headEnd/>
            <a:tailEnd/>
          </a:ln>
        </p:spPr>
        <p:txBody>
          <a:bodyPr anchor="ctr">
            <a:spAutoFit/>
          </a:bodyPr>
          <a:lstStyle/>
          <a:p>
            <a:pPr>
              <a:defRPr/>
            </a:pPr>
            <a:r>
              <a:rPr lang="en-US" sz="2800" b="1" dirty="0">
                <a:solidFill>
                  <a:schemeClr val="accent6">
                    <a:lumMod val="75000"/>
                  </a:schemeClr>
                </a:solidFill>
              </a:rPr>
              <a:t>S+C includes four separate components. Eligible applicants may apply for any or all of the four components, but a separate application for each component is required.  </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Program Approaches – Harm Reduction &amp; Housing First</a:t>
            </a:r>
          </a:p>
        </p:txBody>
      </p:sp>
      <p:sp>
        <p:nvSpPr>
          <p:cNvPr id="731139" name="Rectangle 3"/>
          <p:cNvSpPr>
            <a:spLocks noGrp="1" noChangeArrowheads="1"/>
          </p:cNvSpPr>
          <p:nvPr>
            <p:ph idx="1"/>
          </p:nvPr>
        </p:nvSpPr>
        <p:spPr>
          <a:xfrm>
            <a:off x="457200" y="1295400"/>
            <a:ext cx="7543800" cy="5410200"/>
          </a:xfrm>
        </p:spPr>
        <p:txBody>
          <a:bodyPr>
            <a:normAutofit lnSpcReduction="10000"/>
          </a:bodyPr>
          <a:lstStyle/>
          <a:p>
            <a:pPr marL="274320" indent="-274320" eaLnBrk="1" fontAlgn="auto" hangingPunct="1">
              <a:spcAft>
                <a:spcPts val="0"/>
              </a:spcAft>
              <a:buFont typeface="Wingdings 2"/>
              <a:buChar char=""/>
              <a:defRPr/>
            </a:pPr>
            <a:r>
              <a:rPr lang="en-US" sz="2800" dirty="0" smtClean="0">
                <a:solidFill>
                  <a:schemeClr val="accent6">
                    <a:lumMod val="75000"/>
                  </a:schemeClr>
                </a:solidFill>
              </a:rPr>
              <a:t>Housing First </a:t>
            </a:r>
            <a:r>
              <a:rPr lang="en-US" sz="2800" dirty="0" smtClean="0"/>
              <a:t>– program model that addresses the housing and treatment needs of chronically homeless.  Housing is a right.  Service participation is a consumer choice.</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dirty="0" smtClean="0">
                <a:solidFill>
                  <a:schemeClr val="accent6">
                    <a:lumMod val="75000"/>
                  </a:schemeClr>
                </a:solidFill>
              </a:rPr>
              <a:t>Harm Reduction </a:t>
            </a:r>
            <a:r>
              <a:rPr lang="en-US" sz="2800" dirty="0" smtClean="0"/>
              <a:t>– a pragmatic approach that aims to reduce the adverse consequences of drug abuse and psychiatric symptoms. If clients make adverse choices (drinking and drug use), housing and service provision are not withdrawn.</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dirty="0" smtClean="0">
                <a:solidFill>
                  <a:schemeClr val="accent6">
                    <a:lumMod val="75000"/>
                  </a:schemeClr>
                </a:solidFill>
              </a:rPr>
              <a:t>Pathways to Housing in New York City</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a:xfrm>
            <a:off x="228600" y="228600"/>
            <a:ext cx="8458200" cy="762000"/>
          </a:xfrm>
        </p:spPr>
        <p:txBody>
          <a:bodyPr>
            <a:normAutofit fontScale="90000"/>
          </a:bodyPr>
          <a:lstStyle/>
          <a:p>
            <a:pPr eaLnBrk="1" fontAlgn="auto" hangingPunct="1">
              <a:spcAft>
                <a:spcPts val="0"/>
              </a:spcAft>
              <a:defRPr/>
            </a:pPr>
            <a:r>
              <a:rPr lang="en-US" sz="4000" dirty="0" smtClean="0"/>
              <a:t>Program Approaches - Employment</a:t>
            </a:r>
          </a:p>
        </p:txBody>
      </p:sp>
      <p:sp>
        <p:nvSpPr>
          <p:cNvPr id="729091" name="Rectangle 3"/>
          <p:cNvSpPr>
            <a:spLocks noGrp="1" noChangeArrowheads="1"/>
          </p:cNvSpPr>
          <p:nvPr>
            <p:ph idx="1"/>
          </p:nvPr>
        </p:nvSpPr>
        <p:spPr>
          <a:xfrm>
            <a:off x="457200" y="1295400"/>
            <a:ext cx="7467600" cy="5410200"/>
          </a:xfrm>
        </p:spPr>
        <p:txBody>
          <a:bodyPr>
            <a:normAutofit lnSpcReduction="10000"/>
          </a:bodyPr>
          <a:lstStyle/>
          <a:p>
            <a:pPr marL="274320" indent="-274320" eaLnBrk="1" fontAlgn="auto" hangingPunct="1">
              <a:spcAft>
                <a:spcPts val="0"/>
              </a:spcAft>
              <a:buFont typeface="Wingdings 2"/>
              <a:buChar char=""/>
              <a:defRPr/>
            </a:pPr>
            <a:r>
              <a:rPr lang="en-US" sz="2800" dirty="0" smtClean="0"/>
              <a:t>Increasing emphasis on supportive employment programs for homeless veterans</a:t>
            </a:r>
          </a:p>
          <a:p>
            <a:pPr marL="521208" lvl="1" eaLnBrk="1" fontAlgn="auto" hangingPunct="1">
              <a:spcAft>
                <a:spcPts val="0"/>
              </a:spcAft>
              <a:buClr>
                <a:schemeClr val="accent4"/>
              </a:buClr>
              <a:buFont typeface="Wingdings 2"/>
              <a:buChar char=""/>
              <a:defRPr/>
            </a:pPr>
            <a:r>
              <a:rPr lang="en-US" sz="1800" dirty="0" smtClean="0">
                <a:solidFill>
                  <a:schemeClr val="tx1">
                    <a:tint val="85000"/>
                  </a:schemeClr>
                </a:solidFill>
              </a:rPr>
              <a:t>Improved self-respect</a:t>
            </a:r>
          </a:p>
          <a:p>
            <a:pPr marL="521208" lvl="1" eaLnBrk="1" fontAlgn="auto" hangingPunct="1">
              <a:spcAft>
                <a:spcPts val="0"/>
              </a:spcAft>
              <a:buClr>
                <a:schemeClr val="accent4"/>
              </a:buClr>
              <a:buFont typeface="Wingdings 2"/>
              <a:buChar char=""/>
              <a:defRPr/>
            </a:pPr>
            <a:r>
              <a:rPr lang="en-US" sz="1800" dirty="0" smtClean="0">
                <a:solidFill>
                  <a:schemeClr val="tx1">
                    <a:tint val="85000"/>
                  </a:schemeClr>
                </a:solidFill>
              </a:rPr>
              <a:t>Increased income</a:t>
            </a:r>
          </a:p>
          <a:p>
            <a:pPr marL="521208" lvl="1" eaLnBrk="1" fontAlgn="auto" hangingPunct="1">
              <a:spcAft>
                <a:spcPts val="0"/>
              </a:spcAft>
              <a:buClr>
                <a:schemeClr val="accent4"/>
              </a:buClr>
              <a:buFont typeface="Wingdings 2"/>
              <a:buChar char=""/>
              <a:defRPr/>
            </a:pPr>
            <a:r>
              <a:rPr lang="en-US" sz="1800" dirty="0" smtClean="0">
                <a:solidFill>
                  <a:schemeClr val="tx1">
                    <a:tint val="85000"/>
                  </a:schemeClr>
                </a:solidFill>
              </a:rPr>
              <a:t>Stabilized mental health and substance abuse recovery process</a:t>
            </a:r>
          </a:p>
          <a:p>
            <a:pPr marL="521208" lvl="1" eaLnBrk="1" fontAlgn="auto" hangingPunct="1">
              <a:spcAft>
                <a:spcPts val="0"/>
              </a:spcAft>
              <a:buClr>
                <a:schemeClr val="accent4"/>
              </a:buClr>
              <a:buFont typeface="Wingdings 2"/>
              <a:buChar char=""/>
              <a:defRPr/>
            </a:pPr>
            <a:r>
              <a:rPr lang="en-US" sz="1800" dirty="0" smtClean="0">
                <a:solidFill>
                  <a:schemeClr val="tx1">
                    <a:tint val="85000"/>
                  </a:schemeClr>
                </a:solidFill>
              </a:rPr>
              <a:t>Improves long-term housing stability</a:t>
            </a:r>
          </a:p>
          <a:p>
            <a:pPr marL="521208" lvl="1" eaLnBrk="1" fontAlgn="auto" hangingPunct="1">
              <a:spcAft>
                <a:spcPts val="0"/>
              </a:spcAft>
              <a:buClr>
                <a:schemeClr val="accent4"/>
              </a:buClr>
              <a:buFont typeface="Wingdings 2"/>
              <a:buChar char=""/>
              <a:defRPr/>
            </a:pPr>
            <a:endParaRPr lang="en-US" sz="1800" dirty="0" smtClean="0">
              <a:solidFill>
                <a:schemeClr val="tx1">
                  <a:tint val="85000"/>
                </a:schemeClr>
              </a:solidFill>
            </a:endParaRPr>
          </a:p>
          <a:p>
            <a:pPr indent="9525" eaLnBrk="1" fontAlgn="auto" hangingPunct="1">
              <a:spcAft>
                <a:spcPts val="0"/>
              </a:spcAft>
              <a:buFont typeface="Wingdings" pitchFamily="2" charset="2"/>
              <a:buNone/>
              <a:defRPr/>
            </a:pPr>
            <a:r>
              <a:rPr lang="en-US" sz="2800" dirty="0" smtClean="0">
                <a:solidFill>
                  <a:schemeClr val="accent6">
                    <a:lumMod val="75000"/>
                  </a:schemeClr>
                </a:solidFill>
              </a:rPr>
              <a:t>Maryland Center for Veteran Education &amp; Training (MCVETs) </a:t>
            </a:r>
            <a:r>
              <a:rPr lang="en-US" sz="2800" dirty="0" smtClean="0"/>
              <a:t>Baltimore, MD – residential rehabilitation program.  Uses GPD, HVRP, and CoC funds to provide shelter, treatment, employment, and permanent housing options.</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80" name="Rectangle 4"/>
          <p:cNvSpPr>
            <a:spLocks noGrp="1" noChangeArrowheads="1"/>
          </p:cNvSpPr>
          <p:nvPr>
            <p:ph type="title"/>
          </p:nvPr>
        </p:nvSpPr>
        <p:spPr/>
        <p:txBody>
          <a:bodyPr>
            <a:normAutofit fontScale="90000"/>
          </a:bodyPr>
          <a:lstStyle/>
          <a:p>
            <a:pPr eaLnBrk="1" fontAlgn="auto" hangingPunct="1">
              <a:spcAft>
                <a:spcPts val="0"/>
              </a:spcAft>
              <a:defRPr/>
            </a:pPr>
            <a:r>
              <a:rPr lang="en-US" dirty="0" smtClean="0"/>
              <a:t>What does the resource picture for homeless veterans look like in the next year, next five years?</a:t>
            </a:r>
          </a:p>
        </p:txBody>
      </p:sp>
      <p:sp>
        <p:nvSpPr>
          <p:cNvPr id="138243" name="Text Placeholder 3"/>
          <p:cNvSpPr>
            <a:spLocks noGrp="1"/>
          </p:cNvSpPr>
          <p:nvPr>
            <p:ph type="body" idx="1"/>
          </p:nvPr>
        </p:nvSpPr>
        <p:spPr>
          <a:xfrm>
            <a:off x="1066800" y="1905000"/>
            <a:ext cx="6254750" cy="742950"/>
          </a:xfrm>
        </p:spPr>
        <p:txBody>
          <a:bodyPr/>
          <a:lstStyle/>
          <a:p>
            <a:pPr eaLnBrk="1" hangingPunct="1"/>
            <a:r>
              <a:rPr lang="en-US" smtClean="0"/>
              <a:t>Future Funding Opportunities</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762000"/>
          </a:xfrm>
        </p:spPr>
        <p:txBody>
          <a:bodyPr>
            <a:normAutofit fontScale="90000"/>
          </a:bodyPr>
          <a:lstStyle/>
          <a:p>
            <a:pPr eaLnBrk="1" fontAlgn="auto" hangingPunct="1">
              <a:spcAft>
                <a:spcPts val="0"/>
              </a:spcAft>
              <a:defRPr/>
            </a:pPr>
            <a:r>
              <a:rPr lang="en-US" dirty="0" smtClean="0"/>
              <a:t>VA’s 5 Year Plan to End homelessness among veterans</a:t>
            </a:r>
            <a:endParaRPr lang="en-US" dirty="0"/>
          </a:p>
        </p:txBody>
      </p:sp>
      <p:sp>
        <p:nvSpPr>
          <p:cNvPr id="24579" name="Content Placeholder 2"/>
          <p:cNvSpPr>
            <a:spLocks noGrp="1"/>
          </p:cNvSpPr>
          <p:nvPr>
            <p:ph idx="1"/>
          </p:nvPr>
        </p:nvSpPr>
        <p:spPr>
          <a:xfrm>
            <a:off x="228600" y="1295400"/>
            <a:ext cx="7772400" cy="5334000"/>
          </a:xfrm>
        </p:spPr>
        <p:txBody>
          <a:bodyPr>
            <a:normAutofit/>
          </a:bodyPr>
          <a:lstStyle/>
          <a:p>
            <a:pPr marL="274320" indent="-274320" eaLnBrk="1" fontAlgn="auto" hangingPunct="1">
              <a:spcAft>
                <a:spcPts val="0"/>
              </a:spcAft>
              <a:buFont typeface="Wingdings 2"/>
              <a:buChar char=""/>
              <a:defRPr/>
            </a:pPr>
            <a:r>
              <a:rPr lang="en-US" dirty="0" smtClean="0"/>
              <a:t>Obama Administration has provided unparalleled leadership around the issue of homeless veterans</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In the recent press release announcing the 5 Year Plan to End Homelessness Among Veterans, VA Secretary Eric Shinseki said: </a:t>
            </a:r>
          </a:p>
          <a:p>
            <a:pPr marL="798513" indent="0" eaLnBrk="1" fontAlgn="auto" hangingPunct="1">
              <a:spcAft>
                <a:spcPts val="0"/>
              </a:spcAft>
              <a:buFont typeface="Wingdings 2" pitchFamily="18" charset="2"/>
              <a:buNone/>
              <a:defRPr/>
            </a:pPr>
            <a:r>
              <a:rPr lang="en-US" i="1" dirty="0" smtClean="0"/>
              <a:t>“President Obama and I are personally committed to ending homelessness among Veterans in the next five years.  Those who have served this nation as Veterans should never find themselves on the street, living without care and without hope.”</a:t>
            </a:r>
          </a:p>
        </p:txBody>
      </p:sp>
      <p:sp>
        <p:nvSpPr>
          <p:cNvPr id="139268"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F2DA742D-BF44-4BBE-9320-53E76E878921}" type="slidenum">
              <a:rPr lang="en-US" b="0" smtClean="0">
                <a:solidFill>
                  <a:schemeClr val="tx2"/>
                </a:solidFill>
                <a:latin typeface="Arial" pitchFamily="34" charset="0"/>
              </a:rPr>
              <a:pPr algn="r"/>
              <a:t>123</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5 Year Plan to End Veteran Homelessness</a:t>
            </a:r>
            <a:endParaRPr lang="en-US" dirty="0"/>
          </a:p>
        </p:txBody>
      </p:sp>
      <p:sp>
        <p:nvSpPr>
          <p:cNvPr id="25603" name="Content Placeholder 2"/>
          <p:cNvSpPr>
            <a:spLocks noGrp="1"/>
          </p:cNvSpPr>
          <p:nvPr>
            <p:ph idx="1"/>
          </p:nvPr>
        </p:nvSpPr>
        <p:spPr>
          <a:xfrm>
            <a:off x="304800" y="1295400"/>
            <a:ext cx="7543800" cy="5334000"/>
          </a:xfrm>
        </p:spPr>
        <p:txBody>
          <a:bodyPr>
            <a:normAutofit/>
          </a:bodyPr>
          <a:lstStyle/>
          <a:p>
            <a:pPr marL="274320" indent="-274320" eaLnBrk="1" fontAlgn="auto" hangingPunct="1">
              <a:spcAft>
                <a:spcPts val="0"/>
              </a:spcAft>
              <a:buFont typeface="Wingdings 2"/>
              <a:buChar char=""/>
              <a:defRPr/>
            </a:pPr>
            <a:r>
              <a:rPr lang="en-US" dirty="0" smtClean="0"/>
              <a:t>Announced on November 3</a:t>
            </a:r>
            <a:r>
              <a:rPr lang="en-US" baseline="30000" dirty="0" smtClean="0"/>
              <a:t>rd</a:t>
            </a:r>
            <a:r>
              <a:rPr lang="en-US" dirty="0" smtClean="0"/>
              <a:t>, 2009 at the National Summit on Homeless Veterans</a:t>
            </a:r>
          </a:p>
          <a:p>
            <a:pPr marL="274320" indent="-274320" eaLnBrk="1" fontAlgn="auto" hangingPunct="1">
              <a:spcAft>
                <a:spcPts val="0"/>
              </a:spcAft>
              <a:buFont typeface="Wingdings 2"/>
              <a:buChar char=""/>
              <a:defRPr/>
            </a:pPr>
            <a:r>
              <a:rPr lang="en-US" dirty="0" smtClean="0"/>
              <a:t>Based on six strategic pillars: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Outreach/Education</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Prevention</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Income/Employment/Benefits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Treatment</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Housing/Supportive Services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Community Partnerships</a:t>
            </a:r>
          </a:p>
          <a:p>
            <a:pPr marL="274320" indent="-274320" eaLnBrk="1" fontAlgn="auto" hangingPunct="1">
              <a:spcAft>
                <a:spcPts val="0"/>
              </a:spcAft>
              <a:buFont typeface="Wingdings 2"/>
              <a:buChar char=""/>
              <a:defRPr/>
            </a:pPr>
            <a:r>
              <a:rPr lang="en-US" dirty="0" smtClean="0"/>
              <a:t>Philosophy of “No Wrong Door”</a:t>
            </a:r>
          </a:p>
          <a:p>
            <a:pPr marL="274320" indent="-274320" eaLnBrk="1" fontAlgn="auto" hangingPunct="1">
              <a:spcAft>
                <a:spcPts val="0"/>
              </a:spcAft>
              <a:buFont typeface="Wingdings 2"/>
              <a:buChar char=""/>
              <a:defRPr/>
            </a:pPr>
            <a:r>
              <a:rPr lang="en-US" dirty="0" smtClean="0"/>
              <a:t>Key in this effort is to build capacity of community providers</a:t>
            </a:r>
          </a:p>
          <a:p>
            <a:pPr marL="274320" indent="-274320" eaLnBrk="1" fontAlgn="auto" hangingPunct="1">
              <a:spcAft>
                <a:spcPts val="0"/>
              </a:spcAft>
              <a:buFont typeface="Wingdings 2"/>
              <a:buChar char=""/>
              <a:defRPr/>
            </a:pPr>
            <a:endParaRPr lang="en-US" dirty="0" smtClean="0"/>
          </a:p>
        </p:txBody>
      </p:sp>
      <p:sp>
        <p:nvSpPr>
          <p:cNvPr id="140292"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3E2616F0-C770-4827-9975-30F37E1AC63C}" type="slidenum">
              <a:rPr lang="en-US" b="0" smtClean="0">
                <a:solidFill>
                  <a:schemeClr val="tx2"/>
                </a:solidFill>
                <a:latin typeface="Arial" pitchFamily="34" charset="0"/>
              </a:rPr>
              <a:pPr algn="r"/>
              <a:t>124</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Future Resources/opportunities </a:t>
            </a:r>
          </a:p>
        </p:txBody>
      </p:sp>
      <p:sp>
        <p:nvSpPr>
          <p:cNvPr id="739331" name="Rectangle 3"/>
          <p:cNvSpPr>
            <a:spLocks noGrp="1" noChangeArrowheads="1"/>
          </p:cNvSpPr>
          <p:nvPr>
            <p:ph idx="1"/>
          </p:nvPr>
        </p:nvSpPr>
        <p:spPr>
          <a:xfrm>
            <a:off x="228600" y="1295400"/>
            <a:ext cx="7848600" cy="5334000"/>
          </a:xfrm>
        </p:spPr>
        <p:txBody>
          <a:bodyPr>
            <a:normAutofit lnSpcReduction="10000"/>
          </a:bodyPr>
          <a:lstStyle/>
          <a:p>
            <a:pPr marL="274320" indent="-274320" eaLnBrk="1" fontAlgn="auto" hangingPunct="1">
              <a:spcAft>
                <a:spcPts val="0"/>
              </a:spcAft>
              <a:buFont typeface="Wingdings 2"/>
              <a:buChar char=""/>
              <a:defRPr/>
            </a:pPr>
            <a:r>
              <a:rPr lang="en-US" dirty="0" smtClean="0"/>
              <a:t>New homeless veterans prevention program</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Increased funding for HVRP</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Additional HUD-VASH vouchers in future years</a:t>
            </a:r>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Char char=""/>
              <a:defRPr/>
            </a:pPr>
            <a:r>
              <a:rPr lang="en-US" dirty="0" smtClean="0"/>
              <a:t>Other VA initiatives on PSH </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VA’s new Center on Homelessness Among Veterans</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Char char=""/>
              <a:defRPr/>
            </a:pPr>
            <a:r>
              <a:rPr lang="en-US" dirty="0" smtClean="0"/>
              <a:t>Closer coordination between VA, HUD, and DOL (possibly HHS)</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Future Resources/opportunities </a:t>
            </a:r>
          </a:p>
        </p:txBody>
      </p:sp>
      <p:sp>
        <p:nvSpPr>
          <p:cNvPr id="142339" name="Rectangle 3"/>
          <p:cNvSpPr>
            <a:spLocks noGrp="1" noChangeArrowheads="1"/>
          </p:cNvSpPr>
          <p:nvPr>
            <p:ph idx="1"/>
          </p:nvPr>
        </p:nvSpPr>
        <p:spPr/>
        <p:txBody>
          <a:bodyPr/>
          <a:lstStyle/>
          <a:p>
            <a:pPr eaLnBrk="1" hangingPunct="1"/>
            <a:r>
              <a:rPr lang="en-US" smtClean="0"/>
              <a:t>How can existing HPRP efforts be leveraged with new prevention funds targeted to veterans?</a:t>
            </a:r>
          </a:p>
          <a:p>
            <a:pPr eaLnBrk="1" hangingPunct="1"/>
            <a:endParaRPr lang="en-US" smtClean="0"/>
          </a:p>
          <a:p>
            <a:pPr eaLnBrk="1" hangingPunct="1"/>
            <a:r>
              <a:rPr lang="en-US" smtClean="0"/>
              <a:t>Emphasis on Community Plans to End Veteran Homelessness within 5 Years – how does this dovetail with current planning efforts?</a:t>
            </a:r>
          </a:p>
          <a:p>
            <a:pPr eaLnBrk="1" hangingPunct="1"/>
            <a:endParaRPr lang="en-US" smtClean="0"/>
          </a:p>
          <a:p>
            <a:pPr eaLnBrk="1" hangingPunct="1"/>
            <a:r>
              <a:rPr lang="en-US" smtClean="0"/>
              <a:t> VISN Homeless Planning coordinated with State Plans to End Homelessness</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pPr eaLnBrk="1" fontAlgn="auto" hangingPunct="1">
              <a:spcAft>
                <a:spcPts val="0"/>
              </a:spcAft>
              <a:defRPr/>
            </a:pPr>
            <a:r>
              <a:rPr lang="en-US" dirty="0" smtClean="0"/>
              <a:t>Resource Strategy: HEARTH </a:t>
            </a:r>
          </a:p>
        </p:txBody>
      </p:sp>
      <p:sp>
        <p:nvSpPr>
          <p:cNvPr id="143363" name="Rectangle 3"/>
          <p:cNvSpPr>
            <a:spLocks noGrp="1" noChangeArrowheads="1"/>
          </p:cNvSpPr>
          <p:nvPr>
            <p:ph idx="1"/>
          </p:nvPr>
        </p:nvSpPr>
        <p:spPr/>
        <p:txBody>
          <a:bodyPr/>
          <a:lstStyle/>
          <a:p>
            <a:pPr eaLnBrk="1" hangingPunct="1">
              <a:buFont typeface="Wingdings" pitchFamily="2" charset="2"/>
              <a:buNone/>
            </a:pPr>
            <a:r>
              <a:rPr lang="en-US" smtClean="0"/>
              <a:t>Changes…</a:t>
            </a:r>
          </a:p>
          <a:p>
            <a:pPr eaLnBrk="1" hangingPunct="1"/>
            <a:r>
              <a:rPr lang="en-US" smtClean="0"/>
              <a:t>New “ESG” flexibility</a:t>
            </a:r>
          </a:p>
          <a:p>
            <a:pPr eaLnBrk="1" hangingPunct="1"/>
            <a:r>
              <a:rPr lang="en-US" smtClean="0"/>
              <a:t>Expanded “homeless” definition</a:t>
            </a:r>
          </a:p>
          <a:p>
            <a:pPr eaLnBrk="1" hangingPunct="1"/>
            <a:r>
              <a:rPr lang="en-US" smtClean="0"/>
              <a:t>New CoC Planning Board option – “Unified Funding Agency”</a:t>
            </a:r>
          </a:p>
          <a:p>
            <a:pPr eaLnBrk="1" hangingPunct="1"/>
            <a:r>
              <a:rPr lang="en-US" smtClean="0"/>
              <a:t>Flexible “CoC Program” model</a:t>
            </a:r>
          </a:p>
          <a:p>
            <a:pPr eaLnBrk="1" hangingPunct="1"/>
            <a:r>
              <a:rPr lang="en-US" smtClean="0"/>
              <a:t>Rural initiative</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p:txBody>
          <a:bodyPr/>
          <a:lstStyle/>
          <a:p>
            <a:pPr eaLnBrk="1" fontAlgn="auto" hangingPunct="1">
              <a:spcAft>
                <a:spcPts val="0"/>
              </a:spcAft>
              <a:defRPr/>
            </a:pPr>
            <a:r>
              <a:rPr lang="en-US" dirty="0" smtClean="0"/>
              <a:t>Resource Strategy: HEARTH</a:t>
            </a:r>
          </a:p>
        </p:txBody>
      </p:sp>
      <p:sp>
        <p:nvSpPr>
          <p:cNvPr id="144387" name="Rectangle 3"/>
          <p:cNvSpPr>
            <a:spLocks noGrp="1" noChangeArrowheads="1"/>
          </p:cNvSpPr>
          <p:nvPr>
            <p:ph idx="1"/>
          </p:nvPr>
        </p:nvSpPr>
        <p:spPr/>
        <p:txBody>
          <a:bodyPr/>
          <a:lstStyle/>
          <a:p>
            <a:pPr eaLnBrk="1" hangingPunct="1"/>
            <a:r>
              <a:rPr lang="en-US" smtClean="0"/>
              <a:t>Considering your current community structure, how can your agency and/or community change to leverage new HEARTH direction?</a:t>
            </a:r>
          </a:p>
          <a:p>
            <a:pPr eaLnBrk="1" hangingPunct="1"/>
            <a:endParaRPr lang="en-US" smtClean="0"/>
          </a:p>
          <a:p>
            <a:pPr eaLnBrk="1" hangingPunct="1"/>
            <a:r>
              <a:rPr lang="en-US" smtClean="0"/>
              <a:t>How will new levels of funding &amp; program design flexibility allow you to better meet the needs of homeless veterans?</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lstStyle/>
          <a:p>
            <a:pPr eaLnBrk="1" fontAlgn="auto" hangingPunct="1">
              <a:spcAft>
                <a:spcPts val="0"/>
              </a:spcAft>
              <a:defRPr/>
            </a:pPr>
            <a:r>
              <a:rPr lang="en-US" dirty="0" smtClean="0"/>
              <a:t>Questions for Discussion</a:t>
            </a:r>
          </a:p>
        </p:txBody>
      </p:sp>
      <p:sp>
        <p:nvSpPr>
          <p:cNvPr id="145411" name="Rectangle 3"/>
          <p:cNvSpPr>
            <a:spLocks noGrp="1" noChangeArrowheads="1"/>
          </p:cNvSpPr>
          <p:nvPr>
            <p:ph idx="1"/>
          </p:nvPr>
        </p:nvSpPr>
        <p:spPr/>
        <p:txBody>
          <a:bodyPr/>
          <a:lstStyle/>
          <a:p>
            <a:pPr eaLnBrk="1" hangingPunct="1"/>
            <a:r>
              <a:rPr lang="en-US" smtClean="0"/>
              <a:t>How can you develop or improve strategies to coordinate the resources &amp; programs in the VA system &amp; in the CoC to better respond to the needs of homeless veterans?</a:t>
            </a:r>
          </a:p>
          <a:p>
            <a:pPr eaLnBrk="1" hangingPunct="1"/>
            <a:endParaRPr lang="en-US" smtClean="0"/>
          </a:p>
          <a:p>
            <a:pPr eaLnBrk="1" hangingPunct="1"/>
            <a:r>
              <a:rPr lang="en-US" smtClean="0"/>
              <a:t>How can the various federal partner funding streams &amp; programs be coordinated in your program or agency?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57200" y="838200"/>
            <a:ext cx="8382000" cy="762000"/>
          </a:xfrm>
        </p:spPr>
        <p:txBody>
          <a:bodyPr>
            <a:normAutofit fontScale="90000"/>
          </a:bodyPr>
          <a:lstStyle/>
          <a:p>
            <a:pPr eaLnBrk="1" fontAlgn="auto" hangingPunct="1">
              <a:spcAft>
                <a:spcPts val="0"/>
              </a:spcAft>
              <a:defRPr/>
            </a:pPr>
            <a:r>
              <a:rPr lang="en-US" sz="4000" dirty="0" smtClean="0"/>
              <a:t>Shelter Plus Care Program (S+C)</a:t>
            </a:r>
            <a:br>
              <a:rPr lang="en-US" sz="4000" dirty="0" smtClean="0"/>
            </a:br>
            <a:r>
              <a:rPr lang="en-US" sz="4000" dirty="0" smtClean="0"/>
              <a:t>Eligible Applicants/Participants </a:t>
            </a:r>
            <a:r>
              <a:rPr lang="en-US" sz="3600" dirty="0" smtClean="0"/>
              <a:t/>
            </a:r>
            <a:br>
              <a:rPr lang="en-US" sz="3600" dirty="0" smtClean="0"/>
            </a:br>
            <a:endParaRPr lang="en-US" sz="3600" dirty="0" smtClean="0"/>
          </a:p>
        </p:txBody>
      </p:sp>
      <p:sp>
        <p:nvSpPr>
          <p:cNvPr id="241667" name="Rectangle 3"/>
          <p:cNvSpPr>
            <a:spLocks noGrp="1" noChangeArrowheads="1"/>
          </p:cNvSpPr>
          <p:nvPr>
            <p:ph idx="1"/>
          </p:nvPr>
        </p:nvSpPr>
        <p:spPr>
          <a:xfrm>
            <a:off x="381000" y="1295400"/>
            <a:ext cx="8229600" cy="3581400"/>
          </a:xfrm>
        </p:spPr>
        <p:txBody>
          <a:bodyPr>
            <a:noAutofit/>
          </a:bodyPr>
          <a:lstStyle/>
          <a:p>
            <a:pPr marL="274320" indent="-274320" eaLnBrk="1" fontAlgn="auto" hangingPunct="1">
              <a:spcAft>
                <a:spcPts val="0"/>
              </a:spcAft>
              <a:buFont typeface="Wingdings" pitchFamily="2" charset="2"/>
              <a:buNone/>
              <a:defRPr/>
            </a:pPr>
            <a:r>
              <a:rPr lang="en-US" sz="2000" b="1" dirty="0" smtClean="0">
                <a:solidFill>
                  <a:schemeClr val="accent6">
                    <a:lumMod val="75000"/>
                  </a:schemeClr>
                </a:solidFill>
              </a:rPr>
              <a:t>Eligible Applicants</a:t>
            </a:r>
          </a:p>
          <a:p>
            <a:pPr marL="274320" indent="-274320" eaLnBrk="1" fontAlgn="auto" hangingPunct="1">
              <a:spcAft>
                <a:spcPts val="0"/>
              </a:spcAft>
              <a:buFont typeface="Wingdings 2"/>
              <a:buChar char=""/>
              <a:defRPr/>
            </a:pPr>
            <a:r>
              <a:rPr lang="en-US" sz="2000" b="1" dirty="0" smtClean="0"/>
              <a:t>States </a:t>
            </a:r>
          </a:p>
          <a:p>
            <a:pPr marL="274320" indent="-274320" eaLnBrk="1" fontAlgn="auto" hangingPunct="1">
              <a:spcAft>
                <a:spcPts val="0"/>
              </a:spcAft>
              <a:buFont typeface="Wingdings 2"/>
              <a:buChar char=""/>
              <a:defRPr/>
            </a:pPr>
            <a:r>
              <a:rPr lang="en-US" sz="2000" b="1" dirty="0" smtClean="0"/>
              <a:t>Units of Local Government </a:t>
            </a:r>
          </a:p>
          <a:p>
            <a:pPr marL="274320" indent="-274320" eaLnBrk="1" fontAlgn="auto" hangingPunct="1">
              <a:spcAft>
                <a:spcPts val="0"/>
              </a:spcAft>
              <a:buFont typeface="Wingdings 2"/>
              <a:buChar char=""/>
              <a:defRPr/>
            </a:pPr>
            <a:r>
              <a:rPr lang="en-US" sz="2000" b="1" dirty="0" smtClean="0"/>
              <a:t>Public Housing Agencies</a:t>
            </a:r>
          </a:p>
          <a:p>
            <a:pPr marL="274320" indent="-274320" eaLnBrk="1" fontAlgn="auto" hangingPunct="1">
              <a:spcAft>
                <a:spcPts val="0"/>
              </a:spcAft>
              <a:buFont typeface="Wingdings 2"/>
              <a:buChar char=""/>
              <a:defRPr/>
            </a:pPr>
            <a:endParaRPr lang="en-US" sz="2000" b="1" dirty="0" smtClean="0"/>
          </a:p>
          <a:p>
            <a:pPr marL="274320" indent="-274320" eaLnBrk="1" fontAlgn="auto" hangingPunct="1">
              <a:spcAft>
                <a:spcPts val="0"/>
              </a:spcAft>
              <a:buFont typeface="Wingdings" pitchFamily="2" charset="2"/>
              <a:buNone/>
              <a:defRPr/>
            </a:pPr>
            <a:r>
              <a:rPr lang="en-US" sz="2000" b="1" dirty="0" smtClean="0">
                <a:solidFill>
                  <a:schemeClr val="accent6">
                    <a:lumMod val="75000"/>
                  </a:schemeClr>
                </a:solidFill>
              </a:rPr>
              <a:t>Eligible Participants</a:t>
            </a:r>
          </a:p>
          <a:p>
            <a:pPr marL="274320" indent="-274320" eaLnBrk="1" fontAlgn="auto" hangingPunct="1">
              <a:spcAft>
                <a:spcPts val="0"/>
              </a:spcAft>
              <a:buFont typeface="Wingdings 2"/>
              <a:buChar char=""/>
              <a:defRPr/>
            </a:pPr>
            <a:r>
              <a:rPr lang="en-US" sz="2000" b="1" dirty="0" smtClean="0"/>
              <a:t>Homeless Adults with disabilities and their families, if any</a:t>
            </a:r>
          </a:p>
          <a:p>
            <a:pPr marL="274320" indent="-274320" eaLnBrk="1" fontAlgn="auto" hangingPunct="1">
              <a:spcAft>
                <a:spcPts val="0"/>
              </a:spcAft>
              <a:buFont typeface="Wingdings 2" pitchFamily="18" charset="2"/>
              <a:buNone/>
              <a:defRPr/>
            </a:pPr>
            <a:endParaRPr lang="en-US" sz="2000" b="1" dirty="0" smtClean="0">
              <a:solidFill>
                <a:schemeClr val="accent6">
                  <a:lumMod val="75000"/>
                </a:schemeClr>
              </a:solidFill>
            </a:endParaRPr>
          </a:p>
          <a:p>
            <a:pPr marL="274320" indent="-274320" eaLnBrk="1" fontAlgn="auto" hangingPunct="1">
              <a:spcAft>
                <a:spcPts val="0"/>
              </a:spcAft>
              <a:buFont typeface="Wingdings 2" pitchFamily="18" charset="2"/>
              <a:buNone/>
              <a:defRPr/>
            </a:pPr>
            <a:r>
              <a:rPr lang="en-US" sz="2000" b="1" dirty="0" smtClean="0">
                <a:solidFill>
                  <a:schemeClr val="accent6">
                    <a:lumMod val="75000"/>
                  </a:schemeClr>
                </a:solidFill>
              </a:rPr>
              <a:t>Applicants must match the aggregate amount of S+C rental assistance with an equal amount of supportive services </a:t>
            </a:r>
          </a:p>
          <a:p>
            <a:pPr marL="521208" lvl="1" eaLnBrk="1" fontAlgn="auto" hangingPunct="1">
              <a:spcAft>
                <a:spcPts val="0"/>
              </a:spcAft>
              <a:buClr>
                <a:schemeClr val="accent4"/>
              </a:buClr>
              <a:buFont typeface="Wingdings 2"/>
              <a:buChar char=""/>
              <a:defRPr/>
            </a:pPr>
            <a:r>
              <a:rPr lang="en-US" sz="2000" dirty="0" smtClean="0">
                <a:solidFill>
                  <a:schemeClr val="tx1">
                    <a:tint val="85000"/>
                  </a:schemeClr>
                </a:solidFill>
              </a:rPr>
              <a:t>The match is overall, not year-by-year.</a:t>
            </a:r>
          </a:p>
          <a:p>
            <a:pPr marL="521208" lvl="1" eaLnBrk="1" fontAlgn="auto" hangingPunct="1">
              <a:spcAft>
                <a:spcPts val="0"/>
              </a:spcAft>
              <a:buClr>
                <a:schemeClr val="accent4"/>
              </a:buClr>
              <a:buFont typeface="Wingdings 2"/>
              <a:buChar char=""/>
              <a:defRPr/>
            </a:pPr>
            <a:r>
              <a:rPr lang="en-US" sz="2000" dirty="0" smtClean="0">
                <a:solidFill>
                  <a:schemeClr val="tx1">
                    <a:tint val="85000"/>
                  </a:schemeClr>
                </a:solidFill>
              </a:rPr>
              <a:t>The match is not component-by-component, but overall. </a:t>
            </a:r>
          </a:p>
          <a:p>
            <a:pPr marL="274320" indent="-274320" eaLnBrk="1" fontAlgn="auto" hangingPunct="1">
              <a:spcAft>
                <a:spcPts val="0"/>
              </a:spcAft>
              <a:buFont typeface="Wingdings 2"/>
              <a:buChar char=""/>
              <a:defRPr/>
            </a:pP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609600"/>
            <a:ext cx="8382000" cy="762000"/>
          </a:xfrm>
        </p:spPr>
        <p:txBody>
          <a:bodyPr>
            <a:normAutofit fontScale="90000"/>
          </a:bodyPr>
          <a:lstStyle/>
          <a:p>
            <a:pPr eaLnBrk="1" fontAlgn="auto" hangingPunct="1">
              <a:spcAft>
                <a:spcPts val="0"/>
              </a:spcAft>
              <a:defRPr/>
            </a:pPr>
            <a:r>
              <a:rPr lang="en-US" sz="4000" dirty="0" smtClean="0"/>
              <a:t>Shelter Plus Care Program (S+C)</a:t>
            </a:r>
            <a:br>
              <a:rPr lang="en-US" sz="4000" dirty="0" smtClean="0"/>
            </a:br>
            <a:endParaRPr lang="en-US" sz="3600" dirty="0" smtClean="0"/>
          </a:p>
        </p:txBody>
      </p:sp>
      <p:sp>
        <p:nvSpPr>
          <p:cNvPr id="135171" name="Rectangle 3"/>
          <p:cNvSpPr>
            <a:spLocks noGrp="1" noChangeArrowheads="1"/>
          </p:cNvSpPr>
          <p:nvPr>
            <p:ph idx="1"/>
          </p:nvPr>
        </p:nvSpPr>
        <p:spPr>
          <a:xfrm>
            <a:off x="457200" y="1143000"/>
            <a:ext cx="7391400" cy="4495800"/>
          </a:xfrm>
        </p:spPr>
        <p:txBody>
          <a:bodyPr>
            <a:noAutofit/>
          </a:bodyPr>
          <a:lstStyle/>
          <a:p>
            <a:pPr marL="274320" indent="-274320" eaLnBrk="1" fontAlgn="auto" hangingPunct="1">
              <a:spcAft>
                <a:spcPts val="0"/>
              </a:spcAft>
              <a:buFont typeface="Wingdings" pitchFamily="2" charset="2"/>
              <a:buNone/>
              <a:defRPr/>
            </a:pPr>
            <a:r>
              <a:rPr lang="en-US" sz="2000" b="1" dirty="0" smtClean="0">
                <a:solidFill>
                  <a:schemeClr val="accent6">
                    <a:lumMod val="75000"/>
                  </a:schemeClr>
                </a:solidFill>
              </a:rPr>
              <a:t>Tenant-Based Rental Assistance (TRA) </a:t>
            </a:r>
          </a:p>
          <a:p>
            <a:pPr marL="274320" indent="-274320" eaLnBrk="1" fontAlgn="auto" hangingPunct="1">
              <a:spcAft>
                <a:spcPts val="0"/>
              </a:spcAft>
              <a:buFont typeface="Wingdings 2"/>
              <a:buChar char=""/>
              <a:defRPr/>
            </a:pPr>
            <a:r>
              <a:rPr lang="en-US" sz="2000" dirty="0" smtClean="0"/>
              <a:t>Provides initial five-year grants </a:t>
            </a:r>
          </a:p>
          <a:p>
            <a:pPr marL="274320" indent="-274320" eaLnBrk="1" fontAlgn="auto" hangingPunct="1">
              <a:spcAft>
                <a:spcPts val="0"/>
              </a:spcAft>
              <a:buFont typeface="Wingdings 2" pitchFamily="18" charset="2"/>
              <a:buNone/>
              <a:defRPr/>
            </a:pPr>
            <a:endParaRPr lang="en-US" sz="800" dirty="0" smtClean="0"/>
          </a:p>
          <a:p>
            <a:pPr marL="274320" indent="-274320" eaLnBrk="1" fontAlgn="auto" hangingPunct="1">
              <a:spcAft>
                <a:spcPts val="0"/>
              </a:spcAft>
              <a:buFont typeface="Wingdings 2"/>
              <a:buChar char=""/>
              <a:defRPr/>
            </a:pPr>
            <a:r>
              <a:rPr lang="en-US" sz="2000" dirty="0" smtClean="0"/>
              <a:t>Renew on an annual basis after initial term </a:t>
            </a:r>
          </a:p>
          <a:p>
            <a:pPr marL="274320" indent="-274320" eaLnBrk="1" fontAlgn="auto" hangingPunct="1">
              <a:spcAft>
                <a:spcPts val="0"/>
              </a:spcAft>
              <a:buFont typeface="Wingdings 2" pitchFamily="18" charset="2"/>
              <a:buNone/>
              <a:defRPr/>
            </a:pPr>
            <a:endParaRPr lang="en-US" sz="800" dirty="0" smtClean="0"/>
          </a:p>
          <a:p>
            <a:pPr marL="274320" indent="-274320" eaLnBrk="1" fontAlgn="auto" hangingPunct="1">
              <a:spcAft>
                <a:spcPts val="0"/>
              </a:spcAft>
              <a:buFont typeface="Wingdings 2"/>
              <a:buChar char=""/>
              <a:defRPr/>
            </a:pPr>
            <a:r>
              <a:rPr lang="en-US" sz="2000" dirty="0" smtClean="0"/>
              <a:t>Participants choose their own housing &amp; retain the rental assistance if they move</a:t>
            </a:r>
          </a:p>
          <a:p>
            <a:pPr marL="274320" indent="-274320" eaLnBrk="1" fontAlgn="auto" hangingPunct="1">
              <a:spcAft>
                <a:spcPts val="0"/>
              </a:spcAft>
              <a:buFont typeface="Wingdings" pitchFamily="2" charset="2"/>
              <a:buNone/>
              <a:defRPr/>
            </a:pPr>
            <a:endParaRPr lang="en-US" sz="800" b="1" dirty="0" smtClean="0">
              <a:solidFill>
                <a:schemeClr val="accent6">
                  <a:lumMod val="75000"/>
                </a:schemeClr>
              </a:solidFill>
            </a:endParaRPr>
          </a:p>
          <a:p>
            <a:pPr marL="274320" indent="-274320" eaLnBrk="1" fontAlgn="auto" hangingPunct="1">
              <a:spcAft>
                <a:spcPts val="0"/>
              </a:spcAft>
              <a:buFont typeface="Wingdings" pitchFamily="2" charset="2"/>
              <a:buNone/>
              <a:defRPr/>
            </a:pPr>
            <a:r>
              <a:rPr lang="en-US" sz="2000" b="1" dirty="0" smtClean="0">
                <a:solidFill>
                  <a:schemeClr val="accent6">
                    <a:lumMod val="75000"/>
                  </a:schemeClr>
                </a:solidFill>
              </a:rPr>
              <a:t>Sponsor-Based Rental Assistance (SRA)</a:t>
            </a:r>
          </a:p>
          <a:p>
            <a:pPr marL="274320" indent="-274320" eaLnBrk="1" fontAlgn="auto" hangingPunct="1">
              <a:spcAft>
                <a:spcPts val="0"/>
              </a:spcAft>
              <a:buFont typeface="Wingdings 2"/>
              <a:buChar char=""/>
              <a:defRPr/>
            </a:pPr>
            <a:r>
              <a:rPr lang="en-US" sz="2000" dirty="0" smtClean="0"/>
              <a:t>Provides initial five-year grants/ renewable annually thereafter. </a:t>
            </a:r>
          </a:p>
          <a:p>
            <a:pPr marL="274320" indent="-274320" eaLnBrk="1" fontAlgn="auto" hangingPunct="1">
              <a:spcAft>
                <a:spcPts val="0"/>
              </a:spcAft>
              <a:buFont typeface="Wingdings 2" pitchFamily="18" charset="2"/>
              <a:buNone/>
              <a:defRPr/>
            </a:pPr>
            <a:endParaRPr lang="en-US" sz="800" dirty="0" smtClean="0"/>
          </a:p>
          <a:p>
            <a:pPr marL="274320" indent="-274320" eaLnBrk="1" fontAlgn="auto" hangingPunct="1">
              <a:spcAft>
                <a:spcPts val="0"/>
              </a:spcAft>
              <a:buFont typeface="Wingdings 2"/>
              <a:buChar char=""/>
              <a:defRPr/>
            </a:pPr>
            <a:r>
              <a:rPr lang="en-US" sz="2000" dirty="0" smtClean="0"/>
              <a:t>Rental assistance is provided through a contract with a non-profit organization called a sponsor</a:t>
            </a:r>
          </a:p>
          <a:p>
            <a:pPr marL="274320" indent="-274320" eaLnBrk="1" fontAlgn="auto" hangingPunct="1">
              <a:spcAft>
                <a:spcPts val="0"/>
              </a:spcAft>
              <a:buFont typeface="Wingdings 2" pitchFamily="18" charset="2"/>
              <a:buNone/>
              <a:defRPr/>
            </a:pPr>
            <a:endParaRPr lang="en-US" sz="800" dirty="0" smtClean="0"/>
          </a:p>
          <a:p>
            <a:pPr marL="274320" indent="-274320" eaLnBrk="1" fontAlgn="auto" hangingPunct="1">
              <a:spcAft>
                <a:spcPts val="0"/>
              </a:spcAft>
              <a:buFont typeface="Wingdings 2"/>
              <a:buChar char=""/>
              <a:defRPr/>
            </a:pPr>
            <a:r>
              <a:rPr lang="en-US" sz="2000" dirty="0" smtClean="0"/>
              <a:t>The units must be owned or leased by the sponsor.</a:t>
            </a:r>
            <a:r>
              <a:rPr lang="en-US" sz="2000" b="1" dirty="0" smtClean="0"/>
              <a:t> </a:t>
            </a:r>
          </a:p>
          <a:p>
            <a:pPr marL="274320" indent="-274320" eaLnBrk="1" fontAlgn="auto" hangingPunct="1">
              <a:spcAft>
                <a:spcPts val="0"/>
              </a:spcAft>
              <a:buFont typeface="Wingdings 2" pitchFamily="18" charset="2"/>
              <a:buNone/>
              <a:defRPr/>
            </a:pPr>
            <a:endParaRPr lang="en-US" sz="800" b="1" dirty="0" smtClean="0"/>
          </a:p>
          <a:p>
            <a:pPr marL="274320" indent="-274320" eaLnBrk="1" fontAlgn="auto" hangingPunct="1">
              <a:spcAft>
                <a:spcPts val="0"/>
              </a:spcAft>
              <a:buFont typeface="Wingdings 2"/>
              <a:buChar char=""/>
              <a:defRPr/>
            </a:pPr>
            <a:r>
              <a:rPr lang="en-US" sz="2000" dirty="0" smtClean="0"/>
              <a:t>Participants must live in the units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533400" y="76200"/>
            <a:ext cx="8458200" cy="838200"/>
          </a:xfrm>
        </p:spPr>
        <p:txBody>
          <a:bodyPr>
            <a:noAutofit/>
          </a:bodyPr>
          <a:lstStyle/>
          <a:p>
            <a:pPr eaLnBrk="1" fontAlgn="auto" hangingPunct="1">
              <a:spcAft>
                <a:spcPts val="0"/>
              </a:spcAft>
              <a:defRPr/>
            </a:pPr>
            <a:r>
              <a:rPr lang="en-US" sz="3600" dirty="0" smtClean="0"/>
              <a:t>Shelter Plus Care Program (S+C)</a:t>
            </a:r>
          </a:p>
        </p:txBody>
      </p:sp>
      <p:sp>
        <p:nvSpPr>
          <p:cNvPr id="139267" name="Rectangle 3"/>
          <p:cNvSpPr>
            <a:spLocks noGrp="1" noChangeArrowheads="1"/>
          </p:cNvSpPr>
          <p:nvPr>
            <p:ph idx="1"/>
          </p:nvPr>
        </p:nvSpPr>
        <p:spPr>
          <a:xfrm>
            <a:off x="304800" y="1371600"/>
            <a:ext cx="7696200" cy="5410200"/>
          </a:xfrm>
        </p:spPr>
        <p:txBody>
          <a:bodyPr>
            <a:normAutofit fontScale="92500" lnSpcReduction="20000"/>
          </a:bodyPr>
          <a:lstStyle/>
          <a:p>
            <a:pPr marL="274320" indent="-274320" eaLnBrk="1" fontAlgn="auto" hangingPunct="1">
              <a:spcAft>
                <a:spcPts val="0"/>
              </a:spcAft>
              <a:buFont typeface="Wingdings" pitchFamily="2" charset="2"/>
              <a:buNone/>
              <a:defRPr/>
            </a:pPr>
            <a:r>
              <a:rPr lang="en-US" sz="2800" b="1" dirty="0" smtClean="0">
                <a:solidFill>
                  <a:schemeClr val="accent6">
                    <a:lumMod val="75000"/>
                  </a:schemeClr>
                </a:solidFill>
              </a:rPr>
              <a:t>Project-Based Rental Assistance (PRA)</a:t>
            </a:r>
            <a:r>
              <a:rPr lang="en-US" sz="2400" b="1" dirty="0" smtClean="0">
                <a:solidFill>
                  <a:schemeClr val="accent6">
                    <a:lumMod val="75000"/>
                  </a:schemeClr>
                </a:solidFill>
              </a:rPr>
              <a:t> </a:t>
            </a:r>
            <a:endParaRPr lang="en-US" sz="2400" b="1" dirty="0" smtClean="0"/>
          </a:p>
          <a:p>
            <a:pPr marL="274320" indent="-274320" eaLnBrk="1" fontAlgn="auto" hangingPunct="1">
              <a:spcAft>
                <a:spcPts val="0"/>
              </a:spcAft>
              <a:buFont typeface="Wingdings 2"/>
              <a:buChar char=""/>
              <a:defRPr/>
            </a:pPr>
            <a:r>
              <a:rPr lang="en-US" sz="2400" dirty="0" smtClean="0"/>
              <a:t>Rental assistance is provided through a five-year or ten-year contract with a building owner(s). </a:t>
            </a:r>
          </a:p>
          <a:p>
            <a:pPr marL="274320" indent="-274320" eaLnBrk="1" fontAlgn="auto" hangingPunct="1">
              <a:spcAft>
                <a:spcPts val="0"/>
              </a:spcAft>
              <a:buFont typeface="Wingdings 2"/>
              <a:buChar char=""/>
              <a:defRPr/>
            </a:pPr>
            <a:r>
              <a:rPr lang="en-US" sz="2400" dirty="0" smtClean="0"/>
              <a:t>The owner must agree to accept eligible participants for term. </a:t>
            </a:r>
          </a:p>
          <a:p>
            <a:pPr marL="274320" indent="-274320" eaLnBrk="1" fontAlgn="auto" hangingPunct="1">
              <a:spcAft>
                <a:spcPts val="0"/>
              </a:spcAft>
              <a:buFont typeface="Wingdings 2"/>
              <a:buChar char=""/>
              <a:defRPr/>
            </a:pPr>
            <a:r>
              <a:rPr lang="en-US" sz="2400" dirty="0" smtClean="0"/>
              <a:t>Participants must live in an assisted unit in a particular property. </a:t>
            </a:r>
          </a:p>
          <a:p>
            <a:pPr marL="274320" indent="-274320" eaLnBrk="1" fontAlgn="auto" hangingPunct="1">
              <a:spcAft>
                <a:spcPts val="0"/>
              </a:spcAft>
              <a:buFont typeface="Wingdings" pitchFamily="2" charset="2"/>
              <a:buNone/>
              <a:defRPr/>
            </a:pPr>
            <a:r>
              <a:rPr lang="en-US" sz="2800" b="1" dirty="0" smtClean="0">
                <a:solidFill>
                  <a:schemeClr val="accent6">
                    <a:lumMod val="75000"/>
                  </a:schemeClr>
                </a:solidFill>
              </a:rPr>
              <a:t>SRO-Based Rental Assistance (SRO)</a:t>
            </a:r>
            <a:endParaRPr lang="en-US" sz="2800" b="1" dirty="0" smtClean="0">
              <a:solidFill>
                <a:srgbClr val="FFFF00"/>
              </a:solidFill>
            </a:endParaRPr>
          </a:p>
          <a:p>
            <a:pPr marL="274320" indent="-274320" eaLnBrk="1" fontAlgn="auto" hangingPunct="1">
              <a:spcAft>
                <a:spcPts val="0"/>
              </a:spcAft>
              <a:buFont typeface="Wingdings 2"/>
              <a:buChar char=""/>
              <a:defRPr/>
            </a:pPr>
            <a:r>
              <a:rPr lang="en-US" sz="2400" dirty="0" smtClean="0"/>
              <a:t>Provides initial rental assistance for ten-years in an SRO setting. </a:t>
            </a:r>
          </a:p>
          <a:p>
            <a:pPr marL="274320" indent="-274320" eaLnBrk="1" fontAlgn="auto" hangingPunct="1">
              <a:spcAft>
                <a:spcPts val="0"/>
              </a:spcAft>
              <a:buFont typeface="Wingdings 2"/>
              <a:buChar char=""/>
              <a:defRPr/>
            </a:pPr>
            <a:r>
              <a:rPr lang="en-US" sz="2400" dirty="0" smtClean="0"/>
              <a:t>SRO housing is a residential property that includes multiple single room dwelling units. </a:t>
            </a:r>
          </a:p>
          <a:p>
            <a:pPr marL="274320" indent="-274320" eaLnBrk="1" fontAlgn="auto" hangingPunct="1">
              <a:spcAft>
                <a:spcPts val="0"/>
              </a:spcAft>
              <a:buFont typeface="Wingdings 2"/>
              <a:buChar char=""/>
              <a:defRPr/>
            </a:pPr>
            <a:r>
              <a:rPr lang="en-US" sz="2400" dirty="0" smtClean="0"/>
              <a:t>Each assisted unit must be in need of moderate rehabilitation equal to at least $3,000 per unit</a:t>
            </a:r>
          </a:p>
          <a:p>
            <a:pPr marL="274320" indent="-274320" eaLnBrk="1" fontAlgn="auto" hangingPunct="1">
              <a:spcAft>
                <a:spcPts val="0"/>
              </a:spcAft>
              <a:buFont typeface="Wingdings 2"/>
              <a:buChar char=""/>
              <a:defRPr/>
            </a:pPr>
            <a:r>
              <a:rPr lang="en-US" sz="2400" dirty="0" smtClean="0"/>
              <a:t>The rental assistance includes an allowance to pay for debt service to pay off the cost of the moderate rehabilitation.</a:t>
            </a:r>
            <a:r>
              <a:rPr lang="en-US" sz="2400" b="1"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Section 8 Moderate Rehabilitation</a:t>
            </a:r>
          </a:p>
        </p:txBody>
      </p:sp>
      <p:sp>
        <p:nvSpPr>
          <p:cNvPr id="143363" name="Rectangle 3"/>
          <p:cNvSpPr>
            <a:spLocks noGrp="1" noChangeArrowheads="1"/>
          </p:cNvSpPr>
          <p:nvPr>
            <p:ph idx="1"/>
          </p:nvPr>
        </p:nvSpPr>
        <p:spPr>
          <a:xfrm>
            <a:off x="457200" y="1371600"/>
            <a:ext cx="7543800" cy="5105400"/>
          </a:xfrm>
        </p:spPr>
        <p:txBody>
          <a:bodyPr>
            <a:normAutofit fontScale="92500" lnSpcReduction="10000"/>
          </a:bodyPr>
          <a:lstStyle/>
          <a:p>
            <a:pPr marL="274320" indent="-274320" eaLnBrk="1" fontAlgn="auto" hangingPunct="1">
              <a:lnSpc>
                <a:spcPct val="110000"/>
              </a:lnSpc>
              <a:spcAft>
                <a:spcPts val="0"/>
              </a:spcAft>
              <a:buFont typeface="Wingdings 2"/>
              <a:buChar char=""/>
              <a:defRPr/>
            </a:pPr>
            <a:r>
              <a:rPr lang="en-US" sz="3100" dirty="0" smtClean="0"/>
              <a:t>Eligible Applicants – Public Housing Agencies (PHA’s) Only</a:t>
            </a:r>
          </a:p>
          <a:p>
            <a:pPr marL="274320" indent="-274320" eaLnBrk="1" fontAlgn="auto" hangingPunct="1">
              <a:lnSpc>
                <a:spcPct val="110000"/>
              </a:lnSpc>
              <a:spcAft>
                <a:spcPts val="0"/>
              </a:spcAft>
              <a:buFont typeface="Wingdings 2" pitchFamily="18" charset="2"/>
              <a:buNone/>
              <a:defRPr/>
            </a:pPr>
            <a:endParaRPr lang="en-US" sz="900" dirty="0" smtClean="0"/>
          </a:p>
          <a:p>
            <a:pPr marL="274320" indent="-274320" eaLnBrk="1" fontAlgn="auto" hangingPunct="1">
              <a:lnSpc>
                <a:spcPct val="110000"/>
              </a:lnSpc>
              <a:spcAft>
                <a:spcPts val="0"/>
              </a:spcAft>
              <a:buFont typeface="Wingdings 2"/>
              <a:buChar char=""/>
              <a:defRPr/>
            </a:pPr>
            <a:r>
              <a:rPr lang="en-US" sz="3100" dirty="0" smtClean="0"/>
              <a:t>PHAs make Housing Choice Voucher (formerly Section 8) payments to participating owners.</a:t>
            </a:r>
          </a:p>
          <a:p>
            <a:pPr marL="274320" indent="-274320" eaLnBrk="1" fontAlgn="auto" hangingPunct="1">
              <a:lnSpc>
                <a:spcPct val="110000"/>
              </a:lnSpc>
              <a:spcAft>
                <a:spcPts val="0"/>
              </a:spcAft>
              <a:buFont typeface="Wingdings 2" pitchFamily="18" charset="2"/>
              <a:buNone/>
              <a:defRPr/>
            </a:pPr>
            <a:endParaRPr lang="en-US" sz="900" dirty="0" smtClean="0"/>
          </a:p>
          <a:p>
            <a:pPr marL="274320" indent="-274320" eaLnBrk="1" fontAlgn="auto" hangingPunct="1">
              <a:lnSpc>
                <a:spcPct val="110000"/>
              </a:lnSpc>
              <a:spcAft>
                <a:spcPts val="0"/>
              </a:spcAft>
              <a:buFont typeface="Wingdings 2"/>
              <a:buChar char=""/>
              <a:defRPr/>
            </a:pPr>
            <a:r>
              <a:rPr lang="en-US" sz="3100" dirty="0" smtClean="0"/>
              <a:t>SRO housing is a residential property that includes multiple single room dwelling units. The unit need not, but may, contain food preparation or sanitary facilities, or both. </a:t>
            </a: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Section 8 Moderate Rehabilitation</a:t>
            </a:r>
          </a:p>
        </p:txBody>
      </p:sp>
      <p:sp>
        <p:nvSpPr>
          <p:cNvPr id="175107" name="Rectangle 3"/>
          <p:cNvSpPr>
            <a:spLocks noGrp="1" noChangeArrowheads="1"/>
          </p:cNvSpPr>
          <p:nvPr>
            <p:ph idx="1"/>
          </p:nvPr>
        </p:nvSpPr>
        <p:spPr>
          <a:xfrm>
            <a:off x="457200" y="1371600"/>
            <a:ext cx="7467600" cy="5257800"/>
          </a:xfrm>
        </p:spPr>
        <p:txBody>
          <a:bodyPr>
            <a:normAutofit fontScale="92500"/>
          </a:bodyPr>
          <a:lstStyle/>
          <a:p>
            <a:pPr marL="274320" indent="-274320" eaLnBrk="1" fontAlgn="auto" hangingPunct="1">
              <a:spcAft>
                <a:spcPts val="0"/>
              </a:spcAft>
              <a:buFont typeface="Wingdings 2"/>
              <a:buChar char=""/>
              <a:defRPr/>
            </a:pPr>
            <a:r>
              <a:rPr lang="en-US" sz="2800" dirty="0" smtClean="0"/>
              <a:t>Each assisted unit must be in need of moderate rehabilitation equal to at least $3,000 per unit, including the prorated share of rehabilitated common areas.</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dirty="0" smtClean="0"/>
              <a:t>Rental assistance is provided for an initial  period of 10 years. </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dirty="0" smtClean="0"/>
              <a:t>Rental assistance payments cover the difference between a portion of the tenant’s income (usually 30%) &amp; the unit’s rent, within the fair market rent (FMR) established by HUD.</a:t>
            </a:r>
          </a:p>
          <a:p>
            <a:pPr marL="274320" indent="-274320" eaLnBrk="1" fontAlgn="auto" hangingPunct="1">
              <a:lnSpc>
                <a:spcPct val="90000"/>
              </a:lnSpc>
              <a:spcAft>
                <a:spcPts val="0"/>
              </a:spcAft>
              <a:buFont typeface="Wingdings 2"/>
              <a:buChar char=""/>
              <a:defRPr/>
            </a:pP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a:xfrm>
            <a:off x="457200" y="381000"/>
            <a:ext cx="8382000" cy="762000"/>
          </a:xfrm>
        </p:spPr>
        <p:txBody>
          <a:bodyPr>
            <a:normAutofit fontScale="90000"/>
          </a:bodyPr>
          <a:lstStyle/>
          <a:p>
            <a:pPr eaLnBrk="1" fontAlgn="auto" hangingPunct="1">
              <a:spcAft>
                <a:spcPts val="0"/>
              </a:spcAft>
              <a:defRPr/>
            </a:pPr>
            <a:r>
              <a:rPr lang="en-US" sz="4000" dirty="0" smtClean="0"/>
              <a:t>HUD Consolidated Plan Funding Opportunities</a:t>
            </a:r>
          </a:p>
        </p:txBody>
      </p:sp>
      <p:sp>
        <p:nvSpPr>
          <p:cNvPr id="666627" name="Rectangle 3"/>
          <p:cNvSpPr>
            <a:spLocks noGrp="1" noChangeArrowheads="1"/>
          </p:cNvSpPr>
          <p:nvPr>
            <p:ph idx="1"/>
          </p:nvPr>
        </p:nvSpPr>
        <p:spPr>
          <a:xfrm>
            <a:off x="457200" y="1295400"/>
            <a:ext cx="7620000" cy="5334000"/>
          </a:xfrm>
        </p:spPr>
        <p:txBody>
          <a:bodyPr>
            <a:normAutofit/>
          </a:bodyPr>
          <a:lstStyle/>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ESG</a:t>
            </a:r>
            <a:r>
              <a:rPr lang="en-US" sz="2800" dirty="0" smtClean="0"/>
              <a:t> – Emergency Shelter Grant</a:t>
            </a:r>
          </a:p>
          <a:p>
            <a:pPr marL="274320" indent="-274320" eaLnBrk="1" fontAlgn="auto" hangingPunct="1">
              <a:lnSpc>
                <a:spcPct val="110000"/>
              </a:lnSpc>
              <a:spcAft>
                <a:spcPts val="0"/>
              </a:spcAft>
              <a:buFont typeface="Wingdings 2"/>
              <a:buChar char=""/>
              <a:defRPr/>
            </a:pPr>
            <a:endParaRPr lang="en-US" sz="2800" dirty="0" smtClean="0"/>
          </a:p>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HOPWA</a:t>
            </a:r>
            <a:r>
              <a:rPr lang="en-US" sz="2800" dirty="0" smtClean="0"/>
              <a:t> – Housing Opportunities for Persons with AIDS</a:t>
            </a:r>
          </a:p>
          <a:p>
            <a:pPr marL="274320" indent="-274320" eaLnBrk="1" fontAlgn="auto" hangingPunct="1">
              <a:lnSpc>
                <a:spcPct val="110000"/>
              </a:lnSpc>
              <a:spcAft>
                <a:spcPts val="0"/>
              </a:spcAft>
              <a:buFont typeface="Wingdings 2"/>
              <a:buChar char=""/>
              <a:defRPr/>
            </a:pPr>
            <a:endParaRPr lang="en-US" sz="2800" dirty="0" smtClean="0"/>
          </a:p>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HOME</a:t>
            </a:r>
            <a:r>
              <a:rPr lang="en-US" sz="2800" dirty="0" smtClean="0"/>
              <a:t> – HOME Investment Partnerships Act</a:t>
            </a:r>
          </a:p>
          <a:p>
            <a:pPr marL="274320" indent="-274320" eaLnBrk="1" fontAlgn="auto" hangingPunct="1">
              <a:lnSpc>
                <a:spcPct val="110000"/>
              </a:lnSpc>
              <a:spcAft>
                <a:spcPts val="0"/>
              </a:spcAft>
              <a:buFont typeface="Wingdings 2"/>
              <a:buChar char=""/>
              <a:defRPr/>
            </a:pPr>
            <a:endParaRPr lang="en-US" sz="2800" dirty="0" smtClean="0"/>
          </a:p>
          <a:p>
            <a:pPr marL="274320" indent="-274320" eaLnBrk="1" fontAlgn="auto" hangingPunct="1">
              <a:lnSpc>
                <a:spcPct val="110000"/>
              </a:lnSpc>
              <a:spcAft>
                <a:spcPts val="0"/>
              </a:spcAft>
              <a:buFont typeface="Wingdings 2"/>
              <a:buChar char=""/>
              <a:defRPr/>
            </a:pPr>
            <a:r>
              <a:rPr lang="en-US" sz="2800" b="1" dirty="0" smtClean="0">
                <a:solidFill>
                  <a:schemeClr val="accent6">
                    <a:lumMod val="75000"/>
                  </a:schemeClr>
                </a:solidFill>
              </a:rPr>
              <a:t>CDBG</a:t>
            </a:r>
            <a:r>
              <a:rPr lang="en-US" sz="2800" dirty="0" smtClean="0"/>
              <a:t> – Community Development Block Grant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title"/>
          </p:nvPr>
        </p:nvSpPr>
        <p:spPr>
          <a:xfrm>
            <a:off x="457200" y="76200"/>
            <a:ext cx="8229600" cy="1066800"/>
          </a:xfrm>
        </p:spPr>
        <p:txBody>
          <a:bodyPr>
            <a:noAutofit/>
          </a:bodyPr>
          <a:lstStyle/>
          <a:p>
            <a:pPr eaLnBrk="1" fontAlgn="auto" hangingPunct="1">
              <a:spcAft>
                <a:spcPts val="0"/>
              </a:spcAft>
              <a:defRPr/>
            </a:pPr>
            <a:r>
              <a:rPr lang="en-US" sz="3600" dirty="0" smtClean="0"/>
              <a:t>Emergency Shelter Grants (ESG)</a:t>
            </a:r>
            <a:br>
              <a:rPr lang="en-US" sz="3600" dirty="0" smtClean="0"/>
            </a:br>
            <a:r>
              <a:rPr lang="en-US" sz="3600" dirty="0" smtClean="0"/>
              <a:t>Allocation Process</a:t>
            </a:r>
          </a:p>
        </p:txBody>
      </p:sp>
      <p:sp>
        <p:nvSpPr>
          <p:cNvPr id="33797" name="Rectangle 5"/>
          <p:cNvSpPr>
            <a:spLocks noGrp="1" noChangeArrowheads="1"/>
          </p:cNvSpPr>
          <p:nvPr>
            <p:ph idx="1"/>
          </p:nvPr>
        </p:nvSpPr>
        <p:spPr>
          <a:xfrm>
            <a:off x="457200" y="2971800"/>
            <a:ext cx="7543800" cy="3733800"/>
          </a:xfrm>
        </p:spPr>
        <p:txBody>
          <a:bodyPr>
            <a:normAutofit fontScale="92500" lnSpcReduction="20000"/>
          </a:bodyPr>
          <a:lstStyle/>
          <a:p>
            <a:pPr marL="274320" indent="-274320" eaLnBrk="1" fontAlgn="auto" hangingPunct="1">
              <a:lnSpc>
                <a:spcPct val="110000"/>
              </a:lnSpc>
              <a:spcAft>
                <a:spcPts val="0"/>
              </a:spcAft>
              <a:buFont typeface="Wingdings 2"/>
              <a:buChar char=""/>
              <a:defRPr/>
            </a:pPr>
            <a:r>
              <a:rPr lang="en-US" sz="1800" dirty="0" smtClean="0"/>
              <a:t>The ESG grantee is the direct recipient of the HUD award. </a:t>
            </a:r>
          </a:p>
          <a:p>
            <a:pPr marL="274320" indent="-274320" eaLnBrk="1" fontAlgn="auto" hangingPunct="1">
              <a:lnSpc>
                <a:spcPct val="110000"/>
              </a:lnSpc>
              <a:spcAft>
                <a:spcPts val="0"/>
              </a:spcAft>
              <a:buFont typeface="Wingdings 2"/>
              <a:buChar char=""/>
              <a:defRPr/>
            </a:pPr>
            <a:endParaRPr lang="en-US" sz="1800" dirty="0" smtClean="0"/>
          </a:p>
          <a:p>
            <a:pPr marL="274320" indent="-274320" eaLnBrk="1" fontAlgn="auto" hangingPunct="1">
              <a:lnSpc>
                <a:spcPct val="110000"/>
              </a:lnSpc>
              <a:spcAft>
                <a:spcPts val="0"/>
              </a:spcAft>
              <a:buFont typeface="Wingdings 2"/>
              <a:buChar char=""/>
              <a:defRPr/>
            </a:pPr>
            <a:r>
              <a:rPr lang="en-US" sz="1800" dirty="0" smtClean="0"/>
              <a:t>A grantee administers projects through sub-grantees, called "recipients". </a:t>
            </a:r>
          </a:p>
          <a:p>
            <a:pPr marL="274320" indent="-274320" eaLnBrk="1" fontAlgn="auto" hangingPunct="1">
              <a:lnSpc>
                <a:spcPct val="110000"/>
              </a:lnSpc>
              <a:spcAft>
                <a:spcPts val="0"/>
              </a:spcAft>
              <a:buFont typeface="Wingdings 2"/>
              <a:buChar char=""/>
              <a:defRPr/>
            </a:pPr>
            <a:endParaRPr lang="en-US" sz="1800" dirty="0" smtClean="0"/>
          </a:p>
          <a:p>
            <a:pPr marL="274320" indent="-274320" eaLnBrk="1" fontAlgn="auto" hangingPunct="1">
              <a:lnSpc>
                <a:spcPct val="110000"/>
              </a:lnSpc>
              <a:spcAft>
                <a:spcPts val="0"/>
              </a:spcAft>
              <a:buFont typeface="Wingdings 2"/>
              <a:buChar char=""/>
              <a:defRPr/>
            </a:pPr>
            <a:r>
              <a:rPr lang="en-US" sz="1800" dirty="0" smtClean="0"/>
              <a:t>A local government grantee also may implement projects itself. </a:t>
            </a:r>
          </a:p>
          <a:p>
            <a:pPr marL="274320" indent="-274320" eaLnBrk="1" fontAlgn="auto" hangingPunct="1">
              <a:lnSpc>
                <a:spcPct val="110000"/>
              </a:lnSpc>
              <a:spcAft>
                <a:spcPts val="0"/>
              </a:spcAft>
              <a:buFont typeface="Wingdings 2"/>
              <a:buChar char=""/>
              <a:defRPr/>
            </a:pPr>
            <a:endParaRPr lang="en-US" sz="1800" dirty="0" smtClean="0"/>
          </a:p>
          <a:p>
            <a:pPr marL="274320" indent="-274320" eaLnBrk="1" fontAlgn="auto" hangingPunct="1">
              <a:lnSpc>
                <a:spcPct val="110000"/>
              </a:lnSpc>
              <a:spcAft>
                <a:spcPts val="0"/>
              </a:spcAft>
              <a:buFont typeface="Wingdings 2"/>
              <a:buChar char=""/>
              <a:defRPr/>
            </a:pPr>
            <a:r>
              <a:rPr lang="en-US" sz="1800" dirty="0" smtClean="0"/>
              <a:t>State ESG grantees are required to distribute their entire grant for projects   operated by local government agencies or private non-profit organizations (if the local government in which the project is located certifies approval). </a:t>
            </a:r>
          </a:p>
          <a:p>
            <a:pPr marL="274320" indent="-274320" eaLnBrk="1" fontAlgn="auto" hangingPunct="1">
              <a:lnSpc>
                <a:spcPct val="110000"/>
              </a:lnSpc>
              <a:spcAft>
                <a:spcPts val="0"/>
              </a:spcAft>
              <a:buFont typeface="Wingdings 2"/>
              <a:buChar char=""/>
              <a:defRPr/>
            </a:pPr>
            <a:endParaRPr lang="en-US" sz="1800" dirty="0" smtClean="0"/>
          </a:p>
          <a:p>
            <a:pPr marL="274320" indent="-274320" eaLnBrk="1" fontAlgn="auto" hangingPunct="1">
              <a:lnSpc>
                <a:spcPct val="110000"/>
              </a:lnSpc>
              <a:spcAft>
                <a:spcPts val="0"/>
              </a:spcAft>
              <a:buFont typeface="Wingdings 2"/>
              <a:buChar char=""/>
              <a:defRPr/>
            </a:pPr>
            <a:r>
              <a:rPr lang="en-US" sz="1800" dirty="0" smtClean="0"/>
              <a:t>Local governments receiving funds may distribute all or a portion of their ESG funds to nonprofit homeless provider organizations.</a:t>
            </a:r>
          </a:p>
        </p:txBody>
      </p:sp>
      <p:sp>
        <p:nvSpPr>
          <p:cNvPr id="33795" name="Text Box 3"/>
          <p:cNvSpPr txBox="1">
            <a:spLocks noChangeArrowheads="1"/>
          </p:cNvSpPr>
          <p:nvPr/>
        </p:nvSpPr>
        <p:spPr bwMode="auto">
          <a:xfrm>
            <a:off x="457200" y="1243013"/>
            <a:ext cx="7467600" cy="1692275"/>
          </a:xfrm>
          <a:prstGeom prst="rect">
            <a:avLst/>
          </a:prstGeom>
          <a:noFill/>
          <a:ln w="9525">
            <a:noFill/>
            <a:miter lim="800000"/>
            <a:headEnd/>
            <a:tailEnd/>
          </a:ln>
        </p:spPr>
        <p:txBody>
          <a:bodyPr>
            <a:spAutoFit/>
          </a:bodyPr>
          <a:lstStyle/>
          <a:p>
            <a:pPr eaLnBrk="0" hangingPunct="0">
              <a:defRPr/>
            </a:pPr>
            <a:r>
              <a:rPr lang="en-US" sz="2000" b="1" dirty="0">
                <a:solidFill>
                  <a:schemeClr val="accent6">
                    <a:lumMod val="75000"/>
                  </a:schemeClr>
                </a:solidFill>
                <a:latin typeface="Trebuchet MS" pitchFamily="34" charset="0"/>
              </a:rPr>
              <a:t>The ESG program uses the Community Development Block Grant (CDBG) formula to provide direct funding allocations to states, territories, qualifying metropolitan cities &amp; urban counties.  This is a formula based program that uses states  &amp; local governments as lead grantees.</a:t>
            </a:r>
            <a:r>
              <a:rPr lang="en-US" sz="2400" b="1" dirty="0">
                <a:solidFill>
                  <a:schemeClr val="accent6">
                    <a:lumMod val="75000"/>
                  </a:schemeClr>
                </a:solidFill>
                <a:latin typeface="Trebuchet MS" pitchFamily="34" charset="0"/>
              </a:rPr>
              <a:t> </a:t>
            </a:r>
          </a:p>
        </p:txBody>
      </p:sp>
      <p:sp>
        <p:nvSpPr>
          <p:cNvPr id="32773" name="Rectangle 4"/>
          <p:cNvSpPr>
            <a:spLocks noChangeArrowheads="1"/>
          </p:cNvSpPr>
          <p:nvPr/>
        </p:nvSpPr>
        <p:spPr bwMode="auto">
          <a:xfrm>
            <a:off x="457200" y="1798638"/>
            <a:ext cx="7924800" cy="366712"/>
          </a:xfrm>
          <a:prstGeom prst="rect">
            <a:avLst/>
          </a:prstGeom>
          <a:noFill/>
          <a:ln w="9525">
            <a:noFill/>
            <a:miter lim="800000"/>
            <a:headEnd/>
            <a:tailEnd/>
          </a:ln>
        </p:spPr>
        <p:txBody>
          <a:bodyPr anchor="ctr">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TAC Veterans TA Initiative</a:t>
            </a:r>
            <a:endParaRPr lang="en-US" dirty="0"/>
          </a:p>
        </p:txBody>
      </p:sp>
      <p:sp>
        <p:nvSpPr>
          <p:cNvPr id="15363" name="Content Placeholder 2"/>
          <p:cNvSpPr>
            <a:spLocks noGrp="1"/>
          </p:cNvSpPr>
          <p:nvPr>
            <p:ph idx="1"/>
          </p:nvPr>
        </p:nvSpPr>
        <p:spPr/>
        <p:txBody>
          <a:bodyPr/>
          <a:lstStyle/>
          <a:p>
            <a:pPr eaLnBrk="1" hangingPunct="1"/>
            <a:r>
              <a:rPr lang="en-US" sz="2400" smtClean="0"/>
              <a:t>TAC is a national non-profit that provides policy development, consultation, &amp; TA to expand housing &amp; service options for vulnerable populations (homeless individuals &amp; families, people with disabilities &amp; other special needs).</a:t>
            </a:r>
          </a:p>
          <a:p>
            <a:pPr eaLnBrk="1" hangingPunct="1"/>
            <a:r>
              <a:rPr lang="en-US" sz="2400" smtClean="0"/>
              <a:t>Abt Associates is an international public policy research and consultancy firm with a special TA team that focuses on finding solutions to the social and economic problem of homelessness</a:t>
            </a:r>
          </a:p>
          <a:p>
            <a:pPr eaLnBrk="1" hangingPunct="1"/>
            <a:r>
              <a:rPr lang="en-US" sz="2400" smtClean="0"/>
              <a:t>TAC’s VA TA Team consists of 15 TA/training experts – includes staff from TAC &amp; partner, Abt Associates, as well as individual consultants.</a:t>
            </a:r>
          </a:p>
          <a:p>
            <a:pPr eaLnBrk="1" hangingPunct="1">
              <a:buFont typeface="Wingdings 2" pitchFamily="18" charset="2"/>
              <a:buNone/>
            </a:pPr>
            <a:endParaRPr lang="en-US" smtClean="0"/>
          </a:p>
        </p:txBody>
      </p:sp>
      <p:sp>
        <p:nvSpPr>
          <p:cNvPr id="15364"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fld id="{A675D5A6-DD84-4FD4-9F5B-43D2298AB882}"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57200" y="-228600"/>
            <a:ext cx="8229600" cy="1371600"/>
          </a:xfrm>
        </p:spPr>
        <p:txBody>
          <a:bodyPr/>
          <a:lstStyle/>
          <a:p>
            <a:pPr eaLnBrk="1" fontAlgn="auto" hangingPunct="1">
              <a:spcAft>
                <a:spcPts val="0"/>
              </a:spcAft>
              <a:defRPr/>
            </a:pPr>
            <a:r>
              <a:rPr lang="en-US" sz="3600" dirty="0" smtClean="0"/>
              <a:t>Emergency Shelter Grants (ESG)</a:t>
            </a:r>
            <a:br>
              <a:rPr lang="en-US" sz="3600" dirty="0" smtClean="0"/>
            </a:br>
            <a:r>
              <a:rPr lang="en-US" sz="3600" dirty="0" smtClean="0"/>
              <a:t>Eligible Activities</a:t>
            </a:r>
          </a:p>
        </p:txBody>
      </p:sp>
      <p:sp>
        <p:nvSpPr>
          <p:cNvPr id="671747" name="Rectangle 3"/>
          <p:cNvSpPr>
            <a:spLocks noGrp="1" noChangeArrowheads="1"/>
          </p:cNvSpPr>
          <p:nvPr>
            <p:ph idx="1"/>
          </p:nvPr>
        </p:nvSpPr>
        <p:spPr>
          <a:xfrm>
            <a:off x="381000" y="1295400"/>
            <a:ext cx="7543800" cy="5562600"/>
          </a:xfrm>
        </p:spPr>
        <p:txBody>
          <a:bodyPr>
            <a:normAutofit fontScale="70000" lnSpcReduction="20000"/>
          </a:bodyPr>
          <a:lstStyle/>
          <a:p>
            <a:pPr marL="609600" indent="-609600" eaLnBrk="1" fontAlgn="auto" hangingPunct="1">
              <a:lnSpc>
                <a:spcPct val="120000"/>
              </a:lnSpc>
              <a:spcAft>
                <a:spcPts val="0"/>
              </a:spcAft>
              <a:buClr>
                <a:schemeClr val="tx1"/>
              </a:buClr>
              <a:buFont typeface="Wingdings" pitchFamily="2" charset="2"/>
              <a:buAutoNum type="arabicPeriod"/>
              <a:defRPr/>
            </a:pPr>
            <a:r>
              <a:rPr lang="en-US" sz="2400" b="1" dirty="0" smtClean="0">
                <a:solidFill>
                  <a:schemeClr val="accent6">
                    <a:lumMod val="75000"/>
                  </a:schemeClr>
                </a:solidFill>
              </a:rPr>
              <a:t>Rehabilitation:  </a:t>
            </a:r>
            <a:r>
              <a:rPr lang="en-US" sz="2400" dirty="0" smtClean="0"/>
              <a:t>The renovation, major rehabilitation, or conversion of buildings to be used as emergency shelters; </a:t>
            </a:r>
          </a:p>
          <a:p>
            <a:pPr marL="609600" indent="-609600" eaLnBrk="1" fontAlgn="auto" hangingPunct="1">
              <a:lnSpc>
                <a:spcPct val="120000"/>
              </a:lnSpc>
              <a:spcAft>
                <a:spcPts val="0"/>
              </a:spcAft>
              <a:buClr>
                <a:schemeClr val="tx1"/>
              </a:buClr>
              <a:buFont typeface="Wingdings" pitchFamily="2" charset="2"/>
              <a:buAutoNum type="arabicPeriod"/>
              <a:defRPr/>
            </a:pPr>
            <a:endParaRPr lang="en-US" sz="2400" dirty="0" smtClean="0"/>
          </a:p>
          <a:p>
            <a:pPr marL="609600" indent="-609600" eaLnBrk="1" fontAlgn="auto" hangingPunct="1">
              <a:lnSpc>
                <a:spcPct val="120000"/>
              </a:lnSpc>
              <a:spcAft>
                <a:spcPts val="0"/>
              </a:spcAft>
              <a:buClr>
                <a:schemeClr val="tx1"/>
              </a:buClr>
              <a:buFont typeface="Wingdings" pitchFamily="2" charset="2"/>
              <a:buAutoNum type="arabicPeriod"/>
              <a:defRPr/>
            </a:pPr>
            <a:r>
              <a:rPr lang="en-US" sz="2400" b="1" dirty="0" smtClean="0">
                <a:solidFill>
                  <a:schemeClr val="accent6">
                    <a:lumMod val="75000"/>
                  </a:schemeClr>
                </a:solidFill>
              </a:rPr>
              <a:t>Essential Services:  </a:t>
            </a:r>
            <a:r>
              <a:rPr lang="en-US" sz="2400" dirty="0" smtClean="0"/>
              <a:t>Essential services - including services concerned with employment, health, drug abuse, or education;</a:t>
            </a:r>
          </a:p>
          <a:p>
            <a:pPr marL="609600" indent="-609600" eaLnBrk="1" fontAlgn="auto" hangingPunct="1">
              <a:lnSpc>
                <a:spcPct val="120000"/>
              </a:lnSpc>
              <a:spcAft>
                <a:spcPts val="0"/>
              </a:spcAft>
              <a:buClr>
                <a:schemeClr val="tx1"/>
              </a:buClr>
              <a:buFont typeface="Wingdings" pitchFamily="2" charset="2"/>
              <a:buAutoNum type="arabicPeriod"/>
              <a:defRPr/>
            </a:pPr>
            <a:endParaRPr lang="en-US" sz="2400" dirty="0" smtClean="0"/>
          </a:p>
          <a:p>
            <a:pPr marL="609600" indent="-609600" eaLnBrk="1" fontAlgn="auto" hangingPunct="1">
              <a:lnSpc>
                <a:spcPct val="120000"/>
              </a:lnSpc>
              <a:spcAft>
                <a:spcPts val="0"/>
              </a:spcAft>
              <a:buClr>
                <a:schemeClr val="tx1"/>
              </a:buClr>
              <a:buFont typeface="Wingdings" pitchFamily="2" charset="2"/>
              <a:buAutoNum type="arabicPeriod"/>
              <a:defRPr/>
            </a:pPr>
            <a:r>
              <a:rPr lang="en-US" sz="2400" b="1" dirty="0" smtClean="0">
                <a:solidFill>
                  <a:schemeClr val="accent6">
                    <a:lumMod val="75000"/>
                  </a:schemeClr>
                </a:solidFill>
              </a:rPr>
              <a:t>Operational Costs:  </a:t>
            </a:r>
            <a:r>
              <a:rPr lang="en-US" sz="2400" dirty="0" smtClean="0"/>
              <a:t>Costs associated with the administration, maintenance, repair, security, utilities, fuel, furnishings, &amp; equipment of shelter facilities;</a:t>
            </a:r>
          </a:p>
          <a:p>
            <a:pPr marL="609600" indent="-609600" eaLnBrk="1" fontAlgn="auto" hangingPunct="1">
              <a:lnSpc>
                <a:spcPct val="120000"/>
              </a:lnSpc>
              <a:spcAft>
                <a:spcPts val="0"/>
              </a:spcAft>
              <a:buClr>
                <a:schemeClr val="tx1"/>
              </a:buClr>
              <a:buFont typeface="Wingdings" pitchFamily="2" charset="2"/>
              <a:buAutoNum type="arabicPeriod"/>
              <a:defRPr/>
            </a:pPr>
            <a:endParaRPr lang="en-US" sz="2400" dirty="0" smtClean="0"/>
          </a:p>
          <a:p>
            <a:pPr marL="609600" indent="-609600" eaLnBrk="1" fontAlgn="auto" hangingPunct="1">
              <a:lnSpc>
                <a:spcPct val="120000"/>
              </a:lnSpc>
              <a:spcAft>
                <a:spcPts val="0"/>
              </a:spcAft>
              <a:buClr>
                <a:schemeClr val="tx1"/>
              </a:buClr>
              <a:buFont typeface="Wingdings" pitchFamily="2" charset="2"/>
              <a:buAutoNum type="arabicPeriod"/>
              <a:defRPr/>
            </a:pPr>
            <a:r>
              <a:rPr lang="en-US" sz="2400" b="1" dirty="0" smtClean="0">
                <a:solidFill>
                  <a:schemeClr val="accent6">
                    <a:lumMod val="75000"/>
                  </a:schemeClr>
                </a:solidFill>
              </a:rPr>
              <a:t>Homeless Prevention Activities:  </a:t>
            </a:r>
            <a:r>
              <a:rPr lang="en-US" sz="2400" dirty="0" smtClean="0"/>
              <a:t>Homeless prevention activities and programs; </a:t>
            </a:r>
          </a:p>
          <a:p>
            <a:pPr marL="609600" indent="-609600" eaLnBrk="1" fontAlgn="auto" hangingPunct="1">
              <a:lnSpc>
                <a:spcPct val="120000"/>
              </a:lnSpc>
              <a:spcAft>
                <a:spcPts val="0"/>
              </a:spcAft>
              <a:buClr>
                <a:schemeClr val="tx1"/>
              </a:buClr>
              <a:buFont typeface="Wingdings" pitchFamily="2" charset="2"/>
              <a:buAutoNum type="arabicPeriod"/>
              <a:defRPr/>
            </a:pPr>
            <a:endParaRPr lang="en-US" sz="2400" dirty="0" smtClean="0"/>
          </a:p>
          <a:p>
            <a:pPr marL="609600" indent="-609600" eaLnBrk="1" fontAlgn="auto" hangingPunct="1">
              <a:lnSpc>
                <a:spcPct val="120000"/>
              </a:lnSpc>
              <a:spcAft>
                <a:spcPts val="0"/>
              </a:spcAft>
              <a:buClr>
                <a:schemeClr val="tx1"/>
              </a:buClr>
              <a:buFont typeface="Wingdings" pitchFamily="2" charset="2"/>
              <a:buAutoNum type="arabicPeriod"/>
              <a:defRPr/>
            </a:pPr>
            <a:r>
              <a:rPr lang="en-US" sz="2400" b="1" dirty="0" smtClean="0">
                <a:solidFill>
                  <a:schemeClr val="accent6">
                    <a:lumMod val="75000"/>
                  </a:schemeClr>
                </a:solidFill>
              </a:rPr>
              <a:t>Administrative Costs </a:t>
            </a:r>
            <a:r>
              <a:rPr lang="en-US" sz="2400" dirty="0" smtClean="0"/>
              <a:t>- Up to five (5) percent of a grantee's funds may be spent for administering the grant, including staff to operate the program, preparation of progress reports, audits, &amp; monitoring of recipients.</a:t>
            </a:r>
            <a:r>
              <a:rPr lang="en-US" sz="2000"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Housing Opportunities for Persons with AIDS (HOPWA)</a:t>
            </a:r>
          </a:p>
        </p:txBody>
      </p:sp>
      <p:sp>
        <p:nvSpPr>
          <p:cNvPr id="698371" name="Rectangle 3"/>
          <p:cNvSpPr>
            <a:spLocks noGrp="1" noChangeArrowheads="1"/>
          </p:cNvSpPr>
          <p:nvPr>
            <p:ph idx="1"/>
          </p:nvPr>
        </p:nvSpPr>
        <p:spPr/>
        <p:txBody>
          <a:bodyPr>
            <a:normAutofit fontScale="92500"/>
          </a:bodyPr>
          <a:lstStyle/>
          <a:p>
            <a:pPr marL="274320" indent="-274320" eaLnBrk="1" fontAlgn="auto" hangingPunct="1">
              <a:lnSpc>
                <a:spcPct val="90000"/>
              </a:lnSpc>
              <a:spcAft>
                <a:spcPts val="0"/>
              </a:spcAft>
              <a:buFont typeface="Wingdings 2"/>
              <a:buChar char=""/>
              <a:defRPr/>
            </a:pPr>
            <a:r>
              <a:rPr lang="en-US" sz="2400" dirty="0" smtClean="0"/>
              <a:t>Provides housing assistance &amp; related supportive services for low-income persons living with HIV/AIDS and their families. </a:t>
            </a:r>
          </a:p>
          <a:p>
            <a:pPr marL="274320" indent="-274320" eaLnBrk="1" fontAlgn="auto" hangingPunct="1">
              <a:lnSpc>
                <a:spcPct val="90000"/>
              </a:lnSpc>
              <a:spcAft>
                <a:spcPts val="0"/>
              </a:spcAft>
              <a:buFont typeface="Wingdings 2"/>
              <a:buChar char=""/>
              <a:defRPr/>
            </a:pPr>
            <a:endParaRPr lang="en-US" sz="2400" dirty="0" smtClean="0"/>
          </a:p>
          <a:p>
            <a:pPr marL="274320" indent="-274320" eaLnBrk="1" fontAlgn="auto" hangingPunct="1">
              <a:lnSpc>
                <a:spcPct val="90000"/>
              </a:lnSpc>
              <a:spcAft>
                <a:spcPts val="0"/>
              </a:spcAft>
              <a:buFont typeface="Wingdings 2"/>
              <a:buChar char=""/>
              <a:defRPr/>
            </a:pPr>
            <a:r>
              <a:rPr lang="en-US" sz="2400" dirty="0" smtClean="0"/>
              <a:t>HOPWA Formula Grants -  Allocates funding to eligible cities &amp; states. </a:t>
            </a:r>
          </a:p>
          <a:p>
            <a:pPr marL="274320" indent="-274320" eaLnBrk="1" fontAlgn="auto" hangingPunct="1">
              <a:lnSpc>
                <a:spcPct val="90000"/>
              </a:lnSpc>
              <a:spcAft>
                <a:spcPts val="0"/>
              </a:spcAft>
              <a:buFont typeface="Wingdings 2"/>
              <a:buChar char=""/>
              <a:defRPr/>
            </a:pPr>
            <a:endParaRPr lang="en-US" sz="2400" dirty="0" smtClean="0"/>
          </a:p>
          <a:p>
            <a:pPr marL="274320" indent="-274320" eaLnBrk="1" fontAlgn="auto" hangingPunct="1">
              <a:lnSpc>
                <a:spcPct val="90000"/>
              </a:lnSpc>
              <a:spcAft>
                <a:spcPts val="0"/>
              </a:spcAft>
              <a:buFont typeface="Wingdings 2"/>
              <a:buChar char=""/>
              <a:defRPr/>
            </a:pPr>
            <a:r>
              <a:rPr lang="en-US" sz="2400" dirty="0" smtClean="0"/>
              <a:t>HOPWA competitive funds are awarded on the basis of a national competition. </a:t>
            </a:r>
          </a:p>
          <a:p>
            <a:pPr marL="274320" indent="-274320" eaLnBrk="1" fontAlgn="auto" hangingPunct="1">
              <a:lnSpc>
                <a:spcPct val="90000"/>
              </a:lnSpc>
              <a:spcAft>
                <a:spcPts val="0"/>
              </a:spcAft>
              <a:buFont typeface="Wingdings 2"/>
              <a:buChar char=""/>
              <a:defRPr/>
            </a:pPr>
            <a:endParaRPr lang="en-US" sz="2400" dirty="0" smtClean="0"/>
          </a:p>
          <a:p>
            <a:pPr marL="274320" indent="-274320" eaLnBrk="1" fontAlgn="auto" hangingPunct="1">
              <a:lnSpc>
                <a:spcPct val="90000"/>
              </a:lnSpc>
              <a:spcAft>
                <a:spcPts val="0"/>
              </a:spcAft>
              <a:buFont typeface="Wingdings 2"/>
              <a:buChar char=""/>
              <a:defRPr/>
            </a:pPr>
            <a:r>
              <a:rPr lang="en-US" sz="2400" dirty="0" smtClean="0"/>
              <a:t>May be used for a wide range of housing, social services, program planning, &amp; development costs. </a:t>
            </a:r>
          </a:p>
          <a:p>
            <a:pPr marL="274320" indent="-274320" eaLnBrk="1" fontAlgn="auto" hangingPunct="1">
              <a:lnSpc>
                <a:spcPct val="90000"/>
              </a:lnSpc>
              <a:spcAft>
                <a:spcPts val="0"/>
              </a:spcAft>
              <a:buFont typeface="Wingdings 2"/>
              <a:buChar char=""/>
              <a:defRPr/>
            </a:pPr>
            <a:endParaRPr lang="en-US" sz="2400" dirty="0" smtClean="0"/>
          </a:p>
          <a:p>
            <a:pPr marL="274320" indent="-274320" eaLnBrk="1" fontAlgn="auto" hangingPunct="1">
              <a:lnSpc>
                <a:spcPct val="90000"/>
              </a:lnSpc>
              <a:spcAft>
                <a:spcPts val="0"/>
              </a:spcAft>
              <a:buFont typeface="Wingdings 2"/>
              <a:buChar char=""/>
              <a:defRPr/>
            </a:pPr>
            <a:r>
              <a:rPr lang="en-US" sz="2400" dirty="0" smtClean="0"/>
              <a:t>Not all HOPWA activities require recipients to be homeless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ChangeArrowheads="1"/>
          </p:cNvSpPr>
          <p:nvPr>
            <p:ph type="title"/>
          </p:nvPr>
        </p:nvSpPr>
        <p:spPr/>
        <p:txBody>
          <a:bodyPr/>
          <a:lstStyle/>
          <a:p>
            <a:pPr eaLnBrk="1" fontAlgn="auto" hangingPunct="1">
              <a:spcAft>
                <a:spcPts val="0"/>
              </a:spcAft>
              <a:defRPr/>
            </a:pPr>
            <a:r>
              <a:rPr lang="en-US" dirty="0" smtClean="0"/>
              <a:t>HOME Program</a:t>
            </a:r>
          </a:p>
        </p:txBody>
      </p:sp>
      <p:sp>
        <p:nvSpPr>
          <p:cNvPr id="35843" name="Rectangle 3"/>
          <p:cNvSpPr>
            <a:spLocks noGrp="1" noChangeArrowheads="1"/>
          </p:cNvSpPr>
          <p:nvPr>
            <p:ph idx="1"/>
          </p:nvPr>
        </p:nvSpPr>
        <p:spPr/>
        <p:txBody>
          <a:bodyPr/>
          <a:lstStyle/>
          <a:p>
            <a:pPr eaLnBrk="1" hangingPunct="1">
              <a:buFont typeface="Wingdings 2" pitchFamily="18" charset="2"/>
              <a:buNone/>
            </a:pPr>
            <a:r>
              <a:rPr lang="en-US" smtClean="0"/>
              <a:t>Overview/Purpose</a:t>
            </a:r>
          </a:p>
          <a:p>
            <a:pPr eaLnBrk="1" hangingPunct="1"/>
            <a:r>
              <a:rPr lang="en-US" smtClean="0"/>
              <a:t>To increase the supply of safe, decent, sanitary, &amp; affordable housing for low &amp; very-low-income households.</a:t>
            </a:r>
          </a:p>
          <a:p>
            <a:pPr eaLnBrk="1" hangingPunct="1"/>
            <a:endParaRPr lang="en-US" smtClean="0"/>
          </a:p>
          <a:p>
            <a:pPr eaLnBrk="1" hangingPunct="1"/>
            <a:r>
              <a:rPr lang="en-US" smtClean="0"/>
              <a:t>Seeks to expand the capacity of nonprofit housing providers, strengthen the ability of state &amp; local governments to provide housing; &amp; leverage private-sector participation.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p:txBody>
          <a:bodyPr/>
          <a:lstStyle/>
          <a:p>
            <a:pPr eaLnBrk="1" fontAlgn="auto" hangingPunct="1">
              <a:spcAft>
                <a:spcPts val="0"/>
              </a:spcAft>
              <a:defRPr/>
            </a:pPr>
            <a:r>
              <a:rPr lang="en-US" dirty="0" smtClean="0"/>
              <a:t>HOME Program</a:t>
            </a:r>
          </a:p>
        </p:txBody>
      </p:sp>
      <p:sp>
        <p:nvSpPr>
          <p:cNvPr id="36867" name="Rectangle 3"/>
          <p:cNvSpPr>
            <a:spLocks noGrp="1" noChangeArrowheads="1"/>
          </p:cNvSpPr>
          <p:nvPr>
            <p:ph idx="1"/>
          </p:nvPr>
        </p:nvSpPr>
        <p:spPr>
          <a:xfrm>
            <a:off x="457200" y="1295400"/>
            <a:ext cx="7391400" cy="4114800"/>
          </a:xfrm>
        </p:spPr>
        <p:txBody>
          <a:bodyPr/>
          <a:lstStyle/>
          <a:p>
            <a:pPr eaLnBrk="1" hangingPunct="1">
              <a:buFont typeface="Wingdings 2" pitchFamily="18" charset="2"/>
              <a:buNone/>
            </a:pPr>
            <a:r>
              <a:rPr lang="en-US" smtClean="0"/>
              <a:t>Funding</a:t>
            </a:r>
          </a:p>
          <a:p>
            <a:pPr eaLnBrk="1" hangingPunct="1"/>
            <a:r>
              <a:rPr lang="en-US" smtClean="0"/>
              <a:t>Eligible communities can apply for money under the HOME Program by preparing &amp; submitting a Consolidated Plan. </a:t>
            </a:r>
          </a:p>
          <a:p>
            <a:pPr eaLnBrk="1" hangingPunct="1"/>
            <a:endParaRPr lang="en-US" smtClean="0"/>
          </a:p>
          <a:p>
            <a:pPr eaLnBrk="1" hangingPunct="1"/>
            <a:r>
              <a:rPr lang="en-US" smtClean="0"/>
              <a:t>Congress allocates HOME Program funds by formula to state &amp; local governments, referred to as participating jurisdictions or Participating Jurisdictions (PJs), to operate the Program.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2"/>
          <p:cNvSpPr>
            <a:spLocks noGrp="1" noChangeArrowheads="1"/>
          </p:cNvSpPr>
          <p:nvPr>
            <p:ph type="title"/>
          </p:nvPr>
        </p:nvSpPr>
        <p:spPr>
          <a:xfrm>
            <a:off x="457200" y="76200"/>
            <a:ext cx="8229600" cy="838200"/>
          </a:xfrm>
        </p:spPr>
        <p:txBody>
          <a:bodyPr/>
          <a:lstStyle/>
          <a:p>
            <a:pPr eaLnBrk="1" fontAlgn="auto" hangingPunct="1">
              <a:spcAft>
                <a:spcPts val="0"/>
              </a:spcAft>
              <a:defRPr/>
            </a:pPr>
            <a:r>
              <a:rPr lang="en-US" dirty="0" smtClean="0"/>
              <a:t>home Program</a:t>
            </a:r>
          </a:p>
        </p:txBody>
      </p:sp>
      <p:sp>
        <p:nvSpPr>
          <p:cNvPr id="708611" name="Rectangle 3"/>
          <p:cNvSpPr>
            <a:spLocks noGrp="1" noChangeArrowheads="1"/>
          </p:cNvSpPr>
          <p:nvPr>
            <p:ph idx="1"/>
          </p:nvPr>
        </p:nvSpPr>
        <p:spPr>
          <a:xfrm>
            <a:off x="381000" y="2590800"/>
            <a:ext cx="7772400" cy="4114800"/>
          </a:xfrm>
        </p:spPr>
        <p:txBody>
          <a:bodyPr>
            <a:normAutofit fontScale="77500" lnSpcReduction="20000"/>
          </a:bodyPr>
          <a:lstStyle/>
          <a:p>
            <a:pPr marL="274320" indent="-274320" eaLnBrk="1" fontAlgn="auto" hangingPunct="1">
              <a:lnSpc>
                <a:spcPct val="120000"/>
              </a:lnSpc>
              <a:spcAft>
                <a:spcPts val="0"/>
              </a:spcAft>
              <a:buFont typeface="Wingdings 2"/>
              <a:buChar char=""/>
              <a:defRPr/>
            </a:pPr>
            <a:r>
              <a:rPr lang="en-US" dirty="0" smtClean="0"/>
              <a:t>Homebuyer programs </a:t>
            </a:r>
          </a:p>
          <a:p>
            <a:pPr marL="521208" lvl="1" eaLnBrk="1" fontAlgn="auto" hangingPunct="1">
              <a:lnSpc>
                <a:spcPct val="120000"/>
              </a:lnSpc>
              <a:spcAft>
                <a:spcPts val="0"/>
              </a:spcAft>
              <a:buClr>
                <a:schemeClr val="accent4"/>
              </a:buClr>
              <a:buFont typeface="Wingdings 2"/>
              <a:buChar char=""/>
              <a:defRPr/>
            </a:pPr>
            <a:r>
              <a:rPr lang="en-US" sz="2400" dirty="0" smtClean="0">
                <a:solidFill>
                  <a:schemeClr val="tx1">
                    <a:tint val="85000"/>
                  </a:schemeClr>
                </a:solidFill>
              </a:rPr>
              <a:t>Down payment assistance, loan guarantees </a:t>
            </a:r>
          </a:p>
          <a:p>
            <a:pPr marL="274320" indent="-274320" eaLnBrk="1" fontAlgn="auto" hangingPunct="1">
              <a:lnSpc>
                <a:spcPct val="120000"/>
              </a:lnSpc>
              <a:spcAft>
                <a:spcPts val="0"/>
              </a:spcAft>
              <a:buFont typeface="Wingdings 2"/>
              <a:buChar char=""/>
              <a:defRPr/>
            </a:pPr>
            <a:r>
              <a:rPr lang="en-US" dirty="0" smtClean="0"/>
              <a:t>Rental housing programs </a:t>
            </a:r>
          </a:p>
          <a:p>
            <a:pPr marL="521208" lvl="1" eaLnBrk="1" fontAlgn="auto" hangingPunct="1">
              <a:lnSpc>
                <a:spcPct val="120000"/>
              </a:lnSpc>
              <a:spcAft>
                <a:spcPts val="0"/>
              </a:spcAft>
              <a:buClr>
                <a:schemeClr val="accent4"/>
              </a:buClr>
              <a:buFont typeface="Wingdings 2"/>
              <a:buChar char=""/>
              <a:defRPr/>
            </a:pPr>
            <a:r>
              <a:rPr lang="en-US" sz="2400" dirty="0" smtClean="0">
                <a:solidFill>
                  <a:schemeClr val="tx1">
                    <a:tint val="85000"/>
                  </a:schemeClr>
                </a:solidFill>
              </a:rPr>
              <a:t>Bridge loans, Loan guarantees for acquisition, rehabilitation, new construction, &amp; refinancing;  </a:t>
            </a:r>
          </a:p>
          <a:p>
            <a:pPr marL="274320" indent="-274320" eaLnBrk="1" fontAlgn="auto" hangingPunct="1">
              <a:lnSpc>
                <a:spcPct val="120000"/>
              </a:lnSpc>
              <a:spcAft>
                <a:spcPts val="0"/>
              </a:spcAft>
              <a:buFont typeface="Wingdings 2"/>
              <a:buChar char=""/>
              <a:defRPr/>
            </a:pPr>
            <a:r>
              <a:rPr lang="en-US" dirty="0" smtClean="0"/>
              <a:t>Homeowner rehabilitation programs </a:t>
            </a:r>
          </a:p>
          <a:p>
            <a:pPr marL="521208" lvl="1" eaLnBrk="1" fontAlgn="auto" hangingPunct="1">
              <a:lnSpc>
                <a:spcPct val="120000"/>
              </a:lnSpc>
              <a:spcAft>
                <a:spcPts val="0"/>
              </a:spcAft>
              <a:buClr>
                <a:schemeClr val="accent4"/>
              </a:buClr>
              <a:buFont typeface="Wingdings 2"/>
              <a:buChar char=""/>
              <a:defRPr/>
            </a:pPr>
            <a:r>
              <a:rPr lang="en-US" sz="2400" dirty="0" smtClean="0">
                <a:solidFill>
                  <a:schemeClr val="tx1">
                    <a:tint val="85000"/>
                  </a:schemeClr>
                </a:solidFill>
              </a:rPr>
              <a:t>Grants, loans, interest subsidies, loan guarantees</a:t>
            </a:r>
          </a:p>
          <a:p>
            <a:pPr marL="274320" indent="-274320" eaLnBrk="1" fontAlgn="auto" hangingPunct="1">
              <a:lnSpc>
                <a:spcPct val="120000"/>
              </a:lnSpc>
              <a:spcAft>
                <a:spcPts val="0"/>
              </a:spcAft>
              <a:buFont typeface="Wingdings 2"/>
              <a:buChar char=""/>
              <a:defRPr/>
            </a:pPr>
            <a:r>
              <a:rPr lang="en-US" dirty="0" smtClean="0"/>
              <a:t>Tenant Based Rental Assistance (TBRA)</a:t>
            </a:r>
          </a:p>
          <a:p>
            <a:pPr marL="521208" lvl="1" eaLnBrk="1" fontAlgn="auto" hangingPunct="1">
              <a:lnSpc>
                <a:spcPct val="120000"/>
              </a:lnSpc>
              <a:spcAft>
                <a:spcPts val="0"/>
              </a:spcAft>
              <a:buClr>
                <a:schemeClr val="accent4"/>
              </a:buClr>
              <a:buFont typeface="Wingdings 2"/>
              <a:buChar char=""/>
              <a:defRPr/>
            </a:pPr>
            <a:r>
              <a:rPr lang="en-US" sz="2400" dirty="0" smtClean="0">
                <a:solidFill>
                  <a:schemeClr val="tx1">
                    <a:tint val="85000"/>
                  </a:schemeClr>
                </a:solidFill>
              </a:rPr>
              <a:t>Rent</a:t>
            </a:r>
          </a:p>
          <a:p>
            <a:pPr marL="521208" lvl="1" eaLnBrk="1" fontAlgn="auto" hangingPunct="1">
              <a:lnSpc>
                <a:spcPct val="120000"/>
              </a:lnSpc>
              <a:spcAft>
                <a:spcPts val="0"/>
              </a:spcAft>
              <a:buClr>
                <a:schemeClr val="accent4"/>
              </a:buClr>
              <a:buFont typeface="Wingdings 2"/>
              <a:buChar char=""/>
              <a:defRPr/>
            </a:pPr>
            <a:r>
              <a:rPr lang="en-US" sz="2400" dirty="0" smtClean="0">
                <a:solidFill>
                  <a:schemeClr val="tx1">
                    <a:tint val="85000"/>
                  </a:schemeClr>
                </a:solidFill>
              </a:rPr>
              <a:t>Utility costs</a:t>
            </a:r>
          </a:p>
          <a:p>
            <a:pPr marL="521208" lvl="1" eaLnBrk="1" fontAlgn="auto" hangingPunct="1">
              <a:lnSpc>
                <a:spcPct val="120000"/>
              </a:lnSpc>
              <a:spcAft>
                <a:spcPts val="0"/>
              </a:spcAft>
              <a:buClr>
                <a:schemeClr val="accent4"/>
              </a:buClr>
              <a:buFont typeface="Wingdings 2"/>
              <a:buChar char=""/>
              <a:defRPr/>
            </a:pPr>
            <a:r>
              <a:rPr lang="en-US" sz="2400" dirty="0" smtClean="0">
                <a:solidFill>
                  <a:schemeClr val="tx1">
                    <a:tint val="85000"/>
                  </a:schemeClr>
                </a:solidFill>
              </a:rPr>
              <a:t>Security and utility deposits</a:t>
            </a:r>
          </a:p>
        </p:txBody>
      </p:sp>
      <p:sp>
        <p:nvSpPr>
          <p:cNvPr id="708612" name="Rectangle 4"/>
          <p:cNvSpPr>
            <a:spLocks noChangeArrowheads="1"/>
          </p:cNvSpPr>
          <p:nvPr/>
        </p:nvSpPr>
        <p:spPr bwMode="auto">
          <a:xfrm>
            <a:off x="533400" y="1219200"/>
            <a:ext cx="7543800" cy="1200150"/>
          </a:xfrm>
          <a:prstGeom prst="rect">
            <a:avLst/>
          </a:prstGeom>
          <a:noFill/>
          <a:ln w="9525">
            <a:noFill/>
            <a:miter lim="800000"/>
            <a:headEnd/>
            <a:tailEnd/>
          </a:ln>
          <a:effectLst/>
        </p:spPr>
        <p:txBody>
          <a:bodyPr>
            <a:spAutoFit/>
          </a:bodyPr>
          <a:lstStyle/>
          <a:p>
            <a:pPr eaLnBrk="0" hangingPunct="0">
              <a:defRPr/>
            </a:pPr>
            <a:r>
              <a:rPr lang="en-US" sz="2400" b="1" dirty="0">
                <a:solidFill>
                  <a:schemeClr val="accent6">
                    <a:lumMod val="75000"/>
                  </a:schemeClr>
                </a:solidFill>
              </a:rPr>
              <a:t>Communities can use HOME funds to fund a wide variety of housing activities for low- and very low-income families, including: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Rectangle 2"/>
          <p:cNvSpPr>
            <a:spLocks noGrp="1" noChangeArrowheads="1"/>
          </p:cNvSpPr>
          <p:nvPr>
            <p:ph type="title"/>
          </p:nvPr>
        </p:nvSpPr>
        <p:spPr/>
        <p:txBody>
          <a:bodyPr/>
          <a:lstStyle/>
          <a:p>
            <a:pPr eaLnBrk="1" fontAlgn="auto" hangingPunct="1">
              <a:spcAft>
                <a:spcPts val="0"/>
              </a:spcAft>
              <a:defRPr/>
            </a:pPr>
            <a:r>
              <a:rPr lang="en-US" dirty="0" smtClean="0"/>
              <a:t>CDBG Overview</a:t>
            </a:r>
          </a:p>
        </p:txBody>
      </p:sp>
      <p:sp>
        <p:nvSpPr>
          <p:cNvPr id="38915" name="Rectangle 3"/>
          <p:cNvSpPr>
            <a:spLocks noGrp="1" noChangeArrowheads="1"/>
          </p:cNvSpPr>
          <p:nvPr>
            <p:ph idx="1"/>
          </p:nvPr>
        </p:nvSpPr>
        <p:spPr/>
        <p:txBody>
          <a:bodyPr/>
          <a:lstStyle/>
          <a:p>
            <a:pPr eaLnBrk="1" hangingPunct="1"/>
            <a:r>
              <a:rPr lang="en-US" smtClean="0"/>
              <a:t>The Community Development Block Grant (CDBG) program is a flexible program that provides communities with resources to address a wide range of unique community development needs. </a:t>
            </a:r>
          </a:p>
          <a:p>
            <a:pPr eaLnBrk="1" hangingPunct="1"/>
            <a:endParaRPr lang="en-US" smtClean="0"/>
          </a:p>
          <a:p>
            <a:pPr eaLnBrk="1" hangingPunct="1"/>
            <a:r>
              <a:rPr lang="en-US" smtClean="0"/>
              <a:t>The CDBG program provides annual grants on a formula basis to 1,209 general units of local government and States.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Rectangle 2"/>
          <p:cNvSpPr>
            <a:spLocks noGrp="1" noChangeArrowheads="1"/>
          </p:cNvSpPr>
          <p:nvPr>
            <p:ph type="title"/>
          </p:nvPr>
        </p:nvSpPr>
        <p:spPr>
          <a:xfrm>
            <a:off x="457200" y="381000"/>
            <a:ext cx="8229600" cy="609600"/>
          </a:xfrm>
        </p:spPr>
        <p:txBody>
          <a:bodyPr/>
          <a:lstStyle/>
          <a:p>
            <a:pPr eaLnBrk="1" fontAlgn="auto" hangingPunct="1">
              <a:spcAft>
                <a:spcPts val="0"/>
              </a:spcAft>
              <a:defRPr/>
            </a:pPr>
            <a:r>
              <a:rPr lang="en-US" sz="4000" dirty="0" smtClean="0"/>
              <a:t>Cdbg </a:t>
            </a:r>
          </a:p>
        </p:txBody>
      </p:sp>
      <p:sp>
        <p:nvSpPr>
          <p:cNvPr id="702467" name="Rectangle 3"/>
          <p:cNvSpPr>
            <a:spLocks noGrp="1" noChangeArrowheads="1"/>
          </p:cNvSpPr>
          <p:nvPr>
            <p:ph idx="1"/>
          </p:nvPr>
        </p:nvSpPr>
        <p:spPr>
          <a:xfrm>
            <a:off x="457200" y="1295400"/>
            <a:ext cx="7391400" cy="5410200"/>
          </a:xfrm>
        </p:spPr>
        <p:txBody>
          <a:bodyPr>
            <a:normAutofit fontScale="85000" lnSpcReduction="20000"/>
          </a:bodyPr>
          <a:lstStyle/>
          <a:p>
            <a:pPr marL="274320" indent="-274320" eaLnBrk="1" fontAlgn="auto" hangingPunct="1">
              <a:lnSpc>
                <a:spcPct val="110000"/>
              </a:lnSpc>
              <a:spcAft>
                <a:spcPts val="0"/>
              </a:spcAft>
              <a:buFont typeface="Wingdings 2"/>
              <a:buNone/>
              <a:defRPr/>
            </a:pPr>
            <a:r>
              <a:rPr lang="en-US" sz="2400" b="1" dirty="0" smtClean="0">
                <a:solidFill>
                  <a:schemeClr val="accent6">
                    <a:lumMod val="75000"/>
                  </a:schemeClr>
                </a:solidFill>
              </a:rPr>
              <a:t>Main Program Areas</a:t>
            </a:r>
          </a:p>
          <a:p>
            <a:pPr marL="274320" indent="-274320" eaLnBrk="1" fontAlgn="auto" hangingPunct="1">
              <a:lnSpc>
                <a:spcPct val="110000"/>
              </a:lnSpc>
              <a:spcAft>
                <a:spcPts val="0"/>
              </a:spcAft>
              <a:buFont typeface="Wingdings 2"/>
              <a:buChar char=""/>
              <a:defRPr/>
            </a:pPr>
            <a:r>
              <a:rPr lang="en-US" sz="2400" b="1" dirty="0" smtClean="0">
                <a:solidFill>
                  <a:schemeClr val="accent6">
                    <a:lumMod val="75000"/>
                  </a:schemeClr>
                </a:solidFill>
              </a:rPr>
              <a:t>Entitlement Communities</a:t>
            </a:r>
            <a:r>
              <a:rPr lang="en-US" sz="2400" dirty="0" smtClean="0">
                <a:solidFill>
                  <a:srgbClr val="FFFF00"/>
                </a:solidFill>
              </a:rPr>
              <a:t/>
            </a:r>
            <a:br>
              <a:rPr lang="en-US" sz="2400" dirty="0" smtClean="0">
                <a:solidFill>
                  <a:srgbClr val="FFFF00"/>
                </a:solidFill>
              </a:rPr>
            </a:br>
            <a:r>
              <a:rPr lang="en-US" sz="2200" dirty="0" smtClean="0"/>
              <a:t>The CDBG entitlement program allocates annual grants to larger cities and urban counties to develop viable communities by providing decent housing, a suitable living environment, and opportunities to expand economic opportunities, principally for low- and moderate-income persons.  </a:t>
            </a:r>
          </a:p>
          <a:p>
            <a:pPr marL="274320" indent="-274320" eaLnBrk="1" fontAlgn="auto" hangingPunct="1">
              <a:lnSpc>
                <a:spcPct val="110000"/>
              </a:lnSpc>
              <a:spcAft>
                <a:spcPts val="0"/>
              </a:spcAft>
              <a:buFont typeface="Wingdings 2"/>
              <a:buChar char=""/>
              <a:defRPr/>
            </a:pPr>
            <a:r>
              <a:rPr lang="en-US" sz="2400" b="1" dirty="0" smtClean="0">
                <a:solidFill>
                  <a:schemeClr val="accent6">
                    <a:lumMod val="75000"/>
                  </a:schemeClr>
                </a:solidFill>
              </a:rPr>
              <a:t>State Administered CDBG</a:t>
            </a:r>
            <a:r>
              <a:rPr lang="en-US" sz="2400" dirty="0" smtClean="0">
                <a:solidFill>
                  <a:srgbClr val="FFFF00"/>
                </a:solidFill>
              </a:rPr>
              <a:t/>
            </a:r>
            <a:br>
              <a:rPr lang="en-US" sz="2400" dirty="0" smtClean="0">
                <a:solidFill>
                  <a:srgbClr val="FFFF00"/>
                </a:solidFill>
              </a:rPr>
            </a:br>
            <a:r>
              <a:rPr lang="en-US" sz="2200" dirty="0" smtClean="0"/>
              <a:t>Also known as the Small Cities CDBG program, States award grants to smaller units of general local government that carry out community development activities. </a:t>
            </a:r>
          </a:p>
          <a:p>
            <a:pPr marL="521208" lvl="1" eaLnBrk="1" fontAlgn="auto" hangingPunct="1">
              <a:lnSpc>
                <a:spcPct val="110000"/>
              </a:lnSpc>
              <a:spcAft>
                <a:spcPts val="0"/>
              </a:spcAft>
              <a:buClr>
                <a:schemeClr val="accent4"/>
              </a:buClr>
              <a:buFont typeface="Wingdings 2"/>
              <a:buChar char=""/>
              <a:defRPr/>
            </a:pPr>
            <a:r>
              <a:rPr lang="en-US" sz="2000" dirty="0" smtClean="0">
                <a:solidFill>
                  <a:schemeClr val="tx1">
                    <a:tint val="85000"/>
                  </a:schemeClr>
                </a:solidFill>
              </a:rPr>
              <a:t>Annually, each State develops funding priorities &amp; criteria for selecting projects.</a:t>
            </a:r>
          </a:p>
          <a:p>
            <a:pPr marL="274320" indent="-274320" eaLnBrk="1" fontAlgn="auto" hangingPunct="1">
              <a:lnSpc>
                <a:spcPct val="110000"/>
              </a:lnSpc>
              <a:spcAft>
                <a:spcPts val="0"/>
              </a:spcAft>
              <a:buFont typeface="Wingdings 2"/>
              <a:buChar char=""/>
              <a:defRPr/>
            </a:pPr>
            <a:r>
              <a:rPr lang="en-US" sz="2400" b="1" dirty="0" smtClean="0">
                <a:solidFill>
                  <a:schemeClr val="accent6">
                    <a:lumMod val="75000"/>
                  </a:schemeClr>
                </a:solidFill>
              </a:rPr>
              <a:t>Neighborhood Stabilization Program</a:t>
            </a:r>
            <a:r>
              <a:rPr lang="en-US" sz="2400" dirty="0" smtClean="0">
                <a:solidFill>
                  <a:srgbClr val="FFFF00"/>
                </a:solidFill>
              </a:rPr>
              <a:t/>
            </a:r>
            <a:br>
              <a:rPr lang="en-US" sz="2400" dirty="0" smtClean="0">
                <a:solidFill>
                  <a:srgbClr val="FFFF00"/>
                </a:solidFill>
              </a:rPr>
            </a:br>
            <a:r>
              <a:rPr lang="en-US" sz="2200" dirty="0" smtClean="0"/>
              <a:t>Through the purchase &amp; redevelopment of foreclosed &amp; abandoned homes &amp; residential properties, the goal of the program is to stabilize communities that have suffered from foreclosures &amp; abandonment.</a:t>
            </a:r>
            <a:r>
              <a:rPr lang="en-US" sz="2400"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fontAlgn="auto" hangingPunct="1">
              <a:spcAft>
                <a:spcPts val="0"/>
              </a:spcAft>
              <a:defRPr/>
            </a:pPr>
            <a:r>
              <a:rPr lang="en-US" dirty="0" smtClean="0"/>
              <a:t>Other HUD Initiatives</a:t>
            </a:r>
          </a:p>
        </p:txBody>
      </p:sp>
      <p:sp>
        <p:nvSpPr>
          <p:cNvPr id="192515" name="Rectangle 3"/>
          <p:cNvSpPr>
            <a:spLocks noGrp="1" noChangeArrowheads="1"/>
          </p:cNvSpPr>
          <p:nvPr>
            <p:ph idx="1"/>
          </p:nvPr>
        </p:nvSpPr>
        <p:spPr>
          <a:xfrm>
            <a:off x="457200" y="1295400"/>
            <a:ext cx="8229600" cy="4114800"/>
          </a:xfrm>
        </p:spPr>
        <p:txBody>
          <a:bodyPr>
            <a:normAutofit/>
          </a:bodyPr>
          <a:lstStyle/>
          <a:p>
            <a:pPr marL="274320" indent="-274320" eaLnBrk="1" fontAlgn="auto" hangingPunct="1">
              <a:spcAft>
                <a:spcPts val="0"/>
              </a:spcAft>
              <a:buFont typeface="Wingdings 2"/>
              <a:buChar char=""/>
              <a:defRPr/>
            </a:pPr>
            <a:r>
              <a:rPr lang="en-US" b="1" dirty="0" smtClean="0">
                <a:solidFill>
                  <a:schemeClr val="accent6">
                    <a:lumMod val="75000"/>
                  </a:schemeClr>
                </a:solidFill>
              </a:rPr>
              <a:t>HUD-VASH</a:t>
            </a:r>
            <a:r>
              <a:rPr lang="en-US" dirty="0" smtClean="0">
                <a:solidFill>
                  <a:srgbClr val="FFFF00"/>
                </a:solidFill>
              </a:rPr>
              <a:t> </a:t>
            </a:r>
            <a:r>
              <a:rPr lang="en-US" dirty="0" smtClean="0"/>
              <a:t>- Veterans Affairs Supportive Housing </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b="1" dirty="0" smtClean="0">
                <a:solidFill>
                  <a:schemeClr val="accent6">
                    <a:lumMod val="75000"/>
                  </a:schemeClr>
                </a:solidFill>
              </a:rPr>
              <a:t>LIHTC</a:t>
            </a:r>
            <a:r>
              <a:rPr lang="en-US" dirty="0" smtClean="0">
                <a:solidFill>
                  <a:srgbClr val="FFFF00"/>
                </a:solidFill>
              </a:rPr>
              <a:t> </a:t>
            </a:r>
            <a:r>
              <a:rPr lang="en-US" dirty="0" smtClean="0"/>
              <a:t>– Low Income Housing Tax Credits</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b="1" dirty="0" smtClean="0">
                <a:solidFill>
                  <a:schemeClr val="accent6">
                    <a:lumMod val="75000"/>
                  </a:schemeClr>
                </a:solidFill>
              </a:rPr>
              <a:t>HEARTH Act </a:t>
            </a:r>
            <a:r>
              <a:rPr lang="en-US" dirty="0" smtClean="0"/>
              <a:t>– Reauthorization of HUD Homeless Assistance Funding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152400" y="1524000"/>
            <a:ext cx="7239000" cy="5334000"/>
          </a:xfrm>
        </p:spPr>
        <p:txBody>
          <a:bodyPr/>
          <a:lstStyle/>
          <a:p>
            <a:pPr lvl="1" eaLnBrk="1" hangingPunct="1"/>
            <a:r>
              <a:rPr lang="en-US" sz="2000" smtClean="0"/>
              <a:t>Permanent supportive housing for homeless veterans</a:t>
            </a:r>
          </a:p>
          <a:p>
            <a:pPr lvl="1" eaLnBrk="1" hangingPunct="1"/>
            <a:r>
              <a:rPr lang="en-US" sz="2000" smtClean="0"/>
              <a:t>Local PHA provides the Section 8 rental assistance</a:t>
            </a:r>
          </a:p>
          <a:p>
            <a:pPr lvl="1" eaLnBrk="1" hangingPunct="1"/>
            <a:r>
              <a:rPr lang="en-US" sz="2000" smtClean="0"/>
              <a:t>Local VAMC provides the case management &amp; housing stabilization services</a:t>
            </a:r>
          </a:p>
          <a:p>
            <a:pPr lvl="1" eaLnBrk="1" hangingPunct="1"/>
            <a:r>
              <a:rPr lang="en-US" sz="2000" smtClean="0"/>
              <a:t>FY08 – 10,000 vouchers (134 PHAs)</a:t>
            </a:r>
          </a:p>
          <a:p>
            <a:pPr lvl="1" eaLnBrk="1" hangingPunct="1"/>
            <a:r>
              <a:rPr lang="en-US" sz="2000" smtClean="0"/>
              <a:t>FY09 – 10,000 vouchers (240 PHAs cumulative)</a:t>
            </a:r>
          </a:p>
          <a:p>
            <a:pPr lvl="1" eaLnBrk="1" hangingPunct="1"/>
            <a:r>
              <a:rPr lang="en-US" sz="2000" smtClean="0"/>
              <a:t>FY10 – 10,000 vouchers </a:t>
            </a:r>
          </a:p>
          <a:p>
            <a:pPr lvl="1" eaLnBrk="1" hangingPunct="1"/>
            <a:r>
              <a:rPr lang="en-US" sz="2000" smtClean="0"/>
              <a:t>Ability to Project Base VASH (Notice 2009-11)</a:t>
            </a:r>
          </a:p>
          <a:p>
            <a:pPr lvl="1" eaLnBrk="1" hangingPunct="1"/>
            <a:r>
              <a:rPr lang="en-US" sz="2000" smtClean="0"/>
              <a:t>VASH Project Based Vouchers (PBV) – 500 available in competition</a:t>
            </a:r>
          </a:p>
          <a:p>
            <a:pPr lvl="1" eaLnBrk="1" hangingPunct="1"/>
            <a:r>
              <a:rPr lang="en-US" sz="2000" smtClean="0"/>
              <a:t>Learn more: </a:t>
            </a:r>
            <a:r>
              <a:rPr lang="en-US" sz="2000" i="1" smtClean="0">
                <a:hlinkClick r:id="rId3"/>
              </a:rPr>
              <a:t>http://www.hud.gov/offices/pih/programs/hcv/vash/</a:t>
            </a:r>
            <a:endParaRPr lang="en-US" sz="2000" i="1" smtClean="0"/>
          </a:p>
          <a:p>
            <a:pPr lvl="1" eaLnBrk="1" hangingPunct="1"/>
            <a:endParaRPr lang="en-US" smtClean="0"/>
          </a:p>
          <a:p>
            <a:pPr lvl="1" eaLnBrk="1" hangingPunct="1">
              <a:buFont typeface="Wingdings 2" pitchFamily="18" charset="2"/>
              <a:buNone/>
            </a:pPr>
            <a:endParaRPr lang="en-US" smtClean="0"/>
          </a:p>
          <a:p>
            <a:pPr lvl="1" eaLnBrk="1" hangingPunct="1">
              <a:buFont typeface="Wingdings 2" pitchFamily="18" charset="2"/>
              <a:buNone/>
            </a:pPr>
            <a:endParaRPr lang="en-US" smtClean="0"/>
          </a:p>
        </p:txBody>
      </p:sp>
      <p:sp>
        <p:nvSpPr>
          <p:cNvPr id="41987"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AC4E2F35-AEFB-4ADD-8EA6-8DDDFA48B846}" type="slidenum">
              <a:rPr lang="en-US" b="0" smtClean="0">
                <a:solidFill>
                  <a:schemeClr val="tx2"/>
                </a:solidFill>
                <a:latin typeface="Arial" pitchFamily="34" charset="0"/>
              </a:rPr>
              <a:pPr algn="r"/>
              <a:t>28</a:t>
            </a:fld>
            <a:endParaRPr lang="en-US" b="0" smtClean="0">
              <a:solidFill>
                <a:schemeClr val="tx2"/>
              </a:solidFill>
              <a:latin typeface="Arial" pitchFamily="34" charset="0"/>
            </a:endParaRPr>
          </a:p>
        </p:txBody>
      </p:sp>
      <p:sp>
        <p:nvSpPr>
          <p:cNvPr id="5" name="Title 4"/>
          <p:cNvSpPr>
            <a:spLocks noGrp="1"/>
          </p:cNvSpPr>
          <p:nvPr>
            <p:ph type="title"/>
          </p:nvPr>
        </p:nvSpPr>
        <p:spPr/>
        <p:txBody>
          <a:bodyPr/>
          <a:lstStyle/>
          <a:p>
            <a:pPr eaLnBrk="1" fontAlgn="auto" hangingPunct="1">
              <a:spcAft>
                <a:spcPts val="0"/>
              </a:spcAft>
              <a:defRPr/>
            </a:pPr>
            <a:r>
              <a:rPr lang="en-US" sz="3200" dirty="0" smtClean="0"/>
              <a:t>HUD-VASH Overview</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eaLnBrk="1" fontAlgn="auto" hangingPunct="1">
              <a:spcAft>
                <a:spcPts val="0"/>
              </a:spcAft>
              <a:defRPr/>
            </a:pPr>
            <a:r>
              <a:rPr lang="en-US" dirty="0" smtClean="0"/>
              <a:t>HUD-VASH Overview</a:t>
            </a:r>
          </a:p>
        </p:txBody>
      </p:sp>
      <p:sp>
        <p:nvSpPr>
          <p:cNvPr id="43011" name="Rectangle 3"/>
          <p:cNvSpPr>
            <a:spLocks noGrp="1" noChangeArrowheads="1"/>
          </p:cNvSpPr>
          <p:nvPr>
            <p:ph idx="1"/>
          </p:nvPr>
        </p:nvSpPr>
        <p:spPr>
          <a:xfrm>
            <a:off x="457200" y="1295400"/>
            <a:ext cx="7467600" cy="2895600"/>
          </a:xfrm>
        </p:spPr>
        <p:txBody>
          <a:bodyPr/>
          <a:lstStyle/>
          <a:p>
            <a:pPr eaLnBrk="1" hangingPunct="1"/>
            <a:r>
              <a:rPr lang="en-US" smtClean="0"/>
              <a:t>HUD provides Housing Choice Vouchers through local Public Housing Authorities</a:t>
            </a:r>
          </a:p>
          <a:p>
            <a:pPr eaLnBrk="1" hangingPunct="1"/>
            <a:endParaRPr lang="en-US" sz="800" smtClean="0"/>
          </a:p>
          <a:p>
            <a:pPr eaLnBrk="1" hangingPunct="1"/>
            <a:r>
              <a:rPr lang="en-US" smtClean="0"/>
              <a:t>VA provides case management, treatment &amp; supportive services through Veterans Affairs Medical Centers (VAMC)</a:t>
            </a:r>
          </a:p>
          <a:p>
            <a:pPr lvl="1" eaLnBrk="1" hangingPunct="1"/>
            <a:r>
              <a:rPr lang="en-US" smtClean="0"/>
              <a:t>Eligible Participants</a:t>
            </a:r>
          </a:p>
          <a:p>
            <a:pPr lvl="1" eaLnBrk="1" hangingPunct="1"/>
            <a:r>
              <a:rPr lang="en-US" smtClean="0"/>
              <a:t>Homeless veterans with children</a:t>
            </a:r>
          </a:p>
          <a:p>
            <a:pPr lvl="1" eaLnBrk="1" hangingPunct="1"/>
            <a:r>
              <a:rPr lang="en-US" smtClean="0"/>
              <a:t>Single homeless veterans</a:t>
            </a:r>
          </a:p>
          <a:p>
            <a:pPr lvl="1" eaLnBrk="1" hangingPunct="1"/>
            <a:r>
              <a:rPr lang="en-US" smtClean="0"/>
              <a:t>Homeless veterans with disabilities – mental health, addiction disorders, &amp; other medical conditions</a:t>
            </a:r>
          </a:p>
          <a:p>
            <a:pPr lvl="1" eaLnBrk="1" hangingPunct="1"/>
            <a:r>
              <a:rPr lang="en-US" smtClean="0"/>
              <a:t>Must meet VA health care eligibility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TAC Veterans TA Initiative</a:t>
            </a:r>
            <a:endParaRPr lang="en-US" dirty="0"/>
          </a:p>
        </p:txBody>
      </p:sp>
      <p:sp>
        <p:nvSpPr>
          <p:cNvPr id="16387" name="Content Placeholder 2"/>
          <p:cNvSpPr>
            <a:spLocks noGrp="1"/>
          </p:cNvSpPr>
          <p:nvPr>
            <p:ph idx="1"/>
          </p:nvPr>
        </p:nvSpPr>
        <p:spPr>
          <a:xfrm>
            <a:off x="228600" y="1295400"/>
            <a:ext cx="8001000" cy="5334000"/>
          </a:xfrm>
        </p:spPr>
        <p:txBody>
          <a:bodyPr/>
          <a:lstStyle/>
          <a:p>
            <a:pPr eaLnBrk="1" hangingPunct="1"/>
            <a:r>
              <a:rPr lang="en-US" sz="2400" smtClean="0"/>
              <a:t>Offer 6 types of training seminars on range of topics designed to increase homeless providers skills &amp; proficiency in accessing funding</a:t>
            </a:r>
          </a:p>
          <a:p>
            <a:pPr eaLnBrk="1" hangingPunct="1"/>
            <a:endParaRPr lang="en-US" sz="2400" smtClean="0"/>
          </a:p>
          <a:p>
            <a:pPr eaLnBrk="1" hangingPunct="1"/>
            <a:r>
              <a:rPr lang="en-US" sz="2400" smtClean="0"/>
              <a:t>Provide Individual TA to assist providers in accessing funding &amp; developing quality programs</a:t>
            </a:r>
          </a:p>
          <a:p>
            <a:pPr eaLnBrk="1" hangingPunct="1"/>
            <a:endParaRPr lang="en-US" sz="2400" smtClean="0"/>
          </a:p>
          <a:p>
            <a:pPr eaLnBrk="1" hangingPunct="1"/>
            <a:r>
              <a:rPr lang="en-US" sz="2400" smtClean="0"/>
              <a:t>Work closely with VISN Homeless Coordinators &amp; non-profits to tailor TA content, method of delivery &amp; desired goals/outcomes</a:t>
            </a:r>
          </a:p>
          <a:p>
            <a:pPr eaLnBrk="1" hangingPunct="1"/>
            <a:endParaRPr lang="en-US" sz="2400" smtClean="0"/>
          </a:p>
          <a:p>
            <a:pPr eaLnBrk="1" hangingPunct="1"/>
            <a:r>
              <a:rPr lang="en-US" sz="2400" smtClean="0"/>
              <a:t>For additional information, see us or contact your VISN Homeless Coordinator</a:t>
            </a:r>
          </a:p>
          <a:p>
            <a:pPr eaLnBrk="1" hangingPunct="1"/>
            <a:endParaRPr lang="en-US" sz="2400" smtClean="0"/>
          </a:p>
        </p:txBody>
      </p:sp>
      <p:sp>
        <p:nvSpPr>
          <p:cNvPr id="16388"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fld id="{0B3064BC-4E16-4E45-A07A-A94A6D66A6FC}"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r>
              <a:rPr lang="en-US" sz="3600" dirty="0" smtClean="0"/>
              <a:t>HUD-VASH Participants</a:t>
            </a:r>
          </a:p>
        </p:txBody>
      </p:sp>
      <p:sp>
        <p:nvSpPr>
          <p:cNvPr id="44035" name="Rectangle 3"/>
          <p:cNvSpPr>
            <a:spLocks noGrp="1" noChangeArrowheads="1"/>
          </p:cNvSpPr>
          <p:nvPr>
            <p:ph idx="1"/>
          </p:nvPr>
        </p:nvSpPr>
        <p:spPr/>
        <p:txBody>
          <a:bodyPr/>
          <a:lstStyle/>
          <a:p>
            <a:pPr eaLnBrk="1" hangingPunct="1"/>
            <a:r>
              <a:rPr lang="en-US" smtClean="0"/>
              <a:t>Eligible HUD-VASH participants seeking financial assistance through HPRP must be evaluated or assessed for the assistance.</a:t>
            </a:r>
          </a:p>
          <a:p>
            <a:pPr eaLnBrk="1" hangingPunct="1">
              <a:buFont typeface="Wingdings 2" pitchFamily="18" charset="2"/>
              <a:buNone/>
            </a:pPr>
            <a:endParaRPr lang="en-US" sz="800" smtClean="0"/>
          </a:p>
          <a:p>
            <a:pPr eaLnBrk="1" hangingPunct="1"/>
            <a:r>
              <a:rPr lang="en-US" smtClean="0"/>
              <a:t>The assessment and referral process is established by the grantee.</a:t>
            </a:r>
          </a:p>
          <a:p>
            <a:pPr eaLnBrk="1" hangingPunct="1">
              <a:buFont typeface="Wingdings 2" pitchFamily="18" charset="2"/>
              <a:buNone/>
            </a:pPr>
            <a:endParaRPr lang="en-US" sz="800" smtClean="0"/>
          </a:p>
          <a:p>
            <a:pPr eaLnBrk="1" hangingPunct="1"/>
            <a:r>
              <a:rPr lang="en-US" smtClean="0"/>
              <a:t>A list of grantees is available on HUD’s Homeless Resource Exchange, otherwise known as the HRE.</a:t>
            </a:r>
          </a:p>
          <a:p>
            <a:pPr eaLnBrk="1" hangingPunct="1">
              <a:buFont typeface="Wingdings 2" pitchFamily="18" charset="2"/>
              <a:buNone/>
            </a:pPr>
            <a:endParaRPr lang="en-US" sz="800" smtClean="0"/>
          </a:p>
          <a:p>
            <a:pPr eaLnBrk="1" hangingPunct="1"/>
            <a:r>
              <a:rPr lang="en-US" smtClean="0"/>
              <a:t>HPRP funds may be used to pay for security deposits, including utility deposits, for eligible HUD-VASH program participants.</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p:txBody>
          <a:bodyPr/>
          <a:lstStyle/>
          <a:p>
            <a:pPr eaLnBrk="1" fontAlgn="auto" hangingPunct="1">
              <a:spcAft>
                <a:spcPts val="0"/>
              </a:spcAft>
              <a:defRPr/>
            </a:pPr>
            <a:r>
              <a:rPr lang="en-US" dirty="0" smtClean="0"/>
              <a:t>Low Income Housing Tax Credit</a:t>
            </a:r>
          </a:p>
        </p:txBody>
      </p:sp>
      <p:sp>
        <p:nvSpPr>
          <p:cNvPr id="45059" name="Rectangle 4"/>
          <p:cNvSpPr>
            <a:spLocks noGrp="1" noChangeArrowheads="1"/>
          </p:cNvSpPr>
          <p:nvPr>
            <p:ph idx="1"/>
          </p:nvPr>
        </p:nvSpPr>
        <p:spPr/>
        <p:txBody>
          <a:bodyPr/>
          <a:lstStyle/>
          <a:p>
            <a:pPr eaLnBrk="1" hangingPunct="1"/>
            <a:r>
              <a:rPr lang="en-US" b="1" smtClean="0"/>
              <a:t>Low Income Housing Tax Credit</a:t>
            </a:r>
            <a:r>
              <a:rPr lang="en-US" smtClean="0"/>
              <a:t> (LIHTC) is a </a:t>
            </a:r>
            <a:r>
              <a:rPr lang="en-US" smtClean="0">
                <a:hlinkClick r:id="rId3" tooltip="Tax credit"/>
              </a:rPr>
              <a:t>tax credit</a:t>
            </a:r>
            <a:r>
              <a:rPr lang="en-US" smtClean="0"/>
              <a:t> that gives incentives for the use of private equity in the development of </a:t>
            </a:r>
            <a:r>
              <a:rPr lang="en-US" smtClean="0">
                <a:hlinkClick r:id="rId4" tooltip="Affordable housing"/>
              </a:rPr>
              <a:t>affordable housing</a:t>
            </a:r>
            <a:r>
              <a:rPr lang="en-US" smtClean="0"/>
              <a:t> aimed at </a:t>
            </a:r>
            <a:r>
              <a:rPr lang="en-US" smtClean="0">
                <a:hlinkClick r:id="rId5" tooltip="Low-income"/>
              </a:rPr>
              <a:t>low-income</a:t>
            </a:r>
            <a:r>
              <a:rPr lang="en-US" smtClean="0"/>
              <a:t> Americans.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lstStyle/>
          <a:p>
            <a:pPr eaLnBrk="1" fontAlgn="auto" hangingPunct="1">
              <a:spcAft>
                <a:spcPts val="0"/>
              </a:spcAft>
              <a:defRPr/>
            </a:pPr>
            <a:r>
              <a:rPr lang="en-US" dirty="0" smtClean="0"/>
              <a:t>How do Tax CrEdits work?</a:t>
            </a:r>
          </a:p>
        </p:txBody>
      </p:sp>
      <p:sp>
        <p:nvSpPr>
          <p:cNvPr id="46083" name="Rectangle 3"/>
          <p:cNvSpPr>
            <a:spLocks noGrp="1" noChangeArrowheads="1"/>
          </p:cNvSpPr>
          <p:nvPr>
            <p:ph idx="1"/>
          </p:nvPr>
        </p:nvSpPr>
        <p:spPr/>
        <p:txBody>
          <a:bodyPr/>
          <a:lstStyle/>
          <a:p>
            <a:pPr eaLnBrk="1" hangingPunct="1"/>
            <a:r>
              <a:rPr lang="en-US" smtClean="0"/>
              <a:t>States allocate tax credits through a competitive process.</a:t>
            </a:r>
          </a:p>
          <a:p>
            <a:pPr eaLnBrk="1" hangingPunct="1"/>
            <a:endParaRPr lang="en-US" smtClean="0"/>
          </a:p>
          <a:p>
            <a:pPr eaLnBrk="1" hangingPunct="1"/>
            <a:r>
              <a:rPr lang="en-US" smtClean="0"/>
              <a:t>Tax credits awarded to developers.</a:t>
            </a:r>
          </a:p>
          <a:p>
            <a:pPr eaLnBrk="1" hangingPunct="1"/>
            <a:endParaRPr lang="en-US" smtClean="0"/>
          </a:p>
          <a:p>
            <a:pPr eaLnBrk="1" hangingPunct="1"/>
            <a:r>
              <a:rPr lang="en-US" smtClean="0"/>
              <a:t>Developers use tax credits to reduce project debt, enabling housing projects to offer affordable rents.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a:xfrm>
            <a:off x="457200" y="228600"/>
            <a:ext cx="8229600" cy="609600"/>
          </a:xfrm>
        </p:spPr>
        <p:txBody>
          <a:bodyPr/>
          <a:lstStyle/>
          <a:p>
            <a:pPr eaLnBrk="1" fontAlgn="auto" hangingPunct="1">
              <a:spcAft>
                <a:spcPts val="0"/>
              </a:spcAft>
              <a:defRPr/>
            </a:pPr>
            <a:r>
              <a:rPr lang="en-US" dirty="0" smtClean="0"/>
              <a:t>LIHTC Project Requirements</a:t>
            </a:r>
          </a:p>
        </p:txBody>
      </p:sp>
      <p:sp>
        <p:nvSpPr>
          <p:cNvPr id="47107" name="Rectangle 3"/>
          <p:cNvSpPr>
            <a:spLocks noGrp="1" noChangeArrowheads="1"/>
          </p:cNvSpPr>
          <p:nvPr>
            <p:ph idx="1"/>
          </p:nvPr>
        </p:nvSpPr>
        <p:spPr>
          <a:xfrm>
            <a:off x="457200" y="1219200"/>
            <a:ext cx="7239000" cy="5410200"/>
          </a:xfrm>
        </p:spPr>
        <p:txBody>
          <a:bodyPr/>
          <a:lstStyle/>
          <a:p>
            <a:pPr marL="609600" indent="-609600" eaLnBrk="1" hangingPunct="1"/>
            <a:r>
              <a:rPr lang="en-US" smtClean="0"/>
              <a:t>Residential rental property</a:t>
            </a:r>
          </a:p>
          <a:p>
            <a:pPr marL="609600" indent="-609600" eaLnBrk="1" hangingPunct="1"/>
            <a:endParaRPr lang="en-US" smtClean="0"/>
          </a:p>
          <a:p>
            <a:pPr marL="609600" indent="-609600" eaLnBrk="1" hangingPunct="1"/>
            <a:r>
              <a:rPr lang="en-US" smtClean="0"/>
              <a:t>Commitment to low-income occupancy</a:t>
            </a:r>
          </a:p>
          <a:p>
            <a:pPr marL="609600" indent="-609600" eaLnBrk="1" hangingPunct="1"/>
            <a:endParaRPr lang="en-US" smtClean="0"/>
          </a:p>
          <a:p>
            <a:pPr marL="609600" indent="-609600" eaLnBrk="1" hangingPunct="1"/>
            <a:r>
              <a:rPr lang="en-US" smtClean="0"/>
              <a:t>Restrict rents in low-income units </a:t>
            </a:r>
          </a:p>
          <a:p>
            <a:pPr marL="609600" indent="-609600" eaLnBrk="1" hangingPunct="1"/>
            <a:endParaRPr lang="en-US" smtClean="0"/>
          </a:p>
          <a:p>
            <a:pPr marL="609600" indent="-609600" eaLnBrk="1" hangingPunct="1"/>
            <a:r>
              <a:rPr lang="en-US" smtClean="0"/>
              <a:t>Operate rent and occupant income restrictions for at least 30 years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2" name="Rectangle 4"/>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Homeless Emergency Assistance &amp; Rapid Transition to Housing</a:t>
            </a:r>
          </a:p>
        </p:txBody>
      </p:sp>
      <p:sp>
        <p:nvSpPr>
          <p:cNvPr id="48131" name="Rectangle 5"/>
          <p:cNvSpPr>
            <a:spLocks noGrp="1" noChangeArrowheads="1"/>
          </p:cNvSpPr>
          <p:nvPr>
            <p:ph type="body" idx="1"/>
          </p:nvPr>
        </p:nvSpPr>
        <p:spPr>
          <a:xfrm>
            <a:off x="1066800" y="1905000"/>
            <a:ext cx="6254750" cy="742950"/>
          </a:xfrm>
        </p:spPr>
        <p:txBody>
          <a:bodyPr/>
          <a:lstStyle/>
          <a:p>
            <a:pPr eaLnBrk="1" hangingPunct="1"/>
            <a:r>
              <a:rPr lang="en-US" smtClean="0"/>
              <a:t>HEARTH ACT of 2009</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eaLnBrk="1" fontAlgn="auto" hangingPunct="1">
              <a:spcAft>
                <a:spcPts val="0"/>
              </a:spcAft>
              <a:defRPr/>
            </a:pPr>
            <a:r>
              <a:rPr lang="en-US" dirty="0" smtClean="0"/>
              <a:t>HEARTH Background</a:t>
            </a:r>
          </a:p>
        </p:txBody>
      </p:sp>
      <p:sp>
        <p:nvSpPr>
          <p:cNvPr id="49155" name="Rectangle 3"/>
          <p:cNvSpPr>
            <a:spLocks noGrp="1" noChangeArrowheads="1"/>
          </p:cNvSpPr>
          <p:nvPr>
            <p:ph idx="1"/>
          </p:nvPr>
        </p:nvSpPr>
        <p:spPr>
          <a:xfrm>
            <a:off x="457200" y="1295400"/>
            <a:ext cx="7391400" cy="4419600"/>
          </a:xfrm>
        </p:spPr>
        <p:txBody>
          <a:bodyPr/>
          <a:lstStyle/>
          <a:p>
            <a:pPr eaLnBrk="1" hangingPunct="1"/>
            <a:r>
              <a:rPr lang="en-US" smtClean="0"/>
              <a:t>The HEARTH Act was enacted on May 20, 2009 as an amendment to the Helping Families Save Their Homes Act (S. 896)</a:t>
            </a:r>
          </a:p>
          <a:p>
            <a:pPr eaLnBrk="1" hangingPunct="1"/>
            <a:endParaRPr lang="en-US" smtClean="0"/>
          </a:p>
          <a:p>
            <a:pPr eaLnBrk="1" hangingPunct="1"/>
            <a:r>
              <a:rPr lang="en-US" smtClean="0"/>
              <a:t>HEARTH Legislation makes numerous changes to HUD’s Homeless Assistance Programs</a:t>
            </a:r>
          </a:p>
          <a:p>
            <a:pPr eaLnBrk="1" hangingPunct="1"/>
            <a:endParaRPr lang="en-US" smtClean="0"/>
          </a:p>
          <a:p>
            <a:pPr eaLnBrk="1" hangingPunct="1"/>
            <a:r>
              <a:rPr lang="en-US" smtClean="0"/>
              <a:t>Requires HUD to implement changes within 18 months of enactment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3600" dirty="0" smtClean="0"/>
              <a:t>Prevention and Re-housing Assistance:  The New Emergency Solutions Grant</a:t>
            </a:r>
          </a:p>
        </p:txBody>
      </p:sp>
      <p:sp>
        <p:nvSpPr>
          <p:cNvPr id="246787" name="Rectangle 3"/>
          <p:cNvSpPr>
            <a:spLocks noGrp="1" noChangeArrowheads="1"/>
          </p:cNvSpPr>
          <p:nvPr>
            <p:ph idx="1"/>
          </p:nvPr>
        </p:nvSpPr>
        <p:spPr>
          <a:xfrm>
            <a:off x="457200" y="1295400"/>
            <a:ext cx="7467600" cy="5105400"/>
          </a:xfrm>
        </p:spPr>
        <p:txBody>
          <a:bodyPr>
            <a:normAutofit lnSpcReduction="10000"/>
          </a:bodyPr>
          <a:lstStyle/>
          <a:p>
            <a:pPr marL="274320" indent="-274320" eaLnBrk="1" fontAlgn="auto" hangingPunct="1">
              <a:spcAft>
                <a:spcPts val="0"/>
              </a:spcAft>
              <a:buFont typeface="Wingdings 2"/>
              <a:buChar char=""/>
              <a:defRPr/>
            </a:pPr>
            <a:r>
              <a:rPr lang="en-US" sz="2400" dirty="0" smtClean="0"/>
              <a:t>Renames Emergency Shelter Grant (ESG) to Emergency Solution Grant (ESG)</a:t>
            </a:r>
          </a:p>
          <a:p>
            <a:pPr marL="274320" indent="-274320" eaLnBrk="1" fontAlgn="auto" hangingPunct="1">
              <a:spcAft>
                <a:spcPts val="0"/>
              </a:spcAft>
              <a:buFont typeface="Wingdings 2"/>
              <a:buChar char=""/>
              <a:defRPr/>
            </a:pPr>
            <a:r>
              <a:rPr lang="en-US" sz="2400" dirty="0" smtClean="0"/>
              <a:t>Adds more prevention &amp; re-housing activities to existing ESG fundable activities (similar to HPRP)</a:t>
            </a:r>
          </a:p>
          <a:p>
            <a:pPr marL="274320" indent="-274320" eaLnBrk="1" fontAlgn="auto" hangingPunct="1">
              <a:spcAft>
                <a:spcPts val="0"/>
              </a:spcAft>
              <a:buFont typeface="Wingdings 2"/>
              <a:buChar char=""/>
              <a:defRPr/>
            </a:pPr>
            <a:r>
              <a:rPr lang="en-US" sz="2400" dirty="0" smtClean="0"/>
              <a:t>Prevention &amp; re-housing activities can serve people who are homeless and those at-risk of homelessness</a:t>
            </a:r>
          </a:p>
          <a:p>
            <a:pPr marL="274320" indent="-274320" eaLnBrk="1" fontAlgn="auto" hangingPunct="1">
              <a:spcAft>
                <a:spcPts val="0"/>
              </a:spcAft>
              <a:buFont typeface="Wingdings 2"/>
              <a:buChar char=""/>
              <a:defRPr/>
            </a:pPr>
            <a:r>
              <a:rPr lang="en-US" sz="2400" dirty="0" smtClean="0"/>
              <a:t>Funding increases to 20% of the amount available for homeless assistance</a:t>
            </a:r>
          </a:p>
          <a:p>
            <a:pPr marL="274320" indent="-274320" eaLnBrk="1" fontAlgn="auto" hangingPunct="1">
              <a:spcAft>
                <a:spcPts val="0"/>
              </a:spcAft>
              <a:buFont typeface="Wingdings 2"/>
              <a:buChar char=""/>
              <a:defRPr/>
            </a:pPr>
            <a:r>
              <a:rPr lang="en-US" sz="2400" dirty="0" smtClean="0"/>
              <a:t>At least 40% of ESG dedicated to prevention &amp; re-housing</a:t>
            </a:r>
          </a:p>
          <a:p>
            <a:pPr marL="274320" indent="-274320" eaLnBrk="1" fontAlgn="auto" hangingPunct="1">
              <a:spcAft>
                <a:spcPts val="0"/>
              </a:spcAft>
              <a:buFont typeface="Wingdings 2"/>
              <a:buChar char=""/>
              <a:defRPr/>
            </a:pPr>
            <a:r>
              <a:rPr lang="en-US" sz="2400" dirty="0" smtClean="0"/>
              <a:t>Maximum administrative expense allowance increases from 5% to 7.5%</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eaLnBrk="1" fontAlgn="auto" hangingPunct="1">
              <a:spcAft>
                <a:spcPts val="0"/>
              </a:spcAft>
              <a:defRPr/>
            </a:pPr>
            <a:r>
              <a:rPr lang="en-US" dirty="0" smtClean="0"/>
              <a:t>Definition of Homelessness</a:t>
            </a:r>
          </a:p>
        </p:txBody>
      </p:sp>
      <p:sp>
        <p:nvSpPr>
          <p:cNvPr id="51203" name="Rectangle 3"/>
          <p:cNvSpPr>
            <a:spLocks noGrp="1" noChangeArrowheads="1"/>
          </p:cNvSpPr>
          <p:nvPr>
            <p:ph idx="1"/>
          </p:nvPr>
        </p:nvSpPr>
        <p:spPr/>
        <p:txBody>
          <a:bodyPr/>
          <a:lstStyle/>
          <a:p>
            <a:pPr eaLnBrk="1" hangingPunct="1"/>
            <a:r>
              <a:rPr lang="en-US" sz="2800" smtClean="0"/>
              <a:t>Statutorily modifies  &amp; expands the definition of homelessness</a:t>
            </a:r>
          </a:p>
          <a:p>
            <a:pPr eaLnBrk="1" hangingPunct="1"/>
            <a:endParaRPr lang="en-US" sz="2800" smtClean="0"/>
          </a:p>
          <a:p>
            <a:pPr eaLnBrk="1" hangingPunct="1"/>
            <a:r>
              <a:rPr lang="en-US" sz="2800" smtClean="0"/>
              <a:t>Chronic homelessness definition is revised to include families with children</a:t>
            </a:r>
          </a:p>
          <a:p>
            <a:pPr eaLnBrk="1" hangingPunct="1"/>
            <a:endParaRPr lang="en-US" sz="2800" smtClean="0"/>
          </a:p>
          <a:p>
            <a:pPr eaLnBrk="1" hangingPunct="1"/>
            <a:r>
              <a:rPr lang="en-US" sz="2800" smtClean="0"/>
              <a:t>Communities can use up to 10% of its CoC funding to serve families meeting the expanded definition (those at imminent risk or meet the new definition for unstably housed)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Community Homeless Assistance Planning Boards</a:t>
            </a:r>
          </a:p>
        </p:txBody>
      </p:sp>
      <p:sp>
        <p:nvSpPr>
          <p:cNvPr id="248835" name="Rectangle 3"/>
          <p:cNvSpPr>
            <a:spLocks noGrp="1" noChangeArrowheads="1"/>
          </p:cNvSpPr>
          <p:nvPr>
            <p:ph idx="1"/>
          </p:nvPr>
        </p:nvSpPr>
        <p:spPr/>
        <p:txBody>
          <a:bodyPr>
            <a:normAutofit/>
          </a:bodyPr>
          <a:lstStyle/>
          <a:p>
            <a:pPr marL="274320" indent="-274320" eaLnBrk="1" fontAlgn="auto" hangingPunct="1">
              <a:spcAft>
                <a:spcPts val="0"/>
              </a:spcAft>
              <a:buFont typeface="Wingdings 2"/>
              <a:buChar char=""/>
              <a:defRPr/>
            </a:pPr>
            <a:r>
              <a:rPr lang="en-US" sz="2800" dirty="0" smtClean="0"/>
              <a:t>Applicants continue to submit joint CoC applications to HUD through e-snaps.</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b="1" dirty="0" smtClean="0">
                <a:solidFill>
                  <a:schemeClr val="accent6">
                    <a:lumMod val="75000"/>
                  </a:schemeClr>
                </a:solidFill>
              </a:rPr>
              <a:t>Collaborative Applicant </a:t>
            </a:r>
            <a:r>
              <a:rPr lang="en-US" sz="2800" dirty="0" smtClean="0"/>
              <a:t>– entity within a community that submits a joint application on behalf of all the applicants</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b="1" dirty="0" smtClean="0">
                <a:solidFill>
                  <a:schemeClr val="accent6">
                    <a:lumMod val="75000"/>
                  </a:schemeClr>
                </a:solidFill>
              </a:rPr>
              <a:t>Unified Funding Agency </a:t>
            </a:r>
            <a:r>
              <a:rPr lang="en-US" sz="2800" dirty="0" smtClean="0"/>
              <a:t>– Collaborative Applicant that, upon HUD approval, receives grants from HUD &amp; distributes them to organizations in the community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457200" y="0"/>
            <a:ext cx="8229600" cy="838200"/>
          </a:xfrm>
        </p:spPr>
        <p:txBody>
          <a:bodyPr/>
          <a:lstStyle/>
          <a:p>
            <a:pPr eaLnBrk="1" fontAlgn="auto" hangingPunct="1">
              <a:spcAft>
                <a:spcPts val="0"/>
              </a:spcAft>
              <a:defRPr/>
            </a:pPr>
            <a:r>
              <a:rPr lang="en-US" dirty="0" smtClean="0"/>
              <a:t>Continuum of Care Program</a:t>
            </a:r>
          </a:p>
        </p:txBody>
      </p:sp>
      <p:sp>
        <p:nvSpPr>
          <p:cNvPr id="250883" name="Rectangle 3"/>
          <p:cNvSpPr>
            <a:spLocks noGrp="1" noChangeArrowheads="1"/>
          </p:cNvSpPr>
          <p:nvPr>
            <p:ph idx="1"/>
          </p:nvPr>
        </p:nvSpPr>
        <p:spPr>
          <a:xfrm>
            <a:off x="457200" y="1371600"/>
            <a:ext cx="7467600" cy="5257800"/>
          </a:xfrm>
        </p:spPr>
        <p:txBody>
          <a:bodyPr>
            <a:normAutofit fontScale="92500" lnSpcReduction="10000"/>
          </a:bodyPr>
          <a:lstStyle/>
          <a:p>
            <a:pPr marL="274320" indent="-274320" eaLnBrk="1" fontAlgn="auto" hangingPunct="1">
              <a:lnSpc>
                <a:spcPct val="110000"/>
              </a:lnSpc>
              <a:spcAft>
                <a:spcPts val="0"/>
              </a:spcAft>
              <a:buFont typeface="Wingdings 2"/>
              <a:buChar char=""/>
              <a:defRPr/>
            </a:pPr>
            <a:r>
              <a:rPr lang="en-US" sz="2800" dirty="0" smtClean="0"/>
              <a:t>Consolidates SHP, S+C, &amp; Sec. 8 Mod. Rehab into one single Continuum of Care Program</a:t>
            </a:r>
          </a:p>
          <a:p>
            <a:pPr marL="274320" indent="-274320" eaLnBrk="1" fontAlgn="auto" hangingPunct="1">
              <a:lnSpc>
                <a:spcPct val="110000"/>
              </a:lnSpc>
              <a:spcAft>
                <a:spcPts val="0"/>
              </a:spcAft>
              <a:buFont typeface="Wingdings 2"/>
              <a:buChar char=""/>
              <a:defRPr/>
            </a:pPr>
            <a:r>
              <a:rPr lang="en-US" sz="2800" dirty="0" smtClean="0"/>
              <a:t>Re-housing services are added as an eligible activity</a:t>
            </a:r>
          </a:p>
          <a:p>
            <a:pPr marL="274320" indent="-274320" eaLnBrk="1" fontAlgn="auto" hangingPunct="1">
              <a:lnSpc>
                <a:spcPct val="110000"/>
              </a:lnSpc>
              <a:spcAft>
                <a:spcPts val="0"/>
              </a:spcAft>
              <a:buFont typeface="Wingdings 2"/>
              <a:buChar char=""/>
              <a:defRPr/>
            </a:pPr>
            <a:r>
              <a:rPr lang="en-US" sz="2800" dirty="0" smtClean="0"/>
              <a:t>Operating costs are redefined to include service coordination</a:t>
            </a:r>
          </a:p>
          <a:p>
            <a:pPr marL="274320" indent="-274320" eaLnBrk="1" fontAlgn="auto" hangingPunct="1">
              <a:lnSpc>
                <a:spcPct val="110000"/>
              </a:lnSpc>
              <a:spcAft>
                <a:spcPts val="0"/>
              </a:spcAft>
              <a:buFont typeface="Wingdings 2"/>
              <a:buChar char=""/>
              <a:defRPr/>
            </a:pPr>
            <a:r>
              <a:rPr lang="en-US" sz="2800" dirty="0" smtClean="0"/>
              <a:t>Project Sponsors may receive up to 10% for administrative costs</a:t>
            </a:r>
          </a:p>
          <a:p>
            <a:pPr marL="274320" indent="-274320" eaLnBrk="1" fontAlgn="auto" hangingPunct="1">
              <a:lnSpc>
                <a:spcPct val="110000"/>
              </a:lnSpc>
              <a:spcAft>
                <a:spcPts val="0"/>
              </a:spcAft>
              <a:buFont typeface="Wingdings 2"/>
              <a:buChar char=""/>
              <a:defRPr/>
            </a:pPr>
            <a:r>
              <a:rPr lang="en-US" sz="2800" dirty="0" smtClean="0"/>
              <a:t>Allows reasonable amounts for staff training</a:t>
            </a:r>
          </a:p>
          <a:p>
            <a:pPr marL="274320" indent="-274320" eaLnBrk="1" fontAlgn="auto" hangingPunct="1">
              <a:lnSpc>
                <a:spcPct val="110000"/>
              </a:lnSpc>
              <a:spcAft>
                <a:spcPts val="0"/>
              </a:spcAft>
              <a:buFont typeface="Wingdings 2"/>
              <a:buChar char=""/>
              <a:defRPr/>
            </a:pPr>
            <a:r>
              <a:rPr lang="en-US" sz="2800" dirty="0" smtClean="0"/>
              <a:t>Permanent Housing Rental Assistance can only be administered by PHAs or government agencies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Introduction</a:t>
            </a:r>
            <a:endParaRPr lang="en-US" dirty="0"/>
          </a:p>
        </p:txBody>
      </p:sp>
      <p:sp>
        <p:nvSpPr>
          <p:cNvPr id="17411" name="Content Placeholder 2"/>
          <p:cNvSpPr>
            <a:spLocks noGrp="1"/>
          </p:cNvSpPr>
          <p:nvPr>
            <p:ph idx="1"/>
          </p:nvPr>
        </p:nvSpPr>
        <p:spPr/>
        <p:txBody>
          <a:bodyPr/>
          <a:lstStyle/>
          <a:p>
            <a:pPr eaLnBrk="1" hangingPunct="1"/>
            <a:r>
              <a:rPr lang="en-US" smtClean="0"/>
              <a:t>Introduce yourself &amp; your agency</a:t>
            </a:r>
          </a:p>
          <a:p>
            <a:pPr lvl="1" eaLnBrk="1" hangingPunct="1"/>
            <a:r>
              <a:rPr lang="en-US" smtClean="0"/>
              <a:t>Experiences</a:t>
            </a:r>
          </a:p>
          <a:p>
            <a:pPr lvl="1" eaLnBrk="1" hangingPunct="1"/>
            <a:r>
              <a:rPr lang="en-US" smtClean="0"/>
              <a:t>Programs for homeless veterans</a:t>
            </a:r>
          </a:p>
          <a:p>
            <a:pPr lvl="1" eaLnBrk="1" hangingPunct="1"/>
            <a:r>
              <a:rPr lang="en-US" smtClean="0"/>
              <a:t>Background with Federal Funding Programs</a:t>
            </a:r>
          </a:p>
          <a:p>
            <a:pPr lvl="1" eaLnBrk="1" hangingPunct="1"/>
            <a:r>
              <a:rPr lang="en-US" smtClean="0"/>
              <a:t>What do you want to get out of this training?</a:t>
            </a:r>
          </a:p>
          <a:p>
            <a:pPr lvl="1" eaLnBrk="1" hangingPunct="1"/>
            <a:r>
              <a:rPr lang="en-US" smtClean="0"/>
              <a:t>What type of program are you looking to develop/enhance for homeless veterans?</a:t>
            </a:r>
          </a:p>
          <a:p>
            <a:pPr lvl="1" eaLnBrk="1" hangingPunct="1">
              <a:buFont typeface="Wingdings 2" pitchFamily="18" charset="2"/>
              <a:buNone/>
            </a:pPr>
            <a:endParaRPr lang="en-US" smtClean="0"/>
          </a:p>
        </p:txBody>
      </p:sp>
      <p:sp>
        <p:nvSpPr>
          <p:cNvPr id="17412"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fld id="{B5690F9C-E8A4-4F75-9E3C-0F42CF941570}"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Rural Housing Stability Assistance</a:t>
            </a:r>
          </a:p>
        </p:txBody>
      </p:sp>
      <p:sp>
        <p:nvSpPr>
          <p:cNvPr id="54275" name="Rectangle 3"/>
          <p:cNvSpPr>
            <a:spLocks noGrp="1" noChangeArrowheads="1"/>
          </p:cNvSpPr>
          <p:nvPr>
            <p:ph idx="1"/>
          </p:nvPr>
        </p:nvSpPr>
        <p:spPr>
          <a:xfrm>
            <a:off x="457200" y="1371600"/>
            <a:ext cx="7467600" cy="5257800"/>
          </a:xfrm>
        </p:spPr>
        <p:txBody>
          <a:bodyPr/>
          <a:lstStyle/>
          <a:p>
            <a:pPr eaLnBrk="1" hangingPunct="1">
              <a:lnSpc>
                <a:spcPct val="90000"/>
              </a:lnSpc>
            </a:pPr>
            <a:r>
              <a:rPr lang="en-US" sz="2800" smtClean="0"/>
              <a:t>Modifies the authorized but never funded Rural Homeless Assistance Program</a:t>
            </a:r>
          </a:p>
          <a:p>
            <a:pPr eaLnBrk="1" hangingPunct="1">
              <a:lnSpc>
                <a:spcPct val="90000"/>
              </a:lnSpc>
            </a:pPr>
            <a:r>
              <a:rPr lang="en-US" sz="2800" smtClean="0"/>
              <a:t>Changes title to Rural Housing Stability Grant Program</a:t>
            </a:r>
          </a:p>
          <a:p>
            <a:pPr eaLnBrk="1" hangingPunct="1">
              <a:lnSpc>
                <a:spcPct val="90000"/>
              </a:lnSpc>
            </a:pPr>
            <a:r>
              <a:rPr lang="en-US" sz="2800" smtClean="0"/>
              <a:t>Continuums, individual projects or rural states can apply for funding under simplified criteria</a:t>
            </a:r>
          </a:p>
          <a:p>
            <a:pPr eaLnBrk="1" hangingPunct="1">
              <a:lnSpc>
                <a:spcPct val="90000"/>
              </a:lnSpc>
            </a:pPr>
            <a:r>
              <a:rPr lang="en-US" sz="2800" smtClean="0"/>
              <a:t>Rural applicants are scored only in comparison to other rural applications</a:t>
            </a:r>
          </a:p>
          <a:p>
            <a:pPr eaLnBrk="1" hangingPunct="1">
              <a:lnSpc>
                <a:spcPct val="90000"/>
              </a:lnSpc>
            </a:pPr>
            <a:r>
              <a:rPr lang="en-US" sz="2800" smtClean="0"/>
              <a:t>At least 5% of McKinney funding is available under the rural program</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eaLnBrk="1" fontAlgn="auto" hangingPunct="1">
              <a:spcAft>
                <a:spcPts val="0"/>
              </a:spcAft>
              <a:defRPr/>
            </a:pPr>
            <a:r>
              <a:rPr lang="en-US" dirty="0" smtClean="0"/>
              <a:t>Other Changes</a:t>
            </a:r>
          </a:p>
        </p:txBody>
      </p:sp>
      <p:sp>
        <p:nvSpPr>
          <p:cNvPr id="55299" name="Rectangle 3"/>
          <p:cNvSpPr>
            <a:spLocks noGrp="1" noChangeArrowheads="1"/>
          </p:cNvSpPr>
          <p:nvPr>
            <p:ph idx="1"/>
          </p:nvPr>
        </p:nvSpPr>
        <p:spPr>
          <a:xfrm>
            <a:off x="457200" y="1295400"/>
            <a:ext cx="7391400" cy="5181600"/>
          </a:xfrm>
        </p:spPr>
        <p:txBody>
          <a:bodyPr/>
          <a:lstStyle/>
          <a:p>
            <a:pPr eaLnBrk="1" hangingPunct="1">
              <a:lnSpc>
                <a:spcPct val="90000"/>
              </a:lnSpc>
            </a:pPr>
            <a:r>
              <a:rPr lang="en-US" sz="2800" smtClean="0"/>
              <a:t>High performing communities can use more funding for prevention &amp; rapid re-housing assistance</a:t>
            </a:r>
          </a:p>
          <a:p>
            <a:pPr eaLnBrk="1" hangingPunct="1">
              <a:lnSpc>
                <a:spcPct val="90000"/>
              </a:lnSpc>
            </a:pPr>
            <a:r>
              <a:rPr lang="en-US" sz="2800" smtClean="0"/>
              <a:t>All permanent housing renewals will be funded non-competitively for one year at time</a:t>
            </a:r>
          </a:p>
          <a:p>
            <a:pPr eaLnBrk="1" hangingPunct="1">
              <a:lnSpc>
                <a:spcPct val="90000"/>
              </a:lnSpc>
            </a:pPr>
            <a:r>
              <a:rPr lang="en-US" sz="2800" smtClean="0"/>
              <a:t>A research program on homeless families is authorized</a:t>
            </a:r>
          </a:p>
          <a:p>
            <a:pPr eaLnBrk="1" hangingPunct="1">
              <a:lnSpc>
                <a:spcPct val="90000"/>
              </a:lnSpc>
            </a:pPr>
            <a:r>
              <a:rPr lang="en-US" sz="2800" smtClean="0"/>
              <a:t>McKinney - Vento funded shelter &amp; housing programs are not allowed to deny admission to families based on the age of their children.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lstStyle/>
          <a:p>
            <a:pPr eaLnBrk="1" fontAlgn="auto" hangingPunct="1">
              <a:spcAft>
                <a:spcPts val="0"/>
              </a:spcAft>
              <a:defRPr/>
            </a:pPr>
            <a:r>
              <a:rPr lang="en-US" sz="4000" dirty="0" smtClean="0">
                <a:solidFill>
                  <a:schemeClr val="accent6">
                    <a:lumMod val="75000"/>
                  </a:schemeClr>
                </a:solidFill>
                <a:latin typeface="Arial" charset="0"/>
              </a:rPr>
              <a:t>Break</a:t>
            </a:r>
          </a:p>
        </p:txBody>
      </p:sp>
      <p:sp>
        <p:nvSpPr>
          <p:cNvPr id="56323" name="Rectangle 3"/>
          <p:cNvSpPr>
            <a:spLocks noGrp="1" noChangeArrowheads="1"/>
          </p:cNvSpPr>
          <p:nvPr>
            <p:ph type="body" idx="1"/>
          </p:nvPr>
        </p:nvSpPr>
        <p:spPr>
          <a:xfrm>
            <a:off x="1066800" y="1905000"/>
            <a:ext cx="6254750" cy="742950"/>
          </a:xfrm>
        </p:spPr>
        <p:txBody>
          <a:bodyPr/>
          <a:lstStyle/>
          <a:p>
            <a:pPr eaLnBrk="1" hangingPunct="1"/>
            <a:r>
              <a:rPr lang="en-US" smtClean="0">
                <a:latin typeface="Arial" pitchFamily="34" charset="0"/>
              </a:rPr>
              <a:t>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solidFill>
                  <a:schemeClr val="accent6">
                    <a:lumMod val="75000"/>
                  </a:schemeClr>
                </a:solidFill>
                <a:latin typeface="Arial" charset="0"/>
              </a:rPr>
              <a:t>Module II: U.S. Department of Veterans Affairs (VA) </a:t>
            </a:r>
          </a:p>
        </p:txBody>
      </p:sp>
      <p:sp>
        <p:nvSpPr>
          <p:cNvPr id="532483" name="Rectangle 3"/>
          <p:cNvSpPr>
            <a:spLocks noGrp="1" noChangeArrowheads="1"/>
          </p:cNvSpPr>
          <p:nvPr>
            <p:ph type="body" idx="1"/>
          </p:nvPr>
        </p:nvSpPr>
        <p:spPr>
          <a:xfrm>
            <a:off x="1066800" y="1905000"/>
            <a:ext cx="6254750" cy="742950"/>
          </a:xfrm>
        </p:spPr>
        <p:txBody>
          <a:bodyPr>
            <a:normAutofit lnSpcReduction="10000"/>
          </a:bodyPr>
          <a:lstStyle/>
          <a:p>
            <a:pPr eaLnBrk="1" fontAlgn="auto" hangingPunct="1">
              <a:spcAft>
                <a:spcPts val="0"/>
              </a:spcAft>
              <a:buFont typeface="Wingdings 2"/>
              <a:buNone/>
              <a:defRPr/>
            </a:pPr>
            <a:r>
              <a:rPr lang="en-US" dirty="0" smtClean="0">
                <a:latin typeface="Arial" charset="0"/>
              </a:rPr>
              <a:t>  </a:t>
            </a:r>
          </a:p>
          <a:p>
            <a:pPr eaLnBrk="1" fontAlgn="auto" hangingPunct="1">
              <a:spcAft>
                <a:spcPts val="0"/>
              </a:spcAft>
              <a:buFont typeface="Wingdings 2"/>
              <a:buNone/>
              <a:defRPr/>
            </a:pPr>
            <a:r>
              <a:rPr lang="en-US" dirty="0" smtClean="0">
                <a:latin typeface="Arial" charset="0"/>
              </a:rPr>
              <a:t>US Department of Veterans Affairs</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457200" y="304800"/>
            <a:ext cx="8382000" cy="762000"/>
          </a:xfrm>
        </p:spPr>
        <p:txBody>
          <a:bodyPr>
            <a:noAutofit/>
          </a:bodyPr>
          <a:lstStyle/>
          <a:p>
            <a:pPr eaLnBrk="1" fontAlgn="auto" hangingPunct="1">
              <a:spcAft>
                <a:spcPts val="0"/>
              </a:spcAft>
              <a:defRPr/>
            </a:pPr>
            <a:r>
              <a:rPr lang="en-US" sz="3200" dirty="0" smtClean="0"/>
              <a:t>U.S. Department of Veterans Affairs (VA)</a:t>
            </a:r>
          </a:p>
        </p:txBody>
      </p:sp>
      <p:sp>
        <p:nvSpPr>
          <p:cNvPr id="479235" name="Rectangle 3"/>
          <p:cNvSpPr>
            <a:spLocks noGrp="1" noChangeArrowheads="1"/>
          </p:cNvSpPr>
          <p:nvPr>
            <p:ph idx="1"/>
          </p:nvPr>
        </p:nvSpPr>
        <p:spPr/>
        <p:txBody>
          <a:bodyPr>
            <a:normAutofit/>
          </a:bodyPr>
          <a:lstStyle/>
          <a:p>
            <a:pPr marL="274320" indent="-274320" eaLnBrk="1" fontAlgn="auto" hangingPunct="1">
              <a:spcAft>
                <a:spcPts val="0"/>
              </a:spcAft>
              <a:buFont typeface="Wingdings" pitchFamily="2" charset="2"/>
              <a:buChar char="n"/>
              <a:defRPr/>
            </a:pPr>
            <a:r>
              <a:rPr lang="en-US" dirty="0" smtClean="0"/>
              <a:t>Grant &amp; Per Diem Program</a:t>
            </a:r>
          </a:p>
          <a:p>
            <a:pPr marL="274320" indent="-274320" eaLnBrk="1" fontAlgn="auto" hangingPunct="1">
              <a:spcAft>
                <a:spcPts val="0"/>
              </a:spcAft>
              <a:buFont typeface="Wingdings" pitchFamily="2" charset="2"/>
              <a:buChar char="n"/>
              <a:defRPr/>
            </a:pPr>
            <a:r>
              <a:rPr lang="en-US" dirty="0" smtClean="0"/>
              <a:t>Special Needs Grants </a:t>
            </a:r>
          </a:p>
          <a:p>
            <a:pPr marL="274320" indent="-274320" eaLnBrk="1" fontAlgn="auto" hangingPunct="1">
              <a:spcAft>
                <a:spcPts val="0"/>
              </a:spcAft>
              <a:buFont typeface="Wingdings" pitchFamily="2" charset="2"/>
              <a:buChar char="n"/>
              <a:defRPr/>
            </a:pPr>
            <a:r>
              <a:rPr lang="en-US" dirty="0" smtClean="0"/>
              <a:t>Supportive Services for Low-Income Veterans</a:t>
            </a:r>
          </a:p>
          <a:p>
            <a:pPr marL="274320" indent="-274320" eaLnBrk="1" fontAlgn="auto" hangingPunct="1">
              <a:spcAft>
                <a:spcPts val="0"/>
              </a:spcAft>
              <a:buFont typeface="Wingdings" pitchFamily="2" charset="2"/>
              <a:buChar char="n"/>
              <a:defRPr/>
            </a:pPr>
            <a:r>
              <a:rPr lang="en-US" dirty="0" smtClean="0"/>
              <a:t>Other VA Initiatives and Resources</a:t>
            </a:r>
          </a:p>
          <a:p>
            <a:pPr marL="521208" lvl="1" eaLnBrk="1" fontAlgn="auto" hangingPunct="1">
              <a:spcAft>
                <a:spcPts val="0"/>
              </a:spcAft>
              <a:buClr>
                <a:schemeClr val="accent4"/>
              </a:buClr>
              <a:buFont typeface="Wingdings 2"/>
              <a:buChar char=""/>
              <a:defRPr/>
            </a:pPr>
            <a:r>
              <a:rPr lang="en-US" sz="2400" dirty="0" smtClean="0">
                <a:solidFill>
                  <a:schemeClr val="tx1">
                    <a:tint val="85000"/>
                  </a:schemeClr>
                </a:solidFill>
              </a:rPr>
              <a:t>HUD-VA Prevention Pilot Program</a:t>
            </a:r>
          </a:p>
          <a:p>
            <a:pPr marL="521208" lvl="1" eaLnBrk="1" fontAlgn="auto" hangingPunct="1">
              <a:spcAft>
                <a:spcPts val="0"/>
              </a:spcAft>
              <a:buClr>
                <a:schemeClr val="accent4"/>
              </a:buClr>
              <a:buFont typeface="Wingdings 2"/>
              <a:buChar char=""/>
              <a:defRPr/>
            </a:pPr>
            <a:r>
              <a:rPr lang="en-US" sz="2400" dirty="0" smtClean="0">
                <a:solidFill>
                  <a:schemeClr val="tx1">
                    <a:tint val="85000"/>
                  </a:schemeClr>
                </a:solidFill>
              </a:rPr>
              <a:t>Contract Residential Rehabilitation Program</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VA’s Center on Homelessness Among Veterans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Project CHALENG</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Vets Centers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National Center on Homelessness Among Veterans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34819" name="Content Placeholder 2"/>
          <p:cNvSpPr>
            <a:spLocks noGrp="1"/>
          </p:cNvSpPr>
          <p:nvPr>
            <p:ph idx="1"/>
          </p:nvPr>
        </p:nvSpPr>
        <p:spPr>
          <a:xfrm>
            <a:off x="457200" y="1219200"/>
            <a:ext cx="7239000" cy="5334000"/>
          </a:xfrm>
        </p:spPr>
        <p:txBody>
          <a:bodyPr>
            <a:normAutofit/>
          </a:bodyPr>
          <a:lstStyle/>
          <a:p>
            <a:pPr marL="274320" indent="-274320" eaLnBrk="1" fontAlgn="auto" hangingPunct="1">
              <a:spcAft>
                <a:spcPts val="0"/>
              </a:spcAft>
              <a:buFont typeface="Wingdings 2" pitchFamily="18" charset="2"/>
              <a:buNone/>
              <a:defRPr/>
            </a:pPr>
            <a:r>
              <a:rPr lang="en-US" b="1" dirty="0" smtClean="0">
                <a:solidFill>
                  <a:schemeClr val="accent6">
                    <a:lumMod val="75000"/>
                  </a:schemeClr>
                </a:solidFill>
              </a:rPr>
              <a:t>Program Overview</a:t>
            </a:r>
          </a:p>
          <a:p>
            <a:pPr marL="274320" indent="-274320" eaLnBrk="1" fontAlgn="auto" hangingPunct="1">
              <a:spcAft>
                <a:spcPts val="0"/>
              </a:spcAft>
              <a:buFontTx/>
              <a:buChar char="-"/>
              <a:defRPr/>
            </a:pPr>
            <a:r>
              <a:rPr lang="en-US" sz="2000" dirty="0" smtClean="0"/>
              <a:t>Started in 1994 </a:t>
            </a:r>
          </a:p>
          <a:p>
            <a:pPr marL="274320" indent="-274320" eaLnBrk="1" fontAlgn="auto" hangingPunct="1">
              <a:spcAft>
                <a:spcPts val="0"/>
              </a:spcAft>
              <a:buFontTx/>
              <a:buChar char="-"/>
              <a:defRPr/>
            </a:pPr>
            <a:r>
              <a:rPr lang="en-US" sz="2000" dirty="0" smtClean="0"/>
              <a:t>VA provides capital grants &amp; per diem operating resources to public &amp; non-profit entities to provide housing &amp; services to homeless veterans </a:t>
            </a:r>
          </a:p>
          <a:p>
            <a:pPr marL="274320" indent="-274320" eaLnBrk="1" fontAlgn="auto" hangingPunct="1">
              <a:spcAft>
                <a:spcPts val="0"/>
              </a:spcAft>
              <a:buFontTx/>
              <a:buChar char="-"/>
              <a:defRPr/>
            </a:pPr>
            <a:r>
              <a:rPr lang="en-US" sz="2000" dirty="0" smtClean="0"/>
              <a:t>The purpose is to promote the development &amp; provision of supportive housing and/or supportive services for homeless veterans</a:t>
            </a:r>
          </a:p>
          <a:p>
            <a:pPr marL="274320" indent="-274320" eaLnBrk="1" fontAlgn="auto" hangingPunct="1">
              <a:spcAft>
                <a:spcPts val="0"/>
              </a:spcAft>
              <a:buFontTx/>
              <a:buChar char="-"/>
              <a:defRPr/>
            </a:pPr>
            <a:r>
              <a:rPr lang="en-US" sz="2000" dirty="0" smtClean="0"/>
              <a:t>The Program’s goals are assisting homeless veterans:</a:t>
            </a:r>
          </a:p>
          <a:p>
            <a:pPr marL="521208" lvl="1" eaLnBrk="1" fontAlgn="auto" hangingPunct="1">
              <a:spcAft>
                <a:spcPts val="0"/>
              </a:spcAft>
              <a:buClr>
                <a:schemeClr val="accent4"/>
              </a:buClr>
              <a:buFontTx/>
              <a:buChar char="-"/>
              <a:defRPr/>
            </a:pPr>
            <a:r>
              <a:rPr lang="en-US" sz="2000" dirty="0" smtClean="0">
                <a:solidFill>
                  <a:schemeClr val="tx1">
                    <a:tint val="85000"/>
                  </a:schemeClr>
                </a:solidFill>
              </a:rPr>
              <a:t>Achieve residential stability, </a:t>
            </a:r>
          </a:p>
          <a:p>
            <a:pPr marL="521208" lvl="1" eaLnBrk="1" fontAlgn="auto" hangingPunct="1">
              <a:spcAft>
                <a:spcPts val="0"/>
              </a:spcAft>
              <a:buClr>
                <a:schemeClr val="accent4"/>
              </a:buClr>
              <a:buFontTx/>
              <a:buChar char="-"/>
              <a:defRPr/>
            </a:pPr>
            <a:r>
              <a:rPr lang="en-US" sz="2000" dirty="0" smtClean="0">
                <a:solidFill>
                  <a:schemeClr val="tx1">
                    <a:tint val="85000"/>
                  </a:schemeClr>
                </a:solidFill>
              </a:rPr>
              <a:t>Increase their skill levels and/or income, and</a:t>
            </a:r>
          </a:p>
          <a:p>
            <a:pPr marL="521208" lvl="1" eaLnBrk="1" fontAlgn="auto" hangingPunct="1">
              <a:spcAft>
                <a:spcPts val="0"/>
              </a:spcAft>
              <a:buClr>
                <a:schemeClr val="accent4"/>
              </a:buClr>
              <a:buFontTx/>
              <a:buChar char="-"/>
              <a:defRPr/>
            </a:pPr>
            <a:r>
              <a:rPr lang="en-US" sz="2000" dirty="0" smtClean="0">
                <a:solidFill>
                  <a:schemeClr val="tx1">
                    <a:tint val="85000"/>
                  </a:schemeClr>
                </a:solidFill>
              </a:rPr>
              <a:t>Obtain greater self-determination</a:t>
            </a:r>
          </a:p>
          <a:p>
            <a:pPr marL="274320" indent="-274320" eaLnBrk="1" fontAlgn="auto" hangingPunct="1">
              <a:spcAft>
                <a:spcPts val="0"/>
              </a:spcAft>
              <a:buFontTx/>
              <a:buChar char="-"/>
              <a:defRPr/>
            </a:pPr>
            <a:endParaRPr lang="en-US" sz="2000" dirty="0" smtClean="0"/>
          </a:p>
          <a:p>
            <a:pPr marL="274320" indent="-274320" eaLnBrk="1" fontAlgn="auto" hangingPunct="1">
              <a:spcAft>
                <a:spcPts val="0"/>
              </a:spcAft>
              <a:buFontTx/>
              <a:buChar char="-"/>
              <a:defRPr/>
            </a:pPr>
            <a:endParaRPr lang="en-US" sz="1800" dirty="0" smtClean="0"/>
          </a:p>
          <a:p>
            <a:pPr marL="274320" indent="-274320" eaLnBrk="1" fontAlgn="auto" hangingPunct="1">
              <a:spcAft>
                <a:spcPts val="0"/>
              </a:spcAft>
              <a:buFont typeface="Wingdings 2" pitchFamily="18" charset="2"/>
              <a:buNone/>
              <a:defRPr/>
            </a:pPr>
            <a:endParaRPr lang="en-US" sz="2000" dirty="0" smtClean="0"/>
          </a:p>
        </p:txBody>
      </p:sp>
      <p:sp>
        <p:nvSpPr>
          <p:cNvPr id="59396"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1B0A8F83-D485-4D27-8841-B565C7D7191D}" type="slidenum">
              <a:rPr lang="en-US" b="0" smtClean="0">
                <a:solidFill>
                  <a:schemeClr val="tx2"/>
                </a:solidFill>
                <a:latin typeface="Arial" pitchFamily="34" charset="0"/>
              </a:rPr>
              <a:pPr algn="r"/>
              <a:t>45</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35843" name="Content Placeholder 2"/>
          <p:cNvSpPr>
            <a:spLocks noGrp="1"/>
          </p:cNvSpPr>
          <p:nvPr>
            <p:ph idx="1"/>
          </p:nvPr>
        </p:nvSpPr>
        <p:spPr/>
        <p:txBody>
          <a:bodyPr>
            <a:normAutofit/>
          </a:bodyPr>
          <a:lstStyle/>
          <a:p>
            <a:pPr marL="274320" indent="-274320" eaLnBrk="1" fontAlgn="auto" hangingPunct="1">
              <a:spcAft>
                <a:spcPts val="0"/>
              </a:spcAft>
              <a:buFont typeface="Wingdings 2" pitchFamily="18" charset="2"/>
              <a:buNone/>
              <a:defRPr/>
            </a:pPr>
            <a:r>
              <a:rPr lang="en-US" b="1" dirty="0" smtClean="0">
                <a:solidFill>
                  <a:schemeClr val="accent6">
                    <a:lumMod val="75000"/>
                  </a:schemeClr>
                </a:solidFill>
              </a:rPr>
              <a:t>Program Overview</a:t>
            </a:r>
          </a:p>
          <a:p>
            <a:pPr marL="274320" indent="-274320" eaLnBrk="1" fontAlgn="auto" hangingPunct="1">
              <a:spcAft>
                <a:spcPts val="0"/>
              </a:spcAft>
              <a:buFont typeface="Wingdings 2" pitchFamily="18" charset="2"/>
              <a:buNone/>
              <a:defRPr/>
            </a:pPr>
            <a:r>
              <a:rPr lang="en-US" sz="1800" dirty="0" smtClean="0"/>
              <a:t>Eligible Applicants/Grantee are either a:</a:t>
            </a:r>
          </a:p>
          <a:p>
            <a:pPr marL="274320" indent="-274320" eaLnBrk="1" fontAlgn="auto" hangingPunct="1">
              <a:spcAft>
                <a:spcPts val="0"/>
              </a:spcAft>
              <a:buFont typeface="Wingdings 2"/>
              <a:buChar char=""/>
              <a:defRPr/>
            </a:pPr>
            <a:r>
              <a:rPr lang="en-US" sz="1800" dirty="0" smtClean="0"/>
              <a:t>Public Entity: (1) County, municipality, city, town, township, local public housing authority, school district, etc. (2) Governing body or a governmental agency of any Indian tribe, band, nation or other organized group or community. </a:t>
            </a:r>
            <a:r>
              <a:rPr lang="en-US" sz="1800" b="1" dirty="0" smtClean="0"/>
              <a:t>or </a:t>
            </a:r>
          </a:p>
          <a:p>
            <a:pPr marL="274320" indent="-274320" eaLnBrk="1" fontAlgn="auto" hangingPunct="1">
              <a:spcAft>
                <a:spcPts val="0"/>
              </a:spcAft>
              <a:buFont typeface="Wingdings 2"/>
              <a:buChar char=""/>
              <a:defRPr/>
            </a:pPr>
            <a:endParaRPr lang="en-US" sz="1800" b="1" dirty="0" smtClean="0"/>
          </a:p>
          <a:p>
            <a:pPr marL="274320" indent="-274320" eaLnBrk="1" fontAlgn="auto" hangingPunct="1">
              <a:spcAft>
                <a:spcPts val="0"/>
              </a:spcAft>
              <a:buFont typeface="Wingdings 2"/>
              <a:buChar char=""/>
              <a:defRPr/>
            </a:pPr>
            <a:r>
              <a:rPr lang="en-US" sz="1800" dirty="0" smtClean="0"/>
              <a:t>Nonprofit organization: 501©(3) non-profit as recognized by the U.S. IRS &amp; have:</a:t>
            </a:r>
          </a:p>
          <a:p>
            <a:pPr marL="521208" lvl="1" eaLnBrk="1" fontAlgn="auto" hangingPunct="1">
              <a:spcAft>
                <a:spcPts val="0"/>
              </a:spcAft>
              <a:buClr>
                <a:schemeClr val="accent4"/>
              </a:buClr>
              <a:buFont typeface="Wingdings 2"/>
              <a:buChar char=""/>
              <a:defRPr/>
            </a:pPr>
            <a:r>
              <a:rPr lang="en-US" sz="1800" dirty="0" smtClean="0">
                <a:solidFill>
                  <a:schemeClr val="tx1">
                    <a:tint val="85000"/>
                  </a:schemeClr>
                </a:solidFill>
              </a:rPr>
              <a:t>a voluntary board;</a:t>
            </a:r>
          </a:p>
          <a:p>
            <a:pPr marL="521208" lvl="1" eaLnBrk="1" fontAlgn="auto" hangingPunct="1">
              <a:spcAft>
                <a:spcPts val="0"/>
              </a:spcAft>
              <a:buClr>
                <a:schemeClr val="accent4"/>
              </a:buClr>
              <a:buFont typeface="Wingdings 2"/>
              <a:buChar char=""/>
              <a:defRPr/>
            </a:pPr>
            <a:r>
              <a:rPr lang="en-US" sz="1800" dirty="0" smtClean="0">
                <a:solidFill>
                  <a:schemeClr val="tx1">
                    <a:tint val="85000"/>
                  </a:schemeClr>
                </a:solidFill>
              </a:rPr>
              <a:t>A functioning accounting system or designate an entity that will maintain a functioning accounting system; and</a:t>
            </a:r>
          </a:p>
          <a:p>
            <a:pPr marL="521208" lvl="1" eaLnBrk="1" fontAlgn="auto" hangingPunct="1">
              <a:spcAft>
                <a:spcPts val="0"/>
              </a:spcAft>
              <a:buClr>
                <a:schemeClr val="accent4"/>
              </a:buClr>
              <a:buFont typeface="Wingdings 2"/>
              <a:buChar char=""/>
              <a:defRPr/>
            </a:pPr>
            <a:r>
              <a:rPr lang="en-US" sz="1800" dirty="0" smtClean="0">
                <a:solidFill>
                  <a:schemeClr val="tx1">
                    <a:tint val="85000"/>
                  </a:schemeClr>
                </a:solidFill>
              </a:rPr>
              <a:t>Practice non-discrimination in the provision of supportive housing or service assistance.</a:t>
            </a:r>
          </a:p>
          <a:p>
            <a:pPr marL="521208" lvl="1" eaLnBrk="1" fontAlgn="auto" hangingPunct="1">
              <a:spcAft>
                <a:spcPts val="0"/>
              </a:spcAft>
              <a:buClr>
                <a:schemeClr val="accent4"/>
              </a:buClr>
              <a:buFont typeface="Wingdings 2" pitchFamily="18" charset="2"/>
              <a:buNone/>
              <a:defRPr/>
            </a:pPr>
            <a:endParaRPr lang="en-US" sz="1800" dirty="0" smtClean="0">
              <a:solidFill>
                <a:schemeClr val="tx1">
                  <a:tint val="85000"/>
                </a:schemeClr>
              </a:solidFill>
            </a:endParaRPr>
          </a:p>
        </p:txBody>
      </p:sp>
      <p:sp>
        <p:nvSpPr>
          <p:cNvPr id="60420"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883085E9-D319-4B85-83B2-4CF0972D9192}" type="slidenum">
              <a:rPr lang="en-US" b="0" smtClean="0">
                <a:solidFill>
                  <a:schemeClr val="tx2"/>
                </a:solidFill>
                <a:latin typeface="Arial" pitchFamily="34" charset="0"/>
              </a:rPr>
              <a:pPr algn="r"/>
              <a:t>46</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36867" name="Content Placeholder 2"/>
          <p:cNvSpPr>
            <a:spLocks noGrp="1"/>
          </p:cNvSpPr>
          <p:nvPr>
            <p:ph idx="1"/>
          </p:nvPr>
        </p:nvSpPr>
        <p:spPr>
          <a:xfrm>
            <a:off x="457200" y="1143000"/>
            <a:ext cx="7239000" cy="5334000"/>
          </a:xfrm>
        </p:spPr>
        <p:txBody>
          <a:bodyPr>
            <a:normAutofit lnSpcReduction="10000"/>
          </a:bodyPr>
          <a:lstStyle/>
          <a:p>
            <a:pPr marL="274320" indent="-274320" eaLnBrk="1" fontAlgn="auto" hangingPunct="1">
              <a:spcAft>
                <a:spcPts val="0"/>
              </a:spcAft>
              <a:buFont typeface="Wingdings 2" pitchFamily="18" charset="2"/>
              <a:buNone/>
              <a:defRPr/>
            </a:pPr>
            <a:r>
              <a:rPr lang="en-US" sz="2400" b="1" dirty="0" smtClean="0"/>
              <a:t>1. Capital Grants</a:t>
            </a:r>
          </a:p>
          <a:p>
            <a:pPr marL="274320" indent="-274320" eaLnBrk="1" fontAlgn="auto" hangingPunct="1">
              <a:spcAft>
                <a:spcPts val="0"/>
              </a:spcAft>
              <a:buFont typeface="Wingdings 2" pitchFamily="18" charset="2"/>
              <a:buNone/>
              <a:defRPr/>
            </a:pPr>
            <a:r>
              <a:rPr lang="en-US" sz="2000" dirty="0" smtClean="0"/>
              <a:t>Eligible activities are:</a:t>
            </a:r>
          </a:p>
          <a:p>
            <a:pPr marL="274320" indent="-274320" eaLnBrk="1" fontAlgn="auto" hangingPunct="1">
              <a:spcAft>
                <a:spcPts val="0"/>
              </a:spcAft>
              <a:buFontTx/>
              <a:buChar char="-"/>
              <a:defRPr/>
            </a:pPr>
            <a:r>
              <a:rPr lang="en-US" sz="2000" dirty="0" smtClean="0"/>
              <a:t>Acquisition, Rehabilitation or New Construction of Transitional Housing (up to 24 months stay)</a:t>
            </a:r>
          </a:p>
          <a:p>
            <a:pPr marL="274320" indent="-274320" eaLnBrk="1" fontAlgn="auto" hangingPunct="1">
              <a:spcAft>
                <a:spcPts val="0"/>
              </a:spcAft>
              <a:buFontTx/>
              <a:buChar char="-"/>
              <a:defRPr/>
            </a:pPr>
            <a:r>
              <a:rPr lang="en-US" sz="2000" dirty="0" smtClean="0"/>
              <a:t>Acquisition, Rehabilitation or New Construction of Services Centers* (Service Centers have not been funded since 2001)</a:t>
            </a:r>
          </a:p>
          <a:p>
            <a:pPr marL="274320" indent="-274320" eaLnBrk="1" fontAlgn="auto" hangingPunct="1">
              <a:spcAft>
                <a:spcPts val="0"/>
              </a:spcAft>
              <a:buFontTx/>
              <a:buChar char="-"/>
              <a:defRPr/>
            </a:pPr>
            <a:r>
              <a:rPr lang="en-US" sz="2000" dirty="0" smtClean="0"/>
              <a:t>Procurement of a vans to provide transportation &amp; outreach for the purposes of providing supportive services.</a:t>
            </a:r>
          </a:p>
          <a:p>
            <a:pPr marL="274320" indent="-274320" eaLnBrk="1" fontAlgn="auto" hangingPunct="1">
              <a:spcAft>
                <a:spcPts val="0"/>
              </a:spcAft>
              <a:buFontTx/>
              <a:buChar char="-"/>
              <a:defRPr/>
            </a:pPr>
            <a:r>
              <a:rPr lang="en-US" sz="2000" dirty="0" smtClean="0"/>
              <a:t>Expansion of existing transitional  housing or service centers</a:t>
            </a:r>
          </a:p>
          <a:p>
            <a:pPr marL="274320" indent="-274320" eaLnBrk="1" fontAlgn="auto" hangingPunct="1">
              <a:spcAft>
                <a:spcPts val="0"/>
              </a:spcAft>
              <a:buFontTx/>
              <a:buChar char="-"/>
              <a:defRPr/>
            </a:pPr>
            <a:r>
              <a:rPr lang="en-US" sz="2000" dirty="0" smtClean="0"/>
              <a:t>Capital grant may be awards for construction, expansion or renovation of buildings on VA-owned property.  </a:t>
            </a:r>
          </a:p>
          <a:p>
            <a:pPr marL="274320" indent="-274320" eaLnBrk="1" fontAlgn="auto" hangingPunct="1">
              <a:spcAft>
                <a:spcPts val="0"/>
              </a:spcAft>
              <a:buFont typeface="Wingdings 2" pitchFamily="18" charset="2"/>
              <a:buNone/>
              <a:defRPr/>
            </a:pPr>
            <a:r>
              <a:rPr lang="en-US" sz="2000" dirty="0" smtClean="0"/>
              <a:t>Ineligible Activities:	</a:t>
            </a:r>
          </a:p>
          <a:p>
            <a:pPr marL="521208" lvl="1" eaLnBrk="1" fontAlgn="auto" hangingPunct="1">
              <a:spcAft>
                <a:spcPts val="0"/>
              </a:spcAft>
              <a:buClr>
                <a:schemeClr val="accent4"/>
              </a:buClr>
              <a:buFont typeface="Wingdings 2"/>
              <a:buChar char=""/>
              <a:defRPr/>
            </a:pPr>
            <a:r>
              <a:rPr lang="en-US" sz="2000" dirty="0" smtClean="0">
                <a:solidFill>
                  <a:schemeClr val="tx1">
                    <a:tint val="85000"/>
                  </a:schemeClr>
                </a:solidFill>
              </a:rPr>
              <a:t>Permanent housing (by statute)</a:t>
            </a:r>
          </a:p>
          <a:p>
            <a:pPr marL="521208" lvl="1" eaLnBrk="1" fontAlgn="auto" hangingPunct="1">
              <a:spcAft>
                <a:spcPts val="0"/>
              </a:spcAft>
              <a:buClr>
                <a:schemeClr val="accent4"/>
              </a:buClr>
              <a:buFont typeface="Wingdings 2"/>
              <a:buChar char=""/>
              <a:defRPr/>
            </a:pPr>
            <a:r>
              <a:rPr lang="en-US" sz="2000" dirty="0" smtClean="0">
                <a:solidFill>
                  <a:schemeClr val="tx1">
                    <a:tint val="85000"/>
                  </a:schemeClr>
                </a:solidFill>
              </a:rPr>
              <a:t>Acquisition of buildings on VA-owned property</a:t>
            </a:r>
          </a:p>
          <a:p>
            <a:pPr marL="274320" indent="-274320" eaLnBrk="1" fontAlgn="auto" hangingPunct="1">
              <a:spcAft>
                <a:spcPts val="0"/>
              </a:spcAft>
              <a:buFont typeface="Wingdings 2" pitchFamily="18" charset="2"/>
              <a:buNone/>
              <a:defRPr/>
            </a:pPr>
            <a:endParaRPr lang="en-US" sz="2000" dirty="0" smtClean="0"/>
          </a:p>
          <a:p>
            <a:pPr marL="274320" indent="-274320" eaLnBrk="1" fontAlgn="auto" hangingPunct="1">
              <a:spcAft>
                <a:spcPts val="0"/>
              </a:spcAft>
              <a:buFont typeface="Wingdings 2" pitchFamily="18" charset="2"/>
              <a:buNone/>
              <a:defRPr/>
            </a:pPr>
            <a:endParaRPr lang="en-US" sz="2000" dirty="0" smtClean="0"/>
          </a:p>
        </p:txBody>
      </p:sp>
      <p:sp>
        <p:nvSpPr>
          <p:cNvPr id="61444"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649533E6-C17F-4D3C-9D3C-D2EBCA552332}" type="slidenum">
              <a:rPr lang="en-US" b="0" smtClean="0">
                <a:solidFill>
                  <a:schemeClr val="tx2"/>
                </a:solidFill>
                <a:latin typeface="Arial" pitchFamily="34" charset="0"/>
              </a:rPr>
              <a:pPr algn="r"/>
              <a:t>47</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37891" name="Content Placeholder 2"/>
          <p:cNvSpPr>
            <a:spLocks noGrp="1"/>
          </p:cNvSpPr>
          <p:nvPr>
            <p:ph idx="1"/>
          </p:nvPr>
        </p:nvSpPr>
        <p:spPr>
          <a:xfrm>
            <a:off x="381000" y="1219200"/>
            <a:ext cx="7620000" cy="5562600"/>
          </a:xfrm>
        </p:spPr>
        <p:txBody>
          <a:bodyPr>
            <a:normAutofit lnSpcReduction="10000"/>
          </a:bodyPr>
          <a:lstStyle/>
          <a:p>
            <a:pPr marL="457200" indent="-457200" eaLnBrk="1" fontAlgn="auto" hangingPunct="1">
              <a:spcAft>
                <a:spcPts val="0"/>
              </a:spcAft>
              <a:buFont typeface="Wingdings 2" pitchFamily="18" charset="2"/>
              <a:buNone/>
              <a:defRPr/>
            </a:pPr>
            <a:r>
              <a:rPr lang="en-US" sz="2400" b="1" dirty="0" smtClean="0"/>
              <a:t>1. Capital Grants (continued)</a:t>
            </a:r>
          </a:p>
          <a:p>
            <a:pPr marL="457200" indent="-457200" eaLnBrk="1" fontAlgn="auto" hangingPunct="1">
              <a:spcAft>
                <a:spcPts val="0"/>
              </a:spcAft>
              <a:buFont typeface="Wingdings 2" pitchFamily="18" charset="2"/>
              <a:buNone/>
              <a:defRPr/>
            </a:pPr>
            <a:r>
              <a:rPr lang="en-US" sz="2000" b="1" dirty="0" smtClean="0"/>
              <a:t>Key Requirements</a:t>
            </a:r>
          </a:p>
          <a:p>
            <a:pPr marL="457200" indent="-457200" eaLnBrk="1" fontAlgn="auto" hangingPunct="1">
              <a:spcAft>
                <a:spcPts val="0"/>
              </a:spcAft>
              <a:buFont typeface="Wingdings 2"/>
              <a:buChar char=""/>
              <a:defRPr/>
            </a:pPr>
            <a:r>
              <a:rPr lang="en-US" sz="1800" b="1" dirty="0" smtClean="0"/>
              <a:t>Financial Requirements</a:t>
            </a:r>
          </a:p>
          <a:p>
            <a:pPr marL="704850" lvl="1" indent="-457200" eaLnBrk="1" fontAlgn="auto" hangingPunct="1">
              <a:spcAft>
                <a:spcPts val="0"/>
              </a:spcAft>
              <a:buClr>
                <a:schemeClr val="accent4"/>
              </a:buClr>
              <a:buFont typeface="Wingdings 2"/>
              <a:buChar char=""/>
              <a:defRPr/>
            </a:pPr>
            <a:r>
              <a:rPr lang="en-US" sz="1700" dirty="0" smtClean="0">
                <a:solidFill>
                  <a:schemeClr val="tx1"/>
                </a:solidFill>
              </a:rPr>
              <a:t>Grant limit is 65% of the costs of construction, renovation, or acquisition of a building for use as service centers or transitional housing for homeless veterans</a:t>
            </a:r>
          </a:p>
          <a:p>
            <a:pPr marL="704850" lvl="1" indent="-457200" eaLnBrk="1" fontAlgn="auto" hangingPunct="1">
              <a:spcAft>
                <a:spcPts val="0"/>
              </a:spcAft>
              <a:buClr>
                <a:schemeClr val="accent4"/>
              </a:buClr>
              <a:buFont typeface="Wingdings 2"/>
              <a:buChar char=""/>
              <a:defRPr/>
            </a:pPr>
            <a:r>
              <a:rPr lang="en-US" sz="1700" dirty="0" smtClean="0">
                <a:solidFill>
                  <a:schemeClr val="tx1"/>
                </a:solidFill>
              </a:rPr>
              <a:t>Grants may not be used for operational costs, including salaries.</a:t>
            </a:r>
          </a:p>
          <a:p>
            <a:pPr marL="704850" lvl="1" indent="-457200" eaLnBrk="1" fontAlgn="auto" hangingPunct="1">
              <a:spcAft>
                <a:spcPts val="0"/>
              </a:spcAft>
              <a:buClr>
                <a:schemeClr val="accent4"/>
              </a:buClr>
              <a:buFont typeface="Wingdings 2"/>
              <a:buChar char=""/>
              <a:defRPr/>
            </a:pPr>
            <a:r>
              <a:rPr lang="en-US" sz="1700" dirty="0" smtClean="0">
                <a:solidFill>
                  <a:schemeClr val="tx1"/>
                </a:solidFill>
              </a:rPr>
              <a:t>Recipients must obtain the matching 35% share from other non-federal sources.</a:t>
            </a:r>
          </a:p>
          <a:p>
            <a:pPr marL="704850" lvl="1" indent="-457200" eaLnBrk="1" fontAlgn="auto" hangingPunct="1">
              <a:spcAft>
                <a:spcPts val="0"/>
              </a:spcAft>
              <a:buClr>
                <a:schemeClr val="accent4"/>
              </a:buClr>
              <a:buFont typeface="Wingdings 2"/>
              <a:buChar char=""/>
              <a:defRPr/>
            </a:pPr>
            <a:r>
              <a:rPr lang="en-US" sz="1700" dirty="0" smtClean="0">
                <a:solidFill>
                  <a:schemeClr val="tx1"/>
                </a:solidFill>
              </a:rPr>
              <a:t>Matching funds must be cash or cash equivalents.  In-kind donations that are part of the project are acceptable, such as donated architect's time, donated building materials, donated building, etc. </a:t>
            </a:r>
          </a:p>
          <a:p>
            <a:pPr marL="704850" lvl="1" indent="-457200" eaLnBrk="1" fontAlgn="auto" hangingPunct="1">
              <a:spcAft>
                <a:spcPts val="0"/>
              </a:spcAft>
              <a:buClr>
                <a:schemeClr val="accent4"/>
              </a:buClr>
              <a:buFont typeface="Wingdings 2"/>
              <a:buChar char=""/>
              <a:defRPr/>
            </a:pPr>
            <a:r>
              <a:rPr lang="en-US" sz="1700" dirty="0" smtClean="0">
                <a:solidFill>
                  <a:schemeClr val="tx1"/>
                </a:solidFill>
              </a:rPr>
              <a:t>In-kind match must be related to the specific categories of renovation, acquisition, or construction for which your organization is applying.</a:t>
            </a:r>
          </a:p>
          <a:p>
            <a:pPr marL="704850" lvl="1" indent="-457200" eaLnBrk="1" fontAlgn="auto" hangingPunct="1">
              <a:spcAft>
                <a:spcPts val="0"/>
              </a:spcAft>
              <a:buClr>
                <a:schemeClr val="accent4"/>
              </a:buClr>
              <a:buFont typeface="Wingdings 2"/>
              <a:buChar char=""/>
              <a:defRPr/>
            </a:pPr>
            <a:r>
              <a:rPr lang="en-US" sz="1700" dirty="0" smtClean="0">
                <a:solidFill>
                  <a:schemeClr val="tx1"/>
                </a:solidFill>
              </a:rPr>
              <a:t>A  capital grant recipient should indicate intent to receive per diem within the capital grant application (Section 2, page 2)</a:t>
            </a:r>
            <a:br>
              <a:rPr lang="en-US" sz="1700" dirty="0" smtClean="0">
                <a:solidFill>
                  <a:schemeClr val="tx1"/>
                </a:solidFill>
              </a:rPr>
            </a:br>
            <a:r>
              <a:rPr lang="en-US" sz="1700" dirty="0" smtClean="0">
                <a:solidFill>
                  <a:schemeClr val="tx1"/>
                </a:solidFill>
              </a:rPr>
              <a:t/>
            </a:r>
            <a:br>
              <a:rPr lang="en-US" sz="1700" dirty="0" smtClean="0">
                <a:solidFill>
                  <a:schemeClr val="tx1"/>
                </a:solidFill>
              </a:rPr>
            </a:br>
            <a:endParaRPr lang="en-US" sz="1700" dirty="0" smtClean="0">
              <a:solidFill>
                <a:schemeClr val="tx1"/>
              </a:solidFill>
            </a:endParaRPr>
          </a:p>
          <a:p>
            <a:pPr marL="704850" lvl="1" indent="-457200" eaLnBrk="1" fontAlgn="auto" hangingPunct="1">
              <a:spcAft>
                <a:spcPts val="0"/>
              </a:spcAft>
              <a:buClr>
                <a:schemeClr val="accent4"/>
              </a:buClr>
              <a:buFont typeface="Wingdings 2"/>
              <a:buChar char=""/>
              <a:defRPr/>
            </a:pPr>
            <a:endParaRPr lang="en-US" sz="1600" dirty="0" smtClean="0">
              <a:solidFill>
                <a:schemeClr val="tx1"/>
              </a:solidFill>
            </a:endParaRPr>
          </a:p>
        </p:txBody>
      </p:sp>
      <p:sp>
        <p:nvSpPr>
          <p:cNvPr id="62468"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4194AD24-0FB3-466F-BC29-EFC7C1C6CCC2}" type="slidenum">
              <a:rPr lang="en-US" b="0" smtClean="0">
                <a:solidFill>
                  <a:schemeClr val="tx2"/>
                </a:solidFill>
                <a:latin typeface="Arial" pitchFamily="34" charset="0"/>
              </a:rPr>
              <a:pPr algn="r"/>
              <a:t>48</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63491" name="Content Placeholder 2"/>
          <p:cNvSpPr>
            <a:spLocks noGrp="1"/>
          </p:cNvSpPr>
          <p:nvPr>
            <p:ph idx="1"/>
          </p:nvPr>
        </p:nvSpPr>
        <p:spPr>
          <a:xfrm>
            <a:off x="457200" y="1066800"/>
            <a:ext cx="7543800" cy="5562600"/>
          </a:xfrm>
        </p:spPr>
        <p:txBody>
          <a:bodyPr/>
          <a:lstStyle/>
          <a:p>
            <a:pPr marL="457200" indent="-457200" eaLnBrk="1" hangingPunct="1">
              <a:buFont typeface="Wingdings 2" pitchFamily="18" charset="2"/>
              <a:buNone/>
            </a:pPr>
            <a:r>
              <a:rPr lang="en-US" sz="2400" b="1" smtClean="0"/>
              <a:t>1. Capital Grants (continued)</a:t>
            </a:r>
          </a:p>
          <a:p>
            <a:pPr marL="457200" indent="-457200" eaLnBrk="1" hangingPunct="1">
              <a:buFont typeface="Wingdings 2" pitchFamily="18" charset="2"/>
              <a:buNone/>
            </a:pPr>
            <a:r>
              <a:rPr lang="en-US" sz="2200" b="1" smtClean="0"/>
              <a:t>Key Requirements</a:t>
            </a:r>
          </a:p>
          <a:p>
            <a:pPr marL="457200" indent="-457200" eaLnBrk="1" hangingPunct="1"/>
            <a:r>
              <a:rPr lang="en-US" sz="2000" b="1" smtClean="0"/>
              <a:t>Homeless Veterans Focus</a:t>
            </a:r>
          </a:p>
          <a:p>
            <a:pPr marL="704850" lvl="1" indent="-457200" eaLnBrk="1" hangingPunct="1"/>
            <a:r>
              <a:rPr lang="en-US" sz="2000" smtClean="0">
                <a:solidFill>
                  <a:schemeClr val="tx1"/>
                </a:solidFill>
              </a:rPr>
              <a:t>GPD defines homelessness as follows: </a:t>
            </a:r>
          </a:p>
          <a:p>
            <a:pPr marL="704850" lvl="1" indent="-457200" eaLnBrk="1" hangingPunct="1">
              <a:buFont typeface="Wingdings 2" pitchFamily="18" charset="2"/>
              <a:buNone/>
            </a:pPr>
            <a:r>
              <a:rPr lang="en-US" sz="2000" smtClean="0">
                <a:solidFill>
                  <a:schemeClr val="tx1"/>
                </a:solidFill>
              </a:rPr>
              <a:t>(1)(i) Lacking a fixed, regular &amp; adequate nighttime residence; or(ii) Having a primary residence that is—</a:t>
            </a:r>
          </a:p>
          <a:p>
            <a:pPr marL="942975" lvl="2" indent="-457200" eaLnBrk="1" hangingPunct="1">
              <a:buFont typeface="Wingdings" pitchFamily="2" charset="2"/>
              <a:buNone/>
            </a:pPr>
            <a:r>
              <a:rPr lang="en-US" smtClean="0"/>
              <a:t>(A) A supervised publically or privately operated shelter designed to provide temporary living accommodations (including welfare motels, congregate shelters,</a:t>
            </a:r>
          </a:p>
          <a:p>
            <a:pPr marL="942975" lvl="2" indent="-457200" eaLnBrk="1" hangingPunct="1">
              <a:buFont typeface="Wingdings" pitchFamily="2" charset="2"/>
              <a:buNone/>
            </a:pPr>
            <a:r>
              <a:rPr lang="en-US" smtClean="0"/>
              <a:t>	&amp; transitional housing for the mentally ill);</a:t>
            </a:r>
          </a:p>
          <a:p>
            <a:pPr marL="942975" lvl="2" indent="-457200" eaLnBrk="1" hangingPunct="1">
              <a:buFont typeface="Wingdings" pitchFamily="2" charset="2"/>
              <a:buNone/>
            </a:pPr>
            <a:r>
              <a:rPr lang="en-US" smtClean="0"/>
              <a:t>(B) An institution that provides temporary residence for persons intended to be institutionalized; or </a:t>
            </a:r>
          </a:p>
          <a:p>
            <a:pPr marL="942975" lvl="2" indent="-457200" eaLnBrk="1" hangingPunct="1">
              <a:buFont typeface="Wingdings" pitchFamily="2" charset="2"/>
              <a:buNone/>
            </a:pPr>
            <a:r>
              <a:rPr lang="en-US" smtClean="0"/>
              <a:t>(C) A public or private place not designed for, or ordinarily used as, a regular sleeping accommodation for human beings.</a:t>
            </a:r>
          </a:p>
          <a:p>
            <a:pPr marL="704850" lvl="1" indent="-457200" eaLnBrk="1" hangingPunct="1">
              <a:buFont typeface="Wingdings 2" pitchFamily="18" charset="2"/>
              <a:buNone/>
            </a:pPr>
            <a:endParaRPr lang="en-US" smtClean="0"/>
          </a:p>
        </p:txBody>
      </p:sp>
      <p:sp>
        <p:nvSpPr>
          <p:cNvPr id="63492"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2EAB81AE-A7F7-4A03-9332-DE233A192713}" type="slidenum">
              <a:rPr lang="en-US" b="0" smtClean="0">
                <a:solidFill>
                  <a:schemeClr val="tx2"/>
                </a:solidFill>
                <a:latin typeface="Arial" pitchFamily="34" charset="0"/>
              </a:rPr>
              <a:pPr algn="r"/>
              <a:t>49</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noAutofit/>
          </a:bodyPr>
          <a:lstStyle/>
          <a:p>
            <a:pPr eaLnBrk="1" fontAlgn="auto" hangingPunct="1">
              <a:spcAft>
                <a:spcPts val="0"/>
              </a:spcAft>
              <a:defRPr/>
            </a:pPr>
            <a:r>
              <a:rPr lang="en-US" sz="4000" dirty="0" smtClean="0"/>
              <a:t/>
            </a:r>
            <a:br>
              <a:rPr lang="en-US" sz="4000" dirty="0" smtClean="0"/>
            </a:br>
            <a:r>
              <a:rPr lang="en-US" dirty="0" smtClean="0"/>
              <a:t>Training Objectives</a:t>
            </a:r>
          </a:p>
        </p:txBody>
      </p:sp>
      <p:sp>
        <p:nvSpPr>
          <p:cNvPr id="263171" name="Rectangle 3"/>
          <p:cNvSpPr>
            <a:spLocks noGrp="1" noChangeArrowheads="1"/>
          </p:cNvSpPr>
          <p:nvPr>
            <p:ph idx="1"/>
          </p:nvPr>
        </p:nvSpPr>
        <p:spPr/>
        <p:txBody>
          <a:bodyPr>
            <a:normAutofit fontScale="92500" lnSpcReduction="10000"/>
          </a:bodyPr>
          <a:lstStyle/>
          <a:p>
            <a:pPr marL="274320" indent="-274320" eaLnBrk="1" fontAlgn="auto" hangingPunct="1">
              <a:lnSpc>
                <a:spcPct val="110000"/>
              </a:lnSpc>
              <a:spcAft>
                <a:spcPts val="0"/>
              </a:spcAft>
              <a:buFont typeface="Wingdings 2"/>
              <a:buChar char=""/>
              <a:defRPr/>
            </a:pPr>
            <a:r>
              <a:rPr lang="en-US" sz="2800" dirty="0" smtClean="0"/>
              <a:t>Participants will understand basics of federal funding programs &amp; their coordination.</a:t>
            </a:r>
          </a:p>
          <a:p>
            <a:pPr marL="274320" indent="-274320" eaLnBrk="1" fontAlgn="auto" hangingPunct="1">
              <a:lnSpc>
                <a:spcPct val="110000"/>
              </a:lnSpc>
              <a:spcAft>
                <a:spcPts val="0"/>
              </a:spcAft>
              <a:buFont typeface="Wingdings 2"/>
              <a:buChar char=""/>
              <a:defRPr/>
            </a:pPr>
            <a:endParaRPr lang="en-US" sz="2800" dirty="0" smtClean="0"/>
          </a:p>
          <a:p>
            <a:pPr marL="274320" indent="-274320" eaLnBrk="1" fontAlgn="auto" hangingPunct="1">
              <a:lnSpc>
                <a:spcPct val="110000"/>
              </a:lnSpc>
              <a:spcAft>
                <a:spcPts val="0"/>
              </a:spcAft>
              <a:buFont typeface="Wingdings 2"/>
              <a:buChar char=""/>
              <a:defRPr/>
            </a:pPr>
            <a:r>
              <a:rPr lang="en-US" sz="2800" dirty="0" smtClean="0"/>
              <a:t>Participants will improve strategies to coordinate the resources &amp; programs in the VA system &amp; Continuum of Care (CoC) to better respond to needs of homeless veterans.</a:t>
            </a:r>
          </a:p>
          <a:p>
            <a:pPr marL="274320" indent="-274320" eaLnBrk="1" fontAlgn="auto" hangingPunct="1">
              <a:lnSpc>
                <a:spcPct val="110000"/>
              </a:lnSpc>
              <a:spcAft>
                <a:spcPts val="0"/>
              </a:spcAft>
              <a:buFont typeface="Wingdings 2"/>
              <a:buChar char=""/>
              <a:defRPr/>
            </a:pPr>
            <a:endParaRPr lang="en-US" sz="2800" dirty="0" smtClean="0"/>
          </a:p>
          <a:p>
            <a:pPr marL="274320" indent="-274320" eaLnBrk="1" fontAlgn="auto" hangingPunct="1">
              <a:lnSpc>
                <a:spcPct val="110000"/>
              </a:lnSpc>
              <a:spcAft>
                <a:spcPts val="0"/>
              </a:spcAft>
              <a:buFont typeface="Wingdings 2"/>
              <a:buChar char=""/>
              <a:defRPr/>
            </a:pPr>
            <a:r>
              <a:rPr lang="en-US" sz="2800" dirty="0" smtClean="0"/>
              <a:t>Participants will improve ability to design &amp; propose quality projects consistent with best practice &amp; federal funding priorities.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64515" name="Content Placeholder 2"/>
          <p:cNvSpPr>
            <a:spLocks noGrp="1"/>
          </p:cNvSpPr>
          <p:nvPr>
            <p:ph idx="1"/>
          </p:nvPr>
        </p:nvSpPr>
        <p:spPr>
          <a:xfrm>
            <a:off x="457200" y="1066800"/>
            <a:ext cx="7239000" cy="5334000"/>
          </a:xfrm>
        </p:spPr>
        <p:txBody>
          <a:bodyPr/>
          <a:lstStyle/>
          <a:p>
            <a:pPr marL="457200" indent="-457200" eaLnBrk="1" hangingPunct="1">
              <a:buFont typeface="Wingdings 2" pitchFamily="18" charset="2"/>
              <a:buNone/>
            </a:pPr>
            <a:r>
              <a:rPr lang="en-US" sz="2400" b="1" smtClean="0"/>
              <a:t>1. Capital Grants (continued)</a:t>
            </a:r>
          </a:p>
          <a:p>
            <a:pPr marL="457200" indent="-457200" eaLnBrk="1" hangingPunct="1">
              <a:buFont typeface="Wingdings 2" pitchFamily="18" charset="2"/>
              <a:buNone/>
            </a:pPr>
            <a:r>
              <a:rPr lang="en-US" sz="2200" b="1" smtClean="0"/>
              <a:t>Key Requirements</a:t>
            </a:r>
          </a:p>
          <a:p>
            <a:pPr marL="457200" indent="-457200" eaLnBrk="1" hangingPunct="1"/>
            <a:r>
              <a:rPr lang="en-US" sz="2000" b="1" smtClean="0"/>
              <a:t>Homeless Veterans Focus</a:t>
            </a:r>
          </a:p>
          <a:p>
            <a:pPr marL="704850" lvl="1" indent="-457200" eaLnBrk="1" hangingPunct="1"/>
            <a:r>
              <a:rPr lang="en-US" sz="2000" smtClean="0">
                <a:solidFill>
                  <a:schemeClr val="tx1"/>
                </a:solidFill>
              </a:rPr>
              <a:t>GPD defines homelessness as follows: </a:t>
            </a:r>
          </a:p>
          <a:p>
            <a:pPr marL="704850" lvl="1" indent="-457200" eaLnBrk="1" hangingPunct="1">
              <a:buFont typeface="Wingdings 2" pitchFamily="18" charset="2"/>
              <a:buNone/>
            </a:pPr>
            <a:r>
              <a:rPr lang="en-US" sz="2000" smtClean="0">
                <a:solidFill>
                  <a:schemeClr val="tx1"/>
                </a:solidFill>
              </a:rPr>
              <a:t>(2) The term homeless does not include imprisonment or other detainment pursuant to Federal or State law.  Imprisonment or other detainment does not include probation, parole, or electronic custody. </a:t>
            </a:r>
          </a:p>
          <a:p>
            <a:pPr marL="704850" lvl="1" indent="-457200" eaLnBrk="1" hangingPunct="1"/>
            <a:r>
              <a:rPr lang="en-US" sz="2000" smtClean="0">
                <a:solidFill>
                  <a:schemeClr val="tx1"/>
                </a:solidFill>
              </a:rPr>
              <a:t>Not less than 75% of participants at any one time must be veterans.</a:t>
            </a:r>
          </a:p>
          <a:p>
            <a:pPr marL="704850" lvl="1" indent="-457200" eaLnBrk="1" hangingPunct="1"/>
            <a:r>
              <a:rPr lang="en-US" sz="2000" smtClean="0">
                <a:solidFill>
                  <a:schemeClr val="tx1"/>
                </a:solidFill>
              </a:rPr>
              <a:t>The VA GPD defines veteran as “A person who served in the active military, naval or air service, &amp; who was discharged or released there from under conditions other than dishonorable.”</a:t>
            </a:r>
          </a:p>
          <a:p>
            <a:pPr marL="457200" indent="-457200" eaLnBrk="1" hangingPunct="1"/>
            <a:endParaRPr lang="en-US" smtClean="0"/>
          </a:p>
        </p:txBody>
      </p:sp>
      <p:sp>
        <p:nvSpPr>
          <p:cNvPr id="64516"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17C14B01-D4DF-49D2-BF98-9F6B5E753E04}" type="slidenum">
              <a:rPr lang="en-US" b="0" smtClean="0">
                <a:solidFill>
                  <a:schemeClr val="tx2"/>
                </a:solidFill>
                <a:latin typeface="Arial" pitchFamily="34" charset="0"/>
              </a:rPr>
              <a:pPr algn="r"/>
              <a:t>50</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65539" name="Content Placeholder 2"/>
          <p:cNvSpPr>
            <a:spLocks noGrp="1"/>
          </p:cNvSpPr>
          <p:nvPr>
            <p:ph idx="1"/>
          </p:nvPr>
        </p:nvSpPr>
        <p:spPr/>
        <p:txBody>
          <a:bodyPr/>
          <a:lstStyle/>
          <a:p>
            <a:pPr eaLnBrk="1" hangingPunct="1">
              <a:buFont typeface="Wingdings 2" pitchFamily="18" charset="2"/>
              <a:buNone/>
            </a:pPr>
            <a:r>
              <a:rPr lang="en-US" b="1" smtClean="0"/>
              <a:t>2. Per Diem Only (PDO)</a:t>
            </a:r>
          </a:p>
          <a:p>
            <a:pPr eaLnBrk="1" hangingPunct="1"/>
            <a:r>
              <a:rPr lang="en-US" smtClean="0"/>
              <a:t>Capital Grantees do not need to submit a separate Per Diem Only application</a:t>
            </a:r>
          </a:p>
          <a:p>
            <a:pPr eaLnBrk="1" hangingPunct="1"/>
            <a:r>
              <a:rPr lang="en-US" smtClean="0"/>
              <a:t>Per diem pays for operating &amp; services costs associated with a transitional housing program</a:t>
            </a:r>
          </a:p>
        </p:txBody>
      </p:sp>
      <p:sp>
        <p:nvSpPr>
          <p:cNvPr id="65540"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2037987E-D912-41F9-95ED-1C794D7C6E55}" type="slidenum">
              <a:rPr lang="en-US" b="0" smtClean="0">
                <a:solidFill>
                  <a:schemeClr val="tx2"/>
                </a:solidFill>
                <a:latin typeface="Arial" pitchFamily="34" charset="0"/>
              </a:rPr>
              <a:pPr algn="r"/>
              <a:t>51</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66563" name="Content Placeholder 2"/>
          <p:cNvSpPr>
            <a:spLocks noGrp="1"/>
          </p:cNvSpPr>
          <p:nvPr>
            <p:ph idx="1"/>
          </p:nvPr>
        </p:nvSpPr>
        <p:spPr/>
        <p:txBody>
          <a:bodyPr/>
          <a:lstStyle/>
          <a:p>
            <a:pPr eaLnBrk="1" hangingPunct="1">
              <a:buFont typeface="Wingdings 2" pitchFamily="18" charset="2"/>
              <a:buNone/>
            </a:pPr>
            <a:r>
              <a:rPr lang="en-US" b="1" smtClean="0"/>
              <a:t>2. Per Diem Only (PDO)</a:t>
            </a:r>
          </a:p>
          <a:p>
            <a:pPr eaLnBrk="1" hangingPunct="1">
              <a:buFont typeface="Wingdings 2" pitchFamily="18" charset="2"/>
              <a:buNone/>
            </a:pPr>
            <a:r>
              <a:rPr lang="en-US" sz="2400" b="1" smtClean="0"/>
              <a:t>Elements of Per Diem Only (PDO) Application </a:t>
            </a:r>
          </a:p>
          <a:p>
            <a:pPr eaLnBrk="1" hangingPunct="1"/>
            <a:r>
              <a:rPr lang="en-US" sz="2000" smtClean="0"/>
              <a:t>Justification of Per Diem</a:t>
            </a:r>
          </a:p>
          <a:p>
            <a:pPr eaLnBrk="1" hangingPunct="1"/>
            <a:r>
              <a:rPr lang="en-US" sz="2000" smtClean="0"/>
              <a:t>Documentation of Eligibility to Receive Per Diem</a:t>
            </a:r>
          </a:p>
          <a:p>
            <a:pPr eaLnBrk="1" hangingPunct="1"/>
            <a:r>
              <a:rPr lang="en-US" sz="2000" smtClean="0"/>
              <a:t>Documentation of Operating Budget &amp; Cost Sharing</a:t>
            </a:r>
          </a:p>
          <a:p>
            <a:pPr eaLnBrk="1" hangingPunct="1"/>
            <a:r>
              <a:rPr lang="en-US" sz="2000" smtClean="0"/>
              <a:t>Documentation of Supportive Services Committed to the Project</a:t>
            </a:r>
          </a:p>
          <a:p>
            <a:pPr eaLnBrk="1" hangingPunct="1"/>
            <a:r>
              <a:rPr lang="en-US" sz="2000" smtClean="0"/>
              <a:t> Assurances</a:t>
            </a:r>
          </a:p>
          <a:p>
            <a:pPr lvl="1" eaLnBrk="1" hangingPunct="1"/>
            <a:r>
              <a:rPr lang="en-US" sz="2000" smtClean="0"/>
              <a:t>Project will principally serve veterans (not more than 25% at any one time will be non-veterans)</a:t>
            </a:r>
          </a:p>
          <a:p>
            <a:pPr lvl="1" eaLnBrk="1" hangingPunct="1"/>
            <a:r>
              <a:rPr lang="en-US" sz="2000" smtClean="0"/>
              <a:t>Adequate financial support will be available for Per Diem Project</a:t>
            </a:r>
          </a:p>
          <a:p>
            <a:pPr lvl="1" eaLnBrk="1" hangingPunct="1"/>
            <a:r>
              <a:rPr lang="en-US" sz="2000" smtClean="0"/>
              <a:t>Recipient will maintain all required records &amp; submit reports to the VA as requested</a:t>
            </a:r>
          </a:p>
          <a:p>
            <a:pPr lvl="1" eaLnBrk="1" hangingPunct="1"/>
            <a:endParaRPr lang="en-US" smtClean="0"/>
          </a:p>
          <a:p>
            <a:pPr eaLnBrk="1" hangingPunct="1"/>
            <a:endParaRPr lang="en-US" smtClean="0"/>
          </a:p>
          <a:p>
            <a:pPr eaLnBrk="1" hangingPunct="1"/>
            <a:endParaRPr lang="en-US" smtClean="0"/>
          </a:p>
        </p:txBody>
      </p:sp>
      <p:sp>
        <p:nvSpPr>
          <p:cNvPr id="66564"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E0C23A3C-087D-4507-A89E-7073F0683C88}" type="slidenum">
              <a:rPr lang="en-US" b="0" smtClean="0">
                <a:solidFill>
                  <a:schemeClr val="tx2"/>
                </a:solidFill>
                <a:latin typeface="Arial" pitchFamily="34" charset="0"/>
              </a:rPr>
              <a:pPr algn="r"/>
              <a:t>52</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762000"/>
          </a:xfrm>
        </p:spPr>
        <p:txBody>
          <a:bodyPr>
            <a:noAutofit/>
          </a:bodyPr>
          <a:lstStyle/>
          <a:p>
            <a:pPr eaLnBrk="1" fontAlgn="auto" hangingPunct="1">
              <a:spcAft>
                <a:spcPts val="0"/>
              </a:spcAft>
              <a:defRPr/>
            </a:pPr>
            <a:r>
              <a:rPr lang="en-US" dirty="0" smtClean="0"/>
              <a:t>VA Homeless Providers Grant &amp; Per Diem Program</a:t>
            </a:r>
            <a:endParaRPr lang="en-US" dirty="0"/>
          </a:p>
        </p:txBody>
      </p:sp>
      <p:sp>
        <p:nvSpPr>
          <p:cNvPr id="43011" name="Content Placeholder 2"/>
          <p:cNvSpPr>
            <a:spLocks noGrp="1"/>
          </p:cNvSpPr>
          <p:nvPr>
            <p:ph idx="1"/>
          </p:nvPr>
        </p:nvSpPr>
        <p:spPr/>
        <p:txBody>
          <a:bodyPr>
            <a:normAutofit lnSpcReduction="10000"/>
          </a:bodyPr>
          <a:lstStyle/>
          <a:p>
            <a:pPr marL="274320" indent="-274320" eaLnBrk="1" fontAlgn="auto" hangingPunct="1">
              <a:spcAft>
                <a:spcPts val="0"/>
              </a:spcAft>
              <a:buFont typeface="Wingdings 2" pitchFamily="18" charset="2"/>
              <a:buNone/>
              <a:defRPr/>
            </a:pPr>
            <a:r>
              <a:rPr lang="en-US" sz="2400" b="1" dirty="0" smtClean="0"/>
              <a:t>2. Per Diem Only (PDO)</a:t>
            </a:r>
          </a:p>
          <a:p>
            <a:pPr marL="274320" indent="-274320" eaLnBrk="1" fontAlgn="auto" hangingPunct="1">
              <a:spcAft>
                <a:spcPts val="0"/>
              </a:spcAft>
              <a:buFont typeface="Wingdings 2" pitchFamily="18" charset="2"/>
              <a:buNone/>
              <a:defRPr/>
            </a:pPr>
            <a:r>
              <a:rPr lang="en-US" sz="2400" dirty="0" smtClean="0"/>
              <a:t>Key Requirements</a:t>
            </a:r>
          </a:p>
          <a:p>
            <a:pPr marL="274320" indent="-274320" eaLnBrk="1" fontAlgn="auto" hangingPunct="1">
              <a:spcAft>
                <a:spcPts val="0"/>
              </a:spcAft>
              <a:buFont typeface="Wingdings 2"/>
              <a:buChar char=""/>
              <a:defRPr/>
            </a:pPr>
            <a:r>
              <a:rPr lang="en-US" sz="2000" dirty="0" smtClean="0"/>
              <a:t>Funding for services in conjunction with supportive housing is limited to the daily cost of providing the services, minus other sources of revenue. </a:t>
            </a:r>
          </a:p>
          <a:p>
            <a:pPr marL="274320" indent="-274320" eaLnBrk="1" fontAlgn="auto" hangingPunct="1">
              <a:spcAft>
                <a:spcPts val="0"/>
              </a:spcAft>
              <a:buFont typeface="Wingdings 2"/>
              <a:buChar char=""/>
              <a:defRPr/>
            </a:pPr>
            <a:endParaRPr lang="en-US" sz="2000" dirty="0" smtClean="0"/>
          </a:p>
          <a:p>
            <a:pPr marL="274320" indent="-274320" eaLnBrk="1" fontAlgn="auto" hangingPunct="1">
              <a:spcAft>
                <a:spcPts val="0"/>
              </a:spcAft>
              <a:buFont typeface="Wingdings 2"/>
              <a:buChar char=""/>
              <a:defRPr/>
            </a:pPr>
            <a:r>
              <a:rPr lang="en-US" sz="2000" dirty="0" smtClean="0"/>
              <a:t>Maximum amount payable under per diem is </a:t>
            </a:r>
            <a:r>
              <a:rPr lang="en-US" sz="2000" smtClean="0"/>
              <a:t>$35.84</a:t>
            </a:r>
            <a:endParaRPr lang="en-US" sz="2000" dirty="0" smtClean="0"/>
          </a:p>
          <a:p>
            <a:pPr marL="274320" indent="-274320" eaLnBrk="1" fontAlgn="auto" hangingPunct="1">
              <a:spcAft>
                <a:spcPts val="0"/>
              </a:spcAft>
              <a:buFont typeface="Wingdings 2"/>
              <a:buChar char=""/>
              <a:defRPr/>
            </a:pPr>
            <a:endParaRPr lang="en-US" sz="2000" dirty="0" smtClean="0"/>
          </a:p>
          <a:p>
            <a:pPr marL="274320" indent="-274320" eaLnBrk="1" fontAlgn="auto" hangingPunct="1">
              <a:spcAft>
                <a:spcPts val="0"/>
              </a:spcAft>
              <a:buFont typeface="Wingdings 2"/>
              <a:buChar char=""/>
              <a:defRPr/>
            </a:pPr>
            <a:r>
              <a:rPr lang="en-US" sz="2000" dirty="0" smtClean="0"/>
              <a:t>Veterans in transitional housing may be asked to pay rent as long as it does not exceed 30% of the veteran's monthly-adjusted income.</a:t>
            </a:r>
          </a:p>
          <a:p>
            <a:pPr marL="274320" indent="-274320" eaLnBrk="1" fontAlgn="auto" hangingPunct="1">
              <a:spcAft>
                <a:spcPts val="0"/>
              </a:spcAft>
              <a:buFont typeface="Wingdings 2"/>
              <a:buChar char=""/>
              <a:defRPr/>
            </a:pPr>
            <a:endParaRPr lang="en-US" sz="2000" dirty="0" smtClean="0"/>
          </a:p>
          <a:p>
            <a:pPr marL="274320" indent="-274320" eaLnBrk="1" fontAlgn="auto" hangingPunct="1">
              <a:spcAft>
                <a:spcPts val="0"/>
              </a:spcAft>
              <a:buFont typeface="Wingdings 2"/>
              <a:buChar char=""/>
              <a:defRPr/>
            </a:pPr>
            <a:r>
              <a:rPr lang="en-US" sz="2000" dirty="0" smtClean="0"/>
              <a:t>Reasonable fees may be charged for services not paid for with Per Diem funds</a:t>
            </a:r>
            <a:br>
              <a:rPr lang="en-US" sz="2000" dirty="0" smtClean="0"/>
            </a:br>
            <a:r>
              <a:rPr lang="en-US" sz="2000" dirty="0" smtClean="0"/>
              <a:t/>
            </a:r>
            <a:br>
              <a:rPr lang="en-US" sz="2000" dirty="0" smtClean="0"/>
            </a:br>
            <a:endParaRPr lang="en-US" sz="2000" dirty="0" smtClean="0"/>
          </a:p>
          <a:p>
            <a:pPr marL="521208" lvl="1" eaLnBrk="1" fontAlgn="auto" hangingPunct="1">
              <a:spcAft>
                <a:spcPts val="0"/>
              </a:spcAft>
              <a:buClr>
                <a:schemeClr val="accent4"/>
              </a:buClr>
              <a:buFont typeface="Wingdings 2"/>
              <a:buChar char=""/>
              <a:defRPr/>
            </a:pPr>
            <a:endParaRPr lang="en-US" sz="2000" dirty="0" smtClean="0">
              <a:solidFill>
                <a:schemeClr val="tx1">
                  <a:tint val="85000"/>
                </a:schemeClr>
              </a:solidFill>
            </a:endParaRPr>
          </a:p>
          <a:p>
            <a:pPr marL="274320" indent="-274320" eaLnBrk="1" fontAlgn="auto" hangingPunct="1">
              <a:spcAft>
                <a:spcPts val="0"/>
              </a:spcAft>
              <a:buFont typeface="Wingdings 2"/>
              <a:buChar char=""/>
              <a:defRPr/>
            </a:pPr>
            <a:endParaRPr lang="en-US" sz="2000" dirty="0" smtClean="0"/>
          </a:p>
          <a:p>
            <a:pPr marL="274320" indent="-274320" eaLnBrk="1" fontAlgn="auto" hangingPunct="1">
              <a:spcAft>
                <a:spcPts val="0"/>
              </a:spcAft>
              <a:buFont typeface="Wingdings 2"/>
              <a:buChar char=""/>
              <a:defRPr/>
            </a:pPr>
            <a:endParaRPr lang="en-US" sz="2000" dirty="0" smtClean="0"/>
          </a:p>
        </p:txBody>
      </p:sp>
      <p:sp>
        <p:nvSpPr>
          <p:cNvPr id="67588"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680DCD44-7223-4090-BCE9-0EBC5AE50BB2}" type="slidenum">
              <a:rPr lang="en-US" b="0" smtClean="0">
                <a:solidFill>
                  <a:schemeClr val="tx2"/>
                </a:solidFill>
                <a:latin typeface="Arial" pitchFamily="34" charset="0"/>
              </a:rPr>
              <a:pPr algn="r"/>
              <a:t>53</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381000" y="304800"/>
            <a:ext cx="8763000" cy="762000"/>
          </a:xfrm>
        </p:spPr>
        <p:txBody>
          <a:bodyPr/>
          <a:lstStyle/>
          <a:p>
            <a:pPr eaLnBrk="1" fontAlgn="auto" hangingPunct="1">
              <a:spcAft>
                <a:spcPts val="0"/>
              </a:spcAft>
              <a:defRPr/>
            </a:pPr>
            <a:r>
              <a:rPr lang="en-US" sz="3600" dirty="0" smtClean="0"/>
              <a:t>Reviewing the GPD nofa </a:t>
            </a:r>
          </a:p>
        </p:txBody>
      </p:sp>
      <p:sp>
        <p:nvSpPr>
          <p:cNvPr id="10243" name="Text Placeholder 4"/>
          <p:cNvSpPr>
            <a:spLocks noGrp="1"/>
          </p:cNvSpPr>
          <p:nvPr>
            <p:ph type="body" idx="1"/>
          </p:nvPr>
        </p:nvSpPr>
        <p:spPr>
          <a:xfrm>
            <a:off x="457200" y="1295400"/>
            <a:ext cx="1981200" cy="457200"/>
          </a:xfrm>
          <a:ln w="38100"/>
        </p:spPr>
        <p:txBody>
          <a:bodyPr>
            <a:normAutofit/>
          </a:bodyPr>
          <a:lstStyle/>
          <a:p>
            <a:pPr eaLnBrk="1" fontAlgn="auto" hangingPunct="1">
              <a:spcAft>
                <a:spcPts val="0"/>
              </a:spcAft>
              <a:buFont typeface="Wingdings 2"/>
              <a:buNone/>
              <a:defRPr/>
            </a:pPr>
            <a:r>
              <a:rPr lang="en-US" dirty="0" smtClean="0"/>
              <a:t>Preparation Tips</a:t>
            </a:r>
          </a:p>
        </p:txBody>
      </p:sp>
      <p:sp>
        <p:nvSpPr>
          <p:cNvPr id="6" name="Content Placeholder 5"/>
          <p:cNvSpPr>
            <a:spLocks noGrp="1"/>
          </p:cNvSpPr>
          <p:nvPr>
            <p:ph sz="quarter" idx="2"/>
          </p:nvPr>
        </p:nvSpPr>
        <p:spPr>
          <a:xfrm>
            <a:off x="457200" y="1752600"/>
            <a:ext cx="7315200" cy="4800600"/>
          </a:xfrm>
        </p:spPr>
        <p:txBody>
          <a:bodyPr>
            <a:normAutofit lnSpcReduction="10000"/>
          </a:bodyPr>
          <a:lstStyle/>
          <a:p>
            <a:pPr marL="457200" indent="-457200" eaLnBrk="1" fontAlgn="auto" hangingPunct="1">
              <a:spcAft>
                <a:spcPts val="0"/>
              </a:spcAft>
              <a:buFont typeface="Wingdings 2" pitchFamily="18" charset="2"/>
              <a:buNone/>
              <a:defRPr/>
            </a:pPr>
            <a:r>
              <a:rPr lang="en-US" dirty="0" smtClean="0"/>
              <a:t> </a:t>
            </a:r>
            <a:r>
              <a:rPr lang="en-US" b="1" dirty="0" smtClean="0"/>
              <a:t>Understand the NOFA’s Rating Criteria</a:t>
            </a:r>
          </a:p>
          <a:p>
            <a:pPr marL="457200" indent="-457200" eaLnBrk="1" fontAlgn="auto" hangingPunct="1">
              <a:spcAft>
                <a:spcPts val="0"/>
              </a:spcAft>
              <a:buFont typeface="Wingdings 2"/>
              <a:buChar char=""/>
              <a:defRPr/>
            </a:pPr>
            <a:r>
              <a:rPr lang="en-US" dirty="0" smtClean="0"/>
              <a:t>Minimum score of 600 needed to receive GPD funding</a:t>
            </a:r>
          </a:p>
          <a:p>
            <a:pPr marL="457200" indent="-457200" eaLnBrk="1" fontAlgn="auto" hangingPunct="1">
              <a:spcAft>
                <a:spcPts val="0"/>
              </a:spcAft>
              <a:buFont typeface="Wingdings 2"/>
              <a:buChar char=""/>
              <a:defRPr/>
            </a:pPr>
            <a:r>
              <a:rPr lang="en-US" dirty="0" smtClean="0"/>
              <a:t>Total Points Available = 1,200 (for Capital &amp; Van applications)</a:t>
            </a:r>
          </a:p>
          <a:p>
            <a:pPr marL="704850" lvl="1" indent="-457200" eaLnBrk="1" fontAlgn="auto" hangingPunct="1">
              <a:spcAft>
                <a:spcPts val="0"/>
              </a:spcAft>
              <a:buClr>
                <a:schemeClr val="accent4"/>
              </a:buClr>
              <a:buFont typeface="Wingdings 2"/>
              <a:buChar char=""/>
              <a:defRPr/>
            </a:pPr>
            <a:r>
              <a:rPr lang="en-US" dirty="0" smtClean="0">
                <a:solidFill>
                  <a:schemeClr val="tx1">
                    <a:tint val="85000"/>
                  </a:schemeClr>
                </a:solidFill>
              </a:rPr>
              <a:t>Quality of the project:  300</a:t>
            </a:r>
          </a:p>
          <a:p>
            <a:pPr marL="704850" lvl="1" indent="-457200" eaLnBrk="1" fontAlgn="auto" hangingPunct="1">
              <a:spcAft>
                <a:spcPts val="0"/>
              </a:spcAft>
              <a:buClr>
                <a:schemeClr val="accent4"/>
              </a:buClr>
              <a:buFont typeface="Wingdings 2"/>
              <a:buChar char=""/>
              <a:defRPr/>
            </a:pPr>
            <a:r>
              <a:rPr lang="en-US" dirty="0" smtClean="0">
                <a:solidFill>
                  <a:schemeClr val="tx1">
                    <a:tint val="85000"/>
                  </a:schemeClr>
                </a:solidFill>
              </a:rPr>
              <a:t>Targeting to persons on the streets &amp; in shelters: 150</a:t>
            </a:r>
          </a:p>
          <a:p>
            <a:pPr marL="704850" lvl="1" indent="-457200" eaLnBrk="1" fontAlgn="auto" hangingPunct="1">
              <a:spcAft>
                <a:spcPts val="0"/>
              </a:spcAft>
              <a:buClr>
                <a:schemeClr val="accent4"/>
              </a:buClr>
              <a:buFont typeface="Wingdings 2"/>
              <a:buChar char=""/>
              <a:defRPr/>
            </a:pPr>
            <a:r>
              <a:rPr lang="en-US" dirty="0" smtClean="0">
                <a:solidFill>
                  <a:schemeClr val="tx1">
                    <a:tint val="85000"/>
                  </a:schemeClr>
                </a:solidFill>
              </a:rPr>
              <a:t>Ability of applicant to develop/operate the project: 200</a:t>
            </a:r>
          </a:p>
          <a:p>
            <a:pPr marL="704850" lvl="1" indent="-457200" eaLnBrk="1" fontAlgn="auto" hangingPunct="1">
              <a:spcAft>
                <a:spcPts val="0"/>
              </a:spcAft>
              <a:buClr>
                <a:schemeClr val="accent4"/>
              </a:buClr>
              <a:buFont typeface="Wingdings 2"/>
              <a:buChar char=""/>
              <a:defRPr/>
            </a:pPr>
            <a:r>
              <a:rPr lang="en-US" dirty="0" smtClean="0">
                <a:solidFill>
                  <a:schemeClr val="tx1">
                    <a:tint val="85000"/>
                  </a:schemeClr>
                </a:solidFill>
              </a:rPr>
              <a:t>Need:  150</a:t>
            </a:r>
          </a:p>
          <a:p>
            <a:pPr marL="704850" lvl="1" indent="-457200" eaLnBrk="1" fontAlgn="auto" hangingPunct="1">
              <a:spcAft>
                <a:spcPts val="0"/>
              </a:spcAft>
              <a:buClr>
                <a:schemeClr val="accent4"/>
              </a:buClr>
              <a:buFont typeface="Wingdings 2"/>
              <a:buChar char=""/>
              <a:defRPr/>
            </a:pPr>
            <a:r>
              <a:rPr lang="en-US" dirty="0" smtClean="0">
                <a:solidFill>
                  <a:schemeClr val="tx1">
                    <a:tint val="85000"/>
                  </a:schemeClr>
                </a:solidFill>
              </a:rPr>
              <a:t>Innovative quality: Up to 50 (optional)</a:t>
            </a:r>
          </a:p>
          <a:p>
            <a:pPr marL="704850" lvl="1" indent="-457200" eaLnBrk="1" fontAlgn="auto" hangingPunct="1">
              <a:spcAft>
                <a:spcPts val="0"/>
              </a:spcAft>
              <a:buClr>
                <a:schemeClr val="accent4"/>
              </a:buClr>
              <a:buFont typeface="Wingdings 2"/>
              <a:buChar char=""/>
              <a:defRPr/>
            </a:pPr>
            <a:r>
              <a:rPr lang="en-US" dirty="0" smtClean="0">
                <a:solidFill>
                  <a:schemeClr val="tx1">
                    <a:tint val="85000"/>
                  </a:schemeClr>
                </a:solidFill>
              </a:rPr>
              <a:t>Leveraging: 50</a:t>
            </a:r>
          </a:p>
          <a:p>
            <a:pPr marL="704850" lvl="1" indent="-457200" eaLnBrk="1" fontAlgn="auto" hangingPunct="1">
              <a:spcAft>
                <a:spcPts val="0"/>
              </a:spcAft>
              <a:buClr>
                <a:schemeClr val="accent4"/>
              </a:buClr>
              <a:buFont typeface="Wingdings 2"/>
              <a:buChar char=""/>
              <a:defRPr/>
            </a:pPr>
            <a:r>
              <a:rPr lang="en-US" dirty="0" smtClean="0">
                <a:solidFill>
                  <a:schemeClr val="tx1">
                    <a:tint val="85000"/>
                  </a:schemeClr>
                </a:solidFill>
              </a:rPr>
              <a:t>Cost-effectiveness: 100</a:t>
            </a:r>
          </a:p>
          <a:p>
            <a:pPr marL="704850" lvl="1" indent="-457200" eaLnBrk="1" fontAlgn="auto" hangingPunct="1">
              <a:spcAft>
                <a:spcPts val="0"/>
              </a:spcAft>
              <a:buClr>
                <a:schemeClr val="accent4"/>
              </a:buClr>
              <a:buFont typeface="Wingdings 2"/>
              <a:buChar char=""/>
              <a:defRPr/>
            </a:pPr>
            <a:r>
              <a:rPr lang="en-US" dirty="0" smtClean="0">
                <a:solidFill>
                  <a:schemeClr val="tx1">
                    <a:tint val="85000"/>
                  </a:schemeClr>
                </a:solidFill>
              </a:rPr>
              <a:t>Coordination with other programs: 200</a:t>
            </a:r>
          </a:p>
          <a:p>
            <a:pPr marL="457200" indent="-457200" eaLnBrk="1" fontAlgn="auto" hangingPunct="1">
              <a:spcAft>
                <a:spcPts val="0"/>
              </a:spcAft>
              <a:buFont typeface="Wingdings 2" pitchFamily="18" charset="2"/>
              <a:buNone/>
              <a:defRPr/>
            </a:pPr>
            <a:endParaRPr 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381000" y="304800"/>
            <a:ext cx="8763000" cy="762000"/>
          </a:xfrm>
        </p:spPr>
        <p:txBody>
          <a:bodyPr>
            <a:noAutofit/>
          </a:bodyPr>
          <a:lstStyle/>
          <a:p>
            <a:pPr eaLnBrk="1" fontAlgn="auto" hangingPunct="1">
              <a:spcAft>
                <a:spcPts val="0"/>
              </a:spcAft>
              <a:defRPr/>
            </a:pPr>
            <a:r>
              <a:rPr lang="en-US" sz="3200" dirty="0" smtClean="0"/>
              <a:t>Understanding the GPD Review process</a:t>
            </a:r>
          </a:p>
        </p:txBody>
      </p:sp>
      <p:sp>
        <p:nvSpPr>
          <p:cNvPr id="6" name="Content Placeholder 5"/>
          <p:cNvSpPr>
            <a:spLocks noGrp="1"/>
          </p:cNvSpPr>
          <p:nvPr>
            <p:ph sz="quarter" idx="2"/>
          </p:nvPr>
        </p:nvSpPr>
        <p:spPr>
          <a:xfrm>
            <a:off x="457200" y="1524000"/>
            <a:ext cx="7315200" cy="5029200"/>
          </a:xfrm>
        </p:spPr>
        <p:txBody>
          <a:bodyPr>
            <a:normAutofit fontScale="92500" lnSpcReduction="10000"/>
          </a:bodyPr>
          <a:lstStyle/>
          <a:p>
            <a:pPr marL="274320" indent="-274320" eaLnBrk="1" fontAlgn="auto" hangingPunct="1">
              <a:spcAft>
                <a:spcPts val="0"/>
              </a:spcAft>
              <a:buFont typeface="Wingdings 2" pitchFamily="18" charset="2"/>
              <a:buNone/>
              <a:defRPr/>
            </a:pPr>
            <a:r>
              <a:rPr lang="en-US" sz="2800" b="1" dirty="0" smtClean="0"/>
              <a:t>Threshold Review</a:t>
            </a:r>
          </a:p>
          <a:p>
            <a:pPr marL="274320" indent="-274320" eaLnBrk="1" fontAlgn="auto" hangingPunct="1">
              <a:spcAft>
                <a:spcPts val="0"/>
              </a:spcAft>
              <a:buFont typeface="Wingdings 2"/>
              <a:buChar char=""/>
              <a:defRPr/>
            </a:pPr>
            <a:r>
              <a:rPr lang="en-US" dirty="0" smtClean="0"/>
              <a:t>VA staff conduct this preliminary review</a:t>
            </a:r>
          </a:p>
          <a:p>
            <a:pPr marL="274320" indent="-274320" eaLnBrk="1" fontAlgn="auto" hangingPunct="1">
              <a:spcAft>
                <a:spcPts val="0"/>
              </a:spcAft>
              <a:buFont typeface="Wingdings 2"/>
              <a:buChar char=""/>
              <a:defRPr/>
            </a:pPr>
            <a:r>
              <a:rPr lang="en-US" dirty="0" smtClean="0"/>
              <a:t>Completeness of application</a:t>
            </a:r>
          </a:p>
          <a:p>
            <a:pPr marL="274320" indent="-274320" eaLnBrk="1" fontAlgn="auto" hangingPunct="1">
              <a:spcAft>
                <a:spcPts val="0"/>
              </a:spcAft>
              <a:buFont typeface="Wingdings 2"/>
              <a:buChar char=""/>
              <a:defRPr/>
            </a:pPr>
            <a:r>
              <a:rPr lang="en-US" dirty="0" smtClean="0"/>
              <a:t>Eligibility of Applicant</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pitchFamily="18" charset="2"/>
              <a:buNone/>
              <a:defRPr/>
            </a:pPr>
            <a:r>
              <a:rPr lang="en-US" sz="2800" b="1" dirty="0" smtClean="0"/>
              <a:t>Project Review </a:t>
            </a:r>
          </a:p>
          <a:p>
            <a:pPr marL="274320" indent="-274320" eaLnBrk="1" fontAlgn="auto" hangingPunct="1">
              <a:spcAft>
                <a:spcPts val="0"/>
              </a:spcAft>
              <a:buFont typeface="Wingdings 2"/>
              <a:buChar char=""/>
              <a:defRPr/>
            </a:pPr>
            <a:r>
              <a:rPr lang="en-US" dirty="0" smtClean="0"/>
              <a:t>Grants that pass the Threshold Review are sent to GPD review teams.</a:t>
            </a:r>
          </a:p>
          <a:p>
            <a:pPr marL="274320" indent="-274320" eaLnBrk="1" fontAlgn="auto" hangingPunct="1">
              <a:spcAft>
                <a:spcPts val="0"/>
              </a:spcAft>
              <a:buFont typeface="Wingdings 2"/>
              <a:buChar char=""/>
              <a:defRPr/>
            </a:pPr>
            <a:r>
              <a:rPr lang="en-US" dirty="0" smtClean="0"/>
              <a:t>GPD review teams are made up of subject matter experts from the VA.</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Network Homeless Coordinators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GPD Liaisons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Other field experts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381000" y="304800"/>
            <a:ext cx="8763000" cy="762000"/>
          </a:xfrm>
        </p:spPr>
        <p:txBody>
          <a:bodyPr>
            <a:normAutofit fontScale="90000"/>
          </a:bodyPr>
          <a:lstStyle/>
          <a:p>
            <a:pPr eaLnBrk="1" fontAlgn="auto" hangingPunct="1">
              <a:spcAft>
                <a:spcPts val="0"/>
              </a:spcAft>
              <a:defRPr/>
            </a:pPr>
            <a:r>
              <a:rPr lang="en-US" sz="3400" dirty="0" smtClean="0"/>
              <a:t>Understanding the GPD Review process</a:t>
            </a:r>
          </a:p>
        </p:txBody>
      </p:sp>
      <p:sp>
        <p:nvSpPr>
          <p:cNvPr id="6" name="Content Placeholder 5"/>
          <p:cNvSpPr>
            <a:spLocks noGrp="1"/>
          </p:cNvSpPr>
          <p:nvPr>
            <p:ph sz="quarter" idx="2"/>
          </p:nvPr>
        </p:nvSpPr>
        <p:spPr>
          <a:xfrm>
            <a:off x="457200" y="1752600"/>
            <a:ext cx="7315200" cy="4800600"/>
          </a:xfrm>
        </p:spPr>
        <p:txBody>
          <a:bodyPr>
            <a:normAutofit/>
          </a:bodyPr>
          <a:lstStyle/>
          <a:p>
            <a:pPr marL="274320" indent="-274320" eaLnBrk="1" fontAlgn="auto" hangingPunct="1">
              <a:spcAft>
                <a:spcPts val="0"/>
              </a:spcAft>
              <a:buFont typeface="Wingdings 2"/>
              <a:buChar char=""/>
              <a:defRPr/>
            </a:pPr>
            <a:r>
              <a:rPr lang="en-US" dirty="0" smtClean="0"/>
              <a:t>Each grant application is independently reviewed by a three person review team.</a:t>
            </a:r>
          </a:p>
          <a:p>
            <a:pPr marL="274320" indent="-274320" eaLnBrk="1" fontAlgn="auto" hangingPunct="1">
              <a:spcAft>
                <a:spcPts val="0"/>
              </a:spcAft>
              <a:buFont typeface="Wingdings 2"/>
              <a:buChar char=""/>
              <a:defRPr/>
            </a:pPr>
            <a:r>
              <a:rPr lang="en-US" dirty="0" smtClean="0"/>
              <a:t>Review team consensus on scoring.</a:t>
            </a:r>
          </a:p>
          <a:p>
            <a:pPr marL="274320" indent="-274320" eaLnBrk="1" fontAlgn="auto" hangingPunct="1">
              <a:spcAft>
                <a:spcPts val="0"/>
              </a:spcAft>
              <a:buFont typeface="Wingdings 2"/>
              <a:buChar char=""/>
              <a:defRPr/>
            </a:pPr>
            <a:r>
              <a:rPr lang="en-US" dirty="0" smtClean="0"/>
              <a:t>Any item not receiving a maximum score requires a comment from the team.</a:t>
            </a:r>
          </a:p>
          <a:p>
            <a:pPr marL="274320" indent="-274320" eaLnBrk="1" fontAlgn="auto" hangingPunct="1">
              <a:spcAft>
                <a:spcPts val="0"/>
              </a:spcAft>
              <a:buFont typeface="Wingdings 2"/>
              <a:buChar char=""/>
              <a:defRPr/>
            </a:pPr>
            <a:r>
              <a:rPr lang="en-US" dirty="0" smtClean="0"/>
              <a:t>A checklist of commonly cited comments is used by the reviewers during grant review.</a:t>
            </a:r>
          </a:p>
          <a:p>
            <a:pPr marL="274320" indent="-274320" eaLnBrk="1" fontAlgn="auto" hangingPunct="1">
              <a:spcAft>
                <a:spcPts val="0"/>
              </a:spcAft>
              <a:buFont typeface="Wingdings 2"/>
              <a:buChar char=""/>
              <a:defRPr/>
            </a:pPr>
            <a:r>
              <a:rPr lang="en-US" dirty="0" smtClean="0"/>
              <a:t>Checklist based on prior year comments.</a:t>
            </a:r>
          </a:p>
          <a:p>
            <a:pPr marL="274320" indent="-274320" eaLnBrk="1" fontAlgn="auto" hangingPunct="1">
              <a:spcAft>
                <a:spcPts val="0"/>
              </a:spcAft>
              <a:buFont typeface="Wingdings 2"/>
              <a:buChar char=""/>
              <a:defRPr/>
            </a:pPr>
            <a:r>
              <a:rPr lang="en-US" dirty="0" smtClean="0"/>
              <a:t>Review Teams provide additional clarification in written notes.</a:t>
            </a:r>
          </a:p>
          <a:p>
            <a:pPr marL="274320" indent="-274320" eaLnBrk="1" fontAlgn="auto" hangingPunct="1">
              <a:spcAft>
                <a:spcPts val="0"/>
              </a:spcAft>
              <a:buFont typeface="Wingdings 2" pitchFamily="18" charset="2"/>
              <a:buNone/>
              <a:defRPr/>
            </a:pP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6"/>
          <p:cNvSpPr>
            <a:spLocks noGrp="1"/>
          </p:cNvSpPr>
          <p:nvPr>
            <p:ph type="title"/>
          </p:nvPr>
        </p:nvSpPr>
        <p:spPr/>
        <p:txBody>
          <a:bodyPr>
            <a:noAutofit/>
          </a:bodyPr>
          <a:lstStyle/>
          <a:p>
            <a:pPr eaLnBrk="1" fontAlgn="auto" hangingPunct="1">
              <a:spcAft>
                <a:spcPts val="0"/>
              </a:spcAft>
              <a:defRPr/>
            </a:pPr>
            <a:r>
              <a:rPr lang="en-US" sz="3600" dirty="0" smtClean="0"/>
              <a:t>GPD Second Submission Application</a:t>
            </a:r>
          </a:p>
        </p:txBody>
      </p:sp>
      <p:sp>
        <p:nvSpPr>
          <p:cNvPr id="6" name="Content Placeholder 5"/>
          <p:cNvSpPr>
            <a:spLocks noGrp="1"/>
          </p:cNvSpPr>
          <p:nvPr>
            <p:ph sz="quarter" idx="2"/>
          </p:nvPr>
        </p:nvSpPr>
        <p:spPr>
          <a:xfrm>
            <a:off x="381000" y="1447800"/>
            <a:ext cx="7239000" cy="5105400"/>
          </a:xfrm>
        </p:spPr>
        <p:txBody>
          <a:bodyPr>
            <a:noAutofit/>
          </a:bodyPr>
          <a:lstStyle/>
          <a:p>
            <a:pPr marL="457200" indent="-457200" eaLnBrk="1" fontAlgn="auto" hangingPunct="1">
              <a:spcAft>
                <a:spcPts val="0"/>
              </a:spcAft>
              <a:buFont typeface="Wingdings 2" pitchFamily="18" charset="2"/>
              <a:buNone/>
              <a:defRPr/>
            </a:pPr>
            <a:r>
              <a:rPr lang="en-US" sz="2200" b="1" dirty="0" smtClean="0"/>
              <a:t>Key Elements of Application</a:t>
            </a:r>
          </a:p>
          <a:p>
            <a:pPr marL="457200" indent="-457200" eaLnBrk="1" fontAlgn="auto" hangingPunct="1">
              <a:spcAft>
                <a:spcPts val="0"/>
              </a:spcAft>
              <a:buFont typeface="Wingdings 2"/>
              <a:buChar char=""/>
              <a:defRPr/>
            </a:pPr>
            <a:r>
              <a:rPr lang="en-US" sz="2200" dirty="0" smtClean="0"/>
              <a:t>Information on Acquisition, Rehab, or New Construction</a:t>
            </a:r>
          </a:p>
          <a:p>
            <a:pPr marL="457200" indent="-457200" eaLnBrk="1" fontAlgn="auto" hangingPunct="1">
              <a:spcAft>
                <a:spcPts val="0"/>
              </a:spcAft>
              <a:buFont typeface="Wingdings 2"/>
              <a:buChar char=""/>
              <a:defRPr/>
            </a:pPr>
            <a:r>
              <a:rPr lang="en-US" sz="2200" dirty="0" smtClean="0"/>
              <a:t>Documentation of Leveraging Commitments</a:t>
            </a:r>
          </a:p>
          <a:p>
            <a:pPr marL="457200" indent="-457200" eaLnBrk="1" fontAlgn="auto" hangingPunct="1">
              <a:spcAft>
                <a:spcPts val="0"/>
              </a:spcAft>
              <a:buFont typeface="Wingdings 2"/>
              <a:buChar char=""/>
              <a:defRPr/>
            </a:pPr>
            <a:r>
              <a:rPr lang="en-US" sz="2200" dirty="0" smtClean="0"/>
              <a:t>Documentation Site Control and Zoning</a:t>
            </a:r>
          </a:p>
          <a:p>
            <a:pPr marL="457200" indent="-457200" eaLnBrk="1" fontAlgn="auto" hangingPunct="1">
              <a:spcAft>
                <a:spcPts val="0"/>
              </a:spcAft>
              <a:buFont typeface="Wingdings 2" pitchFamily="18" charset="2"/>
              <a:buNone/>
              <a:defRPr/>
            </a:pPr>
            <a:r>
              <a:rPr lang="en-US" sz="2200" b="1" dirty="0" smtClean="0"/>
              <a:t>Tips</a:t>
            </a:r>
          </a:p>
          <a:p>
            <a:pPr marL="457200" indent="-457200" eaLnBrk="1" fontAlgn="auto" hangingPunct="1">
              <a:spcAft>
                <a:spcPts val="0"/>
              </a:spcAft>
              <a:buFont typeface="Wingdings 2"/>
              <a:buChar char=""/>
              <a:defRPr/>
            </a:pPr>
            <a:r>
              <a:rPr lang="en-US" sz="2200" dirty="0" smtClean="0"/>
              <a:t>Provide detailed information</a:t>
            </a:r>
          </a:p>
          <a:p>
            <a:pPr marL="457200" indent="-457200" eaLnBrk="1" fontAlgn="auto" hangingPunct="1">
              <a:spcAft>
                <a:spcPts val="0"/>
              </a:spcAft>
              <a:buFont typeface="Wingdings 2"/>
              <a:buChar char=""/>
              <a:defRPr/>
            </a:pPr>
            <a:r>
              <a:rPr lang="en-US" sz="2200" dirty="0" smtClean="0"/>
              <a:t>Be responsive to each item</a:t>
            </a:r>
          </a:p>
          <a:p>
            <a:pPr marL="457200" indent="-457200" eaLnBrk="1" fontAlgn="auto" hangingPunct="1">
              <a:spcAft>
                <a:spcPts val="0"/>
              </a:spcAft>
              <a:buFont typeface="Wingdings 2"/>
              <a:buChar char=""/>
              <a:defRPr/>
            </a:pPr>
            <a:r>
              <a:rPr lang="en-US" sz="2200" dirty="0" smtClean="0"/>
              <a:t>Use the specific format for the Leveraging Letters with outside agencies/org.</a:t>
            </a:r>
          </a:p>
          <a:p>
            <a:pPr marL="457200" indent="-457200" eaLnBrk="1" fontAlgn="auto" hangingPunct="1">
              <a:spcAft>
                <a:spcPts val="0"/>
              </a:spcAft>
              <a:buFont typeface="Wingdings 2"/>
              <a:buChar char=""/>
              <a:defRPr/>
            </a:pPr>
            <a:r>
              <a:rPr lang="en-US" sz="2200" dirty="0" smtClean="0"/>
              <a:t>To the extent possible try to get a head start on some of this material before the receipt of conditional award.</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457200" y="381000"/>
            <a:ext cx="8382000" cy="762000"/>
          </a:xfrm>
        </p:spPr>
        <p:txBody>
          <a:bodyPr>
            <a:normAutofit fontScale="90000"/>
          </a:bodyPr>
          <a:lstStyle/>
          <a:p>
            <a:pPr eaLnBrk="1" fontAlgn="auto" hangingPunct="1">
              <a:spcAft>
                <a:spcPts val="0"/>
              </a:spcAft>
              <a:defRPr/>
            </a:pPr>
            <a:r>
              <a:rPr lang="en-US" sz="4000" dirty="0" smtClean="0"/>
              <a:t>Per Diem Program-Application Process</a:t>
            </a:r>
          </a:p>
        </p:txBody>
      </p:sp>
      <p:sp>
        <p:nvSpPr>
          <p:cNvPr id="72707" name="Rectangle 3"/>
          <p:cNvSpPr>
            <a:spLocks noGrp="1" noChangeArrowheads="1"/>
          </p:cNvSpPr>
          <p:nvPr>
            <p:ph idx="1"/>
          </p:nvPr>
        </p:nvSpPr>
        <p:spPr/>
        <p:txBody>
          <a:bodyPr/>
          <a:lstStyle/>
          <a:p>
            <a:pPr eaLnBrk="1" hangingPunct="1">
              <a:lnSpc>
                <a:spcPct val="90000"/>
              </a:lnSpc>
            </a:pPr>
            <a:r>
              <a:rPr lang="en-US" smtClean="0"/>
              <a:t>Capital grant recipients do not need to complete separate application</a:t>
            </a:r>
          </a:p>
          <a:p>
            <a:pPr eaLnBrk="1" hangingPunct="1">
              <a:lnSpc>
                <a:spcPct val="90000"/>
              </a:lnSpc>
            </a:pPr>
            <a:endParaRPr lang="en-US" smtClean="0"/>
          </a:p>
          <a:p>
            <a:pPr eaLnBrk="1" hangingPunct="1">
              <a:lnSpc>
                <a:spcPct val="90000"/>
              </a:lnSpc>
            </a:pPr>
            <a:r>
              <a:rPr lang="en-US" smtClean="0"/>
              <a:t>Non-capital grant recipients submit application in response to a “Per Diem Only” Notice of Funding Availability (NOFA) published in the Federal Register</a:t>
            </a:r>
          </a:p>
          <a:p>
            <a:pPr eaLnBrk="1" hangingPunct="1">
              <a:lnSpc>
                <a:spcPct val="90000"/>
              </a:lnSpc>
            </a:pPr>
            <a:endParaRPr lang="en-US" smtClean="0"/>
          </a:p>
          <a:p>
            <a:pPr eaLnBrk="1" hangingPunct="1">
              <a:lnSpc>
                <a:spcPct val="90000"/>
              </a:lnSpc>
            </a:pPr>
            <a:r>
              <a:rPr lang="en-US" smtClean="0"/>
              <a:t>Applications are reviewed &amp; grouped based on funding priorities established in the NOFA</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6"/>
          <p:cNvSpPr>
            <a:spLocks noGrp="1"/>
          </p:cNvSpPr>
          <p:nvPr>
            <p:ph type="title"/>
          </p:nvPr>
        </p:nvSpPr>
        <p:spPr/>
        <p:txBody>
          <a:bodyPr/>
          <a:lstStyle/>
          <a:p>
            <a:pPr eaLnBrk="1" fontAlgn="auto" hangingPunct="1">
              <a:spcAft>
                <a:spcPts val="0"/>
              </a:spcAft>
              <a:defRPr/>
            </a:pPr>
            <a:r>
              <a:rPr lang="en-US" sz="4000" dirty="0" smtClean="0"/>
              <a:t>Per diem only application</a:t>
            </a:r>
          </a:p>
        </p:txBody>
      </p:sp>
      <p:sp>
        <p:nvSpPr>
          <p:cNvPr id="5" name="Text Placeholder 4"/>
          <p:cNvSpPr>
            <a:spLocks noGrp="1"/>
          </p:cNvSpPr>
          <p:nvPr>
            <p:ph type="body" idx="1"/>
          </p:nvPr>
        </p:nvSpPr>
        <p:spPr>
          <a:xfrm>
            <a:off x="457200" y="1295400"/>
            <a:ext cx="1981200" cy="457200"/>
          </a:xfrm>
          <a:ln w="38100"/>
        </p:spPr>
        <p:txBody>
          <a:bodyPr>
            <a:normAutofit/>
          </a:bodyPr>
          <a:lstStyle/>
          <a:p>
            <a:pPr eaLnBrk="1" fontAlgn="auto" hangingPunct="1">
              <a:spcAft>
                <a:spcPts val="0"/>
              </a:spcAft>
              <a:buFont typeface="Wingdings 2"/>
              <a:buNone/>
              <a:defRPr/>
            </a:pPr>
            <a:r>
              <a:rPr lang="en-US" sz="2000" dirty="0" smtClean="0"/>
              <a:t>Tips</a:t>
            </a:r>
          </a:p>
        </p:txBody>
      </p:sp>
      <p:sp>
        <p:nvSpPr>
          <p:cNvPr id="6" name="Content Placeholder 5"/>
          <p:cNvSpPr>
            <a:spLocks noGrp="1"/>
          </p:cNvSpPr>
          <p:nvPr>
            <p:ph sz="quarter" idx="2"/>
          </p:nvPr>
        </p:nvSpPr>
        <p:spPr>
          <a:xfrm>
            <a:off x="304800" y="1752600"/>
            <a:ext cx="7391400" cy="4953000"/>
          </a:xfrm>
        </p:spPr>
        <p:txBody>
          <a:bodyPr>
            <a:noAutofit/>
          </a:bodyPr>
          <a:lstStyle/>
          <a:p>
            <a:pPr marL="290513" indent="-290513" eaLnBrk="1" fontAlgn="auto" hangingPunct="1">
              <a:spcAft>
                <a:spcPts val="0"/>
              </a:spcAft>
              <a:buFont typeface="Arial" pitchFamily="34" charset="0"/>
              <a:buChar char="•"/>
              <a:defRPr/>
            </a:pPr>
            <a:r>
              <a:rPr lang="en-US" sz="2200" dirty="0" smtClean="0"/>
              <a:t>Very similar to GPD application that we just reviewed.</a:t>
            </a:r>
          </a:p>
          <a:p>
            <a:pPr marL="290513" lvl="1" indent="-290513" eaLnBrk="1" fontAlgn="auto" hangingPunct="1">
              <a:spcBef>
                <a:spcPts val="600"/>
              </a:spcBef>
              <a:spcAft>
                <a:spcPts val="0"/>
              </a:spcAft>
              <a:buClr>
                <a:schemeClr val="tx2"/>
              </a:buClr>
              <a:buSzPct val="73000"/>
              <a:buFont typeface="Arial" pitchFamily="34" charset="0"/>
              <a:buChar char="•"/>
              <a:defRPr/>
            </a:pPr>
            <a:r>
              <a:rPr lang="en-US" sz="2200" dirty="0" smtClean="0">
                <a:solidFill>
                  <a:schemeClr val="tx1"/>
                </a:solidFill>
              </a:rPr>
              <a:t>Not available currently on VA website</a:t>
            </a:r>
          </a:p>
          <a:p>
            <a:pPr marL="290513" lvl="1" indent="-290513" eaLnBrk="1" fontAlgn="auto" hangingPunct="1">
              <a:spcBef>
                <a:spcPts val="600"/>
              </a:spcBef>
              <a:spcAft>
                <a:spcPts val="0"/>
              </a:spcAft>
              <a:buClr>
                <a:schemeClr val="tx2"/>
              </a:buClr>
              <a:buSzPct val="73000"/>
              <a:buFont typeface="Arial" pitchFamily="34" charset="0"/>
              <a:buChar char="•"/>
              <a:defRPr/>
            </a:pPr>
            <a:r>
              <a:rPr lang="en-US" sz="2200" dirty="0" smtClean="0">
                <a:solidFill>
                  <a:schemeClr val="tx1"/>
                </a:solidFill>
              </a:rPr>
              <a:t>No allowance to request Grant Funds only Per Diem</a:t>
            </a:r>
          </a:p>
          <a:p>
            <a:pPr marL="290513" lvl="1" indent="-290513" eaLnBrk="1" fontAlgn="auto" hangingPunct="1">
              <a:spcBef>
                <a:spcPts val="600"/>
              </a:spcBef>
              <a:spcAft>
                <a:spcPts val="0"/>
              </a:spcAft>
              <a:buClr>
                <a:schemeClr val="tx2"/>
              </a:buClr>
              <a:buSzPct val="73000"/>
              <a:buFont typeface="Arial" pitchFamily="34" charset="0"/>
              <a:buChar char="•"/>
              <a:defRPr/>
            </a:pPr>
            <a:r>
              <a:rPr lang="en-US" sz="2200" dirty="0" smtClean="0">
                <a:solidFill>
                  <a:schemeClr val="tx1"/>
                </a:solidFill>
              </a:rPr>
              <a:t>Still subject to federal life safety requirements/ proper local zoning/ occupancy permit</a:t>
            </a:r>
          </a:p>
          <a:p>
            <a:pPr marL="290513" indent="-290513" eaLnBrk="1" fontAlgn="auto" hangingPunct="1">
              <a:spcAft>
                <a:spcPts val="0"/>
              </a:spcAft>
              <a:buFont typeface="Arial" pitchFamily="34" charset="0"/>
              <a:buChar char="•"/>
              <a:defRPr/>
            </a:pPr>
            <a:r>
              <a:rPr lang="en-US" sz="2200" dirty="0" smtClean="0"/>
              <a:t>Per Diem Only Focus </a:t>
            </a:r>
          </a:p>
          <a:p>
            <a:pPr marL="704850" lvl="1" indent="-236538" eaLnBrk="1" fontAlgn="auto" hangingPunct="1">
              <a:spcAft>
                <a:spcPts val="0"/>
              </a:spcAft>
              <a:buClr>
                <a:schemeClr val="accent4"/>
              </a:buClr>
              <a:buFontTx/>
              <a:buChar char="-"/>
              <a:defRPr/>
            </a:pPr>
            <a:r>
              <a:rPr lang="en-US" dirty="0" smtClean="0">
                <a:solidFill>
                  <a:schemeClr val="tx1"/>
                </a:solidFill>
              </a:rPr>
              <a:t>Description of Need</a:t>
            </a:r>
          </a:p>
          <a:p>
            <a:pPr marL="704850" lvl="1" indent="-236538" eaLnBrk="1" fontAlgn="auto" hangingPunct="1">
              <a:spcAft>
                <a:spcPts val="0"/>
              </a:spcAft>
              <a:buClr>
                <a:schemeClr val="accent4"/>
              </a:buClr>
              <a:buFontTx/>
              <a:buChar char="-"/>
              <a:defRPr/>
            </a:pPr>
            <a:r>
              <a:rPr lang="en-US" dirty="0" smtClean="0">
                <a:solidFill>
                  <a:schemeClr val="tx1"/>
                </a:solidFill>
              </a:rPr>
              <a:t>Targeting</a:t>
            </a:r>
          </a:p>
          <a:p>
            <a:pPr marL="704850" lvl="1" indent="-236538" eaLnBrk="1" fontAlgn="auto" hangingPunct="1">
              <a:spcAft>
                <a:spcPts val="0"/>
              </a:spcAft>
              <a:buClr>
                <a:schemeClr val="accent4"/>
              </a:buClr>
              <a:buFontTx/>
              <a:buChar char="-"/>
              <a:defRPr/>
            </a:pPr>
            <a:r>
              <a:rPr lang="en-US" dirty="0" smtClean="0">
                <a:solidFill>
                  <a:schemeClr val="tx1"/>
                </a:solidFill>
              </a:rPr>
              <a:t>Project Plan</a:t>
            </a:r>
          </a:p>
          <a:p>
            <a:pPr marL="704850" lvl="1" indent="-236538" eaLnBrk="1" fontAlgn="auto" hangingPunct="1">
              <a:spcAft>
                <a:spcPts val="0"/>
              </a:spcAft>
              <a:buClr>
                <a:schemeClr val="accent4"/>
              </a:buClr>
              <a:buFontTx/>
              <a:buChar char="-"/>
              <a:defRPr/>
            </a:pPr>
            <a:r>
              <a:rPr lang="en-US" dirty="0" smtClean="0">
                <a:solidFill>
                  <a:schemeClr val="tx1"/>
                </a:solidFill>
              </a:rPr>
              <a:t>Ability</a:t>
            </a:r>
          </a:p>
          <a:p>
            <a:pPr marL="704850" lvl="1" indent="-236538" eaLnBrk="1" fontAlgn="auto" hangingPunct="1">
              <a:spcAft>
                <a:spcPts val="0"/>
              </a:spcAft>
              <a:buClr>
                <a:schemeClr val="accent4"/>
              </a:buClr>
              <a:buFontTx/>
              <a:buChar char="-"/>
              <a:defRPr/>
            </a:pPr>
            <a:r>
              <a:rPr lang="en-US" dirty="0" smtClean="0">
                <a:solidFill>
                  <a:schemeClr val="tx1"/>
                </a:solidFill>
              </a:rPr>
              <a:t>Coordination</a:t>
            </a:r>
          </a:p>
          <a:p>
            <a:pPr marL="704850" lvl="1" indent="-236538" eaLnBrk="1" fontAlgn="auto" hangingPunct="1">
              <a:spcAft>
                <a:spcPts val="0"/>
              </a:spcAft>
              <a:buClr>
                <a:schemeClr val="accent4"/>
              </a:buClr>
              <a:buFontTx/>
              <a:buChar char="-"/>
              <a:defRPr/>
            </a:pPr>
            <a:r>
              <a:rPr lang="en-US" dirty="0" smtClean="0">
                <a:solidFill>
                  <a:schemeClr val="tx1"/>
                </a:solidFill>
              </a:rPr>
              <a:t>Existing Structure/Facility</a:t>
            </a:r>
          </a:p>
          <a:p>
            <a:pPr marL="704850" lvl="1" indent="-457200" eaLnBrk="1" fontAlgn="auto" hangingPunct="1">
              <a:spcAft>
                <a:spcPts val="0"/>
              </a:spcAft>
              <a:buClr>
                <a:schemeClr val="accent4"/>
              </a:buClr>
              <a:buFont typeface="Wingdings 2" pitchFamily="18" charset="2"/>
              <a:buNone/>
              <a:defRPr/>
            </a:pPr>
            <a:endParaRPr lang="en-US" sz="2400" dirty="0" smtClean="0">
              <a:solidFill>
                <a:schemeClr val="tx1">
                  <a:tint val="85000"/>
                </a:schemeClr>
              </a:solidFill>
            </a:endParaRPr>
          </a:p>
          <a:p>
            <a:pPr marL="704850" lvl="1" indent="-457200" eaLnBrk="1" fontAlgn="auto" hangingPunct="1">
              <a:spcAft>
                <a:spcPts val="0"/>
              </a:spcAft>
              <a:buClr>
                <a:schemeClr val="accent4"/>
              </a:buClr>
              <a:buFont typeface="Wingdings 2" pitchFamily="18" charset="2"/>
              <a:buNone/>
              <a:defRPr/>
            </a:pPr>
            <a:endParaRPr lang="en-US" sz="1800" dirty="0" smtClean="0">
              <a:solidFill>
                <a:schemeClr val="tx1">
                  <a:tint val="85000"/>
                </a:schemeClr>
              </a:solidFill>
            </a:endParaRPr>
          </a:p>
          <a:p>
            <a:pPr marL="457200" indent="-457200" eaLnBrk="1" fontAlgn="auto" hangingPunct="1">
              <a:spcAft>
                <a:spcPts val="0"/>
              </a:spcAft>
              <a:buFont typeface="Wingdings 2" pitchFamily="18" charset="2"/>
              <a:buNone/>
              <a:defRPr/>
            </a:pPr>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447800"/>
            <a:ext cx="7924800" cy="47244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 name="Title 3"/>
          <p:cNvSpPr>
            <a:spLocks noGrp="1"/>
          </p:cNvSpPr>
          <p:nvPr>
            <p:ph type="title"/>
          </p:nvPr>
        </p:nvSpPr>
        <p:spPr/>
        <p:txBody>
          <a:bodyPr/>
          <a:lstStyle/>
          <a:p>
            <a:pPr eaLnBrk="1" fontAlgn="auto" hangingPunct="1">
              <a:spcAft>
                <a:spcPts val="0"/>
              </a:spcAft>
              <a:defRPr/>
            </a:pPr>
            <a:r>
              <a:rPr lang="en-US" dirty="0" smtClean="0"/>
              <a:t>Schedule</a:t>
            </a:r>
            <a:endParaRPr lang="en-US" dirty="0"/>
          </a:p>
        </p:txBody>
      </p:sp>
      <p:sp>
        <p:nvSpPr>
          <p:cNvPr id="19460" name="Rectangle 2"/>
          <p:cNvSpPr>
            <a:spLocks noChangeArrowheads="1"/>
          </p:cNvSpPr>
          <p:nvPr/>
        </p:nvSpPr>
        <p:spPr bwMode="auto">
          <a:xfrm>
            <a:off x="0" y="0"/>
            <a:ext cx="4616450" cy="1857375"/>
          </a:xfrm>
          <a:prstGeom prst="rect">
            <a:avLst/>
          </a:prstGeom>
          <a:noFill/>
          <a:ln w="9525">
            <a:noFill/>
            <a:miter lim="800000"/>
            <a:headEnd/>
            <a:tailEnd/>
          </a:ln>
        </p:spPr>
        <p:txBody>
          <a:bodyPr wrap="none" lIns="914112" tIns="742716" rIns="914112" bIns="914112" anchor="ctr">
            <a:spAutoFit/>
          </a:bodyPr>
          <a:lstStyle/>
          <a:p>
            <a:pPr eaLnBrk="0" hangingPunct="0"/>
            <a:r>
              <a:rPr lang="en-US" sz="1200">
                <a:latin typeface="Times New Roman" pitchFamily="18" charset="0"/>
                <a:ea typeface="Calibri" pitchFamily="34" charset="0"/>
                <a:cs typeface="Times New Roman" pitchFamily="18" charset="0"/>
              </a:rPr>
              <a:t>			</a:t>
            </a:r>
            <a:endParaRPr lang="en-US">
              <a:ea typeface="Calibri" pitchFamily="34" charset="0"/>
              <a:cs typeface="Times New Roman" pitchFamily="18" charset="0"/>
            </a:endParaRPr>
          </a:p>
        </p:txBody>
      </p:sp>
      <p:sp>
        <p:nvSpPr>
          <p:cNvPr id="7171" name="Content Placeholder 7"/>
          <p:cNvSpPr>
            <a:spLocks noGrp="1"/>
          </p:cNvSpPr>
          <p:nvPr>
            <p:ph sz="half" idx="1"/>
          </p:nvPr>
        </p:nvSpPr>
        <p:spPr>
          <a:xfrm>
            <a:off x="76200" y="1524000"/>
            <a:ext cx="8382000" cy="4648200"/>
          </a:xfrm>
        </p:spPr>
        <p:txBody>
          <a:bodyPr>
            <a:normAutofit fontScale="85000" lnSpcReduction="20000"/>
          </a:bodyPr>
          <a:lstStyle/>
          <a:p>
            <a:pPr marL="0" indent="0" eaLnBrk="1" fontAlgn="auto" hangingPunct="1">
              <a:lnSpc>
                <a:spcPct val="150000"/>
              </a:lnSpc>
              <a:spcAft>
                <a:spcPts val="0"/>
              </a:spcAft>
              <a:buFont typeface="Wingdings 2"/>
              <a:buNone/>
              <a:defRPr/>
            </a:pPr>
            <a:r>
              <a:rPr lang="en-US" sz="1800" dirty="0" smtClean="0"/>
              <a:t>9:00 – 9:15 am		Welcome/Introductions</a:t>
            </a:r>
          </a:p>
          <a:p>
            <a:pPr marL="0" indent="0" eaLnBrk="1" fontAlgn="auto" hangingPunct="1">
              <a:lnSpc>
                <a:spcPct val="150000"/>
              </a:lnSpc>
              <a:spcAft>
                <a:spcPts val="0"/>
              </a:spcAft>
              <a:buFont typeface="Wingdings 2"/>
              <a:buNone/>
              <a:defRPr/>
            </a:pPr>
            <a:r>
              <a:rPr lang="en-US" sz="1800" dirty="0" smtClean="0"/>
              <a:t>9:15 -10:30 am		Module I: U.S. Department of Housing &amp; Urban Development </a:t>
            </a:r>
          </a:p>
          <a:p>
            <a:pPr marL="0" indent="0" eaLnBrk="1" fontAlgn="auto" hangingPunct="1">
              <a:lnSpc>
                <a:spcPct val="150000"/>
              </a:lnSpc>
              <a:spcAft>
                <a:spcPts val="0"/>
              </a:spcAft>
              <a:buFont typeface="Wingdings 2"/>
              <a:buNone/>
              <a:defRPr/>
            </a:pPr>
            <a:r>
              <a:rPr lang="en-US" sz="1800" dirty="0" smtClean="0"/>
              <a:t>10:30 -10:45  am		Break</a:t>
            </a:r>
          </a:p>
          <a:p>
            <a:pPr marL="0" indent="0" eaLnBrk="1" fontAlgn="auto" hangingPunct="1">
              <a:lnSpc>
                <a:spcPct val="150000"/>
              </a:lnSpc>
              <a:spcAft>
                <a:spcPts val="0"/>
              </a:spcAft>
              <a:buFont typeface="Wingdings 2"/>
              <a:buNone/>
              <a:defRPr/>
            </a:pPr>
            <a:r>
              <a:rPr lang="en-US" sz="1800" dirty="0" smtClean="0"/>
              <a:t>10:45 – 11:30 am		Module II: U.S. Department of Veterans Affairs (VA) </a:t>
            </a:r>
          </a:p>
          <a:p>
            <a:pPr marL="0" indent="0" eaLnBrk="1" fontAlgn="auto" hangingPunct="1">
              <a:lnSpc>
                <a:spcPct val="150000"/>
              </a:lnSpc>
              <a:spcAft>
                <a:spcPts val="0"/>
              </a:spcAft>
              <a:buFont typeface="Wingdings 2"/>
              <a:buNone/>
              <a:defRPr/>
            </a:pPr>
            <a:r>
              <a:rPr lang="en-US" sz="1800" dirty="0" smtClean="0"/>
              <a:t>11:30 - Noon 		Module III: U.S. Department of Labor (DOL) </a:t>
            </a:r>
          </a:p>
          <a:p>
            <a:pPr marL="0" indent="0" eaLnBrk="1" fontAlgn="auto" hangingPunct="1">
              <a:lnSpc>
                <a:spcPct val="150000"/>
              </a:lnSpc>
              <a:spcAft>
                <a:spcPts val="0"/>
              </a:spcAft>
              <a:buFont typeface="Wingdings 2"/>
              <a:buNone/>
              <a:defRPr/>
            </a:pPr>
            <a:r>
              <a:rPr lang="en-US" sz="1800" dirty="0" smtClean="0"/>
              <a:t>Noon -1:00 pm		Lunch (on your own)</a:t>
            </a:r>
          </a:p>
          <a:p>
            <a:pPr marL="0" indent="0" eaLnBrk="1" fontAlgn="auto" hangingPunct="1">
              <a:lnSpc>
                <a:spcPct val="150000"/>
              </a:lnSpc>
              <a:spcAft>
                <a:spcPts val="0"/>
              </a:spcAft>
              <a:buFont typeface="Wingdings 2"/>
              <a:buNone/>
              <a:defRPr/>
            </a:pPr>
            <a:r>
              <a:rPr lang="en-US" sz="1800" dirty="0" smtClean="0"/>
              <a:t>1:00 – 1:30 pm		Module III: U.S. Department of Labor (DOL) </a:t>
            </a:r>
          </a:p>
          <a:p>
            <a:pPr marL="0" indent="0" eaLnBrk="1" fontAlgn="auto" hangingPunct="1">
              <a:lnSpc>
                <a:spcPct val="150000"/>
              </a:lnSpc>
              <a:spcAft>
                <a:spcPts val="0"/>
              </a:spcAft>
              <a:buFont typeface="Wingdings 2"/>
              <a:buNone/>
              <a:defRPr/>
            </a:pPr>
            <a:r>
              <a:rPr lang="en-US" sz="1800" dirty="0" smtClean="0"/>
              <a:t>1:30 – 2:15 pm		Module IV: U.S. Department of Health &amp; Human Services  </a:t>
            </a:r>
          </a:p>
          <a:p>
            <a:pPr marL="0" indent="0" eaLnBrk="1" fontAlgn="auto" hangingPunct="1">
              <a:lnSpc>
                <a:spcPct val="150000"/>
              </a:lnSpc>
              <a:spcAft>
                <a:spcPts val="0"/>
              </a:spcAft>
              <a:buFont typeface="Wingdings 2"/>
              <a:buNone/>
              <a:defRPr/>
            </a:pPr>
            <a:r>
              <a:rPr lang="en-US" sz="1800" dirty="0" smtClean="0"/>
              <a:t>2:15 – 2:30 pm		Break</a:t>
            </a:r>
          </a:p>
          <a:p>
            <a:pPr marL="0" indent="0" eaLnBrk="1" fontAlgn="auto" hangingPunct="1">
              <a:lnSpc>
                <a:spcPct val="150000"/>
              </a:lnSpc>
              <a:spcAft>
                <a:spcPts val="0"/>
              </a:spcAft>
              <a:buFont typeface="Wingdings 2"/>
              <a:buNone/>
              <a:defRPr/>
            </a:pPr>
            <a:r>
              <a:rPr lang="en-US" sz="1800" dirty="0" smtClean="0"/>
              <a:t>2:30 – 3:45 pm		Module V: Emerging Program Needs, Models/</a:t>
            </a:r>
          </a:p>
          <a:p>
            <a:pPr marL="274320" indent="-274320" eaLnBrk="1" fontAlgn="auto" hangingPunct="1">
              <a:lnSpc>
                <a:spcPct val="110000"/>
              </a:lnSpc>
              <a:spcAft>
                <a:spcPts val="0"/>
              </a:spcAft>
              <a:buFont typeface="Wingdings 2"/>
              <a:buNone/>
              <a:defRPr/>
            </a:pPr>
            <a:r>
              <a:rPr lang="en-US" sz="1800" dirty="0" smtClean="0"/>
              <a:t>				Future Funding Opportunities &amp; Discussion </a:t>
            </a:r>
          </a:p>
          <a:p>
            <a:pPr marL="0" indent="0" eaLnBrk="1" fontAlgn="auto" hangingPunct="1">
              <a:lnSpc>
                <a:spcPct val="150000"/>
              </a:lnSpc>
              <a:spcAft>
                <a:spcPts val="0"/>
              </a:spcAft>
              <a:buFont typeface="Wingdings 2"/>
              <a:buNone/>
              <a:defRPr/>
            </a:pPr>
            <a:r>
              <a:rPr lang="en-US" sz="1800" dirty="0" smtClean="0"/>
              <a:t>3:45 – 4:00 pm		Wrap Up/ Next Steps</a:t>
            </a:r>
          </a:p>
          <a:p>
            <a:pPr marL="0" indent="0" eaLnBrk="1" fontAlgn="auto" hangingPunct="1">
              <a:lnSpc>
                <a:spcPct val="150000"/>
              </a:lnSpc>
              <a:spcAft>
                <a:spcPts val="0"/>
              </a:spcAft>
              <a:buFont typeface="Wingdings 2"/>
              <a:buNone/>
              <a:defRPr/>
            </a:pPr>
            <a:endParaRPr lang="en-US" sz="18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Supportive Services for Low-Income Veteran Program</a:t>
            </a:r>
          </a:p>
        </p:txBody>
      </p:sp>
      <p:sp>
        <p:nvSpPr>
          <p:cNvPr id="74755" name="Rectangle 3"/>
          <p:cNvSpPr>
            <a:spLocks noGrp="1" noChangeArrowheads="1"/>
          </p:cNvSpPr>
          <p:nvPr>
            <p:ph idx="1"/>
          </p:nvPr>
        </p:nvSpPr>
        <p:spPr>
          <a:xfrm>
            <a:off x="457200" y="1295400"/>
            <a:ext cx="7391400" cy="4495800"/>
          </a:xfrm>
        </p:spPr>
        <p:txBody>
          <a:bodyPr/>
          <a:lstStyle/>
          <a:p>
            <a:pPr eaLnBrk="1" hangingPunct="1"/>
            <a:r>
              <a:rPr lang="en-US" smtClean="0"/>
              <a:t>New VA program funded at $50 million in FY11.</a:t>
            </a:r>
          </a:p>
          <a:p>
            <a:pPr eaLnBrk="1" hangingPunct="1"/>
            <a:endParaRPr lang="en-US" smtClean="0"/>
          </a:p>
          <a:p>
            <a:pPr eaLnBrk="1" hangingPunct="1"/>
            <a:r>
              <a:rPr lang="en-US" smtClean="0"/>
              <a:t>Will provide support services to low-income Veteran families in or transitioning to permanent housing</a:t>
            </a:r>
          </a:p>
          <a:p>
            <a:pPr eaLnBrk="1" hangingPunct="1"/>
            <a:endParaRPr lang="en-US" smtClean="0"/>
          </a:p>
          <a:p>
            <a:pPr eaLnBrk="1" hangingPunct="1"/>
            <a:r>
              <a:rPr lang="en-US" smtClean="0"/>
              <a:t>Grants made to non-profits for provision of a range of supportive services designed to promote housing stability.</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a:xfrm>
            <a:off x="457200" y="228600"/>
            <a:ext cx="8382000" cy="762000"/>
          </a:xfrm>
        </p:spPr>
        <p:txBody>
          <a:bodyPr>
            <a:normAutofit fontScale="90000"/>
          </a:bodyPr>
          <a:lstStyle/>
          <a:p>
            <a:pPr eaLnBrk="1" fontAlgn="auto" hangingPunct="1">
              <a:spcAft>
                <a:spcPts val="0"/>
              </a:spcAft>
              <a:defRPr/>
            </a:pPr>
            <a:r>
              <a:rPr lang="en-US" sz="3600" dirty="0" smtClean="0"/>
              <a:t>Supportive Services for Low-Income Veteran Program</a:t>
            </a:r>
            <a:endParaRPr lang="en-US" dirty="0" smtClean="0"/>
          </a:p>
        </p:txBody>
      </p:sp>
      <p:sp>
        <p:nvSpPr>
          <p:cNvPr id="632835" name="Rectangle 3"/>
          <p:cNvSpPr>
            <a:spLocks noGrp="1" noChangeArrowheads="1"/>
          </p:cNvSpPr>
          <p:nvPr>
            <p:ph idx="1"/>
          </p:nvPr>
        </p:nvSpPr>
        <p:spPr>
          <a:xfrm>
            <a:off x="457200" y="1295400"/>
            <a:ext cx="7467600" cy="4572000"/>
          </a:xfrm>
        </p:spPr>
        <p:txBody>
          <a:bodyPr>
            <a:normAutofit lnSpcReduction="10000"/>
          </a:bodyPr>
          <a:lstStyle/>
          <a:p>
            <a:pPr marL="274320" indent="-274320" eaLnBrk="1" fontAlgn="auto" hangingPunct="1">
              <a:lnSpc>
                <a:spcPct val="90000"/>
              </a:lnSpc>
              <a:spcAft>
                <a:spcPts val="0"/>
              </a:spcAft>
              <a:buFont typeface="Wingdings 2"/>
              <a:buChar char=""/>
              <a:defRPr/>
            </a:pPr>
            <a:r>
              <a:rPr lang="en-US" dirty="0" smtClean="0"/>
              <a:t>Grantees will provide eligible Veteran families with outreach, case management, and assistance in obtaining VA &amp; other benefits.</a:t>
            </a:r>
          </a:p>
          <a:p>
            <a:pPr marL="274320" indent="-274320" eaLnBrk="1" fontAlgn="auto" hangingPunct="1">
              <a:lnSpc>
                <a:spcPct val="90000"/>
              </a:lnSpc>
              <a:spcAft>
                <a:spcPts val="0"/>
              </a:spcAft>
              <a:buFont typeface="Wingdings 2"/>
              <a:buChar char=""/>
              <a:defRPr/>
            </a:pPr>
            <a:endParaRPr lang="en-US" dirty="0" smtClean="0"/>
          </a:p>
          <a:p>
            <a:pPr marL="274320" indent="-274320" eaLnBrk="1" fontAlgn="auto" hangingPunct="1">
              <a:lnSpc>
                <a:spcPct val="90000"/>
              </a:lnSpc>
              <a:spcAft>
                <a:spcPts val="0"/>
              </a:spcAft>
              <a:buFont typeface="Wingdings 2"/>
              <a:buChar char=""/>
              <a:defRPr/>
            </a:pPr>
            <a:r>
              <a:rPr lang="en-US" sz="2400" dirty="0" smtClean="0"/>
              <a:t>Grantees may provide time-limited payments to third parties (landlords, utility companies, moving companies).</a:t>
            </a:r>
          </a:p>
          <a:p>
            <a:pPr marL="274320" indent="-274320" eaLnBrk="1" fontAlgn="auto" hangingPunct="1">
              <a:lnSpc>
                <a:spcPct val="90000"/>
              </a:lnSpc>
              <a:spcAft>
                <a:spcPts val="0"/>
              </a:spcAft>
              <a:buFont typeface="Wingdings 2"/>
              <a:buNone/>
              <a:defRPr/>
            </a:pPr>
            <a:endParaRPr lang="en-US" sz="2400" dirty="0" smtClean="0"/>
          </a:p>
          <a:p>
            <a:pPr marL="274320" indent="-274320" eaLnBrk="1" fontAlgn="auto" hangingPunct="1">
              <a:lnSpc>
                <a:spcPct val="90000"/>
              </a:lnSpc>
              <a:spcAft>
                <a:spcPts val="0"/>
              </a:spcAft>
              <a:buFont typeface="Wingdings 2"/>
              <a:buChar char=""/>
              <a:defRPr/>
            </a:pPr>
            <a:r>
              <a:rPr lang="en-US" sz="2400" dirty="0" smtClean="0"/>
              <a:t>NOFA &amp; rules to be released in Winter of 2010/11</a:t>
            </a:r>
          </a:p>
          <a:p>
            <a:pPr marL="274320" indent="-274320" eaLnBrk="1" fontAlgn="auto" hangingPunct="1">
              <a:lnSpc>
                <a:spcPct val="90000"/>
              </a:lnSpc>
              <a:spcAft>
                <a:spcPts val="0"/>
              </a:spcAft>
              <a:buFont typeface="Wingdings 2"/>
              <a:buChar char=""/>
              <a:defRPr/>
            </a:pPr>
            <a:endParaRPr lang="en-US" sz="2400" dirty="0" smtClean="0"/>
          </a:p>
          <a:p>
            <a:pPr marL="274320" indent="-274320" eaLnBrk="1" fontAlgn="auto" hangingPunct="1">
              <a:lnSpc>
                <a:spcPct val="90000"/>
              </a:lnSpc>
              <a:spcAft>
                <a:spcPts val="0"/>
              </a:spcAft>
              <a:buFont typeface="Wingdings 2"/>
              <a:buChar char=""/>
              <a:defRPr/>
            </a:pPr>
            <a:r>
              <a:rPr lang="en-US" sz="2400" dirty="0" smtClean="0"/>
              <a:t> For more information on this new program, monitor –</a:t>
            </a:r>
          </a:p>
          <a:p>
            <a:pPr marL="274320" indent="-274320" eaLnBrk="1" fontAlgn="auto" hangingPunct="1">
              <a:lnSpc>
                <a:spcPct val="90000"/>
              </a:lnSpc>
              <a:spcAft>
                <a:spcPts val="0"/>
              </a:spcAft>
              <a:buFont typeface="Wingdings 2" pitchFamily="18" charset="2"/>
              <a:buNone/>
              <a:defRPr/>
            </a:pPr>
            <a:r>
              <a:rPr lang="en-US" sz="2400" dirty="0" smtClean="0">
                <a:hlinkClick r:id="rId3"/>
              </a:rPr>
              <a:t>http://www1.va.gov/HOMELESS/SSVF.asp</a:t>
            </a:r>
            <a:endParaRPr lang="en-US" sz="2400" dirty="0" smtClean="0"/>
          </a:p>
          <a:p>
            <a:pPr marL="274320" indent="-274320" eaLnBrk="1" fontAlgn="auto" hangingPunct="1">
              <a:lnSpc>
                <a:spcPct val="90000"/>
              </a:lnSpc>
              <a:spcAft>
                <a:spcPts val="0"/>
              </a:spcAft>
              <a:buFont typeface="Wingdings 2" pitchFamily="18" charset="2"/>
              <a:buNone/>
              <a:defRPr/>
            </a:pPr>
            <a:endParaRPr lang="en-US" sz="2400" dirty="0" smtClean="0"/>
          </a:p>
          <a:p>
            <a:pPr marL="274320" indent="-274320" eaLnBrk="1" fontAlgn="auto" hangingPunct="1">
              <a:lnSpc>
                <a:spcPct val="90000"/>
              </a:lnSpc>
              <a:spcAft>
                <a:spcPts val="0"/>
              </a:spcAft>
              <a:buFont typeface="Wingdings 2" pitchFamily="18" charset="2"/>
              <a:buNone/>
              <a:defRPr/>
            </a:pPr>
            <a:endParaRPr lang="en-US" sz="2400" dirty="0" smtClean="0"/>
          </a:p>
          <a:p>
            <a:pPr marL="274320" indent="-274320" eaLnBrk="1" fontAlgn="auto" hangingPunct="1">
              <a:lnSpc>
                <a:spcPct val="90000"/>
              </a:lnSpc>
              <a:spcAft>
                <a:spcPts val="0"/>
              </a:spcAft>
              <a:buFont typeface="Wingdings 2" pitchFamily="18" charset="2"/>
              <a:buNone/>
              <a:defRPr/>
            </a:pPr>
            <a:endParaRPr lang="en-US" sz="2400" dirty="0" smtClean="0"/>
          </a:p>
          <a:p>
            <a:pPr marL="274320" indent="-274320" eaLnBrk="1" fontAlgn="auto" hangingPunct="1">
              <a:lnSpc>
                <a:spcPct val="90000"/>
              </a:lnSpc>
              <a:spcAft>
                <a:spcPts val="0"/>
              </a:spcAft>
              <a:buFont typeface="Wingdings 2"/>
              <a:buNone/>
              <a:defRPr/>
            </a:pPr>
            <a:endParaRPr lang="en-US" sz="2400" dirty="0" smtClean="0"/>
          </a:p>
          <a:p>
            <a:pPr marL="274320" indent="-274320" eaLnBrk="1" fontAlgn="auto" hangingPunct="1">
              <a:lnSpc>
                <a:spcPct val="90000"/>
              </a:lnSpc>
              <a:spcAft>
                <a:spcPts val="0"/>
              </a:spcAft>
              <a:buFont typeface="Wingdings 2"/>
              <a:buChar char=""/>
              <a:defRPr/>
            </a:pPr>
            <a:endParaRPr lang="en-US" dirty="0" smtClean="0"/>
          </a:p>
          <a:p>
            <a:pPr marL="274320" indent="-274320" eaLnBrk="1" fontAlgn="auto" hangingPunct="1">
              <a:lnSpc>
                <a:spcPct val="90000"/>
              </a:lnSpc>
              <a:spcAft>
                <a:spcPts val="0"/>
              </a:spcAft>
              <a:buFont typeface="Wingdings 2"/>
              <a:buChar char=""/>
              <a:defRPr/>
            </a:pPr>
            <a:endParaRPr lang="en-US" dirty="0" smtClean="0"/>
          </a:p>
          <a:p>
            <a:pPr marL="274320" indent="-274320" eaLnBrk="1" fontAlgn="auto" hangingPunct="1">
              <a:lnSpc>
                <a:spcPct val="90000"/>
              </a:lnSpc>
              <a:spcAft>
                <a:spcPts val="0"/>
              </a:spcAft>
              <a:buFont typeface="Wingdings 2"/>
              <a:buChar char=""/>
              <a:defRPr/>
            </a:pPr>
            <a:endParaRPr lang="en-US"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762000"/>
          </a:xfrm>
        </p:spPr>
        <p:txBody>
          <a:bodyPr>
            <a:noAutofit/>
          </a:bodyPr>
          <a:lstStyle/>
          <a:p>
            <a:pPr eaLnBrk="1" fontAlgn="auto" hangingPunct="1">
              <a:spcAft>
                <a:spcPts val="0"/>
              </a:spcAft>
              <a:defRPr/>
            </a:pPr>
            <a:r>
              <a:rPr lang="en-US" sz="3200" dirty="0" smtClean="0"/>
              <a:t>VA Homeless Initiatives &amp; Resources</a:t>
            </a:r>
            <a:endParaRPr lang="en-US" sz="3200" dirty="0"/>
          </a:p>
        </p:txBody>
      </p:sp>
      <p:sp>
        <p:nvSpPr>
          <p:cNvPr id="76803" name="Content Placeholder 2"/>
          <p:cNvSpPr>
            <a:spLocks noGrp="1"/>
          </p:cNvSpPr>
          <p:nvPr>
            <p:ph idx="1"/>
          </p:nvPr>
        </p:nvSpPr>
        <p:spPr>
          <a:xfrm>
            <a:off x="457200" y="1295400"/>
            <a:ext cx="7543800" cy="5334000"/>
          </a:xfrm>
        </p:spPr>
        <p:txBody>
          <a:bodyPr/>
          <a:lstStyle/>
          <a:p>
            <a:pPr eaLnBrk="1" hangingPunct="1"/>
            <a:r>
              <a:rPr lang="en-US" sz="2000" smtClean="0"/>
              <a:t>HUD-VA Prevention Pilot Program</a:t>
            </a:r>
          </a:p>
          <a:p>
            <a:pPr lvl="1" eaLnBrk="1" hangingPunct="1"/>
            <a:r>
              <a:rPr lang="en-US" sz="2000" smtClean="0"/>
              <a:t>Modeled after HUD’s Homeless Prevention &amp; Rapid Re-Housing Program (HPRP)</a:t>
            </a:r>
          </a:p>
          <a:p>
            <a:pPr lvl="1" eaLnBrk="1" hangingPunct="1"/>
            <a:r>
              <a:rPr lang="en-US" sz="2000" smtClean="0"/>
              <a:t>Test prevention strategies in six test communities</a:t>
            </a:r>
          </a:p>
          <a:p>
            <a:pPr lvl="1" eaLnBrk="1" hangingPunct="1"/>
            <a:r>
              <a:rPr lang="en-US" sz="2000" smtClean="0"/>
              <a:t>Prevention focus is on newly returned OIF/OEF veterans</a:t>
            </a:r>
          </a:p>
          <a:p>
            <a:pPr lvl="1" eaLnBrk="1" hangingPunct="1"/>
            <a:r>
              <a:rPr lang="en-US" sz="2000" smtClean="0"/>
              <a:t>Released July 2010</a:t>
            </a:r>
          </a:p>
          <a:p>
            <a:pPr lvl="1" eaLnBrk="1" hangingPunct="1"/>
            <a:r>
              <a:rPr lang="en-US" sz="2000" smtClean="0"/>
              <a:t>5 communities identified</a:t>
            </a:r>
          </a:p>
          <a:p>
            <a:pPr lvl="1" eaLnBrk="1" hangingPunct="1"/>
            <a:r>
              <a:rPr lang="en-US" sz="2000" smtClean="0"/>
              <a:t>$2 million per site ($10 million total)</a:t>
            </a:r>
          </a:p>
          <a:p>
            <a:pPr eaLnBrk="1" hangingPunct="1">
              <a:buFont typeface="Wingdings 2" pitchFamily="18" charset="2"/>
              <a:buNone/>
            </a:pPr>
            <a:endParaRPr lang="en-US" sz="800" smtClean="0"/>
          </a:p>
          <a:p>
            <a:pPr eaLnBrk="1" hangingPunct="1"/>
            <a:r>
              <a:rPr lang="en-US" smtClean="0"/>
              <a:t>VA Contract Residential Rehabilitation Program </a:t>
            </a:r>
          </a:p>
          <a:p>
            <a:pPr lvl="1" eaLnBrk="1" hangingPunct="1"/>
            <a:r>
              <a:rPr lang="en-US" smtClean="0"/>
              <a:t>Expansion this fiscal year</a:t>
            </a:r>
          </a:p>
          <a:p>
            <a:pPr lvl="1" eaLnBrk="1" hangingPunct="1"/>
            <a:endParaRPr lang="en-US" smtClean="0"/>
          </a:p>
          <a:p>
            <a:pPr eaLnBrk="1" hangingPunct="1">
              <a:buFont typeface="Wingdings 2" pitchFamily="18" charset="2"/>
              <a:buNone/>
            </a:pPr>
            <a:endParaRPr lang="en-US" smtClean="0"/>
          </a:p>
        </p:txBody>
      </p:sp>
      <p:sp>
        <p:nvSpPr>
          <p:cNvPr id="76804"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08327D29-BC50-4A14-BEF7-11AAC025AD54}" type="slidenum">
              <a:rPr lang="en-US" b="0" smtClean="0">
                <a:solidFill>
                  <a:schemeClr val="tx2"/>
                </a:solidFill>
                <a:latin typeface="Arial" pitchFamily="34" charset="0"/>
              </a:rPr>
              <a:pPr algn="r"/>
              <a:t>62</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304800" y="1219200"/>
            <a:ext cx="7239000" cy="5334000"/>
          </a:xfrm>
        </p:spPr>
        <p:txBody>
          <a:bodyPr>
            <a:normAutofit fontScale="92500" lnSpcReduction="20000"/>
          </a:bodyPr>
          <a:lstStyle/>
          <a:p>
            <a:pPr marL="521208" lvl="1" eaLnBrk="1" fontAlgn="auto" hangingPunct="1">
              <a:spcAft>
                <a:spcPts val="0"/>
              </a:spcAft>
              <a:buClr>
                <a:schemeClr val="accent4"/>
              </a:buClr>
              <a:buFont typeface="Wingdings 2" pitchFamily="18" charset="2"/>
              <a:buNone/>
              <a:defRPr/>
            </a:pPr>
            <a:endParaRPr lang="en-US" dirty="0" smtClean="0">
              <a:solidFill>
                <a:schemeClr val="tx1">
                  <a:tint val="85000"/>
                </a:schemeClr>
              </a:solidFill>
            </a:endParaRPr>
          </a:p>
          <a:p>
            <a:pPr marL="521208" lvl="1" eaLnBrk="1" fontAlgn="auto" hangingPunct="1">
              <a:spcAft>
                <a:spcPts val="0"/>
              </a:spcAft>
              <a:buClr>
                <a:schemeClr val="accent4"/>
              </a:buClr>
              <a:buFont typeface="Wingdings 2" pitchFamily="18" charset="2"/>
              <a:buNone/>
              <a:defRPr/>
            </a:pPr>
            <a:endParaRPr lang="en-US" dirty="0" smtClean="0">
              <a:solidFill>
                <a:schemeClr val="tx1">
                  <a:tint val="85000"/>
                </a:schemeClr>
              </a:solidFill>
            </a:endParaRP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The VA’s Capital Management Program seeks to identified underutilized property on VAMC campuses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Use the Enhanced Use Lease Program to lease property for the purpose of creating housing for homeless veterans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2008 – VA identified 49 site for development – 22 site are currently in active development</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Second Round of properties to be identified by the VA over the next year.</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$50 million (FY 10) was recently appropriated to provide capital to assist with the development of housing for homeless veterans on VA campuses </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For more information go to:</a:t>
            </a:r>
          </a:p>
          <a:p>
            <a:pPr marL="521208" lvl="1" eaLnBrk="1" fontAlgn="auto" hangingPunct="1">
              <a:spcAft>
                <a:spcPts val="0"/>
              </a:spcAft>
              <a:buClr>
                <a:schemeClr val="accent4"/>
              </a:buClr>
              <a:buFont typeface="Wingdings 2" pitchFamily="18" charset="2"/>
              <a:buNone/>
              <a:defRPr/>
            </a:pPr>
            <a:r>
              <a:rPr lang="en-US" dirty="0" smtClean="0">
                <a:solidFill>
                  <a:schemeClr val="tx1">
                    <a:tint val="85000"/>
                  </a:schemeClr>
                </a:solidFill>
                <a:hlinkClick r:id="rId3"/>
              </a:rPr>
              <a:t>http://www4.va.gov/assetmanagement/missionhomeless</a:t>
            </a:r>
            <a:endParaRPr lang="en-US" dirty="0" smtClean="0">
              <a:solidFill>
                <a:schemeClr val="tx1">
                  <a:tint val="85000"/>
                </a:schemeClr>
              </a:solidFill>
            </a:endParaRPr>
          </a:p>
          <a:p>
            <a:pPr marL="521208" lvl="1" eaLnBrk="1" fontAlgn="auto" hangingPunct="1">
              <a:spcAft>
                <a:spcPts val="0"/>
              </a:spcAft>
              <a:buClr>
                <a:schemeClr val="accent4"/>
              </a:buClr>
              <a:buFont typeface="Wingdings 2" pitchFamily="18" charset="2"/>
              <a:buNone/>
              <a:defRPr/>
            </a:pPr>
            <a:endParaRPr lang="en-US" dirty="0" smtClean="0">
              <a:solidFill>
                <a:schemeClr val="tx1">
                  <a:tint val="85000"/>
                </a:schemeClr>
              </a:solidFill>
            </a:endParaRPr>
          </a:p>
          <a:p>
            <a:pPr marL="521208" lvl="1" eaLnBrk="1" fontAlgn="auto" hangingPunct="1">
              <a:spcAft>
                <a:spcPts val="0"/>
              </a:spcAft>
              <a:buClr>
                <a:schemeClr val="accent4"/>
              </a:buClr>
              <a:buFont typeface="Wingdings 2"/>
              <a:buNone/>
              <a:defRPr/>
            </a:pPr>
            <a:endParaRPr lang="en-US" dirty="0" smtClean="0">
              <a:solidFill>
                <a:schemeClr val="tx1">
                  <a:tint val="85000"/>
                </a:schemeClr>
              </a:solidFill>
            </a:endParaRPr>
          </a:p>
        </p:txBody>
      </p:sp>
      <p:sp>
        <p:nvSpPr>
          <p:cNvPr id="77827"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5691101A-EFF6-4C6D-8475-5348FB1A1A77}" type="slidenum">
              <a:rPr lang="en-US" b="0" smtClean="0">
                <a:solidFill>
                  <a:schemeClr val="tx2"/>
                </a:solidFill>
                <a:latin typeface="Arial" pitchFamily="34" charset="0"/>
              </a:rPr>
              <a:pPr algn="r"/>
              <a:t>63</a:t>
            </a:fld>
            <a:endParaRPr lang="en-US" b="0" smtClean="0">
              <a:solidFill>
                <a:schemeClr val="tx2"/>
              </a:solidFill>
              <a:latin typeface="Arial" pitchFamily="34" charset="0"/>
            </a:endParaRPr>
          </a:p>
        </p:txBody>
      </p:sp>
      <p:sp>
        <p:nvSpPr>
          <p:cNvPr id="5" name="Title 4"/>
          <p:cNvSpPr>
            <a:spLocks noGrp="1"/>
          </p:cNvSpPr>
          <p:nvPr>
            <p:ph type="title"/>
          </p:nvPr>
        </p:nvSpPr>
        <p:spPr/>
        <p:txBody>
          <a:bodyPr/>
          <a:lstStyle/>
          <a:p>
            <a:pPr eaLnBrk="1" fontAlgn="auto" hangingPunct="1">
              <a:spcAft>
                <a:spcPts val="0"/>
              </a:spcAft>
              <a:defRPr/>
            </a:pPr>
            <a:r>
              <a:rPr lang="en-US" sz="3200" dirty="0" smtClean="0"/>
              <a:t>VA Homeless Initiatives &amp; Resources</a:t>
            </a:r>
            <a:endParaRPr lang="en-US" sz="3200" dirty="0"/>
          </a:p>
        </p:txBody>
      </p:sp>
      <p:sp>
        <p:nvSpPr>
          <p:cNvPr id="6" name="Content Placeholder 2"/>
          <p:cNvSpPr txBox="1">
            <a:spLocks/>
          </p:cNvSpPr>
          <p:nvPr/>
        </p:nvSpPr>
        <p:spPr>
          <a:xfrm>
            <a:off x="609600" y="1447800"/>
            <a:ext cx="7239000" cy="5334000"/>
          </a:xfrm>
          <a:prstGeom prst="rect">
            <a:avLst/>
          </a:prstGeom>
        </p:spPr>
        <p:txBody>
          <a:bodyPr>
            <a:normAutofit/>
          </a:bodyPr>
          <a:lstStyle/>
          <a:p>
            <a:pPr marL="274320" indent="-274320" fontAlgn="auto">
              <a:spcBef>
                <a:spcPts val="600"/>
              </a:spcBef>
              <a:spcAft>
                <a:spcPts val="0"/>
              </a:spcAft>
              <a:buClr>
                <a:schemeClr val="tx2"/>
              </a:buClr>
              <a:buSzPct val="73000"/>
              <a:defRPr/>
            </a:pPr>
            <a:r>
              <a:rPr lang="en-US" sz="2400" dirty="0">
                <a:latin typeface="+mn-lt"/>
              </a:rPr>
              <a:t>Mission Homeless</a:t>
            </a:r>
          </a:p>
          <a:p>
            <a:pPr marL="521208" lvl="1" indent="-228600" fontAlgn="auto">
              <a:spcBef>
                <a:spcPts val="500"/>
              </a:spcBef>
              <a:spcAft>
                <a:spcPts val="0"/>
              </a:spcAft>
              <a:buClr>
                <a:schemeClr val="accent4"/>
              </a:buClr>
              <a:buSzPct val="80000"/>
              <a:buFont typeface="Wingdings 2"/>
              <a:buChar char=""/>
              <a:defRPr/>
            </a:pPr>
            <a:endParaRPr lang="en-US" sz="2300" dirty="0">
              <a:solidFill>
                <a:schemeClr val="tx1">
                  <a:tint val="85000"/>
                </a:schemeClr>
              </a:solidFill>
              <a:latin typeface="+mn-lt"/>
            </a:endParaRPr>
          </a:p>
          <a:p>
            <a:pPr marL="521208" lvl="1" indent="-228600" fontAlgn="auto">
              <a:spcBef>
                <a:spcPts val="500"/>
              </a:spcBef>
              <a:spcAft>
                <a:spcPts val="0"/>
              </a:spcAft>
              <a:buClr>
                <a:schemeClr val="accent4"/>
              </a:buClr>
              <a:buSzPct val="80000"/>
              <a:buFont typeface="Wingdings 2" pitchFamily="18" charset="2"/>
              <a:buNone/>
              <a:defRPr/>
            </a:pPr>
            <a:endParaRPr lang="en-US" sz="2300" dirty="0">
              <a:solidFill>
                <a:schemeClr val="tx1">
                  <a:tint val="85000"/>
                </a:schemeClr>
              </a:solidFill>
              <a:latin typeface="+mn-lt"/>
            </a:endParaRPr>
          </a:p>
          <a:p>
            <a:pPr marL="521208" lvl="1" indent="-228600" fontAlgn="auto">
              <a:spcBef>
                <a:spcPts val="500"/>
              </a:spcBef>
              <a:spcAft>
                <a:spcPts val="0"/>
              </a:spcAft>
              <a:buClr>
                <a:schemeClr val="accent4"/>
              </a:buClr>
              <a:buSzPct val="80000"/>
              <a:buFont typeface="Wingdings 2" pitchFamily="18" charset="2"/>
              <a:buNone/>
              <a:defRPr/>
            </a:pPr>
            <a:endParaRPr lang="en-US" sz="2300" dirty="0">
              <a:solidFill>
                <a:schemeClr val="tx1">
                  <a:tint val="85000"/>
                </a:schemeClr>
              </a:solidFill>
              <a:latin typeface="+mn-l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dirty="0" smtClean="0"/>
              <a:t>VA Homeless Initiatives and Resources</a:t>
            </a:r>
            <a:endParaRPr lang="en-US" sz="3200" dirty="0"/>
          </a:p>
        </p:txBody>
      </p:sp>
      <p:sp>
        <p:nvSpPr>
          <p:cNvPr id="29699" name="Content Placeholder 2"/>
          <p:cNvSpPr>
            <a:spLocks noGrp="1"/>
          </p:cNvSpPr>
          <p:nvPr>
            <p:ph idx="1"/>
          </p:nvPr>
        </p:nvSpPr>
        <p:spPr>
          <a:xfrm>
            <a:off x="304800" y="1295400"/>
            <a:ext cx="7543800" cy="5334000"/>
          </a:xfrm>
        </p:spPr>
        <p:txBody>
          <a:bodyPr>
            <a:normAutofit/>
          </a:bodyPr>
          <a:lstStyle/>
          <a:p>
            <a:pPr marL="274320" indent="-274320" eaLnBrk="1" fontAlgn="auto" hangingPunct="1">
              <a:spcAft>
                <a:spcPts val="0"/>
              </a:spcAft>
              <a:buFont typeface="Wingdings 2" pitchFamily="18" charset="2"/>
              <a:buNone/>
              <a:defRPr/>
            </a:pPr>
            <a:r>
              <a:rPr lang="en-US" sz="2400" b="1" dirty="0" smtClean="0">
                <a:solidFill>
                  <a:schemeClr val="accent6">
                    <a:lumMod val="75000"/>
                  </a:schemeClr>
                </a:solidFill>
              </a:rPr>
              <a:t>National Center On Homelessness Among Veterans</a:t>
            </a:r>
          </a:p>
          <a:p>
            <a:pPr marL="274320" indent="-274320" eaLnBrk="1" fontAlgn="auto" hangingPunct="1">
              <a:spcAft>
                <a:spcPts val="0"/>
              </a:spcAft>
              <a:buFont typeface="Wingdings 2"/>
              <a:buChar char=""/>
              <a:defRPr/>
            </a:pPr>
            <a:r>
              <a:rPr lang="en-US" sz="2400" dirty="0" smtClean="0"/>
              <a:t>Center’s Goals</a:t>
            </a:r>
          </a:p>
          <a:p>
            <a:pPr marL="521208" lvl="1" eaLnBrk="1" fontAlgn="auto" hangingPunct="1">
              <a:spcAft>
                <a:spcPts val="0"/>
              </a:spcAft>
              <a:buClr>
                <a:schemeClr val="accent4"/>
              </a:buClr>
              <a:buFont typeface="Wingdings 2"/>
              <a:buChar char=""/>
              <a:defRPr/>
            </a:pPr>
            <a:r>
              <a:rPr lang="en-US" sz="2100" dirty="0" smtClean="0">
                <a:solidFill>
                  <a:schemeClr val="tx1">
                    <a:tint val="85000"/>
                  </a:schemeClr>
                </a:solidFill>
                <a:cs typeface="Arial" pitchFamily="34" charset="0"/>
              </a:rPr>
              <a:t>Promote the development of </a:t>
            </a:r>
            <a:r>
              <a:rPr lang="en-US" sz="2100" u="sng" dirty="0" smtClean="0">
                <a:solidFill>
                  <a:schemeClr val="tx1">
                    <a:tint val="85000"/>
                  </a:schemeClr>
                </a:solidFill>
                <a:cs typeface="Arial" pitchFamily="34" charset="0"/>
              </a:rPr>
              <a:t>policy &amp; practice</a:t>
            </a:r>
          </a:p>
          <a:p>
            <a:pPr marL="521208" lvl="1" eaLnBrk="1" fontAlgn="auto" hangingPunct="1">
              <a:spcAft>
                <a:spcPts val="0"/>
              </a:spcAft>
              <a:buClr>
                <a:schemeClr val="accent4"/>
              </a:buClr>
              <a:buFont typeface="Wingdings 2"/>
              <a:buChar char=""/>
              <a:defRPr/>
            </a:pPr>
            <a:r>
              <a:rPr lang="en-US" sz="2100" dirty="0" smtClean="0">
                <a:solidFill>
                  <a:schemeClr val="tx1">
                    <a:tint val="85000"/>
                  </a:schemeClr>
                </a:solidFill>
                <a:cs typeface="Arial" pitchFamily="34" charset="0"/>
              </a:rPr>
              <a:t>Develop </a:t>
            </a:r>
            <a:r>
              <a:rPr lang="en-US" sz="2100" u="sng" dirty="0" smtClean="0">
                <a:solidFill>
                  <a:schemeClr val="tx1">
                    <a:tint val="85000"/>
                  </a:schemeClr>
                </a:solidFill>
                <a:cs typeface="Arial" pitchFamily="34" charset="0"/>
              </a:rPr>
              <a:t>new empirical knowledge</a:t>
            </a:r>
            <a:r>
              <a:rPr lang="en-US" sz="2100" dirty="0" smtClean="0">
                <a:solidFill>
                  <a:srgbClr val="000000"/>
                </a:solidFill>
                <a:cs typeface="Arial" pitchFamily="34" charset="0"/>
              </a:rPr>
              <a:t> </a:t>
            </a:r>
          </a:p>
          <a:p>
            <a:pPr marL="521208" lvl="1" eaLnBrk="1" fontAlgn="auto" hangingPunct="1">
              <a:spcAft>
                <a:spcPts val="0"/>
              </a:spcAft>
              <a:buClr>
                <a:schemeClr val="accent4"/>
              </a:buClr>
              <a:buFont typeface="Wingdings 2"/>
              <a:buChar char=""/>
              <a:defRPr/>
            </a:pPr>
            <a:r>
              <a:rPr lang="en-US" sz="2100" dirty="0" smtClean="0">
                <a:solidFill>
                  <a:schemeClr val="tx1">
                    <a:tint val="85000"/>
                  </a:schemeClr>
                </a:solidFill>
                <a:cs typeface="Arial" pitchFamily="34" charset="0"/>
              </a:rPr>
              <a:t>Provide </a:t>
            </a:r>
            <a:r>
              <a:rPr lang="en-US" sz="2100" u="sng" dirty="0" smtClean="0">
                <a:solidFill>
                  <a:schemeClr val="tx1">
                    <a:tint val="85000"/>
                  </a:schemeClr>
                </a:solidFill>
                <a:cs typeface="Arial" pitchFamily="34" charset="0"/>
              </a:rPr>
              <a:t>education /training</a:t>
            </a:r>
            <a:r>
              <a:rPr lang="en-US" sz="2100" dirty="0" smtClean="0">
                <a:solidFill>
                  <a:schemeClr val="tx1">
                    <a:tint val="85000"/>
                  </a:schemeClr>
                </a:solidFill>
                <a:cs typeface="Arial" pitchFamily="34" charset="0"/>
              </a:rPr>
              <a:t> for VA &amp; community partners &amp; disseminate evidence-based/emerging best practices</a:t>
            </a:r>
          </a:p>
          <a:p>
            <a:pPr marL="521208" lvl="1" eaLnBrk="1" fontAlgn="auto" hangingPunct="1">
              <a:spcAft>
                <a:spcPts val="0"/>
              </a:spcAft>
              <a:buClr>
                <a:schemeClr val="accent4"/>
              </a:buClr>
              <a:buFont typeface="Wingdings 2"/>
              <a:buChar char=""/>
              <a:defRPr/>
            </a:pPr>
            <a:r>
              <a:rPr lang="en-US" sz="2100" dirty="0" smtClean="0">
                <a:solidFill>
                  <a:schemeClr val="tx1">
                    <a:tint val="85000"/>
                  </a:schemeClr>
                </a:solidFill>
                <a:cs typeface="Arial" pitchFamily="34" charset="0"/>
              </a:rPr>
              <a:t>Support </a:t>
            </a:r>
            <a:r>
              <a:rPr lang="en-US" sz="2100" u="sng" dirty="0" smtClean="0">
                <a:solidFill>
                  <a:schemeClr val="tx1">
                    <a:tint val="85000"/>
                  </a:schemeClr>
                </a:solidFill>
                <a:cs typeface="Arial" pitchFamily="34" charset="0"/>
              </a:rPr>
              <a:t>implementation</a:t>
            </a:r>
            <a:r>
              <a:rPr lang="en-US" sz="2100" dirty="0" smtClean="0">
                <a:solidFill>
                  <a:schemeClr val="tx1">
                    <a:tint val="85000"/>
                  </a:schemeClr>
                </a:solidFill>
                <a:cs typeface="Arial" pitchFamily="34" charset="0"/>
              </a:rPr>
              <a:t> of relevant research findings into clinical practice</a:t>
            </a:r>
          </a:p>
          <a:p>
            <a:pPr marL="521208" lvl="1" eaLnBrk="1" fontAlgn="auto" hangingPunct="1">
              <a:spcAft>
                <a:spcPts val="0"/>
              </a:spcAft>
              <a:buClr>
                <a:schemeClr val="accent4"/>
              </a:buClr>
              <a:buFont typeface="Wingdings 2"/>
              <a:buChar char=""/>
              <a:defRPr/>
            </a:pPr>
            <a:endParaRPr lang="en-US" sz="2100" dirty="0" smtClean="0">
              <a:solidFill>
                <a:schemeClr val="tx1">
                  <a:tint val="85000"/>
                </a:schemeClr>
              </a:solidFill>
              <a:cs typeface="Arial" pitchFamily="34" charset="0"/>
            </a:endParaRPr>
          </a:p>
          <a:p>
            <a:pPr marL="274320" indent="-274320" eaLnBrk="1" fontAlgn="auto" hangingPunct="1">
              <a:spcAft>
                <a:spcPts val="0"/>
              </a:spcAft>
              <a:buFont typeface="Wingdings 2"/>
              <a:buChar char=""/>
              <a:defRPr/>
            </a:pPr>
            <a:r>
              <a:rPr lang="en-US" sz="2400" dirty="0" smtClean="0">
                <a:cs typeface="Arial" pitchFamily="34" charset="0"/>
              </a:rPr>
              <a:t>For more information on the Center’s work go to:</a:t>
            </a:r>
          </a:p>
          <a:p>
            <a:pPr marL="274320" indent="-274320" eaLnBrk="1" fontAlgn="auto" hangingPunct="1">
              <a:spcAft>
                <a:spcPts val="0"/>
              </a:spcAft>
              <a:buFont typeface="Wingdings 2" pitchFamily="18" charset="2"/>
              <a:buNone/>
              <a:defRPr/>
            </a:pPr>
            <a:r>
              <a:rPr lang="en-US" sz="2400" dirty="0" smtClean="0">
                <a:cs typeface="Arial" pitchFamily="34" charset="0"/>
                <a:hlinkClick r:id="rId3"/>
              </a:rPr>
              <a:t>http://www1.va.gov/HOMELESS/NationalCenter.asp</a:t>
            </a:r>
            <a:endParaRPr lang="en-US" sz="2400" dirty="0" smtClean="0">
              <a:cs typeface="Arial" pitchFamily="34" charset="0"/>
            </a:endParaRPr>
          </a:p>
          <a:p>
            <a:pPr marL="274320" indent="-274320" eaLnBrk="1" fontAlgn="auto" hangingPunct="1">
              <a:spcAft>
                <a:spcPts val="0"/>
              </a:spcAft>
              <a:buFont typeface="Wingdings 2" pitchFamily="18" charset="2"/>
              <a:buNone/>
              <a:defRPr/>
            </a:pPr>
            <a:endParaRPr lang="en-US" sz="2400" dirty="0" smtClean="0">
              <a:cs typeface="Arial" pitchFamily="34" charset="0"/>
            </a:endParaRPr>
          </a:p>
          <a:p>
            <a:pPr marL="274320" indent="-274320" eaLnBrk="1" fontAlgn="auto" hangingPunct="1">
              <a:spcAft>
                <a:spcPts val="0"/>
              </a:spcAft>
              <a:buFont typeface="Wingdings 2"/>
              <a:buChar char=""/>
              <a:defRPr/>
            </a:pPr>
            <a:endParaRPr lang="en-US" sz="2400" dirty="0" smtClean="0">
              <a:cs typeface="Arial" pitchFamily="34" charset="0"/>
            </a:endParaRPr>
          </a:p>
          <a:p>
            <a:pPr marL="521208" lvl="1" eaLnBrk="1" fontAlgn="auto" hangingPunct="1">
              <a:spcAft>
                <a:spcPts val="0"/>
              </a:spcAft>
              <a:buClr>
                <a:schemeClr val="accent4"/>
              </a:buClr>
              <a:buFont typeface="Wingdings 2" pitchFamily="18" charset="2"/>
              <a:buNone/>
              <a:defRPr/>
            </a:pPr>
            <a:endParaRPr lang="en-US" sz="2100" dirty="0" smtClean="0">
              <a:solidFill>
                <a:schemeClr val="tx1">
                  <a:tint val="85000"/>
                </a:schemeClr>
              </a:solidFill>
              <a:cs typeface="Arial" pitchFamily="34" charset="0"/>
            </a:endParaRPr>
          </a:p>
          <a:p>
            <a:pPr marL="521208" lvl="1" eaLnBrk="1" fontAlgn="auto" hangingPunct="1">
              <a:spcAft>
                <a:spcPts val="0"/>
              </a:spcAft>
              <a:buClr>
                <a:schemeClr val="accent4"/>
              </a:buClr>
              <a:buFont typeface="Wingdings 2"/>
              <a:buChar char=""/>
              <a:defRPr/>
            </a:pPr>
            <a:endParaRPr lang="en-US" sz="2100" dirty="0" smtClean="0">
              <a:solidFill>
                <a:schemeClr val="tx1">
                  <a:tint val="85000"/>
                </a:schemeClr>
              </a:solidFill>
            </a:endParaRPr>
          </a:p>
        </p:txBody>
      </p:sp>
      <p:sp>
        <p:nvSpPr>
          <p:cNvPr id="78852"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9D4FE9BD-2BFC-4B99-A1AC-F3B4E9005F2C}" type="slidenum">
              <a:rPr lang="en-US" b="0" smtClean="0">
                <a:solidFill>
                  <a:schemeClr val="tx2"/>
                </a:solidFill>
                <a:latin typeface="Arial" pitchFamily="34" charset="0"/>
              </a:rPr>
              <a:pPr algn="r"/>
              <a:t>64</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400" dirty="0" smtClean="0"/>
              <a:t>VA Homeless Initiatives and Resources</a:t>
            </a:r>
            <a:endParaRPr lang="en-US" sz="2400" dirty="0"/>
          </a:p>
        </p:txBody>
      </p:sp>
      <p:sp>
        <p:nvSpPr>
          <p:cNvPr id="30723" name="Content Placeholder 2"/>
          <p:cNvSpPr>
            <a:spLocks noGrp="1"/>
          </p:cNvSpPr>
          <p:nvPr>
            <p:ph idx="1"/>
          </p:nvPr>
        </p:nvSpPr>
        <p:spPr/>
        <p:txBody>
          <a:bodyPr>
            <a:normAutofit fontScale="92500" lnSpcReduction="20000"/>
          </a:bodyPr>
          <a:lstStyle/>
          <a:p>
            <a:pPr marL="274320" indent="-274320" eaLnBrk="1" fontAlgn="auto" hangingPunct="1">
              <a:spcAft>
                <a:spcPts val="0"/>
              </a:spcAft>
              <a:buFont typeface="Wingdings 2" pitchFamily="18" charset="2"/>
              <a:buNone/>
              <a:defRPr/>
            </a:pPr>
            <a:r>
              <a:rPr lang="en-US" sz="2400" b="1" dirty="0" smtClean="0">
                <a:solidFill>
                  <a:schemeClr val="accent6">
                    <a:lumMod val="75000"/>
                  </a:schemeClr>
                </a:solidFill>
              </a:rPr>
              <a:t>Center’s Initial Research Studies:</a:t>
            </a:r>
          </a:p>
          <a:p>
            <a:pPr marL="274320" indent="-274320" eaLnBrk="1" fontAlgn="auto" hangingPunct="1">
              <a:spcAft>
                <a:spcPts val="0"/>
              </a:spcAft>
              <a:buFont typeface="Wingdings 2" pitchFamily="18" charset="2"/>
              <a:buNone/>
              <a:defRPr/>
            </a:pPr>
            <a:endParaRPr lang="en-US" sz="800" dirty="0" smtClean="0"/>
          </a:p>
          <a:p>
            <a:pPr marL="274320" indent="-274320" eaLnBrk="1" fontAlgn="auto" hangingPunct="1">
              <a:spcAft>
                <a:spcPts val="0"/>
              </a:spcAft>
              <a:buFont typeface="Wingdings 2" pitchFamily="18" charset="2"/>
              <a:buNone/>
              <a:defRPr/>
            </a:pPr>
            <a:r>
              <a:rPr lang="en-US" sz="2000" dirty="0" smtClean="0"/>
              <a:t>Study One</a:t>
            </a:r>
          </a:p>
          <a:p>
            <a:pPr marL="521208" lvl="1" eaLnBrk="1" fontAlgn="auto" hangingPunct="1">
              <a:spcAft>
                <a:spcPts val="0"/>
              </a:spcAft>
              <a:buClr>
                <a:schemeClr val="accent4"/>
              </a:buClr>
              <a:buFont typeface="Wingdings 2"/>
              <a:buChar char=""/>
              <a:defRPr/>
            </a:pPr>
            <a:r>
              <a:rPr lang="en-US" sz="2000" dirty="0" smtClean="0">
                <a:solidFill>
                  <a:schemeClr val="tx1">
                    <a:tint val="85000"/>
                  </a:schemeClr>
                </a:solidFill>
                <a:cs typeface="Times New Roman" pitchFamily="18" charset="0"/>
              </a:rPr>
              <a:t>Evaluating Housing Programs for Homeless Veterans (Colleen Clark, PhD)</a:t>
            </a:r>
          </a:p>
          <a:p>
            <a:pPr marL="758952" lvl="2" eaLnBrk="1" fontAlgn="auto" hangingPunct="1">
              <a:spcAft>
                <a:spcPts val="0"/>
              </a:spcAft>
              <a:buClr>
                <a:schemeClr val="accent4"/>
              </a:buClr>
              <a:buFont typeface="Wingdings"/>
              <a:buChar char=""/>
              <a:defRPr/>
            </a:pPr>
            <a:r>
              <a:rPr lang="en-US" dirty="0" smtClean="0">
                <a:cs typeface="Times New Roman" pitchFamily="18" charset="0"/>
              </a:rPr>
              <a:t>Evaluate community-based housing services</a:t>
            </a:r>
          </a:p>
          <a:p>
            <a:pPr marL="758952" lvl="2" eaLnBrk="1" fontAlgn="auto" hangingPunct="1">
              <a:spcAft>
                <a:spcPts val="0"/>
              </a:spcAft>
              <a:buClr>
                <a:schemeClr val="accent4"/>
              </a:buClr>
              <a:buFont typeface="Wingdings"/>
              <a:buChar char=""/>
              <a:defRPr/>
            </a:pPr>
            <a:r>
              <a:rPr lang="en-US" dirty="0" smtClean="0">
                <a:cs typeface="Times New Roman" pitchFamily="18" charset="0"/>
              </a:rPr>
              <a:t>Define key features of the housing &amp; associated services, to determine criteria that measure these features, and to conduct assessments to describe the housing options </a:t>
            </a:r>
          </a:p>
          <a:p>
            <a:pPr marL="274320" indent="-274320" eaLnBrk="1" fontAlgn="auto" hangingPunct="1">
              <a:spcAft>
                <a:spcPts val="0"/>
              </a:spcAft>
              <a:buFont typeface="Wingdings 2" pitchFamily="18" charset="2"/>
              <a:buNone/>
              <a:defRPr/>
            </a:pPr>
            <a:r>
              <a:rPr lang="en-US" sz="2000" dirty="0" smtClean="0"/>
              <a:t>Study Two</a:t>
            </a:r>
          </a:p>
          <a:p>
            <a:pPr marL="521208" lvl="1" eaLnBrk="1" fontAlgn="auto" hangingPunct="1">
              <a:spcAft>
                <a:spcPts val="0"/>
              </a:spcAft>
              <a:buClr>
                <a:schemeClr val="accent4"/>
              </a:buClr>
              <a:buFont typeface="Wingdings 2"/>
              <a:buChar char=""/>
              <a:defRPr/>
            </a:pPr>
            <a:r>
              <a:rPr lang="en-US" sz="2000" dirty="0" smtClean="0">
                <a:solidFill>
                  <a:schemeClr val="tx1">
                    <a:tint val="85000"/>
                  </a:schemeClr>
                </a:solidFill>
                <a:cs typeface="Times New Roman" pitchFamily="18" charset="0"/>
              </a:rPr>
              <a:t>Applying Administrative Data to Estimate the Prevalence of Veterans Among Homelessness Program Users &amp; their use of VA-Funded Health Services (Dennis Culhane, PhD)</a:t>
            </a:r>
          </a:p>
          <a:p>
            <a:pPr marL="758952" lvl="2" eaLnBrk="1" fontAlgn="auto" hangingPunct="1">
              <a:spcAft>
                <a:spcPts val="0"/>
              </a:spcAft>
              <a:buClr>
                <a:schemeClr val="accent4"/>
              </a:buClr>
              <a:buFont typeface="Wingdings"/>
              <a:buChar char=""/>
              <a:defRPr/>
            </a:pPr>
            <a:r>
              <a:rPr lang="en-US" dirty="0" smtClean="0">
                <a:cs typeface="Times New Roman" pitchFamily="18" charset="0"/>
              </a:rPr>
              <a:t>Estimate the prevalence of Veterans among the homeless population &amp; their use of VA-funded health services  </a:t>
            </a:r>
          </a:p>
          <a:p>
            <a:pPr marL="758952" lvl="2" eaLnBrk="1" fontAlgn="auto" hangingPunct="1">
              <a:spcAft>
                <a:spcPts val="0"/>
              </a:spcAft>
              <a:buClr>
                <a:schemeClr val="accent4"/>
              </a:buClr>
              <a:buFont typeface="Wingdings"/>
              <a:buChar char=""/>
              <a:defRPr/>
            </a:pPr>
            <a:r>
              <a:rPr lang="en-US" dirty="0" smtClean="0">
                <a:cs typeface="Times New Roman" pitchFamily="18" charset="0"/>
              </a:rPr>
              <a:t>Identification of characteristics of homeless program users reporting to be veterans in HMIS</a:t>
            </a:r>
          </a:p>
          <a:p>
            <a:pPr marL="758952" lvl="2" eaLnBrk="1" fontAlgn="auto" hangingPunct="1">
              <a:spcAft>
                <a:spcPts val="0"/>
              </a:spcAft>
              <a:buClr>
                <a:schemeClr val="accent4"/>
              </a:buClr>
              <a:buFont typeface="Wingdings"/>
              <a:buChar char=""/>
              <a:defRPr/>
            </a:pPr>
            <a:r>
              <a:rPr lang="en-US" dirty="0" smtClean="0">
                <a:cs typeface="Times New Roman" pitchFamily="18" charset="0"/>
              </a:rPr>
              <a:t>Program utilization data integrated with VA health data to examine health care utilization patterns  &amp; costs among homeless veterans </a:t>
            </a:r>
          </a:p>
        </p:txBody>
      </p:sp>
      <p:sp>
        <p:nvSpPr>
          <p:cNvPr id="79876"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algn="r"/>
            <a:fld id="{B92E4330-1C3A-458D-BFEF-F3E6A89D0051}" type="slidenum">
              <a:rPr lang="en-US" b="0" smtClean="0">
                <a:solidFill>
                  <a:schemeClr val="tx2"/>
                </a:solidFill>
                <a:latin typeface="Arial" pitchFamily="34" charset="0"/>
              </a:rPr>
              <a:pPr algn="r"/>
              <a:t>65</a:t>
            </a:fld>
            <a:endParaRPr lang="en-US" b="0" smtClean="0">
              <a:solidFill>
                <a:schemeClr val="tx2"/>
              </a:solidFill>
              <a:latin typeface="Arial"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457200" y="-152400"/>
            <a:ext cx="8229600" cy="1143000"/>
          </a:xfrm>
        </p:spPr>
        <p:txBody>
          <a:bodyPr/>
          <a:lstStyle/>
          <a:p>
            <a:pPr eaLnBrk="1" fontAlgn="auto" hangingPunct="1">
              <a:spcAft>
                <a:spcPts val="0"/>
              </a:spcAft>
              <a:defRPr/>
            </a:pPr>
            <a:r>
              <a:rPr lang="en-US" sz="2800" dirty="0" smtClean="0"/>
              <a:t>Key Homeless Initiatives &amp; Resources</a:t>
            </a:r>
          </a:p>
        </p:txBody>
      </p:sp>
      <p:sp>
        <p:nvSpPr>
          <p:cNvPr id="103427" name="Rectangle 3"/>
          <p:cNvSpPr>
            <a:spLocks noGrp="1" noChangeArrowheads="1"/>
          </p:cNvSpPr>
          <p:nvPr>
            <p:ph idx="1"/>
          </p:nvPr>
        </p:nvSpPr>
        <p:spPr>
          <a:xfrm>
            <a:off x="381000" y="1447800"/>
            <a:ext cx="7391400" cy="4525963"/>
          </a:xfrm>
        </p:spPr>
        <p:txBody>
          <a:bodyPr/>
          <a:lstStyle/>
          <a:p>
            <a:pPr eaLnBrk="1" hangingPunct="1">
              <a:buFont typeface="Wingdings 2" pitchFamily="18" charset="2"/>
              <a:buNone/>
              <a:defRPr/>
            </a:pPr>
            <a:r>
              <a:rPr lang="en-US" sz="2400" dirty="0" smtClean="0"/>
              <a:t>Project CHALENG requires local VA Medical Centers &amp; regional office directors to:</a:t>
            </a:r>
            <a:endParaRPr lang="en-US" dirty="0" smtClean="0"/>
          </a:p>
          <a:p>
            <a:pPr lvl="1" eaLnBrk="1" hangingPunct="1">
              <a:defRPr/>
            </a:pPr>
            <a:r>
              <a:rPr lang="en-US" dirty="0" smtClean="0"/>
              <a:t>Assess needs of homeless veterans in area in coordination with other federal, state, local &amp; community organizations that serve the homeless</a:t>
            </a:r>
          </a:p>
          <a:p>
            <a:pPr lvl="1" eaLnBrk="1" hangingPunct="1">
              <a:defRPr/>
            </a:pPr>
            <a:r>
              <a:rPr lang="en-US" dirty="0" smtClean="0"/>
              <a:t>Identify needs of local homeless veterans</a:t>
            </a:r>
          </a:p>
          <a:p>
            <a:pPr lvl="1" eaLnBrk="1" hangingPunct="1">
              <a:defRPr/>
            </a:pPr>
            <a:r>
              <a:rPr lang="en-US" dirty="0" smtClean="0"/>
              <a:t>Assess extent to which needs are being met</a:t>
            </a:r>
          </a:p>
          <a:p>
            <a:pPr marL="0" indent="0" eaLnBrk="1" fontAlgn="auto" hangingPunct="1">
              <a:spcAft>
                <a:spcPts val="0"/>
              </a:spcAft>
              <a:buFont typeface="Wingdings" pitchFamily="2" charset="2"/>
              <a:buNone/>
              <a:defRPr/>
            </a:pPr>
            <a:r>
              <a:rPr lang="en-US" dirty="0" smtClean="0"/>
              <a:t>List of current CHALENG Points of Contact:</a:t>
            </a:r>
          </a:p>
          <a:p>
            <a:pPr marL="0" indent="0" eaLnBrk="1" fontAlgn="auto" hangingPunct="1">
              <a:spcAft>
                <a:spcPts val="0"/>
              </a:spcAft>
              <a:buFont typeface="Wingdings" pitchFamily="2" charset="2"/>
              <a:buNone/>
              <a:defRPr/>
            </a:pPr>
            <a:r>
              <a:rPr lang="en-US" i="1" u="sng" dirty="0" smtClean="0">
                <a:solidFill>
                  <a:schemeClr val="accent6">
                    <a:lumMod val="75000"/>
                  </a:schemeClr>
                </a:solidFill>
              </a:rPr>
              <a:t>http://www1.va.gov/HOMELESS/docs/chaleng/chaleng_sixteenth_annual_report.pdf</a:t>
            </a:r>
          </a:p>
          <a:p>
            <a:pPr eaLnBrk="1" hangingPunct="1">
              <a:defRPr/>
            </a:pPr>
            <a:endParaRPr lang="en-US" dirty="0" smtClean="0"/>
          </a:p>
          <a:p>
            <a:pPr eaLnBrk="1" hangingPunct="1">
              <a:defRPr/>
            </a:pPr>
            <a:endParaRPr lang="en-US" dirty="0" smtClean="0"/>
          </a:p>
          <a:p>
            <a:pPr eaLnBrk="1" hangingPunct="1">
              <a:defRPr/>
            </a:pPr>
            <a:endParaRPr lang="en-US"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ChangeArrowheads="1"/>
          </p:cNvSpPr>
          <p:nvPr>
            <p:ph type="title"/>
          </p:nvPr>
        </p:nvSpPr>
        <p:spPr/>
        <p:txBody>
          <a:bodyPr/>
          <a:lstStyle/>
          <a:p>
            <a:pPr eaLnBrk="1" fontAlgn="auto" hangingPunct="1">
              <a:spcAft>
                <a:spcPts val="0"/>
              </a:spcAft>
              <a:defRPr/>
            </a:pPr>
            <a:r>
              <a:rPr lang="en-US" sz="3200" dirty="0" smtClean="0"/>
              <a:t>Key Homeless Initiatives &amp; Resources</a:t>
            </a:r>
          </a:p>
        </p:txBody>
      </p:sp>
      <p:sp>
        <p:nvSpPr>
          <p:cNvPr id="712707" name="Rectangle 3"/>
          <p:cNvSpPr>
            <a:spLocks noGrp="1" noChangeArrowheads="1"/>
          </p:cNvSpPr>
          <p:nvPr>
            <p:ph idx="1"/>
          </p:nvPr>
        </p:nvSpPr>
        <p:spPr/>
        <p:txBody>
          <a:bodyPr>
            <a:normAutofit lnSpcReduction="10000"/>
          </a:bodyPr>
          <a:lstStyle/>
          <a:p>
            <a:pPr marL="274320" indent="-274320" eaLnBrk="1" fontAlgn="auto" hangingPunct="1">
              <a:spcAft>
                <a:spcPts val="0"/>
              </a:spcAft>
              <a:buFont typeface="Wingdings 2"/>
              <a:buNone/>
              <a:defRPr/>
            </a:pPr>
            <a:r>
              <a:rPr lang="en-US" sz="2800" dirty="0" smtClean="0"/>
              <a:t>Vets Centers</a:t>
            </a:r>
          </a:p>
          <a:p>
            <a:pPr marL="274320" indent="-274320" eaLnBrk="1" fontAlgn="auto" hangingPunct="1">
              <a:spcAft>
                <a:spcPts val="0"/>
              </a:spcAft>
              <a:buFont typeface="Wingdings 2"/>
              <a:buChar char=""/>
              <a:defRPr/>
            </a:pPr>
            <a:r>
              <a:rPr lang="en-US" sz="2800" dirty="0" smtClean="0"/>
              <a:t>Community-based counseling centers located in all 50 states, DC, Puerto Rico, and Guam;</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dirty="0" smtClean="0"/>
              <a:t>Provide readjustment counseling &amp; outreach services to all veterans who served in any combat zone;</a:t>
            </a:r>
          </a:p>
          <a:p>
            <a:pPr marL="274320" indent="-274320" eaLnBrk="1" fontAlgn="auto" hangingPunct="1">
              <a:spcAft>
                <a:spcPts val="0"/>
              </a:spcAft>
              <a:buFont typeface="Wingdings 2"/>
              <a:buChar char=""/>
              <a:defRPr/>
            </a:pPr>
            <a:endParaRPr lang="en-US" sz="2800" dirty="0" smtClean="0"/>
          </a:p>
          <a:p>
            <a:pPr marL="274320" indent="-274320" eaLnBrk="1" fontAlgn="auto" hangingPunct="1">
              <a:spcAft>
                <a:spcPts val="0"/>
              </a:spcAft>
              <a:buFont typeface="Wingdings 2"/>
              <a:buChar char=""/>
              <a:defRPr/>
            </a:pPr>
            <a:r>
              <a:rPr lang="en-US" sz="2800" dirty="0" smtClean="0"/>
              <a:t>Staffed by small multi-disciplinary teams of dedicated providers, many of which are combat veterans themselves. </a:t>
            </a:r>
          </a:p>
          <a:p>
            <a:pPr marL="274320" indent="-274320" eaLnBrk="1" fontAlgn="auto" hangingPunct="1">
              <a:spcAft>
                <a:spcPts val="0"/>
              </a:spcAft>
              <a:buFont typeface="Wingdings 2"/>
              <a:buChar char=""/>
              <a:defRPr/>
            </a:pPr>
            <a:endParaRPr lang="en-US" sz="2800"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solidFill>
                  <a:schemeClr val="accent6">
                    <a:lumMod val="75000"/>
                  </a:schemeClr>
                </a:solidFill>
                <a:latin typeface="Arial" charset="0"/>
              </a:rPr>
              <a:t>Module III: U.S. Department of Labor (DOL) </a:t>
            </a:r>
          </a:p>
        </p:txBody>
      </p:sp>
      <p:sp>
        <p:nvSpPr>
          <p:cNvPr id="532483" name="Rectangle 3"/>
          <p:cNvSpPr>
            <a:spLocks noGrp="1" noChangeArrowheads="1"/>
          </p:cNvSpPr>
          <p:nvPr>
            <p:ph type="body" idx="1"/>
          </p:nvPr>
        </p:nvSpPr>
        <p:spPr>
          <a:xfrm>
            <a:off x="1066800" y="1905000"/>
            <a:ext cx="6254750" cy="742950"/>
          </a:xfrm>
        </p:spPr>
        <p:txBody>
          <a:bodyPr>
            <a:normAutofit lnSpcReduction="10000"/>
          </a:bodyPr>
          <a:lstStyle/>
          <a:p>
            <a:pPr eaLnBrk="1" fontAlgn="auto" hangingPunct="1">
              <a:spcAft>
                <a:spcPts val="0"/>
              </a:spcAft>
              <a:buFont typeface="Wingdings 2"/>
              <a:buNone/>
              <a:defRPr/>
            </a:pPr>
            <a:r>
              <a:rPr lang="en-US" dirty="0" smtClean="0">
                <a:latin typeface="Arial" charset="0"/>
              </a:rPr>
              <a:t>  </a:t>
            </a:r>
          </a:p>
          <a:p>
            <a:pPr eaLnBrk="1" fontAlgn="auto" hangingPunct="1">
              <a:spcAft>
                <a:spcPts val="0"/>
              </a:spcAft>
              <a:buFont typeface="Wingdings 2"/>
              <a:buNone/>
              <a:defRPr/>
            </a:pPr>
            <a:r>
              <a:rPr lang="en-US" dirty="0" smtClean="0">
                <a:latin typeface="Arial" charset="0"/>
              </a:rPr>
              <a:t>Veterans’ Employment and Training Service</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idx="1"/>
          </p:nvPr>
        </p:nvSpPr>
        <p:spPr/>
        <p:txBody>
          <a:bodyPr/>
          <a:lstStyle/>
          <a:p>
            <a:pPr eaLnBrk="1" hangingPunct="1"/>
            <a:r>
              <a:rPr lang="en-US" smtClean="0">
                <a:latin typeface="Arial" pitchFamily="34" charset="0"/>
              </a:rPr>
              <a:t>Homeless Veterans’ Reintegration Program (HVRP)</a:t>
            </a:r>
          </a:p>
          <a:p>
            <a:pPr eaLnBrk="1" hangingPunct="1"/>
            <a:endParaRPr lang="en-US" smtClean="0">
              <a:latin typeface="Arial" pitchFamily="34" charset="0"/>
            </a:endParaRPr>
          </a:p>
          <a:p>
            <a:pPr eaLnBrk="1" hangingPunct="1"/>
            <a:r>
              <a:rPr lang="en-US" smtClean="0">
                <a:latin typeface="Arial" pitchFamily="34" charset="0"/>
              </a:rPr>
              <a:t>Veterans’ Workforce Investment Program (VWIP)</a:t>
            </a:r>
          </a:p>
          <a:p>
            <a:pPr eaLnBrk="1" hangingPunct="1"/>
            <a:endParaRPr lang="en-US" smtClean="0">
              <a:latin typeface="Arial" pitchFamily="34" charset="0"/>
            </a:endParaRPr>
          </a:p>
          <a:p>
            <a:pPr eaLnBrk="1" hangingPunct="1"/>
            <a:r>
              <a:rPr lang="en-US" smtClean="0">
                <a:latin typeface="Arial" pitchFamily="34" charset="0"/>
              </a:rPr>
              <a:t>Stand Down </a:t>
            </a:r>
          </a:p>
          <a:p>
            <a:pPr eaLnBrk="1" hangingPunct="1"/>
            <a:endParaRPr lang="en-US" smtClean="0">
              <a:latin typeface="Arial" pitchFamily="34" charset="0"/>
            </a:endParaRPr>
          </a:p>
        </p:txBody>
      </p:sp>
      <p:sp>
        <p:nvSpPr>
          <p:cNvPr id="6" name="Title 5"/>
          <p:cNvSpPr>
            <a:spLocks noGrp="1"/>
          </p:cNvSpPr>
          <p:nvPr>
            <p:ph type="title"/>
          </p:nvPr>
        </p:nvSpPr>
        <p:spPr/>
        <p:txBody>
          <a:bodyPr/>
          <a:lstStyle/>
          <a:p>
            <a:pPr eaLnBrk="1" fontAlgn="auto" hangingPunct="1">
              <a:spcAft>
                <a:spcPts val="0"/>
              </a:spcAft>
              <a:defRPr/>
            </a:pPr>
            <a:r>
              <a:rPr lang="en-US" dirty="0" smtClean="0"/>
              <a:t>DOL/VETS Programs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a:xfrm>
            <a:off x="381000" y="304800"/>
            <a:ext cx="8991600" cy="762000"/>
          </a:xfrm>
        </p:spPr>
        <p:txBody>
          <a:bodyPr>
            <a:normAutofit fontScale="90000"/>
          </a:bodyPr>
          <a:lstStyle/>
          <a:p>
            <a:pPr eaLnBrk="1" fontAlgn="auto" hangingPunct="1">
              <a:spcAft>
                <a:spcPts val="0"/>
              </a:spcAft>
              <a:defRPr/>
            </a:pPr>
            <a:r>
              <a:rPr lang="en-US" sz="4000" dirty="0" smtClean="0"/>
              <a:t>Module I:  U.S. Department of Housing &amp; Urban Development (HUD)</a:t>
            </a:r>
          </a:p>
        </p:txBody>
      </p:sp>
      <p:sp>
        <p:nvSpPr>
          <p:cNvPr id="20483" name="Rectangle 4"/>
          <p:cNvSpPr>
            <a:spLocks noGrp="1" noChangeArrowheads="1"/>
          </p:cNvSpPr>
          <p:nvPr>
            <p:ph idx="1"/>
          </p:nvPr>
        </p:nvSpPr>
        <p:spPr/>
        <p:txBody>
          <a:bodyPr/>
          <a:lstStyle/>
          <a:p>
            <a:pPr eaLnBrk="1" hangingPunct="1">
              <a:buFont typeface="Wingdings" pitchFamily="2" charset="2"/>
              <a:buChar char="n"/>
            </a:pPr>
            <a:r>
              <a:rPr lang="en-US" smtClean="0"/>
              <a:t>Continuum, of Care (CoC) Structure &amp; Competition</a:t>
            </a:r>
          </a:p>
          <a:p>
            <a:pPr marL="457200" lvl="1" indent="0" eaLnBrk="1" hangingPunct="1"/>
            <a:r>
              <a:rPr lang="en-US" smtClean="0"/>
              <a:t>SHP, S+C, SRO</a:t>
            </a:r>
          </a:p>
          <a:p>
            <a:pPr marL="457200" lvl="1" indent="0" eaLnBrk="1" hangingPunct="1"/>
            <a:endParaRPr lang="en-US" smtClean="0"/>
          </a:p>
          <a:p>
            <a:pPr eaLnBrk="1" hangingPunct="1">
              <a:buFont typeface="Wingdings" pitchFamily="2" charset="2"/>
              <a:buChar char="n"/>
            </a:pPr>
            <a:r>
              <a:rPr lang="en-US" smtClean="0"/>
              <a:t>Consolidated Plan</a:t>
            </a:r>
          </a:p>
          <a:p>
            <a:pPr marL="457200" lvl="1" indent="0" eaLnBrk="1" hangingPunct="1"/>
            <a:r>
              <a:rPr lang="en-US" smtClean="0"/>
              <a:t>HPRP, ESG, HOPWA, CDBG, HOME</a:t>
            </a:r>
          </a:p>
          <a:p>
            <a:pPr marL="457200" lvl="1" indent="0" eaLnBrk="1" hangingPunct="1"/>
            <a:endParaRPr lang="en-US" smtClean="0"/>
          </a:p>
          <a:p>
            <a:pPr eaLnBrk="1" hangingPunct="1">
              <a:buFont typeface="Wingdings" pitchFamily="2" charset="2"/>
              <a:buChar char="n"/>
            </a:pPr>
            <a:r>
              <a:rPr lang="en-US" smtClean="0"/>
              <a:t>Other Initiatives</a:t>
            </a:r>
          </a:p>
          <a:p>
            <a:pPr marL="457200" lvl="1" indent="0" eaLnBrk="1" hangingPunct="1"/>
            <a:r>
              <a:rPr lang="en-US" smtClean="0"/>
              <a:t>LIHTC, HUD-VASH, HEARTH Act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p:txBody>
          <a:bodyPr/>
          <a:lstStyle/>
          <a:p>
            <a:pPr eaLnBrk="1" hangingPunct="1"/>
            <a:r>
              <a:rPr lang="en-US" smtClean="0">
                <a:latin typeface="Arial" pitchFamily="34" charset="0"/>
              </a:rPr>
              <a:t>Purpose &amp; Approach</a:t>
            </a:r>
          </a:p>
          <a:p>
            <a:pPr eaLnBrk="1" hangingPunct="1"/>
            <a:endParaRPr lang="en-US" smtClean="0">
              <a:latin typeface="Arial" pitchFamily="34" charset="0"/>
            </a:endParaRPr>
          </a:p>
          <a:p>
            <a:pPr eaLnBrk="1" hangingPunct="1"/>
            <a:r>
              <a:rPr lang="en-US" smtClean="0">
                <a:latin typeface="Arial" pitchFamily="34" charset="0"/>
              </a:rPr>
              <a:t>Eligible applicants</a:t>
            </a:r>
          </a:p>
          <a:p>
            <a:pPr eaLnBrk="1" hangingPunct="1"/>
            <a:endParaRPr lang="en-US" smtClean="0">
              <a:latin typeface="Arial" pitchFamily="34" charset="0"/>
            </a:endParaRPr>
          </a:p>
          <a:p>
            <a:pPr eaLnBrk="1" hangingPunct="1"/>
            <a:r>
              <a:rPr lang="en-US" smtClean="0">
                <a:latin typeface="Arial" pitchFamily="34" charset="0"/>
              </a:rPr>
              <a:t>Eligible activities</a:t>
            </a:r>
          </a:p>
          <a:p>
            <a:pPr eaLnBrk="1" hangingPunct="1"/>
            <a:endParaRPr lang="en-US" smtClean="0">
              <a:latin typeface="Arial" pitchFamily="34" charset="0"/>
            </a:endParaRPr>
          </a:p>
          <a:p>
            <a:pPr eaLnBrk="1" hangingPunct="1"/>
            <a:r>
              <a:rPr lang="en-US" smtClean="0">
                <a:latin typeface="Arial" pitchFamily="34" charset="0"/>
              </a:rPr>
              <a:t>Application &amp; process</a:t>
            </a:r>
          </a:p>
          <a:p>
            <a:pPr eaLnBrk="1" hangingPunct="1"/>
            <a:endParaRPr lang="en-US" smtClean="0">
              <a:latin typeface="Arial" pitchFamily="34" charset="0"/>
            </a:endParaRPr>
          </a:p>
          <a:p>
            <a:pPr eaLnBrk="1" hangingPunct="1"/>
            <a:r>
              <a:rPr lang="en-US" smtClean="0">
                <a:latin typeface="Arial" pitchFamily="34" charset="0"/>
              </a:rPr>
              <a:t>Selection criteria</a:t>
            </a:r>
          </a:p>
          <a:p>
            <a:pPr eaLnBrk="1" hangingPunct="1"/>
            <a:endParaRPr lang="en-US" smtClean="0">
              <a:latin typeface="Arial" pitchFamily="34" charset="0"/>
            </a:endParaRPr>
          </a:p>
          <a:p>
            <a:pPr eaLnBrk="1" hangingPunct="1"/>
            <a:r>
              <a:rPr lang="en-US" smtClean="0">
                <a:latin typeface="Arial" pitchFamily="34" charset="0"/>
              </a:rPr>
              <a:t>Performance outcome measures</a:t>
            </a:r>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smtClean="0"/>
              <a:t>HVRP and VWIP: Program similarities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p:txBody>
          <a:bodyPr/>
          <a:lstStyle/>
          <a:p>
            <a:pPr eaLnBrk="1" hangingPunct="1"/>
            <a:r>
              <a:rPr lang="en-US" smtClean="0">
                <a:latin typeface="Arial" pitchFamily="34" charset="0"/>
              </a:rPr>
              <a:t>Target populations</a:t>
            </a:r>
          </a:p>
          <a:p>
            <a:pPr lvl="1" eaLnBrk="1" hangingPunct="1"/>
            <a:r>
              <a:rPr lang="en-US" smtClean="0">
                <a:latin typeface="Arial" pitchFamily="34" charset="0"/>
              </a:rPr>
              <a:t>HVRP targets homeless veterans</a:t>
            </a:r>
          </a:p>
          <a:p>
            <a:pPr lvl="1" eaLnBrk="1" hangingPunct="1"/>
            <a:r>
              <a:rPr lang="en-US" smtClean="0">
                <a:latin typeface="Arial" pitchFamily="34" charset="0"/>
              </a:rPr>
              <a:t>VWIP targets the following veterans groups:</a:t>
            </a:r>
          </a:p>
          <a:p>
            <a:pPr lvl="2" eaLnBrk="1" hangingPunct="1"/>
            <a:r>
              <a:rPr lang="en-US" smtClean="0">
                <a:latin typeface="Arial" pitchFamily="34" charset="0"/>
              </a:rPr>
              <a:t>Those with service-connected disabilities</a:t>
            </a:r>
          </a:p>
          <a:p>
            <a:pPr lvl="2" eaLnBrk="1" hangingPunct="1"/>
            <a:r>
              <a:rPr lang="en-US" smtClean="0">
                <a:latin typeface="Arial" pitchFamily="34" charset="0"/>
              </a:rPr>
              <a:t>Those who have significant barriers to employment</a:t>
            </a:r>
          </a:p>
          <a:p>
            <a:pPr lvl="2" eaLnBrk="1" hangingPunct="1"/>
            <a:r>
              <a:rPr lang="en-US" smtClean="0">
                <a:latin typeface="Arial" pitchFamily="34" charset="0"/>
              </a:rPr>
              <a:t>Those who served during a campaign for which a campaign badge has been authorized</a:t>
            </a:r>
          </a:p>
          <a:p>
            <a:pPr lvl="2" eaLnBrk="1" hangingPunct="1"/>
            <a:r>
              <a:rPr lang="en-US" smtClean="0">
                <a:latin typeface="Arial" pitchFamily="34" charset="0"/>
              </a:rPr>
              <a:t>Those who are recently separated from active duty (within 48 months)</a:t>
            </a:r>
          </a:p>
        </p:txBody>
      </p:sp>
      <p:sp>
        <p:nvSpPr>
          <p:cNvPr id="4" name="Title 3"/>
          <p:cNvSpPr>
            <a:spLocks noGrp="1"/>
          </p:cNvSpPr>
          <p:nvPr>
            <p:ph type="title"/>
          </p:nvPr>
        </p:nvSpPr>
        <p:spPr/>
        <p:txBody>
          <a:bodyPr/>
          <a:lstStyle/>
          <a:p>
            <a:pPr eaLnBrk="1" fontAlgn="auto" hangingPunct="1">
              <a:spcAft>
                <a:spcPts val="0"/>
              </a:spcAft>
              <a:defRPr/>
            </a:pPr>
            <a:r>
              <a:rPr lang="en-US" dirty="0" smtClean="0"/>
              <a:t>HVRP &amp; VWIP: Distinctions</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idx="1"/>
          </p:nvPr>
        </p:nvSpPr>
        <p:spPr/>
        <p:txBody>
          <a:bodyPr/>
          <a:lstStyle/>
          <a:p>
            <a:pPr eaLnBrk="1" hangingPunct="1"/>
            <a:r>
              <a:rPr lang="en-US" smtClean="0">
                <a:latin typeface="Arial" pitchFamily="34" charset="0"/>
                <a:cs typeface="Times New Roman" pitchFamily="18" charset="0"/>
              </a:rPr>
              <a:t>Participants served by VWIP funded programs may also be homeless</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VWIP offers priority consideration for applicants that propose clear strategies for training &amp; employment in renewable energy activities</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Participants cannot be co-enrolled for programs funded through the HVRP &amp; VWIP </a:t>
            </a:r>
          </a:p>
          <a:p>
            <a:pPr algn="just" eaLnBrk="1" hangingPunct="1">
              <a:lnSpc>
                <a:spcPct val="90000"/>
              </a:lnSpc>
            </a:pPr>
            <a:endParaRPr lang="en-US" smtClean="0">
              <a:latin typeface="Arial" pitchFamily="34" charset="0"/>
              <a:cs typeface="Times New Roman" pitchFamily="18" charset="0"/>
            </a:endParaRPr>
          </a:p>
          <a:p>
            <a:pPr eaLnBrk="1" hangingPunct="1">
              <a:lnSpc>
                <a:spcPct val="90000"/>
              </a:lnSpc>
            </a:pPr>
            <a:endParaRPr lang="en-US" sz="2400" smtClean="0"/>
          </a:p>
        </p:txBody>
      </p:sp>
      <p:sp>
        <p:nvSpPr>
          <p:cNvPr id="4" name="Title 3"/>
          <p:cNvSpPr>
            <a:spLocks noGrp="1"/>
          </p:cNvSpPr>
          <p:nvPr>
            <p:ph type="title"/>
          </p:nvPr>
        </p:nvSpPr>
        <p:spPr>
          <a:xfrm>
            <a:off x="457200" y="304800"/>
            <a:ext cx="8382000" cy="762000"/>
          </a:xfrm>
        </p:spPr>
        <p:txBody>
          <a:bodyPr>
            <a:normAutofit fontScale="90000"/>
          </a:bodyPr>
          <a:lstStyle/>
          <a:p>
            <a:pPr eaLnBrk="1" fontAlgn="auto" hangingPunct="1">
              <a:spcAft>
                <a:spcPts val="0"/>
              </a:spcAft>
              <a:defRPr/>
            </a:pPr>
            <a:r>
              <a:rPr lang="en-US" dirty="0" smtClean="0"/>
              <a:t>HVRP &amp; VWIP: Distinctions (Continued)</a:t>
            </a:r>
            <a:endParaRPr lang="en-US"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idx="1"/>
          </p:nvPr>
        </p:nvSpPr>
        <p:spPr/>
        <p:txBody>
          <a:bodyPr/>
          <a:lstStyle/>
          <a:p>
            <a:pPr eaLnBrk="1" hangingPunct="1">
              <a:lnSpc>
                <a:spcPct val="90000"/>
              </a:lnSpc>
            </a:pPr>
            <a:r>
              <a:rPr lang="en-US" sz="2800" smtClean="0">
                <a:latin typeface="Arial" pitchFamily="34" charset="0"/>
              </a:rPr>
              <a:t>“Employment focused” or directed toward</a:t>
            </a:r>
          </a:p>
          <a:p>
            <a:pPr lvl="1" eaLnBrk="1" hangingPunct="1">
              <a:lnSpc>
                <a:spcPct val="90000"/>
              </a:lnSpc>
            </a:pPr>
            <a:r>
              <a:rPr lang="en-US" sz="2400" smtClean="0">
                <a:latin typeface="Arial" pitchFamily="34" charset="0"/>
              </a:rPr>
              <a:t>Increasing employability of (homeless) veterans</a:t>
            </a:r>
          </a:p>
          <a:p>
            <a:pPr lvl="1" eaLnBrk="1" hangingPunct="1">
              <a:lnSpc>
                <a:spcPct val="90000"/>
              </a:lnSpc>
            </a:pPr>
            <a:r>
              <a:rPr lang="en-US" sz="2400" smtClean="0">
                <a:latin typeface="Arial" pitchFamily="34" charset="0"/>
              </a:rPr>
              <a:t>Matching (homeless) veterans with potential employers</a:t>
            </a:r>
          </a:p>
          <a:p>
            <a:pPr lvl="1" eaLnBrk="1" hangingPunct="1">
              <a:lnSpc>
                <a:spcPct val="90000"/>
              </a:lnSpc>
            </a:pPr>
            <a:endParaRPr lang="en-US" sz="2400" smtClean="0">
              <a:latin typeface="Arial" pitchFamily="34" charset="0"/>
            </a:endParaRPr>
          </a:p>
          <a:p>
            <a:pPr eaLnBrk="1" hangingPunct="1">
              <a:lnSpc>
                <a:spcPct val="90000"/>
              </a:lnSpc>
            </a:pPr>
            <a:r>
              <a:rPr lang="en-US" sz="2800" smtClean="0">
                <a:latin typeface="Arial" pitchFamily="34" charset="0"/>
              </a:rPr>
              <a:t>Use case management to provide &amp; coordinate direct services to (homeless) veterans</a:t>
            </a:r>
          </a:p>
          <a:p>
            <a:pPr eaLnBrk="1" hangingPunct="1">
              <a:lnSpc>
                <a:spcPct val="90000"/>
              </a:lnSpc>
            </a:pPr>
            <a:endParaRPr lang="en-US" sz="2800" smtClean="0">
              <a:latin typeface="Arial" pitchFamily="34" charset="0"/>
            </a:endParaRPr>
          </a:p>
          <a:p>
            <a:pPr eaLnBrk="1" hangingPunct="1">
              <a:lnSpc>
                <a:spcPct val="90000"/>
              </a:lnSpc>
            </a:pPr>
            <a:r>
              <a:rPr lang="en-US" sz="2800" smtClean="0">
                <a:latin typeface="Arial" pitchFamily="34" charset="0"/>
              </a:rPr>
              <a:t>Establish critical linkages to variety of supportive services available in the community</a:t>
            </a:r>
          </a:p>
        </p:txBody>
      </p:sp>
      <p:sp>
        <p:nvSpPr>
          <p:cNvPr id="4" name="Title 3"/>
          <p:cNvSpPr>
            <a:spLocks noGrp="1"/>
          </p:cNvSpPr>
          <p:nvPr>
            <p:ph type="title"/>
          </p:nvPr>
        </p:nvSpPr>
        <p:spPr/>
        <p:txBody>
          <a:bodyPr/>
          <a:lstStyle/>
          <a:p>
            <a:pPr eaLnBrk="1" fontAlgn="auto" hangingPunct="1">
              <a:spcAft>
                <a:spcPts val="0"/>
              </a:spcAft>
              <a:defRPr/>
            </a:pPr>
            <a:r>
              <a:rPr lang="en-US" dirty="0" smtClean="0"/>
              <a:t>HVRP/VWIP Approach</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idx="1"/>
          </p:nvPr>
        </p:nvSpPr>
        <p:spPr/>
        <p:txBody>
          <a:bodyPr/>
          <a:lstStyle/>
          <a:p>
            <a:pPr eaLnBrk="1" hangingPunct="1">
              <a:lnSpc>
                <a:spcPct val="90000"/>
              </a:lnSpc>
              <a:buClr>
                <a:schemeClr val="tx1"/>
              </a:buClr>
            </a:pPr>
            <a:r>
              <a:rPr lang="en-US" smtClean="0">
                <a:latin typeface="Arial" pitchFamily="34" charset="0"/>
              </a:rPr>
              <a:t>State &amp; local workforce investment boards</a:t>
            </a:r>
          </a:p>
          <a:p>
            <a:pPr eaLnBrk="1" hangingPunct="1">
              <a:lnSpc>
                <a:spcPct val="90000"/>
              </a:lnSpc>
              <a:buClr>
                <a:schemeClr val="tx1"/>
              </a:buClr>
            </a:pPr>
            <a:endParaRPr lang="en-US" smtClean="0">
              <a:latin typeface="Arial" pitchFamily="34" charset="0"/>
            </a:endParaRPr>
          </a:p>
          <a:p>
            <a:pPr eaLnBrk="1" hangingPunct="1">
              <a:lnSpc>
                <a:spcPct val="90000"/>
              </a:lnSpc>
              <a:buClr>
                <a:schemeClr val="tx1"/>
              </a:buClr>
            </a:pPr>
            <a:r>
              <a:rPr lang="en-US" smtClean="0">
                <a:latin typeface="Arial" pitchFamily="34" charset="0"/>
              </a:rPr>
              <a:t>Public agencies (state, county and city)</a:t>
            </a:r>
          </a:p>
          <a:p>
            <a:pPr eaLnBrk="1" hangingPunct="1">
              <a:lnSpc>
                <a:spcPct val="90000"/>
              </a:lnSpc>
              <a:buClr>
                <a:schemeClr val="tx1"/>
              </a:buClr>
            </a:pPr>
            <a:endParaRPr lang="en-US" smtClean="0">
              <a:latin typeface="Arial" pitchFamily="34" charset="0"/>
            </a:endParaRPr>
          </a:p>
          <a:p>
            <a:pPr eaLnBrk="1" hangingPunct="1">
              <a:lnSpc>
                <a:spcPct val="90000"/>
              </a:lnSpc>
              <a:buClr>
                <a:schemeClr val="tx1"/>
              </a:buClr>
            </a:pPr>
            <a:r>
              <a:rPr lang="en-US" smtClean="0">
                <a:latin typeface="Arial" pitchFamily="34" charset="0"/>
              </a:rPr>
              <a:t>For-profit/commercial entities</a:t>
            </a:r>
          </a:p>
          <a:p>
            <a:pPr eaLnBrk="1" hangingPunct="1">
              <a:lnSpc>
                <a:spcPct val="90000"/>
              </a:lnSpc>
              <a:buClr>
                <a:schemeClr val="tx1"/>
              </a:buClr>
            </a:pPr>
            <a:endParaRPr lang="en-US" smtClean="0">
              <a:latin typeface="Arial" pitchFamily="34" charset="0"/>
            </a:endParaRPr>
          </a:p>
          <a:p>
            <a:pPr eaLnBrk="1" hangingPunct="1">
              <a:lnSpc>
                <a:spcPct val="90000"/>
              </a:lnSpc>
              <a:buClr>
                <a:schemeClr val="tx1"/>
              </a:buClr>
            </a:pPr>
            <a:r>
              <a:rPr lang="en-US" smtClean="0">
                <a:latin typeface="Arial" pitchFamily="34" charset="0"/>
              </a:rPr>
              <a:t>Nonprofit organizations (including faith-based and community organizations)</a:t>
            </a:r>
          </a:p>
          <a:p>
            <a:pPr eaLnBrk="1" hangingPunct="1">
              <a:lnSpc>
                <a:spcPct val="90000"/>
              </a:lnSpc>
              <a:buClr>
                <a:schemeClr val="tx1"/>
              </a:buClr>
            </a:pPr>
            <a:endParaRPr lang="en-US" smtClean="0">
              <a:latin typeface="Arial" pitchFamily="34" charset="0"/>
            </a:endParaRPr>
          </a:p>
          <a:p>
            <a:pPr eaLnBrk="1" hangingPunct="1">
              <a:lnSpc>
                <a:spcPct val="90000"/>
              </a:lnSpc>
              <a:buClr>
                <a:schemeClr val="tx1"/>
              </a:buClr>
            </a:pPr>
            <a:r>
              <a:rPr lang="en-US" smtClean="0">
                <a:latin typeface="Arial" pitchFamily="34" charset="0"/>
              </a:rPr>
              <a:t>Applicants must be familiar with the area and population to be served</a:t>
            </a:r>
          </a:p>
        </p:txBody>
      </p:sp>
      <p:sp>
        <p:nvSpPr>
          <p:cNvPr id="4" name="Title 3"/>
          <p:cNvSpPr>
            <a:spLocks noGrp="1"/>
          </p:cNvSpPr>
          <p:nvPr>
            <p:ph type="title"/>
          </p:nvPr>
        </p:nvSpPr>
        <p:spPr/>
        <p:txBody>
          <a:bodyPr/>
          <a:lstStyle/>
          <a:p>
            <a:pPr eaLnBrk="1" fontAlgn="auto" hangingPunct="1">
              <a:spcAft>
                <a:spcPts val="0"/>
              </a:spcAft>
              <a:defRPr/>
            </a:pPr>
            <a:r>
              <a:rPr lang="en-US" dirty="0" smtClean="0"/>
              <a:t>HVRP/VWIP Eligible applicants</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Rectangle 3"/>
          <p:cNvSpPr>
            <a:spLocks noGrp="1" noChangeArrowheads="1"/>
          </p:cNvSpPr>
          <p:nvPr>
            <p:ph idx="1"/>
          </p:nvPr>
        </p:nvSpPr>
        <p:spPr>
          <a:xfrm>
            <a:off x="533400" y="1295400"/>
            <a:ext cx="7543800" cy="5410200"/>
          </a:xfrm>
        </p:spPr>
        <p:txBody>
          <a:bodyPr>
            <a:normAutofit fontScale="62500" lnSpcReduction="20000"/>
          </a:bodyPr>
          <a:lstStyle/>
          <a:p>
            <a:pPr marL="339725" indent="-339725" eaLnBrk="1" fontAlgn="auto" hangingPunct="1">
              <a:lnSpc>
                <a:spcPct val="120000"/>
              </a:lnSpc>
              <a:spcAft>
                <a:spcPts val="0"/>
              </a:spcAft>
              <a:buFont typeface="Wingdings 2"/>
              <a:buChar char=""/>
              <a:defRPr/>
            </a:pPr>
            <a:r>
              <a:rPr lang="en-US" sz="2800" dirty="0" smtClean="0">
                <a:latin typeface="Arial" charset="0"/>
              </a:rPr>
              <a:t>Outreach</a:t>
            </a:r>
          </a:p>
          <a:p>
            <a:pPr marL="339725" indent="-339725" eaLnBrk="1" fontAlgn="auto" hangingPunct="1">
              <a:lnSpc>
                <a:spcPct val="120000"/>
              </a:lnSpc>
              <a:spcAft>
                <a:spcPts val="0"/>
              </a:spcAft>
              <a:buFont typeface="Wingdings 2"/>
              <a:buChar char=""/>
              <a:defRPr/>
            </a:pPr>
            <a:endParaRPr lang="en-US" sz="2800" dirty="0" smtClean="0">
              <a:latin typeface="Arial" charset="0"/>
            </a:endParaRPr>
          </a:p>
          <a:p>
            <a:pPr marL="339725" indent="-339725" eaLnBrk="1" fontAlgn="auto" hangingPunct="1">
              <a:lnSpc>
                <a:spcPct val="120000"/>
              </a:lnSpc>
              <a:spcAft>
                <a:spcPts val="0"/>
              </a:spcAft>
              <a:buFont typeface="Wingdings 2"/>
              <a:buChar char=""/>
              <a:defRPr/>
            </a:pPr>
            <a:r>
              <a:rPr lang="en-US" sz="2800" dirty="0" smtClean="0">
                <a:latin typeface="Arial" charset="0"/>
              </a:rPr>
              <a:t>Intake &amp; assessment</a:t>
            </a:r>
          </a:p>
          <a:p>
            <a:pPr marL="339725" indent="-339725" eaLnBrk="1" fontAlgn="auto" hangingPunct="1">
              <a:lnSpc>
                <a:spcPct val="120000"/>
              </a:lnSpc>
              <a:spcAft>
                <a:spcPts val="0"/>
              </a:spcAft>
              <a:buFont typeface="Wingdings 2"/>
              <a:buChar char=""/>
              <a:defRPr/>
            </a:pPr>
            <a:endParaRPr lang="en-US" sz="2800" dirty="0" smtClean="0">
              <a:latin typeface="Arial" charset="0"/>
            </a:endParaRPr>
          </a:p>
          <a:p>
            <a:pPr marL="339725" indent="-339725" eaLnBrk="1" fontAlgn="auto" hangingPunct="1">
              <a:lnSpc>
                <a:spcPct val="120000"/>
              </a:lnSpc>
              <a:spcAft>
                <a:spcPts val="0"/>
              </a:spcAft>
              <a:buFont typeface="Wingdings 2"/>
              <a:buChar char=""/>
              <a:defRPr/>
            </a:pPr>
            <a:r>
              <a:rPr lang="en-US" sz="2800" dirty="0" smtClean="0">
                <a:latin typeface="Arial" charset="0"/>
              </a:rPr>
              <a:t>Job training (On-the-job, classroom,  Licensing, Credentialing, etc.)</a:t>
            </a:r>
          </a:p>
          <a:p>
            <a:pPr marL="339725" indent="-339725" eaLnBrk="1" fontAlgn="auto" hangingPunct="1">
              <a:lnSpc>
                <a:spcPct val="120000"/>
              </a:lnSpc>
              <a:spcAft>
                <a:spcPts val="0"/>
              </a:spcAft>
              <a:buFont typeface="Wingdings 2"/>
              <a:buChar char=""/>
              <a:defRPr/>
            </a:pPr>
            <a:endParaRPr lang="en-US" sz="2800" dirty="0" smtClean="0">
              <a:latin typeface="Arial" charset="0"/>
            </a:endParaRPr>
          </a:p>
          <a:p>
            <a:pPr marL="339725" indent="-339725" eaLnBrk="1" fontAlgn="auto" hangingPunct="1">
              <a:lnSpc>
                <a:spcPct val="120000"/>
              </a:lnSpc>
              <a:spcAft>
                <a:spcPts val="0"/>
              </a:spcAft>
              <a:buFont typeface="Wingdings 2"/>
              <a:buChar char=""/>
              <a:defRPr/>
            </a:pPr>
            <a:r>
              <a:rPr lang="en-US" sz="2800" dirty="0" smtClean="0">
                <a:latin typeface="Arial" charset="0"/>
              </a:rPr>
              <a:t>Job placement</a:t>
            </a:r>
          </a:p>
          <a:p>
            <a:pPr marL="339725" indent="-339725" eaLnBrk="1" fontAlgn="auto" hangingPunct="1">
              <a:lnSpc>
                <a:spcPct val="120000"/>
              </a:lnSpc>
              <a:spcAft>
                <a:spcPts val="0"/>
              </a:spcAft>
              <a:buFont typeface="Wingdings 2"/>
              <a:buChar char=""/>
              <a:defRPr/>
            </a:pPr>
            <a:endParaRPr lang="en-US" sz="2800" dirty="0" smtClean="0">
              <a:latin typeface="Arial" charset="0"/>
            </a:endParaRPr>
          </a:p>
          <a:p>
            <a:pPr marL="339725" indent="-339725" eaLnBrk="1" fontAlgn="auto" hangingPunct="1">
              <a:lnSpc>
                <a:spcPct val="120000"/>
              </a:lnSpc>
              <a:spcAft>
                <a:spcPts val="0"/>
              </a:spcAft>
              <a:buFont typeface="Wingdings 2"/>
              <a:buChar char=""/>
              <a:defRPr/>
            </a:pPr>
            <a:r>
              <a:rPr lang="en-US" sz="2800" dirty="0" smtClean="0">
                <a:latin typeface="Arial" charset="0"/>
              </a:rPr>
              <a:t>Vocational counseling</a:t>
            </a:r>
          </a:p>
          <a:p>
            <a:pPr marL="339725" indent="-339725" eaLnBrk="1" fontAlgn="auto" hangingPunct="1">
              <a:lnSpc>
                <a:spcPct val="120000"/>
              </a:lnSpc>
              <a:spcAft>
                <a:spcPts val="0"/>
              </a:spcAft>
              <a:buFont typeface="Wingdings 2"/>
              <a:buChar char=""/>
              <a:defRPr/>
            </a:pPr>
            <a:endParaRPr lang="en-US" sz="2800" dirty="0" smtClean="0">
              <a:latin typeface="Arial" charset="0"/>
            </a:endParaRPr>
          </a:p>
          <a:p>
            <a:pPr marL="339725" indent="-339725" eaLnBrk="1" fontAlgn="auto" hangingPunct="1">
              <a:lnSpc>
                <a:spcPct val="120000"/>
              </a:lnSpc>
              <a:spcAft>
                <a:spcPts val="0"/>
              </a:spcAft>
              <a:buFont typeface="Wingdings 2"/>
              <a:buChar char=""/>
              <a:defRPr/>
            </a:pPr>
            <a:r>
              <a:rPr lang="en-US" sz="2800" dirty="0" smtClean="0">
                <a:latin typeface="Arial" charset="0"/>
              </a:rPr>
              <a:t>Mentoring &amp; placement follow-up</a:t>
            </a:r>
          </a:p>
          <a:p>
            <a:pPr marL="339725" indent="-339725" eaLnBrk="1" fontAlgn="auto" hangingPunct="1">
              <a:lnSpc>
                <a:spcPct val="120000"/>
              </a:lnSpc>
              <a:spcAft>
                <a:spcPts val="0"/>
              </a:spcAft>
              <a:buFont typeface="Wingdings 2"/>
              <a:buChar char=""/>
              <a:defRPr/>
            </a:pPr>
            <a:endParaRPr lang="en-US" sz="2800" dirty="0" smtClean="0">
              <a:latin typeface="Arial" charset="0"/>
            </a:endParaRPr>
          </a:p>
          <a:p>
            <a:pPr marL="339725" indent="-339725" eaLnBrk="1" fontAlgn="auto" hangingPunct="1">
              <a:lnSpc>
                <a:spcPct val="120000"/>
              </a:lnSpc>
              <a:spcAft>
                <a:spcPts val="0"/>
              </a:spcAft>
              <a:buFont typeface="Wingdings 2"/>
              <a:buChar char=""/>
              <a:defRPr/>
            </a:pPr>
            <a:r>
              <a:rPr lang="en-US" sz="2800" dirty="0" smtClean="0">
                <a:latin typeface="Arial" charset="0"/>
              </a:rPr>
              <a:t>Other Supportive Services to expedite the reintegration of homeless veterans into the labor force</a:t>
            </a:r>
            <a:endParaRPr lang="en-US" sz="2800" dirty="0" smtClean="0"/>
          </a:p>
        </p:txBody>
      </p:sp>
      <p:sp>
        <p:nvSpPr>
          <p:cNvPr id="4" name="Title 3"/>
          <p:cNvSpPr>
            <a:spLocks noGrp="1"/>
          </p:cNvSpPr>
          <p:nvPr>
            <p:ph type="title"/>
          </p:nvPr>
        </p:nvSpPr>
        <p:spPr/>
        <p:txBody>
          <a:bodyPr/>
          <a:lstStyle/>
          <a:p>
            <a:pPr eaLnBrk="1" fontAlgn="auto" hangingPunct="1">
              <a:spcAft>
                <a:spcPts val="0"/>
              </a:spcAft>
              <a:defRPr/>
            </a:pPr>
            <a:r>
              <a:rPr lang="en-US" dirty="0" smtClean="0"/>
              <a:t>HVRP/VWIP Eligible activities</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idx="1"/>
          </p:nvPr>
        </p:nvSpPr>
        <p:spPr/>
        <p:txBody>
          <a:bodyPr/>
          <a:lstStyle/>
          <a:p>
            <a:pPr eaLnBrk="1" hangingPunct="1">
              <a:lnSpc>
                <a:spcPct val="90000"/>
              </a:lnSpc>
            </a:pPr>
            <a:r>
              <a:rPr lang="en-US" smtClean="0">
                <a:latin typeface="Arial" pitchFamily="34" charset="0"/>
              </a:rPr>
              <a:t>“Results-oriented” </a:t>
            </a:r>
          </a:p>
          <a:p>
            <a:pPr eaLnBrk="1" hangingPunct="1">
              <a:lnSpc>
                <a:spcPct val="90000"/>
              </a:lnSpc>
            </a:pPr>
            <a:endParaRPr lang="en-US" smtClean="0">
              <a:latin typeface="Arial" pitchFamily="34" charset="0"/>
            </a:endParaRPr>
          </a:p>
          <a:p>
            <a:pPr eaLnBrk="1" hangingPunct="1">
              <a:lnSpc>
                <a:spcPct val="90000"/>
              </a:lnSpc>
            </a:pPr>
            <a:r>
              <a:rPr lang="en-US" smtClean="0">
                <a:latin typeface="Arial" pitchFamily="34" charset="0"/>
              </a:rPr>
              <a:t>Provide outreach, intake &amp; assessment</a:t>
            </a:r>
          </a:p>
          <a:p>
            <a:pPr eaLnBrk="1" hangingPunct="1">
              <a:lnSpc>
                <a:spcPct val="90000"/>
              </a:lnSpc>
            </a:pPr>
            <a:endParaRPr lang="en-US" smtClean="0">
              <a:latin typeface="Arial" pitchFamily="34" charset="0"/>
            </a:endParaRPr>
          </a:p>
          <a:p>
            <a:pPr eaLnBrk="1" hangingPunct="1">
              <a:lnSpc>
                <a:spcPct val="90000"/>
              </a:lnSpc>
            </a:pPr>
            <a:r>
              <a:rPr lang="en-US" smtClean="0">
                <a:latin typeface="Arial" pitchFamily="34" charset="0"/>
              </a:rPr>
              <a:t>Provide and/or refer participants to training &amp; employment services</a:t>
            </a:r>
          </a:p>
          <a:p>
            <a:pPr eaLnBrk="1" hangingPunct="1">
              <a:lnSpc>
                <a:spcPct val="90000"/>
              </a:lnSpc>
            </a:pPr>
            <a:endParaRPr lang="en-US" smtClean="0">
              <a:latin typeface="Arial" pitchFamily="34" charset="0"/>
            </a:endParaRPr>
          </a:p>
          <a:p>
            <a:pPr eaLnBrk="1" hangingPunct="1">
              <a:lnSpc>
                <a:spcPct val="90000"/>
              </a:lnSpc>
            </a:pPr>
            <a:r>
              <a:rPr lang="en-US" smtClean="0">
                <a:latin typeface="Arial" pitchFamily="34" charset="0"/>
              </a:rPr>
              <a:t>Coordinate with veterans service programs &amp; veterans service organizations</a:t>
            </a:r>
          </a:p>
        </p:txBody>
      </p:sp>
      <p:sp>
        <p:nvSpPr>
          <p:cNvPr id="4" name="Title 3"/>
          <p:cNvSpPr>
            <a:spLocks noGrp="1"/>
          </p:cNvSpPr>
          <p:nvPr>
            <p:ph type="title"/>
          </p:nvPr>
        </p:nvSpPr>
        <p:spPr>
          <a:xfrm>
            <a:off x="457200" y="304800"/>
            <a:ext cx="8382000" cy="762000"/>
          </a:xfrm>
        </p:spPr>
        <p:txBody>
          <a:bodyPr>
            <a:normAutofit fontScale="90000"/>
          </a:bodyPr>
          <a:lstStyle/>
          <a:p>
            <a:pPr eaLnBrk="1" fontAlgn="auto" hangingPunct="1">
              <a:spcAft>
                <a:spcPts val="0"/>
              </a:spcAft>
              <a:defRPr/>
            </a:pPr>
            <a:r>
              <a:rPr lang="en-US" dirty="0" smtClean="0"/>
              <a:t>Successful hvrp/vwip </a:t>
            </a:r>
            <a:br>
              <a:rPr lang="en-US" dirty="0" smtClean="0"/>
            </a:br>
            <a:r>
              <a:rPr lang="en-US" dirty="0" smtClean="0"/>
              <a:t>program models</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idx="1"/>
          </p:nvPr>
        </p:nvSpPr>
        <p:spPr/>
        <p:txBody>
          <a:bodyPr/>
          <a:lstStyle/>
          <a:p>
            <a:pPr eaLnBrk="1" hangingPunct="1">
              <a:buSzTx/>
              <a:buFont typeface="Wingdings" pitchFamily="2" charset="2"/>
              <a:buChar char="§"/>
            </a:pPr>
            <a:r>
              <a:rPr lang="en-US" smtClean="0">
                <a:latin typeface="Arial" pitchFamily="34" charset="0"/>
              </a:rPr>
              <a:t>Urban – 75 Most Populated U.S. Cities</a:t>
            </a:r>
          </a:p>
          <a:p>
            <a:pPr eaLnBrk="1" hangingPunct="1">
              <a:buSzTx/>
              <a:buFont typeface="Wingdings" pitchFamily="2" charset="2"/>
              <a:buChar char="§"/>
            </a:pPr>
            <a:endParaRPr lang="en-US" smtClean="0">
              <a:latin typeface="Arial" pitchFamily="34" charset="0"/>
            </a:endParaRPr>
          </a:p>
          <a:p>
            <a:pPr eaLnBrk="1" hangingPunct="1">
              <a:buSzTx/>
              <a:buFont typeface="Wingdings" pitchFamily="2" charset="2"/>
              <a:buChar char="§"/>
            </a:pPr>
            <a:r>
              <a:rPr lang="en-US" smtClean="0">
                <a:latin typeface="Arial" pitchFamily="34" charset="0"/>
              </a:rPr>
              <a:t>Non-Urban – Sites Not Listed as 75 Most Populated U.S. Cities</a:t>
            </a:r>
          </a:p>
          <a:p>
            <a:pPr eaLnBrk="1" hangingPunct="1">
              <a:buSzTx/>
              <a:buFont typeface="Wingdings" pitchFamily="2" charset="2"/>
              <a:buChar char="§"/>
            </a:pPr>
            <a:endParaRPr lang="en-US" smtClean="0">
              <a:latin typeface="Arial" pitchFamily="34" charset="0"/>
            </a:endParaRPr>
          </a:p>
          <a:p>
            <a:pPr eaLnBrk="1" hangingPunct="1">
              <a:buSzTx/>
              <a:buFont typeface="Wingdings" pitchFamily="2" charset="2"/>
              <a:buChar char="§"/>
            </a:pPr>
            <a:r>
              <a:rPr lang="en-US" smtClean="0">
                <a:latin typeface="Arial" pitchFamily="34" charset="0"/>
              </a:rPr>
              <a:t>New Grantee – Grantees that have not previously had a USDOL-VETS Grant </a:t>
            </a:r>
          </a:p>
          <a:p>
            <a:pPr eaLnBrk="1" hangingPunct="1">
              <a:buSzTx/>
              <a:buFont typeface="Wingdings" pitchFamily="2" charset="2"/>
              <a:buChar char="§"/>
            </a:pPr>
            <a:endParaRPr lang="en-US" smtClean="0">
              <a:latin typeface="Arial" pitchFamily="34" charset="0"/>
            </a:endParaRPr>
          </a:p>
          <a:p>
            <a:pPr eaLnBrk="1" hangingPunct="1">
              <a:buSzTx/>
              <a:buFont typeface="Wingdings" pitchFamily="2" charset="2"/>
              <a:buChar char="§"/>
            </a:pPr>
            <a:r>
              <a:rPr lang="en-US" smtClean="0">
                <a:latin typeface="Arial" pitchFamily="34" charset="0"/>
              </a:rPr>
              <a:t>Distinct competition for each category with one SGA </a:t>
            </a:r>
            <a:endParaRPr lang="en-US" sz="2800" smtClean="0"/>
          </a:p>
        </p:txBody>
      </p:sp>
      <p:sp>
        <p:nvSpPr>
          <p:cNvPr id="4" name="Title 3"/>
          <p:cNvSpPr>
            <a:spLocks noGrp="1"/>
          </p:cNvSpPr>
          <p:nvPr>
            <p:ph type="title"/>
          </p:nvPr>
        </p:nvSpPr>
        <p:spPr/>
        <p:txBody>
          <a:bodyPr/>
          <a:lstStyle/>
          <a:p>
            <a:pPr eaLnBrk="1" fontAlgn="auto" hangingPunct="1">
              <a:spcAft>
                <a:spcPts val="0"/>
              </a:spcAft>
              <a:defRPr/>
            </a:pPr>
            <a:r>
              <a:rPr lang="en-US" dirty="0" smtClean="0"/>
              <a:t>HVrp grant categories</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idx="1"/>
          </p:nvPr>
        </p:nvSpPr>
        <p:spPr/>
        <p:txBody>
          <a:bodyPr/>
          <a:lstStyle/>
          <a:p>
            <a:pPr eaLnBrk="1" hangingPunct="1"/>
            <a:r>
              <a:rPr lang="en-US" smtClean="0">
                <a:latin typeface="Arial" pitchFamily="34" charset="0"/>
              </a:rPr>
              <a:t>DOL/VETS publishes a Solicitation for Grant Applications (SGA) in the Federal Register for each program</a:t>
            </a:r>
          </a:p>
          <a:p>
            <a:pPr eaLnBrk="1" hangingPunct="1"/>
            <a:endParaRPr lang="en-US" smtClean="0">
              <a:latin typeface="Arial" pitchFamily="34" charset="0"/>
            </a:endParaRPr>
          </a:p>
          <a:p>
            <a:pPr eaLnBrk="1" hangingPunct="1"/>
            <a:r>
              <a:rPr lang="en-US" smtClean="0">
                <a:latin typeface="Arial" pitchFamily="34" charset="0"/>
              </a:rPr>
              <a:t>Eligible applicants complete &amp; submit an application for each program by the deadline specified in the SGA</a:t>
            </a:r>
          </a:p>
          <a:p>
            <a:pPr eaLnBrk="1" hangingPunct="1"/>
            <a:endParaRPr lang="en-US" smtClean="0">
              <a:latin typeface="Arial" pitchFamily="34" charset="0"/>
            </a:endParaRPr>
          </a:p>
          <a:p>
            <a:pPr eaLnBrk="1" hangingPunct="1"/>
            <a:r>
              <a:rPr lang="en-US" smtClean="0">
                <a:latin typeface="Arial" pitchFamily="34" charset="0"/>
              </a:rPr>
              <a:t>Applications are reviewed &amp; scored by a DOL Grant Review Panel</a:t>
            </a:r>
          </a:p>
        </p:txBody>
      </p:sp>
      <p:sp>
        <p:nvSpPr>
          <p:cNvPr id="4" name="Title 3"/>
          <p:cNvSpPr>
            <a:spLocks noGrp="1"/>
          </p:cNvSpPr>
          <p:nvPr>
            <p:ph type="title"/>
          </p:nvPr>
        </p:nvSpPr>
        <p:spPr/>
        <p:txBody>
          <a:bodyPr/>
          <a:lstStyle/>
          <a:p>
            <a:pPr eaLnBrk="1" fontAlgn="auto" hangingPunct="1">
              <a:spcAft>
                <a:spcPts val="0"/>
              </a:spcAft>
              <a:defRPr/>
            </a:pPr>
            <a:r>
              <a:rPr lang="en-US" dirty="0" smtClean="0"/>
              <a:t>hvrp/vwip application process</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idx="1"/>
          </p:nvPr>
        </p:nvSpPr>
        <p:spPr/>
        <p:txBody>
          <a:bodyPr/>
          <a:lstStyle/>
          <a:p>
            <a:pPr eaLnBrk="1" hangingPunct="1"/>
            <a:r>
              <a:rPr lang="en-US" smtClean="0">
                <a:latin typeface="Arial" pitchFamily="34" charset="0"/>
              </a:rPr>
              <a:t>Grant review panel ranks applications</a:t>
            </a:r>
          </a:p>
          <a:p>
            <a:pPr eaLnBrk="1" hangingPunct="1"/>
            <a:endParaRPr lang="en-US" smtClean="0">
              <a:latin typeface="Arial" pitchFamily="34" charset="0"/>
            </a:endParaRPr>
          </a:p>
          <a:p>
            <a:pPr eaLnBrk="1" hangingPunct="1"/>
            <a:r>
              <a:rPr lang="en-US" smtClean="0">
                <a:latin typeface="Arial" pitchFamily="34" charset="0"/>
              </a:rPr>
              <a:t>Grant review panel establishes a minimum acceptable score and a competitive range</a:t>
            </a:r>
          </a:p>
          <a:p>
            <a:pPr eaLnBrk="1" hangingPunct="1"/>
            <a:endParaRPr lang="en-US" smtClean="0">
              <a:latin typeface="Arial" pitchFamily="34" charset="0"/>
            </a:endParaRPr>
          </a:p>
          <a:p>
            <a:pPr eaLnBrk="1" hangingPunct="1"/>
            <a:r>
              <a:rPr lang="en-US" smtClean="0">
                <a:latin typeface="Arial" pitchFamily="34" charset="0"/>
              </a:rPr>
              <a:t>Assistant Secretary for Veterans Employment &amp; Training &amp; the Grant Officer make final selection</a:t>
            </a:r>
          </a:p>
        </p:txBody>
      </p:sp>
      <p:sp>
        <p:nvSpPr>
          <p:cNvPr id="4" name="Title 3"/>
          <p:cNvSpPr>
            <a:spLocks noGrp="1"/>
          </p:cNvSpPr>
          <p:nvPr>
            <p:ph type="title"/>
          </p:nvPr>
        </p:nvSpPr>
        <p:spPr>
          <a:xfrm>
            <a:off x="457200" y="304800"/>
            <a:ext cx="8382000" cy="762000"/>
          </a:xfrm>
        </p:spPr>
        <p:txBody>
          <a:bodyPr>
            <a:normAutofit fontScale="90000"/>
          </a:bodyPr>
          <a:lstStyle/>
          <a:p>
            <a:pPr eaLnBrk="1" fontAlgn="auto" hangingPunct="1">
              <a:spcAft>
                <a:spcPts val="0"/>
              </a:spcAft>
              <a:defRPr/>
            </a:pPr>
            <a:r>
              <a:rPr lang="en-US" dirty="0" smtClean="0"/>
              <a:t>Hvrp/vwip application process - continued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152400"/>
            <a:ext cx="8458200" cy="1371600"/>
          </a:xfrm>
        </p:spPr>
        <p:txBody>
          <a:bodyPr/>
          <a:lstStyle/>
          <a:p>
            <a:pPr eaLnBrk="1" fontAlgn="auto" hangingPunct="1">
              <a:spcAft>
                <a:spcPts val="0"/>
              </a:spcAft>
              <a:defRPr/>
            </a:pPr>
            <a:r>
              <a:rPr lang="en-US" dirty="0" smtClean="0"/>
              <a:t>Continuum of Care (CoC) </a:t>
            </a:r>
            <a:br>
              <a:rPr lang="en-US" dirty="0" smtClean="0"/>
            </a:br>
            <a:endParaRPr lang="en-US" dirty="0" smtClean="0"/>
          </a:p>
        </p:txBody>
      </p:sp>
      <p:sp>
        <p:nvSpPr>
          <p:cNvPr id="21507" name="Rectangle 3"/>
          <p:cNvSpPr>
            <a:spLocks noGrp="1" noChangeArrowheads="1"/>
          </p:cNvSpPr>
          <p:nvPr>
            <p:ph idx="1"/>
          </p:nvPr>
        </p:nvSpPr>
        <p:spPr>
          <a:xfrm>
            <a:off x="457200" y="1219200"/>
            <a:ext cx="7543800" cy="4876800"/>
          </a:xfrm>
        </p:spPr>
        <p:txBody>
          <a:bodyPr/>
          <a:lstStyle/>
          <a:p>
            <a:pPr eaLnBrk="1" hangingPunct="1"/>
            <a:r>
              <a:rPr lang="en-US" smtClean="0"/>
              <a:t>CoCs are geographically based as defined by the participating community:</a:t>
            </a:r>
          </a:p>
          <a:p>
            <a:pPr lvl="1" eaLnBrk="1" hangingPunct="1"/>
            <a:r>
              <a:rPr lang="en-US" smtClean="0"/>
              <a:t>A city;</a:t>
            </a:r>
          </a:p>
          <a:p>
            <a:pPr lvl="1" eaLnBrk="1" hangingPunct="1"/>
            <a:r>
              <a:rPr lang="en-US" smtClean="0"/>
              <a:t>A county;</a:t>
            </a:r>
          </a:p>
          <a:p>
            <a:pPr lvl="1" eaLnBrk="1" hangingPunct="1"/>
            <a:r>
              <a:rPr lang="en-US" smtClean="0"/>
              <a:t>A consortium of counties; or</a:t>
            </a:r>
          </a:p>
          <a:p>
            <a:pPr lvl="1" eaLnBrk="1" hangingPunct="1"/>
            <a:r>
              <a:rPr lang="en-US" smtClean="0"/>
              <a:t>the state.</a:t>
            </a:r>
          </a:p>
          <a:p>
            <a:pPr lvl="1" eaLnBrk="1" hangingPunct="1"/>
            <a:endParaRPr lang="en-US" smtClean="0"/>
          </a:p>
          <a:p>
            <a:pPr eaLnBrk="1" hangingPunct="1"/>
            <a:r>
              <a:rPr lang="en-US" smtClean="0"/>
              <a:t>CoCs compete annually for HUD homeless funding, coordinate &amp; plan for the delivery of housing &amp; services within the specified geographic area.</a:t>
            </a:r>
          </a:p>
          <a:p>
            <a:pPr eaLnBrk="1" hangingPunct="1">
              <a:lnSpc>
                <a:spcPct val="90000"/>
              </a:lnSpc>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1" name="Rectangle 3"/>
          <p:cNvSpPr>
            <a:spLocks noGrp="1" noChangeArrowheads="1"/>
          </p:cNvSpPr>
          <p:nvPr>
            <p:ph idx="1"/>
          </p:nvPr>
        </p:nvSpPr>
        <p:spPr>
          <a:xfrm>
            <a:off x="533400" y="1295400"/>
            <a:ext cx="7772400" cy="5410200"/>
          </a:xfrm>
        </p:spPr>
        <p:txBody>
          <a:bodyPr>
            <a:normAutofit/>
          </a:bodyPr>
          <a:lstStyle/>
          <a:p>
            <a:pPr marL="339725" indent="-339725" eaLnBrk="1" fontAlgn="auto" hangingPunct="1">
              <a:lnSpc>
                <a:spcPct val="90000"/>
              </a:lnSpc>
              <a:spcAft>
                <a:spcPts val="0"/>
              </a:spcAft>
              <a:buFont typeface="Wingdings 2"/>
              <a:buChar char=""/>
              <a:defRPr/>
            </a:pPr>
            <a:r>
              <a:rPr lang="en-US" dirty="0" smtClean="0">
                <a:latin typeface="Arial" charset="0"/>
              </a:rPr>
              <a:t>Need for program</a:t>
            </a:r>
          </a:p>
          <a:p>
            <a:pPr marL="339725" indent="-339725" eaLnBrk="1" fontAlgn="auto" hangingPunct="1">
              <a:lnSpc>
                <a:spcPct val="90000"/>
              </a:lnSpc>
              <a:spcAft>
                <a:spcPts val="0"/>
              </a:spcAft>
              <a:buFont typeface="Wingdings 2"/>
              <a:buChar char=""/>
              <a:defRPr/>
            </a:pPr>
            <a:endParaRPr lang="en-US" dirty="0" smtClean="0">
              <a:latin typeface="Arial" charset="0"/>
            </a:endParaRPr>
          </a:p>
          <a:p>
            <a:pPr marL="339725" indent="-339725" eaLnBrk="1" fontAlgn="auto" hangingPunct="1">
              <a:lnSpc>
                <a:spcPct val="90000"/>
              </a:lnSpc>
              <a:spcAft>
                <a:spcPts val="0"/>
              </a:spcAft>
              <a:buFont typeface="Wingdings 2"/>
              <a:buChar char=""/>
              <a:defRPr/>
            </a:pPr>
            <a:r>
              <a:rPr lang="en-US" dirty="0" smtClean="0">
                <a:latin typeface="Arial" charset="0"/>
              </a:rPr>
              <a:t>Overall strategy to increase employment &amp; retention in employment</a:t>
            </a:r>
          </a:p>
          <a:p>
            <a:pPr marL="339725" indent="-339725" eaLnBrk="1" fontAlgn="auto" hangingPunct="1">
              <a:lnSpc>
                <a:spcPct val="90000"/>
              </a:lnSpc>
              <a:spcAft>
                <a:spcPts val="0"/>
              </a:spcAft>
              <a:buFont typeface="Wingdings 2"/>
              <a:buChar char=""/>
              <a:defRPr/>
            </a:pPr>
            <a:endParaRPr lang="en-US" dirty="0" smtClean="0">
              <a:latin typeface="Arial" charset="0"/>
            </a:endParaRPr>
          </a:p>
          <a:p>
            <a:pPr marL="339725" indent="-339725" eaLnBrk="1" fontAlgn="auto" hangingPunct="1">
              <a:lnSpc>
                <a:spcPct val="90000"/>
              </a:lnSpc>
              <a:spcAft>
                <a:spcPts val="0"/>
              </a:spcAft>
              <a:buFont typeface="Wingdings 2"/>
              <a:buChar char=""/>
              <a:defRPr/>
            </a:pPr>
            <a:r>
              <a:rPr lang="en-US" dirty="0" smtClean="0">
                <a:latin typeface="Arial" charset="0"/>
              </a:rPr>
              <a:t>Quality  &amp; extent of linkages with other</a:t>
            </a:r>
          </a:p>
          <a:p>
            <a:pPr marL="339725" indent="-339725" eaLnBrk="1" fontAlgn="auto" hangingPunct="1">
              <a:lnSpc>
                <a:spcPct val="90000"/>
              </a:lnSpc>
              <a:spcAft>
                <a:spcPts val="0"/>
              </a:spcAft>
              <a:buFont typeface="Wingdings" pitchFamily="2" charset="2"/>
              <a:buNone/>
              <a:defRPr/>
            </a:pPr>
            <a:r>
              <a:rPr lang="en-US" dirty="0" smtClean="0">
                <a:latin typeface="Arial" charset="0"/>
              </a:rPr>
              <a:t>   providers of services to the homeless &amp; veterans</a:t>
            </a:r>
          </a:p>
          <a:p>
            <a:pPr marL="339725" indent="-339725" eaLnBrk="1" fontAlgn="auto" hangingPunct="1">
              <a:lnSpc>
                <a:spcPct val="90000"/>
              </a:lnSpc>
              <a:spcAft>
                <a:spcPts val="0"/>
              </a:spcAft>
              <a:buFont typeface="Wingdings" pitchFamily="2" charset="2"/>
              <a:buNone/>
              <a:defRPr/>
            </a:pPr>
            <a:r>
              <a:rPr lang="en-US" dirty="0" smtClean="0">
                <a:latin typeface="Arial" charset="0"/>
              </a:rPr>
              <a:t> </a:t>
            </a:r>
          </a:p>
          <a:p>
            <a:pPr marL="339725" indent="-339725" eaLnBrk="1" fontAlgn="auto" hangingPunct="1">
              <a:lnSpc>
                <a:spcPct val="90000"/>
              </a:lnSpc>
              <a:spcAft>
                <a:spcPts val="0"/>
              </a:spcAft>
              <a:buFont typeface="Wingdings 2"/>
              <a:buChar char=""/>
              <a:defRPr/>
            </a:pPr>
            <a:r>
              <a:rPr lang="en-US" dirty="0" smtClean="0">
                <a:latin typeface="Arial" charset="0"/>
              </a:rPr>
              <a:t>Demonstrated capability in providing required program services</a:t>
            </a:r>
          </a:p>
          <a:p>
            <a:pPr marL="339725" indent="-339725" eaLnBrk="1" fontAlgn="auto" hangingPunct="1">
              <a:lnSpc>
                <a:spcPct val="90000"/>
              </a:lnSpc>
              <a:spcAft>
                <a:spcPts val="0"/>
              </a:spcAft>
              <a:buFont typeface="Wingdings 2"/>
              <a:buChar char=""/>
              <a:defRPr/>
            </a:pPr>
            <a:endParaRPr lang="en-US" dirty="0" smtClean="0">
              <a:latin typeface="Arial" charset="0"/>
            </a:endParaRPr>
          </a:p>
          <a:p>
            <a:pPr marL="339725" indent="-339725" eaLnBrk="1" fontAlgn="auto" hangingPunct="1">
              <a:lnSpc>
                <a:spcPct val="90000"/>
              </a:lnSpc>
              <a:spcAft>
                <a:spcPts val="0"/>
              </a:spcAft>
              <a:buFont typeface="Wingdings 2"/>
              <a:buChar char=""/>
              <a:defRPr/>
            </a:pPr>
            <a:r>
              <a:rPr lang="en-US" dirty="0" smtClean="0">
                <a:latin typeface="Arial" charset="0"/>
              </a:rPr>
              <a:t>Quality of overall housing strategy</a:t>
            </a:r>
          </a:p>
          <a:p>
            <a:pPr marL="274320" indent="-274320" eaLnBrk="1" fontAlgn="auto" hangingPunct="1">
              <a:lnSpc>
                <a:spcPct val="90000"/>
              </a:lnSpc>
              <a:spcAft>
                <a:spcPts val="0"/>
              </a:spcAft>
              <a:buFont typeface="Wingdings 2"/>
              <a:buNone/>
              <a:defRPr/>
            </a:pPr>
            <a:endParaRPr lang="en-US" dirty="0" smtClean="0">
              <a:latin typeface="Arial"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Hvrp/vwip selection criteria</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idx="1"/>
          </p:nvPr>
        </p:nvSpPr>
        <p:spPr/>
        <p:txBody>
          <a:bodyPr/>
          <a:lstStyle/>
          <a:p>
            <a:pPr eaLnBrk="1" hangingPunct="1"/>
            <a:r>
              <a:rPr lang="en-US" smtClean="0">
                <a:latin typeface="Arial" pitchFamily="34" charset="0"/>
              </a:rPr>
              <a:t>All HVRP &amp; VWIP grant applications must indicate planned level of performance using DOL Common Measures reporting methodology</a:t>
            </a:r>
          </a:p>
          <a:p>
            <a:pPr eaLnBrk="1" hangingPunct="1"/>
            <a:endParaRPr lang="en-US" smtClean="0">
              <a:latin typeface="Arial" pitchFamily="34" charset="0"/>
            </a:endParaRPr>
          </a:p>
          <a:p>
            <a:pPr eaLnBrk="1" hangingPunct="1"/>
            <a:r>
              <a:rPr lang="en-US" smtClean="0">
                <a:latin typeface="Arial" pitchFamily="34" charset="0"/>
              </a:rPr>
              <a:t>All applications must describe proposed goals &amp; outcomes including number of participants to be served, number to be hired &amp; other measures	</a:t>
            </a:r>
          </a:p>
        </p:txBody>
      </p:sp>
      <p:sp>
        <p:nvSpPr>
          <p:cNvPr id="4" name="Title 3"/>
          <p:cNvSpPr>
            <a:spLocks noGrp="1"/>
          </p:cNvSpPr>
          <p:nvPr>
            <p:ph type="title"/>
          </p:nvPr>
        </p:nvSpPr>
        <p:spPr/>
        <p:txBody>
          <a:bodyPr/>
          <a:lstStyle/>
          <a:p>
            <a:pPr eaLnBrk="1" fontAlgn="auto" hangingPunct="1">
              <a:spcAft>
                <a:spcPts val="0"/>
              </a:spcAft>
              <a:defRPr/>
            </a:pPr>
            <a:r>
              <a:rPr lang="en-US" dirty="0" smtClean="0"/>
              <a:t>Measures of success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1" name="Rectangle 3"/>
          <p:cNvSpPr>
            <a:spLocks noGrp="1" noChangeArrowheads="1"/>
          </p:cNvSpPr>
          <p:nvPr>
            <p:ph idx="1"/>
          </p:nvPr>
        </p:nvSpPr>
        <p:spPr>
          <a:xfrm>
            <a:off x="228600" y="1295400"/>
            <a:ext cx="7467600" cy="5334000"/>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latin typeface="Arial" charset="0"/>
              </a:rPr>
              <a:t>Minimum &amp; maximum amounts for each program year are indicated in SGA</a:t>
            </a:r>
          </a:p>
          <a:p>
            <a:pPr marL="274320" indent="-274320" eaLnBrk="1" fontAlgn="auto" hangingPunct="1">
              <a:spcAft>
                <a:spcPts val="0"/>
              </a:spcAft>
              <a:buFont typeface="Wingdings 2"/>
              <a:buChar char=""/>
              <a:defRPr/>
            </a:pPr>
            <a:endParaRPr lang="en-US" dirty="0" smtClean="0">
              <a:latin typeface="Arial" charset="0"/>
            </a:endParaRPr>
          </a:p>
          <a:p>
            <a:pPr marL="274320" indent="-274320" eaLnBrk="1" fontAlgn="auto" hangingPunct="1">
              <a:spcAft>
                <a:spcPts val="0"/>
              </a:spcAft>
              <a:buFont typeface="Wingdings 2"/>
              <a:buChar char=""/>
              <a:defRPr/>
            </a:pPr>
            <a:r>
              <a:rPr lang="en-US" dirty="0" smtClean="0">
                <a:latin typeface="Arial" charset="0"/>
              </a:rPr>
              <a:t>Grant is typically for a one-year period of performance with up to two additional “option” years, as funding permits</a:t>
            </a:r>
          </a:p>
          <a:p>
            <a:pPr marL="274320" indent="-274320" eaLnBrk="1" fontAlgn="auto" hangingPunct="1">
              <a:spcAft>
                <a:spcPts val="0"/>
              </a:spcAft>
              <a:buFont typeface="Wingdings 2"/>
              <a:buChar char=""/>
              <a:defRPr/>
            </a:pPr>
            <a:endParaRPr lang="en-US" dirty="0" smtClean="0">
              <a:latin typeface="Arial" charset="0"/>
            </a:endParaRPr>
          </a:p>
          <a:p>
            <a:pPr marL="274320" indent="-274320" eaLnBrk="1" fontAlgn="auto" hangingPunct="1">
              <a:spcAft>
                <a:spcPts val="0"/>
              </a:spcAft>
              <a:buFont typeface="Wingdings 2"/>
              <a:buChar char=""/>
              <a:defRPr/>
            </a:pPr>
            <a:r>
              <a:rPr lang="en-US" dirty="0" smtClean="0">
                <a:latin typeface="Arial" charset="0"/>
              </a:rPr>
              <a:t>Cost-sharing &amp; match are encouraged, but not required </a:t>
            </a:r>
          </a:p>
          <a:p>
            <a:pPr marL="274320" indent="-274320" eaLnBrk="1" fontAlgn="auto" hangingPunct="1">
              <a:spcAft>
                <a:spcPts val="0"/>
              </a:spcAft>
              <a:buFont typeface="Wingdings 2"/>
              <a:buNone/>
              <a:defRPr/>
            </a:pPr>
            <a:endParaRPr lang="en-US" dirty="0" smtClean="0">
              <a:latin typeface="Arial" charset="0"/>
            </a:endParaRPr>
          </a:p>
          <a:p>
            <a:pPr marL="274320" indent="-274320" eaLnBrk="1" fontAlgn="auto" hangingPunct="1">
              <a:spcAft>
                <a:spcPts val="0"/>
              </a:spcAft>
              <a:buFont typeface="Wingdings 2"/>
              <a:buChar char=""/>
              <a:defRPr/>
            </a:pPr>
            <a:r>
              <a:rPr lang="en-US" sz="2400" dirty="0" smtClean="0">
                <a:latin typeface="Arial" charset="0"/>
              </a:rPr>
              <a:t>DOL/VETS VWIP site: </a:t>
            </a:r>
            <a:r>
              <a:rPr lang="en-US" sz="2400" dirty="0" smtClean="0">
                <a:latin typeface="Arial" charset="0"/>
                <a:hlinkClick r:id="rId3"/>
              </a:rPr>
              <a:t>http://www.dol.gov/vets/programs/vwip/main.htm</a:t>
            </a:r>
            <a:endParaRPr lang="en-US" sz="2400" dirty="0" smtClean="0">
              <a:latin typeface="Arial" charset="0"/>
            </a:endParaRPr>
          </a:p>
          <a:p>
            <a:pPr marL="274320" indent="-274320" eaLnBrk="1" fontAlgn="auto" hangingPunct="1">
              <a:spcAft>
                <a:spcPts val="0"/>
              </a:spcAft>
              <a:buFont typeface="Wingdings 2"/>
              <a:buNone/>
              <a:defRPr/>
            </a:pPr>
            <a:endParaRPr lang="en-US" sz="2400" dirty="0" smtClean="0">
              <a:latin typeface="Arial" charset="0"/>
            </a:endParaRPr>
          </a:p>
          <a:p>
            <a:pPr marL="274320" indent="-274320" eaLnBrk="1" fontAlgn="auto" hangingPunct="1">
              <a:spcAft>
                <a:spcPts val="0"/>
              </a:spcAft>
              <a:buFont typeface="Wingdings 2"/>
              <a:buChar char=""/>
              <a:defRPr/>
            </a:pPr>
            <a:r>
              <a:rPr lang="en-US" sz="2400" dirty="0" smtClean="0">
                <a:latin typeface="Arial" charset="0"/>
              </a:rPr>
              <a:t>DOL/VETS HVRP site: </a:t>
            </a:r>
            <a:r>
              <a:rPr lang="en-US" sz="2400" dirty="0" smtClean="0">
                <a:latin typeface="Arial" charset="0"/>
                <a:hlinkClick r:id="rId4"/>
              </a:rPr>
              <a:t>http://www.dol.gov/vets/grants/main.htm</a:t>
            </a:r>
            <a:endParaRPr lang="en-US" sz="2400" dirty="0" smtClean="0">
              <a:latin typeface="Arial" charset="0"/>
            </a:endParaRPr>
          </a:p>
          <a:p>
            <a:pPr marL="274320" indent="-274320" eaLnBrk="1" fontAlgn="auto" hangingPunct="1">
              <a:spcAft>
                <a:spcPts val="0"/>
              </a:spcAft>
              <a:buFont typeface="Wingdings 2"/>
              <a:buChar char=""/>
              <a:defRPr/>
            </a:pPr>
            <a:endParaRPr lang="en-US" sz="2400" dirty="0" smtClean="0">
              <a:latin typeface="Arial" charset="0"/>
            </a:endParaRPr>
          </a:p>
          <a:p>
            <a:pPr marL="274320" indent="-274320" eaLnBrk="1" fontAlgn="auto" hangingPunct="1">
              <a:spcAft>
                <a:spcPts val="0"/>
              </a:spcAft>
              <a:buFont typeface="Wingdings 2"/>
              <a:buChar char=""/>
              <a:defRPr/>
            </a:pPr>
            <a:endParaRPr lang="en-US" dirty="0" smtClean="0">
              <a:latin typeface="Arial"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Hvrp/vwip grants</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idx="1"/>
          </p:nvPr>
        </p:nvSpPr>
        <p:spPr/>
        <p:txBody>
          <a:bodyPr/>
          <a:lstStyle/>
          <a:p>
            <a:pPr eaLnBrk="1" hangingPunct="1">
              <a:lnSpc>
                <a:spcPct val="90000"/>
              </a:lnSpc>
              <a:buClr>
                <a:schemeClr val="tx1"/>
              </a:buClr>
              <a:buFontTx/>
              <a:buChar char="•"/>
            </a:pPr>
            <a:r>
              <a:rPr lang="en-US" sz="2800" smtClean="0">
                <a:latin typeface="Arial" pitchFamily="34" charset="0"/>
              </a:rPr>
              <a:t>HVRP Grantees are expected to attend &amp; participate at all local Stand Down events</a:t>
            </a:r>
          </a:p>
          <a:p>
            <a:pPr eaLnBrk="1" hangingPunct="1">
              <a:lnSpc>
                <a:spcPct val="90000"/>
              </a:lnSpc>
              <a:buClr>
                <a:schemeClr val="tx1"/>
              </a:buClr>
              <a:buFontTx/>
              <a:buChar char="•"/>
            </a:pPr>
            <a:endParaRPr lang="en-US" sz="2800" smtClean="0">
              <a:latin typeface="Arial" pitchFamily="34" charset="0"/>
            </a:endParaRPr>
          </a:p>
          <a:p>
            <a:pPr eaLnBrk="1" hangingPunct="1">
              <a:lnSpc>
                <a:spcPct val="90000"/>
              </a:lnSpc>
              <a:buClr>
                <a:schemeClr val="tx1"/>
              </a:buClr>
              <a:buFontTx/>
              <a:buChar char="•"/>
            </a:pPr>
            <a:r>
              <a:rPr lang="en-US" sz="2800" smtClean="0">
                <a:latin typeface="Arial" pitchFamily="34" charset="0"/>
              </a:rPr>
              <a:t>HVRP Grantees may use up to $10,000 per year of their existing grant budget to support Stand Down efforts for “outreach” purposes</a:t>
            </a:r>
          </a:p>
          <a:p>
            <a:pPr eaLnBrk="1" hangingPunct="1">
              <a:lnSpc>
                <a:spcPct val="90000"/>
              </a:lnSpc>
              <a:buClr>
                <a:schemeClr val="tx1"/>
              </a:buClr>
              <a:buFontTx/>
              <a:buChar char="•"/>
            </a:pPr>
            <a:endParaRPr lang="en-US" sz="2800" smtClean="0">
              <a:latin typeface="Arial" pitchFamily="34" charset="0"/>
            </a:endParaRPr>
          </a:p>
          <a:p>
            <a:pPr eaLnBrk="1" hangingPunct="1">
              <a:lnSpc>
                <a:spcPct val="90000"/>
              </a:lnSpc>
              <a:buClr>
                <a:schemeClr val="tx1"/>
              </a:buClr>
              <a:buFontTx/>
              <a:buChar char="•"/>
            </a:pPr>
            <a:r>
              <a:rPr lang="en-US" sz="2800" smtClean="0">
                <a:latin typeface="Arial" pitchFamily="34" charset="0"/>
              </a:rPr>
              <a:t>Eligible entities that do not have a current HVRP grant may apply for a Stand Down grant award </a:t>
            </a:r>
          </a:p>
          <a:p>
            <a:pPr eaLnBrk="1" hangingPunct="1">
              <a:lnSpc>
                <a:spcPct val="90000"/>
              </a:lnSpc>
              <a:buClr>
                <a:schemeClr val="tx1"/>
              </a:buClr>
              <a:buFontTx/>
              <a:buChar char="•"/>
            </a:pPr>
            <a:endParaRPr lang="en-US" sz="2800"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Stand down</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idx="1"/>
          </p:nvPr>
        </p:nvSpPr>
        <p:spPr/>
        <p:txBody>
          <a:bodyPr/>
          <a:lstStyle/>
          <a:p>
            <a:pPr eaLnBrk="1" hangingPunct="1"/>
            <a:r>
              <a:rPr lang="en-US" sz="2800" smtClean="0">
                <a:latin typeface="Arial" pitchFamily="34" charset="0"/>
              </a:rPr>
              <a:t>Veterans Employment &amp; Training Service (VETS) provides grant awards to non HVRP grantees</a:t>
            </a:r>
          </a:p>
          <a:p>
            <a:pPr lvl="1" eaLnBrk="1" hangingPunct="1"/>
            <a:r>
              <a:rPr lang="en-US" sz="2400" smtClean="0">
                <a:latin typeface="Arial" pitchFamily="34" charset="0"/>
              </a:rPr>
              <a:t>Up to $7,000 for one-day events</a:t>
            </a:r>
          </a:p>
          <a:p>
            <a:pPr lvl="1" eaLnBrk="1" hangingPunct="1"/>
            <a:r>
              <a:rPr lang="en-US" sz="2400" smtClean="0">
                <a:latin typeface="Arial" pitchFamily="34" charset="0"/>
              </a:rPr>
              <a:t>Up to $10,000 for events lasting two or more days</a:t>
            </a:r>
          </a:p>
          <a:p>
            <a:pPr lvl="1" eaLnBrk="1" hangingPunct="1"/>
            <a:endParaRPr lang="en-US" sz="2400" smtClean="0">
              <a:latin typeface="Arial" pitchFamily="34" charset="0"/>
            </a:endParaRPr>
          </a:p>
          <a:p>
            <a:pPr eaLnBrk="1" hangingPunct="1"/>
            <a:r>
              <a:rPr lang="en-US" sz="2800" smtClean="0">
                <a:latin typeface="Arial" pitchFamily="34" charset="0"/>
              </a:rPr>
              <a:t>Activities must enhance employment &amp; training opportunities or promote self sufficiency for homeless veterans</a:t>
            </a:r>
          </a:p>
          <a:p>
            <a:pPr lvl="1" eaLnBrk="1" hangingPunct="1"/>
            <a:endParaRPr lang="en-US" sz="2400" smtClean="0">
              <a:latin typeface="Arial" pitchFamily="34" charset="0"/>
            </a:endParaRPr>
          </a:p>
          <a:p>
            <a:pPr lvl="1" eaLnBrk="1" hangingPunct="1">
              <a:buFont typeface="Wingdings" pitchFamily="2" charset="2"/>
              <a:buNone/>
            </a:pPr>
            <a:endParaRPr lang="en-US" sz="2400"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Stand down grant awards</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idx="1"/>
          </p:nvPr>
        </p:nvSpPr>
        <p:spPr/>
        <p:txBody>
          <a:bodyPr/>
          <a:lstStyle/>
          <a:p>
            <a:pPr eaLnBrk="1" hangingPunct="1"/>
            <a:r>
              <a:rPr lang="en-US" smtClean="0">
                <a:latin typeface="Arial" pitchFamily="34" charset="0"/>
              </a:rPr>
              <a:t>State &amp; local workforce investment boards</a:t>
            </a:r>
          </a:p>
          <a:p>
            <a:pPr eaLnBrk="1" hangingPunct="1"/>
            <a:endParaRPr lang="en-US" smtClean="0">
              <a:latin typeface="Arial" pitchFamily="34" charset="0"/>
            </a:endParaRPr>
          </a:p>
          <a:p>
            <a:pPr eaLnBrk="1" hangingPunct="1"/>
            <a:r>
              <a:rPr lang="en-US" smtClean="0">
                <a:latin typeface="Arial" pitchFamily="34" charset="0"/>
              </a:rPr>
              <a:t>Veterans service organizations</a:t>
            </a:r>
          </a:p>
          <a:p>
            <a:pPr eaLnBrk="1" hangingPunct="1"/>
            <a:endParaRPr lang="en-US" smtClean="0">
              <a:latin typeface="Arial" pitchFamily="34" charset="0"/>
            </a:endParaRPr>
          </a:p>
          <a:p>
            <a:pPr eaLnBrk="1" hangingPunct="1"/>
            <a:r>
              <a:rPr lang="en-US" smtClean="0">
                <a:latin typeface="Arial" pitchFamily="34" charset="0"/>
              </a:rPr>
              <a:t>Local public agencies</a:t>
            </a:r>
          </a:p>
          <a:p>
            <a:pPr eaLnBrk="1" hangingPunct="1"/>
            <a:endParaRPr lang="en-US" smtClean="0">
              <a:latin typeface="Arial" pitchFamily="34" charset="0"/>
            </a:endParaRPr>
          </a:p>
          <a:p>
            <a:pPr eaLnBrk="1" hangingPunct="1"/>
            <a:r>
              <a:rPr lang="en-US" smtClean="0">
                <a:latin typeface="Arial" pitchFamily="34" charset="0"/>
              </a:rPr>
              <a:t>For-profit, commercial entities</a:t>
            </a:r>
          </a:p>
          <a:p>
            <a:pPr eaLnBrk="1" hangingPunct="1"/>
            <a:endParaRPr lang="en-US" smtClean="0">
              <a:latin typeface="Arial" pitchFamily="34" charset="0"/>
            </a:endParaRPr>
          </a:p>
          <a:p>
            <a:pPr eaLnBrk="1" hangingPunct="1"/>
            <a:r>
              <a:rPr lang="en-US" smtClean="0">
                <a:latin typeface="Arial" pitchFamily="34" charset="0"/>
              </a:rPr>
              <a:t>Nonprofit organizations, including faith-based organizations</a:t>
            </a:r>
          </a:p>
        </p:txBody>
      </p:sp>
      <p:sp>
        <p:nvSpPr>
          <p:cNvPr id="4" name="Title 3"/>
          <p:cNvSpPr>
            <a:spLocks noGrp="1"/>
          </p:cNvSpPr>
          <p:nvPr>
            <p:ph type="title"/>
          </p:nvPr>
        </p:nvSpPr>
        <p:spPr>
          <a:xfrm>
            <a:off x="457200" y="304800"/>
            <a:ext cx="8382000" cy="762000"/>
          </a:xfrm>
        </p:spPr>
        <p:txBody>
          <a:bodyPr>
            <a:normAutofit fontScale="90000"/>
          </a:bodyPr>
          <a:lstStyle/>
          <a:p>
            <a:pPr eaLnBrk="1" fontAlgn="auto" hangingPunct="1">
              <a:spcAft>
                <a:spcPts val="0"/>
              </a:spcAft>
              <a:defRPr/>
            </a:pPr>
            <a:r>
              <a:rPr lang="en-US" dirty="0" smtClean="0"/>
              <a:t>Stand down awards: </a:t>
            </a:r>
            <a:br>
              <a:rPr lang="en-US" dirty="0" smtClean="0"/>
            </a:br>
            <a:r>
              <a:rPr lang="en-US" dirty="0" smtClean="0"/>
              <a:t>eligible applicants</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idx="1"/>
          </p:nvPr>
        </p:nvSpPr>
        <p:spPr/>
        <p:txBody>
          <a:bodyPr/>
          <a:lstStyle/>
          <a:p>
            <a:pPr eaLnBrk="1" hangingPunct="1">
              <a:lnSpc>
                <a:spcPct val="90000"/>
              </a:lnSpc>
            </a:pPr>
            <a:r>
              <a:rPr lang="en-US" smtClean="0">
                <a:latin typeface="Arial" pitchFamily="34" charset="0"/>
              </a:rPr>
              <a:t>VETS publishes announcement in the Federal Register</a:t>
            </a:r>
          </a:p>
          <a:p>
            <a:pPr eaLnBrk="1" hangingPunct="1">
              <a:lnSpc>
                <a:spcPct val="90000"/>
              </a:lnSpc>
            </a:pPr>
            <a:endParaRPr lang="en-US" smtClean="0">
              <a:latin typeface="Arial" pitchFamily="34" charset="0"/>
            </a:endParaRPr>
          </a:p>
          <a:p>
            <a:pPr eaLnBrk="1" hangingPunct="1">
              <a:lnSpc>
                <a:spcPct val="90000"/>
              </a:lnSpc>
            </a:pPr>
            <a:r>
              <a:rPr lang="en-US" smtClean="0">
                <a:latin typeface="Arial" pitchFamily="34" charset="0"/>
              </a:rPr>
              <a:t>Eligible applicants complete &amp; submit application</a:t>
            </a:r>
          </a:p>
          <a:p>
            <a:pPr eaLnBrk="1" hangingPunct="1">
              <a:lnSpc>
                <a:spcPct val="90000"/>
              </a:lnSpc>
            </a:pPr>
            <a:endParaRPr lang="en-US" smtClean="0">
              <a:latin typeface="Arial" pitchFamily="34" charset="0"/>
            </a:endParaRPr>
          </a:p>
          <a:p>
            <a:pPr eaLnBrk="1" hangingPunct="1">
              <a:lnSpc>
                <a:spcPct val="90000"/>
              </a:lnSpc>
            </a:pPr>
            <a:r>
              <a:rPr lang="en-US" smtClean="0">
                <a:latin typeface="Arial" pitchFamily="34" charset="0"/>
              </a:rPr>
              <a:t>Completed application is reviewed by the VETS state director (DVET), the regional office &amp; the national VETS Competitive Grants Lead</a:t>
            </a:r>
          </a:p>
        </p:txBody>
      </p:sp>
      <p:sp>
        <p:nvSpPr>
          <p:cNvPr id="4" name="Title 3"/>
          <p:cNvSpPr>
            <a:spLocks noGrp="1"/>
          </p:cNvSpPr>
          <p:nvPr>
            <p:ph type="title"/>
          </p:nvPr>
        </p:nvSpPr>
        <p:spPr>
          <a:xfrm>
            <a:off x="457200" y="304800"/>
            <a:ext cx="8382000" cy="762000"/>
          </a:xfrm>
        </p:spPr>
        <p:txBody>
          <a:bodyPr>
            <a:normAutofit fontScale="90000"/>
          </a:bodyPr>
          <a:lstStyle/>
          <a:p>
            <a:pPr eaLnBrk="1" fontAlgn="auto" hangingPunct="1">
              <a:spcAft>
                <a:spcPts val="0"/>
              </a:spcAft>
              <a:defRPr/>
            </a:pPr>
            <a:r>
              <a:rPr lang="en-US" dirty="0" smtClean="0"/>
              <a:t>Stand down awards: </a:t>
            </a:r>
            <a:br>
              <a:rPr lang="en-US" dirty="0" smtClean="0"/>
            </a:br>
            <a:r>
              <a:rPr lang="en-US" dirty="0" smtClean="0"/>
              <a:t>application process</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Rectangle 3"/>
          <p:cNvSpPr>
            <a:spLocks noGrp="1" noChangeArrowheads="1"/>
          </p:cNvSpPr>
          <p:nvPr>
            <p:ph idx="1"/>
          </p:nvPr>
        </p:nvSpPr>
        <p:spPr/>
        <p:txBody>
          <a:bodyPr>
            <a:normAutofit lnSpcReduction="10000"/>
          </a:bodyPr>
          <a:lstStyle/>
          <a:p>
            <a:pPr marL="274320" indent="-274320" eaLnBrk="1" fontAlgn="auto" hangingPunct="1">
              <a:lnSpc>
                <a:spcPct val="90000"/>
              </a:lnSpc>
              <a:spcAft>
                <a:spcPts val="0"/>
              </a:spcAft>
              <a:buClr>
                <a:schemeClr val="tx1"/>
              </a:buClr>
              <a:buFontTx/>
              <a:buChar char="•"/>
              <a:defRPr/>
            </a:pPr>
            <a:r>
              <a:rPr lang="en-US" sz="2800" dirty="0" smtClean="0">
                <a:latin typeface="Arial" charset="0"/>
              </a:rPr>
              <a:t>Completed Stand Down Grant applications (hard copies) are submitted to the appropriate U.S. DOL-VETS State Director (DVET) </a:t>
            </a:r>
          </a:p>
          <a:p>
            <a:pPr marL="274320" indent="-274320" eaLnBrk="1" fontAlgn="auto" hangingPunct="1">
              <a:lnSpc>
                <a:spcPct val="90000"/>
              </a:lnSpc>
              <a:spcAft>
                <a:spcPts val="0"/>
              </a:spcAft>
              <a:buClr>
                <a:schemeClr val="tx1"/>
              </a:buClr>
              <a:buFontTx/>
              <a:buChar char="•"/>
              <a:defRPr/>
            </a:pPr>
            <a:endParaRPr lang="en-US" sz="2800" dirty="0" smtClean="0">
              <a:latin typeface="Arial" charset="0"/>
            </a:endParaRPr>
          </a:p>
          <a:p>
            <a:pPr marL="274320" indent="-274320" eaLnBrk="1" fontAlgn="auto" hangingPunct="1">
              <a:lnSpc>
                <a:spcPct val="90000"/>
              </a:lnSpc>
              <a:spcAft>
                <a:spcPts val="0"/>
              </a:spcAft>
              <a:buClr>
                <a:schemeClr val="tx1"/>
              </a:buClr>
              <a:buFontTx/>
              <a:buChar char="•"/>
              <a:defRPr/>
            </a:pPr>
            <a:r>
              <a:rPr lang="en-US" sz="2800" dirty="0" smtClean="0">
                <a:latin typeface="Arial" charset="0"/>
              </a:rPr>
              <a:t>Applications must be submitted no later than 60 days prior to the planned event  &amp; no later than July 30 for current fiscal year funding</a:t>
            </a:r>
          </a:p>
          <a:p>
            <a:pPr marL="274320" indent="-274320" eaLnBrk="1" fontAlgn="auto" hangingPunct="1">
              <a:lnSpc>
                <a:spcPct val="90000"/>
              </a:lnSpc>
              <a:spcAft>
                <a:spcPts val="0"/>
              </a:spcAft>
              <a:buClr>
                <a:schemeClr val="tx1"/>
              </a:buClr>
              <a:buFontTx/>
              <a:buChar char="•"/>
              <a:defRPr/>
            </a:pPr>
            <a:endParaRPr lang="en-US" sz="2800" dirty="0" smtClean="0">
              <a:latin typeface="Arial" charset="0"/>
            </a:endParaRPr>
          </a:p>
          <a:p>
            <a:pPr marL="274320" indent="-274320" eaLnBrk="1" fontAlgn="auto" hangingPunct="1">
              <a:lnSpc>
                <a:spcPct val="90000"/>
              </a:lnSpc>
              <a:spcAft>
                <a:spcPts val="0"/>
              </a:spcAft>
              <a:buClr>
                <a:schemeClr val="tx1"/>
              </a:buClr>
              <a:buFontTx/>
              <a:buChar char="•"/>
              <a:defRPr/>
            </a:pPr>
            <a:r>
              <a:rPr lang="en-US" sz="2800" dirty="0" smtClean="0">
                <a:latin typeface="Arial" charset="0"/>
              </a:rPr>
              <a:t>DOL/VETS Stand Down site: </a:t>
            </a:r>
            <a:r>
              <a:rPr lang="en-US" sz="2800" dirty="0" smtClean="0">
                <a:latin typeface="Arial" charset="0"/>
                <a:hlinkClick r:id="rId3"/>
              </a:rPr>
              <a:t>http://www.dol.gov/vets/programs/stand%20down/main.htm</a:t>
            </a:r>
            <a:endParaRPr lang="en-US" sz="2800" dirty="0" smtClean="0">
              <a:latin typeface="Arial" charset="0"/>
            </a:endParaRPr>
          </a:p>
          <a:p>
            <a:pPr marL="274320" indent="-274320" eaLnBrk="1" fontAlgn="auto" hangingPunct="1">
              <a:lnSpc>
                <a:spcPct val="90000"/>
              </a:lnSpc>
              <a:spcAft>
                <a:spcPts val="0"/>
              </a:spcAft>
              <a:buClr>
                <a:schemeClr val="tx1"/>
              </a:buClr>
              <a:buFontTx/>
              <a:buChar char="•"/>
              <a:defRPr/>
            </a:pPr>
            <a:endParaRPr lang="en-US" sz="2800" dirty="0" smtClean="0">
              <a:latin typeface="Arial" charset="0"/>
            </a:endParaRPr>
          </a:p>
          <a:p>
            <a:pPr marL="274320" indent="-274320" eaLnBrk="1" fontAlgn="auto" hangingPunct="1">
              <a:lnSpc>
                <a:spcPct val="90000"/>
              </a:lnSpc>
              <a:spcAft>
                <a:spcPts val="0"/>
              </a:spcAft>
              <a:buFont typeface="Wingdings 2"/>
              <a:buChar char=""/>
              <a:defRPr/>
            </a:pPr>
            <a:endParaRPr lang="en-US" sz="2800" dirty="0" smtClean="0">
              <a:latin typeface="Arial" charset="0"/>
            </a:endParaRPr>
          </a:p>
        </p:txBody>
      </p:sp>
      <p:sp>
        <p:nvSpPr>
          <p:cNvPr id="4" name="Title 3"/>
          <p:cNvSpPr>
            <a:spLocks noGrp="1"/>
          </p:cNvSpPr>
          <p:nvPr>
            <p:ph type="title"/>
          </p:nvPr>
        </p:nvSpPr>
        <p:spPr>
          <a:xfrm>
            <a:off x="457200" y="304800"/>
            <a:ext cx="8382000" cy="762000"/>
          </a:xfrm>
        </p:spPr>
        <p:txBody>
          <a:bodyPr>
            <a:normAutofit fontScale="90000"/>
          </a:bodyPr>
          <a:lstStyle/>
          <a:p>
            <a:pPr eaLnBrk="1" fontAlgn="auto" hangingPunct="1">
              <a:spcAft>
                <a:spcPts val="0"/>
              </a:spcAft>
              <a:defRPr/>
            </a:pPr>
            <a:r>
              <a:rPr lang="en-US" dirty="0" smtClean="0"/>
              <a:t>Stand down grant: </a:t>
            </a:r>
            <a:br>
              <a:rPr lang="en-US" dirty="0" smtClean="0"/>
            </a:br>
            <a:r>
              <a:rPr lang="en-US" dirty="0" smtClean="0"/>
              <a:t>application submission</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Module IV: U.S. Department of Health &amp; Human Services (HHS)</a:t>
            </a:r>
          </a:p>
        </p:txBody>
      </p:sp>
      <p:sp>
        <p:nvSpPr>
          <p:cNvPr id="103427" name="Rectangle 3"/>
          <p:cNvSpPr>
            <a:spLocks noGrp="1" noChangeArrowheads="1"/>
          </p:cNvSpPr>
          <p:nvPr>
            <p:ph type="body" idx="1"/>
          </p:nvPr>
        </p:nvSpPr>
        <p:spPr>
          <a:xfrm>
            <a:off x="1066800" y="1905000"/>
            <a:ext cx="6254750" cy="742950"/>
          </a:xfrm>
        </p:spPr>
        <p:txBody>
          <a:bodyPr/>
          <a:lstStyle/>
          <a:p>
            <a:pPr eaLnBrk="1" hangingPunct="1"/>
            <a:r>
              <a:rPr lang="en-US" smtClean="0"/>
              <a:t>Programs That Can Assist Homeless Veterans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304800"/>
            <a:ext cx="8229600" cy="533400"/>
          </a:xfrm>
        </p:spPr>
        <p:txBody>
          <a:bodyPr>
            <a:noAutofit/>
          </a:bodyPr>
          <a:lstStyle/>
          <a:p>
            <a:pPr eaLnBrk="1" fontAlgn="auto" hangingPunct="1">
              <a:spcAft>
                <a:spcPts val="0"/>
              </a:spcAft>
              <a:defRPr/>
            </a:pPr>
            <a:r>
              <a:rPr lang="en-US" dirty="0" smtClean="0"/>
              <a:t>HHS Programs</a:t>
            </a:r>
          </a:p>
        </p:txBody>
      </p:sp>
      <p:sp>
        <p:nvSpPr>
          <p:cNvPr id="104451" name="Rectangle 3"/>
          <p:cNvSpPr>
            <a:spLocks noGrp="1" noChangeArrowheads="1"/>
          </p:cNvSpPr>
          <p:nvPr>
            <p:ph idx="1"/>
          </p:nvPr>
        </p:nvSpPr>
        <p:spPr>
          <a:xfrm>
            <a:off x="228600" y="1524000"/>
            <a:ext cx="7924800" cy="5257800"/>
          </a:xfrm>
        </p:spPr>
        <p:txBody>
          <a:bodyPr/>
          <a:lstStyle/>
          <a:p>
            <a:pPr eaLnBrk="1" hangingPunct="1"/>
            <a:r>
              <a:rPr lang="en-US" smtClean="0"/>
              <a:t>SAMHSA Grants</a:t>
            </a:r>
          </a:p>
          <a:p>
            <a:pPr lvl="1" eaLnBrk="1" hangingPunct="1"/>
            <a:r>
              <a:rPr lang="en-US" smtClean="0"/>
              <a:t>Projects for Assistance in Transition from Homelessness (PATH)</a:t>
            </a:r>
          </a:p>
          <a:p>
            <a:pPr lvl="1" eaLnBrk="1" hangingPunct="1"/>
            <a:r>
              <a:rPr lang="en-US" smtClean="0"/>
              <a:t>Other periodic funding opportunities (e.g., Offender Re-entry Program)</a:t>
            </a:r>
          </a:p>
          <a:p>
            <a:pPr lvl="1" eaLnBrk="1" hangingPunct="1">
              <a:buFont typeface="Wingdings 2" pitchFamily="18" charset="2"/>
              <a:buNone/>
            </a:pPr>
            <a:endParaRPr lang="en-US" smtClean="0"/>
          </a:p>
          <a:p>
            <a:pPr eaLnBrk="1" hangingPunct="1"/>
            <a:r>
              <a:rPr lang="en-US" smtClean="0"/>
              <a:t>HRSA Programs</a:t>
            </a:r>
          </a:p>
          <a:p>
            <a:pPr lvl="1" eaLnBrk="1" hangingPunct="1"/>
            <a:r>
              <a:rPr lang="en-US" smtClean="0"/>
              <a:t>Health Care for the Homeless (HCH) Program</a:t>
            </a:r>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a:xfrm>
            <a:off x="457200" y="304800"/>
            <a:ext cx="8839200" cy="762000"/>
          </a:xfrm>
        </p:spPr>
        <p:txBody>
          <a:bodyPr>
            <a:noAutofit/>
          </a:bodyPr>
          <a:lstStyle/>
          <a:p>
            <a:pPr eaLnBrk="1" fontAlgn="auto" hangingPunct="1">
              <a:spcAft>
                <a:spcPts val="0"/>
              </a:spcAft>
              <a:defRPr/>
            </a:pPr>
            <a:r>
              <a:rPr lang="en-US" sz="3200" dirty="0" smtClean="0"/>
              <a:t>Continuum of Care (CoC)</a:t>
            </a:r>
            <a:br>
              <a:rPr lang="en-US" sz="3200" dirty="0" smtClean="0"/>
            </a:br>
            <a:r>
              <a:rPr lang="en-US" sz="3200" dirty="0" smtClean="0"/>
              <a:t>Annual Competitive Application Process</a:t>
            </a:r>
          </a:p>
        </p:txBody>
      </p:sp>
      <p:sp>
        <p:nvSpPr>
          <p:cNvPr id="22531" name="Rectangle 3"/>
          <p:cNvSpPr>
            <a:spLocks noGrp="1" noChangeArrowheads="1"/>
          </p:cNvSpPr>
          <p:nvPr>
            <p:ph idx="1"/>
          </p:nvPr>
        </p:nvSpPr>
        <p:spPr/>
        <p:txBody>
          <a:bodyPr/>
          <a:lstStyle/>
          <a:p>
            <a:pPr eaLnBrk="1" hangingPunct="1"/>
            <a:r>
              <a:rPr lang="en-US" smtClean="0"/>
              <a:t>Grantees Apply through the CoC</a:t>
            </a:r>
          </a:p>
          <a:p>
            <a:pPr eaLnBrk="1" hangingPunct="1"/>
            <a:endParaRPr lang="en-US" smtClean="0"/>
          </a:p>
          <a:p>
            <a:pPr eaLnBrk="1" hangingPunct="1"/>
            <a:r>
              <a:rPr lang="en-US" smtClean="0"/>
              <a:t>Annual Notice of Funding Availability (NOFA) For Continuum of Care (CoC) Homeless Assistance Programs</a:t>
            </a:r>
          </a:p>
          <a:p>
            <a:pPr lvl="1" eaLnBrk="1" hangingPunct="1"/>
            <a:r>
              <a:rPr lang="en-US" smtClean="0"/>
              <a:t>NOFA establishes the funding criteria for the CoC Homeless Assistance Grant Programs</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pPr eaLnBrk="1" fontAlgn="auto" hangingPunct="1">
              <a:spcAft>
                <a:spcPts val="0"/>
              </a:spcAft>
              <a:defRPr/>
            </a:pPr>
            <a:r>
              <a:rPr lang="en-US" dirty="0" smtClean="0"/>
              <a:t>PATH Program</a:t>
            </a:r>
          </a:p>
        </p:txBody>
      </p:sp>
      <p:sp>
        <p:nvSpPr>
          <p:cNvPr id="105475" name="Rectangle 3"/>
          <p:cNvSpPr>
            <a:spLocks noGrp="1" noChangeArrowheads="1"/>
          </p:cNvSpPr>
          <p:nvPr>
            <p:ph idx="1"/>
          </p:nvPr>
        </p:nvSpPr>
        <p:spPr>
          <a:xfrm>
            <a:off x="457200" y="1295400"/>
            <a:ext cx="7391400" cy="4525963"/>
          </a:xfrm>
        </p:spPr>
        <p:txBody>
          <a:bodyPr/>
          <a:lstStyle/>
          <a:p>
            <a:pPr eaLnBrk="1" hangingPunct="1"/>
            <a:r>
              <a:rPr lang="en-US" smtClean="0"/>
              <a:t>Formula grant awards to States for:</a:t>
            </a:r>
          </a:p>
          <a:p>
            <a:pPr lvl="1" eaLnBrk="1" hangingPunct="1"/>
            <a:r>
              <a:rPr lang="en-US" smtClean="0"/>
              <a:t>treatment</a:t>
            </a:r>
          </a:p>
          <a:p>
            <a:pPr lvl="1" eaLnBrk="1" hangingPunct="1"/>
            <a:r>
              <a:rPr lang="en-US" smtClean="0"/>
              <a:t>support services in residential settings</a:t>
            </a:r>
          </a:p>
          <a:p>
            <a:pPr lvl="1" eaLnBrk="1" hangingPunct="1"/>
            <a:r>
              <a:rPr lang="en-US" smtClean="0"/>
              <a:t>coordination of services &amp; housing </a:t>
            </a:r>
          </a:p>
          <a:p>
            <a:pPr lvl="1" eaLnBrk="1" hangingPunct="1"/>
            <a:endParaRPr lang="en-US" smtClean="0"/>
          </a:p>
          <a:p>
            <a:pPr eaLnBrk="1" hangingPunct="1"/>
            <a:r>
              <a:rPr lang="en-US" smtClean="0"/>
              <a:t>Beneficiaries must be persons with serious mental illness or co-occurring disorders who are homeless or at risk of becoming homeless</a:t>
            </a:r>
          </a:p>
          <a:p>
            <a:pPr eaLnBrk="1" hangingPunct="1">
              <a:buFont typeface="Wingdings" pitchFamily="2" charset="2"/>
              <a:buNone/>
            </a:pPr>
            <a:endParaRPr lang="en-US" smtClean="0"/>
          </a:p>
          <a:p>
            <a:pPr eaLnBrk="1" hangingPunct="1">
              <a:buFont typeface="Wingdings" pitchFamily="2" charset="2"/>
              <a:buNone/>
            </a:pPr>
            <a:endParaRPr lang="en-US"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pPr eaLnBrk="1" fontAlgn="auto" hangingPunct="1">
              <a:spcAft>
                <a:spcPts val="0"/>
              </a:spcAft>
              <a:defRPr/>
            </a:pPr>
            <a:r>
              <a:rPr lang="en-US" dirty="0" smtClean="0"/>
              <a:t>PATH Funding Allocation</a:t>
            </a:r>
          </a:p>
        </p:txBody>
      </p:sp>
      <p:sp>
        <p:nvSpPr>
          <p:cNvPr id="596995" name="Rectangle 3"/>
          <p:cNvSpPr>
            <a:spLocks noGrp="1" noChangeArrowheads="1"/>
          </p:cNvSpPr>
          <p:nvPr>
            <p:ph idx="1"/>
          </p:nvPr>
        </p:nvSpPr>
        <p:spPr>
          <a:xfrm>
            <a:off x="533400" y="1265238"/>
            <a:ext cx="7315200" cy="5287962"/>
          </a:xfrm>
        </p:spPr>
        <p:txBody>
          <a:bodyPr>
            <a:normAutofit/>
          </a:bodyPr>
          <a:lstStyle/>
          <a:p>
            <a:pPr marL="274320" indent="-274320" eaLnBrk="1" fontAlgn="auto" hangingPunct="1">
              <a:spcAft>
                <a:spcPts val="0"/>
              </a:spcAft>
              <a:buFont typeface="Wingdings 2"/>
              <a:buChar char=""/>
              <a:defRPr/>
            </a:pPr>
            <a:r>
              <a:rPr lang="en-US" dirty="0" smtClean="0"/>
              <a:t>Allocation based on population in urbanized areas of the state; minimum award of $300,000 per state</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Requires 30% match, either in cash or in-kind, on state or local level</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States make awards to local non-profits to provide PATH-funded services - state contacts: </a:t>
            </a:r>
            <a:r>
              <a:rPr lang="en-US" i="1" u="sng" dirty="0" smtClean="0">
                <a:solidFill>
                  <a:schemeClr val="accent6">
                    <a:lumMod val="75000"/>
                  </a:schemeClr>
                </a:solidFill>
              </a:rPr>
              <a:t>http://pathprogram.samhsa.gov/Path/ListStateContacts.aspx </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pitchFamily="2" charset="2"/>
              <a:buNone/>
              <a:defRPr/>
            </a:pPr>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96200" cy="609600"/>
          </a:xfrm>
        </p:spPr>
        <p:txBody>
          <a:bodyPr/>
          <a:lstStyle/>
          <a:p>
            <a:pPr eaLnBrk="1" fontAlgn="auto" hangingPunct="1">
              <a:spcAft>
                <a:spcPts val="0"/>
              </a:spcAft>
              <a:defRPr/>
            </a:pPr>
            <a:r>
              <a:rPr lang="en-US" dirty="0" smtClean="0"/>
              <a:t>Other SAMHSA Opportunities </a:t>
            </a:r>
          </a:p>
        </p:txBody>
      </p:sp>
      <p:sp>
        <p:nvSpPr>
          <p:cNvPr id="3" name="Content Placeholder 2"/>
          <p:cNvSpPr>
            <a:spLocks noGrp="1"/>
          </p:cNvSpPr>
          <p:nvPr>
            <p:ph idx="1"/>
          </p:nvPr>
        </p:nvSpPr>
        <p:spPr>
          <a:xfrm>
            <a:off x="533400" y="1295400"/>
            <a:ext cx="7391400" cy="5334000"/>
          </a:xfrm>
        </p:spPr>
        <p:txBody>
          <a:bodyPr>
            <a:normAutofit/>
          </a:bodyPr>
          <a:lstStyle/>
          <a:p>
            <a:pPr marL="457200" indent="-457200" eaLnBrk="1" fontAlgn="auto" hangingPunct="1">
              <a:lnSpc>
                <a:spcPct val="110000"/>
              </a:lnSpc>
              <a:spcAft>
                <a:spcPts val="0"/>
              </a:spcAft>
              <a:buFont typeface="Wingdings 2"/>
              <a:buChar char=""/>
              <a:defRPr/>
            </a:pPr>
            <a:r>
              <a:rPr lang="en-US" sz="2800" dirty="0" smtClean="0"/>
              <a:t>2 of SAMHSA’s 3 Centers - the Center for Mental Health Services (CMHS) &amp; the Center for Substance Abuse Treatment (CSAT) periodically offer grants that can be used to serve homeless veterans</a:t>
            </a:r>
          </a:p>
          <a:p>
            <a:pPr marL="857250" lvl="1" indent="-457200" eaLnBrk="1" fontAlgn="auto" hangingPunct="1">
              <a:lnSpc>
                <a:spcPct val="110000"/>
              </a:lnSpc>
              <a:spcAft>
                <a:spcPts val="0"/>
              </a:spcAft>
              <a:buClr>
                <a:schemeClr val="accent4"/>
              </a:buClr>
              <a:buFont typeface="Wingdings 2"/>
              <a:buChar char=""/>
              <a:defRPr/>
            </a:pPr>
            <a:r>
              <a:rPr lang="en-US" dirty="0" smtClean="0">
                <a:solidFill>
                  <a:schemeClr val="tx1">
                    <a:tint val="85000"/>
                  </a:schemeClr>
                </a:solidFill>
              </a:rPr>
              <a:t>Examples: Services in Supportive Housing Grants</a:t>
            </a:r>
          </a:p>
          <a:p>
            <a:pPr marL="857250" lvl="1" indent="-457200" eaLnBrk="1" fontAlgn="auto" hangingPunct="1">
              <a:lnSpc>
                <a:spcPct val="110000"/>
              </a:lnSpc>
              <a:spcAft>
                <a:spcPts val="0"/>
              </a:spcAft>
              <a:buClr>
                <a:schemeClr val="accent4"/>
              </a:buClr>
              <a:buFont typeface="Wingdings 2"/>
              <a:buChar char=""/>
              <a:defRPr/>
            </a:pPr>
            <a:r>
              <a:rPr lang="en-US" dirty="0" smtClean="0">
                <a:solidFill>
                  <a:schemeClr val="tx1">
                    <a:tint val="85000"/>
                  </a:schemeClr>
                </a:solidFill>
              </a:rPr>
              <a:t>Watch for funding announcements early in the calendar year: </a:t>
            </a:r>
            <a:r>
              <a:rPr lang="en-US" dirty="0" smtClean="0">
                <a:solidFill>
                  <a:schemeClr val="tx1">
                    <a:tint val="85000"/>
                  </a:schemeClr>
                </a:solidFill>
                <a:hlinkClick r:id="rId2"/>
              </a:rPr>
              <a:t>http://www.samhsa.gov/Grants/</a:t>
            </a:r>
            <a:endParaRPr lang="en-US" dirty="0" smtClean="0">
              <a:solidFill>
                <a:schemeClr val="tx1">
                  <a:tint val="85000"/>
                </a:schemeClr>
              </a:solidFill>
            </a:endParaRPr>
          </a:p>
          <a:p>
            <a:pPr marL="857250" lvl="1" indent="-457200" eaLnBrk="1" fontAlgn="auto" hangingPunct="1">
              <a:lnSpc>
                <a:spcPct val="110000"/>
              </a:lnSpc>
              <a:spcAft>
                <a:spcPts val="0"/>
              </a:spcAft>
              <a:buClr>
                <a:schemeClr val="accent4"/>
              </a:buClr>
              <a:buFont typeface="Wingdings 2"/>
              <a:buChar char=""/>
              <a:defRPr/>
            </a:pPr>
            <a:r>
              <a:rPr lang="en-US" i="1" dirty="0" smtClean="0">
                <a:solidFill>
                  <a:schemeClr val="tx1">
                    <a:tint val="85000"/>
                  </a:schemeClr>
                </a:solidFill>
              </a:rPr>
              <a:t>Developing Competitive SAMHSA Grant Applications</a:t>
            </a:r>
            <a:r>
              <a:rPr lang="en-US" dirty="0" smtClean="0">
                <a:solidFill>
                  <a:schemeClr val="tx1">
                    <a:tint val="85000"/>
                  </a:schemeClr>
                </a:solidFill>
              </a:rPr>
              <a:t> manual: </a:t>
            </a:r>
            <a:r>
              <a:rPr lang="en-US" dirty="0" smtClean="0">
                <a:solidFill>
                  <a:schemeClr val="tx1">
                    <a:tint val="85000"/>
                  </a:schemeClr>
                </a:solidFill>
                <a:hlinkClick r:id="rId3"/>
              </a:rPr>
              <a:t>http://www.samhsa.gov/Grants/TA/index.aspx</a:t>
            </a:r>
            <a:endParaRPr lang="en-US" dirty="0" smtClean="0">
              <a:solidFill>
                <a:schemeClr val="tx1">
                  <a:tint val="85000"/>
                </a:schemeClr>
              </a:solidFill>
            </a:endParaRPr>
          </a:p>
          <a:p>
            <a:pPr marL="274320" indent="-274320" eaLnBrk="1" fontAlgn="auto" hangingPunct="1">
              <a:spcAft>
                <a:spcPts val="0"/>
              </a:spcAft>
              <a:buFont typeface="Wingdings 2"/>
              <a:buChar char=""/>
              <a:defRPr/>
            </a:pPr>
            <a:endParaRPr lang="en-US"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p:txBody>
          <a:bodyPr/>
          <a:lstStyle/>
          <a:p>
            <a:pPr eaLnBrk="1" fontAlgn="auto" hangingPunct="1">
              <a:spcAft>
                <a:spcPts val="0"/>
              </a:spcAft>
              <a:defRPr/>
            </a:pPr>
            <a:r>
              <a:rPr lang="en-US" sz="4000" dirty="0" smtClean="0"/>
              <a:t>Recent SAMHSA Grant </a:t>
            </a:r>
          </a:p>
        </p:txBody>
      </p:sp>
      <p:sp>
        <p:nvSpPr>
          <p:cNvPr id="618499" name="Rectangle 3"/>
          <p:cNvSpPr>
            <a:spLocks noGrp="1" noChangeArrowheads="1"/>
          </p:cNvSpPr>
          <p:nvPr>
            <p:ph idx="1"/>
          </p:nvPr>
        </p:nvSpPr>
        <p:spPr/>
        <p:txBody>
          <a:bodyPr>
            <a:normAutofit/>
          </a:bodyPr>
          <a:lstStyle/>
          <a:p>
            <a:pPr marL="274320" indent="-274320" eaLnBrk="1" fontAlgn="auto" hangingPunct="1">
              <a:spcAft>
                <a:spcPts val="0"/>
              </a:spcAft>
              <a:buFont typeface="Wingdings" pitchFamily="2" charset="2"/>
              <a:buNone/>
              <a:defRPr/>
            </a:pPr>
            <a:r>
              <a:rPr lang="en-US" sz="2800" b="1" dirty="0" smtClean="0"/>
              <a:t>Offender Re-entry Program</a:t>
            </a:r>
          </a:p>
          <a:p>
            <a:pPr marL="274320" indent="-274320" eaLnBrk="1" fontAlgn="auto" hangingPunct="1">
              <a:spcAft>
                <a:spcPts val="0"/>
              </a:spcAft>
              <a:buFont typeface="Wingdings 2"/>
              <a:buChar char=""/>
              <a:defRPr/>
            </a:pPr>
            <a:r>
              <a:rPr lang="en-US" dirty="0" smtClean="0">
                <a:solidFill>
                  <a:schemeClr val="accent6">
                    <a:lumMod val="75000"/>
                  </a:schemeClr>
                </a:solidFill>
              </a:rPr>
              <a:t>Grant Opportunity </a:t>
            </a:r>
            <a:r>
              <a:rPr lang="en-US" dirty="0" smtClean="0"/>
              <a:t>– Substance abuse treatment services for offenders returning to the community from incarceration</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solidFill>
                  <a:schemeClr val="accent6">
                    <a:lumMod val="75000"/>
                  </a:schemeClr>
                </a:solidFill>
              </a:rPr>
              <a:t>Eligible Applicant </a:t>
            </a:r>
            <a:r>
              <a:rPr lang="en-US" dirty="0" smtClean="0"/>
              <a:t>– public &amp; private non-profits</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 SAMSHA’s Veterans Resource Page - </a:t>
            </a:r>
            <a:r>
              <a:rPr lang="en-US" dirty="0" smtClean="0">
                <a:hlinkClick r:id="rId3"/>
              </a:rPr>
              <a:t>http://www.samhsa.gov/Vets/</a:t>
            </a:r>
            <a:endParaRPr lang="en-US" dirty="0" smtClean="0"/>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Char char=""/>
              <a:defRPr/>
            </a:pPr>
            <a:endParaRPr lang="en-US" dirty="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a:xfrm>
            <a:off x="457200" y="381000"/>
            <a:ext cx="8382000" cy="762000"/>
          </a:xfrm>
        </p:spPr>
        <p:txBody>
          <a:bodyPr>
            <a:normAutofit fontScale="90000"/>
          </a:bodyPr>
          <a:lstStyle/>
          <a:p>
            <a:pPr eaLnBrk="1" fontAlgn="auto" hangingPunct="1">
              <a:spcAft>
                <a:spcPts val="0"/>
              </a:spcAft>
              <a:defRPr/>
            </a:pPr>
            <a:r>
              <a:rPr lang="en-US" sz="4000" dirty="0" smtClean="0"/>
              <a:t>HRSA’s Health Care for the Homeless (HCH) Program</a:t>
            </a:r>
          </a:p>
        </p:txBody>
      </p:sp>
      <p:sp>
        <p:nvSpPr>
          <p:cNvPr id="109571" name="Rectangle 3"/>
          <p:cNvSpPr>
            <a:spLocks noGrp="1" noChangeArrowheads="1"/>
          </p:cNvSpPr>
          <p:nvPr>
            <p:ph idx="1"/>
          </p:nvPr>
        </p:nvSpPr>
        <p:spPr/>
        <p:txBody>
          <a:bodyPr/>
          <a:lstStyle/>
          <a:p>
            <a:pPr eaLnBrk="1" hangingPunct="1"/>
            <a:r>
              <a:rPr lang="en-US" smtClean="0"/>
              <a:t>Only Federal program responsible for addressing primary health care needs of homeless people</a:t>
            </a:r>
          </a:p>
          <a:p>
            <a:pPr eaLnBrk="1" hangingPunct="1"/>
            <a:endParaRPr lang="en-US" smtClean="0"/>
          </a:p>
          <a:p>
            <a:pPr eaLnBrk="1" hangingPunct="1"/>
            <a:r>
              <a:rPr lang="en-US" smtClean="0"/>
              <a:t>Grant program for public &amp; private nonprofit health care organizations</a:t>
            </a:r>
          </a:p>
          <a:p>
            <a:pPr eaLnBrk="1" hangingPunct="1"/>
            <a:endParaRPr lang="en-US" smtClean="0"/>
          </a:p>
          <a:p>
            <a:pPr eaLnBrk="1" hangingPunct="1"/>
            <a:r>
              <a:rPr lang="en-US" smtClean="0"/>
              <a:t>Encourages integration of health care &amp; social services into comprehensive approach</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p:txBody>
          <a:bodyPr/>
          <a:lstStyle/>
          <a:p>
            <a:pPr eaLnBrk="1" fontAlgn="auto" hangingPunct="1">
              <a:spcAft>
                <a:spcPts val="0"/>
              </a:spcAft>
              <a:defRPr/>
            </a:pPr>
            <a:r>
              <a:rPr lang="en-US" dirty="0" smtClean="0"/>
              <a:t>HCH Program Requirements</a:t>
            </a:r>
          </a:p>
        </p:txBody>
      </p:sp>
      <p:sp>
        <p:nvSpPr>
          <p:cNvPr id="110595" name="Rectangle 3"/>
          <p:cNvSpPr>
            <a:spLocks noGrp="1" noChangeArrowheads="1"/>
          </p:cNvSpPr>
          <p:nvPr>
            <p:ph idx="1"/>
          </p:nvPr>
        </p:nvSpPr>
        <p:spPr/>
        <p:txBody>
          <a:bodyPr/>
          <a:lstStyle/>
          <a:p>
            <a:pPr eaLnBrk="1" hangingPunct="1">
              <a:buFont typeface="Wingdings" pitchFamily="2" charset="2"/>
              <a:buNone/>
            </a:pPr>
            <a:r>
              <a:rPr lang="en-US" sz="2800" smtClean="0"/>
              <a:t>HCH funded programs must provide for:</a:t>
            </a:r>
          </a:p>
          <a:p>
            <a:pPr eaLnBrk="1" hangingPunct="1"/>
            <a:r>
              <a:rPr lang="en-US" sz="2400" smtClean="0"/>
              <a:t>Primary health care &amp; substance abuse services at accessible locations</a:t>
            </a:r>
          </a:p>
          <a:p>
            <a:pPr eaLnBrk="1" hangingPunct="1"/>
            <a:endParaRPr lang="en-US" sz="2400" smtClean="0"/>
          </a:p>
          <a:p>
            <a:pPr eaLnBrk="1" hangingPunct="1"/>
            <a:r>
              <a:rPr lang="en-US" sz="2400" smtClean="0"/>
              <a:t>Emergency care with referrals to hospitals for in-patient care or other needed services</a:t>
            </a:r>
          </a:p>
          <a:p>
            <a:pPr eaLnBrk="1" hangingPunct="1"/>
            <a:endParaRPr lang="en-US" sz="2400" smtClean="0"/>
          </a:p>
          <a:p>
            <a:pPr eaLnBrk="1" hangingPunct="1"/>
            <a:r>
              <a:rPr lang="en-US" sz="2400" smtClean="0"/>
              <a:t>Outreach services to assist homeless persons in accessing care</a:t>
            </a:r>
          </a:p>
          <a:p>
            <a:pPr eaLnBrk="1" hangingPunct="1"/>
            <a:endParaRPr lang="en-US" sz="2400" smtClean="0"/>
          </a:p>
          <a:p>
            <a:pPr eaLnBrk="1" hangingPunct="1"/>
            <a:r>
              <a:rPr lang="en-US" sz="2400" smtClean="0"/>
              <a:t>Assistance in establishing eligibility for entitlement programs and housing</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HCH Funding Application</a:t>
            </a:r>
          </a:p>
        </p:txBody>
      </p:sp>
      <p:sp>
        <p:nvSpPr>
          <p:cNvPr id="111619" name="Content Placeholder 2"/>
          <p:cNvSpPr>
            <a:spLocks noGrp="1"/>
          </p:cNvSpPr>
          <p:nvPr>
            <p:ph idx="1"/>
          </p:nvPr>
        </p:nvSpPr>
        <p:spPr>
          <a:xfrm>
            <a:off x="457200" y="1295400"/>
            <a:ext cx="8229600" cy="4495800"/>
          </a:xfrm>
        </p:spPr>
        <p:txBody>
          <a:bodyPr/>
          <a:lstStyle/>
          <a:p>
            <a:pPr eaLnBrk="1" hangingPunct="1"/>
            <a:r>
              <a:rPr lang="en-US" smtClean="0"/>
              <a:t>Open funding opportunities and application materials and deadlines can be accessed at  </a:t>
            </a:r>
            <a:r>
              <a:rPr lang="en-US" i="1" smtClean="0">
                <a:hlinkClick r:id="rId3"/>
              </a:rPr>
              <a:t>www.hrsa.gov/grants</a:t>
            </a:r>
            <a:endParaRPr lang="en-US" i="1" smtClean="0"/>
          </a:p>
          <a:p>
            <a:pPr eaLnBrk="1" hangingPunct="1"/>
            <a:endParaRPr lang="en-US" smtClean="0"/>
          </a:p>
          <a:p>
            <a:pPr eaLnBrk="1" hangingPunct="1"/>
            <a:r>
              <a:rPr lang="en-US" smtClean="0"/>
              <a:t>Eligible applicants must describe:</a:t>
            </a:r>
          </a:p>
          <a:p>
            <a:pPr lvl="1" eaLnBrk="1" hangingPunct="1"/>
            <a:r>
              <a:rPr lang="en-US" smtClean="0"/>
              <a:t>Need for program</a:t>
            </a:r>
          </a:p>
          <a:p>
            <a:pPr lvl="1" eaLnBrk="1" hangingPunct="1"/>
            <a:r>
              <a:rPr lang="en-US" smtClean="0"/>
              <a:t>Services to be provided</a:t>
            </a:r>
          </a:p>
          <a:p>
            <a:pPr lvl="1" eaLnBrk="1" hangingPunct="1"/>
            <a:r>
              <a:rPr lang="en-US" smtClean="0"/>
              <a:t>Service delivery plan</a:t>
            </a:r>
          </a:p>
          <a:p>
            <a:pPr lvl="1" eaLnBrk="1" hangingPunct="1"/>
            <a:r>
              <a:rPr lang="en-US" smtClean="0"/>
              <a:t>Catchment area</a:t>
            </a:r>
          </a:p>
          <a:p>
            <a:pPr eaLnBrk="1" hangingPunct="1"/>
            <a:endParaRPr lang="en-US" smtClean="0"/>
          </a:p>
          <a:p>
            <a:pPr eaLnBrk="1" hangingPunct="1"/>
            <a:endParaRPr lang="en-US"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lstStyle/>
          <a:p>
            <a:pPr eaLnBrk="1" fontAlgn="auto" hangingPunct="1">
              <a:spcAft>
                <a:spcPts val="0"/>
              </a:spcAft>
              <a:defRPr/>
            </a:pPr>
            <a:r>
              <a:rPr lang="en-US" sz="4000" dirty="0" smtClean="0">
                <a:solidFill>
                  <a:schemeClr val="accent6">
                    <a:lumMod val="75000"/>
                  </a:schemeClr>
                </a:solidFill>
                <a:latin typeface="Arial" charset="0"/>
              </a:rPr>
              <a:t>Break</a:t>
            </a:r>
          </a:p>
        </p:txBody>
      </p:sp>
      <p:sp>
        <p:nvSpPr>
          <p:cNvPr id="112643" name="Rectangle 3"/>
          <p:cNvSpPr>
            <a:spLocks noGrp="1" noChangeArrowheads="1"/>
          </p:cNvSpPr>
          <p:nvPr>
            <p:ph type="body" idx="1"/>
          </p:nvPr>
        </p:nvSpPr>
        <p:spPr>
          <a:xfrm>
            <a:off x="1066800" y="1905000"/>
            <a:ext cx="6254750" cy="742950"/>
          </a:xfrm>
        </p:spPr>
        <p:txBody>
          <a:bodyPr/>
          <a:lstStyle/>
          <a:p>
            <a:pPr eaLnBrk="1" hangingPunct="1"/>
            <a:r>
              <a:rPr lang="en-US" smtClean="0">
                <a:latin typeface="Arial" pitchFamily="34" charset="0"/>
              </a:rPr>
              <a:t>  </a:t>
            </a: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685800" y="2821837"/>
            <a:ext cx="7010400" cy="1362075"/>
          </a:xfrm>
        </p:spPr>
        <p:txBody>
          <a:bodyPr>
            <a:normAutofit fontScale="90000"/>
          </a:bodyPr>
          <a:lstStyle/>
          <a:p>
            <a:pPr eaLnBrk="1" fontAlgn="auto" hangingPunct="1">
              <a:spcAft>
                <a:spcPts val="0"/>
              </a:spcAft>
              <a:defRPr/>
            </a:pPr>
            <a:r>
              <a:rPr lang="en-US" sz="4000" dirty="0" smtClean="0"/>
              <a:t>Module V: Emerging Program Needs &amp; Funding Opportunities</a:t>
            </a:r>
          </a:p>
        </p:txBody>
      </p:sp>
      <p:sp>
        <p:nvSpPr>
          <p:cNvPr id="113667" name="Rectangle 3"/>
          <p:cNvSpPr>
            <a:spLocks noGrp="1" noChangeArrowheads="1"/>
          </p:cNvSpPr>
          <p:nvPr>
            <p:ph type="body" idx="1"/>
          </p:nvPr>
        </p:nvSpPr>
        <p:spPr>
          <a:xfrm>
            <a:off x="1066800" y="1905000"/>
            <a:ext cx="6254750" cy="742950"/>
          </a:xfrm>
        </p:spPr>
        <p:txBody>
          <a:bodyPr/>
          <a:lstStyle/>
          <a:p>
            <a:pPr eaLnBrk="1" hangingPunct="1"/>
            <a:r>
              <a:rPr lang="en-US" smtClean="0"/>
              <a:t>Programs That Can Assist Homeless Veterans</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a:xfrm>
            <a:off x="457200" y="304800"/>
            <a:ext cx="8382000" cy="762000"/>
          </a:xfrm>
        </p:spPr>
        <p:txBody>
          <a:bodyPr>
            <a:normAutofit fontScale="90000"/>
          </a:bodyPr>
          <a:lstStyle/>
          <a:p>
            <a:pPr eaLnBrk="1" fontAlgn="auto" hangingPunct="1">
              <a:spcAft>
                <a:spcPts val="0"/>
              </a:spcAft>
              <a:defRPr/>
            </a:pPr>
            <a:r>
              <a:rPr lang="en-US" sz="4000" dirty="0" smtClean="0"/>
              <a:t>Emerging Program Needs &amp; Funding Opportunities</a:t>
            </a:r>
          </a:p>
        </p:txBody>
      </p:sp>
      <p:sp>
        <p:nvSpPr>
          <p:cNvPr id="114691" name="Rectangle 3"/>
          <p:cNvSpPr>
            <a:spLocks noGrp="1" noChangeArrowheads="1"/>
          </p:cNvSpPr>
          <p:nvPr>
            <p:ph idx="1"/>
          </p:nvPr>
        </p:nvSpPr>
        <p:spPr/>
        <p:txBody>
          <a:bodyPr/>
          <a:lstStyle/>
          <a:p>
            <a:pPr eaLnBrk="1" hangingPunct="1"/>
            <a:r>
              <a:rPr lang="en-US" smtClean="0"/>
              <a:t>Younger Veterans (OIF/OEF Veterans)</a:t>
            </a:r>
          </a:p>
          <a:p>
            <a:pPr eaLnBrk="1" hangingPunct="1"/>
            <a:r>
              <a:rPr lang="en-US" smtClean="0"/>
              <a:t>Post Traumatic Stress Disorder</a:t>
            </a:r>
          </a:p>
          <a:p>
            <a:pPr eaLnBrk="1" hangingPunct="1"/>
            <a:r>
              <a:rPr lang="en-US" smtClean="0"/>
              <a:t>Female Veterans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themeOverride>
</file>

<file path=docProps/app.xml><?xml version="1.0" encoding="utf-8"?>
<Properties xmlns="http://schemas.openxmlformats.org/officeDocument/2006/extended-properties" xmlns:vt="http://schemas.openxmlformats.org/officeDocument/2006/docPropsVTypes">
  <Template/>
  <TotalTime>8195</TotalTime>
  <Words>8437</Words>
  <Application>Microsoft Office PowerPoint</Application>
  <PresentationFormat>On-screen Show (4:3)</PresentationFormat>
  <Paragraphs>1315</Paragraphs>
  <Slides>129</Slides>
  <Notes>110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129</vt:i4>
      </vt:variant>
    </vt:vector>
  </HeadingPairs>
  <TitlesOfParts>
    <vt:vector size="139" baseType="lpstr">
      <vt:lpstr>Tahoma</vt:lpstr>
      <vt:lpstr>Arial</vt:lpstr>
      <vt:lpstr>Trebuchet MS</vt:lpstr>
      <vt:lpstr>Wingdings 2</vt:lpstr>
      <vt:lpstr>Wingdings</vt:lpstr>
      <vt:lpstr>Times New Roman</vt:lpstr>
      <vt:lpstr>Arial Unicode MS</vt:lpstr>
      <vt:lpstr>Copperplate Gothic Light</vt:lpstr>
      <vt:lpstr>Calibri</vt:lpstr>
      <vt:lpstr>Opulent</vt:lpstr>
      <vt:lpstr>Resource Strategies  for  Homeless Veterans</vt:lpstr>
      <vt:lpstr>TAC Veterans TA Initiative</vt:lpstr>
      <vt:lpstr>TAC Veterans TA Initiative</vt:lpstr>
      <vt:lpstr>Introduction</vt:lpstr>
      <vt:lpstr> Training Objectives</vt:lpstr>
      <vt:lpstr>Schedule</vt:lpstr>
      <vt:lpstr>Module I:  U.S. Department of Housing &amp; Urban Development (HUD)</vt:lpstr>
      <vt:lpstr>Continuum of Care (CoC)  </vt:lpstr>
      <vt:lpstr>Continuum of Care (CoC) Annual Competitive Application Process</vt:lpstr>
      <vt:lpstr>Supportive Housing Program (SHP) Multiple Components </vt:lpstr>
      <vt:lpstr>Supportive Housing Program (SHP) Eligible Activities</vt:lpstr>
      <vt:lpstr>Shelter Plus Care Program (S+C) Multiple Components  </vt:lpstr>
      <vt:lpstr>Shelter Plus Care Program (S+C) Eligible Applicants/Participants  </vt:lpstr>
      <vt:lpstr>Shelter Plus Care Program (S+C) </vt:lpstr>
      <vt:lpstr>Shelter Plus Care Program (S+C)</vt:lpstr>
      <vt:lpstr>Section 8 Moderate Rehabilitation</vt:lpstr>
      <vt:lpstr>Section 8 Moderate Rehabilitation</vt:lpstr>
      <vt:lpstr>HUD Consolidated Plan Funding Opportunities</vt:lpstr>
      <vt:lpstr>Emergency Shelter Grants (ESG) Allocation Process</vt:lpstr>
      <vt:lpstr>Emergency Shelter Grants (ESG) Eligible Activities</vt:lpstr>
      <vt:lpstr>Housing Opportunities for Persons with AIDS (HOPWA)</vt:lpstr>
      <vt:lpstr>HOME Program</vt:lpstr>
      <vt:lpstr>HOME Program</vt:lpstr>
      <vt:lpstr>home Program</vt:lpstr>
      <vt:lpstr>CDBG Overview</vt:lpstr>
      <vt:lpstr>Cdbg </vt:lpstr>
      <vt:lpstr>Other HUD Initiatives</vt:lpstr>
      <vt:lpstr>HUD-VASH Overview</vt:lpstr>
      <vt:lpstr>HUD-VASH Overview</vt:lpstr>
      <vt:lpstr>HUD-VASH Participants</vt:lpstr>
      <vt:lpstr>Low Income Housing Tax Credit</vt:lpstr>
      <vt:lpstr>How do Tax CrEdits work?</vt:lpstr>
      <vt:lpstr>LIHTC Project Requirements</vt:lpstr>
      <vt:lpstr>Homeless Emergency Assistance &amp; Rapid Transition to Housing</vt:lpstr>
      <vt:lpstr>HEARTH Background</vt:lpstr>
      <vt:lpstr>Prevention and Re-housing Assistance:  The New Emergency Solutions Grant</vt:lpstr>
      <vt:lpstr>Definition of Homelessness</vt:lpstr>
      <vt:lpstr>Community Homeless Assistance Planning Boards</vt:lpstr>
      <vt:lpstr>Continuum of Care Program</vt:lpstr>
      <vt:lpstr>Rural Housing Stability Assistance</vt:lpstr>
      <vt:lpstr>Other Changes</vt:lpstr>
      <vt:lpstr>Break</vt:lpstr>
      <vt:lpstr>Module II: U.S. Department of Veterans Affairs (VA) </vt:lpstr>
      <vt:lpstr>U.S. Department of Veterans Affairs (VA)</vt:lpstr>
      <vt:lpstr>VA Homeless Providers Grant &amp; Per Diem Program</vt:lpstr>
      <vt:lpstr>VA Homeless Providers Grant &amp; Per Diem Program</vt:lpstr>
      <vt:lpstr>VA Homeless Providers Grant &amp; Per Diem Program</vt:lpstr>
      <vt:lpstr>VA Homeless Providers Grant &amp; Per Diem Program</vt:lpstr>
      <vt:lpstr>VA Homeless Providers Grant &amp; Per Diem Program</vt:lpstr>
      <vt:lpstr>VA Homeless Providers Grant &amp; Per Diem Program</vt:lpstr>
      <vt:lpstr>VA Homeless Providers Grant &amp; Per Diem Program</vt:lpstr>
      <vt:lpstr>VA Homeless Providers Grant &amp; Per Diem Program</vt:lpstr>
      <vt:lpstr>VA Homeless Providers Grant &amp; Per Diem Program</vt:lpstr>
      <vt:lpstr>Reviewing the GPD nofa </vt:lpstr>
      <vt:lpstr>Understanding the GPD Review process</vt:lpstr>
      <vt:lpstr>Understanding the GPD Review process</vt:lpstr>
      <vt:lpstr>GPD Second Submission Application</vt:lpstr>
      <vt:lpstr>Per Diem Program-Application Process</vt:lpstr>
      <vt:lpstr>Per diem only application</vt:lpstr>
      <vt:lpstr>Supportive Services for Low-Income Veteran Program</vt:lpstr>
      <vt:lpstr>Supportive Services for Low-Income Veteran Program</vt:lpstr>
      <vt:lpstr>VA Homeless Initiatives &amp; Resources</vt:lpstr>
      <vt:lpstr>VA Homeless Initiatives &amp; Resources</vt:lpstr>
      <vt:lpstr>VA Homeless Initiatives and Resources</vt:lpstr>
      <vt:lpstr>VA Homeless Initiatives and Resources</vt:lpstr>
      <vt:lpstr>Key Homeless Initiatives &amp; Resources</vt:lpstr>
      <vt:lpstr>Key Homeless Initiatives &amp; Resources</vt:lpstr>
      <vt:lpstr>Module III: U.S. Department of Labor (DOL) </vt:lpstr>
      <vt:lpstr>DOL/VETS Programs</vt:lpstr>
      <vt:lpstr>HVRP and VWIP: Program similarities</vt:lpstr>
      <vt:lpstr>HVRP &amp; VWIP: Distinctions</vt:lpstr>
      <vt:lpstr>HVRP &amp; VWIP: Distinctions (Continued)</vt:lpstr>
      <vt:lpstr>HVRP/VWIP Approach</vt:lpstr>
      <vt:lpstr>HVRP/VWIP Eligible applicants</vt:lpstr>
      <vt:lpstr>HVRP/VWIP Eligible activities</vt:lpstr>
      <vt:lpstr>Successful hvrp/vwip  program models</vt:lpstr>
      <vt:lpstr>HVrp grant categories</vt:lpstr>
      <vt:lpstr>hvrp/vwip application process</vt:lpstr>
      <vt:lpstr>Hvrp/vwip application process - continued</vt:lpstr>
      <vt:lpstr>Hvrp/vwip selection criteria</vt:lpstr>
      <vt:lpstr>Measures of success</vt:lpstr>
      <vt:lpstr>Hvrp/vwip grants</vt:lpstr>
      <vt:lpstr>Stand down</vt:lpstr>
      <vt:lpstr>Stand down grant awards</vt:lpstr>
      <vt:lpstr>Stand down awards:  eligible applicants</vt:lpstr>
      <vt:lpstr>Stand down awards:  application process</vt:lpstr>
      <vt:lpstr>Stand down grant:  application submission</vt:lpstr>
      <vt:lpstr>Module IV: U.S. Department of Health &amp; Human Services (HHS)</vt:lpstr>
      <vt:lpstr>HHS Programs</vt:lpstr>
      <vt:lpstr>PATH Program</vt:lpstr>
      <vt:lpstr>PATH Funding Allocation</vt:lpstr>
      <vt:lpstr>Other SAMHSA Opportunities </vt:lpstr>
      <vt:lpstr>Recent SAMHSA Grant </vt:lpstr>
      <vt:lpstr>HRSA’s Health Care for the Homeless (HCH) Program</vt:lpstr>
      <vt:lpstr>HCH Program Requirements</vt:lpstr>
      <vt:lpstr>HCH Funding Application</vt:lpstr>
      <vt:lpstr>Break</vt:lpstr>
      <vt:lpstr>Module V: Emerging Program Needs &amp; Funding Opportunities</vt:lpstr>
      <vt:lpstr>Emerging Program Needs &amp; Funding Opportunities</vt:lpstr>
      <vt:lpstr>Operation Enduring Freedom/ Operation Iraqi Freedom</vt:lpstr>
      <vt:lpstr>Post Traumatic Stress Disorder (PTSD)</vt:lpstr>
      <vt:lpstr>Resources for Veterans Experiencing PTSD</vt:lpstr>
      <vt:lpstr>Female Veterans</vt:lpstr>
      <vt:lpstr>Characteristics of Homeless Veterans by Age (Gender, Race, Marital Status)</vt:lpstr>
      <vt:lpstr>Characteristics of Homeless Veterans by Age (Military)</vt:lpstr>
      <vt:lpstr>Emerging Program priorities &amp; Funding Opportunities</vt:lpstr>
      <vt:lpstr>Homelessness Prevention</vt:lpstr>
      <vt:lpstr>Slide 108</vt:lpstr>
      <vt:lpstr>General/Universal Principles of  Homelessness Prevention</vt:lpstr>
      <vt:lpstr>Program Design Considerations</vt:lpstr>
      <vt:lpstr>VA’s Homelessness Prevention Services</vt:lpstr>
      <vt:lpstr>VA plans for Cross Training</vt:lpstr>
      <vt:lpstr>VA plans for staff cross training</vt:lpstr>
      <vt:lpstr>Courage to Call- Veterans Village of San Diego </vt:lpstr>
      <vt:lpstr>Courage to Call- Veterans Village of San Diego </vt:lpstr>
      <vt:lpstr>Courage to Call- Veterans Village of San Diego </vt:lpstr>
      <vt:lpstr>Coordinated Assessment</vt:lpstr>
      <vt:lpstr>Centralized Intake</vt:lpstr>
      <vt:lpstr>Permanent Supportive  Housing (PSH)</vt:lpstr>
      <vt:lpstr>Program Approaches – Harm Reduction &amp; Housing First</vt:lpstr>
      <vt:lpstr>Program Approaches - Employment</vt:lpstr>
      <vt:lpstr>What does the resource picture for homeless veterans look like in the next year, next five years?</vt:lpstr>
      <vt:lpstr>VA’s 5 Year Plan to End homelessness among veterans</vt:lpstr>
      <vt:lpstr>VA 5 Year Plan to End Veteran Homelessness</vt:lpstr>
      <vt:lpstr>Future Resources/opportunities </vt:lpstr>
      <vt:lpstr>Future Resources/opportunities </vt:lpstr>
      <vt:lpstr>Resource Strategy: HEARTH </vt:lpstr>
      <vt:lpstr>Resource Strategy: HEARTH</vt:lpstr>
      <vt:lpstr>Questions for Discussion</vt:lpstr>
    </vt:vector>
  </TitlesOfParts>
  <Company>Abt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Strategies for Homeless Veterans</dc:title>
  <dc:creator>DAlannoT</dc:creator>
  <cp:lastModifiedBy>Kyia Watkins</cp:lastModifiedBy>
  <cp:revision>413</cp:revision>
  <dcterms:created xsi:type="dcterms:W3CDTF">2009-10-27T16:36:03Z</dcterms:created>
  <dcterms:modified xsi:type="dcterms:W3CDTF">2013-10-30T16:46:21Z</dcterms:modified>
</cp:coreProperties>
</file>