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87.xml" ContentType="application/vnd.openxmlformats-officedocument.presentationml.notesSlide+xml"/>
  <Override PartName="/ppt/notesSlides/notesSlide199.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6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6"/>
  </p:notesMasterIdLst>
  <p:handoutMasterIdLst>
    <p:handoutMasterId r:id="rId327"/>
  </p:handoutMasterIdLst>
  <p:sldIdLst>
    <p:sldId id="258" r:id="rId2"/>
    <p:sldId id="260" r:id="rId3"/>
    <p:sldId id="530" r:id="rId4"/>
    <p:sldId id="714" r:id="rId5"/>
    <p:sldId id="340" r:id="rId6"/>
    <p:sldId id="713" r:id="rId7"/>
    <p:sldId id="560" r:id="rId8"/>
    <p:sldId id="582" r:id="rId9"/>
    <p:sldId id="715" r:id="rId10"/>
    <p:sldId id="716" r:id="rId11"/>
    <p:sldId id="717" r:id="rId12"/>
    <p:sldId id="298" r:id="rId13"/>
    <p:sldId id="578" r:id="rId14"/>
    <p:sldId id="577" r:id="rId15"/>
    <p:sldId id="584" r:id="rId16"/>
    <p:sldId id="586" r:id="rId17"/>
    <p:sldId id="585" r:id="rId18"/>
    <p:sldId id="270" r:id="rId19"/>
    <p:sldId id="264" r:id="rId20"/>
    <p:sldId id="257" r:id="rId21"/>
    <p:sldId id="581" r:id="rId22"/>
    <p:sldId id="721" r:id="rId23"/>
    <p:sldId id="346" r:id="rId24"/>
    <p:sldId id="349" r:id="rId25"/>
    <p:sldId id="281" r:id="rId26"/>
    <p:sldId id="587" r:id="rId27"/>
    <p:sldId id="353" r:id="rId28"/>
    <p:sldId id="284" r:id="rId29"/>
    <p:sldId id="285" r:id="rId30"/>
    <p:sldId id="720" r:id="rId31"/>
    <p:sldId id="272" r:id="rId32"/>
    <p:sldId id="515" r:id="rId33"/>
    <p:sldId id="282" r:id="rId34"/>
    <p:sldId id="518" r:id="rId35"/>
    <p:sldId id="295" r:id="rId36"/>
    <p:sldId id="265" r:id="rId37"/>
    <p:sldId id="267" r:id="rId38"/>
    <p:sldId id="266" r:id="rId39"/>
    <p:sldId id="268" r:id="rId40"/>
    <p:sldId id="283" r:id="rId41"/>
    <p:sldId id="822" r:id="rId42"/>
    <p:sldId id="821" r:id="rId43"/>
    <p:sldId id="347" r:id="rId44"/>
    <p:sldId id="360" r:id="rId45"/>
    <p:sldId id="754" r:id="rId46"/>
    <p:sldId id="275" r:id="rId47"/>
    <p:sldId id="498" r:id="rId48"/>
    <p:sldId id="497" r:id="rId49"/>
    <p:sldId id="499" r:id="rId50"/>
    <p:sldId id="500" r:id="rId51"/>
    <p:sldId id="501" r:id="rId52"/>
    <p:sldId id="502" r:id="rId53"/>
    <p:sldId id="503" r:id="rId54"/>
    <p:sldId id="504" r:id="rId55"/>
    <p:sldId id="277" r:id="rId56"/>
    <p:sldId id="276" r:id="rId57"/>
    <p:sldId id="278" r:id="rId58"/>
    <p:sldId id="279" r:id="rId59"/>
    <p:sldId id="280" r:id="rId60"/>
    <p:sldId id="750" r:id="rId61"/>
    <p:sldId id="344" r:id="rId62"/>
    <p:sldId id="751" r:id="rId63"/>
    <p:sldId id="522" r:id="rId64"/>
    <p:sldId id="290" r:id="rId65"/>
    <p:sldId id="520" r:id="rId66"/>
    <p:sldId id="523" r:id="rId67"/>
    <p:sldId id="364" r:id="rId68"/>
    <p:sldId id="747" r:id="rId69"/>
    <p:sldId id="744" r:id="rId70"/>
    <p:sldId id="749" r:id="rId71"/>
    <p:sldId id="745" r:id="rId72"/>
    <p:sldId id="363" r:id="rId73"/>
    <p:sldId id="746" r:id="rId74"/>
    <p:sldId id="748" r:id="rId75"/>
    <p:sldId id="302" r:id="rId76"/>
    <p:sldId id="309" r:id="rId77"/>
    <p:sldId id="300" r:id="rId78"/>
    <p:sldId id="301" r:id="rId79"/>
    <p:sldId id="310" r:id="rId80"/>
    <p:sldId id="311" r:id="rId81"/>
    <p:sldId id="312" r:id="rId82"/>
    <p:sldId id="313" r:id="rId83"/>
    <p:sldId id="318" r:id="rId84"/>
    <p:sldId id="319" r:id="rId85"/>
    <p:sldId id="826" r:id="rId86"/>
    <p:sldId id="273" r:id="rId87"/>
    <p:sldId id="351" r:id="rId88"/>
    <p:sldId id="389" r:id="rId89"/>
    <p:sldId id="390" r:id="rId90"/>
    <p:sldId id="391" r:id="rId91"/>
    <p:sldId id="392" r:id="rId92"/>
    <p:sldId id="393" r:id="rId93"/>
    <p:sldId id="394" r:id="rId94"/>
    <p:sldId id="396" r:id="rId95"/>
    <p:sldId id="398" r:id="rId96"/>
    <p:sldId id="400" r:id="rId97"/>
    <p:sldId id="401" r:id="rId98"/>
    <p:sldId id="402" r:id="rId99"/>
    <p:sldId id="403" r:id="rId100"/>
    <p:sldId id="405" r:id="rId101"/>
    <p:sldId id="593" r:id="rId102"/>
    <p:sldId id="594" r:id="rId103"/>
    <p:sldId id="361" r:id="rId104"/>
    <p:sldId id="356" r:id="rId105"/>
    <p:sldId id="816" r:id="rId106"/>
    <p:sldId id="324" r:id="rId107"/>
    <p:sldId id="325" r:id="rId108"/>
    <p:sldId id="526" r:id="rId109"/>
    <p:sldId id="323" r:id="rId110"/>
    <p:sldId id="326" r:id="rId111"/>
    <p:sldId id="559" r:id="rId112"/>
    <p:sldId id="327" r:id="rId113"/>
    <p:sldId id="328" r:id="rId114"/>
    <p:sldId id="330" r:id="rId115"/>
    <p:sldId id="329" r:id="rId116"/>
    <p:sldId id="334" r:id="rId117"/>
    <p:sldId id="335" r:id="rId118"/>
    <p:sldId id="336" r:id="rId119"/>
    <p:sldId id="359" r:id="rId120"/>
    <p:sldId id="588" r:id="rId121"/>
    <p:sldId id="286" r:id="rId122"/>
    <p:sldId id="289" r:id="rId123"/>
    <p:sldId id="589" r:id="rId124"/>
    <p:sldId id="288" r:id="rId125"/>
    <p:sldId id="287" r:id="rId126"/>
    <p:sldId id="341" r:id="rId127"/>
    <p:sldId id="342" r:id="rId128"/>
    <p:sldId id="621" r:id="rId129"/>
    <p:sldId id="557" r:id="rId130"/>
    <p:sldId id="718" r:id="rId131"/>
    <p:sldId id="829" r:id="rId132"/>
    <p:sldId id="488" r:id="rId133"/>
    <p:sldId id="590" r:id="rId134"/>
    <p:sldId id="548" r:id="rId135"/>
    <p:sldId id="549" r:id="rId136"/>
    <p:sldId id="533" r:id="rId137"/>
    <p:sldId id="547" r:id="rId138"/>
    <p:sldId id="531" r:id="rId139"/>
    <p:sldId id="555" r:id="rId140"/>
    <p:sldId id="556" r:id="rId141"/>
    <p:sldId id="263" r:id="rId142"/>
    <p:sldId id="532" r:id="rId143"/>
    <p:sldId id="534" r:id="rId144"/>
    <p:sldId id="550" r:id="rId145"/>
    <p:sldId id="731" r:id="rId146"/>
    <p:sldId id="732" r:id="rId147"/>
    <p:sldId id="543" r:id="rId148"/>
    <p:sldId id="544" r:id="rId149"/>
    <p:sldId id="545" r:id="rId150"/>
    <p:sldId id="733" r:id="rId151"/>
    <p:sldId id="734" r:id="rId152"/>
    <p:sldId id="553" r:id="rId153"/>
    <p:sldId id="552" r:id="rId154"/>
    <p:sldId id="736" r:id="rId155"/>
    <p:sldId id="737" r:id="rId156"/>
    <p:sldId id="738" r:id="rId157"/>
    <p:sldId id="739" r:id="rId158"/>
    <p:sldId id="551" r:id="rId159"/>
    <p:sldId id="735" r:id="rId160"/>
    <p:sldId id="741" r:id="rId161"/>
    <p:sldId id="554" r:id="rId162"/>
    <p:sldId id="742" r:id="rId163"/>
    <p:sldId id="339" r:id="rId164"/>
    <p:sldId id="583" r:id="rId165"/>
    <p:sldId id="561" r:id="rId166"/>
    <p:sldId id="565" r:id="rId167"/>
    <p:sldId id="566" r:id="rId168"/>
    <p:sldId id="752" r:id="rId169"/>
    <p:sldId id="567" r:id="rId170"/>
    <p:sldId id="570" r:id="rId171"/>
    <p:sldId id="571" r:id="rId172"/>
    <p:sldId id="572" r:id="rId173"/>
    <p:sldId id="569" r:id="rId174"/>
    <p:sldId id="568" r:id="rId175"/>
    <p:sldId id="563" r:id="rId176"/>
    <p:sldId id="564" r:id="rId177"/>
    <p:sldId id="562" r:id="rId178"/>
    <p:sldId id="445" r:id="rId179"/>
    <p:sldId id="446" r:id="rId180"/>
    <p:sldId id="447" r:id="rId181"/>
    <p:sldId id="449" r:id="rId182"/>
    <p:sldId id="494" r:id="rId183"/>
    <p:sldId id="450" r:id="rId184"/>
    <p:sldId id="451" r:id="rId185"/>
    <p:sldId id="454" r:id="rId186"/>
    <p:sldId id="535" r:id="rId187"/>
    <p:sldId id="536" r:id="rId188"/>
    <p:sldId id="537" r:id="rId189"/>
    <p:sldId id="538" r:id="rId190"/>
    <p:sldId id="539" r:id="rId191"/>
    <p:sldId id="540" r:id="rId192"/>
    <p:sldId id="541" r:id="rId193"/>
    <p:sldId id="457" r:id="rId194"/>
    <p:sldId id="458" r:id="rId195"/>
    <p:sldId id="459" r:id="rId196"/>
    <p:sldId id="455" r:id="rId197"/>
    <p:sldId id="460" r:id="rId198"/>
    <p:sldId id="461" r:id="rId199"/>
    <p:sldId id="462" r:id="rId200"/>
    <p:sldId id="463" r:id="rId201"/>
    <p:sldId id="464" r:id="rId202"/>
    <p:sldId id="466" r:id="rId203"/>
    <p:sldId id="467" r:id="rId204"/>
    <p:sldId id="468" r:id="rId205"/>
    <p:sldId id="469" r:id="rId206"/>
    <p:sldId id="470" r:id="rId207"/>
    <p:sldId id="471" r:id="rId208"/>
    <p:sldId id="472" r:id="rId209"/>
    <p:sldId id="473" r:id="rId210"/>
    <p:sldId id="474" r:id="rId211"/>
    <p:sldId id="475" r:id="rId212"/>
    <p:sldId id="476" r:id="rId213"/>
    <p:sldId id="487" r:id="rId214"/>
    <p:sldId id="598" r:id="rId215"/>
    <p:sldId id="599" r:id="rId216"/>
    <p:sldId id="600" r:id="rId217"/>
    <p:sldId id="753" r:id="rId218"/>
    <p:sldId id="601" r:id="rId219"/>
    <p:sldId id="602" r:id="rId220"/>
    <p:sldId id="603" r:id="rId221"/>
    <p:sldId id="604" r:id="rId222"/>
    <p:sldId id="605" r:id="rId223"/>
    <p:sldId id="606" r:id="rId224"/>
    <p:sldId id="607" r:id="rId225"/>
    <p:sldId id="608" r:id="rId226"/>
    <p:sldId id="609" r:id="rId227"/>
    <p:sldId id="610" r:id="rId228"/>
    <p:sldId id="611" r:id="rId229"/>
    <p:sldId id="612" r:id="rId230"/>
    <p:sldId id="613" r:id="rId231"/>
    <p:sldId id="614" r:id="rId232"/>
    <p:sldId id="615" r:id="rId233"/>
    <p:sldId id="616" r:id="rId234"/>
    <p:sldId id="617" r:id="rId235"/>
    <p:sldId id="618" r:id="rId236"/>
    <p:sldId id="619" r:id="rId237"/>
    <p:sldId id="620" r:id="rId238"/>
    <p:sldId id="623" r:id="rId239"/>
    <p:sldId id="624" r:id="rId240"/>
    <p:sldId id="622" r:id="rId241"/>
    <p:sldId id="625" r:id="rId242"/>
    <p:sldId id="626" r:id="rId243"/>
    <p:sldId id="629" r:id="rId244"/>
    <p:sldId id="630" r:id="rId245"/>
    <p:sldId id="632" r:id="rId246"/>
    <p:sldId id="634" r:id="rId247"/>
    <p:sldId id="633" r:id="rId248"/>
    <p:sldId id="635" r:id="rId249"/>
    <p:sldId id="636" r:id="rId250"/>
    <p:sldId id="637" r:id="rId251"/>
    <p:sldId id="638" r:id="rId252"/>
    <p:sldId id="639" r:id="rId253"/>
    <p:sldId id="640" r:id="rId254"/>
    <p:sldId id="641" r:id="rId255"/>
    <p:sldId id="642" r:id="rId256"/>
    <p:sldId id="643" r:id="rId257"/>
    <p:sldId id="644" r:id="rId258"/>
    <p:sldId id="645" r:id="rId259"/>
    <p:sldId id="646" r:id="rId260"/>
    <p:sldId id="647" r:id="rId261"/>
    <p:sldId id="648" r:id="rId262"/>
    <p:sldId id="649" r:id="rId263"/>
    <p:sldId id="650" r:id="rId264"/>
    <p:sldId id="651" r:id="rId265"/>
    <p:sldId id="652" r:id="rId266"/>
    <p:sldId id="653" r:id="rId267"/>
    <p:sldId id="654" r:id="rId268"/>
    <p:sldId id="655" r:id="rId269"/>
    <p:sldId id="656" r:id="rId270"/>
    <p:sldId id="657" r:id="rId271"/>
    <p:sldId id="658" r:id="rId272"/>
    <p:sldId id="660" r:id="rId273"/>
    <p:sldId id="661" r:id="rId274"/>
    <p:sldId id="662" r:id="rId275"/>
    <p:sldId id="663" r:id="rId276"/>
    <p:sldId id="664" r:id="rId277"/>
    <p:sldId id="665" r:id="rId278"/>
    <p:sldId id="666" r:id="rId279"/>
    <p:sldId id="667" r:id="rId280"/>
    <p:sldId id="668" r:id="rId281"/>
    <p:sldId id="669" r:id="rId282"/>
    <p:sldId id="671" r:id="rId283"/>
    <p:sldId id="672" r:id="rId284"/>
    <p:sldId id="673" r:id="rId285"/>
    <p:sldId id="674" r:id="rId286"/>
    <p:sldId id="675" r:id="rId287"/>
    <p:sldId id="676" r:id="rId288"/>
    <p:sldId id="678" r:id="rId289"/>
    <p:sldId id="679" r:id="rId290"/>
    <p:sldId id="680" r:id="rId291"/>
    <p:sldId id="681" r:id="rId292"/>
    <p:sldId id="682" r:id="rId293"/>
    <p:sldId id="683" r:id="rId294"/>
    <p:sldId id="684" r:id="rId295"/>
    <p:sldId id="685" r:id="rId296"/>
    <p:sldId id="686" r:id="rId297"/>
    <p:sldId id="687" r:id="rId298"/>
    <p:sldId id="688" r:id="rId299"/>
    <p:sldId id="689" r:id="rId300"/>
    <p:sldId id="690" r:id="rId301"/>
    <p:sldId id="691" r:id="rId302"/>
    <p:sldId id="692" r:id="rId303"/>
    <p:sldId id="693" r:id="rId304"/>
    <p:sldId id="694" r:id="rId305"/>
    <p:sldId id="695" r:id="rId306"/>
    <p:sldId id="696" r:id="rId307"/>
    <p:sldId id="697" r:id="rId308"/>
    <p:sldId id="698" r:id="rId309"/>
    <p:sldId id="699" r:id="rId310"/>
    <p:sldId id="700" r:id="rId311"/>
    <p:sldId id="701" r:id="rId312"/>
    <p:sldId id="702" r:id="rId313"/>
    <p:sldId id="703" r:id="rId314"/>
    <p:sldId id="704" r:id="rId315"/>
    <p:sldId id="705" r:id="rId316"/>
    <p:sldId id="706" r:id="rId317"/>
    <p:sldId id="707" r:id="rId318"/>
    <p:sldId id="708" r:id="rId319"/>
    <p:sldId id="709" r:id="rId320"/>
    <p:sldId id="710" r:id="rId321"/>
    <p:sldId id="711" r:id="rId322"/>
    <p:sldId id="712" r:id="rId323"/>
    <p:sldId id="828" r:id="rId324"/>
    <p:sldId id="827" r:id="rId3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727BF2E1-D4F4-45AE-9ED3-891C7A36E50D}">
          <p14:sldIdLst>
            <p14:sldId id="258"/>
            <p14:sldId id="260"/>
            <p14:sldId id="530"/>
            <p14:sldId id="714"/>
            <p14:sldId id="340"/>
            <p14:sldId id="713"/>
            <p14:sldId id="560"/>
            <p14:sldId id="582"/>
            <p14:sldId id="715"/>
            <p14:sldId id="716"/>
            <p14:sldId id="717"/>
            <p14:sldId id="298"/>
            <p14:sldId id="578"/>
            <p14:sldId id="577"/>
            <p14:sldId id="584"/>
            <p14:sldId id="586"/>
            <p14:sldId id="585"/>
            <p14:sldId id="270"/>
            <p14:sldId id="264"/>
            <p14:sldId id="257"/>
            <p14:sldId id="581"/>
            <p14:sldId id="721"/>
            <p14:sldId id="346"/>
            <p14:sldId id="349"/>
            <p14:sldId id="281"/>
            <p14:sldId id="587"/>
            <p14:sldId id="353"/>
            <p14:sldId id="284"/>
            <p14:sldId id="285"/>
            <p14:sldId id="720"/>
            <p14:sldId id="272"/>
            <p14:sldId id="515"/>
            <p14:sldId id="282"/>
            <p14:sldId id="518"/>
            <p14:sldId id="295"/>
            <p14:sldId id="265"/>
            <p14:sldId id="267"/>
            <p14:sldId id="266"/>
            <p14:sldId id="268"/>
            <p14:sldId id="283"/>
            <p14:sldId id="822"/>
            <p14:sldId id="821"/>
          </p14:sldIdLst>
        </p14:section>
        <p14:section name="De Minimus" id="{94E29287-BF09-4271-9060-91AC980F555F}">
          <p14:sldIdLst>
            <p14:sldId id="347"/>
            <p14:sldId id="360"/>
            <p14:sldId id="754"/>
            <p14:sldId id="275"/>
          </p14:sldIdLst>
        </p14:section>
        <p14:section name="Covered By" id="{ACACDE1D-2304-4FDC-A1B3-8C989BC8118C}">
          <p14:sldIdLst>
            <p14:sldId id="498"/>
            <p14:sldId id="497"/>
            <p14:sldId id="499"/>
            <p14:sldId id="500"/>
            <p14:sldId id="501"/>
            <p14:sldId id="502"/>
            <p14:sldId id="503"/>
            <p14:sldId id="504"/>
          </p14:sldIdLst>
        </p14:section>
        <p14:section name="Past Practice" id="{90085F02-739F-443D-9385-D446CAD2BF8E}">
          <p14:sldIdLst>
            <p14:sldId id="277"/>
            <p14:sldId id="276"/>
            <p14:sldId id="278"/>
            <p14:sldId id="279"/>
            <p14:sldId id="280"/>
            <p14:sldId id="750"/>
          </p14:sldIdLst>
        </p14:section>
        <p14:section name="Negotiability" id="{23611C87-CA05-414A-AF10-3F2957569292}">
          <p14:sldIdLst>
            <p14:sldId id="344"/>
            <p14:sldId id="751"/>
            <p14:sldId id="522"/>
            <p14:sldId id="290"/>
            <p14:sldId id="520"/>
            <p14:sldId id="523"/>
            <p14:sldId id="364"/>
            <p14:sldId id="747"/>
          </p14:sldIdLst>
        </p14:section>
        <p14:section name="Impasse" id="{82F62282-BB5A-4945-9B82-B8C8A6BF3FA6}">
          <p14:sldIdLst>
            <p14:sldId id="744"/>
            <p14:sldId id="749"/>
            <p14:sldId id="745"/>
            <p14:sldId id="363"/>
            <p14:sldId id="746"/>
            <p14:sldId id="748"/>
            <p14:sldId id="302"/>
            <p14:sldId id="309"/>
            <p14:sldId id="300"/>
            <p14:sldId id="301"/>
          </p14:sldIdLst>
        </p14:section>
        <p14:section name="Compelling Need" id="{DE6879E9-35E9-43A2-A775-CFECDE4384BB}">
          <p14:sldIdLst>
            <p14:sldId id="310"/>
            <p14:sldId id="311"/>
            <p14:sldId id="312"/>
            <p14:sldId id="313"/>
          </p14:sldIdLst>
        </p14:section>
        <p14:section name="Permissive" id="{36F6CCCB-4013-48A4-AC07-79455D007404}">
          <p14:sldIdLst>
            <p14:sldId id="318"/>
            <p14:sldId id="319"/>
            <p14:sldId id="826"/>
            <p14:sldId id="273"/>
          </p14:sldIdLst>
        </p14:section>
        <p14:section name="Mgmt. Rights" id="{1B7B9AC1-4555-4865-8A77-CA06591189CA}">
          <p14:sldIdLst>
            <p14:sldId id="351"/>
            <p14:sldId id="389"/>
            <p14:sldId id="390"/>
            <p14:sldId id="391"/>
            <p14:sldId id="392"/>
            <p14:sldId id="393"/>
            <p14:sldId id="394"/>
            <p14:sldId id="396"/>
            <p14:sldId id="398"/>
            <p14:sldId id="400"/>
            <p14:sldId id="401"/>
            <p14:sldId id="402"/>
            <p14:sldId id="403"/>
            <p14:sldId id="405"/>
            <p14:sldId id="593"/>
            <p14:sldId id="594"/>
          </p14:sldIdLst>
        </p14:section>
        <p14:section name="Procedures Appropriate Arrangements" id="{621D64EA-801A-4C14-9556-41036EA286DC}">
          <p14:sldIdLst>
            <p14:sldId id="361"/>
            <p14:sldId id="356"/>
            <p14:sldId id="816"/>
            <p14:sldId id="324"/>
            <p14:sldId id="325"/>
            <p14:sldId id="526"/>
            <p14:sldId id="323"/>
            <p14:sldId id="326"/>
            <p14:sldId id="559"/>
            <p14:sldId id="327"/>
            <p14:sldId id="328"/>
            <p14:sldId id="330"/>
            <p14:sldId id="329"/>
            <p14:sldId id="334"/>
            <p14:sldId id="335"/>
            <p14:sldId id="336"/>
          </p14:sldIdLst>
        </p14:section>
        <p14:section name="Bargaining Process" id="{3E406677-9AF2-401F-BD7D-34D734D8FF21}">
          <p14:sldIdLst>
            <p14:sldId id="359"/>
            <p14:sldId id="588"/>
            <p14:sldId id="286"/>
            <p14:sldId id="289"/>
            <p14:sldId id="589"/>
            <p14:sldId id="288"/>
            <p14:sldId id="287"/>
            <p14:sldId id="341"/>
            <p14:sldId id="342"/>
            <p14:sldId id="621"/>
          </p14:sldIdLst>
        </p14:section>
        <p14:section name="Ground Rules" id="{781642AE-D7A7-41B1-BBDD-3F1F0737FFBD}">
          <p14:sldIdLst>
            <p14:sldId id="557"/>
            <p14:sldId id="718"/>
            <p14:sldId id="829"/>
            <p14:sldId id="488"/>
            <p14:sldId id="590"/>
          </p14:sldIdLst>
        </p14:section>
        <p14:section name="Bargaining Prep and Team" id="{6393CE3A-2345-48A9-9721-11421B6D3934}">
          <p14:sldIdLst>
            <p14:sldId id="548"/>
            <p14:sldId id="549"/>
            <p14:sldId id="533"/>
            <p14:sldId id="547"/>
            <p14:sldId id="531"/>
            <p14:sldId id="555"/>
            <p14:sldId id="556"/>
            <p14:sldId id="263"/>
            <p14:sldId id="532"/>
            <p14:sldId id="534"/>
            <p14:sldId id="550"/>
            <p14:sldId id="731"/>
            <p14:sldId id="732"/>
            <p14:sldId id="543"/>
            <p14:sldId id="544"/>
            <p14:sldId id="545"/>
            <p14:sldId id="733"/>
            <p14:sldId id="734"/>
            <p14:sldId id="553"/>
            <p14:sldId id="552"/>
            <p14:sldId id="736"/>
            <p14:sldId id="737"/>
            <p14:sldId id="738"/>
            <p14:sldId id="739"/>
            <p14:sldId id="551"/>
            <p14:sldId id="735"/>
            <p14:sldId id="741"/>
            <p14:sldId id="554"/>
            <p14:sldId id="742"/>
            <p14:sldId id="339"/>
          </p14:sldIdLst>
        </p14:section>
        <p14:section name="Bargaining Types" id="{D886EAF3-B6FC-4435-9D6A-07D6A6BF42EF}">
          <p14:sldIdLst>
            <p14:sldId id="583"/>
            <p14:sldId id="561"/>
            <p14:sldId id="565"/>
            <p14:sldId id="566"/>
            <p14:sldId id="752"/>
            <p14:sldId id="567"/>
            <p14:sldId id="570"/>
            <p14:sldId id="571"/>
            <p14:sldId id="572"/>
            <p14:sldId id="569"/>
            <p14:sldId id="568"/>
            <p14:sldId id="563"/>
            <p14:sldId id="564"/>
            <p14:sldId id="562"/>
          </p14:sldIdLst>
        </p14:section>
        <p14:section name="Information Requests" id="{54A97CBC-8593-4937-81ED-4C8964288584}">
          <p14:sldIdLst>
            <p14:sldId id="445"/>
            <p14:sldId id="446"/>
            <p14:sldId id="447"/>
            <p14:sldId id="449"/>
            <p14:sldId id="494"/>
            <p14:sldId id="450"/>
            <p14:sldId id="451"/>
            <p14:sldId id="454"/>
            <p14:sldId id="535"/>
            <p14:sldId id="536"/>
            <p14:sldId id="537"/>
            <p14:sldId id="538"/>
            <p14:sldId id="539"/>
            <p14:sldId id="540"/>
            <p14:sldId id="541"/>
            <p14:sldId id="457"/>
            <p14:sldId id="458"/>
            <p14:sldId id="459"/>
            <p14:sldId id="455"/>
            <p14:sldId id="460"/>
            <p14:sldId id="461"/>
            <p14:sldId id="462"/>
            <p14:sldId id="463"/>
            <p14:sldId id="464"/>
            <p14:sldId id="466"/>
            <p14:sldId id="467"/>
            <p14:sldId id="468"/>
            <p14:sldId id="469"/>
            <p14:sldId id="470"/>
            <p14:sldId id="471"/>
            <p14:sldId id="472"/>
            <p14:sldId id="473"/>
            <p14:sldId id="474"/>
            <p14:sldId id="475"/>
            <p14:sldId id="476"/>
            <p14:sldId id="487"/>
            <p14:sldId id="598"/>
            <p14:sldId id="599"/>
            <p14:sldId id="600"/>
            <p14:sldId id="753"/>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3"/>
            <p14:sldId id="624"/>
            <p14:sldId id="622"/>
            <p14:sldId id="625"/>
            <p14:sldId id="626"/>
            <p14:sldId id="629"/>
            <p14:sldId id="630"/>
            <p14:sldId id="632"/>
            <p14:sldId id="634"/>
            <p14:sldId id="633"/>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653"/>
            <p14:sldId id="654"/>
            <p14:sldId id="655"/>
            <p14:sldId id="656"/>
            <p14:sldId id="657"/>
            <p14:sldId id="658"/>
            <p14:sldId id="660"/>
            <p14:sldId id="661"/>
            <p14:sldId id="662"/>
            <p14:sldId id="663"/>
            <p14:sldId id="664"/>
            <p14:sldId id="665"/>
            <p14:sldId id="666"/>
            <p14:sldId id="667"/>
            <p14:sldId id="668"/>
            <p14:sldId id="669"/>
            <p14:sldId id="671"/>
            <p14:sldId id="672"/>
            <p14:sldId id="673"/>
            <p14:sldId id="674"/>
            <p14:sldId id="675"/>
            <p14:sldId id="676"/>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828"/>
            <p14:sldId id="8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77" autoAdjust="0"/>
    <p:restoredTop sz="94601" autoAdjust="0"/>
  </p:normalViewPr>
  <p:slideViewPr>
    <p:cSldViewPr>
      <p:cViewPr varScale="1">
        <p:scale>
          <a:sx n="114" d="100"/>
          <a:sy n="114" d="100"/>
        </p:scale>
        <p:origin x="1098" y="96"/>
      </p:cViewPr>
      <p:guideLst>
        <p:guide orient="horz" pos="2160"/>
        <p:guide pos="2880"/>
      </p:guideLst>
    </p:cSldViewPr>
  </p:slideViewPr>
  <p:outlineViewPr>
    <p:cViewPr>
      <p:scale>
        <a:sx n="25" d="100"/>
        <a:sy n="25" d="100"/>
      </p:scale>
      <p:origin x="0" y="-85866"/>
    </p:cViewPr>
    <p:sldLst>
      <p:sld r:id="rId1" collapse="1"/>
    </p:sldLst>
  </p:outlineViewPr>
  <p:notesTextViewPr>
    <p:cViewPr>
      <p:scale>
        <a:sx n="100" d="100"/>
        <a:sy n="100" d="100"/>
      </p:scale>
      <p:origin x="0" y="0"/>
    </p:cViewPr>
  </p:notesTextViewPr>
  <p:sorterViewPr>
    <p:cViewPr varScale="1">
      <p:scale>
        <a:sx n="1" d="1"/>
        <a:sy n="1" d="1"/>
      </p:scale>
      <p:origin x="0" y="-23874"/>
    </p:cViewPr>
  </p:sorterViewPr>
  <p:notesViewPr>
    <p:cSldViewPr>
      <p:cViewPr varScale="1">
        <p:scale>
          <a:sx n="87" d="100"/>
          <a:sy n="87" d="100"/>
        </p:scale>
        <p:origin x="3834"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notesMaster" Target="notesMasters/notesMaster1.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handoutMaster" Target="handoutMasters/handoutMaster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presProps" Target="pres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theme" Target="theme/theme1.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customXml" Target="../customXml/item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customXml" Target="../customXml/item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customXml" Target="../customXml/item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s>
</file>

<file path=ppt/_rels/viewProps.xml.rels><?xml version="1.0" encoding="UTF-8" standalone="yes"?>
<Relationships xmlns="http://schemas.openxmlformats.org/package/2006/relationships"><Relationship Id="rId1" Type="http://schemas.openxmlformats.org/officeDocument/2006/relationships/slide" Target="slides/slide3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0635E5FE-A81A-4AFE-85D8-9ACF280D7F3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00739" name="Rectangle 3">
            <a:extLst>
              <a:ext uri="{FF2B5EF4-FFF2-40B4-BE49-F238E27FC236}">
                <a16:creationId xmlns:a16="http://schemas.microsoft.com/office/drawing/2014/main" id="{146D3E15-4EF3-4AD0-9442-0CFFE01B5D7F}"/>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00740" name="Rectangle 4">
            <a:extLst>
              <a:ext uri="{FF2B5EF4-FFF2-40B4-BE49-F238E27FC236}">
                <a16:creationId xmlns:a16="http://schemas.microsoft.com/office/drawing/2014/main" id="{FEDA7259-1639-4D2A-9FAF-359A090E5EF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0741" name="Rectangle 5">
            <a:extLst>
              <a:ext uri="{FF2B5EF4-FFF2-40B4-BE49-F238E27FC236}">
                <a16:creationId xmlns:a16="http://schemas.microsoft.com/office/drawing/2014/main" id="{2D8DAC2E-D86F-4951-8319-94B96873329F}"/>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DA3F33-E67F-40A4-8FA7-F6C5C8DE3AB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63E4707-4B79-414A-B717-7C84F17D109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a:extLst>
              <a:ext uri="{FF2B5EF4-FFF2-40B4-BE49-F238E27FC236}">
                <a16:creationId xmlns:a16="http://schemas.microsoft.com/office/drawing/2014/main" id="{76C71DA4-1832-47E8-A9E3-EC2CE074654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2F3EF7C1-F531-4C83-B9E1-8AC97A03EC5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73FF951-3869-4439-ADEA-73476B6D0B1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021B83B0-0AAE-4123-971A-897F49D5613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a:extLst>
              <a:ext uri="{FF2B5EF4-FFF2-40B4-BE49-F238E27FC236}">
                <a16:creationId xmlns:a16="http://schemas.microsoft.com/office/drawing/2014/main" id="{2E83FFD7-852E-46C7-8665-4726FA21E0E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31DDE3-9A32-425D-BC1D-582BFE97B3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8FA7CB0-8D6F-4BE0-8443-F5658798D1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E5F9D9-3BDC-40CE-B255-B409FF272B15}" type="slidenum">
              <a:rPr lang="en-US" altLang="en-US" smtClean="0"/>
              <a:pPr/>
              <a:t>1</a:t>
            </a:fld>
            <a:endParaRPr lang="en-US" altLang="en-US"/>
          </a:p>
        </p:txBody>
      </p:sp>
      <p:sp>
        <p:nvSpPr>
          <p:cNvPr id="6147" name="Rectangle 2">
            <a:extLst>
              <a:ext uri="{FF2B5EF4-FFF2-40B4-BE49-F238E27FC236}">
                <a16:creationId xmlns:a16="http://schemas.microsoft.com/office/drawing/2014/main" id="{DEA5096F-EBAB-40FD-8557-0F27F43BFAC0}"/>
              </a:ext>
            </a:extLst>
          </p:cNvPr>
          <p:cNvSpPr>
            <a:spLocks noGrp="1" noRot="1" noChangeAspect="1" noChangeArrowheads="1" noTextEdit="1"/>
          </p:cNvSpPr>
          <p:nvPr>
            <p:ph type="sldImg"/>
          </p:nvPr>
        </p:nvSpPr>
        <p:spPr>
          <a:xfrm>
            <a:off x="1141413" y="685800"/>
            <a:ext cx="4572000" cy="3429000"/>
          </a:xfrm>
          <a:ln/>
        </p:spPr>
      </p:sp>
      <p:sp>
        <p:nvSpPr>
          <p:cNvPr id="6148" name="Rectangle 3">
            <a:extLst>
              <a:ext uri="{FF2B5EF4-FFF2-40B4-BE49-F238E27FC236}">
                <a16:creationId xmlns:a16="http://schemas.microsoft.com/office/drawing/2014/main" id="{1FE4592F-87B5-4D0A-954D-DFBF03385C4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C8D36B6-AC63-442E-A001-DB6AB524F7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5F3EEA-73A9-4B67-BB0E-9F09FB442BC6}" type="slidenum">
              <a:rPr lang="en-US" altLang="en-US" smtClean="0"/>
              <a:pPr/>
              <a:t>19</a:t>
            </a:fld>
            <a:endParaRPr lang="en-US" altLang="en-US"/>
          </a:p>
        </p:txBody>
      </p:sp>
      <p:sp>
        <p:nvSpPr>
          <p:cNvPr id="33795" name="Rectangle 2">
            <a:extLst>
              <a:ext uri="{FF2B5EF4-FFF2-40B4-BE49-F238E27FC236}">
                <a16:creationId xmlns:a16="http://schemas.microsoft.com/office/drawing/2014/main" id="{3EBF5A5D-B040-40E1-A080-5F8E3FDA87B7}"/>
              </a:ext>
            </a:extLst>
          </p:cNvPr>
          <p:cNvSpPr>
            <a:spLocks noGrp="1" noRot="1" noChangeAspect="1" noChangeArrowheads="1" noTextEdit="1"/>
          </p:cNvSpPr>
          <p:nvPr>
            <p:ph type="sldImg"/>
          </p:nvPr>
        </p:nvSpPr>
        <p:spPr>
          <a:xfrm>
            <a:off x="1141413" y="685800"/>
            <a:ext cx="4572000" cy="3429000"/>
          </a:xfrm>
          <a:ln/>
        </p:spPr>
      </p:sp>
      <p:sp>
        <p:nvSpPr>
          <p:cNvPr id="33796" name="Rectangle 3">
            <a:extLst>
              <a:ext uri="{FF2B5EF4-FFF2-40B4-BE49-F238E27FC236}">
                <a16:creationId xmlns:a16="http://schemas.microsoft.com/office/drawing/2014/main" id="{A49F3761-7DF5-4E5A-AA39-838FA3125D0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3FB6781D-CFD8-487D-8649-BAACB40D5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037992-D3E0-4C4C-AE1F-959659557CD0}" type="slidenum">
              <a:rPr lang="en-US" altLang="en-US" smtClean="0"/>
              <a:pPr/>
              <a:t>169</a:t>
            </a:fld>
            <a:endParaRPr lang="en-US" altLang="en-US"/>
          </a:p>
        </p:txBody>
      </p:sp>
      <p:sp>
        <p:nvSpPr>
          <p:cNvPr id="279555" name="Rectangle 2">
            <a:extLst>
              <a:ext uri="{FF2B5EF4-FFF2-40B4-BE49-F238E27FC236}">
                <a16:creationId xmlns:a16="http://schemas.microsoft.com/office/drawing/2014/main" id="{B06F02D9-5604-432C-B875-A946BAAED3FA}"/>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725E6448-EF19-46CE-96B3-77A0921D1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C36591E6-F689-4D56-A13F-95F516ED70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037E4A-B581-4DE8-8270-BC3ED76E6F2C}" type="slidenum">
              <a:rPr lang="en-US" altLang="en-US" smtClean="0"/>
              <a:pPr/>
              <a:t>170</a:t>
            </a:fld>
            <a:endParaRPr lang="en-US" altLang="en-US"/>
          </a:p>
        </p:txBody>
      </p:sp>
      <p:sp>
        <p:nvSpPr>
          <p:cNvPr id="281603" name="Rectangle 2">
            <a:extLst>
              <a:ext uri="{FF2B5EF4-FFF2-40B4-BE49-F238E27FC236}">
                <a16:creationId xmlns:a16="http://schemas.microsoft.com/office/drawing/2014/main" id="{56E4D2C1-2997-4521-ACF4-8FE4B2CFF330}"/>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EDF04390-BF08-4EBD-8600-0265F33E9A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057851CE-5BAC-4481-A71C-1B7FD4FA03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8ECDCD-4249-40CB-8EBB-86FBF2D473BC}" type="slidenum">
              <a:rPr lang="en-US" altLang="en-US" smtClean="0"/>
              <a:pPr/>
              <a:t>171</a:t>
            </a:fld>
            <a:endParaRPr lang="en-US" altLang="en-US"/>
          </a:p>
        </p:txBody>
      </p:sp>
      <p:sp>
        <p:nvSpPr>
          <p:cNvPr id="283651" name="Rectangle 2">
            <a:extLst>
              <a:ext uri="{FF2B5EF4-FFF2-40B4-BE49-F238E27FC236}">
                <a16:creationId xmlns:a16="http://schemas.microsoft.com/office/drawing/2014/main" id="{7590AC97-6889-4A23-9555-533F7E040C97}"/>
              </a:ext>
            </a:extLst>
          </p:cNvPr>
          <p:cNvSpPr>
            <a:spLocks noGrp="1" noRot="1" noChangeAspect="1" noChangeArrowheads="1" noTextEdit="1"/>
          </p:cNvSpPr>
          <p:nvPr>
            <p:ph type="sldImg"/>
          </p:nvPr>
        </p:nvSpPr>
        <p:spPr>
          <a:ln/>
        </p:spPr>
      </p:sp>
      <p:sp>
        <p:nvSpPr>
          <p:cNvPr id="283652" name="Rectangle 3">
            <a:extLst>
              <a:ext uri="{FF2B5EF4-FFF2-40B4-BE49-F238E27FC236}">
                <a16:creationId xmlns:a16="http://schemas.microsoft.com/office/drawing/2014/main" id="{737DEF66-1E10-4DFD-9C0F-681A107DEE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1B07C08B-33CA-45C3-B85B-287D40D9B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BE8817-A698-4003-A0EF-97C839E11E6B}" type="slidenum">
              <a:rPr lang="en-US" altLang="en-US" smtClean="0"/>
              <a:pPr/>
              <a:t>173</a:t>
            </a:fld>
            <a:endParaRPr lang="en-US" altLang="en-US"/>
          </a:p>
        </p:txBody>
      </p:sp>
      <p:sp>
        <p:nvSpPr>
          <p:cNvPr id="286723" name="Rectangle 2">
            <a:extLst>
              <a:ext uri="{FF2B5EF4-FFF2-40B4-BE49-F238E27FC236}">
                <a16:creationId xmlns:a16="http://schemas.microsoft.com/office/drawing/2014/main" id="{5DBA20CC-6D73-4E8D-8B0B-0E86897A7DF8}"/>
              </a:ext>
            </a:extLst>
          </p:cNvPr>
          <p:cNvSpPr>
            <a:spLocks noGrp="1" noRot="1" noChangeAspect="1" noChangeArrowheads="1" noTextEdit="1"/>
          </p:cNvSpPr>
          <p:nvPr>
            <p:ph type="sldImg"/>
          </p:nvPr>
        </p:nvSpPr>
        <p:spPr>
          <a:ln/>
        </p:spPr>
      </p:sp>
      <p:sp>
        <p:nvSpPr>
          <p:cNvPr id="286724" name="Rectangle 3">
            <a:extLst>
              <a:ext uri="{FF2B5EF4-FFF2-40B4-BE49-F238E27FC236}">
                <a16:creationId xmlns:a16="http://schemas.microsoft.com/office/drawing/2014/main" id="{1C4ECA0E-548C-4A0F-9C5B-73548A4E30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15FEB139-301B-42E1-A7AA-8B6BD1443B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2E5BC1-8636-4A0A-96D8-1C8080C9F44E}" type="slidenum">
              <a:rPr lang="en-US" altLang="en-US" smtClean="0"/>
              <a:pPr/>
              <a:t>174</a:t>
            </a:fld>
            <a:endParaRPr lang="en-US" altLang="en-US"/>
          </a:p>
        </p:txBody>
      </p:sp>
      <p:sp>
        <p:nvSpPr>
          <p:cNvPr id="288771" name="Rectangle 2">
            <a:extLst>
              <a:ext uri="{FF2B5EF4-FFF2-40B4-BE49-F238E27FC236}">
                <a16:creationId xmlns:a16="http://schemas.microsoft.com/office/drawing/2014/main" id="{3B651263-9B15-4B27-A949-30954CE2F761}"/>
              </a:ext>
            </a:extLst>
          </p:cNvPr>
          <p:cNvSpPr>
            <a:spLocks noGrp="1" noRot="1" noChangeAspect="1" noChangeArrowheads="1" noTextEdit="1"/>
          </p:cNvSpPr>
          <p:nvPr>
            <p:ph type="sldImg"/>
          </p:nvPr>
        </p:nvSpPr>
        <p:spPr>
          <a:ln/>
        </p:spPr>
      </p:sp>
      <p:sp>
        <p:nvSpPr>
          <p:cNvPr id="288772" name="Rectangle 3">
            <a:extLst>
              <a:ext uri="{FF2B5EF4-FFF2-40B4-BE49-F238E27FC236}">
                <a16:creationId xmlns:a16="http://schemas.microsoft.com/office/drawing/2014/main" id="{6A2D4DD6-EB63-4018-93FD-C39A049661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AB1A3AF3-23DB-42DE-8A5B-DDDD659348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359DC0-E047-43A3-B5B7-18A82EB005C5}" type="slidenum">
              <a:rPr lang="en-US" altLang="en-US" smtClean="0"/>
              <a:pPr/>
              <a:t>178</a:t>
            </a:fld>
            <a:endParaRPr lang="en-US" altLang="en-US"/>
          </a:p>
        </p:txBody>
      </p:sp>
      <p:sp>
        <p:nvSpPr>
          <p:cNvPr id="293891" name="Rectangle 2">
            <a:extLst>
              <a:ext uri="{FF2B5EF4-FFF2-40B4-BE49-F238E27FC236}">
                <a16:creationId xmlns:a16="http://schemas.microsoft.com/office/drawing/2014/main" id="{F2E1A7E6-8F64-4A65-BA24-5534793F9189}"/>
              </a:ext>
            </a:extLst>
          </p:cNvPr>
          <p:cNvSpPr>
            <a:spLocks noGrp="1" noRot="1" noChangeAspect="1" noChangeArrowheads="1" noTextEdit="1"/>
          </p:cNvSpPr>
          <p:nvPr>
            <p:ph type="sldImg"/>
          </p:nvPr>
        </p:nvSpPr>
        <p:spPr>
          <a:ln/>
        </p:spPr>
      </p:sp>
      <p:sp>
        <p:nvSpPr>
          <p:cNvPr id="293892" name="Rectangle 3">
            <a:extLst>
              <a:ext uri="{FF2B5EF4-FFF2-40B4-BE49-F238E27FC236}">
                <a16:creationId xmlns:a16="http://schemas.microsoft.com/office/drawing/2014/main" id="{E666A321-8265-4E27-AD3F-2BAC7ED137E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08EB3D95-9CC1-4A89-8FAD-C3B958402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18B5BF-2FB4-42FD-9D7A-F62DBEC971DD}" type="slidenum">
              <a:rPr lang="en-US" altLang="en-US" smtClean="0"/>
              <a:pPr/>
              <a:t>179</a:t>
            </a:fld>
            <a:endParaRPr lang="en-US" altLang="en-US"/>
          </a:p>
        </p:txBody>
      </p:sp>
      <p:sp>
        <p:nvSpPr>
          <p:cNvPr id="295939" name="Rectangle 2">
            <a:extLst>
              <a:ext uri="{FF2B5EF4-FFF2-40B4-BE49-F238E27FC236}">
                <a16:creationId xmlns:a16="http://schemas.microsoft.com/office/drawing/2014/main" id="{6770B1ED-2F10-4E69-8CE9-7EF10F4EA699}"/>
              </a:ext>
            </a:extLst>
          </p:cNvPr>
          <p:cNvSpPr>
            <a:spLocks noGrp="1" noRot="1" noChangeAspect="1" noChangeArrowheads="1" noTextEdit="1"/>
          </p:cNvSpPr>
          <p:nvPr>
            <p:ph type="sldImg"/>
          </p:nvPr>
        </p:nvSpPr>
        <p:spPr>
          <a:ln/>
        </p:spPr>
      </p:sp>
      <p:sp>
        <p:nvSpPr>
          <p:cNvPr id="295940" name="Rectangle 3">
            <a:extLst>
              <a:ext uri="{FF2B5EF4-FFF2-40B4-BE49-F238E27FC236}">
                <a16:creationId xmlns:a16="http://schemas.microsoft.com/office/drawing/2014/main" id="{FBD9E3E6-D80A-465C-A780-328C5B6E7F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0" tIns="45820" rIns="91640" bIns="45820"/>
          <a:lstStyle/>
          <a:p>
            <a:pPr eaLnBrk="1" hangingPunct="1"/>
            <a:endParaRPr lang="en-US" altLang="en-US">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F74674B1-ADDD-4B59-8C22-68C97D8575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F63963-4E75-4503-AEFA-73B9EDB838B4}" type="slidenum">
              <a:rPr lang="en-US" altLang="en-US" smtClean="0"/>
              <a:pPr/>
              <a:t>180</a:t>
            </a:fld>
            <a:endParaRPr lang="en-US" altLang="en-US"/>
          </a:p>
        </p:txBody>
      </p:sp>
      <p:sp>
        <p:nvSpPr>
          <p:cNvPr id="297987" name="Rectangle 2">
            <a:extLst>
              <a:ext uri="{FF2B5EF4-FFF2-40B4-BE49-F238E27FC236}">
                <a16:creationId xmlns:a16="http://schemas.microsoft.com/office/drawing/2014/main" id="{927BD18E-F65C-4515-B897-4B6A1A6CF9CC}"/>
              </a:ext>
            </a:extLst>
          </p:cNvPr>
          <p:cNvSpPr>
            <a:spLocks noGrp="1" noRot="1" noChangeAspect="1" noChangeArrowheads="1" noTextEdit="1"/>
          </p:cNvSpPr>
          <p:nvPr>
            <p:ph type="sldImg"/>
          </p:nvPr>
        </p:nvSpPr>
        <p:spPr>
          <a:ln/>
        </p:spPr>
      </p:sp>
      <p:sp>
        <p:nvSpPr>
          <p:cNvPr id="297988" name="Rectangle 3">
            <a:extLst>
              <a:ext uri="{FF2B5EF4-FFF2-40B4-BE49-F238E27FC236}">
                <a16:creationId xmlns:a16="http://schemas.microsoft.com/office/drawing/2014/main" id="{4B630844-33F7-402F-9AE2-F05F2B1A349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DF9E1D40-4FC1-4144-853A-A555CCD41A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357824-9974-438F-8BD8-4EC9BCE8A5DA}" type="slidenum">
              <a:rPr lang="en-US" altLang="en-US" smtClean="0"/>
              <a:pPr/>
              <a:t>181</a:t>
            </a:fld>
            <a:endParaRPr lang="en-US" altLang="en-US"/>
          </a:p>
        </p:txBody>
      </p:sp>
      <p:sp>
        <p:nvSpPr>
          <p:cNvPr id="300035" name="Rectangle 2">
            <a:extLst>
              <a:ext uri="{FF2B5EF4-FFF2-40B4-BE49-F238E27FC236}">
                <a16:creationId xmlns:a16="http://schemas.microsoft.com/office/drawing/2014/main" id="{C7012156-C22F-4CA3-8F32-BF6BD0C4291E}"/>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382B7572-4D64-4F98-A02F-8415DCD51F2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0" tIns="45820" rIns="91640" bIns="45820"/>
          <a:lstStyle/>
          <a:p>
            <a:pPr eaLnBrk="1" hangingPunct="1">
              <a:buFontTx/>
              <a:buChar char="•"/>
            </a:pPr>
            <a:r>
              <a:rPr lang="en-US" altLang="en-US">
                <a:latin typeface="Arial" panose="020B0604020202020204" pitchFamily="34" charset="0"/>
              </a:rPr>
              <a:t>* IRS, KC</a:t>
            </a:r>
          </a:p>
          <a:p>
            <a:pPr eaLnBrk="1" hangingPunct="1">
              <a:buFontTx/>
              <a:buChar char="•"/>
            </a:pPr>
            <a:r>
              <a:rPr lang="en-US" altLang="en-US">
                <a:latin typeface="Arial" panose="020B0604020202020204" pitchFamily="34" charset="0"/>
              </a:rPr>
              <a:t>** FAA, Westbury***</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E93FD123-B99E-43E7-B008-478502C926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20CCF1-FDCF-41FA-BAE4-6324F052C01D}" type="slidenum">
              <a:rPr lang="en-US" altLang="en-US" smtClean="0"/>
              <a:pPr/>
              <a:t>182</a:t>
            </a:fld>
            <a:endParaRPr lang="en-US" altLang="en-US"/>
          </a:p>
        </p:txBody>
      </p:sp>
      <p:sp>
        <p:nvSpPr>
          <p:cNvPr id="302083" name="Rectangle 2">
            <a:extLst>
              <a:ext uri="{FF2B5EF4-FFF2-40B4-BE49-F238E27FC236}">
                <a16:creationId xmlns:a16="http://schemas.microsoft.com/office/drawing/2014/main" id="{7141546A-D1D4-49F0-AA2A-4B1F514C8E2F}"/>
              </a:ext>
            </a:extLst>
          </p:cNvPr>
          <p:cNvSpPr>
            <a:spLocks noGrp="1" noRot="1" noChangeAspect="1" noChangeArrowheads="1" noTextEdit="1"/>
          </p:cNvSpPr>
          <p:nvPr>
            <p:ph type="sldImg"/>
          </p:nvPr>
        </p:nvSpPr>
        <p:spPr>
          <a:ln/>
        </p:spPr>
      </p:sp>
      <p:sp>
        <p:nvSpPr>
          <p:cNvPr id="302084" name="Rectangle 3">
            <a:extLst>
              <a:ext uri="{FF2B5EF4-FFF2-40B4-BE49-F238E27FC236}">
                <a16:creationId xmlns:a16="http://schemas.microsoft.com/office/drawing/2014/main" id="{C520B815-8D94-4BA2-A608-A65AE065D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1B9C2C9-3E19-4735-BD61-A5ECEEBB9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B77BD3-5275-4770-8B65-1333C3015CDE}" type="slidenum">
              <a:rPr lang="en-US" altLang="en-US" smtClean="0"/>
              <a:pPr/>
              <a:t>20</a:t>
            </a:fld>
            <a:endParaRPr lang="en-US" altLang="en-US"/>
          </a:p>
        </p:txBody>
      </p:sp>
      <p:sp>
        <p:nvSpPr>
          <p:cNvPr id="35843" name="Rectangle 2">
            <a:extLst>
              <a:ext uri="{FF2B5EF4-FFF2-40B4-BE49-F238E27FC236}">
                <a16:creationId xmlns:a16="http://schemas.microsoft.com/office/drawing/2014/main" id="{A362CD4F-F391-47D9-922A-D313B9F4E9BF}"/>
              </a:ext>
            </a:extLst>
          </p:cNvPr>
          <p:cNvSpPr>
            <a:spLocks noGrp="1" noRot="1" noChangeAspect="1" noChangeArrowheads="1" noTextEdit="1"/>
          </p:cNvSpPr>
          <p:nvPr>
            <p:ph type="sldImg"/>
          </p:nvPr>
        </p:nvSpPr>
        <p:spPr>
          <a:xfrm>
            <a:off x="1141413" y="685800"/>
            <a:ext cx="4572000" cy="3429000"/>
          </a:xfrm>
          <a:ln/>
        </p:spPr>
      </p:sp>
      <p:sp>
        <p:nvSpPr>
          <p:cNvPr id="35844" name="Rectangle 3">
            <a:extLst>
              <a:ext uri="{FF2B5EF4-FFF2-40B4-BE49-F238E27FC236}">
                <a16:creationId xmlns:a16="http://schemas.microsoft.com/office/drawing/2014/main" id="{071D97B9-C1C0-4DCF-A299-85EB5941F0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97033106-E585-410C-BD73-CBD8DF696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D7B71-6D68-488C-8FB3-DE371538DC8B}" type="slidenum">
              <a:rPr lang="en-US" altLang="en-US" smtClean="0"/>
              <a:pPr/>
              <a:t>183</a:t>
            </a:fld>
            <a:endParaRPr lang="en-US" altLang="en-US"/>
          </a:p>
        </p:txBody>
      </p:sp>
      <p:sp>
        <p:nvSpPr>
          <p:cNvPr id="304131" name="Rectangle 2">
            <a:extLst>
              <a:ext uri="{FF2B5EF4-FFF2-40B4-BE49-F238E27FC236}">
                <a16:creationId xmlns:a16="http://schemas.microsoft.com/office/drawing/2014/main" id="{7ADD318F-84F0-4B23-8E4E-82712A62FA2F}"/>
              </a:ext>
            </a:extLst>
          </p:cNvPr>
          <p:cNvSpPr>
            <a:spLocks noGrp="1" noRot="1" noChangeAspect="1" noChangeArrowheads="1" noTextEdit="1"/>
          </p:cNvSpPr>
          <p:nvPr>
            <p:ph type="sldImg"/>
          </p:nvPr>
        </p:nvSpPr>
        <p:spPr>
          <a:ln/>
        </p:spPr>
      </p:sp>
      <p:sp>
        <p:nvSpPr>
          <p:cNvPr id="304132" name="Rectangle 3">
            <a:extLst>
              <a:ext uri="{FF2B5EF4-FFF2-40B4-BE49-F238E27FC236}">
                <a16:creationId xmlns:a16="http://schemas.microsoft.com/office/drawing/2014/main" id="{DC9214B9-ACAA-41A7-AEC1-03319F8FB3D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14840A89-5489-489D-9CE4-5AF6E44C7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991FB7-A18F-4DAC-A668-8B5CEEAAB4BE}" type="slidenum">
              <a:rPr lang="en-US" altLang="en-US" smtClean="0"/>
              <a:pPr/>
              <a:t>184</a:t>
            </a:fld>
            <a:endParaRPr lang="en-US" altLang="en-US"/>
          </a:p>
        </p:txBody>
      </p:sp>
      <p:sp>
        <p:nvSpPr>
          <p:cNvPr id="306179" name="Rectangle 2">
            <a:extLst>
              <a:ext uri="{FF2B5EF4-FFF2-40B4-BE49-F238E27FC236}">
                <a16:creationId xmlns:a16="http://schemas.microsoft.com/office/drawing/2014/main" id="{5D7B7CF0-56CB-4A43-B6EA-207B05728E08}"/>
              </a:ext>
            </a:extLst>
          </p:cNvPr>
          <p:cNvSpPr>
            <a:spLocks noGrp="1" noRot="1" noChangeAspect="1" noChangeArrowheads="1" noTextEdit="1"/>
          </p:cNvSpPr>
          <p:nvPr>
            <p:ph type="sldImg"/>
          </p:nvPr>
        </p:nvSpPr>
        <p:spPr>
          <a:ln/>
        </p:spPr>
      </p:sp>
      <p:sp>
        <p:nvSpPr>
          <p:cNvPr id="306180" name="Rectangle 3">
            <a:extLst>
              <a:ext uri="{FF2B5EF4-FFF2-40B4-BE49-F238E27FC236}">
                <a16:creationId xmlns:a16="http://schemas.microsoft.com/office/drawing/2014/main" id="{D2FAE25F-C0FB-4FD4-840C-13108CA3A3F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C39A8763-03EC-4C54-A14E-4F32123060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59496F-C6C3-491C-8F7E-8EF33B6AE139}" type="slidenum">
              <a:rPr lang="en-US" altLang="en-US" smtClean="0"/>
              <a:pPr/>
              <a:t>185</a:t>
            </a:fld>
            <a:endParaRPr lang="en-US" altLang="en-US"/>
          </a:p>
        </p:txBody>
      </p:sp>
      <p:sp>
        <p:nvSpPr>
          <p:cNvPr id="308227" name="Rectangle 2">
            <a:extLst>
              <a:ext uri="{FF2B5EF4-FFF2-40B4-BE49-F238E27FC236}">
                <a16:creationId xmlns:a16="http://schemas.microsoft.com/office/drawing/2014/main" id="{10B45829-DBBE-4BFC-AF38-89796F1F5473}"/>
              </a:ext>
            </a:extLst>
          </p:cNvPr>
          <p:cNvSpPr>
            <a:spLocks noGrp="1" noRot="1" noChangeAspect="1" noChangeArrowheads="1" noTextEdit="1"/>
          </p:cNvSpPr>
          <p:nvPr>
            <p:ph type="sldImg"/>
          </p:nvPr>
        </p:nvSpPr>
        <p:spPr>
          <a:ln/>
        </p:spPr>
      </p:sp>
      <p:sp>
        <p:nvSpPr>
          <p:cNvPr id="308228" name="Rectangle 3">
            <a:extLst>
              <a:ext uri="{FF2B5EF4-FFF2-40B4-BE49-F238E27FC236}">
                <a16:creationId xmlns:a16="http://schemas.microsoft.com/office/drawing/2014/main" id="{0C9EBA54-59D9-4841-A4C8-58688020627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E0D099F8-8FBB-4AEB-BB20-2B5DC310EF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90B955-4650-4F65-9155-5244FB3A133E}" type="slidenum">
              <a:rPr lang="en-US" altLang="en-US" smtClean="0"/>
              <a:pPr/>
              <a:t>186</a:t>
            </a:fld>
            <a:endParaRPr lang="en-US" altLang="en-US"/>
          </a:p>
        </p:txBody>
      </p:sp>
      <p:sp>
        <p:nvSpPr>
          <p:cNvPr id="310275" name="Rectangle 2">
            <a:extLst>
              <a:ext uri="{FF2B5EF4-FFF2-40B4-BE49-F238E27FC236}">
                <a16:creationId xmlns:a16="http://schemas.microsoft.com/office/drawing/2014/main" id="{8C65A198-5B64-42E3-AC08-C0B6D06EC30D}"/>
              </a:ext>
            </a:extLst>
          </p:cNvPr>
          <p:cNvSpPr>
            <a:spLocks noGrp="1" noRot="1" noChangeAspect="1" noChangeArrowheads="1" noTextEdit="1"/>
          </p:cNvSpPr>
          <p:nvPr>
            <p:ph type="sldImg"/>
          </p:nvPr>
        </p:nvSpPr>
        <p:spPr>
          <a:ln/>
        </p:spPr>
      </p:sp>
      <p:sp>
        <p:nvSpPr>
          <p:cNvPr id="310276" name="Rectangle 3">
            <a:extLst>
              <a:ext uri="{FF2B5EF4-FFF2-40B4-BE49-F238E27FC236}">
                <a16:creationId xmlns:a16="http://schemas.microsoft.com/office/drawing/2014/main" id="{12289597-1DCD-4798-9301-BED7FBEF5C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a:extLst>
              <a:ext uri="{FF2B5EF4-FFF2-40B4-BE49-F238E27FC236}">
                <a16:creationId xmlns:a16="http://schemas.microsoft.com/office/drawing/2014/main" id="{2B184CD1-F3A2-45D2-BFD8-DD23D482BA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8D1F86-A3A4-410F-BC20-96982EF9D888}" type="slidenum">
              <a:rPr lang="en-US" altLang="en-US" smtClean="0"/>
              <a:pPr/>
              <a:t>187</a:t>
            </a:fld>
            <a:endParaRPr lang="en-US" altLang="en-US"/>
          </a:p>
        </p:txBody>
      </p:sp>
      <p:sp>
        <p:nvSpPr>
          <p:cNvPr id="312323" name="Rectangle 2">
            <a:extLst>
              <a:ext uri="{FF2B5EF4-FFF2-40B4-BE49-F238E27FC236}">
                <a16:creationId xmlns:a16="http://schemas.microsoft.com/office/drawing/2014/main" id="{A831FBA9-A82E-4DF3-A705-F5AD614A8848}"/>
              </a:ext>
            </a:extLst>
          </p:cNvPr>
          <p:cNvSpPr>
            <a:spLocks noGrp="1" noRot="1" noChangeAspect="1" noChangeArrowheads="1" noTextEdit="1"/>
          </p:cNvSpPr>
          <p:nvPr>
            <p:ph type="sldImg"/>
          </p:nvPr>
        </p:nvSpPr>
        <p:spPr>
          <a:solidFill>
            <a:srgbClr val="FFFFFF"/>
          </a:solidFill>
          <a:ln/>
        </p:spPr>
      </p:sp>
      <p:sp>
        <p:nvSpPr>
          <p:cNvPr id="312324" name="Rectangle 3">
            <a:extLst>
              <a:ext uri="{FF2B5EF4-FFF2-40B4-BE49-F238E27FC236}">
                <a16:creationId xmlns:a16="http://schemas.microsoft.com/office/drawing/2014/main" id="{BFD2E0C5-39E8-4F79-97DD-58FAC2D6F7AF}"/>
              </a:ext>
            </a:extLst>
          </p:cNvPr>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14C5790B-38EA-4ECF-827B-EFCA1382A1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B353DB-0EEE-423B-A7B0-FEA883B85C05}" type="slidenum">
              <a:rPr lang="en-US" altLang="en-US" smtClean="0"/>
              <a:pPr/>
              <a:t>189</a:t>
            </a:fld>
            <a:endParaRPr lang="en-US" altLang="en-US"/>
          </a:p>
        </p:txBody>
      </p:sp>
      <p:sp>
        <p:nvSpPr>
          <p:cNvPr id="315395" name="Rectangle 2">
            <a:extLst>
              <a:ext uri="{FF2B5EF4-FFF2-40B4-BE49-F238E27FC236}">
                <a16:creationId xmlns:a16="http://schemas.microsoft.com/office/drawing/2014/main" id="{C04430D5-0001-4155-89CC-33BBFE53A236}"/>
              </a:ext>
            </a:extLst>
          </p:cNvPr>
          <p:cNvSpPr>
            <a:spLocks noGrp="1" noRot="1" noChangeAspect="1" noChangeArrowheads="1" noTextEdit="1"/>
          </p:cNvSpPr>
          <p:nvPr>
            <p:ph type="sldImg"/>
          </p:nvPr>
        </p:nvSpPr>
        <p:spPr>
          <a:solidFill>
            <a:srgbClr val="FFFFFF"/>
          </a:solidFill>
          <a:ln/>
        </p:spPr>
      </p:sp>
      <p:sp>
        <p:nvSpPr>
          <p:cNvPr id="315396" name="Rectangle 3">
            <a:extLst>
              <a:ext uri="{FF2B5EF4-FFF2-40B4-BE49-F238E27FC236}">
                <a16:creationId xmlns:a16="http://schemas.microsoft.com/office/drawing/2014/main" id="{FCF73E4E-7050-40AB-A8C8-054183B1C8DE}"/>
              </a:ext>
            </a:extLst>
          </p:cNvPr>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AF346646-5C85-46EF-AEAF-413FDA2B41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D46453-EDC8-4EE7-AE75-ED654ED4AFBE}" type="slidenum">
              <a:rPr lang="en-US" altLang="en-US" smtClean="0"/>
              <a:pPr/>
              <a:t>190</a:t>
            </a:fld>
            <a:endParaRPr lang="en-US" altLang="en-US"/>
          </a:p>
        </p:txBody>
      </p:sp>
      <p:sp>
        <p:nvSpPr>
          <p:cNvPr id="317443" name="Rectangle 2">
            <a:extLst>
              <a:ext uri="{FF2B5EF4-FFF2-40B4-BE49-F238E27FC236}">
                <a16:creationId xmlns:a16="http://schemas.microsoft.com/office/drawing/2014/main" id="{E4FBEF1C-71BF-4C48-B1ED-6BE2DB959CD7}"/>
              </a:ext>
            </a:extLst>
          </p:cNvPr>
          <p:cNvSpPr>
            <a:spLocks noGrp="1" noRot="1" noChangeAspect="1" noChangeArrowheads="1" noTextEdit="1"/>
          </p:cNvSpPr>
          <p:nvPr>
            <p:ph type="sldImg"/>
          </p:nvPr>
        </p:nvSpPr>
        <p:spPr>
          <a:solidFill>
            <a:srgbClr val="FFFFFF"/>
          </a:solidFill>
          <a:ln/>
        </p:spPr>
      </p:sp>
      <p:sp>
        <p:nvSpPr>
          <p:cNvPr id="317444" name="Rectangle 3">
            <a:extLst>
              <a:ext uri="{FF2B5EF4-FFF2-40B4-BE49-F238E27FC236}">
                <a16:creationId xmlns:a16="http://schemas.microsoft.com/office/drawing/2014/main" id="{11B025B6-49C5-494C-B130-D5420493C05E}"/>
              </a:ext>
            </a:extLst>
          </p:cNvPr>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F16306AB-EEB4-47C7-9C1B-9DD00E74A9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A5FB0D-488A-444A-A6E9-2F9E83557B74}" type="slidenum">
              <a:rPr lang="en-US" altLang="en-US" smtClean="0"/>
              <a:pPr/>
              <a:t>193</a:t>
            </a:fld>
            <a:endParaRPr lang="en-US" altLang="en-US"/>
          </a:p>
        </p:txBody>
      </p:sp>
      <p:sp>
        <p:nvSpPr>
          <p:cNvPr id="321539" name="Rectangle 2">
            <a:extLst>
              <a:ext uri="{FF2B5EF4-FFF2-40B4-BE49-F238E27FC236}">
                <a16:creationId xmlns:a16="http://schemas.microsoft.com/office/drawing/2014/main" id="{78F0D724-6340-4F91-A650-B1EC0C88C1C6}"/>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FDD09D2B-50A5-4D36-8C40-78E60235E08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103A6BAF-BC0D-4EA0-94BB-91F245A8A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3A465B-F8E6-4036-88E3-D68F6D6DAA41}" type="slidenum">
              <a:rPr lang="en-US" altLang="en-US" smtClean="0"/>
              <a:pPr/>
              <a:t>194</a:t>
            </a:fld>
            <a:endParaRPr lang="en-US" altLang="en-US"/>
          </a:p>
        </p:txBody>
      </p:sp>
      <p:sp>
        <p:nvSpPr>
          <p:cNvPr id="323587" name="Rectangle 2">
            <a:extLst>
              <a:ext uri="{FF2B5EF4-FFF2-40B4-BE49-F238E27FC236}">
                <a16:creationId xmlns:a16="http://schemas.microsoft.com/office/drawing/2014/main" id="{ACEE80B8-6DF9-4E6A-BC1C-F184D2524616}"/>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B808A4F5-E380-4167-826F-719F02E39C3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12730C25-9A2E-4FD2-BD78-AE89FA01E8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6037B2-E72D-4904-ADD6-41E17A583EE9}" type="slidenum">
              <a:rPr lang="en-US" altLang="en-US" smtClean="0"/>
              <a:pPr/>
              <a:t>195</a:t>
            </a:fld>
            <a:endParaRPr lang="en-US" altLang="en-US"/>
          </a:p>
        </p:txBody>
      </p:sp>
      <p:sp>
        <p:nvSpPr>
          <p:cNvPr id="325635" name="Rectangle 2">
            <a:extLst>
              <a:ext uri="{FF2B5EF4-FFF2-40B4-BE49-F238E27FC236}">
                <a16:creationId xmlns:a16="http://schemas.microsoft.com/office/drawing/2014/main" id="{6934D4BC-1F19-4973-A843-9E592606EFCB}"/>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E77A067F-3D23-4035-A522-6CDDD911C3E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5" tIns="45107" rIns="90215" bIns="45107"/>
          <a:lstStyle/>
          <a:p>
            <a:pPr>
              <a:spcBef>
                <a:spcPct val="0"/>
              </a:spcBef>
            </a:pPr>
            <a:r>
              <a:rPr lang="en-US" altLang="en-US" sz="2800" i="1">
                <a:solidFill>
                  <a:srgbClr val="000066"/>
                </a:solidFill>
                <a:latin typeface="ITC Kabel Medium"/>
              </a:rPr>
              <a:t>Failure to request both may result in no info being obtained</a:t>
            </a:r>
          </a:p>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27F6C6A-15BA-4BA0-B5C8-98F91380D8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C43798-1833-4A14-8C8C-1D5497B12727}" type="slidenum">
              <a:rPr lang="en-US" altLang="en-US" smtClean="0"/>
              <a:pPr/>
              <a:t>21</a:t>
            </a:fld>
            <a:endParaRPr lang="en-US" altLang="en-US"/>
          </a:p>
        </p:txBody>
      </p:sp>
      <p:sp>
        <p:nvSpPr>
          <p:cNvPr id="37891" name="Rectangle 2">
            <a:extLst>
              <a:ext uri="{FF2B5EF4-FFF2-40B4-BE49-F238E27FC236}">
                <a16:creationId xmlns:a16="http://schemas.microsoft.com/office/drawing/2014/main" id="{D0A6AE1C-D818-45C8-8693-5F766D80EFE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C246C5BF-33AA-494D-AF29-78F3AB471D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B4DDECE4-A7AA-4A13-954D-515607B486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4FBF9E-7E5A-4F5F-A17D-B758B4BDC89C}" type="slidenum">
              <a:rPr lang="en-US" altLang="en-US" smtClean="0"/>
              <a:pPr/>
              <a:t>196</a:t>
            </a:fld>
            <a:endParaRPr lang="en-US" altLang="en-US"/>
          </a:p>
        </p:txBody>
      </p:sp>
      <p:sp>
        <p:nvSpPr>
          <p:cNvPr id="327683" name="Rectangle 2">
            <a:extLst>
              <a:ext uri="{FF2B5EF4-FFF2-40B4-BE49-F238E27FC236}">
                <a16:creationId xmlns:a16="http://schemas.microsoft.com/office/drawing/2014/main" id="{0CD41C81-93F1-4502-8159-A4836695C0DD}"/>
              </a:ext>
            </a:extLst>
          </p:cNvPr>
          <p:cNvSpPr>
            <a:spLocks noGrp="1" noRot="1" noChangeAspect="1" noChangeArrowheads="1" noTextEdit="1"/>
          </p:cNvSpPr>
          <p:nvPr>
            <p:ph type="sldImg"/>
          </p:nvPr>
        </p:nvSpPr>
        <p:spPr>
          <a:ln/>
        </p:spPr>
      </p:sp>
      <p:sp>
        <p:nvSpPr>
          <p:cNvPr id="327684" name="Rectangle 3">
            <a:extLst>
              <a:ext uri="{FF2B5EF4-FFF2-40B4-BE49-F238E27FC236}">
                <a16:creationId xmlns:a16="http://schemas.microsoft.com/office/drawing/2014/main" id="{1F46AED5-C9A6-4FD2-B502-ADF20C378A0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a:extLst>
              <a:ext uri="{FF2B5EF4-FFF2-40B4-BE49-F238E27FC236}">
                <a16:creationId xmlns:a16="http://schemas.microsoft.com/office/drawing/2014/main" id="{F19EEC61-FC35-46D2-B478-AFB4F3572D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FFF4F6-6078-4C0A-9FB2-E916FCDEE62A}" type="slidenum">
              <a:rPr lang="en-US" altLang="en-US" smtClean="0"/>
              <a:pPr/>
              <a:t>197</a:t>
            </a:fld>
            <a:endParaRPr lang="en-US" altLang="en-US"/>
          </a:p>
        </p:txBody>
      </p:sp>
      <p:sp>
        <p:nvSpPr>
          <p:cNvPr id="329731" name="Rectangle 2">
            <a:extLst>
              <a:ext uri="{FF2B5EF4-FFF2-40B4-BE49-F238E27FC236}">
                <a16:creationId xmlns:a16="http://schemas.microsoft.com/office/drawing/2014/main" id="{657D56FA-0AFE-4E6E-9463-EE5278A71B0D}"/>
              </a:ext>
            </a:extLst>
          </p:cNvPr>
          <p:cNvSpPr>
            <a:spLocks noGrp="1" noRot="1" noChangeAspect="1" noChangeArrowheads="1" noTextEdit="1"/>
          </p:cNvSpPr>
          <p:nvPr>
            <p:ph type="sldImg"/>
          </p:nvPr>
        </p:nvSpPr>
        <p:spPr>
          <a:ln/>
        </p:spPr>
      </p:sp>
      <p:sp>
        <p:nvSpPr>
          <p:cNvPr id="329732" name="Rectangle 3">
            <a:extLst>
              <a:ext uri="{FF2B5EF4-FFF2-40B4-BE49-F238E27FC236}">
                <a16:creationId xmlns:a16="http://schemas.microsoft.com/office/drawing/2014/main" id="{4E618620-2AEF-4448-AB90-927B2FAA024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a:extLst>
              <a:ext uri="{FF2B5EF4-FFF2-40B4-BE49-F238E27FC236}">
                <a16:creationId xmlns:a16="http://schemas.microsoft.com/office/drawing/2014/main" id="{80F0F976-C964-4C77-838E-EABA7CA1BE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F3CCE0-E4B8-42B5-AE3B-F02ED1512571}" type="slidenum">
              <a:rPr lang="en-US" altLang="en-US" smtClean="0"/>
              <a:pPr/>
              <a:t>198</a:t>
            </a:fld>
            <a:endParaRPr lang="en-US" altLang="en-US"/>
          </a:p>
        </p:txBody>
      </p:sp>
      <p:sp>
        <p:nvSpPr>
          <p:cNvPr id="331779" name="Rectangle 2">
            <a:extLst>
              <a:ext uri="{FF2B5EF4-FFF2-40B4-BE49-F238E27FC236}">
                <a16:creationId xmlns:a16="http://schemas.microsoft.com/office/drawing/2014/main" id="{3A1C85AA-DC8A-474D-A0FD-58A666FCA665}"/>
              </a:ext>
            </a:extLst>
          </p:cNvPr>
          <p:cNvSpPr>
            <a:spLocks noGrp="1" noRot="1" noChangeAspect="1" noChangeArrowheads="1" noTextEdit="1"/>
          </p:cNvSpPr>
          <p:nvPr>
            <p:ph type="sldImg"/>
          </p:nvPr>
        </p:nvSpPr>
        <p:spPr>
          <a:ln/>
        </p:spPr>
      </p:sp>
      <p:sp>
        <p:nvSpPr>
          <p:cNvPr id="331780" name="Rectangle 3">
            <a:extLst>
              <a:ext uri="{FF2B5EF4-FFF2-40B4-BE49-F238E27FC236}">
                <a16:creationId xmlns:a16="http://schemas.microsoft.com/office/drawing/2014/main" id="{132F1A12-C58A-4F29-8FE9-0ADB1764F41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a:extLst>
              <a:ext uri="{FF2B5EF4-FFF2-40B4-BE49-F238E27FC236}">
                <a16:creationId xmlns:a16="http://schemas.microsoft.com/office/drawing/2014/main" id="{838CECCF-96C6-492C-B9FF-9E641880FA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A7AA01-B5E9-4EB8-8315-287185DF9233}" type="slidenum">
              <a:rPr lang="en-US" altLang="en-US" smtClean="0"/>
              <a:pPr/>
              <a:t>199</a:t>
            </a:fld>
            <a:endParaRPr lang="en-US" altLang="en-US"/>
          </a:p>
        </p:txBody>
      </p:sp>
      <p:sp>
        <p:nvSpPr>
          <p:cNvPr id="333827" name="Rectangle 2">
            <a:extLst>
              <a:ext uri="{FF2B5EF4-FFF2-40B4-BE49-F238E27FC236}">
                <a16:creationId xmlns:a16="http://schemas.microsoft.com/office/drawing/2014/main" id="{DFD6A9FD-5313-4F09-B283-B811F4822CA7}"/>
              </a:ext>
            </a:extLst>
          </p:cNvPr>
          <p:cNvSpPr>
            <a:spLocks noGrp="1" noRot="1" noChangeAspect="1" noChangeArrowheads="1" noTextEdit="1"/>
          </p:cNvSpPr>
          <p:nvPr>
            <p:ph type="sldImg"/>
          </p:nvPr>
        </p:nvSpPr>
        <p:spPr>
          <a:ln/>
        </p:spPr>
      </p:sp>
      <p:sp>
        <p:nvSpPr>
          <p:cNvPr id="333828" name="Rectangle 3">
            <a:extLst>
              <a:ext uri="{FF2B5EF4-FFF2-40B4-BE49-F238E27FC236}">
                <a16:creationId xmlns:a16="http://schemas.microsoft.com/office/drawing/2014/main" id="{0F0C1312-B95E-4A4B-8F15-97C8959BAEB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DAFC2289-4D32-4D30-B85C-0DED8993EE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5008AA-6CB3-4DF5-886D-433D02F34BA5}" type="slidenum">
              <a:rPr lang="en-US" altLang="en-US" smtClean="0"/>
              <a:pPr/>
              <a:t>200</a:t>
            </a:fld>
            <a:endParaRPr lang="en-US" altLang="en-US"/>
          </a:p>
        </p:txBody>
      </p:sp>
      <p:sp>
        <p:nvSpPr>
          <p:cNvPr id="335875" name="Rectangle 2">
            <a:extLst>
              <a:ext uri="{FF2B5EF4-FFF2-40B4-BE49-F238E27FC236}">
                <a16:creationId xmlns:a16="http://schemas.microsoft.com/office/drawing/2014/main" id="{6E8C9E2D-72B8-4A87-B2C5-46D25641DAAF}"/>
              </a:ext>
            </a:extLst>
          </p:cNvPr>
          <p:cNvSpPr>
            <a:spLocks noGrp="1" noRot="1" noChangeAspect="1" noChangeArrowheads="1" noTextEdit="1"/>
          </p:cNvSpPr>
          <p:nvPr>
            <p:ph type="sldImg"/>
          </p:nvPr>
        </p:nvSpPr>
        <p:spPr>
          <a:ln/>
        </p:spPr>
      </p:sp>
      <p:sp>
        <p:nvSpPr>
          <p:cNvPr id="335876" name="Rectangle 3">
            <a:extLst>
              <a:ext uri="{FF2B5EF4-FFF2-40B4-BE49-F238E27FC236}">
                <a16:creationId xmlns:a16="http://schemas.microsoft.com/office/drawing/2014/main" id="{863ADCDB-9562-4F6D-A64C-95B1ED7698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a:extLst>
              <a:ext uri="{FF2B5EF4-FFF2-40B4-BE49-F238E27FC236}">
                <a16:creationId xmlns:a16="http://schemas.microsoft.com/office/drawing/2014/main" id="{641EEC50-291B-419A-8816-5776F844FA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476CD8-9D60-487B-A6DB-B21B48C6F18F}" type="slidenum">
              <a:rPr lang="en-US" altLang="en-US" smtClean="0"/>
              <a:pPr/>
              <a:t>201</a:t>
            </a:fld>
            <a:endParaRPr lang="en-US" altLang="en-US"/>
          </a:p>
        </p:txBody>
      </p:sp>
      <p:sp>
        <p:nvSpPr>
          <p:cNvPr id="337923" name="Rectangle 2">
            <a:extLst>
              <a:ext uri="{FF2B5EF4-FFF2-40B4-BE49-F238E27FC236}">
                <a16:creationId xmlns:a16="http://schemas.microsoft.com/office/drawing/2014/main" id="{C2F1259C-5E7B-4DCF-B8A5-547EC9B3B664}"/>
              </a:ext>
            </a:extLst>
          </p:cNvPr>
          <p:cNvSpPr>
            <a:spLocks noGrp="1" noRot="1" noChangeAspect="1" noChangeArrowheads="1" noTextEdit="1"/>
          </p:cNvSpPr>
          <p:nvPr>
            <p:ph type="sldImg"/>
          </p:nvPr>
        </p:nvSpPr>
        <p:spPr>
          <a:ln/>
        </p:spPr>
      </p:sp>
      <p:sp>
        <p:nvSpPr>
          <p:cNvPr id="337924" name="Rectangle 3">
            <a:extLst>
              <a:ext uri="{FF2B5EF4-FFF2-40B4-BE49-F238E27FC236}">
                <a16:creationId xmlns:a16="http://schemas.microsoft.com/office/drawing/2014/main" id="{BBE694C5-1695-421F-871E-901515F8CBD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a:extLst>
              <a:ext uri="{FF2B5EF4-FFF2-40B4-BE49-F238E27FC236}">
                <a16:creationId xmlns:a16="http://schemas.microsoft.com/office/drawing/2014/main" id="{E31918E8-7214-413C-998A-493064BE2B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AF11FC-382B-4B7A-87BE-8186FB7BDF36}" type="slidenum">
              <a:rPr lang="en-US" altLang="en-US" smtClean="0"/>
              <a:pPr/>
              <a:t>202</a:t>
            </a:fld>
            <a:endParaRPr lang="en-US" altLang="en-US"/>
          </a:p>
        </p:txBody>
      </p:sp>
      <p:sp>
        <p:nvSpPr>
          <p:cNvPr id="339971" name="Rectangle 2">
            <a:extLst>
              <a:ext uri="{FF2B5EF4-FFF2-40B4-BE49-F238E27FC236}">
                <a16:creationId xmlns:a16="http://schemas.microsoft.com/office/drawing/2014/main" id="{804C89E0-ED31-44C1-BF6F-95C69B85B7F3}"/>
              </a:ext>
            </a:extLst>
          </p:cNvPr>
          <p:cNvSpPr>
            <a:spLocks noGrp="1" noRot="1" noChangeAspect="1" noChangeArrowheads="1" noTextEdit="1"/>
          </p:cNvSpPr>
          <p:nvPr>
            <p:ph type="sldImg"/>
          </p:nvPr>
        </p:nvSpPr>
        <p:spPr>
          <a:ln/>
        </p:spPr>
      </p:sp>
      <p:sp>
        <p:nvSpPr>
          <p:cNvPr id="339972" name="Rectangle 3">
            <a:extLst>
              <a:ext uri="{FF2B5EF4-FFF2-40B4-BE49-F238E27FC236}">
                <a16:creationId xmlns:a16="http://schemas.microsoft.com/office/drawing/2014/main" id="{BB1FE34A-EC73-4DC3-88C7-D4E389AB9B1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31953B97-06DF-4184-9AE2-AC94FAA5B1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CF16E7-69DB-4BD1-8D3D-03597C10475E}" type="slidenum">
              <a:rPr lang="en-US" altLang="en-US" smtClean="0"/>
              <a:pPr/>
              <a:t>203</a:t>
            </a:fld>
            <a:endParaRPr lang="en-US" altLang="en-US"/>
          </a:p>
        </p:txBody>
      </p:sp>
      <p:sp>
        <p:nvSpPr>
          <p:cNvPr id="342019" name="Rectangle 2">
            <a:extLst>
              <a:ext uri="{FF2B5EF4-FFF2-40B4-BE49-F238E27FC236}">
                <a16:creationId xmlns:a16="http://schemas.microsoft.com/office/drawing/2014/main" id="{D27CF28C-C327-44F6-9C32-7F16904ACB3C}"/>
              </a:ext>
            </a:extLst>
          </p:cNvPr>
          <p:cNvSpPr>
            <a:spLocks noGrp="1" noRot="1" noChangeAspect="1" noChangeArrowheads="1" noTextEdit="1"/>
          </p:cNvSpPr>
          <p:nvPr>
            <p:ph type="sldImg"/>
          </p:nvPr>
        </p:nvSpPr>
        <p:spPr>
          <a:ln/>
        </p:spPr>
      </p:sp>
      <p:sp>
        <p:nvSpPr>
          <p:cNvPr id="342020" name="Rectangle 3">
            <a:extLst>
              <a:ext uri="{FF2B5EF4-FFF2-40B4-BE49-F238E27FC236}">
                <a16:creationId xmlns:a16="http://schemas.microsoft.com/office/drawing/2014/main" id="{4E6A4EE7-B39E-4F15-B999-EDC2392D964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A6A9D0E9-4038-4B4B-8117-04776BC40C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6A4C14-2E36-4052-9403-E0E69CD393F9}" type="slidenum">
              <a:rPr lang="en-US" altLang="en-US" smtClean="0"/>
              <a:pPr/>
              <a:t>204</a:t>
            </a:fld>
            <a:endParaRPr lang="en-US" altLang="en-US"/>
          </a:p>
        </p:txBody>
      </p:sp>
      <p:sp>
        <p:nvSpPr>
          <p:cNvPr id="344067" name="Rectangle 2">
            <a:extLst>
              <a:ext uri="{FF2B5EF4-FFF2-40B4-BE49-F238E27FC236}">
                <a16:creationId xmlns:a16="http://schemas.microsoft.com/office/drawing/2014/main" id="{A06EF316-B900-46B6-9DDC-A8187914D7D8}"/>
              </a:ext>
            </a:extLst>
          </p:cNvPr>
          <p:cNvSpPr>
            <a:spLocks noGrp="1" noRot="1" noChangeAspect="1" noChangeArrowheads="1" noTextEdit="1"/>
          </p:cNvSpPr>
          <p:nvPr>
            <p:ph type="sldImg"/>
          </p:nvPr>
        </p:nvSpPr>
        <p:spPr>
          <a:ln/>
        </p:spPr>
      </p:sp>
      <p:sp>
        <p:nvSpPr>
          <p:cNvPr id="344068" name="Rectangle 3">
            <a:extLst>
              <a:ext uri="{FF2B5EF4-FFF2-40B4-BE49-F238E27FC236}">
                <a16:creationId xmlns:a16="http://schemas.microsoft.com/office/drawing/2014/main" id="{BA741025-496A-4E49-8985-3884C9E31F1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479E79FC-982A-488F-B563-8B2CFEF008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34FCE4-41FB-4CB8-B586-E77133DD7377}" type="slidenum">
              <a:rPr lang="en-US" altLang="en-US" smtClean="0"/>
              <a:pPr/>
              <a:t>205</a:t>
            </a:fld>
            <a:endParaRPr lang="en-US" altLang="en-US"/>
          </a:p>
        </p:txBody>
      </p:sp>
      <p:sp>
        <p:nvSpPr>
          <p:cNvPr id="346115" name="Rectangle 2">
            <a:extLst>
              <a:ext uri="{FF2B5EF4-FFF2-40B4-BE49-F238E27FC236}">
                <a16:creationId xmlns:a16="http://schemas.microsoft.com/office/drawing/2014/main" id="{7875FA68-04DE-4560-9181-D6694B73501A}"/>
              </a:ext>
            </a:extLst>
          </p:cNvPr>
          <p:cNvSpPr>
            <a:spLocks noGrp="1" noRot="1" noChangeAspect="1" noChangeArrowheads="1" noTextEdit="1"/>
          </p:cNvSpPr>
          <p:nvPr>
            <p:ph type="sldImg"/>
          </p:nvPr>
        </p:nvSpPr>
        <p:spPr>
          <a:ln/>
        </p:spPr>
      </p:sp>
      <p:sp>
        <p:nvSpPr>
          <p:cNvPr id="346116" name="Rectangle 3">
            <a:extLst>
              <a:ext uri="{FF2B5EF4-FFF2-40B4-BE49-F238E27FC236}">
                <a16:creationId xmlns:a16="http://schemas.microsoft.com/office/drawing/2014/main" id="{4C9E96CE-A630-4F12-B1B3-A2A73BBAA1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6E127B1-4C15-4DFB-B6CA-3606EC0DB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85FE47-DB63-4178-8376-565AFC76B00A}" type="slidenum">
              <a:rPr lang="en-US" altLang="en-US" smtClean="0"/>
              <a:pPr/>
              <a:t>22</a:t>
            </a:fld>
            <a:endParaRPr lang="en-US" altLang="en-US"/>
          </a:p>
        </p:txBody>
      </p:sp>
      <p:sp>
        <p:nvSpPr>
          <p:cNvPr id="39939" name="Rectangle 2">
            <a:extLst>
              <a:ext uri="{FF2B5EF4-FFF2-40B4-BE49-F238E27FC236}">
                <a16:creationId xmlns:a16="http://schemas.microsoft.com/office/drawing/2014/main" id="{E9A29C7B-4BC2-47E5-A3C5-5DF02737F69C}"/>
              </a:ext>
            </a:extLst>
          </p:cNvPr>
          <p:cNvSpPr>
            <a:spLocks noGrp="1" noRot="1" noChangeAspect="1" noChangeArrowheads="1" noTextEdit="1"/>
          </p:cNvSpPr>
          <p:nvPr>
            <p:ph type="sldImg"/>
          </p:nvPr>
        </p:nvSpPr>
        <p:spPr>
          <a:xfrm>
            <a:off x="1163638" y="692150"/>
            <a:ext cx="4619625" cy="3463925"/>
          </a:xfrm>
          <a:ln/>
        </p:spPr>
      </p:sp>
      <p:sp>
        <p:nvSpPr>
          <p:cNvPr id="39940" name="Rectangle 3">
            <a:extLst>
              <a:ext uri="{FF2B5EF4-FFF2-40B4-BE49-F238E27FC236}">
                <a16:creationId xmlns:a16="http://schemas.microsoft.com/office/drawing/2014/main" id="{DDF0649A-E731-4802-B806-CFA8F1033A09}"/>
              </a:ext>
            </a:extLst>
          </p:cNvPr>
          <p:cNvSpPr>
            <a:spLocks noGrp="1" noChangeArrowheads="1"/>
          </p:cNvSpPr>
          <p:nvPr>
            <p:ph type="body" idx="1"/>
          </p:nvPr>
        </p:nvSpPr>
        <p:spPr>
          <a:xfrm>
            <a:off x="927100" y="4387850"/>
            <a:ext cx="509587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a:extLst>
              <a:ext uri="{FF2B5EF4-FFF2-40B4-BE49-F238E27FC236}">
                <a16:creationId xmlns:a16="http://schemas.microsoft.com/office/drawing/2014/main" id="{3C188B71-00E1-4429-93B2-87231D8013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BE67F9-1685-4F10-9067-27BE8A51B09B}" type="slidenum">
              <a:rPr lang="en-US" altLang="en-US" smtClean="0"/>
              <a:pPr/>
              <a:t>206</a:t>
            </a:fld>
            <a:endParaRPr lang="en-US" altLang="en-US"/>
          </a:p>
        </p:txBody>
      </p:sp>
      <p:sp>
        <p:nvSpPr>
          <p:cNvPr id="348163" name="Rectangle 2">
            <a:extLst>
              <a:ext uri="{FF2B5EF4-FFF2-40B4-BE49-F238E27FC236}">
                <a16:creationId xmlns:a16="http://schemas.microsoft.com/office/drawing/2014/main" id="{BE6BED7B-458E-4821-9800-BB20E6CD556B}"/>
              </a:ext>
            </a:extLst>
          </p:cNvPr>
          <p:cNvSpPr>
            <a:spLocks noGrp="1" noRot="1" noChangeAspect="1" noChangeArrowheads="1" noTextEdit="1"/>
          </p:cNvSpPr>
          <p:nvPr>
            <p:ph type="sldImg"/>
          </p:nvPr>
        </p:nvSpPr>
        <p:spPr>
          <a:ln/>
        </p:spPr>
      </p:sp>
      <p:sp>
        <p:nvSpPr>
          <p:cNvPr id="348164" name="Rectangle 3">
            <a:extLst>
              <a:ext uri="{FF2B5EF4-FFF2-40B4-BE49-F238E27FC236}">
                <a16:creationId xmlns:a16="http://schemas.microsoft.com/office/drawing/2014/main" id="{E2DD5B5C-0D15-4A19-873F-AF9CE4E005E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a:extLst>
              <a:ext uri="{FF2B5EF4-FFF2-40B4-BE49-F238E27FC236}">
                <a16:creationId xmlns:a16="http://schemas.microsoft.com/office/drawing/2014/main" id="{A49D4ECD-FF3F-4890-B02F-3A407D3A59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50FC3E-80A2-4418-BBC9-73869C4D9A05}" type="slidenum">
              <a:rPr lang="en-US" altLang="en-US" smtClean="0"/>
              <a:pPr/>
              <a:t>207</a:t>
            </a:fld>
            <a:endParaRPr lang="en-US" altLang="en-US"/>
          </a:p>
        </p:txBody>
      </p:sp>
      <p:sp>
        <p:nvSpPr>
          <p:cNvPr id="350211" name="Rectangle 2">
            <a:extLst>
              <a:ext uri="{FF2B5EF4-FFF2-40B4-BE49-F238E27FC236}">
                <a16:creationId xmlns:a16="http://schemas.microsoft.com/office/drawing/2014/main" id="{06322576-F339-403E-B6DA-277F7CC1CA9E}"/>
              </a:ext>
            </a:extLst>
          </p:cNvPr>
          <p:cNvSpPr>
            <a:spLocks noGrp="1" noRot="1" noChangeAspect="1" noChangeArrowheads="1" noTextEdit="1"/>
          </p:cNvSpPr>
          <p:nvPr>
            <p:ph type="sldImg"/>
          </p:nvPr>
        </p:nvSpPr>
        <p:spPr>
          <a:ln/>
        </p:spPr>
      </p:sp>
      <p:sp>
        <p:nvSpPr>
          <p:cNvPr id="350212" name="Rectangle 3">
            <a:extLst>
              <a:ext uri="{FF2B5EF4-FFF2-40B4-BE49-F238E27FC236}">
                <a16:creationId xmlns:a16="http://schemas.microsoft.com/office/drawing/2014/main" id="{6B27581D-BD0F-41D0-86DF-F275AB5F699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387777C7-CD94-47F6-813E-0EAFE892C0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F48D20-D5E3-43BB-9B0B-AA00EA3527E5}" type="slidenum">
              <a:rPr lang="en-US" altLang="en-US" smtClean="0"/>
              <a:pPr/>
              <a:t>208</a:t>
            </a:fld>
            <a:endParaRPr lang="en-US" altLang="en-US"/>
          </a:p>
        </p:txBody>
      </p:sp>
      <p:sp>
        <p:nvSpPr>
          <p:cNvPr id="352259" name="Rectangle 2">
            <a:extLst>
              <a:ext uri="{FF2B5EF4-FFF2-40B4-BE49-F238E27FC236}">
                <a16:creationId xmlns:a16="http://schemas.microsoft.com/office/drawing/2014/main" id="{340C07B7-5612-434B-BE74-F0C3A04C6C61}"/>
              </a:ext>
            </a:extLst>
          </p:cNvPr>
          <p:cNvSpPr>
            <a:spLocks noGrp="1" noRot="1" noChangeAspect="1" noChangeArrowheads="1" noTextEdit="1"/>
          </p:cNvSpPr>
          <p:nvPr>
            <p:ph type="sldImg"/>
          </p:nvPr>
        </p:nvSpPr>
        <p:spPr>
          <a:ln/>
        </p:spPr>
      </p:sp>
      <p:sp>
        <p:nvSpPr>
          <p:cNvPr id="352260" name="Rectangle 3">
            <a:extLst>
              <a:ext uri="{FF2B5EF4-FFF2-40B4-BE49-F238E27FC236}">
                <a16:creationId xmlns:a16="http://schemas.microsoft.com/office/drawing/2014/main" id="{2F260637-7A7D-45E5-BB4E-8566C399AA3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a:extLst>
              <a:ext uri="{FF2B5EF4-FFF2-40B4-BE49-F238E27FC236}">
                <a16:creationId xmlns:a16="http://schemas.microsoft.com/office/drawing/2014/main" id="{4A679792-1E27-4907-A70C-3FA01D5710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355D59-AAD9-48C8-BD8F-57184BEDC4F8}" type="slidenum">
              <a:rPr lang="en-US" altLang="en-US" smtClean="0"/>
              <a:pPr/>
              <a:t>209</a:t>
            </a:fld>
            <a:endParaRPr lang="en-US" altLang="en-US"/>
          </a:p>
        </p:txBody>
      </p:sp>
      <p:sp>
        <p:nvSpPr>
          <p:cNvPr id="354307" name="Rectangle 2">
            <a:extLst>
              <a:ext uri="{FF2B5EF4-FFF2-40B4-BE49-F238E27FC236}">
                <a16:creationId xmlns:a16="http://schemas.microsoft.com/office/drawing/2014/main" id="{009B4ABD-0734-4578-A126-2EE81F75D54E}"/>
              </a:ext>
            </a:extLst>
          </p:cNvPr>
          <p:cNvSpPr>
            <a:spLocks noGrp="1" noRot="1" noChangeAspect="1" noChangeArrowheads="1" noTextEdit="1"/>
          </p:cNvSpPr>
          <p:nvPr>
            <p:ph type="sldImg"/>
          </p:nvPr>
        </p:nvSpPr>
        <p:spPr>
          <a:ln/>
        </p:spPr>
      </p:sp>
      <p:sp>
        <p:nvSpPr>
          <p:cNvPr id="354308" name="Rectangle 3">
            <a:extLst>
              <a:ext uri="{FF2B5EF4-FFF2-40B4-BE49-F238E27FC236}">
                <a16:creationId xmlns:a16="http://schemas.microsoft.com/office/drawing/2014/main" id="{6D1D28CD-2D56-4D25-94DE-7F7D7880155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a:extLst>
              <a:ext uri="{FF2B5EF4-FFF2-40B4-BE49-F238E27FC236}">
                <a16:creationId xmlns:a16="http://schemas.microsoft.com/office/drawing/2014/main" id="{00108ED1-DF92-455C-8F98-E7AA2EB92C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8316B4-88D5-440A-BADE-27F518801490}" type="slidenum">
              <a:rPr lang="en-US" altLang="en-US" smtClean="0"/>
              <a:pPr/>
              <a:t>210</a:t>
            </a:fld>
            <a:endParaRPr lang="en-US" altLang="en-US"/>
          </a:p>
        </p:txBody>
      </p:sp>
      <p:sp>
        <p:nvSpPr>
          <p:cNvPr id="356355" name="Rectangle 2">
            <a:extLst>
              <a:ext uri="{FF2B5EF4-FFF2-40B4-BE49-F238E27FC236}">
                <a16:creationId xmlns:a16="http://schemas.microsoft.com/office/drawing/2014/main" id="{D3B1F362-1E83-4EDB-A884-CD5AE20FFCCD}"/>
              </a:ext>
            </a:extLst>
          </p:cNvPr>
          <p:cNvSpPr>
            <a:spLocks noGrp="1" noRot="1" noChangeAspect="1" noChangeArrowheads="1" noTextEdit="1"/>
          </p:cNvSpPr>
          <p:nvPr>
            <p:ph type="sldImg"/>
          </p:nvPr>
        </p:nvSpPr>
        <p:spPr>
          <a:ln/>
        </p:spPr>
      </p:sp>
      <p:sp>
        <p:nvSpPr>
          <p:cNvPr id="356356" name="Rectangle 3">
            <a:extLst>
              <a:ext uri="{FF2B5EF4-FFF2-40B4-BE49-F238E27FC236}">
                <a16:creationId xmlns:a16="http://schemas.microsoft.com/office/drawing/2014/main" id="{4B52B96E-8DFF-4975-A80D-49A554A0F62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a:extLst>
              <a:ext uri="{FF2B5EF4-FFF2-40B4-BE49-F238E27FC236}">
                <a16:creationId xmlns:a16="http://schemas.microsoft.com/office/drawing/2014/main" id="{D9FF5F07-0FA4-4688-9169-C24EB8C3FE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B5EB84-347F-4520-AF4A-EDE5D5AF631D}" type="slidenum">
              <a:rPr lang="en-US" altLang="en-US" smtClean="0"/>
              <a:pPr/>
              <a:t>211</a:t>
            </a:fld>
            <a:endParaRPr lang="en-US" altLang="en-US"/>
          </a:p>
        </p:txBody>
      </p:sp>
      <p:sp>
        <p:nvSpPr>
          <p:cNvPr id="358403" name="Rectangle 2">
            <a:extLst>
              <a:ext uri="{FF2B5EF4-FFF2-40B4-BE49-F238E27FC236}">
                <a16:creationId xmlns:a16="http://schemas.microsoft.com/office/drawing/2014/main" id="{BEA0DDB1-7700-4EA5-867C-8C03CDB79A20}"/>
              </a:ext>
            </a:extLst>
          </p:cNvPr>
          <p:cNvSpPr>
            <a:spLocks noGrp="1" noRot="1" noChangeAspect="1" noChangeArrowheads="1" noTextEdit="1"/>
          </p:cNvSpPr>
          <p:nvPr>
            <p:ph type="sldImg"/>
          </p:nvPr>
        </p:nvSpPr>
        <p:spPr>
          <a:ln/>
        </p:spPr>
      </p:sp>
      <p:sp>
        <p:nvSpPr>
          <p:cNvPr id="358404" name="Rectangle 3">
            <a:extLst>
              <a:ext uri="{FF2B5EF4-FFF2-40B4-BE49-F238E27FC236}">
                <a16:creationId xmlns:a16="http://schemas.microsoft.com/office/drawing/2014/main" id="{4195DB75-AABD-462B-B45A-FDC43142F0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0F91967B-71E2-48F0-9F05-A52D8C0CE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899393-5B24-4988-810D-8F1E31B09588}" type="slidenum">
              <a:rPr lang="en-US" altLang="en-US" smtClean="0"/>
              <a:pPr/>
              <a:t>212</a:t>
            </a:fld>
            <a:endParaRPr lang="en-US" altLang="en-US"/>
          </a:p>
        </p:txBody>
      </p:sp>
      <p:sp>
        <p:nvSpPr>
          <p:cNvPr id="360451" name="Rectangle 2">
            <a:extLst>
              <a:ext uri="{FF2B5EF4-FFF2-40B4-BE49-F238E27FC236}">
                <a16:creationId xmlns:a16="http://schemas.microsoft.com/office/drawing/2014/main" id="{C2D1A270-855D-4197-B402-5D77067169C9}"/>
              </a:ext>
            </a:extLst>
          </p:cNvPr>
          <p:cNvSpPr>
            <a:spLocks noGrp="1" noRot="1" noChangeAspect="1" noChangeArrowheads="1" noTextEdit="1"/>
          </p:cNvSpPr>
          <p:nvPr>
            <p:ph type="sldImg"/>
          </p:nvPr>
        </p:nvSpPr>
        <p:spPr>
          <a:ln/>
        </p:spPr>
      </p:sp>
      <p:sp>
        <p:nvSpPr>
          <p:cNvPr id="360452" name="Rectangle 3">
            <a:extLst>
              <a:ext uri="{FF2B5EF4-FFF2-40B4-BE49-F238E27FC236}">
                <a16:creationId xmlns:a16="http://schemas.microsoft.com/office/drawing/2014/main" id="{D26EA198-2FFA-49C8-898D-18430B82C8B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a:extLst>
              <a:ext uri="{FF2B5EF4-FFF2-40B4-BE49-F238E27FC236}">
                <a16:creationId xmlns:a16="http://schemas.microsoft.com/office/drawing/2014/main" id="{D3B37326-E7D9-4891-96A1-EE3A10AC7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C66B72-747B-4B12-AD18-8859266F3526}" type="slidenum">
              <a:rPr lang="en-US" altLang="en-US" smtClean="0"/>
              <a:pPr/>
              <a:t>213</a:t>
            </a:fld>
            <a:endParaRPr lang="en-US" altLang="en-US"/>
          </a:p>
        </p:txBody>
      </p:sp>
      <p:sp>
        <p:nvSpPr>
          <p:cNvPr id="362499" name="Rectangle 2">
            <a:extLst>
              <a:ext uri="{FF2B5EF4-FFF2-40B4-BE49-F238E27FC236}">
                <a16:creationId xmlns:a16="http://schemas.microsoft.com/office/drawing/2014/main" id="{16CA8826-3DE7-4249-BD20-B515AEDB6CDB}"/>
              </a:ext>
            </a:extLst>
          </p:cNvPr>
          <p:cNvSpPr>
            <a:spLocks noGrp="1" noRot="1" noChangeAspect="1" noChangeArrowheads="1" noTextEdit="1"/>
          </p:cNvSpPr>
          <p:nvPr>
            <p:ph type="sldImg"/>
          </p:nvPr>
        </p:nvSpPr>
        <p:spPr>
          <a:ln/>
        </p:spPr>
      </p:sp>
      <p:sp>
        <p:nvSpPr>
          <p:cNvPr id="362500" name="Rectangle 3">
            <a:extLst>
              <a:ext uri="{FF2B5EF4-FFF2-40B4-BE49-F238E27FC236}">
                <a16:creationId xmlns:a16="http://schemas.microsoft.com/office/drawing/2014/main" id="{4BFF9B23-D445-4502-952C-AA898C3479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13500E49-D2AB-4A0D-BA91-4E14D41B8608}"/>
              </a:ext>
            </a:extLst>
          </p:cNvPr>
          <p:cNvSpPr>
            <a:spLocks noGrp="1" noRot="1" noChangeAspect="1" noChangeArrowheads="1" noTextEdit="1"/>
          </p:cNvSpPr>
          <p:nvPr>
            <p:ph type="sldImg"/>
          </p:nvPr>
        </p:nvSpPr>
        <p:spPr>
          <a:ln/>
        </p:spPr>
      </p:sp>
      <p:sp>
        <p:nvSpPr>
          <p:cNvPr id="364547" name="Rectangle 3">
            <a:extLst>
              <a:ext uri="{FF2B5EF4-FFF2-40B4-BE49-F238E27FC236}">
                <a16:creationId xmlns:a16="http://schemas.microsoft.com/office/drawing/2014/main" id="{A11FD63C-AA5A-4C24-B914-840B1B84B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17A9F32D-C9AB-4356-B270-67B536FFDBD3}"/>
              </a:ext>
            </a:extLst>
          </p:cNvPr>
          <p:cNvSpPr>
            <a:spLocks noGrp="1" noRot="1" noChangeAspect="1" noChangeArrowheads="1" noTextEdit="1"/>
          </p:cNvSpPr>
          <p:nvPr>
            <p:ph type="sldImg"/>
          </p:nvPr>
        </p:nvSpPr>
        <p:spPr>
          <a:ln/>
        </p:spPr>
      </p:sp>
      <p:sp>
        <p:nvSpPr>
          <p:cNvPr id="366595" name="Rectangle 3">
            <a:extLst>
              <a:ext uri="{FF2B5EF4-FFF2-40B4-BE49-F238E27FC236}">
                <a16:creationId xmlns:a16="http://schemas.microsoft.com/office/drawing/2014/main" id="{D43B48AE-0185-4238-A4F6-E638893AEE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72F513F-BB65-4DA0-AF51-B70563720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8E342B-A9AE-4C90-9798-AE56ED64586E}" type="slidenum">
              <a:rPr lang="en-US" altLang="en-US" smtClean="0"/>
              <a:pPr/>
              <a:t>23</a:t>
            </a:fld>
            <a:endParaRPr lang="en-US" altLang="en-US"/>
          </a:p>
        </p:txBody>
      </p:sp>
      <p:sp>
        <p:nvSpPr>
          <p:cNvPr id="41987" name="Rectangle 2">
            <a:extLst>
              <a:ext uri="{FF2B5EF4-FFF2-40B4-BE49-F238E27FC236}">
                <a16:creationId xmlns:a16="http://schemas.microsoft.com/office/drawing/2014/main" id="{DB7C036E-3601-4D05-ABBC-5006A7AE92B1}"/>
              </a:ext>
            </a:extLst>
          </p:cNvPr>
          <p:cNvSpPr>
            <a:spLocks noGrp="1" noRot="1" noChangeAspect="1" noChangeArrowheads="1" noTextEdit="1"/>
          </p:cNvSpPr>
          <p:nvPr>
            <p:ph type="sldImg"/>
          </p:nvPr>
        </p:nvSpPr>
        <p:spPr>
          <a:xfrm>
            <a:off x="1144588" y="685800"/>
            <a:ext cx="4570412" cy="3427413"/>
          </a:xfrm>
          <a:ln/>
        </p:spPr>
      </p:sp>
      <p:sp>
        <p:nvSpPr>
          <p:cNvPr id="41988" name="Rectangle 3">
            <a:extLst>
              <a:ext uri="{FF2B5EF4-FFF2-40B4-BE49-F238E27FC236}">
                <a16:creationId xmlns:a16="http://schemas.microsoft.com/office/drawing/2014/main" id="{D2866D82-F259-479C-8A0E-C755F335F03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88376060-8846-4662-9392-428533803BB3}"/>
              </a:ext>
            </a:extLst>
          </p:cNvPr>
          <p:cNvSpPr>
            <a:spLocks noGrp="1" noRot="1" noChangeAspect="1" noChangeArrowheads="1" noTextEdit="1"/>
          </p:cNvSpPr>
          <p:nvPr>
            <p:ph type="sldImg"/>
          </p:nvPr>
        </p:nvSpPr>
        <p:spPr>
          <a:ln/>
        </p:spPr>
      </p:sp>
      <p:sp>
        <p:nvSpPr>
          <p:cNvPr id="368643" name="Rectangle 3">
            <a:extLst>
              <a:ext uri="{FF2B5EF4-FFF2-40B4-BE49-F238E27FC236}">
                <a16:creationId xmlns:a16="http://schemas.microsoft.com/office/drawing/2014/main" id="{69260829-C3AF-4CF4-913C-19A914145B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6D351809-DB5A-4774-ABBD-8EB9A5000883}"/>
              </a:ext>
            </a:extLst>
          </p:cNvPr>
          <p:cNvSpPr>
            <a:spLocks noGrp="1" noRot="1" noChangeAspect="1" noChangeArrowheads="1" noTextEdit="1"/>
          </p:cNvSpPr>
          <p:nvPr>
            <p:ph type="sldImg"/>
          </p:nvPr>
        </p:nvSpPr>
        <p:spPr>
          <a:ln/>
        </p:spPr>
      </p:sp>
      <p:sp>
        <p:nvSpPr>
          <p:cNvPr id="370691" name="Rectangle 3">
            <a:extLst>
              <a:ext uri="{FF2B5EF4-FFF2-40B4-BE49-F238E27FC236}">
                <a16:creationId xmlns:a16="http://schemas.microsoft.com/office/drawing/2014/main" id="{A2E2B295-1DB8-47A1-9013-B3FBC10A2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F6D898FA-0B00-4118-B61E-82185C6A960C}"/>
              </a:ext>
            </a:extLst>
          </p:cNvPr>
          <p:cNvSpPr>
            <a:spLocks noGrp="1" noRot="1" noChangeAspect="1" noChangeArrowheads="1" noTextEdit="1"/>
          </p:cNvSpPr>
          <p:nvPr>
            <p:ph type="sldImg"/>
          </p:nvPr>
        </p:nvSpPr>
        <p:spPr>
          <a:ln/>
        </p:spPr>
      </p:sp>
      <p:sp>
        <p:nvSpPr>
          <p:cNvPr id="372739" name="Rectangle 3">
            <a:extLst>
              <a:ext uri="{FF2B5EF4-FFF2-40B4-BE49-F238E27FC236}">
                <a16:creationId xmlns:a16="http://schemas.microsoft.com/office/drawing/2014/main" id="{0B48EE97-AA15-42F2-A2A8-E6327BAF3F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D90B1761-B01C-4F64-86FF-F3DEF6F05705}"/>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2C765BD6-57E1-4569-A852-312B39D89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FC588C8F-2FDA-469A-81E1-BF6EA80174B0}"/>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2FD60930-5078-45CF-B237-0F42748DA1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4B6BFC13-8550-4EC7-9136-36B945F3BB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E0D236-4B90-49E2-977A-10965BFE55E2}" type="slidenum">
              <a:rPr lang="en-US" altLang="en-US" smtClean="0">
                <a:latin typeface="Times New Roman" panose="02020603050405020304" pitchFamily="18" charset="0"/>
              </a:rPr>
              <a:pPr/>
              <a:t>222</a:t>
            </a:fld>
            <a:endParaRPr lang="en-US" altLang="en-US">
              <a:latin typeface="Times New Roman" panose="02020603050405020304" pitchFamily="18" charset="0"/>
            </a:endParaRPr>
          </a:p>
        </p:txBody>
      </p:sp>
      <p:sp>
        <p:nvSpPr>
          <p:cNvPr id="379907" name="Rectangle 2">
            <a:extLst>
              <a:ext uri="{FF2B5EF4-FFF2-40B4-BE49-F238E27FC236}">
                <a16:creationId xmlns:a16="http://schemas.microsoft.com/office/drawing/2014/main" id="{7930602B-639B-401B-AB77-CD15A6E6590D}"/>
              </a:ext>
            </a:extLst>
          </p:cNvPr>
          <p:cNvSpPr>
            <a:spLocks noGrp="1" noRot="1" noChangeAspect="1" noChangeArrowheads="1" noTextEdit="1"/>
          </p:cNvSpPr>
          <p:nvPr>
            <p:ph type="sldImg"/>
          </p:nvPr>
        </p:nvSpPr>
        <p:spPr>
          <a:xfrm>
            <a:off x="330200" y="76200"/>
            <a:ext cx="6197600" cy="4648200"/>
          </a:xfrm>
          <a:ln/>
        </p:spPr>
      </p:sp>
      <p:sp>
        <p:nvSpPr>
          <p:cNvPr id="379908" name="Rectangle 3">
            <a:extLst>
              <a:ext uri="{FF2B5EF4-FFF2-40B4-BE49-F238E27FC236}">
                <a16:creationId xmlns:a16="http://schemas.microsoft.com/office/drawing/2014/main" id="{9A88EDD1-FCD8-4BB4-889B-590025F395D6}"/>
              </a:ext>
            </a:extLst>
          </p:cNvPr>
          <p:cNvSpPr>
            <a:spLocks noGrp="1" noChangeArrowheads="1"/>
          </p:cNvSpPr>
          <p:nvPr>
            <p:ph type="body" idx="1"/>
          </p:nvPr>
        </p:nvSpPr>
        <p:spPr>
          <a:xfrm>
            <a:off x="685800" y="4953000"/>
            <a:ext cx="54864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a:latin typeface="Arial" panose="020B0604020202020204" pitchFamily="34" charset="0"/>
              </a:rPr>
              <a:t>THERE IS GROWING RESEARCH EVIDENCE THE EFFECTIVE PLANNING IS THE MOST IMPORTANT VARIABLE IN SUCCESS IN NEGOTIATION</a:t>
            </a:r>
          </a:p>
          <a:p>
            <a:pPr eaLnBrk="1" hangingPunct="1"/>
            <a:endParaRPr lang="en-US" altLang="en-US" sz="1600" b="1">
              <a:latin typeface="Arial" panose="020B0604020202020204" pitchFamily="34" charset="0"/>
            </a:endParaRPr>
          </a:p>
          <a:p>
            <a:pPr eaLnBrk="1" hangingPunct="1"/>
            <a:r>
              <a:rPr lang="en-US" altLang="en-US" sz="1600" b="1">
                <a:latin typeface="Arial" panose="020B0604020202020204" pitchFamily="34" charset="0"/>
              </a:rPr>
              <a:t>THIS MULTILPIES IF YOU ARE INEXPERIENCED OR ANXIOUS ABOUT THE PROCESS</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E36D0412-421C-487A-80CD-74E120381CC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US" altLang="en-US">
              <a:latin typeface="Arial" panose="020B0604020202020204" pitchFamily="34" charset="0"/>
            </a:endParaRPr>
          </a:p>
        </p:txBody>
      </p:sp>
      <p:sp>
        <p:nvSpPr>
          <p:cNvPr id="381955" name="Rectangle 3">
            <a:extLst>
              <a:ext uri="{FF2B5EF4-FFF2-40B4-BE49-F238E27FC236}">
                <a16:creationId xmlns:a16="http://schemas.microsoft.com/office/drawing/2014/main" id="{AC096629-F2AD-4B5C-9382-61D6FB6D76B9}"/>
              </a:ext>
            </a:extLst>
          </p:cNvPr>
          <p:cNvSpPr>
            <a:spLocks noGrp="1" noRot="1" noChangeAspect="1" noChangeArrowheads="1" noTextEdit="1"/>
          </p:cNvSpPr>
          <p:nvPr>
            <p:ph type="sldImg"/>
          </p:nvPr>
        </p:nvSpPr>
        <p:spPr>
          <a:xfrm>
            <a:off x="1146175" y="687388"/>
            <a:ext cx="4565650" cy="34258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6CAC2232-9CFA-40CE-B750-35B5EF715FC0}"/>
              </a:ext>
            </a:extLst>
          </p:cNvPr>
          <p:cNvSpPr>
            <a:spLocks noGrp="1" noRot="1" noChangeAspect="1" noChangeArrowheads="1" noTextEdit="1"/>
          </p:cNvSpPr>
          <p:nvPr>
            <p:ph type="sldImg"/>
          </p:nvPr>
        </p:nvSpPr>
        <p:spPr>
          <a:xfrm>
            <a:off x="1146175" y="687388"/>
            <a:ext cx="4565650" cy="3425825"/>
          </a:xfrm>
          <a:ln/>
        </p:spPr>
      </p:sp>
      <p:sp>
        <p:nvSpPr>
          <p:cNvPr id="385027" name="Rectangle 3">
            <a:extLst>
              <a:ext uri="{FF2B5EF4-FFF2-40B4-BE49-F238E27FC236}">
                <a16:creationId xmlns:a16="http://schemas.microsoft.com/office/drawing/2014/main" id="{B59BC304-9BA9-4468-9E71-710974D2816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Continually try to improve your BATNA --  Don’t fall in love with any one option….have multiple options/alternatives!</a:t>
            </a:r>
          </a:p>
          <a:p>
            <a:r>
              <a:rPr lang="en-US" altLang="en-US">
                <a:latin typeface="Arial" panose="020B0604020202020204" pitchFamily="34" charset="0"/>
              </a:rPr>
              <a:t>FOCAL points – an arbitrary value that serves as a resistance point (when one is not set) -- values/figures that have no basis in fact (I.e., your roommate’s job offer)</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2FDA7CBB-0ACC-481F-A45D-53C1BA0C17B6}"/>
              </a:ext>
            </a:extLst>
          </p:cNvPr>
          <p:cNvSpPr>
            <a:spLocks noGrp="1" noRot="1" noChangeAspect="1" noChangeArrowheads="1" noTextEdit="1"/>
          </p:cNvSpPr>
          <p:nvPr>
            <p:ph type="sldImg"/>
          </p:nvPr>
        </p:nvSpPr>
        <p:spPr>
          <a:ln/>
        </p:spPr>
      </p:sp>
      <p:sp>
        <p:nvSpPr>
          <p:cNvPr id="397315" name="Rectangle 3">
            <a:extLst>
              <a:ext uri="{FF2B5EF4-FFF2-40B4-BE49-F238E27FC236}">
                <a16:creationId xmlns:a16="http://schemas.microsoft.com/office/drawing/2014/main" id="{0F2B5378-DD67-416D-A578-DE2D436A0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A0599678-B0AD-4D7F-B41E-4113EFA4CE8D}"/>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7232482A-9112-47B4-9B41-6DA0A0BD85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37DE4AD-AC31-4C43-A16F-7FAE4B11D6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037551-89D7-463C-A4C5-43295E7766E0}" type="slidenum">
              <a:rPr lang="en-US" altLang="en-US" smtClean="0"/>
              <a:pPr/>
              <a:t>24</a:t>
            </a:fld>
            <a:endParaRPr lang="en-US" altLang="en-US"/>
          </a:p>
        </p:txBody>
      </p:sp>
      <p:sp>
        <p:nvSpPr>
          <p:cNvPr id="44035" name="Rectangle 2">
            <a:extLst>
              <a:ext uri="{FF2B5EF4-FFF2-40B4-BE49-F238E27FC236}">
                <a16:creationId xmlns:a16="http://schemas.microsoft.com/office/drawing/2014/main" id="{B1F1B911-3795-40BC-99D5-A321414BB499}"/>
              </a:ext>
            </a:extLst>
          </p:cNvPr>
          <p:cNvSpPr>
            <a:spLocks noGrp="1" noRot="1" noChangeAspect="1" noChangeArrowheads="1" noTextEdit="1"/>
          </p:cNvSpPr>
          <p:nvPr>
            <p:ph type="sldImg"/>
          </p:nvPr>
        </p:nvSpPr>
        <p:spPr>
          <a:xfrm>
            <a:off x="1144588" y="685800"/>
            <a:ext cx="4570412" cy="3427413"/>
          </a:xfrm>
          <a:ln/>
        </p:spPr>
      </p:sp>
      <p:sp>
        <p:nvSpPr>
          <p:cNvPr id="44036" name="Rectangle 3">
            <a:extLst>
              <a:ext uri="{FF2B5EF4-FFF2-40B4-BE49-F238E27FC236}">
                <a16:creationId xmlns:a16="http://schemas.microsoft.com/office/drawing/2014/main" id="{4286B050-28E8-4DF8-BB41-A14EBCA238F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6EE51A65-E349-4068-B057-AA3ABF90B85A}"/>
              </a:ext>
            </a:extLst>
          </p:cNvPr>
          <p:cNvSpPr>
            <a:spLocks noGrp="1" noRot="1" noChangeAspect="1" noChangeArrowheads="1" noTextEdit="1"/>
          </p:cNvSpPr>
          <p:nvPr>
            <p:ph type="sldImg"/>
          </p:nvPr>
        </p:nvSpPr>
        <p:spPr>
          <a:ln/>
        </p:spPr>
      </p:sp>
      <p:sp>
        <p:nvSpPr>
          <p:cNvPr id="402435" name="Rectangle 3">
            <a:extLst>
              <a:ext uri="{FF2B5EF4-FFF2-40B4-BE49-F238E27FC236}">
                <a16:creationId xmlns:a16="http://schemas.microsoft.com/office/drawing/2014/main" id="{59016A22-1641-443C-A220-C98A8CD171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410A6ECF-A07C-4915-8372-5B75FD014D60}"/>
              </a:ext>
            </a:extLst>
          </p:cNvPr>
          <p:cNvSpPr>
            <a:spLocks noGrp="1" noRot="1" noChangeAspect="1" noChangeArrowheads="1" noTextEdit="1"/>
          </p:cNvSpPr>
          <p:nvPr>
            <p:ph type="sldImg"/>
          </p:nvPr>
        </p:nvSpPr>
        <p:spPr>
          <a:ln/>
        </p:spPr>
      </p:sp>
      <p:sp>
        <p:nvSpPr>
          <p:cNvPr id="404483" name="Rectangle 3">
            <a:extLst>
              <a:ext uri="{FF2B5EF4-FFF2-40B4-BE49-F238E27FC236}">
                <a16:creationId xmlns:a16="http://schemas.microsoft.com/office/drawing/2014/main" id="{126508D6-D435-4AC7-8307-950D697BB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45D889FF-45FD-47B9-AB4E-163436B51EC6}"/>
              </a:ext>
            </a:extLst>
          </p:cNvPr>
          <p:cNvSpPr>
            <a:spLocks noGrp="1" noRot="1" noChangeAspect="1" noChangeArrowheads="1" noTextEdit="1"/>
          </p:cNvSpPr>
          <p:nvPr>
            <p:ph type="sldImg"/>
          </p:nvPr>
        </p:nvSpPr>
        <p:spPr>
          <a:ln/>
        </p:spPr>
      </p:sp>
      <p:sp>
        <p:nvSpPr>
          <p:cNvPr id="406531" name="Rectangle 3">
            <a:extLst>
              <a:ext uri="{FF2B5EF4-FFF2-40B4-BE49-F238E27FC236}">
                <a16:creationId xmlns:a16="http://schemas.microsoft.com/office/drawing/2014/main" id="{3C38DE26-ED2F-4C66-9D16-B62C3D87A1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78F8E834-89E4-4CA1-B18C-2286BD00B0C1}"/>
              </a:ext>
            </a:extLst>
          </p:cNvPr>
          <p:cNvSpPr>
            <a:spLocks noGrp="1" noRot="1" noChangeAspect="1" noChangeArrowheads="1" noTextEdit="1"/>
          </p:cNvSpPr>
          <p:nvPr>
            <p:ph type="sldImg"/>
          </p:nvPr>
        </p:nvSpPr>
        <p:spPr>
          <a:ln/>
        </p:spPr>
      </p:sp>
      <p:sp>
        <p:nvSpPr>
          <p:cNvPr id="408579" name="Rectangle 3">
            <a:extLst>
              <a:ext uri="{FF2B5EF4-FFF2-40B4-BE49-F238E27FC236}">
                <a16:creationId xmlns:a16="http://schemas.microsoft.com/office/drawing/2014/main" id="{BEB1512F-999A-49E7-9A6F-A02BB6FADF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45FBF260-AD12-4C0C-B0BC-BD1BD78A5F02}"/>
              </a:ext>
            </a:extLst>
          </p:cNvPr>
          <p:cNvSpPr>
            <a:spLocks noGrp="1" noRot="1" noChangeAspect="1" noChangeArrowheads="1" noTextEdit="1"/>
          </p:cNvSpPr>
          <p:nvPr>
            <p:ph type="sldImg"/>
          </p:nvPr>
        </p:nvSpPr>
        <p:spPr>
          <a:ln/>
        </p:spPr>
      </p:sp>
      <p:sp>
        <p:nvSpPr>
          <p:cNvPr id="418819" name="Rectangle 3">
            <a:extLst>
              <a:ext uri="{FF2B5EF4-FFF2-40B4-BE49-F238E27FC236}">
                <a16:creationId xmlns:a16="http://schemas.microsoft.com/office/drawing/2014/main" id="{227F58DC-86F8-4DA4-B6DA-C2FB3F170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94728703-6FB5-46C5-B89E-318908EB7730}"/>
              </a:ext>
            </a:extLst>
          </p:cNvPr>
          <p:cNvSpPr>
            <a:spLocks noGrp="1" noRot="1" noChangeAspect="1" noChangeArrowheads="1" noTextEdit="1"/>
          </p:cNvSpPr>
          <p:nvPr>
            <p:ph type="sldImg"/>
          </p:nvPr>
        </p:nvSpPr>
        <p:spPr>
          <a:ln/>
        </p:spPr>
      </p:sp>
      <p:sp>
        <p:nvSpPr>
          <p:cNvPr id="420867" name="Rectangle 3">
            <a:extLst>
              <a:ext uri="{FF2B5EF4-FFF2-40B4-BE49-F238E27FC236}">
                <a16:creationId xmlns:a16="http://schemas.microsoft.com/office/drawing/2014/main" id="{BF84F3F3-9EC5-4D19-8CA5-0DA067BE67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a:extLst>
              <a:ext uri="{FF2B5EF4-FFF2-40B4-BE49-F238E27FC236}">
                <a16:creationId xmlns:a16="http://schemas.microsoft.com/office/drawing/2014/main" id="{4E280C05-798C-489E-A8DF-D1E7102A26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ECB8C-D230-497F-8B3B-D9B655BCE84C}" type="slidenum">
              <a:rPr lang="en-US" altLang="en-US" smtClean="0">
                <a:latin typeface="Times New Roman" panose="02020603050405020304" pitchFamily="18" charset="0"/>
              </a:rPr>
              <a:pPr/>
              <a:t>255</a:t>
            </a:fld>
            <a:endParaRPr lang="en-US" altLang="en-US">
              <a:latin typeface="Times New Roman" panose="02020603050405020304" pitchFamily="18" charset="0"/>
            </a:endParaRPr>
          </a:p>
        </p:txBody>
      </p:sp>
      <p:sp>
        <p:nvSpPr>
          <p:cNvPr id="424963" name="Rectangle 2">
            <a:extLst>
              <a:ext uri="{FF2B5EF4-FFF2-40B4-BE49-F238E27FC236}">
                <a16:creationId xmlns:a16="http://schemas.microsoft.com/office/drawing/2014/main" id="{709BBC69-4D7F-4CE4-8253-591A2DAB1890}"/>
              </a:ext>
            </a:extLst>
          </p:cNvPr>
          <p:cNvSpPr>
            <a:spLocks noGrp="1" noChangeArrowheads="1"/>
          </p:cNvSpPr>
          <p:nvPr>
            <p:ph type="body" idx="1"/>
          </p:nvPr>
        </p:nvSpPr>
        <p:spPr>
          <a:xfrm>
            <a:off x="838200" y="5033963"/>
            <a:ext cx="5029200" cy="4110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altLang="en-US" sz="1600" b="1">
                <a:latin typeface="Arial" panose="020B0604020202020204" pitchFamily="34" charset="0"/>
              </a:rPr>
              <a:t>NEVER UNDERESTIMATE THE ROI OF PLANNING FOR NEGOTIATIONS</a:t>
            </a:r>
          </a:p>
        </p:txBody>
      </p:sp>
      <p:sp>
        <p:nvSpPr>
          <p:cNvPr id="424964" name="Rectangle 3">
            <a:extLst>
              <a:ext uri="{FF2B5EF4-FFF2-40B4-BE49-F238E27FC236}">
                <a16:creationId xmlns:a16="http://schemas.microsoft.com/office/drawing/2014/main" id="{E357169A-3189-4594-9B26-1931056D2BA5}"/>
              </a:ext>
            </a:extLst>
          </p:cNvPr>
          <p:cNvSpPr>
            <a:spLocks noGrp="1" noRot="1" noChangeAspect="1" noChangeArrowheads="1" noTextEdit="1"/>
          </p:cNvSpPr>
          <p:nvPr>
            <p:ph type="sldImg"/>
          </p:nvPr>
        </p:nvSpPr>
        <p:spPr>
          <a:xfrm>
            <a:off x="338138" y="74613"/>
            <a:ext cx="6186487" cy="4640262"/>
          </a:xfrm>
          <a:ln w="12700" cap="flat">
            <a:solidFill>
              <a:schemeClr val="tx1"/>
            </a:solidFill>
          </a:ln>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a:extLst>
              <a:ext uri="{FF2B5EF4-FFF2-40B4-BE49-F238E27FC236}">
                <a16:creationId xmlns:a16="http://schemas.microsoft.com/office/drawing/2014/main" id="{BB2A3388-E39D-4CEC-A29E-F2A9205E6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D3DB34-6E4A-4C3B-97D4-CE8D8C1878CD}" type="slidenum">
              <a:rPr lang="en-US" altLang="en-US" smtClean="0">
                <a:latin typeface="Times New Roman" panose="02020603050405020304" pitchFamily="18" charset="0"/>
              </a:rPr>
              <a:pPr/>
              <a:t>256</a:t>
            </a:fld>
            <a:endParaRPr lang="en-US" altLang="en-US">
              <a:latin typeface="Times New Roman" panose="02020603050405020304" pitchFamily="18" charset="0"/>
            </a:endParaRPr>
          </a:p>
        </p:txBody>
      </p:sp>
      <p:sp>
        <p:nvSpPr>
          <p:cNvPr id="427011" name="Rectangle 2">
            <a:extLst>
              <a:ext uri="{FF2B5EF4-FFF2-40B4-BE49-F238E27FC236}">
                <a16:creationId xmlns:a16="http://schemas.microsoft.com/office/drawing/2014/main" id="{0E440CDA-D9F2-4480-93C4-7EC6981BBD2E}"/>
              </a:ext>
            </a:extLst>
          </p:cNvPr>
          <p:cNvSpPr>
            <a:spLocks noGrp="1" noRot="1" noChangeAspect="1" noChangeArrowheads="1" noTextEdit="1"/>
          </p:cNvSpPr>
          <p:nvPr>
            <p:ph type="sldImg"/>
          </p:nvPr>
        </p:nvSpPr>
        <p:spPr>
          <a:xfrm>
            <a:off x="330200" y="76200"/>
            <a:ext cx="6197600" cy="4648200"/>
          </a:xfrm>
          <a:ln/>
        </p:spPr>
      </p:sp>
      <p:sp>
        <p:nvSpPr>
          <p:cNvPr id="427012" name="Rectangle 3">
            <a:extLst>
              <a:ext uri="{FF2B5EF4-FFF2-40B4-BE49-F238E27FC236}">
                <a16:creationId xmlns:a16="http://schemas.microsoft.com/office/drawing/2014/main" id="{B5767ACC-D326-4924-A0FB-B18EAFE9F2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a:extLst>
              <a:ext uri="{FF2B5EF4-FFF2-40B4-BE49-F238E27FC236}">
                <a16:creationId xmlns:a16="http://schemas.microsoft.com/office/drawing/2014/main" id="{D84D0E4C-2269-4236-8C5F-07F4CBFF38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38031E-0D7D-4DF3-99A1-7B8D70F6EA5B}" type="slidenum">
              <a:rPr lang="en-US" altLang="en-US" smtClean="0">
                <a:latin typeface="Times New Roman" panose="02020603050405020304" pitchFamily="18" charset="0"/>
              </a:rPr>
              <a:pPr/>
              <a:t>257</a:t>
            </a:fld>
            <a:endParaRPr lang="en-US" altLang="en-US">
              <a:latin typeface="Times New Roman" panose="02020603050405020304" pitchFamily="18" charset="0"/>
            </a:endParaRPr>
          </a:p>
        </p:txBody>
      </p:sp>
      <p:sp>
        <p:nvSpPr>
          <p:cNvPr id="429059" name="Rectangle 2">
            <a:extLst>
              <a:ext uri="{FF2B5EF4-FFF2-40B4-BE49-F238E27FC236}">
                <a16:creationId xmlns:a16="http://schemas.microsoft.com/office/drawing/2014/main" id="{E2AFC926-6D4B-4625-B370-DB0DCB9D878E}"/>
              </a:ext>
            </a:extLst>
          </p:cNvPr>
          <p:cNvSpPr>
            <a:spLocks noGrp="1" noChangeArrowheads="1"/>
          </p:cNvSpPr>
          <p:nvPr>
            <p:ph type="body" idx="1"/>
          </p:nvPr>
        </p:nvSpPr>
        <p:spPr>
          <a:xfrm>
            <a:off x="914400" y="4343400"/>
            <a:ext cx="5029200" cy="411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CA" altLang="en-US">
              <a:latin typeface="Arial" panose="020B0604020202020204" pitchFamily="34" charset="0"/>
            </a:endParaRPr>
          </a:p>
        </p:txBody>
      </p:sp>
      <p:sp>
        <p:nvSpPr>
          <p:cNvPr id="429060" name="Rectangle 3">
            <a:extLst>
              <a:ext uri="{FF2B5EF4-FFF2-40B4-BE49-F238E27FC236}">
                <a16:creationId xmlns:a16="http://schemas.microsoft.com/office/drawing/2014/main" id="{A032CE5C-57B8-44CB-A012-F2962B7850E8}"/>
              </a:ext>
            </a:extLst>
          </p:cNvPr>
          <p:cNvSpPr>
            <a:spLocks noGrp="1" noRot="1" noChangeAspect="1" noChangeArrowheads="1" noTextEdit="1"/>
          </p:cNvSpPr>
          <p:nvPr>
            <p:ph type="sldImg"/>
          </p:nvPr>
        </p:nvSpPr>
        <p:spPr>
          <a:xfrm>
            <a:off x="338138" y="74613"/>
            <a:ext cx="6186487" cy="4640262"/>
          </a:xfrm>
          <a:ln w="12700" cap="flat">
            <a:solidFill>
              <a:schemeClr val="tx1"/>
            </a:solidFill>
          </a:ln>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a:extLst>
              <a:ext uri="{FF2B5EF4-FFF2-40B4-BE49-F238E27FC236}">
                <a16:creationId xmlns:a16="http://schemas.microsoft.com/office/drawing/2014/main" id="{53F88D58-58BD-450B-AAA9-18B59E12F96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29384F5-4854-47FA-9661-AC52AACC21B2}" type="slidenum">
              <a:rPr lang="en-US" altLang="en-US" sz="1200">
                <a:latin typeface="Times New Roman" panose="02020603050405020304" pitchFamily="18" charset="0"/>
              </a:rPr>
              <a:pPr algn="r" eaLnBrk="1" hangingPunct="1"/>
              <a:t>258</a:t>
            </a:fld>
            <a:endParaRPr lang="en-US" altLang="en-US" sz="1200">
              <a:latin typeface="Times New Roman" panose="02020603050405020304" pitchFamily="18" charset="0"/>
            </a:endParaRPr>
          </a:p>
        </p:txBody>
      </p:sp>
      <p:sp>
        <p:nvSpPr>
          <p:cNvPr id="431107" name="Rectangle 2">
            <a:extLst>
              <a:ext uri="{FF2B5EF4-FFF2-40B4-BE49-F238E27FC236}">
                <a16:creationId xmlns:a16="http://schemas.microsoft.com/office/drawing/2014/main" id="{E1288F74-E77B-493C-80DC-167A71DCFA2C}"/>
              </a:ext>
            </a:extLst>
          </p:cNvPr>
          <p:cNvSpPr>
            <a:spLocks noGrp="1" noRot="1" noChangeAspect="1" noChangeArrowheads="1" noTextEdit="1"/>
          </p:cNvSpPr>
          <p:nvPr>
            <p:ph type="sldImg"/>
          </p:nvPr>
        </p:nvSpPr>
        <p:spPr>
          <a:xfrm>
            <a:off x="331788" y="76200"/>
            <a:ext cx="6197600" cy="4648200"/>
          </a:xfrm>
          <a:ln/>
        </p:spPr>
      </p:sp>
      <p:sp>
        <p:nvSpPr>
          <p:cNvPr id="431108" name="Rectangle 3">
            <a:extLst>
              <a:ext uri="{FF2B5EF4-FFF2-40B4-BE49-F238E27FC236}">
                <a16:creationId xmlns:a16="http://schemas.microsoft.com/office/drawing/2014/main" id="{F481F447-DE68-4B7F-B685-ADFEA85ED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6E34355-7334-4E13-AC13-F70FF22420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C3C83D-70BA-431B-9994-7D20ADCE3C6B}" type="slidenum">
              <a:rPr lang="en-US" altLang="en-US" smtClean="0"/>
              <a:pPr/>
              <a:t>25</a:t>
            </a:fld>
            <a:endParaRPr lang="en-US" altLang="en-US"/>
          </a:p>
        </p:txBody>
      </p:sp>
      <p:sp>
        <p:nvSpPr>
          <p:cNvPr id="46083" name="Rectangle 2">
            <a:extLst>
              <a:ext uri="{FF2B5EF4-FFF2-40B4-BE49-F238E27FC236}">
                <a16:creationId xmlns:a16="http://schemas.microsoft.com/office/drawing/2014/main" id="{E185A1D7-E920-49C1-AF73-E96042E4F48F}"/>
              </a:ext>
            </a:extLst>
          </p:cNvPr>
          <p:cNvSpPr>
            <a:spLocks noGrp="1" noRot="1" noChangeAspect="1" noChangeArrowheads="1" noTextEdit="1"/>
          </p:cNvSpPr>
          <p:nvPr>
            <p:ph type="sldImg"/>
          </p:nvPr>
        </p:nvSpPr>
        <p:spPr>
          <a:xfrm>
            <a:off x="1141413" y="685800"/>
            <a:ext cx="4572000" cy="3429000"/>
          </a:xfrm>
          <a:ln/>
        </p:spPr>
      </p:sp>
      <p:sp>
        <p:nvSpPr>
          <p:cNvPr id="46084" name="Rectangle 3">
            <a:extLst>
              <a:ext uri="{FF2B5EF4-FFF2-40B4-BE49-F238E27FC236}">
                <a16:creationId xmlns:a16="http://schemas.microsoft.com/office/drawing/2014/main" id="{3D1CD631-C31B-45B7-93CD-812B45B99B8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a:extLst>
              <a:ext uri="{FF2B5EF4-FFF2-40B4-BE49-F238E27FC236}">
                <a16:creationId xmlns:a16="http://schemas.microsoft.com/office/drawing/2014/main" id="{5BC754CA-7D20-4343-B9C7-431F77C9A6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0AB77C-4788-40DD-93A3-886BB0E5CDF2}" type="slidenum">
              <a:rPr lang="en-US" altLang="en-US" smtClean="0">
                <a:latin typeface="Times New Roman" panose="02020603050405020304" pitchFamily="18" charset="0"/>
              </a:rPr>
              <a:pPr/>
              <a:t>259</a:t>
            </a:fld>
            <a:endParaRPr lang="en-US" altLang="en-US">
              <a:latin typeface="Times New Roman" panose="02020603050405020304" pitchFamily="18" charset="0"/>
            </a:endParaRPr>
          </a:p>
        </p:txBody>
      </p:sp>
      <p:sp>
        <p:nvSpPr>
          <p:cNvPr id="433155" name="Rectangle 2">
            <a:extLst>
              <a:ext uri="{FF2B5EF4-FFF2-40B4-BE49-F238E27FC236}">
                <a16:creationId xmlns:a16="http://schemas.microsoft.com/office/drawing/2014/main" id="{CD5ACB37-D986-4E1A-B984-ACB6139C5C99}"/>
              </a:ext>
            </a:extLst>
          </p:cNvPr>
          <p:cNvSpPr>
            <a:spLocks noGrp="1" noRot="1" noChangeAspect="1" noChangeArrowheads="1" noTextEdit="1"/>
          </p:cNvSpPr>
          <p:nvPr>
            <p:ph type="sldImg"/>
          </p:nvPr>
        </p:nvSpPr>
        <p:spPr>
          <a:xfrm>
            <a:off x="330200" y="76200"/>
            <a:ext cx="6197600" cy="4648200"/>
          </a:xfrm>
          <a:ln/>
        </p:spPr>
      </p:sp>
      <p:sp>
        <p:nvSpPr>
          <p:cNvPr id="433156" name="Rectangle 3">
            <a:extLst>
              <a:ext uri="{FF2B5EF4-FFF2-40B4-BE49-F238E27FC236}">
                <a16:creationId xmlns:a16="http://schemas.microsoft.com/office/drawing/2014/main" id="{49A81CB3-271C-4410-9428-EB5CAB3DB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a:extLst>
              <a:ext uri="{FF2B5EF4-FFF2-40B4-BE49-F238E27FC236}">
                <a16:creationId xmlns:a16="http://schemas.microsoft.com/office/drawing/2014/main" id="{4830DB82-EAB9-42C7-9200-774FA56147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E05E47-D0F2-4A88-A838-F6DB57E69F6F}" type="slidenum">
              <a:rPr lang="en-US" altLang="en-US" smtClean="0">
                <a:latin typeface="Times New Roman" panose="02020603050405020304" pitchFamily="18" charset="0"/>
              </a:rPr>
              <a:pPr/>
              <a:t>260</a:t>
            </a:fld>
            <a:endParaRPr lang="en-US" altLang="en-US">
              <a:latin typeface="Times New Roman" panose="02020603050405020304" pitchFamily="18" charset="0"/>
            </a:endParaRPr>
          </a:p>
        </p:txBody>
      </p:sp>
      <p:sp>
        <p:nvSpPr>
          <p:cNvPr id="435203" name="Rectangle 2">
            <a:extLst>
              <a:ext uri="{FF2B5EF4-FFF2-40B4-BE49-F238E27FC236}">
                <a16:creationId xmlns:a16="http://schemas.microsoft.com/office/drawing/2014/main" id="{5EC3500F-4AD9-4C58-B0AD-4231A5977E90}"/>
              </a:ext>
            </a:extLst>
          </p:cNvPr>
          <p:cNvSpPr>
            <a:spLocks noGrp="1" noChangeArrowheads="1"/>
          </p:cNvSpPr>
          <p:nvPr>
            <p:ph type="body" idx="1"/>
          </p:nvPr>
        </p:nvSpPr>
        <p:spPr>
          <a:xfrm>
            <a:off x="914400" y="4343400"/>
            <a:ext cx="5029200" cy="411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CA" altLang="en-US">
              <a:latin typeface="Arial" panose="020B0604020202020204" pitchFamily="34" charset="0"/>
            </a:endParaRPr>
          </a:p>
        </p:txBody>
      </p:sp>
      <p:sp>
        <p:nvSpPr>
          <p:cNvPr id="435204" name="Rectangle 3">
            <a:extLst>
              <a:ext uri="{FF2B5EF4-FFF2-40B4-BE49-F238E27FC236}">
                <a16:creationId xmlns:a16="http://schemas.microsoft.com/office/drawing/2014/main" id="{4ADE5462-920E-4AE8-936B-EC359B1F6B4D}"/>
              </a:ext>
            </a:extLst>
          </p:cNvPr>
          <p:cNvSpPr>
            <a:spLocks noGrp="1" noRot="1" noChangeAspect="1" noChangeArrowheads="1" noTextEdit="1"/>
          </p:cNvSpPr>
          <p:nvPr>
            <p:ph type="sldImg"/>
          </p:nvPr>
        </p:nvSpPr>
        <p:spPr>
          <a:xfrm>
            <a:off x="338138" y="74613"/>
            <a:ext cx="6186487" cy="4640262"/>
          </a:xfrm>
          <a:ln w="12700" cap="flat">
            <a:solidFill>
              <a:schemeClr val="tx1"/>
            </a:solidFill>
          </a:ln>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a:extLst>
              <a:ext uri="{FF2B5EF4-FFF2-40B4-BE49-F238E27FC236}">
                <a16:creationId xmlns:a16="http://schemas.microsoft.com/office/drawing/2014/main" id="{631B8714-14A0-4534-868A-113C7E1363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C3BD0E-5A85-4B2B-AF09-E55BD2250B46}" type="slidenum">
              <a:rPr lang="en-US" altLang="en-US" smtClean="0">
                <a:latin typeface="Times New Roman" panose="02020603050405020304" pitchFamily="18" charset="0"/>
              </a:rPr>
              <a:pPr/>
              <a:t>262</a:t>
            </a:fld>
            <a:endParaRPr lang="en-US" altLang="en-US">
              <a:latin typeface="Times New Roman" panose="02020603050405020304" pitchFamily="18" charset="0"/>
            </a:endParaRPr>
          </a:p>
        </p:txBody>
      </p:sp>
      <p:sp>
        <p:nvSpPr>
          <p:cNvPr id="438275" name="Rectangle 2">
            <a:extLst>
              <a:ext uri="{FF2B5EF4-FFF2-40B4-BE49-F238E27FC236}">
                <a16:creationId xmlns:a16="http://schemas.microsoft.com/office/drawing/2014/main" id="{F74B34F5-A6A9-4A39-84A2-AB6A344F6F8E}"/>
              </a:ext>
            </a:extLst>
          </p:cNvPr>
          <p:cNvSpPr>
            <a:spLocks noGrp="1" noRot="1" noChangeAspect="1" noChangeArrowheads="1" noTextEdit="1"/>
          </p:cNvSpPr>
          <p:nvPr>
            <p:ph type="sldImg"/>
          </p:nvPr>
        </p:nvSpPr>
        <p:spPr>
          <a:xfrm>
            <a:off x="330200" y="76200"/>
            <a:ext cx="6197600" cy="4648200"/>
          </a:xfrm>
          <a:ln/>
        </p:spPr>
      </p:sp>
      <p:sp>
        <p:nvSpPr>
          <p:cNvPr id="438276" name="Rectangle 3">
            <a:extLst>
              <a:ext uri="{FF2B5EF4-FFF2-40B4-BE49-F238E27FC236}">
                <a16:creationId xmlns:a16="http://schemas.microsoft.com/office/drawing/2014/main" id="{99961461-E307-4AA7-9B64-C13BDFB071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a:extLst>
              <a:ext uri="{FF2B5EF4-FFF2-40B4-BE49-F238E27FC236}">
                <a16:creationId xmlns:a16="http://schemas.microsoft.com/office/drawing/2014/main" id="{24D8DDD9-3CD1-429F-A91D-ED2C643AFE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72A066-D2AF-4646-8E42-09AA2C80D7DF}" type="slidenum">
              <a:rPr lang="en-US" altLang="en-US" smtClean="0">
                <a:latin typeface="Times New Roman" panose="02020603050405020304" pitchFamily="18" charset="0"/>
              </a:rPr>
              <a:pPr/>
              <a:t>263</a:t>
            </a:fld>
            <a:endParaRPr lang="en-US" altLang="en-US">
              <a:latin typeface="Times New Roman" panose="02020603050405020304" pitchFamily="18" charset="0"/>
            </a:endParaRPr>
          </a:p>
        </p:txBody>
      </p:sp>
      <p:sp>
        <p:nvSpPr>
          <p:cNvPr id="440323" name="Rectangle 2">
            <a:extLst>
              <a:ext uri="{FF2B5EF4-FFF2-40B4-BE49-F238E27FC236}">
                <a16:creationId xmlns:a16="http://schemas.microsoft.com/office/drawing/2014/main" id="{AFA6F4CB-ED30-405E-99AE-21BD5CDB123F}"/>
              </a:ext>
            </a:extLst>
          </p:cNvPr>
          <p:cNvSpPr>
            <a:spLocks noGrp="1" noRot="1" noChangeAspect="1" noChangeArrowheads="1" noTextEdit="1"/>
          </p:cNvSpPr>
          <p:nvPr>
            <p:ph type="sldImg"/>
          </p:nvPr>
        </p:nvSpPr>
        <p:spPr>
          <a:xfrm>
            <a:off x="330200" y="76200"/>
            <a:ext cx="6197600" cy="4648200"/>
          </a:xfrm>
          <a:ln/>
        </p:spPr>
      </p:sp>
      <p:sp>
        <p:nvSpPr>
          <p:cNvPr id="440324" name="Rectangle 3">
            <a:extLst>
              <a:ext uri="{FF2B5EF4-FFF2-40B4-BE49-F238E27FC236}">
                <a16:creationId xmlns:a16="http://schemas.microsoft.com/office/drawing/2014/main" id="{2785E4AE-B173-4A0C-B72A-70285BC1F4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a:extLst>
              <a:ext uri="{FF2B5EF4-FFF2-40B4-BE49-F238E27FC236}">
                <a16:creationId xmlns:a16="http://schemas.microsoft.com/office/drawing/2014/main" id="{679E5538-E6BC-40D6-90FF-9E5ECC93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D3E595-71E5-4419-AF3C-B0BB825C32CD}" type="slidenum">
              <a:rPr lang="en-US" altLang="en-US" smtClean="0">
                <a:latin typeface="Times New Roman" panose="02020603050405020304" pitchFamily="18" charset="0"/>
              </a:rPr>
              <a:pPr/>
              <a:t>264</a:t>
            </a:fld>
            <a:endParaRPr lang="en-US" altLang="en-US">
              <a:latin typeface="Times New Roman" panose="02020603050405020304" pitchFamily="18" charset="0"/>
            </a:endParaRPr>
          </a:p>
        </p:txBody>
      </p:sp>
      <p:sp>
        <p:nvSpPr>
          <p:cNvPr id="442371" name="Rectangle 2">
            <a:extLst>
              <a:ext uri="{FF2B5EF4-FFF2-40B4-BE49-F238E27FC236}">
                <a16:creationId xmlns:a16="http://schemas.microsoft.com/office/drawing/2014/main" id="{8A114F9C-F945-4951-971F-11BD4F6887A8}"/>
              </a:ext>
            </a:extLst>
          </p:cNvPr>
          <p:cNvSpPr>
            <a:spLocks noGrp="1" noRot="1" noChangeAspect="1" noChangeArrowheads="1" noTextEdit="1"/>
          </p:cNvSpPr>
          <p:nvPr>
            <p:ph type="sldImg"/>
          </p:nvPr>
        </p:nvSpPr>
        <p:spPr>
          <a:xfrm>
            <a:off x="330200" y="76200"/>
            <a:ext cx="6197600" cy="4648200"/>
          </a:xfrm>
          <a:ln/>
        </p:spPr>
      </p:sp>
      <p:sp>
        <p:nvSpPr>
          <p:cNvPr id="442372" name="Rectangle 3">
            <a:extLst>
              <a:ext uri="{FF2B5EF4-FFF2-40B4-BE49-F238E27FC236}">
                <a16:creationId xmlns:a16="http://schemas.microsoft.com/office/drawing/2014/main" id="{846B446F-36B9-42E6-B878-35DB49B3DB33}"/>
              </a:ext>
            </a:extLst>
          </p:cNvPr>
          <p:cNvSpPr>
            <a:spLocks noGrp="1" noChangeArrowheads="1"/>
          </p:cNvSpPr>
          <p:nvPr>
            <p:ph type="body" idx="1"/>
          </p:nvPr>
        </p:nvSpPr>
        <p:spPr>
          <a:xfrm>
            <a:off x="685800" y="4953000"/>
            <a:ext cx="54864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000" b="1">
                <a:latin typeface="Arial" panose="020B0604020202020204" pitchFamily="34" charset="0"/>
              </a:rPr>
              <a:t>IN YOUR TEAMS, FOR SINGSON AND WHITAMORES, DEVELOP USEABLE BATNAS FOR EACH</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75594A88-F11F-4095-B92A-23E7B39414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8D3695-CD92-48AB-AEC4-A37C297ED467}" type="slidenum">
              <a:rPr lang="en-US" altLang="en-US" smtClean="0">
                <a:latin typeface="Times New Roman" panose="02020603050405020304" pitchFamily="18" charset="0"/>
              </a:rPr>
              <a:pPr/>
              <a:t>266</a:t>
            </a:fld>
            <a:endParaRPr lang="en-US" altLang="en-US">
              <a:latin typeface="Times New Roman" panose="02020603050405020304" pitchFamily="18" charset="0"/>
            </a:endParaRPr>
          </a:p>
        </p:txBody>
      </p:sp>
      <p:sp>
        <p:nvSpPr>
          <p:cNvPr id="445443" name="Rectangle 2">
            <a:extLst>
              <a:ext uri="{FF2B5EF4-FFF2-40B4-BE49-F238E27FC236}">
                <a16:creationId xmlns:a16="http://schemas.microsoft.com/office/drawing/2014/main" id="{3CCBAF4E-3CA0-4A00-9A15-38E9C2A78C5A}"/>
              </a:ext>
            </a:extLst>
          </p:cNvPr>
          <p:cNvSpPr>
            <a:spLocks noGrp="1" noRot="1" noChangeAspect="1" noChangeArrowheads="1" noTextEdit="1"/>
          </p:cNvSpPr>
          <p:nvPr>
            <p:ph type="sldImg"/>
          </p:nvPr>
        </p:nvSpPr>
        <p:spPr>
          <a:xfrm>
            <a:off x="330200" y="76200"/>
            <a:ext cx="6197600" cy="4648200"/>
          </a:xfrm>
          <a:ln/>
        </p:spPr>
      </p:sp>
      <p:sp>
        <p:nvSpPr>
          <p:cNvPr id="445444" name="Rectangle 3">
            <a:extLst>
              <a:ext uri="{FF2B5EF4-FFF2-40B4-BE49-F238E27FC236}">
                <a16:creationId xmlns:a16="http://schemas.microsoft.com/office/drawing/2014/main" id="{9B93FA4A-256B-4E6B-9FBA-F50AF70F2E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a:extLst>
              <a:ext uri="{FF2B5EF4-FFF2-40B4-BE49-F238E27FC236}">
                <a16:creationId xmlns:a16="http://schemas.microsoft.com/office/drawing/2014/main" id="{635444B4-F8D0-4D88-98D8-BB208EABE2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4195B0-1EA5-498A-9FFE-C4CD970A51A6}" type="slidenum">
              <a:rPr lang="en-US" altLang="en-US" smtClean="0">
                <a:latin typeface="Times New Roman" panose="02020603050405020304" pitchFamily="18" charset="0"/>
              </a:rPr>
              <a:pPr/>
              <a:t>267</a:t>
            </a:fld>
            <a:endParaRPr lang="en-US" altLang="en-US">
              <a:latin typeface="Times New Roman" panose="02020603050405020304" pitchFamily="18" charset="0"/>
            </a:endParaRPr>
          </a:p>
        </p:txBody>
      </p:sp>
      <p:sp>
        <p:nvSpPr>
          <p:cNvPr id="447491" name="Rectangle 2">
            <a:extLst>
              <a:ext uri="{FF2B5EF4-FFF2-40B4-BE49-F238E27FC236}">
                <a16:creationId xmlns:a16="http://schemas.microsoft.com/office/drawing/2014/main" id="{AA2903ED-CCBE-4F44-A0AC-77DE60A0D308}"/>
              </a:ext>
            </a:extLst>
          </p:cNvPr>
          <p:cNvSpPr>
            <a:spLocks noGrp="1" noRot="1" noChangeAspect="1" noChangeArrowheads="1" noTextEdit="1"/>
          </p:cNvSpPr>
          <p:nvPr>
            <p:ph type="sldImg"/>
          </p:nvPr>
        </p:nvSpPr>
        <p:spPr>
          <a:xfrm>
            <a:off x="330200" y="76200"/>
            <a:ext cx="6197600" cy="4648200"/>
          </a:xfrm>
          <a:ln/>
        </p:spPr>
      </p:sp>
      <p:sp>
        <p:nvSpPr>
          <p:cNvPr id="447492" name="Rectangle 3">
            <a:extLst>
              <a:ext uri="{FF2B5EF4-FFF2-40B4-BE49-F238E27FC236}">
                <a16:creationId xmlns:a16="http://schemas.microsoft.com/office/drawing/2014/main" id="{8AC4735B-3C7D-4318-BC9E-CF5B9AD0D397}"/>
              </a:ext>
            </a:extLst>
          </p:cNvPr>
          <p:cNvSpPr>
            <a:spLocks noGrp="1" noChangeArrowheads="1"/>
          </p:cNvSpPr>
          <p:nvPr>
            <p:ph type="body" idx="1"/>
          </p:nvPr>
        </p:nvSpPr>
        <p:spPr>
          <a:xfrm>
            <a:off x="609600" y="50292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a:latin typeface="Arial" panose="020B0604020202020204" pitchFamily="34" charset="0"/>
              </a:rPr>
              <a:t>IF TIME, GO BACK TO SINGSON CASE AND DIVIDE GROUPS– ½ TO PREPARE AS SINGSON AND ½ AS WHITAMORES</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C40890A3-FA89-467E-87E6-2D9E55A0E5E5}"/>
              </a:ext>
            </a:extLst>
          </p:cNvPr>
          <p:cNvSpPr>
            <a:spLocks noGrp="1" noRot="1" noChangeAspect="1" noChangeArrowheads="1" noTextEdit="1"/>
          </p:cNvSpPr>
          <p:nvPr>
            <p:ph type="sldImg"/>
          </p:nvPr>
        </p:nvSpPr>
        <p:spPr>
          <a:ln/>
        </p:spPr>
      </p:sp>
      <p:sp>
        <p:nvSpPr>
          <p:cNvPr id="460803" name="Rectangle 3">
            <a:extLst>
              <a:ext uri="{FF2B5EF4-FFF2-40B4-BE49-F238E27FC236}">
                <a16:creationId xmlns:a16="http://schemas.microsoft.com/office/drawing/2014/main" id="{137BCD61-BF3B-4415-8887-AE169AB467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a:extLst>
              <a:ext uri="{FF2B5EF4-FFF2-40B4-BE49-F238E27FC236}">
                <a16:creationId xmlns:a16="http://schemas.microsoft.com/office/drawing/2014/main" id="{3830FF8A-ED83-4820-A5E0-DA84ABAE9FE6}"/>
              </a:ext>
            </a:extLst>
          </p:cNvPr>
          <p:cNvSpPr>
            <a:spLocks noGrp="1" noRot="1" noChangeAspect="1" noChangeArrowheads="1" noTextEdit="1"/>
          </p:cNvSpPr>
          <p:nvPr>
            <p:ph type="sldImg"/>
          </p:nvPr>
        </p:nvSpPr>
        <p:spPr>
          <a:ln/>
        </p:spPr>
      </p:sp>
      <p:sp>
        <p:nvSpPr>
          <p:cNvPr id="472067" name="Rectangle 3">
            <a:extLst>
              <a:ext uri="{FF2B5EF4-FFF2-40B4-BE49-F238E27FC236}">
                <a16:creationId xmlns:a16="http://schemas.microsoft.com/office/drawing/2014/main" id="{175438E4-BDEB-4888-B1BB-63E73624F8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a:extLst>
              <a:ext uri="{FF2B5EF4-FFF2-40B4-BE49-F238E27FC236}">
                <a16:creationId xmlns:a16="http://schemas.microsoft.com/office/drawing/2014/main" id="{8F392564-B69B-4EF8-99ED-A3E536B4D357}"/>
              </a:ext>
            </a:extLst>
          </p:cNvPr>
          <p:cNvSpPr>
            <a:spLocks noGrp="1" noRot="1" noChangeAspect="1" noChangeArrowheads="1" noTextEdit="1"/>
          </p:cNvSpPr>
          <p:nvPr>
            <p:ph type="sldImg"/>
          </p:nvPr>
        </p:nvSpPr>
        <p:spPr>
          <a:ln/>
        </p:spPr>
      </p:sp>
      <p:sp>
        <p:nvSpPr>
          <p:cNvPr id="474115" name="Rectangle 3">
            <a:extLst>
              <a:ext uri="{FF2B5EF4-FFF2-40B4-BE49-F238E27FC236}">
                <a16:creationId xmlns:a16="http://schemas.microsoft.com/office/drawing/2014/main" id="{7423327C-1099-4455-8149-19BB04AFA6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E0E94FE-B7B0-46B1-92C7-E6237D4E71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F17BF9-0D20-496C-98A7-CA406DE6E5A7}" type="slidenum">
              <a:rPr lang="en-US" altLang="en-US" smtClean="0"/>
              <a:pPr/>
              <a:t>27</a:t>
            </a:fld>
            <a:endParaRPr lang="en-US" altLang="en-US"/>
          </a:p>
        </p:txBody>
      </p:sp>
      <p:sp>
        <p:nvSpPr>
          <p:cNvPr id="49155" name="Rectangle 2">
            <a:extLst>
              <a:ext uri="{FF2B5EF4-FFF2-40B4-BE49-F238E27FC236}">
                <a16:creationId xmlns:a16="http://schemas.microsoft.com/office/drawing/2014/main" id="{944F128A-D5FD-491C-BF64-289BAA39E191}"/>
              </a:ext>
            </a:extLst>
          </p:cNvPr>
          <p:cNvSpPr>
            <a:spLocks noGrp="1" noRot="1" noChangeAspect="1" noChangeArrowheads="1" noTextEdit="1"/>
          </p:cNvSpPr>
          <p:nvPr>
            <p:ph type="sldImg"/>
          </p:nvPr>
        </p:nvSpPr>
        <p:spPr>
          <a:xfrm>
            <a:off x="1144588" y="685800"/>
            <a:ext cx="4570412" cy="3427413"/>
          </a:xfrm>
          <a:ln/>
        </p:spPr>
      </p:sp>
      <p:sp>
        <p:nvSpPr>
          <p:cNvPr id="49156" name="Rectangle 3">
            <a:extLst>
              <a:ext uri="{FF2B5EF4-FFF2-40B4-BE49-F238E27FC236}">
                <a16:creationId xmlns:a16="http://schemas.microsoft.com/office/drawing/2014/main" id="{1A2C4CA6-7BFB-4BEB-96CD-B2E488E135F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992D346C-D5E7-4AEB-82A2-B66E81314F91}"/>
              </a:ext>
            </a:extLst>
          </p:cNvPr>
          <p:cNvSpPr>
            <a:spLocks noGrp="1" noRot="1" noChangeAspect="1" noChangeArrowheads="1" noTextEdit="1"/>
          </p:cNvSpPr>
          <p:nvPr>
            <p:ph type="sldImg"/>
          </p:nvPr>
        </p:nvSpPr>
        <p:spPr>
          <a:ln/>
        </p:spPr>
      </p:sp>
      <p:sp>
        <p:nvSpPr>
          <p:cNvPr id="476163" name="Rectangle 3">
            <a:extLst>
              <a:ext uri="{FF2B5EF4-FFF2-40B4-BE49-F238E27FC236}">
                <a16:creationId xmlns:a16="http://schemas.microsoft.com/office/drawing/2014/main" id="{552722FA-5571-4910-8589-C6699BBFA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F1BDC8AA-D494-49C3-B337-5E3168507154}"/>
              </a:ext>
            </a:extLst>
          </p:cNvPr>
          <p:cNvSpPr>
            <a:spLocks noGrp="1" noRot="1" noChangeAspect="1" noChangeArrowheads="1" noTextEdit="1"/>
          </p:cNvSpPr>
          <p:nvPr>
            <p:ph type="sldImg"/>
          </p:nvPr>
        </p:nvSpPr>
        <p:spPr>
          <a:ln/>
        </p:spPr>
      </p:sp>
      <p:sp>
        <p:nvSpPr>
          <p:cNvPr id="478211" name="Rectangle 3">
            <a:extLst>
              <a:ext uri="{FF2B5EF4-FFF2-40B4-BE49-F238E27FC236}">
                <a16:creationId xmlns:a16="http://schemas.microsoft.com/office/drawing/2014/main" id="{07D9908B-CBBD-4D7E-B0E8-6357FF9EA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4D32AF94-C7F2-4D09-9A11-7A5BA8CF30EB}"/>
              </a:ext>
            </a:extLst>
          </p:cNvPr>
          <p:cNvSpPr>
            <a:spLocks noGrp="1" noRot="1" noChangeAspect="1" noChangeArrowheads="1" noTextEdit="1"/>
          </p:cNvSpPr>
          <p:nvPr>
            <p:ph type="sldImg"/>
          </p:nvPr>
        </p:nvSpPr>
        <p:spPr>
          <a:ln/>
        </p:spPr>
      </p:sp>
      <p:sp>
        <p:nvSpPr>
          <p:cNvPr id="480259" name="Rectangle 3">
            <a:extLst>
              <a:ext uri="{FF2B5EF4-FFF2-40B4-BE49-F238E27FC236}">
                <a16:creationId xmlns:a16="http://schemas.microsoft.com/office/drawing/2014/main" id="{DE512FED-777F-43DF-97FC-A947B6BB3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492BD6CF-9E2A-400F-9950-B6213D363F9A}"/>
              </a:ext>
            </a:extLst>
          </p:cNvPr>
          <p:cNvSpPr>
            <a:spLocks noGrp="1" noRot="1" noChangeAspect="1" noChangeArrowheads="1" noTextEdit="1"/>
          </p:cNvSpPr>
          <p:nvPr>
            <p:ph type="sldImg"/>
          </p:nvPr>
        </p:nvSpPr>
        <p:spPr>
          <a:ln/>
        </p:spPr>
      </p:sp>
      <p:sp>
        <p:nvSpPr>
          <p:cNvPr id="482307" name="Rectangle 3">
            <a:extLst>
              <a:ext uri="{FF2B5EF4-FFF2-40B4-BE49-F238E27FC236}">
                <a16:creationId xmlns:a16="http://schemas.microsoft.com/office/drawing/2014/main" id="{95EEABBA-C29F-4D64-AB2C-0FA4025770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22B86BA9-DBEE-42AF-86D3-F89561E08B76}"/>
              </a:ext>
            </a:extLst>
          </p:cNvPr>
          <p:cNvSpPr>
            <a:spLocks noGrp="1" noRot="1" noChangeAspect="1" noChangeArrowheads="1" noTextEdit="1"/>
          </p:cNvSpPr>
          <p:nvPr>
            <p:ph type="sldImg"/>
          </p:nvPr>
        </p:nvSpPr>
        <p:spPr>
          <a:ln/>
        </p:spPr>
      </p:sp>
      <p:sp>
        <p:nvSpPr>
          <p:cNvPr id="484355" name="Rectangle 3">
            <a:extLst>
              <a:ext uri="{FF2B5EF4-FFF2-40B4-BE49-F238E27FC236}">
                <a16:creationId xmlns:a16="http://schemas.microsoft.com/office/drawing/2014/main" id="{AE131247-FCAB-4305-AC8F-71E2E94A45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297B5B4C-9DE7-4CB7-8538-EDC7B0672030}"/>
              </a:ext>
            </a:extLst>
          </p:cNvPr>
          <p:cNvSpPr>
            <a:spLocks noGrp="1" noRot="1" noChangeAspect="1" noChangeArrowheads="1" noTextEdit="1"/>
          </p:cNvSpPr>
          <p:nvPr>
            <p:ph type="sldImg"/>
          </p:nvPr>
        </p:nvSpPr>
        <p:spPr>
          <a:ln/>
        </p:spPr>
      </p:sp>
      <p:sp>
        <p:nvSpPr>
          <p:cNvPr id="486403" name="Rectangle 3">
            <a:extLst>
              <a:ext uri="{FF2B5EF4-FFF2-40B4-BE49-F238E27FC236}">
                <a16:creationId xmlns:a16="http://schemas.microsoft.com/office/drawing/2014/main" id="{64FAABD9-A1AC-428B-B5B2-079B6B80C9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027485BE-FCB4-41C2-8E9E-3F78CD5EDE13}"/>
              </a:ext>
            </a:extLst>
          </p:cNvPr>
          <p:cNvSpPr>
            <a:spLocks noGrp="1" noRot="1" noChangeAspect="1" noChangeArrowheads="1" noTextEdit="1"/>
          </p:cNvSpPr>
          <p:nvPr>
            <p:ph type="sldImg"/>
          </p:nvPr>
        </p:nvSpPr>
        <p:spPr>
          <a:ln/>
        </p:spPr>
      </p:sp>
      <p:sp>
        <p:nvSpPr>
          <p:cNvPr id="488451" name="Rectangle 3">
            <a:extLst>
              <a:ext uri="{FF2B5EF4-FFF2-40B4-BE49-F238E27FC236}">
                <a16:creationId xmlns:a16="http://schemas.microsoft.com/office/drawing/2014/main" id="{B597E689-61AC-4D4A-8561-83CEB4B5A9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3B905031-908B-4888-A9CB-971278BFCA40}"/>
              </a:ext>
            </a:extLst>
          </p:cNvPr>
          <p:cNvSpPr>
            <a:spLocks noGrp="1" noRot="1" noChangeAspect="1" noChangeArrowheads="1" noTextEdit="1"/>
          </p:cNvSpPr>
          <p:nvPr>
            <p:ph type="sldImg"/>
          </p:nvPr>
        </p:nvSpPr>
        <p:spPr>
          <a:ln/>
        </p:spPr>
      </p:sp>
      <p:sp>
        <p:nvSpPr>
          <p:cNvPr id="490499" name="Rectangle 3">
            <a:extLst>
              <a:ext uri="{FF2B5EF4-FFF2-40B4-BE49-F238E27FC236}">
                <a16:creationId xmlns:a16="http://schemas.microsoft.com/office/drawing/2014/main" id="{FD14FD2E-8840-4C18-A7A2-DF038317FC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a:extLst>
              <a:ext uri="{FF2B5EF4-FFF2-40B4-BE49-F238E27FC236}">
                <a16:creationId xmlns:a16="http://schemas.microsoft.com/office/drawing/2014/main" id="{E4504FF9-0175-4F9A-9987-424D8DECC985}"/>
              </a:ext>
            </a:extLst>
          </p:cNvPr>
          <p:cNvSpPr>
            <a:spLocks noGrp="1" noRot="1" noChangeAspect="1" noChangeArrowheads="1" noTextEdit="1"/>
          </p:cNvSpPr>
          <p:nvPr>
            <p:ph type="sldImg"/>
          </p:nvPr>
        </p:nvSpPr>
        <p:spPr>
          <a:ln/>
        </p:spPr>
      </p:sp>
      <p:sp>
        <p:nvSpPr>
          <p:cNvPr id="492547" name="Rectangle 3">
            <a:extLst>
              <a:ext uri="{FF2B5EF4-FFF2-40B4-BE49-F238E27FC236}">
                <a16:creationId xmlns:a16="http://schemas.microsoft.com/office/drawing/2014/main" id="{06BF303D-FE3D-4AF9-B319-26F6EB16DF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B04D1479-069D-4DFE-911D-A7D7A79C702B}"/>
              </a:ext>
            </a:extLst>
          </p:cNvPr>
          <p:cNvSpPr>
            <a:spLocks noGrp="1" noRot="1" noChangeAspect="1" noChangeArrowheads="1" noTextEdit="1"/>
          </p:cNvSpPr>
          <p:nvPr>
            <p:ph type="sldImg"/>
          </p:nvPr>
        </p:nvSpPr>
        <p:spPr>
          <a:ln/>
        </p:spPr>
      </p:sp>
      <p:sp>
        <p:nvSpPr>
          <p:cNvPr id="494595" name="Rectangle 3">
            <a:extLst>
              <a:ext uri="{FF2B5EF4-FFF2-40B4-BE49-F238E27FC236}">
                <a16:creationId xmlns:a16="http://schemas.microsoft.com/office/drawing/2014/main" id="{6233F809-964F-4AE7-9D04-7C1C045F2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0CA884A-71CD-4B73-A68B-6E01531FC2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8FE84F-0BAC-4994-9D60-199B4AA071A4}" type="slidenum">
              <a:rPr lang="en-US" altLang="en-US" smtClean="0"/>
              <a:pPr/>
              <a:t>28</a:t>
            </a:fld>
            <a:endParaRPr lang="en-US" altLang="en-US"/>
          </a:p>
        </p:txBody>
      </p:sp>
      <p:sp>
        <p:nvSpPr>
          <p:cNvPr id="51203" name="Rectangle 2">
            <a:extLst>
              <a:ext uri="{FF2B5EF4-FFF2-40B4-BE49-F238E27FC236}">
                <a16:creationId xmlns:a16="http://schemas.microsoft.com/office/drawing/2014/main" id="{1AE4B179-0B16-4A11-90DD-5B9417C7E345}"/>
              </a:ext>
            </a:extLst>
          </p:cNvPr>
          <p:cNvSpPr>
            <a:spLocks noGrp="1" noRot="1" noChangeAspect="1" noChangeArrowheads="1" noTextEdit="1"/>
          </p:cNvSpPr>
          <p:nvPr>
            <p:ph type="sldImg"/>
          </p:nvPr>
        </p:nvSpPr>
        <p:spPr>
          <a:xfrm>
            <a:off x="1141413" y="685800"/>
            <a:ext cx="4572000" cy="3429000"/>
          </a:xfrm>
          <a:ln/>
        </p:spPr>
      </p:sp>
      <p:sp>
        <p:nvSpPr>
          <p:cNvPr id="51204" name="Rectangle 3">
            <a:extLst>
              <a:ext uri="{FF2B5EF4-FFF2-40B4-BE49-F238E27FC236}">
                <a16:creationId xmlns:a16="http://schemas.microsoft.com/office/drawing/2014/main" id="{51B276AC-729F-4846-9049-0FB14B88DFE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AFA7D334-49ED-4881-859B-222872D5E619}"/>
              </a:ext>
            </a:extLst>
          </p:cNvPr>
          <p:cNvSpPr>
            <a:spLocks noGrp="1" noRot="1" noChangeAspect="1" noChangeArrowheads="1" noTextEdit="1"/>
          </p:cNvSpPr>
          <p:nvPr>
            <p:ph type="sldImg"/>
          </p:nvPr>
        </p:nvSpPr>
        <p:spPr>
          <a:ln/>
        </p:spPr>
      </p:sp>
      <p:sp>
        <p:nvSpPr>
          <p:cNvPr id="496643" name="Rectangle 3">
            <a:extLst>
              <a:ext uri="{FF2B5EF4-FFF2-40B4-BE49-F238E27FC236}">
                <a16:creationId xmlns:a16="http://schemas.microsoft.com/office/drawing/2014/main" id="{E1588819-E92A-49DB-AB76-E50D61C90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208DEBF6-81E5-4208-A81B-4C4E06DBDCE4}"/>
              </a:ext>
            </a:extLst>
          </p:cNvPr>
          <p:cNvSpPr>
            <a:spLocks noGrp="1" noRot="1" noChangeAspect="1" noChangeArrowheads="1" noTextEdit="1"/>
          </p:cNvSpPr>
          <p:nvPr>
            <p:ph type="sldImg"/>
          </p:nvPr>
        </p:nvSpPr>
        <p:spPr>
          <a:ln/>
        </p:spPr>
      </p:sp>
      <p:sp>
        <p:nvSpPr>
          <p:cNvPr id="498691" name="Rectangle 3">
            <a:extLst>
              <a:ext uri="{FF2B5EF4-FFF2-40B4-BE49-F238E27FC236}">
                <a16:creationId xmlns:a16="http://schemas.microsoft.com/office/drawing/2014/main" id="{B2A78B6D-4686-4B34-A401-91DE5CC7B1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95916784-C074-4BFC-948B-74EDB5FD21AE}"/>
              </a:ext>
            </a:extLst>
          </p:cNvPr>
          <p:cNvSpPr>
            <a:spLocks noGrp="1" noRot="1" noChangeAspect="1" noChangeArrowheads="1" noTextEdit="1"/>
          </p:cNvSpPr>
          <p:nvPr>
            <p:ph type="sldImg"/>
          </p:nvPr>
        </p:nvSpPr>
        <p:spPr>
          <a:ln/>
        </p:spPr>
      </p:sp>
      <p:sp>
        <p:nvSpPr>
          <p:cNvPr id="500739" name="Rectangle 3">
            <a:extLst>
              <a:ext uri="{FF2B5EF4-FFF2-40B4-BE49-F238E27FC236}">
                <a16:creationId xmlns:a16="http://schemas.microsoft.com/office/drawing/2014/main" id="{BAA666DF-1A56-4DCF-9019-96AF7C155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EEFE186D-5265-4A4E-8338-35B4665246BB}"/>
              </a:ext>
            </a:extLst>
          </p:cNvPr>
          <p:cNvSpPr>
            <a:spLocks noGrp="1" noRot="1" noChangeAspect="1" noChangeArrowheads="1" noTextEdit="1"/>
          </p:cNvSpPr>
          <p:nvPr>
            <p:ph type="sldImg"/>
          </p:nvPr>
        </p:nvSpPr>
        <p:spPr>
          <a:ln/>
        </p:spPr>
      </p:sp>
      <p:sp>
        <p:nvSpPr>
          <p:cNvPr id="502787" name="Rectangle 3">
            <a:extLst>
              <a:ext uri="{FF2B5EF4-FFF2-40B4-BE49-F238E27FC236}">
                <a16:creationId xmlns:a16="http://schemas.microsoft.com/office/drawing/2014/main" id="{7B2E256A-42E7-41B7-BD2F-3F7E533FB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B4AD3379-D7C8-4675-BAF6-D061C878AA07}"/>
              </a:ext>
            </a:extLst>
          </p:cNvPr>
          <p:cNvSpPr>
            <a:spLocks noGrp="1" noRot="1" noChangeAspect="1" noChangeArrowheads="1" noTextEdit="1"/>
          </p:cNvSpPr>
          <p:nvPr>
            <p:ph type="sldImg"/>
          </p:nvPr>
        </p:nvSpPr>
        <p:spPr>
          <a:ln/>
        </p:spPr>
      </p:sp>
      <p:sp>
        <p:nvSpPr>
          <p:cNvPr id="504835" name="Rectangle 3">
            <a:extLst>
              <a:ext uri="{FF2B5EF4-FFF2-40B4-BE49-F238E27FC236}">
                <a16:creationId xmlns:a16="http://schemas.microsoft.com/office/drawing/2014/main" id="{C37B5269-C4B5-420A-8034-473EEBE748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B1723B2F-F39D-497D-BB68-CB982D36FCB4}"/>
              </a:ext>
            </a:extLst>
          </p:cNvPr>
          <p:cNvSpPr>
            <a:spLocks noGrp="1" noRot="1" noChangeAspect="1" noChangeArrowheads="1" noTextEdit="1"/>
          </p:cNvSpPr>
          <p:nvPr>
            <p:ph type="sldImg"/>
          </p:nvPr>
        </p:nvSpPr>
        <p:spPr>
          <a:ln/>
        </p:spPr>
      </p:sp>
      <p:sp>
        <p:nvSpPr>
          <p:cNvPr id="506883" name="Rectangle 3">
            <a:extLst>
              <a:ext uri="{FF2B5EF4-FFF2-40B4-BE49-F238E27FC236}">
                <a16:creationId xmlns:a16="http://schemas.microsoft.com/office/drawing/2014/main" id="{E9494124-C696-407E-A6CB-ED290AC31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43D5A313-FAFB-4AC0-BF41-672D5BF7B2C9}"/>
              </a:ext>
            </a:extLst>
          </p:cNvPr>
          <p:cNvSpPr>
            <a:spLocks noGrp="1" noRot="1" noChangeAspect="1" noChangeArrowheads="1" noTextEdit="1"/>
          </p:cNvSpPr>
          <p:nvPr>
            <p:ph type="sldImg"/>
          </p:nvPr>
        </p:nvSpPr>
        <p:spPr>
          <a:ln/>
        </p:spPr>
      </p:sp>
      <p:sp>
        <p:nvSpPr>
          <p:cNvPr id="508931" name="Rectangle 3">
            <a:extLst>
              <a:ext uri="{FF2B5EF4-FFF2-40B4-BE49-F238E27FC236}">
                <a16:creationId xmlns:a16="http://schemas.microsoft.com/office/drawing/2014/main" id="{FE430400-D6D1-4AE4-B889-5AB5159C3F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a:extLst>
              <a:ext uri="{FF2B5EF4-FFF2-40B4-BE49-F238E27FC236}">
                <a16:creationId xmlns:a16="http://schemas.microsoft.com/office/drawing/2014/main" id="{B479A8F5-DFBD-496B-B784-B5924EB678B3}"/>
              </a:ext>
            </a:extLst>
          </p:cNvPr>
          <p:cNvSpPr>
            <a:spLocks noGrp="1" noRot="1" noChangeAspect="1" noChangeArrowheads="1" noTextEdit="1"/>
          </p:cNvSpPr>
          <p:nvPr>
            <p:ph type="sldImg"/>
          </p:nvPr>
        </p:nvSpPr>
        <p:spPr>
          <a:ln/>
        </p:spPr>
      </p:sp>
      <p:sp>
        <p:nvSpPr>
          <p:cNvPr id="510979" name="Rectangle 3">
            <a:extLst>
              <a:ext uri="{FF2B5EF4-FFF2-40B4-BE49-F238E27FC236}">
                <a16:creationId xmlns:a16="http://schemas.microsoft.com/office/drawing/2014/main" id="{E5109C52-DB63-43B5-BF04-0CA9A96257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F552BB95-D4A1-4F9C-8F69-4FAD427BD284}"/>
              </a:ext>
            </a:extLst>
          </p:cNvPr>
          <p:cNvSpPr>
            <a:spLocks noGrp="1" noRot="1" noChangeAspect="1" noChangeArrowheads="1" noTextEdit="1"/>
          </p:cNvSpPr>
          <p:nvPr>
            <p:ph type="sldImg"/>
          </p:nvPr>
        </p:nvSpPr>
        <p:spPr>
          <a:ln/>
        </p:spPr>
      </p:sp>
      <p:sp>
        <p:nvSpPr>
          <p:cNvPr id="513027" name="Rectangle 3">
            <a:extLst>
              <a:ext uri="{FF2B5EF4-FFF2-40B4-BE49-F238E27FC236}">
                <a16:creationId xmlns:a16="http://schemas.microsoft.com/office/drawing/2014/main" id="{4241DA3C-C0A4-4534-8D9F-91EDBA2425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a:extLst>
              <a:ext uri="{FF2B5EF4-FFF2-40B4-BE49-F238E27FC236}">
                <a16:creationId xmlns:a16="http://schemas.microsoft.com/office/drawing/2014/main" id="{07B5F242-AA0F-4BC0-9A71-34E0EB854152}"/>
              </a:ext>
            </a:extLst>
          </p:cNvPr>
          <p:cNvSpPr>
            <a:spLocks noGrp="1" noRot="1" noChangeAspect="1" noChangeArrowheads="1" noTextEdit="1"/>
          </p:cNvSpPr>
          <p:nvPr>
            <p:ph type="sldImg"/>
          </p:nvPr>
        </p:nvSpPr>
        <p:spPr>
          <a:ln/>
        </p:spPr>
      </p:sp>
      <p:sp>
        <p:nvSpPr>
          <p:cNvPr id="515075" name="Rectangle 3">
            <a:extLst>
              <a:ext uri="{FF2B5EF4-FFF2-40B4-BE49-F238E27FC236}">
                <a16:creationId xmlns:a16="http://schemas.microsoft.com/office/drawing/2014/main" id="{7C055697-6DE4-4F30-A1AA-2FB5466803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9365667-1447-4ED4-8593-E9827F0E50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30A7E7-1FED-4C7B-98C4-89E6BDE90E10}" type="slidenum">
              <a:rPr lang="en-US" altLang="en-US" smtClean="0"/>
              <a:pPr/>
              <a:t>29</a:t>
            </a:fld>
            <a:endParaRPr lang="en-US" altLang="en-US"/>
          </a:p>
        </p:txBody>
      </p:sp>
      <p:sp>
        <p:nvSpPr>
          <p:cNvPr id="53251" name="Rectangle 2">
            <a:extLst>
              <a:ext uri="{FF2B5EF4-FFF2-40B4-BE49-F238E27FC236}">
                <a16:creationId xmlns:a16="http://schemas.microsoft.com/office/drawing/2014/main" id="{C20D1684-BDAD-4CF2-8BCC-E97620DF8138}"/>
              </a:ext>
            </a:extLst>
          </p:cNvPr>
          <p:cNvSpPr>
            <a:spLocks noGrp="1" noRot="1" noChangeAspect="1" noChangeArrowheads="1" noTextEdit="1"/>
          </p:cNvSpPr>
          <p:nvPr>
            <p:ph type="sldImg"/>
          </p:nvPr>
        </p:nvSpPr>
        <p:spPr>
          <a:xfrm>
            <a:off x="1141413" y="685800"/>
            <a:ext cx="4572000" cy="3429000"/>
          </a:xfrm>
          <a:ln/>
        </p:spPr>
      </p:sp>
      <p:sp>
        <p:nvSpPr>
          <p:cNvPr id="53252" name="Rectangle 3">
            <a:extLst>
              <a:ext uri="{FF2B5EF4-FFF2-40B4-BE49-F238E27FC236}">
                <a16:creationId xmlns:a16="http://schemas.microsoft.com/office/drawing/2014/main" id="{81CF17D0-9042-4D5B-9021-E2033230312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599F2EC6-772F-4076-853C-0C35EA48AB88}"/>
              </a:ext>
            </a:extLst>
          </p:cNvPr>
          <p:cNvSpPr>
            <a:spLocks noGrp="1" noRot="1" noChangeAspect="1" noChangeArrowheads="1" noTextEdit="1"/>
          </p:cNvSpPr>
          <p:nvPr>
            <p:ph type="sldImg"/>
          </p:nvPr>
        </p:nvSpPr>
        <p:spPr>
          <a:ln/>
        </p:spPr>
      </p:sp>
      <p:sp>
        <p:nvSpPr>
          <p:cNvPr id="517123" name="Rectangle 3">
            <a:extLst>
              <a:ext uri="{FF2B5EF4-FFF2-40B4-BE49-F238E27FC236}">
                <a16:creationId xmlns:a16="http://schemas.microsoft.com/office/drawing/2014/main" id="{708C93E6-55F5-430E-AC08-F8E446057A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8F10F0F9-AF60-4FEA-8F2E-E0E4358E80F0}"/>
              </a:ext>
            </a:extLst>
          </p:cNvPr>
          <p:cNvSpPr>
            <a:spLocks noGrp="1" noRot="1" noChangeAspect="1" noChangeArrowheads="1" noTextEdit="1"/>
          </p:cNvSpPr>
          <p:nvPr>
            <p:ph type="sldImg"/>
          </p:nvPr>
        </p:nvSpPr>
        <p:spPr>
          <a:ln/>
        </p:spPr>
      </p:sp>
      <p:sp>
        <p:nvSpPr>
          <p:cNvPr id="519171" name="Rectangle 3">
            <a:extLst>
              <a:ext uri="{FF2B5EF4-FFF2-40B4-BE49-F238E27FC236}">
                <a16:creationId xmlns:a16="http://schemas.microsoft.com/office/drawing/2014/main" id="{A81315BC-3EF1-401B-A241-4935E9175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32AE9A80-0472-461C-BD9E-C00B44EA2B3A}"/>
              </a:ext>
            </a:extLst>
          </p:cNvPr>
          <p:cNvSpPr>
            <a:spLocks noGrp="1" noRot="1" noChangeAspect="1" noChangeArrowheads="1" noTextEdit="1"/>
          </p:cNvSpPr>
          <p:nvPr>
            <p:ph type="sldImg"/>
          </p:nvPr>
        </p:nvSpPr>
        <p:spPr>
          <a:ln/>
        </p:spPr>
      </p:sp>
      <p:sp>
        <p:nvSpPr>
          <p:cNvPr id="521219" name="Rectangle 3">
            <a:extLst>
              <a:ext uri="{FF2B5EF4-FFF2-40B4-BE49-F238E27FC236}">
                <a16:creationId xmlns:a16="http://schemas.microsoft.com/office/drawing/2014/main" id="{F667C3AD-A411-4B8C-B2AF-341162CED9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a:extLst>
              <a:ext uri="{FF2B5EF4-FFF2-40B4-BE49-F238E27FC236}">
                <a16:creationId xmlns:a16="http://schemas.microsoft.com/office/drawing/2014/main" id="{81046781-D9AA-4E92-B713-58EB764B09EE}"/>
              </a:ext>
            </a:extLst>
          </p:cNvPr>
          <p:cNvSpPr>
            <a:spLocks noGrp="1" noRot="1" noChangeAspect="1" noChangeArrowheads="1" noTextEdit="1"/>
          </p:cNvSpPr>
          <p:nvPr>
            <p:ph type="sldImg"/>
          </p:nvPr>
        </p:nvSpPr>
        <p:spPr>
          <a:ln/>
        </p:spPr>
      </p:sp>
      <p:sp>
        <p:nvSpPr>
          <p:cNvPr id="523267" name="Rectangle 3">
            <a:extLst>
              <a:ext uri="{FF2B5EF4-FFF2-40B4-BE49-F238E27FC236}">
                <a16:creationId xmlns:a16="http://schemas.microsoft.com/office/drawing/2014/main" id="{158FD845-1298-49A5-B4DD-2AF371794B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DB36F9F3-E1C2-46F7-8267-902572BA4FE5}"/>
              </a:ext>
            </a:extLst>
          </p:cNvPr>
          <p:cNvSpPr>
            <a:spLocks noGrp="1" noRot="1" noChangeAspect="1" noChangeArrowheads="1" noTextEdit="1"/>
          </p:cNvSpPr>
          <p:nvPr>
            <p:ph type="sldImg"/>
          </p:nvPr>
        </p:nvSpPr>
        <p:spPr>
          <a:ln/>
        </p:spPr>
      </p:sp>
      <p:sp>
        <p:nvSpPr>
          <p:cNvPr id="525315" name="Rectangle 3">
            <a:extLst>
              <a:ext uri="{FF2B5EF4-FFF2-40B4-BE49-F238E27FC236}">
                <a16:creationId xmlns:a16="http://schemas.microsoft.com/office/drawing/2014/main" id="{78D6993A-83E1-4DC2-8436-DFA93169C2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55B3C02D-AC19-418C-9204-240DBDE8007A}"/>
              </a:ext>
            </a:extLst>
          </p:cNvPr>
          <p:cNvSpPr>
            <a:spLocks noGrp="1" noRot="1" noChangeAspect="1" noChangeArrowheads="1" noTextEdit="1"/>
          </p:cNvSpPr>
          <p:nvPr>
            <p:ph type="sldImg"/>
          </p:nvPr>
        </p:nvSpPr>
        <p:spPr>
          <a:ln/>
        </p:spPr>
      </p:sp>
      <p:sp>
        <p:nvSpPr>
          <p:cNvPr id="527363" name="Rectangle 3">
            <a:extLst>
              <a:ext uri="{FF2B5EF4-FFF2-40B4-BE49-F238E27FC236}">
                <a16:creationId xmlns:a16="http://schemas.microsoft.com/office/drawing/2014/main" id="{89D576A9-0EAA-4207-9BCA-80150543F0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5799F92F-4F0A-4BD5-941A-6F21928C0D2B}"/>
              </a:ext>
            </a:extLst>
          </p:cNvPr>
          <p:cNvSpPr>
            <a:spLocks noGrp="1" noRot="1" noChangeAspect="1" noChangeArrowheads="1" noTextEdit="1"/>
          </p:cNvSpPr>
          <p:nvPr>
            <p:ph type="sldImg"/>
          </p:nvPr>
        </p:nvSpPr>
        <p:spPr>
          <a:ln/>
        </p:spPr>
      </p:sp>
      <p:sp>
        <p:nvSpPr>
          <p:cNvPr id="529411" name="Rectangle 3">
            <a:extLst>
              <a:ext uri="{FF2B5EF4-FFF2-40B4-BE49-F238E27FC236}">
                <a16:creationId xmlns:a16="http://schemas.microsoft.com/office/drawing/2014/main" id="{75571ED6-5441-49EE-B720-CCAE44BEE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a:extLst>
              <a:ext uri="{FF2B5EF4-FFF2-40B4-BE49-F238E27FC236}">
                <a16:creationId xmlns:a16="http://schemas.microsoft.com/office/drawing/2014/main" id="{B13D1B00-3DAC-4D1D-82FB-3E22D80662CF}"/>
              </a:ext>
            </a:extLst>
          </p:cNvPr>
          <p:cNvSpPr>
            <a:spLocks noGrp="1" noRot="1" noChangeAspect="1" noChangeArrowheads="1" noTextEdit="1"/>
          </p:cNvSpPr>
          <p:nvPr>
            <p:ph type="sldImg"/>
          </p:nvPr>
        </p:nvSpPr>
        <p:spPr>
          <a:ln/>
        </p:spPr>
      </p:sp>
      <p:sp>
        <p:nvSpPr>
          <p:cNvPr id="532483" name="Rectangle 3">
            <a:extLst>
              <a:ext uri="{FF2B5EF4-FFF2-40B4-BE49-F238E27FC236}">
                <a16:creationId xmlns:a16="http://schemas.microsoft.com/office/drawing/2014/main" id="{094C0976-6792-4920-80E9-4242B1155D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a:extLst>
              <a:ext uri="{FF2B5EF4-FFF2-40B4-BE49-F238E27FC236}">
                <a16:creationId xmlns:a16="http://schemas.microsoft.com/office/drawing/2014/main" id="{018753B9-D284-4277-B52F-B234D6B6687B}"/>
              </a:ext>
            </a:extLst>
          </p:cNvPr>
          <p:cNvSpPr>
            <a:spLocks noGrp="1" noRot="1" noChangeAspect="1" noChangeArrowheads="1" noTextEdit="1"/>
          </p:cNvSpPr>
          <p:nvPr>
            <p:ph type="sldImg"/>
          </p:nvPr>
        </p:nvSpPr>
        <p:spPr>
          <a:ln/>
        </p:spPr>
      </p:sp>
      <p:sp>
        <p:nvSpPr>
          <p:cNvPr id="534531" name="Rectangle 3">
            <a:extLst>
              <a:ext uri="{FF2B5EF4-FFF2-40B4-BE49-F238E27FC236}">
                <a16:creationId xmlns:a16="http://schemas.microsoft.com/office/drawing/2014/main" id="{A92DD191-15D2-4263-AE2B-41A5DC18BE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a:extLst>
              <a:ext uri="{FF2B5EF4-FFF2-40B4-BE49-F238E27FC236}">
                <a16:creationId xmlns:a16="http://schemas.microsoft.com/office/drawing/2014/main" id="{2DA81F5D-8F1C-4F0B-9BCF-0BE290CCA3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AB2211-353E-467A-839A-C609949BFBEB}" type="slidenum">
              <a:rPr lang="en-US" altLang="en-US" smtClean="0"/>
              <a:pPr/>
              <a:t>324</a:t>
            </a:fld>
            <a:endParaRPr lang="en-US" altLang="en-US"/>
          </a:p>
        </p:txBody>
      </p:sp>
      <p:sp>
        <p:nvSpPr>
          <p:cNvPr id="539651" name="Rectangle 2">
            <a:extLst>
              <a:ext uri="{FF2B5EF4-FFF2-40B4-BE49-F238E27FC236}">
                <a16:creationId xmlns:a16="http://schemas.microsoft.com/office/drawing/2014/main" id="{69B2966D-C917-4A41-8163-6BBD5855B062}"/>
              </a:ext>
            </a:extLst>
          </p:cNvPr>
          <p:cNvSpPr>
            <a:spLocks noGrp="1" noRot="1" noChangeAspect="1" noChangeArrowheads="1" noTextEdit="1"/>
          </p:cNvSpPr>
          <p:nvPr>
            <p:ph type="sldImg"/>
          </p:nvPr>
        </p:nvSpPr>
        <p:spPr>
          <a:xfrm>
            <a:off x="1141413" y="685800"/>
            <a:ext cx="4572000" cy="3429000"/>
          </a:xfrm>
          <a:ln/>
        </p:spPr>
      </p:sp>
      <p:sp>
        <p:nvSpPr>
          <p:cNvPr id="539652" name="Rectangle 3">
            <a:extLst>
              <a:ext uri="{FF2B5EF4-FFF2-40B4-BE49-F238E27FC236}">
                <a16:creationId xmlns:a16="http://schemas.microsoft.com/office/drawing/2014/main" id="{BBAD813C-F0E4-4473-B538-EC36BAB8983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8A01D8F-4BEA-4775-945E-50EB9D831F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9A1980-7BA8-4DBD-9B9C-1B96A080F756}" type="slidenum">
              <a:rPr lang="en-US" altLang="en-US" smtClean="0"/>
              <a:pPr/>
              <a:t>2</a:t>
            </a:fld>
            <a:endParaRPr lang="en-US" altLang="en-US"/>
          </a:p>
        </p:txBody>
      </p:sp>
      <p:sp>
        <p:nvSpPr>
          <p:cNvPr id="8195" name="Rectangle 2">
            <a:extLst>
              <a:ext uri="{FF2B5EF4-FFF2-40B4-BE49-F238E27FC236}">
                <a16:creationId xmlns:a16="http://schemas.microsoft.com/office/drawing/2014/main" id="{A9370281-4804-4E7E-A31C-2816D33DA45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A23E93E-A7F6-4C96-B2D9-8765031AC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2F4D7F0-6183-4589-8612-EDBB181F84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132DCC-CAB1-4D69-8035-F01521244A0C}" type="slidenum">
              <a:rPr lang="en-US" altLang="en-US" smtClean="0"/>
              <a:pPr/>
              <a:t>30</a:t>
            </a:fld>
            <a:endParaRPr lang="en-US" altLang="en-US"/>
          </a:p>
        </p:txBody>
      </p:sp>
      <p:sp>
        <p:nvSpPr>
          <p:cNvPr id="55299" name="Rectangle 2">
            <a:extLst>
              <a:ext uri="{FF2B5EF4-FFF2-40B4-BE49-F238E27FC236}">
                <a16:creationId xmlns:a16="http://schemas.microsoft.com/office/drawing/2014/main" id="{DC40ADAF-CEDF-4F89-9DF7-8E429E194CD8}"/>
              </a:ext>
            </a:extLst>
          </p:cNvPr>
          <p:cNvSpPr>
            <a:spLocks noGrp="1" noRot="1" noChangeAspect="1" noChangeArrowheads="1" noTextEdit="1"/>
          </p:cNvSpPr>
          <p:nvPr>
            <p:ph type="sldImg"/>
          </p:nvPr>
        </p:nvSpPr>
        <p:spPr>
          <a:xfrm>
            <a:off x="1163638" y="692150"/>
            <a:ext cx="4619625" cy="3463925"/>
          </a:xfrm>
          <a:ln/>
        </p:spPr>
      </p:sp>
      <p:sp>
        <p:nvSpPr>
          <p:cNvPr id="55300" name="Rectangle 3">
            <a:extLst>
              <a:ext uri="{FF2B5EF4-FFF2-40B4-BE49-F238E27FC236}">
                <a16:creationId xmlns:a16="http://schemas.microsoft.com/office/drawing/2014/main" id="{298BC3DB-8390-49C5-A070-604BD0FCFA34}"/>
              </a:ext>
            </a:extLst>
          </p:cNvPr>
          <p:cNvSpPr>
            <a:spLocks noGrp="1" noChangeArrowheads="1"/>
          </p:cNvSpPr>
          <p:nvPr>
            <p:ph type="body" idx="1"/>
          </p:nvPr>
        </p:nvSpPr>
        <p:spPr>
          <a:xfrm>
            <a:off x="927100" y="4387850"/>
            <a:ext cx="509587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89234A3-DFF3-4BEF-AD83-9F13B8B111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D535B0-BE1B-4BCB-B71D-1D41D6C61BDF}" type="slidenum">
              <a:rPr lang="en-US" altLang="en-US" smtClean="0"/>
              <a:pPr/>
              <a:t>31</a:t>
            </a:fld>
            <a:endParaRPr lang="en-US" altLang="en-US"/>
          </a:p>
        </p:txBody>
      </p:sp>
      <p:sp>
        <p:nvSpPr>
          <p:cNvPr id="57347" name="Rectangle 2">
            <a:extLst>
              <a:ext uri="{FF2B5EF4-FFF2-40B4-BE49-F238E27FC236}">
                <a16:creationId xmlns:a16="http://schemas.microsoft.com/office/drawing/2014/main" id="{56996F17-4F30-4405-90AB-0CB8CEFE41B0}"/>
              </a:ext>
            </a:extLst>
          </p:cNvPr>
          <p:cNvSpPr>
            <a:spLocks noGrp="1" noRot="1" noChangeAspect="1" noChangeArrowheads="1" noTextEdit="1"/>
          </p:cNvSpPr>
          <p:nvPr>
            <p:ph type="sldImg"/>
          </p:nvPr>
        </p:nvSpPr>
        <p:spPr>
          <a:xfrm>
            <a:off x="1141413" y="685800"/>
            <a:ext cx="4572000" cy="3429000"/>
          </a:xfrm>
          <a:ln/>
        </p:spPr>
      </p:sp>
      <p:sp>
        <p:nvSpPr>
          <p:cNvPr id="57348" name="Rectangle 3">
            <a:extLst>
              <a:ext uri="{FF2B5EF4-FFF2-40B4-BE49-F238E27FC236}">
                <a16:creationId xmlns:a16="http://schemas.microsoft.com/office/drawing/2014/main" id="{925AC4D7-BFD0-45A9-A2CF-84E7EE8D14E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52E5531-5BB7-4ACA-A1DD-400780B72237}"/>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79A98260-EFB5-4AD9-892E-46C9082F5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a:latin typeface="Arial" panose="020B0604020202020204" pitchFamily="34" charset="0"/>
              </a:rPr>
              <a:t>What will the audience be able to do after this training is complete? Briefly describe each objective how the audience will benefit from this presentation.</a:t>
            </a:r>
          </a:p>
        </p:txBody>
      </p:sp>
      <p:sp>
        <p:nvSpPr>
          <p:cNvPr id="59396" name="Slide Number Placeholder 3">
            <a:extLst>
              <a:ext uri="{FF2B5EF4-FFF2-40B4-BE49-F238E27FC236}">
                <a16:creationId xmlns:a16="http://schemas.microsoft.com/office/drawing/2014/main" id="{D5DCD27B-0B20-487B-B071-CD0C8A550D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A501D7-F9F4-40D3-A622-E027318622C1}" type="slidenum">
              <a:rPr lang="en-US" altLang="en-US" smtClean="0"/>
              <a:pPr/>
              <a:t>32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593CB8C-72DA-4ACF-B8A8-4167321B33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92CF4B-CFCD-497D-80D7-217BC0F16474}" type="slidenum">
              <a:rPr lang="en-US" altLang="en-US" smtClean="0"/>
              <a:pPr/>
              <a:t>33</a:t>
            </a:fld>
            <a:endParaRPr lang="en-US" altLang="en-US"/>
          </a:p>
        </p:txBody>
      </p:sp>
      <p:sp>
        <p:nvSpPr>
          <p:cNvPr id="61443" name="Rectangle 2">
            <a:extLst>
              <a:ext uri="{FF2B5EF4-FFF2-40B4-BE49-F238E27FC236}">
                <a16:creationId xmlns:a16="http://schemas.microsoft.com/office/drawing/2014/main" id="{A9F08DA8-2B13-45E8-A0A1-0EE2F7CB18FE}"/>
              </a:ext>
            </a:extLst>
          </p:cNvPr>
          <p:cNvSpPr>
            <a:spLocks noGrp="1" noRot="1" noChangeAspect="1" noChangeArrowheads="1" noTextEdit="1"/>
          </p:cNvSpPr>
          <p:nvPr>
            <p:ph type="sldImg"/>
          </p:nvPr>
        </p:nvSpPr>
        <p:spPr>
          <a:xfrm>
            <a:off x="1141413" y="685800"/>
            <a:ext cx="4572000" cy="3429000"/>
          </a:xfrm>
          <a:ln/>
        </p:spPr>
      </p:sp>
      <p:sp>
        <p:nvSpPr>
          <p:cNvPr id="61444" name="Rectangle 3">
            <a:extLst>
              <a:ext uri="{FF2B5EF4-FFF2-40B4-BE49-F238E27FC236}">
                <a16:creationId xmlns:a16="http://schemas.microsoft.com/office/drawing/2014/main" id="{3CC1E8A4-8ADD-46E1-A715-475040830BE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DAE4773-44AB-45D7-9A1A-7D09F742E0E0}"/>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0A3809F9-FF31-4EA8-BFAC-6C7F7B0D0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a:latin typeface="Arial" panose="020B0604020202020204" pitchFamily="34" charset="0"/>
              </a:rPr>
              <a:t>What will the audience be able to do after this training is complete? Briefly describe each objective how the audience will benefit from this presentation.</a:t>
            </a:r>
          </a:p>
        </p:txBody>
      </p:sp>
      <p:sp>
        <p:nvSpPr>
          <p:cNvPr id="63492" name="Slide Number Placeholder 3">
            <a:extLst>
              <a:ext uri="{FF2B5EF4-FFF2-40B4-BE49-F238E27FC236}">
                <a16:creationId xmlns:a16="http://schemas.microsoft.com/office/drawing/2014/main" id="{1860D8A8-3B5A-49E6-B3D2-323ADD7F34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38021-AF13-46C7-993F-B8EF537D4388}" type="slidenum">
              <a:rPr lang="en-US" altLang="en-US" smtClean="0"/>
              <a:pPr/>
              <a:t>34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B1C597F-80C0-4768-973F-C9E02BAF5A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A8B67F-C40B-42FA-A94A-A865D20EAAAF}" type="slidenum">
              <a:rPr lang="en-US" altLang="en-US" smtClean="0"/>
              <a:pPr/>
              <a:t>35</a:t>
            </a:fld>
            <a:endParaRPr lang="en-US" altLang="en-US"/>
          </a:p>
        </p:txBody>
      </p:sp>
      <p:sp>
        <p:nvSpPr>
          <p:cNvPr id="65539" name="Rectangle 2">
            <a:extLst>
              <a:ext uri="{FF2B5EF4-FFF2-40B4-BE49-F238E27FC236}">
                <a16:creationId xmlns:a16="http://schemas.microsoft.com/office/drawing/2014/main" id="{187CD19B-3F7A-4A7B-91A1-4FEE1C4700D4}"/>
              </a:ext>
            </a:extLst>
          </p:cNvPr>
          <p:cNvSpPr>
            <a:spLocks noGrp="1" noRot="1" noChangeAspect="1" noChangeArrowheads="1" noTextEdit="1"/>
          </p:cNvSpPr>
          <p:nvPr>
            <p:ph type="sldImg"/>
          </p:nvPr>
        </p:nvSpPr>
        <p:spPr>
          <a:xfrm>
            <a:off x="1141413" y="685800"/>
            <a:ext cx="4572000" cy="3429000"/>
          </a:xfrm>
          <a:ln/>
        </p:spPr>
      </p:sp>
      <p:sp>
        <p:nvSpPr>
          <p:cNvPr id="65540" name="Rectangle 3">
            <a:extLst>
              <a:ext uri="{FF2B5EF4-FFF2-40B4-BE49-F238E27FC236}">
                <a16:creationId xmlns:a16="http://schemas.microsoft.com/office/drawing/2014/main" id="{B9E4D34B-0B18-4062-839A-22AC4F7AA5E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AE1065-1119-4437-A6CC-12223EF30F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ADFDE9-E189-4744-BF11-E45D7D9C4DEF}" type="slidenum">
              <a:rPr lang="en-US" altLang="en-US" smtClean="0"/>
              <a:pPr/>
              <a:t>36</a:t>
            </a:fld>
            <a:endParaRPr lang="en-US" altLang="en-US"/>
          </a:p>
        </p:txBody>
      </p:sp>
      <p:sp>
        <p:nvSpPr>
          <p:cNvPr id="67587" name="Rectangle 2">
            <a:extLst>
              <a:ext uri="{FF2B5EF4-FFF2-40B4-BE49-F238E27FC236}">
                <a16:creationId xmlns:a16="http://schemas.microsoft.com/office/drawing/2014/main" id="{D179195F-3E1B-4D1A-AA01-DCA8DF825F71}"/>
              </a:ext>
            </a:extLst>
          </p:cNvPr>
          <p:cNvSpPr>
            <a:spLocks noGrp="1" noRot="1" noChangeAspect="1" noChangeArrowheads="1" noTextEdit="1"/>
          </p:cNvSpPr>
          <p:nvPr>
            <p:ph type="sldImg"/>
          </p:nvPr>
        </p:nvSpPr>
        <p:spPr>
          <a:xfrm>
            <a:off x="1141413" y="685800"/>
            <a:ext cx="4572000" cy="3429000"/>
          </a:xfrm>
          <a:ln/>
        </p:spPr>
      </p:sp>
      <p:sp>
        <p:nvSpPr>
          <p:cNvPr id="67588" name="Rectangle 3">
            <a:extLst>
              <a:ext uri="{FF2B5EF4-FFF2-40B4-BE49-F238E27FC236}">
                <a16:creationId xmlns:a16="http://schemas.microsoft.com/office/drawing/2014/main" id="{2F811589-2DB6-495A-A5BE-528242621C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2B5CE48-C5FB-405A-BC13-866A33051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2D124A-AEFD-44FE-8ED5-7DA5FE643694}" type="slidenum">
              <a:rPr lang="en-US" altLang="en-US" smtClean="0"/>
              <a:pPr/>
              <a:t>37</a:t>
            </a:fld>
            <a:endParaRPr lang="en-US" altLang="en-US"/>
          </a:p>
        </p:txBody>
      </p:sp>
      <p:sp>
        <p:nvSpPr>
          <p:cNvPr id="69635" name="Rectangle 2">
            <a:extLst>
              <a:ext uri="{FF2B5EF4-FFF2-40B4-BE49-F238E27FC236}">
                <a16:creationId xmlns:a16="http://schemas.microsoft.com/office/drawing/2014/main" id="{32E10791-5464-4FE3-B511-BD469E0E6ACA}"/>
              </a:ext>
            </a:extLst>
          </p:cNvPr>
          <p:cNvSpPr>
            <a:spLocks noGrp="1" noRot="1" noChangeAspect="1" noChangeArrowheads="1" noTextEdit="1"/>
          </p:cNvSpPr>
          <p:nvPr>
            <p:ph type="sldImg"/>
          </p:nvPr>
        </p:nvSpPr>
        <p:spPr>
          <a:xfrm>
            <a:off x="1141413" y="685800"/>
            <a:ext cx="4572000" cy="3429000"/>
          </a:xfrm>
          <a:ln/>
        </p:spPr>
      </p:sp>
      <p:sp>
        <p:nvSpPr>
          <p:cNvPr id="69636" name="Rectangle 3">
            <a:extLst>
              <a:ext uri="{FF2B5EF4-FFF2-40B4-BE49-F238E27FC236}">
                <a16:creationId xmlns:a16="http://schemas.microsoft.com/office/drawing/2014/main" id="{2B23137D-C321-42CC-ADB9-E889F39A19D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092EBA0-14AC-431B-B612-BA5782782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35CD18-81DE-4ACE-9535-F4FE264527CB}" type="slidenum">
              <a:rPr lang="en-US" altLang="en-US" smtClean="0"/>
              <a:pPr/>
              <a:t>38</a:t>
            </a:fld>
            <a:endParaRPr lang="en-US" altLang="en-US"/>
          </a:p>
        </p:txBody>
      </p:sp>
      <p:sp>
        <p:nvSpPr>
          <p:cNvPr id="71683" name="Rectangle 2">
            <a:extLst>
              <a:ext uri="{FF2B5EF4-FFF2-40B4-BE49-F238E27FC236}">
                <a16:creationId xmlns:a16="http://schemas.microsoft.com/office/drawing/2014/main" id="{C5DCC218-59BF-470F-8353-64006A1FCA8A}"/>
              </a:ext>
            </a:extLst>
          </p:cNvPr>
          <p:cNvSpPr>
            <a:spLocks noGrp="1" noRot="1" noChangeAspect="1" noChangeArrowheads="1" noTextEdit="1"/>
          </p:cNvSpPr>
          <p:nvPr>
            <p:ph type="sldImg"/>
          </p:nvPr>
        </p:nvSpPr>
        <p:spPr>
          <a:xfrm>
            <a:off x="1141413" y="685800"/>
            <a:ext cx="4572000" cy="3429000"/>
          </a:xfrm>
          <a:ln/>
        </p:spPr>
      </p:sp>
      <p:sp>
        <p:nvSpPr>
          <p:cNvPr id="71684" name="Rectangle 3">
            <a:extLst>
              <a:ext uri="{FF2B5EF4-FFF2-40B4-BE49-F238E27FC236}">
                <a16:creationId xmlns:a16="http://schemas.microsoft.com/office/drawing/2014/main" id="{AD96D38C-5BCE-407A-88B9-0161D6D7EA6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06FC6F1-2AC2-4446-AE0A-1265197595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6DE1D2-6943-401E-9BCD-DDB3C4FDD1F3}" type="slidenum">
              <a:rPr lang="en-US" altLang="en-US" smtClean="0"/>
              <a:pPr/>
              <a:t>39</a:t>
            </a:fld>
            <a:endParaRPr lang="en-US" altLang="en-US"/>
          </a:p>
        </p:txBody>
      </p:sp>
      <p:sp>
        <p:nvSpPr>
          <p:cNvPr id="73731" name="Rectangle 2">
            <a:extLst>
              <a:ext uri="{FF2B5EF4-FFF2-40B4-BE49-F238E27FC236}">
                <a16:creationId xmlns:a16="http://schemas.microsoft.com/office/drawing/2014/main" id="{B2D99D55-CA34-4B5A-B9DA-5F9C690B14CE}"/>
              </a:ext>
            </a:extLst>
          </p:cNvPr>
          <p:cNvSpPr>
            <a:spLocks noGrp="1" noRot="1" noChangeAspect="1" noChangeArrowheads="1" noTextEdit="1"/>
          </p:cNvSpPr>
          <p:nvPr>
            <p:ph type="sldImg"/>
          </p:nvPr>
        </p:nvSpPr>
        <p:spPr>
          <a:xfrm>
            <a:off x="1141413" y="685800"/>
            <a:ext cx="4572000" cy="3429000"/>
          </a:xfrm>
          <a:ln/>
        </p:spPr>
      </p:sp>
      <p:sp>
        <p:nvSpPr>
          <p:cNvPr id="73732" name="Rectangle 3">
            <a:extLst>
              <a:ext uri="{FF2B5EF4-FFF2-40B4-BE49-F238E27FC236}">
                <a16:creationId xmlns:a16="http://schemas.microsoft.com/office/drawing/2014/main" id="{9FA73EFC-6C42-4E7D-83B4-7FDA6BCA24E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0E12872-1BF1-4034-B1AF-99843B8E5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AC65F5-CE4F-4BB8-A5EA-FC01BE1BED9F}" type="slidenum">
              <a:rPr lang="en-US" altLang="en-US" smtClean="0"/>
              <a:pPr/>
              <a:t>5</a:t>
            </a:fld>
            <a:endParaRPr lang="en-US" altLang="en-US"/>
          </a:p>
        </p:txBody>
      </p:sp>
      <p:sp>
        <p:nvSpPr>
          <p:cNvPr id="12291" name="Rectangle 2">
            <a:extLst>
              <a:ext uri="{FF2B5EF4-FFF2-40B4-BE49-F238E27FC236}">
                <a16:creationId xmlns:a16="http://schemas.microsoft.com/office/drawing/2014/main" id="{BFF1D1BD-B2AD-4B05-AD81-E6355300FCF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F5C93AD-4388-4E12-A4BF-75A2A8278C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84150254-5F58-4ABB-B99F-46B8DB5AC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01DEB0-DEF4-4E9C-83B2-1D354CA90A09}" type="slidenum">
              <a:rPr lang="en-US" altLang="en-US" smtClean="0"/>
              <a:pPr/>
              <a:t>40</a:t>
            </a:fld>
            <a:endParaRPr lang="en-US" altLang="en-US"/>
          </a:p>
        </p:txBody>
      </p:sp>
      <p:sp>
        <p:nvSpPr>
          <p:cNvPr id="75779" name="Rectangle 2">
            <a:extLst>
              <a:ext uri="{FF2B5EF4-FFF2-40B4-BE49-F238E27FC236}">
                <a16:creationId xmlns:a16="http://schemas.microsoft.com/office/drawing/2014/main" id="{6DF75681-76F5-416D-9B1D-1524F6C412CB}"/>
              </a:ext>
            </a:extLst>
          </p:cNvPr>
          <p:cNvSpPr>
            <a:spLocks noGrp="1" noRot="1" noChangeAspect="1" noChangeArrowheads="1" noTextEdit="1"/>
          </p:cNvSpPr>
          <p:nvPr>
            <p:ph type="sldImg"/>
          </p:nvPr>
        </p:nvSpPr>
        <p:spPr>
          <a:xfrm>
            <a:off x="1141413" y="685800"/>
            <a:ext cx="4572000" cy="3429000"/>
          </a:xfrm>
          <a:ln/>
        </p:spPr>
      </p:sp>
      <p:sp>
        <p:nvSpPr>
          <p:cNvPr id="75780" name="Rectangle 3">
            <a:extLst>
              <a:ext uri="{FF2B5EF4-FFF2-40B4-BE49-F238E27FC236}">
                <a16:creationId xmlns:a16="http://schemas.microsoft.com/office/drawing/2014/main" id="{9B02D609-8F4B-456B-B065-752CBC3CF78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FBAF383-1848-417B-80C5-C843588E6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175F8B-8D12-4A25-B0F8-50AE056F2129}" type="slidenum">
              <a:rPr lang="en-US" altLang="en-US" smtClean="0"/>
              <a:pPr/>
              <a:t>43</a:t>
            </a:fld>
            <a:endParaRPr lang="en-US" altLang="en-US"/>
          </a:p>
        </p:txBody>
      </p:sp>
      <p:sp>
        <p:nvSpPr>
          <p:cNvPr id="79875" name="Rectangle 2">
            <a:extLst>
              <a:ext uri="{FF2B5EF4-FFF2-40B4-BE49-F238E27FC236}">
                <a16:creationId xmlns:a16="http://schemas.microsoft.com/office/drawing/2014/main" id="{BDA4AADC-CCD7-4257-9A3E-812415895CBE}"/>
              </a:ext>
            </a:extLst>
          </p:cNvPr>
          <p:cNvSpPr>
            <a:spLocks noGrp="1" noRot="1" noChangeAspect="1" noChangeArrowheads="1" noTextEdit="1"/>
          </p:cNvSpPr>
          <p:nvPr>
            <p:ph type="sldImg"/>
          </p:nvPr>
        </p:nvSpPr>
        <p:spPr>
          <a:xfrm>
            <a:off x="1144588" y="685800"/>
            <a:ext cx="4570412" cy="3427413"/>
          </a:xfrm>
          <a:ln/>
        </p:spPr>
      </p:sp>
      <p:sp>
        <p:nvSpPr>
          <p:cNvPr id="79876" name="Rectangle 3">
            <a:extLst>
              <a:ext uri="{FF2B5EF4-FFF2-40B4-BE49-F238E27FC236}">
                <a16:creationId xmlns:a16="http://schemas.microsoft.com/office/drawing/2014/main" id="{F08B9E90-7C3A-4FF7-84C0-A5ED53966F7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C616CCA-413F-4485-A53B-18BAF0E4C9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982FE1-E1CB-43B7-A3F5-AE6E21FC49C8}" type="slidenum">
              <a:rPr lang="en-US" altLang="en-US" smtClean="0"/>
              <a:pPr/>
              <a:t>44</a:t>
            </a:fld>
            <a:endParaRPr lang="en-US" altLang="en-US"/>
          </a:p>
        </p:txBody>
      </p:sp>
      <p:sp>
        <p:nvSpPr>
          <p:cNvPr id="81923" name="Rectangle 2">
            <a:extLst>
              <a:ext uri="{FF2B5EF4-FFF2-40B4-BE49-F238E27FC236}">
                <a16:creationId xmlns:a16="http://schemas.microsoft.com/office/drawing/2014/main" id="{F6B6DF30-F272-485A-8FE7-4AA3D8BBE06E}"/>
              </a:ext>
            </a:extLst>
          </p:cNvPr>
          <p:cNvSpPr>
            <a:spLocks noGrp="1" noRot="1" noChangeAspect="1" noChangeArrowheads="1" noTextEdit="1"/>
          </p:cNvSpPr>
          <p:nvPr>
            <p:ph type="sldImg"/>
          </p:nvPr>
        </p:nvSpPr>
        <p:spPr>
          <a:xfrm>
            <a:off x="1144588" y="685800"/>
            <a:ext cx="4570412" cy="3427413"/>
          </a:xfrm>
          <a:ln/>
        </p:spPr>
      </p:sp>
      <p:sp>
        <p:nvSpPr>
          <p:cNvPr id="81924" name="Rectangle 3">
            <a:extLst>
              <a:ext uri="{FF2B5EF4-FFF2-40B4-BE49-F238E27FC236}">
                <a16:creationId xmlns:a16="http://schemas.microsoft.com/office/drawing/2014/main" id="{07E0B5CF-B069-4909-8660-BADBC57DED3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F56984AF-56FE-444F-B77A-6BBB4E217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FAB447-B24B-49C6-94B2-217A398B8AB9}" type="slidenum">
              <a:rPr lang="en-US" altLang="en-US" smtClean="0"/>
              <a:pPr/>
              <a:t>46</a:t>
            </a:fld>
            <a:endParaRPr lang="en-US" altLang="en-US"/>
          </a:p>
        </p:txBody>
      </p:sp>
      <p:sp>
        <p:nvSpPr>
          <p:cNvPr id="84995" name="Rectangle 2">
            <a:extLst>
              <a:ext uri="{FF2B5EF4-FFF2-40B4-BE49-F238E27FC236}">
                <a16:creationId xmlns:a16="http://schemas.microsoft.com/office/drawing/2014/main" id="{7CC20820-5026-4D8C-A2DE-709DF1C9634B}"/>
              </a:ext>
            </a:extLst>
          </p:cNvPr>
          <p:cNvSpPr>
            <a:spLocks noGrp="1" noRot="1" noChangeAspect="1" noChangeArrowheads="1" noTextEdit="1"/>
          </p:cNvSpPr>
          <p:nvPr>
            <p:ph type="sldImg"/>
          </p:nvPr>
        </p:nvSpPr>
        <p:spPr>
          <a:xfrm>
            <a:off x="1141413" y="685800"/>
            <a:ext cx="4572000" cy="3429000"/>
          </a:xfrm>
          <a:ln/>
        </p:spPr>
      </p:sp>
      <p:sp>
        <p:nvSpPr>
          <p:cNvPr id="84996" name="Rectangle 3">
            <a:extLst>
              <a:ext uri="{FF2B5EF4-FFF2-40B4-BE49-F238E27FC236}">
                <a16:creationId xmlns:a16="http://schemas.microsoft.com/office/drawing/2014/main" id="{795BCAF9-A0BC-4728-A73C-167C61F02E7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DCE0BA3-A3B1-4991-8954-1E6CF93C19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FD0B52-F8BB-48CB-9C8C-1C42BA8F8A9B}" type="slidenum">
              <a:rPr lang="en-US" altLang="en-US" smtClean="0"/>
              <a:pPr/>
              <a:t>47</a:t>
            </a:fld>
            <a:endParaRPr lang="en-US" altLang="en-US"/>
          </a:p>
        </p:txBody>
      </p:sp>
      <p:sp>
        <p:nvSpPr>
          <p:cNvPr id="87043" name="Rectangle 2">
            <a:extLst>
              <a:ext uri="{FF2B5EF4-FFF2-40B4-BE49-F238E27FC236}">
                <a16:creationId xmlns:a16="http://schemas.microsoft.com/office/drawing/2014/main" id="{9C113A62-BFE1-4B23-B5F0-23059695928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1353CDAE-497E-45D9-AD8A-5F6DF3F3DFA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EA418E8-D4D3-4A8B-85A3-5B8A69629F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50A513-8955-47B7-8030-E7F55C1FC9FF}" type="slidenum">
              <a:rPr lang="en-US" altLang="en-US" smtClean="0"/>
              <a:pPr/>
              <a:t>48</a:t>
            </a:fld>
            <a:endParaRPr lang="en-US" altLang="en-US"/>
          </a:p>
        </p:txBody>
      </p:sp>
      <p:sp>
        <p:nvSpPr>
          <p:cNvPr id="89091" name="Rectangle 2">
            <a:extLst>
              <a:ext uri="{FF2B5EF4-FFF2-40B4-BE49-F238E27FC236}">
                <a16:creationId xmlns:a16="http://schemas.microsoft.com/office/drawing/2014/main" id="{D0970139-9FF0-4909-AA96-FB5B8F435E83}"/>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E880B94B-0860-49E8-B06C-39BC899E65B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39297AD-CB1B-45FD-977F-34FFB05C18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3FB58C-F304-4ED4-BAE9-B02C1B904F36}" type="slidenum">
              <a:rPr lang="en-US" altLang="en-US" smtClean="0"/>
              <a:pPr/>
              <a:t>49</a:t>
            </a:fld>
            <a:endParaRPr lang="en-US" altLang="en-US"/>
          </a:p>
        </p:txBody>
      </p:sp>
      <p:sp>
        <p:nvSpPr>
          <p:cNvPr id="91139" name="Rectangle 2">
            <a:extLst>
              <a:ext uri="{FF2B5EF4-FFF2-40B4-BE49-F238E27FC236}">
                <a16:creationId xmlns:a16="http://schemas.microsoft.com/office/drawing/2014/main" id="{C9ACFF53-8FCB-4E33-903F-2FBFACC52FE3}"/>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4DBAABA-8591-4088-A54C-D53F017F3AF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80A3280A-832D-4571-A220-987C4938A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C97EC6-3A78-44B0-A74C-CEE5775F565C}" type="slidenum">
              <a:rPr lang="en-US" altLang="en-US" smtClean="0"/>
              <a:pPr/>
              <a:t>50</a:t>
            </a:fld>
            <a:endParaRPr lang="en-US" altLang="en-US"/>
          </a:p>
        </p:txBody>
      </p:sp>
      <p:sp>
        <p:nvSpPr>
          <p:cNvPr id="93187" name="Rectangle 2">
            <a:extLst>
              <a:ext uri="{FF2B5EF4-FFF2-40B4-BE49-F238E27FC236}">
                <a16:creationId xmlns:a16="http://schemas.microsoft.com/office/drawing/2014/main" id="{B1192B3A-640C-4E38-801D-FB29D110CA34}"/>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491AA5C7-9F3F-475F-8399-A8948A59FF8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CC80C3F-9FA6-4DBA-9720-EE9F54E15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A04D04-D441-49B4-84FB-3D61413D4CDA}" type="slidenum">
              <a:rPr lang="en-US" altLang="en-US" smtClean="0"/>
              <a:pPr/>
              <a:t>51</a:t>
            </a:fld>
            <a:endParaRPr lang="en-US" altLang="en-US"/>
          </a:p>
        </p:txBody>
      </p:sp>
      <p:sp>
        <p:nvSpPr>
          <p:cNvPr id="95235" name="Rectangle 2">
            <a:extLst>
              <a:ext uri="{FF2B5EF4-FFF2-40B4-BE49-F238E27FC236}">
                <a16:creationId xmlns:a16="http://schemas.microsoft.com/office/drawing/2014/main" id="{0390DA6C-FB9E-4B6E-AE2B-30955C8B3291}"/>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1D94D86E-A4C8-47EC-96B4-E3400EC696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1F7CB871-77DD-4709-BFDF-D6B87B14BC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F43096-9DEA-4A95-BDF1-EA6482676B16}" type="slidenum">
              <a:rPr lang="en-US" altLang="en-US" smtClean="0"/>
              <a:pPr/>
              <a:t>52</a:t>
            </a:fld>
            <a:endParaRPr lang="en-US" altLang="en-US"/>
          </a:p>
        </p:txBody>
      </p:sp>
      <p:sp>
        <p:nvSpPr>
          <p:cNvPr id="97283" name="Rectangle 2">
            <a:extLst>
              <a:ext uri="{FF2B5EF4-FFF2-40B4-BE49-F238E27FC236}">
                <a16:creationId xmlns:a16="http://schemas.microsoft.com/office/drawing/2014/main" id="{EB0F7B20-E428-4013-AAD0-5E596199CD8F}"/>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B4A0C8F3-D506-4A74-8592-FCA492403D5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3FB0013-3CED-4607-9B0B-5C95073DCE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3971B3-2944-4A25-B1BC-157325B890CA}" type="slidenum">
              <a:rPr lang="en-US" altLang="en-US" smtClean="0"/>
              <a:pPr/>
              <a:t>6</a:t>
            </a:fld>
            <a:endParaRPr lang="en-US" altLang="en-US"/>
          </a:p>
        </p:txBody>
      </p:sp>
      <p:sp>
        <p:nvSpPr>
          <p:cNvPr id="14339" name="Rectangle 2">
            <a:extLst>
              <a:ext uri="{FF2B5EF4-FFF2-40B4-BE49-F238E27FC236}">
                <a16:creationId xmlns:a16="http://schemas.microsoft.com/office/drawing/2014/main" id="{A42AE585-5C32-403E-B188-7AB3A187ED4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0D2166C4-79C1-4927-885A-DA9D0CCD7B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49E20E46-DB5E-4BAA-8586-AB5C0324BD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A520C9-9210-4B71-BB20-560012DBDF33}" type="slidenum">
              <a:rPr lang="en-US" altLang="en-US" smtClean="0"/>
              <a:pPr/>
              <a:t>53</a:t>
            </a:fld>
            <a:endParaRPr lang="en-US" altLang="en-US"/>
          </a:p>
        </p:txBody>
      </p:sp>
      <p:sp>
        <p:nvSpPr>
          <p:cNvPr id="99331" name="Rectangle 2">
            <a:extLst>
              <a:ext uri="{FF2B5EF4-FFF2-40B4-BE49-F238E27FC236}">
                <a16:creationId xmlns:a16="http://schemas.microsoft.com/office/drawing/2014/main" id="{55CCFEBD-7105-41B3-8374-DBD58B43E002}"/>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CAB79AB5-C391-4A2B-A884-F8025474BBB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1D3767B-03A4-4B26-903E-A884AA00C6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44A5E9-D535-458A-809C-0630EDA67704}" type="slidenum">
              <a:rPr lang="en-US" altLang="en-US" smtClean="0"/>
              <a:pPr/>
              <a:t>54</a:t>
            </a:fld>
            <a:endParaRPr lang="en-US" altLang="en-US"/>
          </a:p>
        </p:txBody>
      </p:sp>
      <p:sp>
        <p:nvSpPr>
          <p:cNvPr id="101379" name="Rectangle 2">
            <a:extLst>
              <a:ext uri="{FF2B5EF4-FFF2-40B4-BE49-F238E27FC236}">
                <a16:creationId xmlns:a16="http://schemas.microsoft.com/office/drawing/2014/main" id="{194472F6-9309-4E65-AC95-FC1582BE496B}"/>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DEE1FB30-0712-4E57-83B4-B665DCA1056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48A7FE4-8997-46AA-8205-12609E313A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69FFC4-919B-498C-A92C-606F55097A88}" type="slidenum">
              <a:rPr lang="en-US" altLang="en-US" smtClean="0"/>
              <a:pPr/>
              <a:t>55</a:t>
            </a:fld>
            <a:endParaRPr lang="en-US" altLang="en-US"/>
          </a:p>
        </p:txBody>
      </p:sp>
      <p:sp>
        <p:nvSpPr>
          <p:cNvPr id="103427" name="Rectangle 2">
            <a:extLst>
              <a:ext uri="{FF2B5EF4-FFF2-40B4-BE49-F238E27FC236}">
                <a16:creationId xmlns:a16="http://schemas.microsoft.com/office/drawing/2014/main" id="{FD4A1C5D-C70E-4F4A-8FF6-E3FFD75403B0}"/>
              </a:ext>
            </a:extLst>
          </p:cNvPr>
          <p:cNvSpPr>
            <a:spLocks noGrp="1" noRot="1" noChangeAspect="1" noChangeArrowheads="1" noTextEdit="1"/>
          </p:cNvSpPr>
          <p:nvPr>
            <p:ph type="sldImg"/>
          </p:nvPr>
        </p:nvSpPr>
        <p:spPr>
          <a:xfrm>
            <a:off x="1141413" y="685800"/>
            <a:ext cx="4572000" cy="3429000"/>
          </a:xfrm>
          <a:ln/>
        </p:spPr>
      </p:sp>
      <p:sp>
        <p:nvSpPr>
          <p:cNvPr id="103428" name="Rectangle 3">
            <a:extLst>
              <a:ext uri="{FF2B5EF4-FFF2-40B4-BE49-F238E27FC236}">
                <a16:creationId xmlns:a16="http://schemas.microsoft.com/office/drawing/2014/main" id="{1F810C40-101B-410F-B847-66AC186E97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7CBC177C-8D11-4E4B-AB8A-E1D6BECF87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0B1F8F-59C9-4D4F-962E-10CE9ADBA9F1}" type="slidenum">
              <a:rPr lang="en-US" altLang="en-US" smtClean="0"/>
              <a:pPr/>
              <a:t>56</a:t>
            </a:fld>
            <a:endParaRPr lang="en-US" altLang="en-US"/>
          </a:p>
        </p:txBody>
      </p:sp>
      <p:sp>
        <p:nvSpPr>
          <p:cNvPr id="105475" name="Rectangle 2">
            <a:extLst>
              <a:ext uri="{FF2B5EF4-FFF2-40B4-BE49-F238E27FC236}">
                <a16:creationId xmlns:a16="http://schemas.microsoft.com/office/drawing/2014/main" id="{677BA9A6-75A5-4BCB-ADD2-0F33C0F96529}"/>
              </a:ext>
            </a:extLst>
          </p:cNvPr>
          <p:cNvSpPr>
            <a:spLocks noGrp="1" noRot="1" noChangeAspect="1" noChangeArrowheads="1" noTextEdit="1"/>
          </p:cNvSpPr>
          <p:nvPr>
            <p:ph type="sldImg"/>
          </p:nvPr>
        </p:nvSpPr>
        <p:spPr>
          <a:xfrm>
            <a:off x="1141413" y="685800"/>
            <a:ext cx="4572000" cy="3429000"/>
          </a:xfrm>
          <a:ln/>
        </p:spPr>
      </p:sp>
      <p:sp>
        <p:nvSpPr>
          <p:cNvPr id="105476" name="Rectangle 3">
            <a:extLst>
              <a:ext uri="{FF2B5EF4-FFF2-40B4-BE49-F238E27FC236}">
                <a16:creationId xmlns:a16="http://schemas.microsoft.com/office/drawing/2014/main" id="{56D13256-BF50-4703-B4D8-EF3C729162D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CAB9CD06-6550-4990-85DB-706C6A48FB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85093F-9F06-444E-9C08-5E9CF4267432}" type="slidenum">
              <a:rPr lang="en-US" altLang="en-US" smtClean="0"/>
              <a:pPr/>
              <a:t>57</a:t>
            </a:fld>
            <a:endParaRPr lang="en-US" altLang="en-US"/>
          </a:p>
        </p:txBody>
      </p:sp>
      <p:sp>
        <p:nvSpPr>
          <p:cNvPr id="107523" name="Rectangle 2">
            <a:extLst>
              <a:ext uri="{FF2B5EF4-FFF2-40B4-BE49-F238E27FC236}">
                <a16:creationId xmlns:a16="http://schemas.microsoft.com/office/drawing/2014/main" id="{1859C8FE-F191-4B9A-9823-72CF3F65BA33}"/>
              </a:ext>
            </a:extLst>
          </p:cNvPr>
          <p:cNvSpPr>
            <a:spLocks noGrp="1" noRot="1" noChangeAspect="1" noChangeArrowheads="1" noTextEdit="1"/>
          </p:cNvSpPr>
          <p:nvPr>
            <p:ph type="sldImg"/>
          </p:nvPr>
        </p:nvSpPr>
        <p:spPr>
          <a:xfrm>
            <a:off x="1141413" y="685800"/>
            <a:ext cx="4572000" cy="3429000"/>
          </a:xfrm>
          <a:ln/>
        </p:spPr>
      </p:sp>
      <p:sp>
        <p:nvSpPr>
          <p:cNvPr id="107524" name="Rectangle 3">
            <a:extLst>
              <a:ext uri="{FF2B5EF4-FFF2-40B4-BE49-F238E27FC236}">
                <a16:creationId xmlns:a16="http://schemas.microsoft.com/office/drawing/2014/main" id="{BC8C747B-ED62-4D8E-9359-F2403DF4367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04A17217-AD7B-40B7-9C18-F031785987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797BF8-E29A-4721-9835-703485C8DBFD}" type="slidenum">
              <a:rPr lang="en-US" altLang="en-US" smtClean="0"/>
              <a:pPr/>
              <a:t>58</a:t>
            </a:fld>
            <a:endParaRPr lang="en-US" altLang="en-US"/>
          </a:p>
        </p:txBody>
      </p:sp>
      <p:sp>
        <p:nvSpPr>
          <p:cNvPr id="109571" name="Rectangle 2">
            <a:extLst>
              <a:ext uri="{FF2B5EF4-FFF2-40B4-BE49-F238E27FC236}">
                <a16:creationId xmlns:a16="http://schemas.microsoft.com/office/drawing/2014/main" id="{B3117B1A-C49A-4771-8FA6-DA0CB2E359F0}"/>
              </a:ext>
            </a:extLst>
          </p:cNvPr>
          <p:cNvSpPr>
            <a:spLocks noGrp="1" noRot="1" noChangeAspect="1" noChangeArrowheads="1" noTextEdit="1"/>
          </p:cNvSpPr>
          <p:nvPr>
            <p:ph type="sldImg"/>
          </p:nvPr>
        </p:nvSpPr>
        <p:spPr>
          <a:xfrm>
            <a:off x="1141413" y="685800"/>
            <a:ext cx="4572000" cy="3429000"/>
          </a:xfrm>
          <a:ln/>
        </p:spPr>
      </p:sp>
      <p:sp>
        <p:nvSpPr>
          <p:cNvPr id="109572" name="Rectangle 3">
            <a:extLst>
              <a:ext uri="{FF2B5EF4-FFF2-40B4-BE49-F238E27FC236}">
                <a16:creationId xmlns:a16="http://schemas.microsoft.com/office/drawing/2014/main" id="{963211BF-32F8-4F5D-A8EC-985C87BD9C2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215C97E2-DDDB-44BE-BF90-EE5137601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160B03-5775-4C21-98BA-2E0B11235E1A}" type="slidenum">
              <a:rPr lang="en-US" altLang="en-US" smtClean="0"/>
              <a:pPr/>
              <a:t>59</a:t>
            </a:fld>
            <a:endParaRPr lang="en-US" altLang="en-US"/>
          </a:p>
        </p:txBody>
      </p:sp>
      <p:sp>
        <p:nvSpPr>
          <p:cNvPr id="111619" name="Rectangle 2">
            <a:extLst>
              <a:ext uri="{FF2B5EF4-FFF2-40B4-BE49-F238E27FC236}">
                <a16:creationId xmlns:a16="http://schemas.microsoft.com/office/drawing/2014/main" id="{8D283650-ED2E-4F1B-9574-893D189855CC}"/>
              </a:ext>
            </a:extLst>
          </p:cNvPr>
          <p:cNvSpPr>
            <a:spLocks noGrp="1" noRot="1" noChangeAspect="1" noChangeArrowheads="1" noTextEdit="1"/>
          </p:cNvSpPr>
          <p:nvPr>
            <p:ph type="sldImg"/>
          </p:nvPr>
        </p:nvSpPr>
        <p:spPr>
          <a:xfrm>
            <a:off x="1141413" y="685800"/>
            <a:ext cx="4572000" cy="3429000"/>
          </a:xfrm>
          <a:ln/>
        </p:spPr>
      </p:sp>
      <p:sp>
        <p:nvSpPr>
          <p:cNvPr id="111620" name="Rectangle 3">
            <a:extLst>
              <a:ext uri="{FF2B5EF4-FFF2-40B4-BE49-F238E27FC236}">
                <a16:creationId xmlns:a16="http://schemas.microsoft.com/office/drawing/2014/main" id="{B6ECF87D-3624-41A6-82CC-02DE86588D7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B446A80-CED4-4B6D-8A51-DE21CB0C2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477DA2-82EF-4422-83E4-B5D624F5C1E1}" type="slidenum">
              <a:rPr lang="en-US" altLang="en-US" smtClean="0"/>
              <a:pPr/>
              <a:t>61</a:t>
            </a:fld>
            <a:endParaRPr lang="en-US" altLang="en-US"/>
          </a:p>
        </p:txBody>
      </p:sp>
      <p:sp>
        <p:nvSpPr>
          <p:cNvPr id="114691" name="Rectangle 2">
            <a:extLst>
              <a:ext uri="{FF2B5EF4-FFF2-40B4-BE49-F238E27FC236}">
                <a16:creationId xmlns:a16="http://schemas.microsoft.com/office/drawing/2014/main" id="{8F6EB1C9-9039-4DF6-A110-DAB97B58AA2E}"/>
              </a:ext>
            </a:extLst>
          </p:cNvPr>
          <p:cNvSpPr>
            <a:spLocks noGrp="1" noRot="1" noChangeAspect="1" noChangeArrowheads="1" noTextEdit="1"/>
          </p:cNvSpPr>
          <p:nvPr>
            <p:ph type="sldImg"/>
          </p:nvPr>
        </p:nvSpPr>
        <p:spPr>
          <a:xfrm>
            <a:off x="1144588" y="685800"/>
            <a:ext cx="4570412" cy="3427413"/>
          </a:xfrm>
          <a:ln/>
        </p:spPr>
      </p:sp>
      <p:sp>
        <p:nvSpPr>
          <p:cNvPr id="114692" name="Rectangle 3">
            <a:extLst>
              <a:ext uri="{FF2B5EF4-FFF2-40B4-BE49-F238E27FC236}">
                <a16:creationId xmlns:a16="http://schemas.microsoft.com/office/drawing/2014/main" id="{377B45E2-EC65-4AC5-86CE-82B034C69C9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E83F2E12-D4ED-44C9-9C5D-F627C01495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18E4D4-E27B-40E2-B9DA-DD5332C11F62}" type="slidenum">
              <a:rPr lang="en-US" altLang="en-US" smtClean="0"/>
              <a:pPr/>
              <a:t>64</a:t>
            </a:fld>
            <a:endParaRPr lang="en-US" altLang="en-US"/>
          </a:p>
        </p:txBody>
      </p:sp>
      <p:sp>
        <p:nvSpPr>
          <p:cNvPr id="118787" name="Rectangle 2">
            <a:extLst>
              <a:ext uri="{FF2B5EF4-FFF2-40B4-BE49-F238E27FC236}">
                <a16:creationId xmlns:a16="http://schemas.microsoft.com/office/drawing/2014/main" id="{BA8C4ED8-B10E-412F-AEDA-D44D7D43F2B7}"/>
              </a:ext>
            </a:extLst>
          </p:cNvPr>
          <p:cNvSpPr>
            <a:spLocks noGrp="1" noRot="1" noChangeAspect="1" noChangeArrowheads="1" noTextEdit="1"/>
          </p:cNvSpPr>
          <p:nvPr>
            <p:ph type="sldImg"/>
          </p:nvPr>
        </p:nvSpPr>
        <p:spPr>
          <a:xfrm>
            <a:off x="1141413" y="685800"/>
            <a:ext cx="4572000" cy="3429000"/>
          </a:xfrm>
          <a:ln/>
        </p:spPr>
      </p:sp>
      <p:sp>
        <p:nvSpPr>
          <p:cNvPr id="118788" name="Rectangle 3">
            <a:extLst>
              <a:ext uri="{FF2B5EF4-FFF2-40B4-BE49-F238E27FC236}">
                <a16:creationId xmlns:a16="http://schemas.microsoft.com/office/drawing/2014/main" id="{F3C33A6C-47F8-4324-9295-EECE987402F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ACCB7C9-0B3E-4A9F-AC57-96FA9AC5D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5700" indent="-230188">
              <a:defRPr>
                <a:solidFill>
                  <a:schemeClr val="tx1"/>
                </a:solidFill>
                <a:latin typeface="Arial" panose="020B0604020202020204" pitchFamily="34" charset="0"/>
              </a:defRPr>
            </a:lvl3pPr>
            <a:lvl4pPr marL="1617663"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fld id="{41B8D423-5AA1-414C-968D-3CD31FB1F215}" type="slidenum">
              <a:rPr lang="en-US" altLang="en-US" smtClean="0"/>
              <a:pPr/>
              <a:t>72</a:t>
            </a:fld>
            <a:endParaRPr lang="en-US" altLang="en-US"/>
          </a:p>
        </p:txBody>
      </p:sp>
      <p:sp>
        <p:nvSpPr>
          <p:cNvPr id="128003" name="Rectangle 2">
            <a:extLst>
              <a:ext uri="{FF2B5EF4-FFF2-40B4-BE49-F238E27FC236}">
                <a16:creationId xmlns:a16="http://schemas.microsoft.com/office/drawing/2014/main" id="{64C41CE1-9835-4683-96A8-4B8BF9D1F913}"/>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709BC270-1B98-4CF5-A86C-D75D785A31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3208FF0-87BD-479A-9E8C-EAF16A2433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36600" indent="-282575" defTabSz="923925">
              <a:defRPr>
                <a:solidFill>
                  <a:schemeClr val="tx1"/>
                </a:solidFill>
                <a:latin typeface="Arial" panose="020B0604020202020204" pitchFamily="34" charset="0"/>
              </a:defRPr>
            </a:lvl2pPr>
            <a:lvl3pPr marL="1133475" indent="-225425" defTabSz="923925">
              <a:defRPr>
                <a:solidFill>
                  <a:schemeClr val="tx1"/>
                </a:solidFill>
                <a:latin typeface="Arial" panose="020B0604020202020204" pitchFamily="34" charset="0"/>
              </a:defRPr>
            </a:lvl3pPr>
            <a:lvl4pPr marL="1587500" indent="-225425" defTabSz="923925">
              <a:defRPr>
                <a:solidFill>
                  <a:schemeClr val="tx1"/>
                </a:solidFill>
                <a:latin typeface="Arial" panose="020B0604020202020204" pitchFamily="34" charset="0"/>
              </a:defRPr>
            </a:lvl4pPr>
            <a:lvl5pPr marL="2041525" indent="-225425" defTabSz="923925">
              <a:defRPr>
                <a:solidFill>
                  <a:schemeClr val="tx1"/>
                </a:solidFill>
                <a:latin typeface="Arial" panose="020B0604020202020204" pitchFamily="34" charset="0"/>
              </a:defRPr>
            </a:lvl5pPr>
            <a:lvl6pPr marL="2498725" indent="-225425" defTabSz="923925" eaLnBrk="0" fontAlgn="base" hangingPunct="0">
              <a:spcBef>
                <a:spcPct val="0"/>
              </a:spcBef>
              <a:spcAft>
                <a:spcPct val="0"/>
              </a:spcAft>
              <a:defRPr>
                <a:solidFill>
                  <a:schemeClr val="tx1"/>
                </a:solidFill>
                <a:latin typeface="Arial" panose="020B0604020202020204" pitchFamily="34" charset="0"/>
              </a:defRPr>
            </a:lvl6pPr>
            <a:lvl7pPr marL="2955925" indent="-225425" defTabSz="923925" eaLnBrk="0" fontAlgn="base" hangingPunct="0">
              <a:spcBef>
                <a:spcPct val="0"/>
              </a:spcBef>
              <a:spcAft>
                <a:spcPct val="0"/>
              </a:spcAft>
              <a:defRPr>
                <a:solidFill>
                  <a:schemeClr val="tx1"/>
                </a:solidFill>
                <a:latin typeface="Arial" panose="020B0604020202020204" pitchFamily="34" charset="0"/>
              </a:defRPr>
            </a:lvl7pPr>
            <a:lvl8pPr marL="3413125" indent="-225425" defTabSz="923925" eaLnBrk="0" fontAlgn="base" hangingPunct="0">
              <a:spcBef>
                <a:spcPct val="0"/>
              </a:spcBef>
              <a:spcAft>
                <a:spcPct val="0"/>
              </a:spcAft>
              <a:defRPr>
                <a:solidFill>
                  <a:schemeClr val="tx1"/>
                </a:solidFill>
                <a:latin typeface="Arial" panose="020B0604020202020204" pitchFamily="34" charset="0"/>
              </a:defRPr>
            </a:lvl8pPr>
            <a:lvl9pPr marL="3870325" indent="-225425" defTabSz="923925" eaLnBrk="0" fontAlgn="base" hangingPunct="0">
              <a:spcBef>
                <a:spcPct val="0"/>
              </a:spcBef>
              <a:spcAft>
                <a:spcPct val="0"/>
              </a:spcAft>
              <a:defRPr>
                <a:solidFill>
                  <a:schemeClr val="tx1"/>
                </a:solidFill>
                <a:latin typeface="Arial" panose="020B0604020202020204" pitchFamily="34" charset="0"/>
              </a:defRPr>
            </a:lvl9pPr>
          </a:lstStyle>
          <a:p>
            <a:fld id="{F4C39C71-47B9-4107-95DD-4EF416F247A7}" type="slidenum">
              <a:rPr lang="en-US" altLang="en-US" smtClean="0"/>
              <a:pPr/>
              <a:t>9</a:t>
            </a:fld>
            <a:endParaRPr lang="en-US" altLang="en-US"/>
          </a:p>
        </p:txBody>
      </p:sp>
      <p:sp>
        <p:nvSpPr>
          <p:cNvPr id="18435" name="Rectangle 2">
            <a:extLst>
              <a:ext uri="{FF2B5EF4-FFF2-40B4-BE49-F238E27FC236}">
                <a16:creationId xmlns:a16="http://schemas.microsoft.com/office/drawing/2014/main" id="{61A3158D-057F-4C36-ADE9-E9EB5DBE2AC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25BE254-99CF-43B5-B0D0-0FEA546366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46DB1BA-DD8E-468A-8634-F9B2EB55E8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877ACA-00E5-407F-881F-2002FA972DF1}" type="slidenum">
              <a:rPr lang="en-US" altLang="en-US" smtClean="0"/>
              <a:pPr/>
              <a:t>75</a:t>
            </a:fld>
            <a:endParaRPr lang="en-US" altLang="en-US"/>
          </a:p>
        </p:txBody>
      </p:sp>
      <p:sp>
        <p:nvSpPr>
          <p:cNvPr id="132099" name="Rectangle 2">
            <a:extLst>
              <a:ext uri="{FF2B5EF4-FFF2-40B4-BE49-F238E27FC236}">
                <a16:creationId xmlns:a16="http://schemas.microsoft.com/office/drawing/2014/main" id="{EB62D467-CA3C-4495-A8EF-8454B2115C2E}"/>
              </a:ext>
            </a:extLst>
          </p:cNvPr>
          <p:cNvSpPr>
            <a:spLocks noGrp="1" noRot="1" noChangeAspect="1" noChangeArrowheads="1" noTextEdit="1"/>
          </p:cNvSpPr>
          <p:nvPr>
            <p:ph type="sldImg"/>
          </p:nvPr>
        </p:nvSpPr>
        <p:spPr>
          <a:xfrm>
            <a:off x="1141413" y="685800"/>
            <a:ext cx="4572000" cy="3429000"/>
          </a:xfrm>
          <a:ln/>
        </p:spPr>
      </p:sp>
      <p:sp>
        <p:nvSpPr>
          <p:cNvPr id="132100" name="Rectangle 3">
            <a:extLst>
              <a:ext uri="{FF2B5EF4-FFF2-40B4-BE49-F238E27FC236}">
                <a16:creationId xmlns:a16="http://schemas.microsoft.com/office/drawing/2014/main" id="{FE48C7B7-3F61-4820-A419-EA89F24FEDD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BD3D08AC-4100-4756-BFA4-4114DA145D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94FA7E-16A4-43E8-9740-28A96985B6A3}" type="slidenum">
              <a:rPr lang="en-US" altLang="en-US" smtClean="0"/>
              <a:pPr/>
              <a:t>76</a:t>
            </a:fld>
            <a:endParaRPr lang="en-US" altLang="en-US"/>
          </a:p>
        </p:txBody>
      </p:sp>
      <p:sp>
        <p:nvSpPr>
          <p:cNvPr id="134147" name="Rectangle 2">
            <a:extLst>
              <a:ext uri="{FF2B5EF4-FFF2-40B4-BE49-F238E27FC236}">
                <a16:creationId xmlns:a16="http://schemas.microsoft.com/office/drawing/2014/main" id="{3FBE9E5F-C61C-4D58-B134-B9BB006BF329}"/>
              </a:ext>
            </a:extLst>
          </p:cNvPr>
          <p:cNvSpPr>
            <a:spLocks noGrp="1" noRot="1" noChangeAspect="1" noChangeArrowheads="1" noTextEdit="1"/>
          </p:cNvSpPr>
          <p:nvPr>
            <p:ph type="sldImg"/>
          </p:nvPr>
        </p:nvSpPr>
        <p:spPr>
          <a:xfrm>
            <a:off x="1141413" y="685800"/>
            <a:ext cx="4572000" cy="3429000"/>
          </a:xfrm>
          <a:ln/>
        </p:spPr>
      </p:sp>
      <p:sp>
        <p:nvSpPr>
          <p:cNvPr id="134148" name="Rectangle 3">
            <a:extLst>
              <a:ext uri="{FF2B5EF4-FFF2-40B4-BE49-F238E27FC236}">
                <a16:creationId xmlns:a16="http://schemas.microsoft.com/office/drawing/2014/main" id="{DE436CC9-8AC4-4E40-BC7D-A438A26D6F9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66016249-8D15-4FB6-8A77-C10B5B14E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D345D4-0A39-47CF-9E80-1C7EA67D0C7B}" type="slidenum">
              <a:rPr lang="en-US" altLang="en-US" smtClean="0"/>
              <a:pPr/>
              <a:t>77</a:t>
            </a:fld>
            <a:endParaRPr lang="en-US" altLang="en-US"/>
          </a:p>
        </p:txBody>
      </p:sp>
      <p:sp>
        <p:nvSpPr>
          <p:cNvPr id="136195" name="Rectangle 2">
            <a:extLst>
              <a:ext uri="{FF2B5EF4-FFF2-40B4-BE49-F238E27FC236}">
                <a16:creationId xmlns:a16="http://schemas.microsoft.com/office/drawing/2014/main" id="{24F46320-9B2C-4738-89E5-5FFB03BDC5A2}"/>
              </a:ext>
            </a:extLst>
          </p:cNvPr>
          <p:cNvSpPr>
            <a:spLocks noGrp="1" noRot="1" noChangeAspect="1" noChangeArrowheads="1" noTextEdit="1"/>
          </p:cNvSpPr>
          <p:nvPr>
            <p:ph type="sldImg"/>
          </p:nvPr>
        </p:nvSpPr>
        <p:spPr>
          <a:xfrm>
            <a:off x="1141413" y="685800"/>
            <a:ext cx="4572000" cy="3429000"/>
          </a:xfrm>
          <a:ln/>
        </p:spPr>
      </p:sp>
      <p:sp>
        <p:nvSpPr>
          <p:cNvPr id="136196" name="Rectangle 3">
            <a:extLst>
              <a:ext uri="{FF2B5EF4-FFF2-40B4-BE49-F238E27FC236}">
                <a16:creationId xmlns:a16="http://schemas.microsoft.com/office/drawing/2014/main" id="{E6D9AFC3-E4EE-408E-8285-A35EF39DF81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3FA3FA42-6338-4E32-B066-CC8B400A4B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E949C9-7C5D-4233-97C7-F74FF07A7689}" type="slidenum">
              <a:rPr lang="en-US" altLang="en-US" smtClean="0"/>
              <a:pPr/>
              <a:t>78</a:t>
            </a:fld>
            <a:endParaRPr lang="en-US" altLang="en-US"/>
          </a:p>
        </p:txBody>
      </p:sp>
      <p:sp>
        <p:nvSpPr>
          <p:cNvPr id="138243" name="Rectangle 2">
            <a:extLst>
              <a:ext uri="{FF2B5EF4-FFF2-40B4-BE49-F238E27FC236}">
                <a16:creationId xmlns:a16="http://schemas.microsoft.com/office/drawing/2014/main" id="{F77B64C2-3F14-4679-B65A-FE1FBEC1133C}"/>
              </a:ext>
            </a:extLst>
          </p:cNvPr>
          <p:cNvSpPr>
            <a:spLocks noGrp="1" noRot="1" noChangeAspect="1" noChangeArrowheads="1" noTextEdit="1"/>
          </p:cNvSpPr>
          <p:nvPr>
            <p:ph type="sldImg"/>
          </p:nvPr>
        </p:nvSpPr>
        <p:spPr>
          <a:xfrm>
            <a:off x="1141413" y="685800"/>
            <a:ext cx="4572000" cy="3429000"/>
          </a:xfrm>
          <a:ln/>
        </p:spPr>
      </p:sp>
      <p:sp>
        <p:nvSpPr>
          <p:cNvPr id="138244" name="Rectangle 3">
            <a:extLst>
              <a:ext uri="{FF2B5EF4-FFF2-40B4-BE49-F238E27FC236}">
                <a16:creationId xmlns:a16="http://schemas.microsoft.com/office/drawing/2014/main" id="{A9596A95-BD4D-46D5-BF91-0358733A7C0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0E9EA53-55F2-4D01-B5DE-1DA412309E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B54E20-71D0-4DA2-868C-BC1E054C2597}" type="slidenum">
              <a:rPr lang="en-US" altLang="en-US" smtClean="0"/>
              <a:pPr/>
              <a:t>79</a:t>
            </a:fld>
            <a:endParaRPr lang="en-US" altLang="en-US"/>
          </a:p>
        </p:txBody>
      </p:sp>
      <p:sp>
        <p:nvSpPr>
          <p:cNvPr id="140291" name="Rectangle 2">
            <a:extLst>
              <a:ext uri="{FF2B5EF4-FFF2-40B4-BE49-F238E27FC236}">
                <a16:creationId xmlns:a16="http://schemas.microsoft.com/office/drawing/2014/main" id="{EEA50CC7-4FC7-4FE5-976B-8430CDB76BB0}"/>
              </a:ext>
            </a:extLst>
          </p:cNvPr>
          <p:cNvSpPr>
            <a:spLocks noGrp="1" noRot="1" noChangeAspect="1" noChangeArrowheads="1" noTextEdit="1"/>
          </p:cNvSpPr>
          <p:nvPr>
            <p:ph type="sldImg"/>
          </p:nvPr>
        </p:nvSpPr>
        <p:spPr>
          <a:xfrm>
            <a:off x="1141413" y="685800"/>
            <a:ext cx="4572000" cy="3429000"/>
          </a:xfrm>
          <a:ln/>
        </p:spPr>
      </p:sp>
      <p:sp>
        <p:nvSpPr>
          <p:cNvPr id="140292" name="Rectangle 3">
            <a:extLst>
              <a:ext uri="{FF2B5EF4-FFF2-40B4-BE49-F238E27FC236}">
                <a16:creationId xmlns:a16="http://schemas.microsoft.com/office/drawing/2014/main" id="{8847E3A7-3AD8-4B5C-9ED1-2B0C9342B2B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C832092F-BB79-4C1A-B805-99B32EA4A7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BFE8F9-F1CD-45E9-9657-55ADD000D144}" type="slidenum">
              <a:rPr lang="en-US" altLang="en-US" smtClean="0"/>
              <a:pPr/>
              <a:t>80</a:t>
            </a:fld>
            <a:endParaRPr lang="en-US" altLang="en-US"/>
          </a:p>
        </p:txBody>
      </p:sp>
      <p:sp>
        <p:nvSpPr>
          <p:cNvPr id="142339" name="Rectangle 2">
            <a:extLst>
              <a:ext uri="{FF2B5EF4-FFF2-40B4-BE49-F238E27FC236}">
                <a16:creationId xmlns:a16="http://schemas.microsoft.com/office/drawing/2014/main" id="{D13071EC-68D2-41FB-90C7-427F06A5D358}"/>
              </a:ext>
            </a:extLst>
          </p:cNvPr>
          <p:cNvSpPr>
            <a:spLocks noGrp="1" noRot="1" noChangeAspect="1" noChangeArrowheads="1" noTextEdit="1"/>
          </p:cNvSpPr>
          <p:nvPr>
            <p:ph type="sldImg"/>
          </p:nvPr>
        </p:nvSpPr>
        <p:spPr>
          <a:xfrm>
            <a:off x="1141413" y="685800"/>
            <a:ext cx="4572000" cy="3429000"/>
          </a:xfrm>
          <a:ln/>
        </p:spPr>
      </p:sp>
      <p:sp>
        <p:nvSpPr>
          <p:cNvPr id="142340" name="Rectangle 3">
            <a:extLst>
              <a:ext uri="{FF2B5EF4-FFF2-40B4-BE49-F238E27FC236}">
                <a16:creationId xmlns:a16="http://schemas.microsoft.com/office/drawing/2014/main" id="{B83C5F74-2C57-4819-B994-A53518CEFD6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23464A6-7EB2-4679-909C-5F31D2638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24CBB4-ECB1-48F0-9F24-E6A48AB22147}" type="slidenum">
              <a:rPr lang="en-US" altLang="en-US" smtClean="0"/>
              <a:pPr/>
              <a:t>81</a:t>
            </a:fld>
            <a:endParaRPr lang="en-US" altLang="en-US"/>
          </a:p>
        </p:txBody>
      </p:sp>
      <p:sp>
        <p:nvSpPr>
          <p:cNvPr id="144387" name="Rectangle 2">
            <a:extLst>
              <a:ext uri="{FF2B5EF4-FFF2-40B4-BE49-F238E27FC236}">
                <a16:creationId xmlns:a16="http://schemas.microsoft.com/office/drawing/2014/main" id="{A613DB99-2A6B-459E-9E6C-DA921C2285EC}"/>
              </a:ext>
            </a:extLst>
          </p:cNvPr>
          <p:cNvSpPr>
            <a:spLocks noGrp="1" noRot="1" noChangeAspect="1" noChangeArrowheads="1" noTextEdit="1"/>
          </p:cNvSpPr>
          <p:nvPr>
            <p:ph type="sldImg"/>
          </p:nvPr>
        </p:nvSpPr>
        <p:spPr>
          <a:xfrm>
            <a:off x="1141413" y="685800"/>
            <a:ext cx="4572000" cy="3429000"/>
          </a:xfrm>
          <a:ln/>
        </p:spPr>
      </p:sp>
      <p:sp>
        <p:nvSpPr>
          <p:cNvPr id="144388" name="Rectangle 3">
            <a:extLst>
              <a:ext uri="{FF2B5EF4-FFF2-40B4-BE49-F238E27FC236}">
                <a16:creationId xmlns:a16="http://schemas.microsoft.com/office/drawing/2014/main" id="{F8921E7E-7F44-499D-B953-DBBCFA3A75D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3F7AF50C-FFAD-4FDF-962F-10B54E3682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16EB66-A09A-4843-8667-805D9777684A}" type="slidenum">
              <a:rPr lang="en-US" altLang="en-US" smtClean="0"/>
              <a:pPr/>
              <a:t>82</a:t>
            </a:fld>
            <a:endParaRPr lang="en-US" altLang="en-US"/>
          </a:p>
        </p:txBody>
      </p:sp>
      <p:sp>
        <p:nvSpPr>
          <p:cNvPr id="146435" name="Rectangle 2">
            <a:extLst>
              <a:ext uri="{FF2B5EF4-FFF2-40B4-BE49-F238E27FC236}">
                <a16:creationId xmlns:a16="http://schemas.microsoft.com/office/drawing/2014/main" id="{D5B19F9F-A18F-4675-A2A0-51E3AE7BCCEB}"/>
              </a:ext>
            </a:extLst>
          </p:cNvPr>
          <p:cNvSpPr>
            <a:spLocks noGrp="1" noRot="1" noChangeAspect="1" noChangeArrowheads="1" noTextEdit="1"/>
          </p:cNvSpPr>
          <p:nvPr>
            <p:ph type="sldImg"/>
          </p:nvPr>
        </p:nvSpPr>
        <p:spPr>
          <a:xfrm>
            <a:off x="1141413" y="685800"/>
            <a:ext cx="4572000" cy="3429000"/>
          </a:xfrm>
          <a:ln/>
        </p:spPr>
      </p:sp>
      <p:sp>
        <p:nvSpPr>
          <p:cNvPr id="146436" name="Rectangle 3">
            <a:extLst>
              <a:ext uri="{FF2B5EF4-FFF2-40B4-BE49-F238E27FC236}">
                <a16:creationId xmlns:a16="http://schemas.microsoft.com/office/drawing/2014/main" id="{346E5612-3D74-4302-BC81-190219C892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22A1B104-EDF1-4989-A43F-AC3A5E8F03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D085B9-DA80-4598-AD30-F098D4EB8B77}" type="slidenum">
              <a:rPr lang="en-US" altLang="en-US" smtClean="0"/>
              <a:pPr/>
              <a:t>83</a:t>
            </a:fld>
            <a:endParaRPr lang="en-US" altLang="en-US"/>
          </a:p>
        </p:txBody>
      </p:sp>
      <p:sp>
        <p:nvSpPr>
          <p:cNvPr id="148483" name="Rectangle 2">
            <a:extLst>
              <a:ext uri="{FF2B5EF4-FFF2-40B4-BE49-F238E27FC236}">
                <a16:creationId xmlns:a16="http://schemas.microsoft.com/office/drawing/2014/main" id="{5DA5575F-0AD3-4E8D-87EE-73D90D9F2FB5}"/>
              </a:ext>
            </a:extLst>
          </p:cNvPr>
          <p:cNvSpPr>
            <a:spLocks noGrp="1" noRot="1" noChangeAspect="1" noChangeArrowheads="1" noTextEdit="1"/>
          </p:cNvSpPr>
          <p:nvPr>
            <p:ph type="sldImg"/>
          </p:nvPr>
        </p:nvSpPr>
        <p:spPr>
          <a:xfrm>
            <a:off x="1141413" y="685800"/>
            <a:ext cx="4572000" cy="3429000"/>
          </a:xfrm>
          <a:ln/>
        </p:spPr>
      </p:sp>
      <p:sp>
        <p:nvSpPr>
          <p:cNvPr id="148484" name="Rectangle 3">
            <a:extLst>
              <a:ext uri="{FF2B5EF4-FFF2-40B4-BE49-F238E27FC236}">
                <a16:creationId xmlns:a16="http://schemas.microsoft.com/office/drawing/2014/main" id="{42367CB0-CCE3-404B-A560-AE9C653DF50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DF993F4F-C82B-406D-A93A-D24EE2D24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08640C-026A-4BDB-A6ED-32A9F5013D08}" type="slidenum">
              <a:rPr lang="en-US" altLang="en-US" smtClean="0"/>
              <a:pPr/>
              <a:t>84</a:t>
            </a:fld>
            <a:endParaRPr lang="en-US" altLang="en-US"/>
          </a:p>
        </p:txBody>
      </p:sp>
      <p:sp>
        <p:nvSpPr>
          <p:cNvPr id="150531" name="Rectangle 2">
            <a:extLst>
              <a:ext uri="{FF2B5EF4-FFF2-40B4-BE49-F238E27FC236}">
                <a16:creationId xmlns:a16="http://schemas.microsoft.com/office/drawing/2014/main" id="{06142E2E-D5F1-45A7-8F3A-53DCBB020FF1}"/>
              </a:ext>
            </a:extLst>
          </p:cNvPr>
          <p:cNvSpPr>
            <a:spLocks noGrp="1" noRot="1" noChangeAspect="1" noChangeArrowheads="1" noTextEdit="1"/>
          </p:cNvSpPr>
          <p:nvPr>
            <p:ph type="sldImg"/>
          </p:nvPr>
        </p:nvSpPr>
        <p:spPr>
          <a:xfrm>
            <a:off x="1141413" y="685800"/>
            <a:ext cx="4572000" cy="3429000"/>
          </a:xfrm>
          <a:ln/>
        </p:spPr>
      </p:sp>
      <p:sp>
        <p:nvSpPr>
          <p:cNvPr id="150532" name="Rectangle 3">
            <a:extLst>
              <a:ext uri="{FF2B5EF4-FFF2-40B4-BE49-F238E27FC236}">
                <a16:creationId xmlns:a16="http://schemas.microsoft.com/office/drawing/2014/main" id="{64DDEFB9-9949-4C5C-9AD9-092F3837B18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2200D6F-6432-400A-9150-6270ABE0BE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36600" indent="-282575" defTabSz="923925">
              <a:defRPr>
                <a:solidFill>
                  <a:schemeClr val="tx1"/>
                </a:solidFill>
                <a:latin typeface="Arial" panose="020B0604020202020204" pitchFamily="34" charset="0"/>
              </a:defRPr>
            </a:lvl2pPr>
            <a:lvl3pPr marL="1133475" indent="-225425" defTabSz="923925">
              <a:defRPr>
                <a:solidFill>
                  <a:schemeClr val="tx1"/>
                </a:solidFill>
                <a:latin typeface="Arial" panose="020B0604020202020204" pitchFamily="34" charset="0"/>
              </a:defRPr>
            </a:lvl3pPr>
            <a:lvl4pPr marL="1587500" indent="-225425" defTabSz="923925">
              <a:defRPr>
                <a:solidFill>
                  <a:schemeClr val="tx1"/>
                </a:solidFill>
                <a:latin typeface="Arial" panose="020B0604020202020204" pitchFamily="34" charset="0"/>
              </a:defRPr>
            </a:lvl4pPr>
            <a:lvl5pPr marL="2041525" indent="-225425" defTabSz="923925">
              <a:defRPr>
                <a:solidFill>
                  <a:schemeClr val="tx1"/>
                </a:solidFill>
                <a:latin typeface="Arial" panose="020B0604020202020204" pitchFamily="34" charset="0"/>
              </a:defRPr>
            </a:lvl5pPr>
            <a:lvl6pPr marL="2498725" indent="-225425" defTabSz="923925" eaLnBrk="0" fontAlgn="base" hangingPunct="0">
              <a:spcBef>
                <a:spcPct val="0"/>
              </a:spcBef>
              <a:spcAft>
                <a:spcPct val="0"/>
              </a:spcAft>
              <a:defRPr>
                <a:solidFill>
                  <a:schemeClr val="tx1"/>
                </a:solidFill>
                <a:latin typeface="Arial" panose="020B0604020202020204" pitchFamily="34" charset="0"/>
              </a:defRPr>
            </a:lvl6pPr>
            <a:lvl7pPr marL="2955925" indent="-225425" defTabSz="923925" eaLnBrk="0" fontAlgn="base" hangingPunct="0">
              <a:spcBef>
                <a:spcPct val="0"/>
              </a:spcBef>
              <a:spcAft>
                <a:spcPct val="0"/>
              </a:spcAft>
              <a:defRPr>
                <a:solidFill>
                  <a:schemeClr val="tx1"/>
                </a:solidFill>
                <a:latin typeface="Arial" panose="020B0604020202020204" pitchFamily="34" charset="0"/>
              </a:defRPr>
            </a:lvl7pPr>
            <a:lvl8pPr marL="3413125" indent="-225425" defTabSz="923925" eaLnBrk="0" fontAlgn="base" hangingPunct="0">
              <a:spcBef>
                <a:spcPct val="0"/>
              </a:spcBef>
              <a:spcAft>
                <a:spcPct val="0"/>
              </a:spcAft>
              <a:defRPr>
                <a:solidFill>
                  <a:schemeClr val="tx1"/>
                </a:solidFill>
                <a:latin typeface="Arial" panose="020B0604020202020204" pitchFamily="34" charset="0"/>
              </a:defRPr>
            </a:lvl8pPr>
            <a:lvl9pPr marL="3870325" indent="-225425" defTabSz="923925" eaLnBrk="0" fontAlgn="base" hangingPunct="0">
              <a:spcBef>
                <a:spcPct val="0"/>
              </a:spcBef>
              <a:spcAft>
                <a:spcPct val="0"/>
              </a:spcAft>
              <a:defRPr>
                <a:solidFill>
                  <a:schemeClr val="tx1"/>
                </a:solidFill>
                <a:latin typeface="Arial" panose="020B0604020202020204" pitchFamily="34" charset="0"/>
              </a:defRPr>
            </a:lvl9pPr>
          </a:lstStyle>
          <a:p>
            <a:fld id="{097B680D-BA08-4A3A-B8A7-142234A6DA64}" type="slidenum">
              <a:rPr lang="en-US" altLang="en-US" smtClean="0"/>
              <a:pPr/>
              <a:t>10</a:t>
            </a:fld>
            <a:endParaRPr lang="en-US" altLang="en-US"/>
          </a:p>
        </p:txBody>
      </p:sp>
      <p:sp>
        <p:nvSpPr>
          <p:cNvPr id="20483" name="Rectangle 2">
            <a:extLst>
              <a:ext uri="{FF2B5EF4-FFF2-40B4-BE49-F238E27FC236}">
                <a16:creationId xmlns:a16="http://schemas.microsoft.com/office/drawing/2014/main" id="{72F3D442-5360-4D97-8F18-225BF65BF57F}"/>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93E4E870-9D4B-4C0C-BC10-FB56FD67E6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A8E6BBFF-F61E-4149-ADE6-0DDB759768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386EE9-2E91-4F60-95DE-E8371D1C9DC0}" type="slidenum">
              <a:rPr lang="en-US" altLang="en-US" smtClean="0"/>
              <a:pPr/>
              <a:t>86</a:t>
            </a:fld>
            <a:endParaRPr lang="en-US" altLang="en-US"/>
          </a:p>
        </p:txBody>
      </p:sp>
      <p:sp>
        <p:nvSpPr>
          <p:cNvPr id="153603" name="Rectangle 2">
            <a:extLst>
              <a:ext uri="{FF2B5EF4-FFF2-40B4-BE49-F238E27FC236}">
                <a16:creationId xmlns:a16="http://schemas.microsoft.com/office/drawing/2014/main" id="{E65303C8-6AC3-44A7-96FB-AACA09AAE2B9}"/>
              </a:ext>
            </a:extLst>
          </p:cNvPr>
          <p:cNvSpPr>
            <a:spLocks noGrp="1" noRot="1" noChangeAspect="1" noChangeArrowheads="1" noTextEdit="1"/>
          </p:cNvSpPr>
          <p:nvPr>
            <p:ph type="sldImg"/>
          </p:nvPr>
        </p:nvSpPr>
        <p:spPr>
          <a:xfrm>
            <a:off x="1141413" y="685800"/>
            <a:ext cx="4572000" cy="3429000"/>
          </a:xfrm>
          <a:ln/>
        </p:spPr>
      </p:sp>
      <p:sp>
        <p:nvSpPr>
          <p:cNvPr id="153604" name="Rectangle 3">
            <a:extLst>
              <a:ext uri="{FF2B5EF4-FFF2-40B4-BE49-F238E27FC236}">
                <a16:creationId xmlns:a16="http://schemas.microsoft.com/office/drawing/2014/main" id="{4D27C6A6-14AF-4C69-8FF2-3475C0A506D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53BCE97A-E8AE-4415-BA5A-9F63D94D3C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FEED96-F4F8-40FF-AB37-6273FF325249}" type="slidenum">
              <a:rPr lang="en-US" altLang="en-US" smtClean="0"/>
              <a:pPr/>
              <a:t>87</a:t>
            </a:fld>
            <a:endParaRPr lang="en-US" altLang="en-US"/>
          </a:p>
        </p:txBody>
      </p:sp>
      <p:sp>
        <p:nvSpPr>
          <p:cNvPr id="155651" name="Rectangle 2">
            <a:extLst>
              <a:ext uri="{FF2B5EF4-FFF2-40B4-BE49-F238E27FC236}">
                <a16:creationId xmlns:a16="http://schemas.microsoft.com/office/drawing/2014/main" id="{C1E7122A-F892-41B9-A2EF-44D76DA2B1D7}"/>
              </a:ext>
            </a:extLst>
          </p:cNvPr>
          <p:cNvSpPr>
            <a:spLocks noGrp="1" noRot="1" noChangeAspect="1" noChangeArrowheads="1" noTextEdit="1"/>
          </p:cNvSpPr>
          <p:nvPr>
            <p:ph type="sldImg"/>
          </p:nvPr>
        </p:nvSpPr>
        <p:spPr>
          <a:xfrm>
            <a:off x="1144588" y="685800"/>
            <a:ext cx="4570412" cy="3427413"/>
          </a:xfrm>
          <a:ln/>
        </p:spPr>
      </p:sp>
      <p:sp>
        <p:nvSpPr>
          <p:cNvPr id="155652" name="Rectangle 3">
            <a:extLst>
              <a:ext uri="{FF2B5EF4-FFF2-40B4-BE49-F238E27FC236}">
                <a16:creationId xmlns:a16="http://schemas.microsoft.com/office/drawing/2014/main" id="{482839C7-42DF-4956-9C90-C099CDB5586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0C970B44-FE9B-45AB-BB46-59CB2C3E92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37E6C6-99BF-48CA-AD5A-303C8FB84AAE}" type="slidenum">
              <a:rPr lang="en-US" altLang="en-US" smtClean="0"/>
              <a:pPr/>
              <a:t>88</a:t>
            </a:fld>
            <a:endParaRPr lang="en-US" altLang="en-US"/>
          </a:p>
        </p:txBody>
      </p:sp>
      <p:sp>
        <p:nvSpPr>
          <p:cNvPr id="157699" name="Rectangle 2">
            <a:extLst>
              <a:ext uri="{FF2B5EF4-FFF2-40B4-BE49-F238E27FC236}">
                <a16:creationId xmlns:a16="http://schemas.microsoft.com/office/drawing/2014/main" id="{61CF3804-4C0B-4867-B580-B9463E3A5F3F}"/>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FBBEA6ED-9B59-4FDA-9AC1-1F846A57F1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5893D565-F94F-4DCD-B8C6-A6650181F2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9F8D3D-0F60-420A-A885-1863A1203163}" type="slidenum">
              <a:rPr lang="en-US" altLang="en-US" smtClean="0"/>
              <a:pPr/>
              <a:t>89</a:t>
            </a:fld>
            <a:endParaRPr lang="en-US" altLang="en-US"/>
          </a:p>
        </p:txBody>
      </p:sp>
      <p:sp>
        <p:nvSpPr>
          <p:cNvPr id="159747" name="Rectangle 2">
            <a:extLst>
              <a:ext uri="{FF2B5EF4-FFF2-40B4-BE49-F238E27FC236}">
                <a16:creationId xmlns:a16="http://schemas.microsoft.com/office/drawing/2014/main" id="{10F812D9-489A-4263-8C80-9D0AB0C4FD4E}"/>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3C84421D-7A73-491E-9E1B-D435294AC8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D44AFFDB-1445-493F-9448-010BE8F6C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0460DB-49E4-49D8-95CC-42E658150ABF}" type="slidenum">
              <a:rPr lang="en-US" altLang="en-US" smtClean="0"/>
              <a:pPr/>
              <a:t>90</a:t>
            </a:fld>
            <a:endParaRPr lang="en-US" altLang="en-US"/>
          </a:p>
        </p:txBody>
      </p:sp>
      <p:sp>
        <p:nvSpPr>
          <p:cNvPr id="161795" name="Rectangle 2">
            <a:extLst>
              <a:ext uri="{FF2B5EF4-FFF2-40B4-BE49-F238E27FC236}">
                <a16:creationId xmlns:a16="http://schemas.microsoft.com/office/drawing/2014/main" id="{5F614B9E-11F7-4DAC-8EFC-54BAC413BFE2}"/>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712CB780-2162-4B7E-AB26-85B680D94A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65128C1A-ADFB-428C-939B-0C5ECCB83F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9DF2C1-6681-43F5-BEBE-DA83909F398B}" type="slidenum">
              <a:rPr lang="en-US" altLang="en-US" smtClean="0"/>
              <a:pPr/>
              <a:t>91</a:t>
            </a:fld>
            <a:endParaRPr lang="en-US" altLang="en-US"/>
          </a:p>
        </p:txBody>
      </p:sp>
      <p:sp>
        <p:nvSpPr>
          <p:cNvPr id="163843" name="Rectangle 2">
            <a:extLst>
              <a:ext uri="{FF2B5EF4-FFF2-40B4-BE49-F238E27FC236}">
                <a16:creationId xmlns:a16="http://schemas.microsoft.com/office/drawing/2014/main" id="{64C846A5-7E37-4EAF-82D2-EAF4B4221791}"/>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F6E9E09B-D5E3-47CB-8EF3-3EED4EB245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1D3EC1F6-5891-4CF7-BB90-AD9BCFC4D4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097BB6-E031-4BAE-8567-E54DFB18433D}" type="slidenum">
              <a:rPr lang="en-US" altLang="en-US" smtClean="0"/>
              <a:pPr/>
              <a:t>92</a:t>
            </a:fld>
            <a:endParaRPr lang="en-US" altLang="en-US"/>
          </a:p>
        </p:txBody>
      </p:sp>
      <p:sp>
        <p:nvSpPr>
          <p:cNvPr id="165891" name="Rectangle 2">
            <a:extLst>
              <a:ext uri="{FF2B5EF4-FFF2-40B4-BE49-F238E27FC236}">
                <a16:creationId xmlns:a16="http://schemas.microsoft.com/office/drawing/2014/main" id="{0781BB7F-E5D4-4246-8D8B-3097DE1BA094}"/>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FDB7A35C-20EC-4607-9203-12D7442236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EDC5B398-A6B7-46B8-8052-EE0B4A881E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67D9EE-8911-40DB-8ADB-0AF2CBE65625}" type="slidenum">
              <a:rPr lang="en-US" altLang="en-US" smtClean="0"/>
              <a:pPr/>
              <a:t>93</a:t>
            </a:fld>
            <a:endParaRPr lang="en-US" altLang="en-US"/>
          </a:p>
        </p:txBody>
      </p:sp>
      <p:sp>
        <p:nvSpPr>
          <p:cNvPr id="167939" name="Rectangle 2">
            <a:extLst>
              <a:ext uri="{FF2B5EF4-FFF2-40B4-BE49-F238E27FC236}">
                <a16:creationId xmlns:a16="http://schemas.microsoft.com/office/drawing/2014/main" id="{A0008F3D-D4DB-4DB8-89D8-0A7012AC0D6F}"/>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908E7763-47FE-459B-9746-CB4AD6E4BE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F6D89C06-B0EA-40B3-9E36-689FACAED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32CBE4-2805-466F-B720-13AE24AFA5A3}" type="slidenum">
              <a:rPr lang="en-US" altLang="en-US" smtClean="0"/>
              <a:pPr/>
              <a:t>94</a:t>
            </a:fld>
            <a:endParaRPr lang="en-US" altLang="en-US"/>
          </a:p>
        </p:txBody>
      </p:sp>
      <p:sp>
        <p:nvSpPr>
          <p:cNvPr id="169987" name="Rectangle 2">
            <a:extLst>
              <a:ext uri="{FF2B5EF4-FFF2-40B4-BE49-F238E27FC236}">
                <a16:creationId xmlns:a16="http://schemas.microsoft.com/office/drawing/2014/main" id="{B132D4F4-A0CE-49D5-8CB0-323804D7ACAD}"/>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C570DD03-AB7B-4147-8B8C-B8EB8A24A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21C56CBF-9ED7-4E54-8622-56F8CCBF7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EA18E8-B8F9-4050-97E8-26A3A5890337}" type="slidenum">
              <a:rPr lang="en-US" altLang="en-US" smtClean="0"/>
              <a:pPr/>
              <a:t>95</a:t>
            </a:fld>
            <a:endParaRPr lang="en-US" altLang="en-US"/>
          </a:p>
        </p:txBody>
      </p:sp>
      <p:sp>
        <p:nvSpPr>
          <p:cNvPr id="172035" name="Rectangle 2">
            <a:extLst>
              <a:ext uri="{FF2B5EF4-FFF2-40B4-BE49-F238E27FC236}">
                <a16:creationId xmlns:a16="http://schemas.microsoft.com/office/drawing/2014/main" id="{F883EB77-A66C-4A11-8146-5618C3E7EF88}"/>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95F6139F-33BF-4377-A2B0-94E2407F6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441D435-2FDF-4142-8027-5C459FACDA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3374E5-1729-4A49-919B-B69F70FD9369}" type="slidenum">
              <a:rPr lang="en-US" altLang="en-US" smtClean="0"/>
              <a:pPr/>
              <a:t>12</a:t>
            </a:fld>
            <a:endParaRPr lang="en-US" altLang="en-US"/>
          </a:p>
        </p:txBody>
      </p:sp>
      <p:sp>
        <p:nvSpPr>
          <p:cNvPr id="23555" name="Rectangle 2">
            <a:extLst>
              <a:ext uri="{FF2B5EF4-FFF2-40B4-BE49-F238E27FC236}">
                <a16:creationId xmlns:a16="http://schemas.microsoft.com/office/drawing/2014/main" id="{E8491B3C-3554-418F-AC9C-1CCEFEA64F05}"/>
              </a:ext>
            </a:extLst>
          </p:cNvPr>
          <p:cNvSpPr>
            <a:spLocks noGrp="1" noRot="1" noChangeAspect="1" noChangeArrowheads="1" noTextEdit="1"/>
          </p:cNvSpPr>
          <p:nvPr>
            <p:ph type="sldImg"/>
          </p:nvPr>
        </p:nvSpPr>
        <p:spPr>
          <a:xfrm>
            <a:off x="1163638" y="692150"/>
            <a:ext cx="4619625" cy="3463925"/>
          </a:xfrm>
          <a:ln/>
        </p:spPr>
      </p:sp>
      <p:sp>
        <p:nvSpPr>
          <p:cNvPr id="23556" name="Rectangle 3">
            <a:extLst>
              <a:ext uri="{FF2B5EF4-FFF2-40B4-BE49-F238E27FC236}">
                <a16:creationId xmlns:a16="http://schemas.microsoft.com/office/drawing/2014/main" id="{EFEDEEF8-5BA2-48A8-BB4D-7BF89F2990AA}"/>
              </a:ext>
            </a:extLst>
          </p:cNvPr>
          <p:cNvSpPr>
            <a:spLocks noGrp="1" noChangeArrowheads="1"/>
          </p:cNvSpPr>
          <p:nvPr>
            <p:ph type="body" idx="1"/>
          </p:nvPr>
        </p:nvSpPr>
        <p:spPr>
          <a:xfrm>
            <a:off x="927100" y="4387850"/>
            <a:ext cx="509587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495B9C97-C1A1-4431-B19C-CA705ED9EF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7FBBFB-1B1B-4750-AA35-288112B3E494}" type="slidenum">
              <a:rPr lang="en-US" altLang="en-US" smtClean="0"/>
              <a:pPr/>
              <a:t>96</a:t>
            </a:fld>
            <a:endParaRPr lang="en-US" altLang="en-US"/>
          </a:p>
        </p:txBody>
      </p:sp>
      <p:sp>
        <p:nvSpPr>
          <p:cNvPr id="174083" name="Rectangle 2">
            <a:extLst>
              <a:ext uri="{FF2B5EF4-FFF2-40B4-BE49-F238E27FC236}">
                <a16:creationId xmlns:a16="http://schemas.microsoft.com/office/drawing/2014/main" id="{1FFE4281-3F27-42EA-A6D0-5CCCD22CC4DC}"/>
              </a:ext>
            </a:extLst>
          </p:cNvPr>
          <p:cNvSpPr>
            <a:spLocks noGrp="1" noRot="1" noChangeAspect="1" noChangeArrowheads="1" noTextEdit="1"/>
          </p:cNvSpPr>
          <p:nvPr>
            <p:ph type="sldImg"/>
          </p:nvPr>
        </p:nvSpPr>
        <p:spPr>
          <a:ln/>
        </p:spPr>
      </p:sp>
      <p:sp>
        <p:nvSpPr>
          <p:cNvPr id="174084" name="Rectangle 3">
            <a:extLst>
              <a:ext uri="{FF2B5EF4-FFF2-40B4-BE49-F238E27FC236}">
                <a16:creationId xmlns:a16="http://schemas.microsoft.com/office/drawing/2014/main" id="{53295F74-9E7E-49D1-8ED1-227BA8A906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2A371B34-3C2E-497C-A3A7-059ADFB491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D0F3BC-7178-4727-9DE3-B93CBFAEB5A6}" type="slidenum">
              <a:rPr lang="en-US" altLang="en-US" smtClean="0"/>
              <a:pPr/>
              <a:t>97</a:t>
            </a:fld>
            <a:endParaRPr lang="en-US" altLang="en-US"/>
          </a:p>
        </p:txBody>
      </p:sp>
      <p:sp>
        <p:nvSpPr>
          <p:cNvPr id="176131" name="Rectangle 2">
            <a:extLst>
              <a:ext uri="{FF2B5EF4-FFF2-40B4-BE49-F238E27FC236}">
                <a16:creationId xmlns:a16="http://schemas.microsoft.com/office/drawing/2014/main" id="{535B1F15-948D-4867-AE3D-8E30B01021C5}"/>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185AC81C-CB1A-4B13-AEFE-D0739A8FE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27B800BC-3E9E-4F5B-AF2A-76831AF78D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B22AE2-74C2-46B1-9E42-DEA9FF0E9AAE}" type="slidenum">
              <a:rPr lang="en-US" altLang="en-US" smtClean="0"/>
              <a:pPr/>
              <a:t>98</a:t>
            </a:fld>
            <a:endParaRPr lang="en-US" altLang="en-US"/>
          </a:p>
        </p:txBody>
      </p:sp>
      <p:sp>
        <p:nvSpPr>
          <p:cNvPr id="178179" name="Rectangle 2">
            <a:extLst>
              <a:ext uri="{FF2B5EF4-FFF2-40B4-BE49-F238E27FC236}">
                <a16:creationId xmlns:a16="http://schemas.microsoft.com/office/drawing/2014/main" id="{BF3416E2-874B-459D-9400-EEE87EAD4F39}"/>
              </a:ext>
            </a:extLst>
          </p:cNvPr>
          <p:cNvSpPr>
            <a:spLocks noGrp="1" noRot="1" noChangeAspect="1" noChangeArrowheads="1" noTextEdit="1"/>
          </p:cNvSpPr>
          <p:nvPr>
            <p:ph type="sldImg"/>
          </p:nvPr>
        </p:nvSpPr>
        <p:spPr>
          <a:ln/>
        </p:spPr>
      </p:sp>
      <p:sp>
        <p:nvSpPr>
          <p:cNvPr id="178180" name="Rectangle 3">
            <a:extLst>
              <a:ext uri="{FF2B5EF4-FFF2-40B4-BE49-F238E27FC236}">
                <a16:creationId xmlns:a16="http://schemas.microsoft.com/office/drawing/2014/main" id="{54C922D5-7265-4FFC-B3C2-457A752B3E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E212294B-1881-4420-9F75-F141A62C35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09B799-743B-41B1-9F6D-65EC8E1379E2}" type="slidenum">
              <a:rPr lang="en-US" altLang="en-US" smtClean="0"/>
              <a:pPr/>
              <a:t>99</a:t>
            </a:fld>
            <a:endParaRPr lang="en-US" altLang="en-US"/>
          </a:p>
        </p:txBody>
      </p:sp>
      <p:sp>
        <p:nvSpPr>
          <p:cNvPr id="180227" name="Rectangle 2">
            <a:extLst>
              <a:ext uri="{FF2B5EF4-FFF2-40B4-BE49-F238E27FC236}">
                <a16:creationId xmlns:a16="http://schemas.microsoft.com/office/drawing/2014/main" id="{CA1CC995-5059-486D-B585-0118B584B5CE}"/>
              </a:ext>
            </a:extLst>
          </p:cNvPr>
          <p:cNvSpPr>
            <a:spLocks noGrp="1" noRot="1" noChangeAspect="1" noChangeArrowheads="1" noTextEdit="1"/>
          </p:cNvSpPr>
          <p:nvPr>
            <p:ph type="sldImg"/>
          </p:nvPr>
        </p:nvSpPr>
        <p:spPr>
          <a:ln/>
        </p:spPr>
      </p:sp>
      <p:sp>
        <p:nvSpPr>
          <p:cNvPr id="180228" name="Rectangle 3">
            <a:extLst>
              <a:ext uri="{FF2B5EF4-FFF2-40B4-BE49-F238E27FC236}">
                <a16:creationId xmlns:a16="http://schemas.microsoft.com/office/drawing/2014/main" id="{B9231EBD-5602-417F-A85F-909E506DA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51E1C7A5-7814-45FA-89E5-774AECC65B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D87E6F-6A29-4BD3-94F2-9956E8EAD263}" type="slidenum">
              <a:rPr lang="en-US" altLang="en-US" smtClean="0"/>
              <a:pPr/>
              <a:t>100</a:t>
            </a:fld>
            <a:endParaRPr lang="en-US" altLang="en-US"/>
          </a:p>
        </p:txBody>
      </p:sp>
      <p:sp>
        <p:nvSpPr>
          <p:cNvPr id="182275" name="Rectangle 2">
            <a:extLst>
              <a:ext uri="{FF2B5EF4-FFF2-40B4-BE49-F238E27FC236}">
                <a16:creationId xmlns:a16="http://schemas.microsoft.com/office/drawing/2014/main" id="{C7ABC37A-BFB3-47C9-8D53-C505DE5D813F}"/>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F226F210-CC08-4C87-ACF7-ED5FDA55DF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2ACF02C3-4014-4042-B140-B164AD92B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06A172-BF45-4500-9663-0D5EF3D54E45}" type="slidenum">
              <a:rPr lang="en-US" altLang="en-US" smtClean="0"/>
              <a:pPr/>
              <a:t>101</a:t>
            </a:fld>
            <a:endParaRPr lang="en-US" altLang="en-US"/>
          </a:p>
        </p:txBody>
      </p:sp>
      <p:sp>
        <p:nvSpPr>
          <p:cNvPr id="184323" name="Rectangle 2">
            <a:extLst>
              <a:ext uri="{FF2B5EF4-FFF2-40B4-BE49-F238E27FC236}">
                <a16:creationId xmlns:a16="http://schemas.microsoft.com/office/drawing/2014/main" id="{E7FCE22C-BDDD-499D-8ACF-4DE403EDB90D}"/>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3C685B06-6186-4AA7-951C-3836D395D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8D7959CF-2EFC-46A8-9D0B-FD8F42497D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1DDF0B-34F2-410B-8ED2-681DF2486FF4}" type="slidenum">
              <a:rPr lang="en-US" altLang="en-US" smtClean="0"/>
              <a:pPr/>
              <a:t>102</a:t>
            </a:fld>
            <a:endParaRPr lang="en-US" altLang="en-US"/>
          </a:p>
        </p:txBody>
      </p:sp>
      <p:sp>
        <p:nvSpPr>
          <p:cNvPr id="186371" name="Rectangle 2">
            <a:extLst>
              <a:ext uri="{FF2B5EF4-FFF2-40B4-BE49-F238E27FC236}">
                <a16:creationId xmlns:a16="http://schemas.microsoft.com/office/drawing/2014/main" id="{AC5DDEB2-5AD3-412D-9AC4-DB94CDD818F1}"/>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EF809450-A939-47E6-9AA6-BDFA25347E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C11B9412-B719-46EE-8896-B0E909048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330979-6480-4DD8-9790-FC849A88AE20}" type="slidenum">
              <a:rPr lang="en-US" altLang="en-US" smtClean="0"/>
              <a:pPr/>
              <a:t>103</a:t>
            </a:fld>
            <a:endParaRPr lang="en-US" altLang="en-US"/>
          </a:p>
        </p:txBody>
      </p:sp>
      <p:sp>
        <p:nvSpPr>
          <p:cNvPr id="188419" name="Rectangle 2">
            <a:extLst>
              <a:ext uri="{FF2B5EF4-FFF2-40B4-BE49-F238E27FC236}">
                <a16:creationId xmlns:a16="http://schemas.microsoft.com/office/drawing/2014/main" id="{49EE716A-D12A-4155-B35F-EFA07BF1F247}"/>
              </a:ext>
            </a:extLst>
          </p:cNvPr>
          <p:cNvSpPr>
            <a:spLocks noGrp="1" noRot="1" noChangeAspect="1" noChangeArrowheads="1" noTextEdit="1"/>
          </p:cNvSpPr>
          <p:nvPr>
            <p:ph type="sldImg"/>
          </p:nvPr>
        </p:nvSpPr>
        <p:spPr>
          <a:xfrm>
            <a:off x="1144588" y="685800"/>
            <a:ext cx="4570412" cy="3427413"/>
          </a:xfrm>
          <a:ln/>
        </p:spPr>
      </p:sp>
      <p:sp>
        <p:nvSpPr>
          <p:cNvPr id="188420" name="Rectangle 3">
            <a:extLst>
              <a:ext uri="{FF2B5EF4-FFF2-40B4-BE49-F238E27FC236}">
                <a16:creationId xmlns:a16="http://schemas.microsoft.com/office/drawing/2014/main" id="{11394B1B-6C36-466D-B24B-052C8C11080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FDE945E2-F539-48C6-9AB9-1DD4A7525E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B7F986-4A3A-4F8E-BE08-9F6A8025E422}" type="slidenum">
              <a:rPr lang="en-US" altLang="en-US" smtClean="0"/>
              <a:pPr/>
              <a:t>104</a:t>
            </a:fld>
            <a:endParaRPr lang="en-US" altLang="en-US"/>
          </a:p>
        </p:txBody>
      </p:sp>
      <p:sp>
        <p:nvSpPr>
          <p:cNvPr id="190467" name="Rectangle 2">
            <a:extLst>
              <a:ext uri="{FF2B5EF4-FFF2-40B4-BE49-F238E27FC236}">
                <a16:creationId xmlns:a16="http://schemas.microsoft.com/office/drawing/2014/main" id="{34FB6053-5C1E-4CDF-BF3F-52245F9E0BA0}"/>
              </a:ext>
            </a:extLst>
          </p:cNvPr>
          <p:cNvSpPr>
            <a:spLocks noGrp="1" noRot="1" noChangeAspect="1" noChangeArrowheads="1" noTextEdit="1"/>
          </p:cNvSpPr>
          <p:nvPr>
            <p:ph type="sldImg"/>
          </p:nvPr>
        </p:nvSpPr>
        <p:spPr>
          <a:xfrm>
            <a:off x="1144588" y="685800"/>
            <a:ext cx="4570412" cy="3427413"/>
          </a:xfrm>
          <a:ln/>
        </p:spPr>
      </p:sp>
      <p:sp>
        <p:nvSpPr>
          <p:cNvPr id="190468" name="Rectangle 3">
            <a:extLst>
              <a:ext uri="{FF2B5EF4-FFF2-40B4-BE49-F238E27FC236}">
                <a16:creationId xmlns:a16="http://schemas.microsoft.com/office/drawing/2014/main" id="{88A17370-9399-4F01-9AF7-D6DE77E7966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29E3D26A-25BA-4505-90AF-3A9990F7E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8D6977-FDD3-418C-9616-8D37259CD7FF}" type="slidenum">
              <a:rPr lang="en-US" altLang="en-US" smtClean="0"/>
              <a:pPr/>
              <a:t>106</a:t>
            </a:fld>
            <a:endParaRPr lang="en-US" altLang="en-US"/>
          </a:p>
        </p:txBody>
      </p:sp>
      <p:sp>
        <p:nvSpPr>
          <p:cNvPr id="193539" name="Rectangle 2">
            <a:extLst>
              <a:ext uri="{FF2B5EF4-FFF2-40B4-BE49-F238E27FC236}">
                <a16:creationId xmlns:a16="http://schemas.microsoft.com/office/drawing/2014/main" id="{565A9A06-57C4-4740-B22A-50058EC32EAF}"/>
              </a:ext>
            </a:extLst>
          </p:cNvPr>
          <p:cNvSpPr>
            <a:spLocks noGrp="1" noRot="1" noChangeAspect="1" noChangeArrowheads="1" noTextEdit="1"/>
          </p:cNvSpPr>
          <p:nvPr>
            <p:ph type="sldImg"/>
          </p:nvPr>
        </p:nvSpPr>
        <p:spPr>
          <a:xfrm>
            <a:off x="1141413" y="685800"/>
            <a:ext cx="4572000" cy="3429000"/>
          </a:xfrm>
          <a:ln/>
        </p:spPr>
      </p:sp>
      <p:sp>
        <p:nvSpPr>
          <p:cNvPr id="193540" name="Rectangle 3">
            <a:extLst>
              <a:ext uri="{FF2B5EF4-FFF2-40B4-BE49-F238E27FC236}">
                <a16:creationId xmlns:a16="http://schemas.microsoft.com/office/drawing/2014/main" id="{AF4D0DC8-A4F2-419C-BB3E-80308B9AA9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DEB2948-6B05-4001-A4D9-52E76C876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C707EE-769D-43A7-8B45-7C5334A1D586}" type="slidenum">
              <a:rPr lang="en-US" altLang="en-US" smtClean="0"/>
              <a:pPr/>
              <a:t>14</a:t>
            </a:fld>
            <a:endParaRPr lang="en-US" altLang="en-US"/>
          </a:p>
        </p:txBody>
      </p:sp>
      <p:sp>
        <p:nvSpPr>
          <p:cNvPr id="26627" name="Rectangle 2">
            <a:extLst>
              <a:ext uri="{FF2B5EF4-FFF2-40B4-BE49-F238E27FC236}">
                <a16:creationId xmlns:a16="http://schemas.microsoft.com/office/drawing/2014/main" id="{EDBE0405-78C5-4CB1-A0A4-CF47681E918B}"/>
              </a:ext>
            </a:extLst>
          </p:cNvPr>
          <p:cNvSpPr>
            <a:spLocks noGrp="1" noRot="1" noChangeAspect="1" noChangeArrowheads="1" noTextEdit="1"/>
          </p:cNvSpPr>
          <p:nvPr>
            <p:ph type="sldImg"/>
          </p:nvPr>
        </p:nvSpPr>
        <p:spPr>
          <a:xfrm>
            <a:off x="1141413" y="685800"/>
            <a:ext cx="4572000" cy="3429000"/>
          </a:xfrm>
          <a:ln/>
        </p:spPr>
      </p:sp>
      <p:sp>
        <p:nvSpPr>
          <p:cNvPr id="26628" name="Rectangle 3">
            <a:extLst>
              <a:ext uri="{FF2B5EF4-FFF2-40B4-BE49-F238E27FC236}">
                <a16:creationId xmlns:a16="http://schemas.microsoft.com/office/drawing/2014/main" id="{1156176B-6B2F-4FEA-A301-A8E120CFD74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709A373C-EA4E-4A84-AD34-F3C59BA008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6D3998-4057-4D44-86B0-7F68F6F52D5B}" type="slidenum">
              <a:rPr lang="en-US" altLang="en-US" smtClean="0"/>
              <a:pPr/>
              <a:t>107</a:t>
            </a:fld>
            <a:endParaRPr lang="en-US" altLang="en-US"/>
          </a:p>
        </p:txBody>
      </p:sp>
      <p:sp>
        <p:nvSpPr>
          <p:cNvPr id="195587" name="Rectangle 2">
            <a:extLst>
              <a:ext uri="{FF2B5EF4-FFF2-40B4-BE49-F238E27FC236}">
                <a16:creationId xmlns:a16="http://schemas.microsoft.com/office/drawing/2014/main" id="{3AF4D10C-ACBD-4A9A-8D01-F124B7D74523}"/>
              </a:ext>
            </a:extLst>
          </p:cNvPr>
          <p:cNvSpPr>
            <a:spLocks noGrp="1" noRot="1" noChangeAspect="1" noChangeArrowheads="1" noTextEdit="1"/>
          </p:cNvSpPr>
          <p:nvPr>
            <p:ph type="sldImg"/>
          </p:nvPr>
        </p:nvSpPr>
        <p:spPr>
          <a:xfrm>
            <a:off x="1141413" y="685800"/>
            <a:ext cx="4572000" cy="3429000"/>
          </a:xfrm>
          <a:ln/>
        </p:spPr>
      </p:sp>
      <p:sp>
        <p:nvSpPr>
          <p:cNvPr id="195588" name="Rectangle 3">
            <a:extLst>
              <a:ext uri="{FF2B5EF4-FFF2-40B4-BE49-F238E27FC236}">
                <a16:creationId xmlns:a16="http://schemas.microsoft.com/office/drawing/2014/main" id="{347B185B-4521-4EF1-A22B-E965A8AAED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C5E6D52B-9C53-42A9-AAB9-FFBFC260CD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701F26-32A1-4344-AF92-1DC7EB42E18F}" type="slidenum">
              <a:rPr lang="en-US" altLang="en-US" smtClean="0"/>
              <a:pPr/>
              <a:t>109</a:t>
            </a:fld>
            <a:endParaRPr lang="en-US" altLang="en-US"/>
          </a:p>
        </p:txBody>
      </p:sp>
      <p:sp>
        <p:nvSpPr>
          <p:cNvPr id="198659" name="Rectangle 2">
            <a:extLst>
              <a:ext uri="{FF2B5EF4-FFF2-40B4-BE49-F238E27FC236}">
                <a16:creationId xmlns:a16="http://schemas.microsoft.com/office/drawing/2014/main" id="{C59BC9A3-7607-4DF4-887D-2EDFB1350A25}"/>
              </a:ext>
            </a:extLst>
          </p:cNvPr>
          <p:cNvSpPr>
            <a:spLocks noGrp="1" noRot="1" noChangeAspect="1" noChangeArrowheads="1" noTextEdit="1"/>
          </p:cNvSpPr>
          <p:nvPr>
            <p:ph type="sldImg"/>
          </p:nvPr>
        </p:nvSpPr>
        <p:spPr>
          <a:xfrm>
            <a:off x="1163638" y="692150"/>
            <a:ext cx="4619625" cy="3463925"/>
          </a:xfrm>
          <a:ln/>
        </p:spPr>
      </p:sp>
      <p:sp>
        <p:nvSpPr>
          <p:cNvPr id="198660" name="Rectangle 3">
            <a:extLst>
              <a:ext uri="{FF2B5EF4-FFF2-40B4-BE49-F238E27FC236}">
                <a16:creationId xmlns:a16="http://schemas.microsoft.com/office/drawing/2014/main" id="{52FAD809-1134-4039-9E06-EABBE756D831}"/>
              </a:ext>
            </a:extLst>
          </p:cNvPr>
          <p:cNvSpPr>
            <a:spLocks noGrp="1" noChangeArrowheads="1"/>
          </p:cNvSpPr>
          <p:nvPr>
            <p:ph type="body" idx="1"/>
          </p:nvPr>
        </p:nvSpPr>
        <p:spPr>
          <a:xfrm>
            <a:off x="927100" y="4387850"/>
            <a:ext cx="509587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21F4F1A5-73DD-4EBE-9196-CD1FB23321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D1A329-1E9A-4DE3-817D-9A3BE176FCEF}" type="slidenum">
              <a:rPr lang="en-US" altLang="en-US" smtClean="0"/>
              <a:pPr/>
              <a:t>110</a:t>
            </a:fld>
            <a:endParaRPr lang="en-US" altLang="en-US"/>
          </a:p>
        </p:txBody>
      </p:sp>
      <p:sp>
        <p:nvSpPr>
          <p:cNvPr id="200707" name="Rectangle 2">
            <a:extLst>
              <a:ext uri="{FF2B5EF4-FFF2-40B4-BE49-F238E27FC236}">
                <a16:creationId xmlns:a16="http://schemas.microsoft.com/office/drawing/2014/main" id="{6DF98AD0-ACCC-418B-868B-F8D84B68D6F2}"/>
              </a:ext>
            </a:extLst>
          </p:cNvPr>
          <p:cNvSpPr>
            <a:spLocks noGrp="1" noRot="1" noChangeAspect="1" noChangeArrowheads="1" noTextEdit="1"/>
          </p:cNvSpPr>
          <p:nvPr>
            <p:ph type="sldImg"/>
          </p:nvPr>
        </p:nvSpPr>
        <p:spPr>
          <a:xfrm>
            <a:off x="1141413" y="685800"/>
            <a:ext cx="4572000" cy="3429000"/>
          </a:xfrm>
          <a:ln/>
        </p:spPr>
      </p:sp>
      <p:sp>
        <p:nvSpPr>
          <p:cNvPr id="200708" name="Rectangle 3">
            <a:extLst>
              <a:ext uri="{FF2B5EF4-FFF2-40B4-BE49-F238E27FC236}">
                <a16:creationId xmlns:a16="http://schemas.microsoft.com/office/drawing/2014/main" id="{25780E7F-DAF5-484F-81A5-45D2FA826E4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0DCBCE8F-8A2D-4DDA-8509-9D530321E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E6780F-7A80-4286-B366-EEAC937A945A}" type="slidenum">
              <a:rPr lang="en-US" altLang="en-US" smtClean="0"/>
              <a:pPr/>
              <a:t>112</a:t>
            </a:fld>
            <a:endParaRPr lang="en-US" altLang="en-US"/>
          </a:p>
        </p:txBody>
      </p:sp>
      <p:sp>
        <p:nvSpPr>
          <p:cNvPr id="203779" name="Rectangle 2">
            <a:extLst>
              <a:ext uri="{FF2B5EF4-FFF2-40B4-BE49-F238E27FC236}">
                <a16:creationId xmlns:a16="http://schemas.microsoft.com/office/drawing/2014/main" id="{666C2462-69A6-4B45-BE00-59B5D5315202}"/>
              </a:ext>
            </a:extLst>
          </p:cNvPr>
          <p:cNvSpPr>
            <a:spLocks noGrp="1" noRot="1" noChangeAspect="1" noChangeArrowheads="1" noTextEdit="1"/>
          </p:cNvSpPr>
          <p:nvPr>
            <p:ph type="sldImg"/>
          </p:nvPr>
        </p:nvSpPr>
        <p:spPr>
          <a:xfrm>
            <a:off x="1141413" y="685800"/>
            <a:ext cx="4572000" cy="3429000"/>
          </a:xfrm>
          <a:ln/>
        </p:spPr>
      </p:sp>
      <p:sp>
        <p:nvSpPr>
          <p:cNvPr id="203780" name="Rectangle 3">
            <a:extLst>
              <a:ext uri="{FF2B5EF4-FFF2-40B4-BE49-F238E27FC236}">
                <a16:creationId xmlns:a16="http://schemas.microsoft.com/office/drawing/2014/main" id="{8A85FA6F-BDC6-4FBB-B13B-1C111DFF6D8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F4393108-D124-4C76-A609-F82ED088D4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F6E3B1-0569-4C33-AB37-EF633F3123B4}" type="slidenum">
              <a:rPr lang="en-US" altLang="en-US" smtClean="0"/>
              <a:pPr/>
              <a:t>113</a:t>
            </a:fld>
            <a:endParaRPr lang="en-US" altLang="en-US"/>
          </a:p>
        </p:txBody>
      </p:sp>
      <p:sp>
        <p:nvSpPr>
          <p:cNvPr id="205827" name="Rectangle 2">
            <a:extLst>
              <a:ext uri="{FF2B5EF4-FFF2-40B4-BE49-F238E27FC236}">
                <a16:creationId xmlns:a16="http://schemas.microsoft.com/office/drawing/2014/main" id="{C601C687-D7CE-48C8-9630-FDF5B639849F}"/>
              </a:ext>
            </a:extLst>
          </p:cNvPr>
          <p:cNvSpPr>
            <a:spLocks noGrp="1" noRot="1" noChangeAspect="1" noChangeArrowheads="1" noTextEdit="1"/>
          </p:cNvSpPr>
          <p:nvPr>
            <p:ph type="sldImg"/>
          </p:nvPr>
        </p:nvSpPr>
        <p:spPr>
          <a:xfrm>
            <a:off x="1141413" y="685800"/>
            <a:ext cx="4572000" cy="3429000"/>
          </a:xfrm>
          <a:ln/>
        </p:spPr>
      </p:sp>
      <p:sp>
        <p:nvSpPr>
          <p:cNvPr id="205828" name="Rectangle 3">
            <a:extLst>
              <a:ext uri="{FF2B5EF4-FFF2-40B4-BE49-F238E27FC236}">
                <a16:creationId xmlns:a16="http://schemas.microsoft.com/office/drawing/2014/main" id="{D48560C9-CB3F-4959-A4C0-A1CB4A366B3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78E040EE-EB08-4394-A92A-E8CBBFF3EC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1A6114-F6B0-4E25-9565-738DDE9919C8}" type="slidenum">
              <a:rPr lang="en-US" altLang="en-US" smtClean="0"/>
              <a:pPr/>
              <a:t>114</a:t>
            </a:fld>
            <a:endParaRPr lang="en-US" altLang="en-US"/>
          </a:p>
        </p:txBody>
      </p:sp>
      <p:sp>
        <p:nvSpPr>
          <p:cNvPr id="207875" name="Rectangle 2">
            <a:extLst>
              <a:ext uri="{FF2B5EF4-FFF2-40B4-BE49-F238E27FC236}">
                <a16:creationId xmlns:a16="http://schemas.microsoft.com/office/drawing/2014/main" id="{91F1A2B3-3D70-4DDE-AF14-2C541D8E27A2}"/>
              </a:ext>
            </a:extLst>
          </p:cNvPr>
          <p:cNvSpPr>
            <a:spLocks noGrp="1" noRot="1" noChangeAspect="1" noChangeArrowheads="1" noTextEdit="1"/>
          </p:cNvSpPr>
          <p:nvPr>
            <p:ph type="sldImg"/>
          </p:nvPr>
        </p:nvSpPr>
        <p:spPr>
          <a:xfrm>
            <a:off x="1141413" y="685800"/>
            <a:ext cx="4572000" cy="3429000"/>
          </a:xfrm>
          <a:ln/>
        </p:spPr>
      </p:sp>
      <p:sp>
        <p:nvSpPr>
          <p:cNvPr id="207876" name="Rectangle 3">
            <a:extLst>
              <a:ext uri="{FF2B5EF4-FFF2-40B4-BE49-F238E27FC236}">
                <a16:creationId xmlns:a16="http://schemas.microsoft.com/office/drawing/2014/main" id="{224FBD30-298E-46BC-889D-E30FCB243AB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C044E4CB-DF83-4837-864E-308B2AB6BD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04D519-B2DE-4F50-89DD-D995475EED69}" type="slidenum">
              <a:rPr lang="en-US" altLang="en-US" smtClean="0"/>
              <a:pPr/>
              <a:t>115</a:t>
            </a:fld>
            <a:endParaRPr lang="en-US" altLang="en-US"/>
          </a:p>
        </p:txBody>
      </p:sp>
      <p:sp>
        <p:nvSpPr>
          <p:cNvPr id="209923" name="Rectangle 2">
            <a:extLst>
              <a:ext uri="{FF2B5EF4-FFF2-40B4-BE49-F238E27FC236}">
                <a16:creationId xmlns:a16="http://schemas.microsoft.com/office/drawing/2014/main" id="{7AE132DF-8B21-47DD-8245-781217EC30E9}"/>
              </a:ext>
            </a:extLst>
          </p:cNvPr>
          <p:cNvSpPr>
            <a:spLocks noGrp="1" noRot="1" noChangeAspect="1" noChangeArrowheads="1" noTextEdit="1"/>
          </p:cNvSpPr>
          <p:nvPr>
            <p:ph type="sldImg"/>
          </p:nvPr>
        </p:nvSpPr>
        <p:spPr>
          <a:xfrm>
            <a:off x="1141413" y="685800"/>
            <a:ext cx="4572000" cy="3429000"/>
          </a:xfrm>
          <a:ln/>
        </p:spPr>
      </p:sp>
      <p:sp>
        <p:nvSpPr>
          <p:cNvPr id="209924" name="Rectangle 3">
            <a:extLst>
              <a:ext uri="{FF2B5EF4-FFF2-40B4-BE49-F238E27FC236}">
                <a16:creationId xmlns:a16="http://schemas.microsoft.com/office/drawing/2014/main" id="{99A81456-2908-40F9-B564-93E6197D8B4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1F432494-9698-47CD-9D03-7370FE01AE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A276AB-2B04-45BD-A781-6F870FE3FB4A}" type="slidenum">
              <a:rPr lang="en-US" altLang="en-US" smtClean="0"/>
              <a:pPr/>
              <a:t>116</a:t>
            </a:fld>
            <a:endParaRPr lang="en-US" altLang="en-US"/>
          </a:p>
        </p:txBody>
      </p:sp>
      <p:sp>
        <p:nvSpPr>
          <p:cNvPr id="211971" name="Rectangle 2">
            <a:extLst>
              <a:ext uri="{FF2B5EF4-FFF2-40B4-BE49-F238E27FC236}">
                <a16:creationId xmlns:a16="http://schemas.microsoft.com/office/drawing/2014/main" id="{CA33D982-3C19-439D-99A8-923DA3C6F654}"/>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6F60C28F-348D-41BD-B109-79B74DB1F4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4D38AAB9-7ACF-4F43-90CD-0FA8421AFD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994A88-364D-4171-9FF0-307BF009FAD2}" type="slidenum">
              <a:rPr lang="en-US" altLang="en-US" smtClean="0"/>
              <a:pPr/>
              <a:t>117</a:t>
            </a:fld>
            <a:endParaRPr lang="en-US" altLang="en-US"/>
          </a:p>
        </p:txBody>
      </p:sp>
      <p:sp>
        <p:nvSpPr>
          <p:cNvPr id="214019" name="Rectangle 2">
            <a:extLst>
              <a:ext uri="{FF2B5EF4-FFF2-40B4-BE49-F238E27FC236}">
                <a16:creationId xmlns:a16="http://schemas.microsoft.com/office/drawing/2014/main" id="{550598CA-A626-4445-AFEB-5932C5996235}"/>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1A3587D6-AB26-4BD7-8819-9B9B5FCC0B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237CEC82-5D58-4652-A310-7AA6024CC0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019736-6CD0-434D-B254-332F964B6ADD}" type="slidenum">
              <a:rPr lang="en-US" altLang="en-US" smtClean="0"/>
              <a:pPr/>
              <a:t>118</a:t>
            </a:fld>
            <a:endParaRPr lang="en-US" altLang="en-US"/>
          </a:p>
        </p:txBody>
      </p:sp>
      <p:sp>
        <p:nvSpPr>
          <p:cNvPr id="216067" name="Rectangle 2">
            <a:extLst>
              <a:ext uri="{FF2B5EF4-FFF2-40B4-BE49-F238E27FC236}">
                <a16:creationId xmlns:a16="http://schemas.microsoft.com/office/drawing/2014/main" id="{82CF5F0B-F8AF-456F-8527-4FED6909520E}"/>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242AF3E7-0499-440D-A467-0B527D9C0B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5550AD3-87A8-4407-A877-5D11CB713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3549FF-E167-4BF4-AD3A-CFFBE3BAAAA5}" type="slidenum">
              <a:rPr lang="en-US" altLang="en-US" smtClean="0"/>
              <a:pPr/>
              <a:t>18</a:t>
            </a:fld>
            <a:endParaRPr lang="en-US" altLang="en-US"/>
          </a:p>
        </p:txBody>
      </p:sp>
      <p:sp>
        <p:nvSpPr>
          <p:cNvPr id="31747" name="Rectangle 2">
            <a:extLst>
              <a:ext uri="{FF2B5EF4-FFF2-40B4-BE49-F238E27FC236}">
                <a16:creationId xmlns:a16="http://schemas.microsoft.com/office/drawing/2014/main" id="{C446CA25-59C9-4920-B417-7DF1D6C9367A}"/>
              </a:ext>
            </a:extLst>
          </p:cNvPr>
          <p:cNvSpPr>
            <a:spLocks noGrp="1" noRot="1" noChangeAspect="1" noChangeArrowheads="1" noTextEdit="1"/>
          </p:cNvSpPr>
          <p:nvPr>
            <p:ph type="sldImg"/>
          </p:nvPr>
        </p:nvSpPr>
        <p:spPr>
          <a:xfrm>
            <a:off x="1141413" y="685800"/>
            <a:ext cx="4572000" cy="3429000"/>
          </a:xfrm>
          <a:ln/>
        </p:spPr>
      </p:sp>
      <p:sp>
        <p:nvSpPr>
          <p:cNvPr id="31748" name="Rectangle 3">
            <a:extLst>
              <a:ext uri="{FF2B5EF4-FFF2-40B4-BE49-F238E27FC236}">
                <a16:creationId xmlns:a16="http://schemas.microsoft.com/office/drawing/2014/main" id="{73988013-D3AE-45C5-9014-46C5A01A9F9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2B6310A7-6FF5-46D7-875E-6F246A019F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7C2153-6C3B-4A79-A7BB-FD3933855B7E}" type="slidenum">
              <a:rPr lang="en-US" altLang="en-US" smtClean="0"/>
              <a:pPr/>
              <a:t>119</a:t>
            </a:fld>
            <a:endParaRPr lang="en-US" altLang="en-US"/>
          </a:p>
        </p:txBody>
      </p:sp>
      <p:sp>
        <p:nvSpPr>
          <p:cNvPr id="218115" name="Rectangle 2">
            <a:extLst>
              <a:ext uri="{FF2B5EF4-FFF2-40B4-BE49-F238E27FC236}">
                <a16:creationId xmlns:a16="http://schemas.microsoft.com/office/drawing/2014/main" id="{0FECFAAA-CC7B-46AB-9EBD-90E6EC041E05}"/>
              </a:ext>
            </a:extLst>
          </p:cNvPr>
          <p:cNvSpPr>
            <a:spLocks noGrp="1" noRot="1" noChangeAspect="1" noChangeArrowheads="1" noTextEdit="1"/>
          </p:cNvSpPr>
          <p:nvPr>
            <p:ph type="sldImg"/>
          </p:nvPr>
        </p:nvSpPr>
        <p:spPr>
          <a:xfrm>
            <a:off x="1144588" y="685800"/>
            <a:ext cx="4570412" cy="3427413"/>
          </a:xfrm>
          <a:ln/>
        </p:spPr>
      </p:sp>
      <p:sp>
        <p:nvSpPr>
          <p:cNvPr id="218116" name="Rectangle 3">
            <a:extLst>
              <a:ext uri="{FF2B5EF4-FFF2-40B4-BE49-F238E27FC236}">
                <a16:creationId xmlns:a16="http://schemas.microsoft.com/office/drawing/2014/main" id="{EA5AACF1-85E7-49FE-947E-7B75893F4A2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A6532C1D-A228-4E7B-8DF0-D550BA2FBD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666B03-5642-417C-ACAF-DE9D2C7B817A}" type="slidenum">
              <a:rPr lang="en-US" altLang="en-US" smtClean="0"/>
              <a:pPr/>
              <a:t>121</a:t>
            </a:fld>
            <a:endParaRPr lang="en-US" altLang="en-US"/>
          </a:p>
        </p:txBody>
      </p:sp>
      <p:sp>
        <p:nvSpPr>
          <p:cNvPr id="221187" name="Rectangle 2">
            <a:extLst>
              <a:ext uri="{FF2B5EF4-FFF2-40B4-BE49-F238E27FC236}">
                <a16:creationId xmlns:a16="http://schemas.microsoft.com/office/drawing/2014/main" id="{445B8B01-0289-430B-8DC8-7FBBC5A691D3}"/>
              </a:ext>
            </a:extLst>
          </p:cNvPr>
          <p:cNvSpPr>
            <a:spLocks noGrp="1" noRot="1" noChangeAspect="1" noChangeArrowheads="1" noTextEdit="1"/>
          </p:cNvSpPr>
          <p:nvPr>
            <p:ph type="sldImg"/>
          </p:nvPr>
        </p:nvSpPr>
        <p:spPr>
          <a:xfrm>
            <a:off x="1141413" y="685800"/>
            <a:ext cx="4572000" cy="3429000"/>
          </a:xfrm>
          <a:ln/>
        </p:spPr>
      </p:sp>
      <p:sp>
        <p:nvSpPr>
          <p:cNvPr id="221188" name="Rectangle 3">
            <a:extLst>
              <a:ext uri="{FF2B5EF4-FFF2-40B4-BE49-F238E27FC236}">
                <a16:creationId xmlns:a16="http://schemas.microsoft.com/office/drawing/2014/main" id="{DE3C91FA-3BFF-41B4-8C9B-D47F6090C5B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8F106168-3BF0-45AF-9DA7-C2F5742EAA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BAEACC-F140-4FD9-A951-D4CA43C2D288}" type="slidenum">
              <a:rPr lang="en-US" altLang="en-US" smtClean="0"/>
              <a:pPr/>
              <a:t>122</a:t>
            </a:fld>
            <a:endParaRPr lang="en-US" altLang="en-US"/>
          </a:p>
        </p:txBody>
      </p:sp>
      <p:sp>
        <p:nvSpPr>
          <p:cNvPr id="223235" name="Rectangle 2">
            <a:extLst>
              <a:ext uri="{FF2B5EF4-FFF2-40B4-BE49-F238E27FC236}">
                <a16:creationId xmlns:a16="http://schemas.microsoft.com/office/drawing/2014/main" id="{ED3324FA-4708-4B17-9F6B-79CD5E52C9D7}"/>
              </a:ext>
            </a:extLst>
          </p:cNvPr>
          <p:cNvSpPr>
            <a:spLocks noGrp="1" noRot="1" noChangeAspect="1" noChangeArrowheads="1" noTextEdit="1"/>
          </p:cNvSpPr>
          <p:nvPr>
            <p:ph type="sldImg"/>
          </p:nvPr>
        </p:nvSpPr>
        <p:spPr>
          <a:xfrm>
            <a:off x="1141413" y="685800"/>
            <a:ext cx="4572000" cy="3429000"/>
          </a:xfrm>
          <a:ln/>
        </p:spPr>
      </p:sp>
      <p:sp>
        <p:nvSpPr>
          <p:cNvPr id="223236" name="Rectangle 3">
            <a:extLst>
              <a:ext uri="{FF2B5EF4-FFF2-40B4-BE49-F238E27FC236}">
                <a16:creationId xmlns:a16="http://schemas.microsoft.com/office/drawing/2014/main" id="{7D1889ED-7F46-4D43-B9C7-0427BF478E5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a:extLst>
              <a:ext uri="{FF2B5EF4-FFF2-40B4-BE49-F238E27FC236}">
                <a16:creationId xmlns:a16="http://schemas.microsoft.com/office/drawing/2014/main" id="{F0F4FBA8-54AE-4D3B-BBE1-572C337CE6E6}"/>
              </a:ext>
            </a:extLst>
          </p:cNvPr>
          <p:cNvSpPr>
            <a:spLocks noGrp="1" noRot="1" noChangeAspect="1" noChangeArrowheads="1" noTextEdit="1"/>
          </p:cNvSpPr>
          <p:nvPr>
            <p:ph type="sldImg"/>
          </p:nvPr>
        </p:nvSpPr>
        <p:spPr>
          <a:ln/>
        </p:spPr>
      </p:sp>
      <p:sp>
        <p:nvSpPr>
          <p:cNvPr id="225283" name="Notes Placeholder 2">
            <a:extLst>
              <a:ext uri="{FF2B5EF4-FFF2-40B4-BE49-F238E27FC236}">
                <a16:creationId xmlns:a16="http://schemas.microsoft.com/office/drawing/2014/main" id="{F38E3C6F-DFB8-4849-9300-33E25F66A4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284" name="Slide Number Placeholder 3">
            <a:extLst>
              <a:ext uri="{FF2B5EF4-FFF2-40B4-BE49-F238E27FC236}">
                <a16:creationId xmlns:a16="http://schemas.microsoft.com/office/drawing/2014/main" id="{E166FC17-0892-4334-B6C4-EEDFF9298E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0535B9-D0B9-43AB-8C8F-F67C233B0194}" type="slidenum">
              <a:rPr lang="en-US" altLang="en-US" smtClean="0"/>
              <a:pPr/>
              <a:t>123</a:t>
            </a:fld>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1C24AB4B-CDF0-49FF-9E94-1CCA007A1B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71CEB7-029A-47BA-8328-6D25EFE5D7FF}" type="slidenum">
              <a:rPr lang="en-US" altLang="en-US" smtClean="0"/>
              <a:pPr/>
              <a:t>124</a:t>
            </a:fld>
            <a:endParaRPr lang="en-US" altLang="en-US"/>
          </a:p>
        </p:txBody>
      </p:sp>
      <p:sp>
        <p:nvSpPr>
          <p:cNvPr id="227331" name="Rectangle 2">
            <a:extLst>
              <a:ext uri="{FF2B5EF4-FFF2-40B4-BE49-F238E27FC236}">
                <a16:creationId xmlns:a16="http://schemas.microsoft.com/office/drawing/2014/main" id="{62734981-7A37-42F1-A73D-EB4D7FE1BEDA}"/>
              </a:ext>
            </a:extLst>
          </p:cNvPr>
          <p:cNvSpPr>
            <a:spLocks noGrp="1" noRot="1" noChangeAspect="1" noChangeArrowheads="1" noTextEdit="1"/>
          </p:cNvSpPr>
          <p:nvPr>
            <p:ph type="sldImg"/>
          </p:nvPr>
        </p:nvSpPr>
        <p:spPr>
          <a:xfrm>
            <a:off x="1141413" y="685800"/>
            <a:ext cx="4572000" cy="3429000"/>
          </a:xfrm>
          <a:ln/>
        </p:spPr>
      </p:sp>
      <p:sp>
        <p:nvSpPr>
          <p:cNvPr id="227332" name="Rectangle 3">
            <a:extLst>
              <a:ext uri="{FF2B5EF4-FFF2-40B4-BE49-F238E27FC236}">
                <a16:creationId xmlns:a16="http://schemas.microsoft.com/office/drawing/2014/main" id="{C0228675-D1EA-4758-8D69-8C6FAA51F0A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A20910E4-1C6E-4518-BFE8-E98971CE2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B07BB5-C436-4393-ADEC-F79D55D3D784}" type="slidenum">
              <a:rPr lang="en-US" altLang="en-US" smtClean="0"/>
              <a:pPr/>
              <a:t>125</a:t>
            </a:fld>
            <a:endParaRPr lang="en-US" altLang="en-US"/>
          </a:p>
        </p:txBody>
      </p:sp>
      <p:sp>
        <p:nvSpPr>
          <p:cNvPr id="229379" name="Rectangle 2">
            <a:extLst>
              <a:ext uri="{FF2B5EF4-FFF2-40B4-BE49-F238E27FC236}">
                <a16:creationId xmlns:a16="http://schemas.microsoft.com/office/drawing/2014/main" id="{A1636F6A-462A-439E-A07F-C6E81F334C6E}"/>
              </a:ext>
            </a:extLst>
          </p:cNvPr>
          <p:cNvSpPr>
            <a:spLocks noGrp="1" noRot="1" noChangeAspect="1" noChangeArrowheads="1" noTextEdit="1"/>
          </p:cNvSpPr>
          <p:nvPr>
            <p:ph type="sldImg"/>
          </p:nvPr>
        </p:nvSpPr>
        <p:spPr>
          <a:xfrm>
            <a:off x="1141413" y="685800"/>
            <a:ext cx="4572000" cy="3429000"/>
          </a:xfrm>
          <a:ln/>
        </p:spPr>
      </p:sp>
      <p:sp>
        <p:nvSpPr>
          <p:cNvPr id="229380" name="Rectangle 3">
            <a:extLst>
              <a:ext uri="{FF2B5EF4-FFF2-40B4-BE49-F238E27FC236}">
                <a16:creationId xmlns:a16="http://schemas.microsoft.com/office/drawing/2014/main" id="{C4419438-D35B-4168-B8BC-1D6FFDE3B9E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9A4D603C-5374-49F5-9EEF-0193735EDB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7B8EBD-ED36-4CC1-B271-D8F528658D75}" type="slidenum">
              <a:rPr lang="en-US" altLang="en-US" smtClean="0"/>
              <a:pPr/>
              <a:t>126</a:t>
            </a:fld>
            <a:endParaRPr lang="en-US" altLang="en-US"/>
          </a:p>
        </p:txBody>
      </p:sp>
      <p:sp>
        <p:nvSpPr>
          <p:cNvPr id="231427" name="Rectangle 2">
            <a:extLst>
              <a:ext uri="{FF2B5EF4-FFF2-40B4-BE49-F238E27FC236}">
                <a16:creationId xmlns:a16="http://schemas.microsoft.com/office/drawing/2014/main" id="{1EE51A77-FBCD-4B15-B482-8A749C3DF542}"/>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DD0FAF72-F0DE-4F65-AFA1-03ED437C0A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788487B2-8ED2-412B-BE81-3687B76C7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30563B-2654-4B85-BD35-5462BEF4DE02}" type="slidenum">
              <a:rPr lang="en-US" altLang="en-US" smtClean="0"/>
              <a:pPr/>
              <a:t>127</a:t>
            </a:fld>
            <a:endParaRPr lang="en-US" altLang="en-US"/>
          </a:p>
        </p:txBody>
      </p:sp>
      <p:sp>
        <p:nvSpPr>
          <p:cNvPr id="233475" name="Rectangle 2">
            <a:extLst>
              <a:ext uri="{FF2B5EF4-FFF2-40B4-BE49-F238E27FC236}">
                <a16:creationId xmlns:a16="http://schemas.microsoft.com/office/drawing/2014/main" id="{DBBDCD13-D09F-42D8-88F2-F7E69C9AEADF}"/>
              </a:ext>
            </a:extLst>
          </p:cNvPr>
          <p:cNvSpPr>
            <a:spLocks noGrp="1" noRot="1" noChangeAspect="1" noChangeArrowheads="1" noTextEdit="1"/>
          </p:cNvSpPr>
          <p:nvPr>
            <p:ph type="sldImg"/>
          </p:nvPr>
        </p:nvSpPr>
        <p:spPr>
          <a:xfrm>
            <a:off x="1144588" y="685800"/>
            <a:ext cx="4570412" cy="3427413"/>
          </a:xfrm>
          <a:ln/>
        </p:spPr>
      </p:sp>
      <p:sp>
        <p:nvSpPr>
          <p:cNvPr id="233476" name="Rectangle 3">
            <a:extLst>
              <a:ext uri="{FF2B5EF4-FFF2-40B4-BE49-F238E27FC236}">
                <a16:creationId xmlns:a16="http://schemas.microsoft.com/office/drawing/2014/main" id="{74131FD2-FAE8-4B51-99AC-18E7B88C90F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D24839F1-0F8B-4804-96CF-9EC925261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1DBA46-3EA6-4CDB-9752-8D46BEDD07DF}" type="slidenum">
              <a:rPr lang="en-US" altLang="en-US" smtClean="0"/>
              <a:pPr/>
              <a:t>163</a:t>
            </a:fld>
            <a:endParaRPr lang="en-US" altLang="en-US"/>
          </a:p>
        </p:txBody>
      </p:sp>
      <p:sp>
        <p:nvSpPr>
          <p:cNvPr id="271363" name="Rectangle 2">
            <a:extLst>
              <a:ext uri="{FF2B5EF4-FFF2-40B4-BE49-F238E27FC236}">
                <a16:creationId xmlns:a16="http://schemas.microsoft.com/office/drawing/2014/main" id="{67576365-C918-4B99-BE2A-D46BC9378920}"/>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3B106984-D4EF-490A-BF61-669D477F55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A0B708CA-0A4D-4AB9-99A7-6385060574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4C8DD3-97D5-41C3-8C11-577676B41A07}" type="slidenum">
              <a:rPr lang="en-US" altLang="en-US" smtClean="0"/>
              <a:pPr/>
              <a:t>167</a:t>
            </a:fld>
            <a:endParaRPr lang="en-US" altLang="en-US"/>
          </a:p>
        </p:txBody>
      </p:sp>
      <p:sp>
        <p:nvSpPr>
          <p:cNvPr id="276483" name="Rectangle 2">
            <a:extLst>
              <a:ext uri="{FF2B5EF4-FFF2-40B4-BE49-F238E27FC236}">
                <a16:creationId xmlns:a16="http://schemas.microsoft.com/office/drawing/2014/main" id="{55BE9A4F-07E4-4A1D-B4DA-20F560914389}"/>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9E4455A4-4E02-4C4D-B109-5AFF1FEC7A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9AA55FF-3614-475A-A01A-581EC676C29F}"/>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92923416-C651-4F61-853F-32491DF4BFDD}"/>
                </a:ext>
              </a:extLst>
            </p:cNvPr>
            <p:cNvSpPr>
              <a:spLocks/>
            </p:cNvSpPr>
            <p:nvPr/>
          </p:nvSpPr>
          <p:spPr bwMode="hidden">
            <a:xfrm>
              <a:off x="0" y="3072"/>
              <a:ext cx="5760" cy="1248"/>
            </a:xfrm>
            <a:custGeom>
              <a:avLst/>
              <a:gdLst>
                <a:gd name="T0" fmla="*/ 1773 w 6027"/>
                <a:gd name="T1" fmla="*/ 1 h 2296"/>
                <a:gd name="T2" fmla="*/ 0 w 6027"/>
                <a:gd name="T3" fmla="*/ 1 h 2296"/>
                <a:gd name="T4" fmla="*/ 0 w 6027"/>
                <a:gd name="T5" fmla="*/ 0 h 2296"/>
                <a:gd name="T6" fmla="*/ 1773 w 6027"/>
                <a:gd name="T7" fmla="*/ 0 h 2296"/>
                <a:gd name="T8" fmla="*/ 1773 w 6027"/>
                <a:gd name="T9" fmla="*/ 1 h 2296"/>
                <a:gd name="T10" fmla="*/ 1773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B188BD9B-9E1F-434C-B656-3207DFA28714}"/>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7" name="Freeform 5">
            <a:extLst>
              <a:ext uri="{FF2B5EF4-FFF2-40B4-BE49-F238E27FC236}">
                <a16:creationId xmlns:a16="http://schemas.microsoft.com/office/drawing/2014/main" id="{AEBC1B20-6C4E-4818-953E-249E0EE11F3E}"/>
              </a:ext>
            </a:extLst>
          </p:cNvPr>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a:extLst>
              <a:ext uri="{FF2B5EF4-FFF2-40B4-BE49-F238E27FC236}">
                <a16:creationId xmlns:a16="http://schemas.microsoft.com/office/drawing/2014/main" id="{F50D1379-2C33-460C-8186-F77A48867012}"/>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8DD7B706-F677-4782-8F59-055F442A5CA4}"/>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 name="Group 8">
              <a:extLst>
                <a:ext uri="{FF2B5EF4-FFF2-40B4-BE49-F238E27FC236}">
                  <a16:creationId xmlns:a16="http://schemas.microsoft.com/office/drawing/2014/main" id="{78C54F47-EC9E-49A6-8335-128C3823D089}"/>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567EA32E-4301-4AAC-862A-0C23E5AD3F17}"/>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A37FC119-47FC-4B48-81D3-772D44EA6577}"/>
                  </a:ext>
                </a:extLst>
              </p:cNvPr>
              <p:cNvSpPr>
                <a:spLocks/>
              </p:cNvSpPr>
              <p:nvPr userDrawn="1"/>
            </p:nvSpPr>
            <p:spPr bwMode="ltGray">
              <a:xfrm>
                <a:off x="2677" y="3792"/>
                <a:ext cx="186" cy="395"/>
              </a:xfrm>
              <a:custGeom>
                <a:avLst/>
                <a:gdLst>
                  <a:gd name="T0" fmla="*/ 36 w 186"/>
                  <a:gd name="T1" fmla="*/ 0 h 353"/>
                  <a:gd name="T2" fmla="*/ 54 w 186"/>
                  <a:gd name="T3" fmla="*/ 368 h 353"/>
                  <a:gd name="T4" fmla="*/ 24 w 186"/>
                  <a:gd name="T5" fmla="*/ 633 h 353"/>
                  <a:gd name="T6" fmla="*/ 18 w 186"/>
                  <a:gd name="T7" fmla="*/ 1369 h 353"/>
                  <a:gd name="T8" fmla="*/ 42 w 186"/>
                  <a:gd name="T9" fmla="*/ 2377 h 353"/>
                  <a:gd name="T10" fmla="*/ 48 w 186"/>
                  <a:gd name="T11" fmla="*/ 3365 h 353"/>
                  <a:gd name="T12" fmla="*/ 0 w 186"/>
                  <a:gd name="T13" fmla="*/ 7353 h 353"/>
                  <a:gd name="T14" fmla="*/ 54 w 186"/>
                  <a:gd name="T15" fmla="*/ 4863 h 353"/>
                  <a:gd name="T16" fmla="*/ 84 w 186"/>
                  <a:gd name="T17" fmla="*/ 4489 h 353"/>
                  <a:gd name="T18" fmla="*/ 126 w 186"/>
                  <a:gd name="T19" fmla="*/ 2634 h 353"/>
                  <a:gd name="T20" fmla="*/ 144 w 186"/>
                  <a:gd name="T21" fmla="*/ 2492 h 353"/>
                  <a:gd name="T22" fmla="*/ 144 w 186"/>
                  <a:gd name="T23" fmla="*/ 1880 h 353"/>
                  <a:gd name="T24" fmla="*/ 186 w 186"/>
                  <a:gd name="T25" fmla="*/ 1369 h 353"/>
                  <a:gd name="T26" fmla="*/ 162 w 186"/>
                  <a:gd name="T27" fmla="*/ 124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a:extLst>
                  <a:ext uri="{FF2B5EF4-FFF2-40B4-BE49-F238E27FC236}">
                    <a16:creationId xmlns:a16="http://schemas.microsoft.com/office/drawing/2014/main" id="{24B93056-489F-4612-8BA8-26D8A0C20009}"/>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a:extLst>
                  <a:ext uri="{FF2B5EF4-FFF2-40B4-BE49-F238E27FC236}">
                    <a16:creationId xmlns:a16="http://schemas.microsoft.com/office/drawing/2014/main" id="{648475CC-DD7B-4829-AE7D-8C8B51FF2C12}"/>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5 h 66"/>
                  <a:gd name="T8" fmla="*/ 6 w 155"/>
                  <a:gd name="T9" fmla="*/ 388 h 66"/>
                  <a:gd name="T10" fmla="*/ 0 w 155"/>
                  <a:gd name="T11" fmla="*/ 530 h 66"/>
                  <a:gd name="T12" fmla="*/ 78 w 155"/>
                  <a:gd name="T13" fmla="*/ 1301 h 66"/>
                  <a:gd name="T14" fmla="*/ 96 w 155"/>
                  <a:gd name="T15" fmla="*/ 916 h 66"/>
                  <a:gd name="T16" fmla="*/ 155 w 155"/>
                  <a:gd name="T17" fmla="*/ 1447 h 66"/>
                  <a:gd name="T18" fmla="*/ 126 w 155"/>
                  <a:gd name="T19" fmla="*/ 5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a:extLst>
                  <a:ext uri="{FF2B5EF4-FFF2-40B4-BE49-F238E27FC236}">
                    <a16:creationId xmlns:a16="http://schemas.microsoft.com/office/drawing/2014/main" id="{99B61161-08D7-441F-9198-DD3750E51D30}"/>
                  </a:ext>
                </a:extLst>
              </p:cNvPr>
              <p:cNvSpPr>
                <a:spLocks/>
              </p:cNvSpPr>
              <p:nvPr userDrawn="1"/>
            </p:nvSpPr>
            <p:spPr bwMode="ltGray">
              <a:xfrm>
                <a:off x="2486" y="3859"/>
                <a:ext cx="42" cy="81"/>
              </a:xfrm>
              <a:custGeom>
                <a:avLst/>
                <a:gdLst>
                  <a:gd name="T0" fmla="*/ 6 w 42"/>
                  <a:gd name="T1" fmla="*/ 880 h 72"/>
                  <a:gd name="T2" fmla="*/ 0 w 42"/>
                  <a:gd name="T3" fmla="*/ 457 h 72"/>
                  <a:gd name="T4" fmla="*/ 12 w 42"/>
                  <a:gd name="T5" fmla="*/ 158 h 72"/>
                  <a:gd name="T6" fmla="*/ 0 w 42"/>
                  <a:gd name="T7" fmla="*/ 158 h 72"/>
                  <a:gd name="T8" fmla="*/ 12 w 42"/>
                  <a:gd name="T9" fmla="*/ 158 h 72"/>
                  <a:gd name="T10" fmla="*/ 24 w 42"/>
                  <a:gd name="T11" fmla="*/ 158 h 72"/>
                  <a:gd name="T12" fmla="*/ 36 w 42"/>
                  <a:gd name="T13" fmla="*/ 158 h 72"/>
                  <a:gd name="T14" fmla="*/ 42 w 42"/>
                  <a:gd name="T15" fmla="*/ 0 h 72"/>
                  <a:gd name="T16" fmla="*/ 30 w 42"/>
                  <a:gd name="T17" fmla="*/ 457 h 72"/>
                  <a:gd name="T18" fmla="*/ 42 w 42"/>
                  <a:gd name="T19" fmla="*/ 1173 h 72"/>
                  <a:gd name="T20" fmla="*/ 12 w 42"/>
                  <a:gd name="T21" fmla="*/ 1720 h 72"/>
                  <a:gd name="T22" fmla="*/ 6 w 42"/>
                  <a:gd name="T23" fmla="*/ 880 h 72"/>
                  <a:gd name="T24" fmla="*/ 6 w 42"/>
                  <a:gd name="T25" fmla="*/ 88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a:extLst>
                <a:ext uri="{FF2B5EF4-FFF2-40B4-BE49-F238E27FC236}">
                  <a16:creationId xmlns:a16="http://schemas.microsoft.com/office/drawing/2014/main" id="{283E82D3-7CC3-4838-B44B-46B69FE4222C}"/>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7" name="Group 15">
            <a:extLst>
              <a:ext uri="{FF2B5EF4-FFF2-40B4-BE49-F238E27FC236}">
                <a16:creationId xmlns:a16="http://schemas.microsoft.com/office/drawing/2014/main" id="{2EBDE3F1-E7CD-4196-84FA-8A150F2C6386}"/>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E551AF17-6418-49AA-83F9-928D449F79C4}"/>
                </a:ext>
              </a:extLst>
            </p:cNvPr>
            <p:cNvSpPr>
              <a:spLocks/>
            </p:cNvSpPr>
            <p:nvPr userDrawn="1"/>
          </p:nvSpPr>
          <p:spPr bwMode="auto">
            <a:xfrm>
              <a:off x="1196" y="3793"/>
              <a:ext cx="365" cy="291"/>
            </a:xfrm>
            <a:custGeom>
              <a:avLst/>
              <a:gdLst>
                <a:gd name="T0" fmla="*/ 24 w 365"/>
                <a:gd name="T1" fmla="*/ 24 h 287"/>
                <a:gd name="T2" fmla="*/ 0 w 365"/>
                <a:gd name="T3" fmla="*/ 87 h 287"/>
                <a:gd name="T4" fmla="*/ 66 w 365"/>
                <a:gd name="T5" fmla="*/ 162 h 287"/>
                <a:gd name="T6" fmla="*/ 143 w 365"/>
                <a:gd name="T7" fmla="*/ 264 h 287"/>
                <a:gd name="T8" fmla="*/ 191 w 365"/>
                <a:gd name="T9" fmla="*/ 243 h 287"/>
                <a:gd name="T10" fmla="*/ 341 w 365"/>
                <a:gd name="T11" fmla="*/ 416 h 287"/>
                <a:gd name="T12" fmla="*/ 305 w 365"/>
                <a:gd name="T13" fmla="*/ 252 h 287"/>
                <a:gd name="T14" fmla="*/ 365 w 365"/>
                <a:gd name="T15" fmla="*/ 189 h 287"/>
                <a:gd name="T16" fmla="*/ 359 w 365"/>
                <a:gd name="T17" fmla="*/ 180 h 287"/>
                <a:gd name="T18" fmla="*/ 335 w 365"/>
                <a:gd name="T19" fmla="*/ 168 h 287"/>
                <a:gd name="T20" fmla="*/ 299 w 365"/>
                <a:gd name="T21" fmla="*/ 126 h 287"/>
                <a:gd name="T22" fmla="*/ 257 w 365"/>
                <a:gd name="T23" fmla="*/ 99 h 287"/>
                <a:gd name="T24" fmla="*/ 215 w 365"/>
                <a:gd name="T25" fmla="*/ 81 h 287"/>
                <a:gd name="T26" fmla="*/ 173 w 365"/>
                <a:gd name="T27" fmla="*/ 6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2F5B1206-7243-4C78-B0A9-6F99400738C7}"/>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B841E321-30F8-49BC-A54A-DAD8B91F58EE}"/>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57 h 60"/>
                <a:gd name="T16" fmla="*/ 65 w 71"/>
                <a:gd name="T17" fmla="*/ 69 h 60"/>
                <a:gd name="T18" fmla="*/ 71 w 71"/>
                <a:gd name="T19" fmla="*/ 81 h 60"/>
                <a:gd name="T20" fmla="*/ 71 w 71"/>
                <a:gd name="T21" fmla="*/ 87 h 60"/>
                <a:gd name="T22" fmla="*/ 59 w 71"/>
                <a:gd name="T23" fmla="*/ 81 h 60"/>
                <a:gd name="T24" fmla="*/ 47 w 71"/>
                <a:gd name="T25" fmla="*/ 69 h 60"/>
                <a:gd name="T26" fmla="*/ 23 w 71"/>
                <a:gd name="T27" fmla="*/ 57 h 60"/>
                <a:gd name="T28" fmla="*/ 23 w 71"/>
                <a:gd name="T29" fmla="*/ 63 h 60"/>
                <a:gd name="T30" fmla="*/ 18 w 71"/>
                <a:gd name="T31" fmla="*/ 69 h 60"/>
                <a:gd name="T32" fmla="*/ 12 w 71"/>
                <a:gd name="T33" fmla="*/ 75 h 60"/>
                <a:gd name="T34" fmla="*/ 6 w 71"/>
                <a:gd name="T35" fmla="*/ 75 h 60"/>
                <a:gd name="T36" fmla="*/ 6 w 71"/>
                <a:gd name="T37" fmla="*/ 75 h 60"/>
                <a:gd name="T38" fmla="*/ 6 w 71"/>
                <a:gd name="T39" fmla="*/ 6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0463AD9C-059B-4D2F-901B-16C14CB49B65}"/>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81 h 162"/>
                <a:gd name="T10" fmla="*/ 96 w 161"/>
                <a:gd name="T11" fmla="*/ 87 h 162"/>
                <a:gd name="T12" fmla="*/ 102 w 161"/>
                <a:gd name="T13" fmla="*/ 99 h 162"/>
                <a:gd name="T14" fmla="*/ 108 w 161"/>
                <a:gd name="T15" fmla="*/ 111 h 162"/>
                <a:gd name="T16" fmla="*/ 120 w 161"/>
                <a:gd name="T17" fmla="*/ 124 h 162"/>
                <a:gd name="T18" fmla="*/ 143 w 161"/>
                <a:gd name="T19" fmla="*/ 160 h 162"/>
                <a:gd name="T20" fmla="*/ 155 w 161"/>
                <a:gd name="T21" fmla="*/ 192 h 162"/>
                <a:gd name="T22" fmla="*/ 161 w 161"/>
                <a:gd name="T23" fmla="*/ 213 h 162"/>
                <a:gd name="T24" fmla="*/ 161 w 161"/>
                <a:gd name="T25" fmla="*/ 222 h 162"/>
                <a:gd name="T26" fmla="*/ 96 w 161"/>
                <a:gd name="T27" fmla="*/ 136 h 162"/>
                <a:gd name="T28" fmla="*/ 30 w 161"/>
                <a:gd name="T29" fmla="*/ 8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36ED82C1-8214-4F30-9338-C4D68DA5E068}"/>
                </a:ext>
              </a:extLst>
            </p:cNvPr>
            <p:cNvSpPr>
              <a:spLocks/>
            </p:cNvSpPr>
            <p:nvPr userDrawn="1"/>
          </p:nvSpPr>
          <p:spPr bwMode="auto">
            <a:xfrm>
              <a:off x="706" y="3854"/>
              <a:ext cx="59" cy="61"/>
            </a:xfrm>
            <a:custGeom>
              <a:avLst/>
              <a:gdLst>
                <a:gd name="T0" fmla="*/ 59 w 59"/>
                <a:gd name="T1" fmla="*/ 6 h 60"/>
                <a:gd name="T2" fmla="*/ 41 w 59"/>
                <a:gd name="T3" fmla="*/ 57 h 60"/>
                <a:gd name="T4" fmla="*/ 41 w 59"/>
                <a:gd name="T5" fmla="*/ 63 h 60"/>
                <a:gd name="T6" fmla="*/ 47 w 59"/>
                <a:gd name="T7" fmla="*/ 69 h 60"/>
                <a:gd name="T8" fmla="*/ 53 w 59"/>
                <a:gd name="T9" fmla="*/ 81 h 60"/>
                <a:gd name="T10" fmla="*/ 53 w 59"/>
                <a:gd name="T11" fmla="*/ 87 h 60"/>
                <a:gd name="T12" fmla="*/ 47 w 59"/>
                <a:gd name="T13" fmla="*/ 81 h 60"/>
                <a:gd name="T14" fmla="*/ 35 w 59"/>
                <a:gd name="T15" fmla="*/ 75 h 60"/>
                <a:gd name="T16" fmla="*/ 23 w 59"/>
                <a:gd name="T17" fmla="*/ 63 h 60"/>
                <a:gd name="T18" fmla="*/ 17 w 59"/>
                <a:gd name="T19" fmla="*/ 5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6CADCA3A-9BDF-4448-8811-815A17FFC110}"/>
                </a:ext>
              </a:extLst>
            </p:cNvPr>
            <p:cNvSpPr>
              <a:spLocks/>
            </p:cNvSpPr>
            <p:nvPr userDrawn="1"/>
          </p:nvSpPr>
          <p:spPr bwMode="auto">
            <a:xfrm>
              <a:off x="395" y="3811"/>
              <a:ext cx="245" cy="207"/>
            </a:xfrm>
            <a:custGeom>
              <a:avLst/>
              <a:gdLst>
                <a:gd name="T0" fmla="*/ 233 w 245"/>
                <a:gd name="T1" fmla="*/ 63 h 204"/>
                <a:gd name="T2" fmla="*/ 245 w 245"/>
                <a:gd name="T3" fmla="*/ 69 h 204"/>
                <a:gd name="T4" fmla="*/ 209 w 245"/>
                <a:gd name="T5" fmla="*/ 120 h 204"/>
                <a:gd name="T6" fmla="*/ 143 w 245"/>
                <a:gd name="T7" fmla="*/ 194 h 204"/>
                <a:gd name="T8" fmla="*/ 167 w 245"/>
                <a:gd name="T9" fmla="*/ 230 h 204"/>
                <a:gd name="T10" fmla="*/ 179 w 245"/>
                <a:gd name="T11" fmla="*/ 300 h 204"/>
                <a:gd name="T12" fmla="*/ 77 w 245"/>
                <a:gd name="T13" fmla="*/ 194 h 204"/>
                <a:gd name="T14" fmla="*/ 47 w 245"/>
                <a:gd name="T15" fmla="*/ 120 h 204"/>
                <a:gd name="T16" fmla="*/ 89 w 245"/>
                <a:gd name="T17" fmla="*/ 93 h 204"/>
                <a:gd name="T18" fmla="*/ 59 w 245"/>
                <a:gd name="T19" fmla="*/ 6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63 h 204"/>
                <a:gd name="T50" fmla="*/ 233 w 245"/>
                <a:gd name="T51" fmla="*/ 6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960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7960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a:extLst>
              <a:ext uri="{FF2B5EF4-FFF2-40B4-BE49-F238E27FC236}">
                <a16:creationId xmlns:a16="http://schemas.microsoft.com/office/drawing/2014/main" id="{B2E05C32-4073-4CF1-8D90-F7BC07022C62}"/>
              </a:ext>
            </a:extLst>
          </p:cNvPr>
          <p:cNvSpPr>
            <a:spLocks noGrp="1" noChangeArrowheads="1"/>
          </p:cNvSpPr>
          <p:nvPr>
            <p:ph type="dt" sz="quarter" idx="10"/>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id="{0D69F71D-5E95-4D74-BBAD-2CB097911FA2}"/>
              </a:ext>
            </a:extLst>
          </p:cNvPr>
          <p:cNvSpPr>
            <a:spLocks noGrp="1" noChangeArrowheads="1"/>
          </p:cNvSpPr>
          <p:nvPr>
            <p:ph type="sldNum" sz="quarter" idx="11"/>
          </p:nvPr>
        </p:nvSpPr>
        <p:spPr/>
        <p:txBody>
          <a:bodyPr/>
          <a:lstStyle>
            <a:lvl1pPr>
              <a:defRPr/>
            </a:lvl1pPr>
          </a:lstStyle>
          <a:p>
            <a:pPr>
              <a:defRPr/>
            </a:pPr>
            <a:fld id="{73EE6DDD-2A9F-4755-9E61-A27F2A048B02}" type="slidenum">
              <a:rPr lang="en-US" altLang="en-US"/>
              <a:pPr>
                <a:defRPr/>
              </a:pPr>
              <a:t>‹#›</a:t>
            </a:fld>
            <a:endParaRPr lang="en-US" altLang="en-US"/>
          </a:p>
        </p:txBody>
      </p:sp>
      <p:sp>
        <p:nvSpPr>
          <p:cNvPr id="26" name="Rectangle 26">
            <a:extLst>
              <a:ext uri="{FF2B5EF4-FFF2-40B4-BE49-F238E27FC236}">
                <a16:creationId xmlns:a16="http://schemas.microsoft.com/office/drawing/2014/main" id="{ED11DFB0-0FD3-4D0D-826E-57D3BF66AC33}"/>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7679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BD42A0DB-4A2E-4A5E-8540-A33E5E84B2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30E8401A-F763-4DDB-B948-B46F3C1528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0ED00CC4-9C73-4CEF-A6F3-B059E68A0191}"/>
              </a:ext>
            </a:extLst>
          </p:cNvPr>
          <p:cNvSpPr>
            <a:spLocks noGrp="1" noChangeArrowheads="1"/>
          </p:cNvSpPr>
          <p:nvPr>
            <p:ph type="sldNum" sz="quarter" idx="12"/>
          </p:nvPr>
        </p:nvSpPr>
        <p:spPr>
          <a:ln/>
        </p:spPr>
        <p:txBody>
          <a:bodyPr/>
          <a:lstStyle>
            <a:lvl1pPr>
              <a:defRPr/>
            </a:lvl1pPr>
          </a:lstStyle>
          <a:p>
            <a:pPr>
              <a:defRPr/>
            </a:pPr>
            <a:fld id="{840F77D9-548E-40CB-93E4-BFCD1C2E6E56}" type="slidenum">
              <a:rPr lang="en-US" altLang="en-US"/>
              <a:pPr>
                <a:defRPr/>
              </a:pPr>
              <a:t>‹#›</a:t>
            </a:fld>
            <a:endParaRPr lang="en-US" altLang="en-US"/>
          </a:p>
        </p:txBody>
      </p:sp>
    </p:spTree>
    <p:extLst>
      <p:ext uri="{BB962C8B-B14F-4D97-AF65-F5344CB8AC3E}">
        <p14:creationId xmlns:p14="http://schemas.microsoft.com/office/powerpoint/2010/main" val="395799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AAEB1-FAA3-4F34-8B5C-E5043EE555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BCF64C6D-D657-41FC-9562-338E47EF8F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7632999A-612B-4D17-967E-BABC956DEC2D}"/>
              </a:ext>
            </a:extLst>
          </p:cNvPr>
          <p:cNvSpPr>
            <a:spLocks noGrp="1" noChangeArrowheads="1"/>
          </p:cNvSpPr>
          <p:nvPr>
            <p:ph type="sldNum" sz="quarter" idx="12"/>
          </p:nvPr>
        </p:nvSpPr>
        <p:spPr>
          <a:ln/>
        </p:spPr>
        <p:txBody>
          <a:bodyPr/>
          <a:lstStyle>
            <a:lvl1pPr>
              <a:defRPr/>
            </a:lvl1pPr>
          </a:lstStyle>
          <a:p>
            <a:pPr>
              <a:defRPr/>
            </a:pPr>
            <a:fld id="{3EB4D5DF-58E2-43DC-8DEA-14118941029D}" type="slidenum">
              <a:rPr lang="en-US" altLang="en-US"/>
              <a:pPr>
                <a:defRPr/>
              </a:pPr>
              <a:t>‹#›</a:t>
            </a:fld>
            <a:endParaRPr lang="en-US" altLang="en-US"/>
          </a:p>
        </p:txBody>
      </p:sp>
    </p:spTree>
    <p:extLst>
      <p:ext uri="{BB962C8B-B14F-4D97-AF65-F5344CB8AC3E}">
        <p14:creationId xmlns:p14="http://schemas.microsoft.com/office/powerpoint/2010/main" val="121060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FA4420BA-150A-492E-AFD1-C0048D552D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D824CB6A-0971-439C-833E-88D66AC867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CA8584C9-FBB0-4FDD-833E-605FD7C2B3BA}"/>
              </a:ext>
            </a:extLst>
          </p:cNvPr>
          <p:cNvSpPr>
            <a:spLocks noGrp="1" noChangeArrowheads="1"/>
          </p:cNvSpPr>
          <p:nvPr>
            <p:ph type="sldNum" sz="quarter" idx="12"/>
          </p:nvPr>
        </p:nvSpPr>
        <p:spPr>
          <a:ln/>
        </p:spPr>
        <p:txBody>
          <a:bodyPr/>
          <a:lstStyle>
            <a:lvl1pPr>
              <a:defRPr/>
            </a:lvl1pPr>
          </a:lstStyle>
          <a:p>
            <a:pPr>
              <a:defRPr/>
            </a:pPr>
            <a:fld id="{7109B3D7-E322-4B18-9FDF-68A6A16023AA}" type="slidenum">
              <a:rPr lang="en-US" altLang="en-US"/>
              <a:pPr>
                <a:defRPr/>
              </a:pPr>
              <a:t>‹#›</a:t>
            </a:fld>
            <a:endParaRPr lang="en-US" altLang="en-US"/>
          </a:p>
        </p:txBody>
      </p:sp>
    </p:spTree>
    <p:extLst>
      <p:ext uri="{BB962C8B-B14F-4D97-AF65-F5344CB8AC3E}">
        <p14:creationId xmlns:p14="http://schemas.microsoft.com/office/powerpoint/2010/main" val="350214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08843FF1-205B-4042-89BA-0AF4317571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5F64FEBB-B235-43BD-9A47-3779DC7312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207FFF1A-33A5-4F58-9AC5-E19011EF1B3F}"/>
              </a:ext>
            </a:extLst>
          </p:cNvPr>
          <p:cNvSpPr>
            <a:spLocks noGrp="1" noChangeArrowheads="1"/>
          </p:cNvSpPr>
          <p:nvPr>
            <p:ph type="sldNum" sz="quarter" idx="12"/>
          </p:nvPr>
        </p:nvSpPr>
        <p:spPr>
          <a:ln/>
        </p:spPr>
        <p:txBody>
          <a:bodyPr/>
          <a:lstStyle>
            <a:lvl1pPr>
              <a:defRPr/>
            </a:lvl1pPr>
          </a:lstStyle>
          <a:p>
            <a:pPr>
              <a:defRPr/>
            </a:pPr>
            <a:fld id="{981B03C8-3A39-4F34-B502-747F9218B75C}" type="slidenum">
              <a:rPr lang="en-US" altLang="en-US"/>
              <a:pPr>
                <a:defRPr/>
              </a:pPr>
              <a:t>‹#›</a:t>
            </a:fld>
            <a:endParaRPr lang="en-US" altLang="en-US"/>
          </a:p>
        </p:txBody>
      </p:sp>
    </p:spTree>
    <p:extLst>
      <p:ext uri="{BB962C8B-B14F-4D97-AF65-F5344CB8AC3E}">
        <p14:creationId xmlns:p14="http://schemas.microsoft.com/office/powerpoint/2010/main" val="4165548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a:extLst>
              <a:ext uri="{FF2B5EF4-FFF2-40B4-BE49-F238E27FC236}">
                <a16:creationId xmlns:a16="http://schemas.microsoft.com/office/drawing/2014/main" id="{3A3A5A03-B741-4B52-9AEF-F5CAADA6034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21C1F0D2-49BF-471B-94D6-419878DD36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26">
            <a:extLst>
              <a:ext uri="{FF2B5EF4-FFF2-40B4-BE49-F238E27FC236}">
                <a16:creationId xmlns:a16="http://schemas.microsoft.com/office/drawing/2014/main" id="{BBE73C97-6CE5-4737-91B5-1574F265E8B6}"/>
              </a:ext>
            </a:extLst>
          </p:cNvPr>
          <p:cNvSpPr>
            <a:spLocks noGrp="1" noChangeArrowheads="1"/>
          </p:cNvSpPr>
          <p:nvPr>
            <p:ph type="sldNum" sz="quarter" idx="12"/>
          </p:nvPr>
        </p:nvSpPr>
        <p:spPr>
          <a:ln/>
        </p:spPr>
        <p:txBody>
          <a:bodyPr/>
          <a:lstStyle>
            <a:lvl1pPr>
              <a:defRPr/>
            </a:lvl1pPr>
          </a:lstStyle>
          <a:p>
            <a:pPr>
              <a:defRPr/>
            </a:pPr>
            <a:fld id="{6B0BADC6-8554-4765-9591-4FD477C360BC}" type="slidenum">
              <a:rPr lang="en-US" altLang="en-US"/>
              <a:pPr>
                <a:defRPr/>
              </a:pPr>
              <a:t>‹#›</a:t>
            </a:fld>
            <a:endParaRPr lang="en-US" altLang="en-US"/>
          </a:p>
        </p:txBody>
      </p:sp>
    </p:spTree>
    <p:extLst>
      <p:ext uri="{BB962C8B-B14F-4D97-AF65-F5344CB8AC3E}">
        <p14:creationId xmlns:p14="http://schemas.microsoft.com/office/powerpoint/2010/main" val="262700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3439FE86-CDFB-410D-ACB7-450B823E5F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F209DEAE-40EF-4025-A9DC-1EC1B0E240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520F8C87-8224-4E52-9BA3-25F1D13931BC}"/>
              </a:ext>
            </a:extLst>
          </p:cNvPr>
          <p:cNvSpPr>
            <a:spLocks noGrp="1" noChangeArrowheads="1"/>
          </p:cNvSpPr>
          <p:nvPr>
            <p:ph type="sldNum" sz="quarter" idx="12"/>
          </p:nvPr>
        </p:nvSpPr>
        <p:spPr>
          <a:ln/>
        </p:spPr>
        <p:txBody>
          <a:bodyPr/>
          <a:lstStyle>
            <a:lvl1pPr>
              <a:defRPr/>
            </a:lvl1pPr>
          </a:lstStyle>
          <a:p>
            <a:pPr>
              <a:defRPr/>
            </a:pPr>
            <a:fld id="{DD27F128-6681-460B-8EB7-CC582739CDB6}" type="slidenum">
              <a:rPr lang="en-US" altLang="en-US"/>
              <a:pPr>
                <a:defRPr/>
              </a:pPr>
              <a:t>‹#›</a:t>
            </a:fld>
            <a:endParaRPr lang="en-US" altLang="en-US"/>
          </a:p>
        </p:txBody>
      </p:sp>
    </p:spTree>
    <p:extLst>
      <p:ext uri="{BB962C8B-B14F-4D97-AF65-F5344CB8AC3E}">
        <p14:creationId xmlns:p14="http://schemas.microsoft.com/office/powerpoint/2010/main" val="337118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D7AB7DA3-2E66-4283-BAF4-5B74BEF9EE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715C5474-8460-418C-A6FD-11300CBE67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D05611F4-BA76-4906-BE01-275CF280CBDA}"/>
              </a:ext>
            </a:extLst>
          </p:cNvPr>
          <p:cNvSpPr>
            <a:spLocks noGrp="1" noChangeArrowheads="1"/>
          </p:cNvSpPr>
          <p:nvPr>
            <p:ph type="sldNum" sz="quarter" idx="12"/>
          </p:nvPr>
        </p:nvSpPr>
        <p:spPr>
          <a:ln/>
        </p:spPr>
        <p:txBody>
          <a:bodyPr/>
          <a:lstStyle>
            <a:lvl1pPr>
              <a:defRPr/>
            </a:lvl1pPr>
          </a:lstStyle>
          <a:p>
            <a:pPr>
              <a:defRPr/>
            </a:pPr>
            <a:fld id="{097D0A41-30E4-413C-A79E-C1E346FB1607}" type="slidenum">
              <a:rPr lang="en-US" altLang="en-US"/>
              <a:pPr>
                <a:defRPr/>
              </a:pPr>
              <a:t>‹#›</a:t>
            </a:fld>
            <a:endParaRPr lang="en-US" altLang="en-US"/>
          </a:p>
        </p:txBody>
      </p:sp>
    </p:spTree>
    <p:extLst>
      <p:ext uri="{BB962C8B-B14F-4D97-AF65-F5344CB8AC3E}">
        <p14:creationId xmlns:p14="http://schemas.microsoft.com/office/powerpoint/2010/main" val="121372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BE1644DE-DADC-43FA-BC14-3E8CBD4EC3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F7E75743-D05A-4AF1-9ECD-5F0963746F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3F6F348E-FA76-4E04-AF08-CBD23459A7B6}"/>
              </a:ext>
            </a:extLst>
          </p:cNvPr>
          <p:cNvSpPr>
            <a:spLocks noGrp="1" noChangeArrowheads="1"/>
          </p:cNvSpPr>
          <p:nvPr>
            <p:ph type="sldNum" sz="quarter" idx="12"/>
          </p:nvPr>
        </p:nvSpPr>
        <p:spPr>
          <a:ln/>
        </p:spPr>
        <p:txBody>
          <a:bodyPr/>
          <a:lstStyle>
            <a:lvl1pPr>
              <a:defRPr/>
            </a:lvl1pPr>
          </a:lstStyle>
          <a:p>
            <a:pPr>
              <a:defRPr/>
            </a:pPr>
            <a:fld id="{81DDF3DA-BD13-4EEB-99B6-7866EEAC4751}" type="slidenum">
              <a:rPr lang="en-US" altLang="en-US"/>
              <a:pPr>
                <a:defRPr/>
              </a:pPr>
              <a:t>‹#›</a:t>
            </a:fld>
            <a:endParaRPr lang="en-US" altLang="en-US"/>
          </a:p>
        </p:txBody>
      </p:sp>
    </p:spTree>
    <p:extLst>
      <p:ext uri="{BB962C8B-B14F-4D97-AF65-F5344CB8AC3E}">
        <p14:creationId xmlns:p14="http://schemas.microsoft.com/office/powerpoint/2010/main" val="257104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86575A4D-A006-48F3-9D27-617C7FC427B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BF8318F7-F5D9-45A2-ABB2-586EB40192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E6483EDA-6CE4-4770-BCDF-12B7E3D40267}"/>
              </a:ext>
            </a:extLst>
          </p:cNvPr>
          <p:cNvSpPr>
            <a:spLocks noGrp="1" noChangeArrowheads="1"/>
          </p:cNvSpPr>
          <p:nvPr>
            <p:ph type="sldNum" sz="quarter" idx="12"/>
          </p:nvPr>
        </p:nvSpPr>
        <p:spPr>
          <a:ln/>
        </p:spPr>
        <p:txBody>
          <a:bodyPr/>
          <a:lstStyle>
            <a:lvl1pPr>
              <a:defRPr/>
            </a:lvl1pPr>
          </a:lstStyle>
          <a:p>
            <a:pPr>
              <a:defRPr/>
            </a:pPr>
            <a:fld id="{D199DA77-35FB-4671-A60B-AE0B67EC4B8A}" type="slidenum">
              <a:rPr lang="en-US" altLang="en-US"/>
              <a:pPr>
                <a:defRPr/>
              </a:pPr>
              <a:t>‹#›</a:t>
            </a:fld>
            <a:endParaRPr lang="en-US" altLang="en-US"/>
          </a:p>
        </p:txBody>
      </p:sp>
    </p:spTree>
    <p:extLst>
      <p:ext uri="{BB962C8B-B14F-4D97-AF65-F5344CB8AC3E}">
        <p14:creationId xmlns:p14="http://schemas.microsoft.com/office/powerpoint/2010/main" val="337710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B4515636-DF34-41B1-8C35-7E8A33B66EC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E08BF9C1-903C-4207-8EBC-9182FF19B2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E7D23C46-C648-4C14-B430-E2A3C200C084}"/>
              </a:ext>
            </a:extLst>
          </p:cNvPr>
          <p:cNvSpPr>
            <a:spLocks noGrp="1" noChangeArrowheads="1"/>
          </p:cNvSpPr>
          <p:nvPr>
            <p:ph type="sldNum" sz="quarter" idx="12"/>
          </p:nvPr>
        </p:nvSpPr>
        <p:spPr>
          <a:ln/>
        </p:spPr>
        <p:txBody>
          <a:bodyPr/>
          <a:lstStyle>
            <a:lvl1pPr>
              <a:defRPr/>
            </a:lvl1pPr>
          </a:lstStyle>
          <a:p>
            <a:pPr>
              <a:defRPr/>
            </a:pPr>
            <a:fld id="{B618F16F-73C3-47C8-BEDC-31A497DCA112}" type="slidenum">
              <a:rPr lang="en-US" altLang="en-US"/>
              <a:pPr>
                <a:defRPr/>
              </a:pPr>
              <a:t>‹#›</a:t>
            </a:fld>
            <a:endParaRPr lang="en-US" altLang="en-US"/>
          </a:p>
        </p:txBody>
      </p:sp>
    </p:spTree>
    <p:extLst>
      <p:ext uri="{BB962C8B-B14F-4D97-AF65-F5344CB8AC3E}">
        <p14:creationId xmlns:p14="http://schemas.microsoft.com/office/powerpoint/2010/main" val="312306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D9BC488-98EF-432F-A483-0F2FCDC529E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2604E73C-8889-42F1-A0B0-CE51831550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D30E24F7-D27A-463C-8394-C68147C93EE2}"/>
              </a:ext>
            </a:extLst>
          </p:cNvPr>
          <p:cNvSpPr>
            <a:spLocks noGrp="1" noChangeArrowheads="1"/>
          </p:cNvSpPr>
          <p:nvPr>
            <p:ph type="sldNum" sz="quarter" idx="12"/>
          </p:nvPr>
        </p:nvSpPr>
        <p:spPr>
          <a:ln/>
        </p:spPr>
        <p:txBody>
          <a:bodyPr/>
          <a:lstStyle>
            <a:lvl1pPr>
              <a:defRPr/>
            </a:lvl1pPr>
          </a:lstStyle>
          <a:p>
            <a:pPr>
              <a:defRPr/>
            </a:pPr>
            <a:fld id="{2F27590F-53DA-4240-B3DF-10ECCF09F292}" type="slidenum">
              <a:rPr lang="en-US" altLang="en-US"/>
              <a:pPr>
                <a:defRPr/>
              </a:pPr>
              <a:t>‹#›</a:t>
            </a:fld>
            <a:endParaRPr lang="en-US" altLang="en-US"/>
          </a:p>
        </p:txBody>
      </p:sp>
    </p:spTree>
    <p:extLst>
      <p:ext uri="{BB962C8B-B14F-4D97-AF65-F5344CB8AC3E}">
        <p14:creationId xmlns:p14="http://schemas.microsoft.com/office/powerpoint/2010/main" val="156762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4762B180-930B-4DDF-A1D0-E3D76A15A0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78757588-F2F5-4C68-A4C8-2C03CD966A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91B22404-62C6-4595-8C79-EF36B143E782}"/>
              </a:ext>
            </a:extLst>
          </p:cNvPr>
          <p:cNvSpPr>
            <a:spLocks noGrp="1" noChangeArrowheads="1"/>
          </p:cNvSpPr>
          <p:nvPr>
            <p:ph type="sldNum" sz="quarter" idx="12"/>
          </p:nvPr>
        </p:nvSpPr>
        <p:spPr>
          <a:ln/>
        </p:spPr>
        <p:txBody>
          <a:bodyPr/>
          <a:lstStyle>
            <a:lvl1pPr>
              <a:defRPr/>
            </a:lvl1pPr>
          </a:lstStyle>
          <a:p>
            <a:pPr>
              <a:defRPr/>
            </a:pPr>
            <a:fld id="{793954AA-DAE3-4113-9D5F-E1A595D2F61A}" type="slidenum">
              <a:rPr lang="en-US" altLang="en-US"/>
              <a:pPr>
                <a:defRPr/>
              </a:pPr>
              <a:t>‹#›</a:t>
            </a:fld>
            <a:endParaRPr lang="en-US" altLang="en-US"/>
          </a:p>
        </p:txBody>
      </p:sp>
    </p:spTree>
    <p:extLst>
      <p:ext uri="{BB962C8B-B14F-4D97-AF65-F5344CB8AC3E}">
        <p14:creationId xmlns:p14="http://schemas.microsoft.com/office/powerpoint/2010/main" val="368634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136D218E-F0F0-4A5E-B952-4D1AF09DBF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2A2E640F-5781-45C8-B568-5AFD72FDEC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0E0B5B27-ED55-4434-BAD6-E1B34AA61346}"/>
              </a:ext>
            </a:extLst>
          </p:cNvPr>
          <p:cNvSpPr>
            <a:spLocks noGrp="1" noChangeArrowheads="1"/>
          </p:cNvSpPr>
          <p:nvPr>
            <p:ph type="sldNum" sz="quarter" idx="12"/>
          </p:nvPr>
        </p:nvSpPr>
        <p:spPr>
          <a:ln/>
        </p:spPr>
        <p:txBody>
          <a:bodyPr/>
          <a:lstStyle>
            <a:lvl1pPr>
              <a:defRPr/>
            </a:lvl1pPr>
          </a:lstStyle>
          <a:p>
            <a:pPr>
              <a:defRPr/>
            </a:pPr>
            <a:fld id="{E08BDAD1-90B2-4DAB-8065-DC2B4D53DC3B}" type="slidenum">
              <a:rPr lang="en-US" altLang="en-US"/>
              <a:pPr>
                <a:defRPr/>
              </a:pPr>
              <a:t>‹#›</a:t>
            </a:fld>
            <a:endParaRPr lang="en-US" altLang="en-US"/>
          </a:p>
        </p:txBody>
      </p:sp>
    </p:spTree>
    <p:extLst>
      <p:ext uri="{BB962C8B-B14F-4D97-AF65-F5344CB8AC3E}">
        <p14:creationId xmlns:p14="http://schemas.microsoft.com/office/powerpoint/2010/main" val="135393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1039FFC-54E8-4567-9C5B-EEC71F2B6839}"/>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id="{397F6E49-1C1C-4FAF-9196-FA7968421FC0}"/>
                </a:ext>
              </a:extLst>
            </p:cNvPr>
            <p:cNvSpPr>
              <a:spLocks/>
            </p:cNvSpPr>
            <p:nvPr/>
          </p:nvSpPr>
          <p:spPr bwMode="hidden">
            <a:xfrm>
              <a:off x="0" y="3072"/>
              <a:ext cx="5760" cy="1248"/>
            </a:xfrm>
            <a:custGeom>
              <a:avLst/>
              <a:gdLst>
                <a:gd name="T0" fmla="*/ 1773 w 6027"/>
                <a:gd name="T1" fmla="*/ 1 h 2296"/>
                <a:gd name="T2" fmla="*/ 0 w 6027"/>
                <a:gd name="T3" fmla="*/ 1 h 2296"/>
                <a:gd name="T4" fmla="*/ 0 w 6027"/>
                <a:gd name="T5" fmla="*/ 0 h 2296"/>
                <a:gd name="T6" fmla="*/ 1773 w 6027"/>
                <a:gd name="T7" fmla="*/ 0 h 2296"/>
                <a:gd name="T8" fmla="*/ 1773 w 6027"/>
                <a:gd name="T9" fmla="*/ 1 h 2296"/>
                <a:gd name="T10" fmla="*/ 1773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564" name="Freeform 4">
              <a:extLst>
                <a:ext uri="{FF2B5EF4-FFF2-40B4-BE49-F238E27FC236}">
                  <a16:creationId xmlns:a16="http://schemas.microsoft.com/office/drawing/2014/main" id="{29C2A4B1-3303-45BC-B35E-7C52098F8D63}"/>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1027" name="Freeform 5">
            <a:extLst>
              <a:ext uri="{FF2B5EF4-FFF2-40B4-BE49-F238E27FC236}">
                <a16:creationId xmlns:a16="http://schemas.microsoft.com/office/drawing/2014/main" id="{4B43D0E2-75C0-4B5A-ABEB-057772975783}"/>
              </a:ext>
            </a:extLst>
          </p:cNvPr>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a:extLst>
              <a:ext uri="{FF2B5EF4-FFF2-40B4-BE49-F238E27FC236}">
                <a16:creationId xmlns:a16="http://schemas.microsoft.com/office/drawing/2014/main" id="{27EFEF6D-B952-485F-8AC3-DBBCF37E05F1}"/>
              </a:ext>
            </a:extLst>
          </p:cNvPr>
          <p:cNvGrpSpPr>
            <a:grpSpLocks/>
          </p:cNvGrpSpPr>
          <p:nvPr/>
        </p:nvGrpSpPr>
        <p:grpSpPr bwMode="auto">
          <a:xfrm>
            <a:off x="0" y="6019800"/>
            <a:ext cx="7848600" cy="857250"/>
            <a:chOff x="0" y="3792"/>
            <a:chExt cx="4944" cy="540"/>
          </a:xfrm>
        </p:grpSpPr>
        <p:sp>
          <p:nvSpPr>
            <p:cNvPr id="578567" name="Freeform 7">
              <a:extLst>
                <a:ext uri="{FF2B5EF4-FFF2-40B4-BE49-F238E27FC236}">
                  <a16:creationId xmlns:a16="http://schemas.microsoft.com/office/drawing/2014/main" id="{CAE7AFA1-6BAE-44C7-A168-70E0338A8DE1}"/>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42" name="Group 8">
              <a:extLst>
                <a:ext uri="{FF2B5EF4-FFF2-40B4-BE49-F238E27FC236}">
                  <a16:creationId xmlns:a16="http://schemas.microsoft.com/office/drawing/2014/main" id="{E800A04F-87D7-4ADC-8579-2AD12B9367BE}"/>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4C72002B-863A-4EFB-8EBE-30DB35BA3A59}"/>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a:extLst>
                  <a:ext uri="{FF2B5EF4-FFF2-40B4-BE49-F238E27FC236}">
                    <a16:creationId xmlns:a16="http://schemas.microsoft.com/office/drawing/2014/main" id="{2DE457F0-CB0D-4D4E-94EB-DB9BFE551A57}"/>
                  </a:ext>
                </a:extLst>
              </p:cNvPr>
              <p:cNvSpPr>
                <a:spLocks/>
              </p:cNvSpPr>
              <p:nvPr userDrawn="1"/>
            </p:nvSpPr>
            <p:spPr bwMode="ltGray">
              <a:xfrm>
                <a:off x="2677" y="3792"/>
                <a:ext cx="186" cy="395"/>
              </a:xfrm>
              <a:custGeom>
                <a:avLst/>
                <a:gdLst>
                  <a:gd name="T0" fmla="*/ 36 w 186"/>
                  <a:gd name="T1" fmla="*/ 0 h 353"/>
                  <a:gd name="T2" fmla="*/ 54 w 186"/>
                  <a:gd name="T3" fmla="*/ 368 h 353"/>
                  <a:gd name="T4" fmla="*/ 24 w 186"/>
                  <a:gd name="T5" fmla="*/ 633 h 353"/>
                  <a:gd name="T6" fmla="*/ 18 w 186"/>
                  <a:gd name="T7" fmla="*/ 1369 h 353"/>
                  <a:gd name="T8" fmla="*/ 42 w 186"/>
                  <a:gd name="T9" fmla="*/ 2377 h 353"/>
                  <a:gd name="T10" fmla="*/ 48 w 186"/>
                  <a:gd name="T11" fmla="*/ 3365 h 353"/>
                  <a:gd name="T12" fmla="*/ 0 w 186"/>
                  <a:gd name="T13" fmla="*/ 7353 h 353"/>
                  <a:gd name="T14" fmla="*/ 54 w 186"/>
                  <a:gd name="T15" fmla="*/ 4863 h 353"/>
                  <a:gd name="T16" fmla="*/ 84 w 186"/>
                  <a:gd name="T17" fmla="*/ 4489 h 353"/>
                  <a:gd name="T18" fmla="*/ 126 w 186"/>
                  <a:gd name="T19" fmla="*/ 2634 h 353"/>
                  <a:gd name="T20" fmla="*/ 144 w 186"/>
                  <a:gd name="T21" fmla="*/ 2492 h 353"/>
                  <a:gd name="T22" fmla="*/ 144 w 186"/>
                  <a:gd name="T23" fmla="*/ 1880 h 353"/>
                  <a:gd name="T24" fmla="*/ 186 w 186"/>
                  <a:gd name="T25" fmla="*/ 1369 h 353"/>
                  <a:gd name="T26" fmla="*/ 162 w 186"/>
                  <a:gd name="T27" fmla="*/ 124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a:extLst>
                  <a:ext uri="{FF2B5EF4-FFF2-40B4-BE49-F238E27FC236}">
                    <a16:creationId xmlns:a16="http://schemas.microsoft.com/office/drawing/2014/main" id="{2B954F61-B7D0-42F6-A87B-9A68F8ADE39D}"/>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B666F8AC-3EAE-4EB8-86E6-02DA54668DE3}"/>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5 h 66"/>
                  <a:gd name="T8" fmla="*/ 6 w 155"/>
                  <a:gd name="T9" fmla="*/ 388 h 66"/>
                  <a:gd name="T10" fmla="*/ 0 w 155"/>
                  <a:gd name="T11" fmla="*/ 530 h 66"/>
                  <a:gd name="T12" fmla="*/ 78 w 155"/>
                  <a:gd name="T13" fmla="*/ 1301 h 66"/>
                  <a:gd name="T14" fmla="*/ 96 w 155"/>
                  <a:gd name="T15" fmla="*/ 916 h 66"/>
                  <a:gd name="T16" fmla="*/ 155 w 155"/>
                  <a:gd name="T17" fmla="*/ 1447 h 66"/>
                  <a:gd name="T18" fmla="*/ 126 w 155"/>
                  <a:gd name="T19" fmla="*/ 5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09F5DF2A-A83B-488F-AE47-A4F1869128C5}"/>
                  </a:ext>
                </a:extLst>
              </p:cNvPr>
              <p:cNvSpPr>
                <a:spLocks/>
              </p:cNvSpPr>
              <p:nvPr userDrawn="1"/>
            </p:nvSpPr>
            <p:spPr bwMode="ltGray">
              <a:xfrm>
                <a:off x="2486" y="3859"/>
                <a:ext cx="42" cy="81"/>
              </a:xfrm>
              <a:custGeom>
                <a:avLst/>
                <a:gdLst>
                  <a:gd name="T0" fmla="*/ 6 w 42"/>
                  <a:gd name="T1" fmla="*/ 880 h 72"/>
                  <a:gd name="T2" fmla="*/ 0 w 42"/>
                  <a:gd name="T3" fmla="*/ 457 h 72"/>
                  <a:gd name="T4" fmla="*/ 12 w 42"/>
                  <a:gd name="T5" fmla="*/ 158 h 72"/>
                  <a:gd name="T6" fmla="*/ 0 w 42"/>
                  <a:gd name="T7" fmla="*/ 158 h 72"/>
                  <a:gd name="T8" fmla="*/ 12 w 42"/>
                  <a:gd name="T9" fmla="*/ 158 h 72"/>
                  <a:gd name="T10" fmla="*/ 24 w 42"/>
                  <a:gd name="T11" fmla="*/ 158 h 72"/>
                  <a:gd name="T12" fmla="*/ 36 w 42"/>
                  <a:gd name="T13" fmla="*/ 158 h 72"/>
                  <a:gd name="T14" fmla="*/ 42 w 42"/>
                  <a:gd name="T15" fmla="*/ 0 h 72"/>
                  <a:gd name="T16" fmla="*/ 30 w 42"/>
                  <a:gd name="T17" fmla="*/ 457 h 72"/>
                  <a:gd name="T18" fmla="*/ 42 w 42"/>
                  <a:gd name="T19" fmla="*/ 1173 h 72"/>
                  <a:gd name="T20" fmla="*/ 12 w 42"/>
                  <a:gd name="T21" fmla="*/ 1720 h 72"/>
                  <a:gd name="T22" fmla="*/ 6 w 42"/>
                  <a:gd name="T23" fmla="*/ 880 h 72"/>
                  <a:gd name="T24" fmla="*/ 6 w 42"/>
                  <a:gd name="T25" fmla="*/ 88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8574" name="Freeform 14">
              <a:extLst>
                <a:ext uri="{FF2B5EF4-FFF2-40B4-BE49-F238E27FC236}">
                  <a16:creationId xmlns:a16="http://schemas.microsoft.com/office/drawing/2014/main" id="{A6286B5B-BA17-4832-9B67-A7992CB9F9E9}"/>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029" name="Group 15">
            <a:extLst>
              <a:ext uri="{FF2B5EF4-FFF2-40B4-BE49-F238E27FC236}">
                <a16:creationId xmlns:a16="http://schemas.microsoft.com/office/drawing/2014/main" id="{BBF4E98A-9BB1-4147-977B-3C499A6313CA}"/>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id="{53D8C031-FECA-4513-9AAA-18C986600B73}"/>
                </a:ext>
              </a:extLst>
            </p:cNvPr>
            <p:cNvSpPr>
              <a:spLocks/>
            </p:cNvSpPr>
            <p:nvPr/>
          </p:nvSpPr>
          <p:spPr bwMode="auto">
            <a:xfrm>
              <a:off x="1196" y="3793"/>
              <a:ext cx="365" cy="291"/>
            </a:xfrm>
            <a:custGeom>
              <a:avLst/>
              <a:gdLst>
                <a:gd name="T0" fmla="*/ 24 w 365"/>
                <a:gd name="T1" fmla="*/ 24 h 287"/>
                <a:gd name="T2" fmla="*/ 0 w 365"/>
                <a:gd name="T3" fmla="*/ 87 h 287"/>
                <a:gd name="T4" fmla="*/ 66 w 365"/>
                <a:gd name="T5" fmla="*/ 162 h 287"/>
                <a:gd name="T6" fmla="*/ 143 w 365"/>
                <a:gd name="T7" fmla="*/ 264 h 287"/>
                <a:gd name="T8" fmla="*/ 191 w 365"/>
                <a:gd name="T9" fmla="*/ 243 h 287"/>
                <a:gd name="T10" fmla="*/ 341 w 365"/>
                <a:gd name="T11" fmla="*/ 416 h 287"/>
                <a:gd name="T12" fmla="*/ 305 w 365"/>
                <a:gd name="T13" fmla="*/ 252 h 287"/>
                <a:gd name="T14" fmla="*/ 365 w 365"/>
                <a:gd name="T15" fmla="*/ 189 h 287"/>
                <a:gd name="T16" fmla="*/ 359 w 365"/>
                <a:gd name="T17" fmla="*/ 180 h 287"/>
                <a:gd name="T18" fmla="*/ 335 w 365"/>
                <a:gd name="T19" fmla="*/ 168 h 287"/>
                <a:gd name="T20" fmla="*/ 299 w 365"/>
                <a:gd name="T21" fmla="*/ 126 h 287"/>
                <a:gd name="T22" fmla="*/ 257 w 365"/>
                <a:gd name="T23" fmla="*/ 99 h 287"/>
                <a:gd name="T24" fmla="*/ 215 w 365"/>
                <a:gd name="T25" fmla="*/ 81 h 287"/>
                <a:gd name="T26" fmla="*/ 173 w 365"/>
                <a:gd name="T27" fmla="*/ 6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a:extLst>
                <a:ext uri="{FF2B5EF4-FFF2-40B4-BE49-F238E27FC236}">
                  <a16:creationId xmlns:a16="http://schemas.microsoft.com/office/drawing/2014/main" id="{9E19285F-43D0-46DD-8549-670CB9EC198F}"/>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a:extLst>
                <a:ext uri="{FF2B5EF4-FFF2-40B4-BE49-F238E27FC236}">
                  <a16:creationId xmlns:a16="http://schemas.microsoft.com/office/drawing/2014/main" id="{FFC03088-6EFA-47CA-B1FD-2D75F9E65B14}"/>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57 h 60"/>
                <a:gd name="T16" fmla="*/ 65 w 71"/>
                <a:gd name="T17" fmla="*/ 69 h 60"/>
                <a:gd name="T18" fmla="*/ 71 w 71"/>
                <a:gd name="T19" fmla="*/ 81 h 60"/>
                <a:gd name="T20" fmla="*/ 71 w 71"/>
                <a:gd name="T21" fmla="*/ 87 h 60"/>
                <a:gd name="T22" fmla="*/ 59 w 71"/>
                <a:gd name="T23" fmla="*/ 81 h 60"/>
                <a:gd name="T24" fmla="*/ 47 w 71"/>
                <a:gd name="T25" fmla="*/ 69 h 60"/>
                <a:gd name="T26" fmla="*/ 23 w 71"/>
                <a:gd name="T27" fmla="*/ 57 h 60"/>
                <a:gd name="T28" fmla="*/ 23 w 71"/>
                <a:gd name="T29" fmla="*/ 63 h 60"/>
                <a:gd name="T30" fmla="*/ 18 w 71"/>
                <a:gd name="T31" fmla="*/ 69 h 60"/>
                <a:gd name="T32" fmla="*/ 12 w 71"/>
                <a:gd name="T33" fmla="*/ 75 h 60"/>
                <a:gd name="T34" fmla="*/ 6 w 71"/>
                <a:gd name="T35" fmla="*/ 75 h 60"/>
                <a:gd name="T36" fmla="*/ 6 w 71"/>
                <a:gd name="T37" fmla="*/ 75 h 60"/>
                <a:gd name="T38" fmla="*/ 6 w 71"/>
                <a:gd name="T39" fmla="*/ 6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a:extLst>
                <a:ext uri="{FF2B5EF4-FFF2-40B4-BE49-F238E27FC236}">
                  <a16:creationId xmlns:a16="http://schemas.microsoft.com/office/drawing/2014/main" id="{1732B214-800B-43A3-881A-64A6B82BD03A}"/>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81 h 162"/>
                <a:gd name="T10" fmla="*/ 96 w 161"/>
                <a:gd name="T11" fmla="*/ 87 h 162"/>
                <a:gd name="T12" fmla="*/ 102 w 161"/>
                <a:gd name="T13" fmla="*/ 99 h 162"/>
                <a:gd name="T14" fmla="*/ 108 w 161"/>
                <a:gd name="T15" fmla="*/ 111 h 162"/>
                <a:gd name="T16" fmla="*/ 120 w 161"/>
                <a:gd name="T17" fmla="*/ 124 h 162"/>
                <a:gd name="T18" fmla="*/ 143 w 161"/>
                <a:gd name="T19" fmla="*/ 160 h 162"/>
                <a:gd name="T20" fmla="*/ 155 w 161"/>
                <a:gd name="T21" fmla="*/ 192 h 162"/>
                <a:gd name="T22" fmla="*/ 161 w 161"/>
                <a:gd name="T23" fmla="*/ 213 h 162"/>
                <a:gd name="T24" fmla="*/ 161 w 161"/>
                <a:gd name="T25" fmla="*/ 222 h 162"/>
                <a:gd name="T26" fmla="*/ 96 w 161"/>
                <a:gd name="T27" fmla="*/ 136 h 162"/>
                <a:gd name="T28" fmla="*/ 30 w 161"/>
                <a:gd name="T29" fmla="*/ 8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a:extLst>
                <a:ext uri="{FF2B5EF4-FFF2-40B4-BE49-F238E27FC236}">
                  <a16:creationId xmlns:a16="http://schemas.microsoft.com/office/drawing/2014/main" id="{281C9714-46FD-4361-BA3B-CE9DAFC64F96}"/>
                </a:ext>
              </a:extLst>
            </p:cNvPr>
            <p:cNvSpPr>
              <a:spLocks/>
            </p:cNvSpPr>
            <p:nvPr/>
          </p:nvSpPr>
          <p:spPr bwMode="auto">
            <a:xfrm>
              <a:off x="706" y="3854"/>
              <a:ext cx="59" cy="61"/>
            </a:xfrm>
            <a:custGeom>
              <a:avLst/>
              <a:gdLst>
                <a:gd name="T0" fmla="*/ 59 w 59"/>
                <a:gd name="T1" fmla="*/ 6 h 60"/>
                <a:gd name="T2" fmla="*/ 41 w 59"/>
                <a:gd name="T3" fmla="*/ 57 h 60"/>
                <a:gd name="T4" fmla="*/ 41 w 59"/>
                <a:gd name="T5" fmla="*/ 63 h 60"/>
                <a:gd name="T6" fmla="*/ 47 w 59"/>
                <a:gd name="T7" fmla="*/ 69 h 60"/>
                <a:gd name="T8" fmla="*/ 53 w 59"/>
                <a:gd name="T9" fmla="*/ 81 h 60"/>
                <a:gd name="T10" fmla="*/ 53 w 59"/>
                <a:gd name="T11" fmla="*/ 87 h 60"/>
                <a:gd name="T12" fmla="*/ 47 w 59"/>
                <a:gd name="T13" fmla="*/ 81 h 60"/>
                <a:gd name="T14" fmla="*/ 35 w 59"/>
                <a:gd name="T15" fmla="*/ 75 h 60"/>
                <a:gd name="T16" fmla="*/ 23 w 59"/>
                <a:gd name="T17" fmla="*/ 63 h 60"/>
                <a:gd name="T18" fmla="*/ 17 w 59"/>
                <a:gd name="T19" fmla="*/ 5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a:extLst>
                <a:ext uri="{FF2B5EF4-FFF2-40B4-BE49-F238E27FC236}">
                  <a16:creationId xmlns:a16="http://schemas.microsoft.com/office/drawing/2014/main" id="{76025F01-D6EC-4247-B9BA-D602EEFFEFEF}"/>
                </a:ext>
              </a:extLst>
            </p:cNvPr>
            <p:cNvSpPr>
              <a:spLocks/>
            </p:cNvSpPr>
            <p:nvPr/>
          </p:nvSpPr>
          <p:spPr bwMode="auto">
            <a:xfrm>
              <a:off x="395" y="3811"/>
              <a:ext cx="245" cy="207"/>
            </a:xfrm>
            <a:custGeom>
              <a:avLst/>
              <a:gdLst>
                <a:gd name="T0" fmla="*/ 233 w 245"/>
                <a:gd name="T1" fmla="*/ 63 h 204"/>
                <a:gd name="T2" fmla="*/ 245 w 245"/>
                <a:gd name="T3" fmla="*/ 69 h 204"/>
                <a:gd name="T4" fmla="*/ 209 w 245"/>
                <a:gd name="T5" fmla="*/ 120 h 204"/>
                <a:gd name="T6" fmla="*/ 143 w 245"/>
                <a:gd name="T7" fmla="*/ 194 h 204"/>
                <a:gd name="T8" fmla="*/ 167 w 245"/>
                <a:gd name="T9" fmla="*/ 230 h 204"/>
                <a:gd name="T10" fmla="*/ 179 w 245"/>
                <a:gd name="T11" fmla="*/ 300 h 204"/>
                <a:gd name="T12" fmla="*/ 77 w 245"/>
                <a:gd name="T13" fmla="*/ 194 h 204"/>
                <a:gd name="T14" fmla="*/ 47 w 245"/>
                <a:gd name="T15" fmla="*/ 120 h 204"/>
                <a:gd name="T16" fmla="*/ 89 w 245"/>
                <a:gd name="T17" fmla="*/ 93 h 204"/>
                <a:gd name="T18" fmla="*/ 59 w 245"/>
                <a:gd name="T19" fmla="*/ 6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63 h 204"/>
                <a:gd name="T50" fmla="*/ 233 w 245"/>
                <a:gd name="T51" fmla="*/ 6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8582" name="Rectangle 22">
            <a:extLst>
              <a:ext uri="{FF2B5EF4-FFF2-40B4-BE49-F238E27FC236}">
                <a16:creationId xmlns:a16="http://schemas.microsoft.com/office/drawing/2014/main" id="{A7D5711B-6513-491B-ABD1-E50E0E834700}"/>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a:extLst>
              <a:ext uri="{FF2B5EF4-FFF2-40B4-BE49-F238E27FC236}">
                <a16:creationId xmlns:a16="http://schemas.microsoft.com/office/drawing/2014/main" id="{66B9B11A-E718-4175-9579-07B7A41C202B}"/>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8584" name="Rectangle 24">
            <a:extLst>
              <a:ext uri="{FF2B5EF4-FFF2-40B4-BE49-F238E27FC236}">
                <a16:creationId xmlns:a16="http://schemas.microsoft.com/office/drawing/2014/main" id="{BCBDE536-6663-4867-B536-1C3457B5B00D}"/>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578585" name="Rectangle 25">
            <a:extLst>
              <a:ext uri="{FF2B5EF4-FFF2-40B4-BE49-F238E27FC236}">
                <a16:creationId xmlns:a16="http://schemas.microsoft.com/office/drawing/2014/main" id="{76F401C0-8788-4EAB-B7DF-B0631EFD535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578586" name="Rectangle 26">
            <a:extLst>
              <a:ext uri="{FF2B5EF4-FFF2-40B4-BE49-F238E27FC236}">
                <a16:creationId xmlns:a16="http://schemas.microsoft.com/office/drawing/2014/main" id="{3A78D797-E5C0-46DE-B2F9-6729BCF2478F}"/>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B10C3806-5F2E-4286-B78F-39D39DEABA6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148"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drs.yahoo.com/S=96062857/K=boxing/v=2/SID=e/l=II/R=249/*-http:/images.search.yahoo.com/search/images/view?back=http://images.search.yahoo.com/search/images?srch=1%26p=boxing%26ei=UTF-8%26n=20%26fl=0%26b=241&amp;h=368&amp;w=432&amp;imgurl=www.mateconnection.com/cards/boxing.jpg&amp;name=%3cb%3eboxing%3c/b%3e.jpg&amp;p=boxing&amp;rurl=http://www.mateconnection.com/cards.html&amp;no=249&amp;tt=49,800" TargetMode="External"/><Relationship Id="rId2" Type="http://schemas.openxmlformats.org/officeDocument/2006/relationships/notesSlide" Target="../notesSlides/notesSlide175.xm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hyperlink" Target="http://drs.yahoo.com/S=96062857/K=boxing/v=2/SID=e/l=II/R=2/*-http:/images.search.yahoo.com/search/images/view?back=http://images.search.yahoo.com/search/images?p=boxing%26ei=UTF-8%26n=20%26fl=0&amp;h=200&amp;w=200&amp;imgurl=cbs.sportsline.com/u/includes/olympics/2000/kids/images/boxing.jpg&amp;name=%3cb%3eboxing%3c/b%3e.jpg&amp;p=boxing&amp;rurl=http://cbs.sportsline.com/u/includes/olympics/2000/kids/boxing.htm&amp;no=2&amp;tt=49,800" TargetMode="External"/><Relationship Id="rId4" Type="http://schemas.openxmlformats.org/officeDocument/2006/relationships/image" Target="../media/image12.jpeg"/></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4.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hyperlink" Target="http://drs.yahoo.com/S=96062857/K=examine/v=2/SID=e/l=II/R=24/*-http:/images.search.yahoo.com/search/images/view?back=http://images.search.yahoo.com/search/images?p=examine%26ei=UTF-8%26n=20%26fl=0%26b=21&amp;h=341&amp;w=317&amp;imgurl=www.genelevine.com/images/examine.jpg&amp;name=%3cb%3eexamine%3c/b%3e.jpg&amp;p=examine&amp;rurl=http://www.genelevine.com/MnualQua.htm&amp;no=24&amp;tt=8,160" TargetMode="External"/><Relationship Id="rId2" Type="http://schemas.openxmlformats.org/officeDocument/2006/relationships/notesSlide" Target="../notesSlides/notesSlide18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4.xml"/></Relationships>
</file>

<file path=ppt/slides/_rels/slide3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drs.yahoo.com/S=96062857/K=money/v=2/SID=e/l=II/R=84/*-http:/images.search.yahoo.com/search/images/view?back=http://images.search.yahoo.com/search/images?p=money%26ei=UTF-8%26n=20%26fl=0%26b=81&amp;h=265&amp;w=195&amp;imgurl=www.apple.com/smallbusiness/accounting/yourpoint/images/money.gif&amp;name=%3cb%3emoney%3c/b%3e.gif&amp;p=money&amp;rurl=http://www.apple.com/smallbusiness/accounting/yourpoint/&amp;no=84&amp;tt=399,000" TargetMode="External"/><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2.xml.rels><?xml version="1.0" encoding="UTF-8" standalone="yes"?>
<Relationships xmlns="http://schemas.openxmlformats.org/package/2006/relationships"><Relationship Id="rId3" Type="http://schemas.openxmlformats.org/officeDocument/2006/relationships/hyperlink" Target="http://drs.yahoo.com/S=96062857/K=money+in+hand/v=2/SID=e/l=II/R=12/*-http:/images.search.yahoo.com/search/images/view?back=http://images.search.yahoo.com/search/images?p=money%2bin%2bhand%26ei=UTF-8%26n=20%26fl=0&amp;h=248&amp;w=245&amp;imgurl=www.speedmarkweb.com/objects/hand-money.jpg&amp;name=%3cb%3ehand%3c/b%3e-%3cb%3emoney%3c/b%3e.jpg&amp;p=money+in+hand&amp;rurl=http://www.speedmarkweb.com/employment-opportunities.html&amp;no=12&amp;tt=2,090" TargetMode="External"/><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3" Type="http://schemas.openxmlformats.org/officeDocument/2006/relationships/hyperlink" Target="http://drs.yahoo.com/S=96062857/K=skydiving+/v=2/SID=e/l=II/R=62/*-http:/images.search.yahoo.com/search/images/view?back=http://images.search.yahoo.com/search/images?p=skydiving%2b%26ei=UTF-8%26n=20%26fl=0%26b=61&amp;h=705&amp;w=621&amp;imgurl=www.e-swaab.com/images/My%20Sports%20Skydiving%20Landing.jpg&amp;name=My+Sports+%3cb%3eSkydiving%3c/b%3e+Landing.jpg&amp;p=skydiving+&amp;rurl=http://www.e-swaab.com/sports.htm&amp;no=62&amp;tt=16,700" TargetMode="External"/><Relationship Id="rId2" Type="http://schemas.openxmlformats.org/officeDocument/2006/relationships/notesSlide" Target="../notesSlides/notesSlide19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drs.yahoo.com/S=96062857/K=skydiving+solo/v=2/SID=e/l=II/R=20/*-http:/images.search.yahoo.com/search/images/view?back=http://images.search.yahoo.com/search/images?p=skydiving%2bsolo%26ei=UTF-8%26n=20%26fl=0&amp;h=198&amp;w=210&amp;imgurl=www.lvgravityzone.com/images/tandems/undercanopy.jpg&amp;name=undercanopy.jpg&amp;p=skydiving+solo&amp;rurl=http://www.lvgravityzone.com/&amp;no=20&amp;tt=61" TargetMode="Externa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229ADF9-8845-4D4D-8138-853A2A45721C}"/>
              </a:ext>
            </a:extLst>
          </p:cNvPr>
          <p:cNvSpPr>
            <a:spLocks noGrp="1" noChangeArrowheads="1"/>
          </p:cNvSpPr>
          <p:nvPr>
            <p:ph type="ctrTitle"/>
          </p:nvPr>
        </p:nvSpPr>
        <p:spPr>
          <a:xfrm>
            <a:off x="76200" y="457200"/>
            <a:ext cx="8991600" cy="5867400"/>
          </a:xfrm>
        </p:spPr>
        <p:txBody>
          <a:bodyPr/>
          <a:lstStyle/>
          <a:p>
            <a:pPr eaLnBrk="1" hangingPunct="1">
              <a:lnSpc>
                <a:spcPct val="80000"/>
              </a:lnSpc>
              <a:defRPr/>
            </a:pPr>
            <a:r>
              <a:rPr lang="en-US" sz="4000" dirty="0"/>
              <a:t>Department of Veterans Affairs (VA)</a:t>
            </a:r>
            <a:br>
              <a:rPr lang="en-US" sz="4000" dirty="0"/>
            </a:br>
            <a:br>
              <a:rPr lang="en-US" sz="4800" dirty="0"/>
            </a:br>
            <a:r>
              <a:rPr lang="en-US" sz="6500" dirty="0"/>
              <a:t>Collective Bargaining </a:t>
            </a:r>
            <a:br>
              <a:rPr lang="en-US" sz="6500" dirty="0"/>
            </a:br>
            <a:r>
              <a:rPr lang="en-US" sz="6500" dirty="0"/>
              <a:t>Training</a:t>
            </a:r>
            <a:br>
              <a:rPr lang="en-US" sz="4800" dirty="0"/>
            </a:br>
            <a:br>
              <a:rPr lang="en-US" sz="4800" dirty="0"/>
            </a:br>
            <a:br>
              <a:rPr lang="en-US" sz="4800" dirty="0"/>
            </a:br>
            <a:r>
              <a:rPr lang="en-US" sz="1400" b="1" dirty="0"/>
              <a:t>Course Development and Presentation by</a:t>
            </a:r>
            <a:br>
              <a:rPr lang="en-US" sz="1400" b="1" dirty="0"/>
            </a:br>
            <a:r>
              <a:rPr lang="en-US" sz="1400" b="1" dirty="0"/>
              <a:t>Joseph Swerdzewski</a:t>
            </a:r>
            <a:br>
              <a:rPr lang="en-US" sz="1400" b="1" dirty="0"/>
            </a:br>
            <a:br>
              <a:rPr lang="en-US" sz="1400" b="1" dirty="0">
                <a:latin typeface="Broadway" pitchFamily="82" charset="0"/>
              </a:rPr>
            </a:br>
            <a:r>
              <a:rPr lang="en-US" sz="1400" b="1" dirty="0">
                <a:latin typeface="Broadway" pitchFamily="82" charset="0"/>
              </a:rPr>
              <a:t>©JSA</a:t>
            </a:r>
            <a:r>
              <a:rPr lang="en-US" sz="1400" b="1" dirty="0"/>
              <a:t>   JOSEPH SWERDZEWSKI &amp; ASSOCIATES LLC</a:t>
            </a:r>
            <a:br>
              <a:rPr lang="en-US" sz="1400" b="1" dirty="0"/>
            </a:br>
            <a:r>
              <a:rPr lang="en-US" sz="1400" b="1" dirty="0"/>
              <a:t>6585 Highway 431 South, Suite E 457</a:t>
            </a:r>
            <a:br>
              <a:rPr lang="en-US" sz="1400" b="1" dirty="0"/>
            </a:br>
            <a:r>
              <a:rPr lang="en-US" sz="1400" b="1" dirty="0"/>
              <a:t>Hampton Cove, AL 35763</a:t>
            </a:r>
            <a:br>
              <a:rPr lang="en-US" sz="1400" b="1" dirty="0"/>
            </a:br>
            <a:r>
              <a:rPr lang="en-US" sz="1400" b="1" dirty="0"/>
              <a:t>256-503-2226 | info@jsafed.com</a:t>
            </a:r>
            <a:br>
              <a:rPr lang="en-US" sz="1400" dirty="0"/>
            </a:br>
            <a:br>
              <a:rPr lang="en-US" sz="1400" dirty="0"/>
            </a:br>
            <a:endParaRPr lang="en-US" sz="1400" dirty="0"/>
          </a:p>
        </p:txBody>
      </p:sp>
      <p:sp>
        <p:nvSpPr>
          <p:cNvPr id="2" name="Slide Number Placeholder 1">
            <a:extLst>
              <a:ext uri="{FF2B5EF4-FFF2-40B4-BE49-F238E27FC236}">
                <a16:creationId xmlns:a16="http://schemas.microsoft.com/office/drawing/2014/main" id="{62548950-35FC-468D-ABD2-055A927E7EF2}"/>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887EC49-0A1B-4B81-83BA-8598FC1453EB}"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9375EA6-3115-4A88-8760-1D7C00EB991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defRPr/>
            </a:pPr>
            <a:fld id="{CF086710-8B54-4E01-80E0-C6EE0AFCBC36}" type="slidenum">
              <a:rPr lang="en-US" altLang="en-US" sz="1200" smtClean="0"/>
              <a:pPr>
                <a:spcBef>
                  <a:spcPct val="0"/>
                </a:spcBef>
                <a:buClrTx/>
                <a:buFontTx/>
                <a:buNone/>
                <a:defRPr/>
              </a:pPr>
              <a:t>10</a:t>
            </a:fld>
            <a:endParaRPr lang="en-US" altLang="en-US" sz="1200"/>
          </a:p>
        </p:txBody>
      </p:sp>
      <p:sp>
        <p:nvSpPr>
          <p:cNvPr id="304130" name="Rectangle 2">
            <a:extLst>
              <a:ext uri="{FF2B5EF4-FFF2-40B4-BE49-F238E27FC236}">
                <a16:creationId xmlns:a16="http://schemas.microsoft.com/office/drawing/2014/main" id="{87AD1761-2477-40F5-8ACD-EBF40E54E896}"/>
              </a:ext>
            </a:extLst>
          </p:cNvPr>
          <p:cNvSpPr>
            <a:spLocks noGrp="1" noChangeArrowheads="1"/>
          </p:cNvSpPr>
          <p:nvPr>
            <p:ph type="title"/>
          </p:nvPr>
        </p:nvSpPr>
        <p:spPr/>
        <p:txBody>
          <a:bodyPr/>
          <a:lstStyle/>
          <a:p>
            <a:pPr eaLnBrk="1" hangingPunct="1">
              <a:defRPr/>
            </a:pPr>
            <a:r>
              <a:rPr lang="en-US" dirty="0"/>
              <a:t>Waivers </a:t>
            </a:r>
          </a:p>
        </p:txBody>
      </p:sp>
      <p:sp>
        <p:nvSpPr>
          <p:cNvPr id="19460" name="Rectangle 3">
            <a:extLst>
              <a:ext uri="{FF2B5EF4-FFF2-40B4-BE49-F238E27FC236}">
                <a16:creationId xmlns:a16="http://schemas.microsoft.com/office/drawing/2014/main" id="{EE8CA13E-D9AC-4A66-A245-9B257D975D9D}"/>
              </a:ext>
            </a:extLst>
          </p:cNvPr>
          <p:cNvSpPr>
            <a:spLocks noGrp="1" noChangeArrowheads="1"/>
          </p:cNvSpPr>
          <p:nvPr>
            <p:ph type="body" idx="1"/>
          </p:nvPr>
        </p:nvSpPr>
        <p:spPr/>
        <p:txBody>
          <a:bodyPr/>
          <a:lstStyle/>
          <a:p>
            <a:pPr eaLnBrk="1" hangingPunct="1"/>
            <a:r>
              <a:rPr lang="en-US" altLang="en-US" sz="2800"/>
              <a:t>Management may not waive its management rights</a:t>
            </a:r>
          </a:p>
          <a:p>
            <a:pPr eaLnBrk="1" hangingPunct="1"/>
            <a:endParaRPr lang="en-US" altLang="en-US" sz="2800"/>
          </a:p>
          <a:p>
            <a:pPr eaLnBrk="1" hangingPunct="1"/>
            <a:r>
              <a:rPr lang="en-US" altLang="en-US" sz="2800"/>
              <a:t>Management can agree to negotiate over management permissive subjects</a:t>
            </a:r>
          </a:p>
          <a:p>
            <a:pPr eaLnBrk="1" hangingPunct="1"/>
            <a:endParaRPr lang="en-US" altLang="en-US" sz="2800"/>
          </a:p>
          <a:p>
            <a:pPr eaLnBrk="1" hangingPunct="1"/>
            <a:r>
              <a:rPr lang="en-US" altLang="en-US" sz="2800"/>
              <a:t>Union may agree to negotiate over union permissive subjects </a:t>
            </a:r>
          </a:p>
        </p:txBody>
      </p:sp>
      <p:sp>
        <p:nvSpPr>
          <p:cNvPr id="5" name="Footer Placeholder 2">
            <a:extLst>
              <a:ext uri="{FF2B5EF4-FFF2-40B4-BE49-F238E27FC236}">
                <a16:creationId xmlns:a16="http://schemas.microsoft.com/office/drawing/2014/main" id="{1ADA1597-A294-4F3E-882D-34BE1BDBF55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74E539AC-616B-4B95-80AE-3A493C7F8B87}"/>
              </a:ext>
            </a:extLst>
          </p:cNvPr>
          <p:cNvSpPr>
            <a:spLocks noGrp="1" noChangeArrowheads="1"/>
          </p:cNvSpPr>
          <p:nvPr>
            <p:ph type="title"/>
          </p:nvPr>
        </p:nvSpPr>
        <p:spPr>
          <a:xfrm>
            <a:off x="0" y="228600"/>
            <a:ext cx="9144000" cy="1143000"/>
          </a:xfrm>
        </p:spPr>
        <p:txBody>
          <a:bodyPr/>
          <a:lstStyle/>
          <a:p>
            <a:pPr eaLnBrk="1" hangingPunct="1">
              <a:defRPr/>
            </a:pPr>
            <a:r>
              <a:rPr lang="en-US" altLang="zh-CN" sz="4000" dirty="0">
                <a:ea typeface="宋体" charset="-122"/>
              </a:rPr>
              <a:t>The Right to Take Actions during an Emergency</a:t>
            </a:r>
            <a:endParaRPr lang="en-US" sz="4000" dirty="0"/>
          </a:p>
        </p:txBody>
      </p:sp>
      <p:sp>
        <p:nvSpPr>
          <p:cNvPr id="181251" name="Rectangle 3">
            <a:extLst>
              <a:ext uri="{FF2B5EF4-FFF2-40B4-BE49-F238E27FC236}">
                <a16:creationId xmlns:a16="http://schemas.microsoft.com/office/drawing/2014/main" id="{FB950419-A7A9-4236-82F2-56101364A028}"/>
              </a:ext>
            </a:extLst>
          </p:cNvPr>
          <p:cNvSpPr>
            <a:spLocks noGrp="1" noChangeArrowheads="1"/>
          </p:cNvSpPr>
          <p:nvPr>
            <p:ph type="body" idx="1"/>
          </p:nvPr>
        </p:nvSpPr>
        <p:spPr>
          <a:xfrm>
            <a:off x="457200" y="1905000"/>
            <a:ext cx="8229600" cy="4191000"/>
          </a:xfrm>
        </p:spPr>
        <p:txBody>
          <a:bodyPr/>
          <a:lstStyle/>
          <a:p>
            <a:pPr eaLnBrk="1" hangingPunct="1">
              <a:lnSpc>
                <a:spcPct val="80000"/>
              </a:lnSpc>
            </a:pPr>
            <a:r>
              <a:rPr lang="en-US" altLang="zh-CN" sz="2600">
                <a:ea typeface="SimSun" panose="02010600030101010101" pitchFamily="2" charset="-122"/>
              </a:rPr>
              <a:t>Under Section 7106(a)(2)(D) of the Statute an agency has the right to take whatever actions may be necessary to carry out the agency mission during emergencies. </a:t>
            </a:r>
          </a:p>
          <a:p>
            <a:pPr eaLnBrk="1" hangingPunct="1">
              <a:lnSpc>
                <a:spcPct val="80000"/>
              </a:lnSpc>
            </a:pPr>
            <a:endParaRPr lang="en-US" altLang="zh-CN" sz="2600">
              <a:ea typeface="SimSun" panose="02010600030101010101" pitchFamily="2" charset="-122"/>
            </a:endParaRPr>
          </a:p>
          <a:p>
            <a:pPr eaLnBrk="1" hangingPunct="1">
              <a:lnSpc>
                <a:spcPct val="80000"/>
              </a:lnSpc>
            </a:pPr>
            <a:r>
              <a:rPr lang="en-US" altLang="zh-CN" sz="2600">
                <a:ea typeface="SimSun" panose="02010600030101010101" pitchFamily="2" charset="-122"/>
              </a:rPr>
              <a:t>An agency in an emergency may make changes in working conditions without bargaining.</a:t>
            </a:r>
          </a:p>
          <a:p>
            <a:pPr eaLnBrk="1" hangingPunct="1">
              <a:lnSpc>
                <a:spcPct val="80000"/>
              </a:lnSpc>
            </a:pPr>
            <a:endParaRPr lang="en-US" altLang="zh-CN" sz="2600">
              <a:ea typeface="SimSun" panose="02010600030101010101" pitchFamily="2" charset="-122"/>
            </a:endParaRPr>
          </a:p>
          <a:p>
            <a:pPr eaLnBrk="1" hangingPunct="1">
              <a:lnSpc>
                <a:spcPct val="80000"/>
              </a:lnSpc>
            </a:pPr>
            <a:r>
              <a:rPr lang="en-US" altLang="zh-CN" sz="2600">
                <a:ea typeface="SimSun" panose="02010600030101010101" pitchFamily="2" charset="-122"/>
              </a:rPr>
              <a:t>However, any changes made during an emergency are subject to post implementation bargaining.</a:t>
            </a:r>
            <a:endParaRPr lang="en-US" altLang="en-US" sz="2600"/>
          </a:p>
        </p:txBody>
      </p:sp>
      <p:sp>
        <p:nvSpPr>
          <p:cNvPr id="2" name="Slide Number Placeholder 1">
            <a:extLst>
              <a:ext uri="{FF2B5EF4-FFF2-40B4-BE49-F238E27FC236}">
                <a16:creationId xmlns:a16="http://schemas.microsoft.com/office/drawing/2014/main" id="{D8EBDA91-9A1F-4CEB-8EFB-7BE4BB3417F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446DD93-CE6B-40BB-855D-2B2C5E42A944}" type="slidenum">
              <a:rPr lang="en-US" altLang="en-US" smtClean="0"/>
              <a:pPr>
                <a:defRPr/>
              </a:pPr>
              <a:t>100</a:t>
            </a:fld>
            <a:endParaRPr lang="en-US" altLang="en-US"/>
          </a:p>
        </p:txBody>
      </p:sp>
      <p:sp>
        <p:nvSpPr>
          <p:cNvPr id="5" name="Footer Placeholder 2">
            <a:extLst>
              <a:ext uri="{FF2B5EF4-FFF2-40B4-BE49-F238E27FC236}">
                <a16:creationId xmlns:a16="http://schemas.microsoft.com/office/drawing/2014/main" id="{B1DA06D1-4A40-453C-A69C-09C0725DB68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B872B34B-89F5-4374-B4D1-07B523541FA9}"/>
              </a:ext>
            </a:extLst>
          </p:cNvPr>
          <p:cNvSpPr>
            <a:spLocks noGrp="1" noChangeArrowheads="1"/>
          </p:cNvSpPr>
          <p:nvPr>
            <p:ph type="title"/>
          </p:nvPr>
        </p:nvSpPr>
        <p:spPr/>
        <p:txBody>
          <a:bodyPr/>
          <a:lstStyle/>
          <a:p>
            <a:pPr eaLnBrk="1" hangingPunct="1">
              <a:defRPr/>
            </a:pPr>
            <a:r>
              <a:rPr lang="en-US" sz="4000"/>
              <a:t>Management Rights - Case Study</a:t>
            </a:r>
          </a:p>
        </p:txBody>
      </p:sp>
      <p:sp>
        <p:nvSpPr>
          <p:cNvPr id="183299" name="Rectangle 3">
            <a:extLst>
              <a:ext uri="{FF2B5EF4-FFF2-40B4-BE49-F238E27FC236}">
                <a16:creationId xmlns:a16="http://schemas.microsoft.com/office/drawing/2014/main" id="{B0DE41DA-6B51-49DD-8533-7190D5D55417}"/>
              </a:ext>
            </a:extLst>
          </p:cNvPr>
          <p:cNvSpPr>
            <a:spLocks noGrp="1" noChangeArrowheads="1"/>
          </p:cNvSpPr>
          <p:nvPr>
            <p:ph type="body" idx="1"/>
          </p:nvPr>
        </p:nvSpPr>
        <p:spPr/>
        <p:txBody>
          <a:bodyPr/>
          <a:lstStyle/>
          <a:p>
            <a:pPr eaLnBrk="1" hangingPunct="1">
              <a:lnSpc>
                <a:spcPct val="80000"/>
              </a:lnSpc>
            </a:pPr>
            <a:r>
              <a:rPr lang="en-US" altLang="zh-CN" sz="2000">
                <a:ea typeface="SimSun" panose="02010600030101010101" pitchFamily="2" charset="-122"/>
              </a:rPr>
              <a:t>Management has decided to move a work unit to new location as a result of a soon to be announced reorganization. The new location is in a different city 50 miles away from the current location. Management has chosen the new location because it is closer to a large segment of the public that uses the services of the unit. At the current location employees enjoy free parking however at the new location they will have to pay for parking. At the new location employees will be in cubicles instead of private office space. As part of the reorganization employees who were in the claims section will now be part of the customer response unit. In this new unit employees will both process claims and answer phone inquiries. In the past these responsibilities were done by separate units. </a:t>
            </a:r>
          </a:p>
          <a:p>
            <a:pPr eaLnBrk="1" hangingPunct="1">
              <a:lnSpc>
                <a:spcPct val="80000"/>
              </a:lnSpc>
            </a:pPr>
            <a:endParaRPr lang="en-US" altLang="zh-CN" sz="2000">
              <a:ea typeface="SimSun" panose="02010600030101010101" pitchFamily="2" charset="-122"/>
            </a:endParaRPr>
          </a:p>
          <a:p>
            <a:pPr eaLnBrk="1" hangingPunct="1">
              <a:lnSpc>
                <a:spcPct val="80000"/>
              </a:lnSpc>
            </a:pPr>
            <a:r>
              <a:rPr lang="en-US" altLang="zh-CN" sz="2000">
                <a:ea typeface="SimSun" panose="02010600030101010101" pitchFamily="2" charset="-122"/>
              </a:rPr>
              <a:t>What management rights are being exercised by this management action?</a:t>
            </a:r>
            <a:endParaRPr lang="en-US" altLang="en-US" sz="2000"/>
          </a:p>
        </p:txBody>
      </p:sp>
      <p:sp>
        <p:nvSpPr>
          <p:cNvPr id="2" name="Slide Number Placeholder 1">
            <a:extLst>
              <a:ext uri="{FF2B5EF4-FFF2-40B4-BE49-F238E27FC236}">
                <a16:creationId xmlns:a16="http://schemas.microsoft.com/office/drawing/2014/main" id="{8B5FE9B7-CEB2-4B21-AE3A-82C307788EB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1C98F18-2DE3-4882-84AC-28A954BBEC30}" type="slidenum">
              <a:rPr lang="en-US" altLang="en-US" smtClean="0"/>
              <a:pPr>
                <a:defRPr/>
              </a:pPr>
              <a:t>101</a:t>
            </a:fld>
            <a:endParaRPr lang="en-US" altLang="en-US"/>
          </a:p>
        </p:txBody>
      </p:sp>
      <p:sp>
        <p:nvSpPr>
          <p:cNvPr id="5" name="Footer Placeholder 2">
            <a:extLst>
              <a:ext uri="{FF2B5EF4-FFF2-40B4-BE49-F238E27FC236}">
                <a16:creationId xmlns:a16="http://schemas.microsoft.com/office/drawing/2014/main" id="{A3039D26-7281-424E-BC0C-1931FF7BB1C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574B69E0-EB35-4909-8E6D-1F1C93A9C531}"/>
              </a:ext>
            </a:extLst>
          </p:cNvPr>
          <p:cNvSpPr>
            <a:spLocks noGrp="1" noChangeArrowheads="1"/>
          </p:cNvSpPr>
          <p:nvPr>
            <p:ph type="title"/>
          </p:nvPr>
        </p:nvSpPr>
        <p:spPr>
          <a:xfrm>
            <a:off x="457200" y="0"/>
            <a:ext cx="8229600" cy="914400"/>
          </a:xfrm>
        </p:spPr>
        <p:txBody>
          <a:bodyPr/>
          <a:lstStyle/>
          <a:p>
            <a:pPr eaLnBrk="1" hangingPunct="1">
              <a:defRPr/>
            </a:pPr>
            <a:r>
              <a:rPr lang="en-US" dirty="0"/>
              <a:t>Management Rights - Quiz</a:t>
            </a:r>
          </a:p>
        </p:txBody>
      </p:sp>
      <p:sp>
        <p:nvSpPr>
          <p:cNvPr id="185347" name="Rectangle 3">
            <a:extLst>
              <a:ext uri="{FF2B5EF4-FFF2-40B4-BE49-F238E27FC236}">
                <a16:creationId xmlns:a16="http://schemas.microsoft.com/office/drawing/2014/main" id="{7EDB3C0E-1A16-4A9E-A374-F1B7B955FC94}"/>
              </a:ext>
            </a:extLst>
          </p:cNvPr>
          <p:cNvSpPr>
            <a:spLocks noGrp="1" noChangeArrowheads="1"/>
          </p:cNvSpPr>
          <p:nvPr>
            <p:ph type="body" idx="1"/>
          </p:nvPr>
        </p:nvSpPr>
        <p:spPr>
          <a:xfrm>
            <a:off x="304800" y="1066800"/>
            <a:ext cx="8686800" cy="5105400"/>
          </a:xfrm>
        </p:spPr>
        <p:txBody>
          <a:bodyPr/>
          <a:lstStyle/>
          <a:p>
            <a:pPr marL="609600" indent="-609600" eaLnBrk="1" hangingPunct="1">
              <a:lnSpc>
                <a:spcPct val="80000"/>
              </a:lnSpc>
              <a:buFontTx/>
              <a:buAutoNum type="arabicPeriod"/>
            </a:pPr>
            <a:r>
              <a:rPr lang="en-US" altLang="zh-CN" sz="1300" b="1">
                <a:ea typeface="SimSun" panose="02010600030101010101" pitchFamily="2" charset="-122"/>
              </a:rPr>
              <a:t>Management has significant reserved management rights given to it in the Statute. </a:t>
            </a:r>
          </a:p>
          <a:p>
            <a:pPr marL="609600" indent="-609600" eaLnBrk="1" hangingPunct="1">
              <a:lnSpc>
                <a:spcPct val="80000"/>
              </a:lnSpc>
              <a:buFontTx/>
              <a:buAutoNum type="arabicPeriod"/>
            </a:pPr>
            <a:endParaRPr lang="en-US" altLang="zh-CN" sz="1300" b="1">
              <a:ea typeface="SimSun" panose="02010600030101010101" pitchFamily="2" charset="-122"/>
            </a:endParaRPr>
          </a:p>
          <a:p>
            <a:pPr marL="609600" indent="-609600" eaLnBrk="1" hangingPunct="1">
              <a:lnSpc>
                <a:spcPct val="80000"/>
              </a:lnSpc>
              <a:buFontTx/>
              <a:buAutoNum type="arabicPeriod"/>
            </a:pPr>
            <a:r>
              <a:rPr lang="en-US" altLang="zh-CN" sz="1300" b="1">
                <a:ea typeface="SimSun" panose="02010600030101010101" pitchFamily="2" charset="-122"/>
              </a:rPr>
              <a:t>When management exercises a management right the union may  make proposals stopping management from exercising the right. </a:t>
            </a:r>
          </a:p>
          <a:p>
            <a:pPr marL="609600" indent="-609600" eaLnBrk="1" hangingPunct="1">
              <a:lnSpc>
                <a:spcPct val="80000"/>
              </a:lnSpc>
              <a:buFontTx/>
              <a:buAutoNum type="arabicPeriod"/>
            </a:pPr>
            <a:endParaRPr lang="en-US" altLang="zh-CN" sz="1300" b="1">
              <a:ea typeface="SimSun" panose="02010600030101010101" pitchFamily="2" charset="-122"/>
            </a:endParaRPr>
          </a:p>
          <a:p>
            <a:pPr marL="609600" indent="-609600" eaLnBrk="1" hangingPunct="1">
              <a:lnSpc>
                <a:spcPct val="80000"/>
              </a:lnSpc>
              <a:buFontTx/>
              <a:buAutoNum type="arabicPeriod"/>
            </a:pPr>
            <a:r>
              <a:rPr lang="en-US" altLang="zh-CN" sz="1300" b="1">
                <a:ea typeface="SimSun" panose="02010600030101010101" pitchFamily="2" charset="-122"/>
              </a:rPr>
              <a:t>The management right to assign work includes where, when and how employees do their job, what kind of work they do and to whom work is assigned.  </a:t>
            </a:r>
          </a:p>
          <a:p>
            <a:pPr marL="609600" indent="-609600" eaLnBrk="1" hangingPunct="1">
              <a:lnSpc>
                <a:spcPct val="80000"/>
              </a:lnSpc>
              <a:buFontTx/>
              <a:buAutoNum type="arabicPeriod"/>
            </a:pPr>
            <a:endParaRPr lang="en-US" altLang="zh-CN" sz="1300" b="1">
              <a:ea typeface="SimSun" panose="02010600030101010101" pitchFamily="2" charset="-122"/>
            </a:endParaRPr>
          </a:p>
          <a:p>
            <a:pPr marL="609600" indent="-609600" eaLnBrk="1" hangingPunct="1">
              <a:lnSpc>
                <a:spcPct val="80000"/>
              </a:lnSpc>
              <a:buFontTx/>
              <a:buAutoNum type="arabicPeriod"/>
            </a:pPr>
            <a:r>
              <a:rPr lang="en-US" altLang="zh-CN" sz="1300" b="1">
                <a:ea typeface="SimSun" panose="02010600030101010101" pitchFamily="2" charset="-122"/>
              </a:rPr>
              <a:t>Management has the right to discipline employees and to take whatever actions are necessary to maintain discipline in the workplace. Unions can not negotiate over discipline in settlement of a grievance.</a:t>
            </a:r>
          </a:p>
          <a:p>
            <a:pPr marL="609600" indent="-609600" eaLnBrk="1" hangingPunct="1">
              <a:lnSpc>
                <a:spcPct val="80000"/>
              </a:lnSpc>
              <a:buFontTx/>
              <a:buAutoNum type="arabicPeriod"/>
            </a:pPr>
            <a:endParaRPr lang="en-US" altLang="zh-CN" sz="1300" b="1">
              <a:ea typeface="SimSun" panose="02010600030101010101" pitchFamily="2" charset="-122"/>
            </a:endParaRPr>
          </a:p>
          <a:p>
            <a:pPr marL="609600" indent="-609600" eaLnBrk="1" hangingPunct="1">
              <a:lnSpc>
                <a:spcPct val="80000"/>
              </a:lnSpc>
              <a:buFontTx/>
              <a:buAutoNum type="arabicPeriod"/>
            </a:pPr>
            <a:r>
              <a:rPr lang="en-US" altLang="zh-CN" sz="1300" b="1">
                <a:ea typeface="SimSun" panose="02010600030101010101" pitchFamily="2" charset="-122"/>
              </a:rPr>
              <a:t>A union may make proposals  which cost the government money as long as the proposal does not include a specific cost item in the agency’s budget or the cost of the proposal is not significant when considered in comparison to the agency’s budget as a whole. </a:t>
            </a:r>
          </a:p>
          <a:p>
            <a:pPr marL="609600" indent="-609600" eaLnBrk="1" hangingPunct="1">
              <a:lnSpc>
                <a:spcPct val="80000"/>
              </a:lnSpc>
              <a:buFontTx/>
              <a:buAutoNum type="arabicPeriod"/>
            </a:pPr>
            <a:endParaRPr lang="en-US" altLang="zh-CN" sz="1300" b="1">
              <a:ea typeface="SimSun" panose="02010600030101010101" pitchFamily="2" charset="-122"/>
            </a:endParaRPr>
          </a:p>
          <a:p>
            <a:pPr marL="609600" indent="-609600" eaLnBrk="1" hangingPunct="1">
              <a:lnSpc>
                <a:spcPct val="80000"/>
              </a:lnSpc>
              <a:buFontTx/>
              <a:buAutoNum type="arabicPeriod"/>
            </a:pPr>
            <a:r>
              <a:rPr lang="en-US" altLang="zh-CN" sz="1300" b="1">
                <a:ea typeface="SimSun" panose="02010600030101010101" pitchFamily="2" charset="-122"/>
              </a:rPr>
              <a:t>A union cannot negotiate any aspect of how  management must hires or select employees.</a:t>
            </a:r>
          </a:p>
          <a:p>
            <a:pPr marL="609600" indent="-609600" eaLnBrk="1" hangingPunct="1">
              <a:lnSpc>
                <a:spcPct val="80000"/>
              </a:lnSpc>
              <a:buFontTx/>
              <a:buAutoNum type="arabicPeriod"/>
            </a:pPr>
            <a:endParaRPr lang="en-US" altLang="zh-CN" sz="1300" b="1">
              <a:ea typeface="SimSun" panose="02010600030101010101" pitchFamily="2" charset="-122"/>
            </a:endParaRPr>
          </a:p>
          <a:p>
            <a:pPr marL="609600" indent="-609600" eaLnBrk="1" hangingPunct="1">
              <a:lnSpc>
                <a:spcPct val="80000"/>
              </a:lnSpc>
              <a:buFontTx/>
              <a:buAutoNum type="arabicPeriod"/>
            </a:pPr>
            <a:r>
              <a:rPr lang="en-US" altLang="zh-CN" sz="1300" b="1">
                <a:ea typeface="SimSun" panose="02010600030101010101" pitchFamily="2" charset="-122"/>
              </a:rPr>
              <a:t>While unions can not propose employees not be subject to a RIF.</a:t>
            </a:r>
          </a:p>
          <a:p>
            <a:pPr marL="609600" indent="-609600" eaLnBrk="1" hangingPunct="1">
              <a:lnSpc>
                <a:spcPct val="80000"/>
              </a:lnSpc>
              <a:buFontTx/>
              <a:buAutoNum type="arabicPeriod"/>
            </a:pPr>
            <a:endParaRPr lang="en-US" altLang="zh-CN" sz="1300" b="1">
              <a:ea typeface="SimSun" panose="02010600030101010101" pitchFamily="2" charset="-122"/>
            </a:endParaRPr>
          </a:p>
          <a:p>
            <a:pPr marL="609600" indent="-609600" eaLnBrk="1" hangingPunct="1">
              <a:lnSpc>
                <a:spcPct val="80000"/>
              </a:lnSpc>
              <a:buFontTx/>
              <a:buAutoNum type="arabicPeriod"/>
            </a:pPr>
            <a:r>
              <a:rPr lang="en-US" altLang="zh-CN" sz="1300" b="1">
                <a:ea typeface="SimSun" panose="02010600030101010101" pitchFamily="2" charset="-122"/>
              </a:rPr>
              <a:t>Management has the right to contract out work performed by federal employees. </a:t>
            </a:r>
          </a:p>
          <a:p>
            <a:pPr marL="609600" indent="-609600" eaLnBrk="1" hangingPunct="1">
              <a:lnSpc>
                <a:spcPct val="80000"/>
              </a:lnSpc>
              <a:buFontTx/>
              <a:buAutoNum type="arabicPeriod"/>
            </a:pPr>
            <a:endParaRPr lang="en-US" altLang="zh-CN" sz="1300" b="1">
              <a:ea typeface="SimSun" panose="02010600030101010101" pitchFamily="2" charset="-122"/>
            </a:endParaRPr>
          </a:p>
          <a:p>
            <a:pPr marL="609600" indent="-609600" eaLnBrk="1" hangingPunct="1">
              <a:lnSpc>
                <a:spcPct val="80000"/>
              </a:lnSpc>
              <a:buFontTx/>
              <a:buAutoNum type="arabicPeriod"/>
            </a:pPr>
            <a:r>
              <a:rPr lang="en-US" altLang="zh-CN" sz="1300" b="1">
                <a:ea typeface="SimSun" panose="02010600030101010101" pitchFamily="2" charset="-122"/>
              </a:rPr>
              <a:t>An agency has the right to take whatever actions may be necessary to carry out the agency mission during emergencies. The union cannot bargain at any time over changes made during an emergency.</a:t>
            </a:r>
            <a:endParaRPr lang="en-US" altLang="en-US" sz="1300" b="1"/>
          </a:p>
        </p:txBody>
      </p:sp>
      <p:sp>
        <p:nvSpPr>
          <p:cNvPr id="2" name="Slide Number Placeholder 1">
            <a:extLst>
              <a:ext uri="{FF2B5EF4-FFF2-40B4-BE49-F238E27FC236}">
                <a16:creationId xmlns:a16="http://schemas.microsoft.com/office/drawing/2014/main" id="{03535605-AD11-4C38-B1FB-6057726B2CA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B105A05-08B3-4B66-BD1F-5EE24136C765}" type="slidenum">
              <a:rPr lang="en-US" altLang="en-US" smtClean="0"/>
              <a:pPr>
                <a:defRPr/>
              </a:pPr>
              <a:t>102</a:t>
            </a:fld>
            <a:endParaRPr lang="en-US" altLang="en-US"/>
          </a:p>
        </p:txBody>
      </p:sp>
      <p:sp>
        <p:nvSpPr>
          <p:cNvPr id="5" name="Footer Placeholder 2">
            <a:extLst>
              <a:ext uri="{FF2B5EF4-FFF2-40B4-BE49-F238E27FC236}">
                <a16:creationId xmlns:a16="http://schemas.microsoft.com/office/drawing/2014/main" id="{99F31973-857C-4053-AADA-0DED3186B8D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75D8DB03-B417-4E28-B1D1-0E5AB6B58144}"/>
              </a:ext>
            </a:extLst>
          </p:cNvPr>
          <p:cNvSpPr>
            <a:spLocks noGrp="1" noChangeArrowheads="1"/>
          </p:cNvSpPr>
          <p:nvPr>
            <p:ph type="title"/>
          </p:nvPr>
        </p:nvSpPr>
        <p:spPr/>
        <p:txBody>
          <a:bodyPr/>
          <a:lstStyle/>
          <a:p>
            <a:pPr eaLnBrk="1" hangingPunct="1">
              <a:defRPr/>
            </a:pPr>
            <a:r>
              <a:rPr lang="en-US" sz="3600"/>
              <a:t>What do you bargain about when management exercises its rights?</a:t>
            </a:r>
          </a:p>
        </p:txBody>
      </p:sp>
      <p:sp>
        <p:nvSpPr>
          <p:cNvPr id="187395" name="Rectangle 3">
            <a:extLst>
              <a:ext uri="{FF2B5EF4-FFF2-40B4-BE49-F238E27FC236}">
                <a16:creationId xmlns:a16="http://schemas.microsoft.com/office/drawing/2014/main" id="{087A1DE0-317F-4BF9-B9B1-037049289EB1}"/>
              </a:ext>
            </a:extLst>
          </p:cNvPr>
          <p:cNvSpPr>
            <a:spLocks noGrp="1" noChangeArrowheads="1"/>
          </p:cNvSpPr>
          <p:nvPr>
            <p:ph type="body" idx="1"/>
          </p:nvPr>
        </p:nvSpPr>
        <p:spPr>
          <a:xfrm>
            <a:off x="457200" y="2133600"/>
            <a:ext cx="8229600" cy="3962400"/>
          </a:xfrm>
        </p:spPr>
        <p:txBody>
          <a:bodyPr/>
          <a:lstStyle/>
          <a:p>
            <a:pPr marL="609600" indent="-609600" eaLnBrk="1" hangingPunct="1">
              <a:buFont typeface="Times" panose="02020603050405020304" pitchFamily="18" charset="0"/>
              <a:buAutoNum type="alphaUcPeriod"/>
            </a:pPr>
            <a:r>
              <a:rPr lang="en-US" altLang="en-US" sz="2800"/>
              <a:t>Impact and Implementation</a:t>
            </a:r>
          </a:p>
          <a:p>
            <a:pPr marL="609600" indent="-609600" eaLnBrk="1" hangingPunct="1">
              <a:buFont typeface="Times" panose="02020603050405020304" pitchFamily="18" charset="0"/>
              <a:buAutoNum type="alphaUcPeriod"/>
            </a:pPr>
            <a:endParaRPr lang="en-US" altLang="en-US" sz="2800"/>
          </a:p>
          <a:p>
            <a:pPr marL="609600" indent="-609600" eaLnBrk="1" hangingPunct="1">
              <a:buFont typeface="Times" panose="02020603050405020304" pitchFamily="18" charset="0"/>
              <a:buAutoNum type="alphaUcPeriod"/>
            </a:pPr>
            <a:r>
              <a:rPr lang="en-US" altLang="en-US" sz="2800"/>
              <a:t>Procedures and Appropriate Arrangements</a:t>
            </a:r>
          </a:p>
          <a:p>
            <a:pPr marL="609600" indent="-609600" eaLnBrk="1" hangingPunct="1">
              <a:buFont typeface="Times" panose="02020603050405020304" pitchFamily="18" charset="0"/>
              <a:buAutoNum type="alphaUcPeriod"/>
            </a:pPr>
            <a:endParaRPr lang="en-US" altLang="en-US" sz="2800"/>
          </a:p>
          <a:p>
            <a:pPr marL="609600" indent="-609600" eaLnBrk="1" hangingPunct="1">
              <a:buFont typeface="Times" panose="02020603050405020304" pitchFamily="18" charset="0"/>
              <a:buAutoNum type="alphaUcPeriod"/>
            </a:pPr>
            <a:r>
              <a:rPr lang="en-US" altLang="en-US" sz="2800"/>
              <a:t>The substance of the decision</a:t>
            </a:r>
          </a:p>
          <a:p>
            <a:pPr marL="609600" indent="-609600" eaLnBrk="1" hangingPunct="1">
              <a:buFont typeface="Times" panose="02020603050405020304" pitchFamily="18" charset="0"/>
              <a:buAutoNum type="alphaUcPeriod"/>
            </a:pPr>
            <a:endParaRPr lang="en-US" altLang="en-US" sz="2800"/>
          </a:p>
          <a:p>
            <a:pPr marL="609600" indent="-609600" eaLnBrk="1" hangingPunct="1">
              <a:buFontTx/>
              <a:buNone/>
            </a:pPr>
            <a:endParaRPr lang="en-US" altLang="en-US" sz="2800"/>
          </a:p>
        </p:txBody>
      </p:sp>
      <p:sp>
        <p:nvSpPr>
          <p:cNvPr id="2" name="Slide Number Placeholder 1">
            <a:extLst>
              <a:ext uri="{FF2B5EF4-FFF2-40B4-BE49-F238E27FC236}">
                <a16:creationId xmlns:a16="http://schemas.microsoft.com/office/drawing/2014/main" id="{E27C7CEA-8D9D-43C3-9B67-CFB29F34D83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BC43BDE-0268-460C-B5A4-302B821DB622}" type="slidenum">
              <a:rPr lang="en-US" altLang="en-US" smtClean="0"/>
              <a:pPr>
                <a:defRPr/>
              </a:pPr>
              <a:t>103</a:t>
            </a:fld>
            <a:endParaRPr lang="en-US" altLang="en-US"/>
          </a:p>
        </p:txBody>
      </p:sp>
      <p:sp>
        <p:nvSpPr>
          <p:cNvPr id="5" name="Footer Placeholder 2">
            <a:extLst>
              <a:ext uri="{FF2B5EF4-FFF2-40B4-BE49-F238E27FC236}">
                <a16:creationId xmlns:a16="http://schemas.microsoft.com/office/drawing/2014/main" id="{1E19A5EF-6E6A-40DE-8194-1BC0D3D67BE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1AE7B9FE-8BC8-4CC7-AD40-93E2878A5B20}"/>
              </a:ext>
            </a:extLst>
          </p:cNvPr>
          <p:cNvSpPr>
            <a:spLocks noGrp="1" noChangeArrowheads="1"/>
          </p:cNvSpPr>
          <p:nvPr>
            <p:ph type="title"/>
          </p:nvPr>
        </p:nvSpPr>
        <p:spPr/>
        <p:txBody>
          <a:bodyPr/>
          <a:lstStyle/>
          <a:p>
            <a:pPr eaLnBrk="1" hangingPunct="1">
              <a:defRPr/>
            </a:pPr>
            <a:r>
              <a:rPr lang="en-US" dirty="0"/>
              <a:t>Procedures and Appropriate Arrangements</a:t>
            </a:r>
          </a:p>
        </p:txBody>
      </p:sp>
      <p:sp>
        <p:nvSpPr>
          <p:cNvPr id="189443" name="Rectangle 3">
            <a:extLst>
              <a:ext uri="{FF2B5EF4-FFF2-40B4-BE49-F238E27FC236}">
                <a16:creationId xmlns:a16="http://schemas.microsoft.com/office/drawing/2014/main" id="{07A31C37-E949-4DD0-881F-A30E8D0F05AD}"/>
              </a:ext>
            </a:extLst>
          </p:cNvPr>
          <p:cNvSpPr>
            <a:spLocks noGrp="1" noChangeArrowheads="1"/>
          </p:cNvSpPr>
          <p:nvPr>
            <p:ph type="body" idx="1"/>
          </p:nvPr>
        </p:nvSpPr>
        <p:spPr/>
        <p:txBody>
          <a:bodyPr/>
          <a:lstStyle/>
          <a:p>
            <a:pPr eaLnBrk="1" hangingPunct="1">
              <a:lnSpc>
                <a:spcPct val="90000"/>
              </a:lnSpc>
            </a:pPr>
            <a:r>
              <a:rPr lang="en-US" altLang="en-US" sz="2400" i="1"/>
              <a:t>§ 7106(b) Procedures and Appropriate Arrangements</a:t>
            </a:r>
          </a:p>
          <a:p>
            <a:pPr eaLnBrk="1" hangingPunct="1">
              <a:lnSpc>
                <a:spcPct val="90000"/>
              </a:lnSpc>
              <a:buFontTx/>
              <a:buNone/>
            </a:pPr>
            <a:r>
              <a:rPr lang="en-US" altLang="en-US" sz="2400" i="1"/>
              <a:t>	Nothing in this section shall preclude any agency and any labor organization from negotiating– </a:t>
            </a:r>
          </a:p>
          <a:p>
            <a:pPr eaLnBrk="1" hangingPunct="1">
              <a:lnSpc>
                <a:spcPct val="90000"/>
              </a:lnSpc>
              <a:buFontTx/>
              <a:buNone/>
            </a:pPr>
            <a:endParaRPr lang="en-US" altLang="en-US" sz="2400" i="1"/>
          </a:p>
          <a:p>
            <a:pPr lvl="1" eaLnBrk="1" hangingPunct="1">
              <a:lnSpc>
                <a:spcPct val="90000"/>
              </a:lnSpc>
              <a:buFontTx/>
              <a:buNone/>
            </a:pPr>
            <a:r>
              <a:rPr lang="en-US" altLang="en-US" sz="2400" i="1"/>
              <a:t>	(2)  procedures which management officials of the agency will observe in exercising any authority under this section; or </a:t>
            </a:r>
          </a:p>
          <a:p>
            <a:pPr lvl="1" eaLnBrk="1" hangingPunct="1">
              <a:lnSpc>
                <a:spcPct val="90000"/>
              </a:lnSpc>
              <a:buFontTx/>
              <a:buNone/>
            </a:pPr>
            <a:endParaRPr lang="en-US" altLang="en-US" sz="2400" i="1"/>
          </a:p>
          <a:p>
            <a:pPr lvl="1" eaLnBrk="1" hangingPunct="1">
              <a:lnSpc>
                <a:spcPct val="90000"/>
              </a:lnSpc>
              <a:buFontTx/>
              <a:buNone/>
            </a:pPr>
            <a:r>
              <a:rPr lang="en-US" altLang="en-US" sz="2400" i="1"/>
              <a:t>	(3)  appropriate arrangements for employees adversely affected by the exercise of any authority under this section by such management officials. </a:t>
            </a:r>
          </a:p>
        </p:txBody>
      </p:sp>
      <p:sp>
        <p:nvSpPr>
          <p:cNvPr id="2" name="Slide Number Placeholder 1">
            <a:extLst>
              <a:ext uri="{FF2B5EF4-FFF2-40B4-BE49-F238E27FC236}">
                <a16:creationId xmlns:a16="http://schemas.microsoft.com/office/drawing/2014/main" id="{E8CFEA33-4E6C-4DDA-B5DB-80D72215186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283A267-BA81-43E1-AE66-84C50DD878AA}" type="slidenum">
              <a:rPr lang="en-US" altLang="en-US" smtClean="0"/>
              <a:pPr>
                <a:defRPr/>
              </a:pPr>
              <a:t>104</a:t>
            </a:fld>
            <a:endParaRPr lang="en-US" altLang="en-US"/>
          </a:p>
        </p:txBody>
      </p:sp>
      <p:sp>
        <p:nvSpPr>
          <p:cNvPr id="5" name="Footer Placeholder 2">
            <a:extLst>
              <a:ext uri="{FF2B5EF4-FFF2-40B4-BE49-F238E27FC236}">
                <a16:creationId xmlns:a16="http://schemas.microsoft.com/office/drawing/2014/main" id="{BB9138AD-FF4E-406B-8693-6BA22543DCC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B66B-38F6-4BFD-A60C-1E52E5547AB6}"/>
              </a:ext>
            </a:extLst>
          </p:cNvPr>
          <p:cNvSpPr>
            <a:spLocks noGrp="1"/>
          </p:cNvSpPr>
          <p:nvPr>
            <p:ph type="title"/>
          </p:nvPr>
        </p:nvSpPr>
        <p:spPr>
          <a:xfrm>
            <a:off x="685800" y="457200"/>
            <a:ext cx="7620000" cy="1219200"/>
          </a:xfrm>
        </p:spPr>
        <p:txBody>
          <a:bodyPr>
            <a:noAutofit/>
          </a:bodyPr>
          <a:lstStyle/>
          <a:p>
            <a:pPr>
              <a:defRPr/>
            </a:pPr>
            <a:r>
              <a:rPr lang="en-US" dirty="0"/>
              <a:t>Procedures and Appropriate Arrangements </a:t>
            </a:r>
          </a:p>
        </p:txBody>
      </p:sp>
      <p:sp>
        <p:nvSpPr>
          <p:cNvPr id="3" name="Content Placeholder 2">
            <a:extLst>
              <a:ext uri="{FF2B5EF4-FFF2-40B4-BE49-F238E27FC236}">
                <a16:creationId xmlns:a16="http://schemas.microsoft.com/office/drawing/2014/main" id="{61E39ADC-9310-4C11-90D2-9CA8EF563A6E}"/>
              </a:ext>
            </a:extLst>
          </p:cNvPr>
          <p:cNvSpPr>
            <a:spLocks noGrp="1"/>
          </p:cNvSpPr>
          <p:nvPr>
            <p:ph idx="1"/>
          </p:nvPr>
        </p:nvSpPr>
        <p:spPr>
          <a:xfrm>
            <a:off x="1082675" y="2362200"/>
            <a:ext cx="7194550" cy="3238500"/>
          </a:xfrm>
        </p:spPr>
        <p:txBody>
          <a:bodyPr/>
          <a:lstStyle/>
          <a:p>
            <a:pPr marL="0" indent="0">
              <a:buFontTx/>
              <a:buNone/>
              <a:defRPr/>
            </a:pPr>
            <a:r>
              <a:rPr lang="en-US" sz="2400" dirty="0"/>
              <a:t>Applies both to term and midterm bargaining</a:t>
            </a:r>
          </a:p>
          <a:p>
            <a:pPr>
              <a:defRPr/>
            </a:pPr>
            <a:endParaRPr lang="en-US" sz="2400" dirty="0"/>
          </a:p>
          <a:p>
            <a:pPr marL="0" indent="0">
              <a:buFontTx/>
              <a:buNone/>
              <a:defRPr/>
            </a:pPr>
            <a:r>
              <a:rPr lang="en-US" sz="2400" dirty="0"/>
              <a:t>An expansion of the right to bargain</a:t>
            </a:r>
          </a:p>
          <a:p>
            <a:pPr>
              <a:defRPr/>
            </a:pPr>
            <a:endParaRPr lang="en-US" sz="2400" dirty="0"/>
          </a:p>
          <a:p>
            <a:pPr marL="0" indent="0">
              <a:buFontTx/>
              <a:buNone/>
              <a:defRPr/>
            </a:pPr>
            <a:r>
              <a:rPr lang="en-US" sz="2400" dirty="0"/>
              <a:t>Most proposals must meet the test for procedures and  appropriate arrangements.</a:t>
            </a:r>
          </a:p>
        </p:txBody>
      </p:sp>
      <p:sp>
        <p:nvSpPr>
          <p:cNvPr id="4" name="Slide Number Placeholder 1">
            <a:extLst>
              <a:ext uri="{FF2B5EF4-FFF2-40B4-BE49-F238E27FC236}">
                <a16:creationId xmlns:a16="http://schemas.microsoft.com/office/drawing/2014/main" id="{F3B2344C-4547-4E10-8AC5-DFB4C5F5C4F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A197A75-F1C3-426A-A16F-AC840716BF1D}" type="slidenum">
              <a:rPr lang="en-US" altLang="en-US" smtClean="0"/>
              <a:pPr>
                <a:defRPr/>
              </a:pPr>
              <a:t>105</a:t>
            </a:fld>
            <a:endParaRPr lang="en-US" altLang="en-US" dirty="0"/>
          </a:p>
        </p:txBody>
      </p:sp>
      <p:sp>
        <p:nvSpPr>
          <p:cNvPr id="5" name="Footer Placeholder 2">
            <a:extLst>
              <a:ext uri="{FF2B5EF4-FFF2-40B4-BE49-F238E27FC236}">
                <a16:creationId xmlns:a16="http://schemas.microsoft.com/office/drawing/2014/main" id="{79BF3434-F3DE-415B-81E4-C44CBFE8B4B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2113680E-1426-4C0A-AFBE-91809517FAA5}"/>
              </a:ext>
            </a:extLst>
          </p:cNvPr>
          <p:cNvSpPr>
            <a:spLocks noGrp="1" noChangeArrowheads="1"/>
          </p:cNvSpPr>
          <p:nvPr>
            <p:ph type="title"/>
          </p:nvPr>
        </p:nvSpPr>
        <p:spPr/>
        <p:txBody>
          <a:bodyPr/>
          <a:lstStyle/>
          <a:p>
            <a:pPr eaLnBrk="1" hangingPunct="1">
              <a:defRPr/>
            </a:pPr>
            <a:r>
              <a:rPr lang="en-US" sz="4000" dirty="0"/>
              <a:t>Negotiable Procedures</a:t>
            </a:r>
          </a:p>
        </p:txBody>
      </p:sp>
      <p:sp>
        <p:nvSpPr>
          <p:cNvPr id="192515" name="Rectangle 3">
            <a:extLst>
              <a:ext uri="{FF2B5EF4-FFF2-40B4-BE49-F238E27FC236}">
                <a16:creationId xmlns:a16="http://schemas.microsoft.com/office/drawing/2014/main" id="{99809561-8E67-4CE9-A596-47227DC4F8EF}"/>
              </a:ext>
            </a:extLst>
          </p:cNvPr>
          <p:cNvSpPr>
            <a:spLocks noGrp="1" noChangeArrowheads="1"/>
          </p:cNvSpPr>
          <p:nvPr>
            <p:ph type="body" idx="1"/>
          </p:nvPr>
        </p:nvSpPr>
        <p:spPr/>
        <p:txBody>
          <a:bodyPr/>
          <a:lstStyle/>
          <a:p>
            <a:pPr eaLnBrk="1" hangingPunct="1">
              <a:lnSpc>
                <a:spcPct val="90000"/>
              </a:lnSpc>
            </a:pPr>
            <a:r>
              <a:rPr lang="en-US" altLang="en-US" sz="2000"/>
              <a:t>Procedures for exercising management rights under section 7106(a)(1), (a)(2) and (b)(1) are negotiable.</a:t>
            </a:r>
          </a:p>
          <a:p>
            <a:pPr eaLnBrk="1" hangingPunct="1">
              <a:lnSpc>
                <a:spcPct val="90000"/>
              </a:lnSpc>
            </a:pPr>
            <a:endParaRPr lang="en-US" altLang="en-US" sz="2000"/>
          </a:p>
          <a:p>
            <a:pPr eaLnBrk="1" hangingPunct="1">
              <a:lnSpc>
                <a:spcPct val="90000"/>
              </a:lnSpc>
            </a:pPr>
            <a:r>
              <a:rPr lang="en-US" altLang="en-US" sz="2000"/>
              <a:t>Procedures which management officials of the agency will observe in exercising any authority under this section</a:t>
            </a:r>
          </a:p>
          <a:p>
            <a:pPr eaLnBrk="1" hangingPunct="1">
              <a:lnSpc>
                <a:spcPct val="90000"/>
              </a:lnSpc>
            </a:pPr>
            <a:endParaRPr lang="en-US" altLang="en-US" sz="2000"/>
          </a:p>
          <a:p>
            <a:pPr eaLnBrk="1" hangingPunct="1">
              <a:lnSpc>
                <a:spcPct val="90000"/>
              </a:lnSpc>
            </a:pPr>
            <a:r>
              <a:rPr lang="en-US" altLang="en-US" sz="2000"/>
              <a:t>For procedures no adverse effect need be shown</a:t>
            </a:r>
          </a:p>
          <a:p>
            <a:pPr eaLnBrk="1" hangingPunct="1">
              <a:lnSpc>
                <a:spcPct val="90000"/>
              </a:lnSpc>
            </a:pPr>
            <a:endParaRPr lang="en-US" altLang="en-US" sz="2000"/>
          </a:p>
          <a:p>
            <a:pPr eaLnBrk="1" hangingPunct="1"/>
            <a:r>
              <a:rPr lang="en-US" altLang="en-US" sz="2000"/>
              <a:t>Procedures which do not “directly interfere” with a management right are negotiable</a:t>
            </a:r>
          </a:p>
          <a:p>
            <a:pPr eaLnBrk="1" hangingPunct="1"/>
            <a:endParaRPr lang="en-US" altLang="en-US" sz="2000"/>
          </a:p>
          <a:p>
            <a:pPr eaLnBrk="1" hangingPunct="1"/>
            <a:r>
              <a:rPr lang="en-US" altLang="en-US" sz="2000"/>
              <a:t>What’s the difference between substance and procedure.</a:t>
            </a:r>
          </a:p>
          <a:p>
            <a:pPr eaLnBrk="1" hangingPunct="1"/>
            <a:endParaRPr lang="en-US" altLang="en-US" sz="2000"/>
          </a:p>
          <a:p>
            <a:pPr eaLnBrk="1" hangingPunct="1"/>
            <a:endParaRPr lang="en-US" altLang="en-US" sz="2000"/>
          </a:p>
          <a:p>
            <a:pPr eaLnBrk="1" hangingPunct="1">
              <a:spcBef>
                <a:spcPts val="600"/>
              </a:spcBef>
              <a:spcAft>
                <a:spcPts val="600"/>
              </a:spcAft>
            </a:pPr>
            <a:endParaRPr lang="en-US" altLang="en-US" sz="2000"/>
          </a:p>
          <a:p>
            <a:pPr eaLnBrk="1" hangingPunct="1">
              <a:lnSpc>
                <a:spcPct val="90000"/>
              </a:lnSpc>
            </a:pPr>
            <a:endParaRPr lang="en-US" altLang="en-US" sz="2000"/>
          </a:p>
          <a:p>
            <a:pPr eaLnBrk="1" hangingPunct="1">
              <a:lnSpc>
                <a:spcPct val="90000"/>
              </a:lnSpc>
            </a:pPr>
            <a:endParaRPr lang="en-US" altLang="en-US" sz="2800"/>
          </a:p>
          <a:p>
            <a:pPr eaLnBrk="1" hangingPunct="1">
              <a:lnSpc>
                <a:spcPct val="90000"/>
              </a:lnSpc>
              <a:spcBef>
                <a:spcPct val="45000"/>
              </a:spcBef>
            </a:pPr>
            <a:r>
              <a:rPr lang="en-US" altLang="en-US" sz="2800"/>
              <a:t>See U.S. Department of Veterans Affairs Medical and Regional Center, Togus, Maine </a:t>
            </a:r>
            <a:br>
              <a:rPr lang="en-US" altLang="en-US" sz="2800"/>
            </a:br>
            <a:r>
              <a:rPr lang="en-US" altLang="en-US" sz="2800"/>
              <a:t>55 FLRA No. 192</a:t>
            </a:r>
          </a:p>
        </p:txBody>
      </p:sp>
      <p:sp>
        <p:nvSpPr>
          <p:cNvPr id="2" name="Slide Number Placeholder 1">
            <a:extLst>
              <a:ext uri="{FF2B5EF4-FFF2-40B4-BE49-F238E27FC236}">
                <a16:creationId xmlns:a16="http://schemas.microsoft.com/office/drawing/2014/main" id="{6F90BD39-E108-4DF5-A7B6-BDE79BB7B12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DABE8EC-6E8B-40A4-9659-20EA01FD4A48}" type="slidenum">
              <a:rPr lang="en-US" altLang="en-US" smtClean="0"/>
              <a:pPr>
                <a:defRPr/>
              </a:pPr>
              <a:t>106</a:t>
            </a:fld>
            <a:endParaRPr lang="en-US" altLang="en-US"/>
          </a:p>
        </p:txBody>
      </p:sp>
      <p:sp>
        <p:nvSpPr>
          <p:cNvPr id="5" name="Footer Placeholder 2">
            <a:extLst>
              <a:ext uri="{FF2B5EF4-FFF2-40B4-BE49-F238E27FC236}">
                <a16:creationId xmlns:a16="http://schemas.microsoft.com/office/drawing/2014/main" id="{81E36702-93F0-4991-87E8-D81DCD24F9D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F18A3095-12F6-4212-9672-064E8F1758FF}"/>
              </a:ext>
            </a:extLst>
          </p:cNvPr>
          <p:cNvSpPr>
            <a:spLocks noGrp="1" noChangeArrowheads="1"/>
          </p:cNvSpPr>
          <p:nvPr>
            <p:ph type="title"/>
          </p:nvPr>
        </p:nvSpPr>
        <p:spPr/>
        <p:txBody>
          <a:bodyPr/>
          <a:lstStyle/>
          <a:p>
            <a:pPr eaLnBrk="1" hangingPunct="1">
              <a:defRPr/>
            </a:pPr>
            <a:r>
              <a:rPr lang="en-US"/>
              <a:t>Procedures</a:t>
            </a:r>
          </a:p>
        </p:txBody>
      </p:sp>
      <p:sp>
        <p:nvSpPr>
          <p:cNvPr id="194563" name="Rectangle 3">
            <a:extLst>
              <a:ext uri="{FF2B5EF4-FFF2-40B4-BE49-F238E27FC236}">
                <a16:creationId xmlns:a16="http://schemas.microsoft.com/office/drawing/2014/main" id="{6FC13FE8-7613-4046-A040-058CDA3575EC}"/>
              </a:ext>
            </a:extLst>
          </p:cNvPr>
          <p:cNvSpPr>
            <a:spLocks noGrp="1" noChangeArrowheads="1"/>
          </p:cNvSpPr>
          <p:nvPr>
            <p:ph type="body" idx="1"/>
          </p:nvPr>
        </p:nvSpPr>
        <p:spPr/>
        <p:txBody>
          <a:bodyPr/>
          <a:lstStyle/>
          <a:p>
            <a:pPr eaLnBrk="1" hangingPunct="1">
              <a:lnSpc>
                <a:spcPct val="90000"/>
              </a:lnSpc>
            </a:pPr>
            <a:r>
              <a:rPr lang="en-US" altLang="en-US"/>
              <a:t>Examples: </a:t>
            </a:r>
          </a:p>
          <a:p>
            <a:pPr eaLnBrk="1" hangingPunct="1">
              <a:lnSpc>
                <a:spcPct val="90000"/>
              </a:lnSpc>
            </a:pPr>
            <a:endParaRPr lang="en-US" altLang="en-US"/>
          </a:p>
          <a:p>
            <a:pPr lvl="1" eaLnBrk="1" hangingPunct="1">
              <a:lnSpc>
                <a:spcPct val="90000"/>
              </a:lnSpc>
            </a:pPr>
            <a:r>
              <a:rPr lang="en-US" altLang="en-US"/>
              <a:t>Provide notification of various matters</a:t>
            </a:r>
          </a:p>
          <a:p>
            <a:pPr lvl="1" eaLnBrk="1" hangingPunct="1">
              <a:lnSpc>
                <a:spcPct val="90000"/>
              </a:lnSpc>
            </a:pPr>
            <a:endParaRPr lang="en-US" altLang="en-US"/>
          </a:p>
          <a:p>
            <a:pPr lvl="1" eaLnBrk="1" hangingPunct="1">
              <a:lnSpc>
                <a:spcPct val="90000"/>
              </a:lnSpc>
            </a:pPr>
            <a:r>
              <a:rPr lang="en-US" altLang="en-US"/>
              <a:t>Provisions requiring use of particular form to assess or record various types of information</a:t>
            </a:r>
          </a:p>
          <a:p>
            <a:pPr lvl="1" eaLnBrk="1" hangingPunct="1">
              <a:lnSpc>
                <a:spcPct val="90000"/>
              </a:lnSpc>
            </a:pPr>
            <a:endParaRPr lang="en-US" altLang="en-US"/>
          </a:p>
          <a:p>
            <a:pPr eaLnBrk="1" hangingPunct="1">
              <a:lnSpc>
                <a:spcPct val="90000"/>
              </a:lnSpc>
              <a:spcBef>
                <a:spcPct val="40000"/>
              </a:spcBef>
            </a:pPr>
            <a:r>
              <a:rPr lang="en-US" altLang="en-US" sz="2800"/>
              <a:t>See Tennessee Air National Guard, 56 FLRA No. 92</a:t>
            </a:r>
          </a:p>
        </p:txBody>
      </p:sp>
      <p:sp>
        <p:nvSpPr>
          <p:cNvPr id="2" name="Slide Number Placeholder 1">
            <a:extLst>
              <a:ext uri="{FF2B5EF4-FFF2-40B4-BE49-F238E27FC236}">
                <a16:creationId xmlns:a16="http://schemas.microsoft.com/office/drawing/2014/main" id="{01E35649-154C-4F80-88EC-4426FB78A8A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ACCC15B-C3AA-45E5-95F1-3BCC5CF353D4}" type="slidenum">
              <a:rPr lang="en-US" altLang="en-US" smtClean="0"/>
              <a:pPr>
                <a:defRPr/>
              </a:pPr>
              <a:t>107</a:t>
            </a:fld>
            <a:endParaRPr lang="en-US" altLang="en-US"/>
          </a:p>
        </p:txBody>
      </p:sp>
      <p:sp>
        <p:nvSpPr>
          <p:cNvPr id="5" name="Footer Placeholder 2">
            <a:extLst>
              <a:ext uri="{FF2B5EF4-FFF2-40B4-BE49-F238E27FC236}">
                <a16:creationId xmlns:a16="http://schemas.microsoft.com/office/drawing/2014/main" id="{48D4AC22-0D4B-43FE-BAE7-837FCC79EA2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E935-2201-490F-B376-57165CD58729}"/>
              </a:ext>
            </a:extLst>
          </p:cNvPr>
          <p:cNvSpPr>
            <a:spLocks noGrp="1"/>
          </p:cNvSpPr>
          <p:nvPr>
            <p:ph type="title"/>
          </p:nvPr>
        </p:nvSpPr>
        <p:spPr>
          <a:xfrm>
            <a:off x="1485900" y="147638"/>
            <a:ext cx="6172200" cy="838200"/>
          </a:xfrm>
        </p:spPr>
        <p:txBody>
          <a:bodyPr>
            <a:normAutofit/>
          </a:bodyPr>
          <a:lstStyle/>
          <a:p>
            <a:pPr>
              <a:defRPr/>
            </a:pPr>
            <a:r>
              <a:rPr lang="en-US" dirty="0"/>
              <a:t>Negotiable Procedures</a:t>
            </a:r>
          </a:p>
        </p:txBody>
      </p:sp>
      <p:sp>
        <p:nvSpPr>
          <p:cNvPr id="3" name="Content Placeholder 2">
            <a:extLst>
              <a:ext uri="{FF2B5EF4-FFF2-40B4-BE49-F238E27FC236}">
                <a16:creationId xmlns:a16="http://schemas.microsoft.com/office/drawing/2014/main" id="{0A329A35-B77F-44A8-A34A-25A0AEF0524A}"/>
              </a:ext>
            </a:extLst>
          </p:cNvPr>
          <p:cNvSpPr>
            <a:spLocks noGrp="1"/>
          </p:cNvSpPr>
          <p:nvPr>
            <p:ph idx="1"/>
          </p:nvPr>
        </p:nvSpPr>
        <p:spPr>
          <a:xfrm>
            <a:off x="228600" y="1676400"/>
            <a:ext cx="8534400" cy="4057650"/>
          </a:xfrm>
        </p:spPr>
        <p:txBody>
          <a:bodyPr>
            <a:normAutofit fontScale="25000" lnSpcReduction="20000"/>
          </a:bodyPr>
          <a:lstStyle/>
          <a:p>
            <a:pPr marL="342900" lvl="1" indent="0">
              <a:lnSpc>
                <a:spcPct val="90000"/>
              </a:lnSpc>
              <a:buFontTx/>
              <a:buNone/>
              <a:defRPr/>
            </a:pPr>
            <a:r>
              <a:rPr lang="en-US" altLang="en-US" sz="7200" dirty="0"/>
              <a:t>Provisions requiring use of particular form to assess or record various types of information</a:t>
            </a:r>
          </a:p>
          <a:p>
            <a:pPr lvl="1">
              <a:lnSpc>
                <a:spcPct val="90000"/>
              </a:lnSpc>
              <a:defRPr/>
            </a:pPr>
            <a:endParaRPr lang="en-US" altLang="en-US" sz="7200" dirty="0"/>
          </a:p>
          <a:p>
            <a:pPr marL="342900" lvl="1" indent="0">
              <a:lnSpc>
                <a:spcPct val="90000"/>
              </a:lnSpc>
              <a:buFontTx/>
              <a:buNone/>
              <a:defRPr/>
            </a:pPr>
            <a:r>
              <a:rPr lang="en-US" sz="7200" dirty="0"/>
              <a:t>Required management to delay exercising its rights pending the completion of bargaining or applicable appellate processes</a:t>
            </a:r>
          </a:p>
          <a:p>
            <a:pPr lvl="1">
              <a:lnSpc>
                <a:spcPct val="90000"/>
              </a:lnSpc>
              <a:defRPr/>
            </a:pPr>
            <a:endParaRPr lang="en-US" sz="7200" dirty="0"/>
          </a:p>
          <a:p>
            <a:pPr marL="342900" lvl="1" indent="0">
              <a:lnSpc>
                <a:spcPct val="90000"/>
              </a:lnSpc>
              <a:buFontTx/>
              <a:buNone/>
              <a:defRPr/>
            </a:pPr>
            <a:r>
              <a:rPr lang="en-US" sz="7200" dirty="0"/>
              <a:t>Established the procedures that management would observe in developing and implementing performance standards</a:t>
            </a:r>
          </a:p>
          <a:p>
            <a:pPr lvl="1">
              <a:lnSpc>
                <a:spcPct val="90000"/>
              </a:lnSpc>
              <a:defRPr/>
            </a:pPr>
            <a:endParaRPr lang="en-US" sz="7200" dirty="0"/>
          </a:p>
          <a:p>
            <a:pPr marL="342900" lvl="1" indent="0">
              <a:lnSpc>
                <a:spcPct val="90000"/>
              </a:lnSpc>
              <a:buFontTx/>
              <a:buNone/>
              <a:defRPr/>
            </a:pPr>
            <a:r>
              <a:rPr lang="en-US" sz="7200" dirty="0"/>
              <a:t>Set forth the procedures that management would use in announcing or filling vacancies</a:t>
            </a:r>
          </a:p>
          <a:p>
            <a:pPr lvl="1">
              <a:lnSpc>
                <a:spcPct val="90000"/>
              </a:lnSpc>
              <a:defRPr/>
            </a:pPr>
            <a:endParaRPr lang="en-US" sz="7200" dirty="0"/>
          </a:p>
          <a:p>
            <a:pPr marL="342900" lvl="1" indent="0">
              <a:lnSpc>
                <a:spcPct val="90000"/>
              </a:lnSpc>
              <a:buFontTx/>
              <a:buNone/>
              <a:defRPr/>
            </a:pPr>
            <a:r>
              <a:rPr lang="en-US" sz="7200" dirty="0"/>
              <a:t>Required management to maintain, or show to employees, certain documentation</a:t>
            </a:r>
          </a:p>
          <a:p>
            <a:pPr marL="294894" lvl="1" indent="0">
              <a:lnSpc>
                <a:spcPct val="90000"/>
              </a:lnSpc>
              <a:buFontTx/>
              <a:buNone/>
              <a:defRPr/>
            </a:pPr>
            <a:r>
              <a:rPr lang="en-US" sz="7200" dirty="0"/>
              <a:t> </a:t>
            </a:r>
          </a:p>
          <a:p>
            <a:pPr marL="342900" lvl="1" indent="0">
              <a:lnSpc>
                <a:spcPct val="90000"/>
              </a:lnSpc>
              <a:buFontTx/>
              <a:buNone/>
              <a:defRPr/>
            </a:pPr>
            <a:r>
              <a:rPr lang="en-US" sz="7200" dirty="0"/>
              <a:t>Required consistency between position descriptions and performance standards, if management retained discretion to amend the position descriptions</a:t>
            </a:r>
          </a:p>
          <a:p>
            <a:pPr lvl="1">
              <a:lnSpc>
                <a:spcPct val="90000"/>
              </a:lnSpc>
              <a:defRPr/>
            </a:pPr>
            <a:endParaRPr lang="en-US" dirty="0"/>
          </a:p>
          <a:p>
            <a:pPr>
              <a:defRPr/>
            </a:pPr>
            <a:endParaRPr lang="en-US" dirty="0"/>
          </a:p>
        </p:txBody>
      </p:sp>
      <p:sp>
        <p:nvSpPr>
          <p:cNvPr id="4" name="Slide Number Placeholder 1">
            <a:extLst>
              <a:ext uri="{FF2B5EF4-FFF2-40B4-BE49-F238E27FC236}">
                <a16:creationId xmlns:a16="http://schemas.microsoft.com/office/drawing/2014/main" id="{093EDBF7-F2E0-4D9A-9CEC-A0018C5B782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5AFA8A6-9571-4CA8-9DFA-D373A2C199B9}" type="slidenum">
              <a:rPr lang="en-US" altLang="en-US" smtClean="0"/>
              <a:pPr>
                <a:defRPr/>
              </a:pPr>
              <a:t>108</a:t>
            </a:fld>
            <a:endParaRPr lang="en-US" altLang="en-US" dirty="0"/>
          </a:p>
        </p:txBody>
      </p:sp>
      <p:sp>
        <p:nvSpPr>
          <p:cNvPr id="5" name="Footer Placeholder 2">
            <a:extLst>
              <a:ext uri="{FF2B5EF4-FFF2-40B4-BE49-F238E27FC236}">
                <a16:creationId xmlns:a16="http://schemas.microsoft.com/office/drawing/2014/main" id="{EFE9E314-FFF8-4DAD-BBF7-48C31CA576F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5506C590-5752-4913-9436-546BD796BD38}"/>
              </a:ext>
            </a:extLst>
          </p:cNvPr>
          <p:cNvSpPr>
            <a:spLocks noGrp="1" noChangeArrowheads="1"/>
          </p:cNvSpPr>
          <p:nvPr>
            <p:ph type="title"/>
          </p:nvPr>
        </p:nvSpPr>
        <p:spPr>
          <a:xfrm>
            <a:off x="0" y="76200"/>
            <a:ext cx="9144000" cy="1192213"/>
          </a:xfrm>
        </p:spPr>
        <p:txBody>
          <a:bodyPr>
            <a:normAutofit/>
          </a:bodyPr>
          <a:lstStyle/>
          <a:p>
            <a:pPr eaLnBrk="1" hangingPunct="1">
              <a:defRPr/>
            </a:pPr>
            <a:r>
              <a:rPr lang="en-US" dirty="0"/>
              <a:t>Not Negotiable Procedures</a:t>
            </a:r>
          </a:p>
        </p:txBody>
      </p:sp>
      <p:sp>
        <p:nvSpPr>
          <p:cNvPr id="53251" name="Rectangle 3">
            <a:extLst>
              <a:ext uri="{FF2B5EF4-FFF2-40B4-BE49-F238E27FC236}">
                <a16:creationId xmlns:a16="http://schemas.microsoft.com/office/drawing/2014/main" id="{B0DCADCE-FE7F-42BE-8483-05699BC229B5}"/>
              </a:ext>
            </a:extLst>
          </p:cNvPr>
          <p:cNvSpPr>
            <a:spLocks noGrp="1" noChangeArrowheads="1"/>
          </p:cNvSpPr>
          <p:nvPr>
            <p:ph type="body" idx="1"/>
          </p:nvPr>
        </p:nvSpPr>
        <p:spPr>
          <a:xfrm>
            <a:off x="457200" y="1447800"/>
            <a:ext cx="8153400" cy="4210050"/>
          </a:xfrm>
        </p:spPr>
        <p:txBody>
          <a:bodyPr>
            <a:normAutofit lnSpcReduction="10000"/>
          </a:bodyPr>
          <a:lstStyle/>
          <a:p>
            <a:pPr marL="0" indent="0" eaLnBrk="1" hangingPunct="1">
              <a:lnSpc>
                <a:spcPct val="80000"/>
              </a:lnSpc>
              <a:buFontTx/>
              <a:buNone/>
              <a:defRPr/>
            </a:pPr>
            <a:r>
              <a:rPr lang="en-US" sz="2300" dirty="0"/>
              <a:t>Proposals that condition the exercise of a management right on agreement of employees or their union</a:t>
            </a:r>
          </a:p>
          <a:p>
            <a:pPr marL="0" indent="0" eaLnBrk="1" hangingPunct="1">
              <a:lnSpc>
                <a:spcPct val="80000"/>
              </a:lnSpc>
              <a:buFontTx/>
              <a:buNone/>
              <a:defRPr/>
            </a:pPr>
            <a:endParaRPr lang="en-US" sz="2300" dirty="0"/>
          </a:p>
          <a:p>
            <a:pPr marL="0" indent="0" eaLnBrk="1" hangingPunct="1">
              <a:lnSpc>
                <a:spcPct val="80000"/>
              </a:lnSpc>
              <a:buFontTx/>
              <a:buNone/>
              <a:defRPr/>
            </a:pPr>
            <a:r>
              <a:rPr lang="en-US" sz="2300" dirty="0"/>
              <a:t>Proposals that require management to assign particular individuals the task of evaluating employee performance</a:t>
            </a:r>
          </a:p>
          <a:p>
            <a:pPr marL="0" indent="0" eaLnBrk="1" hangingPunct="1">
              <a:lnSpc>
                <a:spcPct val="80000"/>
              </a:lnSpc>
              <a:buFontTx/>
              <a:buNone/>
              <a:defRPr/>
            </a:pPr>
            <a:endParaRPr lang="en-US" sz="2300" dirty="0"/>
          </a:p>
          <a:p>
            <a:pPr marL="0" indent="0" eaLnBrk="1" hangingPunct="1">
              <a:lnSpc>
                <a:spcPct val="80000"/>
              </a:lnSpc>
              <a:buFontTx/>
              <a:buNone/>
              <a:defRPr/>
            </a:pPr>
            <a:r>
              <a:rPr lang="en-US" sz="2300" dirty="0"/>
              <a:t>Proposals that prevent management from holding employees accountable for performance of assigned work</a:t>
            </a:r>
          </a:p>
          <a:p>
            <a:pPr marL="0" indent="0" eaLnBrk="1" hangingPunct="1">
              <a:lnSpc>
                <a:spcPct val="80000"/>
              </a:lnSpc>
              <a:buFontTx/>
              <a:buNone/>
              <a:defRPr/>
            </a:pPr>
            <a:endParaRPr lang="en-US" sz="2300" dirty="0"/>
          </a:p>
          <a:p>
            <a:pPr marL="0" indent="0" eaLnBrk="1" hangingPunct="1">
              <a:lnSpc>
                <a:spcPct val="80000"/>
              </a:lnSpc>
              <a:buFontTx/>
              <a:buNone/>
              <a:defRPr/>
            </a:pPr>
            <a:r>
              <a:rPr lang="en-US" sz="2300" dirty="0"/>
              <a:t>Proposals that require agency to adjust performance expectations</a:t>
            </a:r>
          </a:p>
          <a:p>
            <a:pPr marL="0" indent="0" eaLnBrk="1" hangingPunct="1">
              <a:lnSpc>
                <a:spcPct val="80000"/>
              </a:lnSpc>
              <a:buFontTx/>
              <a:buNone/>
              <a:defRPr/>
            </a:pPr>
            <a:endParaRPr lang="en-US" sz="2300" dirty="0"/>
          </a:p>
          <a:p>
            <a:pPr marL="0" indent="0">
              <a:lnSpc>
                <a:spcPct val="80000"/>
              </a:lnSpc>
              <a:buFontTx/>
              <a:buNone/>
              <a:defRPr/>
            </a:pPr>
            <a:r>
              <a:rPr lang="en-US" sz="2300" dirty="0"/>
              <a:t>Precluded management from using particular methods of monitoring employees’ work performance</a:t>
            </a:r>
          </a:p>
          <a:p>
            <a:pPr eaLnBrk="1" hangingPunct="1">
              <a:lnSpc>
                <a:spcPct val="80000"/>
              </a:lnSpc>
              <a:defRPr/>
            </a:pPr>
            <a:endParaRPr lang="en-US" dirty="0"/>
          </a:p>
          <a:p>
            <a:pPr marL="0" indent="0">
              <a:lnSpc>
                <a:spcPct val="80000"/>
              </a:lnSpc>
              <a:buFontTx/>
              <a:buNone/>
              <a:defRPr/>
            </a:pPr>
            <a:endParaRPr lang="en-US" sz="3000" dirty="0"/>
          </a:p>
          <a:p>
            <a:pPr eaLnBrk="1" hangingPunct="1">
              <a:lnSpc>
                <a:spcPct val="80000"/>
              </a:lnSpc>
              <a:defRPr/>
            </a:pPr>
            <a:endParaRPr lang="en-US" sz="1800" dirty="0"/>
          </a:p>
        </p:txBody>
      </p:sp>
      <p:sp>
        <p:nvSpPr>
          <p:cNvPr id="4" name="Slide Number Placeholder 1">
            <a:extLst>
              <a:ext uri="{FF2B5EF4-FFF2-40B4-BE49-F238E27FC236}">
                <a16:creationId xmlns:a16="http://schemas.microsoft.com/office/drawing/2014/main" id="{097EB3C2-A46D-475D-9F15-C8080FD4D3D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2F800BF-DC05-427B-A9B1-56BB30A2DC33}" type="slidenum">
              <a:rPr lang="en-US" altLang="en-US" smtClean="0"/>
              <a:pPr>
                <a:defRPr/>
              </a:pPr>
              <a:t>109</a:t>
            </a:fld>
            <a:endParaRPr lang="en-US" altLang="en-US" dirty="0"/>
          </a:p>
        </p:txBody>
      </p:sp>
      <p:sp>
        <p:nvSpPr>
          <p:cNvPr id="5" name="Footer Placeholder 2">
            <a:extLst>
              <a:ext uri="{FF2B5EF4-FFF2-40B4-BE49-F238E27FC236}">
                <a16:creationId xmlns:a16="http://schemas.microsoft.com/office/drawing/2014/main" id="{F7611284-CC62-4ED6-B09A-16F6E0346B5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F392-8C69-4F9C-9386-9795944E60C6}"/>
              </a:ext>
            </a:extLst>
          </p:cNvPr>
          <p:cNvSpPr>
            <a:spLocks noGrp="1"/>
          </p:cNvSpPr>
          <p:nvPr>
            <p:ph type="title"/>
          </p:nvPr>
        </p:nvSpPr>
        <p:spPr>
          <a:xfrm>
            <a:off x="457200" y="152400"/>
            <a:ext cx="8229600" cy="914400"/>
          </a:xfrm>
        </p:spPr>
        <p:txBody>
          <a:bodyPr>
            <a:normAutofit/>
          </a:bodyPr>
          <a:lstStyle/>
          <a:p>
            <a:pPr>
              <a:defRPr/>
            </a:pPr>
            <a:r>
              <a:rPr lang="en-US" sz="3600" dirty="0"/>
              <a:t>Collective Bargaining vs. Negotiations</a:t>
            </a:r>
          </a:p>
        </p:txBody>
      </p:sp>
      <p:sp>
        <p:nvSpPr>
          <p:cNvPr id="3" name="Content Placeholder 2">
            <a:extLst>
              <a:ext uri="{FF2B5EF4-FFF2-40B4-BE49-F238E27FC236}">
                <a16:creationId xmlns:a16="http://schemas.microsoft.com/office/drawing/2014/main" id="{188C2501-6AD8-46D8-AF60-2BD166CC4FC2}"/>
              </a:ext>
            </a:extLst>
          </p:cNvPr>
          <p:cNvSpPr>
            <a:spLocks noGrp="1"/>
          </p:cNvSpPr>
          <p:nvPr>
            <p:ph idx="1"/>
          </p:nvPr>
        </p:nvSpPr>
        <p:spPr/>
        <p:txBody>
          <a:bodyPr/>
          <a:lstStyle/>
          <a:p>
            <a:pPr marL="0" indent="0">
              <a:buFontTx/>
              <a:buNone/>
              <a:defRPr/>
            </a:pPr>
            <a:r>
              <a:rPr lang="en-US" dirty="0"/>
              <a:t>   </a:t>
            </a:r>
            <a:r>
              <a:rPr lang="en-US" sz="2400" dirty="0"/>
              <a:t>Collective bargaining - knowledge</a:t>
            </a:r>
          </a:p>
          <a:p>
            <a:pPr lvl="1">
              <a:defRPr/>
            </a:pPr>
            <a:r>
              <a:rPr lang="en-US" sz="2400" dirty="0"/>
              <a:t>Know the law and processes</a:t>
            </a:r>
          </a:p>
          <a:p>
            <a:pPr lvl="1">
              <a:defRPr/>
            </a:pPr>
            <a:r>
              <a:rPr lang="en-US" sz="2400" dirty="0"/>
              <a:t>Must understand the collective bargaining process being used – interest-based vs traditional</a:t>
            </a:r>
          </a:p>
          <a:p>
            <a:pPr lvl="1">
              <a:defRPr/>
            </a:pPr>
            <a:endParaRPr lang="en-US" sz="2400" dirty="0"/>
          </a:p>
          <a:p>
            <a:pPr marL="0" lvl="1" indent="0">
              <a:buClr>
                <a:schemeClr val="accent3"/>
              </a:buClr>
              <a:buSzPct val="95000"/>
              <a:buFontTx/>
              <a:buNone/>
              <a:defRPr/>
            </a:pPr>
            <a:r>
              <a:rPr lang="en-US" sz="2400" dirty="0"/>
              <a:t>    Negotiations - skill</a:t>
            </a:r>
          </a:p>
          <a:p>
            <a:pPr lvl="1">
              <a:defRPr/>
            </a:pPr>
            <a:r>
              <a:rPr lang="en-US" sz="2400" dirty="0"/>
              <a:t>Know how to negotiate</a:t>
            </a:r>
          </a:p>
          <a:p>
            <a:pPr lvl="1">
              <a:defRPr/>
            </a:pPr>
            <a:r>
              <a:rPr lang="en-US" sz="2400" dirty="0"/>
              <a:t>Know when to hold them and when to fold them</a:t>
            </a:r>
          </a:p>
          <a:p>
            <a:pPr marL="274320" lvl="1" indent="-274320">
              <a:buClr>
                <a:schemeClr val="accent3"/>
              </a:buClr>
              <a:buSzPct val="95000"/>
              <a:defRPr/>
            </a:pPr>
            <a:endParaRPr lang="en-US" sz="2600" dirty="0"/>
          </a:p>
        </p:txBody>
      </p:sp>
      <p:sp>
        <p:nvSpPr>
          <p:cNvPr id="4" name="Slide Number Placeholder 3">
            <a:extLst>
              <a:ext uri="{FF2B5EF4-FFF2-40B4-BE49-F238E27FC236}">
                <a16:creationId xmlns:a16="http://schemas.microsoft.com/office/drawing/2014/main" id="{DC54CF52-4481-468F-90F5-5A100C5E69E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4931F98-AF4C-4131-ABB1-AA3E6FCB4300}" type="slidenum">
              <a:rPr lang="en-US" altLang="en-US" smtClean="0"/>
              <a:pPr>
                <a:defRPr/>
              </a:pPr>
              <a:t>11</a:t>
            </a:fld>
            <a:endParaRPr lang="en-US" altLang="en-US"/>
          </a:p>
        </p:txBody>
      </p:sp>
      <p:sp>
        <p:nvSpPr>
          <p:cNvPr id="5" name="Footer Placeholder 2">
            <a:extLst>
              <a:ext uri="{FF2B5EF4-FFF2-40B4-BE49-F238E27FC236}">
                <a16:creationId xmlns:a16="http://schemas.microsoft.com/office/drawing/2014/main" id="{405509A3-5237-46E1-B9CF-1373C254E5A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1FA26CCB-056D-4C78-B607-66E77FE3E1DC}"/>
              </a:ext>
            </a:extLst>
          </p:cNvPr>
          <p:cNvSpPr>
            <a:spLocks noGrp="1" noChangeArrowheads="1"/>
          </p:cNvSpPr>
          <p:nvPr>
            <p:ph type="title"/>
          </p:nvPr>
        </p:nvSpPr>
        <p:spPr>
          <a:xfrm>
            <a:off x="457200" y="200025"/>
            <a:ext cx="8229600" cy="714375"/>
          </a:xfrm>
        </p:spPr>
        <p:txBody>
          <a:bodyPr/>
          <a:lstStyle/>
          <a:p>
            <a:pPr eaLnBrk="1" hangingPunct="1">
              <a:defRPr/>
            </a:pPr>
            <a:r>
              <a:rPr lang="en-US" sz="4000" dirty="0"/>
              <a:t>Not Procedures</a:t>
            </a:r>
          </a:p>
        </p:txBody>
      </p:sp>
      <p:sp>
        <p:nvSpPr>
          <p:cNvPr id="192515" name="Rectangle 3">
            <a:extLst>
              <a:ext uri="{FF2B5EF4-FFF2-40B4-BE49-F238E27FC236}">
                <a16:creationId xmlns:a16="http://schemas.microsoft.com/office/drawing/2014/main" id="{4180D6E7-8441-46CF-AB39-7419FC4A8856}"/>
              </a:ext>
            </a:extLst>
          </p:cNvPr>
          <p:cNvSpPr>
            <a:spLocks noGrp="1" noChangeArrowheads="1"/>
          </p:cNvSpPr>
          <p:nvPr>
            <p:ph type="body" idx="1"/>
          </p:nvPr>
        </p:nvSpPr>
        <p:spPr>
          <a:xfrm>
            <a:off x="457200" y="1066800"/>
            <a:ext cx="8391525" cy="4724400"/>
          </a:xfrm>
        </p:spPr>
        <p:txBody>
          <a:bodyPr/>
          <a:lstStyle/>
          <a:p>
            <a:pPr marL="0" indent="0" eaLnBrk="1" hangingPunct="1">
              <a:lnSpc>
                <a:spcPct val="80000"/>
              </a:lnSpc>
              <a:buFontTx/>
              <a:buNone/>
              <a:defRPr/>
            </a:pPr>
            <a:r>
              <a:rPr lang="en-US" altLang="en-US" sz="2400" dirty="0"/>
              <a:t>Proposals that condition the exercise of a management right on agreement of employees or their union</a:t>
            </a:r>
          </a:p>
          <a:p>
            <a:pPr eaLnBrk="1" hangingPunct="1">
              <a:lnSpc>
                <a:spcPct val="80000"/>
              </a:lnSpc>
              <a:defRPr/>
            </a:pPr>
            <a:endParaRPr lang="en-US" altLang="en-US" sz="2400" dirty="0"/>
          </a:p>
          <a:p>
            <a:pPr marL="0" indent="0" eaLnBrk="1" hangingPunct="1">
              <a:lnSpc>
                <a:spcPct val="80000"/>
              </a:lnSpc>
              <a:buFontTx/>
              <a:buNone/>
              <a:defRPr/>
            </a:pPr>
            <a:r>
              <a:rPr lang="en-US" altLang="en-US" sz="2400" dirty="0"/>
              <a:t>Proposals that require management to assign particular individuals the task of evaluating employee performance</a:t>
            </a:r>
          </a:p>
          <a:p>
            <a:pPr eaLnBrk="1" hangingPunct="1">
              <a:lnSpc>
                <a:spcPct val="80000"/>
              </a:lnSpc>
              <a:defRPr/>
            </a:pPr>
            <a:endParaRPr lang="en-US" altLang="en-US" sz="2400" dirty="0"/>
          </a:p>
          <a:p>
            <a:pPr marL="0" indent="0" eaLnBrk="1" hangingPunct="1">
              <a:lnSpc>
                <a:spcPct val="80000"/>
              </a:lnSpc>
              <a:buFontTx/>
              <a:buNone/>
              <a:defRPr/>
            </a:pPr>
            <a:r>
              <a:rPr lang="en-US" altLang="en-US" sz="2400" dirty="0"/>
              <a:t>Proposals that restrict use of competitive procedures</a:t>
            </a:r>
          </a:p>
          <a:p>
            <a:pPr eaLnBrk="1" hangingPunct="1">
              <a:lnSpc>
                <a:spcPct val="80000"/>
              </a:lnSpc>
              <a:defRPr/>
            </a:pPr>
            <a:endParaRPr lang="en-US" altLang="en-US" sz="2400" dirty="0"/>
          </a:p>
          <a:p>
            <a:pPr marL="0" indent="0" eaLnBrk="1" hangingPunct="1">
              <a:lnSpc>
                <a:spcPct val="80000"/>
              </a:lnSpc>
              <a:buFontTx/>
              <a:buNone/>
              <a:defRPr/>
            </a:pPr>
            <a:r>
              <a:rPr lang="en-US" altLang="en-US" sz="2400" dirty="0"/>
              <a:t>Proposals that prevent management from holding employees accountable for performance of assigned work</a:t>
            </a:r>
          </a:p>
          <a:p>
            <a:pPr eaLnBrk="1" hangingPunct="1">
              <a:lnSpc>
                <a:spcPct val="80000"/>
              </a:lnSpc>
              <a:defRPr/>
            </a:pPr>
            <a:endParaRPr lang="en-US" altLang="en-US" sz="2400" dirty="0"/>
          </a:p>
          <a:p>
            <a:pPr marL="0" indent="0" eaLnBrk="1" hangingPunct="1">
              <a:lnSpc>
                <a:spcPct val="80000"/>
              </a:lnSpc>
              <a:buFontTx/>
              <a:buNone/>
              <a:defRPr/>
            </a:pPr>
            <a:r>
              <a:rPr lang="en-US" altLang="en-US" sz="2400" dirty="0"/>
              <a:t>Proposals that require agency to adjust performance expectations</a:t>
            </a:r>
          </a:p>
          <a:p>
            <a:pPr marL="0" indent="0" eaLnBrk="1" hangingPunct="1">
              <a:lnSpc>
                <a:spcPct val="80000"/>
              </a:lnSpc>
              <a:spcBef>
                <a:spcPct val="45000"/>
              </a:spcBef>
              <a:buFontTx/>
              <a:buNone/>
              <a:defRPr/>
            </a:pPr>
            <a:r>
              <a:rPr lang="en-US" altLang="en-US" sz="2000" dirty="0"/>
              <a:t>See AFGE, Local 3529, 57 FLRA No. 43</a:t>
            </a:r>
          </a:p>
        </p:txBody>
      </p:sp>
      <p:sp>
        <p:nvSpPr>
          <p:cNvPr id="2" name="Slide Number Placeholder 1">
            <a:extLst>
              <a:ext uri="{FF2B5EF4-FFF2-40B4-BE49-F238E27FC236}">
                <a16:creationId xmlns:a16="http://schemas.microsoft.com/office/drawing/2014/main" id="{59E79CA2-65E0-4D23-BD42-1FA3E724E70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FEA8B67-30A9-4F73-B24F-86A83B7BA570}" type="slidenum">
              <a:rPr lang="en-US" altLang="en-US" smtClean="0"/>
              <a:pPr>
                <a:defRPr/>
              </a:pPr>
              <a:t>110</a:t>
            </a:fld>
            <a:endParaRPr lang="en-US" altLang="en-US"/>
          </a:p>
        </p:txBody>
      </p:sp>
      <p:sp>
        <p:nvSpPr>
          <p:cNvPr id="5" name="Footer Placeholder 2">
            <a:extLst>
              <a:ext uri="{FF2B5EF4-FFF2-40B4-BE49-F238E27FC236}">
                <a16:creationId xmlns:a16="http://schemas.microsoft.com/office/drawing/2014/main" id="{982DC95F-0CEC-452F-887A-F2633EB70C4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E8AE-E55B-414E-BCA7-44D57041B7BE}"/>
              </a:ext>
            </a:extLst>
          </p:cNvPr>
          <p:cNvSpPr>
            <a:spLocks noGrp="1"/>
          </p:cNvSpPr>
          <p:nvPr>
            <p:ph type="title"/>
          </p:nvPr>
        </p:nvSpPr>
        <p:spPr>
          <a:xfrm>
            <a:off x="0" y="152400"/>
            <a:ext cx="9144000" cy="781050"/>
          </a:xfrm>
        </p:spPr>
        <p:txBody>
          <a:bodyPr>
            <a:normAutofit/>
          </a:bodyPr>
          <a:lstStyle/>
          <a:p>
            <a:pPr>
              <a:defRPr/>
            </a:pPr>
            <a:r>
              <a:rPr lang="en-US" dirty="0"/>
              <a:t>Not Negotiable Procedures</a:t>
            </a:r>
          </a:p>
        </p:txBody>
      </p:sp>
      <p:sp>
        <p:nvSpPr>
          <p:cNvPr id="3" name="Content Placeholder 2">
            <a:extLst>
              <a:ext uri="{FF2B5EF4-FFF2-40B4-BE49-F238E27FC236}">
                <a16:creationId xmlns:a16="http://schemas.microsoft.com/office/drawing/2014/main" id="{B0600F93-7707-481C-9F98-8D8D9C8EAEAF}"/>
              </a:ext>
            </a:extLst>
          </p:cNvPr>
          <p:cNvSpPr>
            <a:spLocks noGrp="1"/>
          </p:cNvSpPr>
          <p:nvPr>
            <p:ph idx="1"/>
          </p:nvPr>
        </p:nvSpPr>
        <p:spPr>
          <a:xfrm>
            <a:off x="533400" y="1524000"/>
            <a:ext cx="8229600" cy="4795838"/>
          </a:xfrm>
        </p:spPr>
        <p:txBody>
          <a:bodyPr>
            <a:normAutofit/>
          </a:bodyPr>
          <a:lstStyle/>
          <a:p>
            <a:pPr marL="0" indent="0">
              <a:lnSpc>
                <a:spcPct val="80000"/>
              </a:lnSpc>
              <a:buClr>
                <a:srgbClr val="0BD0D9"/>
              </a:buClr>
              <a:buFontTx/>
              <a:buNone/>
              <a:defRPr/>
            </a:pPr>
            <a:r>
              <a:rPr lang="en-US" sz="1700" dirty="0"/>
              <a:t>Required an agency to refer a group of candidates from one source (for example, unit employees) to a selecting official for first consideration, but did not preclude the agency from concurrently soliciting, rating, and ranking applicants from another source</a:t>
            </a:r>
          </a:p>
          <a:p>
            <a:pPr marL="0" indent="0">
              <a:lnSpc>
                <a:spcPct val="80000"/>
              </a:lnSpc>
              <a:buClr>
                <a:srgbClr val="0BD0D9"/>
              </a:buClr>
              <a:buFontTx/>
              <a:buNone/>
              <a:defRPr/>
            </a:pPr>
            <a:endParaRPr lang="en-US" sz="1700" dirty="0"/>
          </a:p>
          <a:p>
            <a:pPr marL="0" indent="0">
              <a:lnSpc>
                <a:spcPct val="80000"/>
              </a:lnSpc>
              <a:buClr>
                <a:srgbClr val="0BD0D9"/>
              </a:buClr>
              <a:buFontTx/>
              <a:buNone/>
              <a:defRPr/>
            </a:pPr>
            <a:r>
              <a:rPr lang="en-US" sz="1700" dirty="0"/>
              <a:t>Limited agencies’ discretion to decide whether to restrict overtime assignments to unit employees</a:t>
            </a:r>
          </a:p>
          <a:p>
            <a:pPr marL="0" indent="0">
              <a:lnSpc>
                <a:spcPct val="80000"/>
              </a:lnSpc>
              <a:buClr>
                <a:srgbClr val="0BD0D9"/>
              </a:buClr>
              <a:buFontTx/>
              <a:buNone/>
              <a:defRPr/>
            </a:pPr>
            <a:endParaRPr lang="en-US" sz="1700" dirty="0"/>
          </a:p>
          <a:p>
            <a:pPr marL="0" indent="0">
              <a:lnSpc>
                <a:spcPct val="80000"/>
              </a:lnSpc>
              <a:buClr>
                <a:srgbClr val="0BD0D9"/>
              </a:buClr>
              <a:buFontTx/>
              <a:buNone/>
              <a:defRPr/>
            </a:pPr>
            <a:r>
              <a:rPr lang="en-US" sz="1700" dirty="0"/>
              <a:t>Prevented agencies from controlling which particular individuals would have access to their facilities</a:t>
            </a:r>
          </a:p>
          <a:p>
            <a:pPr marL="0" indent="0">
              <a:lnSpc>
                <a:spcPct val="80000"/>
              </a:lnSpc>
              <a:buClr>
                <a:srgbClr val="0BD0D9"/>
              </a:buClr>
              <a:buFontTx/>
              <a:buNone/>
              <a:defRPr/>
            </a:pPr>
            <a:endParaRPr lang="en-US" sz="1700" dirty="0"/>
          </a:p>
          <a:p>
            <a:pPr marL="0" indent="0">
              <a:lnSpc>
                <a:spcPct val="80000"/>
              </a:lnSpc>
              <a:buClr>
                <a:srgbClr val="0BD0D9"/>
              </a:buClr>
              <a:buFontTx/>
              <a:buNone/>
              <a:defRPr/>
            </a:pPr>
            <a:r>
              <a:rPr lang="en-US" sz="1700" dirty="0"/>
              <a:t>Established restrictions on management action under § 7106 based on the results of studies</a:t>
            </a:r>
          </a:p>
          <a:p>
            <a:pPr>
              <a:lnSpc>
                <a:spcPct val="80000"/>
              </a:lnSpc>
              <a:buClr>
                <a:srgbClr val="0BD0D9"/>
              </a:buClr>
              <a:defRPr/>
            </a:pPr>
            <a:endParaRPr lang="en-US" sz="1700" dirty="0">
              <a:solidFill>
                <a:prstClr val="black"/>
              </a:solidFill>
            </a:endParaRPr>
          </a:p>
          <a:p>
            <a:pPr marL="0" indent="0">
              <a:lnSpc>
                <a:spcPct val="80000"/>
              </a:lnSpc>
              <a:buClr>
                <a:srgbClr val="0BD0D9"/>
              </a:buClr>
              <a:buFontTx/>
              <a:buNone/>
              <a:defRPr/>
            </a:pPr>
            <a:r>
              <a:rPr lang="en-US" sz="1700" dirty="0"/>
              <a:t>Required agencies to give advance notice of investigative interviews when the decisions not to do so were part of the agencies’ investigative techniques</a:t>
            </a:r>
          </a:p>
          <a:p>
            <a:pPr>
              <a:lnSpc>
                <a:spcPct val="80000"/>
              </a:lnSpc>
              <a:buClr>
                <a:srgbClr val="0BD0D9"/>
              </a:buClr>
              <a:defRPr/>
            </a:pPr>
            <a:endParaRPr lang="en-US" altLang="en-US" sz="1700" dirty="0">
              <a:solidFill>
                <a:prstClr val="black"/>
              </a:solidFill>
            </a:endParaRPr>
          </a:p>
          <a:p>
            <a:pPr marL="0" indent="0">
              <a:buFontTx/>
              <a:buNone/>
              <a:defRPr/>
            </a:pPr>
            <a:endParaRPr lang="en-US" sz="1700" dirty="0"/>
          </a:p>
        </p:txBody>
      </p:sp>
      <p:sp>
        <p:nvSpPr>
          <p:cNvPr id="4" name="Slide Number Placeholder 1">
            <a:extLst>
              <a:ext uri="{FF2B5EF4-FFF2-40B4-BE49-F238E27FC236}">
                <a16:creationId xmlns:a16="http://schemas.microsoft.com/office/drawing/2014/main" id="{32DCF19F-ABBC-4119-8A63-BF0FDE37374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3A97886-565A-4DB1-B02E-BE0802A5D43F}" type="slidenum">
              <a:rPr lang="en-US" altLang="en-US" smtClean="0"/>
              <a:pPr>
                <a:defRPr/>
              </a:pPr>
              <a:t>111</a:t>
            </a:fld>
            <a:endParaRPr lang="en-US" altLang="en-US" dirty="0"/>
          </a:p>
        </p:txBody>
      </p:sp>
      <p:sp>
        <p:nvSpPr>
          <p:cNvPr id="5" name="Footer Placeholder 2">
            <a:extLst>
              <a:ext uri="{FF2B5EF4-FFF2-40B4-BE49-F238E27FC236}">
                <a16:creationId xmlns:a16="http://schemas.microsoft.com/office/drawing/2014/main" id="{6F400E87-F921-491F-9D23-9154B29E625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4DE6D014-13FD-41BE-AA53-3EBB36906742}"/>
              </a:ext>
            </a:extLst>
          </p:cNvPr>
          <p:cNvSpPr>
            <a:spLocks noGrp="1" noChangeArrowheads="1"/>
          </p:cNvSpPr>
          <p:nvPr>
            <p:ph type="title"/>
          </p:nvPr>
        </p:nvSpPr>
        <p:spPr>
          <a:xfrm>
            <a:off x="471488" y="0"/>
            <a:ext cx="8229600" cy="1143000"/>
          </a:xfrm>
        </p:spPr>
        <p:txBody>
          <a:bodyPr/>
          <a:lstStyle/>
          <a:p>
            <a:pPr eaLnBrk="1" hangingPunct="1">
              <a:defRPr/>
            </a:pPr>
            <a:r>
              <a:rPr lang="en-US" sz="3600" dirty="0"/>
              <a:t>Appropriate Arrangements §7106(b)(3)</a:t>
            </a:r>
            <a:r>
              <a:rPr lang="en-US" dirty="0"/>
              <a:t> </a:t>
            </a:r>
          </a:p>
        </p:txBody>
      </p:sp>
      <p:sp>
        <p:nvSpPr>
          <p:cNvPr id="202755" name="Rectangle 3">
            <a:extLst>
              <a:ext uri="{FF2B5EF4-FFF2-40B4-BE49-F238E27FC236}">
                <a16:creationId xmlns:a16="http://schemas.microsoft.com/office/drawing/2014/main" id="{F427C162-FAB6-4A9E-8BD0-206187353D7D}"/>
              </a:ext>
            </a:extLst>
          </p:cNvPr>
          <p:cNvSpPr>
            <a:spLocks noGrp="1" noChangeArrowheads="1"/>
          </p:cNvSpPr>
          <p:nvPr>
            <p:ph type="body" idx="1"/>
          </p:nvPr>
        </p:nvSpPr>
        <p:spPr>
          <a:xfrm>
            <a:off x="415925" y="1447800"/>
            <a:ext cx="8342313" cy="4800600"/>
          </a:xfrm>
        </p:spPr>
        <p:txBody>
          <a:bodyPr/>
          <a:lstStyle/>
          <a:p>
            <a:pPr eaLnBrk="1" hangingPunct="1">
              <a:lnSpc>
                <a:spcPct val="80000"/>
              </a:lnSpc>
            </a:pPr>
            <a:r>
              <a:rPr lang="en-US" altLang="en-US" sz="1800"/>
              <a:t>Concepts of impact and implementation bargaining replaced by appropriate arrangements and negotiation over procedures</a:t>
            </a:r>
          </a:p>
          <a:p>
            <a:pPr eaLnBrk="1" hangingPunct="1">
              <a:lnSpc>
                <a:spcPct val="80000"/>
              </a:lnSpc>
            </a:pPr>
            <a:endParaRPr lang="en-US" altLang="en-US" sz="1800"/>
          </a:p>
          <a:p>
            <a:pPr eaLnBrk="1" hangingPunct="1">
              <a:lnSpc>
                <a:spcPct val="80000"/>
              </a:lnSpc>
            </a:pPr>
            <a:r>
              <a:rPr lang="en-US" altLang="en-US" sz="1800"/>
              <a:t>No longer question of whether the proposal deals only with impact of a change</a:t>
            </a:r>
          </a:p>
          <a:p>
            <a:pPr eaLnBrk="1" hangingPunct="1">
              <a:lnSpc>
                <a:spcPct val="80000"/>
              </a:lnSpc>
            </a:pPr>
            <a:endParaRPr lang="en-US" altLang="en-US" sz="1800"/>
          </a:p>
          <a:p>
            <a:pPr eaLnBrk="1" hangingPunct="1">
              <a:lnSpc>
                <a:spcPct val="80000"/>
              </a:lnSpc>
            </a:pPr>
            <a:r>
              <a:rPr lang="en-US" altLang="en-US" sz="1800"/>
              <a:t>Impact of change must be more than de minimis - duty to bargain issue</a:t>
            </a:r>
          </a:p>
          <a:p>
            <a:pPr eaLnBrk="1" hangingPunct="1">
              <a:lnSpc>
                <a:spcPct val="80000"/>
              </a:lnSpc>
            </a:pPr>
            <a:endParaRPr lang="en-US" altLang="en-US" sz="1800"/>
          </a:p>
          <a:p>
            <a:pPr eaLnBrk="1" hangingPunct="1">
              <a:lnSpc>
                <a:spcPct val="80000"/>
              </a:lnSpc>
            </a:pPr>
            <a:r>
              <a:rPr lang="en-US" altLang="en-US" sz="1800"/>
              <a:t>Question is whether proposal is appropriate arrangement for employees adversely affected by the exercise of a management right</a:t>
            </a:r>
          </a:p>
          <a:p>
            <a:pPr eaLnBrk="1" hangingPunct="1">
              <a:lnSpc>
                <a:spcPct val="80000"/>
              </a:lnSpc>
            </a:pPr>
            <a:endParaRPr lang="en-US" altLang="en-US" sz="1800"/>
          </a:p>
          <a:p>
            <a:pPr eaLnBrk="1" hangingPunct="1">
              <a:lnSpc>
                <a:spcPct val="80000"/>
              </a:lnSpc>
            </a:pPr>
            <a:r>
              <a:rPr lang="en-US" altLang="en-US" sz="1800"/>
              <a:t>An arrangement must seek to mitigate adverse effects flowing from the exercise of a management right</a:t>
            </a:r>
          </a:p>
          <a:p>
            <a:pPr eaLnBrk="1" hangingPunct="1">
              <a:lnSpc>
                <a:spcPct val="80000"/>
              </a:lnSpc>
            </a:pPr>
            <a:endParaRPr lang="en-US" altLang="en-US" sz="1800"/>
          </a:p>
          <a:p>
            <a:pPr eaLnBrk="1" hangingPunct="1">
              <a:lnSpc>
                <a:spcPct val="80000"/>
              </a:lnSpc>
            </a:pPr>
            <a:r>
              <a:rPr lang="en-US" altLang="en-US" sz="1800"/>
              <a:t>See National Association of Government Employees, Local R14-87 and Kansas Army National Guard, 21 FLRA No. 4, 21 FLRA 24 (1986)</a:t>
            </a:r>
          </a:p>
        </p:txBody>
      </p:sp>
      <p:sp>
        <p:nvSpPr>
          <p:cNvPr id="2" name="Slide Number Placeholder 1">
            <a:extLst>
              <a:ext uri="{FF2B5EF4-FFF2-40B4-BE49-F238E27FC236}">
                <a16:creationId xmlns:a16="http://schemas.microsoft.com/office/drawing/2014/main" id="{A1FB4F3A-D688-44A3-A31B-105B87C8921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0A3DEC0-4703-4682-9119-52C74D1D58D4}" type="slidenum">
              <a:rPr lang="en-US" altLang="en-US" smtClean="0"/>
              <a:pPr>
                <a:defRPr/>
              </a:pPr>
              <a:t>112</a:t>
            </a:fld>
            <a:endParaRPr lang="en-US" altLang="en-US"/>
          </a:p>
        </p:txBody>
      </p:sp>
      <p:sp>
        <p:nvSpPr>
          <p:cNvPr id="5" name="Footer Placeholder 2">
            <a:extLst>
              <a:ext uri="{FF2B5EF4-FFF2-40B4-BE49-F238E27FC236}">
                <a16:creationId xmlns:a16="http://schemas.microsoft.com/office/drawing/2014/main" id="{A47E5AA5-538F-4842-87D6-AE0BA6A5206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46D6DDFB-8F45-4E50-AD7D-AAAE131C09E7}"/>
              </a:ext>
            </a:extLst>
          </p:cNvPr>
          <p:cNvSpPr>
            <a:spLocks noGrp="1" noChangeArrowheads="1"/>
          </p:cNvSpPr>
          <p:nvPr>
            <p:ph type="title"/>
          </p:nvPr>
        </p:nvSpPr>
        <p:spPr>
          <a:xfrm>
            <a:off x="0" y="228600"/>
            <a:ext cx="9144000" cy="1143000"/>
          </a:xfrm>
        </p:spPr>
        <p:txBody>
          <a:bodyPr/>
          <a:lstStyle/>
          <a:p>
            <a:pPr eaLnBrk="1" hangingPunct="1">
              <a:defRPr/>
            </a:pPr>
            <a:r>
              <a:rPr lang="en-US" sz="4000" dirty="0"/>
              <a:t>To Establish A Proposal is an Arrangement</a:t>
            </a:r>
          </a:p>
        </p:txBody>
      </p:sp>
      <p:sp>
        <p:nvSpPr>
          <p:cNvPr id="204803" name="Rectangle 3">
            <a:extLst>
              <a:ext uri="{FF2B5EF4-FFF2-40B4-BE49-F238E27FC236}">
                <a16:creationId xmlns:a16="http://schemas.microsoft.com/office/drawing/2014/main" id="{8855697D-099C-45FC-860A-CE179FF29B18}"/>
              </a:ext>
            </a:extLst>
          </p:cNvPr>
          <p:cNvSpPr>
            <a:spLocks noGrp="1" noChangeArrowheads="1"/>
          </p:cNvSpPr>
          <p:nvPr>
            <p:ph type="body" idx="1"/>
          </p:nvPr>
        </p:nvSpPr>
        <p:spPr>
          <a:xfrm>
            <a:off x="457200" y="1828800"/>
            <a:ext cx="8229600" cy="4830763"/>
          </a:xfrm>
        </p:spPr>
        <p:txBody>
          <a:bodyPr/>
          <a:lstStyle/>
          <a:p>
            <a:pPr eaLnBrk="1" hangingPunct="1">
              <a:lnSpc>
                <a:spcPct val="80000"/>
              </a:lnSpc>
            </a:pPr>
            <a:r>
              <a:rPr lang="en-US" altLang="en-US" sz="2000"/>
              <a:t>Union must identify the effects or reasonably foreseeable adverse effects on employees that flow from exercise of management rights</a:t>
            </a:r>
          </a:p>
          <a:p>
            <a:pPr eaLnBrk="1" hangingPunct="1">
              <a:lnSpc>
                <a:spcPct val="80000"/>
              </a:lnSpc>
            </a:pPr>
            <a:endParaRPr lang="en-US" altLang="en-US" sz="2000"/>
          </a:p>
          <a:p>
            <a:pPr eaLnBrk="1" hangingPunct="1">
              <a:lnSpc>
                <a:spcPct val="80000"/>
              </a:lnSpc>
            </a:pPr>
            <a:r>
              <a:rPr lang="en-US" altLang="en-US" sz="2000"/>
              <a:t>Proposals that address purely speculative or hypothetical concerns or are not related to management’s exercise of its reserved rights are not arrangements</a:t>
            </a:r>
          </a:p>
          <a:p>
            <a:pPr eaLnBrk="1" hangingPunct="1">
              <a:lnSpc>
                <a:spcPct val="80000"/>
              </a:lnSpc>
            </a:pPr>
            <a:endParaRPr lang="en-US" altLang="en-US" sz="2000"/>
          </a:p>
          <a:p>
            <a:pPr eaLnBrk="1" hangingPunct="1">
              <a:lnSpc>
                <a:spcPct val="80000"/>
              </a:lnSpc>
            </a:pPr>
            <a:r>
              <a:rPr lang="en-US" altLang="en-US" sz="2000"/>
              <a:t>The adverse effect need not flow from the management right that a given proposal affects</a:t>
            </a:r>
          </a:p>
          <a:p>
            <a:pPr eaLnBrk="1" hangingPunct="1">
              <a:lnSpc>
                <a:spcPct val="80000"/>
              </a:lnSpc>
            </a:pPr>
            <a:endParaRPr lang="en-US" altLang="en-US" sz="2000"/>
          </a:p>
          <a:p>
            <a:pPr eaLnBrk="1" hangingPunct="1">
              <a:lnSpc>
                <a:spcPct val="80000"/>
              </a:lnSpc>
            </a:pPr>
            <a:r>
              <a:rPr lang="en-US" altLang="en-US" sz="2000"/>
              <a:t>Proposals must be “tailored” to compensate or benefit employees suffering adverse effects resulting from the exercise of management rights</a:t>
            </a:r>
          </a:p>
        </p:txBody>
      </p:sp>
      <p:sp>
        <p:nvSpPr>
          <p:cNvPr id="2" name="Slide Number Placeholder 1">
            <a:extLst>
              <a:ext uri="{FF2B5EF4-FFF2-40B4-BE49-F238E27FC236}">
                <a16:creationId xmlns:a16="http://schemas.microsoft.com/office/drawing/2014/main" id="{C8683261-77C3-425C-9CED-A1E8E6243FD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47A52A6-E673-4EB1-9946-269DB90BB6B6}" type="slidenum">
              <a:rPr lang="en-US" altLang="en-US" smtClean="0"/>
              <a:pPr>
                <a:defRPr/>
              </a:pPr>
              <a:t>113</a:t>
            </a:fld>
            <a:endParaRPr lang="en-US" altLang="en-US"/>
          </a:p>
        </p:txBody>
      </p:sp>
      <p:sp>
        <p:nvSpPr>
          <p:cNvPr id="5" name="Footer Placeholder 2">
            <a:extLst>
              <a:ext uri="{FF2B5EF4-FFF2-40B4-BE49-F238E27FC236}">
                <a16:creationId xmlns:a16="http://schemas.microsoft.com/office/drawing/2014/main" id="{8B2C162D-3219-4367-A0F9-B71401D6EFC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B9C5741B-36B9-4978-8A7C-4EA5919D9FCE}"/>
              </a:ext>
            </a:extLst>
          </p:cNvPr>
          <p:cNvSpPr>
            <a:spLocks noGrp="1" noChangeArrowheads="1"/>
          </p:cNvSpPr>
          <p:nvPr>
            <p:ph type="title"/>
          </p:nvPr>
        </p:nvSpPr>
        <p:spPr>
          <a:xfrm>
            <a:off x="0" y="76200"/>
            <a:ext cx="9144000" cy="1295400"/>
          </a:xfrm>
        </p:spPr>
        <p:txBody>
          <a:bodyPr/>
          <a:lstStyle/>
          <a:p>
            <a:pPr eaLnBrk="1" hangingPunct="1">
              <a:defRPr/>
            </a:pPr>
            <a:r>
              <a:rPr lang="en-US" sz="3600" dirty="0"/>
              <a:t>Arrangement Must Mitigate Exercise of a Management Right</a:t>
            </a:r>
          </a:p>
        </p:txBody>
      </p:sp>
      <p:sp>
        <p:nvSpPr>
          <p:cNvPr id="206851" name="Rectangle 3">
            <a:extLst>
              <a:ext uri="{FF2B5EF4-FFF2-40B4-BE49-F238E27FC236}">
                <a16:creationId xmlns:a16="http://schemas.microsoft.com/office/drawing/2014/main" id="{96E474A1-3143-482C-B8B8-06CD7B0F2BB3}"/>
              </a:ext>
            </a:extLst>
          </p:cNvPr>
          <p:cNvSpPr>
            <a:spLocks noGrp="1" noChangeArrowheads="1"/>
          </p:cNvSpPr>
          <p:nvPr>
            <p:ph type="body" idx="1"/>
          </p:nvPr>
        </p:nvSpPr>
        <p:spPr>
          <a:xfrm>
            <a:off x="381000" y="1676400"/>
            <a:ext cx="8534400" cy="4572000"/>
          </a:xfrm>
        </p:spPr>
        <p:txBody>
          <a:bodyPr/>
          <a:lstStyle/>
          <a:p>
            <a:pPr eaLnBrk="1" hangingPunct="1">
              <a:defRPr/>
            </a:pPr>
            <a:r>
              <a:rPr lang="en-US" altLang="en-US" sz="2400" dirty="0"/>
              <a:t>Arrangement can not mitigate breach of a contractual duty rather than the exercise of management right</a:t>
            </a:r>
          </a:p>
          <a:p>
            <a:pPr eaLnBrk="1" hangingPunct="1">
              <a:defRPr/>
            </a:pPr>
            <a:endParaRPr lang="en-US" altLang="en-US" sz="2400" dirty="0"/>
          </a:p>
          <a:p>
            <a:pPr eaLnBrk="1" hangingPunct="1">
              <a:defRPr/>
            </a:pPr>
            <a:r>
              <a:rPr lang="en-US" altLang="en-US" sz="2400" dirty="0"/>
              <a:t>A proposal is not an arrangement if it addresses an adverse effect that resulted from the denial of negotiated benefit, not the exercise of a management right</a:t>
            </a:r>
          </a:p>
          <a:p>
            <a:pPr eaLnBrk="1" hangingPunct="1">
              <a:spcBef>
                <a:spcPct val="65000"/>
              </a:spcBef>
              <a:defRPr/>
            </a:pPr>
            <a:endParaRPr lang="en-US" altLang="en-US" sz="2000" dirty="0"/>
          </a:p>
          <a:p>
            <a:pPr marL="0" indent="0" eaLnBrk="1" hangingPunct="1">
              <a:spcBef>
                <a:spcPct val="65000"/>
              </a:spcBef>
              <a:buFontTx/>
              <a:buNone/>
              <a:defRPr/>
            </a:pPr>
            <a:r>
              <a:rPr lang="en-US" altLang="en-US" sz="2000" dirty="0"/>
              <a:t>See Association of Civilian Technicians, Inc. Rhode Island National Guard, Providence, Rhode Island 55 FLRA No. 70 (April 30, 1999)</a:t>
            </a:r>
          </a:p>
        </p:txBody>
      </p:sp>
      <p:sp>
        <p:nvSpPr>
          <p:cNvPr id="2" name="Slide Number Placeholder 1">
            <a:extLst>
              <a:ext uri="{FF2B5EF4-FFF2-40B4-BE49-F238E27FC236}">
                <a16:creationId xmlns:a16="http://schemas.microsoft.com/office/drawing/2014/main" id="{B8B18ED4-F93D-4FB5-87C6-0560C9DA06F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1A84D04-0BBD-4860-95CC-00C452D3C246}" type="slidenum">
              <a:rPr lang="en-US" altLang="en-US" smtClean="0"/>
              <a:pPr>
                <a:defRPr/>
              </a:pPr>
              <a:t>114</a:t>
            </a:fld>
            <a:endParaRPr lang="en-US" altLang="en-US"/>
          </a:p>
        </p:txBody>
      </p:sp>
      <p:sp>
        <p:nvSpPr>
          <p:cNvPr id="5" name="Footer Placeholder 2">
            <a:extLst>
              <a:ext uri="{FF2B5EF4-FFF2-40B4-BE49-F238E27FC236}">
                <a16:creationId xmlns:a16="http://schemas.microsoft.com/office/drawing/2014/main" id="{9C07C206-36B9-454D-BE07-B1FCB41B230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A217F7E1-9C3E-484A-B108-E60B21572B7D}"/>
              </a:ext>
            </a:extLst>
          </p:cNvPr>
          <p:cNvSpPr>
            <a:spLocks noGrp="1" noChangeArrowheads="1"/>
          </p:cNvSpPr>
          <p:nvPr>
            <p:ph type="title"/>
          </p:nvPr>
        </p:nvSpPr>
        <p:spPr>
          <a:xfrm>
            <a:off x="0" y="-20638"/>
            <a:ext cx="9144000" cy="1143001"/>
          </a:xfrm>
        </p:spPr>
        <p:txBody>
          <a:bodyPr/>
          <a:lstStyle/>
          <a:p>
            <a:pPr eaLnBrk="1" hangingPunct="1">
              <a:defRPr/>
            </a:pPr>
            <a:r>
              <a:rPr lang="en-US" sz="3600" dirty="0"/>
              <a:t>Must Establish Proposal is Appropriate</a:t>
            </a:r>
          </a:p>
        </p:txBody>
      </p:sp>
      <p:sp>
        <p:nvSpPr>
          <p:cNvPr id="208899" name="Rectangle 3">
            <a:extLst>
              <a:ext uri="{FF2B5EF4-FFF2-40B4-BE49-F238E27FC236}">
                <a16:creationId xmlns:a16="http://schemas.microsoft.com/office/drawing/2014/main" id="{D51FE78D-5EBC-427B-9A39-CA68C6C149BE}"/>
              </a:ext>
            </a:extLst>
          </p:cNvPr>
          <p:cNvSpPr>
            <a:spLocks noGrp="1" noChangeArrowheads="1"/>
          </p:cNvSpPr>
          <p:nvPr>
            <p:ph type="body" idx="1"/>
          </p:nvPr>
        </p:nvSpPr>
        <p:spPr/>
        <p:txBody>
          <a:bodyPr/>
          <a:lstStyle/>
          <a:p>
            <a:pPr eaLnBrk="1" hangingPunct="1"/>
            <a:r>
              <a:rPr lang="en-US" altLang="en-US" sz="2600"/>
              <a:t>Determine whether proposal is “appropriate” or whether it is inappropriate because it excessively interferes with relevant management rights.</a:t>
            </a:r>
          </a:p>
          <a:p>
            <a:pPr eaLnBrk="1" hangingPunct="1"/>
            <a:endParaRPr lang="en-US" altLang="en-US" sz="2600"/>
          </a:p>
          <a:p>
            <a:pPr eaLnBrk="1" hangingPunct="1"/>
            <a:r>
              <a:rPr lang="en-US" altLang="en-US" sz="2600"/>
              <a:t>In determining appropriateness weigh benefits afforded employees under arrangement against the intrusion on management rights.</a:t>
            </a:r>
          </a:p>
          <a:p>
            <a:pPr eaLnBrk="1" hangingPunct="1"/>
            <a:endParaRPr lang="en-US" altLang="en-US" sz="2600"/>
          </a:p>
          <a:p>
            <a:pPr eaLnBrk="1" hangingPunct="1"/>
            <a:r>
              <a:rPr lang="en-US" altLang="en-US" sz="2600"/>
              <a:t>Appropriate = Benefits outweigh intrusion</a:t>
            </a:r>
          </a:p>
        </p:txBody>
      </p:sp>
      <p:sp>
        <p:nvSpPr>
          <p:cNvPr id="2" name="Slide Number Placeholder 1">
            <a:extLst>
              <a:ext uri="{FF2B5EF4-FFF2-40B4-BE49-F238E27FC236}">
                <a16:creationId xmlns:a16="http://schemas.microsoft.com/office/drawing/2014/main" id="{A873F892-A6A7-4166-A027-762073ACA5B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9E75BA7-5C80-4793-A905-5C7F90AFBDBD}" type="slidenum">
              <a:rPr lang="en-US" altLang="en-US" smtClean="0"/>
              <a:pPr>
                <a:defRPr/>
              </a:pPr>
              <a:t>115</a:t>
            </a:fld>
            <a:endParaRPr lang="en-US" altLang="en-US"/>
          </a:p>
        </p:txBody>
      </p:sp>
      <p:sp>
        <p:nvSpPr>
          <p:cNvPr id="5" name="Footer Placeholder 2">
            <a:extLst>
              <a:ext uri="{FF2B5EF4-FFF2-40B4-BE49-F238E27FC236}">
                <a16:creationId xmlns:a16="http://schemas.microsoft.com/office/drawing/2014/main" id="{6FC8E9C0-340C-4215-8414-D2B6EB5ABE5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61BF7775-D711-4DFA-8269-4BB25EF00742}"/>
              </a:ext>
            </a:extLst>
          </p:cNvPr>
          <p:cNvSpPr>
            <a:spLocks noGrp="1" noChangeArrowheads="1"/>
          </p:cNvSpPr>
          <p:nvPr>
            <p:ph type="title"/>
          </p:nvPr>
        </p:nvSpPr>
        <p:spPr>
          <a:xfrm>
            <a:off x="0" y="33338"/>
            <a:ext cx="9144000" cy="1143000"/>
          </a:xfrm>
        </p:spPr>
        <p:txBody>
          <a:bodyPr/>
          <a:lstStyle/>
          <a:p>
            <a:pPr eaLnBrk="1" hangingPunct="1">
              <a:defRPr/>
            </a:pPr>
            <a:r>
              <a:rPr lang="en-US" sz="3600" dirty="0"/>
              <a:t>How to Determine Whether a Proposal is an Appropriate Arrangement</a:t>
            </a:r>
          </a:p>
        </p:txBody>
      </p:sp>
      <p:sp>
        <p:nvSpPr>
          <p:cNvPr id="210947" name="Rectangle 3">
            <a:extLst>
              <a:ext uri="{FF2B5EF4-FFF2-40B4-BE49-F238E27FC236}">
                <a16:creationId xmlns:a16="http://schemas.microsoft.com/office/drawing/2014/main" id="{E7F8CB49-B7E9-400A-A06A-CB2CC0C3DB7B}"/>
              </a:ext>
            </a:extLst>
          </p:cNvPr>
          <p:cNvSpPr>
            <a:spLocks noGrp="1" noChangeArrowheads="1"/>
          </p:cNvSpPr>
          <p:nvPr>
            <p:ph type="body" idx="1"/>
          </p:nvPr>
        </p:nvSpPr>
        <p:spPr>
          <a:xfrm>
            <a:off x="304800" y="1447800"/>
            <a:ext cx="8610600" cy="4419600"/>
          </a:xfrm>
        </p:spPr>
        <p:txBody>
          <a:bodyPr/>
          <a:lstStyle/>
          <a:p>
            <a:pPr eaLnBrk="1" hangingPunct="1">
              <a:lnSpc>
                <a:spcPct val="80000"/>
              </a:lnSpc>
            </a:pPr>
            <a:r>
              <a:rPr lang="en-US" altLang="en-US" sz="2000"/>
              <a:t>Determine what management right under §7106(a) management is exercising</a:t>
            </a:r>
          </a:p>
          <a:p>
            <a:pPr eaLnBrk="1" hangingPunct="1">
              <a:lnSpc>
                <a:spcPct val="80000"/>
              </a:lnSpc>
            </a:pPr>
            <a:endParaRPr lang="en-US" altLang="en-US" sz="2000"/>
          </a:p>
          <a:p>
            <a:pPr eaLnBrk="1" hangingPunct="1">
              <a:lnSpc>
                <a:spcPct val="80000"/>
              </a:lnSpc>
            </a:pPr>
            <a:r>
              <a:rPr lang="en-US" altLang="en-US" sz="2000"/>
              <a:t>Determine adverse effects on employees from exercise of the management right</a:t>
            </a:r>
          </a:p>
          <a:p>
            <a:pPr eaLnBrk="1" hangingPunct="1">
              <a:lnSpc>
                <a:spcPct val="80000"/>
              </a:lnSpc>
            </a:pPr>
            <a:endParaRPr lang="en-US" altLang="en-US" sz="2000"/>
          </a:p>
          <a:p>
            <a:pPr eaLnBrk="1" hangingPunct="1">
              <a:lnSpc>
                <a:spcPct val="80000"/>
              </a:lnSpc>
            </a:pPr>
            <a:r>
              <a:rPr lang="en-US" altLang="en-US" sz="2000"/>
              <a:t>“Adverse effects” cannot be speculative or hypothetical</a:t>
            </a:r>
          </a:p>
          <a:p>
            <a:pPr eaLnBrk="1" hangingPunct="1">
              <a:lnSpc>
                <a:spcPct val="80000"/>
              </a:lnSpc>
            </a:pPr>
            <a:endParaRPr lang="en-US" altLang="en-US" sz="2000"/>
          </a:p>
          <a:p>
            <a:pPr eaLnBrk="1" hangingPunct="1">
              <a:lnSpc>
                <a:spcPct val="80000"/>
              </a:lnSpc>
            </a:pPr>
            <a:r>
              <a:rPr lang="en-US" altLang="en-US" sz="2000"/>
              <a:t>Must tailor proposal to only those adversely affected</a:t>
            </a:r>
          </a:p>
          <a:p>
            <a:pPr eaLnBrk="1" hangingPunct="1">
              <a:lnSpc>
                <a:spcPct val="80000"/>
              </a:lnSpc>
            </a:pPr>
            <a:endParaRPr lang="en-US" altLang="en-US" sz="2000"/>
          </a:p>
          <a:p>
            <a:pPr eaLnBrk="1" hangingPunct="1">
              <a:lnSpc>
                <a:spcPct val="80000"/>
              </a:lnSpc>
            </a:pPr>
            <a:r>
              <a:rPr lang="en-US" altLang="en-US" sz="2000"/>
              <a:t>Determine whether proposal excessively interferes with management right</a:t>
            </a:r>
          </a:p>
          <a:p>
            <a:pPr eaLnBrk="1" hangingPunct="1">
              <a:lnSpc>
                <a:spcPct val="80000"/>
              </a:lnSpc>
            </a:pPr>
            <a:endParaRPr lang="en-US" altLang="en-US" sz="2000"/>
          </a:p>
          <a:p>
            <a:pPr eaLnBrk="1" hangingPunct="1">
              <a:lnSpc>
                <a:spcPct val="80000"/>
              </a:lnSpc>
            </a:pPr>
            <a:r>
              <a:rPr lang="en-US" altLang="en-US" sz="2000"/>
              <a:t>Weigh benefits to employees against intrusion on the exercise of management rights - benefits can not be speculative</a:t>
            </a:r>
          </a:p>
        </p:txBody>
      </p:sp>
      <p:sp>
        <p:nvSpPr>
          <p:cNvPr id="2" name="Slide Number Placeholder 1">
            <a:extLst>
              <a:ext uri="{FF2B5EF4-FFF2-40B4-BE49-F238E27FC236}">
                <a16:creationId xmlns:a16="http://schemas.microsoft.com/office/drawing/2014/main" id="{29823E27-482C-403E-97A7-7333A44DAE5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E0B9E7A-3367-47A6-BFFB-D142B362F188}" type="slidenum">
              <a:rPr lang="en-US" altLang="en-US" smtClean="0"/>
              <a:pPr>
                <a:defRPr/>
              </a:pPr>
              <a:t>116</a:t>
            </a:fld>
            <a:endParaRPr lang="en-US" altLang="en-US"/>
          </a:p>
        </p:txBody>
      </p:sp>
      <p:sp>
        <p:nvSpPr>
          <p:cNvPr id="5" name="Footer Placeholder 2">
            <a:extLst>
              <a:ext uri="{FF2B5EF4-FFF2-40B4-BE49-F238E27FC236}">
                <a16:creationId xmlns:a16="http://schemas.microsoft.com/office/drawing/2014/main" id="{A336F778-F82E-43D4-8F0A-DF1D332F710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94A5F761-11DC-4472-BA22-FBBA587C8F6B}"/>
              </a:ext>
            </a:extLst>
          </p:cNvPr>
          <p:cNvSpPr>
            <a:spLocks noGrp="1" noChangeArrowheads="1"/>
          </p:cNvSpPr>
          <p:nvPr>
            <p:ph type="title"/>
          </p:nvPr>
        </p:nvSpPr>
        <p:spPr>
          <a:xfrm>
            <a:off x="0" y="76200"/>
            <a:ext cx="9144000" cy="714375"/>
          </a:xfrm>
        </p:spPr>
        <p:txBody>
          <a:bodyPr/>
          <a:lstStyle/>
          <a:p>
            <a:pPr eaLnBrk="1" hangingPunct="1">
              <a:defRPr/>
            </a:pPr>
            <a:r>
              <a:rPr lang="en-US" sz="3200" dirty="0"/>
              <a:t>Appropriate Arrangements Example</a:t>
            </a:r>
          </a:p>
        </p:txBody>
      </p:sp>
      <p:sp>
        <p:nvSpPr>
          <p:cNvPr id="212995" name="Rectangle 3">
            <a:extLst>
              <a:ext uri="{FF2B5EF4-FFF2-40B4-BE49-F238E27FC236}">
                <a16:creationId xmlns:a16="http://schemas.microsoft.com/office/drawing/2014/main" id="{BD29FA1A-CA33-4B52-A168-444C4E93A5BA}"/>
              </a:ext>
            </a:extLst>
          </p:cNvPr>
          <p:cNvSpPr>
            <a:spLocks noGrp="1" noChangeArrowheads="1"/>
          </p:cNvSpPr>
          <p:nvPr>
            <p:ph type="body" idx="1"/>
          </p:nvPr>
        </p:nvSpPr>
        <p:spPr>
          <a:xfrm>
            <a:off x="361950" y="1096963"/>
            <a:ext cx="8340725" cy="4876800"/>
          </a:xfrm>
        </p:spPr>
        <p:txBody>
          <a:bodyPr/>
          <a:lstStyle/>
          <a:p>
            <a:pPr eaLnBrk="1" hangingPunct="1">
              <a:lnSpc>
                <a:spcPct val="80000"/>
              </a:lnSpc>
              <a:buFontTx/>
              <a:buNone/>
            </a:pPr>
            <a:r>
              <a:rPr lang="en-US" altLang="en-US" sz="2100"/>
              <a:t>Example: *Article 16 Section 13 - Duty free lunch</a:t>
            </a:r>
          </a:p>
          <a:p>
            <a:pPr eaLnBrk="1" hangingPunct="1">
              <a:lnSpc>
                <a:spcPct val="80000"/>
              </a:lnSpc>
              <a:buFontTx/>
              <a:buNone/>
            </a:pPr>
            <a:r>
              <a:rPr lang="en-US" altLang="en-US" sz="2100"/>
              <a:t>Once children are seated in the cafeteria, teacher partners may alternate lunchroom</a:t>
            </a:r>
          </a:p>
          <a:p>
            <a:pPr eaLnBrk="1" hangingPunct="1">
              <a:lnSpc>
                <a:spcPct val="80000"/>
              </a:lnSpc>
              <a:buFontTx/>
              <a:buNone/>
            </a:pPr>
            <a:r>
              <a:rPr lang="en-US" altLang="en-US" sz="2100"/>
              <a:t>student supervision duties to allow each partner a duty free time at lunch</a:t>
            </a:r>
          </a:p>
          <a:p>
            <a:pPr eaLnBrk="1" hangingPunct="1">
              <a:lnSpc>
                <a:spcPct val="80000"/>
              </a:lnSpc>
              <a:spcBef>
                <a:spcPct val="35000"/>
              </a:spcBef>
            </a:pPr>
            <a:r>
              <a:rPr lang="en-US" altLang="en-US" sz="2100"/>
              <a:t>What is the management right?</a:t>
            </a:r>
          </a:p>
          <a:p>
            <a:pPr lvl="1" eaLnBrk="1" hangingPunct="1">
              <a:lnSpc>
                <a:spcPct val="80000"/>
              </a:lnSpc>
            </a:pPr>
            <a:r>
              <a:rPr lang="en-US" altLang="en-US" sz="2100"/>
              <a:t>Assign work under §7106(a)(2)(B)</a:t>
            </a:r>
          </a:p>
          <a:p>
            <a:pPr eaLnBrk="1" hangingPunct="1">
              <a:lnSpc>
                <a:spcPct val="80000"/>
              </a:lnSpc>
            </a:pPr>
            <a:r>
              <a:rPr lang="en-US" altLang="en-US" sz="2100"/>
              <a:t>What is the adverse effect on employees?</a:t>
            </a:r>
          </a:p>
          <a:p>
            <a:pPr lvl="1" eaLnBrk="1" hangingPunct="1">
              <a:lnSpc>
                <a:spcPct val="80000"/>
              </a:lnSpc>
            </a:pPr>
            <a:r>
              <a:rPr lang="en-US" altLang="en-US" sz="2100"/>
              <a:t>Teachers assigned lunchroom duties can not do other things</a:t>
            </a:r>
          </a:p>
          <a:p>
            <a:pPr lvl="1" eaLnBrk="1" hangingPunct="1">
              <a:lnSpc>
                <a:spcPct val="80000"/>
              </a:lnSpc>
            </a:pPr>
            <a:r>
              <a:rPr lang="en-US" altLang="en-US" sz="2100"/>
              <a:t>Employees have expectation they will be allowed to eat lunch while not performing duties</a:t>
            </a:r>
          </a:p>
          <a:p>
            <a:pPr eaLnBrk="1" hangingPunct="1">
              <a:lnSpc>
                <a:spcPct val="80000"/>
              </a:lnSpc>
            </a:pPr>
            <a:r>
              <a:rPr lang="en-US" altLang="en-US" sz="2100"/>
              <a:t>Were effects speculative or hypothetical?</a:t>
            </a:r>
          </a:p>
          <a:p>
            <a:pPr lvl="1" eaLnBrk="1" hangingPunct="1">
              <a:lnSpc>
                <a:spcPct val="80000"/>
              </a:lnSpc>
            </a:pPr>
            <a:r>
              <a:rPr lang="en-US" altLang="en-US" sz="2100"/>
              <a:t>No, employees were not able to eat their lunch without this additional duty</a:t>
            </a:r>
          </a:p>
          <a:p>
            <a:pPr eaLnBrk="1" hangingPunct="1">
              <a:lnSpc>
                <a:spcPct val="80000"/>
              </a:lnSpc>
            </a:pPr>
            <a:r>
              <a:rPr lang="en-US" altLang="en-US" sz="2100"/>
              <a:t>Was proposal tailored to those affected?</a:t>
            </a:r>
          </a:p>
          <a:p>
            <a:pPr lvl="1" eaLnBrk="1" hangingPunct="1">
              <a:lnSpc>
                <a:spcPct val="80000"/>
              </a:lnSpc>
            </a:pPr>
            <a:r>
              <a:rPr lang="en-US" altLang="en-US" sz="2100"/>
              <a:t>Yes, only affected employees who were working at lunchtime</a:t>
            </a:r>
          </a:p>
        </p:txBody>
      </p:sp>
      <p:sp>
        <p:nvSpPr>
          <p:cNvPr id="2" name="Slide Number Placeholder 1">
            <a:extLst>
              <a:ext uri="{FF2B5EF4-FFF2-40B4-BE49-F238E27FC236}">
                <a16:creationId xmlns:a16="http://schemas.microsoft.com/office/drawing/2014/main" id="{A1DAABA6-4665-4B96-81CE-FF8954C6E98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FE88105-3475-484B-8F77-E6834568F16D}" type="slidenum">
              <a:rPr lang="en-US" altLang="en-US" smtClean="0"/>
              <a:pPr>
                <a:defRPr/>
              </a:pPr>
              <a:t>117</a:t>
            </a:fld>
            <a:endParaRPr lang="en-US" altLang="en-US"/>
          </a:p>
        </p:txBody>
      </p:sp>
      <p:sp>
        <p:nvSpPr>
          <p:cNvPr id="5" name="Footer Placeholder 2">
            <a:extLst>
              <a:ext uri="{FF2B5EF4-FFF2-40B4-BE49-F238E27FC236}">
                <a16:creationId xmlns:a16="http://schemas.microsoft.com/office/drawing/2014/main" id="{386582D8-A096-477A-80F2-7C232197DDE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8C28450D-EBD8-4FF1-98B7-446A1C7FA14F}"/>
              </a:ext>
            </a:extLst>
          </p:cNvPr>
          <p:cNvSpPr>
            <a:spLocks noGrp="1" noChangeArrowheads="1"/>
          </p:cNvSpPr>
          <p:nvPr>
            <p:ph type="title"/>
          </p:nvPr>
        </p:nvSpPr>
        <p:spPr>
          <a:xfrm>
            <a:off x="0" y="0"/>
            <a:ext cx="9144000" cy="1143000"/>
          </a:xfrm>
        </p:spPr>
        <p:txBody>
          <a:bodyPr/>
          <a:lstStyle/>
          <a:p>
            <a:pPr eaLnBrk="1" hangingPunct="1">
              <a:defRPr/>
            </a:pPr>
            <a:r>
              <a:rPr lang="en-US" sz="3600" dirty="0"/>
              <a:t>Appropriate Arrangements - Example</a:t>
            </a:r>
          </a:p>
        </p:txBody>
      </p:sp>
      <p:sp>
        <p:nvSpPr>
          <p:cNvPr id="215043" name="Rectangle 3">
            <a:extLst>
              <a:ext uri="{FF2B5EF4-FFF2-40B4-BE49-F238E27FC236}">
                <a16:creationId xmlns:a16="http://schemas.microsoft.com/office/drawing/2014/main" id="{3316A3BD-7D45-4505-8A84-F8AAC1F5BF1E}"/>
              </a:ext>
            </a:extLst>
          </p:cNvPr>
          <p:cNvSpPr>
            <a:spLocks noGrp="1" noChangeArrowheads="1"/>
          </p:cNvSpPr>
          <p:nvPr>
            <p:ph type="body" idx="1"/>
          </p:nvPr>
        </p:nvSpPr>
        <p:spPr>
          <a:xfrm>
            <a:off x="457200" y="1295400"/>
            <a:ext cx="8229600" cy="4495800"/>
          </a:xfrm>
        </p:spPr>
        <p:txBody>
          <a:bodyPr/>
          <a:lstStyle/>
          <a:p>
            <a:pPr eaLnBrk="1" hangingPunct="1">
              <a:lnSpc>
                <a:spcPct val="80000"/>
              </a:lnSpc>
              <a:buFontTx/>
              <a:buNone/>
            </a:pPr>
            <a:r>
              <a:rPr lang="en-US" altLang="en-US" sz="2000"/>
              <a:t>Example (continued):</a:t>
            </a:r>
          </a:p>
          <a:p>
            <a:pPr eaLnBrk="1" hangingPunct="1"/>
            <a:r>
              <a:rPr lang="en-US" altLang="en-US" sz="2000"/>
              <a:t>Did proposal excessively interfere with management right?</a:t>
            </a:r>
          </a:p>
          <a:p>
            <a:pPr eaLnBrk="1" hangingPunct="1"/>
            <a:r>
              <a:rPr lang="en-US" altLang="en-US" sz="2000"/>
              <a:t>How did benefits to employee compare with intrusion on management rights?</a:t>
            </a:r>
          </a:p>
          <a:p>
            <a:pPr lvl="1" eaLnBrk="1" hangingPunct="1"/>
            <a:r>
              <a:rPr lang="en-US" altLang="en-US" sz="2000"/>
              <a:t>Benefits afforded teachers are significant - able to use duty free time for personal reasons, preparation for class, etc.</a:t>
            </a:r>
          </a:p>
          <a:p>
            <a:pPr lvl="1" eaLnBrk="1" hangingPunct="1"/>
            <a:r>
              <a:rPr lang="en-US" altLang="en-US" sz="2000"/>
              <a:t>Management ability to ensure supervision necessary to preserve lunchroom discipline would not be severely restricted - management could determine when it was not feasible to allow duty free time because of other requirements</a:t>
            </a:r>
          </a:p>
          <a:p>
            <a:pPr eaLnBrk="1" hangingPunct="1">
              <a:spcBef>
                <a:spcPct val="45000"/>
              </a:spcBef>
            </a:pPr>
            <a:r>
              <a:rPr lang="en-US" altLang="en-US" sz="2000" b="1"/>
              <a:t>Conclusion: Provision is Negotiable</a:t>
            </a:r>
          </a:p>
          <a:p>
            <a:pPr eaLnBrk="1" hangingPunct="1">
              <a:spcBef>
                <a:spcPct val="40000"/>
              </a:spcBef>
              <a:buFontTx/>
              <a:buNone/>
            </a:pPr>
            <a:r>
              <a:rPr lang="en-US" altLang="en-US" sz="2000"/>
              <a:t>  *	</a:t>
            </a:r>
            <a:r>
              <a:rPr lang="en-US" altLang="en-US" sz="1200"/>
              <a:t>Overseas Education Association, Fort Rucker Education Association and Department of Defense Dependent Elementary and Secondary Schools, Fort Rucker Department Schools, Fort Rucker, Alabama,</a:t>
            </a:r>
            <a:r>
              <a:rPr lang="en-US" altLang="en-US" sz="2000"/>
              <a:t> </a:t>
            </a:r>
            <a:r>
              <a:rPr lang="en-US" altLang="en-US" sz="1200"/>
              <a:t>53 FLRA No. 76, 53 FLRA 941 (1997)</a:t>
            </a:r>
          </a:p>
        </p:txBody>
      </p:sp>
      <p:sp>
        <p:nvSpPr>
          <p:cNvPr id="2" name="Slide Number Placeholder 1">
            <a:extLst>
              <a:ext uri="{FF2B5EF4-FFF2-40B4-BE49-F238E27FC236}">
                <a16:creationId xmlns:a16="http://schemas.microsoft.com/office/drawing/2014/main" id="{06EB7F16-FECC-4F49-BAF2-D99ED6791C1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7A1D286-7CE9-4024-9881-DE2E6D5CF2D1}" type="slidenum">
              <a:rPr lang="en-US" altLang="en-US" smtClean="0"/>
              <a:pPr>
                <a:defRPr/>
              </a:pPr>
              <a:t>118</a:t>
            </a:fld>
            <a:endParaRPr lang="en-US" altLang="en-US"/>
          </a:p>
        </p:txBody>
      </p:sp>
      <p:sp>
        <p:nvSpPr>
          <p:cNvPr id="5" name="Footer Placeholder 2">
            <a:extLst>
              <a:ext uri="{FF2B5EF4-FFF2-40B4-BE49-F238E27FC236}">
                <a16:creationId xmlns:a16="http://schemas.microsoft.com/office/drawing/2014/main" id="{A7CFBA18-E6F8-4E30-8327-5E2EB28D6B2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103DB509-1C4C-4DA7-B072-624D7AA6F6ED}"/>
              </a:ext>
            </a:extLst>
          </p:cNvPr>
          <p:cNvSpPr>
            <a:spLocks noGrp="1" noChangeArrowheads="1"/>
          </p:cNvSpPr>
          <p:nvPr>
            <p:ph type="title"/>
          </p:nvPr>
        </p:nvSpPr>
        <p:spPr>
          <a:xfrm>
            <a:off x="0" y="0"/>
            <a:ext cx="9144000" cy="1066800"/>
          </a:xfrm>
        </p:spPr>
        <p:txBody>
          <a:bodyPr/>
          <a:lstStyle/>
          <a:p>
            <a:pPr eaLnBrk="1" hangingPunct="1">
              <a:defRPr/>
            </a:pPr>
            <a:r>
              <a:rPr lang="en-US" sz="3600" dirty="0"/>
              <a:t>Bargaining Exercise – </a:t>
            </a:r>
            <a:r>
              <a:rPr lang="en-US" sz="3600" dirty="0" err="1"/>
              <a:t>Plumtrician</a:t>
            </a:r>
            <a:r>
              <a:rPr lang="en-US" dirty="0"/>
              <a:t> </a:t>
            </a:r>
          </a:p>
        </p:txBody>
      </p:sp>
      <p:sp>
        <p:nvSpPr>
          <p:cNvPr id="217091" name="Rectangle 3">
            <a:extLst>
              <a:ext uri="{FF2B5EF4-FFF2-40B4-BE49-F238E27FC236}">
                <a16:creationId xmlns:a16="http://schemas.microsoft.com/office/drawing/2014/main" id="{DDD16F38-9D54-45E3-907C-DA7DEB530E7F}"/>
              </a:ext>
            </a:extLst>
          </p:cNvPr>
          <p:cNvSpPr>
            <a:spLocks noGrp="1" noChangeArrowheads="1"/>
          </p:cNvSpPr>
          <p:nvPr>
            <p:ph type="body" idx="1"/>
          </p:nvPr>
        </p:nvSpPr>
        <p:spPr>
          <a:xfrm>
            <a:off x="381000" y="1600200"/>
            <a:ext cx="8382000" cy="4648200"/>
          </a:xfrm>
        </p:spPr>
        <p:txBody>
          <a:bodyPr/>
          <a:lstStyle/>
          <a:p>
            <a:pPr eaLnBrk="1" hangingPunct="1">
              <a:lnSpc>
                <a:spcPct val="80000"/>
              </a:lnSpc>
            </a:pPr>
            <a:r>
              <a:rPr lang="en-US" altLang="en-US" sz="2600"/>
              <a:t>Management has notified the Union it intends to combine the job duties of plumbers and electricians to establish a new job of plumtrician. </a:t>
            </a:r>
          </a:p>
          <a:p>
            <a:pPr eaLnBrk="1" hangingPunct="1">
              <a:lnSpc>
                <a:spcPct val="80000"/>
              </a:lnSpc>
            </a:pPr>
            <a:endParaRPr lang="en-US" altLang="en-US" sz="2600"/>
          </a:p>
          <a:p>
            <a:pPr eaLnBrk="1" hangingPunct="1">
              <a:lnSpc>
                <a:spcPct val="80000"/>
              </a:lnSpc>
            </a:pPr>
            <a:r>
              <a:rPr lang="en-US" altLang="en-US" sz="2600"/>
              <a:t>The plumtricians will do both high voltage electrical work and high-pressure plumbing. The Union has demanded to bargain over this change in working conditions.</a:t>
            </a:r>
          </a:p>
          <a:p>
            <a:pPr eaLnBrk="1" hangingPunct="1">
              <a:lnSpc>
                <a:spcPct val="80000"/>
              </a:lnSpc>
            </a:pPr>
            <a:endParaRPr lang="en-US" altLang="en-US" sz="2600"/>
          </a:p>
          <a:p>
            <a:pPr eaLnBrk="1" hangingPunct="1">
              <a:lnSpc>
                <a:spcPct val="80000"/>
              </a:lnSpc>
            </a:pPr>
            <a:r>
              <a:rPr lang="en-US" altLang="en-US" sz="2600"/>
              <a:t>You have set the first bargaining session for today.</a:t>
            </a:r>
          </a:p>
        </p:txBody>
      </p:sp>
      <p:sp>
        <p:nvSpPr>
          <p:cNvPr id="2" name="Slide Number Placeholder 1">
            <a:extLst>
              <a:ext uri="{FF2B5EF4-FFF2-40B4-BE49-F238E27FC236}">
                <a16:creationId xmlns:a16="http://schemas.microsoft.com/office/drawing/2014/main" id="{919629AE-D4D0-4069-BE5C-AEC31202806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28700F8-9C1F-4210-9FDC-7DB70EF1932C}" type="slidenum">
              <a:rPr lang="en-US" altLang="en-US" smtClean="0"/>
              <a:pPr>
                <a:defRPr/>
              </a:pPr>
              <a:t>119</a:t>
            </a:fld>
            <a:endParaRPr lang="en-US" altLang="en-US"/>
          </a:p>
        </p:txBody>
      </p:sp>
      <p:sp>
        <p:nvSpPr>
          <p:cNvPr id="5" name="Footer Placeholder 2">
            <a:extLst>
              <a:ext uri="{FF2B5EF4-FFF2-40B4-BE49-F238E27FC236}">
                <a16:creationId xmlns:a16="http://schemas.microsoft.com/office/drawing/2014/main" id="{A36FA059-5CC1-44CC-B502-A8DE97C84FE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4DD6BF2-9DD1-4510-9F28-F4728D7A12FF}"/>
              </a:ext>
            </a:extLst>
          </p:cNvPr>
          <p:cNvSpPr>
            <a:spLocks noGrp="1" noChangeArrowheads="1"/>
          </p:cNvSpPr>
          <p:nvPr>
            <p:ph type="title"/>
          </p:nvPr>
        </p:nvSpPr>
        <p:spPr>
          <a:xfrm>
            <a:off x="457200" y="381000"/>
            <a:ext cx="8229600" cy="514350"/>
          </a:xfrm>
        </p:spPr>
        <p:txBody>
          <a:bodyPr/>
          <a:lstStyle/>
          <a:p>
            <a:pPr eaLnBrk="1" hangingPunct="1">
              <a:defRPr/>
            </a:pPr>
            <a:r>
              <a:rPr lang="en-US" dirty="0">
                <a:solidFill>
                  <a:schemeClr val="tx1"/>
                </a:solidFill>
              </a:rPr>
              <a:t>What is Collective Bargaining?</a:t>
            </a:r>
            <a:r>
              <a:rPr lang="en-US" dirty="0"/>
              <a:t> </a:t>
            </a:r>
          </a:p>
        </p:txBody>
      </p:sp>
      <p:sp>
        <p:nvSpPr>
          <p:cNvPr id="22531" name="Rectangle 3">
            <a:extLst>
              <a:ext uri="{FF2B5EF4-FFF2-40B4-BE49-F238E27FC236}">
                <a16:creationId xmlns:a16="http://schemas.microsoft.com/office/drawing/2014/main" id="{0EE78A11-ABE2-49BF-843E-8884B6F6A661}"/>
              </a:ext>
            </a:extLst>
          </p:cNvPr>
          <p:cNvSpPr>
            <a:spLocks noGrp="1" noChangeArrowheads="1"/>
          </p:cNvSpPr>
          <p:nvPr>
            <p:ph type="body" idx="1"/>
          </p:nvPr>
        </p:nvSpPr>
        <p:spPr/>
        <p:txBody>
          <a:bodyPr/>
          <a:lstStyle/>
          <a:p>
            <a:pPr eaLnBrk="1" hangingPunct="1">
              <a:lnSpc>
                <a:spcPct val="80000"/>
              </a:lnSpc>
              <a:buFontTx/>
              <a:buNone/>
            </a:pPr>
            <a:r>
              <a:rPr lang="en-US" altLang="en-US" sz="2800"/>
              <a:t>§7103(a)(12) :</a:t>
            </a:r>
          </a:p>
          <a:p>
            <a:pPr eaLnBrk="1" hangingPunct="1">
              <a:lnSpc>
                <a:spcPct val="80000"/>
              </a:lnSpc>
              <a:buFontTx/>
              <a:buNone/>
            </a:pPr>
            <a:endParaRPr lang="en-US" altLang="en-US" sz="2800"/>
          </a:p>
          <a:p>
            <a:pPr eaLnBrk="1" hangingPunct="1">
              <a:lnSpc>
                <a:spcPct val="80000"/>
              </a:lnSpc>
            </a:pPr>
            <a:r>
              <a:rPr lang="en-US" altLang="en-US" sz="2600"/>
              <a:t>Performance of mutual obligation</a:t>
            </a:r>
          </a:p>
          <a:p>
            <a:pPr eaLnBrk="1" hangingPunct="1">
              <a:lnSpc>
                <a:spcPct val="80000"/>
              </a:lnSpc>
            </a:pPr>
            <a:r>
              <a:rPr lang="en-US" altLang="en-US" sz="2600"/>
              <a:t>By representative of an agency and the exclusive representative of employees</a:t>
            </a:r>
          </a:p>
          <a:p>
            <a:pPr eaLnBrk="1" hangingPunct="1">
              <a:lnSpc>
                <a:spcPct val="80000"/>
              </a:lnSpc>
            </a:pPr>
            <a:r>
              <a:rPr lang="en-US" altLang="en-US" sz="2600"/>
              <a:t>To meet at reasonable times</a:t>
            </a:r>
          </a:p>
          <a:p>
            <a:pPr eaLnBrk="1" hangingPunct="1">
              <a:lnSpc>
                <a:spcPct val="80000"/>
              </a:lnSpc>
            </a:pPr>
            <a:r>
              <a:rPr lang="en-US" altLang="en-US" sz="2600"/>
              <a:t>To bargain in good faith</a:t>
            </a:r>
          </a:p>
          <a:p>
            <a:pPr eaLnBrk="1" hangingPunct="1">
              <a:lnSpc>
                <a:spcPct val="80000"/>
              </a:lnSpc>
            </a:pPr>
            <a:r>
              <a:rPr lang="en-US" altLang="en-US" sz="2600"/>
              <a:t>With respect to conditions of employment</a:t>
            </a:r>
          </a:p>
          <a:p>
            <a:pPr eaLnBrk="1" hangingPunct="1">
              <a:lnSpc>
                <a:spcPct val="80000"/>
              </a:lnSpc>
            </a:pPr>
            <a:r>
              <a:rPr lang="en-US" altLang="en-US" sz="2600"/>
              <a:t>To execute a written agreement if requested</a:t>
            </a:r>
          </a:p>
          <a:p>
            <a:pPr eaLnBrk="1" hangingPunct="1">
              <a:lnSpc>
                <a:spcPct val="80000"/>
              </a:lnSpc>
            </a:pPr>
            <a:r>
              <a:rPr lang="en-US" altLang="en-US" sz="2600"/>
              <a:t>Neither party compelled to agree to a proposal or make a concession</a:t>
            </a:r>
          </a:p>
        </p:txBody>
      </p:sp>
      <p:sp>
        <p:nvSpPr>
          <p:cNvPr id="2" name="Slide Number Placeholder 1">
            <a:extLst>
              <a:ext uri="{FF2B5EF4-FFF2-40B4-BE49-F238E27FC236}">
                <a16:creationId xmlns:a16="http://schemas.microsoft.com/office/drawing/2014/main" id="{11097F2A-79C2-4AFE-8063-E993174B1F1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2944FC2-D136-4296-AE24-E1F5BDCA9379}" type="slidenum">
              <a:rPr lang="en-US" altLang="en-US" smtClean="0"/>
              <a:pPr>
                <a:defRPr/>
              </a:pPr>
              <a:t>12</a:t>
            </a:fld>
            <a:endParaRPr lang="en-US" altLang="en-US"/>
          </a:p>
        </p:txBody>
      </p:sp>
      <p:sp>
        <p:nvSpPr>
          <p:cNvPr id="5" name="Footer Placeholder 2">
            <a:extLst>
              <a:ext uri="{FF2B5EF4-FFF2-40B4-BE49-F238E27FC236}">
                <a16:creationId xmlns:a16="http://schemas.microsoft.com/office/drawing/2014/main" id="{A46B86B5-72BD-40D9-925C-2063BAF4294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7150-4AE7-4BBC-8E66-9D08B73F2284}"/>
              </a:ext>
            </a:extLst>
          </p:cNvPr>
          <p:cNvSpPr>
            <a:spLocks noGrp="1"/>
          </p:cNvSpPr>
          <p:nvPr>
            <p:ph type="title"/>
          </p:nvPr>
        </p:nvSpPr>
        <p:spPr>
          <a:xfrm>
            <a:off x="0" y="0"/>
            <a:ext cx="9144000" cy="1143000"/>
          </a:xfrm>
        </p:spPr>
        <p:txBody>
          <a:bodyPr/>
          <a:lstStyle/>
          <a:p>
            <a:pPr>
              <a:defRPr/>
            </a:pPr>
            <a:r>
              <a:rPr lang="en-US" dirty="0"/>
              <a:t>Bargaining Process</a:t>
            </a:r>
          </a:p>
        </p:txBody>
      </p:sp>
      <p:sp>
        <p:nvSpPr>
          <p:cNvPr id="219139" name="Content Placeholder 2">
            <a:extLst>
              <a:ext uri="{FF2B5EF4-FFF2-40B4-BE49-F238E27FC236}">
                <a16:creationId xmlns:a16="http://schemas.microsoft.com/office/drawing/2014/main" id="{BF51BC9F-2D0F-4562-A841-9D24E514ABF2}"/>
              </a:ext>
            </a:extLst>
          </p:cNvPr>
          <p:cNvSpPr>
            <a:spLocks noGrp="1" noChangeArrowheads="1"/>
          </p:cNvSpPr>
          <p:nvPr>
            <p:ph idx="1"/>
          </p:nvPr>
        </p:nvSpPr>
        <p:spPr/>
        <p:txBody>
          <a:bodyPr/>
          <a:lstStyle/>
          <a:p>
            <a:r>
              <a:rPr lang="en-US" altLang="en-US" sz="2400"/>
              <a:t>Management must give adequate notice of changes in working conditions.</a:t>
            </a:r>
          </a:p>
          <a:p>
            <a:endParaRPr lang="en-US" altLang="en-US" sz="2400"/>
          </a:p>
          <a:p>
            <a:r>
              <a:rPr lang="en-US" altLang="en-US" sz="2400"/>
              <a:t>Union must submit timely request to bargain.</a:t>
            </a:r>
          </a:p>
          <a:p>
            <a:endParaRPr lang="en-US" altLang="en-US" sz="2400"/>
          </a:p>
          <a:p>
            <a:r>
              <a:rPr lang="en-US" altLang="en-US" sz="2400"/>
              <a:t>Parties must meet at reasonable times and places to bargain.</a:t>
            </a:r>
          </a:p>
          <a:p>
            <a:endParaRPr lang="en-US" altLang="en-US" sz="2400"/>
          </a:p>
          <a:p>
            <a:r>
              <a:rPr lang="en-US" altLang="en-US" sz="2400"/>
              <a:t>Either party can demand any agreement reached be placed in writing</a:t>
            </a:r>
          </a:p>
          <a:p>
            <a:endParaRPr lang="en-US" altLang="en-US"/>
          </a:p>
        </p:txBody>
      </p:sp>
      <p:sp>
        <p:nvSpPr>
          <p:cNvPr id="3" name="Slide Number Placeholder 2">
            <a:extLst>
              <a:ext uri="{FF2B5EF4-FFF2-40B4-BE49-F238E27FC236}">
                <a16:creationId xmlns:a16="http://schemas.microsoft.com/office/drawing/2014/main" id="{AA945504-CEF3-4B2B-A923-2C86362D78C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FE07518-D5D7-4845-8C17-AC454BED1A43}" type="slidenum">
              <a:rPr lang="en-US" altLang="en-US" smtClean="0"/>
              <a:pPr>
                <a:defRPr/>
              </a:pPr>
              <a:t>120</a:t>
            </a:fld>
            <a:endParaRPr lang="en-US" altLang="en-US"/>
          </a:p>
        </p:txBody>
      </p:sp>
      <p:sp>
        <p:nvSpPr>
          <p:cNvPr id="5" name="Footer Placeholder 2">
            <a:extLst>
              <a:ext uri="{FF2B5EF4-FFF2-40B4-BE49-F238E27FC236}">
                <a16:creationId xmlns:a16="http://schemas.microsoft.com/office/drawing/2014/main" id="{9DA917BA-4646-4E52-B686-1B34F389BE0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77FBFCB-E1D4-4D9A-A27E-4E906C507C5F}"/>
              </a:ext>
            </a:extLst>
          </p:cNvPr>
          <p:cNvSpPr>
            <a:spLocks noGrp="1" noChangeArrowheads="1"/>
          </p:cNvSpPr>
          <p:nvPr>
            <p:ph type="title"/>
          </p:nvPr>
        </p:nvSpPr>
        <p:spPr>
          <a:xfrm>
            <a:off x="0" y="228600"/>
            <a:ext cx="9144000" cy="1143000"/>
          </a:xfrm>
        </p:spPr>
        <p:txBody>
          <a:bodyPr/>
          <a:lstStyle/>
          <a:p>
            <a:pPr eaLnBrk="1" hangingPunct="1">
              <a:defRPr/>
            </a:pPr>
            <a:r>
              <a:rPr lang="en-US" dirty="0"/>
              <a:t>Bargaining Notification Requirements</a:t>
            </a:r>
          </a:p>
        </p:txBody>
      </p:sp>
      <p:sp>
        <p:nvSpPr>
          <p:cNvPr id="220163" name="Rectangle 3">
            <a:extLst>
              <a:ext uri="{FF2B5EF4-FFF2-40B4-BE49-F238E27FC236}">
                <a16:creationId xmlns:a16="http://schemas.microsoft.com/office/drawing/2014/main" id="{A9107BB1-3ABF-44A6-859E-CA0E5BDF24D9}"/>
              </a:ext>
            </a:extLst>
          </p:cNvPr>
          <p:cNvSpPr>
            <a:spLocks noGrp="1" noChangeArrowheads="1"/>
          </p:cNvSpPr>
          <p:nvPr>
            <p:ph type="body" idx="1"/>
          </p:nvPr>
        </p:nvSpPr>
        <p:spPr>
          <a:xfrm>
            <a:off x="457200" y="1828800"/>
            <a:ext cx="8229600" cy="4117975"/>
          </a:xfrm>
        </p:spPr>
        <p:txBody>
          <a:bodyPr/>
          <a:lstStyle/>
          <a:p>
            <a:pPr eaLnBrk="1" hangingPunct="1"/>
            <a:r>
              <a:rPr lang="en-US" altLang="en-US" sz="2800"/>
              <a:t>Management must give notice to the union of a change in working conditions before the change is implemented</a:t>
            </a:r>
          </a:p>
          <a:p>
            <a:pPr lvl="1" eaLnBrk="1" hangingPunct="1"/>
            <a:r>
              <a:rPr lang="en-US" altLang="en-US" sz="2400"/>
              <a:t>It must be timely</a:t>
            </a:r>
          </a:p>
          <a:p>
            <a:pPr lvl="1" eaLnBrk="1" hangingPunct="1"/>
            <a:r>
              <a:rPr lang="en-US" altLang="en-US" sz="2400"/>
              <a:t>It must adequately describe the change</a:t>
            </a:r>
          </a:p>
          <a:p>
            <a:pPr lvl="1" eaLnBrk="1" hangingPunct="1"/>
            <a:r>
              <a:rPr lang="en-US" altLang="en-US" sz="2400"/>
              <a:t>It must be given to the appropriate union official</a:t>
            </a:r>
          </a:p>
          <a:p>
            <a:pPr eaLnBrk="1" hangingPunct="1"/>
            <a:endParaRPr lang="en-US" altLang="en-US" sz="2800"/>
          </a:p>
          <a:p>
            <a:pPr eaLnBrk="1" hangingPunct="1"/>
            <a:r>
              <a:rPr lang="en-US" altLang="en-US" sz="2400"/>
              <a:t>FAILURE TO GIVE ADEQUATE TIMELY NOTICE CAN BE AN UNFAIR LABOR PRACTICE</a:t>
            </a:r>
          </a:p>
        </p:txBody>
      </p:sp>
      <p:sp>
        <p:nvSpPr>
          <p:cNvPr id="2" name="Slide Number Placeholder 1">
            <a:extLst>
              <a:ext uri="{FF2B5EF4-FFF2-40B4-BE49-F238E27FC236}">
                <a16:creationId xmlns:a16="http://schemas.microsoft.com/office/drawing/2014/main" id="{82D1CD04-8B51-4A11-AD13-52EDA521A98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85642BA-CFBD-4364-8236-5A2482166BF3}" type="slidenum">
              <a:rPr lang="en-US" altLang="en-US" smtClean="0"/>
              <a:pPr>
                <a:defRPr/>
              </a:pPr>
              <a:t>121</a:t>
            </a:fld>
            <a:endParaRPr lang="en-US" altLang="en-US"/>
          </a:p>
        </p:txBody>
      </p:sp>
      <p:sp>
        <p:nvSpPr>
          <p:cNvPr id="5" name="Footer Placeholder 2">
            <a:extLst>
              <a:ext uri="{FF2B5EF4-FFF2-40B4-BE49-F238E27FC236}">
                <a16:creationId xmlns:a16="http://schemas.microsoft.com/office/drawing/2014/main" id="{F03B5FFE-A681-4D0E-A117-EE7A22965D6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72F27D4-CC3E-4623-B2C8-1CBF38CC7D16}"/>
              </a:ext>
            </a:extLst>
          </p:cNvPr>
          <p:cNvSpPr>
            <a:spLocks noGrp="1" noChangeArrowheads="1"/>
          </p:cNvSpPr>
          <p:nvPr>
            <p:ph type="title"/>
          </p:nvPr>
        </p:nvSpPr>
        <p:spPr>
          <a:xfrm>
            <a:off x="25400" y="-30163"/>
            <a:ext cx="9118600" cy="1143001"/>
          </a:xfrm>
        </p:spPr>
        <p:txBody>
          <a:bodyPr/>
          <a:lstStyle/>
          <a:p>
            <a:pPr eaLnBrk="1" hangingPunct="1">
              <a:defRPr/>
            </a:pPr>
            <a:r>
              <a:rPr lang="en-US" dirty="0"/>
              <a:t>How to Request to Bargain</a:t>
            </a:r>
          </a:p>
        </p:txBody>
      </p:sp>
      <p:sp>
        <p:nvSpPr>
          <p:cNvPr id="222211" name="Rectangle 3">
            <a:extLst>
              <a:ext uri="{FF2B5EF4-FFF2-40B4-BE49-F238E27FC236}">
                <a16:creationId xmlns:a16="http://schemas.microsoft.com/office/drawing/2014/main" id="{4D1CF269-1F70-4A6E-BCFB-1D2AF6C91731}"/>
              </a:ext>
            </a:extLst>
          </p:cNvPr>
          <p:cNvSpPr>
            <a:spLocks noGrp="1" noChangeArrowheads="1"/>
          </p:cNvSpPr>
          <p:nvPr>
            <p:ph type="body" idx="1"/>
          </p:nvPr>
        </p:nvSpPr>
        <p:spPr>
          <a:xfrm>
            <a:off x="469900" y="1431925"/>
            <a:ext cx="8229600" cy="4495800"/>
          </a:xfrm>
        </p:spPr>
        <p:txBody>
          <a:bodyPr/>
          <a:lstStyle/>
          <a:p>
            <a:pPr eaLnBrk="1" hangingPunct="1"/>
            <a:r>
              <a:rPr lang="en-US" altLang="en-US" sz="2600"/>
              <a:t>Can be oral or in writing</a:t>
            </a:r>
          </a:p>
          <a:p>
            <a:pPr eaLnBrk="1" hangingPunct="1"/>
            <a:r>
              <a:rPr lang="en-US" altLang="en-US" sz="2600"/>
              <a:t>Must be timely</a:t>
            </a:r>
          </a:p>
          <a:p>
            <a:pPr lvl="1" eaLnBrk="1" hangingPunct="1"/>
            <a:r>
              <a:rPr lang="en-US" altLang="en-US" sz="2600"/>
              <a:t>Must comply with any applicable contractual requirement</a:t>
            </a:r>
          </a:p>
          <a:p>
            <a:pPr lvl="1" eaLnBrk="1" hangingPunct="1"/>
            <a:r>
              <a:rPr lang="en-US" altLang="en-US" sz="2600"/>
              <a:t>If no contractual requirement, request must be timely under circumstances</a:t>
            </a:r>
          </a:p>
          <a:p>
            <a:pPr eaLnBrk="1" hangingPunct="1"/>
            <a:r>
              <a:rPr lang="en-US" altLang="en-US" sz="2600"/>
              <a:t>Must clearly request bargaining, not simply a meeting or discussion</a:t>
            </a:r>
          </a:p>
        </p:txBody>
      </p:sp>
      <p:sp>
        <p:nvSpPr>
          <p:cNvPr id="2" name="Slide Number Placeholder 1">
            <a:extLst>
              <a:ext uri="{FF2B5EF4-FFF2-40B4-BE49-F238E27FC236}">
                <a16:creationId xmlns:a16="http://schemas.microsoft.com/office/drawing/2014/main" id="{D844ECE1-B761-41E7-B6E3-48FE29C21DD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846C3FE-8A77-435F-A161-B27483E0B6C7}" type="slidenum">
              <a:rPr lang="en-US" altLang="en-US" smtClean="0"/>
              <a:pPr>
                <a:defRPr/>
              </a:pPr>
              <a:t>122</a:t>
            </a:fld>
            <a:endParaRPr lang="en-US" altLang="en-US"/>
          </a:p>
        </p:txBody>
      </p:sp>
      <p:sp>
        <p:nvSpPr>
          <p:cNvPr id="5" name="Footer Placeholder 2">
            <a:extLst>
              <a:ext uri="{FF2B5EF4-FFF2-40B4-BE49-F238E27FC236}">
                <a16:creationId xmlns:a16="http://schemas.microsoft.com/office/drawing/2014/main" id="{0DC5EA5D-F669-4AF1-A359-ED79887291E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B62F-17CC-43C5-A9F8-05DCFE293A8E}"/>
              </a:ext>
            </a:extLst>
          </p:cNvPr>
          <p:cNvSpPr>
            <a:spLocks noGrp="1"/>
          </p:cNvSpPr>
          <p:nvPr>
            <p:ph type="title"/>
          </p:nvPr>
        </p:nvSpPr>
        <p:spPr>
          <a:xfrm>
            <a:off x="-12700" y="0"/>
            <a:ext cx="9156700" cy="1143000"/>
          </a:xfrm>
        </p:spPr>
        <p:txBody>
          <a:bodyPr/>
          <a:lstStyle/>
          <a:p>
            <a:pPr>
              <a:defRPr/>
            </a:pPr>
            <a:r>
              <a:rPr lang="en-US" dirty="0"/>
              <a:t>What Should Request Contain</a:t>
            </a:r>
          </a:p>
        </p:txBody>
      </p:sp>
      <p:sp>
        <p:nvSpPr>
          <p:cNvPr id="3" name="Content Placeholder 2">
            <a:extLst>
              <a:ext uri="{FF2B5EF4-FFF2-40B4-BE49-F238E27FC236}">
                <a16:creationId xmlns:a16="http://schemas.microsoft.com/office/drawing/2014/main" id="{BBC2FA82-CC8E-47A2-8BD2-2511086B2E66}"/>
              </a:ext>
            </a:extLst>
          </p:cNvPr>
          <p:cNvSpPr>
            <a:spLocks noGrp="1"/>
          </p:cNvSpPr>
          <p:nvPr>
            <p:ph idx="1"/>
          </p:nvPr>
        </p:nvSpPr>
        <p:spPr>
          <a:xfrm>
            <a:off x="457200" y="1828800"/>
            <a:ext cx="8229600" cy="4267200"/>
          </a:xfrm>
        </p:spPr>
        <p:txBody>
          <a:bodyPr/>
          <a:lstStyle/>
          <a:p>
            <a:pPr>
              <a:defRPr/>
            </a:pPr>
            <a:r>
              <a:rPr lang="en-US" sz="2400" dirty="0"/>
              <a:t>A clear request to bargain – minimum requirement</a:t>
            </a:r>
          </a:p>
          <a:p>
            <a:pPr>
              <a:defRPr/>
            </a:pPr>
            <a:endParaRPr lang="en-US" sz="2400" dirty="0"/>
          </a:p>
          <a:p>
            <a:pPr>
              <a:defRPr/>
            </a:pPr>
            <a:r>
              <a:rPr lang="en-US" sz="2400" dirty="0"/>
              <a:t>Request for information</a:t>
            </a:r>
          </a:p>
          <a:p>
            <a:pPr>
              <a:defRPr/>
            </a:pPr>
            <a:endParaRPr lang="en-US" sz="2400" dirty="0"/>
          </a:p>
          <a:p>
            <a:pPr>
              <a:defRPr/>
            </a:pPr>
            <a:r>
              <a:rPr lang="en-US" sz="2400" dirty="0"/>
              <a:t>Request for a meeting to discuss change</a:t>
            </a:r>
          </a:p>
          <a:p>
            <a:pPr>
              <a:defRPr/>
            </a:pPr>
            <a:endParaRPr lang="en-US" sz="2400" dirty="0"/>
          </a:p>
          <a:p>
            <a:pPr>
              <a:defRPr/>
            </a:pPr>
            <a:r>
              <a:rPr lang="en-US" sz="2400" dirty="0"/>
              <a:t>Request for a delay to obtain information and prepare</a:t>
            </a:r>
          </a:p>
          <a:p>
            <a:pPr marL="0" indent="0">
              <a:buFontTx/>
              <a:buNone/>
              <a:defRPr/>
            </a:pPr>
            <a:r>
              <a:rPr lang="en-US" sz="2400" dirty="0"/>
              <a:t>     proposals, if necessary</a:t>
            </a:r>
          </a:p>
          <a:p>
            <a:pPr marL="0" indent="0">
              <a:buFontTx/>
              <a:buNone/>
              <a:defRPr/>
            </a:pPr>
            <a:endParaRPr lang="en-US" sz="2400" dirty="0"/>
          </a:p>
        </p:txBody>
      </p:sp>
      <p:sp>
        <p:nvSpPr>
          <p:cNvPr id="4" name="Slide Number Placeholder 3">
            <a:extLst>
              <a:ext uri="{FF2B5EF4-FFF2-40B4-BE49-F238E27FC236}">
                <a16:creationId xmlns:a16="http://schemas.microsoft.com/office/drawing/2014/main" id="{F385E6DF-CA96-42E2-9A64-857BBCB4E4B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D7BA9EE-C4B0-452E-BD31-AEDB83A00CF7}" type="slidenum">
              <a:rPr lang="en-US" altLang="en-US" smtClean="0"/>
              <a:pPr>
                <a:defRPr/>
              </a:pPr>
              <a:t>123</a:t>
            </a:fld>
            <a:endParaRPr lang="en-US" altLang="en-US"/>
          </a:p>
        </p:txBody>
      </p:sp>
      <p:sp>
        <p:nvSpPr>
          <p:cNvPr id="5" name="Footer Placeholder 2">
            <a:extLst>
              <a:ext uri="{FF2B5EF4-FFF2-40B4-BE49-F238E27FC236}">
                <a16:creationId xmlns:a16="http://schemas.microsoft.com/office/drawing/2014/main" id="{002D2518-72E6-4B1C-83B4-8398E0E48CB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B32703B-3E70-4A45-B726-1CE890E8A9E5}"/>
              </a:ext>
            </a:extLst>
          </p:cNvPr>
          <p:cNvSpPr>
            <a:spLocks noGrp="1" noChangeArrowheads="1"/>
          </p:cNvSpPr>
          <p:nvPr>
            <p:ph type="title"/>
          </p:nvPr>
        </p:nvSpPr>
        <p:spPr>
          <a:xfrm>
            <a:off x="0" y="228600"/>
            <a:ext cx="9144000" cy="1143000"/>
          </a:xfrm>
        </p:spPr>
        <p:txBody>
          <a:bodyPr/>
          <a:lstStyle/>
          <a:p>
            <a:pPr eaLnBrk="1" hangingPunct="1">
              <a:defRPr/>
            </a:pPr>
            <a:r>
              <a:rPr lang="en-US" dirty="0"/>
              <a:t>Union Obligations after Notification</a:t>
            </a:r>
          </a:p>
        </p:txBody>
      </p:sp>
      <p:sp>
        <p:nvSpPr>
          <p:cNvPr id="226307" name="Rectangle 3">
            <a:extLst>
              <a:ext uri="{FF2B5EF4-FFF2-40B4-BE49-F238E27FC236}">
                <a16:creationId xmlns:a16="http://schemas.microsoft.com/office/drawing/2014/main" id="{3B2B4F5A-E513-48BB-A01D-6EF49C49C1A0}"/>
              </a:ext>
            </a:extLst>
          </p:cNvPr>
          <p:cNvSpPr>
            <a:spLocks noGrp="1" noChangeArrowheads="1"/>
          </p:cNvSpPr>
          <p:nvPr>
            <p:ph type="body" sz="half" idx="1"/>
          </p:nvPr>
        </p:nvSpPr>
        <p:spPr>
          <a:xfrm>
            <a:off x="457200" y="2357438"/>
            <a:ext cx="4065588" cy="3738562"/>
          </a:xfrm>
        </p:spPr>
        <p:txBody>
          <a:bodyPr/>
          <a:lstStyle/>
          <a:p>
            <a:pPr eaLnBrk="1" hangingPunct="1"/>
            <a:r>
              <a:rPr lang="en-US" altLang="en-US" sz="2800"/>
              <a:t>Timely request bargaining</a:t>
            </a:r>
          </a:p>
          <a:p>
            <a:pPr eaLnBrk="1" hangingPunct="1"/>
            <a:r>
              <a:rPr lang="en-US" altLang="en-US" sz="2800"/>
              <a:t>Make negotiable proposals</a:t>
            </a:r>
          </a:p>
          <a:p>
            <a:pPr eaLnBrk="1" hangingPunct="1"/>
            <a:r>
              <a:rPr lang="en-US" altLang="en-US" sz="2800"/>
              <a:t>Bargain in good faith</a:t>
            </a:r>
          </a:p>
          <a:p>
            <a:pPr eaLnBrk="1" hangingPunct="1"/>
            <a:r>
              <a:rPr lang="en-US" altLang="en-US" sz="2800"/>
              <a:t>Reach agreement</a:t>
            </a:r>
          </a:p>
        </p:txBody>
      </p:sp>
      <p:pic>
        <p:nvPicPr>
          <p:cNvPr id="226308" name="Picture 4" descr="Untitled-3">
            <a:extLst>
              <a:ext uri="{FF2B5EF4-FFF2-40B4-BE49-F238E27FC236}">
                <a16:creationId xmlns:a16="http://schemas.microsoft.com/office/drawing/2014/main" id="{016DAB96-F70B-4253-9A2A-CE69499BBABC}"/>
              </a:ext>
            </a:extLst>
          </p:cNvPr>
          <p:cNvPicPr>
            <a:picLocks noGrp="1" noChangeAspect="1" noChangeArrowheads="1"/>
          </p:cNvPicPr>
          <p:nvPr>
            <p:ph sz="half" idx="2"/>
          </p:nvPr>
        </p:nvPicPr>
        <p:blipFill>
          <a:blip r:embed="rId3">
            <a:clrChange>
              <a:clrFrom>
                <a:srgbClr val="E7E311"/>
              </a:clrFrom>
              <a:clrTo>
                <a:srgbClr val="E7E311">
                  <a:alpha val="0"/>
                </a:srgbClr>
              </a:clrTo>
            </a:clrChange>
            <a:extLst>
              <a:ext uri="{28A0092B-C50C-407E-A947-70E740481C1C}">
                <a14:useLocalDpi xmlns:a14="http://schemas.microsoft.com/office/drawing/2010/main" val="0"/>
              </a:ext>
            </a:extLst>
          </a:blip>
          <a:srcRect/>
          <a:stretch>
            <a:fillRect/>
          </a:stretch>
        </p:blipFill>
        <p:spPr>
          <a:xfrm>
            <a:off x="4646613" y="1903413"/>
            <a:ext cx="3398837" cy="3330575"/>
          </a:xfrm>
        </p:spPr>
      </p:pic>
      <p:sp>
        <p:nvSpPr>
          <p:cNvPr id="2" name="Slide Number Placeholder 1">
            <a:extLst>
              <a:ext uri="{FF2B5EF4-FFF2-40B4-BE49-F238E27FC236}">
                <a16:creationId xmlns:a16="http://schemas.microsoft.com/office/drawing/2014/main" id="{C876AC95-6919-41D1-B02C-101AD91513E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8FD38DD-92C7-4369-BFB8-4A5F40000C73}" type="slidenum">
              <a:rPr lang="en-US" altLang="en-US" smtClean="0"/>
              <a:pPr>
                <a:defRPr/>
              </a:pPr>
              <a:t>124</a:t>
            </a:fld>
            <a:endParaRPr lang="en-US" altLang="en-US"/>
          </a:p>
        </p:txBody>
      </p:sp>
      <p:sp>
        <p:nvSpPr>
          <p:cNvPr id="6" name="Footer Placeholder 2">
            <a:extLst>
              <a:ext uri="{FF2B5EF4-FFF2-40B4-BE49-F238E27FC236}">
                <a16:creationId xmlns:a16="http://schemas.microsoft.com/office/drawing/2014/main" id="{E52151B5-897E-41E0-8396-C8254B7CCCC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AE093D9-DD18-4134-822B-65A97959FCD7}"/>
              </a:ext>
            </a:extLst>
          </p:cNvPr>
          <p:cNvSpPr>
            <a:spLocks noGrp="1" noChangeArrowheads="1"/>
          </p:cNvSpPr>
          <p:nvPr>
            <p:ph type="title"/>
          </p:nvPr>
        </p:nvSpPr>
        <p:spPr>
          <a:xfrm>
            <a:off x="7938" y="0"/>
            <a:ext cx="9144000" cy="1143000"/>
          </a:xfrm>
        </p:spPr>
        <p:txBody>
          <a:bodyPr/>
          <a:lstStyle/>
          <a:p>
            <a:pPr eaLnBrk="1" hangingPunct="1">
              <a:defRPr/>
            </a:pPr>
            <a:r>
              <a:rPr lang="en-US" dirty="0"/>
              <a:t>Matters Concerning an Agreement</a:t>
            </a:r>
          </a:p>
        </p:txBody>
      </p:sp>
      <p:sp>
        <p:nvSpPr>
          <p:cNvPr id="228355" name="Rectangle 3">
            <a:extLst>
              <a:ext uri="{FF2B5EF4-FFF2-40B4-BE49-F238E27FC236}">
                <a16:creationId xmlns:a16="http://schemas.microsoft.com/office/drawing/2014/main" id="{DB214C5C-1F6D-4CAA-87CE-A2628AF06852}"/>
              </a:ext>
            </a:extLst>
          </p:cNvPr>
          <p:cNvSpPr>
            <a:spLocks noGrp="1" noChangeArrowheads="1"/>
          </p:cNvSpPr>
          <p:nvPr>
            <p:ph type="body" idx="1"/>
          </p:nvPr>
        </p:nvSpPr>
        <p:spPr>
          <a:xfrm>
            <a:off x="465138" y="1371600"/>
            <a:ext cx="8229600" cy="4495800"/>
          </a:xfrm>
        </p:spPr>
        <p:txBody>
          <a:bodyPr/>
          <a:lstStyle/>
          <a:p>
            <a:pPr eaLnBrk="1" hangingPunct="1">
              <a:lnSpc>
                <a:spcPct val="80000"/>
              </a:lnSpc>
            </a:pPr>
            <a:r>
              <a:rPr lang="en-US" altLang="en-US" sz="2400"/>
              <a:t>Must be in writing if requested by either party</a:t>
            </a:r>
          </a:p>
          <a:p>
            <a:pPr eaLnBrk="1" hangingPunct="1">
              <a:lnSpc>
                <a:spcPct val="80000"/>
              </a:lnSpc>
            </a:pPr>
            <a:endParaRPr lang="en-US" altLang="en-US" sz="2400"/>
          </a:p>
          <a:p>
            <a:pPr eaLnBrk="1" hangingPunct="1">
              <a:lnSpc>
                <a:spcPct val="80000"/>
              </a:lnSpc>
            </a:pPr>
            <a:r>
              <a:rPr lang="en-US" altLang="en-US" sz="2400"/>
              <a:t>Memorandum of Agreement (MOA) or Memorandum of Understanding (MOU) reached mid-term becomes a part of the Collective Bargaining Agreement (CBA)</a:t>
            </a:r>
          </a:p>
          <a:p>
            <a:pPr eaLnBrk="1" hangingPunct="1">
              <a:lnSpc>
                <a:spcPct val="80000"/>
              </a:lnSpc>
            </a:pPr>
            <a:endParaRPr lang="en-US" altLang="en-US" sz="2400"/>
          </a:p>
          <a:p>
            <a:pPr eaLnBrk="1" hangingPunct="1">
              <a:lnSpc>
                <a:spcPct val="80000"/>
              </a:lnSpc>
            </a:pPr>
            <a:r>
              <a:rPr lang="en-US" altLang="en-US" sz="2400"/>
              <a:t>MOU’s and MOA’s generally expire when CBA expires</a:t>
            </a:r>
          </a:p>
          <a:p>
            <a:pPr eaLnBrk="1" hangingPunct="1">
              <a:lnSpc>
                <a:spcPct val="80000"/>
              </a:lnSpc>
            </a:pPr>
            <a:endParaRPr lang="en-US" altLang="en-US" sz="2400"/>
          </a:p>
          <a:p>
            <a:pPr eaLnBrk="1" hangingPunct="1">
              <a:lnSpc>
                <a:spcPct val="80000"/>
              </a:lnSpc>
            </a:pPr>
            <a:r>
              <a:rPr lang="en-US" altLang="en-US" sz="2400"/>
              <a:t>MOU’s and MOA’s become past practices after expiration of contract</a:t>
            </a:r>
          </a:p>
          <a:p>
            <a:pPr eaLnBrk="1" hangingPunct="1">
              <a:lnSpc>
                <a:spcPct val="80000"/>
              </a:lnSpc>
            </a:pPr>
            <a:endParaRPr lang="en-US" altLang="en-US" sz="2400"/>
          </a:p>
          <a:p>
            <a:pPr eaLnBrk="1" hangingPunct="1">
              <a:lnSpc>
                <a:spcPct val="80000"/>
              </a:lnSpc>
            </a:pPr>
            <a:r>
              <a:rPr lang="en-US" altLang="en-US" sz="2400"/>
              <a:t>Failure to abide by terms of  MOU or MOA may be subject to “covered by” doctrine or may be  repudiations</a:t>
            </a:r>
          </a:p>
        </p:txBody>
      </p:sp>
      <p:sp>
        <p:nvSpPr>
          <p:cNvPr id="2" name="Slide Number Placeholder 1">
            <a:extLst>
              <a:ext uri="{FF2B5EF4-FFF2-40B4-BE49-F238E27FC236}">
                <a16:creationId xmlns:a16="http://schemas.microsoft.com/office/drawing/2014/main" id="{EA42DF6C-8000-40DE-B3AE-98053F8F6EF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5052696-1190-4C51-B3E8-B75A150E6C39}" type="slidenum">
              <a:rPr lang="en-US" altLang="en-US" smtClean="0"/>
              <a:pPr>
                <a:defRPr/>
              </a:pPr>
              <a:t>125</a:t>
            </a:fld>
            <a:endParaRPr lang="en-US" altLang="en-US"/>
          </a:p>
        </p:txBody>
      </p:sp>
      <p:sp>
        <p:nvSpPr>
          <p:cNvPr id="5" name="Footer Placeholder 2">
            <a:extLst>
              <a:ext uri="{FF2B5EF4-FFF2-40B4-BE49-F238E27FC236}">
                <a16:creationId xmlns:a16="http://schemas.microsoft.com/office/drawing/2014/main" id="{40A6768D-C17B-45D7-9905-C1DAC4F8C95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44E83F8A-0CD1-4B6C-ABBF-5588BF6D7D1E}"/>
              </a:ext>
            </a:extLst>
          </p:cNvPr>
          <p:cNvSpPr>
            <a:spLocks noGrp="1" noChangeArrowheads="1"/>
          </p:cNvSpPr>
          <p:nvPr>
            <p:ph type="title"/>
          </p:nvPr>
        </p:nvSpPr>
        <p:spPr/>
        <p:txBody>
          <a:bodyPr/>
          <a:lstStyle/>
          <a:p>
            <a:pPr eaLnBrk="1" hangingPunct="1">
              <a:defRPr/>
            </a:pPr>
            <a:r>
              <a:rPr lang="en-US" sz="3600">
                <a:solidFill>
                  <a:schemeClr val="tx1"/>
                </a:solidFill>
              </a:rPr>
              <a:t>How Do You Enforce Your Bargaining Rights?</a:t>
            </a:r>
          </a:p>
        </p:txBody>
      </p:sp>
      <p:sp>
        <p:nvSpPr>
          <p:cNvPr id="230403" name="Rectangle 3">
            <a:extLst>
              <a:ext uri="{FF2B5EF4-FFF2-40B4-BE49-F238E27FC236}">
                <a16:creationId xmlns:a16="http://schemas.microsoft.com/office/drawing/2014/main" id="{52546F03-8040-47D8-8AE5-B747800FBBA3}"/>
              </a:ext>
            </a:extLst>
          </p:cNvPr>
          <p:cNvSpPr>
            <a:spLocks noGrp="1" noChangeArrowheads="1"/>
          </p:cNvSpPr>
          <p:nvPr>
            <p:ph type="body" idx="1"/>
          </p:nvPr>
        </p:nvSpPr>
        <p:spPr>
          <a:xfrm>
            <a:off x="1295400" y="2057400"/>
            <a:ext cx="7391400" cy="4038600"/>
          </a:xfrm>
        </p:spPr>
        <p:txBody>
          <a:bodyPr/>
          <a:lstStyle/>
          <a:p>
            <a:pPr eaLnBrk="1" hangingPunct="1"/>
            <a:r>
              <a:rPr lang="en-US" altLang="en-US"/>
              <a:t>Unfair Labor Practices</a:t>
            </a:r>
          </a:p>
          <a:p>
            <a:pPr eaLnBrk="1" hangingPunct="1"/>
            <a:endParaRPr lang="en-US" altLang="en-US" sz="2000"/>
          </a:p>
          <a:p>
            <a:pPr eaLnBrk="1" hangingPunct="1"/>
            <a:r>
              <a:rPr lang="en-US" altLang="en-US"/>
              <a:t>Negotiability Appeals</a:t>
            </a:r>
          </a:p>
          <a:p>
            <a:pPr eaLnBrk="1" hangingPunct="1"/>
            <a:endParaRPr lang="en-US" altLang="en-US" sz="2000"/>
          </a:p>
          <a:p>
            <a:pPr eaLnBrk="1" hangingPunct="1"/>
            <a:r>
              <a:rPr lang="en-US" altLang="en-US"/>
              <a:t>Grievances</a:t>
            </a:r>
          </a:p>
          <a:p>
            <a:pPr eaLnBrk="1" hangingPunct="1"/>
            <a:endParaRPr lang="en-US" altLang="en-US" sz="2000"/>
          </a:p>
          <a:p>
            <a:pPr eaLnBrk="1" hangingPunct="1"/>
            <a:r>
              <a:rPr lang="en-US" altLang="en-US"/>
              <a:t>Impasses Panel</a:t>
            </a:r>
          </a:p>
        </p:txBody>
      </p:sp>
      <p:sp>
        <p:nvSpPr>
          <p:cNvPr id="230404" name="Text Box 4">
            <a:extLst>
              <a:ext uri="{FF2B5EF4-FFF2-40B4-BE49-F238E27FC236}">
                <a16:creationId xmlns:a16="http://schemas.microsoft.com/office/drawing/2014/main" id="{D160C92A-34F5-46B3-8607-358EC535CC6E}"/>
              </a:ext>
            </a:extLst>
          </p:cNvPr>
          <p:cNvSpPr txBox="1">
            <a:spLocks noChangeArrowheads="1"/>
          </p:cNvSpPr>
          <p:nvPr/>
        </p:nvSpPr>
        <p:spPr bwMode="auto">
          <a:xfrm>
            <a:off x="7086600" y="1676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pic>
        <p:nvPicPr>
          <p:cNvPr id="230405" name="Picture 5" descr="Law and Contract">
            <a:extLst>
              <a:ext uri="{FF2B5EF4-FFF2-40B4-BE49-F238E27FC236}">
                <a16:creationId xmlns:a16="http://schemas.microsoft.com/office/drawing/2014/main" id="{65F2837C-E693-4045-B368-96E307972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1858963"/>
            <a:ext cx="29845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569B205-F2EC-4AE9-B036-685D91B5066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23BE5ED-8BC6-4BD5-A09B-58C59F656FA9}" type="slidenum">
              <a:rPr lang="en-US" altLang="en-US" smtClean="0"/>
              <a:pPr>
                <a:defRPr/>
              </a:pPr>
              <a:t>126</a:t>
            </a:fld>
            <a:endParaRPr lang="en-US" altLang="en-US"/>
          </a:p>
        </p:txBody>
      </p:sp>
      <p:sp>
        <p:nvSpPr>
          <p:cNvPr id="7" name="Footer Placeholder 2">
            <a:extLst>
              <a:ext uri="{FF2B5EF4-FFF2-40B4-BE49-F238E27FC236}">
                <a16:creationId xmlns:a16="http://schemas.microsoft.com/office/drawing/2014/main" id="{911D3487-546D-471E-A5E1-271D17D7113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CBE62CEB-7902-4145-BABF-9A8A1766AA1A}"/>
              </a:ext>
            </a:extLst>
          </p:cNvPr>
          <p:cNvSpPr>
            <a:spLocks noGrp="1" noChangeArrowheads="1"/>
          </p:cNvSpPr>
          <p:nvPr>
            <p:ph type="title"/>
          </p:nvPr>
        </p:nvSpPr>
        <p:spPr/>
        <p:txBody>
          <a:bodyPr/>
          <a:lstStyle/>
          <a:p>
            <a:pPr eaLnBrk="1" hangingPunct="1">
              <a:defRPr/>
            </a:pPr>
            <a:r>
              <a:rPr lang="en-US"/>
              <a:t>Federal Labor Relations Authority</a:t>
            </a:r>
          </a:p>
        </p:txBody>
      </p:sp>
      <p:sp>
        <p:nvSpPr>
          <p:cNvPr id="232451" name="Text Box 3">
            <a:extLst>
              <a:ext uri="{FF2B5EF4-FFF2-40B4-BE49-F238E27FC236}">
                <a16:creationId xmlns:a16="http://schemas.microsoft.com/office/drawing/2014/main" id="{F4188B17-DDA2-4AC0-8008-2C4BB73AEE57}"/>
              </a:ext>
            </a:extLst>
          </p:cNvPr>
          <p:cNvSpPr txBox="1">
            <a:spLocks noChangeArrowheads="1"/>
          </p:cNvSpPr>
          <p:nvPr/>
        </p:nvSpPr>
        <p:spPr bwMode="auto">
          <a:xfrm>
            <a:off x="533400" y="44196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pPr>
            <a:endParaRPr lang="en-US" altLang="en-US" sz="1800" b="1"/>
          </a:p>
        </p:txBody>
      </p:sp>
      <p:sp>
        <p:nvSpPr>
          <p:cNvPr id="232452" name="Line 4">
            <a:extLst>
              <a:ext uri="{FF2B5EF4-FFF2-40B4-BE49-F238E27FC236}">
                <a16:creationId xmlns:a16="http://schemas.microsoft.com/office/drawing/2014/main" id="{46EE0553-E554-4EE9-A049-0401D812EE68}"/>
              </a:ext>
            </a:extLst>
          </p:cNvPr>
          <p:cNvSpPr>
            <a:spLocks noChangeShapeType="1"/>
          </p:cNvSpPr>
          <p:nvPr/>
        </p:nvSpPr>
        <p:spPr bwMode="auto">
          <a:xfrm flipV="1">
            <a:off x="1447800" y="3657600"/>
            <a:ext cx="0" cy="381000"/>
          </a:xfrm>
          <a:prstGeom prst="line">
            <a:avLst/>
          </a:prstGeom>
          <a:noFill/>
          <a:ln w="50800">
            <a:solidFill>
              <a:srgbClr val="006699"/>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32453" name="Line 5">
            <a:extLst>
              <a:ext uri="{FF2B5EF4-FFF2-40B4-BE49-F238E27FC236}">
                <a16:creationId xmlns:a16="http://schemas.microsoft.com/office/drawing/2014/main" id="{4BD21D3C-A644-4DE8-A2C6-3AAE180A78FC}"/>
              </a:ext>
            </a:extLst>
          </p:cNvPr>
          <p:cNvSpPr>
            <a:spLocks noChangeShapeType="1"/>
          </p:cNvSpPr>
          <p:nvPr/>
        </p:nvSpPr>
        <p:spPr bwMode="auto">
          <a:xfrm flipH="1" flipV="1">
            <a:off x="4572000" y="2819400"/>
            <a:ext cx="0" cy="1143000"/>
          </a:xfrm>
          <a:prstGeom prst="line">
            <a:avLst/>
          </a:prstGeom>
          <a:noFill/>
          <a:ln w="508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32454" name="Rectangle 6">
            <a:extLst>
              <a:ext uri="{FF2B5EF4-FFF2-40B4-BE49-F238E27FC236}">
                <a16:creationId xmlns:a16="http://schemas.microsoft.com/office/drawing/2014/main" id="{4191BC80-C0D5-4369-9F5A-1A11A510276D}"/>
              </a:ext>
            </a:extLst>
          </p:cNvPr>
          <p:cNvSpPr>
            <a:spLocks noChangeArrowheads="1"/>
          </p:cNvSpPr>
          <p:nvPr/>
        </p:nvSpPr>
        <p:spPr bwMode="auto">
          <a:xfrm>
            <a:off x="2062163" y="5334000"/>
            <a:ext cx="1801812" cy="914400"/>
          </a:xfrm>
          <a:prstGeom prst="rect">
            <a:avLst/>
          </a:prstGeom>
          <a:solidFill>
            <a:schemeClr val="bg1"/>
          </a:solidFill>
          <a:ln w="25400">
            <a:solidFill>
              <a:schemeClr val="tx1"/>
            </a:solidFill>
            <a:miter lim="800000"/>
            <a:headEnd/>
            <a:tailEnd/>
          </a:ln>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sz="2000"/>
              <a:t>Office of Admin Law Judges</a:t>
            </a:r>
          </a:p>
        </p:txBody>
      </p:sp>
      <p:sp>
        <p:nvSpPr>
          <p:cNvPr id="232455" name="Line 7">
            <a:extLst>
              <a:ext uri="{FF2B5EF4-FFF2-40B4-BE49-F238E27FC236}">
                <a16:creationId xmlns:a16="http://schemas.microsoft.com/office/drawing/2014/main" id="{8D845789-4348-45B4-920F-91AC9009DDED}"/>
              </a:ext>
            </a:extLst>
          </p:cNvPr>
          <p:cNvSpPr>
            <a:spLocks noChangeShapeType="1"/>
          </p:cNvSpPr>
          <p:nvPr/>
        </p:nvSpPr>
        <p:spPr bwMode="auto">
          <a:xfrm flipV="1">
            <a:off x="3429000" y="4343400"/>
            <a:ext cx="1143000" cy="990600"/>
          </a:xfrm>
          <a:prstGeom prst="line">
            <a:avLst/>
          </a:prstGeom>
          <a:noFill/>
          <a:ln w="508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32456" name="Rectangle 8">
            <a:extLst>
              <a:ext uri="{FF2B5EF4-FFF2-40B4-BE49-F238E27FC236}">
                <a16:creationId xmlns:a16="http://schemas.microsoft.com/office/drawing/2014/main" id="{04761225-93C5-4877-8C71-F1B7202CDAC5}"/>
              </a:ext>
            </a:extLst>
          </p:cNvPr>
          <p:cNvSpPr>
            <a:spLocks noChangeArrowheads="1"/>
          </p:cNvSpPr>
          <p:nvPr/>
        </p:nvSpPr>
        <p:spPr bwMode="auto">
          <a:xfrm>
            <a:off x="4800600" y="5334000"/>
            <a:ext cx="2514600" cy="914400"/>
          </a:xfrm>
          <a:prstGeom prst="rect">
            <a:avLst/>
          </a:prstGeom>
          <a:solidFill>
            <a:schemeClr val="bg1"/>
          </a:solidFill>
          <a:ln w="25400">
            <a:solidFill>
              <a:schemeClr val="tx1"/>
            </a:solidFill>
            <a:miter lim="800000"/>
            <a:headEnd/>
            <a:tailEnd/>
          </a:ln>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spcBef>
                <a:spcPts val="600"/>
              </a:spcBef>
              <a:spcAft>
                <a:spcPts val="600"/>
              </a:spcAft>
              <a:buFontTx/>
              <a:buNone/>
            </a:pPr>
            <a:r>
              <a:rPr lang="en-US" altLang="en-US" sz="2000"/>
              <a:t>Foreign Service Labor Relations Board</a:t>
            </a:r>
          </a:p>
        </p:txBody>
      </p:sp>
      <p:sp>
        <p:nvSpPr>
          <p:cNvPr id="232457" name="Rectangle 9">
            <a:extLst>
              <a:ext uri="{FF2B5EF4-FFF2-40B4-BE49-F238E27FC236}">
                <a16:creationId xmlns:a16="http://schemas.microsoft.com/office/drawing/2014/main" id="{FE386975-A55A-4E01-BA46-D2826A0519DE}"/>
              </a:ext>
            </a:extLst>
          </p:cNvPr>
          <p:cNvSpPr>
            <a:spLocks noChangeArrowheads="1"/>
          </p:cNvSpPr>
          <p:nvPr/>
        </p:nvSpPr>
        <p:spPr bwMode="auto">
          <a:xfrm>
            <a:off x="6308725" y="4038600"/>
            <a:ext cx="2508250" cy="914400"/>
          </a:xfrm>
          <a:prstGeom prst="rect">
            <a:avLst/>
          </a:prstGeom>
          <a:solidFill>
            <a:schemeClr val="bg1"/>
          </a:solidFill>
          <a:ln w="25400">
            <a:solidFill>
              <a:schemeClr val="tx1"/>
            </a:solidFill>
            <a:miter lim="800000"/>
            <a:headEnd/>
            <a:tailEnd/>
          </a:ln>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spcBef>
                <a:spcPts val="600"/>
              </a:spcBef>
              <a:spcAft>
                <a:spcPts val="600"/>
              </a:spcAft>
              <a:buFontTx/>
              <a:buNone/>
            </a:pPr>
            <a:r>
              <a:rPr lang="en-US" altLang="en-US" sz="2000"/>
              <a:t>Foreign Service Impasse Disputes Panel</a:t>
            </a:r>
          </a:p>
        </p:txBody>
      </p:sp>
      <p:sp>
        <p:nvSpPr>
          <p:cNvPr id="232458" name="Line 10">
            <a:extLst>
              <a:ext uri="{FF2B5EF4-FFF2-40B4-BE49-F238E27FC236}">
                <a16:creationId xmlns:a16="http://schemas.microsoft.com/office/drawing/2014/main" id="{2C6C8082-1CD6-415E-80E6-339C79466E27}"/>
              </a:ext>
            </a:extLst>
          </p:cNvPr>
          <p:cNvSpPr>
            <a:spLocks noChangeShapeType="1"/>
          </p:cNvSpPr>
          <p:nvPr/>
        </p:nvSpPr>
        <p:spPr bwMode="auto">
          <a:xfrm flipV="1">
            <a:off x="1905000" y="2438400"/>
            <a:ext cx="2057400" cy="381000"/>
          </a:xfrm>
          <a:prstGeom prst="line">
            <a:avLst/>
          </a:prstGeom>
          <a:noFill/>
          <a:ln w="508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32459" name="Line 11">
            <a:extLst>
              <a:ext uri="{FF2B5EF4-FFF2-40B4-BE49-F238E27FC236}">
                <a16:creationId xmlns:a16="http://schemas.microsoft.com/office/drawing/2014/main" id="{3A0766FA-03E5-4608-B0D2-D854013C073A}"/>
              </a:ext>
            </a:extLst>
          </p:cNvPr>
          <p:cNvSpPr>
            <a:spLocks noChangeShapeType="1"/>
          </p:cNvSpPr>
          <p:nvPr/>
        </p:nvSpPr>
        <p:spPr bwMode="auto">
          <a:xfrm flipH="1" flipV="1">
            <a:off x="4572000" y="4343400"/>
            <a:ext cx="1143000" cy="990600"/>
          </a:xfrm>
          <a:prstGeom prst="line">
            <a:avLst/>
          </a:prstGeom>
          <a:noFill/>
          <a:ln w="508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32460" name="Line 12">
            <a:extLst>
              <a:ext uri="{FF2B5EF4-FFF2-40B4-BE49-F238E27FC236}">
                <a16:creationId xmlns:a16="http://schemas.microsoft.com/office/drawing/2014/main" id="{07E8D2A3-DEC3-42BB-A5ED-C539BF3B0BD0}"/>
              </a:ext>
            </a:extLst>
          </p:cNvPr>
          <p:cNvSpPr>
            <a:spLocks noChangeShapeType="1"/>
          </p:cNvSpPr>
          <p:nvPr/>
        </p:nvSpPr>
        <p:spPr bwMode="auto">
          <a:xfrm flipH="1" flipV="1">
            <a:off x="5029200" y="2438400"/>
            <a:ext cx="2057400" cy="381000"/>
          </a:xfrm>
          <a:prstGeom prst="line">
            <a:avLst/>
          </a:prstGeom>
          <a:noFill/>
          <a:ln w="508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pic>
        <p:nvPicPr>
          <p:cNvPr id="232461" name="Picture 13" descr="ng_logo">
            <a:extLst>
              <a:ext uri="{FF2B5EF4-FFF2-40B4-BE49-F238E27FC236}">
                <a16:creationId xmlns:a16="http://schemas.microsoft.com/office/drawing/2014/main" id="{04F437A2-F371-4FA8-A715-A60F776DE6E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48100" y="1751013"/>
            <a:ext cx="1447800" cy="1438275"/>
          </a:xfrm>
        </p:spPr>
      </p:pic>
      <p:sp>
        <p:nvSpPr>
          <p:cNvPr id="232462" name="Rectangle 14">
            <a:extLst>
              <a:ext uri="{FF2B5EF4-FFF2-40B4-BE49-F238E27FC236}">
                <a16:creationId xmlns:a16="http://schemas.microsoft.com/office/drawing/2014/main" id="{5642BBB9-3C3E-4739-9D2E-AB3450DC08BD}"/>
              </a:ext>
            </a:extLst>
          </p:cNvPr>
          <p:cNvSpPr>
            <a:spLocks noChangeArrowheads="1"/>
          </p:cNvSpPr>
          <p:nvPr/>
        </p:nvSpPr>
        <p:spPr bwMode="auto">
          <a:xfrm>
            <a:off x="304800" y="4038600"/>
            <a:ext cx="2339975" cy="854075"/>
          </a:xfrm>
          <a:prstGeom prst="rect">
            <a:avLst/>
          </a:prstGeom>
          <a:solidFill>
            <a:schemeClr val="bg1"/>
          </a:solidFill>
          <a:ln w="25400">
            <a:solidFill>
              <a:schemeClr val="tx1"/>
            </a:solidFill>
            <a:miter lim="800000"/>
            <a:headEnd/>
            <a:tailEnd/>
          </a:ln>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spcBef>
                <a:spcPts val="600"/>
              </a:spcBef>
              <a:spcAft>
                <a:spcPts val="600"/>
              </a:spcAft>
              <a:buFontTx/>
              <a:buNone/>
            </a:pPr>
            <a:r>
              <a:rPr lang="en-US" altLang="en-US" sz="2000"/>
              <a:t>Seven Regional Offices</a:t>
            </a:r>
          </a:p>
        </p:txBody>
      </p:sp>
      <p:sp>
        <p:nvSpPr>
          <p:cNvPr id="232463" name="Line 15">
            <a:extLst>
              <a:ext uri="{FF2B5EF4-FFF2-40B4-BE49-F238E27FC236}">
                <a16:creationId xmlns:a16="http://schemas.microsoft.com/office/drawing/2014/main" id="{F94CC2AE-35F5-438A-BCC7-FBE14F543538}"/>
              </a:ext>
            </a:extLst>
          </p:cNvPr>
          <p:cNvSpPr>
            <a:spLocks noChangeShapeType="1"/>
          </p:cNvSpPr>
          <p:nvPr/>
        </p:nvSpPr>
        <p:spPr bwMode="auto">
          <a:xfrm flipV="1">
            <a:off x="7543800" y="3657600"/>
            <a:ext cx="0" cy="381000"/>
          </a:xfrm>
          <a:prstGeom prst="line">
            <a:avLst/>
          </a:prstGeom>
          <a:noFill/>
          <a:ln w="508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32464" name="Rectangle 16">
            <a:extLst>
              <a:ext uri="{FF2B5EF4-FFF2-40B4-BE49-F238E27FC236}">
                <a16:creationId xmlns:a16="http://schemas.microsoft.com/office/drawing/2014/main" id="{7AE9A564-DDCA-4388-AB11-82F776A422A0}"/>
              </a:ext>
            </a:extLst>
          </p:cNvPr>
          <p:cNvSpPr>
            <a:spLocks noGrp="1" noChangeArrowheads="1"/>
          </p:cNvSpPr>
          <p:nvPr>
            <p:ph type="body" sz="half" idx="2"/>
          </p:nvPr>
        </p:nvSpPr>
        <p:spPr>
          <a:xfrm>
            <a:off x="228600" y="2819400"/>
            <a:ext cx="3100388" cy="731838"/>
          </a:xfrm>
          <a:solidFill>
            <a:schemeClr val="bg1"/>
          </a:solidFill>
          <a:ln w="25400">
            <a:solidFill>
              <a:schemeClr val="tx1"/>
            </a:solidFill>
            <a:miter lim="800000"/>
            <a:headEnd/>
            <a:tailEnd/>
          </a:ln>
        </p:spPr>
        <p:txBody>
          <a:bodyPr anchor="ctr"/>
          <a:lstStyle/>
          <a:p>
            <a:pPr marL="0" indent="0" algn="ctr" eaLnBrk="1" hangingPunct="1">
              <a:lnSpc>
                <a:spcPct val="90000"/>
              </a:lnSpc>
              <a:spcBef>
                <a:spcPct val="0"/>
              </a:spcBef>
              <a:buFontTx/>
              <a:buNone/>
            </a:pPr>
            <a:r>
              <a:rPr lang="en-US" altLang="en-US" sz="2000"/>
              <a:t>The Office of the General Counsel</a:t>
            </a:r>
          </a:p>
        </p:txBody>
      </p:sp>
      <p:sp>
        <p:nvSpPr>
          <p:cNvPr id="232465" name="Rectangle 17">
            <a:extLst>
              <a:ext uri="{FF2B5EF4-FFF2-40B4-BE49-F238E27FC236}">
                <a16:creationId xmlns:a16="http://schemas.microsoft.com/office/drawing/2014/main" id="{E7B9FDE3-3772-4CBD-A572-B37DBA8B855A}"/>
              </a:ext>
            </a:extLst>
          </p:cNvPr>
          <p:cNvSpPr>
            <a:spLocks noChangeArrowheads="1"/>
          </p:cNvSpPr>
          <p:nvPr/>
        </p:nvSpPr>
        <p:spPr bwMode="auto">
          <a:xfrm>
            <a:off x="3411538" y="3962400"/>
            <a:ext cx="2205037" cy="427038"/>
          </a:xfrm>
          <a:prstGeom prst="rect">
            <a:avLst/>
          </a:prstGeom>
          <a:solidFill>
            <a:schemeClr val="bg1"/>
          </a:solidFill>
          <a:ln w="25400">
            <a:solidFill>
              <a:schemeClr val="tx1"/>
            </a:solidFill>
            <a:miter lim="800000"/>
            <a:headEnd/>
            <a:tailEnd/>
          </a:ln>
        </p:spPr>
        <p:txBody>
          <a:bodyPr anchor="ctr"/>
          <a:lstStyle>
            <a:lvl1pPr marL="342900" indent="-3429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sz="2000"/>
              <a:t>The Authority</a:t>
            </a:r>
          </a:p>
        </p:txBody>
      </p:sp>
      <p:sp>
        <p:nvSpPr>
          <p:cNvPr id="232466" name="Rectangle 18">
            <a:extLst>
              <a:ext uri="{FF2B5EF4-FFF2-40B4-BE49-F238E27FC236}">
                <a16:creationId xmlns:a16="http://schemas.microsoft.com/office/drawing/2014/main" id="{F223142F-6315-4713-9E51-9EC5A7E1E0D5}"/>
              </a:ext>
            </a:extLst>
          </p:cNvPr>
          <p:cNvSpPr>
            <a:spLocks noChangeArrowheads="1"/>
          </p:cNvSpPr>
          <p:nvPr/>
        </p:nvSpPr>
        <p:spPr bwMode="auto">
          <a:xfrm>
            <a:off x="5791200" y="2819400"/>
            <a:ext cx="3101975" cy="731838"/>
          </a:xfrm>
          <a:prstGeom prst="rect">
            <a:avLst/>
          </a:prstGeom>
          <a:solidFill>
            <a:schemeClr val="bg1"/>
          </a:solidFill>
          <a:ln w="25400">
            <a:solidFill>
              <a:schemeClr val="tx1"/>
            </a:solidFill>
            <a:miter lim="800000"/>
            <a:headEnd/>
            <a:tailEnd/>
          </a:ln>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sz="2000"/>
              <a:t>The Federal Service Impasses Panel</a:t>
            </a:r>
          </a:p>
        </p:txBody>
      </p:sp>
      <p:sp>
        <p:nvSpPr>
          <p:cNvPr id="2" name="Slide Number Placeholder 1">
            <a:extLst>
              <a:ext uri="{FF2B5EF4-FFF2-40B4-BE49-F238E27FC236}">
                <a16:creationId xmlns:a16="http://schemas.microsoft.com/office/drawing/2014/main" id="{519ED7A9-E1B0-4B8E-9BF2-46115E4B118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E166355-8A97-4669-B357-6CFAE0572AB1}" type="slidenum">
              <a:rPr lang="en-US" altLang="en-US" smtClean="0"/>
              <a:pPr>
                <a:defRPr/>
              </a:pPr>
              <a:t>127</a:t>
            </a:fld>
            <a:endParaRPr lang="en-US" altLang="en-US"/>
          </a:p>
        </p:txBody>
      </p:sp>
      <p:sp>
        <p:nvSpPr>
          <p:cNvPr id="20" name="Footer Placeholder 2">
            <a:extLst>
              <a:ext uri="{FF2B5EF4-FFF2-40B4-BE49-F238E27FC236}">
                <a16:creationId xmlns:a16="http://schemas.microsoft.com/office/drawing/2014/main" id="{5F752EBC-7FAC-4C95-8EF8-B2361EE1573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1EDF-F71D-4E85-88DD-2E3882C19D8E}"/>
              </a:ext>
            </a:extLst>
          </p:cNvPr>
          <p:cNvSpPr>
            <a:spLocks noGrp="1"/>
          </p:cNvSpPr>
          <p:nvPr>
            <p:ph type="title"/>
          </p:nvPr>
        </p:nvSpPr>
        <p:spPr>
          <a:xfrm>
            <a:off x="457200" y="23813"/>
            <a:ext cx="8229600" cy="1143000"/>
          </a:xfrm>
        </p:spPr>
        <p:txBody>
          <a:bodyPr/>
          <a:lstStyle/>
          <a:p>
            <a:pPr>
              <a:defRPr/>
            </a:pPr>
            <a:r>
              <a:rPr lang="en-US" sz="3200" dirty="0"/>
              <a:t>Unfair Labor Practice Charge Exercise</a:t>
            </a:r>
          </a:p>
        </p:txBody>
      </p:sp>
      <p:sp>
        <p:nvSpPr>
          <p:cNvPr id="3" name="Content Placeholder 2">
            <a:extLst>
              <a:ext uri="{FF2B5EF4-FFF2-40B4-BE49-F238E27FC236}">
                <a16:creationId xmlns:a16="http://schemas.microsoft.com/office/drawing/2014/main" id="{125DC773-B6CA-4077-AEEB-7DB13668B668}"/>
              </a:ext>
            </a:extLst>
          </p:cNvPr>
          <p:cNvSpPr>
            <a:spLocks noGrp="1"/>
          </p:cNvSpPr>
          <p:nvPr>
            <p:ph sz="half" idx="1"/>
          </p:nvPr>
        </p:nvSpPr>
        <p:spPr>
          <a:xfrm>
            <a:off x="533400" y="1600200"/>
            <a:ext cx="8153400" cy="4495800"/>
          </a:xfrm>
        </p:spPr>
        <p:txBody>
          <a:bodyPr/>
          <a:lstStyle/>
          <a:p>
            <a:pPr marL="0" indent="0">
              <a:buFontTx/>
              <a:buNone/>
              <a:defRPr/>
            </a:pPr>
            <a:r>
              <a:rPr lang="en-US" sz="1800" dirty="0"/>
              <a:t>Supervisor John Jones did not grant leave to Sheila Smith when she requested leave for the week between Christmas and New Years. Sheila is one of the senior employees in the office. In denying the request the new manager Jones said its wasn’t fair that for the last 5 years the senior employees got priority over the junior employees and he was going to change that to make holiday leave fair for all employees.  For a number of years Sheila was a junior employee and complied with the rule that senior employees got first choice. Now that she is a senior employee she doesn’t think it is fair that she does not get her leave. The practice of giving first choice to senior employees has been in effect for as long as she can remember. </a:t>
            </a:r>
          </a:p>
          <a:p>
            <a:pPr>
              <a:defRPr/>
            </a:pPr>
            <a:endParaRPr lang="en-US" sz="1800" dirty="0"/>
          </a:p>
          <a:p>
            <a:pPr marL="0" indent="0">
              <a:buFontTx/>
              <a:buNone/>
              <a:defRPr/>
            </a:pPr>
            <a:r>
              <a:rPr lang="en-US" sz="1800" dirty="0"/>
              <a:t>She comes to the union and asks for help. </a:t>
            </a:r>
          </a:p>
          <a:p>
            <a:pPr>
              <a:defRPr/>
            </a:pPr>
            <a:endParaRPr lang="en-US" sz="1800" dirty="0"/>
          </a:p>
          <a:p>
            <a:pPr marL="0" indent="0">
              <a:buFontTx/>
              <a:buNone/>
              <a:defRPr/>
            </a:pPr>
            <a:r>
              <a:rPr lang="en-US" sz="1800" dirty="0"/>
              <a:t>Prepare an unfair labor practice charge and grievance as appropriate. </a:t>
            </a:r>
          </a:p>
        </p:txBody>
      </p:sp>
      <p:sp>
        <p:nvSpPr>
          <p:cNvPr id="4" name="Slide Number Placeholder 3">
            <a:extLst>
              <a:ext uri="{FF2B5EF4-FFF2-40B4-BE49-F238E27FC236}">
                <a16:creationId xmlns:a16="http://schemas.microsoft.com/office/drawing/2014/main" id="{933AC1DC-15A7-40C9-AF22-44D87E90F59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9399EA4-E658-407E-9EE8-FD0C55A14244}" type="slidenum">
              <a:rPr lang="en-US" altLang="en-US" smtClean="0"/>
              <a:pPr>
                <a:defRPr/>
              </a:pPr>
              <a:t>128</a:t>
            </a:fld>
            <a:endParaRPr lang="en-US" altLang="en-US"/>
          </a:p>
        </p:txBody>
      </p:sp>
      <p:sp>
        <p:nvSpPr>
          <p:cNvPr id="5" name="Footer Placeholder 2">
            <a:extLst>
              <a:ext uri="{FF2B5EF4-FFF2-40B4-BE49-F238E27FC236}">
                <a16:creationId xmlns:a16="http://schemas.microsoft.com/office/drawing/2014/main" id="{E1A9238F-DE53-4736-9C59-82ADF46EC6C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7AF1-8518-484A-9F51-428869A19375}"/>
              </a:ext>
            </a:extLst>
          </p:cNvPr>
          <p:cNvSpPr>
            <a:spLocks noGrp="1"/>
          </p:cNvSpPr>
          <p:nvPr>
            <p:ph type="title"/>
          </p:nvPr>
        </p:nvSpPr>
        <p:spPr>
          <a:xfrm>
            <a:off x="457200" y="304800"/>
            <a:ext cx="8229600" cy="762000"/>
          </a:xfrm>
        </p:spPr>
        <p:txBody>
          <a:bodyPr>
            <a:normAutofit/>
          </a:bodyPr>
          <a:lstStyle/>
          <a:p>
            <a:pPr>
              <a:defRPr/>
            </a:pPr>
            <a:r>
              <a:rPr lang="en-US" dirty="0"/>
              <a:t>What Are Ground Rules?</a:t>
            </a:r>
          </a:p>
        </p:txBody>
      </p:sp>
      <p:sp>
        <p:nvSpPr>
          <p:cNvPr id="235523" name="Content Placeholder 2">
            <a:extLst>
              <a:ext uri="{FF2B5EF4-FFF2-40B4-BE49-F238E27FC236}">
                <a16:creationId xmlns:a16="http://schemas.microsoft.com/office/drawing/2014/main" id="{BA49802D-D04B-4F8E-874B-EA5D7146CA87}"/>
              </a:ext>
            </a:extLst>
          </p:cNvPr>
          <p:cNvSpPr>
            <a:spLocks noGrp="1" noChangeArrowheads="1"/>
          </p:cNvSpPr>
          <p:nvPr>
            <p:ph idx="1"/>
          </p:nvPr>
        </p:nvSpPr>
        <p:spPr>
          <a:xfrm>
            <a:off x="457200" y="1295400"/>
            <a:ext cx="8229600" cy="5029200"/>
          </a:xfrm>
        </p:spPr>
        <p:txBody>
          <a:bodyPr/>
          <a:lstStyle/>
          <a:p>
            <a:pPr>
              <a:lnSpc>
                <a:spcPct val="150000"/>
              </a:lnSpc>
            </a:pPr>
            <a:r>
              <a:rPr lang="en-US" altLang="en-US" sz="2000"/>
              <a:t>Procedures for conduct of bargaining</a:t>
            </a:r>
          </a:p>
          <a:p>
            <a:pPr>
              <a:lnSpc>
                <a:spcPct val="150000"/>
              </a:lnSpc>
            </a:pPr>
            <a:r>
              <a:rPr lang="en-US" altLang="en-US" sz="2000"/>
              <a:t>Need to set agreed upon process</a:t>
            </a:r>
          </a:p>
          <a:p>
            <a:pPr>
              <a:lnSpc>
                <a:spcPct val="150000"/>
              </a:lnSpc>
            </a:pPr>
            <a:r>
              <a:rPr lang="en-US" altLang="en-US" sz="2000"/>
              <a:t>Govern how negotiations will be conducted including behavior of negotiators</a:t>
            </a:r>
          </a:p>
          <a:p>
            <a:pPr>
              <a:lnSpc>
                <a:spcPct val="150000"/>
              </a:lnSpc>
            </a:pPr>
            <a:r>
              <a:rPr lang="en-US" altLang="en-US" sz="2000"/>
              <a:t>Negotiated by the parties prior to bargaining</a:t>
            </a:r>
          </a:p>
          <a:p>
            <a:pPr>
              <a:lnSpc>
                <a:spcPct val="150000"/>
              </a:lnSpc>
            </a:pPr>
            <a:r>
              <a:rPr lang="en-US" altLang="en-US" sz="2000"/>
              <a:t>Ground rules are different based on traditional or interest-based bargaining</a:t>
            </a:r>
          </a:p>
          <a:p>
            <a:pPr>
              <a:lnSpc>
                <a:spcPct val="150000"/>
              </a:lnSpc>
            </a:pPr>
            <a:r>
              <a:rPr lang="en-US" altLang="en-US" sz="2000"/>
              <a:t>Essential for term negotiations may or may not be necessary for mid-term bargaining</a:t>
            </a:r>
          </a:p>
        </p:txBody>
      </p:sp>
      <p:sp>
        <p:nvSpPr>
          <p:cNvPr id="3" name="Slide Number Placeholder 2">
            <a:extLst>
              <a:ext uri="{FF2B5EF4-FFF2-40B4-BE49-F238E27FC236}">
                <a16:creationId xmlns:a16="http://schemas.microsoft.com/office/drawing/2014/main" id="{B115A186-29D7-47CC-B239-4D23715C67D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0351DDB-F808-4FF6-82A5-47FDCDAB8FEF}" type="slidenum">
              <a:rPr lang="en-US" altLang="en-US" smtClean="0"/>
              <a:pPr>
                <a:defRPr/>
              </a:pPr>
              <a:t>129</a:t>
            </a:fld>
            <a:endParaRPr lang="en-US" altLang="en-US"/>
          </a:p>
        </p:txBody>
      </p:sp>
      <p:sp>
        <p:nvSpPr>
          <p:cNvPr id="5" name="Footer Placeholder 2">
            <a:extLst>
              <a:ext uri="{FF2B5EF4-FFF2-40B4-BE49-F238E27FC236}">
                <a16:creationId xmlns:a16="http://schemas.microsoft.com/office/drawing/2014/main" id="{9844E432-8B01-48D6-BDCB-6FFB287E37B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A4F3-B863-4076-AD11-6BF43A315F64}"/>
              </a:ext>
            </a:extLst>
          </p:cNvPr>
          <p:cNvSpPr>
            <a:spLocks noGrp="1"/>
          </p:cNvSpPr>
          <p:nvPr>
            <p:ph type="title"/>
          </p:nvPr>
        </p:nvSpPr>
        <p:spPr/>
        <p:txBody>
          <a:bodyPr/>
          <a:lstStyle/>
          <a:p>
            <a:pPr>
              <a:defRPr/>
            </a:pPr>
            <a:r>
              <a:rPr lang="en-US" dirty="0"/>
              <a:t>Representative Bargaining</a:t>
            </a:r>
          </a:p>
        </p:txBody>
      </p:sp>
      <p:sp>
        <p:nvSpPr>
          <p:cNvPr id="24579" name="Content Placeholder 2">
            <a:extLst>
              <a:ext uri="{FF2B5EF4-FFF2-40B4-BE49-F238E27FC236}">
                <a16:creationId xmlns:a16="http://schemas.microsoft.com/office/drawing/2014/main" id="{FBEE5913-3484-4076-9593-6CE7369ABE21}"/>
              </a:ext>
            </a:extLst>
          </p:cNvPr>
          <p:cNvSpPr>
            <a:spLocks noGrp="1" noChangeArrowheads="1"/>
          </p:cNvSpPr>
          <p:nvPr>
            <p:ph idx="1"/>
          </p:nvPr>
        </p:nvSpPr>
        <p:spPr>
          <a:xfrm>
            <a:off x="457200" y="2209800"/>
            <a:ext cx="8229600" cy="3886200"/>
          </a:xfrm>
        </p:spPr>
        <p:txBody>
          <a:bodyPr/>
          <a:lstStyle/>
          <a:p>
            <a:r>
              <a:rPr lang="en-US" altLang="en-US" sz="2600"/>
              <a:t>Person representing a party in negotiations must have authority to bind its side to an agreement</a:t>
            </a:r>
          </a:p>
          <a:p>
            <a:endParaRPr lang="en-US" altLang="en-US" sz="2600"/>
          </a:p>
          <a:p>
            <a:r>
              <a:rPr lang="en-US" altLang="en-US" sz="2600"/>
              <a:t>Each side has the right to seek guidance</a:t>
            </a:r>
          </a:p>
          <a:p>
            <a:endParaRPr lang="en-US" altLang="en-US" sz="2600"/>
          </a:p>
          <a:p>
            <a:endParaRPr lang="en-US" altLang="en-US" sz="2600"/>
          </a:p>
        </p:txBody>
      </p:sp>
      <p:sp>
        <p:nvSpPr>
          <p:cNvPr id="3" name="Slide Number Placeholder 2">
            <a:extLst>
              <a:ext uri="{FF2B5EF4-FFF2-40B4-BE49-F238E27FC236}">
                <a16:creationId xmlns:a16="http://schemas.microsoft.com/office/drawing/2014/main" id="{D861305D-5991-47E9-8A03-9F00C6E5D43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268CE77-F22F-4268-BDE5-179FD5E0926A}" type="slidenum">
              <a:rPr lang="en-US" altLang="en-US" smtClean="0"/>
              <a:pPr>
                <a:defRPr/>
              </a:pPr>
              <a:t>13</a:t>
            </a:fld>
            <a:endParaRPr lang="en-US" altLang="en-US"/>
          </a:p>
        </p:txBody>
      </p:sp>
      <p:sp>
        <p:nvSpPr>
          <p:cNvPr id="5" name="Footer Placeholder 2">
            <a:extLst>
              <a:ext uri="{FF2B5EF4-FFF2-40B4-BE49-F238E27FC236}">
                <a16:creationId xmlns:a16="http://schemas.microsoft.com/office/drawing/2014/main" id="{078D9DC9-09E5-4CA2-80B4-0D57975E65D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DCC4-57CD-469E-ACBF-A338AA6710C2}"/>
              </a:ext>
            </a:extLst>
          </p:cNvPr>
          <p:cNvSpPr>
            <a:spLocks noGrp="1"/>
          </p:cNvSpPr>
          <p:nvPr>
            <p:ph type="title"/>
          </p:nvPr>
        </p:nvSpPr>
        <p:spPr>
          <a:xfrm>
            <a:off x="457200" y="304800"/>
            <a:ext cx="8229600" cy="304800"/>
          </a:xfrm>
        </p:spPr>
        <p:txBody>
          <a:bodyPr>
            <a:noAutofit/>
          </a:bodyPr>
          <a:lstStyle/>
          <a:p>
            <a:pPr>
              <a:defRPr/>
            </a:pPr>
            <a:r>
              <a:rPr lang="en-US" dirty="0"/>
              <a:t>Ground Rules</a:t>
            </a:r>
          </a:p>
        </p:txBody>
      </p:sp>
      <p:sp>
        <p:nvSpPr>
          <p:cNvPr id="3" name="Content Placeholder 2">
            <a:extLst>
              <a:ext uri="{FF2B5EF4-FFF2-40B4-BE49-F238E27FC236}">
                <a16:creationId xmlns:a16="http://schemas.microsoft.com/office/drawing/2014/main" id="{20058E22-6789-457A-A8BC-2EB39A6AF4E2}"/>
              </a:ext>
            </a:extLst>
          </p:cNvPr>
          <p:cNvSpPr>
            <a:spLocks noGrp="1"/>
          </p:cNvSpPr>
          <p:nvPr>
            <p:ph idx="1"/>
          </p:nvPr>
        </p:nvSpPr>
        <p:spPr>
          <a:xfrm>
            <a:off x="457200" y="1066800"/>
            <a:ext cx="8305800" cy="4800600"/>
          </a:xfrm>
        </p:spPr>
        <p:txBody>
          <a:bodyPr>
            <a:normAutofit fontScale="70000" lnSpcReduction="20000"/>
          </a:bodyPr>
          <a:lstStyle/>
          <a:p>
            <a:pPr>
              <a:defRPr/>
            </a:pPr>
            <a:r>
              <a:rPr lang="en-US" dirty="0"/>
              <a:t>State what is being negotiated – term agreement, mid term</a:t>
            </a:r>
          </a:p>
          <a:p>
            <a:pPr>
              <a:defRPr/>
            </a:pPr>
            <a:r>
              <a:rPr lang="en-US" dirty="0"/>
              <a:t>Establish chief negotiators and their roles and responsibilities</a:t>
            </a:r>
          </a:p>
          <a:p>
            <a:pPr>
              <a:defRPr/>
            </a:pPr>
            <a:r>
              <a:rPr lang="en-US" dirty="0"/>
              <a:t>Number of bargaining team members</a:t>
            </a:r>
          </a:p>
          <a:p>
            <a:pPr>
              <a:defRPr/>
            </a:pPr>
            <a:r>
              <a:rPr lang="en-US" dirty="0"/>
              <a:t>Use of non-employee bargaining team members</a:t>
            </a:r>
          </a:p>
          <a:p>
            <a:pPr>
              <a:defRPr/>
            </a:pPr>
            <a:r>
              <a:rPr lang="en-US" dirty="0"/>
              <a:t>Whether there will be alternates and when alternates will be used</a:t>
            </a:r>
          </a:p>
          <a:p>
            <a:pPr>
              <a:defRPr/>
            </a:pPr>
            <a:r>
              <a:rPr lang="en-US" dirty="0"/>
              <a:t>Observers</a:t>
            </a:r>
          </a:p>
          <a:p>
            <a:pPr>
              <a:defRPr/>
            </a:pPr>
            <a:r>
              <a:rPr lang="en-US" dirty="0"/>
              <a:t>Rules of behavior at the table</a:t>
            </a:r>
          </a:p>
          <a:p>
            <a:pPr>
              <a:defRPr/>
            </a:pPr>
            <a:r>
              <a:rPr lang="en-US" dirty="0"/>
              <a:t>Location for bargaining and responsibility for meeting space and logistics</a:t>
            </a:r>
          </a:p>
          <a:p>
            <a:pPr>
              <a:defRPr/>
            </a:pPr>
            <a:r>
              <a:rPr lang="en-US" dirty="0"/>
              <a:t>Schedule for bargaining including days and hours</a:t>
            </a:r>
          </a:p>
          <a:p>
            <a:pPr>
              <a:defRPr/>
            </a:pPr>
            <a:r>
              <a:rPr lang="en-US" dirty="0"/>
              <a:t>How and when proposals will be exchanged</a:t>
            </a:r>
          </a:p>
          <a:p>
            <a:pPr>
              <a:defRPr/>
            </a:pPr>
            <a:r>
              <a:rPr lang="en-US" dirty="0"/>
              <a:t>If interest-based exchange of issues and interests</a:t>
            </a:r>
          </a:p>
          <a:p>
            <a:pPr>
              <a:defRPr/>
            </a:pPr>
            <a:endParaRPr lang="en-US" dirty="0"/>
          </a:p>
          <a:p>
            <a:pPr>
              <a:defRPr/>
            </a:pPr>
            <a:endParaRPr lang="en-US" dirty="0"/>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B1D153CD-975A-45C0-A599-EB793FDECEF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3DCF0D5-1280-42B8-8E66-49782DBEB119}" type="slidenum">
              <a:rPr lang="en-US" altLang="en-US" smtClean="0"/>
              <a:pPr>
                <a:defRPr/>
              </a:pPr>
              <a:t>130</a:t>
            </a:fld>
            <a:endParaRPr lang="en-US" altLang="en-US"/>
          </a:p>
        </p:txBody>
      </p:sp>
      <p:sp>
        <p:nvSpPr>
          <p:cNvPr id="5" name="Footer Placeholder 2">
            <a:extLst>
              <a:ext uri="{FF2B5EF4-FFF2-40B4-BE49-F238E27FC236}">
                <a16:creationId xmlns:a16="http://schemas.microsoft.com/office/drawing/2014/main" id="{43CAFD5F-78FE-4A5C-B022-0C9786A4D1D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7947-5150-4C4A-BAC2-082901B09B93}"/>
              </a:ext>
            </a:extLst>
          </p:cNvPr>
          <p:cNvSpPr>
            <a:spLocks noGrp="1"/>
          </p:cNvSpPr>
          <p:nvPr>
            <p:ph type="title"/>
          </p:nvPr>
        </p:nvSpPr>
        <p:spPr>
          <a:xfrm>
            <a:off x="457200" y="304800"/>
            <a:ext cx="8229600" cy="304800"/>
          </a:xfrm>
        </p:spPr>
        <p:txBody>
          <a:bodyPr>
            <a:noAutofit/>
          </a:bodyPr>
          <a:lstStyle/>
          <a:p>
            <a:pPr>
              <a:defRPr/>
            </a:pPr>
            <a:r>
              <a:rPr lang="en-US" dirty="0"/>
              <a:t>Ground Rules</a:t>
            </a:r>
          </a:p>
        </p:txBody>
      </p:sp>
      <p:sp>
        <p:nvSpPr>
          <p:cNvPr id="237571" name="Content Placeholder 2">
            <a:extLst>
              <a:ext uri="{FF2B5EF4-FFF2-40B4-BE49-F238E27FC236}">
                <a16:creationId xmlns:a16="http://schemas.microsoft.com/office/drawing/2014/main" id="{41B4D983-7F1B-40AC-BC25-AB36B70AE631}"/>
              </a:ext>
            </a:extLst>
          </p:cNvPr>
          <p:cNvSpPr>
            <a:spLocks noGrp="1" noChangeArrowheads="1"/>
          </p:cNvSpPr>
          <p:nvPr>
            <p:ph idx="1"/>
          </p:nvPr>
        </p:nvSpPr>
        <p:spPr>
          <a:xfrm>
            <a:off x="457200" y="933450"/>
            <a:ext cx="8229600" cy="5638800"/>
          </a:xfrm>
        </p:spPr>
        <p:txBody>
          <a:bodyPr/>
          <a:lstStyle/>
          <a:p>
            <a:r>
              <a:rPr lang="en-US" altLang="en-US" sz="2200"/>
              <a:t>When bargaining will commence</a:t>
            </a:r>
          </a:p>
          <a:p>
            <a:r>
              <a:rPr lang="en-US" altLang="en-US" sz="2200"/>
              <a:t>Sequence of when articles will be bargained</a:t>
            </a:r>
          </a:p>
          <a:p>
            <a:r>
              <a:rPr lang="en-US" altLang="en-US" sz="2200"/>
              <a:t>Length of period of time for bargaining</a:t>
            </a:r>
          </a:p>
          <a:p>
            <a:r>
              <a:rPr lang="en-US" altLang="en-US" sz="2200"/>
              <a:t>Face to face or by some other process such as video, computer application or a combination of processes </a:t>
            </a:r>
          </a:p>
          <a:p>
            <a:r>
              <a:rPr lang="en-US" altLang="en-US" sz="2200"/>
              <a:t>Use of subject matter experts (SMEs)</a:t>
            </a:r>
          </a:p>
          <a:p>
            <a:r>
              <a:rPr lang="en-US" altLang="en-US" sz="2200"/>
              <a:t>Official time for bargaining and preparation</a:t>
            </a:r>
          </a:p>
          <a:p>
            <a:r>
              <a:rPr lang="en-US" altLang="en-US" sz="2200"/>
              <a:t>Payment of travel and per diem for union negotiators</a:t>
            </a:r>
          </a:p>
          <a:p>
            <a:r>
              <a:rPr lang="en-US" altLang="en-US" sz="2200"/>
              <a:t>Individual team note takers and/or common notetaker</a:t>
            </a:r>
          </a:p>
          <a:p>
            <a:r>
              <a:rPr lang="en-US" altLang="en-US" sz="2200"/>
              <a:t>Use of computer/projector for negotiations</a:t>
            </a:r>
          </a:p>
          <a:p>
            <a:r>
              <a:rPr lang="en-US" altLang="en-US" sz="2200"/>
              <a:t>Caucuses</a:t>
            </a:r>
          </a:p>
          <a:p>
            <a:endParaRPr lang="en-US" altLang="en-US" sz="2200"/>
          </a:p>
          <a:p>
            <a:endParaRPr lang="en-US" altLang="en-US" sz="2200"/>
          </a:p>
          <a:p>
            <a:endParaRPr lang="en-US" altLang="en-US" sz="2200"/>
          </a:p>
          <a:p>
            <a:endParaRPr lang="en-US" altLang="en-US" sz="2200"/>
          </a:p>
          <a:p>
            <a:endParaRPr lang="en-US" altLang="en-US" sz="2200"/>
          </a:p>
          <a:p>
            <a:endParaRPr lang="en-US" altLang="en-US" sz="2200"/>
          </a:p>
        </p:txBody>
      </p:sp>
      <p:sp>
        <p:nvSpPr>
          <p:cNvPr id="4" name="Slide Number Placeholder 3">
            <a:extLst>
              <a:ext uri="{FF2B5EF4-FFF2-40B4-BE49-F238E27FC236}">
                <a16:creationId xmlns:a16="http://schemas.microsoft.com/office/drawing/2014/main" id="{313F9146-6A36-47D2-8609-23B2E1F32A8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510E04D-D44A-4E9A-B292-0F2F3262B942}" type="slidenum">
              <a:rPr lang="en-US" altLang="en-US" smtClean="0"/>
              <a:pPr>
                <a:defRPr/>
              </a:pPr>
              <a:t>131</a:t>
            </a:fld>
            <a:endParaRPr lang="en-US" altLang="en-US"/>
          </a:p>
        </p:txBody>
      </p:sp>
      <p:sp>
        <p:nvSpPr>
          <p:cNvPr id="5" name="Footer Placeholder 2">
            <a:extLst>
              <a:ext uri="{FF2B5EF4-FFF2-40B4-BE49-F238E27FC236}">
                <a16:creationId xmlns:a16="http://schemas.microsoft.com/office/drawing/2014/main" id="{8B917DE5-D4C9-4C43-82CC-153BFD28877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0DEE-F2D8-42FF-87FB-E77DAE466B35}"/>
              </a:ext>
            </a:extLst>
          </p:cNvPr>
          <p:cNvSpPr>
            <a:spLocks noGrp="1"/>
          </p:cNvSpPr>
          <p:nvPr>
            <p:ph type="title"/>
          </p:nvPr>
        </p:nvSpPr>
        <p:spPr>
          <a:xfrm>
            <a:off x="428625" y="76200"/>
            <a:ext cx="8229600" cy="609600"/>
          </a:xfrm>
        </p:spPr>
        <p:txBody>
          <a:bodyPr>
            <a:noAutofit/>
          </a:bodyPr>
          <a:lstStyle/>
          <a:p>
            <a:pPr>
              <a:defRPr/>
            </a:pPr>
            <a:r>
              <a:rPr lang="en-US" dirty="0"/>
              <a:t>Ground Rules</a:t>
            </a:r>
          </a:p>
        </p:txBody>
      </p:sp>
      <p:sp>
        <p:nvSpPr>
          <p:cNvPr id="238595" name="Content Placeholder 2">
            <a:extLst>
              <a:ext uri="{FF2B5EF4-FFF2-40B4-BE49-F238E27FC236}">
                <a16:creationId xmlns:a16="http://schemas.microsoft.com/office/drawing/2014/main" id="{A30F2DDB-DCD9-43F0-9A9B-D5E3487C1531}"/>
              </a:ext>
            </a:extLst>
          </p:cNvPr>
          <p:cNvSpPr>
            <a:spLocks noGrp="1" noChangeArrowheads="1"/>
          </p:cNvSpPr>
          <p:nvPr>
            <p:ph idx="1"/>
          </p:nvPr>
        </p:nvSpPr>
        <p:spPr>
          <a:xfrm>
            <a:off x="457200" y="1295400"/>
            <a:ext cx="8077200" cy="4914900"/>
          </a:xfrm>
        </p:spPr>
        <p:txBody>
          <a:bodyPr/>
          <a:lstStyle/>
          <a:p>
            <a:r>
              <a:rPr lang="en-US" altLang="en-US" sz="2200"/>
              <a:t>Whether traditional or interest based</a:t>
            </a:r>
          </a:p>
          <a:p>
            <a:r>
              <a:rPr lang="en-US" altLang="en-US" sz="2200"/>
              <a:t>If interest based - use of a facilitator</a:t>
            </a:r>
          </a:p>
          <a:p>
            <a:r>
              <a:rPr lang="en-US" altLang="en-US" sz="2200"/>
              <a:t>Upon completion of negotiations on an Article– sign off </a:t>
            </a:r>
          </a:p>
          <a:p>
            <a:r>
              <a:rPr lang="en-US" altLang="en-US" sz="2200"/>
              <a:t>FMCS, Impasse and Negotiability</a:t>
            </a:r>
          </a:p>
          <a:p>
            <a:r>
              <a:rPr lang="en-US" altLang="en-US" sz="2200"/>
              <a:t>Use private mediator/fact finder for impasse</a:t>
            </a:r>
          </a:p>
          <a:p>
            <a:r>
              <a:rPr lang="en-US" altLang="en-US" sz="2200"/>
              <a:t>Severability</a:t>
            </a:r>
          </a:p>
          <a:p>
            <a:r>
              <a:rPr lang="en-US" altLang="en-US" sz="2200"/>
              <a:t>Ratification and Agency head review</a:t>
            </a:r>
          </a:p>
          <a:p>
            <a:r>
              <a:rPr lang="en-US" altLang="en-US" sz="2200"/>
              <a:t>Limitation on the number of articles that can be reopened.</a:t>
            </a:r>
          </a:p>
          <a:p>
            <a:r>
              <a:rPr lang="en-US" altLang="en-US" sz="2200"/>
              <a:t>Roll over articles</a:t>
            </a:r>
          </a:p>
          <a:p>
            <a:r>
              <a:rPr lang="en-US" altLang="en-US" sz="2200"/>
              <a:t>Disputes over ground rules language</a:t>
            </a:r>
          </a:p>
          <a:p>
            <a:endParaRPr lang="en-US" altLang="en-US" sz="2200"/>
          </a:p>
          <a:p>
            <a:endParaRPr lang="en-US" altLang="en-US" sz="2200"/>
          </a:p>
          <a:p>
            <a:endParaRPr lang="en-US" altLang="en-US" sz="2200"/>
          </a:p>
          <a:p>
            <a:endParaRPr lang="en-US" altLang="en-US" sz="2200"/>
          </a:p>
          <a:p>
            <a:endParaRPr lang="en-US" altLang="en-US" sz="2200"/>
          </a:p>
          <a:p>
            <a:endParaRPr lang="en-US" altLang="en-US" sz="2200"/>
          </a:p>
        </p:txBody>
      </p:sp>
      <p:sp>
        <p:nvSpPr>
          <p:cNvPr id="4" name="Slide Number Placeholder 3">
            <a:extLst>
              <a:ext uri="{FF2B5EF4-FFF2-40B4-BE49-F238E27FC236}">
                <a16:creationId xmlns:a16="http://schemas.microsoft.com/office/drawing/2014/main" id="{BF038CCD-2DB6-4F2D-A8BA-F48A9D6F884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EEE8D1A-0737-4B2A-92D7-4A8CFB9CF773}" type="slidenum">
              <a:rPr lang="en-US" altLang="en-US" smtClean="0"/>
              <a:pPr>
                <a:defRPr/>
              </a:pPr>
              <a:t>132</a:t>
            </a:fld>
            <a:endParaRPr lang="en-US" altLang="en-US"/>
          </a:p>
        </p:txBody>
      </p:sp>
      <p:sp>
        <p:nvSpPr>
          <p:cNvPr id="5" name="Footer Placeholder 2">
            <a:extLst>
              <a:ext uri="{FF2B5EF4-FFF2-40B4-BE49-F238E27FC236}">
                <a16:creationId xmlns:a16="http://schemas.microsoft.com/office/drawing/2014/main" id="{6F89F76E-547A-410C-AA59-C59226B01AA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8EBB-5E25-424B-AE79-52B6924BC8D6}"/>
              </a:ext>
            </a:extLst>
          </p:cNvPr>
          <p:cNvSpPr>
            <a:spLocks noGrp="1"/>
          </p:cNvSpPr>
          <p:nvPr>
            <p:ph type="title"/>
          </p:nvPr>
        </p:nvSpPr>
        <p:spPr/>
        <p:txBody>
          <a:bodyPr/>
          <a:lstStyle/>
          <a:p>
            <a:pPr>
              <a:defRPr/>
            </a:pPr>
            <a:r>
              <a:rPr lang="en-US" dirty="0"/>
              <a:t>Ground Rules Exercise</a:t>
            </a:r>
          </a:p>
        </p:txBody>
      </p:sp>
      <p:sp>
        <p:nvSpPr>
          <p:cNvPr id="239619" name="Content Placeholder 2">
            <a:extLst>
              <a:ext uri="{FF2B5EF4-FFF2-40B4-BE49-F238E27FC236}">
                <a16:creationId xmlns:a16="http://schemas.microsoft.com/office/drawing/2014/main" id="{E346E58D-B890-4CC6-9677-033FFFB16BC1}"/>
              </a:ext>
            </a:extLst>
          </p:cNvPr>
          <p:cNvSpPr>
            <a:spLocks noGrp="1" noChangeArrowheads="1"/>
          </p:cNvSpPr>
          <p:nvPr>
            <p:ph idx="1"/>
          </p:nvPr>
        </p:nvSpPr>
        <p:spPr>
          <a:xfrm>
            <a:off x="457200" y="1828800"/>
            <a:ext cx="8229600" cy="4267200"/>
          </a:xfrm>
        </p:spPr>
        <p:txBody>
          <a:bodyPr/>
          <a:lstStyle/>
          <a:p>
            <a:r>
              <a:rPr lang="en-US" altLang="en-US"/>
              <a:t>Prepare ground rules for negotiation of a term collective bargaining agreement for your facility even if part of nation-wide bargaining unit.</a:t>
            </a:r>
          </a:p>
          <a:p>
            <a:endParaRPr lang="en-US" altLang="en-US"/>
          </a:p>
          <a:p>
            <a:r>
              <a:rPr lang="en-US" altLang="en-US"/>
              <a:t>Take 30 minutes</a:t>
            </a:r>
          </a:p>
        </p:txBody>
      </p:sp>
      <p:sp>
        <p:nvSpPr>
          <p:cNvPr id="3" name="Slide Number Placeholder 2">
            <a:extLst>
              <a:ext uri="{FF2B5EF4-FFF2-40B4-BE49-F238E27FC236}">
                <a16:creationId xmlns:a16="http://schemas.microsoft.com/office/drawing/2014/main" id="{0ABD3E0A-3636-4393-9620-41E40F8325F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07FF3BB-2D8F-4B01-BF45-ED2D28337B2C}" type="slidenum">
              <a:rPr lang="en-US" altLang="en-US" smtClean="0"/>
              <a:pPr>
                <a:defRPr/>
              </a:pPr>
              <a:t>133</a:t>
            </a:fld>
            <a:endParaRPr lang="en-US" altLang="en-US"/>
          </a:p>
        </p:txBody>
      </p:sp>
      <p:sp>
        <p:nvSpPr>
          <p:cNvPr id="5" name="Footer Placeholder 2">
            <a:extLst>
              <a:ext uri="{FF2B5EF4-FFF2-40B4-BE49-F238E27FC236}">
                <a16:creationId xmlns:a16="http://schemas.microsoft.com/office/drawing/2014/main" id="{D1A4900A-945D-4DDF-9399-9AE9F1DBF92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67F1-22D8-4196-824A-06F2EAAA9593}"/>
              </a:ext>
            </a:extLst>
          </p:cNvPr>
          <p:cNvSpPr>
            <a:spLocks noGrp="1"/>
          </p:cNvSpPr>
          <p:nvPr>
            <p:ph type="title"/>
          </p:nvPr>
        </p:nvSpPr>
        <p:spPr>
          <a:xfrm>
            <a:off x="457200" y="304800"/>
            <a:ext cx="8229600" cy="609600"/>
          </a:xfrm>
        </p:spPr>
        <p:txBody>
          <a:bodyPr>
            <a:noAutofit/>
          </a:bodyPr>
          <a:lstStyle/>
          <a:p>
            <a:pPr>
              <a:defRPr/>
            </a:pPr>
            <a:r>
              <a:rPr lang="en-US" dirty="0"/>
              <a:t>Preparation for Bargaining</a:t>
            </a:r>
          </a:p>
        </p:txBody>
      </p:sp>
      <p:sp>
        <p:nvSpPr>
          <p:cNvPr id="240643" name="Content Placeholder 2">
            <a:extLst>
              <a:ext uri="{FF2B5EF4-FFF2-40B4-BE49-F238E27FC236}">
                <a16:creationId xmlns:a16="http://schemas.microsoft.com/office/drawing/2014/main" id="{F0682FCE-C09F-41B6-9CDB-A04559773D5F}"/>
              </a:ext>
            </a:extLst>
          </p:cNvPr>
          <p:cNvSpPr>
            <a:spLocks noGrp="1" noChangeArrowheads="1"/>
          </p:cNvSpPr>
          <p:nvPr>
            <p:ph idx="1"/>
          </p:nvPr>
        </p:nvSpPr>
        <p:spPr>
          <a:xfrm>
            <a:off x="457200" y="1371600"/>
            <a:ext cx="8229600" cy="4953000"/>
          </a:xfrm>
        </p:spPr>
        <p:txBody>
          <a:bodyPr/>
          <a:lstStyle/>
          <a:p>
            <a:r>
              <a:rPr lang="en-US" altLang="en-US" sz="1800"/>
              <a:t>Select team, assign roles, train team</a:t>
            </a:r>
          </a:p>
          <a:p>
            <a:endParaRPr lang="en-US" altLang="en-US" sz="900"/>
          </a:p>
          <a:p>
            <a:r>
              <a:rPr lang="en-US" altLang="en-US" sz="1800"/>
              <a:t>Review current contract, MOUs, Arbitration Awards, grievances, ULPs, other CBAs</a:t>
            </a:r>
          </a:p>
          <a:p>
            <a:endParaRPr lang="en-US" altLang="en-US" sz="900"/>
          </a:p>
          <a:p>
            <a:r>
              <a:rPr lang="en-US" altLang="en-US" sz="1800"/>
              <a:t>Arrange logistical and resource needs</a:t>
            </a:r>
          </a:p>
          <a:p>
            <a:endParaRPr lang="en-US" altLang="en-US" sz="900"/>
          </a:p>
          <a:p>
            <a:r>
              <a:rPr lang="en-US" altLang="en-US" sz="1800"/>
              <a:t>Gather data</a:t>
            </a:r>
          </a:p>
          <a:p>
            <a:endParaRPr lang="en-US" altLang="en-US" sz="900"/>
          </a:p>
          <a:p>
            <a:r>
              <a:rPr lang="en-US" altLang="en-US" sz="1800"/>
              <a:t>Obtain input from, and meet with, constituencies</a:t>
            </a:r>
          </a:p>
          <a:p>
            <a:endParaRPr lang="en-US" altLang="en-US" sz="900"/>
          </a:p>
          <a:p>
            <a:r>
              <a:rPr lang="en-US" altLang="en-US" sz="1800"/>
              <a:t>Anticipate other sides proposals</a:t>
            </a:r>
          </a:p>
          <a:p>
            <a:endParaRPr lang="en-US" altLang="en-US" sz="900"/>
          </a:p>
          <a:p>
            <a:r>
              <a:rPr lang="en-US" altLang="en-US" sz="1800"/>
              <a:t>Prepare proposals or issues and interests</a:t>
            </a:r>
          </a:p>
          <a:p>
            <a:endParaRPr lang="en-US" altLang="en-US" sz="900"/>
          </a:p>
          <a:p>
            <a:r>
              <a:rPr lang="en-US" altLang="en-US" sz="1800"/>
              <a:t>Prepare business case for your proposals</a:t>
            </a:r>
          </a:p>
        </p:txBody>
      </p:sp>
      <p:sp>
        <p:nvSpPr>
          <p:cNvPr id="3" name="Slide Number Placeholder 2">
            <a:extLst>
              <a:ext uri="{FF2B5EF4-FFF2-40B4-BE49-F238E27FC236}">
                <a16:creationId xmlns:a16="http://schemas.microsoft.com/office/drawing/2014/main" id="{621B25A6-7DEF-4D27-B425-C0AF1B47A9D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796CF15-646D-44FE-AA34-53D8B4D32256}" type="slidenum">
              <a:rPr lang="en-US" altLang="en-US" smtClean="0"/>
              <a:pPr>
                <a:defRPr/>
              </a:pPr>
              <a:t>134</a:t>
            </a:fld>
            <a:endParaRPr lang="en-US" altLang="en-US"/>
          </a:p>
        </p:txBody>
      </p:sp>
      <p:sp>
        <p:nvSpPr>
          <p:cNvPr id="5" name="Footer Placeholder 2">
            <a:extLst>
              <a:ext uri="{FF2B5EF4-FFF2-40B4-BE49-F238E27FC236}">
                <a16:creationId xmlns:a16="http://schemas.microsoft.com/office/drawing/2014/main" id="{3C3A8661-A21A-4183-8597-E85DCAC06B1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18A1-6DB3-43C6-9462-962A847C6FEA}"/>
              </a:ext>
            </a:extLst>
          </p:cNvPr>
          <p:cNvSpPr>
            <a:spLocks noGrp="1"/>
          </p:cNvSpPr>
          <p:nvPr>
            <p:ph type="title"/>
          </p:nvPr>
        </p:nvSpPr>
        <p:spPr>
          <a:xfrm>
            <a:off x="0" y="246063"/>
            <a:ext cx="9144000" cy="457200"/>
          </a:xfrm>
        </p:spPr>
        <p:txBody>
          <a:bodyPr>
            <a:noAutofit/>
          </a:bodyPr>
          <a:lstStyle/>
          <a:p>
            <a:pPr>
              <a:defRPr/>
            </a:pPr>
            <a:r>
              <a:rPr lang="en-US" sz="3500" dirty="0"/>
              <a:t>Select Team, Assign Roles, Train Team</a:t>
            </a:r>
          </a:p>
        </p:txBody>
      </p:sp>
      <p:sp>
        <p:nvSpPr>
          <p:cNvPr id="3" name="Content Placeholder 2">
            <a:extLst>
              <a:ext uri="{FF2B5EF4-FFF2-40B4-BE49-F238E27FC236}">
                <a16:creationId xmlns:a16="http://schemas.microsoft.com/office/drawing/2014/main" id="{BE5AB858-861E-4862-8DF4-56DCAE1E82E4}"/>
              </a:ext>
            </a:extLst>
          </p:cNvPr>
          <p:cNvSpPr>
            <a:spLocks noGrp="1"/>
          </p:cNvSpPr>
          <p:nvPr>
            <p:ph idx="1"/>
          </p:nvPr>
        </p:nvSpPr>
        <p:spPr>
          <a:xfrm>
            <a:off x="457200" y="1066800"/>
            <a:ext cx="8229600" cy="4953000"/>
          </a:xfrm>
        </p:spPr>
        <p:txBody>
          <a:bodyPr>
            <a:normAutofit fontScale="70000" lnSpcReduction="20000"/>
          </a:bodyPr>
          <a:lstStyle/>
          <a:p>
            <a:pPr>
              <a:defRPr/>
            </a:pPr>
            <a:r>
              <a:rPr lang="en-US" dirty="0"/>
              <a:t>Chief Negotiator</a:t>
            </a:r>
          </a:p>
          <a:p>
            <a:pPr>
              <a:defRPr/>
            </a:pPr>
            <a:endParaRPr lang="en-US" sz="1400" dirty="0"/>
          </a:p>
          <a:p>
            <a:pPr>
              <a:defRPr/>
            </a:pPr>
            <a:r>
              <a:rPr lang="en-US" dirty="0"/>
              <a:t>Members who represent largest organizational segments with bargaining unit employees</a:t>
            </a:r>
          </a:p>
          <a:p>
            <a:pPr>
              <a:defRPr/>
            </a:pPr>
            <a:endParaRPr lang="en-US" sz="1400" dirty="0"/>
          </a:p>
          <a:p>
            <a:pPr>
              <a:defRPr/>
            </a:pPr>
            <a:r>
              <a:rPr lang="en-US" dirty="0"/>
              <a:t>Need HR or equivalent expertise either as members or technical assistants</a:t>
            </a:r>
          </a:p>
          <a:p>
            <a:pPr>
              <a:defRPr/>
            </a:pPr>
            <a:endParaRPr lang="en-US" sz="1400" dirty="0"/>
          </a:p>
          <a:p>
            <a:pPr>
              <a:defRPr/>
            </a:pPr>
            <a:r>
              <a:rPr lang="en-US" dirty="0"/>
              <a:t>Legal representation</a:t>
            </a:r>
          </a:p>
          <a:p>
            <a:pPr>
              <a:defRPr/>
            </a:pPr>
            <a:endParaRPr lang="en-US" dirty="0"/>
          </a:p>
          <a:p>
            <a:pPr>
              <a:defRPr/>
            </a:pPr>
            <a:r>
              <a:rPr lang="en-US" dirty="0"/>
              <a:t>Team members must be willing to commit the time</a:t>
            </a:r>
          </a:p>
          <a:p>
            <a:pPr>
              <a:defRPr/>
            </a:pPr>
            <a:endParaRPr lang="en-US" dirty="0"/>
          </a:p>
          <a:p>
            <a:pPr>
              <a:defRPr/>
            </a:pPr>
            <a:r>
              <a:rPr lang="en-US" dirty="0"/>
              <a:t>Some one to research, gather facts, write language</a:t>
            </a:r>
          </a:p>
          <a:p>
            <a:pPr>
              <a:defRPr/>
            </a:pPr>
            <a:endParaRPr lang="en-US" dirty="0"/>
          </a:p>
          <a:p>
            <a:pPr>
              <a:defRPr/>
            </a:pPr>
            <a:r>
              <a:rPr lang="en-US" dirty="0"/>
              <a:t>Train team on law of collective bargaining and how to negotiate</a:t>
            </a:r>
          </a:p>
        </p:txBody>
      </p:sp>
      <p:sp>
        <p:nvSpPr>
          <p:cNvPr id="4" name="Slide Number Placeholder 3">
            <a:extLst>
              <a:ext uri="{FF2B5EF4-FFF2-40B4-BE49-F238E27FC236}">
                <a16:creationId xmlns:a16="http://schemas.microsoft.com/office/drawing/2014/main" id="{AF24F6FB-56DB-4FD8-9010-A00780C1CE2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65303F9-DDA8-4E06-85A2-8DF55A33C6E8}" type="slidenum">
              <a:rPr lang="en-US" altLang="en-US" smtClean="0"/>
              <a:pPr>
                <a:defRPr/>
              </a:pPr>
              <a:t>135</a:t>
            </a:fld>
            <a:endParaRPr lang="en-US" altLang="en-US"/>
          </a:p>
        </p:txBody>
      </p:sp>
      <p:sp>
        <p:nvSpPr>
          <p:cNvPr id="5" name="Footer Placeholder 2">
            <a:extLst>
              <a:ext uri="{FF2B5EF4-FFF2-40B4-BE49-F238E27FC236}">
                <a16:creationId xmlns:a16="http://schemas.microsoft.com/office/drawing/2014/main" id="{1CBE6250-24E9-4D3E-BEF4-84628BB0054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FBA7-4A99-4EE3-B2F9-3E6172608445}"/>
              </a:ext>
            </a:extLst>
          </p:cNvPr>
          <p:cNvSpPr>
            <a:spLocks noGrp="1"/>
          </p:cNvSpPr>
          <p:nvPr>
            <p:ph type="title"/>
          </p:nvPr>
        </p:nvSpPr>
        <p:spPr>
          <a:xfrm>
            <a:off x="466725" y="333375"/>
            <a:ext cx="8229600" cy="819150"/>
          </a:xfrm>
        </p:spPr>
        <p:txBody>
          <a:bodyPr/>
          <a:lstStyle/>
          <a:p>
            <a:pPr>
              <a:defRPr/>
            </a:pPr>
            <a:r>
              <a:rPr lang="en-US" dirty="0"/>
              <a:t>Role of Chief Negotiator</a:t>
            </a:r>
          </a:p>
        </p:txBody>
      </p:sp>
      <p:sp>
        <p:nvSpPr>
          <p:cNvPr id="3" name="Content Placeholder 2">
            <a:extLst>
              <a:ext uri="{FF2B5EF4-FFF2-40B4-BE49-F238E27FC236}">
                <a16:creationId xmlns:a16="http://schemas.microsoft.com/office/drawing/2014/main" id="{B06B857B-DA6E-4162-BFDF-779CA8C985AF}"/>
              </a:ext>
            </a:extLst>
          </p:cNvPr>
          <p:cNvSpPr>
            <a:spLocks noGrp="1"/>
          </p:cNvSpPr>
          <p:nvPr>
            <p:ph idx="1"/>
          </p:nvPr>
        </p:nvSpPr>
        <p:spPr>
          <a:xfrm>
            <a:off x="466725" y="1600200"/>
            <a:ext cx="8229600" cy="4572000"/>
          </a:xfrm>
        </p:spPr>
        <p:txBody>
          <a:bodyPr/>
          <a:lstStyle/>
          <a:p>
            <a:pPr>
              <a:defRPr/>
            </a:pPr>
            <a:r>
              <a:rPr lang="en-US" sz="2400" dirty="0"/>
              <a:t>Be sole spokesperson for their side</a:t>
            </a:r>
          </a:p>
          <a:p>
            <a:pPr>
              <a:defRPr/>
            </a:pPr>
            <a:r>
              <a:rPr lang="en-US" sz="2400" dirty="0"/>
              <a:t>Sign off on completed articles</a:t>
            </a:r>
          </a:p>
          <a:p>
            <a:pPr>
              <a:defRPr/>
            </a:pPr>
            <a:r>
              <a:rPr lang="en-US" sz="2400" dirty="0"/>
              <a:t>Notify the other side of replacements for team members</a:t>
            </a:r>
          </a:p>
          <a:p>
            <a:pPr>
              <a:defRPr/>
            </a:pPr>
            <a:r>
              <a:rPr lang="en-US" sz="2400" dirty="0"/>
              <a:t>Maintain internal discipline of its team</a:t>
            </a:r>
          </a:p>
          <a:p>
            <a:pPr>
              <a:defRPr/>
            </a:pPr>
            <a:r>
              <a:rPr lang="en-US" sz="2400" dirty="0"/>
              <a:t>Arrange schedule for bargaining</a:t>
            </a:r>
          </a:p>
          <a:p>
            <a:pPr>
              <a:defRPr/>
            </a:pPr>
            <a:r>
              <a:rPr lang="en-US" sz="2400" dirty="0"/>
              <a:t>Call caucuses</a:t>
            </a:r>
          </a:p>
          <a:p>
            <a:pPr>
              <a:defRPr/>
            </a:pPr>
            <a:r>
              <a:rPr lang="en-US" sz="2400" dirty="0"/>
              <a:t>Create relationship with other side’s chief negotiator  </a:t>
            </a:r>
          </a:p>
          <a:p>
            <a:pPr>
              <a:defRPr/>
            </a:pPr>
            <a:r>
              <a:rPr lang="en-US" sz="2400" dirty="0"/>
              <a:t>Act as contact with upper management</a:t>
            </a:r>
          </a:p>
          <a:p>
            <a:pPr marL="0" indent="0">
              <a:buFontTx/>
              <a:buNone/>
              <a:defRPr/>
            </a:pPr>
            <a:endParaRPr lang="en-US" dirty="0"/>
          </a:p>
        </p:txBody>
      </p:sp>
      <p:sp>
        <p:nvSpPr>
          <p:cNvPr id="4" name="Slide Number Placeholder 3">
            <a:extLst>
              <a:ext uri="{FF2B5EF4-FFF2-40B4-BE49-F238E27FC236}">
                <a16:creationId xmlns:a16="http://schemas.microsoft.com/office/drawing/2014/main" id="{7EAC6EEA-4893-483C-B0CA-18FEF524CB8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AA52376-2DAC-4768-89E4-C0AE1E012903}" type="slidenum">
              <a:rPr lang="en-US" altLang="en-US" smtClean="0"/>
              <a:pPr>
                <a:defRPr/>
              </a:pPr>
              <a:t>136</a:t>
            </a:fld>
            <a:endParaRPr lang="en-US" altLang="en-US"/>
          </a:p>
        </p:txBody>
      </p:sp>
      <p:sp>
        <p:nvSpPr>
          <p:cNvPr id="5" name="Footer Placeholder 2">
            <a:extLst>
              <a:ext uri="{FF2B5EF4-FFF2-40B4-BE49-F238E27FC236}">
                <a16:creationId xmlns:a16="http://schemas.microsoft.com/office/drawing/2014/main" id="{9D23C955-082C-4A12-865B-77E7CBCAC1B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4D92-7E10-4C61-80DF-C634225CE726}"/>
              </a:ext>
            </a:extLst>
          </p:cNvPr>
          <p:cNvSpPr>
            <a:spLocks noGrp="1"/>
          </p:cNvSpPr>
          <p:nvPr>
            <p:ph type="title"/>
          </p:nvPr>
        </p:nvSpPr>
        <p:spPr>
          <a:xfrm>
            <a:off x="457200" y="381000"/>
            <a:ext cx="8229600" cy="742950"/>
          </a:xfrm>
        </p:spPr>
        <p:txBody>
          <a:bodyPr>
            <a:normAutofit fontScale="90000"/>
          </a:bodyPr>
          <a:lstStyle/>
          <a:p>
            <a:pPr>
              <a:defRPr/>
            </a:pPr>
            <a:r>
              <a:rPr lang="en-US" dirty="0"/>
              <a:t>Bargaining Team</a:t>
            </a:r>
          </a:p>
        </p:txBody>
      </p:sp>
      <p:sp>
        <p:nvSpPr>
          <p:cNvPr id="243715" name="Content Placeholder 2">
            <a:extLst>
              <a:ext uri="{FF2B5EF4-FFF2-40B4-BE49-F238E27FC236}">
                <a16:creationId xmlns:a16="http://schemas.microsoft.com/office/drawing/2014/main" id="{D3722B27-A836-4220-8588-208A32A3908D}"/>
              </a:ext>
            </a:extLst>
          </p:cNvPr>
          <p:cNvSpPr>
            <a:spLocks noGrp="1" noChangeArrowheads="1"/>
          </p:cNvSpPr>
          <p:nvPr>
            <p:ph idx="1"/>
          </p:nvPr>
        </p:nvSpPr>
        <p:spPr>
          <a:xfrm>
            <a:off x="457200" y="1438275"/>
            <a:ext cx="8229600" cy="4495800"/>
          </a:xfrm>
        </p:spPr>
        <p:txBody>
          <a:bodyPr/>
          <a:lstStyle/>
          <a:p>
            <a:r>
              <a:rPr lang="en-US" altLang="en-US" sz="2400"/>
              <a:t>Number of members established in ground rules</a:t>
            </a:r>
          </a:p>
          <a:p>
            <a:endParaRPr lang="en-US" altLang="en-US" sz="2400"/>
          </a:p>
          <a:p>
            <a:r>
              <a:rPr lang="en-US" altLang="en-US" sz="2400"/>
              <a:t>Role of chief negotiator set forth by ground rules and internally by team</a:t>
            </a:r>
          </a:p>
          <a:p>
            <a:endParaRPr lang="en-US" altLang="en-US" sz="2400"/>
          </a:p>
          <a:p>
            <a:r>
              <a:rPr lang="en-US" altLang="en-US" sz="2400"/>
              <a:t>Role of each bargaining team member set forth by the team</a:t>
            </a:r>
          </a:p>
          <a:p>
            <a:endParaRPr lang="en-US" altLang="en-US" sz="2400"/>
          </a:p>
          <a:p>
            <a:r>
              <a:rPr lang="en-US" altLang="en-US" sz="2400"/>
              <a:t>Role of team members different if using traditional or interest based bargaining process</a:t>
            </a:r>
          </a:p>
        </p:txBody>
      </p:sp>
      <p:sp>
        <p:nvSpPr>
          <p:cNvPr id="3" name="Slide Number Placeholder 2">
            <a:extLst>
              <a:ext uri="{FF2B5EF4-FFF2-40B4-BE49-F238E27FC236}">
                <a16:creationId xmlns:a16="http://schemas.microsoft.com/office/drawing/2014/main" id="{A6791DE7-2F85-43E8-AAE8-72038B295E0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7DDD181-4550-44A9-876D-8C53637F965E}" type="slidenum">
              <a:rPr lang="en-US" altLang="en-US" smtClean="0"/>
              <a:pPr>
                <a:defRPr/>
              </a:pPr>
              <a:t>137</a:t>
            </a:fld>
            <a:endParaRPr lang="en-US" altLang="en-US"/>
          </a:p>
        </p:txBody>
      </p:sp>
      <p:sp>
        <p:nvSpPr>
          <p:cNvPr id="5" name="Footer Placeholder 2">
            <a:extLst>
              <a:ext uri="{FF2B5EF4-FFF2-40B4-BE49-F238E27FC236}">
                <a16:creationId xmlns:a16="http://schemas.microsoft.com/office/drawing/2014/main" id="{270AAA6E-0B4D-4864-95FE-703F24A8B1D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09A7-3D11-4724-8EBF-92B2E4ECF2BF}"/>
              </a:ext>
            </a:extLst>
          </p:cNvPr>
          <p:cNvSpPr>
            <a:spLocks noGrp="1"/>
          </p:cNvSpPr>
          <p:nvPr>
            <p:ph type="title"/>
          </p:nvPr>
        </p:nvSpPr>
        <p:spPr>
          <a:xfrm>
            <a:off x="434975" y="304800"/>
            <a:ext cx="8229600" cy="742950"/>
          </a:xfrm>
        </p:spPr>
        <p:txBody>
          <a:bodyPr>
            <a:normAutofit fontScale="90000"/>
          </a:bodyPr>
          <a:lstStyle/>
          <a:p>
            <a:pPr>
              <a:defRPr/>
            </a:pPr>
            <a:r>
              <a:rPr lang="en-US" dirty="0"/>
              <a:t>Make up of the Bargaining Team</a:t>
            </a:r>
          </a:p>
        </p:txBody>
      </p:sp>
      <p:sp>
        <p:nvSpPr>
          <p:cNvPr id="3" name="Content Placeholder 2">
            <a:extLst>
              <a:ext uri="{FF2B5EF4-FFF2-40B4-BE49-F238E27FC236}">
                <a16:creationId xmlns:a16="http://schemas.microsoft.com/office/drawing/2014/main" id="{5D15394E-082F-44CD-A4FC-4494359F889D}"/>
              </a:ext>
            </a:extLst>
          </p:cNvPr>
          <p:cNvSpPr>
            <a:spLocks noGrp="1"/>
          </p:cNvSpPr>
          <p:nvPr>
            <p:ph idx="1"/>
          </p:nvPr>
        </p:nvSpPr>
        <p:spPr>
          <a:xfrm>
            <a:off x="457200" y="1403350"/>
            <a:ext cx="8229600" cy="4495800"/>
          </a:xfrm>
        </p:spPr>
        <p:txBody>
          <a:bodyPr>
            <a:normAutofit fontScale="77500" lnSpcReduction="20000"/>
          </a:bodyPr>
          <a:lstStyle/>
          <a:p>
            <a:pPr>
              <a:defRPr/>
            </a:pPr>
            <a:r>
              <a:rPr lang="en-US" dirty="0"/>
              <a:t>Represent large organizational segments of the bargaining unit</a:t>
            </a:r>
          </a:p>
          <a:p>
            <a:pPr marL="0" indent="0">
              <a:buFontTx/>
              <a:buNone/>
              <a:defRPr/>
            </a:pPr>
            <a:endParaRPr lang="en-US" dirty="0"/>
          </a:p>
          <a:p>
            <a:pPr>
              <a:defRPr/>
            </a:pPr>
            <a:r>
              <a:rPr lang="en-US" dirty="0"/>
              <a:t>Represent functional areas </a:t>
            </a:r>
          </a:p>
          <a:p>
            <a:pPr>
              <a:defRPr/>
            </a:pPr>
            <a:endParaRPr lang="en-US" dirty="0"/>
          </a:p>
          <a:p>
            <a:pPr>
              <a:defRPr/>
            </a:pPr>
            <a:r>
              <a:rPr lang="en-US" dirty="0"/>
              <a:t>Have specific expertise</a:t>
            </a:r>
          </a:p>
          <a:p>
            <a:pPr>
              <a:defRPr/>
            </a:pPr>
            <a:endParaRPr lang="en-US" dirty="0"/>
          </a:p>
          <a:p>
            <a:pPr>
              <a:defRPr/>
            </a:pPr>
            <a:r>
              <a:rPr lang="en-US" dirty="0"/>
              <a:t>Mix between professional labor relations staff and employee union reps</a:t>
            </a:r>
          </a:p>
          <a:p>
            <a:pPr>
              <a:defRPr/>
            </a:pPr>
            <a:endParaRPr lang="en-US" dirty="0"/>
          </a:p>
          <a:p>
            <a:pPr>
              <a:defRPr/>
            </a:pPr>
            <a:r>
              <a:rPr lang="en-US" dirty="0"/>
              <a:t>As much as possible have credibility with other side </a:t>
            </a:r>
          </a:p>
          <a:p>
            <a:pPr>
              <a:defRPr/>
            </a:pPr>
            <a:endParaRPr lang="en-US" dirty="0"/>
          </a:p>
        </p:txBody>
      </p:sp>
      <p:sp>
        <p:nvSpPr>
          <p:cNvPr id="4" name="Slide Number Placeholder 3">
            <a:extLst>
              <a:ext uri="{FF2B5EF4-FFF2-40B4-BE49-F238E27FC236}">
                <a16:creationId xmlns:a16="http://schemas.microsoft.com/office/drawing/2014/main" id="{A4BC0923-DB6B-4065-AD9C-8FF85125920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72B38C7-46FC-4C77-92DE-15F46A21F9C4}" type="slidenum">
              <a:rPr lang="en-US" altLang="en-US" smtClean="0"/>
              <a:pPr>
                <a:defRPr/>
              </a:pPr>
              <a:t>138</a:t>
            </a:fld>
            <a:endParaRPr lang="en-US" altLang="en-US"/>
          </a:p>
        </p:txBody>
      </p:sp>
      <p:sp>
        <p:nvSpPr>
          <p:cNvPr id="5" name="Footer Placeholder 2">
            <a:extLst>
              <a:ext uri="{FF2B5EF4-FFF2-40B4-BE49-F238E27FC236}">
                <a16:creationId xmlns:a16="http://schemas.microsoft.com/office/drawing/2014/main" id="{BF52C8CA-480A-46C2-9F51-A207AE9702A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EF95-496A-46D6-89D4-E4FA7E9B5FBE}"/>
              </a:ext>
            </a:extLst>
          </p:cNvPr>
          <p:cNvSpPr>
            <a:spLocks noGrp="1"/>
          </p:cNvSpPr>
          <p:nvPr>
            <p:ph type="title"/>
          </p:nvPr>
        </p:nvSpPr>
        <p:spPr>
          <a:xfrm>
            <a:off x="457200" y="288925"/>
            <a:ext cx="8229600" cy="819150"/>
          </a:xfrm>
        </p:spPr>
        <p:txBody>
          <a:bodyPr/>
          <a:lstStyle/>
          <a:p>
            <a:pPr>
              <a:defRPr/>
            </a:pPr>
            <a:r>
              <a:rPr lang="en-US" dirty="0"/>
              <a:t>Role of Team Members</a:t>
            </a:r>
          </a:p>
        </p:txBody>
      </p:sp>
      <p:sp>
        <p:nvSpPr>
          <p:cNvPr id="3" name="Content Placeholder 2">
            <a:extLst>
              <a:ext uri="{FF2B5EF4-FFF2-40B4-BE49-F238E27FC236}">
                <a16:creationId xmlns:a16="http://schemas.microsoft.com/office/drawing/2014/main" id="{8D0CD3A3-8DF0-402E-A432-5FEF9CC3B0A1}"/>
              </a:ext>
            </a:extLst>
          </p:cNvPr>
          <p:cNvSpPr>
            <a:spLocks noGrp="1"/>
          </p:cNvSpPr>
          <p:nvPr>
            <p:ph idx="1"/>
          </p:nvPr>
        </p:nvSpPr>
        <p:spPr>
          <a:xfrm>
            <a:off x="457200" y="1371600"/>
            <a:ext cx="8229600" cy="4495800"/>
          </a:xfrm>
        </p:spPr>
        <p:txBody>
          <a:bodyPr>
            <a:normAutofit fontScale="62500" lnSpcReduction="20000"/>
          </a:bodyPr>
          <a:lstStyle/>
          <a:p>
            <a:pPr>
              <a:defRPr/>
            </a:pPr>
            <a:r>
              <a:rPr lang="en-US" dirty="0"/>
              <a:t>Participate in discussion at table when appropriate in accordance with bargaining process</a:t>
            </a:r>
          </a:p>
          <a:p>
            <a:pPr>
              <a:defRPr/>
            </a:pPr>
            <a:endParaRPr lang="en-US" dirty="0"/>
          </a:p>
          <a:p>
            <a:pPr>
              <a:defRPr/>
            </a:pPr>
            <a:r>
              <a:rPr lang="en-US" dirty="0"/>
              <a:t>Fully participate in caucuses</a:t>
            </a:r>
          </a:p>
          <a:p>
            <a:pPr>
              <a:defRPr/>
            </a:pPr>
            <a:endParaRPr lang="en-US" dirty="0"/>
          </a:p>
          <a:p>
            <a:pPr>
              <a:defRPr/>
            </a:pPr>
            <a:r>
              <a:rPr lang="en-US" dirty="0"/>
              <a:t>If disagree with chief negotiator  do so in caucus</a:t>
            </a:r>
          </a:p>
          <a:p>
            <a:pPr>
              <a:defRPr/>
            </a:pPr>
            <a:endParaRPr lang="en-US" dirty="0"/>
          </a:p>
          <a:p>
            <a:pPr>
              <a:defRPr/>
            </a:pPr>
            <a:r>
              <a:rPr lang="en-US" dirty="0"/>
              <a:t>Create relationships with other team members and opposing team</a:t>
            </a:r>
          </a:p>
          <a:p>
            <a:pPr>
              <a:defRPr/>
            </a:pPr>
            <a:endParaRPr lang="en-US" dirty="0"/>
          </a:p>
          <a:p>
            <a:pPr>
              <a:defRPr/>
            </a:pPr>
            <a:r>
              <a:rPr lang="en-US" dirty="0"/>
              <a:t>Maintain discipline at table including right to ask or answer questions</a:t>
            </a:r>
          </a:p>
          <a:p>
            <a:pPr>
              <a:defRPr/>
            </a:pPr>
            <a:endParaRPr lang="en-US" dirty="0"/>
          </a:p>
          <a:p>
            <a:pPr>
              <a:defRPr/>
            </a:pPr>
            <a:r>
              <a:rPr lang="en-US" dirty="0"/>
              <a:t>Be attentive to what is going on at bargaining</a:t>
            </a:r>
          </a:p>
          <a:p>
            <a:pPr>
              <a:defRPr/>
            </a:pPr>
            <a:endParaRPr lang="en-US" dirty="0"/>
          </a:p>
          <a:p>
            <a:pPr>
              <a:defRPr/>
            </a:pPr>
            <a:r>
              <a:rPr lang="en-US" dirty="0"/>
              <a:t>Each team member should have a role at the table</a:t>
            </a:r>
          </a:p>
          <a:p>
            <a:pPr>
              <a:defRPr/>
            </a:pPr>
            <a:endParaRPr lang="en-US" dirty="0"/>
          </a:p>
        </p:txBody>
      </p:sp>
      <p:sp>
        <p:nvSpPr>
          <p:cNvPr id="4" name="Slide Number Placeholder 3">
            <a:extLst>
              <a:ext uri="{FF2B5EF4-FFF2-40B4-BE49-F238E27FC236}">
                <a16:creationId xmlns:a16="http://schemas.microsoft.com/office/drawing/2014/main" id="{4B329A6F-AB20-40B6-B854-62DC6A6D2AE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47AF5E8-EA82-47B9-8F1B-10C37DEF3657}" type="slidenum">
              <a:rPr lang="en-US" altLang="en-US" smtClean="0"/>
              <a:pPr>
                <a:defRPr/>
              </a:pPr>
              <a:t>139</a:t>
            </a:fld>
            <a:endParaRPr lang="en-US" altLang="en-US"/>
          </a:p>
        </p:txBody>
      </p:sp>
      <p:sp>
        <p:nvSpPr>
          <p:cNvPr id="5" name="Footer Placeholder 2">
            <a:extLst>
              <a:ext uri="{FF2B5EF4-FFF2-40B4-BE49-F238E27FC236}">
                <a16:creationId xmlns:a16="http://schemas.microsoft.com/office/drawing/2014/main" id="{D91E1F59-6FCF-4BBA-BD94-61D48A593B1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7AAB0F5-8631-4E39-B9C2-34F565E888BB}"/>
              </a:ext>
            </a:extLst>
          </p:cNvPr>
          <p:cNvSpPr>
            <a:spLocks noGrp="1" noChangeArrowheads="1"/>
          </p:cNvSpPr>
          <p:nvPr>
            <p:ph type="title"/>
          </p:nvPr>
        </p:nvSpPr>
        <p:spPr>
          <a:xfrm>
            <a:off x="457200" y="704850"/>
            <a:ext cx="8229600" cy="57150"/>
          </a:xfrm>
        </p:spPr>
        <p:txBody>
          <a:bodyPr>
            <a:normAutofit fontScale="90000"/>
          </a:bodyPr>
          <a:lstStyle/>
          <a:p>
            <a:pPr eaLnBrk="1" hangingPunct="1">
              <a:defRPr/>
            </a:pPr>
            <a:r>
              <a:rPr lang="en-US" sz="4000" dirty="0"/>
              <a:t>Good Faith Bargaining Under §7114(b)</a:t>
            </a:r>
          </a:p>
        </p:txBody>
      </p:sp>
      <p:sp>
        <p:nvSpPr>
          <p:cNvPr id="8195" name="Rectangle 3">
            <a:extLst>
              <a:ext uri="{FF2B5EF4-FFF2-40B4-BE49-F238E27FC236}">
                <a16:creationId xmlns:a16="http://schemas.microsoft.com/office/drawing/2014/main" id="{2D74295B-B47C-4C68-9F86-A7CB31292EAA}"/>
              </a:ext>
            </a:extLst>
          </p:cNvPr>
          <p:cNvSpPr>
            <a:spLocks noGrp="1" noChangeArrowheads="1"/>
          </p:cNvSpPr>
          <p:nvPr>
            <p:ph type="body" idx="1"/>
          </p:nvPr>
        </p:nvSpPr>
        <p:spPr>
          <a:xfrm>
            <a:off x="342900" y="1295400"/>
            <a:ext cx="8443913" cy="4953000"/>
          </a:xfrm>
        </p:spPr>
        <p:txBody>
          <a:bodyPr>
            <a:normAutofit/>
          </a:bodyPr>
          <a:lstStyle/>
          <a:p>
            <a:pPr eaLnBrk="1" hangingPunct="1">
              <a:lnSpc>
                <a:spcPct val="90000"/>
              </a:lnSpc>
              <a:defRPr/>
            </a:pPr>
            <a:r>
              <a:rPr lang="en-US" sz="2000" dirty="0"/>
              <a:t>Standard - Totality of Circumstances</a:t>
            </a:r>
          </a:p>
          <a:p>
            <a:pPr eaLnBrk="1" hangingPunct="1">
              <a:lnSpc>
                <a:spcPct val="90000"/>
              </a:lnSpc>
              <a:defRPr/>
            </a:pPr>
            <a:endParaRPr lang="en-US" sz="2000" dirty="0"/>
          </a:p>
          <a:p>
            <a:pPr eaLnBrk="1" hangingPunct="1">
              <a:lnSpc>
                <a:spcPct val="90000"/>
              </a:lnSpc>
              <a:defRPr/>
            </a:pPr>
            <a:r>
              <a:rPr lang="en-US" sz="2000" dirty="0"/>
              <a:t>Applies to both Labor and Management:</a:t>
            </a:r>
          </a:p>
          <a:p>
            <a:pPr eaLnBrk="1" hangingPunct="1">
              <a:lnSpc>
                <a:spcPct val="90000"/>
              </a:lnSpc>
              <a:defRPr/>
            </a:pPr>
            <a:endParaRPr lang="en-US" sz="2000" dirty="0"/>
          </a:p>
          <a:p>
            <a:pPr lvl="1" eaLnBrk="1" hangingPunct="1">
              <a:lnSpc>
                <a:spcPct val="90000"/>
              </a:lnSpc>
              <a:spcBef>
                <a:spcPct val="5000"/>
              </a:spcBef>
              <a:defRPr/>
            </a:pPr>
            <a:r>
              <a:rPr lang="en-US" sz="2000" dirty="0"/>
              <a:t>Did parties approach negotiations with sincere resolve to reach agreement?</a:t>
            </a:r>
          </a:p>
          <a:p>
            <a:pPr lvl="1" eaLnBrk="1" hangingPunct="1">
              <a:lnSpc>
                <a:spcPct val="90000"/>
              </a:lnSpc>
              <a:spcBef>
                <a:spcPct val="5000"/>
              </a:spcBef>
              <a:defRPr/>
            </a:pPr>
            <a:r>
              <a:rPr lang="en-US" sz="2000" dirty="0"/>
              <a:t>Were parties represented by duty authorized representatives</a:t>
            </a:r>
          </a:p>
          <a:p>
            <a:pPr marL="457200" lvl="1" indent="0" eaLnBrk="1" hangingPunct="1">
              <a:lnSpc>
                <a:spcPct val="90000"/>
              </a:lnSpc>
              <a:spcBef>
                <a:spcPct val="5000"/>
              </a:spcBef>
              <a:buFontTx/>
              <a:buNone/>
              <a:defRPr/>
            </a:pPr>
            <a:r>
              <a:rPr lang="en-US" sz="2000" dirty="0"/>
              <a:t>    prepared to discuss and negotiate any condition of employment?</a:t>
            </a:r>
          </a:p>
          <a:p>
            <a:pPr lvl="1" eaLnBrk="1" hangingPunct="1">
              <a:lnSpc>
                <a:spcPct val="90000"/>
              </a:lnSpc>
              <a:spcBef>
                <a:spcPct val="5000"/>
              </a:spcBef>
              <a:defRPr/>
            </a:pPr>
            <a:r>
              <a:rPr lang="en-US" sz="2000" dirty="0"/>
              <a:t>Did parties meet as frequently as necessary?</a:t>
            </a:r>
          </a:p>
          <a:p>
            <a:pPr lvl="1" eaLnBrk="1" hangingPunct="1">
              <a:lnSpc>
                <a:spcPct val="90000"/>
              </a:lnSpc>
              <a:spcBef>
                <a:spcPct val="5000"/>
              </a:spcBef>
              <a:defRPr/>
            </a:pPr>
            <a:r>
              <a:rPr lang="en-US" sz="2000" dirty="0"/>
              <a:t>Did parties avoid unnecessary delays?</a:t>
            </a:r>
          </a:p>
          <a:p>
            <a:pPr lvl="1" eaLnBrk="1" hangingPunct="1">
              <a:lnSpc>
                <a:spcPct val="90000"/>
              </a:lnSpc>
              <a:spcBef>
                <a:spcPct val="5000"/>
              </a:spcBef>
              <a:defRPr/>
            </a:pPr>
            <a:r>
              <a:rPr lang="en-US" sz="2000" dirty="0"/>
              <a:t>Did parties explore and discuss each other’s position?</a:t>
            </a:r>
          </a:p>
          <a:p>
            <a:pPr eaLnBrk="1" hangingPunct="1">
              <a:spcBef>
                <a:spcPct val="70000"/>
              </a:spcBef>
              <a:defRPr/>
            </a:pPr>
            <a:r>
              <a:rPr lang="en-US" sz="2000" dirty="0"/>
              <a:t>It Is An Unfair Labor Practice To Engage In Bad Faith Bargaining</a:t>
            </a:r>
          </a:p>
        </p:txBody>
      </p:sp>
      <p:sp>
        <p:nvSpPr>
          <p:cNvPr id="2" name="Slide Number Placeholder 1">
            <a:extLst>
              <a:ext uri="{FF2B5EF4-FFF2-40B4-BE49-F238E27FC236}">
                <a16:creationId xmlns:a16="http://schemas.microsoft.com/office/drawing/2014/main" id="{112BE41E-F43E-4EF3-9EDE-EB440CDA77B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0CAD4FB-8930-4AFB-9207-D2872E44B7F8}" type="slidenum">
              <a:rPr lang="en-US" altLang="en-US" smtClean="0"/>
              <a:pPr>
                <a:defRPr/>
              </a:pPr>
              <a:t>14</a:t>
            </a:fld>
            <a:endParaRPr lang="en-US" altLang="en-US"/>
          </a:p>
        </p:txBody>
      </p:sp>
      <p:sp>
        <p:nvSpPr>
          <p:cNvPr id="5" name="Footer Placeholder 2">
            <a:extLst>
              <a:ext uri="{FF2B5EF4-FFF2-40B4-BE49-F238E27FC236}">
                <a16:creationId xmlns:a16="http://schemas.microsoft.com/office/drawing/2014/main" id="{8929C462-EFBF-4FF8-A850-73BEF347FCA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324C-CEA6-40E6-B626-8D0563331736}"/>
              </a:ext>
            </a:extLst>
          </p:cNvPr>
          <p:cNvSpPr>
            <a:spLocks noGrp="1"/>
          </p:cNvSpPr>
          <p:nvPr>
            <p:ph type="title"/>
          </p:nvPr>
        </p:nvSpPr>
        <p:spPr>
          <a:xfrm>
            <a:off x="457200" y="133350"/>
            <a:ext cx="8229600" cy="838200"/>
          </a:xfrm>
        </p:spPr>
        <p:txBody>
          <a:bodyPr/>
          <a:lstStyle/>
          <a:p>
            <a:pPr>
              <a:defRPr/>
            </a:pPr>
            <a:r>
              <a:rPr lang="en-US" dirty="0"/>
              <a:t>Team Members</a:t>
            </a:r>
          </a:p>
        </p:txBody>
      </p:sp>
      <p:sp>
        <p:nvSpPr>
          <p:cNvPr id="246787" name="Content Placeholder 2">
            <a:extLst>
              <a:ext uri="{FF2B5EF4-FFF2-40B4-BE49-F238E27FC236}">
                <a16:creationId xmlns:a16="http://schemas.microsoft.com/office/drawing/2014/main" id="{0AA99582-6037-4173-8BE1-992D4EFC3121}"/>
              </a:ext>
            </a:extLst>
          </p:cNvPr>
          <p:cNvSpPr>
            <a:spLocks noGrp="1" noChangeArrowheads="1"/>
          </p:cNvSpPr>
          <p:nvPr>
            <p:ph idx="1"/>
          </p:nvPr>
        </p:nvSpPr>
        <p:spPr>
          <a:xfrm>
            <a:off x="457200" y="1219200"/>
            <a:ext cx="8229600" cy="4724400"/>
          </a:xfrm>
        </p:spPr>
        <p:txBody>
          <a:bodyPr/>
          <a:lstStyle/>
          <a:p>
            <a:r>
              <a:rPr lang="en-US" altLang="en-US" sz="2400"/>
              <a:t>Needed to give input on what works and will not work in the workplace from a manager’s perspective</a:t>
            </a:r>
          </a:p>
          <a:p>
            <a:endParaRPr lang="en-US" altLang="en-US" sz="2400"/>
          </a:p>
          <a:p>
            <a:r>
              <a:rPr lang="en-US" altLang="en-US" sz="2400"/>
              <a:t>Present viewpoint from all perspectives of the agency</a:t>
            </a:r>
          </a:p>
          <a:p>
            <a:endParaRPr lang="en-US" altLang="en-US" sz="2400"/>
          </a:p>
          <a:p>
            <a:r>
              <a:rPr lang="en-US" altLang="en-US" sz="2400"/>
              <a:t>Not expected to be experts on bargaining</a:t>
            </a:r>
          </a:p>
          <a:p>
            <a:endParaRPr lang="en-US" altLang="en-US" sz="2400"/>
          </a:p>
          <a:p>
            <a:r>
              <a:rPr lang="en-US" altLang="en-US" sz="2400"/>
              <a:t>Not expected to be experts on negotiability or the law</a:t>
            </a:r>
          </a:p>
          <a:p>
            <a:endParaRPr lang="en-US" altLang="en-US" sz="2400"/>
          </a:p>
          <a:p>
            <a:r>
              <a:rPr lang="en-US" altLang="en-US" sz="2400"/>
              <a:t>Participate in discussion at table when appropriate in accordance with bargaining process</a:t>
            </a:r>
          </a:p>
          <a:p>
            <a:endParaRPr lang="en-US" altLang="en-US" sz="2400"/>
          </a:p>
        </p:txBody>
      </p:sp>
      <p:sp>
        <p:nvSpPr>
          <p:cNvPr id="3" name="Slide Number Placeholder 2">
            <a:extLst>
              <a:ext uri="{FF2B5EF4-FFF2-40B4-BE49-F238E27FC236}">
                <a16:creationId xmlns:a16="http://schemas.microsoft.com/office/drawing/2014/main" id="{D75639AF-7083-4EE9-9CB3-F6CAF3D3321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111FC05-7529-47E1-80F8-6BEE51A2BE55}" type="slidenum">
              <a:rPr lang="en-US" altLang="en-US" smtClean="0"/>
              <a:pPr>
                <a:defRPr/>
              </a:pPr>
              <a:t>140</a:t>
            </a:fld>
            <a:endParaRPr lang="en-US" altLang="en-US"/>
          </a:p>
        </p:txBody>
      </p:sp>
      <p:sp>
        <p:nvSpPr>
          <p:cNvPr id="5" name="Footer Placeholder 2">
            <a:extLst>
              <a:ext uri="{FF2B5EF4-FFF2-40B4-BE49-F238E27FC236}">
                <a16:creationId xmlns:a16="http://schemas.microsoft.com/office/drawing/2014/main" id="{DA46C58A-7374-44E3-8EF6-AA5B4E206A9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802F-D9D0-4DCC-9998-2B75BCCEE2C9}"/>
              </a:ext>
            </a:extLst>
          </p:cNvPr>
          <p:cNvSpPr>
            <a:spLocks noGrp="1"/>
          </p:cNvSpPr>
          <p:nvPr>
            <p:ph type="title"/>
          </p:nvPr>
        </p:nvSpPr>
        <p:spPr>
          <a:xfrm>
            <a:off x="457200" y="228600"/>
            <a:ext cx="8229600" cy="819150"/>
          </a:xfrm>
        </p:spPr>
        <p:txBody>
          <a:bodyPr/>
          <a:lstStyle/>
          <a:p>
            <a:pPr>
              <a:defRPr/>
            </a:pPr>
            <a:r>
              <a:rPr lang="en-US" dirty="0"/>
              <a:t> Team Members</a:t>
            </a:r>
          </a:p>
        </p:txBody>
      </p:sp>
      <p:sp>
        <p:nvSpPr>
          <p:cNvPr id="3" name="Content Placeholder 2">
            <a:extLst>
              <a:ext uri="{FF2B5EF4-FFF2-40B4-BE49-F238E27FC236}">
                <a16:creationId xmlns:a16="http://schemas.microsoft.com/office/drawing/2014/main" id="{DA9754B3-EEE2-4598-8582-BE55AF708EAB}"/>
              </a:ext>
            </a:extLst>
          </p:cNvPr>
          <p:cNvSpPr>
            <a:spLocks noGrp="1"/>
          </p:cNvSpPr>
          <p:nvPr>
            <p:ph idx="1"/>
          </p:nvPr>
        </p:nvSpPr>
        <p:spPr>
          <a:xfrm>
            <a:off x="457200" y="1368425"/>
            <a:ext cx="8229600" cy="4495800"/>
          </a:xfrm>
        </p:spPr>
        <p:txBody>
          <a:bodyPr>
            <a:normAutofit fontScale="70000" lnSpcReduction="20000"/>
          </a:bodyPr>
          <a:lstStyle/>
          <a:p>
            <a:pPr>
              <a:defRPr/>
            </a:pPr>
            <a:r>
              <a:rPr lang="en-US" dirty="0"/>
              <a:t>Fully participate in caucuses</a:t>
            </a:r>
          </a:p>
          <a:p>
            <a:pPr>
              <a:defRPr/>
            </a:pPr>
            <a:endParaRPr lang="en-US" dirty="0"/>
          </a:p>
          <a:p>
            <a:pPr>
              <a:defRPr/>
            </a:pPr>
            <a:r>
              <a:rPr lang="en-US" dirty="0"/>
              <a:t>If disagree with chief negotiator do so in caucus</a:t>
            </a:r>
          </a:p>
          <a:p>
            <a:pPr>
              <a:defRPr/>
            </a:pPr>
            <a:endParaRPr lang="en-US" dirty="0"/>
          </a:p>
          <a:p>
            <a:pPr>
              <a:defRPr/>
            </a:pPr>
            <a:r>
              <a:rPr lang="en-US" dirty="0"/>
              <a:t>Create relationships with other team members and opposing team</a:t>
            </a:r>
          </a:p>
          <a:p>
            <a:pPr>
              <a:defRPr/>
            </a:pPr>
            <a:endParaRPr lang="en-US" dirty="0"/>
          </a:p>
          <a:p>
            <a:pPr>
              <a:defRPr/>
            </a:pPr>
            <a:r>
              <a:rPr lang="en-US" dirty="0"/>
              <a:t>Maintain discipline at table including right to ask or answer questions</a:t>
            </a:r>
          </a:p>
          <a:p>
            <a:pPr>
              <a:defRPr/>
            </a:pPr>
            <a:endParaRPr lang="en-US" dirty="0"/>
          </a:p>
          <a:p>
            <a:pPr>
              <a:defRPr/>
            </a:pPr>
            <a:r>
              <a:rPr lang="en-US" dirty="0"/>
              <a:t>Be attentive to what is going on at bargaining</a:t>
            </a:r>
          </a:p>
          <a:p>
            <a:pPr>
              <a:defRPr/>
            </a:pPr>
            <a:endParaRPr lang="en-US" dirty="0"/>
          </a:p>
          <a:p>
            <a:pPr>
              <a:defRPr/>
            </a:pPr>
            <a:r>
              <a:rPr lang="en-US" dirty="0"/>
              <a:t>Each team member should have a role at the table</a:t>
            </a:r>
          </a:p>
          <a:p>
            <a:pPr>
              <a:defRPr/>
            </a:pPr>
            <a:endParaRPr lang="en-US" dirty="0"/>
          </a:p>
        </p:txBody>
      </p:sp>
      <p:sp>
        <p:nvSpPr>
          <p:cNvPr id="4" name="Slide Number Placeholder 3">
            <a:extLst>
              <a:ext uri="{FF2B5EF4-FFF2-40B4-BE49-F238E27FC236}">
                <a16:creationId xmlns:a16="http://schemas.microsoft.com/office/drawing/2014/main" id="{47CC29C2-F9E3-48C0-8E1F-2BE7E1E0B80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59DC027-8628-4857-83DA-0ECB320166ED}" type="slidenum">
              <a:rPr lang="en-US" altLang="en-US" smtClean="0"/>
              <a:pPr>
                <a:defRPr/>
              </a:pPr>
              <a:t>141</a:t>
            </a:fld>
            <a:endParaRPr lang="en-US" altLang="en-US"/>
          </a:p>
        </p:txBody>
      </p:sp>
      <p:sp>
        <p:nvSpPr>
          <p:cNvPr id="5" name="Footer Placeholder 2">
            <a:extLst>
              <a:ext uri="{FF2B5EF4-FFF2-40B4-BE49-F238E27FC236}">
                <a16:creationId xmlns:a16="http://schemas.microsoft.com/office/drawing/2014/main" id="{6213EC07-93CB-437B-87E5-32548CE8B35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D7E4-FF0B-4FE7-B808-FF64CA7F16E1}"/>
              </a:ext>
            </a:extLst>
          </p:cNvPr>
          <p:cNvSpPr>
            <a:spLocks noGrp="1"/>
          </p:cNvSpPr>
          <p:nvPr>
            <p:ph type="title"/>
          </p:nvPr>
        </p:nvSpPr>
        <p:spPr>
          <a:xfrm>
            <a:off x="0" y="0"/>
            <a:ext cx="9144000" cy="1447800"/>
          </a:xfrm>
        </p:spPr>
        <p:txBody>
          <a:bodyPr>
            <a:noAutofit/>
          </a:bodyPr>
          <a:lstStyle/>
          <a:p>
            <a:pPr>
              <a:defRPr/>
            </a:pPr>
            <a:r>
              <a:rPr lang="en-US" sz="3600" dirty="0"/>
              <a:t>Specific Roles of Bargaining Team Members</a:t>
            </a:r>
          </a:p>
        </p:txBody>
      </p:sp>
      <p:sp>
        <p:nvSpPr>
          <p:cNvPr id="3" name="Content Placeholder 2">
            <a:extLst>
              <a:ext uri="{FF2B5EF4-FFF2-40B4-BE49-F238E27FC236}">
                <a16:creationId xmlns:a16="http://schemas.microsoft.com/office/drawing/2014/main" id="{BA758426-FEEE-4752-BB11-7B44BEB78D12}"/>
              </a:ext>
            </a:extLst>
          </p:cNvPr>
          <p:cNvSpPr>
            <a:spLocks noGrp="1"/>
          </p:cNvSpPr>
          <p:nvPr>
            <p:ph idx="1"/>
          </p:nvPr>
        </p:nvSpPr>
        <p:spPr>
          <a:xfrm>
            <a:off x="457200" y="1752600"/>
            <a:ext cx="8229600" cy="4572000"/>
          </a:xfrm>
        </p:spPr>
        <p:txBody>
          <a:bodyPr/>
          <a:lstStyle/>
          <a:p>
            <a:pPr>
              <a:defRPr/>
            </a:pPr>
            <a:r>
              <a:rPr lang="en-US" sz="2400" dirty="0"/>
              <a:t>Give chief negotiator insight into needs of employees</a:t>
            </a:r>
          </a:p>
          <a:p>
            <a:pPr marL="0" indent="0">
              <a:buFontTx/>
              <a:buNone/>
              <a:defRPr/>
            </a:pPr>
            <a:endParaRPr lang="en-US" sz="2400" dirty="0"/>
          </a:p>
          <a:p>
            <a:pPr>
              <a:defRPr/>
            </a:pPr>
            <a:r>
              <a:rPr lang="en-US" sz="2400" dirty="0"/>
              <a:t>One member designated as note taker</a:t>
            </a:r>
          </a:p>
          <a:p>
            <a:pPr>
              <a:defRPr/>
            </a:pPr>
            <a:endParaRPr lang="en-US" sz="2400" dirty="0"/>
          </a:p>
          <a:p>
            <a:pPr>
              <a:defRPr/>
            </a:pPr>
            <a:r>
              <a:rPr lang="en-US" sz="2400" dirty="0"/>
              <a:t>One member designated as researcher</a:t>
            </a:r>
          </a:p>
          <a:p>
            <a:pPr>
              <a:defRPr/>
            </a:pPr>
            <a:endParaRPr lang="en-US" sz="2400" dirty="0"/>
          </a:p>
          <a:p>
            <a:pPr>
              <a:defRPr/>
            </a:pPr>
            <a:r>
              <a:rPr lang="en-US" sz="2400" dirty="0"/>
              <a:t>One member who is a good writer</a:t>
            </a:r>
          </a:p>
          <a:p>
            <a:pPr>
              <a:defRPr/>
            </a:pPr>
            <a:endParaRPr lang="en-US" sz="2400" dirty="0"/>
          </a:p>
          <a:p>
            <a:pPr>
              <a:defRPr/>
            </a:pPr>
            <a:r>
              <a:rPr lang="en-US" sz="2400" dirty="0"/>
              <a:t>One member who knows the law</a:t>
            </a:r>
          </a:p>
          <a:p>
            <a:pPr>
              <a:defRPr/>
            </a:pPr>
            <a:endParaRPr lang="en-US" dirty="0"/>
          </a:p>
          <a:p>
            <a:pPr>
              <a:defRPr/>
            </a:pPr>
            <a:endParaRPr lang="en-US" dirty="0"/>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8B06F0CB-5558-45B9-9174-3BBBCD46C9D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88B06A3-80B2-44C8-8129-53287BA58F9C}" type="slidenum">
              <a:rPr lang="en-US" altLang="en-US" smtClean="0"/>
              <a:pPr>
                <a:defRPr/>
              </a:pPr>
              <a:t>142</a:t>
            </a:fld>
            <a:endParaRPr lang="en-US" altLang="en-US"/>
          </a:p>
        </p:txBody>
      </p:sp>
      <p:sp>
        <p:nvSpPr>
          <p:cNvPr id="5" name="Footer Placeholder 2">
            <a:extLst>
              <a:ext uri="{FF2B5EF4-FFF2-40B4-BE49-F238E27FC236}">
                <a16:creationId xmlns:a16="http://schemas.microsoft.com/office/drawing/2014/main" id="{3CF98B46-075F-42B3-BE4A-F25C5F474A3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8B86-E5A9-4784-9B4D-547FC24D2EF6}"/>
              </a:ext>
            </a:extLst>
          </p:cNvPr>
          <p:cNvSpPr>
            <a:spLocks noGrp="1"/>
          </p:cNvSpPr>
          <p:nvPr>
            <p:ph type="title"/>
          </p:nvPr>
        </p:nvSpPr>
        <p:spPr>
          <a:xfrm>
            <a:off x="0" y="161925"/>
            <a:ext cx="9144000" cy="742950"/>
          </a:xfrm>
        </p:spPr>
        <p:txBody>
          <a:bodyPr>
            <a:normAutofit fontScale="90000"/>
          </a:bodyPr>
          <a:lstStyle/>
          <a:p>
            <a:pPr>
              <a:defRPr/>
            </a:pPr>
            <a:r>
              <a:rPr lang="en-US" dirty="0"/>
              <a:t>Train the Bargaining Team</a:t>
            </a:r>
          </a:p>
        </p:txBody>
      </p:sp>
      <p:sp>
        <p:nvSpPr>
          <p:cNvPr id="249859" name="Content Placeholder 2">
            <a:extLst>
              <a:ext uri="{FF2B5EF4-FFF2-40B4-BE49-F238E27FC236}">
                <a16:creationId xmlns:a16="http://schemas.microsoft.com/office/drawing/2014/main" id="{F93AF91B-9348-4416-BD68-1B8BBA9A47B0}"/>
              </a:ext>
            </a:extLst>
          </p:cNvPr>
          <p:cNvSpPr>
            <a:spLocks noGrp="1" noChangeArrowheads="1"/>
          </p:cNvSpPr>
          <p:nvPr>
            <p:ph idx="1"/>
          </p:nvPr>
        </p:nvSpPr>
        <p:spPr>
          <a:xfrm>
            <a:off x="457200" y="1752600"/>
            <a:ext cx="8229600" cy="4191000"/>
          </a:xfrm>
        </p:spPr>
        <p:txBody>
          <a:bodyPr/>
          <a:lstStyle/>
          <a:p>
            <a:r>
              <a:rPr lang="en-US" altLang="en-US" sz="2800"/>
              <a:t>Training on the law</a:t>
            </a:r>
          </a:p>
          <a:p>
            <a:endParaRPr lang="en-US" altLang="en-US" sz="2800"/>
          </a:p>
          <a:p>
            <a:r>
              <a:rPr lang="en-US" altLang="en-US" sz="2800"/>
              <a:t>Training on how to negotiate</a:t>
            </a:r>
          </a:p>
          <a:p>
            <a:endParaRPr lang="en-US" altLang="en-US" sz="2800"/>
          </a:p>
          <a:p>
            <a:r>
              <a:rPr lang="en-US" altLang="en-US" sz="2800"/>
              <a:t>Training on how to work as a team</a:t>
            </a:r>
          </a:p>
          <a:p>
            <a:endParaRPr lang="en-US" altLang="en-US" sz="2800"/>
          </a:p>
          <a:p>
            <a:r>
              <a:rPr lang="en-US" altLang="en-US" sz="2800"/>
              <a:t>Understand value of communication and trust</a:t>
            </a:r>
          </a:p>
        </p:txBody>
      </p:sp>
      <p:sp>
        <p:nvSpPr>
          <p:cNvPr id="4" name="Slide Number Placeholder 3">
            <a:extLst>
              <a:ext uri="{FF2B5EF4-FFF2-40B4-BE49-F238E27FC236}">
                <a16:creationId xmlns:a16="http://schemas.microsoft.com/office/drawing/2014/main" id="{D3DA0FDF-A661-400E-B0C7-AFBFEBC75F5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67C95FF-15C8-42AB-81BE-D5C9C55A822A}" type="slidenum">
              <a:rPr lang="en-US" altLang="en-US" smtClean="0"/>
              <a:pPr>
                <a:defRPr/>
              </a:pPr>
              <a:t>143</a:t>
            </a:fld>
            <a:endParaRPr lang="en-US" altLang="en-US"/>
          </a:p>
        </p:txBody>
      </p:sp>
      <p:sp>
        <p:nvSpPr>
          <p:cNvPr id="5" name="Footer Placeholder 2">
            <a:extLst>
              <a:ext uri="{FF2B5EF4-FFF2-40B4-BE49-F238E27FC236}">
                <a16:creationId xmlns:a16="http://schemas.microsoft.com/office/drawing/2014/main" id="{96B9156D-837F-4A9F-8F49-25123D01561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B687-36C1-4A48-83BA-9B3E3541B39A}"/>
              </a:ext>
            </a:extLst>
          </p:cNvPr>
          <p:cNvSpPr>
            <a:spLocks noGrp="1"/>
          </p:cNvSpPr>
          <p:nvPr>
            <p:ph type="title"/>
          </p:nvPr>
        </p:nvSpPr>
        <p:spPr>
          <a:xfrm>
            <a:off x="76200" y="0"/>
            <a:ext cx="8991600" cy="1524000"/>
          </a:xfrm>
        </p:spPr>
        <p:txBody>
          <a:bodyPr>
            <a:normAutofit fontScale="90000"/>
          </a:bodyPr>
          <a:lstStyle/>
          <a:p>
            <a:pPr>
              <a:defRPr/>
            </a:pPr>
            <a:r>
              <a:rPr lang="en-US" sz="3600" dirty="0"/>
              <a:t>Review Current Contract, MOUs, Arbitration Awards, Grievances, ULPs, other CBAs</a:t>
            </a:r>
          </a:p>
        </p:txBody>
      </p:sp>
      <p:sp>
        <p:nvSpPr>
          <p:cNvPr id="3" name="Content Placeholder 2">
            <a:extLst>
              <a:ext uri="{FF2B5EF4-FFF2-40B4-BE49-F238E27FC236}">
                <a16:creationId xmlns:a16="http://schemas.microsoft.com/office/drawing/2014/main" id="{191AC376-3087-403F-85E8-1CE33DD84E82}"/>
              </a:ext>
            </a:extLst>
          </p:cNvPr>
          <p:cNvSpPr>
            <a:spLocks noGrp="1"/>
          </p:cNvSpPr>
          <p:nvPr>
            <p:ph idx="1"/>
          </p:nvPr>
        </p:nvSpPr>
        <p:spPr>
          <a:xfrm>
            <a:off x="457200" y="2057400"/>
            <a:ext cx="8229600" cy="3429000"/>
          </a:xfrm>
        </p:spPr>
        <p:txBody>
          <a:bodyPr>
            <a:normAutofit fontScale="77500" lnSpcReduction="20000"/>
          </a:bodyPr>
          <a:lstStyle/>
          <a:p>
            <a:pPr>
              <a:defRPr/>
            </a:pPr>
            <a:r>
              <a:rPr lang="en-US" dirty="0"/>
              <a:t>Review current contract to see what you want to keep and change</a:t>
            </a:r>
          </a:p>
          <a:p>
            <a:pPr>
              <a:defRPr/>
            </a:pPr>
            <a:r>
              <a:rPr lang="en-US" dirty="0"/>
              <a:t>Review MOUs to see what needs to be incorporated or terminated</a:t>
            </a:r>
          </a:p>
          <a:p>
            <a:pPr>
              <a:defRPr/>
            </a:pPr>
            <a:r>
              <a:rPr lang="en-US" dirty="0"/>
              <a:t>Review Arbitration Awards to see what language needs to be changed, clarified or eliminated</a:t>
            </a:r>
          </a:p>
          <a:p>
            <a:pPr>
              <a:defRPr/>
            </a:pPr>
            <a:r>
              <a:rPr lang="en-US" dirty="0"/>
              <a:t>Review grievances to look at contract changes</a:t>
            </a:r>
          </a:p>
          <a:p>
            <a:pPr>
              <a:defRPr/>
            </a:pPr>
            <a:r>
              <a:rPr lang="en-US" dirty="0"/>
              <a:t>Review ULPs for changes to contract</a:t>
            </a:r>
          </a:p>
          <a:p>
            <a:pPr>
              <a:defRPr/>
            </a:pPr>
            <a:r>
              <a:rPr lang="en-US" dirty="0"/>
              <a:t>Review other CBAs at your location</a:t>
            </a:r>
          </a:p>
          <a:p>
            <a:pPr>
              <a:defRPr/>
            </a:pPr>
            <a:endParaRPr lang="en-US" dirty="0"/>
          </a:p>
        </p:txBody>
      </p:sp>
      <p:sp>
        <p:nvSpPr>
          <p:cNvPr id="4" name="Slide Number Placeholder 3">
            <a:extLst>
              <a:ext uri="{FF2B5EF4-FFF2-40B4-BE49-F238E27FC236}">
                <a16:creationId xmlns:a16="http://schemas.microsoft.com/office/drawing/2014/main" id="{3173134C-96D6-4FF4-AD45-E56088F814D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CB6EB87-8965-4A0E-AEBC-3CB4B57AAB21}" type="slidenum">
              <a:rPr lang="en-US" altLang="en-US" smtClean="0"/>
              <a:pPr>
                <a:defRPr/>
              </a:pPr>
              <a:t>144</a:t>
            </a:fld>
            <a:endParaRPr lang="en-US" altLang="en-US"/>
          </a:p>
        </p:txBody>
      </p:sp>
      <p:sp>
        <p:nvSpPr>
          <p:cNvPr id="5" name="Footer Placeholder 2">
            <a:extLst>
              <a:ext uri="{FF2B5EF4-FFF2-40B4-BE49-F238E27FC236}">
                <a16:creationId xmlns:a16="http://schemas.microsoft.com/office/drawing/2014/main" id="{EE442E6B-A9D4-42E6-A672-C9DAD6F76CF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0096-515F-471F-9642-BE97C35F7EA9}"/>
              </a:ext>
            </a:extLst>
          </p:cNvPr>
          <p:cNvSpPr>
            <a:spLocks noGrp="1"/>
          </p:cNvSpPr>
          <p:nvPr>
            <p:ph type="title"/>
          </p:nvPr>
        </p:nvSpPr>
        <p:spPr>
          <a:xfrm>
            <a:off x="457200" y="304800"/>
            <a:ext cx="8229600" cy="666750"/>
          </a:xfrm>
        </p:spPr>
        <p:txBody>
          <a:bodyPr>
            <a:normAutofit fontScale="90000"/>
          </a:bodyPr>
          <a:lstStyle/>
          <a:p>
            <a:pPr>
              <a:defRPr/>
            </a:pPr>
            <a:r>
              <a:rPr lang="en-US" dirty="0"/>
              <a:t>Review Current Contract</a:t>
            </a:r>
          </a:p>
        </p:txBody>
      </p:sp>
      <p:sp>
        <p:nvSpPr>
          <p:cNvPr id="251907" name="Content Placeholder 2">
            <a:extLst>
              <a:ext uri="{FF2B5EF4-FFF2-40B4-BE49-F238E27FC236}">
                <a16:creationId xmlns:a16="http://schemas.microsoft.com/office/drawing/2014/main" id="{81CBA1CC-2B5A-4CBD-B69A-A1BA1F9ADD41}"/>
              </a:ext>
            </a:extLst>
          </p:cNvPr>
          <p:cNvSpPr>
            <a:spLocks noGrp="1" noChangeArrowheads="1"/>
          </p:cNvSpPr>
          <p:nvPr>
            <p:ph idx="1"/>
          </p:nvPr>
        </p:nvSpPr>
        <p:spPr>
          <a:xfrm>
            <a:off x="457200" y="1676400"/>
            <a:ext cx="8229600" cy="4648200"/>
          </a:xfrm>
        </p:spPr>
        <p:txBody>
          <a:bodyPr/>
          <a:lstStyle/>
          <a:p>
            <a:r>
              <a:rPr lang="en-US" altLang="en-US" sz="2600"/>
              <a:t>Do a cover to cover legal and policy review</a:t>
            </a:r>
          </a:p>
          <a:p>
            <a:endParaRPr lang="en-US" altLang="en-US" sz="2600"/>
          </a:p>
          <a:p>
            <a:r>
              <a:rPr lang="en-US" altLang="en-US" sz="2600"/>
              <a:t>Determine which Articles have caused problems for the union and why</a:t>
            </a:r>
          </a:p>
          <a:p>
            <a:endParaRPr lang="en-US" altLang="en-US" sz="2600"/>
          </a:p>
          <a:p>
            <a:r>
              <a:rPr lang="en-US" altLang="en-US" sz="2600"/>
              <a:t>Determine which Articles management will decide to reopen and why</a:t>
            </a:r>
          </a:p>
          <a:p>
            <a:endParaRPr lang="en-US" altLang="en-US" sz="2600"/>
          </a:p>
          <a:p>
            <a:endParaRPr lang="en-US" altLang="en-US" sz="2600"/>
          </a:p>
        </p:txBody>
      </p:sp>
      <p:sp>
        <p:nvSpPr>
          <p:cNvPr id="4" name="Slide Number Placeholder 3">
            <a:extLst>
              <a:ext uri="{FF2B5EF4-FFF2-40B4-BE49-F238E27FC236}">
                <a16:creationId xmlns:a16="http://schemas.microsoft.com/office/drawing/2014/main" id="{2372FCF8-4B23-4688-964A-0C534E3F3A1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19267C3-74E2-4E25-B052-FFDB0C6801B8}" type="slidenum">
              <a:rPr lang="en-US" altLang="en-US" smtClean="0"/>
              <a:pPr>
                <a:defRPr/>
              </a:pPr>
              <a:t>145</a:t>
            </a:fld>
            <a:endParaRPr lang="en-US" altLang="en-US"/>
          </a:p>
        </p:txBody>
      </p:sp>
      <p:sp>
        <p:nvSpPr>
          <p:cNvPr id="5" name="Footer Placeholder 2">
            <a:extLst>
              <a:ext uri="{FF2B5EF4-FFF2-40B4-BE49-F238E27FC236}">
                <a16:creationId xmlns:a16="http://schemas.microsoft.com/office/drawing/2014/main" id="{6E628193-F547-492B-8093-EB936235CAA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4365-CD14-4BC3-9B64-266BEAF87592}"/>
              </a:ext>
            </a:extLst>
          </p:cNvPr>
          <p:cNvSpPr>
            <a:spLocks noGrp="1"/>
          </p:cNvSpPr>
          <p:nvPr>
            <p:ph type="title"/>
          </p:nvPr>
        </p:nvSpPr>
        <p:spPr>
          <a:xfrm>
            <a:off x="457200" y="76200"/>
            <a:ext cx="8229600" cy="819150"/>
          </a:xfrm>
        </p:spPr>
        <p:txBody>
          <a:bodyPr/>
          <a:lstStyle/>
          <a:p>
            <a:pPr>
              <a:defRPr/>
            </a:pPr>
            <a:r>
              <a:rPr lang="en-US" dirty="0"/>
              <a:t>Review MOUs and MOAs</a:t>
            </a:r>
          </a:p>
        </p:txBody>
      </p:sp>
      <p:sp>
        <p:nvSpPr>
          <p:cNvPr id="252931" name="Content Placeholder 2">
            <a:extLst>
              <a:ext uri="{FF2B5EF4-FFF2-40B4-BE49-F238E27FC236}">
                <a16:creationId xmlns:a16="http://schemas.microsoft.com/office/drawing/2014/main" id="{0711D37B-B83D-4CF6-BB54-1CAC3585CE5D}"/>
              </a:ext>
            </a:extLst>
          </p:cNvPr>
          <p:cNvSpPr>
            <a:spLocks noGrp="1" noChangeArrowheads="1"/>
          </p:cNvSpPr>
          <p:nvPr>
            <p:ph idx="1"/>
          </p:nvPr>
        </p:nvSpPr>
        <p:spPr/>
        <p:txBody>
          <a:bodyPr/>
          <a:lstStyle/>
          <a:p>
            <a:r>
              <a:rPr lang="en-US" altLang="en-US" sz="2600"/>
              <a:t>Which MOUs and MOAs are troublesome? </a:t>
            </a:r>
          </a:p>
          <a:p>
            <a:endParaRPr lang="en-US" altLang="en-US" sz="2600"/>
          </a:p>
          <a:p>
            <a:r>
              <a:rPr lang="en-US" altLang="en-US" sz="2600"/>
              <a:t>Which should be made a part of the contract?</a:t>
            </a:r>
          </a:p>
          <a:p>
            <a:endParaRPr lang="en-US" altLang="en-US" sz="2600"/>
          </a:p>
          <a:p>
            <a:r>
              <a:rPr lang="en-US" altLang="en-US" sz="2600"/>
              <a:t>Which MOUs and MOAs should be terminated?</a:t>
            </a:r>
          </a:p>
          <a:p>
            <a:endParaRPr lang="en-US" altLang="en-US" sz="2600"/>
          </a:p>
          <a:p>
            <a:r>
              <a:rPr lang="en-US" altLang="en-US" sz="2600"/>
              <a:t>What is your strategy about MOUs and MOAs?</a:t>
            </a:r>
          </a:p>
        </p:txBody>
      </p:sp>
      <p:sp>
        <p:nvSpPr>
          <p:cNvPr id="4" name="Slide Number Placeholder 3">
            <a:extLst>
              <a:ext uri="{FF2B5EF4-FFF2-40B4-BE49-F238E27FC236}">
                <a16:creationId xmlns:a16="http://schemas.microsoft.com/office/drawing/2014/main" id="{137A8CE8-D843-4128-ABFE-594B33D6DF9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5BDB4DC-4915-4401-828B-8331A9973BA3}" type="slidenum">
              <a:rPr lang="en-US" altLang="en-US" smtClean="0"/>
              <a:pPr>
                <a:defRPr/>
              </a:pPr>
              <a:t>146</a:t>
            </a:fld>
            <a:endParaRPr lang="en-US" altLang="en-US"/>
          </a:p>
        </p:txBody>
      </p:sp>
      <p:sp>
        <p:nvSpPr>
          <p:cNvPr id="5" name="Footer Placeholder 2">
            <a:extLst>
              <a:ext uri="{FF2B5EF4-FFF2-40B4-BE49-F238E27FC236}">
                <a16:creationId xmlns:a16="http://schemas.microsoft.com/office/drawing/2014/main" id="{AF2D5533-10B1-4A6B-9E4B-29329C89D1C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2EA6-D070-4350-84A8-99E38BCD5215}"/>
              </a:ext>
            </a:extLst>
          </p:cNvPr>
          <p:cNvSpPr>
            <a:spLocks noGrp="1"/>
          </p:cNvSpPr>
          <p:nvPr>
            <p:ph type="title"/>
          </p:nvPr>
        </p:nvSpPr>
        <p:spPr>
          <a:xfrm>
            <a:off x="457200" y="0"/>
            <a:ext cx="8229600" cy="990600"/>
          </a:xfrm>
        </p:spPr>
        <p:txBody>
          <a:bodyPr/>
          <a:lstStyle/>
          <a:p>
            <a:pPr>
              <a:defRPr/>
            </a:pPr>
            <a:r>
              <a:rPr lang="en-US" dirty="0"/>
              <a:t>Arbitration Issues</a:t>
            </a:r>
          </a:p>
        </p:txBody>
      </p:sp>
      <p:sp>
        <p:nvSpPr>
          <p:cNvPr id="253955" name="Content Placeholder 2">
            <a:extLst>
              <a:ext uri="{FF2B5EF4-FFF2-40B4-BE49-F238E27FC236}">
                <a16:creationId xmlns:a16="http://schemas.microsoft.com/office/drawing/2014/main" id="{855AADF5-5F89-4D20-9764-5B7D6727FBF8}"/>
              </a:ext>
            </a:extLst>
          </p:cNvPr>
          <p:cNvSpPr>
            <a:spLocks noGrp="1" noChangeArrowheads="1"/>
          </p:cNvSpPr>
          <p:nvPr>
            <p:ph idx="1"/>
          </p:nvPr>
        </p:nvSpPr>
        <p:spPr>
          <a:xfrm>
            <a:off x="457200" y="1371600"/>
            <a:ext cx="8229600" cy="4724400"/>
          </a:xfrm>
        </p:spPr>
        <p:txBody>
          <a:bodyPr/>
          <a:lstStyle/>
          <a:p>
            <a:r>
              <a:rPr lang="en-US" altLang="en-US" sz="2600"/>
              <a:t>What are consistent problems faced in arbitration?</a:t>
            </a:r>
          </a:p>
          <a:p>
            <a:endParaRPr lang="en-US" altLang="en-US" sz="2600"/>
          </a:p>
          <a:p>
            <a:r>
              <a:rPr lang="en-US" altLang="en-US" sz="2600"/>
              <a:t>What issues have you won at arbitration?</a:t>
            </a:r>
          </a:p>
          <a:p>
            <a:endParaRPr lang="en-US" altLang="en-US" sz="2600"/>
          </a:p>
          <a:p>
            <a:r>
              <a:rPr lang="en-US" altLang="en-US" sz="2600"/>
              <a:t>What issues have you lost at arbitration?</a:t>
            </a:r>
          </a:p>
          <a:p>
            <a:endParaRPr lang="en-US" altLang="en-US" sz="2600"/>
          </a:p>
          <a:p>
            <a:r>
              <a:rPr lang="en-US" altLang="en-US" sz="2600"/>
              <a:t>Which issues from arbitration must be changed in contract?</a:t>
            </a:r>
          </a:p>
        </p:txBody>
      </p:sp>
      <p:sp>
        <p:nvSpPr>
          <p:cNvPr id="4" name="Slide Number Placeholder 3">
            <a:extLst>
              <a:ext uri="{FF2B5EF4-FFF2-40B4-BE49-F238E27FC236}">
                <a16:creationId xmlns:a16="http://schemas.microsoft.com/office/drawing/2014/main" id="{5167E327-EE3D-4800-A857-0A00C1A19BA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E0BE8B5-A66B-45E6-8972-A255C246F7FE}" type="slidenum">
              <a:rPr lang="en-US" altLang="en-US" smtClean="0"/>
              <a:pPr>
                <a:defRPr/>
              </a:pPr>
              <a:t>147</a:t>
            </a:fld>
            <a:endParaRPr lang="en-US" altLang="en-US"/>
          </a:p>
        </p:txBody>
      </p:sp>
      <p:sp>
        <p:nvSpPr>
          <p:cNvPr id="5" name="Footer Placeholder 2">
            <a:extLst>
              <a:ext uri="{FF2B5EF4-FFF2-40B4-BE49-F238E27FC236}">
                <a16:creationId xmlns:a16="http://schemas.microsoft.com/office/drawing/2014/main" id="{D8C75A79-70C2-47E6-9430-CE194B48AE5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046A-329C-480C-9BF0-45298FBDAC66}"/>
              </a:ext>
            </a:extLst>
          </p:cNvPr>
          <p:cNvSpPr>
            <a:spLocks noGrp="1"/>
          </p:cNvSpPr>
          <p:nvPr>
            <p:ph type="title"/>
          </p:nvPr>
        </p:nvSpPr>
        <p:spPr>
          <a:xfrm>
            <a:off x="457200" y="304800"/>
            <a:ext cx="8229600" cy="666750"/>
          </a:xfrm>
        </p:spPr>
        <p:txBody>
          <a:bodyPr>
            <a:normAutofit fontScale="90000"/>
          </a:bodyPr>
          <a:lstStyle/>
          <a:p>
            <a:pPr>
              <a:defRPr/>
            </a:pPr>
            <a:r>
              <a:rPr lang="en-US" dirty="0"/>
              <a:t>Grievance Issues</a:t>
            </a:r>
          </a:p>
        </p:txBody>
      </p:sp>
      <p:sp>
        <p:nvSpPr>
          <p:cNvPr id="254979" name="Content Placeholder 2">
            <a:extLst>
              <a:ext uri="{FF2B5EF4-FFF2-40B4-BE49-F238E27FC236}">
                <a16:creationId xmlns:a16="http://schemas.microsoft.com/office/drawing/2014/main" id="{F1CD27FD-AF5A-4027-8EE7-DF04A55845C7}"/>
              </a:ext>
            </a:extLst>
          </p:cNvPr>
          <p:cNvSpPr>
            <a:spLocks noGrp="1" noChangeArrowheads="1"/>
          </p:cNvSpPr>
          <p:nvPr>
            <p:ph idx="1"/>
          </p:nvPr>
        </p:nvSpPr>
        <p:spPr>
          <a:xfrm>
            <a:off x="457200" y="1600200"/>
            <a:ext cx="8229600" cy="4724400"/>
          </a:xfrm>
        </p:spPr>
        <p:txBody>
          <a:bodyPr/>
          <a:lstStyle/>
          <a:p>
            <a:r>
              <a:rPr lang="en-US" altLang="en-US" sz="2600"/>
              <a:t>Where there any problems with the grievance procedure?</a:t>
            </a:r>
          </a:p>
          <a:p>
            <a:endParaRPr lang="en-US" altLang="en-US" sz="2600"/>
          </a:p>
          <a:p>
            <a:r>
              <a:rPr lang="en-US" altLang="en-US" sz="2600"/>
              <a:t>What were most grievances about?</a:t>
            </a:r>
          </a:p>
          <a:p>
            <a:endParaRPr lang="en-US" altLang="en-US" sz="2600"/>
          </a:p>
          <a:p>
            <a:r>
              <a:rPr lang="en-US" altLang="en-US" sz="2600"/>
              <a:t>What needs to be fixed to be more successful in grievance processing?</a:t>
            </a:r>
          </a:p>
          <a:p>
            <a:endParaRPr lang="en-US" altLang="en-US" sz="2600"/>
          </a:p>
          <a:p>
            <a:endParaRPr lang="en-US" altLang="en-US" sz="2600"/>
          </a:p>
        </p:txBody>
      </p:sp>
      <p:sp>
        <p:nvSpPr>
          <p:cNvPr id="4" name="Slide Number Placeholder 3">
            <a:extLst>
              <a:ext uri="{FF2B5EF4-FFF2-40B4-BE49-F238E27FC236}">
                <a16:creationId xmlns:a16="http://schemas.microsoft.com/office/drawing/2014/main" id="{15D0877A-06AA-4A39-9358-CEE19894BCD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15E8314-027C-4F1A-A0DA-C1EC829F6AD3}" type="slidenum">
              <a:rPr lang="en-US" altLang="en-US" smtClean="0"/>
              <a:pPr>
                <a:defRPr/>
              </a:pPr>
              <a:t>148</a:t>
            </a:fld>
            <a:endParaRPr lang="en-US" altLang="en-US"/>
          </a:p>
        </p:txBody>
      </p:sp>
      <p:sp>
        <p:nvSpPr>
          <p:cNvPr id="5" name="Footer Placeholder 2">
            <a:extLst>
              <a:ext uri="{FF2B5EF4-FFF2-40B4-BE49-F238E27FC236}">
                <a16:creationId xmlns:a16="http://schemas.microsoft.com/office/drawing/2014/main" id="{62155B40-1736-4996-B9FB-8C592453733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CD88-4485-4536-B6A4-A50D64285168}"/>
              </a:ext>
            </a:extLst>
          </p:cNvPr>
          <p:cNvSpPr>
            <a:spLocks noGrp="1"/>
          </p:cNvSpPr>
          <p:nvPr>
            <p:ph type="title"/>
          </p:nvPr>
        </p:nvSpPr>
        <p:spPr>
          <a:xfrm>
            <a:off x="457200" y="134938"/>
            <a:ext cx="8229600" cy="895350"/>
          </a:xfrm>
        </p:spPr>
        <p:txBody>
          <a:bodyPr/>
          <a:lstStyle/>
          <a:p>
            <a:pPr>
              <a:defRPr/>
            </a:pPr>
            <a:r>
              <a:rPr lang="en-US" dirty="0"/>
              <a:t>ULP Issues</a:t>
            </a:r>
          </a:p>
        </p:txBody>
      </p:sp>
      <p:sp>
        <p:nvSpPr>
          <p:cNvPr id="256003" name="Content Placeholder 2">
            <a:extLst>
              <a:ext uri="{FF2B5EF4-FFF2-40B4-BE49-F238E27FC236}">
                <a16:creationId xmlns:a16="http://schemas.microsoft.com/office/drawing/2014/main" id="{1F6D8E6C-C973-468B-A902-3F882E61DF61}"/>
              </a:ext>
            </a:extLst>
          </p:cNvPr>
          <p:cNvSpPr>
            <a:spLocks noGrp="1" noChangeArrowheads="1"/>
          </p:cNvSpPr>
          <p:nvPr>
            <p:ph idx="1"/>
          </p:nvPr>
        </p:nvSpPr>
        <p:spPr/>
        <p:txBody>
          <a:bodyPr/>
          <a:lstStyle/>
          <a:p>
            <a:r>
              <a:rPr lang="en-US" altLang="en-US" sz="2600"/>
              <a:t>What issues were most frequently the subject of ULPs?</a:t>
            </a:r>
          </a:p>
          <a:p>
            <a:endParaRPr lang="en-US" altLang="en-US" sz="2600"/>
          </a:p>
          <a:p>
            <a:r>
              <a:rPr lang="en-US" altLang="en-US" sz="2600"/>
              <a:t>Why did the union lose or win?</a:t>
            </a:r>
          </a:p>
          <a:p>
            <a:endParaRPr lang="en-US" altLang="en-US" sz="2600"/>
          </a:p>
          <a:p>
            <a:r>
              <a:rPr lang="en-US" altLang="en-US" sz="2600"/>
              <a:t>What contractual changes would help the union to be more successful?</a:t>
            </a:r>
          </a:p>
        </p:txBody>
      </p:sp>
      <p:sp>
        <p:nvSpPr>
          <p:cNvPr id="4" name="Slide Number Placeholder 3">
            <a:extLst>
              <a:ext uri="{FF2B5EF4-FFF2-40B4-BE49-F238E27FC236}">
                <a16:creationId xmlns:a16="http://schemas.microsoft.com/office/drawing/2014/main" id="{54EDF511-2620-4185-BE1E-3BB50A7138C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43C534C-0B0F-401A-ACDC-21C32BC19A72}" type="slidenum">
              <a:rPr lang="en-US" altLang="en-US" smtClean="0"/>
              <a:pPr>
                <a:defRPr/>
              </a:pPr>
              <a:t>149</a:t>
            </a:fld>
            <a:endParaRPr lang="en-US" altLang="en-US"/>
          </a:p>
        </p:txBody>
      </p:sp>
      <p:sp>
        <p:nvSpPr>
          <p:cNvPr id="5" name="Footer Placeholder 2">
            <a:extLst>
              <a:ext uri="{FF2B5EF4-FFF2-40B4-BE49-F238E27FC236}">
                <a16:creationId xmlns:a16="http://schemas.microsoft.com/office/drawing/2014/main" id="{360EFDEB-B976-44DD-83F8-075A0434BFF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C0ED-BEA6-4D1B-B3AC-3E7CC06AC76A}"/>
              </a:ext>
            </a:extLst>
          </p:cNvPr>
          <p:cNvSpPr>
            <a:spLocks noGrp="1"/>
          </p:cNvSpPr>
          <p:nvPr>
            <p:ph type="title"/>
          </p:nvPr>
        </p:nvSpPr>
        <p:spPr/>
        <p:txBody>
          <a:bodyPr/>
          <a:lstStyle/>
          <a:p>
            <a:pPr>
              <a:defRPr/>
            </a:pPr>
            <a:r>
              <a:rPr lang="en-US" dirty="0"/>
              <a:t>Three Types of Bargaining </a:t>
            </a:r>
          </a:p>
        </p:txBody>
      </p:sp>
      <p:sp>
        <p:nvSpPr>
          <p:cNvPr id="3" name="Content Placeholder 2">
            <a:extLst>
              <a:ext uri="{FF2B5EF4-FFF2-40B4-BE49-F238E27FC236}">
                <a16:creationId xmlns:a16="http://schemas.microsoft.com/office/drawing/2014/main" id="{2DADA9CF-BEE9-40F4-989C-31F79F6E714E}"/>
              </a:ext>
            </a:extLst>
          </p:cNvPr>
          <p:cNvSpPr>
            <a:spLocks noGrp="1"/>
          </p:cNvSpPr>
          <p:nvPr>
            <p:ph idx="1"/>
          </p:nvPr>
        </p:nvSpPr>
        <p:spPr>
          <a:xfrm>
            <a:off x="685800" y="1752600"/>
            <a:ext cx="8001000" cy="4343400"/>
          </a:xfrm>
        </p:spPr>
        <p:txBody>
          <a:bodyPr/>
          <a:lstStyle/>
          <a:p>
            <a:pPr>
              <a:defRPr/>
            </a:pPr>
            <a:r>
              <a:rPr lang="en-US" sz="2800" dirty="0"/>
              <a:t>Term Agreement</a:t>
            </a:r>
          </a:p>
          <a:p>
            <a:pPr>
              <a:defRPr/>
            </a:pPr>
            <a:endParaRPr lang="en-US" sz="2800" dirty="0"/>
          </a:p>
          <a:p>
            <a:pPr>
              <a:defRPr/>
            </a:pPr>
            <a:r>
              <a:rPr lang="en-US" sz="2800" dirty="0"/>
              <a:t>Mid term change bargaining</a:t>
            </a:r>
          </a:p>
          <a:p>
            <a:pPr>
              <a:defRPr/>
            </a:pPr>
            <a:endParaRPr lang="en-US" sz="2800" dirty="0"/>
          </a:p>
          <a:p>
            <a:pPr>
              <a:defRPr/>
            </a:pPr>
            <a:r>
              <a:rPr lang="en-US" sz="2800" dirty="0"/>
              <a:t>Union initiated bargaining</a:t>
            </a:r>
          </a:p>
          <a:p>
            <a:pPr>
              <a:defRPr/>
            </a:pPr>
            <a:endParaRPr lang="en-US" sz="2800" dirty="0"/>
          </a:p>
          <a:p>
            <a:pPr marL="0" indent="0">
              <a:buFontTx/>
              <a:buNone/>
              <a:defRPr/>
            </a:pPr>
            <a:endParaRPr lang="en-US" sz="2800" dirty="0"/>
          </a:p>
        </p:txBody>
      </p:sp>
      <p:sp>
        <p:nvSpPr>
          <p:cNvPr id="4" name="Slide Number Placeholder 3">
            <a:extLst>
              <a:ext uri="{FF2B5EF4-FFF2-40B4-BE49-F238E27FC236}">
                <a16:creationId xmlns:a16="http://schemas.microsoft.com/office/drawing/2014/main" id="{7A65CEA8-9487-4A90-A9D9-FE7255D30C4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D025750-DCFF-480F-85DA-A56518158A9C}" type="slidenum">
              <a:rPr lang="en-US" altLang="en-US" smtClean="0"/>
              <a:pPr>
                <a:defRPr/>
              </a:pPr>
              <a:t>15</a:t>
            </a:fld>
            <a:endParaRPr lang="en-US" altLang="en-US"/>
          </a:p>
        </p:txBody>
      </p:sp>
      <p:sp>
        <p:nvSpPr>
          <p:cNvPr id="5" name="Footer Placeholder 2">
            <a:extLst>
              <a:ext uri="{FF2B5EF4-FFF2-40B4-BE49-F238E27FC236}">
                <a16:creationId xmlns:a16="http://schemas.microsoft.com/office/drawing/2014/main" id="{4576F1D3-61C7-4AFD-9FDA-FA8B2C87FCB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257F-5FE1-422A-AB83-C04E36BA3CB9}"/>
              </a:ext>
            </a:extLst>
          </p:cNvPr>
          <p:cNvSpPr>
            <a:spLocks noGrp="1"/>
          </p:cNvSpPr>
          <p:nvPr>
            <p:ph type="title"/>
          </p:nvPr>
        </p:nvSpPr>
        <p:spPr>
          <a:xfrm>
            <a:off x="457200" y="152400"/>
            <a:ext cx="8229600" cy="742950"/>
          </a:xfrm>
        </p:spPr>
        <p:txBody>
          <a:bodyPr>
            <a:normAutofit fontScale="90000"/>
          </a:bodyPr>
          <a:lstStyle/>
          <a:p>
            <a:pPr>
              <a:defRPr/>
            </a:pPr>
            <a:r>
              <a:rPr lang="en-US" dirty="0"/>
              <a:t>Past Practices</a:t>
            </a:r>
          </a:p>
        </p:txBody>
      </p:sp>
      <p:sp>
        <p:nvSpPr>
          <p:cNvPr id="257027" name="Content Placeholder 2">
            <a:extLst>
              <a:ext uri="{FF2B5EF4-FFF2-40B4-BE49-F238E27FC236}">
                <a16:creationId xmlns:a16="http://schemas.microsoft.com/office/drawing/2014/main" id="{C4893C91-10FE-47B1-8608-B86B550D64BC}"/>
              </a:ext>
            </a:extLst>
          </p:cNvPr>
          <p:cNvSpPr>
            <a:spLocks noGrp="1" noChangeArrowheads="1"/>
          </p:cNvSpPr>
          <p:nvPr>
            <p:ph idx="1"/>
          </p:nvPr>
        </p:nvSpPr>
        <p:spPr>
          <a:xfrm>
            <a:off x="457200" y="1600200"/>
            <a:ext cx="8229600" cy="4724400"/>
          </a:xfrm>
        </p:spPr>
        <p:txBody>
          <a:bodyPr/>
          <a:lstStyle/>
          <a:p>
            <a:r>
              <a:rPr lang="en-US" altLang="en-US" sz="2600"/>
              <a:t>Which past practices should be memorialized in the contract?</a:t>
            </a:r>
          </a:p>
          <a:p>
            <a:endParaRPr lang="en-US" altLang="en-US" sz="2600"/>
          </a:p>
          <a:p>
            <a:r>
              <a:rPr lang="en-US" altLang="en-US" sz="2600"/>
              <a:t>Which past practices should be terminated?</a:t>
            </a:r>
          </a:p>
          <a:p>
            <a:endParaRPr lang="en-US" altLang="en-US" sz="2600"/>
          </a:p>
          <a:p>
            <a:r>
              <a:rPr lang="en-US" altLang="en-US" sz="2600"/>
              <a:t>What happens to past practices upon expiration of a CBA or beginning of a new CBA?</a:t>
            </a:r>
          </a:p>
        </p:txBody>
      </p:sp>
      <p:sp>
        <p:nvSpPr>
          <p:cNvPr id="4" name="Slide Number Placeholder 3">
            <a:extLst>
              <a:ext uri="{FF2B5EF4-FFF2-40B4-BE49-F238E27FC236}">
                <a16:creationId xmlns:a16="http://schemas.microsoft.com/office/drawing/2014/main" id="{2CD8E14A-8FC0-4B4D-B82F-DECBF47ACBB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FB27F09-B57E-4F24-8C07-F68F8B77D43E}" type="slidenum">
              <a:rPr lang="en-US" altLang="en-US" smtClean="0"/>
              <a:pPr>
                <a:defRPr/>
              </a:pPr>
              <a:t>150</a:t>
            </a:fld>
            <a:endParaRPr lang="en-US" altLang="en-US"/>
          </a:p>
        </p:txBody>
      </p:sp>
      <p:sp>
        <p:nvSpPr>
          <p:cNvPr id="5" name="Footer Placeholder 2">
            <a:extLst>
              <a:ext uri="{FF2B5EF4-FFF2-40B4-BE49-F238E27FC236}">
                <a16:creationId xmlns:a16="http://schemas.microsoft.com/office/drawing/2014/main" id="{A503D7B3-E4D7-4E2E-A79C-9575A1B8931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2157-00AC-4EEF-A695-CDDC478FF7F4}"/>
              </a:ext>
            </a:extLst>
          </p:cNvPr>
          <p:cNvSpPr>
            <a:spLocks noGrp="1"/>
          </p:cNvSpPr>
          <p:nvPr>
            <p:ph type="title"/>
          </p:nvPr>
        </p:nvSpPr>
        <p:spPr>
          <a:xfrm>
            <a:off x="457200" y="304800"/>
            <a:ext cx="8229600" cy="819150"/>
          </a:xfrm>
        </p:spPr>
        <p:txBody>
          <a:bodyPr/>
          <a:lstStyle/>
          <a:p>
            <a:pPr>
              <a:defRPr/>
            </a:pPr>
            <a:r>
              <a:rPr lang="en-US" dirty="0"/>
              <a:t>Other Agency CBAs</a:t>
            </a:r>
          </a:p>
        </p:txBody>
      </p:sp>
      <p:sp>
        <p:nvSpPr>
          <p:cNvPr id="3" name="Content Placeholder 2">
            <a:extLst>
              <a:ext uri="{FF2B5EF4-FFF2-40B4-BE49-F238E27FC236}">
                <a16:creationId xmlns:a16="http://schemas.microsoft.com/office/drawing/2014/main" id="{64142461-25BA-49AD-BE53-BFB347375BB9}"/>
              </a:ext>
            </a:extLst>
          </p:cNvPr>
          <p:cNvSpPr>
            <a:spLocks noGrp="1"/>
          </p:cNvSpPr>
          <p:nvPr>
            <p:ph idx="1"/>
          </p:nvPr>
        </p:nvSpPr>
        <p:spPr>
          <a:xfrm>
            <a:off x="457200" y="1828800"/>
            <a:ext cx="8229600" cy="3505200"/>
          </a:xfrm>
        </p:spPr>
        <p:txBody>
          <a:bodyPr/>
          <a:lstStyle/>
          <a:p>
            <a:pPr marL="0" indent="0">
              <a:buFontTx/>
              <a:buNone/>
              <a:defRPr/>
            </a:pPr>
            <a:endParaRPr lang="en-US" dirty="0"/>
          </a:p>
          <a:p>
            <a:pPr>
              <a:defRPr/>
            </a:pPr>
            <a:endParaRPr lang="en-US" dirty="0"/>
          </a:p>
          <a:p>
            <a:pPr marL="0" indent="0" algn="ctr">
              <a:buFontTx/>
              <a:buNone/>
              <a:defRPr/>
            </a:pPr>
            <a:r>
              <a:rPr lang="en-US" dirty="0"/>
              <a:t>What can you learn from the NFFE, SEIU, NAGE and NNU  National Agreements?</a:t>
            </a:r>
          </a:p>
          <a:p>
            <a:pPr>
              <a:defRPr/>
            </a:pPr>
            <a:endParaRPr lang="en-US" dirty="0"/>
          </a:p>
          <a:p>
            <a:pPr>
              <a:defRPr/>
            </a:pPr>
            <a:endParaRPr lang="en-US" dirty="0"/>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2CA9E616-E317-465B-84F9-EE79F3BC40E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D7ACA03-12DA-4BC4-A330-0C0F83E8E564}" type="slidenum">
              <a:rPr lang="en-US" altLang="en-US" smtClean="0"/>
              <a:pPr>
                <a:defRPr/>
              </a:pPr>
              <a:t>151</a:t>
            </a:fld>
            <a:endParaRPr lang="en-US" altLang="en-US"/>
          </a:p>
        </p:txBody>
      </p:sp>
      <p:sp>
        <p:nvSpPr>
          <p:cNvPr id="5" name="Footer Placeholder 2">
            <a:extLst>
              <a:ext uri="{FF2B5EF4-FFF2-40B4-BE49-F238E27FC236}">
                <a16:creationId xmlns:a16="http://schemas.microsoft.com/office/drawing/2014/main" id="{EAF45606-154F-40F5-A08E-2B8BA045920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AAAF-4003-4ECF-8CAA-9C2FF126ABF0}"/>
              </a:ext>
            </a:extLst>
          </p:cNvPr>
          <p:cNvSpPr>
            <a:spLocks noGrp="1"/>
          </p:cNvSpPr>
          <p:nvPr>
            <p:ph type="title"/>
          </p:nvPr>
        </p:nvSpPr>
        <p:spPr>
          <a:xfrm>
            <a:off x="152400" y="228600"/>
            <a:ext cx="8839200" cy="1143000"/>
          </a:xfrm>
        </p:spPr>
        <p:txBody>
          <a:bodyPr>
            <a:noAutofit/>
          </a:bodyPr>
          <a:lstStyle/>
          <a:p>
            <a:pPr>
              <a:defRPr/>
            </a:pPr>
            <a:r>
              <a:rPr lang="en-US" sz="4000" dirty="0"/>
              <a:t>Obtain Input From, and Meet with, Constituencies</a:t>
            </a:r>
          </a:p>
        </p:txBody>
      </p:sp>
      <p:sp>
        <p:nvSpPr>
          <p:cNvPr id="259075" name="Content Placeholder 2">
            <a:extLst>
              <a:ext uri="{FF2B5EF4-FFF2-40B4-BE49-F238E27FC236}">
                <a16:creationId xmlns:a16="http://schemas.microsoft.com/office/drawing/2014/main" id="{05381B07-DE77-40A3-BD18-A9DF1E8B2EC5}"/>
              </a:ext>
            </a:extLst>
          </p:cNvPr>
          <p:cNvSpPr>
            <a:spLocks noGrp="1" noChangeArrowheads="1"/>
          </p:cNvSpPr>
          <p:nvPr>
            <p:ph idx="1"/>
          </p:nvPr>
        </p:nvSpPr>
        <p:spPr>
          <a:xfrm>
            <a:off x="457200" y="1752600"/>
            <a:ext cx="8229600" cy="4572000"/>
          </a:xfrm>
        </p:spPr>
        <p:txBody>
          <a:bodyPr/>
          <a:lstStyle/>
          <a:p>
            <a:r>
              <a:rPr lang="en-US" altLang="en-US" sz="2400"/>
              <a:t>Negotiations should not take place in a vacuum</a:t>
            </a:r>
          </a:p>
          <a:p>
            <a:endParaRPr lang="en-US" altLang="en-US" sz="2400"/>
          </a:p>
          <a:p>
            <a:r>
              <a:rPr lang="en-US" altLang="en-US" sz="2400"/>
              <a:t>Obtain insight from constituency either formally or informally</a:t>
            </a:r>
          </a:p>
          <a:p>
            <a:endParaRPr lang="en-US" altLang="en-US" sz="2400"/>
          </a:p>
          <a:p>
            <a:r>
              <a:rPr lang="en-US" altLang="en-US" sz="2400"/>
              <a:t>Establish system for input:</a:t>
            </a:r>
          </a:p>
          <a:p>
            <a:pPr lvl="1"/>
            <a:r>
              <a:rPr lang="en-US" altLang="en-US" sz="2400"/>
              <a:t>Survey</a:t>
            </a:r>
          </a:p>
          <a:p>
            <a:pPr lvl="1"/>
            <a:r>
              <a:rPr lang="en-US" altLang="en-US" sz="2400"/>
              <a:t>Conference calls</a:t>
            </a:r>
          </a:p>
        </p:txBody>
      </p:sp>
      <p:sp>
        <p:nvSpPr>
          <p:cNvPr id="3" name="Slide Number Placeholder 2">
            <a:extLst>
              <a:ext uri="{FF2B5EF4-FFF2-40B4-BE49-F238E27FC236}">
                <a16:creationId xmlns:a16="http://schemas.microsoft.com/office/drawing/2014/main" id="{A9993FF8-7548-4628-9950-C20B4720D27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B7E3719-BCA8-4816-B3BE-2B430115BC5A}" type="slidenum">
              <a:rPr lang="en-US" altLang="en-US" smtClean="0"/>
              <a:pPr>
                <a:defRPr/>
              </a:pPr>
              <a:t>152</a:t>
            </a:fld>
            <a:endParaRPr lang="en-US" altLang="en-US"/>
          </a:p>
        </p:txBody>
      </p:sp>
      <p:sp>
        <p:nvSpPr>
          <p:cNvPr id="5" name="Footer Placeholder 2">
            <a:extLst>
              <a:ext uri="{FF2B5EF4-FFF2-40B4-BE49-F238E27FC236}">
                <a16:creationId xmlns:a16="http://schemas.microsoft.com/office/drawing/2014/main" id="{DCF0C4EE-691C-4B92-B191-15C8742FA9F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25C14-3D2C-43F9-B383-64F4BB4786DF}"/>
              </a:ext>
            </a:extLst>
          </p:cNvPr>
          <p:cNvSpPr>
            <a:spLocks noGrp="1"/>
          </p:cNvSpPr>
          <p:nvPr>
            <p:ph type="title"/>
          </p:nvPr>
        </p:nvSpPr>
        <p:spPr>
          <a:xfrm>
            <a:off x="457200" y="30163"/>
            <a:ext cx="8229600" cy="1143000"/>
          </a:xfrm>
        </p:spPr>
        <p:txBody>
          <a:bodyPr>
            <a:noAutofit/>
          </a:bodyPr>
          <a:lstStyle/>
          <a:p>
            <a:pPr>
              <a:defRPr/>
            </a:pPr>
            <a:r>
              <a:rPr lang="en-US" sz="4000" dirty="0"/>
              <a:t>Gather Data</a:t>
            </a:r>
          </a:p>
        </p:txBody>
      </p:sp>
      <p:sp>
        <p:nvSpPr>
          <p:cNvPr id="260099" name="Content Placeholder 2">
            <a:extLst>
              <a:ext uri="{FF2B5EF4-FFF2-40B4-BE49-F238E27FC236}">
                <a16:creationId xmlns:a16="http://schemas.microsoft.com/office/drawing/2014/main" id="{5BD31E2B-45D5-4E97-9C7C-2C334EDF7C03}"/>
              </a:ext>
            </a:extLst>
          </p:cNvPr>
          <p:cNvSpPr>
            <a:spLocks noGrp="1" noChangeArrowheads="1"/>
          </p:cNvSpPr>
          <p:nvPr>
            <p:ph idx="1"/>
          </p:nvPr>
        </p:nvSpPr>
        <p:spPr>
          <a:xfrm>
            <a:off x="457200" y="1981200"/>
            <a:ext cx="8229600" cy="4343400"/>
          </a:xfrm>
        </p:spPr>
        <p:txBody>
          <a:bodyPr/>
          <a:lstStyle/>
          <a:p>
            <a:r>
              <a:rPr lang="en-US" altLang="en-US" sz="2800"/>
              <a:t>Data necessary to prepare proposals</a:t>
            </a:r>
          </a:p>
          <a:p>
            <a:r>
              <a:rPr lang="en-US" altLang="en-US" sz="2800"/>
              <a:t>Data necessary to support positions</a:t>
            </a:r>
          </a:p>
          <a:p>
            <a:r>
              <a:rPr lang="en-US" altLang="en-US" sz="2800"/>
              <a:t>Statistics</a:t>
            </a:r>
          </a:p>
          <a:p>
            <a:r>
              <a:rPr lang="en-US" altLang="en-US" sz="2800"/>
              <a:t>Regulations</a:t>
            </a:r>
          </a:p>
          <a:p>
            <a:r>
              <a:rPr lang="en-US" altLang="en-US" sz="2800"/>
              <a:t>Other CBAs</a:t>
            </a:r>
          </a:p>
          <a:p>
            <a:endParaRPr lang="en-US" altLang="en-US" sz="2800"/>
          </a:p>
          <a:p>
            <a:endParaRPr lang="en-US" altLang="en-US" sz="2800"/>
          </a:p>
        </p:txBody>
      </p:sp>
      <p:sp>
        <p:nvSpPr>
          <p:cNvPr id="3" name="Slide Number Placeholder 2">
            <a:extLst>
              <a:ext uri="{FF2B5EF4-FFF2-40B4-BE49-F238E27FC236}">
                <a16:creationId xmlns:a16="http://schemas.microsoft.com/office/drawing/2014/main" id="{40F42F19-2749-4B47-A4C7-0E1B6DCCD23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238BECC-3A06-447D-9FD8-2BB8A98F6B01}" type="slidenum">
              <a:rPr lang="en-US" altLang="en-US" smtClean="0"/>
              <a:pPr>
                <a:defRPr/>
              </a:pPr>
              <a:t>153</a:t>
            </a:fld>
            <a:endParaRPr lang="en-US" altLang="en-US"/>
          </a:p>
        </p:txBody>
      </p:sp>
      <p:sp>
        <p:nvSpPr>
          <p:cNvPr id="5" name="Footer Placeholder 2">
            <a:extLst>
              <a:ext uri="{FF2B5EF4-FFF2-40B4-BE49-F238E27FC236}">
                <a16:creationId xmlns:a16="http://schemas.microsoft.com/office/drawing/2014/main" id="{1430FF93-4DD4-47B8-9B4B-0DFEF517C19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E32A-8694-4597-8BA8-9074A7C93965}"/>
              </a:ext>
            </a:extLst>
          </p:cNvPr>
          <p:cNvSpPr>
            <a:spLocks noGrp="1"/>
          </p:cNvSpPr>
          <p:nvPr>
            <p:ph type="title"/>
          </p:nvPr>
        </p:nvSpPr>
        <p:spPr>
          <a:xfrm>
            <a:off x="457200" y="150813"/>
            <a:ext cx="8229600" cy="819150"/>
          </a:xfrm>
        </p:spPr>
        <p:txBody>
          <a:bodyPr/>
          <a:lstStyle/>
          <a:p>
            <a:pPr>
              <a:defRPr/>
            </a:pPr>
            <a:r>
              <a:rPr lang="en-US" dirty="0"/>
              <a:t>Collect Data</a:t>
            </a:r>
          </a:p>
        </p:txBody>
      </p:sp>
      <p:sp>
        <p:nvSpPr>
          <p:cNvPr id="261123" name="Content Placeholder 2">
            <a:extLst>
              <a:ext uri="{FF2B5EF4-FFF2-40B4-BE49-F238E27FC236}">
                <a16:creationId xmlns:a16="http://schemas.microsoft.com/office/drawing/2014/main" id="{ADEFC0D3-05A4-4590-B214-3253F8EBD309}"/>
              </a:ext>
            </a:extLst>
          </p:cNvPr>
          <p:cNvSpPr>
            <a:spLocks noGrp="1" noChangeArrowheads="1"/>
          </p:cNvSpPr>
          <p:nvPr>
            <p:ph idx="1"/>
          </p:nvPr>
        </p:nvSpPr>
        <p:spPr>
          <a:xfrm>
            <a:off x="476250" y="1371600"/>
            <a:ext cx="8229600" cy="4305300"/>
          </a:xfrm>
        </p:spPr>
        <p:txBody>
          <a:bodyPr/>
          <a:lstStyle/>
          <a:p>
            <a:r>
              <a:rPr lang="en-US" altLang="en-US" sz="2800"/>
              <a:t>Information necessary to support your business case</a:t>
            </a:r>
          </a:p>
          <a:p>
            <a:endParaRPr lang="en-US" altLang="en-US" sz="2800"/>
          </a:p>
          <a:p>
            <a:r>
              <a:rPr lang="en-US" altLang="en-US" sz="2800"/>
              <a:t>Information necessary to support no “demonstrable need” for change in CBA</a:t>
            </a:r>
          </a:p>
          <a:p>
            <a:endParaRPr lang="en-US" altLang="en-US" sz="2800"/>
          </a:p>
          <a:p>
            <a:r>
              <a:rPr lang="en-US" altLang="en-US" sz="2800"/>
              <a:t>Always assume you must be able to support your case before Impasses Panel</a:t>
            </a:r>
          </a:p>
          <a:p>
            <a:endParaRPr lang="en-US" altLang="en-US" sz="2800"/>
          </a:p>
          <a:p>
            <a:endParaRPr lang="en-US" altLang="en-US" sz="2800"/>
          </a:p>
        </p:txBody>
      </p:sp>
      <p:sp>
        <p:nvSpPr>
          <p:cNvPr id="4" name="Slide Number Placeholder 3">
            <a:extLst>
              <a:ext uri="{FF2B5EF4-FFF2-40B4-BE49-F238E27FC236}">
                <a16:creationId xmlns:a16="http://schemas.microsoft.com/office/drawing/2014/main" id="{25CE3436-F16B-4642-904F-5A5F5CD8986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B6D294D-CD15-4B00-8E92-CE49460FCC6B}" type="slidenum">
              <a:rPr lang="en-US" altLang="en-US" smtClean="0"/>
              <a:pPr>
                <a:defRPr/>
              </a:pPr>
              <a:t>154</a:t>
            </a:fld>
            <a:endParaRPr lang="en-US" altLang="en-US"/>
          </a:p>
        </p:txBody>
      </p:sp>
      <p:sp>
        <p:nvSpPr>
          <p:cNvPr id="5" name="Footer Placeholder 2">
            <a:extLst>
              <a:ext uri="{FF2B5EF4-FFF2-40B4-BE49-F238E27FC236}">
                <a16:creationId xmlns:a16="http://schemas.microsoft.com/office/drawing/2014/main" id="{902DDBF7-2178-4139-952F-10CC49BB96E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2CD2-F53A-4C6D-9A60-C52C50129899}"/>
              </a:ext>
            </a:extLst>
          </p:cNvPr>
          <p:cNvSpPr>
            <a:spLocks noGrp="1"/>
          </p:cNvSpPr>
          <p:nvPr>
            <p:ph type="title"/>
          </p:nvPr>
        </p:nvSpPr>
        <p:spPr>
          <a:xfrm>
            <a:off x="457200" y="180975"/>
            <a:ext cx="8229600" cy="895350"/>
          </a:xfrm>
        </p:spPr>
        <p:txBody>
          <a:bodyPr/>
          <a:lstStyle/>
          <a:p>
            <a:pPr>
              <a:defRPr/>
            </a:pPr>
            <a:r>
              <a:rPr lang="en-US" dirty="0"/>
              <a:t>Statistics</a:t>
            </a:r>
          </a:p>
        </p:txBody>
      </p:sp>
      <p:sp>
        <p:nvSpPr>
          <p:cNvPr id="262147" name="Content Placeholder 2">
            <a:extLst>
              <a:ext uri="{FF2B5EF4-FFF2-40B4-BE49-F238E27FC236}">
                <a16:creationId xmlns:a16="http://schemas.microsoft.com/office/drawing/2014/main" id="{FB104A31-D689-47B9-9EB9-7E6C10EECC66}"/>
              </a:ext>
            </a:extLst>
          </p:cNvPr>
          <p:cNvSpPr>
            <a:spLocks noGrp="1" noChangeArrowheads="1"/>
          </p:cNvSpPr>
          <p:nvPr>
            <p:ph idx="1"/>
          </p:nvPr>
        </p:nvSpPr>
        <p:spPr/>
        <p:txBody>
          <a:bodyPr/>
          <a:lstStyle/>
          <a:p>
            <a:r>
              <a:rPr lang="en-US" altLang="en-US" sz="2800"/>
              <a:t>Numbers talk</a:t>
            </a:r>
          </a:p>
          <a:p>
            <a:endParaRPr lang="en-US" altLang="en-US" sz="2800"/>
          </a:p>
          <a:p>
            <a:r>
              <a:rPr lang="en-US" altLang="en-US" sz="2800"/>
              <a:t>Use your bargaining unit poll numbers to support your positions</a:t>
            </a:r>
          </a:p>
          <a:p>
            <a:endParaRPr lang="en-US" altLang="en-US" sz="2800"/>
          </a:p>
          <a:p>
            <a:r>
              <a:rPr lang="en-US" altLang="en-US" sz="2800"/>
              <a:t>Collect statistics that support your positions</a:t>
            </a:r>
          </a:p>
        </p:txBody>
      </p:sp>
      <p:sp>
        <p:nvSpPr>
          <p:cNvPr id="4" name="Slide Number Placeholder 3">
            <a:extLst>
              <a:ext uri="{FF2B5EF4-FFF2-40B4-BE49-F238E27FC236}">
                <a16:creationId xmlns:a16="http://schemas.microsoft.com/office/drawing/2014/main" id="{1C5AF584-A076-4F86-B56A-24D93E842C7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A676CC0-7884-4736-806E-F0EDA4B7ED89}" type="slidenum">
              <a:rPr lang="en-US" altLang="en-US" smtClean="0"/>
              <a:pPr>
                <a:defRPr/>
              </a:pPr>
              <a:t>155</a:t>
            </a:fld>
            <a:endParaRPr lang="en-US" altLang="en-US"/>
          </a:p>
        </p:txBody>
      </p:sp>
      <p:sp>
        <p:nvSpPr>
          <p:cNvPr id="5" name="Footer Placeholder 2">
            <a:extLst>
              <a:ext uri="{FF2B5EF4-FFF2-40B4-BE49-F238E27FC236}">
                <a16:creationId xmlns:a16="http://schemas.microsoft.com/office/drawing/2014/main" id="{5085A88B-BCA4-4DD8-8230-2ED980FD8A4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9365-F7EC-4FCE-A09B-FE2924A99683}"/>
              </a:ext>
            </a:extLst>
          </p:cNvPr>
          <p:cNvSpPr>
            <a:spLocks noGrp="1"/>
          </p:cNvSpPr>
          <p:nvPr>
            <p:ph type="title"/>
          </p:nvPr>
        </p:nvSpPr>
        <p:spPr>
          <a:xfrm>
            <a:off x="457200" y="228600"/>
            <a:ext cx="8229600" cy="819150"/>
          </a:xfrm>
        </p:spPr>
        <p:txBody>
          <a:bodyPr/>
          <a:lstStyle/>
          <a:p>
            <a:pPr>
              <a:defRPr/>
            </a:pPr>
            <a:r>
              <a:rPr lang="en-US" dirty="0"/>
              <a:t>Regulations</a:t>
            </a:r>
          </a:p>
        </p:txBody>
      </p:sp>
      <p:sp>
        <p:nvSpPr>
          <p:cNvPr id="263171" name="Content Placeholder 2">
            <a:extLst>
              <a:ext uri="{FF2B5EF4-FFF2-40B4-BE49-F238E27FC236}">
                <a16:creationId xmlns:a16="http://schemas.microsoft.com/office/drawing/2014/main" id="{C4969728-270A-4B28-8780-CE1A42C4F48A}"/>
              </a:ext>
            </a:extLst>
          </p:cNvPr>
          <p:cNvSpPr>
            <a:spLocks noGrp="1" noChangeArrowheads="1"/>
          </p:cNvSpPr>
          <p:nvPr>
            <p:ph idx="1"/>
          </p:nvPr>
        </p:nvSpPr>
        <p:spPr>
          <a:xfrm>
            <a:off x="457200" y="1828800"/>
            <a:ext cx="8229600" cy="4267200"/>
          </a:xfrm>
        </p:spPr>
        <p:txBody>
          <a:bodyPr/>
          <a:lstStyle/>
          <a:p>
            <a:r>
              <a:rPr lang="en-US" altLang="en-US" sz="2800"/>
              <a:t>Determine which regulations support your position and which don’t </a:t>
            </a:r>
          </a:p>
          <a:p>
            <a:endParaRPr lang="en-US" altLang="en-US" sz="2800"/>
          </a:p>
          <a:p>
            <a:r>
              <a:rPr lang="en-US" altLang="en-US" sz="2800"/>
              <a:t>Know who is the OPR of a regulation and how to use their knowledge to your advantage as an SME</a:t>
            </a:r>
          </a:p>
        </p:txBody>
      </p:sp>
      <p:sp>
        <p:nvSpPr>
          <p:cNvPr id="4" name="Slide Number Placeholder 3">
            <a:extLst>
              <a:ext uri="{FF2B5EF4-FFF2-40B4-BE49-F238E27FC236}">
                <a16:creationId xmlns:a16="http://schemas.microsoft.com/office/drawing/2014/main" id="{01172DE2-1543-45B6-A5D3-EA9899B8A26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98E7944-E4D3-4882-86AC-E9AB7093FA8C}" type="slidenum">
              <a:rPr lang="en-US" altLang="en-US" smtClean="0"/>
              <a:pPr>
                <a:defRPr/>
              </a:pPr>
              <a:t>156</a:t>
            </a:fld>
            <a:endParaRPr lang="en-US" altLang="en-US"/>
          </a:p>
        </p:txBody>
      </p:sp>
      <p:sp>
        <p:nvSpPr>
          <p:cNvPr id="5" name="Footer Placeholder 2">
            <a:extLst>
              <a:ext uri="{FF2B5EF4-FFF2-40B4-BE49-F238E27FC236}">
                <a16:creationId xmlns:a16="http://schemas.microsoft.com/office/drawing/2014/main" id="{A2AA5DD1-80FA-4377-A2C7-EA2F8483EFF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5157-2D10-46C1-88C9-CF5957AE9925}"/>
              </a:ext>
            </a:extLst>
          </p:cNvPr>
          <p:cNvSpPr>
            <a:spLocks noGrp="1"/>
          </p:cNvSpPr>
          <p:nvPr>
            <p:ph type="title"/>
          </p:nvPr>
        </p:nvSpPr>
        <p:spPr>
          <a:xfrm>
            <a:off x="457200" y="152400"/>
            <a:ext cx="8229600" cy="819150"/>
          </a:xfrm>
        </p:spPr>
        <p:txBody>
          <a:bodyPr/>
          <a:lstStyle/>
          <a:p>
            <a:pPr>
              <a:defRPr/>
            </a:pPr>
            <a:r>
              <a:rPr lang="en-US" dirty="0"/>
              <a:t>Subject Matter Experts</a:t>
            </a:r>
          </a:p>
        </p:txBody>
      </p:sp>
      <p:sp>
        <p:nvSpPr>
          <p:cNvPr id="264195" name="Content Placeholder 2">
            <a:extLst>
              <a:ext uri="{FF2B5EF4-FFF2-40B4-BE49-F238E27FC236}">
                <a16:creationId xmlns:a16="http://schemas.microsoft.com/office/drawing/2014/main" id="{F3D1F02F-303E-4DCB-828D-8F68C868C1A1}"/>
              </a:ext>
            </a:extLst>
          </p:cNvPr>
          <p:cNvSpPr>
            <a:spLocks noGrp="1" noChangeArrowheads="1"/>
          </p:cNvSpPr>
          <p:nvPr>
            <p:ph idx="1"/>
          </p:nvPr>
        </p:nvSpPr>
        <p:spPr>
          <a:xfrm>
            <a:off x="457200" y="1828800"/>
            <a:ext cx="8229600" cy="4267200"/>
          </a:xfrm>
        </p:spPr>
        <p:txBody>
          <a:bodyPr/>
          <a:lstStyle/>
          <a:p>
            <a:r>
              <a:rPr lang="en-US" altLang="en-US" sz="2800"/>
              <a:t>Which areas will be helped by subject matter experts?</a:t>
            </a:r>
          </a:p>
          <a:p>
            <a:endParaRPr lang="en-US" altLang="en-US" sz="2800"/>
          </a:p>
          <a:p>
            <a:r>
              <a:rPr lang="en-US" altLang="en-US" sz="2800"/>
              <a:t>Who are subject matter experts you trust?</a:t>
            </a:r>
          </a:p>
          <a:p>
            <a:endParaRPr lang="en-US" altLang="en-US" sz="2800"/>
          </a:p>
          <a:p>
            <a:r>
              <a:rPr lang="en-US" altLang="en-US" sz="2800"/>
              <a:t>When to use them and not be used by them</a:t>
            </a:r>
          </a:p>
          <a:p>
            <a:endParaRPr lang="en-US" altLang="en-US" sz="2800"/>
          </a:p>
          <a:p>
            <a:endParaRPr lang="en-US" altLang="en-US" sz="2800"/>
          </a:p>
        </p:txBody>
      </p:sp>
      <p:sp>
        <p:nvSpPr>
          <p:cNvPr id="4" name="Slide Number Placeholder 3">
            <a:extLst>
              <a:ext uri="{FF2B5EF4-FFF2-40B4-BE49-F238E27FC236}">
                <a16:creationId xmlns:a16="http://schemas.microsoft.com/office/drawing/2014/main" id="{C38DDFF0-2226-459E-9F4E-E76F5339DC8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1772FCD-7ECF-488D-9431-733FC0D2197A}" type="slidenum">
              <a:rPr lang="en-US" altLang="en-US" smtClean="0"/>
              <a:pPr>
                <a:defRPr/>
              </a:pPr>
              <a:t>157</a:t>
            </a:fld>
            <a:endParaRPr lang="en-US" altLang="en-US"/>
          </a:p>
        </p:txBody>
      </p:sp>
      <p:sp>
        <p:nvSpPr>
          <p:cNvPr id="5" name="Footer Placeholder 2">
            <a:extLst>
              <a:ext uri="{FF2B5EF4-FFF2-40B4-BE49-F238E27FC236}">
                <a16:creationId xmlns:a16="http://schemas.microsoft.com/office/drawing/2014/main" id="{2498E12C-DDEF-4E1D-90B8-73EFE6A7E34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A15D-BA6D-4940-AD37-C69BC8DA3052}"/>
              </a:ext>
            </a:extLst>
          </p:cNvPr>
          <p:cNvSpPr>
            <a:spLocks noGrp="1"/>
          </p:cNvSpPr>
          <p:nvPr>
            <p:ph type="title"/>
          </p:nvPr>
        </p:nvSpPr>
        <p:spPr>
          <a:xfrm>
            <a:off x="-76200" y="-31750"/>
            <a:ext cx="9144000" cy="1479550"/>
          </a:xfrm>
        </p:spPr>
        <p:txBody>
          <a:bodyPr>
            <a:noAutofit/>
          </a:bodyPr>
          <a:lstStyle/>
          <a:p>
            <a:pPr>
              <a:defRPr/>
            </a:pPr>
            <a:r>
              <a:rPr lang="en-US" sz="4000" dirty="0"/>
              <a:t>Arrange Logistical and</a:t>
            </a:r>
            <a:br>
              <a:rPr lang="en-US" sz="4000" dirty="0"/>
            </a:br>
            <a:r>
              <a:rPr lang="en-US" sz="4000" dirty="0"/>
              <a:t>Resource Needs</a:t>
            </a:r>
          </a:p>
        </p:txBody>
      </p:sp>
      <p:sp>
        <p:nvSpPr>
          <p:cNvPr id="265219" name="Content Placeholder 2">
            <a:extLst>
              <a:ext uri="{FF2B5EF4-FFF2-40B4-BE49-F238E27FC236}">
                <a16:creationId xmlns:a16="http://schemas.microsoft.com/office/drawing/2014/main" id="{3BA81871-F092-494E-B5B2-2D25B54CD3FC}"/>
              </a:ext>
            </a:extLst>
          </p:cNvPr>
          <p:cNvSpPr>
            <a:spLocks noGrp="1" noChangeArrowheads="1"/>
          </p:cNvSpPr>
          <p:nvPr>
            <p:ph idx="1"/>
          </p:nvPr>
        </p:nvSpPr>
        <p:spPr>
          <a:xfrm>
            <a:off x="457200" y="1828800"/>
            <a:ext cx="8229600" cy="4495800"/>
          </a:xfrm>
        </p:spPr>
        <p:txBody>
          <a:bodyPr/>
          <a:lstStyle/>
          <a:p>
            <a:r>
              <a:rPr lang="en-US" altLang="en-US" sz="2600"/>
              <a:t>Room for negotiations</a:t>
            </a:r>
          </a:p>
          <a:p>
            <a:r>
              <a:rPr lang="en-US" altLang="en-US" sz="2600"/>
              <a:t>Room for caucuses</a:t>
            </a:r>
          </a:p>
          <a:p>
            <a:r>
              <a:rPr lang="en-US" altLang="en-US" sz="2600"/>
              <a:t>Flip charts</a:t>
            </a:r>
          </a:p>
          <a:p>
            <a:r>
              <a:rPr lang="en-US" altLang="en-US" sz="2600"/>
              <a:t>Note taker</a:t>
            </a:r>
          </a:p>
          <a:p>
            <a:r>
              <a:rPr lang="en-US" altLang="en-US" sz="2600"/>
              <a:t>Laptop and projector</a:t>
            </a:r>
          </a:p>
          <a:p>
            <a:r>
              <a:rPr lang="en-US" altLang="en-US" sz="2600"/>
              <a:t>Access to intranet and internet</a:t>
            </a:r>
          </a:p>
          <a:p>
            <a:r>
              <a:rPr lang="en-US" altLang="en-US" sz="2600"/>
              <a:t>Screen</a:t>
            </a:r>
          </a:p>
          <a:p>
            <a:r>
              <a:rPr lang="en-US" altLang="en-US" sz="2600"/>
              <a:t>Office supplies</a:t>
            </a:r>
          </a:p>
        </p:txBody>
      </p:sp>
      <p:sp>
        <p:nvSpPr>
          <p:cNvPr id="3" name="Slide Number Placeholder 2">
            <a:extLst>
              <a:ext uri="{FF2B5EF4-FFF2-40B4-BE49-F238E27FC236}">
                <a16:creationId xmlns:a16="http://schemas.microsoft.com/office/drawing/2014/main" id="{CB101DD3-E07E-4F23-99BD-B3D3B5B36EB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FBC14D7-F023-44FF-9597-B6FCB1BB7F8B}" type="slidenum">
              <a:rPr lang="en-US" altLang="en-US" smtClean="0"/>
              <a:pPr>
                <a:defRPr/>
              </a:pPr>
              <a:t>158</a:t>
            </a:fld>
            <a:endParaRPr lang="en-US" altLang="en-US"/>
          </a:p>
        </p:txBody>
      </p:sp>
      <p:sp>
        <p:nvSpPr>
          <p:cNvPr id="5" name="Footer Placeholder 2">
            <a:extLst>
              <a:ext uri="{FF2B5EF4-FFF2-40B4-BE49-F238E27FC236}">
                <a16:creationId xmlns:a16="http://schemas.microsoft.com/office/drawing/2014/main" id="{466A98CD-3889-4381-A118-28FD527AD17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7CC7-99F7-4D57-920B-9F96EB690E18}"/>
              </a:ext>
            </a:extLst>
          </p:cNvPr>
          <p:cNvSpPr>
            <a:spLocks noGrp="1"/>
          </p:cNvSpPr>
          <p:nvPr>
            <p:ph type="title"/>
          </p:nvPr>
        </p:nvSpPr>
        <p:spPr>
          <a:xfrm>
            <a:off x="454025" y="76200"/>
            <a:ext cx="8229600" cy="895350"/>
          </a:xfrm>
        </p:spPr>
        <p:txBody>
          <a:bodyPr>
            <a:normAutofit fontScale="90000"/>
          </a:bodyPr>
          <a:lstStyle/>
          <a:p>
            <a:pPr>
              <a:defRPr/>
            </a:pPr>
            <a:r>
              <a:rPr lang="en-US" dirty="0"/>
              <a:t>Use of Neutral Administrative Aide</a:t>
            </a:r>
          </a:p>
        </p:txBody>
      </p:sp>
      <p:sp>
        <p:nvSpPr>
          <p:cNvPr id="266243" name="Content Placeholder 2">
            <a:extLst>
              <a:ext uri="{FF2B5EF4-FFF2-40B4-BE49-F238E27FC236}">
                <a16:creationId xmlns:a16="http://schemas.microsoft.com/office/drawing/2014/main" id="{7AE0D3CB-A80E-433A-9F29-F57D5AC835FC}"/>
              </a:ext>
            </a:extLst>
          </p:cNvPr>
          <p:cNvSpPr>
            <a:spLocks noGrp="1" noChangeArrowheads="1"/>
          </p:cNvSpPr>
          <p:nvPr>
            <p:ph idx="1"/>
          </p:nvPr>
        </p:nvSpPr>
        <p:spPr>
          <a:xfrm>
            <a:off x="457200" y="1676400"/>
            <a:ext cx="8229600" cy="4419600"/>
          </a:xfrm>
        </p:spPr>
        <p:txBody>
          <a:bodyPr/>
          <a:lstStyle/>
          <a:p>
            <a:r>
              <a:rPr lang="en-US" altLang="en-US" sz="2800"/>
              <a:t>All proposals and contract language on the screen</a:t>
            </a:r>
          </a:p>
          <a:p>
            <a:endParaRPr lang="en-US" altLang="en-US" sz="2800"/>
          </a:p>
          <a:p>
            <a:r>
              <a:rPr lang="en-US" altLang="en-US" sz="2800"/>
              <a:t>All changes in language made in real time</a:t>
            </a:r>
          </a:p>
          <a:p>
            <a:endParaRPr lang="en-US" altLang="en-US" sz="2800"/>
          </a:p>
          <a:p>
            <a:r>
              <a:rPr lang="en-US" altLang="en-US" sz="2800"/>
              <a:t>Use computer and aide to do the work</a:t>
            </a:r>
          </a:p>
        </p:txBody>
      </p:sp>
      <p:sp>
        <p:nvSpPr>
          <p:cNvPr id="4" name="Slide Number Placeholder 3">
            <a:extLst>
              <a:ext uri="{FF2B5EF4-FFF2-40B4-BE49-F238E27FC236}">
                <a16:creationId xmlns:a16="http://schemas.microsoft.com/office/drawing/2014/main" id="{81750797-CB0F-439B-9BF8-89CBA36A6C5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B4D5F7A-2177-4005-B749-206A9F076AAC}" type="slidenum">
              <a:rPr lang="en-US" altLang="en-US" smtClean="0"/>
              <a:pPr>
                <a:defRPr/>
              </a:pPr>
              <a:t>159</a:t>
            </a:fld>
            <a:endParaRPr lang="en-US" altLang="en-US"/>
          </a:p>
        </p:txBody>
      </p:sp>
      <p:sp>
        <p:nvSpPr>
          <p:cNvPr id="5" name="Footer Placeholder 2">
            <a:extLst>
              <a:ext uri="{FF2B5EF4-FFF2-40B4-BE49-F238E27FC236}">
                <a16:creationId xmlns:a16="http://schemas.microsoft.com/office/drawing/2014/main" id="{0659C286-8E22-4986-A627-8B08823AFAE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67CE-7CBA-4C9D-849B-35C1755DF312}"/>
              </a:ext>
            </a:extLst>
          </p:cNvPr>
          <p:cNvSpPr>
            <a:spLocks noGrp="1"/>
          </p:cNvSpPr>
          <p:nvPr>
            <p:ph type="title"/>
          </p:nvPr>
        </p:nvSpPr>
        <p:spPr/>
        <p:txBody>
          <a:bodyPr/>
          <a:lstStyle/>
          <a:p>
            <a:pPr>
              <a:defRPr/>
            </a:pPr>
            <a:r>
              <a:rPr lang="en-US" sz="4000" dirty="0"/>
              <a:t>When Can You Bargain Each Type</a:t>
            </a:r>
          </a:p>
        </p:txBody>
      </p:sp>
      <p:sp>
        <p:nvSpPr>
          <p:cNvPr id="28675" name="Content Placeholder 2">
            <a:extLst>
              <a:ext uri="{FF2B5EF4-FFF2-40B4-BE49-F238E27FC236}">
                <a16:creationId xmlns:a16="http://schemas.microsoft.com/office/drawing/2014/main" id="{370A452D-8A94-4ECE-B3A9-0826FDE8E692}"/>
              </a:ext>
            </a:extLst>
          </p:cNvPr>
          <p:cNvSpPr>
            <a:spLocks noGrp="1" noChangeArrowheads="1"/>
          </p:cNvSpPr>
          <p:nvPr>
            <p:ph idx="1"/>
          </p:nvPr>
        </p:nvSpPr>
        <p:spPr>
          <a:xfrm>
            <a:off x="444500" y="1600200"/>
            <a:ext cx="8229600" cy="4495800"/>
          </a:xfrm>
        </p:spPr>
        <p:txBody>
          <a:bodyPr/>
          <a:lstStyle/>
          <a:p>
            <a:r>
              <a:rPr lang="en-US" altLang="en-US" sz="2400"/>
              <a:t>Term – the duration clause of your current agreement will govern when term negotiations can take place</a:t>
            </a:r>
          </a:p>
          <a:p>
            <a:endParaRPr lang="en-US" altLang="en-US" sz="1400"/>
          </a:p>
          <a:p>
            <a:r>
              <a:rPr lang="en-US" altLang="en-US" sz="2400"/>
              <a:t>Mid term change negotiations - when management makes a change in working conditions during the term of an existing agreement which is not covered by the agreement and is more than de minimis</a:t>
            </a:r>
          </a:p>
          <a:p>
            <a:endParaRPr lang="en-US" altLang="en-US" sz="1400"/>
          </a:p>
          <a:p>
            <a:r>
              <a:rPr lang="en-US" altLang="en-US" sz="2400"/>
              <a:t>Union initiated bargaining – when a matter sought to be bargained is not covered by the existing CBA and is within the scope of bargaining </a:t>
            </a:r>
          </a:p>
        </p:txBody>
      </p:sp>
      <p:sp>
        <p:nvSpPr>
          <p:cNvPr id="3" name="Slide Number Placeholder 2">
            <a:extLst>
              <a:ext uri="{FF2B5EF4-FFF2-40B4-BE49-F238E27FC236}">
                <a16:creationId xmlns:a16="http://schemas.microsoft.com/office/drawing/2014/main" id="{42978314-5455-40C5-9C5A-6AB58B8C726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47BBF11-F01A-4AC3-BCFC-259016ACCC01}" type="slidenum">
              <a:rPr lang="en-US" altLang="en-US" smtClean="0"/>
              <a:pPr>
                <a:defRPr/>
              </a:pPr>
              <a:t>16</a:t>
            </a:fld>
            <a:endParaRPr lang="en-US" altLang="en-US"/>
          </a:p>
        </p:txBody>
      </p:sp>
      <p:sp>
        <p:nvSpPr>
          <p:cNvPr id="5" name="Footer Placeholder 2">
            <a:extLst>
              <a:ext uri="{FF2B5EF4-FFF2-40B4-BE49-F238E27FC236}">
                <a16:creationId xmlns:a16="http://schemas.microsoft.com/office/drawing/2014/main" id="{44D9F421-CC9F-4DD1-A78B-E5C63399703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987E-B560-4376-9DC7-4195216B77FA}"/>
              </a:ext>
            </a:extLst>
          </p:cNvPr>
          <p:cNvSpPr>
            <a:spLocks noGrp="1"/>
          </p:cNvSpPr>
          <p:nvPr>
            <p:ph type="title"/>
          </p:nvPr>
        </p:nvSpPr>
        <p:spPr>
          <a:xfrm>
            <a:off x="0" y="123825"/>
            <a:ext cx="9144000" cy="895350"/>
          </a:xfrm>
        </p:spPr>
        <p:txBody>
          <a:bodyPr>
            <a:noAutofit/>
          </a:bodyPr>
          <a:lstStyle/>
          <a:p>
            <a:pPr>
              <a:defRPr/>
            </a:pPr>
            <a:r>
              <a:rPr lang="en-US" sz="4000" dirty="0"/>
              <a:t>Prepare Proposals or</a:t>
            </a:r>
            <a:br>
              <a:rPr lang="en-US" sz="4000" dirty="0"/>
            </a:br>
            <a:r>
              <a:rPr lang="en-US" sz="4000" dirty="0"/>
              <a:t>Issues and Interests</a:t>
            </a:r>
          </a:p>
        </p:txBody>
      </p:sp>
      <p:sp>
        <p:nvSpPr>
          <p:cNvPr id="267267" name="Content Placeholder 2">
            <a:extLst>
              <a:ext uri="{FF2B5EF4-FFF2-40B4-BE49-F238E27FC236}">
                <a16:creationId xmlns:a16="http://schemas.microsoft.com/office/drawing/2014/main" id="{F3389AC7-A6A5-4448-B989-E10BEA583655}"/>
              </a:ext>
            </a:extLst>
          </p:cNvPr>
          <p:cNvSpPr>
            <a:spLocks noGrp="1" noChangeArrowheads="1"/>
          </p:cNvSpPr>
          <p:nvPr>
            <p:ph idx="1"/>
          </p:nvPr>
        </p:nvSpPr>
        <p:spPr>
          <a:xfrm>
            <a:off x="457200" y="1676400"/>
            <a:ext cx="8229600" cy="4648200"/>
          </a:xfrm>
        </p:spPr>
        <p:txBody>
          <a:bodyPr/>
          <a:lstStyle/>
          <a:p>
            <a:r>
              <a:rPr lang="en-US" altLang="en-US" sz="2600"/>
              <a:t>If traditional bargaining prepare proposals</a:t>
            </a:r>
          </a:p>
          <a:p>
            <a:pPr lvl="1"/>
            <a:r>
              <a:rPr lang="en-US" altLang="en-US" sz="2600"/>
              <a:t>After all information gathered prepare proposals</a:t>
            </a:r>
          </a:p>
          <a:p>
            <a:pPr lvl="1"/>
            <a:r>
              <a:rPr lang="en-US" altLang="en-US" sz="2600"/>
              <a:t>Leave room in proposal for negotiations</a:t>
            </a:r>
          </a:p>
          <a:p>
            <a:pPr lvl="1"/>
            <a:endParaRPr lang="en-US" altLang="en-US" sz="2600"/>
          </a:p>
          <a:p>
            <a:r>
              <a:rPr lang="en-US" altLang="en-US" sz="2600"/>
              <a:t>If interest based prepare issues and interests</a:t>
            </a:r>
          </a:p>
          <a:p>
            <a:pPr lvl="1"/>
            <a:r>
              <a:rPr lang="en-US" altLang="en-US" sz="2600"/>
              <a:t>Prepare and exchange issues to be negotiated</a:t>
            </a:r>
          </a:p>
          <a:p>
            <a:pPr lvl="1"/>
            <a:r>
              <a:rPr lang="en-US" altLang="en-US" sz="2600"/>
              <a:t>Exchange interests</a:t>
            </a:r>
          </a:p>
        </p:txBody>
      </p:sp>
      <p:sp>
        <p:nvSpPr>
          <p:cNvPr id="4" name="Slide Number Placeholder 3">
            <a:extLst>
              <a:ext uri="{FF2B5EF4-FFF2-40B4-BE49-F238E27FC236}">
                <a16:creationId xmlns:a16="http://schemas.microsoft.com/office/drawing/2014/main" id="{7F9C668A-9841-469C-A5E3-6C0370E1A51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BB2DBC7-D0A7-4B29-B1C3-255AE9EE59D7}" type="slidenum">
              <a:rPr lang="en-US" altLang="en-US" smtClean="0"/>
              <a:pPr>
                <a:defRPr/>
              </a:pPr>
              <a:t>160</a:t>
            </a:fld>
            <a:endParaRPr lang="en-US" altLang="en-US"/>
          </a:p>
        </p:txBody>
      </p:sp>
      <p:sp>
        <p:nvSpPr>
          <p:cNvPr id="5" name="Footer Placeholder 2">
            <a:extLst>
              <a:ext uri="{FF2B5EF4-FFF2-40B4-BE49-F238E27FC236}">
                <a16:creationId xmlns:a16="http://schemas.microsoft.com/office/drawing/2014/main" id="{9BEDB949-9C8D-41B5-BA34-B794B5D55DC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FD61-2E53-4C80-B271-09FDE8AF41F9}"/>
              </a:ext>
            </a:extLst>
          </p:cNvPr>
          <p:cNvSpPr>
            <a:spLocks noGrp="1"/>
          </p:cNvSpPr>
          <p:nvPr>
            <p:ph type="title"/>
          </p:nvPr>
        </p:nvSpPr>
        <p:spPr>
          <a:xfrm>
            <a:off x="452438" y="76200"/>
            <a:ext cx="8229600" cy="666750"/>
          </a:xfrm>
        </p:spPr>
        <p:txBody>
          <a:bodyPr>
            <a:noAutofit/>
          </a:bodyPr>
          <a:lstStyle/>
          <a:p>
            <a:pPr>
              <a:defRPr/>
            </a:pPr>
            <a:r>
              <a:rPr lang="en-US" dirty="0"/>
              <a:t>Defense or Offense</a:t>
            </a:r>
          </a:p>
        </p:txBody>
      </p:sp>
      <p:sp>
        <p:nvSpPr>
          <p:cNvPr id="3" name="Content Placeholder 2">
            <a:extLst>
              <a:ext uri="{FF2B5EF4-FFF2-40B4-BE49-F238E27FC236}">
                <a16:creationId xmlns:a16="http://schemas.microsoft.com/office/drawing/2014/main" id="{95B7BC27-EA08-45B5-8C32-ABD36A33C344}"/>
              </a:ext>
            </a:extLst>
          </p:cNvPr>
          <p:cNvSpPr>
            <a:spLocks noGrp="1"/>
          </p:cNvSpPr>
          <p:nvPr>
            <p:ph idx="1"/>
          </p:nvPr>
        </p:nvSpPr>
        <p:spPr>
          <a:xfrm>
            <a:off x="466725" y="1371600"/>
            <a:ext cx="8229600" cy="4648200"/>
          </a:xfrm>
        </p:spPr>
        <p:txBody>
          <a:bodyPr>
            <a:normAutofit fontScale="55000" lnSpcReduction="20000"/>
          </a:bodyPr>
          <a:lstStyle/>
          <a:p>
            <a:pPr>
              <a:defRPr/>
            </a:pPr>
            <a:r>
              <a:rPr lang="en-US" dirty="0"/>
              <a:t>Proposals can either be defensive or offensive in nature</a:t>
            </a:r>
          </a:p>
          <a:p>
            <a:pPr>
              <a:defRPr/>
            </a:pPr>
            <a:endParaRPr lang="en-US" dirty="0"/>
          </a:p>
          <a:p>
            <a:pPr>
              <a:defRPr/>
            </a:pPr>
            <a:r>
              <a:rPr lang="en-US" dirty="0"/>
              <a:t>A defensive proposal tries to preserve what you have </a:t>
            </a:r>
          </a:p>
          <a:p>
            <a:pPr>
              <a:defRPr/>
            </a:pPr>
            <a:endParaRPr lang="en-US" dirty="0"/>
          </a:p>
          <a:p>
            <a:pPr>
              <a:defRPr/>
            </a:pPr>
            <a:r>
              <a:rPr lang="en-US" dirty="0"/>
              <a:t>An offensive proposal tries to gain something new</a:t>
            </a:r>
          </a:p>
          <a:p>
            <a:pPr>
              <a:defRPr/>
            </a:pPr>
            <a:endParaRPr lang="en-US" dirty="0"/>
          </a:p>
          <a:p>
            <a:pPr>
              <a:defRPr/>
            </a:pPr>
            <a:r>
              <a:rPr lang="en-US" dirty="0"/>
              <a:t>If all proposals are defensive in nature, you will likely loose something you already have</a:t>
            </a:r>
          </a:p>
          <a:p>
            <a:pPr>
              <a:defRPr/>
            </a:pPr>
            <a:endParaRPr lang="en-US" dirty="0"/>
          </a:p>
          <a:p>
            <a:pPr>
              <a:defRPr/>
            </a:pPr>
            <a:r>
              <a:rPr lang="en-US" dirty="0"/>
              <a:t>If you propose everything stay the way it is, you will probably lose something</a:t>
            </a:r>
          </a:p>
          <a:p>
            <a:pPr>
              <a:defRPr/>
            </a:pPr>
            <a:endParaRPr lang="en-US" dirty="0"/>
          </a:p>
          <a:p>
            <a:pPr>
              <a:defRPr/>
            </a:pPr>
            <a:r>
              <a:rPr lang="en-US" dirty="0"/>
              <a:t>Proposals should be a mixture of both offense and defense so you have something to trade or create concern about</a:t>
            </a:r>
          </a:p>
          <a:p>
            <a:pPr>
              <a:defRPr/>
            </a:pPr>
            <a:endParaRPr lang="en-US" dirty="0"/>
          </a:p>
          <a:p>
            <a:pPr>
              <a:defRPr/>
            </a:pPr>
            <a:r>
              <a:rPr lang="en-US" dirty="0"/>
              <a:t>There is value to a throw away proposal </a:t>
            </a:r>
          </a:p>
        </p:txBody>
      </p:sp>
      <p:sp>
        <p:nvSpPr>
          <p:cNvPr id="4" name="Slide Number Placeholder 3">
            <a:extLst>
              <a:ext uri="{FF2B5EF4-FFF2-40B4-BE49-F238E27FC236}">
                <a16:creationId xmlns:a16="http://schemas.microsoft.com/office/drawing/2014/main" id="{A4804A29-9FD3-43F1-833B-FEEC23521C4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5EEAA51-E43C-44D9-AD8D-F3161B10B3C9}" type="slidenum">
              <a:rPr lang="en-US" altLang="en-US" smtClean="0"/>
              <a:pPr>
                <a:defRPr/>
              </a:pPr>
              <a:t>161</a:t>
            </a:fld>
            <a:endParaRPr lang="en-US" altLang="en-US"/>
          </a:p>
        </p:txBody>
      </p:sp>
      <p:sp>
        <p:nvSpPr>
          <p:cNvPr id="5" name="Footer Placeholder 2">
            <a:extLst>
              <a:ext uri="{FF2B5EF4-FFF2-40B4-BE49-F238E27FC236}">
                <a16:creationId xmlns:a16="http://schemas.microsoft.com/office/drawing/2014/main" id="{683D0856-E10F-4EEC-A98C-85092160FAA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FF40-EA11-4A1D-9422-E8927039AA0F}"/>
              </a:ext>
            </a:extLst>
          </p:cNvPr>
          <p:cNvSpPr>
            <a:spLocks noGrp="1"/>
          </p:cNvSpPr>
          <p:nvPr>
            <p:ph type="title"/>
          </p:nvPr>
        </p:nvSpPr>
        <p:spPr>
          <a:xfrm rot="10800000" flipV="1">
            <a:off x="76200" y="76200"/>
            <a:ext cx="9067800" cy="1143000"/>
          </a:xfrm>
        </p:spPr>
        <p:txBody>
          <a:bodyPr>
            <a:normAutofit/>
          </a:bodyPr>
          <a:lstStyle/>
          <a:p>
            <a:pPr>
              <a:defRPr/>
            </a:pPr>
            <a:r>
              <a:rPr lang="en-US" sz="3600" dirty="0"/>
              <a:t>Prepare Business Case for Your Proposals</a:t>
            </a:r>
          </a:p>
        </p:txBody>
      </p:sp>
      <p:sp>
        <p:nvSpPr>
          <p:cNvPr id="269315" name="Content Placeholder 2">
            <a:extLst>
              <a:ext uri="{FF2B5EF4-FFF2-40B4-BE49-F238E27FC236}">
                <a16:creationId xmlns:a16="http://schemas.microsoft.com/office/drawing/2014/main" id="{198A7F98-7FEB-4908-BED5-4214D093BAD1}"/>
              </a:ext>
            </a:extLst>
          </p:cNvPr>
          <p:cNvSpPr>
            <a:spLocks noGrp="1" noChangeArrowheads="1"/>
          </p:cNvSpPr>
          <p:nvPr>
            <p:ph idx="1"/>
          </p:nvPr>
        </p:nvSpPr>
        <p:spPr>
          <a:xfrm>
            <a:off x="457200" y="1676400"/>
            <a:ext cx="8229600" cy="4648200"/>
          </a:xfrm>
        </p:spPr>
        <p:txBody>
          <a:bodyPr/>
          <a:lstStyle/>
          <a:p>
            <a:r>
              <a:rPr lang="en-US" altLang="en-US" sz="2600"/>
              <a:t>How will your proposal positively affect the accomplishment of your goals</a:t>
            </a:r>
          </a:p>
          <a:p>
            <a:endParaRPr lang="en-US" altLang="en-US" sz="2600"/>
          </a:p>
          <a:p>
            <a:r>
              <a:rPr lang="en-US" altLang="en-US" sz="2600"/>
              <a:t>How will your opponents proposal adversely effect accomplishment of your goals</a:t>
            </a:r>
          </a:p>
          <a:p>
            <a:endParaRPr lang="en-US" altLang="en-US" sz="2600"/>
          </a:p>
          <a:p>
            <a:r>
              <a:rPr lang="en-US" altLang="en-US" sz="2600"/>
              <a:t>Develop facts and figures to support your proposal or discredit other sides proposal</a:t>
            </a:r>
          </a:p>
        </p:txBody>
      </p:sp>
      <p:sp>
        <p:nvSpPr>
          <p:cNvPr id="4" name="Slide Number Placeholder 3">
            <a:extLst>
              <a:ext uri="{FF2B5EF4-FFF2-40B4-BE49-F238E27FC236}">
                <a16:creationId xmlns:a16="http://schemas.microsoft.com/office/drawing/2014/main" id="{C4FA15F9-2BD1-4AA5-B79D-E8C61C633AE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15E941A-E44D-4FFB-96D2-5370012465C8}" type="slidenum">
              <a:rPr lang="en-US" altLang="en-US" smtClean="0"/>
              <a:pPr>
                <a:defRPr/>
              </a:pPr>
              <a:t>162</a:t>
            </a:fld>
            <a:endParaRPr lang="en-US" altLang="en-US"/>
          </a:p>
        </p:txBody>
      </p:sp>
      <p:sp>
        <p:nvSpPr>
          <p:cNvPr id="5" name="Footer Placeholder 2">
            <a:extLst>
              <a:ext uri="{FF2B5EF4-FFF2-40B4-BE49-F238E27FC236}">
                <a16:creationId xmlns:a16="http://schemas.microsoft.com/office/drawing/2014/main" id="{24C2C2B4-6EF0-4756-ADD4-73D050244E9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F184AB4B-AAE9-4B69-A0E8-E7B26B5FF4B9}"/>
              </a:ext>
            </a:extLst>
          </p:cNvPr>
          <p:cNvSpPr>
            <a:spLocks noGrp="1" noChangeArrowheads="1"/>
          </p:cNvSpPr>
          <p:nvPr>
            <p:ph type="title"/>
          </p:nvPr>
        </p:nvSpPr>
        <p:spPr>
          <a:xfrm>
            <a:off x="457200" y="0"/>
            <a:ext cx="8229600" cy="1143000"/>
          </a:xfrm>
        </p:spPr>
        <p:txBody>
          <a:bodyPr/>
          <a:lstStyle/>
          <a:p>
            <a:pPr eaLnBrk="1" hangingPunct="1">
              <a:defRPr/>
            </a:pPr>
            <a:r>
              <a:rPr lang="en-US" sz="4000" dirty="0"/>
              <a:t>How to Be Successful Bargaining</a:t>
            </a:r>
          </a:p>
        </p:txBody>
      </p:sp>
      <p:sp>
        <p:nvSpPr>
          <p:cNvPr id="270339" name="Rectangle 3">
            <a:extLst>
              <a:ext uri="{FF2B5EF4-FFF2-40B4-BE49-F238E27FC236}">
                <a16:creationId xmlns:a16="http://schemas.microsoft.com/office/drawing/2014/main" id="{4DF58A6E-75FB-453C-B05C-629EF098AC0A}"/>
              </a:ext>
            </a:extLst>
          </p:cNvPr>
          <p:cNvSpPr>
            <a:spLocks noGrp="1" noChangeArrowheads="1"/>
          </p:cNvSpPr>
          <p:nvPr>
            <p:ph type="body" idx="1"/>
          </p:nvPr>
        </p:nvSpPr>
        <p:spPr/>
        <p:txBody>
          <a:bodyPr/>
          <a:lstStyle/>
          <a:p>
            <a:pPr eaLnBrk="1" hangingPunct="1"/>
            <a:r>
              <a:rPr lang="en-US" altLang="en-US" sz="2600"/>
              <a:t>Gather the information you need to understand the issue.</a:t>
            </a:r>
          </a:p>
          <a:p>
            <a:pPr eaLnBrk="1" hangingPunct="1"/>
            <a:r>
              <a:rPr lang="en-US" altLang="en-US" sz="2600"/>
              <a:t>Research the law that applies.</a:t>
            </a:r>
          </a:p>
          <a:p>
            <a:pPr eaLnBrk="1" hangingPunct="1"/>
            <a:r>
              <a:rPr lang="en-US" altLang="en-US" sz="2600"/>
              <a:t>Understand what is your first and what is your last position. Know when to hold them and when to fold them.</a:t>
            </a:r>
          </a:p>
          <a:p>
            <a:pPr eaLnBrk="1" hangingPunct="1"/>
            <a:r>
              <a:rPr lang="en-US" altLang="en-US" sz="2600"/>
              <a:t>Develop a relationship with your opponent.</a:t>
            </a:r>
          </a:p>
          <a:p>
            <a:pPr eaLnBrk="1" hangingPunct="1"/>
            <a:r>
              <a:rPr lang="en-US" altLang="en-US" sz="2600"/>
              <a:t>Look at issue from your opponent’s position.</a:t>
            </a:r>
          </a:p>
          <a:p>
            <a:pPr eaLnBrk="1" hangingPunct="1"/>
            <a:r>
              <a:rPr lang="en-US" altLang="en-US" sz="2600"/>
              <a:t>Draft proposals. </a:t>
            </a:r>
          </a:p>
          <a:p>
            <a:pPr eaLnBrk="1" hangingPunct="1"/>
            <a:endParaRPr lang="en-US" altLang="en-US" sz="2600"/>
          </a:p>
          <a:p>
            <a:pPr eaLnBrk="1" hangingPunct="1"/>
            <a:endParaRPr lang="en-US" altLang="en-US" sz="2600"/>
          </a:p>
          <a:p>
            <a:pPr eaLnBrk="1" hangingPunct="1"/>
            <a:endParaRPr lang="en-US" altLang="en-US" sz="2600"/>
          </a:p>
        </p:txBody>
      </p:sp>
      <p:sp>
        <p:nvSpPr>
          <p:cNvPr id="2" name="Slide Number Placeholder 1">
            <a:extLst>
              <a:ext uri="{FF2B5EF4-FFF2-40B4-BE49-F238E27FC236}">
                <a16:creationId xmlns:a16="http://schemas.microsoft.com/office/drawing/2014/main" id="{E2880000-F5EB-410B-9402-97380903B7A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8DCAD5A-1F0B-407E-8996-CAF1E5E41834}" type="slidenum">
              <a:rPr lang="en-US" altLang="en-US" smtClean="0"/>
              <a:pPr>
                <a:defRPr/>
              </a:pPr>
              <a:t>163</a:t>
            </a:fld>
            <a:endParaRPr lang="en-US" altLang="en-US"/>
          </a:p>
        </p:txBody>
      </p:sp>
      <p:sp>
        <p:nvSpPr>
          <p:cNvPr id="5" name="Footer Placeholder 2">
            <a:extLst>
              <a:ext uri="{FF2B5EF4-FFF2-40B4-BE49-F238E27FC236}">
                <a16:creationId xmlns:a16="http://schemas.microsoft.com/office/drawing/2014/main" id="{36E4B240-8F73-40FD-9E1D-E06E805A22A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E47B-E81A-46DF-BF29-23DF18E5A139}"/>
              </a:ext>
            </a:extLst>
          </p:cNvPr>
          <p:cNvSpPr>
            <a:spLocks noGrp="1"/>
          </p:cNvSpPr>
          <p:nvPr>
            <p:ph type="title"/>
          </p:nvPr>
        </p:nvSpPr>
        <p:spPr>
          <a:xfrm>
            <a:off x="455613" y="0"/>
            <a:ext cx="8229600" cy="1143000"/>
          </a:xfrm>
        </p:spPr>
        <p:txBody>
          <a:bodyPr/>
          <a:lstStyle/>
          <a:p>
            <a:pPr>
              <a:defRPr/>
            </a:pPr>
            <a:r>
              <a:rPr lang="en-US" dirty="0"/>
              <a:t>Must Know How to Negotiate</a:t>
            </a:r>
          </a:p>
        </p:txBody>
      </p:sp>
      <p:sp>
        <p:nvSpPr>
          <p:cNvPr id="272387" name="Content Placeholder 2">
            <a:extLst>
              <a:ext uri="{FF2B5EF4-FFF2-40B4-BE49-F238E27FC236}">
                <a16:creationId xmlns:a16="http://schemas.microsoft.com/office/drawing/2014/main" id="{A65FE936-FC3D-4025-B4DB-84CCFC3BB4A5}"/>
              </a:ext>
            </a:extLst>
          </p:cNvPr>
          <p:cNvSpPr>
            <a:spLocks noGrp="1" noChangeArrowheads="1"/>
          </p:cNvSpPr>
          <p:nvPr>
            <p:ph idx="1"/>
          </p:nvPr>
        </p:nvSpPr>
        <p:spPr>
          <a:xfrm>
            <a:off x="482600" y="1600200"/>
            <a:ext cx="8229600" cy="4343400"/>
          </a:xfrm>
        </p:spPr>
        <p:txBody>
          <a:bodyPr/>
          <a:lstStyle/>
          <a:p>
            <a:r>
              <a:rPr lang="en-US" altLang="en-US" sz="2600"/>
              <a:t>How to negotiate using traditional process</a:t>
            </a:r>
          </a:p>
          <a:p>
            <a:endParaRPr lang="en-US" altLang="en-US" sz="2600"/>
          </a:p>
          <a:p>
            <a:r>
              <a:rPr lang="en-US" altLang="en-US" sz="2600"/>
              <a:t>How to negotiate using interest-based process</a:t>
            </a:r>
          </a:p>
          <a:p>
            <a:endParaRPr lang="en-US" altLang="en-US" sz="2600"/>
          </a:p>
          <a:p>
            <a:r>
              <a:rPr lang="en-US" altLang="en-US" sz="2600"/>
              <a:t>Must know federal sector bargaining  processes</a:t>
            </a:r>
          </a:p>
          <a:p>
            <a:endParaRPr lang="en-US" altLang="en-US" sz="2600"/>
          </a:p>
          <a:p>
            <a:r>
              <a:rPr lang="en-US" altLang="en-US" sz="2600"/>
              <a:t>Know when to hold them and when to fold them</a:t>
            </a:r>
          </a:p>
        </p:txBody>
      </p:sp>
      <p:sp>
        <p:nvSpPr>
          <p:cNvPr id="3" name="Slide Number Placeholder 2">
            <a:extLst>
              <a:ext uri="{FF2B5EF4-FFF2-40B4-BE49-F238E27FC236}">
                <a16:creationId xmlns:a16="http://schemas.microsoft.com/office/drawing/2014/main" id="{49A6F1B0-B492-4A71-BDB6-7AE1A39C7D3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F97A51B-25C7-40E2-804C-FD738FEC8D9E}" type="slidenum">
              <a:rPr lang="en-US" altLang="en-US" smtClean="0"/>
              <a:pPr>
                <a:defRPr/>
              </a:pPr>
              <a:t>164</a:t>
            </a:fld>
            <a:endParaRPr lang="en-US" altLang="en-US"/>
          </a:p>
        </p:txBody>
      </p:sp>
      <p:sp>
        <p:nvSpPr>
          <p:cNvPr id="5" name="Footer Placeholder 2">
            <a:extLst>
              <a:ext uri="{FF2B5EF4-FFF2-40B4-BE49-F238E27FC236}">
                <a16:creationId xmlns:a16="http://schemas.microsoft.com/office/drawing/2014/main" id="{6F04EC86-3E10-4426-B5BC-F153C4E12FA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1C65-2AC4-40E4-ADC9-C487C94212D7}"/>
              </a:ext>
            </a:extLst>
          </p:cNvPr>
          <p:cNvSpPr>
            <a:spLocks noGrp="1"/>
          </p:cNvSpPr>
          <p:nvPr>
            <p:ph type="title"/>
          </p:nvPr>
        </p:nvSpPr>
        <p:spPr>
          <a:xfrm>
            <a:off x="0" y="76200"/>
            <a:ext cx="9144000" cy="1371600"/>
          </a:xfrm>
        </p:spPr>
        <p:txBody>
          <a:bodyPr>
            <a:noAutofit/>
          </a:bodyPr>
          <a:lstStyle/>
          <a:p>
            <a:pPr>
              <a:defRPr/>
            </a:pPr>
            <a:r>
              <a:rPr lang="en-US" sz="4000" dirty="0"/>
              <a:t> Traditional vs. Interest Based Bargaining</a:t>
            </a:r>
          </a:p>
        </p:txBody>
      </p:sp>
      <p:sp>
        <p:nvSpPr>
          <p:cNvPr id="273411" name="Content Placeholder 2">
            <a:extLst>
              <a:ext uri="{FF2B5EF4-FFF2-40B4-BE49-F238E27FC236}">
                <a16:creationId xmlns:a16="http://schemas.microsoft.com/office/drawing/2014/main" id="{5BCF5FFD-2C76-47D4-BB81-447E564FDB5D}"/>
              </a:ext>
            </a:extLst>
          </p:cNvPr>
          <p:cNvSpPr>
            <a:spLocks noGrp="1" noChangeArrowheads="1"/>
          </p:cNvSpPr>
          <p:nvPr>
            <p:ph idx="1"/>
          </p:nvPr>
        </p:nvSpPr>
        <p:spPr>
          <a:xfrm>
            <a:off x="477838" y="1905000"/>
            <a:ext cx="8229600" cy="4191000"/>
          </a:xfrm>
        </p:spPr>
        <p:txBody>
          <a:bodyPr/>
          <a:lstStyle/>
          <a:p>
            <a:r>
              <a:rPr lang="en-US" altLang="en-US" sz="2600"/>
              <a:t>Traditional </a:t>
            </a:r>
          </a:p>
          <a:p>
            <a:pPr lvl="1"/>
            <a:r>
              <a:rPr lang="en-US" altLang="en-US" sz="2600"/>
              <a:t>Separation of the parties</a:t>
            </a:r>
          </a:p>
          <a:p>
            <a:pPr lvl="1"/>
            <a:r>
              <a:rPr lang="en-US" altLang="en-US" sz="2600"/>
              <a:t>Chief negotiator driven</a:t>
            </a:r>
          </a:p>
          <a:p>
            <a:pPr lvl="1"/>
            <a:r>
              <a:rPr lang="en-US" altLang="en-US" sz="2600"/>
              <a:t>Positional based on written proposals</a:t>
            </a:r>
          </a:p>
          <a:p>
            <a:pPr lvl="1"/>
            <a:r>
              <a:rPr lang="en-US" altLang="en-US" sz="2600"/>
              <a:t>Joint sessions and caucus structure</a:t>
            </a:r>
          </a:p>
          <a:p>
            <a:pPr lvl="1"/>
            <a:r>
              <a:rPr lang="en-US" altLang="en-US" sz="2600"/>
              <a:t>Real decisions making takes place in caucus</a:t>
            </a:r>
          </a:p>
          <a:p>
            <a:pPr lvl="1"/>
            <a:r>
              <a:rPr lang="en-US" altLang="en-US" sz="2600"/>
              <a:t>Climate of formality and secrecy</a:t>
            </a:r>
          </a:p>
        </p:txBody>
      </p:sp>
      <p:sp>
        <p:nvSpPr>
          <p:cNvPr id="3" name="Slide Number Placeholder 2">
            <a:extLst>
              <a:ext uri="{FF2B5EF4-FFF2-40B4-BE49-F238E27FC236}">
                <a16:creationId xmlns:a16="http://schemas.microsoft.com/office/drawing/2014/main" id="{FA3693B5-98DC-4233-A790-43401BE356D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371F97C-2EC3-4C02-8BAE-C1BCA3EDD74D}" type="slidenum">
              <a:rPr lang="en-US" altLang="en-US" smtClean="0"/>
              <a:pPr>
                <a:defRPr/>
              </a:pPr>
              <a:t>165</a:t>
            </a:fld>
            <a:endParaRPr lang="en-US" altLang="en-US"/>
          </a:p>
        </p:txBody>
      </p:sp>
      <p:sp>
        <p:nvSpPr>
          <p:cNvPr id="5" name="Footer Placeholder 2">
            <a:extLst>
              <a:ext uri="{FF2B5EF4-FFF2-40B4-BE49-F238E27FC236}">
                <a16:creationId xmlns:a16="http://schemas.microsoft.com/office/drawing/2014/main" id="{7BF566EA-F038-4CF8-BFCC-43D8D41E52A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A7C6-830D-4A70-B66A-F0DE82C141BF}"/>
              </a:ext>
            </a:extLst>
          </p:cNvPr>
          <p:cNvSpPr>
            <a:spLocks noGrp="1"/>
          </p:cNvSpPr>
          <p:nvPr>
            <p:ph type="title"/>
          </p:nvPr>
        </p:nvSpPr>
        <p:spPr>
          <a:xfrm>
            <a:off x="457200" y="76200"/>
            <a:ext cx="8229600" cy="819150"/>
          </a:xfrm>
        </p:spPr>
        <p:txBody>
          <a:bodyPr/>
          <a:lstStyle/>
          <a:p>
            <a:pPr>
              <a:defRPr/>
            </a:pPr>
            <a:r>
              <a:rPr lang="en-US" dirty="0"/>
              <a:t>Traditional Bargaining</a:t>
            </a:r>
          </a:p>
        </p:txBody>
      </p:sp>
      <p:sp>
        <p:nvSpPr>
          <p:cNvPr id="274435" name="Content Placeholder 2">
            <a:extLst>
              <a:ext uri="{FF2B5EF4-FFF2-40B4-BE49-F238E27FC236}">
                <a16:creationId xmlns:a16="http://schemas.microsoft.com/office/drawing/2014/main" id="{BC04E77B-7599-4F78-AB54-DA1A019C90FC}"/>
              </a:ext>
            </a:extLst>
          </p:cNvPr>
          <p:cNvSpPr>
            <a:spLocks noGrp="1" noChangeArrowheads="1"/>
          </p:cNvSpPr>
          <p:nvPr>
            <p:ph idx="1"/>
          </p:nvPr>
        </p:nvSpPr>
        <p:spPr/>
        <p:txBody>
          <a:bodyPr/>
          <a:lstStyle/>
          <a:p>
            <a:r>
              <a:rPr lang="en-US" altLang="en-US" sz="2800"/>
              <a:t>Both sides prepare proposals before hand</a:t>
            </a:r>
          </a:p>
          <a:p>
            <a:r>
              <a:rPr lang="en-US" altLang="en-US" sz="2800"/>
              <a:t>Sequence of when proposals are submitted is important</a:t>
            </a:r>
          </a:p>
          <a:p>
            <a:r>
              <a:rPr lang="en-US" altLang="en-US" sz="2800"/>
              <a:t>Chief negotiator sole spokesperson</a:t>
            </a:r>
          </a:p>
          <a:p>
            <a:r>
              <a:rPr lang="en-US" altLang="en-US" sz="2800"/>
              <a:t>A single answer or solution to a problem,</a:t>
            </a:r>
          </a:p>
          <a:p>
            <a:r>
              <a:rPr lang="en-US" altLang="en-US" sz="2800"/>
              <a:t>One which the other party frequently can not accept</a:t>
            </a:r>
          </a:p>
          <a:p>
            <a:endParaRPr lang="en-US" altLang="en-US" sz="2800"/>
          </a:p>
          <a:p>
            <a:endParaRPr lang="en-US" altLang="en-US" sz="2800"/>
          </a:p>
          <a:p>
            <a:endParaRPr lang="en-US" altLang="en-US" sz="2800"/>
          </a:p>
        </p:txBody>
      </p:sp>
      <p:sp>
        <p:nvSpPr>
          <p:cNvPr id="3" name="Slide Number Placeholder 2">
            <a:extLst>
              <a:ext uri="{FF2B5EF4-FFF2-40B4-BE49-F238E27FC236}">
                <a16:creationId xmlns:a16="http://schemas.microsoft.com/office/drawing/2014/main" id="{7D0EBDAC-C68D-49B0-867F-AE0C2C7E797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15FAA10-B4AE-43C4-AA49-DD69304E1EC0}" type="slidenum">
              <a:rPr lang="en-US" altLang="en-US" smtClean="0"/>
              <a:pPr>
                <a:defRPr/>
              </a:pPr>
              <a:t>166</a:t>
            </a:fld>
            <a:endParaRPr lang="en-US" altLang="en-US"/>
          </a:p>
        </p:txBody>
      </p:sp>
      <p:sp>
        <p:nvSpPr>
          <p:cNvPr id="5" name="Footer Placeholder 2">
            <a:extLst>
              <a:ext uri="{FF2B5EF4-FFF2-40B4-BE49-F238E27FC236}">
                <a16:creationId xmlns:a16="http://schemas.microsoft.com/office/drawing/2014/main" id="{2DE343EC-7C3A-48C7-95CE-77A59F74CCE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327920F-CD74-4846-A924-A038178DA1B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DBF09DE-E06C-41A8-8580-457059ED12D4}" type="slidenum">
              <a:rPr lang="en-US" altLang="en-US" smtClean="0"/>
              <a:pPr>
                <a:defRPr/>
              </a:pPr>
              <a:t>167</a:t>
            </a:fld>
            <a:endParaRPr lang="en-US" altLang="en-US"/>
          </a:p>
        </p:txBody>
      </p:sp>
      <p:sp>
        <p:nvSpPr>
          <p:cNvPr id="228354" name="Rectangle 2">
            <a:extLst>
              <a:ext uri="{FF2B5EF4-FFF2-40B4-BE49-F238E27FC236}">
                <a16:creationId xmlns:a16="http://schemas.microsoft.com/office/drawing/2014/main" id="{F9BEAA85-5BC5-4C92-88D0-BC79BB0E42C8}"/>
              </a:ext>
            </a:extLst>
          </p:cNvPr>
          <p:cNvSpPr>
            <a:spLocks noGrp="1" noChangeArrowheads="1"/>
          </p:cNvSpPr>
          <p:nvPr>
            <p:ph type="title"/>
          </p:nvPr>
        </p:nvSpPr>
        <p:spPr>
          <a:xfrm>
            <a:off x="0" y="152400"/>
            <a:ext cx="9144000" cy="1371600"/>
          </a:xfrm>
        </p:spPr>
        <p:txBody>
          <a:bodyPr/>
          <a:lstStyle/>
          <a:p>
            <a:pPr eaLnBrk="1" hangingPunct="1">
              <a:defRPr/>
            </a:pPr>
            <a:r>
              <a:rPr lang="en-US" dirty="0"/>
              <a:t>Characteristics of Positional Bargaining</a:t>
            </a:r>
          </a:p>
        </p:txBody>
      </p:sp>
      <p:sp>
        <p:nvSpPr>
          <p:cNvPr id="275460" name="Rectangle 3">
            <a:extLst>
              <a:ext uri="{FF2B5EF4-FFF2-40B4-BE49-F238E27FC236}">
                <a16:creationId xmlns:a16="http://schemas.microsoft.com/office/drawing/2014/main" id="{7435E50F-677A-49E0-BE8C-6C2967EDF69E}"/>
              </a:ext>
            </a:extLst>
          </p:cNvPr>
          <p:cNvSpPr>
            <a:spLocks noGrp="1" noChangeArrowheads="1"/>
          </p:cNvSpPr>
          <p:nvPr>
            <p:ph type="body" idx="1"/>
          </p:nvPr>
        </p:nvSpPr>
        <p:spPr>
          <a:xfrm>
            <a:off x="457200" y="1828800"/>
            <a:ext cx="8229600" cy="4267200"/>
          </a:xfrm>
        </p:spPr>
        <p:txBody>
          <a:bodyPr/>
          <a:lstStyle/>
          <a:p>
            <a:pPr eaLnBrk="1" hangingPunct="1">
              <a:lnSpc>
                <a:spcPct val="90000"/>
              </a:lnSpc>
            </a:pPr>
            <a:r>
              <a:rPr lang="en-US" altLang="en-US" sz="2400"/>
              <a:t> Open with an extreme position</a:t>
            </a:r>
          </a:p>
          <a:p>
            <a:pPr eaLnBrk="1" hangingPunct="1">
              <a:lnSpc>
                <a:spcPct val="90000"/>
              </a:lnSpc>
              <a:buFontTx/>
              <a:buNone/>
            </a:pPr>
            <a:r>
              <a:rPr lang="en-US" altLang="en-US" sz="2400"/>
              <a:t>    - with understanding that this will not be final position</a:t>
            </a:r>
          </a:p>
          <a:p>
            <a:pPr eaLnBrk="1" hangingPunct="1">
              <a:lnSpc>
                <a:spcPct val="90000"/>
              </a:lnSpc>
              <a:buFontTx/>
              <a:buNone/>
            </a:pPr>
            <a:endParaRPr lang="en-US" altLang="en-US" sz="2400"/>
          </a:p>
          <a:p>
            <a:pPr eaLnBrk="1" hangingPunct="1">
              <a:lnSpc>
                <a:spcPct val="90000"/>
              </a:lnSpc>
            </a:pPr>
            <a:r>
              <a:rPr lang="en-US" altLang="en-US" sz="2400"/>
              <a:t>Trade concessions toward mid-point</a:t>
            </a:r>
          </a:p>
          <a:p>
            <a:pPr eaLnBrk="1" hangingPunct="1">
              <a:lnSpc>
                <a:spcPct val="90000"/>
              </a:lnSpc>
              <a:buFontTx/>
              <a:buNone/>
            </a:pPr>
            <a:r>
              <a:rPr lang="en-US" altLang="en-US" sz="2400"/>
              <a:t>    (compromise)</a:t>
            </a:r>
          </a:p>
          <a:p>
            <a:pPr eaLnBrk="1" hangingPunct="1">
              <a:lnSpc>
                <a:spcPct val="90000"/>
              </a:lnSpc>
              <a:buFontTx/>
              <a:buNone/>
            </a:pPr>
            <a:r>
              <a:rPr lang="en-US" altLang="en-US" sz="2400"/>
              <a:t>     - if more attention is paid to positions, less time is  </a:t>
            </a:r>
          </a:p>
          <a:p>
            <a:pPr eaLnBrk="1" hangingPunct="1">
              <a:lnSpc>
                <a:spcPct val="90000"/>
              </a:lnSpc>
              <a:buFontTx/>
              <a:buNone/>
            </a:pPr>
            <a:r>
              <a:rPr lang="en-US" altLang="en-US" sz="2400"/>
              <a:t>        devoted to meeting the underlying interests of the</a:t>
            </a:r>
          </a:p>
          <a:p>
            <a:pPr eaLnBrk="1" hangingPunct="1">
              <a:lnSpc>
                <a:spcPct val="90000"/>
              </a:lnSpc>
              <a:buFontTx/>
              <a:buNone/>
            </a:pPr>
            <a:r>
              <a:rPr lang="en-US" altLang="en-US" sz="2400"/>
              <a:t>        parties</a:t>
            </a:r>
          </a:p>
          <a:p>
            <a:pPr eaLnBrk="1" hangingPunct="1">
              <a:lnSpc>
                <a:spcPct val="90000"/>
              </a:lnSpc>
              <a:buFontTx/>
              <a:buNone/>
            </a:pPr>
            <a:endParaRPr lang="en-US" altLang="en-US" sz="2400"/>
          </a:p>
        </p:txBody>
      </p:sp>
      <p:sp>
        <p:nvSpPr>
          <p:cNvPr id="5" name="Footer Placeholder 2">
            <a:extLst>
              <a:ext uri="{FF2B5EF4-FFF2-40B4-BE49-F238E27FC236}">
                <a16:creationId xmlns:a16="http://schemas.microsoft.com/office/drawing/2014/main" id="{550FD978-60E0-4F1E-B25E-24BB8FF1E8A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4BDD-FDFA-437E-8D05-D0C597D50E74}"/>
              </a:ext>
            </a:extLst>
          </p:cNvPr>
          <p:cNvSpPr>
            <a:spLocks noGrp="1"/>
          </p:cNvSpPr>
          <p:nvPr>
            <p:ph type="title"/>
          </p:nvPr>
        </p:nvSpPr>
        <p:spPr>
          <a:xfrm>
            <a:off x="425450" y="228600"/>
            <a:ext cx="8229600" cy="819150"/>
          </a:xfrm>
        </p:spPr>
        <p:txBody>
          <a:bodyPr/>
          <a:lstStyle/>
          <a:p>
            <a:pPr>
              <a:defRPr/>
            </a:pPr>
            <a:r>
              <a:rPr lang="en-US" dirty="0"/>
              <a:t>Traditional Bargaining</a:t>
            </a:r>
          </a:p>
        </p:txBody>
      </p:sp>
      <p:sp>
        <p:nvSpPr>
          <p:cNvPr id="277507" name="Content Placeholder 2">
            <a:extLst>
              <a:ext uri="{FF2B5EF4-FFF2-40B4-BE49-F238E27FC236}">
                <a16:creationId xmlns:a16="http://schemas.microsoft.com/office/drawing/2014/main" id="{67490027-1E2F-4607-A092-5C1A9346424C}"/>
              </a:ext>
            </a:extLst>
          </p:cNvPr>
          <p:cNvSpPr>
            <a:spLocks noGrp="1" noChangeArrowheads="1"/>
          </p:cNvSpPr>
          <p:nvPr>
            <p:ph idx="1"/>
          </p:nvPr>
        </p:nvSpPr>
        <p:spPr/>
        <p:txBody>
          <a:bodyPr/>
          <a:lstStyle/>
          <a:p>
            <a:r>
              <a:rPr lang="en-US" altLang="en-US" sz="2800"/>
              <a:t>Both sides prepare proposals before hand</a:t>
            </a:r>
          </a:p>
          <a:p>
            <a:r>
              <a:rPr lang="en-US" altLang="en-US" sz="2800"/>
              <a:t>Sequence of when proposals are submitted is important</a:t>
            </a:r>
          </a:p>
          <a:p>
            <a:r>
              <a:rPr lang="en-US" altLang="en-US" sz="2800"/>
              <a:t>Chief negotiator sole spokesperson</a:t>
            </a:r>
          </a:p>
          <a:p>
            <a:r>
              <a:rPr lang="en-US" altLang="en-US" sz="2800"/>
              <a:t>A single answer or solution to a problem,</a:t>
            </a:r>
          </a:p>
          <a:p>
            <a:r>
              <a:rPr lang="en-US" altLang="en-US" sz="2800"/>
              <a:t>One which the other party frequently can not accept</a:t>
            </a:r>
          </a:p>
          <a:p>
            <a:endParaRPr lang="en-US" altLang="en-US" sz="2800"/>
          </a:p>
          <a:p>
            <a:endParaRPr lang="en-US" altLang="en-US" sz="2800"/>
          </a:p>
          <a:p>
            <a:endParaRPr lang="en-US" altLang="en-US" sz="2800"/>
          </a:p>
        </p:txBody>
      </p:sp>
      <p:sp>
        <p:nvSpPr>
          <p:cNvPr id="3" name="Slide Number Placeholder 2">
            <a:extLst>
              <a:ext uri="{FF2B5EF4-FFF2-40B4-BE49-F238E27FC236}">
                <a16:creationId xmlns:a16="http://schemas.microsoft.com/office/drawing/2014/main" id="{FFE5E02B-A60A-41FA-8673-285C2889B85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56846B9-DD2B-4D62-AD7A-5B16A6688490}" type="slidenum">
              <a:rPr lang="en-US" altLang="en-US" smtClean="0"/>
              <a:pPr>
                <a:defRPr/>
              </a:pPr>
              <a:t>168</a:t>
            </a:fld>
            <a:endParaRPr lang="en-US" altLang="en-US"/>
          </a:p>
        </p:txBody>
      </p:sp>
      <p:sp>
        <p:nvSpPr>
          <p:cNvPr id="5" name="Footer Placeholder 2">
            <a:extLst>
              <a:ext uri="{FF2B5EF4-FFF2-40B4-BE49-F238E27FC236}">
                <a16:creationId xmlns:a16="http://schemas.microsoft.com/office/drawing/2014/main" id="{408CFD34-9862-4AC2-A86E-9492483257A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4966DD6-940E-4B50-BB0D-AA7F53FB51A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D6490C1-0C23-4F38-9248-B89E293E0AB2}" type="slidenum">
              <a:rPr lang="en-US" altLang="en-US" smtClean="0"/>
              <a:pPr>
                <a:defRPr/>
              </a:pPr>
              <a:t>169</a:t>
            </a:fld>
            <a:endParaRPr lang="en-US" altLang="en-US"/>
          </a:p>
        </p:txBody>
      </p:sp>
      <p:sp>
        <p:nvSpPr>
          <p:cNvPr id="229378" name="Rectangle 2">
            <a:extLst>
              <a:ext uri="{FF2B5EF4-FFF2-40B4-BE49-F238E27FC236}">
                <a16:creationId xmlns:a16="http://schemas.microsoft.com/office/drawing/2014/main" id="{DFE4FAF0-3FCF-42F2-99AE-2B4D2C2B0578}"/>
              </a:ext>
            </a:extLst>
          </p:cNvPr>
          <p:cNvSpPr>
            <a:spLocks noGrp="1" noChangeArrowheads="1"/>
          </p:cNvSpPr>
          <p:nvPr>
            <p:ph type="title"/>
          </p:nvPr>
        </p:nvSpPr>
        <p:spPr>
          <a:xfrm>
            <a:off x="0" y="152400"/>
            <a:ext cx="9144000" cy="1447800"/>
          </a:xfrm>
        </p:spPr>
        <p:txBody>
          <a:bodyPr/>
          <a:lstStyle/>
          <a:p>
            <a:pPr eaLnBrk="1" hangingPunct="1">
              <a:defRPr/>
            </a:pPr>
            <a:r>
              <a:rPr lang="en-US" dirty="0"/>
              <a:t>Characteristics of Positional Bargaining</a:t>
            </a:r>
          </a:p>
        </p:txBody>
      </p:sp>
      <p:sp>
        <p:nvSpPr>
          <p:cNvPr id="278532" name="Rectangle 3">
            <a:extLst>
              <a:ext uri="{FF2B5EF4-FFF2-40B4-BE49-F238E27FC236}">
                <a16:creationId xmlns:a16="http://schemas.microsoft.com/office/drawing/2014/main" id="{C5D3C6E5-0D1C-46E9-A32E-3D505B2A7AF2}"/>
              </a:ext>
            </a:extLst>
          </p:cNvPr>
          <p:cNvSpPr>
            <a:spLocks noGrp="1" noChangeArrowheads="1"/>
          </p:cNvSpPr>
          <p:nvPr>
            <p:ph type="body" idx="1"/>
          </p:nvPr>
        </p:nvSpPr>
        <p:spPr>
          <a:xfrm>
            <a:off x="457200" y="1981200"/>
            <a:ext cx="8229600" cy="4114800"/>
          </a:xfrm>
        </p:spPr>
        <p:txBody>
          <a:bodyPr/>
          <a:lstStyle/>
          <a:p>
            <a:pPr eaLnBrk="1" hangingPunct="1">
              <a:lnSpc>
                <a:spcPct val="90000"/>
              </a:lnSpc>
            </a:pPr>
            <a:r>
              <a:rPr lang="en-US" altLang="en-US" sz="2600"/>
              <a:t>Use tactics to keep party off balance</a:t>
            </a:r>
          </a:p>
          <a:p>
            <a:pPr eaLnBrk="1" hangingPunct="1">
              <a:lnSpc>
                <a:spcPct val="90000"/>
              </a:lnSpc>
            </a:pPr>
            <a:endParaRPr lang="en-US" altLang="en-US" sz="2600"/>
          </a:p>
          <a:p>
            <a:pPr eaLnBrk="1" hangingPunct="1">
              <a:lnSpc>
                <a:spcPct val="90000"/>
              </a:lnSpc>
            </a:pPr>
            <a:r>
              <a:rPr lang="en-US" altLang="en-US" sz="2600"/>
              <a:t>Argue merits of your position, defending it from attack by the other party</a:t>
            </a:r>
          </a:p>
          <a:p>
            <a:pPr eaLnBrk="1" hangingPunct="1">
              <a:lnSpc>
                <a:spcPct val="90000"/>
              </a:lnSpc>
            </a:pPr>
            <a:endParaRPr lang="en-US" altLang="en-US" sz="2600"/>
          </a:p>
          <a:p>
            <a:pPr eaLnBrk="1" hangingPunct="1">
              <a:lnSpc>
                <a:spcPct val="90000"/>
              </a:lnSpc>
            </a:pPr>
            <a:r>
              <a:rPr lang="en-US" altLang="en-US" sz="2600"/>
              <a:t>Discredit the position and claims of the other party </a:t>
            </a:r>
          </a:p>
          <a:p>
            <a:pPr eaLnBrk="1" hangingPunct="1">
              <a:lnSpc>
                <a:spcPct val="90000"/>
              </a:lnSpc>
            </a:pPr>
            <a:endParaRPr lang="en-US" altLang="en-US" sz="2600"/>
          </a:p>
          <a:p>
            <a:pPr eaLnBrk="1" hangingPunct="1">
              <a:lnSpc>
                <a:spcPct val="90000"/>
              </a:lnSpc>
            </a:pPr>
            <a:r>
              <a:rPr lang="en-US" altLang="en-US" sz="2600"/>
              <a:t>Attack the other person</a:t>
            </a:r>
          </a:p>
        </p:txBody>
      </p:sp>
      <p:sp>
        <p:nvSpPr>
          <p:cNvPr id="5" name="Footer Placeholder 2">
            <a:extLst>
              <a:ext uri="{FF2B5EF4-FFF2-40B4-BE49-F238E27FC236}">
                <a16:creationId xmlns:a16="http://schemas.microsoft.com/office/drawing/2014/main" id="{9B4CC123-A08E-453A-ACBC-6027D746544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370B-8356-4C44-942C-7F72C6767911}"/>
              </a:ext>
            </a:extLst>
          </p:cNvPr>
          <p:cNvSpPr>
            <a:spLocks noGrp="1"/>
          </p:cNvSpPr>
          <p:nvPr>
            <p:ph type="title"/>
          </p:nvPr>
        </p:nvSpPr>
        <p:spPr>
          <a:xfrm>
            <a:off x="457200" y="152400"/>
            <a:ext cx="8229600" cy="1143000"/>
          </a:xfrm>
        </p:spPr>
        <p:txBody>
          <a:bodyPr/>
          <a:lstStyle/>
          <a:p>
            <a:pPr>
              <a:defRPr/>
            </a:pPr>
            <a:r>
              <a:rPr lang="en-US" sz="4000" dirty="0"/>
              <a:t>What is the Same and What is Different Between the Three</a:t>
            </a:r>
          </a:p>
        </p:txBody>
      </p:sp>
      <p:sp>
        <p:nvSpPr>
          <p:cNvPr id="29699" name="Content Placeholder 2">
            <a:extLst>
              <a:ext uri="{FF2B5EF4-FFF2-40B4-BE49-F238E27FC236}">
                <a16:creationId xmlns:a16="http://schemas.microsoft.com/office/drawing/2014/main" id="{CAAD9146-0AD0-4827-B6D4-1D9B531D18F9}"/>
              </a:ext>
            </a:extLst>
          </p:cNvPr>
          <p:cNvSpPr>
            <a:spLocks noGrp="1" noChangeArrowheads="1"/>
          </p:cNvSpPr>
          <p:nvPr>
            <p:ph idx="1"/>
          </p:nvPr>
        </p:nvSpPr>
        <p:spPr>
          <a:xfrm>
            <a:off x="457200" y="2209800"/>
            <a:ext cx="8229600" cy="3886200"/>
          </a:xfrm>
        </p:spPr>
        <p:txBody>
          <a:bodyPr/>
          <a:lstStyle/>
          <a:p>
            <a:r>
              <a:rPr lang="en-US" altLang="en-US" sz="2800"/>
              <a:t>You need to know all the same rules stated above to be successful in all three</a:t>
            </a:r>
          </a:p>
          <a:p>
            <a:endParaRPr lang="en-US" altLang="en-US" sz="2800"/>
          </a:p>
          <a:p>
            <a:r>
              <a:rPr lang="en-US" altLang="en-US" sz="2800"/>
              <a:t>The difference is how you prepare for bargaining and when you can bargain</a:t>
            </a:r>
          </a:p>
          <a:p>
            <a:endParaRPr lang="en-US" altLang="en-US"/>
          </a:p>
          <a:p>
            <a:endParaRPr lang="en-US" altLang="en-US"/>
          </a:p>
        </p:txBody>
      </p:sp>
      <p:sp>
        <p:nvSpPr>
          <p:cNvPr id="3" name="Slide Number Placeholder 2">
            <a:extLst>
              <a:ext uri="{FF2B5EF4-FFF2-40B4-BE49-F238E27FC236}">
                <a16:creationId xmlns:a16="http://schemas.microsoft.com/office/drawing/2014/main" id="{B9D87E1B-A77F-4AB5-82F3-EC1627A2015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80E2BEF-0217-4510-9C20-BD9D89EACFA0}" type="slidenum">
              <a:rPr lang="en-US" altLang="en-US" smtClean="0"/>
              <a:pPr>
                <a:defRPr/>
              </a:pPr>
              <a:t>17</a:t>
            </a:fld>
            <a:endParaRPr lang="en-US" altLang="en-US"/>
          </a:p>
        </p:txBody>
      </p:sp>
      <p:sp>
        <p:nvSpPr>
          <p:cNvPr id="5" name="Footer Placeholder 2">
            <a:extLst>
              <a:ext uri="{FF2B5EF4-FFF2-40B4-BE49-F238E27FC236}">
                <a16:creationId xmlns:a16="http://schemas.microsoft.com/office/drawing/2014/main" id="{F2B92246-FE1C-4B29-A389-EF96D69584C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368C667-2166-4186-BA6F-17787722019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CA5CD7A-0349-4577-993B-1ED4B68BA466}" type="slidenum">
              <a:rPr lang="en-US" altLang="en-US" smtClean="0"/>
              <a:pPr>
                <a:defRPr/>
              </a:pPr>
              <a:t>170</a:t>
            </a:fld>
            <a:endParaRPr lang="en-US" altLang="en-US"/>
          </a:p>
        </p:txBody>
      </p:sp>
      <p:sp>
        <p:nvSpPr>
          <p:cNvPr id="231426" name="Rectangle 2">
            <a:extLst>
              <a:ext uri="{FF2B5EF4-FFF2-40B4-BE49-F238E27FC236}">
                <a16:creationId xmlns:a16="http://schemas.microsoft.com/office/drawing/2014/main" id="{D11EC2EB-0DB0-4432-BAE1-CFCD4935FDAA}"/>
              </a:ext>
            </a:extLst>
          </p:cNvPr>
          <p:cNvSpPr>
            <a:spLocks noGrp="1" noChangeArrowheads="1"/>
          </p:cNvSpPr>
          <p:nvPr>
            <p:ph type="title"/>
          </p:nvPr>
        </p:nvSpPr>
        <p:spPr>
          <a:xfrm>
            <a:off x="0" y="0"/>
            <a:ext cx="9144000" cy="1428750"/>
          </a:xfrm>
        </p:spPr>
        <p:txBody>
          <a:bodyPr>
            <a:noAutofit/>
          </a:bodyPr>
          <a:lstStyle/>
          <a:p>
            <a:pPr eaLnBrk="1" hangingPunct="1">
              <a:defRPr/>
            </a:pPr>
            <a:r>
              <a:rPr lang="en-US" dirty="0"/>
              <a:t>Premises of Interest Based Bargaining</a:t>
            </a:r>
          </a:p>
        </p:txBody>
      </p:sp>
      <p:sp>
        <p:nvSpPr>
          <p:cNvPr id="280580" name="Rectangle 3">
            <a:extLst>
              <a:ext uri="{FF2B5EF4-FFF2-40B4-BE49-F238E27FC236}">
                <a16:creationId xmlns:a16="http://schemas.microsoft.com/office/drawing/2014/main" id="{86A7FFEC-7CE9-4611-AAD5-4F94854E6440}"/>
              </a:ext>
            </a:extLst>
          </p:cNvPr>
          <p:cNvSpPr>
            <a:spLocks noGrp="1" noChangeArrowheads="1"/>
          </p:cNvSpPr>
          <p:nvPr>
            <p:ph type="body" idx="1"/>
          </p:nvPr>
        </p:nvSpPr>
        <p:spPr>
          <a:xfrm>
            <a:off x="457200" y="1828800"/>
            <a:ext cx="8229600" cy="4114800"/>
          </a:xfrm>
        </p:spPr>
        <p:txBody>
          <a:bodyPr/>
          <a:lstStyle/>
          <a:p>
            <a:pPr eaLnBrk="1" hangingPunct="1"/>
            <a:r>
              <a:rPr lang="en-US" altLang="en-US" sz="2600"/>
              <a:t>Most negotiations are not purely “win-win” or “win-lose”</a:t>
            </a:r>
          </a:p>
          <a:p>
            <a:pPr eaLnBrk="1" hangingPunct="1"/>
            <a:endParaRPr lang="en-US" altLang="en-US" sz="2600"/>
          </a:p>
          <a:p>
            <a:pPr eaLnBrk="1" hangingPunct="1"/>
            <a:r>
              <a:rPr lang="en-US" altLang="en-US" sz="2600"/>
              <a:t>Bargaining over positions can have negative consequences</a:t>
            </a:r>
          </a:p>
          <a:p>
            <a:pPr eaLnBrk="1" hangingPunct="1"/>
            <a:endParaRPr lang="en-US" altLang="en-US" sz="2600"/>
          </a:p>
          <a:p>
            <a:pPr eaLnBrk="1" hangingPunct="1"/>
            <a:r>
              <a:rPr lang="en-US" altLang="en-US" sz="2600"/>
              <a:t>Life isn’t a “zero sum” game</a:t>
            </a:r>
          </a:p>
        </p:txBody>
      </p:sp>
      <p:sp>
        <p:nvSpPr>
          <p:cNvPr id="5" name="Footer Placeholder 2">
            <a:extLst>
              <a:ext uri="{FF2B5EF4-FFF2-40B4-BE49-F238E27FC236}">
                <a16:creationId xmlns:a16="http://schemas.microsoft.com/office/drawing/2014/main" id="{A382D483-5BAC-428C-8447-32A79B61BD2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7AD74CC7-62AF-4868-887A-CB63C0F5D77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E7AE038-41CF-47EE-A168-1E15C13F9389}" type="slidenum">
              <a:rPr lang="en-US" altLang="en-US" smtClean="0"/>
              <a:pPr>
                <a:defRPr/>
              </a:pPr>
              <a:t>171</a:t>
            </a:fld>
            <a:endParaRPr lang="en-US" altLang="en-US"/>
          </a:p>
        </p:txBody>
      </p:sp>
      <p:sp>
        <p:nvSpPr>
          <p:cNvPr id="107522" name="Rectangle 2">
            <a:extLst>
              <a:ext uri="{FF2B5EF4-FFF2-40B4-BE49-F238E27FC236}">
                <a16:creationId xmlns:a16="http://schemas.microsoft.com/office/drawing/2014/main" id="{2299776C-5DBB-42C6-8339-2B74EB0E5EC3}"/>
              </a:ext>
            </a:extLst>
          </p:cNvPr>
          <p:cNvSpPr>
            <a:spLocks noGrp="1" noChangeArrowheads="1"/>
          </p:cNvSpPr>
          <p:nvPr>
            <p:ph type="title"/>
          </p:nvPr>
        </p:nvSpPr>
        <p:spPr>
          <a:xfrm>
            <a:off x="0" y="228600"/>
            <a:ext cx="9144000" cy="1295400"/>
          </a:xfrm>
        </p:spPr>
        <p:txBody>
          <a:bodyPr>
            <a:noAutofit/>
          </a:bodyPr>
          <a:lstStyle/>
          <a:p>
            <a:pPr eaLnBrk="1" hangingPunct="1">
              <a:defRPr/>
            </a:pPr>
            <a:r>
              <a:rPr lang="en-US" dirty="0"/>
              <a:t>The Five Principles of Interest Based Negotiations</a:t>
            </a:r>
          </a:p>
        </p:txBody>
      </p:sp>
      <p:sp>
        <p:nvSpPr>
          <p:cNvPr id="282628" name="Rectangle 3">
            <a:extLst>
              <a:ext uri="{FF2B5EF4-FFF2-40B4-BE49-F238E27FC236}">
                <a16:creationId xmlns:a16="http://schemas.microsoft.com/office/drawing/2014/main" id="{A34D7577-4796-4033-BCE6-831E75B24660}"/>
              </a:ext>
            </a:extLst>
          </p:cNvPr>
          <p:cNvSpPr>
            <a:spLocks noGrp="1" noChangeArrowheads="1"/>
          </p:cNvSpPr>
          <p:nvPr>
            <p:ph type="body" idx="1"/>
          </p:nvPr>
        </p:nvSpPr>
        <p:spPr>
          <a:xfrm>
            <a:off x="685800" y="1951038"/>
            <a:ext cx="8269288" cy="3846512"/>
          </a:xfrm>
        </p:spPr>
        <p:txBody>
          <a:bodyPr/>
          <a:lstStyle/>
          <a:p>
            <a:pPr eaLnBrk="1" hangingPunct="1">
              <a:lnSpc>
                <a:spcPct val="90000"/>
              </a:lnSpc>
            </a:pPr>
            <a:r>
              <a:rPr lang="en-US" altLang="en-US" sz="2400"/>
              <a:t>Separate the people from the problem</a:t>
            </a:r>
          </a:p>
          <a:p>
            <a:pPr eaLnBrk="1" hangingPunct="1">
              <a:lnSpc>
                <a:spcPct val="90000"/>
              </a:lnSpc>
            </a:pPr>
            <a:endParaRPr lang="en-US" altLang="en-US" sz="2400"/>
          </a:p>
          <a:p>
            <a:pPr eaLnBrk="1" hangingPunct="1">
              <a:lnSpc>
                <a:spcPct val="90000"/>
              </a:lnSpc>
            </a:pPr>
            <a:r>
              <a:rPr lang="en-US" altLang="en-US" sz="2400"/>
              <a:t>Focus on interests not positions</a:t>
            </a:r>
          </a:p>
          <a:p>
            <a:pPr eaLnBrk="1" hangingPunct="1">
              <a:lnSpc>
                <a:spcPct val="90000"/>
              </a:lnSpc>
            </a:pPr>
            <a:endParaRPr lang="en-US" altLang="en-US" sz="2400"/>
          </a:p>
          <a:p>
            <a:pPr eaLnBrk="1" hangingPunct="1">
              <a:lnSpc>
                <a:spcPct val="90000"/>
              </a:lnSpc>
            </a:pPr>
            <a:r>
              <a:rPr lang="en-US" altLang="en-US" sz="2400"/>
              <a:t>Create options for mutual gain </a:t>
            </a:r>
          </a:p>
          <a:p>
            <a:pPr eaLnBrk="1" hangingPunct="1">
              <a:lnSpc>
                <a:spcPct val="90000"/>
              </a:lnSpc>
            </a:pPr>
            <a:endParaRPr lang="en-US" altLang="en-US" sz="2400"/>
          </a:p>
          <a:p>
            <a:pPr eaLnBrk="1" hangingPunct="1">
              <a:lnSpc>
                <a:spcPct val="90000"/>
              </a:lnSpc>
            </a:pPr>
            <a:r>
              <a:rPr lang="en-US" altLang="en-US" sz="2400"/>
              <a:t>Develop your BATNA</a:t>
            </a:r>
          </a:p>
          <a:p>
            <a:pPr eaLnBrk="1" hangingPunct="1">
              <a:lnSpc>
                <a:spcPct val="90000"/>
              </a:lnSpc>
            </a:pPr>
            <a:endParaRPr lang="en-US" altLang="en-US" sz="2400"/>
          </a:p>
          <a:p>
            <a:pPr eaLnBrk="1" hangingPunct="1">
              <a:lnSpc>
                <a:spcPct val="90000"/>
              </a:lnSpc>
            </a:pPr>
            <a:r>
              <a:rPr lang="en-US" altLang="en-US" sz="2400"/>
              <a:t>Define objective criteria</a:t>
            </a:r>
          </a:p>
          <a:p>
            <a:pPr eaLnBrk="1" hangingPunct="1">
              <a:lnSpc>
                <a:spcPct val="90000"/>
              </a:lnSpc>
            </a:pPr>
            <a:endParaRPr lang="en-US" altLang="en-US" sz="2400"/>
          </a:p>
          <a:p>
            <a:pPr eaLnBrk="1" hangingPunct="1">
              <a:lnSpc>
                <a:spcPct val="90000"/>
              </a:lnSpc>
            </a:pPr>
            <a:endParaRPr lang="en-US" altLang="en-US" sz="2400"/>
          </a:p>
        </p:txBody>
      </p:sp>
      <p:sp>
        <p:nvSpPr>
          <p:cNvPr id="282629" name="Rectangle 4">
            <a:extLst>
              <a:ext uri="{FF2B5EF4-FFF2-40B4-BE49-F238E27FC236}">
                <a16:creationId xmlns:a16="http://schemas.microsoft.com/office/drawing/2014/main" id="{50CAF27F-57AB-4A04-AAD6-D88C532B05ED}"/>
              </a:ext>
            </a:extLst>
          </p:cNvPr>
          <p:cNvSpPr>
            <a:spLocks noChangeArrowheads="1"/>
          </p:cNvSpPr>
          <p:nvPr/>
        </p:nvSpPr>
        <p:spPr bwMode="auto">
          <a:xfrm>
            <a:off x="4391025" y="3200400"/>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buClr>
                <a:srgbClr val="151C77"/>
              </a:buClr>
              <a:buSzPct val="80000"/>
              <a:buFont typeface="Wingdings" panose="05000000000000000000" pitchFamily="2" charset="2"/>
              <a:buChar char="n"/>
            </a:pPr>
            <a:endParaRPr lang="en-US" altLang="en-US" sz="2400" b="1"/>
          </a:p>
        </p:txBody>
      </p:sp>
      <p:sp>
        <p:nvSpPr>
          <p:cNvPr id="282630" name="Rectangle 5">
            <a:extLst>
              <a:ext uri="{FF2B5EF4-FFF2-40B4-BE49-F238E27FC236}">
                <a16:creationId xmlns:a16="http://schemas.microsoft.com/office/drawing/2014/main" id="{9E58FF67-AFB9-4E67-8190-2D33385358D1}"/>
              </a:ext>
            </a:extLst>
          </p:cNvPr>
          <p:cNvSpPr>
            <a:spLocks noChangeArrowheads="1"/>
          </p:cNvSpPr>
          <p:nvPr/>
        </p:nvSpPr>
        <p:spPr bwMode="auto">
          <a:xfrm>
            <a:off x="4391025" y="3200400"/>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buClr>
                <a:srgbClr val="151C77"/>
              </a:buClr>
              <a:buSzPct val="80000"/>
              <a:buFont typeface="Wingdings" panose="05000000000000000000" pitchFamily="2" charset="2"/>
              <a:buChar char="n"/>
            </a:pPr>
            <a:endParaRPr lang="en-US" altLang="en-US" sz="2400" b="1"/>
          </a:p>
        </p:txBody>
      </p:sp>
      <p:grpSp>
        <p:nvGrpSpPr>
          <p:cNvPr id="282631" name="Group 6">
            <a:extLst>
              <a:ext uri="{FF2B5EF4-FFF2-40B4-BE49-F238E27FC236}">
                <a16:creationId xmlns:a16="http://schemas.microsoft.com/office/drawing/2014/main" id="{8663AAD6-F4A6-447A-8D92-D42411883367}"/>
              </a:ext>
            </a:extLst>
          </p:cNvPr>
          <p:cNvGrpSpPr>
            <a:grpSpLocks/>
          </p:cNvGrpSpPr>
          <p:nvPr/>
        </p:nvGrpSpPr>
        <p:grpSpPr bwMode="auto">
          <a:xfrm>
            <a:off x="6172200" y="3352800"/>
            <a:ext cx="1989138" cy="1558925"/>
            <a:chOff x="3815" y="2758"/>
            <a:chExt cx="1433" cy="1138"/>
          </a:xfrm>
        </p:grpSpPr>
        <p:sp>
          <p:nvSpPr>
            <p:cNvPr id="282633" name="Freeform 7">
              <a:extLst>
                <a:ext uri="{FF2B5EF4-FFF2-40B4-BE49-F238E27FC236}">
                  <a16:creationId xmlns:a16="http://schemas.microsoft.com/office/drawing/2014/main" id="{7680210A-84CA-470D-BAA6-762F42E1115D}"/>
                </a:ext>
              </a:extLst>
            </p:cNvPr>
            <p:cNvSpPr>
              <a:spLocks/>
            </p:cNvSpPr>
            <p:nvPr/>
          </p:nvSpPr>
          <p:spPr bwMode="auto">
            <a:xfrm>
              <a:off x="4533" y="2758"/>
              <a:ext cx="715" cy="696"/>
            </a:xfrm>
            <a:custGeom>
              <a:avLst/>
              <a:gdLst>
                <a:gd name="T0" fmla="*/ 0 w 1429"/>
                <a:gd name="T1" fmla="*/ 0 h 1391"/>
                <a:gd name="T2" fmla="*/ 1 w 1429"/>
                <a:gd name="T3" fmla="*/ 1 h 1391"/>
                <a:gd name="T4" fmla="*/ 1 w 1429"/>
                <a:gd name="T5" fmla="*/ 1 h 1391"/>
                <a:gd name="T6" fmla="*/ 1 w 1429"/>
                <a:gd name="T7" fmla="*/ 1 h 1391"/>
                <a:gd name="T8" fmla="*/ 1 w 1429"/>
                <a:gd name="T9" fmla="*/ 1 h 1391"/>
                <a:gd name="T10" fmla="*/ 1 w 1429"/>
                <a:gd name="T11" fmla="*/ 1 h 1391"/>
                <a:gd name="T12" fmla="*/ 1 w 1429"/>
                <a:gd name="T13" fmla="*/ 1 h 1391"/>
                <a:gd name="T14" fmla="*/ 1 w 1429"/>
                <a:gd name="T15" fmla="*/ 1 h 1391"/>
                <a:gd name="T16" fmla="*/ 1 w 1429"/>
                <a:gd name="T17" fmla="*/ 1 h 1391"/>
                <a:gd name="T18" fmla="*/ 1 w 1429"/>
                <a:gd name="T19" fmla="*/ 1 h 1391"/>
                <a:gd name="T20" fmla="*/ 1 w 1429"/>
                <a:gd name="T21" fmla="*/ 1 h 1391"/>
                <a:gd name="T22" fmla="*/ 1 w 1429"/>
                <a:gd name="T23" fmla="*/ 1 h 1391"/>
                <a:gd name="T24" fmla="*/ 1 w 1429"/>
                <a:gd name="T25" fmla="*/ 1 h 1391"/>
                <a:gd name="T26" fmla="*/ 1 w 1429"/>
                <a:gd name="T27" fmla="*/ 1 h 1391"/>
                <a:gd name="T28" fmla="*/ 1 w 1429"/>
                <a:gd name="T29" fmla="*/ 1 h 1391"/>
                <a:gd name="T30" fmla="*/ 1 w 1429"/>
                <a:gd name="T31" fmla="*/ 1 h 1391"/>
                <a:gd name="T32" fmla="*/ 1 w 1429"/>
                <a:gd name="T33" fmla="*/ 1 h 1391"/>
                <a:gd name="T34" fmla="*/ 1 w 1429"/>
                <a:gd name="T35" fmla="*/ 1 h 1391"/>
                <a:gd name="T36" fmla="*/ 1 w 1429"/>
                <a:gd name="T37" fmla="*/ 1 h 1391"/>
                <a:gd name="T38" fmla="*/ 1 w 1429"/>
                <a:gd name="T39" fmla="*/ 1 h 1391"/>
                <a:gd name="T40" fmla="*/ 1 w 1429"/>
                <a:gd name="T41" fmla="*/ 1 h 1391"/>
                <a:gd name="T42" fmla="*/ 1 w 1429"/>
                <a:gd name="T43" fmla="*/ 1 h 1391"/>
                <a:gd name="T44" fmla="*/ 1 w 1429"/>
                <a:gd name="T45" fmla="*/ 1 h 1391"/>
                <a:gd name="T46" fmla="*/ 1 w 1429"/>
                <a:gd name="T47" fmla="*/ 1 h 1391"/>
                <a:gd name="T48" fmla="*/ 1 w 1429"/>
                <a:gd name="T49" fmla="*/ 1 h 1391"/>
                <a:gd name="T50" fmla="*/ 1 w 1429"/>
                <a:gd name="T51" fmla="*/ 1 h 1391"/>
                <a:gd name="T52" fmla="*/ 1 w 1429"/>
                <a:gd name="T53" fmla="*/ 1 h 1391"/>
                <a:gd name="T54" fmla="*/ 1 w 1429"/>
                <a:gd name="T55" fmla="*/ 1 h 1391"/>
                <a:gd name="T56" fmla="*/ 1 w 1429"/>
                <a:gd name="T57" fmla="*/ 1 h 1391"/>
                <a:gd name="T58" fmla="*/ 1 w 1429"/>
                <a:gd name="T59" fmla="*/ 1 h 1391"/>
                <a:gd name="T60" fmla="*/ 1 w 1429"/>
                <a:gd name="T61" fmla="*/ 1 h 1391"/>
                <a:gd name="T62" fmla="*/ 1 w 1429"/>
                <a:gd name="T63" fmla="*/ 1 h 1391"/>
                <a:gd name="T64" fmla="*/ 1 w 1429"/>
                <a:gd name="T65" fmla="*/ 1 h 1391"/>
                <a:gd name="T66" fmla="*/ 1 w 1429"/>
                <a:gd name="T67" fmla="*/ 1 h 1391"/>
                <a:gd name="T68" fmla="*/ 1 w 1429"/>
                <a:gd name="T69" fmla="*/ 1 h 1391"/>
                <a:gd name="T70" fmla="*/ 1 w 1429"/>
                <a:gd name="T71" fmla="*/ 1 h 1391"/>
                <a:gd name="T72" fmla="*/ 1 w 1429"/>
                <a:gd name="T73" fmla="*/ 1 h 1391"/>
                <a:gd name="T74" fmla="*/ 1 w 1429"/>
                <a:gd name="T75" fmla="*/ 1 h 1391"/>
                <a:gd name="T76" fmla="*/ 1 w 1429"/>
                <a:gd name="T77" fmla="*/ 1 h 1391"/>
                <a:gd name="T78" fmla="*/ 1 w 1429"/>
                <a:gd name="T79" fmla="*/ 1 h 1391"/>
                <a:gd name="T80" fmla="*/ 1 w 1429"/>
                <a:gd name="T81" fmla="*/ 1 h 1391"/>
                <a:gd name="T82" fmla="*/ 1 w 1429"/>
                <a:gd name="T83" fmla="*/ 1 h 1391"/>
                <a:gd name="T84" fmla="*/ 1 w 1429"/>
                <a:gd name="T85" fmla="*/ 1 h 1391"/>
                <a:gd name="T86" fmla="*/ 1 w 1429"/>
                <a:gd name="T87" fmla="*/ 1 h 1391"/>
                <a:gd name="T88" fmla="*/ 1 w 1429"/>
                <a:gd name="T89" fmla="*/ 1 h 1391"/>
                <a:gd name="T90" fmla="*/ 1 w 1429"/>
                <a:gd name="T91" fmla="*/ 1 h 1391"/>
                <a:gd name="T92" fmla="*/ 1 w 1429"/>
                <a:gd name="T93" fmla="*/ 1 h 1391"/>
                <a:gd name="T94" fmla="*/ 1 w 1429"/>
                <a:gd name="T95" fmla="*/ 1 h 1391"/>
                <a:gd name="T96" fmla="*/ 1 w 1429"/>
                <a:gd name="T97" fmla="*/ 1 h 1391"/>
                <a:gd name="T98" fmla="*/ 1 w 1429"/>
                <a:gd name="T99" fmla="*/ 1 h 1391"/>
                <a:gd name="T100" fmla="*/ 1 w 1429"/>
                <a:gd name="T101" fmla="*/ 1 h 1391"/>
                <a:gd name="T102" fmla="*/ 1 w 1429"/>
                <a:gd name="T103" fmla="*/ 1 h 1391"/>
                <a:gd name="T104" fmla="*/ 1 w 1429"/>
                <a:gd name="T105" fmla="*/ 1 h 1391"/>
                <a:gd name="T106" fmla="*/ 1 w 1429"/>
                <a:gd name="T107" fmla="*/ 1 h 1391"/>
                <a:gd name="T108" fmla="*/ 1 w 1429"/>
                <a:gd name="T109" fmla="*/ 1 h 1391"/>
                <a:gd name="T110" fmla="*/ 1 w 1429"/>
                <a:gd name="T111" fmla="*/ 1 h 1391"/>
                <a:gd name="T112" fmla="*/ 1 w 1429"/>
                <a:gd name="T113" fmla="*/ 1 h 1391"/>
                <a:gd name="T114" fmla="*/ 1 w 1429"/>
                <a:gd name="T115" fmla="*/ 1 h 1391"/>
                <a:gd name="T116" fmla="*/ 1 w 1429"/>
                <a:gd name="T117" fmla="*/ 1 h 1391"/>
                <a:gd name="T118" fmla="*/ 1 w 1429"/>
                <a:gd name="T119" fmla="*/ 1 h 1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9"/>
                <a:gd name="T181" fmla="*/ 0 h 1391"/>
                <a:gd name="T182" fmla="*/ 1429 w 1429"/>
                <a:gd name="T183" fmla="*/ 1391 h 13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9" h="1391">
                  <a:moveTo>
                    <a:pt x="0" y="290"/>
                  </a:moveTo>
                  <a:lnTo>
                    <a:pt x="0" y="0"/>
                  </a:lnTo>
                  <a:lnTo>
                    <a:pt x="1428" y="0"/>
                  </a:lnTo>
                  <a:lnTo>
                    <a:pt x="1429" y="1111"/>
                  </a:lnTo>
                  <a:lnTo>
                    <a:pt x="1305" y="1111"/>
                  </a:lnTo>
                  <a:lnTo>
                    <a:pt x="1300" y="1121"/>
                  </a:lnTo>
                  <a:lnTo>
                    <a:pt x="1297" y="1135"/>
                  </a:lnTo>
                  <a:lnTo>
                    <a:pt x="1297" y="1146"/>
                  </a:lnTo>
                  <a:lnTo>
                    <a:pt x="1298" y="1160"/>
                  </a:lnTo>
                  <a:lnTo>
                    <a:pt x="1303" y="1177"/>
                  </a:lnTo>
                  <a:lnTo>
                    <a:pt x="1308" y="1199"/>
                  </a:lnTo>
                  <a:lnTo>
                    <a:pt x="1313" y="1214"/>
                  </a:lnTo>
                  <a:lnTo>
                    <a:pt x="1317" y="1233"/>
                  </a:lnTo>
                  <a:lnTo>
                    <a:pt x="1319" y="1250"/>
                  </a:lnTo>
                  <a:lnTo>
                    <a:pt x="1319" y="1267"/>
                  </a:lnTo>
                  <a:lnTo>
                    <a:pt x="1317" y="1284"/>
                  </a:lnTo>
                  <a:lnTo>
                    <a:pt x="1313" y="1301"/>
                  </a:lnTo>
                  <a:lnTo>
                    <a:pt x="1307" y="1317"/>
                  </a:lnTo>
                  <a:lnTo>
                    <a:pt x="1297" y="1329"/>
                  </a:lnTo>
                  <a:lnTo>
                    <a:pt x="1283" y="1344"/>
                  </a:lnTo>
                  <a:lnTo>
                    <a:pt x="1269" y="1356"/>
                  </a:lnTo>
                  <a:lnTo>
                    <a:pt x="1257" y="1367"/>
                  </a:lnTo>
                  <a:lnTo>
                    <a:pt x="1242" y="1375"/>
                  </a:lnTo>
                  <a:lnTo>
                    <a:pt x="1225" y="1382"/>
                  </a:lnTo>
                  <a:lnTo>
                    <a:pt x="1204" y="1388"/>
                  </a:lnTo>
                  <a:lnTo>
                    <a:pt x="1184" y="1390"/>
                  </a:lnTo>
                  <a:lnTo>
                    <a:pt x="1167" y="1391"/>
                  </a:lnTo>
                  <a:lnTo>
                    <a:pt x="1148" y="1391"/>
                  </a:lnTo>
                  <a:lnTo>
                    <a:pt x="1131" y="1390"/>
                  </a:lnTo>
                  <a:lnTo>
                    <a:pt x="1117" y="1388"/>
                  </a:lnTo>
                  <a:lnTo>
                    <a:pt x="1101" y="1383"/>
                  </a:lnTo>
                  <a:lnTo>
                    <a:pt x="1085" y="1378"/>
                  </a:lnTo>
                  <a:lnTo>
                    <a:pt x="1072" y="1370"/>
                  </a:lnTo>
                  <a:lnTo>
                    <a:pt x="1059" y="1360"/>
                  </a:lnTo>
                  <a:lnTo>
                    <a:pt x="1046" y="1348"/>
                  </a:lnTo>
                  <a:lnTo>
                    <a:pt x="1034" y="1334"/>
                  </a:lnTo>
                  <a:lnTo>
                    <a:pt x="1023" y="1321"/>
                  </a:lnTo>
                  <a:lnTo>
                    <a:pt x="1014" y="1306"/>
                  </a:lnTo>
                  <a:lnTo>
                    <a:pt x="1008" y="1287"/>
                  </a:lnTo>
                  <a:lnTo>
                    <a:pt x="1003" y="1266"/>
                  </a:lnTo>
                  <a:lnTo>
                    <a:pt x="1003" y="1246"/>
                  </a:lnTo>
                  <a:lnTo>
                    <a:pt x="1008" y="1226"/>
                  </a:lnTo>
                  <a:lnTo>
                    <a:pt x="1013" y="1207"/>
                  </a:lnTo>
                  <a:lnTo>
                    <a:pt x="1018" y="1187"/>
                  </a:lnTo>
                  <a:lnTo>
                    <a:pt x="1024" y="1164"/>
                  </a:lnTo>
                  <a:lnTo>
                    <a:pt x="1026" y="1147"/>
                  </a:lnTo>
                  <a:lnTo>
                    <a:pt x="1026" y="1137"/>
                  </a:lnTo>
                  <a:lnTo>
                    <a:pt x="1025" y="1128"/>
                  </a:lnTo>
                  <a:lnTo>
                    <a:pt x="1021" y="1119"/>
                  </a:lnTo>
                  <a:lnTo>
                    <a:pt x="783" y="1119"/>
                  </a:lnTo>
                  <a:lnTo>
                    <a:pt x="787" y="1076"/>
                  </a:lnTo>
                  <a:lnTo>
                    <a:pt x="786" y="1053"/>
                  </a:lnTo>
                  <a:lnTo>
                    <a:pt x="783" y="1030"/>
                  </a:lnTo>
                  <a:lnTo>
                    <a:pt x="781" y="1009"/>
                  </a:lnTo>
                  <a:lnTo>
                    <a:pt x="777" y="996"/>
                  </a:lnTo>
                  <a:lnTo>
                    <a:pt x="771" y="983"/>
                  </a:lnTo>
                  <a:lnTo>
                    <a:pt x="764" y="972"/>
                  </a:lnTo>
                  <a:lnTo>
                    <a:pt x="751" y="962"/>
                  </a:lnTo>
                  <a:lnTo>
                    <a:pt x="737" y="954"/>
                  </a:lnTo>
                  <a:lnTo>
                    <a:pt x="724" y="949"/>
                  </a:lnTo>
                  <a:lnTo>
                    <a:pt x="711" y="946"/>
                  </a:lnTo>
                  <a:lnTo>
                    <a:pt x="690" y="945"/>
                  </a:lnTo>
                  <a:lnTo>
                    <a:pt x="666" y="945"/>
                  </a:lnTo>
                  <a:lnTo>
                    <a:pt x="642" y="947"/>
                  </a:lnTo>
                  <a:lnTo>
                    <a:pt x="616" y="949"/>
                  </a:lnTo>
                  <a:lnTo>
                    <a:pt x="596" y="951"/>
                  </a:lnTo>
                  <a:lnTo>
                    <a:pt x="570" y="952"/>
                  </a:lnTo>
                  <a:lnTo>
                    <a:pt x="549" y="951"/>
                  </a:lnTo>
                  <a:lnTo>
                    <a:pt x="530" y="949"/>
                  </a:lnTo>
                  <a:lnTo>
                    <a:pt x="502" y="942"/>
                  </a:lnTo>
                  <a:lnTo>
                    <a:pt x="483" y="934"/>
                  </a:lnTo>
                  <a:lnTo>
                    <a:pt x="466" y="921"/>
                  </a:lnTo>
                  <a:lnTo>
                    <a:pt x="455" y="908"/>
                  </a:lnTo>
                  <a:lnTo>
                    <a:pt x="445" y="893"/>
                  </a:lnTo>
                  <a:lnTo>
                    <a:pt x="437" y="874"/>
                  </a:lnTo>
                  <a:lnTo>
                    <a:pt x="436" y="854"/>
                  </a:lnTo>
                  <a:lnTo>
                    <a:pt x="436" y="830"/>
                  </a:lnTo>
                  <a:lnTo>
                    <a:pt x="437" y="811"/>
                  </a:lnTo>
                  <a:lnTo>
                    <a:pt x="436" y="792"/>
                  </a:lnTo>
                  <a:lnTo>
                    <a:pt x="431" y="771"/>
                  </a:lnTo>
                  <a:lnTo>
                    <a:pt x="427" y="759"/>
                  </a:lnTo>
                  <a:lnTo>
                    <a:pt x="421" y="746"/>
                  </a:lnTo>
                  <a:lnTo>
                    <a:pt x="414" y="738"/>
                  </a:lnTo>
                  <a:lnTo>
                    <a:pt x="406" y="730"/>
                  </a:lnTo>
                  <a:lnTo>
                    <a:pt x="390" y="723"/>
                  </a:lnTo>
                  <a:lnTo>
                    <a:pt x="372" y="714"/>
                  </a:lnTo>
                  <a:lnTo>
                    <a:pt x="351" y="708"/>
                  </a:lnTo>
                  <a:lnTo>
                    <a:pt x="326" y="702"/>
                  </a:lnTo>
                  <a:lnTo>
                    <a:pt x="301" y="697"/>
                  </a:lnTo>
                  <a:lnTo>
                    <a:pt x="275" y="693"/>
                  </a:lnTo>
                  <a:lnTo>
                    <a:pt x="256" y="687"/>
                  </a:lnTo>
                  <a:lnTo>
                    <a:pt x="237" y="681"/>
                  </a:lnTo>
                  <a:lnTo>
                    <a:pt x="217" y="673"/>
                  </a:lnTo>
                  <a:lnTo>
                    <a:pt x="203" y="662"/>
                  </a:lnTo>
                  <a:lnTo>
                    <a:pt x="187" y="648"/>
                  </a:lnTo>
                  <a:lnTo>
                    <a:pt x="176" y="636"/>
                  </a:lnTo>
                  <a:lnTo>
                    <a:pt x="166" y="621"/>
                  </a:lnTo>
                  <a:lnTo>
                    <a:pt x="158" y="604"/>
                  </a:lnTo>
                  <a:lnTo>
                    <a:pt x="156" y="585"/>
                  </a:lnTo>
                  <a:lnTo>
                    <a:pt x="156" y="568"/>
                  </a:lnTo>
                  <a:lnTo>
                    <a:pt x="160" y="552"/>
                  </a:lnTo>
                  <a:lnTo>
                    <a:pt x="166" y="528"/>
                  </a:lnTo>
                  <a:lnTo>
                    <a:pt x="172" y="505"/>
                  </a:lnTo>
                  <a:lnTo>
                    <a:pt x="175" y="483"/>
                  </a:lnTo>
                  <a:lnTo>
                    <a:pt x="179" y="462"/>
                  </a:lnTo>
                  <a:lnTo>
                    <a:pt x="182" y="441"/>
                  </a:lnTo>
                  <a:lnTo>
                    <a:pt x="179" y="419"/>
                  </a:lnTo>
                  <a:lnTo>
                    <a:pt x="175" y="399"/>
                  </a:lnTo>
                  <a:lnTo>
                    <a:pt x="167" y="379"/>
                  </a:lnTo>
                  <a:lnTo>
                    <a:pt x="157" y="361"/>
                  </a:lnTo>
                  <a:lnTo>
                    <a:pt x="146" y="346"/>
                  </a:lnTo>
                  <a:lnTo>
                    <a:pt x="140" y="337"/>
                  </a:lnTo>
                  <a:lnTo>
                    <a:pt x="129" y="326"/>
                  </a:lnTo>
                  <a:lnTo>
                    <a:pt x="117" y="316"/>
                  </a:lnTo>
                  <a:lnTo>
                    <a:pt x="106" y="309"/>
                  </a:lnTo>
                  <a:lnTo>
                    <a:pt x="91" y="301"/>
                  </a:lnTo>
                  <a:lnTo>
                    <a:pt x="77" y="296"/>
                  </a:lnTo>
                  <a:lnTo>
                    <a:pt x="58" y="291"/>
                  </a:lnTo>
                  <a:lnTo>
                    <a:pt x="37" y="290"/>
                  </a:lnTo>
                  <a:lnTo>
                    <a:pt x="18" y="290"/>
                  </a:lnTo>
                  <a:lnTo>
                    <a:pt x="0" y="290"/>
                  </a:lnTo>
                  <a:close/>
                </a:path>
              </a:pathLst>
            </a:custGeom>
            <a:solidFill>
              <a:srgbClr val="FFCCFF"/>
            </a:solidFill>
            <a:ln w="7938">
              <a:solidFill>
                <a:srgbClr val="000000"/>
              </a:solidFill>
              <a:prstDash val="solid"/>
              <a:round/>
              <a:headEnd/>
              <a:tailEnd/>
            </a:ln>
          </p:spPr>
          <p:txBody>
            <a:bodyPr/>
            <a:lstStyle/>
            <a:p>
              <a:endParaRPr lang="en-US"/>
            </a:p>
          </p:txBody>
        </p:sp>
        <p:sp>
          <p:nvSpPr>
            <p:cNvPr id="282634" name="Freeform 8">
              <a:extLst>
                <a:ext uri="{FF2B5EF4-FFF2-40B4-BE49-F238E27FC236}">
                  <a16:creationId xmlns:a16="http://schemas.microsoft.com/office/drawing/2014/main" id="{F5827C90-8ECA-41A0-8EA3-2C6489A0CEFE}"/>
                </a:ext>
              </a:extLst>
            </p:cNvPr>
            <p:cNvSpPr>
              <a:spLocks/>
            </p:cNvSpPr>
            <p:nvPr/>
          </p:nvSpPr>
          <p:spPr bwMode="auto">
            <a:xfrm>
              <a:off x="4530" y="3313"/>
              <a:ext cx="718" cy="583"/>
            </a:xfrm>
            <a:custGeom>
              <a:avLst/>
              <a:gdLst>
                <a:gd name="T0" fmla="*/ 0 w 1436"/>
                <a:gd name="T1" fmla="*/ 1 h 1166"/>
                <a:gd name="T2" fmla="*/ 1 w 1436"/>
                <a:gd name="T3" fmla="*/ 0 h 1166"/>
                <a:gd name="T4" fmla="*/ 1 w 1436"/>
                <a:gd name="T5" fmla="*/ 1 h 1166"/>
                <a:gd name="T6" fmla="*/ 1 w 1436"/>
                <a:gd name="T7" fmla="*/ 1 h 1166"/>
                <a:gd name="T8" fmla="*/ 1 w 1436"/>
                <a:gd name="T9" fmla="*/ 1 h 1166"/>
                <a:gd name="T10" fmla="*/ 1 w 1436"/>
                <a:gd name="T11" fmla="*/ 1 h 1166"/>
                <a:gd name="T12" fmla="*/ 1 w 1436"/>
                <a:gd name="T13" fmla="*/ 1 h 1166"/>
                <a:gd name="T14" fmla="*/ 1 w 1436"/>
                <a:gd name="T15" fmla="*/ 1 h 1166"/>
                <a:gd name="T16" fmla="*/ 1 w 1436"/>
                <a:gd name="T17" fmla="*/ 1 h 1166"/>
                <a:gd name="T18" fmla="*/ 1 w 1436"/>
                <a:gd name="T19" fmla="*/ 1 h 1166"/>
                <a:gd name="T20" fmla="*/ 1 w 1436"/>
                <a:gd name="T21" fmla="*/ 1 h 1166"/>
                <a:gd name="T22" fmla="*/ 1 w 1436"/>
                <a:gd name="T23" fmla="*/ 1 h 1166"/>
                <a:gd name="T24" fmla="*/ 1 w 1436"/>
                <a:gd name="T25" fmla="*/ 1 h 1166"/>
                <a:gd name="T26" fmla="*/ 1 w 1436"/>
                <a:gd name="T27" fmla="*/ 1 h 1166"/>
                <a:gd name="T28" fmla="*/ 1 w 1436"/>
                <a:gd name="T29" fmla="*/ 1 h 1166"/>
                <a:gd name="T30" fmla="*/ 1 w 1436"/>
                <a:gd name="T31" fmla="*/ 1 h 1166"/>
                <a:gd name="T32" fmla="*/ 1 w 1436"/>
                <a:gd name="T33" fmla="*/ 1 h 1166"/>
                <a:gd name="T34" fmla="*/ 1 w 1436"/>
                <a:gd name="T35" fmla="*/ 1 h 1166"/>
                <a:gd name="T36" fmla="*/ 1 w 1436"/>
                <a:gd name="T37" fmla="*/ 1 h 1166"/>
                <a:gd name="T38" fmla="*/ 1 w 1436"/>
                <a:gd name="T39" fmla="*/ 1 h 1166"/>
                <a:gd name="T40" fmla="*/ 1 w 1436"/>
                <a:gd name="T41" fmla="*/ 1 h 1166"/>
                <a:gd name="T42" fmla="*/ 1 w 1436"/>
                <a:gd name="T43" fmla="*/ 1 h 1166"/>
                <a:gd name="T44" fmla="*/ 1 w 1436"/>
                <a:gd name="T45" fmla="*/ 1 h 1166"/>
                <a:gd name="T46" fmla="*/ 1 w 1436"/>
                <a:gd name="T47" fmla="*/ 1 h 1166"/>
                <a:gd name="T48" fmla="*/ 1 w 1436"/>
                <a:gd name="T49" fmla="*/ 1 h 1166"/>
                <a:gd name="T50" fmla="*/ 1 w 1436"/>
                <a:gd name="T51" fmla="*/ 1 h 1166"/>
                <a:gd name="T52" fmla="*/ 1 w 1436"/>
                <a:gd name="T53" fmla="*/ 1 h 1166"/>
                <a:gd name="T54" fmla="*/ 1 w 1436"/>
                <a:gd name="T55" fmla="*/ 1 h 1166"/>
                <a:gd name="T56" fmla="*/ 1 w 1436"/>
                <a:gd name="T57" fmla="*/ 1 h 1166"/>
                <a:gd name="T58" fmla="*/ 1 w 1436"/>
                <a:gd name="T59" fmla="*/ 1 h 1166"/>
                <a:gd name="T60" fmla="*/ 1 w 1436"/>
                <a:gd name="T61" fmla="*/ 1 h 1166"/>
                <a:gd name="T62" fmla="*/ 1 w 1436"/>
                <a:gd name="T63" fmla="*/ 1 h 1166"/>
                <a:gd name="T64" fmla="*/ 1 w 1436"/>
                <a:gd name="T65" fmla="*/ 1 h 1166"/>
                <a:gd name="T66" fmla="*/ 1 w 1436"/>
                <a:gd name="T67" fmla="*/ 1 h 1166"/>
                <a:gd name="T68" fmla="*/ 1 w 1436"/>
                <a:gd name="T69" fmla="*/ 1 h 1166"/>
                <a:gd name="T70" fmla="*/ 1 w 1436"/>
                <a:gd name="T71" fmla="*/ 1 h 1166"/>
                <a:gd name="T72" fmla="*/ 1 w 1436"/>
                <a:gd name="T73" fmla="*/ 1 h 1166"/>
                <a:gd name="T74" fmla="*/ 1 w 1436"/>
                <a:gd name="T75" fmla="*/ 1 h 1166"/>
                <a:gd name="T76" fmla="*/ 1 w 1436"/>
                <a:gd name="T77" fmla="*/ 1 h 1166"/>
                <a:gd name="T78" fmla="*/ 1 w 1436"/>
                <a:gd name="T79" fmla="*/ 1 h 1166"/>
                <a:gd name="T80" fmla="*/ 1 w 1436"/>
                <a:gd name="T81" fmla="*/ 1 h 1166"/>
                <a:gd name="T82" fmla="*/ 1 w 1436"/>
                <a:gd name="T83" fmla="*/ 1 h 1166"/>
                <a:gd name="T84" fmla="*/ 1 w 1436"/>
                <a:gd name="T85" fmla="*/ 1 h 1166"/>
                <a:gd name="T86" fmla="*/ 1 w 1436"/>
                <a:gd name="T87" fmla="*/ 1 h 1166"/>
                <a:gd name="T88" fmla="*/ 1 w 1436"/>
                <a:gd name="T89" fmla="*/ 1 h 1166"/>
                <a:gd name="T90" fmla="*/ 1 w 1436"/>
                <a:gd name="T91" fmla="*/ 1 h 1166"/>
                <a:gd name="T92" fmla="*/ 1 w 1436"/>
                <a:gd name="T93" fmla="*/ 1 h 1166"/>
                <a:gd name="T94" fmla="*/ 1 w 1436"/>
                <a:gd name="T95" fmla="*/ 1 h 1166"/>
                <a:gd name="T96" fmla="*/ 1 w 1436"/>
                <a:gd name="T97" fmla="*/ 1 h 1166"/>
                <a:gd name="T98" fmla="*/ 1 w 1436"/>
                <a:gd name="T99" fmla="*/ 1 h 1166"/>
                <a:gd name="T100" fmla="*/ 1 w 1436"/>
                <a:gd name="T101" fmla="*/ 1 h 1166"/>
                <a:gd name="T102" fmla="*/ 1 w 1436"/>
                <a:gd name="T103" fmla="*/ 1 h 1166"/>
                <a:gd name="T104" fmla="*/ 1 w 1436"/>
                <a:gd name="T105" fmla="*/ 1 h 1166"/>
                <a:gd name="T106" fmla="*/ 1 w 1436"/>
                <a:gd name="T107" fmla="*/ 1 h 1166"/>
                <a:gd name="T108" fmla="*/ 1 w 1436"/>
                <a:gd name="T109" fmla="*/ 1 h 1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6"/>
                <a:gd name="T166" fmla="*/ 0 h 1166"/>
                <a:gd name="T167" fmla="*/ 1436 w 1436"/>
                <a:gd name="T168" fmla="*/ 1166 h 1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6" h="1166">
                  <a:moveTo>
                    <a:pt x="0" y="922"/>
                  </a:moveTo>
                  <a:lnTo>
                    <a:pt x="0" y="1166"/>
                  </a:lnTo>
                  <a:lnTo>
                    <a:pt x="1436" y="1166"/>
                  </a:lnTo>
                  <a:lnTo>
                    <a:pt x="1435" y="0"/>
                  </a:lnTo>
                  <a:lnTo>
                    <a:pt x="1307" y="0"/>
                  </a:lnTo>
                  <a:lnTo>
                    <a:pt x="1301" y="22"/>
                  </a:lnTo>
                  <a:lnTo>
                    <a:pt x="1301" y="38"/>
                  </a:lnTo>
                  <a:lnTo>
                    <a:pt x="1305" y="61"/>
                  </a:lnTo>
                  <a:lnTo>
                    <a:pt x="1312" y="84"/>
                  </a:lnTo>
                  <a:lnTo>
                    <a:pt x="1320" y="113"/>
                  </a:lnTo>
                  <a:lnTo>
                    <a:pt x="1324" y="135"/>
                  </a:lnTo>
                  <a:lnTo>
                    <a:pt x="1324" y="155"/>
                  </a:lnTo>
                  <a:lnTo>
                    <a:pt x="1321" y="177"/>
                  </a:lnTo>
                  <a:lnTo>
                    <a:pt x="1315" y="198"/>
                  </a:lnTo>
                  <a:lnTo>
                    <a:pt x="1301" y="218"/>
                  </a:lnTo>
                  <a:lnTo>
                    <a:pt x="1285" y="236"/>
                  </a:lnTo>
                  <a:lnTo>
                    <a:pt x="1268" y="252"/>
                  </a:lnTo>
                  <a:lnTo>
                    <a:pt x="1248" y="263"/>
                  </a:lnTo>
                  <a:lnTo>
                    <a:pt x="1224" y="272"/>
                  </a:lnTo>
                  <a:lnTo>
                    <a:pt x="1203" y="277"/>
                  </a:lnTo>
                  <a:lnTo>
                    <a:pt x="1174" y="278"/>
                  </a:lnTo>
                  <a:lnTo>
                    <a:pt x="1139" y="275"/>
                  </a:lnTo>
                  <a:lnTo>
                    <a:pt x="1117" y="272"/>
                  </a:lnTo>
                  <a:lnTo>
                    <a:pt x="1097" y="267"/>
                  </a:lnTo>
                  <a:lnTo>
                    <a:pt x="1078" y="255"/>
                  </a:lnTo>
                  <a:lnTo>
                    <a:pt x="1055" y="237"/>
                  </a:lnTo>
                  <a:lnTo>
                    <a:pt x="1040" y="219"/>
                  </a:lnTo>
                  <a:lnTo>
                    <a:pt x="1026" y="201"/>
                  </a:lnTo>
                  <a:lnTo>
                    <a:pt x="1019" y="181"/>
                  </a:lnTo>
                  <a:lnTo>
                    <a:pt x="1014" y="162"/>
                  </a:lnTo>
                  <a:lnTo>
                    <a:pt x="1014" y="141"/>
                  </a:lnTo>
                  <a:lnTo>
                    <a:pt x="1016" y="120"/>
                  </a:lnTo>
                  <a:lnTo>
                    <a:pt x="1021" y="100"/>
                  </a:lnTo>
                  <a:lnTo>
                    <a:pt x="1026" y="82"/>
                  </a:lnTo>
                  <a:lnTo>
                    <a:pt x="1032" y="62"/>
                  </a:lnTo>
                  <a:lnTo>
                    <a:pt x="1036" y="42"/>
                  </a:lnTo>
                  <a:lnTo>
                    <a:pt x="1036" y="25"/>
                  </a:lnTo>
                  <a:lnTo>
                    <a:pt x="1031" y="5"/>
                  </a:lnTo>
                  <a:lnTo>
                    <a:pt x="790" y="5"/>
                  </a:lnTo>
                  <a:lnTo>
                    <a:pt x="793" y="46"/>
                  </a:lnTo>
                  <a:lnTo>
                    <a:pt x="790" y="74"/>
                  </a:lnTo>
                  <a:lnTo>
                    <a:pt x="789" y="98"/>
                  </a:lnTo>
                  <a:lnTo>
                    <a:pt x="789" y="119"/>
                  </a:lnTo>
                  <a:lnTo>
                    <a:pt x="787" y="141"/>
                  </a:lnTo>
                  <a:lnTo>
                    <a:pt x="782" y="164"/>
                  </a:lnTo>
                  <a:lnTo>
                    <a:pt x="775" y="179"/>
                  </a:lnTo>
                  <a:lnTo>
                    <a:pt x="767" y="192"/>
                  </a:lnTo>
                  <a:lnTo>
                    <a:pt x="754" y="203"/>
                  </a:lnTo>
                  <a:lnTo>
                    <a:pt x="741" y="212"/>
                  </a:lnTo>
                  <a:lnTo>
                    <a:pt x="725" y="217"/>
                  </a:lnTo>
                  <a:lnTo>
                    <a:pt x="707" y="219"/>
                  </a:lnTo>
                  <a:lnTo>
                    <a:pt x="691" y="221"/>
                  </a:lnTo>
                  <a:lnTo>
                    <a:pt x="670" y="221"/>
                  </a:lnTo>
                  <a:lnTo>
                    <a:pt x="650" y="218"/>
                  </a:lnTo>
                  <a:lnTo>
                    <a:pt x="634" y="217"/>
                  </a:lnTo>
                  <a:lnTo>
                    <a:pt x="613" y="216"/>
                  </a:lnTo>
                  <a:lnTo>
                    <a:pt x="591" y="213"/>
                  </a:lnTo>
                  <a:lnTo>
                    <a:pt x="566" y="213"/>
                  </a:lnTo>
                  <a:lnTo>
                    <a:pt x="545" y="216"/>
                  </a:lnTo>
                  <a:lnTo>
                    <a:pt x="524" y="218"/>
                  </a:lnTo>
                  <a:lnTo>
                    <a:pt x="501" y="224"/>
                  </a:lnTo>
                  <a:lnTo>
                    <a:pt x="485" y="233"/>
                  </a:lnTo>
                  <a:lnTo>
                    <a:pt x="468" y="244"/>
                  </a:lnTo>
                  <a:lnTo>
                    <a:pt x="457" y="259"/>
                  </a:lnTo>
                  <a:lnTo>
                    <a:pt x="446" y="275"/>
                  </a:lnTo>
                  <a:lnTo>
                    <a:pt x="441" y="291"/>
                  </a:lnTo>
                  <a:lnTo>
                    <a:pt x="438" y="310"/>
                  </a:lnTo>
                  <a:lnTo>
                    <a:pt x="441" y="329"/>
                  </a:lnTo>
                  <a:lnTo>
                    <a:pt x="442" y="348"/>
                  </a:lnTo>
                  <a:lnTo>
                    <a:pt x="441" y="370"/>
                  </a:lnTo>
                  <a:lnTo>
                    <a:pt x="437" y="386"/>
                  </a:lnTo>
                  <a:lnTo>
                    <a:pt x="432" y="403"/>
                  </a:lnTo>
                  <a:lnTo>
                    <a:pt x="425" y="419"/>
                  </a:lnTo>
                  <a:lnTo>
                    <a:pt x="415" y="430"/>
                  </a:lnTo>
                  <a:lnTo>
                    <a:pt x="399" y="442"/>
                  </a:lnTo>
                  <a:lnTo>
                    <a:pt x="379" y="449"/>
                  </a:lnTo>
                  <a:lnTo>
                    <a:pt x="359" y="455"/>
                  </a:lnTo>
                  <a:lnTo>
                    <a:pt x="340" y="460"/>
                  </a:lnTo>
                  <a:lnTo>
                    <a:pt x="320" y="465"/>
                  </a:lnTo>
                  <a:lnTo>
                    <a:pt x="294" y="470"/>
                  </a:lnTo>
                  <a:lnTo>
                    <a:pt x="275" y="474"/>
                  </a:lnTo>
                  <a:lnTo>
                    <a:pt x="253" y="480"/>
                  </a:lnTo>
                  <a:lnTo>
                    <a:pt x="236" y="486"/>
                  </a:lnTo>
                  <a:lnTo>
                    <a:pt x="219" y="494"/>
                  </a:lnTo>
                  <a:lnTo>
                    <a:pt x="205" y="504"/>
                  </a:lnTo>
                  <a:lnTo>
                    <a:pt x="193" y="513"/>
                  </a:lnTo>
                  <a:lnTo>
                    <a:pt x="179" y="530"/>
                  </a:lnTo>
                  <a:lnTo>
                    <a:pt x="170" y="544"/>
                  </a:lnTo>
                  <a:lnTo>
                    <a:pt x="163" y="562"/>
                  </a:lnTo>
                  <a:lnTo>
                    <a:pt x="159" y="583"/>
                  </a:lnTo>
                  <a:lnTo>
                    <a:pt x="162" y="603"/>
                  </a:lnTo>
                  <a:lnTo>
                    <a:pt x="164" y="623"/>
                  </a:lnTo>
                  <a:lnTo>
                    <a:pt x="170" y="646"/>
                  </a:lnTo>
                  <a:lnTo>
                    <a:pt x="177" y="672"/>
                  </a:lnTo>
                  <a:lnTo>
                    <a:pt x="182" y="696"/>
                  </a:lnTo>
                  <a:lnTo>
                    <a:pt x="184" y="714"/>
                  </a:lnTo>
                  <a:lnTo>
                    <a:pt x="184" y="732"/>
                  </a:lnTo>
                  <a:lnTo>
                    <a:pt x="182" y="755"/>
                  </a:lnTo>
                  <a:lnTo>
                    <a:pt x="175" y="775"/>
                  </a:lnTo>
                  <a:lnTo>
                    <a:pt x="170" y="793"/>
                  </a:lnTo>
                  <a:lnTo>
                    <a:pt x="163" y="809"/>
                  </a:lnTo>
                  <a:lnTo>
                    <a:pt x="153" y="830"/>
                  </a:lnTo>
                  <a:lnTo>
                    <a:pt x="139" y="853"/>
                  </a:lnTo>
                  <a:lnTo>
                    <a:pt x="124" y="871"/>
                  </a:lnTo>
                  <a:lnTo>
                    <a:pt x="110" y="884"/>
                  </a:lnTo>
                  <a:lnTo>
                    <a:pt x="96" y="897"/>
                  </a:lnTo>
                  <a:lnTo>
                    <a:pt x="81" y="907"/>
                  </a:lnTo>
                  <a:lnTo>
                    <a:pt x="66" y="913"/>
                  </a:lnTo>
                  <a:lnTo>
                    <a:pt x="45" y="918"/>
                  </a:lnTo>
                  <a:lnTo>
                    <a:pt x="22" y="922"/>
                  </a:lnTo>
                  <a:lnTo>
                    <a:pt x="0" y="922"/>
                  </a:lnTo>
                  <a:close/>
                </a:path>
              </a:pathLst>
            </a:custGeom>
            <a:solidFill>
              <a:schemeClr val="hlink"/>
            </a:solidFill>
            <a:ln w="7938">
              <a:solidFill>
                <a:srgbClr val="000000"/>
              </a:solidFill>
              <a:prstDash val="solid"/>
              <a:round/>
              <a:headEnd/>
              <a:tailEnd/>
            </a:ln>
          </p:spPr>
          <p:txBody>
            <a:bodyPr/>
            <a:lstStyle/>
            <a:p>
              <a:endParaRPr lang="en-US"/>
            </a:p>
          </p:txBody>
        </p:sp>
        <p:sp>
          <p:nvSpPr>
            <p:cNvPr id="282635" name="Freeform 9">
              <a:extLst>
                <a:ext uri="{FF2B5EF4-FFF2-40B4-BE49-F238E27FC236}">
                  <a16:creationId xmlns:a16="http://schemas.microsoft.com/office/drawing/2014/main" id="{E5203CB0-D8E6-4DBB-AD77-12FD71392205}"/>
                </a:ext>
              </a:extLst>
            </p:cNvPr>
            <p:cNvSpPr>
              <a:spLocks/>
            </p:cNvSpPr>
            <p:nvPr/>
          </p:nvSpPr>
          <p:spPr bwMode="auto">
            <a:xfrm>
              <a:off x="3815" y="3200"/>
              <a:ext cx="715" cy="696"/>
            </a:xfrm>
            <a:custGeom>
              <a:avLst/>
              <a:gdLst>
                <a:gd name="T0" fmla="*/ 1 w 1429"/>
                <a:gd name="T1" fmla="*/ 1 h 1392"/>
                <a:gd name="T2" fmla="*/ 0 w 1429"/>
                <a:gd name="T3" fmla="*/ 1 h 1392"/>
                <a:gd name="T4" fmla="*/ 1 w 1429"/>
                <a:gd name="T5" fmla="*/ 1 h 1392"/>
                <a:gd name="T6" fmla="*/ 1 w 1429"/>
                <a:gd name="T7" fmla="*/ 1 h 1392"/>
                <a:gd name="T8" fmla="*/ 1 w 1429"/>
                <a:gd name="T9" fmla="*/ 1 h 1392"/>
                <a:gd name="T10" fmla="*/ 1 w 1429"/>
                <a:gd name="T11" fmla="*/ 1 h 1392"/>
                <a:gd name="T12" fmla="*/ 1 w 1429"/>
                <a:gd name="T13" fmla="*/ 1 h 1392"/>
                <a:gd name="T14" fmla="*/ 1 w 1429"/>
                <a:gd name="T15" fmla="*/ 1 h 1392"/>
                <a:gd name="T16" fmla="*/ 1 w 1429"/>
                <a:gd name="T17" fmla="*/ 1 h 1392"/>
                <a:gd name="T18" fmla="*/ 1 w 1429"/>
                <a:gd name="T19" fmla="*/ 1 h 1392"/>
                <a:gd name="T20" fmla="*/ 1 w 1429"/>
                <a:gd name="T21" fmla="*/ 1 h 1392"/>
                <a:gd name="T22" fmla="*/ 1 w 1429"/>
                <a:gd name="T23" fmla="*/ 1 h 1392"/>
                <a:gd name="T24" fmla="*/ 1 w 1429"/>
                <a:gd name="T25" fmla="*/ 1 h 1392"/>
                <a:gd name="T26" fmla="*/ 1 w 1429"/>
                <a:gd name="T27" fmla="*/ 0 h 1392"/>
                <a:gd name="T28" fmla="*/ 1 w 1429"/>
                <a:gd name="T29" fmla="*/ 1 h 1392"/>
                <a:gd name="T30" fmla="*/ 1 w 1429"/>
                <a:gd name="T31" fmla="*/ 1 h 1392"/>
                <a:gd name="T32" fmla="*/ 1 w 1429"/>
                <a:gd name="T33" fmla="*/ 1 h 1392"/>
                <a:gd name="T34" fmla="*/ 1 w 1429"/>
                <a:gd name="T35" fmla="*/ 1 h 1392"/>
                <a:gd name="T36" fmla="*/ 1 w 1429"/>
                <a:gd name="T37" fmla="*/ 1 h 1392"/>
                <a:gd name="T38" fmla="*/ 1 w 1429"/>
                <a:gd name="T39" fmla="*/ 1 h 1392"/>
                <a:gd name="T40" fmla="*/ 1 w 1429"/>
                <a:gd name="T41" fmla="*/ 1 h 1392"/>
                <a:gd name="T42" fmla="*/ 1 w 1429"/>
                <a:gd name="T43" fmla="*/ 1 h 1392"/>
                <a:gd name="T44" fmla="*/ 1 w 1429"/>
                <a:gd name="T45" fmla="*/ 1 h 1392"/>
                <a:gd name="T46" fmla="*/ 1 w 1429"/>
                <a:gd name="T47" fmla="*/ 1 h 1392"/>
                <a:gd name="T48" fmla="*/ 1 w 1429"/>
                <a:gd name="T49" fmla="*/ 1 h 1392"/>
                <a:gd name="T50" fmla="*/ 1 w 1429"/>
                <a:gd name="T51" fmla="*/ 1 h 1392"/>
                <a:gd name="T52" fmla="*/ 1 w 1429"/>
                <a:gd name="T53" fmla="*/ 1 h 1392"/>
                <a:gd name="T54" fmla="*/ 1 w 1429"/>
                <a:gd name="T55" fmla="*/ 1 h 1392"/>
                <a:gd name="T56" fmla="*/ 1 w 1429"/>
                <a:gd name="T57" fmla="*/ 1 h 1392"/>
                <a:gd name="T58" fmla="*/ 1 w 1429"/>
                <a:gd name="T59" fmla="*/ 1 h 1392"/>
                <a:gd name="T60" fmla="*/ 1 w 1429"/>
                <a:gd name="T61" fmla="*/ 1 h 1392"/>
                <a:gd name="T62" fmla="*/ 1 w 1429"/>
                <a:gd name="T63" fmla="*/ 1 h 1392"/>
                <a:gd name="T64" fmla="*/ 1 w 1429"/>
                <a:gd name="T65" fmla="*/ 1 h 1392"/>
                <a:gd name="T66" fmla="*/ 1 w 1429"/>
                <a:gd name="T67" fmla="*/ 1 h 1392"/>
                <a:gd name="T68" fmla="*/ 1 w 1429"/>
                <a:gd name="T69" fmla="*/ 1 h 1392"/>
                <a:gd name="T70" fmla="*/ 1 w 1429"/>
                <a:gd name="T71" fmla="*/ 1 h 1392"/>
                <a:gd name="T72" fmla="*/ 1 w 1429"/>
                <a:gd name="T73" fmla="*/ 1 h 1392"/>
                <a:gd name="T74" fmla="*/ 1 w 1429"/>
                <a:gd name="T75" fmla="*/ 1 h 1392"/>
                <a:gd name="T76" fmla="*/ 1 w 1429"/>
                <a:gd name="T77" fmla="*/ 1 h 1392"/>
                <a:gd name="T78" fmla="*/ 1 w 1429"/>
                <a:gd name="T79" fmla="*/ 1 h 1392"/>
                <a:gd name="T80" fmla="*/ 1 w 1429"/>
                <a:gd name="T81" fmla="*/ 1 h 1392"/>
                <a:gd name="T82" fmla="*/ 1 w 1429"/>
                <a:gd name="T83" fmla="*/ 1 h 1392"/>
                <a:gd name="T84" fmla="*/ 1 w 1429"/>
                <a:gd name="T85" fmla="*/ 1 h 1392"/>
                <a:gd name="T86" fmla="*/ 1 w 1429"/>
                <a:gd name="T87" fmla="*/ 1 h 1392"/>
                <a:gd name="T88" fmla="*/ 1 w 1429"/>
                <a:gd name="T89" fmla="*/ 1 h 1392"/>
                <a:gd name="T90" fmla="*/ 1 w 1429"/>
                <a:gd name="T91" fmla="*/ 1 h 1392"/>
                <a:gd name="T92" fmla="*/ 1 w 1429"/>
                <a:gd name="T93" fmla="*/ 1 h 1392"/>
                <a:gd name="T94" fmla="*/ 1 w 1429"/>
                <a:gd name="T95" fmla="*/ 1 h 1392"/>
                <a:gd name="T96" fmla="*/ 1 w 1429"/>
                <a:gd name="T97" fmla="*/ 1 h 1392"/>
                <a:gd name="T98" fmla="*/ 1 w 1429"/>
                <a:gd name="T99" fmla="*/ 1 h 1392"/>
                <a:gd name="T100" fmla="*/ 1 w 1429"/>
                <a:gd name="T101" fmla="*/ 1 h 1392"/>
                <a:gd name="T102" fmla="*/ 1 w 1429"/>
                <a:gd name="T103" fmla="*/ 1 h 1392"/>
                <a:gd name="T104" fmla="*/ 1 w 1429"/>
                <a:gd name="T105" fmla="*/ 1 h 1392"/>
                <a:gd name="T106" fmla="*/ 1 w 1429"/>
                <a:gd name="T107" fmla="*/ 1 h 1392"/>
                <a:gd name="T108" fmla="*/ 1 w 1429"/>
                <a:gd name="T109" fmla="*/ 1 h 1392"/>
                <a:gd name="T110" fmla="*/ 1 w 1429"/>
                <a:gd name="T111" fmla="*/ 1 h 1392"/>
                <a:gd name="T112" fmla="*/ 1 w 1429"/>
                <a:gd name="T113" fmla="*/ 1 h 1392"/>
                <a:gd name="T114" fmla="*/ 1 w 1429"/>
                <a:gd name="T115" fmla="*/ 1 h 1392"/>
                <a:gd name="T116" fmla="*/ 1 w 1429"/>
                <a:gd name="T117" fmla="*/ 1 h 1392"/>
                <a:gd name="T118" fmla="*/ 1 w 1429"/>
                <a:gd name="T119" fmla="*/ 1 h 13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9"/>
                <a:gd name="T181" fmla="*/ 0 h 1392"/>
                <a:gd name="T182" fmla="*/ 1429 w 1429"/>
                <a:gd name="T183" fmla="*/ 1392 h 13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9" h="1392">
                  <a:moveTo>
                    <a:pt x="1429" y="1146"/>
                  </a:moveTo>
                  <a:lnTo>
                    <a:pt x="1429" y="1392"/>
                  </a:lnTo>
                  <a:lnTo>
                    <a:pt x="1" y="1392"/>
                  </a:lnTo>
                  <a:lnTo>
                    <a:pt x="0" y="280"/>
                  </a:lnTo>
                  <a:lnTo>
                    <a:pt x="124" y="280"/>
                  </a:lnTo>
                  <a:lnTo>
                    <a:pt x="129" y="271"/>
                  </a:lnTo>
                  <a:lnTo>
                    <a:pt x="132" y="257"/>
                  </a:lnTo>
                  <a:lnTo>
                    <a:pt x="132" y="246"/>
                  </a:lnTo>
                  <a:lnTo>
                    <a:pt x="131" y="232"/>
                  </a:lnTo>
                  <a:lnTo>
                    <a:pt x="126" y="215"/>
                  </a:lnTo>
                  <a:lnTo>
                    <a:pt x="121" y="192"/>
                  </a:lnTo>
                  <a:lnTo>
                    <a:pt x="116" y="178"/>
                  </a:lnTo>
                  <a:lnTo>
                    <a:pt x="111" y="159"/>
                  </a:lnTo>
                  <a:lnTo>
                    <a:pt x="110" y="142"/>
                  </a:lnTo>
                  <a:lnTo>
                    <a:pt x="110" y="124"/>
                  </a:lnTo>
                  <a:lnTo>
                    <a:pt x="111" y="108"/>
                  </a:lnTo>
                  <a:lnTo>
                    <a:pt x="116" y="91"/>
                  </a:lnTo>
                  <a:lnTo>
                    <a:pt x="122" y="75"/>
                  </a:lnTo>
                  <a:lnTo>
                    <a:pt x="132" y="62"/>
                  </a:lnTo>
                  <a:lnTo>
                    <a:pt x="146" y="47"/>
                  </a:lnTo>
                  <a:lnTo>
                    <a:pt x="158" y="36"/>
                  </a:lnTo>
                  <a:lnTo>
                    <a:pt x="172" y="25"/>
                  </a:lnTo>
                  <a:lnTo>
                    <a:pt x="187" y="16"/>
                  </a:lnTo>
                  <a:lnTo>
                    <a:pt x="204" y="9"/>
                  </a:lnTo>
                  <a:lnTo>
                    <a:pt x="224" y="4"/>
                  </a:lnTo>
                  <a:lnTo>
                    <a:pt x="245" y="1"/>
                  </a:lnTo>
                  <a:lnTo>
                    <a:pt x="263" y="0"/>
                  </a:lnTo>
                  <a:lnTo>
                    <a:pt x="281" y="0"/>
                  </a:lnTo>
                  <a:lnTo>
                    <a:pt x="299" y="1"/>
                  </a:lnTo>
                  <a:lnTo>
                    <a:pt x="312" y="4"/>
                  </a:lnTo>
                  <a:lnTo>
                    <a:pt x="328" y="9"/>
                  </a:lnTo>
                  <a:lnTo>
                    <a:pt x="344" y="14"/>
                  </a:lnTo>
                  <a:lnTo>
                    <a:pt x="357" y="21"/>
                  </a:lnTo>
                  <a:lnTo>
                    <a:pt x="370" y="31"/>
                  </a:lnTo>
                  <a:lnTo>
                    <a:pt x="383" y="44"/>
                  </a:lnTo>
                  <a:lnTo>
                    <a:pt x="395" y="57"/>
                  </a:lnTo>
                  <a:lnTo>
                    <a:pt x="406" y="71"/>
                  </a:lnTo>
                  <a:lnTo>
                    <a:pt x="415" y="86"/>
                  </a:lnTo>
                  <a:lnTo>
                    <a:pt x="421" y="104"/>
                  </a:lnTo>
                  <a:lnTo>
                    <a:pt x="426" y="125"/>
                  </a:lnTo>
                  <a:lnTo>
                    <a:pt x="426" y="145"/>
                  </a:lnTo>
                  <a:lnTo>
                    <a:pt x="421" y="165"/>
                  </a:lnTo>
                  <a:lnTo>
                    <a:pt x="416" y="185"/>
                  </a:lnTo>
                  <a:lnTo>
                    <a:pt x="411" y="205"/>
                  </a:lnTo>
                  <a:lnTo>
                    <a:pt x="405" y="227"/>
                  </a:lnTo>
                  <a:lnTo>
                    <a:pt x="401" y="244"/>
                  </a:lnTo>
                  <a:lnTo>
                    <a:pt x="401" y="254"/>
                  </a:lnTo>
                  <a:lnTo>
                    <a:pt x="404" y="263"/>
                  </a:lnTo>
                  <a:lnTo>
                    <a:pt x="408" y="273"/>
                  </a:lnTo>
                  <a:lnTo>
                    <a:pt x="645" y="273"/>
                  </a:lnTo>
                  <a:lnTo>
                    <a:pt x="640" y="319"/>
                  </a:lnTo>
                  <a:lnTo>
                    <a:pt x="638" y="346"/>
                  </a:lnTo>
                  <a:lnTo>
                    <a:pt x="640" y="369"/>
                  </a:lnTo>
                  <a:lnTo>
                    <a:pt x="641" y="390"/>
                  </a:lnTo>
                  <a:lnTo>
                    <a:pt x="643" y="412"/>
                  </a:lnTo>
                  <a:lnTo>
                    <a:pt x="647" y="434"/>
                  </a:lnTo>
                  <a:lnTo>
                    <a:pt x="654" y="449"/>
                  </a:lnTo>
                  <a:lnTo>
                    <a:pt x="663" y="462"/>
                  </a:lnTo>
                  <a:lnTo>
                    <a:pt x="674" y="473"/>
                  </a:lnTo>
                  <a:lnTo>
                    <a:pt x="689" y="481"/>
                  </a:lnTo>
                  <a:lnTo>
                    <a:pt x="705" y="488"/>
                  </a:lnTo>
                  <a:lnTo>
                    <a:pt x="721" y="490"/>
                  </a:lnTo>
                  <a:lnTo>
                    <a:pt x="739" y="491"/>
                  </a:lnTo>
                  <a:lnTo>
                    <a:pt x="759" y="491"/>
                  </a:lnTo>
                  <a:lnTo>
                    <a:pt x="780" y="489"/>
                  </a:lnTo>
                  <a:lnTo>
                    <a:pt x="795" y="488"/>
                  </a:lnTo>
                  <a:lnTo>
                    <a:pt x="817" y="485"/>
                  </a:lnTo>
                  <a:lnTo>
                    <a:pt x="839" y="483"/>
                  </a:lnTo>
                  <a:lnTo>
                    <a:pt x="864" y="483"/>
                  </a:lnTo>
                  <a:lnTo>
                    <a:pt x="885" y="485"/>
                  </a:lnTo>
                  <a:lnTo>
                    <a:pt x="906" y="489"/>
                  </a:lnTo>
                  <a:lnTo>
                    <a:pt x="927" y="496"/>
                  </a:lnTo>
                  <a:lnTo>
                    <a:pt x="945" y="504"/>
                  </a:lnTo>
                  <a:lnTo>
                    <a:pt x="962" y="516"/>
                  </a:lnTo>
                  <a:lnTo>
                    <a:pt x="973" y="530"/>
                  </a:lnTo>
                  <a:lnTo>
                    <a:pt x="983" y="546"/>
                  </a:lnTo>
                  <a:lnTo>
                    <a:pt x="989" y="563"/>
                  </a:lnTo>
                  <a:lnTo>
                    <a:pt x="992" y="581"/>
                  </a:lnTo>
                  <a:lnTo>
                    <a:pt x="989" y="601"/>
                  </a:lnTo>
                  <a:lnTo>
                    <a:pt x="988" y="620"/>
                  </a:lnTo>
                  <a:lnTo>
                    <a:pt x="989" y="640"/>
                  </a:lnTo>
                  <a:lnTo>
                    <a:pt x="992" y="658"/>
                  </a:lnTo>
                  <a:lnTo>
                    <a:pt x="998" y="674"/>
                  </a:lnTo>
                  <a:lnTo>
                    <a:pt x="1005" y="690"/>
                  </a:lnTo>
                  <a:lnTo>
                    <a:pt x="1015" y="701"/>
                  </a:lnTo>
                  <a:lnTo>
                    <a:pt x="1030" y="712"/>
                  </a:lnTo>
                  <a:lnTo>
                    <a:pt x="1050" y="720"/>
                  </a:lnTo>
                  <a:lnTo>
                    <a:pt x="1071" y="726"/>
                  </a:lnTo>
                  <a:lnTo>
                    <a:pt x="1088" y="731"/>
                  </a:lnTo>
                  <a:lnTo>
                    <a:pt x="1110" y="736"/>
                  </a:lnTo>
                  <a:lnTo>
                    <a:pt x="1134" y="741"/>
                  </a:lnTo>
                  <a:lnTo>
                    <a:pt x="1155" y="744"/>
                  </a:lnTo>
                  <a:lnTo>
                    <a:pt x="1176" y="751"/>
                  </a:lnTo>
                  <a:lnTo>
                    <a:pt x="1194" y="757"/>
                  </a:lnTo>
                  <a:lnTo>
                    <a:pt x="1211" y="764"/>
                  </a:lnTo>
                  <a:lnTo>
                    <a:pt x="1225" y="774"/>
                  </a:lnTo>
                  <a:lnTo>
                    <a:pt x="1236" y="784"/>
                  </a:lnTo>
                  <a:lnTo>
                    <a:pt x="1251" y="800"/>
                  </a:lnTo>
                  <a:lnTo>
                    <a:pt x="1260" y="815"/>
                  </a:lnTo>
                  <a:lnTo>
                    <a:pt x="1267" y="831"/>
                  </a:lnTo>
                  <a:lnTo>
                    <a:pt x="1271" y="854"/>
                  </a:lnTo>
                  <a:lnTo>
                    <a:pt x="1268" y="875"/>
                  </a:lnTo>
                  <a:lnTo>
                    <a:pt x="1265" y="893"/>
                  </a:lnTo>
                  <a:lnTo>
                    <a:pt x="1260" y="917"/>
                  </a:lnTo>
                  <a:lnTo>
                    <a:pt x="1253" y="943"/>
                  </a:lnTo>
                  <a:lnTo>
                    <a:pt x="1247" y="966"/>
                  </a:lnTo>
                  <a:lnTo>
                    <a:pt x="1245" y="986"/>
                  </a:lnTo>
                  <a:lnTo>
                    <a:pt x="1245" y="1002"/>
                  </a:lnTo>
                  <a:lnTo>
                    <a:pt x="1248" y="1026"/>
                  </a:lnTo>
                  <a:lnTo>
                    <a:pt x="1253" y="1046"/>
                  </a:lnTo>
                  <a:lnTo>
                    <a:pt x="1261" y="1061"/>
                  </a:lnTo>
                  <a:lnTo>
                    <a:pt x="1269" y="1076"/>
                  </a:lnTo>
                  <a:lnTo>
                    <a:pt x="1282" y="1092"/>
                  </a:lnTo>
                  <a:lnTo>
                    <a:pt x="1296" y="1108"/>
                  </a:lnTo>
                  <a:lnTo>
                    <a:pt x="1312" y="1122"/>
                  </a:lnTo>
                  <a:lnTo>
                    <a:pt x="1330" y="1133"/>
                  </a:lnTo>
                  <a:lnTo>
                    <a:pt x="1348" y="1139"/>
                  </a:lnTo>
                  <a:lnTo>
                    <a:pt x="1366" y="1144"/>
                  </a:lnTo>
                  <a:lnTo>
                    <a:pt x="1385" y="1146"/>
                  </a:lnTo>
                  <a:lnTo>
                    <a:pt x="1407" y="1148"/>
                  </a:lnTo>
                  <a:lnTo>
                    <a:pt x="1429" y="1146"/>
                  </a:lnTo>
                  <a:close/>
                </a:path>
              </a:pathLst>
            </a:custGeom>
            <a:solidFill>
              <a:srgbClr val="CCFF99"/>
            </a:solidFill>
            <a:ln w="7938">
              <a:solidFill>
                <a:srgbClr val="000000"/>
              </a:solidFill>
              <a:prstDash val="solid"/>
              <a:round/>
              <a:headEnd/>
              <a:tailEnd/>
            </a:ln>
          </p:spPr>
          <p:txBody>
            <a:bodyPr/>
            <a:lstStyle/>
            <a:p>
              <a:endParaRPr lang="en-US"/>
            </a:p>
          </p:txBody>
        </p:sp>
        <p:sp>
          <p:nvSpPr>
            <p:cNvPr id="282636" name="Freeform 10">
              <a:extLst>
                <a:ext uri="{FF2B5EF4-FFF2-40B4-BE49-F238E27FC236}">
                  <a16:creationId xmlns:a16="http://schemas.microsoft.com/office/drawing/2014/main" id="{5A6885F8-70B6-436C-8891-9261ACF88A5E}"/>
                </a:ext>
              </a:extLst>
            </p:cNvPr>
            <p:cNvSpPr>
              <a:spLocks/>
            </p:cNvSpPr>
            <p:nvPr/>
          </p:nvSpPr>
          <p:spPr bwMode="auto">
            <a:xfrm>
              <a:off x="3815" y="2758"/>
              <a:ext cx="718" cy="583"/>
            </a:xfrm>
            <a:custGeom>
              <a:avLst/>
              <a:gdLst>
                <a:gd name="T0" fmla="*/ 1 w 1436"/>
                <a:gd name="T1" fmla="*/ 0 h 1166"/>
                <a:gd name="T2" fmla="*/ 1 w 1436"/>
                <a:gd name="T3" fmla="*/ 1 h 1166"/>
                <a:gd name="T4" fmla="*/ 1 w 1436"/>
                <a:gd name="T5" fmla="*/ 1 h 1166"/>
                <a:gd name="T6" fmla="*/ 1 w 1436"/>
                <a:gd name="T7" fmla="*/ 1 h 1166"/>
                <a:gd name="T8" fmla="*/ 1 w 1436"/>
                <a:gd name="T9" fmla="*/ 1 h 1166"/>
                <a:gd name="T10" fmla="*/ 1 w 1436"/>
                <a:gd name="T11" fmla="*/ 1 h 1166"/>
                <a:gd name="T12" fmla="*/ 1 w 1436"/>
                <a:gd name="T13" fmla="*/ 1 h 1166"/>
                <a:gd name="T14" fmla="*/ 1 w 1436"/>
                <a:gd name="T15" fmla="*/ 1 h 1166"/>
                <a:gd name="T16" fmla="*/ 1 w 1436"/>
                <a:gd name="T17" fmla="*/ 1 h 1166"/>
                <a:gd name="T18" fmla="*/ 1 w 1436"/>
                <a:gd name="T19" fmla="*/ 1 h 1166"/>
                <a:gd name="T20" fmla="*/ 1 w 1436"/>
                <a:gd name="T21" fmla="*/ 1 h 1166"/>
                <a:gd name="T22" fmla="*/ 1 w 1436"/>
                <a:gd name="T23" fmla="*/ 1 h 1166"/>
                <a:gd name="T24" fmla="*/ 1 w 1436"/>
                <a:gd name="T25" fmla="*/ 1 h 1166"/>
                <a:gd name="T26" fmla="*/ 1 w 1436"/>
                <a:gd name="T27" fmla="*/ 1 h 1166"/>
                <a:gd name="T28" fmla="*/ 1 w 1436"/>
                <a:gd name="T29" fmla="*/ 1 h 1166"/>
                <a:gd name="T30" fmla="*/ 1 w 1436"/>
                <a:gd name="T31" fmla="*/ 1 h 1166"/>
                <a:gd name="T32" fmla="*/ 1 w 1436"/>
                <a:gd name="T33" fmla="*/ 1 h 1166"/>
                <a:gd name="T34" fmla="*/ 1 w 1436"/>
                <a:gd name="T35" fmla="*/ 1 h 1166"/>
                <a:gd name="T36" fmla="*/ 1 w 1436"/>
                <a:gd name="T37" fmla="*/ 1 h 1166"/>
                <a:gd name="T38" fmla="*/ 1 w 1436"/>
                <a:gd name="T39" fmla="*/ 1 h 1166"/>
                <a:gd name="T40" fmla="*/ 1 w 1436"/>
                <a:gd name="T41" fmla="*/ 1 h 1166"/>
                <a:gd name="T42" fmla="*/ 1 w 1436"/>
                <a:gd name="T43" fmla="*/ 1 h 1166"/>
                <a:gd name="T44" fmla="*/ 1 w 1436"/>
                <a:gd name="T45" fmla="*/ 1 h 1166"/>
                <a:gd name="T46" fmla="*/ 1 w 1436"/>
                <a:gd name="T47" fmla="*/ 1 h 1166"/>
                <a:gd name="T48" fmla="*/ 1 w 1436"/>
                <a:gd name="T49" fmla="*/ 1 h 1166"/>
                <a:gd name="T50" fmla="*/ 1 w 1436"/>
                <a:gd name="T51" fmla="*/ 1 h 1166"/>
                <a:gd name="T52" fmla="*/ 1 w 1436"/>
                <a:gd name="T53" fmla="*/ 1 h 1166"/>
                <a:gd name="T54" fmla="*/ 1 w 1436"/>
                <a:gd name="T55" fmla="*/ 1 h 1166"/>
                <a:gd name="T56" fmla="*/ 1 w 1436"/>
                <a:gd name="T57" fmla="*/ 1 h 1166"/>
                <a:gd name="T58" fmla="*/ 1 w 1436"/>
                <a:gd name="T59" fmla="*/ 1 h 1166"/>
                <a:gd name="T60" fmla="*/ 1 w 1436"/>
                <a:gd name="T61" fmla="*/ 1 h 1166"/>
                <a:gd name="T62" fmla="*/ 1 w 1436"/>
                <a:gd name="T63" fmla="*/ 1 h 1166"/>
                <a:gd name="T64" fmla="*/ 1 w 1436"/>
                <a:gd name="T65" fmla="*/ 1 h 1166"/>
                <a:gd name="T66" fmla="*/ 1 w 1436"/>
                <a:gd name="T67" fmla="*/ 1 h 1166"/>
                <a:gd name="T68" fmla="*/ 1 w 1436"/>
                <a:gd name="T69" fmla="*/ 1 h 1166"/>
                <a:gd name="T70" fmla="*/ 1 w 1436"/>
                <a:gd name="T71" fmla="*/ 1 h 1166"/>
                <a:gd name="T72" fmla="*/ 1 w 1436"/>
                <a:gd name="T73" fmla="*/ 1 h 1166"/>
                <a:gd name="T74" fmla="*/ 1 w 1436"/>
                <a:gd name="T75" fmla="*/ 1 h 1166"/>
                <a:gd name="T76" fmla="*/ 1 w 1436"/>
                <a:gd name="T77" fmla="*/ 1 h 1166"/>
                <a:gd name="T78" fmla="*/ 1 w 1436"/>
                <a:gd name="T79" fmla="*/ 1 h 1166"/>
                <a:gd name="T80" fmla="*/ 1 w 1436"/>
                <a:gd name="T81" fmla="*/ 1 h 1166"/>
                <a:gd name="T82" fmla="*/ 1 w 1436"/>
                <a:gd name="T83" fmla="*/ 1 h 1166"/>
                <a:gd name="T84" fmla="*/ 1 w 1436"/>
                <a:gd name="T85" fmla="*/ 1 h 1166"/>
                <a:gd name="T86" fmla="*/ 1 w 1436"/>
                <a:gd name="T87" fmla="*/ 1 h 1166"/>
                <a:gd name="T88" fmla="*/ 1 w 1436"/>
                <a:gd name="T89" fmla="*/ 1 h 1166"/>
                <a:gd name="T90" fmla="*/ 1 w 1436"/>
                <a:gd name="T91" fmla="*/ 1 h 1166"/>
                <a:gd name="T92" fmla="*/ 1 w 1436"/>
                <a:gd name="T93" fmla="*/ 1 h 1166"/>
                <a:gd name="T94" fmla="*/ 1 w 1436"/>
                <a:gd name="T95" fmla="*/ 1 h 1166"/>
                <a:gd name="T96" fmla="*/ 1 w 1436"/>
                <a:gd name="T97" fmla="*/ 1 h 1166"/>
                <a:gd name="T98" fmla="*/ 1 w 1436"/>
                <a:gd name="T99" fmla="*/ 1 h 1166"/>
                <a:gd name="T100" fmla="*/ 1 w 1436"/>
                <a:gd name="T101" fmla="*/ 1 h 1166"/>
                <a:gd name="T102" fmla="*/ 1 w 1436"/>
                <a:gd name="T103" fmla="*/ 1 h 1166"/>
                <a:gd name="T104" fmla="*/ 1 w 1436"/>
                <a:gd name="T105" fmla="*/ 1 h 1166"/>
                <a:gd name="T106" fmla="*/ 1 w 1436"/>
                <a:gd name="T107" fmla="*/ 1 h 1166"/>
                <a:gd name="T108" fmla="*/ 1 w 1436"/>
                <a:gd name="T109" fmla="*/ 1 h 1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6"/>
                <a:gd name="T166" fmla="*/ 0 h 1166"/>
                <a:gd name="T167" fmla="*/ 1436 w 1436"/>
                <a:gd name="T168" fmla="*/ 1166 h 1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6" h="1166">
                  <a:moveTo>
                    <a:pt x="1436" y="290"/>
                  </a:moveTo>
                  <a:lnTo>
                    <a:pt x="1436" y="0"/>
                  </a:lnTo>
                  <a:lnTo>
                    <a:pt x="0" y="0"/>
                  </a:lnTo>
                  <a:lnTo>
                    <a:pt x="1" y="1166"/>
                  </a:lnTo>
                  <a:lnTo>
                    <a:pt x="129" y="1166"/>
                  </a:lnTo>
                  <a:lnTo>
                    <a:pt x="135" y="1143"/>
                  </a:lnTo>
                  <a:lnTo>
                    <a:pt x="135" y="1127"/>
                  </a:lnTo>
                  <a:lnTo>
                    <a:pt x="131" y="1105"/>
                  </a:lnTo>
                  <a:lnTo>
                    <a:pt x="124" y="1081"/>
                  </a:lnTo>
                  <a:lnTo>
                    <a:pt x="116" y="1053"/>
                  </a:lnTo>
                  <a:lnTo>
                    <a:pt x="113" y="1030"/>
                  </a:lnTo>
                  <a:lnTo>
                    <a:pt x="111" y="1011"/>
                  </a:lnTo>
                  <a:lnTo>
                    <a:pt x="115" y="988"/>
                  </a:lnTo>
                  <a:lnTo>
                    <a:pt x="121" y="967"/>
                  </a:lnTo>
                  <a:lnTo>
                    <a:pt x="135" y="946"/>
                  </a:lnTo>
                  <a:lnTo>
                    <a:pt x="151" y="930"/>
                  </a:lnTo>
                  <a:lnTo>
                    <a:pt x="168" y="914"/>
                  </a:lnTo>
                  <a:lnTo>
                    <a:pt x="188" y="903"/>
                  </a:lnTo>
                  <a:lnTo>
                    <a:pt x="212" y="893"/>
                  </a:lnTo>
                  <a:lnTo>
                    <a:pt x="233" y="889"/>
                  </a:lnTo>
                  <a:lnTo>
                    <a:pt x="263" y="888"/>
                  </a:lnTo>
                  <a:lnTo>
                    <a:pt x="297" y="890"/>
                  </a:lnTo>
                  <a:lnTo>
                    <a:pt x="320" y="893"/>
                  </a:lnTo>
                  <a:lnTo>
                    <a:pt x="339" y="899"/>
                  </a:lnTo>
                  <a:lnTo>
                    <a:pt x="358" y="910"/>
                  </a:lnTo>
                  <a:lnTo>
                    <a:pt x="382" y="929"/>
                  </a:lnTo>
                  <a:lnTo>
                    <a:pt x="396" y="946"/>
                  </a:lnTo>
                  <a:lnTo>
                    <a:pt x="410" y="965"/>
                  </a:lnTo>
                  <a:lnTo>
                    <a:pt x="418" y="985"/>
                  </a:lnTo>
                  <a:lnTo>
                    <a:pt x="423" y="1003"/>
                  </a:lnTo>
                  <a:lnTo>
                    <a:pt x="423" y="1024"/>
                  </a:lnTo>
                  <a:lnTo>
                    <a:pt x="420" y="1045"/>
                  </a:lnTo>
                  <a:lnTo>
                    <a:pt x="415" y="1065"/>
                  </a:lnTo>
                  <a:lnTo>
                    <a:pt x="410" y="1084"/>
                  </a:lnTo>
                  <a:lnTo>
                    <a:pt x="404" y="1104"/>
                  </a:lnTo>
                  <a:lnTo>
                    <a:pt x="400" y="1124"/>
                  </a:lnTo>
                  <a:lnTo>
                    <a:pt x="400" y="1141"/>
                  </a:lnTo>
                  <a:lnTo>
                    <a:pt x="405" y="1161"/>
                  </a:lnTo>
                  <a:lnTo>
                    <a:pt x="646" y="1161"/>
                  </a:lnTo>
                  <a:lnTo>
                    <a:pt x="643" y="1120"/>
                  </a:lnTo>
                  <a:lnTo>
                    <a:pt x="646" y="1090"/>
                  </a:lnTo>
                  <a:lnTo>
                    <a:pt x="646" y="1068"/>
                  </a:lnTo>
                  <a:lnTo>
                    <a:pt x="647" y="1047"/>
                  </a:lnTo>
                  <a:lnTo>
                    <a:pt x="649" y="1024"/>
                  </a:lnTo>
                  <a:lnTo>
                    <a:pt x="654" y="1002"/>
                  </a:lnTo>
                  <a:lnTo>
                    <a:pt x="661" y="987"/>
                  </a:lnTo>
                  <a:lnTo>
                    <a:pt x="669" y="973"/>
                  </a:lnTo>
                  <a:lnTo>
                    <a:pt x="682" y="962"/>
                  </a:lnTo>
                  <a:lnTo>
                    <a:pt x="695" y="954"/>
                  </a:lnTo>
                  <a:lnTo>
                    <a:pt x="711" y="949"/>
                  </a:lnTo>
                  <a:lnTo>
                    <a:pt x="729" y="946"/>
                  </a:lnTo>
                  <a:lnTo>
                    <a:pt x="745" y="945"/>
                  </a:lnTo>
                  <a:lnTo>
                    <a:pt x="766" y="945"/>
                  </a:lnTo>
                  <a:lnTo>
                    <a:pt x="786" y="946"/>
                  </a:lnTo>
                  <a:lnTo>
                    <a:pt x="802" y="949"/>
                  </a:lnTo>
                  <a:lnTo>
                    <a:pt x="823" y="950"/>
                  </a:lnTo>
                  <a:lnTo>
                    <a:pt x="845" y="952"/>
                  </a:lnTo>
                  <a:lnTo>
                    <a:pt x="870" y="952"/>
                  </a:lnTo>
                  <a:lnTo>
                    <a:pt x="891" y="950"/>
                  </a:lnTo>
                  <a:lnTo>
                    <a:pt x="912" y="946"/>
                  </a:lnTo>
                  <a:lnTo>
                    <a:pt x="935" y="941"/>
                  </a:lnTo>
                  <a:lnTo>
                    <a:pt x="951" y="932"/>
                  </a:lnTo>
                  <a:lnTo>
                    <a:pt x="968" y="921"/>
                  </a:lnTo>
                  <a:lnTo>
                    <a:pt x="979" y="906"/>
                  </a:lnTo>
                  <a:lnTo>
                    <a:pt x="990" y="890"/>
                  </a:lnTo>
                  <a:lnTo>
                    <a:pt x="995" y="874"/>
                  </a:lnTo>
                  <a:lnTo>
                    <a:pt x="998" y="856"/>
                  </a:lnTo>
                  <a:lnTo>
                    <a:pt x="995" y="837"/>
                  </a:lnTo>
                  <a:lnTo>
                    <a:pt x="994" y="817"/>
                  </a:lnTo>
                  <a:lnTo>
                    <a:pt x="995" y="796"/>
                  </a:lnTo>
                  <a:lnTo>
                    <a:pt x="999" y="780"/>
                  </a:lnTo>
                  <a:lnTo>
                    <a:pt x="1004" y="763"/>
                  </a:lnTo>
                  <a:lnTo>
                    <a:pt x="1012" y="746"/>
                  </a:lnTo>
                  <a:lnTo>
                    <a:pt x="1021" y="735"/>
                  </a:lnTo>
                  <a:lnTo>
                    <a:pt x="1038" y="724"/>
                  </a:lnTo>
                  <a:lnTo>
                    <a:pt x="1057" y="717"/>
                  </a:lnTo>
                  <a:lnTo>
                    <a:pt x="1077" y="710"/>
                  </a:lnTo>
                  <a:lnTo>
                    <a:pt x="1096" y="705"/>
                  </a:lnTo>
                  <a:lnTo>
                    <a:pt x="1116" y="701"/>
                  </a:lnTo>
                  <a:lnTo>
                    <a:pt x="1142" y="696"/>
                  </a:lnTo>
                  <a:lnTo>
                    <a:pt x="1162" y="692"/>
                  </a:lnTo>
                  <a:lnTo>
                    <a:pt x="1183" y="686"/>
                  </a:lnTo>
                  <a:lnTo>
                    <a:pt x="1200" y="679"/>
                  </a:lnTo>
                  <a:lnTo>
                    <a:pt x="1217" y="672"/>
                  </a:lnTo>
                  <a:lnTo>
                    <a:pt x="1231" y="662"/>
                  </a:lnTo>
                  <a:lnTo>
                    <a:pt x="1243" y="652"/>
                  </a:lnTo>
                  <a:lnTo>
                    <a:pt x="1257" y="636"/>
                  </a:lnTo>
                  <a:lnTo>
                    <a:pt x="1266" y="621"/>
                  </a:lnTo>
                  <a:lnTo>
                    <a:pt x="1273" y="604"/>
                  </a:lnTo>
                  <a:lnTo>
                    <a:pt x="1277" y="581"/>
                  </a:lnTo>
                  <a:lnTo>
                    <a:pt x="1274" y="563"/>
                  </a:lnTo>
                  <a:lnTo>
                    <a:pt x="1272" y="543"/>
                  </a:lnTo>
                  <a:lnTo>
                    <a:pt x="1266" y="519"/>
                  </a:lnTo>
                  <a:lnTo>
                    <a:pt x="1260" y="493"/>
                  </a:lnTo>
                  <a:lnTo>
                    <a:pt x="1253" y="470"/>
                  </a:lnTo>
                  <a:lnTo>
                    <a:pt x="1252" y="451"/>
                  </a:lnTo>
                  <a:lnTo>
                    <a:pt x="1252" y="434"/>
                  </a:lnTo>
                  <a:lnTo>
                    <a:pt x="1255" y="410"/>
                  </a:lnTo>
                  <a:lnTo>
                    <a:pt x="1261" y="390"/>
                  </a:lnTo>
                  <a:lnTo>
                    <a:pt x="1267" y="376"/>
                  </a:lnTo>
                  <a:lnTo>
                    <a:pt x="1276" y="361"/>
                  </a:lnTo>
                  <a:lnTo>
                    <a:pt x="1288" y="345"/>
                  </a:lnTo>
                  <a:lnTo>
                    <a:pt x="1302" y="328"/>
                  </a:lnTo>
                  <a:lnTo>
                    <a:pt x="1319" y="315"/>
                  </a:lnTo>
                  <a:lnTo>
                    <a:pt x="1338" y="304"/>
                  </a:lnTo>
                  <a:lnTo>
                    <a:pt x="1355" y="297"/>
                  </a:lnTo>
                  <a:lnTo>
                    <a:pt x="1372" y="292"/>
                  </a:lnTo>
                  <a:lnTo>
                    <a:pt x="1391" y="290"/>
                  </a:lnTo>
                  <a:lnTo>
                    <a:pt x="1413" y="290"/>
                  </a:lnTo>
                  <a:lnTo>
                    <a:pt x="1436" y="290"/>
                  </a:lnTo>
                  <a:close/>
                </a:path>
              </a:pathLst>
            </a:custGeom>
            <a:solidFill>
              <a:srgbClr val="FFCC99"/>
            </a:solidFill>
            <a:ln w="7938">
              <a:solidFill>
                <a:srgbClr val="000000"/>
              </a:solidFill>
              <a:prstDash val="solid"/>
              <a:round/>
              <a:headEnd/>
              <a:tailEnd/>
            </a:ln>
          </p:spPr>
          <p:txBody>
            <a:bodyPr/>
            <a:lstStyle/>
            <a:p>
              <a:endParaRPr lang="en-US"/>
            </a:p>
          </p:txBody>
        </p:sp>
        <p:sp>
          <p:nvSpPr>
            <p:cNvPr id="282637" name="Freeform 11">
              <a:extLst>
                <a:ext uri="{FF2B5EF4-FFF2-40B4-BE49-F238E27FC236}">
                  <a16:creationId xmlns:a16="http://schemas.microsoft.com/office/drawing/2014/main" id="{CADA0618-A985-4CA2-981D-6DE6EFCB1892}"/>
                </a:ext>
              </a:extLst>
            </p:cNvPr>
            <p:cNvSpPr>
              <a:spLocks/>
            </p:cNvSpPr>
            <p:nvPr/>
          </p:nvSpPr>
          <p:spPr bwMode="auto">
            <a:xfrm>
              <a:off x="4132" y="2902"/>
              <a:ext cx="796" cy="872"/>
            </a:xfrm>
            <a:custGeom>
              <a:avLst/>
              <a:gdLst>
                <a:gd name="T0" fmla="*/ 0 w 1593"/>
                <a:gd name="T1" fmla="*/ 0 h 1746"/>
                <a:gd name="T2" fmla="*/ 0 w 1593"/>
                <a:gd name="T3" fmla="*/ 0 h 1746"/>
                <a:gd name="T4" fmla="*/ 0 w 1593"/>
                <a:gd name="T5" fmla="*/ 0 h 1746"/>
                <a:gd name="T6" fmla="*/ 0 w 1593"/>
                <a:gd name="T7" fmla="*/ 0 h 1746"/>
                <a:gd name="T8" fmla="*/ 0 w 1593"/>
                <a:gd name="T9" fmla="*/ 0 h 1746"/>
                <a:gd name="T10" fmla="*/ 0 w 1593"/>
                <a:gd name="T11" fmla="*/ 0 h 1746"/>
                <a:gd name="T12" fmla="*/ 0 w 1593"/>
                <a:gd name="T13" fmla="*/ 0 h 1746"/>
                <a:gd name="T14" fmla="*/ 0 w 1593"/>
                <a:gd name="T15" fmla="*/ 0 h 1746"/>
                <a:gd name="T16" fmla="*/ 0 w 1593"/>
                <a:gd name="T17" fmla="*/ 0 h 1746"/>
                <a:gd name="T18" fmla="*/ 0 w 1593"/>
                <a:gd name="T19" fmla="*/ 0 h 1746"/>
                <a:gd name="T20" fmla="*/ 0 w 1593"/>
                <a:gd name="T21" fmla="*/ 0 h 1746"/>
                <a:gd name="T22" fmla="*/ 0 w 1593"/>
                <a:gd name="T23" fmla="*/ 0 h 1746"/>
                <a:gd name="T24" fmla="*/ 0 w 1593"/>
                <a:gd name="T25" fmla="*/ 0 h 1746"/>
                <a:gd name="T26" fmla="*/ 0 w 1593"/>
                <a:gd name="T27" fmla="*/ 0 h 1746"/>
                <a:gd name="T28" fmla="*/ 0 w 1593"/>
                <a:gd name="T29" fmla="*/ 0 h 1746"/>
                <a:gd name="T30" fmla="*/ 0 w 1593"/>
                <a:gd name="T31" fmla="*/ 0 h 1746"/>
                <a:gd name="T32" fmla="*/ 0 w 1593"/>
                <a:gd name="T33" fmla="*/ 0 h 1746"/>
                <a:gd name="T34" fmla="*/ 0 w 1593"/>
                <a:gd name="T35" fmla="*/ 0 h 1746"/>
                <a:gd name="T36" fmla="*/ 0 w 1593"/>
                <a:gd name="T37" fmla="*/ 0 h 1746"/>
                <a:gd name="T38" fmla="*/ 0 w 1593"/>
                <a:gd name="T39" fmla="*/ 0 h 1746"/>
                <a:gd name="T40" fmla="*/ 0 w 1593"/>
                <a:gd name="T41" fmla="*/ 0 h 1746"/>
                <a:gd name="T42" fmla="*/ 0 w 1593"/>
                <a:gd name="T43" fmla="*/ 0 h 1746"/>
                <a:gd name="T44" fmla="*/ 0 w 1593"/>
                <a:gd name="T45" fmla="*/ 0 h 1746"/>
                <a:gd name="T46" fmla="*/ 0 w 1593"/>
                <a:gd name="T47" fmla="*/ 0 h 1746"/>
                <a:gd name="T48" fmla="*/ 0 w 1593"/>
                <a:gd name="T49" fmla="*/ 0 h 1746"/>
                <a:gd name="T50" fmla="*/ 0 w 1593"/>
                <a:gd name="T51" fmla="*/ 0 h 1746"/>
                <a:gd name="T52" fmla="*/ 0 w 1593"/>
                <a:gd name="T53" fmla="*/ 0 h 1746"/>
                <a:gd name="T54" fmla="*/ 0 w 1593"/>
                <a:gd name="T55" fmla="*/ 0 h 1746"/>
                <a:gd name="T56" fmla="*/ 0 w 1593"/>
                <a:gd name="T57" fmla="*/ 0 h 1746"/>
                <a:gd name="T58" fmla="*/ 0 w 1593"/>
                <a:gd name="T59" fmla="*/ 0 h 1746"/>
                <a:gd name="T60" fmla="*/ 0 w 1593"/>
                <a:gd name="T61" fmla="*/ 0 h 1746"/>
                <a:gd name="T62" fmla="*/ 0 w 1593"/>
                <a:gd name="T63" fmla="*/ 0 h 1746"/>
                <a:gd name="T64" fmla="*/ 0 w 1593"/>
                <a:gd name="T65" fmla="*/ 0 h 1746"/>
                <a:gd name="T66" fmla="*/ 0 w 1593"/>
                <a:gd name="T67" fmla="*/ 0 h 1746"/>
                <a:gd name="T68" fmla="*/ 0 w 1593"/>
                <a:gd name="T69" fmla="*/ 0 h 1746"/>
                <a:gd name="T70" fmla="*/ 0 w 1593"/>
                <a:gd name="T71" fmla="*/ 0 h 1746"/>
                <a:gd name="T72" fmla="*/ 0 w 1593"/>
                <a:gd name="T73" fmla="*/ 0 h 1746"/>
                <a:gd name="T74" fmla="*/ 0 w 1593"/>
                <a:gd name="T75" fmla="*/ 0 h 1746"/>
                <a:gd name="T76" fmla="*/ 0 w 1593"/>
                <a:gd name="T77" fmla="*/ 0 h 1746"/>
                <a:gd name="T78" fmla="*/ 0 w 1593"/>
                <a:gd name="T79" fmla="*/ 0 h 1746"/>
                <a:gd name="T80" fmla="*/ 0 w 1593"/>
                <a:gd name="T81" fmla="*/ 0 h 1746"/>
                <a:gd name="T82" fmla="*/ 0 w 1593"/>
                <a:gd name="T83" fmla="*/ 0 h 1746"/>
                <a:gd name="T84" fmla="*/ 0 w 1593"/>
                <a:gd name="T85" fmla="*/ 0 h 1746"/>
                <a:gd name="T86" fmla="*/ 0 w 1593"/>
                <a:gd name="T87" fmla="*/ 0 h 1746"/>
                <a:gd name="T88" fmla="*/ 0 w 1593"/>
                <a:gd name="T89" fmla="*/ 0 h 1746"/>
                <a:gd name="T90" fmla="*/ 0 w 1593"/>
                <a:gd name="T91" fmla="*/ 0 h 1746"/>
                <a:gd name="T92" fmla="*/ 0 w 1593"/>
                <a:gd name="T93" fmla="*/ 0 h 1746"/>
                <a:gd name="T94" fmla="*/ 0 w 1593"/>
                <a:gd name="T95" fmla="*/ 0 h 1746"/>
                <a:gd name="T96" fmla="*/ 0 w 1593"/>
                <a:gd name="T97" fmla="*/ 0 h 1746"/>
                <a:gd name="T98" fmla="*/ 0 w 1593"/>
                <a:gd name="T99" fmla="*/ 0 h 1746"/>
                <a:gd name="T100" fmla="*/ 0 w 1593"/>
                <a:gd name="T101" fmla="*/ 0 h 1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3"/>
                <a:gd name="T154" fmla="*/ 0 h 1746"/>
                <a:gd name="T155" fmla="*/ 1593 w 1593"/>
                <a:gd name="T156" fmla="*/ 1746 h 1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3" h="1746">
                  <a:moveTo>
                    <a:pt x="607" y="365"/>
                  </a:moveTo>
                  <a:lnTo>
                    <a:pt x="623" y="345"/>
                  </a:lnTo>
                  <a:lnTo>
                    <a:pt x="634" y="327"/>
                  </a:lnTo>
                  <a:lnTo>
                    <a:pt x="640" y="306"/>
                  </a:lnTo>
                  <a:lnTo>
                    <a:pt x="640" y="278"/>
                  </a:lnTo>
                  <a:lnTo>
                    <a:pt x="633" y="247"/>
                  </a:lnTo>
                  <a:lnTo>
                    <a:pt x="627" y="221"/>
                  </a:lnTo>
                  <a:lnTo>
                    <a:pt x="618" y="189"/>
                  </a:lnTo>
                  <a:lnTo>
                    <a:pt x="614" y="154"/>
                  </a:lnTo>
                  <a:lnTo>
                    <a:pt x="618" y="133"/>
                  </a:lnTo>
                  <a:lnTo>
                    <a:pt x="624" y="107"/>
                  </a:lnTo>
                  <a:lnTo>
                    <a:pt x="636" y="80"/>
                  </a:lnTo>
                  <a:lnTo>
                    <a:pt x="654" y="54"/>
                  </a:lnTo>
                  <a:lnTo>
                    <a:pt x="676" y="33"/>
                  </a:lnTo>
                  <a:lnTo>
                    <a:pt x="696" y="17"/>
                  </a:lnTo>
                  <a:lnTo>
                    <a:pt x="723" y="7"/>
                  </a:lnTo>
                  <a:lnTo>
                    <a:pt x="756" y="2"/>
                  </a:lnTo>
                  <a:lnTo>
                    <a:pt x="790" y="0"/>
                  </a:lnTo>
                  <a:lnTo>
                    <a:pt x="837" y="0"/>
                  </a:lnTo>
                  <a:lnTo>
                    <a:pt x="875" y="4"/>
                  </a:lnTo>
                  <a:lnTo>
                    <a:pt x="896" y="12"/>
                  </a:lnTo>
                  <a:lnTo>
                    <a:pt x="912" y="22"/>
                  </a:lnTo>
                  <a:lnTo>
                    <a:pt x="929" y="33"/>
                  </a:lnTo>
                  <a:lnTo>
                    <a:pt x="947" y="50"/>
                  </a:lnTo>
                  <a:lnTo>
                    <a:pt x="963" y="72"/>
                  </a:lnTo>
                  <a:lnTo>
                    <a:pt x="975" y="92"/>
                  </a:lnTo>
                  <a:lnTo>
                    <a:pt x="981" y="110"/>
                  </a:lnTo>
                  <a:lnTo>
                    <a:pt x="986" y="139"/>
                  </a:lnTo>
                  <a:lnTo>
                    <a:pt x="986" y="165"/>
                  </a:lnTo>
                  <a:lnTo>
                    <a:pt x="982" y="191"/>
                  </a:lnTo>
                  <a:lnTo>
                    <a:pt x="978" y="211"/>
                  </a:lnTo>
                  <a:lnTo>
                    <a:pt x="971" y="244"/>
                  </a:lnTo>
                  <a:lnTo>
                    <a:pt x="963" y="277"/>
                  </a:lnTo>
                  <a:lnTo>
                    <a:pt x="959" y="298"/>
                  </a:lnTo>
                  <a:lnTo>
                    <a:pt x="965" y="319"/>
                  </a:lnTo>
                  <a:lnTo>
                    <a:pt x="973" y="334"/>
                  </a:lnTo>
                  <a:lnTo>
                    <a:pt x="986" y="354"/>
                  </a:lnTo>
                  <a:lnTo>
                    <a:pt x="1006" y="370"/>
                  </a:lnTo>
                  <a:lnTo>
                    <a:pt x="1025" y="384"/>
                  </a:lnTo>
                  <a:lnTo>
                    <a:pt x="1052" y="395"/>
                  </a:lnTo>
                  <a:lnTo>
                    <a:pt x="1079" y="402"/>
                  </a:lnTo>
                  <a:lnTo>
                    <a:pt x="1105" y="409"/>
                  </a:lnTo>
                  <a:lnTo>
                    <a:pt x="1133" y="412"/>
                  </a:lnTo>
                  <a:lnTo>
                    <a:pt x="1161" y="420"/>
                  </a:lnTo>
                  <a:lnTo>
                    <a:pt x="1183" y="427"/>
                  </a:lnTo>
                  <a:lnTo>
                    <a:pt x="1201" y="436"/>
                  </a:lnTo>
                  <a:lnTo>
                    <a:pt x="1214" y="446"/>
                  </a:lnTo>
                  <a:lnTo>
                    <a:pt x="1224" y="457"/>
                  </a:lnTo>
                  <a:lnTo>
                    <a:pt x="1232" y="471"/>
                  </a:lnTo>
                  <a:lnTo>
                    <a:pt x="1238" y="487"/>
                  </a:lnTo>
                  <a:lnTo>
                    <a:pt x="1240" y="502"/>
                  </a:lnTo>
                  <a:lnTo>
                    <a:pt x="1243" y="515"/>
                  </a:lnTo>
                  <a:lnTo>
                    <a:pt x="1243" y="534"/>
                  </a:lnTo>
                  <a:lnTo>
                    <a:pt x="1240" y="555"/>
                  </a:lnTo>
                  <a:lnTo>
                    <a:pt x="1240" y="571"/>
                  </a:lnTo>
                  <a:lnTo>
                    <a:pt x="1244" y="591"/>
                  </a:lnTo>
                  <a:lnTo>
                    <a:pt x="1253" y="608"/>
                  </a:lnTo>
                  <a:lnTo>
                    <a:pt x="1263" y="623"/>
                  </a:lnTo>
                  <a:lnTo>
                    <a:pt x="1275" y="634"/>
                  </a:lnTo>
                  <a:lnTo>
                    <a:pt x="1291" y="647"/>
                  </a:lnTo>
                  <a:lnTo>
                    <a:pt x="1307" y="654"/>
                  </a:lnTo>
                  <a:lnTo>
                    <a:pt x="1332" y="659"/>
                  </a:lnTo>
                  <a:lnTo>
                    <a:pt x="1353" y="662"/>
                  </a:lnTo>
                  <a:lnTo>
                    <a:pt x="1373" y="663"/>
                  </a:lnTo>
                  <a:lnTo>
                    <a:pt x="1395" y="662"/>
                  </a:lnTo>
                  <a:lnTo>
                    <a:pt x="1423" y="659"/>
                  </a:lnTo>
                  <a:lnTo>
                    <a:pt x="1444" y="658"/>
                  </a:lnTo>
                  <a:lnTo>
                    <a:pt x="1465" y="655"/>
                  </a:lnTo>
                  <a:lnTo>
                    <a:pt x="1485" y="654"/>
                  </a:lnTo>
                  <a:lnTo>
                    <a:pt x="1508" y="655"/>
                  </a:lnTo>
                  <a:lnTo>
                    <a:pt x="1521" y="658"/>
                  </a:lnTo>
                  <a:lnTo>
                    <a:pt x="1536" y="662"/>
                  </a:lnTo>
                  <a:lnTo>
                    <a:pt x="1549" y="669"/>
                  </a:lnTo>
                  <a:lnTo>
                    <a:pt x="1564" y="680"/>
                  </a:lnTo>
                  <a:lnTo>
                    <a:pt x="1575" y="693"/>
                  </a:lnTo>
                  <a:lnTo>
                    <a:pt x="1584" y="711"/>
                  </a:lnTo>
                  <a:lnTo>
                    <a:pt x="1588" y="727"/>
                  </a:lnTo>
                  <a:lnTo>
                    <a:pt x="1590" y="747"/>
                  </a:lnTo>
                  <a:lnTo>
                    <a:pt x="1593" y="783"/>
                  </a:lnTo>
                  <a:lnTo>
                    <a:pt x="1591" y="825"/>
                  </a:lnTo>
                  <a:lnTo>
                    <a:pt x="1593" y="870"/>
                  </a:lnTo>
                  <a:lnTo>
                    <a:pt x="1589" y="922"/>
                  </a:lnTo>
                  <a:lnTo>
                    <a:pt x="1585" y="958"/>
                  </a:lnTo>
                  <a:lnTo>
                    <a:pt x="1581" y="987"/>
                  </a:lnTo>
                  <a:lnTo>
                    <a:pt x="1575" y="1003"/>
                  </a:lnTo>
                  <a:lnTo>
                    <a:pt x="1565" y="1018"/>
                  </a:lnTo>
                  <a:lnTo>
                    <a:pt x="1554" y="1028"/>
                  </a:lnTo>
                  <a:lnTo>
                    <a:pt x="1539" y="1036"/>
                  </a:lnTo>
                  <a:lnTo>
                    <a:pt x="1522" y="1041"/>
                  </a:lnTo>
                  <a:lnTo>
                    <a:pt x="1507" y="1045"/>
                  </a:lnTo>
                  <a:lnTo>
                    <a:pt x="1476" y="1046"/>
                  </a:lnTo>
                  <a:lnTo>
                    <a:pt x="1449" y="1045"/>
                  </a:lnTo>
                  <a:lnTo>
                    <a:pt x="1426" y="1041"/>
                  </a:lnTo>
                  <a:lnTo>
                    <a:pt x="1407" y="1040"/>
                  </a:lnTo>
                  <a:lnTo>
                    <a:pt x="1384" y="1039"/>
                  </a:lnTo>
                  <a:lnTo>
                    <a:pt x="1364" y="1039"/>
                  </a:lnTo>
                  <a:lnTo>
                    <a:pt x="1347" y="1040"/>
                  </a:lnTo>
                  <a:lnTo>
                    <a:pt x="1328" y="1041"/>
                  </a:lnTo>
                  <a:lnTo>
                    <a:pt x="1306" y="1047"/>
                  </a:lnTo>
                  <a:lnTo>
                    <a:pt x="1294" y="1052"/>
                  </a:lnTo>
                  <a:lnTo>
                    <a:pt x="1283" y="1057"/>
                  </a:lnTo>
                  <a:lnTo>
                    <a:pt x="1268" y="1067"/>
                  </a:lnTo>
                  <a:lnTo>
                    <a:pt x="1258" y="1080"/>
                  </a:lnTo>
                  <a:lnTo>
                    <a:pt x="1250" y="1091"/>
                  </a:lnTo>
                  <a:lnTo>
                    <a:pt x="1243" y="1104"/>
                  </a:lnTo>
                  <a:lnTo>
                    <a:pt x="1239" y="1118"/>
                  </a:lnTo>
                  <a:lnTo>
                    <a:pt x="1238" y="1133"/>
                  </a:lnTo>
                  <a:lnTo>
                    <a:pt x="1239" y="1149"/>
                  </a:lnTo>
                  <a:lnTo>
                    <a:pt x="1239" y="1176"/>
                  </a:lnTo>
                  <a:lnTo>
                    <a:pt x="1238" y="1205"/>
                  </a:lnTo>
                  <a:lnTo>
                    <a:pt x="1230" y="1226"/>
                  </a:lnTo>
                  <a:lnTo>
                    <a:pt x="1223" y="1243"/>
                  </a:lnTo>
                  <a:lnTo>
                    <a:pt x="1212" y="1256"/>
                  </a:lnTo>
                  <a:lnTo>
                    <a:pt x="1196" y="1266"/>
                  </a:lnTo>
                  <a:lnTo>
                    <a:pt x="1180" y="1274"/>
                  </a:lnTo>
                  <a:lnTo>
                    <a:pt x="1161" y="1279"/>
                  </a:lnTo>
                  <a:lnTo>
                    <a:pt x="1137" y="1284"/>
                  </a:lnTo>
                  <a:lnTo>
                    <a:pt x="1118" y="1291"/>
                  </a:lnTo>
                  <a:lnTo>
                    <a:pt x="1094" y="1294"/>
                  </a:lnTo>
                  <a:lnTo>
                    <a:pt x="1074" y="1298"/>
                  </a:lnTo>
                  <a:lnTo>
                    <a:pt x="1052" y="1303"/>
                  </a:lnTo>
                  <a:lnTo>
                    <a:pt x="1035" y="1312"/>
                  </a:lnTo>
                  <a:lnTo>
                    <a:pt x="1015" y="1320"/>
                  </a:lnTo>
                  <a:lnTo>
                    <a:pt x="996" y="1331"/>
                  </a:lnTo>
                  <a:lnTo>
                    <a:pt x="982" y="1346"/>
                  </a:lnTo>
                  <a:lnTo>
                    <a:pt x="970" y="1364"/>
                  </a:lnTo>
                  <a:lnTo>
                    <a:pt x="960" y="1385"/>
                  </a:lnTo>
                  <a:lnTo>
                    <a:pt x="958" y="1403"/>
                  </a:lnTo>
                  <a:lnTo>
                    <a:pt x="959" y="1425"/>
                  </a:lnTo>
                  <a:lnTo>
                    <a:pt x="963" y="1444"/>
                  </a:lnTo>
                  <a:lnTo>
                    <a:pt x="969" y="1465"/>
                  </a:lnTo>
                  <a:lnTo>
                    <a:pt x="974" y="1489"/>
                  </a:lnTo>
                  <a:lnTo>
                    <a:pt x="978" y="1510"/>
                  </a:lnTo>
                  <a:lnTo>
                    <a:pt x="982" y="1537"/>
                  </a:lnTo>
                  <a:lnTo>
                    <a:pt x="982" y="1565"/>
                  </a:lnTo>
                  <a:lnTo>
                    <a:pt x="976" y="1592"/>
                  </a:lnTo>
                  <a:lnTo>
                    <a:pt x="970" y="1613"/>
                  </a:lnTo>
                  <a:lnTo>
                    <a:pt x="963" y="1634"/>
                  </a:lnTo>
                  <a:lnTo>
                    <a:pt x="953" y="1654"/>
                  </a:lnTo>
                  <a:lnTo>
                    <a:pt x="939" y="1679"/>
                  </a:lnTo>
                  <a:lnTo>
                    <a:pt x="924" y="1695"/>
                  </a:lnTo>
                  <a:lnTo>
                    <a:pt x="912" y="1706"/>
                  </a:lnTo>
                  <a:lnTo>
                    <a:pt x="896" y="1720"/>
                  </a:lnTo>
                  <a:lnTo>
                    <a:pt x="878" y="1732"/>
                  </a:lnTo>
                  <a:lnTo>
                    <a:pt x="862" y="1738"/>
                  </a:lnTo>
                  <a:lnTo>
                    <a:pt x="847" y="1742"/>
                  </a:lnTo>
                  <a:lnTo>
                    <a:pt x="823" y="1745"/>
                  </a:lnTo>
                  <a:lnTo>
                    <a:pt x="794" y="1746"/>
                  </a:lnTo>
                  <a:lnTo>
                    <a:pt x="759" y="1745"/>
                  </a:lnTo>
                  <a:lnTo>
                    <a:pt x="743" y="1745"/>
                  </a:lnTo>
                  <a:lnTo>
                    <a:pt x="722" y="1741"/>
                  </a:lnTo>
                  <a:lnTo>
                    <a:pt x="700" y="1735"/>
                  </a:lnTo>
                  <a:lnTo>
                    <a:pt x="680" y="1723"/>
                  </a:lnTo>
                  <a:lnTo>
                    <a:pt x="667" y="1714"/>
                  </a:lnTo>
                  <a:lnTo>
                    <a:pt x="654" y="1700"/>
                  </a:lnTo>
                  <a:lnTo>
                    <a:pt x="643" y="1688"/>
                  </a:lnTo>
                  <a:lnTo>
                    <a:pt x="632" y="1671"/>
                  </a:lnTo>
                  <a:lnTo>
                    <a:pt x="623" y="1655"/>
                  </a:lnTo>
                  <a:lnTo>
                    <a:pt x="615" y="1635"/>
                  </a:lnTo>
                  <a:lnTo>
                    <a:pt x="612" y="1614"/>
                  </a:lnTo>
                  <a:lnTo>
                    <a:pt x="610" y="1598"/>
                  </a:lnTo>
                  <a:lnTo>
                    <a:pt x="610" y="1576"/>
                  </a:lnTo>
                  <a:lnTo>
                    <a:pt x="612" y="1557"/>
                  </a:lnTo>
                  <a:lnTo>
                    <a:pt x="618" y="1537"/>
                  </a:lnTo>
                  <a:lnTo>
                    <a:pt x="623" y="1514"/>
                  </a:lnTo>
                  <a:lnTo>
                    <a:pt x="629" y="1492"/>
                  </a:lnTo>
                  <a:lnTo>
                    <a:pt x="633" y="1472"/>
                  </a:lnTo>
                  <a:lnTo>
                    <a:pt x="634" y="1453"/>
                  </a:lnTo>
                  <a:lnTo>
                    <a:pt x="633" y="1438"/>
                  </a:lnTo>
                  <a:lnTo>
                    <a:pt x="629" y="1423"/>
                  </a:lnTo>
                  <a:lnTo>
                    <a:pt x="619" y="1405"/>
                  </a:lnTo>
                  <a:lnTo>
                    <a:pt x="609" y="1392"/>
                  </a:lnTo>
                  <a:lnTo>
                    <a:pt x="597" y="1379"/>
                  </a:lnTo>
                  <a:lnTo>
                    <a:pt x="583" y="1369"/>
                  </a:lnTo>
                  <a:lnTo>
                    <a:pt x="570" y="1359"/>
                  </a:lnTo>
                  <a:lnTo>
                    <a:pt x="550" y="1351"/>
                  </a:lnTo>
                  <a:lnTo>
                    <a:pt x="532" y="1346"/>
                  </a:lnTo>
                  <a:lnTo>
                    <a:pt x="510" y="1341"/>
                  </a:lnTo>
                  <a:lnTo>
                    <a:pt x="490" y="1339"/>
                  </a:lnTo>
                  <a:lnTo>
                    <a:pt x="472" y="1334"/>
                  </a:lnTo>
                  <a:lnTo>
                    <a:pt x="449" y="1329"/>
                  </a:lnTo>
                  <a:lnTo>
                    <a:pt x="431" y="1322"/>
                  </a:lnTo>
                  <a:lnTo>
                    <a:pt x="408" y="1315"/>
                  </a:lnTo>
                  <a:lnTo>
                    <a:pt x="391" y="1308"/>
                  </a:lnTo>
                  <a:lnTo>
                    <a:pt x="377" y="1297"/>
                  </a:lnTo>
                  <a:lnTo>
                    <a:pt x="366" y="1282"/>
                  </a:lnTo>
                  <a:lnTo>
                    <a:pt x="359" y="1263"/>
                  </a:lnTo>
                  <a:lnTo>
                    <a:pt x="353" y="1238"/>
                  </a:lnTo>
                  <a:lnTo>
                    <a:pt x="351" y="1219"/>
                  </a:lnTo>
                  <a:lnTo>
                    <a:pt x="353" y="1196"/>
                  </a:lnTo>
                  <a:lnTo>
                    <a:pt x="355" y="1179"/>
                  </a:lnTo>
                  <a:lnTo>
                    <a:pt x="353" y="1158"/>
                  </a:lnTo>
                  <a:lnTo>
                    <a:pt x="346" y="1142"/>
                  </a:lnTo>
                  <a:lnTo>
                    <a:pt x="335" y="1124"/>
                  </a:lnTo>
                  <a:lnTo>
                    <a:pt x="324" y="1113"/>
                  </a:lnTo>
                  <a:lnTo>
                    <a:pt x="310" y="1102"/>
                  </a:lnTo>
                  <a:lnTo>
                    <a:pt x="292" y="1095"/>
                  </a:lnTo>
                  <a:lnTo>
                    <a:pt x="271" y="1087"/>
                  </a:lnTo>
                  <a:lnTo>
                    <a:pt x="248" y="1085"/>
                  </a:lnTo>
                  <a:lnTo>
                    <a:pt x="230" y="1082"/>
                  </a:lnTo>
                  <a:lnTo>
                    <a:pt x="209" y="1082"/>
                  </a:lnTo>
                  <a:lnTo>
                    <a:pt x="190" y="1085"/>
                  </a:lnTo>
                  <a:lnTo>
                    <a:pt x="171" y="1086"/>
                  </a:lnTo>
                  <a:lnTo>
                    <a:pt x="153" y="1088"/>
                  </a:lnTo>
                  <a:lnTo>
                    <a:pt x="134" y="1091"/>
                  </a:lnTo>
                  <a:lnTo>
                    <a:pt x="103" y="1091"/>
                  </a:lnTo>
                  <a:lnTo>
                    <a:pt x="83" y="1090"/>
                  </a:lnTo>
                  <a:lnTo>
                    <a:pt x="62" y="1085"/>
                  </a:lnTo>
                  <a:lnTo>
                    <a:pt x="47" y="1077"/>
                  </a:lnTo>
                  <a:lnTo>
                    <a:pt x="31" y="1065"/>
                  </a:lnTo>
                  <a:lnTo>
                    <a:pt x="20" y="1051"/>
                  </a:lnTo>
                  <a:lnTo>
                    <a:pt x="13" y="1036"/>
                  </a:lnTo>
                  <a:lnTo>
                    <a:pt x="4" y="1008"/>
                  </a:lnTo>
                  <a:lnTo>
                    <a:pt x="3" y="978"/>
                  </a:lnTo>
                  <a:lnTo>
                    <a:pt x="2" y="948"/>
                  </a:lnTo>
                  <a:lnTo>
                    <a:pt x="0" y="911"/>
                  </a:lnTo>
                  <a:lnTo>
                    <a:pt x="3" y="879"/>
                  </a:lnTo>
                  <a:lnTo>
                    <a:pt x="4" y="844"/>
                  </a:lnTo>
                  <a:lnTo>
                    <a:pt x="5" y="813"/>
                  </a:lnTo>
                  <a:lnTo>
                    <a:pt x="8" y="781"/>
                  </a:lnTo>
                  <a:lnTo>
                    <a:pt x="12" y="756"/>
                  </a:lnTo>
                  <a:lnTo>
                    <a:pt x="15" y="729"/>
                  </a:lnTo>
                  <a:lnTo>
                    <a:pt x="20" y="708"/>
                  </a:lnTo>
                  <a:lnTo>
                    <a:pt x="28" y="694"/>
                  </a:lnTo>
                  <a:lnTo>
                    <a:pt x="39" y="680"/>
                  </a:lnTo>
                  <a:lnTo>
                    <a:pt x="50" y="672"/>
                  </a:lnTo>
                  <a:lnTo>
                    <a:pt x="65" y="662"/>
                  </a:lnTo>
                  <a:lnTo>
                    <a:pt x="78" y="659"/>
                  </a:lnTo>
                  <a:lnTo>
                    <a:pt x="96" y="655"/>
                  </a:lnTo>
                  <a:lnTo>
                    <a:pt x="118" y="654"/>
                  </a:lnTo>
                  <a:lnTo>
                    <a:pt x="138" y="655"/>
                  </a:lnTo>
                  <a:lnTo>
                    <a:pt x="165" y="659"/>
                  </a:lnTo>
                  <a:lnTo>
                    <a:pt x="189" y="660"/>
                  </a:lnTo>
                  <a:lnTo>
                    <a:pt x="209" y="662"/>
                  </a:lnTo>
                  <a:lnTo>
                    <a:pt x="236" y="663"/>
                  </a:lnTo>
                  <a:lnTo>
                    <a:pt x="264" y="659"/>
                  </a:lnTo>
                  <a:lnTo>
                    <a:pt x="288" y="654"/>
                  </a:lnTo>
                  <a:lnTo>
                    <a:pt x="310" y="645"/>
                  </a:lnTo>
                  <a:lnTo>
                    <a:pt x="325" y="637"/>
                  </a:lnTo>
                  <a:lnTo>
                    <a:pt x="340" y="623"/>
                  </a:lnTo>
                  <a:lnTo>
                    <a:pt x="351" y="606"/>
                  </a:lnTo>
                  <a:lnTo>
                    <a:pt x="359" y="588"/>
                  </a:lnTo>
                  <a:lnTo>
                    <a:pt x="361" y="570"/>
                  </a:lnTo>
                  <a:lnTo>
                    <a:pt x="360" y="556"/>
                  </a:lnTo>
                  <a:lnTo>
                    <a:pt x="359" y="530"/>
                  </a:lnTo>
                  <a:lnTo>
                    <a:pt x="360" y="504"/>
                  </a:lnTo>
                  <a:lnTo>
                    <a:pt x="365" y="484"/>
                  </a:lnTo>
                  <a:lnTo>
                    <a:pt x="371" y="466"/>
                  </a:lnTo>
                  <a:lnTo>
                    <a:pt x="380" y="452"/>
                  </a:lnTo>
                  <a:lnTo>
                    <a:pt x="397" y="438"/>
                  </a:lnTo>
                  <a:lnTo>
                    <a:pt x="416" y="428"/>
                  </a:lnTo>
                  <a:lnTo>
                    <a:pt x="439" y="421"/>
                  </a:lnTo>
                  <a:lnTo>
                    <a:pt x="463" y="415"/>
                  </a:lnTo>
                  <a:lnTo>
                    <a:pt x="483" y="410"/>
                  </a:lnTo>
                  <a:lnTo>
                    <a:pt x="508" y="406"/>
                  </a:lnTo>
                  <a:lnTo>
                    <a:pt x="531" y="401"/>
                  </a:lnTo>
                  <a:lnTo>
                    <a:pt x="558" y="394"/>
                  </a:lnTo>
                  <a:lnTo>
                    <a:pt x="584" y="383"/>
                  </a:lnTo>
                  <a:lnTo>
                    <a:pt x="607" y="365"/>
                  </a:lnTo>
                  <a:close/>
                </a:path>
              </a:pathLst>
            </a:custGeom>
            <a:solidFill>
              <a:srgbClr val="FFFF99"/>
            </a:solidFill>
            <a:ln w="7938">
              <a:solidFill>
                <a:srgbClr val="000000"/>
              </a:solidFill>
              <a:prstDash val="solid"/>
              <a:round/>
              <a:headEnd/>
              <a:tailEnd/>
            </a:ln>
          </p:spPr>
          <p:txBody>
            <a:bodyPr/>
            <a:lstStyle/>
            <a:p>
              <a:endParaRPr lang="en-US"/>
            </a:p>
          </p:txBody>
        </p:sp>
      </p:grpSp>
      <p:sp>
        <p:nvSpPr>
          <p:cNvPr id="13" name="Footer Placeholder 2">
            <a:extLst>
              <a:ext uri="{FF2B5EF4-FFF2-40B4-BE49-F238E27FC236}">
                <a16:creationId xmlns:a16="http://schemas.microsoft.com/office/drawing/2014/main" id="{BA4214E2-4E30-4CA0-920A-9B089393599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CF1DD1A-9BAB-4BF7-BA77-2B2E2619CC9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C24DEAA-FE5D-42C1-870D-445198F7E3AA}" type="slidenum">
              <a:rPr lang="en-US" altLang="en-US" smtClean="0"/>
              <a:pPr>
                <a:defRPr/>
              </a:pPr>
              <a:t>172</a:t>
            </a:fld>
            <a:endParaRPr lang="en-US" altLang="en-US"/>
          </a:p>
        </p:txBody>
      </p:sp>
      <p:sp>
        <p:nvSpPr>
          <p:cNvPr id="330754" name="Rectangle 2">
            <a:extLst>
              <a:ext uri="{FF2B5EF4-FFF2-40B4-BE49-F238E27FC236}">
                <a16:creationId xmlns:a16="http://schemas.microsoft.com/office/drawing/2014/main" id="{70CA000F-FD15-457A-A83E-CAF23671A6D2}"/>
              </a:ext>
            </a:extLst>
          </p:cNvPr>
          <p:cNvSpPr>
            <a:spLocks noGrp="1" noChangeArrowheads="1"/>
          </p:cNvSpPr>
          <p:nvPr>
            <p:ph type="title"/>
          </p:nvPr>
        </p:nvSpPr>
        <p:spPr>
          <a:xfrm>
            <a:off x="0" y="7938"/>
            <a:ext cx="9144000" cy="1135062"/>
          </a:xfrm>
        </p:spPr>
        <p:txBody>
          <a:bodyPr>
            <a:normAutofit/>
          </a:bodyPr>
          <a:lstStyle/>
          <a:p>
            <a:pPr eaLnBrk="1" hangingPunct="1">
              <a:defRPr/>
            </a:pPr>
            <a:r>
              <a:rPr lang="en-US" dirty="0"/>
              <a:t>Interest Based Steps</a:t>
            </a:r>
          </a:p>
        </p:txBody>
      </p:sp>
      <p:sp>
        <p:nvSpPr>
          <p:cNvPr id="284676" name="Rectangle 3">
            <a:extLst>
              <a:ext uri="{FF2B5EF4-FFF2-40B4-BE49-F238E27FC236}">
                <a16:creationId xmlns:a16="http://schemas.microsoft.com/office/drawing/2014/main" id="{3FBF9BCC-2B09-4C20-8BAA-DE1E2AC15B2C}"/>
              </a:ext>
            </a:extLst>
          </p:cNvPr>
          <p:cNvSpPr>
            <a:spLocks noGrp="1" noChangeArrowheads="1"/>
          </p:cNvSpPr>
          <p:nvPr>
            <p:ph type="body" idx="1"/>
          </p:nvPr>
        </p:nvSpPr>
        <p:spPr/>
        <p:txBody>
          <a:bodyPr/>
          <a:lstStyle/>
          <a:p>
            <a:pPr marL="514350" indent="-514350" eaLnBrk="1" hangingPunct="1">
              <a:buFontTx/>
              <a:buAutoNum type="arabicPeriod"/>
            </a:pPr>
            <a:r>
              <a:rPr lang="en-US" altLang="en-US" sz="2800"/>
              <a:t>Identify Issues</a:t>
            </a:r>
          </a:p>
          <a:p>
            <a:pPr marL="514350" indent="-514350" eaLnBrk="1" hangingPunct="1">
              <a:buFontTx/>
              <a:buAutoNum type="arabicPeriod"/>
            </a:pPr>
            <a:r>
              <a:rPr lang="en-US" altLang="en-US" sz="2800"/>
              <a:t>Identify Interests</a:t>
            </a:r>
          </a:p>
          <a:p>
            <a:pPr marL="514350" indent="-514350" eaLnBrk="1" hangingPunct="1">
              <a:buFontTx/>
              <a:buAutoNum type="arabicPeriod"/>
            </a:pPr>
            <a:r>
              <a:rPr lang="en-US" altLang="en-US" sz="2800"/>
              <a:t>Develop Options</a:t>
            </a:r>
          </a:p>
          <a:p>
            <a:pPr marL="514350" indent="-514350" eaLnBrk="1" hangingPunct="1">
              <a:buFontTx/>
              <a:buAutoNum type="arabicPeriod"/>
            </a:pPr>
            <a:r>
              <a:rPr lang="en-US" altLang="en-US" sz="2800"/>
              <a:t>Develop Standards</a:t>
            </a:r>
          </a:p>
          <a:p>
            <a:pPr marL="514350" indent="-514350" eaLnBrk="1" hangingPunct="1">
              <a:buFontTx/>
              <a:buAutoNum type="arabicPeriod"/>
            </a:pPr>
            <a:r>
              <a:rPr lang="en-US" altLang="en-US" sz="2800"/>
              <a:t>Judge Options with Standards.</a:t>
            </a:r>
          </a:p>
          <a:p>
            <a:pPr marL="514350" indent="-514350" eaLnBrk="1" hangingPunct="1">
              <a:buFontTx/>
              <a:buAutoNum type="arabicPeriod"/>
            </a:pPr>
            <a:r>
              <a:rPr lang="en-US" altLang="en-US" sz="2800"/>
              <a:t>Achieve Mutual Gain Agreement.</a:t>
            </a:r>
          </a:p>
        </p:txBody>
      </p:sp>
      <p:sp>
        <p:nvSpPr>
          <p:cNvPr id="5" name="Footer Placeholder 2">
            <a:extLst>
              <a:ext uri="{FF2B5EF4-FFF2-40B4-BE49-F238E27FC236}">
                <a16:creationId xmlns:a16="http://schemas.microsoft.com/office/drawing/2014/main" id="{40C135EA-DBEB-460F-9DC8-DC7415051DB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3EFC75C-B48E-40BC-9CD1-BE98AFD4C0A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A055B8C-A810-4DE2-A89C-2696DEE1CBE8}" type="slidenum">
              <a:rPr lang="en-US" altLang="en-US" smtClean="0"/>
              <a:pPr>
                <a:defRPr/>
              </a:pPr>
              <a:t>173</a:t>
            </a:fld>
            <a:endParaRPr lang="en-US" altLang="en-US"/>
          </a:p>
        </p:txBody>
      </p:sp>
      <p:sp>
        <p:nvSpPr>
          <p:cNvPr id="230402" name="Rectangle 2">
            <a:extLst>
              <a:ext uri="{FF2B5EF4-FFF2-40B4-BE49-F238E27FC236}">
                <a16:creationId xmlns:a16="http://schemas.microsoft.com/office/drawing/2014/main" id="{D7F4CF72-E6CF-4B86-A19B-44DBA5530257}"/>
              </a:ext>
            </a:extLst>
          </p:cNvPr>
          <p:cNvSpPr>
            <a:spLocks noGrp="1" noChangeArrowheads="1"/>
          </p:cNvSpPr>
          <p:nvPr>
            <p:ph type="title"/>
          </p:nvPr>
        </p:nvSpPr>
        <p:spPr>
          <a:xfrm>
            <a:off x="-33338" y="0"/>
            <a:ext cx="9177338" cy="990600"/>
          </a:xfrm>
        </p:spPr>
        <p:txBody>
          <a:bodyPr/>
          <a:lstStyle/>
          <a:p>
            <a:pPr eaLnBrk="1" hangingPunct="1">
              <a:defRPr/>
            </a:pPr>
            <a:r>
              <a:rPr lang="en-US" dirty="0"/>
              <a:t>Interest based </a:t>
            </a:r>
          </a:p>
        </p:txBody>
      </p:sp>
      <p:sp>
        <p:nvSpPr>
          <p:cNvPr id="285700" name="Rectangle 3">
            <a:extLst>
              <a:ext uri="{FF2B5EF4-FFF2-40B4-BE49-F238E27FC236}">
                <a16:creationId xmlns:a16="http://schemas.microsoft.com/office/drawing/2014/main" id="{1F48AF33-50F1-42C2-B3EF-3C817A64BF15}"/>
              </a:ext>
            </a:extLst>
          </p:cNvPr>
          <p:cNvSpPr>
            <a:spLocks noGrp="1" noChangeArrowheads="1"/>
          </p:cNvSpPr>
          <p:nvPr>
            <p:ph type="body" idx="1"/>
          </p:nvPr>
        </p:nvSpPr>
        <p:spPr/>
        <p:txBody>
          <a:bodyPr/>
          <a:lstStyle/>
          <a:p>
            <a:pPr eaLnBrk="1" hangingPunct="1">
              <a:lnSpc>
                <a:spcPct val="80000"/>
              </a:lnSpc>
            </a:pPr>
            <a:r>
              <a:rPr lang="en-US" altLang="en-US" sz="2800"/>
              <a:t>Assumes that interests  seldom, if ever clash inherently</a:t>
            </a:r>
          </a:p>
          <a:p>
            <a:pPr eaLnBrk="1" hangingPunct="1">
              <a:lnSpc>
                <a:spcPct val="80000"/>
              </a:lnSpc>
            </a:pPr>
            <a:endParaRPr lang="en-US" altLang="en-US" sz="2800"/>
          </a:p>
          <a:p>
            <a:pPr eaLnBrk="1" hangingPunct="1">
              <a:lnSpc>
                <a:spcPct val="80000"/>
              </a:lnSpc>
            </a:pPr>
            <a:r>
              <a:rPr lang="en-US" altLang="en-US" sz="2800"/>
              <a:t>Human imagination in devising new alternatives is the major key to integrating interests and successfully concluding negotiations</a:t>
            </a:r>
          </a:p>
          <a:p>
            <a:pPr eaLnBrk="1" hangingPunct="1">
              <a:lnSpc>
                <a:spcPct val="80000"/>
              </a:lnSpc>
            </a:pPr>
            <a:endParaRPr lang="en-US" altLang="en-US" sz="2800"/>
          </a:p>
          <a:p>
            <a:pPr eaLnBrk="1" hangingPunct="1">
              <a:lnSpc>
                <a:spcPct val="80000"/>
              </a:lnSpc>
            </a:pPr>
            <a:r>
              <a:rPr lang="en-US" altLang="en-US" sz="2800"/>
              <a:t>Compromise is one form of integration but should be solution of last resort</a:t>
            </a:r>
          </a:p>
        </p:txBody>
      </p:sp>
      <p:sp>
        <p:nvSpPr>
          <p:cNvPr id="5" name="Footer Placeholder 2">
            <a:extLst>
              <a:ext uri="{FF2B5EF4-FFF2-40B4-BE49-F238E27FC236}">
                <a16:creationId xmlns:a16="http://schemas.microsoft.com/office/drawing/2014/main" id="{EFDAB12F-D168-4F26-AB7D-F730A5E2EED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53963B1-2A15-44AA-93BF-8FA2F9DC2AC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2E7AA72-1922-41D8-AF89-2683818F2C36}" type="slidenum">
              <a:rPr lang="en-US" altLang="en-US" smtClean="0"/>
              <a:pPr>
                <a:defRPr/>
              </a:pPr>
              <a:t>174</a:t>
            </a:fld>
            <a:endParaRPr lang="en-US" altLang="en-US"/>
          </a:p>
        </p:txBody>
      </p:sp>
      <p:sp>
        <p:nvSpPr>
          <p:cNvPr id="225282" name="Rectangle 2">
            <a:extLst>
              <a:ext uri="{FF2B5EF4-FFF2-40B4-BE49-F238E27FC236}">
                <a16:creationId xmlns:a16="http://schemas.microsoft.com/office/drawing/2014/main" id="{BF9B30AA-CAA3-46E4-B2AD-2E57CD9E99CD}"/>
              </a:ext>
            </a:extLst>
          </p:cNvPr>
          <p:cNvSpPr>
            <a:spLocks noGrp="1" noChangeArrowheads="1"/>
          </p:cNvSpPr>
          <p:nvPr>
            <p:ph type="title"/>
          </p:nvPr>
        </p:nvSpPr>
        <p:spPr>
          <a:xfrm>
            <a:off x="0" y="12700"/>
            <a:ext cx="9144000" cy="1511300"/>
          </a:xfrm>
        </p:spPr>
        <p:txBody>
          <a:bodyPr/>
          <a:lstStyle/>
          <a:p>
            <a:pPr eaLnBrk="1" hangingPunct="1">
              <a:defRPr/>
            </a:pPr>
            <a:r>
              <a:rPr lang="en-US" dirty="0"/>
              <a:t>Potential Limitations of Positional Bargaining</a:t>
            </a:r>
          </a:p>
        </p:txBody>
      </p:sp>
      <p:sp>
        <p:nvSpPr>
          <p:cNvPr id="31748" name="Rectangle 3">
            <a:extLst>
              <a:ext uri="{FF2B5EF4-FFF2-40B4-BE49-F238E27FC236}">
                <a16:creationId xmlns:a16="http://schemas.microsoft.com/office/drawing/2014/main" id="{6D169408-8E4B-4156-97E3-3AD437DC3E73}"/>
              </a:ext>
            </a:extLst>
          </p:cNvPr>
          <p:cNvSpPr>
            <a:spLocks noGrp="1" noChangeArrowheads="1"/>
          </p:cNvSpPr>
          <p:nvPr>
            <p:ph type="body" idx="1"/>
          </p:nvPr>
        </p:nvSpPr>
        <p:spPr>
          <a:xfrm>
            <a:off x="466725" y="1752600"/>
            <a:ext cx="8229600" cy="4084638"/>
          </a:xfrm>
        </p:spPr>
        <p:txBody>
          <a:bodyPr>
            <a:normAutofit lnSpcReduction="10000"/>
          </a:bodyPr>
          <a:lstStyle/>
          <a:p>
            <a:pPr eaLnBrk="1" hangingPunct="1">
              <a:defRPr/>
            </a:pPr>
            <a:endParaRPr lang="en-US" sz="2800" dirty="0"/>
          </a:p>
          <a:p>
            <a:pPr eaLnBrk="1" hangingPunct="1">
              <a:defRPr/>
            </a:pPr>
            <a:r>
              <a:rPr lang="en-US" sz="2800" dirty="0"/>
              <a:t>Effects on the negotiation process</a:t>
            </a:r>
          </a:p>
          <a:p>
            <a:pPr eaLnBrk="1" hangingPunct="1">
              <a:defRPr/>
            </a:pPr>
            <a:endParaRPr lang="en-US" sz="2800" dirty="0"/>
          </a:p>
          <a:p>
            <a:pPr eaLnBrk="1" hangingPunct="1">
              <a:defRPr/>
            </a:pPr>
            <a:r>
              <a:rPr lang="en-US" sz="2800" dirty="0"/>
              <a:t>Effects on the relationship between the parties</a:t>
            </a:r>
          </a:p>
          <a:p>
            <a:pPr eaLnBrk="1" hangingPunct="1">
              <a:defRPr/>
            </a:pPr>
            <a:endParaRPr lang="en-US" sz="2800" dirty="0"/>
          </a:p>
          <a:p>
            <a:pPr eaLnBrk="1" hangingPunct="1">
              <a:defRPr/>
            </a:pPr>
            <a:r>
              <a:rPr lang="en-US" sz="2800" dirty="0"/>
              <a:t>Effects on trust and other attitudes</a:t>
            </a:r>
          </a:p>
          <a:p>
            <a:pPr eaLnBrk="1" hangingPunct="1">
              <a:defRPr/>
            </a:pPr>
            <a:endParaRPr lang="en-US" sz="2800" dirty="0"/>
          </a:p>
          <a:p>
            <a:pPr eaLnBrk="1" hangingPunct="1">
              <a:defRPr/>
            </a:pPr>
            <a:r>
              <a:rPr lang="en-US" sz="2800" dirty="0"/>
              <a:t>Effects on brainstorming and creativity</a:t>
            </a:r>
          </a:p>
          <a:p>
            <a:pPr eaLnBrk="1" hangingPunct="1">
              <a:defRPr/>
            </a:pPr>
            <a:endParaRPr lang="en-US" sz="2800" dirty="0"/>
          </a:p>
        </p:txBody>
      </p:sp>
      <p:sp>
        <p:nvSpPr>
          <p:cNvPr id="5" name="Footer Placeholder 2">
            <a:extLst>
              <a:ext uri="{FF2B5EF4-FFF2-40B4-BE49-F238E27FC236}">
                <a16:creationId xmlns:a16="http://schemas.microsoft.com/office/drawing/2014/main" id="{32BD41CC-5205-4787-8051-15E13193167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07E8-3764-4297-9865-3062B8383F39}"/>
              </a:ext>
            </a:extLst>
          </p:cNvPr>
          <p:cNvSpPr>
            <a:spLocks noGrp="1"/>
          </p:cNvSpPr>
          <p:nvPr>
            <p:ph type="title"/>
          </p:nvPr>
        </p:nvSpPr>
        <p:spPr>
          <a:xfrm>
            <a:off x="0" y="0"/>
            <a:ext cx="9144000" cy="914400"/>
          </a:xfrm>
        </p:spPr>
        <p:txBody>
          <a:bodyPr/>
          <a:lstStyle/>
          <a:p>
            <a:pPr>
              <a:defRPr/>
            </a:pPr>
            <a:r>
              <a:rPr lang="en-US" dirty="0"/>
              <a:t>Traditional Bargaining</a:t>
            </a:r>
          </a:p>
        </p:txBody>
      </p:sp>
      <p:sp>
        <p:nvSpPr>
          <p:cNvPr id="289795" name="Content Placeholder 2">
            <a:extLst>
              <a:ext uri="{FF2B5EF4-FFF2-40B4-BE49-F238E27FC236}">
                <a16:creationId xmlns:a16="http://schemas.microsoft.com/office/drawing/2014/main" id="{78547AF7-AEBE-431B-8FB0-2E5677F399FA}"/>
              </a:ext>
            </a:extLst>
          </p:cNvPr>
          <p:cNvSpPr>
            <a:spLocks noGrp="1" noChangeArrowheads="1"/>
          </p:cNvSpPr>
          <p:nvPr>
            <p:ph idx="1"/>
          </p:nvPr>
        </p:nvSpPr>
        <p:spPr>
          <a:xfrm>
            <a:off x="457200" y="1524000"/>
            <a:ext cx="8229600" cy="4572000"/>
          </a:xfrm>
        </p:spPr>
        <p:txBody>
          <a:bodyPr/>
          <a:lstStyle/>
          <a:p>
            <a:r>
              <a:rPr lang="en-US" altLang="en-US" sz="2800"/>
              <a:t>Bargain from positions/proposals</a:t>
            </a:r>
          </a:p>
          <a:p>
            <a:endParaRPr lang="en-US" altLang="en-US" sz="1400"/>
          </a:p>
          <a:p>
            <a:r>
              <a:rPr lang="en-US" altLang="en-US" sz="2800"/>
              <a:t>Chief negotiator does all the talking</a:t>
            </a:r>
          </a:p>
          <a:p>
            <a:endParaRPr lang="en-US" altLang="en-US" sz="1400"/>
          </a:p>
          <a:p>
            <a:r>
              <a:rPr lang="en-US" altLang="en-US" sz="2800"/>
              <a:t>Prepare proposals – negotiate based on those proposals</a:t>
            </a:r>
          </a:p>
          <a:p>
            <a:endParaRPr lang="en-US" altLang="en-US" sz="1400"/>
          </a:p>
          <a:p>
            <a:r>
              <a:rPr lang="en-US" altLang="en-US" sz="2800"/>
              <a:t>Default if no agreement on interest based bargaining</a:t>
            </a:r>
          </a:p>
        </p:txBody>
      </p:sp>
      <p:sp>
        <p:nvSpPr>
          <p:cNvPr id="3" name="Slide Number Placeholder 2">
            <a:extLst>
              <a:ext uri="{FF2B5EF4-FFF2-40B4-BE49-F238E27FC236}">
                <a16:creationId xmlns:a16="http://schemas.microsoft.com/office/drawing/2014/main" id="{A222F258-B9EE-4D5A-98E6-FFDA8826FA7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2D3D084-AAF0-4EEE-891B-4F207E2EEA19}" type="slidenum">
              <a:rPr lang="en-US" altLang="en-US" smtClean="0"/>
              <a:pPr>
                <a:defRPr/>
              </a:pPr>
              <a:t>175</a:t>
            </a:fld>
            <a:endParaRPr lang="en-US" altLang="en-US"/>
          </a:p>
        </p:txBody>
      </p:sp>
      <p:sp>
        <p:nvSpPr>
          <p:cNvPr id="5" name="Footer Placeholder 2">
            <a:extLst>
              <a:ext uri="{FF2B5EF4-FFF2-40B4-BE49-F238E27FC236}">
                <a16:creationId xmlns:a16="http://schemas.microsoft.com/office/drawing/2014/main" id="{AB976246-2532-496A-A883-FB9CAC335BA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66B5-0F1E-4501-864C-69F5E7FC1D78}"/>
              </a:ext>
            </a:extLst>
          </p:cNvPr>
          <p:cNvSpPr>
            <a:spLocks noGrp="1"/>
          </p:cNvSpPr>
          <p:nvPr>
            <p:ph type="title"/>
          </p:nvPr>
        </p:nvSpPr>
        <p:spPr>
          <a:xfrm>
            <a:off x="31750" y="76200"/>
            <a:ext cx="9112250" cy="819150"/>
          </a:xfrm>
        </p:spPr>
        <p:txBody>
          <a:bodyPr/>
          <a:lstStyle/>
          <a:p>
            <a:pPr>
              <a:defRPr/>
            </a:pPr>
            <a:r>
              <a:rPr lang="en-US" dirty="0"/>
              <a:t>Interest Based</a:t>
            </a:r>
          </a:p>
        </p:txBody>
      </p:sp>
      <p:sp>
        <p:nvSpPr>
          <p:cNvPr id="290819" name="Content Placeholder 2">
            <a:extLst>
              <a:ext uri="{FF2B5EF4-FFF2-40B4-BE49-F238E27FC236}">
                <a16:creationId xmlns:a16="http://schemas.microsoft.com/office/drawing/2014/main" id="{77F014A2-D5F0-42F2-9640-60CBDA3A1CD6}"/>
              </a:ext>
            </a:extLst>
          </p:cNvPr>
          <p:cNvSpPr>
            <a:spLocks noGrp="1" noChangeArrowheads="1"/>
          </p:cNvSpPr>
          <p:nvPr>
            <p:ph idx="1"/>
          </p:nvPr>
        </p:nvSpPr>
        <p:spPr>
          <a:xfrm>
            <a:off x="457200" y="1600200"/>
            <a:ext cx="8229600" cy="3505200"/>
          </a:xfrm>
        </p:spPr>
        <p:txBody>
          <a:bodyPr/>
          <a:lstStyle/>
          <a:p>
            <a:r>
              <a:rPr lang="en-US" altLang="en-US" sz="2800"/>
              <a:t>Uses problem solving approach</a:t>
            </a:r>
          </a:p>
          <a:p>
            <a:endParaRPr lang="en-US" altLang="en-US" sz="1400"/>
          </a:p>
          <a:p>
            <a:r>
              <a:rPr lang="en-US" altLang="en-US" sz="2800"/>
              <a:t>No proposals instead bargaining based on interests</a:t>
            </a:r>
          </a:p>
          <a:p>
            <a:endParaRPr lang="en-US" altLang="en-US" sz="1400"/>
          </a:p>
          <a:p>
            <a:r>
              <a:rPr lang="en-US" altLang="en-US" sz="2800"/>
              <a:t>Use of facilitator</a:t>
            </a:r>
          </a:p>
          <a:p>
            <a:endParaRPr lang="en-US" altLang="en-US" sz="1400"/>
          </a:p>
          <a:p>
            <a:r>
              <a:rPr lang="en-US" altLang="en-US" sz="2800"/>
              <a:t>All team members at the table can speak</a:t>
            </a:r>
          </a:p>
        </p:txBody>
      </p:sp>
      <p:sp>
        <p:nvSpPr>
          <p:cNvPr id="3" name="Slide Number Placeholder 2">
            <a:extLst>
              <a:ext uri="{FF2B5EF4-FFF2-40B4-BE49-F238E27FC236}">
                <a16:creationId xmlns:a16="http://schemas.microsoft.com/office/drawing/2014/main" id="{5F37B67B-6E84-4457-BCD4-E4FF0743384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0A26845-C579-4B4C-A85F-9E37A4FBFA6A}" type="slidenum">
              <a:rPr lang="en-US" altLang="en-US" smtClean="0"/>
              <a:pPr>
                <a:defRPr/>
              </a:pPr>
              <a:t>176</a:t>
            </a:fld>
            <a:endParaRPr lang="en-US" altLang="en-US"/>
          </a:p>
        </p:txBody>
      </p:sp>
      <p:sp>
        <p:nvSpPr>
          <p:cNvPr id="5" name="Footer Placeholder 2">
            <a:extLst>
              <a:ext uri="{FF2B5EF4-FFF2-40B4-BE49-F238E27FC236}">
                <a16:creationId xmlns:a16="http://schemas.microsoft.com/office/drawing/2014/main" id="{DD84B242-3CD6-4A25-BAE0-7DEA022720D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410F-797E-49CB-BEE7-B3BB857BC115}"/>
              </a:ext>
            </a:extLst>
          </p:cNvPr>
          <p:cNvSpPr>
            <a:spLocks noGrp="1"/>
          </p:cNvSpPr>
          <p:nvPr>
            <p:ph type="title"/>
          </p:nvPr>
        </p:nvSpPr>
        <p:spPr>
          <a:xfrm>
            <a:off x="0" y="0"/>
            <a:ext cx="9144000" cy="1066800"/>
          </a:xfrm>
        </p:spPr>
        <p:txBody>
          <a:bodyPr>
            <a:normAutofit/>
          </a:bodyPr>
          <a:lstStyle/>
          <a:p>
            <a:pPr>
              <a:defRPr/>
            </a:pPr>
            <a:r>
              <a:rPr lang="en-US" sz="3600" dirty="0"/>
              <a:t>Traditional vs. Interest Based Bargaining</a:t>
            </a:r>
          </a:p>
        </p:txBody>
      </p:sp>
      <p:sp>
        <p:nvSpPr>
          <p:cNvPr id="3" name="Content Placeholder 2">
            <a:extLst>
              <a:ext uri="{FF2B5EF4-FFF2-40B4-BE49-F238E27FC236}">
                <a16:creationId xmlns:a16="http://schemas.microsoft.com/office/drawing/2014/main" id="{65960343-D3AC-4BE0-942F-44D042B691DC}"/>
              </a:ext>
            </a:extLst>
          </p:cNvPr>
          <p:cNvSpPr>
            <a:spLocks noGrp="1"/>
          </p:cNvSpPr>
          <p:nvPr>
            <p:ph idx="1"/>
          </p:nvPr>
        </p:nvSpPr>
        <p:spPr>
          <a:xfrm>
            <a:off x="457200" y="1447800"/>
            <a:ext cx="8229600" cy="4495800"/>
          </a:xfrm>
        </p:spPr>
        <p:txBody>
          <a:bodyPr/>
          <a:lstStyle/>
          <a:p>
            <a:pPr marL="274320" lvl="1" indent="-274320">
              <a:buClr>
                <a:schemeClr val="accent3"/>
              </a:buClr>
              <a:buSzPct val="95000"/>
              <a:defRPr/>
            </a:pPr>
            <a:r>
              <a:rPr lang="en-US" sz="2600" dirty="0"/>
              <a:t>Interest Based</a:t>
            </a:r>
            <a:endParaRPr lang="en-US" sz="2200" dirty="0"/>
          </a:p>
          <a:p>
            <a:pPr lvl="1">
              <a:defRPr/>
            </a:pPr>
            <a:r>
              <a:rPr lang="en-US" dirty="0"/>
              <a:t>Best negotiators are problem solvers</a:t>
            </a:r>
          </a:p>
          <a:p>
            <a:pPr marL="822960" lvl="3" indent="-274320">
              <a:buSzPct val="95000"/>
              <a:defRPr/>
            </a:pPr>
            <a:r>
              <a:rPr lang="en-US" sz="2200" dirty="0"/>
              <a:t>Establish the issues to be negotiated and then develop each sides interests</a:t>
            </a:r>
          </a:p>
          <a:p>
            <a:pPr marL="822960" lvl="3" indent="-274320">
              <a:buSzPct val="95000"/>
              <a:defRPr/>
            </a:pPr>
            <a:r>
              <a:rPr lang="en-US" sz="2200" dirty="0"/>
              <a:t>Based on open communication and trust</a:t>
            </a:r>
          </a:p>
          <a:p>
            <a:pPr marL="822960" lvl="3" indent="-274320">
              <a:buSzPct val="95000"/>
              <a:defRPr/>
            </a:pPr>
            <a:r>
              <a:rPr lang="en-US" sz="2200" dirty="0"/>
              <a:t>Develop options to meet issues</a:t>
            </a:r>
          </a:p>
          <a:p>
            <a:pPr marL="822960" lvl="3" indent="-274320">
              <a:buSzPct val="95000"/>
              <a:defRPr/>
            </a:pPr>
            <a:r>
              <a:rPr lang="en-US" sz="2200" dirty="0"/>
              <a:t>Establish criteria to “screen” options</a:t>
            </a:r>
          </a:p>
          <a:p>
            <a:pPr marL="822960" lvl="3" indent="-274320">
              <a:buSzPct val="95000"/>
              <a:defRPr/>
            </a:pPr>
            <a:r>
              <a:rPr lang="en-US" sz="2200" dirty="0"/>
              <a:t>Draft language to set forth the option agreed upon</a:t>
            </a:r>
          </a:p>
          <a:p>
            <a:pPr marL="822960" lvl="3" indent="-274320">
              <a:buSzPct val="95000"/>
              <a:defRPr/>
            </a:pPr>
            <a:r>
              <a:rPr lang="en-US" sz="2200" dirty="0"/>
              <a:t>Use common note taker and joint notes</a:t>
            </a:r>
          </a:p>
          <a:p>
            <a:pPr>
              <a:defRPr/>
            </a:pPr>
            <a:endParaRPr lang="en-US" dirty="0"/>
          </a:p>
        </p:txBody>
      </p:sp>
      <p:sp>
        <p:nvSpPr>
          <p:cNvPr id="4" name="Slide Number Placeholder 3">
            <a:extLst>
              <a:ext uri="{FF2B5EF4-FFF2-40B4-BE49-F238E27FC236}">
                <a16:creationId xmlns:a16="http://schemas.microsoft.com/office/drawing/2014/main" id="{ED5E3592-4EA7-4144-9406-174416062D9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1E1CD3F-2075-494E-9D63-69FDD596AA89}" type="slidenum">
              <a:rPr lang="en-US" altLang="en-US" smtClean="0"/>
              <a:pPr>
                <a:defRPr/>
              </a:pPr>
              <a:t>177</a:t>
            </a:fld>
            <a:endParaRPr lang="en-US" altLang="en-US"/>
          </a:p>
        </p:txBody>
      </p:sp>
      <p:sp>
        <p:nvSpPr>
          <p:cNvPr id="5" name="Footer Placeholder 2">
            <a:extLst>
              <a:ext uri="{FF2B5EF4-FFF2-40B4-BE49-F238E27FC236}">
                <a16:creationId xmlns:a16="http://schemas.microsoft.com/office/drawing/2014/main" id="{E337C78A-3A7B-4C99-A4E8-CBE8457A2E2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7F520F0D-9BB1-460D-B0A9-123693DD1849}"/>
              </a:ext>
            </a:extLst>
          </p:cNvPr>
          <p:cNvSpPr>
            <a:spLocks noGrp="1" noChangeArrowheads="1"/>
          </p:cNvSpPr>
          <p:nvPr>
            <p:ph type="ctrTitle"/>
          </p:nvPr>
        </p:nvSpPr>
        <p:spPr>
          <a:xfrm>
            <a:off x="685800" y="2209800"/>
            <a:ext cx="7772400" cy="1905000"/>
          </a:xfrm>
        </p:spPr>
        <p:txBody>
          <a:bodyPr/>
          <a:lstStyle/>
          <a:p>
            <a:pPr eaLnBrk="1" hangingPunct="1">
              <a:defRPr/>
            </a:pPr>
            <a:r>
              <a:rPr lang="en-US"/>
              <a:t>Union Requests for Information</a:t>
            </a:r>
          </a:p>
        </p:txBody>
      </p:sp>
      <p:sp>
        <p:nvSpPr>
          <p:cNvPr id="2" name="Slide Number Placeholder 1">
            <a:extLst>
              <a:ext uri="{FF2B5EF4-FFF2-40B4-BE49-F238E27FC236}">
                <a16:creationId xmlns:a16="http://schemas.microsoft.com/office/drawing/2014/main" id="{FFC4E557-78FE-4975-B201-2916F54DADF8}"/>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778CBDE-3C91-467F-AA85-279A2A17C36B}" type="slidenum">
              <a:rPr lang="en-US" altLang="en-US" smtClean="0"/>
              <a:pPr>
                <a:defRPr/>
              </a:pPr>
              <a:t>178</a:t>
            </a:fld>
            <a:endParaRPr lang="en-US" altLang="en-US"/>
          </a:p>
        </p:txBody>
      </p:sp>
      <p:sp>
        <p:nvSpPr>
          <p:cNvPr id="4" name="Footer Placeholder 2">
            <a:extLst>
              <a:ext uri="{FF2B5EF4-FFF2-40B4-BE49-F238E27FC236}">
                <a16:creationId xmlns:a16="http://schemas.microsoft.com/office/drawing/2014/main" id="{957F1106-74BC-44B9-8386-AD1937127E20}"/>
              </a:ext>
            </a:extLst>
          </p:cNvPr>
          <p:cNvSpPr txBox="1">
            <a:spLocks/>
          </p:cNvSpPr>
          <p:nvPr/>
        </p:nvSpPr>
        <p:spPr bwMode="auto">
          <a:xfrm>
            <a:off x="2895600" y="6248400"/>
            <a:ext cx="3124200" cy="45720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200" kern="1200">
                <a:solidFill>
                  <a:schemeClr val="tx1"/>
                </a:solidFill>
                <a:effectLst>
                  <a:outerShdw blurRad="38100" dist="38100" dir="2700000" algn="tl">
                    <a:srgbClr val="000000"/>
                  </a:outerShdw>
                </a:effectLst>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t>©Joseph Swerdzewski and Associates LLC </a:t>
            </a:r>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860675AB-1A26-48D6-AD05-EAF949E5BC16}"/>
              </a:ext>
            </a:extLst>
          </p:cNvPr>
          <p:cNvSpPr>
            <a:spLocks noGrp="1" noChangeArrowheads="1"/>
          </p:cNvSpPr>
          <p:nvPr>
            <p:ph type="title"/>
          </p:nvPr>
        </p:nvSpPr>
        <p:spPr>
          <a:xfrm>
            <a:off x="0" y="0"/>
            <a:ext cx="9144000" cy="1219200"/>
          </a:xfrm>
        </p:spPr>
        <p:txBody>
          <a:bodyPr/>
          <a:lstStyle/>
          <a:p>
            <a:pPr eaLnBrk="1" hangingPunct="1">
              <a:defRPr/>
            </a:pPr>
            <a:r>
              <a:rPr lang="en-US" dirty="0"/>
              <a:t>Why Discuss these Requests?</a:t>
            </a:r>
          </a:p>
        </p:txBody>
      </p:sp>
      <p:sp>
        <p:nvSpPr>
          <p:cNvPr id="294915" name="Rectangle 3">
            <a:extLst>
              <a:ext uri="{FF2B5EF4-FFF2-40B4-BE49-F238E27FC236}">
                <a16:creationId xmlns:a16="http://schemas.microsoft.com/office/drawing/2014/main" id="{811F6C41-1E98-4DE1-97B7-C93702E6AEA7}"/>
              </a:ext>
            </a:extLst>
          </p:cNvPr>
          <p:cNvSpPr>
            <a:spLocks noGrp="1" noChangeArrowheads="1"/>
          </p:cNvSpPr>
          <p:nvPr>
            <p:ph type="body" idx="1"/>
          </p:nvPr>
        </p:nvSpPr>
        <p:spPr>
          <a:xfrm>
            <a:off x="519113" y="1676400"/>
            <a:ext cx="8132762" cy="4127500"/>
          </a:xfrm>
        </p:spPr>
        <p:txBody>
          <a:bodyPr/>
          <a:lstStyle/>
          <a:p>
            <a:pPr marL="750888" indent="-411163" eaLnBrk="1" hangingPunct="1">
              <a:lnSpc>
                <a:spcPct val="80000"/>
              </a:lnSpc>
              <a:buFontTx/>
              <a:buNone/>
            </a:pPr>
            <a:endParaRPr lang="en-US" altLang="en-US" sz="2600"/>
          </a:p>
          <a:p>
            <a:pPr marL="750888" indent="-411163" eaLnBrk="1" hangingPunct="1">
              <a:lnSpc>
                <a:spcPct val="80000"/>
              </a:lnSpc>
            </a:pPr>
            <a:r>
              <a:rPr lang="en-US" altLang="en-US" sz="2600"/>
              <a:t>They represent a good part of ULP disputes in the Federal Sector</a:t>
            </a:r>
          </a:p>
          <a:p>
            <a:pPr marL="750888" indent="-411163" eaLnBrk="1" hangingPunct="1">
              <a:lnSpc>
                <a:spcPct val="80000"/>
              </a:lnSpc>
            </a:pPr>
            <a:endParaRPr lang="en-US" altLang="en-US" sz="2600"/>
          </a:p>
          <a:p>
            <a:pPr marL="750888" indent="-411163" eaLnBrk="1" hangingPunct="1">
              <a:lnSpc>
                <a:spcPct val="80000"/>
              </a:lnSpc>
            </a:pPr>
            <a:r>
              <a:rPr lang="en-US" altLang="en-US" sz="2600"/>
              <a:t>There are effective ways to avoid such controversies</a:t>
            </a:r>
          </a:p>
          <a:p>
            <a:pPr marL="750888" indent="-411163" eaLnBrk="1" hangingPunct="1">
              <a:lnSpc>
                <a:spcPct val="80000"/>
              </a:lnSpc>
            </a:pPr>
            <a:endParaRPr lang="en-US" altLang="en-US" sz="2600"/>
          </a:p>
          <a:p>
            <a:pPr marL="750888" indent="-411163" eaLnBrk="1" hangingPunct="1">
              <a:lnSpc>
                <a:spcPct val="80000"/>
              </a:lnSpc>
            </a:pPr>
            <a:r>
              <a:rPr lang="en-US" altLang="en-US" sz="2600"/>
              <a:t>Law is evolving</a:t>
            </a:r>
          </a:p>
          <a:p>
            <a:pPr marL="1384300" lvl="1" eaLnBrk="1" hangingPunct="1">
              <a:lnSpc>
                <a:spcPct val="80000"/>
              </a:lnSpc>
            </a:pPr>
            <a:r>
              <a:rPr lang="en-US" altLang="en-US" sz="2600"/>
              <a:t>Specificity v. self-explanatory requests</a:t>
            </a:r>
          </a:p>
          <a:p>
            <a:pPr marL="1384300" lvl="1" eaLnBrk="1" hangingPunct="1">
              <a:lnSpc>
                <a:spcPct val="80000"/>
              </a:lnSpc>
            </a:pPr>
            <a:r>
              <a:rPr lang="en-US" altLang="en-US" sz="2600"/>
              <a:t>Creative ways to look at information</a:t>
            </a:r>
          </a:p>
        </p:txBody>
      </p:sp>
      <p:sp>
        <p:nvSpPr>
          <p:cNvPr id="2" name="Slide Number Placeholder 1">
            <a:extLst>
              <a:ext uri="{FF2B5EF4-FFF2-40B4-BE49-F238E27FC236}">
                <a16:creationId xmlns:a16="http://schemas.microsoft.com/office/drawing/2014/main" id="{C01559C0-D43D-4512-9892-23AAB07C3DD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A8956ED-038E-4471-9B95-17BA9D7FD8F0}" type="slidenum">
              <a:rPr lang="en-US" altLang="en-US" smtClean="0"/>
              <a:pPr>
                <a:defRPr/>
              </a:pPr>
              <a:t>179</a:t>
            </a:fld>
            <a:endParaRPr lang="en-US" altLang="en-US"/>
          </a:p>
        </p:txBody>
      </p:sp>
      <p:sp>
        <p:nvSpPr>
          <p:cNvPr id="5" name="Footer Placeholder 2">
            <a:extLst>
              <a:ext uri="{FF2B5EF4-FFF2-40B4-BE49-F238E27FC236}">
                <a16:creationId xmlns:a16="http://schemas.microsoft.com/office/drawing/2014/main" id="{F3833CF4-1541-4D1F-A1D9-2C4CCAC93F7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0CA7E06-8D49-4288-8461-854F03F3B4D1}"/>
              </a:ext>
            </a:extLst>
          </p:cNvPr>
          <p:cNvSpPr>
            <a:spLocks noGrp="1" noChangeArrowheads="1"/>
          </p:cNvSpPr>
          <p:nvPr>
            <p:ph type="title"/>
          </p:nvPr>
        </p:nvSpPr>
        <p:spPr/>
        <p:txBody>
          <a:bodyPr/>
          <a:lstStyle/>
          <a:p>
            <a:pPr eaLnBrk="1" hangingPunct="1">
              <a:defRPr/>
            </a:pPr>
            <a:r>
              <a:rPr lang="en-US">
                <a:solidFill>
                  <a:schemeClr val="tx1"/>
                </a:solidFill>
              </a:rPr>
              <a:t>Union Initiation of Mid-Term Bargaining</a:t>
            </a:r>
          </a:p>
        </p:txBody>
      </p:sp>
      <p:sp>
        <p:nvSpPr>
          <p:cNvPr id="30723" name="Rectangle 3">
            <a:extLst>
              <a:ext uri="{FF2B5EF4-FFF2-40B4-BE49-F238E27FC236}">
                <a16:creationId xmlns:a16="http://schemas.microsoft.com/office/drawing/2014/main" id="{7AD6F545-1A29-45F5-9BF2-DBA7E4935878}"/>
              </a:ext>
            </a:extLst>
          </p:cNvPr>
          <p:cNvSpPr>
            <a:spLocks noGrp="1" noChangeArrowheads="1"/>
          </p:cNvSpPr>
          <p:nvPr>
            <p:ph type="body" idx="1"/>
          </p:nvPr>
        </p:nvSpPr>
        <p:spPr>
          <a:xfrm>
            <a:off x="457200" y="1903413"/>
            <a:ext cx="8229600" cy="4192587"/>
          </a:xfrm>
        </p:spPr>
        <p:txBody>
          <a:bodyPr/>
          <a:lstStyle/>
          <a:p>
            <a:pPr eaLnBrk="1" hangingPunct="1">
              <a:lnSpc>
                <a:spcPct val="90000"/>
              </a:lnSpc>
            </a:pPr>
            <a:r>
              <a:rPr lang="en-US" altLang="en-US" sz="2800"/>
              <a:t>Union may initiate bargaining over matters not “covered by” the contract</a:t>
            </a:r>
          </a:p>
          <a:p>
            <a:pPr eaLnBrk="1" hangingPunct="1">
              <a:lnSpc>
                <a:spcPct val="90000"/>
              </a:lnSpc>
            </a:pPr>
            <a:endParaRPr lang="en-US" altLang="en-US" sz="1400"/>
          </a:p>
          <a:p>
            <a:pPr eaLnBrk="1" hangingPunct="1">
              <a:lnSpc>
                <a:spcPct val="90000"/>
              </a:lnSpc>
            </a:pPr>
            <a:r>
              <a:rPr lang="en-US" altLang="en-US" sz="2800"/>
              <a:t>Contract does not have a “zipper clause” which waives right to bargain over matters not contained in the contract</a:t>
            </a:r>
          </a:p>
          <a:p>
            <a:pPr eaLnBrk="1" hangingPunct="1">
              <a:lnSpc>
                <a:spcPct val="90000"/>
              </a:lnSpc>
            </a:pPr>
            <a:endParaRPr lang="en-US" altLang="en-US" sz="1400"/>
          </a:p>
          <a:p>
            <a:pPr eaLnBrk="1" hangingPunct="1">
              <a:lnSpc>
                <a:spcPct val="90000"/>
              </a:lnSpc>
            </a:pPr>
            <a:r>
              <a:rPr lang="en-US" altLang="en-US" sz="2800"/>
              <a:t>Individual contract provision does not have waiver of right to bargain over matter</a:t>
            </a:r>
          </a:p>
        </p:txBody>
      </p:sp>
      <p:sp>
        <p:nvSpPr>
          <p:cNvPr id="2" name="Slide Number Placeholder 1">
            <a:extLst>
              <a:ext uri="{FF2B5EF4-FFF2-40B4-BE49-F238E27FC236}">
                <a16:creationId xmlns:a16="http://schemas.microsoft.com/office/drawing/2014/main" id="{0078D21E-0A8E-4BDA-87F0-33CB5E68C67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AB26EF5-756D-4A44-8F7B-26AF22739D10}" type="slidenum">
              <a:rPr lang="en-US" altLang="en-US" smtClean="0"/>
              <a:pPr>
                <a:defRPr/>
              </a:pPr>
              <a:t>18</a:t>
            </a:fld>
            <a:endParaRPr lang="en-US" altLang="en-US"/>
          </a:p>
        </p:txBody>
      </p:sp>
      <p:sp>
        <p:nvSpPr>
          <p:cNvPr id="5" name="Footer Placeholder 2">
            <a:extLst>
              <a:ext uri="{FF2B5EF4-FFF2-40B4-BE49-F238E27FC236}">
                <a16:creationId xmlns:a16="http://schemas.microsoft.com/office/drawing/2014/main" id="{4462A0F6-E25F-4F2C-860C-932F23CAE97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9E52064E-CC52-4536-8392-6316C84D18B9}"/>
              </a:ext>
            </a:extLst>
          </p:cNvPr>
          <p:cNvSpPr>
            <a:spLocks noGrp="1" noChangeArrowheads="1"/>
          </p:cNvSpPr>
          <p:nvPr>
            <p:ph type="title"/>
          </p:nvPr>
        </p:nvSpPr>
        <p:spPr>
          <a:xfrm>
            <a:off x="0" y="0"/>
            <a:ext cx="9144000" cy="990600"/>
          </a:xfrm>
        </p:spPr>
        <p:txBody>
          <a:bodyPr/>
          <a:lstStyle/>
          <a:p>
            <a:pPr eaLnBrk="1" hangingPunct="1">
              <a:defRPr/>
            </a:pPr>
            <a:r>
              <a:rPr lang="en-US" dirty="0"/>
              <a:t>Union Requests for Information</a:t>
            </a:r>
          </a:p>
        </p:txBody>
      </p:sp>
      <p:sp>
        <p:nvSpPr>
          <p:cNvPr id="296963" name="Rectangle 3">
            <a:extLst>
              <a:ext uri="{FF2B5EF4-FFF2-40B4-BE49-F238E27FC236}">
                <a16:creationId xmlns:a16="http://schemas.microsoft.com/office/drawing/2014/main" id="{BE3CC4F3-A669-4103-B01E-8B4A0D1B9283}"/>
              </a:ext>
            </a:extLst>
          </p:cNvPr>
          <p:cNvSpPr>
            <a:spLocks noGrp="1" noChangeArrowheads="1"/>
          </p:cNvSpPr>
          <p:nvPr>
            <p:ph type="body" idx="1"/>
          </p:nvPr>
        </p:nvSpPr>
        <p:spPr>
          <a:xfrm>
            <a:off x="304800" y="1524000"/>
            <a:ext cx="8610600" cy="4495800"/>
          </a:xfrm>
        </p:spPr>
        <p:txBody>
          <a:bodyPr/>
          <a:lstStyle/>
          <a:p>
            <a:pPr eaLnBrk="1" hangingPunct="1"/>
            <a:r>
              <a:rPr lang="en-US" altLang="en-US" sz="2600"/>
              <a:t>Requirements concerning</a:t>
            </a:r>
          </a:p>
          <a:p>
            <a:pPr lvl="1" eaLnBrk="1" hangingPunct="1"/>
            <a:r>
              <a:rPr lang="en-US" altLang="en-US" sz="2600"/>
              <a:t>Content of union requests to agencies for information</a:t>
            </a:r>
          </a:p>
          <a:p>
            <a:pPr lvl="1" eaLnBrk="1" hangingPunct="1"/>
            <a:r>
              <a:rPr lang="en-US" altLang="en-US" sz="2600"/>
              <a:t>Content of agency responses to unions</a:t>
            </a:r>
          </a:p>
          <a:p>
            <a:pPr lvl="1" eaLnBrk="1" hangingPunct="1"/>
            <a:r>
              <a:rPr lang="en-US" altLang="en-US" sz="2600"/>
              <a:t>Parties’ obligations to explore disclosure alternatives in good faith</a:t>
            </a:r>
          </a:p>
          <a:p>
            <a:pPr lvl="1" eaLnBrk="1" hangingPunct="1"/>
            <a:endParaRPr lang="en-US" altLang="en-US" sz="2600"/>
          </a:p>
          <a:p>
            <a:pPr eaLnBrk="1" hangingPunct="1"/>
            <a:r>
              <a:rPr lang="en-US" altLang="en-US" sz="2600"/>
              <a:t>Relationship of section 7114(b)(4), the Privacy Act, and the Freedom of Information Act (FOIA)</a:t>
            </a:r>
          </a:p>
        </p:txBody>
      </p:sp>
      <p:sp>
        <p:nvSpPr>
          <p:cNvPr id="2" name="Slide Number Placeholder 1">
            <a:extLst>
              <a:ext uri="{FF2B5EF4-FFF2-40B4-BE49-F238E27FC236}">
                <a16:creationId xmlns:a16="http://schemas.microsoft.com/office/drawing/2014/main" id="{32572C35-80BD-4980-9B31-9424771B41A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66859CE-3640-435C-BFA4-A2CDE6DF4363}" type="slidenum">
              <a:rPr lang="en-US" altLang="en-US" smtClean="0"/>
              <a:pPr>
                <a:defRPr/>
              </a:pPr>
              <a:t>180</a:t>
            </a:fld>
            <a:endParaRPr lang="en-US" altLang="en-US"/>
          </a:p>
        </p:txBody>
      </p:sp>
      <p:sp>
        <p:nvSpPr>
          <p:cNvPr id="5" name="Footer Placeholder 2">
            <a:extLst>
              <a:ext uri="{FF2B5EF4-FFF2-40B4-BE49-F238E27FC236}">
                <a16:creationId xmlns:a16="http://schemas.microsoft.com/office/drawing/2014/main" id="{1BA351A5-8D3F-49F1-AF6D-FEA932B7CDB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37FCEB54-B336-4F54-9812-2C7726AE1110}"/>
              </a:ext>
            </a:extLst>
          </p:cNvPr>
          <p:cNvSpPr>
            <a:spLocks noGrp="1" noChangeArrowheads="1"/>
          </p:cNvSpPr>
          <p:nvPr>
            <p:ph type="title"/>
          </p:nvPr>
        </p:nvSpPr>
        <p:spPr>
          <a:xfrm>
            <a:off x="0" y="33338"/>
            <a:ext cx="9144000" cy="1554162"/>
          </a:xfrm>
        </p:spPr>
        <p:txBody>
          <a:bodyPr/>
          <a:lstStyle/>
          <a:p>
            <a:pPr eaLnBrk="1" hangingPunct="1">
              <a:defRPr/>
            </a:pPr>
            <a:r>
              <a:rPr lang="en-US" sz="3600" dirty="0"/>
              <a:t>Section 7114(b)(4) Requires Agencies to Furnish Information</a:t>
            </a:r>
          </a:p>
        </p:txBody>
      </p:sp>
      <p:sp>
        <p:nvSpPr>
          <p:cNvPr id="299011" name="Rectangle 3">
            <a:extLst>
              <a:ext uri="{FF2B5EF4-FFF2-40B4-BE49-F238E27FC236}">
                <a16:creationId xmlns:a16="http://schemas.microsoft.com/office/drawing/2014/main" id="{07BDD9F0-E44B-48D4-AC62-ECF6960EEB9C}"/>
              </a:ext>
            </a:extLst>
          </p:cNvPr>
          <p:cNvSpPr>
            <a:spLocks noGrp="1" noChangeArrowheads="1"/>
          </p:cNvSpPr>
          <p:nvPr>
            <p:ph type="body" idx="1"/>
          </p:nvPr>
        </p:nvSpPr>
        <p:spPr>
          <a:xfrm>
            <a:off x="381000" y="1719263"/>
            <a:ext cx="8305800" cy="4378325"/>
          </a:xfrm>
        </p:spPr>
        <p:txBody>
          <a:bodyPr/>
          <a:lstStyle/>
          <a:p>
            <a:pPr marL="750888" indent="-411163" defTabSz="1019175" eaLnBrk="1" hangingPunct="1">
              <a:lnSpc>
                <a:spcPct val="90000"/>
              </a:lnSpc>
              <a:buFontTx/>
              <a:buNone/>
            </a:pPr>
            <a:r>
              <a:rPr lang="en-US" altLang="en-US" sz="2400"/>
              <a:t>That is:</a:t>
            </a:r>
          </a:p>
          <a:p>
            <a:pPr marL="750888" indent="-411163" defTabSz="1019175" eaLnBrk="1" hangingPunct="1">
              <a:lnSpc>
                <a:spcPct val="90000"/>
              </a:lnSpc>
            </a:pPr>
            <a:r>
              <a:rPr lang="en-US" altLang="en-US" sz="2400"/>
              <a:t>Normally maintained in the regular course of business</a:t>
            </a:r>
          </a:p>
          <a:p>
            <a:pPr marL="750888" indent="-411163" defTabSz="1019175" eaLnBrk="1" hangingPunct="1">
              <a:lnSpc>
                <a:spcPct val="90000"/>
              </a:lnSpc>
            </a:pPr>
            <a:r>
              <a:rPr lang="en-US" altLang="en-US" sz="2400"/>
              <a:t>Reasonably available and </a:t>
            </a:r>
            <a:r>
              <a:rPr lang="en-US" altLang="en-US" sz="2400" i="1" u="sng"/>
              <a:t>necessary</a:t>
            </a:r>
            <a:r>
              <a:rPr lang="en-US" altLang="en-US" sz="2400" i="1"/>
              <a:t>*</a:t>
            </a:r>
            <a:r>
              <a:rPr lang="en-US" altLang="en-US" sz="2400"/>
              <a:t> for full and proper discussion, understanding and negotiation of collective bargaining subjects</a:t>
            </a:r>
          </a:p>
          <a:p>
            <a:pPr marL="750888" indent="-411163" defTabSz="1019175" eaLnBrk="1" hangingPunct="1">
              <a:lnSpc>
                <a:spcPct val="90000"/>
              </a:lnSpc>
              <a:buFontTx/>
              <a:buNone/>
            </a:pPr>
            <a:r>
              <a:rPr lang="en-US" altLang="en-US" sz="2400"/>
              <a:t>Which is not:</a:t>
            </a:r>
          </a:p>
          <a:p>
            <a:pPr marL="750888" indent="-411163" defTabSz="1019175" eaLnBrk="1" hangingPunct="1">
              <a:lnSpc>
                <a:spcPct val="90000"/>
              </a:lnSpc>
            </a:pPr>
            <a:r>
              <a:rPr lang="en-US" altLang="en-US" sz="2400"/>
              <a:t>Guidance, advice or training provided for management officials or supervisors, relating to bargaining</a:t>
            </a:r>
          </a:p>
          <a:p>
            <a:pPr marL="750888" indent="-411163" defTabSz="1019175" eaLnBrk="1" hangingPunct="1">
              <a:lnSpc>
                <a:spcPct val="90000"/>
              </a:lnSpc>
            </a:pPr>
            <a:r>
              <a:rPr lang="en-US" altLang="en-US" sz="2400"/>
              <a:t>Prohibited from disclosure by law, for example by the </a:t>
            </a:r>
            <a:r>
              <a:rPr lang="en-US" altLang="en-US" sz="2400" u="sng"/>
              <a:t>Privacy Act</a:t>
            </a:r>
          </a:p>
        </p:txBody>
      </p:sp>
      <p:sp>
        <p:nvSpPr>
          <p:cNvPr id="2" name="Slide Number Placeholder 1">
            <a:extLst>
              <a:ext uri="{FF2B5EF4-FFF2-40B4-BE49-F238E27FC236}">
                <a16:creationId xmlns:a16="http://schemas.microsoft.com/office/drawing/2014/main" id="{AFD7784E-2E1E-4DB3-914F-6E63B1BB348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F8458E1-BA48-4A3E-B7A3-6FB3A6F9D00C}" type="slidenum">
              <a:rPr lang="en-US" altLang="en-US" smtClean="0"/>
              <a:pPr>
                <a:defRPr/>
              </a:pPr>
              <a:t>181</a:t>
            </a:fld>
            <a:endParaRPr lang="en-US" altLang="en-US"/>
          </a:p>
        </p:txBody>
      </p:sp>
      <p:sp>
        <p:nvSpPr>
          <p:cNvPr id="5" name="Footer Placeholder 2">
            <a:extLst>
              <a:ext uri="{FF2B5EF4-FFF2-40B4-BE49-F238E27FC236}">
                <a16:creationId xmlns:a16="http://schemas.microsoft.com/office/drawing/2014/main" id="{0CAB027F-7D24-4211-84AE-259B0F09F1A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D27A10B1-27F3-416A-8B43-9B35B23A56B7}"/>
              </a:ext>
            </a:extLst>
          </p:cNvPr>
          <p:cNvSpPr>
            <a:spLocks noGrp="1" noChangeArrowheads="1"/>
          </p:cNvSpPr>
          <p:nvPr>
            <p:ph type="title"/>
          </p:nvPr>
        </p:nvSpPr>
        <p:spPr>
          <a:xfrm>
            <a:off x="0" y="0"/>
            <a:ext cx="9144000" cy="1143000"/>
          </a:xfrm>
        </p:spPr>
        <p:txBody>
          <a:bodyPr/>
          <a:lstStyle/>
          <a:p>
            <a:pPr eaLnBrk="1" hangingPunct="1">
              <a:defRPr/>
            </a:pPr>
            <a:r>
              <a:rPr lang="en-US" dirty="0"/>
              <a:t>Normally Maintained</a:t>
            </a:r>
          </a:p>
        </p:txBody>
      </p:sp>
      <p:sp>
        <p:nvSpPr>
          <p:cNvPr id="301059" name="Rectangle 3">
            <a:extLst>
              <a:ext uri="{FF2B5EF4-FFF2-40B4-BE49-F238E27FC236}">
                <a16:creationId xmlns:a16="http://schemas.microsoft.com/office/drawing/2014/main" id="{02FEAFEA-9ED9-4BC7-9000-7EC62F09A4A9}"/>
              </a:ext>
            </a:extLst>
          </p:cNvPr>
          <p:cNvSpPr>
            <a:spLocks noGrp="1" noChangeArrowheads="1"/>
          </p:cNvSpPr>
          <p:nvPr>
            <p:ph type="body" idx="1"/>
          </p:nvPr>
        </p:nvSpPr>
        <p:spPr/>
        <p:txBody>
          <a:bodyPr/>
          <a:lstStyle/>
          <a:p>
            <a:pPr eaLnBrk="1" hangingPunct="1">
              <a:lnSpc>
                <a:spcPct val="90000"/>
              </a:lnSpc>
            </a:pPr>
            <a:r>
              <a:rPr lang="en-US" altLang="en-US" sz="2600"/>
              <a:t>Request must be for data.</a:t>
            </a:r>
          </a:p>
          <a:p>
            <a:pPr eaLnBrk="1" hangingPunct="1">
              <a:lnSpc>
                <a:spcPct val="90000"/>
              </a:lnSpc>
            </a:pPr>
            <a:endParaRPr lang="en-US" altLang="en-US" sz="2600"/>
          </a:p>
          <a:p>
            <a:pPr eaLnBrk="1" hangingPunct="1">
              <a:lnSpc>
                <a:spcPct val="90000"/>
              </a:lnSpc>
            </a:pPr>
            <a:r>
              <a:rPr lang="en-US" altLang="en-US" sz="2600"/>
              <a:t>Can not require Agency to create data it does not already maintain.</a:t>
            </a:r>
          </a:p>
          <a:p>
            <a:pPr eaLnBrk="1" hangingPunct="1">
              <a:lnSpc>
                <a:spcPct val="90000"/>
              </a:lnSpc>
            </a:pPr>
            <a:endParaRPr lang="en-US" altLang="en-US" sz="2600"/>
          </a:p>
          <a:p>
            <a:pPr eaLnBrk="1" hangingPunct="1">
              <a:lnSpc>
                <a:spcPct val="90000"/>
              </a:lnSpc>
            </a:pPr>
            <a:r>
              <a:rPr lang="en-US" altLang="en-US" sz="2600"/>
              <a:t>Data can be provided in any format agency maintains it.</a:t>
            </a:r>
          </a:p>
          <a:p>
            <a:pPr eaLnBrk="1" hangingPunct="1">
              <a:lnSpc>
                <a:spcPct val="90000"/>
              </a:lnSpc>
            </a:pPr>
            <a:endParaRPr lang="en-US" altLang="en-US" sz="2600"/>
          </a:p>
          <a:p>
            <a:pPr eaLnBrk="1" hangingPunct="1">
              <a:lnSpc>
                <a:spcPct val="90000"/>
              </a:lnSpc>
            </a:pPr>
            <a:r>
              <a:rPr lang="en-US" altLang="en-US" sz="2600"/>
              <a:t>Can require agency to do a data search of its computers</a:t>
            </a:r>
          </a:p>
        </p:txBody>
      </p:sp>
      <p:sp>
        <p:nvSpPr>
          <p:cNvPr id="2" name="Slide Number Placeholder 1">
            <a:extLst>
              <a:ext uri="{FF2B5EF4-FFF2-40B4-BE49-F238E27FC236}">
                <a16:creationId xmlns:a16="http://schemas.microsoft.com/office/drawing/2014/main" id="{CA628BEF-6B60-4B72-B4F3-0A8446FE882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59FE1C1-FAEB-447A-ADC7-8DFA9FB9AF6B}" type="slidenum">
              <a:rPr lang="en-US" altLang="en-US" smtClean="0"/>
              <a:pPr>
                <a:defRPr/>
              </a:pPr>
              <a:t>182</a:t>
            </a:fld>
            <a:endParaRPr lang="en-US" altLang="en-US"/>
          </a:p>
        </p:txBody>
      </p:sp>
      <p:sp>
        <p:nvSpPr>
          <p:cNvPr id="5" name="Footer Placeholder 2">
            <a:extLst>
              <a:ext uri="{FF2B5EF4-FFF2-40B4-BE49-F238E27FC236}">
                <a16:creationId xmlns:a16="http://schemas.microsoft.com/office/drawing/2014/main" id="{68535D29-7C00-40BC-B70A-7E9A2B28484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6EF092F2-6A9A-4482-99A9-ECC434449E77}"/>
              </a:ext>
            </a:extLst>
          </p:cNvPr>
          <p:cNvSpPr>
            <a:spLocks noGrp="1" noChangeArrowheads="1"/>
          </p:cNvSpPr>
          <p:nvPr>
            <p:ph type="title"/>
          </p:nvPr>
        </p:nvSpPr>
        <p:spPr>
          <a:xfrm>
            <a:off x="0" y="15875"/>
            <a:ext cx="9144000" cy="1066800"/>
          </a:xfrm>
        </p:spPr>
        <p:txBody>
          <a:bodyPr/>
          <a:lstStyle/>
          <a:p>
            <a:pPr eaLnBrk="1" hangingPunct="1">
              <a:defRPr/>
            </a:pPr>
            <a:r>
              <a:rPr lang="en-US" dirty="0"/>
              <a:t>Reasonably Available</a:t>
            </a:r>
          </a:p>
        </p:txBody>
      </p:sp>
      <p:sp>
        <p:nvSpPr>
          <p:cNvPr id="302083" name="Rectangle 3">
            <a:extLst>
              <a:ext uri="{FF2B5EF4-FFF2-40B4-BE49-F238E27FC236}">
                <a16:creationId xmlns:a16="http://schemas.microsoft.com/office/drawing/2014/main" id="{979FC097-46DD-4231-A81C-9E77F0F75C44}"/>
              </a:ext>
            </a:extLst>
          </p:cNvPr>
          <p:cNvSpPr>
            <a:spLocks noGrp="1" noChangeArrowheads="1"/>
          </p:cNvSpPr>
          <p:nvPr>
            <p:ph type="body" idx="1"/>
          </p:nvPr>
        </p:nvSpPr>
        <p:spPr>
          <a:xfrm>
            <a:off x="457200" y="1828800"/>
            <a:ext cx="8264525" cy="4114800"/>
          </a:xfrm>
        </p:spPr>
        <p:txBody>
          <a:bodyPr/>
          <a:lstStyle/>
          <a:p>
            <a:pPr marL="411163" indent="-411163" eaLnBrk="1" hangingPunct="1">
              <a:lnSpc>
                <a:spcPct val="90000"/>
              </a:lnSpc>
              <a:defRPr/>
            </a:pPr>
            <a:r>
              <a:rPr lang="en-US" altLang="en-US" sz="2600" dirty="0"/>
              <a:t>Burdensomeness of requests judged by whether it takes “extreme or excessive means” to obtain information</a:t>
            </a:r>
          </a:p>
          <a:p>
            <a:pPr marL="0" indent="0" eaLnBrk="1" hangingPunct="1">
              <a:lnSpc>
                <a:spcPct val="90000"/>
              </a:lnSpc>
              <a:buFontTx/>
              <a:buNone/>
              <a:defRPr/>
            </a:pPr>
            <a:endParaRPr lang="en-US" altLang="en-US" sz="2600" dirty="0"/>
          </a:p>
          <a:p>
            <a:pPr marL="411163" indent="-411163" eaLnBrk="1" hangingPunct="1">
              <a:lnSpc>
                <a:spcPct val="90000"/>
              </a:lnSpc>
              <a:defRPr/>
            </a:pPr>
            <a:r>
              <a:rPr lang="en-US" altLang="en-US" sz="2600" dirty="0"/>
              <a:t>Requires submission of evidence on burdensomeness</a:t>
            </a:r>
          </a:p>
          <a:p>
            <a:pPr marL="411163" indent="-411163" eaLnBrk="1" hangingPunct="1">
              <a:lnSpc>
                <a:spcPct val="90000"/>
              </a:lnSpc>
              <a:defRPr/>
            </a:pPr>
            <a:endParaRPr lang="en-US" altLang="en-US" sz="2600" dirty="0"/>
          </a:p>
          <a:p>
            <a:pPr marL="411163" indent="-411163" eaLnBrk="1" hangingPunct="1">
              <a:lnSpc>
                <a:spcPct val="90000"/>
              </a:lnSpc>
              <a:buFontTx/>
              <a:buNone/>
              <a:defRPr/>
            </a:pPr>
            <a:r>
              <a:rPr lang="en-US" altLang="en-US" sz="2600" b="1" dirty="0"/>
              <a:t>FBP, Washington, D.C., 55 FLRA 1250</a:t>
            </a:r>
          </a:p>
        </p:txBody>
      </p:sp>
      <p:sp>
        <p:nvSpPr>
          <p:cNvPr id="2" name="Slide Number Placeholder 1">
            <a:extLst>
              <a:ext uri="{FF2B5EF4-FFF2-40B4-BE49-F238E27FC236}">
                <a16:creationId xmlns:a16="http://schemas.microsoft.com/office/drawing/2014/main" id="{2C2A95FC-33E6-43D2-B84B-D46D24AB84A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AE6C2C0-6E81-41D9-B918-53D275AC5134}" type="slidenum">
              <a:rPr lang="en-US" altLang="en-US" smtClean="0"/>
              <a:pPr>
                <a:defRPr/>
              </a:pPr>
              <a:t>183</a:t>
            </a:fld>
            <a:endParaRPr lang="en-US" altLang="en-US"/>
          </a:p>
        </p:txBody>
      </p:sp>
      <p:sp>
        <p:nvSpPr>
          <p:cNvPr id="5" name="Footer Placeholder 2">
            <a:extLst>
              <a:ext uri="{FF2B5EF4-FFF2-40B4-BE49-F238E27FC236}">
                <a16:creationId xmlns:a16="http://schemas.microsoft.com/office/drawing/2014/main" id="{D76BDFA1-59DE-4E00-9B5D-E3875BB0800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A7E3D8E8-3351-49D3-9B4E-00B64E4DFBF2}"/>
              </a:ext>
            </a:extLst>
          </p:cNvPr>
          <p:cNvSpPr>
            <a:spLocks noGrp="1" noChangeArrowheads="1"/>
          </p:cNvSpPr>
          <p:nvPr>
            <p:ph type="title"/>
          </p:nvPr>
        </p:nvSpPr>
        <p:spPr>
          <a:xfrm>
            <a:off x="0" y="76200"/>
            <a:ext cx="9144000" cy="1190625"/>
          </a:xfrm>
        </p:spPr>
        <p:txBody>
          <a:bodyPr/>
          <a:lstStyle/>
          <a:p>
            <a:pPr eaLnBrk="1" hangingPunct="1">
              <a:defRPr/>
            </a:pPr>
            <a:r>
              <a:rPr lang="en-US" dirty="0"/>
              <a:t>Collective Bargaining Subjects</a:t>
            </a:r>
          </a:p>
        </p:txBody>
      </p:sp>
      <p:sp>
        <p:nvSpPr>
          <p:cNvPr id="305155" name="Rectangle 3">
            <a:extLst>
              <a:ext uri="{FF2B5EF4-FFF2-40B4-BE49-F238E27FC236}">
                <a16:creationId xmlns:a16="http://schemas.microsoft.com/office/drawing/2014/main" id="{FFE771D4-66E8-49AC-9276-14A86D9C804D}"/>
              </a:ext>
            </a:extLst>
          </p:cNvPr>
          <p:cNvSpPr>
            <a:spLocks noGrp="1" noChangeArrowheads="1"/>
          </p:cNvSpPr>
          <p:nvPr>
            <p:ph type="body" idx="1"/>
          </p:nvPr>
        </p:nvSpPr>
        <p:spPr>
          <a:xfrm>
            <a:off x="638175" y="2184400"/>
            <a:ext cx="7827963" cy="2986088"/>
          </a:xfrm>
        </p:spPr>
        <p:txBody>
          <a:bodyPr/>
          <a:lstStyle/>
          <a:p>
            <a:pPr eaLnBrk="1" hangingPunct="1"/>
            <a:r>
              <a:rPr lang="en-US" altLang="en-US" sz="2600"/>
              <a:t>All aspects of union’s representational responsibilities not just negotiating a contract </a:t>
            </a:r>
          </a:p>
          <a:p>
            <a:pPr eaLnBrk="1" hangingPunct="1">
              <a:buFontTx/>
              <a:buNone/>
            </a:pPr>
            <a:endParaRPr lang="en-US" altLang="en-US" sz="2600" b="1"/>
          </a:p>
          <a:p>
            <a:pPr eaLnBrk="1" hangingPunct="1">
              <a:buFontTx/>
              <a:buNone/>
            </a:pPr>
            <a:r>
              <a:rPr lang="en-US" altLang="en-US" sz="2600" b="1"/>
              <a:t>	</a:t>
            </a:r>
            <a:r>
              <a:rPr lang="en-US" altLang="en-US" sz="2600"/>
              <a:t>FAA, NATCA 55 FLRA 254</a:t>
            </a:r>
          </a:p>
        </p:txBody>
      </p:sp>
      <p:sp>
        <p:nvSpPr>
          <p:cNvPr id="2" name="Slide Number Placeholder 1">
            <a:extLst>
              <a:ext uri="{FF2B5EF4-FFF2-40B4-BE49-F238E27FC236}">
                <a16:creationId xmlns:a16="http://schemas.microsoft.com/office/drawing/2014/main" id="{3EAF27E9-5CE0-4596-8A10-2336005427C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A341CC5-C008-4A24-8050-0B8C87CD542D}" type="slidenum">
              <a:rPr lang="en-US" altLang="en-US" smtClean="0"/>
              <a:pPr>
                <a:defRPr/>
              </a:pPr>
              <a:t>184</a:t>
            </a:fld>
            <a:endParaRPr lang="en-US" altLang="en-US"/>
          </a:p>
        </p:txBody>
      </p:sp>
      <p:sp>
        <p:nvSpPr>
          <p:cNvPr id="5" name="Footer Placeholder 2">
            <a:extLst>
              <a:ext uri="{FF2B5EF4-FFF2-40B4-BE49-F238E27FC236}">
                <a16:creationId xmlns:a16="http://schemas.microsoft.com/office/drawing/2014/main" id="{72E6839D-5D08-4B12-B082-3E75A887FC8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98D247B4-6EC4-4D86-A32C-C99CC9768D65}"/>
              </a:ext>
            </a:extLst>
          </p:cNvPr>
          <p:cNvSpPr>
            <a:spLocks noGrp="1" noChangeArrowheads="1"/>
          </p:cNvSpPr>
          <p:nvPr>
            <p:ph type="title"/>
          </p:nvPr>
        </p:nvSpPr>
        <p:spPr>
          <a:xfrm>
            <a:off x="0" y="7938"/>
            <a:ext cx="9144000" cy="1190625"/>
          </a:xfrm>
        </p:spPr>
        <p:txBody>
          <a:bodyPr/>
          <a:lstStyle/>
          <a:p>
            <a:pPr eaLnBrk="1" hangingPunct="1">
              <a:defRPr/>
            </a:pPr>
            <a:br>
              <a:rPr lang="en-US" dirty="0"/>
            </a:br>
            <a:r>
              <a:rPr lang="en-US" dirty="0"/>
              <a:t>Relevant and Necessary</a:t>
            </a:r>
            <a:br>
              <a:rPr lang="en-US" dirty="0"/>
            </a:br>
            <a:endParaRPr lang="en-US" dirty="0"/>
          </a:p>
        </p:txBody>
      </p:sp>
      <p:sp>
        <p:nvSpPr>
          <p:cNvPr id="307203" name="Rectangle 3">
            <a:extLst>
              <a:ext uri="{FF2B5EF4-FFF2-40B4-BE49-F238E27FC236}">
                <a16:creationId xmlns:a16="http://schemas.microsoft.com/office/drawing/2014/main" id="{6CB028E3-0D25-4D42-AF3E-F3EC52B1B925}"/>
              </a:ext>
            </a:extLst>
          </p:cNvPr>
          <p:cNvSpPr>
            <a:spLocks noGrp="1" noChangeArrowheads="1"/>
          </p:cNvSpPr>
          <p:nvPr>
            <p:ph type="body" idx="1"/>
          </p:nvPr>
        </p:nvSpPr>
        <p:spPr>
          <a:xfrm>
            <a:off x="228600" y="1393825"/>
            <a:ext cx="8763000" cy="4321175"/>
          </a:xfrm>
        </p:spPr>
        <p:txBody>
          <a:bodyPr/>
          <a:lstStyle/>
          <a:p>
            <a:pPr marL="411163" indent="-411163" eaLnBrk="1" hangingPunct="1">
              <a:lnSpc>
                <a:spcPct val="90000"/>
              </a:lnSpc>
            </a:pPr>
            <a:r>
              <a:rPr lang="en-US" altLang="en-US" sz="2400"/>
              <a:t>Mandatory to satisfy the “necessary” requirements of 7114(b)(4)</a:t>
            </a:r>
          </a:p>
          <a:p>
            <a:pPr marL="411163" indent="-411163" eaLnBrk="1" hangingPunct="1">
              <a:lnSpc>
                <a:spcPct val="90000"/>
              </a:lnSpc>
            </a:pPr>
            <a:r>
              <a:rPr lang="en-US" altLang="en-US" sz="2400"/>
              <a:t>Not sufficient: conclusory statements of bare assertions that info is or would be relevant or useful, e.g.…</a:t>
            </a:r>
          </a:p>
          <a:p>
            <a:pPr marL="811213" lvl="1" eaLnBrk="1" hangingPunct="1">
              <a:lnSpc>
                <a:spcPct val="90000"/>
              </a:lnSpc>
            </a:pPr>
            <a:r>
              <a:rPr lang="en-US" altLang="en-US" sz="2400"/>
              <a:t>“…needed to represent employees”</a:t>
            </a:r>
          </a:p>
          <a:p>
            <a:pPr marL="811213" lvl="1" eaLnBrk="1" hangingPunct="1">
              <a:lnSpc>
                <a:spcPct val="90000"/>
              </a:lnSpc>
            </a:pPr>
            <a:r>
              <a:rPr lang="en-US" altLang="en-US" sz="2400"/>
              <a:t>“…needed to consider grievance”</a:t>
            </a:r>
          </a:p>
          <a:p>
            <a:pPr marL="411163" indent="-411163" eaLnBrk="1" hangingPunct="1">
              <a:lnSpc>
                <a:spcPct val="90000"/>
              </a:lnSpc>
            </a:pPr>
            <a:r>
              <a:rPr lang="en-US" altLang="en-US" sz="2400"/>
              <a:t>Union explanation must be sufficient to enable agency to make reasoned judgment on whether the information must be disclosed under the Statute</a:t>
            </a:r>
          </a:p>
          <a:p>
            <a:pPr marL="411163" indent="-411163" eaLnBrk="1" hangingPunct="1">
              <a:lnSpc>
                <a:spcPct val="90000"/>
              </a:lnSpc>
            </a:pPr>
            <a:endParaRPr lang="en-US" altLang="en-US" sz="2400"/>
          </a:p>
          <a:p>
            <a:pPr marL="411163" indent="-411163" eaLnBrk="1" hangingPunct="1">
              <a:lnSpc>
                <a:spcPct val="90000"/>
              </a:lnSpc>
              <a:buFontTx/>
              <a:buNone/>
            </a:pPr>
            <a:r>
              <a:rPr lang="en-US" altLang="en-US" sz="2400" b="1"/>
              <a:t>INS, Twin Cities, 51 FLRA 1467</a:t>
            </a:r>
          </a:p>
        </p:txBody>
      </p:sp>
      <p:sp>
        <p:nvSpPr>
          <p:cNvPr id="2" name="Slide Number Placeholder 1">
            <a:extLst>
              <a:ext uri="{FF2B5EF4-FFF2-40B4-BE49-F238E27FC236}">
                <a16:creationId xmlns:a16="http://schemas.microsoft.com/office/drawing/2014/main" id="{4398FC1A-7FF8-4B21-AB34-556D13839CC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C82F00B-FFB6-4DF0-A754-F36258ABBBBE}" type="slidenum">
              <a:rPr lang="en-US" altLang="en-US" smtClean="0"/>
              <a:pPr>
                <a:defRPr/>
              </a:pPr>
              <a:t>185</a:t>
            </a:fld>
            <a:endParaRPr lang="en-US" altLang="en-US"/>
          </a:p>
        </p:txBody>
      </p:sp>
      <p:sp>
        <p:nvSpPr>
          <p:cNvPr id="5" name="Footer Placeholder 2">
            <a:extLst>
              <a:ext uri="{FF2B5EF4-FFF2-40B4-BE49-F238E27FC236}">
                <a16:creationId xmlns:a16="http://schemas.microsoft.com/office/drawing/2014/main" id="{8DE2D6BE-ADEA-45A6-9952-4F15C26E43F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B3781A5-2FEE-4679-A30F-43CF9AC8F142}"/>
              </a:ext>
            </a:extLst>
          </p:cNvPr>
          <p:cNvSpPr>
            <a:spLocks noGrp="1" noChangeArrowheads="1"/>
          </p:cNvSpPr>
          <p:nvPr>
            <p:ph type="title"/>
          </p:nvPr>
        </p:nvSpPr>
        <p:spPr>
          <a:xfrm>
            <a:off x="0" y="76200"/>
            <a:ext cx="9144000" cy="1143000"/>
          </a:xfrm>
        </p:spPr>
        <p:txBody>
          <a:bodyPr/>
          <a:lstStyle/>
          <a:p>
            <a:pPr>
              <a:defRPr/>
            </a:pPr>
            <a:r>
              <a:rPr lang="en-US" dirty="0"/>
              <a:t>PARTICULARIZED NEED</a:t>
            </a:r>
          </a:p>
        </p:txBody>
      </p:sp>
      <p:sp>
        <p:nvSpPr>
          <p:cNvPr id="308227" name="Rectangle 3">
            <a:extLst>
              <a:ext uri="{FF2B5EF4-FFF2-40B4-BE49-F238E27FC236}">
                <a16:creationId xmlns:a16="http://schemas.microsoft.com/office/drawing/2014/main" id="{EF5F35E3-2247-4A24-9E95-62E8EA44603D}"/>
              </a:ext>
            </a:extLst>
          </p:cNvPr>
          <p:cNvSpPr>
            <a:spLocks noGrp="1" noChangeArrowheads="1"/>
          </p:cNvSpPr>
          <p:nvPr>
            <p:ph type="body" idx="1"/>
          </p:nvPr>
        </p:nvSpPr>
        <p:spPr/>
        <p:txBody>
          <a:bodyPr/>
          <a:lstStyle/>
          <a:p>
            <a:pPr>
              <a:lnSpc>
                <a:spcPct val="90000"/>
              </a:lnSpc>
              <a:defRPr/>
            </a:pPr>
            <a:r>
              <a:rPr lang="en-US" altLang="en-US" sz="2400" dirty="0"/>
              <a:t>To determine if requested data is “necessary,” the Authority uses the “particularized need” standard </a:t>
            </a:r>
          </a:p>
          <a:p>
            <a:pPr>
              <a:lnSpc>
                <a:spcPct val="90000"/>
              </a:lnSpc>
              <a:defRPr/>
            </a:pPr>
            <a:r>
              <a:rPr lang="en-US" altLang="en-US" sz="2400" dirty="0"/>
              <a:t>A union satisfies the particularized need standard by:</a:t>
            </a:r>
          </a:p>
          <a:p>
            <a:pPr lvl="1">
              <a:lnSpc>
                <a:spcPct val="90000"/>
              </a:lnSpc>
              <a:buFontTx/>
              <a:buNone/>
              <a:defRPr/>
            </a:pPr>
            <a:r>
              <a:rPr lang="en-US" altLang="en-US" sz="2400" dirty="0"/>
              <a:t>	Articulating, with specificity, why it needs the requested information, including the uses to which the union will put the information and the connection between those uses and the union’s representational responsibilities under the Statute.</a:t>
            </a:r>
          </a:p>
          <a:p>
            <a:pPr>
              <a:lnSpc>
                <a:spcPct val="90000"/>
              </a:lnSpc>
              <a:buFontTx/>
              <a:buNone/>
              <a:defRPr/>
            </a:pPr>
            <a:r>
              <a:rPr lang="en-US" altLang="en-US" sz="2400" i="1" dirty="0">
                <a:cs typeface="Times New Roman" panose="02020603050405020304" pitchFamily="18" charset="0"/>
              </a:rPr>
              <a:t>	</a:t>
            </a:r>
          </a:p>
          <a:p>
            <a:pPr marL="0" indent="1588">
              <a:lnSpc>
                <a:spcPct val="90000"/>
              </a:lnSpc>
              <a:buFontTx/>
              <a:buNone/>
              <a:defRPr/>
            </a:pPr>
            <a:r>
              <a:rPr lang="en-US" altLang="en-US" sz="2400" i="1" dirty="0">
                <a:cs typeface="Times New Roman" panose="02020603050405020304" pitchFamily="18" charset="0"/>
              </a:rPr>
              <a:t>IRS, Wash., D.C. &amp; IRS, Kan. City Serv. Ctr., Kan. City, Mo.</a:t>
            </a:r>
            <a:r>
              <a:rPr lang="en-US" altLang="en-US" sz="2400" dirty="0">
                <a:cs typeface="Times New Roman" panose="02020603050405020304" pitchFamily="18" charset="0"/>
              </a:rPr>
              <a:t>, 50 FLRA 661 (1995)</a:t>
            </a:r>
            <a:r>
              <a:rPr lang="en-US" altLang="en-US" sz="2400" dirty="0"/>
              <a:t>.</a:t>
            </a:r>
          </a:p>
        </p:txBody>
      </p:sp>
      <p:sp>
        <p:nvSpPr>
          <p:cNvPr id="4" name="Slide Number Placeholder 3">
            <a:extLst>
              <a:ext uri="{FF2B5EF4-FFF2-40B4-BE49-F238E27FC236}">
                <a16:creationId xmlns:a16="http://schemas.microsoft.com/office/drawing/2014/main" id="{B37CDD8E-4FF6-40F4-BFA3-39FB8F099DB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defRPr/>
            </a:pPr>
            <a:fld id="{AB38BCFD-5895-47A8-B4F3-D67AE335ECD7}" type="slidenum">
              <a:rPr lang="en-US" altLang="en-US" sz="1200" smtClean="0"/>
              <a:pPr>
                <a:spcBef>
                  <a:spcPct val="0"/>
                </a:spcBef>
                <a:buClrTx/>
                <a:buFontTx/>
                <a:buNone/>
                <a:defRPr/>
              </a:pPr>
              <a:t>186</a:t>
            </a:fld>
            <a:endParaRPr lang="en-US" altLang="en-US" sz="1200"/>
          </a:p>
        </p:txBody>
      </p:sp>
      <p:sp>
        <p:nvSpPr>
          <p:cNvPr id="5" name="Footer Placeholder 2">
            <a:extLst>
              <a:ext uri="{FF2B5EF4-FFF2-40B4-BE49-F238E27FC236}">
                <a16:creationId xmlns:a16="http://schemas.microsoft.com/office/drawing/2014/main" id="{F26ACAE1-B5F6-4264-BF76-566D8ED67FE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D97B4A-6304-4AA4-9EFB-7AEC650815BB}"/>
              </a:ext>
            </a:extLst>
          </p:cNvPr>
          <p:cNvSpPr>
            <a:spLocks noGrp="1" noChangeArrowheads="1"/>
          </p:cNvSpPr>
          <p:nvPr>
            <p:ph type="title"/>
          </p:nvPr>
        </p:nvSpPr>
        <p:spPr>
          <a:xfrm>
            <a:off x="0" y="23813"/>
            <a:ext cx="9144000" cy="1143000"/>
          </a:xfrm>
        </p:spPr>
        <p:txBody>
          <a:bodyPr/>
          <a:lstStyle/>
          <a:p>
            <a:pPr>
              <a:buFont typeface="Wingdings" pitchFamily="2" charset="2"/>
              <a:buNone/>
              <a:defRPr/>
            </a:pPr>
            <a:r>
              <a:rPr lang="en-US" dirty="0"/>
              <a:t>PARTICULARIZED NEED</a:t>
            </a:r>
          </a:p>
        </p:txBody>
      </p:sp>
      <p:sp>
        <p:nvSpPr>
          <p:cNvPr id="311299" name="Rectangle 3">
            <a:extLst>
              <a:ext uri="{FF2B5EF4-FFF2-40B4-BE49-F238E27FC236}">
                <a16:creationId xmlns:a16="http://schemas.microsoft.com/office/drawing/2014/main" id="{36986D32-9C05-44D9-85C3-BDE88D505699}"/>
              </a:ext>
            </a:extLst>
          </p:cNvPr>
          <p:cNvSpPr>
            <a:spLocks noGrp="1" noChangeArrowheads="1"/>
          </p:cNvSpPr>
          <p:nvPr>
            <p:ph type="body" idx="1"/>
          </p:nvPr>
        </p:nvSpPr>
        <p:spPr/>
        <p:txBody>
          <a:bodyPr/>
          <a:lstStyle/>
          <a:p>
            <a:pPr>
              <a:buFont typeface="Wingdings" panose="05000000000000000000" pitchFamily="2" charset="2"/>
              <a:buChar char="§"/>
            </a:pPr>
            <a:r>
              <a:rPr lang="en-US" altLang="en-US" sz="2800"/>
              <a:t>Union must state, with specificity</a:t>
            </a:r>
            <a:endParaRPr lang="en-US" altLang="en-US" sz="1800"/>
          </a:p>
          <a:p>
            <a:pPr>
              <a:buFont typeface="Wingdings" panose="05000000000000000000" pitchFamily="2" charset="2"/>
              <a:buNone/>
            </a:pPr>
            <a:endParaRPr lang="en-US" altLang="en-US" sz="1800"/>
          </a:p>
          <a:p>
            <a:pPr lvl="1">
              <a:buFont typeface="Wingdings" panose="05000000000000000000" pitchFamily="2" charset="2"/>
              <a:buChar char="§"/>
            </a:pPr>
            <a:r>
              <a:rPr lang="en-US" altLang="en-US" sz="2400"/>
              <a:t>Why it needs the data</a:t>
            </a:r>
          </a:p>
          <a:p>
            <a:pPr lvl="1">
              <a:buFont typeface="Wingdings" panose="05000000000000000000" pitchFamily="2" charset="2"/>
              <a:buChar char="§"/>
            </a:pPr>
            <a:r>
              <a:rPr lang="en-US" altLang="en-US" sz="2400"/>
              <a:t>How it will use the data </a:t>
            </a:r>
          </a:p>
          <a:p>
            <a:pPr lvl="1">
              <a:buFont typeface="Wingdings" panose="05000000000000000000" pitchFamily="2" charset="2"/>
              <a:buChar char="§"/>
            </a:pPr>
            <a:r>
              <a:rPr lang="en-US" altLang="en-US" sz="2400"/>
              <a:t>How the data’s use relates to the union’s representational responsibilities under the Statute</a:t>
            </a:r>
          </a:p>
          <a:p>
            <a:pPr>
              <a:buFont typeface="Wingdings" panose="05000000000000000000" pitchFamily="2" charset="2"/>
              <a:buNone/>
            </a:pPr>
            <a:r>
              <a:rPr lang="en-US" altLang="en-US" sz="2400" i="1">
                <a:cs typeface="Times New Roman" panose="02020603050405020304" pitchFamily="18" charset="0"/>
              </a:rPr>
              <a:t>	</a:t>
            </a:r>
            <a:r>
              <a:rPr lang="en-US" altLang="en-US" sz="2000" i="1">
                <a:cs typeface="Times New Roman" panose="02020603050405020304" pitchFamily="18" charset="0"/>
              </a:rPr>
              <a:t>U.S. Customs Serv., S. Cent. Region, New Orleans District, New Orleans, La.</a:t>
            </a:r>
            <a:r>
              <a:rPr lang="en-US" altLang="en-US" sz="2000">
                <a:cs typeface="Times New Roman" panose="02020603050405020304" pitchFamily="18" charset="0"/>
              </a:rPr>
              <a:t>, 53 FLRA 789 (1997); </a:t>
            </a:r>
            <a:r>
              <a:rPr lang="en-US" altLang="en-US" sz="2000" i="1">
                <a:cs typeface="Times New Roman" panose="02020603050405020304" pitchFamily="18" charset="0"/>
              </a:rPr>
              <a:t>Dep’t of HHS, SSA, N.Y. Region, N.Y., N.Y.</a:t>
            </a:r>
            <a:r>
              <a:rPr lang="en-US" altLang="en-US" sz="2000">
                <a:cs typeface="Times New Roman" panose="02020603050405020304" pitchFamily="18" charset="0"/>
              </a:rPr>
              <a:t>, 52 FLRA 1133 (1997); </a:t>
            </a:r>
            <a:r>
              <a:rPr lang="en-US" altLang="en-US" sz="2000" i="1">
                <a:cs typeface="Times New Roman" panose="02020603050405020304" pitchFamily="18" charset="0"/>
              </a:rPr>
              <a:t>U.S. DOL, Wash., D.C.</a:t>
            </a:r>
            <a:r>
              <a:rPr lang="en-US" altLang="en-US" sz="2000">
                <a:cs typeface="Times New Roman" panose="02020603050405020304" pitchFamily="18" charset="0"/>
              </a:rPr>
              <a:t>, 51 FLRA 462 (1995).</a:t>
            </a:r>
          </a:p>
        </p:txBody>
      </p:sp>
      <p:sp>
        <p:nvSpPr>
          <p:cNvPr id="4" name="Slide Number Placeholder 3">
            <a:extLst>
              <a:ext uri="{FF2B5EF4-FFF2-40B4-BE49-F238E27FC236}">
                <a16:creationId xmlns:a16="http://schemas.microsoft.com/office/drawing/2014/main" id="{4BFB1458-682E-4EDB-83B9-F12D8958454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defRPr/>
            </a:pPr>
            <a:fld id="{B41749A7-6CA3-471B-8377-48E2190EC55C}" type="slidenum">
              <a:rPr lang="en-US" altLang="en-US" sz="1200" smtClean="0"/>
              <a:pPr>
                <a:spcBef>
                  <a:spcPct val="0"/>
                </a:spcBef>
                <a:buClrTx/>
                <a:buFontTx/>
                <a:buNone/>
                <a:defRPr/>
              </a:pPr>
              <a:t>187</a:t>
            </a:fld>
            <a:endParaRPr lang="en-US" altLang="en-US" sz="1200"/>
          </a:p>
        </p:txBody>
      </p:sp>
      <p:sp>
        <p:nvSpPr>
          <p:cNvPr id="5" name="Footer Placeholder 2">
            <a:extLst>
              <a:ext uri="{FF2B5EF4-FFF2-40B4-BE49-F238E27FC236}">
                <a16:creationId xmlns:a16="http://schemas.microsoft.com/office/drawing/2014/main" id="{9C384EC0-262E-49BA-B3C3-F5EBF8ACB3F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080B-F77E-4480-8534-A7088BAEFC07}"/>
              </a:ext>
            </a:extLst>
          </p:cNvPr>
          <p:cNvSpPr>
            <a:spLocks noGrp="1"/>
          </p:cNvSpPr>
          <p:nvPr>
            <p:ph type="title"/>
          </p:nvPr>
        </p:nvSpPr>
        <p:spPr>
          <a:xfrm>
            <a:off x="457200" y="0"/>
            <a:ext cx="8229600" cy="1143000"/>
          </a:xfrm>
        </p:spPr>
        <p:txBody>
          <a:bodyPr/>
          <a:lstStyle/>
          <a:p>
            <a:pPr>
              <a:defRPr/>
            </a:pPr>
            <a:r>
              <a:rPr lang="en-US" dirty="0"/>
              <a:t>PARTICULARIZED NEED</a:t>
            </a:r>
            <a:endParaRPr lang="en-US" dirty="0">
              <a:cs typeface="Arial" panose="020B0604020202020204" pitchFamily="34" charset="0"/>
            </a:endParaRPr>
          </a:p>
        </p:txBody>
      </p:sp>
      <p:sp>
        <p:nvSpPr>
          <p:cNvPr id="3" name="Content Placeholder 2">
            <a:extLst>
              <a:ext uri="{FF2B5EF4-FFF2-40B4-BE49-F238E27FC236}">
                <a16:creationId xmlns:a16="http://schemas.microsoft.com/office/drawing/2014/main" id="{002170B2-9E62-42AD-9AFA-A0F24B220CE3}"/>
              </a:ext>
            </a:extLst>
          </p:cNvPr>
          <p:cNvSpPr>
            <a:spLocks noGrp="1"/>
          </p:cNvSpPr>
          <p:nvPr>
            <p:ph idx="1"/>
          </p:nvPr>
        </p:nvSpPr>
        <p:spPr/>
        <p:txBody>
          <a:bodyPr/>
          <a:lstStyle/>
          <a:p>
            <a:pPr>
              <a:defRPr/>
            </a:pPr>
            <a:r>
              <a:rPr lang="en-US" sz="2000" dirty="0">
                <a:cs typeface="Arial" panose="020B0604020202020204" pitchFamily="34" charset="0"/>
              </a:rPr>
              <a:t>Another way to put this is that, to establish particularized need, a Union must: </a:t>
            </a:r>
          </a:p>
          <a:p>
            <a:pPr marL="0" indent="0">
              <a:buFontTx/>
              <a:buNone/>
              <a:defRPr/>
            </a:pPr>
            <a:endParaRPr lang="en-US" sz="2000" dirty="0">
              <a:cs typeface="Arial" panose="020B0604020202020204" pitchFamily="34" charset="0"/>
            </a:endParaRPr>
          </a:p>
          <a:p>
            <a:pPr lvl="1">
              <a:defRPr/>
            </a:pPr>
            <a:r>
              <a:rPr lang="en-US" sz="2400" dirty="0">
                <a:cs typeface="Arial" panose="020B0604020202020204" pitchFamily="34" charset="0"/>
              </a:rPr>
              <a:t>Tell the Agency what the Union wants. </a:t>
            </a:r>
          </a:p>
          <a:p>
            <a:pPr>
              <a:defRPr/>
            </a:pPr>
            <a:endParaRPr lang="en-US" sz="2400" dirty="0">
              <a:cs typeface="Arial" panose="020B0604020202020204" pitchFamily="34" charset="0"/>
            </a:endParaRPr>
          </a:p>
          <a:p>
            <a:pPr lvl="1">
              <a:defRPr/>
            </a:pPr>
            <a:r>
              <a:rPr lang="en-US" sz="2400" dirty="0">
                <a:cs typeface="Arial" panose="020B0604020202020204" pitchFamily="34" charset="0"/>
              </a:rPr>
              <a:t>Tell the Agency why it wants that information. </a:t>
            </a:r>
          </a:p>
          <a:p>
            <a:pPr>
              <a:defRPr/>
            </a:pPr>
            <a:endParaRPr lang="en-US" sz="2400" dirty="0">
              <a:cs typeface="Arial" panose="020B0604020202020204" pitchFamily="34" charset="0"/>
            </a:endParaRPr>
          </a:p>
          <a:p>
            <a:pPr lvl="1">
              <a:defRPr/>
            </a:pPr>
            <a:r>
              <a:rPr lang="en-US" sz="2400" dirty="0">
                <a:cs typeface="Arial" panose="020B0604020202020204" pitchFamily="34" charset="0"/>
              </a:rPr>
              <a:t>Tell the Agency what the Union intends to do with the information </a:t>
            </a:r>
          </a:p>
          <a:p>
            <a:pPr>
              <a:defRPr/>
            </a:pPr>
            <a:endParaRPr lang="en-US" dirty="0"/>
          </a:p>
        </p:txBody>
      </p:sp>
      <p:sp>
        <p:nvSpPr>
          <p:cNvPr id="4" name="Slide Number Placeholder 3">
            <a:extLst>
              <a:ext uri="{FF2B5EF4-FFF2-40B4-BE49-F238E27FC236}">
                <a16:creationId xmlns:a16="http://schemas.microsoft.com/office/drawing/2014/main" id="{EA4297CE-C792-4D49-A236-F4E5E862118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defRPr/>
            </a:pPr>
            <a:fld id="{C7E31F9A-91E9-4B7A-844D-A8D196532580}" type="slidenum">
              <a:rPr lang="en-US" altLang="en-US" sz="1200" smtClean="0"/>
              <a:pPr>
                <a:spcBef>
                  <a:spcPct val="0"/>
                </a:spcBef>
                <a:buClrTx/>
                <a:buFontTx/>
                <a:buNone/>
                <a:defRPr/>
              </a:pPr>
              <a:t>188</a:t>
            </a:fld>
            <a:endParaRPr lang="en-US" altLang="en-US" sz="1200"/>
          </a:p>
        </p:txBody>
      </p:sp>
      <p:sp>
        <p:nvSpPr>
          <p:cNvPr id="5" name="Footer Placeholder 2">
            <a:extLst>
              <a:ext uri="{FF2B5EF4-FFF2-40B4-BE49-F238E27FC236}">
                <a16:creationId xmlns:a16="http://schemas.microsoft.com/office/drawing/2014/main" id="{0FC691C8-12C0-4C78-873C-2C79C76A2B7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18A0324-57AC-4642-9B08-02C4D2D39236}"/>
              </a:ext>
            </a:extLst>
          </p:cNvPr>
          <p:cNvSpPr>
            <a:spLocks noGrp="1" noChangeArrowheads="1"/>
          </p:cNvSpPr>
          <p:nvPr>
            <p:ph type="title"/>
          </p:nvPr>
        </p:nvSpPr>
        <p:spPr>
          <a:xfrm>
            <a:off x="457200" y="0"/>
            <a:ext cx="8229600" cy="1143000"/>
          </a:xfrm>
        </p:spPr>
        <p:txBody>
          <a:bodyPr/>
          <a:lstStyle/>
          <a:p>
            <a:pPr>
              <a:buFont typeface="Wingdings" pitchFamily="2" charset="2"/>
              <a:buNone/>
              <a:defRPr/>
            </a:pPr>
            <a:r>
              <a:rPr lang="en-US" dirty="0"/>
              <a:t>PARTICULARIZED NEED</a:t>
            </a:r>
          </a:p>
        </p:txBody>
      </p:sp>
      <p:sp>
        <p:nvSpPr>
          <p:cNvPr id="314371" name="Rectangle 3">
            <a:extLst>
              <a:ext uri="{FF2B5EF4-FFF2-40B4-BE49-F238E27FC236}">
                <a16:creationId xmlns:a16="http://schemas.microsoft.com/office/drawing/2014/main" id="{15BBE100-C4B6-4824-8C46-0174F20F61EB}"/>
              </a:ext>
            </a:extLst>
          </p:cNvPr>
          <p:cNvSpPr>
            <a:spLocks noGrp="1" noChangeArrowheads="1"/>
          </p:cNvSpPr>
          <p:nvPr>
            <p:ph type="body" idx="1"/>
          </p:nvPr>
        </p:nvSpPr>
        <p:spPr/>
        <p:txBody>
          <a:bodyPr/>
          <a:lstStyle/>
          <a:p>
            <a:pPr>
              <a:lnSpc>
                <a:spcPct val="90000"/>
              </a:lnSpc>
              <a:buFont typeface="Wingdings" panose="05000000000000000000" pitchFamily="2" charset="2"/>
              <a:buChar char="§"/>
            </a:pPr>
            <a:r>
              <a:rPr lang="en-US" altLang="en-US" sz="2400"/>
              <a:t>Conclusory statements or bare assertions that data is relevant are not sufficient.</a:t>
            </a:r>
          </a:p>
          <a:p>
            <a:pPr>
              <a:lnSpc>
                <a:spcPct val="90000"/>
              </a:lnSpc>
              <a:buFont typeface="Wingdings" panose="05000000000000000000" pitchFamily="2" charset="2"/>
              <a:buNone/>
            </a:pPr>
            <a:endParaRPr lang="en-US" altLang="en-US" sz="2400"/>
          </a:p>
          <a:p>
            <a:pPr>
              <a:lnSpc>
                <a:spcPct val="90000"/>
              </a:lnSpc>
              <a:buFont typeface="Wingdings" panose="05000000000000000000" pitchFamily="2" charset="2"/>
              <a:buChar char="§"/>
            </a:pPr>
            <a:r>
              <a:rPr lang="en-US" altLang="en-US" sz="2400"/>
              <a:t>Explanation must be sufficient to enable agency to make reasoned judgment whether the data must be disclosed.</a:t>
            </a:r>
          </a:p>
          <a:p>
            <a:pPr>
              <a:lnSpc>
                <a:spcPct val="90000"/>
              </a:lnSpc>
              <a:buFont typeface="Wingdings" panose="05000000000000000000" pitchFamily="2" charset="2"/>
              <a:buChar char="§"/>
            </a:pPr>
            <a:endParaRPr lang="en-US" altLang="en-US" sz="2400"/>
          </a:p>
          <a:p>
            <a:pPr>
              <a:lnSpc>
                <a:spcPct val="90000"/>
              </a:lnSpc>
              <a:buFont typeface="Wingdings" panose="05000000000000000000" pitchFamily="2" charset="2"/>
              <a:buNone/>
            </a:pPr>
            <a:r>
              <a:rPr lang="en-US" altLang="en-US" sz="2400" i="1">
                <a:cs typeface="Times New Roman" panose="02020603050405020304" pitchFamily="18" charset="0"/>
              </a:rPr>
              <a:t>	IRS, Wash., D.C. &amp; IRS, Kan. City Serv. Ctr., Kan. City, Mo.</a:t>
            </a:r>
            <a:r>
              <a:rPr lang="en-US" altLang="en-US" sz="2400">
                <a:cs typeface="Times New Roman" panose="02020603050405020304" pitchFamily="18" charset="0"/>
              </a:rPr>
              <a:t>, 50 FLRA 661 (1995)</a:t>
            </a:r>
            <a:r>
              <a:rPr lang="en-US" altLang="en-US" sz="2400"/>
              <a:t>.</a:t>
            </a:r>
          </a:p>
          <a:p>
            <a:pPr>
              <a:lnSpc>
                <a:spcPct val="90000"/>
              </a:lnSpc>
              <a:buFont typeface="Wingdings" panose="05000000000000000000" pitchFamily="2" charset="2"/>
              <a:buChar char="§"/>
            </a:pPr>
            <a:endParaRPr lang="en-US" altLang="en-US" sz="2400"/>
          </a:p>
        </p:txBody>
      </p:sp>
      <p:sp>
        <p:nvSpPr>
          <p:cNvPr id="4" name="Slide Number Placeholder 3">
            <a:extLst>
              <a:ext uri="{FF2B5EF4-FFF2-40B4-BE49-F238E27FC236}">
                <a16:creationId xmlns:a16="http://schemas.microsoft.com/office/drawing/2014/main" id="{67CA990E-9500-40F4-B60E-8E24BCD8584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defRPr/>
            </a:pPr>
            <a:fld id="{8A6B0161-76FC-4FD2-841A-2A55EC1292C3}" type="slidenum">
              <a:rPr lang="en-US" altLang="en-US" sz="1200" smtClean="0"/>
              <a:pPr>
                <a:spcBef>
                  <a:spcPct val="0"/>
                </a:spcBef>
                <a:buClrTx/>
                <a:buFontTx/>
                <a:buNone/>
                <a:defRPr/>
              </a:pPr>
              <a:t>189</a:t>
            </a:fld>
            <a:endParaRPr lang="en-US" altLang="en-US" sz="1200"/>
          </a:p>
        </p:txBody>
      </p:sp>
      <p:sp>
        <p:nvSpPr>
          <p:cNvPr id="5" name="Footer Placeholder 2">
            <a:extLst>
              <a:ext uri="{FF2B5EF4-FFF2-40B4-BE49-F238E27FC236}">
                <a16:creationId xmlns:a16="http://schemas.microsoft.com/office/drawing/2014/main" id="{B8A7EF56-1EF0-464B-90DA-B5C171A3410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AB4AFD0-9AA7-4134-B850-B717C4B9760C}"/>
              </a:ext>
            </a:extLst>
          </p:cNvPr>
          <p:cNvSpPr>
            <a:spLocks noGrp="1" noChangeArrowheads="1"/>
          </p:cNvSpPr>
          <p:nvPr>
            <p:ph type="title"/>
          </p:nvPr>
        </p:nvSpPr>
        <p:spPr/>
        <p:txBody>
          <a:bodyPr/>
          <a:lstStyle/>
          <a:p>
            <a:pPr eaLnBrk="1" hangingPunct="1">
              <a:defRPr/>
            </a:pPr>
            <a:r>
              <a:rPr lang="en-US">
                <a:solidFill>
                  <a:schemeClr val="tx1"/>
                </a:solidFill>
              </a:rPr>
              <a:t>Management Obligation to Bargain</a:t>
            </a:r>
          </a:p>
        </p:txBody>
      </p:sp>
      <p:sp>
        <p:nvSpPr>
          <p:cNvPr id="32771" name="Rectangle 3">
            <a:extLst>
              <a:ext uri="{FF2B5EF4-FFF2-40B4-BE49-F238E27FC236}">
                <a16:creationId xmlns:a16="http://schemas.microsoft.com/office/drawing/2014/main" id="{DFD51B84-3E24-46CA-B83F-4E4E68BA962A}"/>
              </a:ext>
            </a:extLst>
          </p:cNvPr>
          <p:cNvSpPr>
            <a:spLocks noGrp="1" noChangeArrowheads="1"/>
          </p:cNvSpPr>
          <p:nvPr>
            <p:ph type="body" idx="1"/>
          </p:nvPr>
        </p:nvSpPr>
        <p:spPr/>
        <p:txBody>
          <a:bodyPr/>
          <a:lstStyle/>
          <a:p>
            <a:pPr eaLnBrk="1" hangingPunct="1">
              <a:buFontTx/>
              <a:buNone/>
            </a:pPr>
            <a:r>
              <a:rPr lang="en-US" altLang="en-US"/>
              <a:t>§7114(a)(1): </a:t>
            </a:r>
          </a:p>
          <a:p>
            <a:pPr eaLnBrk="1" hangingPunct="1">
              <a:buFontTx/>
              <a:buNone/>
            </a:pPr>
            <a:endParaRPr lang="en-US" altLang="en-US" sz="1400"/>
          </a:p>
          <a:p>
            <a:pPr eaLnBrk="1" hangingPunct="1">
              <a:buFontTx/>
              <a:buNone/>
            </a:pPr>
            <a:r>
              <a:rPr lang="en-US" altLang="en-US"/>
              <a:t>   </a:t>
            </a:r>
            <a:r>
              <a:rPr lang="en-US" altLang="en-US" sz="2800"/>
              <a:t>A labor organization which has been accorded exclusive representation is the exclusive representative of the unit it represents — it is entitled to act for and negotiate Collective Bargaining Agreements covering all employees in the unit.</a:t>
            </a:r>
          </a:p>
        </p:txBody>
      </p:sp>
      <p:sp>
        <p:nvSpPr>
          <p:cNvPr id="2" name="Slide Number Placeholder 1">
            <a:extLst>
              <a:ext uri="{FF2B5EF4-FFF2-40B4-BE49-F238E27FC236}">
                <a16:creationId xmlns:a16="http://schemas.microsoft.com/office/drawing/2014/main" id="{C2862E8E-36B0-4011-8EA3-427A6B5CE18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BB96200-9947-4AED-B549-21972630587C}" type="slidenum">
              <a:rPr lang="en-US" altLang="en-US" smtClean="0"/>
              <a:pPr>
                <a:defRPr/>
              </a:pPr>
              <a:t>19</a:t>
            </a:fld>
            <a:endParaRPr lang="en-US" altLang="en-US"/>
          </a:p>
        </p:txBody>
      </p:sp>
      <p:sp>
        <p:nvSpPr>
          <p:cNvPr id="5" name="Footer Placeholder 2">
            <a:extLst>
              <a:ext uri="{FF2B5EF4-FFF2-40B4-BE49-F238E27FC236}">
                <a16:creationId xmlns:a16="http://schemas.microsoft.com/office/drawing/2014/main" id="{89574A58-DE89-4F1D-9AA1-041D92BECD8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67190E8-4845-4461-86D7-631CA29D7EF1}"/>
              </a:ext>
            </a:extLst>
          </p:cNvPr>
          <p:cNvSpPr>
            <a:spLocks noGrp="1" noChangeArrowheads="1"/>
          </p:cNvSpPr>
          <p:nvPr>
            <p:ph type="title"/>
          </p:nvPr>
        </p:nvSpPr>
        <p:spPr>
          <a:xfrm>
            <a:off x="457200" y="-20638"/>
            <a:ext cx="8229600" cy="1143001"/>
          </a:xfrm>
        </p:spPr>
        <p:txBody>
          <a:bodyPr/>
          <a:lstStyle/>
          <a:p>
            <a:pPr>
              <a:defRPr/>
            </a:pPr>
            <a:r>
              <a:rPr lang="en-US" dirty="0"/>
              <a:t>PARTULARIZED NEED</a:t>
            </a:r>
          </a:p>
        </p:txBody>
      </p:sp>
      <p:sp>
        <p:nvSpPr>
          <p:cNvPr id="20483" name="Rectangle 3">
            <a:extLst>
              <a:ext uri="{FF2B5EF4-FFF2-40B4-BE49-F238E27FC236}">
                <a16:creationId xmlns:a16="http://schemas.microsoft.com/office/drawing/2014/main" id="{F470E57D-4601-4AF9-82C3-6835134C0B1B}"/>
              </a:ext>
            </a:extLst>
          </p:cNvPr>
          <p:cNvSpPr>
            <a:spLocks noGrp="1" noChangeArrowheads="1"/>
          </p:cNvSpPr>
          <p:nvPr>
            <p:ph type="body" idx="1"/>
          </p:nvPr>
        </p:nvSpPr>
        <p:spPr/>
        <p:txBody>
          <a:bodyPr/>
          <a:lstStyle/>
          <a:p>
            <a:pPr marL="0" indent="0">
              <a:lnSpc>
                <a:spcPct val="90000"/>
              </a:lnSpc>
              <a:buFontTx/>
              <a:buNone/>
              <a:defRPr/>
            </a:pPr>
            <a:r>
              <a:rPr lang="en-US" sz="2400" dirty="0"/>
              <a:t>Particularized need includes scope issues</a:t>
            </a:r>
          </a:p>
          <a:p>
            <a:pPr>
              <a:lnSpc>
                <a:spcPct val="90000"/>
              </a:lnSpc>
              <a:buFont typeface="Arial" panose="020B0604020202020204" pitchFamily="34" charset="0"/>
              <a:buChar char="•"/>
              <a:defRPr/>
            </a:pPr>
            <a:endParaRPr lang="en-US" sz="2400" dirty="0"/>
          </a:p>
          <a:p>
            <a:pPr lvl="1">
              <a:lnSpc>
                <a:spcPct val="90000"/>
              </a:lnSpc>
              <a:buFont typeface="Arial" panose="020B0604020202020204" pitchFamily="34" charset="0"/>
              <a:buChar char="•"/>
              <a:defRPr/>
            </a:pPr>
            <a:r>
              <a:rPr lang="en-US" sz="2400" dirty="0">
                <a:cs typeface="Arial" panose="020B0604020202020204" pitchFamily="34" charset="0"/>
              </a:rPr>
              <a:t>The particular time period (</a:t>
            </a:r>
            <a:r>
              <a:rPr lang="en-US" sz="2400" dirty="0"/>
              <a:t>e.g., weeks, months, years) for which the data is requested</a:t>
            </a:r>
          </a:p>
          <a:p>
            <a:pPr marL="457200" lvl="1" indent="0">
              <a:lnSpc>
                <a:spcPct val="90000"/>
              </a:lnSpc>
              <a:buFontTx/>
              <a:buNone/>
              <a:defRPr/>
            </a:pPr>
            <a:endParaRPr lang="en-US" sz="2400" dirty="0"/>
          </a:p>
          <a:p>
            <a:pPr lvl="1">
              <a:lnSpc>
                <a:spcPct val="90000"/>
              </a:lnSpc>
              <a:buFont typeface="Arial" panose="020B0604020202020204" pitchFamily="34" charset="0"/>
              <a:buChar char="•"/>
              <a:defRPr/>
            </a:pPr>
            <a:r>
              <a:rPr lang="en-US" sz="2400" dirty="0"/>
              <a:t>Geographic area (e.g., department, region, office) for which the data is requested</a:t>
            </a:r>
          </a:p>
          <a:p>
            <a:pPr>
              <a:lnSpc>
                <a:spcPct val="90000"/>
              </a:lnSpc>
              <a:buFont typeface="Wingdings" pitchFamily="2" charset="2"/>
              <a:buNone/>
              <a:defRPr/>
            </a:pPr>
            <a:r>
              <a:rPr lang="en-US" sz="2400" dirty="0"/>
              <a:t>	</a:t>
            </a:r>
            <a:r>
              <a:rPr lang="en-US" sz="2400" i="1" dirty="0">
                <a:cs typeface="Times New Roman" pitchFamily="18" charset="0"/>
              </a:rPr>
              <a:t>U.S. Customs Serv., S. Cent. Region, New Orleans Dist., New Orleans, La.</a:t>
            </a:r>
            <a:r>
              <a:rPr lang="en-US" sz="2400" dirty="0">
                <a:cs typeface="Times New Roman" pitchFamily="18" charset="0"/>
              </a:rPr>
              <a:t>, 53 FLRA 789 (1997).</a:t>
            </a:r>
          </a:p>
        </p:txBody>
      </p:sp>
      <p:sp>
        <p:nvSpPr>
          <p:cNvPr id="4" name="Slide Number Placeholder 3">
            <a:extLst>
              <a:ext uri="{FF2B5EF4-FFF2-40B4-BE49-F238E27FC236}">
                <a16:creationId xmlns:a16="http://schemas.microsoft.com/office/drawing/2014/main" id="{27C2DA79-6F52-49D9-AFF5-F522CAD8AFB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defRPr/>
            </a:pPr>
            <a:fld id="{E4D1B345-508B-45A3-81E7-9FBE89D0CCCD}" type="slidenum">
              <a:rPr lang="en-US" altLang="en-US" sz="1200" smtClean="0"/>
              <a:pPr>
                <a:spcBef>
                  <a:spcPct val="0"/>
                </a:spcBef>
                <a:buClrTx/>
                <a:buFontTx/>
                <a:buNone/>
                <a:defRPr/>
              </a:pPr>
              <a:t>190</a:t>
            </a:fld>
            <a:endParaRPr lang="en-US" altLang="en-US" sz="1200"/>
          </a:p>
        </p:txBody>
      </p:sp>
      <p:sp>
        <p:nvSpPr>
          <p:cNvPr id="5" name="Footer Placeholder 2">
            <a:extLst>
              <a:ext uri="{FF2B5EF4-FFF2-40B4-BE49-F238E27FC236}">
                <a16:creationId xmlns:a16="http://schemas.microsoft.com/office/drawing/2014/main" id="{FAFA0AF1-C293-4D7C-A8B8-6164941F8E7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9C62-2788-48D6-8E9E-E4911AA9810E}"/>
              </a:ext>
            </a:extLst>
          </p:cNvPr>
          <p:cNvSpPr>
            <a:spLocks noGrp="1"/>
          </p:cNvSpPr>
          <p:nvPr>
            <p:ph type="title"/>
          </p:nvPr>
        </p:nvSpPr>
        <p:spPr>
          <a:xfrm>
            <a:off x="457200" y="0"/>
            <a:ext cx="8229600" cy="1143000"/>
          </a:xfrm>
        </p:spPr>
        <p:txBody>
          <a:bodyPr/>
          <a:lstStyle/>
          <a:p>
            <a:pPr>
              <a:defRPr/>
            </a:pPr>
            <a:r>
              <a:rPr lang="en-US" dirty="0">
                <a:cs typeface="Arial" pitchFamily="34" charset="0"/>
              </a:rPr>
              <a:t>Information  Exercise</a:t>
            </a:r>
            <a:endParaRPr lang="en-US" dirty="0"/>
          </a:p>
        </p:txBody>
      </p:sp>
      <p:sp>
        <p:nvSpPr>
          <p:cNvPr id="317443" name="Content Placeholder 2">
            <a:extLst>
              <a:ext uri="{FF2B5EF4-FFF2-40B4-BE49-F238E27FC236}">
                <a16:creationId xmlns:a16="http://schemas.microsoft.com/office/drawing/2014/main" id="{BC2EC75D-58CF-4D89-9B78-E86D4D6A02D7}"/>
              </a:ext>
            </a:extLst>
          </p:cNvPr>
          <p:cNvSpPr>
            <a:spLocks noGrp="1" noChangeArrowheads="1"/>
          </p:cNvSpPr>
          <p:nvPr>
            <p:ph idx="1"/>
          </p:nvPr>
        </p:nvSpPr>
        <p:spPr/>
        <p:txBody>
          <a:bodyPr/>
          <a:lstStyle/>
          <a:p>
            <a:pPr>
              <a:defRPr/>
            </a:pPr>
            <a:r>
              <a:rPr lang="en-US" altLang="en-US" sz="2600" dirty="0">
                <a:cs typeface="Arial" panose="020B0604020202020204" pitchFamily="34" charset="0"/>
              </a:rPr>
              <a:t>A union asks the agency for information related to performance awards, asserting as its particularized need that it needs the information “in order to file a grievance on behalf of an employee, which is part of the union’s obligation to represent employees.”  </a:t>
            </a:r>
          </a:p>
          <a:p>
            <a:pPr marL="0" indent="0">
              <a:buFontTx/>
              <a:buNone/>
              <a:defRPr/>
            </a:pPr>
            <a:endParaRPr lang="en-US" altLang="en-US" sz="2600" dirty="0">
              <a:cs typeface="Arial" panose="020B0604020202020204" pitchFamily="34" charset="0"/>
            </a:endParaRPr>
          </a:p>
          <a:p>
            <a:pPr algn="ctr">
              <a:buFontTx/>
              <a:buNone/>
              <a:defRPr/>
            </a:pPr>
            <a:r>
              <a:rPr lang="en-US" altLang="en-US" sz="2600" i="1" dirty="0">
                <a:cs typeface="Arial" panose="020B0604020202020204" pitchFamily="34" charset="0"/>
              </a:rPr>
              <a:t>Has the Union met the particularized need standard?</a:t>
            </a:r>
          </a:p>
        </p:txBody>
      </p:sp>
      <p:sp>
        <p:nvSpPr>
          <p:cNvPr id="4" name="Slide Number Placeholder 3">
            <a:extLst>
              <a:ext uri="{FF2B5EF4-FFF2-40B4-BE49-F238E27FC236}">
                <a16:creationId xmlns:a16="http://schemas.microsoft.com/office/drawing/2014/main" id="{5DB1328D-B092-471E-8AD1-286F471E203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defRPr/>
            </a:pPr>
            <a:fld id="{9F240CFA-567B-4CDE-A4C6-1CB76D1BB994}" type="slidenum">
              <a:rPr lang="en-US" altLang="en-US" sz="1200" smtClean="0"/>
              <a:pPr>
                <a:spcBef>
                  <a:spcPct val="0"/>
                </a:spcBef>
                <a:buClrTx/>
                <a:buFontTx/>
                <a:buNone/>
                <a:defRPr/>
              </a:pPr>
              <a:t>191</a:t>
            </a:fld>
            <a:endParaRPr lang="en-US" altLang="en-US" sz="1200"/>
          </a:p>
        </p:txBody>
      </p:sp>
      <p:sp>
        <p:nvSpPr>
          <p:cNvPr id="5" name="Footer Placeholder 2">
            <a:extLst>
              <a:ext uri="{FF2B5EF4-FFF2-40B4-BE49-F238E27FC236}">
                <a16:creationId xmlns:a16="http://schemas.microsoft.com/office/drawing/2014/main" id="{250D81BD-21B4-46F5-99F8-5DF2D52ACDD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E5B6-3A7D-4DC9-8656-A817CB5972A0}"/>
              </a:ext>
            </a:extLst>
          </p:cNvPr>
          <p:cNvSpPr>
            <a:spLocks noGrp="1"/>
          </p:cNvSpPr>
          <p:nvPr>
            <p:ph type="title"/>
          </p:nvPr>
        </p:nvSpPr>
        <p:spPr>
          <a:xfrm>
            <a:off x="457200" y="0"/>
            <a:ext cx="8229600" cy="1143000"/>
          </a:xfrm>
        </p:spPr>
        <p:txBody>
          <a:bodyPr/>
          <a:lstStyle/>
          <a:p>
            <a:pPr>
              <a:defRPr/>
            </a:pPr>
            <a:r>
              <a:rPr lang="en-US" dirty="0">
                <a:cs typeface="Arial" pitchFamily="34" charset="0"/>
              </a:rPr>
              <a:t>Answer to Information Exercise</a:t>
            </a:r>
            <a:endParaRPr lang="en-US" dirty="0"/>
          </a:p>
        </p:txBody>
      </p:sp>
      <p:sp>
        <p:nvSpPr>
          <p:cNvPr id="319491" name="Content Placeholder 2">
            <a:extLst>
              <a:ext uri="{FF2B5EF4-FFF2-40B4-BE49-F238E27FC236}">
                <a16:creationId xmlns:a16="http://schemas.microsoft.com/office/drawing/2014/main" id="{FDA15264-18A2-44F7-984D-5EAA24FCF9E2}"/>
              </a:ext>
            </a:extLst>
          </p:cNvPr>
          <p:cNvSpPr>
            <a:spLocks noGrp="1" noChangeArrowheads="1"/>
          </p:cNvSpPr>
          <p:nvPr>
            <p:ph idx="1"/>
          </p:nvPr>
        </p:nvSpPr>
        <p:spPr/>
        <p:txBody>
          <a:bodyPr/>
          <a:lstStyle/>
          <a:p>
            <a:r>
              <a:rPr lang="en-US" altLang="en-US" sz="2400">
                <a:cs typeface="Arial" panose="020B0604020202020204" pitchFamily="34" charset="0"/>
              </a:rPr>
              <a:t>A union asks the agency for information related to performance awards, asserting as its particularized need that it needs the information “in order to file a grievance on behalf of an employee, which is part of the union’s obligation to represent employees.”  The Union has not met the particularized need standard.  It has stated what it plans to do with the information and how that relates to its representational responsibilities, but it has not stated WHY it needs that particular information.</a:t>
            </a:r>
          </a:p>
          <a:p>
            <a:endParaRPr lang="en-US" altLang="en-US"/>
          </a:p>
        </p:txBody>
      </p:sp>
      <p:sp>
        <p:nvSpPr>
          <p:cNvPr id="4" name="Slide Number Placeholder 3">
            <a:extLst>
              <a:ext uri="{FF2B5EF4-FFF2-40B4-BE49-F238E27FC236}">
                <a16:creationId xmlns:a16="http://schemas.microsoft.com/office/drawing/2014/main" id="{69FA9766-3D0A-4E81-ADF2-039A863297A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defRPr/>
            </a:pPr>
            <a:fld id="{213D9CF6-2424-4F7B-A997-1F5E39BEE3FD}" type="slidenum">
              <a:rPr lang="en-US" altLang="en-US" sz="1200" smtClean="0"/>
              <a:pPr>
                <a:spcBef>
                  <a:spcPct val="0"/>
                </a:spcBef>
                <a:buClrTx/>
                <a:buFontTx/>
                <a:buNone/>
                <a:defRPr/>
              </a:pPr>
              <a:t>192</a:t>
            </a:fld>
            <a:endParaRPr lang="en-US" altLang="en-US" sz="1200"/>
          </a:p>
        </p:txBody>
      </p:sp>
      <p:sp>
        <p:nvSpPr>
          <p:cNvPr id="5" name="Footer Placeholder 2">
            <a:extLst>
              <a:ext uri="{FF2B5EF4-FFF2-40B4-BE49-F238E27FC236}">
                <a16:creationId xmlns:a16="http://schemas.microsoft.com/office/drawing/2014/main" id="{5391F878-4880-4571-B3CA-C0151E82FD0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9AB09D60-7BA3-48BD-8235-052375C9CE46}"/>
              </a:ext>
            </a:extLst>
          </p:cNvPr>
          <p:cNvSpPr>
            <a:spLocks noGrp="1" noChangeArrowheads="1"/>
          </p:cNvSpPr>
          <p:nvPr>
            <p:ph type="title"/>
          </p:nvPr>
        </p:nvSpPr>
        <p:spPr>
          <a:xfrm>
            <a:off x="0" y="30163"/>
            <a:ext cx="9144000" cy="1493837"/>
          </a:xfrm>
        </p:spPr>
        <p:txBody>
          <a:bodyPr/>
          <a:lstStyle/>
          <a:p>
            <a:pPr eaLnBrk="1" hangingPunct="1">
              <a:defRPr/>
            </a:pPr>
            <a:r>
              <a:rPr lang="en-US" dirty="0"/>
              <a:t>Union Requests for Information</a:t>
            </a:r>
            <a:br>
              <a:rPr lang="en-US" dirty="0"/>
            </a:br>
            <a:r>
              <a:rPr lang="en-US" dirty="0"/>
              <a:t>Union Requests</a:t>
            </a:r>
          </a:p>
        </p:txBody>
      </p:sp>
      <p:sp>
        <p:nvSpPr>
          <p:cNvPr id="320515" name="Rectangle 3">
            <a:extLst>
              <a:ext uri="{FF2B5EF4-FFF2-40B4-BE49-F238E27FC236}">
                <a16:creationId xmlns:a16="http://schemas.microsoft.com/office/drawing/2014/main" id="{6AFECB0B-DD2A-48C2-A3EF-12D7A17C84D7}"/>
              </a:ext>
            </a:extLst>
          </p:cNvPr>
          <p:cNvSpPr>
            <a:spLocks noGrp="1" noChangeArrowheads="1"/>
          </p:cNvSpPr>
          <p:nvPr>
            <p:ph type="body" idx="1"/>
          </p:nvPr>
        </p:nvSpPr>
        <p:spPr>
          <a:xfrm>
            <a:off x="685800" y="2286000"/>
            <a:ext cx="8153400" cy="3544888"/>
          </a:xfrm>
        </p:spPr>
        <p:txBody>
          <a:bodyPr/>
          <a:lstStyle/>
          <a:p>
            <a:pPr eaLnBrk="1" hangingPunct="1">
              <a:lnSpc>
                <a:spcPct val="90000"/>
              </a:lnSpc>
            </a:pPr>
            <a:r>
              <a:rPr lang="en-US" altLang="en-US" sz="2600"/>
              <a:t>Cannot be overly broad or conclusionary</a:t>
            </a:r>
          </a:p>
          <a:p>
            <a:pPr eaLnBrk="1" hangingPunct="1">
              <a:lnSpc>
                <a:spcPct val="90000"/>
              </a:lnSpc>
            </a:pPr>
            <a:endParaRPr lang="en-US" altLang="en-US" sz="2600"/>
          </a:p>
          <a:p>
            <a:pPr eaLnBrk="1" hangingPunct="1">
              <a:lnSpc>
                <a:spcPct val="90000"/>
              </a:lnSpc>
            </a:pPr>
            <a:r>
              <a:rPr lang="en-US" altLang="en-US" sz="2600"/>
              <a:t>Explain with specificity why information needed</a:t>
            </a:r>
          </a:p>
          <a:p>
            <a:pPr eaLnBrk="1" hangingPunct="1">
              <a:lnSpc>
                <a:spcPct val="90000"/>
              </a:lnSpc>
            </a:pPr>
            <a:endParaRPr lang="en-US" altLang="en-US"/>
          </a:p>
          <a:p>
            <a:pPr eaLnBrk="1" hangingPunct="1">
              <a:lnSpc>
                <a:spcPct val="90000"/>
              </a:lnSpc>
            </a:pPr>
            <a:endParaRPr lang="en-US" altLang="en-US"/>
          </a:p>
          <a:p>
            <a:pPr eaLnBrk="1" hangingPunct="1">
              <a:lnSpc>
                <a:spcPct val="90000"/>
              </a:lnSpc>
              <a:buFontTx/>
              <a:buNone/>
            </a:pPr>
            <a:r>
              <a:rPr lang="en-US" altLang="en-US" sz="2000" b="1"/>
              <a:t>FBP, Washington, D.C., 55 FLRA 1250</a:t>
            </a:r>
          </a:p>
        </p:txBody>
      </p:sp>
      <p:sp>
        <p:nvSpPr>
          <p:cNvPr id="2" name="Slide Number Placeholder 1">
            <a:extLst>
              <a:ext uri="{FF2B5EF4-FFF2-40B4-BE49-F238E27FC236}">
                <a16:creationId xmlns:a16="http://schemas.microsoft.com/office/drawing/2014/main" id="{665E6DAE-335B-4C66-8AA7-9728348119F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03CFB6F-EEAB-4700-B944-134DF0B238AA}" type="slidenum">
              <a:rPr lang="en-US" altLang="en-US" smtClean="0"/>
              <a:pPr>
                <a:defRPr/>
              </a:pPr>
              <a:t>193</a:t>
            </a:fld>
            <a:endParaRPr lang="en-US" altLang="en-US"/>
          </a:p>
        </p:txBody>
      </p:sp>
      <p:sp>
        <p:nvSpPr>
          <p:cNvPr id="5" name="Footer Placeholder 2">
            <a:extLst>
              <a:ext uri="{FF2B5EF4-FFF2-40B4-BE49-F238E27FC236}">
                <a16:creationId xmlns:a16="http://schemas.microsoft.com/office/drawing/2014/main" id="{04211DDD-BF74-48EA-BB2C-A66F861B1E3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CCE1B7B6-EE00-4638-B6CC-EDFDD31756A9}"/>
              </a:ext>
            </a:extLst>
          </p:cNvPr>
          <p:cNvSpPr>
            <a:spLocks noGrp="1" noChangeArrowheads="1"/>
          </p:cNvSpPr>
          <p:nvPr>
            <p:ph type="title"/>
          </p:nvPr>
        </p:nvSpPr>
        <p:spPr>
          <a:xfrm>
            <a:off x="-17463" y="26988"/>
            <a:ext cx="9161463" cy="1420812"/>
          </a:xfrm>
        </p:spPr>
        <p:txBody>
          <a:bodyPr/>
          <a:lstStyle/>
          <a:p>
            <a:pPr eaLnBrk="1" hangingPunct="1">
              <a:defRPr/>
            </a:pPr>
            <a:r>
              <a:rPr lang="en-US" dirty="0"/>
              <a:t>Union Requests for Information</a:t>
            </a:r>
            <a:br>
              <a:rPr lang="en-US" dirty="0"/>
            </a:br>
            <a:r>
              <a:rPr lang="en-US" dirty="0"/>
              <a:t>Union Need Not</a:t>
            </a:r>
          </a:p>
        </p:txBody>
      </p:sp>
      <p:sp>
        <p:nvSpPr>
          <p:cNvPr id="322563" name="Rectangle 3">
            <a:extLst>
              <a:ext uri="{FF2B5EF4-FFF2-40B4-BE49-F238E27FC236}">
                <a16:creationId xmlns:a16="http://schemas.microsoft.com/office/drawing/2014/main" id="{80EC661F-7A68-4F27-8F53-09A40C4F9296}"/>
              </a:ext>
            </a:extLst>
          </p:cNvPr>
          <p:cNvSpPr>
            <a:spLocks noGrp="1" noChangeArrowheads="1"/>
          </p:cNvSpPr>
          <p:nvPr>
            <p:ph type="body" idx="1"/>
          </p:nvPr>
        </p:nvSpPr>
        <p:spPr>
          <a:xfrm>
            <a:off x="457200" y="1889125"/>
            <a:ext cx="8229600" cy="4206875"/>
          </a:xfrm>
        </p:spPr>
        <p:txBody>
          <a:bodyPr/>
          <a:lstStyle/>
          <a:p>
            <a:pPr eaLnBrk="1" hangingPunct="1">
              <a:lnSpc>
                <a:spcPct val="90000"/>
              </a:lnSpc>
            </a:pPr>
            <a:r>
              <a:rPr lang="en-US" altLang="en-US" sz="2600"/>
              <a:t>Reveal union strategies</a:t>
            </a:r>
          </a:p>
          <a:p>
            <a:pPr eaLnBrk="1" hangingPunct="1">
              <a:lnSpc>
                <a:spcPct val="90000"/>
              </a:lnSpc>
            </a:pPr>
            <a:endParaRPr lang="en-US" altLang="en-US" sz="1500"/>
          </a:p>
          <a:p>
            <a:pPr eaLnBrk="1" hangingPunct="1">
              <a:lnSpc>
                <a:spcPct val="90000"/>
              </a:lnSpc>
            </a:pPr>
            <a:r>
              <a:rPr lang="en-US" altLang="en-US" sz="2600"/>
              <a:t>Compromise identity of potential grievant wishing anonymity</a:t>
            </a:r>
          </a:p>
          <a:p>
            <a:pPr eaLnBrk="1" hangingPunct="1">
              <a:lnSpc>
                <a:spcPct val="90000"/>
              </a:lnSpc>
            </a:pPr>
            <a:endParaRPr lang="en-US" altLang="en-US" sz="1500"/>
          </a:p>
          <a:p>
            <a:pPr eaLnBrk="1" hangingPunct="1">
              <a:lnSpc>
                <a:spcPct val="90000"/>
              </a:lnSpc>
            </a:pPr>
            <a:r>
              <a:rPr lang="en-US" altLang="en-US" sz="2600"/>
              <a:t>Describe exact nature of agency’s alleged misapplication or violation of policy</a:t>
            </a:r>
          </a:p>
          <a:p>
            <a:pPr lvl="1" eaLnBrk="1" hangingPunct="1">
              <a:lnSpc>
                <a:spcPct val="90000"/>
              </a:lnSpc>
              <a:buFontTx/>
              <a:buNone/>
            </a:pPr>
            <a:endParaRPr lang="en-US" altLang="en-US" sz="2000" b="1"/>
          </a:p>
          <a:p>
            <a:pPr lvl="1" eaLnBrk="1" hangingPunct="1">
              <a:lnSpc>
                <a:spcPct val="90000"/>
              </a:lnSpc>
              <a:buFontTx/>
              <a:buNone/>
            </a:pPr>
            <a:r>
              <a:rPr lang="en-US" altLang="en-US" sz="2000" b="1"/>
              <a:t>Health Care Financing Administration, 56 FLRA 156</a:t>
            </a:r>
          </a:p>
        </p:txBody>
      </p:sp>
      <p:sp>
        <p:nvSpPr>
          <p:cNvPr id="2" name="Slide Number Placeholder 1">
            <a:extLst>
              <a:ext uri="{FF2B5EF4-FFF2-40B4-BE49-F238E27FC236}">
                <a16:creationId xmlns:a16="http://schemas.microsoft.com/office/drawing/2014/main" id="{6433EAF0-4849-4AFB-BBE0-523AA0CB256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496B390-699D-46D8-A65E-2B8710251DBD}" type="slidenum">
              <a:rPr lang="en-US" altLang="en-US" smtClean="0"/>
              <a:pPr>
                <a:defRPr/>
              </a:pPr>
              <a:t>194</a:t>
            </a:fld>
            <a:endParaRPr lang="en-US" altLang="en-US"/>
          </a:p>
        </p:txBody>
      </p:sp>
      <p:sp>
        <p:nvSpPr>
          <p:cNvPr id="5" name="Footer Placeholder 2">
            <a:extLst>
              <a:ext uri="{FF2B5EF4-FFF2-40B4-BE49-F238E27FC236}">
                <a16:creationId xmlns:a16="http://schemas.microsoft.com/office/drawing/2014/main" id="{DBE91FF4-94FF-4A10-8136-AEDEBCC2132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670774BE-DB23-4D94-89D7-D7291D6BFB10}"/>
              </a:ext>
            </a:extLst>
          </p:cNvPr>
          <p:cNvSpPr>
            <a:spLocks noGrp="1" noChangeArrowheads="1"/>
          </p:cNvSpPr>
          <p:nvPr>
            <p:ph type="title"/>
          </p:nvPr>
        </p:nvSpPr>
        <p:spPr>
          <a:xfrm>
            <a:off x="-17463" y="-4763"/>
            <a:ext cx="9144001" cy="1311276"/>
          </a:xfrm>
        </p:spPr>
        <p:txBody>
          <a:bodyPr/>
          <a:lstStyle/>
          <a:p>
            <a:pPr eaLnBrk="1" hangingPunct="1">
              <a:defRPr/>
            </a:pPr>
            <a:r>
              <a:rPr lang="en-US" dirty="0"/>
              <a:t>Personal Identifiers in Information </a:t>
            </a:r>
          </a:p>
        </p:txBody>
      </p:sp>
      <p:sp>
        <p:nvSpPr>
          <p:cNvPr id="324611" name="Rectangle 3">
            <a:extLst>
              <a:ext uri="{FF2B5EF4-FFF2-40B4-BE49-F238E27FC236}">
                <a16:creationId xmlns:a16="http://schemas.microsoft.com/office/drawing/2014/main" id="{917F0FE2-3B92-47E3-A2CE-26ED72891802}"/>
              </a:ext>
            </a:extLst>
          </p:cNvPr>
          <p:cNvSpPr>
            <a:spLocks noGrp="1" noChangeArrowheads="1"/>
          </p:cNvSpPr>
          <p:nvPr>
            <p:ph type="body" idx="1"/>
          </p:nvPr>
        </p:nvSpPr>
        <p:spPr>
          <a:xfrm>
            <a:off x="579438" y="2054225"/>
            <a:ext cx="7948612" cy="2914650"/>
          </a:xfrm>
        </p:spPr>
        <p:txBody>
          <a:bodyPr/>
          <a:lstStyle/>
          <a:p>
            <a:pPr marL="858838" indent="-411163" eaLnBrk="1" hangingPunct="1">
              <a:lnSpc>
                <a:spcPct val="90000"/>
              </a:lnSpc>
              <a:buFontTx/>
              <a:buNone/>
            </a:pPr>
            <a:r>
              <a:rPr lang="en-US" altLang="en-US" sz="2800"/>
              <a:t>Names, social security numbers, etc.</a:t>
            </a:r>
            <a:r>
              <a:rPr lang="en-US" altLang="en-US" sz="2400"/>
              <a:t> </a:t>
            </a:r>
          </a:p>
          <a:p>
            <a:pPr marL="858838" indent="-411163" eaLnBrk="1" hangingPunct="1">
              <a:lnSpc>
                <a:spcPct val="90000"/>
              </a:lnSpc>
            </a:pPr>
            <a:r>
              <a:rPr lang="en-US" altLang="en-US" sz="2400"/>
              <a:t>Unions must establish a </a:t>
            </a:r>
            <a:r>
              <a:rPr lang="en-US" altLang="en-US" sz="2400" i="1"/>
              <a:t>separate particularized need</a:t>
            </a:r>
            <a:r>
              <a:rPr lang="en-US" altLang="en-US" sz="2400"/>
              <a:t> for personal identifiers </a:t>
            </a:r>
            <a:r>
              <a:rPr lang="en-US" altLang="en-US" sz="2400" i="1"/>
              <a:t>in addition</a:t>
            </a:r>
            <a:r>
              <a:rPr lang="en-US" altLang="en-US" sz="2400"/>
              <a:t> to its need for information as a whole</a:t>
            </a:r>
          </a:p>
          <a:p>
            <a:pPr marL="858838" indent="-411163" eaLnBrk="1" hangingPunct="1">
              <a:lnSpc>
                <a:spcPct val="90000"/>
              </a:lnSpc>
            </a:pPr>
            <a:endParaRPr lang="en-US" altLang="en-US" sz="1000"/>
          </a:p>
          <a:p>
            <a:pPr marL="858838" indent="-411163" eaLnBrk="1" hangingPunct="1">
              <a:lnSpc>
                <a:spcPct val="90000"/>
              </a:lnSpc>
            </a:pPr>
            <a:r>
              <a:rPr lang="en-US" altLang="en-US" sz="2400"/>
              <a:t>When information without identifiers is better than nothing, union should request the information both with and </a:t>
            </a:r>
            <a:r>
              <a:rPr lang="en-US" altLang="en-US" sz="2400" i="1"/>
              <a:t>(in the alternative</a:t>
            </a:r>
            <a:r>
              <a:rPr lang="en-US" altLang="en-US" sz="2400"/>
              <a:t>) without the identifiers*</a:t>
            </a:r>
          </a:p>
          <a:p>
            <a:pPr marL="858838" indent="-411163" eaLnBrk="1" hangingPunct="1">
              <a:lnSpc>
                <a:spcPct val="90000"/>
              </a:lnSpc>
            </a:pPr>
            <a:endParaRPr lang="en-US" altLang="en-US" sz="2400"/>
          </a:p>
        </p:txBody>
      </p:sp>
      <p:sp>
        <p:nvSpPr>
          <p:cNvPr id="324612" name="Rectangle 4">
            <a:extLst>
              <a:ext uri="{FF2B5EF4-FFF2-40B4-BE49-F238E27FC236}">
                <a16:creationId xmlns:a16="http://schemas.microsoft.com/office/drawing/2014/main" id="{D0579D07-706D-4D9D-94EE-0E7A9F7CFF7C}"/>
              </a:ext>
            </a:extLst>
          </p:cNvPr>
          <p:cNvSpPr>
            <a:spLocks noChangeArrowheads="1"/>
          </p:cNvSpPr>
          <p:nvPr/>
        </p:nvSpPr>
        <p:spPr bwMode="auto">
          <a:xfrm>
            <a:off x="819150" y="5302250"/>
            <a:ext cx="7470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i="1">
                <a:latin typeface="ITC Kabel Medium"/>
              </a:rPr>
              <a:t>*</a:t>
            </a:r>
            <a:r>
              <a:rPr lang="en-US" altLang="en-US" sz="2000" i="1">
                <a:latin typeface="ITC Kabel Medium"/>
              </a:rPr>
              <a:t>Failure to request both may result in no information being obtained</a:t>
            </a:r>
          </a:p>
        </p:txBody>
      </p:sp>
      <p:sp>
        <p:nvSpPr>
          <p:cNvPr id="2" name="Slide Number Placeholder 1">
            <a:extLst>
              <a:ext uri="{FF2B5EF4-FFF2-40B4-BE49-F238E27FC236}">
                <a16:creationId xmlns:a16="http://schemas.microsoft.com/office/drawing/2014/main" id="{B44072B3-0AB2-483D-85AE-33CE27184B5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CCFA22E-FCCC-4D38-8277-C44C11E872B5}" type="slidenum">
              <a:rPr lang="en-US" altLang="en-US" smtClean="0"/>
              <a:pPr>
                <a:defRPr/>
              </a:pPr>
              <a:t>195</a:t>
            </a:fld>
            <a:endParaRPr lang="en-US" altLang="en-US"/>
          </a:p>
        </p:txBody>
      </p:sp>
      <p:sp>
        <p:nvSpPr>
          <p:cNvPr id="6" name="Footer Placeholder 2">
            <a:extLst>
              <a:ext uri="{FF2B5EF4-FFF2-40B4-BE49-F238E27FC236}">
                <a16:creationId xmlns:a16="http://schemas.microsoft.com/office/drawing/2014/main" id="{6A7D02AE-AACD-42E4-9A25-D316762BE36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8C9744F8-57E8-477F-9392-A9EDD0D7B3BA}"/>
              </a:ext>
            </a:extLst>
          </p:cNvPr>
          <p:cNvSpPr>
            <a:spLocks noGrp="1" noChangeArrowheads="1"/>
          </p:cNvSpPr>
          <p:nvPr>
            <p:ph type="title"/>
          </p:nvPr>
        </p:nvSpPr>
        <p:spPr>
          <a:xfrm>
            <a:off x="-19050" y="0"/>
            <a:ext cx="9144000" cy="1190625"/>
          </a:xfrm>
        </p:spPr>
        <p:txBody>
          <a:bodyPr/>
          <a:lstStyle/>
          <a:p>
            <a:pPr eaLnBrk="1" hangingPunct="1">
              <a:defRPr/>
            </a:pPr>
            <a:r>
              <a:rPr lang="en-US" dirty="0"/>
              <a:t>Admissibility Rules</a:t>
            </a:r>
          </a:p>
        </p:txBody>
      </p:sp>
      <p:sp>
        <p:nvSpPr>
          <p:cNvPr id="325635" name="Rectangle 3">
            <a:extLst>
              <a:ext uri="{FF2B5EF4-FFF2-40B4-BE49-F238E27FC236}">
                <a16:creationId xmlns:a16="http://schemas.microsoft.com/office/drawing/2014/main" id="{E6060FE9-AD89-4131-B910-73209E1F6303}"/>
              </a:ext>
            </a:extLst>
          </p:cNvPr>
          <p:cNvSpPr>
            <a:spLocks noGrp="1" noChangeArrowheads="1"/>
          </p:cNvSpPr>
          <p:nvPr>
            <p:ph type="body" idx="1"/>
          </p:nvPr>
        </p:nvSpPr>
        <p:spPr>
          <a:xfrm>
            <a:off x="658813" y="2308225"/>
            <a:ext cx="7848600" cy="3646488"/>
          </a:xfrm>
        </p:spPr>
        <p:txBody>
          <a:bodyPr/>
          <a:lstStyle/>
          <a:p>
            <a:pPr marL="0" indent="1588" eaLnBrk="1" hangingPunct="1">
              <a:buFontTx/>
              <a:buNone/>
              <a:defRPr/>
            </a:pPr>
            <a:r>
              <a:rPr lang="en-US" altLang="en-US" sz="2600" dirty="0"/>
              <a:t>Rules of other forums on admissibility of evidence do not govern “necessity” of information under statute</a:t>
            </a:r>
          </a:p>
          <a:p>
            <a:pPr marL="0" indent="0" eaLnBrk="1" hangingPunct="1">
              <a:buFontTx/>
              <a:buNone/>
              <a:defRPr/>
            </a:pPr>
            <a:endParaRPr lang="en-US" altLang="en-US" dirty="0"/>
          </a:p>
          <a:p>
            <a:pPr eaLnBrk="1" hangingPunct="1">
              <a:defRPr/>
            </a:pPr>
            <a:endParaRPr lang="en-US" altLang="en-US" dirty="0"/>
          </a:p>
          <a:p>
            <a:pPr eaLnBrk="1" hangingPunct="1">
              <a:buFontTx/>
              <a:buNone/>
              <a:defRPr/>
            </a:pPr>
            <a:r>
              <a:rPr lang="en-US" altLang="en-US" sz="2000" dirty="0"/>
              <a:t>FBP, Washington, D.C., 55 FLRA 1250</a:t>
            </a:r>
          </a:p>
        </p:txBody>
      </p:sp>
      <p:sp>
        <p:nvSpPr>
          <p:cNvPr id="2" name="Slide Number Placeholder 1">
            <a:extLst>
              <a:ext uri="{FF2B5EF4-FFF2-40B4-BE49-F238E27FC236}">
                <a16:creationId xmlns:a16="http://schemas.microsoft.com/office/drawing/2014/main" id="{B5C6F0E7-F90B-4890-9593-BE330E92E7B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64D128E-A050-4EB4-B42F-ACEDCB4DBD76}" type="slidenum">
              <a:rPr lang="en-US" altLang="en-US" smtClean="0"/>
              <a:pPr>
                <a:defRPr/>
              </a:pPr>
              <a:t>196</a:t>
            </a:fld>
            <a:endParaRPr lang="en-US" altLang="en-US"/>
          </a:p>
        </p:txBody>
      </p:sp>
      <p:sp>
        <p:nvSpPr>
          <p:cNvPr id="5" name="Footer Placeholder 2">
            <a:extLst>
              <a:ext uri="{FF2B5EF4-FFF2-40B4-BE49-F238E27FC236}">
                <a16:creationId xmlns:a16="http://schemas.microsoft.com/office/drawing/2014/main" id="{5A0E0D37-4B11-48FC-9492-0DE52CA093B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370FEBCE-1709-46F3-8691-85BFC01476B5}"/>
              </a:ext>
            </a:extLst>
          </p:cNvPr>
          <p:cNvSpPr>
            <a:spLocks noGrp="1" noChangeArrowheads="1"/>
          </p:cNvSpPr>
          <p:nvPr>
            <p:ph type="title"/>
          </p:nvPr>
        </p:nvSpPr>
        <p:spPr>
          <a:xfrm>
            <a:off x="0" y="0"/>
            <a:ext cx="9144000" cy="1190625"/>
          </a:xfrm>
        </p:spPr>
        <p:txBody>
          <a:bodyPr/>
          <a:lstStyle/>
          <a:p>
            <a:pPr eaLnBrk="1" hangingPunct="1">
              <a:defRPr/>
            </a:pPr>
            <a:r>
              <a:rPr lang="en-US" dirty="0"/>
              <a:t>Sanitized Information</a:t>
            </a:r>
          </a:p>
        </p:txBody>
      </p:sp>
      <p:sp>
        <p:nvSpPr>
          <p:cNvPr id="328707" name="Rectangle 3">
            <a:extLst>
              <a:ext uri="{FF2B5EF4-FFF2-40B4-BE49-F238E27FC236}">
                <a16:creationId xmlns:a16="http://schemas.microsoft.com/office/drawing/2014/main" id="{E9218F7D-D3B5-4B7B-BF73-93722BA3105F}"/>
              </a:ext>
            </a:extLst>
          </p:cNvPr>
          <p:cNvSpPr>
            <a:spLocks noGrp="1" noChangeArrowheads="1"/>
          </p:cNvSpPr>
          <p:nvPr>
            <p:ph type="body" idx="1"/>
          </p:nvPr>
        </p:nvSpPr>
        <p:spPr>
          <a:xfrm>
            <a:off x="609600" y="2209800"/>
            <a:ext cx="7848600" cy="3697288"/>
          </a:xfrm>
        </p:spPr>
        <p:txBody>
          <a:bodyPr/>
          <a:lstStyle/>
          <a:p>
            <a:pPr eaLnBrk="1" hangingPunct="1">
              <a:buFontTx/>
              <a:buNone/>
            </a:pPr>
            <a:r>
              <a:rPr lang="en-US" altLang="en-US"/>
              <a:t>	</a:t>
            </a:r>
            <a:r>
              <a:rPr lang="en-US" altLang="en-US" sz="2600"/>
              <a:t>The redaction of documents to permit disclosure of nonexempt portions is appropriate</a:t>
            </a:r>
          </a:p>
          <a:p>
            <a:pPr eaLnBrk="1" hangingPunct="1">
              <a:buFontTx/>
              <a:buNone/>
            </a:pPr>
            <a:endParaRPr lang="en-US" altLang="en-US"/>
          </a:p>
          <a:p>
            <a:pPr eaLnBrk="1" hangingPunct="1">
              <a:buFontTx/>
              <a:buNone/>
            </a:pPr>
            <a:r>
              <a:rPr lang="en-US" altLang="en-US" sz="2400" b="1"/>
              <a:t>	</a:t>
            </a:r>
            <a:r>
              <a:rPr lang="en-US" altLang="en-US" sz="2000" b="1"/>
              <a:t>Health Care Financial Administration, 56 FLRA No. 79</a:t>
            </a:r>
          </a:p>
        </p:txBody>
      </p:sp>
      <p:sp>
        <p:nvSpPr>
          <p:cNvPr id="2" name="Slide Number Placeholder 1">
            <a:extLst>
              <a:ext uri="{FF2B5EF4-FFF2-40B4-BE49-F238E27FC236}">
                <a16:creationId xmlns:a16="http://schemas.microsoft.com/office/drawing/2014/main" id="{DD5FD4CD-10E8-4A9B-B65E-34427CF7F25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560AE5A-6DE9-4D66-8F88-919DF88D07DB}" type="slidenum">
              <a:rPr lang="en-US" altLang="en-US" smtClean="0"/>
              <a:pPr>
                <a:defRPr/>
              </a:pPr>
              <a:t>197</a:t>
            </a:fld>
            <a:endParaRPr lang="en-US" altLang="en-US"/>
          </a:p>
        </p:txBody>
      </p:sp>
      <p:sp>
        <p:nvSpPr>
          <p:cNvPr id="5" name="Footer Placeholder 2">
            <a:extLst>
              <a:ext uri="{FF2B5EF4-FFF2-40B4-BE49-F238E27FC236}">
                <a16:creationId xmlns:a16="http://schemas.microsoft.com/office/drawing/2014/main" id="{B8B58842-3D1D-4868-8B8F-00F9EBEF86B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51C84F6F-3D94-423C-9FA3-6C6A437C9A08}"/>
              </a:ext>
            </a:extLst>
          </p:cNvPr>
          <p:cNvSpPr>
            <a:spLocks noGrp="1" noChangeArrowheads="1"/>
          </p:cNvSpPr>
          <p:nvPr>
            <p:ph type="title"/>
          </p:nvPr>
        </p:nvSpPr>
        <p:spPr>
          <a:xfrm>
            <a:off x="-6350" y="0"/>
            <a:ext cx="9144000" cy="1219200"/>
          </a:xfrm>
        </p:spPr>
        <p:txBody>
          <a:bodyPr/>
          <a:lstStyle/>
          <a:p>
            <a:pPr eaLnBrk="1" hangingPunct="1">
              <a:defRPr/>
            </a:pPr>
            <a:r>
              <a:rPr lang="en-US" dirty="0"/>
              <a:t>Personal Identifiers</a:t>
            </a:r>
          </a:p>
        </p:txBody>
      </p:sp>
      <p:sp>
        <p:nvSpPr>
          <p:cNvPr id="330755" name="Rectangle 3">
            <a:extLst>
              <a:ext uri="{FF2B5EF4-FFF2-40B4-BE49-F238E27FC236}">
                <a16:creationId xmlns:a16="http://schemas.microsoft.com/office/drawing/2014/main" id="{F8154CC8-4AB6-4F45-9EAC-026EA8E30B1A}"/>
              </a:ext>
            </a:extLst>
          </p:cNvPr>
          <p:cNvSpPr>
            <a:spLocks noGrp="1" noChangeArrowheads="1"/>
          </p:cNvSpPr>
          <p:nvPr>
            <p:ph type="body" idx="1"/>
          </p:nvPr>
        </p:nvSpPr>
        <p:spPr>
          <a:xfrm>
            <a:off x="533400" y="1828800"/>
            <a:ext cx="8077200" cy="4699000"/>
          </a:xfrm>
        </p:spPr>
        <p:txBody>
          <a:bodyPr/>
          <a:lstStyle/>
          <a:p>
            <a:pPr eaLnBrk="1" hangingPunct="1">
              <a:lnSpc>
                <a:spcPct val="90000"/>
              </a:lnSpc>
            </a:pPr>
            <a:r>
              <a:rPr lang="en-US" altLang="en-US" sz="2400"/>
              <a:t>The Authority has </a:t>
            </a:r>
            <a:r>
              <a:rPr lang="en-US" altLang="en-US" sz="2400" i="1"/>
              <a:t>rarely</a:t>
            </a:r>
            <a:r>
              <a:rPr lang="en-US" altLang="en-US" sz="2400"/>
              <a:t> found that unions have a particularized need for </a:t>
            </a:r>
            <a:r>
              <a:rPr lang="en-US" altLang="en-US" sz="2400" i="1"/>
              <a:t>personal identifiers</a:t>
            </a:r>
          </a:p>
          <a:p>
            <a:pPr eaLnBrk="1" hangingPunct="1">
              <a:lnSpc>
                <a:spcPct val="90000"/>
              </a:lnSpc>
            </a:pPr>
            <a:endParaRPr lang="en-US" altLang="en-US" sz="2400" i="1"/>
          </a:p>
          <a:p>
            <a:pPr eaLnBrk="1" hangingPunct="1">
              <a:lnSpc>
                <a:spcPct val="90000"/>
              </a:lnSpc>
            </a:pPr>
            <a:r>
              <a:rPr lang="en-US" altLang="en-US" sz="2400"/>
              <a:t>A union’s right to be furnished information </a:t>
            </a:r>
            <a:r>
              <a:rPr lang="en-US" altLang="en-US" sz="2400" i="1"/>
              <a:t>has been lost</a:t>
            </a:r>
            <a:r>
              <a:rPr lang="en-US" altLang="en-US" sz="2400"/>
              <a:t> where the union</a:t>
            </a:r>
          </a:p>
          <a:p>
            <a:pPr eaLnBrk="1" hangingPunct="1">
              <a:lnSpc>
                <a:spcPct val="90000"/>
              </a:lnSpc>
            </a:pPr>
            <a:endParaRPr lang="en-US" altLang="en-US" sz="2400"/>
          </a:p>
          <a:p>
            <a:pPr lvl="1" eaLnBrk="1" hangingPunct="1">
              <a:lnSpc>
                <a:spcPct val="90000"/>
              </a:lnSpc>
            </a:pPr>
            <a:r>
              <a:rPr lang="en-US" altLang="en-US" sz="2400" i="1"/>
              <a:t>Sought information with personal identifiers</a:t>
            </a:r>
          </a:p>
          <a:p>
            <a:pPr lvl="1" eaLnBrk="1" hangingPunct="1">
              <a:lnSpc>
                <a:spcPct val="90000"/>
              </a:lnSpc>
            </a:pPr>
            <a:r>
              <a:rPr lang="en-US" altLang="en-US" sz="2400" i="1"/>
              <a:t>And did not also request the information without the identifiers (in the alternative)</a:t>
            </a:r>
          </a:p>
          <a:p>
            <a:pPr eaLnBrk="1" hangingPunct="1">
              <a:lnSpc>
                <a:spcPct val="90000"/>
              </a:lnSpc>
            </a:pPr>
            <a:endParaRPr lang="en-US" altLang="en-US" sz="2400" i="1"/>
          </a:p>
        </p:txBody>
      </p:sp>
      <p:sp>
        <p:nvSpPr>
          <p:cNvPr id="2" name="Slide Number Placeholder 1">
            <a:extLst>
              <a:ext uri="{FF2B5EF4-FFF2-40B4-BE49-F238E27FC236}">
                <a16:creationId xmlns:a16="http://schemas.microsoft.com/office/drawing/2014/main" id="{7DEAAC6A-5B03-452A-AA10-E6F10C75823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5A19D45-8352-445C-9F25-105B95B8BD9B}" type="slidenum">
              <a:rPr lang="en-US" altLang="en-US" smtClean="0"/>
              <a:pPr>
                <a:defRPr/>
              </a:pPr>
              <a:t>198</a:t>
            </a:fld>
            <a:endParaRPr lang="en-US" altLang="en-US"/>
          </a:p>
        </p:txBody>
      </p:sp>
      <p:sp>
        <p:nvSpPr>
          <p:cNvPr id="5" name="Footer Placeholder 2">
            <a:extLst>
              <a:ext uri="{FF2B5EF4-FFF2-40B4-BE49-F238E27FC236}">
                <a16:creationId xmlns:a16="http://schemas.microsoft.com/office/drawing/2014/main" id="{2848D4BF-CD8A-4457-9E0A-D90CE966381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7C302258-01CC-4FFE-809E-6B3704532118}"/>
              </a:ext>
            </a:extLst>
          </p:cNvPr>
          <p:cNvSpPr>
            <a:spLocks noGrp="1" noChangeArrowheads="1"/>
          </p:cNvSpPr>
          <p:nvPr>
            <p:ph type="title"/>
          </p:nvPr>
        </p:nvSpPr>
        <p:spPr>
          <a:xfrm>
            <a:off x="0" y="0"/>
            <a:ext cx="9144000" cy="1419225"/>
          </a:xfrm>
        </p:spPr>
        <p:txBody>
          <a:bodyPr/>
          <a:lstStyle/>
          <a:p>
            <a:pPr eaLnBrk="1" hangingPunct="1">
              <a:defRPr/>
            </a:pPr>
            <a:r>
              <a:rPr lang="en-US" dirty="0"/>
              <a:t>Union Requests for Information</a:t>
            </a:r>
            <a:br>
              <a:rPr lang="en-US" dirty="0"/>
            </a:br>
            <a:r>
              <a:rPr lang="en-US" dirty="0"/>
              <a:t>Agency Responses to Requests</a:t>
            </a:r>
          </a:p>
        </p:txBody>
      </p:sp>
      <p:sp>
        <p:nvSpPr>
          <p:cNvPr id="332803" name="Rectangle 3">
            <a:extLst>
              <a:ext uri="{FF2B5EF4-FFF2-40B4-BE49-F238E27FC236}">
                <a16:creationId xmlns:a16="http://schemas.microsoft.com/office/drawing/2014/main" id="{B319E097-FCD7-4377-A197-DDEB43D942B5}"/>
              </a:ext>
            </a:extLst>
          </p:cNvPr>
          <p:cNvSpPr>
            <a:spLocks noGrp="1" noChangeArrowheads="1"/>
          </p:cNvSpPr>
          <p:nvPr>
            <p:ph type="body" idx="1"/>
          </p:nvPr>
        </p:nvSpPr>
        <p:spPr>
          <a:xfrm>
            <a:off x="0" y="1828800"/>
            <a:ext cx="9144000" cy="4864100"/>
          </a:xfrm>
        </p:spPr>
        <p:txBody>
          <a:bodyPr/>
          <a:lstStyle/>
          <a:p>
            <a:pPr marL="912813" indent="-411163" defTabSz="800100" eaLnBrk="1" hangingPunct="1"/>
            <a:r>
              <a:rPr lang="en-US" altLang="en-US" sz="2400"/>
              <a:t>Agencies must respond with more than conclusory rejections or bare assertions</a:t>
            </a:r>
          </a:p>
          <a:p>
            <a:pPr marL="912813" indent="-411163" defTabSz="800100" eaLnBrk="1" hangingPunct="1"/>
            <a:r>
              <a:rPr lang="en-US" altLang="en-US" sz="2400"/>
              <a:t>Agency must communicate and explain</a:t>
            </a:r>
          </a:p>
          <a:p>
            <a:pPr marL="1436688" lvl="1" defTabSz="800100" eaLnBrk="1" hangingPunct="1"/>
            <a:r>
              <a:rPr lang="en-US" altLang="en-US" sz="2400" i="1"/>
              <a:t>Its countervailing interest, if any, to the union’s “particularized need”</a:t>
            </a:r>
          </a:p>
          <a:p>
            <a:pPr marL="1436688" lvl="1" defTabSz="800100" eaLnBrk="1" hangingPunct="1"/>
            <a:r>
              <a:rPr lang="en-US" altLang="en-US" sz="2400" i="1"/>
              <a:t>What other reasons under section 7114(b)(4) it believes exist for not disclosing the information</a:t>
            </a:r>
          </a:p>
          <a:p>
            <a:pPr marL="912813" indent="-411163" defTabSz="800100" eaLnBrk="1" hangingPunct="1"/>
            <a:r>
              <a:rPr lang="en-US" altLang="en-US" sz="2400"/>
              <a:t>Agency doubts as to the merits of underlying grievances not countervailing interest</a:t>
            </a:r>
          </a:p>
        </p:txBody>
      </p:sp>
      <p:sp>
        <p:nvSpPr>
          <p:cNvPr id="2" name="Slide Number Placeholder 1">
            <a:extLst>
              <a:ext uri="{FF2B5EF4-FFF2-40B4-BE49-F238E27FC236}">
                <a16:creationId xmlns:a16="http://schemas.microsoft.com/office/drawing/2014/main" id="{02FBF744-4789-4485-9AC5-4E68F6704AF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7E3AF73-20C8-4C99-BEFF-C2989FC987D5}" type="slidenum">
              <a:rPr lang="en-US" altLang="en-US" smtClean="0"/>
              <a:pPr>
                <a:defRPr/>
              </a:pPr>
              <a:t>199</a:t>
            </a:fld>
            <a:endParaRPr lang="en-US" altLang="en-US"/>
          </a:p>
        </p:txBody>
      </p:sp>
      <p:sp>
        <p:nvSpPr>
          <p:cNvPr id="5" name="Footer Placeholder 2">
            <a:extLst>
              <a:ext uri="{FF2B5EF4-FFF2-40B4-BE49-F238E27FC236}">
                <a16:creationId xmlns:a16="http://schemas.microsoft.com/office/drawing/2014/main" id="{B2D700AE-3BF9-4E6B-98F7-1454B4CAF62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52F3C44-7153-456D-A322-CE6C0B0764D3}"/>
              </a:ext>
            </a:extLst>
          </p:cNvPr>
          <p:cNvSpPr>
            <a:spLocks noGrp="1" noChangeArrowheads="1"/>
          </p:cNvSpPr>
          <p:nvPr>
            <p:ph type="title"/>
          </p:nvPr>
        </p:nvSpPr>
        <p:spPr>
          <a:xfrm>
            <a:off x="457200" y="228600"/>
            <a:ext cx="8229600" cy="990600"/>
          </a:xfrm>
        </p:spPr>
        <p:txBody>
          <a:bodyPr/>
          <a:lstStyle/>
          <a:p>
            <a:pPr eaLnBrk="1" hangingPunct="1">
              <a:defRPr/>
            </a:pPr>
            <a:r>
              <a:rPr lang="en-US" dirty="0">
                <a:solidFill>
                  <a:schemeClr val="tx1"/>
                </a:solidFill>
              </a:rPr>
              <a:t>Course Objectives</a:t>
            </a:r>
          </a:p>
        </p:txBody>
      </p:sp>
      <p:sp>
        <p:nvSpPr>
          <p:cNvPr id="10243" name="Rectangle 3">
            <a:extLst>
              <a:ext uri="{FF2B5EF4-FFF2-40B4-BE49-F238E27FC236}">
                <a16:creationId xmlns:a16="http://schemas.microsoft.com/office/drawing/2014/main" id="{4DBBDC18-9BE2-4A8D-92B3-1C1DA1D2E002}"/>
              </a:ext>
            </a:extLst>
          </p:cNvPr>
          <p:cNvSpPr>
            <a:spLocks noGrp="1" noChangeArrowheads="1"/>
          </p:cNvSpPr>
          <p:nvPr>
            <p:ph type="body" idx="1"/>
          </p:nvPr>
        </p:nvSpPr>
        <p:spPr>
          <a:xfrm>
            <a:off x="304800" y="1219200"/>
            <a:ext cx="8686800" cy="4876800"/>
          </a:xfrm>
        </p:spPr>
        <p:txBody>
          <a:bodyPr/>
          <a:lstStyle/>
          <a:p>
            <a:pPr marL="609600" indent="-609600" eaLnBrk="1" hangingPunct="1">
              <a:lnSpc>
                <a:spcPct val="150000"/>
              </a:lnSpc>
              <a:buFont typeface="Wingdings" panose="05000000000000000000" pitchFamily="2" charset="2"/>
              <a:buAutoNum type="arabicPeriod"/>
              <a:defRPr/>
            </a:pPr>
            <a:r>
              <a:rPr lang="en-US" altLang="en-US" sz="2000" dirty="0"/>
              <a:t>Provide understanding of how collective bargaining process works.</a:t>
            </a:r>
          </a:p>
          <a:p>
            <a:pPr marL="609600" indent="-609600" eaLnBrk="1" hangingPunct="1">
              <a:lnSpc>
                <a:spcPct val="150000"/>
              </a:lnSpc>
              <a:buFont typeface="Wingdings" panose="05000000000000000000" pitchFamily="2" charset="2"/>
              <a:buAutoNum type="arabicPeriod"/>
              <a:defRPr/>
            </a:pPr>
            <a:r>
              <a:rPr lang="en-US" altLang="en-US" sz="2000" dirty="0"/>
              <a:t>Understand duty to bargain and negotiability.</a:t>
            </a:r>
          </a:p>
          <a:p>
            <a:pPr marL="609600" indent="-609600" eaLnBrk="1" hangingPunct="1">
              <a:lnSpc>
                <a:spcPct val="150000"/>
              </a:lnSpc>
              <a:buFont typeface="Wingdings" panose="05000000000000000000" pitchFamily="2" charset="2"/>
              <a:buAutoNum type="arabicPeriod"/>
              <a:defRPr/>
            </a:pPr>
            <a:r>
              <a:rPr lang="en-US" altLang="en-US" sz="2000" dirty="0"/>
              <a:t>Difference between change bargaining and term negotiations.</a:t>
            </a:r>
          </a:p>
          <a:p>
            <a:pPr marL="609600" indent="-609600" eaLnBrk="1" hangingPunct="1">
              <a:lnSpc>
                <a:spcPct val="150000"/>
              </a:lnSpc>
              <a:buFont typeface="Wingdings" panose="05000000000000000000" pitchFamily="2" charset="2"/>
              <a:buAutoNum type="arabicPeriod"/>
              <a:defRPr/>
            </a:pPr>
            <a:r>
              <a:rPr lang="en-US" altLang="en-US" sz="2000" dirty="0"/>
              <a:t>How to prepare for bargaining.</a:t>
            </a:r>
          </a:p>
          <a:p>
            <a:pPr marL="609600" indent="-609600" eaLnBrk="1" hangingPunct="1">
              <a:lnSpc>
                <a:spcPct val="150000"/>
              </a:lnSpc>
              <a:buFont typeface="Wingdings" panose="05000000000000000000" pitchFamily="2" charset="2"/>
              <a:buAutoNum type="arabicPeriod"/>
              <a:defRPr/>
            </a:pPr>
            <a:r>
              <a:rPr lang="en-US" altLang="en-US" sz="2000" dirty="0"/>
              <a:t>The value of communication and trust in collective bargaining.</a:t>
            </a:r>
          </a:p>
          <a:p>
            <a:pPr marL="609600" indent="-609600" eaLnBrk="1" hangingPunct="1">
              <a:lnSpc>
                <a:spcPct val="150000"/>
              </a:lnSpc>
              <a:buFont typeface="Wingdings" panose="05000000000000000000" pitchFamily="2" charset="2"/>
              <a:buAutoNum type="arabicPeriod"/>
              <a:defRPr/>
            </a:pPr>
            <a:r>
              <a:rPr lang="en-US" altLang="en-US" sz="2000" dirty="0"/>
              <a:t>Importance of developing good ground rules.</a:t>
            </a:r>
          </a:p>
          <a:p>
            <a:pPr marL="609600" indent="-609600" eaLnBrk="1" hangingPunct="1">
              <a:lnSpc>
                <a:spcPct val="150000"/>
              </a:lnSpc>
              <a:buFont typeface="Wingdings" panose="05000000000000000000" pitchFamily="2" charset="2"/>
              <a:buAutoNum type="arabicPeriod"/>
              <a:defRPr/>
            </a:pPr>
            <a:r>
              <a:rPr lang="en-US" altLang="en-US" sz="2000" dirty="0"/>
              <a:t>How to prepare for bargaining.</a:t>
            </a:r>
          </a:p>
          <a:p>
            <a:pPr marL="609600" indent="-609600" eaLnBrk="1" hangingPunct="1">
              <a:lnSpc>
                <a:spcPct val="150000"/>
              </a:lnSpc>
              <a:buFont typeface="Wingdings" panose="05000000000000000000" pitchFamily="2" charset="2"/>
              <a:buAutoNum type="arabicPeriod"/>
              <a:defRPr/>
            </a:pPr>
            <a:r>
              <a:rPr lang="en-US" altLang="en-US" sz="2000" dirty="0"/>
              <a:t>Provide hands on practice engaging in negotiation exercises.</a:t>
            </a:r>
          </a:p>
          <a:p>
            <a:pPr marL="609600" indent="-609600" eaLnBrk="1" hangingPunct="1">
              <a:lnSpc>
                <a:spcPct val="150000"/>
              </a:lnSpc>
              <a:buFont typeface="Wingdings" panose="05000000000000000000" pitchFamily="2" charset="2"/>
              <a:buAutoNum type="arabicPeriod"/>
              <a:defRPr/>
            </a:pPr>
            <a:r>
              <a:rPr lang="en-US" altLang="en-US" sz="2000" dirty="0"/>
              <a:t>Provide an understanding of how to negotiate.</a:t>
            </a:r>
          </a:p>
          <a:p>
            <a:pPr marL="609600" indent="-609600" eaLnBrk="1" hangingPunct="1">
              <a:lnSpc>
                <a:spcPct val="80000"/>
              </a:lnSpc>
              <a:buFont typeface="Wingdings" panose="05000000000000000000" pitchFamily="2" charset="2"/>
              <a:buAutoNum type="arabicPeriod"/>
              <a:defRPr/>
            </a:pPr>
            <a:endParaRPr lang="en-US" altLang="en-US" sz="2000" dirty="0"/>
          </a:p>
          <a:p>
            <a:pPr marL="0" indent="0" eaLnBrk="1" hangingPunct="1">
              <a:lnSpc>
                <a:spcPct val="80000"/>
              </a:lnSpc>
              <a:buFontTx/>
              <a:buNone/>
              <a:defRPr/>
            </a:pPr>
            <a:endParaRPr lang="en-US" altLang="en-US" sz="2400" dirty="0"/>
          </a:p>
          <a:p>
            <a:pPr marL="609600" indent="-609600" eaLnBrk="1" hangingPunct="1">
              <a:lnSpc>
                <a:spcPct val="80000"/>
              </a:lnSpc>
              <a:buFont typeface="Wingdings" panose="05000000000000000000" pitchFamily="2" charset="2"/>
              <a:buAutoNum type="arabicPeriod"/>
              <a:defRPr/>
            </a:pPr>
            <a:endParaRPr lang="en-US" altLang="en-US" sz="2000" dirty="0"/>
          </a:p>
        </p:txBody>
      </p:sp>
      <p:sp>
        <p:nvSpPr>
          <p:cNvPr id="2" name="Slide Number Placeholder 1">
            <a:extLst>
              <a:ext uri="{FF2B5EF4-FFF2-40B4-BE49-F238E27FC236}">
                <a16:creationId xmlns:a16="http://schemas.microsoft.com/office/drawing/2014/main" id="{B4C0787A-A504-4506-9635-B33DADC374E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866C0DE-97F6-48D7-9ABB-02491FDBC86D}" type="slidenum">
              <a:rPr lang="en-US" altLang="en-US" smtClean="0"/>
              <a:pPr>
                <a:defRPr/>
              </a:pPr>
              <a:t>2</a:t>
            </a:fld>
            <a:endParaRPr lang="en-US" altLang="en-US"/>
          </a:p>
        </p:txBody>
      </p:sp>
      <p:sp>
        <p:nvSpPr>
          <p:cNvPr id="5" name="Footer Placeholder 2">
            <a:extLst>
              <a:ext uri="{FF2B5EF4-FFF2-40B4-BE49-F238E27FC236}">
                <a16:creationId xmlns:a16="http://schemas.microsoft.com/office/drawing/2014/main" id="{346C9BB9-D259-4C96-AC75-8FAF78DCC2E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FEF375C-8137-4DF7-A86B-C5AE479CE126}"/>
              </a:ext>
            </a:extLst>
          </p:cNvPr>
          <p:cNvSpPr>
            <a:spLocks noGrp="1" noChangeArrowheads="1"/>
          </p:cNvSpPr>
          <p:nvPr>
            <p:ph type="title"/>
          </p:nvPr>
        </p:nvSpPr>
        <p:spPr>
          <a:xfrm>
            <a:off x="76200" y="228600"/>
            <a:ext cx="8991600" cy="1143000"/>
          </a:xfrm>
        </p:spPr>
        <p:txBody>
          <a:bodyPr/>
          <a:lstStyle/>
          <a:p>
            <a:pPr eaLnBrk="1" hangingPunct="1">
              <a:defRPr/>
            </a:pPr>
            <a:br>
              <a:rPr lang="en-US" sz="4000" dirty="0"/>
            </a:br>
            <a:r>
              <a:rPr lang="en-US" sz="4000" dirty="0">
                <a:solidFill>
                  <a:schemeClr val="tx1"/>
                </a:solidFill>
              </a:rPr>
              <a:t>Two Aspects of Collective Bargaining</a:t>
            </a:r>
          </a:p>
        </p:txBody>
      </p:sp>
      <p:sp>
        <p:nvSpPr>
          <p:cNvPr id="34819" name="Rectangle 3">
            <a:extLst>
              <a:ext uri="{FF2B5EF4-FFF2-40B4-BE49-F238E27FC236}">
                <a16:creationId xmlns:a16="http://schemas.microsoft.com/office/drawing/2014/main" id="{81666061-3CA9-4B37-BB04-833FBE70C8F6}"/>
              </a:ext>
            </a:extLst>
          </p:cNvPr>
          <p:cNvSpPr>
            <a:spLocks noGrp="1" noChangeArrowheads="1"/>
          </p:cNvSpPr>
          <p:nvPr>
            <p:ph type="body" sz="half" idx="1"/>
          </p:nvPr>
        </p:nvSpPr>
        <p:spPr>
          <a:xfrm>
            <a:off x="457200" y="2205038"/>
            <a:ext cx="4033838" cy="3890962"/>
          </a:xfrm>
        </p:spPr>
        <p:txBody>
          <a:bodyPr/>
          <a:lstStyle/>
          <a:p>
            <a:pPr algn="ctr" eaLnBrk="1" hangingPunct="1">
              <a:buFontTx/>
              <a:buNone/>
            </a:pPr>
            <a:r>
              <a:rPr lang="en-US" altLang="en-US"/>
              <a:t>Duty to Bargain</a:t>
            </a:r>
          </a:p>
          <a:p>
            <a:pPr algn="ctr" eaLnBrk="1" hangingPunct="1">
              <a:buFontTx/>
              <a:buNone/>
            </a:pPr>
            <a:endParaRPr lang="en-US" altLang="en-US"/>
          </a:p>
          <a:p>
            <a:pPr algn="ctr" eaLnBrk="1" hangingPunct="1">
              <a:buFontTx/>
              <a:buNone/>
            </a:pPr>
            <a:endParaRPr lang="en-US" altLang="en-US"/>
          </a:p>
          <a:p>
            <a:pPr algn="ctr" eaLnBrk="1" hangingPunct="1">
              <a:buFontTx/>
              <a:buNone/>
            </a:pPr>
            <a:endParaRPr lang="en-US" altLang="en-US"/>
          </a:p>
          <a:p>
            <a:pPr algn="ctr" eaLnBrk="1" hangingPunct="1">
              <a:buFontTx/>
              <a:buNone/>
            </a:pPr>
            <a:endParaRPr lang="en-US" altLang="en-US"/>
          </a:p>
          <a:p>
            <a:pPr algn="ctr" eaLnBrk="1" hangingPunct="1">
              <a:buFontTx/>
              <a:buNone/>
            </a:pPr>
            <a:r>
              <a:rPr lang="en-US" altLang="en-US"/>
              <a:t>Whether</a:t>
            </a:r>
          </a:p>
        </p:txBody>
      </p:sp>
      <p:sp>
        <p:nvSpPr>
          <p:cNvPr id="34820" name="Rectangle 4">
            <a:extLst>
              <a:ext uri="{FF2B5EF4-FFF2-40B4-BE49-F238E27FC236}">
                <a16:creationId xmlns:a16="http://schemas.microsoft.com/office/drawing/2014/main" id="{49FDDA13-F14C-40F7-80C4-D7D82592638E}"/>
              </a:ext>
            </a:extLst>
          </p:cNvPr>
          <p:cNvSpPr>
            <a:spLocks noGrp="1" noChangeArrowheads="1"/>
          </p:cNvSpPr>
          <p:nvPr>
            <p:ph type="body" sz="half" idx="2"/>
          </p:nvPr>
        </p:nvSpPr>
        <p:spPr>
          <a:xfrm>
            <a:off x="4648200" y="2209800"/>
            <a:ext cx="4191000" cy="3763963"/>
          </a:xfrm>
        </p:spPr>
        <p:txBody>
          <a:bodyPr/>
          <a:lstStyle/>
          <a:p>
            <a:pPr algn="ctr" eaLnBrk="1" hangingPunct="1">
              <a:buFontTx/>
              <a:buNone/>
            </a:pPr>
            <a:r>
              <a:rPr lang="en-US" altLang="en-US"/>
              <a:t>Scope of Bargaining</a:t>
            </a:r>
          </a:p>
          <a:p>
            <a:pPr algn="ctr" eaLnBrk="1" hangingPunct="1">
              <a:buFontTx/>
              <a:buNone/>
            </a:pPr>
            <a:endParaRPr lang="en-US" altLang="en-US"/>
          </a:p>
          <a:p>
            <a:pPr algn="ctr" eaLnBrk="1" hangingPunct="1">
              <a:buFontTx/>
              <a:buNone/>
            </a:pPr>
            <a:endParaRPr lang="en-US" altLang="en-US"/>
          </a:p>
          <a:p>
            <a:pPr algn="ctr" eaLnBrk="1" hangingPunct="1">
              <a:buFontTx/>
              <a:buNone/>
            </a:pPr>
            <a:endParaRPr lang="en-US" altLang="en-US"/>
          </a:p>
          <a:p>
            <a:pPr algn="ctr" eaLnBrk="1" hangingPunct="1">
              <a:buFontTx/>
              <a:buNone/>
            </a:pPr>
            <a:endParaRPr lang="en-US" altLang="en-US"/>
          </a:p>
          <a:p>
            <a:pPr algn="ctr" eaLnBrk="1" hangingPunct="1">
              <a:buFontTx/>
              <a:buNone/>
            </a:pPr>
            <a:r>
              <a:rPr lang="en-US" altLang="en-US"/>
              <a:t>What</a:t>
            </a:r>
          </a:p>
          <a:p>
            <a:pPr eaLnBrk="1" hangingPunct="1">
              <a:buFontTx/>
              <a:buNone/>
            </a:pPr>
            <a:endParaRPr lang="en-US" altLang="en-US"/>
          </a:p>
        </p:txBody>
      </p:sp>
      <p:sp>
        <p:nvSpPr>
          <p:cNvPr id="34821" name="Line 5">
            <a:extLst>
              <a:ext uri="{FF2B5EF4-FFF2-40B4-BE49-F238E27FC236}">
                <a16:creationId xmlns:a16="http://schemas.microsoft.com/office/drawing/2014/main" id="{553D2A23-AFC1-48E9-9EEC-2FE69E512A1C}"/>
              </a:ext>
            </a:extLst>
          </p:cNvPr>
          <p:cNvSpPr>
            <a:spLocks noChangeShapeType="1"/>
          </p:cNvSpPr>
          <p:nvPr/>
        </p:nvSpPr>
        <p:spPr bwMode="auto">
          <a:xfrm flipH="1">
            <a:off x="6553200" y="2895600"/>
            <a:ext cx="0" cy="1130300"/>
          </a:xfrm>
          <a:prstGeom prst="line">
            <a:avLst/>
          </a:prstGeom>
          <a:noFill/>
          <a:ln w="38100">
            <a:solidFill>
              <a:srgbClr val="E3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Line 6">
            <a:extLst>
              <a:ext uri="{FF2B5EF4-FFF2-40B4-BE49-F238E27FC236}">
                <a16:creationId xmlns:a16="http://schemas.microsoft.com/office/drawing/2014/main" id="{3C9EF1D3-B89C-4902-BF9B-80A8508DA49A}"/>
              </a:ext>
            </a:extLst>
          </p:cNvPr>
          <p:cNvSpPr>
            <a:spLocks noChangeShapeType="1"/>
          </p:cNvSpPr>
          <p:nvPr/>
        </p:nvSpPr>
        <p:spPr bwMode="auto">
          <a:xfrm>
            <a:off x="3886200" y="2514600"/>
            <a:ext cx="1108075" cy="0"/>
          </a:xfrm>
          <a:prstGeom prst="line">
            <a:avLst/>
          </a:prstGeom>
          <a:noFill/>
          <a:ln w="38100">
            <a:solidFill>
              <a:srgbClr val="E3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7">
            <a:extLst>
              <a:ext uri="{FF2B5EF4-FFF2-40B4-BE49-F238E27FC236}">
                <a16:creationId xmlns:a16="http://schemas.microsoft.com/office/drawing/2014/main" id="{37AB04A7-F512-4819-96F7-B4D10AA421AF}"/>
              </a:ext>
            </a:extLst>
          </p:cNvPr>
          <p:cNvSpPr>
            <a:spLocks noChangeShapeType="1"/>
          </p:cNvSpPr>
          <p:nvPr/>
        </p:nvSpPr>
        <p:spPr bwMode="auto">
          <a:xfrm>
            <a:off x="2514600" y="2895600"/>
            <a:ext cx="0" cy="121920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 name="Slide Number Placeholder 1">
            <a:extLst>
              <a:ext uri="{FF2B5EF4-FFF2-40B4-BE49-F238E27FC236}">
                <a16:creationId xmlns:a16="http://schemas.microsoft.com/office/drawing/2014/main" id="{1C5B6CF9-476E-41E4-9F41-5C9D730896C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8243959-6D61-415F-B7CC-52C9477F023D}" type="slidenum">
              <a:rPr lang="en-US" altLang="en-US" smtClean="0"/>
              <a:pPr>
                <a:defRPr/>
              </a:pPr>
              <a:t>20</a:t>
            </a:fld>
            <a:endParaRPr lang="en-US" altLang="en-US"/>
          </a:p>
        </p:txBody>
      </p:sp>
      <p:sp>
        <p:nvSpPr>
          <p:cNvPr id="9" name="Footer Placeholder 2">
            <a:extLst>
              <a:ext uri="{FF2B5EF4-FFF2-40B4-BE49-F238E27FC236}">
                <a16:creationId xmlns:a16="http://schemas.microsoft.com/office/drawing/2014/main" id="{FF24CF41-86EA-45F2-BF1B-3EF3CF041CE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685258C5-312F-4B6A-871B-4C7757E856A2}"/>
              </a:ext>
            </a:extLst>
          </p:cNvPr>
          <p:cNvSpPr>
            <a:spLocks noGrp="1" noChangeArrowheads="1"/>
          </p:cNvSpPr>
          <p:nvPr>
            <p:ph type="title"/>
          </p:nvPr>
        </p:nvSpPr>
        <p:spPr>
          <a:xfrm>
            <a:off x="0" y="0"/>
            <a:ext cx="9144000" cy="1219200"/>
          </a:xfrm>
        </p:spPr>
        <p:txBody>
          <a:bodyPr/>
          <a:lstStyle/>
          <a:p>
            <a:pPr eaLnBrk="1" hangingPunct="1">
              <a:defRPr/>
            </a:pPr>
            <a:r>
              <a:rPr lang="en-US" dirty="0"/>
              <a:t>Failure to Respond to Request</a:t>
            </a:r>
          </a:p>
        </p:txBody>
      </p:sp>
      <p:sp>
        <p:nvSpPr>
          <p:cNvPr id="334851" name="Rectangle 3">
            <a:extLst>
              <a:ext uri="{FF2B5EF4-FFF2-40B4-BE49-F238E27FC236}">
                <a16:creationId xmlns:a16="http://schemas.microsoft.com/office/drawing/2014/main" id="{4C0F2F90-7513-4785-A4FB-8C5BFF40120B}"/>
              </a:ext>
            </a:extLst>
          </p:cNvPr>
          <p:cNvSpPr>
            <a:spLocks noGrp="1" noChangeArrowheads="1"/>
          </p:cNvSpPr>
          <p:nvPr>
            <p:ph type="body" idx="1"/>
          </p:nvPr>
        </p:nvSpPr>
        <p:spPr>
          <a:xfrm>
            <a:off x="381000" y="1752600"/>
            <a:ext cx="8472488" cy="4114800"/>
          </a:xfrm>
        </p:spPr>
        <p:txBody>
          <a:bodyPr/>
          <a:lstStyle/>
          <a:p>
            <a:pPr eaLnBrk="1" hangingPunct="1">
              <a:lnSpc>
                <a:spcPct val="90000"/>
              </a:lnSpc>
              <a:buFontTx/>
              <a:buNone/>
            </a:pPr>
            <a:r>
              <a:rPr lang="en-US" altLang="en-US" sz="2600"/>
              <a:t>An agency’s failure to communicate and </a:t>
            </a:r>
          </a:p>
          <a:p>
            <a:pPr eaLnBrk="1" hangingPunct="1">
              <a:lnSpc>
                <a:spcPct val="90000"/>
              </a:lnSpc>
              <a:buFontTx/>
              <a:buNone/>
            </a:pPr>
            <a:r>
              <a:rPr lang="en-US" altLang="en-US" sz="2600"/>
              <a:t>articulate to the union its reasons for denying</a:t>
            </a:r>
          </a:p>
          <a:p>
            <a:pPr eaLnBrk="1" hangingPunct="1">
              <a:lnSpc>
                <a:spcPct val="90000"/>
              </a:lnSpc>
              <a:buFontTx/>
              <a:buNone/>
            </a:pPr>
            <a:r>
              <a:rPr lang="en-US" altLang="en-US" sz="2600"/>
              <a:t>disclosure of information requested under</a:t>
            </a:r>
          </a:p>
          <a:p>
            <a:pPr eaLnBrk="1" hangingPunct="1">
              <a:lnSpc>
                <a:spcPct val="90000"/>
              </a:lnSpc>
              <a:buFontTx/>
              <a:buNone/>
            </a:pPr>
            <a:r>
              <a:rPr lang="en-US" altLang="en-US" sz="2600"/>
              <a:t>section 7114(b)(4)…</a:t>
            </a:r>
          </a:p>
          <a:p>
            <a:pPr eaLnBrk="1" hangingPunct="1">
              <a:lnSpc>
                <a:spcPct val="90000"/>
              </a:lnSpc>
              <a:buFontTx/>
              <a:buNone/>
            </a:pPr>
            <a:endParaRPr lang="en-US" altLang="en-US" sz="2600"/>
          </a:p>
          <a:p>
            <a:pPr eaLnBrk="1" hangingPunct="1">
              <a:lnSpc>
                <a:spcPct val="90000"/>
              </a:lnSpc>
            </a:pPr>
            <a:r>
              <a:rPr lang="en-US" altLang="en-US" sz="2600"/>
              <a:t>Constitutes a refusal to bargain in good faith, a ULP under section 7116(a)(1)&amp;(5)</a:t>
            </a:r>
          </a:p>
          <a:p>
            <a:pPr eaLnBrk="1" hangingPunct="1">
              <a:lnSpc>
                <a:spcPct val="90000"/>
              </a:lnSpc>
            </a:pPr>
            <a:endParaRPr lang="en-US" altLang="en-US" sz="2600"/>
          </a:p>
          <a:p>
            <a:pPr eaLnBrk="1" hangingPunct="1">
              <a:lnSpc>
                <a:spcPct val="90000"/>
              </a:lnSpc>
            </a:pPr>
            <a:r>
              <a:rPr lang="en-US" altLang="en-US" sz="2600"/>
              <a:t>Even if disclosure is not required under 7114(b)(4)</a:t>
            </a:r>
          </a:p>
        </p:txBody>
      </p:sp>
      <p:sp>
        <p:nvSpPr>
          <p:cNvPr id="2" name="Slide Number Placeholder 1">
            <a:extLst>
              <a:ext uri="{FF2B5EF4-FFF2-40B4-BE49-F238E27FC236}">
                <a16:creationId xmlns:a16="http://schemas.microsoft.com/office/drawing/2014/main" id="{C91B60A1-9DC4-45D9-9194-D137C330695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8D492BB-4835-4769-B7A1-533A270BA4E0}" type="slidenum">
              <a:rPr lang="en-US" altLang="en-US" smtClean="0"/>
              <a:pPr>
                <a:defRPr/>
              </a:pPr>
              <a:t>200</a:t>
            </a:fld>
            <a:endParaRPr lang="en-US" altLang="en-US"/>
          </a:p>
        </p:txBody>
      </p:sp>
      <p:sp>
        <p:nvSpPr>
          <p:cNvPr id="5" name="Footer Placeholder 2">
            <a:extLst>
              <a:ext uri="{FF2B5EF4-FFF2-40B4-BE49-F238E27FC236}">
                <a16:creationId xmlns:a16="http://schemas.microsoft.com/office/drawing/2014/main" id="{6FFC59AC-4F14-40C9-9373-A5EC879C85A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1CCEF24C-99F6-4874-98F5-C790EF26D583}"/>
              </a:ext>
            </a:extLst>
          </p:cNvPr>
          <p:cNvSpPr>
            <a:spLocks noGrp="1" noChangeArrowheads="1"/>
          </p:cNvSpPr>
          <p:nvPr>
            <p:ph type="title"/>
          </p:nvPr>
        </p:nvSpPr>
        <p:spPr>
          <a:xfrm>
            <a:off x="-7938" y="-14288"/>
            <a:ext cx="9144001" cy="1554163"/>
          </a:xfrm>
        </p:spPr>
        <p:txBody>
          <a:bodyPr/>
          <a:lstStyle/>
          <a:p>
            <a:pPr eaLnBrk="1" hangingPunct="1">
              <a:defRPr/>
            </a:pPr>
            <a:r>
              <a:rPr lang="en-US" dirty="0"/>
              <a:t>Failure to Raise Arguments </a:t>
            </a:r>
            <a:br>
              <a:rPr lang="en-US" dirty="0"/>
            </a:br>
            <a:r>
              <a:rPr lang="en-US" dirty="0"/>
              <a:t>When Request Made </a:t>
            </a:r>
          </a:p>
        </p:txBody>
      </p:sp>
      <p:sp>
        <p:nvSpPr>
          <p:cNvPr id="336899" name="Rectangle 3">
            <a:extLst>
              <a:ext uri="{FF2B5EF4-FFF2-40B4-BE49-F238E27FC236}">
                <a16:creationId xmlns:a16="http://schemas.microsoft.com/office/drawing/2014/main" id="{EDBADCAD-CF02-4943-9A03-2DDC65B8B9F6}"/>
              </a:ext>
            </a:extLst>
          </p:cNvPr>
          <p:cNvSpPr>
            <a:spLocks noGrp="1" noChangeArrowheads="1"/>
          </p:cNvSpPr>
          <p:nvPr>
            <p:ph type="body" idx="1"/>
          </p:nvPr>
        </p:nvSpPr>
        <p:spPr>
          <a:xfrm>
            <a:off x="609600" y="2209800"/>
            <a:ext cx="8001000" cy="4114800"/>
          </a:xfrm>
        </p:spPr>
        <p:txBody>
          <a:bodyPr/>
          <a:lstStyle/>
          <a:p>
            <a:pPr eaLnBrk="1" hangingPunct="1"/>
            <a:r>
              <a:rPr lang="en-US" altLang="en-US" sz="2400"/>
              <a:t>Agency is foreclosed from raising these arguments for the first time at hearing</a:t>
            </a:r>
          </a:p>
          <a:p>
            <a:pPr eaLnBrk="1" hangingPunct="1"/>
            <a:endParaRPr lang="en-US" altLang="en-US" sz="2400"/>
          </a:p>
          <a:p>
            <a:pPr eaLnBrk="1" hangingPunct="1"/>
            <a:r>
              <a:rPr lang="en-US" altLang="en-US" sz="2400"/>
              <a:t>Articulating nondisclosure interests for first time at hearing — too late</a:t>
            </a:r>
          </a:p>
          <a:p>
            <a:pPr eaLnBrk="1" hangingPunct="1">
              <a:buFontTx/>
              <a:buNone/>
            </a:pPr>
            <a:endParaRPr lang="en-US" altLang="en-US" sz="2400"/>
          </a:p>
          <a:p>
            <a:pPr eaLnBrk="1" hangingPunct="1">
              <a:buFontTx/>
              <a:buNone/>
            </a:pPr>
            <a:r>
              <a:rPr lang="en-US" altLang="en-US" sz="2000" b="1"/>
              <a:t>Federal Aviation Administration, 55 FLRA 254</a:t>
            </a:r>
          </a:p>
        </p:txBody>
      </p:sp>
      <p:sp>
        <p:nvSpPr>
          <p:cNvPr id="2" name="Slide Number Placeholder 1">
            <a:extLst>
              <a:ext uri="{FF2B5EF4-FFF2-40B4-BE49-F238E27FC236}">
                <a16:creationId xmlns:a16="http://schemas.microsoft.com/office/drawing/2014/main" id="{B1E789F2-A8A7-494B-AC6C-501454C6D65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D88740E-DBA0-4136-8B8A-BE06EB19E2AD}" type="slidenum">
              <a:rPr lang="en-US" altLang="en-US" smtClean="0"/>
              <a:pPr>
                <a:defRPr/>
              </a:pPr>
              <a:t>201</a:t>
            </a:fld>
            <a:endParaRPr lang="en-US" altLang="en-US"/>
          </a:p>
        </p:txBody>
      </p:sp>
      <p:sp>
        <p:nvSpPr>
          <p:cNvPr id="5" name="Footer Placeholder 2">
            <a:extLst>
              <a:ext uri="{FF2B5EF4-FFF2-40B4-BE49-F238E27FC236}">
                <a16:creationId xmlns:a16="http://schemas.microsoft.com/office/drawing/2014/main" id="{E85225FA-39A7-46F9-9941-2EFAB0DDF9B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E64BCABC-ACFD-4F9A-9679-5223848C5390}"/>
              </a:ext>
            </a:extLst>
          </p:cNvPr>
          <p:cNvSpPr>
            <a:spLocks noGrp="1" noChangeArrowheads="1"/>
          </p:cNvSpPr>
          <p:nvPr>
            <p:ph type="title"/>
          </p:nvPr>
        </p:nvSpPr>
        <p:spPr>
          <a:xfrm>
            <a:off x="0" y="15875"/>
            <a:ext cx="9144000" cy="1736725"/>
          </a:xfrm>
        </p:spPr>
        <p:txBody>
          <a:bodyPr/>
          <a:lstStyle/>
          <a:p>
            <a:pPr eaLnBrk="1" hangingPunct="1">
              <a:defRPr/>
            </a:pPr>
            <a:r>
              <a:rPr lang="en-US" sz="4000" dirty="0"/>
              <a:t>Union Requests for Information</a:t>
            </a:r>
            <a:br>
              <a:rPr lang="en-US" sz="4000" dirty="0"/>
            </a:br>
            <a:r>
              <a:rPr lang="en-US" sz="4000" dirty="0"/>
              <a:t>Unfair Labor Practice Complaints will issue where**…</a:t>
            </a:r>
          </a:p>
        </p:txBody>
      </p:sp>
      <p:sp>
        <p:nvSpPr>
          <p:cNvPr id="338947" name="Rectangle 3">
            <a:extLst>
              <a:ext uri="{FF2B5EF4-FFF2-40B4-BE49-F238E27FC236}">
                <a16:creationId xmlns:a16="http://schemas.microsoft.com/office/drawing/2014/main" id="{3C65C9F0-6C4B-4D80-BA10-78C031ACC24D}"/>
              </a:ext>
            </a:extLst>
          </p:cNvPr>
          <p:cNvSpPr>
            <a:spLocks noGrp="1" noChangeArrowheads="1"/>
          </p:cNvSpPr>
          <p:nvPr>
            <p:ph type="body" idx="1"/>
          </p:nvPr>
        </p:nvSpPr>
        <p:spPr>
          <a:xfrm>
            <a:off x="0" y="2284413"/>
            <a:ext cx="9144000" cy="3887787"/>
          </a:xfrm>
        </p:spPr>
        <p:txBody>
          <a:bodyPr/>
          <a:lstStyle/>
          <a:p>
            <a:pPr marL="750888" indent="-411163" eaLnBrk="1" hangingPunct="1"/>
            <a:r>
              <a:rPr lang="en-US" altLang="en-US" sz="2400"/>
              <a:t>Union particularized need is established </a:t>
            </a:r>
          </a:p>
          <a:p>
            <a:pPr marL="750888" indent="-411163" eaLnBrk="1" hangingPunct="1"/>
            <a:r>
              <a:rPr lang="en-US" altLang="en-US" sz="2400"/>
              <a:t>Agency countervailing non-disclosure interest is absent or outweighed by the union’s need</a:t>
            </a:r>
          </a:p>
          <a:p>
            <a:pPr marL="750888" indent="-411163" eaLnBrk="1" hangingPunct="1"/>
            <a:r>
              <a:rPr lang="en-US" altLang="en-US" sz="2400"/>
              <a:t>Agency hasn’t established another basis under section 7114(b)(4) for failing to disclose the information</a:t>
            </a:r>
          </a:p>
        </p:txBody>
      </p:sp>
      <p:sp>
        <p:nvSpPr>
          <p:cNvPr id="338948" name="Rectangle 4">
            <a:extLst>
              <a:ext uri="{FF2B5EF4-FFF2-40B4-BE49-F238E27FC236}">
                <a16:creationId xmlns:a16="http://schemas.microsoft.com/office/drawing/2014/main" id="{5136F55C-53A7-4B9F-8A07-53E49FCD9793}"/>
              </a:ext>
            </a:extLst>
          </p:cNvPr>
          <p:cNvSpPr>
            <a:spLocks noChangeArrowheads="1"/>
          </p:cNvSpPr>
          <p:nvPr/>
        </p:nvSpPr>
        <p:spPr bwMode="auto">
          <a:xfrm>
            <a:off x="828675" y="5535613"/>
            <a:ext cx="532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buClr>
                <a:srgbClr val="D4002E"/>
              </a:buClr>
              <a:buSzPct val="125000"/>
              <a:buFont typeface="Zapf Dingbats"/>
              <a:buNone/>
            </a:pPr>
            <a:r>
              <a:rPr lang="en-US" altLang="en-US" sz="2400" i="1">
                <a:latin typeface="ITC Kabel Medium"/>
              </a:rPr>
              <a:t>**Apart from Privacy Act Issues</a:t>
            </a:r>
            <a:endParaRPr lang="en-US" altLang="en-US" sz="2400">
              <a:latin typeface="ITC Kabel Medium"/>
            </a:endParaRPr>
          </a:p>
        </p:txBody>
      </p:sp>
      <p:sp>
        <p:nvSpPr>
          <p:cNvPr id="2" name="Slide Number Placeholder 1">
            <a:extLst>
              <a:ext uri="{FF2B5EF4-FFF2-40B4-BE49-F238E27FC236}">
                <a16:creationId xmlns:a16="http://schemas.microsoft.com/office/drawing/2014/main" id="{67411F11-CFA5-434E-90C7-FA2A8140E1C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D27440B-8629-414B-AC5A-1BB9484A804B}" type="slidenum">
              <a:rPr lang="en-US" altLang="en-US" smtClean="0"/>
              <a:pPr>
                <a:defRPr/>
              </a:pPr>
              <a:t>202</a:t>
            </a:fld>
            <a:endParaRPr lang="en-US" altLang="en-US"/>
          </a:p>
        </p:txBody>
      </p:sp>
      <p:sp>
        <p:nvSpPr>
          <p:cNvPr id="6" name="Footer Placeholder 2">
            <a:extLst>
              <a:ext uri="{FF2B5EF4-FFF2-40B4-BE49-F238E27FC236}">
                <a16:creationId xmlns:a16="http://schemas.microsoft.com/office/drawing/2014/main" id="{8658D6BC-00A8-4E70-95C0-418BAF9C164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43BCF9EE-6FBD-43FA-83CF-C0DD2289D6AA}"/>
              </a:ext>
            </a:extLst>
          </p:cNvPr>
          <p:cNvSpPr>
            <a:spLocks noGrp="1" noChangeArrowheads="1"/>
          </p:cNvSpPr>
          <p:nvPr>
            <p:ph type="title"/>
          </p:nvPr>
        </p:nvSpPr>
        <p:spPr>
          <a:xfrm>
            <a:off x="11113" y="76200"/>
            <a:ext cx="9144000" cy="1190625"/>
          </a:xfrm>
        </p:spPr>
        <p:txBody>
          <a:bodyPr/>
          <a:lstStyle/>
          <a:p>
            <a:pPr eaLnBrk="1" hangingPunct="1">
              <a:defRPr/>
            </a:pPr>
            <a:r>
              <a:rPr lang="en-US" dirty="0"/>
              <a:t>Union Requests for Information</a:t>
            </a:r>
            <a:br>
              <a:rPr lang="en-US" dirty="0"/>
            </a:br>
            <a:r>
              <a:rPr lang="en-US" dirty="0"/>
              <a:t>Privacy Act Assertions</a:t>
            </a:r>
          </a:p>
        </p:txBody>
      </p:sp>
      <p:sp>
        <p:nvSpPr>
          <p:cNvPr id="340995" name="Rectangle 3">
            <a:extLst>
              <a:ext uri="{FF2B5EF4-FFF2-40B4-BE49-F238E27FC236}">
                <a16:creationId xmlns:a16="http://schemas.microsoft.com/office/drawing/2014/main" id="{ACAED632-3F98-408B-B60A-F0E1D329D294}"/>
              </a:ext>
            </a:extLst>
          </p:cNvPr>
          <p:cNvSpPr>
            <a:spLocks noGrp="1" noChangeArrowheads="1"/>
          </p:cNvSpPr>
          <p:nvPr>
            <p:ph type="body" idx="1"/>
          </p:nvPr>
        </p:nvSpPr>
        <p:spPr>
          <a:xfrm>
            <a:off x="622300" y="1952625"/>
            <a:ext cx="7908925" cy="3206750"/>
          </a:xfrm>
        </p:spPr>
        <p:txBody>
          <a:bodyPr/>
          <a:lstStyle/>
          <a:p>
            <a:pPr marL="411163" indent="-411163" eaLnBrk="1" hangingPunct="1"/>
            <a:r>
              <a:rPr lang="en-US" altLang="en-US" sz="2400"/>
              <a:t>What agency must show to establish that the Privacy Act bars disclosure of information</a:t>
            </a:r>
          </a:p>
          <a:p>
            <a:pPr marL="411163" indent="-411163" eaLnBrk="1" hangingPunct="1"/>
            <a:endParaRPr lang="en-US" altLang="en-US" sz="2400"/>
          </a:p>
          <a:p>
            <a:pPr marL="411163" indent="-411163" eaLnBrk="1" hangingPunct="1"/>
            <a:r>
              <a:rPr lang="en-US" altLang="en-US" sz="2400"/>
              <a:t>What union must show to establish that disclosure is permitted by Privacy Act</a:t>
            </a:r>
          </a:p>
          <a:p>
            <a:pPr marL="411163" indent="-411163" eaLnBrk="1" hangingPunct="1"/>
            <a:endParaRPr lang="en-US" altLang="en-US" sz="2400"/>
          </a:p>
          <a:p>
            <a:pPr marL="411163" indent="-411163" eaLnBrk="1" hangingPunct="1"/>
            <a:r>
              <a:rPr lang="en-US" altLang="en-US" sz="2400"/>
              <a:t>Balancing agency and union showings</a:t>
            </a:r>
          </a:p>
        </p:txBody>
      </p:sp>
      <p:sp>
        <p:nvSpPr>
          <p:cNvPr id="2" name="Slide Number Placeholder 1">
            <a:extLst>
              <a:ext uri="{FF2B5EF4-FFF2-40B4-BE49-F238E27FC236}">
                <a16:creationId xmlns:a16="http://schemas.microsoft.com/office/drawing/2014/main" id="{F8B3075F-9F61-46B2-96E8-94BFFF2F3AF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56DD667-14DD-4625-9691-F29B5EB5172D}" type="slidenum">
              <a:rPr lang="en-US" altLang="en-US" smtClean="0"/>
              <a:pPr>
                <a:defRPr/>
              </a:pPr>
              <a:t>203</a:t>
            </a:fld>
            <a:endParaRPr lang="en-US" altLang="en-US"/>
          </a:p>
        </p:txBody>
      </p:sp>
      <p:sp>
        <p:nvSpPr>
          <p:cNvPr id="5" name="Footer Placeholder 2">
            <a:extLst>
              <a:ext uri="{FF2B5EF4-FFF2-40B4-BE49-F238E27FC236}">
                <a16:creationId xmlns:a16="http://schemas.microsoft.com/office/drawing/2014/main" id="{3DE27D88-B706-4978-AFC8-0870D2E08D8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26B05CD1-3E08-45C7-AC16-464E19E0589C}"/>
              </a:ext>
            </a:extLst>
          </p:cNvPr>
          <p:cNvSpPr>
            <a:spLocks noGrp="1" noChangeArrowheads="1"/>
          </p:cNvSpPr>
          <p:nvPr>
            <p:ph type="title"/>
          </p:nvPr>
        </p:nvSpPr>
        <p:spPr>
          <a:xfrm>
            <a:off x="0" y="0"/>
            <a:ext cx="9144000" cy="1143000"/>
          </a:xfrm>
        </p:spPr>
        <p:txBody>
          <a:bodyPr/>
          <a:lstStyle/>
          <a:p>
            <a:pPr eaLnBrk="1" hangingPunct="1">
              <a:defRPr/>
            </a:pPr>
            <a:r>
              <a:rPr lang="en-US" dirty="0"/>
              <a:t>Agency Privacy Act Assertions</a:t>
            </a:r>
          </a:p>
        </p:txBody>
      </p:sp>
      <p:sp>
        <p:nvSpPr>
          <p:cNvPr id="343043" name="Rectangle 3">
            <a:extLst>
              <a:ext uri="{FF2B5EF4-FFF2-40B4-BE49-F238E27FC236}">
                <a16:creationId xmlns:a16="http://schemas.microsoft.com/office/drawing/2014/main" id="{BB5302BC-9308-499C-8863-0E460FD07719}"/>
              </a:ext>
            </a:extLst>
          </p:cNvPr>
          <p:cNvSpPr>
            <a:spLocks noGrp="1" noChangeArrowheads="1"/>
          </p:cNvSpPr>
          <p:nvPr>
            <p:ph type="body" idx="1"/>
          </p:nvPr>
        </p:nvSpPr>
        <p:spPr>
          <a:xfrm>
            <a:off x="342900" y="1905000"/>
            <a:ext cx="8553450" cy="4691063"/>
          </a:xfrm>
        </p:spPr>
        <p:txBody>
          <a:bodyPr/>
          <a:lstStyle/>
          <a:p>
            <a:pPr marL="679450" indent="-411163" eaLnBrk="1" hangingPunct="1">
              <a:lnSpc>
                <a:spcPct val="90000"/>
              </a:lnSpc>
            </a:pPr>
            <a:r>
              <a:rPr lang="en-US" altLang="en-US" sz="2400"/>
              <a:t>That information is contained in a “system of records” within the meaning of the Privacy Act</a:t>
            </a:r>
          </a:p>
          <a:p>
            <a:pPr marL="679450" indent="-411163" eaLnBrk="1" hangingPunct="1">
              <a:lnSpc>
                <a:spcPct val="90000"/>
              </a:lnSpc>
            </a:pPr>
            <a:endParaRPr lang="en-US" altLang="en-US" sz="2400"/>
          </a:p>
          <a:p>
            <a:pPr marL="679450" indent="-411163" eaLnBrk="1" hangingPunct="1">
              <a:lnSpc>
                <a:spcPct val="90000"/>
              </a:lnSpc>
            </a:pPr>
            <a:r>
              <a:rPr lang="en-US" altLang="en-US" sz="2400"/>
              <a:t>That disclosure would implicate employee privacy interests</a:t>
            </a:r>
          </a:p>
          <a:p>
            <a:pPr marL="679450" indent="-411163" eaLnBrk="1" hangingPunct="1">
              <a:lnSpc>
                <a:spcPct val="90000"/>
              </a:lnSpc>
            </a:pPr>
            <a:endParaRPr lang="en-US" altLang="en-US" sz="2400"/>
          </a:p>
          <a:p>
            <a:pPr marL="679450" indent="-411163" eaLnBrk="1" hangingPunct="1">
              <a:lnSpc>
                <a:spcPct val="90000"/>
              </a:lnSpc>
            </a:pPr>
            <a:r>
              <a:rPr lang="en-US" altLang="en-US" sz="2400"/>
              <a:t>The nature and significance of the affected employee privacy interests</a:t>
            </a:r>
          </a:p>
        </p:txBody>
      </p:sp>
      <p:sp>
        <p:nvSpPr>
          <p:cNvPr id="2" name="Slide Number Placeholder 1">
            <a:extLst>
              <a:ext uri="{FF2B5EF4-FFF2-40B4-BE49-F238E27FC236}">
                <a16:creationId xmlns:a16="http://schemas.microsoft.com/office/drawing/2014/main" id="{7ABB6FE0-B52E-4E59-A796-2B4B9A9016D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611CBD6-9A9E-499C-9250-15B6F7BDD048}" type="slidenum">
              <a:rPr lang="en-US" altLang="en-US" smtClean="0"/>
              <a:pPr>
                <a:defRPr/>
              </a:pPr>
              <a:t>204</a:t>
            </a:fld>
            <a:endParaRPr lang="en-US" altLang="en-US"/>
          </a:p>
        </p:txBody>
      </p:sp>
      <p:sp>
        <p:nvSpPr>
          <p:cNvPr id="5" name="Footer Placeholder 2">
            <a:extLst>
              <a:ext uri="{FF2B5EF4-FFF2-40B4-BE49-F238E27FC236}">
                <a16:creationId xmlns:a16="http://schemas.microsoft.com/office/drawing/2014/main" id="{5DC34756-5110-4EC4-9163-8A33B029D3A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3D7810F1-E0D0-4EB3-A9F3-B33FBEF3873F}"/>
              </a:ext>
            </a:extLst>
          </p:cNvPr>
          <p:cNvSpPr>
            <a:spLocks noGrp="1" noChangeArrowheads="1"/>
          </p:cNvSpPr>
          <p:nvPr>
            <p:ph type="title"/>
          </p:nvPr>
        </p:nvSpPr>
        <p:spPr>
          <a:xfrm>
            <a:off x="76200" y="76200"/>
            <a:ext cx="8991600" cy="1554163"/>
          </a:xfrm>
        </p:spPr>
        <p:txBody>
          <a:bodyPr/>
          <a:lstStyle/>
          <a:p>
            <a:pPr eaLnBrk="1" hangingPunct="1">
              <a:defRPr/>
            </a:pPr>
            <a:r>
              <a:rPr lang="en-US" dirty="0"/>
              <a:t>Response to Privacy Act Assertions must describe…</a:t>
            </a:r>
          </a:p>
        </p:txBody>
      </p:sp>
      <p:sp>
        <p:nvSpPr>
          <p:cNvPr id="345091" name="Rectangle 3">
            <a:extLst>
              <a:ext uri="{FF2B5EF4-FFF2-40B4-BE49-F238E27FC236}">
                <a16:creationId xmlns:a16="http://schemas.microsoft.com/office/drawing/2014/main" id="{22192276-AB5F-48E0-BC64-38B933AE2D62}"/>
              </a:ext>
            </a:extLst>
          </p:cNvPr>
          <p:cNvSpPr>
            <a:spLocks noGrp="1" noChangeArrowheads="1"/>
          </p:cNvSpPr>
          <p:nvPr>
            <p:ph type="body" idx="1"/>
          </p:nvPr>
        </p:nvSpPr>
        <p:spPr>
          <a:xfrm>
            <a:off x="336550" y="2171700"/>
            <a:ext cx="8467725" cy="4478338"/>
          </a:xfrm>
        </p:spPr>
        <p:txBody>
          <a:bodyPr/>
          <a:lstStyle/>
          <a:p>
            <a:pPr marL="411163" indent="-411163" eaLnBrk="1" hangingPunct="1">
              <a:lnSpc>
                <a:spcPct val="90000"/>
              </a:lnSpc>
            </a:pPr>
            <a:r>
              <a:rPr lang="en-US" altLang="en-US" sz="2400"/>
              <a:t>A public interest in the information within the meaning of the Freedom of Information Act (FOIA)</a:t>
            </a:r>
          </a:p>
          <a:p>
            <a:pPr marL="411163" indent="-411163" eaLnBrk="1" hangingPunct="1">
              <a:lnSpc>
                <a:spcPct val="90000"/>
              </a:lnSpc>
            </a:pPr>
            <a:endParaRPr lang="en-US" altLang="en-US" sz="2400"/>
          </a:p>
          <a:p>
            <a:pPr marL="411163" indent="-411163" eaLnBrk="1" hangingPunct="1">
              <a:lnSpc>
                <a:spcPct val="90000"/>
              </a:lnSpc>
            </a:pPr>
            <a:r>
              <a:rPr lang="en-US" altLang="en-US" sz="2400"/>
              <a:t>Explain how that public interest will be served by the disclosure</a:t>
            </a:r>
          </a:p>
          <a:p>
            <a:pPr marL="411163" indent="-411163" eaLnBrk="1" hangingPunct="1">
              <a:lnSpc>
                <a:spcPct val="90000"/>
              </a:lnSpc>
            </a:pPr>
            <a:endParaRPr lang="en-US" altLang="en-US" sz="2400"/>
          </a:p>
          <a:p>
            <a:pPr marL="411163" indent="-411163" eaLnBrk="1" hangingPunct="1">
              <a:lnSpc>
                <a:spcPct val="90000"/>
              </a:lnSpc>
            </a:pPr>
            <a:r>
              <a:rPr lang="en-US" altLang="en-US" sz="2400"/>
              <a:t>Or Show that the information is covered by a “routine use” under the Privacy Act</a:t>
            </a:r>
          </a:p>
        </p:txBody>
      </p:sp>
      <p:sp>
        <p:nvSpPr>
          <p:cNvPr id="2" name="Slide Number Placeholder 1">
            <a:extLst>
              <a:ext uri="{FF2B5EF4-FFF2-40B4-BE49-F238E27FC236}">
                <a16:creationId xmlns:a16="http://schemas.microsoft.com/office/drawing/2014/main" id="{F39C9AC1-3EF5-4B87-8758-67D1B3BDDB5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F501ED1-FDCE-498C-9554-3628A4758E1A}" type="slidenum">
              <a:rPr lang="en-US" altLang="en-US" smtClean="0"/>
              <a:pPr>
                <a:defRPr/>
              </a:pPr>
              <a:t>205</a:t>
            </a:fld>
            <a:endParaRPr lang="en-US" altLang="en-US"/>
          </a:p>
        </p:txBody>
      </p:sp>
      <p:sp>
        <p:nvSpPr>
          <p:cNvPr id="5" name="Footer Placeholder 2">
            <a:extLst>
              <a:ext uri="{FF2B5EF4-FFF2-40B4-BE49-F238E27FC236}">
                <a16:creationId xmlns:a16="http://schemas.microsoft.com/office/drawing/2014/main" id="{5C227CC4-FC66-4BFB-BE39-7FA997FB5E4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8DECB6F9-A1F8-4892-85A9-A24112BE837C}"/>
              </a:ext>
            </a:extLst>
          </p:cNvPr>
          <p:cNvSpPr>
            <a:spLocks noGrp="1" noChangeArrowheads="1"/>
          </p:cNvSpPr>
          <p:nvPr>
            <p:ph type="title"/>
          </p:nvPr>
        </p:nvSpPr>
        <p:spPr>
          <a:xfrm>
            <a:off x="0" y="152400"/>
            <a:ext cx="9144000" cy="1066800"/>
          </a:xfrm>
        </p:spPr>
        <p:txBody>
          <a:bodyPr/>
          <a:lstStyle/>
          <a:p>
            <a:pPr eaLnBrk="1" hangingPunct="1">
              <a:defRPr/>
            </a:pPr>
            <a:r>
              <a:rPr lang="en-US" dirty="0"/>
              <a:t>FOIA “public interest”</a:t>
            </a:r>
          </a:p>
        </p:txBody>
      </p:sp>
      <p:sp>
        <p:nvSpPr>
          <p:cNvPr id="347139" name="Rectangle 3">
            <a:extLst>
              <a:ext uri="{FF2B5EF4-FFF2-40B4-BE49-F238E27FC236}">
                <a16:creationId xmlns:a16="http://schemas.microsoft.com/office/drawing/2014/main" id="{18608AAB-8342-4E58-8245-000994F69FBE}"/>
              </a:ext>
            </a:extLst>
          </p:cNvPr>
          <p:cNvSpPr>
            <a:spLocks noGrp="1" noChangeArrowheads="1"/>
          </p:cNvSpPr>
          <p:nvPr>
            <p:ph type="body" idx="1"/>
          </p:nvPr>
        </p:nvSpPr>
        <p:spPr>
          <a:xfrm>
            <a:off x="152400" y="1522413"/>
            <a:ext cx="8839200" cy="1660525"/>
          </a:xfrm>
        </p:spPr>
        <p:txBody>
          <a:bodyPr/>
          <a:lstStyle/>
          <a:p>
            <a:pPr marL="0" indent="0" eaLnBrk="1" hangingPunct="1">
              <a:lnSpc>
                <a:spcPct val="90000"/>
              </a:lnSpc>
            </a:pPr>
            <a:r>
              <a:rPr lang="en-US" altLang="en-US" sz="2400" i="1"/>
              <a:t>  </a:t>
            </a:r>
            <a:r>
              <a:rPr lang="en-US" altLang="en-US" sz="2400" i="1" u="sng"/>
              <a:t>Only concerns</a:t>
            </a:r>
            <a:r>
              <a:rPr lang="en-US" altLang="en-US" sz="2400"/>
              <a:t> how disclosure of the info in question would</a:t>
            </a:r>
          </a:p>
          <a:p>
            <a:pPr marL="0" indent="0" eaLnBrk="1" hangingPunct="1">
              <a:lnSpc>
                <a:spcPct val="90000"/>
              </a:lnSpc>
              <a:buFontTx/>
              <a:buNone/>
            </a:pPr>
            <a:r>
              <a:rPr lang="en-US" altLang="en-US" sz="2400"/>
              <a:t>	shed light on…</a:t>
            </a:r>
          </a:p>
          <a:p>
            <a:pPr marL="674688" lvl="1" indent="-334963" eaLnBrk="1" hangingPunct="1">
              <a:lnSpc>
                <a:spcPct val="90000"/>
              </a:lnSpc>
            </a:pPr>
            <a:r>
              <a:rPr lang="en-US" altLang="en-US" sz="2400"/>
              <a:t>The agency’s performance of its statutory duties, </a:t>
            </a:r>
            <a:r>
              <a:rPr lang="en-US" altLang="en-US" sz="2400" i="1"/>
              <a:t>or</a:t>
            </a:r>
          </a:p>
          <a:p>
            <a:pPr marL="674688" lvl="1" indent="-334963" eaLnBrk="1" hangingPunct="1">
              <a:lnSpc>
                <a:spcPct val="90000"/>
              </a:lnSpc>
            </a:pPr>
            <a:r>
              <a:rPr lang="en-US" altLang="en-US" sz="2400"/>
              <a:t>Inform citizens concerning Government activities</a:t>
            </a:r>
          </a:p>
        </p:txBody>
      </p:sp>
      <p:sp>
        <p:nvSpPr>
          <p:cNvPr id="347140" name="Rectangle 4">
            <a:extLst>
              <a:ext uri="{FF2B5EF4-FFF2-40B4-BE49-F238E27FC236}">
                <a16:creationId xmlns:a16="http://schemas.microsoft.com/office/drawing/2014/main" id="{886136E8-30E8-44CE-9DA6-056EB915F578}"/>
              </a:ext>
            </a:extLst>
          </p:cNvPr>
          <p:cNvSpPr>
            <a:spLocks noChangeArrowheads="1"/>
          </p:cNvSpPr>
          <p:nvPr/>
        </p:nvSpPr>
        <p:spPr bwMode="auto">
          <a:xfrm>
            <a:off x="152400" y="3252788"/>
            <a:ext cx="89154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674688" indent="-334963">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lnSpc>
                <a:spcPct val="90000"/>
              </a:lnSpc>
            </a:pPr>
            <a:r>
              <a:rPr lang="en-US" altLang="en-US" sz="2400"/>
              <a:t>  What’s no longer considered for this “public interest” issue </a:t>
            </a:r>
          </a:p>
          <a:p>
            <a:pPr eaLnBrk="1" hangingPunct="1">
              <a:lnSpc>
                <a:spcPct val="90000"/>
              </a:lnSpc>
              <a:buFontTx/>
              <a:buNone/>
            </a:pPr>
            <a:r>
              <a:rPr lang="en-US" altLang="en-US" sz="2400"/>
              <a:t>	under FOIA</a:t>
            </a:r>
          </a:p>
          <a:p>
            <a:pPr lvl="1" eaLnBrk="1" hangingPunct="1">
              <a:lnSpc>
                <a:spcPct val="90000"/>
              </a:lnSpc>
            </a:pPr>
            <a:r>
              <a:rPr lang="en-US" altLang="en-US" sz="2400"/>
              <a:t>The public interest in collective bargaining as embodied in the Statute* or</a:t>
            </a:r>
          </a:p>
          <a:p>
            <a:pPr lvl="1" eaLnBrk="1" hangingPunct="1">
              <a:lnSpc>
                <a:spcPct val="90000"/>
              </a:lnSpc>
            </a:pPr>
            <a:r>
              <a:rPr lang="en-US" altLang="en-US" sz="2400"/>
              <a:t>Matters specific to a union’s fulfillment of it’s obligations under the Statute*</a:t>
            </a:r>
          </a:p>
          <a:p>
            <a:pPr lvl="1" eaLnBrk="1" hangingPunct="1">
              <a:lnSpc>
                <a:spcPct val="90000"/>
              </a:lnSpc>
              <a:buFontTx/>
              <a:buNone/>
            </a:pPr>
            <a:endParaRPr lang="en-US" altLang="en-US" sz="2400"/>
          </a:p>
        </p:txBody>
      </p:sp>
      <p:sp>
        <p:nvSpPr>
          <p:cNvPr id="347141" name="Rectangle 5">
            <a:extLst>
              <a:ext uri="{FF2B5EF4-FFF2-40B4-BE49-F238E27FC236}">
                <a16:creationId xmlns:a16="http://schemas.microsoft.com/office/drawing/2014/main" id="{6B42DFC3-92A3-4A94-AECC-087F3041030A}"/>
              </a:ext>
            </a:extLst>
          </p:cNvPr>
          <p:cNvSpPr>
            <a:spLocks noChangeArrowheads="1"/>
          </p:cNvSpPr>
          <p:nvPr/>
        </p:nvSpPr>
        <p:spPr bwMode="auto">
          <a:xfrm>
            <a:off x="754063" y="5489575"/>
            <a:ext cx="74199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800"/>
              <a:t>*</a:t>
            </a:r>
            <a:r>
              <a:rPr lang="en-US" altLang="en-US" sz="2000"/>
              <a:t>5 U.S.C. §§ 7101-7135</a:t>
            </a:r>
          </a:p>
        </p:txBody>
      </p:sp>
      <p:sp>
        <p:nvSpPr>
          <p:cNvPr id="2" name="Slide Number Placeholder 1">
            <a:extLst>
              <a:ext uri="{FF2B5EF4-FFF2-40B4-BE49-F238E27FC236}">
                <a16:creationId xmlns:a16="http://schemas.microsoft.com/office/drawing/2014/main" id="{B6FB19F5-A0B0-4E7E-B611-FC25102E394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2610057-A1DE-47EB-B0F9-B7779C8042A7}" type="slidenum">
              <a:rPr lang="en-US" altLang="en-US" smtClean="0"/>
              <a:pPr>
                <a:defRPr/>
              </a:pPr>
              <a:t>206</a:t>
            </a:fld>
            <a:endParaRPr lang="en-US" altLang="en-US"/>
          </a:p>
        </p:txBody>
      </p:sp>
      <p:sp>
        <p:nvSpPr>
          <p:cNvPr id="7" name="Footer Placeholder 2">
            <a:extLst>
              <a:ext uri="{FF2B5EF4-FFF2-40B4-BE49-F238E27FC236}">
                <a16:creationId xmlns:a16="http://schemas.microsoft.com/office/drawing/2014/main" id="{AC73722A-7EC0-4916-8FCF-22F6B56CC8E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0281D832-2363-4E72-A17B-B796EA37555A}"/>
              </a:ext>
            </a:extLst>
          </p:cNvPr>
          <p:cNvSpPr>
            <a:spLocks noGrp="1" noChangeArrowheads="1"/>
          </p:cNvSpPr>
          <p:nvPr>
            <p:ph type="title"/>
          </p:nvPr>
        </p:nvSpPr>
        <p:spPr>
          <a:xfrm>
            <a:off x="0" y="76200"/>
            <a:ext cx="9144000" cy="1143000"/>
          </a:xfrm>
        </p:spPr>
        <p:txBody>
          <a:bodyPr/>
          <a:lstStyle/>
          <a:p>
            <a:pPr eaLnBrk="1" hangingPunct="1">
              <a:defRPr/>
            </a:pPr>
            <a:r>
              <a:rPr lang="en-US" dirty="0"/>
              <a:t>Balancing under the FOIA</a:t>
            </a:r>
          </a:p>
        </p:txBody>
      </p:sp>
      <p:sp>
        <p:nvSpPr>
          <p:cNvPr id="349187" name="Rectangle 3">
            <a:extLst>
              <a:ext uri="{FF2B5EF4-FFF2-40B4-BE49-F238E27FC236}">
                <a16:creationId xmlns:a16="http://schemas.microsoft.com/office/drawing/2014/main" id="{4F1E7D8F-E54D-4487-A196-17BDDE4026F3}"/>
              </a:ext>
            </a:extLst>
          </p:cNvPr>
          <p:cNvSpPr>
            <a:spLocks noGrp="1" noChangeArrowheads="1"/>
          </p:cNvSpPr>
          <p:nvPr>
            <p:ph type="body" idx="1"/>
          </p:nvPr>
        </p:nvSpPr>
        <p:spPr>
          <a:xfrm>
            <a:off x="457200" y="1828800"/>
            <a:ext cx="8153400" cy="4743450"/>
          </a:xfrm>
        </p:spPr>
        <p:txBody>
          <a:bodyPr/>
          <a:lstStyle/>
          <a:p>
            <a:pPr eaLnBrk="1" hangingPunct="1">
              <a:lnSpc>
                <a:spcPct val="90000"/>
              </a:lnSpc>
            </a:pPr>
            <a:r>
              <a:rPr lang="en-US" altLang="en-US" sz="2400"/>
              <a:t>Employees’ privacy interests must be balanced against the public interest in disclosure</a:t>
            </a:r>
          </a:p>
          <a:p>
            <a:pPr eaLnBrk="1" hangingPunct="1">
              <a:lnSpc>
                <a:spcPct val="90000"/>
              </a:lnSpc>
            </a:pPr>
            <a:endParaRPr lang="en-US" altLang="en-US" sz="2400"/>
          </a:p>
          <a:p>
            <a:pPr eaLnBrk="1" hangingPunct="1">
              <a:lnSpc>
                <a:spcPct val="90000"/>
              </a:lnSpc>
            </a:pPr>
            <a:r>
              <a:rPr lang="en-US" altLang="en-US" sz="2400"/>
              <a:t>If privacy interests are greater, disclosure is barred unless the “routine use” exemption applies</a:t>
            </a:r>
          </a:p>
          <a:p>
            <a:pPr eaLnBrk="1" hangingPunct="1">
              <a:lnSpc>
                <a:spcPct val="90000"/>
              </a:lnSpc>
            </a:pPr>
            <a:endParaRPr lang="en-US" altLang="en-US" sz="2400"/>
          </a:p>
          <a:p>
            <a:pPr eaLnBrk="1" hangingPunct="1">
              <a:lnSpc>
                <a:spcPct val="90000"/>
              </a:lnSpc>
            </a:pPr>
            <a:r>
              <a:rPr lang="en-US" altLang="en-US" sz="2400"/>
              <a:t>If public interest is greater, agency must disclose unless another basis for non-disclosure exists under section 7114(b)(4)</a:t>
            </a:r>
          </a:p>
        </p:txBody>
      </p:sp>
      <p:sp>
        <p:nvSpPr>
          <p:cNvPr id="2" name="Slide Number Placeholder 1">
            <a:extLst>
              <a:ext uri="{FF2B5EF4-FFF2-40B4-BE49-F238E27FC236}">
                <a16:creationId xmlns:a16="http://schemas.microsoft.com/office/drawing/2014/main" id="{371C5771-1192-48A8-8647-53727AE0D28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D625951-7F3A-428F-847F-50800CB01A87}" type="slidenum">
              <a:rPr lang="en-US" altLang="en-US" smtClean="0"/>
              <a:pPr>
                <a:defRPr/>
              </a:pPr>
              <a:t>207</a:t>
            </a:fld>
            <a:endParaRPr lang="en-US" altLang="en-US"/>
          </a:p>
        </p:txBody>
      </p:sp>
      <p:sp>
        <p:nvSpPr>
          <p:cNvPr id="5" name="Footer Placeholder 2">
            <a:extLst>
              <a:ext uri="{FF2B5EF4-FFF2-40B4-BE49-F238E27FC236}">
                <a16:creationId xmlns:a16="http://schemas.microsoft.com/office/drawing/2014/main" id="{4D81D685-0FCE-4DA0-9367-F901E7D7F87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870576C7-A9A8-4478-B04A-D4C6EAEEF83E}"/>
              </a:ext>
            </a:extLst>
          </p:cNvPr>
          <p:cNvSpPr>
            <a:spLocks noGrp="1" noChangeArrowheads="1"/>
          </p:cNvSpPr>
          <p:nvPr>
            <p:ph type="title"/>
          </p:nvPr>
        </p:nvSpPr>
        <p:spPr>
          <a:xfrm>
            <a:off x="0" y="0"/>
            <a:ext cx="9144000" cy="1190625"/>
          </a:xfrm>
        </p:spPr>
        <p:txBody>
          <a:bodyPr/>
          <a:lstStyle/>
          <a:p>
            <a:pPr eaLnBrk="1" hangingPunct="1">
              <a:defRPr/>
            </a:pPr>
            <a:r>
              <a:rPr lang="en-US" dirty="0"/>
              <a:t>“Routine use” under Privacy Act</a:t>
            </a:r>
          </a:p>
        </p:txBody>
      </p:sp>
      <p:sp>
        <p:nvSpPr>
          <p:cNvPr id="351235" name="Rectangle 3">
            <a:extLst>
              <a:ext uri="{FF2B5EF4-FFF2-40B4-BE49-F238E27FC236}">
                <a16:creationId xmlns:a16="http://schemas.microsoft.com/office/drawing/2014/main" id="{F5C77B2B-B936-48D3-9472-96226A177BB1}"/>
              </a:ext>
            </a:extLst>
          </p:cNvPr>
          <p:cNvSpPr>
            <a:spLocks noGrp="1" noChangeArrowheads="1"/>
          </p:cNvSpPr>
          <p:nvPr>
            <p:ph type="body" idx="1"/>
          </p:nvPr>
        </p:nvSpPr>
        <p:spPr>
          <a:xfrm>
            <a:off x="228600" y="1398588"/>
            <a:ext cx="8686800" cy="4883150"/>
          </a:xfrm>
        </p:spPr>
        <p:txBody>
          <a:bodyPr/>
          <a:lstStyle/>
          <a:p>
            <a:pPr marL="411163" indent="-411163" eaLnBrk="1" hangingPunct="1">
              <a:lnSpc>
                <a:spcPct val="90000"/>
              </a:lnSpc>
            </a:pPr>
            <a:r>
              <a:rPr lang="en-US" altLang="en-US" sz="2600"/>
              <a:t>OPM/GVT-1, OPM/GOVT-2, and OPM/GOVT-3 are systems of records under the Act</a:t>
            </a:r>
          </a:p>
          <a:p>
            <a:pPr marL="411163" indent="-411163" eaLnBrk="1" hangingPunct="1">
              <a:lnSpc>
                <a:spcPct val="90000"/>
              </a:lnSpc>
            </a:pPr>
            <a:r>
              <a:rPr lang="en-US" altLang="en-US" sz="2600"/>
              <a:t>Information in those records which is “relevant and necessary” under OPM routine use “e” or “a” may be disclosed if… it bears a traceable, logical and significant connection to the purpose to be served</a:t>
            </a:r>
          </a:p>
          <a:p>
            <a:pPr marL="811213" lvl="1" eaLnBrk="1" hangingPunct="1">
              <a:lnSpc>
                <a:spcPct val="90000"/>
              </a:lnSpc>
            </a:pPr>
            <a:r>
              <a:rPr lang="en-US" altLang="en-US" sz="2000"/>
              <a:t>Adequate alternative disclosure means, or info sources, aren’t available to satisfy the union’s info needs</a:t>
            </a:r>
          </a:p>
          <a:p>
            <a:pPr marL="1154113" lvl="2">
              <a:lnSpc>
                <a:spcPct val="90000"/>
              </a:lnSpc>
              <a:spcBef>
                <a:spcPct val="0"/>
              </a:spcBef>
              <a:buClr>
                <a:srgbClr val="D4002E"/>
              </a:buClr>
              <a:buSzPct val="125000"/>
              <a:buFont typeface="Monotype Sorts"/>
              <a:buChar char="O"/>
            </a:pPr>
            <a:r>
              <a:rPr lang="en-US" altLang="en-US" sz="1800">
                <a:latin typeface="ITC Kabel Medium"/>
              </a:rPr>
              <a:t>This “routine use” analysis differs from the analysis used for “particularized need”</a:t>
            </a:r>
          </a:p>
          <a:p>
            <a:pPr marL="1154113" lvl="2">
              <a:lnSpc>
                <a:spcPct val="90000"/>
              </a:lnSpc>
              <a:spcBef>
                <a:spcPct val="0"/>
              </a:spcBef>
              <a:buClr>
                <a:srgbClr val="D4002E"/>
              </a:buClr>
              <a:buSzPct val="125000"/>
              <a:buFont typeface="Monotype Sorts"/>
              <a:buChar char="O"/>
            </a:pPr>
            <a:endParaRPr lang="en-US" altLang="en-US" sz="1800">
              <a:latin typeface="ITC Kabel Medium"/>
            </a:endParaRPr>
          </a:p>
          <a:p>
            <a:pPr marL="1154113" lvl="2">
              <a:lnSpc>
                <a:spcPct val="90000"/>
              </a:lnSpc>
              <a:spcBef>
                <a:spcPct val="0"/>
              </a:spcBef>
              <a:buClr>
                <a:srgbClr val="D4002E"/>
              </a:buClr>
              <a:buSzPct val="125000"/>
              <a:buFont typeface="Monotype Sorts"/>
              <a:buNone/>
            </a:pPr>
            <a:endParaRPr lang="en-US" altLang="en-US" sz="1800">
              <a:latin typeface="ITC Kabel Medium"/>
            </a:endParaRPr>
          </a:p>
          <a:p>
            <a:pPr marL="411163" indent="-411163">
              <a:lnSpc>
                <a:spcPct val="90000"/>
              </a:lnSpc>
              <a:spcBef>
                <a:spcPct val="0"/>
              </a:spcBef>
              <a:buClr>
                <a:schemeClr val="bg1"/>
              </a:buClr>
              <a:buFontTx/>
              <a:buNone/>
            </a:pPr>
            <a:r>
              <a:rPr lang="en-US" altLang="en-US" sz="2000" b="1" u="sng">
                <a:latin typeface="ITC Kabel Medium"/>
              </a:rPr>
              <a:t>See U.S. Department of Transportation, Federal Aviation Administration,</a:t>
            </a:r>
          </a:p>
          <a:p>
            <a:pPr marL="411163" indent="-411163">
              <a:lnSpc>
                <a:spcPct val="90000"/>
              </a:lnSpc>
              <a:spcBef>
                <a:spcPct val="0"/>
              </a:spcBef>
              <a:buClr>
                <a:schemeClr val="bg1"/>
              </a:buClr>
              <a:buFontTx/>
              <a:buNone/>
            </a:pPr>
            <a:r>
              <a:rPr lang="en-US" altLang="en-US" sz="2000" b="1" u="sng">
                <a:latin typeface="ITC Kabel Medium"/>
              </a:rPr>
              <a:t>Little Rock, Arkansas, 51 FLRA No. 24 (1995)</a:t>
            </a:r>
            <a:endParaRPr lang="en-US" altLang="en-US" sz="2000">
              <a:latin typeface="ITC Kabel Medium"/>
            </a:endParaRPr>
          </a:p>
          <a:p>
            <a:pPr marL="411163" indent="-411163">
              <a:lnSpc>
                <a:spcPct val="90000"/>
              </a:lnSpc>
              <a:spcBef>
                <a:spcPct val="0"/>
              </a:spcBef>
              <a:buClr>
                <a:srgbClr val="D4002E"/>
              </a:buClr>
              <a:buSzPct val="125000"/>
              <a:buFont typeface="Monotype Sorts"/>
              <a:buNone/>
            </a:pPr>
            <a:endParaRPr lang="en-US" altLang="en-US" sz="2000"/>
          </a:p>
        </p:txBody>
      </p:sp>
      <p:sp>
        <p:nvSpPr>
          <p:cNvPr id="351236" name="Text Box 4">
            <a:extLst>
              <a:ext uri="{FF2B5EF4-FFF2-40B4-BE49-F238E27FC236}">
                <a16:creationId xmlns:a16="http://schemas.microsoft.com/office/drawing/2014/main" id="{57F4C12C-A88B-4366-A4DC-53265CAC5EA0}"/>
              </a:ext>
            </a:extLst>
          </p:cNvPr>
          <p:cNvSpPr txBox="1">
            <a:spLocks noChangeArrowheads="1"/>
          </p:cNvSpPr>
          <p:nvPr/>
        </p:nvSpPr>
        <p:spPr bwMode="auto">
          <a:xfrm>
            <a:off x="0" y="6108700"/>
            <a:ext cx="7486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600">
                <a:latin typeface="ITC Kabel Medium"/>
              </a:rPr>
              <a:t>*</a:t>
            </a:r>
          </a:p>
        </p:txBody>
      </p:sp>
      <p:sp>
        <p:nvSpPr>
          <p:cNvPr id="2" name="Slide Number Placeholder 1">
            <a:extLst>
              <a:ext uri="{FF2B5EF4-FFF2-40B4-BE49-F238E27FC236}">
                <a16:creationId xmlns:a16="http://schemas.microsoft.com/office/drawing/2014/main" id="{8D865B66-F282-42A4-91E7-0B181792B9C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AF38655-AC8C-49DC-9E60-951D8D91A70A}" type="slidenum">
              <a:rPr lang="en-US" altLang="en-US" smtClean="0"/>
              <a:pPr>
                <a:defRPr/>
              </a:pPr>
              <a:t>208</a:t>
            </a:fld>
            <a:endParaRPr lang="en-US" altLang="en-US"/>
          </a:p>
        </p:txBody>
      </p:sp>
      <p:sp>
        <p:nvSpPr>
          <p:cNvPr id="6" name="Footer Placeholder 2">
            <a:extLst>
              <a:ext uri="{FF2B5EF4-FFF2-40B4-BE49-F238E27FC236}">
                <a16:creationId xmlns:a16="http://schemas.microsoft.com/office/drawing/2014/main" id="{6424C1D3-86CE-4C89-9F52-D25E365A270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E0382F61-646E-4670-9B16-761DFD684DEC}"/>
              </a:ext>
            </a:extLst>
          </p:cNvPr>
          <p:cNvSpPr>
            <a:spLocks noGrp="1" noChangeArrowheads="1"/>
          </p:cNvSpPr>
          <p:nvPr>
            <p:ph type="title"/>
          </p:nvPr>
        </p:nvSpPr>
        <p:spPr>
          <a:xfrm>
            <a:off x="0" y="19050"/>
            <a:ext cx="9144000" cy="2114550"/>
          </a:xfrm>
        </p:spPr>
        <p:txBody>
          <a:bodyPr/>
          <a:lstStyle/>
          <a:p>
            <a:pPr eaLnBrk="1" hangingPunct="1">
              <a:defRPr/>
            </a:pPr>
            <a:r>
              <a:rPr lang="en-US" sz="4000" dirty="0"/>
              <a:t>Unions and agencies are expected to discuss and consider their respective interests and explore, </a:t>
            </a:r>
            <a:r>
              <a:rPr lang="en-US" sz="4000" i="1" u="sng" dirty="0"/>
              <a:t>in good faith</a:t>
            </a:r>
          </a:p>
        </p:txBody>
      </p:sp>
      <p:sp>
        <p:nvSpPr>
          <p:cNvPr id="353283" name="Rectangle 3">
            <a:extLst>
              <a:ext uri="{FF2B5EF4-FFF2-40B4-BE49-F238E27FC236}">
                <a16:creationId xmlns:a16="http://schemas.microsoft.com/office/drawing/2014/main" id="{66500D5E-2A8A-4D50-9104-04B4D955C679}"/>
              </a:ext>
            </a:extLst>
          </p:cNvPr>
          <p:cNvSpPr>
            <a:spLocks noGrp="1" noChangeArrowheads="1"/>
          </p:cNvSpPr>
          <p:nvPr>
            <p:ph type="body" idx="1"/>
          </p:nvPr>
        </p:nvSpPr>
        <p:spPr>
          <a:xfrm>
            <a:off x="609600" y="3192463"/>
            <a:ext cx="7924800" cy="2281237"/>
          </a:xfrm>
        </p:spPr>
        <p:txBody>
          <a:bodyPr/>
          <a:lstStyle/>
          <a:p>
            <a:pPr marL="411163" indent="-411163" eaLnBrk="1" hangingPunct="1">
              <a:lnSpc>
                <a:spcPct val="90000"/>
              </a:lnSpc>
            </a:pPr>
            <a:r>
              <a:rPr lang="en-US" altLang="en-US" sz="2600"/>
              <a:t>Alternative methods of disclosure, and</a:t>
            </a:r>
          </a:p>
          <a:p>
            <a:pPr marL="411163" indent="-411163" eaLnBrk="1" hangingPunct="1">
              <a:lnSpc>
                <a:spcPct val="90000"/>
              </a:lnSpc>
            </a:pPr>
            <a:r>
              <a:rPr lang="en-US" altLang="en-US" sz="2600"/>
              <a:t>Alternative forms of information to be disclosed</a:t>
            </a:r>
          </a:p>
        </p:txBody>
      </p:sp>
      <p:sp>
        <p:nvSpPr>
          <p:cNvPr id="2" name="Slide Number Placeholder 1">
            <a:extLst>
              <a:ext uri="{FF2B5EF4-FFF2-40B4-BE49-F238E27FC236}">
                <a16:creationId xmlns:a16="http://schemas.microsoft.com/office/drawing/2014/main" id="{C4435CB5-F99C-43F7-BAC6-B7176237FA6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0DFEA31-A95C-40A6-8BA5-A9EE509C40EF}" type="slidenum">
              <a:rPr lang="en-US" altLang="en-US" smtClean="0"/>
              <a:pPr>
                <a:defRPr/>
              </a:pPr>
              <a:t>209</a:t>
            </a:fld>
            <a:endParaRPr lang="en-US" altLang="en-US"/>
          </a:p>
        </p:txBody>
      </p:sp>
      <p:sp>
        <p:nvSpPr>
          <p:cNvPr id="5" name="Footer Placeholder 2">
            <a:extLst>
              <a:ext uri="{FF2B5EF4-FFF2-40B4-BE49-F238E27FC236}">
                <a16:creationId xmlns:a16="http://schemas.microsoft.com/office/drawing/2014/main" id="{E31FE9AE-1E36-45A7-BC84-34848331749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4B7A3EB4-A6B7-4937-A9C5-F579E1255E72}"/>
              </a:ext>
            </a:extLst>
          </p:cNvPr>
          <p:cNvSpPr>
            <a:spLocks noGrp="1" noChangeArrowheads="1"/>
          </p:cNvSpPr>
          <p:nvPr>
            <p:ph type="title"/>
          </p:nvPr>
        </p:nvSpPr>
        <p:spPr>
          <a:xfrm>
            <a:off x="457200" y="704850"/>
            <a:ext cx="8229600" cy="209550"/>
          </a:xfrm>
        </p:spPr>
        <p:txBody>
          <a:bodyPr/>
          <a:lstStyle/>
          <a:p>
            <a:pPr eaLnBrk="1" hangingPunct="1">
              <a:defRPr/>
            </a:pPr>
            <a:r>
              <a:rPr lang="en-US" dirty="0">
                <a:solidFill>
                  <a:schemeClr val="tx1"/>
                </a:solidFill>
              </a:rPr>
              <a:t>Duty to Bargain</a:t>
            </a:r>
          </a:p>
        </p:txBody>
      </p:sp>
      <p:sp>
        <p:nvSpPr>
          <p:cNvPr id="36867" name="Rectangle 3">
            <a:extLst>
              <a:ext uri="{FF2B5EF4-FFF2-40B4-BE49-F238E27FC236}">
                <a16:creationId xmlns:a16="http://schemas.microsoft.com/office/drawing/2014/main" id="{656DE42A-CF1D-4545-823B-E31182E69396}"/>
              </a:ext>
            </a:extLst>
          </p:cNvPr>
          <p:cNvSpPr>
            <a:spLocks noGrp="1" noChangeArrowheads="1"/>
          </p:cNvSpPr>
          <p:nvPr>
            <p:ph type="body" idx="1"/>
          </p:nvPr>
        </p:nvSpPr>
        <p:spPr/>
        <p:txBody>
          <a:bodyPr/>
          <a:lstStyle/>
          <a:p>
            <a:pPr eaLnBrk="1" hangingPunct="1">
              <a:lnSpc>
                <a:spcPct val="90000"/>
              </a:lnSpc>
            </a:pPr>
            <a:r>
              <a:rPr lang="en-US" altLang="en-US" sz="2800"/>
              <a:t>Concerns whether there is an obligation to bargain with the union</a:t>
            </a:r>
          </a:p>
          <a:p>
            <a:pPr eaLnBrk="1" hangingPunct="1">
              <a:lnSpc>
                <a:spcPct val="90000"/>
              </a:lnSpc>
              <a:buFontTx/>
              <a:buNone/>
            </a:pPr>
            <a:endParaRPr lang="en-US" altLang="en-US" sz="1600"/>
          </a:p>
          <a:p>
            <a:pPr eaLnBrk="1" hangingPunct="1">
              <a:lnSpc>
                <a:spcPct val="90000"/>
              </a:lnSpc>
            </a:pPr>
            <a:r>
              <a:rPr lang="en-US" altLang="en-US" sz="2800"/>
              <a:t>Only a duty to bargain over working conditions affecting employees in the bargaining unit</a:t>
            </a:r>
          </a:p>
          <a:p>
            <a:pPr eaLnBrk="1" hangingPunct="1">
              <a:lnSpc>
                <a:spcPct val="90000"/>
              </a:lnSpc>
            </a:pPr>
            <a:endParaRPr lang="en-US" altLang="en-US" sz="1600"/>
          </a:p>
          <a:p>
            <a:pPr eaLnBrk="1" hangingPunct="1">
              <a:lnSpc>
                <a:spcPct val="90000"/>
              </a:lnSpc>
            </a:pPr>
            <a:r>
              <a:rPr lang="en-US" altLang="en-US" sz="2800"/>
              <a:t>Management is obligated to bargain over changes in working conditions which are more than de minimis, for a new term agreement and over union-initiated proposals</a:t>
            </a:r>
          </a:p>
          <a:p>
            <a:pPr eaLnBrk="1" hangingPunct="1">
              <a:lnSpc>
                <a:spcPct val="90000"/>
              </a:lnSpc>
            </a:pPr>
            <a:endParaRPr lang="en-US" altLang="en-US" sz="2800"/>
          </a:p>
        </p:txBody>
      </p:sp>
      <p:sp>
        <p:nvSpPr>
          <p:cNvPr id="2" name="Slide Number Placeholder 1">
            <a:extLst>
              <a:ext uri="{FF2B5EF4-FFF2-40B4-BE49-F238E27FC236}">
                <a16:creationId xmlns:a16="http://schemas.microsoft.com/office/drawing/2014/main" id="{0B64F9A0-3509-4B5D-9DC2-24692BB0E49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B5573ED-3408-49ED-B274-79C2F836BF2D}" type="slidenum">
              <a:rPr lang="en-US" altLang="en-US" smtClean="0"/>
              <a:pPr>
                <a:defRPr/>
              </a:pPr>
              <a:t>21</a:t>
            </a:fld>
            <a:endParaRPr lang="en-US" altLang="en-US"/>
          </a:p>
        </p:txBody>
      </p:sp>
      <p:sp>
        <p:nvSpPr>
          <p:cNvPr id="5" name="Footer Placeholder 2">
            <a:extLst>
              <a:ext uri="{FF2B5EF4-FFF2-40B4-BE49-F238E27FC236}">
                <a16:creationId xmlns:a16="http://schemas.microsoft.com/office/drawing/2014/main" id="{BF12CC9F-DBD9-42BB-8028-145A6166B57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B085BF94-2678-4EE6-9EC0-07AAED8826EA}"/>
              </a:ext>
            </a:extLst>
          </p:cNvPr>
          <p:cNvSpPr>
            <a:spLocks noGrp="1" noChangeArrowheads="1"/>
          </p:cNvSpPr>
          <p:nvPr>
            <p:ph type="title"/>
          </p:nvPr>
        </p:nvSpPr>
        <p:spPr>
          <a:xfrm>
            <a:off x="0" y="120650"/>
            <a:ext cx="9144000" cy="1190625"/>
          </a:xfrm>
        </p:spPr>
        <p:txBody>
          <a:bodyPr/>
          <a:lstStyle/>
          <a:p>
            <a:pPr eaLnBrk="1" hangingPunct="1">
              <a:defRPr/>
            </a:pPr>
            <a:r>
              <a:rPr lang="en-US" sz="4000" dirty="0"/>
              <a:t>Union Requests for Information</a:t>
            </a:r>
            <a:br>
              <a:rPr lang="en-US" sz="4000" dirty="0"/>
            </a:br>
            <a:r>
              <a:rPr lang="en-US" sz="4000" dirty="0"/>
              <a:t>FLRA with info disputes must</a:t>
            </a:r>
          </a:p>
        </p:txBody>
      </p:sp>
      <p:sp>
        <p:nvSpPr>
          <p:cNvPr id="355331" name="Rectangle 3">
            <a:extLst>
              <a:ext uri="{FF2B5EF4-FFF2-40B4-BE49-F238E27FC236}">
                <a16:creationId xmlns:a16="http://schemas.microsoft.com/office/drawing/2014/main" id="{F6531A65-84EC-4B85-A728-E8F485EE77CF}"/>
              </a:ext>
            </a:extLst>
          </p:cNvPr>
          <p:cNvSpPr>
            <a:spLocks noGrp="1" noChangeArrowheads="1"/>
          </p:cNvSpPr>
          <p:nvPr>
            <p:ph type="body" idx="1"/>
          </p:nvPr>
        </p:nvSpPr>
        <p:spPr>
          <a:xfrm>
            <a:off x="304800" y="1631950"/>
            <a:ext cx="8610600" cy="3854450"/>
          </a:xfrm>
        </p:spPr>
        <p:txBody>
          <a:bodyPr/>
          <a:lstStyle/>
          <a:p>
            <a:pPr marL="411163" indent="-411163" eaLnBrk="1" hangingPunct="1"/>
            <a:r>
              <a:rPr lang="en-US" altLang="en-US" sz="2200" i="1"/>
              <a:t>Decide</a:t>
            </a:r>
            <a:r>
              <a:rPr lang="en-US" altLang="en-US" sz="2200"/>
              <a:t> whether the union has shown a </a:t>
            </a:r>
            <a:r>
              <a:rPr lang="en-US" altLang="en-US" sz="2200" i="1"/>
              <a:t>particularized need</a:t>
            </a:r>
            <a:r>
              <a:rPr lang="en-US" altLang="en-US" sz="2200"/>
              <a:t> (including, if relevant for personal identifiers) for the info</a:t>
            </a:r>
          </a:p>
          <a:p>
            <a:pPr marL="411163" indent="-411163" eaLnBrk="1" hangingPunct="1"/>
            <a:r>
              <a:rPr lang="en-US" altLang="en-US" sz="2200" i="1"/>
              <a:t>Decide,</a:t>
            </a:r>
            <a:r>
              <a:rPr lang="en-US" altLang="en-US" sz="2200"/>
              <a:t> if union’s need shown, whether agency </a:t>
            </a:r>
            <a:r>
              <a:rPr lang="en-US" altLang="en-US" sz="2200" i="1"/>
              <a:t>gave an adequate explanation of its interests,</a:t>
            </a:r>
            <a:r>
              <a:rPr lang="en-US" altLang="en-US" sz="2200"/>
              <a:t> other 7114(b)(4) reasons, and/or </a:t>
            </a:r>
            <a:r>
              <a:rPr lang="en-US" altLang="en-US" sz="2200" i="1"/>
              <a:t>Privacy Act reasons</a:t>
            </a:r>
            <a:r>
              <a:rPr lang="en-US" altLang="en-US" sz="2200"/>
              <a:t> against disclosure</a:t>
            </a:r>
          </a:p>
          <a:p>
            <a:pPr marL="411163" indent="-411163" eaLnBrk="1" hangingPunct="1"/>
            <a:r>
              <a:rPr lang="en-US" altLang="en-US" sz="2200" i="1"/>
              <a:t>Decide,</a:t>
            </a:r>
            <a:r>
              <a:rPr lang="en-US" altLang="en-US" sz="2200"/>
              <a:t> if parties’ disclosure interests communicated and shown  to each other whether </a:t>
            </a:r>
            <a:r>
              <a:rPr lang="en-US" altLang="en-US" sz="2200" i="1"/>
              <a:t>parties explored</a:t>
            </a:r>
            <a:r>
              <a:rPr lang="en-US" altLang="en-US" sz="2200"/>
              <a:t> </a:t>
            </a:r>
            <a:r>
              <a:rPr lang="en-US" altLang="en-US" sz="2200" i="1"/>
              <a:t>disclosure alternatives</a:t>
            </a:r>
          </a:p>
          <a:p>
            <a:pPr marL="411163" indent="-411163" eaLnBrk="1" hangingPunct="1"/>
            <a:r>
              <a:rPr lang="en-US" altLang="en-US" sz="2200" i="1"/>
              <a:t>Decide</a:t>
            </a:r>
            <a:r>
              <a:rPr lang="en-US" altLang="en-US" sz="2200"/>
              <a:t> whether to issue complaint, if matter is not settled, based on </a:t>
            </a:r>
            <a:r>
              <a:rPr lang="en-US" altLang="en-US" sz="2200" i="1"/>
              <a:t>balancing of union and agency disclosure interests,</a:t>
            </a:r>
            <a:r>
              <a:rPr lang="en-US" altLang="en-US" sz="2200"/>
              <a:t> </a:t>
            </a:r>
            <a:r>
              <a:rPr lang="en-US" altLang="en-US" sz="2200" i="1"/>
              <a:t>Privacy Act</a:t>
            </a:r>
            <a:r>
              <a:rPr lang="en-US" altLang="en-US" sz="2200"/>
              <a:t> and </a:t>
            </a:r>
            <a:r>
              <a:rPr lang="en-US" altLang="en-US" sz="2200" i="1"/>
              <a:t>other </a:t>
            </a:r>
            <a:r>
              <a:rPr lang="en-US" altLang="en-US" sz="2200"/>
              <a:t>7114(b)(4)</a:t>
            </a:r>
            <a:r>
              <a:rPr lang="en-US" altLang="en-US" sz="2200" i="1"/>
              <a:t> issues </a:t>
            </a:r>
            <a:r>
              <a:rPr lang="en-US" altLang="en-US" sz="2200"/>
              <a:t>present</a:t>
            </a:r>
          </a:p>
        </p:txBody>
      </p:sp>
      <p:sp>
        <p:nvSpPr>
          <p:cNvPr id="2" name="Slide Number Placeholder 1">
            <a:extLst>
              <a:ext uri="{FF2B5EF4-FFF2-40B4-BE49-F238E27FC236}">
                <a16:creationId xmlns:a16="http://schemas.microsoft.com/office/drawing/2014/main" id="{CF8FF93B-8723-4B99-B47F-D0C79E814F4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F182420-25F2-4380-85BE-C3F2801F7000}" type="slidenum">
              <a:rPr lang="en-US" altLang="en-US" smtClean="0"/>
              <a:pPr>
                <a:defRPr/>
              </a:pPr>
              <a:t>210</a:t>
            </a:fld>
            <a:endParaRPr lang="en-US" altLang="en-US"/>
          </a:p>
        </p:txBody>
      </p:sp>
      <p:sp>
        <p:nvSpPr>
          <p:cNvPr id="5" name="Footer Placeholder 2">
            <a:extLst>
              <a:ext uri="{FF2B5EF4-FFF2-40B4-BE49-F238E27FC236}">
                <a16:creationId xmlns:a16="http://schemas.microsoft.com/office/drawing/2014/main" id="{97E586F2-298D-481B-A919-1FF48854BA2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8E35205F-F930-411D-89B3-A62654E96B28}"/>
              </a:ext>
            </a:extLst>
          </p:cNvPr>
          <p:cNvSpPr>
            <a:spLocks noGrp="1" noChangeArrowheads="1"/>
          </p:cNvSpPr>
          <p:nvPr>
            <p:ph type="title"/>
          </p:nvPr>
        </p:nvSpPr>
        <p:spPr>
          <a:xfrm>
            <a:off x="-17463" y="0"/>
            <a:ext cx="9144001" cy="1554163"/>
          </a:xfrm>
        </p:spPr>
        <p:txBody>
          <a:bodyPr/>
          <a:lstStyle/>
          <a:p>
            <a:pPr eaLnBrk="1" hangingPunct="1">
              <a:defRPr/>
            </a:pPr>
            <a:r>
              <a:rPr lang="en-US" dirty="0"/>
              <a:t>The Statute v. FOIA</a:t>
            </a:r>
          </a:p>
        </p:txBody>
      </p:sp>
      <p:sp>
        <p:nvSpPr>
          <p:cNvPr id="357379" name="Rectangle 3">
            <a:extLst>
              <a:ext uri="{FF2B5EF4-FFF2-40B4-BE49-F238E27FC236}">
                <a16:creationId xmlns:a16="http://schemas.microsoft.com/office/drawing/2014/main" id="{598E42B7-3930-4D93-BE55-2C181CF4EFD4}"/>
              </a:ext>
            </a:extLst>
          </p:cNvPr>
          <p:cNvSpPr>
            <a:spLocks noGrp="1" noChangeArrowheads="1"/>
          </p:cNvSpPr>
          <p:nvPr>
            <p:ph type="body" sz="half" idx="1"/>
          </p:nvPr>
        </p:nvSpPr>
        <p:spPr>
          <a:xfrm>
            <a:off x="228600" y="1828800"/>
            <a:ext cx="4583113" cy="4260850"/>
          </a:xfrm>
        </p:spPr>
        <p:txBody>
          <a:bodyPr/>
          <a:lstStyle/>
          <a:p>
            <a:pPr marL="533400" indent="-533400" eaLnBrk="1" hangingPunct="1">
              <a:lnSpc>
                <a:spcPct val="90000"/>
              </a:lnSpc>
              <a:buFontTx/>
              <a:buNone/>
              <a:tabLst>
                <a:tab pos="5026025" algn="l"/>
              </a:tabLst>
            </a:pPr>
            <a:r>
              <a:rPr lang="en-US" altLang="en-US" sz="2400" u="sng"/>
              <a:t>FOIA</a:t>
            </a:r>
          </a:p>
          <a:p>
            <a:pPr marL="533400" indent="-533400" eaLnBrk="1" hangingPunct="1">
              <a:lnSpc>
                <a:spcPct val="90000"/>
              </a:lnSpc>
              <a:buFont typeface="Times" panose="02020603050405020304" pitchFamily="18" charset="0"/>
              <a:buNone/>
              <a:tabLst>
                <a:tab pos="5026025" algn="l"/>
              </a:tabLst>
            </a:pPr>
            <a:r>
              <a:rPr lang="en-US" altLang="en-US" sz="2000"/>
              <a:t>1. Statutory period for response frequently not adhered to</a:t>
            </a:r>
          </a:p>
          <a:p>
            <a:pPr marL="533400" indent="-533400" eaLnBrk="1" hangingPunct="1">
              <a:lnSpc>
                <a:spcPct val="90000"/>
              </a:lnSpc>
              <a:buFont typeface="Times" panose="02020603050405020304" pitchFamily="18" charset="0"/>
              <a:buNone/>
              <a:tabLst>
                <a:tab pos="5026025" algn="l"/>
              </a:tabLst>
            </a:pPr>
            <a:r>
              <a:rPr lang="en-US" altLang="en-US" sz="2000"/>
              <a:t>2. Must pay for information</a:t>
            </a:r>
          </a:p>
          <a:p>
            <a:pPr marL="533400" indent="-533400" eaLnBrk="1" hangingPunct="1">
              <a:lnSpc>
                <a:spcPct val="90000"/>
              </a:lnSpc>
              <a:buFont typeface="Times" panose="02020603050405020304" pitchFamily="18" charset="0"/>
              <a:buChar char="O"/>
              <a:tabLst>
                <a:tab pos="5026025" algn="l"/>
              </a:tabLst>
            </a:pPr>
            <a:endParaRPr lang="en-US" altLang="en-US" sz="2000"/>
          </a:p>
          <a:p>
            <a:pPr marL="533400" indent="-533400" eaLnBrk="1" hangingPunct="1">
              <a:lnSpc>
                <a:spcPct val="90000"/>
              </a:lnSpc>
              <a:buFont typeface="Times" panose="02020603050405020304" pitchFamily="18" charset="0"/>
              <a:buNone/>
              <a:tabLst>
                <a:tab pos="5026025" algn="l"/>
              </a:tabLst>
            </a:pPr>
            <a:r>
              <a:rPr lang="en-US" altLang="en-US" sz="2000"/>
              <a:t>3. Access for anyone in public</a:t>
            </a:r>
          </a:p>
          <a:p>
            <a:pPr marL="533400" indent="-533400" eaLnBrk="1" hangingPunct="1">
              <a:lnSpc>
                <a:spcPct val="90000"/>
              </a:lnSpc>
              <a:buFont typeface="Times" panose="02020603050405020304" pitchFamily="18" charset="0"/>
              <a:buChar char="O"/>
              <a:tabLst>
                <a:tab pos="5026025" algn="l"/>
              </a:tabLst>
            </a:pPr>
            <a:endParaRPr lang="en-US" altLang="en-US" sz="2000"/>
          </a:p>
          <a:p>
            <a:pPr marL="533400" indent="-533400" eaLnBrk="1" hangingPunct="1">
              <a:lnSpc>
                <a:spcPct val="90000"/>
              </a:lnSpc>
              <a:buFont typeface="Times" panose="02020603050405020304" pitchFamily="18" charset="0"/>
              <a:buNone/>
              <a:tabLst>
                <a:tab pos="5026025" algn="l"/>
              </a:tabLst>
            </a:pPr>
            <a:r>
              <a:rPr lang="en-US" altLang="en-US" sz="2000"/>
              <a:t>4. Request foes to FOIA officer, no connection with labor issues</a:t>
            </a:r>
          </a:p>
          <a:p>
            <a:pPr marL="533400" indent="-533400" eaLnBrk="1" hangingPunct="1">
              <a:lnSpc>
                <a:spcPct val="90000"/>
              </a:lnSpc>
              <a:buFont typeface="Times" panose="02020603050405020304" pitchFamily="18" charset="0"/>
              <a:buNone/>
              <a:tabLst>
                <a:tab pos="5026025" algn="l"/>
              </a:tabLst>
            </a:pPr>
            <a:r>
              <a:rPr lang="en-US" altLang="en-US" sz="2000"/>
              <a:t>5. Remedy via court litigation process which costs money 	</a:t>
            </a:r>
          </a:p>
        </p:txBody>
      </p:sp>
      <p:sp>
        <p:nvSpPr>
          <p:cNvPr id="357380" name="Rectangle 4">
            <a:extLst>
              <a:ext uri="{FF2B5EF4-FFF2-40B4-BE49-F238E27FC236}">
                <a16:creationId xmlns:a16="http://schemas.microsoft.com/office/drawing/2014/main" id="{26E4E11F-8A61-4C39-B862-5E78933432AD}"/>
              </a:ext>
            </a:extLst>
          </p:cNvPr>
          <p:cNvSpPr>
            <a:spLocks noGrp="1" noChangeArrowheads="1"/>
          </p:cNvSpPr>
          <p:nvPr>
            <p:ph type="body" sz="half" idx="2"/>
          </p:nvPr>
        </p:nvSpPr>
        <p:spPr>
          <a:xfrm>
            <a:off x="4953000" y="1908175"/>
            <a:ext cx="4327525" cy="4422775"/>
          </a:xfrm>
        </p:spPr>
        <p:txBody>
          <a:bodyPr/>
          <a:lstStyle/>
          <a:p>
            <a:pPr marL="457200" indent="-457200" eaLnBrk="1" hangingPunct="1">
              <a:lnSpc>
                <a:spcPct val="90000"/>
              </a:lnSpc>
              <a:buFontTx/>
              <a:buNone/>
            </a:pPr>
            <a:r>
              <a:rPr lang="en-US" altLang="en-US" sz="2400" u="sng"/>
              <a:t>The Statute</a:t>
            </a:r>
          </a:p>
          <a:p>
            <a:pPr marL="457200" indent="-457200" eaLnBrk="1" hangingPunct="1">
              <a:lnSpc>
                <a:spcPct val="90000"/>
              </a:lnSpc>
              <a:buFont typeface="Times" panose="02020603050405020304" pitchFamily="18" charset="0"/>
              <a:buNone/>
            </a:pPr>
            <a:r>
              <a:rPr lang="en-US" altLang="en-US" sz="2000"/>
              <a:t>1. No time limit</a:t>
            </a:r>
          </a:p>
          <a:p>
            <a:pPr marL="457200" indent="-457200" eaLnBrk="1" hangingPunct="1">
              <a:lnSpc>
                <a:spcPct val="90000"/>
              </a:lnSpc>
              <a:buFont typeface="Times" panose="02020603050405020304" pitchFamily="18" charset="0"/>
              <a:buNone/>
            </a:pPr>
            <a:endParaRPr lang="en-US" altLang="en-US" sz="2000"/>
          </a:p>
          <a:p>
            <a:pPr marL="457200" indent="-457200" eaLnBrk="1" hangingPunct="1">
              <a:lnSpc>
                <a:spcPct val="90000"/>
              </a:lnSpc>
              <a:buFont typeface="Times" panose="02020603050405020304" pitchFamily="18" charset="0"/>
              <a:buNone/>
            </a:pPr>
            <a:r>
              <a:rPr lang="en-US" altLang="en-US" sz="2000"/>
              <a:t>2. No cost</a:t>
            </a:r>
          </a:p>
          <a:p>
            <a:pPr marL="457200" indent="-457200" eaLnBrk="1" hangingPunct="1">
              <a:lnSpc>
                <a:spcPct val="90000"/>
              </a:lnSpc>
              <a:buFont typeface="Times" panose="02020603050405020304" pitchFamily="18" charset="0"/>
              <a:buNone/>
            </a:pPr>
            <a:endParaRPr lang="en-US" altLang="en-US" sz="2000"/>
          </a:p>
          <a:p>
            <a:pPr marL="457200" indent="-457200" eaLnBrk="1" hangingPunct="1">
              <a:lnSpc>
                <a:spcPct val="90000"/>
              </a:lnSpc>
              <a:buFont typeface="Times" panose="02020603050405020304" pitchFamily="18" charset="0"/>
              <a:buNone/>
            </a:pPr>
            <a:r>
              <a:rPr lang="en-US" altLang="en-US" sz="2000"/>
              <a:t>3.</a:t>
            </a:r>
            <a:r>
              <a:rPr lang="en-US" altLang="en-US" sz="2000">
                <a:solidFill>
                  <a:srgbClr val="D4002E"/>
                </a:solidFill>
              </a:rPr>
              <a:t> </a:t>
            </a:r>
            <a:r>
              <a:rPr lang="en-US" altLang="en-US" sz="2000"/>
              <a:t>Access limited to unions</a:t>
            </a:r>
          </a:p>
          <a:p>
            <a:pPr marL="457200" indent="-457200" eaLnBrk="1" hangingPunct="1">
              <a:lnSpc>
                <a:spcPct val="90000"/>
              </a:lnSpc>
              <a:buFont typeface="Times" panose="02020603050405020304" pitchFamily="18" charset="0"/>
              <a:buNone/>
            </a:pPr>
            <a:endParaRPr lang="en-US" altLang="en-US" sz="2000"/>
          </a:p>
          <a:p>
            <a:pPr marL="457200" indent="-457200" eaLnBrk="1" hangingPunct="1">
              <a:lnSpc>
                <a:spcPct val="90000"/>
              </a:lnSpc>
              <a:buFont typeface="Times" panose="02020603050405020304" pitchFamily="18" charset="0"/>
              <a:buNone/>
            </a:pPr>
            <a:r>
              <a:rPr lang="en-US" altLang="en-US" sz="2000"/>
              <a:t>4. Labor relations officer responds</a:t>
            </a:r>
          </a:p>
          <a:p>
            <a:pPr marL="457200" indent="-457200" eaLnBrk="1" hangingPunct="1">
              <a:lnSpc>
                <a:spcPct val="90000"/>
              </a:lnSpc>
              <a:buFont typeface="Times" panose="02020603050405020304" pitchFamily="18" charset="0"/>
              <a:buNone/>
            </a:pPr>
            <a:endParaRPr lang="en-US" altLang="en-US" sz="2000"/>
          </a:p>
          <a:p>
            <a:pPr marL="457200" indent="-457200" eaLnBrk="1" hangingPunct="1">
              <a:lnSpc>
                <a:spcPct val="90000"/>
              </a:lnSpc>
              <a:buFont typeface="Times" panose="02020603050405020304" pitchFamily="18" charset="0"/>
              <a:buNone/>
            </a:pPr>
            <a:r>
              <a:rPr lang="en-US" altLang="en-US" sz="2000"/>
              <a:t>5. Remedy via ULP — no cost</a:t>
            </a:r>
          </a:p>
        </p:txBody>
      </p:sp>
      <p:sp>
        <p:nvSpPr>
          <p:cNvPr id="2" name="Slide Number Placeholder 1">
            <a:extLst>
              <a:ext uri="{FF2B5EF4-FFF2-40B4-BE49-F238E27FC236}">
                <a16:creationId xmlns:a16="http://schemas.microsoft.com/office/drawing/2014/main" id="{EC22C87A-61E0-49C0-83B0-F80AF4FD763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471FA10-ADA6-4175-9F13-B58790EDF1EB}" type="slidenum">
              <a:rPr lang="en-US" altLang="en-US" smtClean="0"/>
              <a:pPr>
                <a:defRPr/>
              </a:pPr>
              <a:t>211</a:t>
            </a:fld>
            <a:endParaRPr lang="en-US" altLang="en-US"/>
          </a:p>
        </p:txBody>
      </p:sp>
      <p:sp>
        <p:nvSpPr>
          <p:cNvPr id="6" name="Footer Placeholder 2">
            <a:extLst>
              <a:ext uri="{FF2B5EF4-FFF2-40B4-BE49-F238E27FC236}">
                <a16:creationId xmlns:a16="http://schemas.microsoft.com/office/drawing/2014/main" id="{2E657C8D-DDC3-4587-A031-14EAAC6D1A9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0074F7F3-CD86-4C1D-B2D1-37789037B2CD}"/>
              </a:ext>
            </a:extLst>
          </p:cNvPr>
          <p:cNvSpPr>
            <a:spLocks noGrp="1" noChangeArrowheads="1"/>
          </p:cNvSpPr>
          <p:nvPr>
            <p:ph type="title"/>
          </p:nvPr>
        </p:nvSpPr>
        <p:spPr>
          <a:xfrm>
            <a:off x="11113" y="-49213"/>
            <a:ext cx="9144000" cy="1554163"/>
          </a:xfrm>
        </p:spPr>
        <p:txBody>
          <a:bodyPr/>
          <a:lstStyle/>
          <a:p>
            <a:pPr eaLnBrk="1" hangingPunct="1">
              <a:defRPr/>
            </a:pPr>
            <a:r>
              <a:rPr lang="en-US" dirty="0"/>
              <a:t>Information Requests: </a:t>
            </a:r>
            <a:br>
              <a:rPr lang="en-US" dirty="0"/>
            </a:br>
            <a:r>
              <a:rPr lang="en-US" dirty="0"/>
              <a:t>The Statute v. FOIA</a:t>
            </a:r>
          </a:p>
        </p:txBody>
      </p:sp>
      <p:sp>
        <p:nvSpPr>
          <p:cNvPr id="359427" name="Rectangle 3">
            <a:extLst>
              <a:ext uri="{FF2B5EF4-FFF2-40B4-BE49-F238E27FC236}">
                <a16:creationId xmlns:a16="http://schemas.microsoft.com/office/drawing/2014/main" id="{2128F5AA-0401-4061-9667-AF746810D728}"/>
              </a:ext>
            </a:extLst>
          </p:cNvPr>
          <p:cNvSpPr>
            <a:spLocks noGrp="1" noChangeArrowheads="1"/>
          </p:cNvSpPr>
          <p:nvPr>
            <p:ph type="body" sz="half" idx="1"/>
          </p:nvPr>
        </p:nvSpPr>
        <p:spPr>
          <a:xfrm>
            <a:off x="76200" y="1828800"/>
            <a:ext cx="4583113" cy="4260850"/>
          </a:xfrm>
        </p:spPr>
        <p:txBody>
          <a:bodyPr/>
          <a:lstStyle/>
          <a:p>
            <a:pPr marL="533400" indent="-533400" eaLnBrk="1" hangingPunct="1">
              <a:lnSpc>
                <a:spcPct val="90000"/>
              </a:lnSpc>
              <a:buFontTx/>
              <a:buNone/>
              <a:tabLst>
                <a:tab pos="5026025" algn="l"/>
              </a:tabLst>
            </a:pPr>
            <a:r>
              <a:rPr lang="en-US" altLang="en-US" sz="2400" u="sng"/>
              <a:t>FOIA</a:t>
            </a:r>
          </a:p>
          <a:p>
            <a:pPr marL="533400" indent="-533400" eaLnBrk="1" hangingPunct="1">
              <a:lnSpc>
                <a:spcPct val="90000"/>
              </a:lnSpc>
              <a:buFont typeface="Times" panose="02020603050405020304" pitchFamily="18" charset="0"/>
              <a:buAutoNum type="arabicPeriod" startAt="6"/>
              <a:tabLst>
                <a:tab pos="5026025" algn="l"/>
              </a:tabLst>
            </a:pPr>
            <a:r>
              <a:rPr lang="en-US" altLang="en-US" sz="2000"/>
              <a:t>Union must enforce assistance in working with complaint</a:t>
            </a:r>
          </a:p>
          <a:p>
            <a:pPr marL="533400" indent="-533400" eaLnBrk="1" hangingPunct="1">
              <a:lnSpc>
                <a:spcPct val="90000"/>
              </a:lnSpc>
              <a:buFont typeface="Times" panose="02020603050405020304" pitchFamily="18" charset="0"/>
              <a:buAutoNum type="arabicPeriod" startAt="6"/>
              <a:tabLst>
                <a:tab pos="5026025" algn="l"/>
              </a:tabLst>
            </a:pPr>
            <a:r>
              <a:rPr lang="en-US" altLang="en-US" sz="2000"/>
              <a:t>No </a:t>
            </a:r>
            <a:r>
              <a:rPr lang="en-US" altLang="en-US" sz="2000" u="sng"/>
              <a:t>status quo ante</a:t>
            </a:r>
            <a:r>
              <a:rPr lang="en-US" altLang="en-US" sz="2000"/>
              <a:t> - all cases, traditional remedies</a:t>
            </a:r>
          </a:p>
          <a:p>
            <a:pPr marL="533400" indent="-533400" eaLnBrk="1" hangingPunct="1">
              <a:lnSpc>
                <a:spcPct val="90000"/>
              </a:lnSpc>
              <a:buFont typeface="Times" panose="02020603050405020304" pitchFamily="18" charset="0"/>
              <a:buAutoNum type="arabicPeriod" startAt="6"/>
              <a:tabLst>
                <a:tab pos="5026025" algn="l"/>
              </a:tabLst>
            </a:pPr>
            <a:r>
              <a:rPr lang="en-US" altLang="en-US" sz="2000"/>
              <a:t>Only paper data inspect, dialogue with 7116(a)(1), (5) and</a:t>
            </a:r>
          </a:p>
          <a:p>
            <a:pPr marL="533400" indent="-533400" eaLnBrk="1" hangingPunct="1">
              <a:lnSpc>
                <a:spcPct val="90000"/>
              </a:lnSpc>
              <a:buFont typeface="Times" panose="02020603050405020304" pitchFamily="18" charset="0"/>
              <a:buAutoNum type="arabicPeriod" startAt="6"/>
              <a:tabLst>
                <a:tab pos="5026025" algn="l"/>
              </a:tabLst>
            </a:pPr>
            <a:r>
              <a:rPr lang="en-US" altLang="en-US" sz="2000"/>
              <a:t>Exemption apply, e.g.    Exemption 2 – union must request only:</a:t>
            </a:r>
          </a:p>
          <a:p>
            <a:pPr marL="1104900" lvl="1" indent="-457200" eaLnBrk="1" hangingPunct="1">
              <a:lnSpc>
                <a:spcPct val="90000"/>
              </a:lnSpc>
              <a:buFont typeface="Times" panose="02020603050405020304" pitchFamily="18" charset="0"/>
              <a:buAutoNum type="arabicPeriod"/>
              <a:tabLst>
                <a:tab pos="5026025" algn="l"/>
              </a:tabLst>
            </a:pPr>
            <a:r>
              <a:rPr lang="en-US" altLang="en-US" sz="1800"/>
              <a:t>Documents that relate solely to internal need</a:t>
            </a:r>
          </a:p>
          <a:p>
            <a:pPr marL="1104900" lvl="1" indent="-457200" eaLnBrk="1" hangingPunct="1">
              <a:lnSpc>
                <a:spcPct val="90000"/>
              </a:lnSpc>
              <a:buFont typeface="Times" panose="02020603050405020304" pitchFamily="18" charset="0"/>
              <a:buAutoNum type="arabicPeriod"/>
              <a:tabLst>
                <a:tab pos="5026025" algn="l"/>
              </a:tabLst>
            </a:pPr>
            <a:r>
              <a:rPr lang="en-US" altLang="en-US" sz="1800"/>
              <a:t>Personnel rules and practices</a:t>
            </a:r>
          </a:p>
        </p:txBody>
      </p:sp>
      <p:sp>
        <p:nvSpPr>
          <p:cNvPr id="359428" name="Rectangle 4">
            <a:extLst>
              <a:ext uri="{FF2B5EF4-FFF2-40B4-BE49-F238E27FC236}">
                <a16:creationId xmlns:a16="http://schemas.microsoft.com/office/drawing/2014/main" id="{F343448B-301C-4F4E-8936-D925528FA168}"/>
              </a:ext>
            </a:extLst>
          </p:cNvPr>
          <p:cNvSpPr>
            <a:spLocks noGrp="1" noChangeArrowheads="1"/>
          </p:cNvSpPr>
          <p:nvPr>
            <p:ph type="body" sz="half" idx="2"/>
          </p:nvPr>
        </p:nvSpPr>
        <p:spPr>
          <a:xfrm>
            <a:off x="4816475" y="1863725"/>
            <a:ext cx="4327525" cy="4422775"/>
          </a:xfrm>
        </p:spPr>
        <p:txBody>
          <a:bodyPr/>
          <a:lstStyle/>
          <a:p>
            <a:pPr marL="533400" indent="-533400" eaLnBrk="1" hangingPunct="1">
              <a:buFontTx/>
              <a:buNone/>
            </a:pPr>
            <a:r>
              <a:rPr lang="en-US" altLang="en-US" sz="2000" u="sng"/>
              <a:t>The Statute</a:t>
            </a:r>
          </a:p>
          <a:p>
            <a:pPr marL="533400" indent="-533400" eaLnBrk="1" hangingPunct="1">
              <a:buFontTx/>
              <a:buAutoNum type="arabicPeriod" startAt="6"/>
            </a:pPr>
            <a:r>
              <a:rPr lang="en-US" altLang="en-US" sz="2000"/>
              <a:t>Regional Office enforcement</a:t>
            </a:r>
          </a:p>
          <a:p>
            <a:pPr marL="982663" lvl="1" indent="-457200" eaLnBrk="1" hangingPunct="1">
              <a:buFontTx/>
              <a:buAutoNum type="arabicPeriod"/>
            </a:pPr>
            <a:r>
              <a:rPr lang="en-US" altLang="en-US" sz="1800"/>
              <a:t>Pre-charge in agency and union</a:t>
            </a:r>
          </a:p>
          <a:p>
            <a:pPr marL="982663" lvl="1" indent="-457200" eaLnBrk="1" hangingPunct="1">
              <a:buFontTx/>
              <a:buAutoNum type="arabicPeriod"/>
            </a:pPr>
            <a:r>
              <a:rPr lang="en-US" altLang="en-US" sz="1800"/>
              <a:t>Litigating ULP before ALJ and</a:t>
            </a:r>
          </a:p>
          <a:p>
            <a:pPr marL="533400" indent="-533400" eaLnBrk="1" hangingPunct="1">
              <a:buFontTx/>
              <a:buAutoNum type="arabicPeriod" startAt="6"/>
            </a:pPr>
            <a:r>
              <a:rPr lang="en-US" altLang="en-US" sz="2000" u="sng"/>
              <a:t>Status quo ante</a:t>
            </a:r>
            <a:r>
              <a:rPr lang="en-US" altLang="en-US" sz="2000"/>
              <a:t> in and non-in appropriate cases</a:t>
            </a:r>
          </a:p>
          <a:p>
            <a:pPr marL="533400" indent="-533400" eaLnBrk="1" hangingPunct="1">
              <a:buFontTx/>
              <a:buAutoNum type="arabicPeriod" startAt="6"/>
            </a:pPr>
            <a:r>
              <a:rPr lang="en-US" altLang="en-US" sz="2000"/>
              <a:t>Broader rights – to answer, have management 7114(b) – (5), (8), 7116(a)(1)</a:t>
            </a:r>
          </a:p>
          <a:p>
            <a:pPr marL="533400" indent="-533400" eaLnBrk="1" hangingPunct="1">
              <a:buFontTx/>
              <a:buAutoNum type="arabicPeriod" startAt="6"/>
            </a:pPr>
            <a:r>
              <a:rPr lang="en-US" altLang="en-US" sz="2000"/>
              <a:t>No exemptions</a:t>
            </a:r>
          </a:p>
          <a:p>
            <a:pPr marL="982663" lvl="1" indent="-457200" eaLnBrk="1" hangingPunct="1">
              <a:buFontTx/>
              <a:buNone/>
            </a:pPr>
            <a:r>
              <a:rPr lang="en-US" altLang="en-US" sz="1800"/>
              <a:t>Show particularized </a:t>
            </a:r>
          </a:p>
          <a:p>
            <a:pPr marL="982663" lvl="1" indent="-457200" eaLnBrk="1" hangingPunct="1">
              <a:buFontTx/>
              <a:buNone/>
            </a:pPr>
            <a:endParaRPr lang="en-US" altLang="en-US" sz="1800"/>
          </a:p>
        </p:txBody>
      </p:sp>
      <p:sp>
        <p:nvSpPr>
          <p:cNvPr id="2" name="Slide Number Placeholder 1">
            <a:extLst>
              <a:ext uri="{FF2B5EF4-FFF2-40B4-BE49-F238E27FC236}">
                <a16:creationId xmlns:a16="http://schemas.microsoft.com/office/drawing/2014/main" id="{88D83829-A2AC-470E-A86A-3F95CCDF22A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CDA99D8-0C67-4B9F-9B59-D23A8027402F}" type="slidenum">
              <a:rPr lang="en-US" altLang="en-US" smtClean="0"/>
              <a:pPr>
                <a:defRPr/>
              </a:pPr>
              <a:t>212</a:t>
            </a:fld>
            <a:endParaRPr lang="en-US" altLang="en-US"/>
          </a:p>
        </p:txBody>
      </p:sp>
      <p:sp>
        <p:nvSpPr>
          <p:cNvPr id="6" name="Footer Placeholder 2">
            <a:extLst>
              <a:ext uri="{FF2B5EF4-FFF2-40B4-BE49-F238E27FC236}">
                <a16:creationId xmlns:a16="http://schemas.microsoft.com/office/drawing/2014/main" id="{E15D9730-E111-4EE6-B75A-50DC171F72B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E1642AC7-E26D-4052-A4AE-F15E56D0667E}"/>
              </a:ext>
            </a:extLst>
          </p:cNvPr>
          <p:cNvSpPr>
            <a:spLocks noGrp="1" noChangeArrowheads="1"/>
          </p:cNvSpPr>
          <p:nvPr>
            <p:ph type="title"/>
          </p:nvPr>
        </p:nvSpPr>
        <p:spPr>
          <a:xfrm>
            <a:off x="0" y="15875"/>
            <a:ext cx="9144000" cy="1143000"/>
          </a:xfrm>
        </p:spPr>
        <p:txBody>
          <a:bodyPr/>
          <a:lstStyle/>
          <a:p>
            <a:pPr eaLnBrk="1" hangingPunct="1">
              <a:defRPr/>
            </a:pPr>
            <a:r>
              <a:rPr lang="en-US" dirty="0"/>
              <a:t>Request for Information - Exercise</a:t>
            </a:r>
          </a:p>
        </p:txBody>
      </p:sp>
      <p:sp>
        <p:nvSpPr>
          <p:cNvPr id="361475" name="Rectangle 3">
            <a:extLst>
              <a:ext uri="{FF2B5EF4-FFF2-40B4-BE49-F238E27FC236}">
                <a16:creationId xmlns:a16="http://schemas.microsoft.com/office/drawing/2014/main" id="{E094E6F1-14C9-4ED1-A0AC-21A014D50B44}"/>
              </a:ext>
            </a:extLst>
          </p:cNvPr>
          <p:cNvSpPr>
            <a:spLocks noGrp="1" noChangeArrowheads="1"/>
          </p:cNvSpPr>
          <p:nvPr>
            <p:ph type="body" idx="1"/>
          </p:nvPr>
        </p:nvSpPr>
        <p:spPr>
          <a:xfrm>
            <a:off x="457200" y="1447800"/>
            <a:ext cx="8229600" cy="4495800"/>
          </a:xfrm>
        </p:spPr>
        <p:txBody>
          <a:bodyPr/>
          <a:lstStyle/>
          <a:p>
            <a:pPr eaLnBrk="1" hangingPunct="1">
              <a:lnSpc>
                <a:spcPct val="80000"/>
              </a:lnSpc>
              <a:buFontTx/>
              <a:buNone/>
            </a:pPr>
            <a:r>
              <a:rPr lang="en-US" altLang="zh-CN" sz="1800">
                <a:ea typeface="SimSun" panose="02010600030101010101" pitchFamily="2" charset="-122"/>
              </a:rPr>
              <a:t>	The union is representing an employee in a grievance concerning overtime. The contract article on overtime provides that overtime will be fairly distributed to employees based on the work needs of the agency. The article further provides that employees can volunteer for overtime and that management will consider volunteers first when filling overtime needs. </a:t>
            </a:r>
          </a:p>
          <a:p>
            <a:pPr eaLnBrk="1" hangingPunct="1">
              <a:lnSpc>
                <a:spcPct val="80000"/>
              </a:lnSpc>
              <a:buFontTx/>
              <a:buNone/>
            </a:pPr>
            <a:r>
              <a:rPr lang="en-US" altLang="zh-CN" sz="1800">
                <a:ea typeface="SimSun" panose="02010600030101010101" pitchFamily="2" charset="-122"/>
              </a:rPr>
              <a:t>	An employee comes to the union complaining that she has not received any overtime in the past six months even though she is on the volunteer list. She contends that all the overtime has been given to the same employee. She does not consider this fair. The union decides to file a grievance. In preparing the grievance the union representative decides she needs information about overtime in the work unit to verify the employee’s story. </a:t>
            </a:r>
          </a:p>
          <a:p>
            <a:pPr eaLnBrk="1" hangingPunct="1">
              <a:lnSpc>
                <a:spcPct val="80000"/>
              </a:lnSpc>
              <a:buFontTx/>
              <a:buNone/>
            </a:pPr>
            <a:r>
              <a:rPr lang="en-US" altLang="zh-CN" sz="1800">
                <a:ea typeface="SimSun" panose="02010600030101010101" pitchFamily="2" charset="-122"/>
              </a:rPr>
              <a:t>	The union submits a request for information under the Statute. It requests all the overtime records for the section for the last year. This request includes the names of the employees receiving overtime and the dollar amount of overtime the employee received and the overtime volunteer list for the section. Management refuses to give the information to the union on the basis of the Privacy Act. Disclosure the information would release the names of employees. </a:t>
            </a:r>
          </a:p>
          <a:p>
            <a:pPr eaLnBrk="1" hangingPunct="1">
              <a:lnSpc>
                <a:spcPct val="80000"/>
              </a:lnSpc>
            </a:pPr>
            <a:r>
              <a:rPr lang="en-US" altLang="en-US" sz="1800"/>
              <a:t>What do you do?</a:t>
            </a:r>
          </a:p>
        </p:txBody>
      </p:sp>
      <p:sp>
        <p:nvSpPr>
          <p:cNvPr id="2" name="Slide Number Placeholder 1">
            <a:extLst>
              <a:ext uri="{FF2B5EF4-FFF2-40B4-BE49-F238E27FC236}">
                <a16:creationId xmlns:a16="http://schemas.microsoft.com/office/drawing/2014/main" id="{D7183747-B9EA-4A06-AA4F-78A6E65C9BA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51F83E4-7731-49C9-A3B1-B687D6DBB918}" type="slidenum">
              <a:rPr lang="en-US" altLang="en-US" smtClean="0"/>
              <a:pPr>
                <a:defRPr/>
              </a:pPr>
              <a:t>213</a:t>
            </a:fld>
            <a:endParaRPr lang="en-US" altLang="en-US"/>
          </a:p>
        </p:txBody>
      </p:sp>
      <p:sp>
        <p:nvSpPr>
          <p:cNvPr id="5" name="Footer Placeholder 2">
            <a:extLst>
              <a:ext uri="{FF2B5EF4-FFF2-40B4-BE49-F238E27FC236}">
                <a16:creationId xmlns:a16="http://schemas.microsoft.com/office/drawing/2014/main" id="{91D65C57-06E2-4D82-B6F5-1F9343B6ABA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E7AA789-A927-4906-9F6B-6981D7B3115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DF324F8-300B-4105-922E-8FBC25B3E541}" type="slidenum">
              <a:rPr lang="en-US" altLang="en-US" smtClean="0"/>
              <a:pPr>
                <a:defRPr/>
              </a:pPr>
              <a:t>214</a:t>
            </a:fld>
            <a:endParaRPr lang="en-US" altLang="en-US"/>
          </a:p>
        </p:txBody>
      </p:sp>
      <p:sp>
        <p:nvSpPr>
          <p:cNvPr id="99330" name="Rectangle 2">
            <a:extLst>
              <a:ext uri="{FF2B5EF4-FFF2-40B4-BE49-F238E27FC236}">
                <a16:creationId xmlns:a16="http://schemas.microsoft.com/office/drawing/2014/main" id="{87F3773E-B992-403E-BB96-7E6A50C4DC81}"/>
              </a:ext>
            </a:extLst>
          </p:cNvPr>
          <p:cNvSpPr>
            <a:spLocks noGrp="1" noChangeArrowheads="1"/>
          </p:cNvSpPr>
          <p:nvPr>
            <p:ph type="title"/>
          </p:nvPr>
        </p:nvSpPr>
        <p:spPr>
          <a:xfrm>
            <a:off x="0" y="-4763"/>
            <a:ext cx="9144000" cy="1143001"/>
          </a:xfrm>
        </p:spPr>
        <p:txBody>
          <a:bodyPr/>
          <a:lstStyle/>
          <a:p>
            <a:pPr>
              <a:defRPr/>
            </a:pPr>
            <a:r>
              <a:rPr lang="en-US" altLang="en-US" dirty="0"/>
              <a:t>What is Negotiation?</a:t>
            </a:r>
          </a:p>
        </p:txBody>
      </p:sp>
      <p:sp>
        <p:nvSpPr>
          <p:cNvPr id="363524" name="Rectangle 3">
            <a:extLst>
              <a:ext uri="{FF2B5EF4-FFF2-40B4-BE49-F238E27FC236}">
                <a16:creationId xmlns:a16="http://schemas.microsoft.com/office/drawing/2014/main" id="{56B32A07-D9DE-4A84-8FCC-11D6921D599D}"/>
              </a:ext>
            </a:extLst>
          </p:cNvPr>
          <p:cNvSpPr>
            <a:spLocks noGrp="1" noChangeArrowheads="1"/>
          </p:cNvSpPr>
          <p:nvPr>
            <p:ph type="body" idx="1"/>
          </p:nvPr>
        </p:nvSpPr>
        <p:spPr/>
        <p:txBody>
          <a:bodyPr/>
          <a:lstStyle/>
          <a:p>
            <a:r>
              <a:rPr lang="en-US" altLang="en-US" sz="2600"/>
              <a:t>Fundamental form of dispute resolution</a:t>
            </a:r>
          </a:p>
          <a:p>
            <a:endParaRPr lang="en-US" altLang="en-US" sz="2600"/>
          </a:p>
          <a:p>
            <a:r>
              <a:rPr lang="en-US" altLang="en-US" sz="2600"/>
              <a:t>Involves two or more parties working together to examine their interests and needs, and working out a solution that will give the best possible outcome to both sides</a:t>
            </a:r>
          </a:p>
          <a:p>
            <a:endParaRPr lang="en-US" altLang="en-US" sz="2600"/>
          </a:p>
          <a:p>
            <a:r>
              <a:rPr lang="en-US" altLang="en-US" sz="2600"/>
              <a:t>Can be done cooperatively or competitively </a:t>
            </a:r>
          </a:p>
        </p:txBody>
      </p:sp>
      <p:sp>
        <p:nvSpPr>
          <p:cNvPr id="5" name="Footer Placeholder 2">
            <a:extLst>
              <a:ext uri="{FF2B5EF4-FFF2-40B4-BE49-F238E27FC236}">
                <a16:creationId xmlns:a16="http://schemas.microsoft.com/office/drawing/2014/main" id="{55EB4CD0-0D8A-465E-B3BF-3FE63BC3D36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03D7222-DFE3-4263-A63D-A4A691A4F16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E839269-7BBB-4B48-ABCC-EDF4918F4ACA}" type="slidenum">
              <a:rPr lang="en-US" altLang="en-US" smtClean="0"/>
              <a:pPr>
                <a:defRPr/>
              </a:pPr>
              <a:t>215</a:t>
            </a:fld>
            <a:endParaRPr lang="en-US" altLang="en-US"/>
          </a:p>
        </p:txBody>
      </p:sp>
      <p:sp>
        <p:nvSpPr>
          <p:cNvPr id="103426" name="Rectangle 2">
            <a:extLst>
              <a:ext uri="{FF2B5EF4-FFF2-40B4-BE49-F238E27FC236}">
                <a16:creationId xmlns:a16="http://schemas.microsoft.com/office/drawing/2014/main" id="{417D96A9-A5D5-4F9C-8CFE-4D6095CD7D3A}"/>
              </a:ext>
            </a:extLst>
          </p:cNvPr>
          <p:cNvSpPr>
            <a:spLocks noGrp="1" noChangeArrowheads="1"/>
          </p:cNvSpPr>
          <p:nvPr>
            <p:ph type="title"/>
          </p:nvPr>
        </p:nvSpPr>
        <p:spPr>
          <a:xfrm>
            <a:off x="0" y="0"/>
            <a:ext cx="9144000" cy="1143000"/>
          </a:xfrm>
        </p:spPr>
        <p:txBody>
          <a:bodyPr/>
          <a:lstStyle/>
          <a:p>
            <a:pPr>
              <a:defRPr/>
            </a:pPr>
            <a:r>
              <a:rPr lang="en-US" altLang="en-US" dirty="0"/>
              <a:t>Characteristics of A Negotiation</a:t>
            </a:r>
          </a:p>
        </p:txBody>
      </p:sp>
      <p:sp>
        <p:nvSpPr>
          <p:cNvPr id="365572" name="Rectangle 3">
            <a:extLst>
              <a:ext uri="{FF2B5EF4-FFF2-40B4-BE49-F238E27FC236}">
                <a16:creationId xmlns:a16="http://schemas.microsoft.com/office/drawing/2014/main" id="{A80AD4BC-D699-44A4-B7FC-66DD6494D8DF}"/>
              </a:ext>
            </a:extLst>
          </p:cNvPr>
          <p:cNvSpPr>
            <a:spLocks noGrp="1" noChangeArrowheads="1"/>
          </p:cNvSpPr>
          <p:nvPr>
            <p:ph type="body" idx="1"/>
          </p:nvPr>
        </p:nvSpPr>
        <p:spPr>
          <a:xfrm>
            <a:off x="457200" y="1447800"/>
            <a:ext cx="8229600" cy="8001000"/>
          </a:xfrm>
        </p:spPr>
        <p:txBody>
          <a:bodyPr/>
          <a:lstStyle/>
          <a:p>
            <a:pPr>
              <a:lnSpc>
                <a:spcPct val="80000"/>
              </a:lnSpc>
              <a:buFontTx/>
              <a:buNone/>
            </a:pPr>
            <a:r>
              <a:rPr lang="en-US" altLang="en-US" sz="1600"/>
              <a:t>     </a:t>
            </a:r>
            <a:r>
              <a:rPr lang="en-US" altLang="en-US" sz="2000"/>
              <a:t>There are two or more parties</a:t>
            </a:r>
          </a:p>
          <a:p>
            <a:pPr>
              <a:lnSpc>
                <a:spcPct val="80000"/>
              </a:lnSpc>
              <a:buFontTx/>
              <a:buNone/>
            </a:pPr>
            <a:endParaRPr lang="en-US" altLang="en-US" sz="2000"/>
          </a:p>
          <a:p>
            <a:pPr>
              <a:lnSpc>
                <a:spcPct val="80000"/>
              </a:lnSpc>
              <a:buFontTx/>
              <a:buNone/>
            </a:pPr>
            <a:r>
              <a:rPr lang="en-US" altLang="en-US" sz="2000"/>
              <a:t>    There is a conflict of needs and desires between two or more parties</a:t>
            </a:r>
          </a:p>
          <a:p>
            <a:pPr>
              <a:lnSpc>
                <a:spcPct val="80000"/>
              </a:lnSpc>
              <a:buFontTx/>
              <a:buNone/>
            </a:pPr>
            <a:endParaRPr lang="en-US" altLang="en-US" sz="2000"/>
          </a:p>
          <a:p>
            <a:pPr>
              <a:lnSpc>
                <a:spcPct val="80000"/>
              </a:lnSpc>
              <a:buFontTx/>
              <a:buNone/>
            </a:pPr>
            <a:r>
              <a:rPr lang="en-US" altLang="en-US" sz="2000"/>
              <a:t>    The parties negotiate by choice</a:t>
            </a:r>
          </a:p>
          <a:p>
            <a:pPr>
              <a:lnSpc>
                <a:spcPct val="80000"/>
              </a:lnSpc>
              <a:buFontTx/>
              <a:buNone/>
            </a:pPr>
            <a:endParaRPr lang="en-US" altLang="en-US" sz="2000"/>
          </a:p>
          <a:p>
            <a:pPr>
              <a:lnSpc>
                <a:spcPct val="80000"/>
              </a:lnSpc>
              <a:buFontTx/>
              <a:buNone/>
            </a:pPr>
            <a:r>
              <a:rPr lang="en-US" altLang="en-US" sz="2000"/>
              <a:t>    There is an expectation of a “give and take” process that is fundamental to the definition of negotiation itself</a:t>
            </a:r>
          </a:p>
          <a:p>
            <a:pPr>
              <a:lnSpc>
                <a:spcPct val="80000"/>
              </a:lnSpc>
              <a:buFontTx/>
              <a:buNone/>
            </a:pPr>
            <a:endParaRPr lang="en-US" altLang="en-US" sz="2000"/>
          </a:p>
          <a:p>
            <a:pPr>
              <a:lnSpc>
                <a:spcPct val="80000"/>
              </a:lnSpc>
              <a:buFontTx/>
              <a:buNone/>
            </a:pPr>
            <a:r>
              <a:rPr lang="en-US" altLang="en-US" sz="2000"/>
              <a:t>    The parties prefer to negotiate and reach agreement rather than fight openly</a:t>
            </a:r>
          </a:p>
          <a:p>
            <a:pPr>
              <a:lnSpc>
                <a:spcPct val="80000"/>
              </a:lnSpc>
              <a:buFontTx/>
              <a:buNone/>
            </a:pPr>
            <a:endParaRPr lang="en-US" altLang="en-US" sz="2000"/>
          </a:p>
          <a:p>
            <a:pPr>
              <a:lnSpc>
                <a:spcPct val="80000"/>
              </a:lnSpc>
              <a:buFontTx/>
              <a:buNone/>
            </a:pPr>
            <a:r>
              <a:rPr lang="en-US" altLang="en-US" sz="2000"/>
              <a:t>   The parties need each other in order to achieve their preferred outcomes or objectives</a:t>
            </a:r>
          </a:p>
          <a:p>
            <a:pPr>
              <a:lnSpc>
                <a:spcPct val="80000"/>
              </a:lnSpc>
              <a:buFontTx/>
              <a:buNone/>
            </a:pPr>
            <a:endParaRPr lang="en-US" altLang="en-US" sz="2000"/>
          </a:p>
          <a:p>
            <a:pPr>
              <a:lnSpc>
                <a:spcPct val="80000"/>
              </a:lnSpc>
              <a:buFontTx/>
              <a:buNone/>
            </a:pPr>
            <a:endParaRPr lang="en-US" altLang="en-US" sz="2000"/>
          </a:p>
          <a:p>
            <a:pPr>
              <a:lnSpc>
                <a:spcPct val="80000"/>
              </a:lnSpc>
              <a:buFontTx/>
              <a:buNone/>
            </a:pPr>
            <a:r>
              <a:rPr lang="en-US" altLang="en-US" sz="1600"/>
              <a:t>	</a:t>
            </a:r>
          </a:p>
          <a:p>
            <a:pPr>
              <a:lnSpc>
                <a:spcPct val="80000"/>
              </a:lnSpc>
              <a:buFontTx/>
              <a:buNone/>
            </a:pPr>
            <a:endParaRPr lang="en-US" altLang="en-US" sz="1600"/>
          </a:p>
          <a:p>
            <a:pPr>
              <a:lnSpc>
                <a:spcPct val="80000"/>
              </a:lnSpc>
              <a:buFontTx/>
              <a:buNone/>
            </a:pPr>
            <a:r>
              <a:rPr lang="en-US" altLang="en-US" sz="1600"/>
              <a:t>	</a:t>
            </a:r>
          </a:p>
          <a:p>
            <a:pPr>
              <a:lnSpc>
                <a:spcPct val="80000"/>
              </a:lnSpc>
              <a:buFontTx/>
              <a:buNone/>
            </a:pPr>
            <a:endParaRPr lang="en-US" altLang="en-US" sz="1600"/>
          </a:p>
          <a:p>
            <a:pPr>
              <a:lnSpc>
                <a:spcPct val="80000"/>
              </a:lnSpc>
              <a:buFontTx/>
              <a:buNone/>
            </a:pPr>
            <a:r>
              <a:rPr lang="en-US" altLang="en-US" sz="1600"/>
              <a:t>	</a:t>
            </a:r>
          </a:p>
          <a:p>
            <a:pPr>
              <a:lnSpc>
                <a:spcPct val="80000"/>
              </a:lnSpc>
              <a:buFontTx/>
              <a:buNone/>
            </a:pPr>
            <a:endParaRPr lang="en-US" altLang="en-US" sz="1600"/>
          </a:p>
          <a:p>
            <a:pPr>
              <a:lnSpc>
                <a:spcPct val="80000"/>
              </a:lnSpc>
              <a:buFontTx/>
              <a:buNone/>
            </a:pPr>
            <a:r>
              <a:rPr lang="en-US" altLang="en-US" sz="1600"/>
              <a:t>	</a:t>
            </a:r>
          </a:p>
          <a:p>
            <a:pPr>
              <a:lnSpc>
                <a:spcPct val="80000"/>
              </a:lnSpc>
              <a:buFontTx/>
              <a:buNone/>
            </a:pPr>
            <a:endParaRPr lang="en-US" altLang="en-US" sz="1600"/>
          </a:p>
          <a:p>
            <a:pPr>
              <a:lnSpc>
                <a:spcPct val="80000"/>
              </a:lnSpc>
              <a:buFontTx/>
              <a:buNone/>
            </a:pPr>
            <a:r>
              <a:rPr lang="en-US" altLang="en-US" sz="1600"/>
              <a:t>	</a:t>
            </a:r>
          </a:p>
        </p:txBody>
      </p:sp>
      <p:sp>
        <p:nvSpPr>
          <p:cNvPr id="5" name="Footer Placeholder 2">
            <a:extLst>
              <a:ext uri="{FF2B5EF4-FFF2-40B4-BE49-F238E27FC236}">
                <a16:creationId xmlns:a16="http://schemas.microsoft.com/office/drawing/2014/main" id="{A8832EFA-949B-4646-94B3-3C0B42F4FE6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B774C3C-6059-4B31-B32E-A12940039B0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341979D-EFDD-4216-BCE2-E954E25DF469}" type="slidenum">
              <a:rPr lang="en-US" altLang="en-US" smtClean="0"/>
              <a:pPr>
                <a:defRPr/>
              </a:pPr>
              <a:t>216</a:t>
            </a:fld>
            <a:endParaRPr lang="en-US" altLang="en-US"/>
          </a:p>
        </p:txBody>
      </p:sp>
      <p:sp>
        <p:nvSpPr>
          <p:cNvPr id="101378" name="Rectangle 2">
            <a:extLst>
              <a:ext uri="{FF2B5EF4-FFF2-40B4-BE49-F238E27FC236}">
                <a16:creationId xmlns:a16="http://schemas.microsoft.com/office/drawing/2014/main" id="{74206738-ED90-46EA-AD04-1801BD1BAC30}"/>
              </a:ext>
            </a:extLst>
          </p:cNvPr>
          <p:cNvSpPr>
            <a:spLocks noGrp="1" noChangeArrowheads="1"/>
          </p:cNvSpPr>
          <p:nvPr>
            <p:ph type="title"/>
          </p:nvPr>
        </p:nvSpPr>
        <p:spPr>
          <a:xfrm>
            <a:off x="-26988" y="15875"/>
            <a:ext cx="9170988" cy="1143000"/>
          </a:xfrm>
        </p:spPr>
        <p:txBody>
          <a:bodyPr/>
          <a:lstStyle/>
          <a:p>
            <a:pPr>
              <a:defRPr/>
            </a:pPr>
            <a:r>
              <a:rPr lang="en-US" altLang="en-US" dirty="0"/>
              <a:t>When You Should Not Negotiate</a:t>
            </a:r>
          </a:p>
        </p:txBody>
      </p:sp>
      <p:sp>
        <p:nvSpPr>
          <p:cNvPr id="367620" name="Rectangle 3">
            <a:extLst>
              <a:ext uri="{FF2B5EF4-FFF2-40B4-BE49-F238E27FC236}">
                <a16:creationId xmlns:a16="http://schemas.microsoft.com/office/drawing/2014/main" id="{914CC0FC-F263-43BA-8B00-3AB1BD32376B}"/>
              </a:ext>
            </a:extLst>
          </p:cNvPr>
          <p:cNvSpPr>
            <a:spLocks noGrp="1" noChangeArrowheads="1"/>
          </p:cNvSpPr>
          <p:nvPr>
            <p:ph type="body" idx="1"/>
          </p:nvPr>
        </p:nvSpPr>
        <p:spPr>
          <a:xfrm>
            <a:off x="609600" y="1676400"/>
            <a:ext cx="8077200" cy="4419600"/>
          </a:xfrm>
        </p:spPr>
        <p:txBody>
          <a:bodyPr/>
          <a:lstStyle/>
          <a:p>
            <a:r>
              <a:rPr lang="en-US" altLang="en-US" sz="2600"/>
              <a:t>When you would lose the farm</a:t>
            </a:r>
          </a:p>
          <a:p>
            <a:r>
              <a:rPr lang="en-US" altLang="en-US" sz="2600"/>
              <a:t>When the demands are unethical</a:t>
            </a:r>
          </a:p>
          <a:p>
            <a:r>
              <a:rPr lang="en-US" altLang="en-US" sz="2600"/>
              <a:t>When you don’t care</a:t>
            </a:r>
          </a:p>
          <a:p>
            <a:r>
              <a:rPr lang="en-US" altLang="en-US" sz="2600"/>
              <a:t>When you don’t have time</a:t>
            </a:r>
          </a:p>
          <a:p>
            <a:r>
              <a:rPr lang="en-US" altLang="en-US" sz="2600"/>
              <a:t>When your counterpart acts in bad faith</a:t>
            </a:r>
          </a:p>
          <a:p>
            <a:r>
              <a:rPr lang="en-US" altLang="en-US" sz="2600"/>
              <a:t>When waiting would improve your position</a:t>
            </a:r>
          </a:p>
          <a:p>
            <a:r>
              <a:rPr lang="en-US" altLang="en-US" sz="2600"/>
              <a:t>When you are not prepared</a:t>
            </a:r>
          </a:p>
        </p:txBody>
      </p:sp>
      <p:sp>
        <p:nvSpPr>
          <p:cNvPr id="5" name="Footer Placeholder 2">
            <a:extLst>
              <a:ext uri="{FF2B5EF4-FFF2-40B4-BE49-F238E27FC236}">
                <a16:creationId xmlns:a16="http://schemas.microsoft.com/office/drawing/2014/main" id="{B882BF4B-DA07-4133-A81C-C5534CF7054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51766E-F081-49DB-A76F-6B3A2B93A6F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8E5D9B2-5B2D-4348-91AF-595F88EAFBA2}" type="slidenum">
              <a:rPr lang="en-US" altLang="en-US" smtClean="0"/>
              <a:pPr>
                <a:defRPr/>
              </a:pPr>
              <a:t>217</a:t>
            </a:fld>
            <a:endParaRPr lang="en-US" altLang="en-US"/>
          </a:p>
        </p:txBody>
      </p:sp>
      <p:sp>
        <p:nvSpPr>
          <p:cNvPr id="99330" name="Rectangle 2">
            <a:extLst>
              <a:ext uri="{FF2B5EF4-FFF2-40B4-BE49-F238E27FC236}">
                <a16:creationId xmlns:a16="http://schemas.microsoft.com/office/drawing/2014/main" id="{4911659A-0BD4-4A0D-8CF7-EE410E4A9187}"/>
              </a:ext>
            </a:extLst>
          </p:cNvPr>
          <p:cNvSpPr>
            <a:spLocks noGrp="1" noChangeArrowheads="1"/>
          </p:cNvSpPr>
          <p:nvPr>
            <p:ph type="title"/>
          </p:nvPr>
        </p:nvSpPr>
        <p:spPr>
          <a:xfrm>
            <a:off x="-25400" y="0"/>
            <a:ext cx="9169400" cy="1143000"/>
          </a:xfrm>
        </p:spPr>
        <p:txBody>
          <a:bodyPr/>
          <a:lstStyle/>
          <a:p>
            <a:pPr>
              <a:defRPr/>
            </a:pPr>
            <a:r>
              <a:rPr lang="en-US" altLang="en-US" dirty="0"/>
              <a:t>What is Negotiation?</a:t>
            </a:r>
          </a:p>
        </p:txBody>
      </p:sp>
      <p:sp>
        <p:nvSpPr>
          <p:cNvPr id="369668" name="Rectangle 3">
            <a:extLst>
              <a:ext uri="{FF2B5EF4-FFF2-40B4-BE49-F238E27FC236}">
                <a16:creationId xmlns:a16="http://schemas.microsoft.com/office/drawing/2014/main" id="{D76C17CB-8DE0-4192-A685-7582849E89D7}"/>
              </a:ext>
            </a:extLst>
          </p:cNvPr>
          <p:cNvSpPr>
            <a:spLocks noGrp="1" noChangeArrowheads="1"/>
          </p:cNvSpPr>
          <p:nvPr>
            <p:ph type="body" idx="1"/>
          </p:nvPr>
        </p:nvSpPr>
        <p:spPr/>
        <p:txBody>
          <a:bodyPr/>
          <a:lstStyle/>
          <a:p>
            <a:r>
              <a:rPr lang="en-US" altLang="en-US" sz="2600"/>
              <a:t>Fundamental form of dispute resolution</a:t>
            </a:r>
          </a:p>
          <a:p>
            <a:endParaRPr lang="en-US" altLang="en-US" sz="2000"/>
          </a:p>
          <a:p>
            <a:r>
              <a:rPr lang="en-US" altLang="en-US" sz="2600"/>
              <a:t>Involves two or more parties working together to examine their interests and needs, and working out a solution that will give the best possible outcome to both sides</a:t>
            </a:r>
          </a:p>
          <a:p>
            <a:endParaRPr lang="en-US" altLang="en-US" sz="2000"/>
          </a:p>
          <a:p>
            <a:r>
              <a:rPr lang="en-US" altLang="en-US" sz="2600"/>
              <a:t>Can be done cooperatively or competitively </a:t>
            </a:r>
          </a:p>
        </p:txBody>
      </p:sp>
      <p:sp>
        <p:nvSpPr>
          <p:cNvPr id="5" name="Footer Placeholder 2">
            <a:extLst>
              <a:ext uri="{FF2B5EF4-FFF2-40B4-BE49-F238E27FC236}">
                <a16:creationId xmlns:a16="http://schemas.microsoft.com/office/drawing/2014/main" id="{417FBC88-AF80-4C74-B55D-A48D7F65E44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D3B5E1E-1919-4C24-927C-73A3B04FE3E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FA7B1E7-C285-406A-8BC3-341A88506917}" type="slidenum">
              <a:rPr lang="en-US" altLang="en-US" smtClean="0"/>
              <a:pPr>
                <a:defRPr/>
              </a:pPr>
              <a:t>218</a:t>
            </a:fld>
            <a:endParaRPr lang="en-US" altLang="en-US"/>
          </a:p>
        </p:txBody>
      </p:sp>
      <p:sp>
        <p:nvSpPr>
          <p:cNvPr id="128002" name="Rectangle 2">
            <a:extLst>
              <a:ext uri="{FF2B5EF4-FFF2-40B4-BE49-F238E27FC236}">
                <a16:creationId xmlns:a16="http://schemas.microsoft.com/office/drawing/2014/main" id="{26F93578-5F0B-4E18-98AE-7D0326A0A1BB}"/>
              </a:ext>
            </a:extLst>
          </p:cNvPr>
          <p:cNvSpPr>
            <a:spLocks noGrp="1" noChangeArrowheads="1"/>
          </p:cNvSpPr>
          <p:nvPr>
            <p:ph type="title"/>
          </p:nvPr>
        </p:nvSpPr>
        <p:spPr>
          <a:xfrm>
            <a:off x="9525" y="76200"/>
            <a:ext cx="9134475" cy="1143000"/>
          </a:xfrm>
        </p:spPr>
        <p:txBody>
          <a:bodyPr/>
          <a:lstStyle/>
          <a:p>
            <a:pPr>
              <a:defRPr/>
            </a:pPr>
            <a:r>
              <a:rPr lang="en-US" altLang="en-US" dirty="0"/>
              <a:t>Basic Elements of Negotiations</a:t>
            </a:r>
          </a:p>
        </p:txBody>
      </p:sp>
      <p:sp>
        <p:nvSpPr>
          <p:cNvPr id="371716" name="Rectangle 3">
            <a:extLst>
              <a:ext uri="{FF2B5EF4-FFF2-40B4-BE49-F238E27FC236}">
                <a16:creationId xmlns:a16="http://schemas.microsoft.com/office/drawing/2014/main" id="{7D482F65-3B82-4CF1-8DC6-53FDD6031E85}"/>
              </a:ext>
            </a:extLst>
          </p:cNvPr>
          <p:cNvSpPr>
            <a:spLocks noGrp="1" noChangeArrowheads="1"/>
          </p:cNvSpPr>
          <p:nvPr>
            <p:ph type="body" idx="1"/>
          </p:nvPr>
        </p:nvSpPr>
        <p:spPr>
          <a:xfrm>
            <a:off x="457200" y="1676400"/>
            <a:ext cx="8229600" cy="4419600"/>
          </a:xfrm>
        </p:spPr>
        <p:txBody>
          <a:bodyPr/>
          <a:lstStyle/>
          <a:p>
            <a:pPr>
              <a:lnSpc>
                <a:spcPct val="80000"/>
              </a:lnSpc>
            </a:pPr>
            <a:r>
              <a:rPr lang="en-US" altLang="en-US" sz="2600"/>
              <a:t>Power</a:t>
            </a:r>
          </a:p>
          <a:p>
            <a:pPr>
              <a:lnSpc>
                <a:spcPct val="80000"/>
              </a:lnSpc>
              <a:buFontTx/>
              <a:buNone/>
            </a:pPr>
            <a:r>
              <a:rPr lang="en-US" altLang="en-US" sz="2600"/>
              <a:t>   - “ I’ll have it my way because I can.”</a:t>
            </a:r>
          </a:p>
          <a:p>
            <a:pPr>
              <a:lnSpc>
                <a:spcPct val="80000"/>
              </a:lnSpc>
              <a:buFontTx/>
              <a:buNone/>
            </a:pPr>
            <a:endParaRPr lang="en-US" altLang="en-US" sz="2600"/>
          </a:p>
          <a:p>
            <a:pPr>
              <a:lnSpc>
                <a:spcPct val="80000"/>
              </a:lnSpc>
            </a:pPr>
            <a:r>
              <a:rPr lang="en-US" altLang="en-US" sz="2600"/>
              <a:t>Rights</a:t>
            </a:r>
          </a:p>
          <a:p>
            <a:pPr>
              <a:lnSpc>
                <a:spcPct val="80000"/>
              </a:lnSpc>
              <a:buFontTx/>
              <a:buNone/>
            </a:pPr>
            <a:r>
              <a:rPr lang="en-US" altLang="en-US" sz="2600"/>
              <a:t>   - “ I’ll have it my way because I’m </a:t>
            </a:r>
          </a:p>
          <a:p>
            <a:pPr>
              <a:lnSpc>
                <a:spcPct val="80000"/>
              </a:lnSpc>
              <a:buFontTx/>
              <a:buNone/>
            </a:pPr>
            <a:r>
              <a:rPr lang="en-US" altLang="en-US" sz="2600"/>
              <a:t>       entitled to it.”</a:t>
            </a:r>
          </a:p>
          <a:p>
            <a:pPr>
              <a:lnSpc>
                <a:spcPct val="80000"/>
              </a:lnSpc>
              <a:buFontTx/>
              <a:buNone/>
            </a:pPr>
            <a:endParaRPr lang="en-US" altLang="en-US" sz="2600"/>
          </a:p>
          <a:p>
            <a:pPr>
              <a:lnSpc>
                <a:spcPct val="80000"/>
              </a:lnSpc>
            </a:pPr>
            <a:r>
              <a:rPr lang="en-US" altLang="en-US" sz="2600"/>
              <a:t>Interests</a:t>
            </a:r>
          </a:p>
          <a:p>
            <a:pPr>
              <a:lnSpc>
                <a:spcPct val="80000"/>
              </a:lnSpc>
              <a:buFontTx/>
              <a:buNone/>
            </a:pPr>
            <a:r>
              <a:rPr lang="en-US" altLang="en-US" sz="2600"/>
              <a:t>   - “I’ll have it my way because I need it.”</a:t>
            </a:r>
          </a:p>
        </p:txBody>
      </p:sp>
      <p:sp>
        <p:nvSpPr>
          <p:cNvPr id="5" name="Footer Placeholder 2">
            <a:extLst>
              <a:ext uri="{FF2B5EF4-FFF2-40B4-BE49-F238E27FC236}">
                <a16:creationId xmlns:a16="http://schemas.microsoft.com/office/drawing/2014/main" id="{B17184DC-3DB0-4E88-AEFD-D08F1E0404D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D894B7-00AD-4F6B-A789-A943B0A30E9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E17191B-BABB-430C-B887-89B3155E5994}" type="slidenum">
              <a:rPr lang="en-US" altLang="en-US" smtClean="0"/>
              <a:pPr>
                <a:defRPr/>
              </a:pPr>
              <a:t>219</a:t>
            </a:fld>
            <a:endParaRPr lang="en-US" altLang="en-US"/>
          </a:p>
        </p:txBody>
      </p:sp>
      <p:sp>
        <p:nvSpPr>
          <p:cNvPr id="230402" name="Rectangle 2">
            <a:extLst>
              <a:ext uri="{FF2B5EF4-FFF2-40B4-BE49-F238E27FC236}">
                <a16:creationId xmlns:a16="http://schemas.microsoft.com/office/drawing/2014/main" id="{39542E7D-D98C-4A92-95BF-C5DFE77B6EC1}"/>
              </a:ext>
            </a:extLst>
          </p:cNvPr>
          <p:cNvSpPr>
            <a:spLocks noGrp="1" noChangeArrowheads="1"/>
          </p:cNvSpPr>
          <p:nvPr>
            <p:ph type="title"/>
          </p:nvPr>
        </p:nvSpPr>
        <p:spPr>
          <a:xfrm>
            <a:off x="0" y="0"/>
            <a:ext cx="9144000" cy="1143000"/>
          </a:xfrm>
        </p:spPr>
        <p:txBody>
          <a:bodyPr/>
          <a:lstStyle/>
          <a:p>
            <a:pPr>
              <a:defRPr/>
            </a:pPr>
            <a:r>
              <a:rPr lang="en-US" altLang="en-US" sz="4200" dirty="0"/>
              <a:t>Exercise of Power by Federal Unions</a:t>
            </a:r>
          </a:p>
        </p:txBody>
      </p:sp>
      <p:sp>
        <p:nvSpPr>
          <p:cNvPr id="373764" name="Rectangle 3">
            <a:extLst>
              <a:ext uri="{FF2B5EF4-FFF2-40B4-BE49-F238E27FC236}">
                <a16:creationId xmlns:a16="http://schemas.microsoft.com/office/drawing/2014/main" id="{548A96C4-B246-44F6-8322-0180C6A7921A}"/>
              </a:ext>
            </a:extLst>
          </p:cNvPr>
          <p:cNvSpPr>
            <a:spLocks noGrp="1" noChangeArrowheads="1"/>
          </p:cNvSpPr>
          <p:nvPr>
            <p:ph type="body" idx="1"/>
          </p:nvPr>
        </p:nvSpPr>
        <p:spPr>
          <a:xfrm>
            <a:off x="457200" y="1828800"/>
            <a:ext cx="8229600" cy="4267200"/>
          </a:xfrm>
        </p:spPr>
        <p:txBody>
          <a:bodyPr/>
          <a:lstStyle/>
          <a:p>
            <a:r>
              <a:rPr lang="en-US" altLang="en-US" sz="2600"/>
              <a:t>Congressional pressure</a:t>
            </a:r>
          </a:p>
          <a:p>
            <a:endParaRPr lang="en-US" altLang="en-US" sz="2600"/>
          </a:p>
          <a:p>
            <a:r>
              <a:rPr lang="en-US" altLang="en-US" sz="2600"/>
              <a:t>Media pressure</a:t>
            </a:r>
          </a:p>
          <a:p>
            <a:endParaRPr lang="en-US" altLang="en-US" sz="2600"/>
          </a:p>
          <a:p>
            <a:r>
              <a:rPr lang="en-US" altLang="en-US" sz="2600"/>
              <a:t>Level of Employee Membership</a:t>
            </a:r>
          </a:p>
          <a:p>
            <a:endParaRPr lang="en-US" altLang="en-US" sz="2600"/>
          </a:p>
          <a:p>
            <a:r>
              <a:rPr lang="en-US" altLang="en-US" sz="2600"/>
              <a:t>Moral Suasion </a:t>
            </a:r>
          </a:p>
          <a:p>
            <a:endParaRPr lang="en-US" altLang="en-US" sz="2600"/>
          </a:p>
          <a:p>
            <a:endParaRPr lang="en-US" altLang="en-US" sz="2600"/>
          </a:p>
        </p:txBody>
      </p:sp>
      <p:sp>
        <p:nvSpPr>
          <p:cNvPr id="5" name="Footer Placeholder 2">
            <a:extLst>
              <a:ext uri="{FF2B5EF4-FFF2-40B4-BE49-F238E27FC236}">
                <a16:creationId xmlns:a16="http://schemas.microsoft.com/office/drawing/2014/main" id="{ED732270-EFB3-4F03-B114-F9221800984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363FE2C-4D15-443B-9680-9D205046E124}"/>
              </a:ext>
            </a:extLst>
          </p:cNvPr>
          <p:cNvSpPr>
            <a:spLocks noGrp="1" noChangeArrowheads="1"/>
          </p:cNvSpPr>
          <p:nvPr>
            <p:ph type="title"/>
          </p:nvPr>
        </p:nvSpPr>
        <p:spPr>
          <a:xfrm>
            <a:off x="-17463" y="304800"/>
            <a:ext cx="9144001" cy="990600"/>
          </a:xfrm>
        </p:spPr>
        <p:txBody>
          <a:bodyPr>
            <a:normAutofit fontScale="90000"/>
          </a:bodyPr>
          <a:lstStyle/>
          <a:p>
            <a:pPr eaLnBrk="1" hangingPunct="1">
              <a:defRPr/>
            </a:pPr>
            <a:r>
              <a:rPr lang="en-US" sz="4000" dirty="0"/>
              <a:t>What is Management Obligated to Bargain?</a:t>
            </a:r>
          </a:p>
        </p:txBody>
      </p:sp>
      <p:sp>
        <p:nvSpPr>
          <p:cNvPr id="38915" name="Rectangle 3">
            <a:extLst>
              <a:ext uri="{FF2B5EF4-FFF2-40B4-BE49-F238E27FC236}">
                <a16:creationId xmlns:a16="http://schemas.microsoft.com/office/drawing/2014/main" id="{11B79167-86A5-4CF2-AF00-00CD2E03D62D}"/>
              </a:ext>
            </a:extLst>
          </p:cNvPr>
          <p:cNvSpPr>
            <a:spLocks noGrp="1" noChangeArrowheads="1"/>
          </p:cNvSpPr>
          <p:nvPr>
            <p:ph type="body" idx="1"/>
          </p:nvPr>
        </p:nvSpPr>
        <p:spPr>
          <a:xfrm>
            <a:off x="342900" y="1600200"/>
            <a:ext cx="8648700" cy="4117975"/>
          </a:xfrm>
        </p:spPr>
        <p:txBody>
          <a:bodyPr/>
          <a:lstStyle/>
          <a:p>
            <a:pPr eaLnBrk="1" hangingPunct="1">
              <a:lnSpc>
                <a:spcPct val="90000"/>
              </a:lnSpc>
            </a:pPr>
            <a:r>
              <a:rPr lang="en-US" altLang="en-US" sz="2800"/>
              <a:t>Those issues within the Scope of Bargaining</a:t>
            </a:r>
          </a:p>
          <a:p>
            <a:pPr eaLnBrk="1" hangingPunct="1">
              <a:lnSpc>
                <a:spcPct val="90000"/>
              </a:lnSpc>
            </a:pPr>
            <a:r>
              <a:rPr lang="en-US" altLang="en-US" sz="2800"/>
              <a:t>Conditions of Employment 7103(a)(14)</a:t>
            </a:r>
          </a:p>
          <a:p>
            <a:pPr eaLnBrk="1" hangingPunct="1">
              <a:lnSpc>
                <a:spcPct val="90000"/>
              </a:lnSpc>
            </a:pPr>
            <a:r>
              <a:rPr lang="en-US" altLang="en-US" sz="2800"/>
              <a:t>Personnel policies, practices and matters whether established by rule, regulation or otherwise affecting working conditions</a:t>
            </a:r>
          </a:p>
          <a:p>
            <a:pPr eaLnBrk="1" hangingPunct="1">
              <a:lnSpc>
                <a:spcPct val="90000"/>
              </a:lnSpc>
            </a:pPr>
            <a:r>
              <a:rPr lang="en-US" altLang="en-US" sz="2800"/>
              <a:t>Exceptions – policies, practices and matters:</a:t>
            </a:r>
          </a:p>
          <a:p>
            <a:pPr lvl="1" eaLnBrk="1" hangingPunct="1">
              <a:lnSpc>
                <a:spcPct val="90000"/>
              </a:lnSpc>
            </a:pPr>
            <a:r>
              <a:rPr lang="en-US" altLang="en-US" sz="2400"/>
              <a:t>Relating to Political Activities</a:t>
            </a:r>
          </a:p>
          <a:p>
            <a:pPr lvl="1" eaLnBrk="1" hangingPunct="1">
              <a:lnSpc>
                <a:spcPct val="90000"/>
              </a:lnSpc>
            </a:pPr>
            <a:r>
              <a:rPr lang="en-US" altLang="en-US" sz="2400"/>
              <a:t>Relating to Classification</a:t>
            </a:r>
          </a:p>
          <a:p>
            <a:pPr lvl="1" eaLnBrk="1" hangingPunct="1">
              <a:lnSpc>
                <a:spcPct val="90000"/>
              </a:lnSpc>
            </a:pPr>
            <a:r>
              <a:rPr lang="en-US" altLang="en-US" sz="2400"/>
              <a:t>Specifically provided by the Federal Statute</a:t>
            </a:r>
          </a:p>
        </p:txBody>
      </p:sp>
      <p:sp>
        <p:nvSpPr>
          <p:cNvPr id="2" name="Slide Number Placeholder 1">
            <a:extLst>
              <a:ext uri="{FF2B5EF4-FFF2-40B4-BE49-F238E27FC236}">
                <a16:creationId xmlns:a16="http://schemas.microsoft.com/office/drawing/2014/main" id="{F15B3E58-61E7-437F-9F61-EEBD6F65DF4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63BF71E-9D19-48E5-8D32-01B902B1DAA4}" type="slidenum">
              <a:rPr lang="en-US" altLang="en-US" smtClean="0"/>
              <a:pPr>
                <a:defRPr/>
              </a:pPr>
              <a:t>22</a:t>
            </a:fld>
            <a:endParaRPr lang="en-US" altLang="en-US"/>
          </a:p>
        </p:txBody>
      </p:sp>
      <p:sp>
        <p:nvSpPr>
          <p:cNvPr id="5" name="Footer Placeholder 2">
            <a:extLst>
              <a:ext uri="{FF2B5EF4-FFF2-40B4-BE49-F238E27FC236}">
                <a16:creationId xmlns:a16="http://schemas.microsoft.com/office/drawing/2014/main" id="{552496D8-31A5-4138-A1A5-CCFD33F1B8C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88A95AE-25CA-49A8-A572-F7BE0806097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7588821-3E1B-4B55-8E92-2FC4EFFE52D8}" type="slidenum">
              <a:rPr lang="en-US" altLang="en-US" smtClean="0"/>
              <a:pPr>
                <a:defRPr/>
              </a:pPr>
              <a:t>220</a:t>
            </a:fld>
            <a:endParaRPr lang="en-US" altLang="en-US"/>
          </a:p>
        </p:txBody>
      </p:sp>
      <p:sp>
        <p:nvSpPr>
          <p:cNvPr id="105474" name="Rectangle 2">
            <a:extLst>
              <a:ext uri="{FF2B5EF4-FFF2-40B4-BE49-F238E27FC236}">
                <a16:creationId xmlns:a16="http://schemas.microsoft.com/office/drawing/2014/main" id="{68C9B508-0FF7-47D1-856D-3752043E1344}"/>
              </a:ext>
            </a:extLst>
          </p:cNvPr>
          <p:cNvSpPr>
            <a:spLocks noGrp="1" noChangeArrowheads="1"/>
          </p:cNvSpPr>
          <p:nvPr>
            <p:ph type="title"/>
          </p:nvPr>
        </p:nvSpPr>
        <p:spPr>
          <a:xfrm>
            <a:off x="0" y="76200"/>
            <a:ext cx="9144000" cy="1143000"/>
          </a:xfrm>
        </p:spPr>
        <p:txBody>
          <a:bodyPr/>
          <a:lstStyle/>
          <a:p>
            <a:pPr>
              <a:defRPr/>
            </a:pPr>
            <a:r>
              <a:rPr lang="en-US" altLang="en-US" dirty="0"/>
              <a:t>Successful Negotiation</a:t>
            </a:r>
          </a:p>
        </p:txBody>
      </p:sp>
      <p:sp>
        <p:nvSpPr>
          <p:cNvPr id="374788" name="Rectangle 3">
            <a:extLst>
              <a:ext uri="{FF2B5EF4-FFF2-40B4-BE49-F238E27FC236}">
                <a16:creationId xmlns:a16="http://schemas.microsoft.com/office/drawing/2014/main" id="{2B87611B-07E5-4574-A81B-696DA8BAA355}"/>
              </a:ext>
            </a:extLst>
          </p:cNvPr>
          <p:cNvSpPr>
            <a:spLocks noGrp="1" noChangeArrowheads="1"/>
          </p:cNvSpPr>
          <p:nvPr>
            <p:ph type="body" idx="1"/>
          </p:nvPr>
        </p:nvSpPr>
        <p:spPr/>
        <p:txBody>
          <a:bodyPr/>
          <a:lstStyle/>
          <a:p>
            <a:r>
              <a:rPr lang="en-US" altLang="en-US" sz="2600"/>
              <a:t>Management of Tangibles </a:t>
            </a:r>
          </a:p>
          <a:p>
            <a:pPr>
              <a:buFontTx/>
              <a:buNone/>
            </a:pPr>
            <a:r>
              <a:rPr lang="en-US" altLang="en-US" sz="2600"/>
              <a:t>           The price or terms of the 	    	 	  		  agreement.</a:t>
            </a:r>
          </a:p>
          <a:p>
            <a:pPr>
              <a:buFontTx/>
              <a:buNone/>
            </a:pPr>
            <a:endParaRPr lang="en-US" altLang="en-US" sz="2600"/>
          </a:p>
          <a:p>
            <a:r>
              <a:rPr lang="en-US" altLang="en-US" sz="2600"/>
              <a:t> Resolution of Intangibles</a:t>
            </a:r>
          </a:p>
          <a:p>
            <a:pPr lvl="2">
              <a:buFontTx/>
              <a:buNone/>
            </a:pPr>
            <a:r>
              <a:rPr lang="en-US" altLang="en-US" sz="2600"/>
              <a:t>  Intangibles are underlying</a:t>
            </a:r>
          </a:p>
          <a:p>
            <a:pPr lvl="2">
              <a:buFontTx/>
              <a:buNone/>
            </a:pPr>
            <a:r>
              <a:rPr lang="en-US" altLang="en-US" sz="2600"/>
              <a:t>  psychological motivations that may directly or indirectly influence the parties during the negotiation.</a:t>
            </a:r>
          </a:p>
        </p:txBody>
      </p:sp>
      <p:sp>
        <p:nvSpPr>
          <p:cNvPr id="5" name="Footer Placeholder 2">
            <a:extLst>
              <a:ext uri="{FF2B5EF4-FFF2-40B4-BE49-F238E27FC236}">
                <a16:creationId xmlns:a16="http://schemas.microsoft.com/office/drawing/2014/main" id="{67EDA5E8-E583-42FB-B7E7-6D54A44613B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AC557A-3E92-46CB-9356-A9D50C10F9B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E6E745C-B268-4A58-9C88-4EA40DE2B5AA}" type="slidenum">
              <a:rPr lang="en-US" altLang="en-US" smtClean="0"/>
              <a:pPr>
                <a:defRPr/>
              </a:pPr>
              <a:t>221</a:t>
            </a:fld>
            <a:endParaRPr lang="en-US" altLang="en-US"/>
          </a:p>
        </p:txBody>
      </p:sp>
      <p:sp>
        <p:nvSpPr>
          <p:cNvPr id="107522" name="Rectangle 2">
            <a:extLst>
              <a:ext uri="{FF2B5EF4-FFF2-40B4-BE49-F238E27FC236}">
                <a16:creationId xmlns:a16="http://schemas.microsoft.com/office/drawing/2014/main" id="{E30EA447-85B2-4321-BE17-EA9496CF7015}"/>
              </a:ext>
            </a:extLst>
          </p:cNvPr>
          <p:cNvSpPr>
            <a:spLocks noGrp="1" noChangeArrowheads="1"/>
          </p:cNvSpPr>
          <p:nvPr>
            <p:ph type="title"/>
          </p:nvPr>
        </p:nvSpPr>
        <p:spPr>
          <a:xfrm>
            <a:off x="0" y="0"/>
            <a:ext cx="9144000" cy="1143000"/>
          </a:xfrm>
        </p:spPr>
        <p:txBody>
          <a:bodyPr/>
          <a:lstStyle/>
          <a:p>
            <a:pPr>
              <a:defRPr/>
            </a:pPr>
            <a:r>
              <a:rPr lang="en-US" altLang="en-US" dirty="0"/>
              <a:t>Intangible Factors in a Negotiation</a:t>
            </a:r>
          </a:p>
        </p:txBody>
      </p:sp>
      <p:sp>
        <p:nvSpPr>
          <p:cNvPr id="376836" name="Rectangle 3">
            <a:extLst>
              <a:ext uri="{FF2B5EF4-FFF2-40B4-BE49-F238E27FC236}">
                <a16:creationId xmlns:a16="http://schemas.microsoft.com/office/drawing/2014/main" id="{6AB231E1-EACD-4F3E-A36D-4254DAC2D203}"/>
              </a:ext>
            </a:extLst>
          </p:cNvPr>
          <p:cNvSpPr>
            <a:spLocks noGrp="1" noChangeArrowheads="1"/>
          </p:cNvSpPr>
          <p:nvPr>
            <p:ph type="body" idx="1"/>
          </p:nvPr>
        </p:nvSpPr>
        <p:spPr/>
        <p:txBody>
          <a:bodyPr/>
          <a:lstStyle/>
          <a:p>
            <a:pPr>
              <a:lnSpc>
                <a:spcPct val="80000"/>
              </a:lnSpc>
            </a:pPr>
            <a:r>
              <a:rPr lang="en-US" altLang="en-US" sz="2600"/>
              <a:t>The need to “win”, beat the other party, or avoid losing to the other party</a:t>
            </a:r>
          </a:p>
          <a:p>
            <a:pPr>
              <a:lnSpc>
                <a:spcPct val="80000"/>
              </a:lnSpc>
            </a:pPr>
            <a:endParaRPr lang="en-US" altLang="en-US" sz="2600"/>
          </a:p>
          <a:p>
            <a:pPr>
              <a:lnSpc>
                <a:spcPct val="80000"/>
              </a:lnSpc>
            </a:pPr>
            <a:r>
              <a:rPr lang="en-US" altLang="en-US" sz="2600"/>
              <a:t>The need to look “good”, “competent”, or “tough” to the other party</a:t>
            </a:r>
          </a:p>
          <a:p>
            <a:pPr>
              <a:lnSpc>
                <a:spcPct val="80000"/>
              </a:lnSpc>
            </a:pPr>
            <a:endParaRPr lang="en-US" altLang="en-US" sz="2600"/>
          </a:p>
          <a:p>
            <a:pPr>
              <a:lnSpc>
                <a:spcPct val="80000"/>
              </a:lnSpc>
            </a:pPr>
            <a:r>
              <a:rPr lang="en-US" altLang="en-US" sz="2600"/>
              <a:t>The need to defend an important principle or precedent in a negotiation</a:t>
            </a:r>
          </a:p>
          <a:p>
            <a:pPr>
              <a:lnSpc>
                <a:spcPct val="80000"/>
              </a:lnSpc>
            </a:pPr>
            <a:endParaRPr lang="en-US" altLang="en-US" sz="2600"/>
          </a:p>
          <a:p>
            <a:pPr>
              <a:lnSpc>
                <a:spcPct val="80000"/>
              </a:lnSpc>
            </a:pPr>
            <a:r>
              <a:rPr lang="en-US" altLang="en-US" sz="2600"/>
              <a:t>The need to appear “fair” or “honorable” or to protect ones reputation</a:t>
            </a:r>
          </a:p>
        </p:txBody>
      </p:sp>
      <p:sp>
        <p:nvSpPr>
          <p:cNvPr id="5" name="Footer Placeholder 2">
            <a:extLst>
              <a:ext uri="{FF2B5EF4-FFF2-40B4-BE49-F238E27FC236}">
                <a16:creationId xmlns:a16="http://schemas.microsoft.com/office/drawing/2014/main" id="{91D514A2-D98E-4F97-9E6B-162012E448E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755DFB5-BFDB-4997-8110-B5D65E24725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D15EC26-4D76-4E74-9B2E-524C84925C64}" type="slidenum">
              <a:rPr lang="en-US" altLang="en-US" smtClean="0"/>
              <a:pPr>
                <a:defRPr/>
              </a:pPr>
              <a:t>222</a:t>
            </a:fld>
            <a:endParaRPr lang="en-US" altLang="en-US"/>
          </a:p>
        </p:txBody>
      </p:sp>
      <p:sp>
        <p:nvSpPr>
          <p:cNvPr id="378883" name="Rectangle 2">
            <a:extLst>
              <a:ext uri="{FF2B5EF4-FFF2-40B4-BE49-F238E27FC236}">
                <a16:creationId xmlns:a16="http://schemas.microsoft.com/office/drawing/2014/main" id="{85EB850C-2EAE-4996-A25A-58BED7E770E9}"/>
              </a:ext>
            </a:extLst>
          </p:cNvPr>
          <p:cNvSpPr>
            <a:spLocks noChangeArrowheads="1"/>
          </p:cNvSpPr>
          <p:nvPr/>
        </p:nvSpPr>
        <p:spPr bwMode="auto">
          <a:xfrm>
            <a:off x="4191000" y="182880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3600" b="1">
                <a:solidFill>
                  <a:srgbClr val="FFFFFF"/>
                </a:solidFill>
              </a:rPr>
              <a:t>PREPARING FOR NEGOTIATIONS</a:t>
            </a:r>
          </a:p>
        </p:txBody>
      </p:sp>
      <p:graphicFrame>
        <p:nvGraphicFramePr>
          <p:cNvPr id="378884" name="Object 3">
            <a:extLst>
              <a:ext uri="{FF2B5EF4-FFF2-40B4-BE49-F238E27FC236}">
                <a16:creationId xmlns:a16="http://schemas.microsoft.com/office/drawing/2014/main" id="{36CFED2B-6F90-4ABF-BA63-7AB3F6CF79C8}"/>
              </a:ext>
            </a:extLst>
          </p:cNvPr>
          <p:cNvGraphicFramePr>
            <a:graphicFrameLocks noChangeAspect="1"/>
          </p:cNvGraphicFramePr>
          <p:nvPr/>
        </p:nvGraphicFramePr>
        <p:xfrm>
          <a:off x="228600" y="1752600"/>
          <a:ext cx="3810000" cy="4038600"/>
        </p:xfrm>
        <a:graphic>
          <a:graphicData uri="http://schemas.openxmlformats.org/presentationml/2006/ole">
            <mc:AlternateContent xmlns:mc="http://schemas.openxmlformats.org/markup-compatibility/2006">
              <mc:Choice xmlns:v="urn:schemas-microsoft-com:vml" Requires="v">
                <p:oleObj spid="_x0000_s378892" name="Clip" r:id="rId4" imgW="4540250" imgH="3497263" progId="MS_ClipArt_Gallery.2">
                  <p:embed/>
                </p:oleObj>
              </mc:Choice>
              <mc:Fallback>
                <p:oleObj name="Clip" r:id="rId4" imgW="4540250" imgH="34972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52600"/>
                        <a:ext cx="38100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885" name="Text Box 4">
            <a:extLst>
              <a:ext uri="{FF2B5EF4-FFF2-40B4-BE49-F238E27FC236}">
                <a16:creationId xmlns:a16="http://schemas.microsoft.com/office/drawing/2014/main" id="{3FCFEB45-B6F0-43AB-A0E4-1FCA958BED4C}"/>
              </a:ext>
            </a:extLst>
          </p:cNvPr>
          <p:cNvSpPr txBox="1">
            <a:spLocks noChangeArrowheads="1"/>
          </p:cNvSpPr>
          <p:nvPr/>
        </p:nvSpPr>
        <p:spPr bwMode="auto">
          <a:xfrm>
            <a:off x="4256088" y="3429000"/>
            <a:ext cx="4876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600">
                <a:solidFill>
                  <a:srgbClr val="FFFFFF"/>
                </a:solidFill>
              </a:rPr>
              <a:t>The absolutely essential,        but often neglected, </a:t>
            </a:r>
          </a:p>
          <a:p>
            <a:pPr algn="ctr">
              <a:spcBef>
                <a:spcPct val="0"/>
              </a:spcBef>
              <a:buClrTx/>
              <a:buFontTx/>
              <a:buNone/>
            </a:pPr>
            <a:r>
              <a:rPr lang="en-US" altLang="en-US" sz="2600">
                <a:solidFill>
                  <a:srgbClr val="FFFFFF"/>
                </a:solidFill>
              </a:rPr>
              <a:t>first step in any negotiation</a:t>
            </a:r>
          </a:p>
        </p:txBody>
      </p:sp>
      <p:sp>
        <p:nvSpPr>
          <p:cNvPr id="90117" name="Text Box 5">
            <a:extLst>
              <a:ext uri="{FF2B5EF4-FFF2-40B4-BE49-F238E27FC236}">
                <a16:creationId xmlns:a16="http://schemas.microsoft.com/office/drawing/2014/main" id="{A853D394-C187-470A-B552-ADAE8F60F5B7}"/>
              </a:ext>
            </a:extLst>
          </p:cNvPr>
          <p:cNvSpPr txBox="1">
            <a:spLocks noChangeArrowheads="1"/>
          </p:cNvSpPr>
          <p:nvPr/>
        </p:nvSpPr>
        <p:spPr bwMode="auto">
          <a:xfrm>
            <a:off x="304800" y="2098675"/>
            <a:ext cx="2514600" cy="579438"/>
          </a:xfrm>
          <a:prstGeom prst="rect">
            <a:avLst/>
          </a:prstGeom>
          <a:noFill/>
          <a:ln w="9525">
            <a:noFill/>
            <a:miter lim="800000"/>
            <a:headEnd/>
            <a:tailEnd/>
          </a:ln>
          <a:effectLst/>
        </p:spPr>
        <p:txBody>
          <a:bodyPr>
            <a:spAutoFit/>
          </a:bodyPr>
          <a:lstStyle/>
          <a:p>
            <a:pPr algn="ctr">
              <a:defRPr/>
            </a:pPr>
            <a:r>
              <a:rPr lang="en-US" sz="3200" b="1">
                <a:solidFill>
                  <a:schemeClr val="tx2"/>
                </a:solidFill>
                <a:effectLst>
                  <a:outerShdw blurRad="38100" dist="38100" dir="2700000" algn="tl">
                    <a:srgbClr val="000000"/>
                  </a:outerShdw>
                </a:effectLst>
                <a:latin typeface="Arial" charset="0"/>
              </a:rPr>
              <a:t>MPA 821</a:t>
            </a:r>
          </a:p>
        </p:txBody>
      </p:sp>
      <p:sp>
        <p:nvSpPr>
          <p:cNvPr id="7" name="Footer Placeholder 2">
            <a:extLst>
              <a:ext uri="{FF2B5EF4-FFF2-40B4-BE49-F238E27FC236}">
                <a16:creationId xmlns:a16="http://schemas.microsoft.com/office/drawing/2014/main" id="{738C5B85-E57A-4F4C-BB15-3B00104EE25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3715ACF-3148-4480-A28A-14A84150492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C0C2606-1610-4BC4-A71F-C1D11EB55E00}" type="slidenum">
              <a:rPr lang="en-US" altLang="en-US" smtClean="0"/>
              <a:pPr>
                <a:defRPr/>
              </a:pPr>
              <a:t>223</a:t>
            </a:fld>
            <a:endParaRPr lang="en-US" altLang="en-US"/>
          </a:p>
        </p:txBody>
      </p:sp>
      <p:sp>
        <p:nvSpPr>
          <p:cNvPr id="209922" name="Rectangle 2">
            <a:extLst>
              <a:ext uri="{FF2B5EF4-FFF2-40B4-BE49-F238E27FC236}">
                <a16:creationId xmlns:a16="http://schemas.microsoft.com/office/drawing/2014/main" id="{B403C09A-385D-4055-B690-F76050E68291}"/>
              </a:ext>
            </a:extLst>
          </p:cNvPr>
          <p:cNvSpPr>
            <a:spLocks noGrp="1" noChangeArrowheads="1"/>
          </p:cNvSpPr>
          <p:nvPr>
            <p:ph type="title"/>
          </p:nvPr>
        </p:nvSpPr>
        <p:spPr>
          <a:xfrm>
            <a:off x="9525" y="-4763"/>
            <a:ext cx="9134475" cy="1452563"/>
          </a:xfrm>
        </p:spPr>
        <p:txBody>
          <a:bodyPr lIns="90488" tIns="44450" rIns="90488" bIns="44450"/>
          <a:lstStyle/>
          <a:p>
            <a:pPr>
              <a:defRPr/>
            </a:pPr>
            <a:r>
              <a:rPr lang="en-US" altLang="en-US" b="1" dirty="0"/>
              <a:t>Negotiation Planning and Strategy</a:t>
            </a:r>
          </a:p>
        </p:txBody>
      </p:sp>
      <p:sp>
        <p:nvSpPr>
          <p:cNvPr id="380932" name="Rectangle 3">
            <a:extLst>
              <a:ext uri="{FF2B5EF4-FFF2-40B4-BE49-F238E27FC236}">
                <a16:creationId xmlns:a16="http://schemas.microsoft.com/office/drawing/2014/main" id="{FC9BCB2A-E7CB-4754-80D1-56FABFA98DAA}"/>
              </a:ext>
            </a:extLst>
          </p:cNvPr>
          <p:cNvSpPr>
            <a:spLocks noGrp="1" noChangeArrowheads="1"/>
          </p:cNvSpPr>
          <p:nvPr>
            <p:ph type="body" idx="1"/>
          </p:nvPr>
        </p:nvSpPr>
        <p:spPr>
          <a:xfrm>
            <a:off x="228600" y="1981200"/>
            <a:ext cx="845820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Tx/>
              <a:buNone/>
            </a:pPr>
            <a:r>
              <a:rPr lang="en-US" altLang="en-US" sz="2400"/>
              <a:t>   Negotiating success is almost always preceded by effective planning, preparation, and strategizing.</a:t>
            </a:r>
          </a:p>
          <a:p>
            <a:pPr lvl="1"/>
            <a:r>
              <a:rPr lang="en-US" altLang="en-US" sz="2400"/>
              <a:t>Without preparation, results occur </a:t>
            </a:r>
            <a:r>
              <a:rPr lang="en-US" altLang="en-US" sz="2400" b="1">
                <a:solidFill>
                  <a:srgbClr val="FF3300"/>
                </a:solidFill>
              </a:rPr>
              <a:t>more by chance</a:t>
            </a:r>
            <a:r>
              <a:rPr lang="en-US" altLang="en-US" sz="2400"/>
              <a:t> than by negotiator effort.</a:t>
            </a:r>
          </a:p>
          <a:p>
            <a:endParaRPr lang="en-US" altLang="en-US" sz="2400"/>
          </a:p>
          <a:p>
            <a:pPr>
              <a:buFontTx/>
              <a:buNone/>
            </a:pPr>
            <a:r>
              <a:rPr lang="en-US" altLang="en-US" sz="2400" i="1"/>
              <a:t>“...planning is the most important activity in negotiation</a:t>
            </a:r>
            <a:r>
              <a:rPr lang="en-US" altLang="en-US" sz="2400"/>
              <a:t>…”</a:t>
            </a:r>
          </a:p>
        </p:txBody>
      </p:sp>
      <p:sp>
        <p:nvSpPr>
          <p:cNvPr id="5" name="Footer Placeholder 2">
            <a:extLst>
              <a:ext uri="{FF2B5EF4-FFF2-40B4-BE49-F238E27FC236}">
                <a16:creationId xmlns:a16="http://schemas.microsoft.com/office/drawing/2014/main" id="{4741E0DE-BC01-4B8D-A5B2-12286238977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830842F-35C8-4FA5-BE08-AE02A7C9CDD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CA30676-CCDA-495F-B0E1-56A573D7124B}" type="slidenum">
              <a:rPr lang="en-US" altLang="en-US" smtClean="0"/>
              <a:pPr>
                <a:defRPr/>
              </a:pPr>
              <a:t>224</a:t>
            </a:fld>
            <a:endParaRPr lang="en-US" altLang="en-US"/>
          </a:p>
        </p:txBody>
      </p:sp>
      <p:sp>
        <p:nvSpPr>
          <p:cNvPr id="211970" name="Rectangle 2">
            <a:extLst>
              <a:ext uri="{FF2B5EF4-FFF2-40B4-BE49-F238E27FC236}">
                <a16:creationId xmlns:a16="http://schemas.microsoft.com/office/drawing/2014/main" id="{69416E15-D40E-4E31-AD45-0CA6F9278FE7}"/>
              </a:ext>
            </a:extLst>
          </p:cNvPr>
          <p:cNvSpPr>
            <a:spLocks noGrp="1" noChangeArrowheads="1"/>
          </p:cNvSpPr>
          <p:nvPr>
            <p:ph type="title"/>
          </p:nvPr>
        </p:nvSpPr>
        <p:spPr>
          <a:xfrm>
            <a:off x="1588" y="15875"/>
            <a:ext cx="9142412" cy="1508125"/>
          </a:xfrm>
        </p:spPr>
        <p:txBody>
          <a:bodyPr/>
          <a:lstStyle/>
          <a:p>
            <a:pPr>
              <a:defRPr/>
            </a:pPr>
            <a:r>
              <a:rPr lang="en-US" altLang="en-US" b="1" dirty="0"/>
              <a:t>Getting Ready to Implement the Strategy: </a:t>
            </a:r>
            <a:r>
              <a:rPr lang="en-US" altLang="en-US" b="1" dirty="0">
                <a:solidFill>
                  <a:schemeClr val="tx1"/>
                </a:solidFill>
              </a:rPr>
              <a:t>The Planning Process</a:t>
            </a:r>
            <a:endParaRPr lang="en-US" altLang="en-US" dirty="0">
              <a:solidFill>
                <a:schemeClr val="tx1"/>
              </a:solidFill>
            </a:endParaRPr>
          </a:p>
        </p:txBody>
      </p:sp>
      <p:sp>
        <p:nvSpPr>
          <p:cNvPr id="382980" name="Rectangle 3">
            <a:extLst>
              <a:ext uri="{FF2B5EF4-FFF2-40B4-BE49-F238E27FC236}">
                <a16:creationId xmlns:a16="http://schemas.microsoft.com/office/drawing/2014/main" id="{86B7B2F0-42DF-4BA6-ABF1-B14657C61373}"/>
              </a:ext>
            </a:extLst>
          </p:cNvPr>
          <p:cNvSpPr>
            <a:spLocks noGrp="1" noChangeArrowheads="1"/>
          </p:cNvSpPr>
          <p:nvPr>
            <p:ph type="body" idx="1"/>
          </p:nvPr>
        </p:nvSpPr>
        <p:spPr>
          <a:xfrm>
            <a:off x="914400" y="2590800"/>
            <a:ext cx="7958138" cy="3881438"/>
          </a:xfrm>
        </p:spPr>
        <p:txBody>
          <a:bodyPr/>
          <a:lstStyle/>
          <a:p>
            <a:pPr marL="609600" indent="-609600">
              <a:buFont typeface="Wingdings" panose="05000000000000000000" pitchFamily="2" charset="2"/>
              <a:buAutoNum type="arabicPeriod"/>
            </a:pPr>
            <a:r>
              <a:rPr lang="en-US" altLang="en-US" sz="2800"/>
              <a:t>Self-assessment</a:t>
            </a:r>
          </a:p>
          <a:p>
            <a:pPr marL="609600" indent="-609600">
              <a:buFont typeface="Wingdings" panose="05000000000000000000" pitchFamily="2" charset="2"/>
              <a:buAutoNum type="arabicPeriod"/>
            </a:pPr>
            <a:r>
              <a:rPr lang="en-US" altLang="en-US" sz="2800"/>
              <a:t>Assessment of other party</a:t>
            </a:r>
          </a:p>
          <a:p>
            <a:pPr marL="609600" indent="-609600">
              <a:buFont typeface="Wingdings" panose="05000000000000000000" pitchFamily="2" charset="2"/>
              <a:buAutoNum type="arabicPeriod"/>
            </a:pPr>
            <a:r>
              <a:rPr lang="en-US" altLang="en-US" sz="2800"/>
              <a:t>Assessment of the situation</a:t>
            </a:r>
          </a:p>
        </p:txBody>
      </p:sp>
      <p:sp>
        <p:nvSpPr>
          <p:cNvPr id="5" name="Footer Placeholder 2">
            <a:extLst>
              <a:ext uri="{FF2B5EF4-FFF2-40B4-BE49-F238E27FC236}">
                <a16:creationId xmlns:a16="http://schemas.microsoft.com/office/drawing/2014/main" id="{51A26289-CDFE-4FCB-90C5-1805EF42253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724C86B-4F5F-47DF-86A8-5682DF1EE9E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2E238F7-E98F-46FE-9B24-6756E4A780D5}" type="slidenum">
              <a:rPr lang="en-US" altLang="en-US" smtClean="0"/>
              <a:pPr>
                <a:defRPr/>
              </a:pPr>
              <a:t>225</a:t>
            </a:fld>
            <a:endParaRPr lang="en-US" altLang="en-US"/>
          </a:p>
        </p:txBody>
      </p:sp>
      <p:sp>
        <p:nvSpPr>
          <p:cNvPr id="212994" name="Rectangle 2">
            <a:extLst>
              <a:ext uri="{FF2B5EF4-FFF2-40B4-BE49-F238E27FC236}">
                <a16:creationId xmlns:a16="http://schemas.microsoft.com/office/drawing/2014/main" id="{552F1134-6D65-4518-A89E-903FB309AFAC}"/>
              </a:ext>
            </a:extLst>
          </p:cNvPr>
          <p:cNvSpPr>
            <a:spLocks noGrp="1" noChangeArrowheads="1"/>
          </p:cNvSpPr>
          <p:nvPr>
            <p:ph type="title"/>
          </p:nvPr>
        </p:nvSpPr>
        <p:spPr>
          <a:xfrm>
            <a:off x="0" y="0"/>
            <a:ext cx="9144000" cy="990600"/>
          </a:xfrm>
        </p:spPr>
        <p:txBody>
          <a:bodyPr/>
          <a:lstStyle/>
          <a:p>
            <a:pPr>
              <a:defRPr/>
            </a:pPr>
            <a:r>
              <a:rPr lang="en-US" altLang="en-US" dirty="0"/>
              <a:t>Self-Assessment</a:t>
            </a:r>
          </a:p>
        </p:txBody>
      </p:sp>
      <p:sp>
        <p:nvSpPr>
          <p:cNvPr id="212995" name="Rectangle 3">
            <a:extLst>
              <a:ext uri="{FF2B5EF4-FFF2-40B4-BE49-F238E27FC236}">
                <a16:creationId xmlns:a16="http://schemas.microsoft.com/office/drawing/2014/main" id="{27E8A9F7-60E1-4B5D-AC87-16CB41B215DF}"/>
              </a:ext>
            </a:extLst>
          </p:cNvPr>
          <p:cNvSpPr>
            <a:spLocks noGrp="1" noChangeArrowheads="1"/>
          </p:cNvSpPr>
          <p:nvPr>
            <p:ph type="body" idx="1"/>
          </p:nvPr>
        </p:nvSpPr>
        <p:spPr>
          <a:xfrm>
            <a:off x="76200" y="914400"/>
            <a:ext cx="9067800" cy="5486400"/>
          </a:xfrm>
        </p:spPr>
        <p:txBody>
          <a:bodyPr/>
          <a:lstStyle/>
          <a:p>
            <a:pPr marL="463550" indent="-293688">
              <a:lnSpc>
                <a:spcPct val="90000"/>
              </a:lnSpc>
              <a:defRPr/>
            </a:pPr>
            <a:r>
              <a:rPr lang="en-US" altLang="en-US" sz="2000" b="1" dirty="0"/>
              <a:t>What do I want?</a:t>
            </a:r>
          </a:p>
          <a:p>
            <a:pPr marL="925513" lvl="1" indent="-347663">
              <a:lnSpc>
                <a:spcPct val="90000"/>
              </a:lnSpc>
              <a:defRPr/>
            </a:pPr>
            <a:r>
              <a:rPr lang="en-US" altLang="en-US" sz="1800" dirty="0"/>
              <a:t>Which interests (issues) are most important?</a:t>
            </a:r>
          </a:p>
          <a:p>
            <a:pPr marL="925513" lvl="1" indent="-347663">
              <a:lnSpc>
                <a:spcPct val="90000"/>
              </a:lnSpc>
              <a:defRPr/>
            </a:pPr>
            <a:r>
              <a:rPr lang="en-US" altLang="en-US" sz="1800" dirty="0"/>
              <a:t>How important (</a:t>
            </a:r>
            <a:r>
              <a:rPr lang="en-US" altLang="en-US" sz="1800" dirty="0">
                <a:solidFill>
                  <a:srgbClr val="FF3300"/>
                </a:solidFill>
              </a:rPr>
              <a:t>priorities</a:t>
            </a:r>
            <a:r>
              <a:rPr lang="en-US" altLang="en-US" sz="1800" dirty="0"/>
              <a:t>)? – </a:t>
            </a:r>
            <a:r>
              <a:rPr lang="en-US" altLang="en-US" sz="1600" dirty="0"/>
              <a:t>possible scoring system?</a:t>
            </a:r>
          </a:p>
          <a:p>
            <a:pPr marL="925513" lvl="1" indent="-347663">
              <a:lnSpc>
                <a:spcPct val="90000"/>
              </a:lnSpc>
              <a:defRPr/>
            </a:pPr>
            <a:r>
              <a:rPr lang="en-US" altLang="en-US" sz="1800" dirty="0"/>
              <a:t>What are the alternatives for each issue?</a:t>
            </a:r>
          </a:p>
          <a:p>
            <a:pPr marL="925513" lvl="1" indent="-347663">
              <a:lnSpc>
                <a:spcPct val="90000"/>
              </a:lnSpc>
              <a:defRPr/>
            </a:pPr>
            <a:r>
              <a:rPr lang="en-US" altLang="en-US" sz="1800" dirty="0"/>
              <a:t>Which interests are tradable?</a:t>
            </a:r>
          </a:p>
          <a:p>
            <a:pPr marL="925513" lvl="1" indent="-347663">
              <a:lnSpc>
                <a:spcPct val="90000"/>
              </a:lnSpc>
              <a:defRPr/>
            </a:pPr>
            <a:r>
              <a:rPr lang="en-US" altLang="en-US" sz="1800" dirty="0"/>
              <a:t>Develop a negotiation range and provide a rationale for points in range</a:t>
            </a:r>
          </a:p>
          <a:p>
            <a:pPr marL="925513" lvl="1" indent="-347663">
              <a:lnSpc>
                <a:spcPct val="90000"/>
              </a:lnSpc>
              <a:defRPr/>
            </a:pPr>
            <a:r>
              <a:rPr lang="en-US" altLang="en-US" sz="1800" dirty="0"/>
              <a:t>What are your key assumptions (and their importance)?</a:t>
            </a:r>
          </a:p>
          <a:p>
            <a:pPr marL="463550" indent="-350838">
              <a:lnSpc>
                <a:spcPct val="90000"/>
              </a:lnSpc>
              <a:defRPr/>
            </a:pPr>
            <a:r>
              <a:rPr lang="en-US" altLang="en-US" sz="2000" dirty="0"/>
              <a:t>What is my </a:t>
            </a:r>
            <a:r>
              <a:rPr lang="en-US" altLang="en-US" sz="2000" b="1" dirty="0"/>
              <a:t>B.A.T.N.A</a:t>
            </a:r>
            <a:r>
              <a:rPr lang="en-US" altLang="en-US" sz="2000" dirty="0"/>
              <a:t>.?</a:t>
            </a:r>
          </a:p>
          <a:p>
            <a:pPr marL="925513" lvl="1" indent="-347663">
              <a:lnSpc>
                <a:spcPct val="90000"/>
              </a:lnSpc>
              <a:defRPr/>
            </a:pPr>
            <a:r>
              <a:rPr lang="en-US" altLang="en-US" sz="1800" dirty="0">
                <a:solidFill>
                  <a:srgbClr val="FF3300"/>
                </a:solidFill>
              </a:rPr>
              <a:t>B</a:t>
            </a:r>
            <a:r>
              <a:rPr lang="en-US" altLang="en-US" sz="1800" dirty="0"/>
              <a:t>est </a:t>
            </a:r>
            <a:r>
              <a:rPr lang="en-US" altLang="en-US" sz="1800" dirty="0">
                <a:solidFill>
                  <a:srgbClr val="FF3300"/>
                </a:solidFill>
              </a:rPr>
              <a:t>A</a:t>
            </a:r>
            <a:r>
              <a:rPr lang="en-US" altLang="en-US" sz="1800" dirty="0"/>
              <a:t>lternative </a:t>
            </a:r>
            <a:r>
              <a:rPr lang="en-US" altLang="en-US" sz="1800" dirty="0">
                <a:solidFill>
                  <a:srgbClr val="FF3300"/>
                </a:solidFill>
              </a:rPr>
              <a:t>T</a:t>
            </a:r>
            <a:r>
              <a:rPr lang="en-US" altLang="en-US" sz="1800" dirty="0"/>
              <a:t>o a </a:t>
            </a:r>
            <a:r>
              <a:rPr lang="en-US" altLang="en-US" sz="1800" dirty="0">
                <a:solidFill>
                  <a:srgbClr val="FF3300"/>
                </a:solidFill>
              </a:rPr>
              <a:t>N</a:t>
            </a:r>
            <a:r>
              <a:rPr lang="en-US" altLang="en-US" sz="1800" dirty="0"/>
              <a:t>egotiated </a:t>
            </a:r>
            <a:r>
              <a:rPr lang="en-US" altLang="en-US" sz="1800" dirty="0">
                <a:solidFill>
                  <a:srgbClr val="FF3300"/>
                </a:solidFill>
              </a:rPr>
              <a:t>A</a:t>
            </a:r>
            <a:r>
              <a:rPr lang="en-US" altLang="en-US" sz="1800" dirty="0"/>
              <a:t>greement – </a:t>
            </a:r>
            <a:r>
              <a:rPr lang="en-US" altLang="en-US" sz="1800" i="1" u="sng" dirty="0"/>
              <a:t>what you get</a:t>
            </a:r>
            <a:r>
              <a:rPr lang="en-US" altLang="en-US" sz="1800" dirty="0"/>
              <a:t> if no agreement is reached…</a:t>
            </a:r>
          </a:p>
          <a:p>
            <a:pPr marL="925513" lvl="1" indent="-347663">
              <a:lnSpc>
                <a:spcPct val="90000"/>
              </a:lnSpc>
              <a:defRPr/>
            </a:pPr>
            <a:r>
              <a:rPr lang="en-US" altLang="en-US" sz="1800" dirty="0"/>
              <a:t>Determine your resistance point (</a:t>
            </a:r>
            <a:r>
              <a:rPr lang="en-US" altLang="en-US" sz="1600" dirty="0"/>
              <a:t>i.e., the worst agreement you are willing to accept before ending negotiations</a:t>
            </a:r>
            <a:r>
              <a:rPr lang="en-US" altLang="en-US" sz="1800" dirty="0"/>
              <a:t>) – </a:t>
            </a:r>
            <a:r>
              <a:rPr lang="en-US" altLang="en-US" sz="1800" dirty="0">
                <a:solidFill>
                  <a:srgbClr val="FF3300"/>
                </a:solidFill>
              </a:rPr>
              <a:t>the walk away point </a:t>
            </a:r>
            <a:r>
              <a:rPr lang="en-US" altLang="en-US" sz="1800" dirty="0"/>
              <a:t>– also think of “tripwire”</a:t>
            </a:r>
          </a:p>
          <a:p>
            <a:pPr marL="925513" lvl="1" indent="-347663">
              <a:lnSpc>
                <a:spcPct val="90000"/>
              </a:lnSpc>
              <a:defRPr/>
            </a:pPr>
            <a:r>
              <a:rPr lang="en-US" altLang="en-US" sz="1800" dirty="0"/>
              <a:t>Try to improve your B.A.T.N.A.</a:t>
            </a:r>
          </a:p>
          <a:p>
            <a:pPr marL="925513" lvl="1" indent="-347663">
              <a:lnSpc>
                <a:spcPct val="90000"/>
              </a:lnSpc>
              <a:defRPr/>
            </a:pPr>
            <a:r>
              <a:rPr lang="en-US" altLang="en-US" sz="1800" dirty="0"/>
              <a:t>Be aware of focal points and sunk costs</a:t>
            </a:r>
          </a:p>
          <a:p>
            <a:pPr marL="925513" lvl="1" indent="-347663">
              <a:lnSpc>
                <a:spcPct val="90000"/>
              </a:lnSpc>
              <a:defRPr/>
            </a:pPr>
            <a:r>
              <a:rPr lang="en-US" altLang="en-US" sz="1800" dirty="0"/>
              <a:t>Don’t confuse your </a:t>
            </a:r>
            <a:r>
              <a:rPr lang="en-US" altLang="en-US" sz="1800" dirty="0">
                <a:solidFill>
                  <a:srgbClr val="FF3300"/>
                </a:solidFill>
              </a:rPr>
              <a:t>target point</a:t>
            </a:r>
            <a:r>
              <a:rPr lang="en-US" altLang="en-US" sz="1800" dirty="0"/>
              <a:t> with your resistance point</a:t>
            </a:r>
          </a:p>
          <a:p>
            <a:pPr marL="925513" lvl="1" indent="-347663">
              <a:lnSpc>
                <a:spcPct val="90000"/>
              </a:lnSpc>
              <a:defRPr/>
            </a:pPr>
            <a:r>
              <a:rPr lang="en-US" altLang="en-US" sz="1800" dirty="0"/>
              <a:t>What “packages” might appeal to you?</a:t>
            </a:r>
          </a:p>
          <a:p>
            <a:pPr marL="925513" lvl="1" indent="-347663">
              <a:lnSpc>
                <a:spcPct val="90000"/>
              </a:lnSpc>
              <a:defRPr/>
            </a:pPr>
            <a:r>
              <a:rPr lang="en-US" altLang="en-US" sz="1800" dirty="0"/>
              <a:t>What is your risk profile?</a:t>
            </a:r>
          </a:p>
        </p:txBody>
      </p:sp>
      <p:sp>
        <p:nvSpPr>
          <p:cNvPr id="5" name="Footer Placeholder 2">
            <a:extLst>
              <a:ext uri="{FF2B5EF4-FFF2-40B4-BE49-F238E27FC236}">
                <a16:creationId xmlns:a16="http://schemas.microsoft.com/office/drawing/2014/main" id="{C993E280-307F-4317-88C5-04680400D30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 calcmode="lin" valueType="num">
                                      <p:cBhvr>
                                        <p:cTn id="7" dur="500" fill="hold"/>
                                        <p:tgtEl>
                                          <p:spTgt spid="2129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299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12995">
                                            <p:txEl>
                                              <p:pRg st="1" end="1"/>
                                            </p:txEl>
                                          </p:spTgt>
                                        </p:tgtEl>
                                        <p:attrNameLst>
                                          <p:attrName>style.visibility</p:attrName>
                                        </p:attrNameLst>
                                      </p:cBhvr>
                                      <p:to>
                                        <p:strVal val="visible"/>
                                      </p:to>
                                    </p:set>
                                    <p:anim calcmode="lin" valueType="num">
                                      <p:cBhvr>
                                        <p:cTn id="11" dur="500" fill="hold"/>
                                        <p:tgtEl>
                                          <p:spTgt spid="21299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12995">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12995">
                                            <p:txEl>
                                              <p:pRg st="2" end="2"/>
                                            </p:txEl>
                                          </p:spTgt>
                                        </p:tgtEl>
                                        <p:attrNameLst>
                                          <p:attrName>style.visibility</p:attrName>
                                        </p:attrNameLst>
                                      </p:cBhvr>
                                      <p:to>
                                        <p:strVal val="visible"/>
                                      </p:to>
                                    </p:set>
                                    <p:anim calcmode="lin" valueType="num">
                                      <p:cBhvr>
                                        <p:cTn id="15" dur="500" fill="hold"/>
                                        <p:tgtEl>
                                          <p:spTgt spid="21299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12995">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12995">
                                            <p:txEl>
                                              <p:pRg st="3" end="3"/>
                                            </p:txEl>
                                          </p:spTgt>
                                        </p:tgtEl>
                                        <p:attrNameLst>
                                          <p:attrName>style.visibility</p:attrName>
                                        </p:attrNameLst>
                                      </p:cBhvr>
                                      <p:to>
                                        <p:strVal val="visible"/>
                                      </p:to>
                                    </p:set>
                                    <p:anim calcmode="lin" valueType="num">
                                      <p:cBhvr>
                                        <p:cTn id="19" dur="500" fill="hold"/>
                                        <p:tgtEl>
                                          <p:spTgt spid="21299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12995">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12995">
                                            <p:txEl>
                                              <p:pRg st="4" end="4"/>
                                            </p:txEl>
                                          </p:spTgt>
                                        </p:tgtEl>
                                        <p:attrNameLst>
                                          <p:attrName>style.visibility</p:attrName>
                                        </p:attrNameLst>
                                      </p:cBhvr>
                                      <p:to>
                                        <p:strVal val="visible"/>
                                      </p:to>
                                    </p:set>
                                    <p:anim calcmode="lin" valueType="num">
                                      <p:cBhvr>
                                        <p:cTn id="23" dur="500" fill="hold"/>
                                        <p:tgtEl>
                                          <p:spTgt spid="21299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12995">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12995">
                                            <p:txEl>
                                              <p:pRg st="5" end="5"/>
                                            </p:txEl>
                                          </p:spTgt>
                                        </p:tgtEl>
                                        <p:attrNameLst>
                                          <p:attrName>style.visibility</p:attrName>
                                        </p:attrNameLst>
                                      </p:cBhvr>
                                      <p:to>
                                        <p:strVal val="visible"/>
                                      </p:to>
                                    </p:set>
                                    <p:anim calcmode="lin" valueType="num">
                                      <p:cBhvr>
                                        <p:cTn id="27" dur="500" fill="hold"/>
                                        <p:tgtEl>
                                          <p:spTgt spid="212995">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12995">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12995">
                                            <p:txEl>
                                              <p:pRg st="6" end="6"/>
                                            </p:txEl>
                                          </p:spTgt>
                                        </p:tgtEl>
                                        <p:attrNameLst>
                                          <p:attrName>style.visibility</p:attrName>
                                        </p:attrNameLst>
                                      </p:cBhvr>
                                      <p:to>
                                        <p:strVal val="visible"/>
                                      </p:to>
                                    </p:set>
                                    <p:anim calcmode="lin" valueType="num">
                                      <p:cBhvr>
                                        <p:cTn id="31" dur="500" fill="hold"/>
                                        <p:tgtEl>
                                          <p:spTgt spid="212995">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1299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2995">
                                            <p:txEl>
                                              <p:pRg st="7" end="7"/>
                                            </p:txEl>
                                          </p:spTgt>
                                        </p:tgtEl>
                                        <p:attrNameLst>
                                          <p:attrName>style.visibility</p:attrName>
                                        </p:attrNameLst>
                                      </p:cBhvr>
                                      <p:to>
                                        <p:strVal val="visible"/>
                                      </p:to>
                                    </p:set>
                                    <p:anim calcmode="lin" valueType="num">
                                      <p:cBhvr>
                                        <p:cTn id="37" dur="500" fill="hold"/>
                                        <p:tgtEl>
                                          <p:spTgt spid="212995">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212995">
                                            <p:txEl>
                                              <p:pRg st="7" end="7"/>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212995">
                                            <p:txEl>
                                              <p:pRg st="8" end="8"/>
                                            </p:txEl>
                                          </p:spTgt>
                                        </p:tgtEl>
                                        <p:attrNameLst>
                                          <p:attrName>style.visibility</p:attrName>
                                        </p:attrNameLst>
                                      </p:cBhvr>
                                      <p:to>
                                        <p:strVal val="visible"/>
                                      </p:to>
                                    </p:set>
                                    <p:anim calcmode="lin" valueType="num">
                                      <p:cBhvr>
                                        <p:cTn id="41" dur="500" fill="hold"/>
                                        <p:tgtEl>
                                          <p:spTgt spid="212995">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212995">
                                            <p:txEl>
                                              <p:pRg st="8" end="8"/>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212995">
                                            <p:txEl>
                                              <p:pRg st="9" end="9"/>
                                            </p:txEl>
                                          </p:spTgt>
                                        </p:tgtEl>
                                        <p:attrNameLst>
                                          <p:attrName>style.visibility</p:attrName>
                                        </p:attrNameLst>
                                      </p:cBhvr>
                                      <p:to>
                                        <p:strVal val="visible"/>
                                      </p:to>
                                    </p:set>
                                    <p:anim calcmode="lin" valueType="num">
                                      <p:cBhvr>
                                        <p:cTn id="45" dur="500" fill="hold"/>
                                        <p:tgtEl>
                                          <p:spTgt spid="212995">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212995">
                                            <p:txEl>
                                              <p:pRg st="9" end="9"/>
                                            </p:txEl>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212995">
                                            <p:txEl>
                                              <p:pRg st="10" end="10"/>
                                            </p:txEl>
                                          </p:spTgt>
                                        </p:tgtEl>
                                        <p:attrNameLst>
                                          <p:attrName>style.visibility</p:attrName>
                                        </p:attrNameLst>
                                      </p:cBhvr>
                                      <p:to>
                                        <p:strVal val="visible"/>
                                      </p:to>
                                    </p:set>
                                    <p:anim calcmode="lin" valueType="num">
                                      <p:cBhvr>
                                        <p:cTn id="49" dur="500" fill="hold"/>
                                        <p:tgtEl>
                                          <p:spTgt spid="212995">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212995">
                                            <p:txEl>
                                              <p:pRg st="10" end="10"/>
                                            </p:txEl>
                                          </p:spTgt>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2995">
                                            <p:txEl>
                                              <p:pRg st="11" end="11"/>
                                            </p:txEl>
                                          </p:spTgt>
                                        </p:tgtEl>
                                        <p:attrNameLst>
                                          <p:attrName>style.visibility</p:attrName>
                                        </p:attrNameLst>
                                      </p:cBhvr>
                                      <p:to>
                                        <p:strVal val="visible"/>
                                      </p:to>
                                    </p:set>
                                    <p:anim calcmode="lin" valueType="num">
                                      <p:cBhvr>
                                        <p:cTn id="53" dur="500" fill="hold"/>
                                        <p:tgtEl>
                                          <p:spTgt spid="212995">
                                            <p:txEl>
                                              <p:pRg st="11" end="11"/>
                                            </p:txEl>
                                          </p:spTgt>
                                        </p:tgtEl>
                                        <p:attrNameLst>
                                          <p:attrName>ppt_w</p:attrName>
                                        </p:attrNameLst>
                                      </p:cBhvr>
                                      <p:tavLst>
                                        <p:tav tm="0">
                                          <p:val>
                                            <p:fltVal val="0"/>
                                          </p:val>
                                        </p:tav>
                                        <p:tav tm="100000">
                                          <p:val>
                                            <p:strVal val="#ppt_w"/>
                                          </p:val>
                                        </p:tav>
                                      </p:tavLst>
                                    </p:anim>
                                    <p:anim calcmode="lin" valueType="num">
                                      <p:cBhvr>
                                        <p:cTn id="54" dur="500" fill="hold"/>
                                        <p:tgtEl>
                                          <p:spTgt spid="212995">
                                            <p:txEl>
                                              <p:pRg st="11" end="11"/>
                                            </p:tx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212995">
                                            <p:txEl>
                                              <p:pRg st="12" end="12"/>
                                            </p:txEl>
                                          </p:spTgt>
                                        </p:tgtEl>
                                        <p:attrNameLst>
                                          <p:attrName>style.visibility</p:attrName>
                                        </p:attrNameLst>
                                      </p:cBhvr>
                                      <p:to>
                                        <p:strVal val="visible"/>
                                      </p:to>
                                    </p:set>
                                    <p:anim calcmode="lin" valueType="num">
                                      <p:cBhvr>
                                        <p:cTn id="57" dur="500" fill="hold"/>
                                        <p:tgtEl>
                                          <p:spTgt spid="212995">
                                            <p:txEl>
                                              <p:pRg st="12" end="12"/>
                                            </p:txEl>
                                          </p:spTgt>
                                        </p:tgtEl>
                                        <p:attrNameLst>
                                          <p:attrName>ppt_w</p:attrName>
                                        </p:attrNameLst>
                                      </p:cBhvr>
                                      <p:tavLst>
                                        <p:tav tm="0">
                                          <p:val>
                                            <p:fltVal val="0"/>
                                          </p:val>
                                        </p:tav>
                                        <p:tav tm="100000">
                                          <p:val>
                                            <p:strVal val="#ppt_w"/>
                                          </p:val>
                                        </p:tav>
                                      </p:tavLst>
                                    </p:anim>
                                    <p:anim calcmode="lin" valueType="num">
                                      <p:cBhvr>
                                        <p:cTn id="58" dur="500" fill="hold"/>
                                        <p:tgtEl>
                                          <p:spTgt spid="212995">
                                            <p:txEl>
                                              <p:pRg st="12" end="12"/>
                                            </p:txEl>
                                          </p:spTgt>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212995">
                                            <p:txEl>
                                              <p:pRg st="13" end="13"/>
                                            </p:txEl>
                                          </p:spTgt>
                                        </p:tgtEl>
                                        <p:attrNameLst>
                                          <p:attrName>style.visibility</p:attrName>
                                        </p:attrNameLst>
                                      </p:cBhvr>
                                      <p:to>
                                        <p:strVal val="visible"/>
                                      </p:to>
                                    </p:set>
                                    <p:anim calcmode="lin" valueType="num">
                                      <p:cBhvr>
                                        <p:cTn id="61" dur="500" fill="hold"/>
                                        <p:tgtEl>
                                          <p:spTgt spid="212995">
                                            <p:txEl>
                                              <p:pRg st="13" end="13"/>
                                            </p:txEl>
                                          </p:spTgt>
                                        </p:tgtEl>
                                        <p:attrNameLst>
                                          <p:attrName>ppt_w</p:attrName>
                                        </p:attrNameLst>
                                      </p:cBhvr>
                                      <p:tavLst>
                                        <p:tav tm="0">
                                          <p:val>
                                            <p:fltVal val="0"/>
                                          </p:val>
                                        </p:tav>
                                        <p:tav tm="100000">
                                          <p:val>
                                            <p:strVal val="#ppt_w"/>
                                          </p:val>
                                        </p:tav>
                                      </p:tavLst>
                                    </p:anim>
                                    <p:anim calcmode="lin" valueType="num">
                                      <p:cBhvr>
                                        <p:cTn id="62" dur="500" fill="hold"/>
                                        <p:tgtEl>
                                          <p:spTgt spid="212995">
                                            <p:txEl>
                                              <p:pRg st="13" end="13"/>
                                            </p:txEl>
                                          </p:spTgt>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12995">
                                            <p:txEl>
                                              <p:pRg st="14" end="14"/>
                                            </p:txEl>
                                          </p:spTgt>
                                        </p:tgtEl>
                                        <p:attrNameLst>
                                          <p:attrName>style.visibility</p:attrName>
                                        </p:attrNameLst>
                                      </p:cBhvr>
                                      <p:to>
                                        <p:strVal val="visible"/>
                                      </p:to>
                                    </p:set>
                                    <p:anim calcmode="lin" valueType="num">
                                      <p:cBhvr>
                                        <p:cTn id="65" dur="500" fill="hold"/>
                                        <p:tgtEl>
                                          <p:spTgt spid="212995">
                                            <p:txEl>
                                              <p:pRg st="14" end="14"/>
                                            </p:txEl>
                                          </p:spTgt>
                                        </p:tgtEl>
                                        <p:attrNameLst>
                                          <p:attrName>ppt_w</p:attrName>
                                        </p:attrNameLst>
                                      </p:cBhvr>
                                      <p:tavLst>
                                        <p:tav tm="0">
                                          <p:val>
                                            <p:fltVal val="0"/>
                                          </p:val>
                                        </p:tav>
                                        <p:tav tm="100000">
                                          <p:val>
                                            <p:strVal val="#ppt_w"/>
                                          </p:val>
                                        </p:tav>
                                      </p:tavLst>
                                    </p:anim>
                                    <p:anim calcmode="lin" valueType="num">
                                      <p:cBhvr>
                                        <p:cTn id="66" dur="500" fill="hold"/>
                                        <p:tgtEl>
                                          <p:spTgt spid="212995">
                                            <p:txEl>
                                              <p:pRg st="14" end="1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940AEFF-EEDA-4FF5-97B9-9D2F6691CC1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F4C1C47-42F2-4FB5-9B8C-DA8FF853F4FB}" type="slidenum">
              <a:rPr lang="en-US" altLang="en-US" smtClean="0"/>
              <a:pPr>
                <a:defRPr/>
              </a:pPr>
              <a:t>226</a:t>
            </a:fld>
            <a:endParaRPr lang="en-US" altLang="en-US"/>
          </a:p>
        </p:txBody>
      </p:sp>
      <p:sp>
        <p:nvSpPr>
          <p:cNvPr id="215042" name="Rectangle 2">
            <a:extLst>
              <a:ext uri="{FF2B5EF4-FFF2-40B4-BE49-F238E27FC236}">
                <a16:creationId xmlns:a16="http://schemas.microsoft.com/office/drawing/2014/main" id="{27CD0302-4758-479A-BCB2-137F17370F84}"/>
              </a:ext>
            </a:extLst>
          </p:cNvPr>
          <p:cNvSpPr>
            <a:spLocks noGrp="1" noChangeArrowheads="1"/>
          </p:cNvSpPr>
          <p:nvPr>
            <p:ph type="title"/>
          </p:nvPr>
        </p:nvSpPr>
        <p:spPr>
          <a:xfrm>
            <a:off x="0" y="0"/>
            <a:ext cx="9144000" cy="1143000"/>
          </a:xfrm>
        </p:spPr>
        <p:txBody>
          <a:bodyPr/>
          <a:lstStyle/>
          <a:p>
            <a:pPr>
              <a:defRPr/>
            </a:pPr>
            <a:r>
              <a:rPr lang="en-US" altLang="en-US" dirty="0"/>
              <a:t>Sizing up the Other Party</a:t>
            </a:r>
          </a:p>
        </p:txBody>
      </p:sp>
      <p:sp>
        <p:nvSpPr>
          <p:cNvPr id="215043" name="Rectangle 3">
            <a:extLst>
              <a:ext uri="{FF2B5EF4-FFF2-40B4-BE49-F238E27FC236}">
                <a16:creationId xmlns:a16="http://schemas.microsoft.com/office/drawing/2014/main" id="{73046257-C07B-4157-AFC7-AD2252747BE3}"/>
              </a:ext>
            </a:extLst>
          </p:cNvPr>
          <p:cNvSpPr>
            <a:spLocks noGrp="1" noChangeArrowheads="1"/>
          </p:cNvSpPr>
          <p:nvPr>
            <p:ph type="body" idx="1"/>
          </p:nvPr>
        </p:nvSpPr>
        <p:spPr>
          <a:xfrm>
            <a:off x="228600" y="1257300"/>
            <a:ext cx="8763000" cy="4876800"/>
          </a:xfrm>
        </p:spPr>
        <p:txBody>
          <a:bodyPr/>
          <a:lstStyle/>
          <a:p>
            <a:pPr marL="463550" indent="-463550">
              <a:defRPr/>
            </a:pPr>
            <a:r>
              <a:rPr lang="en-US" altLang="en-US" sz="2400" dirty="0"/>
              <a:t>Who are the other parties?</a:t>
            </a:r>
          </a:p>
          <a:p>
            <a:pPr marL="925513" lvl="1" indent="-347663">
              <a:defRPr/>
            </a:pPr>
            <a:r>
              <a:rPr lang="en-US" altLang="en-US" sz="2000" dirty="0"/>
              <a:t>Can you trust the other party?</a:t>
            </a:r>
          </a:p>
          <a:p>
            <a:pPr marL="925513" lvl="1" indent="-347663">
              <a:defRPr/>
            </a:pPr>
            <a:r>
              <a:rPr lang="en-US" altLang="en-US" sz="2000" dirty="0"/>
              <a:t>What is the other party’s style and possible tactics?</a:t>
            </a:r>
          </a:p>
          <a:p>
            <a:pPr marL="925513" lvl="1" indent="-347663">
              <a:defRPr/>
            </a:pPr>
            <a:r>
              <a:rPr lang="en-US" altLang="en-US" sz="2000" dirty="0"/>
              <a:t>What are the limits to the other party’s authority?</a:t>
            </a:r>
          </a:p>
          <a:p>
            <a:pPr marL="1374775" lvl="2" indent="-334963">
              <a:defRPr/>
            </a:pPr>
            <a:r>
              <a:rPr lang="en-US" altLang="en-US" sz="1800" b="1" dirty="0"/>
              <a:t>Hidden table</a:t>
            </a:r>
            <a:r>
              <a:rPr lang="en-US" altLang="en-US" sz="1800" dirty="0"/>
              <a:t> (i.e., the most important parties are not present at the negotiating table)</a:t>
            </a:r>
          </a:p>
          <a:p>
            <a:pPr marL="925513" lvl="1" indent="-347663">
              <a:defRPr/>
            </a:pPr>
            <a:r>
              <a:rPr lang="en-US" altLang="en-US" sz="2000" b="1" i="1" dirty="0">
                <a:effectLst>
                  <a:outerShdw blurRad="38100" dist="38100" dir="2700000" algn="tl">
                    <a:srgbClr val="000000"/>
                  </a:outerShdw>
                </a:effectLst>
              </a:rPr>
              <a:t>Always assume the other party is well prepared!</a:t>
            </a:r>
          </a:p>
          <a:p>
            <a:pPr marL="463550" indent="-463550">
              <a:defRPr/>
            </a:pPr>
            <a:r>
              <a:rPr lang="en-US" altLang="en-US" sz="2400" dirty="0"/>
              <a:t>What are the other party’s issues (and priorities)?</a:t>
            </a:r>
          </a:p>
          <a:p>
            <a:pPr marL="925513" lvl="1" indent="-347663">
              <a:defRPr/>
            </a:pPr>
            <a:r>
              <a:rPr lang="en-US" altLang="en-US" sz="2000" dirty="0"/>
              <a:t>What are some potential trade-offs?</a:t>
            </a:r>
          </a:p>
          <a:p>
            <a:pPr marL="463550" indent="-463550">
              <a:defRPr/>
            </a:pPr>
            <a:r>
              <a:rPr lang="en-US" altLang="en-US" sz="2400" b="1" dirty="0">
                <a:solidFill>
                  <a:srgbClr val="FF3300"/>
                </a:solidFill>
              </a:rPr>
              <a:t>B.A.T.N.A.</a:t>
            </a:r>
            <a:r>
              <a:rPr lang="en-US" altLang="en-US" sz="2400" dirty="0"/>
              <a:t>? – </a:t>
            </a:r>
            <a:r>
              <a:rPr lang="en-US" altLang="en-US" sz="1800" dirty="0"/>
              <a:t>What are the alternatives to doing business with you?</a:t>
            </a:r>
          </a:p>
          <a:p>
            <a:pPr marL="463550" indent="-463550">
              <a:defRPr/>
            </a:pPr>
            <a:r>
              <a:rPr lang="en-US" altLang="en-US" sz="2400" b="1" dirty="0">
                <a:solidFill>
                  <a:srgbClr val="FF3300"/>
                </a:solidFill>
              </a:rPr>
              <a:t>Resistance point</a:t>
            </a:r>
            <a:r>
              <a:rPr lang="en-US" altLang="en-US" sz="2400" dirty="0"/>
              <a:t>?</a:t>
            </a:r>
          </a:p>
          <a:p>
            <a:pPr marL="463550" indent="-463550">
              <a:defRPr/>
            </a:pPr>
            <a:endParaRPr lang="en-US" altLang="en-US" sz="2400" dirty="0"/>
          </a:p>
        </p:txBody>
      </p:sp>
      <p:sp>
        <p:nvSpPr>
          <p:cNvPr id="5" name="Footer Placeholder 2">
            <a:extLst>
              <a:ext uri="{FF2B5EF4-FFF2-40B4-BE49-F238E27FC236}">
                <a16:creationId xmlns:a16="http://schemas.microsoft.com/office/drawing/2014/main" id="{7BECF24C-B938-4F65-8D20-A66B1849B31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43"/>
                                        </p:tgtEl>
                                        <p:attrNameLst>
                                          <p:attrName>style.visibility</p:attrName>
                                        </p:attrNameLst>
                                      </p:cBhvr>
                                      <p:to>
                                        <p:strVal val="visible"/>
                                      </p:to>
                                    </p:set>
                                    <p:anim calcmode="lin" valueType="num">
                                      <p:cBhvr additive="base">
                                        <p:cTn id="7" dur="500" fill="hold"/>
                                        <p:tgtEl>
                                          <p:spTgt spid="215043"/>
                                        </p:tgtEl>
                                        <p:attrNameLst>
                                          <p:attrName>ppt_x</p:attrName>
                                        </p:attrNameLst>
                                      </p:cBhvr>
                                      <p:tavLst>
                                        <p:tav tm="0">
                                          <p:val>
                                            <p:strVal val="0-#ppt_w/2"/>
                                          </p:val>
                                        </p:tav>
                                        <p:tav tm="100000">
                                          <p:val>
                                            <p:strVal val="#ppt_x"/>
                                          </p:val>
                                        </p:tav>
                                      </p:tavLst>
                                    </p:anim>
                                    <p:anim calcmode="lin" valueType="num">
                                      <p:cBhvr additive="base">
                                        <p:cTn id="8" dur="500" fill="hold"/>
                                        <p:tgtEl>
                                          <p:spTgt spid="2150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utoUpdateAnimBg="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0A7D2A7-9F2B-47F2-9AA2-20506823EDB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1775AB1-2CA5-4E93-91E2-407DD5DD2D32}" type="slidenum">
              <a:rPr lang="en-US" altLang="en-US" smtClean="0"/>
              <a:pPr>
                <a:defRPr/>
              </a:pPr>
              <a:t>227</a:t>
            </a:fld>
            <a:endParaRPr lang="en-US" altLang="en-US"/>
          </a:p>
        </p:txBody>
      </p:sp>
      <p:sp>
        <p:nvSpPr>
          <p:cNvPr id="216066" name="Rectangle 2">
            <a:extLst>
              <a:ext uri="{FF2B5EF4-FFF2-40B4-BE49-F238E27FC236}">
                <a16:creationId xmlns:a16="http://schemas.microsoft.com/office/drawing/2014/main" id="{4B1DA3A1-290E-4169-8BE2-F84E968C991B}"/>
              </a:ext>
            </a:extLst>
          </p:cNvPr>
          <p:cNvSpPr>
            <a:spLocks noGrp="1" noChangeArrowheads="1"/>
          </p:cNvSpPr>
          <p:nvPr>
            <p:ph type="title"/>
          </p:nvPr>
        </p:nvSpPr>
        <p:spPr>
          <a:xfrm>
            <a:off x="0" y="0"/>
            <a:ext cx="9144000" cy="1066800"/>
          </a:xfrm>
        </p:spPr>
        <p:txBody>
          <a:bodyPr/>
          <a:lstStyle/>
          <a:p>
            <a:pPr>
              <a:defRPr/>
            </a:pPr>
            <a:r>
              <a:rPr lang="en-US" altLang="en-US" dirty="0"/>
              <a:t>Situation Assessment</a:t>
            </a:r>
          </a:p>
        </p:txBody>
      </p:sp>
      <p:sp>
        <p:nvSpPr>
          <p:cNvPr id="387076" name="Rectangle 3">
            <a:extLst>
              <a:ext uri="{FF2B5EF4-FFF2-40B4-BE49-F238E27FC236}">
                <a16:creationId xmlns:a16="http://schemas.microsoft.com/office/drawing/2014/main" id="{5D6A7F20-87E5-4BE6-9A82-4D5916EAD8B6}"/>
              </a:ext>
            </a:extLst>
          </p:cNvPr>
          <p:cNvSpPr>
            <a:spLocks noGrp="1" noChangeArrowheads="1"/>
          </p:cNvSpPr>
          <p:nvPr>
            <p:ph type="body" idx="1"/>
          </p:nvPr>
        </p:nvSpPr>
        <p:spPr>
          <a:xfrm>
            <a:off x="152400" y="1035050"/>
            <a:ext cx="8839200" cy="5638800"/>
          </a:xfrm>
        </p:spPr>
        <p:txBody>
          <a:bodyPr/>
          <a:lstStyle/>
          <a:p>
            <a:pPr marL="463550" indent="-463550"/>
            <a:r>
              <a:rPr lang="en-US" altLang="en-US" sz="1800"/>
              <a:t>Is the negotiation one-shot, long-term or repetitive?</a:t>
            </a:r>
          </a:p>
          <a:p>
            <a:pPr marL="463550" indent="-463550"/>
            <a:r>
              <a:rPr lang="en-US" altLang="en-US" sz="1800"/>
              <a:t>Do the negotiations involve scarce resources, ideologies or both?</a:t>
            </a:r>
          </a:p>
          <a:p>
            <a:pPr marL="463550" indent="-463550"/>
            <a:r>
              <a:rPr lang="en-US" altLang="en-US" sz="1800"/>
              <a:t>Is the negotiation one of necessity or opportunity?</a:t>
            </a:r>
          </a:p>
          <a:p>
            <a:pPr marL="463550" indent="-463550"/>
            <a:r>
              <a:rPr lang="en-US" altLang="en-US" sz="1800"/>
              <a:t>Is the negotiation an exchange or dispute situation?</a:t>
            </a:r>
          </a:p>
          <a:p>
            <a:pPr marL="463550" indent="-463550"/>
            <a:r>
              <a:rPr lang="en-US" altLang="en-US" sz="1800"/>
              <a:t>Is agreement required?</a:t>
            </a:r>
          </a:p>
          <a:p>
            <a:pPr marL="463550" indent="-463550"/>
            <a:r>
              <a:rPr lang="en-US" altLang="en-US" sz="1800"/>
              <a:t>Is it legal to negotiate?</a:t>
            </a:r>
          </a:p>
          <a:p>
            <a:pPr marL="463550" indent="-463550"/>
            <a:r>
              <a:rPr lang="en-US" altLang="en-US" sz="1800"/>
              <a:t>Is ratification required?</a:t>
            </a:r>
          </a:p>
          <a:p>
            <a:pPr marL="463550" indent="-463550"/>
            <a:r>
              <a:rPr lang="en-US" altLang="en-US" sz="1800"/>
              <a:t>Are there time constraints or time-related costs?</a:t>
            </a:r>
          </a:p>
          <a:p>
            <a:pPr marL="463550" indent="-463550"/>
            <a:r>
              <a:rPr lang="en-US" altLang="en-US" sz="1800"/>
              <a:t>Where do the negotiations take place?</a:t>
            </a:r>
          </a:p>
          <a:p>
            <a:pPr marL="463550" indent="-463550"/>
            <a:r>
              <a:rPr lang="en-US" altLang="en-US" sz="1800"/>
              <a:t>Is third-party intervention a possibility?</a:t>
            </a:r>
          </a:p>
          <a:p>
            <a:pPr marL="463550" indent="-463550"/>
            <a:r>
              <a:rPr lang="en-US" altLang="en-US" sz="1800"/>
              <a:t>Are there conventions or norms in terms of the process of negotiation (e.g., who makes the first offer; fairness norms, etc.)?</a:t>
            </a:r>
          </a:p>
          <a:p>
            <a:pPr marL="463550" indent="-463550"/>
            <a:r>
              <a:rPr lang="en-US" altLang="en-US" sz="1800"/>
              <a:t>Do negotiations involve more than one offer?</a:t>
            </a:r>
          </a:p>
          <a:p>
            <a:pPr marL="463550" indent="-463550"/>
            <a:r>
              <a:rPr lang="en-US" altLang="en-US" sz="1800"/>
              <a:t>Is there a power differential between parties?</a:t>
            </a:r>
          </a:p>
          <a:p>
            <a:pPr marL="463550" indent="-463550"/>
            <a:r>
              <a:rPr lang="en-US" altLang="en-US" sz="1800"/>
              <a:t>Is precedent important?</a:t>
            </a:r>
          </a:p>
        </p:txBody>
      </p:sp>
      <p:sp>
        <p:nvSpPr>
          <p:cNvPr id="5" name="Footer Placeholder 2">
            <a:extLst>
              <a:ext uri="{FF2B5EF4-FFF2-40B4-BE49-F238E27FC236}">
                <a16:creationId xmlns:a16="http://schemas.microsoft.com/office/drawing/2014/main" id="{151FC066-A3FE-4662-B258-17CAB02A2CD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CEA35D2-1D9C-49BC-9DAA-7456B80DAE4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DD155EC-8EF0-4056-98C8-AE77D52D9EE8}" type="slidenum">
              <a:rPr lang="en-US" altLang="en-US" smtClean="0"/>
              <a:pPr>
                <a:defRPr/>
              </a:pPr>
              <a:t>228</a:t>
            </a:fld>
            <a:endParaRPr lang="en-US" altLang="en-US"/>
          </a:p>
        </p:txBody>
      </p:sp>
      <p:sp>
        <p:nvSpPr>
          <p:cNvPr id="245762" name="Rectangle 2">
            <a:extLst>
              <a:ext uri="{FF2B5EF4-FFF2-40B4-BE49-F238E27FC236}">
                <a16:creationId xmlns:a16="http://schemas.microsoft.com/office/drawing/2014/main" id="{A6F8EA55-AD49-4A6D-8195-37F466251EC9}"/>
              </a:ext>
            </a:extLst>
          </p:cNvPr>
          <p:cNvSpPr>
            <a:spLocks noGrp="1" noChangeArrowheads="1"/>
          </p:cNvSpPr>
          <p:nvPr>
            <p:ph type="title"/>
          </p:nvPr>
        </p:nvSpPr>
        <p:spPr>
          <a:xfrm>
            <a:off x="0" y="0"/>
            <a:ext cx="9144000" cy="1143000"/>
          </a:xfrm>
        </p:spPr>
        <p:txBody>
          <a:bodyPr/>
          <a:lstStyle/>
          <a:p>
            <a:pPr>
              <a:defRPr/>
            </a:pPr>
            <a:r>
              <a:rPr lang="en-US" altLang="en-US" dirty="0"/>
              <a:t>Negotiation Strategies</a:t>
            </a:r>
          </a:p>
        </p:txBody>
      </p:sp>
      <p:sp>
        <p:nvSpPr>
          <p:cNvPr id="388100" name="Rectangle 3">
            <a:extLst>
              <a:ext uri="{FF2B5EF4-FFF2-40B4-BE49-F238E27FC236}">
                <a16:creationId xmlns:a16="http://schemas.microsoft.com/office/drawing/2014/main" id="{DCB54F00-6246-4507-964A-D2D63B4FFA0A}"/>
              </a:ext>
            </a:extLst>
          </p:cNvPr>
          <p:cNvSpPr>
            <a:spLocks noGrp="1" noChangeArrowheads="1"/>
          </p:cNvSpPr>
          <p:nvPr>
            <p:ph type="body" idx="1"/>
          </p:nvPr>
        </p:nvSpPr>
        <p:spPr>
          <a:xfrm>
            <a:off x="381000" y="1524000"/>
            <a:ext cx="8534400" cy="4737100"/>
          </a:xfrm>
        </p:spPr>
        <p:txBody>
          <a:bodyPr/>
          <a:lstStyle/>
          <a:p>
            <a:pPr>
              <a:lnSpc>
                <a:spcPct val="80000"/>
              </a:lnSpc>
            </a:pPr>
            <a:r>
              <a:rPr lang="en-US" altLang="en-US" sz="2200"/>
              <a:t>Avoidance – choose not to negotiate</a:t>
            </a:r>
          </a:p>
          <a:p>
            <a:pPr>
              <a:lnSpc>
                <a:spcPct val="80000"/>
              </a:lnSpc>
            </a:pPr>
            <a:endParaRPr lang="en-US" altLang="en-US" sz="1600"/>
          </a:p>
          <a:p>
            <a:pPr>
              <a:lnSpc>
                <a:spcPct val="80000"/>
              </a:lnSpc>
            </a:pPr>
            <a:r>
              <a:rPr lang="en-US" altLang="en-US" sz="2200"/>
              <a:t>Competition – distributive bargaining or win/lose negotiation – “I win, you lose”</a:t>
            </a:r>
          </a:p>
          <a:p>
            <a:pPr>
              <a:lnSpc>
                <a:spcPct val="80000"/>
              </a:lnSpc>
            </a:pPr>
            <a:endParaRPr lang="en-US" altLang="en-US" sz="1600"/>
          </a:p>
          <a:p>
            <a:pPr>
              <a:lnSpc>
                <a:spcPct val="80000"/>
              </a:lnSpc>
            </a:pPr>
            <a:r>
              <a:rPr lang="en-US" altLang="en-US" sz="2200"/>
              <a:t>Problem Solving – integrative – win-win negotiations – collaborative</a:t>
            </a:r>
          </a:p>
          <a:p>
            <a:pPr>
              <a:lnSpc>
                <a:spcPct val="80000"/>
              </a:lnSpc>
            </a:pPr>
            <a:endParaRPr lang="en-US" altLang="en-US" sz="1600"/>
          </a:p>
          <a:p>
            <a:pPr>
              <a:lnSpc>
                <a:spcPct val="80000"/>
              </a:lnSpc>
            </a:pPr>
            <a:r>
              <a:rPr lang="en-US" altLang="en-US" sz="2200"/>
              <a:t>Compromise – moderate effort to pursue one’s own outcomes and moderate effort to help other party achieve their own outcomes</a:t>
            </a:r>
          </a:p>
          <a:p>
            <a:pPr>
              <a:lnSpc>
                <a:spcPct val="80000"/>
              </a:lnSpc>
            </a:pPr>
            <a:endParaRPr lang="en-US" altLang="en-US" sz="1600"/>
          </a:p>
          <a:p>
            <a:pPr>
              <a:lnSpc>
                <a:spcPct val="80000"/>
              </a:lnSpc>
            </a:pPr>
            <a:r>
              <a:rPr lang="en-US" altLang="en-US" sz="2200"/>
              <a:t>Accommodation – “I lose, you win” Give in to keep other party happy</a:t>
            </a:r>
          </a:p>
        </p:txBody>
      </p:sp>
      <p:sp>
        <p:nvSpPr>
          <p:cNvPr id="5" name="Footer Placeholder 2">
            <a:extLst>
              <a:ext uri="{FF2B5EF4-FFF2-40B4-BE49-F238E27FC236}">
                <a16:creationId xmlns:a16="http://schemas.microsoft.com/office/drawing/2014/main" id="{50A5CD85-1B74-4575-A00C-72FFCB9A430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0B74FAB5-BD34-47A8-A6C2-72FFD4B0234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8DD8686-E77B-4886-A461-E1BF39B2C75A}" type="slidenum">
              <a:rPr lang="en-US" altLang="en-US" smtClean="0"/>
              <a:pPr>
                <a:defRPr/>
              </a:pPr>
              <a:t>229</a:t>
            </a:fld>
            <a:endParaRPr lang="en-US" altLang="en-US" dirty="0"/>
          </a:p>
        </p:txBody>
      </p:sp>
      <p:sp>
        <p:nvSpPr>
          <p:cNvPr id="147458" name="Rectangle 2">
            <a:extLst>
              <a:ext uri="{FF2B5EF4-FFF2-40B4-BE49-F238E27FC236}">
                <a16:creationId xmlns:a16="http://schemas.microsoft.com/office/drawing/2014/main" id="{D7E980CC-07D0-443F-85DB-9B82F222439A}"/>
              </a:ext>
            </a:extLst>
          </p:cNvPr>
          <p:cNvSpPr>
            <a:spLocks noGrp="1" noChangeArrowheads="1"/>
          </p:cNvSpPr>
          <p:nvPr>
            <p:ph type="title" idx="4294967295"/>
          </p:nvPr>
        </p:nvSpPr>
        <p:spPr>
          <a:xfrm>
            <a:off x="33338" y="17463"/>
            <a:ext cx="9034462" cy="896937"/>
          </a:xfrm>
        </p:spPr>
        <p:txBody>
          <a:bodyPr/>
          <a:lstStyle/>
          <a:p>
            <a:pPr>
              <a:defRPr/>
            </a:pPr>
            <a:r>
              <a:rPr lang="en-US" altLang="en-US" dirty="0"/>
              <a:t>The Dual Concerns Model</a:t>
            </a:r>
          </a:p>
        </p:txBody>
      </p:sp>
      <p:sp>
        <p:nvSpPr>
          <p:cNvPr id="389124" name="Line 3">
            <a:extLst>
              <a:ext uri="{FF2B5EF4-FFF2-40B4-BE49-F238E27FC236}">
                <a16:creationId xmlns:a16="http://schemas.microsoft.com/office/drawing/2014/main" id="{96A730DE-623F-49EE-8D03-5DF23E0179F3}"/>
              </a:ext>
            </a:extLst>
          </p:cNvPr>
          <p:cNvSpPr>
            <a:spLocks noChangeShapeType="1"/>
          </p:cNvSpPr>
          <p:nvPr/>
        </p:nvSpPr>
        <p:spPr bwMode="auto">
          <a:xfrm>
            <a:off x="2073275" y="1541463"/>
            <a:ext cx="0" cy="396240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25" name="Line 4">
            <a:extLst>
              <a:ext uri="{FF2B5EF4-FFF2-40B4-BE49-F238E27FC236}">
                <a16:creationId xmlns:a16="http://schemas.microsoft.com/office/drawing/2014/main" id="{AE8BBB1A-FE0E-4C13-8CA2-C7AF556E627C}"/>
              </a:ext>
            </a:extLst>
          </p:cNvPr>
          <p:cNvSpPr>
            <a:spLocks noChangeShapeType="1"/>
          </p:cNvSpPr>
          <p:nvPr/>
        </p:nvSpPr>
        <p:spPr bwMode="auto">
          <a:xfrm>
            <a:off x="2073275" y="5503863"/>
            <a:ext cx="55626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26" name="Text Box 5">
            <a:extLst>
              <a:ext uri="{FF2B5EF4-FFF2-40B4-BE49-F238E27FC236}">
                <a16:creationId xmlns:a16="http://schemas.microsoft.com/office/drawing/2014/main" id="{823EAEB8-9DAA-438A-9745-45D316F8439E}"/>
              </a:ext>
            </a:extLst>
          </p:cNvPr>
          <p:cNvSpPr txBox="1">
            <a:spLocks noChangeArrowheads="1"/>
          </p:cNvSpPr>
          <p:nvPr/>
        </p:nvSpPr>
        <p:spPr bwMode="auto">
          <a:xfrm>
            <a:off x="268288" y="2592388"/>
            <a:ext cx="16525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rgbClr val="FFFFFF"/>
                </a:solidFill>
              </a:rPr>
              <a:t>CONCERN</a:t>
            </a:r>
          </a:p>
          <a:p>
            <a:pPr>
              <a:spcBef>
                <a:spcPct val="0"/>
              </a:spcBef>
              <a:buClrTx/>
              <a:buFontTx/>
              <a:buNone/>
            </a:pPr>
            <a:r>
              <a:rPr lang="en-US" altLang="en-US" sz="2000" b="1">
                <a:solidFill>
                  <a:srgbClr val="FFFFFF"/>
                </a:solidFill>
              </a:rPr>
              <a:t>ABOUT</a:t>
            </a:r>
            <a:br>
              <a:rPr lang="en-US" altLang="en-US" sz="2000" b="1">
                <a:solidFill>
                  <a:srgbClr val="FFFFFF"/>
                </a:solidFill>
              </a:rPr>
            </a:br>
            <a:r>
              <a:rPr lang="en-US" altLang="en-US" sz="2000" b="1">
                <a:solidFill>
                  <a:srgbClr val="FFFFFF"/>
                </a:solidFill>
              </a:rPr>
              <a:t>OTHERS'</a:t>
            </a:r>
          </a:p>
          <a:p>
            <a:pPr>
              <a:spcBef>
                <a:spcPct val="0"/>
              </a:spcBef>
              <a:buClrTx/>
              <a:buFontTx/>
              <a:buNone/>
            </a:pPr>
            <a:r>
              <a:rPr lang="en-US" altLang="en-US" sz="2000" b="1">
                <a:solidFill>
                  <a:srgbClr val="FFFFFF"/>
                </a:solidFill>
              </a:rPr>
              <a:t>OUTCOMES</a:t>
            </a:r>
          </a:p>
        </p:txBody>
      </p:sp>
      <p:sp>
        <p:nvSpPr>
          <p:cNvPr id="389127" name="Text Box 6">
            <a:extLst>
              <a:ext uri="{FF2B5EF4-FFF2-40B4-BE49-F238E27FC236}">
                <a16:creationId xmlns:a16="http://schemas.microsoft.com/office/drawing/2014/main" id="{7C8DB805-542D-4372-B82F-8C0DD22C4424}"/>
              </a:ext>
            </a:extLst>
          </p:cNvPr>
          <p:cNvSpPr txBox="1">
            <a:spLocks noChangeArrowheads="1"/>
          </p:cNvSpPr>
          <p:nvPr/>
        </p:nvSpPr>
        <p:spPr bwMode="auto">
          <a:xfrm>
            <a:off x="2149475" y="5564188"/>
            <a:ext cx="548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rgbClr val="FFFFFF"/>
                </a:solidFill>
              </a:rPr>
              <a:t>CONCERN ABOUT YOUR OUTCOMES</a:t>
            </a:r>
          </a:p>
        </p:txBody>
      </p:sp>
      <p:sp>
        <p:nvSpPr>
          <p:cNvPr id="389128" name="Text Box 7">
            <a:extLst>
              <a:ext uri="{FF2B5EF4-FFF2-40B4-BE49-F238E27FC236}">
                <a16:creationId xmlns:a16="http://schemas.microsoft.com/office/drawing/2014/main" id="{AA890924-F5BD-4367-95DC-034F732AF0DA}"/>
              </a:ext>
            </a:extLst>
          </p:cNvPr>
          <p:cNvSpPr txBox="1">
            <a:spLocks noChangeArrowheads="1"/>
          </p:cNvSpPr>
          <p:nvPr/>
        </p:nvSpPr>
        <p:spPr bwMode="auto">
          <a:xfrm>
            <a:off x="1508125" y="1143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HI</a:t>
            </a:r>
          </a:p>
        </p:txBody>
      </p:sp>
      <p:sp>
        <p:nvSpPr>
          <p:cNvPr id="389129" name="Text Box 8">
            <a:extLst>
              <a:ext uri="{FF2B5EF4-FFF2-40B4-BE49-F238E27FC236}">
                <a16:creationId xmlns:a16="http://schemas.microsoft.com/office/drawing/2014/main" id="{2BB7A5E8-B908-41E1-840D-74F53767CEEA}"/>
              </a:ext>
            </a:extLst>
          </p:cNvPr>
          <p:cNvSpPr txBox="1">
            <a:spLocks noChangeArrowheads="1"/>
          </p:cNvSpPr>
          <p:nvPr/>
        </p:nvSpPr>
        <p:spPr bwMode="auto">
          <a:xfrm>
            <a:off x="1463675" y="54117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LO</a:t>
            </a:r>
          </a:p>
        </p:txBody>
      </p:sp>
      <p:sp>
        <p:nvSpPr>
          <p:cNvPr id="389130" name="Text Box 9">
            <a:extLst>
              <a:ext uri="{FF2B5EF4-FFF2-40B4-BE49-F238E27FC236}">
                <a16:creationId xmlns:a16="http://schemas.microsoft.com/office/drawing/2014/main" id="{B4F676B0-BCC8-43A0-BFFF-C1C99DF67D78}"/>
              </a:ext>
            </a:extLst>
          </p:cNvPr>
          <p:cNvSpPr txBox="1">
            <a:spLocks noChangeArrowheads="1"/>
          </p:cNvSpPr>
          <p:nvPr/>
        </p:nvSpPr>
        <p:spPr bwMode="auto">
          <a:xfrm>
            <a:off x="2549525" y="4419600"/>
            <a:ext cx="201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AVOIDANCE</a:t>
            </a:r>
          </a:p>
        </p:txBody>
      </p:sp>
      <p:sp>
        <p:nvSpPr>
          <p:cNvPr id="389131" name="Text Box 10">
            <a:extLst>
              <a:ext uri="{FF2B5EF4-FFF2-40B4-BE49-F238E27FC236}">
                <a16:creationId xmlns:a16="http://schemas.microsoft.com/office/drawing/2014/main" id="{B973E8EE-5E31-4C79-9905-91127CF75CC4}"/>
              </a:ext>
            </a:extLst>
          </p:cNvPr>
          <p:cNvSpPr txBox="1">
            <a:spLocks noChangeArrowheads="1"/>
          </p:cNvSpPr>
          <p:nvPr/>
        </p:nvSpPr>
        <p:spPr bwMode="auto">
          <a:xfrm>
            <a:off x="6188075" y="17526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PROBLEM-</a:t>
            </a:r>
          </a:p>
          <a:p>
            <a:pPr>
              <a:spcBef>
                <a:spcPct val="0"/>
              </a:spcBef>
              <a:buClrTx/>
              <a:buFontTx/>
              <a:buNone/>
            </a:pPr>
            <a:r>
              <a:rPr lang="en-US" altLang="en-US" sz="2400" b="1">
                <a:solidFill>
                  <a:srgbClr val="FFFFFF"/>
                </a:solidFill>
              </a:rPr>
              <a:t>SOLVING</a:t>
            </a:r>
          </a:p>
        </p:txBody>
      </p:sp>
      <p:sp>
        <p:nvSpPr>
          <p:cNvPr id="389132" name="Text Box 11">
            <a:extLst>
              <a:ext uri="{FF2B5EF4-FFF2-40B4-BE49-F238E27FC236}">
                <a16:creationId xmlns:a16="http://schemas.microsoft.com/office/drawing/2014/main" id="{511CD8FB-E832-4748-A351-F2131073106E}"/>
              </a:ext>
            </a:extLst>
          </p:cNvPr>
          <p:cNvSpPr txBox="1">
            <a:spLocks noChangeArrowheads="1"/>
          </p:cNvSpPr>
          <p:nvPr/>
        </p:nvSpPr>
        <p:spPr bwMode="auto">
          <a:xfrm>
            <a:off x="7604125" y="54276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HI</a:t>
            </a:r>
          </a:p>
        </p:txBody>
      </p:sp>
      <p:sp>
        <p:nvSpPr>
          <p:cNvPr id="147468" name="Line 12">
            <a:extLst>
              <a:ext uri="{FF2B5EF4-FFF2-40B4-BE49-F238E27FC236}">
                <a16:creationId xmlns:a16="http://schemas.microsoft.com/office/drawing/2014/main" id="{D7CC544F-C86B-46F9-9D83-EDFF09AC765D}"/>
              </a:ext>
            </a:extLst>
          </p:cNvPr>
          <p:cNvSpPr>
            <a:spLocks noChangeShapeType="1"/>
          </p:cNvSpPr>
          <p:nvPr/>
        </p:nvSpPr>
        <p:spPr bwMode="auto">
          <a:xfrm>
            <a:off x="2759075" y="1541463"/>
            <a:ext cx="5257800" cy="342900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34" name="Rectangle 13">
            <a:extLst>
              <a:ext uri="{FF2B5EF4-FFF2-40B4-BE49-F238E27FC236}">
                <a16:creationId xmlns:a16="http://schemas.microsoft.com/office/drawing/2014/main" id="{7C944E07-F275-433F-8DEF-BFF857DAC582}"/>
              </a:ext>
            </a:extLst>
          </p:cNvPr>
          <p:cNvSpPr>
            <a:spLocks noChangeArrowheads="1"/>
          </p:cNvSpPr>
          <p:nvPr/>
        </p:nvSpPr>
        <p:spPr bwMode="auto">
          <a:xfrm rot="1957218">
            <a:off x="4611688" y="3327400"/>
            <a:ext cx="3576637" cy="1557338"/>
          </a:xfrm>
          <a:prstGeom prst="rect">
            <a:avLst/>
          </a:prstGeom>
          <a:solidFill>
            <a:schemeClr val="bg2"/>
          </a:solidFill>
          <a:ln w="76200">
            <a:solidFill>
              <a:srgbClr val="FF9900"/>
            </a:solidFill>
            <a:miter lim="800000"/>
            <a:headEnd type="none" w="sm" len="sm"/>
            <a:tailEnd type="none" w="sm" len="sm"/>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389135" name="Text Box 14">
            <a:extLst>
              <a:ext uri="{FF2B5EF4-FFF2-40B4-BE49-F238E27FC236}">
                <a16:creationId xmlns:a16="http://schemas.microsoft.com/office/drawing/2014/main" id="{4475F39F-63D4-476A-A34C-BE984ED6F4D4}"/>
              </a:ext>
            </a:extLst>
          </p:cNvPr>
          <p:cNvSpPr txBox="1">
            <a:spLocks noChangeArrowheads="1"/>
          </p:cNvSpPr>
          <p:nvPr/>
        </p:nvSpPr>
        <p:spPr bwMode="auto">
          <a:xfrm>
            <a:off x="2590800" y="1752600"/>
            <a:ext cx="299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ACCOMMODATING</a:t>
            </a:r>
          </a:p>
        </p:txBody>
      </p:sp>
      <p:sp>
        <p:nvSpPr>
          <p:cNvPr id="389136" name="Text Box 15">
            <a:extLst>
              <a:ext uri="{FF2B5EF4-FFF2-40B4-BE49-F238E27FC236}">
                <a16:creationId xmlns:a16="http://schemas.microsoft.com/office/drawing/2014/main" id="{B6832BD6-8484-43B5-A5E1-065A29E3C225}"/>
              </a:ext>
            </a:extLst>
          </p:cNvPr>
          <p:cNvSpPr txBox="1">
            <a:spLocks noChangeArrowheads="1"/>
          </p:cNvSpPr>
          <p:nvPr/>
        </p:nvSpPr>
        <p:spPr bwMode="auto">
          <a:xfrm>
            <a:off x="3749675" y="2989263"/>
            <a:ext cx="316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COMPROMISING</a:t>
            </a:r>
          </a:p>
        </p:txBody>
      </p:sp>
      <p:sp>
        <p:nvSpPr>
          <p:cNvPr id="389137" name="Text Box 16">
            <a:extLst>
              <a:ext uri="{FF2B5EF4-FFF2-40B4-BE49-F238E27FC236}">
                <a16:creationId xmlns:a16="http://schemas.microsoft.com/office/drawing/2014/main" id="{5F835D0A-C7B1-476A-9596-64F50FAFCDAD}"/>
              </a:ext>
            </a:extLst>
          </p:cNvPr>
          <p:cNvSpPr txBox="1">
            <a:spLocks noChangeArrowheads="1"/>
          </p:cNvSpPr>
          <p:nvPr/>
        </p:nvSpPr>
        <p:spPr bwMode="auto">
          <a:xfrm>
            <a:off x="5715000" y="4343400"/>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COMPETITION</a:t>
            </a:r>
          </a:p>
        </p:txBody>
      </p:sp>
      <p:sp>
        <p:nvSpPr>
          <p:cNvPr id="18" name="Footer Placeholder 2">
            <a:extLst>
              <a:ext uri="{FF2B5EF4-FFF2-40B4-BE49-F238E27FC236}">
                <a16:creationId xmlns:a16="http://schemas.microsoft.com/office/drawing/2014/main" id="{B12579E8-0A53-49BB-BFF2-144CA3D8268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7468"/>
                                        </p:tgtEl>
                                        <p:attrNameLst>
                                          <p:attrName>style.visibility</p:attrName>
                                        </p:attrNameLst>
                                      </p:cBhvr>
                                      <p:to>
                                        <p:strVal val="visible"/>
                                      </p:to>
                                    </p:set>
                                    <p:anim calcmode="lin" valueType="num">
                                      <p:cBhvr additive="base">
                                        <p:cTn id="7" dur="500" fill="hold"/>
                                        <p:tgtEl>
                                          <p:spTgt spid="147468"/>
                                        </p:tgtEl>
                                        <p:attrNameLst>
                                          <p:attrName>ppt_x</p:attrName>
                                        </p:attrNameLst>
                                      </p:cBhvr>
                                      <p:tavLst>
                                        <p:tav tm="0">
                                          <p:val>
                                            <p:strVal val="0-#ppt_w/2"/>
                                          </p:val>
                                        </p:tav>
                                        <p:tav tm="100000">
                                          <p:val>
                                            <p:strVal val="#ppt_x"/>
                                          </p:val>
                                        </p:tav>
                                      </p:tavLst>
                                    </p:anim>
                                    <p:anim calcmode="lin" valueType="num">
                                      <p:cBhvr additive="base">
                                        <p:cTn id="8" dur="500" fill="hold"/>
                                        <p:tgtEl>
                                          <p:spTgt spid="1474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9A4AE223-D5E6-48DE-AEF8-7B18E2FA80A5}"/>
              </a:ext>
            </a:extLst>
          </p:cNvPr>
          <p:cNvSpPr>
            <a:spLocks noGrp="1" noChangeArrowheads="1"/>
          </p:cNvSpPr>
          <p:nvPr>
            <p:ph type="title"/>
          </p:nvPr>
        </p:nvSpPr>
        <p:spPr>
          <a:xfrm>
            <a:off x="685800" y="457200"/>
            <a:ext cx="8458200" cy="1371600"/>
          </a:xfrm>
        </p:spPr>
        <p:txBody>
          <a:bodyPr/>
          <a:lstStyle/>
          <a:p>
            <a:pPr eaLnBrk="1" hangingPunct="1">
              <a:defRPr/>
            </a:pPr>
            <a:r>
              <a:rPr lang="en-US" dirty="0">
                <a:solidFill>
                  <a:schemeClr val="tx1"/>
                </a:solidFill>
              </a:rPr>
              <a:t>When Does Management Have the Duty to Bargain?</a:t>
            </a:r>
          </a:p>
        </p:txBody>
      </p:sp>
      <p:sp>
        <p:nvSpPr>
          <p:cNvPr id="40963" name="Rectangle 3">
            <a:extLst>
              <a:ext uri="{FF2B5EF4-FFF2-40B4-BE49-F238E27FC236}">
                <a16:creationId xmlns:a16="http://schemas.microsoft.com/office/drawing/2014/main" id="{87FFB8FB-E055-4390-B968-ADC3E97D62E0}"/>
              </a:ext>
            </a:extLst>
          </p:cNvPr>
          <p:cNvSpPr>
            <a:spLocks noGrp="1" noChangeArrowheads="1"/>
          </p:cNvSpPr>
          <p:nvPr>
            <p:ph type="body" idx="1"/>
          </p:nvPr>
        </p:nvSpPr>
        <p:spPr>
          <a:xfrm>
            <a:off x="457200" y="2205038"/>
            <a:ext cx="8229600" cy="3890962"/>
          </a:xfrm>
        </p:spPr>
        <p:txBody>
          <a:bodyPr/>
          <a:lstStyle/>
          <a:p>
            <a:pPr marL="609600" indent="-609600" eaLnBrk="1" hangingPunct="1">
              <a:buFont typeface="Times" panose="02020603050405020304" pitchFamily="18" charset="0"/>
              <a:buAutoNum type="alphaUcPeriod"/>
            </a:pPr>
            <a:r>
              <a:rPr lang="en-US" altLang="en-US" sz="2600"/>
              <a:t>When it makes changes in working conditions during the term of a contract that are more than de minimus</a:t>
            </a:r>
          </a:p>
          <a:p>
            <a:pPr marL="609600" indent="-609600" eaLnBrk="1" hangingPunct="1">
              <a:buFont typeface="Times" panose="02020603050405020304" pitchFamily="18" charset="0"/>
              <a:buAutoNum type="alphaUcPeriod"/>
            </a:pPr>
            <a:r>
              <a:rPr lang="en-US" altLang="en-US" sz="2600"/>
              <a:t>For a new contract </a:t>
            </a:r>
          </a:p>
          <a:p>
            <a:pPr marL="609600" indent="-609600" eaLnBrk="1" hangingPunct="1">
              <a:buFont typeface="Times" panose="02020603050405020304" pitchFamily="18" charset="0"/>
              <a:buAutoNum type="alphaUcPeriod"/>
            </a:pPr>
            <a:r>
              <a:rPr lang="en-US" altLang="en-US" sz="2600"/>
              <a:t>When the union initiates bargaining</a:t>
            </a:r>
          </a:p>
          <a:p>
            <a:pPr marL="609600" indent="-609600" eaLnBrk="1" hangingPunct="1">
              <a:buFont typeface="Times" panose="02020603050405020304" pitchFamily="18" charset="0"/>
              <a:buAutoNum type="alphaUcPeriod"/>
            </a:pPr>
            <a:r>
              <a:rPr lang="en-US" altLang="en-US" sz="2600"/>
              <a:t>At reasonable times and places</a:t>
            </a:r>
          </a:p>
          <a:p>
            <a:pPr marL="609600" indent="-609600" eaLnBrk="1" hangingPunct="1">
              <a:buFontTx/>
              <a:buNone/>
            </a:pPr>
            <a:endParaRPr lang="en-US" altLang="en-US" sz="2600"/>
          </a:p>
        </p:txBody>
      </p:sp>
      <p:sp>
        <p:nvSpPr>
          <p:cNvPr id="2" name="Slide Number Placeholder 1">
            <a:extLst>
              <a:ext uri="{FF2B5EF4-FFF2-40B4-BE49-F238E27FC236}">
                <a16:creationId xmlns:a16="http://schemas.microsoft.com/office/drawing/2014/main" id="{6DD06576-4C16-4EFF-8EDB-78C7448C769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783CF98-B11F-47A8-BF78-3EE725E512ED}" type="slidenum">
              <a:rPr lang="en-US" altLang="en-US" smtClean="0"/>
              <a:pPr>
                <a:defRPr/>
              </a:pPr>
              <a:t>23</a:t>
            </a:fld>
            <a:endParaRPr lang="en-US" altLang="en-US"/>
          </a:p>
        </p:txBody>
      </p:sp>
      <p:sp>
        <p:nvSpPr>
          <p:cNvPr id="5" name="Footer Placeholder 2">
            <a:extLst>
              <a:ext uri="{FF2B5EF4-FFF2-40B4-BE49-F238E27FC236}">
                <a16:creationId xmlns:a16="http://schemas.microsoft.com/office/drawing/2014/main" id="{F3C3B9A1-ED51-4725-A4BB-7D471C8EAE4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462DDEFE-9B31-465B-AB94-4A63ADFF36A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E5FC0C4-0051-4C19-AF16-A2E2D542218C}" type="slidenum">
              <a:rPr lang="en-US" altLang="en-US" smtClean="0"/>
              <a:pPr>
                <a:defRPr/>
              </a:pPr>
              <a:t>230</a:t>
            </a:fld>
            <a:endParaRPr lang="en-US" altLang="en-US"/>
          </a:p>
        </p:txBody>
      </p:sp>
      <p:sp>
        <p:nvSpPr>
          <p:cNvPr id="78850" name="Rectangle 2">
            <a:extLst>
              <a:ext uri="{FF2B5EF4-FFF2-40B4-BE49-F238E27FC236}">
                <a16:creationId xmlns:a16="http://schemas.microsoft.com/office/drawing/2014/main" id="{F828D625-9379-4E10-88B6-4C13231F5B5A}"/>
              </a:ext>
            </a:extLst>
          </p:cNvPr>
          <p:cNvSpPr>
            <a:spLocks noGrp="1" noChangeArrowheads="1"/>
          </p:cNvSpPr>
          <p:nvPr>
            <p:ph type="title" idx="4294967295"/>
          </p:nvPr>
        </p:nvSpPr>
        <p:spPr>
          <a:xfrm>
            <a:off x="152400" y="152400"/>
            <a:ext cx="8839200" cy="849313"/>
          </a:xfrm>
          <a:ln w="31750">
            <a:solidFill>
              <a:srgbClr val="FF9900"/>
            </a:solidFill>
          </a:ln>
        </p:spPr>
        <p:txBody>
          <a:bodyPr/>
          <a:lstStyle/>
          <a:p>
            <a:pPr>
              <a:defRPr/>
            </a:pPr>
            <a:r>
              <a:rPr lang="en-US" altLang="en-US" b="1" dirty="0"/>
              <a:t>Assess the situation</a:t>
            </a:r>
          </a:p>
        </p:txBody>
      </p:sp>
      <p:sp>
        <p:nvSpPr>
          <p:cNvPr id="390148" name="Rectangle 3">
            <a:extLst>
              <a:ext uri="{FF2B5EF4-FFF2-40B4-BE49-F238E27FC236}">
                <a16:creationId xmlns:a16="http://schemas.microsoft.com/office/drawing/2014/main" id="{8CCE6873-4D19-4A40-B1B0-1AA49316A1FB}"/>
              </a:ext>
            </a:extLst>
          </p:cNvPr>
          <p:cNvSpPr>
            <a:spLocks noChangeArrowheads="1"/>
          </p:cNvSpPr>
          <p:nvPr/>
        </p:nvSpPr>
        <p:spPr bwMode="auto">
          <a:xfrm>
            <a:off x="3276600" y="3200400"/>
            <a:ext cx="5105400" cy="2133600"/>
          </a:xfrm>
          <a:prstGeom prst="rect">
            <a:avLst/>
          </a:prstGeom>
          <a:solidFill>
            <a:srgbClr val="FFFF66"/>
          </a:solidFill>
          <a:ln w="44450">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000" b="1">
              <a:latin typeface="Times New Roman" panose="02020603050405020304" pitchFamily="18" charset="0"/>
            </a:endParaRPr>
          </a:p>
        </p:txBody>
      </p:sp>
      <p:sp>
        <p:nvSpPr>
          <p:cNvPr id="390149" name="Text Box 4">
            <a:extLst>
              <a:ext uri="{FF2B5EF4-FFF2-40B4-BE49-F238E27FC236}">
                <a16:creationId xmlns:a16="http://schemas.microsoft.com/office/drawing/2014/main" id="{8EE44A60-C42E-490B-9B31-4C2B8D9E453C}"/>
              </a:ext>
            </a:extLst>
          </p:cNvPr>
          <p:cNvSpPr txBox="1">
            <a:spLocks noChangeArrowheads="1"/>
          </p:cNvSpPr>
          <p:nvPr/>
        </p:nvSpPr>
        <p:spPr bwMode="auto">
          <a:xfrm>
            <a:off x="3184525" y="1995488"/>
            <a:ext cx="519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rgbClr val="FFFFFF"/>
                </a:solidFill>
              </a:rPr>
              <a:t>Perceived conflict over stakes</a:t>
            </a:r>
            <a:endParaRPr lang="en-US" altLang="en-US" sz="2400">
              <a:solidFill>
                <a:srgbClr val="FFFFFF"/>
              </a:solidFill>
            </a:endParaRPr>
          </a:p>
        </p:txBody>
      </p:sp>
      <p:sp>
        <p:nvSpPr>
          <p:cNvPr id="390150" name="Text Box 5">
            <a:extLst>
              <a:ext uri="{FF2B5EF4-FFF2-40B4-BE49-F238E27FC236}">
                <a16:creationId xmlns:a16="http://schemas.microsoft.com/office/drawing/2014/main" id="{998CFEE5-D37A-4E60-881C-D9ED1550FFA2}"/>
              </a:ext>
            </a:extLst>
          </p:cNvPr>
          <p:cNvSpPr txBox="1">
            <a:spLocks noChangeArrowheads="1"/>
          </p:cNvSpPr>
          <p:nvPr/>
        </p:nvSpPr>
        <p:spPr bwMode="auto">
          <a:xfrm>
            <a:off x="352425" y="3232150"/>
            <a:ext cx="2073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Perceived</a:t>
            </a:r>
          </a:p>
          <a:p>
            <a:pPr>
              <a:spcBef>
                <a:spcPct val="0"/>
              </a:spcBef>
              <a:buClrTx/>
              <a:buFontTx/>
              <a:buNone/>
            </a:pPr>
            <a:r>
              <a:rPr lang="en-US" altLang="en-US" sz="2400" b="1">
                <a:solidFill>
                  <a:srgbClr val="FFFFFF"/>
                </a:solidFill>
              </a:rPr>
              <a:t>importance of</a:t>
            </a:r>
          </a:p>
          <a:p>
            <a:pPr>
              <a:spcBef>
                <a:spcPct val="0"/>
              </a:spcBef>
              <a:buClrTx/>
              <a:buFontTx/>
              <a:buNone/>
            </a:pPr>
            <a:r>
              <a:rPr lang="en-US" altLang="en-US" sz="2400" b="1">
                <a:solidFill>
                  <a:srgbClr val="FFFFFF"/>
                </a:solidFill>
              </a:rPr>
              <a:t>future</a:t>
            </a:r>
          </a:p>
          <a:p>
            <a:pPr>
              <a:spcBef>
                <a:spcPct val="0"/>
              </a:spcBef>
              <a:buClrTx/>
              <a:buFontTx/>
              <a:buNone/>
            </a:pPr>
            <a:r>
              <a:rPr lang="en-US" altLang="en-US" sz="2400" b="1">
                <a:solidFill>
                  <a:srgbClr val="FFFFFF"/>
                </a:solidFill>
              </a:rPr>
              <a:t>relationship</a:t>
            </a:r>
          </a:p>
        </p:txBody>
      </p:sp>
      <p:sp>
        <p:nvSpPr>
          <p:cNvPr id="390151" name="Line 6">
            <a:extLst>
              <a:ext uri="{FF2B5EF4-FFF2-40B4-BE49-F238E27FC236}">
                <a16:creationId xmlns:a16="http://schemas.microsoft.com/office/drawing/2014/main" id="{51A54007-2B12-4F04-A96A-19F6F3C4D085}"/>
              </a:ext>
            </a:extLst>
          </p:cNvPr>
          <p:cNvSpPr>
            <a:spLocks noChangeShapeType="1"/>
          </p:cNvSpPr>
          <p:nvPr/>
        </p:nvSpPr>
        <p:spPr bwMode="auto">
          <a:xfrm>
            <a:off x="3276600" y="4267200"/>
            <a:ext cx="5105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152" name="Line 7">
            <a:extLst>
              <a:ext uri="{FF2B5EF4-FFF2-40B4-BE49-F238E27FC236}">
                <a16:creationId xmlns:a16="http://schemas.microsoft.com/office/drawing/2014/main" id="{4CC24827-2ACF-42FC-A719-B6F0E4153D69}"/>
              </a:ext>
            </a:extLst>
          </p:cNvPr>
          <p:cNvSpPr>
            <a:spLocks noChangeShapeType="1"/>
          </p:cNvSpPr>
          <p:nvPr/>
        </p:nvSpPr>
        <p:spPr bwMode="auto">
          <a:xfrm>
            <a:off x="5791200" y="3200400"/>
            <a:ext cx="0" cy="2133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153" name="Text Box 8">
            <a:extLst>
              <a:ext uri="{FF2B5EF4-FFF2-40B4-BE49-F238E27FC236}">
                <a16:creationId xmlns:a16="http://schemas.microsoft.com/office/drawing/2014/main" id="{7E4CAC3A-5A9A-4D51-A599-6BEF6A1B8FB5}"/>
              </a:ext>
            </a:extLst>
          </p:cNvPr>
          <p:cNvSpPr txBox="1">
            <a:spLocks noChangeArrowheads="1"/>
          </p:cNvSpPr>
          <p:nvPr/>
        </p:nvSpPr>
        <p:spPr bwMode="auto">
          <a:xfrm>
            <a:off x="4235450" y="26019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rgbClr val="FFFF00"/>
                </a:solidFill>
              </a:rPr>
              <a:t>Hi</a:t>
            </a:r>
          </a:p>
        </p:txBody>
      </p:sp>
      <p:sp>
        <p:nvSpPr>
          <p:cNvPr id="390154" name="Text Box 9">
            <a:extLst>
              <a:ext uri="{FF2B5EF4-FFF2-40B4-BE49-F238E27FC236}">
                <a16:creationId xmlns:a16="http://schemas.microsoft.com/office/drawing/2014/main" id="{A15B0382-2E34-4ECF-8CBE-562DA4C1A45A}"/>
              </a:ext>
            </a:extLst>
          </p:cNvPr>
          <p:cNvSpPr txBox="1">
            <a:spLocks noChangeArrowheads="1"/>
          </p:cNvSpPr>
          <p:nvPr/>
        </p:nvSpPr>
        <p:spPr bwMode="auto">
          <a:xfrm>
            <a:off x="6537325" y="2590800"/>
            <a:ext cx="93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rgbClr val="FFFF00"/>
                </a:solidFill>
              </a:rPr>
              <a:t>Lo</a:t>
            </a:r>
          </a:p>
        </p:txBody>
      </p:sp>
      <p:sp>
        <p:nvSpPr>
          <p:cNvPr id="390155" name="Text Box 10">
            <a:extLst>
              <a:ext uri="{FF2B5EF4-FFF2-40B4-BE49-F238E27FC236}">
                <a16:creationId xmlns:a16="http://schemas.microsoft.com/office/drawing/2014/main" id="{640D6F87-4B01-4529-AF9C-CC35E56DAF44}"/>
              </a:ext>
            </a:extLst>
          </p:cNvPr>
          <p:cNvSpPr txBox="1">
            <a:spLocks noChangeArrowheads="1"/>
          </p:cNvSpPr>
          <p:nvPr/>
        </p:nvSpPr>
        <p:spPr bwMode="auto">
          <a:xfrm>
            <a:off x="2471738" y="361156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rgbClr val="FFFF00"/>
                </a:solidFill>
              </a:rPr>
              <a:t>Hi</a:t>
            </a:r>
          </a:p>
        </p:txBody>
      </p:sp>
      <p:sp>
        <p:nvSpPr>
          <p:cNvPr id="390156" name="Text Box 11">
            <a:extLst>
              <a:ext uri="{FF2B5EF4-FFF2-40B4-BE49-F238E27FC236}">
                <a16:creationId xmlns:a16="http://schemas.microsoft.com/office/drawing/2014/main" id="{657B19C0-98E2-4DC4-B311-8DE4B9038D67}"/>
              </a:ext>
            </a:extLst>
          </p:cNvPr>
          <p:cNvSpPr txBox="1">
            <a:spLocks noChangeArrowheads="1"/>
          </p:cNvSpPr>
          <p:nvPr/>
        </p:nvSpPr>
        <p:spPr bwMode="auto">
          <a:xfrm>
            <a:off x="2465388" y="4695825"/>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rgbClr val="FFFF00"/>
                </a:solidFill>
              </a:rPr>
              <a:t>Lo</a:t>
            </a:r>
          </a:p>
        </p:txBody>
      </p:sp>
      <p:sp>
        <p:nvSpPr>
          <p:cNvPr id="390157" name="Text Box 12">
            <a:extLst>
              <a:ext uri="{FF2B5EF4-FFF2-40B4-BE49-F238E27FC236}">
                <a16:creationId xmlns:a16="http://schemas.microsoft.com/office/drawing/2014/main" id="{03492EFF-C91F-4056-9714-DB297DF4C196}"/>
              </a:ext>
            </a:extLst>
          </p:cNvPr>
          <p:cNvSpPr txBox="1">
            <a:spLocks noChangeArrowheads="1"/>
          </p:cNvSpPr>
          <p:nvPr/>
        </p:nvSpPr>
        <p:spPr bwMode="auto">
          <a:xfrm>
            <a:off x="3413125" y="3505200"/>
            <a:ext cx="1593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1775" indent="-231775">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  Balanced</a:t>
            </a:r>
          </a:p>
          <a:p>
            <a:pPr>
              <a:spcBef>
                <a:spcPct val="0"/>
              </a:spcBef>
              <a:buClrTx/>
              <a:buFontTx/>
              <a:buNone/>
            </a:pPr>
            <a:r>
              <a:rPr lang="en-US" altLang="en-US" sz="2000" b="1">
                <a:solidFill>
                  <a:schemeClr val="bg2"/>
                </a:solidFill>
              </a:rPr>
              <a:t>	concerns</a:t>
            </a:r>
          </a:p>
        </p:txBody>
      </p:sp>
      <p:sp>
        <p:nvSpPr>
          <p:cNvPr id="390158" name="Text Box 13">
            <a:extLst>
              <a:ext uri="{FF2B5EF4-FFF2-40B4-BE49-F238E27FC236}">
                <a16:creationId xmlns:a16="http://schemas.microsoft.com/office/drawing/2014/main" id="{C90F6B67-8CB6-4C00-A4B9-9115365A5C68}"/>
              </a:ext>
            </a:extLst>
          </p:cNvPr>
          <p:cNvSpPr txBox="1">
            <a:spLocks noChangeArrowheads="1"/>
          </p:cNvSpPr>
          <p:nvPr/>
        </p:nvSpPr>
        <p:spPr bwMode="auto">
          <a:xfrm>
            <a:off x="5868988" y="3489325"/>
            <a:ext cx="2360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II.  Relationships</a:t>
            </a:r>
          </a:p>
        </p:txBody>
      </p:sp>
      <p:sp>
        <p:nvSpPr>
          <p:cNvPr id="390159" name="Text Box 14">
            <a:extLst>
              <a:ext uri="{FF2B5EF4-FFF2-40B4-BE49-F238E27FC236}">
                <a16:creationId xmlns:a16="http://schemas.microsoft.com/office/drawing/2014/main" id="{17B52629-949B-4603-A9FC-3ED7E901D5F5}"/>
              </a:ext>
            </a:extLst>
          </p:cNvPr>
          <p:cNvSpPr txBox="1">
            <a:spLocks noChangeArrowheads="1"/>
          </p:cNvSpPr>
          <p:nvPr/>
        </p:nvSpPr>
        <p:spPr bwMode="auto">
          <a:xfrm>
            <a:off x="3336925" y="4556125"/>
            <a:ext cx="222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III.  Transactions</a:t>
            </a:r>
          </a:p>
        </p:txBody>
      </p:sp>
      <p:sp>
        <p:nvSpPr>
          <p:cNvPr id="390160" name="Text Box 15">
            <a:extLst>
              <a:ext uri="{FF2B5EF4-FFF2-40B4-BE49-F238E27FC236}">
                <a16:creationId xmlns:a16="http://schemas.microsoft.com/office/drawing/2014/main" id="{13B93947-010C-4B1C-9FA4-86C97ECCB5B7}"/>
              </a:ext>
            </a:extLst>
          </p:cNvPr>
          <p:cNvSpPr txBox="1">
            <a:spLocks noChangeArrowheads="1"/>
          </p:cNvSpPr>
          <p:nvPr/>
        </p:nvSpPr>
        <p:spPr bwMode="auto">
          <a:xfrm>
            <a:off x="5943600" y="4556125"/>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IV. Tacit</a:t>
            </a:r>
          </a:p>
          <a:p>
            <a:pPr>
              <a:spcBef>
                <a:spcPct val="0"/>
              </a:spcBef>
              <a:buClrTx/>
              <a:buFontTx/>
              <a:buNone/>
            </a:pPr>
            <a:r>
              <a:rPr lang="en-US" altLang="en-US" sz="2000" b="1">
                <a:solidFill>
                  <a:schemeClr val="bg2"/>
                </a:solidFill>
              </a:rPr>
              <a:t>	Coordination</a:t>
            </a:r>
          </a:p>
        </p:txBody>
      </p:sp>
      <p:sp>
        <p:nvSpPr>
          <p:cNvPr id="390161" name="Oval 16">
            <a:extLst>
              <a:ext uri="{FF2B5EF4-FFF2-40B4-BE49-F238E27FC236}">
                <a16:creationId xmlns:a16="http://schemas.microsoft.com/office/drawing/2014/main" id="{E175AB1C-F53A-4FB7-9763-3CEC08EF97A0}"/>
              </a:ext>
            </a:extLst>
          </p:cNvPr>
          <p:cNvSpPr>
            <a:spLocks noChangeArrowheads="1"/>
          </p:cNvSpPr>
          <p:nvPr/>
        </p:nvSpPr>
        <p:spPr bwMode="auto">
          <a:xfrm>
            <a:off x="2325688" y="3429000"/>
            <a:ext cx="685800" cy="762000"/>
          </a:xfrm>
          <a:prstGeom prst="ellipse">
            <a:avLst/>
          </a:prstGeom>
          <a:noFill/>
          <a:ln w="57150">
            <a:solidFill>
              <a:srgbClr val="FF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18" name="Footer Placeholder 2">
            <a:extLst>
              <a:ext uri="{FF2B5EF4-FFF2-40B4-BE49-F238E27FC236}">
                <a16:creationId xmlns:a16="http://schemas.microsoft.com/office/drawing/2014/main" id="{0EB40CE1-20B8-498A-ADF3-650BF414233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096B64-CD94-4A5E-ACE2-CBBBA4F7B32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4013BE8-6A40-42BF-B89F-757A4DD5B45F}" type="slidenum">
              <a:rPr lang="en-US" altLang="en-US" smtClean="0"/>
              <a:pPr>
                <a:defRPr/>
              </a:pPr>
              <a:t>231</a:t>
            </a:fld>
            <a:endParaRPr lang="en-US" altLang="en-US"/>
          </a:p>
        </p:txBody>
      </p:sp>
      <p:sp>
        <p:nvSpPr>
          <p:cNvPr id="79874" name="Rectangle 2">
            <a:extLst>
              <a:ext uri="{FF2B5EF4-FFF2-40B4-BE49-F238E27FC236}">
                <a16:creationId xmlns:a16="http://schemas.microsoft.com/office/drawing/2014/main" id="{8A0D4E8C-88CC-4905-B78F-D1C3867FAE66}"/>
              </a:ext>
            </a:extLst>
          </p:cNvPr>
          <p:cNvSpPr>
            <a:spLocks noGrp="1" noChangeArrowheads="1"/>
          </p:cNvSpPr>
          <p:nvPr>
            <p:ph type="title" idx="4294967295"/>
          </p:nvPr>
        </p:nvSpPr>
        <p:spPr>
          <a:xfrm>
            <a:off x="0" y="0"/>
            <a:ext cx="9144000" cy="838200"/>
          </a:xfrm>
        </p:spPr>
        <p:txBody>
          <a:bodyPr/>
          <a:lstStyle/>
          <a:p>
            <a:pPr>
              <a:defRPr/>
            </a:pPr>
            <a:r>
              <a:rPr lang="en-US" altLang="en-US" dirty="0"/>
              <a:t>Quadrant I - Balanced Concerns</a:t>
            </a:r>
          </a:p>
        </p:txBody>
      </p:sp>
      <p:sp>
        <p:nvSpPr>
          <p:cNvPr id="79875" name="Rectangle 3">
            <a:extLst>
              <a:ext uri="{FF2B5EF4-FFF2-40B4-BE49-F238E27FC236}">
                <a16:creationId xmlns:a16="http://schemas.microsoft.com/office/drawing/2014/main" id="{2F8EA272-C9D0-4684-BECB-44C9B061FD60}"/>
              </a:ext>
            </a:extLst>
          </p:cNvPr>
          <p:cNvSpPr>
            <a:spLocks noGrp="1" noChangeArrowheads="1"/>
          </p:cNvSpPr>
          <p:nvPr>
            <p:ph type="body" idx="4294967295"/>
          </p:nvPr>
        </p:nvSpPr>
        <p:spPr>
          <a:xfrm>
            <a:off x="304800" y="1371600"/>
            <a:ext cx="8686800" cy="4419600"/>
          </a:xfrm>
        </p:spPr>
        <p:txBody>
          <a:bodyPr/>
          <a:lstStyle/>
          <a:p>
            <a:pPr>
              <a:lnSpc>
                <a:spcPct val="90000"/>
              </a:lnSpc>
              <a:spcBef>
                <a:spcPct val="100000"/>
              </a:spcBef>
              <a:defRPr/>
            </a:pPr>
            <a:r>
              <a:rPr lang="en-US" altLang="en-US" sz="2400" dirty="0"/>
              <a:t>The future relationship and the immediate stakes are in </a:t>
            </a:r>
            <a:r>
              <a:rPr lang="en-US" altLang="en-US" sz="2400" i="1" dirty="0"/>
              <a:t>balanced tension</a:t>
            </a:r>
            <a:endParaRPr lang="en-US" altLang="en-US" sz="2400" dirty="0"/>
          </a:p>
          <a:p>
            <a:pPr>
              <a:lnSpc>
                <a:spcPct val="90000"/>
              </a:lnSpc>
              <a:spcBef>
                <a:spcPct val="100000"/>
              </a:spcBef>
              <a:defRPr/>
            </a:pPr>
            <a:r>
              <a:rPr lang="en-US" altLang="en-US" sz="2400" dirty="0"/>
              <a:t>You want to do well but not at the cost of the future relationship</a:t>
            </a:r>
          </a:p>
          <a:p>
            <a:pPr>
              <a:lnSpc>
                <a:spcPct val="90000"/>
              </a:lnSpc>
              <a:spcBef>
                <a:spcPct val="100000"/>
              </a:spcBef>
              <a:defRPr/>
            </a:pPr>
            <a:r>
              <a:rPr lang="en-US" altLang="en-US" sz="2400" dirty="0"/>
              <a:t>Examples:  Many employment disputes, partnerships, mergers, long-term supplier relationships, family business issues, relationships between different units of the same organization</a:t>
            </a:r>
          </a:p>
          <a:p>
            <a:pPr>
              <a:lnSpc>
                <a:spcPct val="90000"/>
              </a:lnSpc>
              <a:spcBef>
                <a:spcPct val="100000"/>
              </a:spcBef>
              <a:buFontTx/>
              <a:buNone/>
              <a:defRPr/>
            </a:pPr>
            <a:r>
              <a:rPr lang="en-US" altLang="en-US" sz="2400" i="1" dirty="0">
                <a:solidFill>
                  <a:srgbClr val="00FF00"/>
                </a:solidFill>
                <a:effectLst>
                  <a:outerShdw blurRad="38100" dist="38100" dir="2700000" algn="tl">
                    <a:srgbClr val="000000"/>
                  </a:outerShdw>
                </a:effectLst>
              </a:rPr>
              <a:t>Best strategies:  Problem-solving or compromise</a:t>
            </a:r>
          </a:p>
        </p:txBody>
      </p:sp>
      <p:sp>
        <p:nvSpPr>
          <p:cNvPr id="5" name="Footer Placeholder 2">
            <a:extLst>
              <a:ext uri="{FF2B5EF4-FFF2-40B4-BE49-F238E27FC236}">
                <a16:creationId xmlns:a16="http://schemas.microsoft.com/office/drawing/2014/main" id="{CB32AAA5-25C8-4B9F-89A2-9023088577C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CC736ED6-2796-4A00-9853-EBF9E142A5A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CED8B90-C40D-4590-AF2D-13F9E12E88D7}" type="slidenum">
              <a:rPr lang="en-US" altLang="en-US" smtClean="0"/>
              <a:pPr>
                <a:defRPr/>
              </a:pPr>
              <a:t>232</a:t>
            </a:fld>
            <a:endParaRPr lang="en-US" altLang="en-US"/>
          </a:p>
        </p:txBody>
      </p:sp>
      <p:sp>
        <p:nvSpPr>
          <p:cNvPr id="80898" name="Rectangle 2">
            <a:extLst>
              <a:ext uri="{FF2B5EF4-FFF2-40B4-BE49-F238E27FC236}">
                <a16:creationId xmlns:a16="http://schemas.microsoft.com/office/drawing/2014/main" id="{98D86193-4DFD-4FA4-8308-4DAE5FAEC5BD}"/>
              </a:ext>
            </a:extLst>
          </p:cNvPr>
          <p:cNvSpPr>
            <a:spLocks noGrp="1" noChangeArrowheads="1"/>
          </p:cNvSpPr>
          <p:nvPr>
            <p:ph type="title" idx="4294967295"/>
          </p:nvPr>
        </p:nvSpPr>
        <p:spPr>
          <a:xfrm>
            <a:off x="331788" y="225425"/>
            <a:ext cx="8534400" cy="1219200"/>
          </a:xfrm>
          <a:ln w="31750">
            <a:solidFill>
              <a:srgbClr val="FF9900"/>
            </a:solidFill>
          </a:ln>
        </p:spPr>
        <p:txBody>
          <a:bodyPr/>
          <a:lstStyle/>
          <a:p>
            <a:pPr>
              <a:defRPr/>
            </a:pPr>
            <a:r>
              <a:rPr lang="en-US" altLang="en-US" b="1"/>
              <a:t>Assess the situation</a:t>
            </a:r>
          </a:p>
        </p:txBody>
      </p:sp>
      <p:sp>
        <p:nvSpPr>
          <p:cNvPr id="392196" name="Rectangle 3">
            <a:extLst>
              <a:ext uri="{FF2B5EF4-FFF2-40B4-BE49-F238E27FC236}">
                <a16:creationId xmlns:a16="http://schemas.microsoft.com/office/drawing/2014/main" id="{4E6BFB7C-0E1D-4B1D-BCC2-431F0D18CA7B}"/>
              </a:ext>
            </a:extLst>
          </p:cNvPr>
          <p:cNvSpPr>
            <a:spLocks noChangeArrowheads="1"/>
          </p:cNvSpPr>
          <p:nvPr/>
        </p:nvSpPr>
        <p:spPr bwMode="auto">
          <a:xfrm>
            <a:off x="3343275" y="3054350"/>
            <a:ext cx="5105400" cy="2279650"/>
          </a:xfrm>
          <a:prstGeom prst="rect">
            <a:avLst/>
          </a:prstGeom>
          <a:solidFill>
            <a:srgbClr val="FFFF66"/>
          </a:solidFill>
          <a:ln w="44450">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000" b="1">
              <a:latin typeface="Times New Roman" panose="02020603050405020304" pitchFamily="18" charset="0"/>
            </a:endParaRPr>
          </a:p>
        </p:txBody>
      </p:sp>
      <p:sp>
        <p:nvSpPr>
          <p:cNvPr id="392197" name="Text Box 4">
            <a:extLst>
              <a:ext uri="{FF2B5EF4-FFF2-40B4-BE49-F238E27FC236}">
                <a16:creationId xmlns:a16="http://schemas.microsoft.com/office/drawing/2014/main" id="{5C442130-C140-4C8D-BD1C-030E190737CA}"/>
              </a:ext>
            </a:extLst>
          </p:cNvPr>
          <p:cNvSpPr txBox="1">
            <a:spLocks noChangeArrowheads="1"/>
          </p:cNvSpPr>
          <p:nvPr/>
        </p:nvSpPr>
        <p:spPr bwMode="auto">
          <a:xfrm>
            <a:off x="3184525" y="1995488"/>
            <a:ext cx="565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rgbClr val="FFFFFF"/>
                </a:solidFill>
              </a:rPr>
              <a:t>Perceived conflict over stakes</a:t>
            </a:r>
            <a:endParaRPr lang="en-US" altLang="en-US" sz="2400">
              <a:solidFill>
                <a:srgbClr val="FFFFFF"/>
              </a:solidFill>
            </a:endParaRPr>
          </a:p>
        </p:txBody>
      </p:sp>
      <p:sp>
        <p:nvSpPr>
          <p:cNvPr id="392198" name="Text Box 5">
            <a:extLst>
              <a:ext uri="{FF2B5EF4-FFF2-40B4-BE49-F238E27FC236}">
                <a16:creationId xmlns:a16="http://schemas.microsoft.com/office/drawing/2014/main" id="{ACBD3060-EA41-496F-B53C-2054052AD812}"/>
              </a:ext>
            </a:extLst>
          </p:cNvPr>
          <p:cNvSpPr txBox="1">
            <a:spLocks noChangeArrowheads="1"/>
          </p:cNvSpPr>
          <p:nvPr/>
        </p:nvSpPr>
        <p:spPr bwMode="auto">
          <a:xfrm>
            <a:off x="328613" y="3079750"/>
            <a:ext cx="2073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Perceived</a:t>
            </a:r>
          </a:p>
          <a:p>
            <a:pPr>
              <a:spcBef>
                <a:spcPct val="0"/>
              </a:spcBef>
              <a:buClrTx/>
              <a:buFontTx/>
              <a:buNone/>
            </a:pPr>
            <a:r>
              <a:rPr lang="en-US" altLang="en-US" sz="2400" b="1">
                <a:solidFill>
                  <a:srgbClr val="FFFFFF"/>
                </a:solidFill>
              </a:rPr>
              <a:t>importance of</a:t>
            </a:r>
          </a:p>
          <a:p>
            <a:pPr>
              <a:spcBef>
                <a:spcPct val="0"/>
              </a:spcBef>
              <a:buClrTx/>
              <a:buFontTx/>
              <a:buNone/>
            </a:pPr>
            <a:r>
              <a:rPr lang="en-US" altLang="en-US" sz="2400" b="1">
                <a:solidFill>
                  <a:srgbClr val="FFFFFF"/>
                </a:solidFill>
              </a:rPr>
              <a:t>future</a:t>
            </a:r>
          </a:p>
          <a:p>
            <a:pPr>
              <a:spcBef>
                <a:spcPct val="0"/>
              </a:spcBef>
              <a:buClrTx/>
              <a:buFontTx/>
              <a:buNone/>
            </a:pPr>
            <a:r>
              <a:rPr lang="en-US" altLang="en-US" sz="2400" b="1">
                <a:solidFill>
                  <a:srgbClr val="FFFFFF"/>
                </a:solidFill>
              </a:rPr>
              <a:t>relationship</a:t>
            </a:r>
          </a:p>
        </p:txBody>
      </p:sp>
      <p:sp>
        <p:nvSpPr>
          <p:cNvPr id="392199" name="Line 6">
            <a:extLst>
              <a:ext uri="{FF2B5EF4-FFF2-40B4-BE49-F238E27FC236}">
                <a16:creationId xmlns:a16="http://schemas.microsoft.com/office/drawing/2014/main" id="{37FBA87E-DBE3-40D2-A2D3-6929386E884A}"/>
              </a:ext>
            </a:extLst>
          </p:cNvPr>
          <p:cNvSpPr>
            <a:spLocks noChangeShapeType="1"/>
          </p:cNvSpPr>
          <p:nvPr/>
        </p:nvSpPr>
        <p:spPr bwMode="auto">
          <a:xfrm>
            <a:off x="3352800" y="4237038"/>
            <a:ext cx="5105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00" name="Line 7">
            <a:extLst>
              <a:ext uri="{FF2B5EF4-FFF2-40B4-BE49-F238E27FC236}">
                <a16:creationId xmlns:a16="http://schemas.microsoft.com/office/drawing/2014/main" id="{387093D7-3F9D-43FF-97F2-4A34FF00A896}"/>
              </a:ext>
            </a:extLst>
          </p:cNvPr>
          <p:cNvSpPr>
            <a:spLocks noChangeShapeType="1"/>
          </p:cNvSpPr>
          <p:nvPr/>
        </p:nvSpPr>
        <p:spPr bwMode="auto">
          <a:xfrm>
            <a:off x="5829300" y="3044825"/>
            <a:ext cx="9525" cy="22891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01" name="Text Box 8">
            <a:extLst>
              <a:ext uri="{FF2B5EF4-FFF2-40B4-BE49-F238E27FC236}">
                <a16:creationId xmlns:a16="http://schemas.microsoft.com/office/drawing/2014/main" id="{330F8CA0-BA87-4A88-9AF0-51F88A1418EA}"/>
              </a:ext>
            </a:extLst>
          </p:cNvPr>
          <p:cNvSpPr txBox="1">
            <a:spLocks noChangeArrowheads="1"/>
          </p:cNvSpPr>
          <p:nvPr/>
        </p:nvSpPr>
        <p:spPr bwMode="auto">
          <a:xfrm>
            <a:off x="4235450" y="26019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rgbClr val="FFFF00"/>
                </a:solidFill>
              </a:rPr>
              <a:t>Hi</a:t>
            </a:r>
          </a:p>
        </p:txBody>
      </p:sp>
      <p:sp>
        <p:nvSpPr>
          <p:cNvPr id="392202" name="Text Box 9">
            <a:extLst>
              <a:ext uri="{FF2B5EF4-FFF2-40B4-BE49-F238E27FC236}">
                <a16:creationId xmlns:a16="http://schemas.microsoft.com/office/drawing/2014/main" id="{C79EE98D-8936-4627-9163-43534E57AF8B}"/>
              </a:ext>
            </a:extLst>
          </p:cNvPr>
          <p:cNvSpPr txBox="1">
            <a:spLocks noChangeArrowheads="1"/>
          </p:cNvSpPr>
          <p:nvPr/>
        </p:nvSpPr>
        <p:spPr bwMode="auto">
          <a:xfrm>
            <a:off x="6537325" y="2590800"/>
            <a:ext cx="93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rgbClr val="FFFF00"/>
                </a:solidFill>
              </a:rPr>
              <a:t>Lo</a:t>
            </a:r>
          </a:p>
        </p:txBody>
      </p:sp>
      <p:sp>
        <p:nvSpPr>
          <p:cNvPr id="392203" name="Text Box 10">
            <a:extLst>
              <a:ext uri="{FF2B5EF4-FFF2-40B4-BE49-F238E27FC236}">
                <a16:creationId xmlns:a16="http://schemas.microsoft.com/office/drawing/2014/main" id="{E5CB7CC0-6E2D-4BB4-9966-9CCCD6E155DC}"/>
              </a:ext>
            </a:extLst>
          </p:cNvPr>
          <p:cNvSpPr txBox="1">
            <a:spLocks noChangeArrowheads="1"/>
          </p:cNvSpPr>
          <p:nvPr/>
        </p:nvSpPr>
        <p:spPr bwMode="auto">
          <a:xfrm>
            <a:off x="2465388" y="3468688"/>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rgbClr val="FFFF00"/>
                </a:solidFill>
              </a:rPr>
              <a:t>Hi</a:t>
            </a:r>
          </a:p>
        </p:txBody>
      </p:sp>
      <p:sp>
        <p:nvSpPr>
          <p:cNvPr id="392204" name="Text Box 11">
            <a:extLst>
              <a:ext uri="{FF2B5EF4-FFF2-40B4-BE49-F238E27FC236}">
                <a16:creationId xmlns:a16="http://schemas.microsoft.com/office/drawing/2014/main" id="{F337DD1A-F19A-463D-9CD9-A35ADB3F82B0}"/>
              </a:ext>
            </a:extLst>
          </p:cNvPr>
          <p:cNvSpPr txBox="1">
            <a:spLocks noChangeArrowheads="1"/>
          </p:cNvSpPr>
          <p:nvPr/>
        </p:nvSpPr>
        <p:spPr bwMode="auto">
          <a:xfrm>
            <a:off x="2427288" y="4592638"/>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rgbClr val="FFFF00"/>
                </a:solidFill>
              </a:rPr>
              <a:t>Lo</a:t>
            </a:r>
          </a:p>
        </p:txBody>
      </p:sp>
      <p:sp>
        <p:nvSpPr>
          <p:cNvPr id="392205" name="Text Box 12">
            <a:extLst>
              <a:ext uri="{FF2B5EF4-FFF2-40B4-BE49-F238E27FC236}">
                <a16:creationId xmlns:a16="http://schemas.microsoft.com/office/drawing/2014/main" id="{183DBDF4-544A-4453-8921-EE4D1D8F5A24}"/>
              </a:ext>
            </a:extLst>
          </p:cNvPr>
          <p:cNvSpPr txBox="1">
            <a:spLocks noChangeArrowheads="1"/>
          </p:cNvSpPr>
          <p:nvPr/>
        </p:nvSpPr>
        <p:spPr bwMode="auto">
          <a:xfrm>
            <a:off x="3581400" y="3295650"/>
            <a:ext cx="1593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1775" indent="-231775">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  Balanced</a:t>
            </a:r>
          </a:p>
          <a:p>
            <a:pPr>
              <a:spcBef>
                <a:spcPct val="0"/>
              </a:spcBef>
              <a:buClrTx/>
              <a:buFontTx/>
              <a:buNone/>
            </a:pPr>
            <a:r>
              <a:rPr lang="en-US" altLang="en-US" sz="2000" b="1">
                <a:solidFill>
                  <a:schemeClr val="bg2"/>
                </a:solidFill>
              </a:rPr>
              <a:t>	concerns</a:t>
            </a:r>
          </a:p>
        </p:txBody>
      </p:sp>
      <p:sp>
        <p:nvSpPr>
          <p:cNvPr id="80909" name="Text Box 13">
            <a:extLst>
              <a:ext uri="{FF2B5EF4-FFF2-40B4-BE49-F238E27FC236}">
                <a16:creationId xmlns:a16="http://schemas.microsoft.com/office/drawing/2014/main" id="{80A8E834-5B05-4BCD-8F7C-09BC024CFD59}"/>
              </a:ext>
            </a:extLst>
          </p:cNvPr>
          <p:cNvSpPr txBox="1">
            <a:spLocks noChangeArrowheads="1"/>
          </p:cNvSpPr>
          <p:nvPr/>
        </p:nvSpPr>
        <p:spPr bwMode="auto">
          <a:xfrm>
            <a:off x="5868988" y="3489325"/>
            <a:ext cx="2360612" cy="396875"/>
          </a:xfrm>
          <a:prstGeom prst="rect">
            <a:avLst/>
          </a:prstGeom>
          <a:solidFill>
            <a:schemeClr val="accent2"/>
          </a:solidFill>
          <a:ln w="9525">
            <a:noFill/>
            <a:miter lim="800000"/>
            <a:headEnd/>
            <a:tailEnd/>
          </a:ln>
          <a:effectLst/>
        </p:spPr>
        <p:txBody>
          <a:bodyPr>
            <a:spAutoFit/>
          </a:bodyPr>
          <a:lstStyle/>
          <a:p>
            <a:pPr>
              <a:defRPr/>
            </a:pPr>
            <a:r>
              <a:rPr lang="en-US" sz="2000" b="1">
                <a:solidFill>
                  <a:srgbClr val="FF3399"/>
                </a:solidFill>
                <a:effectLst>
                  <a:outerShdw blurRad="38100" dist="38100" dir="2700000" algn="tl">
                    <a:srgbClr val="000000"/>
                  </a:outerShdw>
                </a:effectLst>
                <a:latin typeface="Arial" charset="0"/>
              </a:rPr>
              <a:t>II.  Relationships</a:t>
            </a:r>
          </a:p>
        </p:txBody>
      </p:sp>
      <p:sp>
        <p:nvSpPr>
          <p:cNvPr id="392207" name="Text Box 14">
            <a:extLst>
              <a:ext uri="{FF2B5EF4-FFF2-40B4-BE49-F238E27FC236}">
                <a16:creationId xmlns:a16="http://schemas.microsoft.com/office/drawing/2014/main" id="{26A14FC6-71BC-4CD9-B80D-3EBC051F8CA3}"/>
              </a:ext>
            </a:extLst>
          </p:cNvPr>
          <p:cNvSpPr txBox="1">
            <a:spLocks noChangeArrowheads="1"/>
          </p:cNvSpPr>
          <p:nvPr/>
        </p:nvSpPr>
        <p:spPr bwMode="auto">
          <a:xfrm>
            <a:off x="3478213" y="4410075"/>
            <a:ext cx="222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III.  Transactions</a:t>
            </a:r>
          </a:p>
        </p:txBody>
      </p:sp>
      <p:sp>
        <p:nvSpPr>
          <p:cNvPr id="392208" name="Text Box 15">
            <a:extLst>
              <a:ext uri="{FF2B5EF4-FFF2-40B4-BE49-F238E27FC236}">
                <a16:creationId xmlns:a16="http://schemas.microsoft.com/office/drawing/2014/main" id="{8E98AEBD-484D-42C7-9316-1F8CDC37F022}"/>
              </a:ext>
            </a:extLst>
          </p:cNvPr>
          <p:cNvSpPr txBox="1">
            <a:spLocks noChangeArrowheads="1"/>
          </p:cNvSpPr>
          <p:nvPr/>
        </p:nvSpPr>
        <p:spPr bwMode="auto">
          <a:xfrm>
            <a:off x="5991225" y="4373563"/>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IV. Tacit</a:t>
            </a:r>
          </a:p>
          <a:p>
            <a:pPr>
              <a:spcBef>
                <a:spcPct val="0"/>
              </a:spcBef>
              <a:buClrTx/>
              <a:buFontTx/>
              <a:buNone/>
            </a:pPr>
            <a:r>
              <a:rPr lang="en-US" altLang="en-US" sz="2000" b="1">
                <a:solidFill>
                  <a:schemeClr val="bg2"/>
                </a:solidFill>
              </a:rPr>
              <a:t>	Coordination</a:t>
            </a:r>
          </a:p>
        </p:txBody>
      </p:sp>
      <p:sp>
        <p:nvSpPr>
          <p:cNvPr id="392209" name="Oval 16">
            <a:extLst>
              <a:ext uri="{FF2B5EF4-FFF2-40B4-BE49-F238E27FC236}">
                <a16:creationId xmlns:a16="http://schemas.microsoft.com/office/drawing/2014/main" id="{96ED1712-20EB-4DC9-949E-D8DA481D28DD}"/>
              </a:ext>
            </a:extLst>
          </p:cNvPr>
          <p:cNvSpPr>
            <a:spLocks noChangeArrowheads="1"/>
          </p:cNvSpPr>
          <p:nvPr/>
        </p:nvSpPr>
        <p:spPr bwMode="auto">
          <a:xfrm>
            <a:off x="2370138" y="3295650"/>
            <a:ext cx="685800" cy="762000"/>
          </a:xfrm>
          <a:prstGeom prst="ellipse">
            <a:avLst/>
          </a:prstGeom>
          <a:noFill/>
          <a:ln w="57150">
            <a:solidFill>
              <a:srgbClr val="FF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18" name="Footer Placeholder 2">
            <a:extLst>
              <a:ext uri="{FF2B5EF4-FFF2-40B4-BE49-F238E27FC236}">
                <a16:creationId xmlns:a16="http://schemas.microsoft.com/office/drawing/2014/main" id="{610D162F-3F00-42F0-A502-95FB4ED11C4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B6673A-1875-4A43-A922-2EBAC4B7A8C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37EF52D-FE8D-4A1C-9A0F-54EB8C02A48B}" type="slidenum">
              <a:rPr lang="en-US" altLang="en-US" smtClean="0"/>
              <a:pPr>
                <a:defRPr/>
              </a:pPr>
              <a:t>233</a:t>
            </a:fld>
            <a:endParaRPr lang="en-US" altLang="en-US"/>
          </a:p>
        </p:txBody>
      </p:sp>
      <p:sp>
        <p:nvSpPr>
          <p:cNvPr id="84994" name="Rectangle 2">
            <a:extLst>
              <a:ext uri="{FF2B5EF4-FFF2-40B4-BE49-F238E27FC236}">
                <a16:creationId xmlns:a16="http://schemas.microsoft.com/office/drawing/2014/main" id="{A6D0A9B1-6E9C-4BB8-A929-2FBDBB13E89F}"/>
              </a:ext>
            </a:extLst>
          </p:cNvPr>
          <p:cNvSpPr>
            <a:spLocks noGrp="1" noChangeArrowheads="1"/>
          </p:cNvSpPr>
          <p:nvPr>
            <p:ph type="title" idx="4294967295"/>
          </p:nvPr>
        </p:nvSpPr>
        <p:spPr>
          <a:xfrm>
            <a:off x="973138" y="304800"/>
            <a:ext cx="7340600" cy="762000"/>
          </a:xfrm>
        </p:spPr>
        <p:txBody>
          <a:bodyPr/>
          <a:lstStyle/>
          <a:p>
            <a:pPr>
              <a:defRPr/>
            </a:pPr>
            <a:r>
              <a:rPr lang="en-US" altLang="en-US" dirty="0"/>
              <a:t>Quadrant III - Transactions</a:t>
            </a:r>
          </a:p>
        </p:txBody>
      </p:sp>
      <p:sp>
        <p:nvSpPr>
          <p:cNvPr id="84995" name="Rectangle 3">
            <a:extLst>
              <a:ext uri="{FF2B5EF4-FFF2-40B4-BE49-F238E27FC236}">
                <a16:creationId xmlns:a16="http://schemas.microsoft.com/office/drawing/2014/main" id="{F583BE68-11C0-4589-91DA-478814FD244F}"/>
              </a:ext>
            </a:extLst>
          </p:cNvPr>
          <p:cNvSpPr>
            <a:spLocks noGrp="1" noChangeArrowheads="1"/>
          </p:cNvSpPr>
          <p:nvPr>
            <p:ph type="body" idx="4294967295"/>
          </p:nvPr>
        </p:nvSpPr>
        <p:spPr>
          <a:xfrm>
            <a:off x="304800" y="1752600"/>
            <a:ext cx="8686800" cy="3733800"/>
          </a:xfrm>
        </p:spPr>
        <p:txBody>
          <a:bodyPr/>
          <a:lstStyle/>
          <a:p>
            <a:pPr>
              <a:spcBef>
                <a:spcPct val="100000"/>
              </a:spcBef>
              <a:tabLst>
                <a:tab pos="2511425" algn="l"/>
              </a:tabLst>
              <a:defRPr/>
            </a:pPr>
            <a:r>
              <a:rPr lang="en-US" altLang="en-US" sz="2600" dirty="0"/>
              <a:t>The stakes matter </a:t>
            </a:r>
            <a:r>
              <a:rPr lang="en-US" altLang="en-US" sz="2600" dirty="0">
                <a:solidFill>
                  <a:srgbClr val="FFFFFF"/>
                </a:solidFill>
              </a:rPr>
              <a:t>more</a:t>
            </a:r>
            <a:r>
              <a:rPr lang="en-US" altLang="en-US" sz="2600" dirty="0"/>
              <a:t> than a continuing relationship</a:t>
            </a:r>
          </a:p>
          <a:p>
            <a:pPr>
              <a:spcBef>
                <a:spcPct val="100000"/>
              </a:spcBef>
              <a:tabLst>
                <a:tab pos="2511425" algn="l"/>
              </a:tabLst>
              <a:defRPr/>
            </a:pPr>
            <a:r>
              <a:rPr lang="en-US" altLang="en-US" sz="2600" dirty="0"/>
              <a:t>Leverage counts</a:t>
            </a:r>
          </a:p>
          <a:p>
            <a:pPr>
              <a:spcBef>
                <a:spcPct val="100000"/>
              </a:spcBef>
              <a:tabLst>
                <a:tab pos="2511425" algn="l"/>
              </a:tabLst>
              <a:defRPr/>
            </a:pPr>
            <a:r>
              <a:rPr lang="en-US" altLang="en-US" sz="2600" dirty="0"/>
              <a:t>Examples:  Buying a car, buying a house, land transactions, many market-mediated deals</a:t>
            </a:r>
          </a:p>
          <a:p>
            <a:pPr>
              <a:lnSpc>
                <a:spcPct val="90000"/>
              </a:lnSpc>
              <a:buFontTx/>
              <a:buNone/>
              <a:tabLst>
                <a:tab pos="2511425" algn="l"/>
              </a:tabLst>
              <a:defRPr/>
            </a:pPr>
            <a:endParaRPr lang="en-US" altLang="en-US" sz="2600" dirty="0"/>
          </a:p>
          <a:p>
            <a:pPr>
              <a:lnSpc>
                <a:spcPct val="90000"/>
              </a:lnSpc>
              <a:buFontTx/>
              <a:buNone/>
              <a:tabLst>
                <a:tab pos="2511425" algn="l"/>
              </a:tabLst>
              <a:defRPr/>
            </a:pPr>
            <a:r>
              <a:rPr lang="en-US" altLang="en-US" sz="2600" i="1" dirty="0">
                <a:solidFill>
                  <a:srgbClr val="FF3399"/>
                </a:solidFill>
                <a:effectLst>
                  <a:outerShdw blurRad="38100" dist="38100" dir="2700000" algn="tl">
                    <a:srgbClr val="000000"/>
                  </a:outerShdw>
                </a:effectLst>
              </a:rPr>
              <a:t>Best strategies:  Competition, problem solving, or 	compromise</a:t>
            </a:r>
          </a:p>
        </p:txBody>
      </p:sp>
      <p:sp>
        <p:nvSpPr>
          <p:cNvPr id="5" name="Footer Placeholder 2">
            <a:extLst>
              <a:ext uri="{FF2B5EF4-FFF2-40B4-BE49-F238E27FC236}">
                <a16:creationId xmlns:a16="http://schemas.microsoft.com/office/drawing/2014/main" id="{F30348F4-A8B0-4972-8ED1-956CF13AD0C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A62CBB4E-6BC9-43E3-B029-4BE0378CB48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15698E1-348D-4E99-B477-7DC4EE21906C}" type="slidenum">
              <a:rPr lang="en-US" altLang="en-US" smtClean="0"/>
              <a:pPr>
                <a:defRPr/>
              </a:pPr>
              <a:t>234</a:t>
            </a:fld>
            <a:endParaRPr lang="en-US" altLang="en-US"/>
          </a:p>
        </p:txBody>
      </p:sp>
      <p:sp>
        <p:nvSpPr>
          <p:cNvPr id="86018" name="Rectangle 2">
            <a:extLst>
              <a:ext uri="{FF2B5EF4-FFF2-40B4-BE49-F238E27FC236}">
                <a16:creationId xmlns:a16="http://schemas.microsoft.com/office/drawing/2014/main" id="{3C22A2A3-2BEB-4B62-B74F-80FD224AA38D}"/>
              </a:ext>
            </a:extLst>
          </p:cNvPr>
          <p:cNvSpPr>
            <a:spLocks noGrp="1" noChangeArrowheads="1"/>
          </p:cNvSpPr>
          <p:nvPr>
            <p:ph type="title" idx="4294967295"/>
          </p:nvPr>
        </p:nvSpPr>
        <p:spPr>
          <a:xfrm>
            <a:off x="152400" y="139700"/>
            <a:ext cx="8763000" cy="1066800"/>
          </a:xfrm>
          <a:ln w="31750">
            <a:solidFill>
              <a:srgbClr val="FF9900"/>
            </a:solidFill>
          </a:ln>
        </p:spPr>
        <p:txBody>
          <a:bodyPr/>
          <a:lstStyle/>
          <a:p>
            <a:pPr>
              <a:defRPr/>
            </a:pPr>
            <a:r>
              <a:rPr lang="en-US" altLang="en-US"/>
              <a:t>Assess the situation</a:t>
            </a:r>
          </a:p>
        </p:txBody>
      </p:sp>
      <p:sp>
        <p:nvSpPr>
          <p:cNvPr id="394244" name="Rectangle 3">
            <a:extLst>
              <a:ext uri="{FF2B5EF4-FFF2-40B4-BE49-F238E27FC236}">
                <a16:creationId xmlns:a16="http://schemas.microsoft.com/office/drawing/2014/main" id="{73D8BB2E-FF58-4455-B606-0DCE1E33F988}"/>
              </a:ext>
            </a:extLst>
          </p:cNvPr>
          <p:cNvSpPr>
            <a:spLocks noChangeArrowheads="1"/>
          </p:cNvSpPr>
          <p:nvPr/>
        </p:nvSpPr>
        <p:spPr bwMode="auto">
          <a:xfrm>
            <a:off x="3276600" y="3200400"/>
            <a:ext cx="5105400" cy="2514600"/>
          </a:xfrm>
          <a:prstGeom prst="rect">
            <a:avLst/>
          </a:prstGeom>
          <a:solidFill>
            <a:srgbClr val="FFFF66"/>
          </a:solidFill>
          <a:ln w="44450">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000" b="1">
              <a:latin typeface="Times New Roman" panose="02020603050405020304" pitchFamily="18" charset="0"/>
            </a:endParaRPr>
          </a:p>
        </p:txBody>
      </p:sp>
      <p:sp>
        <p:nvSpPr>
          <p:cNvPr id="394245" name="Text Box 4">
            <a:extLst>
              <a:ext uri="{FF2B5EF4-FFF2-40B4-BE49-F238E27FC236}">
                <a16:creationId xmlns:a16="http://schemas.microsoft.com/office/drawing/2014/main" id="{1EFA0DEC-B674-4EBB-A23A-AC436B44B4D1}"/>
              </a:ext>
            </a:extLst>
          </p:cNvPr>
          <p:cNvSpPr txBox="1">
            <a:spLocks noChangeArrowheads="1"/>
          </p:cNvSpPr>
          <p:nvPr/>
        </p:nvSpPr>
        <p:spPr bwMode="auto">
          <a:xfrm>
            <a:off x="3184525" y="1995488"/>
            <a:ext cx="565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rgbClr val="FFFFFF"/>
                </a:solidFill>
              </a:rPr>
              <a:t>Perceived conflict over stakes</a:t>
            </a:r>
            <a:endParaRPr lang="en-US" altLang="en-US" sz="2400">
              <a:solidFill>
                <a:srgbClr val="FFFFFF"/>
              </a:solidFill>
            </a:endParaRPr>
          </a:p>
        </p:txBody>
      </p:sp>
      <p:sp>
        <p:nvSpPr>
          <p:cNvPr id="394246" name="Text Box 5">
            <a:extLst>
              <a:ext uri="{FF2B5EF4-FFF2-40B4-BE49-F238E27FC236}">
                <a16:creationId xmlns:a16="http://schemas.microsoft.com/office/drawing/2014/main" id="{B0B8FA08-0023-4446-8A16-D703251B1E35}"/>
              </a:ext>
            </a:extLst>
          </p:cNvPr>
          <p:cNvSpPr txBox="1">
            <a:spLocks noChangeArrowheads="1"/>
          </p:cNvSpPr>
          <p:nvPr/>
        </p:nvSpPr>
        <p:spPr bwMode="auto">
          <a:xfrm>
            <a:off x="365125" y="3495675"/>
            <a:ext cx="2073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rPr>
              <a:t>Perceived</a:t>
            </a:r>
          </a:p>
          <a:p>
            <a:pPr>
              <a:spcBef>
                <a:spcPct val="0"/>
              </a:spcBef>
              <a:buClrTx/>
              <a:buFontTx/>
              <a:buNone/>
            </a:pPr>
            <a:r>
              <a:rPr lang="en-US" altLang="en-US" sz="2400" b="1">
                <a:solidFill>
                  <a:srgbClr val="FFFFFF"/>
                </a:solidFill>
              </a:rPr>
              <a:t>importance of</a:t>
            </a:r>
          </a:p>
          <a:p>
            <a:pPr>
              <a:spcBef>
                <a:spcPct val="0"/>
              </a:spcBef>
              <a:buClrTx/>
              <a:buFontTx/>
              <a:buNone/>
            </a:pPr>
            <a:r>
              <a:rPr lang="en-US" altLang="en-US" sz="2400" b="1">
                <a:solidFill>
                  <a:srgbClr val="FFFFFF"/>
                </a:solidFill>
              </a:rPr>
              <a:t>future</a:t>
            </a:r>
          </a:p>
          <a:p>
            <a:pPr>
              <a:spcBef>
                <a:spcPct val="0"/>
              </a:spcBef>
              <a:buClrTx/>
              <a:buFontTx/>
              <a:buNone/>
            </a:pPr>
            <a:r>
              <a:rPr lang="en-US" altLang="en-US" sz="2400" b="1">
                <a:solidFill>
                  <a:srgbClr val="FFFFFF"/>
                </a:solidFill>
              </a:rPr>
              <a:t>relationship</a:t>
            </a:r>
          </a:p>
        </p:txBody>
      </p:sp>
      <p:sp>
        <p:nvSpPr>
          <p:cNvPr id="394247" name="Line 6">
            <a:extLst>
              <a:ext uri="{FF2B5EF4-FFF2-40B4-BE49-F238E27FC236}">
                <a16:creationId xmlns:a16="http://schemas.microsoft.com/office/drawing/2014/main" id="{83A220FE-D6A6-4C85-BB59-E8C9DC7A62B6}"/>
              </a:ext>
            </a:extLst>
          </p:cNvPr>
          <p:cNvSpPr>
            <a:spLocks noChangeShapeType="1"/>
          </p:cNvSpPr>
          <p:nvPr/>
        </p:nvSpPr>
        <p:spPr bwMode="auto">
          <a:xfrm>
            <a:off x="3276600" y="4572000"/>
            <a:ext cx="5105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4248" name="Line 7">
            <a:extLst>
              <a:ext uri="{FF2B5EF4-FFF2-40B4-BE49-F238E27FC236}">
                <a16:creationId xmlns:a16="http://schemas.microsoft.com/office/drawing/2014/main" id="{6D439CDD-D5E8-4C38-8529-7456D575AB0E}"/>
              </a:ext>
            </a:extLst>
          </p:cNvPr>
          <p:cNvSpPr>
            <a:spLocks noChangeShapeType="1"/>
          </p:cNvSpPr>
          <p:nvPr/>
        </p:nvSpPr>
        <p:spPr bwMode="auto">
          <a:xfrm>
            <a:off x="5791200" y="3200400"/>
            <a:ext cx="0" cy="2514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4249" name="Text Box 8">
            <a:extLst>
              <a:ext uri="{FF2B5EF4-FFF2-40B4-BE49-F238E27FC236}">
                <a16:creationId xmlns:a16="http://schemas.microsoft.com/office/drawing/2014/main" id="{77FD6CDB-540A-41FD-95FE-C9A763FDF2EB}"/>
              </a:ext>
            </a:extLst>
          </p:cNvPr>
          <p:cNvSpPr txBox="1">
            <a:spLocks noChangeArrowheads="1"/>
          </p:cNvSpPr>
          <p:nvPr/>
        </p:nvSpPr>
        <p:spPr bwMode="auto">
          <a:xfrm>
            <a:off x="4235450" y="26019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rgbClr val="FFFF00"/>
                </a:solidFill>
              </a:rPr>
              <a:t>Hi</a:t>
            </a:r>
          </a:p>
        </p:txBody>
      </p:sp>
      <p:sp>
        <p:nvSpPr>
          <p:cNvPr id="394250" name="Text Box 9">
            <a:extLst>
              <a:ext uri="{FF2B5EF4-FFF2-40B4-BE49-F238E27FC236}">
                <a16:creationId xmlns:a16="http://schemas.microsoft.com/office/drawing/2014/main" id="{0A974E81-BBB4-43D4-9CB6-5A88992140E1}"/>
              </a:ext>
            </a:extLst>
          </p:cNvPr>
          <p:cNvSpPr txBox="1">
            <a:spLocks noChangeArrowheads="1"/>
          </p:cNvSpPr>
          <p:nvPr/>
        </p:nvSpPr>
        <p:spPr bwMode="auto">
          <a:xfrm>
            <a:off x="6537325" y="2590800"/>
            <a:ext cx="93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000" b="1">
                <a:solidFill>
                  <a:srgbClr val="FFFF00"/>
                </a:solidFill>
              </a:rPr>
              <a:t>Lo</a:t>
            </a:r>
          </a:p>
        </p:txBody>
      </p:sp>
      <p:sp>
        <p:nvSpPr>
          <p:cNvPr id="394251" name="Text Box 10">
            <a:extLst>
              <a:ext uri="{FF2B5EF4-FFF2-40B4-BE49-F238E27FC236}">
                <a16:creationId xmlns:a16="http://schemas.microsoft.com/office/drawing/2014/main" id="{58094A16-47C8-417E-8FD4-58FFC556F0BE}"/>
              </a:ext>
            </a:extLst>
          </p:cNvPr>
          <p:cNvSpPr txBox="1">
            <a:spLocks noChangeArrowheads="1"/>
          </p:cNvSpPr>
          <p:nvPr/>
        </p:nvSpPr>
        <p:spPr bwMode="auto">
          <a:xfrm>
            <a:off x="2381250" y="3830638"/>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rgbClr val="FFFF00"/>
                </a:solidFill>
              </a:rPr>
              <a:t>Hi</a:t>
            </a:r>
          </a:p>
        </p:txBody>
      </p:sp>
      <p:sp>
        <p:nvSpPr>
          <p:cNvPr id="394252" name="Text Box 11">
            <a:extLst>
              <a:ext uri="{FF2B5EF4-FFF2-40B4-BE49-F238E27FC236}">
                <a16:creationId xmlns:a16="http://schemas.microsoft.com/office/drawing/2014/main" id="{ACE0F4FA-A81F-4FE4-A35D-7C21401E0AAD}"/>
              </a:ext>
            </a:extLst>
          </p:cNvPr>
          <p:cNvSpPr txBox="1">
            <a:spLocks noChangeArrowheads="1"/>
          </p:cNvSpPr>
          <p:nvPr/>
        </p:nvSpPr>
        <p:spPr bwMode="auto">
          <a:xfrm>
            <a:off x="2435225" y="4983163"/>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rgbClr val="FFFF00"/>
                </a:solidFill>
              </a:rPr>
              <a:t>Lo</a:t>
            </a:r>
          </a:p>
        </p:txBody>
      </p:sp>
      <p:sp>
        <p:nvSpPr>
          <p:cNvPr id="394253" name="Text Box 12">
            <a:extLst>
              <a:ext uri="{FF2B5EF4-FFF2-40B4-BE49-F238E27FC236}">
                <a16:creationId xmlns:a16="http://schemas.microsoft.com/office/drawing/2014/main" id="{104BEEE3-AC27-4D78-944B-88508F09BE16}"/>
              </a:ext>
            </a:extLst>
          </p:cNvPr>
          <p:cNvSpPr txBox="1">
            <a:spLocks noChangeArrowheads="1"/>
          </p:cNvSpPr>
          <p:nvPr/>
        </p:nvSpPr>
        <p:spPr bwMode="auto">
          <a:xfrm>
            <a:off x="3562350" y="3327400"/>
            <a:ext cx="1593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1775" indent="-231775">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  Balanced</a:t>
            </a:r>
          </a:p>
          <a:p>
            <a:pPr>
              <a:spcBef>
                <a:spcPct val="0"/>
              </a:spcBef>
              <a:buClrTx/>
              <a:buFontTx/>
              <a:buNone/>
            </a:pPr>
            <a:r>
              <a:rPr lang="en-US" altLang="en-US" sz="2000" b="1">
                <a:solidFill>
                  <a:schemeClr val="bg2"/>
                </a:solidFill>
              </a:rPr>
              <a:t>	concerns</a:t>
            </a:r>
          </a:p>
        </p:txBody>
      </p:sp>
      <p:sp>
        <p:nvSpPr>
          <p:cNvPr id="394254" name="Text Box 13">
            <a:extLst>
              <a:ext uri="{FF2B5EF4-FFF2-40B4-BE49-F238E27FC236}">
                <a16:creationId xmlns:a16="http://schemas.microsoft.com/office/drawing/2014/main" id="{D04F77E4-8746-4330-BA93-D2CACA03A8F5}"/>
              </a:ext>
            </a:extLst>
          </p:cNvPr>
          <p:cNvSpPr txBox="1">
            <a:spLocks noChangeArrowheads="1"/>
          </p:cNvSpPr>
          <p:nvPr/>
        </p:nvSpPr>
        <p:spPr bwMode="auto">
          <a:xfrm>
            <a:off x="5868988" y="3489325"/>
            <a:ext cx="2360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II.  Relationships</a:t>
            </a:r>
          </a:p>
        </p:txBody>
      </p:sp>
      <p:sp>
        <p:nvSpPr>
          <p:cNvPr id="394255" name="Text Box 14">
            <a:extLst>
              <a:ext uri="{FF2B5EF4-FFF2-40B4-BE49-F238E27FC236}">
                <a16:creationId xmlns:a16="http://schemas.microsoft.com/office/drawing/2014/main" id="{F842DF91-F675-49C8-BDD6-AD1F676EC63D}"/>
              </a:ext>
            </a:extLst>
          </p:cNvPr>
          <p:cNvSpPr txBox="1">
            <a:spLocks noChangeArrowheads="1"/>
          </p:cNvSpPr>
          <p:nvPr/>
        </p:nvSpPr>
        <p:spPr bwMode="auto">
          <a:xfrm>
            <a:off x="3336925" y="4784725"/>
            <a:ext cx="222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000" b="1">
                <a:solidFill>
                  <a:schemeClr val="bg2"/>
                </a:solidFill>
              </a:rPr>
              <a:t>III.  Transactions</a:t>
            </a:r>
          </a:p>
        </p:txBody>
      </p:sp>
      <p:sp>
        <p:nvSpPr>
          <p:cNvPr id="86031" name="Text Box 15">
            <a:extLst>
              <a:ext uri="{FF2B5EF4-FFF2-40B4-BE49-F238E27FC236}">
                <a16:creationId xmlns:a16="http://schemas.microsoft.com/office/drawing/2014/main" id="{866641D6-EB45-4D1E-B977-C73E35A9D46E}"/>
              </a:ext>
            </a:extLst>
          </p:cNvPr>
          <p:cNvSpPr txBox="1">
            <a:spLocks noChangeArrowheads="1"/>
          </p:cNvSpPr>
          <p:nvPr/>
        </p:nvSpPr>
        <p:spPr bwMode="auto">
          <a:xfrm>
            <a:off x="5943600" y="4800600"/>
            <a:ext cx="2209800" cy="701675"/>
          </a:xfrm>
          <a:prstGeom prst="rect">
            <a:avLst/>
          </a:prstGeom>
          <a:solidFill>
            <a:schemeClr val="accent2"/>
          </a:solidFill>
          <a:ln w="9525">
            <a:noFill/>
            <a:miter lim="800000"/>
            <a:headEnd/>
            <a:tailEnd/>
          </a:ln>
          <a:effectLst/>
        </p:spPr>
        <p:txBody>
          <a:bodyPr>
            <a:spAutoFit/>
          </a:bodyPr>
          <a:lstStyle/>
          <a:p>
            <a:pPr marL="403225" indent="-403225">
              <a:defRPr/>
            </a:pPr>
            <a:r>
              <a:rPr lang="en-US" sz="2000" b="1">
                <a:solidFill>
                  <a:srgbClr val="FF3399"/>
                </a:solidFill>
                <a:effectLst>
                  <a:outerShdw blurRad="38100" dist="38100" dir="2700000" algn="tl">
                    <a:srgbClr val="000000"/>
                  </a:outerShdw>
                </a:effectLst>
                <a:latin typeface="Arial" charset="0"/>
              </a:rPr>
              <a:t>IV. Tacit</a:t>
            </a:r>
          </a:p>
          <a:p>
            <a:pPr marL="403225" indent="-403225">
              <a:defRPr/>
            </a:pPr>
            <a:r>
              <a:rPr lang="en-US" sz="2000" b="1">
                <a:solidFill>
                  <a:srgbClr val="FF3399"/>
                </a:solidFill>
                <a:effectLst>
                  <a:outerShdw blurRad="38100" dist="38100" dir="2700000" algn="tl">
                    <a:srgbClr val="000000"/>
                  </a:outerShdw>
                </a:effectLst>
                <a:latin typeface="Arial" charset="0"/>
              </a:rPr>
              <a:t>	Coordination</a:t>
            </a:r>
          </a:p>
        </p:txBody>
      </p:sp>
      <p:sp>
        <p:nvSpPr>
          <p:cNvPr id="394257" name="Oval 16">
            <a:extLst>
              <a:ext uri="{FF2B5EF4-FFF2-40B4-BE49-F238E27FC236}">
                <a16:creationId xmlns:a16="http://schemas.microsoft.com/office/drawing/2014/main" id="{44433900-8C1E-4CC0-9A9D-25DDA2A70591}"/>
              </a:ext>
            </a:extLst>
          </p:cNvPr>
          <p:cNvSpPr>
            <a:spLocks noChangeArrowheads="1"/>
          </p:cNvSpPr>
          <p:nvPr/>
        </p:nvSpPr>
        <p:spPr bwMode="auto">
          <a:xfrm>
            <a:off x="2286000" y="3657600"/>
            <a:ext cx="685800" cy="762000"/>
          </a:xfrm>
          <a:prstGeom prst="ellipse">
            <a:avLst/>
          </a:prstGeom>
          <a:noFill/>
          <a:ln w="57150">
            <a:solidFill>
              <a:srgbClr val="FF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18" name="Footer Placeholder 2">
            <a:extLst>
              <a:ext uri="{FF2B5EF4-FFF2-40B4-BE49-F238E27FC236}">
                <a16:creationId xmlns:a16="http://schemas.microsoft.com/office/drawing/2014/main" id="{2B15EA86-7499-4052-87FA-9EDF8ADE972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0AFEE-044B-4582-97B6-6FBC9D1C734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D7DEF70-68B1-470E-85DC-5F2EEF9E0C6A}" type="slidenum">
              <a:rPr lang="en-US" altLang="en-US" smtClean="0"/>
              <a:pPr>
                <a:defRPr/>
              </a:pPr>
              <a:t>235</a:t>
            </a:fld>
            <a:endParaRPr lang="en-US" altLang="en-US"/>
          </a:p>
        </p:txBody>
      </p:sp>
      <p:sp>
        <p:nvSpPr>
          <p:cNvPr id="87042" name="Rectangle 2">
            <a:extLst>
              <a:ext uri="{FF2B5EF4-FFF2-40B4-BE49-F238E27FC236}">
                <a16:creationId xmlns:a16="http://schemas.microsoft.com/office/drawing/2014/main" id="{249E208D-C9B4-4A5E-AA73-A1A0A0B8F61F}"/>
              </a:ext>
            </a:extLst>
          </p:cNvPr>
          <p:cNvSpPr>
            <a:spLocks noGrp="1" noChangeArrowheads="1"/>
          </p:cNvSpPr>
          <p:nvPr>
            <p:ph type="title" idx="4294967295"/>
          </p:nvPr>
        </p:nvSpPr>
        <p:spPr>
          <a:xfrm>
            <a:off x="15875" y="0"/>
            <a:ext cx="9144000" cy="1066800"/>
          </a:xfrm>
        </p:spPr>
        <p:txBody>
          <a:bodyPr/>
          <a:lstStyle/>
          <a:p>
            <a:pPr>
              <a:defRPr/>
            </a:pPr>
            <a:r>
              <a:rPr lang="en-US" altLang="en-US" dirty="0"/>
              <a:t>Quadrant IV - Tacit Cooperation</a:t>
            </a:r>
          </a:p>
        </p:txBody>
      </p:sp>
      <p:sp>
        <p:nvSpPr>
          <p:cNvPr id="87043" name="Rectangle 3">
            <a:extLst>
              <a:ext uri="{FF2B5EF4-FFF2-40B4-BE49-F238E27FC236}">
                <a16:creationId xmlns:a16="http://schemas.microsoft.com/office/drawing/2014/main" id="{EC742F44-EF03-4861-91E5-AB9F5ABF3F81}"/>
              </a:ext>
            </a:extLst>
          </p:cNvPr>
          <p:cNvSpPr>
            <a:spLocks noGrp="1" noChangeArrowheads="1"/>
          </p:cNvSpPr>
          <p:nvPr>
            <p:ph type="body" idx="4294967295"/>
          </p:nvPr>
        </p:nvSpPr>
        <p:spPr>
          <a:xfrm>
            <a:off x="304800" y="1524000"/>
            <a:ext cx="8610600" cy="3962400"/>
          </a:xfrm>
        </p:spPr>
        <p:txBody>
          <a:bodyPr/>
          <a:lstStyle/>
          <a:p>
            <a:pPr>
              <a:spcBef>
                <a:spcPct val="100000"/>
              </a:spcBef>
              <a:tabLst>
                <a:tab pos="2805113" algn="l"/>
              </a:tabLst>
              <a:defRPr/>
            </a:pPr>
            <a:r>
              <a:rPr lang="en-US" altLang="en-US" sz="2600" dirty="0"/>
              <a:t>These situations do not require formal negotiation so much as </a:t>
            </a:r>
            <a:r>
              <a:rPr lang="en-US" altLang="en-US" sz="2600" i="1" u="sng" dirty="0">
                <a:solidFill>
                  <a:srgbClr val="FFFF00"/>
                </a:solidFill>
                <a:effectLst>
                  <a:outerShdw blurRad="38100" dist="38100" dir="2700000" algn="tl">
                    <a:srgbClr val="000000"/>
                  </a:outerShdw>
                </a:effectLst>
              </a:rPr>
              <a:t>the tactful avoidance of conflict</a:t>
            </a:r>
          </a:p>
          <a:p>
            <a:pPr>
              <a:spcBef>
                <a:spcPct val="100000"/>
              </a:spcBef>
              <a:tabLst>
                <a:tab pos="2805113" algn="l"/>
              </a:tabLst>
              <a:defRPr/>
            </a:pPr>
            <a:r>
              <a:rPr lang="en-US" altLang="en-US" sz="2600" dirty="0"/>
              <a:t>Example:  Two cars meet at an intersection or choosing seats in an unassigned bus or train</a:t>
            </a:r>
          </a:p>
          <a:p>
            <a:pPr>
              <a:spcBef>
                <a:spcPct val="100000"/>
              </a:spcBef>
              <a:buFontTx/>
              <a:buNone/>
              <a:tabLst>
                <a:tab pos="2805113" algn="l"/>
              </a:tabLst>
              <a:defRPr/>
            </a:pPr>
            <a:r>
              <a:rPr lang="en-US" altLang="en-US" sz="2600" i="1" dirty="0">
                <a:solidFill>
                  <a:srgbClr val="FF3399"/>
                </a:solidFill>
                <a:effectLst>
                  <a:outerShdw blurRad="38100" dist="38100" dir="2700000" algn="tl">
                    <a:srgbClr val="000000"/>
                  </a:outerShdw>
                </a:effectLst>
              </a:rPr>
              <a:t>Best strategies:  Avoidance, accommodation, compromise</a:t>
            </a:r>
          </a:p>
        </p:txBody>
      </p:sp>
      <p:sp>
        <p:nvSpPr>
          <p:cNvPr id="5" name="Footer Placeholder 2">
            <a:extLst>
              <a:ext uri="{FF2B5EF4-FFF2-40B4-BE49-F238E27FC236}">
                <a16:creationId xmlns:a16="http://schemas.microsoft.com/office/drawing/2014/main" id="{A035A078-87BA-439D-A8C5-70B112FFB34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4DDC133-869C-4D25-8F1B-2AD7809C360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0BABE8B-E4D7-4E6C-94B0-D02204F35406}" type="slidenum">
              <a:rPr lang="en-US" altLang="en-US" smtClean="0"/>
              <a:pPr>
                <a:defRPr/>
              </a:pPr>
              <a:t>236</a:t>
            </a:fld>
            <a:endParaRPr lang="en-US" altLang="en-US"/>
          </a:p>
        </p:txBody>
      </p:sp>
      <p:sp>
        <p:nvSpPr>
          <p:cNvPr id="119810" name="Rectangle 2">
            <a:extLst>
              <a:ext uri="{FF2B5EF4-FFF2-40B4-BE49-F238E27FC236}">
                <a16:creationId xmlns:a16="http://schemas.microsoft.com/office/drawing/2014/main" id="{D67852A7-6198-4428-A2A4-13747F234ACE}"/>
              </a:ext>
            </a:extLst>
          </p:cNvPr>
          <p:cNvSpPr>
            <a:spLocks noGrp="1" noChangeArrowheads="1"/>
          </p:cNvSpPr>
          <p:nvPr>
            <p:ph type="title"/>
          </p:nvPr>
        </p:nvSpPr>
        <p:spPr>
          <a:xfrm>
            <a:off x="17463" y="4763"/>
            <a:ext cx="9126537" cy="1143000"/>
          </a:xfrm>
        </p:spPr>
        <p:txBody>
          <a:bodyPr/>
          <a:lstStyle/>
          <a:p>
            <a:pPr>
              <a:defRPr/>
            </a:pPr>
            <a:r>
              <a:rPr lang="en-US" altLang="en-US" dirty="0"/>
              <a:t>Information </a:t>
            </a:r>
          </a:p>
        </p:txBody>
      </p:sp>
      <p:sp>
        <p:nvSpPr>
          <p:cNvPr id="396292" name="Rectangle 3">
            <a:extLst>
              <a:ext uri="{FF2B5EF4-FFF2-40B4-BE49-F238E27FC236}">
                <a16:creationId xmlns:a16="http://schemas.microsoft.com/office/drawing/2014/main" id="{C668C21F-8EA3-4D0B-A369-7D122BA6E0CA}"/>
              </a:ext>
            </a:extLst>
          </p:cNvPr>
          <p:cNvSpPr>
            <a:spLocks noGrp="1" noChangeArrowheads="1"/>
          </p:cNvSpPr>
          <p:nvPr>
            <p:ph type="body" idx="1"/>
          </p:nvPr>
        </p:nvSpPr>
        <p:spPr/>
        <p:txBody>
          <a:bodyPr/>
          <a:lstStyle/>
          <a:p>
            <a:pPr>
              <a:lnSpc>
                <a:spcPct val="90000"/>
              </a:lnSpc>
              <a:buFontTx/>
              <a:buNone/>
            </a:pPr>
            <a:r>
              <a:rPr lang="en-US" altLang="en-US" sz="2600"/>
              <a:t>	Amount of information sharing and how it is done is based on how negotiations are to be conducted.</a:t>
            </a:r>
          </a:p>
          <a:p>
            <a:pPr>
              <a:lnSpc>
                <a:spcPct val="90000"/>
              </a:lnSpc>
            </a:pPr>
            <a:endParaRPr lang="en-US" altLang="en-US" sz="2600"/>
          </a:p>
          <a:p>
            <a:pPr>
              <a:lnSpc>
                <a:spcPct val="90000"/>
              </a:lnSpc>
              <a:buFontTx/>
              <a:buNone/>
            </a:pPr>
            <a:r>
              <a:rPr lang="en-US" altLang="en-US" sz="2600"/>
              <a:t>	The parties exchange information as a means of influencing each other.</a:t>
            </a:r>
          </a:p>
          <a:p>
            <a:pPr>
              <a:lnSpc>
                <a:spcPct val="90000"/>
              </a:lnSpc>
              <a:buFontTx/>
              <a:buNone/>
            </a:pPr>
            <a:endParaRPr lang="en-US" altLang="en-US" sz="2600"/>
          </a:p>
          <a:p>
            <a:pPr>
              <a:lnSpc>
                <a:spcPct val="90000"/>
              </a:lnSpc>
              <a:buFontTx/>
              <a:buNone/>
            </a:pPr>
            <a:r>
              <a:rPr lang="en-US" altLang="en-US" sz="2600"/>
              <a:t>   Information needed to negotiate is part of preparation</a:t>
            </a:r>
          </a:p>
        </p:txBody>
      </p:sp>
      <p:sp>
        <p:nvSpPr>
          <p:cNvPr id="5" name="Footer Placeholder 2">
            <a:extLst>
              <a:ext uri="{FF2B5EF4-FFF2-40B4-BE49-F238E27FC236}">
                <a16:creationId xmlns:a16="http://schemas.microsoft.com/office/drawing/2014/main" id="{86364B53-657A-47EC-B291-F8C5C00CAE2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CDD79CC-E51E-414C-A602-6F3C20F6A63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5D86804-9E68-452C-A016-F7BE2C793758}" type="slidenum">
              <a:rPr lang="en-US" altLang="en-US" smtClean="0"/>
              <a:pPr>
                <a:defRPr/>
              </a:pPr>
              <a:t>237</a:t>
            </a:fld>
            <a:endParaRPr lang="en-US" altLang="en-US"/>
          </a:p>
        </p:txBody>
      </p:sp>
      <p:sp>
        <p:nvSpPr>
          <p:cNvPr id="232450" name="Rectangle 2">
            <a:extLst>
              <a:ext uri="{FF2B5EF4-FFF2-40B4-BE49-F238E27FC236}">
                <a16:creationId xmlns:a16="http://schemas.microsoft.com/office/drawing/2014/main" id="{F54AF3EB-D3D2-4669-BC40-2C2952A56FB7}"/>
              </a:ext>
            </a:extLst>
          </p:cNvPr>
          <p:cNvSpPr>
            <a:spLocks noGrp="1" noChangeArrowheads="1"/>
          </p:cNvSpPr>
          <p:nvPr>
            <p:ph type="title"/>
          </p:nvPr>
        </p:nvSpPr>
        <p:spPr>
          <a:xfrm>
            <a:off x="0" y="0"/>
            <a:ext cx="9144000" cy="1143000"/>
          </a:xfrm>
        </p:spPr>
        <p:txBody>
          <a:bodyPr/>
          <a:lstStyle/>
          <a:p>
            <a:pPr>
              <a:defRPr/>
            </a:pPr>
            <a:r>
              <a:rPr lang="en-US" altLang="en-US" dirty="0"/>
              <a:t>Information Requests</a:t>
            </a:r>
          </a:p>
        </p:txBody>
      </p:sp>
      <p:sp>
        <p:nvSpPr>
          <p:cNvPr id="398340" name="Rectangle 3">
            <a:extLst>
              <a:ext uri="{FF2B5EF4-FFF2-40B4-BE49-F238E27FC236}">
                <a16:creationId xmlns:a16="http://schemas.microsoft.com/office/drawing/2014/main" id="{4B66848E-F054-4311-AB58-62B8C912AAC6}"/>
              </a:ext>
            </a:extLst>
          </p:cNvPr>
          <p:cNvSpPr>
            <a:spLocks noGrp="1" noChangeArrowheads="1"/>
          </p:cNvSpPr>
          <p:nvPr>
            <p:ph type="body" idx="1"/>
          </p:nvPr>
        </p:nvSpPr>
        <p:spPr/>
        <p:txBody>
          <a:bodyPr/>
          <a:lstStyle/>
          <a:p>
            <a:pPr>
              <a:lnSpc>
                <a:spcPct val="90000"/>
              </a:lnSpc>
            </a:pPr>
            <a:r>
              <a:rPr lang="en-US" altLang="en-US" sz="2600"/>
              <a:t>Prior to negotiations prepare request for information necessary for the negotiation</a:t>
            </a:r>
          </a:p>
          <a:p>
            <a:pPr>
              <a:lnSpc>
                <a:spcPct val="90000"/>
              </a:lnSpc>
            </a:pPr>
            <a:endParaRPr lang="en-US" altLang="en-US" sz="2600"/>
          </a:p>
          <a:p>
            <a:pPr>
              <a:lnSpc>
                <a:spcPct val="90000"/>
              </a:lnSpc>
            </a:pPr>
            <a:r>
              <a:rPr lang="en-US" altLang="en-US" sz="2600"/>
              <a:t>Should include regulations on issues of interest to the union not otherwise accessible by the union</a:t>
            </a:r>
          </a:p>
          <a:p>
            <a:pPr>
              <a:lnSpc>
                <a:spcPct val="90000"/>
              </a:lnSpc>
            </a:pPr>
            <a:endParaRPr lang="en-US" altLang="en-US" sz="2600"/>
          </a:p>
          <a:p>
            <a:pPr>
              <a:lnSpc>
                <a:spcPct val="90000"/>
              </a:lnSpc>
            </a:pPr>
            <a:r>
              <a:rPr lang="en-US" altLang="en-US" sz="2600"/>
              <a:t>Any studies on wages completed by the employer</a:t>
            </a:r>
          </a:p>
        </p:txBody>
      </p:sp>
      <p:sp>
        <p:nvSpPr>
          <p:cNvPr id="5" name="Footer Placeholder 2">
            <a:extLst>
              <a:ext uri="{FF2B5EF4-FFF2-40B4-BE49-F238E27FC236}">
                <a16:creationId xmlns:a16="http://schemas.microsoft.com/office/drawing/2014/main" id="{AC4C39B4-18AE-452A-990B-671CF735BE0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45DD171-D3E5-42DD-97E3-71039326CBB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A785273-7ACF-47E3-BF84-A1128DCE7851}" type="slidenum">
              <a:rPr lang="en-US" altLang="en-US" smtClean="0"/>
              <a:pPr>
                <a:defRPr/>
              </a:pPr>
              <a:t>238</a:t>
            </a:fld>
            <a:endParaRPr lang="en-US" altLang="en-US"/>
          </a:p>
        </p:txBody>
      </p:sp>
      <p:sp>
        <p:nvSpPr>
          <p:cNvPr id="109570" name="Rectangle 2">
            <a:extLst>
              <a:ext uri="{FF2B5EF4-FFF2-40B4-BE49-F238E27FC236}">
                <a16:creationId xmlns:a16="http://schemas.microsoft.com/office/drawing/2014/main" id="{A4C710CF-0015-4D05-BF00-682F839ACB43}"/>
              </a:ext>
            </a:extLst>
          </p:cNvPr>
          <p:cNvSpPr>
            <a:spLocks noGrp="1" noChangeArrowheads="1"/>
          </p:cNvSpPr>
          <p:nvPr>
            <p:ph type="title"/>
          </p:nvPr>
        </p:nvSpPr>
        <p:spPr>
          <a:xfrm>
            <a:off x="0" y="4763"/>
            <a:ext cx="9144000" cy="1519237"/>
          </a:xfrm>
        </p:spPr>
        <p:txBody>
          <a:bodyPr/>
          <a:lstStyle/>
          <a:p>
            <a:pPr>
              <a:defRPr/>
            </a:pPr>
            <a:r>
              <a:rPr lang="en-US" altLang="en-US" dirty="0"/>
              <a:t>Characterization of Relationships Between Parties</a:t>
            </a:r>
          </a:p>
        </p:txBody>
      </p:sp>
      <p:sp>
        <p:nvSpPr>
          <p:cNvPr id="399364" name="Rectangle 3">
            <a:extLst>
              <a:ext uri="{FF2B5EF4-FFF2-40B4-BE49-F238E27FC236}">
                <a16:creationId xmlns:a16="http://schemas.microsoft.com/office/drawing/2014/main" id="{2B00816B-B06E-4672-A898-312F80F863D4}"/>
              </a:ext>
            </a:extLst>
          </p:cNvPr>
          <p:cNvSpPr>
            <a:spLocks noGrp="1" noChangeArrowheads="1"/>
          </p:cNvSpPr>
          <p:nvPr>
            <p:ph type="body" idx="1"/>
          </p:nvPr>
        </p:nvSpPr>
        <p:spPr>
          <a:xfrm>
            <a:off x="457200" y="2133600"/>
            <a:ext cx="8229600" cy="3962400"/>
          </a:xfrm>
        </p:spPr>
        <p:txBody>
          <a:bodyPr/>
          <a:lstStyle/>
          <a:p>
            <a:r>
              <a:rPr lang="en-US" altLang="en-US" sz="2600"/>
              <a:t>Independent</a:t>
            </a:r>
          </a:p>
          <a:p>
            <a:endParaRPr lang="en-US" altLang="en-US" sz="2600"/>
          </a:p>
          <a:p>
            <a:r>
              <a:rPr lang="en-US" altLang="en-US" sz="2600"/>
              <a:t>Dependent</a:t>
            </a:r>
          </a:p>
          <a:p>
            <a:endParaRPr lang="en-US" altLang="en-US" sz="2600"/>
          </a:p>
          <a:p>
            <a:r>
              <a:rPr lang="en-US" altLang="en-US" sz="2600"/>
              <a:t>Interdependent</a:t>
            </a:r>
          </a:p>
        </p:txBody>
      </p:sp>
      <p:sp>
        <p:nvSpPr>
          <p:cNvPr id="5" name="Footer Placeholder 2">
            <a:extLst>
              <a:ext uri="{FF2B5EF4-FFF2-40B4-BE49-F238E27FC236}">
                <a16:creationId xmlns:a16="http://schemas.microsoft.com/office/drawing/2014/main" id="{423F272D-A0C9-41A9-A697-510606D477D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BAD0BF2-60DA-40F7-B667-37C7886882D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B20E8D1-D6E4-4C4D-8899-6E419298E1EF}" type="slidenum">
              <a:rPr lang="en-US" altLang="en-US" smtClean="0"/>
              <a:pPr>
                <a:defRPr/>
              </a:pPr>
              <a:t>239</a:t>
            </a:fld>
            <a:endParaRPr lang="en-US" altLang="en-US"/>
          </a:p>
        </p:txBody>
      </p:sp>
      <p:sp>
        <p:nvSpPr>
          <p:cNvPr id="111618" name="Rectangle 2">
            <a:extLst>
              <a:ext uri="{FF2B5EF4-FFF2-40B4-BE49-F238E27FC236}">
                <a16:creationId xmlns:a16="http://schemas.microsoft.com/office/drawing/2014/main" id="{014407AD-10E3-4354-AFA4-6E8D9E929808}"/>
              </a:ext>
            </a:extLst>
          </p:cNvPr>
          <p:cNvSpPr>
            <a:spLocks noGrp="1" noChangeArrowheads="1"/>
          </p:cNvSpPr>
          <p:nvPr>
            <p:ph type="title"/>
          </p:nvPr>
        </p:nvSpPr>
        <p:spPr>
          <a:xfrm>
            <a:off x="0" y="0"/>
            <a:ext cx="9144000" cy="1143000"/>
          </a:xfrm>
        </p:spPr>
        <p:txBody>
          <a:bodyPr/>
          <a:lstStyle/>
          <a:p>
            <a:pPr>
              <a:defRPr/>
            </a:pPr>
            <a:r>
              <a:rPr lang="en-US" altLang="en-US" dirty="0"/>
              <a:t>Interdependence Affects Outcomes</a:t>
            </a:r>
          </a:p>
        </p:txBody>
      </p:sp>
      <p:sp>
        <p:nvSpPr>
          <p:cNvPr id="401412" name="Rectangle 3">
            <a:extLst>
              <a:ext uri="{FF2B5EF4-FFF2-40B4-BE49-F238E27FC236}">
                <a16:creationId xmlns:a16="http://schemas.microsoft.com/office/drawing/2014/main" id="{1212F7AE-19D8-48A3-ABC7-475CBD296E96}"/>
              </a:ext>
            </a:extLst>
          </p:cNvPr>
          <p:cNvSpPr>
            <a:spLocks noGrp="1" noChangeArrowheads="1"/>
          </p:cNvSpPr>
          <p:nvPr>
            <p:ph type="body" idx="1"/>
          </p:nvPr>
        </p:nvSpPr>
        <p:spPr/>
        <p:txBody>
          <a:bodyPr/>
          <a:lstStyle/>
          <a:p>
            <a:pPr>
              <a:buFontTx/>
              <a:buNone/>
            </a:pPr>
            <a:endParaRPr lang="en-US" altLang="en-US" sz="2600"/>
          </a:p>
          <a:p>
            <a:pPr>
              <a:buFontTx/>
              <a:buNone/>
            </a:pPr>
            <a:r>
              <a:rPr lang="en-US" altLang="en-US" sz="2600"/>
              <a:t>   The interdependence of people’s goals, and the structure of the situation in which they are going to negotiate, strongly shapes negotiation processes and outcomes</a:t>
            </a:r>
          </a:p>
          <a:p>
            <a:endParaRPr lang="en-US" altLang="en-US" sz="2600"/>
          </a:p>
        </p:txBody>
      </p:sp>
      <p:sp>
        <p:nvSpPr>
          <p:cNvPr id="5" name="Footer Placeholder 2">
            <a:extLst>
              <a:ext uri="{FF2B5EF4-FFF2-40B4-BE49-F238E27FC236}">
                <a16:creationId xmlns:a16="http://schemas.microsoft.com/office/drawing/2014/main" id="{1EC85EC7-52D4-4C57-864B-D518F71FD8F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5FBA3FE5-3527-4947-92E5-C6B542214ADF}"/>
              </a:ext>
            </a:extLst>
          </p:cNvPr>
          <p:cNvSpPr>
            <a:spLocks noGrp="1" noChangeArrowheads="1"/>
          </p:cNvSpPr>
          <p:nvPr>
            <p:ph type="title"/>
          </p:nvPr>
        </p:nvSpPr>
        <p:spPr/>
        <p:txBody>
          <a:bodyPr/>
          <a:lstStyle/>
          <a:p>
            <a:pPr eaLnBrk="1" hangingPunct="1">
              <a:defRPr/>
            </a:pPr>
            <a:r>
              <a:rPr lang="en-US"/>
              <a:t>Change Bargaining</a:t>
            </a:r>
          </a:p>
        </p:txBody>
      </p:sp>
      <p:sp>
        <p:nvSpPr>
          <p:cNvPr id="43011" name="Rectangle 3">
            <a:extLst>
              <a:ext uri="{FF2B5EF4-FFF2-40B4-BE49-F238E27FC236}">
                <a16:creationId xmlns:a16="http://schemas.microsoft.com/office/drawing/2014/main" id="{2888ED18-93F7-4DA5-8784-BF54CEC3CB54}"/>
              </a:ext>
            </a:extLst>
          </p:cNvPr>
          <p:cNvSpPr>
            <a:spLocks noGrp="1" noChangeArrowheads="1"/>
          </p:cNvSpPr>
          <p:nvPr>
            <p:ph type="body" idx="1"/>
          </p:nvPr>
        </p:nvSpPr>
        <p:spPr/>
        <p:txBody>
          <a:bodyPr/>
          <a:lstStyle/>
          <a:p>
            <a:pPr eaLnBrk="1" hangingPunct="1"/>
            <a:r>
              <a:rPr lang="en-US" altLang="en-US" sz="2400" i="1"/>
              <a:t>§ 7103 (a)(12)</a:t>
            </a:r>
          </a:p>
          <a:p>
            <a:pPr eaLnBrk="1" hangingPunct="1">
              <a:buFontTx/>
              <a:buNone/>
            </a:pPr>
            <a:r>
              <a:rPr lang="en-US" altLang="en-US" sz="2400" i="1"/>
              <a:t>	… and to consult and bargain … the conditions of employment affecting such employees …</a:t>
            </a:r>
          </a:p>
          <a:p>
            <a:pPr eaLnBrk="1" hangingPunct="1"/>
            <a:r>
              <a:rPr lang="en-US" altLang="en-US" sz="2400" i="1"/>
              <a:t>§ 7117 (d)(2)  </a:t>
            </a:r>
          </a:p>
          <a:p>
            <a:pPr eaLnBrk="1" hangingPunct="1">
              <a:buFontTx/>
              <a:buNone/>
            </a:pPr>
            <a:r>
              <a:rPr lang="en-US" altLang="en-US" sz="2400" i="1"/>
              <a:t>	A labor organization .... shall-- </a:t>
            </a:r>
          </a:p>
          <a:p>
            <a:pPr lvl="1" eaLnBrk="1" hangingPunct="1">
              <a:buFontTx/>
              <a:buNone/>
            </a:pPr>
            <a:r>
              <a:rPr lang="en-US" altLang="en-US" sz="2400" i="1"/>
              <a:t>	(A)   be informed of any substantive change in conditions of employment proposed by the agency, and </a:t>
            </a:r>
          </a:p>
          <a:p>
            <a:pPr lvl="1" eaLnBrk="1" hangingPunct="1">
              <a:buFontTx/>
              <a:buNone/>
            </a:pPr>
            <a:r>
              <a:rPr lang="en-US" altLang="en-US" sz="2400" i="1"/>
              <a:t>	(B)  shall be permitted reasonable time to present its views and recommendations regarding the changes. </a:t>
            </a:r>
          </a:p>
          <a:p>
            <a:pPr eaLnBrk="1" hangingPunct="1"/>
            <a:endParaRPr lang="en-US" altLang="en-US" sz="2400"/>
          </a:p>
        </p:txBody>
      </p:sp>
      <p:sp>
        <p:nvSpPr>
          <p:cNvPr id="2" name="Slide Number Placeholder 1">
            <a:extLst>
              <a:ext uri="{FF2B5EF4-FFF2-40B4-BE49-F238E27FC236}">
                <a16:creationId xmlns:a16="http://schemas.microsoft.com/office/drawing/2014/main" id="{CB8802FA-E83A-45C3-8DA4-F4E85A4F761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2C39CEA-C29B-4D96-8709-4B810400E6F1}" type="slidenum">
              <a:rPr lang="en-US" altLang="en-US" smtClean="0"/>
              <a:pPr>
                <a:defRPr/>
              </a:pPr>
              <a:t>24</a:t>
            </a:fld>
            <a:endParaRPr lang="en-US" altLang="en-US"/>
          </a:p>
        </p:txBody>
      </p:sp>
      <p:sp>
        <p:nvSpPr>
          <p:cNvPr id="5" name="Footer Placeholder 2">
            <a:extLst>
              <a:ext uri="{FF2B5EF4-FFF2-40B4-BE49-F238E27FC236}">
                <a16:creationId xmlns:a16="http://schemas.microsoft.com/office/drawing/2014/main" id="{7C3C0891-3A30-458F-A349-63CE698B7CF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0084F55-1F15-4CAD-B395-30D4FE34313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BDCFD5B-512D-4EDC-85FA-4AAA85C44865}" type="slidenum">
              <a:rPr lang="en-US" altLang="en-US" smtClean="0"/>
              <a:pPr>
                <a:defRPr/>
              </a:pPr>
              <a:t>240</a:t>
            </a:fld>
            <a:endParaRPr lang="en-US" altLang="en-US"/>
          </a:p>
        </p:txBody>
      </p:sp>
      <p:sp>
        <p:nvSpPr>
          <p:cNvPr id="117762" name="Rectangle 2">
            <a:extLst>
              <a:ext uri="{FF2B5EF4-FFF2-40B4-BE49-F238E27FC236}">
                <a16:creationId xmlns:a16="http://schemas.microsoft.com/office/drawing/2014/main" id="{523894B6-637B-404E-A41C-6608F287B97A}"/>
              </a:ext>
            </a:extLst>
          </p:cNvPr>
          <p:cNvSpPr>
            <a:spLocks noGrp="1" noChangeArrowheads="1"/>
          </p:cNvSpPr>
          <p:nvPr>
            <p:ph type="title"/>
          </p:nvPr>
        </p:nvSpPr>
        <p:spPr>
          <a:xfrm>
            <a:off x="0" y="-9525"/>
            <a:ext cx="9144000" cy="1152525"/>
          </a:xfrm>
        </p:spPr>
        <p:txBody>
          <a:bodyPr/>
          <a:lstStyle/>
          <a:p>
            <a:pPr>
              <a:defRPr/>
            </a:pPr>
            <a:r>
              <a:rPr lang="en-US" altLang="en-US" dirty="0"/>
              <a:t>Mutual Adjustment</a:t>
            </a:r>
          </a:p>
        </p:txBody>
      </p:sp>
      <p:sp>
        <p:nvSpPr>
          <p:cNvPr id="403460" name="Rectangle 3">
            <a:extLst>
              <a:ext uri="{FF2B5EF4-FFF2-40B4-BE49-F238E27FC236}">
                <a16:creationId xmlns:a16="http://schemas.microsoft.com/office/drawing/2014/main" id="{9EDE214F-56FA-4A7D-BB90-07698270C539}"/>
              </a:ext>
            </a:extLst>
          </p:cNvPr>
          <p:cNvSpPr>
            <a:spLocks noGrp="1" noChangeArrowheads="1"/>
          </p:cNvSpPr>
          <p:nvPr>
            <p:ph type="body" idx="1"/>
          </p:nvPr>
        </p:nvSpPr>
        <p:spPr/>
        <p:txBody>
          <a:bodyPr/>
          <a:lstStyle/>
          <a:p>
            <a:r>
              <a:rPr lang="en-US" altLang="en-US" sz="2600"/>
              <a:t>Parties who are interdependent must find a way to resolve their differences</a:t>
            </a:r>
          </a:p>
          <a:p>
            <a:endParaRPr lang="en-US" altLang="en-US" sz="2600"/>
          </a:p>
          <a:p>
            <a:r>
              <a:rPr lang="en-US" altLang="en-US" sz="2600"/>
              <a:t>Both parties can influence the other’s outcomes and decisions, and their own outcomes and decisions can be influenced by the other</a:t>
            </a:r>
          </a:p>
          <a:p>
            <a:endParaRPr lang="en-US" altLang="en-US" sz="2600"/>
          </a:p>
          <a:p>
            <a:r>
              <a:rPr lang="en-US" altLang="en-US" sz="2600"/>
              <a:t>Mutual adjustment is one of the key causes of the changes that occur during a negotiation</a:t>
            </a:r>
          </a:p>
        </p:txBody>
      </p:sp>
      <p:sp>
        <p:nvSpPr>
          <p:cNvPr id="5" name="Footer Placeholder 2">
            <a:extLst>
              <a:ext uri="{FF2B5EF4-FFF2-40B4-BE49-F238E27FC236}">
                <a16:creationId xmlns:a16="http://schemas.microsoft.com/office/drawing/2014/main" id="{E00DCFC2-448D-4804-92C7-473E0772426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95B665C-2926-41C4-9415-4B08092BADA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F6AA7FD-6FFE-4A1E-B8FD-B6A035772368}" type="slidenum">
              <a:rPr lang="en-US" altLang="en-US" smtClean="0"/>
              <a:pPr>
                <a:defRPr/>
              </a:pPr>
              <a:t>241</a:t>
            </a:fld>
            <a:endParaRPr lang="en-US" altLang="en-US"/>
          </a:p>
        </p:txBody>
      </p:sp>
      <p:sp>
        <p:nvSpPr>
          <p:cNvPr id="123906" name="Rectangle 2">
            <a:extLst>
              <a:ext uri="{FF2B5EF4-FFF2-40B4-BE49-F238E27FC236}">
                <a16:creationId xmlns:a16="http://schemas.microsoft.com/office/drawing/2014/main" id="{7F8C4061-B94C-49DF-A453-C6CB3DB868C3}"/>
              </a:ext>
            </a:extLst>
          </p:cNvPr>
          <p:cNvSpPr>
            <a:spLocks noGrp="1" noChangeArrowheads="1"/>
          </p:cNvSpPr>
          <p:nvPr>
            <p:ph type="title"/>
          </p:nvPr>
        </p:nvSpPr>
        <p:spPr>
          <a:xfrm>
            <a:off x="-14288" y="190500"/>
            <a:ext cx="9158288" cy="1143000"/>
          </a:xfrm>
        </p:spPr>
        <p:txBody>
          <a:bodyPr/>
          <a:lstStyle/>
          <a:p>
            <a:pPr>
              <a:defRPr/>
            </a:pPr>
            <a:r>
              <a:rPr lang="en-US" altLang="en-US" dirty="0"/>
              <a:t>Two Dilemmas in Mutual Adjustment</a:t>
            </a:r>
          </a:p>
        </p:txBody>
      </p:sp>
      <p:sp>
        <p:nvSpPr>
          <p:cNvPr id="405508" name="Rectangle 3">
            <a:extLst>
              <a:ext uri="{FF2B5EF4-FFF2-40B4-BE49-F238E27FC236}">
                <a16:creationId xmlns:a16="http://schemas.microsoft.com/office/drawing/2014/main" id="{6E1EB00B-0C1B-4E7A-9061-8D9174E25957}"/>
              </a:ext>
            </a:extLst>
          </p:cNvPr>
          <p:cNvSpPr>
            <a:spLocks noGrp="1" noChangeArrowheads="1"/>
          </p:cNvSpPr>
          <p:nvPr>
            <p:ph type="body" idx="1"/>
          </p:nvPr>
        </p:nvSpPr>
        <p:spPr>
          <a:xfrm>
            <a:off x="457200" y="2133600"/>
            <a:ext cx="8229600" cy="3962400"/>
          </a:xfrm>
        </p:spPr>
        <p:txBody>
          <a:bodyPr/>
          <a:lstStyle/>
          <a:p>
            <a:r>
              <a:rPr lang="en-US" altLang="en-US" sz="2600"/>
              <a:t>Dilemma of Honesty – how much truth to tell the other party</a:t>
            </a:r>
          </a:p>
          <a:p>
            <a:endParaRPr lang="en-US" altLang="en-US" sz="2600"/>
          </a:p>
          <a:p>
            <a:r>
              <a:rPr lang="en-US" altLang="en-US" sz="2600"/>
              <a:t>Dilemma of Trust – how much should negotiators believe what the other party tells them</a:t>
            </a:r>
          </a:p>
        </p:txBody>
      </p:sp>
      <p:sp>
        <p:nvSpPr>
          <p:cNvPr id="5" name="Footer Placeholder 2">
            <a:extLst>
              <a:ext uri="{FF2B5EF4-FFF2-40B4-BE49-F238E27FC236}">
                <a16:creationId xmlns:a16="http://schemas.microsoft.com/office/drawing/2014/main" id="{4D2BD406-86B6-4CE6-A1B4-036BCF66569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DF5EB9C-3257-44BA-9F99-B2F8945EBC9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ED00CCB-CB2C-45BC-9B41-81C9E8538C36}" type="slidenum">
              <a:rPr lang="en-US" altLang="en-US" smtClean="0"/>
              <a:pPr>
                <a:defRPr/>
              </a:pPr>
              <a:t>242</a:t>
            </a:fld>
            <a:endParaRPr lang="en-US" altLang="en-US"/>
          </a:p>
        </p:txBody>
      </p:sp>
      <p:sp>
        <p:nvSpPr>
          <p:cNvPr id="125954" name="Rectangle 2">
            <a:extLst>
              <a:ext uri="{FF2B5EF4-FFF2-40B4-BE49-F238E27FC236}">
                <a16:creationId xmlns:a16="http://schemas.microsoft.com/office/drawing/2014/main" id="{EE7E5E0C-7064-492E-AB96-14973A22931A}"/>
              </a:ext>
            </a:extLst>
          </p:cNvPr>
          <p:cNvSpPr>
            <a:spLocks noGrp="1" noChangeArrowheads="1"/>
          </p:cNvSpPr>
          <p:nvPr>
            <p:ph type="title"/>
          </p:nvPr>
        </p:nvSpPr>
        <p:spPr>
          <a:xfrm>
            <a:off x="0" y="28575"/>
            <a:ext cx="9144000" cy="1143000"/>
          </a:xfrm>
        </p:spPr>
        <p:txBody>
          <a:bodyPr/>
          <a:lstStyle/>
          <a:p>
            <a:pPr>
              <a:defRPr/>
            </a:pPr>
            <a:r>
              <a:rPr lang="en-US" altLang="en-US" dirty="0"/>
              <a:t>Trust and Honesty in Negotiations</a:t>
            </a:r>
          </a:p>
        </p:txBody>
      </p:sp>
      <p:sp>
        <p:nvSpPr>
          <p:cNvPr id="407556" name="Rectangle 3">
            <a:extLst>
              <a:ext uri="{FF2B5EF4-FFF2-40B4-BE49-F238E27FC236}">
                <a16:creationId xmlns:a16="http://schemas.microsoft.com/office/drawing/2014/main" id="{5927287D-AFE5-40CB-9B56-B8AEAE2D09D9}"/>
              </a:ext>
            </a:extLst>
          </p:cNvPr>
          <p:cNvSpPr>
            <a:spLocks noGrp="1" noChangeArrowheads="1"/>
          </p:cNvSpPr>
          <p:nvPr>
            <p:ph type="body" idx="1"/>
          </p:nvPr>
        </p:nvSpPr>
        <p:spPr>
          <a:xfrm>
            <a:off x="266700" y="1143000"/>
            <a:ext cx="8610600" cy="5562600"/>
          </a:xfrm>
        </p:spPr>
        <p:txBody>
          <a:bodyPr/>
          <a:lstStyle/>
          <a:p>
            <a:pPr>
              <a:lnSpc>
                <a:spcPct val="90000"/>
              </a:lnSpc>
            </a:pPr>
            <a:r>
              <a:rPr lang="en-US" altLang="en-US" sz="2400"/>
              <a:t>Outcome perceptions can be shaped by managing how the receiver views the proposed result.</a:t>
            </a:r>
          </a:p>
          <a:p>
            <a:pPr>
              <a:lnSpc>
                <a:spcPct val="90000"/>
              </a:lnSpc>
            </a:pPr>
            <a:endParaRPr lang="en-US" altLang="en-US" sz="2400"/>
          </a:p>
          <a:p>
            <a:pPr>
              <a:lnSpc>
                <a:spcPct val="90000"/>
              </a:lnSpc>
            </a:pPr>
            <a:r>
              <a:rPr lang="en-US" altLang="en-US" sz="2400"/>
              <a:t>Perceptions of the trustworthiness and credibility of the process can be enhanced by conveying images that signal fairness and reciprocity in proposals and concessions.</a:t>
            </a:r>
          </a:p>
          <a:p>
            <a:pPr>
              <a:lnSpc>
                <a:spcPct val="90000"/>
              </a:lnSpc>
            </a:pPr>
            <a:endParaRPr lang="en-US" altLang="en-US" sz="2400"/>
          </a:p>
          <a:p>
            <a:pPr>
              <a:lnSpc>
                <a:spcPct val="90000"/>
              </a:lnSpc>
            </a:pPr>
            <a:r>
              <a:rPr lang="en-US" altLang="en-US" sz="2400"/>
              <a:t>When people make a concession, they trust the other party and process far more if a concession is returned.</a:t>
            </a:r>
          </a:p>
          <a:p>
            <a:pPr>
              <a:lnSpc>
                <a:spcPct val="90000"/>
              </a:lnSpc>
            </a:pPr>
            <a:endParaRPr lang="en-US" altLang="en-US" sz="2400"/>
          </a:p>
          <a:p>
            <a:pPr>
              <a:lnSpc>
                <a:spcPct val="90000"/>
              </a:lnSpc>
            </a:pPr>
            <a:r>
              <a:rPr lang="en-US" altLang="en-US" sz="2400"/>
              <a:t>Satisfaction with negotiations is as much determined by the process through which an agreement is reached as with the actual outcome obtained.</a:t>
            </a:r>
          </a:p>
        </p:txBody>
      </p:sp>
      <p:sp>
        <p:nvSpPr>
          <p:cNvPr id="5" name="Footer Placeholder 2">
            <a:extLst>
              <a:ext uri="{FF2B5EF4-FFF2-40B4-BE49-F238E27FC236}">
                <a16:creationId xmlns:a16="http://schemas.microsoft.com/office/drawing/2014/main" id="{70B4266E-7828-4494-A240-492A5831C78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2E0E4A3-243C-41D6-AA65-571E61C8D1D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FA84862-36AF-4174-9439-73A872149CBE}" type="slidenum">
              <a:rPr lang="en-US" altLang="en-US" smtClean="0"/>
              <a:pPr>
                <a:defRPr/>
              </a:pPr>
              <a:t>243</a:t>
            </a:fld>
            <a:endParaRPr lang="en-US" altLang="en-US"/>
          </a:p>
        </p:txBody>
      </p:sp>
      <p:sp>
        <p:nvSpPr>
          <p:cNvPr id="409603" name="Rectangle 3">
            <a:extLst>
              <a:ext uri="{FF2B5EF4-FFF2-40B4-BE49-F238E27FC236}">
                <a16:creationId xmlns:a16="http://schemas.microsoft.com/office/drawing/2014/main" id="{2F0DBC5A-C60C-43B5-A24B-D4F1E57744EE}"/>
              </a:ext>
            </a:extLst>
          </p:cNvPr>
          <p:cNvSpPr>
            <a:spLocks noGrp="1" noChangeArrowheads="1"/>
          </p:cNvSpPr>
          <p:nvPr>
            <p:ph type="body" idx="4294967295"/>
          </p:nvPr>
        </p:nvSpPr>
        <p:spPr>
          <a:xfrm>
            <a:off x="304800" y="1600200"/>
            <a:ext cx="8610600" cy="3432175"/>
          </a:xfrm>
        </p:spPr>
        <p:txBody>
          <a:bodyPr/>
          <a:lstStyle/>
          <a:p>
            <a:pPr>
              <a:buFontTx/>
              <a:buNone/>
            </a:pPr>
            <a:r>
              <a:rPr lang="en-US" altLang="en-US" sz="2400"/>
              <a:t>	There are two ways in which the parties to the negotiation can try to meet their needs.  They can each try to claim as large a share of the available benefits for themselves… or, they can try to increase the total amount of benefits available to everyone.</a:t>
            </a:r>
          </a:p>
          <a:p>
            <a:pPr>
              <a:spcBef>
                <a:spcPct val="50000"/>
              </a:spcBef>
              <a:buFontTx/>
              <a:buNone/>
            </a:pPr>
            <a:r>
              <a:rPr lang="en-US" altLang="en-US" sz="2400" i="1">
                <a:solidFill>
                  <a:srgbClr val="FFFFFF"/>
                </a:solidFill>
              </a:rPr>
              <a:t>   </a:t>
            </a:r>
            <a:r>
              <a:rPr lang="en-US" altLang="en-US" sz="2400" i="1" u="sng">
                <a:solidFill>
                  <a:srgbClr val="FFFFFF"/>
                </a:solidFill>
              </a:rPr>
              <a:t>Each of these approaches can be found in almost all negotiations</a:t>
            </a:r>
          </a:p>
          <a:p>
            <a:pPr>
              <a:buFontTx/>
              <a:buNone/>
            </a:pPr>
            <a:endParaRPr lang="en-US" altLang="en-US" sz="2400"/>
          </a:p>
        </p:txBody>
      </p:sp>
      <p:sp>
        <p:nvSpPr>
          <p:cNvPr id="409604" name="Text Box 4">
            <a:extLst>
              <a:ext uri="{FF2B5EF4-FFF2-40B4-BE49-F238E27FC236}">
                <a16:creationId xmlns:a16="http://schemas.microsoft.com/office/drawing/2014/main" id="{10884591-B2D0-4F1E-8BDA-03540E65F5E5}"/>
              </a:ext>
            </a:extLst>
          </p:cNvPr>
          <p:cNvSpPr txBox="1">
            <a:spLocks noChangeArrowheads="1"/>
          </p:cNvSpPr>
          <p:nvPr/>
        </p:nvSpPr>
        <p:spPr bwMode="auto">
          <a:xfrm>
            <a:off x="1431925" y="54752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800">
              <a:solidFill>
                <a:srgbClr val="FFFFFF"/>
              </a:solidFill>
            </a:endParaRPr>
          </a:p>
        </p:txBody>
      </p:sp>
      <p:sp>
        <p:nvSpPr>
          <p:cNvPr id="409605" name="Text Box 6">
            <a:extLst>
              <a:ext uri="{FF2B5EF4-FFF2-40B4-BE49-F238E27FC236}">
                <a16:creationId xmlns:a16="http://schemas.microsoft.com/office/drawing/2014/main" id="{093149B3-DB0E-4767-A85C-40F3690F10E2}"/>
              </a:ext>
            </a:extLst>
          </p:cNvPr>
          <p:cNvSpPr txBox="1">
            <a:spLocks noChangeArrowheads="1"/>
          </p:cNvSpPr>
          <p:nvPr/>
        </p:nvSpPr>
        <p:spPr bwMode="auto">
          <a:xfrm>
            <a:off x="7146925" y="54752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800">
              <a:solidFill>
                <a:srgbClr val="FFFFFF"/>
              </a:solidFill>
            </a:endParaRPr>
          </a:p>
        </p:txBody>
      </p:sp>
      <p:pic>
        <p:nvPicPr>
          <p:cNvPr id="409606" name="Picture 7" descr="bd05069_">
            <a:extLst>
              <a:ext uri="{FF2B5EF4-FFF2-40B4-BE49-F238E27FC236}">
                <a16:creationId xmlns:a16="http://schemas.microsoft.com/office/drawing/2014/main" id="{E180561E-32E7-403B-83A9-0F719BCFA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71963"/>
            <a:ext cx="1905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7" name="Text Box 8">
            <a:extLst>
              <a:ext uri="{FF2B5EF4-FFF2-40B4-BE49-F238E27FC236}">
                <a16:creationId xmlns:a16="http://schemas.microsoft.com/office/drawing/2014/main" id="{B06BB3C1-08AB-4805-931B-B493DE77DD64}"/>
              </a:ext>
            </a:extLst>
          </p:cNvPr>
          <p:cNvSpPr txBox="1">
            <a:spLocks noChangeArrowheads="1"/>
          </p:cNvSpPr>
          <p:nvPr/>
        </p:nvSpPr>
        <p:spPr bwMode="auto">
          <a:xfrm>
            <a:off x="0" y="198438"/>
            <a:ext cx="9144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4400"/>
              <a:t>Two Ways to Negotiate</a:t>
            </a:r>
          </a:p>
        </p:txBody>
      </p:sp>
      <p:sp>
        <p:nvSpPr>
          <p:cNvPr id="8" name="Footer Placeholder 2">
            <a:extLst>
              <a:ext uri="{FF2B5EF4-FFF2-40B4-BE49-F238E27FC236}">
                <a16:creationId xmlns:a16="http://schemas.microsoft.com/office/drawing/2014/main" id="{4B3935C2-6CC9-45A8-8569-CEE150D20DA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1E2F9E-2BD9-488F-B368-F3B3E33D735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32BF6B7-F056-45A0-AE82-86A1F0AFD8CE}" type="slidenum">
              <a:rPr lang="en-US" altLang="en-US" smtClean="0"/>
              <a:pPr>
                <a:defRPr/>
              </a:pPr>
              <a:t>244</a:t>
            </a:fld>
            <a:endParaRPr lang="en-US" altLang="en-US"/>
          </a:p>
        </p:txBody>
      </p:sp>
      <p:sp>
        <p:nvSpPr>
          <p:cNvPr id="9218" name="Rectangle 2">
            <a:extLst>
              <a:ext uri="{FF2B5EF4-FFF2-40B4-BE49-F238E27FC236}">
                <a16:creationId xmlns:a16="http://schemas.microsoft.com/office/drawing/2014/main" id="{240D819F-1358-4176-AC4F-9AC4F6E2B562}"/>
              </a:ext>
            </a:extLst>
          </p:cNvPr>
          <p:cNvSpPr>
            <a:spLocks noGrp="1" noChangeArrowheads="1"/>
          </p:cNvSpPr>
          <p:nvPr>
            <p:ph type="title" idx="4294967295"/>
          </p:nvPr>
        </p:nvSpPr>
        <p:spPr>
          <a:xfrm>
            <a:off x="0" y="0"/>
            <a:ext cx="9144000" cy="1143000"/>
          </a:xfrm>
        </p:spPr>
        <p:txBody>
          <a:bodyPr/>
          <a:lstStyle/>
          <a:p>
            <a:pPr>
              <a:defRPr/>
            </a:pPr>
            <a:r>
              <a:rPr lang="en-US" altLang="en-US" dirty="0"/>
              <a:t>Integrative Bargaining</a:t>
            </a:r>
          </a:p>
        </p:txBody>
      </p:sp>
      <p:sp>
        <p:nvSpPr>
          <p:cNvPr id="9219" name="Rectangle 3">
            <a:extLst>
              <a:ext uri="{FF2B5EF4-FFF2-40B4-BE49-F238E27FC236}">
                <a16:creationId xmlns:a16="http://schemas.microsoft.com/office/drawing/2014/main" id="{306309E8-52E9-4CA6-834D-AE41661ACC33}"/>
              </a:ext>
            </a:extLst>
          </p:cNvPr>
          <p:cNvSpPr>
            <a:spLocks noGrp="1" noChangeArrowheads="1"/>
          </p:cNvSpPr>
          <p:nvPr>
            <p:ph type="body" idx="4294967295"/>
          </p:nvPr>
        </p:nvSpPr>
        <p:spPr>
          <a:xfrm>
            <a:off x="0" y="1600200"/>
            <a:ext cx="8991600" cy="5943600"/>
          </a:xfrm>
        </p:spPr>
        <p:txBody>
          <a:bodyPr/>
          <a:lstStyle/>
          <a:p>
            <a:pPr>
              <a:lnSpc>
                <a:spcPct val="80000"/>
              </a:lnSpc>
              <a:buFontTx/>
              <a:buNone/>
              <a:defRPr/>
            </a:pPr>
            <a:r>
              <a:rPr lang="en-US" altLang="en-US" sz="2000" dirty="0"/>
              <a:t>     People can try to meet their needs through increasing what is available to all and making sure everyone's needs are adequately addressed.</a:t>
            </a:r>
          </a:p>
          <a:p>
            <a:pPr>
              <a:lnSpc>
                <a:spcPct val="80000"/>
              </a:lnSpc>
              <a:buFontTx/>
              <a:buNone/>
              <a:defRPr/>
            </a:pPr>
            <a:endParaRPr lang="en-US" altLang="en-US" sz="2000" dirty="0"/>
          </a:p>
          <a:p>
            <a:pPr>
              <a:lnSpc>
                <a:spcPct val="80000"/>
              </a:lnSpc>
              <a:buFontTx/>
              <a:buNone/>
              <a:defRPr/>
            </a:pPr>
            <a:r>
              <a:rPr lang="en-US" altLang="en-US" sz="2000" dirty="0"/>
              <a:t>	When parties’ goals are linked so that one person’s goal achievement helps others achieve their goals, it is a mutual gains situation, where there is a positive correlation between the goal  attainment of both parties.</a:t>
            </a:r>
          </a:p>
          <a:p>
            <a:pPr>
              <a:lnSpc>
                <a:spcPct val="80000"/>
              </a:lnSpc>
              <a:buFontTx/>
              <a:buNone/>
              <a:defRPr/>
            </a:pPr>
            <a:endParaRPr lang="en-US" altLang="en-US" sz="2000" dirty="0"/>
          </a:p>
          <a:p>
            <a:pPr>
              <a:lnSpc>
                <a:spcPct val="80000"/>
              </a:lnSpc>
              <a:buFontTx/>
              <a:buNone/>
              <a:defRPr/>
            </a:pPr>
            <a:r>
              <a:rPr lang="en-US" altLang="en-US" sz="2000" dirty="0"/>
              <a:t>    To the degree that people are pursuing this integrative dimension, they have a common interest of increasing the pie and their needs are integrated.  </a:t>
            </a:r>
            <a:r>
              <a:rPr lang="en-US" altLang="en-US" sz="2000" dirty="0">
                <a:solidFill>
                  <a:srgbClr val="FFFFFF"/>
                </a:solidFill>
              </a:rPr>
              <a:t>This is termed integrative, principle-based, interest-based or mutual gains bargaining </a:t>
            </a:r>
          </a:p>
          <a:p>
            <a:pPr>
              <a:lnSpc>
                <a:spcPct val="80000"/>
              </a:lnSpc>
              <a:buFontTx/>
              <a:buNone/>
              <a:defRPr/>
            </a:pPr>
            <a:endParaRPr lang="en-US" altLang="en-US" sz="2000" dirty="0">
              <a:solidFill>
                <a:srgbClr val="FFFFFF"/>
              </a:solidFill>
            </a:endParaRPr>
          </a:p>
          <a:p>
            <a:pPr>
              <a:lnSpc>
                <a:spcPct val="80000"/>
              </a:lnSpc>
              <a:buFontTx/>
              <a:buNone/>
              <a:defRPr/>
            </a:pPr>
            <a:r>
              <a:rPr lang="en-US" altLang="en-US" sz="2000" dirty="0"/>
              <a:t>    </a:t>
            </a:r>
            <a:endParaRPr lang="en-US" altLang="en-US" sz="2000" dirty="0">
              <a:solidFill>
                <a:srgbClr val="FFFFFF"/>
              </a:solidFill>
            </a:endParaRPr>
          </a:p>
          <a:p>
            <a:pPr>
              <a:lnSpc>
                <a:spcPct val="80000"/>
              </a:lnSpc>
              <a:defRPr/>
            </a:pPr>
            <a:endParaRPr lang="en-US" altLang="en-US" sz="2000" dirty="0">
              <a:solidFill>
                <a:srgbClr val="FFFFFF"/>
              </a:solidFill>
            </a:endParaRPr>
          </a:p>
          <a:p>
            <a:pPr algn="ctr">
              <a:lnSpc>
                <a:spcPct val="80000"/>
              </a:lnSpc>
              <a:buFontTx/>
              <a:buNone/>
              <a:defRPr/>
            </a:pPr>
            <a:endParaRPr lang="en-US" altLang="en-US" sz="2000" i="1" dirty="0">
              <a:effectLst>
                <a:outerShdw blurRad="38100" dist="38100" dir="2700000" algn="tl">
                  <a:srgbClr val="000000"/>
                </a:outerShdw>
              </a:effectLst>
            </a:endParaRPr>
          </a:p>
          <a:p>
            <a:pPr>
              <a:lnSpc>
                <a:spcPct val="80000"/>
              </a:lnSpc>
              <a:defRPr/>
            </a:pPr>
            <a:endParaRPr lang="en-US" altLang="en-US" sz="2000" b="1" i="1" dirty="0">
              <a:effectLst>
                <a:outerShdw blurRad="38100" dist="38100" dir="2700000" algn="tl">
                  <a:srgbClr val="000000"/>
                </a:outerShdw>
              </a:effectLst>
            </a:endParaRPr>
          </a:p>
        </p:txBody>
      </p:sp>
      <p:sp>
        <p:nvSpPr>
          <p:cNvPr id="5" name="Footer Placeholder 2">
            <a:extLst>
              <a:ext uri="{FF2B5EF4-FFF2-40B4-BE49-F238E27FC236}">
                <a16:creationId xmlns:a16="http://schemas.microsoft.com/office/drawing/2014/main" id="{3286C58E-8E66-4FD7-B31A-D6E03D2D33D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0BA02567-473D-4BEE-BF24-D057D6E8899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5029CA0-AEC2-48DE-8F89-1410CD3DC102}" type="slidenum">
              <a:rPr lang="en-US" altLang="en-US" smtClean="0"/>
              <a:pPr>
                <a:defRPr/>
              </a:pPr>
              <a:t>245</a:t>
            </a:fld>
            <a:endParaRPr lang="en-US" altLang="en-US"/>
          </a:p>
        </p:txBody>
      </p:sp>
      <p:sp>
        <p:nvSpPr>
          <p:cNvPr id="14338" name="Rectangle 2">
            <a:extLst>
              <a:ext uri="{FF2B5EF4-FFF2-40B4-BE49-F238E27FC236}">
                <a16:creationId xmlns:a16="http://schemas.microsoft.com/office/drawing/2014/main" id="{C2924F32-319A-4230-B42A-0C53987A4C21}"/>
              </a:ext>
            </a:extLst>
          </p:cNvPr>
          <p:cNvSpPr>
            <a:spLocks noGrp="1" noChangeArrowheads="1"/>
          </p:cNvSpPr>
          <p:nvPr>
            <p:ph type="title" idx="4294967295"/>
          </p:nvPr>
        </p:nvSpPr>
        <p:spPr>
          <a:xfrm>
            <a:off x="0" y="0"/>
            <a:ext cx="9144000" cy="1143000"/>
          </a:xfrm>
        </p:spPr>
        <p:txBody>
          <a:bodyPr/>
          <a:lstStyle/>
          <a:p>
            <a:pPr>
              <a:defRPr/>
            </a:pPr>
            <a:r>
              <a:rPr lang="en-US" altLang="en-US" dirty="0"/>
              <a:t>THE IMPORTANCE OF YOU</a:t>
            </a:r>
          </a:p>
        </p:txBody>
      </p:sp>
      <p:sp>
        <p:nvSpPr>
          <p:cNvPr id="14339" name="Rectangle 3">
            <a:extLst>
              <a:ext uri="{FF2B5EF4-FFF2-40B4-BE49-F238E27FC236}">
                <a16:creationId xmlns:a16="http://schemas.microsoft.com/office/drawing/2014/main" id="{07E41396-255B-4D63-AF39-266E499A5B2E}"/>
              </a:ext>
            </a:extLst>
          </p:cNvPr>
          <p:cNvSpPr>
            <a:spLocks noGrp="1" noChangeArrowheads="1"/>
          </p:cNvSpPr>
          <p:nvPr>
            <p:ph type="body" idx="4294967295"/>
          </p:nvPr>
        </p:nvSpPr>
        <p:spPr>
          <a:xfrm>
            <a:off x="685800" y="1676400"/>
            <a:ext cx="7772400" cy="4419600"/>
          </a:xfrm>
        </p:spPr>
        <p:txBody>
          <a:bodyPr/>
          <a:lstStyle/>
          <a:p>
            <a:pPr algn="ctr">
              <a:buFontTx/>
              <a:buNone/>
              <a:defRPr/>
            </a:pPr>
            <a:r>
              <a:rPr lang="en-US" altLang="en-US" sz="2400" dirty="0">
                <a:solidFill>
                  <a:srgbClr val="FFFFFF"/>
                </a:solidFill>
                <a:effectLst>
                  <a:outerShdw blurRad="38100" dist="38100" dir="2700000" algn="tl">
                    <a:srgbClr val="000000"/>
                  </a:outerShdw>
                </a:effectLst>
              </a:rPr>
              <a:t>One of the first choices a negotiator (YOU) has to make is whether to use distributive or integrative bargaining</a:t>
            </a:r>
          </a:p>
        </p:txBody>
      </p:sp>
      <p:sp>
        <p:nvSpPr>
          <p:cNvPr id="411653" name="Line 4">
            <a:extLst>
              <a:ext uri="{FF2B5EF4-FFF2-40B4-BE49-F238E27FC236}">
                <a16:creationId xmlns:a16="http://schemas.microsoft.com/office/drawing/2014/main" id="{6AEC4E0C-B96D-492E-8193-88B281C05FDE}"/>
              </a:ext>
            </a:extLst>
          </p:cNvPr>
          <p:cNvSpPr>
            <a:spLocks noChangeShapeType="1"/>
          </p:cNvSpPr>
          <p:nvPr/>
        </p:nvSpPr>
        <p:spPr bwMode="auto">
          <a:xfrm>
            <a:off x="1303338" y="3681413"/>
            <a:ext cx="6324600" cy="0"/>
          </a:xfrm>
          <a:prstGeom prst="line">
            <a:avLst/>
          </a:prstGeom>
          <a:noFill/>
          <a:ln w="762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1654" name="Text Box 5">
            <a:extLst>
              <a:ext uri="{FF2B5EF4-FFF2-40B4-BE49-F238E27FC236}">
                <a16:creationId xmlns:a16="http://schemas.microsoft.com/office/drawing/2014/main" id="{95DB63B1-7F1C-4D5C-9124-E848C82803F9}"/>
              </a:ext>
            </a:extLst>
          </p:cNvPr>
          <p:cNvSpPr txBox="1">
            <a:spLocks noChangeArrowheads="1"/>
          </p:cNvSpPr>
          <p:nvPr/>
        </p:nvSpPr>
        <p:spPr bwMode="auto">
          <a:xfrm>
            <a:off x="5570538" y="3986213"/>
            <a:ext cx="3048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a:solidFill>
                  <a:srgbClr val="FFFFFF"/>
                </a:solidFill>
              </a:rPr>
              <a:t>Ultra-integrative</a:t>
            </a:r>
          </a:p>
        </p:txBody>
      </p:sp>
      <p:sp>
        <p:nvSpPr>
          <p:cNvPr id="411655" name="Text Box 6">
            <a:extLst>
              <a:ext uri="{FF2B5EF4-FFF2-40B4-BE49-F238E27FC236}">
                <a16:creationId xmlns:a16="http://schemas.microsoft.com/office/drawing/2014/main" id="{435AE66E-670C-413C-98FB-63A2B74E6146}"/>
              </a:ext>
            </a:extLst>
          </p:cNvPr>
          <p:cNvSpPr txBox="1">
            <a:spLocks noChangeArrowheads="1"/>
          </p:cNvSpPr>
          <p:nvPr/>
        </p:nvSpPr>
        <p:spPr bwMode="auto">
          <a:xfrm>
            <a:off x="92075" y="3921125"/>
            <a:ext cx="3192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a:solidFill>
                  <a:srgbClr val="FFFFFF"/>
                </a:solidFill>
              </a:rPr>
              <a:t>Ultra-distributive</a:t>
            </a:r>
          </a:p>
        </p:txBody>
      </p:sp>
      <p:sp>
        <p:nvSpPr>
          <p:cNvPr id="411656" name="Line 7">
            <a:extLst>
              <a:ext uri="{FF2B5EF4-FFF2-40B4-BE49-F238E27FC236}">
                <a16:creationId xmlns:a16="http://schemas.microsoft.com/office/drawing/2014/main" id="{EE2ED410-0B8F-44F6-BB51-E4A2A2D1D96D}"/>
              </a:ext>
            </a:extLst>
          </p:cNvPr>
          <p:cNvSpPr>
            <a:spLocks noChangeShapeType="1"/>
          </p:cNvSpPr>
          <p:nvPr/>
        </p:nvSpPr>
        <p:spPr bwMode="auto">
          <a:xfrm>
            <a:off x="7627938" y="3681413"/>
            <a:ext cx="0" cy="3810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1657" name="Line 8">
            <a:extLst>
              <a:ext uri="{FF2B5EF4-FFF2-40B4-BE49-F238E27FC236}">
                <a16:creationId xmlns:a16="http://schemas.microsoft.com/office/drawing/2014/main" id="{477D5625-7F24-4E2E-B4E8-7613D8DFF4B4}"/>
              </a:ext>
            </a:extLst>
          </p:cNvPr>
          <p:cNvSpPr>
            <a:spLocks noChangeShapeType="1"/>
          </p:cNvSpPr>
          <p:nvPr/>
        </p:nvSpPr>
        <p:spPr bwMode="auto">
          <a:xfrm>
            <a:off x="1303338" y="3681413"/>
            <a:ext cx="0" cy="3048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1658" name="Oval 9">
            <a:extLst>
              <a:ext uri="{FF2B5EF4-FFF2-40B4-BE49-F238E27FC236}">
                <a16:creationId xmlns:a16="http://schemas.microsoft.com/office/drawing/2014/main" id="{0B3CDC69-CA7B-4492-B430-9FC72FF3ED49}"/>
              </a:ext>
            </a:extLst>
          </p:cNvPr>
          <p:cNvSpPr>
            <a:spLocks noChangeArrowheads="1"/>
          </p:cNvSpPr>
          <p:nvPr/>
        </p:nvSpPr>
        <p:spPr bwMode="auto">
          <a:xfrm>
            <a:off x="2903538" y="3224213"/>
            <a:ext cx="3048000" cy="9906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411659" name="Text Box 10">
            <a:extLst>
              <a:ext uri="{FF2B5EF4-FFF2-40B4-BE49-F238E27FC236}">
                <a16:creationId xmlns:a16="http://schemas.microsoft.com/office/drawing/2014/main" id="{8CDBE762-A008-421F-B565-7148C2F71B9C}"/>
              </a:ext>
            </a:extLst>
          </p:cNvPr>
          <p:cNvSpPr txBox="1">
            <a:spLocks noChangeArrowheads="1"/>
          </p:cNvSpPr>
          <p:nvPr/>
        </p:nvSpPr>
        <p:spPr bwMode="auto">
          <a:xfrm>
            <a:off x="3589338" y="2606675"/>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2800">
                <a:solidFill>
                  <a:srgbClr val="FFFFFF"/>
                </a:solidFill>
              </a:rPr>
              <a:t>Versatile</a:t>
            </a:r>
          </a:p>
        </p:txBody>
      </p:sp>
      <p:sp>
        <p:nvSpPr>
          <p:cNvPr id="411660" name="Text Box 11">
            <a:extLst>
              <a:ext uri="{FF2B5EF4-FFF2-40B4-BE49-F238E27FC236}">
                <a16:creationId xmlns:a16="http://schemas.microsoft.com/office/drawing/2014/main" id="{4E51596C-1A9C-408A-B53D-E1E95C407D27}"/>
              </a:ext>
            </a:extLst>
          </p:cNvPr>
          <p:cNvSpPr txBox="1">
            <a:spLocks noChangeArrowheads="1"/>
          </p:cNvSpPr>
          <p:nvPr/>
        </p:nvSpPr>
        <p:spPr bwMode="auto">
          <a:xfrm>
            <a:off x="1570038" y="4679950"/>
            <a:ext cx="5943600"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solidFill>
                  <a:srgbClr val="FFFFFF"/>
                </a:solidFill>
                <a:latin typeface="Humanst521 BT"/>
              </a:rPr>
              <a:t>THE IMPORTANCE OF RANGE</a:t>
            </a:r>
          </a:p>
        </p:txBody>
      </p:sp>
      <p:sp>
        <p:nvSpPr>
          <p:cNvPr id="13" name="Footer Placeholder 2">
            <a:extLst>
              <a:ext uri="{FF2B5EF4-FFF2-40B4-BE49-F238E27FC236}">
                <a16:creationId xmlns:a16="http://schemas.microsoft.com/office/drawing/2014/main" id="{2B4C1767-5DC7-4E59-AA00-A067455EFBA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3AD547-AA76-4F74-90E1-E264BDB2C69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5184BE3-5D22-4105-B733-3A3C9A738A38}" type="slidenum">
              <a:rPr lang="en-US" altLang="en-US" smtClean="0"/>
              <a:pPr>
                <a:defRPr/>
              </a:pPr>
              <a:t>246</a:t>
            </a:fld>
            <a:endParaRPr lang="en-US" altLang="en-US"/>
          </a:p>
        </p:txBody>
      </p:sp>
      <p:sp>
        <p:nvSpPr>
          <p:cNvPr id="9218" name="Rectangle 2">
            <a:extLst>
              <a:ext uri="{FF2B5EF4-FFF2-40B4-BE49-F238E27FC236}">
                <a16:creationId xmlns:a16="http://schemas.microsoft.com/office/drawing/2014/main" id="{3574FFF3-0A06-45B2-B2AE-9290117D4F7C}"/>
              </a:ext>
            </a:extLst>
          </p:cNvPr>
          <p:cNvSpPr>
            <a:spLocks noGrp="1" noChangeArrowheads="1"/>
          </p:cNvSpPr>
          <p:nvPr>
            <p:ph type="title" idx="4294967295"/>
          </p:nvPr>
        </p:nvSpPr>
        <p:spPr/>
        <p:txBody>
          <a:bodyPr/>
          <a:lstStyle/>
          <a:p>
            <a:pPr>
              <a:defRPr/>
            </a:pPr>
            <a:r>
              <a:rPr lang="en-US" altLang="en-US" dirty="0"/>
              <a:t>The Importance of You</a:t>
            </a:r>
          </a:p>
        </p:txBody>
      </p:sp>
      <p:sp>
        <p:nvSpPr>
          <p:cNvPr id="412676" name="Rectangle 3">
            <a:extLst>
              <a:ext uri="{FF2B5EF4-FFF2-40B4-BE49-F238E27FC236}">
                <a16:creationId xmlns:a16="http://schemas.microsoft.com/office/drawing/2014/main" id="{22AE2912-8EDB-463F-ACBF-C28D6EFEA87E}"/>
              </a:ext>
            </a:extLst>
          </p:cNvPr>
          <p:cNvSpPr>
            <a:spLocks noGrp="1" noChangeArrowheads="1"/>
          </p:cNvSpPr>
          <p:nvPr>
            <p:ph type="body" idx="4294967295"/>
          </p:nvPr>
        </p:nvSpPr>
        <p:spPr>
          <a:xfrm>
            <a:off x="304800" y="1981200"/>
            <a:ext cx="8610600" cy="4476750"/>
          </a:xfrm>
        </p:spPr>
        <p:txBody>
          <a:bodyPr/>
          <a:lstStyle/>
          <a:p>
            <a:pPr marL="0" indent="1588">
              <a:buFontTx/>
              <a:buNone/>
            </a:pPr>
            <a:r>
              <a:rPr lang="en-US" altLang="en-US" sz="2600"/>
              <a:t>If you are basically an accommodating, nice person, do not try to be something you are not.  It will not work.   And if you are basically competitive, do not try to convince people you are a saint!  Just be yourself and use the style that fits you more effectively.</a:t>
            </a:r>
          </a:p>
          <a:p>
            <a:pPr marL="0" indent="1588">
              <a:buFontTx/>
              <a:buNone/>
            </a:pPr>
            <a:endParaRPr lang="en-US" altLang="en-US" sz="2600">
              <a:solidFill>
                <a:srgbClr val="FFFF00"/>
              </a:solidFill>
            </a:endParaRPr>
          </a:p>
          <a:p>
            <a:pPr marL="0" indent="1588">
              <a:buFontTx/>
              <a:buNone/>
            </a:pPr>
            <a:r>
              <a:rPr lang="en-US" altLang="en-US" sz="2400">
                <a:solidFill>
                  <a:srgbClr val="FFFF00"/>
                </a:solidFill>
              </a:rPr>
              <a:t>BUT BE CERTAIN YOU DEVELOP A RANGE OF SKILLS</a:t>
            </a:r>
          </a:p>
        </p:txBody>
      </p:sp>
      <p:sp>
        <p:nvSpPr>
          <p:cNvPr id="5" name="Footer Placeholder 2">
            <a:extLst>
              <a:ext uri="{FF2B5EF4-FFF2-40B4-BE49-F238E27FC236}">
                <a16:creationId xmlns:a16="http://schemas.microsoft.com/office/drawing/2014/main" id="{2AF286EE-F578-4B93-8C21-4E03FFB5802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80279FB-91F2-4F81-B31D-90CD45BE990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8C5885A-8BE6-48A1-973D-FB213C932C16}" type="slidenum">
              <a:rPr lang="en-US" altLang="en-US" smtClean="0"/>
              <a:pPr>
                <a:defRPr/>
              </a:pPr>
              <a:t>247</a:t>
            </a:fld>
            <a:endParaRPr lang="en-US" altLang="en-US"/>
          </a:p>
        </p:txBody>
      </p:sp>
      <p:sp>
        <p:nvSpPr>
          <p:cNvPr id="253954" name="Rectangle 2">
            <a:extLst>
              <a:ext uri="{FF2B5EF4-FFF2-40B4-BE49-F238E27FC236}">
                <a16:creationId xmlns:a16="http://schemas.microsoft.com/office/drawing/2014/main" id="{CC9427B0-F5F6-47A2-806E-1463DCBB90A0}"/>
              </a:ext>
            </a:extLst>
          </p:cNvPr>
          <p:cNvSpPr>
            <a:spLocks noGrp="1" noChangeArrowheads="1"/>
          </p:cNvSpPr>
          <p:nvPr>
            <p:ph type="title"/>
          </p:nvPr>
        </p:nvSpPr>
        <p:spPr>
          <a:xfrm>
            <a:off x="457200" y="0"/>
            <a:ext cx="8229600" cy="1143000"/>
          </a:xfrm>
        </p:spPr>
        <p:txBody>
          <a:bodyPr/>
          <a:lstStyle/>
          <a:p>
            <a:pPr>
              <a:defRPr/>
            </a:pPr>
            <a:r>
              <a:rPr lang="en-US" altLang="en-US" dirty="0"/>
              <a:t>Don’t Be Afraid to Ask</a:t>
            </a:r>
          </a:p>
        </p:txBody>
      </p:sp>
      <p:sp>
        <p:nvSpPr>
          <p:cNvPr id="413700" name="Rectangle 3">
            <a:extLst>
              <a:ext uri="{FF2B5EF4-FFF2-40B4-BE49-F238E27FC236}">
                <a16:creationId xmlns:a16="http://schemas.microsoft.com/office/drawing/2014/main" id="{2784FB68-992C-485E-8B4C-D1037B61EF2D}"/>
              </a:ext>
            </a:extLst>
          </p:cNvPr>
          <p:cNvSpPr>
            <a:spLocks noGrp="1" noChangeArrowheads="1"/>
          </p:cNvSpPr>
          <p:nvPr>
            <p:ph type="body" idx="1"/>
          </p:nvPr>
        </p:nvSpPr>
        <p:spPr/>
        <p:txBody>
          <a:bodyPr/>
          <a:lstStyle/>
          <a:p>
            <a:r>
              <a:rPr lang="en-US" altLang="en-US" sz="2600"/>
              <a:t>Never be afraid to ask to negotiate</a:t>
            </a:r>
          </a:p>
          <a:p>
            <a:endParaRPr lang="en-US" altLang="en-US" sz="1600"/>
          </a:p>
          <a:p>
            <a:r>
              <a:rPr lang="en-US" altLang="en-US" sz="2600"/>
              <a:t>Most people fear the thought of negotiating more than the actual process itself</a:t>
            </a:r>
          </a:p>
          <a:p>
            <a:endParaRPr lang="en-US" altLang="en-US" sz="1600"/>
          </a:p>
          <a:p>
            <a:r>
              <a:rPr lang="en-US" altLang="en-US" sz="2600"/>
              <a:t>Negotiation is about getting what your deserve or what is right</a:t>
            </a:r>
          </a:p>
          <a:p>
            <a:endParaRPr lang="en-US" altLang="en-US" sz="1600"/>
          </a:p>
          <a:p>
            <a:r>
              <a:rPr lang="en-US" altLang="en-US" sz="2600"/>
              <a:t>Don’t be afraid of gender differences </a:t>
            </a:r>
          </a:p>
        </p:txBody>
      </p:sp>
      <p:sp>
        <p:nvSpPr>
          <p:cNvPr id="5" name="Footer Placeholder 2">
            <a:extLst>
              <a:ext uri="{FF2B5EF4-FFF2-40B4-BE49-F238E27FC236}">
                <a16:creationId xmlns:a16="http://schemas.microsoft.com/office/drawing/2014/main" id="{CBB7A670-7937-4AD9-9B64-40975C7EB90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1883172-1C6C-493A-8EEB-52418E07210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5C7ECF3-04BB-4574-AA00-6F8BAE670B57}" type="slidenum">
              <a:rPr lang="en-US" altLang="en-US" smtClean="0"/>
              <a:pPr>
                <a:defRPr/>
              </a:pPr>
              <a:t>248</a:t>
            </a:fld>
            <a:endParaRPr lang="en-US" altLang="en-US"/>
          </a:p>
        </p:txBody>
      </p:sp>
      <p:sp>
        <p:nvSpPr>
          <p:cNvPr id="10242" name="Rectangle 2">
            <a:extLst>
              <a:ext uri="{FF2B5EF4-FFF2-40B4-BE49-F238E27FC236}">
                <a16:creationId xmlns:a16="http://schemas.microsoft.com/office/drawing/2014/main" id="{35ED1FA4-6B1B-4EE1-95D5-CD0665FA019E}"/>
              </a:ext>
            </a:extLst>
          </p:cNvPr>
          <p:cNvSpPr>
            <a:spLocks noGrp="1" noChangeArrowheads="1"/>
          </p:cNvSpPr>
          <p:nvPr>
            <p:ph type="title" idx="4294967295"/>
          </p:nvPr>
        </p:nvSpPr>
        <p:spPr>
          <a:xfrm>
            <a:off x="533400" y="914400"/>
            <a:ext cx="8077200" cy="4572000"/>
          </a:xfrm>
        </p:spPr>
        <p:txBody>
          <a:bodyPr/>
          <a:lstStyle/>
          <a:p>
            <a:pPr>
              <a:defRPr/>
            </a:pPr>
            <a:r>
              <a:rPr lang="en-US" altLang="en-US" sz="3600" dirty="0"/>
              <a:t>THE REALITY IS, YOU CANNOT AFFORD TO BE TOTALLY UNI-DIMENSIONAL</a:t>
            </a:r>
            <a:r>
              <a:rPr lang="en-US" altLang="en-US" sz="4000" dirty="0"/>
              <a:t> -</a:t>
            </a:r>
            <a:br>
              <a:rPr lang="en-US" altLang="en-US" sz="4000" dirty="0"/>
            </a:br>
            <a:r>
              <a:rPr lang="en-US" altLang="en-US" sz="3600" dirty="0"/>
              <a:t>you need to be able to do</a:t>
            </a:r>
            <a:r>
              <a:rPr lang="en-US" altLang="en-US" sz="3600" i="1" dirty="0"/>
              <a:t> </a:t>
            </a:r>
            <a:r>
              <a:rPr lang="en-US" altLang="en-US" sz="3600" i="1" u="sng" dirty="0"/>
              <a:t>some</a:t>
            </a:r>
            <a:r>
              <a:rPr lang="en-US" altLang="en-US" sz="3600" dirty="0"/>
              <a:t> of both</a:t>
            </a:r>
          </a:p>
        </p:txBody>
      </p:sp>
      <p:sp>
        <p:nvSpPr>
          <p:cNvPr id="4" name="Footer Placeholder 2">
            <a:extLst>
              <a:ext uri="{FF2B5EF4-FFF2-40B4-BE49-F238E27FC236}">
                <a16:creationId xmlns:a16="http://schemas.microsoft.com/office/drawing/2014/main" id="{C0F49EA1-15C0-4737-98CB-269E9F05443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FEF23D2-13F9-4F8F-9091-0114B2FA7B2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AD7C08B-C5FD-4266-8E2A-0A7D96A358D9}" type="slidenum">
              <a:rPr lang="en-US" altLang="en-US" smtClean="0"/>
              <a:pPr>
                <a:defRPr/>
              </a:pPr>
              <a:t>249</a:t>
            </a:fld>
            <a:endParaRPr lang="en-US" altLang="en-US"/>
          </a:p>
        </p:txBody>
      </p:sp>
      <p:sp>
        <p:nvSpPr>
          <p:cNvPr id="2050" name="Rectangle 2">
            <a:extLst>
              <a:ext uri="{FF2B5EF4-FFF2-40B4-BE49-F238E27FC236}">
                <a16:creationId xmlns:a16="http://schemas.microsoft.com/office/drawing/2014/main" id="{7DCBC0D8-2D0C-45B5-B62D-209EAE043A7F}"/>
              </a:ext>
            </a:extLst>
          </p:cNvPr>
          <p:cNvSpPr>
            <a:spLocks noGrp="1" noChangeArrowheads="1"/>
          </p:cNvSpPr>
          <p:nvPr>
            <p:ph type="ctrTitle" idx="4294967295"/>
          </p:nvPr>
        </p:nvSpPr>
        <p:spPr>
          <a:xfrm>
            <a:off x="381000" y="228600"/>
            <a:ext cx="8458200" cy="1066800"/>
          </a:xfrm>
        </p:spPr>
        <p:txBody>
          <a:bodyPr/>
          <a:lstStyle/>
          <a:p>
            <a:pPr>
              <a:defRPr/>
            </a:pPr>
            <a:r>
              <a:rPr lang="en-US" altLang="en-US" dirty="0"/>
              <a:t>DISTRIBUTIVE BARGAINING</a:t>
            </a:r>
          </a:p>
        </p:txBody>
      </p:sp>
      <p:pic>
        <p:nvPicPr>
          <p:cNvPr id="415748" name="Picture 4" descr="j0320704">
            <a:extLst>
              <a:ext uri="{FF2B5EF4-FFF2-40B4-BE49-F238E27FC236}">
                <a16:creationId xmlns:a16="http://schemas.microsoft.com/office/drawing/2014/main" id="{55914599-EEF8-4168-AB34-DC9AD599EDC3}"/>
              </a:ext>
            </a:extLst>
          </p:cNvPr>
          <p:cNvPicPr>
            <a:picLocks noGrp="1" noChangeAspect="1" noChangeArrowheads="1"/>
          </p:cNvPicPr>
          <p:nvPr>
            <p:ph type="subTitle" idx="4294967295"/>
          </p:nvPr>
        </p:nvPicPr>
        <p:blipFill>
          <a:blip r:embed="rId3">
            <a:extLst>
              <a:ext uri="{28A0092B-C50C-407E-A947-70E740481C1C}">
                <a14:useLocalDpi xmlns:a14="http://schemas.microsoft.com/office/drawing/2010/main" val="0"/>
              </a:ext>
            </a:extLst>
          </a:blip>
          <a:srcRect/>
          <a:stretch>
            <a:fillRect/>
          </a:stretch>
        </p:blipFill>
        <p:spPr>
          <a:xfrm>
            <a:off x="1219200" y="2660650"/>
            <a:ext cx="2590800" cy="1676400"/>
          </a:xfrm>
        </p:spPr>
      </p:pic>
      <p:sp>
        <p:nvSpPr>
          <p:cNvPr id="415749" name="Text Box 5">
            <a:extLst>
              <a:ext uri="{FF2B5EF4-FFF2-40B4-BE49-F238E27FC236}">
                <a16:creationId xmlns:a16="http://schemas.microsoft.com/office/drawing/2014/main" id="{BB43B003-9A77-4FB5-A72F-361C29FAEAE9}"/>
              </a:ext>
            </a:extLst>
          </p:cNvPr>
          <p:cNvSpPr txBox="1">
            <a:spLocks noChangeArrowheads="1"/>
          </p:cNvSpPr>
          <p:nvPr/>
        </p:nvSpPr>
        <p:spPr bwMode="auto">
          <a:xfrm>
            <a:off x="2209800" y="3998913"/>
            <a:ext cx="3124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aphicFrame>
        <p:nvGraphicFramePr>
          <p:cNvPr id="415750" name="Object 3">
            <a:extLst>
              <a:ext uri="{FF2B5EF4-FFF2-40B4-BE49-F238E27FC236}">
                <a16:creationId xmlns:a16="http://schemas.microsoft.com/office/drawing/2014/main" id="{421DBFB7-2C5A-44E6-B50A-9B72947BF9B1}"/>
              </a:ext>
            </a:extLst>
          </p:cNvPr>
          <p:cNvGraphicFramePr>
            <a:graphicFrameLocks noChangeAspect="1"/>
          </p:cNvGraphicFramePr>
          <p:nvPr/>
        </p:nvGraphicFramePr>
        <p:xfrm>
          <a:off x="5638800" y="2506663"/>
          <a:ext cx="1752600" cy="1981200"/>
        </p:xfrm>
        <a:graphic>
          <a:graphicData uri="http://schemas.openxmlformats.org/presentationml/2006/ole">
            <mc:AlternateContent xmlns:mc="http://schemas.openxmlformats.org/markup-compatibility/2006">
              <mc:Choice xmlns:v="urn:schemas-microsoft-com:vml" Requires="v">
                <p:oleObj spid="_x0000_s415756" name="Clip" r:id="rId4" imgW="3252788" imgH="3497263" progId="MS_ClipArt_Gallery.2">
                  <p:embed/>
                </p:oleObj>
              </mc:Choice>
              <mc:Fallback>
                <p:oleObj name="Clip" r:id="rId4" imgW="3252788" imgH="34972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506663"/>
                        <a:ext cx="1752600" cy="198120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5751" name="Rectangle 8">
            <a:extLst>
              <a:ext uri="{FF2B5EF4-FFF2-40B4-BE49-F238E27FC236}">
                <a16:creationId xmlns:a16="http://schemas.microsoft.com/office/drawing/2014/main" id="{C957A937-8485-45A9-B89B-614F23DC1F0B}"/>
              </a:ext>
            </a:extLst>
          </p:cNvPr>
          <p:cNvSpPr>
            <a:spLocks noChangeArrowheads="1"/>
          </p:cNvSpPr>
          <p:nvPr/>
        </p:nvSpPr>
        <p:spPr bwMode="auto">
          <a:xfrm>
            <a:off x="4267200" y="326866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t>OR</a:t>
            </a:r>
          </a:p>
        </p:txBody>
      </p:sp>
      <p:sp>
        <p:nvSpPr>
          <p:cNvPr id="8" name="Footer Placeholder 2">
            <a:extLst>
              <a:ext uri="{FF2B5EF4-FFF2-40B4-BE49-F238E27FC236}">
                <a16:creationId xmlns:a16="http://schemas.microsoft.com/office/drawing/2014/main" id="{0F2BF461-629E-4740-B315-2CFDF2F9AD9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3F4D322-68EB-4C20-AD63-943335492EED}"/>
              </a:ext>
            </a:extLst>
          </p:cNvPr>
          <p:cNvSpPr>
            <a:spLocks noGrp="1" noChangeArrowheads="1"/>
          </p:cNvSpPr>
          <p:nvPr>
            <p:ph type="title"/>
          </p:nvPr>
        </p:nvSpPr>
        <p:spPr>
          <a:xfrm>
            <a:off x="457200" y="228600"/>
            <a:ext cx="8229600" cy="838200"/>
          </a:xfrm>
        </p:spPr>
        <p:txBody>
          <a:bodyPr/>
          <a:lstStyle/>
          <a:p>
            <a:pPr eaLnBrk="1" hangingPunct="1">
              <a:defRPr/>
            </a:pPr>
            <a:r>
              <a:rPr lang="en-US" sz="3600" dirty="0"/>
              <a:t>Management Initiated Changes in Working Conditions</a:t>
            </a:r>
          </a:p>
        </p:txBody>
      </p:sp>
      <p:sp>
        <p:nvSpPr>
          <p:cNvPr id="45059" name="Rectangle 3">
            <a:extLst>
              <a:ext uri="{FF2B5EF4-FFF2-40B4-BE49-F238E27FC236}">
                <a16:creationId xmlns:a16="http://schemas.microsoft.com/office/drawing/2014/main" id="{6C26831D-58AA-4FDB-9411-56D9D6DCAC76}"/>
              </a:ext>
            </a:extLst>
          </p:cNvPr>
          <p:cNvSpPr>
            <a:spLocks noGrp="1" noChangeArrowheads="1"/>
          </p:cNvSpPr>
          <p:nvPr>
            <p:ph type="body" idx="1"/>
          </p:nvPr>
        </p:nvSpPr>
        <p:spPr>
          <a:xfrm>
            <a:off x="457200" y="1295400"/>
            <a:ext cx="8229600" cy="4800600"/>
          </a:xfrm>
        </p:spPr>
        <p:txBody>
          <a:bodyPr/>
          <a:lstStyle/>
          <a:p>
            <a:pPr eaLnBrk="1" hangingPunct="1">
              <a:lnSpc>
                <a:spcPct val="90000"/>
              </a:lnSpc>
              <a:buFontTx/>
              <a:buNone/>
            </a:pPr>
            <a:r>
              <a:rPr lang="en-US" altLang="en-US" sz="2400"/>
              <a:t>Management Obligations:</a:t>
            </a:r>
          </a:p>
          <a:p>
            <a:pPr eaLnBrk="1" hangingPunct="1">
              <a:lnSpc>
                <a:spcPct val="90000"/>
              </a:lnSpc>
              <a:buFontTx/>
              <a:buNone/>
            </a:pPr>
            <a:endParaRPr lang="en-US" altLang="en-US" sz="1600"/>
          </a:p>
          <a:p>
            <a:pPr eaLnBrk="1" hangingPunct="1">
              <a:lnSpc>
                <a:spcPct val="90000"/>
              </a:lnSpc>
            </a:pPr>
            <a:r>
              <a:rPr lang="en-US" altLang="en-US" sz="2400"/>
              <a:t>Determine whether management is making a change in working conditions</a:t>
            </a:r>
          </a:p>
          <a:p>
            <a:pPr lvl="1" eaLnBrk="1" hangingPunct="1">
              <a:lnSpc>
                <a:spcPct val="90000"/>
              </a:lnSpc>
            </a:pPr>
            <a:r>
              <a:rPr lang="en-US" altLang="en-US" sz="2400"/>
              <a:t>Is action a working condition subject to bargaining?</a:t>
            </a:r>
          </a:p>
          <a:p>
            <a:pPr lvl="1" eaLnBrk="1" hangingPunct="1">
              <a:lnSpc>
                <a:spcPct val="90000"/>
              </a:lnSpc>
            </a:pPr>
            <a:r>
              <a:rPr lang="en-US" altLang="en-US" sz="2400"/>
              <a:t>Is action a change?</a:t>
            </a:r>
          </a:p>
          <a:p>
            <a:pPr lvl="1" eaLnBrk="1" hangingPunct="1">
              <a:lnSpc>
                <a:spcPct val="90000"/>
              </a:lnSpc>
            </a:pPr>
            <a:endParaRPr lang="en-US" altLang="en-US" sz="1600"/>
          </a:p>
          <a:p>
            <a:pPr eaLnBrk="1" hangingPunct="1">
              <a:lnSpc>
                <a:spcPct val="90000"/>
              </a:lnSpc>
            </a:pPr>
            <a:r>
              <a:rPr lang="en-US" altLang="en-US" sz="2400"/>
              <a:t>Provide timely notice to the union</a:t>
            </a:r>
          </a:p>
          <a:p>
            <a:pPr eaLnBrk="1" hangingPunct="1">
              <a:lnSpc>
                <a:spcPct val="90000"/>
              </a:lnSpc>
            </a:pPr>
            <a:endParaRPr lang="en-US" altLang="en-US" sz="1600"/>
          </a:p>
          <a:p>
            <a:pPr eaLnBrk="1" hangingPunct="1">
              <a:lnSpc>
                <a:spcPct val="90000"/>
              </a:lnSpc>
            </a:pPr>
            <a:r>
              <a:rPr lang="en-US" altLang="en-US" sz="2400"/>
              <a:t>Bargain in good faith</a:t>
            </a:r>
          </a:p>
          <a:p>
            <a:pPr eaLnBrk="1" hangingPunct="1">
              <a:lnSpc>
                <a:spcPct val="90000"/>
              </a:lnSpc>
            </a:pPr>
            <a:endParaRPr lang="en-US" altLang="en-US" sz="1600"/>
          </a:p>
          <a:p>
            <a:pPr eaLnBrk="1" hangingPunct="1">
              <a:lnSpc>
                <a:spcPct val="90000"/>
              </a:lnSpc>
            </a:pPr>
            <a:r>
              <a:rPr lang="en-US" altLang="en-US" sz="2400"/>
              <a:t>Reach agreement prior to implementation</a:t>
            </a:r>
          </a:p>
        </p:txBody>
      </p:sp>
      <p:sp>
        <p:nvSpPr>
          <p:cNvPr id="2" name="Slide Number Placeholder 1">
            <a:extLst>
              <a:ext uri="{FF2B5EF4-FFF2-40B4-BE49-F238E27FC236}">
                <a16:creationId xmlns:a16="http://schemas.microsoft.com/office/drawing/2014/main" id="{E38BF65C-48C0-41F1-92E0-312CED22CB7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1DA217A-71BE-4431-81C7-0078D1C67516}" type="slidenum">
              <a:rPr lang="en-US" altLang="en-US" smtClean="0"/>
              <a:pPr>
                <a:defRPr/>
              </a:pPr>
              <a:t>25</a:t>
            </a:fld>
            <a:endParaRPr lang="en-US" altLang="en-US"/>
          </a:p>
        </p:txBody>
      </p:sp>
      <p:sp>
        <p:nvSpPr>
          <p:cNvPr id="5" name="Footer Placeholder 2">
            <a:extLst>
              <a:ext uri="{FF2B5EF4-FFF2-40B4-BE49-F238E27FC236}">
                <a16:creationId xmlns:a16="http://schemas.microsoft.com/office/drawing/2014/main" id="{9BD6AE44-BDEE-423B-B3E8-0DA341A4092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D7A8EF9-6AE5-4006-8E82-764D9044958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0FFF251-9FC5-4589-AB80-11F0AABB2EEF}" type="slidenum">
              <a:rPr lang="en-US" altLang="en-US" smtClean="0"/>
              <a:pPr>
                <a:defRPr/>
              </a:pPr>
              <a:t>250</a:t>
            </a:fld>
            <a:endParaRPr lang="en-US" altLang="en-US"/>
          </a:p>
        </p:txBody>
      </p:sp>
      <p:sp>
        <p:nvSpPr>
          <p:cNvPr id="247810" name="Rectangle 2">
            <a:extLst>
              <a:ext uri="{FF2B5EF4-FFF2-40B4-BE49-F238E27FC236}">
                <a16:creationId xmlns:a16="http://schemas.microsoft.com/office/drawing/2014/main" id="{6F1763E5-CE57-477A-82D2-1A969B4A6446}"/>
              </a:ext>
            </a:extLst>
          </p:cNvPr>
          <p:cNvSpPr>
            <a:spLocks noGrp="1" noChangeArrowheads="1"/>
          </p:cNvSpPr>
          <p:nvPr>
            <p:ph type="title"/>
          </p:nvPr>
        </p:nvSpPr>
        <p:spPr>
          <a:xfrm>
            <a:off x="0" y="228600"/>
            <a:ext cx="9144000" cy="1143000"/>
          </a:xfrm>
        </p:spPr>
        <p:txBody>
          <a:bodyPr/>
          <a:lstStyle/>
          <a:p>
            <a:pPr>
              <a:defRPr/>
            </a:pPr>
            <a:r>
              <a:rPr lang="en-US" altLang="en-US" dirty="0"/>
              <a:t>When is Distributive Bargaining Appropriate?</a:t>
            </a:r>
          </a:p>
        </p:txBody>
      </p:sp>
      <p:sp>
        <p:nvSpPr>
          <p:cNvPr id="416772" name="Rectangle 3">
            <a:extLst>
              <a:ext uri="{FF2B5EF4-FFF2-40B4-BE49-F238E27FC236}">
                <a16:creationId xmlns:a16="http://schemas.microsoft.com/office/drawing/2014/main" id="{57EBC74B-7702-4849-9D5E-6244D5E7B135}"/>
              </a:ext>
            </a:extLst>
          </p:cNvPr>
          <p:cNvSpPr>
            <a:spLocks noGrp="1" noChangeArrowheads="1"/>
          </p:cNvSpPr>
          <p:nvPr>
            <p:ph type="body" idx="1"/>
          </p:nvPr>
        </p:nvSpPr>
        <p:spPr>
          <a:xfrm>
            <a:off x="457200" y="2133600"/>
            <a:ext cx="8229600" cy="3962400"/>
          </a:xfrm>
        </p:spPr>
        <p:txBody>
          <a:bodyPr/>
          <a:lstStyle/>
          <a:p>
            <a:r>
              <a:rPr lang="en-US" altLang="en-US" sz="2600"/>
              <a:t>When time and resources are limited</a:t>
            </a:r>
          </a:p>
          <a:p>
            <a:endParaRPr lang="en-US" altLang="en-US" sz="2600"/>
          </a:p>
          <a:p>
            <a:r>
              <a:rPr lang="en-US" altLang="en-US" sz="2600"/>
              <a:t>When the other side is likely to be competitive</a:t>
            </a:r>
          </a:p>
          <a:p>
            <a:endParaRPr lang="en-US" altLang="en-US" sz="2600"/>
          </a:p>
          <a:p>
            <a:r>
              <a:rPr lang="en-US" altLang="en-US" sz="2600"/>
              <a:t>When there is no likelihood of future interaction with the other party</a:t>
            </a:r>
          </a:p>
        </p:txBody>
      </p:sp>
      <p:sp>
        <p:nvSpPr>
          <p:cNvPr id="5" name="Footer Placeholder 2">
            <a:extLst>
              <a:ext uri="{FF2B5EF4-FFF2-40B4-BE49-F238E27FC236}">
                <a16:creationId xmlns:a16="http://schemas.microsoft.com/office/drawing/2014/main" id="{D151C3EA-46F7-4F5C-B3B0-29B9A1A7CFC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C9C84B6-86A9-49A3-A588-1D962B63751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D452059-4B4C-4E93-8C51-5F0912111173}" type="slidenum">
              <a:rPr lang="en-US" altLang="en-US" smtClean="0"/>
              <a:pPr>
                <a:defRPr/>
              </a:pPr>
              <a:t>251</a:t>
            </a:fld>
            <a:endParaRPr lang="en-US" altLang="en-US"/>
          </a:p>
        </p:txBody>
      </p:sp>
      <p:sp>
        <p:nvSpPr>
          <p:cNvPr id="132098" name="Rectangle 2">
            <a:extLst>
              <a:ext uri="{FF2B5EF4-FFF2-40B4-BE49-F238E27FC236}">
                <a16:creationId xmlns:a16="http://schemas.microsoft.com/office/drawing/2014/main" id="{739ED42E-2C27-4B19-8F58-CC4F01B4D01B}"/>
              </a:ext>
            </a:extLst>
          </p:cNvPr>
          <p:cNvSpPr>
            <a:spLocks noGrp="1" noChangeArrowheads="1"/>
          </p:cNvSpPr>
          <p:nvPr>
            <p:ph type="title"/>
          </p:nvPr>
        </p:nvSpPr>
        <p:spPr>
          <a:xfrm>
            <a:off x="-3175" y="4763"/>
            <a:ext cx="9147175" cy="1143000"/>
          </a:xfrm>
        </p:spPr>
        <p:txBody>
          <a:bodyPr/>
          <a:lstStyle/>
          <a:p>
            <a:pPr>
              <a:defRPr/>
            </a:pPr>
            <a:r>
              <a:rPr lang="en-US" altLang="en-US" dirty="0"/>
              <a:t>Distributive Bargaining</a:t>
            </a:r>
          </a:p>
        </p:txBody>
      </p:sp>
      <p:sp>
        <p:nvSpPr>
          <p:cNvPr id="132099" name="Rectangle 3">
            <a:extLst>
              <a:ext uri="{FF2B5EF4-FFF2-40B4-BE49-F238E27FC236}">
                <a16:creationId xmlns:a16="http://schemas.microsoft.com/office/drawing/2014/main" id="{4768C02B-9625-4605-88A4-7199C46B8BC0}"/>
              </a:ext>
            </a:extLst>
          </p:cNvPr>
          <p:cNvSpPr>
            <a:spLocks noGrp="1" noChangeArrowheads="1"/>
          </p:cNvSpPr>
          <p:nvPr>
            <p:ph type="body" idx="1"/>
          </p:nvPr>
        </p:nvSpPr>
        <p:spPr/>
        <p:txBody>
          <a:bodyPr/>
          <a:lstStyle/>
          <a:p>
            <a:pPr>
              <a:spcBef>
                <a:spcPct val="50000"/>
              </a:spcBef>
              <a:defRPr/>
            </a:pPr>
            <a:r>
              <a:rPr lang="en-US" altLang="en-US" sz="2600" dirty="0"/>
              <a:t>To the extent that a negotiation is about gaining as much as possible of what is available, </a:t>
            </a:r>
            <a:r>
              <a:rPr lang="en-US" altLang="en-US" sz="2600" i="1" u="sng" dirty="0">
                <a:solidFill>
                  <a:srgbClr val="FFFF00"/>
                </a:solidFill>
                <a:effectLst>
                  <a:outerShdw blurRad="38100" dist="38100" dir="2700000" algn="tl">
                    <a:srgbClr val="000000"/>
                  </a:outerShdw>
                </a:effectLst>
              </a:rPr>
              <a:t>it is distributive</a:t>
            </a:r>
            <a:r>
              <a:rPr lang="en-US" altLang="en-US" sz="2600" dirty="0">
                <a:solidFill>
                  <a:srgbClr val="FFFFFF"/>
                </a:solidFill>
              </a:rPr>
              <a:t>.</a:t>
            </a:r>
            <a:endParaRPr lang="en-US" altLang="en-US" sz="2600" dirty="0">
              <a:solidFill>
                <a:schemeClr val="tx2"/>
              </a:solidFill>
            </a:endParaRPr>
          </a:p>
          <a:p>
            <a:pPr>
              <a:spcBef>
                <a:spcPct val="50000"/>
              </a:spcBef>
              <a:defRPr/>
            </a:pPr>
            <a:r>
              <a:rPr lang="en-US" altLang="en-US" sz="2600" dirty="0"/>
              <a:t>People try to get their needs met at other peoples' expense.</a:t>
            </a:r>
          </a:p>
          <a:p>
            <a:pPr>
              <a:spcBef>
                <a:spcPct val="50000"/>
              </a:spcBef>
              <a:defRPr/>
            </a:pPr>
            <a:r>
              <a:rPr lang="en-US" altLang="en-US" sz="2600" dirty="0"/>
              <a:t>A zero-sum game. You try to divide up a pie, so you get the majority share.</a:t>
            </a:r>
          </a:p>
          <a:p>
            <a:pPr>
              <a:defRPr/>
            </a:pPr>
            <a:endParaRPr lang="en-US" altLang="en-US" sz="2600" dirty="0"/>
          </a:p>
        </p:txBody>
      </p:sp>
      <p:sp>
        <p:nvSpPr>
          <p:cNvPr id="5" name="Footer Placeholder 2">
            <a:extLst>
              <a:ext uri="{FF2B5EF4-FFF2-40B4-BE49-F238E27FC236}">
                <a16:creationId xmlns:a16="http://schemas.microsoft.com/office/drawing/2014/main" id="{5D5E77A6-DDA6-49F2-9623-041C726EEDC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9BA29E-F64D-40CE-B411-117E553A80D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DAFD5DB-1F29-4369-AD00-ECDEFEA1D98B}" type="slidenum">
              <a:rPr lang="en-US" altLang="en-US" smtClean="0"/>
              <a:pPr>
                <a:defRPr/>
              </a:pPr>
              <a:t>252</a:t>
            </a:fld>
            <a:endParaRPr lang="en-US" altLang="en-US"/>
          </a:p>
        </p:txBody>
      </p:sp>
      <p:sp>
        <p:nvSpPr>
          <p:cNvPr id="149506" name="Rectangle 2">
            <a:extLst>
              <a:ext uri="{FF2B5EF4-FFF2-40B4-BE49-F238E27FC236}">
                <a16:creationId xmlns:a16="http://schemas.microsoft.com/office/drawing/2014/main" id="{B3445FF2-205B-40F1-9EE2-9446A6E1B6CA}"/>
              </a:ext>
            </a:extLst>
          </p:cNvPr>
          <p:cNvSpPr>
            <a:spLocks noGrp="1" noChangeArrowheads="1"/>
          </p:cNvSpPr>
          <p:nvPr>
            <p:ph type="title" idx="4294967295"/>
          </p:nvPr>
        </p:nvSpPr>
        <p:spPr>
          <a:xfrm>
            <a:off x="0" y="0"/>
            <a:ext cx="9144000" cy="1295400"/>
          </a:xfrm>
        </p:spPr>
        <p:txBody>
          <a:bodyPr/>
          <a:lstStyle/>
          <a:p>
            <a:pPr>
              <a:defRPr/>
            </a:pPr>
            <a:r>
              <a:rPr lang="en-US" altLang="en-US" dirty="0"/>
              <a:t>Distributive Bargaining Characteristics</a:t>
            </a:r>
          </a:p>
        </p:txBody>
      </p:sp>
      <p:sp>
        <p:nvSpPr>
          <p:cNvPr id="149507" name="Rectangle 3">
            <a:extLst>
              <a:ext uri="{FF2B5EF4-FFF2-40B4-BE49-F238E27FC236}">
                <a16:creationId xmlns:a16="http://schemas.microsoft.com/office/drawing/2014/main" id="{E693B8B2-72D3-4281-918E-094D10CA1B18}"/>
              </a:ext>
            </a:extLst>
          </p:cNvPr>
          <p:cNvSpPr>
            <a:spLocks noGrp="1" noChangeArrowheads="1"/>
          </p:cNvSpPr>
          <p:nvPr>
            <p:ph type="body" idx="4294967295"/>
          </p:nvPr>
        </p:nvSpPr>
        <p:spPr>
          <a:xfrm>
            <a:off x="304800" y="1752600"/>
            <a:ext cx="8453438" cy="4191000"/>
          </a:xfrm>
        </p:spPr>
        <p:txBody>
          <a:bodyPr/>
          <a:lstStyle/>
          <a:p>
            <a:pPr>
              <a:spcBef>
                <a:spcPct val="100000"/>
              </a:spcBef>
              <a:defRPr/>
            </a:pPr>
            <a:r>
              <a:rPr lang="en-US" altLang="en-US" sz="2600" u="sng" dirty="0"/>
              <a:t>Issues tend to be framed</a:t>
            </a:r>
            <a:r>
              <a:rPr lang="en-US" altLang="en-US" sz="2600" dirty="0"/>
              <a:t> in terms of how to compromise among conflicting needs or how to choose among mutually exclusive alternatives</a:t>
            </a:r>
          </a:p>
          <a:p>
            <a:pPr>
              <a:spcBef>
                <a:spcPct val="100000"/>
              </a:spcBef>
              <a:defRPr/>
            </a:pPr>
            <a:r>
              <a:rPr lang="en-US" altLang="en-US" sz="2600" u="sng" dirty="0">
                <a:effectLst>
                  <a:outerShdw blurRad="38100" dist="38100" dir="2700000" algn="tl">
                    <a:srgbClr val="000000"/>
                  </a:outerShdw>
                </a:effectLst>
              </a:rPr>
              <a:t>The focus</a:t>
            </a:r>
            <a:r>
              <a:rPr lang="en-US" altLang="en-US" sz="2600" dirty="0">
                <a:effectLst>
                  <a:outerShdw blurRad="38100" dist="38100" dir="2700000" algn="tl">
                    <a:srgbClr val="000000"/>
                  </a:outerShdw>
                </a:effectLst>
              </a:rPr>
              <a:t> is on how to get the most for yourself</a:t>
            </a:r>
            <a:endParaRPr lang="en-US" altLang="en-US" sz="2600" dirty="0"/>
          </a:p>
          <a:p>
            <a:pPr>
              <a:spcBef>
                <a:spcPct val="100000"/>
              </a:spcBef>
              <a:defRPr/>
            </a:pPr>
            <a:r>
              <a:rPr lang="en-US" altLang="en-US" sz="2600" u="sng" dirty="0"/>
              <a:t>Power is applied</a:t>
            </a:r>
            <a:r>
              <a:rPr lang="en-US" altLang="en-US" sz="2600" dirty="0"/>
              <a:t> to 'wrest' concessions from the other side.  The power is applied to convince the opponent they have no option but to make concessions</a:t>
            </a:r>
          </a:p>
        </p:txBody>
      </p:sp>
      <p:sp>
        <p:nvSpPr>
          <p:cNvPr id="5" name="Footer Placeholder 2">
            <a:extLst>
              <a:ext uri="{FF2B5EF4-FFF2-40B4-BE49-F238E27FC236}">
                <a16:creationId xmlns:a16="http://schemas.microsoft.com/office/drawing/2014/main" id="{D0B3FA26-CD8D-48CA-B765-C789FCDBD79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5F031B-24D2-4C09-9BF1-0AD16D947A6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3BFEBAB-B8E5-4F57-BDEC-ADEAF9BCF624}" type="slidenum">
              <a:rPr lang="en-US" altLang="en-US" smtClean="0"/>
              <a:pPr>
                <a:defRPr/>
              </a:pPr>
              <a:t>253</a:t>
            </a:fld>
            <a:endParaRPr lang="en-US" altLang="en-US"/>
          </a:p>
        </p:txBody>
      </p:sp>
      <p:sp>
        <p:nvSpPr>
          <p:cNvPr id="421891" name="Rectangle 2">
            <a:extLst>
              <a:ext uri="{FF2B5EF4-FFF2-40B4-BE49-F238E27FC236}">
                <a16:creationId xmlns:a16="http://schemas.microsoft.com/office/drawing/2014/main" id="{8EE9312F-8D33-4450-9267-2A7ACF6497F6}"/>
              </a:ext>
            </a:extLst>
          </p:cNvPr>
          <p:cNvSpPr>
            <a:spLocks noGrp="1" noChangeArrowheads="1"/>
          </p:cNvSpPr>
          <p:nvPr>
            <p:ph type="body" idx="4294967295"/>
          </p:nvPr>
        </p:nvSpPr>
        <p:spPr>
          <a:xfrm>
            <a:off x="309563" y="2057400"/>
            <a:ext cx="8453437" cy="4419600"/>
          </a:xfrm>
        </p:spPr>
        <p:txBody>
          <a:bodyPr/>
          <a:lstStyle/>
          <a:p>
            <a:pPr>
              <a:spcBef>
                <a:spcPct val="100000"/>
              </a:spcBef>
            </a:pPr>
            <a:r>
              <a:rPr lang="en-US" altLang="en-US" sz="2600" u="sng"/>
              <a:t>Information</a:t>
            </a:r>
            <a:r>
              <a:rPr lang="en-US" altLang="en-US" sz="2600"/>
              <a:t> is shared </a:t>
            </a:r>
            <a:r>
              <a:rPr lang="en-US" altLang="en-US" sz="2600" u="sng"/>
              <a:t>only</a:t>
            </a:r>
            <a:r>
              <a:rPr lang="en-US" altLang="en-US" sz="2600"/>
              <a:t> to the extent it will convince others to compromise.  Information that points out weakness of the other side is 'good‘.</a:t>
            </a:r>
          </a:p>
          <a:p>
            <a:pPr>
              <a:spcBef>
                <a:spcPct val="100000"/>
              </a:spcBef>
            </a:pPr>
            <a:r>
              <a:rPr lang="en-US" altLang="en-US" sz="2600" u="sng"/>
              <a:t>Agreement</a:t>
            </a:r>
            <a:r>
              <a:rPr lang="en-US" altLang="en-US" sz="2600"/>
              <a:t> is reached when the parties accept a proposal they believe to be better than their realistic alternatives.</a:t>
            </a:r>
          </a:p>
          <a:p>
            <a:endParaRPr lang="en-US" altLang="en-US" sz="2600"/>
          </a:p>
        </p:txBody>
      </p:sp>
      <p:sp>
        <p:nvSpPr>
          <p:cNvPr id="150531" name="Rectangle 3">
            <a:extLst>
              <a:ext uri="{FF2B5EF4-FFF2-40B4-BE49-F238E27FC236}">
                <a16:creationId xmlns:a16="http://schemas.microsoft.com/office/drawing/2014/main" id="{14F35C24-FB43-40BE-861E-1F819A435BD0}"/>
              </a:ext>
            </a:extLst>
          </p:cNvPr>
          <p:cNvSpPr>
            <a:spLocks noGrp="1" noChangeArrowheads="1"/>
          </p:cNvSpPr>
          <p:nvPr>
            <p:ph type="title" idx="4294967295"/>
          </p:nvPr>
        </p:nvSpPr>
        <p:spPr>
          <a:xfrm>
            <a:off x="0" y="0"/>
            <a:ext cx="9144000" cy="1524000"/>
          </a:xfrm>
        </p:spPr>
        <p:txBody>
          <a:bodyPr lIns="92075" tIns="46038" rIns="92075" bIns="46038"/>
          <a:lstStyle/>
          <a:p>
            <a:pPr>
              <a:defRPr/>
            </a:pPr>
            <a:r>
              <a:rPr lang="en-US" altLang="en-US" dirty="0"/>
              <a:t>Distributive Bargaining</a:t>
            </a:r>
            <a:br>
              <a:rPr lang="en-US" altLang="en-US" dirty="0"/>
            </a:br>
            <a:r>
              <a:rPr lang="en-US" altLang="en-US" dirty="0"/>
              <a:t>Characteristics (continued…)</a:t>
            </a:r>
          </a:p>
        </p:txBody>
      </p:sp>
      <p:sp>
        <p:nvSpPr>
          <p:cNvPr id="5" name="Footer Placeholder 2">
            <a:extLst>
              <a:ext uri="{FF2B5EF4-FFF2-40B4-BE49-F238E27FC236}">
                <a16:creationId xmlns:a16="http://schemas.microsoft.com/office/drawing/2014/main" id="{A8F902E1-72BE-4F04-895B-640816E632E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98890FB-BFAE-4590-BAF7-D930C1FC39F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0AFBFA8-ED81-4FD2-BCD1-9BCB143B55DD}" type="slidenum">
              <a:rPr lang="en-US" altLang="en-US" smtClean="0"/>
              <a:pPr>
                <a:defRPr/>
              </a:pPr>
              <a:t>254</a:t>
            </a:fld>
            <a:endParaRPr lang="en-US" altLang="en-US"/>
          </a:p>
        </p:txBody>
      </p:sp>
      <p:sp>
        <p:nvSpPr>
          <p:cNvPr id="19458" name="Rectangle 2">
            <a:extLst>
              <a:ext uri="{FF2B5EF4-FFF2-40B4-BE49-F238E27FC236}">
                <a16:creationId xmlns:a16="http://schemas.microsoft.com/office/drawing/2014/main" id="{BB3B62B9-1678-4CC3-AA35-83696F6E9DB8}"/>
              </a:ext>
            </a:extLst>
          </p:cNvPr>
          <p:cNvSpPr>
            <a:spLocks noGrp="1" noChangeArrowheads="1"/>
          </p:cNvSpPr>
          <p:nvPr>
            <p:ph type="body" idx="4294967295"/>
          </p:nvPr>
        </p:nvSpPr>
        <p:spPr>
          <a:xfrm>
            <a:off x="152400" y="2286000"/>
            <a:ext cx="8839200" cy="2286000"/>
          </a:xfrm>
        </p:spPr>
        <p:txBody>
          <a:bodyPr/>
          <a:lstStyle/>
          <a:p>
            <a:r>
              <a:rPr lang="en-US" altLang="en-US" sz="2600" u="sng"/>
              <a:t>Alternatives are used as 'leverage'</a:t>
            </a:r>
            <a:r>
              <a:rPr lang="en-US" altLang="en-US" sz="2600"/>
              <a:t> to convince others to compromise or give up potential benefits</a:t>
            </a:r>
          </a:p>
        </p:txBody>
      </p:sp>
      <p:sp>
        <p:nvSpPr>
          <p:cNvPr id="19459" name="Rectangle 3">
            <a:extLst>
              <a:ext uri="{FF2B5EF4-FFF2-40B4-BE49-F238E27FC236}">
                <a16:creationId xmlns:a16="http://schemas.microsoft.com/office/drawing/2014/main" id="{0E6CE2AC-94C2-4E8D-9984-BF98F2F78A1C}"/>
              </a:ext>
            </a:extLst>
          </p:cNvPr>
          <p:cNvSpPr>
            <a:spLocks noChangeArrowheads="1"/>
          </p:cNvSpPr>
          <p:nvPr/>
        </p:nvSpPr>
        <p:spPr bwMode="auto">
          <a:xfrm>
            <a:off x="0" y="0"/>
            <a:ext cx="9144000" cy="1524000"/>
          </a:xfrm>
          <a:prstGeom prst="rect">
            <a:avLst/>
          </a:prstGeom>
          <a:noFill/>
          <a:ln w="9525">
            <a:noFill/>
            <a:miter lim="800000"/>
            <a:headEnd/>
            <a:tailEnd/>
          </a:ln>
          <a:effectLst/>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4400" dirty="0">
                <a:solidFill>
                  <a:schemeClr val="tx2"/>
                </a:solidFill>
                <a:effectLst>
                  <a:outerShdw blurRad="38100" dist="38100" dir="2700000" algn="tl">
                    <a:srgbClr val="000000"/>
                  </a:outerShdw>
                </a:effectLst>
                <a:latin typeface="Arial" panose="020B0604020202020204" pitchFamily="34" charset="0"/>
              </a:rPr>
              <a:t>Distributive Bargaining</a:t>
            </a:r>
            <a:br>
              <a:rPr lang="en-US" altLang="en-US" sz="4400" dirty="0">
                <a:solidFill>
                  <a:schemeClr val="tx2"/>
                </a:solidFill>
                <a:effectLst>
                  <a:outerShdw blurRad="38100" dist="38100" dir="2700000" algn="tl">
                    <a:srgbClr val="000000"/>
                  </a:outerShdw>
                </a:effectLst>
                <a:latin typeface="Arial" panose="020B0604020202020204" pitchFamily="34" charset="0"/>
              </a:rPr>
            </a:br>
            <a:r>
              <a:rPr lang="en-US" altLang="en-US" sz="4400" dirty="0">
                <a:solidFill>
                  <a:schemeClr val="tx2"/>
                </a:solidFill>
                <a:effectLst>
                  <a:outerShdw blurRad="38100" dist="38100" dir="2700000" algn="tl">
                    <a:srgbClr val="000000"/>
                  </a:outerShdw>
                </a:effectLst>
                <a:latin typeface="Arial" panose="020B0604020202020204" pitchFamily="34" charset="0"/>
              </a:rPr>
              <a:t>Characteristics</a:t>
            </a:r>
            <a:r>
              <a:rPr lang="en-US" altLang="en-US" sz="4400" dirty="0">
                <a:solidFill>
                  <a:schemeClr val="tx2"/>
                </a:solidFill>
                <a:effectLst>
                  <a:outerShdw blurRad="38100" dist="38100" dir="2700000" algn="tl">
                    <a:srgbClr val="000000"/>
                  </a:outerShdw>
                </a:effectLst>
              </a:rPr>
              <a:t> </a:t>
            </a:r>
            <a:r>
              <a:rPr lang="en-US" altLang="en-US" sz="4400" dirty="0">
                <a:solidFill>
                  <a:schemeClr val="tx2"/>
                </a:solidFill>
                <a:effectLst>
                  <a:outerShdw blurRad="38100" dist="38100" dir="2700000" algn="tl">
                    <a:srgbClr val="000000"/>
                  </a:outerShdw>
                </a:effectLst>
                <a:latin typeface="Arial" panose="020B0604020202020204" pitchFamily="34" charset="0"/>
              </a:rPr>
              <a:t>(continued…)</a:t>
            </a:r>
          </a:p>
        </p:txBody>
      </p:sp>
      <p:sp>
        <p:nvSpPr>
          <p:cNvPr id="19460" name="Text Box 4">
            <a:extLst>
              <a:ext uri="{FF2B5EF4-FFF2-40B4-BE49-F238E27FC236}">
                <a16:creationId xmlns:a16="http://schemas.microsoft.com/office/drawing/2014/main" id="{9EEC0E7F-6652-4E62-A417-CC2E0442F6DF}"/>
              </a:ext>
            </a:extLst>
          </p:cNvPr>
          <p:cNvSpPr txBox="1">
            <a:spLocks noChangeArrowheads="1"/>
          </p:cNvSpPr>
          <p:nvPr/>
        </p:nvSpPr>
        <p:spPr bwMode="auto">
          <a:xfrm>
            <a:off x="0" y="3810000"/>
            <a:ext cx="9340850" cy="1570038"/>
          </a:xfrm>
          <a:prstGeom prst="rect">
            <a:avLst/>
          </a:prstGeom>
          <a:noFill/>
          <a:ln w="12700">
            <a:noFill/>
            <a:miter lim="800000"/>
            <a:headEnd type="none" w="sm" len="sm"/>
            <a:tailEnd type="none" w="sm" len="sm"/>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dirty="0">
                <a:solidFill>
                  <a:srgbClr val="FFFFFF"/>
                </a:solidFill>
                <a:effectLst>
                  <a:outerShdw blurRad="38100" dist="38100" dir="2700000" algn="tl">
                    <a:srgbClr val="000000"/>
                  </a:outerShdw>
                </a:effectLst>
                <a:latin typeface="Arial" panose="020B0604020202020204" pitchFamily="34" charset="0"/>
              </a:rPr>
              <a:t>Leverage means the tools negotiators</a:t>
            </a:r>
          </a:p>
          <a:p>
            <a:pPr algn="ctr">
              <a:defRPr/>
            </a:pPr>
            <a:r>
              <a:rPr lang="en-US" altLang="en-US" dirty="0">
                <a:solidFill>
                  <a:srgbClr val="FFFFFF"/>
                </a:solidFill>
                <a:effectLst>
                  <a:outerShdw blurRad="38100" dist="38100" dir="2700000" algn="tl">
                    <a:srgbClr val="000000"/>
                  </a:outerShdw>
                </a:effectLst>
                <a:latin typeface="Arial" panose="020B0604020202020204" pitchFamily="34" charset="0"/>
              </a:rPr>
              <a:t> use to give themselves an advantage or increase</a:t>
            </a:r>
          </a:p>
          <a:p>
            <a:pPr algn="ctr">
              <a:defRPr/>
            </a:pPr>
            <a:r>
              <a:rPr lang="en-US" altLang="en-US" dirty="0">
                <a:solidFill>
                  <a:srgbClr val="FFFFFF"/>
                </a:solidFill>
                <a:effectLst>
                  <a:outerShdw blurRad="38100" dist="38100" dir="2700000" algn="tl">
                    <a:srgbClr val="000000"/>
                  </a:outerShdw>
                </a:effectLst>
                <a:latin typeface="Arial" panose="020B0604020202020204" pitchFamily="34" charset="0"/>
              </a:rPr>
              <a:t>the probability of achieving their objectives.</a:t>
            </a:r>
          </a:p>
          <a:p>
            <a:pPr algn="ctr">
              <a:defRPr/>
            </a:pPr>
            <a:endParaRPr lang="en-US" altLang="en-US" dirty="0">
              <a:solidFill>
                <a:srgbClr val="FFFFFF"/>
              </a:solidFill>
              <a:effectLst>
                <a:outerShdw blurRad="38100" dist="38100" dir="2700000" algn="tl">
                  <a:srgbClr val="000000"/>
                </a:outerShdw>
              </a:effectLst>
              <a:latin typeface="Arial" panose="020B0604020202020204" pitchFamily="34" charset="0"/>
            </a:endParaRPr>
          </a:p>
        </p:txBody>
      </p:sp>
      <p:sp>
        <p:nvSpPr>
          <p:cNvPr id="6" name="Footer Placeholder 2">
            <a:extLst>
              <a:ext uri="{FF2B5EF4-FFF2-40B4-BE49-F238E27FC236}">
                <a16:creationId xmlns:a16="http://schemas.microsoft.com/office/drawing/2014/main" id="{5FAA0589-D5B5-4638-9953-C6252F4CFCB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2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6444D136-656D-43D7-8EF0-FFEFC0B49B8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8F311ED-8B75-4A42-B9AD-003625CD57F5}" type="slidenum">
              <a:rPr lang="en-US" altLang="en-US" smtClean="0"/>
              <a:pPr>
                <a:defRPr/>
              </a:pPr>
              <a:t>255</a:t>
            </a:fld>
            <a:endParaRPr lang="en-US" altLang="en-US"/>
          </a:p>
        </p:txBody>
      </p:sp>
      <p:sp>
        <p:nvSpPr>
          <p:cNvPr id="423939" name="Rectangle 2">
            <a:extLst>
              <a:ext uri="{FF2B5EF4-FFF2-40B4-BE49-F238E27FC236}">
                <a16:creationId xmlns:a16="http://schemas.microsoft.com/office/drawing/2014/main" id="{F1FFCC3F-F54F-4204-AC83-A9A83DE1A133}"/>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423940" name="Rectangle 3">
            <a:extLst>
              <a:ext uri="{FF2B5EF4-FFF2-40B4-BE49-F238E27FC236}">
                <a16:creationId xmlns:a16="http://schemas.microsoft.com/office/drawing/2014/main" id="{C9AE023A-3349-4288-A1B7-3E99976DD138}"/>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92164" name="Rectangle 4">
            <a:extLst>
              <a:ext uri="{FF2B5EF4-FFF2-40B4-BE49-F238E27FC236}">
                <a16:creationId xmlns:a16="http://schemas.microsoft.com/office/drawing/2014/main" id="{B1793210-B92F-462A-B4B7-AC563FF4F217}"/>
              </a:ext>
            </a:extLst>
          </p:cNvPr>
          <p:cNvSpPr>
            <a:spLocks noGrp="1" noChangeArrowheads="1"/>
          </p:cNvSpPr>
          <p:nvPr>
            <p:ph type="title" idx="4294967295"/>
          </p:nvPr>
        </p:nvSpPr>
        <p:spPr>
          <a:xfrm>
            <a:off x="0" y="0"/>
            <a:ext cx="9144000" cy="1066800"/>
          </a:xfrm>
        </p:spPr>
        <p:txBody>
          <a:bodyPr lIns="90488" tIns="44450" rIns="90488" bIns="44450"/>
          <a:lstStyle/>
          <a:p>
            <a:pPr>
              <a:defRPr/>
            </a:pPr>
            <a:r>
              <a:rPr lang="en-US" altLang="en-US" dirty="0"/>
              <a:t>Strategy Before Tactics</a:t>
            </a:r>
          </a:p>
        </p:txBody>
      </p:sp>
      <p:sp>
        <p:nvSpPr>
          <p:cNvPr id="423942" name="Rectangle 5">
            <a:extLst>
              <a:ext uri="{FF2B5EF4-FFF2-40B4-BE49-F238E27FC236}">
                <a16:creationId xmlns:a16="http://schemas.microsoft.com/office/drawing/2014/main" id="{C73B9C24-795B-46F3-84ED-867CE2FE0BE7}"/>
              </a:ext>
            </a:extLst>
          </p:cNvPr>
          <p:cNvSpPr>
            <a:spLocks noGrp="1" noChangeArrowheads="1"/>
          </p:cNvSpPr>
          <p:nvPr>
            <p:ph type="body" sz="half" idx="4294967295"/>
          </p:nvPr>
        </p:nvSpPr>
        <p:spPr>
          <a:xfrm>
            <a:off x="152400" y="1473200"/>
            <a:ext cx="3962400" cy="4648200"/>
          </a:xfrm>
        </p:spPr>
        <p:txBody>
          <a:bodyPr lIns="90488" tIns="44450" rIns="90488" bIns="44450"/>
          <a:lstStyle/>
          <a:p>
            <a:pPr>
              <a:lnSpc>
                <a:spcPct val="90000"/>
              </a:lnSpc>
              <a:spcBef>
                <a:spcPct val="100000"/>
              </a:spcBef>
              <a:buClr>
                <a:srgbClr val="FFFFFF"/>
              </a:buClr>
            </a:pPr>
            <a:r>
              <a:rPr lang="en-US" altLang="en-US" sz="2400"/>
              <a:t>Strategy</a:t>
            </a:r>
          </a:p>
          <a:p>
            <a:pPr lvl="1">
              <a:spcBef>
                <a:spcPct val="50000"/>
              </a:spcBef>
            </a:pPr>
            <a:r>
              <a:rPr lang="en-US" altLang="en-US" sz="2400"/>
              <a:t>Overall goals - price, quantity, the "package"</a:t>
            </a:r>
          </a:p>
          <a:p>
            <a:pPr lvl="1">
              <a:spcBef>
                <a:spcPct val="50000"/>
              </a:spcBef>
            </a:pPr>
            <a:r>
              <a:rPr lang="en-US" altLang="en-US" sz="2400"/>
              <a:t>Your intended approach</a:t>
            </a:r>
          </a:p>
          <a:p>
            <a:pPr lvl="1">
              <a:spcBef>
                <a:spcPct val="50000"/>
              </a:spcBef>
            </a:pPr>
            <a:r>
              <a:rPr lang="en-US" altLang="en-US" sz="2400"/>
              <a:t>Your situation analysis</a:t>
            </a:r>
          </a:p>
        </p:txBody>
      </p:sp>
      <p:sp>
        <p:nvSpPr>
          <p:cNvPr id="92166" name="Rectangle 6">
            <a:extLst>
              <a:ext uri="{FF2B5EF4-FFF2-40B4-BE49-F238E27FC236}">
                <a16:creationId xmlns:a16="http://schemas.microsoft.com/office/drawing/2014/main" id="{1DC926E5-1E24-4F9C-A122-41E64BCEB26C}"/>
              </a:ext>
            </a:extLst>
          </p:cNvPr>
          <p:cNvSpPr>
            <a:spLocks noGrp="1" noChangeArrowheads="1"/>
          </p:cNvSpPr>
          <p:nvPr>
            <p:ph type="body" sz="half" idx="4294967295"/>
          </p:nvPr>
        </p:nvSpPr>
        <p:spPr>
          <a:xfrm>
            <a:off x="4038600" y="1390650"/>
            <a:ext cx="5105400" cy="4876800"/>
          </a:xfrm>
        </p:spPr>
        <p:txBody>
          <a:bodyPr/>
          <a:lstStyle/>
          <a:p>
            <a:pPr>
              <a:spcBef>
                <a:spcPct val="100000"/>
              </a:spcBef>
            </a:pPr>
            <a:r>
              <a:rPr lang="en-US" altLang="en-US" sz="2400">
                <a:solidFill>
                  <a:srgbClr val="CCFFCC"/>
                </a:solidFill>
              </a:rPr>
              <a:t>Tactics</a:t>
            </a:r>
          </a:p>
          <a:p>
            <a:pPr lvl="1">
              <a:spcBef>
                <a:spcPct val="100000"/>
              </a:spcBef>
            </a:pPr>
            <a:r>
              <a:rPr lang="en-US" altLang="en-US" sz="2400">
                <a:solidFill>
                  <a:srgbClr val="CCFFCC"/>
                </a:solidFill>
              </a:rPr>
              <a:t>Time and place</a:t>
            </a:r>
          </a:p>
          <a:p>
            <a:pPr lvl="1">
              <a:spcBef>
                <a:spcPct val="100000"/>
              </a:spcBef>
            </a:pPr>
            <a:r>
              <a:rPr lang="en-US" altLang="en-US" sz="2400">
                <a:solidFill>
                  <a:srgbClr val="CCFFCC"/>
                </a:solidFill>
              </a:rPr>
              <a:t>Logistics</a:t>
            </a:r>
          </a:p>
          <a:p>
            <a:pPr lvl="1">
              <a:spcBef>
                <a:spcPct val="100000"/>
              </a:spcBef>
            </a:pPr>
            <a:r>
              <a:rPr lang="en-US" altLang="en-US" sz="2400">
                <a:solidFill>
                  <a:srgbClr val="CCFFCC"/>
                </a:solidFill>
              </a:rPr>
              <a:t>Moves/counter-moves/closure</a:t>
            </a:r>
          </a:p>
          <a:p>
            <a:pPr lvl="1">
              <a:spcBef>
                <a:spcPct val="100000"/>
              </a:spcBef>
            </a:pPr>
            <a:r>
              <a:rPr lang="en-US" altLang="en-US" sz="2400">
                <a:solidFill>
                  <a:srgbClr val="CCFFCC"/>
                </a:solidFill>
              </a:rPr>
              <a:t>Communication</a:t>
            </a:r>
          </a:p>
          <a:p>
            <a:endParaRPr lang="en-US" altLang="en-US" sz="2400"/>
          </a:p>
        </p:txBody>
      </p:sp>
      <p:sp>
        <p:nvSpPr>
          <p:cNvPr id="423944" name="Rectangle 7">
            <a:extLst>
              <a:ext uri="{FF2B5EF4-FFF2-40B4-BE49-F238E27FC236}">
                <a16:creationId xmlns:a16="http://schemas.microsoft.com/office/drawing/2014/main" id="{DAD0B23C-2623-4574-B2E2-80D582109624}"/>
              </a:ext>
            </a:extLst>
          </p:cNvPr>
          <p:cNvSpPr>
            <a:spLocks noChangeArrowheads="1"/>
          </p:cNvSpPr>
          <p:nvPr/>
        </p:nvSpPr>
        <p:spPr bwMode="auto">
          <a:xfrm>
            <a:off x="8620125" y="6642100"/>
            <a:ext cx="5286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9" name="Footer Placeholder 2">
            <a:extLst>
              <a:ext uri="{FF2B5EF4-FFF2-40B4-BE49-F238E27FC236}">
                <a16:creationId xmlns:a16="http://schemas.microsoft.com/office/drawing/2014/main" id="{95DA65FE-2FC7-4405-BA99-C0B95E7C544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66">
                                            <p:txEl>
                                              <p:pRg st="0" end="0"/>
                                            </p:txEl>
                                          </p:spTgt>
                                        </p:tgtEl>
                                        <p:attrNameLst>
                                          <p:attrName>style.visibility</p:attrName>
                                        </p:attrNameLst>
                                      </p:cBhvr>
                                      <p:to>
                                        <p:strVal val="visible"/>
                                      </p:to>
                                    </p:set>
                                    <p:anim calcmode="lin" valueType="num">
                                      <p:cBhvr additive="base">
                                        <p:cTn id="7" dur="500" fill="hold"/>
                                        <p:tgtEl>
                                          <p:spTgt spid="921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66">
                                            <p:txEl>
                                              <p:pRg st="1" end="1"/>
                                            </p:txEl>
                                          </p:spTgt>
                                        </p:tgtEl>
                                        <p:attrNameLst>
                                          <p:attrName>style.visibility</p:attrName>
                                        </p:attrNameLst>
                                      </p:cBhvr>
                                      <p:to>
                                        <p:strVal val="visible"/>
                                      </p:to>
                                    </p:set>
                                    <p:anim calcmode="lin" valueType="num">
                                      <p:cBhvr additive="base">
                                        <p:cTn id="11" dur="500" fill="hold"/>
                                        <p:tgtEl>
                                          <p:spTgt spid="9216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6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166">
                                            <p:txEl>
                                              <p:pRg st="2" end="2"/>
                                            </p:txEl>
                                          </p:spTgt>
                                        </p:tgtEl>
                                        <p:attrNameLst>
                                          <p:attrName>style.visibility</p:attrName>
                                        </p:attrNameLst>
                                      </p:cBhvr>
                                      <p:to>
                                        <p:strVal val="visible"/>
                                      </p:to>
                                    </p:set>
                                    <p:anim calcmode="lin" valueType="num">
                                      <p:cBhvr additive="base">
                                        <p:cTn id="15" dur="500" fill="hold"/>
                                        <p:tgtEl>
                                          <p:spTgt spid="9216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6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166">
                                            <p:txEl>
                                              <p:pRg st="3" end="3"/>
                                            </p:txEl>
                                          </p:spTgt>
                                        </p:tgtEl>
                                        <p:attrNameLst>
                                          <p:attrName>style.visibility</p:attrName>
                                        </p:attrNameLst>
                                      </p:cBhvr>
                                      <p:to>
                                        <p:strVal val="visible"/>
                                      </p:to>
                                    </p:set>
                                    <p:anim calcmode="lin" valueType="num">
                                      <p:cBhvr additive="base">
                                        <p:cTn id="19" dur="500" fill="hold"/>
                                        <p:tgtEl>
                                          <p:spTgt spid="921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66">
                                            <p:txEl>
                                              <p:pRg st="4" end="4"/>
                                            </p:txEl>
                                          </p:spTgt>
                                        </p:tgtEl>
                                        <p:attrNameLst>
                                          <p:attrName>style.visibility</p:attrName>
                                        </p:attrNameLst>
                                      </p:cBhvr>
                                      <p:to>
                                        <p:strVal val="visible"/>
                                      </p:to>
                                    </p:set>
                                    <p:anim calcmode="lin" valueType="num">
                                      <p:cBhvr additive="base">
                                        <p:cTn id="23" dur="500" fill="hold"/>
                                        <p:tgtEl>
                                          <p:spTgt spid="9216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83C47990-5E3A-4960-A7D2-2EF0FA4F36D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342232C-9B2A-431B-8265-5624B24EDEE4}" type="slidenum">
              <a:rPr lang="en-US" altLang="en-US" smtClean="0"/>
              <a:pPr>
                <a:defRPr/>
              </a:pPr>
              <a:t>256</a:t>
            </a:fld>
            <a:endParaRPr lang="en-US" altLang="en-US"/>
          </a:p>
        </p:txBody>
      </p:sp>
      <p:sp>
        <p:nvSpPr>
          <p:cNvPr id="96258" name="Rectangle 2">
            <a:extLst>
              <a:ext uri="{FF2B5EF4-FFF2-40B4-BE49-F238E27FC236}">
                <a16:creationId xmlns:a16="http://schemas.microsoft.com/office/drawing/2014/main" id="{CB9CFE80-E932-4FE0-82E9-9F3252C37F7C}"/>
              </a:ext>
            </a:extLst>
          </p:cNvPr>
          <p:cNvSpPr>
            <a:spLocks noGrp="1" noChangeArrowheads="1"/>
          </p:cNvSpPr>
          <p:nvPr>
            <p:ph type="title" idx="4294967295"/>
          </p:nvPr>
        </p:nvSpPr>
        <p:spPr>
          <a:xfrm>
            <a:off x="0" y="228600"/>
            <a:ext cx="9144000" cy="914400"/>
          </a:xfrm>
        </p:spPr>
        <p:txBody>
          <a:bodyPr lIns="90488" tIns="44450" rIns="90488" bIns="44450"/>
          <a:lstStyle/>
          <a:p>
            <a:pPr marL="107950" indent="-107950">
              <a:defRPr/>
            </a:pPr>
            <a:br>
              <a:rPr lang="en-US" altLang="en-US" dirty="0"/>
            </a:br>
            <a:r>
              <a:rPr lang="en-US" altLang="en-US" dirty="0"/>
              <a:t>Preparing for the </a:t>
            </a:r>
            <a:r>
              <a:rPr lang="en-US" altLang="en-US" u="sng" dirty="0"/>
              <a:t>Process</a:t>
            </a:r>
            <a:r>
              <a:rPr lang="en-US" altLang="en-US" dirty="0"/>
              <a:t> </a:t>
            </a:r>
            <a:br>
              <a:rPr lang="en-US" altLang="en-US" dirty="0"/>
            </a:br>
            <a:endParaRPr lang="en-US" altLang="en-US" dirty="0"/>
          </a:p>
        </p:txBody>
      </p:sp>
      <p:sp>
        <p:nvSpPr>
          <p:cNvPr id="425988" name="Rectangle 3">
            <a:extLst>
              <a:ext uri="{FF2B5EF4-FFF2-40B4-BE49-F238E27FC236}">
                <a16:creationId xmlns:a16="http://schemas.microsoft.com/office/drawing/2014/main" id="{6F4A30D5-EA98-4A3A-BCD0-897FD873DB81}"/>
              </a:ext>
            </a:extLst>
          </p:cNvPr>
          <p:cNvSpPr>
            <a:spLocks noChangeArrowheads="1"/>
          </p:cNvSpPr>
          <p:nvPr/>
        </p:nvSpPr>
        <p:spPr bwMode="auto">
          <a:xfrm>
            <a:off x="304800" y="1600200"/>
            <a:ext cx="83820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41313" indent="-341313">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b="1">
                <a:solidFill>
                  <a:srgbClr val="FFFFFF"/>
                </a:solidFill>
                <a:latin typeface="Times New Roman" panose="02020603050405020304" pitchFamily="18" charset="0"/>
              </a:rPr>
              <a:t>   </a:t>
            </a:r>
          </a:p>
          <a:p>
            <a:pPr>
              <a:spcBef>
                <a:spcPct val="0"/>
              </a:spcBef>
              <a:buClrTx/>
              <a:buSzPct val="80000"/>
              <a:buFont typeface="Wingdings" panose="05000000000000000000" pitchFamily="2" charset="2"/>
              <a:buChar char="l"/>
            </a:pPr>
            <a:r>
              <a:rPr lang="en-US" altLang="en-US" sz="2400">
                <a:solidFill>
                  <a:srgbClr val="FFFFFF"/>
                </a:solidFill>
              </a:rPr>
              <a:t>What should you watch out for, what should you be ready for?</a:t>
            </a:r>
          </a:p>
          <a:p>
            <a:pPr>
              <a:spcBef>
                <a:spcPct val="0"/>
              </a:spcBef>
              <a:buClrTx/>
              <a:buFontTx/>
              <a:buNone/>
            </a:pPr>
            <a:endParaRPr lang="en-US" altLang="en-US" sz="2400">
              <a:solidFill>
                <a:srgbClr val="FFFFFF"/>
              </a:solidFill>
            </a:endParaRPr>
          </a:p>
          <a:p>
            <a:pPr>
              <a:spcBef>
                <a:spcPct val="0"/>
              </a:spcBef>
              <a:buClrTx/>
              <a:buFontTx/>
              <a:buNone/>
            </a:pPr>
            <a:r>
              <a:rPr lang="en-US" altLang="en-US" sz="2400" i="1">
                <a:solidFill>
                  <a:srgbClr val="FFFFFF"/>
                </a:solidFill>
              </a:rPr>
              <a:t>	or, put another way,</a:t>
            </a:r>
            <a:r>
              <a:rPr lang="en-US" altLang="en-US" sz="2400">
                <a:solidFill>
                  <a:srgbClr val="FFFFFF"/>
                </a:solidFill>
              </a:rPr>
              <a:t> </a:t>
            </a:r>
          </a:p>
          <a:p>
            <a:pPr>
              <a:spcBef>
                <a:spcPct val="0"/>
              </a:spcBef>
              <a:buClrTx/>
              <a:buFontTx/>
              <a:buNone/>
            </a:pPr>
            <a:endParaRPr lang="en-US" altLang="en-US" sz="2400">
              <a:solidFill>
                <a:srgbClr val="FFFFFF"/>
              </a:solidFill>
            </a:endParaRPr>
          </a:p>
          <a:p>
            <a:pPr>
              <a:spcBef>
                <a:spcPct val="0"/>
              </a:spcBef>
              <a:buClrTx/>
              <a:buSzPct val="80000"/>
              <a:buFont typeface="Wingdings" panose="05000000000000000000" pitchFamily="2" charset="2"/>
              <a:buChar char="l"/>
            </a:pPr>
            <a:r>
              <a:rPr lang="en-US" altLang="en-US" sz="2400">
                <a:solidFill>
                  <a:srgbClr val="FFFFFF"/>
                </a:solidFill>
              </a:rPr>
              <a:t>What might they expect to see in terms of your behavior and attitudes?</a:t>
            </a:r>
          </a:p>
          <a:p>
            <a:pPr>
              <a:spcBef>
                <a:spcPct val="0"/>
              </a:spcBef>
              <a:buClrTx/>
              <a:buFontTx/>
              <a:buNone/>
            </a:pPr>
            <a:r>
              <a:rPr lang="en-US" altLang="en-US" sz="2400" b="1">
                <a:solidFill>
                  <a:srgbClr val="FFFFFF"/>
                </a:solidFill>
                <a:latin typeface="Times New Roman" panose="02020603050405020304" pitchFamily="18" charset="0"/>
              </a:rPr>
              <a:t>       </a:t>
            </a:r>
          </a:p>
        </p:txBody>
      </p:sp>
      <p:sp>
        <p:nvSpPr>
          <p:cNvPr id="425989" name="Rectangle 4">
            <a:extLst>
              <a:ext uri="{FF2B5EF4-FFF2-40B4-BE49-F238E27FC236}">
                <a16:creationId xmlns:a16="http://schemas.microsoft.com/office/drawing/2014/main" id="{CEF5F3C1-FA8B-4416-96AD-185381982277}"/>
              </a:ext>
            </a:extLst>
          </p:cNvPr>
          <p:cNvSpPr>
            <a:spLocks noChangeArrowheads="1"/>
          </p:cNvSpPr>
          <p:nvPr/>
        </p:nvSpPr>
        <p:spPr bwMode="auto">
          <a:xfrm>
            <a:off x="8748713" y="6470650"/>
            <a:ext cx="180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000">
              <a:solidFill>
                <a:schemeClr val="tx2"/>
              </a:solidFill>
              <a:latin typeface="Times New Roman" panose="02020603050405020304" pitchFamily="18" charset="0"/>
            </a:endParaRPr>
          </a:p>
        </p:txBody>
      </p:sp>
      <p:sp>
        <p:nvSpPr>
          <p:cNvPr id="6" name="Footer Placeholder 2">
            <a:extLst>
              <a:ext uri="{FF2B5EF4-FFF2-40B4-BE49-F238E27FC236}">
                <a16:creationId xmlns:a16="http://schemas.microsoft.com/office/drawing/2014/main" id="{4EF4DFCF-817F-41CD-AB63-BD5019E2FC6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8B200C1-C836-4A6C-B851-DEDD771795F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5FAE7DA-A658-43D1-A955-DEC894CABF73}" type="slidenum">
              <a:rPr lang="en-US" altLang="en-US" smtClean="0"/>
              <a:pPr>
                <a:defRPr/>
              </a:pPr>
              <a:t>257</a:t>
            </a:fld>
            <a:endParaRPr lang="en-US" altLang="en-US"/>
          </a:p>
        </p:txBody>
      </p:sp>
      <p:sp>
        <p:nvSpPr>
          <p:cNvPr id="428035" name="Rectangle 2">
            <a:extLst>
              <a:ext uri="{FF2B5EF4-FFF2-40B4-BE49-F238E27FC236}">
                <a16:creationId xmlns:a16="http://schemas.microsoft.com/office/drawing/2014/main" id="{239538D0-38A0-4DC0-8B72-47E713CBEF34}"/>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428036" name="Rectangle 3">
            <a:extLst>
              <a:ext uri="{FF2B5EF4-FFF2-40B4-BE49-F238E27FC236}">
                <a16:creationId xmlns:a16="http://schemas.microsoft.com/office/drawing/2014/main" id="{D0AD5A2A-9511-4AC9-ADB1-E5CF1286E153}"/>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28676" name="Rectangle 4">
            <a:extLst>
              <a:ext uri="{FF2B5EF4-FFF2-40B4-BE49-F238E27FC236}">
                <a16:creationId xmlns:a16="http://schemas.microsoft.com/office/drawing/2014/main" id="{573828F8-F9FC-49A9-B745-D3BD85C60450}"/>
              </a:ext>
            </a:extLst>
          </p:cNvPr>
          <p:cNvSpPr>
            <a:spLocks noGrp="1" noChangeArrowheads="1"/>
          </p:cNvSpPr>
          <p:nvPr>
            <p:ph type="title" idx="4294967295"/>
          </p:nvPr>
        </p:nvSpPr>
        <p:spPr>
          <a:xfrm>
            <a:off x="0" y="152400"/>
            <a:ext cx="9144000" cy="838200"/>
          </a:xfrm>
        </p:spPr>
        <p:txBody>
          <a:bodyPr lIns="90488" tIns="44450" rIns="90488" bIns="44450"/>
          <a:lstStyle/>
          <a:p>
            <a:pPr>
              <a:defRPr/>
            </a:pPr>
            <a:r>
              <a:rPr lang="en-US" altLang="en-US" dirty="0"/>
              <a:t>Preparation:  Numbers and Vision</a:t>
            </a:r>
          </a:p>
        </p:txBody>
      </p:sp>
      <p:sp>
        <p:nvSpPr>
          <p:cNvPr id="428038" name="Rectangle 5">
            <a:extLst>
              <a:ext uri="{FF2B5EF4-FFF2-40B4-BE49-F238E27FC236}">
                <a16:creationId xmlns:a16="http://schemas.microsoft.com/office/drawing/2014/main" id="{83C7628A-AB80-46AF-8CAF-CB530E6E42DC}"/>
              </a:ext>
            </a:extLst>
          </p:cNvPr>
          <p:cNvSpPr>
            <a:spLocks noGrp="1" noChangeArrowheads="1"/>
          </p:cNvSpPr>
          <p:nvPr>
            <p:ph type="body" idx="4294967295"/>
          </p:nvPr>
        </p:nvSpPr>
        <p:spPr>
          <a:xfrm>
            <a:off x="685800" y="1600200"/>
            <a:ext cx="8077200" cy="4800600"/>
          </a:xfrm>
        </p:spPr>
        <p:txBody>
          <a:bodyPr lIns="90488" tIns="44450" rIns="90488" bIns="44450"/>
          <a:lstStyle/>
          <a:p>
            <a:pPr>
              <a:spcBef>
                <a:spcPct val="100000"/>
              </a:spcBef>
            </a:pPr>
            <a:r>
              <a:rPr lang="en-US" altLang="en-US" sz="2600"/>
              <a:t>Targets	</a:t>
            </a:r>
          </a:p>
          <a:p>
            <a:pPr>
              <a:spcBef>
                <a:spcPct val="100000"/>
              </a:spcBef>
            </a:pPr>
            <a:r>
              <a:rPr lang="en-US" altLang="en-US" sz="2600"/>
              <a:t>Resistance points</a:t>
            </a:r>
          </a:p>
          <a:p>
            <a:pPr>
              <a:spcBef>
                <a:spcPct val="100000"/>
              </a:spcBef>
            </a:pPr>
            <a:r>
              <a:rPr lang="en-US" altLang="en-US" sz="2600"/>
              <a:t>Settlement range (window of opportunity)?</a:t>
            </a:r>
          </a:p>
          <a:p>
            <a:pPr>
              <a:spcBef>
                <a:spcPct val="100000"/>
              </a:spcBef>
            </a:pPr>
            <a:r>
              <a:rPr lang="en-US" altLang="en-US" sz="2600"/>
              <a:t>Interests</a:t>
            </a:r>
          </a:p>
          <a:p>
            <a:pPr>
              <a:spcBef>
                <a:spcPct val="100000"/>
              </a:spcBef>
            </a:pPr>
            <a:r>
              <a:rPr lang="en-US" altLang="en-US" sz="2600"/>
              <a:t>Alternatives </a:t>
            </a:r>
          </a:p>
        </p:txBody>
      </p:sp>
      <p:sp>
        <p:nvSpPr>
          <p:cNvPr id="428039" name="Rectangle 6">
            <a:extLst>
              <a:ext uri="{FF2B5EF4-FFF2-40B4-BE49-F238E27FC236}">
                <a16:creationId xmlns:a16="http://schemas.microsoft.com/office/drawing/2014/main" id="{C3AA0C8B-1526-4948-8F06-63FA25575D9B}"/>
              </a:ext>
            </a:extLst>
          </p:cNvPr>
          <p:cNvSpPr>
            <a:spLocks noChangeArrowheads="1"/>
          </p:cNvSpPr>
          <p:nvPr/>
        </p:nvSpPr>
        <p:spPr bwMode="auto">
          <a:xfrm>
            <a:off x="8620125" y="6642100"/>
            <a:ext cx="5286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8" name="Footer Placeholder 2">
            <a:extLst>
              <a:ext uri="{FF2B5EF4-FFF2-40B4-BE49-F238E27FC236}">
                <a16:creationId xmlns:a16="http://schemas.microsoft.com/office/drawing/2014/main" id="{42B579A3-5C8A-4DCB-8894-A6352EC142D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287AD0E9-BFD8-4D4B-9245-F1CF22E979D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AEE2373-CF22-436F-89BD-3E8DF0150DB5}" type="slidenum">
              <a:rPr lang="en-US" altLang="en-US" smtClean="0"/>
              <a:pPr>
                <a:defRPr/>
              </a:pPr>
              <a:t>258</a:t>
            </a:fld>
            <a:endParaRPr lang="en-US" altLang="en-US"/>
          </a:p>
        </p:txBody>
      </p:sp>
      <p:sp>
        <p:nvSpPr>
          <p:cNvPr id="430083" name="Line 2">
            <a:extLst>
              <a:ext uri="{FF2B5EF4-FFF2-40B4-BE49-F238E27FC236}">
                <a16:creationId xmlns:a16="http://schemas.microsoft.com/office/drawing/2014/main" id="{E33C4893-42D3-4664-A943-E4F69FAD86D4}"/>
              </a:ext>
            </a:extLst>
          </p:cNvPr>
          <p:cNvSpPr>
            <a:spLocks noChangeShapeType="1"/>
          </p:cNvSpPr>
          <p:nvPr/>
        </p:nvSpPr>
        <p:spPr bwMode="auto">
          <a:xfrm>
            <a:off x="1066800" y="2863850"/>
            <a:ext cx="6324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084" name="Line 3">
            <a:extLst>
              <a:ext uri="{FF2B5EF4-FFF2-40B4-BE49-F238E27FC236}">
                <a16:creationId xmlns:a16="http://schemas.microsoft.com/office/drawing/2014/main" id="{27935694-68E0-4800-AB6E-1ECC3E3859F3}"/>
              </a:ext>
            </a:extLst>
          </p:cNvPr>
          <p:cNvSpPr>
            <a:spLocks noChangeShapeType="1"/>
          </p:cNvSpPr>
          <p:nvPr/>
        </p:nvSpPr>
        <p:spPr bwMode="auto">
          <a:xfrm>
            <a:off x="630238" y="3886200"/>
            <a:ext cx="68580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085" name="Line 4">
            <a:extLst>
              <a:ext uri="{FF2B5EF4-FFF2-40B4-BE49-F238E27FC236}">
                <a16:creationId xmlns:a16="http://schemas.microsoft.com/office/drawing/2014/main" id="{936F1111-137B-4965-82B0-726FBAD610E7}"/>
              </a:ext>
            </a:extLst>
          </p:cNvPr>
          <p:cNvSpPr>
            <a:spLocks noChangeShapeType="1"/>
          </p:cNvSpPr>
          <p:nvPr/>
        </p:nvSpPr>
        <p:spPr bwMode="auto">
          <a:xfrm flipV="1">
            <a:off x="1219200" y="2482850"/>
            <a:ext cx="0" cy="3810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086" name="Line 5">
            <a:extLst>
              <a:ext uri="{FF2B5EF4-FFF2-40B4-BE49-F238E27FC236}">
                <a16:creationId xmlns:a16="http://schemas.microsoft.com/office/drawing/2014/main" id="{6A2F1043-AA64-4DD1-8DA1-0B174B877CF5}"/>
              </a:ext>
            </a:extLst>
          </p:cNvPr>
          <p:cNvSpPr>
            <a:spLocks noChangeShapeType="1"/>
          </p:cNvSpPr>
          <p:nvPr/>
        </p:nvSpPr>
        <p:spPr bwMode="auto">
          <a:xfrm flipV="1">
            <a:off x="4495800" y="2482850"/>
            <a:ext cx="0" cy="3810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087" name="Line 6">
            <a:extLst>
              <a:ext uri="{FF2B5EF4-FFF2-40B4-BE49-F238E27FC236}">
                <a16:creationId xmlns:a16="http://schemas.microsoft.com/office/drawing/2014/main" id="{57C37FD8-7287-45B9-8A12-AF3BA17FB62D}"/>
              </a:ext>
            </a:extLst>
          </p:cNvPr>
          <p:cNvSpPr>
            <a:spLocks noChangeShapeType="1"/>
          </p:cNvSpPr>
          <p:nvPr/>
        </p:nvSpPr>
        <p:spPr bwMode="auto">
          <a:xfrm flipV="1">
            <a:off x="6781800" y="2482850"/>
            <a:ext cx="0" cy="3810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088" name="Line 7">
            <a:extLst>
              <a:ext uri="{FF2B5EF4-FFF2-40B4-BE49-F238E27FC236}">
                <a16:creationId xmlns:a16="http://schemas.microsoft.com/office/drawing/2014/main" id="{06EE6FB4-D03F-416A-A8BF-6DB6549509FB}"/>
              </a:ext>
            </a:extLst>
          </p:cNvPr>
          <p:cNvSpPr>
            <a:spLocks noChangeShapeType="1"/>
          </p:cNvSpPr>
          <p:nvPr/>
        </p:nvSpPr>
        <p:spPr bwMode="auto">
          <a:xfrm>
            <a:off x="1544638" y="3733800"/>
            <a:ext cx="0" cy="533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089" name="Line 8">
            <a:extLst>
              <a:ext uri="{FF2B5EF4-FFF2-40B4-BE49-F238E27FC236}">
                <a16:creationId xmlns:a16="http://schemas.microsoft.com/office/drawing/2014/main" id="{2D4E33FF-4EEC-417E-903E-936F20DAC68B}"/>
              </a:ext>
            </a:extLst>
          </p:cNvPr>
          <p:cNvSpPr>
            <a:spLocks noChangeShapeType="1"/>
          </p:cNvSpPr>
          <p:nvPr/>
        </p:nvSpPr>
        <p:spPr bwMode="auto">
          <a:xfrm>
            <a:off x="4135438" y="3657600"/>
            <a:ext cx="0" cy="6858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090" name="Line 9">
            <a:extLst>
              <a:ext uri="{FF2B5EF4-FFF2-40B4-BE49-F238E27FC236}">
                <a16:creationId xmlns:a16="http://schemas.microsoft.com/office/drawing/2014/main" id="{4013E830-F512-422B-AF9B-DFA88621E8B9}"/>
              </a:ext>
            </a:extLst>
          </p:cNvPr>
          <p:cNvSpPr>
            <a:spLocks noChangeShapeType="1"/>
          </p:cNvSpPr>
          <p:nvPr/>
        </p:nvSpPr>
        <p:spPr bwMode="auto">
          <a:xfrm>
            <a:off x="6345238" y="3657600"/>
            <a:ext cx="0" cy="7620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091" name="Text Box 10">
            <a:extLst>
              <a:ext uri="{FF2B5EF4-FFF2-40B4-BE49-F238E27FC236}">
                <a16:creationId xmlns:a16="http://schemas.microsoft.com/office/drawing/2014/main" id="{8DF92ED7-6E57-416C-B499-2D70ADF36A25}"/>
              </a:ext>
            </a:extLst>
          </p:cNvPr>
          <p:cNvSpPr txBox="1">
            <a:spLocks noChangeArrowheads="1"/>
          </p:cNvSpPr>
          <p:nvPr/>
        </p:nvSpPr>
        <p:spPr bwMode="auto">
          <a:xfrm>
            <a:off x="457200" y="1882775"/>
            <a:ext cx="1871663" cy="585788"/>
          </a:xfrm>
          <a:prstGeom prst="rect">
            <a:avLst/>
          </a:prstGeom>
          <a:solidFill>
            <a:schemeClr val="tx2"/>
          </a:solidFill>
          <a:ln w="31750">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b="1">
                <a:solidFill>
                  <a:schemeClr val="bg2"/>
                </a:solidFill>
              </a:rPr>
              <a:t>Resistance </a:t>
            </a:r>
          </a:p>
          <a:p>
            <a:pPr algn="ctr">
              <a:spcBef>
                <a:spcPct val="0"/>
              </a:spcBef>
              <a:buClrTx/>
              <a:buFontTx/>
              <a:buNone/>
            </a:pPr>
            <a:r>
              <a:rPr lang="en-US" altLang="en-US" sz="1600" b="1">
                <a:solidFill>
                  <a:schemeClr val="bg2"/>
                </a:solidFill>
              </a:rPr>
              <a:t>Point</a:t>
            </a:r>
          </a:p>
        </p:txBody>
      </p:sp>
      <p:sp>
        <p:nvSpPr>
          <p:cNvPr id="430092" name="Text Box 11">
            <a:extLst>
              <a:ext uri="{FF2B5EF4-FFF2-40B4-BE49-F238E27FC236}">
                <a16:creationId xmlns:a16="http://schemas.microsoft.com/office/drawing/2014/main" id="{0CD478CC-C8C8-4C77-A89B-1AEEF3BDDD65}"/>
              </a:ext>
            </a:extLst>
          </p:cNvPr>
          <p:cNvSpPr txBox="1">
            <a:spLocks noChangeArrowheads="1"/>
          </p:cNvSpPr>
          <p:nvPr/>
        </p:nvSpPr>
        <p:spPr bwMode="auto">
          <a:xfrm>
            <a:off x="4059238" y="2073275"/>
            <a:ext cx="873125" cy="369888"/>
          </a:xfrm>
          <a:prstGeom prst="rect">
            <a:avLst/>
          </a:prstGeom>
          <a:solidFill>
            <a:schemeClr val="tx2"/>
          </a:solidFill>
          <a:ln w="31750">
            <a:solidFill>
              <a:srgbClr val="FFFF00"/>
            </a:solidFill>
            <a:miter lim="800000"/>
            <a:headEnd/>
            <a:tailEnd/>
          </a:ln>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800" b="1">
                <a:solidFill>
                  <a:schemeClr val="bg2"/>
                </a:solidFill>
              </a:rPr>
              <a:t>Target</a:t>
            </a:r>
          </a:p>
        </p:txBody>
      </p:sp>
      <p:sp>
        <p:nvSpPr>
          <p:cNvPr id="430093" name="Text Box 12">
            <a:extLst>
              <a:ext uri="{FF2B5EF4-FFF2-40B4-BE49-F238E27FC236}">
                <a16:creationId xmlns:a16="http://schemas.microsoft.com/office/drawing/2014/main" id="{AA321CF6-E6DA-4A5C-ADC6-39FC70D7BB76}"/>
              </a:ext>
            </a:extLst>
          </p:cNvPr>
          <p:cNvSpPr txBox="1">
            <a:spLocks noChangeArrowheads="1"/>
          </p:cNvSpPr>
          <p:nvPr/>
        </p:nvSpPr>
        <p:spPr bwMode="auto">
          <a:xfrm>
            <a:off x="6002338" y="1885950"/>
            <a:ext cx="1616075" cy="585788"/>
          </a:xfrm>
          <a:prstGeom prst="rect">
            <a:avLst/>
          </a:prstGeom>
          <a:solidFill>
            <a:schemeClr val="tx2"/>
          </a:solidFill>
          <a:ln w="31750">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b="1">
                <a:solidFill>
                  <a:schemeClr val="bg2"/>
                </a:solidFill>
              </a:rPr>
              <a:t>Asking</a:t>
            </a:r>
          </a:p>
          <a:p>
            <a:pPr algn="ctr">
              <a:spcBef>
                <a:spcPct val="0"/>
              </a:spcBef>
              <a:buClrTx/>
              <a:buFontTx/>
              <a:buNone/>
            </a:pPr>
            <a:r>
              <a:rPr lang="en-US" altLang="en-US" sz="1600" b="1">
                <a:solidFill>
                  <a:schemeClr val="bg2"/>
                </a:solidFill>
              </a:rPr>
              <a:t>Price</a:t>
            </a:r>
          </a:p>
        </p:txBody>
      </p:sp>
      <p:sp>
        <p:nvSpPr>
          <p:cNvPr id="430094" name="Text Box 13">
            <a:extLst>
              <a:ext uri="{FF2B5EF4-FFF2-40B4-BE49-F238E27FC236}">
                <a16:creationId xmlns:a16="http://schemas.microsoft.com/office/drawing/2014/main" id="{B639A36D-27AD-4388-9DF3-9513D221C632}"/>
              </a:ext>
            </a:extLst>
          </p:cNvPr>
          <p:cNvSpPr txBox="1">
            <a:spLocks noChangeArrowheads="1"/>
          </p:cNvSpPr>
          <p:nvPr/>
        </p:nvSpPr>
        <p:spPr bwMode="auto">
          <a:xfrm>
            <a:off x="7010400" y="990600"/>
            <a:ext cx="1828800" cy="369888"/>
          </a:xfrm>
          <a:prstGeom prst="rect">
            <a:avLst/>
          </a:prstGeom>
          <a:solidFill>
            <a:srgbClr val="FFFFFF"/>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rgbClr val="FF9900"/>
                </a:solidFill>
              </a:rPr>
              <a:t>SELLER</a:t>
            </a:r>
            <a:endParaRPr lang="en-US" altLang="en-US" sz="1800">
              <a:solidFill>
                <a:srgbClr val="FF9900"/>
              </a:solidFill>
            </a:endParaRPr>
          </a:p>
        </p:txBody>
      </p:sp>
      <p:sp>
        <p:nvSpPr>
          <p:cNvPr id="430095" name="Line 14">
            <a:extLst>
              <a:ext uri="{FF2B5EF4-FFF2-40B4-BE49-F238E27FC236}">
                <a16:creationId xmlns:a16="http://schemas.microsoft.com/office/drawing/2014/main" id="{E4CE9017-7172-4DAE-9D50-8B4510D5C756}"/>
              </a:ext>
            </a:extLst>
          </p:cNvPr>
          <p:cNvSpPr>
            <a:spLocks noChangeShapeType="1"/>
          </p:cNvSpPr>
          <p:nvPr/>
        </p:nvSpPr>
        <p:spPr bwMode="auto">
          <a:xfrm flipH="1">
            <a:off x="2590800" y="1828800"/>
            <a:ext cx="3254375"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096" name="Text Box 15">
            <a:extLst>
              <a:ext uri="{FF2B5EF4-FFF2-40B4-BE49-F238E27FC236}">
                <a16:creationId xmlns:a16="http://schemas.microsoft.com/office/drawing/2014/main" id="{3672C9F0-BC43-4092-80BF-C8BE76FA1812}"/>
              </a:ext>
            </a:extLst>
          </p:cNvPr>
          <p:cNvSpPr txBox="1">
            <a:spLocks noChangeArrowheads="1"/>
          </p:cNvSpPr>
          <p:nvPr/>
        </p:nvSpPr>
        <p:spPr bwMode="auto">
          <a:xfrm>
            <a:off x="2743200" y="1263650"/>
            <a:ext cx="3200400" cy="368300"/>
          </a:xfrm>
          <a:prstGeom prst="rect">
            <a:avLst/>
          </a:prstGeom>
          <a:solidFill>
            <a:schemeClr val="tx2"/>
          </a:solidFill>
          <a:ln w="31750">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chemeClr val="bg2"/>
                </a:solidFill>
              </a:rPr>
              <a:t>Concession Making</a:t>
            </a:r>
            <a:endParaRPr lang="en-US" altLang="en-US" sz="1800">
              <a:solidFill>
                <a:schemeClr val="bg2"/>
              </a:solidFill>
            </a:endParaRPr>
          </a:p>
        </p:txBody>
      </p:sp>
      <p:sp>
        <p:nvSpPr>
          <p:cNvPr id="430097" name="Text Box 16">
            <a:extLst>
              <a:ext uri="{FF2B5EF4-FFF2-40B4-BE49-F238E27FC236}">
                <a16:creationId xmlns:a16="http://schemas.microsoft.com/office/drawing/2014/main" id="{255B0291-D571-4DCE-8644-2B6A7C0374A1}"/>
              </a:ext>
            </a:extLst>
          </p:cNvPr>
          <p:cNvSpPr txBox="1">
            <a:spLocks noChangeArrowheads="1"/>
          </p:cNvSpPr>
          <p:nvPr/>
        </p:nvSpPr>
        <p:spPr bwMode="auto">
          <a:xfrm>
            <a:off x="754063" y="4314825"/>
            <a:ext cx="1403350" cy="369888"/>
          </a:xfrm>
          <a:prstGeom prst="rect">
            <a:avLst/>
          </a:prstGeom>
          <a:noFill/>
          <a:ln w="317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rgbClr val="FFFFFF"/>
                </a:solidFill>
              </a:rPr>
              <a:t>Initial Offer</a:t>
            </a:r>
            <a:endParaRPr lang="en-US" altLang="en-US" sz="1800">
              <a:solidFill>
                <a:srgbClr val="FFFFFF"/>
              </a:solidFill>
            </a:endParaRPr>
          </a:p>
        </p:txBody>
      </p:sp>
      <p:sp>
        <p:nvSpPr>
          <p:cNvPr id="430098" name="Text Box 17">
            <a:extLst>
              <a:ext uri="{FF2B5EF4-FFF2-40B4-BE49-F238E27FC236}">
                <a16:creationId xmlns:a16="http://schemas.microsoft.com/office/drawing/2014/main" id="{4EBF4655-4E51-41C9-9CE6-679533EDD6CF}"/>
              </a:ext>
            </a:extLst>
          </p:cNvPr>
          <p:cNvSpPr txBox="1">
            <a:spLocks noChangeArrowheads="1"/>
          </p:cNvSpPr>
          <p:nvPr/>
        </p:nvSpPr>
        <p:spPr bwMode="auto">
          <a:xfrm>
            <a:off x="3527425" y="4352925"/>
            <a:ext cx="1219200" cy="369888"/>
          </a:xfrm>
          <a:prstGeom prst="rect">
            <a:avLst/>
          </a:prstGeom>
          <a:noFill/>
          <a:ln w="317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rgbClr val="FFFFFF"/>
                </a:solidFill>
              </a:rPr>
              <a:t>Target</a:t>
            </a:r>
          </a:p>
        </p:txBody>
      </p:sp>
      <p:sp>
        <p:nvSpPr>
          <p:cNvPr id="430099" name="Text Box 18">
            <a:extLst>
              <a:ext uri="{FF2B5EF4-FFF2-40B4-BE49-F238E27FC236}">
                <a16:creationId xmlns:a16="http://schemas.microsoft.com/office/drawing/2014/main" id="{512E1C5A-D1A5-4CBA-9A87-C99622CCD7A3}"/>
              </a:ext>
            </a:extLst>
          </p:cNvPr>
          <p:cNvSpPr txBox="1">
            <a:spLocks noChangeArrowheads="1"/>
          </p:cNvSpPr>
          <p:nvPr/>
        </p:nvSpPr>
        <p:spPr bwMode="auto">
          <a:xfrm>
            <a:off x="5943600" y="4451350"/>
            <a:ext cx="1403350" cy="646113"/>
          </a:xfrm>
          <a:prstGeom prst="rect">
            <a:avLst/>
          </a:prstGeom>
          <a:noFill/>
          <a:ln w="317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rgbClr val="FFFFFF"/>
                </a:solidFill>
              </a:rPr>
              <a:t>Resistance</a:t>
            </a:r>
          </a:p>
          <a:p>
            <a:pPr algn="ctr">
              <a:spcBef>
                <a:spcPct val="0"/>
              </a:spcBef>
              <a:buClrTx/>
              <a:buFontTx/>
              <a:buNone/>
            </a:pPr>
            <a:r>
              <a:rPr lang="en-US" altLang="en-US" sz="1800" b="1">
                <a:solidFill>
                  <a:srgbClr val="FFFFFF"/>
                </a:solidFill>
              </a:rPr>
              <a:t>Point</a:t>
            </a:r>
          </a:p>
        </p:txBody>
      </p:sp>
      <p:sp>
        <p:nvSpPr>
          <p:cNvPr id="430100" name="Line 19">
            <a:extLst>
              <a:ext uri="{FF2B5EF4-FFF2-40B4-BE49-F238E27FC236}">
                <a16:creationId xmlns:a16="http://schemas.microsoft.com/office/drawing/2014/main" id="{1BB7BC76-D207-45C2-A779-C457B1D702AF}"/>
              </a:ext>
            </a:extLst>
          </p:cNvPr>
          <p:cNvSpPr>
            <a:spLocks noChangeShapeType="1"/>
          </p:cNvSpPr>
          <p:nvPr/>
        </p:nvSpPr>
        <p:spPr bwMode="auto">
          <a:xfrm>
            <a:off x="2057400" y="5257800"/>
            <a:ext cx="388620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01" name="Text Box 20">
            <a:extLst>
              <a:ext uri="{FF2B5EF4-FFF2-40B4-BE49-F238E27FC236}">
                <a16:creationId xmlns:a16="http://schemas.microsoft.com/office/drawing/2014/main" id="{BAFF0A15-0CFA-4AFD-A475-9CB76D12FF4B}"/>
              </a:ext>
            </a:extLst>
          </p:cNvPr>
          <p:cNvSpPr txBox="1">
            <a:spLocks noChangeArrowheads="1"/>
          </p:cNvSpPr>
          <p:nvPr/>
        </p:nvSpPr>
        <p:spPr bwMode="auto">
          <a:xfrm>
            <a:off x="2439988" y="5410200"/>
            <a:ext cx="3121025" cy="369888"/>
          </a:xfrm>
          <a:prstGeom prst="rect">
            <a:avLst/>
          </a:prstGeom>
          <a:noFill/>
          <a:ln w="317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rgbClr val="FFFFFF"/>
                </a:solidFill>
              </a:rPr>
              <a:t>Concession Making</a:t>
            </a:r>
          </a:p>
        </p:txBody>
      </p:sp>
      <p:sp>
        <p:nvSpPr>
          <p:cNvPr id="430102" name="Text Box 21">
            <a:extLst>
              <a:ext uri="{FF2B5EF4-FFF2-40B4-BE49-F238E27FC236}">
                <a16:creationId xmlns:a16="http://schemas.microsoft.com/office/drawing/2014/main" id="{348334DD-AC48-4478-A01C-42EB9A5F53B9}"/>
              </a:ext>
            </a:extLst>
          </p:cNvPr>
          <p:cNvSpPr txBox="1">
            <a:spLocks noChangeArrowheads="1"/>
          </p:cNvSpPr>
          <p:nvPr/>
        </p:nvSpPr>
        <p:spPr bwMode="auto">
          <a:xfrm>
            <a:off x="411163" y="5867400"/>
            <a:ext cx="1311275" cy="369888"/>
          </a:xfrm>
          <a:prstGeom prst="rect">
            <a:avLst/>
          </a:prstGeom>
          <a:solidFill>
            <a:schemeClr val="tx1"/>
          </a:solidFill>
          <a:ln w="9525">
            <a:solidFill>
              <a:srgbClr val="FFFF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solidFill>
                  <a:srgbClr val="00FF00"/>
                </a:solidFill>
              </a:rPr>
              <a:t>BUYER</a:t>
            </a:r>
          </a:p>
        </p:txBody>
      </p:sp>
      <p:sp>
        <p:nvSpPr>
          <p:cNvPr id="430103" name="Oval 22">
            <a:extLst>
              <a:ext uri="{FF2B5EF4-FFF2-40B4-BE49-F238E27FC236}">
                <a16:creationId xmlns:a16="http://schemas.microsoft.com/office/drawing/2014/main" id="{FB13DBEF-0504-4693-9835-6E1B817DD409}"/>
              </a:ext>
            </a:extLst>
          </p:cNvPr>
          <p:cNvSpPr>
            <a:spLocks noChangeArrowheads="1"/>
          </p:cNvSpPr>
          <p:nvPr/>
        </p:nvSpPr>
        <p:spPr bwMode="auto">
          <a:xfrm>
            <a:off x="1524000" y="3071813"/>
            <a:ext cx="4876800" cy="457200"/>
          </a:xfrm>
          <a:prstGeom prst="ellipse">
            <a:avLst/>
          </a:prstGeom>
          <a:solidFill>
            <a:srgbClr val="996633"/>
          </a:solidFill>
          <a:ln w="12700">
            <a:solidFill>
              <a:schemeClr val="tx1"/>
            </a:solidFill>
            <a:round/>
            <a:headEnd type="none" w="sm" len="sm"/>
            <a:tailEnd type="none" w="sm" len="sm"/>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430104" name="Text Box 23">
            <a:extLst>
              <a:ext uri="{FF2B5EF4-FFF2-40B4-BE49-F238E27FC236}">
                <a16:creationId xmlns:a16="http://schemas.microsoft.com/office/drawing/2014/main" id="{8DE1C47F-B32E-4233-A335-65AC4F64ECB3}"/>
              </a:ext>
            </a:extLst>
          </p:cNvPr>
          <p:cNvSpPr txBox="1">
            <a:spLocks noChangeArrowheads="1"/>
          </p:cNvSpPr>
          <p:nvPr/>
        </p:nvSpPr>
        <p:spPr bwMode="auto">
          <a:xfrm>
            <a:off x="0" y="112713"/>
            <a:ext cx="9144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4400"/>
              <a:t>Distributive Bargaining Model</a:t>
            </a:r>
          </a:p>
        </p:txBody>
      </p:sp>
      <p:sp>
        <p:nvSpPr>
          <p:cNvPr id="25" name="Footer Placeholder 2">
            <a:extLst>
              <a:ext uri="{FF2B5EF4-FFF2-40B4-BE49-F238E27FC236}">
                <a16:creationId xmlns:a16="http://schemas.microsoft.com/office/drawing/2014/main" id="{3E87C351-3824-494D-AD54-AB077FC909A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CE99BA-9118-4809-B8E7-F41353968FB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E5201A6-9B00-4A84-B9A8-4466E67CA591}" type="slidenum">
              <a:rPr lang="en-US" altLang="en-US" smtClean="0"/>
              <a:pPr>
                <a:defRPr/>
              </a:pPr>
              <a:t>259</a:t>
            </a:fld>
            <a:endParaRPr lang="en-US" altLang="en-US"/>
          </a:p>
        </p:txBody>
      </p:sp>
      <p:sp>
        <p:nvSpPr>
          <p:cNvPr id="29698" name="Rectangle 2">
            <a:extLst>
              <a:ext uri="{FF2B5EF4-FFF2-40B4-BE49-F238E27FC236}">
                <a16:creationId xmlns:a16="http://schemas.microsoft.com/office/drawing/2014/main" id="{C9E60DC3-BD61-41F1-B223-01668CDE71C8}"/>
              </a:ext>
            </a:extLst>
          </p:cNvPr>
          <p:cNvSpPr>
            <a:spLocks noGrp="1" noChangeArrowheads="1"/>
          </p:cNvSpPr>
          <p:nvPr>
            <p:ph type="title" idx="4294967295"/>
          </p:nvPr>
        </p:nvSpPr>
        <p:spPr>
          <a:xfrm>
            <a:off x="0" y="0"/>
            <a:ext cx="9144000" cy="914400"/>
          </a:xfrm>
        </p:spPr>
        <p:txBody>
          <a:bodyPr/>
          <a:lstStyle/>
          <a:p>
            <a:pPr>
              <a:defRPr/>
            </a:pPr>
            <a:r>
              <a:rPr lang="en-US" altLang="en-US" dirty="0"/>
              <a:t>Targets</a:t>
            </a:r>
          </a:p>
        </p:txBody>
      </p:sp>
      <p:sp>
        <p:nvSpPr>
          <p:cNvPr id="432132" name="Rectangle 3">
            <a:extLst>
              <a:ext uri="{FF2B5EF4-FFF2-40B4-BE49-F238E27FC236}">
                <a16:creationId xmlns:a16="http://schemas.microsoft.com/office/drawing/2014/main" id="{9BCD9069-7913-446A-BCB3-638EE63BABF3}"/>
              </a:ext>
            </a:extLst>
          </p:cNvPr>
          <p:cNvSpPr>
            <a:spLocks noGrp="1" noChangeArrowheads="1"/>
          </p:cNvSpPr>
          <p:nvPr>
            <p:ph type="body" idx="4294967295"/>
          </p:nvPr>
        </p:nvSpPr>
        <p:spPr>
          <a:xfrm>
            <a:off x="304800" y="1828800"/>
            <a:ext cx="8686800" cy="3657600"/>
          </a:xfrm>
        </p:spPr>
        <p:txBody>
          <a:bodyPr/>
          <a:lstStyle/>
          <a:p>
            <a:pPr>
              <a:buFontTx/>
              <a:buNone/>
            </a:pPr>
            <a:r>
              <a:rPr lang="en-US" altLang="en-US" sz="2600"/>
              <a:t>	The target is your preferred price.  It is your optimal goal.</a:t>
            </a:r>
          </a:p>
          <a:p>
            <a:pPr lvl="1">
              <a:spcBef>
                <a:spcPct val="50000"/>
              </a:spcBef>
            </a:pPr>
            <a:r>
              <a:rPr lang="en-US" altLang="en-US" sz="2600"/>
              <a:t>The best targets are </a:t>
            </a:r>
            <a:r>
              <a:rPr lang="en-US" altLang="en-US" sz="2600" u="sng"/>
              <a:t>well researched and well reasoned</a:t>
            </a:r>
            <a:r>
              <a:rPr lang="en-US" altLang="en-US" sz="2600"/>
              <a:t> as opposed to esoteric 'wishes'</a:t>
            </a:r>
          </a:p>
          <a:p>
            <a:pPr lvl="1">
              <a:spcBef>
                <a:spcPct val="50000"/>
              </a:spcBef>
            </a:pPr>
            <a:r>
              <a:rPr lang="en-US" altLang="en-US" sz="2600"/>
              <a:t>Do not set your aspiration too low! - the concept of 'the winners curse'</a:t>
            </a:r>
          </a:p>
        </p:txBody>
      </p:sp>
      <p:sp>
        <p:nvSpPr>
          <p:cNvPr id="5" name="Footer Placeholder 2">
            <a:extLst>
              <a:ext uri="{FF2B5EF4-FFF2-40B4-BE49-F238E27FC236}">
                <a16:creationId xmlns:a16="http://schemas.microsoft.com/office/drawing/2014/main" id="{B5D8FB8B-3714-4503-988C-8B14A53AD61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AED0-34A5-4B75-B2EE-A568F9C964F5}"/>
              </a:ext>
            </a:extLst>
          </p:cNvPr>
          <p:cNvSpPr>
            <a:spLocks noGrp="1"/>
          </p:cNvSpPr>
          <p:nvPr>
            <p:ph type="title"/>
          </p:nvPr>
        </p:nvSpPr>
        <p:spPr/>
        <p:txBody>
          <a:bodyPr/>
          <a:lstStyle/>
          <a:p>
            <a:pPr>
              <a:defRPr/>
            </a:pPr>
            <a:r>
              <a:rPr lang="en-US" dirty="0"/>
              <a:t> Mid Term Change Bargaining</a:t>
            </a:r>
          </a:p>
        </p:txBody>
      </p:sp>
      <p:sp>
        <p:nvSpPr>
          <p:cNvPr id="47107" name="Content Placeholder 2">
            <a:extLst>
              <a:ext uri="{FF2B5EF4-FFF2-40B4-BE49-F238E27FC236}">
                <a16:creationId xmlns:a16="http://schemas.microsoft.com/office/drawing/2014/main" id="{EC595661-CF84-422A-AC33-E6EE33E28B72}"/>
              </a:ext>
            </a:extLst>
          </p:cNvPr>
          <p:cNvSpPr>
            <a:spLocks noGrp="1" noChangeArrowheads="1"/>
          </p:cNvSpPr>
          <p:nvPr>
            <p:ph idx="1"/>
          </p:nvPr>
        </p:nvSpPr>
        <p:spPr/>
        <p:txBody>
          <a:bodyPr/>
          <a:lstStyle/>
          <a:p>
            <a:r>
              <a:rPr lang="en-US" altLang="en-US"/>
              <a:t>Must be a change</a:t>
            </a:r>
          </a:p>
          <a:p>
            <a:endParaRPr lang="en-US" altLang="en-US" sz="1600"/>
          </a:p>
          <a:p>
            <a:r>
              <a:rPr lang="en-US" altLang="en-US"/>
              <a:t>Must be a working condition</a:t>
            </a:r>
          </a:p>
          <a:p>
            <a:endParaRPr lang="en-US" altLang="en-US" sz="1600"/>
          </a:p>
          <a:p>
            <a:r>
              <a:rPr lang="en-US" altLang="en-US"/>
              <a:t>Must be more than de minimis</a:t>
            </a:r>
          </a:p>
          <a:p>
            <a:endParaRPr lang="en-US" altLang="en-US" sz="1600"/>
          </a:p>
          <a:p>
            <a:r>
              <a:rPr lang="en-US" altLang="en-US"/>
              <a:t>Must not be covered by the contract</a:t>
            </a:r>
          </a:p>
          <a:p>
            <a:endParaRPr lang="en-US" altLang="en-US"/>
          </a:p>
          <a:p>
            <a:endParaRPr lang="en-US" altLang="en-US"/>
          </a:p>
        </p:txBody>
      </p:sp>
      <p:sp>
        <p:nvSpPr>
          <p:cNvPr id="3" name="Slide Number Placeholder 2">
            <a:extLst>
              <a:ext uri="{FF2B5EF4-FFF2-40B4-BE49-F238E27FC236}">
                <a16:creationId xmlns:a16="http://schemas.microsoft.com/office/drawing/2014/main" id="{92C185A3-DD4F-40F5-94C5-43F7EFF8A37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1F1D97C-1276-4596-9BBE-05499D48C649}" type="slidenum">
              <a:rPr lang="en-US" altLang="en-US" smtClean="0"/>
              <a:pPr>
                <a:defRPr/>
              </a:pPr>
              <a:t>26</a:t>
            </a:fld>
            <a:endParaRPr lang="en-US" altLang="en-US"/>
          </a:p>
        </p:txBody>
      </p:sp>
      <p:sp>
        <p:nvSpPr>
          <p:cNvPr id="5" name="Footer Placeholder 2">
            <a:extLst>
              <a:ext uri="{FF2B5EF4-FFF2-40B4-BE49-F238E27FC236}">
                <a16:creationId xmlns:a16="http://schemas.microsoft.com/office/drawing/2014/main" id="{79E54C3B-134B-41BB-B4E8-777F9D143DF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935F7AFA-AB0F-4F5A-B4CE-88AC2F07397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48EEFDA-8DD8-44F6-A538-4589B256D309}" type="slidenum">
              <a:rPr lang="en-US" altLang="en-US" smtClean="0"/>
              <a:pPr>
                <a:defRPr/>
              </a:pPr>
              <a:t>260</a:t>
            </a:fld>
            <a:endParaRPr lang="en-US" altLang="en-US"/>
          </a:p>
        </p:txBody>
      </p:sp>
      <p:sp>
        <p:nvSpPr>
          <p:cNvPr id="434179" name="Rectangle 2">
            <a:extLst>
              <a:ext uri="{FF2B5EF4-FFF2-40B4-BE49-F238E27FC236}">
                <a16:creationId xmlns:a16="http://schemas.microsoft.com/office/drawing/2014/main" id="{BB085C53-3E73-4E7C-821E-093B29DD1C15}"/>
              </a:ext>
            </a:extLst>
          </p:cNvPr>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434180" name="Rectangle 3">
            <a:extLst>
              <a:ext uri="{FF2B5EF4-FFF2-40B4-BE49-F238E27FC236}">
                <a16:creationId xmlns:a16="http://schemas.microsoft.com/office/drawing/2014/main" id="{DA53D016-9186-4520-81C8-649204C15C02}"/>
              </a:ext>
            </a:extLst>
          </p:cNvPr>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30724" name="Rectangle 4">
            <a:extLst>
              <a:ext uri="{FF2B5EF4-FFF2-40B4-BE49-F238E27FC236}">
                <a16:creationId xmlns:a16="http://schemas.microsoft.com/office/drawing/2014/main" id="{E6B6DCD6-96EB-46E8-9D0B-6369C6D4F4B2}"/>
              </a:ext>
            </a:extLst>
          </p:cNvPr>
          <p:cNvSpPr>
            <a:spLocks noGrp="1" noChangeArrowheads="1"/>
          </p:cNvSpPr>
          <p:nvPr>
            <p:ph type="title" idx="4294967295"/>
          </p:nvPr>
        </p:nvSpPr>
        <p:spPr>
          <a:xfrm>
            <a:off x="0" y="0"/>
            <a:ext cx="9144000" cy="1066800"/>
          </a:xfrm>
        </p:spPr>
        <p:txBody>
          <a:bodyPr lIns="90488" tIns="44450" rIns="90488" bIns="44450"/>
          <a:lstStyle/>
          <a:p>
            <a:pPr>
              <a:defRPr/>
            </a:pPr>
            <a:r>
              <a:rPr lang="en-US" altLang="en-US" dirty="0"/>
              <a:t>Reasons for Setting Targets</a:t>
            </a:r>
          </a:p>
        </p:txBody>
      </p:sp>
      <p:sp>
        <p:nvSpPr>
          <p:cNvPr id="434182" name="Rectangle 5">
            <a:extLst>
              <a:ext uri="{FF2B5EF4-FFF2-40B4-BE49-F238E27FC236}">
                <a16:creationId xmlns:a16="http://schemas.microsoft.com/office/drawing/2014/main" id="{251A446F-B349-47F1-B2A5-88AD7BFD1500}"/>
              </a:ext>
            </a:extLst>
          </p:cNvPr>
          <p:cNvSpPr>
            <a:spLocks noGrp="1" noChangeArrowheads="1"/>
          </p:cNvSpPr>
          <p:nvPr>
            <p:ph type="body" idx="4294967295"/>
          </p:nvPr>
        </p:nvSpPr>
        <p:spPr>
          <a:xfrm>
            <a:off x="304800" y="1676400"/>
            <a:ext cx="8458200" cy="4419600"/>
          </a:xfrm>
        </p:spPr>
        <p:txBody>
          <a:bodyPr lIns="90488" tIns="44450" rIns="90488" bIns="44450"/>
          <a:lstStyle/>
          <a:p>
            <a:pPr>
              <a:spcBef>
                <a:spcPct val="100000"/>
              </a:spcBef>
            </a:pPr>
            <a:r>
              <a:rPr lang="en-US" altLang="en-US" sz="2600"/>
              <a:t>It pays!</a:t>
            </a:r>
          </a:p>
          <a:p>
            <a:pPr>
              <a:spcBef>
                <a:spcPct val="100000"/>
              </a:spcBef>
            </a:pPr>
            <a:r>
              <a:rPr lang="en-US" altLang="en-US" sz="2600"/>
              <a:t>An "anchor"</a:t>
            </a:r>
          </a:p>
          <a:p>
            <a:pPr marL="573088" lvl="1" indent="-115888">
              <a:spcBef>
                <a:spcPct val="50000"/>
              </a:spcBef>
              <a:buFontTx/>
              <a:buNone/>
            </a:pPr>
            <a:r>
              <a:rPr lang="en-US" altLang="en-US" sz="2600"/>
              <a:t> A reference point for a decision that affects that decision.  It becomes a </a:t>
            </a:r>
            <a:r>
              <a:rPr lang="en-US" altLang="en-US" sz="2600" i="1"/>
              <a:t>standard </a:t>
            </a:r>
            <a:r>
              <a:rPr lang="en-US" altLang="en-US" sz="2600"/>
              <a:t>against which subsequent adjustments are made.  An anchor becomes a benchmark</a:t>
            </a:r>
          </a:p>
        </p:txBody>
      </p:sp>
      <p:sp>
        <p:nvSpPr>
          <p:cNvPr id="434183" name="Rectangle 6">
            <a:extLst>
              <a:ext uri="{FF2B5EF4-FFF2-40B4-BE49-F238E27FC236}">
                <a16:creationId xmlns:a16="http://schemas.microsoft.com/office/drawing/2014/main" id="{36F0704C-709B-4099-9F16-63FEC0302447}"/>
              </a:ext>
            </a:extLst>
          </p:cNvPr>
          <p:cNvSpPr>
            <a:spLocks noChangeArrowheads="1"/>
          </p:cNvSpPr>
          <p:nvPr/>
        </p:nvSpPr>
        <p:spPr bwMode="auto">
          <a:xfrm>
            <a:off x="8594725" y="6499225"/>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434184" name="Rectangle 7">
            <a:extLst>
              <a:ext uri="{FF2B5EF4-FFF2-40B4-BE49-F238E27FC236}">
                <a16:creationId xmlns:a16="http://schemas.microsoft.com/office/drawing/2014/main" id="{F3A7FAF0-018F-48CF-A96A-9E2CFFA0981A}"/>
              </a:ext>
            </a:extLst>
          </p:cNvPr>
          <p:cNvSpPr>
            <a:spLocks noChangeArrowheads="1"/>
          </p:cNvSpPr>
          <p:nvPr/>
        </p:nvSpPr>
        <p:spPr bwMode="auto">
          <a:xfrm>
            <a:off x="8748713" y="6546850"/>
            <a:ext cx="180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000" b="1">
              <a:solidFill>
                <a:srgbClr val="FFFFFF"/>
              </a:solidFill>
            </a:endParaRPr>
          </a:p>
        </p:txBody>
      </p:sp>
      <p:sp>
        <p:nvSpPr>
          <p:cNvPr id="9" name="Footer Placeholder 2">
            <a:extLst>
              <a:ext uri="{FF2B5EF4-FFF2-40B4-BE49-F238E27FC236}">
                <a16:creationId xmlns:a16="http://schemas.microsoft.com/office/drawing/2014/main" id="{C3B41149-0CC8-43AB-952F-D104FA73656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09F6487-75A5-4B3A-BCF7-4B706460C27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7C5D5EA-A830-4531-A8AA-4E621FC084B1}" type="slidenum">
              <a:rPr lang="en-US" altLang="en-US" smtClean="0"/>
              <a:pPr>
                <a:defRPr/>
              </a:pPr>
              <a:t>261</a:t>
            </a:fld>
            <a:endParaRPr lang="en-US" altLang="en-US"/>
          </a:p>
        </p:txBody>
      </p:sp>
      <p:sp>
        <p:nvSpPr>
          <p:cNvPr id="250882" name="Rectangle 2">
            <a:extLst>
              <a:ext uri="{FF2B5EF4-FFF2-40B4-BE49-F238E27FC236}">
                <a16:creationId xmlns:a16="http://schemas.microsoft.com/office/drawing/2014/main" id="{2C15D6F1-4AC5-4DF0-AA22-D5C9700920BA}"/>
              </a:ext>
            </a:extLst>
          </p:cNvPr>
          <p:cNvSpPr>
            <a:spLocks noGrp="1" noChangeArrowheads="1"/>
          </p:cNvSpPr>
          <p:nvPr>
            <p:ph type="title"/>
          </p:nvPr>
        </p:nvSpPr>
        <p:spPr>
          <a:xfrm>
            <a:off x="0" y="228600"/>
            <a:ext cx="9144000" cy="1295400"/>
          </a:xfrm>
        </p:spPr>
        <p:txBody>
          <a:bodyPr/>
          <a:lstStyle/>
          <a:p>
            <a:pPr>
              <a:defRPr/>
            </a:pPr>
            <a:r>
              <a:rPr lang="en-US" altLang="en-US" dirty="0"/>
              <a:t>Impact of Target on Internal Negotiations</a:t>
            </a:r>
          </a:p>
        </p:txBody>
      </p:sp>
      <p:sp>
        <p:nvSpPr>
          <p:cNvPr id="436228" name="Rectangle 3">
            <a:extLst>
              <a:ext uri="{FF2B5EF4-FFF2-40B4-BE49-F238E27FC236}">
                <a16:creationId xmlns:a16="http://schemas.microsoft.com/office/drawing/2014/main" id="{17751ABE-5342-4A52-9651-2BA326C10EED}"/>
              </a:ext>
            </a:extLst>
          </p:cNvPr>
          <p:cNvSpPr>
            <a:spLocks noGrp="1" noChangeArrowheads="1"/>
          </p:cNvSpPr>
          <p:nvPr>
            <p:ph type="body" idx="1"/>
          </p:nvPr>
        </p:nvSpPr>
        <p:spPr>
          <a:xfrm>
            <a:off x="457200" y="2057400"/>
            <a:ext cx="8229600" cy="4038600"/>
          </a:xfrm>
        </p:spPr>
        <p:txBody>
          <a:bodyPr/>
          <a:lstStyle/>
          <a:p>
            <a:r>
              <a:rPr lang="en-US" altLang="en-US" sz="2600"/>
              <a:t>Setting of target sets reference point for internal stakeholders</a:t>
            </a:r>
          </a:p>
          <a:p>
            <a:endParaRPr lang="en-US" altLang="en-US" sz="2000"/>
          </a:p>
          <a:p>
            <a:r>
              <a:rPr lang="en-US" altLang="en-US" sz="2600"/>
              <a:t>Must be understood by internal stakeholders the difference between target and resistance point</a:t>
            </a:r>
          </a:p>
          <a:p>
            <a:endParaRPr lang="en-US" altLang="en-US" sz="2000"/>
          </a:p>
          <a:p>
            <a:r>
              <a:rPr lang="en-US" altLang="en-US" sz="2600"/>
              <a:t>What is winning and what is losing depends on where target is against status quo</a:t>
            </a:r>
          </a:p>
        </p:txBody>
      </p:sp>
      <p:sp>
        <p:nvSpPr>
          <p:cNvPr id="5" name="Footer Placeholder 2">
            <a:extLst>
              <a:ext uri="{FF2B5EF4-FFF2-40B4-BE49-F238E27FC236}">
                <a16:creationId xmlns:a16="http://schemas.microsoft.com/office/drawing/2014/main" id="{A2900F16-AC3E-4CED-B472-A9535BB45AB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4E9FE-750E-4F85-AA46-A41C1F5DF02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FB528F2-B0E5-40A0-AB08-FAC0890469F4}" type="slidenum">
              <a:rPr lang="en-US" altLang="en-US" smtClean="0"/>
              <a:pPr>
                <a:defRPr/>
              </a:pPr>
              <a:t>262</a:t>
            </a:fld>
            <a:endParaRPr lang="en-US" altLang="en-US"/>
          </a:p>
        </p:txBody>
      </p:sp>
      <p:sp>
        <p:nvSpPr>
          <p:cNvPr id="32770" name="Rectangle 2">
            <a:extLst>
              <a:ext uri="{FF2B5EF4-FFF2-40B4-BE49-F238E27FC236}">
                <a16:creationId xmlns:a16="http://schemas.microsoft.com/office/drawing/2014/main" id="{DE6E1B43-DAFD-45A2-91FF-46909FEB2B79}"/>
              </a:ext>
            </a:extLst>
          </p:cNvPr>
          <p:cNvSpPr>
            <a:spLocks noGrp="1" noChangeArrowheads="1"/>
          </p:cNvSpPr>
          <p:nvPr>
            <p:ph type="title" idx="4294967295"/>
          </p:nvPr>
        </p:nvSpPr>
        <p:spPr>
          <a:xfrm>
            <a:off x="0" y="-58738"/>
            <a:ext cx="9144000" cy="973138"/>
          </a:xfrm>
        </p:spPr>
        <p:txBody>
          <a:bodyPr/>
          <a:lstStyle/>
          <a:p>
            <a:pPr>
              <a:defRPr/>
            </a:pPr>
            <a:r>
              <a:rPr lang="en-US" altLang="en-US" dirty="0"/>
              <a:t>Resistance Point</a:t>
            </a:r>
          </a:p>
        </p:txBody>
      </p:sp>
      <p:sp>
        <p:nvSpPr>
          <p:cNvPr id="437252" name="Rectangle 3">
            <a:extLst>
              <a:ext uri="{FF2B5EF4-FFF2-40B4-BE49-F238E27FC236}">
                <a16:creationId xmlns:a16="http://schemas.microsoft.com/office/drawing/2014/main" id="{148273B9-72A1-4D0B-B091-AF5AFABE9544}"/>
              </a:ext>
            </a:extLst>
          </p:cNvPr>
          <p:cNvSpPr>
            <a:spLocks noGrp="1" noChangeArrowheads="1"/>
          </p:cNvSpPr>
          <p:nvPr>
            <p:ph type="body" idx="4294967295"/>
          </p:nvPr>
        </p:nvSpPr>
        <p:spPr>
          <a:xfrm>
            <a:off x="304800" y="1371600"/>
            <a:ext cx="8453438" cy="5105400"/>
          </a:xfrm>
        </p:spPr>
        <p:txBody>
          <a:bodyPr/>
          <a:lstStyle/>
          <a:p>
            <a:pPr>
              <a:lnSpc>
                <a:spcPct val="90000"/>
              </a:lnSpc>
              <a:spcBef>
                <a:spcPct val="100000"/>
              </a:spcBef>
            </a:pPr>
            <a:r>
              <a:rPr lang="en-US" altLang="en-US" sz="2600"/>
              <a:t>This is your 'bottom line' or the point beyond which you will not go</a:t>
            </a:r>
          </a:p>
          <a:p>
            <a:pPr>
              <a:lnSpc>
                <a:spcPct val="90000"/>
              </a:lnSpc>
              <a:spcBef>
                <a:spcPct val="100000"/>
              </a:spcBef>
            </a:pPr>
            <a:r>
              <a:rPr lang="en-US" altLang="en-US" sz="2600"/>
              <a:t>This is where you will 'walk away‘</a:t>
            </a:r>
          </a:p>
          <a:p>
            <a:pPr>
              <a:lnSpc>
                <a:spcPct val="90000"/>
              </a:lnSpc>
              <a:spcBef>
                <a:spcPct val="100000"/>
              </a:spcBef>
            </a:pPr>
            <a:r>
              <a:rPr lang="en-US" altLang="en-US" sz="2600"/>
              <a:t>The point beyond which you will not accept a deal and will turn to your BATNA. The reservation point is the quantification of BATNA, the trigger point where you will take your next best alternative instead of negotiating. (Informally, this is often called "your bottom line.") </a:t>
            </a:r>
          </a:p>
          <a:p>
            <a:pPr>
              <a:lnSpc>
                <a:spcPct val="90000"/>
              </a:lnSpc>
              <a:spcBef>
                <a:spcPct val="100000"/>
              </a:spcBef>
            </a:pPr>
            <a:endParaRPr lang="en-US" altLang="en-US" sz="2600"/>
          </a:p>
        </p:txBody>
      </p:sp>
      <p:sp>
        <p:nvSpPr>
          <p:cNvPr id="5" name="Footer Placeholder 2">
            <a:extLst>
              <a:ext uri="{FF2B5EF4-FFF2-40B4-BE49-F238E27FC236}">
                <a16:creationId xmlns:a16="http://schemas.microsoft.com/office/drawing/2014/main" id="{6780FA16-F56F-4D63-9622-87B83C6B7C7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8D7570-F4D4-491E-8121-6386FF6120C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5E5B820-0AEA-47F7-905E-8AA8B2CD6CE1}" type="slidenum">
              <a:rPr lang="en-US" altLang="en-US" smtClean="0"/>
              <a:pPr>
                <a:defRPr/>
              </a:pPr>
              <a:t>263</a:t>
            </a:fld>
            <a:endParaRPr lang="en-US" altLang="en-US"/>
          </a:p>
        </p:txBody>
      </p:sp>
      <p:sp>
        <p:nvSpPr>
          <p:cNvPr id="111618" name="Rectangle 2">
            <a:extLst>
              <a:ext uri="{FF2B5EF4-FFF2-40B4-BE49-F238E27FC236}">
                <a16:creationId xmlns:a16="http://schemas.microsoft.com/office/drawing/2014/main" id="{1D754FB4-7E3B-47BD-995B-D29ED62811F3}"/>
              </a:ext>
            </a:extLst>
          </p:cNvPr>
          <p:cNvSpPr>
            <a:spLocks noGrp="1" noChangeArrowheads="1"/>
          </p:cNvSpPr>
          <p:nvPr>
            <p:ph type="title" idx="4294967295"/>
          </p:nvPr>
        </p:nvSpPr>
        <p:spPr>
          <a:xfrm>
            <a:off x="0" y="152400"/>
            <a:ext cx="9144000" cy="1066800"/>
          </a:xfrm>
        </p:spPr>
        <p:txBody>
          <a:bodyPr/>
          <a:lstStyle/>
          <a:p>
            <a:pPr>
              <a:defRPr/>
            </a:pPr>
            <a:r>
              <a:rPr lang="en-US" altLang="en-US" dirty="0"/>
              <a:t>Settlement Range</a:t>
            </a:r>
          </a:p>
        </p:txBody>
      </p:sp>
      <p:sp>
        <p:nvSpPr>
          <p:cNvPr id="439300" name="Rectangle 3">
            <a:extLst>
              <a:ext uri="{FF2B5EF4-FFF2-40B4-BE49-F238E27FC236}">
                <a16:creationId xmlns:a16="http://schemas.microsoft.com/office/drawing/2014/main" id="{D68AC332-1B4F-4675-9D99-B2E602AB413B}"/>
              </a:ext>
            </a:extLst>
          </p:cNvPr>
          <p:cNvSpPr>
            <a:spLocks noGrp="1" noChangeArrowheads="1"/>
          </p:cNvSpPr>
          <p:nvPr>
            <p:ph type="body" idx="4294967295"/>
          </p:nvPr>
        </p:nvSpPr>
        <p:spPr>
          <a:xfrm>
            <a:off x="304800" y="2057400"/>
            <a:ext cx="8453438" cy="4419600"/>
          </a:xfrm>
        </p:spPr>
        <p:txBody>
          <a:bodyPr/>
          <a:lstStyle/>
          <a:p>
            <a:pPr>
              <a:spcBef>
                <a:spcPct val="100000"/>
              </a:spcBef>
            </a:pPr>
            <a:r>
              <a:rPr lang="en-US" altLang="en-US" sz="2600"/>
              <a:t>The settlement range, sometimes called the bargaining range, is the </a:t>
            </a:r>
            <a:r>
              <a:rPr lang="en-US" altLang="en-US" sz="2600" u="sng"/>
              <a:t>spread between resistance points</a:t>
            </a:r>
            <a:endParaRPr lang="en-US" altLang="en-US" sz="2600"/>
          </a:p>
          <a:p>
            <a:pPr>
              <a:spcBef>
                <a:spcPct val="100000"/>
              </a:spcBef>
            </a:pPr>
            <a:r>
              <a:rPr lang="en-US" altLang="en-US" sz="2600"/>
              <a:t>This is the area where bargaining takes place</a:t>
            </a:r>
          </a:p>
        </p:txBody>
      </p:sp>
      <p:sp>
        <p:nvSpPr>
          <p:cNvPr id="5" name="Footer Placeholder 2">
            <a:extLst>
              <a:ext uri="{FF2B5EF4-FFF2-40B4-BE49-F238E27FC236}">
                <a16:creationId xmlns:a16="http://schemas.microsoft.com/office/drawing/2014/main" id="{1C067316-7500-4BE1-BF6A-1DDA8154AD9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CE5C4E-157B-4DCC-8F38-F096127F347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8E97C82-C618-42E0-AE1D-DD75B1F39BF7}" type="slidenum">
              <a:rPr lang="en-US" altLang="en-US" smtClean="0"/>
              <a:pPr>
                <a:defRPr/>
              </a:pPr>
              <a:t>264</a:t>
            </a:fld>
            <a:endParaRPr lang="en-US" altLang="en-US"/>
          </a:p>
        </p:txBody>
      </p:sp>
      <p:sp>
        <p:nvSpPr>
          <p:cNvPr id="107522" name="Rectangle 2">
            <a:extLst>
              <a:ext uri="{FF2B5EF4-FFF2-40B4-BE49-F238E27FC236}">
                <a16:creationId xmlns:a16="http://schemas.microsoft.com/office/drawing/2014/main" id="{D56071FF-822D-4C70-9802-0132A4311170}"/>
              </a:ext>
            </a:extLst>
          </p:cNvPr>
          <p:cNvSpPr>
            <a:spLocks noGrp="1" noChangeArrowheads="1"/>
          </p:cNvSpPr>
          <p:nvPr>
            <p:ph type="title" idx="4294967295"/>
          </p:nvPr>
        </p:nvSpPr>
        <p:spPr>
          <a:xfrm>
            <a:off x="0" y="28575"/>
            <a:ext cx="9144000" cy="1038225"/>
          </a:xfrm>
        </p:spPr>
        <p:txBody>
          <a:bodyPr/>
          <a:lstStyle/>
          <a:p>
            <a:pPr>
              <a:defRPr/>
            </a:pPr>
            <a:r>
              <a:rPr lang="en-US" altLang="en-US" dirty="0"/>
              <a:t>BATNA</a:t>
            </a:r>
          </a:p>
        </p:txBody>
      </p:sp>
      <p:sp>
        <p:nvSpPr>
          <p:cNvPr id="441348" name="Rectangle 3">
            <a:extLst>
              <a:ext uri="{FF2B5EF4-FFF2-40B4-BE49-F238E27FC236}">
                <a16:creationId xmlns:a16="http://schemas.microsoft.com/office/drawing/2014/main" id="{9ED6070C-14EE-4D87-B0B9-3BA71CCFE32E}"/>
              </a:ext>
            </a:extLst>
          </p:cNvPr>
          <p:cNvSpPr>
            <a:spLocks noGrp="1" noChangeArrowheads="1"/>
          </p:cNvSpPr>
          <p:nvPr>
            <p:ph type="body" idx="4294967295"/>
          </p:nvPr>
        </p:nvSpPr>
        <p:spPr>
          <a:xfrm>
            <a:off x="152400" y="1371600"/>
            <a:ext cx="8763000" cy="5105400"/>
          </a:xfrm>
        </p:spPr>
        <p:txBody>
          <a:bodyPr/>
          <a:lstStyle/>
          <a:p>
            <a:pPr>
              <a:spcBef>
                <a:spcPct val="100000"/>
              </a:spcBef>
            </a:pPr>
            <a:r>
              <a:rPr lang="en-US" altLang="en-US" sz="2600"/>
              <a:t>You normally are willing to accept any deal that is better than your BATNA.</a:t>
            </a:r>
          </a:p>
          <a:p>
            <a:pPr>
              <a:spcBef>
                <a:spcPct val="100000"/>
              </a:spcBef>
            </a:pPr>
            <a:r>
              <a:rPr lang="en-US" altLang="en-US" sz="2600"/>
              <a:t>A BATNA is not wishful thinking.</a:t>
            </a:r>
          </a:p>
          <a:p>
            <a:pPr>
              <a:spcBef>
                <a:spcPct val="100000"/>
              </a:spcBef>
            </a:pPr>
            <a:r>
              <a:rPr lang="en-US" altLang="en-US" sz="2600"/>
              <a:t>A BATNA is not something you wish for - it is determined by objective reality</a:t>
            </a:r>
          </a:p>
          <a:p>
            <a:endParaRPr lang="en-US" altLang="en-US" sz="2600"/>
          </a:p>
          <a:p>
            <a:r>
              <a:rPr lang="en-US" altLang="en-US" sz="2600"/>
              <a:t>A good BATNA is a valuable source of negotiating power</a:t>
            </a:r>
          </a:p>
          <a:p>
            <a:pPr>
              <a:spcBef>
                <a:spcPct val="50000"/>
              </a:spcBef>
            </a:pPr>
            <a:endParaRPr lang="en-US" altLang="en-US" sz="2600"/>
          </a:p>
        </p:txBody>
      </p:sp>
      <p:sp>
        <p:nvSpPr>
          <p:cNvPr id="5" name="Footer Placeholder 2">
            <a:extLst>
              <a:ext uri="{FF2B5EF4-FFF2-40B4-BE49-F238E27FC236}">
                <a16:creationId xmlns:a16="http://schemas.microsoft.com/office/drawing/2014/main" id="{2DA45DB2-E3A1-4D4A-AB48-264B2B9C253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D70650B-1CC8-4A11-A7A0-5E7E0EDA687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3BCD86E-F329-4291-9B47-E20ADAAC559B}" type="slidenum">
              <a:rPr lang="en-US" altLang="en-US" smtClean="0"/>
              <a:pPr>
                <a:defRPr/>
              </a:pPr>
              <a:t>265</a:t>
            </a:fld>
            <a:endParaRPr lang="en-US" altLang="en-US"/>
          </a:p>
        </p:txBody>
      </p:sp>
      <p:sp>
        <p:nvSpPr>
          <p:cNvPr id="117762" name="Rectangle 2">
            <a:extLst>
              <a:ext uri="{FF2B5EF4-FFF2-40B4-BE49-F238E27FC236}">
                <a16:creationId xmlns:a16="http://schemas.microsoft.com/office/drawing/2014/main" id="{DA8C7D1B-B6E2-4EC6-8C34-66BCAFFB24A7}"/>
              </a:ext>
            </a:extLst>
          </p:cNvPr>
          <p:cNvSpPr>
            <a:spLocks noGrp="1" noChangeArrowheads="1"/>
          </p:cNvSpPr>
          <p:nvPr>
            <p:ph type="body" idx="4294967295"/>
          </p:nvPr>
        </p:nvSpPr>
        <p:spPr>
          <a:xfrm>
            <a:off x="190500" y="800100"/>
            <a:ext cx="8763000" cy="4762500"/>
          </a:xfrm>
        </p:spPr>
        <p:txBody>
          <a:bodyPr/>
          <a:lstStyle/>
          <a:p>
            <a:pPr>
              <a:spcBef>
                <a:spcPct val="100000"/>
              </a:spcBef>
              <a:defRPr/>
            </a:pPr>
            <a:r>
              <a:rPr lang="en-US" altLang="en-US" sz="2400" dirty="0"/>
              <a:t>Define your 'walk away point' in advance</a:t>
            </a:r>
          </a:p>
          <a:p>
            <a:pPr>
              <a:spcBef>
                <a:spcPct val="100000"/>
              </a:spcBef>
              <a:defRPr/>
            </a:pPr>
            <a:r>
              <a:rPr lang="en-US" altLang="en-US" sz="2400" dirty="0"/>
              <a:t>Have and/or develop a good alternative</a:t>
            </a:r>
          </a:p>
          <a:p>
            <a:pPr>
              <a:spcBef>
                <a:spcPct val="100000"/>
              </a:spcBef>
              <a:defRPr/>
            </a:pPr>
            <a:r>
              <a:rPr lang="en-US" altLang="en-US" sz="2400" u="sng" dirty="0"/>
              <a:t>Ignore your relationship</a:t>
            </a:r>
            <a:r>
              <a:rPr lang="en-US" altLang="en-US" sz="2400" dirty="0"/>
              <a:t> with the other side - </a:t>
            </a:r>
            <a:r>
              <a:rPr lang="en-US" altLang="en-US" sz="2400" u="sng" dirty="0"/>
              <a:t>focus only on this deal</a:t>
            </a:r>
            <a:endParaRPr lang="en-US" altLang="en-US" sz="2400" dirty="0"/>
          </a:p>
          <a:p>
            <a:pPr>
              <a:spcBef>
                <a:spcPct val="100000"/>
              </a:spcBef>
              <a:defRPr/>
            </a:pPr>
            <a:r>
              <a:rPr lang="en-US" altLang="en-US" sz="2400" dirty="0"/>
              <a:t>Get as much information as you can without giving much up - the power of questions</a:t>
            </a:r>
          </a:p>
          <a:p>
            <a:pPr>
              <a:spcBef>
                <a:spcPct val="100000"/>
              </a:spcBef>
              <a:defRPr/>
            </a:pPr>
            <a:r>
              <a:rPr lang="en-US" altLang="en-US" sz="2400" i="1" dirty="0">
                <a:solidFill>
                  <a:srgbClr val="00FF00"/>
                </a:solidFill>
                <a:effectLst>
                  <a:outerShdw blurRad="38100" dist="38100" dir="2700000" algn="tl">
                    <a:srgbClr val="000000"/>
                  </a:outerShdw>
                </a:effectLst>
              </a:rPr>
              <a:t>SET THE OPENING AS HIGH OR LOW AS POSSIBLE! THIS IS NOT THE TIME TO BE NICE!</a:t>
            </a:r>
          </a:p>
        </p:txBody>
      </p:sp>
      <p:sp>
        <p:nvSpPr>
          <p:cNvPr id="4" name="Footer Placeholder 2">
            <a:extLst>
              <a:ext uri="{FF2B5EF4-FFF2-40B4-BE49-F238E27FC236}">
                <a16:creationId xmlns:a16="http://schemas.microsoft.com/office/drawing/2014/main" id="{C4F96D09-9080-4042-9013-E298ACE81FF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F917C32B-FC58-4D34-9A5F-E56FEAAA24D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6DDAB78-1A19-4702-9F19-BD07ECEF4C78}" type="slidenum">
              <a:rPr lang="en-US" altLang="en-US" smtClean="0"/>
              <a:pPr>
                <a:defRPr/>
              </a:pPr>
              <a:t>266</a:t>
            </a:fld>
            <a:endParaRPr lang="en-US" altLang="en-US"/>
          </a:p>
        </p:txBody>
      </p:sp>
      <p:sp>
        <p:nvSpPr>
          <p:cNvPr id="115714" name="Rectangle 2">
            <a:extLst>
              <a:ext uri="{FF2B5EF4-FFF2-40B4-BE49-F238E27FC236}">
                <a16:creationId xmlns:a16="http://schemas.microsoft.com/office/drawing/2014/main" id="{E5B3CE3C-953D-49D4-A81B-F6B8FBD7B497}"/>
              </a:ext>
            </a:extLst>
          </p:cNvPr>
          <p:cNvSpPr>
            <a:spLocks noGrp="1" noChangeArrowheads="1"/>
          </p:cNvSpPr>
          <p:nvPr>
            <p:ph type="body" idx="4294967295"/>
          </p:nvPr>
        </p:nvSpPr>
        <p:spPr>
          <a:xfrm>
            <a:off x="76200" y="990600"/>
            <a:ext cx="8915400" cy="4191000"/>
          </a:xfrm>
        </p:spPr>
        <p:txBody>
          <a:bodyPr/>
          <a:lstStyle/>
          <a:p>
            <a:pPr marL="465138" indent="-465138">
              <a:lnSpc>
                <a:spcPct val="90000"/>
              </a:lnSpc>
              <a:spcBef>
                <a:spcPct val="100000"/>
              </a:spcBef>
              <a:buClr>
                <a:srgbClr val="FFFF00"/>
              </a:buClr>
              <a:buFontTx/>
              <a:buNone/>
            </a:pPr>
            <a:r>
              <a:rPr lang="en-US" altLang="en-US" sz="2600"/>
              <a:t>    Be sure to identify ALL the issues in negotiation - Do not focus just on one </a:t>
            </a:r>
          </a:p>
          <a:p>
            <a:pPr marL="976313" lvl="1" indent="-288925">
              <a:lnSpc>
                <a:spcPct val="90000"/>
              </a:lnSpc>
              <a:spcBef>
                <a:spcPct val="50000"/>
              </a:spcBef>
              <a:buFontTx/>
              <a:buAutoNum type="arabicPeriod"/>
            </a:pPr>
            <a:r>
              <a:rPr lang="en-US" altLang="en-US" sz="2600"/>
              <a:t>Identify alternatives for EACH issue</a:t>
            </a:r>
          </a:p>
          <a:p>
            <a:pPr marL="976313" lvl="1" indent="-288925">
              <a:lnSpc>
                <a:spcPct val="90000"/>
              </a:lnSpc>
              <a:spcBef>
                <a:spcPct val="50000"/>
              </a:spcBef>
              <a:buFontTx/>
              <a:buAutoNum type="arabicPeriod"/>
            </a:pPr>
            <a:r>
              <a:rPr lang="en-US" altLang="en-US" sz="2600"/>
              <a:t>Think about how they might be packaged, i.e.. for a job offer</a:t>
            </a:r>
          </a:p>
          <a:p>
            <a:pPr marL="1255713" lvl="2" indent="-109538">
              <a:lnSpc>
                <a:spcPct val="90000"/>
              </a:lnSpc>
              <a:spcBef>
                <a:spcPct val="50000"/>
              </a:spcBef>
              <a:buFontTx/>
              <a:buNone/>
            </a:pPr>
            <a:r>
              <a:rPr lang="en-US" altLang="en-US" sz="2600"/>
              <a:t> Why, if asked to state your expected salary range in a job interview, should you not answer with a range?</a:t>
            </a:r>
          </a:p>
        </p:txBody>
      </p:sp>
      <p:sp>
        <p:nvSpPr>
          <p:cNvPr id="4" name="Footer Placeholder 2">
            <a:extLst>
              <a:ext uri="{FF2B5EF4-FFF2-40B4-BE49-F238E27FC236}">
                <a16:creationId xmlns:a16="http://schemas.microsoft.com/office/drawing/2014/main" id="{447A703B-F04E-4FEB-9254-546C87B0439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 calcmode="lin" valueType="num">
                                      <p:cBhvr additive="base">
                                        <p:cTn id="7" dur="500" fill="hold"/>
                                        <p:tgtEl>
                                          <p:spTgt spid="1157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5714">
                                            <p:txEl>
                                              <p:pRg st="1" end="1"/>
                                            </p:txEl>
                                          </p:spTgt>
                                        </p:tgtEl>
                                        <p:attrNameLst>
                                          <p:attrName>style.visibility</p:attrName>
                                        </p:attrNameLst>
                                      </p:cBhvr>
                                      <p:to>
                                        <p:strVal val="visible"/>
                                      </p:to>
                                    </p:set>
                                    <p:anim calcmode="lin" valueType="num">
                                      <p:cBhvr additive="base">
                                        <p:cTn id="11" dur="500" fill="hold"/>
                                        <p:tgtEl>
                                          <p:spTgt spid="1157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571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5714">
                                            <p:txEl>
                                              <p:pRg st="2" end="2"/>
                                            </p:txEl>
                                          </p:spTgt>
                                        </p:tgtEl>
                                        <p:attrNameLst>
                                          <p:attrName>style.visibility</p:attrName>
                                        </p:attrNameLst>
                                      </p:cBhvr>
                                      <p:to>
                                        <p:strVal val="visible"/>
                                      </p:to>
                                    </p:set>
                                    <p:anim calcmode="lin" valueType="num">
                                      <p:cBhvr additive="base">
                                        <p:cTn id="15" dur="500" fill="hold"/>
                                        <p:tgtEl>
                                          <p:spTgt spid="11571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571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5714">
                                            <p:txEl>
                                              <p:pRg st="3" end="3"/>
                                            </p:txEl>
                                          </p:spTgt>
                                        </p:tgtEl>
                                        <p:attrNameLst>
                                          <p:attrName>style.visibility</p:attrName>
                                        </p:attrNameLst>
                                      </p:cBhvr>
                                      <p:to>
                                        <p:strVal val="visible"/>
                                      </p:to>
                                    </p:set>
                                    <p:anim calcmode="lin" valueType="num">
                                      <p:cBhvr additive="base">
                                        <p:cTn id="19" dur="500" fill="hold"/>
                                        <p:tgtEl>
                                          <p:spTgt spid="11571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095512-025A-4A6D-BC60-B5BA8186949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32A6BFD-9BBF-4F97-B2D9-79D603ABD0E2}" type="slidenum">
              <a:rPr lang="en-US" altLang="en-US" smtClean="0"/>
              <a:pPr>
                <a:defRPr/>
              </a:pPr>
              <a:t>267</a:t>
            </a:fld>
            <a:endParaRPr lang="en-US" altLang="en-US"/>
          </a:p>
        </p:txBody>
      </p:sp>
      <p:sp>
        <p:nvSpPr>
          <p:cNvPr id="118786" name="Rectangle 2">
            <a:extLst>
              <a:ext uri="{FF2B5EF4-FFF2-40B4-BE49-F238E27FC236}">
                <a16:creationId xmlns:a16="http://schemas.microsoft.com/office/drawing/2014/main" id="{2E99719C-D5FF-4F08-A4FE-189759166D5A}"/>
              </a:ext>
            </a:extLst>
          </p:cNvPr>
          <p:cNvSpPr>
            <a:spLocks noGrp="1" noChangeArrowheads="1"/>
          </p:cNvSpPr>
          <p:nvPr>
            <p:ph type="ctrTitle" idx="4294967295"/>
          </p:nvPr>
        </p:nvSpPr>
        <p:spPr>
          <a:xfrm>
            <a:off x="685800" y="533400"/>
            <a:ext cx="7772400" cy="3067050"/>
          </a:xfrm>
        </p:spPr>
        <p:txBody>
          <a:bodyPr/>
          <a:lstStyle/>
          <a:p>
            <a:pPr>
              <a:defRPr/>
            </a:pPr>
            <a:r>
              <a:rPr lang="en-US" altLang="en-US" sz="3500" dirty="0"/>
              <a:t>Having done all this, </a:t>
            </a:r>
            <a:r>
              <a:rPr lang="en-US" altLang="en-US" sz="3500" u="sng" dirty="0"/>
              <a:t>you now need to make the same assessment of where you think the other side is on each of these key points!!!</a:t>
            </a:r>
          </a:p>
        </p:txBody>
      </p:sp>
      <p:sp>
        <p:nvSpPr>
          <p:cNvPr id="118787" name="Rectangle 3">
            <a:extLst>
              <a:ext uri="{FF2B5EF4-FFF2-40B4-BE49-F238E27FC236}">
                <a16:creationId xmlns:a16="http://schemas.microsoft.com/office/drawing/2014/main" id="{22356AEC-256D-445C-8BE6-F4A5C2762FBD}"/>
              </a:ext>
            </a:extLst>
          </p:cNvPr>
          <p:cNvSpPr>
            <a:spLocks noGrp="1" noChangeArrowheads="1"/>
          </p:cNvSpPr>
          <p:nvPr>
            <p:ph type="subTitle" idx="4294967295"/>
          </p:nvPr>
        </p:nvSpPr>
        <p:spPr>
          <a:xfrm>
            <a:off x="381000" y="3590925"/>
            <a:ext cx="8458200" cy="1905000"/>
          </a:xfrm>
          <a:solidFill>
            <a:schemeClr val="bg2"/>
          </a:solidFill>
        </p:spPr>
        <p:txBody>
          <a:bodyPr/>
          <a:lstStyle/>
          <a:p>
            <a:pPr marL="0" indent="0" algn="ctr">
              <a:buFontTx/>
              <a:buNone/>
              <a:defRPr/>
            </a:pPr>
            <a:r>
              <a:rPr lang="en-US" altLang="en-US" sz="2800" dirty="0">
                <a:solidFill>
                  <a:srgbClr val="FFFF00"/>
                </a:solidFill>
                <a:effectLst>
                  <a:outerShdw blurRad="38100" dist="38100" dir="2700000" algn="tl">
                    <a:srgbClr val="000000"/>
                  </a:outerShdw>
                </a:effectLst>
              </a:rPr>
              <a:t>NOTE THE DETAIL THAT GOES INTO PLANNING YOUR APPROACH TO NEGOTIATION AND TRYING TO ANTICIPATE THE OPPOSITION’S SITUATION</a:t>
            </a:r>
          </a:p>
        </p:txBody>
      </p:sp>
      <p:sp>
        <p:nvSpPr>
          <p:cNvPr id="5" name="Footer Placeholder 2">
            <a:extLst>
              <a:ext uri="{FF2B5EF4-FFF2-40B4-BE49-F238E27FC236}">
                <a16:creationId xmlns:a16="http://schemas.microsoft.com/office/drawing/2014/main" id="{2AF84D7D-1798-4717-934E-3403ECDEF75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787">
                                            <p:bg/>
                                          </p:spTgt>
                                        </p:tgtEl>
                                        <p:attrNameLst>
                                          <p:attrName>style.visibility</p:attrName>
                                        </p:attrNameLst>
                                      </p:cBhvr>
                                      <p:to>
                                        <p:strVal val="visible"/>
                                      </p:to>
                                    </p:set>
                                    <p:animEffect transition="in" filter="box(in)">
                                      <p:cBhvr>
                                        <p:cTn id="7" dur="500"/>
                                        <p:tgtEl>
                                          <p:spTgt spid="11878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8787">
                                            <p:txEl>
                                              <p:pRg st="0" end="0"/>
                                            </p:txEl>
                                          </p:spTgt>
                                        </p:tgtEl>
                                        <p:attrNameLst>
                                          <p:attrName>style.visibility</p:attrName>
                                        </p:attrNameLst>
                                      </p:cBhvr>
                                      <p:to>
                                        <p:strVal val="visible"/>
                                      </p:to>
                                    </p:set>
                                    <p:animEffect transition="in" filter="box(in)">
                                      <p:cBhvr>
                                        <p:cTn id="12" dur="500"/>
                                        <p:tgtEl>
                                          <p:spTgt spid="1187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nimBg="1"/>
    </p:bld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5A2958-051C-475F-B737-7F63CF9A0A9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8868F43-9886-41CF-B712-B6C9F4CC45C1}" type="slidenum">
              <a:rPr lang="en-US" altLang="en-US" smtClean="0"/>
              <a:pPr>
                <a:defRPr/>
              </a:pPr>
              <a:t>268</a:t>
            </a:fld>
            <a:endParaRPr lang="en-US" altLang="en-US"/>
          </a:p>
        </p:txBody>
      </p:sp>
      <p:sp>
        <p:nvSpPr>
          <p:cNvPr id="120834" name="Rectangle 2">
            <a:extLst>
              <a:ext uri="{FF2B5EF4-FFF2-40B4-BE49-F238E27FC236}">
                <a16:creationId xmlns:a16="http://schemas.microsoft.com/office/drawing/2014/main" id="{4783C2FD-4B80-45D5-9C1E-93D8B656CE3D}"/>
              </a:ext>
            </a:extLst>
          </p:cNvPr>
          <p:cNvSpPr>
            <a:spLocks noGrp="1" noChangeArrowheads="1"/>
          </p:cNvSpPr>
          <p:nvPr>
            <p:ph type="title" idx="4294967295"/>
          </p:nvPr>
        </p:nvSpPr>
        <p:spPr>
          <a:xfrm>
            <a:off x="0" y="0"/>
            <a:ext cx="9144000" cy="1143000"/>
          </a:xfrm>
        </p:spPr>
        <p:txBody>
          <a:bodyPr/>
          <a:lstStyle/>
          <a:p>
            <a:pPr>
              <a:defRPr/>
            </a:pPr>
            <a:r>
              <a:rPr lang="en-US" altLang="en-US" dirty="0"/>
              <a:t>Questions</a:t>
            </a:r>
          </a:p>
        </p:txBody>
      </p:sp>
      <p:sp>
        <p:nvSpPr>
          <p:cNvPr id="120835" name="Rectangle 3">
            <a:extLst>
              <a:ext uri="{FF2B5EF4-FFF2-40B4-BE49-F238E27FC236}">
                <a16:creationId xmlns:a16="http://schemas.microsoft.com/office/drawing/2014/main" id="{BAEDA090-2C4F-43A2-B245-19E48D64076F}"/>
              </a:ext>
            </a:extLst>
          </p:cNvPr>
          <p:cNvSpPr>
            <a:spLocks noGrp="1" noChangeArrowheads="1"/>
          </p:cNvSpPr>
          <p:nvPr>
            <p:ph type="body" idx="4294967295"/>
          </p:nvPr>
        </p:nvSpPr>
        <p:spPr>
          <a:xfrm>
            <a:off x="228600" y="1524000"/>
            <a:ext cx="8763000" cy="4343400"/>
          </a:xfrm>
        </p:spPr>
        <p:txBody>
          <a:bodyPr/>
          <a:lstStyle/>
          <a:p>
            <a:pPr>
              <a:spcBef>
                <a:spcPct val="100000"/>
              </a:spcBef>
              <a:buFontTx/>
              <a:buNone/>
            </a:pPr>
            <a:r>
              <a:rPr lang="en-US" altLang="en-US" sz="2400" b="1"/>
              <a:t>	</a:t>
            </a:r>
            <a:r>
              <a:rPr lang="en-US" altLang="en-US" sz="2400"/>
              <a:t>Questions are mind openers.  They lead both buyer and seller into more active involvement with each other. Give a lot of attention to the questions you will ask </a:t>
            </a:r>
            <a:r>
              <a:rPr lang="en-US" altLang="en-US" sz="2400" u="sng">
                <a:solidFill>
                  <a:srgbClr val="FFFFFF"/>
                </a:solidFill>
              </a:rPr>
              <a:t>during preparation. </a:t>
            </a:r>
            <a:r>
              <a:rPr lang="en-US" altLang="en-US" sz="2400"/>
              <a:t>Questions and answers can be looked at as negotiation in their own right.  Every question has the character of a demand.  </a:t>
            </a:r>
            <a:r>
              <a:rPr lang="en-US" altLang="en-US" sz="2400">
                <a:solidFill>
                  <a:srgbClr val="FFFFFF"/>
                </a:solidFill>
              </a:rPr>
              <a:t>Every answer is in a sense, a concession Try to keep your questions ‘open ended’.</a:t>
            </a:r>
          </a:p>
        </p:txBody>
      </p:sp>
      <p:sp>
        <p:nvSpPr>
          <p:cNvPr id="5" name="Footer Placeholder 2">
            <a:extLst>
              <a:ext uri="{FF2B5EF4-FFF2-40B4-BE49-F238E27FC236}">
                <a16:creationId xmlns:a16="http://schemas.microsoft.com/office/drawing/2014/main" id="{F5091AF2-F988-4DD1-8281-F8B01D89CFE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ADD46B-9D8A-4219-9791-4FAD7664DC3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C643028-6D9A-4950-B341-A7CDDE162D5A}" type="slidenum">
              <a:rPr lang="en-US" altLang="en-US" smtClean="0"/>
              <a:pPr>
                <a:defRPr/>
              </a:pPr>
              <a:t>269</a:t>
            </a:fld>
            <a:endParaRPr lang="en-US" altLang="en-US"/>
          </a:p>
        </p:txBody>
      </p:sp>
      <p:sp>
        <p:nvSpPr>
          <p:cNvPr id="121858" name="Rectangle 2">
            <a:extLst>
              <a:ext uri="{FF2B5EF4-FFF2-40B4-BE49-F238E27FC236}">
                <a16:creationId xmlns:a16="http://schemas.microsoft.com/office/drawing/2014/main" id="{52D6564A-12A7-4D50-B0DA-662171D86FC6}"/>
              </a:ext>
            </a:extLst>
          </p:cNvPr>
          <p:cNvSpPr>
            <a:spLocks noGrp="1" noChangeArrowheads="1"/>
          </p:cNvSpPr>
          <p:nvPr>
            <p:ph type="title" idx="4294967295"/>
          </p:nvPr>
        </p:nvSpPr>
        <p:spPr>
          <a:xfrm>
            <a:off x="0" y="228600"/>
            <a:ext cx="9144000" cy="1143000"/>
          </a:xfrm>
        </p:spPr>
        <p:txBody>
          <a:bodyPr/>
          <a:lstStyle/>
          <a:p>
            <a:pPr>
              <a:defRPr/>
            </a:pPr>
            <a:r>
              <a:rPr lang="en-US" altLang="en-US" dirty="0"/>
              <a:t>Questions Early on Should Seek  </a:t>
            </a:r>
            <a:br>
              <a:rPr lang="en-US" altLang="en-US" dirty="0"/>
            </a:br>
            <a:r>
              <a:rPr lang="en-US" altLang="en-US" dirty="0"/>
              <a:t>General Information </a:t>
            </a:r>
          </a:p>
        </p:txBody>
      </p:sp>
      <p:sp>
        <p:nvSpPr>
          <p:cNvPr id="449540" name="Rectangle 3">
            <a:extLst>
              <a:ext uri="{FF2B5EF4-FFF2-40B4-BE49-F238E27FC236}">
                <a16:creationId xmlns:a16="http://schemas.microsoft.com/office/drawing/2014/main" id="{A98E90EC-6A0D-4938-AD22-76C5C23C9625}"/>
              </a:ext>
            </a:extLst>
          </p:cNvPr>
          <p:cNvSpPr>
            <a:spLocks noGrp="1" noChangeArrowheads="1"/>
          </p:cNvSpPr>
          <p:nvPr>
            <p:ph type="body" idx="4294967295"/>
          </p:nvPr>
        </p:nvSpPr>
        <p:spPr>
          <a:xfrm>
            <a:off x="381000" y="2209800"/>
            <a:ext cx="8534400" cy="3886200"/>
          </a:xfrm>
        </p:spPr>
        <p:txBody>
          <a:bodyPr/>
          <a:lstStyle/>
          <a:p>
            <a:pPr>
              <a:lnSpc>
                <a:spcPct val="90000"/>
              </a:lnSpc>
            </a:pPr>
            <a:r>
              <a:rPr lang="en-US" altLang="en-US" sz="2600"/>
              <a:t>What the other person thinks will be achieved</a:t>
            </a:r>
          </a:p>
          <a:p>
            <a:pPr>
              <a:lnSpc>
                <a:spcPct val="90000"/>
              </a:lnSpc>
            </a:pPr>
            <a:r>
              <a:rPr lang="en-US" altLang="en-US" sz="2600"/>
              <a:t>What expectations they have about each side’s goals</a:t>
            </a:r>
          </a:p>
          <a:p>
            <a:pPr>
              <a:lnSpc>
                <a:spcPct val="90000"/>
              </a:lnSpc>
            </a:pPr>
            <a:r>
              <a:rPr lang="en-US" altLang="en-US" sz="2600"/>
              <a:t>Attitudes on key issues</a:t>
            </a:r>
          </a:p>
          <a:p>
            <a:pPr>
              <a:lnSpc>
                <a:spcPct val="90000"/>
              </a:lnSpc>
            </a:pPr>
            <a:r>
              <a:rPr lang="en-US" altLang="en-US" sz="2600"/>
              <a:t>Interest in developing or maintaining a relationship</a:t>
            </a:r>
          </a:p>
          <a:p>
            <a:pPr>
              <a:lnSpc>
                <a:spcPct val="90000"/>
              </a:lnSpc>
            </a:pPr>
            <a:r>
              <a:rPr lang="en-US" altLang="en-US" sz="2600"/>
              <a:t>Outside constraints-real or perceived</a:t>
            </a:r>
          </a:p>
        </p:txBody>
      </p:sp>
      <p:sp>
        <p:nvSpPr>
          <p:cNvPr id="5" name="Footer Placeholder 2">
            <a:extLst>
              <a:ext uri="{FF2B5EF4-FFF2-40B4-BE49-F238E27FC236}">
                <a16:creationId xmlns:a16="http://schemas.microsoft.com/office/drawing/2014/main" id="{700F65FE-603E-46BF-82E8-2BE8EB9B1C9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BAD5CAFD-6788-4B98-8DC9-6401DEF57814}"/>
              </a:ext>
            </a:extLst>
          </p:cNvPr>
          <p:cNvSpPr>
            <a:spLocks noGrp="1" noChangeArrowheads="1"/>
          </p:cNvSpPr>
          <p:nvPr>
            <p:ph type="title"/>
          </p:nvPr>
        </p:nvSpPr>
        <p:spPr/>
        <p:txBody>
          <a:bodyPr/>
          <a:lstStyle/>
          <a:p>
            <a:pPr eaLnBrk="1" hangingPunct="1">
              <a:defRPr/>
            </a:pPr>
            <a:br>
              <a:rPr lang="en-US"/>
            </a:br>
            <a:r>
              <a:rPr lang="en-US" sz="3600"/>
              <a:t>What types of issues do you have to bargain about?</a:t>
            </a:r>
            <a:br>
              <a:rPr lang="en-US" sz="3600"/>
            </a:br>
            <a:endParaRPr lang="en-US" sz="3600"/>
          </a:p>
        </p:txBody>
      </p:sp>
      <p:sp>
        <p:nvSpPr>
          <p:cNvPr id="48131" name="Rectangle 3">
            <a:extLst>
              <a:ext uri="{FF2B5EF4-FFF2-40B4-BE49-F238E27FC236}">
                <a16:creationId xmlns:a16="http://schemas.microsoft.com/office/drawing/2014/main" id="{AEAB5DB2-F987-4C3B-A45A-E00987DD42B9}"/>
              </a:ext>
            </a:extLst>
          </p:cNvPr>
          <p:cNvSpPr>
            <a:spLocks noGrp="1" noChangeArrowheads="1"/>
          </p:cNvSpPr>
          <p:nvPr>
            <p:ph type="body" idx="1"/>
          </p:nvPr>
        </p:nvSpPr>
        <p:spPr>
          <a:xfrm>
            <a:off x="457200" y="2130425"/>
            <a:ext cx="8229600" cy="3965575"/>
          </a:xfrm>
        </p:spPr>
        <p:txBody>
          <a:bodyPr/>
          <a:lstStyle/>
          <a:p>
            <a:pPr marL="609600" indent="-609600" eaLnBrk="1" hangingPunct="1">
              <a:buFont typeface="Times" panose="02020603050405020304" pitchFamily="18" charset="0"/>
              <a:buAutoNum type="alphaUcPeriod"/>
            </a:pPr>
            <a:r>
              <a:rPr lang="en-US" altLang="en-US" sz="2800"/>
              <a:t>Hours of work and schedules</a:t>
            </a:r>
          </a:p>
          <a:p>
            <a:pPr marL="609600" indent="-609600" eaLnBrk="1" hangingPunct="1">
              <a:buFont typeface="Times" panose="02020603050405020304" pitchFamily="18" charset="0"/>
              <a:buAutoNum type="alphaUcPeriod"/>
            </a:pPr>
            <a:r>
              <a:rPr lang="en-US" altLang="en-US" sz="2800"/>
              <a:t>Relocations and reorganizations</a:t>
            </a:r>
          </a:p>
          <a:p>
            <a:pPr marL="609600" indent="-609600" eaLnBrk="1" hangingPunct="1">
              <a:buFont typeface="Times" panose="02020603050405020304" pitchFamily="18" charset="0"/>
              <a:buAutoNum type="alphaUcPeriod"/>
            </a:pPr>
            <a:r>
              <a:rPr lang="en-US" altLang="en-US" sz="2800"/>
              <a:t>Agency policies and regulations</a:t>
            </a:r>
          </a:p>
          <a:p>
            <a:pPr marL="609600" indent="-609600" eaLnBrk="1" hangingPunct="1">
              <a:buFont typeface="Times" panose="02020603050405020304" pitchFamily="18" charset="0"/>
              <a:buAutoNum type="alphaUcPeriod"/>
            </a:pPr>
            <a:r>
              <a:rPr lang="en-US" altLang="en-US" sz="2800"/>
              <a:t>Pay and benefits</a:t>
            </a:r>
          </a:p>
          <a:p>
            <a:pPr marL="609600" indent="-609600" eaLnBrk="1" hangingPunct="1">
              <a:buFont typeface="Times" panose="02020603050405020304" pitchFamily="18" charset="0"/>
              <a:buAutoNum type="alphaUcPeriod"/>
            </a:pPr>
            <a:r>
              <a:rPr lang="en-US" altLang="en-US" sz="2800"/>
              <a:t>Classification of positions</a:t>
            </a:r>
          </a:p>
        </p:txBody>
      </p:sp>
      <p:sp>
        <p:nvSpPr>
          <p:cNvPr id="2" name="Slide Number Placeholder 1">
            <a:extLst>
              <a:ext uri="{FF2B5EF4-FFF2-40B4-BE49-F238E27FC236}">
                <a16:creationId xmlns:a16="http://schemas.microsoft.com/office/drawing/2014/main" id="{D15EDD2F-B2A0-4763-8776-B7C1D64D2D8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C74A3FB-7303-4664-BA3E-C94D66A9ED15}" type="slidenum">
              <a:rPr lang="en-US" altLang="en-US" smtClean="0"/>
              <a:pPr>
                <a:defRPr/>
              </a:pPr>
              <a:t>27</a:t>
            </a:fld>
            <a:endParaRPr lang="en-US" altLang="en-US"/>
          </a:p>
        </p:txBody>
      </p:sp>
      <p:sp>
        <p:nvSpPr>
          <p:cNvPr id="5" name="Footer Placeholder 2">
            <a:extLst>
              <a:ext uri="{FF2B5EF4-FFF2-40B4-BE49-F238E27FC236}">
                <a16:creationId xmlns:a16="http://schemas.microsoft.com/office/drawing/2014/main" id="{0B1D6C7F-A31A-44CC-9BD6-9D9984CC26B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EE6ED-A0F7-43F0-B084-D5A3B15B8D7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7ECF947-0FE0-4AF2-92D0-F63B3399228B}" type="slidenum">
              <a:rPr lang="en-US" altLang="en-US" smtClean="0"/>
              <a:pPr>
                <a:defRPr/>
              </a:pPr>
              <a:t>270</a:t>
            </a:fld>
            <a:endParaRPr lang="en-US" altLang="en-US"/>
          </a:p>
        </p:txBody>
      </p:sp>
      <p:sp>
        <p:nvSpPr>
          <p:cNvPr id="122882" name="Rectangle 2">
            <a:extLst>
              <a:ext uri="{FF2B5EF4-FFF2-40B4-BE49-F238E27FC236}">
                <a16:creationId xmlns:a16="http://schemas.microsoft.com/office/drawing/2014/main" id="{7992394F-B52D-4CA6-BA9B-0BB304CA2A00}"/>
              </a:ext>
            </a:extLst>
          </p:cNvPr>
          <p:cNvSpPr>
            <a:spLocks noGrp="1" noChangeArrowheads="1"/>
          </p:cNvSpPr>
          <p:nvPr>
            <p:ph type="title" idx="4294967295"/>
          </p:nvPr>
        </p:nvSpPr>
        <p:spPr>
          <a:xfrm>
            <a:off x="0" y="0"/>
            <a:ext cx="9144000" cy="1143000"/>
          </a:xfrm>
        </p:spPr>
        <p:txBody>
          <a:bodyPr/>
          <a:lstStyle/>
          <a:p>
            <a:pPr>
              <a:defRPr/>
            </a:pPr>
            <a:r>
              <a:rPr lang="en-US" altLang="en-US" dirty="0"/>
              <a:t>The Matter of Agenda</a:t>
            </a:r>
          </a:p>
        </p:txBody>
      </p:sp>
      <p:sp>
        <p:nvSpPr>
          <p:cNvPr id="450564" name="Rectangle 3">
            <a:extLst>
              <a:ext uri="{FF2B5EF4-FFF2-40B4-BE49-F238E27FC236}">
                <a16:creationId xmlns:a16="http://schemas.microsoft.com/office/drawing/2014/main" id="{4A290267-FEC4-4C65-8CF0-485D16FE293D}"/>
              </a:ext>
            </a:extLst>
          </p:cNvPr>
          <p:cNvSpPr>
            <a:spLocks noGrp="1" noChangeArrowheads="1"/>
          </p:cNvSpPr>
          <p:nvPr>
            <p:ph type="body" idx="4294967295"/>
          </p:nvPr>
        </p:nvSpPr>
        <p:spPr>
          <a:xfrm>
            <a:off x="228600" y="1676400"/>
            <a:ext cx="8610600" cy="4591050"/>
          </a:xfrm>
        </p:spPr>
        <p:txBody>
          <a:bodyPr/>
          <a:lstStyle/>
          <a:p>
            <a:r>
              <a:rPr lang="en-US" altLang="en-US" sz="2600"/>
              <a:t>Agendas stipulate the important issues for negotiators.</a:t>
            </a:r>
          </a:p>
          <a:p>
            <a:endParaRPr lang="en-US" altLang="en-US" sz="2600"/>
          </a:p>
          <a:p>
            <a:r>
              <a:rPr lang="en-US" altLang="en-US" sz="2600"/>
              <a:t>RECOGNIZE that setting the agenda is a negotiation in and of itself. Agenda building lets you situate issues in a manner conducive to attaining </a:t>
            </a:r>
            <a:r>
              <a:rPr lang="en-US" altLang="en-US" sz="2600" u="sng"/>
              <a:t>your</a:t>
            </a:r>
            <a:r>
              <a:rPr lang="en-US" altLang="en-US" sz="2600"/>
              <a:t> goals. It also lets you trade issue positioning with the other side which shows ‘good will’. BUT make sure you trade lower important issue positioning!</a:t>
            </a:r>
          </a:p>
        </p:txBody>
      </p:sp>
      <p:sp>
        <p:nvSpPr>
          <p:cNvPr id="5" name="Footer Placeholder 2">
            <a:extLst>
              <a:ext uri="{FF2B5EF4-FFF2-40B4-BE49-F238E27FC236}">
                <a16:creationId xmlns:a16="http://schemas.microsoft.com/office/drawing/2014/main" id="{564CAD89-3D5B-451F-83F6-EECCF1B0468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BC218B-144B-4F52-ACDC-BE5241966A7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6F89CA9-3AC2-4E04-9A66-76C0264F0013}" type="slidenum">
              <a:rPr lang="en-US" altLang="en-US" smtClean="0"/>
              <a:pPr>
                <a:defRPr/>
              </a:pPr>
              <a:t>271</a:t>
            </a:fld>
            <a:endParaRPr lang="en-US" altLang="en-US"/>
          </a:p>
        </p:txBody>
      </p:sp>
      <p:sp>
        <p:nvSpPr>
          <p:cNvPr id="233474" name="Rectangle 2">
            <a:extLst>
              <a:ext uri="{FF2B5EF4-FFF2-40B4-BE49-F238E27FC236}">
                <a16:creationId xmlns:a16="http://schemas.microsoft.com/office/drawing/2014/main" id="{0473968E-198C-48DF-8929-1074BA611A9A}"/>
              </a:ext>
            </a:extLst>
          </p:cNvPr>
          <p:cNvSpPr>
            <a:spLocks noGrp="1" noChangeArrowheads="1"/>
          </p:cNvSpPr>
          <p:nvPr>
            <p:ph type="title"/>
          </p:nvPr>
        </p:nvSpPr>
        <p:spPr>
          <a:xfrm>
            <a:off x="3175" y="25400"/>
            <a:ext cx="9140825" cy="1143000"/>
          </a:xfrm>
        </p:spPr>
        <p:txBody>
          <a:bodyPr/>
          <a:lstStyle/>
          <a:p>
            <a:pPr>
              <a:defRPr/>
            </a:pPr>
            <a:r>
              <a:rPr lang="en-US" altLang="en-US" dirty="0"/>
              <a:t>Ground Rules</a:t>
            </a:r>
          </a:p>
        </p:txBody>
      </p:sp>
      <p:sp>
        <p:nvSpPr>
          <p:cNvPr id="451588" name="Rectangle 3">
            <a:extLst>
              <a:ext uri="{FF2B5EF4-FFF2-40B4-BE49-F238E27FC236}">
                <a16:creationId xmlns:a16="http://schemas.microsoft.com/office/drawing/2014/main" id="{DBD4CEF4-7B5C-40AD-B107-1E9E5495EAC9}"/>
              </a:ext>
            </a:extLst>
          </p:cNvPr>
          <p:cNvSpPr>
            <a:spLocks noGrp="1" noChangeArrowheads="1"/>
          </p:cNvSpPr>
          <p:nvPr>
            <p:ph type="body" idx="1"/>
          </p:nvPr>
        </p:nvSpPr>
        <p:spPr/>
        <p:txBody>
          <a:bodyPr/>
          <a:lstStyle/>
          <a:p>
            <a:r>
              <a:rPr lang="en-US" altLang="en-US" sz="2600"/>
              <a:t>Sets the agenda</a:t>
            </a:r>
          </a:p>
          <a:p>
            <a:endParaRPr lang="en-US" altLang="en-US" sz="2600"/>
          </a:p>
          <a:p>
            <a:r>
              <a:rPr lang="en-US" altLang="en-US" sz="2600"/>
              <a:t>Establishes process for negotiations</a:t>
            </a:r>
          </a:p>
          <a:p>
            <a:endParaRPr lang="en-US" altLang="en-US" sz="2600"/>
          </a:p>
          <a:p>
            <a:r>
              <a:rPr lang="en-US" altLang="en-US" sz="2600"/>
              <a:t>Will be referred to throughout the negotiations </a:t>
            </a:r>
          </a:p>
          <a:p>
            <a:endParaRPr lang="en-US" altLang="en-US" sz="2600"/>
          </a:p>
          <a:p>
            <a:r>
              <a:rPr lang="en-US" altLang="en-US" sz="2600"/>
              <a:t>Terms can become important to outcome of negotiations</a:t>
            </a:r>
          </a:p>
          <a:p>
            <a:endParaRPr lang="en-US" altLang="en-US" sz="2600"/>
          </a:p>
          <a:p>
            <a:endParaRPr lang="en-US" altLang="en-US" sz="2600"/>
          </a:p>
        </p:txBody>
      </p:sp>
      <p:sp>
        <p:nvSpPr>
          <p:cNvPr id="5" name="Footer Placeholder 2">
            <a:extLst>
              <a:ext uri="{FF2B5EF4-FFF2-40B4-BE49-F238E27FC236}">
                <a16:creationId xmlns:a16="http://schemas.microsoft.com/office/drawing/2014/main" id="{2C7D591E-5901-411E-B058-7E42E4B929D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DCFBC10-9B7B-4832-B7B7-BCB8FC85806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F1A8864-4BFE-4DB3-9ACB-080BE04F6D7F}" type="slidenum">
              <a:rPr lang="en-US" altLang="en-US" smtClean="0"/>
              <a:pPr>
                <a:defRPr/>
              </a:pPr>
              <a:t>272</a:t>
            </a:fld>
            <a:endParaRPr lang="en-US" altLang="en-US"/>
          </a:p>
        </p:txBody>
      </p:sp>
      <p:sp>
        <p:nvSpPr>
          <p:cNvPr id="452611" name="Rectangle 3">
            <a:extLst>
              <a:ext uri="{FF2B5EF4-FFF2-40B4-BE49-F238E27FC236}">
                <a16:creationId xmlns:a16="http://schemas.microsoft.com/office/drawing/2014/main" id="{7BE05CF7-C9A3-48BA-8C13-A5095447B331}"/>
              </a:ext>
            </a:extLst>
          </p:cNvPr>
          <p:cNvSpPr>
            <a:spLocks noGrp="1" noChangeArrowheads="1"/>
          </p:cNvSpPr>
          <p:nvPr>
            <p:ph type="body" idx="4294967295"/>
          </p:nvPr>
        </p:nvSpPr>
        <p:spPr>
          <a:xfrm>
            <a:off x="304800" y="533400"/>
            <a:ext cx="8458200" cy="5334000"/>
          </a:xfrm>
        </p:spPr>
        <p:txBody>
          <a:bodyPr/>
          <a:lstStyle/>
          <a:p>
            <a:pPr marL="457200" indent="-457200">
              <a:lnSpc>
                <a:spcPct val="90000"/>
              </a:lnSpc>
              <a:buFontTx/>
              <a:buNone/>
            </a:pPr>
            <a:r>
              <a:rPr lang="en-US" altLang="en-US" sz="2800"/>
              <a:t>   Negotiation is a Process of Give and Take</a:t>
            </a:r>
          </a:p>
          <a:p>
            <a:pPr marL="457200" indent="-457200">
              <a:lnSpc>
                <a:spcPct val="90000"/>
              </a:lnSpc>
              <a:buFontTx/>
              <a:buNone/>
            </a:pPr>
            <a:endParaRPr lang="en-US" altLang="en-US" sz="2800"/>
          </a:p>
          <a:p>
            <a:pPr marL="457200" indent="-457200">
              <a:lnSpc>
                <a:spcPct val="90000"/>
              </a:lnSpc>
              <a:buFontTx/>
              <a:buNone/>
            </a:pPr>
            <a:r>
              <a:rPr lang="en-US" altLang="en-US" sz="2800" b="1"/>
              <a:t>     </a:t>
            </a:r>
            <a:r>
              <a:rPr lang="en-US" altLang="en-US" sz="2800"/>
              <a:t>The process exchanges:</a:t>
            </a:r>
          </a:p>
          <a:p>
            <a:pPr marL="976313" lvl="1" indent="-293688">
              <a:lnSpc>
                <a:spcPct val="90000"/>
              </a:lnSpc>
              <a:spcBef>
                <a:spcPct val="50000"/>
              </a:spcBef>
              <a:buFont typeface="Wingdings" panose="05000000000000000000" pitchFamily="2" charset="2"/>
              <a:buAutoNum type="arabicPeriod"/>
            </a:pPr>
            <a:r>
              <a:rPr lang="en-US" altLang="en-US"/>
              <a:t> Information</a:t>
            </a:r>
          </a:p>
          <a:p>
            <a:pPr marL="976313" lvl="1" indent="-293688">
              <a:lnSpc>
                <a:spcPct val="90000"/>
              </a:lnSpc>
              <a:spcBef>
                <a:spcPct val="50000"/>
              </a:spcBef>
              <a:buFont typeface="Wingdings" panose="05000000000000000000" pitchFamily="2" charset="2"/>
              <a:buAutoNum type="arabicPeriod"/>
            </a:pPr>
            <a:r>
              <a:rPr lang="en-US" altLang="en-US"/>
              <a:t> Concessions</a:t>
            </a:r>
          </a:p>
          <a:p>
            <a:pPr marL="457200" indent="-457200">
              <a:lnSpc>
                <a:spcPct val="90000"/>
              </a:lnSpc>
              <a:spcBef>
                <a:spcPct val="100000"/>
              </a:spcBef>
              <a:buClr>
                <a:srgbClr val="FFFFFF"/>
              </a:buClr>
              <a:buFontTx/>
              <a:buNone/>
            </a:pPr>
            <a:r>
              <a:rPr lang="en-US" altLang="en-US" sz="2800">
                <a:solidFill>
                  <a:srgbClr val="FFFFFF"/>
                </a:solidFill>
              </a:rPr>
              <a:t>    Changes in positions are usually accompanied by new information concerning the other's intentions, the value of outcomes, and likely area of settlement</a:t>
            </a:r>
          </a:p>
        </p:txBody>
      </p:sp>
      <p:sp>
        <p:nvSpPr>
          <p:cNvPr id="4" name="Footer Placeholder 2">
            <a:extLst>
              <a:ext uri="{FF2B5EF4-FFF2-40B4-BE49-F238E27FC236}">
                <a16:creationId xmlns:a16="http://schemas.microsoft.com/office/drawing/2014/main" id="{D8F5CD9F-A6BF-453D-969F-F250C2FE296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59309F-1B27-4530-8C28-B77DC996ED8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CDB929D-304C-4884-9B5C-182242174584}" type="slidenum">
              <a:rPr lang="en-US" altLang="en-US" smtClean="0"/>
              <a:pPr>
                <a:defRPr/>
              </a:pPr>
              <a:t>273</a:t>
            </a:fld>
            <a:endParaRPr lang="en-US" altLang="en-US"/>
          </a:p>
        </p:txBody>
      </p:sp>
      <p:sp>
        <p:nvSpPr>
          <p:cNvPr id="52226" name="Rectangle 2">
            <a:extLst>
              <a:ext uri="{FF2B5EF4-FFF2-40B4-BE49-F238E27FC236}">
                <a16:creationId xmlns:a16="http://schemas.microsoft.com/office/drawing/2014/main" id="{75848092-C1F1-4F8C-86C9-4B14E3D7E546}"/>
              </a:ext>
            </a:extLst>
          </p:cNvPr>
          <p:cNvSpPr>
            <a:spLocks noGrp="1" noChangeArrowheads="1"/>
          </p:cNvSpPr>
          <p:nvPr>
            <p:ph type="title" idx="4294967295"/>
          </p:nvPr>
        </p:nvSpPr>
        <p:spPr>
          <a:xfrm>
            <a:off x="0" y="69850"/>
            <a:ext cx="9144000" cy="762000"/>
          </a:xfrm>
        </p:spPr>
        <p:txBody>
          <a:bodyPr/>
          <a:lstStyle/>
          <a:p>
            <a:pPr>
              <a:defRPr/>
            </a:pPr>
            <a:r>
              <a:rPr lang="en-US" altLang="en-US" dirty="0"/>
              <a:t>Opening Offer or Bid</a:t>
            </a:r>
          </a:p>
        </p:txBody>
      </p:sp>
      <p:sp>
        <p:nvSpPr>
          <p:cNvPr id="52227" name="Rectangle 3">
            <a:extLst>
              <a:ext uri="{FF2B5EF4-FFF2-40B4-BE49-F238E27FC236}">
                <a16:creationId xmlns:a16="http://schemas.microsoft.com/office/drawing/2014/main" id="{562168C9-164F-404B-B131-50D764EE7B14}"/>
              </a:ext>
            </a:extLst>
          </p:cNvPr>
          <p:cNvSpPr>
            <a:spLocks noGrp="1" noChangeArrowheads="1"/>
          </p:cNvSpPr>
          <p:nvPr>
            <p:ph type="body" idx="4294967295"/>
          </p:nvPr>
        </p:nvSpPr>
        <p:spPr>
          <a:xfrm>
            <a:off x="304800" y="1676400"/>
            <a:ext cx="8453438" cy="3676650"/>
          </a:xfrm>
        </p:spPr>
        <p:txBody>
          <a:bodyPr/>
          <a:lstStyle/>
          <a:p>
            <a:pPr>
              <a:lnSpc>
                <a:spcPct val="90000"/>
              </a:lnSpc>
              <a:spcBef>
                <a:spcPct val="100000"/>
              </a:spcBef>
            </a:pPr>
            <a:r>
              <a:rPr lang="en-US" altLang="en-US" sz="2600"/>
              <a:t>Do</a:t>
            </a:r>
            <a:r>
              <a:rPr lang="en-US" altLang="en-US" sz="2600" i="1"/>
              <a:t> </a:t>
            </a:r>
            <a:r>
              <a:rPr lang="en-US" altLang="en-US" sz="2600" i="1" u="sng"/>
              <a:t>not</a:t>
            </a:r>
            <a:r>
              <a:rPr lang="en-US" altLang="en-US" sz="2600"/>
              <a:t> set your initial bid or offer too near your final objective.  Assume your opponent will always table maximum positions first</a:t>
            </a:r>
          </a:p>
          <a:p>
            <a:pPr>
              <a:lnSpc>
                <a:spcPct val="90000"/>
              </a:lnSpc>
              <a:spcBef>
                <a:spcPct val="100000"/>
              </a:spcBef>
            </a:pPr>
            <a:r>
              <a:rPr lang="en-US" altLang="en-US" sz="2600">
                <a:solidFill>
                  <a:srgbClr val="FFFFFF"/>
                </a:solidFill>
              </a:rPr>
              <a:t>There is STRONG research evidence that high and even extreme opening offers get higher settlements than those that are low or modest</a:t>
            </a:r>
          </a:p>
        </p:txBody>
      </p:sp>
      <p:sp>
        <p:nvSpPr>
          <p:cNvPr id="5" name="Footer Placeholder 2">
            <a:extLst>
              <a:ext uri="{FF2B5EF4-FFF2-40B4-BE49-F238E27FC236}">
                <a16:creationId xmlns:a16="http://schemas.microsoft.com/office/drawing/2014/main" id="{96B6D637-4442-475D-ACB8-BC7037712F4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dissolve">
                                      <p:cBhvr>
                                        <p:cTn id="12"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AE50143-7C73-4176-AAD0-6DD03B79894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60FBEF4-6677-4FB7-ACA6-097FC303649A}" type="slidenum">
              <a:rPr lang="en-US" altLang="en-US" smtClean="0"/>
              <a:pPr>
                <a:defRPr/>
              </a:pPr>
              <a:t>274</a:t>
            </a:fld>
            <a:endParaRPr lang="en-US" altLang="en-US"/>
          </a:p>
        </p:txBody>
      </p:sp>
      <p:sp>
        <p:nvSpPr>
          <p:cNvPr id="234498" name="Rectangle 2">
            <a:extLst>
              <a:ext uri="{FF2B5EF4-FFF2-40B4-BE49-F238E27FC236}">
                <a16:creationId xmlns:a16="http://schemas.microsoft.com/office/drawing/2014/main" id="{5693A1C6-5227-4DB7-B791-5624EF9A827A}"/>
              </a:ext>
            </a:extLst>
          </p:cNvPr>
          <p:cNvSpPr>
            <a:spLocks noGrp="1" noChangeArrowheads="1"/>
          </p:cNvSpPr>
          <p:nvPr>
            <p:ph type="title"/>
          </p:nvPr>
        </p:nvSpPr>
        <p:spPr>
          <a:xfrm>
            <a:off x="0" y="0"/>
            <a:ext cx="9067800" cy="1371600"/>
          </a:xfrm>
        </p:spPr>
        <p:txBody>
          <a:bodyPr/>
          <a:lstStyle/>
          <a:p>
            <a:pPr>
              <a:defRPr/>
            </a:pPr>
            <a:r>
              <a:rPr lang="en-US" altLang="en-US" dirty="0"/>
              <a:t>What’s an Opening Bid in Collective Bargaining Negotiations</a:t>
            </a:r>
          </a:p>
        </p:txBody>
      </p:sp>
      <p:sp>
        <p:nvSpPr>
          <p:cNvPr id="454660" name="Rectangle 3">
            <a:extLst>
              <a:ext uri="{FF2B5EF4-FFF2-40B4-BE49-F238E27FC236}">
                <a16:creationId xmlns:a16="http://schemas.microsoft.com/office/drawing/2014/main" id="{1F4F5A34-FEEB-459D-9855-30A2FE1804CB}"/>
              </a:ext>
            </a:extLst>
          </p:cNvPr>
          <p:cNvSpPr>
            <a:spLocks noGrp="1" noChangeArrowheads="1"/>
          </p:cNvSpPr>
          <p:nvPr>
            <p:ph type="body" idx="1"/>
          </p:nvPr>
        </p:nvSpPr>
        <p:spPr>
          <a:xfrm>
            <a:off x="457200" y="1828800"/>
            <a:ext cx="8229600" cy="4267200"/>
          </a:xfrm>
        </p:spPr>
        <p:txBody>
          <a:bodyPr/>
          <a:lstStyle/>
          <a:p>
            <a:pPr>
              <a:lnSpc>
                <a:spcPct val="90000"/>
              </a:lnSpc>
            </a:pPr>
            <a:r>
              <a:rPr lang="en-US" altLang="en-US" sz="2600"/>
              <a:t>Your proposals</a:t>
            </a:r>
          </a:p>
          <a:p>
            <a:pPr>
              <a:lnSpc>
                <a:spcPct val="90000"/>
              </a:lnSpc>
            </a:pPr>
            <a:endParaRPr lang="en-US" altLang="en-US" sz="2600"/>
          </a:p>
          <a:p>
            <a:pPr>
              <a:lnSpc>
                <a:spcPct val="90000"/>
              </a:lnSpc>
            </a:pPr>
            <a:r>
              <a:rPr lang="en-US" altLang="en-US" sz="2600"/>
              <a:t>Adding more issues than you really need – raises offer</a:t>
            </a:r>
          </a:p>
          <a:p>
            <a:pPr>
              <a:lnSpc>
                <a:spcPct val="90000"/>
              </a:lnSpc>
            </a:pPr>
            <a:endParaRPr lang="en-US" altLang="en-US" sz="2600"/>
          </a:p>
          <a:p>
            <a:pPr>
              <a:lnSpc>
                <a:spcPct val="90000"/>
              </a:lnSpc>
            </a:pPr>
            <a:r>
              <a:rPr lang="en-US" altLang="en-US" sz="2600"/>
              <a:t>Inflate numerical terms where possible</a:t>
            </a:r>
          </a:p>
          <a:p>
            <a:pPr>
              <a:lnSpc>
                <a:spcPct val="90000"/>
              </a:lnSpc>
            </a:pPr>
            <a:endParaRPr lang="en-US" altLang="en-US" sz="2600"/>
          </a:p>
          <a:p>
            <a:pPr>
              <a:lnSpc>
                <a:spcPct val="90000"/>
              </a:lnSpc>
            </a:pPr>
            <a:r>
              <a:rPr lang="en-US" altLang="en-US" sz="2600"/>
              <a:t>Increase stringency of standard</a:t>
            </a:r>
          </a:p>
        </p:txBody>
      </p:sp>
      <p:sp>
        <p:nvSpPr>
          <p:cNvPr id="5" name="Footer Placeholder 2">
            <a:extLst>
              <a:ext uri="{FF2B5EF4-FFF2-40B4-BE49-F238E27FC236}">
                <a16:creationId xmlns:a16="http://schemas.microsoft.com/office/drawing/2014/main" id="{12DA387C-14CB-49F4-8B85-CBF740ED95C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3FF1B46-F214-4CEB-A384-34824BB70FE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8151B14-9953-47BA-B46C-D14A9CDB1853}" type="slidenum">
              <a:rPr lang="en-US" altLang="en-US" smtClean="0"/>
              <a:pPr>
                <a:defRPr/>
              </a:pPr>
              <a:t>275</a:t>
            </a:fld>
            <a:endParaRPr lang="en-US" altLang="en-US"/>
          </a:p>
        </p:txBody>
      </p:sp>
      <p:sp>
        <p:nvSpPr>
          <p:cNvPr id="71683" name="Rectangle 3">
            <a:extLst>
              <a:ext uri="{FF2B5EF4-FFF2-40B4-BE49-F238E27FC236}">
                <a16:creationId xmlns:a16="http://schemas.microsoft.com/office/drawing/2014/main" id="{FAF0A3E8-E03B-4956-947F-A93132662E10}"/>
              </a:ext>
            </a:extLst>
          </p:cNvPr>
          <p:cNvSpPr>
            <a:spLocks noGrp="1" noChangeArrowheads="1"/>
          </p:cNvSpPr>
          <p:nvPr>
            <p:ph type="body" idx="4294967295"/>
          </p:nvPr>
        </p:nvSpPr>
        <p:spPr>
          <a:xfrm>
            <a:off x="0" y="533400"/>
            <a:ext cx="8839200" cy="5410200"/>
          </a:xfrm>
        </p:spPr>
        <p:txBody>
          <a:bodyPr/>
          <a:lstStyle/>
          <a:p>
            <a:pPr marL="609600" indent="-609600">
              <a:spcBef>
                <a:spcPct val="100000"/>
              </a:spcBef>
              <a:buFontTx/>
              <a:buNone/>
              <a:defRPr/>
            </a:pPr>
            <a:r>
              <a:rPr lang="en-US" altLang="en-US" dirty="0"/>
              <a:t>	Do not go into a negotiation without listing </a:t>
            </a:r>
            <a:r>
              <a:rPr lang="en-US" altLang="en-US" u="sng" dirty="0">
                <a:solidFill>
                  <a:srgbClr val="FFFFFF"/>
                </a:solidFill>
              </a:rPr>
              <a:t>every issue</a:t>
            </a:r>
            <a:r>
              <a:rPr lang="en-US" altLang="en-US" dirty="0"/>
              <a:t> you can imagine </a:t>
            </a:r>
            <a:r>
              <a:rPr lang="en-US" altLang="en-US" dirty="0">
                <a:solidFill>
                  <a:srgbClr val="FFFFFF"/>
                </a:solidFill>
              </a:rPr>
              <a:t>beforehand.</a:t>
            </a:r>
            <a:r>
              <a:rPr lang="en-US" altLang="en-US" dirty="0"/>
              <a:t>  </a:t>
            </a:r>
            <a:r>
              <a:rPr lang="en-US" altLang="en-US" u="sng" dirty="0"/>
              <a:t>Establish an aspiration level, a minimum, and an initial asking price for </a:t>
            </a:r>
            <a:r>
              <a:rPr lang="en-US" altLang="en-US" i="1" u="sng" dirty="0">
                <a:solidFill>
                  <a:schemeClr val="tx2"/>
                </a:solidFill>
                <a:effectLst>
                  <a:outerShdw blurRad="38100" dist="38100" dir="2700000" algn="tl">
                    <a:srgbClr val="000000"/>
                  </a:outerShdw>
                </a:effectLst>
              </a:rPr>
              <a:t>each</a:t>
            </a:r>
            <a:r>
              <a:rPr lang="en-US" altLang="en-US" u="sng" dirty="0"/>
              <a:t> issue.</a:t>
            </a:r>
            <a:r>
              <a:rPr lang="en-US" altLang="en-US" dirty="0"/>
              <a:t>  </a:t>
            </a:r>
          </a:p>
          <a:p>
            <a:pPr marL="609600" indent="-609600">
              <a:spcBef>
                <a:spcPct val="100000"/>
              </a:spcBef>
              <a:buFontTx/>
              <a:buNone/>
              <a:defRPr/>
            </a:pPr>
            <a:r>
              <a:rPr lang="en-US" altLang="en-US" dirty="0"/>
              <a:t>	Often it helps to role play the session. </a:t>
            </a:r>
          </a:p>
          <a:p>
            <a:pPr marL="609600" indent="-609600">
              <a:spcBef>
                <a:spcPct val="100000"/>
              </a:spcBef>
              <a:buFontTx/>
              <a:buNone/>
              <a:defRPr/>
            </a:pPr>
            <a:r>
              <a:rPr lang="en-US" altLang="en-US" dirty="0"/>
              <a:t>     </a:t>
            </a:r>
            <a:r>
              <a:rPr lang="en-US" altLang="en-US" dirty="0">
                <a:solidFill>
                  <a:srgbClr val="FFFFFF"/>
                </a:solidFill>
              </a:rPr>
              <a:t>(This is a particularly effective planning method for people who are not very confident in their negotiating abilities.)</a:t>
            </a:r>
          </a:p>
          <a:p>
            <a:pPr marL="609600" indent="-609600">
              <a:buFontTx/>
              <a:buNone/>
              <a:defRPr/>
            </a:pPr>
            <a:endParaRPr lang="en-US" altLang="en-US" dirty="0"/>
          </a:p>
        </p:txBody>
      </p:sp>
      <p:sp>
        <p:nvSpPr>
          <p:cNvPr id="4" name="Footer Placeholder 2">
            <a:extLst>
              <a:ext uri="{FF2B5EF4-FFF2-40B4-BE49-F238E27FC236}">
                <a16:creationId xmlns:a16="http://schemas.microsoft.com/office/drawing/2014/main" id="{FDAF54FD-3D43-4AC2-B935-02C2C6B8977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C45796-AF1C-43FD-ABAF-32D538FA7F7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B7DB581-A025-4DE4-8CD1-E0DB77365ADB}" type="slidenum">
              <a:rPr lang="en-US" altLang="en-US" smtClean="0"/>
              <a:pPr>
                <a:defRPr/>
              </a:pPr>
              <a:t>276</a:t>
            </a:fld>
            <a:endParaRPr lang="en-US" altLang="en-US"/>
          </a:p>
        </p:txBody>
      </p:sp>
      <p:sp>
        <p:nvSpPr>
          <p:cNvPr id="46082" name="Rectangle 2">
            <a:extLst>
              <a:ext uri="{FF2B5EF4-FFF2-40B4-BE49-F238E27FC236}">
                <a16:creationId xmlns:a16="http://schemas.microsoft.com/office/drawing/2014/main" id="{177B3767-29DC-42CD-BA01-197D0E6683C3}"/>
              </a:ext>
            </a:extLst>
          </p:cNvPr>
          <p:cNvSpPr>
            <a:spLocks noGrp="1" noChangeArrowheads="1"/>
          </p:cNvSpPr>
          <p:nvPr>
            <p:ph type="title" idx="4294967295"/>
          </p:nvPr>
        </p:nvSpPr>
        <p:spPr>
          <a:xfrm>
            <a:off x="0" y="0"/>
            <a:ext cx="9144000" cy="1524000"/>
          </a:xfrm>
        </p:spPr>
        <p:txBody>
          <a:bodyPr/>
          <a:lstStyle/>
          <a:p>
            <a:pPr>
              <a:defRPr/>
            </a:pPr>
            <a:r>
              <a:rPr lang="en-US" altLang="en-US" dirty="0"/>
              <a:t>Advantages of a High Opening Bid</a:t>
            </a:r>
          </a:p>
        </p:txBody>
      </p:sp>
      <p:sp>
        <p:nvSpPr>
          <p:cNvPr id="53251" name="Rectangle 3">
            <a:extLst>
              <a:ext uri="{FF2B5EF4-FFF2-40B4-BE49-F238E27FC236}">
                <a16:creationId xmlns:a16="http://schemas.microsoft.com/office/drawing/2014/main" id="{50827A50-2FB9-437B-B7CC-E62CF99C488D}"/>
              </a:ext>
            </a:extLst>
          </p:cNvPr>
          <p:cNvSpPr>
            <a:spLocks noGrp="1" noChangeArrowheads="1"/>
          </p:cNvSpPr>
          <p:nvPr>
            <p:ph type="body" idx="4294967295"/>
          </p:nvPr>
        </p:nvSpPr>
        <p:spPr>
          <a:xfrm>
            <a:off x="228600" y="1981200"/>
            <a:ext cx="8915400" cy="3505200"/>
          </a:xfrm>
        </p:spPr>
        <p:txBody>
          <a:bodyPr/>
          <a:lstStyle/>
          <a:p>
            <a:pPr marL="457200" indent="-457200">
              <a:lnSpc>
                <a:spcPct val="90000"/>
              </a:lnSpc>
              <a:spcBef>
                <a:spcPct val="100000"/>
              </a:spcBef>
              <a:buFontTx/>
              <a:buAutoNum type="arabicPeriod"/>
              <a:defRPr/>
            </a:pPr>
            <a:r>
              <a:rPr lang="en-US" altLang="en-US" sz="2600" dirty="0"/>
              <a:t>It gives you room to maneuver as more information becomes available</a:t>
            </a:r>
          </a:p>
          <a:p>
            <a:pPr marL="457200" indent="-457200">
              <a:lnSpc>
                <a:spcPct val="90000"/>
              </a:lnSpc>
              <a:spcBef>
                <a:spcPct val="100000"/>
              </a:spcBef>
              <a:buFontTx/>
              <a:buAutoNum type="arabicPeriod"/>
              <a:defRPr/>
            </a:pPr>
            <a:r>
              <a:rPr lang="en-US" altLang="en-US" sz="2600" dirty="0"/>
              <a:t>It sends a strong message that:</a:t>
            </a:r>
          </a:p>
          <a:p>
            <a:pPr marL="682625" lvl="1" indent="-111125">
              <a:lnSpc>
                <a:spcPct val="90000"/>
              </a:lnSpc>
              <a:spcBef>
                <a:spcPct val="50000"/>
              </a:spcBef>
              <a:defRPr/>
            </a:pPr>
            <a:r>
              <a:rPr lang="en-US" altLang="en-US" sz="2600" dirty="0"/>
              <a:t>There is a long way to go to a settlement</a:t>
            </a:r>
          </a:p>
          <a:p>
            <a:pPr marL="682625" lvl="1" indent="-111125">
              <a:lnSpc>
                <a:spcPct val="90000"/>
              </a:lnSpc>
              <a:spcBef>
                <a:spcPct val="50000"/>
              </a:spcBef>
              <a:defRPr/>
            </a:pPr>
            <a:r>
              <a:rPr lang="en-US" altLang="en-US" sz="2600" dirty="0"/>
              <a:t> More concessions than the opponent had planned </a:t>
            </a:r>
            <a:r>
              <a:rPr lang="en-US" altLang="en-US" sz="2600" i="1" dirty="0">
                <a:effectLst>
                  <a:outerShdw blurRad="38100" dist="38100" dir="2700000" algn="tl">
                    <a:srgbClr val="000000"/>
                  </a:outerShdw>
                </a:effectLst>
              </a:rPr>
              <a:t>may </a:t>
            </a:r>
            <a:r>
              <a:rPr lang="en-US" altLang="en-US" sz="2600" dirty="0"/>
              <a:t>be necessary</a:t>
            </a:r>
          </a:p>
        </p:txBody>
      </p:sp>
      <p:sp>
        <p:nvSpPr>
          <p:cNvPr id="5" name="Footer Placeholder 2">
            <a:extLst>
              <a:ext uri="{FF2B5EF4-FFF2-40B4-BE49-F238E27FC236}">
                <a16:creationId xmlns:a16="http://schemas.microsoft.com/office/drawing/2014/main" id="{13A4E4CD-EB83-413B-AB1F-5A95A26AED6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A602FE-7D12-4419-8692-61F0D55750D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78F8961-31EB-42DF-9EB9-A28B6409B1C4}" type="slidenum">
              <a:rPr lang="en-US" altLang="en-US" smtClean="0"/>
              <a:pPr>
                <a:defRPr/>
              </a:pPr>
              <a:t>277</a:t>
            </a:fld>
            <a:endParaRPr lang="en-US" altLang="en-US"/>
          </a:p>
        </p:txBody>
      </p:sp>
      <p:sp>
        <p:nvSpPr>
          <p:cNvPr id="54274" name="Rectangle 2">
            <a:extLst>
              <a:ext uri="{FF2B5EF4-FFF2-40B4-BE49-F238E27FC236}">
                <a16:creationId xmlns:a16="http://schemas.microsoft.com/office/drawing/2014/main" id="{3D92F0BD-B221-4E1A-9C18-780A8C86A1AA}"/>
              </a:ext>
            </a:extLst>
          </p:cNvPr>
          <p:cNvSpPr>
            <a:spLocks noGrp="1" noChangeArrowheads="1"/>
          </p:cNvSpPr>
          <p:nvPr>
            <p:ph type="title" idx="4294967295"/>
          </p:nvPr>
        </p:nvSpPr>
        <p:spPr>
          <a:xfrm>
            <a:off x="0" y="152400"/>
            <a:ext cx="9144000" cy="838200"/>
          </a:xfrm>
        </p:spPr>
        <p:txBody>
          <a:bodyPr/>
          <a:lstStyle/>
          <a:p>
            <a:pPr>
              <a:defRPr/>
            </a:pPr>
            <a:r>
              <a:rPr lang="en-US" altLang="en-US" dirty="0"/>
              <a:t>Risk of a High Opening Bid</a:t>
            </a:r>
          </a:p>
        </p:txBody>
      </p:sp>
      <p:sp>
        <p:nvSpPr>
          <p:cNvPr id="54275" name="Rectangle 3">
            <a:extLst>
              <a:ext uri="{FF2B5EF4-FFF2-40B4-BE49-F238E27FC236}">
                <a16:creationId xmlns:a16="http://schemas.microsoft.com/office/drawing/2014/main" id="{15150E95-F1DA-461D-9F19-8E7E09C9A8AF}"/>
              </a:ext>
            </a:extLst>
          </p:cNvPr>
          <p:cNvSpPr>
            <a:spLocks noGrp="1" noChangeArrowheads="1"/>
          </p:cNvSpPr>
          <p:nvPr>
            <p:ph type="body" idx="4294967295"/>
          </p:nvPr>
        </p:nvSpPr>
        <p:spPr>
          <a:xfrm>
            <a:off x="190500" y="1752600"/>
            <a:ext cx="8763000" cy="3733800"/>
          </a:xfrm>
        </p:spPr>
        <p:txBody>
          <a:bodyPr/>
          <a:lstStyle/>
          <a:p>
            <a:pPr marL="457200" indent="-457200">
              <a:spcBef>
                <a:spcPct val="100000"/>
              </a:spcBef>
              <a:buFontTx/>
              <a:buAutoNum type="arabicPeriod"/>
              <a:defRPr/>
            </a:pPr>
            <a:r>
              <a:rPr lang="en-US" altLang="en-US" sz="2400" dirty="0"/>
              <a:t>You may alienate the opponent to the point they may just say "Get lost!"</a:t>
            </a:r>
          </a:p>
          <a:p>
            <a:pPr marL="457200" indent="-457200">
              <a:spcBef>
                <a:spcPct val="100000"/>
              </a:spcBef>
              <a:buFontTx/>
              <a:buAutoNum type="arabicPeriod"/>
              <a:defRPr/>
            </a:pPr>
            <a:r>
              <a:rPr lang="en-US" altLang="en-US" sz="2400" dirty="0"/>
              <a:t>It may damage future negotiations between the parties</a:t>
            </a:r>
          </a:p>
          <a:p>
            <a:pPr marL="457200" indent="-457200">
              <a:spcBef>
                <a:spcPct val="100000"/>
              </a:spcBef>
              <a:buFontTx/>
              <a:buAutoNum type="arabicPeriod"/>
              <a:defRPr/>
            </a:pPr>
            <a:r>
              <a:rPr lang="en-US" altLang="en-US" sz="2400" i="1" dirty="0">
                <a:solidFill>
                  <a:schemeClr val="tx2"/>
                </a:solidFill>
                <a:effectLst>
                  <a:outerShdw blurRad="38100" dist="38100" dir="2700000" algn="tl">
                    <a:srgbClr val="000000"/>
                  </a:outerShdw>
                </a:effectLst>
              </a:rPr>
              <a:t>IF YOU CHOOSE TO OPEN HIGH, BE CERTAIN TO HAVE A CONTINGENCY PLAN TO DEAL WITH ABRUPT REJECTION</a:t>
            </a:r>
            <a:endParaRPr lang="en-US" altLang="en-US" sz="2400" dirty="0">
              <a:solidFill>
                <a:schemeClr val="tx2"/>
              </a:solidFill>
              <a:effectLst>
                <a:outerShdw blurRad="38100" dist="38100" dir="2700000" algn="tl">
                  <a:srgbClr val="000000"/>
                </a:outerShdw>
              </a:effectLst>
            </a:endParaRPr>
          </a:p>
        </p:txBody>
      </p:sp>
      <p:sp>
        <p:nvSpPr>
          <p:cNvPr id="5" name="Footer Placeholder 2">
            <a:extLst>
              <a:ext uri="{FF2B5EF4-FFF2-40B4-BE49-F238E27FC236}">
                <a16:creationId xmlns:a16="http://schemas.microsoft.com/office/drawing/2014/main" id="{F63D7756-2DF9-4AB1-B2DA-C097B39D493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EB5C32-0B37-4AA2-8880-F02C489010A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E225E88-4D18-4483-B52B-122CF77B63F9}" type="slidenum">
              <a:rPr lang="en-US" altLang="en-US" smtClean="0"/>
              <a:pPr>
                <a:defRPr/>
              </a:pPr>
              <a:t>278</a:t>
            </a:fld>
            <a:endParaRPr lang="en-US" altLang="en-US"/>
          </a:p>
        </p:txBody>
      </p:sp>
      <p:sp>
        <p:nvSpPr>
          <p:cNvPr id="58370" name="Rectangle 2">
            <a:extLst>
              <a:ext uri="{FF2B5EF4-FFF2-40B4-BE49-F238E27FC236}">
                <a16:creationId xmlns:a16="http://schemas.microsoft.com/office/drawing/2014/main" id="{5D5C640D-F275-41EF-B93E-D0839F4CEEBB}"/>
              </a:ext>
            </a:extLst>
          </p:cNvPr>
          <p:cNvSpPr>
            <a:spLocks noGrp="1" noChangeArrowheads="1"/>
          </p:cNvSpPr>
          <p:nvPr>
            <p:ph type="title" idx="4294967295"/>
          </p:nvPr>
        </p:nvSpPr>
        <p:spPr>
          <a:xfrm>
            <a:off x="0" y="0"/>
            <a:ext cx="9144000" cy="1524000"/>
          </a:xfrm>
        </p:spPr>
        <p:txBody>
          <a:bodyPr/>
          <a:lstStyle/>
          <a:p>
            <a:pPr>
              <a:defRPr/>
            </a:pPr>
            <a:r>
              <a:rPr lang="en-US" altLang="en-US" dirty="0"/>
              <a:t>Some Rules </a:t>
            </a:r>
            <a:r>
              <a:rPr lang="en-US" altLang="en-US" u="sng" dirty="0"/>
              <a:t>Before</a:t>
            </a:r>
            <a:r>
              <a:rPr lang="en-US" altLang="en-US" dirty="0"/>
              <a:t> Starting Concessions</a:t>
            </a:r>
          </a:p>
        </p:txBody>
      </p:sp>
      <p:sp>
        <p:nvSpPr>
          <p:cNvPr id="58371" name="Rectangle 3">
            <a:extLst>
              <a:ext uri="{FF2B5EF4-FFF2-40B4-BE49-F238E27FC236}">
                <a16:creationId xmlns:a16="http://schemas.microsoft.com/office/drawing/2014/main" id="{FC50C4A3-FF8E-4E23-B76A-D1E9D7A021F1}"/>
              </a:ext>
            </a:extLst>
          </p:cNvPr>
          <p:cNvSpPr>
            <a:spLocks noGrp="1" noChangeArrowheads="1"/>
          </p:cNvSpPr>
          <p:nvPr>
            <p:ph type="body" idx="4294967295"/>
          </p:nvPr>
        </p:nvSpPr>
        <p:spPr>
          <a:xfrm>
            <a:off x="304800" y="1676400"/>
            <a:ext cx="8458200" cy="3810000"/>
          </a:xfrm>
        </p:spPr>
        <p:txBody>
          <a:bodyPr/>
          <a:lstStyle/>
          <a:p>
            <a:pPr marL="457200" indent="-457200">
              <a:spcBef>
                <a:spcPct val="100000"/>
              </a:spcBef>
              <a:buFontTx/>
              <a:buAutoNum type="arabicPeriod"/>
            </a:pPr>
            <a:r>
              <a:rPr lang="en-US" altLang="en-US" sz="2600">
                <a:solidFill>
                  <a:srgbClr val="FFFFFF"/>
                </a:solidFill>
              </a:rPr>
              <a:t>Do not ever underestimate your power which = knowledge + bargaining skill + resources</a:t>
            </a:r>
          </a:p>
          <a:p>
            <a:pPr marL="457200" indent="-457200">
              <a:spcBef>
                <a:spcPct val="100000"/>
              </a:spcBef>
              <a:buFontTx/>
              <a:buAutoNum type="arabicPeriod"/>
            </a:pPr>
            <a:r>
              <a:rPr lang="en-US" altLang="en-US" sz="2600"/>
              <a:t>Do not EVER be intimidated by boorishness</a:t>
            </a:r>
          </a:p>
          <a:p>
            <a:pPr marL="457200" indent="-457200">
              <a:spcBef>
                <a:spcPct val="100000"/>
              </a:spcBef>
              <a:buFontTx/>
              <a:buAutoNum type="arabicPeriod"/>
            </a:pPr>
            <a:r>
              <a:rPr lang="en-US" altLang="en-US" sz="2600"/>
              <a:t>Do not reveal your power too early</a:t>
            </a:r>
          </a:p>
          <a:p>
            <a:pPr marL="457200" indent="-457200">
              <a:spcBef>
                <a:spcPct val="100000"/>
              </a:spcBef>
              <a:buFontTx/>
              <a:buAutoNum type="arabicPeriod"/>
            </a:pPr>
            <a:r>
              <a:rPr lang="en-US" altLang="en-US" sz="2600"/>
              <a:t>Do not set your initial demand near your final objective</a:t>
            </a:r>
          </a:p>
        </p:txBody>
      </p:sp>
      <p:sp>
        <p:nvSpPr>
          <p:cNvPr id="5" name="Footer Placeholder 2">
            <a:extLst>
              <a:ext uri="{FF2B5EF4-FFF2-40B4-BE49-F238E27FC236}">
                <a16:creationId xmlns:a16="http://schemas.microsoft.com/office/drawing/2014/main" id="{28D21B07-8410-4B0E-8D2A-0DDC799AF0A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slide(fromBottom)">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slide(fromBottom)">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slide(fromBottom)">
                                      <p:cBhvr>
                                        <p:cTn id="17" dur="5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slide(fromBottom)">
                                      <p:cBhvr>
                                        <p:cTn id="22"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165EDE6-F972-4E50-ABD0-44BCEAAD9FA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5DADB3E-1475-46E7-A4DF-D2606564BAFC}" type="slidenum">
              <a:rPr lang="en-US" altLang="en-US" smtClean="0"/>
              <a:pPr>
                <a:defRPr/>
              </a:pPr>
              <a:t>279</a:t>
            </a:fld>
            <a:endParaRPr lang="en-US" altLang="en-US"/>
          </a:p>
        </p:txBody>
      </p:sp>
      <p:sp>
        <p:nvSpPr>
          <p:cNvPr id="121858" name="Rectangle 2">
            <a:extLst>
              <a:ext uri="{FF2B5EF4-FFF2-40B4-BE49-F238E27FC236}">
                <a16:creationId xmlns:a16="http://schemas.microsoft.com/office/drawing/2014/main" id="{AFB1562B-21A6-4428-A738-8A256EBDA59E}"/>
              </a:ext>
            </a:extLst>
          </p:cNvPr>
          <p:cNvSpPr>
            <a:spLocks noGrp="1" noChangeArrowheads="1"/>
          </p:cNvSpPr>
          <p:nvPr>
            <p:ph type="title"/>
          </p:nvPr>
        </p:nvSpPr>
        <p:spPr>
          <a:xfrm>
            <a:off x="30163" y="0"/>
            <a:ext cx="9037637" cy="1143000"/>
          </a:xfrm>
        </p:spPr>
        <p:txBody>
          <a:bodyPr/>
          <a:lstStyle/>
          <a:p>
            <a:pPr>
              <a:defRPr/>
            </a:pPr>
            <a:r>
              <a:rPr lang="en-US" altLang="en-US" dirty="0"/>
              <a:t>Concessions</a:t>
            </a:r>
          </a:p>
        </p:txBody>
      </p:sp>
      <p:sp>
        <p:nvSpPr>
          <p:cNvPr id="459780" name="Rectangle 3">
            <a:extLst>
              <a:ext uri="{FF2B5EF4-FFF2-40B4-BE49-F238E27FC236}">
                <a16:creationId xmlns:a16="http://schemas.microsoft.com/office/drawing/2014/main" id="{DD0B11E3-070C-4AD9-8522-F72E50B3C2AE}"/>
              </a:ext>
            </a:extLst>
          </p:cNvPr>
          <p:cNvSpPr>
            <a:spLocks noGrp="1" noChangeArrowheads="1"/>
          </p:cNvSpPr>
          <p:nvPr>
            <p:ph type="body" idx="1"/>
          </p:nvPr>
        </p:nvSpPr>
        <p:spPr/>
        <p:txBody>
          <a:bodyPr/>
          <a:lstStyle/>
          <a:p>
            <a:r>
              <a:rPr lang="en-US" altLang="en-US" sz="2600"/>
              <a:t>To bring about an adjustment to the other parties’ position concessions are made.</a:t>
            </a:r>
          </a:p>
          <a:p>
            <a:endParaRPr lang="en-US" altLang="en-US" sz="2600"/>
          </a:p>
          <a:p>
            <a:r>
              <a:rPr lang="en-US" altLang="en-US" sz="2600"/>
              <a:t>Concessions restrict the range of options within which a solution or agreement will be reached; when a party makes a concession, the bargaining range is further constrained.</a:t>
            </a:r>
          </a:p>
        </p:txBody>
      </p:sp>
      <p:sp>
        <p:nvSpPr>
          <p:cNvPr id="5" name="Footer Placeholder 2">
            <a:extLst>
              <a:ext uri="{FF2B5EF4-FFF2-40B4-BE49-F238E27FC236}">
                <a16:creationId xmlns:a16="http://schemas.microsoft.com/office/drawing/2014/main" id="{90A8A66C-8F69-4AB9-8436-35B968725A6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233D4FA-EF75-4B2E-95AF-2B39CB1218F5}"/>
              </a:ext>
            </a:extLst>
          </p:cNvPr>
          <p:cNvSpPr>
            <a:spLocks noGrp="1" noChangeArrowheads="1"/>
          </p:cNvSpPr>
          <p:nvPr>
            <p:ph type="title"/>
          </p:nvPr>
        </p:nvSpPr>
        <p:spPr/>
        <p:txBody>
          <a:bodyPr/>
          <a:lstStyle/>
          <a:p>
            <a:pPr eaLnBrk="1" hangingPunct="1">
              <a:defRPr/>
            </a:pPr>
            <a:r>
              <a:rPr lang="en-US" sz="3200" dirty="0"/>
              <a:t>Determining if an Action is a Change Subject to Bargaining</a:t>
            </a:r>
          </a:p>
        </p:txBody>
      </p:sp>
      <p:sp>
        <p:nvSpPr>
          <p:cNvPr id="50179" name="Rectangle 3">
            <a:extLst>
              <a:ext uri="{FF2B5EF4-FFF2-40B4-BE49-F238E27FC236}">
                <a16:creationId xmlns:a16="http://schemas.microsoft.com/office/drawing/2014/main" id="{B54D29C2-BEF7-4C8C-8CE0-3BADCC63EF07}"/>
              </a:ext>
            </a:extLst>
          </p:cNvPr>
          <p:cNvSpPr>
            <a:spLocks noGrp="1" noChangeArrowheads="1"/>
          </p:cNvSpPr>
          <p:nvPr>
            <p:ph type="body" idx="1"/>
          </p:nvPr>
        </p:nvSpPr>
        <p:spPr>
          <a:xfrm>
            <a:off x="457200" y="1905000"/>
            <a:ext cx="8229600" cy="4191000"/>
          </a:xfrm>
        </p:spPr>
        <p:txBody>
          <a:bodyPr/>
          <a:lstStyle/>
          <a:p>
            <a:pPr eaLnBrk="1" hangingPunct="1"/>
            <a:r>
              <a:rPr lang="en-US" altLang="en-US" sz="2400"/>
              <a:t>Is management action new or different? </a:t>
            </a:r>
          </a:p>
          <a:p>
            <a:pPr lvl="1" eaLnBrk="1" hangingPunct="1"/>
            <a:r>
              <a:rPr lang="en-US" altLang="en-US" sz="2400"/>
              <a:t>Compare past working conditions with new working conditions created by management action</a:t>
            </a:r>
          </a:p>
          <a:p>
            <a:pPr lvl="1" eaLnBrk="1" hangingPunct="1"/>
            <a:r>
              <a:rPr lang="en-US" altLang="en-US" sz="2400"/>
              <a:t>If yes, action may be a bargainable change</a:t>
            </a:r>
          </a:p>
          <a:p>
            <a:pPr lvl="1" eaLnBrk="1" hangingPunct="1"/>
            <a:endParaRPr lang="en-US" altLang="en-US" sz="2400"/>
          </a:p>
          <a:p>
            <a:pPr eaLnBrk="1" hangingPunct="1"/>
            <a:r>
              <a:rPr lang="en-US" altLang="en-US" sz="2400"/>
              <a:t>Is the management action covered by the contract or subject to contract interpretation?</a:t>
            </a:r>
          </a:p>
          <a:p>
            <a:pPr lvl="1" eaLnBrk="1" hangingPunct="1"/>
            <a:r>
              <a:rPr lang="en-US" altLang="en-US" sz="2400"/>
              <a:t>If yes, change action is not bargainable</a:t>
            </a:r>
          </a:p>
        </p:txBody>
      </p:sp>
      <p:sp>
        <p:nvSpPr>
          <p:cNvPr id="2" name="Slide Number Placeholder 1">
            <a:extLst>
              <a:ext uri="{FF2B5EF4-FFF2-40B4-BE49-F238E27FC236}">
                <a16:creationId xmlns:a16="http://schemas.microsoft.com/office/drawing/2014/main" id="{6EEE5605-9DF4-4885-919F-1C096B4BBE1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1B77475-7DBC-4A1C-8B59-3BE03976A6C1}" type="slidenum">
              <a:rPr lang="en-US" altLang="en-US" smtClean="0"/>
              <a:pPr>
                <a:defRPr/>
              </a:pPr>
              <a:t>28</a:t>
            </a:fld>
            <a:endParaRPr lang="en-US" altLang="en-US"/>
          </a:p>
        </p:txBody>
      </p:sp>
      <p:sp>
        <p:nvSpPr>
          <p:cNvPr id="5" name="Footer Placeholder 2">
            <a:extLst>
              <a:ext uri="{FF2B5EF4-FFF2-40B4-BE49-F238E27FC236}">
                <a16:creationId xmlns:a16="http://schemas.microsoft.com/office/drawing/2014/main" id="{4465182E-9020-41F2-BA2D-DF7BEF25C95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4C3F44-EF01-48DA-BA21-DA867B1FBE6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E4A3EA9-DE69-4D0B-8351-CAF9FB7FC411}" type="slidenum">
              <a:rPr lang="en-US" altLang="en-US" smtClean="0"/>
              <a:pPr>
                <a:defRPr/>
              </a:pPr>
              <a:t>280</a:t>
            </a:fld>
            <a:endParaRPr lang="en-US" altLang="en-US"/>
          </a:p>
        </p:txBody>
      </p:sp>
      <p:sp>
        <p:nvSpPr>
          <p:cNvPr id="48130" name="Rectangle 2">
            <a:extLst>
              <a:ext uri="{FF2B5EF4-FFF2-40B4-BE49-F238E27FC236}">
                <a16:creationId xmlns:a16="http://schemas.microsoft.com/office/drawing/2014/main" id="{4DA9F855-F3D6-4E7B-93DC-28DD157EA9CF}"/>
              </a:ext>
            </a:extLst>
          </p:cNvPr>
          <p:cNvSpPr>
            <a:spLocks noGrp="1" noChangeArrowheads="1"/>
          </p:cNvSpPr>
          <p:nvPr>
            <p:ph type="title" idx="4294967295"/>
          </p:nvPr>
        </p:nvSpPr>
        <p:spPr>
          <a:xfrm>
            <a:off x="0" y="-20638"/>
            <a:ext cx="9144000" cy="1143001"/>
          </a:xfrm>
        </p:spPr>
        <p:txBody>
          <a:bodyPr/>
          <a:lstStyle/>
          <a:p>
            <a:pPr>
              <a:defRPr/>
            </a:pPr>
            <a:r>
              <a:rPr lang="en-US" altLang="en-US" dirty="0"/>
              <a:t>Concessions</a:t>
            </a:r>
          </a:p>
        </p:txBody>
      </p:sp>
      <p:sp>
        <p:nvSpPr>
          <p:cNvPr id="461828" name="Rectangle 3">
            <a:extLst>
              <a:ext uri="{FF2B5EF4-FFF2-40B4-BE49-F238E27FC236}">
                <a16:creationId xmlns:a16="http://schemas.microsoft.com/office/drawing/2014/main" id="{76C85E4E-23C6-4AF5-99D2-EE0788D55E1F}"/>
              </a:ext>
            </a:extLst>
          </p:cNvPr>
          <p:cNvSpPr>
            <a:spLocks noGrp="1" noChangeArrowheads="1"/>
          </p:cNvSpPr>
          <p:nvPr>
            <p:ph type="body" idx="4294967295"/>
          </p:nvPr>
        </p:nvSpPr>
        <p:spPr>
          <a:xfrm>
            <a:off x="449263" y="1600200"/>
            <a:ext cx="8389937" cy="4191000"/>
          </a:xfrm>
        </p:spPr>
        <p:txBody>
          <a:bodyPr/>
          <a:lstStyle/>
          <a:p>
            <a:r>
              <a:rPr lang="en-US" altLang="en-US" sz="2400"/>
              <a:t>An opening offer is usually met by a counteroffer, and </a:t>
            </a:r>
            <a:r>
              <a:rPr lang="en-US" altLang="en-US" sz="2400" u="sng"/>
              <a:t>these two offers define the initial bargaining range.</a:t>
            </a:r>
          </a:p>
          <a:p>
            <a:endParaRPr lang="en-US" altLang="en-US" sz="2400" u="sng"/>
          </a:p>
          <a:p>
            <a:r>
              <a:rPr lang="en-US" altLang="en-US" sz="2400"/>
              <a:t>After the first round of offers, the next step is to decide what movement or concessions are to be made.</a:t>
            </a:r>
          </a:p>
          <a:p>
            <a:endParaRPr lang="en-US" altLang="en-US" sz="2400"/>
          </a:p>
          <a:p>
            <a:r>
              <a:rPr lang="en-US" altLang="en-US" sz="2400"/>
              <a:t>NOTE; the first concession conveys a message, frequently a symbolic one, to the other side.</a:t>
            </a:r>
          </a:p>
        </p:txBody>
      </p:sp>
      <p:sp>
        <p:nvSpPr>
          <p:cNvPr id="5" name="Footer Placeholder 2">
            <a:extLst>
              <a:ext uri="{FF2B5EF4-FFF2-40B4-BE49-F238E27FC236}">
                <a16:creationId xmlns:a16="http://schemas.microsoft.com/office/drawing/2014/main" id="{EFF634BE-7395-40B9-ACD4-2A63838B1FC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0B2183-C2B3-4B94-BA87-A8475FD9F88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165525D-9623-4647-939A-A65039A6F25D}" type="slidenum">
              <a:rPr lang="en-US" altLang="en-US" smtClean="0"/>
              <a:pPr>
                <a:defRPr/>
              </a:pPr>
              <a:t>281</a:t>
            </a:fld>
            <a:endParaRPr lang="en-US" altLang="en-US"/>
          </a:p>
        </p:txBody>
      </p:sp>
      <p:sp>
        <p:nvSpPr>
          <p:cNvPr id="57346" name="Rectangle 2">
            <a:extLst>
              <a:ext uri="{FF2B5EF4-FFF2-40B4-BE49-F238E27FC236}">
                <a16:creationId xmlns:a16="http://schemas.microsoft.com/office/drawing/2014/main" id="{2CE85481-69AA-437B-A4B1-36A4A08F5174}"/>
              </a:ext>
            </a:extLst>
          </p:cNvPr>
          <p:cNvSpPr>
            <a:spLocks noGrp="1" noChangeArrowheads="1"/>
          </p:cNvSpPr>
          <p:nvPr>
            <p:ph type="title" idx="4294967295"/>
          </p:nvPr>
        </p:nvSpPr>
        <p:spPr>
          <a:xfrm>
            <a:off x="0" y="0"/>
            <a:ext cx="9144000" cy="1066800"/>
          </a:xfrm>
        </p:spPr>
        <p:txBody>
          <a:bodyPr/>
          <a:lstStyle/>
          <a:p>
            <a:pPr>
              <a:defRPr/>
            </a:pPr>
            <a:r>
              <a:rPr lang="en-US" altLang="en-US" dirty="0"/>
              <a:t>Role of Concessions</a:t>
            </a:r>
          </a:p>
        </p:txBody>
      </p:sp>
      <p:sp>
        <p:nvSpPr>
          <p:cNvPr id="57347" name="Rectangle 3">
            <a:extLst>
              <a:ext uri="{FF2B5EF4-FFF2-40B4-BE49-F238E27FC236}">
                <a16:creationId xmlns:a16="http://schemas.microsoft.com/office/drawing/2014/main" id="{CBE593E1-EF77-41C9-A48E-68BB81462F04}"/>
              </a:ext>
            </a:extLst>
          </p:cNvPr>
          <p:cNvSpPr>
            <a:spLocks noGrp="1" noChangeArrowheads="1"/>
          </p:cNvSpPr>
          <p:nvPr>
            <p:ph type="body" idx="4294967295"/>
          </p:nvPr>
        </p:nvSpPr>
        <p:spPr>
          <a:xfrm>
            <a:off x="304800" y="1752600"/>
            <a:ext cx="8305800" cy="3810000"/>
          </a:xfrm>
        </p:spPr>
        <p:txBody>
          <a:bodyPr/>
          <a:lstStyle/>
          <a:p>
            <a:pPr>
              <a:spcBef>
                <a:spcPct val="100000"/>
              </a:spcBef>
            </a:pPr>
            <a:r>
              <a:rPr lang="en-US" altLang="en-US" sz="2600"/>
              <a:t>Avoid the resentment of the 'take it or leave it' scenario</a:t>
            </a:r>
          </a:p>
          <a:p>
            <a:pPr>
              <a:spcBef>
                <a:spcPct val="100000"/>
              </a:spcBef>
            </a:pPr>
            <a:r>
              <a:rPr lang="en-US" altLang="en-US" sz="2600"/>
              <a:t>By beginning with an opening offer not close to your resistance point, you ensure some room for YOU to make some concessions which plays to the psychology of bargaining</a:t>
            </a:r>
          </a:p>
        </p:txBody>
      </p:sp>
      <p:sp>
        <p:nvSpPr>
          <p:cNvPr id="5" name="Footer Placeholder 2">
            <a:extLst>
              <a:ext uri="{FF2B5EF4-FFF2-40B4-BE49-F238E27FC236}">
                <a16:creationId xmlns:a16="http://schemas.microsoft.com/office/drawing/2014/main" id="{0E894FCC-C3F5-4DFE-9E55-C76F41CA810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07A026-F36F-432A-B59B-B9A23F909F4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9EE6E98-2692-468A-B8CE-DFACE9EE666B}" type="slidenum">
              <a:rPr lang="en-US" altLang="en-US" smtClean="0"/>
              <a:pPr>
                <a:defRPr/>
              </a:pPr>
              <a:t>282</a:t>
            </a:fld>
            <a:endParaRPr lang="en-US" altLang="en-US"/>
          </a:p>
        </p:txBody>
      </p:sp>
      <p:sp>
        <p:nvSpPr>
          <p:cNvPr id="59394" name="Rectangle 2">
            <a:extLst>
              <a:ext uri="{FF2B5EF4-FFF2-40B4-BE49-F238E27FC236}">
                <a16:creationId xmlns:a16="http://schemas.microsoft.com/office/drawing/2014/main" id="{09492364-0DE5-4924-9761-9FE78C5E9855}"/>
              </a:ext>
            </a:extLst>
          </p:cNvPr>
          <p:cNvSpPr>
            <a:spLocks noGrp="1" noChangeArrowheads="1"/>
          </p:cNvSpPr>
          <p:nvPr>
            <p:ph type="title" idx="4294967295"/>
          </p:nvPr>
        </p:nvSpPr>
        <p:spPr>
          <a:xfrm>
            <a:off x="0" y="228600"/>
            <a:ext cx="9144000" cy="838200"/>
          </a:xfrm>
        </p:spPr>
        <p:txBody>
          <a:bodyPr/>
          <a:lstStyle/>
          <a:p>
            <a:pPr>
              <a:defRPr/>
            </a:pPr>
            <a:r>
              <a:rPr lang="en-US" altLang="en-US" dirty="0"/>
              <a:t>Some More Rules for Concessions</a:t>
            </a:r>
          </a:p>
        </p:txBody>
      </p:sp>
      <p:sp>
        <p:nvSpPr>
          <p:cNvPr id="59395" name="Rectangle 3">
            <a:extLst>
              <a:ext uri="{FF2B5EF4-FFF2-40B4-BE49-F238E27FC236}">
                <a16:creationId xmlns:a16="http://schemas.microsoft.com/office/drawing/2014/main" id="{A02E8957-499E-4688-9C07-26C568866507}"/>
              </a:ext>
            </a:extLst>
          </p:cNvPr>
          <p:cNvSpPr>
            <a:spLocks noGrp="1" noChangeArrowheads="1"/>
          </p:cNvSpPr>
          <p:nvPr>
            <p:ph type="body" idx="4294967295"/>
          </p:nvPr>
        </p:nvSpPr>
        <p:spPr>
          <a:xfrm>
            <a:off x="457200" y="1828800"/>
            <a:ext cx="8458200" cy="4800600"/>
          </a:xfrm>
        </p:spPr>
        <p:txBody>
          <a:bodyPr/>
          <a:lstStyle/>
          <a:p>
            <a:pPr marL="457200" indent="-457200">
              <a:lnSpc>
                <a:spcPct val="90000"/>
              </a:lnSpc>
              <a:spcBef>
                <a:spcPct val="100000"/>
              </a:spcBef>
              <a:buClr>
                <a:schemeClr val="tx1"/>
              </a:buClr>
              <a:buFont typeface="Wingdings" panose="05000000000000000000" pitchFamily="2" charset="2"/>
              <a:buNone/>
            </a:pPr>
            <a:r>
              <a:rPr lang="en-US" altLang="en-US" sz="2600" b="1">
                <a:solidFill>
                  <a:srgbClr val="FFFFFF"/>
                </a:solidFill>
              </a:rPr>
              <a:t>1. </a:t>
            </a:r>
            <a:r>
              <a:rPr lang="en-US" altLang="en-US" sz="2600">
                <a:solidFill>
                  <a:srgbClr val="FFFFFF"/>
                </a:solidFill>
              </a:rPr>
              <a:t>Never </a:t>
            </a:r>
            <a:r>
              <a:rPr lang="en-US" altLang="en-US" sz="2600"/>
              <a:t>accept the first offer</a:t>
            </a:r>
          </a:p>
          <a:p>
            <a:pPr marL="457200" indent="-457200">
              <a:lnSpc>
                <a:spcPct val="90000"/>
              </a:lnSpc>
              <a:spcBef>
                <a:spcPct val="100000"/>
              </a:spcBef>
              <a:buClr>
                <a:schemeClr val="tx1"/>
              </a:buClr>
              <a:buFont typeface="Wingdings" panose="05000000000000000000" pitchFamily="2" charset="2"/>
              <a:buNone/>
            </a:pPr>
            <a:r>
              <a:rPr lang="en-US" altLang="en-US" sz="2600">
                <a:solidFill>
                  <a:srgbClr val="FFFFFF"/>
                </a:solidFill>
              </a:rPr>
              <a:t>2. Never</a:t>
            </a:r>
            <a:r>
              <a:rPr lang="en-US" altLang="en-US" sz="2600"/>
              <a:t> give a concession without getting one in return</a:t>
            </a:r>
          </a:p>
          <a:p>
            <a:pPr marL="457200" indent="-457200">
              <a:lnSpc>
                <a:spcPct val="90000"/>
              </a:lnSpc>
              <a:spcBef>
                <a:spcPct val="100000"/>
              </a:spcBef>
              <a:buClr>
                <a:schemeClr val="tx1"/>
              </a:buClr>
              <a:buFont typeface="Wingdings" panose="05000000000000000000" pitchFamily="2" charset="2"/>
              <a:buNone/>
            </a:pPr>
            <a:r>
              <a:rPr lang="en-US" altLang="en-US" sz="2600">
                <a:solidFill>
                  <a:srgbClr val="FFFFFF"/>
                </a:solidFill>
              </a:rPr>
              <a:t>3. Never</a:t>
            </a:r>
            <a:r>
              <a:rPr lang="en-US" altLang="en-US" sz="2600"/>
              <a:t> lose track of how many concessions you have made</a:t>
            </a:r>
          </a:p>
          <a:p>
            <a:pPr marL="457200" indent="-457200">
              <a:lnSpc>
                <a:spcPct val="90000"/>
              </a:lnSpc>
              <a:spcBef>
                <a:spcPct val="100000"/>
              </a:spcBef>
              <a:buClr>
                <a:srgbClr val="FFFF00"/>
              </a:buClr>
              <a:buFontTx/>
              <a:buNone/>
            </a:pPr>
            <a:endParaRPr lang="en-US" altLang="en-US" sz="2600"/>
          </a:p>
        </p:txBody>
      </p:sp>
      <p:sp>
        <p:nvSpPr>
          <p:cNvPr id="5" name="Footer Placeholder 2">
            <a:extLst>
              <a:ext uri="{FF2B5EF4-FFF2-40B4-BE49-F238E27FC236}">
                <a16:creationId xmlns:a16="http://schemas.microsoft.com/office/drawing/2014/main" id="{465DA72F-114F-4F76-BF63-C60993D3BB9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2E8ED7-C804-4027-B2E2-0CA16CD13DE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0EC5F90-1B78-4FEA-814F-35E8A453F5B6}" type="slidenum">
              <a:rPr lang="en-US" altLang="en-US" smtClean="0"/>
              <a:pPr>
                <a:defRPr/>
              </a:pPr>
              <a:t>283</a:t>
            </a:fld>
            <a:endParaRPr lang="en-US" altLang="en-US"/>
          </a:p>
        </p:txBody>
      </p:sp>
      <p:sp>
        <p:nvSpPr>
          <p:cNvPr id="60418" name="Rectangle 2">
            <a:extLst>
              <a:ext uri="{FF2B5EF4-FFF2-40B4-BE49-F238E27FC236}">
                <a16:creationId xmlns:a16="http://schemas.microsoft.com/office/drawing/2014/main" id="{8BA7089A-BFD2-4EEF-90B2-2F0896FBAB74}"/>
              </a:ext>
            </a:extLst>
          </p:cNvPr>
          <p:cNvSpPr>
            <a:spLocks noGrp="1" noChangeArrowheads="1"/>
          </p:cNvSpPr>
          <p:nvPr>
            <p:ph type="title" idx="4294967295"/>
          </p:nvPr>
        </p:nvSpPr>
        <p:spPr>
          <a:xfrm>
            <a:off x="0" y="0"/>
            <a:ext cx="9144000" cy="1143000"/>
          </a:xfrm>
        </p:spPr>
        <p:txBody>
          <a:bodyPr/>
          <a:lstStyle/>
          <a:p>
            <a:pPr>
              <a:defRPr/>
            </a:pPr>
            <a:r>
              <a:rPr lang="en-US" altLang="en-US" dirty="0"/>
              <a:t>Some Rules for Concessions</a:t>
            </a:r>
          </a:p>
        </p:txBody>
      </p:sp>
      <p:sp>
        <p:nvSpPr>
          <p:cNvPr id="464900" name="Rectangle 3">
            <a:extLst>
              <a:ext uri="{FF2B5EF4-FFF2-40B4-BE49-F238E27FC236}">
                <a16:creationId xmlns:a16="http://schemas.microsoft.com/office/drawing/2014/main" id="{9B95AD1D-7792-4A33-B44B-EC9A8687BB29}"/>
              </a:ext>
            </a:extLst>
          </p:cNvPr>
          <p:cNvSpPr>
            <a:spLocks noGrp="1" noChangeArrowheads="1"/>
          </p:cNvSpPr>
          <p:nvPr>
            <p:ph type="body" idx="4294967295"/>
          </p:nvPr>
        </p:nvSpPr>
        <p:spPr>
          <a:xfrm>
            <a:off x="458788" y="1676400"/>
            <a:ext cx="8229600" cy="4267200"/>
          </a:xfrm>
        </p:spPr>
        <p:txBody>
          <a:bodyPr/>
          <a:lstStyle/>
          <a:p>
            <a:pPr marL="609600" indent="-609600">
              <a:spcBef>
                <a:spcPct val="100000"/>
              </a:spcBef>
              <a:buClr>
                <a:srgbClr val="FFFF00"/>
              </a:buClr>
              <a:buFontTx/>
              <a:buNone/>
            </a:pPr>
            <a:r>
              <a:rPr lang="en-US" altLang="en-US" sz="2400"/>
              <a:t>4. Try not to make the first  concession on important issues. </a:t>
            </a:r>
          </a:p>
          <a:p>
            <a:pPr marL="990600" lvl="1" indent="-533400">
              <a:spcBef>
                <a:spcPct val="100000"/>
              </a:spcBef>
              <a:buClr>
                <a:srgbClr val="FFFF00"/>
              </a:buClr>
              <a:buFont typeface="Wingdings" panose="05000000000000000000" pitchFamily="2" charset="2"/>
              <a:buNone/>
            </a:pPr>
            <a:r>
              <a:rPr lang="en-US" altLang="en-US" sz="2400"/>
              <a:t>	How might you do this while keeping the negotiation ‘alive’ and moving??</a:t>
            </a:r>
          </a:p>
          <a:p>
            <a:pPr marL="609600" indent="-609600">
              <a:spcBef>
                <a:spcPct val="100000"/>
              </a:spcBef>
              <a:buFontTx/>
              <a:buAutoNum type="arabicPeriod" startAt="5"/>
            </a:pPr>
            <a:r>
              <a:rPr lang="en-US" altLang="en-US" sz="2400"/>
              <a:t>Do not be reluctant to ask that an initial demand that you feel is too high be lowered BEFORE you make a counteroffer.</a:t>
            </a:r>
          </a:p>
          <a:p>
            <a:pPr marL="609600" indent="-609600">
              <a:spcBef>
                <a:spcPct val="100000"/>
              </a:spcBef>
              <a:buFontTx/>
              <a:buAutoNum type="arabicPeriod" startAt="5"/>
            </a:pPr>
            <a:endParaRPr lang="en-US" altLang="en-US" sz="2400"/>
          </a:p>
          <a:p>
            <a:pPr marL="609600" indent="-609600"/>
            <a:endParaRPr lang="en-US" altLang="en-US" sz="2400">
              <a:solidFill>
                <a:srgbClr val="FFFFFF"/>
              </a:solidFill>
            </a:endParaRPr>
          </a:p>
        </p:txBody>
      </p:sp>
      <p:sp>
        <p:nvSpPr>
          <p:cNvPr id="5" name="Footer Placeholder 2">
            <a:extLst>
              <a:ext uri="{FF2B5EF4-FFF2-40B4-BE49-F238E27FC236}">
                <a16:creationId xmlns:a16="http://schemas.microsoft.com/office/drawing/2014/main" id="{4E0D7FD3-2D39-4B4D-A439-229DE5C1901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2301C-5C5F-46FA-A857-60728FD12C6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02F532E-E5C2-4CDB-B177-F4B06549610A}" type="slidenum">
              <a:rPr lang="en-US" altLang="en-US" smtClean="0"/>
              <a:pPr>
                <a:defRPr/>
              </a:pPr>
              <a:t>284</a:t>
            </a:fld>
            <a:endParaRPr lang="en-US" altLang="en-US"/>
          </a:p>
        </p:txBody>
      </p:sp>
      <p:sp>
        <p:nvSpPr>
          <p:cNvPr id="65538" name="Rectangle 2">
            <a:extLst>
              <a:ext uri="{FF2B5EF4-FFF2-40B4-BE49-F238E27FC236}">
                <a16:creationId xmlns:a16="http://schemas.microsoft.com/office/drawing/2014/main" id="{E853B605-08D4-4316-941F-19450328ECCA}"/>
              </a:ext>
            </a:extLst>
          </p:cNvPr>
          <p:cNvSpPr>
            <a:spLocks noGrp="1" noChangeArrowheads="1"/>
          </p:cNvSpPr>
          <p:nvPr>
            <p:ph type="title" idx="4294967295"/>
          </p:nvPr>
        </p:nvSpPr>
        <p:spPr>
          <a:xfrm>
            <a:off x="0" y="7938"/>
            <a:ext cx="9144000" cy="1143000"/>
          </a:xfrm>
        </p:spPr>
        <p:txBody>
          <a:bodyPr/>
          <a:lstStyle/>
          <a:p>
            <a:pPr>
              <a:defRPr/>
            </a:pPr>
            <a:r>
              <a:rPr lang="en-US" altLang="en-US" dirty="0"/>
              <a:t>Some Rules for Concessions:</a:t>
            </a:r>
            <a:endParaRPr lang="en-US" altLang="en-US" sz="4000" b="1" dirty="0"/>
          </a:p>
        </p:txBody>
      </p:sp>
      <p:sp>
        <p:nvSpPr>
          <p:cNvPr id="65539" name="Rectangle 3">
            <a:extLst>
              <a:ext uri="{FF2B5EF4-FFF2-40B4-BE49-F238E27FC236}">
                <a16:creationId xmlns:a16="http://schemas.microsoft.com/office/drawing/2014/main" id="{ABD83359-9D85-4D61-B8FC-B5ED7D9ACACB}"/>
              </a:ext>
            </a:extLst>
          </p:cNvPr>
          <p:cNvSpPr>
            <a:spLocks noGrp="1" noChangeArrowheads="1"/>
          </p:cNvSpPr>
          <p:nvPr>
            <p:ph type="body" idx="4294967295"/>
          </p:nvPr>
        </p:nvSpPr>
        <p:spPr>
          <a:xfrm>
            <a:off x="304800" y="1524000"/>
            <a:ext cx="8458200" cy="4572000"/>
          </a:xfrm>
        </p:spPr>
        <p:txBody>
          <a:bodyPr/>
          <a:lstStyle/>
          <a:p>
            <a:pPr>
              <a:buFontTx/>
              <a:buNone/>
              <a:defRPr/>
            </a:pPr>
            <a:r>
              <a:rPr lang="en-US" altLang="en-US" sz="2400" b="1" dirty="0"/>
              <a:t>6. </a:t>
            </a:r>
            <a:r>
              <a:rPr lang="en-US" altLang="en-US" sz="2400" dirty="0"/>
              <a:t>When making a concession, do not assume your actions speak for themselves. Let it be known what you have given up- or what you have stopped demanding</a:t>
            </a:r>
          </a:p>
          <a:p>
            <a:pPr>
              <a:defRPr/>
            </a:pPr>
            <a:endParaRPr lang="en-US" altLang="en-US" sz="2400" dirty="0"/>
          </a:p>
          <a:p>
            <a:pPr>
              <a:buFontTx/>
              <a:buNone/>
              <a:defRPr/>
            </a:pPr>
            <a:r>
              <a:rPr lang="en-US" altLang="en-US" sz="2400" dirty="0"/>
              <a:t>7. Emphasize the benefits to the other side. Malhotra’s research indicates negotiators reciprocate concessions based on the benefits they receive, </a:t>
            </a:r>
            <a:r>
              <a:rPr lang="en-US" altLang="en-US" sz="2400" i="1" u="sng" dirty="0">
                <a:effectLst>
                  <a:outerShdw blurRad="38100" dist="38100" dir="2700000" algn="tl">
                    <a:srgbClr val="000000"/>
                  </a:outerShdw>
                </a:effectLst>
              </a:rPr>
              <a:t>not the other side’s sacrifices</a:t>
            </a:r>
          </a:p>
          <a:p>
            <a:pPr>
              <a:defRPr/>
            </a:pPr>
            <a:endParaRPr lang="en-US" altLang="en-US" sz="2400" i="1" u="sng" dirty="0">
              <a:effectLst>
                <a:outerShdw blurRad="38100" dist="38100" dir="2700000" algn="tl">
                  <a:srgbClr val="000000"/>
                </a:outerShdw>
              </a:effectLst>
            </a:endParaRPr>
          </a:p>
          <a:p>
            <a:pPr>
              <a:buFontTx/>
              <a:buNone/>
              <a:defRPr/>
            </a:pPr>
            <a:r>
              <a:rPr lang="en-US" altLang="en-US" sz="2400" dirty="0"/>
              <a:t>	YOU define the reciprocity you expect for YOUR concession</a:t>
            </a:r>
          </a:p>
        </p:txBody>
      </p:sp>
      <p:sp>
        <p:nvSpPr>
          <p:cNvPr id="5" name="Footer Placeholder 2">
            <a:extLst>
              <a:ext uri="{FF2B5EF4-FFF2-40B4-BE49-F238E27FC236}">
                <a16:creationId xmlns:a16="http://schemas.microsoft.com/office/drawing/2014/main" id="{31FB1C20-5663-437C-BD52-A2A2194AAA9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AC394BB-7398-4DBD-B620-7F60776B8C3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15DA62E-A45F-4C0E-B811-0EAE7763212B}" type="slidenum">
              <a:rPr lang="en-US" altLang="en-US" smtClean="0"/>
              <a:pPr>
                <a:defRPr/>
              </a:pPr>
              <a:t>285</a:t>
            </a:fld>
            <a:endParaRPr lang="en-US" altLang="en-US"/>
          </a:p>
        </p:txBody>
      </p:sp>
      <p:sp>
        <p:nvSpPr>
          <p:cNvPr id="227330" name="Rectangle 2">
            <a:extLst>
              <a:ext uri="{FF2B5EF4-FFF2-40B4-BE49-F238E27FC236}">
                <a16:creationId xmlns:a16="http://schemas.microsoft.com/office/drawing/2014/main" id="{0664E3D1-0268-43ED-A73B-AB3CE7DA0165}"/>
              </a:ext>
            </a:extLst>
          </p:cNvPr>
          <p:cNvSpPr>
            <a:spLocks noGrp="1" noChangeArrowheads="1"/>
          </p:cNvSpPr>
          <p:nvPr>
            <p:ph type="title"/>
          </p:nvPr>
        </p:nvSpPr>
        <p:spPr>
          <a:xfrm>
            <a:off x="20638" y="0"/>
            <a:ext cx="9123362" cy="1143000"/>
          </a:xfrm>
        </p:spPr>
        <p:txBody>
          <a:bodyPr/>
          <a:lstStyle/>
          <a:p>
            <a:pPr>
              <a:defRPr/>
            </a:pPr>
            <a:r>
              <a:rPr lang="en-US" altLang="en-US" dirty="0"/>
              <a:t>Tactical Tasks</a:t>
            </a:r>
          </a:p>
        </p:txBody>
      </p:sp>
      <p:sp>
        <p:nvSpPr>
          <p:cNvPr id="466948" name="Rectangle 3">
            <a:extLst>
              <a:ext uri="{FF2B5EF4-FFF2-40B4-BE49-F238E27FC236}">
                <a16:creationId xmlns:a16="http://schemas.microsoft.com/office/drawing/2014/main" id="{AF3CF813-FD49-444F-9B6B-EE888FB345E8}"/>
              </a:ext>
            </a:extLst>
          </p:cNvPr>
          <p:cNvSpPr>
            <a:spLocks noGrp="1" noChangeArrowheads="1"/>
          </p:cNvSpPr>
          <p:nvPr>
            <p:ph type="body" idx="1"/>
          </p:nvPr>
        </p:nvSpPr>
        <p:spPr>
          <a:xfrm>
            <a:off x="457200" y="1447800"/>
            <a:ext cx="8229600" cy="4343400"/>
          </a:xfrm>
        </p:spPr>
        <p:txBody>
          <a:bodyPr/>
          <a:lstStyle/>
          <a:p>
            <a:pPr>
              <a:lnSpc>
                <a:spcPct val="90000"/>
              </a:lnSpc>
            </a:pPr>
            <a:r>
              <a:rPr lang="en-US" altLang="en-US" sz="2400"/>
              <a:t>Assess the other party’s target, resistance point, and cost of terminating negotiations</a:t>
            </a:r>
          </a:p>
          <a:p>
            <a:pPr>
              <a:lnSpc>
                <a:spcPct val="90000"/>
              </a:lnSpc>
            </a:pPr>
            <a:endParaRPr lang="en-US" altLang="en-US" sz="1600"/>
          </a:p>
          <a:p>
            <a:pPr>
              <a:lnSpc>
                <a:spcPct val="90000"/>
              </a:lnSpc>
            </a:pPr>
            <a:r>
              <a:rPr lang="en-US" altLang="en-US" sz="2400"/>
              <a:t>Manage the other party’s impression of the negotiator’s target, resistance point, and cost of terminating negotiation</a:t>
            </a:r>
          </a:p>
          <a:p>
            <a:pPr>
              <a:lnSpc>
                <a:spcPct val="90000"/>
              </a:lnSpc>
            </a:pPr>
            <a:endParaRPr lang="en-US" altLang="en-US" sz="1600"/>
          </a:p>
          <a:p>
            <a:pPr>
              <a:lnSpc>
                <a:spcPct val="90000"/>
              </a:lnSpc>
            </a:pPr>
            <a:r>
              <a:rPr lang="en-US" altLang="en-US" sz="2400"/>
              <a:t>Modify the other party’s perception of his or her own target, resistance point, cost of terminating negotiation</a:t>
            </a:r>
          </a:p>
          <a:p>
            <a:pPr>
              <a:lnSpc>
                <a:spcPct val="90000"/>
              </a:lnSpc>
            </a:pPr>
            <a:endParaRPr lang="en-US" altLang="en-US" sz="1600"/>
          </a:p>
          <a:p>
            <a:pPr>
              <a:lnSpc>
                <a:spcPct val="90000"/>
              </a:lnSpc>
            </a:pPr>
            <a:r>
              <a:rPr lang="en-US" altLang="en-US" sz="2400"/>
              <a:t>Manipulate the actual costs of delaying negotiation or terminating negotiation</a:t>
            </a:r>
          </a:p>
        </p:txBody>
      </p:sp>
      <p:sp>
        <p:nvSpPr>
          <p:cNvPr id="5" name="Footer Placeholder 2">
            <a:extLst>
              <a:ext uri="{FF2B5EF4-FFF2-40B4-BE49-F238E27FC236}">
                <a16:creationId xmlns:a16="http://schemas.microsoft.com/office/drawing/2014/main" id="{98CE6795-AC1C-43FD-ADBB-478C427C9B2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74C1F94-6FDA-4D6C-9596-87ED670854A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FA65C92-D301-4557-956F-0C56A0F30CA2}" type="slidenum">
              <a:rPr lang="en-US" altLang="en-US" smtClean="0"/>
              <a:pPr>
                <a:defRPr/>
              </a:pPr>
              <a:t>286</a:t>
            </a:fld>
            <a:endParaRPr lang="en-US" altLang="en-US"/>
          </a:p>
        </p:txBody>
      </p:sp>
      <p:sp>
        <p:nvSpPr>
          <p:cNvPr id="228354" name="Rectangle 2">
            <a:extLst>
              <a:ext uri="{FF2B5EF4-FFF2-40B4-BE49-F238E27FC236}">
                <a16:creationId xmlns:a16="http://schemas.microsoft.com/office/drawing/2014/main" id="{BA2B1A7A-617B-4A15-BA10-C63D5C4A42E2}"/>
              </a:ext>
            </a:extLst>
          </p:cNvPr>
          <p:cNvSpPr>
            <a:spLocks noGrp="1" noChangeArrowheads="1"/>
          </p:cNvSpPr>
          <p:nvPr>
            <p:ph type="title"/>
          </p:nvPr>
        </p:nvSpPr>
        <p:spPr>
          <a:xfrm>
            <a:off x="30163" y="76200"/>
            <a:ext cx="9037637" cy="1143000"/>
          </a:xfrm>
        </p:spPr>
        <p:txBody>
          <a:bodyPr/>
          <a:lstStyle/>
          <a:p>
            <a:pPr>
              <a:defRPr/>
            </a:pPr>
            <a:r>
              <a:rPr lang="en-US" altLang="en-US" dirty="0"/>
              <a:t>Close the Deal</a:t>
            </a:r>
          </a:p>
        </p:txBody>
      </p:sp>
      <p:sp>
        <p:nvSpPr>
          <p:cNvPr id="467972" name="Rectangle 3">
            <a:extLst>
              <a:ext uri="{FF2B5EF4-FFF2-40B4-BE49-F238E27FC236}">
                <a16:creationId xmlns:a16="http://schemas.microsoft.com/office/drawing/2014/main" id="{A33045DD-A6E6-4A0B-A105-AC94098357E8}"/>
              </a:ext>
            </a:extLst>
          </p:cNvPr>
          <p:cNvSpPr>
            <a:spLocks noGrp="1" noChangeArrowheads="1"/>
          </p:cNvSpPr>
          <p:nvPr>
            <p:ph type="body" idx="1"/>
          </p:nvPr>
        </p:nvSpPr>
        <p:spPr/>
        <p:txBody>
          <a:bodyPr/>
          <a:lstStyle/>
          <a:p>
            <a:pPr>
              <a:lnSpc>
                <a:spcPct val="90000"/>
              </a:lnSpc>
            </a:pPr>
            <a:r>
              <a:rPr lang="en-US" altLang="en-US" sz="2600"/>
              <a:t>Provide alternatives </a:t>
            </a:r>
          </a:p>
          <a:p>
            <a:pPr>
              <a:lnSpc>
                <a:spcPct val="90000"/>
              </a:lnSpc>
            </a:pPr>
            <a:endParaRPr lang="en-US" altLang="en-US" sz="2600"/>
          </a:p>
          <a:p>
            <a:pPr>
              <a:lnSpc>
                <a:spcPct val="90000"/>
              </a:lnSpc>
            </a:pPr>
            <a:r>
              <a:rPr lang="en-US" altLang="en-US" sz="2600"/>
              <a:t>Assume the close</a:t>
            </a:r>
          </a:p>
          <a:p>
            <a:pPr>
              <a:lnSpc>
                <a:spcPct val="90000"/>
              </a:lnSpc>
            </a:pPr>
            <a:endParaRPr lang="en-US" altLang="en-US" sz="2600"/>
          </a:p>
          <a:p>
            <a:pPr>
              <a:lnSpc>
                <a:spcPct val="90000"/>
              </a:lnSpc>
            </a:pPr>
            <a:r>
              <a:rPr lang="en-US" altLang="en-US" sz="2600"/>
              <a:t>Split the Difference</a:t>
            </a:r>
          </a:p>
          <a:p>
            <a:pPr>
              <a:lnSpc>
                <a:spcPct val="90000"/>
              </a:lnSpc>
            </a:pPr>
            <a:endParaRPr lang="en-US" altLang="en-US" sz="2600"/>
          </a:p>
          <a:p>
            <a:pPr>
              <a:lnSpc>
                <a:spcPct val="90000"/>
              </a:lnSpc>
            </a:pPr>
            <a:r>
              <a:rPr lang="en-US" altLang="en-US" sz="2600"/>
              <a:t>Exploding offers</a:t>
            </a:r>
          </a:p>
          <a:p>
            <a:pPr>
              <a:lnSpc>
                <a:spcPct val="90000"/>
              </a:lnSpc>
            </a:pPr>
            <a:endParaRPr lang="en-US" altLang="en-US" sz="2600"/>
          </a:p>
          <a:p>
            <a:pPr>
              <a:lnSpc>
                <a:spcPct val="90000"/>
              </a:lnSpc>
            </a:pPr>
            <a:r>
              <a:rPr lang="en-US" altLang="en-US" sz="2600"/>
              <a:t>Sweeteners</a:t>
            </a:r>
          </a:p>
        </p:txBody>
      </p:sp>
      <p:sp>
        <p:nvSpPr>
          <p:cNvPr id="5" name="Footer Placeholder 2">
            <a:extLst>
              <a:ext uri="{FF2B5EF4-FFF2-40B4-BE49-F238E27FC236}">
                <a16:creationId xmlns:a16="http://schemas.microsoft.com/office/drawing/2014/main" id="{5CCF239B-AF02-4991-B742-1F74E484560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3C461C9-6CF3-45A7-80A6-AE58135F323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01CCE6A-64A1-4C97-9A82-BB6BD30558D0}" type="slidenum">
              <a:rPr lang="en-US" altLang="en-US" smtClean="0"/>
              <a:pPr>
                <a:defRPr/>
              </a:pPr>
              <a:t>287</a:t>
            </a:fld>
            <a:endParaRPr lang="en-US" altLang="en-US"/>
          </a:p>
        </p:txBody>
      </p:sp>
      <p:sp>
        <p:nvSpPr>
          <p:cNvPr id="229378" name="Rectangle 2">
            <a:extLst>
              <a:ext uri="{FF2B5EF4-FFF2-40B4-BE49-F238E27FC236}">
                <a16:creationId xmlns:a16="http://schemas.microsoft.com/office/drawing/2014/main" id="{75B1A5ED-EB18-4FB1-8B9E-C48D4FD3FB47}"/>
              </a:ext>
            </a:extLst>
          </p:cNvPr>
          <p:cNvSpPr>
            <a:spLocks noGrp="1" noChangeArrowheads="1"/>
          </p:cNvSpPr>
          <p:nvPr>
            <p:ph type="title"/>
          </p:nvPr>
        </p:nvSpPr>
        <p:spPr>
          <a:xfrm>
            <a:off x="1588" y="4763"/>
            <a:ext cx="9142412" cy="1143000"/>
          </a:xfrm>
        </p:spPr>
        <p:txBody>
          <a:bodyPr/>
          <a:lstStyle/>
          <a:p>
            <a:pPr>
              <a:defRPr/>
            </a:pPr>
            <a:r>
              <a:rPr lang="en-US" altLang="en-US" dirty="0"/>
              <a:t>Dealing with Hardball Tactics</a:t>
            </a:r>
          </a:p>
        </p:txBody>
      </p:sp>
      <p:sp>
        <p:nvSpPr>
          <p:cNvPr id="468996" name="Rectangle 3">
            <a:extLst>
              <a:ext uri="{FF2B5EF4-FFF2-40B4-BE49-F238E27FC236}">
                <a16:creationId xmlns:a16="http://schemas.microsoft.com/office/drawing/2014/main" id="{4EBC0263-1E2C-4C08-8860-1274CCA4CBC2}"/>
              </a:ext>
            </a:extLst>
          </p:cNvPr>
          <p:cNvSpPr>
            <a:spLocks noGrp="1" noChangeArrowheads="1"/>
          </p:cNvSpPr>
          <p:nvPr>
            <p:ph type="body" idx="1"/>
          </p:nvPr>
        </p:nvSpPr>
        <p:spPr>
          <a:xfrm>
            <a:off x="533400" y="1828800"/>
            <a:ext cx="8153400" cy="4267200"/>
          </a:xfrm>
        </p:spPr>
        <p:txBody>
          <a:bodyPr/>
          <a:lstStyle/>
          <a:p>
            <a:r>
              <a:rPr lang="en-US" altLang="en-US" sz="2600"/>
              <a:t>Ignore them</a:t>
            </a:r>
          </a:p>
          <a:p>
            <a:endParaRPr lang="en-US" altLang="en-US" sz="2600"/>
          </a:p>
          <a:p>
            <a:r>
              <a:rPr lang="en-US" altLang="en-US" sz="2600"/>
              <a:t>Discuss them</a:t>
            </a:r>
          </a:p>
          <a:p>
            <a:endParaRPr lang="en-US" altLang="en-US" sz="2600"/>
          </a:p>
          <a:p>
            <a:r>
              <a:rPr lang="en-US" altLang="en-US" sz="2600"/>
              <a:t>Respond in kind</a:t>
            </a:r>
          </a:p>
          <a:p>
            <a:endParaRPr lang="en-US" altLang="en-US" sz="2600"/>
          </a:p>
          <a:p>
            <a:r>
              <a:rPr lang="en-US" altLang="en-US" sz="2600"/>
              <a:t>Co-opt the other party</a:t>
            </a:r>
          </a:p>
          <a:p>
            <a:endParaRPr lang="en-US" altLang="en-US" sz="2600"/>
          </a:p>
        </p:txBody>
      </p:sp>
      <p:sp>
        <p:nvSpPr>
          <p:cNvPr id="5" name="Footer Placeholder 2">
            <a:extLst>
              <a:ext uri="{FF2B5EF4-FFF2-40B4-BE49-F238E27FC236}">
                <a16:creationId xmlns:a16="http://schemas.microsoft.com/office/drawing/2014/main" id="{C7BAE0C4-B952-4F52-A45D-030123DC02C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32226BB-578A-41D5-8C44-841B6E2A7F0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618DF8C-281A-4E1E-ABA6-21EB633A4341}" type="slidenum">
              <a:rPr lang="en-US" altLang="en-US" smtClean="0"/>
              <a:pPr>
                <a:defRPr/>
              </a:pPr>
              <a:t>288</a:t>
            </a:fld>
            <a:endParaRPr lang="en-US" altLang="en-US"/>
          </a:p>
        </p:txBody>
      </p:sp>
      <p:sp>
        <p:nvSpPr>
          <p:cNvPr id="235522" name="Rectangle 2">
            <a:extLst>
              <a:ext uri="{FF2B5EF4-FFF2-40B4-BE49-F238E27FC236}">
                <a16:creationId xmlns:a16="http://schemas.microsoft.com/office/drawing/2014/main" id="{E06C60F2-AE55-460C-8D5E-E83FD3172600}"/>
              </a:ext>
            </a:extLst>
          </p:cNvPr>
          <p:cNvSpPr>
            <a:spLocks noGrp="1" noChangeArrowheads="1"/>
          </p:cNvSpPr>
          <p:nvPr>
            <p:ph type="title"/>
          </p:nvPr>
        </p:nvSpPr>
        <p:spPr>
          <a:xfrm>
            <a:off x="0" y="0"/>
            <a:ext cx="9144000" cy="1143000"/>
          </a:xfrm>
        </p:spPr>
        <p:txBody>
          <a:bodyPr/>
          <a:lstStyle/>
          <a:p>
            <a:pPr>
              <a:defRPr/>
            </a:pPr>
            <a:r>
              <a:rPr lang="en-US" altLang="en-US" dirty="0"/>
              <a:t>Integrative Negotiation</a:t>
            </a:r>
          </a:p>
        </p:txBody>
      </p:sp>
      <p:sp>
        <p:nvSpPr>
          <p:cNvPr id="470020" name="Rectangle 3">
            <a:extLst>
              <a:ext uri="{FF2B5EF4-FFF2-40B4-BE49-F238E27FC236}">
                <a16:creationId xmlns:a16="http://schemas.microsoft.com/office/drawing/2014/main" id="{70AD1538-26FD-43E8-813B-080B1C5C5C78}"/>
              </a:ext>
            </a:extLst>
          </p:cNvPr>
          <p:cNvSpPr>
            <a:spLocks noGrp="1" noChangeArrowheads="1"/>
          </p:cNvSpPr>
          <p:nvPr>
            <p:ph type="body" idx="1"/>
          </p:nvPr>
        </p:nvSpPr>
        <p:spPr/>
        <p:txBody>
          <a:bodyPr/>
          <a:lstStyle/>
          <a:p>
            <a:r>
              <a:rPr lang="en-US" altLang="en-US" sz="2600"/>
              <a:t>Focus on commonalities</a:t>
            </a:r>
          </a:p>
          <a:p>
            <a:r>
              <a:rPr lang="en-US" altLang="en-US" sz="2600"/>
              <a:t>Attempt to address needs and interests, not positions</a:t>
            </a:r>
          </a:p>
          <a:p>
            <a:r>
              <a:rPr lang="en-US" altLang="en-US" sz="2600"/>
              <a:t>Commit to meeting the needs of all involved parties</a:t>
            </a:r>
          </a:p>
          <a:p>
            <a:r>
              <a:rPr lang="en-US" altLang="en-US" sz="2600"/>
              <a:t>Exchange information and ideas</a:t>
            </a:r>
          </a:p>
          <a:p>
            <a:r>
              <a:rPr lang="en-US" altLang="en-US" sz="2600"/>
              <a:t>Invent options for mutual gain</a:t>
            </a:r>
          </a:p>
          <a:p>
            <a:r>
              <a:rPr lang="en-US" altLang="en-US" sz="2600"/>
              <a:t>Use objective criteria</a:t>
            </a:r>
          </a:p>
          <a:p>
            <a:endParaRPr lang="en-US" altLang="en-US" sz="2600"/>
          </a:p>
        </p:txBody>
      </p:sp>
      <p:sp>
        <p:nvSpPr>
          <p:cNvPr id="5" name="Footer Placeholder 2">
            <a:extLst>
              <a:ext uri="{FF2B5EF4-FFF2-40B4-BE49-F238E27FC236}">
                <a16:creationId xmlns:a16="http://schemas.microsoft.com/office/drawing/2014/main" id="{2AF7DDFF-B89E-4E65-B01E-AF3F66D5127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1B00431-D210-4CD1-B449-4A64ABB3027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39B8017-A467-48D6-9E76-B6D785F443CE}" type="slidenum">
              <a:rPr lang="en-US" altLang="en-US" smtClean="0"/>
              <a:pPr>
                <a:defRPr/>
              </a:pPr>
              <a:t>289</a:t>
            </a:fld>
            <a:endParaRPr lang="en-US" altLang="en-US"/>
          </a:p>
        </p:txBody>
      </p:sp>
      <p:sp>
        <p:nvSpPr>
          <p:cNvPr id="140290" name="Rectangle 2">
            <a:extLst>
              <a:ext uri="{FF2B5EF4-FFF2-40B4-BE49-F238E27FC236}">
                <a16:creationId xmlns:a16="http://schemas.microsoft.com/office/drawing/2014/main" id="{9874EF72-0405-4776-9CC5-E597F5D7243C}"/>
              </a:ext>
            </a:extLst>
          </p:cNvPr>
          <p:cNvSpPr>
            <a:spLocks noGrp="1" noChangeArrowheads="1"/>
          </p:cNvSpPr>
          <p:nvPr>
            <p:ph type="title"/>
          </p:nvPr>
        </p:nvSpPr>
        <p:spPr>
          <a:xfrm>
            <a:off x="0" y="7938"/>
            <a:ext cx="9144000" cy="1143000"/>
          </a:xfrm>
        </p:spPr>
        <p:txBody>
          <a:bodyPr/>
          <a:lstStyle/>
          <a:p>
            <a:pPr>
              <a:defRPr/>
            </a:pPr>
            <a:r>
              <a:rPr lang="en-US" altLang="en-US" dirty="0"/>
              <a:t>Integrated “Win – Win” Negotiations</a:t>
            </a:r>
          </a:p>
        </p:txBody>
      </p:sp>
      <p:sp>
        <p:nvSpPr>
          <p:cNvPr id="471044" name="Rectangle 3">
            <a:extLst>
              <a:ext uri="{FF2B5EF4-FFF2-40B4-BE49-F238E27FC236}">
                <a16:creationId xmlns:a16="http://schemas.microsoft.com/office/drawing/2014/main" id="{D78BC586-55F6-460B-9397-0C472F777CF7}"/>
              </a:ext>
            </a:extLst>
          </p:cNvPr>
          <p:cNvSpPr>
            <a:spLocks noGrp="1" noChangeArrowheads="1"/>
          </p:cNvSpPr>
          <p:nvPr>
            <p:ph type="body" idx="1"/>
          </p:nvPr>
        </p:nvSpPr>
        <p:spPr>
          <a:xfrm>
            <a:off x="457200" y="1828800"/>
            <a:ext cx="8229600" cy="4267200"/>
          </a:xfrm>
        </p:spPr>
        <p:txBody>
          <a:bodyPr/>
          <a:lstStyle/>
          <a:p>
            <a:pPr>
              <a:lnSpc>
                <a:spcPct val="90000"/>
              </a:lnSpc>
            </a:pPr>
            <a:r>
              <a:rPr lang="en-US" altLang="en-US" sz="2600"/>
              <a:t>When one party’s goals are not in conflict with the other party’s goals</a:t>
            </a:r>
          </a:p>
          <a:p>
            <a:pPr>
              <a:lnSpc>
                <a:spcPct val="90000"/>
              </a:lnSpc>
            </a:pPr>
            <a:endParaRPr lang="en-US" altLang="en-US" sz="2600"/>
          </a:p>
          <a:p>
            <a:pPr>
              <a:lnSpc>
                <a:spcPct val="90000"/>
              </a:lnSpc>
            </a:pPr>
            <a:r>
              <a:rPr lang="en-US" altLang="en-US" sz="2600"/>
              <a:t>“Win-win” negotiating is the equivalent of playing a “non-zero” or “variable sum” game</a:t>
            </a:r>
          </a:p>
          <a:p>
            <a:pPr>
              <a:lnSpc>
                <a:spcPct val="90000"/>
              </a:lnSpc>
            </a:pPr>
            <a:endParaRPr lang="en-US" altLang="en-US" sz="2600"/>
          </a:p>
          <a:p>
            <a:pPr>
              <a:lnSpc>
                <a:spcPct val="90000"/>
              </a:lnSpc>
            </a:pPr>
            <a:r>
              <a:rPr lang="en-US" altLang="en-US" sz="2600"/>
              <a:t>“I win…you win”</a:t>
            </a:r>
          </a:p>
        </p:txBody>
      </p:sp>
      <p:sp>
        <p:nvSpPr>
          <p:cNvPr id="5" name="Footer Placeholder 2">
            <a:extLst>
              <a:ext uri="{FF2B5EF4-FFF2-40B4-BE49-F238E27FC236}">
                <a16:creationId xmlns:a16="http://schemas.microsoft.com/office/drawing/2014/main" id="{21B53A86-1ADE-4A96-8764-A4C4A635964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1BDF4DA-7B86-40D2-B646-C63B05BD7845}"/>
              </a:ext>
            </a:extLst>
          </p:cNvPr>
          <p:cNvSpPr>
            <a:spLocks noGrp="1" noChangeArrowheads="1"/>
          </p:cNvSpPr>
          <p:nvPr>
            <p:ph type="title"/>
          </p:nvPr>
        </p:nvSpPr>
        <p:spPr/>
        <p:txBody>
          <a:bodyPr/>
          <a:lstStyle/>
          <a:p>
            <a:pPr eaLnBrk="1" hangingPunct="1">
              <a:defRPr/>
            </a:pPr>
            <a:r>
              <a:rPr lang="en-US" sz="3200" dirty="0"/>
              <a:t>Determining if an Action is a Change Subject to Bargaining (continued)</a:t>
            </a:r>
          </a:p>
        </p:txBody>
      </p:sp>
      <p:sp>
        <p:nvSpPr>
          <p:cNvPr id="52227" name="Rectangle 3">
            <a:extLst>
              <a:ext uri="{FF2B5EF4-FFF2-40B4-BE49-F238E27FC236}">
                <a16:creationId xmlns:a16="http://schemas.microsoft.com/office/drawing/2014/main" id="{923B9C16-AA2A-4144-982F-AB792646AC66}"/>
              </a:ext>
            </a:extLst>
          </p:cNvPr>
          <p:cNvSpPr>
            <a:spLocks noGrp="1" noChangeArrowheads="1"/>
          </p:cNvSpPr>
          <p:nvPr>
            <p:ph type="body" idx="1"/>
          </p:nvPr>
        </p:nvSpPr>
        <p:spPr>
          <a:xfrm>
            <a:off x="457200" y="2057400"/>
            <a:ext cx="8229600" cy="4038600"/>
          </a:xfrm>
        </p:spPr>
        <p:txBody>
          <a:bodyPr/>
          <a:lstStyle/>
          <a:p>
            <a:pPr eaLnBrk="1" hangingPunct="1"/>
            <a:r>
              <a:rPr lang="en-US" altLang="en-US" sz="2000"/>
              <a:t>Is the action the exercise of management right?</a:t>
            </a:r>
          </a:p>
          <a:p>
            <a:pPr lvl="1" eaLnBrk="1" hangingPunct="1"/>
            <a:r>
              <a:rPr lang="en-US" altLang="en-US" sz="2000"/>
              <a:t>If yes, is change more than de minimis?</a:t>
            </a:r>
          </a:p>
          <a:p>
            <a:pPr lvl="1" eaLnBrk="1" hangingPunct="1"/>
            <a:r>
              <a:rPr lang="en-US" altLang="en-US" sz="2000"/>
              <a:t>If yes, are there adverse effects from exercise of the right?</a:t>
            </a:r>
          </a:p>
          <a:p>
            <a:pPr lvl="1" eaLnBrk="1" hangingPunct="1"/>
            <a:r>
              <a:rPr lang="en-US" altLang="en-US" sz="2000"/>
              <a:t>If yes, there is a change that is subject to bargaining</a:t>
            </a:r>
          </a:p>
          <a:p>
            <a:pPr lvl="1" eaLnBrk="1" hangingPunct="1"/>
            <a:endParaRPr lang="en-US" altLang="en-US" sz="2000"/>
          </a:p>
          <a:p>
            <a:pPr eaLnBrk="1" hangingPunct="1"/>
            <a:r>
              <a:rPr lang="en-US" altLang="en-US" sz="2000"/>
              <a:t>If action is not exercise of management right, there are substantively negotiable issues</a:t>
            </a:r>
          </a:p>
          <a:p>
            <a:pPr lvl="1" eaLnBrk="1" hangingPunct="1"/>
            <a:r>
              <a:rPr lang="en-US" altLang="en-US" sz="2000"/>
              <a:t>De minimis test applies</a:t>
            </a:r>
          </a:p>
          <a:p>
            <a:pPr lvl="1" eaLnBrk="1" hangingPunct="1"/>
            <a:r>
              <a:rPr lang="en-US" altLang="en-US" sz="2000"/>
              <a:t>No need to determine adverse effects</a:t>
            </a:r>
          </a:p>
          <a:p>
            <a:pPr eaLnBrk="1" hangingPunct="1"/>
            <a:endParaRPr lang="en-US" altLang="en-US" sz="2000"/>
          </a:p>
        </p:txBody>
      </p:sp>
      <p:sp>
        <p:nvSpPr>
          <p:cNvPr id="2" name="Slide Number Placeholder 1">
            <a:extLst>
              <a:ext uri="{FF2B5EF4-FFF2-40B4-BE49-F238E27FC236}">
                <a16:creationId xmlns:a16="http://schemas.microsoft.com/office/drawing/2014/main" id="{CCFD9876-C3E2-4126-986F-497132D655A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84146A9-D288-4CB5-BEE5-DBFDA995D7E5}" type="slidenum">
              <a:rPr lang="en-US" altLang="en-US" smtClean="0"/>
              <a:pPr>
                <a:defRPr/>
              </a:pPr>
              <a:t>29</a:t>
            </a:fld>
            <a:endParaRPr lang="en-US" altLang="en-US"/>
          </a:p>
        </p:txBody>
      </p:sp>
      <p:sp>
        <p:nvSpPr>
          <p:cNvPr id="5" name="Footer Placeholder 2">
            <a:extLst>
              <a:ext uri="{FF2B5EF4-FFF2-40B4-BE49-F238E27FC236}">
                <a16:creationId xmlns:a16="http://schemas.microsoft.com/office/drawing/2014/main" id="{CFC53B59-88BB-4A56-A195-594B78CD053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22C1120-1185-4405-964C-167F866F49E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B56624D-9AB9-4F85-A517-2DA4FCCB4055}" type="slidenum">
              <a:rPr lang="en-US" altLang="en-US" smtClean="0"/>
              <a:pPr>
                <a:defRPr/>
              </a:pPr>
              <a:t>290</a:t>
            </a:fld>
            <a:endParaRPr lang="en-US" altLang="en-US"/>
          </a:p>
        </p:txBody>
      </p:sp>
      <p:sp>
        <p:nvSpPr>
          <p:cNvPr id="144386" name="Rectangle 2">
            <a:extLst>
              <a:ext uri="{FF2B5EF4-FFF2-40B4-BE49-F238E27FC236}">
                <a16:creationId xmlns:a16="http://schemas.microsoft.com/office/drawing/2014/main" id="{B120B383-AE84-414C-85AD-80AC8369D80B}"/>
              </a:ext>
            </a:extLst>
          </p:cNvPr>
          <p:cNvSpPr>
            <a:spLocks noGrp="1" noChangeArrowheads="1"/>
          </p:cNvSpPr>
          <p:nvPr>
            <p:ph type="title"/>
          </p:nvPr>
        </p:nvSpPr>
        <p:spPr>
          <a:xfrm>
            <a:off x="0" y="76200"/>
            <a:ext cx="9144000" cy="1143000"/>
          </a:xfrm>
        </p:spPr>
        <p:txBody>
          <a:bodyPr/>
          <a:lstStyle/>
          <a:p>
            <a:pPr>
              <a:defRPr/>
            </a:pPr>
            <a:r>
              <a:rPr lang="en-US" altLang="en-US" dirty="0"/>
              <a:t>Interest based </a:t>
            </a:r>
          </a:p>
        </p:txBody>
      </p:sp>
      <p:sp>
        <p:nvSpPr>
          <p:cNvPr id="473092" name="Rectangle 3">
            <a:extLst>
              <a:ext uri="{FF2B5EF4-FFF2-40B4-BE49-F238E27FC236}">
                <a16:creationId xmlns:a16="http://schemas.microsoft.com/office/drawing/2014/main" id="{0F101682-5B09-4B70-9BB0-3BC56E3C3935}"/>
              </a:ext>
            </a:extLst>
          </p:cNvPr>
          <p:cNvSpPr>
            <a:spLocks noGrp="1" noChangeArrowheads="1"/>
          </p:cNvSpPr>
          <p:nvPr>
            <p:ph type="body" idx="1"/>
          </p:nvPr>
        </p:nvSpPr>
        <p:spPr/>
        <p:txBody>
          <a:bodyPr/>
          <a:lstStyle/>
          <a:p>
            <a:pPr>
              <a:lnSpc>
                <a:spcPct val="80000"/>
              </a:lnSpc>
            </a:pPr>
            <a:r>
              <a:rPr lang="en-US" altLang="en-US" sz="2600"/>
              <a:t>Assumes that interests seldom, if ever clash inherently</a:t>
            </a:r>
          </a:p>
          <a:p>
            <a:pPr>
              <a:lnSpc>
                <a:spcPct val="80000"/>
              </a:lnSpc>
            </a:pPr>
            <a:endParaRPr lang="en-US" altLang="en-US" sz="2600"/>
          </a:p>
          <a:p>
            <a:pPr>
              <a:lnSpc>
                <a:spcPct val="80000"/>
              </a:lnSpc>
            </a:pPr>
            <a:r>
              <a:rPr lang="en-US" altLang="en-US" sz="2600"/>
              <a:t>Human imagination in devising new alternatives is the major key to integrating interests and successfully concluding negotiations</a:t>
            </a:r>
          </a:p>
          <a:p>
            <a:pPr>
              <a:lnSpc>
                <a:spcPct val="80000"/>
              </a:lnSpc>
            </a:pPr>
            <a:endParaRPr lang="en-US" altLang="en-US" sz="2600"/>
          </a:p>
          <a:p>
            <a:pPr>
              <a:lnSpc>
                <a:spcPct val="80000"/>
              </a:lnSpc>
            </a:pPr>
            <a:r>
              <a:rPr lang="en-US" altLang="en-US" sz="2600"/>
              <a:t>Compromise is one form of integration but should be solution of last resort</a:t>
            </a:r>
          </a:p>
        </p:txBody>
      </p:sp>
      <p:sp>
        <p:nvSpPr>
          <p:cNvPr id="5" name="Footer Placeholder 2">
            <a:extLst>
              <a:ext uri="{FF2B5EF4-FFF2-40B4-BE49-F238E27FC236}">
                <a16:creationId xmlns:a16="http://schemas.microsoft.com/office/drawing/2014/main" id="{A82AC50E-97C6-43EB-9564-20BE74E1A02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375FB56-BECD-4F1F-96AC-F443602B7ED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33F7692-AE56-4CFD-B86A-6D3D0DA88F66}" type="slidenum">
              <a:rPr lang="en-US" altLang="en-US" smtClean="0"/>
              <a:pPr>
                <a:defRPr/>
              </a:pPr>
              <a:t>291</a:t>
            </a:fld>
            <a:endParaRPr lang="en-US" altLang="en-US"/>
          </a:p>
        </p:txBody>
      </p:sp>
      <p:sp>
        <p:nvSpPr>
          <p:cNvPr id="146434" name="Rectangle 2">
            <a:extLst>
              <a:ext uri="{FF2B5EF4-FFF2-40B4-BE49-F238E27FC236}">
                <a16:creationId xmlns:a16="http://schemas.microsoft.com/office/drawing/2014/main" id="{1DA3CDD3-1A31-43BE-B629-487EA3DC5E8C}"/>
              </a:ext>
            </a:extLst>
          </p:cNvPr>
          <p:cNvSpPr>
            <a:spLocks noGrp="1" noChangeArrowheads="1"/>
          </p:cNvSpPr>
          <p:nvPr>
            <p:ph type="title"/>
          </p:nvPr>
        </p:nvSpPr>
        <p:spPr>
          <a:xfrm>
            <a:off x="0" y="228600"/>
            <a:ext cx="9144000" cy="1143000"/>
          </a:xfrm>
        </p:spPr>
        <p:txBody>
          <a:bodyPr/>
          <a:lstStyle/>
          <a:p>
            <a:pPr>
              <a:defRPr/>
            </a:pPr>
            <a:r>
              <a:rPr lang="en-US" altLang="en-US" dirty="0"/>
              <a:t>Premises of Interest Based Bargaining</a:t>
            </a:r>
          </a:p>
        </p:txBody>
      </p:sp>
      <p:sp>
        <p:nvSpPr>
          <p:cNvPr id="475140" name="Rectangle 3">
            <a:extLst>
              <a:ext uri="{FF2B5EF4-FFF2-40B4-BE49-F238E27FC236}">
                <a16:creationId xmlns:a16="http://schemas.microsoft.com/office/drawing/2014/main" id="{C6BB7AFA-A2AD-4DC4-92FB-9782FD316372}"/>
              </a:ext>
            </a:extLst>
          </p:cNvPr>
          <p:cNvSpPr>
            <a:spLocks noGrp="1" noChangeArrowheads="1"/>
          </p:cNvSpPr>
          <p:nvPr>
            <p:ph type="body" idx="1"/>
          </p:nvPr>
        </p:nvSpPr>
        <p:spPr>
          <a:xfrm>
            <a:off x="457200" y="1981200"/>
            <a:ext cx="8229600" cy="4114800"/>
          </a:xfrm>
        </p:spPr>
        <p:txBody>
          <a:bodyPr/>
          <a:lstStyle/>
          <a:p>
            <a:r>
              <a:rPr lang="en-US" altLang="en-US" sz="2600"/>
              <a:t>Most negotiations are not purely “win-win” or “win-lose”</a:t>
            </a:r>
          </a:p>
          <a:p>
            <a:endParaRPr lang="en-US" altLang="en-US" sz="2600"/>
          </a:p>
          <a:p>
            <a:r>
              <a:rPr lang="en-US" altLang="en-US" sz="2600"/>
              <a:t>Bargaining over positions can have negative consequences</a:t>
            </a:r>
          </a:p>
          <a:p>
            <a:endParaRPr lang="en-US" altLang="en-US" sz="2600"/>
          </a:p>
          <a:p>
            <a:r>
              <a:rPr lang="en-US" altLang="en-US" sz="2600"/>
              <a:t>Life isn’t a “zero-sum” game</a:t>
            </a:r>
          </a:p>
        </p:txBody>
      </p:sp>
      <p:sp>
        <p:nvSpPr>
          <p:cNvPr id="5" name="Footer Placeholder 2">
            <a:extLst>
              <a:ext uri="{FF2B5EF4-FFF2-40B4-BE49-F238E27FC236}">
                <a16:creationId xmlns:a16="http://schemas.microsoft.com/office/drawing/2014/main" id="{5D9E1B42-3F21-442A-9AC9-4297354BBA9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754172-B4E7-4DEC-96F7-EA4E5A02C77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7C47958-FD0E-4E61-9240-DAFCB79EF41D}" type="slidenum">
              <a:rPr lang="en-US" altLang="en-US" smtClean="0"/>
              <a:pPr>
                <a:defRPr/>
              </a:pPr>
              <a:t>292</a:t>
            </a:fld>
            <a:endParaRPr lang="en-US" altLang="en-US"/>
          </a:p>
        </p:txBody>
      </p:sp>
      <p:sp>
        <p:nvSpPr>
          <p:cNvPr id="142338" name="Rectangle 2">
            <a:extLst>
              <a:ext uri="{FF2B5EF4-FFF2-40B4-BE49-F238E27FC236}">
                <a16:creationId xmlns:a16="http://schemas.microsoft.com/office/drawing/2014/main" id="{92D1752C-AE44-479C-9689-CD9592174F1C}"/>
              </a:ext>
            </a:extLst>
          </p:cNvPr>
          <p:cNvSpPr>
            <a:spLocks noGrp="1" noChangeArrowheads="1"/>
          </p:cNvSpPr>
          <p:nvPr>
            <p:ph type="title"/>
          </p:nvPr>
        </p:nvSpPr>
        <p:spPr>
          <a:xfrm>
            <a:off x="0" y="0"/>
            <a:ext cx="9144000" cy="1143000"/>
          </a:xfrm>
        </p:spPr>
        <p:txBody>
          <a:bodyPr/>
          <a:lstStyle/>
          <a:p>
            <a:pPr>
              <a:defRPr/>
            </a:pPr>
            <a:r>
              <a:rPr lang="en-US" altLang="en-US" dirty="0"/>
              <a:t>Interest</a:t>
            </a:r>
          </a:p>
        </p:txBody>
      </p:sp>
      <p:sp>
        <p:nvSpPr>
          <p:cNvPr id="477188" name="Rectangle 3">
            <a:extLst>
              <a:ext uri="{FF2B5EF4-FFF2-40B4-BE49-F238E27FC236}">
                <a16:creationId xmlns:a16="http://schemas.microsoft.com/office/drawing/2014/main" id="{4DB6C42E-A0A9-4AF5-83DA-C03FFDC01254}"/>
              </a:ext>
            </a:extLst>
          </p:cNvPr>
          <p:cNvSpPr>
            <a:spLocks noGrp="1" noChangeArrowheads="1"/>
          </p:cNvSpPr>
          <p:nvPr>
            <p:ph type="body" idx="1"/>
          </p:nvPr>
        </p:nvSpPr>
        <p:spPr/>
        <p:txBody>
          <a:bodyPr/>
          <a:lstStyle/>
          <a:p>
            <a:pPr>
              <a:buFontTx/>
              <a:buNone/>
            </a:pPr>
            <a:r>
              <a:rPr lang="en-US" altLang="en-US" sz="2800"/>
              <a:t>An interest is:</a:t>
            </a:r>
          </a:p>
          <a:p>
            <a:r>
              <a:rPr lang="en-US" altLang="en-US" sz="2600"/>
              <a:t>a fear</a:t>
            </a:r>
          </a:p>
          <a:p>
            <a:r>
              <a:rPr lang="en-US" altLang="en-US" sz="2600"/>
              <a:t>a need</a:t>
            </a:r>
          </a:p>
          <a:p>
            <a:r>
              <a:rPr lang="en-US" altLang="en-US" sz="2600"/>
              <a:t>a worry</a:t>
            </a:r>
          </a:p>
          <a:p>
            <a:r>
              <a:rPr lang="en-US" altLang="en-US" sz="2600"/>
              <a:t>a concern</a:t>
            </a:r>
          </a:p>
          <a:p>
            <a:pPr>
              <a:buFontTx/>
              <a:buNone/>
            </a:pPr>
            <a:endParaRPr lang="en-US" altLang="en-US" sz="2600"/>
          </a:p>
        </p:txBody>
      </p:sp>
      <p:sp>
        <p:nvSpPr>
          <p:cNvPr id="5" name="Footer Placeholder 2">
            <a:extLst>
              <a:ext uri="{FF2B5EF4-FFF2-40B4-BE49-F238E27FC236}">
                <a16:creationId xmlns:a16="http://schemas.microsoft.com/office/drawing/2014/main" id="{68046E91-6776-4FA3-9C5F-37D72778A9E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EA7198-2FDA-4CB4-81C9-95D7DA1E0E7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01DF814-6943-4DCD-870E-1C1C51F180AA}" type="slidenum">
              <a:rPr lang="en-US" altLang="en-US" smtClean="0"/>
              <a:pPr>
                <a:defRPr/>
              </a:pPr>
              <a:t>293</a:t>
            </a:fld>
            <a:endParaRPr lang="en-US" altLang="en-US"/>
          </a:p>
        </p:txBody>
      </p:sp>
      <p:sp>
        <p:nvSpPr>
          <p:cNvPr id="148482" name="Rectangle 2">
            <a:extLst>
              <a:ext uri="{FF2B5EF4-FFF2-40B4-BE49-F238E27FC236}">
                <a16:creationId xmlns:a16="http://schemas.microsoft.com/office/drawing/2014/main" id="{85E21553-03D2-4FB1-BAF0-BE9454BC4F5D}"/>
              </a:ext>
            </a:extLst>
          </p:cNvPr>
          <p:cNvSpPr>
            <a:spLocks noGrp="1" noChangeArrowheads="1"/>
          </p:cNvSpPr>
          <p:nvPr>
            <p:ph type="title"/>
          </p:nvPr>
        </p:nvSpPr>
        <p:spPr/>
        <p:txBody>
          <a:bodyPr/>
          <a:lstStyle/>
          <a:p>
            <a:pPr>
              <a:defRPr/>
            </a:pPr>
            <a:r>
              <a:rPr lang="en-US" altLang="en-US" dirty="0"/>
              <a:t>The Five Principles of Interest Based Negotiations</a:t>
            </a:r>
          </a:p>
        </p:txBody>
      </p:sp>
      <p:sp>
        <p:nvSpPr>
          <p:cNvPr id="479236" name="Rectangle 3">
            <a:extLst>
              <a:ext uri="{FF2B5EF4-FFF2-40B4-BE49-F238E27FC236}">
                <a16:creationId xmlns:a16="http://schemas.microsoft.com/office/drawing/2014/main" id="{27D5BA96-76C1-4DE7-8A5E-2FE93B199E0D}"/>
              </a:ext>
            </a:extLst>
          </p:cNvPr>
          <p:cNvSpPr>
            <a:spLocks noGrp="1" noChangeArrowheads="1"/>
          </p:cNvSpPr>
          <p:nvPr>
            <p:ph type="body" idx="1"/>
          </p:nvPr>
        </p:nvSpPr>
        <p:spPr>
          <a:xfrm>
            <a:off x="685800" y="1885950"/>
            <a:ext cx="8269288" cy="3846513"/>
          </a:xfrm>
        </p:spPr>
        <p:txBody>
          <a:bodyPr/>
          <a:lstStyle/>
          <a:p>
            <a:pPr>
              <a:lnSpc>
                <a:spcPct val="90000"/>
              </a:lnSpc>
            </a:pPr>
            <a:r>
              <a:rPr lang="en-US" altLang="en-US" sz="2400"/>
              <a:t>Separate the people from the problem</a:t>
            </a:r>
          </a:p>
          <a:p>
            <a:pPr>
              <a:lnSpc>
                <a:spcPct val="90000"/>
              </a:lnSpc>
            </a:pPr>
            <a:endParaRPr lang="en-US" altLang="en-US" sz="2400"/>
          </a:p>
          <a:p>
            <a:pPr>
              <a:lnSpc>
                <a:spcPct val="90000"/>
              </a:lnSpc>
            </a:pPr>
            <a:r>
              <a:rPr lang="en-US" altLang="en-US" sz="2400"/>
              <a:t>Focus on interests not positions</a:t>
            </a:r>
          </a:p>
          <a:p>
            <a:pPr>
              <a:lnSpc>
                <a:spcPct val="90000"/>
              </a:lnSpc>
            </a:pPr>
            <a:endParaRPr lang="en-US" altLang="en-US" sz="2400"/>
          </a:p>
          <a:p>
            <a:pPr>
              <a:lnSpc>
                <a:spcPct val="90000"/>
              </a:lnSpc>
            </a:pPr>
            <a:r>
              <a:rPr lang="en-US" altLang="en-US" sz="2400"/>
              <a:t>Create options for mutual gain </a:t>
            </a:r>
          </a:p>
          <a:p>
            <a:pPr>
              <a:lnSpc>
                <a:spcPct val="90000"/>
              </a:lnSpc>
            </a:pPr>
            <a:endParaRPr lang="en-US" altLang="en-US" sz="2400"/>
          </a:p>
          <a:p>
            <a:pPr>
              <a:lnSpc>
                <a:spcPct val="90000"/>
              </a:lnSpc>
            </a:pPr>
            <a:r>
              <a:rPr lang="en-US" altLang="en-US" sz="2400"/>
              <a:t>Develop your BATNA</a:t>
            </a:r>
          </a:p>
          <a:p>
            <a:pPr>
              <a:lnSpc>
                <a:spcPct val="90000"/>
              </a:lnSpc>
            </a:pPr>
            <a:endParaRPr lang="en-US" altLang="en-US" sz="2400"/>
          </a:p>
          <a:p>
            <a:pPr>
              <a:lnSpc>
                <a:spcPct val="90000"/>
              </a:lnSpc>
            </a:pPr>
            <a:r>
              <a:rPr lang="en-US" altLang="en-US" sz="2400"/>
              <a:t>Define objective criteria</a:t>
            </a:r>
          </a:p>
          <a:p>
            <a:pPr>
              <a:lnSpc>
                <a:spcPct val="90000"/>
              </a:lnSpc>
            </a:pPr>
            <a:endParaRPr lang="en-US" altLang="en-US" sz="2400"/>
          </a:p>
          <a:p>
            <a:pPr>
              <a:lnSpc>
                <a:spcPct val="90000"/>
              </a:lnSpc>
            </a:pPr>
            <a:endParaRPr lang="en-US" altLang="en-US" sz="2400"/>
          </a:p>
        </p:txBody>
      </p:sp>
      <p:sp>
        <p:nvSpPr>
          <p:cNvPr id="479237" name="Rectangle 4">
            <a:extLst>
              <a:ext uri="{FF2B5EF4-FFF2-40B4-BE49-F238E27FC236}">
                <a16:creationId xmlns:a16="http://schemas.microsoft.com/office/drawing/2014/main" id="{6208A4D1-DD94-4097-9075-0B330B712FA1}"/>
              </a:ext>
            </a:extLst>
          </p:cNvPr>
          <p:cNvSpPr>
            <a:spLocks noChangeArrowheads="1"/>
          </p:cNvSpPr>
          <p:nvPr/>
        </p:nvSpPr>
        <p:spPr bwMode="auto">
          <a:xfrm>
            <a:off x="4391025" y="3200400"/>
            <a:ext cx="36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buClr>
                <a:srgbClr val="151C77"/>
              </a:buClr>
              <a:buSzPct val="80000"/>
              <a:buFont typeface="Wingdings" panose="05000000000000000000" pitchFamily="2" charset="2"/>
              <a:buChar char="n"/>
            </a:pPr>
            <a:endParaRPr lang="en-US" altLang="en-US" sz="2400" b="1"/>
          </a:p>
        </p:txBody>
      </p:sp>
      <p:sp>
        <p:nvSpPr>
          <p:cNvPr id="479238" name="Rectangle 5">
            <a:extLst>
              <a:ext uri="{FF2B5EF4-FFF2-40B4-BE49-F238E27FC236}">
                <a16:creationId xmlns:a16="http://schemas.microsoft.com/office/drawing/2014/main" id="{0E2EF7E5-5AF6-4289-B451-78C5E65A60CE}"/>
              </a:ext>
            </a:extLst>
          </p:cNvPr>
          <p:cNvSpPr>
            <a:spLocks noChangeArrowheads="1"/>
          </p:cNvSpPr>
          <p:nvPr/>
        </p:nvSpPr>
        <p:spPr bwMode="auto">
          <a:xfrm>
            <a:off x="4391025" y="3200400"/>
            <a:ext cx="36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buClr>
                <a:srgbClr val="151C77"/>
              </a:buClr>
              <a:buSzPct val="80000"/>
              <a:buFont typeface="Wingdings" panose="05000000000000000000" pitchFamily="2" charset="2"/>
              <a:buChar char="n"/>
            </a:pPr>
            <a:endParaRPr lang="en-US" altLang="en-US" sz="2400" b="1"/>
          </a:p>
        </p:txBody>
      </p:sp>
      <p:sp>
        <p:nvSpPr>
          <p:cNvPr id="7" name="Footer Placeholder 2">
            <a:extLst>
              <a:ext uri="{FF2B5EF4-FFF2-40B4-BE49-F238E27FC236}">
                <a16:creationId xmlns:a16="http://schemas.microsoft.com/office/drawing/2014/main" id="{622BF6C4-EA3A-4EC7-993A-5EAB0C22119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FFA5BAA-D620-4188-BC9E-24E7F7BBDAE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1DDF819-BE42-4C5D-B61E-317537A91637}" type="slidenum">
              <a:rPr lang="en-US" altLang="en-US" smtClean="0"/>
              <a:pPr>
                <a:defRPr/>
              </a:pPr>
              <a:t>294</a:t>
            </a:fld>
            <a:endParaRPr lang="en-US" altLang="en-US"/>
          </a:p>
        </p:txBody>
      </p:sp>
      <p:sp>
        <p:nvSpPr>
          <p:cNvPr id="136194" name="Rectangle 2">
            <a:extLst>
              <a:ext uri="{FF2B5EF4-FFF2-40B4-BE49-F238E27FC236}">
                <a16:creationId xmlns:a16="http://schemas.microsoft.com/office/drawing/2014/main" id="{F9A8E78D-4641-4575-BD61-2F3EB7BAAA2C}"/>
              </a:ext>
            </a:extLst>
          </p:cNvPr>
          <p:cNvSpPr>
            <a:spLocks noGrp="1" noChangeArrowheads="1"/>
          </p:cNvSpPr>
          <p:nvPr>
            <p:ph type="title"/>
          </p:nvPr>
        </p:nvSpPr>
        <p:spPr>
          <a:xfrm>
            <a:off x="457200" y="0"/>
            <a:ext cx="8229600" cy="1143000"/>
          </a:xfrm>
        </p:spPr>
        <p:txBody>
          <a:bodyPr/>
          <a:lstStyle/>
          <a:p>
            <a:pPr>
              <a:defRPr/>
            </a:pPr>
            <a:r>
              <a:rPr lang="en-US" altLang="en-US" dirty="0"/>
              <a:t>Traditional Position</a:t>
            </a:r>
          </a:p>
        </p:txBody>
      </p:sp>
      <p:sp>
        <p:nvSpPr>
          <p:cNvPr id="481284" name="Rectangle 3">
            <a:extLst>
              <a:ext uri="{FF2B5EF4-FFF2-40B4-BE49-F238E27FC236}">
                <a16:creationId xmlns:a16="http://schemas.microsoft.com/office/drawing/2014/main" id="{F70B53CC-5E33-4BC6-BB71-CA0DEEF93206}"/>
              </a:ext>
            </a:extLst>
          </p:cNvPr>
          <p:cNvSpPr>
            <a:spLocks noGrp="1" noChangeArrowheads="1"/>
          </p:cNvSpPr>
          <p:nvPr>
            <p:ph type="body" idx="1"/>
          </p:nvPr>
        </p:nvSpPr>
        <p:spPr>
          <a:xfrm>
            <a:off x="457200" y="1752600"/>
            <a:ext cx="8229600" cy="4495800"/>
          </a:xfrm>
        </p:spPr>
        <p:txBody>
          <a:bodyPr/>
          <a:lstStyle/>
          <a:p>
            <a:r>
              <a:rPr lang="en-US" altLang="en-US" sz="2600"/>
              <a:t>A single answer or solution to a problem</a:t>
            </a:r>
          </a:p>
          <a:p>
            <a:endParaRPr lang="en-US" altLang="en-US" sz="2600"/>
          </a:p>
          <a:p>
            <a:r>
              <a:rPr lang="en-US" altLang="en-US" sz="2600"/>
              <a:t>One which the other party frequently can not accept</a:t>
            </a:r>
          </a:p>
          <a:p>
            <a:endParaRPr lang="en-US" altLang="en-US" sz="2600"/>
          </a:p>
        </p:txBody>
      </p:sp>
      <p:pic>
        <p:nvPicPr>
          <p:cNvPr id="481285" name="Picture 4" descr="j0320704">
            <a:extLst>
              <a:ext uri="{FF2B5EF4-FFF2-40B4-BE49-F238E27FC236}">
                <a16:creationId xmlns:a16="http://schemas.microsoft.com/office/drawing/2014/main" id="{68226946-120A-47C1-B73F-61E015FF1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3413125"/>
            <a:ext cx="3733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C8D01F68-2770-4DC2-8E1B-D7CCD9FEC3F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CEC42F3-DF26-40F9-97D3-B382BF5515F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F4F7A33-B7E6-461B-A157-C3E1EF48121E}" type="slidenum">
              <a:rPr lang="en-US" altLang="en-US" smtClean="0"/>
              <a:pPr>
                <a:defRPr/>
              </a:pPr>
              <a:t>295</a:t>
            </a:fld>
            <a:endParaRPr lang="en-US" altLang="en-US"/>
          </a:p>
        </p:txBody>
      </p:sp>
      <p:sp>
        <p:nvSpPr>
          <p:cNvPr id="138242" name="Rectangle 2">
            <a:extLst>
              <a:ext uri="{FF2B5EF4-FFF2-40B4-BE49-F238E27FC236}">
                <a16:creationId xmlns:a16="http://schemas.microsoft.com/office/drawing/2014/main" id="{FCF67B3B-A5B6-4E48-A985-9A52EC86FC82}"/>
              </a:ext>
            </a:extLst>
          </p:cNvPr>
          <p:cNvSpPr>
            <a:spLocks noGrp="1" noChangeArrowheads="1"/>
          </p:cNvSpPr>
          <p:nvPr>
            <p:ph type="title"/>
          </p:nvPr>
        </p:nvSpPr>
        <p:spPr/>
        <p:txBody>
          <a:bodyPr/>
          <a:lstStyle/>
          <a:p>
            <a:pPr>
              <a:defRPr/>
            </a:pPr>
            <a:r>
              <a:rPr lang="en-US" altLang="en-US" dirty="0"/>
              <a:t>Potential Limitations of Positional Bargaining</a:t>
            </a:r>
          </a:p>
        </p:txBody>
      </p:sp>
      <p:sp>
        <p:nvSpPr>
          <p:cNvPr id="483332" name="Rectangle 3">
            <a:extLst>
              <a:ext uri="{FF2B5EF4-FFF2-40B4-BE49-F238E27FC236}">
                <a16:creationId xmlns:a16="http://schemas.microsoft.com/office/drawing/2014/main" id="{8E078C04-BC50-4A72-9A0C-6FFB2F8D2F53}"/>
              </a:ext>
            </a:extLst>
          </p:cNvPr>
          <p:cNvSpPr>
            <a:spLocks noGrp="1" noChangeArrowheads="1"/>
          </p:cNvSpPr>
          <p:nvPr>
            <p:ph type="body" idx="1"/>
          </p:nvPr>
        </p:nvSpPr>
        <p:spPr>
          <a:xfrm>
            <a:off x="685800" y="1981200"/>
            <a:ext cx="8001000" cy="4114800"/>
          </a:xfrm>
        </p:spPr>
        <p:txBody>
          <a:bodyPr/>
          <a:lstStyle/>
          <a:p>
            <a:r>
              <a:rPr lang="en-US" altLang="en-US" sz="2400"/>
              <a:t>Effects on the negotiation process</a:t>
            </a:r>
          </a:p>
          <a:p>
            <a:endParaRPr lang="en-US" altLang="en-US" sz="2400"/>
          </a:p>
          <a:p>
            <a:r>
              <a:rPr lang="en-US" altLang="en-US" sz="2400"/>
              <a:t>Effects on the relationship between the parties</a:t>
            </a:r>
          </a:p>
          <a:p>
            <a:endParaRPr lang="en-US" altLang="en-US" sz="2400"/>
          </a:p>
          <a:p>
            <a:r>
              <a:rPr lang="en-US" altLang="en-US" sz="2400"/>
              <a:t>Effects on trust and other attitudes</a:t>
            </a:r>
          </a:p>
          <a:p>
            <a:endParaRPr lang="en-US" altLang="en-US" sz="2400"/>
          </a:p>
          <a:p>
            <a:r>
              <a:rPr lang="en-US" altLang="en-US" sz="2400"/>
              <a:t>Effects on brainstorming and creativity</a:t>
            </a:r>
          </a:p>
          <a:p>
            <a:endParaRPr lang="en-US" altLang="en-US" sz="2400"/>
          </a:p>
        </p:txBody>
      </p:sp>
      <p:sp>
        <p:nvSpPr>
          <p:cNvPr id="5" name="Footer Placeholder 2">
            <a:extLst>
              <a:ext uri="{FF2B5EF4-FFF2-40B4-BE49-F238E27FC236}">
                <a16:creationId xmlns:a16="http://schemas.microsoft.com/office/drawing/2014/main" id="{AE478214-60F1-4B94-9B9C-7A1B587561E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6A13D979-C143-4084-BE2A-08B7D788F48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DB1D297-0AD3-4CAB-8173-6D478DA705A0}" type="slidenum">
              <a:rPr lang="en-US" altLang="en-US" smtClean="0"/>
              <a:pPr>
                <a:defRPr/>
              </a:pPr>
              <a:t>296</a:t>
            </a:fld>
            <a:endParaRPr lang="en-US" altLang="en-US"/>
          </a:p>
        </p:txBody>
      </p:sp>
      <p:sp>
        <p:nvSpPr>
          <p:cNvPr id="152578" name="Rectangle 2">
            <a:extLst>
              <a:ext uri="{FF2B5EF4-FFF2-40B4-BE49-F238E27FC236}">
                <a16:creationId xmlns:a16="http://schemas.microsoft.com/office/drawing/2014/main" id="{D5EC0015-790A-4EAD-A883-E14969B3423A}"/>
              </a:ext>
            </a:extLst>
          </p:cNvPr>
          <p:cNvSpPr>
            <a:spLocks noGrp="1" noChangeArrowheads="1"/>
          </p:cNvSpPr>
          <p:nvPr>
            <p:ph type="title"/>
          </p:nvPr>
        </p:nvSpPr>
        <p:spPr>
          <a:xfrm>
            <a:off x="457200" y="20638"/>
            <a:ext cx="8229600" cy="1143000"/>
          </a:xfrm>
        </p:spPr>
        <p:txBody>
          <a:bodyPr/>
          <a:lstStyle/>
          <a:p>
            <a:pPr>
              <a:defRPr/>
            </a:pPr>
            <a:r>
              <a:rPr lang="en-US" altLang="en-US"/>
              <a:t>Separating People &amp; Problem</a:t>
            </a:r>
          </a:p>
        </p:txBody>
      </p:sp>
      <p:sp>
        <p:nvSpPr>
          <p:cNvPr id="485380" name="Rectangle 3">
            <a:extLst>
              <a:ext uri="{FF2B5EF4-FFF2-40B4-BE49-F238E27FC236}">
                <a16:creationId xmlns:a16="http://schemas.microsoft.com/office/drawing/2014/main" id="{EA453AA8-87CC-4B7F-B82C-26B37FF36B6F}"/>
              </a:ext>
            </a:extLst>
          </p:cNvPr>
          <p:cNvSpPr>
            <a:spLocks noGrp="1" noChangeArrowheads="1"/>
          </p:cNvSpPr>
          <p:nvPr>
            <p:ph type="body" sz="half" idx="1"/>
          </p:nvPr>
        </p:nvSpPr>
        <p:spPr>
          <a:xfrm>
            <a:off x="457200" y="1828800"/>
            <a:ext cx="4419600" cy="4267200"/>
          </a:xfrm>
        </p:spPr>
        <p:txBody>
          <a:bodyPr/>
          <a:lstStyle/>
          <a:p>
            <a:pPr>
              <a:lnSpc>
                <a:spcPct val="90000"/>
              </a:lnSpc>
            </a:pPr>
            <a:r>
              <a:rPr lang="en-US" altLang="en-US" sz="2400"/>
              <a:t>Negotiators have the ability to separate the problem from the relationship</a:t>
            </a:r>
          </a:p>
          <a:p>
            <a:pPr>
              <a:lnSpc>
                <a:spcPct val="90000"/>
              </a:lnSpc>
            </a:pPr>
            <a:endParaRPr lang="en-US" altLang="en-US" sz="2400"/>
          </a:p>
          <a:p>
            <a:pPr>
              <a:lnSpc>
                <a:spcPct val="90000"/>
              </a:lnSpc>
            </a:pPr>
            <a:r>
              <a:rPr lang="en-US" altLang="en-US" sz="2400"/>
              <a:t>People &amp; problems get entangled by:</a:t>
            </a:r>
          </a:p>
          <a:p>
            <a:pPr lvl="1">
              <a:lnSpc>
                <a:spcPct val="90000"/>
              </a:lnSpc>
            </a:pPr>
            <a:r>
              <a:rPr lang="en-US" altLang="en-US" sz="2000"/>
              <a:t>Perceptions</a:t>
            </a:r>
          </a:p>
          <a:p>
            <a:pPr lvl="1">
              <a:lnSpc>
                <a:spcPct val="90000"/>
              </a:lnSpc>
            </a:pPr>
            <a:r>
              <a:rPr lang="en-US" altLang="en-US" sz="2000"/>
              <a:t>Emotions</a:t>
            </a:r>
          </a:p>
          <a:p>
            <a:pPr lvl="1">
              <a:lnSpc>
                <a:spcPct val="90000"/>
              </a:lnSpc>
            </a:pPr>
            <a:r>
              <a:rPr lang="en-US" altLang="en-US" sz="2000"/>
              <a:t>Communications                </a:t>
            </a:r>
          </a:p>
          <a:p>
            <a:pPr lvl="1">
              <a:lnSpc>
                <a:spcPct val="90000"/>
              </a:lnSpc>
            </a:pPr>
            <a:r>
              <a:rPr lang="en-US" altLang="en-US" sz="2000"/>
              <a:t>Assumptions</a:t>
            </a:r>
          </a:p>
          <a:p>
            <a:pPr>
              <a:lnSpc>
                <a:spcPct val="90000"/>
              </a:lnSpc>
            </a:pPr>
            <a:endParaRPr lang="en-US" altLang="en-US" sz="2400"/>
          </a:p>
        </p:txBody>
      </p:sp>
      <p:pic>
        <p:nvPicPr>
          <p:cNvPr id="485381" name="Picture 4" descr="boxing">
            <a:hlinkClick r:id="rId3"/>
            <a:extLst>
              <a:ext uri="{FF2B5EF4-FFF2-40B4-BE49-F238E27FC236}">
                <a16:creationId xmlns:a16="http://schemas.microsoft.com/office/drawing/2014/main" id="{10E23824-E424-49A7-AA56-8E33285D07A5}"/>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562600" y="1673225"/>
            <a:ext cx="1639888" cy="142875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5382" name="Picture 5" descr="boxing">
            <a:hlinkClick r:id="rId5"/>
            <a:extLst>
              <a:ext uri="{FF2B5EF4-FFF2-40B4-BE49-F238E27FC236}">
                <a16:creationId xmlns:a16="http://schemas.microsoft.com/office/drawing/2014/main" id="{FDCC81DD-64FD-42FB-AB33-11C890A29345}"/>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029200" y="3505200"/>
            <a:ext cx="2259013" cy="1808163"/>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Footer Placeholder 2">
            <a:extLst>
              <a:ext uri="{FF2B5EF4-FFF2-40B4-BE49-F238E27FC236}">
                <a16:creationId xmlns:a16="http://schemas.microsoft.com/office/drawing/2014/main" id="{98C48669-FCDF-4FAD-8FE1-457B405FD59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513F94C-67FE-481D-82ED-4E9631DAA20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CF59EA7-D792-4D9E-A8EE-1322CA806C4F}" type="slidenum">
              <a:rPr lang="en-US" altLang="en-US" smtClean="0"/>
              <a:pPr>
                <a:defRPr/>
              </a:pPr>
              <a:t>297</a:t>
            </a:fld>
            <a:endParaRPr lang="en-US" altLang="en-US"/>
          </a:p>
        </p:txBody>
      </p:sp>
      <p:sp>
        <p:nvSpPr>
          <p:cNvPr id="154626" name="Rectangle 2">
            <a:extLst>
              <a:ext uri="{FF2B5EF4-FFF2-40B4-BE49-F238E27FC236}">
                <a16:creationId xmlns:a16="http://schemas.microsoft.com/office/drawing/2014/main" id="{C28F48FC-8857-4110-B278-3F433EBCDC14}"/>
              </a:ext>
            </a:extLst>
          </p:cNvPr>
          <p:cNvSpPr>
            <a:spLocks noGrp="1" noChangeArrowheads="1"/>
          </p:cNvSpPr>
          <p:nvPr>
            <p:ph type="title"/>
          </p:nvPr>
        </p:nvSpPr>
        <p:spPr>
          <a:xfrm>
            <a:off x="457200" y="0"/>
            <a:ext cx="8229600" cy="1143000"/>
          </a:xfrm>
        </p:spPr>
        <p:txBody>
          <a:bodyPr/>
          <a:lstStyle/>
          <a:p>
            <a:pPr>
              <a:defRPr/>
            </a:pPr>
            <a:r>
              <a:rPr lang="en-US" altLang="en-US"/>
              <a:t>Separating People &amp; Problem</a:t>
            </a:r>
          </a:p>
        </p:txBody>
      </p:sp>
      <p:sp>
        <p:nvSpPr>
          <p:cNvPr id="487428" name="Rectangle 3">
            <a:extLst>
              <a:ext uri="{FF2B5EF4-FFF2-40B4-BE49-F238E27FC236}">
                <a16:creationId xmlns:a16="http://schemas.microsoft.com/office/drawing/2014/main" id="{A83E4B53-94D8-4738-BDC6-D5F22C5C8598}"/>
              </a:ext>
            </a:extLst>
          </p:cNvPr>
          <p:cNvSpPr>
            <a:spLocks noGrp="1" noChangeArrowheads="1"/>
          </p:cNvSpPr>
          <p:nvPr>
            <p:ph type="body" idx="1"/>
          </p:nvPr>
        </p:nvSpPr>
        <p:spPr>
          <a:xfrm>
            <a:off x="533400" y="1447800"/>
            <a:ext cx="8229600" cy="4495800"/>
          </a:xfrm>
        </p:spPr>
        <p:txBody>
          <a:bodyPr/>
          <a:lstStyle/>
          <a:p>
            <a:pPr>
              <a:lnSpc>
                <a:spcPct val="90000"/>
              </a:lnSpc>
            </a:pPr>
            <a:r>
              <a:rPr lang="en-US" altLang="en-US" sz="2400"/>
              <a:t>Perceptions</a:t>
            </a:r>
          </a:p>
          <a:p>
            <a:pPr lvl="1">
              <a:lnSpc>
                <a:spcPct val="90000"/>
              </a:lnSpc>
            </a:pPr>
            <a:r>
              <a:rPr lang="en-US" altLang="en-US" sz="2000"/>
              <a:t>Place yourself in their shoes</a:t>
            </a:r>
          </a:p>
          <a:p>
            <a:pPr lvl="1">
              <a:lnSpc>
                <a:spcPct val="90000"/>
              </a:lnSpc>
            </a:pPr>
            <a:r>
              <a:rPr lang="en-US" altLang="en-US" sz="2000"/>
              <a:t>Do not interpret their motives by your fears</a:t>
            </a:r>
          </a:p>
          <a:p>
            <a:pPr lvl="1">
              <a:lnSpc>
                <a:spcPct val="90000"/>
              </a:lnSpc>
            </a:pPr>
            <a:r>
              <a:rPr lang="en-US" altLang="en-US" sz="2000"/>
              <a:t>Discuss the perceptions</a:t>
            </a:r>
          </a:p>
          <a:p>
            <a:pPr lvl="1">
              <a:lnSpc>
                <a:spcPct val="70000"/>
              </a:lnSpc>
            </a:pPr>
            <a:endParaRPr lang="en-US" altLang="en-US" sz="2000"/>
          </a:p>
          <a:p>
            <a:pPr>
              <a:lnSpc>
                <a:spcPct val="90000"/>
              </a:lnSpc>
            </a:pPr>
            <a:r>
              <a:rPr lang="en-US" altLang="en-US" sz="2400"/>
              <a:t>Emotions</a:t>
            </a:r>
          </a:p>
          <a:p>
            <a:pPr lvl="1">
              <a:lnSpc>
                <a:spcPct val="90000"/>
              </a:lnSpc>
            </a:pPr>
            <a:r>
              <a:rPr lang="en-US" altLang="en-US" sz="2000"/>
              <a:t>Recognize they exist</a:t>
            </a:r>
          </a:p>
          <a:p>
            <a:pPr lvl="1">
              <a:lnSpc>
                <a:spcPct val="90000"/>
              </a:lnSpc>
            </a:pPr>
            <a:r>
              <a:rPr lang="en-US" altLang="en-US" sz="2000"/>
              <a:t>Acknowledge them and allow for venting</a:t>
            </a:r>
          </a:p>
          <a:p>
            <a:pPr lvl="1">
              <a:lnSpc>
                <a:spcPct val="90000"/>
              </a:lnSpc>
            </a:pPr>
            <a:r>
              <a:rPr lang="en-US" altLang="en-US" sz="2000"/>
              <a:t>Do not react to them</a:t>
            </a:r>
          </a:p>
          <a:p>
            <a:pPr lvl="1">
              <a:lnSpc>
                <a:spcPct val="70000"/>
              </a:lnSpc>
            </a:pPr>
            <a:endParaRPr lang="en-US" altLang="en-US" sz="2000"/>
          </a:p>
          <a:p>
            <a:pPr>
              <a:lnSpc>
                <a:spcPct val="90000"/>
              </a:lnSpc>
            </a:pPr>
            <a:r>
              <a:rPr lang="en-US" altLang="en-US" sz="2400"/>
              <a:t>Communication</a:t>
            </a:r>
          </a:p>
          <a:p>
            <a:pPr lvl="1">
              <a:lnSpc>
                <a:spcPct val="90000"/>
              </a:lnSpc>
            </a:pPr>
            <a:r>
              <a:rPr lang="en-US" altLang="en-US" sz="2000"/>
              <a:t>Listen &amp; avoid misunderstandings</a:t>
            </a:r>
          </a:p>
        </p:txBody>
      </p:sp>
      <p:sp>
        <p:nvSpPr>
          <p:cNvPr id="5" name="Footer Placeholder 2">
            <a:extLst>
              <a:ext uri="{FF2B5EF4-FFF2-40B4-BE49-F238E27FC236}">
                <a16:creationId xmlns:a16="http://schemas.microsoft.com/office/drawing/2014/main" id="{52502B9B-33E2-4A68-B1EC-EF7E2D76315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6F056B4-269F-4949-A7DF-9965C1B9155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F44F008-359D-436E-877A-D99186444300}" type="slidenum">
              <a:rPr lang="en-US" altLang="en-US" smtClean="0"/>
              <a:pPr>
                <a:defRPr/>
              </a:pPr>
              <a:t>298</a:t>
            </a:fld>
            <a:endParaRPr lang="en-US" altLang="en-US"/>
          </a:p>
        </p:txBody>
      </p:sp>
      <p:sp>
        <p:nvSpPr>
          <p:cNvPr id="156674" name="Rectangle 2">
            <a:extLst>
              <a:ext uri="{FF2B5EF4-FFF2-40B4-BE49-F238E27FC236}">
                <a16:creationId xmlns:a16="http://schemas.microsoft.com/office/drawing/2014/main" id="{498454D2-7DD9-481B-92CB-3E4FBF5AF4A9}"/>
              </a:ext>
            </a:extLst>
          </p:cNvPr>
          <p:cNvSpPr>
            <a:spLocks noGrp="1" noChangeArrowheads="1"/>
          </p:cNvSpPr>
          <p:nvPr>
            <p:ph type="title"/>
          </p:nvPr>
        </p:nvSpPr>
        <p:spPr>
          <a:xfrm>
            <a:off x="466725" y="4763"/>
            <a:ext cx="8229600" cy="1143000"/>
          </a:xfrm>
        </p:spPr>
        <p:txBody>
          <a:bodyPr/>
          <a:lstStyle/>
          <a:p>
            <a:pPr>
              <a:defRPr/>
            </a:pPr>
            <a:r>
              <a:rPr lang="en-US" altLang="en-US" dirty="0"/>
              <a:t>Separating People &amp; Problem</a:t>
            </a:r>
          </a:p>
        </p:txBody>
      </p:sp>
      <p:sp>
        <p:nvSpPr>
          <p:cNvPr id="489476" name="Rectangle 3">
            <a:extLst>
              <a:ext uri="{FF2B5EF4-FFF2-40B4-BE49-F238E27FC236}">
                <a16:creationId xmlns:a16="http://schemas.microsoft.com/office/drawing/2014/main" id="{D91157D5-73FA-451F-888A-CFAFF6234775}"/>
              </a:ext>
            </a:extLst>
          </p:cNvPr>
          <p:cNvSpPr>
            <a:spLocks noGrp="1" noChangeArrowheads="1"/>
          </p:cNvSpPr>
          <p:nvPr>
            <p:ph type="body" idx="1"/>
          </p:nvPr>
        </p:nvSpPr>
        <p:spPr/>
        <p:txBody>
          <a:bodyPr/>
          <a:lstStyle/>
          <a:p>
            <a:r>
              <a:rPr lang="en-US" altLang="en-US" sz="2600"/>
              <a:t>Be patient</a:t>
            </a:r>
          </a:p>
          <a:p>
            <a:pPr lvl="1"/>
            <a:r>
              <a:rPr lang="en-US" altLang="en-US" sz="2600"/>
              <a:t>Tolerate the need for the other side to “vent” and then engage</a:t>
            </a:r>
          </a:p>
          <a:p>
            <a:endParaRPr lang="en-US" altLang="en-US" sz="2600"/>
          </a:p>
          <a:p>
            <a:r>
              <a:rPr lang="en-US" altLang="en-US" sz="2600"/>
              <a:t>Leadership  </a:t>
            </a:r>
          </a:p>
          <a:p>
            <a:pPr lvl="1"/>
            <a:r>
              <a:rPr lang="en-US" altLang="en-US" sz="2600"/>
              <a:t>Be prepared to build or maintain a relationship/trust if necessary</a:t>
            </a:r>
          </a:p>
          <a:p>
            <a:endParaRPr lang="en-US" altLang="en-US" sz="2600"/>
          </a:p>
        </p:txBody>
      </p:sp>
      <p:sp>
        <p:nvSpPr>
          <p:cNvPr id="5" name="Footer Placeholder 2">
            <a:extLst>
              <a:ext uri="{FF2B5EF4-FFF2-40B4-BE49-F238E27FC236}">
                <a16:creationId xmlns:a16="http://schemas.microsoft.com/office/drawing/2014/main" id="{05A8D1F4-1C3C-4294-971F-1E1593CB2D9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3F4257E-6C0B-4862-B550-96C3E1377BC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CE2D8E0-0FDB-4439-80B4-488CC57E1207}" type="slidenum">
              <a:rPr lang="en-US" altLang="en-US" smtClean="0"/>
              <a:pPr>
                <a:defRPr/>
              </a:pPr>
              <a:t>299</a:t>
            </a:fld>
            <a:endParaRPr lang="en-US" altLang="en-US"/>
          </a:p>
        </p:txBody>
      </p:sp>
      <p:sp>
        <p:nvSpPr>
          <p:cNvPr id="158722" name="Rectangle 2">
            <a:extLst>
              <a:ext uri="{FF2B5EF4-FFF2-40B4-BE49-F238E27FC236}">
                <a16:creationId xmlns:a16="http://schemas.microsoft.com/office/drawing/2014/main" id="{07FA6E77-6995-4AEC-9722-9E6BD00004B7}"/>
              </a:ext>
            </a:extLst>
          </p:cNvPr>
          <p:cNvSpPr>
            <a:spLocks noGrp="1" noChangeArrowheads="1"/>
          </p:cNvSpPr>
          <p:nvPr>
            <p:ph type="title"/>
          </p:nvPr>
        </p:nvSpPr>
        <p:spPr>
          <a:xfrm>
            <a:off x="457200" y="0"/>
            <a:ext cx="8229600" cy="1143000"/>
          </a:xfrm>
        </p:spPr>
        <p:txBody>
          <a:bodyPr/>
          <a:lstStyle/>
          <a:p>
            <a:pPr>
              <a:defRPr/>
            </a:pPr>
            <a:r>
              <a:rPr lang="en-US" altLang="en-US" dirty="0"/>
              <a:t>Focus on Interests</a:t>
            </a:r>
          </a:p>
        </p:txBody>
      </p:sp>
      <p:sp>
        <p:nvSpPr>
          <p:cNvPr id="491524" name="Rectangle 3">
            <a:extLst>
              <a:ext uri="{FF2B5EF4-FFF2-40B4-BE49-F238E27FC236}">
                <a16:creationId xmlns:a16="http://schemas.microsoft.com/office/drawing/2014/main" id="{3F8BF5ED-738B-47FD-8CFE-D16CCD3EE37A}"/>
              </a:ext>
            </a:extLst>
          </p:cNvPr>
          <p:cNvSpPr>
            <a:spLocks noGrp="1" noChangeArrowheads="1"/>
          </p:cNvSpPr>
          <p:nvPr>
            <p:ph type="body" idx="1"/>
          </p:nvPr>
        </p:nvSpPr>
        <p:spPr>
          <a:xfrm>
            <a:off x="0" y="2438400"/>
            <a:ext cx="8955088" cy="3694113"/>
          </a:xfrm>
        </p:spPr>
        <p:txBody>
          <a:bodyPr/>
          <a:lstStyle/>
          <a:p>
            <a:pPr algn="ctr">
              <a:buFontTx/>
              <a:buNone/>
            </a:pPr>
            <a:r>
              <a:rPr lang="en-US" altLang="en-US" sz="2600"/>
              <a:t>Positions are pre-determined </a:t>
            </a:r>
            <a:r>
              <a:rPr lang="en-US" altLang="en-US" sz="2600">
                <a:solidFill>
                  <a:schemeClr val="accent2"/>
                </a:solidFill>
              </a:rPr>
              <a:t>OUTCOMES</a:t>
            </a:r>
          </a:p>
          <a:p>
            <a:pPr algn="ctr">
              <a:buFontTx/>
              <a:buNone/>
            </a:pPr>
            <a:endParaRPr lang="en-US" altLang="en-US" sz="2600">
              <a:solidFill>
                <a:schemeClr val="accent2"/>
              </a:solidFill>
            </a:endParaRPr>
          </a:p>
          <a:p>
            <a:pPr algn="ctr">
              <a:buFontTx/>
              <a:buNone/>
            </a:pPr>
            <a:r>
              <a:rPr lang="en-US" altLang="en-US" sz="2600"/>
              <a:t>Interests are your </a:t>
            </a:r>
            <a:r>
              <a:rPr lang="en-US" altLang="en-US" sz="2600">
                <a:solidFill>
                  <a:schemeClr val="accent2"/>
                </a:solidFill>
              </a:rPr>
              <a:t>NEEDS TO BE SATISFIED</a:t>
            </a:r>
          </a:p>
          <a:p>
            <a:endParaRPr lang="en-US" altLang="en-US" sz="2600"/>
          </a:p>
        </p:txBody>
      </p:sp>
      <p:sp>
        <p:nvSpPr>
          <p:cNvPr id="5" name="Footer Placeholder 2">
            <a:extLst>
              <a:ext uri="{FF2B5EF4-FFF2-40B4-BE49-F238E27FC236}">
                <a16:creationId xmlns:a16="http://schemas.microsoft.com/office/drawing/2014/main" id="{8BB43E16-C0E9-475B-AACE-910F34C0B96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60E5135D-F37C-4E5A-92F9-052B0649E3D5}"/>
              </a:ext>
            </a:extLst>
          </p:cNvPr>
          <p:cNvSpPr>
            <a:spLocks noGrp="1" noChangeArrowheads="1"/>
          </p:cNvSpPr>
          <p:nvPr>
            <p:ph idx="1"/>
          </p:nvPr>
        </p:nvSpPr>
        <p:spPr>
          <a:xfrm>
            <a:off x="0" y="1447800"/>
            <a:ext cx="9067800" cy="4876800"/>
          </a:xfrm>
        </p:spPr>
        <p:txBody>
          <a:bodyPr/>
          <a:lstStyle/>
          <a:p>
            <a:pPr marL="0" indent="0" algn="ctr">
              <a:buFontTx/>
              <a:buNone/>
            </a:pPr>
            <a:r>
              <a:rPr lang="en-US" altLang="en-US" sz="4800"/>
              <a:t>Bargaining a mid-term agreement is a sprint</a:t>
            </a:r>
          </a:p>
          <a:p>
            <a:pPr marL="0" indent="0" algn="ctr">
              <a:buFontTx/>
              <a:buNone/>
            </a:pPr>
            <a:r>
              <a:rPr lang="en-US" altLang="en-US" sz="4400"/>
              <a:t>Bargaining a term agreement is a marathon </a:t>
            </a:r>
          </a:p>
          <a:p>
            <a:pPr marL="0" indent="0" algn="ctr">
              <a:buFontTx/>
              <a:buNone/>
            </a:pPr>
            <a:r>
              <a:rPr lang="en-US" altLang="en-US" sz="4400"/>
              <a:t>You must be able to do both?</a:t>
            </a:r>
          </a:p>
          <a:p>
            <a:pPr marL="0" indent="0" algn="ctr">
              <a:buFontTx/>
              <a:buNone/>
            </a:pPr>
            <a:r>
              <a:rPr lang="en-US" altLang="en-US" sz="4400"/>
              <a:t> </a:t>
            </a:r>
          </a:p>
        </p:txBody>
      </p:sp>
      <p:sp>
        <p:nvSpPr>
          <p:cNvPr id="2" name="Slide Number Placeholder 1">
            <a:extLst>
              <a:ext uri="{FF2B5EF4-FFF2-40B4-BE49-F238E27FC236}">
                <a16:creationId xmlns:a16="http://schemas.microsoft.com/office/drawing/2014/main" id="{A0E110E9-C947-4910-BA09-842BE8E0F26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E9E0C9D-AFE3-4E09-86B9-2DDBBC7032DB}" type="slidenum">
              <a:rPr lang="en-US" altLang="en-US" smtClean="0"/>
              <a:pPr>
                <a:defRPr/>
              </a:pPr>
              <a:t>3</a:t>
            </a:fld>
            <a:endParaRPr lang="en-US" altLang="en-US"/>
          </a:p>
        </p:txBody>
      </p:sp>
      <p:sp>
        <p:nvSpPr>
          <p:cNvPr id="4" name="Footer Placeholder 2">
            <a:extLst>
              <a:ext uri="{FF2B5EF4-FFF2-40B4-BE49-F238E27FC236}">
                <a16:creationId xmlns:a16="http://schemas.microsoft.com/office/drawing/2014/main" id="{05E05C86-7968-4228-9F9C-927465DB903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7BD86D8-EA80-43F2-AC46-AEBE73BC20B7}"/>
              </a:ext>
            </a:extLst>
          </p:cNvPr>
          <p:cNvSpPr>
            <a:spLocks noGrp="1" noChangeArrowheads="1"/>
          </p:cNvSpPr>
          <p:nvPr>
            <p:ph type="title"/>
          </p:nvPr>
        </p:nvSpPr>
        <p:spPr>
          <a:xfrm>
            <a:off x="0" y="228600"/>
            <a:ext cx="9144000" cy="819150"/>
          </a:xfrm>
        </p:spPr>
        <p:txBody>
          <a:bodyPr>
            <a:normAutofit fontScale="90000"/>
          </a:bodyPr>
          <a:lstStyle/>
          <a:p>
            <a:pPr eaLnBrk="1" hangingPunct="1">
              <a:defRPr/>
            </a:pPr>
            <a:r>
              <a:rPr lang="en-US" sz="4000" dirty="0"/>
              <a:t>Unions Must Make Negotiable Proposals</a:t>
            </a:r>
          </a:p>
        </p:txBody>
      </p:sp>
      <p:sp>
        <p:nvSpPr>
          <p:cNvPr id="54275" name="Rectangle 3">
            <a:extLst>
              <a:ext uri="{FF2B5EF4-FFF2-40B4-BE49-F238E27FC236}">
                <a16:creationId xmlns:a16="http://schemas.microsoft.com/office/drawing/2014/main" id="{4A4FA323-988C-4EB2-9986-30211B9ACC68}"/>
              </a:ext>
            </a:extLst>
          </p:cNvPr>
          <p:cNvSpPr>
            <a:spLocks noGrp="1" noChangeArrowheads="1"/>
          </p:cNvSpPr>
          <p:nvPr>
            <p:ph type="body" idx="1"/>
          </p:nvPr>
        </p:nvSpPr>
        <p:spPr>
          <a:xfrm>
            <a:off x="457200" y="1752600"/>
            <a:ext cx="8229600" cy="4343400"/>
          </a:xfrm>
        </p:spPr>
        <p:txBody>
          <a:bodyPr/>
          <a:lstStyle/>
          <a:p>
            <a:pPr eaLnBrk="1" hangingPunct="1"/>
            <a:r>
              <a:rPr lang="en-US" altLang="en-US" sz="2400"/>
              <a:t>Once there is a duty to bargain, proposals must be within scope of bargaining</a:t>
            </a:r>
          </a:p>
          <a:p>
            <a:pPr eaLnBrk="1" hangingPunct="1"/>
            <a:endParaRPr lang="en-US" altLang="en-US" sz="2400"/>
          </a:p>
          <a:p>
            <a:pPr eaLnBrk="1" hangingPunct="1"/>
            <a:r>
              <a:rPr lang="en-US" altLang="en-US" sz="2400"/>
              <a:t>If management is exercising a right, proposals must be concerning procedure and appropriate arrangements</a:t>
            </a:r>
          </a:p>
          <a:p>
            <a:pPr eaLnBrk="1" hangingPunct="1"/>
            <a:endParaRPr lang="en-US" altLang="en-US" sz="2400"/>
          </a:p>
          <a:p>
            <a:pPr eaLnBrk="1" hangingPunct="1"/>
            <a:r>
              <a:rPr lang="en-US" altLang="en-US" sz="2400"/>
              <a:t>If management action is not an exercise of a management right, union can bargain over substance of the decision – if change is more than de minimis</a:t>
            </a:r>
          </a:p>
        </p:txBody>
      </p:sp>
      <p:sp>
        <p:nvSpPr>
          <p:cNvPr id="2" name="Slide Number Placeholder 1">
            <a:extLst>
              <a:ext uri="{FF2B5EF4-FFF2-40B4-BE49-F238E27FC236}">
                <a16:creationId xmlns:a16="http://schemas.microsoft.com/office/drawing/2014/main" id="{2BE74212-DB75-41AE-9136-C1183B1CA3A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8F3E179-4CCC-45DC-AE86-81F9FDBFAD93}" type="slidenum">
              <a:rPr lang="en-US" altLang="en-US" smtClean="0"/>
              <a:pPr>
                <a:defRPr/>
              </a:pPr>
              <a:t>30</a:t>
            </a:fld>
            <a:endParaRPr lang="en-US" altLang="en-US"/>
          </a:p>
        </p:txBody>
      </p:sp>
      <p:sp>
        <p:nvSpPr>
          <p:cNvPr id="5" name="Footer Placeholder 2">
            <a:extLst>
              <a:ext uri="{FF2B5EF4-FFF2-40B4-BE49-F238E27FC236}">
                <a16:creationId xmlns:a16="http://schemas.microsoft.com/office/drawing/2014/main" id="{40B056E4-D23A-4608-9E6B-12360D070EF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02942D-E6AA-4556-9720-8CB475FBAB3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88A85B6-C648-429B-BDBC-8467E646F76B}" type="slidenum">
              <a:rPr lang="en-US" altLang="en-US" smtClean="0"/>
              <a:pPr>
                <a:defRPr/>
              </a:pPr>
              <a:t>300</a:t>
            </a:fld>
            <a:endParaRPr lang="en-US" altLang="en-US"/>
          </a:p>
        </p:txBody>
      </p:sp>
      <p:sp>
        <p:nvSpPr>
          <p:cNvPr id="160770" name="Rectangle 2">
            <a:extLst>
              <a:ext uri="{FF2B5EF4-FFF2-40B4-BE49-F238E27FC236}">
                <a16:creationId xmlns:a16="http://schemas.microsoft.com/office/drawing/2014/main" id="{ADE975C1-CA83-486B-8757-E06128544F07}"/>
              </a:ext>
            </a:extLst>
          </p:cNvPr>
          <p:cNvSpPr>
            <a:spLocks noGrp="1" noChangeArrowheads="1"/>
          </p:cNvSpPr>
          <p:nvPr>
            <p:ph type="title"/>
          </p:nvPr>
        </p:nvSpPr>
        <p:spPr>
          <a:xfrm>
            <a:off x="441325" y="0"/>
            <a:ext cx="8229600" cy="1143000"/>
          </a:xfrm>
        </p:spPr>
        <p:txBody>
          <a:bodyPr/>
          <a:lstStyle/>
          <a:p>
            <a:pPr>
              <a:defRPr/>
            </a:pPr>
            <a:r>
              <a:rPr lang="en-US" altLang="en-US" dirty="0"/>
              <a:t>Focus on Interests</a:t>
            </a:r>
          </a:p>
        </p:txBody>
      </p:sp>
      <p:sp>
        <p:nvSpPr>
          <p:cNvPr id="493572" name="Rectangle 3">
            <a:extLst>
              <a:ext uri="{FF2B5EF4-FFF2-40B4-BE49-F238E27FC236}">
                <a16:creationId xmlns:a16="http://schemas.microsoft.com/office/drawing/2014/main" id="{E0AB8455-8D21-4EA0-84D3-AB291536AA20}"/>
              </a:ext>
            </a:extLst>
          </p:cNvPr>
          <p:cNvSpPr>
            <a:spLocks noGrp="1" noChangeArrowheads="1"/>
          </p:cNvSpPr>
          <p:nvPr>
            <p:ph type="body" idx="1"/>
          </p:nvPr>
        </p:nvSpPr>
        <p:spPr/>
        <p:txBody>
          <a:bodyPr/>
          <a:lstStyle/>
          <a:p>
            <a:r>
              <a:rPr lang="en-US" altLang="en-US" sz="2600"/>
              <a:t>Look for interests behind positions</a:t>
            </a:r>
          </a:p>
          <a:p>
            <a:endParaRPr lang="en-US" altLang="en-US" sz="2600"/>
          </a:p>
          <a:p>
            <a:r>
              <a:rPr lang="en-US" altLang="en-US" sz="2600"/>
              <a:t>Prioritize interests</a:t>
            </a:r>
          </a:p>
          <a:p>
            <a:endParaRPr lang="en-US" altLang="en-US" sz="2600"/>
          </a:p>
          <a:p>
            <a:r>
              <a:rPr lang="en-US" altLang="en-US" sz="2600"/>
              <a:t>Consider other side’s interests</a:t>
            </a:r>
          </a:p>
          <a:p>
            <a:endParaRPr lang="en-US" altLang="en-US" sz="2600"/>
          </a:p>
          <a:p>
            <a:r>
              <a:rPr lang="en-US" altLang="en-US" sz="2600"/>
              <a:t>Critical to preparation before the negotiation</a:t>
            </a:r>
          </a:p>
          <a:p>
            <a:endParaRPr lang="en-US" altLang="en-US" sz="2600"/>
          </a:p>
        </p:txBody>
      </p:sp>
      <p:sp>
        <p:nvSpPr>
          <p:cNvPr id="5" name="Footer Placeholder 2">
            <a:extLst>
              <a:ext uri="{FF2B5EF4-FFF2-40B4-BE49-F238E27FC236}">
                <a16:creationId xmlns:a16="http://schemas.microsoft.com/office/drawing/2014/main" id="{0A05474F-2741-4EEB-A680-14DDD3A78AE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4E1573BF-EA2F-48CD-B739-F45CEBBF94C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CA4DA12-40CC-4A42-ACD5-FD445317B1E9}" type="slidenum">
              <a:rPr lang="en-US" altLang="en-US" smtClean="0"/>
              <a:pPr>
                <a:defRPr/>
              </a:pPr>
              <a:t>301</a:t>
            </a:fld>
            <a:endParaRPr lang="en-US" altLang="en-US"/>
          </a:p>
        </p:txBody>
      </p:sp>
      <p:sp>
        <p:nvSpPr>
          <p:cNvPr id="162818" name="Rectangle 2">
            <a:extLst>
              <a:ext uri="{FF2B5EF4-FFF2-40B4-BE49-F238E27FC236}">
                <a16:creationId xmlns:a16="http://schemas.microsoft.com/office/drawing/2014/main" id="{B575348D-47D2-475B-8768-4C1C261D2BEF}"/>
              </a:ext>
            </a:extLst>
          </p:cNvPr>
          <p:cNvSpPr>
            <a:spLocks noGrp="1" noChangeArrowheads="1"/>
          </p:cNvSpPr>
          <p:nvPr>
            <p:ph type="title"/>
          </p:nvPr>
        </p:nvSpPr>
        <p:spPr>
          <a:xfrm>
            <a:off x="449263" y="0"/>
            <a:ext cx="8229600" cy="1143000"/>
          </a:xfrm>
        </p:spPr>
        <p:txBody>
          <a:bodyPr/>
          <a:lstStyle/>
          <a:p>
            <a:pPr>
              <a:defRPr/>
            </a:pPr>
            <a:r>
              <a:rPr lang="en-US" altLang="en-US" dirty="0"/>
              <a:t>Focus on Interests</a:t>
            </a:r>
          </a:p>
        </p:txBody>
      </p:sp>
      <p:sp>
        <p:nvSpPr>
          <p:cNvPr id="495620" name="Rectangle 3">
            <a:extLst>
              <a:ext uri="{FF2B5EF4-FFF2-40B4-BE49-F238E27FC236}">
                <a16:creationId xmlns:a16="http://schemas.microsoft.com/office/drawing/2014/main" id="{8F285855-9006-4C06-8C91-1096A2EFEEBA}"/>
              </a:ext>
            </a:extLst>
          </p:cNvPr>
          <p:cNvSpPr>
            <a:spLocks noGrp="1" noChangeArrowheads="1"/>
          </p:cNvSpPr>
          <p:nvPr>
            <p:ph type="body" sz="half" idx="1"/>
          </p:nvPr>
        </p:nvSpPr>
        <p:spPr>
          <a:xfrm>
            <a:off x="457200" y="1600200"/>
            <a:ext cx="4033838" cy="4495800"/>
          </a:xfrm>
        </p:spPr>
        <p:txBody>
          <a:bodyPr/>
          <a:lstStyle/>
          <a:p>
            <a:pPr>
              <a:lnSpc>
                <a:spcPct val="80000"/>
              </a:lnSpc>
              <a:buFontTx/>
              <a:buNone/>
            </a:pPr>
            <a:r>
              <a:rPr lang="en-US" altLang="en-US" sz="2400" u="sng"/>
              <a:t>Positions</a:t>
            </a:r>
          </a:p>
          <a:p>
            <a:pPr>
              <a:lnSpc>
                <a:spcPct val="80000"/>
              </a:lnSpc>
              <a:buFontTx/>
              <a:buNone/>
            </a:pPr>
            <a:endParaRPr lang="en-US" altLang="en-US" sz="2400" u="sng"/>
          </a:p>
          <a:p>
            <a:pPr>
              <a:lnSpc>
                <a:spcPct val="80000"/>
              </a:lnSpc>
            </a:pPr>
            <a:r>
              <a:rPr lang="en-US" altLang="en-US" sz="2000"/>
              <a:t>Solutions to problems</a:t>
            </a:r>
          </a:p>
          <a:p>
            <a:pPr>
              <a:lnSpc>
                <a:spcPct val="70000"/>
              </a:lnSpc>
            </a:pPr>
            <a:endParaRPr lang="en-US" altLang="en-US" sz="2000"/>
          </a:p>
          <a:p>
            <a:pPr>
              <a:lnSpc>
                <a:spcPct val="80000"/>
              </a:lnSpc>
            </a:pPr>
            <a:r>
              <a:rPr lang="en-US" altLang="en-US" sz="2000"/>
              <a:t>Specific &amp; definite</a:t>
            </a:r>
          </a:p>
          <a:p>
            <a:pPr>
              <a:lnSpc>
                <a:spcPct val="60000"/>
              </a:lnSpc>
            </a:pPr>
            <a:endParaRPr lang="en-US" altLang="en-US" sz="2000"/>
          </a:p>
          <a:p>
            <a:pPr>
              <a:lnSpc>
                <a:spcPct val="80000"/>
              </a:lnSpc>
            </a:pPr>
            <a:r>
              <a:rPr lang="en-US" altLang="en-US" sz="2000"/>
              <a:t>Basis for argument</a:t>
            </a:r>
          </a:p>
          <a:p>
            <a:pPr>
              <a:lnSpc>
                <a:spcPct val="80000"/>
              </a:lnSpc>
            </a:pPr>
            <a:endParaRPr lang="en-US" altLang="en-US" sz="2000"/>
          </a:p>
          <a:p>
            <a:pPr>
              <a:lnSpc>
                <a:spcPct val="80000"/>
              </a:lnSpc>
            </a:pPr>
            <a:r>
              <a:rPr lang="en-US" altLang="en-US" sz="2000"/>
              <a:t>Require justification</a:t>
            </a:r>
          </a:p>
          <a:p>
            <a:pPr>
              <a:lnSpc>
                <a:spcPct val="80000"/>
              </a:lnSpc>
            </a:pPr>
            <a:endParaRPr lang="en-US" altLang="en-US" sz="2000"/>
          </a:p>
          <a:p>
            <a:pPr>
              <a:lnSpc>
                <a:spcPct val="80000"/>
              </a:lnSpc>
            </a:pPr>
            <a:r>
              <a:rPr lang="en-US" altLang="en-US" sz="2000"/>
              <a:t>End discussion</a:t>
            </a:r>
          </a:p>
          <a:p>
            <a:pPr>
              <a:lnSpc>
                <a:spcPct val="80000"/>
              </a:lnSpc>
            </a:pPr>
            <a:endParaRPr lang="en-US" altLang="en-US" sz="1800"/>
          </a:p>
        </p:txBody>
      </p:sp>
      <p:sp>
        <p:nvSpPr>
          <p:cNvPr id="495621" name="Rectangle 4">
            <a:extLst>
              <a:ext uri="{FF2B5EF4-FFF2-40B4-BE49-F238E27FC236}">
                <a16:creationId xmlns:a16="http://schemas.microsoft.com/office/drawing/2014/main" id="{27281258-05E1-431E-A0ED-4873C6D8FEDF}"/>
              </a:ext>
            </a:extLst>
          </p:cNvPr>
          <p:cNvSpPr>
            <a:spLocks noGrp="1" noChangeArrowheads="1"/>
          </p:cNvSpPr>
          <p:nvPr>
            <p:ph type="body" sz="half" idx="2"/>
          </p:nvPr>
        </p:nvSpPr>
        <p:spPr>
          <a:xfrm>
            <a:off x="4652963" y="1600200"/>
            <a:ext cx="4033837" cy="4495800"/>
          </a:xfrm>
        </p:spPr>
        <p:txBody>
          <a:bodyPr/>
          <a:lstStyle/>
          <a:p>
            <a:pPr>
              <a:lnSpc>
                <a:spcPct val="80000"/>
              </a:lnSpc>
              <a:buFontTx/>
              <a:buNone/>
            </a:pPr>
            <a:r>
              <a:rPr lang="en-US" altLang="en-US" sz="2500" u="sng"/>
              <a:t>Interests</a:t>
            </a:r>
          </a:p>
          <a:p>
            <a:pPr>
              <a:lnSpc>
                <a:spcPct val="80000"/>
              </a:lnSpc>
              <a:buFontTx/>
              <a:buNone/>
            </a:pPr>
            <a:endParaRPr lang="en-US" altLang="en-US" sz="2500" u="sng"/>
          </a:p>
          <a:p>
            <a:pPr>
              <a:lnSpc>
                <a:spcPct val="80000"/>
              </a:lnSpc>
            </a:pPr>
            <a:r>
              <a:rPr lang="en-US" altLang="en-US" sz="2100"/>
              <a:t>Why a particular solution is preferred</a:t>
            </a:r>
          </a:p>
          <a:p>
            <a:pPr>
              <a:lnSpc>
                <a:spcPct val="80000"/>
              </a:lnSpc>
            </a:pPr>
            <a:endParaRPr lang="en-US" altLang="en-US" sz="2100"/>
          </a:p>
          <a:p>
            <a:pPr>
              <a:lnSpc>
                <a:spcPct val="80000"/>
              </a:lnSpc>
            </a:pPr>
            <a:r>
              <a:rPr lang="en-US" altLang="en-US" sz="2100"/>
              <a:t>Reasons underlying positions</a:t>
            </a:r>
          </a:p>
          <a:p>
            <a:pPr>
              <a:lnSpc>
                <a:spcPct val="80000"/>
              </a:lnSpc>
            </a:pPr>
            <a:endParaRPr lang="en-US" altLang="en-US" sz="2100"/>
          </a:p>
          <a:p>
            <a:pPr>
              <a:lnSpc>
                <a:spcPct val="80000"/>
              </a:lnSpc>
            </a:pPr>
            <a:r>
              <a:rPr lang="en-US" altLang="en-US" sz="2100"/>
              <a:t>Require explanation not justification</a:t>
            </a:r>
          </a:p>
          <a:p>
            <a:pPr>
              <a:lnSpc>
                <a:spcPct val="80000"/>
              </a:lnSpc>
            </a:pPr>
            <a:endParaRPr lang="en-US" altLang="en-US" sz="2100"/>
          </a:p>
          <a:p>
            <a:pPr>
              <a:lnSpc>
                <a:spcPct val="80000"/>
              </a:lnSpc>
            </a:pPr>
            <a:r>
              <a:rPr lang="en-US" altLang="en-US" sz="2100"/>
              <a:t>Start discussion</a:t>
            </a:r>
          </a:p>
        </p:txBody>
      </p:sp>
      <p:sp>
        <p:nvSpPr>
          <p:cNvPr id="6" name="Footer Placeholder 2">
            <a:extLst>
              <a:ext uri="{FF2B5EF4-FFF2-40B4-BE49-F238E27FC236}">
                <a16:creationId xmlns:a16="http://schemas.microsoft.com/office/drawing/2014/main" id="{B9A2BFBA-716D-49B4-B585-6807057B9BE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F880F97-A964-42ED-9F81-877861BD602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52C1A16-7867-4A96-BDB1-8E2130535A7E}" type="slidenum">
              <a:rPr lang="en-US" altLang="en-US" smtClean="0"/>
              <a:pPr>
                <a:defRPr/>
              </a:pPr>
              <a:t>302</a:t>
            </a:fld>
            <a:endParaRPr lang="en-US" altLang="en-US"/>
          </a:p>
        </p:txBody>
      </p:sp>
      <p:sp>
        <p:nvSpPr>
          <p:cNvPr id="164866" name="Rectangle 2">
            <a:extLst>
              <a:ext uri="{FF2B5EF4-FFF2-40B4-BE49-F238E27FC236}">
                <a16:creationId xmlns:a16="http://schemas.microsoft.com/office/drawing/2014/main" id="{559D5336-8D4F-44CC-9B9C-5D9AB056B683}"/>
              </a:ext>
            </a:extLst>
          </p:cNvPr>
          <p:cNvSpPr>
            <a:spLocks noGrp="1" noChangeArrowheads="1"/>
          </p:cNvSpPr>
          <p:nvPr>
            <p:ph type="title"/>
          </p:nvPr>
        </p:nvSpPr>
        <p:spPr>
          <a:xfrm>
            <a:off x="457200" y="-36513"/>
            <a:ext cx="8229600" cy="1143001"/>
          </a:xfrm>
        </p:spPr>
        <p:txBody>
          <a:bodyPr/>
          <a:lstStyle/>
          <a:p>
            <a:pPr>
              <a:defRPr/>
            </a:pPr>
            <a:r>
              <a:rPr lang="en-US" altLang="en-US" dirty="0"/>
              <a:t>Interests…..communicated</a:t>
            </a:r>
          </a:p>
        </p:txBody>
      </p:sp>
      <p:sp>
        <p:nvSpPr>
          <p:cNvPr id="497668" name="Rectangle 3">
            <a:extLst>
              <a:ext uri="{FF2B5EF4-FFF2-40B4-BE49-F238E27FC236}">
                <a16:creationId xmlns:a16="http://schemas.microsoft.com/office/drawing/2014/main" id="{6BAE7821-6194-4E3F-9BF6-B609794E50D3}"/>
              </a:ext>
            </a:extLst>
          </p:cNvPr>
          <p:cNvSpPr>
            <a:spLocks noGrp="1" noChangeArrowheads="1"/>
          </p:cNvSpPr>
          <p:nvPr>
            <p:ph type="body" idx="1"/>
          </p:nvPr>
        </p:nvSpPr>
        <p:spPr>
          <a:xfrm>
            <a:off x="685800" y="1752600"/>
            <a:ext cx="8001000" cy="4343400"/>
          </a:xfrm>
        </p:spPr>
        <p:txBody>
          <a:bodyPr/>
          <a:lstStyle/>
          <a:p>
            <a:pPr>
              <a:buFontTx/>
              <a:buNone/>
            </a:pPr>
            <a:r>
              <a:rPr lang="en-US" altLang="en-US" sz="2600"/>
              <a:t>“What I’m trying to do here is…..”</a:t>
            </a:r>
          </a:p>
          <a:p>
            <a:pPr>
              <a:buFontTx/>
              <a:buNone/>
            </a:pPr>
            <a:endParaRPr lang="en-US" altLang="en-US" sz="2600"/>
          </a:p>
          <a:p>
            <a:pPr>
              <a:buFontTx/>
              <a:buNone/>
            </a:pPr>
            <a:r>
              <a:rPr lang="en-US" altLang="en-US" sz="2600"/>
              <a:t>“I have to do X because….”</a:t>
            </a:r>
          </a:p>
          <a:p>
            <a:pPr>
              <a:buFontTx/>
              <a:buNone/>
            </a:pPr>
            <a:endParaRPr lang="en-US" altLang="en-US" sz="2600"/>
          </a:p>
          <a:p>
            <a:pPr>
              <a:buFontTx/>
              <a:buNone/>
            </a:pPr>
            <a:r>
              <a:rPr lang="en-US" altLang="en-US" sz="2600"/>
              <a:t>“I cannot do X because…..”</a:t>
            </a:r>
          </a:p>
          <a:p>
            <a:pPr>
              <a:buFontTx/>
              <a:buNone/>
            </a:pPr>
            <a:endParaRPr lang="en-US" altLang="en-US" sz="2600"/>
          </a:p>
          <a:p>
            <a:pPr>
              <a:buFontTx/>
              <a:buNone/>
            </a:pPr>
            <a:r>
              <a:rPr lang="en-US" altLang="en-US" sz="2600"/>
              <a:t>“I’m really concerned about….”</a:t>
            </a:r>
          </a:p>
          <a:p>
            <a:endParaRPr lang="en-US" altLang="en-US" sz="2600"/>
          </a:p>
        </p:txBody>
      </p:sp>
      <p:sp>
        <p:nvSpPr>
          <p:cNvPr id="5" name="Footer Placeholder 2">
            <a:extLst>
              <a:ext uri="{FF2B5EF4-FFF2-40B4-BE49-F238E27FC236}">
                <a16:creationId xmlns:a16="http://schemas.microsoft.com/office/drawing/2014/main" id="{8AE0AB19-0982-4801-9500-3FEDFDB9871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937758BE-C994-4613-B3A9-3FDDAC32AE9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F2EAD3C-0FB4-469D-9435-90E76F6F844C}" type="slidenum">
              <a:rPr lang="en-US" altLang="en-US" smtClean="0"/>
              <a:pPr>
                <a:defRPr/>
              </a:pPr>
              <a:t>303</a:t>
            </a:fld>
            <a:endParaRPr lang="en-US" altLang="en-US"/>
          </a:p>
        </p:txBody>
      </p:sp>
      <p:sp>
        <p:nvSpPr>
          <p:cNvPr id="166914" name="Rectangle 2">
            <a:extLst>
              <a:ext uri="{FF2B5EF4-FFF2-40B4-BE49-F238E27FC236}">
                <a16:creationId xmlns:a16="http://schemas.microsoft.com/office/drawing/2014/main" id="{7FB86937-5410-42BF-BD68-C8B2C9960370}"/>
              </a:ext>
            </a:extLst>
          </p:cNvPr>
          <p:cNvSpPr>
            <a:spLocks noGrp="1" noChangeArrowheads="1"/>
          </p:cNvSpPr>
          <p:nvPr>
            <p:ph type="title"/>
          </p:nvPr>
        </p:nvSpPr>
        <p:spPr>
          <a:xfrm>
            <a:off x="-28575" y="0"/>
            <a:ext cx="9144000" cy="1143000"/>
          </a:xfrm>
        </p:spPr>
        <p:txBody>
          <a:bodyPr/>
          <a:lstStyle/>
          <a:p>
            <a:pPr>
              <a:defRPr/>
            </a:pPr>
            <a:r>
              <a:rPr lang="en-US" altLang="en-US" dirty="0"/>
              <a:t>   Interests</a:t>
            </a:r>
          </a:p>
        </p:txBody>
      </p:sp>
      <p:sp>
        <p:nvSpPr>
          <p:cNvPr id="499716" name="Rectangle 3">
            <a:extLst>
              <a:ext uri="{FF2B5EF4-FFF2-40B4-BE49-F238E27FC236}">
                <a16:creationId xmlns:a16="http://schemas.microsoft.com/office/drawing/2014/main" id="{AA063D29-AAB5-4FDD-98F1-3F809DBA1078}"/>
              </a:ext>
            </a:extLst>
          </p:cNvPr>
          <p:cNvSpPr>
            <a:spLocks noGrp="1" noChangeArrowheads="1"/>
          </p:cNvSpPr>
          <p:nvPr>
            <p:ph type="body" sz="half" idx="1"/>
          </p:nvPr>
        </p:nvSpPr>
        <p:spPr>
          <a:xfrm>
            <a:off x="762000" y="1600200"/>
            <a:ext cx="4033838" cy="4495800"/>
          </a:xfrm>
        </p:spPr>
        <p:txBody>
          <a:bodyPr/>
          <a:lstStyle/>
          <a:p>
            <a:pPr>
              <a:lnSpc>
                <a:spcPct val="90000"/>
              </a:lnSpc>
            </a:pPr>
            <a:r>
              <a:rPr lang="en-US" altLang="en-US" sz="2400"/>
              <a:t>Examining the prioritization of interests highlights areas of mutual gain </a:t>
            </a:r>
          </a:p>
          <a:p>
            <a:pPr>
              <a:lnSpc>
                <a:spcPct val="90000"/>
              </a:lnSpc>
            </a:pPr>
            <a:endParaRPr lang="en-US" altLang="en-US" sz="2400"/>
          </a:p>
          <a:p>
            <a:pPr>
              <a:lnSpc>
                <a:spcPct val="90000"/>
              </a:lnSpc>
            </a:pPr>
            <a:r>
              <a:rPr lang="en-US" altLang="en-US" sz="2400"/>
              <a:t>Exchange a low priority for you to meet a high priority for your counterpart</a:t>
            </a:r>
          </a:p>
          <a:p>
            <a:pPr>
              <a:lnSpc>
                <a:spcPct val="90000"/>
              </a:lnSpc>
            </a:pPr>
            <a:endParaRPr lang="en-US" altLang="en-US" sz="2400"/>
          </a:p>
        </p:txBody>
      </p:sp>
      <p:pic>
        <p:nvPicPr>
          <p:cNvPr id="499717" name="Picture 4" descr="examine">
            <a:hlinkClick r:id="rId3"/>
            <a:extLst>
              <a:ext uri="{FF2B5EF4-FFF2-40B4-BE49-F238E27FC236}">
                <a16:creationId xmlns:a16="http://schemas.microsoft.com/office/drawing/2014/main" id="{B3B60EFD-98D3-4D16-9E55-6B703DDAF20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27650" y="1981200"/>
            <a:ext cx="2286000" cy="25908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Footer Placeholder 2">
            <a:extLst>
              <a:ext uri="{FF2B5EF4-FFF2-40B4-BE49-F238E27FC236}">
                <a16:creationId xmlns:a16="http://schemas.microsoft.com/office/drawing/2014/main" id="{F8119985-81DC-47FC-AEB8-3F90B9722A3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CA105E97-BC5A-490D-A7C3-622A13DE663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66A7D53-CBEC-4E13-99D1-1F747C6FB50D}" type="slidenum">
              <a:rPr lang="en-US" altLang="en-US" smtClean="0"/>
              <a:pPr>
                <a:defRPr/>
              </a:pPr>
              <a:t>304</a:t>
            </a:fld>
            <a:endParaRPr lang="en-US" altLang="en-US"/>
          </a:p>
        </p:txBody>
      </p:sp>
      <p:sp>
        <p:nvSpPr>
          <p:cNvPr id="168962" name="Rectangle 2">
            <a:extLst>
              <a:ext uri="{FF2B5EF4-FFF2-40B4-BE49-F238E27FC236}">
                <a16:creationId xmlns:a16="http://schemas.microsoft.com/office/drawing/2014/main" id="{B9840858-3340-4870-B88C-45CFA087C513}"/>
              </a:ext>
            </a:extLst>
          </p:cNvPr>
          <p:cNvSpPr>
            <a:spLocks noGrp="1" noChangeArrowheads="1"/>
          </p:cNvSpPr>
          <p:nvPr>
            <p:ph type="title"/>
          </p:nvPr>
        </p:nvSpPr>
        <p:spPr/>
        <p:txBody>
          <a:bodyPr/>
          <a:lstStyle/>
          <a:p>
            <a:pPr>
              <a:defRPr/>
            </a:pPr>
            <a:r>
              <a:rPr lang="en-US" altLang="en-US" dirty="0"/>
              <a:t>Does Where You Stand Depend on Where You Sit?</a:t>
            </a:r>
          </a:p>
        </p:txBody>
      </p:sp>
      <p:sp>
        <p:nvSpPr>
          <p:cNvPr id="501764" name="Rectangle 3">
            <a:extLst>
              <a:ext uri="{FF2B5EF4-FFF2-40B4-BE49-F238E27FC236}">
                <a16:creationId xmlns:a16="http://schemas.microsoft.com/office/drawing/2014/main" id="{E3CC7A68-624F-4F7A-96E8-AB5A4BA14DF2}"/>
              </a:ext>
            </a:extLst>
          </p:cNvPr>
          <p:cNvSpPr>
            <a:spLocks noGrp="1" noChangeArrowheads="1"/>
          </p:cNvSpPr>
          <p:nvPr>
            <p:ph type="body" sz="half" idx="1"/>
          </p:nvPr>
        </p:nvSpPr>
        <p:spPr>
          <a:xfrm>
            <a:off x="609600" y="1905000"/>
            <a:ext cx="4230688" cy="4114800"/>
          </a:xfrm>
        </p:spPr>
        <p:txBody>
          <a:bodyPr/>
          <a:lstStyle/>
          <a:p>
            <a:pPr>
              <a:buFontTx/>
              <a:buNone/>
            </a:pPr>
            <a:r>
              <a:rPr lang="en-US" altLang="en-US" sz="2400"/>
              <a:t>            Union</a:t>
            </a:r>
          </a:p>
          <a:p>
            <a:r>
              <a:rPr lang="en-US" altLang="en-US" sz="2400"/>
              <a:t>Equal Treatment</a:t>
            </a:r>
          </a:p>
          <a:p>
            <a:r>
              <a:rPr lang="en-US" altLang="en-US" sz="2400"/>
              <a:t>Democratic decision-making</a:t>
            </a:r>
          </a:p>
          <a:p>
            <a:r>
              <a:rPr lang="en-US" altLang="en-US" sz="2400"/>
              <a:t>Challenge authority</a:t>
            </a:r>
          </a:p>
          <a:p>
            <a:r>
              <a:rPr lang="en-US" altLang="en-US" sz="2400"/>
              <a:t>Mutual protection</a:t>
            </a:r>
          </a:p>
          <a:p>
            <a:r>
              <a:rPr lang="en-US" altLang="en-US" sz="2400"/>
              <a:t>Security</a:t>
            </a:r>
          </a:p>
          <a:p>
            <a:r>
              <a:rPr lang="en-US" altLang="en-US" sz="2400"/>
              <a:t>Past practice</a:t>
            </a:r>
          </a:p>
          <a:p>
            <a:r>
              <a:rPr lang="en-US" altLang="en-US" sz="2400"/>
              <a:t>Guarantees</a:t>
            </a:r>
          </a:p>
        </p:txBody>
      </p:sp>
      <p:sp>
        <p:nvSpPr>
          <p:cNvPr id="501765" name="Rectangle 4">
            <a:extLst>
              <a:ext uri="{FF2B5EF4-FFF2-40B4-BE49-F238E27FC236}">
                <a16:creationId xmlns:a16="http://schemas.microsoft.com/office/drawing/2014/main" id="{86B4A240-F1D1-48A2-B89D-DC52AC705966}"/>
              </a:ext>
            </a:extLst>
          </p:cNvPr>
          <p:cNvSpPr>
            <a:spLocks noGrp="1" noChangeArrowheads="1"/>
          </p:cNvSpPr>
          <p:nvPr>
            <p:ph type="body" sz="half" idx="2"/>
          </p:nvPr>
        </p:nvSpPr>
        <p:spPr>
          <a:xfrm>
            <a:off x="4672013" y="1905000"/>
            <a:ext cx="4033837" cy="4038600"/>
          </a:xfrm>
        </p:spPr>
        <p:txBody>
          <a:bodyPr/>
          <a:lstStyle/>
          <a:p>
            <a:pPr>
              <a:buFontTx/>
              <a:buNone/>
            </a:pPr>
            <a:r>
              <a:rPr lang="en-US" altLang="en-US" sz="2400"/>
              <a:t>          Management </a:t>
            </a:r>
          </a:p>
          <a:p>
            <a:r>
              <a:rPr lang="en-US" altLang="en-US" sz="2400"/>
              <a:t>Hierarchical</a:t>
            </a:r>
          </a:p>
          <a:p>
            <a:r>
              <a:rPr lang="en-US" altLang="en-US" sz="2400"/>
              <a:t>Factual decision-making</a:t>
            </a:r>
          </a:p>
          <a:p>
            <a:r>
              <a:rPr lang="en-US" altLang="en-US" sz="2400"/>
              <a:t>Control individuality and competition</a:t>
            </a:r>
          </a:p>
          <a:p>
            <a:r>
              <a:rPr lang="en-US" altLang="en-US" sz="2400"/>
              <a:t>Performance</a:t>
            </a:r>
          </a:p>
          <a:p>
            <a:r>
              <a:rPr lang="en-US" altLang="en-US" sz="2400"/>
              <a:t>Efficiency</a:t>
            </a:r>
          </a:p>
          <a:p>
            <a:r>
              <a:rPr lang="en-US" altLang="en-US" sz="2400"/>
              <a:t>Ambiguity</a:t>
            </a:r>
          </a:p>
          <a:p>
            <a:r>
              <a:rPr lang="en-US" altLang="en-US" sz="2400"/>
              <a:t>Flexibility</a:t>
            </a:r>
          </a:p>
          <a:p>
            <a:pPr>
              <a:buFontTx/>
              <a:buNone/>
            </a:pPr>
            <a:endParaRPr lang="en-US" altLang="en-US" sz="2400"/>
          </a:p>
        </p:txBody>
      </p:sp>
      <p:sp>
        <p:nvSpPr>
          <p:cNvPr id="6" name="Footer Placeholder 2">
            <a:extLst>
              <a:ext uri="{FF2B5EF4-FFF2-40B4-BE49-F238E27FC236}">
                <a16:creationId xmlns:a16="http://schemas.microsoft.com/office/drawing/2014/main" id="{D9820709-F0A4-4B7E-9535-6D338BECC72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8F2AC12-BA9C-48A0-8626-29F93FA85C9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77338C3-5711-41AD-B71D-6708D30DD3CC}" type="slidenum">
              <a:rPr lang="en-US" altLang="en-US" smtClean="0"/>
              <a:pPr>
                <a:defRPr/>
              </a:pPr>
              <a:t>305</a:t>
            </a:fld>
            <a:endParaRPr lang="en-US" altLang="en-US"/>
          </a:p>
        </p:txBody>
      </p:sp>
      <p:pic>
        <p:nvPicPr>
          <p:cNvPr id="171010" name="Picture 2" descr="Click To Download">
            <a:extLst>
              <a:ext uri="{FF2B5EF4-FFF2-40B4-BE49-F238E27FC236}">
                <a16:creationId xmlns:a16="http://schemas.microsoft.com/office/drawing/2014/main" id="{A168607F-2D64-44E4-AB6A-E75E2560F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2816225"/>
            <a:ext cx="1920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Rectangle 3">
            <a:extLst>
              <a:ext uri="{FF2B5EF4-FFF2-40B4-BE49-F238E27FC236}">
                <a16:creationId xmlns:a16="http://schemas.microsoft.com/office/drawing/2014/main" id="{1DEC08BB-333F-4838-9BA0-3702C7147876}"/>
              </a:ext>
            </a:extLst>
          </p:cNvPr>
          <p:cNvSpPr>
            <a:spLocks noGrp="1" noChangeArrowheads="1"/>
          </p:cNvSpPr>
          <p:nvPr>
            <p:ph type="title"/>
          </p:nvPr>
        </p:nvSpPr>
        <p:spPr>
          <a:xfrm>
            <a:off x="0" y="26988"/>
            <a:ext cx="9144000" cy="1143000"/>
          </a:xfrm>
        </p:spPr>
        <p:txBody>
          <a:bodyPr/>
          <a:lstStyle/>
          <a:p>
            <a:pPr>
              <a:defRPr/>
            </a:pPr>
            <a:r>
              <a:rPr lang="en-US" altLang="en-US" dirty="0"/>
              <a:t>Options for Mutual Gain</a:t>
            </a:r>
          </a:p>
        </p:txBody>
      </p:sp>
      <p:sp>
        <p:nvSpPr>
          <p:cNvPr id="503813" name="Rectangle 4">
            <a:extLst>
              <a:ext uri="{FF2B5EF4-FFF2-40B4-BE49-F238E27FC236}">
                <a16:creationId xmlns:a16="http://schemas.microsoft.com/office/drawing/2014/main" id="{8C270D90-53AC-4829-9620-8E9F86CCEEB7}"/>
              </a:ext>
            </a:extLst>
          </p:cNvPr>
          <p:cNvSpPr>
            <a:spLocks noGrp="1" noChangeArrowheads="1"/>
          </p:cNvSpPr>
          <p:nvPr>
            <p:ph type="body" idx="1"/>
          </p:nvPr>
        </p:nvSpPr>
        <p:spPr>
          <a:xfrm>
            <a:off x="685800" y="1965325"/>
            <a:ext cx="7772400" cy="1700213"/>
          </a:xfrm>
        </p:spPr>
        <p:txBody>
          <a:bodyPr/>
          <a:lstStyle/>
          <a:p>
            <a:pPr marL="285750" indent="-285750"/>
            <a:r>
              <a:rPr lang="en-US" altLang="en-US" sz="2600"/>
              <a:t>Recognize there can be &gt; 1 option</a:t>
            </a:r>
          </a:p>
          <a:p>
            <a:pPr marL="285750" indent="-285750"/>
            <a:endParaRPr lang="en-US" altLang="en-US" sz="2600"/>
          </a:p>
          <a:p>
            <a:pPr marL="285750" indent="-285750"/>
            <a:r>
              <a:rPr lang="en-US" altLang="en-US" sz="2600"/>
              <a:t>Expand the pie</a:t>
            </a:r>
          </a:p>
        </p:txBody>
      </p:sp>
      <p:sp>
        <p:nvSpPr>
          <p:cNvPr id="6" name="Footer Placeholder 2">
            <a:extLst>
              <a:ext uri="{FF2B5EF4-FFF2-40B4-BE49-F238E27FC236}">
                <a16:creationId xmlns:a16="http://schemas.microsoft.com/office/drawing/2014/main" id="{32EE6E5D-F66F-40ED-BDDE-C756FAB431A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7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25608B66-07EC-4E54-A7D3-E9253FA1928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A9147D0-EC1C-46F5-8176-FBE5C4682ED0}" type="slidenum">
              <a:rPr lang="en-US" altLang="en-US" smtClean="0"/>
              <a:pPr>
                <a:defRPr/>
              </a:pPr>
              <a:t>306</a:t>
            </a:fld>
            <a:endParaRPr lang="en-US" altLang="en-US"/>
          </a:p>
        </p:txBody>
      </p:sp>
      <p:sp>
        <p:nvSpPr>
          <p:cNvPr id="173058" name="Rectangle 2">
            <a:extLst>
              <a:ext uri="{FF2B5EF4-FFF2-40B4-BE49-F238E27FC236}">
                <a16:creationId xmlns:a16="http://schemas.microsoft.com/office/drawing/2014/main" id="{CCA3ECA6-087F-413C-B1FA-FCCA941B9135}"/>
              </a:ext>
            </a:extLst>
          </p:cNvPr>
          <p:cNvSpPr>
            <a:spLocks noGrp="1" noChangeArrowheads="1"/>
          </p:cNvSpPr>
          <p:nvPr>
            <p:ph type="title"/>
          </p:nvPr>
        </p:nvSpPr>
        <p:spPr>
          <a:xfrm>
            <a:off x="457200" y="0"/>
            <a:ext cx="8229600" cy="1143000"/>
          </a:xfrm>
        </p:spPr>
        <p:txBody>
          <a:bodyPr/>
          <a:lstStyle/>
          <a:p>
            <a:pPr>
              <a:defRPr/>
            </a:pPr>
            <a:r>
              <a:rPr lang="en-US" altLang="en-US" dirty="0"/>
              <a:t>Options for Mutual Gain</a:t>
            </a:r>
          </a:p>
        </p:txBody>
      </p:sp>
      <p:sp>
        <p:nvSpPr>
          <p:cNvPr id="505860" name="Rectangle 3">
            <a:extLst>
              <a:ext uri="{FF2B5EF4-FFF2-40B4-BE49-F238E27FC236}">
                <a16:creationId xmlns:a16="http://schemas.microsoft.com/office/drawing/2014/main" id="{F146C33E-3468-4E84-8D56-40DA5011A635}"/>
              </a:ext>
            </a:extLst>
          </p:cNvPr>
          <p:cNvSpPr>
            <a:spLocks noGrp="1" noChangeArrowheads="1"/>
          </p:cNvSpPr>
          <p:nvPr>
            <p:ph type="body" sz="half" idx="1"/>
          </p:nvPr>
        </p:nvSpPr>
        <p:spPr>
          <a:xfrm>
            <a:off x="990600" y="1481138"/>
            <a:ext cx="4033838" cy="4495800"/>
          </a:xfrm>
        </p:spPr>
        <p:txBody>
          <a:bodyPr/>
          <a:lstStyle/>
          <a:p>
            <a:pPr>
              <a:lnSpc>
                <a:spcPct val="80000"/>
              </a:lnSpc>
            </a:pPr>
            <a:r>
              <a:rPr lang="en-US" altLang="en-US" sz="2400"/>
              <a:t>Look for ways to work together </a:t>
            </a:r>
          </a:p>
          <a:p>
            <a:pPr>
              <a:lnSpc>
                <a:spcPct val="80000"/>
              </a:lnSpc>
            </a:pPr>
            <a:endParaRPr lang="en-US" altLang="en-US" sz="2400"/>
          </a:p>
          <a:p>
            <a:pPr>
              <a:lnSpc>
                <a:spcPct val="80000"/>
              </a:lnSpc>
            </a:pPr>
            <a:r>
              <a:rPr lang="en-US" altLang="en-US" sz="2400"/>
              <a:t>Find value in differences</a:t>
            </a:r>
          </a:p>
          <a:p>
            <a:pPr>
              <a:lnSpc>
                <a:spcPct val="80000"/>
              </a:lnSpc>
            </a:pPr>
            <a:endParaRPr lang="en-US" altLang="en-US" sz="2400"/>
          </a:p>
          <a:p>
            <a:pPr>
              <a:lnSpc>
                <a:spcPct val="80000"/>
              </a:lnSpc>
            </a:pPr>
            <a:r>
              <a:rPr lang="en-US" altLang="en-US" sz="2400"/>
              <a:t>Common sources of differences:</a:t>
            </a:r>
          </a:p>
          <a:p>
            <a:pPr lvl="1">
              <a:lnSpc>
                <a:spcPct val="80000"/>
              </a:lnSpc>
            </a:pPr>
            <a:r>
              <a:rPr lang="en-US" altLang="en-US" sz="2000"/>
              <a:t>Risk</a:t>
            </a:r>
          </a:p>
          <a:p>
            <a:pPr lvl="1">
              <a:lnSpc>
                <a:spcPct val="80000"/>
              </a:lnSpc>
            </a:pPr>
            <a:r>
              <a:rPr lang="en-US" altLang="en-US" sz="2000"/>
              <a:t>Timing</a:t>
            </a:r>
          </a:p>
          <a:p>
            <a:pPr lvl="1">
              <a:lnSpc>
                <a:spcPct val="80000"/>
              </a:lnSpc>
            </a:pPr>
            <a:r>
              <a:rPr lang="en-US" altLang="en-US" sz="2000"/>
              <a:t>Perceptions</a:t>
            </a:r>
          </a:p>
          <a:p>
            <a:pPr lvl="1">
              <a:lnSpc>
                <a:spcPct val="80000"/>
              </a:lnSpc>
            </a:pPr>
            <a:r>
              <a:rPr lang="en-US" altLang="en-US" sz="2000"/>
              <a:t>Marginal value of the same item</a:t>
            </a:r>
          </a:p>
          <a:p>
            <a:pPr>
              <a:lnSpc>
                <a:spcPct val="80000"/>
              </a:lnSpc>
            </a:pPr>
            <a:endParaRPr lang="en-US" altLang="en-US" sz="2400"/>
          </a:p>
        </p:txBody>
      </p:sp>
      <p:pic>
        <p:nvPicPr>
          <p:cNvPr id="505861" name="Picture 4" descr="HELPUP">
            <a:extLst>
              <a:ext uri="{FF2B5EF4-FFF2-40B4-BE49-F238E27FC236}">
                <a16:creationId xmlns:a16="http://schemas.microsoft.com/office/drawing/2014/main" id="{EC70B17C-EB64-4FC9-9987-63961536927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981200"/>
            <a:ext cx="2143125" cy="327342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Footer Placeholder 2">
            <a:extLst>
              <a:ext uri="{FF2B5EF4-FFF2-40B4-BE49-F238E27FC236}">
                <a16:creationId xmlns:a16="http://schemas.microsoft.com/office/drawing/2014/main" id="{26D3B9A6-0B5D-4B86-9003-76F8E1240A0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3DDA8BFC-BEE9-4F9F-B138-C37CD8EA935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9380D3B-418A-4874-8B9D-9900E326FB5A}" type="slidenum">
              <a:rPr lang="en-US" altLang="en-US" smtClean="0"/>
              <a:pPr>
                <a:defRPr/>
              </a:pPr>
              <a:t>307</a:t>
            </a:fld>
            <a:endParaRPr lang="en-US" altLang="en-US"/>
          </a:p>
        </p:txBody>
      </p:sp>
      <p:sp>
        <p:nvSpPr>
          <p:cNvPr id="175106" name="Rectangle 2">
            <a:extLst>
              <a:ext uri="{FF2B5EF4-FFF2-40B4-BE49-F238E27FC236}">
                <a16:creationId xmlns:a16="http://schemas.microsoft.com/office/drawing/2014/main" id="{AE225B2D-645B-4A4A-A0B6-9C55C10AC9EF}"/>
              </a:ext>
            </a:extLst>
          </p:cNvPr>
          <p:cNvSpPr>
            <a:spLocks noGrp="1" noChangeArrowheads="1"/>
          </p:cNvSpPr>
          <p:nvPr>
            <p:ph type="title"/>
          </p:nvPr>
        </p:nvSpPr>
        <p:spPr>
          <a:xfrm>
            <a:off x="474663" y="34925"/>
            <a:ext cx="8229600" cy="1143000"/>
          </a:xfrm>
        </p:spPr>
        <p:txBody>
          <a:bodyPr/>
          <a:lstStyle/>
          <a:p>
            <a:pPr>
              <a:defRPr/>
            </a:pPr>
            <a:r>
              <a:rPr lang="en-US" altLang="en-US" dirty="0"/>
              <a:t>Options for Mutual Gain</a:t>
            </a:r>
          </a:p>
        </p:txBody>
      </p:sp>
      <p:sp>
        <p:nvSpPr>
          <p:cNvPr id="507908" name="Rectangle 3">
            <a:extLst>
              <a:ext uri="{FF2B5EF4-FFF2-40B4-BE49-F238E27FC236}">
                <a16:creationId xmlns:a16="http://schemas.microsoft.com/office/drawing/2014/main" id="{741113A3-5048-44BC-B302-C071EF56F15A}"/>
              </a:ext>
            </a:extLst>
          </p:cNvPr>
          <p:cNvSpPr>
            <a:spLocks noGrp="1" noChangeArrowheads="1"/>
          </p:cNvSpPr>
          <p:nvPr>
            <p:ph type="body" sz="half" idx="1"/>
          </p:nvPr>
        </p:nvSpPr>
        <p:spPr>
          <a:xfrm>
            <a:off x="685800" y="1598613"/>
            <a:ext cx="4033838" cy="4495800"/>
          </a:xfrm>
        </p:spPr>
        <p:txBody>
          <a:bodyPr/>
          <a:lstStyle/>
          <a:p>
            <a:pPr>
              <a:lnSpc>
                <a:spcPct val="90000"/>
              </a:lnSpc>
            </a:pPr>
            <a:r>
              <a:rPr lang="en-US" altLang="en-US" sz="2000"/>
              <a:t>Brainstorm possible solutions together</a:t>
            </a:r>
          </a:p>
          <a:p>
            <a:pPr>
              <a:lnSpc>
                <a:spcPct val="90000"/>
              </a:lnSpc>
            </a:pPr>
            <a:endParaRPr lang="en-US" altLang="en-US" sz="2000"/>
          </a:p>
          <a:p>
            <a:pPr>
              <a:lnSpc>
                <a:spcPct val="90000"/>
              </a:lnSpc>
            </a:pPr>
            <a:r>
              <a:rPr lang="en-US" altLang="en-US" sz="2000"/>
              <a:t>Consider options for joint benefit</a:t>
            </a:r>
          </a:p>
          <a:p>
            <a:pPr>
              <a:lnSpc>
                <a:spcPct val="90000"/>
              </a:lnSpc>
            </a:pPr>
            <a:endParaRPr lang="en-US" altLang="en-US" sz="2000"/>
          </a:p>
          <a:p>
            <a:pPr>
              <a:lnSpc>
                <a:spcPct val="90000"/>
              </a:lnSpc>
            </a:pPr>
            <a:r>
              <a:rPr lang="en-US" altLang="en-US" sz="2000"/>
              <a:t>Create what neither of you could do on your own</a:t>
            </a:r>
          </a:p>
          <a:p>
            <a:pPr>
              <a:lnSpc>
                <a:spcPct val="90000"/>
              </a:lnSpc>
            </a:pPr>
            <a:endParaRPr lang="en-US" altLang="en-US" sz="2000"/>
          </a:p>
          <a:p>
            <a:pPr>
              <a:lnSpc>
                <a:spcPct val="90000"/>
              </a:lnSpc>
            </a:pPr>
            <a:r>
              <a:rPr lang="en-US" altLang="en-US" sz="2000"/>
              <a:t>Look for possible trade-offs that can turn potential into reality</a:t>
            </a:r>
          </a:p>
          <a:p>
            <a:pPr>
              <a:lnSpc>
                <a:spcPct val="90000"/>
              </a:lnSpc>
            </a:pPr>
            <a:endParaRPr lang="en-US" altLang="en-US" sz="2000"/>
          </a:p>
        </p:txBody>
      </p:sp>
      <p:pic>
        <p:nvPicPr>
          <p:cNvPr id="507909" name="Picture 4">
            <a:extLst>
              <a:ext uri="{FF2B5EF4-FFF2-40B4-BE49-F238E27FC236}">
                <a16:creationId xmlns:a16="http://schemas.microsoft.com/office/drawing/2014/main" id="{6967F126-135C-45BC-8D46-F53C74F8DA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2052638"/>
            <a:ext cx="2282825" cy="2976562"/>
          </a:xfrm>
          <a:noFill/>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Footer Placeholder 2">
            <a:extLst>
              <a:ext uri="{FF2B5EF4-FFF2-40B4-BE49-F238E27FC236}">
                <a16:creationId xmlns:a16="http://schemas.microsoft.com/office/drawing/2014/main" id="{1888E182-3C50-4A25-BEDA-75214F8D4F9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B7ABA6C-ED8C-4926-BFC8-AC1BEFC0825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385F2CD-101C-4609-8EB4-9EE468E53916}" type="slidenum">
              <a:rPr lang="en-US" altLang="en-US" smtClean="0"/>
              <a:pPr>
                <a:defRPr/>
              </a:pPr>
              <a:t>308</a:t>
            </a:fld>
            <a:endParaRPr lang="en-US" altLang="en-US"/>
          </a:p>
        </p:txBody>
      </p:sp>
      <p:sp>
        <p:nvSpPr>
          <p:cNvPr id="177154" name="Rectangle 2">
            <a:extLst>
              <a:ext uri="{FF2B5EF4-FFF2-40B4-BE49-F238E27FC236}">
                <a16:creationId xmlns:a16="http://schemas.microsoft.com/office/drawing/2014/main" id="{ED9C1701-9491-45AD-A607-D9E7994BF926}"/>
              </a:ext>
            </a:extLst>
          </p:cNvPr>
          <p:cNvSpPr>
            <a:spLocks noGrp="1" noChangeArrowheads="1"/>
          </p:cNvSpPr>
          <p:nvPr>
            <p:ph type="title"/>
          </p:nvPr>
        </p:nvSpPr>
        <p:spPr>
          <a:xfrm>
            <a:off x="457200" y="0"/>
            <a:ext cx="8229600" cy="1143000"/>
          </a:xfrm>
        </p:spPr>
        <p:txBody>
          <a:bodyPr/>
          <a:lstStyle/>
          <a:p>
            <a:pPr>
              <a:defRPr/>
            </a:pPr>
            <a:r>
              <a:rPr lang="en-US" altLang="en-US" dirty="0"/>
              <a:t>Options for Mutual Gain</a:t>
            </a:r>
          </a:p>
        </p:txBody>
      </p:sp>
      <p:sp>
        <p:nvSpPr>
          <p:cNvPr id="509956" name="Rectangle 3">
            <a:extLst>
              <a:ext uri="{FF2B5EF4-FFF2-40B4-BE49-F238E27FC236}">
                <a16:creationId xmlns:a16="http://schemas.microsoft.com/office/drawing/2014/main" id="{A3CD4A6B-77FC-4BA4-9EC6-771064F71C90}"/>
              </a:ext>
            </a:extLst>
          </p:cNvPr>
          <p:cNvSpPr>
            <a:spLocks noGrp="1" noChangeArrowheads="1"/>
          </p:cNvSpPr>
          <p:nvPr>
            <p:ph type="body" sz="half" idx="1"/>
          </p:nvPr>
        </p:nvSpPr>
        <p:spPr>
          <a:xfrm>
            <a:off x="1019175" y="1617663"/>
            <a:ext cx="4033838" cy="4495800"/>
          </a:xfrm>
        </p:spPr>
        <p:txBody>
          <a:bodyPr/>
          <a:lstStyle/>
          <a:p>
            <a:pPr>
              <a:lnSpc>
                <a:spcPct val="80000"/>
              </a:lnSpc>
              <a:buFontTx/>
              <a:buNone/>
            </a:pPr>
            <a:r>
              <a:rPr lang="en-US" altLang="en-US" sz="2400" u="sng"/>
              <a:t>Barriers that restrict:</a:t>
            </a:r>
          </a:p>
          <a:p>
            <a:pPr>
              <a:lnSpc>
                <a:spcPct val="80000"/>
              </a:lnSpc>
            </a:pPr>
            <a:endParaRPr lang="en-US" altLang="en-US" sz="2400" u="sng"/>
          </a:p>
          <a:p>
            <a:pPr>
              <a:lnSpc>
                <a:spcPct val="80000"/>
              </a:lnSpc>
            </a:pPr>
            <a:r>
              <a:rPr lang="en-US" altLang="en-US" sz="2400"/>
              <a:t>Premature judgment</a:t>
            </a:r>
          </a:p>
          <a:p>
            <a:pPr>
              <a:lnSpc>
                <a:spcPct val="80000"/>
              </a:lnSpc>
            </a:pPr>
            <a:endParaRPr lang="en-US" altLang="en-US" sz="2400"/>
          </a:p>
          <a:p>
            <a:pPr>
              <a:lnSpc>
                <a:spcPct val="80000"/>
              </a:lnSpc>
            </a:pPr>
            <a:r>
              <a:rPr lang="en-US" altLang="en-US" sz="2400"/>
              <a:t>Searching for the SINGLE answer</a:t>
            </a:r>
          </a:p>
          <a:p>
            <a:pPr>
              <a:lnSpc>
                <a:spcPct val="80000"/>
              </a:lnSpc>
            </a:pPr>
            <a:endParaRPr lang="en-US" altLang="en-US" sz="2400"/>
          </a:p>
          <a:p>
            <a:pPr>
              <a:lnSpc>
                <a:spcPct val="80000"/>
              </a:lnSpc>
            </a:pPr>
            <a:r>
              <a:rPr lang="en-US" altLang="en-US" sz="2400"/>
              <a:t>Assuming a “fixed pie”</a:t>
            </a:r>
          </a:p>
          <a:p>
            <a:pPr>
              <a:lnSpc>
                <a:spcPct val="80000"/>
              </a:lnSpc>
            </a:pPr>
            <a:endParaRPr lang="en-US" altLang="en-US" sz="2400"/>
          </a:p>
          <a:p>
            <a:pPr>
              <a:lnSpc>
                <a:spcPct val="80000"/>
              </a:lnSpc>
            </a:pPr>
            <a:r>
              <a:rPr lang="en-US" altLang="en-US" sz="2400"/>
              <a:t>Solving their problem is THEIR problem</a:t>
            </a:r>
          </a:p>
        </p:txBody>
      </p:sp>
      <p:pic>
        <p:nvPicPr>
          <p:cNvPr id="509957" name="Picture 4">
            <a:extLst>
              <a:ext uri="{FF2B5EF4-FFF2-40B4-BE49-F238E27FC236}">
                <a16:creationId xmlns:a16="http://schemas.microsoft.com/office/drawing/2014/main" id="{11A9F70B-3761-4D65-9B19-8378970A30D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11763" y="1600200"/>
            <a:ext cx="2913062" cy="4495800"/>
          </a:xfrm>
          <a:noFill/>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Footer Placeholder 2">
            <a:extLst>
              <a:ext uri="{FF2B5EF4-FFF2-40B4-BE49-F238E27FC236}">
                <a16:creationId xmlns:a16="http://schemas.microsoft.com/office/drawing/2014/main" id="{73713C18-69B6-49B7-A864-E4A63BB74D7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8792BC9-AFAA-4262-A4D4-9FB7172C139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B3FE846-6F57-4AB9-A664-9869515AC37E}" type="slidenum">
              <a:rPr lang="en-US" altLang="en-US" smtClean="0"/>
              <a:pPr>
                <a:defRPr/>
              </a:pPr>
              <a:t>309</a:t>
            </a:fld>
            <a:endParaRPr lang="en-US" altLang="en-US"/>
          </a:p>
        </p:txBody>
      </p:sp>
      <p:sp>
        <p:nvSpPr>
          <p:cNvPr id="179202" name="Rectangle 2">
            <a:extLst>
              <a:ext uri="{FF2B5EF4-FFF2-40B4-BE49-F238E27FC236}">
                <a16:creationId xmlns:a16="http://schemas.microsoft.com/office/drawing/2014/main" id="{69083E5D-B846-49C7-898E-C1EA3B2F6233}"/>
              </a:ext>
            </a:extLst>
          </p:cNvPr>
          <p:cNvSpPr>
            <a:spLocks noGrp="1" noChangeArrowheads="1"/>
          </p:cNvSpPr>
          <p:nvPr>
            <p:ph type="title"/>
          </p:nvPr>
        </p:nvSpPr>
        <p:spPr>
          <a:xfrm>
            <a:off x="342900" y="0"/>
            <a:ext cx="8229600" cy="1143000"/>
          </a:xfrm>
        </p:spPr>
        <p:txBody>
          <a:bodyPr/>
          <a:lstStyle/>
          <a:p>
            <a:pPr>
              <a:defRPr/>
            </a:pPr>
            <a:r>
              <a:rPr lang="en-US" altLang="en-US" dirty="0"/>
              <a:t> BATNA</a:t>
            </a:r>
          </a:p>
        </p:txBody>
      </p:sp>
      <p:sp>
        <p:nvSpPr>
          <p:cNvPr id="512004" name="Rectangle 3">
            <a:extLst>
              <a:ext uri="{FF2B5EF4-FFF2-40B4-BE49-F238E27FC236}">
                <a16:creationId xmlns:a16="http://schemas.microsoft.com/office/drawing/2014/main" id="{75A290AB-0EED-4E40-A95F-FA8C661047FE}"/>
              </a:ext>
            </a:extLst>
          </p:cNvPr>
          <p:cNvSpPr>
            <a:spLocks noGrp="1" noChangeArrowheads="1"/>
          </p:cNvSpPr>
          <p:nvPr>
            <p:ph type="body" idx="1"/>
          </p:nvPr>
        </p:nvSpPr>
        <p:spPr>
          <a:xfrm>
            <a:off x="838200" y="1600200"/>
            <a:ext cx="7162800" cy="1944688"/>
          </a:xfrm>
        </p:spPr>
        <p:txBody>
          <a:bodyPr/>
          <a:lstStyle/>
          <a:p>
            <a:pPr>
              <a:lnSpc>
                <a:spcPct val="80000"/>
              </a:lnSpc>
              <a:buFontTx/>
              <a:buNone/>
            </a:pPr>
            <a:r>
              <a:rPr lang="en-US" altLang="en-US" sz="2800">
                <a:solidFill>
                  <a:srgbClr val="FF0000"/>
                </a:solidFill>
              </a:rPr>
              <a:t>B</a:t>
            </a:r>
            <a:r>
              <a:rPr lang="en-US" altLang="en-US" sz="2800"/>
              <a:t>est </a:t>
            </a:r>
            <a:r>
              <a:rPr lang="en-US" altLang="en-US" sz="2800">
                <a:solidFill>
                  <a:srgbClr val="FF0000"/>
                </a:solidFill>
              </a:rPr>
              <a:t>A</a:t>
            </a:r>
            <a:r>
              <a:rPr lang="en-US" altLang="en-US" sz="2800"/>
              <a:t>lternative </a:t>
            </a:r>
            <a:r>
              <a:rPr lang="en-US" altLang="en-US" sz="2800">
                <a:solidFill>
                  <a:srgbClr val="FF0000"/>
                </a:solidFill>
              </a:rPr>
              <a:t>t</a:t>
            </a:r>
            <a:r>
              <a:rPr lang="en-US" altLang="en-US" sz="2800"/>
              <a:t>o a </a:t>
            </a:r>
            <a:r>
              <a:rPr lang="en-US" altLang="en-US" sz="2800">
                <a:solidFill>
                  <a:srgbClr val="FF0000"/>
                </a:solidFill>
              </a:rPr>
              <a:t>N</a:t>
            </a:r>
            <a:r>
              <a:rPr lang="en-US" altLang="en-US" sz="2800"/>
              <a:t>egotiated </a:t>
            </a:r>
            <a:r>
              <a:rPr lang="en-US" altLang="en-US" sz="2800">
                <a:solidFill>
                  <a:srgbClr val="FF0000"/>
                </a:solidFill>
              </a:rPr>
              <a:t>A</a:t>
            </a:r>
            <a:r>
              <a:rPr lang="en-US" altLang="en-US" sz="2800"/>
              <a:t>greement</a:t>
            </a:r>
          </a:p>
          <a:p>
            <a:pPr>
              <a:lnSpc>
                <a:spcPct val="80000"/>
              </a:lnSpc>
              <a:buFontTx/>
              <a:buNone/>
            </a:pPr>
            <a:endParaRPr lang="en-US" altLang="en-US" sz="2800"/>
          </a:p>
          <a:p>
            <a:pPr lvl="1">
              <a:lnSpc>
                <a:spcPct val="80000"/>
              </a:lnSpc>
            </a:pPr>
            <a:r>
              <a:rPr lang="en-US" altLang="en-US" sz="2200"/>
              <a:t>What you will do if an agreement is NOT reached</a:t>
            </a:r>
          </a:p>
          <a:p>
            <a:pPr lvl="1">
              <a:lnSpc>
                <a:spcPct val="80000"/>
              </a:lnSpc>
            </a:pPr>
            <a:endParaRPr lang="en-US" altLang="en-US" sz="2200"/>
          </a:p>
          <a:p>
            <a:pPr lvl="1">
              <a:lnSpc>
                <a:spcPct val="80000"/>
              </a:lnSpc>
            </a:pPr>
            <a:r>
              <a:rPr lang="en-US" altLang="en-US" sz="2200"/>
              <a:t>Alternatives are OUTSIDE the negotiation</a:t>
            </a:r>
          </a:p>
          <a:p>
            <a:pPr>
              <a:lnSpc>
                <a:spcPct val="80000"/>
              </a:lnSpc>
              <a:buFontTx/>
              <a:buNone/>
            </a:pPr>
            <a:endParaRPr lang="en-US" altLang="en-US" sz="2400"/>
          </a:p>
          <a:p>
            <a:pPr>
              <a:lnSpc>
                <a:spcPct val="80000"/>
              </a:lnSpc>
              <a:buFontTx/>
              <a:buNone/>
            </a:pPr>
            <a:endParaRPr lang="en-US" altLang="en-US" sz="2800"/>
          </a:p>
          <a:p>
            <a:pPr>
              <a:lnSpc>
                <a:spcPct val="80000"/>
              </a:lnSpc>
            </a:pPr>
            <a:endParaRPr lang="en-US" altLang="en-US" sz="2400"/>
          </a:p>
        </p:txBody>
      </p:sp>
      <p:pic>
        <p:nvPicPr>
          <p:cNvPr id="512005" name="Picture 4" descr="arrowsgn">
            <a:extLst>
              <a:ext uri="{FF2B5EF4-FFF2-40B4-BE49-F238E27FC236}">
                <a16:creationId xmlns:a16="http://schemas.microsoft.com/office/drawing/2014/main" id="{CD276CAD-693A-40FD-A14C-A0C241B79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88" y="3733800"/>
            <a:ext cx="13938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A6E9BFFA-45AD-4E45-805F-7EEB3933A55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E62BBE5-D384-4AD8-A08E-9A8D88C94C0A}"/>
              </a:ext>
            </a:extLst>
          </p:cNvPr>
          <p:cNvSpPr>
            <a:spLocks noGrp="1" noChangeArrowheads="1"/>
          </p:cNvSpPr>
          <p:nvPr>
            <p:ph type="title"/>
          </p:nvPr>
        </p:nvSpPr>
        <p:spPr/>
        <p:txBody>
          <a:bodyPr/>
          <a:lstStyle/>
          <a:p>
            <a:pPr eaLnBrk="1" hangingPunct="1">
              <a:defRPr/>
            </a:pPr>
            <a:r>
              <a:rPr lang="en-US">
                <a:solidFill>
                  <a:schemeClr val="tx1"/>
                </a:solidFill>
              </a:rPr>
              <a:t>Mid-Term Bargaining Example</a:t>
            </a:r>
          </a:p>
        </p:txBody>
      </p:sp>
      <p:sp>
        <p:nvSpPr>
          <p:cNvPr id="56323" name="Rectangle 3">
            <a:extLst>
              <a:ext uri="{FF2B5EF4-FFF2-40B4-BE49-F238E27FC236}">
                <a16:creationId xmlns:a16="http://schemas.microsoft.com/office/drawing/2014/main" id="{A65D98D1-8D00-48F4-8016-DB1E28943827}"/>
              </a:ext>
            </a:extLst>
          </p:cNvPr>
          <p:cNvSpPr>
            <a:spLocks noGrp="1" noChangeArrowheads="1"/>
          </p:cNvSpPr>
          <p:nvPr>
            <p:ph type="body" idx="1"/>
          </p:nvPr>
        </p:nvSpPr>
        <p:spPr>
          <a:xfrm>
            <a:off x="457200" y="1752600"/>
            <a:ext cx="8229600" cy="4343400"/>
          </a:xfrm>
        </p:spPr>
        <p:txBody>
          <a:bodyPr/>
          <a:lstStyle/>
          <a:p>
            <a:pPr marL="0" indent="0" eaLnBrk="1" hangingPunct="1">
              <a:buFontTx/>
              <a:buNone/>
            </a:pPr>
            <a:r>
              <a:rPr lang="en-US" altLang="en-US" sz="2600"/>
              <a:t>Management sent a letter to the union announcing the establishment of a new shift and asking for the union’s comments. In response to the letter the union requests bargaining over the shift change and a new day care center for bargaining unit employees. </a:t>
            </a:r>
          </a:p>
          <a:p>
            <a:pPr lvl="1" eaLnBrk="1" hangingPunct="1">
              <a:spcBef>
                <a:spcPct val="55000"/>
              </a:spcBef>
              <a:buClr>
                <a:srgbClr val="81010A"/>
              </a:buClr>
              <a:buFontTx/>
              <a:buChar char="•"/>
            </a:pPr>
            <a:r>
              <a:rPr lang="en-US" altLang="en-US" sz="2600"/>
              <a:t>Are the proposals negotiable? </a:t>
            </a:r>
          </a:p>
          <a:p>
            <a:pPr lvl="1" eaLnBrk="1" hangingPunct="1">
              <a:spcBef>
                <a:spcPct val="55000"/>
              </a:spcBef>
              <a:buClr>
                <a:srgbClr val="81010A"/>
              </a:buClr>
              <a:buFontTx/>
              <a:buChar char="•"/>
            </a:pPr>
            <a:r>
              <a:rPr lang="en-US" altLang="en-US" sz="2600"/>
              <a:t>What are the issues?</a:t>
            </a:r>
          </a:p>
        </p:txBody>
      </p:sp>
      <p:sp>
        <p:nvSpPr>
          <p:cNvPr id="2" name="Slide Number Placeholder 1">
            <a:extLst>
              <a:ext uri="{FF2B5EF4-FFF2-40B4-BE49-F238E27FC236}">
                <a16:creationId xmlns:a16="http://schemas.microsoft.com/office/drawing/2014/main" id="{11A4425D-97B9-4DA4-9757-9F54119A12A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775F8B7-433F-4192-8A8A-483958E2C1AE}" type="slidenum">
              <a:rPr lang="en-US" altLang="en-US" smtClean="0"/>
              <a:pPr>
                <a:defRPr/>
              </a:pPr>
              <a:t>31</a:t>
            </a:fld>
            <a:endParaRPr lang="en-US" altLang="en-US"/>
          </a:p>
        </p:txBody>
      </p:sp>
      <p:sp>
        <p:nvSpPr>
          <p:cNvPr id="5" name="Footer Placeholder 2">
            <a:extLst>
              <a:ext uri="{FF2B5EF4-FFF2-40B4-BE49-F238E27FC236}">
                <a16:creationId xmlns:a16="http://schemas.microsoft.com/office/drawing/2014/main" id="{2434B6B8-A85E-480D-9AC6-C343CEF4920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634D511-F585-4B55-AE05-C9FD0693925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C99CE94-2495-4475-B9E3-7C68ADE0AD0F}" type="slidenum">
              <a:rPr lang="en-US" altLang="en-US" smtClean="0"/>
              <a:pPr>
                <a:defRPr/>
              </a:pPr>
              <a:t>310</a:t>
            </a:fld>
            <a:endParaRPr lang="en-US" altLang="en-US"/>
          </a:p>
        </p:txBody>
      </p:sp>
      <p:sp>
        <p:nvSpPr>
          <p:cNvPr id="183298" name="Rectangle 2">
            <a:extLst>
              <a:ext uri="{FF2B5EF4-FFF2-40B4-BE49-F238E27FC236}">
                <a16:creationId xmlns:a16="http://schemas.microsoft.com/office/drawing/2014/main" id="{D501CD64-5FA0-42AE-AC71-5CD722F5774A}"/>
              </a:ext>
            </a:extLst>
          </p:cNvPr>
          <p:cNvSpPr>
            <a:spLocks noGrp="1" noChangeArrowheads="1"/>
          </p:cNvSpPr>
          <p:nvPr>
            <p:ph type="title"/>
          </p:nvPr>
        </p:nvSpPr>
        <p:spPr>
          <a:xfrm>
            <a:off x="20638" y="0"/>
            <a:ext cx="9123362" cy="1143000"/>
          </a:xfrm>
        </p:spPr>
        <p:txBody>
          <a:bodyPr/>
          <a:lstStyle/>
          <a:p>
            <a:pPr>
              <a:defRPr/>
            </a:pPr>
            <a:r>
              <a:rPr lang="en-US" altLang="en-US" dirty="0"/>
              <a:t>Identify and Strengthen BATNA</a:t>
            </a:r>
          </a:p>
        </p:txBody>
      </p:sp>
      <p:sp>
        <p:nvSpPr>
          <p:cNvPr id="514052" name="Rectangle 3">
            <a:extLst>
              <a:ext uri="{FF2B5EF4-FFF2-40B4-BE49-F238E27FC236}">
                <a16:creationId xmlns:a16="http://schemas.microsoft.com/office/drawing/2014/main" id="{4BD22A43-668B-4F95-83BF-E441FBC7F925}"/>
              </a:ext>
            </a:extLst>
          </p:cNvPr>
          <p:cNvSpPr>
            <a:spLocks noGrp="1" noChangeArrowheads="1"/>
          </p:cNvSpPr>
          <p:nvPr>
            <p:ph type="body" idx="1"/>
          </p:nvPr>
        </p:nvSpPr>
        <p:spPr/>
        <p:txBody>
          <a:bodyPr/>
          <a:lstStyle/>
          <a:p>
            <a:pPr>
              <a:lnSpc>
                <a:spcPct val="80000"/>
              </a:lnSpc>
            </a:pPr>
            <a:r>
              <a:rPr lang="en-US" altLang="en-US" sz="2400"/>
              <a:t>Know your BATNA</a:t>
            </a:r>
          </a:p>
          <a:p>
            <a:pPr lvl="1">
              <a:lnSpc>
                <a:spcPct val="80000"/>
              </a:lnSpc>
            </a:pPr>
            <a:r>
              <a:rPr lang="en-US" altLang="en-US" sz="2400"/>
              <a:t>Focus on what you want to achieve and the different ways to accomplish this</a:t>
            </a:r>
          </a:p>
          <a:p>
            <a:pPr lvl="1">
              <a:lnSpc>
                <a:spcPct val="80000"/>
              </a:lnSpc>
            </a:pPr>
            <a:endParaRPr lang="en-US" altLang="en-US" sz="2400"/>
          </a:p>
          <a:p>
            <a:pPr>
              <a:lnSpc>
                <a:spcPct val="80000"/>
              </a:lnSpc>
            </a:pPr>
            <a:r>
              <a:rPr lang="en-US" altLang="en-US" sz="2400"/>
              <a:t> Strengthen your BATNA</a:t>
            </a:r>
          </a:p>
          <a:p>
            <a:pPr lvl="1">
              <a:lnSpc>
                <a:spcPct val="80000"/>
              </a:lnSpc>
            </a:pPr>
            <a:r>
              <a:rPr lang="en-US" altLang="en-US" sz="2400"/>
              <a:t>Construct your BATNA to be more achievable, probable, or satisfying more of your interests</a:t>
            </a:r>
          </a:p>
          <a:p>
            <a:pPr lvl="1">
              <a:lnSpc>
                <a:spcPct val="80000"/>
              </a:lnSpc>
            </a:pPr>
            <a:r>
              <a:rPr lang="en-US" altLang="en-US" sz="2400"/>
              <a:t>Improves your confidence during the negotiation</a:t>
            </a:r>
          </a:p>
          <a:p>
            <a:pPr lvl="1">
              <a:lnSpc>
                <a:spcPct val="80000"/>
              </a:lnSpc>
            </a:pPr>
            <a:endParaRPr lang="en-US" altLang="en-US" sz="2400"/>
          </a:p>
          <a:p>
            <a:pPr>
              <a:lnSpc>
                <a:spcPct val="80000"/>
              </a:lnSpc>
            </a:pPr>
            <a:r>
              <a:rPr lang="en-US" altLang="en-US" sz="2400"/>
              <a:t> Consider other side’s BATNA</a:t>
            </a:r>
          </a:p>
          <a:p>
            <a:pPr lvl="1">
              <a:lnSpc>
                <a:spcPct val="80000"/>
              </a:lnSpc>
            </a:pPr>
            <a:r>
              <a:rPr lang="en-US" altLang="en-US" sz="2400"/>
              <a:t>Make their BATNA less attractive to them</a:t>
            </a:r>
          </a:p>
          <a:p>
            <a:pPr lvl="1">
              <a:lnSpc>
                <a:spcPct val="80000"/>
              </a:lnSpc>
            </a:pPr>
            <a:endParaRPr lang="en-US" altLang="en-US" sz="2400"/>
          </a:p>
          <a:p>
            <a:pPr>
              <a:lnSpc>
                <a:spcPct val="80000"/>
              </a:lnSpc>
            </a:pPr>
            <a:endParaRPr lang="en-US" altLang="en-US" sz="2400"/>
          </a:p>
        </p:txBody>
      </p:sp>
      <p:sp>
        <p:nvSpPr>
          <p:cNvPr id="5" name="Footer Placeholder 2">
            <a:extLst>
              <a:ext uri="{FF2B5EF4-FFF2-40B4-BE49-F238E27FC236}">
                <a16:creationId xmlns:a16="http://schemas.microsoft.com/office/drawing/2014/main" id="{C3575E95-8F7C-4267-A249-C028310A155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97D0090-1203-4785-857E-386E87E2239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62D6E71-273F-48F4-A7C1-A4F97A031205}" type="slidenum">
              <a:rPr lang="en-US" altLang="en-US" smtClean="0"/>
              <a:pPr>
                <a:defRPr/>
              </a:pPr>
              <a:t>311</a:t>
            </a:fld>
            <a:endParaRPr lang="en-US" altLang="en-US"/>
          </a:p>
        </p:txBody>
      </p:sp>
      <p:sp>
        <p:nvSpPr>
          <p:cNvPr id="185346" name="Rectangle 2">
            <a:extLst>
              <a:ext uri="{FF2B5EF4-FFF2-40B4-BE49-F238E27FC236}">
                <a16:creationId xmlns:a16="http://schemas.microsoft.com/office/drawing/2014/main" id="{A0213F97-FD1B-4E1D-BBEC-C04402A7B4B1}"/>
              </a:ext>
            </a:extLst>
          </p:cNvPr>
          <p:cNvSpPr>
            <a:spLocks noGrp="1" noChangeArrowheads="1"/>
          </p:cNvSpPr>
          <p:nvPr>
            <p:ph type="title"/>
          </p:nvPr>
        </p:nvSpPr>
        <p:spPr>
          <a:xfrm>
            <a:off x="452438" y="30163"/>
            <a:ext cx="8229600" cy="1143000"/>
          </a:xfrm>
        </p:spPr>
        <p:txBody>
          <a:bodyPr/>
          <a:lstStyle/>
          <a:p>
            <a:pPr>
              <a:defRPr/>
            </a:pPr>
            <a:r>
              <a:rPr lang="en-US" altLang="en-US" dirty="0"/>
              <a:t>Example of BATNA</a:t>
            </a:r>
          </a:p>
        </p:txBody>
      </p:sp>
      <p:sp>
        <p:nvSpPr>
          <p:cNvPr id="516100" name="Rectangle 3">
            <a:extLst>
              <a:ext uri="{FF2B5EF4-FFF2-40B4-BE49-F238E27FC236}">
                <a16:creationId xmlns:a16="http://schemas.microsoft.com/office/drawing/2014/main" id="{D49FE03F-27E0-4649-8201-6A8406BF7194}"/>
              </a:ext>
            </a:extLst>
          </p:cNvPr>
          <p:cNvSpPr>
            <a:spLocks noGrp="1" noChangeArrowheads="1"/>
          </p:cNvSpPr>
          <p:nvPr>
            <p:ph type="body" idx="1"/>
          </p:nvPr>
        </p:nvSpPr>
        <p:spPr>
          <a:xfrm>
            <a:off x="838200" y="1662113"/>
            <a:ext cx="5224463" cy="3810000"/>
          </a:xfrm>
        </p:spPr>
        <p:txBody>
          <a:bodyPr/>
          <a:lstStyle/>
          <a:p>
            <a:pPr>
              <a:lnSpc>
                <a:spcPct val="90000"/>
              </a:lnSpc>
              <a:buFontTx/>
              <a:buNone/>
            </a:pPr>
            <a:r>
              <a:rPr lang="en-US" altLang="en-US" sz="2400" i="1"/>
              <a:t>Asking for a raise from a boss</a:t>
            </a:r>
          </a:p>
          <a:p>
            <a:pPr>
              <a:lnSpc>
                <a:spcPct val="90000"/>
              </a:lnSpc>
            </a:pPr>
            <a:r>
              <a:rPr lang="en-US" altLang="en-US" sz="2400" u="sng"/>
              <a:t>Before heading into the boss</a:t>
            </a:r>
            <a:r>
              <a:rPr lang="en-US" altLang="en-US" sz="2400" u="sng">
                <a:latin typeface="Tahoma" panose="020B0604030504040204" pitchFamily="34" charset="0"/>
              </a:rPr>
              <a:t>’</a:t>
            </a:r>
            <a:r>
              <a:rPr lang="en-US" altLang="en-US" sz="2400" u="sng"/>
              <a:t> office:</a:t>
            </a:r>
          </a:p>
          <a:p>
            <a:pPr>
              <a:lnSpc>
                <a:spcPct val="90000"/>
              </a:lnSpc>
            </a:pPr>
            <a:endParaRPr lang="en-US" altLang="en-US" sz="2400" u="sng"/>
          </a:p>
          <a:p>
            <a:pPr>
              <a:lnSpc>
                <a:spcPct val="90000"/>
              </a:lnSpc>
            </a:pPr>
            <a:r>
              <a:rPr lang="en-US" altLang="en-US" sz="2400">
                <a:latin typeface="Tahoma" panose="020B0604030504040204" pitchFamily="34" charset="0"/>
              </a:rPr>
              <a:t>“</a:t>
            </a:r>
            <a:r>
              <a:rPr lang="en-US" altLang="en-US" sz="2400"/>
              <a:t>What will I do if this negotiation fails?</a:t>
            </a:r>
            <a:r>
              <a:rPr lang="en-US" altLang="en-US" sz="2400">
                <a:latin typeface="Tahoma" panose="020B0604030504040204" pitchFamily="34" charset="0"/>
              </a:rPr>
              <a:t>”</a:t>
            </a:r>
            <a:endParaRPr lang="en-US" altLang="en-US" sz="2400"/>
          </a:p>
          <a:p>
            <a:pPr>
              <a:lnSpc>
                <a:spcPct val="90000"/>
              </a:lnSpc>
            </a:pPr>
            <a:r>
              <a:rPr lang="en-US" altLang="en-US" sz="2400">
                <a:latin typeface="Tahoma" panose="020B0604030504040204" pitchFamily="34" charset="0"/>
              </a:rPr>
              <a:t>“</a:t>
            </a:r>
            <a:r>
              <a:rPr lang="en-US" altLang="en-US" sz="2400"/>
              <a:t>What alternatives do I have?</a:t>
            </a:r>
            <a:r>
              <a:rPr lang="en-US" altLang="en-US" sz="2400">
                <a:latin typeface="Tahoma" panose="020B0604030504040204" pitchFamily="34" charset="0"/>
              </a:rPr>
              <a:t>”</a:t>
            </a:r>
            <a:endParaRPr lang="en-US" altLang="en-US" sz="2400"/>
          </a:p>
          <a:p>
            <a:pPr>
              <a:lnSpc>
                <a:spcPct val="90000"/>
              </a:lnSpc>
            </a:pPr>
            <a:r>
              <a:rPr lang="en-US" altLang="en-US" sz="2400">
                <a:latin typeface="Tahoma" panose="020B0604030504040204" pitchFamily="34" charset="0"/>
              </a:rPr>
              <a:t>“</a:t>
            </a:r>
            <a:r>
              <a:rPr lang="en-US" altLang="en-US" sz="2400"/>
              <a:t>What alternatives can I create?</a:t>
            </a:r>
            <a:r>
              <a:rPr lang="en-US" altLang="en-US" sz="2400">
                <a:latin typeface="Tahoma" panose="020B0604030504040204" pitchFamily="34" charset="0"/>
              </a:rPr>
              <a:t>”</a:t>
            </a:r>
            <a:endParaRPr lang="en-US" altLang="en-US" sz="2400"/>
          </a:p>
          <a:p>
            <a:pPr>
              <a:lnSpc>
                <a:spcPct val="90000"/>
              </a:lnSpc>
            </a:pPr>
            <a:r>
              <a:rPr lang="en-US" altLang="en-US" sz="2400">
                <a:latin typeface="Tahoma" panose="020B0604030504040204" pitchFamily="34" charset="0"/>
              </a:rPr>
              <a:t>“</a:t>
            </a:r>
            <a:r>
              <a:rPr lang="en-US" altLang="en-US" sz="2400"/>
              <a:t>How can I weaken the BATNA of my boss?</a:t>
            </a:r>
            <a:r>
              <a:rPr lang="en-US" altLang="en-US" sz="2400">
                <a:latin typeface="Tahoma" panose="020B0604030504040204" pitchFamily="34" charset="0"/>
              </a:rPr>
              <a:t>”</a:t>
            </a:r>
            <a:endParaRPr lang="en-US" altLang="en-US" sz="2400"/>
          </a:p>
          <a:p>
            <a:pPr>
              <a:lnSpc>
                <a:spcPct val="90000"/>
              </a:lnSpc>
            </a:pPr>
            <a:endParaRPr lang="en-US" altLang="en-US" sz="2400"/>
          </a:p>
        </p:txBody>
      </p:sp>
      <p:pic>
        <p:nvPicPr>
          <p:cNvPr id="516101" name="Picture 4" descr="money">
            <a:hlinkClick r:id="rId3"/>
            <a:extLst>
              <a:ext uri="{FF2B5EF4-FFF2-40B4-BE49-F238E27FC236}">
                <a16:creationId xmlns:a16="http://schemas.microsoft.com/office/drawing/2014/main" id="{A2884146-AA1D-4C74-A04D-AB76A48AA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063" y="1662113"/>
            <a:ext cx="2441575"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F1A45F07-6577-4588-8E24-A8ACA07F038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529A753-7A35-4695-BD7F-71822D5ADC9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D1648DB-8FA3-4AB2-ACE0-480A46E7C3A1}" type="slidenum">
              <a:rPr lang="en-US" altLang="en-US" smtClean="0"/>
              <a:pPr>
                <a:defRPr/>
              </a:pPr>
              <a:t>312</a:t>
            </a:fld>
            <a:endParaRPr lang="en-US" altLang="en-US"/>
          </a:p>
        </p:txBody>
      </p:sp>
      <p:sp>
        <p:nvSpPr>
          <p:cNvPr id="187394" name="Rectangle 2">
            <a:extLst>
              <a:ext uri="{FF2B5EF4-FFF2-40B4-BE49-F238E27FC236}">
                <a16:creationId xmlns:a16="http://schemas.microsoft.com/office/drawing/2014/main" id="{32347FAE-7DAD-47D8-9C7D-DE2414907C23}"/>
              </a:ext>
            </a:extLst>
          </p:cNvPr>
          <p:cNvSpPr>
            <a:spLocks noGrp="1" noChangeArrowheads="1"/>
          </p:cNvSpPr>
          <p:nvPr>
            <p:ph type="title"/>
          </p:nvPr>
        </p:nvSpPr>
        <p:spPr/>
        <p:txBody>
          <a:bodyPr/>
          <a:lstStyle/>
          <a:p>
            <a:pPr>
              <a:defRPr/>
            </a:pPr>
            <a:r>
              <a:rPr lang="en-US" altLang="en-US" dirty="0"/>
              <a:t>    Example of BATNA</a:t>
            </a:r>
          </a:p>
        </p:txBody>
      </p:sp>
      <p:sp>
        <p:nvSpPr>
          <p:cNvPr id="518148" name="Rectangle 3">
            <a:extLst>
              <a:ext uri="{FF2B5EF4-FFF2-40B4-BE49-F238E27FC236}">
                <a16:creationId xmlns:a16="http://schemas.microsoft.com/office/drawing/2014/main" id="{633822A0-C9A0-461D-B503-E02CFCC32137}"/>
              </a:ext>
            </a:extLst>
          </p:cNvPr>
          <p:cNvSpPr>
            <a:spLocks noGrp="1" noChangeArrowheads="1"/>
          </p:cNvSpPr>
          <p:nvPr>
            <p:ph type="body" idx="1"/>
          </p:nvPr>
        </p:nvSpPr>
        <p:spPr>
          <a:xfrm>
            <a:off x="457200" y="1600200"/>
            <a:ext cx="7140575" cy="4495800"/>
          </a:xfrm>
        </p:spPr>
        <p:txBody>
          <a:bodyPr/>
          <a:lstStyle/>
          <a:p>
            <a:pPr>
              <a:lnSpc>
                <a:spcPct val="90000"/>
              </a:lnSpc>
              <a:buFontTx/>
              <a:buNone/>
            </a:pPr>
            <a:r>
              <a:rPr lang="en-US" altLang="en-US" sz="2400" i="1"/>
              <a:t>Asking for a raise from a boss</a:t>
            </a:r>
          </a:p>
          <a:p>
            <a:pPr>
              <a:lnSpc>
                <a:spcPct val="10000"/>
              </a:lnSpc>
              <a:buFontTx/>
              <a:buNone/>
            </a:pPr>
            <a:r>
              <a:rPr lang="en-US" altLang="en-US" sz="2400"/>
              <a:t>               </a:t>
            </a:r>
          </a:p>
          <a:p>
            <a:pPr>
              <a:lnSpc>
                <a:spcPct val="90000"/>
              </a:lnSpc>
              <a:buFontTx/>
              <a:buNone/>
            </a:pPr>
            <a:r>
              <a:rPr lang="en-US" altLang="en-US" sz="2400"/>
              <a:t>               </a:t>
            </a:r>
            <a:r>
              <a:rPr lang="en-US" altLang="en-US" sz="2400" u="sng"/>
              <a:t>Examples of BATNA:</a:t>
            </a:r>
          </a:p>
          <a:p>
            <a:pPr>
              <a:lnSpc>
                <a:spcPct val="90000"/>
              </a:lnSpc>
              <a:buFontTx/>
              <a:buNone/>
            </a:pPr>
            <a:endParaRPr lang="en-US" altLang="en-US" sz="2400" u="sng"/>
          </a:p>
          <a:p>
            <a:pPr>
              <a:lnSpc>
                <a:spcPct val="90000"/>
              </a:lnSpc>
            </a:pPr>
            <a:r>
              <a:rPr lang="en-US" altLang="en-US" sz="2400">
                <a:solidFill>
                  <a:srgbClr val="FF0000"/>
                </a:solidFill>
              </a:rPr>
              <a:t>Leave </a:t>
            </a:r>
            <a:r>
              <a:rPr lang="en-US" altLang="en-US" sz="2400">
                <a:solidFill>
                  <a:srgbClr val="FF0000"/>
                </a:solidFill>
                <a:latin typeface="Tahoma" panose="020B0604030504040204" pitchFamily="34" charset="0"/>
              </a:rPr>
              <a:t>“</a:t>
            </a:r>
            <a:r>
              <a:rPr lang="en-US" altLang="en-US" sz="2400">
                <a:solidFill>
                  <a:srgbClr val="FF0000"/>
                </a:solidFill>
              </a:rPr>
              <a:t>I am walking out of here</a:t>
            </a:r>
            <a:r>
              <a:rPr lang="en-US" altLang="en-US" sz="2400">
                <a:solidFill>
                  <a:srgbClr val="FF0000"/>
                </a:solidFill>
                <a:latin typeface="Tahoma" panose="020B0604030504040204" pitchFamily="34" charset="0"/>
              </a:rPr>
              <a:t>”</a:t>
            </a:r>
            <a:r>
              <a:rPr lang="en-US" altLang="en-US" sz="2400">
                <a:solidFill>
                  <a:srgbClr val="FF0000"/>
                </a:solidFill>
              </a:rPr>
              <a:t>  </a:t>
            </a:r>
          </a:p>
          <a:p>
            <a:pPr>
              <a:lnSpc>
                <a:spcPct val="90000"/>
              </a:lnSpc>
            </a:pPr>
            <a:r>
              <a:rPr lang="en-US" altLang="en-US" sz="2400">
                <a:solidFill>
                  <a:srgbClr val="FF0000"/>
                </a:solidFill>
              </a:rPr>
              <a:t>Transfer to different department</a:t>
            </a:r>
          </a:p>
          <a:p>
            <a:pPr>
              <a:lnSpc>
                <a:spcPct val="90000"/>
              </a:lnSpc>
            </a:pPr>
            <a:r>
              <a:rPr lang="en-US" altLang="en-US" sz="2400">
                <a:solidFill>
                  <a:srgbClr val="FF0000"/>
                </a:solidFill>
              </a:rPr>
              <a:t>Get a new job</a:t>
            </a:r>
            <a:r>
              <a:rPr lang="en-US" altLang="en-US" sz="2400">
                <a:solidFill>
                  <a:srgbClr val="FF0000"/>
                </a:solidFill>
                <a:latin typeface="Tahoma" panose="020B0604030504040204" pitchFamily="34" charset="0"/>
              </a:rPr>
              <a:t>…</a:t>
            </a:r>
            <a:r>
              <a:rPr lang="en-US" altLang="en-US" sz="2400">
                <a:solidFill>
                  <a:srgbClr val="FF0000"/>
                </a:solidFill>
              </a:rPr>
              <a:t>Work for X Company</a:t>
            </a:r>
          </a:p>
          <a:p>
            <a:pPr>
              <a:lnSpc>
                <a:spcPct val="90000"/>
              </a:lnSpc>
            </a:pPr>
            <a:r>
              <a:rPr lang="en-US" altLang="en-US" sz="2400">
                <a:solidFill>
                  <a:srgbClr val="FF0000"/>
                </a:solidFill>
              </a:rPr>
              <a:t>Collect unemployment</a:t>
            </a:r>
          </a:p>
          <a:p>
            <a:pPr>
              <a:lnSpc>
                <a:spcPct val="90000"/>
              </a:lnSpc>
            </a:pPr>
            <a:r>
              <a:rPr lang="en-US" altLang="en-US" sz="2400">
                <a:solidFill>
                  <a:srgbClr val="FF0000"/>
                </a:solidFill>
              </a:rPr>
              <a:t>Start your own business</a:t>
            </a:r>
          </a:p>
          <a:p>
            <a:pPr>
              <a:lnSpc>
                <a:spcPct val="90000"/>
              </a:lnSpc>
            </a:pPr>
            <a:r>
              <a:rPr lang="en-US" altLang="en-US" sz="2400">
                <a:solidFill>
                  <a:srgbClr val="FF0000"/>
                </a:solidFill>
              </a:rPr>
              <a:t>Accept </a:t>
            </a:r>
            <a:r>
              <a:rPr lang="en-US" altLang="en-US" sz="2400">
                <a:solidFill>
                  <a:srgbClr val="FF0000"/>
                </a:solidFill>
                <a:latin typeface="Tahoma" panose="020B0604030504040204" pitchFamily="34" charset="0"/>
              </a:rPr>
              <a:t>“</a:t>
            </a:r>
            <a:r>
              <a:rPr lang="en-US" altLang="en-US" sz="2400">
                <a:solidFill>
                  <a:srgbClr val="FF0000"/>
                </a:solidFill>
              </a:rPr>
              <a:t>no</a:t>
            </a:r>
            <a:r>
              <a:rPr lang="en-US" altLang="en-US" sz="2400">
                <a:solidFill>
                  <a:srgbClr val="FF0000"/>
                </a:solidFill>
                <a:latin typeface="Tahoma" panose="020B0604030504040204" pitchFamily="34" charset="0"/>
              </a:rPr>
              <a:t>”</a:t>
            </a:r>
            <a:r>
              <a:rPr lang="en-US" altLang="en-US" sz="2400">
                <a:solidFill>
                  <a:srgbClr val="FF0000"/>
                </a:solidFill>
              </a:rPr>
              <a:t> as answer and stay</a:t>
            </a:r>
            <a:r>
              <a:rPr lang="en-US" altLang="en-US" sz="2400" b="1">
                <a:solidFill>
                  <a:srgbClr val="FF0000"/>
                </a:solidFill>
              </a:rPr>
              <a:t> in position</a:t>
            </a:r>
            <a:endParaRPr lang="en-US" altLang="en-US" sz="2400" u="sng"/>
          </a:p>
          <a:p>
            <a:pPr>
              <a:lnSpc>
                <a:spcPct val="90000"/>
              </a:lnSpc>
            </a:pPr>
            <a:endParaRPr lang="en-US" altLang="en-US" sz="2400"/>
          </a:p>
        </p:txBody>
      </p:sp>
      <p:pic>
        <p:nvPicPr>
          <p:cNvPr id="518149" name="Picture 4" descr="hand-money">
            <a:hlinkClick r:id="rId3"/>
            <a:extLst>
              <a:ext uri="{FF2B5EF4-FFF2-40B4-BE49-F238E27FC236}">
                <a16:creationId xmlns:a16="http://schemas.microsoft.com/office/drawing/2014/main" id="{4F5E1F3B-41F1-426A-8750-34AA62D37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35163"/>
            <a:ext cx="21336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FE7CB82C-BBE1-458D-ADDA-39B717975FC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5C29447C-C429-4F26-B617-F6CF2C93F94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5DBA324-6F61-4095-93F5-AD29F09D1C2E}" type="slidenum">
              <a:rPr lang="en-US" altLang="en-US" smtClean="0"/>
              <a:pPr>
                <a:defRPr/>
              </a:pPr>
              <a:t>313</a:t>
            </a:fld>
            <a:endParaRPr lang="en-US" altLang="en-US"/>
          </a:p>
        </p:txBody>
      </p:sp>
      <p:sp>
        <p:nvSpPr>
          <p:cNvPr id="189442" name="Rectangle 2">
            <a:extLst>
              <a:ext uri="{FF2B5EF4-FFF2-40B4-BE49-F238E27FC236}">
                <a16:creationId xmlns:a16="http://schemas.microsoft.com/office/drawing/2014/main" id="{09965DDC-807B-474F-AFCA-8862C2A64255}"/>
              </a:ext>
            </a:extLst>
          </p:cNvPr>
          <p:cNvSpPr>
            <a:spLocks noGrp="1" noChangeArrowheads="1"/>
          </p:cNvSpPr>
          <p:nvPr>
            <p:ph type="title"/>
          </p:nvPr>
        </p:nvSpPr>
        <p:spPr/>
        <p:txBody>
          <a:bodyPr/>
          <a:lstStyle/>
          <a:p>
            <a:pPr>
              <a:defRPr/>
            </a:pPr>
            <a:r>
              <a:rPr lang="en-US" altLang="en-US" dirty="0"/>
              <a:t>Options &amp; BATNA</a:t>
            </a:r>
          </a:p>
        </p:txBody>
      </p:sp>
      <p:sp>
        <p:nvSpPr>
          <p:cNvPr id="520196" name="Rectangle 3">
            <a:extLst>
              <a:ext uri="{FF2B5EF4-FFF2-40B4-BE49-F238E27FC236}">
                <a16:creationId xmlns:a16="http://schemas.microsoft.com/office/drawing/2014/main" id="{D0EC0704-0053-4B34-8DAE-721E2F5D9A05}"/>
              </a:ext>
            </a:extLst>
          </p:cNvPr>
          <p:cNvSpPr>
            <a:spLocks noGrp="1" noChangeArrowheads="1"/>
          </p:cNvSpPr>
          <p:nvPr>
            <p:ph type="body" sz="half" idx="1"/>
          </p:nvPr>
        </p:nvSpPr>
        <p:spPr>
          <a:xfrm>
            <a:off x="457200" y="2311400"/>
            <a:ext cx="4033838" cy="3784600"/>
          </a:xfrm>
        </p:spPr>
        <p:txBody>
          <a:bodyPr/>
          <a:lstStyle/>
          <a:p>
            <a:pPr>
              <a:lnSpc>
                <a:spcPct val="90000"/>
              </a:lnSpc>
            </a:pPr>
            <a:r>
              <a:rPr lang="en-US" altLang="en-US" sz="2000" u="sng"/>
              <a:t>Options</a:t>
            </a:r>
          </a:p>
          <a:p>
            <a:pPr>
              <a:lnSpc>
                <a:spcPct val="90000"/>
              </a:lnSpc>
            </a:pPr>
            <a:endParaRPr lang="en-US" altLang="en-US" sz="2000" u="sng"/>
          </a:p>
          <a:p>
            <a:pPr>
              <a:lnSpc>
                <a:spcPct val="90000"/>
              </a:lnSpc>
            </a:pPr>
            <a:r>
              <a:rPr lang="en-US" altLang="en-US" sz="2000">
                <a:latin typeface="Tahoma" panose="020B0604030504040204" pitchFamily="34" charset="0"/>
              </a:rPr>
              <a:t>“</a:t>
            </a:r>
            <a:r>
              <a:rPr lang="en-US" altLang="en-US" sz="2000"/>
              <a:t>Inside</a:t>
            </a:r>
            <a:r>
              <a:rPr lang="en-US" altLang="en-US" sz="2000">
                <a:latin typeface="Tahoma" panose="020B0604030504040204" pitchFamily="34" charset="0"/>
              </a:rPr>
              <a:t>”</a:t>
            </a:r>
            <a:r>
              <a:rPr lang="en-US" altLang="en-US" sz="2000"/>
              <a:t> the negotiation</a:t>
            </a:r>
          </a:p>
          <a:p>
            <a:pPr>
              <a:lnSpc>
                <a:spcPct val="90000"/>
              </a:lnSpc>
            </a:pPr>
            <a:endParaRPr lang="en-US" altLang="en-US" sz="2000">
              <a:solidFill>
                <a:srgbClr val="0000FF"/>
              </a:solidFill>
            </a:endParaRPr>
          </a:p>
          <a:p>
            <a:pPr>
              <a:lnSpc>
                <a:spcPct val="90000"/>
              </a:lnSpc>
            </a:pPr>
            <a:r>
              <a:rPr lang="en-US" altLang="en-US" sz="2000"/>
              <a:t>Created with counterpart</a:t>
            </a:r>
          </a:p>
          <a:p>
            <a:pPr>
              <a:lnSpc>
                <a:spcPct val="90000"/>
              </a:lnSpc>
            </a:pPr>
            <a:r>
              <a:rPr lang="en-US" altLang="en-US" sz="2000"/>
              <a:t>Brainstorming session</a:t>
            </a:r>
          </a:p>
          <a:p>
            <a:pPr>
              <a:lnSpc>
                <a:spcPct val="90000"/>
              </a:lnSpc>
            </a:pPr>
            <a:r>
              <a:rPr lang="en-US" altLang="en-US" sz="2000"/>
              <a:t>Potential solution(s)</a:t>
            </a:r>
          </a:p>
          <a:p>
            <a:pPr>
              <a:lnSpc>
                <a:spcPct val="90000"/>
              </a:lnSpc>
            </a:pPr>
            <a:r>
              <a:rPr lang="en-US" altLang="en-US" sz="2000"/>
              <a:t>BOTH you and counterpart receive benefit</a:t>
            </a:r>
          </a:p>
          <a:p>
            <a:pPr>
              <a:lnSpc>
                <a:spcPct val="90000"/>
              </a:lnSpc>
            </a:pPr>
            <a:endParaRPr lang="en-US" altLang="en-US" sz="2000"/>
          </a:p>
        </p:txBody>
      </p:sp>
      <p:sp>
        <p:nvSpPr>
          <p:cNvPr id="520197" name="Rectangle 4">
            <a:extLst>
              <a:ext uri="{FF2B5EF4-FFF2-40B4-BE49-F238E27FC236}">
                <a16:creationId xmlns:a16="http://schemas.microsoft.com/office/drawing/2014/main" id="{9D2F8E3D-90C2-497B-840D-B59C20D290C1}"/>
              </a:ext>
            </a:extLst>
          </p:cNvPr>
          <p:cNvSpPr>
            <a:spLocks noGrp="1" noChangeArrowheads="1"/>
          </p:cNvSpPr>
          <p:nvPr>
            <p:ph type="body" sz="half" idx="2"/>
          </p:nvPr>
        </p:nvSpPr>
        <p:spPr>
          <a:xfrm>
            <a:off x="4652963" y="2286000"/>
            <a:ext cx="4033837" cy="3810000"/>
          </a:xfrm>
        </p:spPr>
        <p:txBody>
          <a:bodyPr/>
          <a:lstStyle/>
          <a:p>
            <a:pPr>
              <a:lnSpc>
                <a:spcPct val="90000"/>
              </a:lnSpc>
            </a:pPr>
            <a:r>
              <a:rPr lang="en-US" altLang="en-US" sz="2500" u="sng"/>
              <a:t>BATNA</a:t>
            </a:r>
          </a:p>
          <a:p>
            <a:pPr>
              <a:lnSpc>
                <a:spcPct val="90000"/>
              </a:lnSpc>
            </a:pPr>
            <a:endParaRPr lang="en-US" altLang="en-US" sz="2500" u="sng"/>
          </a:p>
          <a:p>
            <a:pPr>
              <a:lnSpc>
                <a:spcPct val="90000"/>
              </a:lnSpc>
            </a:pPr>
            <a:r>
              <a:rPr lang="en-US" altLang="en-US" sz="2500">
                <a:latin typeface="Tahoma" panose="020B0604030504040204" pitchFamily="34" charset="0"/>
              </a:rPr>
              <a:t>“</a:t>
            </a:r>
            <a:r>
              <a:rPr lang="en-US" altLang="en-US" sz="2400"/>
              <a:t>Outside</a:t>
            </a:r>
            <a:r>
              <a:rPr lang="en-US" altLang="en-US" sz="2400">
                <a:latin typeface="Tahoma" panose="020B0604030504040204" pitchFamily="34" charset="0"/>
              </a:rPr>
              <a:t>”</a:t>
            </a:r>
            <a:r>
              <a:rPr lang="en-US" altLang="en-US" sz="2400"/>
              <a:t> the negotiation</a:t>
            </a:r>
          </a:p>
          <a:p>
            <a:pPr>
              <a:lnSpc>
                <a:spcPct val="90000"/>
              </a:lnSpc>
            </a:pPr>
            <a:endParaRPr lang="en-US" altLang="en-US" sz="2400"/>
          </a:p>
          <a:p>
            <a:pPr>
              <a:lnSpc>
                <a:spcPct val="90000"/>
              </a:lnSpc>
            </a:pPr>
            <a:r>
              <a:rPr lang="en-US" altLang="en-US" sz="2400"/>
              <a:t>Fall back position if   negotiation fails</a:t>
            </a:r>
          </a:p>
          <a:p>
            <a:pPr>
              <a:lnSpc>
                <a:spcPct val="90000"/>
              </a:lnSpc>
            </a:pPr>
            <a:endParaRPr lang="en-US" altLang="en-US" sz="2400"/>
          </a:p>
          <a:p>
            <a:pPr>
              <a:lnSpc>
                <a:spcPct val="90000"/>
              </a:lnSpc>
            </a:pPr>
            <a:r>
              <a:rPr lang="en-US" altLang="en-US" sz="2400"/>
              <a:t>ONLY impacts you</a:t>
            </a:r>
          </a:p>
          <a:p>
            <a:pPr>
              <a:lnSpc>
                <a:spcPct val="90000"/>
              </a:lnSpc>
            </a:pPr>
            <a:endParaRPr lang="en-US" altLang="en-US" sz="2500"/>
          </a:p>
        </p:txBody>
      </p:sp>
      <p:sp>
        <p:nvSpPr>
          <p:cNvPr id="520198" name="Rectangle 5">
            <a:extLst>
              <a:ext uri="{FF2B5EF4-FFF2-40B4-BE49-F238E27FC236}">
                <a16:creationId xmlns:a16="http://schemas.microsoft.com/office/drawing/2014/main" id="{7C72E533-64FB-4AEC-AEBD-81166F588C75}"/>
              </a:ext>
            </a:extLst>
          </p:cNvPr>
          <p:cNvSpPr>
            <a:spLocks noChangeArrowheads="1"/>
          </p:cNvSpPr>
          <p:nvPr/>
        </p:nvSpPr>
        <p:spPr bwMode="auto">
          <a:xfrm>
            <a:off x="1447800" y="1600200"/>
            <a:ext cx="6221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buClr>
                <a:srgbClr val="151C77"/>
              </a:buClr>
              <a:buSzPct val="80000"/>
              <a:buFont typeface="Wingdings" panose="05000000000000000000" pitchFamily="2" charset="2"/>
              <a:buNone/>
            </a:pPr>
            <a:r>
              <a:rPr lang="en-US" altLang="en-US" sz="2000">
                <a:solidFill>
                  <a:srgbClr val="FF0000"/>
                </a:solidFill>
                <a:latin typeface="Tahoma" panose="020B0604030504040204" pitchFamily="34" charset="0"/>
              </a:rPr>
              <a:t>What is the difference between Options and BATNA?</a:t>
            </a:r>
          </a:p>
        </p:txBody>
      </p:sp>
      <p:sp>
        <p:nvSpPr>
          <p:cNvPr id="7" name="Footer Placeholder 2">
            <a:extLst>
              <a:ext uri="{FF2B5EF4-FFF2-40B4-BE49-F238E27FC236}">
                <a16:creationId xmlns:a16="http://schemas.microsoft.com/office/drawing/2014/main" id="{FD289261-7F21-4BB6-BD26-093E313D844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7C37082-D752-4C2C-B10B-9AF9D836F96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853DDE8-43A3-47D6-9914-A6A67B1C7593}" type="slidenum">
              <a:rPr lang="en-US" altLang="en-US" smtClean="0"/>
              <a:pPr>
                <a:defRPr/>
              </a:pPr>
              <a:t>314</a:t>
            </a:fld>
            <a:endParaRPr lang="en-US" altLang="en-US"/>
          </a:p>
        </p:txBody>
      </p:sp>
      <p:sp>
        <p:nvSpPr>
          <p:cNvPr id="191490" name="Rectangle 2">
            <a:extLst>
              <a:ext uri="{FF2B5EF4-FFF2-40B4-BE49-F238E27FC236}">
                <a16:creationId xmlns:a16="http://schemas.microsoft.com/office/drawing/2014/main" id="{EF7FC25B-C617-4EB0-9BEF-B22F00F9C3C6}"/>
              </a:ext>
            </a:extLst>
          </p:cNvPr>
          <p:cNvSpPr>
            <a:spLocks noGrp="1" noChangeArrowheads="1"/>
          </p:cNvSpPr>
          <p:nvPr>
            <p:ph type="title"/>
          </p:nvPr>
        </p:nvSpPr>
        <p:spPr>
          <a:xfrm>
            <a:off x="457200" y="0"/>
            <a:ext cx="8229600" cy="1143000"/>
          </a:xfrm>
        </p:spPr>
        <p:txBody>
          <a:bodyPr/>
          <a:lstStyle/>
          <a:p>
            <a:pPr>
              <a:defRPr/>
            </a:pPr>
            <a:r>
              <a:rPr lang="en-US" altLang="en-US" dirty="0"/>
              <a:t>Objective Criteria</a:t>
            </a:r>
          </a:p>
        </p:txBody>
      </p:sp>
      <p:sp>
        <p:nvSpPr>
          <p:cNvPr id="522244" name="Rectangle 3">
            <a:extLst>
              <a:ext uri="{FF2B5EF4-FFF2-40B4-BE49-F238E27FC236}">
                <a16:creationId xmlns:a16="http://schemas.microsoft.com/office/drawing/2014/main" id="{32E37439-640B-4243-AE9E-ECDF84781822}"/>
              </a:ext>
            </a:extLst>
          </p:cNvPr>
          <p:cNvSpPr>
            <a:spLocks noGrp="1" noChangeArrowheads="1"/>
          </p:cNvSpPr>
          <p:nvPr>
            <p:ph type="body" idx="1"/>
          </p:nvPr>
        </p:nvSpPr>
        <p:spPr/>
        <p:txBody>
          <a:bodyPr/>
          <a:lstStyle/>
          <a:p>
            <a:pPr algn="ctr">
              <a:lnSpc>
                <a:spcPct val="90000"/>
              </a:lnSpc>
              <a:buFontTx/>
              <a:buNone/>
            </a:pPr>
            <a:r>
              <a:rPr lang="en-US" altLang="en-US" sz="2600"/>
              <a:t>When you’re almost there…..</a:t>
            </a:r>
          </a:p>
          <a:p>
            <a:pPr algn="ctr">
              <a:lnSpc>
                <a:spcPct val="90000"/>
              </a:lnSpc>
              <a:buFontTx/>
              <a:buNone/>
            </a:pPr>
            <a:endParaRPr lang="en-US" altLang="en-US" sz="2600"/>
          </a:p>
          <a:p>
            <a:pPr>
              <a:lnSpc>
                <a:spcPct val="90000"/>
              </a:lnSpc>
              <a:buClr>
                <a:srgbClr val="FF0000"/>
              </a:buClr>
              <a:buFont typeface="Wingdings" panose="05000000000000000000" pitchFamily="2" charset="2"/>
              <a:buChar char="ü"/>
            </a:pPr>
            <a:r>
              <a:rPr lang="en-US" altLang="en-US" sz="2600"/>
              <a:t>Avoid a contest of wills</a:t>
            </a:r>
          </a:p>
          <a:p>
            <a:pPr>
              <a:lnSpc>
                <a:spcPct val="50000"/>
              </a:lnSpc>
              <a:buClr>
                <a:srgbClr val="FF0000"/>
              </a:buClr>
              <a:buFont typeface="Wingdings" panose="05000000000000000000" pitchFamily="2" charset="2"/>
              <a:buChar char="ü"/>
            </a:pPr>
            <a:endParaRPr lang="en-US" altLang="en-US" sz="2600"/>
          </a:p>
          <a:p>
            <a:pPr>
              <a:lnSpc>
                <a:spcPct val="90000"/>
              </a:lnSpc>
              <a:buClr>
                <a:srgbClr val="FF0000"/>
              </a:buClr>
              <a:buFont typeface="Wingdings" panose="05000000000000000000" pitchFamily="2" charset="2"/>
              <a:buChar char="ü"/>
            </a:pPr>
            <a:r>
              <a:rPr lang="en-US" altLang="en-US" sz="2600"/>
              <a:t>Agree to use objective criteria</a:t>
            </a:r>
          </a:p>
          <a:p>
            <a:pPr>
              <a:lnSpc>
                <a:spcPct val="70000"/>
              </a:lnSpc>
              <a:buClr>
                <a:srgbClr val="FF0000"/>
              </a:buClr>
              <a:buFont typeface="Wingdings" panose="05000000000000000000" pitchFamily="2" charset="2"/>
              <a:buChar char="ü"/>
            </a:pPr>
            <a:endParaRPr lang="en-US" altLang="en-US" sz="2600"/>
          </a:p>
          <a:p>
            <a:pPr>
              <a:lnSpc>
                <a:spcPct val="90000"/>
              </a:lnSpc>
              <a:buClr>
                <a:srgbClr val="FF0000"/>
              </a:buClr>
              <a:buFont typeface="Wingdings" panose="05000000000000000000" pitchFamily="2" charset="2"/>
              <a:buChar char="ü"/>
            </a:pPr>
            <a:r>
              <a:rPr lang="en-US" altLang="en-US" sz="2600"/>
              <a:t>Agree on which criteria to use</a:t>
            </a:r>
          </a:p>
          <a:p>
            <a:pPr>
              <a:lnSpc>
                <a:spcPct val="80000"/>
              </a:lnSpc>
              <a:buClr>
                <a:srgbClr val="FF0000"/>
              </a:buClr>
              <a:buFont typeface="Wingdings" panose="05000000000000000000" pitchFamily="2" charset="2"/>
              <a:buChar char="ü"/>
            </a:pPr>
            <a:endParaRPr lang="en-US" altLang="en-US" sz="2600"/>
          </a:p>
          <a:p>
            <a:pPr>
              <a:lnSpc>
                <a:spcPct val="90000"/>
              </a:lnSpc>
              <a:buClr>
                <a:srgbClr val="FF0000"/>
              </a:buClr>
              <a:buFont typeface="Wingdings" panose="05000000000000000000" pitchFamily="2" charset="2"/>
              <a:buChar char="ü"/>
            </a:pPr>
            <a:r>
              <a:rPr lang="en-US" altLang="en-US" sz="2600"/>
              <a:t>THEN apply the standard to the dispute</a:t>
            </a:r>
          </a:p>
          <a:p>
            <a:pPr>
              <a:lnSpc>
                <a:spcPct val="90000"/>
              </a:lnSpc>
            </a:pPr>
            <a:endParaRPr lang="en-US" altLang="en-US" sz="2600"/>
          </a:p>
        </p:txBody>
      </p:sp>
      <p:sp>
        <p:nvSpPr>
          <p:cNvPr id="5" name="Footer Placeholder 2">
            <a:extLst>
              <a:ext uri="{FF2B5EF4-FFF2-40B4-BE49-F238E27FC236}">
                <a16:creationId xmlns:a16="http://schemas.microsoft.com/office/drawing/2014/main" id="{9A3BECD8-D041-4AB7-B6A9-E6B5E04AD89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9E4499F-B1FC-4BF3-ACBA-21C96FB9D58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B4959D0-A8B2-4499-84D6-CC404E154CEA}" type="slidenum">
              <a:rPr lang="en-US" altLang="en-US" smtClean="0"/>
              <a:pPr>
                <a:defRPr/>
              </a:pPr>
              <a:t>315</a:t>
            </a:fld>
            <a:endParaRPr lang="en-US" altLang="en-US"/>
          </a:p>
        </p:txBody>
      </p:sp>
      <p:sp>
        <p:nvSpPr>
          <p:cNvPr id="193538" name="Rectangle 2">
            <a:extLst>
              <a:ext uri="{FF2B5EF4-FFF2-40B4-BE49-F238E27FC236}">
                <a16:creationId xmlns:a16="http://schemas.microsoft.com/office/drawing/2014/main" id="{F159B4C4-29F3-42AC-9F22-D17F93ACE8A2}"/>
              </a:ext>
            </a:extLst>
          </p:cNvPr>
          <p:cNvSpPr>
            <a:spLocks noGrp="1" noChangeArrowheads="1"/>
          </p:cNvSpPr>
          <p:nvPr>
            <p:ph type="title"/>
          </p:nvPr>
        </p:nvSpPr>
        <p:spPr>
          <a:xfrm>
            <a:off x="457200" y="-4763"/>
            <a:ext cx="8229600" cy="1143001"/>
          </a:xfrm>
        </p:spPr>
        <p:txBody>
          <a:bodyPr/>
          <a:lstStyle/>
          <a:p>
            <a:pPr>
              <a:defRPr/>
            </a:pPr>
            <a:r>
              <a:rPr lang="en-US" altLang="en-US" dirty="0"/>
              <a:t>Objective Criteria</a:t>
            </a:r>
          </a:p>
        </p:txBody>
      </p:sp>
      <p:sp>
        <p:nvSpPr>
          <p:cNvPr id="524292" name="Rectangle 3">
            <a:extLst>
              <a:ext uri="{FF2B5EF4-FFF2-40B4-BE49-F238E27FC236}">
                <a16:creationId xmlns:a16="http://schemas.microsoft.com/office/drawing/2014/main" id="{B9347E9D-E85B-4866-80AA-16D000410B80}"/>
              </a:ext>
            </a:extLst>
          </p:cNvPr>
          <p:cNvSpPr>
            <a:spLocks noGrp="1" noChangeArrowheads="1"/>
          </p:cNvSpPr>
          <p:nvPr>
            <p:ph type="body" idx="1"/>
          </p:nvPr>
        </p:nvSpPr>
        <p:spPr/>
        <p:txBody>
          <a:bodyPr/>
          <a:lstStyle/>
          <a:p>
            <a:pPr>
              <a:lnSpc>
                <a:spcPct val="90000"/>
              </a:lnSpc>
            </a:pPr>
            <a:r>
              <a:rPr lang="en-US" altLang="en-US" sz="2600"/>
              <a:t>“Others in the industry do….” </a:t>
            </a:r>
            <a:r>
              <a:rPr lang="en-US" altLang="en-US" sz="2600" b="1"/>
              <a:t>(What is customary)</a:t>
            </a:r>
          </a:p>
          <a:p>
            <a:pPr>
              <a:lnSpc>
                <a:spcPct val="90000"/>
              </a:lnSpc>
            </a:pPr>
            <a:endParaRPr lang="en-US" altLang="en-US" sz="2600" b="1"/>
          </a:p>
          <a:p>
            <a:pPr>
              <a:lnSpc>
                <a:spcPct val="0"/>
              </a:lnSpc>
            </a:pPr>
            <a:endParaRPr lang="en-US" altLang="en-US" sz="2600" b="1"/>
          </a:p>
          <a:p>
            <a:pPr>
              <a:lnSpc>
                <a:spcPct val="90000"/>
              </a:lnSpc>
            </a:pPr>
            <a:r>
              <a:rPr lang="en-US" altLang="en-US" sz="2600"/>
              <a:t>“The last time this happened we….”  </a:t>
            </a:r>
            <a:r>
              <a:rPr lang="en-US" altLang="en-US" sz="2600" b="1"/>
              <a:t>(Precedent)</a:t>
            </a:r>
          </a:p>
          <a:p>
            <a:pPr>
              <a:lnSpc>
                <a:spcPct val="90000"/>
              </a:lnSpc>
            </a:pPr>
            <a:endParaRPr lang="en-US" altLang="en-US" sz="2600"/>
          </a:p>
          <a:p>
            <a:pPr>
              <a:lnSpc>
                <a:spcPct val="90000"/>
              </a:lnSpc>
            </a:pPr>
            <a:r>
              <a:rPr lang="en-US" altLang="en-US" sz="2600"/>
              <a:t>“The standard contract says…”  </a:t>
            </a:r>
            <a:r>
              <a:rPr lang="en-US" altLang="en-US" sz="2600" b="1"/>
              <a:t>(Law)</a:t>
            </a:r>
          </a:p>
          <a:p>
            <a:pPr>
              <a:lnSpc>
                <a:spcPct val="90000"/>
              </a:lnSpc>
            </a:pPr>
            <a:endParaRPr lang="en-US" altLang="en-US" sz="2600" b="1"/>
          </a:p>
          <a:p>
            <a:pPr>
              <a:lnSpc>
                <a:spcPct val="90000"/>
              </a:lnSpc>
            </a:pPr>
            <a:r>
              <a:rPr lang="en-US" altLang="en-US" sz="2600"/>
              <a:t>“If you were me would you….?”  </a:t>
            </a:r>
            <a:r>
              <a:rPr lang="en-US" altLang="en-US" sz="2600" b="1"/>
              <a:t>(Reciprocity)</a:t>
            </a:r>
          </a:p>
          <a:p>
            <a:pPr>
              <a:lnSpc>
                <a:spcPct val="90000"/>
              </a:lnSpc>
            </a:pPr>
            <a:endParaRPr lang="en-US" altLang="en-US" sz="2600"/>
          </a:p>
        </p:txBody>
      </p:sp>
      <p:sp>
        <p:nvSpPr>
          <p:cNvPr id="5" name="Footer Placeholder 2">
            <a:extLst>
              <a:ext uri="{FF2B5EF4-FFF2-40B4-BE49-F238E27FC236}">
                <a16:creationId xmlns:a16="http://schemas.microsoft.com/office/drawing/2014/main" id="{3706F454-2AE9-4724-9C21-13FD24993DA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3ACA3B1-0AEA-484E-96D5-20437197EC9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3FDC084-8BCD-4F88-A660-D77C0276852F}" type="slidenum">
              <a:rPr lang="en-US" altLang="en-US" smtClean="0"/>
              <a:pPr>
                <a:defRPr/>
              </a:pPr>
              <a:t>316</a:t>
            </a:fld>
            <a:endParaRPr lang="en-US" altLang="en-US"/>
          </a:p>
        </p:txBody>
      </p:sp>
      <p:sp>
        <p:nvSpPr>
          <p:cNvPr id="197634" name="Rectangle 2">
            <a:extLst>
              <a:ext uri="{FF2B5EF4-FFF2-40B4-BE49-F238E27FC236}">
                <a16:creationId xmlns:a16="http://schemas.microsoft.com/office/drawing/2014/main" id="{E6D4B9FC-2BD6-409E-A4EC-BEDE2F1BE1D3}"/>
              </a:ext>
            </a:extLst>
          </p:cNvPr>
          <p:cNvSpPr>
            <a:spLocks noGrp="1" noChangeArrowheads="1"/>
          </p:cNvSpPr>
          <p:nvPr>
            <p:ph type="title"/>
          </p:nvPr>
        </p:nvSpPr>
        <p:spPr>
          <a:xfrm>
            <a:off x="0" y="-9525"/>
            <a:ext cx="9144000" cy="1143000"/>
          </a:xfrm>
        </p:spPr>
        <p:txBody>
          <a:bodyPr/>
          <a:lstStyle/>
          <a:p>
            <a:pPr>
              <a:defRPr/>
            </a:pPr>
            <a:r>
              <a:rPr lang="en-US" altLang="en-US" dirty="0"/>
              <a:t>The “Power” of Objective Criteria</a:t>
            </a:r>
          </a:p>
        </p:txBody>
      </p:sp>
      <p:sp>
        <p:nvSpPr>
          <p:cNvPr id="526340" name="Rectangle 3">
            <a:extLst>
              <a:ext uri="{FF2B5EF4-FFF2-40B4-BE49-F238E27FC236}">
                <a16:creationId xmlns:a16="http://schemas.microsoft.com/office/drawing/2014/main" id="{428CCF7C-304D-4E8E-8F09-33C3D52ECA90}"/>
              </a:ext>
            </a:extLst>
          </p:cNvPr>
          <p:cNvSpPr>
            <a:spLocks noGrp="1" noChangeArrowheads="1"/>
          </p:cNvSpPr>
          <p:nvPr>
            <p:ph type="body" idx="1"/>
          </p:nvPr>
        </p:nvSpPr>
        <p:spPr>
          <a:xfrm>
            <a:off x="457200" y="1981200"/>
            <a:ext cx="8229600" cy="4114800"/>
          </a:xfrm>
        </p:spPr>
        <p:txBody>
          <a:bodyPr/>
          <a:lstStyle/>
          <a:p>
            <a:r>
              <a:rPr lang="en-US" altLang="en-US" sz="2600"/>
              <a:t>One slot for skydiving</a:t>
            </a:r>
          </a:p>
          <a:p>
            <a:pPr>
              <a:buFontTx/>
              <a:buNone/>
            </a:pPr>
            <a:endParaRPr lang="en-US" altLang="en-US" sz="1600"/>
          </a:p>
          <a:p>
            <a:r>
              <a:rPr lang="en-US" altLang="en-US" sz="2600"/>
              <a:t>Two people desire to skydive</a:t>
            </a:r>
            <a:r>
              <a:rPr lang="en-US" altLang="en-US" sz="2600">
                <a:cs typeface="Arial" panose="020B0604020202020204" pitchFamily="34" charset="0"/>
                <a:hlinkClick r:id="rId3"/>
              </a:rPr>
              <a:t> </a:t>
            </a:r>
            <a:endParaRPr lang="en-US" altLang="en-US" sz="2600">
              <a:cs typeface="Arial" panose="020B0604020202020204" pitchFamily="34" charset="0"/>
            </a:endParaRPr>
          </a:p>
          <a:p>
            <a:endParaRPr lang="en-US" altLang="en-US" sz="1600"/>
          </a:p>
          <a:p>
            <a:r>
              <a:rPr lang="en-US" altLang="en-US" sz="2600"/>
              <a:t>Each person tries to convince the other they are more deserving</a:t>
            </a:r>
          </a:p>
          <a:p>
            <a:endParaRPr lang="en-US" altLang="en-US" sz="1600"/>
          </a:p>
          <a:p>
            <a:r>
              <a:rPr lang="en-US" altLang="en-US" sz="2600"/>
              <a:t>How to determine WHO is most deserving?</a:t>
            </a:r>
          </a:p>
          <a:p>
            <a:endParaRPr lang="en-US" altLang="en-US" sz="2600"/>
          </a:p>
          <a:p>
            <a:endParaRPr lang="en-US" altLang="en-US" sz="2600"/>
          </a:p>
        </p:txBody>
      </p:sp>
      <p:pic>
        <p:nvPicPr>
          <p:cNvPr id="526341" name="Picture 4" descr="undercanopy">
            <a:hlinkClick r:id="rId4"/>
            <a:extLst>
              <a:ext uri="{FF2B5EF4-FFF2-40B4-BE49-F238E27FC236}">
                <a16:creationId xmlns:a16="http://schemas.microsoft.com/office/drawing/2014/main" id="{B59464FD-390A-449E-952E-70F97DD0C3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752600"/>
            <a:ext cx="1843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6962C374-C8EE-4843-A1D2-FA10015AD9B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74D658DE-E54A-4778-98D5-3054A919D60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E9A5F5B-5D23-4E54-BBC5-AC924BACEA4F}" type="slidenum">
              <a:rPr lang="en-US" altLang="en-US" smtClean="0"/>
              <a:pPr>
                <a:defRPr/>
              </a:pPr>
              <a:t>317</a:t>
            </a:fld>
            <a:endParaRPr lang="en-US" altLang="en-US"/>
          </a:p>
        </p:txBody>
      </p:sp>
      <p:sp>
        <p:nvSpPr>
          <p:cNvPr id="199682" name="Rectangle 2">
            <a:extLst>
              <a:ext uri="{FF2B5EF4-FFF2-40B4-BE49-F238E27FC236}">
                <a16:creationId xmlns:a16="http://schemas.microsoft.com/office/drawing/2014/main" id="{6F6CBFAB-61C9-4E38-A7F6-25B61EDD31B9}"/>
              </a:ext>
            </a:extLst>
          </p:cNvPr>
          <p:cNvSpPr>
            <a:spLocks noGrp="1" noChangeArrowheads="1"/>
          </p:cNvSpPr>
          <p:nvPr>
            <p:ph type="title"/>
          </p:nvPr>
        </p:nvSpPr>
        <p:spPr/>
        <p:txBody>
          <a:bodyPr/>
          <a:lstStyle/>
          <a:p>
            <a:pPr>
              <a:defRPr/>
            </a:pPr>
            <a:r>
              <a:rPr lang="en-US" altLang="en-US" dirty="0"/>
              <a:t>Examples of Objective Criteria</a:t>
            </a:r>
          </a:p>
        </p:txBody>
      </p:sp>
      <p:sp>
        <p:nvSpPr>
          <p:cNvPr id="528388" name="Rectangle 3">
            <a:extLst>
              <a:ext uri="{FF2B5EF4-FFF2-40B4-BE49-F238E27FC236}">
                <a16:creationId xmlns:a16="http://schemas.microsoft.com/office/drawing/2014/main" id="{8570AB9D-99A4-4D41-B9F1-4EDA242752BB}"/>
              </a:ext>
            </a:extLst>
          </p:cNvPr>
          <p:cNvSpPr>
            <a:spLocks noGrp="1" noChangeArrowheads="1"/>
          </p:cNvSpPr>
          <p:nvPr>
            <p:ph type="body" sz="half" idx="1"/>
          </p:nvPr>
        </p:nvSpPr>
        <p:spPr>
          <a:xfrm>
            <a:off x="457200" y="1828800"/>
            <a:ext cx="4154488" cy="3846513"/>
          </a:xfrm>
        </p:spPr>
        <p:txBody>
          <a:bodyPr/>
          <a:lstStyle/>
          <a:p>
            <a:r>
              <a:rPr lang="en-US" altLang="en-US" sz="2600"/>
              <a:t>Feasibility/Practicality</a:t>
            </a:r>
          </a:p>
          <a:p>
            <a:r>
              <a:rPr lang="en-US" altLang="en-US" sz="2600"/>
              <a:t>Mutual Gain</a:t>
            </a:r>
          </a:p>
          <a:p>
            <a:r>
              <a:rPr lang="en-US" altLang="en-US" sz="2600"/>
              <a:t>Satisfaction of Mutual Interests</a:t>
            </a:r>
          </a:p>
          <a:p>
            <a:r>
              <a:rPr lang="en-US" altLang="en-US" sz="2600"/>
              <a:t>Acceptability to Constituents</a:t>
            </a:r>
          </a:p>
          <a:p>
            <a:r>
              <a:rPr lang="en-US" altLang="en-US" sz="2600"/>
              <a:t>Fairness</a:t>
            </a:r>
          </a:p>
        </p:txBody>
      </p:sp>
      <p:sp>
        <p:nvSpPr>
          <p:cNvPr id="528389" name="Rectangle 4">
            <a:extLst>
              <a:ext uri="{FF2B5EF4-FFF2-40B4-BE49-F238E27FC236}">
                <a16:creationId xmlns:a16="http://schemas.microsoft.com/office/drawing/2014/main" id="{239FEDB3-2B95-49C6-B58D-3CE3F0570E75}"/>
              </a:ext>
            </a:extLst>
          </p:cNvPr>
          <p:cNvSpPr>
            <a:spLocks noGrp="1" noChangeArrowheads="1"/>
          </p:cNvSpPr>
          <p:nvPr>
            <p:ph type="body" sz="half" idx="2"/>
          </p:nvPr>
        </p:nvSpPr>
        <p:spPr>
          <a:xfrm>
            <a:off x="4724400" y="1905000"/>
            <a:ext cx="4033838" cy="4202113"/>
          </a:xfrm>
        </p:spPr>
        <p:txBody>
          <a:bodyPr/>
          <a:lstStyle/>
          <a:p>
            <a:r>
              <a:rPr lang="en-US" altLang="en-US" sz="2600"/>
              <a:t>Legal Decisions</a:t>
            </a:r>
          </a:p>
          <a:p>
            <a:r>
              <a:rPr lang="en-US" altLang="en-US" sz="2600"/>
              <a:t>Productivity</a:t>
            </a:r>
          </a:p>
          <a:p>
            <a:r>
              <a:rPr lang="en-US" altLang="en-US" sz="2600"/>
              <a:t>Equal Treatment</a:t>
            </a:r>
          </a:p>
          <a:p>
            <a:r>
              <a:rPr lang="en-US" altLang="en-US" sz="2600"/>
              <a:t>Tradition</a:t>
            </a:r>
          </a:p>
          <a:p>
            <a:r>
              <a:rPr lang="en-US" altLang="en-US" sz="2600"/>
              <a:t>Community Practice</a:t>
            </a:r>
          </a:p>
          <a:p>
            <a:r>
              <a:rPr lang="en-US" altLang="en-US" sz="2600"/>
              <a:t>Cost Effectiveness</a:t>
            </a:r>
          </a:p>
          <a:p>
            <a:r>
              <a:rPr lang="en-US" altLang="en-US" sz="2600"/>
              <a:t>Impact on Quality</a:t>
            </a:r>
          </a:p>
        </p:txBody>
      </p:sp>
      <p:sp>
        <p:nvSpPr>
          <p:cNvPr id="6" name="Footer Placeholder 2">
            <a:extLst>
              <a:ext uri="{FF2B5EF4-FFF2-40B4-BE49-F238E27FC236}">
                <a16:creationId xmlns:a16="http://schemas.microsoft.com/office/drawing/2014/main" id="{A8066757-C084-49ED-B8C9-5E740633531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AA0A4B8-92BC-4822-8235-7FEF77422C1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3B27180-9FB8-42FF-8C2B-0A29E7F642BA}" type="slidenum">
              <a:rPr lang="en-US" altLang="en-US" smtClean="0"/>
              <a:pPr>
                <a:defRPr/>
              </a:pPr>
              <a:t>318</a:t>
            </a:fld>
            <a:endParaRPr lang="en-US" altLang="en-US"/>
          </a:p>
        </p:txBody>
      </p:sp>
      <p:sp>
        <p:nvSpPr>
          <p:cNvPr id="236546" name="Rectangle 2">
            <a:extLst>
              <a:ext uri="{FF2B5EF4-FFF2-40B4-BE49-F238E27FC236}">
                <a16:creationId xmlns:a16="http://schemas.microsoft.com/office/drawing/2014/main" id="{CAF3E191-A6A1-472F-9412-B4EDA4876A63}"/>
              </a:ext>
            </a:extLst>
          </p:cNvPr>
          <p:cNvSpPr>
            <a:spLocks noGrp="1" noChangeArrowheads="1"/>
          </p:cNvSpPr>
          <p:nvPr>
            <p:ph type="title"/>
          </p:nvPr>
        </p:nvSpPr>
        <p:spPr>
          <a:xfrm>
            <a:off x="0" y="0"/>
            <a:ext cx="9144000" cy="1371600"/>
          </a:xfrm>
        </p:spPr>
        <p:txBody>
          <a:bodyPr/>
          <a:lstStyle/>
          <a:p>
            <a:pPr>
              <a:defRPr/>
            </a:pPr>
            <a:r>
              <a:rPr lang="en-US" altLang="en-US" dirty="0"/>
              <a:t>Key Steps in Integrative Negotiations Process</a:t>
            </a:r>
          </a:p>
        </p:txBody>
      </p:sp>
      <p:sp>
        <p:nvSpPr>
          <p:cNvPr id="530436" name="Rectangle 3">
            <a:extLst>
              <a:ext uri="{FF2B5EF4-FFF2-40B4-BE49-F238E27FC236}">
                <a16:creationId xmlns:a16="http://schemas.microsoft.com/office/drawing/2014/main" id="{8E2FFFED-09FC-468D-A16B-BF3F32F93E0F}"/>
              </a:ext>
            </a:extLst>
          </p:cNvPr>
          <p:cNvSpPr>
            <a:spLocks noGrp="1" noChangeArrowheads="1"/>
          </p:cNvSpPr>
          <p:nvPr>
            <p:ph type="body" idx="1"/>
          </p:nvPr>
        </p:nvSpPr>
        <p:spPr>
          <a:xfrm>
            <a:off x="457200" y="2057400"/>
            <a:ext cx="8229600" cy="3733800"/>
          </a:xfrm>
        </p:spPr>
        <p:txBody>
          <a:bodyPr/>
          <a:lstStyle/>
          <a:p>
            <a:r>
              <a:rPr lang="en-US" altLang="en-US" sz="2600"/>
              <a:t>Identify and define the problem</a:t>
            </a:r>
          </a:p>
          <a:p>
            <a:endParaRPr lang="en-US" altLang="en-US" sz="1600"/>
          </a:p>
          <a:p>
            <a:r>
              <a:rPr lang="en-US" altLang="en-US" sz="2600"/>
              <a:t>Identify the interests and needs of both parties</a:t>
            </a:r>
          </a:p>
          <a:p>
            <a:endParaRPr lang="en-US" altLang="en-US" sz="1600"/>
          </a:p>
          <a:p>
            <a:r>
              <a:rPr lang="en-US" altLang="en-US" sz="2600"/>
              <a:t>Generate alternative solutions</a:t>
            </a:r>
          </a:p>
          <a:p>
            <a:endParaRPr lang="en-US" altLang="en-US" sz="1600"/>
          </a:p>
          <a:p>
            <a:r>
              <a:rPr lang="en-US" altLang="en-US" sz="2600"/>
              <a:t>Evaluation and selection of alternatives</a:t>
            </a:r>
          </a:p>
          <a:p>
            <a:endParaRPr lang="en-US" altLang="en-US" sz="2600"/>
          </a:p>
          <a:p>
            <a:endParaRPr lang="en-US" altLang="en-US" sz="2600"/>
          </a:p>
          <a:p>
            <a:endParaRPr lang="en-US" altLang="en-US" sz="2600"/>
          </a:p>
        </p:txBody>
      </p:sp>
      <p:sp>
        <p:nvSpPr>
          <p:cNvPr id="5" name="Footer Placeholder 2">
            <a:extLst>
              <a:ext uri="{FF2B5EF4-FFF2-40B4-BE49-F238E27FC236}">
                <a16:creationId xmlns:a16="http://schemas.microsoft.com/office/drawing/2014/main" id="{E7CE16DD-494E-461C-8D35-ECE2E490753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64E466B-7010-4C36-9E07-70678FFE387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34EC7A2-4696-4F35-B578-6A936472BBF6}" type="slidenum">
              <a:rPr lang="en-US" altLang="en-US" smtClean="0"/>
              <a:pPr>
                <a:defRPr/>
              </a:pPr>
              <a:t>319</a:t>
            </a:fld>
            <a:endParaRPr lang="en-US" altLang="en-US"/>
          </a:p>
        </p:txBody>
      </p:sp>
      <p:sp>
        <p:nvSpPr>
          <p:cNvPr id="201730" name="Rectangle 2">
            <a:extLst>
              <a:ext uri="{FF2B5EF4-FFF2-40B4-BE49-F238E27FC236}">
                <a16:creationId xmlns:a16="http://schemas.microsoft.com/office/drawing/2014/main" id="{55011ACD-DD70-4104-AD8B-BD2B9B11E168}"/>
              </a:ext>
            </a:extLst>
          </p:cNvPr>
          <p:cNvSpPr>
            <a:spLocks noGrp="1" noChangeArrowheads="1"/>
          </p:cNvSpPr>
          <p:nvPr>
            <p:ph type="title"/>
          </p:nvPr>
        </p:nvSpPr>
        <p:spPr>
          <a:xfrm>
            <a:off x="0" y="0"/>
            <a:ext cx="9144000" cy="1371600"/>
          </a:xfrm>
        </p:spPr>
        <p:txBody>
          <a:bodyPr/>
          <a:lstStyle/>
          <a:p>
            <a:pPr>
              <a:defRPr/>
            </a:pPr>
            <a:r>
              <a:rPr lang="en-US" altLang="en-US" dirty="0"/>
              <a:t>Characteristics of a Good Negotiation</a:t>
            </a:r>
          </a:p>
        </p:txBody>
      </p:sp>
      <p:sp>
        <p:nvSpPr>
          <p:cNvPr id="531460" name="Rectangle 3">
            <a:extLst>
              <a:ext uri="{FF2B5EF4-FFF2-40B4-BE49-F238E27FC236}">
                <a16:creationId xmlns:a16="http://schemas.microsoft.com/office/drawing/2014/main" id="{82FE29C6-E047-404D-8437-855AF90EB5FD}"/>
              </a:ext>
            </a:extLst>
          </p:cNvPr>
          <p:cNvSpPr>
            <a:spLocks noGrp="1" noChangeArrowheads="1"/>
          </p:cNvSpPr>
          <p:nvPr>
            <p:ph type="body" idx="1"/>
          </p:nvPr>
        </p:nvSpPr>
        <p:spPr/>
        <p:txBody>
          <a:bodyPr/>
          <a:lstStyle/>
          <a:p>
            <a:pPr>
              <a:buFontTx/>
              <a:buNone/>
            </a:pPr>
            <a:r>
              <a:rPr lang="en-US" altLang="en-US" sz="2400" i="1"/>
              <a:t>A good negotiation is one which:</a:t>
            </a:r>
          </a:p>
          <a:p>
            <a:pPr>
              <a:buFontTx/>
              <a:buNone/>
            </a:pPr>
            <a:endParaRPr lang="en-US" altLang="en-US" sz="2400" i="1"/>
          </a:p>
          <a:p>
            <a:r>
              <a:rPr lang="en-US" altLang="en-US" sz="2400"/>
              <a:t>Produces integrative solutions</a:t>
            </a:r>
          </a:p>
          <a:p>
            <a:endParaRPr lang="en-US" altLang="en-US" sz="2400"/>
          </a:p>
          <a:p>
            <a:r>
              <a:rPr lang="en-US" altLang="en-US" sz="2400"/>
              <a:t>Increases the likelihood of compliance by all parties</a:t>
            </a:r>
          </a:p>
          <a:p>
            <a:endParaRPr lang="en-US" altLang="en-US" sz="2400"/>
          </a:p>
          <a:p>
            <a:r>
              <a:rPr lang="en-US" altLang="en-US" sz="2400"/>
              <a:t>Improves relationship between the parties; and </a:t>
            </a:r>
          </a:p>
          <a:p>
            <a:endParaRPr lang="en-US" altLang="en-US" sz="2400"/>
          </a:p>
          <a:p>
            <a:r>
              <a:rPr lang="en-US" altLang="en-US" sz="2400"/>
              <a:t>Is efficient</a:t>
            </a:r>
          </a:p>
          <a:p>
            <a:pPr>
              <a:buFontTx/>
              <a:buNone/>
            </a:pPr>
            <a:endParaRPr lang="en-US" altLang="en-US" sz="2400"/>
          </a:p>
        </p:txBody>
      </p:sp>
      <p:sp>
        <p:nvSpPr>
          <p:cNvPr id="5" name="Footer Placeholder 2">
            <a:extLst>
              <a:ext uri="{FF2B5EF4-FFF2-40B4-BE49-F238E27FC236}">
                <a16:creationId xmlns:a16="http://schemas.microsoft.com/office/drawing/2014/main" id="{38A98C82-0530-4D20-9909-DBA7F17E123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8E63-A282-4D3A-AB37-B4B133F81E1B}"/>
              </a:ext>
            </a:extLst>
          </p:cNvPr>
          <p:cNvSpPr>
            <a:spLocks noGrp="1"/>
          </p:cNvSpPr>
          <p:nvPr>
            <p:ph type="title"/>
            <p:custDataLst>
              <p:tags r:id="rId2"/>
            </p:custDataLst>
          </p:nvPr>
        </p:nvSpPr>
        <p:spPr>
          <a:xfrm>
            <a:off x="0" y="306388"/>
            <a:ext cx="9144000" cy="912812"/>
          </a:xfrm>
        </p:spPr>
        <p:txBody>
          <a:bodyPr>
            <a:normAutofit/>
          </a:bodyPr>
          <a:lstStyle/>
          <a:p>
            <a:pPr>
              <a:defRPr/>
            </a:pPr>
            <a:r>
              <a:rPr lang="en-US" sz="4000" dirty="0"/>
              <a:t>What are Conditions of Employment?</a:t>
            </a:r>
          </a:p>
        </p:txBody>
      </p:sp>
      <p:sp>
        <p:nvSpPr>
          <p:cNvPr id="3" name="Content Placeholder 2">
            <a:extLst>
              <a:ext uri="{FF2B5EF4-FFF2-40B4-BE49-F238E27FC236}">
                <a16:creationId xmlns:a16="http://schemas.microsoft.com/office/drawing/2014/main" id="{EA6C89AB-0C96-440E-9BCF-3F559E2B1679}"/>
              </a:ext>
            </a:extLst>
          </p:cNvPr>
          <p:cNvSpPr>
            <a:spLocks noGrp="1"/>
          </p:cNvSpPr>
          <p:nvPr>
            <p:ph sz="half" idx="1"/>
            <p:custDataLst>
              <p:tags r:id="rId3"/>
            </p:custDataLst>
          </p:nvPr>
        </p:nvSpPr>
        <p:spPr>
          <a:xfrm>
            <a:off x="838200" y="1676400"/>
            <a:ext cx="7924800" cy="4373563"/>
          </a:xfrm>
        </p:spPr>
        <p:txBody>
          <a:bodyPr>
            <a:normAutofit fontScale="92500" lnSpcReduction="20000"/>
          </a:bodyPr>
          <a:lstStyle/>
          <a:p>
            <a:pPr marL="0" indent="0">
              <a:buFontTx/>
              <a:buNone/>
              <a:defRPr/>
            </a:pPr>
            <a:r>
              <a:rPr lang="en-US" sz="2400" dirty="0"/>
              <a:t>Agencies are required to bargain only over bargaining-unit employees’ “conditions of employment.”  5 U.S.C. § 7102(2).</a:t>
            </a:r>
          </a:p>
          <a:p>
            <a:pPr marL="0" indent="0">
              <a:buFontTx/>
              <a:buNone/>
              <a:defRPr/>
            </a:pPr>
            <a:endParaRPr lang="en-US" sz="2400" dirty="0"/>
          </a:p>
          <a:p>
            <a:pPr marL="0" indent="0">
              <a:buFontTx/>
              <a:buNone/>
              <a:defRPr/>
            </a:pPr>
            <a:r>
              <a:rPr lang="en-US" sz="2400" dirty="0"/>
              <a:t>“Conditions of employment” are defined as “personnel policies, practices, and matters, whether established by rule, regulation, or otherwise, affecting working conditions.”  5 U.S.C. § 7103(a)(14). </a:t>
            </a:r>
          </a:p>
          <a:p>
            <a:pPr marL="0" indent="0">
              <a:buFontTx/>
              <a:buNone/>
              <a:defRPr/>
            </a:pPr>
            <a:endParaRPr lang="en-US" sz="2400" dirty="0"/>
          </a:p>
          <a:p>
            <a:pPr marL="0" indent="0">
              <a:buFontTx/>
              <a:buNone/>
              <a:defRPr/>
            </a:pPr>
            <a:r>
              <a:rPr lang="en-US" sz="2400" dirty="0"/>
              <a:t>5 U.S.C.§ 7103(a)(14) excepts from the definition of “conditions of employment” matters:  (1) relating to political activities prohibited under the Hatch Act, id. §§ 7321-7326; (2) relating to classification; or (3) “specifically provided for by [f]ederal statute.”  Id. § 7103(a)(14). </a:t>
            </a:r>
          </a:p>
          <a:p>
            <a:pPr marL="0" indent="0">
              <a:buFontTx/>
              <a:buNone/>
              <a:defRPr/>
            </a:pPr>
            <a:r>
              <a:rPr lang="en-US" sz="2400" dirty="0"/>
              <a:t> </a:t>
            </a:r>
          </a:p>
        </p:txBody>
      </p:sp>
      <p:sp>
        <p:nvSpPr>
          <p:cNvPr id="4" name="Slide Number Placeholder 3">
            <a:extLst>
              <a:ext uri="{FF2B5EF4-FFF2-40B4-BE49-F238E27FC236}">
                <a16:creationId xmlns:a16="http://schemas.microsoft.com/office/drawing/2014/main" id="{6FEFD757-BD9C-41E0-85CA-15B7451B58B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D8A9AB8-3938-45A4-AE93-A51F623F18E6}" type="slidenum">
              <a:rPr lang="en-US" altLang="en-US" smtClean="0"/>
              <a:pPr>
                <a:defRPr/>
              </a:pPr>
              <a:t>32</a:t>
            </a:fld>
            <a:endParaRPr lang="en-US" altLang="en-US"/>
          </a:p>
        </p:txBody>
      </p:sp>
      <p:sp>
        <p:nvSpPr>
          <p:cNvPr id="5" name="Footer Placeholder 2">
            <a:extLst>
              <a:ext uri="{FF2B5EF4-FFF2-40B4-BE49-F238E27FC236}">
                <a16:creationId xmlns:a16="http://schemas.microsoft.com/office/drawing/2014/main" id="{BA2CB349-79BC-4915-BF2B-3FAB3AA1398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4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4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7A56E2C-551C-439D-828A-15908ACBCC3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3B5E385-176E-45E1-89E9-90BF5EF1ED4E}" type="slidenum">
              <a:rPr lang="en-US" altLang="en-US" smtClean="0"/>
              <a:pPr>
                <a:defRPr/>
              </a:pPr>
              <a:t>320</a:t>
            </a:fld>
            <a:endParaRPr lang="en-US" altLang="en-US"/>
          </a:p>
        </p:txBody>
      </p:sp>
      <p:sp>
        <p:nvSpPr>
          <p:cNvPr id="203778" name="Rectangle 2">
            <a:extLst>
              <a:ext uri="{FF2B5EF4-FFF2-40B4-BE49-F238E27FC236}">
                <a16:creationId xmlns:a16="http://schemas.microsoft.com/office/drawing/2014/main" id="{32107F61-3664-468B-87B2-923FEDC1CE46}"/>
              </a:ext>
            </a:extLst>
          </p:cNvPr>
          <p:cNvSpPr>
            <a:spLocks noGrp="1" noChangeArrowheads="1"/>
          </p:cNvSpPr>
          <p:nvPr>
            <p:ph type="title"/>
          </p:nvPr>
        </p:nvSpPr>
        <p:spPr>
          <a:xfrm>
            <a:off x="0" y="0"/>
            <a:ext cx="9144000" cy="1143000"/>
          </a:xfrm>
        </p:spPr>
        <p:txBody>
          <a:bodyPr/>
          <a:lstStyle/>
          <a:p>
            <a:pPr>
              <a:defRPr/>
            </a:pPr>
            <a:r>
              <a:rPr lang="en-US" altLang="en-US" dirty="0"/>
              <a:t>In Most Negotiations…</a:t>
            </a:r>
          </a:p>
        </p:txBody>
      </p:sp>
      <p:sp>
        <p:nvSpPr>
          <p:cNvPr id="533508" name="Rectangle 3">
            <a:extLst>
              <a:ext uri="{FF2B5EF4-FFF2-40B4-BE49-F238E27FC236}">
                <a16:creationId xmlns:a16="http://schemas.microsoft.com/office/drawing/2014/main" id="{4C146418-7896-4287-92CD-D1F95808A821}"/>
              </a:ext>
            </a:extLst>
          </p:cNvPr>
          <p:cNvSpPr>
            <a:spLocks noGrp="1" noChangeArrowheads="1"/>
          </p:cNvSpPr>
          <p:nvPr>
            <p:ph type="body" idx="1"/>
          </p:nvPr>
        </p:nvSpPr>
        <p:spPr/>
        <p:txBody>
          <a:bodyPr/>
          <a:lstStyle/>
          <a:p>
            <a:r>
              <a:rPr lang="en-US" altLang="en-US" sz="2600"/>
              <a:t>The parties’ objectives are partly conflicting and partly compatible</a:t>
            </a:r>
          </a:p>
          <a:p>
            <a:endParaRPr lang="en-US" altLang="en-US" sz="2600"/>
          </a:p>
          <a:p>
            <a:r>
              <a:rPr lang="en-US" altLang="en-US" sz="2600"/>
              <a:t>The negotiators have “mixed motives”</a:t>
            </a:r>
          </a:p>
          <a:p>
            <a:endParaRPr lang="en-US" altLang="en-US" sz="2600"/>
          </a:p>
          <a:p>
            <a:r>
              <a:rPr lang="en-US" altLang="en-US" sz="2600"/>
              <a:t>They may be able to “expand the pie” but ultimately, they need to divide it</a:t>
            </a:r>
          </a:p>
        </p:txBody>
      </p:sp>
      <p:sp>
        <p:nvSpPr>
          <p:cNvPr id="5" name="Footer Placeholder 2">
            <a:extLst>
              <a:ext uri="{FF2B5EF4-FFF2-40B4-BE49-F238E27FC236}">
                <a16:creationId xmlns:a16="http://schemas.microsoft.com/office/drawing/2014/main" id="{ED14654D-5295-45E8-879D-FD02EADC981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8A13A8A-D859-4BCA-A8DA-D790292C083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D305782-0937-4D41-A6A6-FA14249DE653}" type="slidenum">
              <a:rPr lang="en-US" altLang="en-US" smtClean="0"/>
              <a:pPr>
                <a:defRPr/>
              </a:pPr>
              <a:t>321</a:t>
            </a:fld>
            <a:endParaRPr lang="en-US" altLang="en-US"/>
          </a:p>
        </p:txBody>
      </p:sp>
      <p:sp>
        <p:nvSpPr>
          <p:cNvPr id="221186" name="Rectangle 2">
            <a:extLst>
              <a:ext uri="{FF2B5EF4-FFF2-40B4-BE49-F238E27FC236}">
                <a16:creationId xmlns:a16="http://schemas.microsoft.com/office/drawing/2014/main" id="{37112ABC-F981-4792-9FBA-B6032ECAEAED}"/>
              </a:ext>
            </a:extLst>
          </p:cNvPr>
          <p:cNvSpPr>
            <a:spLocks noGrp="1" noChangeArrowheads="1"/>
          </p:cNvSpPr>
          <p:nvPr>
            <p:ph type="title"/>
          </p:nvPr>
        </p:nvSpPr>
        <p:spPr>
          <a:xfrm>
            <a:off x="3175" y="0"/>
            <a:ext cx="9140825" cy="1143000"/>
          </a:xfrm>
        </p:spPr>
        <p:txBody>
          <a:bodyPr/>
          <a:lstStyle/>
          <a:p>
            <a:pPr>
              <a:defRPr/>
            </a:pPr>
            <a:r>
              <a:rPr lang="en-US" altLang="en-US" dirty="0"/>
              <a:t>Best Practices for Negotiators</a:t>
            </a:r>
          </a:p>
        </p:txBody>
      </p:sp>
      <p:sp>
        <p:nvSpPr>
          <p:cNvPr id="535556" name="Rectangle 3">
            <a:extLst>
              <a:ext uri="{FF2B5EF4-FFF2-40B4-BE49-F238E27FC236}">
                <a16:creationId xmlns:a16="http://schemas.microsoft.com/office/drawing/2014/main" id="{C5ACD0A4-6E4F-416F-89F0-45ED7D19D3CC}"/>
              </a:ext>
            </a:extLst>
          </p:cNvPr>
          <p:cNvSpPr>
            <a:spLocks noGrp="1" noChangeArrowheads="1"/>
          </p:cNvSpPr>
          <p:nvPr>
            <p:ph type="body" idx="1"/>
          </p:nvPr>
        </p:nvSpPr>
        <p:spPr/>
        <p:txBody>
          <a:bodyPr/>
          <a:lstStyle/>
          <a:p>
            <a:pPr>
              <a:lnSpc>
                <a:spcPct val="90000"/>
              </a:lnSpc>
            </a:pPr>
            <a:r>
              <a:rPr lang="en-US" altLang="en-US" sz="2400"/>
              <a:t>Be Prepared</a:t>
            </a:r>
          </a:p>
          <a:p>
            <a:pPr>
              <a:lnSpc>
                <a:spcPct val="90000"/>
              </a:lnSpc>
            </a:pPr>
            <a:r>
              <a:rPr lang="en-US" altLang="en-US" sz="2400"/>
              <a:t>Diagnose the Fundamental Structure of the Negotiation</a:t>
            </a:r>
          </a:p>
          <a:p>
            <a:pPr>
              <a:lnSpc>
                <a:spcPct val="90000"/>
              </a:lnSpc>
            </a:pPr>
            <a:r>
              <a:rPr lang="en-US" altLang="en-US" sz="2400"/>
              <a:t>Work the BATNA</a:t>
            </a:r>
          </a:p>
          <a:p>
            <a:pPr>
              <a:lnSpc>
                <a:spcPct val="90000"/>
              </a:lnSpc>
            </a:pPr>
            <a:r>
              <a:rPr lang="en-US" altLang="en-US" sz="2400"/>
              <a:t>Be willing to Walk</a:t>
            </a:r>
          </a:p>
          <a:p>
            <a:pPr>
              <a:lnSpc>
                <a:spcPct val="90000"/>
              </a:lnSpc>
            </a:pPr>
            <a:r>
              <a:rPr lang="en-US" altLang="en-US" sz="2400"/>
              <a:t>Remember intangibles</a:t>
            </a:r>
          </a:p>
          <a:p>
            <a:pPr>
              <a:lnSpc>
                <a:spcPct val="90000"/>
              </a:lnSpc>
            </a:pPr>
            <a:r>
              <a:rPr lang="en-US" altLang="en-US" sz="2400"/>
              <a:t>Actively manage intangibles</a:t>
            </a:r>
          </a:p>
          <a:p>
            <a:pPr>
              <a:lnSpc>
                <a:spcPct val="90000"/>
              </a:lnSpc>
            </a:pPr>
            <a:r>
              <a:rPr lang="en-US" altLang="en-US" sz="2400"/>
              <a:t>Savor and protect your reputation</a:t>
            </a:r>
          </a:p>
          <a:p>
            <a:pPr>
              <a:lnSpc>
                <a:spcPct val="90000"/>
              </a:lnSpc>
            </a:pPr>
            <a:r>
              <a:rPr lang="en-US" altLang="en-US" sz="2400"/>
              <a:t>Remember that rationality and fairness are relative</a:t>
            </a:r>
          </a:p>
          <a:p>
            <a:pPr>
              <a:lnSpc>
                <a:spcPct val="90000"/>
              </a:lnSpc>
            </a:pPr>
            <a:r>
              <a:rPr lang="en-US" altLang="en-US" sz="2400"/>
              <a:t>Continue to learn from the experience</a:t>
            </a:r>
          </a:p>
          <a:p>
            <a:pPr>
              <a:lnSpc>
                <a:spcPct val="90000"/>
              </a:lnSpc>
            </a:pPr>
            <a:endParaRPr lang="en-US" altLang="en-US" sz="2400"/>
          </a:p>
        </p:txBody>
      </p:sp>
      <p:sp>
        <p:nvSpPr>
          <p:cNvPr id="5" name="Footer Placeholder 2">
            <a:extLst>
              <a:ext uri="{FF2B5EF4-FFF2-40B4-BE49-F238E27FC236}">
                <a16:creationId xmlns:a16="http://schemas.microsoft.com/office/drawing/2014/main" id="{0FB3E408-8C01-42B4-9037-B0597B41C0A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3C318-E34B-4766-9891-C31D508CA2AB}"/>
              </a:ext>
            </a:extLst>
          </p:cNvPr>
          <p:cNvSpPr>
            <a:spLocks noGrp="1"/>
          </p:cNvSpPr>
          <p:nvPr>
            <p:ph type="title"/>
          </p:nvPr>
        </p:nvSpPr>
        <p:spPr>
          <a:xfrm>
            <a:off x="449263" y="0"/>
            <a:ext cx="8229600" cy="1143000"/>
          </a:xfrm>
        </p:spPr>
        <p:txBody>
          <a:bodyPr/>
          <a:lstStyle/>
          <a:p>
            <a:pPr>
              <a:defRPr/>
            </a:pPr>
            <a:r>
              <a:rPr lang="en-US" dirty="0"/>
              <a:t>Conclusion</a:t>
            </a:r>
          </a:p>
        </p:txBody>
      </p:sp>
      <p:sp>
        <p:nvSpPr>
          <p:cNvPr id="536579" name="Content Placeholder 2">
            <a:extLst>
              <a:ext uri="{FF2B5EF4-FFF2-40B4-BE49-F238E27FC236}">
                <a16:creationId xmlns:a16="http://schemas.microsoft.com/office/drawing/2014/main" id="{1F5E39CD-3EDF-4156-9480-729F28F1B158}"/>
              </a:ext>
            </a:extLst>
          </p:cNvPr>
          <p:cNvSpPr>
            <a:spLocks noGrp="1" noChangeArrowheads="1"/>
          </p:cNvSpPr>
          <p:nvPr>
            <p:ph idx="1"/>
          </p:nvPr>
        </p:nvSpPr>
        <p:spPr>
          <a:xfrm>
            <a:off x="457200" y="1905000"/>
            <a:ext cx="8229600" cy="4191000"/>
          </a:xfrm>
        </p:spPr>
        <p:txBody>
          <a:bodyPr/>
          <a:lstStyle/>
          <a:p>
            <a:r>
              <a:rPr lang="en-US" altLang="en-US" sz="2600"/>
              <a:t>You need to know the law and collective bargaining processes</a:t>
            </a:r>
          </a:p>
          <a:p>
            <a:endParaRPr lang="en-US" altLang="en-US" sz="2600"/>
          </a:p>
          <a:p>
            <a:r>
              <a:rPr lang="en-US" altLang="en-US" sz="2600"/>
              <a:t>You need to know not just how to engage in collective bargaining in the federal sector but also how to negotiate.</a:t>
            </a:r>
          </a:p>
        </p:txBody>
      </p:sp>
      <p:sp>
        <p:nvSpPr>
          <p:cNvPr id="3" name="Slide Number Placeholder 2">
            <a:extLst>
              <a:ext uri="{FF2B5EF4-FFF2-40B4-BE49-F238E27FC236}">
                <a16:creationId xmlns:a16="http://schemas.microsoft.com/office/drawing/2014/main" id="{4B079DA2-665F-4289-8D85-C7C55E18FF6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AA0FBA5-49A3-437B-9E6C-E0C3A6DD7E89}" type="slidenum">
              <a:rPr lang="en-US" altLang="en-US" smtClean="0"/>
              <a:pPr>
                <a:defRPr/>
              </a:pPr>
              <a:t>322</a:t>
            </a:fld>
            <a:endParaRPr lang="en-US" altLang="en-US"/>
          </a:p>
        </p:txBody>
      </p:sp>
      <p:sp>
        <p:nvSpPr>
          <p:cNvPr id="5" name="Footer Placeholder 2">
            <a:extLst>
              <a:ext uri="{FF2B5EF4-FFF2-40B4-BE49-F238E27FC236}">
                <a16:creationId xmlns:a16="http://schemas.microsoft.com/office/drawing/2014/main" id="{470A3B65-0244-4D89-A928-1D92F613833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D61C-EF89-4170-8B96-E0294FBA7C18}"/>
              </a:ext>
            </a:extLst>
          </p:cNvPr>
          <p:cNvSpPr>
            <a:spLocks noGrp="1"/>
          </p:cNvSpPr>
          <p:nvPr>
            <p:ph type="title"/>
          </p:nvPr>
        </p:nvSpPr>
        <p:spPr>
          <a:xfrm>
            <a:off x="457200" y="228600"/>
            <a:ext cx="8229600" cy="5410200"/>
          </a:xfrm>
        </p:spPr>
        <p:txBody>
          <a:bodyPr/>
          <a:lstStyle/>
          <a:p>
            <a:pPr>
              <a:defRPr/>
            </a:pPr>
            <a:r>
              <a:rPr lang="en-US" sz="8800" dirty="0"/>
              <a:t>QUESTIONS?</a:t>
            </a:r>
          </a:p>
        </p:txBody>
      </p:sp>
      <p:sp>
        <p:nvSpPr>
          <p:cNvPr id="4" name="Slide Number Placeholder 3">
            <a:extLst>
              <a:ext uri="{FF2B5EF4-FFF2-40B4-BE49-F238E27FC236}">
                <a16:creationId xmlns:a16="http://schemas.microsoft.com/office/drawing/2014/main" id="{42BF8D84-0844-45DB-99D7-06E9A25CE4A2}"/>
              </a:ext>
            </a:extLst>
          </p:cNvPr>
          <p:cNvSpPr>
            <a:spLocks noGrp="1"/>
          </p:cNvSpPr>
          <p:nvPr>
            <p:ph type="sldNum" sz="quarter" idx="12"/>
          </p:nvPr>
        </p:nvSpPr>
        <p:spPr/>
        <p:txBody>
          <a:bodyPr/>
          <a:lstStyle/>
          <a:p>
            <a:pPr>
              <a:defRPr/>
            </a:pPr>
            <a:fld id="{FC74716D-53BE-4403-B4A5-1549E0C76B1A}" type="slidenum">
              <a:rPr lang="en-US" altLang="en-US" smtClean="0"/>
              <a:pPr>
                <a:defRPr/>
              </a:pPr>
              <a:t>323</a:t>
            </a:fld>
            <a:endParaRPr lang="en-US" altLang="en-US"/>
          </a:p>
        </p:txBody>
      </p:sp>
      <p:sp>
        <p:nvSpPr>
          <p:cNvPr id="5" name="Footer Placeholder 2">
            <a:extLst>
              <a:ext uri="{FF2B5EF4-FFF2-40B4-BE49-F238E27FC236}">
                <a16:creationId xmlns:a16="http://schemas.microsoft.com/office/drawing/2014/main" id="{EEF9E7C1-91FC-4249-B188-90EB9DB9162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507FAE8-637C-4C96-9BA2-E57D14539E81}"/>
              </a:ext>
            </a:extLst>
          </p:cNvPr>
          <p:cNvSpPr>
            <a:spLocks noGrp="1" noChangeArrowheads="1"/>
          </p:cNvSpPr>
          <p:nvPr>
            <p:ph type="ctrTitle"/>
          </p:nvPr>
        </p:nvSpPr>
        <p:spPr>
          <a:xfrm>
            <a:off x="76200" y="457200"/>
            <a:ext cx="8991600" cy="5867400"/>
          </a:xfrm>
        </p:spPr>
        <p:txBody>
          <a:bodyPr/>
          <a:lstStyle/>
          <a:p>
            <a:pPr eaLnBrk="1" hangingPunct="1">
              <a:lnSpc>
                <a:spcPct val="80000"/>
              </a:lnSpc>
              <a:defRPr/>
            </a:pPr>
            <a:r>
              <a:rPr lang="en-US" sz="4000" dirty="0"/>
              <a:t>Department of Veterans Affairs (VA)</a:t>
            </a:r>
            <a:br>
              <a:rPr lang="en-US" sz="4000" dirty="0"/>
            </a:br>
            <a:br>
              <a:rPr lang="en-US" sz="4800" dirty="0"/>
            </a:br>
            <a:r>
              <a:rPr lang="en-US" sz="6500" dirty="0"/>
              <a:t>Collective Bargaining </a:t>
            </a:r>
            <a:br>
              <a:rPr lang="en-US" sz="6500" dirty="0"/>
            </a:br>
            <a:r>
              <a:rPr lang="en-US" sz="6500" dirty="0"/>
              <a:t>Training</a:t>
            </a:r>
            <a:br>
              <a:rPr lang="en-US" sz="3500" dirty="0"/>
            </a:br>
            <a:br>
              <a:rPr lang="en-US" sz="3500" dirty="0"/>
            </a:br>
            <a:br>
              <a:rPr lang="en-US" sz="4800" dirty="0"/>
            </a:br>
            <a:br>
              <a:rPr lang="en-US" sz="4800" dirty="0"/>
            </a:br>
            <a:r>
              <a:rPr lang="en-US" sz="1400" b="1" dirty="0"/>
              <a:t>Course Development and Presentation by</a:t>
            </a:r>
            <a:br>
              <a:rPr lang="en-US" sz="1400" b="1" dirty="0"/>
            </a:br>
            <a:r>
              <a:rPr lang="en-US" sz="1400" b="1" dirty="0"/>
              <a:t>Joseph Swerdzewski</a:t>
            </a:r>
            <a:br>
              <a:rPr lang="en-US" sz="1400" b="1" dirty="0"/>
            </a:br>
            <a:br>
              <a:rPr lang="en-US" sz="1400" b="1" dirty="0">
                <a:latin typeface="Broadway" pitchFamily="82" charset="0"/>
              </a:rPr>
            </a:br>
            <a:r>
              <a:rPr lang="en-US" sz="1400" b="1" dirty="0">
                <a:latin typeface="Broadway" pitchFamily="82" charset="0"/>
              </a:rPr>
              <a:t>©JSA</a:t>
            </a:r>
            <a:r>
              <a:rPr lang="en-US" sz="1400" b="1" dirty="0"/>
              <a:t>   JOSEPH SWERDZEWSKI &amp; ASSOCIATES LLC</a:t>
            </a:r>
            <a:br>
              <a:rPr lang="en-US" sz="1400" b="1" dirty="0"/>
            </a:br>
            <a:r>
              <a:rPr lang="en-US" sz="1400" b="1" dirty="0"/>
              <a:t>6585 Highway 431 South, Suite E 457</a:t>
            </a:r>
            <a:br>
              <a:rPr lang="en-US" sz="1400" b="1" dirty="0"/>
            </a:br>
            <a:r>
              <a:rPr lang="en-US" sz="1400" b="1" dirty="0"/>
              <a:t>Hampton Cove, AL 35763</a:t>
            </a:r>
            <a:br>
              <a:rPr lang="en-US" sz="1400" b="1" dirty="0"/>
            </a:br>
            <a:r>
              <a:rPr lang="en-US" sz="1400" b="1" dirty="0"/>
              <a:t>256-503-2226 | info@jsafed.com</a:t>
            </a:r>
            <a:br>
              <a:rPr lang="en-US" sz="1400" dirty="0"/>
            </a:br>
            <a:br>
              <a:rPr lang="en-US" sz="1400" dirty="0"/>
            </a:br>
            <a:endParaRPr lang="en-US" sz="1400" dirty="0"/>
          </a:p>
        </p:txBody>
      </p:sp>
      <p:sp>
        <p:nvSpPr>
          <p:cNvPr id="2" name="Slide Number Placeholder 1">
            <a:extLst>
              <a:ext uri="{FF2B5EF4-FFF2-40B4-BE49-F238E27FC236}">
                <a16:creationId xmlns:a16="http://schemas.microsoft.com/office/drawing/2014/main" id="{AFCFC02C-CBCA-4614-9518-F9412210BEC5}"/>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B696B47-5627-468B-8533-6B7B56EB40FE}" type="slidenum">
              <a:rPr lang="en-US" altLang="en-US" smtClean="0"/>
              <a:pPr>
                <a:defRPr/>
              </a:pPr>
              <a:t>324</a:t>
            </a:fld>
            <a:endParaRPr lang="en-US" altLang="en-US"/>
          </a:p>
        </p:txBody>
      </p:sp>
      <p:pic>
        <p:nvPicPr>
          <p:cNvPr id="538628" name="Picture 3" descr="A picture containing text, clipart&#10;&#10;Description automatically generated">
            <a:extLst>
              <a:ext uri="{FF2B5EF4-FFF2-40B4-BE49-F238E27FC236}">
                <a16:creationId xmlns:a16="http://schemas.microsoft.com/office/drawing/2014/main" id="{6ED3B6C0-B551-4683-8D13-FC71DDC9C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68725"/>
            <a:ext cx="1946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56A3B57A-13BD-46D5-867A-C3FEF77DF852}"/>
              </a:ext>
            </a:extLst>
          </p:cNvPr>
          <p:cNvSpPr txBox="1">
            <a:spLocks/>
          </p:cNvSpPr>
          <p:nvPr/>
        </p:nvSpPr>
        <p:spPr bwMode="auto">
          <a:xfrm>
            <a:off x="2895600" y="6248400"/>
            <a:ext cx="3124200" cy="45720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200" kern="1200">
                <a:solidFill>
                  <a:schemeClr val="tx1"/>
                </a:solidFill>
                <a:effectLst>
                  <a:outerShdw blurRad="38100" dist="38100" dir="2700000" algn="tl">
                    <a:srgbClr val="000000"/>
                  </a:outerShdw>
                </a:effectLst>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t>©Joseph Swerdzewski and Associates LLC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1767A08-74C2-4D59-A0F1-930129E30F5F}"/>
              </a:ext>
            </a:extLst>
          </p:cNvPr>
          <p:cNvSpPr>
            <a:spLocks noGrp="1" noChangeArrowheads="1"/>
          </p:cNvSpPr>
          <p:nvPr>
            <p:ph type="title"/>
          </p:nvPr>
        </p:nvSpPr>
        <p:spPr>
          <a:xfrm>
            <a:off x="0" y="228600"/>
            <a:ext cx="9144000" cy="838200"/>
          </a:xfrm>
        </p:spPr>
        <p:txBody>
          <a:bodyPr/>
          <a:lstStyle/>
          <a:p>
            <a:pPr eaLnBrk="1" hangingPunct="1">
              <a:defRPr/>
            </a:pPr>
            <a:r>
              <a:rPr lang="en-US" dirty="0"/>
              <a:t>What Are Working Conditions?</a:t>
            </a:r>
          </a:p>
        </p:txBody>
      </p:sp>
      <p:sp>
        <p:nvSpPr>
          <p:cNvPr id="60419" name="Rectangle 3">
            <a:extLst>
              <a:ext uri="{FF2B5EF4-FFF2-40B4-BE49-F238E27FC236}">
                <a16:creationId xmlns:a16="http://schemas.microsoft.com/office/drawing/2014/main" id="{9425F9EC-D715-43AF-8598-82F816925703}"/>
              </a:ext>
            </a:extLst>
          </p:cNvPr>
          <p:cNvSpPr>
            <a:spLocks noGrp="1" noChangeArrowheads="1"/>
          </p:cNvSpPr>
          <p:nvPr>
            <p:ph type="body" idx="1"/>
          </p:nvPr>
        </p:nvSpPr>
        <p:spPr>
          <a:xfrm>
            <a:off x="457200" y="1524000"/>
            <a:ext cx="8229600" cy="4191000"/>
          </a:xfrm>
        </p:spPr>
        <p:txBody>
          <a:bodyPr/>
          <a:lstStyle/>
          <a:p>
            <a:pPr marL="404813" indent="-404813" eaLnBrk="1" hangingPunct="1">
              <a:buFontTx/>
              <a:buNone/>
            </a:pPr>
            <a:r>
              <a:rPr lang="en-US" altLang="en-US" sz="2600"/>
              <a:t>    A working condition must meet both criteria of the Antilles Standard:</a:t>
            </a:r>
          </a:p>
          <a:p>
            <a:pPr marL="404813" indent="-404813" eaLnBrk="1" hangingPunct="1"/>
            <a:endParaRPr lang="en-US" altLang="en-US" sz="1600"/>
          </a:p>
          <a:p>
            <a:pPr marL="1079500" lvl="1" indent="-431800" eaLnBrk="1" hangingPunct="1">
              <a:buClr>
                <a:schemeClr val="tx1"/>
              </a:buClr>
              <a:buFont typeface="Wingdings" panose="05000000000000000000" pitchFamily="2" charset="2"/>
              <a:buAutoNum type="arabicPeriod"/>
            </a:pPr>
            <a:r>
              <a:rPr lang="en-US" altLang="en-US" sz="2600"/>
              <a:t>Pertains to bargaining unit employees</a:t>
            </a:r>
          </a:p>
          <a:p>
            <a:pPr marL="1079500" lvl="1" indent="-431800" eaLnBrk="1" hangingPunct="1">
              <a:buClr>
                <a:schemeClr val="tx1"/>
              </a:buClr>
              <a:buFont typeface="Wingdings" panose="05000000000000000000" pitchFamily="2" charset="2"/>
              <a:buAutoNum type="arabicPeriod"/>
            </a:pPr>
            <a:endParaRPr lang="en-US" altLang="en-US" sz="1600"/>
          </a:p>
          <a:p>
            <a:pPr marL="1079500" lvl="1" indent="-431800" eaLnBrk="1" hangingPunct="1">
              <a:buClr>
                <a:schemeClr val="tx1"/>
              </a:buClr>
              <a:buFont typeface="Wingdings" panose="05000000000000000000" pitchFamily="2" charset="2"/>
              <a:buAutoNum type="arabicPeriod"/>
            </a:pPr>
            <a:r>
              <a:rPr lang="en-US" altLang="en-US" sz="2600"/>
              <a:t>Directly effects employment relationship of bargaining unit employees</a:t>
            </a:r>
          </a:p>
          <a:p>
            <a:pPr marL="1079500" lvl="1" indent="-431800" eaLnBrk="1" hangingPunct="1">
              <a:buClr>
                <a:schemeClr val="tx1"/>
              </a:buClr>
              <a:buFont typeface="Wingdings" panose="05000000000000000000" pitchFamily="2" charset="2"/>
              <a:buAutoNum type="arabicPeriod"/>
            </a:pPr>
            <a:endParaRPr lang="en-US" altLang="en-US" sz="1600"/>
          </a:p>
          <a:p>
            <a:pPr marL="1079500" lvl="1" indent="-431800" eaLnBrk="1" hangingPunct="1">
              <a:buClr>
                <a:schemeClr val="tx1"/>
              </a:buClr>
              <a:buFont typeface="Wingdings" panose="05000000000000000000" pitchFamily="2" charset="2"/>
              <a:buNone/>
            </a:pPr>
            <a:r>
              <a:rPr lang="en-US" altLang="en-US" sz="2000"/>
              <a:t>       See Antilles Consolidated Education Association and Antilles Consolidated School System, 22 FLRA no. 23, 22 FLRA 235 (1996)</a:t>
            </a:r>
          </a:p>
        </p:txBody>
      </p:sp>
      <p:sp>
        <p:nvSpPr>
          <p:cNvPr id="2" name="Slide Number Placeholder 1">
            <a:extLst>
              <a:ext uri="{FF2B5EF4-FFF2-40B4-BE49-F238E27FC236}">
                <a16:creationId xmlns:a16="http://schemas.microsoft.com/office/drawing/2014/main" id="{92977695-ACB2-4919-A31F-2A645D74232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F5D2A3F-4F52-460C-94E3-3AED06C30B56}" type="slidenum">
              <a:rPr lang="en-US" altLang="en-US" smtClean="0"/>
              <a:pPr>
                <a:defRPr/>
              </a:pPr>
              <a:t>33</a:t>
            </a:fld>
            <a:endParaRPr lang="en-US" altLang="en-US"/>
          </a:p>
        </p:txBody>
      </p:sp>
      <p:sp>
        <p:nvSpPr>
          <p:cNvPr id="5" name="Footer Placeholder 2">
            <a:extLst>
              <a:ext uri="{FF2B5EF4-FFF2-40B4-BE49-F238E27FC236}">
                <a16:creationId xmlns:a16="http://schemas.microsoft.com/office/drawing/2014/main" id="{2358A343-C5ED-4FFC-BA44-DADDC6BB1AD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103E-738E-4763-9887-C7BD57D3E593}"/>
              </a:ext>
            </a:extLst>
          </p:cNvPr>
          <p:cNvSpPr>
            <a:spLocks noGrp="1"/>
          </p:cNvSpPr>
          <p:nvPr>
            <p:ph type="title"/>
            <p:custDataLst>
              <p:tags r:id="rId2"/>
            </p:custDataLst>
          </p:nvPr>
        </p:nvSpPr>
        <p:spPr>
          <a:xfrm>
            <a:off x="0" y="0"/>
            <a:ext cx="9144000" cy="1371600"/>
          </a:xfrm>
        </p:spPr>
        <p:txBody>
          <a:bodyPr>
            <a:normAutofit fontScale="90000"/>
          </a:bodyPr>
          <a:lstStyle/>
          <a:p>
            <a:pPr>
              <a:defRPr/>
            </a:pPr>
            <a:br>
              <a:rPr lang="en-US" dirty="0"/>
            </a:br>
            <a:r>
              <a:rPr lang="en-US" sz="3600" dirty="0"/>
              <a:t>Pertain to Bargaining Unit Employees</a:t>
            </a:r>
            <a:br>
              <a:rPr lang="en-US" dirty="0"/>
            </a:br>
            <a:r>
              <a:rPr lang="en-US" dirty="0"/>
              <a:t> </a:t>
            </a:r>
          </a:p>
        </p:txBody>
      </p:sp>
      <p:sp>
        <p:nvSpPr>
          <p:cNvPr id="3" name="Content Placeholder 2">
            <a:extLst>
              <a:ext uri="{FF2B5EF4-FFF2-40B4-BE49-F238E27FC236}">
                <a16:creationId xmlns:a16="http://schemas.microsoft.com/office/drawing/2014/main" id="{1FC696D7-C80A-4966-9F09-76D8DE7E96F6}"/>
              </a:ext>
            </a:extLst>
          </p:cNvPr>
          <p:cNvSpPr>
            <a:spLocks noGrp="1"/>
          </p:cNvSpPr>
          <p:nvPr>
            <p:ph sz="half" idx="1"/>
            <p:custDataLst>
              <p:tags r:id="rId3"/>
            </p:custDataLst>
          </p:nvPr>
        </p:nvSpPr>
        <p:spPr>
          <a:xfrm>
            <a:off x="457200" y="1524000"/>
            <a:ext cx="8305800" cy="4525963"/>
          </a:xfrm>
        </p:spPr>
        <p:txBody>
          <a:bodyPr>
            <a:normAutofit/>
          </a:bodyPr>
          <a:lstStyle/>
          <a:p>
            <a:pPr marL="0" indent="0">
              <a:buFontTx/>
              <a:buNone/>
              <a:defRPr/>
            </a:pPr>
            <a:r>
              <a:rPr lang="en-US" sz="2400" dirty="0"/>
              <a:t>Authority and judicial precedent differentiate among proposals concerning the working conditions of four groups of non-unit personnel:  </a:t>
            </a:r>
          </a:p>
          <a:p>
            <a:pPr marL="0" indent="0">
              <a:buFontTx/>
              <a:buNone/>
              <a:defRPr/>
            </a:pPr>
            <a:endParaRPr lang="en-US" sz="2400" dirty="0"/>
          </a:p>
          <a:p>
            <a:pPr marL="231775" indent="0">
              <a:buFontTx/>
              <a:buNone/>
              <a:defRPr/>
            </a:pPr>
            <a:r>
              <a:rPr lang="en-US" sz="2400" dirty="0"/>
              <a:t>(1) employees in other bargaining units; </a:t>
            </a:r>
          </a:p>
          <a:p>
            <a:pPr marL="231775" indent="0">
              <a:buFontTx/>
              <a:buAutoNum type="arabicParenBoth"/>
              <a:defRPr/>
            </a:pPr>
            <a:endParaRPr lang="en-US" sz="1700" dirty="0"/>
          </a:p>
          <a:p>
            <a:pPr marL="231775" indent="0">
              <a:buFontTx/>
              <a:buNone/>
              <a:defRPr/>
            </a:pPr>
            <a:r>
              <a:rPr lang="en-US" sz="2400" dirty="0"/>
              <a:t>(2) supervisory personnel;</a:t>
            </a:r>
          </a:p>
          <a:p>
            <a:pPr marL="231775" indent="0">
              <a:buFontTx/>
              <a:buNone/>
              <a:defRPr/>
            </a:pPr>
            <a:endParaRPr lang="en-US" sz="1700" dirty="0"/>
          </a:p>
          <a:p>
            <a:pPr marL="231775" indent="0">
              <a:buFontTx/>
              <a:buNone/>
              <a:defRPr/>
            </a:pPr>
            <a:r>
              <a:rPr lang="en-US" sz="2400" dirty="0"/>
              <a:t>(3) non-supervisory employees not in any bargaining unit; </a:t>
            </a:r>
          </a:p>
          <a:p>
            <a:pPr marL="231775" indent="0">
              <a:buFontTx/>
              <a:buNone/>
              <a:defRPr/>
            </a:pPr>
            <a:r>
              <a:rPr lang="en-US" sz="2400" dirty="0"/>
              <a:t>	</a:t>
            </a:r>
          </a:p>
          <a:p>
            <a:pPr marL="231775" indent="0">
              <a:buFontTx/>
              <a:buNone/>
              <a:defRPr/>
            </a:pPr>
            <a:r>
              <a:rPr lang="en-US" sz="2400" dirty="0"/>
              <a:t>(4) non-employees.</a:t>
            </a:r>
          </a:p>
        </p:txBody>
      </p:sp>
      <p:sp>
        <p:nvSpPr>
          <p:cNvPr id="4" name="Slide Number Placeholder 3">
            <a:extLst>
              <a:ext uri="{FF2B5EF4-FFF2-40B4-BE49-F238E27FC236}">
                <a16:creationId xmlns:a16="http://schemas.microsoft.com/office/drawing/2014/main" id="{270A2C29-E687-48DC-B70F-2EA29DACB6D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5EC559D-9DD1-4718-AAB7-B91D5F9ECCFA}" type="slidenum">
              <a:rPr lang="en-US" altLang="en-US" smtClean="0"/>
              <a:pPr>
                <a:defRPr/>
              </a:pPr>
              <a:t>34</a:t>
            </a:fld>
            <a:endParaRPr lang="en-US" altLang="en-US"/>
          </a:p>
        </p:txBody>
      </p:sp>
      <p:sp>
        <p:nvSpPr>
          <p:cNvPr id="5" name="Footer Placeholder 2">
            <a:extLst>
              <a:ext uri="{FF2B5EF4-FFF2-40B4-BE49-F238E27FC236}">
                <a16:creationId xmlns:a16="http://schemas.microsoft.com/office/drawing/2014/main" id="{25227221-51A6-4503-9724-A34C6D108DA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4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40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47ED4CC-7FC5-4921-BD76-FFA5FC2F009E}"/>
              </a:ext>
            </a:extLst>
          </p:cNvPr>
          <p:cNvSpPr>
            <a:spLocks noGrp="1" noChangeArrowheads="1"/>
          </p:cNvSpPr>
          <p:nvPr>
            <p:ph type="title"/>
          </p:nvPr>
        </p:nvSpPr>
        <p:spPr>
          <a:xfrm>
            <a:off x="0" y="228600"/>
            <a:ext cx="9144000" cy="1143000"/>
          </a:xfrm>
        </p:spPr>
        <p:txBody>
          <a:bodyPr/>
          <a:lstStyle/>
          <a:p>
            <a:pPr eaLnBrk="1" hangingPunct="1">
              <a:defRPr/>
            </a:pPr>
            <a:r>
              <a:rPr lang="en-US" dirty="0"/>
              <a:t>How are Working Conditions Created?</a:t>
            </a:r>
          </a:p>
        </p:txBody>
      </p:sp>
      <p:sp>
        <p:nvSpPr>
          <p:cNvPr id="64515" name="Rectangle 3">
            <a:extLst>
              <a:ext uri="{FF2B5EF4-FFF2-40B4-BE49-F238E27FC236}">
                <a16:creationId xmlns:a16="http://schemas.microsoft.com/office/drawing/2014/main" id="{AD64D567-5E09-43FF-8E4B-86836334DF03}"/>
              </a:ext>
            </a:extLst>
          </p:cNvPr>
          <p:cNvSpPr>
            <a:spLocks noGrp="1" noChangeArrowheads="1"/>
          </p:cNvSpPr>
          <p:nvPr>
            <p:ph type="body" idx="1"/>
          </p:nvPr>
        </p:nvSpPr>
        <p:spPr>
          <a:xfrm>
            <a:off x="457200" y="2130425"/>
            <a:ext cx="8229600" cy="3965575"/>
          </a:xfrm>
        </p:spPr>
        <p:txBody>
          <a:bodyPr/>
          <a:lstStyle/>
          <a:p>
            <a:pPr eaLnBrk="1" hangingPunct="1"/>
            <a:r>
              <a:rPr lang="en-US" altLang="en-US"/>
              <a:t>Contract</a:t>
            </a:r>
          </a:p>
          <a:p>
            <a:pPr eaLnBrk="1" hangingPunct="1"/>
            <a:r>
              <a:rPr lang="en-US" altLang="en-US"/>
              <a:t>MOUs and MOAs</a:t>
            </a:r>
          </a:p>
          <a:p>
            <a:pPr eaLnBrk="1" hangingPunct="1"/>
            <a:r>
              <a:rPr lang="en-US" altLang="en-US"/>
              <a:t>Past Practices</a:t>
            </a:r>
          </a:p>
          <a:p>
            <a:pPr eaLnBrk="1" hangingPunct="1"/>
            <a:r>
              <a:rPr lang="en-US" altLang="en-US"/>
              <a:t>Law</a:t>
            </a:r>
          </a:p>
          <a:p>
            <a:pPr eaLnBrk="1" hangingPunct="1"/>
            <a:r>
              <a:rPr lang="en-US" altLang="en-US"/>
              <a:t>Rule or Regulation</a:t>
            </a:r>
          </a:p>
        </p:txBody>
      </p:sp>
      <p:sp>
        <p:nvSpPr>
          <p:cNvPr id="2" name="Slide Number Placeholder 1">
            <a:extLst>
              <a:ext uri="{FF2B5EF4-FFF2-40B4-BE49-F238E27FC236}">
                <a16:creationId xmlns:a16="http://schemas.microsoft.com/office/drawing/2014/main" id="{BC1A7D77-435F-407F-8983-D6933864797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85D05E0-8947-4299-8D74-96FC7086EBDE}" type="slidenum">
              <a:rPr lang="en-US" altLang="en-US" smtClean="0"/>
              <a:pPr>
                <a:defRPr/>
              </a:pPr>
              <a:t>35</a:t>
            </a:fld>
            <a:endParaRPr lang="en-US" altLang="en-US"/>
          </a:p>
        </p:txBody>
      </p:sp>
      <p:sp>
        <p:nvSpPr>
          <p:cNvPr id="5" name="Footer Placeholder 2">
            <a:extLst>
              <a:ext uri="{FF2B5EF4-FFF2-40B4-BE49-F238E27FC236}">
                <a16:creationId xmlns:a16="http://schemas.microsoft.com/office/drawing/2014/main" id="{70AB1C75-9EC5-4662-86EE-8EAF36DF279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7C2678B-5BA4-47FE-A25B-0E5C0694B65D}"/>
              </a:ext>
            </a:extLst>
          </p:cNvPr>
          <p:cNvSpPr>
            <a:spLocks noGrp="1" noChangeArrowheads="1"/>
          </p:cNvSpPr>
          <p:nvPr>
            <p:ph type="title"/>
          </p:nvPr>
        </p:nvSpPr>
        <p:spPr>
          <a:xfrm>
            <a:off x="457200" y="76200"/>
            <a:ext cx="8229600" cy="1143000"/>
          </a:xfrm>
        </p:spPr>
        <p:txBody>
          <a:bodyPr/>
          <a:lstStyle/>
          <a:p>
            <a:pPr eaLnBrk="1" hangingPunct="1">
              <a:defRPr/>
            </a:pPr>
            <a:r>
              <a:rPr lang="en-US" sz="4000" dirty="0">
                <a:solidFill>
                  <a:schemeClr val="tx1"/>
                </a:solidFill>
              </a:rPr>
              <a:t>Who Can a Union Bargain For? </a:t>
            </a:r>
          </a:p>
        </p:txBody>
      </p:sp>
      <p:sp>
        <p:nvSpPr>
          <p:cNvPr id="66563" name="Rectangle 3">
            <a:extLst>
              <a:ext uri="{FF2B5EF4-FFF2-40B4-BE49-F238E27FC236}">
                <a16:creationId xmlns:a16="http://schemas.microsoft.com/office/drawing/2014/main" id="{AD4A83E1-576C-4723-85FC-2112D9F9C25D}"/>
              </a:ext>
            </a:extLst>
          </p:cNvPr>
          <p:cNvSpPr>
            <a:spLocks noGrp="1" noChangeArrowheads="1"/>
          </p:cNvSpPr>
          <p:nvPr>
            <p:ph type="body" idx="1"/>
          </p:nvPr>
        </p:nvSpPr>
        <p:spPr/>
        <p:txBody>
          <a:bodyPr/>
          <a:lstStyle/>
          <a:p>
            <a:pPr eaLnBrk="1" hangingPunct="1">
              <a:lnSpc>
                <a:spcPct val="90000"/>
              </a:lnSpc>
              <a:buFontTx/>
              <a:buNone/>
            </a:pPr>
            <a:r>
              <a:rPr lang="en-US" altLang="en-US" sz="2800"/>
              <a:t>    A Union can only bargain on behalf of unit employees:</a:t>
            </a:r>
          </a:p>
          <a:p>
            <a:pPr eaLnBrk="1" hangingPunct="1">
              <a:lnSpc>
                <a:spcPct val="90000"/>
              </a:lnSpc>
              <a:buFontTx/>
              <a:buNone/>
            </a:pPr>
            <a:endParaRPr lang="en-US" altLang="en-US" sz="2800"/>
          </a:p>
          <a:p>
            <a:pPr eaLnBrk="1" hangingPunct="1">
              <a:lnSpc>
                <a:spcPct val="90000"/>
              </a:lnSpc>
            </a:pPr>
            <a:r>
              <a:rPr lang="en-US" altLang="en-US" sz="2600"/>
              <a:t>Must know status of Bargaining Unit after reorganization, downsizing, or realignment</a:t>
            </a:r>
          </a:p>
          <a:p>
            <a:pPr eaLnBrk="1" hangingPunct="1">
              <a:lnSpc>
                <a:spcPct val="90000"/>
              </a:lnSpc>
            </a:pPr>
            <a:r>
              <a:rPr lang="en-US" altLang="en-US" sz="2600"/>
              <a:t>During pendency of Representation Petition, Agency must maintain existing recognitions and conditions of employment. </a:t>
            </a:r>
          </a:p>
          <a:p>
            <a:pPr eaLnBrk="1" hangingPunct="1">
              <a:lnSpc>
                <a:spcPct val="90000"/>
              </a:lnSpc>
            </a:pPr>
            <a:r>
              <a:rPr lang="en-US" altLang="en-US" sz="2600"/>
              <a:t>See §2422.34 of the Regulations and Yorktown 55 FLRA No. 181</a:t>
            </a:r>
          </a:p>
        </p:txBody>
      </p:sp>
      <p:sp>
        <p:nvSpPr>
          <p:cNvPr id="2" name="Slide Number Placeholder 1">
            <a:extLst>
              <a:ext uri="{FF2B5EF4-FFF2-40B4-BE49-F238E27FC236}">
                <a16:creationId xmlns:a16="http://schemas.microsoft.com/office/drawing/2014/main" id="{D399D014-8886-4EC2-9B47-A61F9F89EE5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A859CAE-E269-4CC5-A62E-0213EDF35B59}" type="slidenum">
              <a:rPr lang="en-US" altLang="en-US" smtClean="0"/>
              <a:pPr>
                <a:defRPr/>
              </a:pPr>
              <a:t>36</a:t>
            </a:fld>
            <a:endParaRPr lang="en-US" altLang="en-US"/>
          </a:p>
        </p:txBody>
      </p:sp>
      <p:sp>
        <p:nvSpPr>
          <p:cNvPr id="5" name="Footer Placeholder 2">
            <a:extLst>
              <a:ext uri="{FF2B5EF4-FFF2-40B4-BE49-F238E27FC236}">
                <a16:creationId xmlns:a16="http://schemas.microsoft.com/office/drawing/2014/main" id="{7568CD7F-4261-42A2-AB98-3D5C8D73987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6AF3A02-CD6D-40AA-9F1F-298992DE9347}"/>
              </a:ext>
            </a:extLst>
          </p:cNvPr>
          <p:cNvSpPr>
            <a:spLocks noGrp="1" noChangeArrowheads="1"/>
          </p:cNvSpPr>
          <p:nvPr>
            <p:ph type="title"/>
          </p:nvPr>
        </p:nvSpPr>
        <p:spPr>
          <a:xfrm>
            <a:off x="457200" y="76200"/>
            <a:ext cx="8229600" cy="1143000"/>
          </a:xfrm>
        </p:spPr>
        <p:txBody>
          <a:bodyPr/>
          <a:lstStyle/>
          <a:p>
            <a:pPr eaLnBrk="1" hangingPunct="1">
              <a:defRPr/>
            </a:pPr>
            <a:r>
              <a:rPr lang="en-US" sz="3200" dirty="0">
                <a:solidFill>
                  <a:schemeClr val="tx1"/>
                </a:solidFill>
              </a:rPr>
              <a:t>Proposals Affecting Non-Employees &amp; </a:t>
            </a:r>
            <a:br>
              <a:rPr lang="en-US" sz="3200" dirty="0">
                <a:solidFill>
                  <a:schemeClr val="tx1"/>
                </a:solidFill>
              </a:rPr>
            </a:br>
            <a:r>
              <a:rPr lang="en-US" sz="3200" dirty="0">
                <a:solidFill>
                  <a:schemeClr val="tx1"/>
                </a:solidFill>
              </a:rPr>
              <a:t>Non-Unit Employees</a:t>
            </a:r>
          </a:p>
        </p:txBody>
      </p:sp>
      <p:sp>
        <p:nvSpPr>
          <p:cNvPr id="68611" name="Rectangle 3">
            <a:extLst>
              <a:ext uri="{FF2B5EF4-FFF2-40B4-BE49-F238E27FC236}">
                <a16:creationId xmlns:a16="http://schemas.microsoft.com/office/drawing/2014/main" id="{AECEEEA7-1FBE-433D-98D0-8B68A780F67E}"/>
              </a:ext>
            </a:extLst>
          </p:cNvPr>
          <p:cNvSpPr>
            <a:spLocks noGrp="1" noChangeArrowheads="1"/>
          </p:cNvSpPr>
          <p:nvPr>
            <p:ph type="body" idx="1"/>
          </p:nvPr>
        </p:nvSpPr>
        <p:spPr>
          <a:xfrm>
            <a:off x="342900" y="1371600"/>
            <a:ext cx="8572500" cy="4495800"/>
          </a:xfrm>
        </p:spPr>
        <p:txBody>
          <a:bodyPr/>
          <a:lstStyle/>
          <a:p>
            <a:pPr eaLnBrk="1" hangingPunct="1">
              <a:lnSpc>
                <a:spcPct val="80000"/>
              </a:lnSpc>
            </a:pPr>
            <a:r>
              <a:rPr lang="en-US" altLang="en-US" sz="2000"/>
              <a:t>Proposals may not establish working conditions for employees or non-employees not in bargaining unit; consider who is covered by a proposal:</a:t>
            </a:r>
          </a:p>
          <a:p>
            <a:pPr lvl="1" eaLnBrk="1" hangingPunct="1">
              <a:lnSpc>
                <a:spcPct val="80000"/>
              </a:lnSpc>
            </a:pPr>
            <a:r>
              <a:rPr lang="en-US" altLang="en-US" sz="2000"/>
              <a:t>Non-employees </a:t>
            </a:r>
          </a:p>
          <a:p>
            <a:pPr lvl="1" eaLnBrk="1" hangingPunct="1">
              <a:lnSpc>
                <a:spcPct val="80000"/>
              </a:lnSpc>
            </a:pPr>
            <a:r>
              <a:rPr lang="en-US" altLang="en-US" sz="2000"/>
              <a:t>Employees in other Bargaining Units</a:t>
            </a:r>
          </a:p>
          <a:p>
            <a:pPr lvl="1" eaLnBrk="1" hangingPunct="1">
              <a:lnSpc>
                <a:spcPct val="80000"/>
              </a:lnSpc>
            </a:pPr>
            <a:r>
              <a:rPr lang="en-US" altLang="en-US" sz="2000"/>
              <a:t>Supervisory Personnel</a:t>
            </a:r>
          </a:p>
          <a:p>
            <a:pPr lvl="1" eaLnBrk="1" hangingPunct="1">
              <a:lnSpc>
                <a:spcPct val="80000"/>
              </a:lnSpc>
            </a:pPr>
            <a:endParaRPr lang="en-US" altLang="en-US" sz="2000"/>
          </a:p>
          <a:p>
            <a:pPr eaLnBrk="1" hangingPunct="1">
              <a:lnSpc>
                <a:spcPct val="80000"/>
              </a:lnSpc>
            </a:pPr>
            <a:r>
              <a:rPr lang="en-US" altLang="en-US" sz="2000"/>
              <a:t>If there is Direct Effect on non-unit Employees, it is non-negotiable</a:t>
            </a:r>
          </a:p>
          <a:p>
            <a:pPr eaLnBrk="1" hangingPunct="1">
              <a:lnSpc>
                <a:spcPct val="80000"/>
              </a:lnSpc>
            </a:pPr>
            <a:r>
              <a:rPr lang="en-US" altLang="en-US" sz="2000"/>
              <a:t>Effects on non-employees is not sufficient to preclude duty to bargain</a:t>
            </a:r>
          </a:p>
          <a:p>
            <a:pPr eaLnBrk="1" hangingPunct="1">
              <a:lnSpc>
                <a:spcPct val="80000"/>
              </a:lnSpc>
            </a:pPr>
            <a:endParaRPr lang="en-US" altLang="en-US" sz="2000"/>
          </a:p>
          <a:p>
            <a:pPr eaLnBrk="1" hangingPunct="1">
              <a:lnSpc>
                <a:spcPct val="80000"/>
              </a:lnSpc>
            </a:pPr>
            <a:r>
              <a:rPr lang="en-US" altLang="en-US" sz="2000"/>
              <a:t>Effects on non-unit employees may relate to its reasonableness or merits, but does not preclude duty to bargain*</a:t>
            </a:r>
          </a:p>
          <a:p>
            <a:pPr eaLnBrk="1" hangingPunct="1">
              <a:spcBef>
                <a:spcPct val="55000"/>
              </a:spcBef>
            </a:pPr>
            <a:r>
              <a:rPr lang="en-US" altLang="en-US" sz="2200"/>
              <a:t>See AFSME, Local 2910 and Library of Congress, 53 FLRA No. 118</a:t>
            </a:r>
          </a:p>
        </p:txBody>
      </p:sp>
      <p:sp>
        <p:nvSpPr>
          <p:cNvPr id="2" name="Slide Number Placeholder 1">
            <a:extLst>
              <a:ext uri="{FF2B5EF4-FFF2-40B4-BE49-F238E27FC236}">
                <a16:creationId xmlns:a16="http://schemas.microsoft.com/office/drawing/2014/main" id="{0FAAA848-6B17-4507-B7E8-53BA4E23821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2864EE4-71A4-4367-B489-6E3F6DE5F53E}" type="slidenum">
              <a:rPr lang="en-US" altLang="en-US" smtClean="0"/>
              <a:pPr>
                <a:defRPr/>
              </a:pPr>
              <a:t>37</a:t>
            </a:fld>
            <a:endParaRPr lang="en-US" altLang="en-US"/>
          </a:p>
        </p:txBody>
      </p:sp>
      <p:sp>
        <p:nvSpPr>
          <p:cNvPr id="5" name="Footer Placeholder 2">
            <a:extLst>
              <a:ext uri="{FF2B5EF4-FFF2-40B4-BE49-F238E27FC236}">
                <a16:creationId xmlns:a16="http://schemas.microsoft.com/office/drawing/2014/main" id="{30803DCB-FE07-475B-B4EA-E9581C78D97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248F8DB-BCC9-4552-B94D-5CB3A1A01225}"/>
              </a:ext>
            </a:extLst>
          </p:cNvPr>
          <p:cNvSpPr>
            <a:spLocks noGrp="1" noChangeArrowheads="1"/>
          </p:cNvSpPr>
          <p:nvPr>
            <p:ph type="title"/>
          </p:nvPr>
        </p:nvSpPr>
        <p:spPr/>
        <p:txBody>
          <a:bodyPr/>
          <a:lstStyle/>
          <a:p>
            <a:pPr eaLnBrk="1" hangingPunct="1">
              <a:defRPr/>
            </a:pPr>
            <a:r>
              <a:rPr lang="en-US">
                <a:solidFill>
                  <a:schemeClr val="tx1"/>
                </a:solidFill>
              </a:rPr>
              <a:t>Bargaining Example</a:t>
            </a:r>
          </a:p>
        </p:txBody>
      </p:sp>
      <p:sp>
        <p:nvSpPr>
          <p:cNvPr id="70659" name="Rectangle 3">
            <a:extLst>
              <a:ext uri="{FF2B5EF4-FFF2-40B4-BE49-F238E27FC236}">
                <a16:creationId xmlns:a16="http://schemas.microsoft.com/office/drawing/2014/main" id="{0A04701F-5E8D-402B-B3CB-1092E4351D54}"/>
              </a:ext>
            </a:extLst>
          </p:cNvPr>
          <p:cNvSpPr>
            <a:spLocks noGrp="1" noChangeArrowheads="1"/>
          </p:cNvSpPr>
          <p:nvPr>
            <p:ph type="body" idx="1"/>
          </p:nvPr>
        </p:nvSpPr>
        <p:spPr/>
        <p:txBody>
          <a:bodyPr/>
          <a:lstStyle/>
          <a:p>
            <a:pPr eaLnBrk="1" hangingPunct="1">
              <a:buFontTx/>
              <a:buNone/>
            </a:pPr>
            <a:r>
              <a:rPr lang="en-US" altLang="en-US"/>
              <a:t>Cafeteria Example:</a:t>
            </a:r>
          </a:p>
          <a:p>
            <a:pPr eaLnBrk="1" hangingPunct="1"/>
            <a:r>
              <a:rPr lang="en-US" altLang="en-US" sz="2800"/>
              <a:t>Visitors</a:t>
            </a:r>
          </a:p>
          <a:p>
            <a:pPr eaLnBrk="1" hangingPunct="1"/>
            <a:r>
              <a:rPr lang="en-US" altLang="en-US" sz="2800"/>
              <a:t>Patients</a:t>
            </a:r>
          </a:p>
          <a:p>
            <a:pPr eaLnBrk="1" hangingPunct="1"/>
            <a:r>
              <a:rPr lang="en-US" altLang="en-US" sz="2800"/>
              <a:t>Contractors</a:t>
            </a:r>
          </a:p>
          <a:p>
            <a:pPr eaLnBrk="1" hangingPunct="1"/>
            <a:r>
              <a:rPr lang="en-US" altLang="en-US" sz="2800"/>
              <a:t>Supervisors</a:t>
            </a:r>
          </a:p>
          <a:p>
            <a:pPr eaLnBrk="1" hangingPunct="1"/>
            <a:r>
              <a:rPr lang="en-US" altLang="en-US" sz="2800"/>
              <a:t>Other B.U.</a:t>
            </a:r>
          </a:p>
          <a:p>
            <a:pPr eaLnBrk="1" hangingPunct="1"/>
            <a:r>
              <a:rPr lang="en-US" altLang="en-US" sz="2800"/>
              <a:t>Union</a:t>
            </a:r>
          </a:p>
        </p:txBody>
      </p:sp>
      <p:grpSp>
        <p:nvGrpSpPr>
          <p:cNvPr id="70660" name="Group 4">
            <a:extLst>
              <a:ext uri="{FF2B5EF4-FFF2-40B4-BE49-F238E27FC236}">
                <a16:creationId xmlns:a16="http://schemas.microsoft.com/office/drawing/2014/main" id="{AE6F17D7-681C-4E70-B807-048A433FCB4E}"/>
              </a:ext>
            </a:extLst>
          </p:cNvPr>
          <p:cNvGrpSpPr>
            <a:grpSpLocks/>
          </p:cNvGrpSpPr>
          <p:nvPr/>
        </p:nvGrpSpPr>
        <p:grpSpPr bwMode="auto">
          <a:xfrm rot="5400000">
            <a:off x="5296694" y="1337469"/>
            <a:ext cx="2325687" cy="3622675"/>
            <a:chOff x="336" y="1077"/>
            <a:chExt cx="2035" cy="3052"/>
          </a:xfrm>
        </p:grpSpPr>
        <p:sp>
          <p:nvSpPr>
            <p:cNvPr id="70664" name="Rectangle 5">
              <a:extLst>
                <a:ext uri="{FF2B5EF4-FFF2-40B4-BE49-F238E27FC236}">
                  <a16:creationId xmlns:a16="http://schemas.microsoft.com/office/drawing/2014/main" id="{CB198C29-BC53-49DD-B458-51C375F321F6}"/>
                </a:ext>
              </a:extLst>
            </p:cNvPr>
            <p:cNvSpPr>
              <a:spLocks noChangeArrowheads="1"/>
            </p:cNvSpPr>
            <p:nvPr/>
          </p:nvSpPr>
          <p:spPr bwMode="auto">
            <a:xfrm>
              <a:off x="336" y="1077"/>
              <a:ext cx="2035" cy="3052"/>
            </a:xfrm>
            <a:prstGeom prst="rect">
              <a:avLst/>
            </a:prstGeom>
            <a:solidFill>
              <a:schemeClr val="bg1"/>
            </a:solidFill>
            <a:ln w="28575">
              <a:solidFill>
                <a:schemeClr val="tx2"/>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65" name="Oval 6">
              <a:extLst>
                <a:ext uri="{FF2B5EF4-FFF2-40B4-BE49-F238E27FC236}">
                  <a16:creationId xmlns:a16="http://schemas.microsoft.com/office/drawing/2014/main" id="{7C48B751-2514-4514-BCD9-FFF834AEC33A}"/>
                </a:ext>
              </a:extLst>
            </p:cNvPr>
            <p:cNvSpPr>
              <a:spLocks noChangeArrowheads="1"/>
            </p:cNvSpPr>
            <p:nvPr/>
          </p:nvSpPr>
          <p:spPr bwMode="auto">
            <a:xfrm>
              <a:off x="454" y="1165"/>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66" name="Oval 7">
              <a:extLst>
                <a:ext uri="{FF2B5EF4-FFF2-40B4-BE49-F238E27FC236}">
                  <a16:creationId xmlns:a16="http://schemas.microsoft.com/office/drawing/2014/main" id="{1EF50F9A-F019-4A6A-B9B4-39B617ECA098}"/>
                </a:ext>
              </a:extLst>
            </p:cNvPr>
            <p:cNvSpPr>
              <a:spLocks noChangeArrowheads="1"/>
            </p:cNvSpPr>
            <p:nvPr/>
          </p:nvSpPr>
          <p:spPr bwMode="auto">
            <a:xfrm>
              <a:off x="1092" y="1163"/>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67" name="Oval 8">
              <a:extLst>
                <a:ext uri="{FF2B5EF4-FFF2-40B4-BE49-F238E27FC236}">
                  <a16:creationId xmlns:a16="http://schemas.microsoft.com/office/drawing/2014/main" id="{5A720101-2227-41A8-BEED-D6636AD865A4}"/>
                </a:ext>
              </a:extLst>
            </p:cNvPr>
            <p:cNvSpPr>
              <a:spLocks noChangeArrowheads="1"/>
            </p:cNvSpPr>
            <p:nvPr/>
          </p:nvSpPr>
          <p:spPr bwMode="auto">
            <a:xfrm>
              <a:off x="1741" y="1170"/>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68" name="Oval 9">
              <a:extLst>
                <a:ext uri="{FF2B5EF4-FFF2-40B4-BE49-F238E27FC236}">
                  <a16:creationId xmlns:a16="http://schemas.microsoft.com/office/drawing/2014/main" id="{82435C13-23FF-4299-A057-20DC6FE39297}"/>
                </a:ext>
              </a:extLst>
            </p:cNvPr>
            <p:cNvSpPr>
              <a:spLocks noChangeArrowheads="1"/>
            </p:cNvSpPr>
            <p:nvPr/>
          </p:nvSpPr>
          <p:spPr bwMode="auto">
            <a:xfrm>
              <a:off x="461" y="1744"/>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69" name="Oval 10">
              <a:extLst>
                <a:ext uri="{FF2B5EF4-FFF2-40B4-BE49-F238E27FC236}">
                  <a16:creationId xmlns:a16="http://schemas.microsoft.com/office/drawing/2014/main" id="{B0790636-BB64-4AFD-AA4D-2A205C776921}"/>
                </a:ext>
              </a:extLst>
            </p:cNvPr>
            <p:cNvSpPr>
              <a:spLocks noChangeArrowheads="1"/>
            </p:cNvSpPr>
            <p:nvPr/>
          </p:nvSpPr>
          <p:spPr bwMode="auto">
            <a:xfrm>
              <a:off x="1099" y="1742"/>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0" name="Oval 11">
              <a:extLst>
                <a:ext uri="{FF2B5EF4-FFF2-40B4-BE49-F238E27FC236}">
                  <a16:creationId xmlns:a16="http://schemas.microsoft.com/office/drawing/2014/main" id="{E7723F4A-20DA-477D-A82C-564326947EC0}"/>
                </a:ext>
              </a:extLst>
            </p:cNvPr>
            <p:cNvSpPr>
              <a:spLocks noChangeArrowheads="1"/>
            </p:cNvSpPr>
            <p:nvPr/>
          </p:nvSpPr>
          <p:spPr bwMode="auto">
            <a:xfrm>
              <a:off x="1748" y="1749"/>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1" name="Oval 12">
              <a:extLst>
                <a:ext uri="{FF2B5EF4-FFF2-40B4-BE49-F238E27FC236}">
                  <a16:creationId xmlns:a16="http://schemas.microsoft.com/office/drawing/2014/main" id="{42ED0FB2-B9C9-43E3-B7F8-66CA036F9551}"/>
                </a:ext>
              </a:extLst>
            </p:cNvPr>
            <p:cNvSpPr>
              <a:spLocks noChangeArrowheads="1"/>
            </p:cNvSpPr>
            <p:nvPr/>
          </p:nvSpPr>
          <p:spPr bwMode="auto">
            <a:xfrm>
              <a:off x="451" y="2328"/>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2" name="Oval 13">
              <a:extLst>
                <a:ext uri="{FF2B5EF4-FFF2-40B4-BE49-F238E27FC236}">
                  <a16:creationId xmlns:a16="http://schemas.microsoft.com/office/drawing/2014/main" id="{9657BF57-C8B9-43EA-9736-B575E2BD5B16}"/>
                </a:ext>
              </a:extLst>
            </p:cNvPr>
            <p:cNvSpPr>
              <a:spLocks noChangeArrowheads="1"/>
            </p:cNvSpPr>
            <p:nvPr/>
          </p:nvSpPr>
          <p:spPr bwMode="auto">
            <a:xfrm>
              <a:off x="1089" y="2326"/>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3" name="Oval 14">
              <a:extLst>
                <a:ext uri="{FF2B5EF4-FFF2-40B4-BE49-F238E27FC236}">
                  <a16:creationId xmlns:a16="http://schemas.microsoft.com/office/drawing/2014/main" id="{9FF3AD30-F8A3-4C2A-AF10-824085D7303D}"/>
                </a:ext>
              </a:extLst>
            </p:cNvPr>
            <p:cNvSpPr>
              <a:spLocks noChangeArrowheads="1"/>
            </p:cNvSpPr>
            <p:nvPr/>
          </p:nvSpPr>
          <p:spPr bwMode="auto">
            <a:xfrm>
              <a:off x="1738" y="2333"/>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4" name="Oval 15">
              <a:extLst>
                <a:ext uri="{FF2B5EF4-FFF2-40B4-BE49-F238E27FC236}">
                  <a16:creationId xmlns:a16="http://schemas.microsoft.com/office/drawing/2014/main" id="{40A71836-9A82-422A-B196-691A71BC3EEF}"/>
                </a:ext>
              </a:extLst>
            </p:cNvPr>
            <p:cNvSpPr>
              <a:spLocks noChangeArrowheads="1"/>
            </p:cNvSpPr>
            <p:nvPr/>
          </p:nvSpPr>
          <p:spPr bwMode="auto">
            <a:xfrm>
              <a:off x="451" y="2920"/>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5" name="Oval 16">
              <a:extLst>
                <a:ext uri="{FF2B5EF4-FFF2-40B4-BE49-F238E27FC236}">
                  <a16:creationId xmlns:a16="http://schemas.microsoft.com/office/drawing/2014/main" id="{B33A2B09-4788-4650-AE02-130FAEE54B04}"/>
                </a:ext>
              </a:extLst>
            </p:cNvPr>
            <p:cNvSpPr>
              <a:spLocks noChangeArrowheads="1"/>
            </p:cNvSpPr>
            <p:nvPr/>
          </p:nvSpPr>
          <p:spPr bwMode="auto">
            <a:xfrm>
              <a:off x="1089" y="2918"/>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6" name="Oval 17">
              <a:extLst>
                <a:ext uri="{FF2B5EF4-FFF2-40B4-BE49-F238E27FC236}">
                  <a16:creationId xmlns:a16="http://schemas.microsoft.com/office/drawing/2014/main" id="{E0B15F7B-AFA8-4454-A68E-DA7DB75565DC}"/>
                </a:ext>
              </a:extLst>
            </p:cNvPr>
            <p:cNvSpPr>
              <a:spLocks noChangeArrowheads="1"/>
            </p:cNvSpPr>
            <p:nvPr/>
          </p:nvSpPr>
          <p:spPr bwMode="auto">
            <a:xfrm>
              <a:off x="1738" y="2925"/>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7" name="Oval 18">
              <a:extLst>
                <a:ext uri="{FF2B5EF4-FFF2-40B4-BE49-F238E27FC236}">
                  <a16:creationId xmlns:a16="http://schemas.microsoft.com/office/drawing/2014/main" id="{3C9BDDFA-A513-4BEA-B797-700E030120A1}"/>
                </a:ext>
              </a:extLst>
            </p:cNvPr>
            <p:cNvSpPr>
              <a:spLocks noChangeArrowheads="1"/>
            </p:cNvSpPr>
            <p:nvPr/>
          </p:nvSpPr>
          <p:spPr bwMode="auto">
            <a:xfrm>
              <a:off x="462" y="3512"/>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8" name="Oval 19">
              <a:extLst>
                <a:ext uri="{FF2B5EF4-FFF2-40B4-BE49-F238E27FC236}">
                  <a16:creationId xmlns:a16="http://schemas.microsoft.com/office/drawing/2014/main" id="{AB188A2A-2361-410E-89B8-5B9B89C43E8F}"/>
                </a:ext>
              </a:extLst>
            </p:cNvPr>
            <p:cNvSpPr>
              <a:spLocks noChangeArrowheads="1"/>
            </p:cNvSpPr>
            <p:nvPr/>
          </p:nvSpPr>
          <p:spPr bwMode="auto">
            <a:xfrm>
              <a:off x="1100" y="3510"/>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70679" name="Oval 20">
              <a:extLst>
                <a:ext uri="{FF2B5EF4-FFF2-40B4-BE49-F238E27FC236}">
                  <a16:creationId xmlns:a16="http://schemas.microsoft.com/office/drawing/2014/main" id="{4E2EF7B3-4605-46C2-9FA3-1FC0ADCC6BAE}"/>
                </a:ext>
              </a:extLst>
            </p:cNvPr>
            <p:cNvSpPr>
              <a:spLocks noChangeArrowheads="1"/>
            </p:cNvSpPr>
            <p:nvPr/>
          </p:nvSpPr>
          <p:spPr bwMode="auto">
            <a:xfrm>
              <a:off x="1749" y="3517"/>
              <a:ext cx="504" cy="504"/>
            </a:xfrm>
            <a:prstGeom prst="ellipse">
              <a:avLst/>
            </a:prstGeom>
            <a:solidFill>
              <a:schemeClr val="bg1"/>
            </a:solidFill>
            <a:ln w="28575">
              <a:solidFill>
                <a:schemeClr val="tx2"/>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pSp>
      <p:sp>
        <p:nvSpPr>
          <p:cNvPr id="70661" name="Text Box 21">
            <a:extLst>
              <a:ext uri="{FF2B5EF4-FFF2-40B4-BE49-F238E27FC236}">
                <a16:creationId xmlns:a16="http://schemas.microsoft.com/office/drawing/2014/main" id="{F71C2889-6BBD-490A-A332-31C034D57CB9}"/>
              </a:ext>
            </a:extLst>
          </p:cNvPr>
          <p:cNvSpPr txBox="1">
            <a:spLocks noChangeArrowheads="1"/>
          </p:cNvSpPr>
          <p:nvPr/>
        </p:nvSpPr>
        <p:spPr bwMode="auto">
          <a:xfrm>
            <a:off x="2974975" y="4343400"/>
            <a:ext cx="5624513"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2400">
                <a:latin typeface="ITC Kabel Medium"/>
              </a:rPr>
              <a:t>Proposals:</a:t>
            </a:r>
          </a:p>
          <a:p>
            <a:pPr>
              <a:spcBef>
                <a:spcPct val="0"/>
              </a:spcBef>
              <a:buClrTx/>
              <a:buFontTx/>
              <a:buNone/>
            </a:pPr>
            <a:r>
              <a:rPr lang="en-US" altLang="en-US" sz="2400">
                <a:latin typeface="ITC Kabel Medium"/>
                <a:sym typeface="Wingdings" panose="05000000000000000000" pitchFamily="2" charset="2"/>
              </a:rPr>
              <a:t>	</a:t>
            </a:r>
            <a:r>
              <a:rPr lang="en-US" altLang="en-US" sz="2400">
                <a:latin typeface="ITC Kabel Medium"/>
              </a:rPr>
              <a:t>All 15 tables for Bargaining Unit (BU)</a:t>
            </a:r>
          </a:p>
          <a:p>
            <a:pPr>
              <a:spcBef>
                <a:spcPct val="35000"/>
              </a:spcBef>
              <a:buClrTx/>
              <a:buFontTx/>
              <a:buNone/>
            </a:pPr>
            <a:r>
              <a:rPr lang="en-US" altLang="en-US" sz="3000" baseline="10000">
                <a:latin typeface="Times" panose="02020603050405020304" pitchFamily="18" charset="0"/>
                <a:sym typeface="Webdings" panose="05030102010509060703" pitchFamily="18" charset="2"/>
              </a:rPr>
              <a:t>	</a:t>
            </a:r>
            <a:r>
              <a:rPr lang="en-US" altLang="en-US" sz="2400">
                <a:latin typeface="ITC Kabel Medium"/>
              </a:rPr>
              <a:t>5 tables for BU, 5 tables for patients &amp; 5 tables for contractors</a:t>
            </a:r>
          </a:p>
        </p:txBody>
      </p:sp>
      <p:sp>
        <p:nvSpPr>
          <p:cNvPr id="2" name="Slide Number Placeholder 1">
            <a:extLst>
              <a:ext uri="{FF2B5EF4-FFF2-40B4-BE49-F238E27FC236}">
                <a16:creationId xmlns:a16="http://schemas.microsoft.com/office/drawing/2014/main" id="{F31CA0C4-9504-43BB-9611-AD8F25ED1991}"/>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DC8EE14-40CD-4181-B498-B10B4DDCE5ED}" type="slidenum">
              <a:rPr lang="en-US" altLang="en-US" smtClean="0"/>
              <a:pPr>
                <a:defRPr/>
              </a:pPr>
              <a:t>38</a:t>
            </a:fld>
            <a:endParaRPr lang="en-US" altLang="en-US"/>
          </a:p>
        </p:txBody>
      </p:sp>
      <p:sp>
        <p:nvSpPr>
          <p:cNvPr id="23" name="Footer Placeholder 2">
            <a:extLst>
              <a:ext uri="{FF2B5EF4-FFF2-40B4-BE49-F238E27FC236}">
                <a16:creationId xmlns:a16="http://schemas.microsoft.com/office/drawing/2014/main" id="{A3B66A45-6E9A-496E-94F1-FF25E5A8EEC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F3FF5A3-8A1F-41F8-925E-D5D9087AA3F7}"/>
              </a:ext>
            </a:extLst>
          </p:cNvPr>
          <p:cNvSpPr>
            <a:spLocks noGrp="1" noChangeArrowheads="1"/>
          </p:cNvSpPr>
          <p:nvPr>
            <p:ph type="title"/>
          </p:nvPr>
        </p:nvSpPr>
        <p:spPr>
          <a:xfrm>
            <a:off x="0" y="228600"/>
            <a:ext cx="9144000" cy="1143000"/>
          </a:xfrm>
        </p:spPr>
        <p:txBody>
          <a:bodyPr/>
          <a:lstStyle/>
          <a:p>
            <a:pPr eaLnBrk="1" hangingPunct="1">
              <a:defRPr/>
            </a:pPr>
            <a:r>
              <a:rPr lang="en-US" dirty="0">
                <a:solidFill>
                  <a:schemeClr val="tx1"/>
                </a:solidFill>
              </a:rPr>
              <a:t>Scenario: Contractors in the Workplace</a:t>
            </a:r>
          </a:p>
        </p:txBody>
      </p:sp>
      <p:sp>
        <p:nvSpPr>
          <p:cNvPr id="72707" name="Rectangle 3">
            <a:extLst>
              <a:ext uri="{FF2B5EF4-FFF2-40B4-BE49-F238E27FC236}">
                <a16:creationId xmlns:a16="http://schemas.microsoft.com/office/drawing/2014/main" id="{8B60DA17-EBF9-4083-9594-232D7A83BF4F}"/>
              </a:ext>
            </a:extLst>
          </p:cNvPr>
          <p:cNvSpPr>
            <a:spLocks noGrp="1" noChangeArrowheads="1"/>
          </p:cNvSpPr>
          <p:nvPr>
            <p:ph type="body" idx="1"/>
          </p:nvPr>
        </p:nvSpPr>
        <p:spPr>
          <a:xfrm>
            <a:off x="457200" y="1903413"/>
            <a:ext cx="8229600" cy="4192587"/>
          </a:xfrm>
        </p:spPr>
        <p:txBody>
          <a:bodyPr/>
          <a:lstStyle/>
          <a:p>
            <a:pPr marL="0" indent="0" eaLnBrk="1" hangingPunct="1">
              <a:lnSpc>
                <a:spcPct val="80000"/>
              </a:lnSpc>
              <a:buFontTx/>
              <a:buNone/>
            </a:pPr>
            <a:r>
              <a:rPr lang="en-US" altLang="en-US" sz="2400"/>
              <a:t>Management has just awarded a contract to do help desk work side by side with bargaining unit employees. The contract states that the contractor employees will receive preference for assignment to shifts to cover the desk. The union contract establishes a seniority system for bidding on shifts for bargaining unit employees. The first day of work for the contractors management gives preference to the contractors for assignment to the help desk. The union files a grievance on behalf of an employee and a ULP. </a:t>
            </a:r>
          </a:p>
          <a:p>
            <a:pPr marL="503238" lvl="1" eaLnBrk="1" hangingPunct="1">
              <a:spcBef>
                <a:spcPct val="30000"/>
              </a:spcBef>
              <a:buClr>
                <a:srgbClr val="81010A"/>
              </a:buClr>
              <a:buFontTx/>
              <a:buChar char="•"/>
            </a:pPr>
            <a:r>
              <a:rPr lang="en-US" altLang="en-US" sz="2400"/>
              <a:t>What happens? </a:t>
            </a:r>
          </a:p>
          <a:p>
            <a:pPr marL="503238" lvl="1" eaLnBrk="1" hangingPunct="1">
              <a:spcBef>
                <a:spcPct val="30000"/>
              </a:spcBef>
              <a:buClr>
                <a:srgbClr val="81010A"/>
              </a:buClr>
              <a:buFontTx/>
              <a:buChar char="•"/>
            </a:pPr>
            <a:r>
              <a:rPr lang="en-US" altLang="en-US" sz="2400"/>
              <a:t>What are the issues presented by the grievance and ULP?</a:t>
            </a:r>
          </a:p>
        </p:txBody>
      </p:sp>
      <p:sp>
        <p:nvSpPr>
          <p:cNvPr id="2" name="Slide Number Placeholder 1">
            <a:extLst>
              <a:ext uri="{FF2B5EF4-FFF2-40B4-BE49-F238E27FC236}">
                <a16:creationId xmlns:a16="http://schemas.microsoft.com/office/drawing/2014/main" id="{0812125C-0D0C-4C3D-8BDC-E452D5F7A5F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94C20D9-6099-4C1E-A5BA-CD9AF6E630F8}" type="slidenum">
              <a:rPr lang="en-US" altLang="en-US" smtClean="0"/>
              <a:pPr>
                <a:defRPr/>
              </a:pPr>
              <a:t>39</a:t>
            </a:fld>
            <a:endParaRPr lang="en-US" altLang="en-US"/>
          </a:p>
        </p:txBody>
      </p:sp>
      <p:sp>
        <p:nvSpPr>
          <p:cNvPr id="5" name="Footer Placeholder 2">
            <a:extLst>
              <a:ext uri="{FF2B5EF4-FFF2-40B4-BE49-F238E27FC236}">
                <a16:creationId xmlns:a16="http://schemas.microsoft.com/office/drawing/2014/main" id="{E923BBFF-120F-47F9-ACF6-5A6DE241B44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C1A8-0A47-4C1C-94DB-E6573A26C97F}"/>
              </a:ext>
            </a:extLst>
          </p:cNvPr>
          <p:cNvSpPr>
            <a:spLocks noGrp="1"/>
          </p:cNvSpPr>
          <p:nvPr>
            <p:ph type="title"/>
          </p:nvPr>
        </p:nvSpPr>
        <p:spPr>
          <a:xfrm>
            <a:off x="457200" y="704850"/>
            <a:ext cx="8229600" cy="1047750"/>
          </a:xfrm>
        </p:spPr>
        <p:txBody>
          <a:bodyPr/>
          <a:lstStyle/>
          <a:p>
            <a:pPr>
              <a:defRPr/>
            </a:pPr>
            <a:r>
              <a:rPr lang="en-US" dirty="0"/>
              <a:t>Who Do You Trust?</a:t>
            </a:r>
          </a:p>
        </p:txBody>
      </p:sp>
      <p:sp>
        <p:nvSpPr>
          <p:cNvPr id="10243" name="Content Placeholder 2">
            <a:extLst>
              <a:ext uri="{FF2B5EF4-FFF2-40B4-BE49-F238E27FC236}">
                <a16:creationId xmlns:a16="http://schemas.microsoft.com/office/drawing/2014/main" id="{9914E3D0-D127-4590-AC28-B67B2301490E}"/>
              </a:ext>
            </a:extLst>
          </p:cNvPr>
          <p:cNvSpPr>
            <a:spLocks noGrp="1" noChangeArrowheads="1"/>
          </p:cNvSpPr>
          <p:nvPr>
            <p:ph idx="1"/>
          </p:nvPr>
        </p:nvSpPr>
        <p:spPr/>
        <p:txBody>
          <a:bodyPr/>
          <a:lstStyle/>
          <a:p>
            <a:endParaRPr lang="en-US" altLang="en-US"/>
          </a:p>
          <a:p>
            <a:pPr algn="ctr">
              <a:buFontTx/>
              <a:buNone/>
            </a:pPr>
            <a:r>
              <a:rPr lang="en-US" altLang="en-US"/>
              <a:t>Who is the most trusted person in the room.</a:t>
            </a:r>
          </a:p>
          <a:p>
            <a:pPr algn="ctr">
              <a:buFontTx/>
              <a:buNone/>
            </a:pPr>
            <a:r>
              <a:rPr lang="en-US" altLang="en-US"/>
              <a:t>Trust carries responsibility</a:t>
            </a:r>
          </a:p>
          <a:p>
            <a:pPr algn="ctr">
              <a:buFontTx/>
              <a:buNone/>
            </a:pPr>
            <a:endParaRPr lang="en-US" altLang="en-US"/>
          </a:p>
          <a:p>
            <a:pPr algn="ctr">
              <a:buFontTx/>
              <a:buNone/>
            </a:pPr>
            <a:endParaRPr lang="en-US" altLang="en-US"/>
          </a:p>
          <a:p>
            <a:pPr algn="ctr">
              <a:buFontTx/>
              <a:buNone/>
            </a:pPr>
            <a:endParaRPr lang="en-US" altLang="en-US"/>
          </a:p>
        </p:txBody>
      </p:sp>
      <p:pic>
        <p:nvPicPr>
          <p:cNvPr id="10244" name="Picture 4">
            <a:extLst>
              <a:ext uri="{FF2B5EF4-FFF2-40B4-BE49-F238E27FC236}">
                <a16:creationId xmlns:a16="http://schemas.microsoft.com/office/drawing/2014/main" id="{5F4BC201-E896-4A18-8B4F-6D4F1602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3581400"/>
            <a:ext cx="25146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7E0D3FE-89EC-46D2-B585-7B55980E485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8302781-48B4-43CD-9352-4FDA34B7080F}" type="slidenum">
              <a:rPr lang="en-US" altLang="en-US" smtClean="0"/>
              <a:pPr>
                <a:defRPr/>
              </a:pPr>
              <a:t>4</a:t>
            </a:fld>
            <a:endParaRPr lang="en-US" altLang="en-US"/>
          </a:p>
        </p:txBody>
      </p:sp>
      <p:sp>
        <p:nvSpPr>
          <p:cNvPr id="6" name="Footer Placeholder 2">
            <a:extLst>
              <a:ext uri="{FF2B5EF4-FFF2-40B4-BE49-F238E27FC236}">
                <a16:creationId xmlns:a16="http://schemas.microsoft.com/office/drawing/2014/main" id="{218BBE09-6BD7-4B19-A630-0D5FFACFCDC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E43016A-E735-41E0-99BF-0D0F295A9B15}"/>
              </a:ext>
            </a:extLst>
          </p:cNvPr>
          <p:cNvSpPr>
            <a:spLocks noGrp="1" noChangeArrowheads="1"/>
          </p:cNvSpPr>
          <p:nvPr>
            <p:ph type="title"/>
          </p:nvPr>
        </p:nvSpPr>
        <p:spPr>
          <a:xfrm>
            <a:off x="0" y="228600"/>
            <a:ext cx="9144000" cy="1143000"/>
          </a:xfrm>
        </p:spPr>
        <p:txBody>
          <a:bodyPr/>
          <a:lstStyle/>
          <a:p>
            <a:pPr eaLnBrk="1" hangingPunct="1">
              <a:defRPr/>
            </a:pPr>
            <a:r>
              <a:rPr lang="en-US" sz="4000" dirty="0"/>
              <a:t>Consider: Are These Working Conditions?</a:t>
            </a:r>
          </a:p>
        </p:txBody>
      </p:sp>
      <p:sp>
        <p:nvSpPr>
          <p:cNvPr id="74755" name="Rectangle 3">
            <a:extLst>
              <a:ext uri="{FF2B5EF4-FFF2-40B4-BE49-F238E27FC236}">
                <a16:creationId xmlns:a16="http://schemas.microsoft.com/office/drawing/2014/main" id="{1A088B62-2390-4A3C-98A7-005F9F9F3AF0}"/>
              </a:ext>
            </a:extLst>
          </p:cNvPr>
          <p:cNvSpPr>
            <a:spLocks noGrp="1" noChangeArrowheads="1"/>
          </p:cNvSpPr>
          <p:nvPr>
            <p:ph type="body" idx="1"/>
          </p:nvPr>
        </p:nvSpPr>
        <p:spPr>
          <a:xfrm>
            <a:off x="457200" y="1981200"/>
            <a:ext cx="8229600" cy="4114800"/>
          </a:xfrm>
        </p:spPr>
        <p:txBody>
          <a:bodyPr/>
          <a:lstStyle/>
          <a:p>
            <a:pPr eaLnBrk="1" hangingPunct="1"/>
            <a:r>
              <a:rPr lang="en-US" altLang="en-US" sz="2800"/>
              <a:t>Access to the workplace by retired employees</a:t>
            </a:r>
          </a:p>
          <a:p>
            <a:pPr eaLnBrk="1" hangingPunct="1"/>
            <a:endParaRPr lang="en-US" altLang="en-US" sz="1600"/>
          </a:p>
          <a:p>
            <a:pPr eaLnBrk="1" hangingPunct="1"/>
            <a:r>
              <a:rPr lang="en-US" altLang="en-US" sz="2800"/>
              <a:t>Merit promotion procedures for entry level supervisory positions </a:t>
            </a:r>
          </a:p>
          <a:p>
            <a:pPr eaLnBrk="1" hangingPunct="1"/>
            <a:endParaRPr lang="en-US" altLang="en-US" sz="1600"/>
          </a:p>
          <a:p>
            <a:pPr eaLnBrk="1" hangingPunct="1"/>
            <a:r>
              <a:rPr lang="en-US" altLang="en-US" sz="2800"/>
              <a:t>Workout facilities</a:t>
            </a:r>
          </a:p>
          <a:p>
            <a:pPr eaLnBrk="1" hangingPunct="1"/>
            <a:endParaRPr lang="en-US" altLang="en-US" sz="1600"/>
          </a:p>
          <a:p>
            <a:pPr eaLnBrk="1" hangingPunct="1"/>
            <a:r>
              <a:rPr lang="en-US" altLang="en-US" sz="2800"/>
              <a:t>Drinking beverages in the workplace</a:t>
            </a:r>
          </a:p>
          <a:p>
            <a:pPr eaLnBrk="1" hangingPunct="1"/>
            <a:endParaRPr lang="en-US" altLang="en-US" sz="2800"/>
          </a:p>
        </p:txBody>
      </p:sp>
      <p:sp>
        <p:nvSpPr>
          <p:cNvPr id="2" name="Slide Number Placeholder 1">
            <a:extLst>
              <a:ext uri="{FF2B5EF4-FFF2-40B4-BE49-F238E27FC236}">
                <a16:creationId xmlns:a16="http://schemas.microsoft.com/office/drawing/2014/main" id="{03327BEA-7FCA-4E91-9A5E-8521A689B78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7BE4042-49C1-4A52-9AF5-30952D62EAE8}" type="slidenum">
              <a:rPr lang="en-US" altLang="en-US" smtClean="0"/>
              <a:pPr>
                <a:defRPr/>
              </a:pPr>
              <a:t>40</a:t>
            </a:fld>
            <a:endParaRPr lang="en-US" altLang="en-US" dirty="0"/>
          </a:p>
        </p:txBody>
      </p:sp>
      <p:sp>
        <p:nvSpPr>
          <p:cNvPr id="5" name="Footer Placeholder 2">
            <a:extLst>
              <a:ext uri="{FF2B5EF4-FFF2-40B4-BE49-F238E27FC236}">
                <a16:creationId xmlns:a16="http://schemas.microsoft.com/office/drawing/2014/main" id="{50B3EE78-DBDA-443C-AB3F-963D9E9890D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8C53-2F76-4297-9E61-B15EA667651E}"/>
              </a:ext>
            </a:extLst>
          </p:cNvPr>
          <p:cNvSpPr>
            <a:spLocks noGrp="1"/>
          </p:cNvSpPr>
          <p:nvPr>
            <p:ph type="title"/>
          </p:nvPr>
        </p:nvSpPr>
        <p:spPr>
          <a:xfrm rot="10800000" flipV="1">
            <a:off x="0" y="0"/>
            <a:ext cx="9144000" cy="1600200"/>
          </a:xfrm>
        </p:spPr>
        <p:txBody>
          <a:bodyPr>
            <a:normAutofit/>
          </a:bodyPr>
          <a:lstStyle/>
          <a:p>
            <a:pPr>
              <a:defRPr/>
            </a:pPr>
            <a:r>
              <a:rPr lang="en-US" dirty="0"/>
              <a:t>Conditions of Employment Versus Working Conditions</a:t>
            </a:r>
          </a:p>
        </p:txBody>
      </p:sp>
      <p:sp>
        <p:nvSpPr>
          <p:cNvPr id="3" name="Content Placeholder 2">
            <a:extLst>
              <a:ext uri="{FF2B5EF4-FFF2-40B4-BE49-F238E27FC236}">
                <a16:creationId xmlns:a16="http://schemas.microsoft.com/office/drawing/2014/main" id="{A76D9C92-A7E6-42BD-9E47-4D506EA935E9}"/>
              </a:ext>
            </a:extLst>
          </p:cNvPr>
          <p:cNvSpPr>
            <a:spLocks noGrp="1"/>
          </p:cNvSpPr>
          <p:nvPr>
            <p:ph idx="1"/>
          </p:nvPr>
        </p:nvSpPr>
        <p:spPr>
          <a:xfrm>
            <a:off x="457200" y="2057400"/>
            <a:ext cx="8229600" cy="3505200"/>
          </a:xfrm>
        </p:spPr>
        <p:txBody>
          <a:bodyPr>
            <a:normAutofit fontScale="62500" lnSpcReduction="20000"/>
          </a:bodyPr>
          <a:lstStyle/>
          <a:p>
            <a:pPr marL="0" indent="0">
              <a:buFontTx/>
              <a:buNone/>
              <a:defRPr/>
            </a:pPr>
            <a:r>
              <a:rPr lang="en-US" dirty="0"/>
              <a:t>In 70 FLRA No. 102, the FLRA held that conditions of employment are different than working conditions. Change in job duties must be more than or different from the existing scope of duties within a job or within duties related to a given employee's’ job and affect those conditions of employment that the statute defines as “personnel policies, practices and matters, whether established by rule, regulations or otherwise  affecting working conditions.</a:t>
            </a:r>
          </a:p>
          <a:p>
            <a:pPr>
              <a:defRPr/>
            </a:pPr>
            <a:endParaRPr lang="en-US" dirty="0"/>
          </a:p>
          <a:p>
            <a:pPr marL="0" indent="0">
              <a:buFontTx/>
              <a:buNone/>
              <a:defRPr/>
            </a:pPr>
            <a:r>
              <a:rPr lang="en-US" dirty="0"/>
              <a:t>U.S. Court of Appeals for the D.C. Circuit overturned this FLRA decision finding it arbitrary and capricious. Now the law is that they are the same thing consistent with over 40 years of case precedent.</a:t>
            </a:r>
          </a:p>
        </p:txBody>
      </p:sp>
      <p:sp>
        <p:nvSpPr>
          <p:cNvPr id="4" name="Slide Number Placeholder 1">
            <a:extLst>
              <a:ext uri="{FF2B5EF4-FFF2-40B4-BE49-F238E27FC236}">
                <a16:creationId xmlns:a16="http://schemas.microsoft.com/office/drawing/2014/main" id="{4EE11514-F676-41BE-85FD-6E69CD9025A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C0D23D2-1310-4245-9E08-F825AF167069}" type="slidenum">
              <a:rPr lang="en-US" altLang="en-US" smtClean="0"/>
              <a:pPr>
                <a:defRPr/>
              </a:pPr>
              <a:t>41</a:t>
            </a:fld>
            <a:endParaRPr lang="en-US" altLang="en-US" dirty="0"/>
          </a:p>
        </p:txBody>
      </p:sp>
      <p:sp>
        <p:nvSpPr>
          <p:cNvPr id="5" name="Footer Placeholder 2">
            <a:extLst>
              <a:ext uri="{FF2B5EF4-FFF2-40B4-BE49-F238E27FC236}">
                <a16:creationId xmlns:a16="http://schemas.microsoft.com/office/drawing/2014/main" id="{1A9C2219-C317-47E7-AC25-42FAABD21B6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2EFF-0F1C-410D-B683-77342717BF17}"/>
              </a:ext>
            </a:extLst>
          </p:cNvPr>
          <p:cNvSpPr>
            <a:spLocks noGrp="1"/>
          </p:cNvSpPr>
          <p:nvPr>
            <p:ph type="title"/>
          </p:nvPr>
        </p:nvSpPr>
        <p:spPr/>
        <p:txBody>
          <a:bodyPr/>
          <a:lstStyle/>
          <a:p>
            <a:pPr>
              <a:defRPr/>
            </a:pPr>
            <a:r>
              <a:rPr lang="en-US" dirty="0"/>
              <a:t>Zipper Clause</a:t>
            </a:r>
          </a:p>
        </p:txBody>
      </p:sp>
      <p:sp>
        <p:nvSpPr>
          <p:cNvPr id="77827" name="Content Placeholder 2">
            <a:extLst>
              <a:ext uri="{FF2B5EF4-FFF2-40B4-BE49-F238E27FC236}">
                <a16:creationId xmlns:a16="http://schemas.microsoft.com/office/drawing/2014/main" id="{C0876EF8-C97A-40A4-B4BC-E75724820752}"/>
              </a:ext>
            </a:extLst>
          </p:cNvPr>
          <p:cNvSpPr>
            <a:spLocks noGrp="1" noChangeArrowheads="1"/>
          </p:cNvSpPr>
          <p:nvPr>
            <p:ph idx="1"/>
          </p:nvPr>
        </p:nvSpPr>
        <p:spPr/>
        <p:txBody>
          <a:bodyPr/>
          <a:lstStyle/>
          <a:p>
            <a:pPr marL="80963" indent="0">
              <a:buFontTx/>
              <a:buNone/>
            </a:pPr>
            <a:r>
              <a:rPr lang="en-US" altLang="en-US" sz="2400"/>
              <a:t>FLRA Decision on General Statement of Policy or Guidance - 71 FLRA No. 191 </a:t>
            </a:r>
          </a:p>
          <a:p>
            <a:pPr marL="80963" indent="0">
              <a:buFontTx/>
              <a:buNone/>
            </a:pPr>
            <a:endParaRPr lang="en-US" altLang="en-US" sz="1600"/>
          </a:p>
          <a:p>
            <a:pPr marL="80963" indent="0">
              <a:buFontTx/>
              <a:buNone/>
            </a:pPr>
            <a:r>
              <a:rPr lang="en-US" altLang="en-US" sz="2400"/>
              <a:t>Zipper clauses that would foreclose or limit mid term bargaining during the term of a collective bargaining agreement are a mandatory subject of bargaining.</a:t>
            </a:r>
          </a:p>
          <a:p>
            <a:pPr marL="80963" indent="0">
              <a:buFontTx/>
              <a:buNone/>
            </a:pPr>
            <a:endParaRPr lang="en-US" altLang="en-US" sz="1600"/>
          </a:p>
          <a:p>
            <a:pPr marL="80963" indent="0">
              <a:buFontTx/>
              <a:buNone/>
            </a:pPr>
            <a:r>
              <a:rPr lang="en-US" altLang="en-US" sz="2400"/>
              <a:t>AFGE v. FLRA Decided January 28, 2022, Federal Circuit Court of Appeals for the D.C. Circuit in No. 1398 overturned FLRA Statement of Policy – Held zipper clauses not a mandatory subject of bargaining</a:t>
            </a:r>
          </a:p>
        </p:txBody>
      </p:sp>
      <p:sp>
        <p:nvSpPr>
          <p:cNvPr id="4" name="Slide Number Placeholder 1">
            <a:extLst>
              <a:ext uri="{FF2B5EF4-FFF2-40B4-BE49-F238E27FC236}">
                <a16:creationId xmlns:a16="http://schemas.microsoft.com/office/drawing/2014/main" id="{C91311A0-68B9-4668-8E68-17960A14193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BD6110F-1BAB-4F42-B7DD-07B27902C4DA}" type="slidenum">
              <a:rPr lang="en-US" altLang="en-US" smtClean="0"/>
              <a:pPr>
                <a:defRPr/>
              </a:pPr>
              <a:t>42</a:t>
            </a:fld>
            <a:endParaRPr lang="en-US" altLang="en-US" dirty="0"/>
          </a:p>
        </p:txBody>
      </p:sp>
      <p:sp>
        <p:nvSpPr>
          <p:cNvPr id="5" name="Footer Placeholder 2">
            <a:extLst>
              <a:ext uri="{FF2B5EF4-FFF2-40B4-BE49-F238E27FC236}">
                <a16:creationId xmlns:a16="http://schemas.microsoft.com/office/drawing/2014/main" id="{A1FBDD7C-4F0D-41DA-907D-444605824C08}"/>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C6631900-09BE-4C95-8A3F-E1D8E1F15EA8}"/>
              </a:ext>
            </a:extLst>
          </p:cNvPr>
          <p:cNvSpPr>
            <a:spLocks noGrp="1" noChangeArrowheads="1"/>
          </p:cNvSpPr>
          <p:nvPr>
            <p:ph type="title"/>
          </p:nvPr>
        </p:nvSpPr>
        <p:spPr>
          <a:xfrm>
            <a:off x="0" y="228600"/>
            <a:ext cx="9144000" cy="1219200"/>
          </a:xfrm>
        </p:spPr>
        <p:txBody>
          <a:bodyPr/>
          <a:lstStyle/>
          <a:p>
            <a:pPr eaLnBrk="1" hangingPunct="1">
              <a:defRPr/>
            </a:pPr>
            <a:r>
              <a:rPr lang="en-US" sz="4000" dirty="0"/>
              <a:t>The De </a:t>
            </a:r>
            <a:r>
              <a:rPr lang="en-US" sz="4000" dirty="0" err="1"/>
              <a:t>Minimus</a:t>
            </a:r>
            <a:r>
              <a:rPr lang="en-US" sz="4000" dirty="0"/>
              <a:t> test relates to?</a:t>
            </a:r>
            <a:br>
              <a:rPr lang="en-US" sz="4000" dirty="0"/>
            </a:br>
            <a:endParaRPr lang="en-US" sz="4000" dirty="0"/>
          </a:p>
        </p:txBody>
      </p:sp>
      <p:sp>
        <p:nvSpPr>
          <p:cNvPr id="78851" name="Rectangle 3">
            <a:extLst>
              <a:ext uri="{FF2B5EF4-FFF2-40B4-BE49-F238E27FC236}">
                <a16:creationId xmlns:a16="http://schemas.microsoft.com/office/drawing/2014/main" id="{316FC5C6-606F-4ABF-B8CA-4C9216E701C2}"/>
              </a:ext>
            </a:extLst>
          </p:cNvPr>
          <p:cNvSpPr>
            <a:spLocks noGrp="1" noChangeArrowheads="1"/>
          </p:cNvSpPr>
          <p:nvPr>
            <p:ph type="body" idx="1"/>
          </p:nvPr>
        </p:nvSpPr>
        <p:spPr>
          <a:xfrm>
            <a:off x="457200" y="1903413"/>
            <a:ext cx="8229600" cy="4192587"/>
          </a:xfrm>
        </p:spPr>
        <p:txBody>
          <a:bodyPr/>
          <a:lstStyle/>
          <a:p>
            <a:pPr marL="609600" indent="-609600" eaLnBrk="1" hangingPunct="1">
              <a:buFont typeface="Times" panose="02020603050405020304" pitchFamily="18" charset="0"/>
              <a:buAutoNum type="alphaUcPeriod"/>
            </a:pPr>
            <a:r>
              <a:rPr lang="en-US" altLang="en-US" sz="2800"/>
              <a:t>Bargaining over small issues</a:t>
            </a:r>
          </a:p>
          <a:p>
            <a:pPr marL="609600" indent="-609600" eaLnBrk="1" hangingPunct="1">
              <a:buFont typeface="Times" panose="02020603050405020304" pitchFamily="18" charset="0"/>
              <a:buAutoNum type="alphaUcPeriod"/>
            </a:pPr>
            <a:endParaRPr lang="en-US" altLang="en-US" sz="2800"/>
          </a:p>
          <a:p>
            <a:pPr marL="609600" indent="-609600" eaLnBrk="1" hangingPunct="1">
              <a:buFont typeface="Times" panose="02020603050405020304" pitchFamily="18" charset="0"/>
              <a:buAutoNum type="alphaUcPeriod"/>
            </a:pPr>
            <a:r>
              <a:rPr lang="en-US" altLang="en-US" sz="2800"/>
              <a:t>The significance of a change giving rise to the duty to bargain</a:t>
            </a:r>
          </a:p>
          <a:p>
            <a:pPr marL="609600" indent="-609600" eaLnBrk="1" hangingPunct="1">
              <a:buFont typeface="Times" panose="02020603050405020304" pitchFamily="18" charset="0"/>
              <a:buAutoNum type="alphaUcPeriod"/>
            </a:pPr>
            <a:endParaRPr lang="en-US" altLang="en-US" sz="2800"/>
          </a:p>
          <a:p>
            <a:pPr marL="609600" indent="-609600" eaLnBrk="1" hangingPunct="1">
              <a:buFont typeface="Times" panose="02020603050405020304" pitchFamily="18" charset="0"/>
              <a:buAutoNum type="alphaUcPeriod"/>
            </a:pPr>
            <a:r>
              <a:rPr lang="en-US" altLang="en-US" sz="2800"/>
              <a:t>The opposite of the de maximus test</a:t>
            </a:r>
          </a:p>
        </p:txBody>
      </p:sp>
      <p:sp>
        <p:nvSpPr>
          <p:cNvPr id="2" name="Slide Number Placeholder 1">
            <a:extLst>
              <a:ext uri="{FF2B5EF4-FFF2-40B4-BE49-F238E27FC236}">
                <a16:creationId xmlns:a16="http://schemas.microsoft.com/office/drawing/2014/main" id="{9D48F874-9B72-40CB-948E-0C34E0945ED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29A0AC5-8E18-4BA0-BEA1-DA211B2F0AC5}" type="slidenum">
              <a:rPr lang="en-US" altLang="en-US" smtClean="0"/>
              <a:pPr>
                <a:defRPr/>
              </a:pPr>
              <a:t>43</a:t>
            </a:fld>
            <a:endParaRPr lang="en-US" altLang="en-US"/>
          </a:p>
        </p:txBody>
      </p:sp>
      <p:sp>
        <p:nvSpPr>
          <p:cNvPr id="5" name="Footer Placeholder 2">
            <a:extLst>
              <a:ext uri="{FF2B5EF4-FFF2-40B4-BE49-F238E27FC236}">
                <a16:creationId xmlns:a16="http://schemas.microsoft.com/office/drawing/2014/main" id="{FC3762BB-92BF-4B74-ADB2-3DB3FB76292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8C31A86-E54D-42E0-BEDE-1459778A0D4E}"/>
              </a:ext>
            </a:extLst>
          </p:cNvPr>
          <p:cNvSpPr>
            <a:spLocks noGrp="1" noChangeArrowheads="1"/>
          </p:cNvSpPr>
          <p:nvPr>
            <p:ph type="title"/>
          </p:nvPr>
        </p:nvSpPr>
        <p:spPr>
          <a:xfrm>
            <a:off x="0" y="228600"/>
            <a:ext cx="9144000" cy="935038"/>
          </a:xfrm>
        </p:spPr>
        <p:txBody>
          <a:bodyPr/>
          <a:lstStyle/>
          <a:p>
            <a:pPr eaLnBrk="1" hangingPunct="1">
              <a:defRPr/>
            </a:pPr>
            <a:r>
              <a:rPr lang="en-US" dirty="0"/>
              <a:t>The De Minimis Standard</a:t>
            </a:r>
          </a:p>
        </p:txBody>
      </p:sp>
      <p:sp>
        <p:nvSpPr>
          <p:cNvPr id="80899" name="Rectangle 3">
            <a:extLst>
              <a:ext uri="{FF2B5EF4-FFF2-40B4-BE49-F238E27FC236}">
                <a16:creationId xmlns:a16="http://schemas.microsoft.com/office/drawing/2014/main" id="{CCB106EA-0D87-4AF2-8E1E-1ED9D48FFBF3}"/>
              </a:ext>
            </a:extLst>
          </p:cNvPr>
          <p:cNvSpPr>
            <a:spLocks noGrp="1" noChangeArrowheads="1"/>
          </p:cNvSpPr>
          <p:nvPr>
            <p:ph type="body" idx="1"/>
          </p:nvPr>
        </p:nvSpPr>
        <p:spPr>
          <a:xfrm>
            <a:off x="304800" y="1524000"/>
            <a:ext cx="8610600" cy="4495800"/>
          </a:xfrm>
        </p:spPr>
        <p:txBody>
          <a:bodyPr/>
          <a:lstStyle/>
          <a:p>
            <a:pPr eaLnBrk="1" hangingPunct="1">
              <a:buFontTx/>
              <a:buNone/>
            </a:pPr>
            <a:r>
              <a:rPr lang="en-US" altLang="en-US"/>
              <a:t>	The significance of the effect or reasonably foreseeable effect of the change on conditions of employment</a:t>
            </a:r>
          </a:p>
          <a:p>
            <a:pPr eaLnBrk="1" hangingPunct="1">
              <a:buFontTx/>
              <a:buNone/>
            </a:pPr>
            <a:endParaRPr lang="en-US" altLang="en-US"/>
          </a:p>
          <a:p>
            <a:pPr lvl="1" eaLnBrk="1" hangingPunct="1"/>
            <a:r>
              <a:rPr lang="en-US" altLang="en-US" sz="2400"/>
              <a:t>Management and union will frequently disagree about the significance of a change</a:t>
            </a:r>
          </a:p>
          <a:p>
            <a:pPr lvl="1" eaLnBrk="1" hangingPunct="1"/>
            <a:r>
              <a:rPr lang="en-US" altLang="en-US" sz="2400"/>
              <a:t>This is a threshold determination as to whether you have to bargain</a:t>
            </a:r>
          </a:p>
          <a:p>
            <a:pPr eaLnBrk="1" hangingPunct="1"/>
            <a:endParaRPr lang="en-US" altLang="en-US"/>
          </a:p>
        </p:txBody>
      </p:sp>
      <p:sp>
        <p:nvSpPr>
          <p:cNvPr id="2" name="Slide Number Placeholder 1">
            <a:extLst>
              <a:ext uri="{FF2B5EF4-FFF2-40B4-BE49-F238E27FC236}">
                <a16:creationId xmlns:a16="http://schemas.microsoft.com/office/drawing/2014/main" id="{4F6EB018-C51A-4562-A1C5-26F187967AC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363CA51-7105-4924-991C-30AA91519D9C}" type="slidenum">
              <a:rPr lang="en-US" altLang="en-US" smtClean="0"/>
              <a:pPr>
                <a:defRPr/>
              </a:pPr>
              <a:t>44</a:t>
            </a:fld>
            <a:endParaRPr lang="en-US" altLang="en-US"/>
          </a:p>
        </p:txBody>
      </p:sp>
      <p:sp>
        <p:nvSpPr>
          <p:cNvPr id="5" name="Footer Placeholder 2">
            <a:extLst>
              <a:ext uri="{FF2B5EF4-FFF2-40B4-BE49-F238E27FC236}">
                <a16:creationId xmlns:a16="http://schemas.microsoft.com/office/drawing/2014/main" id="{22B4BFA2-2DCF-4A04-9D68-556441A9F33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A23C-3F1E-4A4A-9EB1-069D34ABAC2B}"/>
              </a:ext>
            </a:extLst>
          </p:cNvPr>
          <p:cNvSpPr>
            <a:spLocks noGrp="1"/>
          </p:cNvSpPr>
          <p:nvPr>
            <p:ph type="title"/>
          </p:nvPr>
        </p:nvSpPr>
        <p:spPr>
          <a:xfrm>
            <a:off x="0" y="180975"/>
            <a:ext cx="9144000" cy="1371600"/>
          </a:xfrm>
        </p:spPr>
        <p:txBody>
          <a:bodyPr/>
          <a:lstStyle/>
          <a:p>
            <a:pPr>
              <a:defRPr/>
            </a:pPr>
            <a:r>
              <a:rPr lang="en-US" dirty="0"/>
              <a:t>Substantial Impact versus De Minimis</a:t>
            </a:r>
          </a:p>
        </p:txBody>
      </p:sp>
      <p:sp>
        <p:nvSpPr>
          <p:cNvPr id="82947" name="Content Placeholder 2">
            <a:extLst>
              <a:ext uri="{FF2B5EF4-FFF2-40B4-BE49-F238E27FC236}">
                <a16:creationId xmlns:a16="http://schemas.microsoft.com/office/drawing/2014/main" id="{F64A4A84-8871-4ACF-98A7-B4CAB6CF3198}"/>
              </a:ext>
            </a:extLst>
          </p:cNvPr>
          <p:cNvSpPr>
            <a:spLocks noGrp="1" noChangeArrowheads="1"/>
          </p:cNvSpPr>
          <p:nvPr>
            <p:ph idx="1"/>
          </p:nvPr>
        </p:nvSpPr>
        <p:spPr>
          <a:xfrm>
            <a:off x="160338" y="1981200"/>
            <a:ext cx="8526462" cy="3806825"/>
          </a:xfrm>
        </p:spPr>
        <p:txBody>
          <a:bodyPr/>
          <a:lstStyle/>
          <a:p>
            <a:pPr marL="80963" indent="0">
              <a:buFontTx/>
              <a:buNone/>
            </a:pPr>
            <a:r>
              <a:rPr lang="en-US" altLang="en-US" sz="1800"/>
              <a:t>FLRA Decision on Request for General Statement of Policy or Guidance 71 FLRA No. 190</a:t>
            </a:r>
          </a:p>
          <a:p>
            <a:pPr marL="80963" indent="0">
              <a:buFontTx/>
              <a:buNone/>
            </a:pPr>
            <a:r>
              <a:rPr lang="en-US" altLang="en-US" sz="1800"/>
              <a:t>The substantial impact test is the appropriate test to determine whether a change in conditions of  employment is significant enough to trigger a duty to bargain.</a:t>
            </a:r>
          </a:p>
          <a:p>
            <a:pPr marL="80963" indent="0">
              <a:buFontTx/>
              <a:buNone/>
            </a:pPr>
            <a:endParaRPr lang="en-US" altLang="en-US" sz="1800"/>
          </a:p>
          <a:p>
            <a:pPr marL="80963" indent="0">
              <a:buFontTx/>
              <a:buNone/>
            </a:pPr>
            <a:r>
              <a:rPr lang="en-US" altLang="en-US" sz="1800"/>
              <a:t>This Statement of Policy was overturned by Federal Court on February 1, 2022, United States Court of Appeals for the District of Columbia Circuit NO 20-1396</a:t>
            </a:r>
          </a:p>
          <a:p>
            <a:pPr marL="80963" indent="0">
              <a:buFontTx/>
              <a:buNone/>
            </a:pPr>
            <a:endParaRPr lang="en-US" altLang="en-US" sz="1800">
              <a:solidFill>
                <a:srgbClr val="FF0000"/>
              </a:solidFill>
            </a:endParaRPr>
          </a:p>
          <a:p>
            <a:pPr marL="80963" indent="0">
              <a:buFontTx/>
              <a:buNone/>
            </a:pPr>
            <a:endParaRPr lang="en-US" altLang="en-US" sz="1800"/>
          </a:p>
          <a:p>
            <a:pPr marL="80963" indent="0">
              <a:buFontTx/>
              <a:buNone/>
            </a:pPr>
            <a:r>
              <a:rPr lang="en-US" altLang="en-US" sz="1800"/>
              <a:t>The de minimis test required a change to be more than de minimis - is the effect on the change in conditions of employment significant.</a:t>
            </a:r>
          </a:p>
        </p:txBody>
      </p:sp>
      <p:sp>
        <p:nvSpPr>
          <p:cNvPr id="4" name="Slide Number Placeholder 1">
            <a:extLst>
              <a:ext uri="{FF2B5EF4-FFF2-40B4-BE49-F238E27FC236}">
                <a16:creationId xmlns:a16="http://schemas.microsoft.com/office/drawing/2014/main" id="{141BBAFF-36AA-43BC-8531-C06CF17CD84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75D911E-C16C-46C7-BF09-87791066FAA2}" type="slidenum">
              <a:rPr lang="en-US" altLang="en-US" smtClean="0"/>
              <a:pPr>
                <a:defRPr/>
              </a:pPr>
              <a:t>45</a:t>
            </a:fld>
            <a:endParaRPr lang="en-US" altLang="en-US" dirty="0"/>
          </a:p>
        </p:txBody>
      </p:sp>
      <p:sp>
        <p:nvSpPr>
          <p:cNvPr id="5" name="Footer Placeholder 2">
            <a:extLst>
              <a:ext uri="{FF2B5EF4-FFF2-40B4-BE49-F238E27FC236}">
                <a16:creationId xmlns:a16="http://schemas.microsoft.com/office/drawing/2014/main" id="{600BE31B-8521-4E24-94CB-A4B98509EFD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E634137-3179-4A90-92D5-20FDEEA5A264}"/>
              </a:ext>
            </a:extLst>
          </p:cNvPr>
          <p:cNvSpPr>
            <a:spLocks noGrp="1" noChangeArrowheads="1"/>
          </p:cNvSpPr>
          <p:nvPr>
            <p:ph type="title"/>
          </p:nvPr>
        </p:nvSpPr>
        <p:spPr>
          <a:xfrm>
            <a:off x="0" y="39688"/>
            <a:ext cx="9144000" cy="1444625"/>
          </a:xfrm>
        </p:spPr>
        <p:txBody>
          <a:bodyPr/>
          <a:lstStyle/>
          <a:p>
            <a:pPr eaLnBrk="1" hangingPunct="1">
              <a:defRPr/>
            </a:pPr>
            <a:r>
              <a:rPr lang="en-US" sz="4000" dirty="0"/>
              <a:t>Consider: Are These Changes De Minimis?</a:t>
            </a:r>
          </a:p>
        </p:txBody>
      </p:sp>
      <p:sp>
        <p:nvSpPr>
          <p:cNvPr id="83971" name="Rectangle 3">
            <a:extLst>
              <a:ext uri="{FF2B5EF4-FFF2-40B4-BE49-F238E27FC236}">
                <a16:creationId xmlns:a16="http://schemas.microsoft.com/office/drawing/2014/main" id="{12B38CEE-57F2-43D8-9355-FD96D6DFC2DB}"/>
              </a:ext>
            </a:extLst>
          </p:cNvPr>
          <p:cNvSpPr>
            <a:spLocks noGrp="1" noChangeArrowheads="1"/>
          </p:cNvSpPr>
          <p:nvPr>
            <p:ph type="body" idx="1"/>
          </p:nvPr>
        </p:nvSpPr>
        <p:spPr>
          <a:xfrm>
            <a:off x="457200" y="2205038"/>
            <a:ext cx="8229600" cy="3890962"/>
          </a:xfrm>
        </p:spPr>
        <p:txBody>
          <a:bodyPr/>
          <a:lstStyle/>
          <a:p>
            <a:pPr eaLnBrk="1" hangingPunct="1">
              <a:lnSpc>
                <a:spcPct val="80000"/>
              </a:lnSpc>
            </a:pPr>
            <a:r>
              <a:rPr lang="en-US" altLang="en-US" sz="2800"/>
              <a:t>Management moves a coffee pot</a:t>
            </a:r>
          </a:p>
          <a:p>
            <a:pPr eaLnBrk="1" hangingPunct="1">
              <a:lnSpc>
                <a:spcPct val="80000"/>
              </a:lnSpc>
            </a:pPr>
            <a:endParaRPr lang="en-US" altLang="en-US" sz="2800"/>
          </a:p>
          <a:p>
            <a:pPr eaLnBrk="1" hangingPunct="1">
              <a:lnSpc>
                <a:spcPct val="80000"/>
              </a:lnSpc>
            </a:pPr>
            <a:r>
              <a:rPr lang="en-US" altLang="en-US" sz="2800"/>
              <a:t>Employees assigned cars must wash them once a week instead as necessary </a:t>
            </a:r>
          </a:p>
          <a:p>
            <a:pPr eaLnBrk="1" hangingPunct="1">
              <a:lnSpc>
                <a:spcPct val="80000"/>
              </a:lnSpc>
            </a:pPr>
            <a:endParaRPr lang="en-US" altLang="en-US" sz="2800"/>
          </a:p>
          <a:p>
            <a:pPr eaLnBrk="1" hangingPunct="1">
              <a:lnSpc>
                <a:spcPct val="80000"/>
              </a:lnSpc>
            </a:pPr>
            <a:r>
              <a:rPr lang="en-US" altLang="en-US" sz="2800"/>
              <a:t>Management installs a candy machine</a:t>
            </a:r>
          </a:p>
          <a:p>
            <a:pPr eaLnBrk="1" hangingPunct="1">
              <a:lnSpc>
                <a:spcPct val="80000"/>
              </a:lnSpc>
            </a:pPr>
            <a:endParaRPr lang="en-US" altLang="en-US" sz="2800"/>
          </a:p>
          <a:p>
            <a:pPr eaLnBrk="1" hangingPunct="1">
              <a:lnSpc>
                <a:spcPct val="80000"/>
              </a:lnSpc>
            </a:pPr>
            <a:r>
              <a:rPr lang="en-US" altLang="en-US" sz="2800"/>
              <a:t>Employees are no longer allowed to hunt and fish on the base</a:t>
            </a:r>
          </a:p>
        </p:txBody>
      </p:sp>
      <p:sp>
        <p:nvSpPr>
          <p:cNvPr id="2" name="Slide Number Placeholder 1">
            <a:extLst>
              <a:ext uri="{FF2B5EF4-FFF2-40B4-BE49-F238E27FC236}">
                <a16:creationId xmlns:a16="http://schemas.microsoft.com/office/drawing/2014/main" id="{70BF297B-CCCA-4E66-9DFE-D3669229546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30DD1FC-1845-4C9B-9B40-068C905EBD37}" type="slidenum">
              <a:rPr lang="en-US" altLang="en-US" smtClean="0"/>
              <a:pPr>
                <a:defRPr/>
              </a:pPr>
              <a:t>46</a:t>
            </a:fld>
            <a:endParaRPr lang="en-US" altLang="en-US"/>
          </a:p>
        </p:txBody>
      </p:sp>
      <p:sp>
        <p:nvSpPr>
          <p:cNvPr id="5" name="Footer Placeholder 2">
            <a:extLst>
              <a:ext uri="{FF2B5EF4-FFF2-40B4-BE49-F238E27FC236}">
                <a16:creationId xmlns:a16="http://schemas.microsoft.com/office/drawing/2014/main" id="{54628FA6-9F75-4E47-A62F-D39840D6EE5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a:extLst>
              <a:ext uri="{FF2B5EF4-FFF2-40B4-BE49-F238E27FC236}">
                <a16:creationId xmlns:a16="http://schemas.microsoft.com/office/drawing/2014/main" id="{600705FC-D355-4050-BAFE-CB0123A48C7B}"/>
              </a:ext>
            </a:extLst>
          </p:cNvPr>
          <p:cNvSpPr>
            <a:spLocks noGrp="1" noChangeArrowheads="1"/>
          </p:cNvSpPr>
          <p:nvPr>
            <p:ph type="title"/>
          </p:nvPr>
        </p:nvSpPr>
        <p:spPr>
          <a:xfrm>
            <a:off x="0" y="36513"/>
            <a:ext cx="9144000" cy="1182687"/>
          </a:xfrm>
        </p:spPr>
        <p:txBody>
          <a:bodyPr/>
          <a:lstStyle/>
          <a:p>
            <a:pPr eaLnBrk="1" hangingPunct="1">
              <a:defRPr/>
            </a:pPr>
            <a:r>
              <a:rPr lang="en-US" sz="3600" dirty="0"/>
              <a:t>When Does the Covered By Doctrine Apply</a:t>
            </a:r>
            <a:r>
              <a:rPr lang="en-US" sz="3600" b="1" dirty="0"/>
              <a:t>?</a:t>
            </a:r>
            <a:r>
              <a:rPr lang="en-US" sz="3600" dirty="0"/>
              <a:t> </a:t>
            </a:r>
          </a:p>
        </p:txBody>
      </p:sp>
      <p:sp>
        <p:nvSpPr>
          <p:cNvPr id="86019" name="Rectangle 3">
            <a:extLst>
              <a:ext uri="{FF2B5EF4-FFF2-40B4-BE49-F238E27FC236}">
                <a16:creationId xmlns:a16="http://schemas.microsoft.com/office/drawing/2014/main" id="{249897BC-85C5-40A9-9960-BE755A9AAC94}"/>
              </a:ext>
            </a:extLst>
          </p:cNvPr>
          <p:cNvSpPr>
            <a:spLocks noGrp="1" noChangeArrowheads="1"/>
          </p:cNvSpPr>
          <p:nvPr>
            <p:ph type="body" idx="1"/>
          </p:nvPr>
        </p:nvSpPr>
        <p:spPr>
          <a:xfrm>
            <a:off x="0" y="1350963"/>
            <a:ext cx="9067800" cy="4584700"/>
          </a:xfrm>
        </p:spPr>
        <p:txBody>
          <a:bodyPr/>
          <a:lstStyle/>
          <a:p>
            <a:pPr marL="533400" indent="-533400" eaLnBrk="1" hangingPunct="1">
              <a:buFont typeface="Monotype Sorts"/>
              <a:buNone/>
            </a:pPr>
            <a:endParaRPr lang="en-US" altLang="en-US" sz="2800"/>
          </a:p>
          <a:p>
            <a:pPr marL="533400" indent="-533400" eaLnBrk="1" hangingPunct="1">
              <a:buFont typeface="Monotype Sorts"/>
              <a:buNone/>
            </a:pPr>
            <a:r>
              <a:rPr lang="en-US" altLang="en-US" sz="2800"/>
              <a:t>	The agency proposes a specific action affecting conditions of employment and refuses to negotiate because it believes the matter at issue has been negotiated</a:t>
            </a:r>
          </a:p>
          <a:p>
            <a:pPr marL="533400" indent="-533400" eaLnBrk="1" hangingPunct="1">
              <a:buFont typeface="Monotype Sorts"/>
              <a:buNone/>
            </a:pPr>
            <a:endParaRPr lang="en-US" altLang="en-US" sz="2800"/>
          </a:p>
          <a:p>
            <a:pPr marL="533400" indent="-533400" eaLnBrk="1" hangingPunct="1">
              <a:buFont typeface="Monotype Sorts"/>
              <a:buNone/>
            </a:pPr>
            <a:r>
              <a:rPr lang="en-US" altLang="en-US" sz="2800"/>
              <a:t>	The agency refuses to negotiate over union mid-contract proposals because it believes the subject of the proposals has been negotiated</a:t>
            </a:r>
          </a:p>
        </p:txBody>
      </p:sp>
      <p:sp>
        <p:nvSpPr>
          <p:cNvPr id="2" name="Slide Number Placeholder 1">
            <a:extLst>
              <a:ext uri="{FF2B5EF4-FFF2-40B4-BE49-F238E27FC236}">
                <a16:creationId xmlns:a16="http://schemas.microsoft.com/office/drawing/2014/main" id="{430ED049-023A-4E73-8901-2C05BAA7C6F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EE341B7-2FAA-49A0-91E7-487FF02B0B3F}" type="slidenum">
              <a:rPr lang="en-US" altLang="en-US" smtClean="0"/>
              <a:pPr>
                <a:defRPr/>
              </a:pPr>
              <a:t>47</a:t>
            </a:fld>
            <a:endParaRPr lang="en-US" altLang="en-US"/>
          </a:p>
        </p:txBody>
      </p:sp>
      <p:sp>
        <p:nvSpPr>
          <p:cNvPr id="5" name="Footer Placeholder 2">
            <a:extLst>
              <a:ext uri="{FF2B5EF4-FFF2-40B4-BE49-F238E27FC236}">
                <a16:creationId xmlns:a16="http://schemas.microsoft.com/office/drawing/2014/main" id="{7E5D6836-56E9-4EAA-938A-292388A3719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CDFE30BD-A619-469B-BC93-C82824B638DC}"/>
              </a:ext>
            </a:extLst>
          </p:cNvPr>
          <p:cNvSpPr>
            <a:spLocks noGrp="1" noChangeArrowheads="1"/>
          </p:cNvSpPr>
          <p:nvPr>
            <p:ph type="title"/>
          </p:nvPr>
        </p:nvSpPr>
        <p:spPr>
          <a:xfrm>
            <a:off x="1133475" y="220663"/>
            <a:ext cx="6840538" cy="641350"/>
          </a:xfrm>
        </p:spPr>
        <p:txBody>
          <a:bodyPr/>
          <a:lstStyle/>
          <a:p>
            <a:pPr eaLnBrk="1" hangingPunct="1">
              <a:defRPr/>
            </a:pPr>
            <a:r>
              <a:rPr lang="en-US" sz="3600"/>
              <a:t>Covered By</a:t>
            </a:r>
          </a:p>
        </p:txBody>
      </p:sp>
      <p:sp>
        <p:nvSpPr>
          <p:cNvPr id="88067" name="Rectangle 3">
            <a:extLst>
              <a:ext uri="{FF2B5EF4-FFF2-40B4-BE49-F238E27FC236}">
                <a16:creationId xmlns:a16="http://schemas.microsoft.com/office/drawing/2014/main" id="{60AB79B0-5BA0-4D1C-8391-109074C87149}"/>
              </a:ext>
            </a:extLst>
          </p:cNvPr>
          <p:cNvSpPr>
            <a:spLocks noGrp="1" noChangeArrowheads="1"/>
          </p:cNvSpPr>
          <p:nvPr>
            <p:ph type="body" idx="1"/>
          </p:nvPr>
        </p:nvSpPr>
        <p:spPr>
          <a:xfrm>
            <a:off x="298450" y="963613"/>
            <a:ext cx="8550275" cy="5330825"/>
          </a:xfrm>
        </p:spPr>
        <p:txBody>
          <a:bodyPr/>
          <a:lstStyle/>
          <a:p>
            <a:pPr marL="411163" indent="-411163" eaLnBrk="1" hangingPunct="1">
              <a:buFont typeface="Monotype Sorts"/>
              <a:buChar char="¶"/>
            </a:pPr>
            <a:endParaRPr lang="en-US" altLang="en-US" sz="2800"/>
          </a:p>
          <a:p>
            <a:pPr marL="411163" indent="-411163" eaLnBrk="1" hangingPunct="1">
              <a:buFont typeface="Monotype Sorts"/>
              <a:buChar char="¶"/>
            </a:pPr>
            <a:r>
              <a:rPr lang="en-US" altLang="en-US" sz="2800"/>
              <a:t>“Covered By” is the defense to a refusal to bargain allegation in two types of situations.</a:t>
            </a:r>
          </a:p>
          <a:p>
            <a:pPr marL="811213" lvl="1" eaLnBrk="1" hangingPunct="1"/>
            <a:r>
              <a:rPr lang="en-US" altLang="en-US" sz="2400"/>
              <a:t> Agency actions concerning changes in  conditions of employment when contracts are in effect</a:t>
            </a:r>
          </a:p>
          <a:p>
            <a:pPr marL="811213" lvl="1" eaLnBrk="1" hangingPunct="1"/>
            <a:r>
              <a:rPr lang="en-US" altLang="en-US" sz="2400"/>
              <a:t> Union proposals to effect changes in conditions of employment when contracts are in effect</a:t>
            </a:r>
          </a:p>
          <a:p>
            <a:pPr marL="411163" indent="-411163" eaLnBrk="1" hangingPunct="1">
              <a:buFont typeface="Monotype Sorts"/>
              <a:buChar char="·"/>
            </a:pPr>
            <a:r>
              <a:rPr lang="en-US" altLang="en-US" sz="2800"/>
              <a:t>Absent a “covered by” contractual defense, a refusal to bargain will give rise to a ULP.</a:t>
            </a:r>
          </a:p>
          <a:p>
            <a:pPr marL="411163" indent="-411163" eaLnBrk="1" hangingPunct="1">
              <a:buFont typeface="Monotype Sorts"/>
              <a:buChar char="·"/>
            </a:pPr>
            <a:endParaRPr lang="en-US" altLang="en-US" sz="2800"/>
          </a:p>
          <a:p>
            <a:pPr marL="411163" indent="-411163" eaLnBrk="1" hangingPunct="1">
              <a:buFont typeface="Monotype Sorts"/>
              <a:buNone/>
            </a:pPr>
            <a:r>
              <a:rPr lang="en-US" altLang="en-US" sz="2000" b="1"/>
              <a:t>HHS, SSA, 47 FLRA 1004</a:t>
            </a:r>
          </a:p>
        </p:txBody>
      </p:sp>
      <p:sp>
        <p:nvSpPr>
          <p:cNvPr id="2" name="Slide Number Placeholder 1">
            <a:extLst>
              <a:ext uri="{FF2B5EF4-FFF2-40B4-BE49-F238E27FC236}">
                <a16:creationId xmlns:a16="http://schemas.microsoft.com/office/drawing/2014/main" id="{3FFB0B79-07F7-45D1-A996-46D857CEF84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EFADDF5-D332-433B-B681-462757A5F894}" type="slidenum">
              <a:rPr lang="en-US" altLang="en-US" smtClean="0"/>
              <a:pPr>
                <a:defRPr/>
              </a:pPr>
              <a:t>48</a:t>
            </a:fld>
            <a:endParaRPr lang="en-US" altLang="en-US"/>
          </a:p>
        </p:txBody>
      </p:sp>
      <p:sp>
        <p:nvSpPr>
          <p:cNvPr id="5" name="Footer Placeholder 2">
            <a:extLst>
              <a:ext uri="{FF2B5EF4-FFF2-40B4-BE49-F238E27FC236}">
                <a16:creationId xmlns:a16="http://schemas.microsoft.com/office/drawing/2014/main" id="{51FA3736-7CA8-481D-8AE7-39F1FAE218F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73128A63-7834-4F1B-859A-7C7D9C47FF38}"/>
              </a:ext>
            </a:extLst>
          </p:cNvPr>
          <p:cNvSpPr>
            <a:spLocks noGrp="1" noChangeArrowheads="1"/>
          </p:cNvSpPr>
          <p:nvPr>
            <p:ph type="title"/>
          </p:nvPr>
        </p:nvSpPr>
        <p:spPr>
          <a:xfrm>
            <a:off x="0" y="0"/>
            <a:ext cx="9144000" cy="2057400"/>
          </a:xfrm>
        </p:spPr>
        <p:txBody>
          <a:bodyPr/>
          <a:lstStyle/>
          <a:p>
            <a:pPr eaLnBrk="1" hangingPunct="1">
              <a:defRPr/>
            </a:pPr>
            <a:r>
              <a:rPr lang="en-US" sz="3600" dirty="0"/>
              <a:t>Does the Agency Have</a:t>
            </a:r>
            <a:r>
              <a:rPr lang="en-US" sz="4800" dirty="0"/>
              <a:t> </a:t>
            </a:r>
            <a:r>
              <a:rPr lang="en-US" sz="3600" dirty="0"/>
              <a:t>to Correctly Interpret a Contract to Rely on the “Covered By” Defense?</a:t>
            </a:r>
            <a:r>
              <a:rPr lang="en-US" sz="4800" dirty="0"/>
              <a:t> </a:t>
            </a:r>
          </a:p>
        </p:txBody>
      </p:sp>
      <p:sp>
        <p:nvSpPr>
          <p:cNvPr id="90115" name="Rectangle 3">
            <a:extLst>
              <a:ext uri="{FF2B5EF4-FFF2-40B4-BE49-F238E27FC236}">
                <a16:creationId xmlns:a16="http://schemas.microsoft.com/office/drawing/2014/main" id="{48242096-9D8D-4720-ABD6-F3E38C2883F8}"/>
              </a:ext>
            </a:extLst>
          </p:cNvPr>
          <p:cNvSpPr>
            <a:spLocks noGrp="1" noChangeArrowheads="1"/>
          </p:cNvSpPr>
          <p:nvPr>
            <p:ph type="body" idx="1"/>
          </p:nvPr>
        </p:nvSpPr>
        <p:spPr>
          <a:xfrm>
            <a:off x="0" y="2590800"/>
            <a:ext cx="9144000" cy="2743200"/>
          </a:xfrm>
        </p:spPr>
        <p:txBody>
          <a:bodyPr/>
          <a:lstStyle/>
          <a:p>
            <a:pPr marL="609600" indent="-609600" eaLnBrk="1" hangingPunct="1">
              <a:lnSpc>
                <a:spcPct val="90000"/>
              </a:lnSpc>
              <a:buFont typeface="Monotype Sorts"/>
              <a:buNone/>
            </a:pPr>
            <a:r>
              <a:rPr lang="en-US" altLang="en-US" sz="3400"/>
              <a:t>   No</a:t>
            </a:r>
            <a:endParaRPr lang="en-US" altLang="en-US" sz="1800"/>
          </a:p>
          <a:p>
            <a:pPr marL="990600" lvl="1" indent="-533400" eaLnBrk="1" hangingPunct="1">
              <a:lnSpc>
                <a:spcPct val="90000"/>
              </a:lnSpc>
              <a:buFont typeface="Monotype Sorts"/>
              <a:buAutoNum type="arabicPeriod"/>
            </a:pPr>
            <a:r>
              <a:rPr lang="en-US" altLang="en-US" sz="3000"/>
              <a:t>The agency need not establish that it has correctly interpreted the contract</a:t>
            </a:r>
            <a:endParaRPr lang="en-US" altLang="en-US" sz="1600"/>
          </a:p>
          <a:p>
            <a:pPr marL="990600" lvl="1" indent="-533400" eaLnBrk="1" hangingPunct="1">
              <a:lnSpc>
                <a:spcPct val="90000"/>
              </a:lnSpc>
              <a:buFont typeface="Monotype Sorts"/>
              <a:buAutoNum type="arabicPeriod"/>
            </a:pPr>
            <a:r>
              <a:rPr lang="en-US" altLang="en-US" sz="3000"/>
              <a:t>The agency only needs to show that the “matter” in dispute is covered by the contract</a:t>
            </a:r>
          </a:p>
        </p:txBody>
      </p:sp>
      <p:sp>
        <p:nvSpPr>
          <p:cNvPr id="2" name="Slide Number Placeholder 1">
            <a:extLst>
              <a:ext uri="{FF2B5EF4-FFF2-40B4-BE49-F238E27FC236}">
                <a16:creationId xmlns:a16="http://schemas.microsoft.com/office/drawing/2014/main" id="{478DDE7A-B078-4BEC-871B-0B4A50808F1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00EF389-D04C-4B39-AFA9-898D5B47551C}" type="slidenum">
              <a:rPr lang="en-US" altLang="en-US" smtClean="0"/>
              <a:pPr>
                <a:defRPr/>
              </a:pPr>
              <a:t>49</a:t>
            </a:fld>
            <a:endParaRPr lang="en-US" altLang="en-US"/>
          </a:p>
        </p:txBody>
      </p:sp>
      <p:sp>
        <p:nvSpPr>
          <p:cNvPr id="5" name="Footer Placeholder 2">
            <a:extLst>
              <a:ext uri="{FF2B5EF4-FFF2-40B4-BE49-F238E27FC236}">
                <a16:creationId xmlns:a16="http://schemas.microsoft.com/office/drawing/2014/main" id="{488AC2CA-B280-46DD-AFD4-9A8A77713AC5}"/>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9D5632A2-B584-496C-9909-FBDA15051F59}"/>
              </a:ext>
            </a:extLst>
          </p:cNvPr>
          <p:cNvSpPr>
            <a:spLocks noGrp="1" noChangeArrowheads="1"/>
          </p:cNvSpPr>
          <p:nvPr>
            <p:ph type="title"/>
          </p:nvPr>
        </p:nvSpPr>
        <p:spPr/>
        <p:txBody>
          <a:bodyPr/>
          <a:lstStyle/>
          <a:p>
            <a:pPr eaLnBrk="1" hangingPunct="1">
              <a:defRPr/>
            </a:pPr>
            <a:r>
              <a:rPr lang="en-US">
                <a:solidFill>
                  <a:schemeClr val="tx1"/>
                </a:solidFill>
              </a:rPr>
              <a:t>Your Expectations</a:t>
            </a:r>
          </a:p>
        </p:txBody>
      </p:sp>
      <p:sp>
        <p:nvSpPr>
          <p:cNvPr id="11267" name="Rectangle 3">
            <a:extLst>
              <a:ext uri="{FF2B5EF4-FFF2-40B4-BE49-F238E27FC236}">
                <a16:creationId xmlns:a16="http://schemas.microsoft.com/office/drawing/2014/main" id="{2809DAA3-11F5-495B-BE74-19ED66B49F01}"/>
              </a:ext>
            </a:extLst>
          </p:cNvPr>
          <p:cNvSpPr>
            <a:spLocks noGrp="1" noChangeArrowheads="1"/>
          </p:cNvSpPr>
          <p:nvPr>
            <p:ph type="body" idx="1"/>
          </p:nvPr>
        </p:nvSpPr>
        <p:spPr>
          <a:xfrm>
            <a:off x="457200" y="1903413"/>
            <a:ext cx="8229600" cy="4192587"/>
          </a:xfrm>
        </p:spPr>
        <p:txBody>
          <a:bodyPr/>
          <a:lstStyle/>
          <a:p>
            <a:pPr eaLnBrk="1" hangingPunct="1"/>
            <a:r>
              <a:rPr lang="en-US" altLang="en-US"/>
              <a:t>Write down one question you have that you would like to have answered today.</a:t>
            </a:r>
          </a:p>
          <a:p>
            <a:pPr eaLnBrk="1" hangingPunct="1"/>
            <a:endParaRPr lang="en-US" altLang="en-US"/>
          </a:p>
          <a:p>
            <a:pPr eaLnBrk="1" hangingPunct="1"/>
            <a:r>
              <a:rPr lang="en-US" altLang="en-US"/>
              <a:t>What is one thing you would like to learn to do better.</a:t>
            </a:r>
          </a:p>
        </p:txBody>
      </p:sp>
      <p:sp>
        <p:nvSpPr>
          <p:cNvPr id="2" name="Slide Number Placeholder 1">
            <a:extLst>
              <a:ext uri="{FF2B5EF4-FFF2-40B4-BE49-F238E27FC236}">
                <a16:creationId xmlns:a16="http://schemas.microsoft.com/office/drawing/2014/main" id="{0DE2501C-673B-486D-B44E-C9280E7C305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7B93B29-1C48-4BAE-B67D-A5902AB57FFB}" type="slidenum">
              <a:rPr lang="en-US" altLang="en-US" smtClean="0"/>
              <a:pPr>
                <a:defRPr/>
              </a:pPr>
              <a:t>5</a:t>
            </a:fld>
            <a:endParaRPr lang="en-US" altLang="en-US"/>
          </a:p>
        </p:txBody>
      </p:sp>
      <p:sp>
        <p:nvSpPr>
          <p:cNvPr id="5" name="Footer Placeholder 2">
            <a:extLst>
              <a:ext uri="{FF2B5EF4-FFF2-40B4-BE49-F238E27FC236}">
                <a16:creationId xmlns:a16="http://schemas.microsoft.com/office/drawing/2014/main" id="{ABDB3474-DDBF-4659-A907-92D39CEC15F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BBA57D30-0FEA-41E4-A019-F253ECAC509C}"/>
              </a:ext>
            </a:extLst>
          </p:cNvPr>
          <p:cNvSpPr>
            <a:spLocks noGrp="1" noChangeArrowheads="1"/>
          </p:cNvSpPr>
          <p:nvPr>
            <p:ph type="title"/>
          </p:nvPr>
        </p:nvSpPr>
        <p:spPr>
          <a:xfrm>
            <a:off x="0" y="0"/>
            <a:ext cx="9144000" cy="1630363"/>
          </a:xfrm>
        </p:spPr>
        <p:txBody>
          <a:bodyPr/>
          <a:lstStyle/>
          <a:p>
            <a:pPr eaLnBrk="1" hangingPunct="1">
              <a:defRPr/>
            </a:pPr>
            <a:r>
              <a:rPr lang="en-US" sz="3600" dirty="0"/>
              <a:t>What is the Purpose of the Covered By Doctrine?</a:t>
            </a:r>
            <a:r>
              <a:rPr lang="en-US" sz="4800" dirty="0"/>
              <a:t> </a:t>
            </a:r>
          </a:p>
        </p:txBody>
      </p:sp>
      <p:sp>
        <p:nvSpPr>
          <p:cNvPr id="92163" name="Rectangle 3">
            <a:extLst>
              <a:ext uri="{FF2B5EF4-FFF2-40B4-BE49-F238E27FC236}">
                <a16:creationId xmlns:a16="http://schemas.microsoft.com/office/drawing/2014/main" id="{936F4EEB-A0F7-45B8-8FF5-68CDA6A04D2E}"/>
              </a:ext>
            </a:extLst>
          </p:cNvPr>
          <p:cNvSpPr>
            <a:spLocks noGrp="1" noChangeArrowheads="1"/>
          </p:cNvSpPr>
          <p:nvPr>
            <p:ph type="body" idx="1"/>
          </p:nvPr>
        </p:nvSpPr>
        <p:spPr>
          <a:xfrm>
            <a:off x="771525" y="2357438"/>
            <a:ext cx="7567613" cy="3016250"/>
          </a:xfrm>
        </p:spPr>
        <p:txBody>
          <a:bodyPr/>
          <a:lstStyle/>
          <a:p>
            <a:pPr eaLnBrk="1" hangingPunct="1">
              <a:buFontTx/>
              <a:buNone/>
            </a:pPr>
            <a:r>
              <a:rPr lang="en-US" altLang="en-US" sz="3600"/>
              <a:t>	</a:t>
            </a:r>
            <a:r>
              <a:rPr lang="en-US" altLang="en-US" sz="2800"/>
              <a:t>To prevent bargaining over the same “matter” during the life of the contract if the parties already bargained over that “matter” in formulating contract.</a:t>
            </a:r>
          </a:p>
        </p:txBody>
      </p:sp>
      <p:sp>
        <p:nvSpPr>
          <p:cNvPr id="2" name="Slide Number Placeholder 1">
            <a:extLst>
              <a:ext uri="{FF2B5EF4-FFF2-40B4-BE49-F238E27FC236}">
                <a16:creationId xmlns:a16="http://schemas.microsoft.com/office/drawing/2014/main" id="{66EA7CC4-CE9D-4491-A9E2-BCBD9A7593E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632F53A-0903-4CAB-8781-31B02B0A0154}" type="slidenum">
              <a:rPr lang="en-US" altLang="en-US" smtClean="0"/>
              <a:pPr>
                <a:defRPr/>
              </a:pPr>
              <a:t>50</a:t>
            </a:fld>
            <a:endParaRPr lang="en-US" altLang="en-US"/>
          </a:p>
        </p:txBody>
      </p:sp>
      <p:sp>
        <p:nvSpPr>
          <p:cNvPr id="5" name="Footer Placeholder 2">
            <a:extLst>
              <a:ext uri="{FF2B5EF4-FFF2-40B4-BE49-F238E27FC236}">
                <a16:creationId xmlns:a16="http://schemas.microsoft.com/office/drawing/2014/main" id="{6A664F8F-3C04-497B-939F-EC1F2D03CE1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C6EEED79-810F-4369-B5C9-200C738A2E2F}"/>
              </a:ext>
            </a:extLst>
          </p:cNvPr>
          <p:cNvSpPr>
            <a:spLocks noGrp="1" noChangeArrowheads="1"/>
          </p:cNvSpPr>
          <p:nvPr>
            <p:ph type="title"/>
          </p:nvPr>
        </p:nvSpPr>
        <p:spPr>
          <a:xfrm>
            <a:off x="0" y="0"/>
            <a:ext cx="9144000" cy="1568450"/>
          </a:xfrm>
        </p:spPr>
        <p:txBody>
          <a:bodyPr/>
          <a:lstStyle/>
          <a:p>
            <a:pPr eaLnBrk="1" hangingPunct="1">
              <a:defRPr/>
            </a:pPr>
            <a:r>
              <a:rPr lang="en-US" sz="3200" dirty="0"/>
              <a:t>What Test Does the FLRA Apply to Decide if the Parties Covered a Matter in Their Contract? </a:t>
            </a:r>
          </a:p>
        </p:txBody>
      </p:sp>
      <p:sp>
        <p:nvSpPr>
          <p:cNvPr id="94211" name="Rectangle 3">
            <a:extLst>
              <a:ext uri="{FF2B5EF4-FFF2-40B4-BE49-F238E27FC236}">
                <a16:creationId xmlns:a16="http://schemas.microsoft.com/office/drawing/2014/main" id="{50F03607-2233-4C5A-8F27-2445DCD81A2B}"/>
              </a:ext>
            </a:extLst>
          </p:cNvPr>
          <p:cNvSpPr>
            <a:spLocks noGrp="1" noChangeArrowheads="1"/>
          </p:cNvSpPr>
          <p:nvPr>
            <p:ph type="body" idx="1"/>
          </p:nvPr>
        </p:nvSpPr>
        <p:spPr>
          <a:xfrm>
            <a:off x="0" y="2133600"/>
            <a:ext cx="9144000" cy="2725738"/>
          </a:xfrm>
        </p:spPr>
        <p:txBody>
          <a:bodyPr/>
          <a:lstStyle/>
          <a:p>
            <a:pPr marL="533400" indent="-533400" eaLnBrk="1" hangingPunct="1">
              <a:lnSpc>
                <a:spcPct val="90000"/>
              </a:lnSpc>
              <a:buFontTx/>
              <a:buNone/>
            </a:pPr>
            <a:r>
              <a:rPr lang="en-US" altLang="en-US" sz="3600" b="1"/>
              <a:t>	</a:t>
            </a:r>
            <a:r>
              <a:rPr lang="en-US" altLang="en-US" sz="3000"/>
              <a:t>Two prong test</a:t>
            </a:r>
            <a:endParaRPr lang="en-US" altLang="en-US" sz="2800"/>
          </a:p>
          <a:p>
            <a:pPr marL="1058863" lvl="1" indent="-533400" eaLnBrk="1" hangingPunct="1">
              <a:lnSpc>
                <a:spcPct val="90000"/>
              </a:lnSpc>
              <a:buFont typeface="Wingdings" panose="05000000000000000000" pitchFamily="2" charset="2"/>
              <a:buAutoNum type="alphaUcPeriod"/>
            </a:pPr>
            <a:r>
              <a:rPr lang="en-US" altLang="en-US" sz="2600"/>
              <a:t>Is matter “expressly contained in” the contract?</a:t>
            </a:r>
          </a:p>
          <a:p>
            <a:pPr marL="1058863" lvl="1" indent="-533400" eaLnBrk="1" hangingPunct="1">
              <a:lnSpc>
                <a:spcPct val="90000"/>
              </a:lnSpc>
              <a:buFont typeface="Wingdings" panose="05000000000000000000" pitchFamily="2" charset="2"/>
              <a:buAutoNum type="alphaUcPeriod"/>
            </a:pPr>
            <a:endParaRPr lang="en-US" altLang="en-US" sz="2600"/>
          </a:p>
          <a:p>
            <a:pPr marL="1058863" lvl="1" indent="-533400" eaLnBrk="1" hangingPunct="1">
              <a:lnSpc>
                <a:spcPct val="90000"/>
              </a:lnSpc>
              <a:buFont typeface="Wingdings" panose="05000000000000000000" pitchFamily="2" charset="2"/>
              <a:buAutoNum type="alphaUcPeriod"/>
            </a:pPr>
            <a:r>
              <a:rPr lang="en-US" altLang="en-US" sz="2600"/>
              <a:t>Is matter an aspect of matters already negotiated?</a:t>
            </a:r>
            <a:endParaRPr lang="en-US" altLang="en-US" sz="2400"/>
          </a:p>
          <a:p>
            <a:pPr marL="533400" indent="-533400" eaLnBrk="1" hangingPunct="1">
              <a:lnSpc>
                <a:spcPct val="90000"/>
              </a:lnSpc>
              <a:buSzPct val="105000"/>
              <a:buFont typeface="Times" panose="02020603050405020304" pitchFamily="18" charset="0"/>
              <a:buNone/>
            </a:pPr>
            <a:endParaRPr lang="en-US" altLang="en-US" sz="2400"/>
          </a:p>
          <a:p>
            <a:pPr marL="533400" indent="-533400" eaLnBrk="1" hangingPunct="1">
              <a:lnSpc>
                <a:spcPct val="90000"/>
              </a:lnSpc>
              <a:buSzPct val="105000"/>
              <a:buFont typeface="Times" panose="02020603050405020304" pitchFamily="18" charset="0"/>
              <a:buNone/>
            </a:pPr>
            <a:r>
              <a:rPr lang="en-US" altLang="en-US" sz="2000"/>
              <a:t>         Customs Management Center, Miami, 56 FLRA 809</a:t>
            </a:r>
          </a:p>
        </p:txBody>
      </p:sp>
      <p:sp>
        <p:nvSpPr>
          <p:cNvPr id="2" name="Slide Number Placeholder 1">
            <a:extLst>
              <a:ext uri="{FF2B5EF4-FFF2-40B4-BE49-F238E27FC236}">
                <a16:creationId xmlns:a16="http://schemas.microsoft.com/office/drawing/2014/main" id="{CFFA3E69-E378-43D2-9CA9-04158F703AF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2536CCE-F0AF-45DB-A575-CFE6ACB3EB1B}" type="slidenum">
              <a:rPr lang="en-US" altLang="en-US" smtClean="0"/>
              <a:pPr>
                <a:defRPr/>
              </a:pPr>
              <a:t>51</a:t>
            </a:fld>
            <a:endParaRPr lang="en-US" altLang="en-US"/>
          </a:p>
        </p:txBody>
      </p:sp>
      <p:sp>
        <p:nvSpPr>
          <p:cNvPr id="5" name="Footer Placeholder 2">
            <a:extLst>
              <a:ext uri="{FF2B5EF4-FFF2-40B4-BE49-F238E27FC236}">
                <a16:creationId xmlns:a16="http://schemas.microsoft.com/office/drawing/2014/main" id="{0789E6FD-F466-4D00-A705-0EB9E1AF90D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a:extLst>
              <a:ext uri="{FF2B5EF4-FFF2-40B4-BE49-F238E27FC236}">
                <a16:creationId xmlns:a16="http://schemas.microsoft.com/office/drawing/2014/main" id="{AAB6802A-EEFA-427B-9359-295D753DB9DA}"/>
              </a:ext>
            </a:extLst>
          </p:cNvPr>
          <p:cNvSpPr>
            <a:spLocks noGrp="1" noChangeArrowheads="1"/>
          </p:cNvSpPr>
          <p:nvPr>
            <p:ph type="title"/>
          </p:nvPr>
        </p:nvSpPr>
        <p:spPr>
          <a:xfrm>
            <a:off x="685800" y="393700"/>
            <a:ext cx="7772400" cy="642938"/>
          </a:xfrm>
        </p:spPr>
        <p:txBody>
          <a:bodyPr/>
          <a:lstStyle/>
          <a:p>
            <a:pPr eaLnBrk="1" hangingPunct="1">
              <a:defRPr/>
            </a:pPr>
            <a:r>
              <a:rPr lang="en-US" sz="3600"/>
              <a:t>Covered By</a:t>
            </a:r>
          </a:p>
        </p:txBody>
      </p:sp>
      <p:sp>
        <p:nvSpPr>
          <p:cNvPr id="96259" name="Rectangle 3">
            <a:extLst>
              <a:ext uri="{FF2B5EF4-FFF2-40B4-BE49-F238E27FC236}">
                <a16:creationId xmlns:a16="http://schemas.microsoft.com/office/drawing/2014/main" id="{05F47A2F-649A-4FE2-B48F-D4464E3DB5E9}"/>
              </a:ext>
            </a:extLst>
          </p:cNvPr>
          <p:cNvSpPr>
            <a:spLocks noGrp="1" noChangeArrowheads="1"/>
          </p:cNvSpPr>
          <p:nvPr>
            <p:ph type="body" idx="1"/>
          </p:nvPr>
        </p:nvSpPr>
        <p:spPr>
          <a:xfrm>
            <a:off x="176213" y="1041400"/>
            <a:ext cx="7772400" cy="4114800"/>
          </a:xfrm>
        </p:spPr>
        <p:txBody>
          <a:bodyPr/>
          <a:lstStyle/>
          <a:p>
            <a:pPr>
              <a:spcBef>
                <a:spcPct val="0"/>
              </a:spcBef>
              <a:buClr>
                <a:schemeClr val="bg1"/>
              </a:buClr>
              <a:buFontTx/>
              <a:buNone/>
            </a:pPr>
            <a:r>
              <a:rPr lang="en-US" altLang="en-US" sz="3600">
                <a:latin typeface="Arial Black" panose="020B0A04020102020204" pitchFamily="34" charset="0"/>
              </a:rPr>
              <a:t>Two-Prong Test</a:t>
            </a:r>
            <a:r>
              <a:rPr lang="en-US" altLang="en-US" sz="4000">
                <a:latin typeface="ITC Kabel Medium"/>
              </a:rPr>
              <a:t> </a:t>
            </a:r>
          </a:p>
          <a:p>
            <a:pPr>
              <a:spcBef>
                <a:spcPct val="0"/>
              </a:spcBef>
              <a:buClr>
                <a:schemeClr val="bg1"/>
              </a:buClr>
              <a:buFontTx/>
              <a:buNone/>
            </a:pPr>
            <a:endParaRPr lang="en-US" altLang="en-US" sz="4000">
              <a:latin typeface="ITC Kabel Medium"/>
            </a:endParaRPr>
          </a:p>
          <a:p>
            <a:pPr>
              <a:spcBef>
                <a:spcPct val="0"/>
              </a:spcBef>
              <a:buClr>
                <a:schemeClr val="bg1"/>
              </a:buClr>
              <a:buFontTx/>
              <a:buNone/>
            </a:pPr>
            <a:endParaRPr lang="en-US" altLang="en-US" sz="2400">
              <a:latin typeface="ITC Kabel Medium"/>
            </a:endParaRPr>
          </a:p>
        </p:txBody>
      </p:sp>
      <p:sp>
        <p:nvSpPr>
          <p:cNvPr id="96260" name="Oval 4">
            <a:extLst>
              <a:ext uri="{FF2B5EF4-FFF2-40B4-BE49-F238E27FC236}">
                <a16:creationId xmlns:a16="http://schemas.microsoft.com/office/drawing/2014/main" id="{0F7D76B4-69D6-45B1-A608-6CD3A677DB25}"/>
              </a:ext>
            </a:extLst>
          </p:cNvPr>
          <p:cNvSpPr>
            <a:spLocks noChangeArrowheads="1"/>
          </p:cNvSpPr>
          <p:nvPr/>
        </p:nvSpPr>
        <p:spPr bwMode="auto">
          <a:xfrm>
            <a:off x="2279650" y="1531938"/>
            <a:ext cx="4889500" cy="4710112"/>
          </a:xfrm>
          <a:prstGeom prst="ellipse">
            <a:avLst/>
          </a:prstGeom>
          <a:solidFill>
            <a:schemeClr val="tx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US" altLang="en-US" sz="2400">
              <a:latin typeface="Times New Roman" panose="02020603050405020304" pitchFamily="18" charset="0"/>
            </a:endParaRPr>
          </a:p>
        </p:txBody>
      </p:sp>
      <p:sp>
        <p:nvSpPr>
          <p:cNvPr id="96261" name="Oval 5">
            <a:extLst>
              <a:ext uri="{FF2B5EF4-FFF2-40B4-BE49-F238E27FC236}">
                <a16:creationId xmlns:a16="http://schemas.microsoft.com/office/drawing/2014/main" id="{1F58CFE9-4EDC-4035-9EE5-0F61E116F37F}"/>
              </a:ext>
            </a:extLst>
          </p:cNvPr>
          <p:cNvSpPr>
            <a:spLocks noChangeArrowheads="1"/>
          </p:cNvSpPr>
          <p:nvPr/>
        </p:nvSpPr>
        <p:spPr bwMode="auto">
          <a:xfrm>
            <a:off x="3157538" y="3063875"/>
            <a:ext cx="3182937" cy="31829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ITC Kabel Medium"/>
              </a:rPr>
              <a:t>Expressly Contained In</a:t>
            </a:r>
          </a:p>
        </p:txBody>
      </p:sp>
      <p:sp>
        <p:nvSpPr>
          <p:cNvPr id="96262" name="Text Box 6">
            <a:extLst>
              <a:ext uri="{FF2B5EF4-FFF2-40B4-BE49-F238E27FC236}">
                <a16:creationId xmlns:a16="http://schemas.microsoft.com/office/drawing/2014/main" id="{DF300403-6EA3-4AA7-8215-4EA954BF8F8E}"/>
              </a:ext>
            </a:extLst>
          </p:cNvPr>
          <p:cNvSpPr txBox="1">
            <a:spLocks noChangeArrowheads="1"/>
          </p:cNvSpPr>
          <p:nvPr/>
        </p:nvSpPr>
        <p:spPr bwMode="auto">
          <a:xfrm>
            <a:off x="2701925" y="2401888"/>
            <a:ext cx="3927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latin typeface="ITC Kabel Medium"/>
              </a:rPr>
              <a:t>Inseparably Bound Up </a:t>
            </a:r>
            <a:r>
              <a:rPr lang="en-US" altLang="en-US" sz="2400" b="1">
                <a:latin typeface="ITC Kabel Medium"/>
              </a:rPr>
              <a:t>With</a:t>
            </a:r>
          </a:p>
        </p:txBody>
      </p:sp>
      <p:sp>
        <p:nvSpPr>
          <p:cNvPr id="2" name="Slide Number Placeholder 1">
            <a:extLst>
              <a:ext uri="{FF2B5EF4-FFF2-40B4-BE49-F238E27FC236}">
                <a16:creationId xmlns:a16="http://schemas.microsoft.com/office/drawing/2014/main" id="{88FC81E7-76C3-47BF-89E2-E5A46960121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78F75CDA-481E-481C-80BC-3D3FC5B41925}" type="slidenum">
              <a:rPr lang="en-US" altLang="en-US" smtClean="0"/>
              <a:pPr>
                <a:defRPr/>
              </a:pPr>
              <a:t>52</a:t>
            </a:fld>
            <a:endParaRPr lang="en-US" altLang="en-US"/>
          </a:p>
        </p:txBody>
      </p:sp>
      <p:sp>
        <p:nvSpPr>
          <p:cNvPr id="8" name="Footer Placeholder 2">
            <a:extLst>
              <a:ext uri="{FF2B5EF4-FFF2-40B4-BE49-F238E27FC236}">
                <a16:creationId xmlns:a16="http://schemas.microsoft.com/office/drawing/2014/main" id="{D2196A6B-663D-4FCA-8181-BED13F21FB2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616197E3-E331-45EA-9229-BCFBBFEE20CE}"/>
              </a:ext>
            </a:extLst>
          </p:cNvPr>
          <p:cNvSpPr>
            <a:spLocks noGrp="1" noChangeArrowheads="1"/>
          </p:cNvSpPr>
          <p:nvPr>
            <p:ph type="title"/>
          </p:nvPr>
        </p:nvSpPr>
        <p:spPr>
          <a:xfrm>
            <a:off x="1143000" y="411163"/>
            <a:ext cx="6908800" cy="1341437"/>
          </a:xfrm>
        </p:spPr>
        <p:txBody>
          <a:bodyPr/>
          <a:lstStyle/>
          <a:p>
            <a:pPr eaLnBrk="1" hangingPunct="1">
              <a:defRPr/>
            </a:pPr>
            <a:r>
              <a:rPr lang="en-US" sz="3200"/>
              <a:t>Expressly Contained In =</a:t>
            </a:r>
            <a:r>
              <a:rPr lang="en-US" sz="4800" b="1"/>
              <a:t> </a:t>
            </a:r>
            <a:r>
              <a:rPr lang="en-US" sz="3200"/>
              <a:t>Specifically Written in Agreement </a:t>
            </a:r>
            <a:br>
              <a:rPr lang="en-US" sz="3200"/>
            </a:br>
            <a:endParaRPr lang="en-US" sz="3200"/>
          </a:p>
        </p:txBody>
      </p:sp>
      <p:sp>
        <p:nvSpPr>
          <p:cNvPr id="98307" name="Rectangle 3">
            <a:extLst>
              <a:ext uri="{FF2B5EF4-FFF2-40B4-BE49-F238E27FC236}">
                <a16:creationId xmlns:a16="http://schemas.microsoft.com/office/drawing/2014/main" id="{C812F226-7457-4820-9DDA-668A816994E7}"/>
              </a:ext>
            </a:extLst>
          </p:cNvPr>
          <p:cNvSpPr>
            <a:spLocks noGrp="1" noChangeArrowheads="1"/>
          </p:cNvSpPr>
          <p:nvPr>
            <p:ph type="body" idx="1"/>
          </p:nvPr>
        </p:nvSpPr>
        <p:spPr>
          <a:xfrm>
            <a:off x="0" y="2362200"/>
            <a:ext cx="9144000" cy="1524000"/>
          </a:xfrm>
        </p:spPr>
        <p:txBody>
          <a:bodyPr/>
          <a:lstStyle/>
          <a:p>
            <a:pPr eaLnBrk="1" hangingPunct="1">
              <a:buFontTx/>
              <a:buNone/>
            </a:pPr>
            <a:r>
              <a:rPr lang="en-US" altLang="en-US" sz="4400" b="1"/>
              <a:t>	</a:t>
            </a:r>
            <a:endParaRPr lang="en-US" altLang="en-US" b="1"/>
          </a:p>
          <a:p>
            <a:pPr lvl="1" eaLnBrk="1" hangingPunct="1">
              <a:buSzPct val="105000"/>
              <a:buFontTx/>
              <a:buNone/>
            </a:pPr>
            <a:r>
              <a:rPr lang="en-US" altLang="en-US"/>
              <a:t>No real change from law since inception of Statute</a:t>
            </a:r>
          </a:p>
        </p:txBody>
      </p:sp>
      <p:sp>
        <p:nvSpPr>
          <p:cNvPr id="2" name="Slide Number Placeholder 1">
            <a:extLst>
              <a:ext uri="{FF2B5EF4-FFF2-40B4-BE49-F238E27FC236}">
                <a16:creationId xmlns:a16="http://schemas.microsoft.com/office/drawing/2014/main" id="{BA5E3E22-F14F-4011-A22C-407509C29DC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00C2118-B14F-4BD9-AF67-394DA9C360BE}" type="slidenum">
              <a:rPr lang="en-US" altLang="en-US" smtClean="0"/>
              <a:pPr>
                <a:defRPr/>
              </a:pPr>
              <a:t>53</a:t>
            </a:fld>
            <a:endParaRPr lang="en-US" altLang="en-US"/>
          </a:p>
        </p:txBody>
      </p:sp>
      <p:sp>
        <p:nvSpPr>
          <p:cNvPr id="5" name="Footer Placeholder 2">
            <a:extLst>
              <a:ext uri="{FF2B5EF4-FFF2-40B4-BE49-F238E27FC236}">
                <a16:creationId xmlns:a16="http://schemas.microsoft.com/office/drawing/2014/main" id="{61465900-C51A-46B3-9BA1-78376BF887A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9560E71F-7FFB-4868-BCC8-D39E5D4B92FF}"/>
              </a:ext>
            </a:extLst>
          </p:cNvPr>
          <p:cNvSpPr>
            <a:spLocks noGrp="1" noChangeArrowheads="1"/>
          </p:cNvSpPr>
          <p:nvPr>
            <p:ph type="title"/>
          </p:nvPr>
        </p:nvSpPr>
        <p:spPr>
          <a:xfrm>
            <a:off x="1012825" y="458788"/>
            <a:ext cx="7224713" cy="511175"/>
          </a:xfrm>
        </p:spPr>
        <p:txBody>
          <a:bodyPr/>
          <a:lstStyle/>
          <a:p>
            <a:pPr eaLnBrk="1" hangingPunct="1">
              <a:defRPr/>
            </a:pPr>
            <a:r>
              <a:rPr lang="en-US" sz="3600"/>
              <a:t>Inseparably Bound Up With</a:t>
            </a:r>
            <a:br>
              <a:rPr lang="en-US" sz="3600"/>
            </a:br>
            <a:endParaRPr lang="en-US" sz="3600"/>
          </a:p>
        </p:txBody>
      </p:sp>
      <p:sp>
        <p:nvSpPr>
          <p:cNvPr id="100355" name="Rectangle 3">
            <a:extLst>
              <a:ext uri="{FF2B5EF4-FFF2-40B4-BE49-F238E27FC236}">
                <a16:creationId xmlns:a16="http://schemas.microsoft.com/office/drawing/2014/main" id="{D3528DAF-92C4-42C4-84CA-8DC4145E9C5D}"/>
              </a:ext>
            </a:extLst>
          </p:cNvPr>
          <p:cNvSpPr>
            <a:spLocks noGrp="1" noChangeArrowheads="1"/>
          </p:cNvSpPr>
          <p:nvPr>
            <p:ph type="body" idx="1"/>
          </p:nvPr>
        </p:nvSpPr>
        <p:spPr>
          <a:xfrm>
            <a:off x="846138" y="1897063"/>
            <a:ext cx="7467600" cy="2687637"/>
          </a:xfrm>
        </p:spPr>
        <p:txBody>
          <a:bodyPr/>
          <a:lstStyle/>
          <a:p>
            <a:pPr eaLnBrk="1" hangingPunct="1"/>
            <a:r>
              <a:rPr lang="en-US" altLang="en-US"/>
              <a:t>Is an aspect of matters already negotiated</a:t>
            </a:r>
          </a:p>
          <a:p>
            <a:pPr eaLnBrk="1" hangingPunct="1"/>
            <a:endParaRPr lang="en-US" altLang="en-US"/>
          </a:p>
          <a:p>
            <a:pPr eaLnBrk="1" hangingPunct="1"/>
            <a:r>
              <a:rPr lang="en-US" altLang="en-US"/>
              <a:t>Look to intent and bargaining history</a:t>
            </a:r>
          </a:p>
        </p:txBody>
      </p:sp>
      <p:sp>
        <p:nvSpPr>
          <p:cNvPr id="2" name="Slide Number Placeholder 1">
            <a:extLst>
              <a:ext uri="{FF2B5EF4-FFF2-40B4-BE49-F238E27FC236}">
                <a16:creationId xmlns:a16="http://schemas.microsoft.com/office/drawing/2014/main" id="{9C347A29-8868-4F93-8B2F-1F3BD7A18BF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6B5D831-A951-4353-AF67-3FF6A99F1B72}" type="slidenum">
              <a:rPr lang="en-US" altLang="en-US" smtClean="0"/>
              <a:pPr>
                <a:defRPr/>
              </a:pPr>
              <a:t>54</a:t>
            </a:fld>
            <a:endParaRPr lang="en-US" altLang="en-US"/>
          </a:p>
        </p:txBody>
      </p:sp>
      <p:sp>
        <p:nvSpPr>
          <p:cNvPr id="5" name="Footer Placeholder 2">
            <a:extLst>
              <a:ext uri="{FF2B5EF4-FFF2-40B4-BE49-F238E27FC236}">
                <a16:creationId xmlns:a16="http://schemas.microsoft.com/office/drawing/2014/main" id="{F630941F-9FE4-4E36-8BEE-F460F8F579C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D00610A-9DF1-4E9B-823C-1749A152ABE2}"/>
              </a:ext>
            </a:extLst>
          </p:cNvPr>
          <p:cNvSpPr>
            <a:spLocks noGrp="1" noChangeArrowheads="1"/>
          </p:cNvSpPr>
          <p:nvPr>
            <p:ph type="title"/>
          </p:nvPr>
        </p:nvSpPr>
        <p:spPr/>
        <p:txBody>
          <a:bodyPr/>
          <a:lstStyle/>
          <a:p>
            <a:pPr eaLnBrk="1" hangingPunct="1">
              <a:defRPr/>
            </a:pPr>
            <a:r>
              <a:rPr lang="en-US" sz="4000"/>
              <a:t>Bargaining on Past Practices</a:t>
            </a:r>
            <a:br>
              <a:rPr lang="en-US" sz="4000"/>
            </a:br>
            <a:endParaRPr lang="en-US" sz="4000"/>
          </a:p>
        </p:txBody>
      </p:sp>
      <p:sp>
        <p:nvSpPr>
          <p:cNvPr id="102403" name="Rectangle 3">
            <a:extLst>
              <a:ext uri="{FF2B5EF4-FFF2-40B4-BE49-F238E27FC236}">
                <a16:creationId xmlns:a16="http://schemas.microsoft.com/office/drawing/2014/main" id="{92FF658F-3114-4C20-AB19-12F0E7F08EDA}"/>
              </a:ext>
            </a:extLst>
          </p:cNvPr>
          <p:cNvSpPr>
            <a:spLocks noGrp="1" noChangeArrowheads="1"/>
          </p:cNvSpPr>
          <p:nvPr>
            <p:ph type="body" sz="half" idx="1"/>
          </p:nvPr>
        </p:nvSpPr>
        <p:spPr>
          <a:xfrm>
            <a:off x="595313" y="1865313"/>
            <a:ext cx="4641850" cy="4230687"/>
          </a:xfrm>
        </p:spPr>
        <p:txBody>
          <a:bodyPr/>
          <a:lstStyle/>
          <a:p>
            <a:pPr eaLnBrk="1" hangingPunct="1"/>
            <a:r>
              <a:rPr lang="en-US" altLang="en-US" sz="2600"/>
              <a:t>Failure to Give Notice and  Bargain over a Change in a Past Practice is an Unfair Labor Practice</a:t>
            </a:r>
          </a:p>
          <a:p>
            <a:pPr eaLnBrk="1" hangingPunct="1"/>
            <a:endParaRPr lang="en-US" altLang="en-US" sz="2600"/>
          </a:p>
          <a:p>
            <a:pPr eaLnBrk="1" hangingPunct="1"/>
            <a:r>
              <a:rPr lang="en-US" altLang="en-US" sz="2600"/>
              <a:t>See U.S. Department of Labor, Washington, D.C., 38 FLRA No. 76, 38 FLRA 899 (1990)</a:t>
            </a:r>
          </a:p>
        </p:txBody>
      </p:sp>
      <p:pic>
        <p:nvPicPr>
          <p:cNvPr id="102404" name="Picture 4" descr="Untitled-2">
            <a:extLst>
              <a:ext uri="{FF2B5EF4-FFF2-40B4-BE49-F238E27FC236}">
                <a16:creationId xmlns:a16="http://schemas.microsoft.com/office/drawing/2014/main" id="{9714B608-FE1C-4CFA-B719-C90EB9685BAA}"/>
              </a:ext>
            </a:extLst>
          </p:cNvPr>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259388" y="1865313"/>
            <a:ext cx="3289300" cy="3622675"/>
          </a:xfrm>
        </p:spPr>
      </p:pic>
      <p:sp>
        <p:nvSpPr>
          <p:cNvPr id="2" name="Slide Number Placeholder 1">
            <a:extLst>
              <a:ext uri="{FF2B5EF4-FFF2-40B4-BE49-F238E27FC236}">
                <a16:creationId xmlns:a16="http://schemas.microsoft.com/office/drawing/2014/main" id="{0CD42EE0-154C-4CEF-8FD5-028B3BF66E9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AA1A962-C1EA-41E3-AD9A-D96395C95B8D}" type="slidenum">
              <a:rPr lang="en-US" altLang="en-US" smtClean="0"/>
              <a:pPr>
                <a:defRPr/>
              </a:pPr>
              <a:t>55</a:t>
            </a:fld>
            <a:endParaRPr lang="en-US" altLang="en-US"/>
          </a:p>
        </p:txBody>
      </p:sp>
      <p:sp>
        <p:nvSpPr>
          <p:cNvPr id="6" name="Footer Placeholder 2">
            <a:extLst>
              <a:ext uri="{FF2B5EF4-FFF2-40B4-BE49-F238E27FC236}">
                <a16:creationId xmlns:a16="http://schemas.microsoft.com/office/drawing/2014/main" id="{34686F30-FEE3-4C82-9761-894EFCBDE46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95A58EE-2A77-44E8-9E79-528C0DFE7C51}"/>
              </a:ext>
            </a:extLst>
          </p:cNvPr>
          <p:cNvSpPr>
            <a:spLocks noGrp="1" noChangeArrowheads="1"/>
          </p:cNvSpPr>
          <p:nvPr>
            <p:ph type="title"/>
          </p:nvPr>
        </p:nvSpPr>
        <p:spPr>
          <a:xfrm>
            <a:off x="0" y="0"/>
            <a:ext cx="9144000" cy="1143000"/>
          </a:xfrm>
        </p:spPr>
        <p:txBody>
          <a:bodyPr/>
          <a:lstStyle/>
          <a:p>
            <a:pPr eaLnBrk="1" hangingPunct="1">
              <a:defRPr/>
            </a:pPr>
            <a:r>
              <a:rPr lang="en-US" dirty="0"/>
              <a:t>What is a Past Practice?</a:t>
            </a:r>
          </a:p>
        </p:txBody>
      </p:sp>
      <p:sp>
        <p:nvSpPr>
          <p:cNvPr id="104451" name="Rectangle 3">
            <a:extLst>
              <a:ext uri="{FF2B5EF4-FFF2-40B4-BE49-F238E27FC236}">
                <a16:creationId xmlns:a16="http://schemas.microsoft.com/office/drawing/2014/main" id="{C0C9DF36-0804-4EAD-9DDC-4328D8186D51}"/>
              </a:ext>
            </a:extLst>
          </p:cNvPr>
          <p:cNvSpPr>
            <a:spLocks noGrp="1" noChangeArrowheads="1"/>
          </p:cNvSpPr>
          <p:nvPr>
            <p:ph type="body" idx="1"/>
          </p:nvPr>
        </p:nvSpPr>
        <p:spPr/>
        <p:txBody>
          <a:bodyPr/>
          <a:lstStyle/>
          <a:p>
            <a:pPr eaLnBrk="1" hangingPunct="1">
              <a:lnSpc>
                <a:spcPct val="80000"/>
              </a:lnSpc>
            </a:pPr>
            <a:r>
              <a:rPr lang="en-US" altLang="en-US" sz="2800"/>
              <a:t>A condition of employment</a:t>
            </a:r>
          </a:p>
          <a:p>
            <a:pPr eaLnBrk="1" hangingPunct="1">
              <a:lnSpc>
                <a:spcPct val="80000"/>
              </a:lnSpc>
            </a:pPr>
            <a:endParaRPr lang="en-US" altLang="en-US" sz="2800"/>
          </a:p>
          <a:p>
            <a:pPr eaLnBrk="1" hangingPunct="1">
              <a:lnSpc>
                <a:spcPct val="80000"/>
              </a:lnSpc>
            </a:pPr>
            <a:r>
              <a:rPr lang="en-US" altLang="en-US" sz="2800"/>
              <a:t>Clear and consistently exercised</a:t>
            </a:r>
          </a:p>
          <a:p>
            <a:pPr eaLnBrk="1" hangingPunct="1">
              <a:lnSpc>
                <a:spcPct val="80000"/>
              </a:lnSpc>
            </a:pPr>
            <a:endParaRPr lang="en-US" altLang="en-US" sz="2800"/>
          </a:p>
          <a:p>
            <a:pPr eaLnBrk="1" hangingPunct="1">
              <a:lnSpc>
                <a:spcPct val="80000"/>
              </a:lnSpc>
            </a:pPr>
            <a:r>
              <a:rPr lang="en-US" altLang="en-US" sz="2800"/>
              <a:t>Long-standing</a:t>
            </a:r>
          </a:p>
          <a:p>
            <a:pPr eaLnBrk="1" hangingPunct="1">
              <a:lnSpc>
                <a:spcPct val="80000"/>
              </a:lnSpc>
            </a:pPr>
            <a:endParaRPr lang="en-US" altLang="en-US" sz="2800"/>
          </a:p>
          <a:p>
            <a:pPr eaLnBrk="1" hangingPunct="1">
              <a:lnSpc>
                <a:spcPct val="80000"/>
              </a:lnSpc>
            </a:pPr>
            <a:r>
              <a:rPr lang="en-US" altLang="en-US" sz="2800"/>
              <a:t>Mutually accepted - followed by both parties or followed by one and not challenged by the other</a:t>
            </a:r>
          </a:p>
          <a:p>
            <a:pPr eaLnBrk="1" hangingPunct="1">
              <a:lnSpc>
                <a:spcPct val="80000"/>
              </a:lnSpc>
            </a:pPr>
            <a:endParaRPr lang="en-US" altLang="en-US" sz="2800"/>
          </a:p>
          <a:p>
            <a:pPr eaLnBrk="1" hangingPunct="1">
              <a:lnSpc>
                <a:spcPct val="80000"/>
              </a:lnSpc>
            </a:pPr>
            <a:r>
              <a:rPr lang="en-US" altLang="en-US" sz="2800"/>
              <a:t>Not contrary to law, regulation or contract</a:t>
            </a:r>
          </a:p>
        </p:txBody>
      </p:sp>
      <p:sp>
        <p:nvSpPr>
          <p:cNvPr id="2" name="Slide Number Placeholder 1">
            <a:extLst>
              <a:ext uri="{FF2B5EF4-FFF2-40B4-BE49-F238E27FC236}">
                <a16:creationId xmlns:a16="http://schemas.microsoft.com/office/drawing/2014/main" id="{772CB91C-5953-439D-A688-BF7F8D40939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1E7BF2C-0C8C-40FD-B470-77F2931CC2BD}" type="slidenum">
              <a:rPr lang="en-US" altLang="en-US" smtClean="0"/>
              <a:pPr>
                <a:defRPr/>
              </a:pPr>
              <a:t>56</a:t>
            </a:fld>
            <a:endParaRPr lang="en-US" altLang="en-US"/>
          </a:p>
        </p:txBody>
      </p:sp>
      <p:sp>
        <p:nvSpPr>
          <p:cNvPr id="5" name="Footer Placeholder 2">
            <a:extLst>
              <a:ext uri="{FF2B5EF4-FFF2-40B4-BE49-F238E27FC236}">
                <a16:creationId xmlns:a16="http://schemas.microsoft.com/office/drawing/2014/main" id="{F894C832-C462-4682-B80C-8FD2640237B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E27581B-C325-4A57-A04C-047C3D319349}"/>
              </a:ext>
            </a:extLst>
          </p:cNvPr>
          <p:cNvSpPr>
            <a:spLocks noGrp="1" noChangeArrowheads="1"/>
          </p:cNvSpPr>
          <p:nvPr>
            <p:ph type="title"/>
          </p:nvPr>
        </p:nvSpPr>
        <p:spPr>
          <a:xfrm>
            <a:off x="0" y="144463"/>
            <a:ext cx="9144000" cy="1143000"/>
          </a:xfrm>
        </p:spPr>
        <p:txBody>
          <a:bodyPr/>
          <a:lstStyle/>
          <a:p>
            <a:pPr eaLnBrk="1" hangingPunct="1">
              <a:defRPr/>
            </a:pPr>
            <a:r>
              <a:rPr lang="en-US" sz="4000" dirty="0"/>
              <a:t>Local Practices Inconsistent with Terms of Nationwide Agreement</a:t>
            </a:r>
          </a:p>
        </p:txBody>
      </p:sp>
      <p:sp>
        <p:nvSpPr>
          <p:cNvPr id="106499" name="Rectangle 3">
            <a:extLst>
              <a:ext uri="{FF2B5EF4-FFF2-40B4-BE49-F238E27FC236}">
                <a16:creationId xmlns:a16="http://schemas.microsoft.com/office/drawing/2014/main" id="{38BAD721-A132-4388-93F2-E52B7CB066BA}"/>
              </a:ext>
            </a:extLst>
          </p:cNvPr>
          <p:cNvSpPr>
            <a:spLocks noGrp="1" noChangeArrowheads="1"/>
          </p:cNvSpPr>
          <p:nvPr>
            <p:ph type="body" idx="1"/>
          </p:nvPr>
        </p:nvSpPr>
        <p:spPr>
          <a:xfrm>
            <a:off x="457200" y="1827213"/>
            <a:ext cx="8229600" cy="4268787"/>
          </a:xfrm>
        </p:spPr>
        <p:txBody>
          <a:bodyPr/>
          <a:lstStyle/>
          <a:p>
            <a:pPr eaLnBrk="1" hangingPunct="1">
              <a:lnSpc>
                <a:spcPct val="90000"/>
              </a:lnSpc>
            </a:pPr>
            <a:r>
              <a:rPr lang="en-US" altLang="en-US" sz="2600"/>
              <a:t>Level of agency that negotiated agreement was unaware contrary past practice was being used at local level</a:t>
            </a:r>
          </a:p>
          <a:p>
            <a:pPr eaLnBrk="1" hangingPunct="1">
              <a:lnSpc>
                <a:spcPct val="90000"/>
              </a:lnSpc>
            </a:pPr>
            <a:endParaRPr lang="en-US" altLang="en-US" sz="2600"/>
          </a:p>
          <a:p>
            <a:pPr eaLnBrk="1" hangingPunct="1">
              <a:lnSpc>
                <a:spcPct val="90000"/>
              </a:lnSpc>
            </a:pPr>
            <a:r>
              <a:rPr lang="en-US" altLang="en-US" sz="2600"/>
              <a:t>Local past practice contrary to express terms of national CBA can be changed without bargaining</a:t>
            </a:r>
          </a:p>
          <a:p>
            <a:pPr eaLnBrk="1" hangingPunct="1">
              <a:lnSpc>
                <a:spcPct val="90000"/>
              </a:lnSpc>
            </a:pPr>
            <a:endParaRPr lang="en-US" altLang="en-US" sz="2600"/>
          </a:p>
          <a:p>
            <a:pPr eaLnBrk="1" hangingPunct="1">
              <a:lnSpc>
                <a:spcPct val="90000"/>
              </a:lnSpc>
            </a:pPr>
            <a:r>
              <a:rPr lang="en-US" altLang="en-US" sz="2600"/>
              <a:t>See U.S. Dept. of HUD, Rocky Mountain Area, Denver, CO, 55 FLRA 571 (1999)</a:t>
            </a:r>
          </a:p>
        </p:txBody>
      </p:sp>
      <p:sp>
        <p:nvSpPr>
          <p:cNvPr id="2" name="Slide Number Placeholder 1">
            <a:extLst>
              <a:ext uri="{FF2B5EF4-FFF2-40B4-BE49-F238E27FC236}">
                <a16:creationId xmlns:a16="http://schemas.microsoft.com/office/drawing/2014/main" id="{8D183C4C-14D0-455A-80CE-89959608D9F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500509A-E596-40C7-A87A-72EEB37AFC8E}" type="slidenum">
              <a:rPr lang="en-US" altLang="en-US" smtClean="0"/>
              <a:pPr>
                <a:defRPr/>
              </a:pPr>
              <a:t>57</a:t>
            </a:fld>
            <a:endParaRPr lang="en-US" altLang="en-US"/>
          </a:p>
        </p:txBody>
      </p:sp>
      <p:sp>
        <p:nvSpPr>
          <p:cNvPr id="5" name="Footer Placeholder 2">
            <a:extLst>
              <a:ext uri="{FF2B5EF4-FFF2-40B4-BE49-F238E27FC236}">
                <a16:creationId xmlns:a16="http://schemas.microsoft.com/office/drawing/2014/main" id="{7CB0C268-F1EE-4D60-8335-811685915FF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9DFA6EB-1C41-4502-BA8B-0AD480A2A295}"/>
              </a:ext>
            </a:extLst>
          </p:cNvPr>
          <p:cNvSpPr>
            <a:spLocks noGrp="1" noChangeArrowheads="1"/>
          </p:cNvSpPr>
          <p:nvPr>
            <p:ph type="title"/>
          </p:nvPr>
        </p:nvSpPr>
        <p:spPr/>
        <p:txBody>
          <a:bodyPr/>
          <a:lstStyle/>
          <a:p>
            <a:pPr eaLnBrk="1" hangingPunct="1">
              <a:defRPr/>
            </a:pPr>
            <a:r>
              <a:rPr lang="en-US" dirty="0"/>
              <a:t>When Can You Change a Past Practice?</a:t>
            </a:r>
          </a:p>
        </p:txBody>
      </p:sp>
      <p:sp>
        <p:nvSpPr>
          <p:cNvPr id="108547" name="Rectangle 3">
            <a:extLst>
              <a:ext uri="{FF2B5EF4-FFF2-40B4-BE49-F238E27FC236}">
                <a16:creationId xmlns:a16="http://schemas.microsoft.com/office/drawing/2014/main" id="{0FB97792-CE2E-485A-BC4C-BE7184789DCD}"/>
              </a:ext>
            </a:extLst>
          </p:cNvPr>
          <p:cNvSpPr>
            <a:spLocks noGrp="1" noChangeArrowheads="1"/>
          </p:cNvSpPr>
          <p:nvPr>
            <p:ph type="body" idx="1"/>
          </p:nvPr>
        </p:nvSpPr>
        <p:spPr/>
        <p:txBody>
          <a:bodyPr/>
          <a:lstStyle/>
          <a:p>
            <a:pPr eaLnBrk="1" hangingPunct="1">
              <a:lnSpc>
                <a:spcPct val="80000"/>
              </a:lnSpc>
            </a:pPr>
            <a:r>
              <a:rPr lang="en-US" altLang="en-US" sz="2600"/>
              <a:t>Not a working condition</a:t>
            </a:r>
          </a:p>
          <a:p>
            <a:pPr eaLnBrk="1" hangingPunct="1">
              <a:lnSpc>
                <a:spcPct val="80000"/>
              </a:lnSpc>
            </a:pPr>
            <a:endParaRPr lang="en-US" altLang="en-US" sz="2600"/>
          </a:p>
          <a:p>
            <a:pPr eaLnBrk="1" hangingPunct="1">
              <a:lnSpc>
                <a:spcPct val="80000"/>
              </a:lnSpc>
            </a:pPr>
            <a:r>
              <a:rPr lang="en-US" altLang="en-US" sz="2600"/>
              <a:t>Inconsistent with law</a:t>
            </a:r>
          </a:p>
          <a:p>
            <a:pPr eaLnBrk="1" hangingPunct="1">
              <a:lnSpc>
                <a:spcPct val="80000"/>
              </a:lnSpc>
            </a:pPr>
            <a:endParaRPr lang="en-US" altLang="en-US" sz="2600"/>
          </a:p>
          <a:p>
            <a:pPr eaLnBrk="1" hangingPunct="1">
              <a:lnSpc>
                <a:spcPct val="80000"/>
              </a:lnSpc>
            </a:pPr>
            <a:r>
              <a:rPr lang="en-US" altLang="en-US" sz="2600"/>
              <a:t>After bargaining</a:t>
            </a:r>
          </a:p>
          <a:p>
            <a:pPr eaLnBrk="1" hangingPunct="1">
              <a:lnSpc>
                <a:spcPct val="80000"/>
              </a:lnSpc>
            </a:pPr>
            <a:endParaRPr lang="en-US" altLang="en-US" sz="2600"/>
          </a:p>
          <a:p>
            <a:pPr eaLnBrk="1" hangingPunct="1">
              <a:lnSpc>
                <a:spcPct val="80000"/>
              </a:lnSpc>
            </a:pPr>
            <a:r>
              <a:rPr lang="en-US" altLang="en-US" sz="2600"/>
              <a:t>In a nationwide unit if not known at national level or different from national agreement</a:t>
            </a:r>
          </a:p>
          <a:p>
            <a:pPr eaLnBrk="1" hangingPunct="1">
              <a:lnSpc>
                <a:spcPct val="80000"/>
              </a:lnSpc>
            </a:pPr>
            <a:endParaRPr lang="en-US" altLang="en-US" sz="2600"/>
          </a:p>
          <a:p>
            <a:pPr eaLnBrk="1" hangingPunct="1">
              <a:lnSpc>
                <a:spcPct val="80000"/>
              </a:lnSpc>
            </a:pPr>
            <a:r>
              <a:rPr lang="en-US" altLang="en-US" sz="2600"/>
              <a:t>Does not meet elements of past practice</a:t>
            </a:r>
          </a:p>
        </p:txBody>
      </p:sp>
      <p:sp>
        <p:nvSpPr>
          <p:cNvPr id="2" name="Slide Number Placeholder 1">
            <a:extLst>
              <a:ext uri="{FF2B5EF4-FFF2-40B4-BE49-F238E27FC236}">
                <a16:creationId xmlns:a16="http://schemas.microsoft.com/office/drawing/2014/main" id="{5589F70C-1625-4A62-97C9-F4CD22E29BA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841347E-AA05-4CE6-8FCD-99EADC1613D3}" type="slidenum">
              <a:rPr lang="en-US" altLang="en-US" smtClean="0"/>
              <a:pPr>
                <a:defRPr/>
              </a:pPr>
              <a:t>58</a:t>
            </a:fld>
            <a:endParaRPr lang="en-US" altLang="en-US"/>
          </a:p>
        </p:txBody>
      </p:sp>
      <p:sp>
        <p:nvSpPr>
          <p:cNvPr id="5" name="Footer Placeholder 2">
            <a:extLst>
              <a:ext uri="{FF2B5EF4-FFF2-40B4-BE49-F238E27FC236}">
                <a16:creationId xmlns:a16="http://schemas.microsoft.com/office/drawing/2014/main" id="{2B556C6A-33FF-4CC9-B9D4-FBF0E85FD12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400C2D6-0F00-4640-A97B-3B7EF4E4DC72}"/>
              </a:ext>
            </a:extLst>
          </p:cNvPr>
          <p:cNvSpPr>
            <a:spLocks noGrp="1" noChangeArrowheads="1"/>
          </p:cNvSpPr>
          <p:nvPr>
            <p:ph type="title"/>
          </p:nvPr>
        </p:nvSpPr>
        <p:spPr>
          <a:xfrm>
            <a:off x="0" y="228600"/>
            <a:ext cx="9144000" cy="1143000"/>
          </a:xfrm>
        </p:spPr>
        <p:txBody>
          <a:bodyPr/>
          <a:lstStyle/>
          <a:p>
            <a:pPr eaLnBrk="1" hangingPunct="1">
              <a:defRPr/>
            </a:pPr>
            <a:r>
              <a:rPr lang="en-US" dirty="0"/>
              <a:t>Consider: Are These Past Practices?</a:t>
            </a:r>
          </a:p>
        </p:txBody>
      </p:sp>
      <p:sp>
        <p:nvSpPr>
          <p:cNvPr id="110595" name="Rectangle 3">
            <a:extLst>
              <a:ext uri="{FF2B5EF4-FFF2-40B4-BE49-F238E27FC236}">
                <a16:creationId xmlns:a16="http://schemas.microsoft.com/office/drawing/2014/main" id="{37EE60B1-3B9F-4907-810D-8918BA68ABE4}"/>
              </a:ext>
            </a:extLst>
          </p:cNvPr>
          <p:cNvSpPr>
            <a:spLocks noGrp="1" noChangeArrowheads="1"/>
          </p:cNvSpPr>
          <p:nvPr>
            <p:ph type="body" idx="1"/>
          </p:nvPr>
        </p:nvSpPr>
        <p:spPr>
          <a:xfrm>
            <a:off x="457200" y="1751013"/>
            <a:ext cx="8229600" cy="4344987"/>
          </a:xfrm>
        </p:spPr>
        <p:txBody>
          <a:bodyPr/>
          <a:lstStyle/>
          <a:p>
            <a:pPr eaLnBrk="1" hangingPunct="1">
              <a:lnSpc>
                <a:spcPct val="90000"/>
              </a:lnSpc>
            </a:pPr>
            <a:r>
              <a:rPr lang="en-US" altLang="en-US" sz="2400"/>
              <a:t>A new manager is named for the section. She does not like a number of things. She takes the following actions:</a:t>
            </a:r>
          </a:p>
          <a:p>
            <a:pPr eaLnBrk="1" hangingPunct="1">
              <a:lnSpc>
                <a:spcPct val="90000"/>
              </a:lnSpc>
            </a:pPr>
            <a:endParaRPr lang="en-US" altLang="en-US" sz="2400"/>
          </a:p>
          <a:p>
            <a:pPr lvl="1" eaLnBrk="1" hangingPunct="1">
              <a:lnSpc>
                <a:spcPct val="90000"/>
              </a:lnSpc>
            </a:pPr>
            <a:r>
              <a:rPr lang="en-US" altLang="en-US" sz="2000"/>
              <a:t>She requires employees to remove all pictures from their cubicles which violate agency policy.</a:t>
            </a:r>
          </a:p>
          <a:p>
            <a:pPr lvl="1" eaLnBrk="1" hangingPunct="1">
              <a:lnSpc>
                <a:spcPct val="90000"/>
              </a:lnSpc>
            </a:pPr>
            <a:r>
              <a:rPr lang="en-US" altLang="en-US" sz="2000"/>
              <a:t>She removes a water cooler that was moved into the section 2 months ago from outside the work area.</a:t>
            </a:r>
          </a:p>
          <a:p>
            <a:pPr lvl="1" eaLnBrk="1" hangingPunct="1">
              <a:lnSpc>
                <a:spcPct val="90000"/>
              </a:lnSpc>
            </a:pPr>
            <a:r>
              <a:rPr lang="en-US" altLang="en-US" sz="2000"/>
              <a:t>She puts back in place the leave policy established by the union contract and terminates the ad hoc leave policy used by her predecessor for the last year.</a:t>
            </a:r>
          </a:p>
          <a:p>
            <a:pPr lvl="1" eaLnBrk="1" hangingPunct="1">
              <a:lnSpc>
                <a:spcPct val="90000"/>
              </a:lnSpc>
            </a:pPr>
            <a:r>
              <a:rPr lang="en-US" altLang="en-US" sz="2000"/>
              <a:t>She issues a letter no longer allowing employees to listen to radios in the workplace.</a:t>
            </a:r>
          </a:p>
        </p:txBody>
      </p:sp>
      <p:sp>
        <p:nvSpPr>
          <p:cNvPr id="2" name="Slide Number Placeholder 1">
            <a:extLst>
              <a:ext uri="{FF2B5EF4-FFF2-40B4-BE49-F238E27FC236}">
                <a16:creationId xmlns:a16="http://schemas.microsoft.com/office/drawing/2014/main" id="{0B5E817B-65D1-452D-9348-2F79FFBA261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45A8B57-8C8A-490B-8596-29B2E65ED17F}" type="slidenum">
              <a:rPr lang="en-US" altLang="en-US" smtClean="0"/>
              <a:pPr>
                <a:defRPr/>
              </a:pPr>
              <a:t>59</a:t>
            </a:fld>
            <a:endParaRPr lang="en-US" altLang="en-US"/>
          </a:p>
        </p:txBody>
      </p:sp>
      <p:sp>
        <p:nvSpPr>
          <p:cNvPr id="5" name="Footer Placeholder 2">
            <a:extLst>
              <a:ext uri="{FF2B5EF4-FFF2-40B4-BE49-F238E27FC236}">
                <a16:creationId xmlns:a16="http://schemas.microsoft.com/office/drawing/2014/main" id="{3CA92A14-3D24-4DB4-B48C-5AB683C7C5D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706420E2-3632-4923-B80E-4635980B4D96}"/>
              </a:ext>
            </a:extLst>
          </p:cNvPr>
          <p:cNvSpPr>
            <a:spLocks noGrp="1" noChangeArrowheads="1"/>
          </p:cNvSpPr>
          <p:nvPr>
            <p:ph type="title"/>
          </p:nvPr>
        </p:nvSpPr>
        <p:spPr>
          <a:xfrm>
            <a:off x="457200" y="704850"/>
            <a:ext cx="8229600" cy="666750"/>
          </a:xfrm>
        </p:spPr>
        <p:txBody>
          <a:bodyPr/>
          <a:lstStyle/>
          <a:p>
            <a:pPr eaLnBrk="1" hangingPunct="1">
              <a:defRPr/>
            </a:pPr>
            <a:r>
              <a:rPr lang="en-US" sz="4000" dirty="0">
                <a:solidFill>
                  <a:schemeClr val="tx1"/>
                </a:solidFill>
              </a:rPr>
              <a:t>Federal Sector Collective Bargaining</a:t>
            </a:r>
          </a:p>
        </p:txBody>
      </p:sp>
      <p:sp>
        <p:nvSpPr>
          <p:cNvPr id="13315" name="Rectangle 3">
            <a:extLst>
              <a:ext uri="{FF2B5EF4-FFF2-40B4-BE49-F238E27FC236}">
                <a16:creationId xmlns:a16="http://schemas.microsoft.com/office/drawing/2014/main" id="{7386F302-94B2-456A-9F6D-E62AF2412476}"/>
              </a:ext>
            </a:extLst>
          </p:cNvPr>
          <p:cNvSpPr>
            <a:spLocks noGrp="1" noChangeArrowheads="1"/>
          </p:cNvSpPr>
          <p:nvPr>
            <p:ph type="body" idx="1"/>
          </p:nvPr>
        </p:nvSpPr>
        <p:spPr>
          <a:xfrm>
            <a:off x="457200" y="1447800"/>
            <a:ext cx="8229600" cy="4876800"/>
          </a:xfrm>
        </p:spPr>
        <p:txBody>
          <a:bodyPr/>
          <a:lstStyle/>
          <a:p>
            <a:pPr eaLnBrk="1" hangingPunct="1">
              <a:lnSpc>
                <a:spcPct val="80000"/>
              </a:lnSpc>
              <a:buFontTx/>
              <a:buNone/>
            </a:pPr>
            <a:endParaRPr lang="en-US" altLang="en-US" sz="2800"/>
          </a:p>
          <a:p>
            <a:pPr eaLnBrk="1" hangingPunct="1">
              <a:lnSpc>
                <a:spcPct val="80000"/>
              </a:lnSpc>
            </a:pPr>
            <a:r>
              <a:rPr lang="en-US" altLang="en-US" sz="2800"/>
              <a:t>Must know the law</a:t>
            </a:r>
          </a:p>
          <a:p>
            <a:pPr eaLnBrk="1" hangingPunct="1">
              <a:lnSpc>
                <a:spcPct val="80000"/>
              </a:lnSpc>
            </a:pPr>
            <a:endParaRPr lang="en-US" altLang="en-US" sz="2800"/>
          </a:p>
          <a:p>
            <a:pPr eaLnBrk="1" hangingPunct="1">
              <a:lnSpc>
                <a:spcPct val="80000"/>
              </a:lnSpc>
            </a:pPr>
            <a:r>
              <a:rPr lang="en-US" altLang="en-US" sz="2800"/>
              <a:t>Must know the bargaining processes in the federal sector</a:t>
            </a:r>
          </a:p>
          <a:p>
            <a:pPr eaLnBrk="1" hangingPunct="1">
              <a:lnSpc>
                <a:spcPct val="80000"/>
              </a:lnSpc>
            </a:pPr>
            <a:endParaRPr lang="en-US" altLang="en-US" sz="2800"/>
          </a:p>
          <a:p>
            <a:pPr eaLnBrk="1" hangingPunct="1">
              <a:lnSpc>
                <a:spcPct val="80000"/>
              </a:lnSpc>
            </a:pPr>
            <a:r>
              <a:rPr lang="en-US" altLang="en-US" sz="2800"/>
              <a:t>Must know how to negotiate</a:t>
            </a:r>
          </a:p>
          <a:p>
            <a:pPr eaLnBrk="1" hangingPunct="1">
              <a:lnSpc>
                <a:spcPct val="80000"/>
              </a:lnSpc>
            </a:pPr>
            <a:endParaRPr lang="en-US" altLang="en-US" sz="2800"/>
          </a:p>
          <a:p>
            <a:pPr eaLnBrk="1" hangingPunct="1">
              <a:lnSpc>
                <a:spcPct val="80000"/>
              </a:lnSpc>
            </a:pPr>
            <a:r>
              <a:rPr lang="en-US" altLang="en-US" sz="2800"/>
              <a:t>Must maintain discipline at the bargaining table</a:t>
            </a:r>
          </a:p>
        </p:txBody>
      </p:sp>
      <p:sp>
        <p:nvSpPr>
          <p:cNvPr id="2" name="Slide Number Placeholder 1">
            <a:extLst>
              <a:ext uri="{FF2B5EF4-FFF2-40B4-BE49-F238E27FC236}">
                <a16:creationId xmlns:a16="http://schemas.microsoft.com/office/drawing/2014/main" id="{AB5FE65E-ECA2-4237-AF7F-B51901FAE48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D075BDAB-4391-483D-B087-16173613EFC4}" type="slidenum">
              <a:rPr lang="en-US" altLang="en-US" smtClean="0"/>
              <a:pPr>
                <a:defRPr/>
              </a:pPr>
              <a:t>6</a:t>
            </a:fld>
            <a:endParaRPr lang="en-US" altLang="en-US"/>
          </a:p>
        </p:txBody>
      </p:sp>
      <p:sp>
        <p:nvSpPr>
          <p:cNvPr id="5" name="Footer Placeholder 2">
            <a:extLst>
              <a:ext uri="{FF2B5EF4-FFF2-40B4-BE49-F238E27FC236}">
                <a16:creationId xmlns:a16="http://schemas.microsoft.com/office/drawing/2014/main" id="{85B79176-1F5D-4315-8C6C-4AD1B6A705C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0F339-9CC5-47D1-8F84-C6041A9548BE}"/>
              </a:ext>
            </a:extLst>
          </p:cNvPr>
          <p:cNvSpPr>
            <a:spLocks noGrp="1"/>
          </p:cNvSpPr>
          <p:nvPr>
            <p:ph type="title"/>
          </p:nvPr>
        </p:nvSpPr>
        <p:spPr/>
        <p:txBody>
          <a:bodyPr/>
          <a:lstStyle/>
          <a:p>
            <a:pPr>
              <a:defRPr/>
            </a:pPr>
            <a:r>
              <a:rPr lang="en-US" dirty="0"/>
              <a:t>Change Bargaining Checklist</a:t>
            </a:r>
          </a:p>
        </p:txBody>
      </p:sp>
      <p:sp>
        <p:nvSpPr>
          <p:cNvPr id="112643" name="Content Placeholder 2">
            <a:extLst>
              <a:ext uri="{FF2B5EF4-FFF2-40B4-BE49-F238E27FC236}">
                <a16:creationId xmlns:a16="http://schemas.microsoft.com/office/drawing/2014/main" id="{6DFBD96C-8894-40FF-9606-BD09F56E83CD}"/>
              </a:ext>
            </a:extLst>
          </p:cNvPr>
          <p:cNvSpPr>
            <a:spLocks noGrp="1" noChangeArrowheads="1"/>
          </p:cNvSpPr>
          <p:nvPr>
            <p:ph idx="1"/>
          </p:nvPr>
        </p:nvSpPr>
        <p:spPr>
          <a:xfrm>
            <a:off x="457200" y="1905000"/>
            <a:ext cx="8229600" cy="4191000"/>
          </a:xfrm>
        </p:spPr>
        <p:txBody>
          <a:bodyPr/>
          <a:lstStyle/>
          <a:p>
            <a:r>
              <a:rPr lang="en-US" altLang="en-US"/>
              <a:t>Is it a working condition?</a:t>
            </a:r>
          </a:p>
          <a:p>
            <a:r>
              <a:rPr lang="en-US" altLang="en-US"/>
              <a:t>Is it a change?</a:t>
            </a:r>
          </a:p>
          <a:p>
            <a:r>
              <a:rPr lang="en-US" altLang="en-US"/>
              <a:t>Is the change more than de-minimis?</a:t>
            </a:r>
          </a:p>
          <a:p>
            <a:r>
              <a:rPr lang="en-US" altLang="en-US"/>
              <a:t>Is it covered by the contract?</a:t>
            </a:r>
          </a:p>
          <a:p>
            <a:r>
              <a:rPr lang="en-US" altLang="en-US"/>
              <a:t>Is it a change in a past practice?</a:t>
            </a:r>
          </a:p>
          <a:p>
            <a:endParaRPr lang="en-US" altLang="en-US"/>
          </a:p>
        </p:txBody>
      </p:sp>
      <p:sp>
        <p:nvSpPr>
          <p:cNvPr id="4" name="Slide Number Placeholder 3">
            <a:extLst>
              <a:ext uri="{FF2B5EF4-FFF2-40B4-BE49-F238E27FC236}">
                <a16:creationId xmlns:a16="http://schemas.microsoft.com/office/drawing/2014/main" id="{81141D70-23AD-4E43-AF1E-FB5178E8FD3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64D7913-2CCC-444B-9F04-B34CDD6698C2}" type="slidenum">
              <a:rPr lang="en-US" altLang="en-US" smtClean="0"/>
              <a:pPr>
                <a:defRPr/>
              </a:pPr>
              <a:t>60</a:t>
            </a:fld>
            <a:endParaRPr lang="en-US" altLang="en-US"/>
          </a:p>
        </p:txBody>
      </p:sp>
      <p:sp>
        <p:nvSpPr>
          <p:cNvPr id="5" name="Footer Placeholder 2">
            <a:extLst>
              <a:ext uri="{FF2B5EF4-FFF2-40B4-BE49-F238E27FC236}">
                <a16:creationId xmlns:a16="http://schemas.microsoft.com/office/drawing/2014/main" id="{0C293028-1410-4292-9523-299161DE1B2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EBAEC64B-FDB4-49A3-AC03-088B07C70F61}"/>
              </a:ext>
            </a:extLst>
          </p:cNvPr>
          <p:cNvSpPr>
            <a:spLocks noGrp="1" noChangeArrowheads="1"/>
          </p:cNvSpPr>
          <p:nvPr>
            <p:ph type="title"/>
          </p:nvPr>
        </p:nvSpPr>
        <p:spPr/>
        <p:txBody>
          <a:bodyPr/>
          <a:lstStyle/>
          <a:p>
            <a:pPr eaLnBrk="1" hangingPunct="1">
              <a:defRPr/>
            </a:pPr>
            <a:r>
              <a:rPr lang="en-US" sz="4000"/>
              <a:t>Negotiability – Scope of Bargaining</a:t>
            </a:r>
          </a:p>
        </p:txBody>
      </p:sp>
      <p:sp>
        <p:nvSpPr>
          <p:cNvPr id="113667" name="Rectangle 3">
            <a:extLst>
              <a:ext uri="{FF2B5EF4-FFF2-40B4-BE49-F238E27FC236}">
                <a16:creationId xmlns:a16="http://schemas.microsoft.com/office/drawing/2014/main" id="{B9B9C298-7164-4193-9180-A211D3A49EE9}"/>
              </a:ext>
            </a:extLst>
          </p:cNvPr>
          <p:cNvSpPr>
            <a:spLocks noGrp="1" noChangeArrowheads="1"/>
          </p:cNvSpPr>
          <p:nvPr>
            <p:ph type="body" sz="half" idx="1"/>
          </p:nvPr>
        </p:nvSpPr>
        <p:spPr>
          <a:xfrm>
            <a:off x="457200" y="2362200"/>
            <a:ext cx="5002213" cy="3733800"/>
          </a:xfrm>
        </p:spPr>
        <p:txBody>
          <a:bodyPr/>
          <a:lstStyle/>
          <a:p>
            <a:pPr eaLnBrk="1" hangingPunct="1">
              <a:spcBef>
                <a:spcPts val="600"/>
              </a:spcBef>
              <a:spcAft>
                <a:spcPts val="600"/>
              </a:spcAft>
            </a:pPr>
            <a:r>
              <a:rPr lang="en-US" altLang="en-US" sz="2400"/>
              <a:t>Concerns whether a party is required to bargain over a particular matter</a:t>
            </a:r>
          </a:p>
          <a:p>
            <a:pPr eaLnBrk="1" hangingPunct="1">
              <a:spcBef>
                <a:spcPts val="600"/>
              </a:spcBef>
              <a:spcAft>
                <a:spcPts val="600"/>
              </a:spcAft>
            </a:pPr>
            <a:r>
              <a:rPr lang="en-US" altLang="en-US" sz="2400"/>
              <a:t>If nonnegotiable, a party is not required by the Statute to engage in collective bargaining over that proposal.</a:t>
            </a:r>
          </a:p>
          <a:p>
            <a:pPr eaLnBrk="1" hangingPunct="1">
              <a:spcBef>
                <a:spcPts val="600"/>
              </a:spcBef>
              <a:spcAft>
                <a:spcPts val="600"/>
              </a:spcAft>
            </a:pPr>
            <a:endParaRPr lang="en-US" altLang="en-US" sz="2400"/>
          </a:p>
          <a:p>
            <a:pPr eaLnBrk="1" hangingPunct="1"/>
            <a:endParaRPr lang="en-US" altLang="en-US" sz="2400"/>
          </a:p>
        </p:txBody>
      </p:sp>
      <p:pic>
        <p:nvPicPr>
          <p:cNvPr id="113668" name="Picture 4" descr="Negotiate">
            <a:extLst>
              <a:ext uri="{FF2B5EF4-FFF2-40B4-BE49-F238E27FC236}">
                <a16:creationId xmlns:a16="http://schemas.microsoft.com/office/drawing/2014/main" id="{29921245-11CF-452E-9840-E820C03BA65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2286000"/>
            <a:ext cx="3352800" cy="2738438"/>
          </a:xfrm>
        </p:spPr>
      </p:pic>
      <p:sp>
        <p:nvSpPr>
          <p:cNvPr id="2" name="Slide Number Placeholder 1">
            <a:extLst>
              <a:ext uri="{FF2B5EF4-FFF2-40B4-BE49-F238E27FC236}">
                <a16:creationId xmlns:a16="http://schemas.microsoft.com/office/drawing/2014/main" id="{5DA3C77D-4B1D-481D-89B5-7AA0EF0E0EC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3DA3A54-A57D-440A-AD6B-DF23CD90ED97}" type="slidenum">
              <a:rPr lang="en-US" altLang="en-US" smtClean="0"/>
              <a:pPr>
                <a:defRPr/>
              </a:pPr>
              <a:t>61</a:t>
            </a:fld>
            <a:endParaRPr lang="en-US" altLang="en-US"/>
          </a:p>
        </p:txBody>
      </p:sp>
      <p:sp>
        <p:nvSpPr>
          <p:cNvPr id="6" name="Footer Placeholder 2">
            <a:extLst>
              <a:ext uri="{FF2B5EF4-FFF2-40B4-BE49-F238E27FC236}">
                <a16:creationId xmlns:a16="http://schemas.microsoft.com/office/drawing/2014/main" id="{12EEEF1A-3C88-4FFF-8DA1-63F09B0DE86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151D-7BD4-46B3-A3DA-7A1840E18D56}"/>
              </a:ext>
            </a:extLst>
          </p:cNvPr>
          <p:cNvSpPr>
            <a:spLocks noGrp="1"/>
          </p:cNvSpPr>
          <p:nvPr>
            <p:ph type="title"/>
          </p:nvPr>
        </p:nvSpPr>
        <p:spPr>
          <a:xfrm>
            <a:off x="457200" y="17463"/>
            <a:ext cx="8229600" cy="1143000"/>
          </a:xfrm>
        </p:spPr>
        <p:txBody>
          <a:bodyPr/>
          <a:lstStyle/>
          <a:p>
            <a:pPr>
              <a:defRPr/>
            </a:pPr>
            <a:r>
              <a:rPr lang="en-US" dirty="0"/>
              <a:t>Negotiability </a:t>
            </a:r>
          </a:p>
        </p:txBody>
      </p:sp>
      <p:sp>
        <p:nvSpPr>
          <p:cNvPr id="115715" name="Content Placeholder 2">
            <a:extLst>
              <a:ext uri="{FF2B5EF4-FFF2-40B4-BE49-F238E27FC236}">
                <a16:creationId xmlns:a16="http://schemas.microsoft.com/office/drawing/2014/main" id="{488587FB-7FA9-4381-B7BD-DA6681FC63B6}"/>
              </a:ext>
            </a:extLst>
          </p:cNvPr>
          <p:cNvSpPr>
            <a:spLocks noGrp="1" noChangeArrowheads="1"/>
          </p:cNvSpPr>
          <p:nvPr>
            <p:ph idx="1"/>
          </p:nvPr>
        </p:nvSpPr>
        <p:spPr/>
        <p:txBody>
          <a:bodyPr/>
          <a:lstStyle/>
          <a:p>
            <a:r>
              <a:rPr lang="en-US" altLang="en-US" sz="2600"/>
              <a:t>The hardest part of bargaining</a:t>
            </a:r>
          </a:p>
          <a:p>
            <a:r>
              <a:rPr lang="en-US" altLang="en-US" sz="2600"/>
              <a:t>The table is tilted heavily in favor of management</a:t>
            </a:r>
          </a:p>
          <a:p>
            <a:r>
              <a:rPr lang="en-US" altLang="en-US" sz="2600"/>
              <a:t>You must know the law</a:t>
            </a:r>
          </a:p>
          <a:p>
            <a:r>
              <a:rPr lang="en-US" altLang="en-US" sz="2600"/>
              <a:t>You must know how to bargain procedures and appropriate arrangements</a:t>
            </a:r>
          </a:p>
          <a:p>
            <a:r>
              <a:rPr lang="en-US" altLang="en-US" sz="2600"/>
              <a:t>There is no such thing and impact and implementation in the Statute </a:t>
            </a:r>
          </a:p>
          <a:p>
            <a:endParaRPr lang="en-US" altLang="en-US" sz="2600"/>
          </a:p>
        </p:txBody>
      </p:sp>
      <p:sp>
        <p:nvSpPr>
          <p:cNvPr id="4" name="Slide Number Placeholder 3">
            <a:extLst>
              <a:ext uri="{FF2B5EF4-FFF2-40B4-BE49-F238E27FC236}">
                <a16:creationId xmlns:a16="http://schemas.microsoft.com/office/drawing/2014/main" id="{08A6B7FA-8743-44A9-9D60-D5319EB25EF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A52D764-2E17-4AFE-8C8E-5937A640AEED}" type="slidenum">
              <a:rPr lang="en-US" altLang="en-US" smtClean="0"/>
              <a:pPr>
                <a:defRPr/>
              </a:pPr>
              <a:t>62</a:t>
            </a:fld>
            <a:endParaRPr lang="en-US" altLang="en-US"/>
          </a:p>
        </p:txBody>
      </p:sp>
      <p:sp>
        <p:nvSpPr>
          <p:cNvPr id="5" name="Footer Placeholder 2">
            <a:extLst>
              <a:ext uri="{FF2B5EF4-FFF2-40B4-BE49-F238E27FC236}">
                <a16:creationId xmlns:a16="http://schemas.microsoft.com/office/drawing/2014/main" id="{B58CC8EB-DF81-4782-91A8-4E9C515F0F7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1A00-DEB7-44AB-BED6-685750FF2EF6}"/>
              </a:ext>
            </a:extLst>
          </p:cNvPr>
          <p:cNvSpPr>
            <a:spLocks noGrp="1"/>
          </p:cNvSpPr>
          <p:nvPr>
            <p:ph type="title"/>
          </p:nvPr>
        </p:nvSpPr>
        <p:spPr>
          <a:xfrm>
            <a:off x="469900" y="22225"/>
            <a:ext cx="8229600" cy="1143000"/>
          </a:xfrm>
        </p:spPr>
        <p:txBody>
          <a:bodyPr/>
          <a:lstStyle/>
          <a:p>
            <a:pPr>
              <a:defRPr/>
            </a:pPr>
            <a:r>
              <a:rPr lang="en-US" dirty="0"/>
              <a:t>Resolving Negotiability </a:t>
            </a:r>
          </a:p>
        </p:txBody>
      </p:sp>
      <p:sp>
        <p:nvSpPr>
          <p:cNvPr id="116739" name="Content Placeholder 2">
            <a:extLst>
              <a:ext uri="{FF2B5EF4-FFF2-40B4-BE49-F238E27FC236}">
                <a16:creationId xmlns:a16="http://schemas.microsoft.com/office/drawing/2014/main" id="{A670A6D5-A69D-4C0D-80C2-92463971A156}"/>
              </a:ext>
            </a:extLst>
          </p:cNvPr>
          <p:cNvSpPr>
            <a:spLocks noGrp="1" noChangeArrowheads="1"/>
          </p:cNvSpPr>
          <p:nvPr>
            <p:ph idx="1"/>
          </p:nvPr>
        </p:nvSpPr>
        <p:spPr>
          <a:xfrm>
            <a:off x="990600" y="1828800"/>
            <a:ext cx="7696200" cy="4267200"/>
          </a:xfrm>
        </p:spPr>
        <p:txBody>
          <a:bodyPr/>
          <a:lstStyle/>
          <a:p>
            <a:r>
              <a:rPr lang="en-US" altLang="en-US" sz="2600"/>
              <a:t>FLRA</a:t>
            </a:r>
          </a:p>
          <a:p>
            <a:r>
              <a:rPr lang="en-US" altLang="en-US" sz="2600"/>
              <a:t>ALJ In ULP Case</a:t>
            </a:r>
          </a:p>
          <a:p>
            <a:r>
              <a:rPr lang="en-US" altLang="en-US" sz="2600"/>
              <a:t>Arbitrator in Grievance Arbitration</a:t>
            </a:r>
          </a:p>
          <a:p>
            <a:r>
              <a:rPr lang="en-US" altLang="en-US" sz="2600"/>
              <a:t>Not FSIP</a:t>
            </a:r>
          </a:p>
          <a:p>
            <a:r>
              <a:rPr lang="en-US" altLang="en-US" sz="2600"/>
              <a:t>Not interest arbitrator</a:t>
            </a:r>
          </a:p>
        </p:txBody>
      </p:sp>
      <p:sp>
        <p:nvSpPr>
          <p:cNvPr id="4" name="Slide Number Placeholder 3">
            <a:extLst>
              <a:ext uri="{FF2B5EF4-FFF2-40B4-BE49-F238E27FC236}">
                <a16:creationId xmlns:a16="http://schemas.microsoft.com/office/drawing/2014/main" id="{8DCB5D5D-11BA-4EEF-B5E4-00978646E84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B94482A-191B-44E8-9B33-93156477F63C}" type="slidenum">
              <a:rPr lang="en-US" altLang="en-US" smtClean="0"/>
              <a:pPr>
                <a:defRPr/>
              </a:pPr>
              <a:t>63</a:t>
            </a:fld>
            <a:endParaRPr lang="en-US" altLang="en-US"/>
          </a:p>
        </p:txBody>
      </p:sp>
      <p:sp>
        <p:nvSpPr>
          <p:cNvPr id="5" name="Footer Placeholder 2">
            <a:extLst>
              <a:ext uri="{FF2B5EF4-FFF2-40B4-BE49-F238E27FC236}">
                <a16:creationId xmlns:a16="http://schemas.microsoft.com/office/drawing/2014/main" id="{C80E7FF3-F90E-4471-AD1E-00D6B43DE24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158F485-E24D-4D2A-8971-93F77FED372C}"/>
              </a:ext>
            </a:extLst>
          </p:cNvPr>
          <p:cNvSpPr>
            <a:spLocks noGrp="1" noChangeArrowheads="1"/>
          </p:cNvSpPr>
          <p:nvPr>
            <p:ph type="title"/>
          </p:nvPr>
        </p:nvSpPr>
        <p:spPr>
          <a:xfrm>
            <a:off x="457200" y="0"/>
            <a:ext cx="8229600" cy="1143000"/>
          </a:xfrm>
        </p:spPr>
        <p:txBody>
          <a:bodyPr/>
          <a:lstStyle/>
          <a:p>
            <a:pPr eaLnBrk="1" hangingPunct="1">
              <a:defRPr/>
            </a:pPr>
            <a:r>
              <a:rPr lang="en-US" dirty="0"/>
              <a:t>Make Negotiable Proposals</a:t>
            </a:r>
          </a:p>
        </p:txBody>
      </p:sp>
      <p:sp>
        <p:nvSpPr>
          <p:cNvPr id="117763" name="Rectangle 3">
            <a:extLst>
              <a:ext uri="{FF2B5EF4-FFF2-40B4-BE49-F238E27FC236}">
                <a16:creationId xmlns:a16="http://schemas.microsoft.com/office/drawing/2014/main" id="{C8521E70-A2A5-446C-B516-19B784552F26}"/>
              </a:ext>
            </a:extLst>
          </p:cNvPr>
          <p:cNvSpPr>
            <a:spLocks noGrp="1" noChangeArrowheads="1"/>
          </p:cNvSpPr>
          <p:nvPr>
            <p:ph type="body" idx="1"/>
          </p:nvPr>
        </p:nvSpPr>
        <p:spPr>
          <a:xfrm>
            <a:off x="457200" y="1600200"/>
            <a:ext cx="8229600" cy="4525963"/>
          </a:xfrm>
        </p:spPr>
        <p:txBody>
          <a:bodyPr/>
          <a:lstStyle/>
          <a:p>
            <a:pPr eaLnBrk="1" hangingPunct="1"/>
            <a:r>
              <a:rPr lang="en-US" altLang="en-US" sz="2400"/>
              <a:t>Once there is a duty to bargain, proposals must be within scope of bargaining</a:t>
            </a:r>
          </a:p>
          <a:p>
            <a:pPr eaLnBrk="1" hangingPunct="1"/>
            <a:endParaRPr lang="en-US" altLang="en-US" sz="1600"/>
          </a:p>
          <a:p>
            <a:pPr eaLnBrk="1" hangingPunct="1"/>
            <a:r>
              <a:rPr lang="en-US" altLang="en-US" sz="2400"/>
              <a:t>If management is exercising a right, proposals must be concerning procedure and appropriate arrangements (See Scope of Bargaining Outline)</a:t>
            </a:r>
          </a:p>
          <a:p>
            <a:pPr eaLnBrk="1" hangingPunct="1"/>
            <a:endParaRPr lang="en-US" altLang="en-US" sz="1600"/>
          </a:p>
          <a:p>
            <a:pPr eaLnBrk="1" hangingPunct="1"/>
            <a:r>
              <a:rPr lang="en-US" altLang="en-US" sz="2400"/>
              <a:t>If management action is not an exercise of a management right, union can bargain over substance of the decision – if change is more than de minimis</a:t>
            </a:r>
          </a:p>
        </p:txBody>
      </p:sp>
      <p:sp>
        <p:nvSpPr>
          <p:cNvPr id="2" name="Slide Number Placeholder 1">
            <a:extLst>
              <a:ext uri="{FF2B5EF4-FFF2-40B4-BE49-F238E27FC236}">
                <a16:creationId xmlns:a16="http://schemas.microsoft.com/office/drawing/2014/main" id="{6C54E165-FDBF-44FE-A942-8910C8E7746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5A2447F-BCEB-4A74-97D1-5626D188BE88}" type="slidenum">
              <a:rPr lang="en-US" altLang="en-US" smtClean="0"/>
              <a:pPr>
                <a:defRPr/>
              </a:pPr>
              <a:t>64</a:t>
            </a:fld>
            <a:endParaRPr lang="en-US" altLang="en-US"/>
          </a:p>
        </p:txBody>
      </p:sp>
      <p:sp>
        <p:nvSpPr>
          <p:cNvPr id="5" name="Footer Placeholder 2">
            <a:extLst>
              <a:ext uri="{FF2B5EF4-FFF2-40B4-BE49-F238E27FC236}">
                <a16:creationId xmlns:a16="http://schemas.microsoft.com/office/drawing/2014/main" id="{8B30F12E-2A13-4428-A6BE-DFF0BA0D449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D794-EE6E-4ADC-9926-993D6D4A1103}"/>
              </a:ext>
            </a:extLst>
          </p:cNvPr>
          <p:cNvSpPr>
            <a:spLocks noGrp="1"/>
          </p:cNvSpPr>
          <p:nvPr>
            <p:ph type="title"/>
          </p:nvPr>
        </p:nvSpPr>
        <p:spPr>
          <a:xfrm>
            <a:off x="0" y="0"/>
            <a:ext cx="9144000" cy="1143000"/>
          </a:xfrm>
        </p:spPr>
        <p:txBody>
          <a:bodyPr>
            <a:normAutofit/>
          </a:bodyPr>
          <a:lstStyle/>
          <a:p>
            <a:pPr>
              <a:defRPr/>
            </a:pPr>
            <a:r>
              <a:rPr lang="en-US" dirty="0"/>
              <a:t>Declaring Proposal Non-Negotiable</a:t>
            </a:r>
          </a:p>
        </p:txBody>
      </p:sp>
      <p:sp>
        <p:nvSpPr>
          <p:cNvPr id="119811" name="Content Placeholder 2">
            <a:extLst>
              <a:ext uri="{FF2B5EF4-FFF2-40B4-BE49-F238E27FC236}">
                <a16:creationId xmlns:a16="http://schemas.microsoft.com/office/drawing/2014/main" id="{3231CFB8-D772-49CF-BBAE-FA262B4B4418}"/>
              </a:ext>
            </a:extLst>
          </p:cNvPr>
          <p:cNvSpPr>
            <a:spLocks noGrp="1" noChangeArrowheads="1"/>
          </p:cNvSpPr>
          <p:nvPr>
            <p:ph idx="1"/>
          </p:nvPr>
        </p:nvSpPr>
        <p:spPr>
          <a:xfrm>
            <a:off x="762000" y="2209800"/>
            <a:ext cx="8077200" cy="3684588"/>
          </a:xfrm>
        </p:spPr>
        <p:txBody>
          <a:bodyPr/>
          <a:lstStyle/>
          <a:p>
            <a:r>
              <a:rPr lang="en-US" altLang="en-US" sz="2800"/>
              <a:t>During term negotiations</a:t>
            </a:r>
          </a:p>
          <a:p>
            <a:endParaRPr lang="en-US" altLang="en-US" sz="2800"/>
          </a:p>
          <a:p>
            <a:r>
              <a:rPr lang="en-US" altLang="en-US" sz="2800"/>
              <a:t>During midterm change bargaining</a:t>
            </a:r>
          </a:p>
          <a:p>
            <a:endParaRPr lang="en-US" altLang="en-US" sz="2800"/>
          </a:p>
          <a:p>
            <a:r>
              <a:rPr lang="en-US" altLang="en-US" sz="2800"/>
              <a:t>Agency Head review</a:t>
            </a:r>
          </a:p>
          <a:p>
            <a:endParaRPr lang="en-US" altLang="en-US" sz="2800"/>
          </a:p>
          <a:p>
            <a:endParaRPr lang="en-US" altLang="en-US" sz="2800"/>
          </a:p>
        </p:txBody>
      </p:sp>
      <p:sp>
        <p:nvSpPr>
          <p:cNvPr id="4" name="Slide Number Placeholder 3">
            <a:extLst>
              <a:ext uri="{FF2B5EF4-FFF2-40B4-BE49-F238E27FC236}">
                <a16:creationId xmlns:a16="http://schemas.microsoft.com/office/drawing/2014/main" id="{5E5CC840-18DC-41E8-B980-B3367A5D114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3F11A0B-39E4-477A-9721-3A31BFC1058D}" type="slidenum">
              <a:rPr lang="en-US" altLang="en-US" smtClean="0"/>
              <a:pPr>
                <a:defRPr/>
              </a:pPr>
              <a:t>65</a:t>
            </a:fld>
            <a:endParaRPr lang="en-US" altLang="en-US"/>
          </a:p>
        </p:txBody>
      </p:sp>
      <p:sp>
        <p:nvSpPr>
          <p:cNvPr id="5" name="Footer Placeholder 2">
            <a:extLst>
              <a:ext uri="{FF2B5EF4-FFF2-40B4-BE49-F238E27FC236}">
                <a16:creationId xmlns:a16="http://schemas.microsoft.com/office/drawing/2014/main" id="{FEE712A0-4C3D-44A2-8BCA-6BB6A0DEFD0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70AB-F475-4F51-B8E2-B75DDC5D1F1C}"/>
              </a:ext>
            </a:extLst>
          </p:cNvPr>
          <p:cNvSpPr>
            <a:spLocks noGrp="1"/>
          </p:cNvSpPr>
          <p:nvPr>
            <p:ph type="title"/>
          </p:nvPr>
        </p:nvSpPr>
        <p:spPr>
          <a:xfrm>
            <a:off x="0" y="228600"/>
            <a:ext cx="9144000" cy="1143000"/>
          </a:xfrm>
        </p:spPr>
        <p:txBody>
          <a:bodyPr>
            <a:noAutofit/>
          </a:bodyPr>
          <a:lstStyle/>
          <a:p>
            <a:pPr>
              <a:defRPr/>
            </a:pPr>
            <a:r>
              <a:rPr lang="en-US" sz="4000" dirty="0"/>
              <a:t>What’s Misunderstood about Negotiability? </a:t>
            </a:r>
          </a:p>
        </p:txBody>
      </p:sp>
      <p:sp>
        <p:nvSpPr>
          <p:cNvPr id="3" name="Content Placeholder 2">
            <a:extLst>
              <a:ext uri="{FF2B5EF4-FFF2-40B4-BE49-F238E27FC236}">
                <a16:creationId xmlns:a16="http://schemas.microsoft.com/office/drawing/2014/main" id="{04B03610-4F3F-4DF7-A191-F35E7536BB41}"/>
              </a:ext>
            </a:extLst>
          </p:cNvPr>
          <p:cNvSpPr>
            <a:spLocks noGrp="1"/>
          </p:cNvSpPr>
          <p:nvPr>
            <p:ph idx="1"/>
          </p:nvPr>
        </p:nvSpPr>
        <p:spPr>
          <a:xfrm>
            <a:off x="457200" y="2133600"/>
            <a:ext cx="8229600" cy="4191000"/>
          </a:xfrm>
        </p:spPr>
        <p:txBody>
          <a:bodyPr>
            <a:normAutofit fontScale="70000" lnSpcReduction="20000"/>
          </a:bodyPr>
          <a:lstStyle/>
          <a:p>
            <a:pPr>
              <a:defRPr/>
            </a:pPr>
            <a:r>
              <a:rPr lang="en-US" dirty="0"/>
              <a:t>If declared non negotiable and subsequently found negotiable all bargaining is prospective. No status quo relief by FLRA.</a:t>
            </a:r>
          </a:p>
          <a:p>
            <a:pPr>
              <a:defRPr/>
            </a:pPr>
            <a:endParaRPr lang="en-US" dirty="0"/>
          </a:p>
          <a:p>
            <a:pPr>
              <a:defRPr/>
            </a:pPr>
            <a:r>
              <a:rPr lang="en-US" dirty="0"/>
              <a:t>If found negotiable only means must bargain over proposal not agree to it. </a:t>
            </a:r>
          </a:p>
          <a:p>
            <a:pPr>
              <a:defRPr/>
            </a:pPr>
            <a:endParaRPr lang="en-US" dirty="0"/>
          </a:p>
          <a:p>
            <a:pPr>
              <a:defRPr/>
            </a:pPr>
            <a:r>
              <a:rPr lang="en-US" dirty="0"/>
              <a:t>Negotiability declaration may stop all bargaining.</a:t>
            </a:r>
          </a:p>
          <a:p>
            <a:pPr>
              <a:defRPr/>
            </a:pPr>
            <a:endParaRPr lang="en-US" dirty="0"/>
          </a:p>
          <a:p>
            <a:pPr>
              <a:defRPr/>
            </a:pPr>
            <a:r>
              <a:rPr lang="en-US" dirty="0"/>
              <a:t>Just because it violates management rights does not mean its non negotiable as a procedure or appropriate arrangement. </a:t>
            </a:r>
          </a:p>
          <a:p>
            <a:pPr>
              <a:defRPr/>
            </a:pPr>
            <a:endParaRPr lang="en-US" dirty="0"/>
          </a:p>
        </p:txBody>
      </p:sp>
      <p:sp>
        <p:nvSpPr>
          <p:cNvPr id="4" name="Slide Number Placeholder 3">
            <a:extLst>
              <a:ext uri="{FF2B5EF4-FFF2-40B4-BE49-F238E27FC236}">
                <a16:creationId xmlns:a16="http://schemas.microsoft.com/office/drawing/2014/main" id="{921BB0BE-FB59-4A45-B88E-87D7E801320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B8BEF0B-E28F-4388-80C9-37A612B53624}" type="slidenum">
              <a:rPr lang="en-US" altLang="en-US" smtClean="0"/>
              <a:pPr>
                <a:defRPr/>
              </a:pPr>
              <a:t>66</a:t>
            </a:fld>
            <a:endParaRPr lang="en-US" altLang="en-US"/>
          </a:p>
        </p:txBody>
      </p:sp>
      <p:sp>
        <p:nvSpPr>
          <p:cNvPr id="5" name="Footer Placeholder 2">
            <a:extLst>
              <a:ext uri="{FF2B5EF4-FFF2-40B4-BE49-F238E27FC236}">
                <a16:creationId xmlns:a16="http://schemas.microsoft.com/office/drawing/2014/main" id="{48D33AFA-D9C2-4E6B-AEBE-D33018CECA2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E9C1-D375-4C19-808B-5ED84FC01365}"/>
              </a:ext>
            </a:extLst>
          </p:cNvPr>
          <p:cNvSpPr>
            <a:spLocks noGrp="1"/>
          </p:cNvSpPr>
          <p:nvPr>
            <p:ph type="title"/>
          </p:nvPr>
        </p:nvSpPr>
        <p:spPr>
          <a:xfrm>
            <a:off x="474663" y="0"/>
            <a:ext cx="8229600" cy="762000"/>
          </a:xfrm>
        </p:spPr>
        <p:txBody>
          <a:bodyPr>
            <a:normAutofit/>
          </a:bodyPr>
          <a:lstStyle/>
          <a:p>
            <a:pPr>
              <a:defRPr/>
            </a:pPr>
            <a:r>
              <a:rPr lang="en-US" sz="3600" dirty="0"/>
              <a:t>Negotiability  vs. Impasse</a:t>
            </a:r>
          </a:p>
        </p:txBody>
      </p:sp>
      <p:sp>
        <p:nvSpPr>
          <p:cNvPr id="3" name="Content Placeholder 2">
            <a:extLst>
              <a:ext uri="{FF2B5EF4-FFF2-40B4-BE49-F238E27FC236}">
                <a16:creationId xmlns:a16="http://schemas.microsoft.com/office/drawing/2014/main" id="{2E42A031-F6EB-4A47-B83E-32A4AFB0C8D0}"/>
              </a:ext>
            </a:extLst>
          </p:cNvPr>
          <p:cNvSpPr>
            <a:spLocks noGrp="1"/>
          </p:cNvSpPr>
          <p:nvPr>
            <p:ph idx="1"/>
          </p:nvPr>
        </p:nvSpPr>
        <p:spPr>
          <a:xfrm>
            <a:off x="457200" y="1295400"/>
            <a:ext cx="8229600" cy="4953000"/>
          </a:xfrm>
        </p:spPr>
        <p:txBody>
          <a:bodyPr>
            <a:normAutofit/>
          </a:bodyPr>
          <a:lstStyle/>
          <a:p>
            <a:pPr>
              <a:defRPr/>
            </a:pPr>
            <a:r>
              <a:rPr lang="en-US" sz="2000" dirty="0"/>
              <a:t>Negotiability – Management declares a union proposal non-negotiable as contrary to law, government-wide rule or regulation</a:t>
            </a:r>
          </a:p>
          <a:p>
            <a:pPr lvl="1">
              <a:defRPr/>
            </a:pPr>
            <a:r>
              <a:rPr lang="en-US" sz="2000" dirty="0"/>
              <a:t>Law includes contrary to the management rights provision of the Federal Service Labor Management Relations Statute</a:t>
            </a:r>
          </a:p>
          <a:p>
            <a:pPr lvl="1">
              <a:defRPr/>
            </a:pPr>
            <a:r>
              <a:rPr lang="en-US" sz="2000" dirty="0"/>
              <a:t>Union may file an appeal to the Federal Labor Relations Authority in Washington DC</a:t>
            </a:r>
          </a:p>
          <a:p>
            <a:pPr marL="457200" lvl="1" indent="0">
              <a:buFontTx/>
              <a:buNone/>
              <a:defRPr/>
            </a:pPr>
            <a:endParaRPr lang="en-US" sz="2000" dirty="0"/>
          </a:p>
          <a:p>
            <a:pPr marL="274320" lvl="1" indent="-274320">
              <a:buClr>
                <a:schemeClr val="accent3"/>
              </a:buClr>
              <a:buSzPct val="95000"/>
              <a:defRPr/>
            </a:pPr>
            <a:r>
              <a:rPr lang="en-US" sz="2000" dirty="0"/>
              <a:t>Impasse – proposal of union is negotiable but parties don’t agree on proposal</a:t>
            </a:r>
          </a:p>
          <a:p>
            <a:pPr lvl="1">
              <a:defRPr/>
            </a:pPr>
            <a:r>
              <a:rPr lang="en-US" sz="2000" dirty="0"/>
              <a:t>Parties seek assistance of FMCS or private mediator before making a request for Panel Assistance</a:t>
            </a:r>
          </a:p>
          <a:p>
            <a:pPr lvl="1">
              <a:defRPr/>
            </a:pPr>
            <a:r>
              <a:rPr lang="en-US" sz="2000" dirty="0"/>
              <a:t>Panel makes non reviewable  decision (not subject to court review) on issues before it</a:t>
            </a:r>
          </a:p>
        </p:txBody>
      </p:sp>
      <p:sp>
        <p:nvSpPr>
          <p:cNvPr id="4" name="Slide Number Placeholder 3">
            <a:extLst>
              <a:ext uri="{FF2B5EF4-FFF2-40B4-BE49-F238E27FC236}">
                <a16:creationId xmlns:a16="http://schemas.microsoft.com/office/drawing/2014/main" id="{D5CB4BDD-5BF7-4D67-B4E4-3DCABBE44BD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B5556FA-68C9-4031-AC22-36EC923D824C}" type="slidenum">
              <a:rPr lang="en-US" altLang="en-US" smtClean="0"/>
              <a:pPr>
                <a:defRPr/>
              </a:pPr>
              <a:t>67</a:t>
            </a:fld>
            <a:endParaRPr lang="en-US" altLang="en-US"/>
          </a:p>
        </p:txBody>
      </p:sp>
      <p:sp>
        <p:nvSpPr>
          <p:cNvPr id="5" name="Footer Placeholder 2">
            <a:extLst>
              <a:ext uri="{FF2B5EF4-FFF2-40B4-BE49-F238E27FC236}">
                <a16:creationId xmlns:a16="http://schemas.microsoft.com/office/drawing/2014/main" id="{2F326C92-6414-4696-9909-76496B67C8C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B539-EC97-4B3C-B3BB-D25E4505CF71}"/>
              </a:ext>
            </a:extLst>
          </p:cNvPr>
          <p:cNvSpPr>
            <a:spLocks noGrp="1"/>
          </p:cNvSpPr>
          <p:nvPr>
            <p:ph type="title"/>
          </p:nvPr>
        </p:nvSpPr>
        <p:spPr>
          <a:xfrm>
            <a:off x="0" y="0"/>
            <a:ext cx="9144000" cy="1143000"/>
          </a:xfrm>
        </p:spPr>
        <p:txBody>
          <a:bodyPr/>
          <a:lstStyle/>
          <a:p>
            <a:pPr>
              <a:defRPr/>
            </a:pPr>
            <a:r>
              <a:rPr lang="en-US" dirty="0"/>
              <a:t>Mediation</a:t>
            </a:r>
          </a:p>
        </p:txBody>
      </p:sp>
      <p:sp>
        <p:nvSpPr>
          <p:cNvPr id="122883" name="Content Placeholder 2">
            <a:extLst>
              <a:ext uri="{FF2B5EF4-FFF2-40B4-BE49-F238E27FC236}">
                <a16:creationId xmlns:a16="http://schemas.microsoft.com/office/drawing/2014/main" id="{8E9917F1-0529-4675-875C-486790C2A939}"/>
              </a:ext>
            </a:extLst>
          </p:cNvPr>
          <p:cNvSpPr>
            <a:spLocks noGrp="1" noChangeArrowheads="1"/>
          </p:cNvSpPr>
          <p:nvPr>
            <p:ph idx="1"/>
          </p:nvPr>
        </p:nvSpPr>
        <p:spPr/>
        <p:txBody>
          <a:bodyPr/>
          <a:lstStyle/>
          <a:p>
            <a:r>
              <a:rPr lang="en-US" altLang="en-US" sz="2600"/>
              <a:t>Request services of Federal Mediation and Conciliation Service</a:t>
            </a:r>
          </a:p>
          <a:p>
            <a:endParaRPr lang="en-US" altLang="en-US" sz="2600"/>
          </a:p>
          <a:p>
            <a:r>
              <a:rPr lang="en-US" altLang="en-US" sz="2600"/>
              <a:t>Need not be joint </a:t>
            </a:r>
          </a:p>
          <a:p>
            <a:endParaRPr lang="en-US" altLang="en-US" sz="2600"/>
          </a:p>
          <a:p>
            <a:r>
              <a:rPr lang="en-US" altLang="en-US" sz="2600"/>
              <a:t>Not required for Impasses assistance</a:t>
            </a:r>
          </a:p>
          <a:p>
            <a:endParaRPr lang="en-US" altLang="en-US" sz="2600"/>
          </a:p>
          <a:p>
            <a:r>
              <a:rPr lang="en-US" altLang="en-US" sz="2600"/>
              <a:t>May use private mediator</a:t>
            </a:r>
          </a:p>
        </p:txBody>
      </p:sp>
      <p:sp>
        <p:nvSpPr>
          <p:cNvPr id="4" name="Slide Number Placeholder 3">
            <a:extLst>
              <a:ext uri="{FF2B5EF4-FFF2-40B4-BE49-F238E27FC236}">
                <a16:creationId xmlns:a16="http://schemas.microsoft.com/office/drawing/2014/main" id="{40E4DE66-F4ED-45C6-868F-C511364FB6D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8FE8244-5E11-4921-A996-489E84CCB06D}" type="slidenum">
              <a:rPr lang="en-US" altLang="en-US" smtClean="0"/>
              <a:pPr>
                <a:defRPr/>
              </a:pPr>
              <a:t>68</a:t>
            </a:fld>
            <a:endParaRPr lang="en-US" altLang="en-US"/>
          </a:p>
        </p:txBody>
      </p:sp>
      <p:sp>
        <p:nvSpPr>
          <p:cNvPr id="5" name="Footer Placeholder 2">
            <a:extLst>
              <a:ext uri="{FF2B5EF4-FFF2-40B4-BE49-F238E27FC236}">
                <a16:creationId xmlns:a16="http://schemas.microsoft.com/office/drawing/2014/main" id="{C1343345-ED53-41C1-8255-986892E49C1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7DCA-0FF9-407E-89F3-5553A87C3244}"/>
              </a:ext>
            </a:extLst>
          </p:cNvPr>
          <p:cNvSpPr>
            <a:spLocks noGrp="1"/>
          </p:cNvSpPr>
          <p:nvPr>
            <p:ph type="title"/>
          </p:nvPr>
        </p:nvSpPr>
        <p:spPr>
          <a:xfrm>
            <a:off x="0" y="0"/>
            <a:ext cx="9144000" cy="990600"/>
          </a:xfrm>
        </p:spPr>
        <p:txBody>
          <a:bodyPr/>
          <a:lstStyle/>
          <a:p>
            <a:pPr>
              <a:defRPr/>
            </a:pPr>
            <a:r>
              <a:rPr lang="en-US" dirty="0"/>
              <a:t>Impasse Process</a:t>
            </a:r>
          </a:p>
        </p:txBody>
      </p:sp>
      <p:sp>
        <p:nvSpPr>
          <p:cNvPr id="3" name="Content Placeholder 2">
            <a:extLst>
              <a:ext uri="{FF2B5EF4-FFF2-40B4-BE49-F238E27FC236}">
                <a16:creationId xmlns:a16="http://schemas.microsoft.com/office/drawing/2014/main" id="{DE10AF78-85E8-49D8-9DE1-3EF871AF4695}"/>
              </a:ext>
            </a:extLst>
          </p:cNvPr>
          <p:cNvSpPr>
            <a:spLocks noGrp="1"/>
          </p:cNvSpPr>
          <p:nvPr>
            <p:ph idx="1"/>
          </p:nvPr>
        </p:nvSpPr>
        <p:spPr/>
        <p:txBody>
          <a:bodyPr>
            <a:normAutofit fontScale="70000" lnSpcReduction="20000"/>
          </a:bodyPr>
          <a:lstStyle/>
          <a:p>
            <a:pPr>
              <a:defRPr/>
            </a:pPr>
            <a:r>
              <a:rPr lang="en-US" dirty="0"/>
              <a:t>Impasse Panel may decline jurisdiction</a:t>
            </a:r>
          </a:p>
          <a:p>
            <a:pPr>
              <a:defRPr/>
            </a:pPr>
            <a:endParaRPr lang="en-US" dirty="0"/>
          </a:p>
          <a:p>
            <a:pPr>
              <a:defRPr/>
            </a:pPr>
            <a:r>
              <a:rPr lang="en-US" dirty="0"/>
              <a:t>Impasse Panel will not take an impasse with numerous issues  outstanding</a:t>
            </a:r>
          </a:p>
          <a:p>
            <a:pPr>
              <a:defRPr/>
            </a:pPr>
            <a:endParaRPr lang="en-US" dirty="0"/>
          </a:p>
          <a:p>
            <a:pPr>
              <a:defRPr/>
            </a:pPr>
            <a:r>
              <a:rPr lang="en-US" dirty="0"/>
              <a:t>Impasse Panel may assign a member to handle impasse</a:t>
            </a:r>
          </a:p>
          <a:p>
            <a:pPr>
              <a:defRPr/>
            </a:pPr>
            <a:endParaRPr lang="en-US" dirty="0"/>
          </a:p>
          <a:p>
            <a:pPr>
              <a:defRPr/>
            </a:pPr>
            <a:r>
              <a:rPr lang="en-US" dirty="0"/>
              <a:t>Impasse Panel may have a staff member handle impasse</a:t>
            </a:r>
          </a:p>
          <a:p>
            <a:pPr>
              <a:defRPr/>
            </a:pPr>
            <a:endParaRPr lang="en-US" dirty="0"/>
          </a:p>
          <a:p>
            <a:pPr>
              <a:defRPr/>
            </a:pPr>
            <a:r>
              <a:rPr lang="en-US" dirty="0"/>
              <a:t>Impasse Panel may approve/direct interest arbitration</a:t>
            </a:r>
          </a:p>
          <a:p>
            <a:pPr>
              <a:defRPr/>
            </a:pPr>
            <a:endParaRPr lang="en-US" dirty="0"/>
          </a:p>
          <a:p>
            <a:pPr>
              <a:defRPr/>
            </a:pPr>
            <a:r>
              <a:rPr lang="en-US" dirty="0"/>
              <a:t>Impasse Panel may order the parties to use private mediator/fact finder to do mediation fact finding</a:t>
            </a:r>
          </a:p>
        </p:txBody>
      </p:sp>
      <p:sp>
        <p:nvSpPr>
          <p:cNvPr id="4" name="Slide Number Placeholder 3">
            <a:extLst>
              <a:ext uri="{FF2B5EF4-FFF2-40B4-BE49-F238E27FC236}">
                <a16:creationId xmlns:a16="http://schemas.microsoft.com/office/drawing/2014/main" id="{32C2C103-148A-4207-85BD-84DC30E76FA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82FBA66-71B4-41CF-BAFD-D19323CCB759}" type="slidenum">
              <a:rPr lang="en-US" altLang="en-US" smtClean="0"/>
              <a:pPr>
                <a:defRPr/>
              </a:pPr>
              <a:t>69</a:t>
            </a:fld>
            <a:endParaRPr lang="en-US" altLang="en-US"/>
          </a:p>
        </p:txBody>
      </p:sp>
      <p:sp>
        <p:nvSpPr>
          <p:cNvPr id="5" name="Footer Placeholder 2">
            <a:extLst>
              <a:ext uri="{FF2B5EF4-FFF2-40B4-BE49-F238E27FC236}">
                <a16:creationId xmlns:a16="http://schemas.microsoft.com/office/drawing/2014/main" id="{75080824-60FB-4B93-85E1-C5CCD1E5E2E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15A2-1380-4114-BC8E-B7D6BDEC3ADA}"/>
              </a:ext>
            </a:extLst>
          </p:cNvPr>
          <p:cNvSpPr>
            <a:spLocks noGrp="1"/>
          </p:cNvSpPr>
          <p:nvPr>
            <p:ph type="title"/>
          </p:nvPr>
        </p:nvSpPr>
        <p:spPr>
          <a:xfrm>
            <a:off x="457200" y="704850"/>
            <a:ext cx="8229600" cy="895350"/>
          </a:xfrm>
        </p:spPr>
        <p:txBody>
          <a:bodyPr>
            <a:normAutofit fontScale="90000"/>
          </a:bodyPr>
          <a:lstStyle/>
          <a:p>
            <a:pPr>
              <a:defRPr/>
            </a:pPr>
            <a:r>
              <a:rPr lang="en-US" dirty="0"/>
              <a:t>Federal Sector Bargaining Processes</a:t>
            </a:r>
          </a:p>
        </p:txBody>
      </p:sp>
      <p:sp>
        <p:nvSpPr>
          <p:cNvPr id="15363" name="Content Placeholder 2">
            <a:extLst>
              <a:ext uri="{FF2B5EF4-FFF2-40B4-BE49-F238E27FC236}">
                <a16:creationId xmlns:a16="http://schemas.microsoft.com/office/drawing/2014/main" id="{7814B08C-0EA8-4C94-9ACF-7654D12E20A1}"/>
              </a:ext>
            </a:extLst>
          </p:cNvPr>
          <p:cNvSpPr>
            <a:spLocks noGrp="1" noChangeArrowheads="1"/>
          </p:cNvSpPr>
          <p:nvPr>
            <p:ph idx="1"/>
          </p:nvPr>
        </p:nvSpPr>
        <p:spPr>
          <a:xfrm>
            <a:off x="457200" y="2209800"/>
            <a:ext cx="8229600" cy="4114800"/>
          </a:xfrm>
        </p:spPr>
        <p:txBody>
          <a:bodyPr/>
          <a:lstStyle/>
          <a:p>
            <a:r>
              <a:rPr lang="en-US" altLang="en-US"/>
              <a:t>Negotiability Appeal Process</a:t>
            </a:r>
          </a:p>
          <a:p>
            <a:r>
              <a:rPr lang="en-US" altLang="en-US"/>
              <a:t>FMCS Mediation</a:t>
            </a:r>
          </a:p>
          <a:p>
            <a:r>
              <a:rPr lang="en-US" altLang="en-US"/>
              <a:t>Federal Service Impasses Panel</a:t>
            </a:r>
          </a:p>
          <a:p>
            <a:r>
              <a:rPr lang="en-US" altLang="en-US"/>
              <a:t>Agency Head review</a:t>
            </a:r>
          </a:p>
          <a:p>
            <a:r>
              <a:rPr lang="en-US" altLang="en-US"/>
              <a:t>Union Ratification</a:t>
            </a:r>
          </a:p>
        </p:txBody>
      </p:sp>
      <p:sp>
        <p:nvSpPr>
          <p:cNvPr id="3" name="Slide Number Placeholder 2">
            <a:extLst>
              <a:ext uri="{FF2B5EF4-FFF2-40B4-BE49-F238E27FC236}">
                <a16:creationId xmlns:a16="http://schemas.microsoft.com/office/drawing/2014/main" id="{728C5B99-D153-4951-B18F-3894AE3C4A1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55F949A-7E75-4A93-A263-67BEA40966EF}" type="slidenum">
              <a:rPr lang="en-US" altLang="en-US" smtClean="0"/>
              <a:pPr>
                <a:defRPr/>
              </a:pPr>
              <a:t>7</a:t>
            </a:fld>
            <a:endParaRPr lang="en-US" altLang="en-US"/>
          </a:p>
        </p:txBody>
      </p:sp>
      <p:sp>
        <p:nvSpPr>
          <p:cNvPr id="5" name="Footer Placeholder 2">
            <a:extLst>
              <a:ext uri="{FF2B5EF4-FFF2-40B4-BE49-F238E27FC236}">
                <a16:creationId xmlns:a16="http://schemas.microsoft.com/office/drawing/2014/main" id="{7D84B384-242A-4022-A5A5-7794C70280A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0923-FBB5-422D-AD44-5C5991CA31C5}"/>
              </a:ext>
            </a:extLst>
          </p:cNvPr>
          <p:cNvSpPr>
            <a:spLocks noGrp="1"/>
          </p:cNvSpPr>
          <p:nvPr>
            <p:ph type="title"/>
          </p:nvPr>
        </p:nvSpPr>
        <p:spPr>
          <a:xfrm>
            <a:off x="0" y="23813"/>
            <a:ext cx="9144000" cy="1143000"/>
          </a:xfrm>
        </p:spPr>
        <p:txBody>
          <a:bodyPr/>
          <a:lstStyle/>
          <a:p>
            <a:pPr>
              <a:defRPr/>
            </a:pPr>
            <a:r>
              <a:rPr lang="en-US" dirty="0"/>
              <a:t>Impasse Panel Authority</a:t>
            </a:r>
          </a:p>
        </p:txBody>
      </p:sp>
      <p:sp>
        <p:nvSpPr>
          <p:cNvPr id="124931" name="Content Placeholder 2">
            <a:extLst>
              <a:ext uri="{FF2B5EF4-FFF2-40B4-BE49-F238E27FC236}">
                <a16:creationId xmlns:a16="http://schemas.microsoft.com/office/drawing/2014/main" id="{F15B938C-4577-4D73-8780-46FAE53B9992}"/>
              </a:ext>
            </a:extLst>
          </p:cNvPr>
          <p:cNvSpPr>
            <a:spLocks noGrp="1" noChangeArrowheads="1"/>
          </p:cNvSpPr>
          <p:nvPr>
            <p:ph idx="1"/>
          </p:nvPr>
        </p:nvSpPr>
        <p:spPr/>
        <p:txBody>
          <a:bodyPr/>
          <a:lstStyle/>
          <a:p>
            <a:r>
              <a:rPr lang="en-US" altLang="en-US"/>
              <a:t>Can accept management’s proposal</a:t>
            </a:r>
          </a:p>
          <a:p>
            <a:endParaRPr lang="en-US" altLang="en-US"/>
          </a:p>
          <a:p>
            <a:r>
              <a:rPr lang="en-US" altLang="en-US"/>
              <a:t>Can accept union’s proposal</a:t>
            </a:r>
          </a:p>
          <a:p>
            <a:endParaRPr lang="en-US" altLang="en-US"/>
          </a:p>
          <a:p>
            <a:r>
              <a:rPr lang="en-US" altLang="en-US"/>
              <a:t>Can create its own solution </a:t>
            </a:r>
          </a:p>
        </p:txBody>
      </p:sp>
      <p:sp>
        <p:nvSpPr>
          <p:cNvPr id="4" name="Slide Number Placeholder 3">
            <a:extLst>
              <a:ext uri="{FF2B5EF4-FFF2-40B4-BE49-F238E27FC236}">
                <a16:creationId xmlns:a16="http://schemas.microsoft.com/office/drawing/2014/main" id="{251DC574-0B82-48ED-9152-E972D542292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88B5C1F-C691-4080-9804-C99DE76B6FE4}" type="slidenum">
              <a:rPr lang="en-US" altLang="en-US" smtClean="0"/>
              <a:pPr>
                <a:defRPr/>
              </a:pPr>
              <a:t>70</a:t>
            </a:fld>
            <a:endParaRPr lang="en-US" altLang="en-US"/>
          </a:p>
        </p:txBody>
      </p:sp>
      <p:sp>
        <p:nvSpPr>
          <p:cNvPr id="5" name="Footer Placeholder 2">
            <a:extLst>
              <a:ext uri="{FF2B5EF4-FFF2-40B4-BE49-F238E27FC236}">
                <a16:creationId xmlns:a16="http://schemas.microsoft.com/office/drawing/2014/main" id="{D48C45C6-3C68-4451-AE0F-85C880795CB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8688-85B5-4708-915B-8498EE631ABF}"/>
              </a:ext>
            </a:extLst>
          </p:cNvPr>
          <p:cNvSpPr>
            <a:spLocks noGrp="1"/>
          </p:cNvSpPr>
          <p:nvPr>
            <p:ph type="title"/>
          </p:nvPr>
        </p:nvSpPr>
        <p:spPr>
          <a:xfrm>
            <a:off x="0" y="0"/>
            <a:ext cx="9144000" cy="1066800"/>
          </a:xfrm>
        </p:spPr>
        <p:txBody>
          <a:bodyPr/>
          <a:lstStyle/>
          <a:p>
            <a:pPr>
              <a:defRPr/>
            </a:pPr>
            <a:r>
              <a:rPr lang="en-US" dirty="0"/>
              <a:t>Frequent Impasses Mistakes</a:t>
            </a:r>
          </a:p>
        </p:txBody>
      </p:sp>
      <p:sp>
        <p:nvSpPr>
          <p:cNvPr id="125955" name="Content Placeholder 2">
            <a:extLst>
              <a:ext uri="{FF2B5EF4-FFF2-40B4-BE49-F238E27FC236}">
                <a16:creationId xmlns:a16="http://schemas.microsoft.com/office/drawing/2014/main" id="{78782125-6CB0-41BA-B8F0-BE70263F252F}"/>
              </a:ext>
            </a:extLst>
          </p:cNvPr>
          <p:cNvSpPr>
            <a:spLocks noGrp="1" noChangeArrowheads="1"/>
          </p:cNvSpPr>
          <p:nvPr>
            <p:ph idx="1"/>
          </p:nvPr>
        </p:nvSpPr>
        <p:spPr>
          <a:xfrm>
            <a:off x="457200" y="1828800"/>
            <a:ext cx="8229600" cy="4495800"/>
          </a:xfrm>
        </p:spPr>
        <p:txBody>
          <a:bodyPr/>
          <a:lstStyle/>
          <a:p>
            <a:r>
              <a:rPr lang="en-US" altLang="en-US" sz="2600"/>
              <a:t>Failure to support proposal with business case</a:t>
            </a:r>
          </a:p>
          <a:p>
            <a:endParaRPr lang="en-US" altLang="en-US" sz="2600"/>
          </a:p>
          <a:p>
            <a:r>
              <a:rPr lang="en-US" altLang="en-US" sz="2600"/>
              <a:t>Failure to provide evidence in support of proposal</a:t>
            </a:r>
          </a:p>
          <a:p>
            <a:endParaRPr lang="en-US" altLang="en-US" sz="2600"/>
          </a:p>
          <a:p>
            <a:r>
              <a:rPr lang="en-US" altLang="en-US" sz="2600"/>
              <a:t>Failure to meet demonstrated need standard</a:t>
            </a:r>
          </a:p>
        </p:txBody>
      </p:sp>
      <p:sp>
        <p:nvSpPr>
          <p:cNvPr id="4" name="Slide Number Placeholder 3">
            <a:extLst>
              <a:ext uri="{FF2B5EF4-FFF2-40B4-BE49-F238E27FC236}">
                <a16:creationId xmlns:a16="http://schemas.microsoft.com/office/drawing/2014/main" id="{9B8A6729-DFD9-4033-B8B2-424DA5F1469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378E568-68B3-48F1-B572-41D890D3C224}" type="slidenum">
              <a:rPr lang="en-US" altLang="en-US" smtClean="0"/>
              <a:pPr>
                <a:defRPr/>
              </a:pPr>
              <a:t>71</a:t>
            </a:fld>
            <a:endParaRPr lang="en-US" altLang="en-US"/>
          </a:p>
        </p:txBody>
      </p:sp>
      <p:sp>
        <p:nvSpPr>
          <p:cNvPr id="5" name="Footer Placeholder 2">
            <a:extLst>
              <a:ext uri="{FF2B5EF4-FFF2-40B4-BE49-F238E27FC236}">
                <a16:creationId xmlns:a16="http://schemas.microsoft.com/office/drawing/2014/main" id="{3940D50E-2D59-4D22-9B48-4403822A492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BFCAF473-91BB-4702-979C-7C0CBC120A93}"/>
              </a:ext>
            </a:extLst>
          </p:cNvPr>
          <p:cNvSpPr>
            <a:spLocks noGrp="1" noChangeArrowheads="1"/>
          </p:cNvSpPr>
          <p:nvPr>
            <p:ph type="title"/>
          </p:nvPr>
        </p:nvSpPr>
        <p:spPr>
          <a:xfrm>
            <a:off x="0" y="76200"/>
            <a:ext cx="9144000" cy="895350"/>
          </a:xfrm>
        </p:spPr>
        <p:txBody>
          <a:bodyPr/>
          <a:lstStyle/>
          <a:p>
            <a:pPr eaLnBrk="1" hangingPunct="1">
              <a:defRPr/>
            </a:pPr>
            <a:r>
              <a:rPr lang="en-US" dirty="0"/>
              <a:t>Impasses - Example</a:t>
            </a:r>
          </a:p>
        </p:txBody>
      </p:sp>
      <p:sp>
        <p:nvSpPr>
          <p:cNvPr id="126979" name="Rectangle 3">
            <a:extLst>
              <a:ext uri="{FF2B5EF4-FFF2-40B4-BE49-F238E27FC236}">
                <a16:creationId xmlns:a16="http://schemas.microsoft.com/office/drawing/2014/main" id="{83A3410F-11E5-4DC5-B0A8-C315C593775A}"/>
              </a:ext>
            </a:extLst>
          </p:cNvPr>
          <p:cNvSpPr>
            <a:spLocks noGrp="1" noChangeArrowheads="1"/>
          </p:cNvSpPr>
          <p:nvPr>
            <p:ph type="body" idx="1"/>
          </p:nvPr>
        </p:nvSpPr>
        <p:spPr/>
        <p:txBody>
          <a:bodyPr/>
          <a:lstStyle/>
          <a:p>
            <a:pPr eaLnBrk="1" hangingPunct="1">
              <a:lnSpc>
                <a:spcPct val="90000"/>
              </a:lnSpc>
            </a:pPr>
            <a:r>
              <a:rPr lang="en-US" altLang="zh-CN" sz="2400">
                <a:ea typeface="SimSun" panose="02010600030101010101" pitchFamily="2" charset="-122"/>
              </a:rPr>
              <a:t>Labor and management are negotiating over the amount of official time a union representative should receive and they can not agree. Management believes the representative should receive 10 hours a month and the union has proposed 20 hours. If this dispute is taken to the FSIP by either management or the union the FSIP will decide the issue. It could agree with management or the union or it could fashion a different resolution than proposed by either side. FSIP does not have authority to decide whether as a matter of law management has an obligation to negotiate over official time. That issue can only be resolved by the FLRA. </a:t>
            </a:r>
            <a:endParaRPr lang="en-US" altLang="en-US" sz="2400"/>
          </a:p>
        </p:txBody>
      </p:sp>
      <p:sp>
        <p:nvSpPr>
          <p:cNvPr id="2" name="Slide Number Placeholder 1">
            <a:extLst>
              <a:ext uri="{FF2B5EF4-FFF2-40B4-BE49-F238E27FC236}">
                <a16:creationId xmlns:a16="http://schemas.microsoft.com/office/drawing/2014/main" id="{7BA5D1C0-2B84-4698-ACE2-E1F5D61B66B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878B6BF-397E-42AA-B2FB-FF98C20A0116}" type="slidenum">
              <a:rPr lang="en-US" altLang="en-US" smtClean="0"/>
              <a:pPr>
                <a:defRPr/>
              </a:pPr>
              <a:t>72</a:t>
            </a:fld>
            <a:endParaRPr lang="en-US" altLang="en-US"/>
          </a:p>
        </p:txBody>
      </p:sp>
      <p:sp>
        <p:nvSpPr>
          <p:cNvPr id="5" name="Footer Placeholder 2">
            <a:extLst>
              <a:ext uri="{FF2B5EF4-FFF2-40B4-BE49-F238E27FC236}">
                <a16:creationId xmlns:a16="http://schemas.microsoft.com/office/drawing/2014/main" id="{D9647964-1193-4AC0-94B6-2D7DC5DD5F7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4F10-3354-4D39-B781-D6FB00B0561C}"/>
              </a:ext>
            </a:extLst>
          </p:cNvPr>
          <p:cNvSpPr>
            <a:spLocks noGrp="1"/>
          </p:cNvSpPr>
          <p:nvPr>
            <p:ph type="title"/>
          </p:nvPr>
        </p:nvSpPr>
        <p:spPr>
          <a:xfrm>
            <a:off x="0" y="0"/>
            <a:ext cx="9144000" cy="990600"/>
          </a:xfrm>
        </p:spPr>
        <p:txBody>
          <a:bodyPr>
            <a:normAutofit/>
          </a:bodyPr>
          <a:lstStyle/>
          <a:p>
            <a:pPr>
              <a:defRPr/>
            </a:pPr>
            <a:r>
              <a:rPr lang="en-US" sz="3200" dirty="0"/>
              <a:t>Agency Head Review and Ratification</a:t>
            </a:r>
          </a:p>
        </p:txBody>
      </p:sp>
      <p:sp>
        <p:nvSpPr>
          <p:cNvPr id="129027" name="Content Placeholder 2">
            <a:extLst>
              <a:ext uri="{FF2B5EF4-FFF2-40B4-BE49-F238E27FC236}">
                <a16:creationId xmlns:a16="http://schemas.microsoft.com/office/drawing/2014/main" id="{9DE6A84F-4D2F-4DDD-81A9-77A935C6A619}"/>
              </a:ext>
            </a:extLst>
          </p:cNvPr>
          <p:cNvSpPr>
            <a:spLocks noGrp="1" noChangeArrowheads="1"/>
          </p:cNvSpPr>
          <p:nvPr>
            <p:ph idx="1"/>
          </p:nvPr>
        </p:nvSpPr>
        <p:spPr>
          <a:xfrm>
            <a:off x="473075" y="1219200"/>
            <a:ext cx="8229600" cy="4800600"/>
          </a:xfrm>
        </p:spPr>
        <p:txBody>
          <a:bodyPr/>
          <a:lstStyle/>
          <a:p>
            <a:r>
              <a:rPr lang="en-US" altLang="en-US" sz="2000"/>
              <a:t>All contracts in Federal Sector must go for Agency Head review under 5 U.S.C 7114(c)</a:t>
            </a:r>
          </a:p>
          <a:p>
            <a:endParaRPr lang="en-US" altLang="en-US" sz="2000"/>
          </a:p>
          <a:p>
            <a:r>
              <a:rPr lang="en-US" altLang="en-US" sz="2000"/>
              <a:t>Review is to determine if agreement is in accordance with law, rule or regulation</a:t>
            </a:r>
          </a:p>
          <a:p>
            <a:endParaRPr lang="en-US" altLang="en-US" sz="2000"/>
          </a:p>
          <a:p>
            <a:r>
              <a:rPr lang="en-US" altLang="en-US" sz="2000"/>
              <a:t>Agency head may return contract as not approved with areas subject to being changed</a:t>
            </a:r>
          </a:p>
          <a:p>
            <a:endParaRPr lang="en-US" altLang="en-US" sz="2000"/>
          </a:p>
          <a:p>
            <a:r>
              <a:rPr lang="en-US" altLang="en-US" sz="2000"/>
              <a:t>Union constitutions and by-laws determine whether contract is subject to a vote of ratification by the membership.</a:t>
            </a:r>
          </a:p>
          <a:p>
            <a:endParaRPr lang="en-US" altLang="en-US" sz="2000"/>
          </a:p>
          <a:p>
            <a:r>
              <a:rPr lang="en-US" altLang="en-US" sz="2000"/>
              <a:t>If not ratified goes back for re-negotiation</a:t>
            </a:r>
          </a:p>
          <a:p>
            <a:endParaRPr lang="en-US" altLang="en-US"/>
          </a:p>
        </p:txBody>
      </p:sp>
      <p:sp>
        <p:nvSpPr>
          <p:cNvPr id="4" name="Slide Number Placeholder 3">
            <a:extLst>
              <a:ext uri="{FF2B5EF4-FFF2-40B4-BE49-F238E27FC236}">
                <a16:creationId xmlns:a16="http://schemas.microsoft.com/office/drawing/2014/main" id="{19B0527D-415D-4135-B972-3A6F59F4FF3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28DEAAC-ABD9-4664-A9BE-C1EBA62CB668}" type="slidenum">
              <a:rPr lang="en-US" altLang="en-US" smtClean="0"/>
              <a:pPr>
                <a:defRPr/>
              </a:pPr>
              <a:t>73</a:t>
            </a:fld>
            <a:endParaRPr lang="en-US" altLang="en-US"/>
          </a:p>
        </p:txBody>
      </p:sp>
      <p:sp>
        <p:nvSpPr>
          <p:cNvPr id="5" name="Footer Placeholder 2">
            <a:extLst>
              <a:ext uri="{FF2B5EF4-FFF2-40B4-BE49-F238E27FC236}">
                <a16:creationId xmlns:a16="http://schemas.microsoft.com/office/drawing/2014/main" id="{5646B46B-7075-4B9E-9B8D-7D4F5518D23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B717-DA30-419A-9BB0-69D249A80E68}"/>
              </a:ext>
            </a:extLst>
          </p:cNvPr>
          <p:cNvSpPr>
            <a:spLocks noGrp="1"/>
          </p:cNvSpPr>
          <p:nvPr>
            <p:ph type="title"/>
          </p:nvPr>
        </p:nvSpPr>
        <p:spPr>
          <a:xfrm>
            <a:off x="0" y="0"/>
            <a:ext cx="9144000" cy="1143000"/>
          </a:xfrm>
        </p:spPr>
        <p:txBody>
          <a:bodyPr/>
          <a:lstStyle/>
          <a:p>
            <a:pPr>
              <a:defRPr/>
            </a:pPr>
            <a:r>
              <a:rPr lang="en-US" dirty="0"/>
              <a:t>Limitations on Bargaining</a:t>
            </a:r>
          </a:p>
        </p:txBody>
      </p:sp>
      <p:sp>
        <p:nvSpPr>
          <p:cNvPr id="3" name="Content Placeholder 2">
            <a:extLst>
              <a:ext uri="{FF2B5EF4-FFF2-40B4-BE49-F238E27FC236}">
                <a16:creationId xmlns:a16="http://schemas.microsoft.com/office/drawing/2014/main" id="{817BF7CD-1B34-4F3E-98F0-BE94AEAA8C9D}"/>
              </a:ext>
            </a:extLst>
          </p:cNvPr>
          <p:cNvSpPr>
            <a:spLocks noGrp="1"/>
          </p:cNvSpPr>
          <p:nvPr>
            <p:ph idx="1"/>
          </p:nvPr>
        </p:nvSpPr>
        <p:spPr/>
        <p:txBody>
          <a:bodyPr/>
          <a:lstStyle/>
          <a:p>
            <a:pPr>
              <a:defRPr/>
            </a:pPr>
            <a:r>
              <a:rPr lang="en-US" sz="2400" dirty="0"/>
              <a:t>Federal Laws</a:t>
            </a:r>
          </a:p>
          <a:p>
            <a:pPr>
              <a:defRPr/>
            </a:pPr>
            <a:endParaRPr lang="en-US" sz="2400" dirty="0"/>
          </a:p>
          <a:p>
            <a:pPr>
              <a:defRPr/>
            </a:pPr>
            <a:r>
              <a:rPr lang="en-US" sz="2400" dirty="0"/>
              <a:t>Government wide rules and regulations</a:t>
            </a:r>
          </a:p>
          <a:p>
            <a:pPr>
              <a:defRPr/>
            </a:pPr>
            <a:endParaRPr lang="en-US" sz="2400" dirty="0"/>
          </a:p>
          <a:p>
            <a:pPr>
              <a:defRPr/>
            </a:pPr>
            <a:r>
              <a:rPr lang="en-US" sz="2400" dirty="0"/>
              <a:t>Agency Regulations for which there is a compelling need</a:t>
            </a:r>
          </a:p>
          <a:p>
            <a:pPr>
              <a:defRPr/>
            </a:pPr>
            <a:endParaRPr lang="en-US" sz="2400" dirty="0"/>
          </a:p>
          <a:p>
            <a:pPr>
              <a:defRPr/>
            </a:pPr>
            <a:r>
              <a:rPr lang="en-US" sz="2400" dirty="0"/>
              <a:t>Permissive subjects </a:t>
            </a:r>
          </a:p>
          <a:p>
            <a:pPr>
              <a:defRPr/>
            </a:pPr>
            <a:endParaRPr lang="en-US" sz="2400" dirty="0"/>
          </a:p>
          <a:p>
            <a:pPr>
              <a:defRPr/>
            </a:pPr>
            <a:r>
              <a:rPr lang="en-US" sz="2400" dirty="0"/>
              <a:t>Management Rights</a:t>
            </a:r>
          </a:p>
          <a:p>
            <a:pPr marL="0" indent="0">
              <a:buFontTx/>
              <a:buNone/>
              <a:defRPr/>
            </a:pPr>
            <a:endParaRPr lang="en-US" dirty="0"/>
          </a:p>
          <a:p>
            <a:pPr marL="0" indent="0">
              <a:buFontTx/>
              <a:buNone/>
              <a:defRPr/>
            </a:pPr>
            <a:endParaRPr lang="en-US" dirty="0"/>
          </a:p>
        </p:txBody>
      </p:sp>
      <p:sp>
        <p:nvSpPr>
          <p:cNvPr id="4" name="Slide Number Placeholder 3">
            <a:extLst>
              <a:ext uri="{FF2B5EF4-FFF2-40B4-BE49-F238E27FC236}">
                <a16:creationId xmlns:a16="http://schemas.microsoft.com/office/drawing/2014/main" id="{3275A76A-5262-4208-83E9-A46A5E41AC6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52E0C76-37EF-42EA-84A9-F83839C08370}" type="slidenum">
              <a:rPr lang="en-US" altLang="en-US" smtClean="0"/>
              <a:pPr>
                <a:defRPr/>
              </a:pPr>
              <a:t>74</a:t>
            </a:fld>
            <a:endParaRPr lang="en-US" altLang="en-US"/>
          </a:p>
        </p:txBody>
      </p:sp>
      <p:sp>
        <p:nvSpPr>
          <p:cNvPr id="5" name="Footer Placeholder 2">
            <a:extLst>
              <a:ext uri="{FF2B5EF4-FFF2-40B4-BE49-F238E27FC236}">
                <a16:creationId xmlns:a16="http://schemas.microsoft.com/office/drawing/2014/main" id="{949EC540-F590-4101-856A-63C5EE8B7DBA}"/>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A5183E1-B00B-4736-AA52-F38181C1BF3E}"/>
              </a:ext>
            </a:extLst>
          </p:cNvPr>
          <p:cNvSpPr>
            <a:spLocks noGrp="1" noChangeArrowheads="1"/>
          </p:cNvSpPr>
          <p:nvPr>
            <p:ph type="title"/>
          </p:nvPr>
        </p:nvSpPr>
        <p:spPr>
          <a:xfrm>
            <a:off x="0" y="0"/>
            <a:ext cx="9144000" cy="1143000"/>
          </a:xfrm>
        </p:spPr>
        <p:txBody>
          <a:bodyPr/>
          <a:lstStyle/>
          <a:p>
            <a:pPr eaLnBrk="1" hangingPunct="1">
              <a:defRPr/>
            </a:pPr>
            <a:r>
              <a:rPr lang="en-US" sz="3600" dirty="0"/>
              <a:t>Federal Law – Section 7103(a)(14)(c)</a:t>
            </a:r>
          </a:p>
        </p:txBody>
      </p:sp>
      <p:sp>
        <p:nvSpPr>
          <p:cNvPr id="131075" name="Rectangle 3">
            <a:extLst>
              <a:ext uri="{FF2B5EF4-FFF2-40B4-BE49-F238E27FC236}">
                <a16:creationId xmlns:a16="http://schemas.microsoft.com/office/drawing/2014/main" id="{21F652B1-8249-4DAD-BDA2-EDC5FE87395B}"/>
              </a:ext>
            </a:extLst>
          </p:cNvPr>
          <p:cNvSpPr>
            <a:spLocks noGrp="1" noChangeArrowheads="1"/>
          </p:cNvSpPr>
          <p:nvPr>
            <p:ph type="body" idx="1"/>
          </p:nvPr>
        </p:nvSpPr>
        <p:spPr>
          <a:xfrm>
            <a:off x="304800" y="1600200"/>
            <a:ext cx="8458200" cy="4495800"/>
          </a:xfrm>
        </p:spPr>
        <p:txBody>
          <a:bodyPr/>
          <a:lstStyle/>
          <a:p>
            <a:pPr eaLnBrk="1" hangingPunct="1"/>
            <a:r>
              <a:rPr lang="en-US" altLang="en-US" sz="2800"/>
              <a:t>Where law specifically provides for a matter it is not a condition of employment subject to bargaining </a:t>
            </a:r>
          </a:p>
          <a:p>
            <a:pPr eaLnBrk="1" hangingPunct="1"/>
            <a:endParaRPr lang="en-US" altLang="en-US" sz="2800"/>
          </a:p>
          <a:p>
            <a:pPr lvl="1" eaLnBrk="1" hangingPunct="1"/>
            <a:r>
              <a:rPr lang="en-US" altLang="en-US" sz="2400"/>
              <a:t>Mere reference to a matter in a law not sufficient</a:t>
            </a:r>
          </a:p>
          <a:p>
            <a:pPr lvl="1" eaLnBrk="1" hangingPunct="1"/>
            <a:r>
              <a:rPr lang="en-US" altLang="en-US" sz="2400"/>
              <a:t>Statute may be specific as to some matter, but not as to others</a:t>
            </a:r>
          </a:p>
          <a:p>
            <a:pPr lvl="1" eaLnBrk="1" hangingPunct="1"/>
            <a:r>
              <a:rPr lang="en-US" altLang="en-US" sz="2400"/>
              <a:t>Specifically provided for means agency has no discretion</a:t>
            </a:r>
          </a:p>
        </p:txBody>
      </p:sp>
      <p:sp>
        <p:nvSpPr>
          <p:cNvPr id="2" name="Slide Number Placeholder 1">
            <a:extLst>
              <a:ext uri="{FF2B5EF4-FFF2-40B4-BE49-F238E27FC236}">
                <a16:creationId xmlns:a16="http://schemas.microsoft.com/office/drawing/2014/main" id="{95FD51F9-A264-47F2-AFDB-816E3625CA2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74F129A-8120-4623-AF19-116E64A9C118}" type="slidenum">
              <a:rPr lang="en-US" altLang="en-US" smtClean="0"/>
              <a:pPr>
                <a:defRPr/>
              </a:pPr>
              <a:t>75</a:t>
            </a:fld>
            <a:endParaRPr lang="en-US" altLang="en-US"/>
          </a:p>
        </p:txBody>
      </p:sp>
      <p:sp>
        <p:nvSpPr>
          <p:cNvPr id="5" name="Footer Placeholder 2">
            <a:extLst>
              <a:ext uri="{FF2B5EF4-FFF2-40B4-BE49-F238E27FC236}">
                <a16:creationId xmlns:a16="http://schemas.microsoft.com/office/drawing/2014/main" id="{832A7C1A-CDA4-4696-86F7-AB6FE0D8476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11DCE23-5B34-47B7-8CEC-458B6DAF43B8}"/>
              </a:ext>
            </a:extLst>
          </p:cNvPr>
          <p:cNvSpPr>
            <a:spLocks noGrp="1" noChangeArrowheads="1"/>
          </p:cNvSpPr>
          <p:nvPr>
            <p:ph type="title"/>
          </p:nvPr>
        </p:nvSpPr>
        <p:spPr>
          <a:xfrm>
            <a:off x="0" y="0"/>
            <a:ext cx="9144000" cy="1371600"/>
          </a:xfrm>
        </p:spPr>
        <p:txBody>
          <a:bodyPr/>
          <a:lstStyle/>
          <a:p>
            <a:pPr eaLnBrk="1" hangingPunct="1">
              <a:defRPr/>
            </a:pPr>
            <a:r>
              <a:rPr lang="en-US" sz="3200" dirty="0"/>
              <a:t>Summary of Limitations on Bargaining over Federal Laws</a:t>
            </a:r>
            <a:endParaRPr lang="en-US" sz="4000" dirty="0"/>
          </a:p>
        </p:txBody>
      </p:sp>
      <p:sp>
        <p:nvSpPr>
          <p:cNvPr id="133123" name="Rectangle 3">
            <a:extLst>
              <a:ext uri="{FF2B5EF4-FFF2-40B4-BE49-F238E27FC236}">
                <a16:creationId xmlns:a16="http://schemas.microsoft.com/office/drawing/2014/main" id="{33B599E1-A04B-4415-8B32-D0B1256F7196}"/>
              </a:ext>
            </a:extLst>
          </p:cNvPr>
          <p:cNvSpPr>
            <a:spLocks noGrp="1" noChangeArrowheads="1"/>
          </p:cNvSpPr>
          <p:nvPr>
            <p:ph type="body" idx="1"/>
          </p:nvPr>
        </p:nvSpPr>
        <p:spPr>
          <a:xfrm>
            <a:off x="457200" y="1600200"/>
            <a:ext cx="8229600" cy="4449763"/>
          </a:xfrm>
        </p:spPr>
        <p:txBody>
          <a:bodyPr/>
          <a:lstStyle/>
          <a:p>
            <a:pPr eaLnBrk="1" hangingPunct="1">
              <a:lnSpc>
                <a:spcPct val="80000"/>
              </a:lnSpc>
            </a:pPr>
            <a:r>
              <a:rPr lang="en-US" altLang="en-US" sz="1800"/>
              <a:t>Where law SPECIFICALLY PROVIDES FOR A MATTER – IT IS NOT A CONDITION OF EMPLOYMENT</a:t>
            </a:r>
          </a:p>
          <a:p>
            <a:pPr eaLnBrk="1" hangingPunct="1">
              <a:lnSpc>
                <a:spcPct val="80000"/>
              </a:lnSpc>
            </a:pPr>
            <a:endParaRPr lang="en-US" altLang="en-US" sz="1800"/>
          </a:p>
          <a:p>
            <a:pPr eaLnBrk="1" hangingPunct="1">
              <a:lnSpc>
                <a:spcPct val="80000"/>
              </a:lnSpc>
            </a:pPr>
            <a:r>
              <a:rPr lang="en-US" altLang="en-US" sz="1800"/>
              <a:t>Where agency had DISCRETION in law or regulation and it is OBLIGATED TO exercise that discretion through BARGAINING</a:t>
            </a:r>
          </a:p>
          <a:p>
            <a:pPr eaLnBrk="1" hangingPunct="1">
              <a:lnSpc>
                <a:spcPct val="80000"/>
              </a:lnSpc>
            </a:pPr>
            <a:endParaRPr lang="en-US" altLang="en-US" sz="1800"/>
          </a:p>
          <a:p>
            <a:pPr eaLnBrk="1" hangingPunct="1">
              <a:lnSpc>
                <a:spcPct val="80000"/>
              </a:lnSpc>
            </a:pPr>
            <a:r>
              <a:rPr lang="en-US" altLang="en-US" sz="1800"/>
              <a:t>Where law or regulation REQUIRES A CASE-BY-CASE DETERMINATION as to whether a standard has been met, a blanket proposal is OUTSIDE DUTY TO BARGAIN</a:t>
            </a:r>
          </a:p>
          <a:p>
            <a:pPr eaLnBrk="1" hangingPunct="1">
              <a:lnSpc>
                <a:spcPct val="80000"/>
              </a:lnSpc>
            </a:pPr>
            <a:endParaRPr lang="en-US" altLang="en-US" sz="1800"/>
          </a:p>
          <a:p>
            <a:pPr eaLnBrk="1" hangingPunct="1">
              <a:lnSpc>
                <a:spcPct val="80000"/>
              </a:lnSpc>
            </a:pPr>
            <a:r>
              <a:rPr lang="en-US" altLang="en-US" sz="1800"/>
              <a:t>Where law or regulation states an EXPRESS STANDARD governing exercise of an agency’s authority and a PROPOSAL EXPANDS OR CONTRACTS that standard, it is OUTSIDE DUTY TO BARGAIN</a:t>
            </a:r>
          </a:p>
          <a:p>
            <a:pPr eaLnBrk="1" hangingPunct="1">
              <a:lnSpc>
                <a:spcPct val="80000"/>
              </a:lnSpc>
            </a:pPr>
            <a:endParaRPr lang="en-US" altLang="en-US" sz="1800"/>
          </a:p>
          <a:p>
            <a:pPr eaLnBrk="1" hangingPunct="1">
              <a:lnSpc>
                <a:spcPct val="80000"/>
              </a:lnSpc>
            </a:pPr>
            <a:r>
              <a:rPr lang="en-US" altLang="en-US" sz="1800"/>
              <a:t>Where proposal PRECLUDES an agency from doing something it is required to do, it is OUTSIDE DUTY TO BARGAIN</a:t>
            </a:r>
          </a:p>
        </p:txBody>
      </p:sp>
      <p:sp>
        <p:nvSpPr>
          <p:cNvPr id="2" name="Slide Number Placeholder 1">
            <a:extLst>
              <a:ext uri="{FF2B5EF4-FFF2-40B4-BE49-F238E27FC236}">
                <a16:creationId xmlns:a16="http://schemas.microsoft.com/office/drawing/2014/main" id="{BD2F7355-3EF8-4700-BD42-59290F48CB3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D677D06-E97D-4C7D-884C-468E248D0F50}" type="slidenum">
              <a:rPr lang="en-US" altLang="en-US" smtClean="0"/>
              <a:pPr>
                <a:defRPr/>
              </a:pPr>
              <a:t>76</a:t>
            </a:fld>
            <a:endParaRPr lang="en-US" altLang="en-US"/>
          </a:p>
        </p:txBody>
      </p:sp>
      <p:sp>
        <p:nvSpPr>
          <p:cNvPr id="5" name="Footer Placeholder 2">
            <a:extLst>
              <a:ext uri="{FF2B5EF4-FFF2-40B4-BE49-F238E27FC236}">
                <a16:creationId xmlns:a16="http://schemas.microsoft.com/office/drawing/2014/main" id="{DF9F78BB-B9EC-4163-A82A-2F1AACA17AC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F3B16BB-F3A9-4FAB-815C-56D3AF3508ED}"/>
              </a:ext>
            </a:extLst>
          </p:cNvPr>
          <p:cNvSpPr>
            <a:spLocks noGrp="1" noChangeArrowheads="1"/>
          </p:cNvSpPr>
          <p:nvPr>
            <p:ph type="title"/>
          </p:nvPr>
        </p:nvSpPr>
        <p:spPr>
          <a:xfrm>
            <a:off x="0" y="139700"/>
            <a:ext cx="9144000" cy="1143000"/>
          </a:xfrm>
        </p:spPr>
        <p:txBody>
          <a:bodyPr/>
          <a:lstStyle/>
          <a:p>
            <a:pPr eaLnBrk="1" hangingPunct="1">
              <a:defRPr/>
            </a:pPr>
            <a:r>
              <a:rPr lang="en-US" sz="3600" dirty="0"/>
              <a:t>Government Wide Rules and Regulations</a:t>
            </a:r>
          </a:p>
        </p:txBody>
      </p:sp>
      <p:sp>
        <p:nvSpPr>
          <p:cNvPr id="135171" name="Rectangle 3">
            <a:extLst>
              <a:ext uri="{FF2B5EF4-FFF2-40B4-BE49-F238E27FC236}">
                <a16:creationId xmlns:a16="http://schemas.microsoft.com/office/drawing/2014/main" id="{FAB5490B-DDE3-4497-A2B2-3A58A3774D5A}"/>
              </a:ext>
            </a:extLst>
          </p:cNvPr>
          <p:cNvSpPr>
            <a:spLocks noGrp="1" noChangeArrowheads="1"/>
          </p:cNvSpPr>
          <p:nvPr>
            <p:ph type="body" idx="1"/>
          </p:nvPr>
        </p:nvSpPr>
        <p:spPr>
          <a:xfrm>
            <a:off x="76200" y="1924050"/>
            <a:ext cx="8610600" cy="4324350"/>
          </a:xfrm>
        </p:spPr>
        <p:txBody>
          <a:bodyPr/>
          <a:lstStyle/>
          <a:p>
            <a:pPr eaLnBrk="1" hangingPunct="1"/>
            <a:endParaRPr lang="en-US" altLang="en-US" sz="2400"/>
          </a:p>
          <a:p>
            <a:pPr lvl="1" eaLnBrk="1" hangingPunct="1"/>
            <a:r>
              <a:rPr lang="en-US" altLang="en-US" sz="2400"/>
              <a:t>Regulations and official declarations of policy which apply to the Federal Civilian Workforce as a whole and are binding on Federal agencies and officials.</a:t>
            </a:r>
          </a:p>
          <a:p>
            <a:pPr lvl="1" eaLnBrk="1" hangingPunct="1"/>
            <a:endParaRPr lang="en-US" altLang="en-US" sz="2400"/>
          </a:p>
          <a:p>
            <a:pPr lvl="1" eaLnBrk="1" hangingPunct="1"/>
            <a:r>
              <a:rPr lang="en-US" altLang="en-US" sz="2400"/>
              <a:t>A regulation which is generally applicable throughout the Federal government as opposed to applying to every Federal employee.</a:t>
            </a:r>
          </a:p>
        </p:txBody>
      </p:sp>
      <p:sp>
        <p:nvSpPr>
          <p:cNvPr id="2" name="Slide Number Placeholder 1">
            <a:extLst>
              <a:ext uri="{FF2B5EF4-FFF2-40B4-BE49-F238E27FC236}">
                <a16:creationId xmlns:a16="http://schemas.microsoft.com/office/drawing/2014/main" id="{F06E0614-9900-4604-82EE-6CF81D2F633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8ABDBD0-8F6C-4E4E-9E66-D99E473B7A98}" type="slidenum">
              <a:rPr lang="en-US" altLang="en-US" smtClean="0"/>
              <a:pPr>
                <a:defRPr/>
              </a:pPr>
              <a:t>77</a:t>
            </a:fld>
            <a:endParaRPr lang="en-US" altLang="en-US"/>
          </a:p>
        </p:txBody>
      </p:sp>
      <p:sp>
        <p:nvSpPr>
          <p:cNvPr id="5" name="Footer Placeholder 2">
            <a:extLst>
              <a:ext uri="{FF2B5EF4-FFF2-40B4-BE49-F238E27FC236}">
                <a16:creationId xmlns:a16="http://schemas.microsoft.com/office/drawing/2014/main" id="{A08FD57A-7BA8-4AA1-B05E-C3F1D7034BE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9E889D1-AF56-42E4-9E30-EB3D6EC3AE72}"/>
              </a:ext>
            </a:extLst>
          </p:cNvPr>
          <p:cNvSpPr>
            <a:spLocks noGrp="1" noChangeArrowheads="1"/>
          </p:cNvSpPr>
          <p:nvPr>
            <p:ph type="title"/>
          </p:nvPr>
        </p:nvSpPr>
        <p:spPr>
          <a:xfrm>
            <a:off x="0" y="76200"/>
            <a:ext cx="9144000" cy="1143000"/>
          </a:xfrm>
        </p:spPr>
        <p:txBody>
          <a:bodyPr/>
          <a:lstStyle/>
          <a:p>
            <a:pPr eaLnBrk="1" hangingPunct="1">
              <a:defRPr/>
            </a:pPr>
            <a:r>
              <a:rPr lang="en-US" sz="3600" dirty="0"/>
              <a:t>Examples of Government Wide</a:t>
            </a:r>
            <a:br>
              <a:rPr lang="en-US" sz="3600" dirty="0"/>
            </a:br>
            <a:r>
              <a:rPr lang="en-US" sz="3600" dirty="0"/>
              <a:t>Regulations Limitations</a:t>
            </a:r>
          </a:p>
        </p:txBody>
      </p:sp>
      <p:sp>
        <p:nvSpPr>
          <p:cNvPr id="137219" name="Rectangle 3">
            <a:extLst>
              <a:ext uri="{FF2B5EF4-FFF2-40B4-BE49-F238E27FC236}">
                <a16:creationId xmlns:a16="http://schemas.microsoft.com/office/drawing/2014/main" id="{FCDCB6D7-8F7A-4B0C-9E4F-107CF27A1FCC}"/>
              </a:ext>
            </a:extLst>
          </p:cNvPr>
          <p:cNvSpPr>
            <a:spLocks noGrp="1" noChangeArrowheads="1"/>
          </p:cNvSpPr>
          <p:nvPr>
            <p:ph type="body" idx="1"/>
          </p:nvPr>
        </p:nvSpPr>
        <p:spPr>
          <a:xfrm>
            <a:off x="457200" y="1676400"/>
            <a:ext cx="8229600" cy="4267200"/>
          </a:xfrm>
        </p:spPr>
        <p:txBody>
          <a:bodyPr/>
          <a:lstStyle/>
          <a:p>
            <a:pPr eaLnBrk="1" hangingPunct="1"/>
            <a:r>
              <a:rPr lang="en-US" altLang="en-US" sz="2400"/>
              <a:t>EEOC Regulations</a:t>
            </a:r>
          </a:p>
          <a:p>
            <a:pPr eaLnBrk="1" hangingPunct="1"/>
            <a:endParaRPr lang="en-US" altLang="en-US" sz="1600"/>
          </a:p>
          <a:p>
            <a:pPr eaLnBrk="1" hangingPunct="1"/>
            <a:r>
              <a:rPr lang="en-US" altLang="en-US" sz="2400"/>
              <a:t>Office of Government Ethics Regulations </a:t>
            </a:r>
          </a:p>
          <a:p>
            <a:pPr lvl="1" eaLnBrk="1" hangingPunct="1"/>
            <a:r>
              <a:rPr lang="en-US" altLang="en-US" sz="2400"/>
              <a:t>5 CFR 2600</a:t>
            </a:r>
          </a:p>
          <a:p>
            <a:pPr lvl="1" eaLnBrk="1" hangingPunct="1"/>
            <a:endParaRPr lang="en-US" altLang="en-US" sz="1600"/>
          </a:p>
          <a:p>
            <a:pPr eaLnBrk="1" hangingPunct="1"/>
            <a:r>
              <a:rPr lang="en-US" altLang="en-US" sz="2400"/>
              <a:t>Office of Personnel Management Regulations</a:t>
            </a:r>
          </a:p>
          <a:p>
            <a:pPr eaLnBrk="1" hangingPunct="1"/>
            <a:endParaRPr lang="en-US" altLang="en-US" sz="1600"/>
          </a:p>
          <a:p>
            <a:pPr eaLnBrk="1" hangingPunct="1"/>
            <a:r>
              <a:rPr lang="en-US" altLang="en-US" sz="2400"/>
              <a:t>Office of Management and Budget Circulars</a:t>
            </a:r>
          </a:p>
          <a:p>
            <a:pPr eaLnBrk="1" hangingPunct="1"/>
            <a:endParaRPr lang="en-US" altLang="en-US" sz="1600"/>
          </a:p>
          <a:p>
            <a:pPr eaLnBrk="1" hangingPunct="1"/>
            <a:r>
              <a:rPr lang="en-US" altLang="en-US" sz="2400"/>
              <a:t>Federal Travel Regulations</a:t>
            </a:r>
          </a:p>
        </p:txBody>
      </p:sp>
      <p:sp>
        <p:nvSpPr>
          <p:cNvPr id="2" name="Slide Number Placeholder 1">
            <a:extLst>
              <a:ext uri="{FF2B5EF4-FFF2-40B4-BE49-F238E27FC236}">
                <a16:creationId xmlns:a16="http://schemas.microsoft.com/office/drawing/2014/main" id="{DDE15023-8516-416C-AE1C-7DD426EEC94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097FC07-FFAA-4FC0-BD0C-DDEB241C1663}" type="slidenum">
              <a:rPr lang="en-US" altLang="en-US" smtClean="0"/>
              <a:pPr>
                <a:defRPr/>
              </a:pPr>
              <a:t>78</a:t>
            </a:fld>
            <a:endParaRPr lang="en-US" altLang="en-US"/>
          </a:p>
        </p:txBody>
      </p:sp>
      <p:sp>
        <p:nvSpPr>
          <p:cNvPr id="5" name="Footer Placeholder 2">
            <a:extLst>
              <a:ext uri="{FF2B5EF4-FFF2-40B4-BE49-F238E27FC236}">
                <a16:creationId xmlns:a16="http://schemas.microsoft.com/office/drawing/2014/main" id="{6482EB71-FC22-4070-A26D-2EF3A12B9C47}"/>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A889873-7583-47C1-9681-C5E6C5DB8214}"/>
              </a:ext>
            </a:extLst>
          </p:cNvPr>
          <p:cNvSpPr>
            <a:spLocks noGrp="1" noChangeArrowheads="1"/>
          </p:cNvSpPr>
          <p:nvPr>
            <p:ph type="title"/>
          </p:nvPr>
        </p:nvSpPr>
        <p:spPr/>
        <p:txBody>
          <a:bodyPr/>
          <a:lstStyle/>
          <a:p>
            <a:pPr eaLnBrk="1" hangingPunct="1">
              <a:defRPr/>
            </a:pPr>
            <a:r>
              <a:rPr lang="en-US" sz="3600"/>
              <a:t>Limitation on the Scope of Bargaining Agency Regulations - §7117(a)(1)(2)</a:t>
            </a:r>
          </a:p>
        </p:txBody>
      </p:sp>
      <p:sp>
        <p:nvSpPr>
          <p:cNvPr id="139267" name="Rectangle 3">
            <a:extLst>
              <a:ext uri="{FF2B5EF4-FFF2-40B4-BE49-F238E27FC236}">
                <a16:creationId xmlns:a16="http://schemas.microsoft.com/office/drawing/2014/main" id="{2F24EFD6-85C5-45B7-899E-01B3AAFCEAD8}"/>
              </a:ext>
            </a:extLst>
          </p:cNvPr>
          <p:cNvSpPr>
            <a:spLocks noGrp="1" noChangeArrowheads="1"/>
          </p:cNvSpPr>
          <p:nvPr>
            <p:ph type="body" idx="1"/>
          </p:nvPr>
        </p:nvSpPr>
        <p:spPr>
          <a:xfrm>
            <a:off x="457200" y="1981200"/>
            <a:ext cx="8229600" cy="4114800"/>
          </a:xfrm>
        </p:spPr>
        <p:txBody>
          <a:bodyPr/>
          <a:lstStyle/>
          <a:p>
            <a:pPr eaLnBrk="1" hangingPunct="1">
              <a:lnSpc>
                <a:spcPct val="90000"/>
              </a:lnSpc>
            </a:pPr>
            <a:r>
              <a:rPr lang="en-US" altLang="en-US" sz="2400"/>
              <a:t>The duty to bargain extends to agency regulations unless there is a COMPELLING NEED for the regulation.</a:t>
            </a:r>
          </a:p>
          <a:p>
            <a:pPr eaLnBrk="1" hangingPunct="1">
              <a:lnSpc>
                <a:spcPct val="90000"/>
              </a:lnSpc>
            </a:pPr>
            <a:endParaRPr lang="en-US" altLang="en-US" sz="1600"/>
          </a:p>
          <a:p>
            <a:pPr eaLnBrk="1" hangingPunct="1">
              <a:lnSpc>
                <a:spcPct val="90000"/>
              </a:lnSpc>
            </a:pPr>
            <a:r>
              <a:rPr lang="en-US" altLang="en-US" sz="2400"/>
              <a:t>To prove compelling need an agency must:</a:t>
            </a:r>
          </a:p>
          <a:p>
            <a:pPr lvl="1" eaLnBrk="1" hangingPunct="1">
              <a:lnSpc>
                <a:spcPct val="90000"/>
              </a:lnSpc>
            </a:pPr>
            <a:r>
              <a:rPr lang="en-US" altLang="en-US" sz="2400"/>
              <a:t>Identify a specific agency-wide regulation,</a:t>
            </a:r>
          </a:p>
          <a:p>
            <a:pPr lvl="1" eaLnBrk="1" hangingPunct="1">
              <a:lnSpc>
                <a:spcPct val="90000"/>
              </a:lnSpc>
            </a:pPr>
            <a:r>
              <a:rPr lang="en-US" altLang="en-US" sz="2400"/>
              <a:t>Show there’s a conflict between its regulation and the union’s proposal, and</a:t>
            </a:r>
          </a:p>
          <a:p>
            <a:pPr lvl="1" eaLnBrk="1" hangingPunct="1">
              <a:lnSpc>
                <a:spcPct val="90000"/>
              </a:lnSpc>
            </a:pPr>
            <a:r>
              <a:rPr lang="en-US" altLang="en-US" sz="2400"/>
              <a:t>Demonstrate its regulation meets compelling need criteria of §2424.11 of the regulations.</a:t>
            </a:r>
          </a:p>
        </p:txBody>
      </p:sp>
      <p:sp>
        <p:nvSpPr>
          <p:cNvPr id="2" name="Slide Number Placeholder 1">
            <a:extLst>
              <a:ext uri="{FF2B5EF4-FFF2-40B4-BE49-F238E27FC236}">
                <a16:creationId xmlns:a16="http://schemas.microsoft.com/office/drawing/2014/main" id="{EB81E43F-4ADF-4F34-B73F-F249958EC3E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BC422D0-DAB5-4B8A-A61A-68AE8DF418E6}" type="slidenum">
              <a:rPr lang="en-US" altLang="en-US" smtClean="0"/>
              <a:pPr>
                <a:defRPr/>
              </a:pPr>
              <a:t>79</a:t>
            </a:fld>
            <a:endParaRPr lang="en-US" altLang="en-US"/>
          </a:p>
        </p:txBody>
      </p:sp>
      <p:sp>
        <p:nvSpPr>
          <p:cNvPr id="5" name="Footer Placeholder 2">
            <a:extLst>
              <a:ext uri="{FF2B5EF4-FFF2-40B4-BE49-F238E27FC236}">
                <a16:creationId xmlns:a16="http://schemas.microsoft.com/office/drawing/2014/main" id="{9FF45FA2-744B-45C8-89F0-C53490C88D7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A9D5-D522-4F9E-B46C-A5EB668BC703}"/>
              </a:ext>
            </a:extLst>
          </p:cNvPr>
          <p:cNvSpPr>
            <a:spLocks noGrp="1"/>
          </p:cNvSpPr>
          <p:nvPr>
            <p:ph type="title"/>
          </p:nvPr>
        </p:nvSpPr>
        <p:spPr/>
        <p:txBody>
          <a:bodyPr/>
          <a:lstStyle/>
          <a:p>
            <a:pPr>
              <a:defRPr/>
            </a:pPr>
            <a:r>
              <a:rPr lang="en-US" dirty="0"/>
              <a:t>Must Know the Law</a:t>
            </a:r>
          </a:p>
        </p:txBody>
      </p:sp>
      <p:sp>
        <p:nvSpPr>
          <p:cNvPr id="3" name="Content Placeholder 2">
            <a:extLst>
              <a:ext uri="{FF2B5EF4-FFF2-40B4-BE49-F238E27FC236}">
                <a16:creationId xmlns:a16="http://schemas.microsoft.com/office/drawing/2014/main" id="{B13FB691-ACD6-4806-91B5-5DEF3CE25714}"/>
              </a:ext>
            </a:extLst>
          </p:cNvPr>
          <p:cNvSpPr>
            <a:spLocks noGrp="1"/>
          </p:cNvSpPr>
          <p:nvPr>
            <p:ph idx="1"/>
          </p:nvPr>
        </p:nvSpPr>
        <p:spPr>
          <a:xfrm>
            <a:off x="381000" y="1600200"/>
            <a:ext cx="8534400" cy="4495800"/>
          </a:xfrm>
        </p:spPr>
        <p:txBody>
          <a:bodyPr/>
          <a:lstStyle/>
          <a:p>
            <a:pPr>
              <a:defRPr/>
            </a:pPr>
            <a:r>
              <a:rPr lang="en-US" sz="2800" dirty="0"/>
              <a:t>Rules of when you can bargain – Duty to Bargain</a:t>
            </a:r>
          </a:p>
          <a:p>
            <a:pPr>
              <a:defRPr/>
            </a:pPr>
            <a:endParaRPr lang="en-US" sz="1600" dirty="0"/>
          </a:p>
          <a:p>
            <a:pPr>
              <a:defRPr/>
            </a:pPr>
            <a:r>
              <a:rPr lang="en-US" sz="2800" dirty="0"/>
              <a:t>Negotiability Rules concerning what you can bargain about – Scope of Bargaining </a:t>
            </a:r>
          </a:p>
          <a:p>
            <a:pPr>
              <a:defRPr/>
            </a:pPr>
            <a:endParaRPr lang="en-US" sz="1600" dirty="0"/>
          </a:p>
          <a:p>
            <a:pPr>
              <a:defRPr/>
            </a:pPr>
            <a:r>
              <a:rPr lang="en-US" sz="2800" dirty="0"/>
              <a:t>Rules on mid term bargaining</a:t>
            </a:r>
          </a:p>
          <a:p>
            <a:pPr>
              <a:defRPr/>
            </a:pPr>
            <a:endParaRPr lang="en-US" sz="1600" dirty="0"/>
          </a:p>
          <a:p>
            <a:pPr>
              <a:defRPr/>
            </a:pPr>
            <a:r>
              <a:rPr lang="en-US" sz="2800" dirty="0"/>
              <a:t>Rules on what information can be requested and how to make valid request</a:t>
            </a:r>
          </a:p>
          <a:p>
            <a:pPr>
              <a:defRPr/>
            </a:pPr>
            <a:endParaRPr lang="en-US" dirty="0"/>
          </a:p>
          <a:p>
            <a:pPr>
              <a:defRPr/>
            </a:pPr>
            <a:endParaRPr lang="en-US" dirty="0"/>
          </a:p>
          <a:p>
            <a:pPr marL="0" indent="0">
              <a:buFontTx/>
              <a:buNone/>
              <a:defRPr/>
            </a:pPr>
            <a:endParaRPr lang="en-US" dirty="0"/>
          </a:p>
        </p:txBody>
      </p:sp>
      <p:sp>
        <p:nvSpPr>
          <p:cNvPr id="4" name="Slide Number Placeholder 3">
            <a:extLst>
              <a:ext uri="{FF2B5EF4-FFF2-40B4-BE49-F238E27FC236}">
                <a16:creationId xmlns:a16="http://schemas.microsoft.com/office/drawing/2014/main" id="{9E40CCB6-3450-40ED-A400-7865B82816D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EEF1DB1-FD42-48AE-9629-9B40B6DA3F44}" type="slidenum">
              <a:rPr lang="en-US" altLang="en-US" smtClean="0"/>
              <a:pPr>
                <a:defRPr/>
              </a:pPr>
              <a:t>8</a:t>
            </a:fld>
            <a:endParaRPr lang="en-US" altLang="en-US"/>
          </a:p>
        </p:txBody>
      </p:sp>
      <p:sp>
        <p:nvSpPr>
          <p:cNvPr id="5" name="Footer Placeholder 2">
            <a:extLst>
              <a:ext uri="{FF2B5EF4-FFF2-40B4-BE49-F238E27FC236}">
                <a16:creationId xmlns:a16="http://schemas.microsoft.com/office/drawing/2014/main" id="{FA4401A7-34A7-4F8F-9097-5523CC5B921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718637E-D104-4CB7-A6B0-2A7446C07308}"/>
              </a:ext>
            </a:extLst>
          </p:cNvPr>
          <p:cNvSpPr>
            <a:spLocks noGrp="1" noChangeArrowheads="1"/>
          </p:cNvSpPr>
          <p:nvPr>
            <p:ph type="title"/>
          </p:nvPr>
        </p:nvSpPr>
        <p:spPr>
          <a:xfrm>
            <a:off x="0" y="28575"/>
            <a:ext cx="9144000" cy="1143000"/>
          </a:xfrm>
        </p:spPr>
        <p:txBody>
          <a:bodyPr/>
          <a:lstStyle/>
          <a:p>
            <a:pPr eaLnBrk="1" hangingPunct="1">
              <a:defRPr/>
            </a:pPr>
            <a:r>
              <a:rPr lang="en-US" sz="4000" dirty="0"/>
              <a:t>Compelling Need Criteria</a:t>
            </a:r>
          </a:p>
        </p:txBody>
      </p:sp>
      <p:sp>
        <p:nvSpPr>
          <p:cNvPr id="141315" name="Rectangle 3">
            <a:extLst>
              <a:ext uri="{FF2B5EF4-FFF2-40B4-BE49-F238E27FC236}">
                <a16:creationId xmlns:a16="http://schemas.microsoft.com/office/drawing/2014/main" id="{ABB249CB-AAB5-4ECE-8CAB-4F7C4B004B0F}"/>
              </a:ext>
            </a:extLst>
          </p:cNvPr>
          <p:cNvSpPr>
            <a:spLocks noGrp="1" noChangeArrowheads="1"/>
          </p:cNvSpPr>
          <p:nvPr>
            <p:ph type="body" idx="1"/>
          </p:nvPr>
        </p:nvSpPr>
        <p:spPr/>
        <p:txBody>
          <a:bodyPr/>
          <a:lstStyle/>
          <a:p>
            <a:pPr eaLnBrk="1" hangingPunct="1"/>
            <a:r>
              <a:rPr lang="en-US" altLang="en-US" sz="2400"/>
              <a:t>Agency regulations meets one or more of the following COMPELLING NEED CRITERIA:</a:t>
            </a:r>
          </a:p>
          <a:p>
            <a:pPr lvl="1" eaLnBrk="1" hangingPunct="1"/>
            <a:r>
              <a:rPr lang="en-US" altLang="en-US" sz="2200"/>
              <a:t>Rule or regulation is ESSENTIAL as distinguished from helpful or desirable to accomplishment of mission.</a:t>
            </a:r>
          </a:p>
          <a:p>
            <a:pPr lvl="1" eaLnBrk="1" hangingPunct="1"/>
            <a:r>
              <a:rPr lang="en-US" altLang="en-US" sz="2200"/>
              <a:t>Rule or regulation is necessary to insure maintenance of merit principles.</a:t>
            </a:r>
          </a:p>
          <a:p>
            <a:pPr lvl="1" eaLnBrk="1" hangingPunct="1"/>
            <a:r>
              <a:rPr lang="en-US" altLang="en-US" sz="2200"/>
              <a:t>Rule or regulation implements mandate to Agency of Primary National Subdivision which implementation is non-discretionary in nature.</a:t>
            </a:r>
          </a:p>
          <a:p>
            <a:pPr eaLnBrk="1" hangingPunct="1">
              <a:spcBef>
                <a:spcPct val="50000"/>
              </a:spcBef>
            </a:pPr>
            <a:r>
              <a:rPr lang="en-US" altLang="en-US" sz="2400"/>
              <a:t>See §2424.11 of FLRA Rules and Regulations</a:t>
            </a:r>
          </a:p>
        </p:txBody>
      </p:sp>
      <p:sp>
        <p:nvSpPr>
          <p:cNvPr id="2" name="Slide Number Placeholder 1">
            <a:extLst>
              <a:ext uri="{FF2B5EF4-FFF2-40B4-BE49-F238E27FC236}">
                <a16:creationId xmlns:a16="http://schemas.microsoft.com/office/drawing/2014/main" id="{4D92B1FF-B3EB-4C07-8A4F-363A7913A72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BA8B7C5-AC65-42E8-9F3F-EB28C1E8845C}" type="slidenum">
              <a:rPr lang="en-US" altLang="en-US" smtClean="0"/>
              <a:pPr>
                <a:defRPr/>
              </a:pPr>
              <a:t>80</a:t>
            </a:fld>
            <a:endParaRPr lang="en-US" altLang="en-US"/>
          </a:p>
        </p:txBody>
      </p:sp>
      <p:sp>
        <p:nvSpPr>
          <p:cNvPr id="5" name="Footer Placeholder 2">
            <a:extLst>
              <a:ext uri="{FF2B5EF4-FFF2-40B4-BE49-F238E27FC236}">
                <a16:creationId xmlns:a16="http://schemas.microsoft.com/office/drawing/2014/main" id="{689463AD-898E-437E-B276-0D3F362CB802}"/>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AE83269F-57D8-454C-B3C0-4625424788BF}"/>
              </a:ext>
            </a:extLst>
          </p:cNvPr>
          <p:cNvSpPr>
            <a:spLocks noGrp="1" noChangeArrowheads="1"/>
          </p:cNvSpPr>
          <p:nvPr>
            <p:ph type="title"/>
          </p:nvPr>
        </p:nvSpPr>
        <p:spPr>
          <a:xfrm>
            <a:off x="0" y="0"/>
            <a:ext cx="9144000" cy="1143000"/>
          </a:xfrm>
        </p:spPr>
        <p:txBody>
          <a:bodyPr/>
          <a:lstStyle/>
          <a:p>
            <a:pPr eaLnBrk="1" hangingPunct="1">
              <a:defRPr/>
            </a:pPr>
            <a:r>
              <a:rPr lang="en-US" sz="4000" dirty="0"/>
              <a:t>Compelling Need Strategies</a:t>
            </a:r>
          </a:p>
        </p:txBody>
      </p:sp>
      <p:sp>
        <p:nvSpPr>
          <p:cNvPr id="143363" name="Rectangle 3">
            <a:extLst>
              <a:ext uri="{FF2B5EF4-FFF2-40B4-BE49-F238E27FC236}">
                <a16:creationId xmlns:a16="http://schemas.microsoft.com/office/drawing/2014/main" id="{94794B15-B593-4F65-A80C-FC1D6DB0C8BB}"/>
              </a:ext>
            </a:extLst>
          </p:cNvPr>
          <p:cNvSpPr>
            <a:spLocks noGrp="1" noChangeArrowheads="1"/>
          </p:cNvSpPr>
          <p:nvPr>
            <p:ph type="body" idx="1"/>
          </p:nvPr>
        </p:nvSpPr>
        <p:spPr>
          <a:xfrm>
            <a:off x="152400" y="1371600"/>
            <a:ext cx="8534400" cy="4754563"/>
          </a:xfrm>
        </p:spPr>
        <p:txBody>
          <a:bodyPr/>
          <a:lstStyle/>
          <a:p>
            <a:pPr lvl="1" eaLnBrk="1" hangingPunct="1">
              <a:lnSpc>
                <a:spcPct val="90000"/>
              </a:lnSpc>
            </a:pPr>
            <a:r>
              <a:rPr lang="en-US" altLang="en-US" sz="2400"/>
              <a:t>Issues concerning the existence of compelling need cannot be resolved in unfair labor practice proceedings</a:t>
            </a:r>
          </a:p>
          <a:p>
            <a:pPr lvl="1" eaLnBrk="1" hangingPunct="1">
              <a:lnSpc>
                <a:spcPct val="90000"/>
              </a:lnSpc>
            </a:pPr>
            <a:endParaRPr lang="en-US" altLang="en-US" sz="2400"/>
          </a:p>
          <a:p>
            <a:pPr lvl="1" eaLnBrk="1" hangingPunct="1">
              <a:lnSpc>
                <a:spcPct val="90000"/>
              </a:lnSpc>
            </a:pPr>
            <a:r>
              <a:rPr lang="en-US" altLang="en-US" sz="2400"/>
              <a:t>If compelling need is asserted by an Agency, a negotiability appeal must be filed even if management changes working conditions</a:t>
            </a:r>
          </a:p>
          <a:p>
            <a:pPr lvl="1" eaLnBrk="1" hangingPunct="1">
              <a:lnSpc>
                <a:spcPct val="90000"/>
              </a:lnSpc>
            </a:pPr>
            <a:endParaRPr lang="en-US" altLang="en-US" sz="2400"/>
          </a:p>
          <a:p>
            <a:pPr lvl="1" eaLnBrk="1" hangingPunct="1">
              <a:lnSpc>
                <a:spcPct val="90000"/>
              </a:lnSpc>
            </a:pPr>
            <a:r>
              <a:rPr lang="en-US" altLang="en-US" sz="2400"/>
              <a:t>Union cannot file unfair labor practice charge to contest compelling need assertion</a:t>
            </a:r>
          </a:p>
          <a:p>
            <a:pPr lvl="1" eaLnBrk="1" hangingPunct="1">
              <a:lnSpc>
                <a:spcPct val="90000"/>
              </a:lnSpc>
            </a:pPr>
            <a:endParaRPr lang="en-US" altLang="en-US" sz="2400"/>
          </a:p>
          <a:p>
            <a:pPr marL="0" indent="0" eaLnBrk="1" hangingPunct="1">
              <a:lnSpc>
                <a:spcPct val="90000"/>
              </a:lnSpc>
              <a:buFontTx/>
              <a:buNone/>
            </a:pPr>
            <a:r>
              <a:rPr lang="en-US" altLang="en-US" sz="2000"/>
              <a:t>* See FLRA v. Aberdeen Proving Ground, 485 U.S. 409 (1933); FEMA 32 FLRA No. 73, FLRA 502 (1988)</a:t>
            </a:r>
          </a:p>
        </p:txBody>
      </p:sp>
      <p:sp>
        <p:nvSpPr>
          <p:cNvPr id="2" name="Slide Number Placeholder 1">
            <a:extLst>
              <a:ext uri="{FF2B5EF4-FFF2-40B4-BE49-F238E27FC236}">
                <a16:creationId xmlns:a16="http://schemas.microsoft.com/office/drawing/2014/main" id="{05C55293-3E10-4698-A5D3-81278E7173F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680C43D3-32EF-4ABE-AD89-6964745B52D3}" type="slidenum">
              <a:rPr lang="en-US" altLang="en-US" smtClean="0"/>
              <a:pPr>
                <a:defRPr/>
              </a:pPr>
              <a:t>81</a:t>
            </a:fld>
            <a:endParaRPr lang="en-US" altLang="en-US"/>
          </a:p>
        </p:txBody>
      </p:sp>
      <p:sp>
        <p:nvSpPr>
          <p:cNvPr id="5" name="Footer Placeholder 2">
            <a:extLst>
              <a:ext uri="{FF2B5EF4-FFF2-40B4-BE49-F238E27FC236}">
                <a16:creationId xmlns:a16="http://schemas.microsoft.com/office/drawing/2014/main" id="{5E0B0053-E95C-4911-9DB2-20AFE8CBE6E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a:extLst>
              <a:ext uri="{FF2B5EF4-FFF2-40B4-BE49-F238E27FC236}">
                <a16:creationId xmlns:a16="http://schemas.microsoft.com/office/drawing/2014/main" id="{F58D0E1F-41A9-41D3-AAFE-A11FB26F2918}"/>
              </a:ext>
            </a:extLst>
          </p:cNvPr>
          <p:cNvSpPr txBox="1">
            <a:spLocks noChangeArrowheads="1"/>
          </p:cNvSpPr>
          <p:nvPr/>
        </p:nvSpPr>
        <p:spPr bwMode="auto">
          <a:xfrm>
            <a:off x="450850" y="4451350"/>
            <a:ext cx="260826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90000"/>
              </a:spcBef>
              <a:buClrTx/>
              <a:buFontTx/>
              <a:buNone/>
            </a:pPr>
            <a:r>
              <a:rPr lang="en-US" altLang="en-US" sz="2000"/>
              <a:t>Negotiability No ULP</a:t>
            </a:r>
          </a:p>
          <a:p>
            <a:pPr algn="ctr">
              <a:spcBef>
                <a:spcPct val="90000"/>
              </a:spcBef>
              <a:buClrTx/>
              <a:buFontTx/>
              <a:buNone/>
            </a:pPr>
            <a:r>
              <a:rPr lang="en-US" altLang="en-US" sz="2000"/>
              <a:t>May Bargain Once Negotiability Decided</a:t>
            </a:r>
          </a:p>
          <a:p>
            <a:pPr algn="ctr">
              <a:spcBef>
                <a:spcPct val="90000"/>
              </a:spcBef>
              <a:buClrTx/>
              <a:buFontTx/>
              <a:buNone/>
            </a:pPr>
            <a:r>
              <a:rPr lang="en-US" altLang="en-US" sz="2000"/>
              <a:t>No Status Quo</a:t>
            </a:r>
          </a:p>
        </p:txBody>
      </p:sp>
      <p:sp>
        <p:nvSpPr>
          <p:cNvPr id="145411" name="Text Box 3">
            <a:extLst>
              <a:ext uri="{FF2B5EF4-FFF2-40B4-BE49-F238E27FC236}">
                <a16:creationId xmlns:a16="http://schemas.microsoft.com/office/drawing/2014/main" id="{C3FD83C0-C17A-4C84-97A3-E1E2CFAEE216}"/>
              </a:ext>
            </a:extLst>
          </p:cNvPr>
          <p:cNvSpPr txBox="1">
            <a:spLocks noChangeArrowheads="1"/>
          </p:cNvSpPr>
          <p:nvPr/>
        </p:nvSpPr>
        <p:spPr bwMode="auto">
          <a:xfrm>
            <a:off x="1752600" y="1379538"/>
            <a:ext cx="575627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lnSpc>
                <a:spcPct val="150000"/>
              </a:lnSpc>
              <a:spcBef>
                <a:spcPct val="70000"/>
              </a:spcBef>
              <a:buClrTx/>
              <a:buFontTx/>
              <a:buNone/>
            </a:pPr>
            <a:r>
              <a:rPr lang="en-US" altLang="en-US" sz="2200"/>
              <a:t>COMPELLING NEED</a:t>
            </a:r>
            <a:br>
              <a:rPr lang="en-US" altLang="en-US" sz="2200"/>
            </a:br>
            <a:r>
              <a:rPr lang="en-US" altLang="en-US" sz="2000"/>
              <a:t>Change</a:t>
            </a:r>
          </a:p>
          <a:p>
            <a:pPr algn="ctr">
              <a:lnSpc>
                <a:spcPct val="150000"/>
              </a:lnSpc>
              <a:spcBef>
                <a:spcPct val="70000"/>
              </a:spcBef>
              <a:buClrTx/>
              <a:buFontTx/>
              <a:buNone/>
            </a:pPr>
            <a:r>
              <a:rPr lang="en-US" altLang="en-US" sz="2000"/>
              <a:t>Proposals</a:t>
            </a:r>
          </a:p>
          <a:p>
            <a:pPr algn="ctr">
              <a:lnSpc>
                <a:spcPct val="150000"/>
              </a:lnSpc>
              <a:spcBef>
                <a:spcPct val="70000"/>
              </a:spcBef>
              <a:buClrTx/>
              <a:buFontTx/>
              <a:buNone/>
            </a:pPr>
            <a:r>
              <a:rPr lang="en-US" altLang="en-US" sz="2000"/>
              <a:t>Agency Regulation Precludes Bargaining</a:t>
            </a:r>
          </a:p>
          <a:p>
            <a:pPr algn="ctr">
              <a:lnSpc>
                <a:spcPct val="150000"/>
              </a:lnSpc>
              <a:spcBef>
                <a:spcPct val="70000"/>
              </a:spcBef>
              <a:buClrTx/>
              <a:buFontTx/>
              <a:buNone/>
            </a:pPr>
            <a:r>
              <a:rPr lang="en-US" altLang="en-US" sz="2000" u="sng"/>
              <a:t>Compelling Need</a:t>
            </a:r>
          </a:p>
        </p:txBody>
      </p:sp>
      <p:sp>
        <p:nvSpPr>
          <p:cNvPr id="121860" name="Rectangle 4">
            <a:extLst>
              <a:ext uri="{FF2B5EF4-FFF2-40B4-BE49-F238E27FC236}">
                <a16:creationId xmlns:a16="http://schemas.microsoft.com/office/drawing/2014/main" id="{83667F2D-3EEE-4C53-82B6-7C1323156602}"/>
              </a:ext>
            </a:extLst>
          </p:cNvPr>
          <p:cNvSpPr>
            <a:spLocks noGrp="1" noChangeArrowheads="1"/>
          </p:cNvSpPr>
          <p:nvPr>
            <p:ph type="title"/>
          </p:nvPr>
        </p:nvSpPr>
        <p:spPr>
          <a:xfrm>
            <a:off x="0" y="0"/>
            <a:ext cx="9144000" cy="1371600"/>
          </a:xfrm>
        </p:spPr>
        <p:txBody>
          <a:bodyPr/>
          <a:lstStyle/>
          <a:p>
            <a:pPr eaLnBrk="1" hangingPunct="1">
              <a:defRPr/>
            </a:pPr>
            <a:r>
              <a:rPr lang="en-US" sz="4000" dirty="0"/>
              <a:t>Limitation on the Scope of Bargaining Agency</a:t>
            </a:r>
          </a:p>
        </p:txBody>
      </p:sp>
      <p:sp>
        <p:nvSpPr>
          <p:cNvPr id="145413" name="Line 5">
            <a:extLst>
              <a:ext uri="{FF2B5EF4-FFF2-40B4-BE49-F238E27FC236}">
                <a16:creationId xmlns:a16="http://schemas.microsoft.com/office/drawing/2014/main" id="{064AB482-1874-4865-A63F-DCC0063A5959}"/>
              </a:ext>
            </a:extLst>
          </p:cNvPr>
          <p:cNvSpPr>
            <a:spLocks noChangeShapeType="1"/>
          </p:cNvSpPr>
          <p:nvPr/>
        </p:nvSpPr>
        <p:spPr bwMode="auto">
          <a:xfrm>
            <a:off x="4586288" y="2357438"/>
            <a:ext cx="0" cy="385762"/>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5414" name="Line 6">
            <a:extLst>
              <a:ext uri="{FF2B5EF4-FFF2-40B4-BE49-F238E27FC236}">
                <a16:creationId xmlns:a16="http://schemas.microsoft.com/office/drawing/2014/main" id="{F8F1E0B7-7C38-4692-9932-8373FA2084DB}"/>
              </a:ext>
            </a:extLst>
          </p:cNvPr>
          <p:cNvSpPr>
            <a:spLocks noChangeShapeType="1"/>
          </p:cNvSpPr>
          <p:nvPr/>
        </p:nvSpPr>
        <p:spPr bwMode="auto">
          <a:xfrm>
            <a:off x="4567238" y="2995613"/>
            <a:ext cx="0" cy="385762"/>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5415" name="Line 7">
            <a:extLst>
              <a:ext uri="{FF2B5EF4-FFF2-40B4-BE49-F238E27FC236}">
                <a16:creationId xmlns:a16="http://schemas.microsoft.com/office/drawing/2014/main" id="{018322D8-3FA7-4ECF-8315-B0CD42D732BC}"/>
              </a:ext>
            </a:extLst>
          </p:cNvPr>
          <p:cNvSpPr>
            <a:spLocks noChangeShapeType="1"/>
          </p:cNvSpPr>
          <p:nvPr/>
        </p:nvSpPr>
        <p:spPr bwMode="auto">
          <a:xfrm>
            <a:off x="1727200" y="5672138"/>
            <a:ext cx="0" cy="385762"/>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5416" name="Line 8">
            <a:extLst>
              <a:ext uri="{FF2B5EF4-FFF2-40B4-BE49-F238E27FC236}">
                <a16:creationId xmlns:a16="http://schemas.microsoft.com/office/drawing/2014/main" id="{19B585E6-758D-4F4E-A7B7-ED015F0EB31A}"/>
              </a:ext>
            </a:extLst>
          </p:cNvPr>
          <p:cNvSpPr>
            <a:spLocks noChangeShapeType="1"/>
          </p:cNvSpPr>
          <p:nvPr/>
        </p:nvSpPr>
        <p:spPr bwMode="auto">
          <a:xfrm>
            <a:off x="1736725" y="4786313"/>
            <a:ext cx="0" cy="385762"/>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5417" name="Line 9">
            <a:extLst>
              <a:ext uri="{FF2B5EF4-FFF2-40B4-BE49-F238E27FC236}">
                <a16:creationId xmlns:a16="http://schemas.microsoft.com/office/drawing/2014/main" id="{B4DCD0FB-2FB3-48AB-BDE1-5142597A7F37}"/>
              </a:ext>
            </a:extLst>
          </p:cNvPr>
          <p:cNvSpPr>
            <a:spLocks noChangeShapeType="1"/>
          </p:cNvSpPr>
          <p:nvPr/>
        </p:nvSpPr>
        <p:spPr bwMode="auto">
          <a:xfrm>
            <a:off x="4567238" y="3652838"/>
            <a:ext cx="0" cy="385762"/>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5418" name="Line 10">
            <a:extLst>
              <a:ext uri="{FF2B5EF4-FFF2-40B4-BE49-F238E27FC236}">
                <a16:creationId xmlns:a16="http://schemas.microsoft.com/office/drawing/2014/main" id="{DD87F37A-650A-4999-BA8F-F43E1F93069F}"/>
              </a:ext>
            </a:extLst>
          </p:cNvPr>
          <p:cNvSpPr>
            <a:spLocks noChangeShapeType="1"/>
          </p:cNvSpPr>
          <p:nvPr/>
        </p:nvSpPr>
        <p:spPr bwMode="auto">
          <a:xfrm flipH="1">
            <a:off x="1898650" y="4194175"/>
            <a:ext cx="1628775" cy="309563"/>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5419" name="Line 11">
            <a:extLst>
              <a:ext uri="{FF2B5EF4-FFF2-40B4-BE49-F238E27FC236}">
                <a16:creationId xmlns:a16="http://schemas.microsoft.com/office/drawing/2014/main" id="{FE8C8CAD-6356-4087-8F44-8EB130286A3F}"/>
              </a:ext>
            </a:extLst>
          </p:cNvPr>
          <p:cNvSpPr>
            <a:spLocks noChangeShapeType="1"/>
          </p:cNvSpPr>
          <p:nvPr/>
        </p:nvSpPr>
        <p:spPr bwMode="auto">
          <a:xfrm rot="1808068" flipH="1">
            <a:off x="5743575" y="4078288"/>
            <a:ext cx="1471613" cy="528637"/>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5420" name="Text Box 12">
            <a:extLst>
              <a:ext uri="{FF2B5EF4-FFF2-40B4-BE49-F238E27FC236}">
                <a16:creationId xmlns:a16="http://schemas.microsoft.com/office/drawing/2014/main" id="{BCD30500-3EEC-4402-970B-FEF663E6AA71}"/>
              </a:ext>
            </a:extLst>
          </p:cNvPr>
          <p:cNvSpPr txBox="1">
            <a:spLocks noChangeArrowheads="1"/>
          </p:cNvSpPr>
          <p:nvPr/>
        </p:nvSpPr>
        <p:spPr bwMode="auto">
          <a:xfrm>
            <a:off x="5932488" y="4446588"/>
            <a:ext cx="2608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90000"/>
              </a:spcBef>
              <a:buClrTx/>
              <a:buFontTx/>
              <a:buNone/>
            </a:pPr>
            <a:r>
              <a:rPr lang="en-US" altLang="en-US" sz="2000"/>
              <a:t>Management may Implement Change</a:t>
            </a:r>
          </a:p>
        </p:txBody>
      </p:sp>
      <p:sp>
        <p:nvSpPr>
          <p:cNvPr id="2" name="Slide Number Placeholder 1">
            <a:extLst>
              <a:ext uri="{FF2B5EF4-FFF2-40B4-BE49-F238E27FC236}">
                <a16:creationId xmlns:a16="http://schemas.microsoft.com/office/drawing/2014/main" id="{F31B7289-8992-44F4-BBBC-C48A1A8A22B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72A1CE6-6AF0-4F37-A543-1BFDC6496C51}" type="slidenum">
              <a:rPr lang="en-US" altLang="en-US" smtClean="0"/>
              <a:pPr>
                <a:defRPr/>
              </a:pPr>
              <a:t>82</a:t>
            </a:fld>
            <a:endParaRPr lang="en-US" altLang="en-US"/>
          </a:p>
        </p:txBody>
      </p:sp>
      <p:sp>
        <p:nvSpPr>
          <p:cNvPr id="14" name="Footer Placeholder 2">
            <a:extLst>
              <a:ext uri="{FF2B5EF4-FFF2-40B4-BE49-F238E27FC236}">
                <a16:creationId xmlns:a16="http://schemas.microsoft.com/office/drawing/2014/main" id="{A27F873F-E365-4F10-88E5-4D6E5CB7690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C7EEFA92-DB2A-4457-B9B6-52BB187E2437}"/>
              </a:ext>
            </a:extLst>
          </p:cNvPr>
          <p:cNvSpPr>
            <a:spLocks noGrp="1" noChangeArrowheads="1"/>
          </p:cNvSpPr>
          <p:nvPr>
            <p:ph type="title"/>
          </p:nvPr>
        </p:nvSpPr>
        <p:spPr>
          <a:xfrm>
            <a:off x="0" y="-3175"/>
            <a:ext cx="9144000" cy="1143000"/>
          </a:xfrm>
        </p:spPr>
        <p:txBody>
          <a:bodyPr/>
          <a:lstStyle/>
          <a:p>
            <a:pPr eaLnBrk="1" hangingPunct="1">
              <a:defRPr/>
            </a:pPr>
            <a:r>
              <a:rPr lang="en-US" sz="4000" dirty="0"/>
              <a:t>Statutory Permissive Issues</a:t>
            </a:r>
          </a:p>
        </p:txBody>
      </p:sp>
      <p:sp>
        <p:nvSpPr>
          <p:cNvPr id="147459" name="Rectangle 3">
            <a:extLst>
              <a:ext uri="{FF2B5EF4-FFF2-40B4-BE49-F238E27FC236}">
                <a16:creationId xmlns:a16="http://schemas.microsoft.com/office/drawing/2014/main" id="{C3A6E625-F904-41D7-9F94-2C7C7FDCBFFD}"/>
              </a:ext>
            </a:extLst>
          </p:cNvPr>
          <p:cNvSpPr>
            <a:spLocks noGrp="1" noChangeArrowheads="1"/>
          </p:cNvSpPr>
          <p:nvPr>
            <p:ph type="body" idx="1"/>
          </p:nvPr>
        </p:nvSpPr>
        <p:spPr>
          <a:xfrm>
            <a:off x="304800" y="1295400"/>
            <a:ext cx="8513763" cy="5103813"/>
          </a:xfrm>
        </p:spPr>
        <p:txBody>
          <a:bodyPr/>
          <a:lstStyle/>
          <a:p>
            <a:pPr eaLnBrk="1" hangingPunct="1">
              <a:lnSpc>
                <a:spcPct val="80000"/>
              </a:lnSpc>
            </a:pPr>
            <a:r>
              <a:rPr lang="en-US" altLang="en-US" sz="2400"/>
              <a:t>§7106(b)(1) Elective Issues</a:t>
            </a:r>
          </a:p>
          <a:p>
            <a:pPr lvl="1" eaLnBrk="1" hangingPunct="1">
              <a:lnSpc>
                <a:spcPct val="80000"/>
              </a:lnSpc>
            </a:pPr>
            <a:r>
              <a:rPr lang="en-US" altLang="en-US" sz="2400"/>
              <a:t>Numbers, types, and grades of employees or positions assigned to any organizational subdivision, work project, or tour of duty, </a:t>
            </a:r>
          </a:p>
          <a:p>
            <a:pPr lvl="1" eaLnBrk="1" hangingPunct="1">
              <a:lnSpc>
                <a:spcPct val="80000"/>
              </a:lnSpc>
            </a:pPr>
            <a:r>
              <a:rPr lang="en-US" altLang="en-US" sz="2400"/>
              <a:t>Technology, methods, and means of performing work</a:t>
            </a:r>
          </a:p>
          <a:p>
            <a:pPr lvl="1" eaLnBrk="1" hangingPunct="1">
              <a:lnSpc>
                <a:spcPct val="80000"/>
              </a:lnSpc>
            </a:pPr>
            <a:endParaRPr lang="en-US" altLang="en-US" sz="2400"/>
          </a:p>
          <a:p>
            <a:pPr eaLnBrk="1" hangingPunct="1">
              <a:lnSpc>
                <a:spcPct val="80000"/>
              </a:lnSpc>
            </a:pPr>
            <a:r>
              <a:rPr lang="en-US" altLang="en-US" sz="2400"/>
              <a:t>Non-statutory Permissive Issues</a:t>
            </a:r>
          </a:p>
          <a:p>
            <a:pPr lvl="1" eaLnBrk="1" hangingPunct="1">
              <a:lnSpc>
                <a:spcPct val="80000"/>
              </a:lnSpc>
            </a:pPr>
            <a:r>
              <a:rPr lang="en-US" altLang="en-US" sz="2400"/>
              <a:t>Subjects that are not conditions of employment as well as proposals that a party negotiate to limit a right granted under the Statute*</a:t>
            </a:r>
          </a:p>
          <a:p>
            <a:pPr lvl="1" eaLnBrk="1" hangingPunct="1">
              <a:lnSpc>
                <a:spcPct val="80000"/>
              </a:lnSpc>
            </a:pPr>
            <a:endParaRPr lang="en-US" altLang="en-US" sz="2400"/>
          </a:p>
          <a:p>
            <a:pPr eaLnBrk="1" hangingPunct="1">
              <a:lnSpc>
                <a:spcPct val="80000"/>
              </a:lnSpc>
              <a:buFontTx/>
              <a:buNone/>
            </a:pPr>
            <a:r>
              <a:rPr lang="en-US" altLang="en-US" sz="2400"/>
              <a:t>  *	</a:t>
            </a:r>
            <a:r>
              <a:rPr lang="en-US" altLang="en-US" sz="2000"/>
              <a:t>See U.S. Food and Drug Administration, Northeast and Mid-Atlantic Regions and AFGE Council No. 242, </a:t>
            </a:r>
            <a:br>
              <a:rPr lang="en-US" altLang="en-US" sz="2000"/>
            </a:br>
            <a:r>
              <a:rPr lang="en-US" altLang="en-US" sz="2000"/>
              <a:t>53 FLRA No. 110, 53 FLRA 1269 (1998)</a:t>
            </a:r>
          </a:p>
        </p:txBody>
      </p:sp>
      <p:sp>
        <p:nvSpPr>
          <p:cNvPr id="2" name="Slide Number Placeholder 1">
            <a:extLst>
              <a:ext uri="{FF2B5EF4-FFF2-40B4-BE49-F238E27FC236}">
                <a16:creationId xmlns:a16="http://schemas.microsoft.com/office/drawing/2014/main" id="{99E1FD6D-3930-4C80-8D6A-C887E6A3C9E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061E9876-D136-4E06-9676-C7BE39B7F767}" type="slidenum">
              <a:rPr lang="en-US" altLang="en-US" smtClean="0"/>
              <a:pPr>
                <a:defRPr/>
              </a:pPr>
              <a:t>83</a:t>
            </a:fld>
            <a:endParaRPr lang="en-US" altLang="en-US"/>
          </a:p>
        </p:txBody>
      </p:sp>
      <p:sp>
        <p:nvSpPr>
          <p:cNvPr id="5" name="Footer Placeholder 2">
            <a:extLst>
              <a:ext uri="{FF2B5EF4-FFF2-40B4-BE49-F238E27FC236}">
                <a16:creationId xmlns:a16="http://schemas.microsoft.com/office/drawing/2014/main" id="{C7135C5D-E25E-4DD7-A3A7-0A65A246CE43}"/>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5456ECC9-C7F4-4F7B-955F-D0FE9322E161}"/>
              </a:ext>
            </a:extLst>
          </p:cNvPr>
          <p:cNvSpPr>
            <a:spLocks noGrp="1" noChangeArrowheads="1"/>
          </p:cNvSpPr>
          <p:nvPr>
            <p:ph type="title"/>
          </p:nvPr>
        </p:nvSpPr>
        <p:spPr>
          <a:xfrm>
            <a:off x="0" y="0"/>
            <a:ext cx="9144000" cy="1371600"/>
          </a:xfrm>
        </p:spPr>
        <p:txBody>
          <a:bodyPr/>
          <a:lstStyle/>
          <a:p>
            <a:pPr eaLnBrk="1" hangingPunct="1">
              <a:defRPr/>
            </a:pPr>
            <a:r>
              <a:rPr lang="en-US" sz="3600" dirty="0"/>
              <a:t>How to Terminate Permissive Subjects in a Contract</a:t>
            </a:r>
          </a:p>
        </p:txBody>
      </p:sp>
      <p:sp>
        <p:nvSpPr>
          <p:cNvPr id="149507" name="Rectangle 3">
            <a:extLst>
              <a:ext uri="{FF2B5EF4-FFF2-40B4-BE49-F238E27FC236}">
                <a16:creationId xmlns:a16="http://schemas.microsoft.com/office/drawing/2014/main" id="{DC15E879-F1CE-4AE0-B50E-34986E6D3FF1}"/>
              </a:ext>
            </a:extLst>
          </p:cNvPr>
          <p:cNvSpPr>
            <a:spLocks noGrp="1" noChangeArrowheads="1"/>
          </p:cNvSpPr>
          <p:nvPr>
            <p:ph type="body" idx="1"/>
          </p:nvPr>
        </p:nvSpPr>
        <p:spPr>
          <a:xfrm>
            <a:off x="381000" y="1676400"/>
            <a:ext cx="8458200" cy="3789363"/>
          </a:xfrm>
        </p:spPr>
        <p:txBody>
          <a:bodyPr/>
          <a:lstStyle/>
          <a:p>
            <a:pPr eaLnBrk="1" hangingPunct="1"/>
            <a:r>
              <a:rPr lang="en-US" altLang="en-US" sz="2800"/>
              <a:t>On expiration of a contract, must give notice to the Union or Management of Termination</a:t>
            </a:r>
          </a:p>
          <a:p>
            <a:pPr eaLnBrk="1" hangingPunct="1"/>
            <a:endParaRPr lang="en-US" altLang="en-US" sz="2800"/>
          </a:p>
          <a:p>
            <a:pPr eaLnBrk="1" hangingPunct="1"/>
            <a:r>
              <a:rPr lang="en-US" altLang="en-US" sz="2800"/>
              <a:t>After termination management may have an obligation to bargain if it changes working conditions by implementing something to replace terminated provisions</a:t>
            </a:r>
          </a:p>
        </p:txBody>
      </p:sp>
      <p:sp>
        <p:nvSpPr>
          <p:cNvPr id="2" name="Slide Number Placeholder 1">
            <a:extLst>
              <a:ext uri="{FF2B5EF4-FFF2-40B4-BE49-F238E27FC236}">
                <a16:creationId xmlns:a16="http://schemas.microsoft.com/office/drawing/2014/main" id="{E1DCA609-F345-4C94-B0F9-275FC24E2D8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CC1F72E-8513-45BD-98B4-6C5ED4BF4A4D}" type="slidenum">
              <a:rPr lang="en-US" altLang="en-US" smtClean="0"/>
              <a:pPr>
                <a:defRPr/>
              </a:pPr>
              <a:t>84</a:t>
            </a:fld>
            <a:endParaRPr lang="en-US" altLang="en-US"/>
          </a:p>
        </p:txBody>
      </p:sp>
      <p:sp>
        <p:nvSpPr>
          <p:cNvPr id="5" name="Footer Placeholder 2">
            <a:extLst>
              <a:ext uri="{FF2B5EF4-FFF2-40B4-BE49-F238E27FC236}">
                <a16:creationId xmlns:a16="http://schemas.microsoft.com/office/drawing/2014/main" id="{5C74DB8C-FEAF-46FD-97E9-44A2E5F6968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92A5-8737-495E-B80B-6D41FB6A79D0}"/>
              </a:ext>
            </a:extLst>
          </p:cNvPr>
          <p:cNvSpPr>
            <a:spLocks noGrp="1"/>
          </p:cNvSpPr>
          <p:nvPr>
            <p:ph type="title"/>
          </p:nvPr>
        </p:nvSpPr>
        <p:spPr>
          <a:xfrm>
            <a:off x="0" y="76200"/>
            <a:ext cx="9144000" cy="1333500"/>
          </a:xfrm>
        </p:spPr>
        <p:txBody>
          <a:bodyPr>
            <a:normAutofit fontScale="90000"/>
          </a:bodyPr>
          <a:lstStyle/>
          <a:p>
            <a:pPr>
              <a:defRPr/>
            </a:pPr>
            <a:r>
              <a:rPr lang="en-US" dirty="0"/>
              <a:t>Biden Executive Order on</a:t>
            </a:r>
            <a:br>
              <a:rPr lang="en-US" dirty="0"/>
            </a:br>
            <a:r>
              <a:rPr lang="en-US" dirty="0"/>
              <a:t>Section 7106 (b) (1)</a:t>
            </a:r>
          </a:p>
        </p:txBody>
      </p:sp>
      <p:sp>
        <p:nvSpPr>
          <p:cNvPr id="3" name="Content Placeholder 2">
            <a:extLst>
              <a:ext uri="{FF2B5EF4-FFF2-40B4-BE49-F238E27FC236}">
                <a16:creationId xmlns:a16="http://schemas.microsoft.com/office/drawing/2014/main" id="{A9DAFF67-6770-4A42-B9DC-4C499A1EB135}"/>
              </a:ext>
            </a:extLst>
          </p:cNvPr>
          <p:cNvSpPr>
            <a:spLocks noGrp="1"/>
          </p:cNvSpPr>
          <p:nvPr>
            <p:ph idx="1"/>
          </p:nvPr>
        </p:nvSpPr>
        <p:spPr>
          <a:xfrm>
            <a:off x="685800" y="2057400"/>
            <a:ext cx="8153400" cy="3657600"/>
          </a:xfrm>
        </p:spPr>
        <p:txBody>
          <a:bodyPr>
            <a:normAutofit/>
          </a:bodyPr>
          <a:lstStyle/>
          <a:p>
            <a:pPr marL="82296" indent="0">
              <a:buFontTx/>
              <a:buNone/>
              <a:defRPr/>
            </a:pPr>
            <a:r>
              <a:rPr lang="en-US" sz="1800" dirty="0">
                <a:latin typeface="Calibri" panose="020F0502020204030204" pitchFamily="34" charset="0"/>
                <a:ea typeface="Calibri" panose="020F0502020204030204" pitchFamily="34" charset="0"/>
                <a:cs typeface="Times New Roman" panose="02020603050405020304" pitchFamily="18" charset="0"/>
              </a:rPr>
              <a:t>The new Biden Executive Order on Protecting the Federal Workforce requires: The head of each agency subject to the provisions of chapter 71 of title 5 United States Code shall elect to negotiate over the subjects set forth in 5 U.S.C. 7106 (b) (1) and shall instruct subordinate officials to do the same.</a:t>
            </a:r>
          </a:p>
          <a:p>
            <a:pPr>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82296" indent="0">
              <a:buFontTx/>
              <a:buNone/>
              <a:defRPr/>
            </a:pPr>
            <a:r>
              <a:rPr lang="en-US" sz="1800" dirty="0">
                <a:latin typeface="Calibri" panose="020F0502020204030204" pitchFamily="34" charset="0"/>
                <a:ea typeface="Calibri" panose="020F0502020204030204" pitchFamily="34" charset="0"/>
                <a:cs typeface="Times New Roman" panose="02020603050405020304" pitchFamily="18" charset="0"/>
              </a:rPr>
              <a:t>There is an excellent paper on Section 7106 (b) (1) entitled “</a:t>
            </a:r>
            <a:r>
              <a:rPr lang="en-US" sz="1800" b="1" dirty="0">
                <a:latin typeface="Calibri" panose="020F0502020204030204" pitchFamily="34" charset="0"/>
                <a:ea typeface="Calibri" panose="020F0502020204030204" pitchFamily="34" charset="0"/>
                <a:cs typeface="Times New Roman" panose="02020603050405020304" pitchFamily="18" charset="0"/>
              </a:rPr>
              <a:t>Federal Labor Relations Authority 5 U.S.C. </a:t>
            </a:r>
            <a:r>
              <a:rPr lang="en-US" sz="1800" b="1" dirty="0">
                <a:latin typeface="Calibri" panose="020F0502020204030204" pitchFamily="34" charset="0"/>
                <a:ea typeface="Calibri" panose="020F0502020204030204" pitchFamily="34" charset="0"/>
              </a:rPr>
              <a:t>§ 7106 (b) (1) Case Outline”. </a:t>
            </a:r>
            <a:r>
              <a:rPr lang="en-US" sz="1800" dirty="0">
                <a:latin typeface="Calibri" panose="020F0502020204030204" pitchFamily="34" charset="0"/>
                <a:ea typeface="Calibri" panose="020F0502020204030204" pitchFamily="34" charset="0"/>
              </a:rPr>
              <a:t>It gives you case citations on all aspects of 7106 (b) (1) that have been decided by the FLRA.  </a:t>
            </a:r>
            <a:endParaRPr lang="en-US" sz="1800" dirty="0"/>
          </a:p>
        </p:txBody>
      </p:sp>
      <p:sp>
        <p:nvSpPr>
          <p:cNvPr id="4" name="Slide Number Placeholder 1">
            <a:extLst>
              <a:ext uri="{FF2B5EF4-FFF2-40B4-BE49-F238E27FC236}">
                <a16:creationId xmlns:a16="http://schemas.microsoft.com/office/drawing/2014/main" id="{D1699F8D-8DAD-402E-B053-EEF33C205B2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3051F623-599A-44C5-B0A3-72EF58C04301}" type="slidenum">
              <a:rPr lang="en-US" altLang="en-US" smtClean="0"/>
              <a:pPr>
                <a:defRPr/>
              </a:pPr>
              <a:t>85</a:t>
            </a:fld>
            <a:endParaRPr lang="en-US" altLang="en-US" dirty="0"/>
          </a:p>
        </p:txBody>
      </p:sp>
      <p:sp>
        <p:nvSpPr>
          <p:cNvPr id="5" name="Footer Placeholder 2">
            <a:extLst>
              <a:ext uri="{FF2B5EF4-FFF2-40B4-BE49-F238E27FC236}">
                <a16:creationId xmlns:a16="http://schemas.microsoft.com/office/drawing/2014/main" id="{B1694482-5E59-4CD5-8BD7-75E77AC3023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C9514E3-4014-4E7B-860C-40FC1B8F5CC0}"/>
              </a:ext>
            </a:extLst>
          </p:cNvPr>
          <p:cNvSpPr>
            <a:spLocks noGrp="1" noChangeArrowheads="1"/>
          </p:cNvSpPr>
          <p:nvPr>
            <p:ph type="title"/>
          </p:nvPr>
        </p:nvSpPr>
        <p:spPr>
          <a:xfrm>
            <a:off x="0" y="228600"/>
            <a:ext cx="9144000" cy="1143000"/>
          </a:xfrm>
        </p:spPr>
        <p:txBody>
          <a:bodyPr/>
          <a:lstStyle/>
          <a:p>
            <a:pPr eaLnBrk="1" hangingPunct="1">
              <a:defRPr/>
            </a:pPr>
            <a:r>
              <a:rPr lang="en-US" sz="3200" dirty="0"/>
              <a:t>Is Management Exercising a Management Right in Making a Change to Working Conditions?</a:t>
            </a:r>
          </a:p>
        </p:txBody>
      </p:sp>
      <p:sp>
        <p:nvSpPr>
          <p:cNvPr id="152579" name="Rectangle 3">
            <a:extLst>
              <a:ext uri="{FF2B5EF4-FFF2-40B4-BE49-F238E27FC236}">
                <a16:creationId xmlns:a16="http://schemas.microsoft.com/office/drawing/2014/main" id="{DF828221-4D16-4F98-A88C-E776A1DDC696}"/>
              </a:ext>
            </a:extLst>
          </p:cNvPr>
          <p:cNvSpPr>
            <a:spLocks noGrp="1" noChangeArrowheads="1"/>
          </p:cNvSpPr>
          <p:nvPr>
            <p:ph type="body" sz="half" idx="1"/>
          </p:nvPr>
        </p:nvSpPr>
        <p:spPr>
          <a:xfrm>
            <a:off x="381000" y="1828800"/>
            <a:ext cx="4227513" cy="4495800"/>
          </a:xfrm>
        </p:spPr>
        <p:txBody>
          <a:bodyPr/>
          <a:lstStyle/>
          <a:p>
            <a:pPr eaLnBrk="1" hangingPunct="1">
              <a:buFontTx/>
              <a:buNone/>
            </a:pPr>
            <a:r>
              <a:rPr lang="en-US" altLang="en-US" u="sng"/>
              <a:t>Not a Management Right</a:t>
            </a:r>
          </a:p>
          <a:p>
            <a:pPr eaLnBrk="1" hangingPunct="1"/>
            <a:r>
              <a:rPr lang="en-US" altLang="en-US"/>
              <a:t>Substance Issue</a:t>
            </a:r>
          </a:p>
          <a:p>
            <a:pPr eaLnBrk="1" hangingPunct="1"/>
            <a:r>
              <a:rPr lang="en-US" altLang="en-US"/>
              <a:t>De  Minimis	</a:t>
            </a:r>
          </a:p>
          <a:p>
            <a:pPr eaLnBrk="1" hangingPunct="1"/>
            <a:r>
              <a:rPr lang="en-US" altLang="en-US"/>
              <a:t>Decision Negotiable									</a:t>
            </a:r>
          </a:p>
        </p:txBody>
      </p:sp>
      <p:sp>
        <p:nvSpPr>
          <p:cNvPr id="152580" name="Rectangle 4">
            <a:extLst>
              <a:ext uri="{FF2B5EF4-FFF2-40B4-BE49-F238E27FC236}">
                <a16:creationId xmlns:a16="http://schemas.microsoft.com/office/drawing/2014/main" id="{16E01D55-2B49-47FF-8450-3B96A658AD97}"/>
              </a:ext>
            </a:extLst>
          </p:cNvPr>
          <p:cNvSpPr>
            <a:spLocks noGrp="1" noChangeArrowheads="1"/>
          </p:cNvSpPr>
          <p:nvPr>
            <p:ph type="body" sz="half" idx="2"/>
          </p:nvPr>
        </p:nvSpPr>
        <p:spPr>
          <a:xfrm>
            <a:off x="5105400" y="1752600"/>
            <a:ext cx="4111625" cy="4114800"/>
          </a:xfrm>
        </p:spPr>
        <p:txBody>
          <a:bodyPr/>
          <a:lstStyle/>
          <a:p>
            <a:pPr eaLnBrk="1" hangingPunct="1">
              <a:buFontTx/>
              <a:buNone/>
            </a:pPr>
            <a:r>
              <a:rPr lang="en-US" altLang="en-US" u="sng"/>
              <a:t>Management Right</a:t>
            </a:r>
          </a:p>
          <a:p>
            <a:pPr eaLnBrk="1" hangingPunct="1"/>
            <a:r>
              <a:rPr lang="en-US" altLang="en-US"/>
              <a:t>De Minimis</a:t>
            </a:r>
          </a:p>
          <a:p>
            <a:pPr eaLnBrk="1" hangingPunct="1"/>
            <a:r>
              <a:rPr lang="en-US" altLang="en-US"/>
              <a:t>Adverse Effects</a:t>
            </a:r>
          </a:p>
          <a:p>
            <a:pPr eaLnBrk="1" hangingPunct="1"/>
            <a:r>
              <a:rPr lang="en-US" altLang="en-US"/>
              <a:t>Appropriate Arrangements</a:t>
            </a:r>
          </a:p>
        </p:txBody>
      </p:sp>
      <p:pic>
        <p:nvPicPr>
          <p:cNvPr id="152581" name="Picture 5" descr="Untitled-1">
            <a:extLst>
              <a:ext uri="{FF2B5EF4-FFF2-40B4-BE49-F238E27FC236}">
                <a16:creationId xmlns:a16="http://schemas.microsoft.com/office/drawing/2014/main" id="{1F461DEE-EDD9-4DEC-9A10-2742E5E48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8" y="4600575"/>
            <a:ext cx="6530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771F543-E49A-4DE6-902C-DA6601701E4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F301627-44B1-48D8-951B-C0EEDEF2751A}" type="slidenum">
              <a:rPr lang="en-US" altLang="en-US" smtClean="0"/>
              <a:pPr>
                <a:defRPr/>
              </a:pPr>
              <a:t>86</a:t>
            </a:fld>
            <a:endParaRPr lang="en-US" altLang="en-US"/>
          </a:p>
        </p:txBody>
      </p:sp>
      <p:sp>
        <p:nvSpPr>
          <p:cNvPr id="7" name="Footer Placeholder 2">
            <a:extLst>
              <a:ext uri="{FF2B5EF4-FFF2-40B4-BE49-F238E27FC236}">
                <a16:creationId xmlns:a16="http://schemas.microsoft.com/office/drawing/2014/main" id="{A5F8B7B1-C3A3-40C8-BAA0-DE6EE5D82B6D}"/>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ED2CE7FF-AD5D-4790-9268-676D1651CCB8}"/>
              </a:ext>
            </a:extLst>
          </p:cNvPr>
          <p:cNvSpPr>
            <a:spLocks noGrp="1" noChangeArrowheads="1"/>
          </p:cNvSpPr>
          <p:nvPr>
            <p:ph type="title"/>
          </p:nvPr>
        </p:nvSpPr>
        <p:spPr>
          <a:xfrm>
            <a:off x="0" y="76200"/>
            <a:ext cx="9144000" cy="841375"/>
          </a:xfrm>
        </p:spPr>
        <p:txBody>
          <a:bodyPr/>
          <a:lstStyle/>
          <a:p>
            <a:pPr eaLnBrk="1" hangingPunct="1">
              <a:defRPr/>
            </a:pPr>
            <a:r>
              <a:rPr lang="en-US" sz="3600" dirty="0"/>
              <a:t>Management’s Reserved Rights</a:t>
            </a:r>
          </a:p>
        </p:txBody>
      </p:sp>
      <p:sp>
        <p:nvSpPr>
          <p:cNvPr id="154627" name="Rectangle 3">
            <a:extLst>
              <a:ext uri="{FF2B5EF4-FFF2-40B4-BE49-F238E27FC236}">
                <a16:creationId xmlns:a16="http://schemas.microsoft.com/office/drawing/2014/main" id="{FAAA0ED7-1522-4389-9AF2-76F4DBC47C73}"/>
              </a:ext>
            </a:extLst>
          </p:cNvPr>
          <p:cNvSpPr>
            <a:spLocks noGrp="1" noChangeArrowheads="1"/>
          </p:cNvSpPr>
          <p:nvPr>
            <p:ph type="body" idx="1"/>
          </p:nvPr>
        </p:nvSpPr>
        <p:spPr>
          <a:xfrm>
            <a:off x="381000" y="1447800"/>
            <a:ext cx="8305800" cy="5105400"/>
          </a:xfrm>
        </p:spPr>
        <p:txBody>
          <a:bodyPr/>
          <a:lstStyle/>
          <a:p>
            <a:pPr eaLnBrk="1" hangingPunct="1">
              <a:buFontTx/>
              <a:buNone/>
            </a:pPr>
            <a:r>
              <a:rPr lang="en-US" altLang="en-US" sz="2000" i="1"/>
              <a:t>§7106(a) Rights:</a:t>
            </a:r>
          </a:p>
          <a:p>
            <a:pPr eaLnBrk="1" hangingPunct="1"/>
            <a:r>
              <a:rPr lang="en-US" altLang="en-US" sz="2000" i="1"/>
              <a:t>Determine the Mission, Budget, Organization, Number of Employees, and Internal Security Practices ….</a:t>
            </a:r>
          </a:p>
          <a:p>
            <a:pPr eaLnBrk="1" hangingPunct="1"/>
            <a:endParaRPr lang="en-US" altLang="en-US" sz="2000" i="1"/>
          </a:p>
          <a:p>
            <a:pPr eaLnBrk="1" hangingPunct="1"/>
            <a:r>
              <a:rPr lang="en-US" altLang="en-US" sz="2000" i="1"/>
              <a:t>…. to hire, assign, direct, layoff, and retain employees …. or to suspend, remove, reduce in grade or pay, or take other disciplinary action against such employees</a:t>
            </a:r>
          </a:p>
          <a:p>
            <a:pPr eaLnBrk="1" hangingPunct="1"/>
            <a:endParaRPr lang="en-US" altLang="en-US" sz="2000" i="1"/>
          </a:p>
          <a:p>
            <a:pPr eaLnBrk="1" hangingPunct="1"/>
            <a:r>
              <a:rPr lang="en-US" altLang="en-US" sz="2000" i="1"/>
              <a:t>To assign work, to make determinations with respect to contracting out, and to determine the personnel by which Agency operations shall be conducted</a:t>
            </a:r>
          </a:p>
          <a:p>
            <a:pPr eaLnBrk="1" hangingPunct="1"/>
            <a:endParaRPr lang="en-US" altLang="en-US" sz="2000" i="1"/>
          </a:p>
          <a:p>
            <a:pPr eaLnBrk="1" hangingPunct="1"/>
            <a:r>
              <a:rPr lang="en-US" altLang="en-US" sz="2000" i="1"/>
              <a:t>To make selections for appointment from appropriate sources</a:t>
            </a:r>
          </a:p>
        </p:txBody>
      </p:sp>
      <p:sp>
        <p:nvSpPr>
          <p:cNvPr id="2" name="Slide Number Placeholder 1">
            <a:extLst>
              <a:ext uri="{FF2B5EF4-FFF2-40B4-BE49-F238E27FC236}">
                <a16:creationId xmlns:a16="http://schemas.microsoft.com/office/drawing/2014/main" id="{A2AF8FF6-5B00-4511-8459-F970CB1396D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6F5D25B-9E35-4AC4-B94D-04DF46AB2E8A}" type="slidenum">
              <a:rPr lang="en-US" altLang="en-US" smtClean="0"/>
              <a:pPr>
                <a:defRPr/>
              </a:pPr>
              <a:t>87</a:t>
            </a:fld>
            <a:endParaRPr lang="en-US" altLang="en-US"/>
          </a:p>
        </p:txBody>
      </p:sp>
      <p:sp>
        <p:nvSpPr>
          <p:cNvPr id="5" name="Footer Placeholder 2">
            <a:extLst>
              <a:ext uri="{FF2B5EF4-FFF2-40B4-BE49-F238E27FC236}">
                <a16:creationId xmlns:a16="http://schemas.microsoft.com/office/drawing/2014/main" id="{7DDF6AC7-64B2-419C-8FAB-E461BF626070}"/>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F7CA3251-3DD9-49B5-B502-347459E01E63}"/>
              </a:ext>
            </a:extLst>
          </p:cNvPr>
          <p:cNvSpPr>
            <a:spLocks noGrp="1" noChangeArrowheads="1"/>
          </p:cNvSpPr>
          <p:nvPr>
            <p:ph type="title"/>
          </p:nvPr>
        </p:nvSpPr>
        <p:spPr>
          <a:xfrm>
            <a:off x="0" y="26988"/>
            <a:ext cx="9144000" cy="1143000"/>
          </a:xfrm>
        </p:spPr>
        <p:txBody>
          <a:bodyPr/>
          <a:lstStyle/>
          <a:p>
            <a:pPr eaLnBrk="1" hangingPunct="1">
              <a:defRPr/>
            </a:pPr>
            <a:r>
              <a:rPr lang="en-US" dirty="0"/>
              <a:t>Management Rights</a:t>
            </a:r>
          </a:p>
        </p:txBody>
      </p:sp>
      <p:sp>
        <p:nvSpPr>
          <p:cNvPr id="156675" name="Rectangle 3">
            <a:extLst>
              <a:ext uri="{FF2B5EF4-FFF2-40B4-BE49-F238E27FC236}">
                <a16:creationId xmlns:a16="http://schemas.microsoft.com/office/drawing/2014/main" id="{3A5471C6-21A3-491D-BCA4-69D7A4B63F7A}"/>
              </a:ext>
            </a:extLst>
          </p:cNvPr>
          <p:cNvSpPr>
            <a:spLocks noGrp="1" noChangeArrowheads="1"/>
          </p:cNvSpPr>
          <p:nvPr>
            <p:ph type="body" idx="1"/>
          </p:nvPr>
        </p:nvSpPr>
        <p:spPr>
          <a:xfrm>
            <a:off x="0" y="1371600"/>
            <a:ext cx="9144000" cy="4754563"/>
          </a:xfrm>
        </p:spPr>
        <p:txBody>
          <a:bodyPr/>
          <a:lstStyle/>
          <a:p>
            <a:pPr eaLnBrk="1" hangingPunct="1">
              <a:lnSpc>
                <a:spcPct val="80000"/>
              </a:lnSpc>
              <a:buFontTx/>
              <a:buNone/>
            </a:pPr>
            <a:r>
              <a:rPr lang="en-US" altLang="en-US" sz="2000"/>
              <a:t>	Assign Work and Direct Employees</a:t>
            </a:r>
          </a:p>
          <a:p>
            <a:pPr eaLnBrk="1" hangingPunct="1">
              <a:lnSpc>
                <a:spcPct val="80000"/>
              </a:lnSpc>
              <a:buFontTx/>
              <a:buNone/>
            </a:pPr>
            <a:r>
              <a:rPr lang="en-US" altLang="en-US" sz="2000"/>
              <a:t>	Establish Internal Security Practices</a:t>
            </a:r>
          </a:p>
          <a:p>
            <a:pPr eaLnBrk="1" hangingPunct="1">
              <a:lnSpc>
                <a:spcPct val="80000"/>
              </a:lnSpc>
              <a:buFontTx/>
              <a:buNone/>
            </a:pPr>
            <a:r>
              <a:rPr lang="en-US" altLang="en-US" sz="2000"/>
              <a:t>	Discipline Employees</a:t>
            </a:r>
          </a:p>
          <a:p>
            <a:pPr eaLnBrk="1" hangingPunct="1">
              <a:lnSpc>
                <a:spcPct val="80000"/>
              </a:lnSpc>
              <a:buFontTx/>
              <a:buNone/>
            </a:pPr>
            <a:r>
              <a:rPr lang="en-US" altLang="en-US" sz="2000"/>
              <a:t>	Hire and Select Employees</a:t>
            </a:r>
          </a:p>
          <a:p>
            <a:pPr eaLnBrk="1" hangingPunct="1">
              <a:lnSpc>
                <a:spcPct val="80000"/>
              </a:lnSpc>
              <a:buFontTx/>
              <a:buNone/>
            </a:pPr>
            <a:r>
              <a:rPr lang="en-US" altLang="en-US" sz="2000"/>
              <a:t>	Determine the Budget of the Agency</a:t>
            </a:r>
          </a:p>
          <a:p>
            <a:pPr eaLnBrk="1" hangingPunct="1">
              <a:lnSpc>
                <a:spcPct val="80000"/>
              </a:lnSpc>
              <a:buFontTx/>
              <a:buNone/>
            </a:pPr>
            <a:r>
              <a:rPr lang="en-US" altLang="en-US" sz="2000"/>
              <a:t>	Layoff Employees</a:t>
            </a:r>
          </a:p>
          <a:p>
            <a:pPr eaLnBrk="1" hangingPunct="1">
              <a:lnSpc>
                <a:spcPct val="80000"/>
              </a:lnSpc>
              <a:buFontTx/>
              <a:buNone/>
            </a:pPr>
            <a:r>
              <a:rPr lang="en-US" altLang="en-US" sz="2000"/>
              <a:t>	Contract Out</a:t>
            </a:r>
          </a:p>
          <a:p>
            <a:pPr eaLnBrk="1" hangingPunct="1">
              <a:lnSpc>
                <a:spcPct val="80000"/>
              </a:lnSpc>
              <a:buFontTx/>
              <a:buNone/>
            </a:pPr>
            <a:r>
              <a:rPr lang="en-US" altLang="en-US" sz="2000"/>
              <a:t>	Determine the Agency’s Organization</a:t>
            </a:r>
          </a:p>
          <a:p>
            <a:pPr eaLnBrk="1" hangingPunct="1">
              <a:lnSpc>
                <a:spcPct val="80000"/>
              </a:lnSpc>
              <a:buFontTx/>
              <a:buNone/>
            </a:pPr>
            <a:r>
              <a:rPr lang="en-US" altLang="en-US" sz="2000"/>
              <a:t>	Take Actions During an Emergency</a:t>
            </a:r>
          </a:p>
          <a:p>
            <a:pPr eaLnBrk="1" hangingPunct="1">
              <a:lnSpc>
                <a:spcPct val="80000"/>
              </a:lnSpc>
              <a:buFontTx/>
              <a:buNone/>
            </a:pPr>
            <a:r>
              <a:rPr lang="en-US" altLang="zh-CN" sz="2000">
                <a:ea typeface="SimSun" panose="02010600030101010101" pitchFamily="2" charset="-122"/>
              </a:rPr>
              <a:t>	File Unfair Labor Practices</a:t>
            </a:r>
          </a:p>
          <a:p>
            <a:pPr eaLnBrk="1" hangingPunct="1">
              <a:lnSpc>
                <a:spcPct val="80000"/>
              </a:lnSpc>
              <a:buFontTx/>
              <a:buNone/>
            </a:pPr>
            <a:r>
              <a:rPr lang="en-US" altLang="zh-CN" sz="2000">
                <a:ea typeface="SimSun" panose="02010600030101010101" pitchFamily="2" charset="-122"/>
              </a:rPr>
              <a:t>	File Grievances</a:t>
            </a:r>
          </a:p>
          <a:p>
            <a:pPr eaLnBrk="1" hangingPunct="1">
              <a:lnSpc>
                <a:spcPct val="80000"/>
              </a:lnSpc>
              <a:buFontTx/>
              <a:buNone/>
            </a:pPr>
            <a:r>
              <a:rPr lang="en-US" altLang="zh-CN" sz="2000">
                <a:ea typeface="SimSun" panose="02010600030101010101" pitchFamily="2" charset="-122"/>
              </a:rPr>
              <a:t>	File Exceptions to Arbitration Awards</a:t>
            </a:r>
          </a:p>
          <a:p>
            <a:pPr eaLnBrk="1" hangingPunct="1">
              <a:lnSpc>
                <a:spcPct val="80000"/>
              </a:lnSpc>
              <a:buFontTx/>
              <a:buNone/>
            </a:pPr>
            <a:r>
              <a:rPr lang="en-US" altLang="zh-CN" sz="2000">
                <a:ea typeface="SimSun" panose="02010600030101010101" pitchFamily="2" charset="-122"/>
              </a:rPr>
              <a:t>	File Petitions to Change the Scope of the Bargaining Unit or to Challenge the Representation Status of the Union</a:t>
            </a:r>
          </a:p>
          <a:p>
            <a:pPr eaLnBrk="1" hangingPunct="1">
              <a:lnSpc>
                <a:spcPct val="80000"/>
              </a:lnSpc>
              <a:buFontTx/>
              <a:buNone/>
            </a:pPr>
            <a:r>
              <a:rPr lang="en-US" altLang="en-US" sz="2000"/>
              <a:t>	Right to Seek Impasses Panel Assistance</a:t>
            </a:r>
          </a:p>
          <a:p>
            <a:pPr eaLnBrk="1" hangingPunct="1">
              <a:lnSpc>
                <a:spcPct val="80000"/>
              </a:lnSpc>
            </a:pPr>
            <a:endParaRPr lang="en-US" altLang="en-US" sz="2000"/>
          </a:p>
        </p:txBody>
      </p:sp>
      <p:sp>
        <p:nvSpPr>
          <p:cNvPr id="2" name="Slide Number Placeholder 1">
            <a:extLst>
              <a:ext uri="{FF2B5EF4-FFF2-40B4-BE49-F238E27FC236}">
                <a16:creationId xmlns:a16="http://schemas.microsoft.com/office/drawing/2014/main" id="{852A4E1A-0CC8-48A1-A3A2-5177C307B9B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20E628C-3CAD-41B6-BD01-ABB372868C1B}" type="slidenum">
              <a:rPr lang="en-US" altLang="en-US" smtClean="0"/>
              <a:pPr>
                <a:defRPr/>
              </a:pPr>
              <a:t>88</a:t>
            </a:fld>
            <a:endParaRPr lang="en-US" altLang="en-US"/>
          </a:p>
        </p:txBody>
      </p:sp>
      <p:sp>
        <p:nvSpPr>
          <p:cNvPr id="5" name="Footer Placeholder 2">
            <a:extLst>
              <a:ext uri="{FF2B5EF4-FFF2-40B4-BE49-F238E27FC236}">
                <a16:creationId xmlns:a16="http://schemas.microsoft.com/office/drawing/2014/main" id="{C7EA2648-FCA5-425D-8949-DFCADDE1919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46C308BF-643A-4DF0-B02D-6795B5269BAE}"/>
              </a:ext>
            </a:extLst>
          </p:cNvPr>
          <p:cNvSpPr>
            <a:spLocks noGrp="1" noChangeArrowheads="1"/>
          </p:cNvSpPr>
          <p:nvPr>
            <p:ph type="title"/>
          </p:nvPr>
        </p:nvSpPr>
        <p:spPr>
          <a:xfrm>
            <a:off x="0" y="152400"/>
            <a:ext cx="9144000" cy="1143000"/>
          </a:xfrm>
        </p:spPr>
        <p:txBody>
          <a:bodyPr/>
          <a:lstStyle/>
          <a:p>
            <a:pPr eaLnBrk="1" hangingPunct="1">
              <a:defRPr/>
            </a:pPr>
            <a:r>
              <a:rPr lang="en-US" altLang="zh-CN" sz="3600" dirty="0">
                <a:ea typeface="宋体" charset="-122"/>
              </a:rPr>
              <a:t>The Right to Assign Work and Direct Employees.</a:t>
            </a:r>
            <a:r>
              <a:rPr lang="en-US" altLang="zh-CN" sz="4000" dirty="0">
                <a:ea typeface="宋体" charset="-122"/>
              </a:rPr>
              <a:t> </a:t>
            </a:r>
            <a:endParaRPr lang="en-US" sz="4000" dirty="0"/>
          </a:p>
        </p:txBody>
      </p:sp>
      <p:sp>
        <p:nvSpPr>
          <p:cNvPr id="158723" name="Rectangle 3">
            <a:extLst>
              <a:ext uri="{FF2B5EF4-FFF2-40B4-BE49-F238E27FC236}">
                <a16:creationId xmlns:a16="http://schemas.microsoft.com/office/drawing/2014/main" id="{CF1A18CA-6FE2-489A-A034-1B2484AF290B}"/>
              </a:ext>
            </a:extLst>
          </p:cNvPr>
          <p:cNvSpPr>
            <a:spLocks noGrp="1" noChangeArrowheads="1"/>
          </p:cNvSpPr>
          <p:nvPr>
            <p:ph type="body" idx="1"/>
          </p:nvPr>
        </p:nvSpPr>
        <p:spPr/>
        <p:txBody>
          <a:bodyPr/>
          <a:lstStyle/>
          <a:p>
            <a:pPr eaLnBrk="1" hangingPunct="1">
              <a:lnSpc>
                <a:spcPct val="90000"/>
              </a:lnSpc>
            </a:pPr>
            <a:r>
              <a:rPr lang="en-US" altLang="zh-CN" sz="2400">
                <a:ea typeface="SimSun" panose="02010600030101010101" pitchFamily="2" charset="-122"/>
              </a:rPr>
              <a:t>Assigning work includes where and when employees work, what kind of work they do and to whom work is assigned.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The right to direct employees is exercised through supervising employees and determining the quantity, quality and timeliness of their work production and establishing priorities for its accomplishment.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The union can not negotiate what duties employees perform, the location of those duties and the tours of duty established for the employees. </a:t>
            </a:r>
            <a:endParaRPr lang="en-US" altLang="en-US" sz="2400"/>
          </a:p>
        </p:txBody>
      </p:sp>
      <p:sp>
        <p:nvSpPr>
          <p:cNvPr id="2" name="Slide Number Placeholder 1">
            <a:extLst>
              <a:ext uri="{FF2B5EF4-FFF2-40B4-BE49-F238E27FC236}">
                <a16:creationId xmlns:a16="http://schemas.microsoft.com/office/drawing/2014/main" id="{06E8F92F-D3A6-4537-AE95-A2DF20E59E3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2E071ED-113F-4267-96EB-9F76327E60CA}" type="slidenum">
              <a:rPr lang="en-US" altLang="en-US" smtClean="0"/>
              <a:pPr>
                <a:defRPr/>
              </a:pPr>
              <a:t>89</a:t>
            </a:fld>
            <a:endParaRPr lang="en-US" altLang="en-US"/>
          </a:p>
        </p:txBody>
      </p:sp>
      <p:sp>
        <p:nvSpPr>
          <p:cNvPr id="5" name="Footer Placeholder 2">
            <a:extLst>
              <a:ext uri="{FF2B5EF4-FFF2-40B4-BE49-F238E27FC236}">
                <a16:creationId xmlns:a16="http://schemas.microsoft.com/office/drawing/2014/main" id="{2A5E2F2B-E77F-4BF1-9A5B-8E9FA380384C}"/>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A76326D-0F0A-48CB-AC13-37226B90941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defRPr/>
            </a:pPr>
            <a:fld id="{E65D4BC1-F5B2-4FD3-9F19-DAA13668B024}" type="slidenum">
              <a:rPr lang="en-US" altLang="en-US" sz="1200" smtClean="0"/>
              <a:pPr>
                <a:spcBef>
                  <a:spcPct val="0"/>
                </a:spcBef>
                <a:buClrTx/>
                <a:buFontTx/>
                <a:buNone/>
                <a:defRPr/>
              </a:pPr>
              <a:t>9</a:t>
            </a:fld>
            <a:endParaRPr lang="en-US" altLang="en-US" sz="1200"/>
          </a:p>
        </p:txBody>
      </p:sp>
      <p:sp>
        <p:nvSpPr>
          <p:cNvPr id="300034" name="Rectangle 2">
            <a:extLst>
              <a:ext uri="{FF2B5EF4-FFF2-40B4-BE49-F238E27FC236}">
                <a16:creationId xmlns:a16="http://schemas.microsoft.com/office/drawing/2014/main" id="{B211BF79-7C95-4C31-A035-D848507FCF09}"/>
              </a:ext>
            </a:extLst>
          </p:cNvPr>
          <p:cNvSpPr>
            <a:spLocks noGrp="1" noChangeArrowheads="1"/>
          </p:cNvSpPr>
          <p:nvPr>
            <p:ph type="title"/>
          </p:nvPr>
        </p:nvSpPr>
        <p:spPr/>
        <p:txBody>
          <a:bodyPr>
            <a:normAutofit fontScale="90000"/>
          </a:bodyPr>
          <a:lstStyle/>
          <a:p>
            <a:pPr eaLnBrk="1" hangingPunct="1">
              <a:defRPr/>
            </a:pPr>
            <a:r>
              <a:rPr lang="en-US" sz="4000"/>
              <a:t>Collective Bargaining in the Federal Sector</a:t>
            </a:r>
          </a:p>
        </p:txBody>
      </p:sp>
      <p:sp>
        <p:nvSpPr>
          <p:cNvPr id="17412" name="Rectangle 3">
            <a:extLst>
              <a:ext uri="{FF2B5EF4-FFF2-40B4-BE49-F238E27FC236}">
                <a16:creationId xmlns:a16="http://schemas.microsoft.com/office/drawing/2014/main" id="{FBE1A98F-979C-40E9-BB0E-546395925CD5}"/>
              </a:ext>
            </a:extLst>
          </p:cNvPr>
          <p:cNvSpPr>
            <a:spLocks noGrp="1" noChangeArrowheads="1"/>
          </p:cNvSpPr>
          <p:nvPr>
            <p:ph type="body" idx="1"/>
          </p:nvPr>
        </p:nvSpPr>
        <p:spPr>
          <a:xfrm>
            <a:off x="457200" y="1676400"/>
            <a:ext cx="8229600" cy="4419600"/>
          </a:xfrm>
        </p:spPr>
        <p:txBody>
          <a:bodyPr/>
          <a:lstStyle/>
          <a:p>
            <a:pPr eaLnBrk="1" hangingPunct="1">
              <a:lnSpc>
                <a:spcPct val="90000"/>
              </a:lnSpc>
            </a:pPr>
            <a:r>
              <a:rPr lang="en-US" altLang="en-US" sz="2800"/>
              <a:t>Management only has an obligation to negotiate with the union over negotiable proposals</a:t>
            </a:r>
          </a:p>
          <a:p>
            <a:pPr eaLnBrk="1" hangingPunct="1">
              <a:lnSpc>
                <a:spcPct val="90000"/>
              </a:lnSpc>
            </a:pPr>
            <a:endParaRPr lang="en-US" altLang="en-US" sz="2800"/>
          </a:p>
          <a:p>
            <a:pPr eaLnBrk="1" hangingPunct="1">
              <a:lnSpc>
                <a:spcPct val="90000"/>
              </a:lnSpc>
            </a:pPr>
            <a:r>
              <a:rPr lang="en-US" altLang="en-US" sz="2800"/>
              <a:t>The union cannot force management to waive any of its rights</a:t>
            </a:r>
          </a:p>
          <a:p>
            <a:pPr eaLnBrk="1" hangingPunct="1">
              <a:lnSpc>
                <a:spcPct val="90000"/>
              </a:lnSpc>
            </a:pPr>
            <a:endParaRPr lang="en-US" altLang="en-US" sz="2800"/>
          </a:p>
          <a:p>
            <a:pPr eaLnBrk="1" hangingPunct="1">
              <a:lnSpc>
                <a:spcPct val="90000"/>
              </a:lnSpc>
            </a:pPr>
            <a:r>
              <a:rPr lang="en-US" altLang="en-US" sz="2800"/>
              <a:t>Management cannot force the union to waive any of its rights</a:t>
            </a:r>
          </a:p>
        </p:txBody>
      </p:sp>
      <p:sp>
        <p:nvSpPr>
          <p:cNvPr id="5" name="Footer Placeholder 2">
            <a:extLst>
              <a:ext uri="{FF2B5EF4-FFF2-40B4-BE49-F238E27FC236}">
                <a16:creationId xmlns:a16="http://schemas.microsoft.com/office/drawing/2014/main" id="{47B9ACAE-8EED-4CBE-9A1C-934E72EA277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BB58C4D5-B51D-4BAD-BB3E-279BABBC358A}"/>
              </a:ext>
            </a:extLst>
          </p:cNvPr>
          <p:cNvSpPr>
            <a:spLocks noGrp="1" noChangeArrowheads="1"/>
          </p:cNvSpPr>
          <p:nvPr>
            <p:ph type="title"/>
          </p:nvPr>
        </p:nvSpPr>
        <p:spPr>
          <a:xfrm>
            <a:off x="-4763" y="76200"/>
            <a:ext cx="9144001" cy="1143000"/>
          </a:xfrm>
        </p:spPr>
        <p:txBody>
          <a:bodyPr/>
          <a:lstStyle/>
          <a:p>
            <a:pPr eaLnBrk="1" hangingPunct="1">
              <a:defRPr/>
            </a:pPr>
            <a:r>
              <a:rPr lang="en-US" dirty="0"/>
              <a:t>Exercise – Assignment of Work</a:t>
            </a:r>
          </a:p>
        </p:txBody>
      </p:sp>
      <p:sp>
        <p:nvSpPr>
          <p:cNvPr id="160771" name="Rectangle 3">
            <a:extLst>
              <a:ext uri="{FF2B5EF4-FFF2-40B4-BE49-F238E27FC236}">
                <a16:creationId xmlns:a16="http://schemas.microsoft.com/office/drawing/2014/main" id="{12911FC8-AF60-405D-8F8E-5AF514B9B9D2}"/>
              </a:ext>
            </a:extLst>
          </p:cNvPr>
          <p:cNvSpPr>
            <a:spLocks noGrp="1" noChangeArrowheads="1"/>
          </p:cNvSpPr>
          <p:nvPr>
            <p:ph type="body" idx="1"/>
          </p:nvPr>
        </p:nvSpPr>
        <p:spPr>
          <a:xfrm>
            <a:off x="457200" y="1600200"/>
            <a:ext cx="8458200" cy="5029200"/>
          </a:xfrm>
        </p:spPr>
        <p:txBody>
          <a:bodyPr/>
          <a:lstStyle/>
          <a:p>
            <a:pPr eaLnBrk="1" hangingPunct="1">
              <a:lnSpc>
                <a:spcPct val="90000"/>
              </a:lnSpc>
            </a:pPr>
            <a:r>
              <a:rPr lang="en-US" altLang="zh-CN" sz="2800">
                <a:ea typeface="SimSun" panose="02010600030101010101" pitchFamily="2" charset="-122"/>
              </a:rPr>
              <a:t>Management notifies the union it intends to assign employees new tasks requiring the use of a computer. The introduction of computers will require a reconfiguration of the office where the employees work. The employees have never been required to use computers to perform their work before. The union requests to bargain.</a:t>
            </a:r>
          </a:p>
          <a:p>
            <a:pPr eaLnBrk="1" hangingPunct="1">
              <a:lnSpc>
                <a:spcPct val="90000"/>
              </a:lnSpc>
            </a:pPr>
            <a:endParaRPr lang="en-US" altLang="zh-CN" sz="2800">
              <a:ea typeface="SimSun" panose="02010600030101010101" pitchFamily="2" charset="-122"/>
            </a:endParaRPr>
          </a:p>
          <a:p>
            <a:pPr eaLnBrk="1" hangingPunct="1">
              <a:lnSpc>
                <a:spcPct val="90000"/>
              </a:lnSpc>
            </a:pPr>
            <a:r>
              <a:rPr lang="en-US" altLang="zh-CN" sz="2800">
                <a:ea typeface="SimSun" panose="02010600030101010101" pitchFamily="2" charset="-122"/>
              </a:rPr>
              <a:t>What can the union bargain about? </a:t>
            </a:r>
          </a:p>
          <a:p>
            <a:pPr eaLnBrk="1" hangingPunct="1">
              <a:lnSpc>
                <a:spcPct val="90000"/>
              </a:lnSpc>
            </a:pPr>
            <a:endParaRPr lang="en-US" altLang="zh-CN" sz="2800">
              <a:ea typeface="SimSun" panose="02010600030101010101" pitchFamily="2" charset="-122"/>
            </a:endParaRPr>
          </a:p>
        </p:txBody>
      </p:sp>
      <p:sp>
        <p:nvSpPr>
          <p:cNvPr id="2" name="Slide Number Placeholder 1">
            <a:extLst>
              <a:ext uri="{FF2B5EF4-FFF2-40B4-BE49-F238E27FC236}">
                <a16:creationId xmlns:a16="http://schemas.microsoft.com/office/drawing/2014/main" id="{93CF3C7F-FD54-42C4-A379-4AB05860513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05CFCC4-9B71-49F9-A2E0-6DD1EC8501DB}" type="slidenum">
              <a:rPr lang="en-US" altLang="en-US" smtClean="0"/>
              <a:pPr>
                <a:defRPr/>
              </a:pPr>
              <a:t>90</a:t>
            </a:fld>
            <a:endParaRPr lang="en-US" altLang="en-US"/>
          </a:p>
        </p:txBody>
      </p:sp>
      <p:sp>
        <p:nvSpPr>
          <p:cNvPr id="5" name="Footer Placeholder 2">
            <a:extLst>
              <a:ext uri="{FF2B5EF4-FFF2-40B4-BE49-F238E27FC236}">
                <a16:creationId xmlns:a16="http://schemas.microsoft.com/office/drawing/2014/main" id="{69EBABE6-37BB-4439-9233-56F6919AE2D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7F0CCC82-DC77-4E86-8624-6E6857B8874D}"/>
              </a:ext>
            </a:extLst>
          </p:cNvPr>
          <p:cNvSpPr>
            <a:spLocks noGrp="1" noChangeArrowheads="1"/>
          </p:cNvSpPr>
          <p:nvPr>
            <p:ph type="title"/>
          </p:nvPr>
        </p:nvSpPr>
        <p:spPr>
          <a:xfrm>
            <a:off x="0" y="228600"/>
            <a:ext cx="9144000" cy="1143000"/>
          </a:xfrm>
        </p:spPr>
        <p:txBody>
          <a:bodyPr/>
          <a:lstStyle/>
          <a:p>
            <a:pPr eaLnBrk="1" hangingPunct="1">
              <a:defRPr/>
            </a:pPr>
            <a:r>
              <a:rPr lang="en-US" altLang="zh-CN" sz="3600" dirty="0">
                <a:ea typeface="宋体" charset="-122"/>
              </a:rPr>
              <a:t>The Right to Establish Internal Security Practices.</a:t>
            </a:r>
            <a:r>
              <a:rPr lang="en-US" altLang="zh-CN" sz="4000" dirty="0">
                <a:ea typeface="宋体" charset="-122"/>
              </a:rPr>
              <a:t> </a:t>
            </a:r>
            <a:endParaRPr lang="en-US" sz="4000" dirty="0"/>
          </a:p>
        </p:txBody>
      </p:sp>
      <p:sp>
        <p:nvSpPr>
          <p:cNvPr id="162819" name="Rectangle 3">
            <a:extLst>
              <a:ext uri="{FF2B5EF4-FFF2-40B4-BE49-F238E27FC236}">
                <a16:creationId xmlns:a16="http://schemas.microsoft.com/office/drawing/2014/main" id="{7C1BC130-3182-4060-ACA3-1E489FC63C81}"/>
              </a:ext>
            </a:extLst>
          </p:cNvPr>
          <p:cNvSpPr>
            <a:spLocks noGrp="1" noChangeArrowheads="1"/>
          </p:cNvSpPr>
          <p:nvPr>
            <p:ph type="body" idx="1"/>
          </p:nvPr>
        </p:nvSpPr>
        <p:spPr>
          <a:xfrm>
            <a:off x="457200" y="1752600"/>
            <a:ext cx="8229600" cy="4343400"/>
          </a:xfrm>
        </p:spPr>
        <p:txBody>
          <a:bodyPr/>
          <a:lstStyle/>
          <a:p>
            <a:pPr eaLnBrk="1" hangingPunct="1">
              <a:lnSpc>
                <a:spcPct val="90000"/>
              </a:lnSpc>
            </a:pPr>
            <a:r>
              <a:rPr lang="en-US" altLang="zh-CN" sz="2400">
                <a:ea typeface="SimSun" panose="02010600030101010101" pitchFamily="2" charset="-122"/>
              </a:rPr>
              <a:t>Management has the right to establish practices and policies and take actions which are part of its plan to safeguard the persons and property of the government. </a:t>
            </a:r>
          </a:p>
          <a:p>
            <a:pPr eaLnBrk="1" hangingPunct="1">
              <a:lnSpc>
                <a:spcPct val="90000"/>
              </a:lnSpc>
            </a:pPr>
            <a:endParaRPr lang="en-US" altLang="zh-CN" sz="1600">
              <a:ea typeface="SimSun" panose="02010600030101010101" pitchFamily="2" charset="-122"/>
            </a:endParaRPr>
          </a:p>
          <a:p>
            <a:pPr eaLnBrk="1" hangingPunct="1">
              <a:lnSpc>
                <a:spcPct val="90000"/>
              </a:lnSpc>
            </a:pPr>
            <a:r>
              <a:rPr lang="en-US" altLang="zh-CN" sz="2400">
                <a:ea typeface="SimSun" panose="02010600030101010101" pitchFamily="2" charset="-122"/>
              </a:rPr>
              <a:t>The right to establish internal security practices involves those things management puts in place to protect its employees and the property of the government not how the government protects the American people </a:t>
            </a:r>
          </a:p>
          <a:p>
            <a:pPr eaLnBrk="1" hangingPunct="1">
              <a:lnSpc>
                <a:spcPct val="90000"/>
              </a:lnSpc>
            </a:pPr>
            <a:endParaRPr lang="en-US" altLang="zh-CN" sz="1600">
              <a:ea typeface="SimSun" panose="02010600030101010101" pitchFamily="2" charset="-122"/>
            </a:endParaRPr>
          </a:p>
          <a:p>
            <a:pPr eaLnBrk="1" hangingPunct="1">
              <a:lnSpc>
                <a:spcPct val="90000"/>
              </a:lnSpc>
            </a:pPr>
            <a:r>
              <a:rPr lang="en-US" altLang="zh-CN" sz="2400">
                <a:ea typeface="SimSun" panose="02010600030101010101" pitchFamily="2" charset="-122"/>
              </a:rPr>
              <a:t>Management need only show that there is a reasonable link between the practice it has put in effect and the protection of employees and property.</a:t>
            </a:r>
            <a:endParaRPr lang="en-US" altLang="en-US" sz="2400"/>
          </a:p>
        </p:txBody>
      </p:sp>
      <p:sp>
        <p:nvSpPr>
          <p:cNvPr id="2" name="Slide Number Placeholder 1">
            <a:extLst>
              <a:ext uri="{FF2B5EF4-FFF2-40B4-BE49-F238E27FC236}">
                <a16:creationId xmlns:a16="http://schemas.microsoft.com/office/drawing/2014/main" id="{96A80C01-E186-4378-9981-EA835AF2C2C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9995A56-20C2-40A0-B230-A0016507FE1A}" type="slidenum">
              <a:rPr lang="en-US" altLang="en-US" smtClean="0"/>
              <a:pPr>
                <a:defRPr/>
              </a:pPr>
              <a:t>91</a:t>
            </a:fld>
            <a:endParaRPr lang="en-US" altLang="en-US"/>
          </a:p>
        </p:txBody>
      </p:sp>
      <p:sp>
        <p:nvSpPr>
          <p:cNvPr id="5" name="Footer Placeholder 2">
            <a:extLst>
              <a:ext uri="{FF2B5EF4-FFF2-40B4-BE49-F238E27FC236}">
                <a16:creationId xmlns:a16="http://schemas.microsoft.com/office/drawing/2014/main" id="{9C38E880-1A4D-4E7C-A45D-67527F67ADD6}"/>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B0F59C55-EB08-42C6-9217-1169486CAEFB}"/>
              </a:ext>
            </a:extLst>
          </p:cNvPr>
          <p:cNvSpPr>
            <a:spLocks noGrp="1" noChangeArrowheads="1"/>
          </p:cNvSpPr>
          <p:nvPr>
            <p:ph type="title"/>
          </p:nvPr>
        </p:nvSpPr>
        <p:spPr>
          <a:xfrm>
            <a:off x="0" y="76200"/>
            <a:ext cx="9144000" cy="1143000"/>
          </a:xfrm>
        </p:spPr>
        <p:txBody>
          <a:bodyPr/>
          <a:lstStyle/>
          <a:p>
            <a:pPr eaLnBrk="1" hangingPunct="1">
              <a:defRPr/>
            </a:pPr>
            <a:r>
              <a:rPr lang="en-US" sz="4000" dirty="0"/>
              <a:t>Internal Security Practices - Exercise</a:t>
            </a:r>
          </a:p>
        </p:txBody>
      </p:sp>
      <p:sp>
        <p:nvSpPr>
          <p:cNvPr id="164867" name="Rectangle 3">
            <a:extLst>
              <a:ext uri="{FF2B5EF4-FFF2-40B4-BE49-F238E27FC236}">
                <a16:creationId xmlns:a16="http://schemas.microsoft.com/office/drawing/2014/main" id="{25C91EEC-3B13-4901-A4EC-F17C2AFBFFB7}"/>
              </a:ext>
            </a:extLst>
          </p:cNvPr>
          <p:cNvSpPr>
            <a:spLocks noGrp="1" noChangeArrowheads="1"/>
          </p:cNvSpPr>
          <p:nvPr>
            <p:ph type="body" idx="1"/>
          </p:nvPr>
        </p:nvSpPr>
        <p:spPr>
          <a:xfrm>
            <a:off x="114300" y="1447800"/>
            <a:ext cx="8877300" cy="5181600"/>
          </a:xfrm>
        </p:spPr>
        <p:txBody>
          <a:bodyPr/>
          <a:lstStyle/>
          <a:p>
            <a:pPr eaLnBrk="1" hangingPunct="1">
              <a:lnSpc>
                <a:spcPct val="90000"/>
              </a:lnSpc>
              <a:buFontTx/>
              <a:buNone/>
            </a:pPr>
            <a:r>
              <a:rPr lang="en-US" altLang="zh-CN" sz="2200" b="1">
                <a:ea typeface="SimSun" panose="02010600030101010101" pitchFamily="2" charset="-122"/>
              </a:rPr>
              <a:t>	</a:t>
            </a:r>
            <a:r>
              <a:rPr lang="en-US" altLang="zh-CN" sz="2200">
                <a:ea typeface="SimSun" panose="02010600030101010101" pitchFamily="2" charset="-122"/>
              </a:rPr>
              <a:t>The manager of a unit has decided to install a new lock on the front entrance to its offices. In the past all employees had keys that provided free access to the office at all hours. Not all employees will be given a key to the new lock. Only managers will receive keys. The new lock has been installed because there have recently been a series of thefts of office equipment. Many employees who arrive early because of the transportation they use to get to work must now wait outside the building for a manager to arrive to let them in. Employees in the past had access to the building to perform work on weekends. Under the new system the building will not be open on weekends.</a:t>
            </a:r>
          </a:p>
          <a:p>
            <a:pPr eaLnBrk="1" hangingPunct="1">
              <a:lnSpc>
                <a:spcPct val="90000"/>
              </a:lnSpc>
              <a:buFontTx/>
              <a:buNone/>
            </a:pPr>
            <a:endParaRPr lang="en-US" altLang="en-US" sz="2200"/>
          </a:p>
          <a:p>
            <a:pPr eaLnBrk="1" hangingPunct="1">
              <a:lnSpc>
                <a:spcPct val="90000"/>
              </a:lnSpc>
              <a:buFontTx/>
              <a:buNone/>
            </a:pPr>
            <a:r>
              <a:rPr lang="en-US" altLang="en-US" sz="2200"/>
              <a:t>	The union requests to bargain. What can it propose?</a:t>
            </a:r>
          </a:p>
        </p:txBody>
      </p:sp>
      <p:sp>
        <p:nvSpPr>
          <p:cNvPr id="2" name="Slide Number Placeholder 1">
            <a:extLst>
              <a:ext uri="{FF2B5EF4-FFF2-40B4-BE49-F238E27FC236}">
                <a16:creationId xmlns:a16="http://schemas.microsoft.com/office/drawing/2014/main" id="{E4F32730-D733-41BE-BD99-6FFECCCBE90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A0D5E01-FE5C-4A00-95CB-B84B4B996A2A}" type="slidenum">
              <a:rPr lang="en-US" altLang="en-US" smtClean="0"/>
              <a:pPr>
                <a:defRPr/>
              </a:pPr>
              <a:t>92</a:t>
            </a:fld>
            <a:endParaRPr lang="en-US" altLang="en-US"/>
          </a:p>
        </p:txBody>
      </p:sp>
      <p:sp>
        <p:nvSpPr>
          <p:cNvPr id="5" name="Footer Placeholder 2">
            <a:extLst>
              <a:ext uri="{FF2B5EF4-FFF2-40B4-BE49-F238E27FC236}">
                <a16:creationId xmlns:a16="http://schemas.microsoft.com/office/drawing/2014/main" id="{D822B9E7-4B5D-4A6F-899D-181357D25F8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7436B1F9-FD6B-49BC-9578-19D928903345}"/>
              </a:ext>
            </a:extLst>
          </p:cNvPr>
          <p:cNvSpPr>
            <a:spLocks noGrp="1" noChangeArrowheads="1"/>
          </p:cNvSpPr>
          <p:nvPr>
            <p:ph type="title"/>
          </p:nvPr>
        </p:nvSpPr>
        <p:spPr>
          <a:xfrm>
            <a:off x="4763" y="0"/>
            <a:ext cx="9139237" cy="1143000"/>
          </a:xfrm>
        </p:spPr>
        <p:txBody>
          <a:bodyPr/>
          <a:lstStyle/>
          <a:p>
            <a:pPr eaLnBrk="1" hangingPunct="1">
              <a:defRPr/>
            </a:pPr>
            <a:r>
              <a:rPr lang="en-US" altLang="zh-CN" sz="4000" dirty="0">
                <a:effectLst/>
                <a:ea typeface="宋体" charset="-122"/>
              </a:rPr>
              <a:t>The Right to Discipline Employees.</a:t>
            </a:r>
            <a:r>
              <a:rPr lang="en-US" altLang="zh-CN" sz="4000" dirty="0">
                <a:ea typeface="宋体" charset="-122"/>
              </a:rPr>
              <a:t> </a:t>
            </a:r>
            <a:endParaRPr lang="en-US" sz="4000" dirty="0"/>
          </a:p>
        </p:txBody>
      </p:sp>
      <p:sp>
        <p:nvSpPr>
          <p:cNvPr id="166915" name="Rectangle 3">
            <a:extLst>
              <a:ext uri="{FF2B5EF4-FFF2-40B4-BE49-F238E27FC236}">
                <a16:creationId xmlns:a16="http://schemas.microsoft.com/office/drawing/2014/main" id="{45651419-B910-4C5A-92BA-B86D5FC06606}"/>
              </a:ext>
            </a:extLst>
          </p:cNvPr>
          <p:cNvSpPr>
            <a:spLocks noGrp="1" noChangeArrowheads="1"/>
          </p:cNvSpPr>
          <p:nvPr>
            <p:ph type="body" idx="1"/>
          </p:nvPr>
        </p:nvSpPr>
        <p:spPr/>
        <p:txBody>
          <a:bodyPr/>
          <a:lstStyle/>
          <a:p>
            <a:pPr eaLnBrk="1" hangingPunct="1">
              <a:buFontTx/>
              <a:buNone/>
            </a:pPr>
            <a:r>
              <a:rPr lang="en-US" altLang="zh-CN" sz="2800">
                <a:ea typeface="SimSun" panose="02010600030101010101" pitchFamily="2" charset="-122"/>
              </a:rPr>
              <a:t>	Management has the right to discipline employees and to take whatever actions are necessary to maintain discipline in the workplace.</a:t>
            </a:r>
          </a:p>
          <a:p>
            <a:pPr eaLnBrk="1" hangingPunct="1"/>
            <a:endParaRPr lang="en-US" altLang="zh-CN" sz="2800">
              <a:ea typeface="SimSun" panose="02010600030101010101" pitchFamily="2" charset="-122"/>
            </a:endParaRPr>
          </a:p>
          <a:p>
            <a:pPr eaLnBrk="1" hangingPunct="1">
              <a:buFontTx/>
              <a:buNone/>
            </a:pPr>
            <a:r>
              <a:rPr lang="en-US" altLang="zh-CN" sz="2800">
                <a:ea typeface="SimSun" panose="02010600030101010101" pitchFamily="2" charset="-122"/>
              </a:rPr>
              <a:t>	This right includes the right to suspend, remove, reduce in pay and grade or take any other disciplinary actions </a:t>
            </a:r>
            <a:endParaRPr lang="en-US" altLang="en-US" sz="2800"/>
          </a:p>
        </p:txBody>
      </p:sp>
      <p:sp>
        <p:nvSpPr>
          <p:cNvPr id="2" name="Slide Number Placeholder 1">
            <a:extLst>
              <a:ext uri="{FF2B5EF4-FFF2-40B4-BE49-F238E27FC236}">
                <a16:creationId xmlns:a16="http://schemas.microsoft.com/office/drawing/2014/main" id="{73B89F76-538D-4C31-B8A0-263A1072D15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FF82EC8-99DC-48A2-80A8-CBA840746133}" type="slidenum">
              <a:rPr lang="en-US" altLang="en-US" smtClean="0"/>
              <a:pPr>
                <a:defRPr/>
              </a:pPr>
              <a:t>93</a:t>
            </a:fld>
            <a:endParaRPr lang="en-US" altLang="en-US"/>
          </a:p>
        </p:txBody>
      </p:sp>
      <p:sp>
        <p:nvSpPr>
          <p:cNvPr id="5" name="Footer Placeholder 2">
            <a:extLst>
              <a:ext uri="{FF2B5EF4-FFF2-40B4-BE49-F238E27FC236}">
                <a16:creationId xmlns:a16="http://schemas.microsoft.com/office/drawing/2014/main" id="{B2B28855-E1C3-4413-B24C-F494851025A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C0FB74F4-17EF-474E-881C-56E1BD8D5052}"/>
              </a:ext>
            </a:extLst>
          </p:cNvPr>
          <p:cNvSpPr>
            <a:spLocks noGrp="1" noChangeArrowheads="1"/>
          </p:cNvSpPr>
          <p:nvPr>
            <p:ph type="title"/>
          </p:nvPr>
        </p:nvSpPr>
        <p:spPr>
          <a:xfrm>
            <a:off x="0" y="76200"/>
            <a:ext cx="9144000" cy="1143000"/>
          </a:xfrm>
        </p:spPr>
        <p:txBody>
          <a:bodyPr/>
          <a:lstStyle/>
          <a:p>
            <a:pPr eaLnBrk="1" hangingPunct="1">
              <a:defRPr/>
            </a:pPr>
            <a:r>
              <a:rPr lang="en-US" altLang="zh-CN" sz="4000" dirty="0">
                <a:ea typeface="宋体" charset="-122"/>
              </a:rPr>
              <a:t>The Right to Hire and Select Employees. </a:t>
            </a:r>
            <a:endParaRPr lang="en-US" sz="4000" dirty="0"/>
          </a:p>
        </p:txBody>
      </p:sp>
      <p:sp>
        <p:nvSpPr>
          <p:cNvPr id="168963" name="Rectangle 3">
            <a:extLst>
              <a:ext uri="{FF2B5EF4-FFF2-40B4-BE49-F238E27FC236}">
                <a16:creationId xmlns:a16="http://schemas.microsoft.com/office/drawing/2014/main" id="{514AE91E-6161-4B1C-9C62-61EEE89AF858}"/>
              </a:ext>
            </a:extLst>
          </p:cNvPr>
          <p:cNvSpPr>
            <a:spLocks noGrp="1" noChangeArrowheads="1"/>
          </p:cNvSpPr>
          <p:nvPr>
            <p:ph type="body" idx="1"/>
          </p:nvPr>
        </p:nvSpPr>
        <p:spPr/>
        <p:txBody>
          <a:bodyPr/>
          <a:lstStyle/>
          <a:p>
            <a:pPr eaLnBrk="1" hangingPunct="1">
              <a:lnSpc>
                <a:spcPct val="80000"/>
              </a:lnSpc>
            </a:pPr>
            <a:r>
              <a:rPr lang="en-US" altLang="zh-CN" sz="2600">
                <a:ea typeface="SimSun" panose="02010600030101010101" pitchFamily="2" charset="-122"/>
              </a:rPr>
              <a:t>Assuming management has followed the rules, regulations and principles pertaining to hiring in the federal government it can hire or promote whomever it chooses.</a:t>
            </a:r>
          </a:p>
          <a:p>
            <a:pPr eaLnBrk="1" hangingPunct="1">
              <a:lnSpc>
                <a:spcPct val="80000"/>
              </a:lnSpc>
              <a:buFontTx/>
              <a:buNone/>
            </a:pPr>
            <a:r>
              <a:rPr lang="en-US" altLang="zh-CN" sz="2600">
                <a:ea typeface="SimSun" panose="02010600030101010101" pitchFamily="2" charset="-122"/>
              </a:rPr>
              <a:t> </a:t>
            </a:r>
          </a:p>
          <a:p>
            <a:pPr eaLnBrk="1" hangingPunct="1">
              <a:lnSpc>
                <a:spcPct val="80000"/>
              </a:lnSpc>
            </a:pPr>
            <a:r>
              <a:rPr lang="en-US" altLang="zh-CN" sz="2600">
                <a:ea typeface="SimSun" panose="02010600030101010101" pitchFamily="2" charset="-122"/>
              </a:rPr>
              <a:t>It has the right to make selections from among properly ranked and certified employees and from any appropriate source.</a:t>
            </a:r>
          </a:p>
          <a:p>
            <a:pPr eaLnBrk="1" hangingPunct="1">
              <a:lnSpc>
                <a:spcPct val="80000"/>
              </a:lnSpc>
            </a:pPr>
            <a:endParaRPr lang="en-US" altLang="zh-CN" sz="2600">
              <a:ea typeface="SimSun" panose="02010600030101010101" pitchFamily="2" charset="-122"/>
            </a:endParaRPr>
          </a:p>
          <a:p>
            <a:pPr eaLnBrk="1" hangingPunct="1">
              <a:lnSpc>
                <a:spcPct val="80000"/>
              </a:lnSpc>
            </a:pPr>
            <a:r>
              <a:rPr lang="en-US" altLang="zh-CN" sz="2600">
                <a:ea typeface="SimSun" panose="02010600030101010101" pitchFamily="2" charset="-122"/>
              </a:rPr>
              <a:t>Unions have the right to negotiate over the procedures used to hire employees.  </a:t>
            </a:r>
            <a:endParaRPr lang="en-US" altLang="en-US" sz="2600"/>
          </a:p>
        </p:txBody>
      </p:sp>
      <p:sp>
        <p:nvSpPr>
          <p:cNvPr id="2" name="Slide Number Placeholder 1">
            <a:extLst>
              <a:ext uri="{FF2B5EF4-FFF2-40B4-BE49-F238E27FC236}">
                <a16:creationId xmlns:a16="http://schemas.microsoft.com/office/drawing/2014/main" id="{950E99E7-7353-4797-99C0-2E51A191AB8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DE35E51-33B0-4202-84E7-A77B1C4D77AB}" type="slidenum">
              <a:rPr lang="en-US" altLang="en-US" smtClean="0"/>
              <a:pPr>
                <a:defRPr/>
              </a:pPr>
              <a:t>94</a:t>
            </a:fld>
            <a:endParaRPr lang="en-US" altLang="en-US"/>
          </a:p>
        </p:txBody>
      </p:sp>
      <p:sp>
        <p:nvSpPr>
          <p:cNvPr id="5" name="Footer Placeholder 2">
            <a:extLst>
              <a:ext uri="{FF2B5EF4-FFF2-40B4-BE49-F238E27FC236}">
                <a16:creationId xmlns:a16="http://schemas.microsoft.com/office/drawing/2014/main" id="{D24D5C4A-C6F7-4489-BB28-5F2D5273CEE9}"/>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B7D1B410-13D2-4DB6-9E56-25F7E53E2374}"/>
              </a:ext>
            </a:extLst>
          </p:cNvPr>
          <p:cNvSpPr>
            <a:spLocks noGrp="1" noChangeArrowheads="1"/>
          </p:cNvSpPr>
          <p:nvPr>
            <p:ph type="title"/>
          </p:nvPr>
        </p:nvSpPr>
        <p:spPr>
          <a:xfrm>
            <a:off x="0" y="76200"/>
            <a:ext cx="9144000" cy="1143000"/>
          </a:xfrm>
        </p:spPr>
        <p:txBody>
          <a:bodyPr/>
          <a:lstStyle/>
          <a:p>
            <a:pPr eaLnBrk="1" hangingPunct="1">
              <a:defRPr/>
            </a:pPr>
            <a:r>
              <a:rPr lang="en-US" altLang="zh-CN" sz="4000" dirty="0">
                <a:ea typeface="宋体" charset="-122"/>
              </a:rPr>
              <a:t>The Right to Determine the Budget of the Agency. </a:t>
            </a:r>
            <a:endParaRPr lang="en-US" sz="4000" dirty="0"/>
          </a:p>
        </p:txBody>
      </p:sp>
      <p:sp>
        <p:nvSpPr>
          <p:cNvPr id="171011" name="Rectangle 3">
            <a:extLst>
              <a:ext uri="{FF2B5EF4-FFF2-40B4-BE49-F238E27FC236}">
                <a16:creationId xmlns:a16="http://schemas.microsoft.com/office/drawing/2014/main" id="{55649005-85FD-4A1D-919C-5D91C626790D}"/>
              </a:ext>
            </a:extLst>
          </p:cNvPr>
          <p:cNvSpPr>
            <a:spLocks noGrp="1" noChangeArrowheads="1"/>
          </p:cNvSpPr>
          <p:nvPr>
            <p:ph type="body" idx="1"/>
          </p:nvPr>
        </p:nvSpPr>
        <p:spPr>
          <a:xfrm>
            <a:off x="457200" y="1905000"/>
            <a:ext cx="8229600" cy="4191000"/>
          </a:xfrm>
        </p:spPr>
        <p:txBody>
          <a:bodyPr/>
          <a:lstStyle/>
          <a:p>
            <a:pPr eaLnBrk="1" hangingPunct="1"/>
            <a:r>
              <a:rPr lang="en-US" altLang="zh-CN" sz="2600">
                <a:ea typeface="SimSun" panose="02010600030101010101" pitchFamily="2" charset="-122"/>
              </a:rPr>
              <a:t>Management has the right to determine its budget. </a:t>
            </a:r>
          </a:p>
          <a:p>
            <a:pPr eaLnBrk="1" hangingPunct="1"/>
            <a:endParaRPr lang="en-US" altLang="zh-CN" sz="2600">
              <a:ea typeface="SimSun" panose="02010600030101010101" pitchFamily="2" charset="-122"/>
            </a:endParaRPr>
          </a:p>
          <a:p>
            <a:pPr eaLnBrk="1" hangingPunct="1"/>
            <a:r>
              <a:rPr lang="en-US" altLang="zh-CN" sz="2600">
                <a:ea typeface="SimSun" panose="02010600030101010101" pitchFamily="2" charset="-122"/>
              </a:rPr>
              <a:t>A union proposal runs afoul of management’s right to determine its budget if it tries to include a specific cost item in the agency’s budget or if the cost of the proposal is significant. </a:t>
            </a:r>
            <a:endParaRPr lang="en-US" altLang="en-US" sz="2600"/>
          </a:p>
        </p:txBody>
      </p:sp>
      <p:sp>
        <p:nvSpPr>
          <p:cNvPr id="2" name="Slide Number Placeholder 1">
            <a:extLst>
              <a:ext uri="{FF2B5EF4-FFF2-40B4-BE49-F238E27FC236}">
                <a16:creationId xmlns:a16="http://schemas.microsoft.com/office/drawing/2014/main" id="{B0364B2A-0149-4D01-8B51-9DF915D95A3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10081197-787E-4D07-94B6-C5F2480917EE}" type="slidenum">
              <a:rPr lang="en-US" altLang="en-US" smtClean="0"/>
              <a:pPr>
                <a:defRPr/>
              </a:pPr>
              <a:t>95</a:t>
            </a:fld>
            <a:endParaRPr lang="en-US" altLang="en-US"/>
          </a:p>
        </p:txBody>
      </p:sp>
      <p:sp>
        <p:nvSpPr>
          <p:cNvPr id="5" name="Footer Placeholder 2">
            <a:extLst>
              <a:ext uri="{FF2B5EF4-FFF2-40B4-BE49-F238E27FC236}">
                <a16:creationId xmlns:a16="http://schemas.microsoft.com/office/drawing/2014/main" id="{FE0850BB-97B1-4D24-94C0-E4E8046F26B4}"/>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9BEE7E3F-65A3-4FA7-B72E-05E64176CA76}"/>
              </a:ext>
            </a:extLst>
          </p:cNvPr>
          <p:cNvSpPr>
            <a:spLocks noGrp="1" noChangeArrowheads="1"/>
          </p:cNvSpPr>
          <p:nvPr>
            <p:ph type="title"/>
          </p:nvPr>
        </p:nvSpPr>
        <p:spPr>
          <a:xfrm>
            <a:off x="0" y="76200"/>
            <a:ext cx="9144000" cy="914400"/>
          </a:xfrm>
        </p:spPr>
        <p:txBody>
          <a:bodyPr/>
          <a:lstStyle/>
          <a:p>
            <a:pPr eaLnBrk="1" hangingPunct="1">
              <a:defRPr/>
            </a:pPr>
            <a:r>
              <a:rPr lang="en-US" altLang="zh-CN" dirty="0">
                <a:ea typeface="宋体" charset="-122"/>
              </a:rPr>
              <a:t>The Right to Layoff Employees. </a:t>
            </a:r>
            <a:endParaRPr lang="en-US" dirty="0"/>
          </a:p>
        </p:txBody>
      </p:sp>
      <p:sp>
        <p:nvSpPr>
          <p:cNvPr id="173059" name="Rectangle 3">
            <a:extLst>
              <a:ext uri="{FF2B5EF4-FFF2-40B4-BE49-F238E27FC236}">
                <a16:creationId xmlns:a16="http://schemas.microsoft.com/office/drawing/2014/main" id="{166D8D8F-FBAF-43E3-B151-73484637EBED}"/>
              </a:ext>
            </a:extLst>
          </p:cNvPr>
          <p:cNvSpPr>
            <a:spLocks noGrp="1" noChangeArrowheads="1"/>
          </p:cNvSpPr>
          <p:nvPr>
            <p:ph type="body" idx="1"/>
          </p:nvPr>
        </p:nvSpPr>
        <p:spPr>
          <a:xfrm>
            <a:off x="304800" y="1371600"/>
            <a:ext cx="8686800" cy="4495800"/>
          </a:xfrm>
        </p:spPr>
        <p:txBody>
          <a:bodyPr/>
          <a:lstStyle/>
          <a:p>
            <a:pPr eaLnBrk="1" hangingPunct="1">
              <a:lnSpc>
                <a:spcPct val="90000"/>
              </a:lnSpc>
            </a:pPr>
            <a:r>
              <a:rPr lang="en-US" altLang="zh-CN" sz="2400">
                <a:ea typeface="SimSun" panose="02010600030101010101" pitchFamily="2" charset="-122"/>
              </a:rPr>
              <a:t>Management has the right to layoff employees. In the federal sector this is done predominantly through reductions in force (RIF). </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The Office of Personnel Management (OPM) has issued a series of government wide regulations that govern reductions in force. These regulations must be followed by all government agencies subject to them.</a:t>
            </a: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While unions can not propose employees not be subject to a RIF, it can negotiate over the procedures for conducting a RIF. </a:t>
            </a:r>
            <a:endParaRPr lang="en-US" altLang="en-US" sz="2400"/>
          </a:p>
        </p:txBody>
      </p:sp>
      <p:sp>
        <p:nvSpPr>
          <p:cNvPr id="2" name="Slide Number Placeholder 1">
            <a:extLst>
              <a:ext uri="{FF2B5EF4-FFF2-40B4-BE49-F238E27FC236}">
                <a16:creationId xmlns:a16="http://schemas.microsoft.com/office/drawing/2014/main" id="{3F2A3EBB-01A7-4FD5-A39C-98FFC9FA5E1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6D7AFFC-9082-4395-82C7-BB2A81E8C82A}" type="slidenum">
              <a:rPr lang="en-US" altLang="en-US" smtClean="0"/>
              <a:pPr>
                <a:defRPr/>
              </a:pPr>
              <a:t>96</a:t>
            </a:fld>
            <a:endParaRPr lang="en-US" altLang="en-US"/>
          </a:p>
        </p:txBody>
      </p:sp>
      <p:sp>
        <p:nvSpPr>
          <p:cNvPr id="5" name="Footer Placeholder 2">
            <a:extLst>
              <a:ext uri="{FF2B5EF4-FFF2-40B4-BE49-F238E27FC236}">
                <a16:creationId xmlns:a16="http://schemas.microsoft.com/office/drawing/2014/main" id="{471EF2F1-B04D-41EE-A985-0969C32491CB}"/>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470B1533-76C4-4498-B8FE-59B734FCDAF1}"/>
              </a:ext>
            </a:extLst>
          </p:cNvPr>
          <p:cNvSpPr>
            <a:spLocks noGrp="1" noChangeArrowheads="1"/>
          </p:cNvSpPr>
          <p:nvPr>
            <p:ph type="title"/>
          </p:nvPr>
        </p:nvSpPr>
        <p:spPr>
          <a:xfrm>
            <a:off x="0" y="-4763"/>
            <a:ext cx="9144000" cy="1143001"/>
          </a:xfrm>
        </p:spPr>
        <p:txBody>
          <a:bodyPr/>
          <a:lstStyle/>
          <a:p>
            <a:pPr eaLnBrk="1" hangingPunct="1">
              <a:defRPr/>
            </a:pPr>
            <a:r>
              <a:rPr lang="en-US" dirty="0"/>
              <a:t>Right to Layoff - Exercise</a:t>
            </a:r>
          </a:p>
        </p:txBody>
      </p:sp>
      <p:sp>
        <p:nvSpPr>
          <p:cNvPr id="175107" name="Rectangle 3">
            <a:extLst>
              <a:ext uri="{FF2B5EF4-FFF2-40B4-BE49-F238E27FC236}">
                <a16:creationId xmlns:a16="http://schemas.microsoft.com/office/drawing/2014/main" id="{05374B31-5AE4-47C0-B0B5-2653C2A95C68}"/>
              </a:ext>
            </a:extLst>
          </p:cNvPr>
          <p:cNvSpPr>
            <a:spLocks noGrp="1" noChangeArrowheads="1"/>
          </p:cNvSpPr>
          <p:nvPr>
            <p:ph type="body" idx="1"/>
          </p:nvPr>
        </p:nvSpPr>
        <p:spPr>
          <a:xfrm>
            <a:off x="152400" y="1371600"/>
            <a:ext cx="8686800" cy="5257800"/>
          </a:xfrm>
        </p:spPr>
        <p:txBody>
          <a:bodyPr/>
          <a:lstStyle/>
          <a:p>
            <a:pPr eaLnBrk="1" hangingPunct="1">
              <a:lnSpc>
                <a:spcPct val="80000"/>
              </a:lnSpc>
            </a:pPr>
            <a:r>
              <a:rPr lang="en-US" altLang="zh-CN" sz="2400">
                <a:ea typeface="SimSun" panose="02010600030101010101" pitchFamily="2" charset="-122"/>
              </a:rPr>
              <a:t>Management has determined it must conduct a reduction in force because Congress has not provided adequate funding for the agency. Based on this budget shortfall the agency must RIF 14 employees. It notifies the union representing these employees that it will be conducting a RIF.</a:t>
            </a:r>
          </a:p>
          <a:p>
            <a:pPr eaLnBrk="1" hangingPunct="1">
              <a:lnSpc>
                <a:spcPct val="80000"/>
              </a:lnSpc>
            </a:pPr>
            <a:endParaRPr lang="en-US" altLang="zh-CN" sz="2400">
              <a:ea typeface="SimSun" panose="02010600030101010101" pitchFamily="2" charset="-122"/>
            </a:endParaRPr>
          </a:p>
          <a:p>
            <a:pPr eaLnBrk="1" hangingPunct="1">
              <a:lnSpc>
                <a:spcPct val="80000"/>
              </a:lnSpc>
            </a:pPr>
            <a:r>
              <a:rPr lang="en-US" altLang="zh-CN" sz="2400">
                <a:ea typeface="SimSun" panose="02010600030101010101" pitchFamily="2" charset="-122"/>
              </a:rPr>
              <a:t>The union proposes that instead of conducting the RIF of the employees, management should delete all management bonuses for the current year and eliminate all travel and training. It also proposes that the employees subject to the RIF be provided training and outplacement assistance.</a:t>
            </a:r>
          </a:p>
          <a:p>
            <a:pPr eaLnBrk="1" hangingPunct="1">
              <a:lnSpc>
                <a:spcPct val="80000"/>
              </a:lnSpc>
            </a:pPr>
            <a:endParaRPr lang="en-US" altLang="en-US" sz="2400"/>
          </a:p>
          <a:p>
            <a:pPr eaLnBrk="1" hangingPunct="1">
              <a:lnSpc>
                <a:spcPct val="80000"/>
              </a:lnSpc>
            </a:pPr>
            <a:r>
              <a:rPr lang="en-US" altLang="en-US" sz="2400"/>
              <a:t>Are these proposals negotiable?</a:t>
            </a:r>
          </a:p>
        </p:txBody>
      </p:sp>
      <p:sp>
        <p:nvSpPr>
          <p:cNvPr id="2" name="Slide Number Placeholder 1">
            <a:extLst>
              <a:ext uri="{FF2B5EF4-FFF2-40B4-BE49-F238E27FC236}">
                <a16:creationId xmlns:a16="http://schemas.microsoft.com/office/drawing/2014/main" id="{EE06BEF2-6430-448A-BB30-6BCB42287B3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02C8901-C44D-4BEF-AB6D-50E59F1C0AC8}" type="slidenum">
              <a:rPr lang="en-US" altLang="en-US" smtClean="0"/>
              <a:pPr>
                <a:defRPr/>
              </a:pPr>
              <a:t>97</a:t>
            </a:fld>
            <a:endParaRPr lang="en-US" altLang="en-US"/>
          </a:p>
        </p:txBody>
      </p:sp>
      <p:sp>
        <p:nvSpPr>
          <p:cNvPr id="5" name="Footer Placeholder 2">
            <a:extLst>
              <a:ext uri="{FF2B5EF4-FFF2-40B4-BE49-F238E27FC236}">
                <a16:creationId xmlns:a16="http://schemas.microsoft.com/office/drawing/2014/main" id="{8605F9F6-E85F-4162-BC07-59E2317E0431}"/>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21D9145E-0CB1-4838-B312-676B24A07EF5}"/>
              </a:ext>
            </a:extLst>
          </p:cNvPr>
          <p:cNvSpPr>
            <a:spLocks noGrp="1" noChangeArrowheads="1"/>
          </p:cNvSpPr>
          <p:nvPr>
            <p:ph type="title"/>
          </p:nvPr>
        </p:nvSpPr>
        <p:spPr>
          <a:xfrm>
            <a:off x="0" y="17463"/>
            <a:ext cx="9144000" cy="1143000"/>
          </a:xfrm>
        </p:spPr>
        <p:txBody>
          <a:bodyPr/>
          <a:lstStyle/>
          <a:p>
            <a:pPr eaLnBrk="1" hangingPunct="1"/>
            <a:r>
              <a:rPr lang="en-US" altLang="zh-CN">
                <a:effectLst/>
                <a:ea typeface="SimSun" panose="02010600030101010101" pitchFamily="2" charset="-122"/>
              </a:rPr>
              <a:t>The Right to Contract Out</a:t>
            </a:r>
            <a:endParaRPr lang="en-US" altLang="en-US">
              <a:effectLst/>
            </a:endParaRPr>
          </a:p>
        </p:txBody>
      </p:sp>
      <p:sp>
        <p:nvSpPr>
          <p:cNvPr id="177155" name="Rectangle 3">
            <a:extLst>
              <a:ext uri="{FF2B5EF4-FFF2-40B4-BE49-F238E27FC236}">
                <a16:creationId xmlns:a16="http://schemas.microsoft.com/office/drawing/2014/main" id="{281B9DB2-4FF8-4407-B64E-EFE83641F19D}"/>
              </a:ext>
            </a:extLst>
          </p:cNvPr>
          <p:cNvSpPr>
            <a:spLocks noGrp="1" noChangeArrowheads="1"/>
          </p:cNvSpPr>
          <p:nvPr>
            <p:ph type="body" idx="1"/>
          </p:nvPr>
        </p:nvSpPr>
        <p:spPr>
          <a:xfrm>
            <a:off x="342900" y="1600200"/>
            <a:ext cx="8572500" cy="4314825"/>
          </a:xfrm>
        </p:spPr>
        <p:txBody>
          <a:bodyPr/>
          <a:lstStyle/>
          <a:p>
            <a:pPr eaLnBrk="1" hangingPunct="1">
              <a:defRPr/>
            </a:pPr>
            <a:r>
              <a:rPr lang="en-US" altLang="zh-CN" sz="2600" dirty="0">
                <a:ea typeface="SimSun" panose="02010600030101010101" pitchFamily="2" charset="-122"/>
              </a:rPr>
              <a:t>Management has the right to contract out work performed by federal employees.</a:t>
            </a:r>
          </a:p>
          <a:p>
            <a:pPr marL="0" indent="0" eaLnBrk="1" hangingPunct="1">
              <a:buFontTx/>
              <a:buNone/>
              <a:defRPr/>
            </a:pPr>
            <a:r>
              <a:rPr lang="en-US" altLang="zh-CN" sz="2600" dirty="0">
                <a:ea typeface="SimSun" panose="02010600030101010101" pitchFamily="2" charset="-122"/>
              </a:rPr>
              <a:t> </a:t>
            </a:r>
          </a:p>
          <a:p>
            <a:pPr eaLnBrk="1" hangingPunct="1">
              <a:defRPr/>
            </a:pPr>
            <a:r>
              <a:rPr lang="en-US" altLang="zh-CN" sz="2600" dirty="0">
                <a:ea typeface="SimSun" panose="02010600030101010101" pitchFamily="2" charset="-122"/>
              </a:rPr>
              <a:t>The Office of Management and Budget (OMB) has issued a circular (OMB Circular A-76) which establishes the process an agency must follow in determining to contract out government work. </a:t>
            </a:r>
          </a:p>
          <a:p>
            <a:pPr eaLnBrk="1" hangingPunct="1">
              <a:defRPr/>
            </a:pPr>
            <a:endParaRPr lang="en-US" altLang="zh-CN" sz="2600" dirty="0">
              <a:ea typeface="SimSun" panose="02010600030101010101" pitchFamily="2" charset="-122"/>
            </a:endParaRPr>
          </a:p>
          <a:p>
            <a:pPr eaLnBrk="1" hangingPunct="1">
              <a:defRPr/>
            </a:pPr>
            <a:r>
              <a:rPr lang="en-US" altLang="zh-CN" sz="2600" dirty="0">
                <a:ea typeface="SimSun" panose="02010600030101010101" pitchFamily="2" charset="-122"/>
              </a:rPr>
              <a:t>Unions can not negotiate over the OMB Circular.</a:t>
            </a:r>
            <a:endParaRPr lang="en-US" altLang="en-US" sz="2600" dirty="0"/>
          </a:p>
        </p:txBody>
      </p:sp>
      <p:sp>
        <p:nvSpPr>
          <p:cNvPr id="2" name="Slide Number Placeholder 1">
            <a:extLst>
              <a:ext uri="{FF2B5EF4-FFF2-40B4-BE49-F238E27FC236}">
                <a16:creationId xmlns:a16="http://schemas.microsoft.com/office/drawing/2014/main" id="{01EAA32E-B7AB-40CE-B48C-8D88E730741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E7347EC-2F66-4617-BFA1-07B50A4C979F}" type="slidenum">
              <a:rPr lang="en-US" altLang="en-US" smtClean="0"/>
              <a:pPr>
                <a:defRPr/>
              </a:pPr>
              <a:t>98</a:t>
            </a:fld>
            <a:endParaRPr lang="en-US" altLang="en-US"/>
          </a:p>
        </p:txBody>
      </p:sp>
      <p:sp>
        <p:nvSpPr>
          <p:cNvPr id="5" name="Footer Placeholder 2">
            <a:extLst>
              <a:ext uri="{FF2B5EF4-FFF2-40B4-BE49-F238E27FC236}">
                <a16:creationId xmlns:a16="http://schemas.microsoft.com/office/drawing/2014/main" id="{23A19792-8545-4D74-B993-A3CD42E26F5F}"/>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74A813C7-B37A-496E-A2C8-E2B8713076F2}"/>
              </a:ext>
            </a:extLst>
          </p:cNvPr>
          <p:cNvSpPr>
            <a:spLocks noGrp="1" noChangeArrowheads="1"/>
          </p:cNvSpPr>
          <p:nvPr>
            <p:ph type="title"/>
          </p:nvPr>
        </p:nvSpPr>
        <p:spPr>
          <a:xfrm>
            <a:off x="0" y="152400"/>
            <a:ext cx="9144000" cy="1143000"/>
          </a:xfrm>
        </p:spPr>
        <p:txBody>
          <a:bodyPr/>
          <a:lstStyle/>
          <a:p>
            <a:pPr eaLnBrk="1" hangingPunct="1">
              <a:defRPr/>
            </a:pPr>
            <a:r>
              <a:rPr lang="en-US" altLang="zh-CN" sz="4000" dirty="0">
                <a:effectLst/>
                <a:ea typeface="宋体" charset="-122"/>
              </a:rPr>
              <a:t>The Right to Determine the Agency’s Organization.</a:t>
            </a:r>
            <a:r>
              <a:rPr lang="en-US" altLang="zh-CN" sz="4000" dirty="0">
                <a:ea typeface="宋体" charset="-122"/>
              </a:rPr>
              <a:t> </a:t>
            </a:r>
            <a:endParaRPr lang="en-US" sz="4000" dirty="0"/>
          </a:p>
        </p:txBody>
      </p:sp>
      <p:sp>
        <p:nvSpPr>
          <p:cNvPr id="179203" name="Rectangle 3">
            <a:extLst>
              <a:ext uri="{FF2B5EF4-FFF2-40B4-BE49-F238E27FC236}">
                <a16:creationId xmlns:a16="http://schemas.microsoft.com/office/drawing/2014/main" id="{E0A4FC69-C2F6-4303-AE64-C4DC02E6C42C}"/>
              </a:ext>
            </a:extLst>
          </p:cNvPr>
          <p:cNvSpPr>
            <a:spLocks noGrp="1" noChangeArrowheads="1"/>
          </p:cNvSpPr>
          <p:nvPr>
            <p:ph type="body" idx="1"/>
          </p:nvPr>
        </p:nvSpPr>
        <p:spPr>
          <a:xfrm>
            <a:off x="304800" y="1752600"/>
            <a:ext cx="8496300" cy="4319588"/>
          </a:xfrm>
        </p:spPr>
        <p:txBody>
          <a:bodyPr/>
          <a:lstStyle/>
          <a:p>
            <a:pPr eaLnBrk="1" hangingPunct="1">
              <a:lnSpc>
                <a:spcPct val="80000"/>
              </a:lnSpc>
            </a:pPr>
            <a:r>
              <a:rPr lang="en-US" altLang="zh-CN" sz="2000">
                <a:ea typeface="SimSun" panose="02010600030101010101" pitchFamily="2" charset="-122"/>
              </a:rPr>
              <a:t>The right of an agency to determine its organization refers to the administrative and functional structure of an agency, including the relationships of personnel through lines of authority and the distribution of responsibilities for delegated and assigned duties.</a:t>
            </a:r>
          </a:p>
          <a:p>
            <a:pPr eaLnBrk="1" hangingPunct="1">
              <a:lnSpc>
                <a:spcPct val="80000"/>
              </a:lnSpc>
            </a:pPr>
            <a:endParaRPr lang="en-US" altLang="zh-CN" sz="2000">
              <a:ea typeface="SimSun" panose="02010600030101010101" pitchFamily="2" charset="-122"/>
            </a:endParaRPr>
          </a:p>
          <a:p>
            <a:pPr eaLnBrk="1" hangingPunct="1">
              <a:lnSpc>
                <a:spcPct val="80000"/>
              </a:lnSpc>
            </a:pPr>
            <a:r>
              <a:rPr lang="en-US" altLang="zh-CN" sz="2000">
                <a:ea typeface="SimSun" panose="02010600030101010101" pitchFamily="2" charset="-122"/>
              </a:rPr>
              <a:t>This right encompasses the determination of how an agency will structure itself to accomplish its mission and functions. </a:t>
            </a:r>
          </a:p>
          <a:p>
            <a:pPr eaLnBrk="1" hangingPunct="1">
              <a:lnSpc>
                <a:spcPct val="80000"/>
              </a:lnSpc>
            </a:pPr>
            <a:endParaRPr lang="en-US" altLang="zh-CN" sz="2000">
              <a:ea typeface="SimSun" panose="02010600030101010101" pitchFamily="2" charset="-122"/>
            </a:endParaRPr>
          </a:p>
          <a:p>
            <a:pPr eaLnBrk="1" hangingPunct="1">
              <a:lnSpc>
                <a:spcPct val="80000"/>
              </a:lnSpc>
            </a:pPr>
            <a:r>
              <a:rPr lang="en-US" altLang="zh-CN" sz="2000">
                <a:ea typeface="SimSun" panose="02010600030101010101" pitchFamily="2" charset="-122"/>
              </a:rPr>
              <a:t>This determination includes such matters as the geographic locations, in which an agency will provide services or otherwise conduct its functions, how various responsibilities will be distributed among the organizational subdivisions, how an agency’s organizational grade level structure will be designed and how the agency will be divided into organizational entities such as sections, branches and divisions. </a:t>
            </a:r>
            <a:endParaRPr lang="en-US" altLang="en-US" sz="2000"/>
          </a:p>
        </p:txBody>
      </p:sp>
      <p:sp>
        <p:nvSpPr>
          <p:cNvPr id="2" name="Slide Number Placeholder 1">
            <a:extLst>
              <a:ext uri="{FF2B5EF4-FFF2-40B4-BE49-F238E27FC236}">
                <a16:creationId xmlns:a16="http://schemas.microsoft.com/office/drawing/2014/main" id="{0A7E5EBC-5B0F-4802-8BCA-ABE1ACAF419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95B5043A-8EA5-4EBE-9D7B-484235C48144}" type="slidenum">
              <a:rPr lang="en-US" altLang="en-US" smtClean="0"/>
              <a:pPr>
                <a:defRPr/>
              </a:pPr>
              <a:t>99</a:t>
            </a:fld>
            <a:endParaRPr lang="en-US" altLang="en-US"/>
          </a:p>
        </p:txBody>
      </p:sp>
      <p:sp>
        <p:nvSpPr>
          <p:cNvPr id="5" name="Footer Placeholder 2">
            <a:extLst>
              <a:ext uri="{FF2B5EF4-FFF2-40B4-BE49-F238E27FC236}">
                <a16:creationId xmlns:a16="http://schemas.microsoft.com/office/drawing/2014/main" id="{492D5036-B459-447F-BD47-52EF1440000E}"/>
              </a:ext>
            </a:extLst>
          </p:cNvPr>
          <p:cNvSpPr>
            <a:spLocks noGrp="1"/>
          </p:cNvSpPr>
          <p:nvPr>
            <p:ph type="ftr" sz="quarter" idx="11"/>
          </p:nvPr>
        </p:nvSpPr>
        <p:spPr>
          <a:xfrm>
            <a:off x="2895600" y="6248400"/>
            <a:ext cx="3124200" cy="457200"/>
          </a:xfrm>
        </p:spPr>
        <p:txBody>
          <a:bodyPr/>
          <a:lstStyle/>
          <a:p>
            <a:pPr>
              <a:defRPr/>
            </a:pPr>
            <a:r>
              <a:rPr lang="en-US" dirty="0"/>
              <a:t>©Joseph Swerdzewski and Associates LLC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4.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A4B25A-BFFB-4006-AFBD-3881BDF8D385}"/>
</file>

<file path=customXml/itemProps2.xml><?xml version="1.0" encoding="utf-8"?>
<ds:datastoreItem xmlns:ds="http://schemas.openxmlformats.org/officeDocument/2006/customXml" ds:itemID="{E44653F2-C6EC-495F-A3E4-DB50FE3A7C09}"/>
</file>

<file path=customXml/itemProps3.xml><?xml version="1.0" encoding="utf-8"?>
<ds:datastoreItem xmlns:ds="http://schemas.openxmlformats.org/officeDocument/2006/customXml" ds:itemID="{6DB636EB-7C9A-4229-B199-19BF633E7ACE}"/>
</file>

<file path=docProps/app.xml><?xml version="1.0" encoding="utf-8"?>
<Properties xmlns="http://schemas.openxmlformats.org/officeDocument/2006/extended-properties" xmlns:vt="http://schemas.openxmlformats.org/officeDocument/2006/docPropsVTypes">
  <Template>Mountain Top</Template>
  <TotalTime>7297</TotalTime>
  <Words>19914</Words>
  <Application>Microsoft Office PowerPoint</Application>
  <PresentationFormat>On-screen Show (4:3)</PresentationFormat>
  <Paragraphs>3196</Paragraphs>
  <Slides>324</Slides>
  <Notes>199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324</vt:i4>
      </vt:variant>
    </vt:vector>
  </HeadingPairs>
  <TitlesOfParts>
    <vt:vector size="338" baseType="lpstr">
      <vt:lpstr>Arial</vt:lpstr>
      <vt:lpstr>Arial Black</vt:lpstr>
      <vt:lpstr>Broadway</vt:lpstr>
      <vt:lpstr>Calibri</vt:lpstr>
      <vt:lpstr>Humanst521 BT</vt:lpstr>
      <vt:lpstr>ITC Kabel Medium</vt:lpstr>
      <vt:lpstr>Monotype Sorts</vt:lpstr>
      <vt:lpstr>Tahoma</vt:lpstr>
      <vt:lpstr>Times</vt:lpstr>
      <vt:lpstr>Times New Roman</vt:lpstr>
      <vt:lpstr>Wingdings</vt:lpstr>
      <vt:lpstr>Zapf Dingbats</vt:lpstr>
      <vt:lpstr>Mountain Top</vt:lpstr>
      <vt:lpstr>Clip</vt:lpstr>
      <vt:lpstr>Department of Veterans Affairs (VA)  Collective Bargaining  Training   Course Development and Presentation by Joseph Swerdzewski  ©JSA   JOSEPH SWERDZEWSKI &amp; ASSOCIATES LLC 6585 Highway 431 South, Suite E 457 Hampton Cove, AL 35763 256-503-2226 | info@jsafed.com  </vt:lpstr>
      <vt:lpstr>Course Objectives</vt:lpstr>
      <vt:lpstr>PowerPoint Presentation</vt:lpstr>
      <vt:lpstr>Who Do You Trust?</vt:lpstr>
      <vt:lpstr>Your Expectations</vt:lpstr>
      <vt:lpstr>Federal Sector Collective Bargaining</vt:lpstr>
      <vt:lpstr>Federal Sector Bargaining Processes</vt:lpstr>
      <vt:lpstr>Must Know the Law</vt:lpstr>
      <vt:lpstr>Collective Bargaining in the Federal Sector</vt:lpstr>
      <vt:lpstr>Waivers </vt:lpstr>
      <vt:lpstr>Collective Bargaining vs. Negotiations</vt:lpstr>
      <vt:lpstr>What is Collective Bargaining? </vt:lpstr>
      <vt:lpstr>Representative Bargaining</vt:lpstr>
      <vt:lpstr>Good Faith Bargaining Under §7114(b)</vt:lpstr>
      <vt:lpstr>Three Types of Bargaining </vt:lpstr>
      <vt:lpstr>When Can You Bargain Each Type</vt:lpstr>
      <vt:lpstr>What is the Same and What is Different Between the Three</vt:lpstr>
      <vt:lpstr>Union Initiation of Mid-Term Bargaining</vt:lpstr>
      <vt:lpstr>Management Obligation to Bargain</vt:lpstr>
      <vt:lpstr> Two Aspects of Collective Bargaining</vt:lpstr>
      <vt:lpstr>Duty to Bargain</vt:lpstr>
      <vt:lpstr>What is Management Obligated to Bargain?</vt:lpstr>
      <vt:lpstr>When Does Management Have the Duty to Bargain?</vt:lpstr>
      <vt:lpstr>Change Bargaining</vt:lpstr>
      <vt:lpstr>Management Initiated Changes in Working Conditions</vt:lpstr>
      <vt:lpstr> Mid Term Change Bargaining</vt:lpstr>
      <vt:lpstr> What types of issues do you have to bargain about? </vt:lpstr>
      <vt:lpstr>Determining if an Action is a Change Subject to Bargaining</vt:lpstr>
      <vt:lpstr>Determining if an Action is a Change Subject to Bargaining (continued)</vt:lpstr>
      <vt:lpstr>Unions Must Make Negotiable Proposals</vt:lpstr>
      <vt:lpstr>Mid-Term Bargaining Example</vt:lpstr>
      <vt:lpstr>What are Conditions of Employment?</vt:lpstr>
      <vt:lpstr>What Are Working Conditions?</vt:lpstr>
      <vt:lpstr> Pertain to Bargaining Unit Employees  </vt:lpstr>
      <vt:lpstr>How are Working Conditions Created?</vt:lpstr>
      <vt:lpstr>Who Can a Union Bargain For? </vt:lpstr>
      <vt:lpstr>Proposals Affecting Non-Employees &amp;  Non-Unit Employees</vt:lpstr>
      <vt:lpstr>Bargaining Example</vt:lpstr>
      <vt:lpstr>Scenario: Contractors in the Workplace</vt:lpstr>
      <vt:lpstr>Consider: Are These Working Conditions?</vt:lpstr>
      <vt:lpstr>Conditions of Employment Versus Working Conditions</vt:lpstr>
      <vt:lpstr>Zipper Clause</vt:lpstr>
      <vt:lpstr>The De Minimus test relates to? </vt:lpstr>
      <vt:lpstr>The De Minimis Standard</vt:lpstr>
      <vt:lpstr>Substantial Impact versus De Minimis</vt:lpstr>
      <vt:lpstr>Consider: Are These Changes De Minimis?</vt:lpstr>
      <vt:lpstr>When Does the Covered By Doctrine Apply? </vt:lpstr>
      <vt:lpstr>Covered By</vt:lpstr>
      <vt:lpstr>Does the Agency Have to Correctly Interpret a Contract to Rely on the “Covered By” Defense? </vt:lpstr>
      <vt:lpstr>What is the Purpose of the Covered By Doctrine? </vt:lpstr>
      <vt:lpstr>What Test Does the FLRA Apply to Decide if the Parties Covered a Matter in Their Contract? </vt:lpstr>
      <vt:lpstr>Covered By</vt:lpstr>
      <vt:lpstr>Expressly Contained In = Specifically Written in Agreement  </vt:lpstr>
      <vt:lpstr>Inseparably Bound Up With </vt:lpstr>
      <vt:lpstr>Bargaining on Past Practices </vt:lpstr>
      <vt:lpstr>What is a Past Practice?</vt:lpstr>
      <vt:lpstr>Local Practices Inconsistent with Terms of Nationwide Agreement</vt:lpstr>
      <vt:lpstr>When Can You Change a Past Practice?</vt:lpstr>
      <vt:lpstr>Consider: Are These Past Practices?</vt:lpstr>
      <vt:lpstr>Change Bargaining Checklist</vt:lpstr>
      <vt:lpstr>Negotiability – Scope of Bargaining</vt:lpstr>
      <vt:lpstr>Negotiability </vt:lpstr>
      <vt:lpstr>Resolving Negotiability </vt:lpstr>
      <vt:lpstr>Make Negotiable Proposals</vt:lpstr>
      <vt:lpstr>Declaring Proposal Non-Negotiable</vt:lpstr>
      <vt:lpstr>What’s Misunderstood about Negotiability? </vt:lpstr>
      <vt:lpstr>Negotiability  vs. Impasse</vt:lpstr>
      <vt:lpstr>Mediation</vt:lpstr>
      <vt:lpstr>Impasse Process</vt:lpstr>
      <vt:lpstr>Impasse Panel Authority</vt:lpstr>
      <vt:lpstr>Frequent Impasses Mistakes</vt:lpstr>
      <vt:lpstr>Impasses - Example</vt:lpstr>
      <vt:lpstr>Agency Head Review and Ratification</vt:lpstr>
      <vt:lpstr>Limitations on Bargaining</vt:lpstr>
      <vt:lpstr>Federal Law – Section 7103(a)(14)(c)</vt:lpstr>
      <vt:lpstr>Summary of Limitations on Bargaining over Federal Laws</vt:lpstr>
      <vt:lpstr>Government Wide Rules and Regulations</vt:lpstr>
      <vt:lpstr>Examples of Government Wide Regulations Limitations</vt:lpstr>
      <vt:lpstr>Limitation on the Scope of Bargaining Agency Regulations - §7117(a)(1)(2)</vt:lpstr>
      <vt:lpstr>Compelling Need Criteria</vt:lpstr>
      <vt:lpstr>Compelling Need Strategies</vt:lpstr>
      <vt:lpstr>Limitation on the Scope of Bargaining Agency</vt:lpstr>
      <vt:lpstr>Statutory Permissive Issues</vt:lpstr>
      <vt:lpstr>How to Terminate Permissive Subjects in a Contract</vt:lpstr>
      <vt:lpstr>Biden Executive Order on Section 7106 (b) (1)</vt:lpstr>
      <vt:lpstr>Is Management Exercising a Management Right in Making a Change to Working Conditions?</vt:lpstr>
      <vt:lpstr>Management’s Reserved Rights</vt:lpstr>
      <vt:lpstr>Management Rights</vt:lpstr>
      <vt:lpstr>The Right to Assign Work and Direct Employees. </vt:lpstr>
      <vt:lpstr>Exercise – Assignment of Work</vt:lpstr>
      <vt:lpstr>The Right to Establish Internal Security Practices. </vt:lpstr>
      <vt:lpstr>Internal Security Practices - Exercise</vt:lpstr>
      <vt:lpstr>The Right to Discipline Employees. </vt:lpstr>
      <vt:lpstr>The Right to Hire and Select Employees. </vt:lpstr>
      <vt:lpstr>The Right to Determine the Budget of the Agency. </vt:lpstr>
      <vt:lpstr>The Right to Layoff Employees. </vt:lpstr>
      <vt:lpstr>Right to Layoff - Exercise</vt:lpstr>
      <vt:lpstr>The Right to Contract Out</vt:lpstr>
      <vt:lpstr>The Right to Determine the Agency’s Organization. </vt:lpstr>
      <vt:lpstr>The Right to Take Actions during an Emergency</vt:lpstr>
      <vt:lpstr>Management Rights - Case Study</vt:lpstr>
      <vt:lpstr>Management Rights - Quiz</vt:lpstr>
      <vt:lpstr>What do you bargain about when management exercises its rights?</vt:lpstr>
      <vt:lpstr>Procedures and Appropriate Arrangements</vt:lpstr>
      <vt:lpstr>Procedures and Appropriate Arrangements </vt:lpstr>
      <vt:lpstr>Negotiable Procedures</vt:lpstr>
      <vt:lpstr>Procedures</vt:lpstr>
      <vt:lpstr>Negotiable Procedures</vt:lpstr>
      <vt:lpstr>Not Negotiable Procedures</vt:lpstr>
      <vt:lpstr>Not Procedures</vt:lpstr>
      <vt:lpstr>Not Negotiable Procedures</vt:lpstr>
      <vt:lpstr>Appropriate Arrangements §7106(b)(3) </vt:lpstr>
      <vt:lpstr>To Establish A Proposal is an Arrangement</vt:lpstr>
      <vt:lpstr>Arrangement Must Mitigate Exercise of a Management Right</vt:lpstr>
      <vt:lpstr>Must Establish Proposal is Appropriate</vt:lpstr>
      <vt:lpstr>How to Determine Whether a Proposal is an Appropriate Arrangement</vt:lpstr>
      <vt:lpstr>Appropriate Arrangements Example</vt:lpstr>
      <vt:lpstr>Appropriate Arrangements - Example</vt:lpstr>
      <vt:lpstr>Bargaining Exercise – Plumtrician </vt:lpstr>
      <vt:lpstr>Bargaining Process</vt:lpstr>
      <vt:lpstr>Bargaining Notification Requirements</vt:lpstr>
      <vt:lpstr>How to Request to Bargain</vt:lpstr>
      <vt:lpstr>What Should Request Contain</vt:lpstr>
      <vt:lpstr>Union Obligations after Notification</vt:lpstr>
      <vt:lpstr>Matters Concerning an Agreement</vt:lpstr>
      <vt:lpstr>How Do You Enforce Your Bargaining Rights?</vt:lpstr>
      <vt:lpstr>Federal Labor Relations Authority</vt:lpstr>
      <vt:lpstr>Unfair Labor Practice Charge Exercise</vt:lpstr>
      <vt:lpstr>What Are Ground Rules?</vt:lpstr>
      <vt:lpstr>Ground Rules</vt:lpstr>
      <vt:lpstr>Ground Rules</vt:lpstr>
      <vt:lpstr>Ground Rules</vt:lpstr>
      <vt:lpstr>Ground Rules Exercise</vt:lpstr>
      <vt:lpstr>Preparation for Bargaining</vt:lpstr>
      <vt:lpstr>Select Team, Assign Roles, Train Team</vt:lpstr>
      <vt:lpstr>Role of Chief Negotiator</vt:lpstr>
      <vt:lpstr>Bargaining Team</vt:lpstr>
      <vt:lpstr>Make up of the Bargaining Team</vt:lpstr>
      <vt:lpstr>Role of Team Members</vt:lpstr>
      <vt:lpstr>Team Members</vt:lpstr>
      <vt:lpstr> Team Members</vt:lpstr>
      <vt:lpstr>Specific Roles of Bargaining Team Members</vt:lpstr>
      <vt:lpstr>Train the Bargaining Team</vt:lpstr>
      <vt:lpstr>Review Current Contract, MOUs, Arbitration Awards, Grievances, ULPs, other CBAs</vt:lpstr>
      <vt:lpstr>Review Current Contract</vt:lpstr>
      <vt:lpstr>Review MOUs and MOAs</vt:lpstr>
      <vt:lpstr>Arbitration Issues</vt:lpstr>
      <vt:lpstr>Grievance Issues</vt:lpstr>
      <vt:lpstr>ULP Issues</vt:lpstr>
      <vt:lpstr>Past Practices</vt:lpstr>
      <vt:lpstr>Other Agency CBAs</vt:lpstr>
      <vt:lpstr>Obtain Input From, and Meet with, Constituencies</vt:lpstr>
      <vt:lpstr>Gather Data</vt:lpstr>
      <vt:lpstr>Collect Data</vt:lpstr>
      <vt:lpstr>Statistics</vt:lpstr>
      <vt:lpstr>Regulations</vt:lpstr>
      <vt:lpstr>Subject Matter Experts</vt:lpstr>
      <vt:lpstr>Arrange Logistical and Resource Needs</vt:lpstr>
      <vt:lpstr>Use of Neutral Administrative Aide</vt:lpstr>
      <vt:lpstr>Prepare Proposals or Issues and Interests</vt:lpstr>
      <vt:lpstr>Defense or Offense</vt:lpstr>
      <vt:lpstr>Prepare Business Case for Your Proposals</vt:lpstr>
      <vt:lpstr>How to Be Successful Bargaining</vt:lpstr>
      <vt:lpstr>Must Know How to Negotiate</vt:lpstr>
      <vt:lpstr> Traditional vs. Interest Based Bargaining</vt:lpstr>
      <vt:lpstr>Traditional Bargaining</vt:lpstr>
      <vt:lpstr>Characteristics of Positional Bargaining</vt:lpstr>
      <vt:lpstr>Traditional Bargaining</vt:lpstr>
      <vt:lpstr>Characteristics of Positional Bargaining</vt:lpstr>
      <vt:lpstr>Premises of Interest Based Bargaining</vt:lpstr>
      <vt:lpstr>The Five Principles of Interest Based Negotiations</vt:lpstr>
      <vt:lpstr>Interest Based Steps</vt:lpstr>
      <vt:lpstr>Interest based </vt:lpstr>
      <vt:lpstr>Potential Limitations of Positional Bargaining</vt:lpstr>
      <vt:lpstr>Traditional Bargaining</vt:lpstr>
      <vt:lpstr>Interest Based</vt:lpstr>
      <vt:lpstr>Traditional vs. Interest Based Bargaining</vt:lpstr>
      <vt:lpstr>Union Requests for Information</vt:lpstr>
      <vt:lpstr>Why Discuss these Requests?</vt:lpstr>
      <vt:lpstr>Union Requests for Information</vt:lpstr>
      <vt:lpstr>Section 7114(b)(4) Requires Agencies to Furnish Information</vt:lpstr>
      <vt:lpstr>Normally Maintained</vt:lpstr>
      <vt:lpstr>Reasonably Available</vt:lpstr>
      <vt:lpstr>Collective Bargaining Subjects</vt:lpstr>
      <vt:lpstr> Relevant and Necessary </vt:lpstr>
      <vt:lpstr>PARTICULARIZED NEED</vt:lpstr>
      <vt:lpstr>PARTICULARIZED NEED</vt:lpstr>
      <vt:lpstr>PARTICULARIZED NEED</vt:lpstr>
      <vt:lpstr>PARTICULARIZED NEED</vt:lpstr>
      <vt:lpstr>PARTULARIZED NEED</vt:lpstr>
      <vt:lpstr>Information  Exercise</vt:lpstr>
      <vt:lpstr>Answer to Information Exercise</vt:lpstr>
      <vt:lpstr>Union Requests for Information Union Requests</vt:lpstr>
      <vt:lpstr>Union Requests for Information Union Need Not</vt:lpstr>
      <vt:lpstr>Personal Identifiers in Information </vt:lpstr>
      <vt:lpstr>Admissibility Rules</vt:lpstr>
      <vt:lpstr>Sanitized Information</vt:lpstr>
      <vt:lpstr>Personal Identifiers</vt:lpstr>
      <vt:lpstr>Union Requests for Information Agency Responses to Requests</vt:lpstr>
      <vt:lpstr>Failure to Respond to Request</vt:lpstr>
      <vt:lpstr>Failure to Raise Arguments  When Request Made </vt:lpstr>
      <vt:lpstr>Union Requests for Information Unfair Labor Practice Complaints will issue where**…</vt:lpstr>
      <vt:lpstr>Union Requests for Information Privacy Act Assertions</vt:lpstr>
      <vt:lpstr>Agency Privacy Act Assertions</vt:lpstr>
      <vt:lpstr>Response to Privacy Act Assertions must describe…</vt:lpstr>
      <vt:lpstr>FOIA “public interest”</vt:lpstr>
      <vt:lpstr>Balancing under the FOIA</vt:lpstr>
      <vt:lpstr>“Routine use” under Privacy Act</vt:lpstr>
      <vt:lpstr>Unions and agencies are expected to discuss and consider their respective interests and explore, in good faith</vt:lpstr>
      <vt:lpstr>Union Requests for Information FLRA with info disputes must</vt:lpstr>
      <vt:lpstr>The Statute v. FOIA</vt:lpstr>
      <vt:lpstr>Information Requests:  The Statute v. FOIA</vt:lpstr>
      <vt:lpstr>Request for Information - Exercise</vt:lpstr>
      <vt:lpstr>What is Negotiation?</vt:lpstr>
      <vt:lpstr>Characteristics of A Negotiation</vt:lpstr>
      <vt:lpstr>When You Should Not Negotiate</vt:lpstr>
      <vt:lpstr>What is Negotiation?</vt:lpstr>
      <vt:lpstr>Basic Elements of Negotiations</vt:lpstr>
      <vt:lpstr>Exercise of Power by Federal Unions</vt:lpstr>
      <vt:lpstr>Successful Negotiation</vt:lpstr>
      <vt:lpstr>Intangible Factors in a Negotiation</vt:lpstr>
      <vt:lpstr>PowerPoint Presentation</vt:lpstr>
      <vt:lpstr>Negotiation Planning and Strategy</vt:lpstr>
      <vt:lpstr>Getting Ready to Implement the Strategy: The Planning Process</vt:lpstr>
      <vt:lpstr>Self-Assessment</vt:lpstr>
      <vt:lpstr>Sizing up the Other Party</vt:lpstr>
      <vt:lpstr>Situation Assessment</vt:lpstr>
      <vt:lpstr>Negotiation Strategies</vt:lpstr>
      <vt:lpstr>The Dual Concerns Model</vt:lpstr>
      <vt:lpstr>Assess the situation</vt:lpstr>
      <vt:lpstr>Quadrant I - Balanced Concerns</vt:lpstr>
      <vt:lpstr>Assess the situation</vt:lpstr>
      <vt:lpstr>Quadrant III - Transactions</vt:lpstr>
      <vt:lpstr>Assess the situation</vt:lpstr>
      <vt:lpstr>Quadrant IV - Tacit Cooperation</vt:lpstr>
      <vt:lpstr>Information </vt:lpstr>
      <vt:lpstr>Information Requests</vt:lpstr>
      <vt:lpstr>Characterization of Relationships Between Parties</vt:lpstr>
      <vt:lpstr>Interdependence Affects Outcomes</vt:lpstr>
      <vt:lpstr>Mutual Adjustment</vt:lpstr>
      <vt:lpstr>Two Dilemmas in Mutual Adjustment</vt:lpstr>
      <vt:lpstr>Trust and Honesty in Negotiations</vt:lpstr>
      <vt:lpstr>PowerPoint Presentation</vt:lpstr>
      <vt:lpstr>Integrative Bargaining</vt:lpstr>
      <vt:lpstr>THE IMPORTANCE OF YOU</vt:lpstr>
      <vt:lpstr>The Importance of You</vt:lpstr>
      <vt:lpstr>Don’t Be Afraid to Ask</vt:lpstr>
      <vt:lpstr>THE REALITY IS, YOU CANNOT AFFORD TO BE TOTALLY UNI-DIMENSIONAL - you need to be able to do some of both</vt:lpstr>
      <vt:lpstr>DISTRIBUTIVE BARGAINING</vt:lpstr>
      <vt:lpstr>When is Distributive Bargaining Appropriate?</vt:lpstr>
      <vt:lpstr>Distributive Bargaining</vt:lpstr>
      <vt:lpstr>Distributive Bargaining Characteristics</vt:lpstr>
      <vt:lpstr>Distributive Bargaining Characteristics (continued…)</vt:lpstr>
      <vt:lpstr>PowerPoint Presentation</vt:lpstr>
      <vt:lpstr>Strategy Before Tactics</vt:lpstr>
      <vt:lpstr> Preparing for the Process  </vt:lpstr>
      <vt:lpstr>Preparation:  Numbers and Vision</vt:lpstr>
      <vt:lpstr>PowerPoint Presentation</vt:lpstr>
      <vt:lpstr>Targets</vt:lpstr>
      <vt:lpstr>Reasons for Setting Targets</vt:lpstr>
      <vt:lpstr>Impact of Target on Internal Negotiations</vt:lpstr>
      <vt:lpstr>Resistance Point</vt:lpstr>
      <vt:lpstr>Settlement Range</vt:lpstr>
      <vt:lpstr>BATNA</vt:lpstr>
      <vt:lpstr>PowerPoint Presentation</vt:lpstr>
      <vt:lpstr>PowerPoint Presentation</vt:lpstr>
      <vt:lpstr>Having done all this, you now need to make the same assessment of where you think the other side is on each of these key points!!!</vt:lpstr>
      <vt:lpstr>Questions</vt:lpstr>
      <vt:lpstr>Questions Early on Should Seek   General Information </vt:lpstr>
      <vt:lpstr>The Matter of Agenda</vt:lpstr>
      <vt:lpstr>Ground Rules</vt:lpstr>
      <vt:lpstr>PowerPoint Presentation</vt:lpstr>
      <vt:lpstr>Opening Offer or Bid</vt:lpstr>
      <vt:lpstr>What’s an Opening Bid in Collective Bargaining Negotiations</vt:lpstr>
      <vt:lpstr>PowerPoint Presentation</vt:lpstr>
      <vt:lpstr>Advantages of a High Opening Bid</vt:lpstr>
      <vt:lpstr>Risk of a High Opening Bid</vt:lpstr>
      <vt:lpstr>Some Rules Before Starting Concessions</vt:lpstr>
      <vt:lpstr>Concessions</vt:lpstr>
      <vt:lpstr>Concessions</vt:lpstr>
      <vt:lpstr>Role of Concessions</vt:lpstr>
      <vt:lpstr>Some More Rules for Concessions</vt:lpstr>
      <vt:lpstr>Some Rules for Concessions</vt:lpstr>
      <vt:lpstr>Some Rules for Concessions:</vt:lpstr>
      <vt:lpstr>Tactical Tasks</vt:lpstr>
      <vt:lpstr>Close the Deal</vt:lpstr>
      <vt:lpstr>Dealing with Hardball Tactics</vt:lpstr>
      <vt:lpstr>Integrative Negotiation</vt:lpstr>
      <vt:lpstr>Integrated “Win – Win” Negotiations</vt:lpstr>
      <vt:lpstr>Interest based </vt:lpstr>
      <vt:lpstr>Premises of Interest Based Bargaining</vt:lpstr>
      <vt:lpstr>Interest</vt:lpstr>
      <vt:lpstr>The Five Principles of Interest Based Negotiations</vt:lpstr>
      <vt:lpstr>Traditional Position</vt:lpstr>
      <vt:lpstr>Potential Limitations of Positional Bargaining</vt:lpstr>
      <vt:lpstr>Separating People &amp; Problem</vt:lpstr>
      <vt:lpstr>Separating People &amp; Problem</vt:lpstr>
      <vt:lpstr>Separating People &amp; Problem</vt:lpstr>
      <vt:lpstr>Focus on Interests</vt:lpstr>
      <vt:lpstr>Focus on Interests</vt:lpstr>
      <vt:lpstr>Focus on Interests</vt:lpstr>
      <vt:lpstr>Interests…..communicated</vt:lpstr>
      <vt:lpstr>   Interests</vt:lpstr>
      <vt:lpstr>Does Where You Stand Depend on Where You Sit?</vt:lpstr>
      <vt:lpstr>Options for Mutual Gain</vt:lpstr>
      <vt:lpstr>Options for Mutual Gain</vt:lpstr>
      <vt:lpstr>Options for Mutual Gain</vt:lpstr>
      <vt:lpstr>Options for Mutual Gain</vt:lpstr>
      <vt:lpstr> BATNA</vt:lpstr>
      <vt:lpstr>Identify and Strengthen BATNA</vt:lpstr>
      <vt:lpstr>Example of BATNA</vt:lpstr>
      <vt:lpstr>    Example of BATNA</vt:lpstr>
      <vt:lpstr>Options &amp; BATNA</vt:lpstr>
      <vt:lpstr>Objective Criteria</vt:lpstr>
      <vt:lpstr>Objective Criteria</vt:lpstr>
      <vt:lpstr>The “Power” of Objective Criteria</vt:lpstr>
      <vt:lpstr>Examples of Objective Criteria</vt:lpstr>
      <vt:lpstr>Key Steps in Integrative Negotiations Process</vt:lpstr>
      <vt:lpstr>Characteristics of a Good Negotiation</vt:lpstr>
      <vt:lpstr>In Most Negotiations…</vt:lpstr>
      <vt:lpstr>Best Practices for Negotiators</vt:lpstr>
      <vt:lpstr>Conclusion</vt:lpstr>
      <vt:lpstr>QUESTIONS?</vt:lpstr>
      <vt:lpstr>Department of Veterans Affairs (VA)  Collective Bargaining  Training    Course Development and Presentation by Joseph Swerdzewski  ©JSA   JOSEPH SWERDZEWSKI &amp; ASSOCIATES LLC 6585 Highway 431 South, Suite E 457 Hampton Cove, AL 35763 256-503-2226 | info@jsafed.com  </vt:lpstr>
    </vt:vector>
  </TitlesOfParts>
  <Company>JSAFED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Bargaining Bargain</dc:title>
  <dc:creator>Joe Swerdzewski</dc:creator>
  <cp:lastModifiedBy>Biaggi-Ayer, Denise</cp:lastModifiedBy>
  <cp:revision>206</cp:revision>
  <dcterms:created xsi:type="dcterms:W3CDTF">2007-07-07T17:08:22Z</dcterms:created>
  <dcterms:modified xsi:type="dcterms:W3CDTF">2023-03-06T13:09:14Z</dcterms:modified>
</cp:coreProperties>
</file>