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8" r:id="rId1"/>
    <p:sldMasterId id="2147483675" r:id="rId2"/>
  </p:sldMasterIdLst>
  <p:notesMasterIdLst>
    <p:notesMasterId r:id="rId15"/>
  </p:notesMasterIdLst>
  <p:sldIdLst>
    <p:sldId id="282" r:id="rId3"/>
    <p:sldId id="319" r:id="rId4"/>
    <p:sldId id="355" r:id="rId5"/>
    <p:sldId id="357" r:id="rId6"/>
    <p:sldId id="326" r:id="rId7"/>
    <p:sldId id="351" r:id="rId8"/>
    <p:sldId id="327" r:id="rId9"/>
    <p:sldId id="344" r:id="rId10"/>
    <p:sldId id="343" r:id="rId11"/>
    <p:sldId id="322" r:id="rId12"/>
    <p:sldId id="341" r:id="rId13"/>
    <p:sldId id="325"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9496" autoAdjust="0"/>
  </p:normalViewPr>
  <p:slideViewPr>
    <p:cSldViewPr>
      <p:cViewPr>
        <p:scale>
          <a:sx n="90" d="100"/>
          <a:sy n="90" d="100"/>
        </p:scale>
        <p:origin x="-1872" y="-1432"/>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notesViewPr>
    <p:cSldViewPr>
      <p:cViewPr varScale="1">
        <p:scale>
          <a:sx n="50" d="100"/>
          <a:sy n="50" d="100"/>
        </p:scale>
        <p:origin x="-1824" y="-9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HCV+ Veterans ever diagnosed with liver cancer*</a:t>
            </a:r>
            <a:endParaRPr lang="en-US" dirty="0"/>
          </a:p>
        </c:rich>
      </c:tx>
      <c:layout/>
      <c:overlay val="0"/>
    </c:title>
    <c:autoTitleDeleted val="0"/>
    <c:plotArea>
      <c:layout/>
      <c:barChart>
        <c:barDir val="col"/>
        <c:grouping val="clustered"/>
        <c:varyColors val="0"/>
        <c:ser>
          <c:idx val="0"/>
          <c:order val="0"/>
          <c:tx>
            <c:strRef>
              <c:f>Sheet1!$B$1</c:f>
              <c:strCache>
                <c:ptCount val="1"/>
                <c:pt idx="0">
                  <c:v>HCC</c:v>
                </c:pt>
              </c:strCache>
            </c:strRef>
          </c:tx>
          <c:invertIfNegative val="0"/>
          <c:cat>
            <c:numRef>
              <c:f>Sheet1!$A$2:$A$8</c:f>
              <c:numCache>
                <c:formatCode>General</c:formatCode>
                <c:ptCount val="7"/>
                <c:pt idx="0">
                  <c:v>2002.0</c:v>
                </c:pt>
                <c:pt idx="1">
                  <c:v>2004.0</c:v>
                </c:pt>
                <c:pt idx="2">
                  <c:v>2006.0</c:v>
                </c:pt>
                <c:pt idx="3">
                  <c:v>2008.0</c:v>
                </c:pt>
                <c:pt idx="4">
                  <c:v>2010.0</c:v>
                </c:pt>
                <c:pt idx="5">
                  <c:v>2012.0</c:v>
                </c:pt>
                <c:pt idx="6">
                  <c:v>2013.0</c:v>
                </c:pt>
              </c:numCache>
            </c:numRef>
          </c:cat>
          <c:val>
            <c:numRef>
              <c:f>Sheet1!$B$2:$B$8</c:f>
              <c:numCache>
                <c:formatCode>General</c:formatCode>
                <c:ptCount val="7"/>
                <c:pt idx="0">
                  <c:v>516.0</c:v>
                </c:pt>
                <c:pt idx="1">
                  <c:v>994.0</c:v>
                </c:pt>
                <c:pt idx="2" formatCode="#,##0">
                  <c:v>1559.0</c:v>
                </c:pt>
                <c:pt idx="3" formatCode="#,##0">
                  <c:v>2335.0</c:v>
                </c:pt>
                <c:pt idx="4" formatCode="#,##0">
                  <c:v>3482.0</c:v>
                </c:pt>
                <c:pt idx="5" formatCode="#,##0">
                  <c:v>4495.0</c:v>
                </c:pt>
                <c:pt idx="6" formatCode="#,##0">
                  <c:v>4916.0</c:v>
                </c:pt>
              </c:numCache>
            </c:numRef>
          </c:val>
        </c:ser>
        <c:dLbls>
          <c:showLegendKey val="0"/>
          <c:showVal val="0"/>
          <c:showCatName val="0"/>
          <c:showSerName val="0"/>
          <c:showPercent val="0"/>
          <c:showBubbleSize val="0"/>
        </c:dLbls>
        <c:gapWidth val="150"/>
        <c:axId val="363552104"/>
        <c:axId val="363558040"/>
      </c:barChart>
      <c:catAx>
        <c:axId val="363552104"/>
        <c:scaling>
          <c:orientation val="minMax"/>
        </c:scaling>
        <c:delete val="0"/>
        <c:axPos val="b"/>
        <c:title>
          <c:tx>
            <c:rich>
              <a:bodyPr/>
              <a:lstStyle/>
              <a:p>
                <a:pPr>
                  <a:defRPr/>
                </a:pPr>
                <a:r>
                  <a:rPr lang="en-US" dirty="0" smtClean="0"/>
                  <a:t>Calendar</a:t>
                </a:r>
                <a:r>
                  <a:rPr lang="en-US" baseline="0" dirty="0" smtClean="0"/>
                  <a:t> </a:t>
                </a:r>
                <a:r>
                  <a:rPr lang="en-US" dirty="0" smtClean="0"/>
                  <a:t>Year</a:t>
                </a:r>
                <a:endParaRPr lang="en-US" dirty="0"/>
              </a:p>
            </c:rich>
          </c:tx>
          <c:layout/>
          <c:overlay val="0"/>
        </c:title>
        <c:numFmt formatCode="General" sourceLinked="1"/>
        <c:majorTickMark val="none"/>
        <c:minorTickMark val="none"/>
        <c:tickLblPos val="nextTo"/>
        <c:crossAx val="363558040"/>
        <c:crosses val="autoZero"/>
        <c:auto val="1"/>
        <c:lblAlgn val="ctr"/>
        <c:lblOffset val="100"/>
        <c:noMultiLvlLbl val="0"/>
      </c:catAx>
      <c:valAx>
        <c:axId val="363558040"/>
        <c:scaling>
          <c:orientation val="minMax"/>
        </c:scaling>
        <c:delete val="0"/>
        <c:axPos val="l"/>
        <c:majorGridlines/>
        <c:title>
          <c:tx>
            <c:rich>
              <a:bodyPr/>
              <a:lstStyle/>
              <a:p>
                <a:pPr>
                  <a:defRPr/>
                </a:pPr>
                <a:r>
                  <a:rPr lang="en-US"/>
                  <a:t>Number of Veterans</a:t>
                </a:r>
              </a:p>
            </c:rich>
          </c:tx>
          <c:layout/>
          <c:overlay val="0"/>
        </c:title>
        <c:numFmt formatCode="#,##0" sourceLinked="0"/>
        <c:majorTickMark val="none"/>
        <c:minorTickMark val="none"/>
        <c:tickLblPos val="nextTo"/>
        <c:crossAx val="363552104"/>
        <c:crosses val="autoZero"/>
        <c:crossBetween val="between"/>
      </c:valAx>
    </c:plotArea>
    <c:plotVisOnly val="1"/>
    <c:dispBlanksAs val="gap"/>
    <c:showDLblsOverMax val="0"/>
  </c:chart>
  <c:txPr>
    <a:bodyPr/>
    <a:lstStyle/>
    <a:p>
      <a:pPr>
        <a:defRPr>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baseline="0" dirty="0" smtClean="0"/>
              <a:t>HCV Cure and Risk of Death</a:t>
            </a:r>
            <a:endParaRPr lang="en-US" sz="1600" baseline="0" dirty="0"/>
          </a:p>
        </c:rich>
      </c:tx>
      <c:layout/>
      <c:overlay val="0"/>
    </c:title>
    <c:autoTitleDeleted val="0"/>
    <c:plotArea>
      <c:layout/>
      <c:barChart>
        <c:barDir val="col"/>
        <c:grouping val="clustered"/>
        <c:varyColors val="0"/>
        <c:ser>
          <c:idx val="0"/>
          <c:order val="0"/>
          <c:tx>
            <c:strRef>
              <c:f>Sheet1!$B$1</c:f>
              <c:strCache>
                <c:ptCount val="1"/>
                <c:pt idx="0">
                  <c:v>Cured</c:v>
                </c:pt>
              </c:strCache>
            </c:strRef>
          </c:tx>
          <c:spPr>
            <a:solidFill>
              <a:srgbClr val="92D050"/>
            </a:solidFill>
          </c:spPr>
          <c:invertIfNegative val="0"/>
          <c:cat>
            <c:strRef>
              <c:f>Sheet1!$A$2:$A$4</c:f>
              <c:strCache>
                <c:ptCount val="3"/>
                <c:pt idx="0">
                  <c:v>Genotype 1</c:v>
                </c:pt>
                <c:pt idx="1">
                  <c:v>Genotype 2</c:v>
                </c:pt>
                <c:pt idx="2">
                  <c:v>Genotype 3</c:v>
                </c:pt>
              </c:strCache>
            </c:strRef>
          </c:cat>
          <c:val>
            <c:numRef>
              <c:f>Sheet1!$B$2:$B$4</c:f>
              <c:numCache>
                <c:formatCode>0%</c:formatCode>
                <c:ptCount val="3"/>
                <c:pt idx="0">
                  <c:v>0.067</c:v>
                </c:pt>
                <c:pt idx="1">
                  <c:v>0.073</c:v>
                </c:pt>
                <c:pt idx="2">
                  <c:v>0.08</c:v>
                </c:pt>
              </c:numCache>
            </c:numRef>
          </c:val>
        </c:ser>
        <c:ser>
          <c:idx val="1"/>
          <c:order val="1"/>
          <c:tx>
            <c:strRef>
              <c:f>Sheet1!$C$1</c:f>
              <c:strCache>
                <c:ptCount val="1"/>
                <c:pt idx="0">
                  <c:v>Not Cured</c:v>
                </c:pt>
              </c:strCache>
            </c:strRef>
          </c:tx>
          <c:spPr>
            <a:solidFill>
              <a:srgbClr val="FF0000"/>
            </a:solidFill>
          </c:spPr>
          <c:invertIfNegative val="0"/>
          <c:cat>
            <c:strRef>
              <c:f>Sheet1!$A$2:$A$4</c:f>
              <c:strCache>
                <c:ptCount val="3"/>
                <c:pt idx="0">
                  <c:v>Genotype 1</c:v>
                </c:pt>
                <c:pt idx="1">
                  <c:v>Genotype 2</c:v>
                </c:pt>
                <c:pt idx="2">
                  <c:v>Genotype 3</c:v>
                </c:pt>
              </c:strCache>
            </c:strRef>
          </c:cat>
          <c:val>
            <c:numRef>
              <c:f>Sheet1!$C$2:$C$4</c:f>
              <c:numCache>
                <c:formatCode>0%</c:formatCode>
                <c:ptCount val="3"/>
                <c:pt idx="0">
                  <c:v>0.144</c:v>
                </c:pt>
                <c:pt idx="1">
                  <c:v>0.159</c:v>
                </c:pt>
                <c:pt idx="2">
                  <c:v>0.244</c:v>
                </c:pt>
              </c:numCache>
            </c:numRef>
          </c:val>
        </c:ser>
        <c:dLbls>
          <c:showLegendKey val="0"/>
          <c:showVal val="0"/>
          <c:showCatName val="0"/>
          <c:showSerName val="0"/>
          <c:showPercent val="0"/>
          <c:showBubbleSize val="0"/>
        </c:dLbls>
        <c:gapWidth val="150"/>
        <c:axId val="364713784"/>
        <c:axId val="364055400"/>
      </c:barChart>
      <c:catAx>
        <c:axId val="364713784"/>
        <c:scaling>
          <c:orientation val="minMax"/>
        </c:scaling>
        <c:delete val="0"/>
        <c:axPos val="b"/>
        <c:majorTickMark val="out"/>
        <c:minorTickMark val="none"/>
        <c:tickLblPos val="nextTo"/>
        <c:txPr>
          <a:bodyPr/>
          <a:lstStyle/>
          <a:p>
            <a:pPr>
              <a:defRPr sz="1600" baseline="0"/>
            </a:pPr>
            <a:endParaRPr lang="en-US"/>
          </a:p>
        </c:txPr>
        <c:crossAx val="364055400"/>
        <c:crosses val="autoZero"/>
        <c:auto val="1"/>
        <c:lblAlgn val="ctr"/>
        <c:lblOffset val="100"/>
        <c:noMultiLvlLbl val="0"/>
      </c:catAx>
      <c:valAx>
        <c:axId val="364055400"/>
        <c:scaling>
          <c:orientation val="minMax"/>
        </c:scaling>
        <c:delete val="0"/>
        <c:axPos val="l"/>
        <c:majorGridlines/>
        <c:title>
          <c:tx>
            <c:rich>
              <a:bodyPr rot="-5400000" vert="horz"/>
              <a:lstStyle/>
              <a:p>
                <a:pPr>
                  <a:defRPr sz="1600"/>
                </a:pPr>
                <a:r>
                  <a:rPr lang="en-US" sz="1600"/>
                  <a:t>5-year all-cause mortality</a:t>
                </a:r>
              </a:p>
            </c:rich>
          </c:tx>
          <c:layout/>
          <c:overlay val="0"/>
        </c:title>
        <c:numFmt formatCode="0%" sourceLinked="1"/>
        <c:majorTickMark val="out"/>
        <c:minorTickMark val="none"/>
        <c:tickLblPos val="nextTo"/>
        <c:crossAx val="364713784"/>
        <c:crosses val="autoZero"/>
        <c:crossBetween val="between"/>
      </c:valAx>
    </c:plotArea>
    <c:legend>
      <c:legendPos val="b"/>
      <c:layout/>
      <c:overlay val="0"/>
      <c:txPr>
        <a:bodyPr/>
        <a:lstStyle/>
        <a:p>
          <a:pPr>
            <a:defRPr sz="1600" baseline="0"/>
          </a:pPr>
          <a:endParaRPr lang="en-US"/>
        </a:p>
      </c:txPr>
    </c:legend>
    <c:plotVisOnly val="1"/>
    <c:dispBlanksAs val="gap"/>
    <c:showDLblsOverMax val="0"/>
  </c:chart>
  <c:txPr>
    <a:bodyPr/>
    <a:lstStyle/>
    <a:p>
      <a:pPr>
        <a:defRPr sz="1800" baseline="0">
          <a:latin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2013</c:v>
                </c:pt>
              </c:strCache>
            </c:strRef>
          </c:tx>
          <c:invertIfNegative val="0"/>
          <c:cat>
            <c:strRef>
              <c:f>Sheet1!$A$2:$A$5</c:f>
              <c:strCache>
                <c:ptCount val="4"/>
                <c:pt idx="0">
                  <c:v>All HCV patients</c:v>
                </c:pt>
                <c:pt idx="1">
                  <c:v>% Diagnosed</c:v>
                </c:pt>
                <c:pt idx="2">
                  <c:v>% Treated</c:v>
                </c:pt>
                <c:pt idx="3">
                  <c:v>% Cured</c:v>
                </c:pt>
              </c:strCache>
            </c:strRef>
          </c:cat>
          <c:val>
            <c:numRef>
              <c:f>Sheet1!$B$2:$B$5</c:f>
              <c:numCache>
                <c:formatCode>0%</c:formatCode>
                <c:ptCount val="4"/>
                <c:pt idx="0">
                  <c:v>1.0</c:v>
                </c:pt>
                <c:pt idx="1">
                  <c:v>0.745205174905301</c:v>
                </c:pt>
                <c:pt idx="2">
                  <c:v>0.168398190664307</c:v>
                </c:pt>
                <c:pt idx="3">
                  <c:v>0.06999632318361</c:v>
                </c:pt>
              </c:numCache>
            </c:numRef>
          </c:val>
        </c:ser>
        <c:ser>
          <c:idx val="1"/>
          <c:order val="1"/>
          <c:tx>
            <c:strRef>
              <c:f>Sheet1!$C$1</c:f>
              <c:strCache>
                <c:ptCount val="1"/>
                <c:pt idx="0">
                  <c:v>2015</c:v>
                </c:pt>
              </c:strCache>
            </c:strRef>
          </c:tx>
          <c:invertIfNegative val="0"/>
          <c:cat>
            <c:strRef>
              <c:f>Sheet1!$A$2:$A$5</c:f>
              <c:strCache>
                <c:ptCount val="4"/>
                <c:pt idx="0">
                  <c:v>All HCV patients</c:v>
                </c:pt>
                <c:pt idx="1">
                  <c:v>% Diagnosed</c:v>
                </c:pt>
                <c:pt idx="2">
                  <c:v>% Treated</c:v>
                </c:pt>
                <c:pt idx="3">
                  <c:v>% Cured</c:v>
                </c:pt>
              </c:strCache>
            </c:strRef>
          </c:cat>
          <c:val>
            <c:numRef>
              <c:f>Sheet1!$C$2:$C$5</c:f>
              <c:numCache>
                <c:formatCode>0%</c:formatCode>
                <c:ptCount val="4"/>
                <c:pt idx="0">
                  <c:v>0.0</c:v>
                </c:pt>
                <c:pt idx="1">
                  <c:v>0.0547921529888128</c:v>
                </c:pt>
                <c:pt idx="2">
                  <c:v>0.11099274733393</c:v>
                </c:pt>
                <c:pt idx="3">
                  <c:v>0.107930300788743</c:v>
                </c:pt>
              </c:numCache>
            </c:numRef>
          </c:val>
        </c:ser>
        <c:ser>
          <c:idx val="2"/>
          <c:order val="2"/>
          <c:tx>
            <c:strRef>
              <c:f>Sheet1!$D$1</c:f>
              <c:strCache>
                <c:ptCount val="1"/>
                <c:pt idx="0">
                  <c:v>2018</c:v>
                </c:pt>
              </c:strCache>
            </c:strRef>
          </c:tx>
          <c:invertIfNegative val="0"/>
          <c:cat>
            <c:strRef>
              <c:f>Sheet1!$A$2:$A$5</c:f>
              <c:strCache>
                <c:ptCount val="4"/>
                <c:pt idx="0">
                  <c:v>All HCV patients</c:v>
                </c:pt>
                <c:pt idx="1">
                  <c:v>% Diagnosed</c:v>
                </c:pt>
                <c:pt idx="2">
                  <c:v>% Treated</c:v>
                </c:pt>
                <c:pt idx="3">
                  <c:v>% Cured</c:v>
                </c:pt>
              </c:strCache>
            </c:strRef>
          </c:cat>
          <c:val>
            <c:numRef>
              <c:f>Sheet1!$D$2:$D$5</c:f>
              <c:numCache>
                <c:formatCode>0%</c:formatCode>
                <c:ptCount val="4"/>
                <c:pt idx="0">
                  <c:v>0.0</c:v>
                </c:pt>
                <c:pt idx="1">
                  <c:v>0.090000658615501</c:v>
                </c:pt>
                <c:pt idx="2">
                  <c:v>0.41467933281622</c:v>
                </c:pt>
                <c:pt idx="3">
                  <c:v>0.486570506803848</c:v>
                </c:pt>
              </c:numCache>
            </c:numRef>
          </c:val>
        </c:ser>
        <c:ser>
          <c:idx val="3"/>
          <c:order val="3"/>
          <c:tx>
            <c:strRef>
              <c:f>Sheet1!$E$1</c:f>
              <c:strCache>
                <c:ptCount val="1"/>
                <c:pt idx="0">
                  <c:v>2020</c:v>
                </c:pt>
              </c:strCache>
            </c:strRef>
          </c:tx>
          <c:invertIfNegative val="0"/>
          <c:cat>
            <c:strRef>
              <c:f>Sheet1!$A$2:$A$5</c:f>
              <c:strCache>
                <c:ptCount val="4"/>
                <c:pt idx="0">
                  <c:v>All HCV patients</c:v>
                </c:pt>
                <c:pt idx="1">
                  <c:v>% Diagnosed</c:v>
                </c:pt>
                <c:pt idx="2">
                  <c:v>% Treated</c:v>
                </c:pt>
                <c:pt idx="3">
                  <c:v>% Cured</c:v>
                </c:pt>
              </c:strCache>
            </c:strRef>
          </c:cat>
          <c:val>
            <c:numRef>
              <c:f>Sheet1!$E$2:$E$5</c:f>
              <c:numCache>
                <c:formatCode>0%</c:formatCode>
                <c:ptCount val="4"/>
                <c:pt idx="0">
                  <c:v>0.0</c:v>
                </c:pt>
                <c:pt idx="1">
                  <c:v>0.0599979170324563</c:v>
                </c:pt>
                <c:pt idx="2">
                  <c:v>0.174138484681624</c:v>
                </c:pt>
                <c:pt idx="3">
                  <c:v>0.154357499586746</c:v>
                </c:pt>
              </c:numCache>
            </c:numRef>
          </c:val>
        </c:ser>
        <c:dLbls>
          <c:showLegendKey val="0"/>
          <c:showVal val="0"/>
          <c:showCatName val="0"/>
          <c:showSerName val="0"/>
          <c:showPercent val="0"/>
          <c:showBubbleSize val="0"/>
        </c:dLbls>
        <c:gapWidth val="150"/>
        <c:overlap val="100"/>
        <c:axId val="363860280"/>
        <c:axId val="363957672"/>
      </c:barChart>
      <c:catAx>
        <c:axId val="363860280"/>
        <c:scaling>
          <c:orientation val="minMax"/>
        </c:scaling>
        <c:delete val="0"/>
        <c:axPos val="b"/>
        <c:majorTickMark val="out"/>
        <c:minorTickMark val="none"/>
        <c:tickLblPos val="nextTo"/>
        <c:crossAx val="363957672"/>
        <c:crosses val="autoZero"/>
        <c:auto val="1"/>
        <c:lblAlgn val="ctr"/>
        <c:lblOffset val="100"/>
        <c:noMultiLvlLbl val="0"/>
      </c:catAx>
      <c:valAx>
        <c:axId val="363957672"/>
        <c:scaling>
          <c:orientation val="minMax"/>
          <c:max val="1.0"/>
        </c:scaling>
        <c:delete val="0"/>
        <c:axPos val="l"/>
        <c:majorGridlines/>
        <c:title>
          <c:tx>
            <c:rich>
              <a:bodyPr rot="-5400000" vert="horz"/>
              <a:lstStyle/>
              <a:p>
                <a:pPr>
                  <a:defRPr/>
                </a:pPr>
                <a:r>
                  <a:rPr lang="en-US" baseline="0" dirty="0" smtClean="0"/>
                  <a:t>% of all VA HCV patients in care  </a:t>
                </a:r>
                <a:endParaRPr lang="en-US" dirty="0"/>
              </a:p>
            </c:rich>
          </c:tx>
          <c:layout/>
          <c:overlay val="0"/>
        </c:title>
        <c:numFmt formatCode="0%" sourceLinked="1"/>
        <c:majorTickMark val="out"/>
        <c:minorTickMark val="none"/>
        <c:tickLblPos val="nextTo"/>
        <c:crossAx val="36386028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0.11229</cdr:x>
      <cdr:y>0</cdr:y>
    </cdr:from>
    <cdr:to>
      <cdr:x>0.20567</cdr:x>
      <cdr:y>0.03033</cdr:y>
    </cdr:to>
    <cdr:sp macro="" textlink="">
      <cdr:nvSpPr>
        <cdr:cNvPr id="2" name="TextBox 1"/>
        <cdr:cNvSpPr txBox="1"/>
      </cdr:nvSpPr>
      <cdr:spPr>
        <a:xfrm xmlns:a="http://schemas.openxmlformats.org/drawingml/2006/main" flipV="1">
          <a:off x="924128" y="0"/>
          <a:ext cx="768485" cy="1271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2444" tIns="46221" rIns="92444" bIns="46221"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9" y="1"/>
            <a:ext cx="3037840" cy="464820"/>
          </a:xfrm>
          <a:prstGeom prst="rect">
            <a:avLst/>
          </a:prstGeom>
        </p:spPr>
        <p:txBody>
          <a:bodyPr vert="horz" lIns="92444" tIns="46221" rIns="92444" bIns="46221" rtlCol="0"/>
          <a:lstStyle>
            <a:lvl1pPr algn="r" fontAlgn="auto">
              <a:spcBef>
                <a:spcPts val="0"/>
              </a:spcBef>
              <a:spcAft>
                <a:spcPts val="0"/>
              </a:spcAft>
              <a:defRPr sz="1200">
                <a:latin typeface="+mn-lt"/>
              </a:defRPr>
            </a:lvl1pPr>
          </a:lstStyle>
          <a:p>
            <a:pPr>
              <a:defRPr/>
            </a:pPr>
            <a:fld id="{FD287C55-4FFE-4D35-9F6F-74AA41ECB1BE}" type="datetimeFigureOut">
              <a:rPr lang="en-US"/>
              <a:pPr>
                <a:defRPr/>
              </a:pPr>
              <a:t>7/21/15</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2444" tIns="46221" rIns="92444" bIns="46221" rtlCol="0" anchor="ctr"/>
          <a:lstStyle/>
          <a:p>
            <a:pPr lvl="0"/>
            <a:endParaRPr lang="en-US" noProof="0" dirty="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444" tIns="46221" rIns="92444" bIns="4622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2444" tIns="46221" rIns="92444" bIns="46221"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2444" tIns="46221" rIns="92444" bIns="46221" rtlCol="0" anchor="b"/>
          <a:lstStyle>
            <a:lvl1pPr algn="r" fontAlgn="auto">
              <a:spcBef>
                <a:spcPts val="0"/>
              </a:spcBef>
              <a:spcAft>
                <a:spcPts val="0"/>
              </a:spcAft>
              <a:defRPr sz="1200">
                <a:latin typeface="+mn-lt"/>
              </a:defRPr>
            </a:lvl1pPr>
          </a:lstStyle>
          <a:p>
            <a:pPr>
              <a:defRPr/>
            </a:pPr>
            <a:fld id="{159A4629-6003-4D6E-857A-FF0B9303AD1E}" type="slidenum">
              <a:rPr lang="en-US"/>
              <a:pPr>
                <a:defRPr/>
              </a:pPr>
              <a:t>‹#›</a:t>
            </a:fld>
            <a:endParaRPr lang="en-US" dirty="0"/>
          </a:p>
        </p:txBody>
      </p:sp>
    </p:spTree>
    <p:extLst>
      <p:ext uri="{BB962C8B-B14F-4D97-AF65-F5344CB8AC3E}">
        <p14:creationId xmlns:p14="http://schemas.microsoft.com/office/powerpoint/2010/main" val="16953646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a:t>
            </a:fld>
            <a:endParaRPr lang="en-US" dirty="0"/>
          </a:p>
        </p:txBody>
      </p:sp>
    </p:spTree>
    <p:extLst>
      <p:ext uri="{BB962C8B-B14F-4D97-AF65-F5344CB8AC3E}">
        <p14:creationId xmlns:p14="http://schemas.microsoft.com/office/powerpoint/2010/main" val="3728268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76">
              <a:defRPr/>
            </a:pPr>
            <a:endParaRPr lang="en-US" dirty="0" smtClean="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5</a:t>
            </a:fld>
            <a:endParaRPr lang="en-US" dirty="0"/>
          </a:p>
        </p:txBody>
      </p:sp>
    </p:spTree>
    <p:extLst>
      <p:ext uri="{BB962C8B-B14F-4D97-AF65-F5344CB8AC3E}">
        <p14:creationId xmlns:p14="http://schemas.microsoft.com/office/powerpoint/2010/main" val="963590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rPr>
              <a:t>Natural History Following Initial Infection with HCV</a:t>
            </a:r>
            <a:r>
              <a:rPr lang="en-US" dirty="0" smtClean="0">
                <a:effectLst/>
              </a:rPr>
              <a:t/>
            </a:r>
            <a:br>
              <a:rPr lang="en-US" dirty="0" smtClean="0">
                <a:effectLst/>
              </a:rPr>
            </a:br>
            <a:r>
              <a:rPr lang="en-US" dirty="0" smtClean="0">
                <a:effectLst/>
              </a:rPr>
              <a:t>Following initial infection with HCV, approximately 75 to 85% of persons develop chronic infection. Among those with chronic infection, approximately 20 to 30% will eventually develop cirrhosis. Patients who have HCV-related cirrhosis have a 2 to 7% per year risk of developing either end-stage liver disease or hepatocellular carcinoma. Abbreviations: ESLD = end stage liver disease HCC = hepatocellular carcinoma</a:t>
            </a:r>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9</a:t>
            </a:fld>
            <a:endParaRPr lang="en-US" dirty="0"/>
          </a:p>
        </p:txBody>
      </p:sp>
    </p:spTree>
    <p:extLst>
      <p:ext uri="{BB962C8B-B14F-4D97-AF65-F5344CB8AC3E}">
        <p14:creationId xmlns:p14="http://schemas.microsoft.com/office/powerpoint/2010/main" val="2801951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10</a:t>
            </a:fld>
            <a:endParaRPr lang="en-US" dirty="0"/>
          </a:p>
        </p:txBody>
      </p:sp>
    </p:spTree>
    <p:extLst>
      <p:ext uri="{BB962C8B-B14F-4D97-AF65-F5344CB8AC3E}">
        <p14:creationId xmlns:p14="http://schemas.microsoft.com/office/powerpoint/2010/main" val="3740237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Anti-viral therapy of HCV, when successful, dramatically decreases the risk of costly, life-threatening complications. Dr. Lisa Backus at the Palo Alto VA, has analyzed Veterans with HCV receiving anti-viral treatment; as shown in the left-hand panel, treated Veterans who are cured have much lower mortality rates than those who were not cured, even after adjusting for potential confounders. Standard therapy decreases mortality for all of the major strains (i.e., genotypes) of HCV.</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However, over three-quarters of HCV-infected Veterans in VHA care have never been treated, and of those who have been treated, most have not been cured. Standard therapy has consisted of weekly injections of interferon in combination with an oral drug, ribavirin for up to a year. This combination is not very effective; of Veterans infected with genotype 1, the most common strain, only about 25% are cured by standard therapy. Standard therapy is highly toxic, leading many patients to refuse therapy or discontinue it prematurely. Finally, many patients are not good candidates because of co-existing problems such as alcohol or substance use disorders.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3F21689-B680-4A0D-86C2-EA84C3EF05B9}" type="slidenum">
              <a:rPr lang="en-US" smtClean="0"/>
              <a:pPr>
                <a:defRPr/>
              </a:pPr>
              <a:t>11</a:t>
            </a:fld>
            <a:endParaRPr lang="en-US"/>
          </a:p>
        </p:txBody>
      </p:sp>
    </p:spTree>
    <p:extLst>
      <p:ext uri="{BB962C8B-B14F-4D97-AF65-F5344CB8AC3E}">
        <p14:creationId xmlns:p14="http://schemas.microsoft.com/office/powerpoint/2010/main" val="3777721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242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60214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0" y="6492875"/>
            <a:ext cx="2133600" cy="365125"/>
          </a:xfrm>
        </p:spPr>
        <p:txBody>
          <a:bodyPr/>
          <a:lstStyle/>
          <a:p>
            <a:fld id="{806CCE22-2D24-4A53-B94E-7D30568BB363}" type="datetime1">
              <a:rPr lang="en-US" smtClean="0"/>
              <a:t>7/21/15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a:t>
            </a:fld>
            <a:endParaRPr lang="en-US" dirty="0"/>
          </a:p>
        </p:txBody>
      </p:sp>
      <p:sp>
        <p:nvSpPr>
          <p:cNvPr id="8" name="Title 1"/>
          <p:cNvSpPr txBox="1">
            <a:spLocks/>
          </p:cNvSpPr>
          <p:nvPr userDrawn="1"/>
        </p:nvSpPr>
        <p:spPr>
          <a:xfrm>
            <a:off x="685800" y="2133600"/>
            <a:ext cx="7772400" cy="10128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Office of Management</a:t>
            </a:r>
            <a:endParaRPr kumimoji="0" lang="en-US" sz="3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9" name="Picture 1" descr="VA Seal - black and whit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67125" y="323850"/>
            <a:ext cx="180975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E79368-7989-46A9-B60D-70349A9589AE}" type="datetimeFigureOut">
              <a:rPr lang="en-US" smtClean="0"/>
              <a:t>7/21/15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217765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E79368-7989-46A9-B60D-70349A9589AE}" type="datetimeFigureOut">
              <a:rPr lang="en-US" smtClean="0"/>
              <a:t>7/21/15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4115676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79368-7989-46A9-B60D-70349A9589AE}" type="datetimeFigureOut">
              <a:rPr lang="en-US" smtClean="0"/>
              <a:t>7/21/15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622473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79368-7989-46A9-B60D-70349A9589AE}" type="datetimeFigureOut">
              <a:rPr lang="en-US" smtClean="0"/>
              <a:t>7/21/15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3334471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79368-7989-46A9-B60D-70349A9589AE}" type="datetimeFigureOut">
              <a:rPr lang="en-US" smtClean="0"/>
              <a:t>7/21/15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4036962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79368-7989-46A9-B60D-70349A9589AE}" type="datetimeFigureOut">
              <a:rPr lang="en-US" smtClean="0"/>
              <a:t>7/21/15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730878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79368-7989-46A9-B60D-70349A9589AE}" type="datetimeFigureOut">
              <a:rPr lang="en-US" smtClean="0"/>
              <a:t>7/21/15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366528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9BFF7B-F2D5-4AF1-8A32-A75B1E1F3046}" type="datetime1">
              <a:rPr lang="en-US" smtClean="0"/>
              <a:t>7/21/15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a:t>
            </a:fld>
            <a:endParaRPr lang="en-US" dirty="0"/>
          </a:p>
        </p:txBody>
      </p:sp>
      <p:pic>
        <p:nvPicPr>
          <p:cNvPr id="1026" name="Picture 1" descr="VA Seal - black and whit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239000" cy="10668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sz="22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9CAB552-81A2-48D2-884A-1C6D370E53BB}" type="datetime1">
              <a:rPr lang="en-US" smtClean="0"/>
              <a:t>7/21/15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315200" cy="1066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6592CF-464C-4D0A-9746-121592DC163E}" type="datetime1">
              <a:rPr lang="en-US" smtClean="0"/>
              <a:t>7/21/15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878344-ACF8-4BEF-825F-4772DDDDA850}"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315200" cy="1066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27DD12-410A-422A-810A-E7AF8B13ADB1}" type="datetime1">
              <a:rPr lang="en-US" smtClean="0"/>
              <a:t>7/21/15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878344-ACF8-4BEF-825F-4772DDDDA850}"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E79368-7989-46A9-B60D-70349A9589AE}" type="datetimeFigureOut">
              <a:rPr lang="en-US" smtClean="0"/>
              <a:t>7/21/15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3122655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79368-7989-46A9-B60D-70349A9589AE}" type="datetimeFigureOut">
              <a:rPr lang="en-US" smtClean="0"/>
              <a:t>7/21/15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65443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79368-7989-46A9-B60D-70349A9589AE}" type="datetimeFigureOut">
              <a:rPr lang="en-US" smtClean="0"/>
              <a:t>7/21/15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89265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E79368-7989-46A9-B60D-70349A9589AE}" type="datetimeFigureOut">
              <a:rPr lang="en-US" smtClean="0"/>
              <a:t>7/21/15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201BE-6EED-46A9-BBED-622C8621B25A}" type="slidenum">
              <a:rPr lang="en-US" smtClean="0"/>
              <a:t>‹#›</a:t>
            </a:fld>
            <a:endParaRPr lang="en-US"/>
          </a:p>
        </p:txBody>
      </p:sp>
    </p:spTree>
    <p:extLst>
      <p:ext uri="{BB962C8B-B14F-4D97-AF65-F5344CB8AC3E}">
        <p14:creationId xmlns:p14="http://schemas.microsoft.com/office/powerpoint/2010/main" val="23602342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6.xml"/><Relationship Id="rId12" Type="http://schemas.openxmlformats.org/officeDocument/2006/relationships/theme" Target="../theme/theme2.xml"/><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slideLayout" Target="../slideLayouts/slideLayout11.xml"/><Relationship Id="rId7" Type="http://schemas.openxmlformats.org/officeDocument/2006/relationships/slideLayout" Target="../slideLayouts/slideLayout12.xml"/><Relationship Id="rId8" Type="http://schemas.openxmlformats.org/officeDocument/2006/relationships/slideLayout" Target="../slideLayouts/slideLayout13.xml"/><Relationship Id="rId9" Type="http://schemas.openxmlformats.org/officeDocument/2006/relationships/slideLayout" Target="../slideLayouts/slideLayout14.xml"/><Relationship Id="rId10"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0" y="0"/>
            <a:ext cx="7315200" cy="10668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0" y="6492875"/>
            <a:ext cx="21336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fld id="{F14F7EA6-2EDB-4D74-BE60-E20CCD4FE5BC}" type="datetime1">
              <a:rPr lang="en-US" smtClean="0"/>
              <a:t>7/21/15</a:t>
            </a:fld>
            <a:endParaRPr lang="en-US" dirty="0"/>
          </a:p>
        </p:txBody>
      </p:sp>
      <p:sp>
        <p:nvSpPr>
          <p:cNvPr id="5" name="Footer Placeholder 4"/>
          <p:cNvSpPr>
            <a:spLocks noGrp="1"/>
          </p:cNvSpPr>
          <p:nvPr>
            <p:ph type="ftr" sz="quarter" idx="3"/>
          </p:nvPr>
        </p:nvSpPr>
        <p:spPr>
          <a:xfrm>
            <a:off x="3140112" y="6492875"/>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4878344-ACF8-4BEF-825F-4772DDDDA850}" type="slidenum">
              <a:rPr lang="en-US" smtClean="0"/>
              <a:pPr/>
              <a:t>‹#›</a:t>
            </a:fld>
            <a:endParaRPr lang="en-US" dirty="0"/>
          </a:p>
        </p:txBody>
      </p:sp>
      <p:pic>
        <p:nvPicPr>
          <p:cNvPr id="9" name="Picture 1" descr="VA Seal - black and white"/>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9" r:id="rId1"/>
    <p:sldLayoutId id="2147483671" r:id="rId2"/>
    <p:sldLayoutId id="2147483670" r:id="rId3"/>
    <p:sldLayoutId id="2147483673" r:id="rId4"/>
    <p:sldLayoutId id="2147483674" r:id="rId5"/>
  </p:sldLayoutIdLst>
  <p:timing>
    <p:tnLst>
      <p:par>
        <p:cTn xmlns:p14="http://schemas.microsoft.com/office/powerpoint/2010/main" id="1" dur="indefinite" restart="never" nodeType="tmRoot"/>
      </p:par>
    </p:tnLst>
  </p:timing>
  <p:hf hdr="0"/>
  <p:txStyles>
    <p:titleStyle>
      <a:lvl1pPr algn="ctr" defTabSz="91440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79368-7989-46A9-B60D-70349A9589AE}" type="datetimeFigureOut">
              <a:rPr lang="en-US" smtClean="0"/>
              <a:t>7/21/15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201BE-6EED-46A9-BBED-622C8621B25A}" type="slidenum">
              <a:rPr lang="en-US" smtClean="0"/>
              <a:t>‹#›</a:t>
            </a:fld>
            <a:endParaRPr lang="en-US"/>
          </a:p>
        </p:txBody>
      </p:sp>
    </p:spTree>
    <p:extLst>
      <p:ext uri="{BB962C8B-B14F-4D97-AF65-F5344CB8AC3E}">
        <p14:creationId xmlns:p14="http://schemas.microsoft.com/office/powerpoint/2010/main" val="163081501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hart" Target="../charts/char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85800" y="1349375"/>
            <a:ext cx="7772400" cy="1470025"/>
          </a:xfrm>
          <a:prstGeom prst="rect">
            <a:avLst/>
          </a:prstGeom>
        </p:spPr>
        <p:txBody>
          <a:bodyPr vert="horz" lIns="91440" tIns="45720" rIns="91440" bIns="45720" rtlCol="0" anchor="t">
            <a:normAutofit/>
          </a:bodyPr>
          <a:lstStyle>
            <a:lvl1pPr algn="l" defTabSz="914400" rtl="0" eaLnBrk="1" latinLnBrk="0" hangingPunct="1">
              <a:spcBef>
                <a:spcPct val="0"/>
              </a:spcBef>
              <a:buNone/>
              <a:defRPr sz="4000" b="1" kern="1200" cap="all">
                <a:solidFill>
                  <a:schemeClr val="tx1"/>
                </a:solidFill>
                <a:latin typeface="Arial" pitchFamily="34" charset="0"/>
                <a:ea typeface="+mj-ea"/>
                <a:cs typeface="Arial" pitchFamily="34" charset="0"/>
              </a:defRPr>
            </a:lvl1pPr>
          </a:lstStyle>
          <a:p>
            <a:pPr algn="ctr"/>
            <a:endParaRPr lang="en-US" dirty="0" smtClean="0"/>
          </a:p>
        </p:txBody>
      </p:sp>
      <p:sp>
        <p:nvSpPr>
          <p:cNvPr id="3" name="Title 2"/>
          <p:cNvSpPr>
            <a:spLocks noGrp="1"/>
          </p:cNvSpPr>
          <p:nvPr>
            <p:ph type="title"/>
          </p:nvPr>
        </p:nvSpPr>
        <p:spPr/>
        <p:txBody>
          <a:bodyPr/>
          <a:lstStyle/>
          <a:p>
            <a:r>
              <a:rPr lang="en-US" dirty="0"/>
              <a:t>Department of Veterans Affairs</a:t>
            </a:r>
          </a:p>
        </p:txBody>
      </p:sp>
      <p:sp>
        <p:nvSpPr>
          <p:cNvPr id="4" name="Date Placeholder 3"/>
          <p:cNvSpPr>
            <a:spLocks noGrp="1"/>
          </p:cNvSpPr>
          <p:nvPr>
            <p:ph type="dt" sz="half" idx="10"/>
          </p:nvPr>
        </p:nvSpPr>
        <p:spPr/>
        <p:txBody>
          <a:bodyPr/>
          <a:lstStyle/>
          <a:p>
            <a:fld id="{DCDBF5AF-128D-46AF-91BD-A62332D67B2A}" type="datetime1">
              <a:rPr lang="en-US" smtClean="0"/>
              <a:t>7/21/15</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1</a:t>
            </a:fld>
            <a:endParaRPr lang="en-US" dirty="0"/>
          </a:p>
        </p:txBody>
      </p:sp>
      <p:sp>
        <p:nvSpPr>
          <p:cNvPr id="7" name="Title 1"/>
          <p:cNvSpPr txBox="1">
            <a:spLocks/>
          </p:cNvSpPr>
          <p:nvPr/>
        </p:nvSpPr>
        <p:spPr>
          <a:xfrm>
            <a:off x="838200" y="1524000"/>
            <a:ext cx="7772400" cy="3352800"/>
          </a:xfrm>
          <a:prstGeom prst="rect">
            <a:avLst/>
          </a:prstGeom>
        </p:spPr>
        <p:txBody>
          <a:bodyPr vert="horz" lIns="91440" tIns="45720" rIns="91440" bIns="45720" rtlCol="0" anchor="t">
            <a:normAutofit fontScale="70000" lnSpcReduction="20000"/>
          </a:bodyPr>
          <a:lstStyle>
            <a:lvl1pPr algn="l" defTabSz="914400" rtl="0" eaLnBrk="1" latinLnBrk="0" hangingPunct="1">
              <a:spcBef>
                <a:spcPct val="0"/>
              </a:spcBef>
              <a:buNone/>
              <a:defRPr sz="4000" b="1" kern="1200" cap="all">
                <a:solidFill>
                  <a:schemeClr val="tx1"/>
                </a:solidFill>
                <a:latin typeface="Arial" pitchFamily="34" charset="0"/>
                <a:ea typeface="+mj-ea"/>
                <a:cs typeface="Arial" pitchFamily="34" charset="0"/>
              </a:defRPr>
            </a:lvl1pPr>
          </a:lstStyle>
          <a:p>
            <a:pPr algn="ctr"/>
            <a:endParaRPr lang="en-US" dirty="0" smtClean="0"/>
          </a:p>
          <a:p>
            <a:pPr algn="ctr"/>
            <a:endParaRPr lang="en-US" dirty="0" smtClean="0"/>
          </a:p>
          <a:p>
            <a:pPr algn="ctr"/>
            <a:r>
              <a:rPr lang="en-US" dirty="0" smtClean="0"/>
              <a:t>Hepatitis C Treatment :</a:t>
            </a:r>
          </a:p>
          <a:p>
            <a:pPr algn="ctr"/>
            <a:endParaRPr lang="en-US" dirty="0" smtClean="0"/>
          </a:p>
          <a:p>
            <a:pPr algn="ctr"/>
            <a:r>
              <a:rPr lang="en-US" dirty="0" smtClean="0"/>
              <a:t>Request for</a:t>
            </a:r>
          </a:p>
          <a:p>
            <a:pPr algn="ctr"/>
            <a:r>
              <a:rPr lang="en-US" dirty="0" smtClean="0"/>
              <a:t> choice Program flexibility </a:t>
            </a:r>
          </a:p>
          <a:p>
            <a:pPr algn="ctr"/>
            <a:r>
              <a:rPr lang="en-US" dirty="0" smtClean="0"/>
              <a:t>To Address</a:t>
            </a:r>
          </a:p>
          <a:p>
            <a:pPr algn="ctr"/>
            <a:r>
              <a:rPr lang="en-US" dirty="0" smtClean="0"/>
              <a:t> </a:t>
            </a:r>
          </a:p>
          <a:p>
            <a:pPr algn="ctr"/>
            <a:r>
              <a:rPr lang="en-US" dirty="0" smtClean="0"/>
              <a:t>$500 Million Shortfall in FY 2015</a:t>
            </a:r>
          </a:p>
          <a:p>
            <a:pPr algn="ctr"/>
            <a:endParaRPr lang="en-US" dirty="0"/>
          </a:p>
        </p:txBody>
      </p:sp>
      <p:sp>
        <p:nvSpPr>
          <p:cNvPr id="8" name="Subtitle 2"/>
          <p:cNvSpPr txBox="1">
            <a:spLocks/>
          </p:cNvSpPr>
          <p:nvPr/>
        </p:nvSpPr>
        <p:spPr>
          <a:xfrm>
            <a:off x="838200" y="4267201"/>
            <a:ext cx="6934200" cy="2087544"/>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endParaRPr lang="en-US" dirty="0" smtClean="0"/>
          </a:p>
        </p:txBody>
      </p:sp>
    </p:spTree>
    <p:extLst>
      <p:ext uri="{BB962C8B-B14F-4D97-AF65-F5344CB8AC3E}">
        <p14:creationId xmlns:p14="http://schemas.microsoft.com/office/powerpoint/2010/main" val="241174401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1066800"/>
          </a:xfrm>
        </p:spPr>
        <p:txBody>
          <a:bodyPr>
            <a:normAutofit fontScale="90000"/>
          </a:bodyPr>
          <a:lstStyle/>
          <a:p>
            <a:r>
              <a:rPr lang="en-US" dirty="0" smtClean="0"/>
              <a:t>Prevalence of l</a:t>
            </a:r>
            <a:r>
              <a:rPr lang="en-US" sz="3200" dirty="0" smtClean="0"/>
              <a:t>iver cancer cases in </a:t>
            </a:r>
            <a:r>
              <a:rPr lang="en-US" sz="3200" dirty="0"/>
              <a:t>VA HCV </a:t>
            </a:r>
            <a:r>
              <a:rPr lang="en-US" sz="3200" dirty="0" smtClean="0"/>
              <a:t>patients is increasing rapidly</a:t>
            </a:r>
            <a:endParaRPr lang="en-US" sz="32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3788013"/>
              </p:ext>
            </p:extLst>
          </p:nvPr>
        </p:nvGraphicFramePr>
        <p:xfrm>
          <a:off x="762000" y="1447800"/>
          <a:ext cx="79629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746442" y="5257800"/>
            <a:ext cx="4873558" cy="369332"/>
          </a:xfrm>
          <a:prstGeom prst="rect">
            <a:avLst/>
          </a:prstGeom>
          <a:noFill/>
        </p:spPr>
        <p:txBody>
          <a:bodyPr wrap="square" rtlCol="0">
            <a:spAutoFit/>
          </a:bodyPr>
          <a:lstStyle/>
          <a:p>
            <a:r>
              <a:rPr lang="en-US" dirty="0" smtClean="0"/>
              <a:t>*median survival for all patients is &lt;24 months</a:t>
            </a:r>
            <a:endParaRPr lang="en-US" dirty="0"/>
          </a:p>
        </p:txBody>
      </p:sp>
      <p:sp>
        <p:nvSpPr>
          <p:cNvPr id="5" name="Footer Placeholder 1"/>
          <p:cNvSpPr>
            <a:spLocks noGrp="1"/>
          </p:cNvSpPr>
          <p:nvPr>
            <p:ph type="ftr" sz="quarter" idx="4294967295"/>
          </p:nvPr>
        </p:nvSpPr>
        <p:spPr>
          <a:xfrm>
            <a:off x="533400" y="6485618"/>
            <a:ext cx="8229600" cy="365125"/>
          </a:xfrm>
          <a:prstGeom prst="rect">
            <a:avLst/>
          </a:prstGeom>
        </p:spPr>
        <p:txBody>
          <a:bodyPr/>
          <a:lstStyle/>
          <a:p>
            <a:endParaRPr lang="en-US" dirty="0"/>
          </a:p>
        </p:txBody>
      </p:sp>
      <p:sp>
        <p:nvSpPr>
          <p:cNvPr id="6" name="TextBox 5"/>
          <p:cNvSpPr txBox="1"/>
          <p:nvPr/>
        </p:nvSpPr>
        <p:spPr>
          <a:xfrm>
            <a:off x="152400" y="5715000"/>
            <a:ext cx="8610600" cy="646331"/>
          </a:xfrm>
          <a:prstGeom prst="rect">
            <a:avLst/>
          </a:prstGeom>
          <a:noFill/>
        </p:spPr>
        <p:txBody>
          <a:bodyPr wrap="square" rtlCol="0">
            <a:spAutoFit/>
          </a:bodyPr>
          <a:lstStyle/>
          <a:p>
            <a:r>
              <a:rPr lang="en-US" dirty="0" smtClean="0"/>
              <a:t>NOTE: Calendar year (CY) 2014 data not yet available; last bar represents CY 2013 data. In CY 2013, VHA had 174,302 Veterans with HCV in care</a:t>
            </a:r>
            <a:endParaRPr lang="en-US" dirty="0"/>
          </a:p>
        </p:txBody>
      </p:sp>
      <p:sp>
        <p:nvSpPr>
          <p:cNvPr id="9" name="Slide Number Placeholder 4"/>
          <p:cNvSpPr>
            <a:spLocks noGrp="1"/>
          </p:cNvSpPr>
          <p:nvPr>
            <p:ph type="sldNum" sz="quarter" idx="12"/>
          </p:nvPr>
        </p:nvSpPr>
        <p:spPr>
          <a:xfrm>
            <a:off x="7010400" y="6492875"/>
            <a:ext cx="2133600" cy="365125"/>
          </a:xfrm>
        </p:spPr>
        <p:txBody>
          <a:bodyPr/>
          <a:lstStyle/>
          <a:p>
            <a:fld id="{84878344-ACF8-4BEF-825F-4772DDDDA850}" type="slidenum">
              <a:rPr lang="en-US" smtClean="0"/>
              <a:pPr/>
              <a:t>10</a:t>
            </a:fld>
            <a:endParaRPr lang="en-US" dirty="0"/>
          </a:p>
        </p:txBody>
      </p:sp>
      <p:sp>
        <p:nvSpPr>
          <p:cNvPr id="10" name="Date Placeholder 10"/>
          <p:cNvSpPr>
            <a:spLocks noGrp="1"/>
          </p:cNvSpPr>
          <p:nvPr>
            <p:ph type="dt" sz="half" idx="10"/>
          </p:nvPr>
        </p:nvSpPr>
        <p:spPr>
          <a:xfrm>
            <a:off x="0" y="6492875"/>
            <a:ext cx="2133600" cy="365125"/>
          </a:xfrm>
        </p:spPr>
        <p:txBody>
          <a:bodyPr/>
          <a:lstStyle/>
          <a:p>
            <a:fld id="{010D9471-E183-484C-9BF6-74C5BB1E3C9D}" type="datetime1">
              <a:rPr lang="en-US" smtClean="0"/>
              <a:t>7/21/15</a:t>
            </a:fld>
            <a:endParaRPr lang="en-US" dirty="0"/>
          </a:p>
        </p:txBody>
      </p:sp>
      <p:sp>
        <p:nvSpPr>
          <p:cNvPr id="11" name="Rectangle 9"/>
          <p:cNvSpPr>
            <a:spLocks noChangeArrowheads="1"/>
          </p:cNvSpPr>
          <p:nvPr/>
        </p:nvSpPr>
        <p:spPr bwMode="auto">
          <a:xfrm>
            <a:off x="159727" y="6336268"/>
            <a:ext cx="8222273" cy="369332"/>
          </a:xfrm>
          <a:prstGeom prst="rect">
            <a:avLst/>
          </a:prstGeom>
          <a:noFill/>
          <a:ln w="12700">
            <a:noFill/>
            <a:miter lim="800000"/>
            <a:headEnd type="none" w="sm" len="sm"/>
            <a:tailEnd type="none" w="sm" len="sm"/>
          </a:ln>
        </p:spPr>
        <p:txBody>
          <a:bodyPr wrap="square" anchor="ctr">
            <a:spAutoFit/>
          </a:bodyPr>
          <a:lstStyle/>
          <a:p>
            <a:pPr eaLnBrk="0" hangingPunct="0"/>
            <a:r>
              <a:rPr lang="en-US" dirty="0" smtClean="0"/>
              <a:t>Source: HCV Clinical Case Registry (CCR)</a:t>
            </a:r>
            <a:endParaRPr lang="en-US" dirty="0"/>
          </a:p>
        </p:txBody>
      </p:sp>
    </p:spTree>
    <p:extLst>
      <p:ext uri="{BB962C8B-B14F-4D97-AF65-F5344CB8AC3E}">
        <p14:creationId xmlns:p14="http://schemas.microsoft.com/office/powerpoint/2010/main" val="153266541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7239000" cy="1066800"/>
          </a:xfrm>
        </p:spPr>
        <p:txBody>
          <a:bodyPr>
            <a:normAutofit fontScale="90000"/>
          </a:bodyPr>
          <a:lstStyle/>
          <a:p>
            <a:r>
              <a:rPr lang="en-US" b="1" dirty="0">
                <a:latin typeface="Arial" panose="020B0604020202020204" pitchFamily="34" charset="0"/>
              </a:rPr>
              <a:t>HCV anti-viral therapy prevents </a:t>
            </a:r>
            <a:r>
              <a:rPr lang="en-US" b="1" dirty="0" smtClean="0">
                <a:latin typeface="Arial" panose="020B0604020202020204" pitchFamily="34" charset="0"/>
              </a:rPr>
              <a:t>death and complications</a:t>
            </a:r>
            <a:endParaRPr lang="en-US" b="1" dirty="0">
              <a:latin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91604964"/>
              </p:ext>
            </p:extLst>
          </p:nvPr>
        </p:nvGraphicFramePr>
        <p:xfrm>
          <a:off x="457200" y="1600200"/>
          <a:ext cx="82296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9"/>
          <p:cNvSpPr>
            <a:spLocks noChangeArrowheads="1"/>
          </p:cNvSpPr>
          <p:nvPr/>
        </p:nvSpPr>
        <p:spPr bwMode="auto">
          <a:xfrm>
            <a:off x="76200" y="6233011"/>
            <a:ext cx="8222273" cy="369332"/>
          </a:xfrm>
          <a:prstGeom prst="rect">
            <a:avLst/>
          </a:prstGeom>
          <a:noFill/>
          <a:ln w="12700">
            <a:noFill/>
            <a:miter lim="800000"/>
            <a:headEnd type="none" w="sm" len="sm"/>
            <a:tailEnd type="none" w="sm" len="sm"/>
          </a:ln>
        </p:spPr>
        <p:txBody>
          <a:bodyPr wrap="square" anchor="ctr">
            <a:spAutoFit/>
          </a:bodyPr>
          <a:lstStyle/>
          <a:p>
            <a:pPr eaLnBrk="0" hangingPunct="0"/>
            <a:r>
              <a:rPr lang="en-US" dirty="0" smtClean="0"/>
              <a:t>Source: Backus </a:t>
            </a:r>
            <a:r>
              <a:rPr lang="en-US" dirty="0"/>
              <a:t>L </a:t>
            </a:r>
            <a:r>
              <a:rPr lang="en-US" i="1" dirty="0"/>
              <a:t>et </a:t>
            </a:r>
            <a:r>
              <a:rPr lang="en-US" i="1" dirty="0" smtClean="0"/>
              <a:t>al</a:t>
            </a:r>
            <a:r>
              <a:rPr lang="en-US" dirty="0" smtClean="0"/>
              <a:t> </a:t>
            </a:r>
            <a:r>
              <a:rPr lang="en-US" dirty="0"/>
              <a:t>Clin Gastroenterol </a:t>
            </a:r>
            <a:r>
              <a:rPr lang="en-US" dirty="0" smtClean="0"/>
              <a:t>Hepatol 2011 Jun; 9(6):509-516</a:t>
            </a:r>
            <a:endParaRPr lang="en-US" dirty="0"/>
          </a:p>
        </p:txBody>
      </p:sp>
      <p:sp>
        <p:nvSpPr>
          <p:cNvPr id="8" name="Footer Placeholder 1"/>
          <p:cNvSpPr>
            <a:spLocks noGrp="1"/>
          </p:cNvSpPr>
          <p:nvPr>
            <p:ph type="ftr" sz="quarter" idx="4294967295"/>
          </p:nvPr>
        </p:nvSpPr>
        <p:spPr>
          <a:xfrm>
            <a:off x="533400" y="6492875"/>
            <a:ext cx="8229600" cy="365125"/>
          </a:xfrm>
          <a:prstGeom prst="rect">
            <a:avLst/>
          </a:prstGeom>
        </p:spPr>
        <p:txBody>
          <a:bodyPr/>
          <a:lstStyle/>
          <a:p>
            <a:endParaRPr lang="en-US" dirty="0"/>
          </a:p>
        </p:txBody>
      </p:sp>
      <p:sp>
        <p:nvSpPr>
          <p:cNvPr id="9" name="TextBox 8"/>
          <p:cNvSpPr txBox="1"/>
          <p:nvPr/>
        </p:nvSpPr>
        <p:spPr>
          <a:xfrm>
            <a:off x="76200" y="5791200"/>
            <a:ext cx="8610600" cy="369332"/>
          </a:xfrm>
          <a:prstGeom prst="rect">
            <a:avLst/>
          </a:prstGeom>
          <a:noFill/>
        </p:spPr>
        <p:txBody>
          <a:bodyPr wrap="square" rtlCol="0">
            <a:spAutoFit/>
          </a:bodyPr>
          <a:lstStyle/>
          <a:p>
            <a:r>
              <a:rPr lang="en-US" dirty="0" smtClean="0"/>
              <a:t>NOTE: Sustained </a:t>
            </a:r>
            <a:r>
              <a:rPr lang="en-US" dirty="0" err="1" smtClean="0"/>
              <a:t>Virologic</a:t>
            </a:r>
            <a:r>
              <a:rPr lang="en-US" dirty="0" smtClean="0"/>
              <a:t> Response (SVR) = cure</a:t>
            </a:r>
            <a:endParaRPr lang="en-US" dirty="0"/>
          </a:p>
        </p:txBody>
      </p:sp>
      <p:sp>
        <p:nvSpPr>
          <p:cNvPr id="10" name="Slide Number Placeholder 4"/>
          <p:cNvSpPr>
            <a:spLocks noGrp="1"/>
          </p:cNvSpPr>
          <p:nvPr>
            <p:ph type="sldNum" sz="quarter" idx="12"/>
          </p:nvPr>
        </p:nvSpPr>
        <p:spPr>
          <a:xfrm>
            <a:off x="7010400" y="6492875"/>
            <a:ext cx="2133600" cy="365125"/>
          </a:xfrm>
        </p:spPr>
        <p:txBody>
          <a:bodyPr/>
          <a:lstStyle/>
          <a:p>
            <a:fld id="{84878344-ACF8-4BEF-825F-4772DDDDA850}" type="slidenum">
              <a:rPr lang="en-US" smtClean="0"/>
              <a:pPr/>
              <a:t>11</a:t>
            </a:fld>
            <a:endParaRPr lang="en-US" dirty="0"/>
          </a:p>
        </p:txBody>
      </p:sp>
      <p:sp>
        <p:nvSpPr>
          <p:cNvPr id="11" name="Date Placeholder 10"/>
          <p:cNvSpPr>
            <a:spLocks noGrp="1"/>
          </p:cNvSpPr>
          <p:nvPr>
            <p:ph type="dt" sz="half" idx="10"/>
          </p:nvPr>
        </p:nvSpPr>
        <p:spPr>
          <a:xfrm>
            <a:off x="0" y="6492875"/>
            <a:ext cx="2133600" cy="365125"/>
          </a:xfrm>
        </p:spPr>
        <p:txBody>
          <a:bodyPr/>
          <a:lstStyle/>
          <a:p>
            <a:fld id="{010D9471-E183-484C-9BF6-74C5BB1E3C9D}" type="datetime1">
              <a:rPr lang="en-US" smtClean="0"/>
              <a:t>7/21/15</a:t>
            </a:fld>
            <a:endParaRPr lang="en-US" dirty="0"/>
          </a:p>
        </p:txBody>
      </p:sp>
    </p:spTree>
    <p:extLst>
      <p:ext uri="{BB962C8B-B14F-4D97-AF65-F5344CB8AC3E}">
        <p14:creationId xmlns:p14="http://schemas.microsoft.com/office/powerpoint/2010/main" val="29705029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Milestones for achieving HCV  target outcomes by year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88832184"/>
              </p:ext>
            </p:extLst>
          </p:nvPr>
        </p:nvGraphicFramePr>
        <p:xfrm>
          <a:off x="457200" y="1524000"/>
          <a:ext cx="82296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6" name="Footer Placeholder 1"/>
          <p:cNvSpPr>
            <a:spLocks noGrp="1"/>
          </p:cNvSpPr>
          <p:nvPr>
            <p:ph type="ftr" sz="quarter" idx="4294967295"/>
          </p:nvPr>
        </p:nvSpPr>
        <p:spPr>
          <a:xfrm>
            <a:off x="533400" y="6485618"/>
            <a:ext cx="8229600" cy="365125"/>
          </a:xfrm>
          <a:prstGeom prst="rect">
            <a:avLst/>
          </a:prstGeom>
        </p:spPr>
        <p:txBody>
          <a:bodyPr/>
          <a:lstStyle/>
          <a:p>
            <a:endParaRPr lang="en-US" dirty="0"/>
          </a:p>
        </p:txBody>
      </p:sp>
      <p:sp>
        <p:nvSpPr>
          <p:cNvPr id="7" name="TextBox 6"/>
          <p:cNvSpPr txBox="1"/>
          <p:nvPr/>
        </p:nvSpPr>
        <p:spPr>
          <a:xfrm>
            <a:off x="304800" y="6096000"/>
            <a:ext cx="8610600" cy="369332"/>
          </a:xfrm>
          <a:prstGeom prst="rect">
            <a:avLst/>
          </a:prstGeom>
          <a:noFill/>
        </p:spPr>
        <p:txBody>
          <a:bodyPr wrap="square" rtlCol="0">
            <a:spAutoFit/>
          </a:bodyPr>
          <a:lstStyle/>
          <a:p>
            <a:r>
              <a:rPr lang="en-US" dirty="0" smtClean="0"/>
              <a:t>NOTE: Sustained </a:t>
            </a:r>
            <a:r>
              <a:rPr lang="en-US" dirty="0" err="1" smtClean="0"/>
              <a:t>Virologic</a:t>
            </a:r>
            <a:r>
              <a:rPr lang="en-US" dirty="0" smtClean="0"/>
              <a:t> Response (SVR) = cure</a:t>
            </a:r>
            <a:endParaRPr lang="en-US" dirty="0"/>
          </a:p>
        </p:txBody>
      </p:sp>
      <p:sp>
        <p:nvSpPr>
          <p:cNvPr id="8" name="Slide Number Placeholder 4"/>
          <p:cNvSpPr>
            <a:spLocks noGrp="1"/>
          </p:cNvSpPr>
          <p:nvPr>
            <p:ph type="sldNum" sz="quarter" idx="12"/>
          </p:nvPr>
        </p:nvSpPr>
        <p:spPr>
          <a:xfrm>
            <a:off x="7010400" y="6492875"/>
            <a:ext cx="2133600" cy="365125"/>
          </a:xfrm>
        </p:spPr>
        <p:txBody>
          <a:bodyPr/>
          <a:lstStyle/>
          <a:p>
            <a:fld id="{84878344-ACF8-4BEF-825F-4772DDDDA850}" type="slidenum">
              <a:rPr lang="en-US" smtClean="0"/>
              <a:pPr/>
              <a:t>12</a:t>
            </a:fld>
            <a:endParaRPr lang="en-US" dirty="0"/>
          </a:p>
        </p:txBody>
      </p:sp>
      <p:sp>
        <p:nvSpPr>
          <p:cNvPr id="9" name="Date Placeholder 10"/>
          <p:cNvSpPr>
            <a:spLocks noGrp="1"/>
          </p:cNvSpPr>
          <p:nvPr>
            <p:ph type="dt" sz="half" idx="10"/>
          </p:nvPr>
        </p:nvSpPr>
        <p:spPr>
          <a:xfrm>
            <a:off x="0" y="6492875"/>
            <a:ext cx="2133600" cy="365125"/>
          </a:xfrm>
        </p:spPr>
        <p:txBody>
          <a:bodyPr/>
          <a:lstStyle/>
          <a:p>
            <a:fld id="{010D9471-E183-484C-9BF6-74C5BB1E3C9D}" type="datetime1">
              <a:rPr lang="en-US" smtClean="0"/>
              <a:t>7/21/15</a:t>
            </a:fld>
            <a:endParaRPr lang="en-US" dirty="0"/>
          </a:p>
        </p:txBody>
      </p:sp>
    </p:spTree>
    <p:extLst>
      <p:ext uri="{BB962C8B-B14F-4D97-AF65-F5344CB8AC3E}">
        <p14:creationId xmlns:p14="http://schemas.microsoft.com/office/powerpoint/2010/main" val="39094974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95400" y="76200"/>
            <a:ext cx="7239000" cy="990600"/>
          </a:xfrm>
        </p:spPr>
        <p:txBody>
          <a:bodyPr>
            <a:normAutofit fontScale="90000"/>
          </a:bodyPr>
          <a:lstStyle/>
          <a:p>
            <a:r>
              <a:rPr lang="en-US" dirty="0" smtClean="0"/>
              <a:t>Veteran Hepatitis-C Treatment: Summary </a:t>
            </a:r>
          </a:p>
        </p:txBody>
      </p:sp>
      <p:sp>
        <p:nvSpPr>
          <p:cNvPr id="7" name="Content Placeholder 2"/>
          <p:cNvSpPr>
            <a:spLocks noGrp="1"/>
          </p:cNvSpPr>
          <p:nvPr>
            <p:ph idx="1"/>
          </p:nvPr>
        </p:nvSpPr>
        <p:spPr>
          <a:xfrm>
            <a:off x="381000" y="1143000"/>
            <a:ext cx="8305800" cy="5257800"/>
          </a:xfrm>
        </p:spPr>
        <p:txBody>
          <a:bodyPr>
            <a:noAutofit/>
          </a:bodyPr>
          <a:lstStyle/>
          <a:p>
            <a:pPr lvl="0"/>
            <a:r>
              <a:rPr lang="en-US" sz="2000" dirty="0" smtClean="0"/>
              <a:t>VA is changing the lives of Veterans with Hepatitis-C (HCV) </a:t>
            </a:r>
          </a:p>
          <a:p>
            <a:pPr lvl="0"/>
            <a:r>
              <a:rPr lang="en-US" sz="2000" dirty="0" smtClean="0"/>
              <a:t>The FDA approved two sets of HCV drug treatments in the last 12 months – 4 new drugs.   Both sets became available </a:t>
            </a:r>
            <a:r>
              <a:rPr lang="en-US" sz="2000" u="sng" dirty="0" smtClean="0"/>
              <a:t>after</a:t>
            </a:r>
            <a:r>
              <a:rPr lang="en-US" sz="2000" dirty="0" smtClean="0"/>
              <a:t> VA submitted its 2015 Budget requests to Congress</a:t>
            </a:r>
          </a:p>
          <a:p>
            <a:r>
              <a:rPr lang="en-US" sz="2000" dirty="0"/>
              <a:t>Of the total 180,000 enrolled Veterans diagnosed with HCV, VA has treated </a:t>
            </a:r>
            <a:r>
              <a:rPr lang="en-US" sz="2000" dirty="0" smtClean="0"/>
              <a:t>27,244 (or 15 percent) </a:t>
            </a:r>
            <a:r>
              <a:rPr lang="en-US" sz="2000" dirty="0"/>
              <a:t>--</a:t>
            </a:r>
          </a:p>
          <a:p>
            <a:pPr lvl="1"/>
            <a:r>
              <a:rPr lang="en-US" sz="1800" dirty="0"/>
              <a:t>19,600 Veterans treated during FY 2015</a:t>
            </a:r>
          </a:p>
          <a:p>
            <a:pPr lvl="1"/>
            <a:r>
              <a:rPr lang="en-US" sz="1800" dirty="0"/>
              <a:t>7,644 Veterans treated during FY 2014</a:t>
            </a:r>
          </a:p>
          <a:p>
            <a:pPr lvl="0"/>
            <a:r>
              <a:rPr lang="en-US" sz="2000" dirty="0" smtClean="0"/>
              <a:t>VA reallocated nearly $700 million of base resources to fund HCV treatment in FY 2015</a:t>
            </a:r>
          </a:p>
          <a:p>
            <a:pPr lvl="0"/>
            <a:r>
              <a:rPr lang="en-US" sz="2000" dirty="0" smtClean="0"/>
              <a:t>As of June 2015, VA has exhausted all available FY 2015 resources and is relying on the Choice Program for HCV treatment</a:t>
            </a:r>
          </a:p>
          <a:p>
            <a:pPr lvl="0"/>
            <a:r>
              <a:rPr lang="en-US" sz="2000" dirty="0" smtClean="0"/>
              <a:t>VA is requesting an amendment to the Choice Act, Section 802 to provide $500 million for critically needed HCV pharmaceutical treatment drugs in FY 2015. </a:t>
            </a:r>
          </a:p>
        </p:txBody>
      </p:sp>
      <p:sp>
        <p:nvSpPr>
          <p:cNvPr id="42" name="Slide Number Placeholder 41"/>
          <p:cNvSpPr>
            <a:spLocks noGrp="1"/>
          </p:cNvSpPr>
          <p:nvPr>
            <p:ph type="sldNum" sz="quarter" idx="4294967295"/>
          </p:nvPr>
        </p:nvSpPr>
        <p:spPr>
          <a:xfrm>
            <a:off x="7010400" y="6492875"/>
            <a:ext cx="2133600" cy="365125"/>
          </a:xfrm>
          <a:prstGeom prst="rect">
            <a:avLst/>
          </a:prstGeom>
        </p:spPr>
        <p:txBody>
          <a:bodyPr/>
          <a:lstStyle/>
          <a:p>
            <a:fld id="{84878344-ACF8-4BEF-825F-4772DDDDA850}" type="slidenum">
              <a:rPr lang="en-US" smtClean="0"/>
              <a:pPr/>
              <a:t>2</a:t>
            </a:fld>
            <a:endParaRPr lang="en-US" dirty="0"/>
          </a:p>
        </p:txBody>
      </p:sp>
      <p:sp>
        <p:nvSpPr>
          <p:cNvPr id="2" name="Footer Placeholder 1"/>
          <p:cNvSpPr>
            <a:spLocks noGrp="1"/>
          </p:cNvSpPr>
          <p:nvPr>
            <p:ph type="ftr" sz="quarter" idx="4294967295"/>
          </p:nvPr>
        </p:nvSpPr>
        <p:spPr>
          <a:xfrm>
            <a:off x="533400" y="6485618"/>
            <a:ext cx="8229600" cy="365125"/>
          </a:xfrm>
          <a:prstGeom prst="rect">
            <a:avLst/>
          </a:prstGeom>
        </p:spPr>
        <p:txBody>
          <a:bodyPr/>
          <a:lstStyle/>
          <a:p>
            <a:endParaRPr lang="en-US" dirty="0"/>
          </a:p>
        </p:txBody>
      </p:sp>
      <p:sp>
        <p:nvSpPr>
          <p:cNvPr id="8" name="Date Placeholder 3"/>
          <p:cNvSpPr>
            <a:spLocks noGrp="1"/>
          </p:cNvSpPr>
          <p:nvPr>
            <p:ph type="dt" sz="half" idx="10"/>
          </p:nvPr>
        </p:nvSpPr>
        <p:spPr>
          <a:xfrm>
            <a:off x="0" y="6492875"/>
            <a:ext cx="2133600" cy="365125"/>
          </a:xfrm>
        </p:spPr>
        <p:txBody>
          <a:bodyPr/>
          <a:lstStyle/>
          <a:p>
            <a:r>
              <a:rPr lang="en-US" dirty="0" smtClean="0"/>
              <a:t>7/13/2015</a:t>
            </a:r>
            <a:endParaRPr lang="en-US" dirty="0"/>
          </a:p>
        </p:txBody>
      </p:sp>
    </p:spTree>
    <p:extLst>
      <p:ext uri="{BB962C8B-B14F-4D97-AF65-F5344CB8AC3E}">
        <p14:creationId xmlns:p14="http://schemas.microsoft.com/office/powerpoint/2010/main" val="264325384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HCV Clinical Considerations </a:t>
            </a:r>
            <a:br>
              <a:rPr lang="en-US" dirty="0" smtClean="0"/>
            </a:br>
            <a:r>
              <a:rPr lang="en-US" dirty="0" smtClean="0"/>
              <a:t>and the Veteran Population</a:t>
            </a:r>
            <a:endParaRPr lang="en-US" dirty="0"/>
          </a:p>
        </p:txBody>
      </p:sp>
      <p:sp>
        <p:nvSpPr>
          <p:cNvPr id="3" name="Content Placeholder 2"/>
          <p:cNvSpPr>
            <a:spLocks noGrp="1"/>
          </p:cNvSpPr>
          <p:nvPr>
            <p:ph idx="1"/>
          </p:nvPr>
        </p:nvSpPr>
        <p:spPr/>
        <p:txBody>
          <a:bodyPr/>
          <a:lstStyle/>
          <a:p>
            <a:pPr marL="342900" lvl="2" indent="-342900"/>
            <a:r>
              <a:rPr lang="en-US" sz="1900" dirty="0">
                <a:ea typeface="Georgia" pitchFamily="18" charset="0"/>
                <a:cs typeface="Georgia" pitchFamily="18" charset="0"/>
              </a:rPr>
              <a:t>VA estimates that about 180,000 current enrollees diagnosed with HCV</a:t>
            </a:r>
          </a:p>
          <a:p>
            <a:pPr marL="800100" lvl="3" indent="-342900"/>
            <a:r>
              <a:rPr lang="en-US" sz="1600" dirty="0">
                <a:ea typeface="Georgia" pitchFamily="18" charset="0"/>
                <a:cs typeface="Georgia" pitchFamily="18" charset="0"/>
              </a:rPr>
              <a:t>VA </a:t>
            </a:r>
            <a:r>
              <a:rPr lang="en-US" sz="1600" dirty="0">
                <a:cs typeface="Georgia" pitchFamily="18" charset="0"/>
              </a:rPr>
              <a:t>cares </a:t>
            </a:r>
            <a:r>
              <a:rPr lang="en-US" sz="1600" dirty="0">
                <a:ea typeface="Georgia" pitchFamily="18" charset="0"/>
                <a:cs typeface="Georgia" pitchFamily="18" charset="0"/>
              </a:rPr>
              <a:t>for a population with one of the highest prevalence rates of HCV infection in the country</a:t>
            </a:r>
          </a:p>
          <a:p>
            <a:pPr marL="800100" lvl="3" indent="-342900"/>
            <a:r>
              <a:rPr lang="en-US" sz="1600" dirty="0">
                <a:ea typeface="Georgia" pitchFamily="18" charset="0"/>
                <a:cs typeface="Georgia" pitchFamily="18" charset="0"/>
              </a:rPr>
              <a:t>VA estimates there may be an additional 40,000 enrollees with HCV infection not yet diagnosed</a:t>
            </a:r>
            <a:endParaRPr lang="en-US" sz="1600" strike="sngStrike" dirty="0">
              <a:ea typeface="Georgia" pitchFamily="18" charset="0"/>
              <a:cs typeface="Georgia" pitchFamily="18" charset="0"/>
            </a:endParaRPr>
          </a:p>
          <a:p>
            <a:pPr marL="342900" lvl="2" indent="-342900"/>
            <a:r>
              <a:rPr lang="en-US" sz="1900" dirty="0">
                <a:ea typeface="Georgia" pitchFamily="18" charset="0"/>
                <a:cs typeface="Georgia" pitchFamily="18" charset="0"/>
              </a:rPr>
              <a:t>Progression of HCV infection includes serious complications, such as cirrhosis and hepatocellular carcinoma, which typically take decades to occur</a:t>
            </a:r>
          </a:p>
          <a:p>
            <a:pPr marL="800100" lvl="3" indent="-342900"/>
            <a:r>
              <a:rPr lang="en-US" sz="1700" dirty="0">
                <a:cs typeface="Georgia" pitchFamily="18" charset="0"/>
              </a:rPr>
              <a:t>Most Veterans in VHA care were infected 30-40 years ago</a:t>
            </a:r>
          </a:p>
          <a:p>
            <a:pPr marL="800100" lvl="3" indent="-342900"/>
            <a:r>
              <a:rPr lang="en-US" sz="1700" dirty="0">
                <a:ea typeface="Georgia" pitchFamily="18" charset="0"/>
                <a:cs typeface="Georgia" pitchFamily="18" charset="0"/>
              </a:rPr>
              <a:t>Cure of infection significantly decreases mortality and complication rates for some patients</a:t>
            </a:r>
          </a:p>
          <a:p>
            <a:pPr marL="342900" lvl="2" indent="-342900"/>
            <a:r>
              <a:rPr lang="en-US" sz="1900" dirty="0">
                <a:cs typeface="Georgia" pitchFamily="18" charset="0"/>
              </a:rPr>
              <a:t>HCV is a chronic </a:t>
            </a:r>
            <a:r>
              <a:rPr lang="en-US" sz="1900" dirty="0" smtClean="0">
                <a:cs typeface="Georgia" pitchFamily="18" charset="0"/>
              </a:rPr>
              <a:t>disease</a:t>
            </a:r>
            <a:r>
              <a:rPr lang="en-US" sz="1900" dirty="0">
                <a:cs typeface="Georgia" pitchFamily="18" charset="0"/>
              </a:rPr>
              <a:t> </a:t>
            </a:r>
            <a:r>
              <a:rPr lang="en-US" sz="1900" dirty="0" smtClean="0">
                <a:cs typeface="Georgia" pitchFamily="18" charset="0"/>
              </a:rPr>
              <a:t> and w</a:t>
            </a:r>
            <a:r>
              <a:rPr lang="en-US" sz="1900" dirty="0" smtClean="0">
                <a:ea typeface="Georgia" pitchFamily="18" charset="0"/>
                <a:cs typeface="Georgia" pitchFamily="18" charset="0"/>
              </a:rPr>
              <a:t>ith </a:t>
            </a:r>
            <a:r>
              <a:rPr lang="en-US" sz="1900" dirty="0">
                <a:ea typeface="Georgia" pitchFamily="18" charset="0"/>
                <a:cs typeface="Georgia" pitchFamily="18" charset="0"/>
              </a:rPr>
              <a:t>the newer medications, HCV can be cured in a large proportion of patients treated.  Newer medications:</a:t>
            </a:r>
          </a:p>
          <a:p>
            <a:pPr marL="800100" lvl="3" indent="-342900"/>
            <a:r>
              <a:rPr lang="en-US" sz="1600" dirty="0">
                <a:ea typeface="Georgia" pitchFamily="18" charset="0"/>
                <a:cs typeface="Georgia" pitchFamily="18" charset="0"/>
              </a:rPr>
              <a:t>Have significantly higher cure rates than older medications</a:t>
            </a:r>
          </a:p>
          <a:p>
            <a:pPr marL="800100" lvl="3" indent="-342900"/>
            <a:r>
              <a:rPr lang="en-US" sz="1600" dirty="0">
                <a:ea typeface="Georgia" pitchFamily="18" charset="0"/>
                <a:cs typeface="Georgia" pitchFamily="18" charset="0"/>
              </a:rPr>
              <a:t>Are easier to prescribe (all oral regimens are now available)</a:t>
            </a:r>
          </a:p>
          <a:p>
            <a:pPr marL="800100" lvl="3" indent="-342900"/>
            <a:r>
              <a:rPr lang="en-US" sz="1600" dirty="0">
                <a:ea typeface="Georgia" pitchFamily="18" charset="0"/>
                <a:cs typeface="Georgia" pitchFamily="18" charset="0"/>
              </a:rPr>
              <a:t>Have many fewer and milder side effects</a:t>
            </a:r>
          </a:p>
          <a:p>
            <a:pPr marL="342900" lvl="2" indent="-342900"/>
            <a:endParaRPr lang="en-US" sz="1900" dirty="0">
              <a:ea typeface="Georgia" pitchFamily="18" charset="0"/>
              <a:cs typeface="Georgia" pitchFamily="18" charset="0"/>
            </a:endParaRPr>
          </a:p>
          <a:p>
            <a:endParaRPr lang="en-US" dirty="0"/>
          </a:p>
        </p:txBody>
      </p:sp>
      <p:sp>
        <p:nvSpPr>
          <p:cNvPr id="4" name="Date Placeholder 3"/>
          <p:cNvSpPr>
            <a:spLocks noGrp="1"/>
          </p:cNvSpPr>
          <p:nvPr>
            <p:ph type="dt" sz="half" idx="10"/>
          </p:nvPr>
        </p:nvSpPr>
        <p:spPr/>
        <p:txBody>
          <a:bodyPr/>
          <a:lstStyle/>
          <a:p>
            <a:fld id="{C9CAB552-81A2-48D2-884A-1C6D370E53BB}" type="datetime1">
              <a:rPr lang="en-US" smtClean="0"/>
              <a:t>7/21/15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3</a:t>
            </a:fld>
            <a:endParaRPr lang="en-US" dirty="0"/>
          </a:p>
        </p:txBody>
      </p:sp>
    </p:spTree>
    <p:extLst>
      <p:ext uri="{BB962C8B-B14F-4D97-AF65-F5344CB8AC3E}">
        <p14:creationId xmlns:p14="http://schemas.microsoft.com/office/powerpoint/2010/main" val="32434326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Referral of HCV Veterans</a:t>
            </a:r>
            <a:br>
              <a:rPr lang="en-US" dirty="0"/>
            </a:br>
            <a:r>
              <a:rPr lang="en-US" dirty="0"/>
              <a:t> to Choice Program</a:t>
            </a:r>
          </a:p>
        </p:txBody>
      </p:sp>
      <p:sp>
        <p:nvSpPr>
          <p:cNvPr id="3" name="Text Placeholder 2"/>
          <p:cNvSpPr>
            <a:spLocks noGrp="1"/>
          </p:cNvSpPr>
          <p:nvPr>
            <p:ph type="body" idx="1"/>
          </p:nvPr>
        </p:nvSpPr>
        <p:spPr>
          <a:xfrm>
            <a:off x="457200" y="1752599"/>
            <a:ext cx="4040188" cy="422275"/>
          </a:xfrm>
        </p:spPr>
        <p:txBody>
          <a:bodyPr/>
          <a:lstStyle/>
          <a:p>
            <a:r>
              <a:rPr lang="en-US" dirty="0" smtClean="0"/>
              <a:t>Care Coordination Challenges</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a:t>Continuity of Care – Choice only authorized for 60 day and then need re-authorization but HCV treatment is 12-24 weeks long.</a:t>
            </a:r>
          </a:p>
          <a:p>
            <a:r>
              <a:rPr lang="en-US" dirty="0"/>
              <a:t>Risk for interruption of treatment can lead to failure. </a:t>
            </a:r>
          </a:p>
          <a:p>
            <a:pPr lvl="0"/>
            <a:r>
              <a:rPr lang="en-US" dirty="0" smtClean="0"/>
              <a:t>Lack </a:t>
            </a:r>
            <a:r>
              <a:rPr lang="en-US" dirty="0"/>
              <a:t>of availability of qualified community providers, particularly given our complex patients with multiple </a:t>
            </a:r>
            <a:r>
              <a:rPr lang="en-US" dirty="0" smtClean="0"/>
              <a:t>comorbidities.</a:t>
            </a:r>
          </a:p>
          <a:p>
            <a:pPr lvl="0"/>
            <a:r>
              <a:rPr lang="en-US" dirty="0" smtClean="0"/>
              <a:t>High </a:t>
            </a:r>
            <a:r>
              <a:rPr lang="en-US" dirty="0"/>
              <a:t>Veteran case load (many patients ready and waiting for treatment -over 130,000 veterans) and limited Choice capacity to handle influx of Veterans ready to use Choice</a:t>
            </a:r>
          </a:p>
          <a:p>
            <a:endParaRPr lang="en-US" dirty="0"/>
          </a:p>
          <a:p>
            <a:endParaRPr lang="en-US" dirty="0"/>
          </a:p>
        </p:txBody>
      </p:sp>
      <p:sp>
        <p:nvSpPr>
          <p:cNvPr id="5" name="Text Placeholder 4"/>
          <p:cNvSpPr>
            <a:spLocks noGrp="1"/>
          </p:cNvSpPr>
          <p:nvPr>
            <p:ph type="body" sz="quarter" idx="3"/>
          </p:nvPr>
        </p:nvSpPr>
        <p:spPr>
          <a:xfrm>
            <a:off x="4645025" y="1752599"/>
            <a:ext cx="4041775" cy="422275"/>
          </a:xfrm>
        </p:spPr>
        <p:txBody>
          <a:bodyPr/>
          <a:lstStyle/>
          <a:p>
            <a:r>
              <a:rPr lang="en-US" dirty="0" smtClean="0"/>
              <a:t>Duplication of Services</a:t>
            </a:r>
            <a:endParaRPr lang="en-US" dirty="0"/>
          </a:p>
        </p:txBody>
      </p:sp>
      <p:sp>
        <p:nvSpPr>
          <p:cNvPr id="6" name="Content Placeholder 5"/>
          <p:cNvSpPr>
            <a:spLocks noGrp="1"/>
          </p:cNvSpPr>
          <p:nvPr>
            <p:ph sz="quarter" idx="4"/>
          </p:nvPr>
        </p:nvSpPr>
        <p:spPr/>
        <p:txBody>
          <a:bodyPr>
            <a:normAutofit fontScale="85000" lnSpcReduction="10000"/>
          </a:bodyPr>
          <a:lstStyle/>
          <a:p>
            <a:pPr lvl="0"/>
            <a:r>
              <a:rPr lang="en-US" dirty="0" smtClean="0"/>
              <a:t>Privacy </a:t>
            </a:r>
            <a:r>
              <a:rPr lang="en-US" dirty="0"/>
              <a:t>issues: </a:t>
            </a:r>
            <a:r>
              <a:rPr lang="en-US" dirty="0" smtClean="0"/>
              <a:t>will require extra vigilance over release </a:t>
            </a:r>
            <a:r>
              <a:rPr lang="en-US" dirty="0"/>
              <a:t>of Info required by Veteran which delays care – </a:t>
            </a:r>
            <a:r>
              <a:rPr lang="en-US" dirty="0" smtClean="0"/>
              <a:t>(</a:t>
            </a:r>
            <a:r>
              <a:rPr lang="en-US" dirty="0"/>
              <a:t>many HCV pts have HIV tests and substance use issues)</a:t>
            </a:r>
          </a:p>
          <a:p>
            <a:pPr lvl="0"/>
            <a:r>
              <a:rPr lang="en-US" dirty="0"/>
              <a:t>Many Veteran have had workup in VA (imaging, procedures, lab tests) which Choice provider may not have access to and will </a:t>
            </a:r>
            <a:r>
              <a:rPr lang="en-US" dirty="0" smtClean="0"/>
              <a:t>repeat – driving up Care in Community costs</a:t>
            </a:r>
            <a:endParaRPr lang="en-US" dirty="0"/>
          </a:p>
          <a:p>
            <a:pPr lvl="0"/>
            <a:r>
              <a:rPr lang="en-US" dirty="0"/>
              <a:t>No mechanism to measure quality of care being provided (monitoring labs, response, drug </a:t>
            </a:r>
            <a:r>
              <a:rPr lang="en-US" dirty="0" smtClean="0"/>
              <a:t>interactions) </a:t>
            </a:r>
            <a:r>
              <a:rPr lang="en-US" dirty="0"/>
              <a:t>in community as it depends on medical documentation being sent back to VA </a:t>
            </a:r>
          </a:p>
          <a:p>
            <a:pPr lvl="0"/>
            <a:r>
              <a:rPr lang="en-US" dirty="0"/>
              <a:t>Problem of patient having multiple providers (VA and non-VA)</a:t>
            </a:r>
          </a:p>
          <a:p>
            <a:endParaRPr lang="en-US" dirty="0"/>
          </a:p>
        </p:txBody>
      </p:sp>
      <p:sp>
        <p:nvSpPr>
          <p:cNvPr id="7" name="Date Placeholder 6"/>
          <p:cNvSpPr>
            <a:spLocks noGrp="1"/>
          </p:cNvSpPr>
          <p:nvPr>
            <p:ph type="dt" sz="half" idx="10"/>
          </p:nvPr>
        </p:nvSpPr>
        <p:spPr/>
        <p:txBody>
          <a:bodyPr/>
          <a:lstStyle/>
          <a:p>
            <a:fld id="{1B6592CF-464C-4D0A-9746-121592DC163E}" type="datetime1">
              <a:rPr lang="en-US" smtClean="0"/>
              <a:t>7/21/15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878344-ACF8-4BEF-825F-4772DDDDA850}" type="slidenum">
              <a:rPr lang="en-US" smtClean="0"/>
              <a:pPr/>
              <a:t>4</a:t>
            </a:fld>
            <a:endParaRPr lang="en-US" dirty="0"/>
          </a:p>
        </p:txBody>
      </p:sp>
      <p:sp>
        <p:nvSpPr>
          <p:cNvPr id="11" name="TextBox 10"/>
          <p:cNvSpPr txBox="1"/>
          <p:nvPr/>
        </p:nvSpPr>
        <p:spPr>
          <a:xfrm>
            <a:off x="795867" y="990600"/>
            <a:ext cx="7848600" cy="738664"/>
          </a:xfrm>
          <a:prstGeom prst="rect">
            <a:avLst/>
          </a:prstGeom>
          <a:noFill/>
        </p:spPr>
        <p:txBody>
          <a:bodyPr wrap="square" rtlCol="0">
            <a:spAutoFit/>
          </a:bodyPr>
          <a:lstStyle/>
          <a:p>
            <a:pPr algn="ctr"/>
            <a:r>
              <a:rPr lang="en-US" sz="1400" dirty="0"/>
              <a:t>Although VA has exhausted its budgeted funds for HCV pharmaceuticals, we are continuing to treat  to Veterans and are referring HCV positive Veterans to the private sector through the Choice Program.  </a:t>
            </a:r>
          </a:p>
        </p:txBody>
      </p:sp>
    </p:spTree>
    <p:extLst>
      <p:ext uri="{BB962C8B-B14F-4D97-AF65-F5344CB8AC3E}">
        <p14:creationId xmlns:p14="http://schemas.microsoft.com/office/powerpoint/2010/main" val="31503873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72400" cy="1066800"/>
          </a:xfrm>
        </p:spPr>
        <p:txBody>
          <a:bodyPr/>
          <a:lstStyle/>
          <a:p>
            <a:r>
              <a:rPr lang="en-US" dirty="0" smtClean="0"/>
              <a:t>Current uptake rates for HCV treatment</a:t>
            </a:r>
            <a:endParaRPr lang="en-US" dirty="0"/>
          </a:p>
        </p:txBody>
      </p:sp>
      <p:sp>
        <p:nvSpPr>
          <p:cNvPr id="5" name="Footer Placeholder 1"/>
          <p:cNvSpPr>
            <a:spLocks noGrp="1"/>
          </p:cNvSpPr>
          <p:nvPr>
            <p:ph type="ftr" sz="quarter" idx="4294967295"/>
          </p:nvPr>
        </p:nvSpPr>
        <p:spPr>
          <a:xfrm>
            <a:off x="533400" y="6485618"/>
            <a:ext cx="8229600" cy="365125"/>
          </a:xfrm>
          <a:prstGeom prst="rect">
            <a:avLst/>
          </a:prstGeom>
        </p:spPr>
        <p:txBody>
          <a:bodyPr/>
          <a:lstStyle/>
          <a:p>
            <a:endParaRPr lang="en-US" dirty="0"/>
          </a:p>
        </p:txBody>
      </p:sp>
      <p:sp>
        <p:nvSpPr>
          <p:cNvPr id="6" name="Rectangle 5"/>
          <p:cNvSpPr/>
          <p:nvPr/>
        </p:nvSpPr>
        <p:spPr>
          <a:xfrm>
            <a:off x="152400" y="5983069"/>
            <a:ext cx="8915400" cy="646331"/>
          </a:xfrm>
          <a:prstGeom prst="rect">
            <a:avLst/>
          </a:prstGeom>
        </p:spPr>
        <p:txBody>
          <a:bodyPr wrap="square">
            <a:spAutoFit/>
          </a:bodyPr>
          <a:lstStyle/>
          <a:p>
            <a:pPr eaLnBrk="0" hangingPunct="0">
              <a:spcBef>
                <a:spcPct val="30000"/>
              </a:spcBef>
              <a:defRPr/>
            </a:pPr>
            <a:r>
              <a:rPr lang="en-US" dirty="0" smtClean="0"/>
              <a:t>Note: LDV/SOF=</a:t>
            </a:r>
            <a:r>
              <a:rPr lang="en-US" dirty="0" err="1" smtClean="0"/>
              <a:t>Ledipasvir</a:t>
            </a:r>
            <a:r>
              <a:rPr lang="en-US" dirty="0" smtClean="0"/>
              <a:t>/</a:t>
            </a:r>
            <a:r>
              <a:rPr lang="en-US" dirty="0" err="1" smtClean="0"/>
              <a:t>sofosbuvir</a:t>
            </a:r>
            <a:r>
              <a:rPr lang="en-US" dirty="0"/>
              <a:t>; </a:t>
            </a:r>
            <a:r>
              <a:rPr lang="en-US" dirty="0" smtClean="0"/>
              <a:t>OBV/PTV/</a:t>
            </a:r>
            <a:r>
              <a:rPr lang="en-US" dirty="0" err="1" smtClean="0"/>
              <a:t>r+DSV</a:t>
            </a:r>
            <a:r>
              <a:rPr lang="en-US" dirty="0" smtClean="0"/>
              <a:t>=</a:t>
            </a:r>
            <a:r>
              <a:rPr lang="en-US" dirty="0" err="1" smtClean="0"/>
              <a:t>Ombitasvir</a:t>
            </a:r>
            <a:r>
              <a:rPr lang="en-US" dirty="0" smtClean="0"/>
              <a:t>/</a:t>
            </a:r>
            <a:r>
              <a:rPr lang="en-US" dirty="0" err="1" smtClean="0"/>
              <a:t>paritaprevir</a:t>
            </a:r>
            <a:r>
              <a:rPr lang="en-US" dirty="0"/>
              <a:t>/ ritonavir/</a:t>
            </a:r>
            <a:r>
              <a:rPr lang="en-US" dirty="0" err="1"/>
              <a:t>dasabuvir</a:t>
            </a:r>
            <a:r>
              <a:rPr lang="en-US" dirty="0"/>
              <a:t>; </a:t>
            </a:r>
            <a:r>
              <a:rPr lang="en-US" dirty="0" smtClean="0"/>
              <a:t>SOF=</a:t>
            </a:r>
            <a:r>
              <a:rPr lang="en-US" dirty="0" err="1" smtClean="0"/>
              <a:t>Sofosbuvir</a:t>
            </a:r>
            <a:r>
              <a:rPr lang="en-US" dirty="0"/>
              <a:t>+ Ribavirin; </a:t>
            </a:r>
            <a:r>
              <a:rPr lang="en-US" dirty="0" smtClean="0"/>
              <a:t>SOF+SIM=</a:t>
            </a:r>
            <a:r>
              <a:rPr lang="en-US" dirty="0" err="1" smtClean="0"/>
              <a:t>Sofosbuvir+simeprevir</a:t>
            </a:r>
            <a:endParaRPr lang="en-US" dirty="0"/>
          </a:p>
        </p:txBody>
      </p:sp>
      <p:sp>
        <p:nvSpPr>
          <p:cNvPr id="7" name="Slide Number Placeholder 4"/>
          <p:cNvSpPr>
            <a:spLocks noGrp="1"/>
          </p:cNvSpPr>
          <p:nvPr>
            <p:ph type="sldNum" sz="quarter" idx="12"/>
          </p:nvPr>
        </p:nvSpPr>
        <p:spPr>
          <a:xfrm>
            <a:off x="7010400" y="6492875"/>
            <a:ext cx="2133600" cy="365125"/>
          </a:xfrm>
        </p:spPr>
        <p:txBody>
          <a:bodyPr/>
          <a:lstStyle/>
          <a:p>
            <a:fld id="{84878344-ACF8-4BEF-825F-4772DDDDA850}" type="slidenum">
              <a:rPr lang="en-US" smtClean="0"/>
              <a:pPr/>
              <a:t>5</a:t>
            </a:fld>
            <a:endParaRPr lang="en-US" dirty="0"/>
          </a:p>
        </p:txBody>
      </p:sp>
      <p:sp>
        <p:nvSpPr>
          <p:cNvPr id="8" name="Date Placeholder 10"/>
          <p:cNvSpPr>
            <a:spLocks noGrp="1"/>
          </p:cNvSpPr>
          <p:nvPr>
            <p:ph type="dt" sz="half" idx="10"/>
          </p:nvPr>
        </p:nvSpPr>
        <p:spPr>
          <a:xfrm>
            <a:off x="0" y="6492875"/>
            <a:ext cx="2133600" cy="365125"/>
          </a:xfrm>
        </p:spPr>
        <p:txBody>
          <a:bodyPr/>
          <a:lstStyle/>
          <a:p>
            <a:fld id="{010D9471-E183-484C-9BF6-74C5BB1E3C9D}" type="datetime1">
              <a:rPr lang="en-US" smtClean="0"/>
              <a:t>7/21/15</a:t>
            </a:fld>
            <a:endParaRPr lang="en-US" dirty="0"/>
          </a:p>
        </p:txBody>
      </p:sp>
      <p:pic>
        <p:nvPicPr>
          <p:cNvPr id="3074" name="Picture 2" descr="https://vaww.vha.vaco.portal.va.gov/sites/PublicHealth/pophealth/hcvantivirals/Graphs/weeklyuptak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142999"/>
            <a:ext cx="7467600" cy="480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372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Date Placeholder 2"/>
          <p:cNvSpPr>
            <a:spLocks noGrp="1"/>
          </p:cNvSpPr>
          <p:nvPr>
            <p:ph type="dt" sz="half" idx="10"/>
          </p:nvPr>
        </p:nvSpPr>
        <p:spPr/>
        <p:txBody>
          <a:bodyPr/>
          <a:lstStyle/>
          <a:p>
            <a:fld id="{5C27DD12-410A-422A-810A-E7AF8B13ADB1}" type="datetime1">
              <a:rPr lang="en-US" smtClean="0"/>
              <a:t>7/21/15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878344-ACF8-4BEF-825F-4772DDDDA850}" type="slidenum">
              <a:rPr lang="en-US" smtClean="0"/>
              <a:pPr/>
              <a:t>6</a:t>
            </a:fld>
            <a:endParaRPr lang="en-US" dirty="0"/>
          </a:p>
        </p:txBody>
      </p:sp>
    </p:spTree>
    <p:extLst>
      <p:ext uri="{BB962C8B-B14F-4D97-AF65-F5344CB8AC3E}">
        <p14:creationId xmlns:p14="http://schemas.microsoft.com/office/powerpoint/2010/main" val="23757990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239000" cy="1066800"/>
          </a:xfrm>
        </p:spPr>
        <p:txBody>
          <a:bodyPr>
            <a:normAutofit fontScale="90000"/>
          </a:bodyPr>
          <a:lstStyle/>
          <a:p>
            <a:r>
              <a:rPr lang="en-US" dirty="0" smtClean="0"/>
              <a:t>Criteria for patient selection for     HCV treatment</a:t>
            </a:r>
            <a:endParaRPr lang="en-US" dirty="0"/>
          </a:p>
        </p:txBody>
      </p:sp>
      <p:sp>
        <p:nvSpPr>
          <p:cNvPr id="3" name="Content Placeholder 2"/>
          <p:cNvSpPr>
            <a:spLocks noGrp="1"/>
          </p:cNvSpPr>
          <p:nvPr>
            <p:ph idx="1"/>
          </p:nvPr>
        </p:nvSpPr>
        <p:spPr>
          <a:xfrm>
            <a:off x="457200" y="1646237"/>
            <a:ext cx="8229600" cy="3459163"/>
          </a:xfrm>
        </p:spPr>
        <p:txBody>
          <a:bodyPr/>
          <a:lstStyle/>
          <a:p>
            <a:r>
              <a:rPr lang="en-US" sz="2400" dirty="0" smtClean="0"/>
              <a:t>Inclusion criteria</a:t>
            </a:r>
          </a:p>
          <a:p>
            <a:pPr lvl="1"/>
            <a:r>
              <a:rPr lang="en-US" sz="2000" dirty="0" smtClean="0"/>
              <a:t>Confirmed diagnosis </a:t>
            </a:r>
          </a:p>
          <a:p>
            <a:pPr lvl="1"/>
            <a:r>
              <a:rPr lang="en-US" sz="2000" dirty="0" smtClean="0"/>
              <a:t>Disease stage (not absolute)</a:t>
            </a:r>
          </a:p>
          <a:p>
            <a:pPr lvl="1"/>
            <a:r>
              <a:rPr lang="en-US" sz="2000" dirty="0" smtClean="0"/>
              <a:t>Ability to adhere to regimen</a:t>
            </a:r>
          </a:p>
          <a:p>
            <a:r>
              <a:rPr lang="en-US" sz="2400" dirty="0" smtClean="0"/>
              <a:t>Exclusion criteria</a:t>
            </a:r>
          </a:p>
          <a:p>
            <a:pPr lvl="1"/>
            <a:r>
              <a:rPr lang="en-US" sz="2000" dirty="0" smtClean="0"/>
              <a:t>Medical comorbidities (e.g., end-stage kidney disease)</a:t>
            </a:r>
          </a:p>
          <a:p>
            <a:pPr lvl="1"/>
            <a:r>
              <a:rPr lang="en-US" sz="2000" dirty="0" smtClean="0"/>
              <a:t>Inability to adhere because of alcohol/substance use, serious mental illness (not absolute)</a:t>
            </a:r>
          </a:p>
          <a:p>
            <a:pPr lvl="1"/>
            <a:endParaRPr lang="en-US" dirty="0" smtClean="0"/>
          </a:p>
          <a:p>
            <a:pPr lvl="1"/>
            <a:endParaRPr lang="en-US" dirty="0"/>
          </a:p>
        </p:txBody>
      </p:sp>
      <p:sp>
        <p:nvSpPr>
          <p:cNvPr id="5" name="Footer Placeholder 1"/>
          <p:cNvSpPr>
            <a:spLocks noGrp="1"/>
          </p:cNvSpPr>
          <p:nvPr>
            <p:ph type="ftr" sz="quarter" idx="4294967295"/>
          </p:nvPr>
        </p:nvSpPr>
        <p:spPr>
          <a:xfrm>
            <a:off x="533400" y="6485618"/>
            <a:ext cx="8229600" cy="365125"/>
          </a:xfrm>
          <a:prstGeom prst="rect">
            <a:avLst/>
          </a:prstGeom>
        </p:spPr>
        <p:txBody>
          <a:bodyPr/>
          <a:lstStyle/>
          <a:p>
            <a:endParaRPr lang="en-US" dirty="0"/>
          </a:p>
        </p:txBody>
      </p:sp>
      <p:sp>
        <p:nvSpPr>
          <p:cNvPr id="6" name="Slide Number Placeholder 4"/>
          <p:cNvSpPr>
            <a:spLocks noGrp="1"/>
          </p:cNvSpPr>
          <p:nvPr>
            <p:ph type="sldNum" sz="quarter" idx="12"/>
          </p:nvPr>
        </p:nvSpPr>
        <p:spPr>
          <a:xfrm>
            <a:off x="7010400" y="6492875"/>
            <a:ext cx="2133600" cy="365125"/>
          </a:xfrm>
        </p:spPr>
        <p:txBody>
          <a:bodyPr/>
          <a:lstStyle/>
          <a:p>
            <a:fld id="{84878344-ACF8-4BEF-825F-4772DDDDA850}" type="slidenum">
              <a:rPr lang="en-US" smtClean="0"/>
              <a:pPr/>
              <a:t>7</a:t>
            </a:fld>
            <a:endParaRPr lang="en-US" dirty="0"/>
          </a:p>
        </p:txBody>
      </p:sp>
      <p:sp>
        <p:nvSpPr>
          <p:cNvPr id="7" name="Date Placeholder 10"/>
          <p:cNvSpPr>
            <a:spLocks noGrp="1"/>
          </p:cNvSpPr>
          <p:nvPr>
            <p:ph type="dt" sz="half" idx="10"/>
          </p:nvPr>
        </p:nvSpPr>
        <p:spPr>
          <a:xfrm>
            <a:off x="0" y="6492875"/>
            <a:ext cx="2133600" cy="365125"/>
          </a:xfrm>
        </p:spPr>
        <p:txBody>
          <a:bodyPr/>
          <a:lstStyle/>
          <a:p>
            <a:fld id="{010D9471-E183-484C-9BF6-74C5BB1E3C9D}" type="datetime1">
              <a:rPr lang="en-US" smtClean="0"/>
              <a:t>7/21/15</a:t>
            </a:fld>
            <a:endParaRPr lang="en-US" dirty="0"/>
          </a:p>
        </p:txBody>
      </p:sp>
    </p:spTree>
    <p:extLst>
      <p:ext uri="{BB962C8B-B14F-4D97-AF65-F5344CB8AC3E}">
        <p14:creationId xmlns:p14="http://schemas.microsoft.com/office/powerpoint/2010/main" val="119321550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7800" y="457200"/>
            <a:ext cx="7162799" cy="457200"/>
          </a:xfrm>
        </p:spPr>
        <p:txBody>
          <a:bodyPr>
            <a:noAutofit/>
          </a:bodyPr>
          <a:lstStyle/>
          <a:p>
            <a:r>
              <a:rPr lang="en-US" dirty="0" smtClean="0"/>
              <a:t>Prevalence of HCV among Veterans by Birth Cohort</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2833" y="1659259"/>
            <a:ext cx="6705600" cy="43605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334000" y="1879431"/>
            <a:ext cx="2209800" cy="1015663"/>
          </a:xfrm>
          <a:prstGeom prst="rect">
            <a:avLst/>
          </a:prstGeom>
          <a:solidFill>
            <a:schemeClr val="bg1"/>
          </a:solidFill>
        </p:spPr>
        <p:txBody>
          <a:bodyPr wrap="square" rtlCol="0">
            <a:spAutoFit/>
          </a:bodyPr>
          <a:lstStyle/>
          <a:p>
            <a:r>
              <a:rPr lang="en-US" sz="2000" b="1" dirty="0" smtClean="0">
                <a:solidFill>
                  <a:srgbClr val="7F7F7F"/>
                </a:solidFill>
              </a:rPr>
              <a:t>Prevalence of Hepatitis C by Birth Year</a:t>
            </a:r>
            <a:endParaRPr lang="en-US" sz="2000" b="1" dirty="0">
              <a:solidFill>
                <a:srgbClr val="7F7F7F"/>
              </a:solidFill>
            </a:endParaRPr>
          </a:p>
        </p:txBody>
      </p:sp>
      <p:sp>
        <p:nvSpPr>
          <p:cNvPr id="11" name="Rectangle 9"/>
          <p:cNvSpPr>
            <a:spLocks noChangeArrowheads="1"/>
          </p:cNvSpPr>
          <p:nvPr/>
        </p:nvSpPr>
        <p:spPr bwMode="auto">
          <a:xfrm>
            <a:off x="76200" y="6279177"/>
            <a:ext cx="8222273" cy="276999"/>
          </a:xfrm>
          <a:prstGeom prst="rect">
            <a:avLst/>
          </a:prstGeom>
          <a:noFill/>
          <a:ln w="12700">
            <a:noFill/>
            <a:miter lim="800000"/>
            <a:headEnd type="none" w="sm" len="sm"/>
            <a:tailEnd type="none" w="sm" len="sm"/>
          </a:ln>
        </p:spPr>
        <p:txBody>
          <a:bodyPr wrap="square" anchor="ctr">
            <a:spAutoFit/>
          </a:bodyPr>
          <a:lstStyle/>
          <a:p>
            <a:pPr eaLnBrk="0" hangingPunct="0"/>
            <a:r>
              <a:rPr lang="en-US" sz="1200" dirty="0" smtClean="0"/>
              <a:t>Source: Backus </a:t>
            </a:r>
            <a:r>
              <a:rPr lang="en-US" sz="1200" dirty="0"/>
              <a:t>L </a:t>
            </a:r>
            <a:r>
              <a:rPr lang="en-US" sz="1200" i="1" dirty="0"/>
              <a:t>et </a:t>
            </a:r>
            <a:r>
              <a:rPr lang="en-US" sz="1200" i="1" dirty="0" smtClean="0"/>
              <a:t>al</a:t>
            </a:r>
            <a:r>
              <a:rPr lang="en-US" sz="1200" dirty="0" smtClean="0"/>
              <a:t> JAMA 2013; 173(16):1-3</a:t>
            </a:r>
            <a:endParaRPr lang="en-US" sz="1200" dirty="0"/>
          </a:p>
        </p:txBody>
      </p:sp>
      <p:sp>
        <p:nvSpPr>
          <p:cNvPr id="12" name="Footer Placeholder 1"/>
          <p:cNvSpPr>
            <a:spLocks noGrp="1"/>
          </p:cNvSpPr>
          <p:nvPr>
            <p:ph type="ftr" sz="quarter" idx="4294967295"/>
          </p:nvPr>
        </p:nvSpPr>
        <p:spPr>
          <a:xfrm>
            <a:off x="533400" y="6492875"/>
            <a:ext cx="8229600" cy="365125"/>
          </a:xfrm>
          <a:prstGeom prst="rect">
            <a:avLst/>
          </a:prstGeom>
        </p:spPr>
        <p:txBody>
          <a:bodyPr/>
          <a:lstStyle/>
          <a:p>
            <a:endParaRPr lang="en-US" dirty="0"/>
          </a:p>
        </p:txBody>
      </p:sp>
      <p:sp>
        <p:nvSpPr>
          <p:cNvPr id="13" name="Slide Number Placeholder 4"/>
          <p:cNvSpPr>
            <a:spLocks noGrp="1"/>
          </p:cNvSpPr>
          <p:nvPr>
            <p:ph type="sldNum" sz="quarter" idx="12"/>
          </p:nvPr>
        </p:nvSpPr>
        <p:spPr>
          <a:xfrm>
            <a:off x="7010400" y="6492875"/>
            <a:ext cx="2133600" cy="365125"/>
          </a:xfrm>
        </p:spPr>
        <p:txBody>
          <a:bodyPr/>
          <a:lstStyle/>
          <a:p>
            <a:fld id="{84878344-ACF8-4BEF-825F-4772DDDDA850}" type="slidenum">
              <a:rPr lang="en-US" smtClean="0"/>
              <a:pPr/>
              <a:t>8</a:t>
            </a:fld>
            <a:endParaRPr lang="en-US" dirty="0"/>
          </a:p>
        </p:txBody>
      </p:sp>
      <p:sp>
        <p:nvSpPr>
          <p:cNvPr id="14" name="Date Placeholder 10"/>
          <p:cNvSpPr>
            <a:spLocks noGrp="1"/>
          </p:cNvSpPr>
          <p:nvPr>
            <p:ph type="dt" sz="half" idx="10"/>
          </p:nvPr>
        </p:nvSpPr>
        <p:spPr>
          <a:xfrm>
            <a:off x="0" y="6492875"/>
            <a:ext cx="2133600" cy="365125"/>
          </a:xfrm>
        </p:spPr>
        <p:txBody>
          <a:bodyPr/>
          <a:lstStyle/>
          <a:p>
            <a:fld id="{010D9471-E183-484C-9BF6-74C5BB1E3C9D}" type="datetime1">
              <a:rPr lang="en-US" smtClean="0"/>
              <a:t>7/21/15</a:t>
            </a:fld>
            <a:endParaRPr lang="en-US" dirty="0"/>
          </a:p>
        </p:txBody>
      </p:sp>
    </p:spTree>
    <p:extLst>
      <p:ext uri="{BB962C8B-B14F-4D97-AF65-F5344CB8AC3E}">
        <p14:creationId xmlns:p14="http://schemas.microsoft.com/office/powerpoint/2010/main" val="20845614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HCV: natural history</a:t>
            </a:r>
          </a:p>
        </p:txBody>
      </p:sp>
      <p:sp>
        <p:nvSpPr>
          <p:cNvPr id="3" name="Date Placeholder 2"/>
          <p:cNvSpPr>
            <a:spLocks noGrp="1"/>
          </p:cNvSpPr>
          <p:nvPr>
            <p:ph type="dt" sz="half" idx="10"/>
          </p:nvPr>
        </p:nvSpPr>
        <p:spPr/>
        <p:txBody>
          <a:bodyPr/>
          <a:lstStyle/>
          <a:p>
            <a:fld id="{5C27DD12-410A-422A-810A-E7AF8B13ADB1}" type="datetime1">
              <a:rPr lang="en-US" smtClean="0"/>
              <a:t>7/21/15</a:t>
            </a:fld>
            <a:endParaRPr lang="en-US" dirty="0"/>
          </a:p>
        </p:txBody>
      </p:sp>
      <p:sp>
        <p:nvSpPr>
          <p:cNvPr id="5" name="Slide Number Placeholder 4"/>
          <p:cNvSpPr>
            <a:spLocks noGrp="1"/>
          </p:cNvSpPr>
          <p:nvPr>
            <p:ph type="sldNum" sz="quarter" idx="12"/>
          </p:nvPr>
        </p:nvSpPr>
        <p:spPr/>
        <p:txBody>
          <a:bodyPr/>
          <a:lstStyle/>
          <a:p>
            <a:fld id="{84878344-ACF8-4BEF-825F-4772DDDDA850}" type="slidenum">
              <a:rPr lang="en-US" smtClean="0"/>
              <a:pPr/>
              <a:t>9</a:t>
            </a:fld>
            <a:endParaRPr lang="en-US" dirty="0"/>
          </a:p>
        </p:txBody>
      </p:sp>
      <p:pic>
        <p:nvPicPr>
          <p:cNvPr id="1026" name="Pictur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838200"/>
            <a:ext cx="8227955" cy="47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1"/>
          <p:cNvSpPr>
            <a:spLocks noGrp="1"/>
          </p:cNvSpPr>
          <p:nvPr>
            <p:ph type="ftr" sz="quarter" idx="4294967295"/>
          </p:nvPr>
        </p:nvSpPr>
        <p:spPr>
          <a:xfrm>
            <a:off x="533400" y="6485618"/>
            <a:ext cx="8229600" cy="365125"/>
          </a:xfrm>
          <a:prstGeom prst="rect">
            <a:avLst/>
          </a:prstGeom>
        </p:spPr>
        <p:txBody>
          <a:bodyPr/>
          <a:lstStyle/>
          <a:p>
            <a:endParaRPr lang="en-US" dirty="0"/>
          </a:p>
        </p:txBody>
      </p:sp>
      <p:sp>
        <p:nvSpPr>
          <p:cNvPr id="6" name="Rectangle 5"/>
          <p:cNvSpPr/>
          <p:nvPr/>
        </p:nvSpPr>
        <p:spPr>
          <a:xfrm>
            <a:off x="77845" y="5943600"/>
            <a:ext cx="9066155" cy="646331"/>
          </a:xfrm>
          <a:prstGeom prst="rect">
            <a:avLst/>
          </a:prstGeom>
        </p:spPr>
        <p:txBody>
          <a:bodyPr wrap="square">
            <a:spAutoFit/>
          </a:bodyPr>
          <a:lstStyle/>
          <a:p>
            <a:r>
              <a:rPr lang="en-US" dirty="0" smtClean="0"/>
              <a:t>Source: Presentation by Thornton, K., 2013, retrieved on 4/24/15 from: http</a:t>
            </a:r>
            <a:r>
              <a:rPr lang="en-US" dirty="0"/>
              <a:t>://</a:t>
            </a:r>
            <a:r>
              <a:rPr lang="en-US" dirty="0" smtClean="0"/>
              <a:t>www. hepatitisc.uw.edu/go/evaluation-staging-monitoring/natural-history/core-concept/all</a:t>
            </a:r>
            <a:endParaRPr lang="en-US" dirty="0"/>
          </a:p>
        </p:txBody>
      </p:sp>
      <p:sp>
        <p:nvSpPr>
          <p:cNvPr id="9" name="TextBox 8"/>
          <p:cNvSpPr txBox="1"/>
          <p:nvPr/>
        </p:nvSpPr>
        <p:spPr>
          <a:xfrm>
            <a:off x="152400" y="5498068"/>
            <a:ext cx="8610600" cy="369332"/>
          </a:xfrm>
          <a:prstGeom prst="rect">
            <a:avLst/>
          </a:prstGeom>
          <a:noFill/>
        </p:spPr>
        <p:txBody>
          <a:bodyPr wrap="square" rtlCol="0">
            <a:spAutoFit/>
          </a:bodyPr>
          <a:lstStyle/>
          <a:p>
            <a:r>
              <a:rPr lang="en-US" dirty="0" smtClean="0"/>
              <a:t>NOTE: HCC=Hepatocellular Carcinoma; ESLD=End Stage Liver Disease</a:t>
            </a:r>
            <a:endParaRPr lang="en-US" dirty="0"/>
          </a:p>
        </p:txBody>
      </p:sp>
    </p:spTree>
    <p:extLst>
      <p:ext uri="{BB962C8B-B14F-4D97-AF65-F5344CB8AC3E}">
        <p14:creationId xmlns:p14="http://schemas.microsoft.com/office/powerpoint/2010/main" val="119223987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M Standard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OM Standard Slides</Template>
  <TotalTime>0</TotalTime>
  <Words>1162</Words>
  <Application>Microsoft Macintosh PowerPoint</Application>
  <PresentationFormat>On-screen Show (4:3)</PresentationFormat>
  <Paragraphs>108</Paragraphs>
  <Slides>12</Slides>
  <Notes>6</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OM Standard Slides</vt:lpstr>
      <vt:lpstr>Custom Design</vt:lpstr>
      <vt:lpstr>Department of Veterans Affairs</vt:lpstr>
      <vt:lpstr>Veteran Hepatitis-C Treatment: Summary </vt:lpstr>
      <vt:lpstr>HCV Clinical Considerations  and the Veteran Population</vt:lpstr>
      <vt:lpstr>Referral of HCV Veterans  to Choice Program</vt:lpstr>
      <vt:lpstr>Current uptake rates for HCV treatment</vt:lpstr>
      <vt:lpstr>Background </vt:lpstr>
      <vt:lpstr>Criteria for patient selection for     HCV treatment</vt:lpstr>
      <vt:lpstr>Prevalence of HCV among Veterans by Birth Cohort</vt:lpstr>
      <vt:lpstr>HCV: natural history</vt:lpstr>
      <vt:lpstr>Prevalence of liver cancer cases in VA HCV patients is increasing rapidly</vt:lpstr>
      <vt:lpstr>HCV anti-viral therapy prevents death and complications</vt:lpstr>
      <vt:lpstr>Milestones for achieving HCV  target outcomes by year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2014-04-18T18:22:38Z</dcterms:created>
  <dcterms:modified xsi:type="dcterms:W3CDTF">2015-07-21T20:27:08Z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