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2"/>
  </p:notesMasterIdLst>
  <p:sldIdLst>
    <p:sldId id="261" r:id="rId3"/>
    <p:sldId id="262" r:id="rId4"/>
    <p:sldId id="265" r:id="rId5"/>
    <p:sldId id="266" r:id="rId6"/>
    <p:sldId id="267" r:id="rId7"/>
    <p:sldId id="257" r:id="rId8"/>
    <p:sldId id="263" r:id="rId9"/>
    <p:sldId id="260" r:id="rId10"/>
    <p:sldId id="259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>
      <p:cViewPr>
        <p:scale>
          <a:sx n="100" d="100"/>
          <a:sy n="100" d="100"/>
        </p:scale>
        <p:origin x="-690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7BABB1A-725F-440D-AB53-96F9412D5D4F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BA5448C-5620-44B8-AF28-C1518C8B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3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3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1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21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806CCE22-2D24-4A53-B94E-7D30568BB3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2133600"/>
            <a:ext cx="7772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Office of Management</a:t>
            </a:r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323850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95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8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DD12-410A-422A-810A-E7AF8B13AD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7EA6-2EDB-4D74-BE60-E20CCD4FE5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6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FF7B-F2D5-4AF1-8A32-A75B1E1F30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17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239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552-81A2-48D2-884A-1C6D370E53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8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9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DD12-410A-422A-810A-E7AF8B13AD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6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7EA6-2EDB-4D74-BE60-E20CCD4FE5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4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21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806CCE22-2D24-4A53-B94E-7D30568BB3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2133600"/>
            <a:ext cx="7772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Office of Management</a:t>
            </a:r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323850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79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FF7B-F2D5-4AF1-8A32-A75B1E1F30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90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239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552-81A2-48D2-884A-1C6D370E53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2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4F7EA6-2EDB-4D74-BE60-E20CCD4FE5B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0112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50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4F7EA6-2EDB-4D74-BE60-E20CCD4FE5B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0112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Working Draft, Pre-Decisional, Deliberative Document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4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Veterans Affairs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F5AF-128D-46AF-91BD-A62332D67B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7400"/>
            <a:ext cx="8001000" cy="254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VA Care in the community:</a:t>
            </a:r>
          </a:p>
          <a:p>
            <a:pPr algn="ctr"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algn="ctr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 REQUEST FOR</a:t>
            </a:r>
          </a:p>
          <a:p>
            <a:pPr algn="ctr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 Choice Program FLEXIBILITY </a:t>
            </a:r>
          </a:p>
          <a:p>
            <a:pPr algn="ctr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To Address </a:t>
            </a:r>
          </a:p>
          <a:p>
            <a:pPr algn="ctr" fontAlgn="base"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algn="ctr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$</a:t>
            </a:r>
            <a:r>
              <a:rPr lang="en-US" dirty="0" smtClean="0"/>
              <a:t>2.5 billion SHORTFALL In </a:t>
            </a:r>
            <a:r>
              <a:rPr lang="en-US" dirty="0" err="1" smtClean="0"/>
              <a:t>fy</a:t>
            </a:r>
            <a:r>
              <a:rPr lang="en-US" dirty="0" smtClean="0"/>
              <a:t> 2015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4602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37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in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For the past year, improving access to care has been among VA’s top priorities, and we have made real progress.</a:t>
            </a:r>
          </a:p>
          <a:p>
            <a:r>
              <a:rPr lang="en-US" dirty="0" smtClean="0"/>
              <a:t>We continue to strive to meet the 30-day access goal for timely medical care – inside the VA and care in the community. </a:t>
            </a:r>
          </a:p>
          <a:p>
            <a:r>
              <a:rPr lang="en-US" dirty="0" smtClean="0"/>
              <a:t>Based </a:t>
            </a:r>
            <a:r>
              <a:rPr lang="en-US" dirty="0"/>
              <a:t>on increased demand for health care, </a:t>
            </a:r>
            <a:r>
              <a:rPr lang="en-US" dirty="0" smtClean="0"/>
              <a:t>we are currently forecasting a shortfall </a:t>
            </a:r>
            <a:r>
              <a:rPr lang="en-US" dirty="0"/>
              <a:t>of $2.5 </a:t>
            </a:r>
            <a:r>
              <a:rPr lang="en-US" dirty="0" smtClean="0"/>
              <a:t>billion for FY 2015.  </a:t>
            </a:r>
          </a:p>
          <a:p>
            <a:r>
              <a:rPr lang="en-US" dirty="0" smtClean="0"/>
              <a:t>VA is requesting an amendment to the Veterans Access, Choice and Accountability Act, Section 802, to provide resources that Congress provided for private-sector care to fund VA’s Care in the Community.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552-81A2-48D2-884A-1C6D370E53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2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</a:t>
            </a:r>
            <a:r>
              <a:rPr lang="en-US" dirty="0"/>
              <a:t> </a:t>
            </a:r>
            <a:r>
              <a:rPr lang="en-US" dirty="0" smtClean="0"/>
              <a:t>Is Improving Veterans’</a:t>
            </a:r>
            <a:br>
              <a:rPr lang="en-US" dirty="0" smtClean="0"/>
            </a:br>
            <a:r>
              <a:rPr lang="en-US" dirty="0" smtClean="0"/>
              <a:t>Access </a:t>
            </a:r>
            <a:r>
              <a:rPr lang="en-US" dirty="0"/>
              <a:t>to 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Completed Appointments &amp; Average Wait Times --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b="1" dirty="0" smtClean="0"/>
              <a:t>Completed </a:t>
            </a:r>
            <a:r>
              <a:rPr lang="en-US" b="1" dirty="0"/>
              <a:t>7 million </a:t>
            </a:r>
            <a:r>
              <a:rPr lang="en-US" b="1" u="sng" dirty="0"/>
              <a:t>more</a:t>
            </a:r>
            <a:r>
              <a:rPr lang="en-US" b="1" dirty="0"/>
              <a:t> appointments for care inside VA and in the community than in the previous </a:t>
            </a:r>
            <a:r>
              <a:rPr lang="en-US" b="1" dirty="0" smtClean="0"/>
              <a:t>12 months.</a:t>
            </a:r>
            <a:endParaRPr lang="en-US" dirty="0"/>
          </a:p>
          <a:p>
            <a:pPr lvl="0"/>
            <a:r>
              <a:rPr lang="en-US" b="1" dirty="0"/>
              <a:t>Average wait-time for completed </a:t>
            </a:r>
            <a:r>
              <a:rPr lang="en-US" b="1" dirty="0" smtClean="0"/>
              <a:t>appointments -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Four days for primary </a:t>
            </a:r>
            <a:r>
              <a:rPr lang="en-US" b="1" dirty="0" smtClean="0"/>
              <a:t>care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Five days for specialty </a:t>
            </a:r>
            <a:r>
              <a:rPr lang="en-US" b="1" dirty="0" smtClean="0"/>
              <a:t>care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Three days for mental </a:t>
            </a:r>
            <a:r>
              <a:rPr lang="en-US" b="1" dirty="0" smtClean="0"/>
              <a:t>health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5000" dirty="0"/>
              <a:t>Scheduled Appointments </a:t>
            </a:r>
            <a:r>
              <a:rPr lang="en-US" sz="5000" dirty="0" smtClean="0"/>
              <a:t>--</a:t>
            </a:r>
            <a:endParaRPr lang="en-US" sz="50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b="1" dirty="0"/>
              <a:t>Scheduled appointments </a:t>
            </a:r>
            <a:r>
              <a:rPr lang="en-US" b="1" u="sng" dirty="0"/>
              <a:t>inside</a:t>
            </a:r>
            <a:r>
              <a:rPr lang="en-US" b="1" dirty="0"/>
              <a:t> VA are up 12%, and authorizations for VA Community Care are up 44%.</a:t>
            </a:r>
            <a:endParaRPr lang="en-US" dirty="0"/>
          </a:p>
          <a:p>
            <a:pPr lvl="0"/>
            <a:r>
              <a:rPr lang="en-US" b="1" dirty="0"/>
              <a:t>97% of appointments inside VA are completed within 30 days of the clinically indicated or Veteran’s preferred </a:t>
            </a:r>
            <a:r>
              <a:rPr lang="en-US" b="1" dirty="0" smtClean="0"/>
              <a:t>date -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93% within 14 </a:t>
            </a:r>
            <a:r>
              <a:rPr lang="en-US" b="1" dirty="0" smtClean="0"/>
              <a:t>days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88% within 7 </a:t>
            </a:r>
            <a:r>
              <a:rPr lang="en-US" b="1" dirty="0" smtClean="0"/>
              <a:t>days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22</a:t>
            </a:r>
            <a:r>
              <a:rPr lang="en-US" b="1" dirty="0"/>
              <a:t>% of appointments are completed on the same </a:t>
            </a:r>
            <a:r>
              <a:rPr lang="en-US" b="1" dirty="0" smtClean="0"/>
              <a:t>day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1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15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VA Is Improving the Veteran Experience with Increased Access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Expanded Hours and Virtual Care Drive Down the Waiting…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>
            <a:normAutofit/>
          </a:bodyPr>
          <a:lstStyle/>
          <a:p>
            <a:pPr lvl="0"/>
            <a:r>
              <a:rPr lang="en-US" sz="1600" b="1" dirty="0"/>
              <a:t>After-hours and weekend appointments are up 12</a:t>
            </a:r>
            <a:r>
              <a:rPr lang="en-US" sz="1600" b="1" dirty="0" smtClean="0"/>
              <a:t>%</a:t>
            </a:r>
            <a:endParaRPr lang="en-US" sz="1600" dirty="0"/>
          </a:p>
          <a:p>
            <a:pPr lvl="0"/>
            <a:r>
              <a:rPr lang="en-US" sz="1600" b="1" dirty="0" smtClean="0"/>
              <a:t>Expanded </a:t>
            </a:r>
            <a:r>
              <a:rPr lang="en-US" sz="1600" b="1" dirty="0"/>
              <a:t>our use of virtual care:</a:t>
            </a:r>
            <a:endParaRPr lang="en-US" sz="1600" dirty="0"/>
          </a:p>
          <a:p>
            <a:pPr lvl="1"/>
            <a:r>
              <a:rPr lang="en-US" sz="1400" b="1" dirty="0"/>
              <a:t>Secure messaging is up 36%,</a:t>
            </a:r>
            <a:endParaRPr lang="en-US" sz="1400" dirty="0"/>
          </a:p>
          <a:p>
            <a:pPr lvl="1"/>
            <a:r>
              <a:rPr lang="en-US" sz="1400" b="1" dirty="0"/>
              <a:t>Tele-health up 19%,</a:t>
            </a:r>
            <a:endParaRPr lang="en-US" sz="1400" dirty="0"/>
          </a:p>
          <a:p>
            <a:pPr lvl="1"/>
            <a:r>
              <a:rPr lang="en-US" sz="1400" b="1" dirty="0"/>
              <a:t>And e-Consults up 36</a:t>
            </a:r>
            <a:r>
              <a:rPr lang="en-US" sz="1400" b="1" dirty="0" smtClean="0"/>
              <a:t>% </a:t>
            </a:r>
          </a:p>
          <a:p>
            <a:pPr lvl="0"/>
            <a:r>
              <a:rPr lang="en-US" sz="1600" b="1" dirty="0">
                <a:solidFill>
                  <a:prstClr val="black"/>
                </a:solidFill>
              </a:rPr>
              <a:t>New Enrollee Appointment Request (NEAR) list is down 93</a:t>
            </a:r>
            <a:r>
              <a:rPr lang="en-US" sz="1600" b="1" dirty="0" smtClean="0">
                <a:solidFill>
                  <a:prstClr val="black"/>
                </a:solidFill>
              </a:rPr>
              <a:t>%</a:t>
            </a:r>
            <a:endParaRPr lang="en-US" sz="1600" dirty="0">
              <a:solidFill>
                <a:prstClr val="black"/>
              </a:solidFill>
            </a:endParaRPr>
          </a:p>
          <a:p>
            <a:pPr lvl="0"/>
            <a:r>
              <a:rPr lang="en-US" sz="1600" b="1" dirty="0">
                <a:solidFill>
                  <a:prstClr val="black"/>
                </a:solidFill>
              </a:rPr>
              <a:t>Electronic Wait List (EWL) is down 47</a:t>
            </a:r>
            <a:r>
              <a:rPr lang="en-US" sz="1600" b="1" dirty="0" smtClean="0">
                <a:solidFill>
                  <a:prstClr val="black"/>
                </a:solidFill>
              </a:rPr>
              <a:t>% 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295400"/>
            <a:ext cx="3124200" cy="533400"/>
          </a:xfrm>
        </p:spPr>
        <p:txBody>
          <a:bodyPr/>
          <a:lstStyle/>
          <a:p>
            <a:pPr algn="ctr"/>
            <a:r>
              <a:rPr lang="en-US" dirty="0" smtClean="0"/>
              <a:t>The Result?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57400"/>
            <a:ext cx="4041775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2100" b="1" dirty="0" smtClean="0"/>
              <a:t>Improved access for Veterans </a:t>
            </a:r>
          </a:p>
          <a:p>
            <a:r>
              <a:rPr lang="en-US" sz="2100" b="1" dirty="0"/>
              <a:t>VA is currently projecting an overall 39.3% increase over our estimates </a:t>
            </a:r>
            <a:r>
              <a:rPr lang="en-US" sz="2100" b="1" dirty="0" smtClean="0"/>
              <a:t>for FY </a:t>
            </a:r>
            <a:r>
              <a:rPr lang="en-US" sz="2100" b="1" dirty="0"/>
              <a:t>2015 Budget </a:t>
            </a:r>
            <a:r>
              <a:rPr lang="en-US" sz="2100" b="1" dirty="0" smtClean="0"/>
              <a:t>(in the 2016 President’s Budget) </a:t>
            </a:r>
            <a:endParaRPr lang="en-US" sz="2100" b="1" dirty="0"/>
          </a:p>
          <a:p>
            <a:r>
              <a:rPr lang="en-US" sz="2100" b="1" dirty="0"/>
              <a:t>VA’s overall budget situation reflects an actual workload increase of 10.5% and has resulted in revised obligation projections of 50.9% by the end of FY 2015 – from a forecast of $</a:t>
            </a:r>
            <a:r>
              <a:rPr lang="en-US" sz="2100" b="1" dirty="0" smtClean="0"/>
              <a:t>6.7 billion </a:t>
            </a:r>
            <a:r>
              <a:rPr lang="en-US" sz="2100" b="1" dirty="0"/>
              <a:t>to nearly $10.1 billion. </a:t>
            </a:r>
          </a:p>
          <a:p>
            <a:r>
              <a:rPr lang="en-US" sz="2100" b="1" dirty="0"/>
              <a:t>Actual </a:t>
            </a:r>
            <a:r>
              <a:rPr lang="en-US" sz="2100" b="1" dirty="0" smtClean="0"/>
              <a:t>FY 2015 spending is </a:t>
            </a:r>
            <a:r>
              <a:rPr lang="en-US" sz="2100" b="1" dirty="0"/>
              <a:t>up over </a:t>
            </a:r>
            <a:r>
              <a:rPr lang="en-US" sz="2100" b="1" dirty="0" smtClean="0"/>
              <a:t>FY 2014 by </a:t>
            </a:r>
            <a:r>
              <a:rPr lang="en-US" sz="2100" b="1" dirty="0"/>
              <a:t>23.7%: </a:t>
            </a:r>
          </a:p>
          <a:p>
            <a:pPr lvl="1"/>
            <a:r>
              <a:rPr lang="en-US" b="1" dirty="0"/>
              <a:t>Actual percentage change </a:t>
            </a:r>
            <a:r>
              <a:rPr lang="en-US" b="1" dirty="0" smtClean="0"/>
              <a:t>for Care </a:t>
            </a:r>
            <a:r>
              <a:rPr lang="en-US" b="1" dirty="0"/>
              <a:t>in Community is 39.3</a:t>
            </a:r>
            <a:r>
              <a:rPr lang="en-US" b="1" dirty="0" smtClean="0"/>
              <a:t>% </a:t>
            </a:r>
            <a:endParaRPr lang="en-US" b="1" dirty="0"/>
          </a:p>
          <a:p>
            <a:pPr lvl="1"/>
            <a:r>
              <a:rPr lang="en-US" b="1" dirty="0"/>
              <a:t>We are experiencing new demand in </a:t>
            </a:r>
            <a:r>
              <a:rPr lang="en-US" b="1" dirty="0" smtClean="0"/>
              <a:t>CHAMPVA, </a:t>
            </a:r>
            <a:r>
              <a:rPr lang="en-US" b="1" dirty="0"/>
              <a:t>which is up over </a:t>
            </a:r>
            <a:r>
              <a:rPr lang="en-US" b="1" dirty="0" smtClean="0"/>
              <a:t>FY 2014 </a:t>
            </a:r>
            <a:r>
              <a:rPr lang="en-US" b="1" dirty="0"/>
              <a:t>actuals by 29</a:t>
            </a:r>
            <a:r>
              <a:rPr lang="en-US" b="1" dirty="0" smtClean="0"/>
              <a:t>%</a:t>
            </a:r>
            <a:endParaRPr lang="en-US" b="1" dirty="0"/>
          </a:p>
          <a:p>
            <a:pPr lvl="1"/>
            <a:r>
              <a:rPr lang="en-US" b="1" dirty="0" smtClean="0"/>
              <a:t>Overall, </a:t>
            </a:r>
            <a:r>
              <a:rPr lang="en-US" b="1" dirty="0"/>
              <a:t>VA is has increased 19.5% over last year </a:t>
            </a:r>
          </a:p>
          <a:p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6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4040188" cy="639762"/>
          </a:xfrm>
        </p:spPr>
        <p:txBody>
          <a:bodyPr/>
          <a:lstStyle/>
          <a:p>
            <a:r>
              <a:rPr lang="en-US" dirty="0" smtClean="0"/>
              <a:t>Workload Up, Spending 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191000" cy="3951288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VA health care workload</a:t>
            </a:r>
            <a:r>
              <a:rPr lang="en-US" sz="1600" b="1" baseline="30000" dirty="0" smtClean="0"/>
              <a:t>1</a:t>
            </a:r>
            <a:r>
              <a:rPr lang="en-US" sz="1600" b="1" dirty="0" smtClean="0"/>
              <a:t> </a:t>
            </a:r>
            <a:r>
              <a:rPr lang="en-US" sz="1600" b="1" dirty="0"/>
              <a:t>has increased </a:t>
            </a:r>
            <a:r>
              <a:rPr lang="en-US" sz="1600" b="1" dirty="0" smtClean="0"/>
              <a:t>by 10.5</a:t>
            </a:r>
            <a:r>
              <a:rPr lang="en-US" sz="1600" b="1" dirty="0"/>
              <a:t>% - </a:t>
            </a:r>
            <a:r>
              <a:rPr lang="en-US" sz="1600" b="1" dirty="0" smtClean="0"/>
              <a:t>in both VA facilities and Care in the Community.</a:t>
            </a:r>
            <a:endParaRPr lang="en-US" sz="1600" b="1" dirty="0"/>
          </a:p>
          <a:p>
            <a:r>
              <a:rPr lang="en-US" sz="1600" b="1" dirty="0" smtClean="0"/>
              <a:t>Increased workload has lead to an estimated 39.3</a:t>
            </a:r>
            <a:r>
              <a:rPr lang="en-US" sz="1600" b="1" dirty="0"/>
              <a:t>% increase </a:t>
            </a:r>
            <a:r>
              <a:rPr lang="en-US" sz="1600" b="1" dirty="0" smtClean="0"/>
              <a:t>in obligations above last year and forecasted requirements – all pre-Veterans Choice Act. </a:t>
            </a:r>
          </a:p>
          <a:p>
            <a:r>
              <a:rPr lang="en-US" sz="1600" b="1" dirty="0" smtClean="0"/>
              <a:t>1.5 </a:t>
            </a:r>
            <a:r>
              <a:rPr lang="en-US" sz="1600" b="1" dirty="0"/>
              <a:t>million Veterans have been authorized </a:t>
            </a:r>
            <a:r>
              <a:rPr lang="en-US" sz="1600" b="1" dirty="0" smtClean="0"/>
              <a:t>Care </a:t>
            </a:r>
            <a:r>
              <a:rPr lang="en-US" sz="1600" b="1" dirty="0"/>
              <a:t>in the </a:t>
            </a:r>
            <a:r>
              <a:rPr lang="en-US" sz="1600" b="1" dirty="0" smtClean="0"/>
              <a:t>Community</a:t>
            </a:r>
            <a:r>
              <a:rPr lang="en-US" sz="1600" b="1" dirty="0"/>
              <a:t>, up 36</a:t>
            </a:r>
            <a:r>
              <a:rPr lang="en-US" sz="1600" b="1" dirty="0" smtClean="0"/>
              <a:t>% from last year.</a:t>
            </a:r>
            <a:endParaRPr lang="en-US" sz="1600" b="1" dirty="0"/>
          </a:p>
          <a:p>
            <a:r>
              <a:rPr lang="en-US" sz="1600" b="1" dirty="0" smtClean="0"/>
              <a:t>$10.1 billion is the revised end-of- year estimate, compared to $7.3B forecasted.</a:t>
            </a:r>
            <a:endParaRPr lang="en-US" sz="16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71600"/>
            <a:ext cx="4041775" cy="457200"/>
          </a:xfrm>
        </p:spPr>
        <p:txBody>
          <a:bodyPr/>
          <a:lstStyle/>
          <a:p>
            <a:r>
              <a:rPr lang="en-US" dirty="0" smtClean="0"/>
              <a:t>$2.5 Billion Funding Shortfall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57400"/>
            <a:ext cx="3813175" cy="3951288"/>
          </a:xfrm>
        </p:spPr>
        <p:txBody>
          <a:bodyPr/>
          <a:lstStyle/>
          <a:p>
            <a:r>
              <a:rPr lang="en-US" sz="1600" b="1" dirty="0" smtClean="0"/>
              <a:t>Estimated FY15 Care in the Community obligations are </a:t>
            </a:r>
            <a:r>
              <a:rPr lang="en-US" sz="1600" b="1" dirty="0"/>
              <a:t>up by </a:t>
            </a:r>
            <a:r>
              <a:rPr lang="en-US" sz="1600" b="1" dirty="0" smtClean="0"/>
              <a:t>39.3% </a:t>
            </a:r>
            <a:r>
              <a:rPr lang="en-US" sz="1600" b="1" dirty="0"/>
              <a:t>over </a:t>
            </a:r>
            <a:r>
              <a:rPr lang="en-US" sz="1600" b="1" dirty="0" smtClean="0"/>
              <a:t>last year.  </a:t>
            </a:r>
            <a:endParaRPr lang="en-US" sz="1600" b="1" dirty="0"/>
          </a:p>
          <a:p>
            <a:r>
              <a:rPr lang="en-US" sz="1600" b="1" dirty="0" smtClean="0"/>
              <a:t>CHAMPVA demands are also up </a:t>
            </a:r>
            <a:r>
              <a:rPr lang="en-US" sz="1600" b="1" dirty="0"/>
              <a:t>by </a:t>
            </a:r>
            <a:r>
              <a:rPr lang="en-US" sz="1600" b="1" dirty="0" smtClean="0"/>
              <a:t>29% over last year.</a:t>
            </a:r>
            <a:endParaRPr lang="en-US" sz="1600" b="1" dirty="0"/>
          </a:p>
          <a:p>
            <a:r>
              <a:rPr lang="en-US" sz="1600" b="1" dirty="0" smtClean="0"/>
              <a:t>Overall, </a:t>
            </a:r>
            <a:r>
              <a:rPr lang="en-US" sz="1600" b="1" dirty="0"/>
              <a:t>VA </a:t>
            </a:r>
            <a:r>
              <a:rPr lang="en-US" sz="1600" b="1" dirty="0" smtClean="0"/>
              <a:t>obligations are up by 19.5</a:t>
            </a:r>
            <a:r>
              <a:rPr lang="en-US" sz="1600" b="1" dirty="0"/>
              <a:t>% over </a:t>
            </a:r>
            <a:r>
              <a:rPr lang="en-US" sz="1600" b="1" dirty="0" smtClean="0"/>
              <a:t>last year.  </a:t>
            </a:r>
          </a:p>
          <a:p>
            <a:r>
              <a:rPr lang="en-US" sz="1600" b="1" dirty="0" smtClean="0"/>
              <a:t>We have an overall Care in the Community shortfall of $2.5 billion in FY 2015. </a:t>
            </a:r>
            <a:endParaRPr lang="en-US" sz="1600" b="1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6248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 smtClean="0"/>
              <a:t>1 </a:t>
            </a:r>
            <a:r>
              <a:rPr lang="en-US" sz="1400" b="1" i="1" dirty="0" smtClean="0"/>
              <a:t>Measured by Relative Value Units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49239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Drivers – Workload is Up</a:t>
            </a:r>
            <a:br>
              <a:rPr lang="en-US" dirty="0" smtClean="0"/>
            </a:br>
            <a:r>
              <a:rPr lang="en-US" sz="2400" i="1" dirty="0" smtClean="0"/>
              <a:t>Relative Value Units</a:t>
            </a:r>
            <a:endParaRPr lang="en-US" i="1" dirty="0" smtClean="0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534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3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2390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Driver – Increasing Access Results in Additional Funding Requirements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1"/>
            <a:ext cx="8686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1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Driver – Increased Demand has Driven the FY 2015 Funding Shortfall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5720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88416"/>
            <a:ext cx="8534400" cy="450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0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20000" cy="68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Choice Act Section 801 and 802 Obligations</a:t>
            </a:r>
            <a:br>
              <a:rPr lang="en-US" sz="2400" dirty="0" smtClean="0"/>
            </a:br>
            <a:r>
              <a:rPr lang="en-US" sz="2400" dirty="0" smtClean="0"/>
              <a:t> as of June 30, 2015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DD12-410A-422A-810A-E7AF8B13AD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772400" cy="497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2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 Standard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M Standard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655</Words>
  <Application>Microsoft Office PowerPoint</Application>
  <PresentationFormat>On-screen Show (4:3)</PresentationFormat>
  <Paragraphs>85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OM Standard Slides</vt:lpstr>
      <vt:lpstr>1_OM Standard Slides</vt:lpstr>
      <vt:lpstr>Department of Veterans Affairs</vt:lpstr>
      <vt:lpstr>Care in the Community</vt:lpstr>
      <vt:lpstr>VA Is Improving Veterans’ Access to Care</vt:lpstr>
      <vt:lpstr>VA Is Improving the Veteran Experience with Increased Access</vt:lpstr>
      <vt:lpstr>The Challenge? </vt:lpstr>
      <vt:lpstr>Key Drivers – Workload is Up Relative Value Units</vt:lpstr>
      <vt:lpstr>Key Driver – Increasing Access Results in Additional Funding Requirements</vt:lpstr>
      <vt:lpstr>Key Driver – Increased Demand has Driven the FY 2015 Funding Shortfall</vt:lpstr>
      <vt:lpstr>Choice Act Section 801 and 802 Obligations  as of June 30, 2015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Affairs</dc:title>
  <dc:creator>Department of Veterans Affairs</dc:creator>
  <cp:lastModifiedBy>Rachel Eisinger-Baskin</cp:lastModifiedBy>
  <cp:revision>20</cp:revision>
  <cp:lastPrinted>2015-07-13T13:22:40Z</cp:lastPrinted>
  <dcterms:created xsi:type="dcterms:W3CDTF">2015-06-30T16:40:01Z</dcterms:created>
  <dcterms:modified xsi:type="dcterms:W3CDTF">2015-07-13T13:23:04Z</dcterms:modified>
</cp:coreProperties>
</file>