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1"/>
    <p:sldMasterId id="2147483704" r:id="rId2"/>
    <p:sldMasterId id="2147483691" r:id="rId3"/>
    <p:sldMasterId id="2147483679" r:id="rId4"/>
    <p:sldMasterId id="2147483732" r:id="rId5"/>
    <p:sldMasterId id="2147483735" r:id="rId6"/>
  </p:sldMasterIdLst>
  <p:notesMasterIdLst>
    <p:notesMasterId r:id="rId42"/>
  </p:notesMasterIdLst>
  <p:handoutMasterIdLst>
    <p:handoutMasterId r:id="rId43"/>
  </p:handoutMasterIdLst>
  <p:sldIdLst>
    <p:sldId id="390" r:id="rId7"/>
    <p:sldId id="391" r:id="rId8"/>
    <p:sldId id="381" r:id="rId9"/>
    <p:sldId id="382" r:id="rId10"/>
    <p:sldId id="362" r:id="rId11"/>
    <p:sldId id="383" r:id="rId12"/>
    <p:sldId id="363" r:id="rId13"/>
    <p:sldId id="371" r:id="rId14"/>
    <p:sldId id="384" r:id="rId15"/>
    <p:sldId id="385" r:id="rId16"/>
    <p:sldId id="386" r:id="rId17"/>
    <p:sldId id="392" r:id="rId18"/>
    <p:sldId id="366" r:id="rId19"/>
    <p:sldId id="388" r:id="rId20"/>
    <p:sldId id="395" r:id="rId21"/>
    <p:sldId id="389" r:id="rId22"/>
    <p:sldId id="357" r:id="rId23"/>
    <p:sldId id="393" r:id="rId24"/>
    <p:sldId id="369" r:id="rId25"/>
    <p:sldId id="372" r:id="rId26"/>
    <p:sldId id="352" r:id="rId27"/>
    <p:sldId id="364" r:id="rId28"/>
    <p:sldId id="367" r:id="rId29"/>
    <p:sldId id="378" r:id="rId30"/>
    <p:sldId id="368" r:id="rId31"/>
    <p:sldId id="387" r:id="rId32"/>
    <p:sldId id="373" r:id="rId33"/>
    <p:sldId id="374" r:id="rId34"/>
    <p:sldId id="394" r:id="rId35"/>
    <p:sldId id="375" r:id="rId36"/>
    <p:sldId id="376" r:id="rId37"/>
    <p:sldId id="377" r:id="rId38"/>
    <p:sldId id="379" r:id="rId39"/>
    <p:sldId id="365" r:id="rId40"/>
    <p:sldId id="380"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FFFCC"/>
    <a:srgbClr val="FF9933"/>
    <a:srgbClr val="FFFF00"/>
    <a:srgbClr val="FFFFFF"/>
    <a:srgbClr val="A5B29C"/>
    <a:srgbClr val="C9C9FF"/>
    <a:srgbClr val="9F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snapToObjects="1">
      <p:cViewPr varScale="1">
        <p:scale>
          <a:sx n="107" d="100"/>
          <a:sy n="107" d="100"/>
        </p:scale>
        <p:origin x="-104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788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788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88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748957D-39ED-4E4F-B9A1-8059E25432C7}" type="slidenum">
              <a:rPr lang="en-US"/>
              <a:pPr/>
              <a:t>‹#›</a:t>
            </a:fld>
            <a:endParaRPr lang="en-US" dirty="0"/>
          </a:p>
        </p:txBody>
      </p:sp>
    </p:spTree>
    <p:extLst>
      <p:ext uri="{BB962C8B-B14F-4D97-AF65-F5344CB8AC3E}">
        <p14:creationId xmlns:p14="http://schemas.microsoft.com/office/powerpoint/2010/main" val="1171185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dirty="0"/>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339EA5D2-510B-4EE5-A9F0-EFC3A7AB52C8}" type="slidenum">
              <a:rPr lang="en-US"/>
              <a:pPr/>
              <a:t>‹#›</a:t>
            </a:fld>
            <a:endParaRPr lang="en-US" dirty="0"/>
          </a:p>
        </p:txBody>
      </p:sp>
    </p:spTree>
    <p:extLst>
      <p:ext uri="{BB962C8B-B14F-4D97-AF65-F5344CB8AC3E}">
        <p14:creationId xmlns:p14="http://schemas.microsoft.com/office/powerpoint/2010/main" val="856072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Georgia" pitchFamily="18" charset="0"/>
              <a:ea typeface="ヒラギノ角ゴ Pro W3" pitchFamily="1" charset="-128"/>
              <a:cs typeface="ヒラギノ角ゴ Pro W3" pitchFamily="1"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1" charset="-128"/>
              </a:defRPr>
            </a:lvl1pPr>
            <a:lvl2pPr marL="744064" indent="-286179" eaLnBrk="0" hangingPunct="0">
              <a:defRPr>
                <a:solidFill>
                  <a:schemeClr val="tx1"/>
                </a:solidFill>
                <a:latin typeface="Arial" charset="0"/>
                <a:ea typeface="ヒラギノ角ゴ Pro W3" pitchFamily="1" charset="-128"/>
              </a:defRPr>
            </a:lvl2pPr>
            <a:lvl3pPr marL="1144715" indent="-228943" eaLnBrk="0" hangingPunct="0">
              <a:defRPr>
                <a:solidFill>
                  <a:schemeClr val="tx1"/>
                </a:solidFill>
                <a:latin typeface="Arial" charset="0"/>
                <a:ea typeface="ヒラギノ角ゴ Pro W3" pitchFamily="1" charset="-128"/>
              </a:defRPr>
            </a:lvl3pPr>
            <a:lvl4pPr marL="1602600" indent="-228943" eaLnBrk="0" hangingPunct="0">
              <a:defRPr>
                <a:solidFill>
                  <a:schemeClr val="tx1"/>
                </a:solidFill>
                <a:latin typeface="Arial" charset="0"/>
                <a:ea typeface="ヒラギノ角ゴ Pro W3" pitchFamily="1" charset="-128"/>
              </a:defRPr>
            </a:lvl4pPr>
            <a:lvl5pPr marL="2060486" indent="-228943" eaLnBrk="0" hangingPunct="0">
              <a:defRPr>
                <a:solidFill>
                  <a:schemeClr val="tx1"/>
                </a:solidFill>
                <a:latin typeface="Arial" charset="0"/>
                <a:ea typeface="ヒラギノ角ゴ Pro W3" pitchFamily="1" charset="-128"/>
              </a:defRPr>
            </a:lvl5pPr>
            <a:lvl6pPr marL="2518372" indent="-228943" eaLnBrk="0" fontAlgn="base" hangingPunct="0">
              <a:spcBef>
                <a:spcPct val="0"/>
              </a:spcBef>
              <a:spcAft>
                <a:spcPct val="0"/>
              </a:spcAft>
              <a:defRPr>
                <a:solidFill>
                  <a:schemeClr val="tx1"/>
                </a:solidFill>
                <a:latin typeface="Arial" charset="0"/>
                <a:ea typeface="ヒラギノ角ゴ Pro W3" pitchFamily="1" charset="-128"/>
              </a:defRPr>
            </a:lvl6pPr>
            <a:lvl7pPr marL="2976258" indent="-228943" eaLnBrk="0" fontAlgn="base" hangingPunct="0">
              <a:spcBef>
                <a:spcPct val="0"/>
              </a:spcBef>
              <a:spcAft>
                <a:spcPct val="0"/>
              </a:spcAft>
              <a:defRPr>
                <a:solidFill>
                  <a:schemeClr val="tx1"/>
                </a:solidFill>
                <a:latin typeface="Arial" charset="0"/>
                <a:ea typeface="ヒラギノ角ゴ Pro W3" pitchFamily="1" charset="-128"/>
              </a:defRPr>
            </a:lvl7pPr>
            <a:lvl8pPr marL="3434144" indent="-228943" eaLnBrk="0" fontAlgn="base" hangingPunct="0">
              <a:spcBef>
                <a:spcPct val="0"/>
              </a:spcBef>
              <a:spcAft>
                <a:spcPct val="0"/>
              </a:spcAft>
              <a:defRPr>
                <a:solidFill>
                  <a:schemeClr val="tx1"/>
                </a:solidFill>
                <a:latin typeface="Arial" charset="0"/>
                <a:ea typeface="ヒラギノ角ゴ Pro W3" pitchFamily="1" charset="-128"/>
              </a:defRPr>
            </a:lvl8pPr>
            <a:lvl9pPr marL="3892029" indent="-228943" eaLnBrk="0" fontAlgn="base" hangingPunct="0">
              <a:spcBef>
                <a:spcPct val="0"/>
              </a:spcBef>
              <a:spcAft>
                <a:spcPct val="0"/>
              </a:spcAft>
              <a:defRPr>
                <a:solidFill>
                  <a:schemeClr val="tx1"/>
                </a:solidFill>
                <a:latin typeface="Arial" charset="0"/>
                <a:ea typeface="ヒラギノ角ゴ Pro W3" pitchFamily="1" charset="-128"/>
              </a:defRPr>
            </a:lvl9pPr>
          </a:lstStyle>
          <a:p>
            <a:pPr eaLnBrk="1" hangingPunct="1"/>
            <a:fld id="{5F040E40-8C77-4844-9C91-91CD01264EE2}" type="slidenum">
              <a:rPr lang="en-US">
                <a:solidFill>
                  <a:prstClr val="black"/>
                </a:solidFill>
                <a:latin typeface="Georgia" pitchFamily="18" charset="0"/>
              </a:rPr>
              <a:pPr eaLnBrk="1" hangingPunct="1"/>
              <a:t>1</a:t>
            </a:fld>
            <a:endParaRPr lang="en-US" dirty="0">
              <a:solidFill>
                <a:prstClr val="black"/>
              </a:solidFill>
              <a:latin typeface="Georgia" pitchFamily="18" charset="0"/>
            </a:endParaRPr>
          </a:p>
        </p:txBody>
      </p:sp>
    </p:spTree>
    <p:extLst>
      <p:ext uri="{BB962C8B-B14F-4D97-AF65-F5344CB8AC3E}">
        <p14:creationId xmlns:p14="http://schemas.microsoft.com/office/powerpoint/2010/main" val="34253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Highly rural counties will be published in the NOFA.</a:t>
            </a:r>
            <a:endParaRPr lang="en-US" dirty="0"/>
          </a:p>
        </p:txBody>
      </p:sp>
      <p:sp>
        <p:nvSpPr>
          <p:cNvPr id="4" name="Slide Number Placeholder 3"/>
          <p:cNvSpPr>
            <a:spLocks noGrp="1"/>
          </p:cNvSpPr>
          <p:nvPr>
            <p:ph type="sldNum" sz="quarter" idx="10"/>
          </p:nvPr>
        </p:nvSpPr>
        <p:spPr/>
        <p:txBody>
          <a:bodyPr/>
          <a:lstStyle/>
          <a:p>
            <a:fld id="{339EA5D2-510B-4EE5-A9F0-EFC3A7AB52C8}" type="slidenum">
              <a:rPr lang="en-US" smtClean="0"/>
              <a:pPr/>
              <a:t>20</a:t>
            </a:fld>
            <a:endParaRPr lang="en-US" dirty="0"/>
          </a:p>
        </p:txBody>
      </p:sp>
    </p:spTree>
    <p:extLst>
      <p:ext uri="{BB962C8B-B14F-4D97-AF65-F5344CB8AC3E}">
        <p14:creationId xmlns:p14="http://schemas.microsoft.com/office/powerpoint/2010/main" val="126242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AA34474F-D9D9-4D0C-A96A-A7E70AA03BED}" type="slidenum">
              <a:rPr lang="en-US"/>
              <a:pPr/>
              <a:t>‹#›</a:t>
            </a:fld>
            <a:endParaRPr lang="en-US" dirty="0"/>
          </a:p>
        </p:txBody>
      </p:sp>
      <p:pic>
        <p:nvPicPr>
          <p:cNvPr id="6" name="Picture 2"/>
          <p:cNvPicPr>
            <a:picLocks noChangeAspect="1" noChangeArrowheads="1"/>
          </p:cNvPicPr>
          <p:nvPr userDrawn="1"/>
        </p:nvPicPr>
        <p:blipFill>
          <a:blip r:embed="rId2"/>
          <a:srcRect/>
          <a:stretch>
            <a:fillRect/>
          </a:stretch>
        </p:blipFill>
        <p:spPr bwMode="auto">
          <a:xfrm>
            <a:off x="3235113" y="1157385"/>
            <a:ext cx="1870288" cy="973040"/>
          </a:xfrm>
          <a:prstGeom prst="rect">
            <a:avLst/>
          </a:prstGeom>
          <a:noFill/>
          <a:ln w="9525">
            <a:noFill/>
            <a:miter lim="800000"/>
            <a:headEnd/>
            <a:tailEnd/>
          </a:ln>
          <a:effec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A99E7A2B-2274-4BA7-BE67-8ADDB308BBA8}" type="slidenum">
              <a:rPr lang="en-US"/>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896D7F2A-9DDF-480D-B568-019E8FD52924}" type="slidenum">
              <a:rPr lang="en-US"/>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74F71170-4424-4331-991D-8D1CFDAFAC26}" type="slidenum">
              <a:rPr lang="en-US"/>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8" name="Rectangle 6"/>
          <p:cNvSpPr>
            <a:spLocks noGrp="1" noChangeArrowheads="1"/>
          </p:cNvSpPr>
          <p:nvPr>
            <p:ph type="sldNum" sz="quarter" idx="11"/>
          </p:nvPr>
        </p:nvSpPr>
        <p:spPr>
          <a:ln/>
        </p:spPr>
        <p:txBody>
          <a:bodyPr/>
          <a:lstStyle>
            <a:lvl1pPr>
              <a:defRPr/>
            </a:lvl1pPr>
          </a:lstStyle>
          <a:p>
            <a:fld id="{8B9D3900-37F5-4DAA-82BF-F8BC27041034}" type="slidenum">
              <a:rPr lang="en-US"/>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4" name="Rectangle 6"/>
          <p:cNvSpPr>
            <a:spLocks noGrp="1" noChangeArrowheads="1"/>
          </p:cNvSpPr>
          <p:nvPr>
            <p:ph type="sldNum" sz="quarter" idx="11"/>
          </p:nvPr>
        </p:nvSpPr>
        <p:spPr>
          <a:ln/>
        </p:spPr>
        <p:txBody>
          <a:bodyPr/>
          <a:lstStyle>
            <a:lvl1pPr>
              <a:defRPr/>
            </a:lvl1pPr>
          </a:lstStyle>
          <a:p>
            <a:fld id="{E04CBC50-5CC3-4139-9113-1210DF32AE22}" type="slidenum">
              <a:rPr lang="en-US"/>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3" name="Rectangle 6"/>
          <p:cNvSpPr>
            <a:spLocks noGrp="1" noChangeArrowheads="1"/>
          </p:cNvSpPr>
          <p:nvPr>
            <p:ph type="sldNum" sz="quarter" idx="11"/>
          </p:nvPr>
        </p:nvSpPr>
        <p:spPr>
          <a:ln/>
        </p:spPr>
        <p:txBody>
          <a:bodyPr/>
          <a:lstStyle>
            <a:lvl1pPr>
              <a:defRPr/>
            </a:lvl1pPr>
          </a:lstStyle>
          <a:p>
            <a:fld id="{B9B721EE-BB03-48B2-A700-6A0F45A5063B}" type="slidenum">
              <a:rPr lang="en-US"/>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9C93B994-77C3-45E3-BE21-378389FF1DE2}" type="slidenum">
              <a:rPr lang="en-US"/>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3C7CB1CD-5292-48E6-9D98-067E09E63EA6}" type="slidenum">
              <a:rPr lang="en-US"/>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360103C5-EF22-4582-B3FF-8F3110E10ABA}" type="slidenum">
              <a:rPr lang="en-US"/>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24688106-58B8-4810-9458-AD2014B0F871}" type="slidenum">
              <a:rPr lang="en-US"/>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5181600"/>
          </a:xfrm>
        </p:spPr>
        <p:txBody>
          <a:bodyPr/>
          <a:lstStyle/>
          <a:p>
            <a:pPr lvl="0"/>
            <a:endParaRPr lang="en-US" noProof="0" dirty="0" smtClean="0"/>
          </a:p>
        </p:txBody>
      </p:sp>
      <p:sp>
        <p:nvSpPr>
          <p:cNvPr id="4"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5" name="Rectangle 6"/>
          <p:cNvSpPr>
            <a:spLocks noGrp="1" noChangeArrowheads="1"/>
          </p:cNvSpPr>
          <p:nvPr>
            <p:ph type="sldNum" sz="quarter" idx="11"/>
          </p:nvPr>
        </p:nvSpPr>
        <p:spPr>
          <a:ln/>
        </p:spPr>
        <p:txBody>
          <a:bodyPr/>
          <a:lstStyle>
            <a:lvl1pPr>
              <a:defRPr/>
            </a:lvl1pPr>
          </a:lstStyle>
          <a:p>
            <a:fld id="{553BA245-BB94-4CD0-BD2A-6AE2458F713C}" type="slidenum">
              <a:rPr lang="en-US"/>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791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7696200" y="6537325"/>
            <a:ext cx="990600" cy="320675"/>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1"/>
          </p:nvPr>
        </p:nvSpPr>
        <p:spPr>
          <a:ln/>
        </p:spPr>
        <p:txBody>
          <a:bodyPr/>
          <a:lstStyle>
            <a:lvl1pPr>
              <a:defRPr/>
            </a:lvl1pPr>
          </a:lstStyle>
          <a:p>
            <a:fld id="{D4FD4AB9-C28F-48DB-9F3B-91F12CB12EB5}" type="slidenum">
              <a:rPr lang="en-US"/>
              <a:pPr/>
              <a:t>‹#›</a:t>
            </a:fld>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14870-91C8-4911-AE2D-F428E48934E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C49F97-D13C-4E2A-A727-DF9BDFA0625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bg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8"/>
          <p:cNvSpPr>
            <a:spLocks noGrp="1"/>
          </p:cNvSpPr>
          <p:nvPr>
            <p:ph type="dt" sz="half" idx="10"/>
          </p:nvPr>
        </p:nvSpPr>
        <p:spPr/>
        <p:txBody>
          <a:bodyPr/>
          <a:lstStyle>
            <a:lvl1pPr>
              <a:defRPr dirty="0"/>
            </a:lvl1pPr>
          </a:lstStyle>
          <a:p>
            <a:pPr>
              <a:defRPr/>
            </a:pPr>
            <a:r>
              <a:rPr lang="en-US" dirty="0">
                <a:solidFill>
                  <a:prstClr val="white"/>
                </a:solidFill>
              </a:rPr>
              <a:t>DATE</a:t>
            </a:r>
          </a:p>
        </p:txBody>
      </p:sp>
      <p:sp>
        <p:nvSpPr>
          <p:cNvPr id="5" name="Footer Placeholder 9"/>
          <p:cNvSpPr>
            <a:spLocks noGrp="1"/>
          </p:cNvSpPr>
          <p:nvPr>
            <p:ph type="ftr" sz="quarter" idx="11"/>
          </p:nvPr>
        </p:nvSpPr>
        <p:spPr/>
        <p:txBody>
          <a:bodyPr/>
          <a:lstStyle>
            <a:lvl1pPr>
              <a:defRPr dirty="0"/>
            </a:lvl1pPr>
          </a:lstStyle>
          <a:p>
            <a:pPr>
              <a:defRPr/>
            </a:pPr>
            <a:r>
              <a:rPr lang="en-US" dirty="0">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pPr>
              <a:defRPr/>
            </a:pPr>
            <a:fld id="{C68CFEED-A07E-4FE8-B51B-9A66C00655F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797897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400" cap="none" baseline="0">
                <a:solidFill>
                  <a:schemeClr val="bg1"/>
                </a:solidFill>
                <a:latin typeface="Calibri" pitchFamily="34" charset="0"/>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baseline="0">
                <a:solidFill>
                  <a:srgbClr val="174782"/>
                </a:solidFill>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dirty="0">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dirty="0">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pPr>
              <a:defRPr/>
            </a:pPr>
            <a:fld id="{4A83395E-A4F2-4231-9A32-3952C7113C4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26143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aseline="0">
                <a:solidFill>
                  <a:schemeClr val="bg1"/>
                </a:solidFill>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8"/>
          <p:cNvSpPr>
            <a:spLocks noGrp="1"/>
          </p:cNvSpPr>
          <p:nvPr>
            <p:ph type="dt" sz="half" idx="10"/>
          </p:nvPr>
        </p:nvSpPr>
        <p:spPr/>
        <p:txBody>
          <a:bodyPr/>
          <a:lstStyle>
            <a:lvl1pPr>
              <a:defRPr dirty="0"/>
            </a:lvl1pPr>
          </a:lstStyle>
          <a:p>
            <a:pPr>
              <a:defRPr/>
            </a:pPr>
            <a:r>
              <a:rPr lang="en-US" dirty="0">
                <a:solidFill>
                  <a:prstClr val="white"/>
                </a:solidFill>
              </a:rPr>
              <a:t>DATE</a:t>
            </a:r>
          </a:p>
        </p:txBody>
      </p:sp>
      <p:sp>
        <p:nvSpPr>
          <p:cNvPr id="5" name="Footer Placeholder 9"/>
          <p:cNvSpPr>
            <a:spLocks noGrp="1"/>
          </p:cNvSpPr>
          <p:nvPr>
            <p:ph type="ftr" sz="quarter" idx="11"/>
          </p:nvPr>
        </p:nvSpPr>
        <p:spPr/>
        <p:txBody>
          <a:bodyPr/>
          <a:lstStyle>
            <a:lvl1pPr>
              <a:defRPr dirty="0"/>
            </a:lvl1pPr>
          </a:lstStyle>
          <a:p>
            <a:pPr>
              <a:defRPr/>
            </a:pPr>
            <a:r>
              <a:rPr lang="en-US" dirty="0">
                <a:solidFill>
                  <a:prstClr val="white"/>
                </a:solidFill>
              </a:rPr>
              <a:t>DOCUMENT TYPE/STATUS</a:t>
            </a:r>
          </a:p>
        </p:txBody>
      </p:sp>
      <p:sp>
        <p:nvSpPr>
          <p:cNvPr id="6" name="Slide Number Placeholder 10"/>
          <p:cNvSpPr>
            <a:spLocks noGrp="1"/>
          </p:cNvSpPr>
          <p:nvPr>
            <p:ph type="sldNum" sz="quarter" idx="12"/>
          </p:nvPr>
        </p:nvSpPr>
        <p:spPr/>
        <p:txBody>
          <a:bodyPr/>
          <a:lstStyle>
            <a:lvl1pPr>
              <a:defRPr/>
            </a:lvl1pPr>
          </a:lstStyle>
          <a:p>
            <a:pPr>
              <a:defRPr/>
            </a:pPr>
            <a:fld id="{C68CFEED-A07E-4FE8-B51B-9A66C00655F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2051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8"/>
            <a:ext cx="7696200" cy="487362"/>
          </a:xfrm>
          <a:prstGeom prst="rect">
            <a:avLst/>
          </a:prstGeom>
        </p:spPr>
        <p:txBody>
          <a:bodyPr vert="horz"/>
          <a:lstStyle>
            <a:lvl1pPr algn="l">
              <a:defRPr sz="2400" cap="none" baseline="0">
                <a:solidFill>
                  <a:schemeClr val="bg1"/>
                </a:solidFill>
                <a:latin typeface="Calibri" pitchFamily="34" charset="0"/>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baseline="0">
                <a:solidFill>
                  <a:srgbClr val="174782"/>
                </a:solidFill>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dirty="0">
                <a:solidFill>
                  <a:prstClr val="white"/>
                </a:solidFill>
              </a:rPr>
              <a:t>DATE</a:t>
            </a:r>
          </a:p>
        </p:txBody>
      </p:sp>
      <p:sp>
        <p:nvSpPr>
          <p:cNvPr id="5" name="Footer Placeholder 9"/>
          <p:cNvSpPr>
            <a:spLocks noGrp="1"/>
          </p:cNvSpPr>
          <p:nvPr>
            <p:ph type="ftr" sz="quarter" idx="11"/>
          </p:nvPr>
        </p:nvSpPr>
        <p:spPr/>
        <p:txBody>
          <a:bodyPr/>
          <a:lstStyle>
            <a:lvl1pPr>
              <a:defRPr/>
            </a:lvl1pPr>
          </a:lstStyle>
          <a:p>
            <a:pPr>
              <a:defRPr/>
            </a:pPr>
            <a:r>
              <a:rPr lang="en-US" dirty="0">
                <a:solidFill>
                  <a:prstClr val="white"/>
                </a:solidFill>
              </a:rPr>
              <a:t>DOCUMENT TYPE/STATUS</a:t>
            </a:r>
          </a:p>
        </p:txBody>
      </p:sp>
      <p:sp>
        <p:nvSpPr>
          <p:cNvPr id="7" name="Slide Number Placeholder 10"/>
          <p:cNvSpPr>
            <a:spLocks noGrp="1"/>
          </p:cNvSpPr>
          <p:nvPr>
            <p:ph type="sldNum" sz="quarter" idx="12"/>
          </p:nvPr>
        </p:nvSpPr>
        <p:spPr/>
        <p:txBody>
          <a:bodyPr/>
          <a:lstStyle>
            <a:lvl1pPr>
              <a:defRPr/>
            </a:lvl1pPr>
          </a:lstStyle>
          <a:p>
            <a:pPr>
              <a:defRPr/>
            </a:pPr>
            <a:fld id="{4A83395E-A4F2-4231-9A32-3952C7113C4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32701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579904-B703-4888-A399-146663AB3F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79904-B703-4888-A399-146663AB3F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ChangeArrowheads="1"/>
          </p:cNvSpPr>
          <p:nvPr/>
        </p:nvSpPr>
        <p:spPr bwMode="auto">
          <a:xfrm flipV="1">
            <a:off x="0" y="5791200"/>
            <a:ext cx="9144000" cy="304800"/>
          </a:xfrm>
          <a:prstGeom prst="rect">
            <a:avLst/>
          </a:prstGeom>
          <a:gradFill rotWithShape="1">
            <a:gsLst>
              <a:gs pos="0">
                <a:schemeClr val="accent1">
                  <a:alpha val="67999"/>
                </a:schemeClr>
              </a:gs>
              <a:gs pos="50000">
                <a:schemeClr val="accent1">
                  <a:gamma/>
                  <a:shade val="0"/>
                  <a:invGamma/>
                  <a:alpha val="67999"/>
                </a:schemeClr>
              </a:gs>
              <a:gs pos="100000">
                <a:schemeClr val="accent1">
                  <a:alpha val="67999"/>
                </a:schemeClr>
              </a:gs>
            </a:gsLst>
            <a:lin ang="0" scaled="1"/>
          </a:gradFill>
          <a:ln w="9525">
            <a:noFill/>
            <a:miter lim="800000"/>
            <a:headEnd/>
            <a:tailEnd/>
          </a:ln>
          <a:effectLst/>
        </p:spPr>
        <p:txBody>
          <a:bodyPr wrap="none" anchor="ctr"/>
          <a:lstStyle/>
          <a:p>
            <a:endParaRPr lang="en-US" dirty="0"/>
          </a:p>
        </p:txBody>
      </p:sp>
      <p:sp>
        <p:nvSpPr>
          <p:cNvPr id="23558" name="Rectangle 6"/>
          <p:cNvSpPr>
            <a:spLocks noGrp="1" noChangeArrowheads="1"/>
          </p:cNvSpPr>
          <p:nvPr>
            <p:ph type="sldNum" sz="quarter" idx="4"/>
          </p:nvPr>
        </p:nvSpPr>
        <p:spPr bwMode="auto">
          <a:xfrm>
            <a:off x="457200" y="6537325"/>
            <a:ext cx="10668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vl1pPr>
          </a:lstStyle>
          <a:p>
            <a:fld id="{BB18D2BA-75B1-473F-B04E-278D7E71D52A}" type="slidenum">
              <a:rPr lang="en-US"/>
              <a:pPr/>
              <a:t>‹#›</a:t>
            </a:fld>
            <a:endParaRPr lang="en-US" dirty="0"/>
          </a:p>
        </p:txBody>
      </p:sp>
      <p:sp>
        <p:nvSpPr>
          <p:cNvPr id="1031" name="Rectangle 8"/>
          <p:cNvSpPr>
            <a:spLocks noGrp="1" noChangeArrowheads="1"/>
          </p:cNvSpPr>
          <p:nvPr>
            <p:ph type="title"/>
          </p:nvPr>
        </p:nvSpPr>
        <p:spPr bwMode="auto">
          <a:xfrm>
            <a:off x="1676400" y="228600"/>
            <a:ext cx="5791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2" name="Rectangle 9"/>
          <p:cNvSpPr>
            <a:spLocks noGrp="1" noChangeArrowheads="1"/>
          </p:cNvSpPr>
          <p:nvPr>
            <p:ph type="body" idx="1"/>
          </p:nvPr>
        </p:nvSpPr>
        <p:spPr bwMode="auto">
          <a:xfrm>
            <a:off x="457200" y="1143000"/>
            <a:ext cx="8229600" cy="497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562" name="Rectangle 10"/>
          <p:cNvSpPr>
            <a:spLocks noChangeArrowheads="1"/>
          </p:cNvSpPr>
          <p:nvPr/>
        </p:nvSpPr>
        <p:spPr bwMode="auto">
          <a:xfrm>
            <a:off x="0" y="914400"/>
            <a:ext cx="9144000" cy="76200"/>
          </a:xfrm>
          <a:prstGeom prst="rect">
            <a:avLst/>
          </a:prstGeom>
          <a:gradFill rotWithShape="1">
            <a:gsLst>
              <a:gs pos="0">
                <a:schemeClr val="accent1">
                  <a:alpha val="67999"/>
                </a:schemeClr>
              </a:gs>
              <a:gs pos="50000">
                <a:schemeClr val="accent1">
                  <a:gamma/>
                  <a:shade val="0"/>
                  <a:invGamma/>
                  <a:alpha val="67999"/>
                </a:schemeClr>
              </a:gs>
              <a:gs pos="100000">
                <a:schemeClr val="accent1">
                  <a:alpha val="67999"/>
                </a:schemeClr>
              </a:gs>
            </a:gsLst>
            <a:lin ang="0" scaled="1"/>
          </a:gradFill>
          <a:ln w="9525">
            <a:noFill/>
            <a:miter lim="800000"/>
            <a:headEnd/>
            <a:tailEnd/>
          </a:ln>
          <a:effectLst/>
        </p:spPr>
        <p:txBody>
          <a:bodyPr wrap="none" anchor="ctr"/>
          <a:lstStyle/>
          <a:p>
            <a:endParaRPr lang="en-US" dirty="0"/>
          </a:p>
        </p:txBody>
      </p:sp>
      <p:pic>
        <p:nvPicPr>
          <p:cNvPr id="1041" name="Picture 17" descr="http://vaww.ush.va.gov/USH/Excellence/images/va_health_seal-cmyk.png"/>
          <p:cNvPicPr>
            <a:picLocks noChangeAspect="1" noChangeArrowheads="1"/>
          </p:cNvPicPr>
          <p:nvPr userDrawn="1"/>
        </p:nvPicPr>
        <p:blipFill>
          <a:blip r:embed="rId15"/>
          <a:srcRect/>
          <a:stretch>
            <a:fillRect/>
          </a:stretch>
        </p:blipFill>
        <p:spPr bwMode="auto">
          <a:xfrm>
            <a:off x="6477000" y="5689661"/>
            <a:ext cx="2514600" cy="1695327"/>
          </a:xfrm>
          <a:prstGeom prst="rect">
            <a:avLst/>
          </a:prstGeom>
          <a:noFill/>
        </p:spPr>
      </p:pic>
    </p:spTree>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accent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2800" b="1">
          <a:solidFill>
            <a:schemeClr val="accent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2800" b="1">
          <a:solidFill>
            <a:schemeClr val="accent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2800" b="1">
          <a:solidFill>
            <a:schemeClr val="accent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2800" b="1">
          <a:solidFill>
            <a:schemeClr val="accent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2800" b="1">
          <a:solidFill>
            <a:schemeClr val="accent2"/>
          </a:solidFill>
          <a:latin typeface="Arial" pitchFamily="-65" charset="0"/>
        </a:defRPr>
      </a:lvl6pPr>
      <a:lvl7pPr marL="914400" algn="ctr" rtl="0" fontAlgn="base">
        <a:spcBef>
          <a:spcPct val="0"/>
        </a:spcBef>
        <a:spcAft>
          <a:spcPct val="0"/>
        </a:spcAft>
        <a:defRPr sz="2800" b="1">
          <a:solidFill>
            <a:schemeClr val="accent2"/>
          </a:solidFill>
          <a:latin typeface="Arial" pitchFamily="-65" charset="0"/>
        </a:defRPr>
      </a:lvl7pPr>
      <a:lvl8pPr marL="1371600" algn="ctr" rtl="0" fontAlgn="base">
        <a:spcBef>
          <a:spcPct val="0"/>
        </a:spcBef>
        <a:spcAft>
          <a:spcPct val="0"/>
        </a:spcAft>
        <a:defRPr sz="2800" b="1">
          <a:solidFill>
            <a:schemeClr val="accent2"/>
          </a:solidFill>
          <a:latin typeface="Arial" pitchFamily="-65" charset="0"/>
        </a:defRPr>
      </a:lvl8pPr>
      <a:lvl9pPr marL="1828800" algn="ctr" rtl="0" fontAlgn="base">
        <a:spcBef>
          <a:spcPct val="0"/>
        </a:spcBef>
        <a:spcAft>
          <a:spcPct val="0"/>
        </a:spcAft>
        <a:defRPr sz="2800" b="1">
          <a:solidFill>
            <a:schemeClr val="accent2"/>
          </a:solidFill>
          <a:latin typeface="Arial" pitchFamily="-65" charset="0"/>
        </a:defRPr>
      </a:lvl9pPr>
    </p:titleStyle>
    <p:bodyStyle>
      <a:lvl1pPr marL="174625" indent="-174625" algn="l" rtl="0" eaLnBrk="0" fontAlgn="base" hangingPunct="0">
        <a:spcBef>
          <a:spcPct val="35000"/>
        </a:spcBef>
        <a:spcAft>
          <a:spcPct val="0"/>
        </a:spcAft>
        <a:buClr>
          <a:srgbClr val="007D7A"/>
        </a:buClr>
        <a:buChar char="•"/>
        <a:defRPr sz="2400" b="1">
          <a:solidFill>
            <a:schemeClr val="accent2"/>
          </a:solidFill>
          <a:latin typeface="+mn-lt"/>
          <a:ea typeface="ＭＳ Ｐゴシック" pitchFamily="-65" charset="-128"/>
          <a:cs typeface="ＭＳ Ｐゴシック" pitchFamily="-65" charset="-128"/>
        </a:defRPr>
      </a:lvl1pPr>
      <a:lvl2pPr marL="514350" indent="-225425" algn="l" rtl="0" eaLnBrk="0" fontAlgn="base" hangingPunct="0">
        <a:spcBef>
          <a:spcPct val="35000"/>
        </a:spcBef>
        <a:spcAft>
          <a:spcPct val="0"/>
        </a:spcAft>
        <a:buClr>
          <a:srgbClr val="007D7A"/>
        </a:buClr>
        <a:buChar char="•"/>
        <a:defRPr sz="2200" b="1">
          <a:solidFill>
            <a:schemeClr val="accent2"/>
          </a:solidFill>
          <a:latin typeface="+mn-lt"/>
          <a:ea typeface="ＭＳ Ｐゴシック" pitchFamily="-65" charset="-128"/>
        </a:defRPr>
      </a:lvl2pPr>
      <a:lvl3pPr marL="857250" indent="-228600" algn="l" rtl="0" eaLnBrk="0" fontAlgn="base" hangingPunct="0">
        <a:spcBef>
          <a:spcPct val="35000"/>
        </a:spcBef>
        <a:spcAft>
          <a:spcPct val="0"/>
        </a:spcAft>
        <a:buClr>
          <a:srgbClr val="007D7A"/>
        </a:buClr>
        <a:buChar char="•"/>
        <a:defRPr b="1">
          <a:solidFill>
            <a:schemeClr val="accent2"/>
          </a:solidFill>
          <a:latin typeface="+mn-lt"/>
          <a:ea typeface="ＭＳ Ｐゴシック" pitchFamily="-65" charset="-128"/>
        </a:defRPr>
      </a:lvl3pPr>
      <a:lvl4pPr marL="1200150" indent="-228600" algn="l" rtl="0" eaLnBrk="0" fontAlgn="base" hangingPunct="0">
        <a:spcBef>
          <a:spcPct val="35000"/>
        </a:spcBef>
        <a:spcAft>
          <a:spcPct val="0"/>
        </a:spcAft>
        <a:buClr>
          <a:srgbClr val="007D7A"/>
        </a:buClr>
        <a:buChar char="•"/>
        <a:defRPr sz="1600" b="1">
          <a:solidFill>
            <a:schemeClr val="accent2"/>
          </a:solidFill>
          <a:latin typeface="+mn-lt"/>
          <a:ea typeface="ＭＳ Ｐゴシック" pitchFamily="-65" charset="-128"/>
        </a:defRPr>
      </a:lvl4pPr>
      <a:lvl5pPr marL="1543050" indent="-228600" algn="l" rtl="0" eaLnBrk="0" fontAlgn="base" hangingPunct="0">
        <a:spcBef>
          <a:spcPct val="35000"/>
        </a:spcBef>
        <a:spcAft>
          <a:spcPct val="0"/>
        </a:spcAft>
        <a:buClr>
          <a:srgbClr val="007D7A"/>
        </a:buClr>
        <a:buChar char="•"/>
        <a:defRPr sz="1600" b="1">
          <a:solidFill>
            <a:schemeClr val="accent2"/>
          </a:solidFill>
          <a:latin typeface="+mn-lt"/>
          <a:ea typeface="ＭＳ Ｐゴシック" pitchFamily="-65" charset="-128"/>
        </a:defRPr>
      </a:lvl5pPr>
      <a:lvl6pPr marL="2000250" indent="-228600" algn="l" rtl="0" fontAlgn="base">
        <a:spcBef>
          <a:spcPct val="35000"/>
        </a:spcBef>
        <a:spcAft>
          <a:spcPct val="0"/>
        </a:spcAft>
        <a:buClr>
          <a:srgbClr val="007D7A"/>
        </a:buClr>
        <a:buChar char="•"/>
        <a:defRPr sz="1600" b="1">
          <a:solidFill>
            <a:schemeClr val="accent2"/>
          </a:solidFill>
          <a:latin typeface="+mn-lt"/>
          <a:ea typeface="ＭＳ Ｐゴシック" pitchFamily="-65" charset="-128"/>
        </a:defRPr>
      </a:lvl6pPr>
      <a:lvl7pPr marL="2457450" indent="-228600" algn="l" rtl="0" fontAlgn="base">
        <a:spcBef>
          <a:spcPct val="35000"/>
        </a:spcBef>
        <a:spcAft>
          <a:spcPct val="0"/>
        </a:spcAft>
        <a:buClr>
          <a:srgbClr val="007D7A"/>
        </a:buClr>
        <a:buChar char="•"/>
        <a:defRPr sz="1600" b="1">
          <a:solidFill>
            <a:schemeClr val="accent2"/>
          </a:solidFill>
          <a:latin typeface="+mn-lt"/>
          <a:ea typeface="ＭＳ Ｐゴシック" pitchFamily="-65" charset="-128"/>
        </a:defRPr>
      </a:lvl7pPr>
      <a:lvl8pPr marL="2914650" indent="-228600" algn="l" rtl="0" fontAlgn="base">
        <a:spcBef>
          <a:spcPct val="35000"/>
        </a:spcBef>
        <a:spcAft>
          <a:spcPct val="0"/>
        </a:spcAft>
        <a:buClr>
          <a:srgbClr val="007D7A"/>
        </a:buClr>
        <a:buChar char="•"/>
        <a:defRPr sz="1600" b="1">
          <a:solidFill>
            <a:schemeClr val="accent2"/>
          </a:solidFill>
          <a:latin typeface="+mn-lt"/>
          <a:ea typeface="ＭＳ Ｐゴシック" pitchFamily="-65" charset="-128"/>
        </a:defRPr>
      </a:lvl8pPr>
      <a:lvl9pPr marL="3371850" indent="-228600" algn="l" rtl="0" fontAlgn="base">
        <a:spcBef>
          <a:spcPct val="35000"/>
        </a:spcBef>
        <a:spcAft>
          <a:spcPct val="0"/>
        </a:spcAft>
        <a:buClr>
          <a:srgbClr val="007D7A"/>
        </a:buClr>
        <a:buChar char="•"/>
        <a:defRPr sz="1600" b="1">
          <a:solidFill>
            <a:schemeClr val="accent2"/>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14870-91C8-4911-AE2D-F428E48934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49F97-D13C-4E2A-A727-DF9BDFA0625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dirty="0">
                <a:solidFill>
                  <a:schemeClr val="bg1"/>
                </a:solidFill>
                <a:latin typeface="Arial" charset="0"/>
                <a:ea typeface="ヒラギノ角ゴ Pro W3" charset="0"/>
                <a:cs typeface="ヒラギノ角ゴ Pro W3" charset="0"/>
              </a:defRPr>
            </a:lvl1pPr>
          </a:lstStyle>
          <a:p>
            <a:pPr>
              <a:defRPr/>
            </a:pPr>
            <a:r>
              <a:rPr lang="en-US" dirty="0">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dirty="0">
                <a:solidFill>
                  <a:schemeClr val="bg1"/>
                </a:solidFill>
                <a:latin typeface="Georgia" charset="0"/>
                <a:ea typeface="ヒラギノ角ゴ Pro W3" charset="-128"/>
                <a:cs typeface="ヒラギノ角ゴ Pro W3" charset="-128"/>
              </a:defRPr>
            </a:lvl1pPr>
          </a:lstStyle>
          <a:p>
            <a:pPr>
              <a:defRPr/>
            </a:pPr>
            <a:r>
              <a:rPr lang="en-US" dirty="0">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charset="0"/>
              </a:defRPr>
            </a:lvl1pPr>
          </a:lstStyle>
          <a:p>
            <a:pPr>
              <a:defRPr/>
            </a:pPr>
            <a:fld id="{54A3AC4E-EBAD-4905-9877-E3022EB44CE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59951330"/>
      </p:ext>
    </p:extLst>
  </p:cSld>
  <p:clrMap bg1="lt1" tx1="dk1" bg2="lt2" tx2="dk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dirty="0">
                <a:solidFill>
                  <a:schemeClr val="bg1"/>
                </a:solidFill>
                <a:latin typeface="Arial" charset="0"/>
                <a:ea typeface="ヒラギノ角ゴ Pro W3" charset="0"/>
                <a:cs typeface="ヒラギノ角ゴ Pro W3" charset="0"/>
              </a:defRPr>
            </a:lvl1pPr>
          </a:lstStyle>
          <a:p>
            <a:pPr>
              <a:defRPr/>
            </a:pPr>
            <a:r>
              <a:rPr lang="en-US" dirty="0">
                <a:solidFill>
                  <a:prstClr val="white"/>
                </a:solidFill>
              </a:rPr>
              <a:t>DATE</a:t>
            </a: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dirty="0">
                <a:solidFill>
                  <a:schemeClr val="bg1"/>
                </a:solidFill>
                <a:latin typeface="Georgia" charset="0"/>
                <a:ea typeface="ヒラギノ角ゴ Pro W3" charset="-128"/>
                <a:cs typeface="ヒラギノ角ゴ Pro W3" charset="-128"/>
              </a:defRPr>
            </a:lvl1pPr>
          </a:lstStyle>
          <a:p>
            <a:pPr>
              <a:defRPr/>
            </a:pPr>
            <a:r>
              <a:rPr lang="en-US" dirty="0">
                <a:solidFill>
                  <a:prstClr val="white"/>
                </a:solidFill>
              </a:rPr>
              <a:t>DOCUMENT TYPE/STATUS</a:t>
            </a: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charset="0"/>
              </a:defRPr>
            </a:lvl1pPr>
          </a:lstStyle>
          <a:p>
            <a:pPr>
              <a:defRPr/>
            </a:pPr>
            <a:fld id="{54A3AC4E-EBAD-4905-9877-E3022EB44CE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082172037"/>
      </p:ext>
    </p:extLst>
  </p:cSld>
  <p:clrMap bg1="lt1" tx1="dk1" bg2="lt2" tx2="dk2" accent1="accent1" accent2="accent2" accent3="accent3" accent4="accent4" accent5="accent5" accent6="accent6" hlink="hlink" folHlink="folHlink"/>
  <p:sldLayoutIdLst>
    <p:sldLayoutId id="2147483736" r:id="rId1"/>
    <p:sldLayoutId id="2147483737" r:id="rId2"/>
  </p:sldLayoutIdLst>
  <p:timing>
    <p:tnLst>
      <p:par>
        <p:cTn id="1" dur="indefinite" restart="never" nodeType="tmRoot"/>
      </p:par>
    </p:tnLst>
  </p:timing>
  <p:hf hdr="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hyperlink" Target="http://www.va.gov/vso/index.cfm" TargetMode="Externa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hyperlink" Target="https://www.federalregister.gov/articles/2013/04/02/2013-07636/grants-for-transportation-of-veterans-in-highly-rural-areas" TargetMode="External"/><Relationship Id="rId2" Type="http://schemas.openxmlformats.org/officeDocument/2006/relationships/hyperlink" Target="mailto:Sylvester.Wallace2@va.gov" TargetMode="Externa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extBox 9"/>
          <p:cNvSpPr txBox="1">
            <a:spLocks noChangeArrowheads="1"/>
          </p:cNvSpPr>
          <p:nvPr/>
        </p:nvSpPr>
        <p:spPr bwMode="auto">
          <a:xfrm>
            <a:off x="1600200" y="2362200"/>
            <a:ext cx="6400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pPr eaLnBrk="1" hangingPunct="1"/>
            <a:r>
              <a:rPr lang="en-US" sz="3200" b="1" dirty="0" smtClean="0">
                <a:solidFill>
                  <a:srgbClr val="FFFFFF"/>
                </a:solidFill>
                <a:latin typeface="Calibri" pitchFamily="34" charset="0"/>
              </a:rPr>
              <a:t>Veterans Transportation Program</a:t>
            </a:r>
          </a:p>
          <a:p>
            <a:pPr eaLnBrk="1" hangingPunct="1"/>
            <a:endParaRPr lang="en-US" sz="3200" b="1" dirty="0" smtClean="0">
              <a:solidFill>
                <a:srgbClr val="FFFFFF"/>
              </a:solidFill>
              <a:latin typeface="Calibri" pitchFamily="34" charset="0"/>
            </a:endParaRPr>
          </a:p>
          <a:p>
            <a:pPr eaLnBrk="1" hangingPunct="1"/>
            <a:r>
              <a:rPr lang="en-US" sz="3200" b="1" dirty="0" smtClean="0">
                <a:solidFill>
                  <a:srgbClr val="FFFFFF"/>
                </a:solidFill>
                <a:latin typeface="Calibri" pitchFamily="34" charset="0"/>
              </a:rPr>
              <a:t>Grants for Transportation of Veterans in Highly Rural Areas</a:t>
            </a:r>
          </a:p>
          <a:p>
            <a:pPr eaLnBrk="1" hangingPunct="1"/>
            <a:endParaRPr lang="en-US" sz="3200" b="1" dirty="0">
              <a:solidFill>
                <a:srgbClr val="FFFFFF"/>
              </a:solidFill>
              <a:latin typeface="Calibri" pitchFamily="34" charset="0"/>
            </a:endParaRPr>
          </a:p>
          <a:p>
            <a:pPr eaLnBrk="1" hangingPunct="1"/>
            <a:endParaRPr lang="en-US" sz="3200" b="1" dirty="0" smtClean="0">
              <a:solidFill>
                <a:srgbClr val="FFFFFF"/>
              </a:solidFill>
              <a:latin typeface="Calibri" pitchFamily="34" charset="0"/>
            </a:endParaRPr>
          </a:p>
          <a:p>
            <a:pPr eaLnBrk="1" hangingPunct="1"/>
            <a:r>
              <a:rPr lang="en-US" sz="3200" b="1" dirty="0">
                <a:solidFill>
                  <a:srgbClr val="FFFFFF"/>
                </a:solidFill>
                <a:latin typeface="Calibri" pitchFamily="34" charset="0"/>
              </a:rPr>
              <a:t>Darren Wallace, LMSW, CGMS</a:t>
            </a:r>
          </a:p>
          <a:p>
            <a:pPr eaLnBrk="1" hangingPunct="1"/>
            <a:r>
              <a:rPr lang="en-US" sz="3200" b="1" dirty="0">
                <a:solidFill>
                  <a:srgbClr val="FFFFFF"/>
                </a:solidFill>
                <a:latin typeface="Calibri" pitchFamily="34" charset="0"/>
              </a:rPr>
              <a:t>National Coordinator</a:t>
            </a:r>
          </a:p>
          <a:p>
            <a:pPr eaLnBrk="1" hangingPunct="1"/>
            <a:endParaRPr lang="en-US" sz="3200" b="1" dirty="0" smtClean="0">
              <a:solidFill>
                <a:srgbClr val="FFFFFF"/>
              </a:solidFill>
              <a:latin typeface="Calibri" pitchFamily="34" charset="0"/>
            </a:endParaRPr>
          </a:p>
        </p:txBody>
      </p:sp>
    </p:spTree>
    <p:extLst>
      <p:ext uri="{BB962C8B-B14F-4D97-AF65-F5344CB8AC3E}">
        <p14:creationId xmlns:p14="http://schemas.microsoft.com/office/powerpoint/2010/main" val="2257045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GOALS</a:t>
            </a:r>
            <a:endParaRPr lang="en-US" dirty="0"/>
          </a:p>
        </p:txBody>
      </p:sp>
      <p:sp>
        <p:nvSpPr>
          <p:cNvPr id="3" name="Content Placeholder 2"/>
          <p:cNvSpPr>
            <a:spLocks noGrp="1"/>
          </p:cNvSpPr>
          <p:nvPr>
            <p:ph idx="1"/>
          </p:nvPr>
        </p:nvSpPr>
        <p:spPr/>
        <p:txBody>
          <a:bodyPr/>
          <a:lstStyle/>
          <a:p>
            <a:r>
              <a:rPr lang="en-US" dirty="0" smtClean="0"/>
              <a:t>Innovative approaches to transportation</a:t>
            </a:r>
          </a:p>
          <a:p>
            <a:r>
              <a:rPr lang="en-US" dirty="0" smtClean="0"/>
              <a:t>Focus:  Highly Rural Areas</a:t>
            </a:r>
          </a:p>
          <a:p>
            <a:r>
              <a:rPr lang="en-US" dirty="0" smtClean="0"/>
              <a:t>Increase access to transportation </a:t>
            </a:r>
          </a:p>
          <a:p>
            <a:r>
              <a:rPr lang="en-US" dirty="0" smtClean="0"/>
              <a:t>Improved medical care through transportation </a:t>
            </a:r>
          </a:p>
          <a:p>
            <a:r>
              <a:rPr lang="en-US" dirty="0" smtClean="0"/>
              <a:t>Leverage other innovative transportation approaches</a:t>
            </a:r>
          </a:p>
          <a:p>
            <a:r>
              <a:rPr lang="en-US" dirty="0" smtClean="0"/>
              <a:t>Improve community transportation partnerships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10</a:t>
            </a:fld>
            <a:endParaRPr lang="en-US" dirty="0"/>
          </a:p>
        </p:txBody>
      </p:sp>
    </p:spTree>
    <p:extLst>
      <p:ext uri="{BB962C8B-B14F-4D97-AF65-F5344CB8AC3E}">
        <p14:creationId xmlns:p14="http://schemas.microsoft.com/office/powerpoint/2010/main" val="43152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EXPECTATIONS</a:t>
            </a:r>
            <a:endParaRPr lang="en-US" dirty="0"/>
          </a:p>
        </p:txBody>
      </p:sp>
      <p:sp>
        <p:nvSpPr>
          <p:cNvPr id="3" name="Content Placeholder 2"/>
          <p:cNvSpPr>
            <a:spLocks noGrp="1"/>
          </p:cNvSpPr>
          <p:nvPr>
            <p:ph idx="1"/>
          </p:nvPr>
        </p:nvSpPr>
        <p:spPr/>
        <p:txBody>
          <a:bodyPr/>
          <a:lstStyle/>
          <a:p>
            <a:r>
              <a:rPr lang="en-US" dirty="0" smtClean="0"/>
              <a:t>Transportation innovation</a:t>
            </a:r>
          </a:p>
          <a:p>
            <a:r>
              <a:rPr lang="en-US" dirty="0" smtClean="0"/>
              <a:t>Increase access to care</a:t>
            </a:r>
          </a:p>
          <a:p>
            <a:r>
              <a:rPr lang="en-US" dirty="0" smtClean="0"/>
              <a:t>Operate in Highly Rural Areas</a:t>
            </a:r>
          </a:p>
          <a:p>
            <a:r>
              <a:rPr lang="en-US" dirty="0" smtClean="0"/>
              <a:t>Transportation options in connection with VA care</a:t>
            </a:r>
          </a:p>
          <a:p>
            <a:pPr marL="0" indent="0">
              <a:buNone/>
            </a:pP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11</a:t>
            </a:fld>
            <a:endParaRPr lang="en-US" dirty="0"/>
          </a:p>
        </p:txBody>
      </p:sp>
    </p:spTree>
    <p:extLst>
      <p:ext uri="{BB962C8B-B14F-4D97-AF65-F5344CB8AC3E}">
        <p14:creationId xmlns:p14="http://schemas.microsoft.com/office/powerpoint/2010/main" val="111467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EXPECTATIONS</a:t>
            </a:r>
            <a:endParaRPr lang="en-US" dirty="0"/>
          </a:p>
        </p:txBody>
      </p:sp>
      <p:sp>
        <p:nvSpPr>
          <p:cNvPr id="3" name="Content Placeholder 2"/>
          <p:cNvSpPr>
            <a:spLocks noGrp="1"/>
          </p:cNvSpPr>
          <p:nvPr>
            <p:ph idx="1"/>
          </p:nvPr>
        </p:nvSpPr>
        <p:spPr/>
        <p:txBody>
          <a:bodyPr/>
          <a:lstStyle/>
          <a:p>
            <a:r>
              <a:rPr lang="en-US" dirty="0"/>
              <a:t>Improve community linkages and relations</a:t>
            </a:r>
          </a:p>
          <a:p>
            <a:r>
              <a:rPr lang="en-US" dirty="0"/>
              <a:t>Adhere to all federal rules, laws and OMB decisions as it pertains to grants</a:t>
            </a:r>
          </a:p>
          <a:p>
            <a:r>
              <a:rPr lang="en-US" dirty="0"/>
              <a:t>Enhance Veterans transportation coordination</a:t>
            </a:r>
          </a:p>
          <a:p>
            <a:r>
              <a:rPr lang="en-US" dirty="0"/>
              <a:t>Adhere to reporting requirements</a:t>
            </a:r>
          </a:p>
          <a:p>
            <a:pPr marL="0" indent="0">
              <a:buNone/>
            </a:pPr>
            <a:endParaRPr lang="en-US" dirty="0"/>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4A83395E-A4F2-4231-9A32-3952C7113C43}" type="slidenum">
              <a:rPr lang="en-US" smtClean="0">
                <a:solidFill>
                  <a:prstClr val="white"/>
                </a:solidFill>
              </a:rPr>
              <a:pPr>
                <a:defRPr/>
              </a:pPr>
              <a:t>12</a:t>
            </a:fld>
            <a:endParaRPr lang="en-US" dirty="0">
              <a:solidFill>
                <a:prstClr val="white"/>
              </a:solidFill>
            </a:endParaRPr>
          </a:p>
        </p:txBody>
      </p:sp>
    </p:spTree>
    <p:extLst>
      <p:ext uri="{BB962C8B-B14F-4D97-AF65-F5344CB8AC3E}">
        <p14:creationId xmlns:p14="http://schemas.microsoft.com/office/powerpoint/2010/main" val="2337223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ELIGIBLE ENTITIES</a:t>
            </a:r>
            <a:endParaRPr lang="en-US" dirty="0"/>
          </a:p>
        </p:txBody>
      </p:sp>
      <p:sp>
        <p:nvSpPr>
          <p:cNvPr id="3" name="Content Placeholder 2"/>
          <p:cNvSpPr>
            <a:spLocks noGrp="1"/>
          </p:cNvSpPr>
          <p:nvPr>
            <p:ph idx="1"/>
          </p:nvPr>
        </p:nvSpPr>
        <p:spPr/>
        <p:txBody>
          <a:bodyPr/>
          <a:lstStyle/>
          <a:p>
            <a:pPr marL="0" indent="0">
              <a:buNone/>
            </a:pPr>
            <a:r>
              <a:rPr lang="en-US" dirty="0" smtClean="0"/>
              <a:t>1.  Veteran Service Organizations</a:t>
            </a:r>
          </a:p>
          <a:p>
            <a:pPr marL="457200" indent="-457200">
              <a:buNone/>
            </a:pPr>
            <a:r>
              <a:rPr lang="en-US" dirty="0" smtClean="0"/>
              <a:t>		Any organization recognized by the 	Secretary of Veterans Affairs for the 	representation of </a:t>
            </a:r>
            <a:r>
              <a:rPr lang="en-US" dirty="0"/>
              <a:t>V</a:t>
            </a:r>
            <a:r>
              <a:rPr lang="en-US" dirty="0" smtClean="0"/>
              <a:t>eterans under section 	5902 of title 38, USC</a:t>
            </a:r>
          </a:p>
          <a:p>
            <a:pPr marL="457200" indent="-457200">
              <a:buNone/>
            </a:pPr>
            <a:r>
              <a:rPr lang="en-US" dirty="0" smtClean="0"/>
              <a:t>2.   State Veteran Service Agencies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OF ORGANIZATIONS</a:t>
            </a:r>
            <a:endParaRPr lang="en-US" dirty="0"/>
          </a:p>
        </p:txBody>
      </p:sp>
      <p:sp>
        <p:nvSpPr>
          <p:cNvPr id="3" name="Content Placeholder 2"/>
          <p:cNvSpPr>
            <a:spLocks noGrp="1"/>
          </p:cNvSpPr>
          <p:nvPr>
            <p:ph idx="1"/>
          </p:nvPr>
        </p:nvSpPr>
        <p:spPr/>
        <p:txBody>
          <a:bodyPr/>
          <a:lstStyle/>
          <a:p>
            <a:pPr marL="0" indent="0">
              <a:buNone/>
            </a:pPr>
            <a:r>
              <a:rPr lang="en-US" dirty="0"/>
              <a:t>Listing of Congressionally chartered and other Veterans Service Organizations recognized by </a:t>
            </a:r>
            <a:r>
              <a:rPr lang="en-US" dirty="0" smtClean="0"/>
              <a:t>the Secretary </a:t>
            </a:r>
            <a:r>
              <a:rPr lang="en-US" dirty="0"/>
              <a:t>for the purpose of preparation, presentation, and prosecution of claims under laws administered </a:t>
            </a:r>
            <a:r>
              <a:rPr lang="en-US" dirty="0" smtClean="0"/>
              <a:t>by the </a:t>
            </a:r>
            <a:r>
              <a:rPr lang="en-US" dirty="0"/>
              <a:t>Department of Veterans Affairs, as provided in Section 5902 (formerly Section 3402) of Title 38, United</a:t>
            </a:r>
          </a:p>
          <a:p>
            <a:pPr marL="0" indent="0">
              <a:buNone/>
            </a:pPr>
            <a:r>
              <a:rPr lang="en-US" dirty="0"/>
              <a:t>States Code (U.S.C.) and Sub Section 14.628(a) and (c) of 38 C.F.R</a:t>
            </a:r>
            <a:r>
              <a:rPr lang="en-US" dirty="0" smtClean="0"/>
              <a:t>.</a:t>
            </a:r>
          </a:p>
          <a:p>
            <a:pPr marL="0" indent="0" algn="ctr">
              <a:buNone/>
            </a:pP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14</a:t>
            </a:fld>
            <a:endParaRPr lang="en-US" dirty="0"/>
          </a:p>
        </p:txBody>
      </p:sp>
    </p:spTree>
    <p:extLst>
      <p:ext uri="{BB962C8B-B14F-4D97-AF65-F5344CB8AC3E}">
        <p14:creationId xmlns:p14="http://schemas.microsoft.com/office/powerpoint/2010/main" val="229720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of Organizations</a:t>
            </a:r>
            <a:endParaRPr lang="en-US" dirty="0"/>
          </a:p>
        </p:txBody>
      </p:sp>
      <p:sp>
        <p:nvSpPr>
          <p:cNvPr id="3" name="Content Placeholder 2"/>
          <p:cNvSpPr>
            <a:spLocks noGrp="1"/>
          </p:cNvSpPr>
          <p:nvPr>
            <p:ph idx="1"/>
          </p:nvPr>
        </p:nvSpPr>
        <p:spPr/>
        <p:txBody>
          <a:bodyPr/>
          <a:lstStyle/>
          <a:p>
            <a:pPr marL="0" indent="0">
              <a:buNone/>
            </a:pPr>
            <a:r>
              <a:rPr lang="en-US" dirty="0" smtClean="0"/>
              <a:t>How to apply for your VSO to be recognized by the Department of Veterans Affairs:</a:t>
            </a:r>
          </a:p>
          <a:p>
            <a:pPr marL="0" indent="0">
              <a:buNone/>
            </a:pPr>
            <a:endParaRPr lang="en-US" dirty="0" smtClean="0"/>
          </a:p>
          <a:p>
            <a:r>
              <a:rPr lang="en-US" dirty="0" smtClean="0"/>
              <a:t>See </a:t>
            </a:r>
            <a:r>
              <a:rPr lang="en-US" dirty="0"/>
              <a:t>38 </a:t>
            </a:r>
            <a:r>
              <a:rPr lang="en-US" dirty="0" smtClean="0"/>
              <a:t>C.F.R. </a:t>
            </a:r>
            <a:r>
              <a:rPr lang="en-US" dirty="0"/>
              <a:t>Sub Section </a:t>
            </a:r>
            <a:r>
              <a:rPr lang="en-US" dirty="0" smtClean="0"/>
              <a:t>14.628</a:t>
            </a:r>
          </a:p>
          <a:p>
            <a:r>
              <a:rPr lang="en-US" dirty="0" smtClean="0"/>
              <a:t>Follow the CFR requirements</a:t>
            </a:r>
          </a:p>
          <a:p>
            <a:r>
              <a:rPr lang="en-US" dirty="0" smtClean="0"/>
              <a:t>Explains in detail what is required</a:t>
            </a:r>
          </a:p>
          <a:p>
            <a:r>
              <a:rPr lang="en-US" dirty="0" smtClean="0"/>
              <a:t>Mailed directly to the Secretary’s Office</a:t>
            </a:r>
            <a:endParaRPr lang="en-US" dirty="0"/>
          </a:p>
          <a:p>
            <a:endParaRPr lang="en-US" dirty="0"/>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4A83395E-A4F2-4231-9A32-3952C7113C43}" type="slidenum">
              <a:rPr lang="en-US" smtClean="0">
                <a:solidFill>
                  <a:prstClr val="white"/>
                </a:solidFill>
              </a:rPr>
              <a:pPr>
                <a:defRPr/>
              </a:pPr>
              <a:t>15</a:t>
            </a:fld>
            <a:endParaRPr lang="en-US" dirty="0">
              <a:solidFill>
                <a:prstClr val="white"/>
              </a:solidFill>
            </a:endParaRPr>
          </a:p>
        </p:txBody>
      </p:sp>
    </p:spTree>
    <p:extLst>
      <p:ext uri="{BB962C8B-B14F-4D97-AF65-F5344CB8AC3E}">
        <p14:creationId xmlns:p14="http://schemas.microsoft.com/office/powerpoint/2010/main" val="177036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OF ORGANIZATIONS</a:t>
            </a:r>
            <a:endParaRPr lang="en-US" dirty="0"/>
          </a:p>
        </p:txBody>
      </p:sp>
      <p:sp>
        <p:nvSpPr>
          <p:cNvPr id="3" name="Content Placeholder 2"/>
          <p:cNvSpPr>
            <a:spLocks noGrp="1"/>
          </p:cNvSpPr>
          <p:nvPr>
            <p:ph idx="1"/>
          </p:nvPr>
        </p:nvSpPr>
        <p:spPr/>
        <p:txBody>
          <a:bodyPr/>
          <a:lstStyle/>
          <a:p>
            <a:pPr marL="0" indent="0" algn="ctr">
              <a:buNone/>
            </a:pPr>
            <a:r>
              <a:rPr lang="en-US" dirty="0" smtClean="0"/>
              <a:t>A directory of organizations which includes Veterans and Military Service Organizations and State Directors of Veteran Affairs is published by the Office of The Secretary of Veterans Affairs.</a:t>
            </a:r>
          </a:p>
          <a:p>
            <a:pPr marL="0" indent="0" algn="ctr">
              <a:buNone/>
            </a:pPr>
            <a:endParaRPr lang="en-US" dirty="0"/>
          </a:p>
          <a:p>
            <a:pPr marL="0" indent="0" algn="ctr">
              <a:buNone/>
            </a:pPr>
            <a:r>
              <a:rPr lang="en-US" dirty="0" smtClean="0"/>
              <a:t>The directory can be found at:</a:t>
            </a:r>
          </a:p>
          <a:p>
            <a:pPr marL="0" indent="0" algn="ctr">
              <a:buNone/>
            </a:pPr>
            <a:endParaRPr lang="en-US" dirty="0" smtClean="0"/>
          </a:p>
          <a:p>
            <a:pPr marL="0" indent="0" algn="ctr">
              <a:buNone/>
            </a:pPr>
            <a:r>
              <a:rPr lang="en-US" dirty="0">
                <a:hlinkClick r:id="rId2"/>
              </a:rPr>
              <a:t>http://</a:t>
            </a:r>
            <a:r>
              <a:rPr lang="en-US" dirty="0" smtClean="0">
                <a:hlinkClick r:id="rId2"/>
              </a:rPr>
              <a:t>www.va.gov/vso/index.cfm</a:t>
            </a:r>
            <a:r>
              <a:rPr lang="en-US" dirty="0" smtClean="0"/>
              <a:t> </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16</a:t>
            </a:fld>
            <a:endParaRPr lang="en-US" dirty="0"/>
          </a:p>
        </p:txBody>
      </p:sp>
    </p:spTree>
    <p:extLst>
      <p:ext uri="{BB962C8B-B14F-4D97-AF65-F5344CB8AC3E}">
        <p14:creationId xmlns:p14="http://schemas.microsoft.com/office/powerpoint/2010/main" val="1319383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DEFINITIONS</a:t>
            </a:r>
            <a:endParaRPr lang="en-US" dirty="0"/>
          </a:p>
        </p:txBody>
      </p:sp>
      <p:sp>
        <p:nvSpPr>
          <p:cNvPr id="3" name="Content Placeholder 2"/>
          <p:cNvSpPr>
            <a:spLocks noGrp="1"/>
          </p:cNvSpPr>
          <p:nvPr>
            <p:ph idx="1"/>
          </p:nvPr>
        </p:nvSpPr>
        <p:spPr/>
        <p:txBody>
          <a:bodyPr/>
          <a:lstStyle/>
          <a:p>
            <a:r>
              <a:rPr lang="en-US" dirty="0" smtClean="0"/>
              <a:t>Census Tract Model: </a:t>
            </a:r>
          </a:p>
          <a:p>
            <a:pPr>
              <a:buNone/>
            </a:pPr>
            <a:r>
              <a:rPr lang="en-US" dirty="0" smtClean="0"/>
              <a:t>	Metropolitan is a population of 50,000 or more </a:t>
            </a:r>
          </a:p>
          <a:p>
            <a:pPr>
              <a:buNone/>
            </a:pPr>
            <a:r>
              <a:rPr lang="en-US" dirty="0" smtClean="0"/>
              <a:t>	Micropolitan (Urban Clusters is a population of 10,000 – 49,999)</a:t>
            </a:r>
          </a:p>
          <a:p>
            <a:pPr>
              <a:buNone/>
            </a:pPr>
            <a:r>
              <a:rPr lang="en-US" dirty="0" smtClean="0"/>
              <a:t>	Rural population 10,000 or less</a:t>
            </a:r>
          </a:p>
          <a:p>
            <a:pPr>
              <a:buNone/>
            </a:pP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RURAL DEFINITIONS</a:t>
            </a:r>
          </a:p>
        </p:txBody>
      </p:sp>
      <p:sp>
        <p:nvSpPr>
          <p:cNvPr id="3" name="Content Placeholder 2"/>
          <p:cNvSpPr>
            <a:spLocks noGrp="1"/>
          </p:cNvSpPr>
          <p:nvPr>
            <p:ph idx="1"/>
          </p:nvPr>
        </p:nvSpPr>
        <p:spPr/>
        <p:txBody>
          <a:bodyPr/>
          <a:lstStyle/>
          <a:p>
            <a:r>
              <a:rPr lang="en-US" dirty="0"/>
              <a:t>VHA Model: </a:t>
            </a:r>
          </a:p>
          <a:p>
            <a:pPr>
              <a:buNone/>
            </a:pPr>
            <a:r>
              <a:rPr lang="en-US" dirty="0"/>
              <a:t>	</a:t>
            </a:r>
            <a:r>
              <a:rPr lang="en-US" dirty="0" smtClean="0"/>
              <a:t>Urban-a population density of at least 1000 people per square mile</a:t>
            </a:r>
            <a:endParaRPr lang="en-US" dirty="0"/>
          </a:p>
          <a:p>
            <a:pPr>
              <a:buNone/>
            </a:pPr>
            <a:r>
              <a:rPr lang="en-US" dirty="0"/>
              <a:t>	</a:t>
            </a:r>
            <a:r>
              <a:rPr lang="en-US" u="sng" dirty="0"/>
              <a:t>Highly Rural-population less than 7 residents per square mile</a:t>
            </a:r>
          </a:p>
          <a:p>
            <a:pPr>
              <a:buNone/>
            </a:pPr>
            <a:r>
              <a:rPr lang="en-US" dirty="0"/>
              <a:t>	</a:t>
            </a:r>
            <a:r>
              <a:rPr lang="en-US" dirty="0" smtClean="0"/>
              <a:t>Rural-any non-urban or non-highly rural area</a:t>
            </a:r>
            <a:endParaRPr lang="en-US" dirty="0"/>
          </a:p>
          <a:p>
            <a:pPr marL="0" indent="0">
              <a:buNone/>
            </a:pPr>
            <a:endParaRPr lang="en-US" dirty="0"/>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4A83395E-A4F2-4231-9A32-3952C7113C43}" type="slidenum">
              <a:rPr lang="en-US" smtClean="0">
                <a:solidFill>
                  <a:prstClr val="white"/>
                </a:solidFill>
              </a:rPr>
              <a:pPr>
                <a:defRPr/>
              </a:pPr>
              <a:t>18</a:t>
            </a:fld>
            <a:endParaRPr lang="en-US" dirty="0">
              <a:solidFill>
                <a:prstClr val="white"/>
              </a:solidFill>
            </a:endParaRPr>
          </a:p>
        </p:txBody>
      </p:sp>
    </p:spTree>
    <p:extLst>
      <p:ext uri="{BB962C8B-B14F-4D97-AF65-F5344CB8AC3E}">
        <p14:creationId xmlns:p14="http://schemas.microsoft.com/office/powerpoint/2010/main" val="2642539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RURAL DEFINED</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In the case of an area, highly rural means that the area consists of a county or counties having a population of less than seven person per square mile.</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VETERANS TRANSPORTATION PROGRAM</a:t>
            </a:r>
          </a:p>
        </p:txBody>
      </p:sp>
      <p:sp>
        <p:nvSpPr>
          <p:cNvPr id="7" name="Content Placeholder 6"/>
          <p:cNvSpPr>
            <a:spLocks noGrp="1"/>
          </p:cNvSpPr>
          <p:nvPr>
            <p:ph idx="1"/>
          </p:nvPr>
        </p:nvSpPr>
        <p:spPr>
          <a:xfrm>
            <a:off x="457200" y="1524000"/>
            <a:ext cx="8229600" cy="4602163"/>
          </a:xfrm>
        </p:spPr>
        <p:txBody>
          <a:bodyPr/>
          <a:lstStyle/>
          <a:p>
            <a:pPr marL="0" indent="0">
              <a:buNone/>
            </a:pPr>
            <a:endParaRPr lang="en-US" dirty="0"/>
          </a:p>
        </p:txBody>
      </p:sp>
      <p:sp>
        <p:nvSpPr>
          <p:cNvPr id="4099" name="Date Placeholder 3"/>
          <p:cNvSpPr>
            <a:spLocks noGrp="1"/>
          </p:cNvSpPr>
          <p:nvPr>
            <p:ph type="dt" sz="half" idx="10"/>
          </p:nvPr>
        </p:nvSpPr>
        <p:spPr/>
        <p:txBody>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endParaRPr lang="en-US" dirty="0" smtClean="0"/>
          </a:p>
        </p:txBody>
      </p:sp>
      <p:sp>
        <p:nvSpPr>
          <p:cNvPr id="4100" name="Footer Placeholder 4"/>
          <p:cNvSpPr>
            <a:spLocks noGrp="1"/>
          </p:cNvSpPr>
          <p:nvPr>
            <p:ph type="ftr" sz="quarter" idx="11"/>
          </p:nvPr>
        </p:nvSpPr>
        <p:spPr/>
        <p:txBody>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endParaRPr lang="en-US" dirty="0" smtClean="0"/>
          </a:p>
        </p:txBody>
      </p:sp>
      <p:sp>
        <p:nvSpPr>
          <p:cNvPr id="4101" name="Slide Number Placeholder 5"/>
          <p:cNvSpPr>
            <a:spLocks noGrp="1"/>
          </p:cNvSpPr>
          <p:nvPr>
            <p:ph type="sldNum" sz="quarter" idx="12"/>
          </p:nvPr>
        </p:nvSpPr>
        <p:spPr/>
        <p:txBody>
          <a:bodyPr/>
          <a:lstStyle>
            <a:lvl1pPr eaLnBrk="0" hangingPunct="0">
              <a:defRPr>
                <a:solidFill>
                  <a:schemeClr val="tx1"/>
                </a:solidFill>
                <a:latin typeface="Arial" charset="0"/>
                <a:ea typeface="ヒラギノ角ゴ Pro W3" pitchFamily="1" charset="-128"/>
              </a:defRPr>
            </a:lvl1pPr>
            <a:lvl2pPr marL="742950" indent="-285750" eaLnBrk="0" hangingPunct="0">
              <a:defRPr>
                <a:solidFill>
                  <a:schemeClr val="tx1"/>
                </a:solidFill>
                <a:latin typeface="Arial" charset="0"/>
                <a:ea typeface="ヒラギノ角ゴ Pro W3" pitchFamily="1" charset="-128"/>
              </a:defRPr>
            </a:lvl2pPr>
            <a:lvl3pPr marL="1143000" indent="-228600" eaLnBrk="0" hangingPunct="0">
              <a:defRPr>
                <a:solidFill>
                  <a:schemeClr val="tx1"/>
                </a:solidFill>
                <a:latin typeface="Arial" charset="0"/>
                <a:ea typeface="ヒラギノ角ゴ Pro W3" pitchFamily="1" charset="-128"/>
              </a:defRPr>
            </a:lvl3pPr>
            <a:lvl4pPr marL="1600200" indent="-228600" eaLnBrk="0" hangingPunct="0">
              <a:defRPr>
                <a:solidFill>
                  <a:schemeClr val="tx1"/>
                </a:solidFill>
                <a:latin typeface="Arial" charset="0"/>
                <a:ea typeface="ヒラギノ角ゴ Pro W3" pitchFamily="1" charset="-128"/>
              </a:defRPr>
            </a:lvl4pPr>
            <a:lvl5pPr marL="2057400" indent="-228600" eaLnBrk="0" hangingPunct="0">
              <a:defRPr>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1" charset="-128"/>
              </a:defRPr>
            </a:lvl9pPr>
          </a:lstStyle>
          <a:p>
            <a:fld id="{CD591B9F-98EE-4BBF-8CD6-72F253427D8D}" type="slidenum">
              <a:rPr lang="en-US" smtClean="0"/>
              <a:pPr/>
              <a:t>2</a:t>
            </a:fld>
            <a:endParaRPr lang="en-US" dirty="0" smtClean="0"/>
          </a:p>
        </p:txBody>
      </p:sp>
      <p:grpSp>
        <p:nvGrpSpPr>
          <p:cNvPr id="4102" name="Group 14"/>
          <p:cNvGrpSpPr>
            <a:grpSpLocks/>
          </p:cNvGrpSpPr>
          <p:nvPr/>
        </p:nvGrpSpPr>
        <p:grpSpPr bwMode="auto">
          <a:xfrm>
            <a:off x="1981200" y="1676400"/>
            <a:ext cx="5181600" cy="4191000"/>
            <a:chOff x="2209800" y="1219200"/>
            <a:chExt cx="5029200" cy="4572000"/>
          </a:xfrm>
        </p:grpSpPr>
        <p:sp>
          <p:nvSpPr>
            <p:cNvPr id="13" name="Donut 12"/>
            <p:cNvSpPr/>
            <p:nvPr/>
          </p:nvSpPr>
          <p:spPr>
            <a:xfrm>
              <a:off x="2590380" y="1677068"/>
              <a:ext cx="4268040" cy="4114132"/>
            </a:xfrm>
            <a:prstGeom prst="donut">
              <a:avLst>
                <a:gd name="adj" fmla="val 5146"/>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black"/>
                </a:solidFill>
              </a:endParaRPr>
            </a:p>
          </p:txBody>
        </p:sp>
        <p:sp>
          <p:nvSpPr>
            <p:cNvPr id="14" name="Oval 13"/>
            <p:cNvSpPr/>
            <p:nvPr/>
          </p:nvSpPr>
          <p:spPr>
            <a:xfrm>
              <a:off x="4038741" y="1219200"/>
              <a:ext cx="1371320" cy="12198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prstClr val="white"/>
                  </a:solidFill>
                </a:rPr>
                <a:t>VTS </a:t>
              </a:r>
            </a:p>
          </p:txBody>
        </p:sp>
        <p:sp>
          <p:nvSpPr>
            <p:cNvPr id="15" name="Oval 14"/>
            <p:cNvSpPr/>
            <p:nvPr/>
          </p:nvSpPr>
          <p:spPr>
            <a:xfrm>
              <a:off x="2209800" y="3886200"/>
              <a:ext cx="1371320" cy="12198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prstClr val="white"/>
                  </a:solidFill>
                </a:rPr>
                <a:t>Highly Rural Grants</a:t>
              </a:r>
            </a:p>
            <a:p>
              <a:pPr algn="ctr">
                <a:defRPr/>
              </a:pPr>
              <a:r>
                <a:rPr lang="en-US" sz="1400" dirty="0">
                  <a:solidFill>
                    <a:prstClr val="white"/>
                  </a:solidFill>
                </a:rPr>
                <a:t>Sect. 307</a:t>
              </a:r>
            </a:p>
          </p:txBody>
        </p:sp>
        <p:sp>
          <p:nvSpPr>
            <p:cNvPr id="16" name="Oval 15"/>
            <p:cNvSpPr/>
            <p:nvPr/>
          </p:nvSpPr>
          <p:spPr>
            <a:xfrm>
              <a:off x="5867680" y="3886200"/>
              <a:ext cx="1371320" cy="121986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prstClr val="white"/>
                  </a:solidFill>
                </a:rPr>
                <a:t>Beneficiary Travel</a:t>
              </a:r>
            </a:p>
          </p:txBody>
        </p:sp>
      </p:grpSp>
      <p:pic>
        <p:nvPicPr>
          <p:cNvPr id="41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3144838"/>
            <a:ext cx="135096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552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WITH HIGHLY RURAL COUNTIES</a:t>
            </a:r>
            <a:endParaRPr lang="en-US" dirty="0"/>
          </a:p>
        </p:txBody>
      </p:sp>
      <p:sp>
        <p:nvSpPr>
          <p:cNvPr id="3" name="Content Placeholder 2"/>
          <p:cNvSpPr>
            <a:spLocks noGrp="1"/>
          </p:cNvSpPr>
          <p:nvPr>
            <p:ph idx="1"/>
          </p:nvPr>
        </p:nvSpPr>
        <p:spPr/>
        <p:txBody>
          <a:bodyPr/>
          <a:lstStyle/>
          <a:p>
            <a:pPr lvl="0"/>
            <a:endParaRPr lang="en-US" b="0" dirty="0" smtClean="0">
              <a:solidFill>
                <a:schemeClr val="tx1"/>
              </a:solidFill>
              <a:latin typeface="Calibri" pitchFamily="34" charset="0"/>
            </a:endParaRPr>
          </a:p>
          <a:p>
            <a:pPr lvl="0">
              <a:buNone/>
            </a:pPr>
            <a:endParaRPr lang="en-US" b="0" dirty="0" smtClean="0">
              <a:solidFill>
                <a:schemeClr val="tx1"/>
              </a:solidFill>
              <a:latin typeface="Calibri" pitchFamily="34" charset="0"/>
            </a:endParaRPr>
          </a:p>
          <a:p>
            <a:pPr lvl="0"/>
            <a:endParaRPr lang="en-US" b="0" dirty="0" smtClean="0">
              <a:solidFill>
                <a:schemeClr val="tx1"/>
              </a:solidFill>
              <a:latin typeface="Calibri" pitchFamily="34" charset="0"/>
            </a:endParaRPr>
          </a:p>
          <a:p>
            <a:pPr lvl="0">
              <a:buNone/>
            </a:pPr>
            <a:endParaRPr lang="en-US" b="0" dirty="0" smtClean="0">
              <a:solidFill>
                <a:schemeClr val="tx1"/>
              </a:solidFill>
              <a:latin typeface="Calibri" pitchFamily="34" charset="0"/>
            </a:endParaRPr>
          </a:p>
          <a:p>
            <a:pPr lvl="0">
              <a:buNone/>
            </a:pPr>
            <a:endParaRPr lang="en-US" b="0" dirty="0" smtClean="0">
              <a:solidFill>
                <a:schemeClr val="tx1"/>
              </a:solidFill>
              <a:latin typeface="Calibri" pitchFamily="34" charset="0"/>
            </a:endParaRPr>
          </a:p>
          <a:p>
            <a:pPr lvl="0">
              <a:buNone/>
            </a:pPr>
            <a:endParaRPr lang="en-US" b="0" dirty="0" smtClean="0">
              <a:solidFill>
                <a:schemeClr val="tx1"/>
              </a:solidFill>
              <a:latin typeface="Calibri" pitchFamily="34" charset="0"/>
            </a:endParaRPr>
          </a:p>
          <a:p>
            <a:pPr lvl="0">
              <a:buNone/>
            </a:pPr>
            <a:endParaRPr lang="en-US" b="0" dirty="0" smtClean="0">
              <a:solidFill>
                <a:schemeClr val="tx1"/>
              </a:solidFill>
              <a:latin typeface="Calibri" pitchFamily="34" charset="0"/>
            </a:endParaRPr>
          </a:p>
          <a:p>
            <a:pPr lvl="0">
              <a:buNone/>
            </a:pPr>
            <a:endParaRPr lang="en-US" b="0" dirty="0" smtClean="0">
              <a:solidFill>
                <a:schemeClr val="tx1"/>
              </a:solidFill>
              <a:latin typeface="Calibri" pitchFamily="34" charset="0"/>
            </a:endParaRPr>
          </a:p>
          <a:p>
            <a:pPr lvl="0">
              <a:buNone/>
            </a:pPr>
            <a:endParaRPr lang="en-US" b="0" dirty="0" smtClean="0">
              <a:solidFill>
                <a:schemeClr val="tx1"/>
              </a:solidFill>
              <a:latin typeface="Calibri" pitchFamily="34" charset="0"/>
            </a:endParaRPr>
          </a:p>
          <a:p>
            <a:pPr>
              <a:buNone/>
            </a:pP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27651946"/>
              </p:ext>
            </p:extLst>
          </p:nvPr>
        </p:nvGraphicFramePr>
        <p:xfrm>
          <a:off x="1905000" y="1981200"/>
          <a:ext cx="4953000" cy="3276600"/>
        </p:xfrm>
        <a:graphic>
          <a:graphicData uri="http://schemas.openxmlformats.org/drawingml/2006/table">
            <a:tbl>
              <a:tblPr firstRow="1" bandRow="1">
                <a:tableStyleId>{22838BEF-8BB2-4498-84A7-C5851F593DF1}</a:tableStyleId>
              </a:tblPr>
              <a:tblGrid>
                <a:gridCol w="990600"/>
                <a:gridCol w="990600"/>
                <a:gridCol w="990600"/>
                <a:gridCol w="990600"/>
                <a:gridCol w="990600"/>
              </a:tblGrid>
              <a:tr h="655320">
                <a:tc>
                  <a:txBody>
                    <a:bodyPr/>
                    <a:lstStyle/>
                    <a:p>
                      <a:r>
                        <a:rPr lang="en-US" b="0" dirty="0" smtClean="0"/>
                        <a:t>AK</a:t>
                      </a:r>
                      <a:endParaRPr lang="en-US" b="0" dirty="0"/>
                    </a:p>
                  </a:txBody>
                  <a:tcPr/>
                </a:tc>
                <a:tc>
                  <a:txBody>
                    <a:bodyPr/>
                    <a:lstStyle/>
                    <a:p>
                      <a:r>
                        <a:rPr lang="en-US" b="0" dirty="0" smtClean="0"/>
                        <a:t>AZ</a:t>
                      </a:r>
                      <a:endParaRPr lang="en-US" b="0" dirty="0"/>
                    </a:p>
                  </a:txBody>
                  <a:tcPr/>
                </a:tc>
                <a:tc>
                  <a:txBody>
                    <a:bodyPr/>
                    <a:lstStyle/>
                    <a:p>
                      <a:r>
                        <a:rPr lang="en-US" b="0" dirty="0" smtClean="0"/>
                        <a:t>CA</a:t>
                      </a:r>
                      <a:endParaRPr lang="en-US" b="0" dirty="0"/>
                    </a:p>
                  </a:txBody>
                  <a:tcPr/>
                </a:tc>
                <a:tc>
                  <a:txBody>
                    <a:bodyPr/>
                    <a:lstStyle/>
                    <a:p>
                      <a:r>
                        <a:rPr lang="en-US" b="0" dirty="0" smtClean="0"/>
                        <a:t>CO</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ID</a:t>
                      </a:r>
                    </a:p>
                  </a:txBody>
                  <a:tcPr/>
                </a:tc>
              </a:tr>
              <a:tr h="655320">
                <a:tc>
                  <a:txBody>
                    <a:bodyPr/>
                    <a:lstStyle/>
                    <a:p>
                      <a:r>
                        <a:rPr lang="en-US" dirty="0" smtClean="0"/>
                        <a:t>KS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a:t>
                      </a:r>
                    </a:p>
                  </a:txBody>
                  <a:tcPr/>
                </a:tc>
                <a:tc>
                  <a:txBody>
                    <a:bodyPr/>
                    <a:lstStyle/>
                    <a:p>
                      <a:r>
                        <a:rPr lang="en-US" dirty="0" smtClean="0"/>
                        <a:t>MI</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MN</a:t>
                      </a:r>
                    </a:p>
                  </a:txBody>
                  <a:tcPr/>
                </a:tc>
              </a:tr>
              <a:tr h="655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NM</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NV</a:t>
                      </a:r>
                    </a:p>
                  </a:txBody>
                  <a:tcPr/>
                </a:tc>
              </a:tr>
              <a:tr h="655320">
                <a:tc>
                  <a:txBody>
                    <a:bodyPr/>
                    <a:lstStyle/>
                    <a:p>
                      <a:r>
                        <a:rPr lang="en-US" dirty="0" smtClean="0"/>
                        <a:t>NY</a:t>
                      </a:r>
                      <a:endParaRPr lang="en-US" dirty="0"/>
                    </a:p>
                  </a:txBody>
                  <a:tcPr/>
                </a:tc>
                <a:tc>
                  <a:txBody>
                    <a:bodyPr/>
                    <a:lstStyle/>
                    <a:p>
                      <a:r>
                        <a:rPr lang="en-US" dirty="0" smtClean="0"/>
                        <a:t>OK</a:t>
                      </a:r>
                      <a:endParaRPr lang="en-US" dirty="0"/>
                    </a:p>
                  </a:txBody>
                  <a:tcPr/>
                </a:tc>
                <a:tc>
                  <a:txBody>
                    <a:bodyPr/>
                    <a:lstStyle/>
                    <a:p>
                      <a:r>
                        <a:rPr lang="en-US" dirty="0" smtClean="0"/>
                        <a:t>OR</a:t>
                      </a:r>
                      <a:endParaRPr lang="en-US" dirty="0"/>
                    </a:p>
                  </a:txBody>
                  <a:tcPr/>
                </a:tc>
                <a:tc>
                  <a:txBody>
                    <a:bodyPr/>
                    <a:lstStyle/>
                    <a:p>
                      <a:r>
                        <a:rPr lang="en-US" dirty="0" smtClean="0"/>
                        <a:t>SD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TX</a:t>
                      </a:r>
                    </a:p>
                  </a:txBody>
                  <a:tcPr/>
                </a:tc>
              </a:tr>
              <a:tr h="655320">
                <a:tc>
                  <a:txBody>
                    <a:bodyPr/>
                    <a:lstStyle/>
                    <a:p>
                      <a:r>
                        <a:rPr lang="en-US" dirty="0" smtClean="0"/>
                        <a:t>UT</a:t>
                      </a:r>
                      <a:endParaRPr lang="en-US" dirty="0"/>
                    </a:p>
                  </a:txBody>
                  <a:tcPr/>
                </a:tc>
                <a:tc>
                  <a:txBody>
                    <a:bodyPr/>
                    <a:lstStyle/>
                    <a:p>
                      <a:r>
                        <a:rPr lang="en-US" dirty="0" smtClean="0"/>
                        <a:t>VA</a:t>
                      </a:r>
                      <a:endParaRPr lang="en-US" dirty="0"/>
                    </a:p>
                  </a:txBody>
                  <a:tcPr/>
                </a:tc>
                <a:tc>
                  <a:txBody>
                    <a:bodyPr/>
                    <a:lstStyle/>
                    <a:p>
                      <a:r>
                        <a:rPr lang="en-US" dirty="0" smtClean="0"/>
                        <a:t>WA</a:t>
                      </a:r>
                      <a:endParaRPr lang="en-US" dirty="0"/>
                    </a:p>
                  </a:txBody>
                  <a:tcPr/>
                </a:tc>
                <a:tc>
                  <a:txBody>
                    <a:bodyPr/>
                    <a:lstStyle/>
                    <a:p>
                      <a:r>
                        <a:rPr lang="en-US" dirty="0" smtClean="0"/>
                        <a:t>WY</a:t>
                      </a:r>
                      <a:endParaRPr lang="en-US" dirty="0"/>
                    </a:p>
                  </a:txBody>
                  <a:tcPr/>
                </a:tc>
                <a:tc>
                  <a:txBody>
                    <a:bodyPr/>
                    <a:lstStyle/>
                    <a:p>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STATISTICS</a:t>
            </a:r>
            <a:endParaRPr lang="en-US" dirty="0"/>
          </a:p>
        </p:txBody>
      </p:sp>
      <p:sp>
        <p:nvSpPr>
          <p:cNvPr id="3" name="Content Placeholder 2"/>
          <p:cNvSpPr>
            <a:spLocks noGrp="1"/>
          </p:cNvSpPr>
          <p:nvPr>
            <p:ph idx="1"/>
          </p:nvPr>
        </p:nvSpPr>
        <p:spPr/>
        <p:txBody>
          <a:bodyPr/>
          <a:lstStyle/>
          <a:p>
            <a:pPr algn="ctr">
              <a:lnSpc>
                <a:spcPct val="200000"/>
              </a:lnSpc>
            </a:pPr>
            <a:r>
              <a:rPr lang="en-US" dirty="0" smtClean="0"/>
              <a:t>8,499,319 Veterans Enrolled</a:t>
            </a:r>
          </a:p>
          <a:p>
            <a:pPr algn="ctr">
              <a:lnSpc>
                <a:spcPct val="200000"/>
              </a:lnSpc>
            </a:pPr>
            <a:r>
              <a:rPr lang="en-US" dirty="0" smtClean="0"/>
              <a:t>Urban 4,932,160</a:t>
            </a:r>
          </a:p>
          <a:p>
            <a:pPr algn="ctr">
              <a:lnSpc>
                <a:spcPct val="200000"/>
              </a:lnSpc>
            </a:pPr>
            <a:r>
              <a:rPr lang="en-US" dirty="0" smtClean="0"/>
              <a:t>Rural 3,445,665</a:t>
            </a:r>
          </a:p>
          <a:p>
            <a:pPr algn="ctr">
              <a:lnSpc>
                <a:spcPct val="200000"/>
              </a:lnSpc>
            </a:pPr>
            <a:r>
              <a:rPr lang="en-US" dirty="0" smtClean="0"/>
              <a:t>Highly Rural 121,494</a:t>
            </a:r>
          </a:p>
          <a:p>
            <a:pPr marL="0" indent="0">
              <a:buNone/>
            </a:pPr>
            <a:r>
              <a:rPr lang="en-US" dirty="0" smtClean="0"/>
              <a:t>												     </a:t>
            </a:r>
            <a:r>
              <a:rPr lang="en-US" sz="2000" dirty="0" smtClean="0"/>
              <a:t>June FY 12</a:t>
            </a:r>
            <a:endParaRPr lang="en-US" sz="2000"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a:t>
            </a:r>
            <a:endParaRPr lang="en-US" dirty="0"/>
          </a:p>
        </p:txBody>
      </p:sp>
      <p:sp>
        <p:nvSpPr>
          <p:cNvPr id="3" name="Content Placeholder 2"/>
          <p:cNvSpPr>
            <a:spLocks noGrp="1"/>
          </p:cNvSpPr>
          <p:nvPr>
            <p:ph idx="1"/>
          </p:nvPr>
        </p:nvSpPr>
        <p:spPr/>
        <p:txBody>
          <a:bodyPr/>
          <a:lstStyle/>
          <a:p>
            <a:endParaRPr lang="en-US" dirty="0" smtClean="0"/>
          </a:p>
          <a:p>
            <a:r>
              <a:rPr lang="en-US" dirty="0"/>
              <a:t>Approximately $3 million is available each year under Grants for Transportation of Veterans in Highly Rural Areas to be funded under this notice.   The maximum allowable grant size is $50,000 per </a:t>
            </a:r>
            <a:r>
              <a:rPr lang="en-US" dirty="0" smtClean="0"/>
              <a:t>highly rural area.</a:t>
            </a: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A99E7A2B-2274-4BA7-BE67-8ADDB308BBA8}" type="slidenum">
              <a:rPr lang="en-US" smtClean="0"/>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GRANT FUNDS</a:t>
            </a:r>
            <a:endParaRPr lang="en-US" dirty="0"/>
          </a:p>
        </p:txBody>
      </p:sp>
      <p:sp>
        <p:nvSpPr>
          <p:cNvPr id="3" name="Content Placeholder 2"/>
          <p:cNvSpPr>
            <a:spLocks noGrp="1"/>
          </p:cNvSpPr>
          <p:nvPr>
            <p:ph idx="1"/>
          </p:nvPr>
        </p:nvSpPr>
        <p:spPr/>
        <p:txBody>
          <a:bodyPr/>
          <a:lstStyle/>
          <a:p>
            <a:r>
              <a:rPr lang="en-US" dirty="0" smtClean="0"/>
              <a:t>Assist veterans in highly rural areas to travel to Department of Veterans Affairs medical centers.</a:t>
            </a:r>
          </a:p>
          <a:p>
            <a:r>
              <a:rPr lang="en-US" dirty="0" smtClean="0"/>
              <a:t>Otherwise assist in providing transportation in connection with the provision of medical care to veterans in highly rural areas. </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VETERANS WILL NOT BE CHARGED</a:t>
            </a:r>
            <a:endParaRPr lang="en-US" dirty="0"/>
          </a:p>
        </p:txBody>
      </p:sp>
      <p:sp>
        <p:nvSpPr>
          <p:cNvPr id="3" name="Content Placeholder 2"/>
          <p:cNvSpPr>
            <a:spLocks noGrp="1"/>
          </p:cNvSpPr>
          <p:nvPr>
            <p:ph idx="1"/>
          </p:nvPr>
        </p:nvSpPr>
        <p:spPr/>
        <p:txBody>
          <a:bodyPr/>
          <a:lstStyle/>
          <a:p>
            <a:r>
              <a:rPr lang="en-US" dirty="0" smtClean="0"/>
              <a:t>Transportation services provided to veterans through utilization of a grant will be free of charge.</a:t>
            </a:r>
          </a:p>
          <a:p>
            <a:pPr lvl="2">
              <a:buNone/>
            </a:pPr>
            <a:r>
              <a:rPr lang="en-US" dirty="0" smtClean="0">
                <a:solidFill>
                  <a:schemeClr val="tx2">
                    <a:lumMod val="60000"/>
                    <a:lumOff val="40000"/>
                  </a:schemeClr>
                </a:solidFill>
              </a:rPr>
              <a:t>(Authority: Pub. L. 111-163, 38 U.S.C. 501)</a:t>
            </a:r>
            <a:endParaRPr lang="en-US" dirty="0">
              <a:solidFill>
                <a:schemeClr val="tx2">
                  <a:lumMod val="60000"/>
                  <a:lumOff val="40000"/>
                </a:schemeClr>
              </a:solidFill>
            </a:endParaRPr>
          </a:p>
        </p:txBody>
      </p:sp>
      <p:sp>
        <p:nvSpPr>
          <p:cNvPr id="4" name="Slide Number Placeholder 3"/>
          <p:cNvSpPr>
            <a:spLocks noGrp="1"/>
          </p:cNvSpPr>
          <p:nvPr>
            <p:ph type="sldNum" sz="quarter" idx="12"/>
          </p:nvPr>
        </p:nvSpPr>
        <p:spPr/>
        <p:txBody>
          <a:bodyPr/>
          <a:lstStyle/>
          <a:p>
            <a:fld id="{A99E7A2B-2274-4BA7-BE67-8ADDB308BBA8}" type="slidenum">
              <a:rPr lang="en-US" smtClean="0"/>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MATCHING FUNDS</a:t>
            </a:r>
            <a:endParaRPr lang="en-US" dirty="0"/>
          </a:p>
        </p:txBody>
      </p:sp>
      <p:sp>
        <p:nvSpPr>
          <p:cNvPr id="3" name="Content Placeholder 2"/>
          <p:cNvSpPr>
            <a:spLocks noGrp="1"/>
          </p:cNvSpPr>
          <p:nvPr>
            <p:ph idx="1"/>
          </p:nvPr>
        </p:nvSpPr>
        <p:spPr/>
        <p:txBody>
          <a:bodyPr/>
          <a:lstStyle/>
          <a:p>
            <a:r>
              <a:rPr lang="en-US" dirty="0" smtClean="0"/>
              <a:t>The recipient of a grant under Section 307 shall not be required to provide matching funds as a condition of receiving such grant.</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Grant Application Process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26</a:t>
            </a:fld>
            <a:endParaRPr lang="en-US" dirty="0"/>
          </a:p>
        </p:txBody>
      </p:sp>
    </p:spTree>
    <p:extLst>
      <p:ext uri="{BB962C8B-B14F-4D97-AF65-F5344CB8AC3E}">
        <p14:creationId xmlns:p14="http://schemas.microsoft.com/office/powerpoint/2010/main" val="161727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APPLICATION PROCESS</a:t>
            </a:r>
            <a:endParaRPr lang="en-US" dirty="0"/>
          </a:p>
        </p:txBody>
      </p:sp>
      <p:sp>
        <p:nvSpPr>
          <p:cNvPr id="3" name="Content Placeholder 2"/>
          <p:cNvSpPr>
            <a:spLocks noGrp="1"/>
          </p:cNvSpPr>
          <p:nvPr>
            <p:ph idx="1"/>
          </p:nvPr>
        </p:nvSpPr>
        <p:spPr/>
        <p:txBody>
          <a:bodyPr/>
          <a:lstStyle/>
          <a:p>
            <a:r>
              <a:rPr lang="en-US" dirty="0" smtClean="0"/>
              <a:t>Submit through www.grants.gov only</a:t>
            </a:r>
          </a:p>
          <a:p>
            <a:r>
              <a:rPr lang="en-US" dirty="0" smtClean="0"/>
              <a:t>When the Notice of Funding Availability (NOFA) is published</a:t>
            </a:r>
          </a:p>
          <a:p>
            <a:r>
              <a:rPr lang="en-US" dirty="0" smtClean="0"/>
              <a:t>Adhere to the guidelines in the NOFA and Final Rule</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27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FUNDING AVAILABILITY (NOFA)</a:t>
            </a:r>
            <a:endParaRPr lang="en-US" dirty="0"/>
          </a:p>
        </p:txBody>
      </p:sp>
      <p:sp>
        <p:nvSpPr>
          <p:cNvPr id="3" name="Content Placeholder 2"/>
          <p:cNvSpPr>
            <a:spLocks noGrp="1"/>
          </p:cNvSpPr>
          <p:nvPr>
            <p:ph idx="1"/>
          </p:nvPr>
        </p:nvSpPr>
        <p:spPr/>
        <p:txBody>
          <a:bodyPr/>
          <a:lstStyle/>
          <a:p>
            <a:pPr marL="0" indent="0">
              <a:buNone/>
            </a:pPr>
            <a:r>
              <a:rPr lang="en-US" dirty="0" smtClean="0"/>
              <a:t>When funds are available for grants, the NOFA will:</a:t>
            </a:r>
          </a:p>
          <a:p>
            <a:r>
              <a:rPr lang="en-US" dirty="0" smtClean="0"/>
              <a:t>Explain all grant application requirements</a:t>
            </a:r>
          </a:p>
          <a:p>
            <a:r>
              <a:rPr lang="en-US" dirty="0" smtClean="0">
                <a:hlinkClick r:id="rId2"/>
              </a:rPr>
              <a:t>www.grants.gov</a:t>
            </a:r>
            <a:endParaRPr lang="en-US" dirty="0" smtClean="0"/>
          </a:p>
          <a:p>
            <a:r>
              <a:rPr lang="en-US" dirty="0" smtClean="0"/>
              <a:t>Date, time and place for submitting completed grant applications</a:t>
            </a:r>
          </a:p>
        </p:txBody>
      </p:sp>
      <p:sp>
        <p:nvSpPr>
          <p:cNvPr id="4" name="Slide Number Placeholder 3"/>
          <p:cNvSpPr>
            <a:spLocks noGrp="1"/>
          </p:cNvSpPr>
          <p:nvPr>
            <p:ph type="sldNum" sz="quarter" idx="12"/>
          </p:nvPr>
        </p:nvSpPr>
        <p:spPr/>
        <p:txBody>
          <a:bodyPr/>
          <a:lstStyle/>
          <a:p>
            <a:fld id="{A99E7A2B-2274-4BA7-BE67-8ADDB308BBA8}" type="slidenum">
              <a:rPr lang="en-US" smtClean="0"/>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NOFA</a:t>
            </a:r>
            <a:endParaRPr lang="en-US" dirty="0"/>
          </a:p>
        </p:txBody>
      </p:sp>
      <p:sp>
        <p:nvSpPr>
          <p:cNvPr id="3" name="Content Placeholder 2"/>
          <p:cNvSpPr>
            <a:spLocks noGrp="1"/>
          </p:cNvSpPr>
          <p:nvPr>
            <p:ph idx="1"/>
          </p:nvPr>
        </p:nvSpPr>
        <p:spPr/>
        <p:txBody>
          <a:bodyPr/>
          <a:lstStyle/>
          <a:p>
            <a:r>
              <a:rPr lang="en-US" dirty="0"/>
              <a:t>List </a:t>
            </a:r>
            <a:r>
              <a:rPr lang="en-US" dirty="0" smtClean="0"/>
              <a:t>of the </a:t>
            </a:r>
            <a:r>
              <a:rPr lang="en-US" dirty="0"/>
              <a:t>counties that are highly rural</a:t>
            </a:r>
          </a:p>
          <a:p>
            <a:r>
              <a:rPr lang="en-US" dirty="0"/>
              <a:t>Explain the things that you need to know to apply for the grant</a:t>
            </a:r>
          </a:p>
          <a:p>
            <a:r>
              <a:rPr lang="en-US" dirty="0"/>
              <a:t>Explain the scoring and selection criteria of the grant</a:t>
            </a:r>
          </a:p>
          <a:p>
            <a:r>
              <a:rPr lang="en-US" dirty="0"/>
              <a:t>The length of term for the grant award</a:t>
            </a:r>
          </a:p>
          <a:p>
            <a:pPr marL="0" indent="0">
              <a:buNone/>
            </a:pPr>
            <a:endParaRPr lang="en-US" dirty="0"/>
          </a:p>
        </p:txBody>
      </p:sp>
      <p:sp>
        <p:nvSpPr>
          <p:cNvPr id="4" name="Date Placeholder 3"/>
          <p:cNvSpPr>
            <a:spLocks noGrp="1"/>
          </p:cNvSpPr>
          <p:nvPr>
            <p:ph type="dt" sz="half" idx="10"/>
          </p:nvPr>
        </p:nvSpPr>
        <p:spPr/>
        <p:txBody>
          <a:bodyPr/>
          <a:lstStyle/>
          <a:p>
            <a:pPr>
              <a:defRPr/>
            </a:pPr>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solidFill>
            </a:endParaRPr>
          </a:p>
        </p:txBody>
      </p:sp>
      <p:sp>
        <p:nvSpPr>
          <p:cNvPr id="6" name="Slide Number Placeholder 5"/>
          <p:cNvSpPr>
            <a:spLocks noGrp="1"/>
          </p:cNvSpPr>
          <p:nvPr>
            <p:ph type="sldNum" sz="quarter" idx="12"/>
          </p:nvPr>
        </p:nvSpPr>
        <p:spPr/>
        <p:txBody>
          <a:bodyPr/>
          <a:lstStyle/>
          <a:p>
            <a:pPr>
              <a:defRPr/>
            </a:pPr>
            <a:fld id="{4A83395E-A4F2-4231-9A32-3952C7113C43}" type="slidenum">
              <a:rPr lang="en-US" smtClean="0">
                <a:solidFill>
                  <a:prstClr val="white"/>
                </a:solidFill>
              </a:rPr>
              <a:pPr>
                <a:defRPr/>
              </a:pPr>
              <a:t>29</a:t>
            </a:fld>
            <a:endParaRPr lang="en-US" dirty="0">
              <a:solidFill>
                <a:prstClr val="white"/>
              </a:solidFill>
            </a:endParaRPr>
          </a:p>
        </p:txBody>
      </p:sp>
    </p:spTree>
    <p:extLst>
      <p:ext uri="{BB962C8B-B14F-4D97-AF65-F5344CB8AC3E}">
        <p14:creationId xmlns:p14="http://schemas.microsoft.com/office/powerpoint/2010/main" val="236684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lgn="ctr">
              <a:buNone/>
            </a:pPr>
            <a:endParaRPr lang="en-US" dirty="0"/>
          </a:p>
          <a:p>
            <a:pPr algn="ctr">
              <a:buClr>
                <a:srgbClr val="0070C0"/>
              </a:buClr>
              <a:buFont typeface="Wingdings" pitchFamily="2" charset="2"/>
              <a:buChar char="ü"/>
            </a:pPr>
            <a:r>
              <a:rPr lang="en-US" dirty="0" smtClean="0"/>
              <a:t>Welcome</a:t>
            </a:r>
          </a:p>
          <a:p>
            <a:pPr algn="ctr">
              <a:buClr>
                <a:srgbClr val="0070C0"/>
              </a:buClr>
              <a:buFont typeface="Wingdings" pitchFamily="2" charset="2"/>
              <a:buChar char="ü"/>
            </a:pPr>
            <a:r>
              <a:rPr lang="en-US" dirty="0" smtClean="0"/>
              <a:t>Program Purpose, Goals &amp; Expectations</a:t>
            </a:r>
          </a:p>
          <a:p>
            <a:pPr algn="ctr">
              <a:buClr>
                <a:srgbClr val="0070C0"/>
              </a:buClr>
              <a:buFont typeface="Wingdings" pitchFamily="2" charset="2"/>
              <a:buChar char="ü"/>
            </a:pPr>
            <a:r>
              <a:rPr lang="en-US" dirty="0" smtClean="0"/>
              <a:t>Grant Application</a:t>
            </a:r>
          </a:p>
          <a:p>
            <a:pPr algn="ctr">
              <a:buClr>
                <a:srgbClr val="0070C0"/>
              </a:buClr>
              <a:buFont typeface="Wingdings" pitchFamily="2" charset="2"/>
              <a:buChar char="ü"/>
            </a:pPr>
            <a:r>
              <a:rPr lang="en-US" dirty="0" smtClean="0"/>
              <a:t>Award Process</a:t>
            </a:r>
          </a:p>
          <a:p>
            <a:pPr algn="ctr">
              <a:buClr>
                <a:srgbClr val="0070C0"/>
              </a:buClr>
              <a:buFont typeface="Wingdings" pitchFamily="2" charset="2"/>
              <a:buChar char="ü"/>
            </a:pPr>
            <a:r>
              <a:rPr lang="en-US" dirty="0" smtClean="0"/>
              <a:t>Monitoring</a:t>
            </a:r>
          </a:p>
          <a:p>
            <a:pPr algn="ctr">
              <a:buClr>
                <a:srgbClr val="0070C0"/>
              </a:buClr>
              <a:buFont typeface="Wingdings" pitchFamily="2" charset="2"/>
              <a:buChar char="ü"/>
            </a:pPr>
            <a:r>
              <a:rPr lang="en-US" dirty="0"/>
              <a:t>Q</a:t>
            </a:r>
            <a:r>
              <a:rPr lang="en-US" dirty="0" smtClean="0"/>
              <a:t>uestions</a:t>
            </a:r>
          </a:p>
        </p:txBody>
      </p:sp>
      <p:sp>
        <p:nvSpPr>
          <p:cNvPr id="4" name="Slide Number Placeholder 3"/>
          <p:cNvSpPr>
            <a:spLocks noGrp="1"/>
          </p:cNvSpPr>
          <p:nvPr>
            <p:ph type="sldNum" sz="quarter" idx="12"/>
          </p:nvPr>
        </p:nvSpPr>
        <p:spPr/>
        <p:txBody>
          <a:bodyPr/>
          <a:lstStyle/>
          <a:p>
            <a:fld id="{A99E7A2B-2274-4BA7-BE67-8ADDB308BBA8}" type="slidenum">
              <a:rPr lang="en-US" smtClean="0"/>
              <a:pPr/>
              <a:t>3</a:t>
            </a:fld>
            <a:endParaRPr lang="en-US" dirty="0"/>
          </a:p>
        </p:txBody>
      </p:sp>
    </p:spTree>
    <p:extLst>
      <p:ext uri="{BB962C8B-B14F-4D97-AF65-F5344CB8AC3E}">
        <p14:creationId xmlns:p14="http://schemas.microsoft.com/office/powerpoint/2010/main" val="2444744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GRANT INFORAMTION</a:t>
            </a:r>
            <a:endParaRPr lang="en-US" dirty="0"/>
          </a:p>
        </p:txBody>
      </p:sp>
      <p:sp>
        <p:nvSpPr>
          <p:cNvPr id="3" name="Content Placeholder 2"/>
          <p:cNvSpPr>
            <a:spLocks noGrp="1"/>
          </p:cNvSpPr>
          <p:nvPr>
            <p:ph idx="1"/>
          </p:nvPr>
        </p:nvSpPr>
        <p:spPr/>
        <p:txBody>
          <a:bodyPr/>
          <a:lstStyle/>
          <a:p>
            <a:r>
              <a:rPr lang="en-US" dirty="0" smtClean="0"/>
              <a:t>Forms on </a:t>
            </a:r>
            <a:r>
              <a:rPr lang="en-US" dirty="0" smtClean="0">
                <a:hlinkClick r:id="rId2"/>
              </a:rPr>
              <a:t>www.grants.gov</a:t>
            </a:r>
            <a:endParaRPr lang="en-US" dirty="0" smtClean="0"/>
          </a:p>
          <a:p>
            <a:r>
              <a:rPr lang="en-US" dirty="0" smtClean="0"/>
              <a:t>How to apply for grants</a:t>
            </a:r>
          </a:p>
          <a:p>
            <a:r>
              <a:rPr lang="en-US" dirty="0" smtClean="0"/>
              <a:t>Registration in grants.gov</a:t>
            </a:r>
          </a:p>
          <a:p>
            <a:r>
              <a:rPr lang="en-US" dirty="0" smtClean="0"/>
              <a:t>Registration in the System of Award Management (SAM) formerly CCR</a:t>
            </a:r>
          </a:p>
          <a:p>
            <a:r>
              <a:rPr lang="en-US" dirty="0" smtClean="0"/>
              <a:t>DUNS &amp; Bradstreet (DUNS) number</a:t>
            </a:r>
          </a:p>
          <a:p>
            <a:pPr>
              <a:buNone/>
            </a:pP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30</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PRE-AWARD</a:t>
            </a:r>
            <a:endParaRPr lang="en-US" dirty="0"/>
          </a:p>
        </p:txBody>
      </p:sp>
      <p:sp>
        <p:nvSpPr>
          <p:cNvPr id="3" name="Content Placeholder 2"/>
          <p:cNvSpPr>
            <a:spLocks noGrp="1"/>
          </p:cNvSpPr>
          <p:nvPr>
            <p:ph idx="1"/>
          </p:nvPr>
        </p:nvSpPr>
        <p:spPr/>
        <p:txBody>
          <a:bodyPr/>
          <a:lstStyle/>
          <a:p>
            <a:r>
              <a:rPr lang="en-US" dirty="0" smtClean="0"/>
              <a:t>Conference call</a:t>
            </a:r>
          </a:p>
          <a:p>
            <a:r>
              <a:rPr lang="en-US" dirty="0" smtClean="0"/>
              <a:t>Grant agreement</a:t>
            </a:r>
          </a:p>
          <a:p>
            <a:r>
              <a:rPr lang="en-US" dirty="0" smtClean="0"/>
              <a:t>Performance expectations</a:t>
            </a:r>
          </a:p>
          <a:p>
            <a:r>
              <a:rPr lang="en-US" dirty="0" smtClean="0"/>
              <a:t>Reporting requirements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31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AWARD</a:t>
            </a:r>
            <a:endParaRPr lang="en-US" dirty="0"/>
          </a:p>
        </p:txBody>
      </p:sp>
      <p:sp>
        <p:nvSpPr>
          <p:cNvPr id="3" name="Content Placeholder 2"/>
          <p:cNvSpPr>
            <a:spLocks noGrp="1"/>
          </p:cNvSpPr>
          <p:nvPr>
            <p:ph idx="1"/>
          </p:nvPr>
        </p:nvSpPr>
        <p:spPr/>
        <p:txBody>
          <a:bodyPr/>
          <a:lstStyle/>
          <a:p>
            <a:r>
              <a:rPr lang="en-US" dirty="0"/>
              <a:t>C</a:t>
            </a:r>
            <a:r>
              <a:rPr lang="en-US" dirty="0" smtClean="0"/>
              <a:t>onference call</a:t>
            </a:r>
          </a:p>
          <a:p>
            <a:r>
              <a:rPr lang="en-US" dirty="0" smtClean="0"/>
              <a:t>Review of </a:t>
            </a:r>
            <a:r>
              <a:rPr lang="en-US" dirty="0"/>
              <a:t>g</a:t>
            </a:r>
            <a:r>
              <a:rPr lang="en-US" dirty="0" smtClean="0"/>
              <a:t>rant </a:t>
            </a:r>
            <a:r>
              <a:rPr lang="en-US" dirty="0"/>
              <a:t>a</a:t>
            </a:r>
            <a:r>
              <a:rPr lang="en-US" dirty="0" smtClean="0"/>
              <a:t>greement</a:t>
            </a:r>
          </a:p>
          <a:p>
            <a:r>
              <a:rPr lang="en-US" dirty="0" smtClean="0"/>
              <a:t>Performance reviews</a:t>
            </a:r>
          </a:p>
          <a:p>
            <a:r>
              <a:rPr lang="en-US" dirty="0" smtClean="0"/>
              <a:t>Documentation</a:t>
            </a:r>
          </a:p>
          <a:p>
            <a:r>
              <a:rPr lang="en-US" dirty="0" smtClean="0"/>
              <a:t>Satisfaction surveys</a:t>
            </a:r>
          </a:p>
          <a:p>
            <a:r>
              <a:rPr lang="en-US" dirty="0" smtClean="0"/>
              <a:t>Review reporting </a:t>
            </a:r>
            <a:r>
              <a:rPr lang="en-US" dirty="0"/>
              <a:t>r</a:t>
            </a:r>
            <a:r>
              <a:rPr lang="en-US" dirty="0" smtClean="0"/>
              <a:t>equirements</a:t>
            </a:r>
          </a:p>
          <a:p>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32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RENEWAL GRANT APPLICATION</a:t>
            </a:r>
            <a:endParaRPr lang="en-US" dirty="0"/>
          </a:p>
        </p:txBody>
      </p:sp>
      <p:sp>
        <p:nvSpPr>
          <p:cNvPr id="3" name="Content Placeholder 2"/>
          <p:cNvSpPr>
            <a:spLocks noGrp="1"/>
          </p:cNvSpPr>
          <p:nvPr>
            <p:ph idx="1"/>
          </p:nvPr>
        </p:nvSpPr>
        <p:spPr/>
        <p:txBody>
          <a:bodyPr/>
          <a:lstStyle/>
          <a:p>
            <a:r>
              <a:rPr lang="en-US" dirty="0" smtClean="0"/>
              <a:t>Grants will be for 1 year</a:t>
            </a:r>
          </a:p>
          <a:p>
            <a:r>
              <a:rPr lang="en-US" dirty="0" smtClean="0"/>
              <a:t>A new NOFA will be published for renewal grants</a:t>
            </a:r>
          </a:p>
          <a:p>
            <a:r>
              <a:rPr lang="en-US" dirty="0" smtClean="0"/>
              <a:t>Selection criteria</a:t>
            </a:r>
          </a:p>
          <a:p>
            <a:r>
              <a:rPr lang="en-US" dirty="0" smtClean="0"/>
              <a:t>Based on availability of funds</a:t>
            </a:r>
          </a:p>
          <a:p>
            <a:r>
              <a:rPr lang="en-US" dirty="0" smtClean="0"/>
              <a:t>Will include all requirements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TIMELINE</a:t>
            </a:r>
            <a:endParaRPr lang="en-US" dirty="0"/>
          </a:p>
        </p:txBody>
      </p:sp>
      <p:sp>
        <p:nvSpPr>
          <p:cNvPr id="3" name="Content Placeholder 2"/>
          <p:cNvSpPr>
            <a:spLocks noGrp="1"/>
          </p:cNvSpPr>
          <p:nvPr>
            <p:ph idx="1"/>
          </p:nvPr>
        </p:nvSpPr>
        <p:spPr/>
        <p:txBody>
          <a:bodyPr/>
          <a:lstStyle/>
          <a:p>
            <a:r>
              <a:rPr lang="en-US" dirty="0" smtClean="0"/>
              <a:t>NOFA release</a:t>
            </a:r>
          </a:p>
          <a:p>
            <a:r>
              <a:rPr lang="en-US" dirty="0" smtClean="0"/>
              <a:t>HRTG webinar</a:t>
            </a:r>
          </a:p>
          <a:p>
            <a:r>
              <a:rPr lang="en-US" dirty="0" smtClean="0"/>
              <a:t>NOFA opens the application process-60 Days</a:t>
            </a:r>
          </a:p>
          <a:p>
            <a:r>
              <a:rPr lang="en-US" dirty="0" smtClean="0"/>
              <a:t>Grants review committee-30 Days</a:t>
            </a:r>
          </a:p>
          <a:p>
            <a:r>
              <a:rPr lang="en-US" dirty="0" smtClean="0"/>
              <a:t>VA approval of selected applications-30-60 days</a:t>
            </a:r>
          </a:p>
          <a:p>
            <a:r>
              <a:rPr lang="en-US" dirty="0" smtClean="0"/>
              <a:t>Applicants will be notified</a:t>
            </a:r>
          </a:p>
          <a:p>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34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dirty="0" smtClean="0"/>
              <a:t/>
            </a:r>
            <a:br>
              <a:rPr lang="en-US" dirty="0" smtClean="0"/>
            </a:br>
            <a:r>
              <a:rPr lang="en-US" dirty="0" smtClean="0"/>
              <a:t>Darren Wallace</a:t>
            </a:r>
            <a:endParaRPr lang="en-US" dirty="0"/>
          </a:p>
        </p:txBody>
      </p:sp>
      <p:sp>
        <p:nvSpPr>
          <p:cNvPr id="3" name="Subtitle 2"/>
          <p:cNvSpPr>
            <a:spLocks noGrp="1"/>
          </p:cNvSpPr>
          <p:nvPr>
            <p:ph idx="1"/>
          </p:nvPr>
        </p:nvSpPr>
        <p:spPr/>
        <p:txBody>
          <a:bodyPr/>
          <a:lstStyle/>
          <a:p>
            <a:r>
              <a:rPr lang="en-US" dirty="0" smtClean="0">
                <a:hlinkClick r:id="rId2"/>
              </a:rPr>
              <a:t>HRTG@va.gov</a:t>
            </a:r>
            <a:endParaRPr lang="en-US" dirty="0" smtClean="0"/>
          </a:p>
          <a:p>
            <a:r>
              <a:rPr lang="en-US" dirty="0" smtClean="0"/>
              <a:t>(404) 528-5380</a:t>
            </a:r>
          </a:p>
          <a:p>
            <a:endParaRPr lang="en-US" dirty="0"/>
          </a:p>
          <a:p>
            <a:r>
              <a:rPr lang="en-US" dirty="0" smtClean="0"/>
              <a:t>Handouts can be downloaded directly from adobe connect</a:t>
            </a:r>
          </a:p>
          <a:p>
            <a:r>
              <a:rPr lang="en-US" dirty="0" smtClean="0"/>
              <a:t>Link to HRTG Final Rule:  </a:t>
            </a:r>
            <a:r>
              <a:rPr lang="en-US" sz="1800" u="sng" dirty="0">
                <a:hlinkClick r:id="rId3"/>
              </a:rPr>
              <a:t>https://www.federalregister.gov/articles/2013/04/02/2013-07636/grants-for-transportation-of-veterans-in-highly-rural-areas</a:t>
            </a:r>
            <a:r>
              <a:rPr lang="en-US" sz="1800" dirty="0"/>
              <a:t>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smtClean="0"/>
              <a:t>David Riley, LCSW</a:t>
            </a:r>
          </a:p>
          <a:p>
            <a:pPr marL="0" indent="0" algn="ctr">
              <a:buNone/>
            </a:pPr>
            <a:r>
              <a:rPr lang="en-US" dirty="0" smtClean="0"/>
              <a:t>Director</a:t>
            </a:r>
          </a:p>
          <a:p>
            <a:pPr marL="0" indent="0" algn="ctr">
              <a:buNone/>
            </a:pPr>
            <a:r>
              <a:rPr lang="en-US" dirty="0" smtClean="0"/>
              <a:t>Department of Veterans Affairs</a:t>
            </a:r>
          </a:p>
          <a:p>
            <a:pPr marL="0" indent="0" algn="ctr">
              <a:buNone/>
            </a:pPr>
            <a:r>
              <a:rPr lang="en-US" dirty="0" smtClean="0"/>
              <a:t>Chief Business Office</a:t>
            </a:r>
          </a:p>
          <a:p>
            <a:pPr marL="0" indent="0" algn="ctr">
              <a:buNone/>
            </a:pPr>
            <a:r>
              <a:rPr lang="en-US" dirty="0" smtClean="0"/>
              <a:t>Veterans Transportation Program</a:t>
            </a:r>
          </a:p>
          <a:p>
            <a:pPr marL="0" indent="0" algn="ctr">
              <a:buNone/>
            </a:pP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4</a:t>
            </a:fld>
            <a:endParaRPr lang="en-US" dirty="0"/>
          </a:p>
        </p:txBody>
      </p:sp>
    </p:spTree>
    <p:extLst>
      <p:ext uri="{BB962C8B-B14F-4D97-AF65-F5344CB8AC3E}">
        <p14:creationId xmlns:p14="http://schemas.microsoft.com/office/powerpoint/2010/main" val="371232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HIGHLY RURAL TRANSPORTATION GRANTS</a:t>
            </a:r>
            <a:endParaRPr lang="en-US" dirty="0"/>
          </a:p>
        </p:txBody>
      </p:sp>
      <p:sp>
        <p:nvSpPr>
          <p:cNvPr id="3" name="Content Placeholder 2"/>
          <p:cNvSpPr>
            <a:spLocks noGrp="1"/>
          </p:cNvSpPr>
          <p:nvPr>
            <p:ph idx="1"/>
          </p:nvPr>
        </p:nvSpPr>
        <p:spPr/>
        <p:txBody>
          <a:bodyPr/>
          <a:lstStyle/>
          <a:p>
            <a:r>
              <a:rPr lang="en-US" sz="2800" dirty="0" smtClean="0"/>
              <a:t>The Department of Veterans Affairs (VA) has  established a program to provide grants to Veteran Service Organizations and State Veteran Service Agencies to assist veterans in highly rural areas through innovative transportation services to travel to Department of Veterans Affairs medical centers The program is authorized by section 307 of the Caregivers and Veterans Omnibus Health Services Act of 2010, Pub. L. 111-163.</a:t>
            </a:r>
            <a:endParaRPr lang="en-US" sz="2800"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5</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pPr marL="0" indent="0" algn="ctr">
              <a:buNone/>
            </a:pPr>
            <a:endParaRPr lang="en-US" dirty="0" smtClean="0"/>
          </a:p>
          <a:p>
            <a:pPr marL="0" indent="0" algn="ctr">
              <a:buNone/>
            </a:pPr>
            <a:r>
              <a:rPr lang="en-US" dirty="0" smtClean="0"/>
              <a:t>Program Purpose &amp; Expectations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6</a:t>
            </a:fld>
            <a:endParaRPr lang="en-US" dirty="0"/>
          </a:p>
        </p:txBody>
      </p:sp>
    </p:spTree>
    <p:extLst>
      <p:ext uri="{BB962C8B-B14F-4D97-AF65-F5344CB8AC3E}">
        <p14:creationId xmlns:p14="http://schemas.microsoft.com/office/powerpoint/2010/main" val="4469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br>
              <a:rPr lang="en-US" dirty="0" smtClean="0"/>
            </a:br>
            <a:r>
              <a:rPr lang="en-US" dirty="0" smtClean="0"/>
              <a:t> </a:t>
            </a:r>
            <a:r>
              <a:rPr lang="en-US" i="1" dirty="0" smtClean="0"/>
              <a:t/>
            </a:r>
            <a:br>
              <a:rPr lang="en-US" i="1" dirty="0" smtClean="0"/>
            </a:br>
            <a:endParaRPr lang="en-US" dirty="0"/>
          </a:p>
        </p:txBody>
      </p:sp>
      <p:sp>
        <p:nvSpPr>
          <p:cNvPr id="3" name="Content Placeholder 2"/>
          <p:cNvSpPr>
            <a:spLocks noGrp="1"/>
          </p:cNvSpPr>
          <p:nvPr>
            <p:ph idx="1"/>
          </p:nvPr>
        </p:nvSpPr>
        <p:spPr/>
        <p:txBody>
          <a:bodyPr/>
          <a:lstStyle/>
          <a:p>
            <a:pPr>
              <a:buNone/>
            </a:pPr>
            <a:r>
              <a:rPr lang="en-US" dirty="0" smtClean="0"/>
              <a:t>	This program provides grants to eligible recipients to assist veterans in highly rural areas through </a:t>
            </a:r>
            <a:r>
              <a:rPr lang="en-US" u="sng" dirty="0" smtClean="0"/>
              <a:t>innovative transportation services </a:t>
            </a:r>
            <a:r>
              <a:rPr lang="en-US" dirty="0" smtClean="0"/>
              <a:t>to travel to the Department of Veterans Affairs medical centers and to non-VA authorized care.  (Authority: Pub. L. 111-163, 38 U.S.C. 501)</a:t>
            </a:r>
          </a:p>
          <a:p>
            <a:pPr marL="0" indent="0">
              <a:buNone/>
            </a:pP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r>
              <a:rPr lang="en-US" dirty="0" smtClean="0"/>
              <a:t>Section 307 of the 2010 Act clearly seeks to improve medical care access for veterans in highly rural areas.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BENEFITS</a:t>
            </a:r>
            <a:endParaRPr lang="en-US" dirty="0"/>
          </a:p>
        </p:txBody>
      </p:sp>
      <p:sp>
        <p:nvSpPr>
          <p:cNvPr id="3" name="Content Placeholder 2"/>
          <p:cNvSpPr>
            <a:spLocks noGrp="1"/>
          </p:cNvSpPr>
          <p:nvPr>
            <p:ph idx="1"/>
          </p:nvPr>
        </p:nvSpPr>
        <p:spPr/>
        <p:txBody>
          <a:bodyPr/>
          <a:lstStyle/>
          <a:p>
            <a:r>
              <a:rPr lang="en-US" dirty="0" smtClean="0"/>
              <a:t>Seeks to improve transportation access for those veterans who are in very remote areas.</a:t>
            </a:r>
          </a:p>
          <a:p>
            <a:r>
              <a:rPr lang="en-US" dirty="0" smtClean="0"/>
              <a:t>Improve veterans access to VA medical care</a:t>
            </a:r>
          </a:p>
          <a:p>
            <a:r>
              <a:rPr lang="en-US" dirty="0" smtClean="0"/>
              <a:t>Enhances transportation efforts from Veteran Service Organizations and State Veteran Service Agencies</a:t>
            </a:r>
          </a:p>
          <a:p>
            <a:r>
              <a:rPr lang="en-US" dirty="0" smtClean="0"/>
              <a:t>Seeks to enhance the coordination of transportation resources</a:t>
            </a:r>
            <a:endParaRPr lang="en-US" dirty="0"/>
          </a:p>
        </p:txBody>
      </p:sp>
      <p:sp>
        <p:nvSpPr>
          <p:cNvPr id="4" name="Slide Number Placeholder 3"/>
          <p:cNvSpPr>
            <a:spLocks noGrp="1"/>
          </p:cNvSpPr>
          <p:nvPr>
            <p:ph type="sldNum" sz="quarter" idx="12"/>
          </p:nvPr>
        </p:nvSpPr>
        <p:spPr/>
        <p:txBody>
          <a:bodyPr/>
          <a:lstStyle/>
          <a:p>
            <a:fld id="{A99E7A2B-2274-4BA7-BE67-8ADDB308BBA8}" type="slidenum">
              <a:rPr lang="en-US" smtClean="0"/>
              <a:pPr/>
              <a:t>9</a:t>
            </a:fld>
            <a:endParaRPr lang="en-US" dirty="0"/>
          </a:p>
        </p:txBody>
      </p:sp>
    </p:spTree>
    <p:extLst>
      <p:ext uri="{BB962C8B-B14F-4D97-AF65-F5344CB8AC3E}">
        <p14:creationId xmlns:p14="http://schemas.microsoft.com/office/powerpoint/2010/main" val="31770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072706 CBO New Approved Logo">
  <a:themeElements>
    <a:clrScheme name="072706 CBO New Approved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72706 CBO New Approved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072706 CBO New Approved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72706 CBO New Approved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72706 CBO New Approved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72706 CBO New Approved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72706 CBO New Approved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72706 CBO New Approved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72706 CBO New Approved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72706 CBO New Approved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72706 CBO New Approved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72706 CBO New Approved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72706 CBO New Approved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72706 CBO New Approved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10650</TotalTime>
  <Words>959</Words>
  <Application>Microsoft Office PowerPoint</Application>
  <PresentationFormat>On-screen Show (4:3)</PresentationFormat>
  <Paragraphs>234</Paragraphs>
  <Slides>35</Slides>
  <Notes>2</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2_Custom Design</vt:lpstr>
      <vt:lpstr>1_072706 CBO New Approved Logo</vt:lpstr>
      <vt:lpstr>1_Custom Design</vt:lpstr>
      <vt:lpstr>Custom Design</vt:lpstr>
      <vt:lpstr>2_Office Theme</vt:lpstr>
      <vt:lpstr>3_Office Theme</vt:lpstr>
      <vt:lpstr>PowerPoint Presentation</vt:lpstr>
      <vt:lpstr>VETERANS TRANSPORTATION PROGRAM</vt:lpstr>
      <vt:lpstr>AGENDA</vt:lpstr>
      <vt:lpstr>WELCOME</vt:lpstr>
      <vt:lpstr>HIGHLY RURAL TRANSPORTATION GRANTS</vt:lpstr>
      <vt:lpstr>PowerPoint Presentation</vt:lpstr>
      <vt:lpstr>PURPOSE   </vt:lpstr>
      <vt:lpstr>PURPOSE</vt:lpstr>
      <vt:lpstr>PROGRAM BENEFITS</vt:lpstr>
      <vt:lpstr>PROGRAM GOALS</vt:lpstr>
      <vt:lpstr>PROGRAM EXPECTATIONS</vt:lpstr>
      <vt:lpstr>PROGRAM EXPECTATIONS</vt:lpstr>
      <vt:lpstr>ELIGIBLE ENTITIES</vt:lpstr>
      <vt:lpstr>RECOGNITION OF ORGANIZATIONS</vt:lpstr>
      <vt:lpstr>Recognition of Organizations</vt:lpstr>
      <vt:lpstr>DIRECTORY OF ORGANIZATIONS</vt:lpstr>
      <vt:lpstr>RURAL DEFINITIONS</vt:lpstr>
      <vt:lpstr>RURAL DEFINITIONS</vt:lpstr>
      <vt:lpstr>HIGHLY RURAL DEFINED</vt:lpstr>
      <vt:lpstr>STATES WITH HIGHLY RURAL COUNTIES</vt:lpstr>
      <vt:lpstr>NATIONAL STATISTICS</vt:lpstr>
      <vt:lpstr>ALLOCATION</vt:lpstr>
      <vt:lpstr>USE OF GRANT FUNDS</vt:lpstr>
      <vt:lpstr>VETERANS WILL NOT BE CHARGED</vt:lpstr>
      <vt:lpstr>NO MATCHING FUNDS</vt:lpstr>
      <vt:lpstr>PowerPoint Presentation</vt:lpstr>
      <vt:lpstr>GRANT APPLICATION PROCESS</vt:lpstr>
      <vt:lpstr>NOTICE OF FUNDING AVAILABILITY (NOFA)</vt:lpstr>
      <vt:lpstr>NOFA</vt:lpstr>
      <vt:lpstr>STANDARD GRANT INFORAMTION</vt:lpstr>
      <vt:lpstr>PRE-AWARD</vt:lpstr>
      <vt:lpstr>POST AWARD</vt:lpstr>
      <vt:lpstr>RENEWAL GRANT APPLICATION</vt:lpstr>
      <vt:lpstr>PROGRAM TIMELINE</vt:lpstr>
      <vt:lpstr>QUESTIONS?  Darren Wallace</vt:lpstr>
    </vt:vector>
  </TitlesOfParts>
  <Company>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Health Administration Chief Business Office Performance Metrics Analysis Proposed Fiscal Year 2007 Metrics Panel</dc:title>
  <dc:creator>vacohayesc1</dc:creator>
  <cp:lastModifiedBy>McLaurin, Darren</cp:lastModifiedBy>
  <cp:revision>403</cp:revision>
  <dcterms:created xsi:type="dcterms:W3CDTF">2009-01-02T21:45:32Z</dcterms:created>
  <dcterms:modified xsi:type="dcterms:W3CDTF">2015-01-13T15:06:11Z</dcterms:modified>
</cp:coreProperties>
</file>