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5"/>
  </p:sldMasterIdLst>
  <p:notesMasterIdLst>
    <p:notesMasterId r:id="rId16"/>
  </p:notesMasterIdLst>
  <p:handoutMasterIdLst>
    <p:handoutMasterId r:id="rId17"/>
  </p:handoutMasterIdLst>
  <p:sldIdLst>
    <p:sldId id="269" r:id="rId6"/>
    <p:sldId id="276" r:id="rId7"/>
    <p:sldId id="280" r:id="rId8"/>
    <p:sldId id="278" r:id="rId9"/>
    <p:sldId id="279" r:id="rId10"/>
    <p:sldId id="271" r:id="rId11"/>
    <p:sldId id="274" r:id="rId12"/>
    <p:sldId id="273" r:id="rId13"/>
    <p:sldId id="281" r:id="rId14"/>
    <p:sldId id="272" r:id="rId1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5" autoAdjust="0"/>
    <p:restoredTop sz="94660"/>
  </p:normalViewPr>
  <p:slideViewPr>
    <p:cSldViewPr snapToGrid="0" snapToObjects="1">
      <p:cViewPr>
        <p:scale>
          <a:sx n="90" d="100"/>
          <a:sy n="90" d="100"/>
        </p:scale>
        <p:origin x="-510" y="-264"/>
      </p:cViewPr>
      <p:guideLst>
        <p:guide orient="horz" pos="215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84A682B-60B7-244F-AF8C-16AA5F067F6C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B285591-F2ED-7B4B-AAEB-54F8DF9914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9291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2C0177D-0B34-354A-A985-A7708375935C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FD3E557-29CA-2942-B5B0-BBAE067F57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1619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3E557-29CA-2942-B5B0-BBAE067F5736}" type="slidenum">
              <a:rPr lang="en-US" smtClean="0"/>
              <a:pPr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543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ver93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338880" y="1586843"/>
            <a:ext cx="7772400" cy="730127"/>
          </a:xfrm>
        </p:spPr>
        <p:txBody>
          <a:bodyPr anchor="b" anchorCtr="0">
            <a:normAutofit/>
          </a:bodyPr>
          <a:lstStyle>
            <a:lvl1pPr algn="l">
              <a:defRPr sz="2000" b="1"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357696" y="2413135"/>
            <a:ext cx="7753584" cy="914813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023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7D237-6C0D-5549-BE11-2040A22CBC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573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650"/>
            <a:ext cx="8229600" cy="419051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7D237-6C0D-5549-BE11-2040A22CBC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87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59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59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6225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3322"/>
            <a:ext cx="4038600" cy="420284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3322"/>
            <a:ext cx="4038600" cy="420284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D237-6C0D-5549-BE11-2040A22CBC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298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2377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72139"/>
            <a:ext cx="4040188" cy="370605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32377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72139"/>
            <a:ext cx="4041775" cy="370605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D237-6C0D-5549-BE11-2040A22CBC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33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D237-6C0D-5549-BE11-2040A22CBC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173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D237-6C0D-5549-BE11-2040A22CBC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254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997295"/>
            <a:ext cx="5111750" cy="412886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97296"/>
            <a:ext cx="3008313" cy="4128866"/>
          </a:xfrm>
          <a:solidFill>
            <a:srgbClr val="FFFFFF"/>
          </a:solidFill>
          <a:ln>
            <a:solidFill>
              <a:srgbClr val="BFBFBF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D237-6C0D-5549-BE11-2040A22CBC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150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391824"/>
            <a:ext cx="5486400" cy="27240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682602"/>
            <a:ext cx="5486400" cy="6135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D237-6C0D-5549-BE11-2040A22CBC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674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ground interior.pdf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11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49348"/>
            <a:ext cx="8229600" cy="4276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3351" y="6249857"/>
            <a:ext cx="490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</a:lstStyle>
          <a:p>
            <a:fld id="{9B27D237-6C0D-5549-BE11-2040A22CBC7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457200" y="6284494"/>
            <a:ext cx="43110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pc="100" dirty="0" smtClean="0">
                <a:solidFill>
                  <a:schemeClr val="bg1">
                    <a:lumMod val="65000"/>
                  </a:schemeClr>
                </a:solidFill>
              </a:rPr>
              <a:t>VETERANS HEALTH</a:t>
            </a:r>
            <a:r>
              <a:rPr lang="en-US" sz="1200" spc="100" baseline="0" dirty="0" smtClean="0">
                <a:solidFill>
                  <a:schemeClr val="bg1">
                    <a:lumMod val="65000"/>
                  </a:schemeClr>
                </a:solidFill>
              </a:rPr>
              <a:t> ADMINISTRATION</a:t>
            </a:r>
            <a:endParaRPr lang="en-US" sz="1200" spc="1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106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bg1"/>
          </a:solidFill>
          <a:latin typeface="Georgia"/>
          <a:ea typeface="+mj-ea"/>
          <a:cs typeface="Georg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Georg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Georg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Georg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200" kern="1200">
          <a:solidFill>
            <a:schemeClr val="tx1"/>
          </a:solidFill>
          <a:latin typeface="+mn-lt"/>
          <a:ea typeface="+mn-ea"/>
          <a:cs typeface="Georg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200" kern="1200">
          <a:solidFill>
            <a:schemeClr val="tx1"/>
          </a:solidFill>
          <a:latin typeface="Georgia"/>
          <a:ea typeface="+mn-ea"/>
          <a:cs typeface="Georg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a.oka@va.gov" TargetMode="External"/><Relationship Id="rId2" Type="http://schemas.openxmlformats.org/officeDocument/2006/relationships/hyperlink" Target="mailto:beverly.priefer@va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a.gov/NURSING/nursingresearch.as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38880" y="1397479"/>
            <a:ext cx="8391052" cy="1449238"/>
          </a:xfrm>
        </p:spPr>
        <p:txBody>
          <a:bodyPr>
            <a:noAutofit/>
          </a:bodyPr>
          <a:lstStyle/>
          <a:p>
            <a:r>
              <a:rPr lang="en-US" sz="4800" dirty="0" smtClean="0"/>
              <a:t>Research Mentorship: </a:t>
            </a:r>
            <a:br>
              <a:rPr lang="en-US" sz="4800" dirty="0" smtClean="0"/>
            </a:br>
            <a:r>
              <a:rPr lang="en-US" sz="3600" dirty="0" smtClean="0"/>
              <a:t>Roles &amp; Activities for Mentors / Mentees </a:t>
            </a:r>
            <a:endParaRPr lang="en-US" sz="36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64228" y="3327535"/>
            <a:ext cx="7753584" cy="914813"/>
          </a:xfrm>
        </p:spPr>
        <p:txBody>
          <a:bodyPr/>
          <a:lstStyle/>
          <a:p>
            <a:r>
              <a:rPr lang="en-US" sz="2400" b="1" dirty="0">
                <a:solidFill>
                  <a:schemeClr val="bg1"/>
                </a:solidFill>
              </a:rPr>
              <a:t>Nursing Research Field Advisory Committee</a:t>
            </a:r>
          </a:p>
          <a:p>
            <a:r>
              <a:rPr lang="en-US" sz="2400" b="1" dirty="0"/>
              <a:t>Office of Nursing Services</a:t>
            </a:r>
            <a:endParaRPr lang="en-US" sz="24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806906" y="5442012"/>
            <a:ext cx="857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85000"/>
                  </a:schemeClr>
                </a:solidFill>
              </a:rPr>
              <a:t>12 15 14</a:t>
            </a:r>
            <a:endParaRPr lang="en-US" sz="12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54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VHA ONS </a:t>
            </a:r>
            <a:r>
              <a:rPr lang="en-US" sz="3200" b="1" dirty="0"/>
              <a:t>Points of Contact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2600" b="1" dirty="0"/>
              <a:t>Beverly Priefer, PhD, RN</a:t>
            </a:r>
          </a:p>
          <a:p>
            <a:pPr lvl="1">
              <a:spcAft>
                <a:spcPts val="1200"/>
              </a:spcAft>
            </a:pPr>
            <a:r>
              <a:rPr lang="en-US" sz="2400" dirty="0" smtClean="0"/>
              <a:t>Acting Director</a:t>
            </a:r>
            <a:r>
              <a:rPr lang="en-US" sz="2400" dirty="0"/>
              <a:t>, Research and Evidence-Based </a:t>
            </a:r>
            <a:r>
              <a:rPr lang="en-US" sz="2400" dirty="0" smtClean="0"/>
              <a:t>Practice</a:t>
            </a:r>
          </a:p>
          <a:p>
            <a:pPr lvl="1">
              <a:spcAft>
                <a:spcPts val="1200"/>
              </a:spcAft>
            </a:pPr>
            <a:r>
              <a:rPr lang="en-US" sz="2400" dirty="0" smtClean="0">
                <a:hlinkClick r:id="rId2"/>
              </a:rPr>
              <a:t>beverly.priefer@va.gov</a:t>
            </a:r>
            <a:r>
              <a:rPr lang="en-US" sz="2400" dirty="0" smtClean="0"/>
              <a:t> </a:t>
            </a:r>
            <a:endParaRPr lang="en-US" sz="2400" dirty="0"/>
          </a:p>
          <a:p>
            <a:pPr>
              <a:spcAft>
                <a:spcPts val="1200"/>
              </a:spcAft>
            </a:pPr>
            <a:r>
              <a:rPr lang="en-US" sz="2600" b="1" dirty="0" smtClean="0"/>
              <a:t>Robert Oka, PhD, RNP</a:t>
            </a:r>
          </a:p>
          <a:p>
            <a:pPr lvl="1">
              <a:spcAft>
                <a:spcPts val="1200"/>
              </a:spcAft>
            </a:pPr>
            <a:r>
              <a:rPr lang="en-US" sz="2400" dirty="0" smtClean="0"/>
              <a:t>Acting Associate Director, Research &amp; Evidence-Based Practice</a:t>
            </a:r>
          </a:p>
          <a:p>
            <a:pPr lvl="1">
              <a:spcAft>
                <a:spcPts val="1200"/>
              </a:spcAft>
            </a:pPr>
            <a:r>
              <a:rPr lang="en-US" sz="2400" dirty="0"/>
              <a:t> </a:t>
            </a:r>
            <a:r>
              <a:rPr lang="en-US" sz="2400" dirty="0" smtClean="0">
                <a:hlinkClick r:id="rId3"/>
              </a:rPr>
              <a:t>roberta.oka@va.gov</a:t>
            </a:r>
            <a:r>
              <a:rPr lang="en-US" sz="2400" dirty="0" smtClean="0"/>
              <a:t> </a:t>
            </a:r>
            <a:endParaRPr lang="en-US" sz="2400" dirty="0"/>
          </a:p>
          <a:p>
            <a:pPr marL="0" indent="0">
              <a:buNone/>
            </a:pPr>
            <a:endParaRPr lang="en-US" sz="2600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7D237-6C0D-5549-BE11-2040A22CBC7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72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b="1" dirty="0"/>
              <a:t>Mentors are…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19806"/>
            <a:ext cx="2165230" cy="3528572"/>
          </a:xfrm>
        </p:spPr>
        <p:txBody>
          <a:bodyPr>
            <a:normAutofit/>
          </a:bodyPr>
          <a:lstStyle/>
          <a:p>
            <a:r>
              <a:rPr lang="en-US" altLang="en-US" sz="2600" b="1" dirty="0" smtClean="0"/>
              <a:t>Advisors</a:t>
            </a:r>
          </a:p>
          <a:p>
            <a:endParaRPr lang="en-US" altLang="en-US" sz="2600" b="1" dirty="0" smtClean="0"/>
          </a:p>
          <a:p>
            <a:pPr>
              <a:spcBef>
                <a:spcPts val="0"/>
              </a:spcBef>
            </a:pPr>
            <a:r>
              <a:rPr lang="en-US" altLang="en-US" sz="2600" b="1" dirty="0"/>
              <a:t>Supporters	</a:t>
            </a:r>
            <a:endParaRPr lang="en-US" altLang="en-US" sz="2600" b="1" dirty="0" smtClean="0"/>
          </a:p>
          <a:p>
            <a:r>
              <a:rPr lang="en-US" altLang="en-US" sz="2600" b="1" dirty="0" smtClean="0"/>
              <a:t>Tutors</a:t>
            </a:r>
          </a:p>
          <a:p>
            <a:endParaRPr lang="en-US" altLang="en-US" sz="2600" b="1" dirty="0" smtClean="0"/>
          </a:p>
          <a:p>
            <a:pPr>
              <a:spcBef>
                <a:spcPts val="0"/>
              </a:spcBef>
            </a:pPr>
            <a:r>
              <a:rPr lang="en-US" altLang="en-US" sz="2600" b="1" dirty="0"/>
              <a:t>Sponsors</a:t>
            </a:r>
            <a:endParaRPr lang="en-US" sz="2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2431" y="1819806"/>
            <a:ext cx="6064370" cy="3562710"/>
          </a:xfrm>
        </p:spPr>
        <p:txBody>
          <a:bodyPr>
            <a:normAutofit/>
          </a:bodyPr>
          <a:lstStyle/>
          <a:p>
            <a:r>
              <a:rPr lang="en-US" altLang="en-US" sz="2600" dirty="0" smtClean="0"/>
              <a:t>Willing </a:t>
            </a:r>
            <a:r>
              <a:rPr lang="en-US" altLang="en-US" sz="2600" dirty="0"/>
              <a:t>	to share their </a:t>
            </a:r>
            <a:r>
              <a:rPr lang="en-US" altLang="en-US" sz="2600" dirty="0" smtClean="0"/>
              <a:t>knowledge and career experiences</a:t>
            </a:r>
            <a:endParaRPr lang="en-US" altLang="en-US" sz="2600" dirty="0"/>
          </a:p>
          <a:p>
            <a:r>
              <a:rPr lang="en-US" altLang="en-US" sz="2600" dirty="0" smtClean="0"/>
              <a:t>Providing emotional </a:t>
            </a:r>
            <a:r>
              <a:rPr lang="en-US" altLang="en-US" sz="2600" dirty="0"/>
              <a:t>and moral </a:t>
            </a:r>
            <a:r>
              <a:rPr lang="en-US" altLang="en-US" sz="2600" dirty="0" smtClean="0"/>
              <a:t>encouragement</a:t>
            </a:r>
          </a:p>
          <a:p>
            <a:r>
              <a:rPr lang="en-US" altLang="en-US" sz="2600" dirty="0" smtClean="0"/>
              <a:t>Giving specific </a:t>
            </a:r>
            <a:r>
              <a:rPr lang="en-US" altLang="en-US" sz="2600" dirty="0"/>
              <a:t>and constructive feedback on </a:t>
            </a:r>
            <a:r>
              <a:rPr lang="en-US" altLang="en-US" sz="2600" dirty="0" smtClean="0"/>
              <a:t>performance</a:t>
            </a:r>
            <a:endParaRPr lang="en-US" altLang="en-US" sz="2600" dirty="0"/>
          </a:p>
          <a:p>
            <a:r>
              <a:rPr lang="en-US" altLang="en-US" sz="2600" dirty="0" smtClean="0"/>
              <a:t>Sharing sources </a:t>
            </a:r>
            <a:r>
              <a:rPr lang="en-US" altLang="en-US" sz="2600" dirty="0"/>
              <a:t>of information about, and aid </a:t>
            </a:r>
            <a:r>
              <a:rPr lang="en-US" altLang="en-US" sz="2600" dirty="0" smtClean="0"/>
              <a:t>in </a:t>
            </a:r>
            <a:r>
              <a:rPr lang="en-US" altLang="en-US" sz="2600" dirty="0"/>
              <a:t>obtaining, opportunities</a:t>
            </a:r>
          </a:p>
          <a:p>
            <a:endParaRPr lang="en-US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560717" y="5417021"/>
            <a:ext cx="7910423" cy="830997"/>
          </a:xfrm>
          <a:prstGeom prst="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true mentor is willing to build and maintain a long-term relationship. 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D237-6C0D-5549-BE11-2040A22CBC7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14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>
                <a:solidFill>
                  <a:prstClr val="white"/>
                </a:solidFill>
              </a:rPr>
              <a:t>Mentor Role and Activities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6270"/>
            <a:ext cx="8229600" cy="446358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Listens </a:t>
            </a:r>
            <a:r>
              <a:rPr lang="en-US" sz="2400" dirty="0"/>
              <a:t>and observes</a:t>
            </a:r>
          </a:p>
          <a:p>
            <a:r>
              <a:rPr lang="en-US" sz="2400" dirty="0"/>
              <a:t>Nurtures self-sufficiency</a:t>
            </a:r>
          </a:p>
          <a:p>
            <a:r>
              <a:rPr lang="en-US" sz="2400" dirty="0"/>
              <a:t>Respects position of mentee / researcher </a:t>
            </a:r>
          </a:p>
          <a:p>
            <a:r>
              <a:rPr lang="en-US" sz="2400" dirty="0"/>
              <a:t>Establishes “protected time” </a:t>
            </a:r>
          </a:p>
          <a:p>
            <a:r>
              <a:rPr lang="en-US" sz="2400" dirty="0"/>
              <a:t>Advises on developing a program of research and a career trajectory</a:t>
            </a:r>
          </a:p>
          <a:p>
            <a:r>
              <a:rPr lang="en-US" sz="2400" dirty="0"/>
              <a:t>Provides introductions to develop network</a:t>
            </a:r>
          </a:p>
          <a:p>
            <a:r>
              <a:rPr lang="en-US" sz="2400" dirty="0"/>
              <a:t>Involves a joint commitment for outcomes</a:t>
            </a:r>
          </a:p>
          <a:p>
            <a:r>
              <a:rPr lang="en-US" sz="2400" dirty="0"/>
              <a:t>Is constructive, not overbearing</a:t>
            </a:r>
          </a:p>
          <a:p>
            <a:r>
              <a:rPr lang="en-US" sz="2400" dirty="0"/>
              <a:t>Is a resource for individual research studies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7D237-6C0D-5549-BE11-2040A22CBC7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83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Advice in Choosing a Mentor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0174"/>
            <a:ext cx="8229600" cy="445123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600" dirty="0"/>
              <a:t>Review </a:t>
            </a:r>
            <a:r>
              <a:rPr lang="en-US" sz="2600" dirty="0" smtClean="0"/>
              <a:t>background </a:t>
            </a:r>
            <a:r>
              <a:rPr lang="en-US" sz="2600" dirty="0"/>
              <a:t>of </a:t>
            </a:r>
            <a:r>
              <a:rPr lang="en-US" sz="2600" dirty="0" smtClean="0"/>
              <a:t>potential mentor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Calibri" panose="020F0502020204030204" pitchFamily="34" charset="0"/>
              <a:buChar char="₋"/>
            </a:pPr>
            <a:r>
              <a:rPr lang="en-US" sz="2400" dirty="0" smtClean="0"/>
              <a:t>Read </a:t>
            </a:r>
            <a:r>
              <a:rPr lang="en-US" sz="2400" dirty="0"/>
              <a:t>their </a:t>
            </a:r>
            <a:r>
              <a:rPr lang="en-US" sz="2400" dirty="0" smtClean="0"/>
              <a:t>work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Calibri" panose="020F0502020204030204" pitchFamily="34" charset="0"/>
              <a:buChar char="₋"/>
            </a:pPr>
            <a:r>
              <a:rPr lang="en-US" sz="2400" dirty="0" smtClean="0"/>
              <a:t>Know </a:t>
            </a:r>
            <a:r>
              <a:rPr lang="en-US" sz="2400" dirty="0"/>
              <a:t>something about them before you contact </a:t>
            </a:r>
            <a:r>
              <a:rPr lang="en-US" sz="2400" dirty="0" smtClean="0"/>
              <a:t>them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Calibri" panose="020F0502020204030204" pitchFamily="34" charset="0"/>
              <a:buChar char="₋"/>
            </a:pPr>
            <a:r>
              <a:rPr lang="en-US" sz="2400" dirty="0" smtClean="0"/>
              <a:t>Speak with previous mentees</a:t>
            </a:r>
            <a:endParaRPr lang="en-US" sz="24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600" dirty="0" smtClean="0"/>
              <a:t>Identify </a:t>
            </a:r>
            <a:r>
              <a:rPr lang="en-US" sz="2600" dirty="0"/>
              <a:t>potential mentor's </a:t>
            </a:r>
            <a:r>
              <a:rPr lang="en-US" sz="2600" dirty="0" smtClean="0"/>
              <a:t>funding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Calibri" panose="020F0502020204030204" pitchFamily="34" charset="0"/>
              <a:buChar char="₋"/>
            </a:pPr>
            <a:r>
              <a:rPr lang="en-US" sz="2400" dirty="0" smtClean="0"/>
              <a:t>Sources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Calibri" panose="020F0502020204030204" pitchFamily="34" charset="0"/>
              <a:buChar char="₋"/>
            </a:pPr>
            <a:r>
              <a:rPr lang="en-US" sz="2400" dirty="0" smtClean="0"/>
              <a:t>Amounts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Calibri" panose="020F0502020204030204" pitchFamily="34" charset="0"/>
              <a:buChar char="₋"/>
            </a:pPr>
            <a:r>
              <a:rPr lang="en-US" sz="2400" dirty="0" smtClean="0"/>
              <a:t>Team members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600" dirty="0" smtClean="0"/>
              <a:t>Identify experience in managing </a:t>
            </a:r>
            <a:r>
              <a:rPr lang="en-US" sz="2600" dirty="0"/>
              <a:t>complex research </a:t>
            </a:r>
            <a:r>
              <a:rPr lang="en-US" sz="2600" dirty="0" smtClean="0"/>
              <a:t>projects</a:t>
            </a:r>
            <a:endParaRPr lang="en-US" sz="2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7D237-6C0D-5549-BE11-2040A22CBC7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79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Choosing a Mentor (con’t)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2600" dirty="0"/>
              <a:t>Investigate shared interests in research topics or methods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600" dirty="0" smtClean="0"/>
              <a:t>Assess </a:t>
            </a:r>
            <a:r>
              <a:rPr lang="en-US" sz="2600" dirty="0"/>
              <a:t>mentor’s flexibility and/or time for mentorship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2600" dirty="0"/>
              <a:t>Assess ability to work </a:t>
            </a:r>
            <a:r>
              <a:rPr lang="en-US" altLang="en-US" sz="2600" dirty="0" smtClean="0"/>
              <a:t>together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Calibri" panose="020F0502020204030204" pitchFamily="34" charset="0"/>
              <a:buChar char="₋"/>
            </a:pPr>
            <a:r>
              <a:rPr lang="en-US" altLang="en-US" sz="2400" dirty="0" smtClean="0"/>
              <a:t>Communication style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Calibri" panose="020F0502020204030204" pitchFamily="34" charset="0"/>
              <a:buChar char="₋"/>
            </a:pPr>
            <a:r>
              <a:rPr lang="en-US" altLang="en-US" sz="2400" dirty="0" smtClean="0"/>
              <a:t>Personality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Calibri" panose="020F0502020204030204" pitchFamily="34" charset="0"/>
              <a:buChar char="₋"/>
            </a:pPr>
            <a:r>
              <a:rPr lang="en-US" altLang="en-US" sz="2400" dirty="0" smtClean="0"/>
              <a:t>Work habits</a:t>
            </a:r>
            <a:endParaRPr lang="en-US" altLang="en-US" sz="24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2600" dirty="0"/>
              <a:t>Assess expectation of shared </a:t>
            </a:r>
            <a:r>
              <a:rPr lang="en-US" altLang="en-US" sz="2600" dirty="0" smtClean="0"/>
              <a:t>outcomes </a:t>
            </a:r>
            <a:endParaRPr lang="en-US" altLang="en-US" sz="2600" dirty="0"/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Calibri" panose="020F0502020204030204" pitchFamily="34" charset="0"/>
              <a:buChar char="₋"/>
            </a:pPr>
            <a:r>
              <a:rPr lang="en-US" altLang="en-US" sz="2600" dirty="0"/>
              <a:t>Publications,  funding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7D237-6C0D-5549-BE11-2040A22CBC7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92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Possible </a:t>
            </a:r>
            <a:r>
              <a:rPr lang="en-US" sz="3200" b="1" dirty="0" smtClean="0"/>
              <a:t>Mentors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Funded VA nurse </a:t>
            </a:r>
            <a:r>
              <a:rPr lang="en-US" sz="2600" dirty="0"/>
              <a:t>r</a:t>
            </a:r>
            <a:r>
              <a:rPr lang="en-US" sz="2600" dirty="0" smtClean="0"/>
              <a:t>esearchers</a:t>
            </a:r>
          </a:p>
          <a:p>
            <a:pPr lvl="1">
              <a:buFont typeface="Calibri" panose="020F0502020204030204" pitchFamily="34" charset="0"/>
              <a:buChar char="₋"/>
            </a:pPr>
            <a:r>
              <a:rPr lang="en-US" sz="2400" dirty="0" smtClean="0"/>
              <a:t>Important source of knowledge about VA </a:t>
            </a:r>
            <a:r>
              <a:rPr lang="en-US" sz="2400" dirty="0"/>
              <a:t>processes for budgeting, hiring, purchasing</a:t>
            </a:r>
          </a:p>
          <a:p>
            <a:pPr lvl="1">
              <a:buFont typeface="Calibri" panose="020F0502020204030204" pitchFamily="34" charset="0"/>
              <a:buChar char="₋"/>
            </a:pPr>
            <a:r>
              <a:rPr lang="en-US" sz="2400" dirty="0" smtClean="0"/>
              <a:t>Listed </a:t>
            </a:r>
            <a:r>
              <a:rPr lang="en-US" sz="2400" dirty="0"/>
              <a:t>on the VA Office of Nursing Services (ONS) website/ VA Nursing Research/ VA Nurse Investigator </a:t>
            </a:r>
            <a:r>
              <a:rPr lang="en-US" sz="2400" dirty="0" smtClean="0"/>
              <a:t>Directory</a:t>
            </a:r>
          </a:p>
          <a:p>
            <a:pPr lvl="1">
              <a:buFont typeface="Calibri" panose="020F0502020204030204" pitchFamily="34" charset="0"/>
              <a:buChar char="₋"/>
            </a:pPr>
            <a:r>
              <a:rPr lang="en-US" sz="2300" dirty="0">
                <a:hlinkClick r:id="rId2"/>
              </a:rPr>
              <a:t>http</a:t>
            </a:r>
            <a:r>
              <a:rPr lang="en-US" sz="2300" dirty="0" smtClean="0">
                <a:hlinkClick r:id="rId2"/>
              </a:rPr>
              <a:t>://</a:t>
            </a:r>
            <a:r>
              <a:rPr lang="en-US" sz="2300" dirty="0" smtClean="0">
                <a:hlinkClick r:id="rId2"/>
              </a:rPr>
              <a:t>w</a:t>
            </a:r>
            <a:r>
              <a:rPr lang="en-US" sz="2300" dirty="0" smtClean="0">
                <a:hlinkClick r:id="rId2"/>
              </a:rPr>
              <a:t>ww.va.gov/NURSING/research/nursingresearch.asp</a:t>
            </a:r>
            <a:r>
              <a:rPr lang="en-US" sz="2300" dirty="0" smtClean="0"/>
              <a:t> </a:t>
            </a:r>
            <a:endParaRPr lang="en-US" sz="23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Funded VA researchers from other disciplines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Funded </a:t>
            </a:r>
            <a:r>
              <a:rPr lang="en-US" sz="2600" dirty="0" smtClean="0"/>
              <a:t>researchers outside the VA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7D237-6C0D-5549-BE11-2040A22CBC7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82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b="1" dirty="0" smtClean="0"/>
              <a:t>Mentee Role and Activities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7426"/>
            <a:ext cx="8229600" cy="353683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SzPct val="75000"/>
            </a:pPr>
            <a:r>
              <a:rPr lang="en-US" altLang="en-US" sz="2800" dirty="0"/>
              <a:t>Actively </a:t>
            </a:r>
            <a:r>
              <a:rPr lang="en-US" altLang="en-US" sz="2800" dirty="0" smtClean="0"/>
              <a:t>seeks </a:t>
            </a:r>
            <a:r>
              <a:rPr lang="en-US" altLang="en-US" sz="2800" dirty="0"/>
              <a:t>mentorship</a:t>
            </a:r>
          </a:p>
          <a:p>
            <a:pPr>
              <a:spcBef>
                <a:spcPts val="0"/>
              </a:spcBef>
              <a:spcAft>
                <a:spcPts val="600"/>
              </a:spcAft>
              <a:buSzPct val="75000"/>
            </a:pPr>
            <a:r>
              <a:rPr lang="en-US" altLang="en-US" sz="2800" dirty="0" smtClean="0"/>
              <a:t>Agrees </a:t>
            </a:r>
            <a:r>
              <a:rPr lang="en-US" altLang="en-US" sz="2800" dirty="0"/>
              <a:t>on objectives with mentor</a:t>
            </a:r>
          </a:p>
          <a:p>
            <a:pPr>
              <a:spcBef>
                <a:spcPts val="0"/>
              </a:spcBef>
              <a:spcAft>
                <a:spcPts val="600"/>
              </a:spcAft>
              <a:buSzPct val="75000"/>
            </a:pPr>
            <a:r>
              <a:rPr lang="en-US" altLang="en-US" sz="2800" dirty="0" smtClean="0"/>
              <a:t>Asks </a:t>
            </a:r>
            <a:r>
              <a:rPr lang="en-US" altLang="en-US" sz="2800" dirty="0"/>
              <a:t>questions, </a:t>
            </a:r>
            <a:r>
              <a:rPr lang="en-US" altLang="en-US" sz="2800" dirty="0" smtClean="0"/>
              <a:t>seeks </a:t>
            </a:r>
            <a:r>
              <a:rPr lang="en-US" altLang="en-US" sz="2800" dirty="0"/>
              <a:t>advice</a:t>
            </a:r>
          </a:p>
          <a:p>
            <a:pPr>
              <a:spcBef>
                <a:spcPts val="0"/>
              </a:spcBef>
              <a:spcAft>
                <a:spcPts val="600"/>
              </a:spcAft>
              <a:buSzPct val="75000"/>
            </a:pPr>
            <a:r>
              <a:rPr lang="en-US" altLang="en-US" sz="2800" dirty="0" smtClean="0"/>
              <a:t>Takes </a:t>
            </a:r>
            <a:r>
              <a:rPr lang="en-US" altLang="en-US" sz="2800" dirty="0"/>
              <a:t>active part in feedback sessions</a:t>
            </a:r>
          </a:p>
          <a:p>
            <a:pPr>
              <a:spcBef>
                <a:spcPts val="0"/>
              </a:spcBef>
              <a:spcAft>
                <a:spcPts val="600"/>
              </a:spcAft>
              <a:buSzPct val="75000"/>
            </a:pPr>
            <a:r>
              <a:rPr lang="en-US" altLang="en-US" sz="2800" dirty="0" smtClean="0"/>
              <a:t>Adheres </a:t>
            </a:r>
            <a:r>
              <a:rPr lang="en-US" altLang="en-US" sz="2800" dirty="0"/>
              <a:t>to negotiated schedule and confidentiality levels</a:t>
            </a:r>
          </a:p>
          <a:p>
            <a:pPr>
              <a:spcBef>
                <a:spcPts val="0"/>
              </a:spcBef>
              <a:spcAft>
                <a:spcPts val="600"/>
              </a:spcAft>
              <a:buSzPct val="75000"/>
            </a:pPr>
            <a:r>
              <a:rPr lang="en-US" altLang="en-US" sz="2800" dirty="0" smtClean="0"/>
              <a:t>Keeps </a:t>
            </a:r>
            <a:r>
              <a:rPr lang="en-US" altLang="en-US" sz="2800" dirty="0"/>
              <a:t>a record of meetings with </a:t>
            </a:r>
            <a:r>
              <a:rPr lang="en-US" altLang="en-US" sz="2800" dirty="0" smtClean="0"/>
              <a:t>mentor</a:t>
            </a:r>
            <a:endParaRPr lang="en-US" alt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7D237-6C0D-5549-BE11-2040A22CBC7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0717" y="5417021"/>
            <a:ext cx="8022634" cy="830997"/>
          </a:xfrm>
          <a:prstGeom prst="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mentee is willing to commit to a long-term mentee/mentor relationship.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7824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Mentee Considerations for Developing a Research Career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0698"/>
            <a:ext cx="8229600" cy="475428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sz="2600" dirty="0" smtClean="0"/>
              <a:t>Considers </a:t>
            </a:r>
            <a:r>
              <a:rPr lang="en-US" altLang="en-US" sz="2600" dirty="0"/>
              <a:t>career </a:t>
            </a:r>
            <a:r>
              <a:rPr lang="en-US" altLang="en-US" sz="2600" dirty="0" smtClean="0"/>
              <a:t>pathway </a:t>
            </a:r>
            <a:r>
              <a:rPr lang="en-US" altLang="en-US" sz="2600" dirty="0"/>
              <a:t>in earliest </a:t>
            </a:r>
            <a:r>
              <a:rPr lang="en-US" altLang="en-US" sz="2600" dirty="0" smtClean="0"/>
              <a:t>stage of research trajectory (make 1 year, 3 year and 5 year plans)</a:t>
            </a:r>
            <a:endParaRPr lang="en-US" altLang="en-US" sz="26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sz="2600" dirty="0" smtClean="0"/>
              <a:t>Networks </a:t>
            </a:r>
            <a:r>
              <a:rPr lang="en-US" altLang="en-US" sz="2600" dirty="0"/>
              <a:t>throughout all </a:t>
            </a:r>
            <a:r>
              <a:rPr lang="en-US" altLang="en-US" sz="2600" dirty="0" smtClean="0"/>
              <a:t>stages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en-US" sz="2400" dirty="0" smtClean="0"/>
              <a:t>Associate Chief of Staff for Research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en-US" sz="2400" dirty="0" smtClean="0"/>
              <a:t>Associate Director for Patient Care Services/Nurse Executive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en-US" sz="2400" dirty="0" smtClean="0"/>
              <a:t>Associate Dean for Research at affiliated university(s)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sz="2600" dirty="0" smtClean="0"/>
              <a:t>Consider affiliation with an existing Center (eg., COIN, GRECC)</a:t>
            </a:r>
            <a:endParaRPr lang="en-US" alt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7D237-6C0D-5549-BE11-2040A22CBC7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75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Considerations for Developing a Research </a:t>
            </a:r>
            <a:r>
              <a:rPr lang="en-US" b="1" dirty="0" smtClean="0"/>
              <a:t>Career - </a:t>
            </a:r>
            <a:r>
              <a:rPr lang="en-US" b="1" dirty="0"/>
              <a:t>(con’t)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prstClr val="black"/>
                </a:solidFill>
              </a:rPr>
              <a:t>Learns to guide others (eg, mentor more novice investigators, supervise technical staff, train students)</a:t>
            </a: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prstClr val="black"/>
                </a:solidFill>
              </a:rPr>
              <a:t>Works toward developing cohesive program of research</a:t>
            </a: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prstClr val="black"/>
                </a:solidFill>
              </a:rPr>
              <a:t>Moves toward greater independence &amp; complexity in research</a:t>
            </a: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prstClr val="black"/>
                </a:solidFill>
              </a:rPr>
              <a:t>Understands a mentor is expected for certain research awards (eg, CDA, NRI</a:t>
            </a:r>
            <a:r>
              <a:rPr lang="en-US" altLang="en-US" sz="2400" dirty="0" smtClean="0">
                <a:solidFill>
                  <a:prstClr val="black"/>
                </a:solidFill>
              </a:rPr>
              <a:t>)</a:t>
            </a: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Consider obtaining VA Mentor certification</a:t>
            </a:r>
            <a:endParaRPr lang="en-US" sz="2400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7D237-6C0D-5549-BE11-2040A22CBC7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41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FFFFFE"/>
      </a:dk2>
      <a:lt2>
        <a:srgbClr val="FFFFFE"/>
      </a:lt2>
      <a:accent1>
        <a:srgbClr val="0083BE"/>
      </a:accent1>
      <a:accent2>
        <a:srgbClr val="78BE20"/>
      </a:accent2>
      <a:accent3>
        <a:srgbClr val="C4262E"/>
      </a:accent3>
      <a:accent4>
        <a:srgbClr val="FF7F32"/>
      </a:accent4>
      <a:accent5>
        <a:srgbClr val="F3CF45"/>
      </a:accent5>
      <a:accent6>
        <a:srgbClr val="FFFFF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9f96ae26-9004-41a3-99cb-83880e93c058">Dark blue / light blue, no photo</Description0>
    <Lead_x0020_Name xmlns="9f96ae26-9004-41a3-99cb-83880e93c058">
      <UserInfo>
        <DisplayName/>
        <AccountId xsi:nil="true"/>
        <AccountType/>
      </UserInfo>
    </Lead_x0020_Name>
    <Location xmlns="9f96ae26-9004-41a3-99cb-83880e93c058">PPT Templates</Location>
    <_dlc_DocId xmlns="8dd4b5e2-142b-453f-b573-0b3068c69ff3">COM01-27-111</_dlc_DocId>
    <_dlc_DocIdUrl xmlns="8dd4b5e2-142b-453f-b573-0b3068c69ff3">
      <Url>https://vaww.portal2.va.gov/sites/VHACommunications/_layouts/DocIdRedir.aspx?ID=COM01-27-111</Url>
      <Description>COM01-27-111</Description>
    </_dlc_DocIdUrl>
    <_dlc_DocIdPersistId xmlns="8dd4b5e2-142b-453f-b573-0b3068c69ff3">false</_dlc_DocIdPersistId>
    <Document_x0020_Date xmlns="9f96ae26-9004-41a3-99cb-83880e93c058"/>
    <Responsible_x0020_Organization xmlns="9f96ae26-9004-41a3-99cb-83880e93c058"/>
    <Topics xmlns="9f96ae26-9004-41a3-99cb-83880e93c058"/>
    <IconOverlay xmlns="http://schemas.microsoft.com/sharepoint/v4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387F1CD9183F428E75544B97C423FA" ma:contentTypeVersion="9" ma:contentTypeDescription="Create a new document." ma:contentTypeScope="" ma:versionID="636b25af05c3aae8761c2ed88b688f79">
  <xsd:schema xmlns:xsd="http://www.w3.org/2001/XMLSchema" xmlns:xs="http://www.w3.org/2001/XMLSchema" xmlns:p="http://schemas.microsoft.com/office/2006/metadata/properties" xmlns:ns2="8dd4b5e2-142b-453f-b573-0b3068c69ff3" xmlns:ns3="9f96ae26-9004-41a3-99cb-83880e93c058" xmlns:ns4="http://schemas.microsoft.com/sharepoint/v4" targetNamespace="http://schemas.microsoft.com/office/2006/metadata/properties" ma:root="true" ma:fieldsID="87f6009ed9f99ddbf47155ce85da95ff" ns2:_="" ns3:_="" ns4:_="">
    <xsd:import namespace="8dd4b5e2-142b-453f-b573-0b3068c69ff3"/>
    <xsd:import namespace="9f96ae26-9004-41a3-99cb-83880e93c058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Description0" minOccurs="0"/>
                <xsd:element ref="ns3:Lead_x0020_Name" minOccurs="0"/>
                <xsd:element ref="ns3:Location" minOccurs="0"/>
                <xsd:element ref="ns3:Topics" minOccurs="0"/>
                <xsd:element ref="ns3:Responsible_x0020_Organization" minOccurs="0"/>
                <xsd:element ref="ns3:Document_x0020_Date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d4b5e2-142b-453f-b573-0b3068c69ff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96ae26-9004-41a3-99cb-83880e93c058" elementFormDefault="qualified">
    <xsd:import namespace="http://schemas.microsoft.com/office/2006/documentManagement/types"/>
    <xsd:import namespace="http://schemas.microsoft.com/office/infopath/2007/PartnerControls"/>
    <xsd:element name="Description0" ma:index="11" nillable="true" ma:displayName="Description" ma:internalName="Description0">
      <xsd:simpleType>
        <xsd:restriction base="dms:Note">
          <xsd:maxLength value="255"/>
        </xsd:restriction>
      </xsd:simpleType>
    </xsd:element>
    <xsd:element name="Lead_x0020_Name" ma:index="12" nillable="true" ma:displayName="Lead Name" ma:list="UserInfo" ma:SharePointGroup="0" ma:internalName="Lead_x0020_Nam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ocation" ma:index="13" nillable="true" ma:displayName="Document Type" ma:format="Dropdown" ma:internalName="Location">
      <xsd:simpleType>
        <xsd:restriction base="dms:Choice">
          <xsd:enumeration value="Brochures Templates"/>
          <xsd:enumeration value="Fact Sheet Templates"/>
          <xsd:enumeration value="Flyer Templates"/>
          <xsd:enumeration value="PPT Templates"/>
          <xsd:enumeration value="Report Templates"/>
          <xsd:enumeration value="Stationery"/>
        </xsd:restriction>
      </xsd:simpleType>
    </xsd:element>
    <xsd:element name="Topics" ma:index="15" nillable="true" ma:displayName="Topics" ma:list="{02deb9b7-b69f-4b91-b318-8ff7c4988869}" ma:internalName="Topics" ma:showField="Titl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Responsible_x0020_Organization" ma:index="16" nillable="true" ma:displayName="Responsible Organization" ma:list="{f3b68d58-d0b8-4e92-b98f-72c0a1859837}" ma:internalName="Responsible_x0020_Organization" ma:showField="Org_x0020_Code" ma:requiredMultiChoice="tru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ocument_x0020_Date" ma:index="17" ma:displayName="Document Date" ma:format="DateOnly" ma:internalName="Document_x0020_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8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ED74999-6759-48A2-ADC9-72C2094587A9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1BE50FB2-2938-4C6C-BDED-6F3B3002586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83F6365-1DC1-461C-80A7-45ABD62DC502}">
  <ds:schemaRefs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sharepoint/v4"/>
    <ds:schemaRef ds:uri="http://purl.org/dc/dcmitype/"/>
    <ds:schemaRef ds:uri="8dd4b5e2-142b-453f-b573-0b3068c69ff3"/>
    <ds:schemaRef ds:uri="http://schemas.openxmlformats.org/package/2006/metadata/core-properties"/>
    <ds:schemaRef ds:uri="9f96ae26-9004-41a3-99cb-83880e93c058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6503B54C-F7C7-4F45-94AA-150EDD5D1C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d4b5e2-142b-453f-b573-0b3068c69ff3"/>
    <ds:schemaRef ds:uri="9f96ae26-9004-41a3-99cb-83880e93c058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882</TotalTime>
  <Words>446</Words>
  <Application>Microsoft Office PowerPoint</Application>
  <PresentationFormat>On-screen Show (4:3)</PresentationFormat>
  <Paragraphs>90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Research Mentorship:  Roles &amp; Activities for Mentors / Mentees </vt:lpstr>
      <vt:lpstr>Mentors are…</vt:lpstr>
      <vt:lpstr>Mentor Role and Activities </vt:lpstr>
      <vt:lpstr>Advice in Choosing a Mentor</vt:lpstr>
      <vt:lpstr>Choosing a Mentor (con’t)</vt:lpstr>
      <vt:lpstr>Possible Mentors </vt:lpstr>
      <vt:lpstr>Mentee Role and Activities</vt:lpstr>
      <vt:lpstr>Mentee Considerations for Developing a Research Career</vt:lpstr>
      <vt:lpstr>Considerations for Developing a Research Career - (con’t)</vt:lpstr>
      <vt:lpstr>VHA ONS Points of Contact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Sharon Yeager</dc:creator>
  <cp:lastModifiedBy>Goff, Cara</cp:lastModifiedBy>
  <cp:revision>112</cp:revision>
  <cp:lastPrinted>2014-10-24T20:34:09Z</cp:lastPrinted>
  <dcterms:created xsi:type="dcterms:W3CDTF">2011-05-12T19:56:03Z</dcterms:created>
  <dcterms:modified xsi:type="dcterms:W3CDTF">2015-02-12T19:09:29Z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0x01010029387F1CD9183F428E75544B97C423FA</vt:lpwstr>
  </property>
  <property fmtid="{D5CDD505-2E9C-101B-9397-08002B2CF9AE}" pid="3" name="_dlc_DocIdItemGuid">
    <vt:lpwstr>78e6d823-de4a-4251-ad22-12cd7fce01d8</vt:lpwstr>
  </property>
  <property fmtid="{D5CDD505-2E9C-101B-9397-08002B2CF9AE}" pid="4" name="Order">
    <vt:r8>11100</vt:r8>
  </property>
  <property fmtid="{D5CDD505-2E9C-101B-9397-08002B2CF9AE}" pid="5" name="TemplateUrl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_SourceUrl">
    <vt:lpwstr/>
  </property>
</Properties>
</file>