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41"/>
  </p:notesMasterIdLst>
  <p:sldIdLst>
    <p:sldId id="342" r:id="rId2"/>
    <p:sldId id="387" r:id="rId3"/>
    <p:sldId id="379" r:id="rId4"/>
    <p:sldId id="389" r:id="rId5"/>
    <p:sldId id="265" r:id="rId6"/>
    <p:sldId id="319" r:id="rId7"/>
    <p:sldId id="388" r:id="rId8"/>
    <p:sldId id="390" r:id="rId9"/>
    <p:sldId id="321" r:id="rId10"/>
    <p:sldId id="322" r:id="rId11"/>
    <p:sldId id="391" r:id="rId12"/>
    <p:sldId id="323" r:id="rId13"/>
    <p:sldId id="324" r:id="rId14"/>
    <p:sldId id="325" r:id="rId15"/>
    <p:sldId id="394" r:id="rId16"/>
    <p:sldId id="395" r:id="rId17"/>
    <p:sldId id="398" r:id="rId18"/>
    <p:sldId id="397" r:id="rId19"/>
    <p:sldId id="401" r:id="rId20"/>
    <p:sldId id="396" r:id="rId21"/>
    <p:sldId id="400" r:id="rId22"/>
    <p:sldId id="392" r:id="rId23"/>
    <p:sldId id="399" r:id="rId24"/>
    <p:sldId id="352" r:id="rId25"/>
    <p:sldId id="331" r:id="rId26"/>
    <p:sldId id="404" r:id="rId27"/>
    <p:sldId id="403" r:id="rId28"/>
    <p:sldId id="405" r:id="rId29"/>
    <p:sldId id="406" r:id="rId30"/>
    <p:sldId id="333" r:id="rId31"/>
    <p:sldId id="407" r:id="rId32"/>
    <p:sldId id="334" r:id="rId33"/>
    <p:sldId id="408" r:id="rId34"/>
    <p:sldId id="351" r:id="rId35"/>
    <p:sldId id="335" r:id="rId36"/>
    <p:sldId id="336" r:id="rId37"/>
    <p:sldId id="409" r:id="rId38"/>
    <p:sldId id="260" r:id="rId39"/>
    <p:sldId id="402" r:id="rId4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op 5 FSS Clauses Part I, FSS Webinar" id="{05DE103A-DF80-49BA-B50E-3766923EE3DA}">
          <p14:sldIdLst>
            <p14:sldId id="342"/>
            <p14:sldId id="387"/>
            <p14:sldId id="379"/>
            <p14:sldId id="389"/>
            <p14:sldId id="265"/>
            <p14:sldId id="319"/>
            <p14:sldId id="388"/>
            <p14:sldId id="390"/>
            <p14:sldId id="321"/>
            <p14:sldId id="322"/>
            <p14:sldId id="391"/>
            <p14:sldId id="323"/>
            <p14:sldId id="324"/>
            <p14:sldId id="325"/>
            <p14:sldId id="394"/>
            <p14:sldId id="395"/>
            <p14:sldId id="398"/>
            <p14:sldId id="397"/>
            <p14:sldId id="401"/>
            <p14:sldId id="396"/>
            <p14:sldId id="400"/>
            <p14:sldId id="392"/>
            <p14:sldId id="399"/>
            <p14:sldId id="352"/>
            <p14:sldId id="331"/>
            <p14:sldId id="404"/>
            <p14:sldId id="403"/>
            <p14:sldId id="405"/>
            <p14:sldId id="406"/>
            <p14:sldId id="333"/>
            <p14:sldId id="407"/>
            <p14:sldId id="334"/>
            <p14:sldId id="408"/>
            <p14:sldId id="351"/>
            <p14:sldId id="335"/>
            <p14:sldId id="336"/>
            <p14:sldId id="409"/>
            <p14:sldId id="260"/>
            <p14:sldId id="4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4747"/>
    <a:srgbClr val="FFFF61"/>
    <a:srgbClr val="0066FF"/>
    <a:srgbClr val="C62639"/>
    <a:srgbClr val="CAFF00"/>
    <a:srgbClr val="FF7CA5"/>
    <a:srgbClr val="F2D8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78" autoAdjust="0"/>
    <p:restoredTop sz="49920" autoAdjust="0"/>
  </p:normalViewPr>
  <p:slideViewPr>
    <p:cSldViewPr>
      <p:cViewPr varScale="1">
        <p:scale>
          <a:sx n="53" d="100"/>
          <a:sy n="53" d="100"/>
        </p:scale>
        <p:origin x="498" y="6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kay, Lydia L. (she/her/hers)" userId="e9b46f48-6405-4a81-9926-f18a38bb4a04" providerId="ADAL" clId="{4438DB44-6463-4AAF-9506-B9A69668108C}"/>
    <pc:docChg chg="custSel modSld">
      <pc:chgData name="Mckay, Lydia L. (she/her/hers)" userId="e9b46f48-6405-4a81-9926-f18a38bb4a04" providerId="ADAL" clId="{4438DB44-6463-4AAF-9506-B9A69668108C}" dt="2022-07-28T18:19:38.548" v="134" actId="6549"/>
      <pc:docMkLst>
        <pc:docMk/>
      </pc:docMkLst>
      <pc:sldChg chg="modNotesTx">
        <pc:chgData name="Mckay, Lydia L. (she/her/hers)" userId="e9b46f48-6405-4a81-9926-f18a38bb4a04" providerId="ADAL" clId="{4438DB44-6463-4AAF-9506-B9A69668108C}" dt="2022-07-28T18:16:43.672" v="0" actId="6549"/>
        <pc:sldMkLst>
          <pc:docMk/>
          <pc:sldMk cId="0" sldId="260"/>
        </pc:sldMkLst>
      </pc:sldChg>
      <pc:sldChg chg="modNotesTx">
        <pc:chgData name="Mckay, Lydia L. (she/her/hers)" userId="e9b46f48-6405-4a81-9926-f18a38bb4a04" providerId="ADAL" clId="{4438DB44-6463-4AAF-9506-B9A69668108C}" dt="2022-07-28T18:17:30.847" v="44" actId="6549"/>
        <pc:sldMkLst>
          <pc:docMk/>
          <pc:sldMk cId="3008586391" sldId="265"/>
        </pc:sldMkLst>
      </pc:sldChg>
      <pc:sldChg chg="modNotesTx">
        <pc:chgData name="Mckay, Lydia L. (she/her/hers)" userId="e9b46f48-6405-4a81-9926-f18a38bb4a04" providerId="ADAL" clId="{4438DB44-6463-4AAF-9506-B9A69668108C}" dt="2022-07-28T18:17:34.323" v="45" actId="6549"/>
        <pc:sldMkLst>
          <pc:docMk/>
          <pc:sldMk cId="272704166" sldId="319"/>
        </pc:sldMkLst>
      </pc:sldChg>
      <pc:sldChg chg="modNotesTx">
        <pc:chgData name="Mckay, Lydia L. (she/her/hers)" userId="e9b46f48-6405-4a81-9926-f18a38bb4a04" providerId="ADAL" clId="{4438DB44-6463-4AAF-9506-B9A69668108C}" dt="2022-07-28T18:18:18.524" v="106" actId="6549"/>
        <pc:sldMkLst>
          <pc:docMk/>
          <pc:sldMk cId="3429566283" sldId="321"/>
        </pc:sldMkLst>
      </pc:sldChg>
      <pc:sldChg chg="modNotesTx">
        <pc:chgData name="Mckay, Lydia L. (she/her/hers)" userId="e9b46f48-6405-4a81-9926-f18a38bb4a04" providerId="ADAL" clId="{4438DB44-6463-4AAF-9506-B9A69668108C}" dt="2022-07-28T18:18:20.643" v="107" actId="6549"/>
        <pc:sldMkLst>
          <pc:docMk/>
          <pc:sldMk cId="1930256333" sldId="322"/>
        </pc:sldMkLst>
      </pc:sldChg>
      <pc:sldChg chg="modNotesTx">
        <pc:chgData name="Mckay, Lydia L. (she/her/hers)" userId="e9b46f48-6405-4a81-9926-f18a38bb4a04" providerId="ADAL" clId="{4438DB44-6463-4AAF-9506-B9A69668108C}" dt="2022-07-28T18:18:25.431" v="109" actId="6549"/>
        <pc:sldMkLst>
          <pc:docMk/>
          <pc:sldMk cId="3907660071" sldId="323"/>
        </pc:sldMkLst>
      </pc:sldChg>
      <pc:sldChg chg="modNotesTx">
        <pc:chgData name="Mckay, Lydia L. (she/her/hers)" userId="e9b46f48-6405-4a81-9926-f18a38bb4a04" providerId="ADAL" clId="{4438DB44-6463-4AAF-9506-B9A69668108C}" dt="2022-07-28T18:18:28.350" v="110" actId="6549"/>
        <pc:sldMkLst>
          <pc:docMk/>
          <pc:sldMk cId="2591313646" sldId="324"/>
        </pc:sldMkLst>
      </pc:sldChg>
      <pc:sldChg chg="modNotesTx">
        <pc:chgData name="Mckay, Lydia L. (she/her/hers)" userId="e9b46f48-6405-4a81-9926-f18a38bb4a04" providerId="ADAL" clId="{4438DB44-6463-4AAF-9506-B9A69668108C}" dt="2022-07-28T18:18:31.201" v="111" actId="6549"/>
        <pc:sldMkLst>
          <pc:docMk/>
          <pc:sldMk cId="2524596316" sldId="325"/>
        </pc:sldMkLst>
      </pc:sldChg>
      <pc:sldChg chg="modNotesTx">
        <pc:chgData name="Mckay, Lydia L. (she/her/hers)" userId="e9b46f48-6405-4a81-9926-f18a38bb4a04" providerId="ADAL" clId="{4438DB44-6463-4AAF-9506-B9A69668108C}" dt="2022-07-28T18:19:03.679" v="122" actId="6549"/>
        <pc:sldMkLst>
          <pc:docMk/>
          <pc:sldMk cId="3089918699" sldId="331"/>
        </pc:sldMkLst>
      </pc:sldChg>
      <pc:sldChg chg="modNotesTx">
        <pc:chgData name="Mckay, Lydia L. (she/her/hers)" userId="e9b46f48-6405-4a81-9926-f18a38bb4a04" providerId="ADAL" clId="{4438DB44-6463-4AAF-9506-B9A69668108C}" dt="2022-07-28T18:19:16.746" v="127" actId="6549"/>
        <pc:sldMkLst>
          <pc:docMk/>
          <pc:sldMk cId="3850200059" sldId="333"/>
        </pc:sldMkLst>
      </pc:sldChg>
      <pc:sldChg chg="modNotesTx">
        <pc:chgData name="Mckay, Lydia L. (she/her/hers)" userId="e9b46f48-6405-4a81-9926-f18a38bb4a04" providerId="ADAL" clId="{4438DB44-6463-4AAF-9506-B9A69668108C}" dt="2022-07-28T18:19:23.468" v="129" actId="6549"/>
        <pc:sldMkLst>
          <pc:docMk/>
          <pc:sldMk cId="3203363699" sldId="334"/>
        </pc:sldMkLst>
      </pc:sldChg>
      <pc:sldChg chg="modNotesTx">
        <pc:chgData name="Mckay, Lydia L. (she/her/hers)" userId="e9b46f48-6405-4a81-9926-f18a38bb4a04" providerId="ADAL" clId="{4438DB44-6463-4AAF-9506-B9A69668108C}" dt="2022-07-28T18:19:34.051" v="132" actId="6549"/>
        <pc:sldMkLst>
          <pc:docMk/>
          <pc:sldMk cId="1797299006" sldId="335"/>
        </pc:sldMkLst>
      </pc:sldChg>
      <pc:sldChg chg="modNotesTx">
        <pc:chgData name="Mckay, Lydia L. (she/her/hers)" userId="e9b46f48-6405-4a81-9926-f18a38bb4a04" providerId="ADAL" clId="{4438DB44-6463-4AAF-9506-B9A69668108C}" dt="2022-07-28T18:19:36.507" v="133" actId="6549"/>
        <pc:sldMkLst>
          <pc:docMk/>
          <pc:sldMk cId="1607062786" sldId="336"/>
        </pc:sldMkLst>
      </pc:sldChg>
      <pc:sldChg chg="modNotesTx">
        <pc:chgData name="Mckay, Lydia L. (she/her/hers)" userId="e9b46f48-6405-4a81-9926-f18a38bb4a04" providerId="ADAL" clId="{4438DB44-6463-4AAF-9506-B9A69668108C}" dt="2022-07-28T18:16:50.138" v="1" actId="6549"/>
        <pc:sldMkLst>
          <pc:docMk/>
          <pc:sldMk cId="1226936376" sldId="342"/>
        </pc:sldMkLst>
      </pc:sldChg>
      <pc:sldChg chg="modNotesTx">
        <pc:chgData name="Mckay, Lydia L. (she/her/hers)" userId="e9b46f48-6405-4a81-9926-f18a38bb4a04" providerId="ADAL" clId="{4438DB44-6463-4AAF-9506-B9A69668108C}" dt="2022-07-28T18:19:31.438" v="131" actId="6549"/>
        <pc:sldMkLst>
          <pc:docMk/>
          <pc:sldMk cId="422708805" sldId="351"/>
        </pc:sldMkLst>
      </pc:sldChg>
      <pc:sldChg chg="modNotesTx">
        <pc:chgData name="Mckay, Lydia L. (she/her/hers)" userId="e9b46f48-6405-4a81-9926-f18a38bb4a04" providerId="ADAL" clId="{4438DB44-6463-4AAF-9506-B9A69668108C}" dt="2022-07-28T18:19:00.952" v="121" actId="6549"/>
        <pc:sldMkLst>
          <pc:docMk/>
          <pc:sldMk cId="2119386260" sldId="352"/>
        </pc:sldMkLst>
      </pc:sldChg>
      <pc:sldChg chg="modNotesTx">
        <pc:chgData name="Mckay, Lydia L. (she/her/hers)" userId="e9b46f48-6405-4a81-9926-f18a38bb4a04" providerId="ADAL" clId="{4438DB44-6463-4AAF-9506-B9A69668108C}" dt="2022-07-28T18:17:21.658" v="42" actId="6549"/>
        <pc:sldMkLst>
          <pc:docMk/>
          <pc:sldMk cId="3841361335" sldId="379"/>
        </pc:sldMkLst>
      </pc:sldChg>
      <pc:sldChg chg="modNotesTx">
        <pc:chgData name="Mckay, Lydia L. (she/her/hers)" userId="e9b46f48-6405-4a81-9926-f18a38bb4a04" providerId="ADAL" clId="{4438DB44-6463-4AAF-9506-B9A69668108C}" dt="2022-07-28T18:16:52.656" v="2" actId="6549"/>
        <pc:sldMkLst>
          <pc:docMk/>
          <pc:sldMk cId="539382617" sldId="387"/>
        </pc:sldMkLst>
      </pc:sldChg>
      <pc:sldChg chg="modNotesTx">
        <pc:chgData name="Mckay, Lydia L. (she/her/hers)" userId="e9b46f48-6405-4a81-9926-f18a38bb4a04" providerId="ADAL" clId="{4438DB44-6463-4AAF-9506-B9A69668108C}" dt="2022-07-28T18:18:10.257" v="104" actId="20577"/>
        <pc:sldMkLst>
          <pc:docMk/>
          <pc:sldMk cId="743480699" sldId="388"/>
        </pc:sldMkLst>
      </pc:sldChg>
      <pc:sldChg chg="modNotesTx">
        <pc:chgData name="Mckay, Lydia L. (she/her/hers)" userId="e9b46f48-6405-4a81-9926-f18a38bb4a04" providerId="ADAL" clId="{4438DB44-6463-4AAF-9506-B9A69668108C}" dt="2022-07-28T18:17:27.655" v="43" actId="6549"/>
        <pc:sldMkLst>
          <pc:docMk/>
          <pc:sldMk cId="1344082881" sldId="389"/>
        </pc:sldMkLst>
      </pc:sldChg>
      <pc:sldChg chg="modNotesTx">
        <pc:chgData name="Mckay, Lydia L. (she/her/hers)" userId="e9b46f48-6405-4a81-9926-f18a38bb4a04" providerId="ADAL" clId="{4438DB44-6463-4AAF-9506-B9A69668108C}" dt="2022-07-28T18:18:15.982" v="105" actId="6549"/>
        <pc:sldMkLst>
          <pc:docMk/>
          <pc:sldMk cId="1522462605" sldId="390"/>
        </pc:sldMkLst>
      </pc:sldChg>
      <pc:sldChg chg="modNotesTx">
        <pc:chgData name="Mckay, Lydia L. (she/her/hers)" userId="e9b46f48-6405-4a81-9926-f18a38bb4a04" providerId="ADAL" clId="{4438DB44-6463-4AAF-9506-B9A69668108C}" dt="2022-07-28T18:18:22.628" v="108" actId="6549"/>
        <pc:sldMkLst>
          <pc:docMk/>
          <pc:sldMk cId="3356862038" sldId="391"/>
        </pc:sldMkLst>
      </pc:sldChg>
      <pc:sldChg chg="modNotesTx">
        <pc:chgData name="Mckay, Lydia L. (she/her/hers)" userId="e9b46f48-6405-4a81-9926-f18a38bb4a04" providerId="ADAL" clId="{4438DB44-6463-4AAF-9506-B9A69668108C}" dt="2022-07-28T18:18:55.439" v="119" actId="6549"/>
        <pc:sldMkLst>
          <pc:docMk/>
          <pc:sldMk cId="1275272700" sldId="392"/>
        </pc:sldMkLst>
      </pc:sldChg>
      <pc:sldChg chg="modNotesTx">
        <pc:chgData name="Mckay, Lydia L. (she/her/hers)" userId="e9b46f48-6405-4a81-9926-f18a38bb4a04" providerId="ADAL" clId="{4438DB44-6463-4AAF-9506-B9A69668108C}" dt="2022-07-28T18:18:33.969" v="112" actId="6549"/>
        <pc:sldMkLst>
          <pc:docMk/>
          <pc:sldMk cId="162273656" sldId="394"/>
        </pc:sldMkLst>
      </pc:sldChg>
      <pc:sldChg chg="modNotesTx">
        <pc:chgData name="Mckay, Lydia L. (she/her/hers)" userId="e9b46f48-6405-4a81-9926-f18a38bb4a04" providerId="ADAL" clId="{4438DB44-6463-4AAF-9506-B9A69668108C}" dt="2022-07-28T18:18:37.160" v="113" actId="6549"/>
        <pc:sldMkLst>
          <pc:docMk/>
          <pc:sldMk cId="1728333438" sldId="395"/>
        </pc:sldMkLst>
      </pc:sldChg>
      <pc:sldChg chg="modNotesTx">
        <pc:chgData name="Mckay, Lydia L. (she/her/hers)" userId="e9b46f48-6405-4a81-9926-f18a38bb4a04" providerId="ADAL" clId="{4438DB44-6463-4AAF-9506-B9A69668108C}" dt="2022-07-28T18:18:49.873" v="117" actId="6549"/>
        <pc:sldMkLst>
          <pc:docMk/>
          <pc:sldMk cId="2093350100" sldId="396"/>
        </pc:sldMkLst>
      </pc:sldChg>
      <pc:sldChg chg="modNotesTx">
        <pc:chgData name="Mckay, Lydia L. (she/her/hers)" userId="e9b46f48-6405-4a81-9926-f18a38bb4a04" providerId="ADAL" clId="{4438DB44-6463-4AAF-9506-B9A69668108C}" dt="2022-07-28T18:18:44.470" v="115" actId="6549"/>
        <pc:sldMkLst>
          <pc:docMk/>
          <pc:sldMk cId="3379335475" sldId="397"/>
        </pc:sldMkLst>
      </pc:sldChg>
      <pc:sldChg chg="modNotesTx">
        <pc:chgData name="Mckay, Lydia L. (she/her/hers)" userId="e9b46f48-6405-4a81-9926-f18a38bb4a04" providerId="ADAL" clId="{4438DB44-6463-4AAF-9506-B9A69668108C}" dt="2022-07-28T18:18:41.378" v="114" actId="6549"/>
        <pc:sldMkLst>
          <pc:docMk/>
          <pc:sldMk cId="2991899376" sldId="398"/>
        </pc:sldMkLst>
      </pc:sldChg>
      <pc:sldChg chg="modNotesTx">
        <pc:chgData name="Mckay, Lydia L. (she/her/hers)" userId="e9b46f48-6405-4a81-9926-f18a38bb4a04" providerId="ADAL" clId="{4438DB44-6463-4AAF-9506-B9A69668108C}" dt="2022-07-28T18:18:58.533" v="120" actId="6549"/>
        <pc:sldMkLst>
          <pc:docMk/>
          <pc:sldMk cId="1088059887" sldId="399"/>
        </pc:sldMkLst>
      </pc:sldChg>
      <pc:sldChg chg="modNotesTx">
        <pc:chgData name="Mckay, Lydia L. (she/her/hers)" userId="e9b46f48-6405-4a81-9926-f18a38bb4a04" providerId="ADAL" clId="{4438DB44-6463-4AAF-9506-B9A69668108C}" dt="2022-07-28T18:18:52.421" v="118" actId="6549"/>
        <pc:sldMkLst>
          <pc:docMk/>
          <pc:sldMk cId="554172340" sldId="400"/>
        </pc:sldMkLst>
      </pc:sldChg>
      <pc:sldChg chg="modNotesTx">
        <pc:chgData name="Mckay, Lydia L. (she/her/hers)" userId="e9b46f48-6405-4a81-9926-f18a38bb4a04" providerId="ADAL" clId="{4438DB44-6463-4AAF-9506-B9A69668108C}" dt="2022-07-28T18:18:47.285" v="116" actId="6549"/>
        <pc:sldMkLst>
          <pc:docMk/>
          <pc:sldMk cId="2866005344" sldId="401"/>
        </pc:sldMkLst>
      </pc:sldChg>
      <pc:sldChg chg="modNotesTx">
        <pc:chgData name="Mckay, Lydia L. (she/her/hers)" userId="e9b46f48-6405-4a81-9926-f18a38bb4a04" providerId="ADAL" clId="{4438DB44-6463-4AAF-9506-B9A69668108C}" dt="2022-07-28T18:19:08.557" v="124" actId="6549"/>
        <pc:sldMkLst>
          <pc:docMk/>
          <pc:sldMk cId="2370149878" sldId="403"/>
        </pc:sldMkLst>
      </pc:sldChg>
      <pc:sldChg chg="modNotesTx">
        <pc:chgData name="Mckay, Lydia L. (she/her/hers)" userId="e9b46f48-6405-4a81-9926-f18a38bb4a04" providerId="ADAL" clId="{4438DB44-6463-4AAF-9506-B9A69668108C}" dt="2022-07-28T18:19:06.251" v="123" actId="6549"/>
        <pc:sldMkLst>
          <pc:docMk/>
          <pc:sldMk cId="3849560952" sldId="404"/>
        </pc:sldMkLst>
      </pc:sldChg>
      <pc:sldChg chg="modNotesTx">
        <pc:chgData name="Mckay, Lydia L. (she/her/hers)" userId="e9b46f48-6405-4a81-9926-f18a38bb4a04" providerId="ADAL" clId="{4438DB44-6463-4AAF-9506-B9A69668108C}" dt="2022-07-28T18:19:11.391" v="125" actId="6549"/>
        <pc:sldMkLst>
          <pc:docMk/>
          <pc:sldMk cId="2464422908" sldId="405"/>
        </pc:sldMkLst>
      </pc:sldChg>
      <pc:sldChg chg="modNotesTx">
        <pc:chgData name="Mckay, Lydia L. (she/her/hers)" userId="e9b46f48-6405-4a81-9926-f18a38bb4a04" providerId="ADAL" clId="{4438DB44-6463-4AAF-9506-B9A69668108C}" dt="2022-07-28T18:19:13.891" v="126" actId="6549"/>
        <pc:sldMkLst>
          <pc:docMk/>
          <pc:sldMk cId="3764312404" sldId="406"/>
        </pc:sldMkLst>
      </pc:sldChg>
      <pc:sldChg chg="modNotesTx">
        <pc:chgData name="Mckay, Lydia L. (she/her/hers)" userId="e9b46f48-6405-4a81-9926-f18a38bb4a04" providerId="ADAL" clId="{4438DB44-6463-4AAF-9506-B9A69668108C}" dt="2022-07-28T18:19:18.969" v="128" actId="6549"/>
        <pc:sldMkLst>
          <pc:docMk/>
          <pc:sldMk cId="766291115" sldId="407"/>
        </pc:sldMkLst>
      </pc:sldChg>
      <pc:sldChg chg="modNotesTx">
        <pc:chgData name="Mckay, Lydia L. (she/her/hers)" userId="e9b46f48-6405-4a81-9926-f18a38bb4a04" providerId="ADAL" clId="{4438DB44-6463-4AAF-9506-B9A69668108C}" dt="2022-07-28T18:19:26.151" v="130" actId="6549"/>
        <pc:sldMkLst>
          <pc:docMk/>
          <pc:sldMk cId="2829753601" sldId="408"/>
        </pc:sldMkLst>
      </pc:sldChg>
      <pc:sldChg chg="modNotesTx">
        <pc:chgData name="Mckay, Lydia L. (she/her/hers)" userId="e9b46f48-6405-4a81-9926-f18a38bb4a04" providerId="ADAL" clId="{4438DB44-6463-4AAF-9506-B9A69668108C}" dt="2022-07-28T18:19:38.548" v="134" actId="6549"/>
        <pc:sldMkLst>
          <pc:docMk/>
          <pc:sldMk cId="465259806" sldId="4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428" cy="464978"/>
          </a:xfrm>
          <a:prstGeom prst="rect">
            <a:avLst/>
          </a:prstGeom>
        </p:spPr>
        <p:txBody>
          <a:bodyPr vert="horz" lIns="89962" tIns="44981" rIns="89962" bIns="44981" rtlCol="0"/>
          <a:lstStyle>
            <a:lvl1pPr algn="l">
              <a:defRPr sz="1100"/>
            </a:lvl1pPr>
          </a:lstStyle>
          <a:p>
            <a:endParaRPr lang="en-US"/>
          </a:p>
        </p:txBody>
      </p:sp>
      <p:sp>
        <p:nvSpPr>
          <p:cNvPr id="3" name="Date Placeholder 2"/>
          <p:cNvSpPr>
            <a:spLocks noGrp="1"/>
          </p:cNvSpPr>
          <p:nvPr>
            <p:ph type="dt" idx="1"/>
          </p:nvPr>
        </p:nvSpPr>
        <p:spPr>
          <a:xfrm>
            <a:off x="3897842" y="1"/>
            <a:ext cx="2982428" cy="464978"/>
          </a:xfrm>
          <a:prstGeom prst="rect">
            <a:avLst/>
          </a:prstGeom>
        </p:spPr>
        <p:txBody>
          <a:bodyPr vert="horz" lIns="89962" tIns="44981" rIns="89962" bIns="44981" rtlCol="0"/>
          <a:lstStyle>
            <a:lvl1pPr algn="r">
              <a:defRPr sz="1100"/>
            </a:lvl1pPr>
          </a:lstStyle>
          <a:p>
            <a:fld id="{31625ED8-4D49-41C8-B583-3860C01A9AF8}" type="datetimeFigureOut">
              <a:rPr lang="en-US" smtClean="0"/>
              <a:t>7/28/2022</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89962" tIns="44981" rIns="89962" bIns="44981" rtlCol="0" anchor="ctr"/>
          <a:lstStyle/>
          <a:p>
            <a:endParaRPr lang="en-US"/>
          </a:p>
        </p:txBody>
      </p:sp>
      <p:sp>
        <p:nvSpPr>
          <p:cNvPr id="5" name="Notes Placeholder 4"/>
          <p:cNvSpPr>
            <a:spLocks noGrp="1"/>
          </p:cNvSpPr>
          <p:nvPr>
            <p:ph type="body" sz="quarter" idx="3"/>
          </p:nvPr>
        </p:nvSpPr>
        <p:spPr>
          <a:xfrm>
            <a:off x="688491" y="4416500"/>
            <a:ext cx="5504833" cy="4183222"/>
          </a:xfrm>
          <a:prstGeom prst="rect">
            <a:avLst/>
          </a:prstGeom>
        </p:spPr>
        <p:txBody>
          <a:bodyPr vert="horz" lIns="89962" tIns="44981" rIns="89962" bIns="449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47"/>
            <a:ext cx="2982428" cy="464978"/>
          </a:xfrm>
          <a:prstGeom prst="rect">
            <a:avLst/>
          </a:prstGeom>
        </p:spPr>
        <p:txBody>
          <a:bodyPr vert="horz" lIns="89962" tIns="44981" rIns="89962" bIns="44981" rtlCol="0" anchor="b"/>
          <a:lstStyle>
            <a:lvl1pPr algn="l">
              <a:defRPr sz="1100"/>
            </a:lvl1pPr>
          </a:lstStyle>
          <a:p>
            <a:endParaRPr lang="en-US"/>
          </a:p>
        </p:txBody>
      </p:sp>
      <p:sp>
        <p:nvSpPr>
          <p:cNvPr id="7" name="Slide Number Placeholder 6"/>
          <p:cNvSpPr>
            <a:spLocks noGrp="1"/>
          </p:cNvSpPr>
          <p:nvPr>
            <p:ph type="sldNum" sz="quarter" idx="5"/>
          </p:nvPr>
        </p:nvSpPr>
        <p:spPr>
          <a:xfrm>
            <a:off x="3897842" y="8829847"/>
            <a:ext cx="2982428" cy="464978"/>
          </a:xfrm>
          <a:prstGeom prst="rect">
            <a:avLst/>
          </a:prstGeom>
        </p:spPr>
        <p:txBody>
          <a:bodyPr vert="horz" lIns="89962" tIns="44981" rIns="89962" bIns="44981" rtlCol="0" anchor="b"/>
          <a:lstStyle>
            <a:lvl1pPr algn="r">
              <a:defRPr sz="1100"/>
            </a:lvl1pPr>
          </a:lstStyle>
          <a:p>
            <a:fld id="{FD6C6A28-B5AB-41DF-BA0B-CAAC9AB451A8}" type="slidenum">
              <a:rPr lang="en-US" smtClean="0"/>
              <a:t>‹#›</a:t>
            </a:fld>
            <a:endParaRPr lang="en-US"/>
          </a:p>
        </p:txBody>
      </p:sp>
    </p:spTree>
    <p:extLst>
      <p:ext uri="{BB962C8B-B14F-4D97-AF65-F5344CB8AC3E}">
        <p14:creationId xmlns:p14="http://schemas.microsoft.com/office/powerpoint/2010/main" val="182903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a:t>
            </a:fld>
            <a:endParaRPr lang="en-US"/>
          </a:p>
        </p:txBody>
      </p:sp>
    </p:spTree>
    <p:extLst>
      <p:ext uri="{BB962C8B-B14F-4D97-AF65-F5344CB8AC3E}">
        <p14:creationId xmlns:p14="http://schemas.microsoft.com/office/powerpoint/2010/main" val="478862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07057"/>
            <a:fld id="{FD6C6A28-B5AB-41DF-BA0B-CAAC9AB451A8}" type="slidenum">
              <a:rPr lang="en-US">
                <a:solidFill>
                  <a:prstClr val="black"/>
                </a:solidFill>
                <a:latin typeface="Calibri"/>
              </a:rPr>
              <a:pPr defTabSz="907057"/>
              <a:t>10</a:t>
            </a:fld>
            <a:endParaRPr lang="en-US">
              <a:solidFill>
                <a:prstClr val="black"/>
              </a:solidFill>
              <a:latin typeface="Calibri"/>
            </a:endParaRPr>
          </a:p>
        </p:txBody>
      </p:sp>
    </p:spTree>
    <p:extLst>
      <p:ext uri="{BB962C8B-B14F-4D97-AF65-F5344CB8AC3E}">
        <p14:creationId xmlns:p14="http://schemas.microsoft.com/office/powerpoint/2010/main" val="91648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5"/>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11</a:t>
            </a:fld>
            <a:endParaRPr lang="en-US"/>
          </a:p>
        </p:txBody>
      </p:sp>
    </p:spTree>
    <p:extLst>
      <p:ext uri="{BB962C8B-B14F-4D97-AF65-F5344CB8AC3E}">
        <p14:creationId xmlns:p14="http://schemas.microsoft.com/office/powerpoint/2010/main" val="1340377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12</a:t>
            </a:fld>
            <a:endParaRPr lang="en-US"/>
          </a:p>
        </p:txBody>
      </p:sp>
    </p:spTree>
    <p:extLst>
      <p:ext uri="{BB962C8B-B14F-4D97-AF65-F5344CB8AC3E}">
        <p14:creationId xmlns:p14="http://schemas.microsoft.com/office/powerpoint/2010/main" val="282830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13</a:t>
            </a:fld>
            <a:endParaRPr lang="en-US"/>
          </a:p>
        </p:txBody>
      </p:sp>
    </p:spTree>
    <p:extLst>
      <p:ext uri="{BB962C8B-B14F-4D97-AF65-F5344CB8AC3E}">
        <p14:creationId xmlns:p14="http://schemas.microsoft.com/office/powerpoint/2010/main" val="2539134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14</a:t>
            </a:fld>
            <a:endParaRPr lang="en-US"/>
          </a:p>
        </p:txBody>
      </p:sp>
    </p:spTree>
    <p:extLst>
      <p:ext uri="{BB962C8B-B14F-4D97-AF65-F5344CB8AC3E}">
        <p14:creationId xmlns:p14="http://schemas.microsoft.com/office/powerpoint/2010/main" val="2548535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74"/>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15</a:t>
            </a:fld>
            <a:endParaRPr lang="en-US"/>
          </a:p>
        </p:txBody>
      </p:sp>
    </p:spTree>
    <p:extLst>
      <p:ext uri="{BB962C8B-B14F-4D97-AF65-F5344CB8AC3E}">
        <p14:creationId xmlns:p14="http://schemas.microsoft.com/office/powerpoint/2010/main" val="1111415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i="0" dirty="0"/>
          </a:p>
        </p:txBody>
      </p:sp>
      <p:sp>
        <p:nvSpPr>
          <p:cNvPr id="4" name="Slide Number Placeholder 3"/>
          <p:cNvSpPr>
            <a:spLocks noGrp="1"/>
          </p:cNvSpPr>
          <p:nvPr>
            <p:ph type="sldNum" sz="quarter" idx="5"/>
          </p:nvPr>
        </p:nvSpPr>
        <p:spPr/>
        <p:txBody>
          <a:bodyPr/>
          <a:lstStyle/>
          <a:p>
            <a:fld id="{FD6C6A28-B5AB-41DF-BA0B-CAAC9AB451A8}" type="slidenum">
              <a:rPr lang="en-US" smtClean="0"/>
              <a:t>16</a:t>
            </a:fld>
            <a:endParaRPr lang="en-US"/>
          </a:p>
        </p:txBody>
      </p:sp>
    </p:spTree>
    <p:extLst>
      <p:ext uri="{BB962C8B-B14F-4D97-AF65-F5344CB8AC3E}">
        <p14:creationId xmlns:p14="http://schemas.microsoft.com/office/powerpoint/2010/main" val="3296930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i="0" dirty="0"/>
          </a:p>
        </p:txBody>
      </p:sp>
      <p:sp>
        <p:nvSpPr>
          <p:cNvPr id="4" name="Slide Number Placeholder 3"/>
          <p:cNvSpPr>
            <a:spLocks noGrp="1"/>
          </p:cNvSpPr>
          <p:nvPr>
            <p:ph type="sldNum" sz="quarter" idx="5"/>
          </p:nvPr>
        </p:nvSpPr>
        <p:spPr/>
        <p:txBody>
          <a:bodyPr/>
          <a:lstStyle/>
          <a:p>
            <a:fld id="{FD6C6A28-B5AB-41DF-BA0B-CAAC9AB451A8}" type="slidenum">
              <a:rPr lang="en-US" smtClean="0"/>
              <a:t>17</a:t>
            </a:fld>
            <a:endParaRPr lang="en-US"/>
          </a:p>
        </p:txBody>
      </p:sp>
    </p:spTree>
    <p:extLst>
      <p:ext uri="{BB962C8B-B14F-4D97-AF65-F5344CB8AC3E}">
        <p14:creationId xmlns:p14="http://schemas.microsoft.com/office/powerpoint/2010/main" val="2169297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057"/>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18</a:t>
            </a:fld>
            <a:endParaRPr lang="en-US"/>
          </a:p>
        </p:txBody>
      </p:sp>
    </p:spTree>
    <p:extLst>
      <p:ext uri="{BB962C8B-B14F-4D97-AF65-F5344CB8AC3E}">
        <p14:creationId xmlns:p14="http://schemas.microsoft.com/office/powerpoint/2010/main" val="985538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057">
              <a:defRPr/>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19</a:t>
            </a:fld>
            <a:endParaRPr lang="en-US"/>
          </a:p>
        </p:txBody>
      </p:sp>
    </p:spTree>
    <p:extLst>
      <p:ext uri="{BB962C8B-B14F-4D97-AF65-F5344CB8AC3E}">
        <p14:creationId xmlns:p14="http://schemas.microsoft.com/office/powerpoint/2010/main" val="318162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148"/>
              </a:spcAft>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2</a:t>
            </a:fld>
            <a:endParaRPr lang="en-US"/>
          </a:p>
        </p:txBody>
      </p:sp>
    </p:spTree>
    <p:extLst>
      <p:ext uri="{BB962C8B-B14F-4D97-AF65-F5344CB8AC3E}">
        <p14:creationId xmlns:p14="http://schemas.microsoft.com/office/powerpoint/2010/main" val="3522242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74"/>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20</a:t>
            </a:fld>
            <a:endParaRPr lang="en-US"/>
          </a:p>
        </p:txBody>
      </p:sp>
    </p:spTree>
    <p:extLst>
      <p:ext uri="{BB962C8B-B14F-4D97-AF65-F5344CB8AC3E}">
        <p14:creationId xmlns:p14="http://schemas.microsoft.com/office/powerpoint/2010/main" val="164226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74"/>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21</a:t>
            </a:fld>
            <a:endParaRPr lang="en-US"/>
          </a:p>
        </p:txBody>
      </p:sp>
    </p:spTree>
    <p:extLst>
      <p:ext uri="{BB962C8B-B14F-4D97-AF65-F5344CB8AC3E}">
        <p14:creationId xmlns:p14="http://schemas.microsoft.com/office/powerpoint/2010/main" val="587843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057">
              <a:spcAft>
                <a:spcPts val="1191"/>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22</a:t>
            </a:fld>
            <a:endParaRPr lang="en-US"/>
          </a:p>
        </p:txBody>
      </p:sp>
    </p:spTree>
    <p:extLst>
      <p:ext uri="{BB962C8B-B14F-4D97-AF65-F5344CB8AC3E}">
        <p14:creationId xmlns:p14="http://schemas.microsoft.com/office/powerpoint/2010/main" val="1176005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5"/>
              </a:spcAft>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23</a:t>
            </a:fld>
            <a:endParaRPr lang="en-US"/>
          </a:p>
        </p:txBody>
      </p:sp>
    </p:spTree>
    <p:extLst>
      <p:ext uri="{BB962C8B-B14F-4D97-AF65-F5344CB8AC3E}">
        <p14:creationId xmlns:p14="http://schemas.microsoft.com/office/powerpoint/2010/main" val="2130920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191"/>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24</a:t>
            </a:fld>
            <a:endParaRPr lang="en-US"/>
          </a:p>
        </p:txBody>
      </p:sp>
    </p:spTree>
    <p:extLst>
      <p:ext uri="{BB962C8B-B14F-4D97-AF65-F5344CB8AC3E}">
        <p14:creationId xmlns:p14="http://schemas.microsoft.com/office/powerpoint/2010/main" val="2674000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p>
        </p:txBody>
      </p:sp>
      <p:sp>
        <p:nvSpPr>
          <p:cNvPr id="4" name="Slide Number Placeholder 3"/>
          <p:cNvSpPr>
            <a:spLocks noGrp="1"/>
          </p:cNvSpPr>
          <p:nvPr>
            <p:ph type="sldNum" sz="quarter" idx="5"/>
          </p:nvPr>
        </p:nvSpPr>
        <p:spPr/>
        <p:txBody>
          <a:bodyPr/>
          <a:lstStyle/>
          <a:p>
            <a:fld id="{FD6C6A28-B5AB-41DF-BA0B-CAAC9AB451A8}" type="slidenum">
              <a:rPr lang="en-US" smtClean="0"/>
              <a:t>25</a:t>
            </a:fld>
            <a:endParaRPr lang="en-US"/>
          </a:p>
        </p:txBody>
      </p:sp>
    </p:spTree>
    <p:extLst>
      <p:ext uri="{BB962C8B-B14F-4D97-AF65-F5344CB8AC3E}">
        <p14:creationId xmlns:p14="http://schemas.microsoft.com/office/powerpoint/2010/main" val="2905772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26</a:t>
            </a:fld>
            <a:endParaRPr lang="en-US"/>
          </a:p>
        </p:txBody>
      </p:sp>
    </p:spTree>
    <p:extLst>
      <p:ext uri="{BB962C8B-B14F-4D97-AF65-F5344CB8AC3E}">
        <p14:creationId xmlns:p14="http://schemas.microsoft.com/office/powerpoint/2010/main" val="706062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27</a:t>
            </a:fld>
            <a:endParaRPr lang="en-US"/>
          </a:p>
        </p:txBody>
      </p:sp>
    </p:spTree>
    <p:extLst>
      <p:ext uri="{BB962C8B-B14F-4D97-AF65-F5344CB8AC3E}">
        <p14:creationId xmlns:p14="http://schemas.microsoft.com/office/powerpoint/2010/main" val="2165501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73" indent="-170073">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28</a:t>
            </a:fld>
            <a:endParaRPr lang="en-US"/>
          </a:p>
        </p:txBody>
      </p:sp>
    </p:spTree>
    <p:extLst>
      <p:ext uri="{BB962C8B-B14F-4D97-AF65-F5344CB8AC3E}">
        <p14:creationId xmlns:p14="http://schemas.microsoft.com/office/powerpoint/2010/main" val="1012818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057">
              <a:defRPr/>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29</a:t>
            </a:fld>
            <a:endParaRPr lang="en-US"/>
          </a:p>
        </p:txBody>
      </p:sp>
    </p:spTree>
    <p:extLst>
      <p:ext uri="{BB962C8B-B14F-4D97-AF65-F5344CB8AC3E}">
        <p14:creationId xmlns:p14="http://schemas.microsoft.com/office/powerpoint/2010/main" val="285226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5"/>
              </a:spcAft>
            </a:pPr>
            <a:r>
              <a:rPr lang="en-US" dirty="0"/>
              <a:t>Part II of this webinar in late August will cover the Price Reductions Clause and the Economic Price Adjustments clause.</a:t>
            </a:r>
          </a:p>
        </p:txBody>
      </p:sp>
      <p:sp>
        <p:nvSpPr>
          <p:cNvPr id="4" name="Slide Number Placeholder 3"/>
          <p:cNvSpPr>
            <a:spLocks noGrp="1"/>
          </p:cNvSpPr>
          <p:nvPr>
            <p:ph type="sldNum" sz="quarter" idx="10"/>
          </p:nvPr>
        </p:nvSpPr>
        <p:spPr/>
        <p:txBody>
          <a:bodyPr/>
          <a:lstStyle/>
          <a:p>
            <a:fld id="{DF5E0160-70C2-41BE-83A8-8ACEE4E519A6}" type="slidenum">
              <a:rPr lang="en-US" smtClean="0"/>
              <a:t>3</a:t>
            </a:fld>
            <a:endParaRPr lang="en-US"/>
          </a:p>
        </p:txBody>
      </p:sp>
    </p:spTree>
    <p:extLst>
      <p:ext uri="{BB962C8B-B14F-4D97-AF65-F5344CB8AC3E}">
        <p14:creationId xmlns:p14="http://schemas.microsoft.com/office/powerpoint/2010/main" val="2403637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30</a:t>
            </a:fld>
            <a:endParaRPr lang="en-US"/>
          </a:p>
        </p:txBody>
      </p:sp>
    </p:spTree>
    <p:extLst>
      <p:ext uri="{BB962C8B-B14F-4D97-AF65-F5344CB8AC3E}">
        <p14:creationId xmlns:p14="http://schemas.microsoft.com/office/powerpoint/2010/main" val="24166699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31</a:t>
            </a:fld>
            <a:endParaRPr lang="en-US"/>
          </a:p>
        </p:txBody>
      </p:sp>
    </p:spTree>
    <p:extLst>
      <p:ext uri="{BB962C8B-B14F-4D97-AF65-F5344CB8AC3E}">
        <p14:creationId xmlns:p14="http://schemas.microsoft.com/office/powerpoint/2010/main" val="16793297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32</a:t>
            </a:fld>
            <a:endParaRPr lang="en-US"/>
          </a:p>
        </p:txBody>
      </p:sp>
    </p:spTree>
    <p:extLst>
      <p:ext uri="{BB962C8B-B14F-4D97-AF65-F5344CB8AC3E}">
        <p14:creationId xmlns:p14="http://schemas.microsoft.com/office/powerpoint/2010/main" val="26856552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33</a:t>
            </a:fld>
            <a:endParaRPr lang="en-US"/>
          </a:p>
        </p:txBody>
      </p:sp>
    </p:spTree>
    <p:extLst>
      <p:ext uri="{BB962C8B-B14F-4D97-AF65-F5344CB8AC3E}">
        <p14:creationId xmlns:p14="http://schemas.microsoft.com/office/powerpoint/2010/main" val="18490766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34</a:t>
            </a:fld>
            <a:endParaRPr lang="en-US"/>
          </a:p>
        </p:txBody>
      </p:sp>
    </p:spTree>
    <p:extLst>
      <p:ext uri="{BB962C8B-B14F-4D97-AF65-F5344CB8AC3E}">
        <p14:creationId xmlns:p14="http://schemas.microsoft.com/office/powerpoint/2010/main" val="20542482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35</a:t>
            </a:fld>
            <a:endParaRPr lang="en-US"/>
          </a:p>
        </p:txBody>
      </p:sp>
    </p:spTree>
    <p:extLst>
      <p:ext uri="{BB962C8B-B14F-4D97-AF65-F5344CB8AC3E}">
        <p14:creationId xmlns:p14="http://schemas.microsoft.com/office/powerpoint/2010/main" val="13770076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36</a:t>
            </a:fld>
            <a:endParaRPr lang="en-US"/>
          </a:p>
        </p:txBody>
      </p:sp>
    </p:spTree>
    <p:extLst>
      <p:ext uri="{BB962C8B-B14F-4D97-AF65-F5344CB8AC3E}">
        <p14:creationId xmlns:p14="http://schemas.microsoft.com/office/powerpoint/2010/main" val="38604108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5"/>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37</a:t>
            </a:fld>
            <a:endParaRPr lang="en-US"/>
          </a:p>
        </p:txBody>
      </p:sp>
    </p:spTree>
    <p:extLst>
      <p:ext uri="{BB962C8B-B14F-4D97-AF65-F5344CB8AC3E}">
        <p14:creationId xmlns:p14="http://schemas.microsoft.com/office/powerpoint/2010/main" val="33541638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59FB833-121D-442E-A866-2573CADF1E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E6121320-0E65-4325-960B-F1EE8AB414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8916" name="Slide Number Placeholder 3">
            <a:extLst>
              <a:ext uri="{FF2B5EF4-FFF2-40B4-BE49-F238E27FC236}">
                <a16:creationId xmlns:a16="http://schemas.microsoft.com/office/drawing/2014/main" id="{949E808A-5583-431A-9AAC-580A3D6DDB2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36905" indent="-283424" eaLnBrk="0" hangingPunct="0">
              <a:defRPr>
                <a:solidFill>
                  <a:schemeClr val="tx1"/>
                </a:solidFill>
                <a:latin typeface="Arial" panose="020B0604020202020204" pitchFamily="34" charset="0"/>
              </a:defRPr>
            </a:lvl2pPr>
            <a:lvl3pPr marL="1133698" indent="-226740" eaLnBrk="0" hangingPunct="0">
              <a:defRPr>
                <a:solidFill>
                  <a:schemeClr val="tx1"/>
                </a:solidFill>
                <a:latin typeface="Arial" panose="020B0604020202020204" pitchFamily="34" charset="0"/>
              </a:defRPr>
            </a:lvl3pPr>
            <a:lvl4pPr marL="1587178" indent="-226740" eaLnBrk="0" hangingPunct="0">
              <a:defRPr>
                <a:solidFill>
                  <a:schemeClr val="tx1"/>
                </a:solidFill>
                <a:latin typeface="Arial" panose="020B0604020202020204" pitchFamily="34" charset="0"/>
              </a:defRPr>
            </a:lvl4pPr>
            <a:lvl5pPr marL="2040657" indent="-226740" eaLnBrk="0" hangingPunct="0">
              <a:defRPr>
                <a:solidFill>
                  <a:schemeClr val="tx1"/>
                </a:solidFill>
                <a:latin typeface="Arial" panose="020B0604020202020204" pitchFamily="34" charset="0"/>
              </a:defRPr>
            </a:lvl5pPr>
            <a:lvl6pPr marL="2494137" indent="-226740" eaLnBrk="0" fontAlgn="base" hangingPunct="0">
              <a:spcBef>
                <a:spcPct val="0"/>
              </a:spcBef>
              <a:spcAft>
                <a:spcPct val="0"/>
              </a:spcAft>
              <a:defRPr>
                <a:solidFill>
                  <a:schemeClr val="tx1"/>
                </a:solidFill>
                <a:latin typeface="Arial" panose="020B0604020202020204" pitchFamily="34" charset="0"/>
              </a:defRPr>
            </a:lvl6pPr>
            <a:lvl7pPr marL="2947616" indent="-226740" eaLnBrk="0" fontAlgn="base" hangingPunct="0">
              <a:spcBef>
                <a:spcPct val="0"/>
              </a:spcBef>
              <a:spcAft>
                <a:spcPct val="0"/>
              </a:spcAft>
              <a:defRPr>
                <a:solidFill>
                  <a:schemeClr val="tx1"/>
                </a:solidFill>
                <a:latin typeface="Arial" panose="020B0604020202020204" pitchFamily="34" charset="0"/>
              </a:defRPr>
            </a:lvl7pPr>
            <a:lvl8pPr marL="3401095" indent="-226740" eaLnBrk="0" fontAlgn="base" hangingPunct="0">
              <a:spcBef>
                <a:spcPct val="0"/>
              </a:spcBef>
              <a:spcAft>
                <a:spcPct val="0"/>
              </a:spcAft>
              <a:defRPr>
                <a:solidFill>
                  <a:schemeClr val="tx1"/>
                </a:solidFill>
                <a:latin typeface="Arial" panose="020B0604020202020204" pitchFamily="34" charset="0"/>
              </a:defRPr>
            </a:lvl8pPr>
            <a:lvl9pPr marL="3854574" indent="-22674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27C919-EA71-4AC8-9704-A58EF7D22CB3}"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6C6A28-B5AB-41DF-BA0B-CAAC9AB451A8}" type="slidenum">
              <a:rPr lang="en-US" smtClean="0"/>
              <a:t>39</a:t>
            </a:fld>
            <a:endParaRPr lang="en-US"/>
          </a:p>
        </p:txBody>
      </p:sp>
    </p:spTree>
    <p:extLst>
      <p:ext uri="{BB962C8B-B14F-4D97-AF65-F5344CB8AC3E}">
        <p14:creationId xmlns:p14="http://schemas.microsoft.com/office/powerpoint/2010/main" val="350132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4</a:t>
            </a:fld>
            <a:endParaRPr lang="en-US"/>
          </a:p>
        </p:txBody>
      </p:sp>
    </p:spTree>
    <p:extLst>
      <p:ext uri="{BB962C8B-B14F-4D97-AF65-F5344CB8AC3E}">
        <p14:creationId xmlns:p14="http://schemas.microsoft.com/office/powerpoint/2010/main" val="5138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191"/>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5</a:t>
            </a:fld>
            <a:endParaRPr lang="en-US"/>
          </a:p>
        </p:txBody>
      </p:sp>
    </p:spTree>
    <p:extLst>
      <p:ext uri="{BB962C8B-B14F-4D97-AF65-F5344CB8AC3E}">
        <p14:creationId xmlns:p14="http://schemas.microsoft.com/office/powerpoint/2010/main" val="162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6</a:t>
            </a:fld>
            <a:endParaRPr lang="en-US"/>
          </a:p>
        </p:txBody>
      </p:sp>
    </p:spTree>
    <p:extLst>
      <p:ext uri="{BB962C8B-B14F-4D97-AF65-F5344CB8AC3E}">
        <p14:creationId xmlns:p14="http://schemas.microsoft.com/office/powerpoint/2010/main" val="4106372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057">
              <a:spcAft>
                <a:spcPts val="600"/>
              </a:spcAft>
            </a:pPr>
            <a:r>
              <a:rPr lang="en-US" i="1" dirty="0"/>
              <a:t>Note that FSS doesn’t exercise options under Schedule 65 I B. On that schedule, contractors would submit a follow-on proposal instead .</a:t>
            </a:r>
          </a:p>
          <a:p>
            <a:pPr defTabSz="907057">
              <a:spcAft>
                <a:spcPts val="1191"/>
              </a:spcAft>
            </a:pPr>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7</a:t>
            </a:fld>
            <a:endParaRPr lang="en-US"/>
          </a:p>
        </p:txBody>
      </p:sp>
    </p:spTree>
    <p:extLst>
      <p:ext uri="{BB962C8B-B14F-4D97-AF65-F5344CB8AC3E}">
        <p14:creationId xmlns:p14="http://schemas.microsoft.com/office/powerpoint/2010/main" val="1328446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95"/>
              </a:spcAft>
            </a:pPr>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8</a:t>
            </a:fld>
            <a:endParaRPr lang="en-US"/>
          </a:p>
        </p:txBody>
      </p:sp>
    </p:spTree>
    <p:extLst>
      <p:ext uri="{BB962C8B-B14F-4D97-AF65-F5344CB8AC3E}">
        <p14:creationId xmlns:p14="http://schemas.microsoft.com/office/powerpoint/2010/main" val="3109977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74"/>
              </a:spcAft>
            </a:pPr>
            <a:endParaRPr lang="en-US" i="0" dirty="0"/>
          </a:p>
          <a:p>
            <a:pPr>
              <a:spcAft>
                <a:spcPts val="574"/>
              </a:spcAft>
            </a:pPr>
            <a:endParaRPr lang="en-US" i="0" dirty="0"/>
          </a:p>
        </p:txBody>
      </p:sp>
      <p:sp>
        <p:nvSpPr>
          <p:cNvPr id="4" name="Slide Number Placeholder 3"/>
          <p:cNvSpPr>
            <a:spLocks noGrp="1"/>
          </p:cNvSpPr>
          <p:nvPr>
            <p:ph type="sldNum" sz="quarter" idx="5"/>
          </p:nvPr>
        </p:nvSpPr>
        <p:spPr/>
        <p:txBody>
          <a:bodyPr/>
          <a:lstStyle/>
          <a:p>
            <a:fld id="{FD6C6A28-B5AB-41DF-BA0B-CAAC9AB451A8}" type="slidenum">
              <a:rPr lang="en-US" smtClean="0"/>
              <a:t>9</a:t>
            </a:fld>
            <a:endParaRPr lang="en-US"/>
          </a:p>
        </p:txBody>
      </p:sp>
    </p:spTree>
    <p:extLst>
      <p:ext uri="{BB962C8B-B14F-4D97-AF65-F5344CB8AC3E}">
        <p14:creationId xmlns:p14="http://schemas.microsoft.com/office/powerpoint/2010/main" val="3702916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34F6-7ED7-41C8-8E71-3A77E5D288FF}"/>
              </a:ext>
            </a:extLst>
          </p:cNvPr>
          <p:cNvSpPr>
            <a:spLocks noGrp="1"/>
          </p:cNvSpPr>
          <p:nvPr>
            <p:ph type="ctrTitle"/>
          </p:nvPr>
        </p:nvSpPr>
        <p:spPr>
          <a:xfrm>
            <a:off x="1143000" y="1981200"/>
            <a:ext cx="6858000" cy="2387600"/>
          </a:xfrm>
        </p:spPr>
        <p:txBody>
          <a:bodyPr anchor="ctr">
            <a:normAutofit/>
          </a:bodyPr>
          <a:lstStyle>
            <a:lvl1pPr algn="ctr">
              <a:defRPr sz="4800" b="1">
                <a:solidFill>
                  <a:srgbClr val="002060"/>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74677DD7-CDF1-491C-B51E-2BF919C3F200}"/>
              </a:ext>
            </a:extLst>
          </p:cNvPr>
          <p:cNvSpPr>
            <a:spLocks noGrp="1"/>
          </p:cNvSpPr>
          <p:nvPr>
            <p:ph type="subTitle" idx="1"/>
          </p:nvPr>
        </p:nvSpPr>
        <p:spPr>
          <a:xfrm>
            <a:off x="1143000" y="4724400"/>
            <a:ext cx="6858000" cy="728662"/>
          </a:xfrm>
        </p:spPr>
        <p:txBody>
          <a:bodyPr anchor="ctr"/>
          <a:lstStyle>
            <a:lvl1pPr marL="0" indent="0" algn="ctr">
              <a:spcBef>
                <a:spcPts val="0"/>
              </a:spcBef>
              <a:spcAft>
                <a:spcPts val="600"/>
              </a:spcAft>
              <a:buNone/>
              <a:defRPr sz="2400">
                <a:solidFill>
                  <a:srgbClr val="00206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36A6DBDC-C248-4D77-AD21-18D8506F67FD}"/>
              </a:ext>
            </a:extLst>
          </p:cNvPr>
          <p:cNvSpPr/>
          <p:nvPr userDrawn="1"/>
        </p:nvSpPr>
        <p:spPr>
          <a:xfrm>
            <a:off x="0" y="0"/>
            <a:ext cx="9144000" cy="1524000"/>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pic>
        <p:nvPicPr>
          <p:cNvPr id="11" name="Picture 10">
            <a:extLst>
              <a:ext uri="{FF2B5EF4-FFF2-40B4-BE49-F238E27FC236}">
                <a16:creationId xmlns:a16="http://schemas.microsoft.com/office/drawing/2014/main" id="{4E18F2A5-1D71-43EA-A265-10864B375C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52136"/>
            <a:ext cx="4648200" cy="1034951"/>
          </a:xfrm>
          <a:prstGeom prst="rect">
            <a:avLst/>
          </a:prstGeom>
        </p:spPr>
      </p:pic>
      <p:pic>
        <p:nvPicPr>
          <p:cNvPr id="14" name="Picture 13">
            <a:extLst>
              <a:ext uri="{FF2B5EF4-FFF2-40B4-BE49-F238E27FC236}">
                <a16:creationId xmlns:a16="http://schemas.microsoft.com/office/drawing/2014/main" id="{763D2C9A-F4FF-4DA3-AA78-BE7117DA40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842B91C5-177B-4229-9CE5-EC6EAC18CA0C}"/>
              </a:ext>
            </a:extLst>
          </p:cNvPr>
          <p:cNvSpPr>
            <a:spLocks noGrp="1"/>
          </p:cNvSpPr>
          <p:nvPr>
            <p:ph type="ftr" sz="quarter" idx="11"/>
          </p:nvPr>
        </p:nvSpPr>
        <p:spPr/>
        <p:txBody>
          <a:bodyPr/>
          <a:lstStyle>
            <a:lvl1pPr>
              <a:defRPr>
                <a:solidFill>
                  <a:srgbClr val="FF0000"/>
                </a:solidFill>
              </a:defRPr>
            </a:lvl1pPr>
          </a:lstStyle>
          <a:p>
            <a:r>
              <a:rPr lang="en-US" dirty="0"/>
              <a:t>For Official Use Only</a:t>
            </a:r>
          </a:p>
        </p:txBody>
      </p:sp>
      <p:sp>
        <p:nvSpPr>
          <p:cNvPr id="6" name="Slide Number Placeholder 5">
            <a:extLst>
              <a:ext uri="{FF2B5EF4-FFF2-40B4-BE49-F238E27FC236}">
                <a16:creationId xmlns:a16="http://schemas.microsoft.com/office/drawing/2014/main" id="{B6583A47-B0DD-416F-95A0-77791BB300AE}"/>
              </a:ext>
            </a:extLst>
          </p:cNvPr>
          <p:cNvSpPr>
            <a:spLocks noGrp="1"/>
          </p:cNvSpPr>
          <p:nvPr>
            <p:ph type="sldNum" sz="quarter" idx="12"/>
          </p:nvPr>
        </p:nvSpPr>
        <p:spPr/>
        <p:txBody>
          <a:bodyPr/>
          <a:lstStyle/>
          <a:p>
            <a:fld id="{E3CB9C4B-92D0-4B2B-AC45-7ABA2552CB80}" type="slidenum">
              <a:rPr lang="en-US" smtClean="0"/>
              <a:t>‹#›</a:t>
            </a:fld>
            <a:endParaRPr lang="en-US" dirty="0"/>
          </a:p>
        </p:txBody>
      </p:sp>
    </p:spTree>
    <p:extLst>
      <p:ext uri="{BB962C8B-B14F-4D97-AF65-F5344CB8AC3E}">
        <p14:creationId xmlns:p14="http://schemas.microsoft.com/office/powerpoint/2010/main" val="224842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a:solidFill>
                  <a:schemeClr val="bg1"/>
                </a:solidFill>
                <a:latin typeface="+mj-lt"/>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D1B8152-16E8-4015-B0EF-C194F2F89561}"/>
              </a:ext>
            </a:extLst>
          </p:cNvPr>
          <p:cNvSpPr>
            <a:spLocks noGrp="1"/>
          </p:cNvSpPr>
          <p:nvPr>
            <p:ph idx="1"/>
          </p:nvPr>
        </p:nvSpPr>
        <p:spPr>
          <a:xfrm>
            <a:off x="381000" y="990600"/>
            <a:ext cx="8382000" cy="4876800"/>
          </a:xfrm>
        </p:spPr>
        <p:txBody>
          <a:bodyPr>
            <a:noAutofit/>
          </a:bodyPr>
          <a:lstStyle>
            <a:lvl1pPr marL="0" indent="0">
              <a:lnSpc>
                <a:spcPct val="114000"/>
              </a:lnSpc>
              <a:spcBef>
                <a:spcPts val="0"/>
              </a:spcBef>
              <a:spcAft>
                <a:spcPts val="600"/>
              </a:spcAft>
              <a:buNone/>
              <a:defRPr sz="3000" baseline="0">
                <a:solidFill>
                  <a:srgbClr val="002060"/>
                </a:solidFill>
                <a:latin typeface="Calibri" panose="020F0502020204030204" pitchFamily="34" charset="0"/>
              </a:defRPr>
            </a:lvl1pPr>
            <a:lvl2pPr>
              <a:lnSpc>
                <a:spcPct val="114000"/>
              </a:lnSpc>
              <a:spcBef>
                <a:spcPts val="0"/>
              </a:spcBef>
              <a:spcAft>
                <a:spcPts val="600"/>
              </a:spcAft>
              <a:defRPr baseline="0">
                <a:solidFill>
                  <a:srgbClr val="002060"/>
                </a:solidFill>
                <a:latin typeface="Calibri" panose="020F0502020204030204" pitchFamily="34" charset="0"/>
              </a:defRPr>
            </a:lvl2pPr>
            <a:lvl3pPr>
              <a:lnSpc>
                <a:spcPct val="114000"/>
              </a:lnSpc>
              <a:spcBef>
                <a:spcPts val="0"/>
              </a:spcBef>
              <a:spcAft>
                <a:spcPts val="600"/>
              </a:spcAft>
              <a:defRPr baseline="0">
                <a:solidFill>
                  <a:srgbClr val="002060"/>
                </a:solidFill>
                <a:latin typeface="Calibri" panose="020F0502020204030204" pitchFamily="34" charset="0"/>
              </a:defRPr>
            </a:lvl3pPr>
            <a:lvl4pPr>
              <a:lnSpc>
                <a:spcPct val="114000"/>
              </a:lnSpc>
              <a:spcBef>
                <a:spcPts val="0"/>
              </a:spcBef>
              <a:spcAft>
                <a:spcPts val="600"/>
              </a:spcAft>
              <a:defRPr baseline="0">
                <a:solidFill>
                  <a:srgbClr val="002060"/>
                </a:solidFill>
                <a:latin typeface="Calibri" panose="020F0502020204030204" pitchFamily="34" charset="0"/>
              </a:defRPr>
            </a:lvl4pPr>
            <a:lvl5pPr>
              <a:lnSpc>
                <a:spcPct val="114000"/>
              </a:lnSpc>
              <a:spcBef>
                <a:spcPts val="0"/>
              </a:spcBef>
              <a:spcAft>
                <a:spcPts val="600"/>
              </a:spcAft>
              <a:defRPr baseline="0">
                <a:solidFill>
                  <a:srgbClr val="002060"/>
                </a:solidFill>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262729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a:solidFill>
                  <a:schemeClr val="bg1"/>
                </a:solidFill>
                <a:latin typeface="+mj-lt"/>
                <a:cs typeface="Arial" panose="020B060402020202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
        <p:nvSpPr>
          <p:cNvPr id="10" name="Content Placeholder 2">
            <a:extLst>
              <a:ext uri="{FF2B5EF4-FFF2-40B4-BE49-F238E27FC236}">
                <a16:creationId xmlns:a16="http://schemas.microsoft.com/office/drawing/2014/main" id="{ABF53340-0AF2-47D7-8C82-29B378DDCAB8}"/>
              </a:ext>
            </a:extLst>
          </p:cNvPr>
          <p:cNvSpPr>
            <a:spLocks noGrp="1"/>
          </p:cNvSpPr>
          <p:nvPr>
            <p:ph sz="half" idx="1"/>
          </p:nvPr>
        </p:nvSpPr>
        <p:spPr>
          <a:xfrm>
            <a:off x="533400" y="1283972"/>
            <a:ext cx="386715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83BE646D-1457-418F-B70C-533DB75E37A2}"/>
              </a:ext>
            </a:extLst>
          </p:cNvPr>
          <p:cNvSpPr>
            <a:spLocks noGrp="1"/>
          </p:cNvSpPr>
          <p:nvPr>
            <p:ph sz="half" idx="2"/>
          </p:nvPr>
        </p:nvSpPr>
        <p:spPr>
          <a:xfrm>
            <a:off x="4592880" y="1271919"/>
            <a:ext cx="386715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949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a:solidFill>
                  <a:schemeClr val="bg1"/>
                </a:solidFill>
                <a:latin typeface="+mj-lt"/>
                <a:cs typeface="Arial" panose="020B060402020202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
        <p:nvSpPr>
          <p:cNvPr id="10" name="Content Placeholder 2">
            <a:extLst>
              <a:ext uri="{FF2B5EF4-FFF2-40B4-BE49-F238E27FC236}">
                <a16:creationId xmlns:a16="http://schemas.microsoft.com/office/drawing/2014/main" id="{ABF53340-0AF2-47D7-8C82-29B378DDCAB8}"/>
              </a:ext>
            </a:extLst>
          </p:cNvPr>
          <p:cNvSpPr>
            <a:spLocks noGrp="1"/>
          </p:cNvSpPr>
          <p:nvPr>
            <p:ph sz="half" idx="1"/>
          </p:nvPr>
        </p:nvSpPr>
        <p:spPr>
          <a:xfrm>
            <a:off x="533400" y="1283972"/>
            <a:ext cx="386715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a:extLst>
              <a:ext uri="{FF2B5EF4-FFF2-40B4-BE49-F238E27FC236}">
                <a16:creationId xmlns:a16="http://schemas.microsoft.com/office/drawing/2014/main" id="{3958254D-F2ED-45A7-B2C5-4BA424BE8FBA}"/>
              </a:ext>
            </a:extLst>
          </p:cNvPr>
          <p:cNvSpPr>
            <a:spLocks noGrp="1"/>
          </p:cNvSpPr>
          <p:nvPr>
            <p:ph type="pic" idx="13"/>
          </p:nvPr>
        </p:nvSpPr>
        <p:spPr>
          <a:xfrm>
            <a:off x="4953000" y="990600"/>
            <a:ext cx="3563938" cy="4870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6504521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57682F1-834C-4DF3-9215-F05E34F55C61}"/>
              </a:ext>
            </a:extLst>
          </p:cNvPr>
          <p:cNvSpPr/>
          <p:nvPr userDrawn="1"/>
        </p:nvSpPr>
        <p:spPr>
          <a:xfrm>
            <a:off x="0" y="6157769"/>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Placeholder 1">
            <a:extLst>
              <a:ext uri="{FF2B5EF4-FFF2-40B4-BE49-F238E27FC236}">
                <a16:creationId xmlns:a16="http://schemas.microsoft.com/office/drawing/2014/main" id="{E2D54759-5F24-499F-952C-D9BF76CEB80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FFAA25C-A0E6-4EDF-96E3-74F7D03A4A7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35D381-528A-4CA2-A0D8-5B0FFF4DBBB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1008B61A-2BFD-4E86-97BA-3900EB935AC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DA7AECB5-B2AD-4056-884C-BE04F581275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B9C4B-92D0-4B2B-AC45-7ABA2552CB80}" type="slidenum">
              <a:rPr lang="en-US" smtClean="0"/>
              <a:t>‹#›</a:t>
            </a:fld>
            <a:endParaRPr lang="en-US"/>
          </a:p>
        </p:txBody>
      </p:sp>
    </p:spTree>
    <p:extLst>
      <p:ext uri="{BB962C8B-B14F-4D97-AF65-F5344CB8AC3E}">
        <p14:creationId xmlns:p14="http://schemas.microsoft.com/office/powerpoint/2010/main" val="200703221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80" r:id="rId3"/>
    <p:sldLayoutId id="2147483681" r:id="rId4"/>
  </p:sldLayoutIdLst>
  <p:hf hdr="0" dt="0"/>
  <p:txStyles>
    <p:titleStyle>
      <a:lvl1pPr algn="l" defTabSz="914400" rtl="0" eaLnBrk="1" latinLnBrk="0" hangingPunct="1">
        <a:lnSpc>
          <a:spcPct val="90000"/>
        </a:lnSpc>
        <a:spcBef>
          <a:spcPct val="0"/>
        </a:spcBef>
        <a:buNone/>
        <a:defRPr sz="3200" kern="1200">
          <a:solidFill>
            <a:schemeClr val="tx1"/>
          </a:solidFill>
          <a:latin typeface="+mn-lt"/>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ulings.cbp.gov/hom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cbp.gov/trade/ruling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quisition.gov/far/part-8#FAR_8_405_5"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acquisition.gov/far/part-19#FAR_19_504" TargetMode="External"/><Relationship Id="rId4" Type="http://schemas.openxmlformats.org/officeDocument/2006/relationships/hyperlink" Target="https://www.acquisition.gov/far/part-16#FAR_16_505"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acquisition.gov/far/part-25#FAR_Subpart_25_7"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va.gov/opal/nac/fss/rfmProcess.asp"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va.gov/opal/nac/fss/modForms.asp"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fss.help@va.govsusin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www.va.gov/opal/nac/fss/training.asp" TargetMode="External"/><Relationship Id="rId3" Type="http://schemas.openxmlformats.org/officeDocument/2006/relationships/hyperlink" Target="http://www.fss.va.gov/" TargetMode="External"/><Relationship Id="rId7" Type="http://schemas.openxmlformats.org/officeDocument/2006/relationships/hyperlink" Target="https://www.va.gov/opal/nac/fss/taa.asp"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www.va.gov/opal/nac/fss/modForms.asp" TargetMode="External"/><Relationship Id="rId5" Type="http://schemas.openxmlformats.org/officeDocument/2006/relationships/hyperlink" Target="https://www.va.gov/opal/nac/fss/rfmProcess.asp" TargetMode="External"/><Relationship Id="rId10" Type="http://schemas.openxmlformats.org/officeDocument/2006/relationships/hyperlink" Target="mailto:fss.help@va.gov" TargetMode="External"/><Relationship Id="rId4" Type="http://schemas.openxmlformats.org/officeDocument/2006/relationships/hyperlink" Target="https://www.va.gov/opal/nac/fss/schedules.asp" TargetMode="External"/><Relationship Id="rId9" Type="http://schemas.openxmlformats.org/officeDocument/2006/relationships/hyperlink" Target="https://www.vendorportal.ecms.va.gov/nac"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562911-00C0-4B78-9810-C63ACBBEEF6F}"/>
              </a:ext>
            </a:extLst>
          </p:cNvPr>
          <p:cNvSpPr>
            <a:spLocks noGrp="1"/>
          </p:cNvSpPr>
          <p:nvPr>
            <p:ph type="ctrTitle"/>
          </p:nvPr>
        </p:nvSpPr>
        <p:spPr>
          <a:xfrm>
            <a:off x="1143000" y="2514600"/>
            <a:ext cx="6858000" cy="1854200"/>
          </a:xfrm>
        </p:spPr>
        <p:txBody>
          <a:bodyPr/>
          <a:lstStyle/>
          <a:p>
            <a:r>
              <a:rPr lang="en-US" dirty="0"/>
              <a:t>Top 5 FSS Clauses</a:t>
            </a:r>
            <a:br>
              <a:rPr lang="en-US" dirty="0"/>
            </a:br>
            <a:r>
              <a:rPr lang="en-US" dirty="0"/>
              <a:t>Part I</a:t>
            </a:r>
          </a:p>
        </p:txBody>
      </p:sp>
      <p:sp>
        <p:nvSpPr>
          <p:cNvPr id="10" name="Subtitle 9">
            <a:extLst>
              <a:ext uri="{FF2B5EF4-FFF2-40B4-BE49-F238E27FC236}">
                <a16:creationId xmlns:a16="http://schemas.microsoft.com/office/drawing/2014/main" id="{ED4565A2-0391-4A1D-9556-18BDCC61B755}"/>
              </a:ext>
            </a:extLst>
          </p:cNvPr>
          <p:cNvSpPr>
            <a:spLocks noGrp="1"/>
          </p:cNvSpPr>
          <p:nvPr>
            <p:ph type="subTitle" idx="1"/>
          </p:nvPr>
        </p:nvSpPr>
        <p:spPr/>
        <p:txBody>
          <a:bodyPr>
            <a:normAutofit/>
          </a:bodyPr>
          <a:lstStyle/>
          <a:p>
            <a:pPr>
              <a:spcBef>
                <a:spcPts val="0"/>
              </a:spcBef>
              <a:spcAft>
                <a:spcPts val="600"/>
              </a:spcAft>
            </a:pPr>
            <a:r>
              <a:rPr lang="en-US" sz="2000" dirty="0">
                <a:latin typeface="+mn-lt"/>
              </a:rPr>
              <a:t>FSS Webinar – July 28, 2022</a:t>
            </a:r>
          </a:p>
          <a:p>
            <a:pPr>
              <a:spcBef>
                <a:spcPts val="0"/>
              </a:spcBef>
            </a:pPr>
            <a:r>
              <a:rPr lang="en-US" sz="2000" dirty="0">
                <a:latin typeface="+mn-lt"/>
              </a:rPr>
              <a:t>Presented by Lydia McKay</a:t>
            </a:r>
            <a:endParaRPr lang="en-US" sz="2000" dirty="0"/>
          </a:p>
        </p:txBody>
      </p:sp>
      <p:sp>
        <p:nvSpPr>
          <p:cNvPr id="4" name="Footer Placeholder 3">
            <a:extLst>
              <a:ext uri="{FF2B5EF4-FFF2-40B4-BE49-F238E27FC236}">
                <a16:creationId xmlns:a16="http://schemas.microsoft.com/office/drawing/2014/main" id="{F705D382-96F5-4DF7-9B71-B0DDAF159978}"/>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C4DBB21E-D04E-4659-960B-D574DC95870D}"/>
              </a:ext>
            </a:extLst>
          </p:cNvPr>
          <p:cNvSpPr>
            <a:spLocks noGrp="1"/>
          </p:cNvSpPr>
          <p:nvPr>
            <p:ph type="sldNum" sz="quarter" idx="12"/>
          </p:nvPr>
        </p:nvSpPr>
        <p:spPr/>
        <p:txBody>
          <a:bodyPr/>
          <a:lstStyle/>
          <a:p>
            <a:fld id="{E3CB9C4B-92D0-4B2B-AC45-7ABA2552CB80}" type="slidenum">
              <a:rPr lang="en-US" smtClean="0"/>
              <a:t>1</a:t>
            </a:fld>
            <a:endParaRPr lang="en-US" dirty="0"/>
          </a:p>
        </p:txBody>
      </p:sp>
    </p:spTree>
    <p:extLst>
      <p:ext uri="{BB962C8B-B14F-4D97-AF65-F5344CB8AC3E}">
        <p14:creationId xmlns:p14="http://schemas.microsoft.com/office/powerpoint/2010/main" val="122693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52.225-5(b) - Requirement</a:t>
            </a:r>
          </a:p>
        </p:txBody>
      </p:sp>
      <p:sp>
        <p:nvSpPr>
          <p:cNvPr id="3" name="Content Placeholder 2"/>
          <p:cNvSpPr>
            <a:spLocks noGrp="1"/>
          </p:cNvSpPr>
          <p:nvPr>
            <p:ph idx="1"/>
          </p:nvPr>
        </p:nvSpPr>
        <p:spPr>
          <a:xfrm>
            <a:off x="692150" y="1866900"/>
            <a:ext cx="7848600" cy="3124200"/>
          </a:xfrm>
        </p:spPr>
        <p:txBody>
          <a:bodyPr>
            <a:normAutofit/>
          </a:bodyPr>
          <a:lstStyle/>
          <a:p>
            <a:pPr marL="0" indent="0">
              <a:buNone/>
            </a:pPr>
            <a:r>
              <a:rPr lang="en-US" sz="2200" b="1" dirty="0"/>
              <a:t>52.225-5(b):  “</a:t>
            </a:r>
            <a:r>
              <a:rPr lang="en-US" sz="2200" i="1" dirty="0"/>
              <a:t>Delivery of end products. </a:t>
            </a:r>
            <a:r>
              <a:rPr lang="en-US" sz="2200" dirty="0"/>
              <a:t>The Contracting Officer has determined that the WTO GPA and FTAs apply to this acquisition. Unless otherwise specified, these trade agreements apply to all items in the Schedule. </a:t>
            </a:r>
            <a:r>
              <a:rPr lang="en-US" sz="2200" dirty="0">
                <a:solidFill>
                  <a:srgbClr val="C00000"/>
                </a:solidFill>
              </a:rPr>
              <a:t>The Contractor shall deliver under this contract only U.S.-made or designated country end products</a:t>
            </a:r>
            <a:r>
              <a:rPr lang="en-US" sz="2200" dirty="0"/>
              <a:t> except to the extent that, in its offer, it specified delivery of other end products in the provision entitled "Trade Agreements Certificate."</a:t>
            </a:r>
          </a:p>
          <a:p>
            <a:pPr marL="0" indent="0">
              <a:spcBef>
                <a:spcPct val="0"/>
              </a:spcBef>
              <a:spcAft>
                <a:spcPts val="1800"/>
              </a:spcAft>
              <a:buNone/>
              <a:defRPr/>
            </a:pP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09C699-A06B-45FF-B515-30F622461B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025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Designated Country</a:t>
            </a:r>
          </a:p>
        </p:txBody>
      </p:sp>
      <p:sp>
        <p:nvSpPr>
          <p:cNvPr id="3" name="Content Placeholder 2"/>
          <p:cNvSpPr>
            <a:spLocks noGrp="1"/>
          </p:cNvSpPr>
          <p:nvPr>
            <p:ph idx="1"/>
          </p:nvPr>
        </p:nvSpPr>
        <p:spPr>
          <a:xfrm>
            <a:off x="914400" y="1219200"/>
            <a:ext cx="7200900" cy="4173715"/>
          </a:xfrm>
        </p:spPr>
        <p:txBody>
          <a:bodyPr>
            <a:normAutofit/>
          </a:bodyPr>
          <a:lstStyle/>
          <a:p>
            <a:pPr marL="0" indent="0">
              <a:buNone/>
            </a:pPr>
            <a:endParaRPr lang="en-US" sz="2400" dirty="0"/>
          </a:p>
          <a:p>
            <a:pPr>
              <a:spcAft>
                <a:spcPts val="1800"/>
              </a:spcAft>
            </a:pPr>
            <a:r>
              <a:rPr lang="en-US" sz="2800" b="1" dirty="0"/>
              <a:t>Designated countries fall under four categories:</a:t>
            </a:r>
          </a:p>
          <a:p>
            <a:pPr marL="822960" lvl="1" indent="-365760">
              <a:spcAft>
                <a:spcPts val="1800"/>
              </a:spcAft>
              <a:buFont typeface="+mj-lt"/>
              <a:buAutoNum type="arabicParenR"/>
            </a:pPr>
            <a:r>
              <a:rPr lang="en-US" sz="2200" dirty="0"/>
              <a:t>World Trade Organization Government Procurement Agreement (WTO GPA) countries </a:t>
            </a:r>
          </a:p>
          <a:p>
            <a:pPr marL="822960" lvl="1" indent="-365760">
              <a:spcAft>
                <a:spcPts val="1800"/>
              </a:spcAft>
              <a:buFont typeface="+mj-lt"/>
              <a:buAutoNum type="arabicParenR"/>
            </a:pPr>
            <a:r>
              <a:rPr lang="en-US" sz="2200" dirty="0"/>
              <a:t>Free Trade Agreement (FTO) countries</a:t>
            </a:r>
          </a:p>
          <a:p>
            <a:pPr marL="822960" lvl="1" indent="-365760">
              <a:spcAft>
                <a:spcPts val="1800"/>
              </a:spcAft>
              <a:buFont typeface="+mj-lt"/>
              <a:buAutoNum type="arabicParenR"/>
            </a:pPr>
            <a:r>
              <a:rPr lang="en-US" sz="2200" dirty="0"/>
              <a:t>Least Developed countries</a:t>
            </a:r>
          </a:p>
          <a:p>
            <a:pPr marL="822960" lvl="1" indent="-365760">
              <a:buFont typeface="+mj-lt"/>
              <a:buAutoNum type="arabicParenR"/>
            </a:pPr>
            <a:r>
              <a:rPr lang="en-US" sz="2200" dirty="0"/>
              <a:t>Caribbean Basin countries</a:t>
            </a: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11</a:t>
            </a:fld>
            <a:endParaRPr lang="en-US"/>
          </a:p>
        </p:txBody>
      </p:sp>
    </p:spTree>
    <p:extLst>
      <p:ext uri="{BB962C8B-B14F-4D97-AF65-F5344CB8AC3E}">
        <p14:creationId xmlns:p14="http://schemas.microsoft.com/office/powerpoint/2010/main" val="335686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0900" y="-76200"/>
            <a:ext cx="7010400" cy="990600"/>
          </a:xfrm>
        </p:spPr>
        <p:txBody>
          <a:bodyPr>
            <a:normAutofit fontScale="90000"/>
          </a:bodyPr>
          <a:lstStyle/>
          <a:p>
            <a:r>
              <a:rPr lang="en-US" dirty="0"/>
              <a:t>WTO GPA Countries*</a:t>
            </a:r>
          </a:p>
        </p:txBody>
      </p:sp>
      <p:sp>
        <p:nvSpPr>
          <p:cNvPr id="3" name="Content Placeholder 2"/>
          <p:cNvSpPr>
            <a:spLocks noGrp="1"/>
          </p:cNvSpPr>
          <p:nvPr>
            <p:ph idx="1"/>
          </p:nvPr>
        </p:nvSpPr>
        <p:spPr>
          <a:xfrm>
            <a:off x="838200" y="1524000"/>
            <a:ext cx="7772400" cy="4076700"/>
          </a:xfrm>
        </p:spPr>
        <p:txBody>
          <a:bodyPr>
            <a:normAutofit fontScale="92500" lnSpcReduction="10000"/>
          </a:bodyPr>
          <a:lstStyle/>
          <a:p>
            <a:pPr marL="0" indent="0">
              <a:spcAft>
                <a:spcPts val="3000"/>
              </a:spcAft>
              <a:buNone/>
            </a:pPr>
            <a:r>
              <a:rPr lang="en-US" sz="2400" dirty="0"/>
              <a:t>Armenia, Aruba, Austria, Belgium, Bulgaria, Canada, Croatia, Cyprus, Czech Republic, Denmark, Estonia, Finland, France, Germany, Greece, Hong Kong, Hungary, Iceland, Ireland, Israel, Italy, Japan, Korea (Republic of), Latvia, Liechtenstein, Lithuania, Luxembourg, Malta, Montenegro, Netherlands, New Zealand, Norway, Poland, Portugal, Romania, Singapore, Slovak Republic, Slovenia, Spain, Sweden, Switzerland, Taiwan (known in the World Trade Organization as “the Separate Customs Territory of Taiwan, Penghu, Kinmen and Matsu (Chinese Taipei)”), or United Kingdom</a:t>
            </a:r>
          </a:p>
          <a:p>
            <a:pPr marL="0" indent="0">
              <a:buNone/>
            </a:pPr>
            <a:r>
              <a:rPr lang="en-US" sz="2200" b="1" i="1" dirty="0"/>
              <a:t>*Listing is current as of 7/28/22</a:t>
            </a:r>
          </a:p>
          <a:p>
            <a:endParaRPr lang="en-US" sz="2400" dirty="0"/>
          </a:p>
          <a:p>
            <a:pPr>
              <a:spcBef>
                <a:spcPct val="0"/>
              </a:spcBef>
              <a:spcAft>
                <a:spcPts val="1200"/>
              </a:spcAft>
              <a:defRPr/>
            </a:pPr>
            <a:endParaRPr lang="en-US" sz="2000" dirty="0"/>
          </a:p>
          <a:p>
            <a:pPr marL="0" indent="0">
              <a:spcBef>
                <a:spcPct val="0"/>
              </a:spcBef>
              <a:spcAft>
                <a:spcPts val="1800"/>
              </a:spcAft>
              <a:buNone/>
              <a:defRPr/>
            </a:pP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12</a:t>
            </a:fld>
            <a:endParaRPr lang="en-US"/>
          </a:p>
        </p:txBody>
      </p:sp>
    </p:spTree>
    <p:extLst>
      <p:ext uri="{BB962C8B-B14F-4D97-AF65-F5344CB8AC3E}">
        <p14:creationId xmlns:p14="http://schemas.microsoft.com/office/powerpoint/2010/main" val="390766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Least Developed Countries*</a:t>
            </a:r>
          </a:p>
        </p:txBody>
      </p:sp>
      <p:sp>
        <p:nvSpPr>
          <p:cNvPr id="3" name="Content Placeholder 2"/>
          <p:cNvSpPr>
            <a:spLocks noGrp="1"/>
          </p:cNvSpPr>
          <p:nvPr>
            <p:ph idx="1"/>
          </p:nvPr>
        </p:nvSpPr>
        <p:spPr>
          <a:xfrm>
            <a:off x="895350" y="1333500"/>
            <a:ext cx="7486650" cy="4381500"/>
          </a:xfrm>
        </p:spPr>
        <p:txBody>
          <a:bodyPr>
            <a:normAutofit fontScale="92500"/>
          </a:bodyPr>
          <a:lstStyle/>
          <a:p>
            <a:pPr marL="0" indent="0">
              <a:spcAft>
                <a:spcPts val="3600"/>
              </a:spcAft>
              <a:buNone/>
            </a:pPr>
            <a:r>
              <a:rPr lang="en-US" sz="2400" dirty="0"/>
              <a:t>Afghanistan, Angola, Bangladesh, Benin, Bhutan, Burkina Faso, Burundi, Cambodia, Central African Republic, Chad, Comoros, Democratic Republic of Congo, Djibouti, Equatorial Guinea, Eritrea, Ethiopia, Gambia, Guinea, Guinea-Bissau, Haiti, Kiribati, Laos, Lesotho, Liberia, Madagascar, Malawi, Mali, Mauritania, Mozambique, Nepal, Niger, Rwanda, Samoa, Sao Tome and Principe, Senegal, Sierra Leone, Solomon Islands, Somalia, South Sudan, Tanzania, Timor-Leste, Togo, Tuvalu, Uganda, Vanuatu, Yemen, or Zambia)</a:t>
            </a:r>
          </a:p>
          <a:p>
            <a:pPr marL="0" indent="0">
              <a:buNone/>
            </a:pPr>
            <a:r>
              <a:rPr lang="en-US" sz="2000" b="1" i="1" dirty="0"/>
              <a:t>*Listing is current as of 7/28/22</a:t>
            </a:r>
            <a:endParaRPr lang="en-US" sz="2000" dirty="0"/>
          </a:p>
          <a:p>
            <a:pPr marL="0" indent="0">
              <a:spcBef>
                <a:spcPct val="0"/>
              </a:spcBef>
              <a:spcAft>
                <a:spcPts val="1800"/>
              </a:spcAft>
              <a:buNone/>
              <a:defRPr/>
            </a:pP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13</a:t>
            </a:fld>
            <a:endParaRPr lang="en-US"/>
          </a:p>
        </p:txBody>
      </p:sp>
    </p:spTree>
    <p:extLst>
      <p:ext uri="{BB962C8B-B14F-4D97-AF65-F5344CB8AC3E}">
        <p14:creationId xmlns:p14="http://schemas.microsoft.com/office/powerpoint/2010/main" val="2591313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Caribbean Basin &amp; FTA Countries*</a:t>
            </a:r>
          </a:p>
        </p:txBody>
      </p:sp>
      <p:sp>
        <p:nvSpPr>
          <p:cNvPr id="3" name="Content Placeholder 2"/>
          <p:cNvSpPr>
            <a:spLocks noGrp="1"/>
          </p:cNvSpPr>
          <p:nvPr>
            <p:ph idx="1"/>
          </p:nvPr>
        </p:nvSpPr>
        <p:spPr>
          <a:xfrm>
            <a:off x="914400" y="1143000"/>
            <a:ext cx="7600950" cy="4724400"/>
          </a:xfrm>
        </p:spPr>
        <p:txBody>
          <a:bodyPr>
            <a:normAutofit/>
          </a:bodyPr>
          <a:lstStyle/>
          <a:p>
            <a:pPr marL="0" indent="0">
              <a:buNone/>
            </a:pPr>
            <a:r>
              <a:rPr lang="en-US" sz="2000" b="1" dirty="0"/>
              <a:t>Caribbean Basin Countries:</a:t>
            </a:r>
          </a:p>
          <a:p>
            <a:pPr marL="0" indent="0">
              <a:spcAft>
                <a:spcPts val="3600"/>
              </a:spcAft>
              <a:buNone/>
            </a:pPr>
            <a:r>
              <a:rPr lang="en-US" sz="2000" dirty="0"/>
              <a:t>Antigua and Barbuda, Aruba, Bahamas, Barbados, Belize, Bonaire, British Virgin Islands, Curacao, Dominica, Grenada, Guyana, Haiti, Jamaica, Montserrat, Saba, St. Kitts and Nevis, St. Lucia, St. Vincent and the Grenadines, </a:t>
            </a:r>
            <a:r>
              <a:rPr lang="en-US" sz="2000" dirty="0" err="1"/>
              <a:t>Sint</a:t>
            </a:r>
            <a:r>
              <a:rPr lang="en-US" sz="2000" dirty="0"/>
              <a:t> Eustatius, </a:t>
            </a:r>
            <a:r>
              <a:rPr lang="en-US" sz="2000" dirty="0" err="1"/>
              <a:t>Sint</a:t>
            </a:r>
            <a:r>
              <a:rPr lang="en-US" sz="2000" dirty="0"/>
              <a:t> Maarten, or Trinidad and Tobago</a:t>
            </a:r>
          </a:p>
          <a:p>
            <a:pPr marL="0" indent="0">
              <a:buNone/>
            </a:pPr>
            <a:r>
              <a:rPr lang="en-US" sz="2000" b="1" dirty="0"/>
              <a:t>Free Trade Agreement (FTA) Countries:</a:t>
            </a:r>
          </a:p>
          <a:p>
            <a:pPr marL="0" indent="0">
              <a:spcAft>
                <a:spcPts val="3600"/>
              </a:spcAft>
              <a:buNone/>
            </a:pPr>
            <a:r>
              <a:rPr lang="en-US" sz="2000" dirty="0"/>
              <a:t>Australia, Bahrain, Canada, Chile, Colombia, Costa Rica, Dominican Republic, El Salvador, Guatemala, Honduras, Korea (Republic of), Mexico, Morocco, Nicaragua, Oman, Panama, Peru, or Singapore</a:t>
            </a:r>
          </a:p>
          <a:p>
            <a:pPr marL="0" indent="0">
              <a:buNone/>
            </a:pPr>
            <a:r>
              <a:rPr lang="en-US" sz="1800" b="1" i="1" dirty="0"/>
              <a:t>*Listing is current as of 7/28/22</a:t>
            </a:r>
          </a:p>
          <a:p>
            <a:pPr marL="0" indent="0">
              <a:buNone/>
            </a:pPr>
            <a:endParaRPr lang="en-US" sz="2400" dirty="0"/>
          </a:p>
          <a:p>
            <a:pPr>
              <a:spcBef>
                <a:spcPct val="0"/>
              </a:spcBef>
              <a:spcAft>
                <a:spcPts val="1200"/>
              </a:spcAft>
              <a:defRPr/>
            </a:pPr>
            <a:endParaRPr lang="en-US" sz="2000" dirty="0"/>
          </a:p>
          <a:p>
            <a:pPr marL="0" indent="0">
              <a:spcBef>
                <a:spcPct val="0"/>
              </a:spcBef>
              <a:spcAft>
                <a:spcPts val="1800"/>
              </a:spcAft>
              <a:buNone/>
              <a:defRPr/>
            </a:pP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14</a:t>
            </a:fld>
            <a:endParaRPr lang="en-US"/>
          </a:p>
        </p:txBody>
      </p:sp>
    </p:spTree>
    <p:extLst>
      <p:ext uri="{BB962C8B-B14F-4D97-AF65-F5344CB8AC3E}">
        <p14:creationId xmlns:p14="http://schemas.microsoft.com/office/powerpoint/2010/main" val="2524596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 Product</a:t>
            </a:r>
          </a:p>
        </p:txBody>
      </p:sp>
      <p:sp>
        <p:nvSpPr>
          <p:cNvPr id="3" name="Content Placeholder 2"/>
          <p:cNvSpPr>
            <a:spLocks noGrp="1"/>
          </p:cNvSpPr>
          <p:nvPr>
            <p:ph idx="1"/>
          </p:nvPr>
        </p:nvSpPr>
        <p:spPr>
          <a:xfrm>
            <a:off x="428625" y="914400"/>
            <a:ext cx="8286750" cy="5029200"/>
          </a:xfrm>
        </p:spPr>
        <p:txBody>
          <a:bodyPr>
            <a:normAutofit/>
          </a:bodyPr>
          <a:lstStyle/>
          <a:p>
            <a:pPr>
              <a:spcAft>
                <a:spcPts val="2400"/>
              </a:spcAft>
            </a:pPr>
            <a:r>
              <a:rPr lang="en-US" sz="2800" b="1" dirty="0"/>
              <a:t> </a:t>
            </a:r>
            <a:r>
              <a:rPr lang="en-US" sz="2800" b="1" i="1" dirty="0"/>
              <a:t>End product (and variations)</a:t>
            </a:r>
          </a:p>
          <a:p>
            <a:pPr marL="457200" indent="-457200">
              <a:spcAft>
                <a:spcPts val="3000"/>
              </a:spcAft>
              <a:buFont typeface="Arial" panose="020B0604020202020204" pitchFamily="34" charset="0"/>
              <a:buChar char="•"/>
            </a:pPr>
            <a:r>
              <a:rPr lang="en-US" sz="2000" b="1" dirty="0"/>
              <a:t>End product:  </a:t>
            </a:r>
            <a:r>
              <a:rPr lang="en-US" sz="1800" dirty="0"/>
              <a:t>Defined as “</a:t>
            </a:r>
            <a:r>
              <a:rPr lang="en-US" sz="1800" i="1" dirty="0"/>
              <a:t>those articles, materials, and supplies to be acquired under the contract for public use</a:t>
            </a:r>
            <a:r>
              <a:rPr lang="en-US" sz="1800" dirty="0"/>
              <a:t>”.</a:t>
            </a:r>
          </a:p>
          <a:p>
            <a:pPr marL="457200" indent="-457200">
              <a:spcAft>
                <a:spcPts val="3000"/>
              </a:spcAft>
              <a:buFont typeface="Arial" panose="020B0604020202020204" pitchFamily="34" charset="0"/>
              <a:buChar char="•"/>
            </a:pPr>
            <a:r>
              <a:rPr lang="en-US" sz="2000" b="1" dirty="0"/>
              <a:t>Designated country category end product:  </a:t>
            </a:r>
            <a:r>
              <a:rPr lang="en-US" sz="1800" dirty="0"/>
              <a:t>Speaks to an article being “</a:t>
            </a:r>
            <a:r>
              <a:rPr lang="en-US" sz="1800" i="1" dirty="0"/>
              <a:t>substantially transformed … into a new and different article of commerce with a name, character, or use distinct from that of the article or articles from which it was transformed</a:t>
            </a:r>
            <a:r>
              <a:rPr lang="en-US" sz="1800" dirty="0"/>
              <a:t>.”</a:t>
            </a:r>
          </a:p>
          <a:p>
            <a:pPr marL="457200" indent="-457200">
              <a:spcAft>
                <a:spcPts val="1800"/>
              </a:spcAft>
              <a:buFont typeface="Arial" panose="020B0604020202020204" pitchFamily="34" charset="0"/>
              <a:buChar char="•"/>
            </a:pPr>
            <a:r>
              <a:rPr lang="en-US" sz="2000" b="1" dirty="0"/>
              <a:t>U.S.-made end product:  </a:t>
            </a:r>
            <a:r>
              <a:rPr lang="en-US" sz="1800" dirty="0"/>
              <a:t>Defined as “</a:t>
            </a:r>
            <a:r>
              <a:rPr lang="en-US" sz="1800" i="1" dirty="0"/>
              <a:t>an article that is mined, produced, or manufactured in the United States </a:t>
            </a:r>
            <a:r>
              <a:rPr lang="en-US" sz="1800" i="1" dirty="0">
                <a:solidFill>
                  <a:srgbClr val="C00000"/>
                </a:solidFill>
              </a:rPr>
              <a:t>or</a:t>
            </a:r>
            <a:r>
              <a:rPr lang="en-US" sz="1800" i="1" dirty="0"/>
              <a:t> that is substantially transformed in the United States into a new and different article of commerce with a name, character, or use distinct from that of the article or articles from which it was transformed</a:t>
            </a:r>
            <a:r>
              <a:rPr lang="en-US" sz="1800" dirty="0"/>
              <a:t>.”</a:t>
            </a:r>
          </a:p>
        </p:txBody>
      </p:sp>
      <p:sp>
        <p:nvSpPr>
          <p:cNvPr id="6" name="Slide Number Placeholder 5"/>
          <p:cNvSpPr>
            <a:spLocks noGrp="1"/>
          </p:cNvSpPr>
          <p:nvPr>
            <p:ph type="sldNum" sz="quarter" idx="12"/>
          </p:nvPr>
        </p:nvSpPr>
        <p:spPr/>
        <p:txBody>
          <a:bodyPr/>
          <a:lstStyle/>
          <a:p>
            <a:fld id="{4309C699-A06B-45FF-B515-30F622461B97}" type="slidenum">
              <a:rPr lang="en-US" smtClean="0"/>
              <a:t>15</a:t>
            </a:fld>
            <a:endParaRPr lang="en-US"/>
          </a:p>
        </p:txBody>
      </p:sp>
    </p:spTree>
    <p:extLst>
      <p:ext uri="{BB962C8B-B14F-4D97-AF65-F5344CB8AC3E}">
        <p14:creationId xmlns:p14="http://schemas.microsoft.com/office/powerpoint/2010/main" val="162273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Substantial Transformation</a:t>
            </a:r>
          </a:p>
        </p:txBody>
      </p:sp>
      <p:sp>
        <p:nvSpPr>
          <p:cNvPr id="3" name="Content Placeholder 2"/>
          <p:cNvSpPr>
            <a:spLocks noGrp="1"/>
          </p:cNvSpPr>
          <p:nvPr>
            <p:ph idx="1"/>
          </p:nvPr>
        </p:nvSpPr>
        <p:spPr>
          <a:xfrm>
            <a:off x="666750" y="1485900"/>
            <a:ext cx="7848600" cy="3886200"/>
          </a:xfrm>
        </p:spPr>
        <p:txBody>
          <a:bodyPr>
            <a:normAutofit/>
          </a:bodyPr>
          <a:lstStyle/>
          <a:p>
            <a:pPr marL="457200" indent="-457200">
              <a:spcAft>
                <a:spcPts val="4200"/>
              </a:spcAft>
              <a:buFont typeface="Arial" panose="020B0604020202020204" pitchFamily="34" charset="0"/>
              <a:buChar char="•"/>
            </a:pPr>
            <a:r>
              <a:rPr lang="en-US" sz="2400" b="1" dirty="0"/>
              <a:t>Substantially Transformed Article:  </a:t>
            </a:r>
            <a:r>
              <a:rPr lang="en-US" sz="2000" dirty="0"/>
              <a:t>An article that is substantially transformed “</a:t>
            </a:r>
            <a:r>
              <a:rPr lang="en-US" sz="2000" i="1" dirty="0"/>
              <a:t>into a new and different article of commerce with a name, character, or use distinct from that of the article or articles from which it was transformed.”</a:t>
            </a:r>
          </a:p>
          <a:p>
            <a:pPr marL="457200" indent="-457200">
              <a:spcAft>
                <a:spcPts val="2400"/>
              </a:spcAft>
              <a:buFont typeface="Arial" panose="020B0604020202020204" pitchFamily="34" charset="0"/>
              <a:buChar char="•"/>
            </a:pPr>
            <a:r>
              <a:rPr lang="en-US" sz="2400" b="1" dirty="0"/>
              <a:t>Country of Origin - CAUTION!  </a:t>
            </a:r>
            <a:r>
              <a:rPr lang="en-US" sz="2000" dirty="0"/>
              <a:t>Only the country of  substantial transformation determines the country of origin.  Neither the country of </a:t>
            </a:r>
            <a:r>
              <a:rPr lang="en-US" sz="2000" u="sng" dirty="0"/>
              <a:t>export</a:t>
            </a:r>
            <a:r>
              <a:rPr lang="en-US" sz="2000" dirty="0"/>
              <a:t> nor the country of </a:t>
            </a:r>
            <a:r>
              <a:rPr lang="en-US" sz="2000" u="sng" dirty="0"/>
              <a:t>manufacture</a:t>
            </a:r>
            <a:r>
              <a:rPr lang="en-US" sz="2000" dirty="0"/>
              <a:t> determines the country of origin.  </a:t>
            </a:r>
          </a:p>
        </p:txBody>
      </p:sp>
      <p:sp>
        <p:nvSpPr>
          <p:cNvPr id="6" name="Slide Number Placeholder 5"/>
          <p:cNvSpPr>
            <a:spLocks noGrp="1"/>
          </p:cNvSpPr>
          <p:nvPr>
            <p:ph type="sldNum" sz="quarter" idx="12"/>
          </p:nvPr>
        </p:nvSpPr>
        <p:spPr/>
        <p:txBody>
          <a:bodyPr/>
          <a:lstStyle/>
          <a:p>
            <a:fld id="{4309C699-A06B-45FF-B515-30F622461B97}" type="slidenum">
              <a:rPr lang="en-US" smtClean="0"/>
              <a:t>16</a:t>
            </a:fld>
            <a:endParaRPr lang="en-US"/>
          </a:p>
        </p:txBody>
      </p:sp>
    </p:spTree>
    <p:extLst>
      <p:ext uri="{BB962C8B-B14F-4D97-AF65-F5344CB8AC3E}">
        <p14:creationId xmlns:p14="http://schemas.microsoft.com/office/powerpoint/2010/main" val="1728333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Substantial Transformation – cont’d</a:t>
            </a:r>
          </a:p>
        </p:txBody>
      </p:sp>
      <p:sp>
        <p:nvSpPr>
          <p:cNvPr id="3" name="Content Placeholder 2"/>
          <p:cNvSpPr>
            <a:spLocks noGrp="1"/>
          </p:cNvSpPr>
          <p:nvPr>
            <p:ph idx="1"/>
          </p:nvPr>
        </p:nvSpPr>
        <p:spPr>
          <a:xfrm>
            <a:off x="381000" y="1143000"/>
            <a:ext cx="8134350" cy="4648200"/>
          </a:xfrm>
        </p:spPr>
        <p:txBody>
          <a:bodyPr>
            <a:normAutofit/>
          </a:bodyPr>
          <a:lstStyle/>
          <a:p>
            <a:pPr marL="457200" indent="-457200">
              <a:spcAft>
                <a:spcPts val="3000"/>
              </a:spcAft>
              <a:buFont typeface="Arial" panose="020B0604020202020204" pitchFamily="34" charset="0"/>
              <a:buChar char="•"/>
            </a:pPr>
            <a:r>
              <a:rPr lang="en-US" sz="2200" b="1" dirty="0"/>
              <a:t>Item Components from Multiple Countries:  </a:t>
            </a:r>
            <a:r>
              <a:rPr lang="en-US" sz="2000" dirty="0"/>
              <a:t>When an item consists of components from more than one country and those components are assembled or otherwise manufactured into a final product, the test to determine country of origin is “substantial transformation”.</a:t>
            </a:r>
          </a:p>
          <a:p>
            <a:pPr marL="457200" indent="-457200">
              <a:spcAft>
                <a:spcPts val="3000"/>
              </a:spcAft>
              <a:buFont typeface="Arial" panose="020B0604020202020204" pitchFamily="34" charset="0"/>
              <a:buChar char="•"/>
            </a:pPr>
            <a:r>
              <a:rPr lang="en-US" sz="2000" b="1" dirty="0"/>
              <a:t>CBP Historic Rulings:  </a:t>
            </a:r>
            <a:r>
              <a:rPr lang="en-US" sz="2000" dirty="0"/>
              <a:t>You can search historical rulings by U.S. Customs and Border Protection (CBP) at </a:t>
            </a:r>
            <a:r>
              <a:rPr lang="en-US" sz="2000" dirty="0">
                <a:hlinkClick r:id="rId3"/>
              </a:rPr>
              <a:t>https://rulings.cbp.gov/home</a:t>
            </a:r>
            <a:r>
              <a:rPr lang="en-US" sz="2000" dirty="0"/>
              <a:t> which can assist you in understanding how country of origin is determined.</a:t>
            </a:r>
            <a:endParaRPr lang="en-US" sz="2000" b="1" dirty="0">
              <a:solidFill>
                <a:schemeClr val="accent4"/>
              </a:solidFill>
            </a:endParaRPr>
          </a:p>
          <a:p>
            <a:pPr marL="457200" indent="-457200">
              <a:spcAft>
                <a:spcPts val="3000"/>
              </a:spcAft>
              <a:buFont typeface="Arial" panose="020B0604020202020204" pitchFamily="34" charset="0"/>
              <a:buChar char="•"/>
            </a:pPr>
            <a:r>
              <a:rPr lang="en-US" sz="2000" b="1" dirty="0"/>
              <a:t>CBP Ruling Requests:  </a:t>
            </a:r>
            <a:r>
              <a:rPr lang="en-US" sz="2000" dirty="0"/>
              <a:t>You can request a determination on substantial transformation from CBP’s Office of Regulations and Rulings at </a:t>
            </a:r>
            <a:r>
              <a:rPr lang="en-US" sz="2000" dirty="0">
                <a:solidFill>
                  <a:schemeClr val="accent4"/>
                </a:solidFill>
                <a:hlinkClick r:id="rId4"/>
              </a:rPr>
              <a:t>https://www.cbp.gov/trade/rulings</a:t>
            </a:r>
            <a:r>
              <a:rPr lang="en-US" sz="2000" dirty="0"/>
              <a:t>.</a:t>
            </a:r>
          </a:p>
          <a:p>
            <a:pPr marL="0" indent="0">
              <a:spcBef>
                <a:spcPct val="0"/>
              </a:spcBef>
              <a:spcAft>
                <a:spcPts val="1800"/>
              </a:spcAft>
              <a:buNone/>
              <a:defRPr/>
            </a:pP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17</a:t>
            </a:fld>
            <a:endParaRPr lang="en-US"/>
          </a:p>
        </p:txBody>
      </p:sp>
    </p:spTree>
    <p:extLst>
      <p:ext uri="{BB962C8B-B14F-4D97-AF65-F5344CB8AC3E}">
        <p14:creationId xmlns:p14="http://schemas.microsoft.com/office/powerpoint/2010/main" val="2991899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3BDD7-1615-4413-812B-49C37E822EB4}"/>
              </a:ext>
            </a:extLst>
          </p:cNvPr>
          <p:cNvSpPr>
            <a:spLocks noGrp="1"/>
          </p:cNvSpPr>
          <p:nvPr>
            <p:ph type="title"/>
          </p:nvPr>
        </p:nvSpPr>
        <p:spPr/>
        <p:txBody>
          <a:bodyPr>
            <a:normAutofit/>
          </a:bodyPr>
          <a:lstStyle/>
          <a:p>
            <a:r>
              <a:rPr lang="en-US" sz="2800" dirty="0"/>
              <a:t>Set-Asides:  The Nonmanufacturer Rule</a:t>
            </a:r>
          </a:p>
        </p:txBody>
      </p:sp>
      <p:sp>
        <p:nvSpPr>
          <p:cNvPr id="3" name="Content Placeholder 2">
            <a:extLst>
              <a:ext uri="{FF2B5EF4-FFF2-40B4-BE49-F238E27FC236}">
                <a16:creationId xmlns:a16="http://schemas.microsoft.com/office/drawing/2014/main" id="{B9381B9B-A962-4A8D-8D6D-216440A58654}"/>
              </a:ext>
            </a:extLst>
          </p:cNvPr>
          <p:cNvSpPr>
            <a:spLocks noGrp="1"/>
          </p:cNvSpPr>
          <p:nvPr>
            <p:ph idx="1"/>
          </p:nvPr>
        </p:nvSpPr>
        <p:spPr>
          <a:xfrm>
            <a:off x="457200" y="990600"/>
            <a:ext cx="8305800" cy="4876800"/>
          </a:xfrm>
        </p:spPr>
        <p:txBody>
          <a:bodyPr/>
          <a:lstStyle/>
          <a:p>
            <a:pPr>
              <a:spcAft>
                <a:spcPts val="2400"/>
              </a:spcAft>
            </a:pPr>
            <a:r>
              <a:rPr lang="en-US" sz="2400" b="1" dirty="0"/>
              <a:t>Applicability/Exceptions to the Non-Manufacturer Rule</a:t>
            </a:r>
          </a:p>
          <a:p>
            <a:pPr marL="457200" lvl="1" indent="-342900">
              <a:spcAft>
                <a:spcPts val="2400"/>
              </a:spcAft>
            </a:pPr>
            <a:r>
              <a:rPr lang="en-US" sz="2000" b="1" dirty="0"/>
              <a:t>19.505(a):  </a:t>
            </a:r>
            <a:r>
              <a:rPr lang="en-US" sz="2000" dirty="0"/>
              <a:t>Applies to small business set-asides above the simplified acquisition threshold (SAT) </a:t>
            </a:r>
          </a:p>
          <a:p>
            <a:pPr marL="457200" lvl="1" indent="-342900"/>
            <a:r>
              <a:rPr lang="en-US" sz="2000" b="1" dirty="0"/>
              <a:t>19.505(b):  </a:t>
            </a:r>
            <a:r>
              <a:rPr lang="en-US" sz="2000" dirty="0"/>
              <a:t>Outlines applicability, regardless of dollar value, to </a:t>
            </a:r>
          </a:p>
          <a:p>
            <a:pPr marL="914400" lvl="2" indent="-342900">
              <a:buFont typeface="Courier New" panose="02070309020205020404" pitchFamily="49" charset="0"/>
              <a:buChar char="o"/>
            </a:pPr>
            <a:r>
              <a:rPr lang="en-US" sz="1600" dirty="0"/>
              <a:t>Contracts with the SBA (19.8) </a:t>
            </a:r>
          </a:p>
          <a:p>
            <a:pPr marL="914400" lvl="2" indent="-342900">
              <a:buFont typeface="Courier New" panose="02070309020205020404" pitchFamily="49" charset="0"/>
              <a:buChar char="o"/>
            </a:pPr>
            <a:r>
              <a:rPr lang="en-US" sz="1600" dirty="0"/>
              <a:t>Awards under 19.13, 19.14, and 19.15 (the HUBZone, SDVO, and WOSB programs) for</a:t>
            </a:r>
          </a:p>
          <a:p>
            <a:pPr marL="914400" algn="l" fontAlgn="base"/>
            <a:r>
              <a:rPr lang="en-US" sz="1400" b="0" i="0" dirty="0">
                <a:effectLst/>
                <a:latin typeface="open_sansregular"/>
              </a:rPr>
              <a:t> (i) Contracts that are set aside.</a:t>
            </a:r>
          </a:p>
          <a:p>
            <a:pPr marL="914400" algn="l" fontAlgn="base"/>
            <a:r>
              <a:rPr lang="en-US" sz="1400" b="0" i="0" dirty="0">
                <a:effectLst/>
                <a:latin typeface="open_sansregular"/>
              </a:rPr>
              <a:t>(ii) Contracts that are awarded on a sole-source basis.</a:t>
            </a:r>
          </a:p>
          <a:p>
            <a:pPr marL="914400" algn="l" fontAlgn="base"/>
            <a:r>
              <a:rPr lang="en-US" sz="1400" b="0" i="0" dirty="0">
                <a:effectLst/>
                <a:latin typeface="open_sansregular"/>
              </a:rPr>
              <a:t>(iii) Orders that are set-aside as described in </a:t>
            </a:r>
            <a:r>
              <a:rPr lang="en-US" sz="1400" b="0" i="0" u="sng" dirty="0">
                <a:solidFill>
                  <a:srgbClr val="000000"/>
                </a:solidFill>
                <a:effectLst/>
                <a:latin typeface="inherit"/>
                <a:hlinkClick r:id="rId3" tooltip="8.405-5"/>
              </a:rPr>
              <a:t>8.405-5</a:t>
            </a:r>
            <a:r>
              <a:rPr lang="en-US" sz="1400" b="0" i="0" dirty="0">
                <a:solidFill>
                  <a:srgbClr val="000000"/>
                </a:solidFill>
                <a:effectLst/>
                <a:latin typeface="open_sansregular"/>
              </a:rPr>
              <a:t> </a:t>
            </a:r>
            <a:r>
              <a:rPr lang="en-US" sz="1400" b="0" i="0" dirty="0">
                <a:effectLst/>
                <a:latin typeface="open_sansregular"/>
              </a:rPr>
              <a:t>and </a:t>
            </a:r>
            <a:r>
              <a:rPr lang="en-US" sz="1400" b="0" i="0" u="sng" dirty="0">
                <a:solidFill>
                  <a:srgbClr val="000000"/>
                </a:solidFill>
                <a:effectLst/>
                <a:latin typeface="inherit"/>
                <a:hlinkClick r:id="rId4" tooltip="16.505"/>
              </a:rPr>
              <a:t>16.505</a:t>
            </a:r>
            <a:r>
              <a:rPr lang="en-US" sz="1400" b="0" i="0" dirty="0">
                <a:effectLst/>
                <a:latin typeface="open_sansregular"/>
              </a:rPr>
              <a:t>(b)(2)(i)(F).</a:t>
            </a:r>
          </a:p>
          <a:p>
            <a:pPr marL="914400" algn="l" fontAlgn="base"/>
            <a:r>
              <a:rPr lang="en-US" sz="1400" b="0" i="0" dirty="0">
                <a:effectLst/>
                <a:latin typeface="open_sansregular"/>
              </a:rPr>
              <a:t>(iv) Orders that are issued directly in accordance with</a:t>
            </a:r>
            <a:r>
              <a:rPr lang="en-US" sz="1400" b="0" i="0" dirty="0">
                <a:solidFill>
                  <a:srgbClr val="000000"/>
                </a:solidFill>
                <a:effectLst/>
                <a:latin typeface="open_sansregular"/>
              </a:rPr>
              <a:t> </a:t>
            </a:r>
            <a:r>
              <a:rPr lang="en-US" sz="1400" b="0" i="0" u="sng" dirty="0">
                <a:solidFill>
                  <a:srgbClr val="000000"/>
                </a:solidFill>
                <a:effectLst/>
                <a:latin typeface="inherit"/>
                <a:hlinkClick r:id="rId5" tooltip="19.504"/>
              </a:rPr>
              <a:t>19.504</a:t>
            </a:r>
            <a:r>
              <a:rPr lang="en-US" sz="1400" b="0" i="0" dirty="0">
                <a:effectLst/>
                <a:latin typeface="open_sansregular"/>
              </a:rPr>
              <a:t>(c)(1)(ii).</a:t>
            </a:r>
          </a:p>
          <a:p>
            <a:pPr marL="914400" algn="l" fontAlgn="base"/>
            <a:r>
              <a:rPr lang="en-US" sz="1400" b="0" i="0" dirty="0">
                <a:effectLst/>
                <a:latin typeface="open_sansregular"/>
              </a:rPr>
              <a:t>(v) Contracts that use the HUBZone price evaluation preference to award to a HUBZone small business concern unless the concern waived the evaluation preference.</a:t>
            </a:r>
          </a:p>
        </p:txBody>
      </p:sp>
      <p:sp>
        <p:nvSpPr>
          <p:cNvPr id="5" name="Slide Number Placeholder 4">
            <a:extLst>
              <a:ext uri="{FF2B5EF4-FFF2-40B4-BE49-F238E27FC236}">
                <a16:creationId xmlns:a16="http://schemas.microsoft.com/office/drawing/2014/main" id="{4B64E33F-A7CE-4991-B484-E97C79706C7C}"/>
              </a:ext>
            </a:extLst>
          </p:cNvPr>
          <p:cNvSpPr>
            <a:spLocks noGrp="1"/>
          </p:cNvSpPr>
          <p:nvPr>
            <p:ph type="sldNum" sz="quarter" idx="12"/>
          </p:nvPr>
        </p:nvSpPr>
        <p:spPr/>
        <p:txBody>
          <a:bodyPr/>
          <a:lstStyle/>
          <a:p>
            <a:fld id="{E3CB9C4B-92D0-4B2B-AC45-7ABA2552CB80}" type="slidenum">
              <a:rPr lang="en-US" smtClean="0"/>
              <a:t>18</a:t>
            </a:fld>
            <a:endParaRPr lang="en-US"/>
          </a:p>
        </p:txBody>
      </p:sp>
    </p:spTree>
    <p:extLst>
      <p:ext uri="{BB962C8B-B14F-4D97-AF65-F5344CB8AC3E}">
        <p14:creationId xmlns:p14="http://schemas.microsoft.com/office/powerpoint/2010/main" val="3379335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3BDD7-1615-4413-812B-49C37E822EB4}"/>
              </a:ext>
            </a:extLst>
          </p:cNvPr>
          <p:cNvSpPr>
            <a:spLocks noGrp="1"/>
          </p:cNvSpPr>
          <p:nvPr>
            <p:ph type="title"/>
          </p:nvPr>
        </p:nvSpPr>
        <p:spPr/>
        <p:txBody>
          <a:bodyPr>
            <a:normAutofit/>
          </a:bodyPr>
          <a:lstStyle/>
          <a:p>
            <a:r>
              <a:rPr lang="en-US" sz="3200" dirty="0"/>
              <a:t>Set-Asides:  Nonmanufacturer Rule</a:t>
            </a:r>
            <a:endParaRPr lang="en-US" sz="3000" dirty="0"/>
          </a:p>
        </p:txBody>
      </p:sp>
      <p:sp>
        <p:nvSpPr>
          <p:cNvPr id="3" name="Content Placeholder 2">
            <a:extLst>
              <a:ext uri="{FF2B5EF4-FFF2-40B4-BE49-F238E27FC236}">
                <a16:creationId xmlns:a16="http://schemas.microsoft.com/office/drawing/2014/main" id="{B9381B9B-A962-4A8D-8D6D-216440A58654}"/>
              </a:ext>
            </a:extLst>
          </p:cNvPr>
          <p:cNvSpPr>
            <a:spLocks noGrp="1"/>
          </p:cNvSpPr>
          <p:nvPr>
            <p:ph idx="1"/>
          </p:nvPr>
        </p:nvSpPr>
        <p:spPr>
          <a:xfrm>
            <a:off x="609600" y="1237887"/>
            <a:ext cx="8077200" cy="4648200"/>
          </a:xfrm>
        </p:spPr>
        <p:txBody>
          <a:bodyPr/>
          <a:lstStyle/>
          <a:p>
            <a:pPr marL="457200" indent="-457200">
              <a:spcAft>
                <a:spcPts val="4800"/>
              </a:spcAft>
              <a:buFont typeface="Arial" panose="020B0604020202020204" pitchFamily="34" charset="0"/>
              <a:buChar char="•"/>
            </a:pPr>
            <a:r>
              <a:rPr lang="en-US" sz="2400" b="1" dirty="0"/>
              <a:t>19.505(c)(1) - Nonmanufacturers:  </a:t>
            </a:r>
            <a:r>
              <a:rPr lang="en-US" sz="2200" dirty="0"/>
              <a:t>Sets forth that nonmanufacturers must “</a:t>
            </a:r>
            <a:r>
              <a:rPr lang="en-US" sz="2200" i="1" dirty="0"/>
              <a:t>provide an end item that a small business has </a:t>
            </a:r>
            <a:r>
              <a:rPr lang="en-US" sz="2200" i="1" dirty="0">
                <a:solidFill>
                  <a:srgbClr val="C00000"/>
                </a:solidFill>
              </a:rPr>
              <a:t>manufactured, processed, or produced in the United States or its outlying areas</a:t>
            </a:r>
            <a:r>
              <a:rPr lang="en-US" sz="2200" dirty="0"/>
              <a:t>”.</a:t>
            </a:r>
          </a:p>
          <a:p>
            <a:pPr marL="457200" indent="-457200">
              <a:spcAft>
                <a:spcPts val="3600"/>
              </a:spcAft>
              <a:buFont typeface="Arial" panose="020B0604020202020204" pitchFamily="34" charset="0"/>
              <a:buChar char="•"/>
            </a:pPr>
            <a:r>
              <a:rPr lang="en-US" sz="2400" b="1" dirty="0"/>
              <a:t>19.505(c)(2) – Kit assemblers:  </a:t>
            </a:r>
            <a:r>
              <a:rPr lang="en-US" sz="2200" dirty="0"/>
              <a:t>Requires that </a:t>
            </a:r>
            <a:r>
              <a:rPr lang="en-US" sz="2200" u="sng" dirty="0"/>
              <a:t>at least 50% of the total cost </a:t>
            </a:r>
            <a:r>
              <a:rPr lang="en-US" sz="2200" dirty="0"/>
              <a:t>of the components of the kit be “</a:t>
            </a:r>
            <a:r>
              <a:rPr lang="en-US" sz="2200" i="1" dirty="0">
                <a:solidFill>
                  <a:srgbClr val="C00000"/>
                </a:solidFill>
              </a:rPr>
              <a:t>manufactured, processed, or produced in the Unites States or its outlying areas</a:t>
            </a:r>
            <a:r>
              <a:rPr lang="en-US" sz="2200" dirty="0"/>
              <a:t> </a:t>
            </a:r>
            <a:r>
              <a:rPr lang="en-US" sz="2200" i="1" dirty="0"/>
              <a:t>by business concerns that are small under the size standards for the NAICS codes of the components of the kit”.</a:t>
            </a:r>
            <a:endParaRPr lang="en-US" sz="2200" dirty="0"/>
          </a:p>
        </p:txBody>
      </p:sp>
      <p:sp>
        <p:nvSpPr>
          <p:cNvPr id="5" name="Slide Number Placeholder 4">
            <a:extLst>
              <a:ext uri="{FF2B5EF4-FFF2-40B4-BE49-F238E27FC236}">
                <a16:creationId xmlns:a16="http://schemas.microsoft.com/office/drawing/2014/main" id="{4B64E33F-A7CE-4991-B484-E97C79706C7C}"/>
              </a:ext>
            </a:extLst>
          </p:cNvPr>
          <p:cNvSpPr>
            <a:spLocks noGrp="1"/>
          </p:cNvSpPr>
          <p:nvPr>
            <p:ph type="sldNum" sz="quarter" idx="12"/>
          </p:nvPr>
        </p:nvSpPr>
        <p:spPr/>
        <p:txBody>
          <a:bodyPr/>
          <a:lstStyle/>
          <a:p>
            <a:fld id="{E3CB9C4B-92D0-4B2B-AC45-7ABA2552CB80}" type="slidenum">
              <a:rPr lang="en-US" smtClean="0"/>
              <a:t>19</a:t>
            </a:fld>
            <a:endParaRPr lang="en-US"/>
          </a:p>
        </p:txBody>
      </p:sp>
    </p:spTree>
    <p:extLst>
      <p:ext uri="{BB962C8B-B14F-4D97-AF65-F5344CB8AC3E}">
        <p14:creationId xmlns:p14="http://schemas.microsoft.com/office/powerpoint/2010/main" val="286600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solidFill>
                  <a:srgbClr val="002F56"/>
                </a:solidFill>
                <a:latin typeface="+mn-lt"/>
              </a:rPr>
              <a:t>Purpose – IIb</a:t>
            </a:r>
          </a:p>
        </p:txBody>
      </p:sp>
      <p:sp>
        <p:nvSpPr>
          <p:cNvPr id="3" name="Content Placeholder 2"/>
          <p:cNvSpPr>
            <a:spLocks noGrp="1"/>
          </p:cNvSpPr>
          <p:nvPr>
            <p:ph idx="1"/>
          </p:nvPr>
        </p:nvSpPr>
        <p:spPr>
          <a:xfrm>
            <a:off x="533400" y="952499"/>
            <a:ext cx="8210550" cy="4953001"/>
          </a:xfrm>
        </p:spPr>
        <p:txBody>
          <a:bodyPr>
            <a:normAutofit fontScale="92500"/>
          </a:bodyPr>
          <a:lstStyle/>
          <a:p>
            <a:pPr marL="0" indent="0" algn="ctr">
              <a:spcBef>
                <a:spcPts val="0"/>
              </a:spcBef>
              <a:spcAft>
                <a:spcPts val="1800"/>
              </a:spcAft>
              <a:buNone/>
            </a:pPr>
            <a:r>
              <a:rPr lang="en-US" sz="5200" b="1" dirty="0">
                <a:latin typeface="Georgia" panose="02040502050405020303" pitchFamily="18" charset="0"/>
              </a:rPr>
              <a:t>Purpose</a:t>
            </a:r>
          </a:p>
          <a:p>
            <a:pPr marL="0" indent="0" algn="just">
              <a:spcBef>
                <a:spcPts val="0"/>
              </a:spcBef>
              <a:spcAft>
                <a:spcPts val="3600"/>
              </a:spcAft>
              <a:buNone/>
            </a:pPr>
            <a:r>
              <a:rPr lang="en-US" sz="2700" dirty="0">
                <a:latin typeface="+mn-lt"/>
              </a:rPr>
              <a:t>This training will discuss in depth some of the most important FSS contract clauses and what they mean to you for compliance and proper management of an FSS contract as well as how some of these clauses can impact an offeror.  This session, Part I, will take you through three clauses, with the remaining two being covered in another session as Part II.</a:t>
            </a:r>
          </a:p>
          <a:p>
            <a:pPr marL="0" indent="0" algn="just">
              <a:spcBef>
                <a:spcPts val="0"/>
              </a:spcBef>
              <a:spcAft>
                <a:spcPts val="3600"/>
              </a:spcAft>
              <a:buNone/>
            </a:pPr>
            <a:r>
              <a:rPr lang="en-US" sz="1900" i="1" dirty="0">
                <a:latin typeface="+mn-lt"/>
              </a:rPr>
              <a:t>Note:  The presentation today is based on specific dated versions of the regulations and is subject to change if the regulations are updated.</a:t>
            </a: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2</a:t>
            </a:fld>
            <a:endParaRPr lang="en-US">
              <a:solidFill>
                <a:srgbClr val="1F497D">
                  <a:tint val="75000"/>
                </a:srgbClr>
              </a:solidFill>
            </a:endParaRPr>
          </a:p>
        </p:txBody>
      </p:sp>
    </p:spTree>
    <p:extLst>
      <p:ext uri="{BB962C8B-B14F-4D97-AF65-F5344CB8AC3E}">
        <p14:creationId xmlns:p14="http://schemas.microsoft.com/office/powerpoint/2010/main" val="539382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B6234-4A4B-434C-9E01-BBBA94969E22}"/>
              </a:ext>
            </a:extLst>
          </p:cNvPr>
          <p:cNvSpPr>
            <a:spLocks noGrp="1"/>
          </p:cNvSpPr>
          <p:nvPr>
            <p:ph type="title"/>
          </p:nvPr>
        </p:nvSpPr>
        <p:spPr/>
        <p:txBody>
          <a:bodyPr/>
          <a:lstStyle/>
          <a:p>
            <a:r>
              <a:rPr lang="en-US" dirty="0"/>
              <a:t>Services Requirement</a:t>
            </a:r>
          </a:p>
        </p:txBody>
      </p:sp>
      <p:sp>
        <p:nvSpPr>
          <p:cNvPr id="3" name="Content Placeholder 2">
            <a:extLst>
              <a:ext uri="{FF2B5EF4-FFF2-40B4-BE49-F238E27FC236}">
                <a16:creationId xmlns:a16="http://schemas.microsoft.com/office/drawing/2014/main" id="{B5BAB818-FD4D-443F-8B3B-790F5684EF12}"/>
              </a:ext>
            </a:extLst>
          </p:cNvPr>
          <p:cNvSpPr>
            <a:spLocks noGrp="1"/>
          </p:cNvSpPr>
          <p:nvPr>
            <p:ph idx="1"/>
          </p:nvPr>
        </p:nvSpPr>
        <p:spPr>
          <a:xfrm>
            <a:off x="971550" y="1752600"/>
            <a:ext cx="7543800" cy="3124200"/>
          </a:xfrm>
        </p:spPr>
        <p:txBody>
          <a:bodyPr/>
          <a:lstStyle/>
          <a:p>
            <a:r>
              <a:rPr lang="en-US" sz="3200" b="1" dirty="0"/>
              <a:t>Country of Origin for Services</a:t>
            </a:r>
          </a:p>
          <a:p>
            <a:r>
              <a:rPr lang="en-US" sz="2400" b="1" dirty="0"/>
              <a:t>25.402(a)(2):  </a:t>
            </a:r>
            <a:r>
              <a:rPr lang="en-US" sz="3200" i="1" dirty="0"/>
              <a:t>“</a:t>
            </a:r>
            <a:r>
              <a:rPr lang="en-US" sz="2400" dirty="0">
                <a:solidFill>
                  <a:srgbClr val="C00000"/>
                </a:solidFill>
              </a:rPr>
              <a:t>The contracting officer shall determine the origin of services by the country in which the firm providing the services is established</a:t>
            </a:r>
            <a:r>
              <a:rPr lang="en-US" sz="2400" dirty="0"/>
              <a:t>. See subpart  25.5 for evaluation procedures for supply contracts covered by trade agreements</a:t>
            </a:r>
            <a:r>
              <a:rPr lang="en-US" sz="2400" i="1" dirty="0"/>
              <a:t>.”</a:t>
            </a:r>
            <a:endParaRPr lang="en-US" sz="2400" dirty="0"/>
          </a:p>
        </p:txBody>
      </p:sp>
      <p:sp>
        <p:nvSpPr>
          <p:cNvPr id="5" name="Slide Number Placeholder 4">
            <a:extLst>
              <a:ext uri="{FF2B5EF4-FFF2-40B4-BE49-F238E27FC236}">
                <a16:creationId xmlns:a16="http://schemas.microsoft.com/office/drawing/2014/main" id="{8DB6E033-DC66-4E19-9830-664B4A5B37DB}"/>
              </a:ext>
            </a:extLst>
          </p:cNvPr>
          <p:cNvSpPr>
            <a:spLocks noGrp="1"/>
          </p:cNvSpPr>
          <p:nvPr>
            <p:ph type="sldNum" sz="quarter" idx="12"/>
          </p:nvPr>
        </p:nvSpPr>
        <p:spPr/>
        <p:txBody>
          <a:bodyPr/>
          <a:lstStyle/>
          <a:p>
            <a:fld id="{E3CB9C4B-92D0-4B2B-AC45-7ABA2552CB80}" type="slidenum">
              <a:rPr lang="en-US" smtClean="0"/>
              <a:t>20</a:t>
            </a:fld>
            <a:endParaRPr lang="en-US"/>
          </a:p>
        </p:txBody>
      </p:sp>
    </p:spTree>
    <p:extLst>
      <p:ext uri="{BB962C8B-B14F-4D97-AF65-F5344CB8AC3E}">
        <p14:creationId xmlns:p14="http://schemas.microsoft.com/office/powerpoint/2010/main" val="209335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3BDD7-1615-4413-812B-49C37E822EB4}"/>
              </a:ext>
            </a:extLst>
          </p:cNvPr>
          <p:cNvSpPr>
            <a:spLocks noGrp="1"/>
          </p:cNvSpPr>
          <p:nvPr>
            <p:ph type="title"/>
          </p:nvPr>
        </p:nvSpPr>
        <p:spPr/>
        <p:txBody>
          <a:bodyPr/>
          <a:lstStyle/>
          <a:p>
            <a:r>
              <a:rPr lang="en-US" dirty="0"/>
              <a:t>Non-Availability Determinations</a:t>
            </a:r>
          </a:p>
        </p:txBody>
      </p:sp>
      <p:sp>
        <p:nvSpPr>
          <p:cNvPr id="3" name="Content Placeholder 2">
            <a:extLst>
              <a:ext uri="{FF2B5EF4-FFF2-40B4-BE49-F238E27FC236}">
                <a16:creationId xmlns:a16="http://schemas.microsoft.com/office/drawing/2014/main" id="{B9381B9B-A962-4A8D-8D6D-216440A58654}"/>
              </a:ext>
            </a:extLst>
          </p:cNvPr>
          <p:cNvSpPr>
            <a:spLocks noGrp="1"/>
          </p:cNvSpPr>
          <p:nvPr>
            <p:ph idx="1"/>
          </p:nvPr>
        </p:nvSpPr>
        <p:spPr>
          <a:xfrm>
            <a:off x="190500" y="990600"/>
            <a:ext cx="8763000" cy="5105400"/>
          </a:xfrm>
        </p:spPr>
        <p:txBody>
          <a:bodyPr/>
          <a:lstStyle/>
          <a:p>
            <a:pPr>
              <a:spcAft>
                <a:spcPts val="1800"/>
              </a:spcAft>
            </a:pPr>
            <a:r>
              <a:rPr lang="en-US" sz="2000" dirty="0"/>
              <a:t>Products do not have to be U.S.-made or designated country end products but can come from any source except those listed in </a:t>
            </a:r>
            <a:r>
              <a:rPr lang="en-US" sz="2000" dirty="0">
                <a:solidFill>
                  <a:srgbClr val="0000FF"/>
                </a:solidFill>
                <a:effectLst/>
                <a:latin typeface="Calibri" panose="020F0502020204030204" pitchFamily="34" charset="0"/>
                <a:ea typeface="Calibri" panose="020F0502020204030204" pitchFamily="34" charset="0"/>
                <a:hlinkClick r:id="rId3"/>
              </a:rPr>
              <a:t>FAR subpart 25.7 - Prohibited Sources</a:t>
            </a:r>
            <a:r>
              <a:rPr lang="en-US" sz="2000" dirty="0">
                <a:solidFill>
                  <a:srgbClr val="0000FF"/>
                </a:solidFill>
                <a:effectLst/>
                <a:latin typeface="Calibri" panose="020F0502020204030204" pitchFamily="34" charset="0"/>
                <a:ea typeface="Calibri" panose="020F0502020204030204" pitchFamily="34" charset="0"/>
              </a:rPr>
              <a:t>.</a:t>
            </a:r>
            <a:endParaRPr lang="en-US" sz="2000" dirty="0"/>
          </a:p>
          <a:p>
            <a:pPr marL="274320"/>
            <a:r>
              <a:rPr lang="en-US" sz="2000" b="1" dirty="0"/>
              <a:t>Covered Drugs (Ongoing)</a:t>
            </a:r>
          </a:p>
          <a:p>
            <a:pPr marL="822960" lvl="1" indent="-365760"/>
            <a:r>
              <a:rPr lang="en-US" sz="1800" dirty="0"/>
              <a:t>Individual determinations for SIN 42-2a only</a:t>
            </a:r>
          </a:p>
          <a:p>
            <a:pPr marL="822960" lvl="1" indent="-365760">
              <a:spcAft>
                <a:spcPts val="2400"/>
              </a:spcAft>
            </a:pPr>
            <a:r>
              <a:rPr lang="en-US" sz="1800" dirty="0"/>
              <a:t>Due to Public Law 102-585 requirements to make covered drugs available on FSS</a:t>
            </a:r>
          </a:p>
          <a:p>
            <a:pPr marL="274320"/>
            <a:r>
              <a:rPr lang="en-US" sz="2000" b="1" dirty="0"/>
              <a:t>Disposable Medical Nitrile Gloves (Temporary)</a:t>
            </a:r>
          </a:p>
          <a:p>
            <a:pPr marL="822960" lvl="1" indent="-365760"/>
            <a:r>
              <a:rPr lang="en-US" sz="1800" dirty="0"/>
              <a:t>Determination made 3/1/2021</a:t>
            </a:r>
          </a:p>
          <a:p>
            <a:pPr marL="822960" lvl="1" indent="-365760">
              <a:spcAft>
                <a:spcPts val="2400"/>
              </a:spcAft>
            </a:pPr>
            <a:r>
              <a:rPr lang="en-US" sz="1800" dirty="0"/>
              <a:t>Currently authorized through 11/30/2022, unless extended</a:t>
            </a:r>
          </a:p>
          <a:p>
            <a:pPr marL="274320"/>
            <a:r>
              <a:rPr lang="en-US" sz="2000" b="1" dirty="0">
                <a:effectLst/>
                <a:latin typeface="Calibri" panose="020F0502020204030204" pitchFamily="34" charset="0"/>
                <a:ea typeface="Calibri" panose="020F0502020204030204" pitchFamily="34" charset="0"/>
              </a:rPr>
              <a:t>COVID-19 Rapid Diagnostic &amp; Serology/Antibody </a:t>
            </a:r>
            <a:r>
              <a:rPr lang="en-US" sz="2000" b="1" dirty="0">
                <a:ea typeface="Calibri" panose="020F0502020204030204" pitchFamily="34" charset="0"/>
              </a:rPr>
              <a:t>T</a:t>
            </a:r>
            <a:r>
              <a:rPr lang="en-US" sz="2000" b="1" dirty="0">
                <a:effectLst/>
                <a:latin typeface="Calibri" panose="020F0502020204030204" pitchFamily="34" charset="0"/>
                <a:ea typeface="Calibri" panose="020F0502020204030204" pitchFamily="34" charset="0"/>
              </a:rPr>
              <a:t>ests </a:t>
            </a:r>
            <a:r>
              <a:rPr lang="en-US" sz="2000" b="1" dirty="0"/>
              <a:t>(Temporary)</a:t>
            </a:r>
          </a:p>
          <a:p>
            <a:pPr marL="822960" lvl="1" indent="-365760"/>
            <a:r>
              <a:rPr lang="en-US" sz="1800" dirty="0"/>
              <a:t>Determination made 6/24/2021</a:t>
            </a:r>
          </a:p>
          <a:p>
            <a:pPr marL="822960" lvl="1" indent="-365760">
              <a:spcAft>
                <a:spcPts val="0"/>
              </a:spcAft>
            </a:pPr>
            <a:r>
              <a:rPr lang="en-US" sz="1800" dirty="0"/>
              <a:t>Currently authorized through 12/31/2022, unless extended</a:t>
            </a:r>
          </a:p>
          <a:p>
            <a:pPr marL="457200" indent="-457200">
              <a:buFont typeface="Arial" panose="020B0604020202020204" pitchFamily="34" charset="0"/>
              <a:buChar char="•"/>
            </a:pPr>
            <a:endParaRPr lang="en-US" sz="2600" dirty="0"/>
          </a:p>
        </p:txBody>
      </p:sp>
      <p:sp>
        <p:nvSpPr>
          <p:cNvPr id="5" name="Slide Number Placeholder 4">
            <a:extLst>
              <a:ext uri="{FF2B5EF4-FFF2-40B4-BE49-F238E27FC236}">
                <a16:creationId xmlns:a16="http://schemas.microsoft.com/office/drawing/2014/main" id="{4B64E33F-A7CE-4991-B484-E97C79706C7C}"/>
              </a:ext>
            </a:extLst>
          </p:cNvPr>
          <p:cNvSpPr>
            <a:spLocks noGrp="1"/>
          </p:cNvSpPr>
          <p:nvPr>
            <p:ph type="sldNum" sz="quarter" idx="12"/>
          </p:nvPr>
        </p:nvSpPr>
        <p:spPr/>
        <p:txBody>
          <a:bodyPr/>
          <a:lstStyle/>
          <a:p>
            <a:fld id="{E3CB9C4B-92D0-4B2B-AC45-7ABA2552CB80}" type="slidenum">
              <a:rPr lang="en-US" smtClean="0"/>
              <a:t>21</a:t>
            </a:fld>
            <a:endParaRPr lang="en-US"/>
          </a:p>
        </p:txBody>
      </p:sp>
    </p:spTree>
    <p:extLst>
      <p:ext uri="{BB962C8B-B14F-4D97-AF65-F5344CB8AC3E}">
        <p14:creationId xmlns:p14="http://schemas.microsoft.com/office/powerpoint/2010/main" val="55417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52.225-5:  Recap</a:t>
            </a:r>
          </a:p>
        </p:txBody>
      </p:sp>
      <p:sp>
        <p:nvSpPr>
          <p:cNvPr id="3" name="Content Placeholder 2"/>
          <p:cNvSpPr>
            <a:spLocks noGrp="1"/>
          </p:cNvSpPr>
          <p:nvPr>
            <p:ph idx="1"/>
          </p:nvPr>
        </p:nvSpPr>
        <p:spPr>
          <a:xfrm>
            <a:off x="627888" y="1222302"/>
            <a:ext cx="7887462" cy="4413395"/>
          </a:xfrm>
        </p:spPr>
        <p:txBody>
          <a:bodyPr>
            <a:normAutofit/>
          </a:bodyPr>
          <a:lstStyle/>
          <a:p>
            <a:pPr marL="0" indent="0">
              <a:spcBef>
                <a:spcPct val="0"/>
              </a:spcBef>
              <a:spcAft>
                <a:spcPts val="2400"/>
              </a:spcAft>
              <a:buNone/>
              <a:defRPr/>
            </a:pPr>
            <a:r>
              <a:rPr lang="en-US" sz="3200" b="1" dirty="0"/>
              <a:t>What does this mean for me?</a:t>
            </a:r>
          </a:p>
          <a:p>
            <a:pPr>
              <a:spcBef>
                <a:spcPct val="0"/>
              </a:spcBef>
              <a:spcAft>
                <a:spcPts val="3000"/>
              </a:spcAft>
              <a:defRPr/>
            </a:pPr>
            <a:r>
              <a:rPr lang="en-US" sz="2000" b="1" dirty="0"/>
              <a:t>Responsibility - Initial:  </a:t>
            </a:r>
            <a:r>
              <a:rPr lang="en-US" sz="1800" dirty="0"/>
              <a:t>The offeror/contractor must verify that all proposed products are U.S.-made or designated country end products (unless there is a non-availability determination). </a:t>
            </a:r>
          </a:p>
          <a:p>
            <a:pPr>
              <a:spcBef>
                <a:spcPct val="0"/>
              </a:spcBef>
              <a:spcAft>
                <a:spcPts val="3000"/>
              </a:spcAft>
              <a:defRPr/>
            </a:pPr>
            <a:r>
              <a:rPr lang="en-US" sz="2000" b="1" dirty="0"/>
              <a:t>Responsibility - Ongoing: </a:t>
            </a:r>
            <a:r>
              <a:rPr lang="en-US" sz="1800" b="1" dirty="0"/>
              <a:t> </a:t>
            </a:r>
            <a:r>
              <a:rPr lang="en-US" sz="1800" dirty="0"/>
              <a:t>The contractor must monitor the source of their products and notify FSS if the country of origin has become non-compliant (as well as to submit a Request for Modification to remove the items from contract).</a:t>
            </a:r>
          </a:p>
          <a:p>
            <a:pPr>
              <a:spcBef>
                <a:spcPct val="0"/>
              </a:spcBef>
              <a:spcAft>
                <a:spcPts val="2400"/>
              </a:spcAft>
              <a:defRPr/>
            </a:pPr>
            <a:r>
              <a:rPr lang="en-US" sz="2000" b="1" dirty="0"/>
              <a:t>Set-Aside Orders for Nonmanufacturers:  </a:t>
            </a:r>
            <a:r>
              <a:rPr lang="en-US" sz="1800" dirty="0"/>
              <a:t>Be aware of the restrictive language of the  nonmanufacturer rule at FAR 19.505, including the US source language.</a:t>
            </a:r>
          </a:p>
        </p:txBody>
      </p:sp>
      <p:sp>
        <p:nvSpPr>
          <p:cNvPr id="6" name="Slide Number Placeholder 5"/>
          <p:cNvSpPr>
            <a:spLocks noGrp="1"/>
          </p:cNvSpPr>
          <p:nvPr>
            <p:ph type="sldNum" sz="quarter" idx="12"/>
          </p:nvPr>
        </p:nvSpPr>
        <p:spPr/>
        <p:txBody>
          <a:bodyPr/>
          <a:lstStyle/>
          <a:p>
            <a:fld id="{4309C699-A06B-45FF-B515-30F622461B97}" type="slidenum">
              <a:rPr lang="en-US" smtClean="0"/>
              <a:t>22</a:t>
            </a:fld>
            <a:endParaRPr lang="en-US"/>
          </a:p>
        </p:txBody>
      </p:sp>
    </p:spTree>
    <p:extLst>
      <p:ext uri="{BB962C8B-B14F-4D97-AF65-F5344CB8AC3E}">
        <p14:creationId xmlns:p14="http://schemas.microsoft.com/office/powerpoint/2010/main" val="127527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922" y="152400"/>
            <a:ext cx="5872223" cy="584443"/>
          </a:xfrm>
        </p:spPr>
        <p:txBody>
          <a:bodyPr>
            <a:normAutofit/>
          </a:bodyPr>
          <a:lstStyle/>
          <a:p>
            <a:r>
              <a:rPr lang="en-US" dirty="0">
                <a:latin typeface="+mn-lt"/>
              </a:rPr>
              <a:t>552.238-82</a:t>
            </a:r>
          </a:p>
        </p:txBody>
      </p:sp>
      <p:sp>
        <p:nvSpPr>
          <p:cNvPr id="3" name="Content Placeholder 2"/>
          <p:cNvSpPr>
            <a:spLocks noGrp="1"/>
          </p:cNvSpPr>
          <p:nvPr>
            <p:ph idx="1"/>
          </p:nvPr>
        </p:nvSpPr>
        <p:spPr>
          <a:xfrm>
            <a:off x="428625" y="2286000"/>
            <a:ext cx="8286750" cy="2822696"/>
          </a:xfrm>
        </p:spPr>
        <p:txBody>
          <a:bodyPr>
            <a:noAutofit/>
          </a:bodyPr>
          <a:lstStyle/>
          <a:p>
            <a:pPr algn="ctr">
              <a:spcBef>
                <a:spcPct val="0"/>
              </a:spcBef>
              <a:spcAft>
                <a:spcPts val="1200"/>
              </a:spcAft>
              <a:buSzPct val="100000"/>
            </a:pPr>
            <a:r>
              <a:rPr lang="en-US" sz="4000" b="1" dirty="0">
                <a:latin typeface="Georgia" panose="02040502050405020303" pitchFamily="18" charset="0"/>
              </a:rPr>
              <a:t>552.238-82 Modifications (Federal Supply Schedule) </a:t>
            </a:r>
          </a:p>
          <a:p>
            <a:pPr algn="ctr">
              <a:spcBef>
                <a:spcPct val="0"/>
              </a:spcBef>
              <a:spcAft>
                <a:spcPts val="3600"/>
              </a:spcAft>
              <a:buSzPct val="100000"/>
            </a:pPr>
            <a:r>
              <a:rPr lang="en-US" sz="3200" b="1" dirty="0">
                <a:latin typeface="Georgia" panose="02040502050405020303" pitchFamily="18" charset="0"/>
              </a:rPr>
              <a:t>(Mar 2020, Alt I – Apr 2014, Tailored)</a:t>
            </a: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23</a:t>
            </a:fld>
            <a:endParaRPr lang="en-US">
              <a:solidFill>
                <a:srgbClr val="1F497D">
                  <a:tint val="75000"/>
                </a:srgbClr>
              </a:solidFill>
            </a:endParaRPr>
          </a:p>
        </p:txBody>
      </p:sp>
    </p:spTree>
    <p:extLst>
      <p:ext uri="{BB962C8B-B14F-4D97-AF65-F5344CB8AC3E}">
        <p14:creationId xmlns:p14="http://schemas.microsoft.com/office/powerpoint/2010/main" val="1088059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Modifications</a:t>
            </a:r>
          </a:p>
        </p:txBody>
      </p:sp>
      <p:sp>
        <p:nvSpPr>
          <p:cNvPr id="3" name="Content Placeholder 2"/>
          <p:cNvSpPr>
            <a:spLocks noGrp="1"/>
          </p:cNvSpPr>
          <p:nvPr>
            <p:ph idx="1"/>
          </p:nvPr>
        </p:nvSpPr>
        <p:spPr>
          <a:xfrm>
            <a:off x="762000" y="1828800"/>
            <a:ext cx="8077200" cy="3657600"/>
          </a:xfrm>
        </p:spPr>
        <p:txBody>
          <a:bodyPr/>
          <a:lstStyle/>
          <a:p>
            <a:pPr marL="0" indent="0">
              <a:spcAft>
                <a:spcPts val="1800"/>
              </a:spcAft>
              <a:buNone/>
            </a:pPr>
            <a:r>
              <a:rPr lang="en-US" sz="2800" b="1" dirty="0"/>
              <a:t>552.238-82(b) </a:t>
            </a:r>
            <a:r>
              <a:rPr lang="en-US" sz="2800" dirty="0"/>
              <a:t>identifies three types of modifications and their submission requirements.</a:t>
            </a:r>
          </a:p>
          <a:p>
            <a:pPr marL="971550" lvl="1" indent="-514350">
              <a:spcAft>
                <a:spcPts val="1800"/>
              </a:spcAft>
              <a:buFont typeface="+mj-lt"/>
              <a:buAutoNum type="arabicParenR"/>
            </a:pPr>
            <a:r>
              <a:rPr lang="en-US" dirty="0"/>
              <a:t>Additional items/SINs</a:t>
            </a:r>
          </a:p>
          <a:p>
            <a:pPr marL="971550" lvl="1" indent="-514350">
              <a:spcAft>
                <a:spcPts val="1800"/>
              </a:spcAft>
              <a:buFont typeface="+mj-lt"/>
              <a:buAutoNum type="arabicParenR"/>
            </a:pPr>
            <a:r>
              <a:rPr lang="en-US" dirty="0"/>
              <a:t>Deletions </a:t>
            </a:r>
          </a:p>
          <a:p>
            <a:pPr marL="971550" lvl="1" indent="-514350">
              <a:spcAft>
                <a:spcPts val="1800"/>
              </a:spcAft>
              <a:buFont typeface="+mj-lt"/>
              <a:buAutoNum type="arabicParenR"/>
            </a:pPr>
            <a:r>
              <a:rPr lang="en-US" dirty="0"/>
              <a:t>Price Reductions</a:t>
            </a:r>
          </a:p>
        </p:txBody>
      </p:sp>
      <p:sp>
        <p:nvSpPr>
          <p:cNvPr id="5" name="Slide Number Placeholder 4"/>
          <p:cNvSpPr>
            <a:spLocks noGrp="1"/>
          </p:cNvSpPr>
          <p:nvPr>
            <p:ph type="sldNum" sz="quarter" idx="12"/>
          </p:nvPr>
        </p:nvSpPr>
        <p:spPr/>
        <p:txBody>
          <a:bodyPr/>
          <a:lstStyle/>
          <a:p>
            <a:fld id="{4309C699-A06B-45FF-B515-30F622461B97}" type="slidenum">
              <a:rPr lang="en-US" smtClean="0"/>
              <a:t>24</a:t>
            </a:fld>
            <a:endParaRPr lang="en-US"/>
          </a:p>
        </p:txBody>
      </p:sp>
    </p:spTree>
    <p:extLst>
      <p:ext uri="{BB962C8B-B14F-4D97-AF65-F5344CB8AC3E}">
        <p14:creationId xmlns:p14="http://schemas.microsoft.com/office/powerpoint/2010/main" val="2119386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Additions Documentation:  i-ii</a:t>
            </a:r>
          </a:p>
        </p:txBody>
      </p:sp>
      <p:sp>
        <p:nvSpPr>
          <p:cNvPr id="3" name="Content Placeholder 2"/>
          <p:cNvSpPr>
            <a:spLocks noGrp="1"/>
          </p:cNvSpPr>
          <p:nvPr>
            <p:ph idx="1"/>
          </p:nvPr>
        </p:nvSpPr>
        <p:spPr>
          <a:xfrm>
            <a:off x="419100" y="1447800"/>
            <a:ext cx="8305800" cy="3740532"/>
          </a:xfrm>
        </p:spPr>
        <p:txBody>
          <a:bodyPr>
            <a:normAutofit/>
          </a:bodyPr>
          <a:lstStyle/>
          <a:p>
            <a:pPr marL="0" indent="0">
              <a:spcAft>
                <a:spcPts val="2400"/>
              </a:spcAft>
              <a:buNone/>
              <a:defRPr/>
            </a:pPr>
            <a:r>
              <a:rPr lang="en-US" sz="2600" b="1" dirty="0"/>
              <a:t>552.238-82(b)(1)</a:t>
            </a:r>
            <a:r>
              <a:rPr lang="en-US" sz="2600" dirty="0"/>
              <a:t> lists 7 requirements for addition requests.</a:t>
            </a:r>
          </a:p>
          <a:p>
            <a:pPr marL="400050" indent="-400050" fontAlgn="base">
              <a:spcAft>
                <a:spcPts val="2400"/>
              </a:spcAft>
              <a:buFont typeface="+mj-lt"/>
              <a:buAutoNum type="romanLcPeriod"/>
            </a:pPr>
            <a:r>
              <a:rPr lang="en-US" sz="2000" b="0" dirty="0">
                <a:effectLst/>
                <a:latin typeface="inherit"/>
              </a:rPr>
              <a:t>Information requested </a:t>
            </a:r>
            <a:r>
              <a:rPr lang="en-US" sz="2000" b="1" dirty="0">
                <a:effectLst/>
                <a:latin typeface="inherit"/>
              </a:rPr>
              <a:t>in paragraphs</a:t>
            </a:r>
            <a:r>
              <a:rPr lang="en-US" sz="2000" b="1" dirty="0">
                <a:effectLst/>
                <a:latin typeface="open_sansregular"/>
              </a:rPr>
              <a:t> (1) and (2) of the Commercial Sales Practice Format</a:t>
            </a:r>
            <a:r>
              <a:rPr lang="en-US" sz="2000" b="0" dirty="0">
                <a:effectLst/>
                <a:latin typeface="open_sansregular"/>
              </a:rPr>
              <a:t> to add SINs. </a:t>
            </a:r>
            <a:r>
              <a:rPr lang="en-US" sz="1800" i="1" dirty="0">
                <a:solidFill>
                  <a:srgbClr val="C00000"/>
                </a:solidFill>
              </a:rPr>
              <a:t>Note:  FSS also requires this for new products.</a:t>
            </a:r>
            <a:endParaRPr lang="en-US" sz="1800" b="0" i="1" dirty="0">
              <a:solidFill>
                <a:srgbClr val="C00000"/>
              </a:solidFill>
              <a:effectLst/>
              <a:latin typeface="open_sansregular"/>
            </a:endParaRPr>
          </a:p>
          <a:p>
            <a:pPr marL="400050" indent="-400050" algn="l" fontAlgn="base">
              <a:spcAft>
                <a:spcPts val="0"/>
              </a:spcAft>
              <a:buFont typeface="+mj-lt"/>
              <a:buAutoNum type="romanLcPeriod"/>
            </a:pPr>
            <a:r>
              <a:rPr lang="en-US" sz="2000" b="0" i="0" dirty="0">
                <a:effectLst/>
                <a:latin typeface="open_sansregular"/>
              </a:rPr>
              <a:t>Discount information for the new item(s) or new SIN(s). Specifically, submit the information requested in </a:t>
            </a:r>
            <a:r>
              <a:rPr lang="en-US" sz="2000" b="1" i="0" dirty="0">
                <a:effectLst/>
                <a:latin typeface="open_sansregular"/>
              </a:rPr>
              <a:t>paragraphs 3 through 5 of the Commercial Sales Practice Format</a:t>
            </a:r>
            <a:r>
              <a:rPr lang="en-US" sz="2000" b="0" i="0" dirty="0">
                <a:effectLst/>
                <a:latin typeface="open_sansregular"/>
              </a:rPr>
              <a:t>. If this information is the same as the initial award, a statement to that effect may be submitted instead.  </a:t>
            </a:r>
          </a:p>
          <a:p>
            <a:pPr marL="365760" algn="l" fontAlgn="base">
              <a:spcAft>
                <a:spcPts val="1200"/>
              </a:spcAft>
            </a:pPr>
            <a:r>
              <a:rPr lang="en-US" sz="1800" b="0" i="1" dirty="0">
                <a:solidFill>
                  <a:srgbClr val="C00000"/>
                </a:solidFill>
                <a:effectLst/>
                <a:latin typeface="+mn-lt"/>
              </a:rPr>
              <a:t>Note:  FSS requires this information for all addition requests.</a:t>
            </a:r>
            <a:endParaRPr lang="en-US" sz="1800" dirty="0">
              <a:solidFill>
                <a:srgbClr val="C00000"/>
              </a:solidFill>
              <a:latin typeface="+mn-lt"/>
            </a:endParaRPr>
          </a:p>
        </p:txBody>
      </p:sp>
      <p:sp>
        <p:nvSpPr>
          <p:cNvPr id="6" name="Slide Number Placeholder 5"/>
          <p:cNvSpPr>
            <a:spLocks noGrp="1"/>
          </p:cNvSpPr>
          <p:nvPr>
            <p:ph type="sldNum" sz="quarter" idx="12"/>
          </p:nvPr>
        </p:nvSpPr>
        <p:spPr/>
        <p:txBody>
          <a:bodyPr/>
          <a:lstStyle/>
          <a:p>
            <a:fld id="{4309C699-A06B-45FF-B515-30F622461B97}" type="slidenum">
              <a:rPr lang="en-US" smtClean="0"/>
              <a:t>25</a:t>
            </a:fld>
            <a:endParaRPr lang="en-US"/>
          </a:p>
        </p:txBody>
      </p:sp>
    </p:spTree>
    <p:extLst>
      <p:ext uri="{BB962C8B-B14F-4D97-AF65-F5344CB8AC3E}">
        <p14:creationId xmlns:p14="http://schemas.microsoft.com/office/powerpoint/2010/main" val="3089918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Additions Documentation:  iii</a:t>
            </a:r>
          </a:p>
        </p:txBody>
      </p:sp>
      <p:sp>
        <p:nvSpPr>
          <p:cNvPr id="3" name="Content Placeholder 2"/>
          <p:cNvSpPr>
            <a:spLocks noGrp="1"/>
          </p:cNvSpPr>
          <p:nvPr>
            <p:ph idx="1"/>
          </p:nvPr>
        </p:nvSpPr>
        <p:spPr>
          <a:xfrm>
            <a:off x="266700" y="1333500"/>
            <a:ext cx="8610600" cy="4191000"/>
          </a:xfrm>
        </p:spPr>
        <p:txBody>
          <a:bodyPr>
            <a:normAutofit/>
          </a:bodyPr>
          <a:lstStyle/>
          <a:p>
            <a:pPr marL="400050" indent="-400050" algn="l" fontAlgn="base">
              <a:spcAft>
                <a:spcPts val="4800"/>
              </a:spcAft>
              <a:buFont typeface="+mj-lt"/>
              <a:buAutoNum type="romanLcPeriod" startAt="3"/>
            </a:pPr>
            <a:r>
              <a:rPr lang="en-US" sz="2200" b="0" i="0" dirty="0">
                <a:effectLst/>
                <a:latin typeface="+mn-lt"/>
              </a:rPr>
              <a:t>Information about the new item(s) or the item(s) under the new SIN(s) must be submitted in accordance with the request for proposal.</a:t>
            </a:r>
          </a:p>
          <a:p>
            <a:pPr marL="731520" algn="l" fontAlgn="base">
              <a:lnSpc>
                <a:spcPct val="100000"/>
              </a:lnSpc>
              <a:spcAft>
                <a:spcPts val="0"/>
              </a:spcAft>
            </a:pPr>
            <a:r>
              <a:rPr lang="en-US" sz="2000" i="1" dirty="0">
                <a:latin typeface="+mn-lt"/>
              </a:rPr>
              <a:t>This refers to submission of the information required by 552.212-70</a:t>
            </a:r>
          </a:p>
          <a:p>
            <a:pPr marL="731520" algn="l" fontAlgn="base">
              <a:lnSpc>
                <a:spcPct val="100000"/>
              </a:lnSpc>
              <a:spcAft>
                <a:spcPts val="1200"/>
              </a:spcAft>
            </a:pPr>
            <a:r>
              <a:rPr lang="en-US" sz="2000" i="1" dirty="0">
                <a:latin typeface="+mn-lt"/>
              </a:rPr>
              <a:t>(I-FSS-972) Preparation of Offer (Multiple Award Schedule):</a:t>
            </a:r>
            <a:endParaRPr lang="en-US" sz="2000" b="1" i="1" dirty="0">
              <a:latin typeface="+mn-lt"/>
            </a:endParaRPr>
          </a:p>
          <a:p>
            <a:pPr marL="1828800" lvl="1" indent="-274320">
              <a:lnSpc>
                <a:spcPct val="100000"/>
              </a:lnSpc>
              <a:spcBef>
                <a:spcPct val="0"/>
              </a:spcBef>
              <a:spcAft>
                <a:spcPts val="1200"/>
              </a:spcAft>
              <a:buFont typeface="+mj-lt"/>
              <a:buAutoNum type="arabicParenR"/>
              <a:defRPr/>
            </a:pPr>
            <a:r>
              <a:rPr lang="en-US" sz="1700" dirty="0"/>
              <a:t>Commercial price list (dated/identified) </a:t>
            </a:r>
          </a:p>
          <a:p>
            <a:pPr marL="1828800" lvl="1" indent="-274320">
              <a:lnSpc>
                <a:spcPct val="100000"/>
              </a:lnSpc>
              <a:spcBef>
                <a:spcPct val="0"/>
              </a:spcBef>
              <a:spcAft>
                <a:spcPts val="1200"/>
              </a:spcAft>
              <a:buFont typeface="+mj-lt"/>
              <a:buAutoNum type="arabicParenR"/>
              <a:defRPr/>
            </a:pPr>
            <a:r>
              <a:rPr lang="en-US" sz="1700" dirty="0"/>
              <a:t>SIN category for each offered item</a:t>
            </a:r>
          </a:p>
          <a:p>
            <a:pPr marL="1828800" lvl="1" indent="-274320">
              <a:lnSpc>
                <a:spcPct val="100000"/>
              </a:lnSpc>
              <a:spcBef>
                <a:spcPct val="0"/>
              </a:spcBef>
              <a:spcAft>
                <a:spcPts val="1200"/>
              </a:spcAft>
              <a:buFont typeface="+mj-lt"/>
              <a:buAutoNum type="arabicParenR"/>
              <a:defRPr/>
            </a:pPr>
            <a:r>
              <a:rPr lang="en-US" sz="1700" dirty="0"/>
              <a:t>Description of all offered discounts</a:t>
            </a:r>
          </a:p>
          <a:p>
            <a:pPr marL="1828800" lvl="1" indent="-274320">
              <a:lnSpc>
                <a:spcPct val="100000"/>
              </a:lnSpc>
              <a:spcBef>
                <a:spcPct val="0"/>
              </a:spcBef>
              <a:spcAft>
                <a:spcPts val="1200"/>
              </a:spcAft>
              <a:buFont typeface="+mj-lt"/>
              <a:buAutoNum type="arabicParenR"/>
              <a:defRPr/>
            </a:pPr>
            <a:r>
              <a:rPr lang="en-US" sz="1700" dirty="0"/>
              <a:t>Description of any offered concessions </a:t>
            </a:r>
          </a:p>
          <a:p>
            <a:pPr marL="1828800" lvl="1" indent="-274320">
              <a:lnSpc>
                <a:spcPct val="100000"/>
              </a:lnSpc>
              <a:spcBef>
                <a:spcPct val="0"/>
              </a:spcBef>
              <a:spcAft>
                <a:spcPts val="1200"/>
              </a:spcAft>
              <a:buFont typeface="+mj-lt"/>
              <a:buAutoNum type="arabicParenR"/>
              <a:defRPr/>
            </a:pPr>
            <a:r>
              <a:rPr lang="en-US" sz="1700" dirty="0"/>
              <a:t>Identification of any dealers/distributors</a:t>
            </a: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26</a:t>
            </a:fld>
            <a:endParaRPr lang="en-US"/>
          </a:p>
        </p:txBody>
      </p:sp>
    </p:spTree>
    <p:extLst>
      <p:ext uri="{BB962C8B-B14F-4D97-AF65-F5344CB8AC3E}">
        <p14:creationId xmlns:p14="http://schemas.microsoft.com/office/powerpoint/2010/main" val="3849560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Additions Documentation:  iv-v</a:t>
            </a:r>
          </a:p>
        </p:txBody>
      </p:sp>
      <p:sp>
        <p:nvSpPr>
          <p:cNvPr id="3" name="Content Placeholder 2"/>
          <p:cNvSpPr>
            <a:spLocks noGrp="1"/>
          </p:cNvSpPr>
          <p:nvPr>
            <p:ph idx="1"/>
          </p:nvPr>
        </p:nvSpPr>
        <p:spPr>
          <a:xfrm>
            <a:off x="342900" y="1371600"/>
            <a:ext cx="8458200" cy="4346766"/>
          </a:xfrm>
        </p:spPr>
        <p:txBody>
          <a:bodyPr>
            <a:normAutofit/>
          </a:bodyPr>
          <a:lstStyle/>
          <a:p>
            <a:pPr marL="400050" indent="-400050" algn="l" fontAlgn="base">
              <a:spcAft>
                <a:spcPts val="1200"/>
              </a:spcAft>
              <a:buFont typeface="+mj-lt"/>
              <a:buAutoNum type="romanLcPeriod" startAt="4"/>
            </a:pPr>
            <a:r>
              <a:rPr lang="en-US" sz="2000" b="1" i="0" dirty="0">
                <a:effectLst/>
                <a:latin typeface="open_sansregular"/>
              </a:rPr>
              <a:t>Delivery time(s) </a:t>
            </a:r>
            <a:r>
              <a:rPr lang="en-US" sz="2000" b="0" i="0" dirty="0">
                <a:effectLst/>
                <a:latin typeface="open_sansregular"/>
              </a:rPr>
              <a:t>for the new item(s) or the item(s) under the new SIN(s) must be submitted in accordance with the request for proposal</a:t>
            </a:r>
          </a:p>
          <a:p>
            <a:pPr marL="457200" algn="l" fontAlgn="base">
              <a:spcAft>
                <a:spcPts val="6000"/>
              </a:spcAft>
            </a:pPr>
            <a:r>
              <a:rPr lang="en-US" sz="1800" i="1" dirty="0">
                <a:latin typeface="+mn-lt"/>
              </a:rPr>
              <a:t>This refers to submission of the information required by 552.238-86 Delivery Schedule, to include standard and expedited delivery times.</a:t>
            </a:r>
          </a:p>
          <a:p>
            <a:pPr marL="400050" indent="-400050" algn="l" fontAlgn="base">
              <a:spcAft>
                <a:spcPts val="1200"/>
              </a:spcAft>
              <a:buFont typeface="+mj-lt"/>
              <a:buAutoNum type="romanLcPeriod" startAt="5"/>
            </a:pPr>
            <a:r>
              <a:rPr lang="en-US" sz="2000" b="1" i="0" dirty="0">
                <a:effectLst/>
                <a:latin typeface="open_sansregular"/>
              </a:rPr>
              <a:t>Production point(s) </a:t>
            </a:r>
            <a:r>
              <a:rPr lang="en-US" sz="2000" b="0" i="0" dirty="0">
                <a:effectLst/>
                <a:latin typeface="open_sansregular"/>
              </a:rPr>
              <a:t>for the new item(s) or the item(s) under the new SIN(s) must be submitted if required by FAR 52.215-6, Place of Performance</a:t>
            </a:r>
            <a:endParaRPr lang="en-US" sz="2000" b="1" dirty="0">
              <a:solidFill>
                <a:schemeClr val="accent4"/>
              </a:solidFill>
            </a:endParaRPr>
          </a:p>
          <a:p>
            <a:pPr marL="457200" algn="l" fontAlgn="base">
              <a:spcAft>
                <a:spcPts val="4800"/>
              </a:spcAft>
            </a:pPr>
            <a:r>
              <a:rPr lang="en-US" sz="1800" i="1" dirty="0">
                <a:latin typeface="+mn-lt"/>
              </a:rPr>
              <a:t>For Schedule 65 I B, information is also required under AS8005 Manufacturing Facilities/Place of Performance.</a:t>
            </a:r>
            <a:endParaRPr lang="en-US" sz="1800" i="1" dirty="0">
              <a:highlight>
                <a:srgbClr val="00FFFF"/>
              </a:highlight>
              <a:latin typeface="+mn-lt"/>
            </a:endParaRPr>
          </a:p>
        </p:txBody>
      </p:sp>
      <p:sp>
        <p:nvSpPr>
          <p:cNvPr id="6" name="Slide Number Placeholder 5"/>
          <p:cNvSpPr>
            <a:spLocks noGrp="1"/>
          </p:cNvSpPr>
          <p:nvPr>
            <p:ph type="sldNum" sz="quarter" idx="12"/>
          </p:nvPr>
        </p:nvSpPr>
        <p:spPr/>
        <p:txBody>
          <a:bodyPr/>
          <a:lstStyle/>
          <a:p>
            <a:fld id="{4309C699-A06B-45FF-B515-30F622461B97}" type="slidenum">
              <a:rPr lang="en-US" smtClean="0"/>
              <a:t>27</a:t>
            </a:fld>
            <a:endParaRPr lang="en-US"/>
          </a:p>
        </p:txBody>
      </p:sp>
    </p:spTree>
    <p:extLst>
      <p:ext uri="{BB962C8B-B14F-4D97-AF65-F5344CB8AC3E}">
        <p14:creationId xmlns:p14="http://schemas.microsoft.com/office/powerpoint/2010/main" val="2370149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Additions Documentation:  vi-vii</a:t>
            </a:r>
          </a:p>
        </p:txBody>
      </p:sp>
      <p:sp>
        <p:nvSpPr>
          <p:cNvPr id="3" name="Content Placeholder 2"/>
          <p:cNvSpPr>
            <a:spLocks noGrp="1"/>
          </p:cNvSpPr>
          <p:nvPr>
            <p:ph idx="1"/>
          </p:nvPr>
        </p:nvSpPr>
        <p:spPr>
          <a:xfrm>
            <a:off x="504825" y="1657350"/>
            <a:ext cx="8134350" cy="3543300"/>
          </a:xfrm>
        </p:spPr>
        <p:txBody>
          <a:bodyPr>
            <a:normAutofit/>
          </a:bodyPr>
          <a:lstStyle/>
          <a:p>
            <a:pPr marL="400050" indent="-400050" fontAlgn="base">
              <a:spcAft>
                <a:spcPts val="5400"/>
              </a:spcAft>
              <a:buFont typeface="+mj-lt"/>
              <a:buAutoNum type="romanLcPeriod" startAt="6"/>
            </a:pPr>
            <a:r>
              <a:rPr lang="en-US" sz="2000" b="1" i="0" dirty="0">
                <a:effectLst/>
                <a:latin typeface="open_sansregular"/>
              </a:rPr>
              <a:t>Hazardous Material information (if applicable) must be submitted </a:t>
            </a:r>
            <a:r>
              <a:rPr lang="en-US" sz="2000" b="0" i="0" dirty="0">
                <a:effectLst/>
                <a:latin typeface="open_sansregular"/>
              </a:rPr>
              <a:t>as required by FAR 52.223-3 (Alternate I), Hazardous Material Identification and Material Safety Data.</a:t>
            </a:r>
            <a:r>
              <a:rPr lang="en-US" sz="2000" b="1" dirty="0">
                <a:solidFill>
                  <a:schemeClr val="accent4"/>
                </a:solidFill>
              </a:rPr>
              <a:t> </a:t>
            </a:r>
          </a:p>
          <a:p>
            <a:pPr marL="400050" indent="-400050" fontAlgn="base">
              <a:spcAft>
                <a:spcPts val="5400"/>
              </a:spcAft>
              <a:buFont typeface="+mj-lt"/>
              <a:buAutoNum type="romanLcPeriod" startAt="6"/>
            </a:pPr>
            <a:r>
              <a:rPr lang="en-US" sz="2000" b="0" i="0" dirty="0">
                <a:effectLst/>
                <a:latin typeface="open_sansregular"/>
              </a:rPr>
              <a:t>Any information requested by FAR 52.212-3(f), Offeror Representations and Certifications-Commercial Products and Commercial Services, that may </a:t>
            </a:r>
            <a:r>
              <a:rPr lang="en-US" sz="2000" i="0" dirty="0">
                <a:effectLst/>
                <a:latin typeface="open_sansregular"/>
              </a:rPr>
              <a:t>be necessary to assure </a:t>
            </a:r>
            <a:r>
              <a:rPr lang="en-US" sz="2000" b="1" i="0" dirty="0">
                <a:effectLst/>
                <a:latin typeface="open_sansregular"/>
              </a:rPr>
              <a:t>compliance with FAR 52.225-5, </a:t>
            </a:r>
            <a:r>
              <a:rPr lang="en-US" sz="2000" b="1" dirty="0"/>
              <a:t>Trade Agreements</a:t>
            </a:r>
            <a:r>
              <a:rPr lang="en-US" sz="2000" dirty="0"/>
              <a:t>.</a:t>
            </a:r>
          </a:p>
        </p:txBody>
      </p:sp>
      <p:sp>
        <p:nvSpPr>
          <p:cNvPr id="6" name="Slide Number Placeholder 5"/>
          <p:cNvSpPr>
            <a:spLocks noGrp="1"/>
          </p:cNvSpPr>
          <p:nvPr>
            <p:ph type="sldNum" sz="quarter" idx="12"/>
          </p:nvPr>
        </p:nvSpPr>
        <p:spPr/>
        <p:txBody>
          <a:bodyPr/>
          <a:lstStyle/>
          <a:p>
            <a:fld id="{4309C699-A06B-45FF-B515-30F622461B97}" type="slidenum">
              <a:rPr lang="en-US" smtClean="0"/>
              <a:t>28</a:t>
            </a:fld>
            <a:endParaRPr lang="en-US"/>
          </a:p>
        </p:txBody>
      </p:sp>
    </p:spTree>
    <p:extLst>
      <p:ext uri="{BB962C8B-B14F-4D97-AF65-F5344CB8AC3E}">
        <p14:creationId xmlns:p14="http://schemas.microsoft.com/office/powerpoint/2010/main" val="2464422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Additions RFM</a:t>
            </a:r>
          </a:p>
        </p:txBody>
      </p:sp>
      <p:pic>
        <p:nvPicPr>
          <p:cNvPr id="8" name="Picture 7" descr="Picture of first page of the product addition RFM.">
            <a:extLst>
              <a:ext uri="{FF2B5EF4-FFF2-40B4-BE49-F238E27FC236}">
                <a16:creationId xmlns:a16="http://schemas.microsoft.com/office/drawing/2014/main" id="{29D0B9CD-8699-45A8-8A6B-C986771853BA}"/>
              </a:ext>
            </a:extLst>
          </p:cNvPr>
          <p:cNvPicPr>
            <a:picLocks noChangeAspect="1"/>
          </p:cNvPicPr>
          <p:nvPr/>
        </p:nvPicPr>
        <p:blipFill rotWithShape="1">
          <a:blip r:embed="rId3"/>
          <a:srcRect l="1361" t="2127" b="-1"/>
          <a:stretch/>
        </p:blipFill>
        <p:spPr>
          <a:xfrm>
            <a:off x="2628900" y="963294"/>
            <a:ext cx="3886200" cy="4931412"/>
          </a:xfrm>
          <a:prstGeom prst="rect">
            <a:avLst/>
          </a:prstGeom>
          <a:ln w="25400">
            <a:solidFill>
              <a:schemeClr val="accent1"/>
            </a:solidFill>
          </a:ln>
        </p:spPr>
      </p:pic>
      <p:sp>
        <p:nvSpPr>
          <p:cNvPr id="6" name="Slide Number Placeholder 5"/>
          <p:cNvSpPr>
            <a:spLocks noGrp="1"/>
          </p:cNvSpPr>
          <p:nvPr>
            <p:ph type="sldNum" sz="quarter" idx="12"/>
          </p:nvPr>
        </p:nvSpPr>
        <p:spPr/>
        <p:txBody>
          <a:bodyPr/>
          <a:lstStyle/>
          <a:p>
            <a:fld id="{4309C699-A06B-45FF-B515-30F622461B97}" type="slidenum">
              <a:rPr lang="en-US" smtClean="0"/>
              <a:t>29</a:t>
            </a:fld>
            <a:endParaRPr lang="en-US"/>
          </a:p>
        </p:txBody>
      </p:sp>
    </p:spTree>
    <p:extLst>
      <p:ext uri="{BB962C8B-B14F-4D97-AF65-F5344CB8AC3E}">
        <p14:creationId xmlns:p14="http://schemas.microsoft.com/office/powerpoint/2010/main" val="376431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922" y="152400"/>
            <a:ext cx="5872223" cy="584443"/>
          </a:xfrm>
        </p:spPr>
        <p:txBody>
          <a:bodyPr>
            <a:normAutofit/>
          </a:bodyPr>
          <a:lstStyle/>
          <a:p>
            <a:r>
              <a:rPr lang="en-US" dirty="0">
                <a:latin typeface="+mn-lt"/>
              </a:rPr>
              <a:t>Agenda</a:t>
            </a:r>
          </a:p>
        </p:txBody>
      </p:sp>
      <p:sp>
        <p:nvSpPr>
          <p:cNvPr id="3" name="Content Placeholder 2"/>
          <p:cNvSpPr>
            <a:spLocks noGrp="1"/>
          </p:cNvSpPr>
          <p:nvPr>
            <p:ph idx="1"/>
          </p:nvPr>
        </p:nvSpPr>
        <p:spPr>
          <a:xfrm>
            <a:off x="609600" y="1066800"/>
            <a:ext cx="8153400" cy="4745984"/>
          </a:xfrm>
        </p:spPr>
        <p:txBody>
          <a:bodyPr>
            <a:noAutofit/>
          </a:bodyPr>
          <a:lstStyle/>
          <a:p>
            <a:pPr marL="457200" indent="-457200">
              <a:spcBef>
                <a:spcPct val="0"/>
              </a:spcBef>
              <a:buSzPct val="100000"/>
              <a:buFont typeface="Arial" panose="020B0604020202020204" pitchFamily="34" charset="0"/>
              <a:buChar char="•"/>
            </a:pPr>
            <a:r>
              <a:rPr lang="en-US" sz="2800" dirty="0"/>
              <a:t>I-FSS-639 Contract Sales Criteria</a:t>
            </a:r>
          </a:p>
          <a:p>
            <a:pPr marL="457200">
              <a:spcBef>
                <a:spcPct val="0"/>
              </a:spcBef>
              <a:spcAft>
                <a:spcPts val="3600"/>
              </a:spcAft>
              <a:buSzPct val="100000"/>
            </a:pPr>
            <a:r>
              <a:rPr lang="en-US" sz="2000" dirty="0"/>
              <a:t>Offeror and contractor impact</a:t>
            </a:r>
          </a:p>
          <a:p>
            <a:pPr marL="457200" indent="-457200">
              <a:spcBef>
                <a:spcPct val="0"/>
              </a:spcBef>
              <a:buSzPct val="100000"/>
              <a:buFont typeface="Arial" panose="020B0604020202020204" pitchFamily="34" charset="0"/>
              <a:buChar char="•"/>
            </a:pPr>
            <a:r>
              <a:rPr lang="en-US" sz="2800" dirty="0"/>
              <a:t>52.225-5 Trade Agreements</a:t>
            </a:r>
          </a:p>
          <a:p>
            <a:pPr marL="457200">
              <a:spcBef>
                <a:spcPct val="0"/>
              </a:spcBef>
              <a:buSzPct val="100000"/>
            </a:pPr>
            <a:r>
              <a:rPr lang="en-US" sz="2000" dirty="0"/>
              <a:t>Requirement for U.S.-made or designated country end products</a:t>
            </a:r>
          </a:p>
          <a:p>
            <a:pPr marL="457200">
              <a:spcBef>
                <a:spcPct val="0"/>
              </a:spcBef>
              <a:buSzPct val="100000"/>
            </a:pPr>
            <a:r>
              <a:rPr lang="en-US" sz="2000" dirty="0"/>
              <a:t>Order level set-asides &amp; the nonmanufacturer rule</a:t>
            </a:r>
          </a:p>
          <a:p>
            <a:pPr marL="457200">
              <a:spcBef>
                <a:spcPct val="0"/>
              </a:spcBef>
              <a:spcAft>
                <a:spcPts val="3600"/>
              </a:spcAft>
              <a:buSzPct val="100000"/>
            </a:pPr>
            <a:r>
              <a:rPr lang="en-US" sz="2000" dirty="0"/>
              <a:t>Non-Availability Determinations</a:t>
            </a:r>
          </a:p>
          <a:p>
            <a:pPr marL="457200" indent="-457200">
              <a:spcBef>
                <a:spcPct val="0"/>
              </a:spcBef>
              <a:buSzPct val="100000"/>
              <a:buFont typeface="Arial" panose="020B0604020202020204" pitchFamily="34" charset="0"/>
              <a:buChar char="•"/>
            </a:pPr>
            <a:r>
              <a:rPr lang="en-US" sz="2800" dirty="0"/>
              <a:t>552.238-82 Modifications (Federal Supply Schedule)</a:t>
            </a:r>
          </a:p>
          <a:p>
            <a:pPr marL="457200">
              <a:spcBef>
                <a:spcPct val="0"/>
              </a:spcBef>
              <a:buSzPct val="100000"/>
            </a:pPr>
            <a:r>
              <a:rPr lang="en-US" sz="2000" dirty="0"/>
              <a:t>Modification criteria and forms</a:t>
            </a: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3</a:t>
            </a:fld>
            <a:endParaRPr lang="en-US">
              <a:solidFill>
                <a:srgbClr val="1F497D">
                  <a:tint val="75000"/>
                </a:srgbClr>
              </a:solidFill>
            </a:endParaRPr>
          </a:p>
        </p:txBody>
      </p:sp>
    </p:spTree>
    <p:extLst>
      <p:ext uri="{BB962C8B-B14F-4D97-AF65-F5344CB8AC3E}">
        <p14:creationId xmlns:p14="http://schemas.microsoft.com/office/powerpoint/2010/main" val="3841361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Deletions Documentation</a:t>
            </a:r>
          </a:p>
        </p:txBody>
      </p:sp>
      <p:sp>
        <p:nvSpPr>
          <p:cNvPr id="3" name="Content Placeholder 2"/>
          <p:cNvSpPr>
            <a:spLocks noGrp="1"/>
          </p:cNvSpPr>
          <p:nvPr>
            <p:ph idx="1"/>
          </p:nvPr>
        </p:nvSpPr>
        <p:spPr>
          <a:xfrm>
            <a:off x="895350" y="2209800"/>
            <a:ext cx="7609114" cy="2438400"/>
          </a:xfrm>
        </p:spPr>
        <p:txBody>
          <a:bodyPr>
            <a:noAutofit/>
          </a:bodyPr>
          <a:lstStyle/>
          <a:p>
            <a:pPr marL="0" indent="0">
              <a:lnSpc>
                <a:spcPct val="120000"/>
              </a:lnSpc>
              <a:spcBef>
                <a:spcPts val="0"/>
              </a:spcBef>
              <a:spcAft>
                <a:spcPts val="1800"/>
              </a:spcAft>
              <a:buNone/>
            </a:pPr>
            <a:r>
              <a:rPr lang="en-US" sz="2200" b="1" u="sng" dirty="0"/>
              <a:t>552.238-82(b)(2)</a:t>
            </a:r>
            <a:r>
              <a:rPr lang="en-US" sz="2200" b="1" dirty="0"/>
              <a:t>:  </a:t>
            </a:r>
            <a:r>
              <a:rPr lang="en-US" sz="2200" dirty="0"/>
              <a:t>Deletions.  </a:t>
            </a:r>
            <a:r>
              <a:rPr lang="en-US" sz="2200" b="1" dirty="0"/>
              <a:t>The Contractors shall provide an explanation for the deletion.</a:t>
            </a:r>
            <a:r>
              <a:rPr lang="en-US" sz="2200" dirty="0"/>
              <a:t>  The Government reserves the right to reject any subsequent offer of the same item or a substantially equal item at a higher price during the same contract period if the contracting officer finds the higher price to be unreasonable when compared with the deleted item. </a:t>
            </a:r>
          </a:p>
        </p:txBody>
      </p:sp>
      <p:sp>
        <p:nvSpPr>
          <p:cNvPr id="6" name="Slide Number Placeholder 5"/>
          <p:cNvSpPr>
            <a:spLocks noGrp="1"/>
          </p:cNvSpPr>
          <p:nvPr>
            <p:ph type="sldNum" sz="quarter" idx="12"/>
          </p:nvPr>
        </p:nvSpPr>
        <p:spPr/>
        <p:txBody>
          <a:bodyPr/>
          <a:lstStyle/>
          <a:p>
            <a:fld id="{4309C699-A06B-45FF-B515-30F622461B97}" type="slidenum">
              <a:rPr lang="en-US" smtClean="0"/>
              <a:t>30</a:t>
            </a:fld>
            <a:endParaRPr lang="en-US"/>
          </a:p>
        </p:txBody>
      </p:sp>
    </p:spTree>
    <p:extLst>
      <p:ext uri="{BB962C8B-B14F-4D97-AF65-F5344CB8AC3E}">
        <p14:creationId xmlns:p14="http://schemas.microsoft.com/office/powerpoint/2010/main" val="3850200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Deletions RFM</a:t>
            </a:r>
          </a:p>
        </p:txBody>
      </p:sp>
      <p:pic>
        <p:nvPicPr>
          <p:cNvPr id="8" name="Picture 7" descr="Picture of first page of the product deletion RFM.">
            <a:extLst>
              <a:ext uri="{FF2B5EF4-FFF2-40B4-BE49-F238E27FC236}">
                <a16:creationId xmlns:a16="http://schemas.microsoft.com/office/drawing/2014/main" id="{0C78B3E6-A041-4171-8652-16F3BD003FFF}"/>
              </a:ext>
            </a:extLst>
          </p:cNvPr>
          <p:cNvPicPr>
            <a:picLocks noChangeAspect="1"/>
          </p:cNvPicPr>
          <p:nvPr/>
        </p:nvPicPr>
        <p:blipFill>
          <a:blip r:embed="rId3"/>
          <a:stretch>
            <a:fillRect/>
          </a:stretch>
        </p:blipFill>
        <p:spPr>
          <a:xfrm>
            <a:off x="2743200" y="971550"/>
            <a:ext cx="3923133" cy="4914900"/>
          </a:xfrm>
          <a:prstGeom prst="rect">
            <a:avLst/>
          </a:prstGeom>
          <a:ln w="25400">
            <a:solidFill>
              <a:schemeClr val="accent1"/>
            </a:solidFill>
          </a:ln>
        </p:spPr>
      </p:pic>
      <p:sp>
        <p:nvSpPr>
          <p:cNvPr id="6" name="Slide Number Placeholder 5"/>
          <p:cNvSpPr>
            <a:spLocks noGrp="1"/>
          </p:cNvSpPr>
          <p:nvPr>
            <p:ph type="sldNum" sz="quarter" idx="12"/>
          </p:nvPr>
        </p:nvSpPr>
        <p:spPr/>
        <p:txBody>
          <a:bodyPr/>
          <a:lstStyle/>
          <a:p>
            <a:fld id="{4309C699-A06B-45FF-B515-30F622461B97}" type="slidenum">
              <a:rPr lang="en-US" smtClean="0"/>
              <a:t>31</a:t>
            </a:fld>
            <a:endParaRPr lang="en-US"/>
          </a:p>
        </p:txBody>
      </p:sp>
    </p:spTree>
    <p:extLst>
      <p:ext uri="{BB962C8B-B14F-4D97-AF65-F5344CB8AC3E}">
        <p14:creationId xmlns:p14="http://schemas.microsoft.com/office/powerpoint/2010/main" val="766291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Price Reductions Documentation</a:t>
            </a:r>
          </a:p>
        </p:txBody>
      </p:sp>
      <p:sp>
        <p:nvSpPr>
          <p:cNvPr id="3" name="Content Placeholder 2"/>
          <p:cNvSpPr>
            <a:spLocks noGrp="1"/>
          </p:cNvSpPr>
          <p:nvPr>
            <p:ph idx="1"/>
          </p:nvPr>
        </p:nvSpPr>
        <p:spPr>
          <a:xfrm>
            <a:off x="990600" y="1263795"/>
            <a:ext cx="7354722" cy="4572000"/>
          </a:xfrm>
        </p:spPr>
        <p:txBody>
          <a:bodyPr>
            <a:normAutofit fontScale="92500" lnSpcReduction="10000"/>
          </a:bodyPr>
          <a:lstStyle/>
          <a:p>
            <a:pPr marL="0" indent="0">
              <a:spcBef>
                <a:spcPts val="0"/>
              </a:spcBef>
              <a:spcAft>
                <a:spcPts val="3000"/>
              </a:spcAft>
              <a:buNone/>
            </a:pPr>
            <a:r>
              <a:rPr lang="en-US" sz="2200" b="1" u="sng" dirty="0"/>
              <a:t>552.238-82(b)(3)</a:t>
            </a:r>
            <a:r>
              <a:rPr lang="en-US" sz="2200" b="1" dirty="0"/>
              <a:t>:  </a:t>
            </a:r>
            <a:r>
              <a:rPr lang="en-US" sz="2200" dirty="0"/>
              <a:t>Price reduction</a:t>
            </a:r>
            <a:r>
              <a:rPr lang="en-US" sz="2200" b="1" dirty="0"/>
              <a:t>.  </a:t>
            </a:r>
            <a:r>
              <a:rPr lang="en-US" sz="2200" dirty="0"/>
              <a:t>The Contractor shall indicate </a:t>
            </a:r>
            <a:r>
              <a:rPr lang="en-US" sz="2200" b="1" dirty="0"/>
              <a:t>whether the price reduction falls under the item (i), (ii), or (iii)</a:t>
            </a:r>
            <a:r>
              <a:rPr lang="en-US" sz="2200" dirty="0"/>
              <a:t> of paragraph (c)(1) of the Price Reductions clause at 552.238‑81 . </a:t>
            </a:r>
          </a:p>
          <a:p>
            <a:pPr marL="0" indent="0">
              <a:spcBef>
                <a:spcPts val="0"/>
              </a:spcBef>
              <a:spcAft>
                <a:spcPts val="3000"/>
              </a:spcAft>
              <a:buNone/>
            </a:pPr>
            <a:r>
              <a:rPr lang="en-US" sz="2200" dirty="0"/>
              <a:t>If the Price reduction falls under item (i), the Contractor shall </a:t>
            </a:r>
            <a:r>
              <a:rPr lang="en-US" sz="2200" b="1" dirty="0"/>
              <a:t>transmit a copy of the dated commercial price list</a:t>
            </a:r>
            <a:r>
              <a:rPr lang="en-US" sz="2200" dirty="0"/>
              <a:t>.  </a:t>
            </a:r>
          </a:p>
          <a:p>
            <a:pPr marL="0" indent="0">
              <a:spcBef>
                <a:spcPts val="0"/>
              </a:spcBef>
              <a:spcAft>
                <a:spcPts val="2400"/>
              </a:spcAft>
              <a:buNone/>
            </a:pPr>
            <a:r>
              <a:rPr lang="en-US" sz="2200" dirty="0"/>
              <a:t>If the price reduction falls under item (ii) or (iii), the Contractor shall </a:t>
            </a:r>
            <a:r>
              <a:rPr lang="en-US" sz="2200" b="1" dirty="0"/>
              <a:t>transmit a copy of the applicable price list(s), bulletins or letters or customer agreements </a:t>
            </a:r>
            <a:r>
              <a:rPr lang="en-US" sz="2200" dirty="0"/>
              <a:t>which outline the effective date, duration, terms and conditions of the price reduction. </a:t>
            </a:r>
          </a:p>
          <a:p>
            <a:pPr marL="0" indent="0">
              <a:spcBef>
                <a:spcPts val="0"/>
              </a:spcBef>
              <a:spcAft>
                <a:spcPts val="1800"/>
              </a:spcAft>
              <a:buNone/>
            </a:pPr>
            <a:r>
              <a:rPr lang="en-US" sz="1900" i="1" dirty="0">
                <a:solidFill>
                  <a:srgbClr val="C00000"/>
                </a:solidFill>
              </a:rPr>
              <a:t>Note:  This also applies to temporary price reductions.</a:t>
            </a:r>
          </a:p>
        </p:txBody>
      </p:sp>
      <p:sp>
        <p:nvSpPr>
          <p:cNvPr id="6" name="Slide Number Placeholder 5"/>
          <p:cNvSpPr>
            <a:spLocks noGrp="1"/>
          </p:cNvSpPr>
          <p:nvPr>
            <p:ph type="sldNum" sz="quarter" idx="12"/>
          </p:nvPr>
        </p:nvSpPr>
        <p:spPr/>
        <p:txBody>
          <a:bodyPr/>
          <a:lstStyle/>
          <a:p>
            <a:fld id="{4309C699-A06B-45FF-B515-30F622461B97}" type="slidenum">
              <a:rPr lang="en-US" smtClean="0"/>
              <a:t>32</a:t>
            </a:fld>
            <a:endParaRPr lang="en-US"/>
          </a:p>
        </p:txBody>
      </p:sp>
    </p:spTree>
    <p:extLst>
      <p:ext uri="{BB962C8B-B14F-4D97-AF65-F5344CB8AC3E}">
        <p14:creationId xmlns:p14="http://schemas.microsoft.com/office/powerpoint/2010/main" val="3203363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9131"/>
            <a:ext cx="7086600" cy="1143000"/>
          </a:xfrm>
        </p:spPr>
        <p:txBody>
          <a:bodyPr>
            <a:normAutofit fontScale="90000"/>
          </a:bodyPr>
          <a:lstStyle/>
          <a:p>
            <a:r>
              <a:rPr lang="en-US" dirty="0"/>
              <a:t>Price Reductions RFM</a:t>
            </a:r>
          </a:p>
        </p:txBody>
      </p:sp>
      <p:pic>
        <p:nvPicPr>
          <p:cNvPr id="8" name="Picture 7" descr="Picture of first page of price decrease RFM.">
            <a:extLst>
              <a:ext uri="{FF2B5EF4-FFF2-40B4-BE49-F238E27FC236}">
                <a16:creationId xmlns:a16="http://schemas.microsoft.com/office/drawing/2014/main" id="{FAD262CE-0F88-4E4B-9332-ABC276B1F296}"/>
              </a:ext>
            </a:extLst>
          </p:cNvPr>
          <p:cNvPicPr>
            <a:picLocks noChangeAspect="1"/>
          </p:cNvPicPr>
          <p:nvPr/>
        </p:nvPicPr>
        <p:blipFill>
          <a:blip r:embed="rId3"/>
          <a:stretch>
            <a:fillRect/>
          </a:stretch>
        </p:blipFill>
        <p:spPr>
          <a:xfrm>
            <a:off x="2605065" y="933181"/>
            <a:ext cx="3852885" cy="5098809"/>
          </a:xfrm>
          <a:prstGeom prst="rect">
            <a:avLst/>
          </a:prstGeom>
          <a:ln w="25400">
            <a:solidFill>
              <a:schemeClr val="accent1"/>
            </a:solidFill>
          </a:ln>
        </p:spPr>
      </p:pic>
      <p:sp>
        <p:nvSpPr>
          <p:cNvPr id="6" name="Slide Number Placeholder 5"/>
          <p:cNvSpPr>
            <a:spLocks noGrp="1"/>
          </p:cNvSpPr>
          <p:nvPr>
            <p:ph type="sldNum" sz="quarter" idx="12"/>
          </p:nvPr>
        </p:nvSpPr>
        <p:spPr/>
        <p:txBody>
          <a:bodyPr/>
          <a:lstStyle/>
          <a:p>
            <a:fld id="{4309C699-A06B-45FF-B515-30F622461B97}" type="slidenum">
              <a:rPr lang="en-US" smtClean="0"/>
              <a:t>33</a:t>
            </a:fld>
            <a:endParaRPr lang="en-US"/>
          </a:p>
        </p:txBody>
      </p:sp>
    </p:spTree>
    <p:extLst>
      <p:ext uri="{BB962C8B-B14F-4D97-AF65-F5344CB8AC3E}">
        <p14:creationId xmlns:p14="http://schemas.microsoft.com/office/powerpoint/2010/main" val="2829753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Effective Dates</a:t>
            </a:r>
          </a:p>
        </p:txBody>
      </p:sp>
      <p:sp>
        <p:nvSpPr>
          <p:cNvPr id="3" name="Content Placeholder 2"/>
          <p:cNvSpPr>
            <a:spLocks noGrp="1"/>
          </p:cNvSpPr>
          <p:nvPr>
            <p:ph idx="1"/>
          </p:nvPr>
        </p:nvSpPr>
        <p:spPr>
          <a:xfrm>
            <a:off x="685800" y="1219199"/>
            <a:ext cx="7772400" cy="4862811"/>
          </a:xfrm>
        </p:spPr>
        <p:txBody>
          <a:bodyPr>
            <a:normAutofit/>
          </a:bodyPr>
          <a:lstStyle/>
          <a:p>
            <a:pPr marL="0" indent="0">
              <a:spcBef>
                <a:spcPts val="0"/>
              </a:spcBef>
              <a:spcAft>
                <a:spcPts val="4200"/>
              </a:spcAft>
              <a:buNone/>
            </a:pPr>
            <a:r>
              <a:rPr lang="en-US" sz="2200" b="1" u="sng" dirty="0"/>
              <a:t>552.238-82(c)</a:t>
            </a:r>
            <a:r>
              <a:rPr lang="en-US" sz="2200" b="1" dirty="0"/>
              <a:t>:   </a:t>
            </a:r>
            <a:r>
              <a:rPr lang="en-US" sz="2200" dirty="0"/>
              <a:t>Effective dates.  </a:t>
            </a:r>
            <a:r>
              <a:rPr lang="en-US" sz="2200" b="1" dirty="0"/>
              <a:t>The effective date of any modification is the date specified in the modification, </a:t>
            </a:r>
            <a:r>
              <a:rPr lang="en-US" sz="2200" dirty="0"/>
              <a:t>except as otherwise provided in the Price Reductions clause at 552.238‑81.</a:t>
            </a:r>
          </a:p>
          <a:p>
            <a:pPr marL="0" indent="0" algn="ctr">
              <a:spcBef>
                <a:spcPts val="0"/>
              </a:spcBef>
              <a:spcAft>
                <a:spcPts val="1000"/>
              </a:spcAft>
              <a:buFont typeface="Arial" pitchFamily="34" charset="0"/>
              <a:buNone/>
            </a:pPr>
            <a:r>
              <a:rPr lang="en-US" sz="2000" i="1" dirty="0"/>
              <a:t>The effective dates* for approved modifications is determined as follows:</a:t>
            </a:r>
          </a:p>
          <a:p>
            <a:pPr lvl="1" algn="just">
              <a:spcAft>
                <a:spcPts val="1000"/>
              </a:spcAft>
            </a:pPr>
            <a:r>
              <a:rPr lang="en-US" sz="1800" dirty="0"/>
              <a:t>If the CO </a:t>
            </a:r>
            <a:r>
              <a:rPr lang="en-US" sz="1800" u="sng" dirty="0"/>
              <a:t>approves</a:t>
            </a:r>
            <a:r>
              <a:rPr lang="en-US" sz="1800" dirty="0"/>
              <a:t> the request </a:t>
            </a:r>
            <a:r>
              <a:rPr lang="en-US" sz="1800" b="1" dirty="0"/>
              <a:t>between the 11</a:t>
            </a:r>
            <a:r>
              <a:rPr lang="en-US" sz="1800" b="1" baseline="30000" dirty="0"/>
              <a:t>th</a:t>
            </a:r>
            <a:r>
              <a:rPr lang="en-US" sz="1800" b="1" dirty="0"/>
              <a:t> and the 25</a:t>
            </a:r>
            <a:r>
              <a:rPr lang="en-US" sz="1800" b="1" baseline="30000" dirty="0"/>
              <a:t>th</a:t>
            </a:r>
            <a:r>
              <a:rPr lang="en-US" sz="1800" b="1" dirty="0"/>
              <a:t> </a:t>
            </a:r>
            <a:r>
              <a:rPr lang="en-US" sz="1800" dirty="0"/>
              <a:t>of the month, the effective date </a:t>
            </a:r>
            <a:r>
              <a:rPr lang="en-US" sz="1800" b="1" dirty="0"/>
              <a:t>will be the 1</a:t>
            </a:r>
            <a:r>
              <a:rPr lang="en-US" sz="1800" b="1" baseline="30000" dirty="0"/>
              <a:t>st</a:t>
            </a:r>
            <a:r>
              <a:rPr lang="en-US" sz="1800" b="1" dirty="0"/>
              <a:t> </a:t>
            </a:r>
            <a:r>
              <a:rPr lang="en-US" sz="1800" dirty="0"/>
              <a:t>of the following month.</a:t>
            </a:r>
          </a:p>
          <a:p>
            <a:pPr lvl="1" algn="just">
              <a:spcBef>
                <a:spcPts val="0"/>
              </a:spcBef>
              <a:spcAft>
                <a:spcPts val="1000"/>
              </a:spcAft>
            </a:pPr>
            <a:r>
              <a:rPr lang="en-US" sz="1800" dirty="0"/>
              <a:t>If the CO </a:t>
            </a:r>
            <a:r>
              <a:rPr lang="en-US" sz="1800" u="sng" dirty="0"/>
              <a:t>approves</a:t>
            </a:r>
            <a:r>
              <a:rPr lang="en-US" sz="1800" dirty="0"/>
              <a:t> the request </a:t>
            </a:r>
            <a:r>
              <a:rPr lang="en-US" sz="1800" b="1" dirty="0"/>
              <a:t>between the 26</a:t>
            </a:r>
            <a:r>
              <a:rPr lang="en-US" sz="1800" b="1" baseline="30000" dirty="0"/>
              <a:t>th</a:t>
            </a:r>
            <a:r>
              <a:rPr lang="en-US" sz="1800" b="1" dirty="0"/>
              <a:t> of the current month and the 10</a:t>
            </a:r>
            <a:r>
              <a:rPr lang="en-US" sz="1800" b="1" baseline="30000" dirty="0"/>
              <a:t>th</a:t>
            </a:r>
            <a:r>
              <a:rPr lang="en-US" sz="1800" b="1" dirty="0"/>
              <a:t> of the following month</a:t>
            </a:r>
            <a:r>
              <a:rPr lang="en-US" sz="1800" dirty="0"/>
              <a:t>, the effective date </a:t>
            </a:r>
            <a:r>
              <a:rPr lang="en-US" sz="1800" b="1" dirty="0"/>
              <a:t>will be the 15</a:t>
            </a:r>
            <a:r>
              <a:rPr lang="en-US" sz="1800" b="1" baseline="30000" dirty="0"/>
              <a:t>th</a:t>
            </a:r>
            <a:r>
              <a:rPr lang="en-US" sz="1800" b="1" dirty="0"/>
              <a:t> </a:t>
            </a:r>
            <a:r>
              <a:rPr lang="en-US" sz="1800" dirty="0"/>
              <a:t>of the following month.</a:t>
            </a:r>
          </a:p>
          <a:p>
            <a:pPr marL="0" indent="0" algn="ctr">
              <a:spcBef>
                <a:spcPts val="0"/>
              </a:spcBef>
              <a:buFont typeface="Arial" pitchFamily="34" charset="0"/>
              <a:buNone/>
            </a:pPr>
            <a:r>
              <a:rPr lang="en-US" sz="1700" i="1" dirty="0">
                <a:solidFill>
                  <a:srgbClr val="C00000"/>
                </a:solidFill>
              </a:rPr>
              <a:t>*The above dates do not apply to some types of modification under Schedule 65 I B.</a:t>
            </a:r>
            <a:endParaRPr lang="en-US" sz="2000" b="1" dirty="0"/>
          </a:p>
        </p:txBody>
      </p:sp>
      <p:pic>
        <p:nvPicPr>
          <p:cNvPr id="11" name="Picture 10" descr="Picture of a calendar showing day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399" y="3311736"/>
            <a:ext cx="845949" cy="845949"/>
          </a:xfrm>
          <a:prstGeom prst="rect">
            <a:avLst/>
          </a:prstGeom>
        </p:spPr>
      </p:pic>
      <p:pic>
        <p:nvPicPr>
          <p:cNvPr id="12" name="Picture 11" descr="Picture of a calendar showing day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399" y="4228338"/>
            <a:ext cx="845949" cy="845949"/>
          </a:xfrm>
          <a:prstGeom prst="rect">
            <a:avLst/>
          </a:prstGeom>
        </p:spPr>
      </p:pic>
      <p:sp>
        <p:nvSpPr>
          <p:cNvPr id="6" name="Slide Number Placeholder 5"/>
          <p:cNvSpPr>
            <a:spLocks noGrp="1"/>
          </p:cNvSpPr>
          <p:nvPr>
            <p:ph type="sldNum" sz="quarter" idx="12"/>
          </p:nvPr>
        </p:nvSpPr>
        <p:spPr/>
        <p:txBody>
          <a:bodyPr/>
          <a:lstStyle/>
          <a:p>
            <a:fld id="{4309C699-A06B-45FF-B515-30F622461B97}" type="slidenum">
              <a:rPr lang="en-US" smtClean="0"/>
              <a:t>34</a:t>
            </a:fld>
            <a:endParaRPr lang="en-US"/>
          </a:p>
        </p:txBody>
      </p:sp>
    </p:spTree>
    <p:extLst>
      <p:ext uri="{BB962C8B-B14F-4D97-AF65-F5344CB8AC3E}">
        <p14:creationId xmlns:p14="http://schemas.microsoft.com/office/powerpoint/2010/main" val="422708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Electronic File Updates</a:t>
            </a:r>
          </a:p>
        </p:txBody>
      </p:sp>
      <p:sp>
        <p:nvSpPr>
          <p:cNvPr id="3" name="Content Placeholder 2"/>
          <p:cNvSpPr>
            <a:spLocks noGrp="1"/>
          </p:cNvSpPr>
          <p:nvPr>
            <p:ph idx="1"/>
          </p:nvPr>
        </p:nvSpPr>
        <p:spPr>
          <a:xfrm>
            <a:off x="459696" y="914400"/>
            <a:ext cx="8610600" cy="5029200"/>
          </a:xfrm>
        </p:spPr>
        <p:txBody>
          <a:bodyPr>
            <a:normAutofit/>
          </a:bodyPr>
          <a:lstStyle/>
          <a:p>
            <a:pPr marL="0" indent="0">
              <a:spcBef>
                <a:spcPts val="0"/>
              </a:spcBef>
              <a:spcAft>
                <a:spcPts val="2400"/>
              </a:spcAft>
              <a:buNone/>
            </a:pPr>
            <a:r>
              <a:rPr lang="en-US" sz="2200" b="1" u="sng" dirty="0"/>
              <a:t>552.238-82(d)</a:t>
            </a:r>
            <a:r>
              <a:rPr lang="en-US" sz="2200" b="1" dirty="0"/>
              <a:t>:  </a:t>
            </a:r>
            <a:r>
              <a:rPr lang="en-US" sz="2200" dirty="0"/>
              <a:t>Electronic file updates.  </a:t>
            </a:r>
            <a:r>
              <a:rPr lang="en-US" sz="2200" b="1" dirty="0"/>
              <a:t>The Contractor shall update electronic file submissions to reflect all modifications</a:t>
            </a:r>
            <a:r>
              <a:rPr lang="en-US" sz="2200" dirty="0"/>
              <a:t>.  </a:t>
            </a:r>
          </a:p>
          <a:p>
            <a:pPr>
              <a:spcAft>
                <a:spcPts val="2400"/>
              </a:spcAft>
            </a:pPr>
            <a:r>
              <a:rPr lang="en-US" sz="2200" b="1" dirty="0"/>
              <a:t>For additional items or SINs, </a:t>
            </a:r>
            <a:r>
              <a:rPr lang="en-US" sz="2200" dirty="0"/>
              <a:t>the Contractor shall obtain the Contracting Officer's </a:t>
            </a:r>
            <a:r>
              <a:rPr lang="en-US" sz="2200" b="1" dirty="0"/>
              <a:t>approval before transmitting changes</a:t>
            </a:r>
            <a:r>
              <a:rPr lang="en-US" sz="2200" dirty="0"/>
              <a:t>. </a:t>
            </a:r>
          </a:p>
          <a:p>
            <a:pPr>
              <a:spcAft>
                <a:spcPts val="2400"/>
              </a:spcAft>
            </a:pPr>
            <a:r>
              <a:rPr lang="en-US" sz="2200" dirty="0"/>
              <a:t>Contract modifications will not be made effective until the Government receives the electronic file updates.   </a:t>
            </a:r>
            <a:r>
              <a:rPr lang="en-US" sz="1800" i="1" dirty="0">
                <a:solidFill>
                  <a:srgbClr val="C00000"/>
                </a:solidFill>
              </a:rPr>
              <a:t>Note that VA FSS requires GSA Advantage files to be updated no later than 30 days after the modification effective date.</a:t>
            </a:r>
            <a:endParaRPr lang="en-US" sz="1800" dirty="0">
              <a:solidFill>
                <a:srgbClr val="C00000"/>
              </a:solidFill>
            </a:endParaRPr>
          </a:p>
          <a:p>
            <a:pPr marL="0" indent="0">
              <a:spcBef>
                <a:spcPts val="0"/>
              </a:spcBef>
              <a:spcAft>
                <a:spcPts val="1800"/>
              </a:spcAft>
              <a:buNone/>
            </a:pPr>
            <a:r>
              <a:rPr lang="en-US" sz="2200" dirty="0"/>
              <a:t>The Contractor </a:t>
            </a:r>
            <a:r>
              <a:rPr lang="en-US" sz="2200" b="1" dirty="0"/>
              <a:t>may transmit price reductions, item deletions, and corrections without prior approval</a:t>
            </a:r>
            <a:r>
              <a:rPr lang="en-US" sz="2200" dirty="0"/>
              <a:t>. However, the Contractor shall notify the Contracting Officer as set forth in the Price Reductions clause at 552.238-81.</a:t>
            </a:r>
          </a:p>
        </p:txBody>
      </p:sp>
      <p:sp>
        <p:nvSpPr>
          <p:cNvPr id="6" name="Slide Number Placeholder 5"/>
          <p:cNvSpPr>
            <a:spLocks noGrp="1"/>
          </p:cNvSpPr>
          <p:nvPr>
            <p:ph type="sldNum" sz="quarter" idx="12"/>
          </p:nvPr>
        </p:nvSpPr>
        <p:spPr/>
        <p:txBody>
          <a:bodyPr/>
          <a:lstStyle/>
          <a:p>
            <a:fld id="{4309C699-A06B-45FF-B515-30F622461B97}" type="slidenum">
              <a:rPr lang="en-US" smtClean="0"/>
              <a:t>35</a:t>
            </a:fld>
            <a:endParaRPr lang="en-US"/>
          </a:p>
        </p:txBody>
      </p:sp>
    </p:spTree>
    <p:extLst>
      <p:ext uri="{BB962C8B-B14F-4D97-AF65-F5344CB8AC3E}">
        <p14:creationId xmlns:p14="http://schemas.microsoft.com/office/powerpoint/2010/main" val="1797299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Submission Method</a:t>
            </a:r>
          </a:p>
        </p:txBody>
      </p:sp>
      <p:sp>
        <p:nvSpPr>
          <p:cNvPr id="10" name="TextBox 9"/>
          <p:cNvSpPr txBox="1"/>
          <p:nvPr/>
        </p:nvSpPr>
        <p:spPr>
          <a:xfrm>
            <a:off x="533400" y="1482313"/>
            <a:ext cx="8382000" cy="3893374"/>
          </a:xfrm>
          <a:prstGeom prst="rect">
            <a:avLst/>
          </a:prstGeom>
          <a:noFill/>
        </p:spPr>
        <p:txBody>
          <a:bodyPr wrap="square" rtlCol="0">
            <a:spAutoFit/>
          </a:bodyPr>
          <a:lstStyle/>
          <a:p>
            <a:pPr marL="0" indent="0">
              <a:spcBef>
                <a:spcPts val="0"/>
              </a:spcBef>
              <a:spcAft>
                <a:spcPts val="5400"/>
              </a:spcAft>
              <a:buNone/>
            </a:pPr>
            <a:r>
              <a:rPr lang="en-US" sz="2800" b="1" dirty="0">
                <a:solidFill>
                  <a:srgbClr val="002060"/>
                </a:solidFill>
              </a:rPr>
              <a:t>552.238-82(e):  </a:t>
            </a:r>
            <a:r>
              <a:rPr lang="en-US" sz="2800" dirty="0">
                <a:solidFill>
                  <a:srgbClr val="002060"/>
                </a:solidFill>
              </a:rPr>
              <a:t>Electronic submission of modification requests is mandatory.</a:t>
            </a:r>
          </a:p>
          <a:p>
            <a:pPr marL="0" indent="0">
              <a:spcBef>
                <a:spcPts val="0"/>
              </a:spcBef>
              <a:spcAft>
                <a:spcPts val="1800"/>
              </a:spcAft>
              <a:buNone/>
            </a:pPr>
            <a:r>
              <a:rPr lang="en-US" sz="2800" dirty="0">
                <a:solidFill>
                  <a:srgbClr val="002060"/>
                </a:solidFill>
              </a:rPr>
              <a:t>Helpful Web Links:</a:t>
            </a:r>
          </a:p>
          <a:p>
            <a:pPr marL="640080" indent="-274320">
              <a:spcBef>
                <a:spcPts val="0"/>
              </a:spcBef>
              <a:spcAft>
                <a:spcPts val="1800"/>
              </a:spcAft>
              <a:buFont typeface="Arial" panose="020B0604020202020204" pitchFamily="34" charset="0"/>
              <a:buChar char="•"/>
            </a:pPr>
            <a:r>
              <a:rPr lang="en-US" sz="2200" dirty="0">
                <a:solidFill>
                  <a:srgbClr val="002060"/>
                </a:solidFill>
              </a:rPr>
              <a:t>Learn about the process to modify your VA FSS Contract on our </a:t>
            </a:r>
            <a:r>
              <a:rPr lang="en-US" sz="2200" dirty="0">
                <a:solidFill>
                  <a:srgbClr val="002060"/>
                </a:solidFill>
                <a:hlinkClick r:id="rId3"/>
              </a:rPr>
              <a:t>RFM Process web page</a:t>
            </a:r>
            <a:r>
              <a:rPr lang="en-US" sz="2200" dirty="0">
                <a:solidFill>
                  <a:srgbClr val="002060"/>
                </a:solidFill>
              </a:rPr>
              <a:t>.  </a:t>
            </a:r>
          </a:p>
          <a:p>
            <a:pPr marL="640080" indent="-274320">
              <a:spcBef>
                <a:spcPts val="0"/>
              </a:spcBef>
              <a:spcAft>
                <a:spcPts val="4200"/>
              </a:spcAft>
              <a:buFont typeface="Arial" panose="020B0604020202020204" pitchFamily="34" charset="0"/>
              <a:buChar char="•"/>
            </a:pPr>
            <a:r>
              <a:rPr lang="en-US" sz="2200" dirty="0">
                <a:solidFill>
                  <a:srgbClr val="002060"/>
                </a:solidFill>
              </a:rPr>
              <a:t>Download the most recent RFM forms, including mass modification forms, on our </a:t>
            </a:r>
            <a:r>
              <a:rPr lang="en-US" sz="2200" dirty="0">
                <a:solidFill>
                  <a:srgbClr val="002060"/>
                </a:solidFill>
                <a:hlinkClick r:id="rId4"/>
              </a:rPr>
              <a:t>Modification Request Forms web page</a:t>
            </a:r>
            <a:r>
              <a:rPr lang="en-US" sz="2200" dirty="0">
                <a:solidFill>
                  <a:srgbClr val="002060"/>
                </a:solidFill>
              </a:rPr>
              <a:t>.</a:t>
            </a:r>
            <a:endParaRPr lang="en-US" sz="2200" dirty="0"/>
          </a:p>
        </p:txBody>
      </p:sp>
      <p:sp>
        <p:nvSpPr>
          <p:cNvPr id="6" name="Slide Number Placeholder 5"/>
          <p:cNvSpPr>
            <a:spLocks noGrp="1"/>
          </p:cNvSpPr>
          <p:nvPr>
            <p:ph type="sldNum" sz="quarter" idx="12"/>
          </p:nvPr>
        </p:nvSpPr>
        <p:spPr/>
        <p:txBody>
          <a:bodyPr/>
          <a:lstStyle/>
          <a:p>
            <a:fld id="{4309C699-A06B-45FF-B515-30F622461B97}" type="slidenum">
              <a:rPr lang="en-US" smtClean="0"/>
              <a:t>36</a:t>
            </a:fld>
            <a:endParaRPr lang="en-US"/>
          </a:p>
        </p:txBody>
      </p:sp>
    </p:spTree>
    <p:extLst>
      <p:ext uri="{BB962C8B-B14F-4D97-AF65-F5344CB8AC3E}">
        <p14:creationId xmlns:p14="http://schemas.microsoft.com/office/powerpoint/2010/main" val="1607062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552.238-82:  Recap</a:t>
            </a:r>
          </a:p>
        </p:txBody>
      </p:sp>
      <p:sp>
        <p:nvSpPr>
          <p:cNvPr id="3" name="Content Placeholder 2"/>
          <p:cNvSpPr>
            <a:spLocks noGrp="1"/>
          </p:cNvSpPr>
          <p:nvPr>
            <p:ph idx="1"/>
          </p:nvPr>
        </p:nvSpPr>
        <p:spPr>
          <a:xfrm>
            <a:off x="276225" y="990600"/>
            <a:ext cx="8591550" cy="4876800"/>
          </a:xfrm>
        </p:spPr>
        <p:txBody>
          <a:bodyPr>
            <a:normAutofit/>
          </a:bodyPr>
          <a:lstStyle/>
          <a:p>
            <a:pPr marL="0" indent="0">
              <a:spcBef>
                <a:spcPct val="0"/>
              </a:spcBef>
              <a:spcAft>
                <a:spcPts val="2400"/>
              </a:spcAft>
              <a:buNone/>
              <a:defRPr/>
            </a:pPr>
            <a:r>
              <a:rPr lang="en-US" sz="3200" b="1" dirty="0"/>
              <a:t>What does this mean for me?</a:t>
            </a:r>
          </a:p>
          <a:p>
            <a:pPr marL="0" indent="0">
              <a:spcBef>
                <a:spcPct val="0"/>
              </a:spcBef>
              <a:spcAft>
                <a:spcPts val="2400"/>
              </a:spcAft>
              <a:buNone/>
              <a:defRPr/>
            </a:pPr>
            <a:r>
              <a:rPr lang="en-US" sz="2200" b="1" dirty="0"/>
              <a:t>RFM Forms:  </a:t>
            </a:r>
            <a:r>
              <a:rPr lang="en-US" sz="2000" dirty="0"/>
              <a:t>Utilize the RFM forms on our web site to ensure compliance with clause criteria and supplementary information required to process your request.</a:t>
            </a:r>
          </a:p>
          <a:p>
            <a:pPr marL="0" indent="0">
              <a:spcBef>
                <a:spcPct val="0"/>
              </a:spcBef>
              <a:spcAft>
                <a:spcPts val="2400"/>
              </a:spcAft>
              <a:buNone/>
              <a:defRPr/>
            </a:pPr>
            <a:r>
              <a:rPr lang="en-US" sz="2200" b="1" dirty="0"/>
              <a:t>RFM Submission:  </a:t>
            </a:r>
            <a:r>
              <a:rPr lang="en-US" sz="2000" dirty="0"/>
              <a:t>Submit modifications electronically to </a:t>
            </a:r>
            <a:r>
              <a:rPr lang="en-US" sz="2000" u="sng" dirty="0">
                <a:solidFill>
                  <a:srgbClr val="0000FF"/>
                </a:solidFill>
                <a:effectLst/>
                <a:ea typeface="Calibri" panose="020F0502020204030204" pitchFamily="34" charset="0"/>
                <a:hlinkClick r:id="rId3"/>
              </a:rPr>
              <a:t>fss.help@va.gov</a:t>
            </a:r>
            <a:r>
              <a:rPr lang="en-US" sz="2000" dirty="0"/>
              <a:t> using the proper subject line as outlined in the RFM instructions and our web page.</a:t>
            </a:r>
          </a:p>
          <a:p>
            <a:pPr marL="0" indent="0">
              <a:spcBef>
                <a:spcPct val="0"/>
              </a:spcBef>
              <a:spcAft>
                <a:spcPts val="2400"/>
              </a:spcAft>
              <a:buNone/>
              <a:defRPr/>
            </a:pPr>
            <a:r>
              <a:rPr lang="en-US" sz="2200" b="1" dirty="0"/>
              <a:t>Effective Dates:  </a:t>
            </a:r>
            <a:r>
              <a:rPr lang="en-US" sz="2000" dirty="0"/>
              <a:t>Be aware of mod effective dates so that you can plan ahead and properly manage your contract.</a:t>
            </a:r>
          </a:p>
          <a:p>
            <a:pPr marL="0" indent="0">
              <a:spcBef>
                <a:spcPct val="0"/>
              </a:spcBef>
              <a:spcAft>
                <a:spcPts val="2400"/>
              </a:spcAft>
              <a:buNone/>
              <a:defRPr/>
            </a:pPr>
            <a:r>
              <a:rPr lang="en-US" sz="2200" b="1" dirty="0"/>
              <a:t>Electronic Files Updates:  </a:t>
            </a:r>
            <a:r>
              <a:rPr lang="en-US" sz="2000" dirty="0"/>
              <a:t>Be timely in updating electronic files to ensure clause compliance and proper publication of your contract information.</a:t>
            </a:r>
            <a:endParaRPr lang="en-US" sz="2000" b="1" dirty="0"/>
          </a:p>
          <a:p>
            <a:pPr marL="0" indent="0">
              <a:spcBef>
                <a:spcPct val="0"/>
              </a:spcBef>
              <a:spcAft>
                <a:spcPts val="3000"/>
              </a:spcAft>
              <a:buNone/>
              <a:defRPr/>
            </a:pPr>
            <a:endParaRPr lang="en-US" sz="2200" b="1" dirty="0"/>
          </a:p>
        </p:txBody>
      </p:sp>
      <p:sp>
        <p:nvSpPr>
          <p:cNvPr id="6" name="Slide Number Placeholder 5"/>
          <p:cNvSpPr>
            <a:spLocks noGrp="1"/>
          </p:cNvSpPr>
          <p:nvPr>
            <p:ph type="sldNum" sz="quarter" idx="12"/>
          </p:nvPr>
        </p:nvSpPr>
        <p:spPr/>
        <p:txBody>
          <a:bodyPr/>
          <a:lstStyle/>
          <a:p>
            <a:fld id="{4309C699-A06B-45FF-B515-30F622461B97}" type="slidenum">
              <a:rPr lang="en-US" smtClean="0"/>
              <a:t>37</a:t>
            </a:fld>
            <a:endParaRPr lang="en-US"/>
          </a:p>
        </p:txBody>
      </p:sp>
    </p:spTree>
    <p:extLst>
      <p:ext uri="{BB962C8B-B14F-4D97-AF65-F5344CB8AC3E}">
        <p14:creationId xmlns:p14="http://schemas.microsoft.com/office/powerpoint/2010/main" val="465259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7F70EE6-4CEA-44F6-91CD-CE004BE36F25}"/>
              </a:ext>
            </a:extLst>
          </p:cNvPr>
          <p:cNvSpPr>
            <a:spLocks noGrp="1"/>
          </p:cNvSpPr>
          <p:nvPr>
            <p:ph type="title"/>
          </p:nvPr>
        </p:nvSpPr>
        <p:spPr>
          <a:xfrm>
            <a:off x="838200" y="0"/>
            <a:ext cx="8183563" cy="701675"/>
          </a:xfrm>
        </p:spPr>
        <p:txBody>
          <a:bodyPr/>
          <a:lstStyle/>
          <a:p>
            <a:pPr eaLnBrk="1" fontAlgn="auto" hangingPunct="1">
              <a:spcAft>
                <a:spcPts val="0"/>
              </a:spcAft>
              <a:defRPr/>
            </a:pPr>
            <a:r>
              <a:rPr lang="en-US" dirty="0"/>
              <a:t>Resources</a:t>
            </a:r>
          </a:p>
        </p:txBody>
      </p:sp>
      <p:sp>
        <p:nvSpPr>
          <p:cNvPr id="10" name="Content Placeholder 9">
            <a:extLst>
              <a:ext uri="{FF2B5EF4-FFF2-40B4-BE49-F238E27FC236}">
                <a16:creationId xmlns:a16="http://schemas.microsoft.com/office/drawing/2014/main" id="{D3BB6339-B59F-4155-9439-05A56468E767}"/>
              </a:ext>
            </a:extLst>
          </p:cNvPr>
          <p:cNvSpPr>
            <a:spLocks noGrp="1"/>
          </p:cNvSpPr>
          <p:nvPr>
            <p:ph idx="1"/>
          </p:nvPr>
        </p:nvSpPr>
        <p:spPr>
          <a:xfrm>
            <a:off x="228600" y="1143000"/>
            <a:ext cx="8793164" cy="4724400"/>
          </a:xfrm>
        </p:spPr>
        <p:txBody>
          <a:bodyPr>
            <a:normAutofit/>
          </a:bodyPr>
          <a:lstStyle/>
          <a:p>
            <a:pPr marL="0" indent="0">
              <a:lnSpc>
                <a:spcPct val="120000"/>
              </a:lnSpc>
              <a:spcBef>
                <a:spcPts val="0"/>
              </a:spcBef>
              <a:spcAft>
                <a:spcPts val="1800"/>
              </a:spcAft>
              <a:buNone/>
            </a:pPr>
            <a:r>
              <a:rPr lang="en-US" sz="2000" b="1" dirty="0"/>
              <a:t>FSS Home Page:  </a:t>
            </a:r>
            <a:r>
              <a:rPr lang="en-US" sz="1800" dirty="0">
                <a:hlinkClick r:id="rId3"/>
              </a:rPr>
              <a:t>http://www.fss.va.gov/</a:t>
            </a:r>
            <a:endParaRPr lang="en-US" sz="1800" dirty="0"/>
          </a:p>
          <a:p>
            <a:pPr>
              <a:lnSpc>
                <a:spcPct val="120000"/>
              </a:lnSpc>
              <a:spcAft>
                <a:spcPts val="1800"/>
              </a:spcAft>
            </a:pPr>
            <a:r>
              <a:rPr lang="en-US" sz="2000" b="1" dirty="0"/>
              <a:t>VA Schedule Programs:  </a:t>
            </a:r>
            <a:r>
              <a:rPr lang="en-US" sz="1800" dirty="0">
                <a:hlinkClick r:id="rId4"/>
              </a:rPr>
              <a:t>https://www.va.gov/opal/nac/fss/schedules.asp</a:t>
            </a:r>
            <a:endParaRPr lang="en-US" sz="1800" dirty="0"/>
          </a:p>
          <a:p>
            <a:pPr marL="0" indent="0">
              <a:spcBef>
                <a:spcPts val="0"/>
              </a:spcBef>
              <a:spcAft>
                <a:spcPts val="1800"/>
              </a:spcAft>
              <a:buNone/>
            </a:pPr>
            <a:r>
              <a:rPr lang="en-US" sz="2000" b="1" dirty="0"/>
              <a:t>Request for Modification Process:  </a:t>
            </a:r>
            <a:r>
              <a:rPr lang="en-US" sz="1800" dirty="0">
                <a:hlinkClick r:id="rId5"/>
              </a:rPr>
              <a:t>https://www.va.gov/opal/nac/fss/rfmProcess.asp</a:t>
            </a:r>
            <a:endParaRPr lang="en-US" sz="1800" dirty="0"/>
          </a:p>
          <a:p>
            <a:pPr marL="0" indent="0">
              <a:spcBef>
                <a:spcPts val="0"/>
              </a:spcBef>
              <a:spcAft>
                <a:spcPts val="1800"/>
              </a:spcAft>
              <a:buNone/>
            </a:pPr>
            <a:r>
              <a:rPr lang="en-US" sz="2000" b="1" dirty="0"/>
              <a:t>Request for Modification Forms:  </a:t>
            </a:r>
            <a:r>
              <a:rPr lang="en-US" sz="1800" dirty="0">
                <a:hlinkClick r:id="rId6"/>
              </a:rPr>
              <a:t>https://www.va.gov/opal/nac/fss/modForms.asp</a:t>
            </a:r>
            <a:endParaRPr lang="en-US" sz="1800" dirty="0"/>
          </a:p>
          <a:p>
            <a:pPr marL="0" indent="0">
              <a:spcBef>
                <a:spcPts val="0"/>
              </a:spcBef>
              <a:spcAft>
                <a:spcPts val="1800"/>
              </a:spcAft>
              <a:buNone/>
            </a:pPr>
            <a:r>
              <a:rPr lang="en-US" sz="2000" b="1" dirty="0"/>
              <a:t>Trade Agreements:  </a:t>
            </a:r>
            <a:r>
              <a:rPr lang="en-US" sz="1800" dirty="0">
                <a:hlinkClick r:id="rId7"/>
              </a:rPr>
              <a:t>https://www.va.gov/opal/nac/fss/taa.asp</a:t>
            </a:r>
            <a:endParaRPr lang="en-US" sz="1800" dirty="0"/>
          </a:p>
          <a:p>
            <a:pPr>
              <a:spcAft>
                <a:spcPts val="1800"/>
              </a:spcAft>
            </a:pPr>
            <a:r>
              <a:rPr lang="en-US" sz="2000" b="1" dirty="0"/>
              <a:t>FSS Training Page:  </a:t>
            </a:r>
            <a:r>
              <a:rPr lang="en-US" sz="1800" dirty="0">
                <a:hlinkClick r:id="rId8"/>
              </a:rPr>
              <a:t>https://www.va.gov/opal/nac/fss/training.asp</a:t>
            </a:r>
            <a:endParaRPr lang="en-US" sz="1800" dirty="0"/>
          </a:p>
          <a:p>
            <a:pPr>
              <a:spcAft>
                <a:spcPts val="1800"/>
              </a:spcAft>
            </a:pPr>
            <a:r>
              <a:rPr lang="en-US" sz="2000" b="1" dirty="0"/>
              <a:t>NAC Contract Catalog Search Tool (CCST):  </a:t>
            </a:r>
            <a:r>
              <a:rPr lang="en-US" sz="1800" dirty="0">
                <a:solidFill>
                  <a:srgbClr val="1F497D"/>
                </a:solidFill>
                <a:hlinkClick r:id="rId9"/>
              </a:rPr>
              <a:t>https://www.vendorportal.ecms.va.gov/nac</a:t>
            </a:r>
            <a:endParaRPr lang="en-US" sz="1800" dirty="0">
              <a:solidFill>
                <a:srgbClr val="1F497D"/>
              </a:solidFill>
            </a:endParaRPr>
          </a:p>
          <a:p>
            <a:pPr>
              <a:spcAft>
                <a:spcPts val="2400"/>
              </a:spcAft>
            </a:pPr>
            <a:r>
              <a:rPr lang="en-US" sz="2000" b="1" dirty="0"/>
              <a:t>FSS Helpdesk:  </a:t>
            </a:r>
            <a:r>
              <a:rPr lang="en-US" sz="2000" dirty="0">
                <a:hlinkClick r:id="rId10" tooltip="Email the FSS Helpdesk"/>
              </a:rPr>
              <a:t>fss.help@va.gov</a:t>
            </a:r>
            <a:endParaRPr lang="en-US" sz="2000" b="1" dirty="0"/>
          </a:p>
          <a:p>
            <a:pPr marL="274320">
              <a:spcBef>
                <a:spcPts val="0"/>
              </a:spcBef>
              <a:defRPr/>
            </a:pPr>
            <a:endParaRPr lang="en-US" sz="2000" dirty="0"/>
          </a:p>
        </p:txBody>
      </p:sp>
      <p:sp>
        <p:nvSpPr>
          <p:cNvPr id="2" name="Slide Number Placeholder 1">
            <a:extLst>
              <a:ext uri="{FF2B5EF4-FFF2-40B4-BE49-F238E27FC236}">
                <a16:creationId xmlns:a16="http://schemas.microsoft.com/office/drawing/2014/main" id="{68D92E10-346A-4437-95FF-627F23C6C62D}"/>
              </a:ext>
            </a:extLst>
          </p:cNvPr>
          <p:cNvSpPr>
            <a:spLocks noGrp="1"/>
          </p:cNvSpPr>
          <p:nvPr>
            <p:ph type="sldNum" sz="quarter" idx="12"/>
          </p:nvPr>
        </p:nvSpPr>
        <p:spPr/>
        <p:txBody>
          <a:bodyPr/>
          <a:lstStyle/>
          <a:p>
            <a:fld id="{E3CB9C4B-92D0-4B2B-AC45-7ABA2552CB80}" type="slidenum">
              <a:rPr lang="en-US" smtClean="0"/>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B5053-EA4E-4DF1-B9DF-8B14049670AE}"/>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ECB8D04F-A950-4BDF-9A60-C7CECAC7D59A}"/>
              </a:ext>
            </a:extLst>
          </p:cNvPr>
          <p:cNvSpPr>
            <a:spLocks noGrp="1"/>
          </p:cNvSpPr>
          <p:nvPr>
            <p:ph idx="1"/>
          </p:nvPr>
        </p:nvSpPr>
        <p:spPr>
          <a:xfrm>
            <a:off x="381000" y="2514600"/>
            <a:ext cx="8382000" cy="1447800"/>
          </a:xfrm>
        </p:spPr>
        <p:txBody>
          <a:bodyPr/>
          <a:lstStyle/>
          <a:p>
            <a:pPr algn="ctr"/>
            <a:r>
              <a:rPr lang="en-US" sz="5400" b="1" dirty="0"/>
              <a:t>QUESTIONS?</a:t>
            </a:r>
          </a:p>
        </p:txBody>
      </p:sp>
      <p:sp>
        <p:nvSpPr>
          <p:cNvPr id="5" name="Slide Number Placeholder 4">
            <a:extLst>
              <a:ext uri="{FF2B5EF4-FFF2-40B4-BE49-F238E27FC236}">
                <a16:creationId xmlns:a16="http://schemas.microsoft.com/office/drawing/2014/main" id="{F58BEA3B-AB47-4A1D-898C-C9A696AF1081}"/>
              </a:ext>
            </a:extLst>
          </p:cNvPr>
          <p:cNvSpPr>
            <a:spLocks noGrp="1"/>
          </p:cNvSpPr>
          <p:nvPr>
            <p:ph type="sldNum" sz="quarter" idx="12"/>
          </p:nvPr>
        </p:nvSpPr>
        <p:spPr>
          <a:xfrm>
            <a:off x="6457950" y="6356350"/>
            <a:ext cx="2057400" cy="365125"/>
          </a:xfrm>
        </p:spPr>
        <p:txBody>
          <a:bodyPr/>
          <a:lstStyle/>
          <a:p>
            <a:fld id="{E3CB9C4B-92D0-4B2B-AC45-7ABA2552CB80}" type="slidenum">
              <a:rPr lang="en-US" smtClean="0"/>
              <a:t>39</a:t>
            </a:fld>
            <a:endParaRPr lang="en-US"/>
          </a:p>
        </p:txBody>
      </p:sp>
    </p:spTree>
    <p:extLst>
      <p:ext uri="{BB962C8B-B14F-4D97-AF65-F5344CB8AC3E}">
        <p14:creationId xmlns:p14="http://schemas.microsoft.com/office/powerpoint/2010/main" val="243001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922" y="152400"/>
            <a:ext cx="5872223" cy="584443"/>
          </a:xfrm>
        </p:spPr>
        <p:txBody>
          <a:bodyPr>
            <a:normAutofit/>
          </a:bodyPr>
          <a:lstStyle/>
          <a:p>
            <a:r>
              <a:rPr lang="en-US" dirty="0">
                <a:latin typeface="+mn-lt"/>
              </a:rPr>
              <a:t>I-FSS-639</a:t>
            </a:r>
          </a:p>
        </p:txBody>
      </p:sp>
      <p:sp>
        <p:nvSpPr>
          <p:cNvPr id="3" name="Content Placeholder 2"/>
          <p:cNvSpPr>
            <a:spLocks noGrp="1"/>
          </p:cNvSpPr>
          <p:nvPr>
            <p:ph idx="1"/>
          </p:nvPr>
        </p:nvSpPr>
        <p:spPr>
          <a:xfrm>
            <a:off x="121227" y="2514600"/>
            <a:ext cx="8901545" cy="1600200"/>
          </a:xfrm>
        </p:spPr>
        <p:txBody>
          <a:bodyPr>
            <a:noAutofit/>
          </a:bodyPr>
          <a:lstStyle/>
          <a:p>
            <a:pPr algn="ctr">
              <a:spcBef>
                <a:spcPct val="0"/>
              </a:spcBef>
              <a:spcAft>
                <a:spcPts val="1200"/>
              </a:spcAft>
              <a:buSzPct val="100000"/>
            </a:pPr>
            <a:r>
              <a:rPr lang="en-US" sz="3800" b="1" dirty="0">
                <a:solidFill>
                  <a:srgbClr val="002060"/>
                </a:solidFill>
                <a:latin typeface="Georgia" panose="02040502050405020303" pitchFamily="18" charset="0"/>
              </a:rPr>
              <a:t>I-FSS-639 Contract Sales </a:t>
            </a:r>
            <a:r>
              <a:rPr lang="en-US" sz="3800" b="1" dirty="0">
                <a:latin typeface="Georgia" panose="02040502050405020303" pitchFamily="18" charset="0"/>
              </a:rPr>
              <a:t>Criteria</a:t>
            </a:r>
            <a:r>
              <a:rPr lang="en-US" sz="3800" b="1" dirty="0">
                <a:solidFill>
                  <a:srgbClr val="002060"/>
                </a:solidFill>
                <a:latin typeface="Georgia" panose="02040502050405020303" pitchFamily="18" charset="0"/>
              </a:rPr>
              <a:t> </a:t>
            </a:r>
          </a:p>
          <a:p>
            <a:pPr algn="ctr">
              <a:spcBef>
                <a:spcPct val="0"/>
              </a:spcBef>
              <a:spcAft>
                <a:spcPts val="3600"/>
              </a:spcAft>
              <a:buSzPct val="100000"/>
            </a:pPr>
            <a:r>
              <a:rPr lang="en-US" sz="3200" b="1" dirty="0">
                <a:solidFill>
                  <a:srgbClr val="002060"/>
                </a:solidFill>
                <a:latin typeface="Georgia" panose="02040502050405020303" pitchFamily="18" charset="0"/>
              </a:rPr>
              <a:t>(Mar 2002)</a:t>
            </a:r>
            <a:endParaRPr lang="en-US" sz="3200" b="1"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4</a:t>
            </a:fld>
            <a:endParaRPr lang="en-US">
              <a:solidFill>
                <a:srgbClr val="1F497D">
                  <a:tint val="75000"/>
                </a:srgbClr>
              </a:solidFill>
            </a:endParaRPr>
          </a:p>
        </p:txBody>
      </p:sp>
    </p:spTree>
    <p:extLst>
      <p:ext uri="{BB962C8B-B14F-4D97-AF65-F5344CB8AC3E}">
        <p14:creationId xmlns:p14="http://schemas.microsoft.com/office/powerpoint/2010/main" val="134408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Minimum Contract Sales</a:t>
            </a:r>
          </a:p>
        </p:txBody>
      </p:sp>
      <p:sp>
        <p:nvSpPr>
          <p:cNvPr id="3" name="Content Placeholder 2"/>
          <p:cNvSpPr>
            <a:spLocks noGrp="1"/>
          </p:cNvSpPr>
          <p:nvPr>
            <p:ph idx="1"/>
          </p:nvPr>
        </p:nvSpPr>
        <p:spPr>
          <a:xfrm>
            <a:off x="457200" y="1223058"/>
            <a:ext cx="8305800" cy="2057400"/>
          </a:xfrm>
        </p:spPr>
        <p:txBody>
          <a:bodyPr>
            <a:normAutofit/>
          </a:bodyPr>
          <a:lstStyle/>
          <a:p>
            <a:pPr marL="0" indent="0">
              <a:spcBef>
                <a:spcPct val="0"/>
              </a:spcBef>
              <a:spcAft>
                <a:spcPts val="1800"/>
              </a:spcAft>
              <a:buNone/>
              <a:defRPr/>
            </a:pPr>
            <a:r>
              <a:rPr lang="en-US" sz="2400" b="1" dirty="0"/>
              <a:t>I-FSS-639(a):  “</a:t>
            </a:r>
            <a:r>
              <a:rPr lang="en-US" sz="2400" dirty="0"/>
              <a:t>A contract </a:t>
            </a:r>
            <a:r>
              <a:rPr lang="en-US" sz="2400" b="1" dirty="0"/>
              <a:t>will not be awarded unless </a:t>
            </a:r>
            <a:r>
              <a:rPr lang="en-US" sz="2400" dirty="0"/>
              <a:t>anticipated sales are expected to exceed $25,000 within the first 24 months following contract award, and are expected to exceed $25,000 in sales each 12-month period thereafter.”</a:t>
            </a:r>
          </a:p>
          <a:p>
            <a:pPr marL="0" indent="0">
              <a:spcBef>
                <a:spcPct val="0"/>
              </a:spcBef>
              <a:spcAft>
                <a:spcPts val="1800"/>
              </a:spcAft>
              <a:buNone/>
              <a:defRPr/>
            </a:pPr>
            <a:endParaRPr lang="en-US" sz="2000" dirty="0"/>
          </a:p>
          <a:p>
            <a:pPr marL="0" indent="0">
              <a:spcBef>
                <a:spcPct val="0"/>
              </a:spcBef>
              <a:spcAft>
                <a:spcPts val="1800"/>
              </a:spcAft>
              <a:buNone/>
              <a:defRPr/>
            </a:pPr>
            <a:endParaRPr lang="en-US" sz="2000" dirty="0"/>
          </a:p>
        </p:txBody>
      </p:sp>
      <p:pic>
        <p:nvPicPr>
          <p:cNvPr id="10" name="Picture 9" descr="Graphic showing Year 1 + Year 2 = At least $25,000 and remaining years = 25,000 minimum per year">
            <a:extLst>
              <a:ext uri="{FF2B5EF4-FFF2-40B4-BE49-F238E27FC236}">
                <a16:creationId xmlns:a16="http://schemas.microsoft.com/office/drawing/2014/main" id="{E1889743-E780-4923-87AB-0DCCDAF06F3D}"/>
              </a:ext>
            </a:extLst>
          </p:cNvPr>
          <p:cNvPicPr>
            <a:picLocks noChangeAspect="1"/>
          </p:cNvPicPr>
          <p:nvPr/>
        </p:nvPicPr>
        <p:blipFill>
          <a:blip r:embed="rId3"/>
          <a:stretch>
            <a:fillRect/>
          </a:stretch>
        </p:blipFill>
        <p:spPr>
          <a:xfrm>
            <a:off x="919162" y="3280458"/>
            <a:ext cx="7305675" cy="2305050"/>
          </a:xfrm>
          <a:prstGeom prst="rect">
            <a:avLst/>
          </a:prstGeom>
        </p:spPr>
      </p:pic>
      <p:sp>
        <p:nvSpPr>
          <p:cNvPr id="6" name="Slide Number Placeholder 5"/>
          <p:cNvSpPr>
            <a:spLocks noGrp="1"/>
          </p:cNvSpPr>
          <p:nvPr>
            <p:ph type="sldNum" sz="quarter" idx="12"/>
          </p:nvPr>
        </p:nvSpPr>
        <p:spPr/>
        <p:txBody>
          <a:bodyPr/>
          <a:lstStyle/>
          <a:p>
            <a:fld id="{4309C699-A06B-45FF-B515-30F622461B97}" type="slidenum">
              <a:rPr lang="en-US" smtClean="0"/>
              <a:t>5</a:t>
            </a:fld>
            <a:endParaRPr lang="en-US"/>
          </a:p>
        </p:txBody>
      </p:sp>
    </p:spTree>
    <p:extLst>
      <p:ext uri="{BB962C8B-B14F-4D97-AF65-F5344CB8AC3E}">
        <p14:creationId xmlns:p14="http://schemas.microsoft.com/office/powerpoint/2010/main" val="3008586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Cancellation Authority</a:t>
            </a:r>
          </a:p>
        </p:txBody>
      </p:sp>
      <p:sp>
        <p:nvSpPr>
          <p:cNvPr id="3" name="Content Placeholder 2"/>
          <p:cNvSpPr>
            <a:spLocks noGrp="1"/>
          </p:cNvSpPr>
          <p:nvPr>
            <p:ph idx="1"/>
          </p:nvPr>
        </p:nvSpPr>
        <p:spPr>
          <a:xfrm>
            <a:off x="1047750" y="2399990"/>
            <a:ext cx="7334250" cy="1838635"/>
          </a:xfrm>
        </p:spPr>
        <p:txBody>
          <a:bodyPr>
            <a:normAutofit/>
          </a:bodyPr>
          <a:lstStyle/>
          <a:p>
            <a:pPr marL="0" indent="0">
              <a:spcBef>
                <a:spcPct val="0"/>
              </a:spcBef>
              <a:spcAft>
                <a:spcPts val="1200"/>
              </a:spcAft>
              <a:buNone/>
              <a:defRPr/>
            </a:pPr>
            <a:r>
              <a:rPr lang="en-US" sz="2400" b="1" dirty="0"/>
              <a:t>I-FSS-639(b):  “</a:t>
            </a:r>
            <a:r>
              <a:rPr lang="en-US" sz="2400" dirty="0"/>
              <a:t>The Government may cancel the contract in accordance with clause 552.238-79, Cancellation, unless reported sales are at the levels specified in paragraph (a) above.”</a:t>
            </a:r>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6</a:t>
            </a:fld>
            <a:endParaRPr lang="en-US"/>
          </a:p>
        </p:txBody>
      </p:sp>
    </p:spTree>
    <p:extLst>
      <p:ext uri="{BB962C8B-B14F-4D97-AF65-F5344CB8AC3E}">
        <p14:creationId xmlns:p14="http://schemas.microsoft.com/office/powerpoint/2010/main" val="27270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I-FSS-639:  Recap</a:t>
            </a:r>
          </a:p>
        </p:txBody>
      </p:sp>
      <p:sp>
        <p:nvSpPr>
          <p:cNvPr id="3" name="Content Placeholder 2"/>
          <p:cNvSpPr>
            <a:spLocks noGrp="1"/>
          </p:cNvSpPr>
          <p:nvPr>
            <p:ph idx="1"/>
          </p:nvPr>
        </p:nvSpPr>
        <p:spPr>
          <a:xfrm>
            <a:off x="762000" y="1517795"/>
            <a:ext cx="7905750" cy="4038600"/>
          </a:xfrm>
        </p:spPr>
        <p:txBody>
          <a:bodyPr>
            <a:normAutofit/>
          </a:bodyPr>
          <a:lstStyle/>
          <a:p>
            <a:pPr marL="0" indent="0">
              <a:spcBef>
                <a:spcPct val="0"/>
              </a:spcBef>
              <a:spcAft>
                <a:spcPts val="2400"/>
              </a:spcAft>
              <a:buNone/>
              <a:defRPr/>
            </a:pPr>
            <a:r>
              <a:rPr lang="en-US" sz="3200" b="1" dirty="0"/>
              <a:t>What does this mean for me?</a:t>
            </a:r>
          </a:p>
          <a:p>
            <a:pPr marL="0" indent="0">
              <a:spcBef>
                <a:spcPct val="0"/>
              </a:spcBef>
              <a:spcAft>
                <a:spcPts val="3000"/>
              </a:spcAft>
              <a:buNone/>
              <a:defRPr/>
            </a:pPr>
            <a:r>
              <a:rPr lang="en-US" sz="2400" b="1" dirty="0"/>
              <a:t>Offeror: </a:t>
            </a:r>
            <a:r>
              <a:rPr lang="en-US" sz="2200" dirty="0"/>
              <a:t>The assigned Contract Specialist will consider your ability to meet the sales minimum when determining whether to consider your proposal for contract award. </a:t>
            </a:r>
          </a:p>
          <a:p>
            <a:pPr marL="0" indent="0">
              <a:spcBef>
                <a:spcPct val="0"/>
              </a:spcBef>
              <a:spcAft>
                <a:spcPts val="1800"/>
              </a:spcAft>
              <a:buNone/>
              <a:defRPr/>
            </a:pPr>
            <a:r>
              <a:rPr lang="en-US" sz="2400" b="1" dirty="0"/>
              <a:t>Contractor:  </a:t>
            </a:r>
            <a:r>
              <a:rPr lang="en-US" sz="2200" dirty="0"/>
              <a:t>If you are not meeting the sales minimum, FSS has the authority to cancel the contract or to not exercise a 5-year option allowing the contract to naturally expire.</a:t>
            </a:r>
          </a:p>
        </p:txBody>
      </p:sp>
      <p:sp>
        <p:nvSpPr>
          <p:cNvPr id="6" name="Slide Number Placeholder 5"/>
          <p:cNvSpPr>
            <a:spLocks noGrp="1"/>
          </p:cNvSpPr>
          <p:nvPr>
            <p:ph type="sldNum" sz="quarter" idx="12"/>
          </p:nvPr>
        </p:nvSpPr>
        <p:spPr/>
        <p:txBody>
          <a:bodyPr/>
          <a:lstStyle/>
          <a:p>
            <a:fld id="{4309C699-A06B-45FF-B515-30F622461B97}" type="slidenum">
              <a:rPr lang="en-US" smtClean="0"/>
              <a:t>7</a:t>
            </a:fld>
            <a:endParaRPr lang="en-US"/>
          </a:p>
        </p:txBody>
      </p:sp>
    </p:spTree>
    <p:extLst>
      <p:ext uri="{BB962C8B-B14F-4D97-AF65-F5344CB8AC3E}">
        <p14:creationId xmlns:p14="http://schemas.microsoft.com/office/powerpoint/2010/main" val="74348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922" y="152400"/>
            <a:ext cx="5872223" cy="584443"/>
          </a:xfrm>
        </p:spPr>
        <p:txBody>
          <a:bodyPr>
            <a:normAutofit/>
          </a:bodyPr>
          <a:lstStyle/>
          <a:p>
            <a:r>
              <a:rPr lang="en-US" dirty="0">
                <a:latin typeface="+mn-lt"/>
              </a:rPr>
              <a:t>52.225-5</a:t>
            </a:r>
          </a:p>
        </p:txBody>
      </p:sp>
      <p:sp>
        <p:nvSpPr>
          <p:cNvPr id="3" name="Content Placeholder 2"/>
          <p:cNvSpPr>
            <a:spLocks noGrp="1"/>
          </p:cNvSpPr>
          <p:nvPr>
            <p:ph idx="1"/>
          </p:nvPr>
        </p:nvSpPr>
        <p:spPr>
          <a:xfrm>
            <a:off x="762000" y="2514600"/>
            <a:ext cx="7620000" cy="1600200"/>
          </a:xfrm>
        </p:spPr>
        <p:txBody>
          <a:bodyPr>
            <a:noAutofit/>
          </a:bodyPr>
          <a:lstStyle/>
          <a:p>
            <a:pPr algn="ctr">
              <a:spcBef>
                <a:spcPct val="0"/>
              </a:spcBef>
              <a:spcAft>
                <a:spcPts val="1200"/>
              </a:spcAft>
              <a:buSzPct val="100000"/>
            </a:pPr>
            <a:r>
              <a:rPr lang="en-US" sz="4000" b="1" dirty="0">
                <a:solidFill>
                  <a:srgbClr val="002060"/>
                </a:solidFill>
                <a:latin typeface="Georgia" panose="02040502050405020303" pitchFamily="18" charset="0"/>
              </a:rPr>
              <a:t>52.225-5 Trade Agreements </a:t>
            </a:r>
          </a:p>
          <a:p>
            <a:pPr algn="ctr">
              <a:spcBef>
                <a:spcPct val="0"/>
              </a:spcBef>
              <a:spcAft>
                <a:spcPts val="3600"/>
              </a:spcAft>
              <a:buSzPct val="100000"/>
            </a:pPr>
            <a:r>
              <a:rPr lang="en-US" sz="3200" b="1" dirty="0">
                <a:solidFill>
                  <a:srgbClr val="002060"/>
                </a:solidFill>
                <a:latin typeface="Georgia" panose="02040502050405020303" pitchFamily="18" charset="0"/>
              </a:rPr>
              <a:t>(Oct 2019)</a:t>
            </a:r>
            <a:endParaRPr lang="en-US" sz="3200" b="1"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8</a:t>
            </a:fld>
            <a:endParaRPr lang="en-US">
              <a:solidFill>
                <a:srgbClr val="1F497D">
                  <a:tint val="75000"/>
                </a:srgbClr>
              </a:solidFill>
            </a:endParaRPr>
          </a:p>
        </p:txBody>
      </p:sp>
    </p:spTree>
    <p:extLst>
      <p:ext uri="{BB962C8B-B14F-4D97-AF65-F5344CB8AC3E}">
        <p14:creationId xmlns:p14="http://schemas.microsoft.com/office/powerpoint/2010/main" val="152246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52.225-5 Overview</a:t>
            </a:r>
          </a:p>
        </p:txBody>
      </p:sp>
      <p:sp>
        <p:nvSpPr>
          <p:cNvPr id="3" name="Content Placeholder 2"/>
          <p:cNvSpPr>
            <a:spLocks noGrp="1"/>
          </p:cNvSpPr>
          <p:nvPr>
            <p:ph idx="1"/>
          </p:nvPr>
        </p:nvSpPr>
        <p:spPr>
          <a:xfrm>
            <a:off x="685800" y="1371600"/>
            <a:ext cx="7791450" cy="4343400"/>
          </a:xfrm>
        </p:spPr>
        <p:txBody>
          <a:bodyPr>
            <a:normAutofit/>
          </a:bodyPr>
          <a:lstStyle/>
          <a:p>
            <a:r>
              <a:rPr lang="en-US" sz="2600" b="1" dirty="0"/>
              <a:t>52.225-5(a):  </a:t>
            </a:r>
            <a:r>
              <a:rPr lang="en-US" sz="2600" dirty="0"/>
              <a:t>Sets forth definitions for </a:t>
            </a:r>
          </a:p>
          <a:p>
            <a:pPr marL="640080" indent="-342900">
              <a:buFont typeface="Arial" panose="020B0604020202020204" pitchFamily="34" charset="0"/>
              <a:buChar char="•"/>
            </a:pPr>
            <a:r>
              <a:rPr lang="en-US" sz="2200" i="1" dirty="0"/>
              <a:t>Designated country</a:t>
            </a:r>
            <a:r>
              <a:rPr lang="en-US" sz="2200" dirty="0"/>
              <a:t>,</a:t>
            </a:r>
            <a:r>
              <a:rPr lang="en-US" sz="2200" i="1" dirty="0"/>
              <a:t> </a:t>
            </a:r>
            <a:r>
              <a:rPr lang="en-US" sz="2200" dirty="0"/>
              <a:t>including four types and a listing of countries for each type</a:t>
            </a:r>
          </a:p>
          <a:p>
            <a:pPr marL="640080" indent="-342900">
              <a:spcAft>
                <a:spcPts val="5400"/>
              </a:spcAft>
              <a:buFont typeface="Arial" panose="020B0604020202020204" pitchFamily="34" charset="0"/>
              <a:buChar char="•"/>
            </a:pPr>
            <a:r>
              <a:rPr lang="en-US" sz="2200" i="1" dirty="0"/>
              <a:t>End product</a:t>
            </a:r>
            <a:r>
              <a:rPr lang="en-US" sz="2200" dirty="0"/>
              <a:t>,</a:t>
            </a:r>
            <a:r>
              <a:rPr lang="en-US" sz="2200" i="1" dirty="0"/>
              <a:t> </a:t>
            </a:r>
            <a:r>
              <a:rPr lang="en-US" sz="2200" dirty="0"/>
              <a:t>including definitions for end products from each of the designated country categories as well as </a:t>
            </a:r>
            <a:r>
              <a:rPr lang="en-US" sz="2200" i="1" dirty="0"/>
              <a:t>U.S.-made end products</a:t>
            </a:r>
          </a:p>
          <a:p>
            <a:pPr>
              <a:spcBef>
                <a:spcPct val="0"/>
              </a:spcBef>
              <a:spcAft>
                <a:spcPts val="1200"/>
              </a:spcAft>
              <a:defRPr/>
            </a:pPr>
            <a:r>
              <a:rPr lang="en-US" sz="2600" b="1" dirty="0"/>
              <a:t>52.225(b):  </a:t>
            </a:r>
            <a:r>
              <a:rPr lang="en-US" sz="2600" dirty="0"/>
              <a:t>Sets forth the requirement for products to be only U.S.-made or designated country end products</a:t>
            </a:r>
            <a:endParaRPr lang="en-US" sz="2000" dirty="0"/>
          </a:p>
          <a:p>
            <a:pPr marL="0" indent="0">
              <a:spcBef>
                <a:spcPct val="0"/>
              </a:spcBef>
              <a:spcAft>
                <a:spcPts val="1800"/>
              </a:spcAft>
              <a:buNone/>
              <a:defRPr/>
            </a:pPr>
            <a:endParaRPr lang="en-US" sz="2000" dirty="0"/>
          </a:p>
        </p:txBody>
      </p:sp>
      <p:sp>
        <p:nvSpPr>
          <p:cNvPr id="6" name="Slide Number Placeholder 5"/>
          <p:cNvSpPr>
            <a:spLocks noGrp="1"/>
          </p:cNvSpPr>
          <p:nvPr>
            <p:ph type="sldNum" sz="quarter" idx="12"/>
          </p:nvPr>
        </p:nvSpPr>
        <p:spPr/>
        <p:txBody>
          <a:bodyPr/>
          <a:lstStyle/>
          <a:p>
            <a:fld id="{4309C699-A06B-45FF-B515-30F622461B97}" type="slidenum">
              <a:rPr lang="en-US" smtClean="0"/>
              <a:t>9</a:t>
            </a:fld>
            <a:endParaRPr lang="en-US"/>
          </a:p>
        </p:txBody>
      </p:sp>
    </p:spTree>
    <p:extLst>
      <p:ext uri="{BB962C8B-B14F-4D97-AF65-F5344CB8AC3E}">
        <p14:creationId xmlns:p14="http://schemas.microsoft.com/office/powerpoint/2010/main" val="34295662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22223</TotalTime>
  <Words>3074</Words>
  <Application>Microsoft Office PowerPoint</Application>
  <PresentationFormat>On-screen Show (4:3)</PresentationFormat>
  <Paragraphs>259</Paragraphs>
  <Slides>39</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Courier New</vt:lpstr>
      <vt:lpstr>Georgia</vt:lpstr>
      <vt:lpstr>inherit</vt:lpstr>
      <vt:lpstr>open_sansregular</vt:lpstr>
      <vt:lpstr>Custom Design</vt:lpstr>
      <vt:lpstr>Top 5 FSS Clauses Part I</vt:lpstr>
      <vt:lpstr>Purpose – IIb</vt:lpstr>
      <vt:lpstr>Agenda</vt:lpstr>
      <vt:lpstr>I-FSS-639</vt:lpstr>
      <vt:lpstr>Minimum Contract Sales</vt:lpstr>
      <vt:lpstr>Cancellation Authority</vt:lpstr>
      <vt:lpstr>I-FSS-639:  Recap</vt:lpstr>
      <vt:lpstr>52.225-5</vt:lpstr>
      <vt:lpstr>52.225-5 Overview</vt:lpstr>
      <vt:lpstr>52.225-5(b) - Requirement</vt:lpstr>
      <vt:lpstr>Designated Country</vt:lpstr>
      <vt:lpstr>WTO GPA Countries*</vt:lpstr>
      <vt:lpstr>Least Developed Countries*</vt:lpstr>
      <vt:lpstr>Caribbean Basin &amp; FTA Countries*</vt:lpstr>
      <vt:lpstr>End Product</vt:lpstr>
      <vt:lpstr>Substantial Transformation</vt:lpstr>
      <vt:lpstr>Substantial Transformation – cont’d</vt:lpstr>
      <vt:lpstr>Set-Asides:  The Nonmanufacturer Rule</vt:lpstr>
      <vt:lpstr>Set-Asides:  Nonmanufacturer Rule</vt:lpstr>
      <vt:lpstr>Services Requirement</vt:lpstr>
      <vt:lpstr>Non-Availability Determinations</vt:lpstr>
      <vt:lpstr>52.225-5:  Recap</vt:lpstr>
      <vt:lpstr>552.238-82</vt:lpstr>
      <vt:lpstr>Types of Modifications</vt:lpstr>
      <vt:lpstr>Additions Documentation:  i-ii</vt:lpstr>
      <vt:lpstr>Additions Documentation:  iii</vt:lpstr>
      <vt:lpstr>Additions Documentation:  iv-v</vt:lpstr>
      <vt:lpstr>Additions Documentation:  vi-vii</vt:lpstr>
      <vt:lpstr>Additions RFM</vt:lpstr>
      <vt:lpstr>Deletions Documentation</vt:lpstr>
      <vt:lpstr>Deletions RFM</vt:lpstr>
      <vt:lpstr>Price Reductions Documentation</vt:lpstr>
      <vt:lpstr>Price Reductions RFM</vt:lpstr>
      <vt:lpstr>Effective Dates</vt:lpstr>
      <vt:lpstr>Electronic File Updates</vt:lpstr>
      <vt:lpstr>Submission Method</vt:lpstr>
      <vt:lpstr>552.238-82:  Recap</vt:lpstr>
      <vt:lpstr>Resources</vt:lpstr>
      <vt:lpstr>?</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Mckay, Lydia L. (she/her/hers)</cp:lastModifiedBy>
  <cp:revision>435</cp:revision>
  <cp:lastPrinted>2022-07-28T14:49:19Z</cp:lastPrinted>
  <dcterms:created xsi:type="dcterms:W3CDTF">2017-12-08T21:14:10Z</dcterms:created>
  <dcterms:modified xsi:type="dcterms:W3CDTF">2022-07-28T18:20:09Z</dcterms:modified>
</cp:coreProperties>
</file>