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4"/>
  </p:sldMasterIdLst>
  <p:notesMasterIdLst>
    <p:notesMasterId r:id="rId21"/>
  </p:notesMasterIdLst>
  <p:handoutMasterIdLst>
    <p:handoutMasterId r:id="rId22"/>
  </p:handoutMasterIdLst>
  <p:sldIdLst>
    <p:sldId id="257" r:id="rId5"/>
    <p:sldId id="256" r:id="rId6"/>
    <p:sldId id="259" r:id="rId7"/>
    <p:sldId id="258" r:id="rId8"/>
    <p:sldId id="260" r:id="rId9"/>
    <p:sldId id="261" r:id="rId10"/>
    <p:sldId id="262" r:id="rId11"/>
    <p:sldId id="272" r:id="rId12"/>
    <p:sldId id="263" r:id="rId13"/>
    <p:sldId id="266" r:id="rId14"/>
    <p:sldId id="267" r:id="rId15"/>
    <p:sldId id="264" r:id="rId16"/>
    <p:sldId id="268" r:id="rId17"/>
    <p:sldId id="269" r:id="rId18"/>
    <p:sldId id="270" r:id="rId19"/>
    <p:sldId id="271" r:id="rId20"/>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9" autoAdjust="0"/>
    <p:restoredTop sz="76453" autoAdjust="0"/>
  </p:normalViewPr>
  <p:slideViewPr>
    <p:cSldViewPr>
      <p:cViewPr varScale="1">
        <p:scale>
          <a:sx n="69" d="100"/>
          <a:sy n="69" d="100"/>
        </p:scale>
        <p:origin x="84" y="3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7" d="100"/>
          <a:sy n="57" d="100"/>
        </p:scale>
        <p:origin x="-1788" y="-7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AA7921D3-FB4B-491E-BC00-D2E7C3DE94E0}" type="datetimeFigureOut">
              <a:rPr lang="en-US" smtClean="0"/>
              <a:t>8/11/2020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1519517A-B0A9-4352-89BF-308898E5CC70}"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F326C003-FA9C-4FD3-BCC5-238965F1257F}" type="datetimeFigureOut">
              <a:rPr lang="en-US"/>
              <a:pPr>
                <a:defRPr/>
              </a:pPr>
              <a:t>8/11/2020</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A003DFF2-49EB-45B7-8FFB-6DA5A0CCB62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a:t>The performance period for the recently awarded Pharmaceutical Prime Vendor (PPV) Contract between VA and McKesson beginning August 9</a:t>
            </a:r>
            <a:r>
              <a:rPr lang="en-US" baseline="30000" dirty="0"/>
              <a:t>th</a:t>
            </a:r>
            <a:r>
              <a:rPr lang="en-US" dirty="0"/>
              <a:t>, 2020. </a:t>
            </a:r>
          </a:p>
          <a:p>
            <a:pPr eaLnBrk="1" hangingPunct="1"/>
            <a:r>
              <a:rPr lang="en-US" dirty="0"/>
              <a:t>  </a:t>
            </a:r>
          </a:p>
          <a:p>
            <a:pPr eaLnBrk="1" hangingPunct="1"/>
            <a:r>
              <a:rPr lang="en-US" dirty="0"/>
              <a:t>VA is responsible for providing ongoing assurance that the contractor (McKesson) is meeting their obligations as specified in the PPV contract.  At the same time the VA must also monitor their performance to ensure that they are fulfilling their responsibilities.</a:t>
            </a:r>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ED986D-DAFE-4837-8F92-95834163F69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a:defRPr/>
            </a:pPr>
            <a:r>
              <a:rPr lang="en-US" dirty="0"/>
              <a:t>Any exceptions to the following contract requirements should be documented by the OO and reported to the COR to be included in the quarterly report to the ACO.</a:t>
            </a:r>
          </a:p>
          <a:p>
            <a:pPr>
              <a:defRPr/>
            </a:pPr>
            <a:endParaRPr lang="en-US" dirty="0"/>
          </a:p>
          <a:p>
            <a:pPr marL="233309" indent="-233309">
              <a:buFontTx/>
              <a:buAutoNum type="arabicPeriod"/>
              <a:defRPr/>
            </a:pPr>
            <a:r>
              <a:rPr lang="en-US" dirty="0"/>
              <a:t>Routine delivery for all sites is required daily, Monday through Friday.  The PPV shall provide delivery next-day or next scheduled delivery day for all orders placed by 6:00pm customer local time </a:t>
            </a:r>
          </a:p>
          <a:p>
            <a:pPr marL="233309" indent="-233309">
              <a:buFontTx/>
              <a:buAutoNum type="arabicPeriod"/>
              <a:defRPr/>
            </a:pPr>
            <a:endParaRPr lang="en-US" dirty="0"/>
          </a:p>
          <a:p>
            <a:pPr marL="233309" indent="-233309">
              <a:buFontTx/>
              <a:buAutoNum type="arabicPeriod"/>
              <a:defRPr/>
            </a:pPr>
            <a:r>
              <a:rPr lang="en-US" dirty="0"/>
              <a:t>Emergency deliveries shall be delivered within 12 hours (24 hours if outside continental US) of receipt of order by PPV, 24 hours per day, seven days a week.  The PPV will provide up to six emergency deliveries per calendar month at no extra shipping/handling charges to the facility as needed.</a:t>
            </a:r>
          </a:p>
          <a:p>
            <a:pPr marL="233309" indent="-233309">
              <a:buFontTx/>
              <a:buAutoNum type="arabicPeriod"/>
              <a:defRPr/>
            </a:pPr>
            <a:endParaRPr lang="en-US" dirty="0"/>
          </a:p>
          <a:p>
            <a:pPr marL="233309" indent="-233309">
              <a:buFontTx/>
              <a:buAutoNum type="arabicPeriod"/>
              <a:defRPr/>
            </a:pPr>
            <a:r>
              <a:rPr lang="en-US" dirty="0"/>
              <a:t>The contract specifies that ”Expiration dating of all pharmaceutical products delivered under this program shall have a minimum shelf life of 6 months remaining upon delivery to the Government.”  The PPV shall accept customer returns for credit at no charge for products received through the PPV contract that have less than six months shelf life dating at the time of receipt from the PPV, unless otherwise authorized by facilities.  Any instances of non-compliance needs</a:t>
            </a:r>
            <a:r>
              <a:rPr lang="en-US" baseline="0" dirty="0"/>
              <a:t> to be reported.</a:t>
            </a:r>
            <a:endParaRPr lang="en-US" dirty="0"/>
          </a:p>
          <a:p>
            <a:pPr marL="233309" indent="-233309">
              <a:buFontTx/>
              <a:buAutoNum type="arabicPeriod"/>
              <a:defRPr/>
            </a:pPr>
            <a:endParaRPr lang="en-US" dirty="0"/>
          </a:p>
          <a:p>
            <a:pPr marL="233309" indent="-233309">
              <a:buFontTx/>
              <a:buAutoNum type="arabicPeriod"/>
              <a:defRPr/>
            </a:pPr>
            <a:r>
              <a:rPr lang="en-US" dirty="0"/>
              <a:t>All products received through the Fast Pay account must be TAA compliant unless that requirement is waived through a National Contract.</a:t>
            </a:r>
          </a:p>
          <a:p>
            <a:pPr marL="233309" indent="-233309">
              <a:buFontTx/>
              <a:buAutoNum type="arabicPeriod"/>
              <a:defRPr/>
            </a:pPr>
            <a:endParaRPr lang="en-US" dirty="0"/>
          </a:p>
          <a:p>
            <a:pPr marL="233309" indent="-233309">
              <a:buFontTx/>
              <a:buAutoNum type="arabicPeriod"/>
              <a:defRPr/>
            </a:pPr>
            <a:r>
              <a:rPr lang="en-US" dirty="0"/>
              <a:t>Finally, all unresolved discrepancies between what is actually received and the list of acknowledged orders should be recorded for inclusion in the quarterly report.</a:t>
            </a:r>
          </a:p>
          <a:p>
            <a:pPr>
              <a:defRPr/>
            </a:pPr>
            <a:endParaRPr lang="en-US" dirty="0"/>
          </a:p>
          <a:p>
            <a:pPr>
              <a:defRPr/>
            </a:pPr>
            <a:endParaRPr lang="en-US" dirty="0"/>
          </a:p>
          <a:p>
            <a:pPr>
              <a:defRPr/>
            </a:pPr>
            <a:endParaRPr lang="en-US" dirty="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4CEC98-88D2-4448-9375-87B65DBE034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a:defRPr/>
            </a:pPr>
            <a:r>
              <a:rPr lang="en-US" dirty="0"/>
              <a:t>This is a critical part of the COR audit of this process.  In addition to being tied to the performance of the PV within this contract,  these questions were raised during an OIG review of VHA’s performance with regard to procurement processes within the Fast Pay system. CORs</a:t>
            </a:r>
            <a:r>
              <a:rPr lang="en-US" baseline="0" dirty="0"/>
              <a:t> are responsible for spot checking some orders to assure compliance.  The number and frequency of these checks are up to the COR.</a:t>
            </a:r>
            <a:r>
              <a:rPr lang="en-US" dirty="0"/>
              <a:t> </a:t>
            </a:r>
          </a:p>
          <a:p>
            <a:pPr>
              <a:defRPr/>
            </a:pPr>
            <a:endParaRPr lang="en-US" dirty="0"/>
          </a:p>
          <a:p>
            <a:pPr>
              <a:defRPr/>
            </a:pPr>
            <a:endParaRPr lang="en-US" dirty="0"/>
          </a:p>
          <a:p>
            <a:pPr>
              <a:defRPr/>
            </a:pPr>
            <a:r>
              <a:rPr lang="en-US" i="1" dirty="0"/>
              <a:t>OIG Draft Report, Review of the Controls for the Pharmaceutical Prime Vendor Fast</a:t>
            </a:r>
          </a:p>
          <a:p>
            <a:pPr>
              <a:defRPr/>
            </a:pPr>
            <a:r>
              <a:rPr lang="en-US" i="1" dirty="0"/>
              <a:t>Pay System</a:t>
            </a:r>
          </a:p>
          <a:p>
            <a:pPr>
              <a:defRPr/>
            </a:pPr>
            <a:endParaRPr lang="en-US" dirty="0"/>
          </a:p>
          <a:p>
            <a:pPr>
              <a:defRPr/>
            </a:pPr>
            <a:r>
              <a:rPr lang="en-US" dirty="0"/>
              <a:t>Date of Draft Report: April 5, 2012</a:t>
            </a:r>
          </a:p>
          <a:p>
            <a:pPr>
              <a:defRPr/>
            </a:pPr>
            <a:endParaRPr lang="en-US" dirty="0"/>
          </a:p>
          <a:p>
            <a:pPr>
              <a:defRPr/>
            </a:pPr>
            <a:r>
              <a:rPr lang="en-US" dirty="0"/>
              <a:t>This review looked at procurement practices at four Medical Centers and four CMOPs.</a:t>
            </a:r>
          </a:p>
          <a:p>
            <a:pPr>
              <a:defRPr/>
            </a:pPr>
            <a:endParaRPr lang="en-US" dirty="0"/>
          </a:p>
          <a:p>
            <a:pPr>
              <a:defRPr/>
            </a:pPr>
            <a:r>
              <a:rPr lang="en-US" dirty="0"/>
              <a:t>Recommendations 4 &amp; 5 relate directly to these receiving process points.  Chiefs of Pharmacy have been charged with completing quarterly surveys which verify that these processes are in place.</a:t>
            </a:r>
          </a:p>
          <a:p>
            <a:pPr>
              <a:defRPr/>
            </a:pPr>
            <a:endParaRPr lang="en-US" b="1" dirty="0"/>
          </a:p>
          <a:p>
            <a:pPr>
              <a:defRPr/>
            </a:pPr>
            <a:r>
              <a:rPr lang="en-US" b="1" dirty="0"/>
              <a:t>“Recommendation 4. We recommend that the Under Secretary for Health implement</a:t>
            </a:r>
          </a:p>
          <a:p>
            <a:pPr>
              <a:defRPr/>
            </a:pPr>
            <a:r>
              <a:rPr lang="en-US" b="1" dirty="0"/>
              <a:t>an oversight mechanism to properly segregate pharmaceutical ordering and</a:t>
            </a:r>
          </a:p>
          <a:p>
            <a:pPr>
              <a:defRPr/>
            </a:pPr>
            <a:r>
              <a:rPr lang="en-US" b="1" dirty="0"/>
              <a:t>receiving duties to ensure VA medical facility pharmacies prevent the possibility</a:t>
            </a:r>
          </a:p>
          <a:p>
            <a:pPr>
              <a:defRPr/>
            </a:pPr>
            <a:r>
              <a:rPr lang="en-US" b="1" dirty="0"/>
              <a:t>that a single employee is in a position to both perpetrate and conceal fraud.” </a:t>
            </a:r>
            <a:r>
              <a:rPr lang="en-US" dirty="0"/>
              <a:t>(e.g. separation of duties)</a:t>
            </a:r>
          </a:p>
          <a:p>
            <a:pPr>
              <a:defRPr/>
            </a:pPr>
            <a:endParaRPr lang="en-US" b="1" dirty="0"/>
          </a:p>
          <a:p>
            <a:pPr>
              <a:defRPr/>
            </a:pPr>
            <a:r>
              <a:rPr lang="en-US" b="1" dirty="0"/>
              <a:t>“Recommendation 5. We recommend that the Under Secretary for Health establish</a:t>
            </a:r>
          </a:p>
          <a:p>
            <a:pPr>
              <a:defRPr/>
            </a:pPr>
            <a:r>
              <a:rPr lang="en-US" b="1" dirty="0"/>
              <a:t>procedures to enforce current requirements for pharmacy staff receiving supplies</a:t>
            </a:r>
          </a:p>
          <a:p>
            <a:pPr>
              <a:defRPr/>
            </a:pPr>
            <a:r>
              <a:rPr lang="en-US" b="1" dirty="0"/>
              <a:t>to verify that items purchased have been received.” </a:t>
            </a:r>
            <a:r>
              <a:rPr lang="en-US" dirty="0"/>
              <a:t>(e.g. 100% of ordered products received and checked-in).</a:t>
            </a:r>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BF9293-DFCD-47DB-9D48-7B2E0E1F0EA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buFontTx/>
              <a:buChar char="•"/>
            </a:pPr>
            <a:r>
              <a:rPr lang="en-US" dirty="0"/>
              <a:t>In order to close the loop on the procurement process, the first item noted  ensures that there is a process whereby the actual price charged according to the McKesson order acknowledgement matches the invoice price, and also the B09 report from Fiscal, that reports the actual amount that was charged for a specific order against the obligation (1358).   I defer to the separate training given to Ordering Officers on B09 report reconciliation.</a:t>
            </a:r>
          </a:p>
          <a:p>
            <a:pPr>
              <a:buFontTx/>
              <a:buChar char="•"/>
            </a:pPr>
            <a:endParaRPr lang="en-US" dirty="0"/>
          </a:p>
          <a:p>
            <a:pPr>
              <a:buFontTx/>
              <a:buChar char="•"/>
            </a:pPr>
            <a:r>
              <a:rPr lang="en-US" dirty="0"/>
              <a:t>Per the PPV contract: </a:t>
            </a:r>
          </a:p>
          <a:p>
            <a:endParaRPr lang="en-US" dirty="0"/>
          </a:p>
          <a:p>
            <a:r>
              <a:rPr lang="en-US" dirty="0"/>
              <a:t>“</a:t>
            </a:r>
            <a:r>
              <a:rPr lang="en-US" sz="1200" kern="1200" dirty="0">
                <a:solidFill>
                  <a:schemeClr val="tx1"/>
                </a:solidFill>
                <a:effectLst/>
                <a:latin typeface="+mn-lt"/>
                <a:ea typeface="+mn-ea"/>
                <a:cs typeface="+mn-cs"/>
              </a:rPr>
              <a:t>Credit Accounts created by the PPV shall contain credits for product returns, shorts, discounts from product contractor, debits, volume discounts, tiered discounts, rebates, FSS BPA discounts, allowances in lieu of returns, reverse distribution, etc. Each credit issued shall be clearly identified as such, and shall reflect the original purchase order, (as assigned by the Parent facility in the instances when the order was requested by a Satellite facility), the original PPV invoice number, original order date an itemized listing of the product(s) affected, any rebill associated with the credit, and the reason(s) for the credit (i.e. product contractor credit, merchandise return, BPA program name, etc.). “</a:t>
            </a:r>
            <a:endParaRPr lang="en-US" dirty="0"/>
          </a:p>
          <a:p>
            <a:endParaRPr lang="en-US" dirty="0"/>
          </a:p>
          <a:p>
            <a:r>
              <a:rPr lang="en-US" dirty="0"/>
              <a:t>The COR should be notified of any significant deviations from these requirements.</a:t>
            </a:r>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C5A2C4-9120-434F-9805-2A40B4D0635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47500" lnSpcReduction="20000"/>
          </a:bodyPr>
          <a:lstStyle/>
          <a:p>
            <a:pPr>
              <a:defRPr/>
            </a:pPr>
            <a:r>
              <a:rPr lang="en-US" dirty="0"/>
              <a:t>Significant exceptions to the following contractual obligations should be reported to the COR.</a:t>
            </a:r>
          </a:p>
          <a:p>
            <a:pPr>
              <a:defRPr/>
            </a:pPr>
            <a:endParaRPr lang="en-US" u="sng" dirty="0"/>
          </a:p>
          <a:p>
            <a:pPr>
              <a:defRPr/>
            </a:pPr>
            <a:r>
              <a:rPr lang="en-US" b="1" u="sng" dirty="0"/>
              <a:t>TRAINING</a:t>
            </a:r>
          </a:p>
          <a:p>
            <a:pPr>
              <a:defRPr/>
            </a:pPr>
            <a:r>
              <a:rPr lang="en-US" dirty="0"/>
              <a:t>Training at a minimum shall cover the following (along with Power Point version):</a:t>
            </a:r>
          </a:p>
          <a:p>
            <a:pPr>
              <a:defRPr/>
            </a:pPr>
            <a:endParaRPr lang="en-US" dirty="0"/>
          </a:p>
          <a:p>
            <a:pPr marL="228600" lvl="0" indent="-228600">
              <a:buFont typeface="Arial" panose="020B0604020202020204" pitchFamily="34" charset="0"/>
              <a:buChar char="•"/>
            </a:pPr>
            <a:r>
              <a:rPr lang="en-US" sz="1200" kern="1200" dirty="0">
                <a:solidFill>
                  <a:schemeClr val="tx1"/>
                </a:solidFill>
                <a:effectLst/>
                <a:latin typeface="+mn-lt"/>
                <a:ea typeface="+mn-ea"/>
                <a:cs typeface="+mn-cs"/>
              </a:rPr>
              <a:t>Proper use of order entry devices</a:t>
            </a:r>
          </a:p>
          <a:p>
            <a:pPr marL="228600" lvl="0" indent="-228600">
              <a:buFont typeface="Arial" panose="020B0604020202020204" pitchFamily="34" charset="0"/>
              <a:buChar char="•"/>
            </a:pPr>
            <a:r>
              <a:rPr lang="en-US" sz="1200" kern="1200" dirty="0">
                <a:solidFill>
                  <a:schemeClr val="tx1"/>
                </a:solidFill>
                <a:effectLst/>
                <a:latin typeface="+mn-lt"/>
                <a:ea typeface="+mn-ea"/>
                <a:cs typeface="+mn-cs"/>
              </a:rPr>
              <a:t>How to access PPV's inventory status</a:t>
            </a:r>
          </a:p>
          <a:p>
            <a:pPr marL="228600" lvl="0" indent="-228600">
              <a:buFont typeface="Arial" panose="020B0604020202020204" pitchFamily="34" charset="0"/>
              <a:buChar char="•"/>
            </a:pPr>
            <a:r>
              <a:rPr lang="en-US" sz="1200" kern="1200" dirty="0">
                <a:solidFill>
                  <a:schemeClr val="tx1"/>
                </a:solidFill>
                <a:effectLst/>
                <a:latin typeface="+mn-lt"/>
                <a:ea typeface="+mn-ea"/>
                <a:cs typeface="+mn-cs"/>
              </a:rPr>
              <a:t>Order placement process (product inquiry, placement, order edit, printback confirmation, drop-shipment process, pass-throughs, new item requests for stock additions, identifying drop-shipments, controlled substances, how to request new items, etc.)</a:t>
            </a:r>
          </a:p>
          <a:p>
            <a:pPr marL="228600" lvl="0" indent="-228600">
              <a:buFont typeface="Arial" panose="020B0604020202020204" pitchFamily="34" charset="0"/>
              <a:buChar char="•"/>
            </a:pPr>
            <a:r>
              <a:rPr lang="en-US" sz="1200" kern="1200" dirty="0">
                <a:solidFill>
                  <a:schemeClr val="tx1"/>
                </a:solidFill>
                <a:effectLst/>
                <a:latin typeface="+mn-lt"/>
                <a:ea typeface="+mn-ea"/>
                <a:cs typeface="+mn-cs"/>
              </a:rPr>
              <a:t>How to maintain ordering system</a:t>
            </a:r>
          </a:p>
          <a:p>
            <a:pPr marL="228600" lvl="0" indent="-228600">
              <a:buFont typeface="Arial" panose="020B0604020202020204" pitchFamily="34" charset="0"/>
              <a:buChar char="•"/>
            </a:pPr>
            <a:r>
              <a:rPr lang="en-US" sz="1200" kern="1200" dirty="0">
                <a:solidFill>
                  <a:schemeClr val="tx1"/>
                </a:solidFill>
                <a:effectLst/>
                <a:latin typeface="+mn-lt"/>
                <a:ea typeface="+mn-ea"/>
                <a:cs typeface="+mn-cs"/>
              </a:rPr>
              <a:t>Downloading price changes</a:t>
            </a:r>
          </a:p>
          <a:p>
            <a:pPr marL="228600" lvl="0" indent="-228600">
              <a:buFont typeface="Arial" panose="020B0604020202020204" pitchFamily="34" charset="0"/>
              <a:buChar char="•"/>
            </a:pPr>
            <a:r>
              <a:rPr lang="en-US" sz="1200" kern="1200" dirty="0">
                <a:solidFill>
                  <a:schemeClr val="tx1"/>
                </a:solidFill>
                <a:effectLst/>
                <a:latin typeface="+mn-lt"/>
                <a:ea typeface="+mn-ea"/>
                <a:cs typeface="+mn-cs"/>
              </a:rPr>
              <a:t>Performing file maintenance</a:t>
            </a:r>
          </a:p>
          <a:p>
            <a:pPr marL="228600" lvl="0" indent="-228600">
              <a:buFont typeface="Arial" panose="020B0604020202020204" pitchFamily="34" charset="0"/>
              <a:buChar char="•"/>
            </a:pPr>
            <a:r>
              <a:rPr lang="en-US" sz="1200" kern="1200" dirty="0">
                <a:solidFill>
                  <a:schemeClr val="tx1"/>
                </a:solidFill>
                <a:effectLst/>
                <a:latin typeface="+mn-lt"/>
                <a:ea typeface="+mn-ea"/>
                <a:cs typeface="+mn-cs"/>
              </a:rPr>
              <a:t>Requesting bar code labels</a:t>
            </a:r>
          </a:p>
          <a:p>
            <a:pPr marL="228600" lvl="0" indent="-228600">
              <a:buFont typeface="Arial" panose="020B0604020202020204" pitchFamily="34" charset="0"/>
              <a:buChar char="•"/>
            </a:pPr>
            <a:r>
              <a:rPr lang="en-US" sz="1200" kern="1200" dirty="0">
                <a:solidFill>
                  <a:schemeClr val="tx1"/>
                </a:solidFill>
                <a:effectLst/>
                <a:latin typeface="+mn-lt"/>
                <a:ea typeface="+mn-ea"/>
                <a:cs typeface="+mn-cs"/>
              </a:rPr>
              <a:t>Download contractually required reports</a:t>
            </a:r>
          </a:p>
          <a:p>
            <a:pPr marL="228600" lvl="0" indent="-228600">
              <a:buFont typeface="Arial" panose="020B0604020202020204" pitchFamily="34" charset="0"/>
              <a:buChar char="•"/>
            </a:pPr>
            <a:r>
              <a:rPr lang="en-US" sz="1200" kern="1200" dirty="0">
                <a:solidFill>
                  <a:schemeClr val="tx1"/>
                </a:solidFill>
                <a:effectLst/>
                <a:latin typeface="+mn-lt"/>
                <a:ea typeface="+mn-ea"/>
                <a:cs typeface="+mn-cs"/>
              </a:rPr>
              <a:t>Operation of Inventory Management program</a:t>
            </a:r>
          </a:p>
          <a:p>
            <a:pPr marL="228600" lvl="0" indent="-228600">
              <a:buFont typeface="Arial" panose="020B0604020202020204" pitchFamily="34" charset="0"/>
              <a:buChar char="•"/>
            </a:pPr>
            <a:r>
              <a:rPr lang="en-US" sz="1200" kern="1200" dirty="0">
                <a:solidFill>
                  <a:schemeClr val="tx1"/>
                </a:solidFill>
                <a:effectLst/>
                <a:latin typeface="+mn-lt"/>
                <a:ea typeface="+mn-ea"/>
                <a:cs typeface="+mn-cs"/>
              </a:rPr>
              <a:t>Any other commercially available training in use of the order entry devices and ancillary items</a:t>
            </a:r>
          </a:p>
          <a:p>
            <a:pPr marL="228600" lvl="0" indent="-228600">
              <a:buFont typeface="Arial" panose="020B0604020202020204" pitchFamily="34" charset="0"/>
              <a:buChar char="•"/>
            </a:pPr>
            <a:r>
              <a:rPr lang="en-US" sz="1200" kern="1200" dirty="0">
                <a:solidFill>
                  <a:schemeClr val="tx1"/>
                </a:solidFill>
                <a:effectLst/>
                <a:latin typeface="+mn-lt"/>
                <a:ea typeface="+mn-ea"/>
                <a:cs typeface="+mn-cs"/>
              </a:rPr>
              <a:t>How to use the reporting system</a:t>
            </a:r>
          </a:p>
          <a:p>
            <a:pPr>
              <a:defRPr/>
            </a:pPr>
            <a:endParaRPr lang="en-US" dirty="0"/>
          </a:p>
          <a:p>
            <a:pPr>
              <a:defRPr/>
            </a:pPr>
            <a:r>
              <a:rPr lang="en-US" b="1" u="sng" dirty="0"/>
              <a:t>ON-LINE REPORTS</a:t>
            </a:r>
          </a:p>
          <a:p>
            <a:pPr>
              <a:defRPr/>
            </a:pPr>
            <a:r>
              <a:rPr lang="en-US" dirty="0"/>
              <a:t>The following reports shall be available online, in real time, printable and downloadable as an export delimited file and Excel compatible format to the Chief of Pharmacy or designee:</a:t>
            </a:r>
          </a:p>
          <a:p>
            <a:pPr>
              <a:defRPr/>
            </a:pPr>
            <a:endParaRPr lang="en-US" dirty="0"/>
          </a:p>
          <a:p>
            <a:pPr>
              <a:buFont typeface="Arial" pitchFamily="34" charset="0"/>
              <a:buChar char="•"/>
              <a:defRPr/>
            </a:pPr>
            <a:r>
              <a:rPr lang="en-US" dirty="0"/>
              <a:t>Velocity Report I – Items listed in descending order by dollar spent</a:t>
            </a:r>
          </a:p>
          <a:p>
            <a:pPr>
              <a:buFont typeface="Arial" pitchFamily="34" charset="0"/>
              <a:buChar char="•"/>
              <a:defRPr/>
            </a:pPr>
            <a:r>
              <a:rPr lang="en-US" dirty="0"/>
              <a:t>Velocity Report II – Items listed alphabetically by generic description</a:t>
            </a:r>
          </a:p>
          <a:p>
            <a:pPr>
              <a:buFont typeface="Arial" pitchFamily="34" charset="0"/>
              <a:buChar char="•"/>
              <a:defRPr/>
            </a:pPr>
            <a:r>
              <a:rPr lang="en-US" dirty="0"/>
              <a:t>Usage Report – Items listed alphabetically by generic description</a:t>
            </a:r>
          </a:p>
          <a:p>
            <a:pPr>
              <a:buFont typeface="Arial" pitchFamily="34" charset="0"/>
              <a:buChar char="•"/>
              <a:defRPr/>
            </a:pPr>
            <a:r>
              <a:rPr lang="en-US" sz="1200" b="0" kern="1200" dirty="0">
                <a:solidFill>
                  <a:schemeClr val="tx1"/>
                </a:solidFill>
                <a:effectLst/>
                <a:latin typeface="+mn-lt"/>
                <a:ea typeface="+mn-ea"/>
                <a:cs typeface="+mn-cs"/>
              </a:rPr>
              <a:t>Contract Compliance Report, Items listed by generic class and alphabetically by generic description with generic class</a:t>
            </a:r>
          </a:p>
          <a:p>
            <a:pPr>
              <a:buFont typeface="Arial" pitchFamily="34" charset="0"/>
              <a:buChar char="•"/>
              <a:defRPr/>
            </a:pPr>
            <a:r>
              <a:rPr lang="en-US" sz="1200" kern="1200" dirty="0">
                <a:solidFill>
                  <a:schemeClr val="tx1"/>
                </a:solidFill>
                <a:effectLst/>
                <a:latin typeface="+mn-lt"/>
                <a:ea typeface="+mn-ea"/>
                <a:cs typeface="+mn-cs"/>
              </a:rPr>
              <a:t>Narcotic Report, Listing of Schedule II and Schedule III narcotic controlled substances sorted alphabetically by generic description</a:t>
            </a:r>
            <a:endParaRPr lang="en-US" dirty="0"/>
          </a:p>
          <a:p>
            <a:pPr>
              <a:buFont typeface="Arial" pitchFamily="34" charset="0"/>
              <a:buChar char="•"/>
              <a:defRPr/>
            </a:pPr>
            <a:r>
              <a:rPr lang="en-US" dirty="0"/>
              <a:t>Fill Rate Report, Daily</a:t>
            </a:r>
          </a:p>
          <a:p>
            <a:pPr>
              <a:buFont typeface="Arial" pitchFamily="34" charset="0"/>
              <a:buChar char="•"/>
              <a:defRPr/>
            </a:pPr>
            <a:r>
              <a:rPr lang="en-US" dirty="0"/>
              <a:t>Product Allocation Report</a:t>
            </a:r>
          </a:p>
          <a:p>
            <a:pPr>
              <a:defRPr/>
            </a:pPr>
            <a:endParaRPr lang="en-US" dirty="0"/>
          </a:p>
          <a:p>
            <a:pPr>
              <a:defRPr/>
            </a:pPr>
            <a:r>
              <a:rPr lang="en-US" b="1" u="sng" dirty="0"/>
              <a:t>CUSTOMER SERVICE INCLUDING SITE VISITS</a:t>
            </a:r>
          </a:p>
          <a:p>
            <a:pPr>
              <a:defRPr/>
            </a:pPr>
            <a:r>
              <a:rPr lang="en-US" dirty="0"/>
              <a:t>A designated VISN specific PPV representative shall make a monthly scheduled sales call (a physical visit) to all sites to discuss customer service satisfaction unless an alternate plan is agreed to by the POC.  Additional calls may be required to answer questions, solve billing and inventory problems, and view reports.  At each site visit the PPV representative will:</a:t>
            </a:r>
          </a:p>
          <a:p>
            <a:pPr>
              <a:defRPr/>
            </a:pPr>
            <a:endParaRPr lang="en-US" dirty="0"/>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Assess utility of hand-held/mobile ordering devices and web-based ordering system</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Review shelf labels and modify as necessary and requested by facilities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Review inventory support software for proper calculation of order turns and ordering quantities (for those government agencies utilizing inventory support software)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Review pertinent updates/improvements with ordering and reporting system</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Provide account overview (i.e. contract compliance, product utilization, etc.) and advise of improvement strategies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Provide education/field questions as requested or as deemed necessary</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Assists with any issues or concerns with regard to: ordering, deliveries, returns and account billing</a:t>
            </a:r>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2CC872-88EE-490F-8128-FA2DA432AC2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One final issue that has occurred in the past is to have an open market order that should have gone through an open market account being billed to the Fast Pay Account.  For example, a drop ship order phoned in to the vendor is charged to the Fast Pay Account.  When this order is called in it is incumbent upon the Ordering Officer to give the Net 30 Account number to the person taking the order.</a:t>
            </a:r>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DCA59D-7112-4F56-9880-0EEBD261796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Ordering Officers are generally the first to notice any issues with the PPV ordering system.  They are also already reporting many of these issues through e-mail and other means.  Explain that the checklist is a means to document these instances of any issues in order to monitor contract compliance.</a:t>
            </a:r>
          </a:p>
          <a:p>
            <a:endParaRPr lang="en-US" dirty="0"/>
          </a:p>
          <a:p>
            <a:r>
              <a:rPr lang="en-US" dirty="0"/>
              <a:t>Remember the checklist does not change anything as far as following up on issues with McKesson or the COR or contracting in a timely manner.  It is a method of standardizing and verifying monitoring of contract performance.</a:t>
            </a:r>
          </a:p>
          <a:p>
            <a:endParaRPr lang="en-US" dirty="0"/>
          </a:p>
          <a:p>
            <a:r>
              <a:rPr lang="en-US" dirty="0"/>
              <a:t>Sites can develop local methods to record, save and communicate checklist data in keeping with the size of the site and the logistics involved.  These reports will be used during the Quarterly Business Reviews</a:t>
            </a:r>
            <a:r>
              <a:rPr lang="en-US" baseline="0" dirty="0"/>
              <a:t> with McKesson.  </a:t>
            </a:r>
            <a:r>
              <a:rPr lang="en-US" dirty="0"/>
              <a:t>Issues that come</a:t>
            </a:r>
            <a:r>
              <a:rPr lang="en-US" baseline="0" dirty="0"/>
              <a:t> up should be resolved as quickly as possible.  </a:t>
            </a:r>
            <a:endParaRPr lang="en-US" dirty="0"/>
          </a:p>
          <a:p>
            <a:endParaRPr lang="en-US" dirty="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DDD2DF-7560-464D-9CA8-5C7DF67433F5}"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PPV Contract can be downloaded from this address:  http://www.va.gov/oal/business/nc/ppv.asp</a:t>
            </a:r>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DDD2DF-7560-464D-9CA8-5C7DF67433F5}"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10000"/>
          </a:bodyPr>
          <a:lstStyle/>
          <a:p>
            <a:pPr eaLnBrk="1" hangingPunct="1">
              <a:spcBef>
                <a:spcPct val="0"/>
              </a:spcBef>
              <a:buFontTx/>
              <a:buChar char="•"/>
            </a:pPr>
            <a:endParaRPr lang="en-US" dirty="0"/>
          </a:p>
          <a:p>
            <a:pPr eaLnBrk="1" hangingPunct="1">
              <a:spcBef>
                <a:spcPct val="0"/>
              </a:spcBef>
            </a:pPr>
            <a:r>
              <a:rPr lang="en-US" dirty="0"/>
              <a:t> A team of players are involved in monitoring contract performance in order to provide this assurance.  </a:t>
            </a:r>
          </a:p>
          <a:p>
            <a:pPr eaLnBrk="1" hangingPunct="1">
              <a:spcBef>
                <a:spcPct val="0"/>
              </a:spcBef>
            </a:pPr>
            <a:endParaRPr lang="en-US" dirty="0"/>
          </a:p>
          <a:p>
            <a:pPr lvl="1" eaLnBrk="1" hangingPunct="1">
              <a:spcBef>
                <a:spcPct val="0"/>
              </a:spcBef>
              <a:buFontTx/>
              <a:buChar char="•"/>
            </a:pPr>
            <a:r>
              <a:rPr lang="en-US" u="sng" dirty="0"/>
              <a:t>Contracting Officer (CO)</a:t>
            </a:r>
            <a:r>
              <a:rPr lang="en-US" dirty="0"/>
              <a:t>  -  The CO for this contract is located at the VA’s National Acquisition Center (NAC) in Hines, Illinois.  The CO serves as the national liaison between the PPV and all customers participating in this program.</a:t>
            </a:r>
          </a:p>
          <a:p>
            <a:pPr eaLnBrk="1" hangingPunct="1">
              <a:spcBef>
                <a:spcPct val="0"/>
              </a:spcBef>
              <a:buFontTx/>
              <a:buChar char="•"/>
            </a:pPr>
            <a:endParaRPr lang="en-US" u="sng" dirty="0"/>
          </a:p>
          <a:p>
            <a:pPr lvl="1" eaLnBrk="1" hangingPunct="1">
              <a:spcBef>
                <a:spcPct val="0"/>
              </a:spcBef>
              <a:buFontTx/>
              <a:buChar char="•"/>
            </a:pPr>
            <a:r>
              <a:rPr lang="en-US" u="sng" dirty="0"/>
              <a:t>An Administrative Contracting Officer (ACO</a:t>
            </a:r>
            <a:r>
              <a:rPr lang="en-US" dirty="0"/>
              <a:t>)  -  An ACO from each of 3 Service</a:t>
            </a:r>
            <a:r>
              <a:rPr lang="en-US" baseline="0" dirty="0"/>
              <a:t> Area Office (SAO)</a:t>
            </a:r>
            <a:r>
              <a:rPr lang="en-US" dirty="0"/>
              <a:t> across the country has been assigned to oversee monitoring of the administration of this contract on a regional level.  They need to communicate with the Contracting Officer on a regular basis.</a:t>
            </a:r>
          </a:p>
          <a:p>
            <a:pPr eaLnBrk="1" hangingPunct="1">
              <a:spcBef>
                <a:spcPct val="0"/>
              </a:spcBef>
              <a:buFontTx/>
              <a:buChar char="•"/>
            </a:pPr>
            <a:endParaRPr lang="en-US" dirty="0"/>
          </a:p>
          <a:p>
            <a:pPr lvl="1" eaLnBrk="1" hangingPunct="1">
              <a:spcBef>
                <a:spcPct val="0"/>
              </a:spcBef>
              <a:buFontTx/>
              <a:buChar char="•"/>
            </a:pPr>
            <a:r>
              <a:rPr lang="en-US" u="sng" dirty="0"/>
              <a:t>The Contracting Officer’s Representative (COR</a:t>
            </a:r>
            <a:r>
              <a:rPr lang="en-US" dirty="0"/>
              <a:t>) -  The COR acts as a liaison between Ordering Officers, the PPV and the ACO providing a quarterly report to the ACO and advising the ACO regarding technical problems affecting the contract.  The CORs are pharmacy personnel with knowledge of Pharmacy procurement operations.</a:t>
            </a:r>
          </a:p>
          <a:p>
            <a:pPr lvl="1" eaLnBrk="1" hangingPunct="1">
              <a:spcBef>
                <a:spcPct val="0"/>
              </a:spcBef>
              <a:buFontTx/>
              <a:buChar char="•"/>
            </a:pPr>
            <a:endParaRPr lang="en-US" dirty="0"/>
          </a:p>
          <a:p>
            <a:pPr lvl="1" eaLnBrk="1" hangingPunct="1">
              <a:spcBef>
                <a:spcPct val="0"/>
              </a:spcBef>
              <a:buFontTx/>
              <a:buChar char="•"/>
            </a:pPr>
            <a:r>
              <a:rPr lang="en-US" u="sng" dirty="0"/>
              <a:t>Ordering Officers (OO) </a:t>
            </a:r>
            <a:r>
              <a:rPr lang="en-US" dirty="0"/>
              <a:t>– For</a:t>
            </a:r>
            <a:r>
              <a:rPr lang="en-US" baseline="0" dirty="0"/>
              <a:t> the most part, t</a:t>
            </a:r>
            <a:r>
              <a:rPr lang="en-US" dirty="0"/>
              <a:t>he Ordering Officers are Pharmacy procurement technicians who have been delegated authority to procure items under the provisions of the PPV.  They are involved most directly and on a day-to-day basis.  In many cases they are the first to notice and report a lapse in the service expected from the contractor.</a:t>
            </a:r>
          </a:p>
          <a:p>
            <a:pPr lvl="1" eaLnBrk="1" hangingPunct="1">
              <a:spcBef>
                <a:spcPct val="0"/>
              </a:spcBef>
              <a:buFontTx/>
              <a:buChar char="•"/>
            </a:pPr>
            <a:endParaRPr lang="en-US" dirty="0"/>
          </a:p>
          <a:p>
            <a:pPr lvl="1" eaLnBrk="1" hangingPunct="1">
              <a:spcBef>
                <a:spcPct val="0"/>
              </a:spcBef>
              <a:buFontTx/>
              <a:buChar char="•"/>
            </a:pPr>
            <a:r>
              <a:rPr lang="en-US" u="sng" dirty="0"/>
              <a:t>Quarterly Meetings with McKesson</a:t>
            </a:r>
            <a:r>
              <a:rPr lang="en-US" dirty="0"/>
              <a:t> – On a Quarterly basis,</a:t>
            </a:r>
            <a:r>
              <a:rPr lang="en-US" baseline="0" dirty="0"/>
              <a:t> representatives from VA will meet with McKesson to review the PPV contract performance.</a:t>
            </a:r>
            <a:endParaRPr lang="en-US" dirty="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3F0F36-60EE-4D45-846F-574F3DA2426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a:t>As with ordering officer delegations, a letter outlining the scope, authority, limitations, and requirements of the delegation is issued to each COR.  Three of the main responsibilities are shown in this slide.  As you can see, there must be assurance that functions are properly performed both on the Contractor and Pharmacy side in order to fairly monitor contract compliance.</a:t>
            </a:r>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25A2A1D-BBF4-475E-BFEB-20CE5157B45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Some items in the delegation are more specific.  Methods for verifying that these processes are in place are not spelled out specifically in this training in order to allow flexibility in the design of a local audit process.</a:t>
            </a: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693724-13F2-4189-A438-A43E6C17F5F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a:t>A COR “checklist” was developed by a multi-disciplinary group to aid CORs in meeting the responsibilities described in their delegation.  The checklists will be used to submit information to their respective ACOs through a quarterly report.  It is important for Ordering Officers to be familiar with the Checklist, especially in terms of documenting reporting issues that should be included in the quarterly report.</a:t>
            </a:r>
          </a:p>
          <a:p>
            <a:pPr eaLnBrk="1" hangingPunct="1"/>
            <a:endParaRPr lang="en-US" dirty="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19961A-DF3C-4744-8CBB-2A453E68DC6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The objective of this training is to review the elements listed under each category so the intent of including them on the checklist is understood.  Some items are fairly straightforward  or self-explanatory.  Others require more discussion.  </a:t>
            </a: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B6418F-F555-433A-8F94-680A7F16D2A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marL="233309" indent="-233309">
              <a:buFontTx/>
              <a:buAutoNum type="arabicPeriod"/>
              <a:defRPr/>
            </a:pPr>
            <a:r>
              <a:rPr lang="en-US" dirty="0"/>
              <a:t>The first item on the checklist is self-explanatory.  The McKesson Connect ordering system including the Mobile Manager devices must be fully operational to</a:t>
            </a:r>
            <a:r>
              <a:rPr lang="en-US" baseline="0" dirty="0"/>
              <a:t> provide an</a:t>
            </a:r>
            <a:r>
              <a:rPr lang="en-US" dirty="0"/>
              <a:t> efficient ordering process. Ordering Officers should document and/or save any e-mails or calls made to the PPV customer service in order to provide the COR with data related to the number of instances or amount of time the system operation was less than optimal.</a:t>
            </a:r>
          </a:p>
          <a:p>
            <a:pPr marL="233309" indent="-233309">
              <a:buFont typeface="+mj-lt"/>
              <a:buAutoNum type="arabicPeriod"/>
              <a:defRPr/>
            </a:pPr>
            <a:endParaRPr lang="en-US" dirty="0"/>
          </a:p>
          <a:p>
            <a:pPr marL="233309" indent="-233309">
              <a:buFontTx/>
              <a:buAutoNum type="arabicPeriod"/>
              <a:defRPr/>
            </a:pPr>
            <a:r>
              <a:rPr lang="en-US" dirty="0"/>
              <a:t>Changes to the McKesson online process should prevent instances where an open market item appears on the ordering screen of a Fast Pay account.  If deviations from this are noted the Ordering Officer should document and inform the COR.</a:t>
            </a:r>
          </a:p>
          <a:p>
            <a:pPr marL="233309" indent="-233309">
              <a:buFontTx/>
              <a:buAutoNum type="arabicPeriod"/>
              <a:defRPr/>
            </a:pPr>
            <a:endParaRPr lang="en-US" dirty="0"/>
          </a:p>
          <a:p>
            <a:pPr marL="233309" indent="-233309">
              <a:buFontTx/>
              <a:buAutoNum type="arabicPeriod"/>
              <a:defRPr/>
            </a:pPr>
            <a:r>
              <a:rPr lang="en-US" dirty="0"/>
              <a:t>Does</a:t>
            </a:r>
            <a:r>
              <a:rPr lang="en-US" baseline="0" dirty="0"/>
              <a:t> the Ordering Officer have any issues to report</a:t>
            </a:r>
            <a:r>
              <a:rPr lang="en-US" dirty="0"/>
              <a:t> directly to the NAC?</a:t>
            </a:r>
          </a:p>
          <a:p>
            <a:pPr marL="233309" indent="-233309">
              <a:buFontTx/>
              <a:buAutoNum type="arabicPeriod"/>
              <a:defRPr/>
            </a:pPr>
            <a:endParaRPr lang="en-US" dirty="0"/>
          </a:p>
          <a:p>
            <a:pPr marL="233309" indent="-233309">
              <a:buFontTx/>
              <a:buAutoNum type="arabicPeriod"/>
              <a:defRPr/>
            </a:pPr>
            <a:endParaRPr lang="en-US" dirty="0"/>
          </a:p>
          <a:p>
            <a:pPr marL="233309" indent="-233309">
              <a:buFontTx/>
              <a:buAutoNum type="arabicPeriod"/>
              <a:defRPr/>
            </a:pPr>
            <a:endParaRPr lang="en-US" dirty="0"/>
          </a:p>
          <a:p>
            <a:pPr marL="233309" indent="-233309">
              <a:buFontTx/>
              <a:buAutoNum type="arabicPeriod"/>
              <a:defRPr/>
            </a:pPr>
            <a:endParaRPr lang="en-US" dirty="0"/>
          </a:p>
          <a:p>
            <a:pPr marL="233309" indent="-233309">
              <a:buFontTx/>
              <a:buAutoNum type="arabicPeriod"/>
              <a:defRPr/>
            </a:pPr>
            <a:endParaRPr lang="en-US" dirty="0"/>
          </a:p>
          <a:p>
            <a:pPr marL="233309" indent="-233309">
              <a:buFontTx/>
              <a:buAutoNum type="arabicPeriod"/>
              <a:defRPr/>
            </a:pPr>
            <a:endParaRPr lang="en-US" dirty="0"/>
          </a:p>
          <a:p>
            <a:pPr marL="233309" indent="-233309">
              <a:defRPr/>
            </a:pPr>
            <a:endParaRPr lang="en-US" dirty="0"/>
          </a:p>
          <a:p>
            <a:pPr marL="233309" indent="-233309">
              <a:defRPr/>
            </a:pPr>
            <a:r>
              <a:rPr lang="en-US" dirty="0"/>
              <a:t>  </a:t>
            </a:r>
          </a:p>
          <a:p>
            <a:pPr>
              <a:defRPr/>
            </a:pPr>
            <a:r>
              <a:rPr lang="en-US" dirty="0"/>
              <a:t> </a:t>
            </a:r>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38502A2-E983-480D-8A2C-A6044A770A5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marL="233309" indent="-233309">
              <a:buFontTx/>
              <a:buAutoNum type="arabicPeriod"/>
              <a:defRPr/>
            </a:pPr>
            <a:r>
              <a:rPr lang="en-US" dirty="0"/>
              <a:t>One addition to the Fast Pay catalog that is part of the new contract is the inclusion of WAC Based Priced Generics, which are labeled as WPGs in McKesson Connect.  WAC refers to the Wholesale Acquisition Cost.  The PPV is required to carry WPGs when provided with a description of the item and a usage rate by the PPV customer.  The ordering screen should display catalog items indicating which contract type they are.  The ordering hierarchy Ordering Officers should use is: National Contract items, Federal Supply Schedule Restricted Prices (could be TPR or BPA prices), Big 4, base FSS items, and then WPGs as the lowest priority in the ordering hierarchy.  National Contracts are first and will be the lowest price.  FSR and BG4 contracts are based on FSS.</a:t>
            </a:r>
            <a:r>
              <a:rPr lang="en-US" baseline="0" dirty="0"/>
              <a:t>  Generally these three categories can be lumped together and the least expensive one may be purchased.</a:t>
            </a:r>
            <a:r>
              <a:rPr lang="en-US" dirty="0"/>
              <a:t> </a:t>
            </a:r>
          </a:p>
          <a:p>
            <a:pPr marL="233309" indent="-233309">
              <a:buFontTx/>
              <a:buAutoNum type="arabicPeriod"/>
              <a:defRPr/>
            </a:pPr>
            <a:endParaRPr lang="en-US" dirty="0"/>
          </a:p>
          <a:p>
            <a:pPr marL="233309" indent="-233309">
              <a:buFontTx/>
              <a:buNone/>
              <a:defRPr/>
            </a:pPr>
            <a:r>
              <a:rPr lang="en-US" dirty="0"/>
              <a:t>	WPGs must be FDA approved with an NDC number, published WAC price and be TAA compliant.  Any discrepancies should be reported to the COR.</a:t>
            </a:r>
          </a:p>
          <a:p>
            <a:pPr marL="233309" indent="-233309">
              <a:buFontTx/>
              <a:buAutoNum type="arabicPeriod"/>
              <a:defRPr/>
            </a:pPr>
            <a:endParaRPr lang="en-US" dirty="0"/>
          </a:p>
          <a:p>
            <a:pPr marL="233309" indent="-233309">
              <a:defRPr/>
            </a:pPr>
            <a:endParaRPr lang="en-US" dirty="0"/>
          </a:p>
          <a:p>
            <a:pPr marL="233309" indent="-233309">
              <a:buFontTx/>
              <a:buAutoNum type="arabicPeriod"/>
              <a:defRPr/>
            </a:pPr>
            <a:endParaRPr lang="en-US" dirty="0"/>
          </a:p>
          <a:p>
            <a:pPr marL="233309" indent="-233309">
              <a:buFontTx/>
              <a:buAutoNum type="arabicPeriod"/>
              <a:defRPr/>
            </a:pPr>
            <a:endParaRPr lang="en-US" dirty="0"/>
          </a:p>
          <a:p>
            <a:pPr marL="233309" indent="-233309">
              <a:buFontTx/>
              <a:buAutoNum type="arabicPeriod"/>
              <a:defRPr/>
            </a:pPr>
            <a:endParaRPr lang="en-US" dirty="0"/>
          </a:p>
          <a:p>
            <a:pPr marL="233309" indent="-233309">
              <a:buFontTx/>
              <a:buAutoNum type="arabicPeriod"/>
              <a:defRPr/>
            </a:pPr>
            <a:endParaRPr lang="en-US" dirty="0"/>
          </a:p>
          <a:p>
            <a:pPr marL="233309" indent="-233309">
              <a:defRPr/>
            </a:pPr>
            <a:endParaRPr lang="en-US" dirty="0"/>
          </a:p>
          <a:p>
            <a:pPr marL="233309" indent="-233309">
              <a:defRPr/>
            </a:pPr>
            <a:r>
              <a:rPr lang="en-US" dirty="0"/>
              <a:t>  </a:t>
            </a:r>
          </a:p>
          <a:p>
            <a:pPr>
              <a:defRPr/>
            </a:pPr>
            <a:r>
              <a:rPr lang="en-US" dirty="0"/>
              <a:t> </a:t>
            </a:r>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38502A2-E983-480D-8A2C-A6044A770A5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p:txBody>
          <a:bodyPr wrap="square" numCol="1" anchor="t" anchorCtr="0" compatLnSpc="1">
            <a:prstTxWarp prst="textNoShape">
              <a:avLst/>
            </a:prstTxWarp>
            <a:normAutofit fontScale="92500" lnSpcReduction="10000"/>
          </a:bodyPr>
          <a:lstStyle/>
          <a:p>
            <a:pPr>
              <a:defRPr/>
            </a:pPr>
            <a:r>
              <a:rPr lang="en-US" dirty="0"/>
              <a:t>1. Per the contract: “</a:t>
            </a:r>
            <a:r>
              <a:rPr lang="en-US" sz="1200" kern="1200" dirty="0">
                <a:solidFill>
                  <a:schemeClr val="tx1"/>
                </a:solidFill>
                <a:effectLst/>
                <a:latin typeface="+mn-lt"/>
                <a:ea typeface="+mn-ea"/>
                <a:cs typeface="+mn-cs"/>
              </a:rPr>
              <a:t>The PPV shall load and make available all NAC authorized product additions in accordance with the terms and conditions of this solicitation and its resultant contract(s).  Product addition usage requirements shall be provided to the PPV by the accounts within 30 days of the effective date of the product addition.” </a:t>
            </a:r>
            <a:r>
              <a:rPr lang="en-US" dirty="0"/>
              <a:t>Issues involved with contracted drugs not being available to order through McKesson Connect should be reported by the OO to the COR.</a:t>
            </a:r>
          </a:p>
          <a:p>
            <a:pPr>
              <a:defRPr/>
            </a:pPr>
            <a:endParaRPr lang="en-US" dirty="0"/>
          </a:p>
          <a:p>
            <a:pPr marL="233309" marR="0" lvl="0" indent="-233309" algn="l" defTabSz="914400" rtl="0" eaLnBrk="0" fontAlgn="base" latinLnBrk="0" hangingPunct="0">
              <a:lnSpc>
                <a:spcPct val="100000"/>
              </a:lnSpc>
              <a:spcBef>
                <a:spcPct val="30000"/>
              </a:spcBef>
              <a:spcAft>
                <a:spcPct val="0"/>
              </a:spcAft>
              <a:buClrTx/>
              <a:buSzTx/>
              <a:buFontTx/>
              <a:buAutoNum type="arabicPeriod" startAt="2"/>
              <a:tabLst/>
              <a:defRPr/>
            </a:pPr>
            <a:r>
              <a:rPr lang="en-US" dirty="0"/>
              <a:t>Example of something</a:t>
            </a:r>
            <a:r>
              <a:rPr lang="en-US" baseline="0" dirty="0"/>
              <a:t> that could be reported.  </a:t>
            </a:r>
            <a:r>
              <a:rPr lang="en-US" dirty="0"/>
              <a:t>“</a:t>
            </a:r>
            <a:r>
              <a:rPr lang="en-US" sz="1200" i="0" kern="1200" dirty="0">
                <a:solidFill>
                  <a:schemeClr val="tx1"/>
                </a:solidFill>
                <a:effectLst/>
                <a:latin typeface="+mn-lt"/>
                <a:ea typeface="+mn-ea"/>
                <a:cs typeface="+mn-cs"/>
              </a:rPr>
              <a:t>The use of alternate distribution centers will be defined as requiring the PPV ship inventory from a designated secondary distribution center when it is available to fulfill a current order rather than cancelling. Each DC Servicing site will have a secondary DC identified which will be queried in the event of a stock outage at the Primary DC. If stock is available at the secondary DC, the particular line item will be fulfilled from the secondary DC without charge to the government or delay.</a:t>
            </a:r>
            <a:r>
              <a:rPr lang="en-US" dirty="0"/>
              <a:t>”  If Mckesson customer service is unable or unwilling to help in these situations, the OO should notify the COR for further investigation.  Issues such as this should be reported upstream.</a:t>
            </a:r>
          </a:p>
          <a:p>
            <a:pPr marL="233309" indent="-233309">
              <a:buFontTx/>
              <a:buAutoNum type="arabicPeriod" startAt="2"/>
              <a:defRPr/>
            </a:pPr>
            <a:endParaRPr lang="en-US" dirty="0"/>
          </a:p>
          <a:p>
            <a:pPr marL="233309" marR="0" lvl="0" indent="-233309" algn="l" defTabSz="914400" rtl="0" eaLnBrk="0" fontAlgn="base" latinLnBrk="0" hangingPunct="0">
              <a:lnSpc>
                <a:spcPct val="100000"/>
              </a:lnSpc>
              <a:spcBef>
                <a:spcPct val="30000"/>
              </a:spcBef>
              <a:spcAft>
                <a:spcPct val="0"/>
              </a:spcAft>
              <a:buClrTx/>
              <a:buSzTx/>
              <a:buFontTx/>
              <a:buAutoNum type="arabicPeriod" startAt="2"/>
              <a:tabLst/>
              <a:defRPr/>
            </a:pPr>
            <a:r>
              <a:rPr lang="en-US" dirty="0"/>
              <a:t>The new PPV contract specifically states “</a:t>
            </a:r>
            <a:r>
              <a:rPr lang="en-US" sz="1200" kern="1200" dirty="0">
                <a:solidFill>
                  <a:schemeClr val="tx1"/>
                </a:solidFill>
                <a:effectLst/>
                <a:latin typeface="+mn-lt"/>
                <a:ea typeface="+mn-ea"/>
                <a:cs typeface="+mn-cs"/>
              </a:rPr>
              <a:t>No open market items are to be delivered under this contract</a:t>
            </a:r>
            <a:r>
              <a:rPr lang="en-US" dirty="0"/>
              <a:t>.”  The COR should be notified of exceptions to this.</a:t>
            </a:r>
          </a:p>
          <a:p>
            <a:pPr marL="233309" indent="-233309">
              <a:buFontTx/>
              <a:buAutoNum type="arabicPeriod" startAt="2"/>
              <a:defRPr/>
            </a:pPr>
            <a:endParaRPr lang="en-US" dirty="0"/>
          </a:p>
          <a:p>
            <a:pPr marL="233309" indent="-233309">
              <a:buFontTx/>
              <a:buAutoNum type="arabicPeriod" startAt="2"/>
              <a:defRPr/>
            </a:pPr>
            <a:r>
              <a:rPr lang="en-US" dirty="0"/>
              <a:t>Once orders are submitted, the status should convert from “Submitted” to “Acknowledged” within 30 minutes.  At that time, the actual amount delivered and the actual charge should appear on the ordering screen.  The COR should be notified of exceptions to this.</a:t>
            </a:r>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C1E783-C28C-4404-B161-8CD7B1FFA06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a:t>Click to edit Master title style</a:t>
            </a:r>
          </a:p>
        </p:txBody>
      </p:sp>
      <p:sp>
        <p:nvSpPr>
          <p:cNvPr id="7" name="Date Placeholder 14"/>
          <p:cNvSpPr>
            <a:spLocks noGrp="1"/>
          </p:cNvSpPr>
          <p:nvPr>
            <p:ph type="dt" sz="half" idx="10"/>
          </p:nvPr>
        </p:nvSpPr>
        <p:spPr/>
        <p:txBody>
          <a:bodyPr/>
          <a:lstStyle>
            <a:lvl1pPr>
              <a:defRPr/>
            </a:lvl1pPr>
          </a:lstStyle>
          <a:p>
            <a:pPr>
              <a:defRPr/>
            </a:pPr>
            <a:fld id="{AF6DD7F8-496A-4DD4-B62A-66C5E537AB71}" type="datetimeFigureOut">
              <a:rPr lang="en-US"/>
              <a:pPr>
                <a:defRPr/>
              </a:pPr>
              <a:t>8/11/2020</a:t>
            </a:fld>
            <a:endParaRPr lang="en-US"/>
          </a:p>
        </p:txBody>
      </p:sp>
      <p:sp>
        <p:nvSpPr>
          <p:cNvPr id="8" name="Slide Number Placeholder 15"/>
          <p:cNvSpPr>
            <a:spLocks noGrp="1"/>
          </p:cNvSpPr>
          <p:nvPr>
            <p:ph type="sldNum" sz="quarter" idx="11"/>
          </p:nvPr>
        </p:nvSpPr>
        <p:spPr/>
        <p:txBody>
          <a:bodyPr/>
          <a:lstStyle>
            <a:lvl1pPr>
              <a:defRPr/>
            </a:lvl1pPr>
          </a:lstStyle>
          <a:p>
            <a:pPr>
              <a:defRPr/>
            </a:pPr>
            <a:fld id="{24E57D94-05E5-439F-B2AF-E82A54EC506B}"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30347C40-B7F5-41CC-90F7-2637C39B06B8}" type="datetimeFigureOut">
              <a:rPr lang="en-US"/>
              <a:pPr>
                <a:defRPr/>
              </a:pPr>
              <a:t>8/11/2020</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776F1AC9-8BEA-45C9-A233-8FD86A76C33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825F3715-D579-4B5B-B770-D583DE09742A}" type="datetimeFigureOut">
              <a:rPr lang="en-US"/>
              <a:pPr>
                <a:defRPr/>
              </a:pPr>
              <a:t>8/11/2020</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35222F6D-165F-42B1-A9F5-D9F353C59AC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itle 16"/>
          <p:cNvSpPr>
            <a:spLocks noGrp="1"/>
          </p:cNvSpPr>
          <p:nvPr>
            <p:ph type="title"/>
          </p:nvPr>
        </p:nvSpPr>
        <p:spPr/>
        <p:txBody>
          <a:bodyPr rtlCol="0"/>
          <a:lstStyle/>
          <a:p>
            <a:r>
              <a:rPr lang="en-US"/>
              <a:t>Click to edit Master title style</a:t>
            </a:r>
          </a:p>
        </p:txBody>
      </p:sp>
      <p:sp>
        <p:nvSpPr>
          <p:cNvPr id="4" name="Date Placeholder 23"/>
          <p:cNvSpPr>
            <a:spLocks noGrp="1"/>
          </p:cNvSpPr>
          <p:nvPr>
            <p:ph type="dt" sz="half" idx="10"/>
          </p:nvPr>
        </p:nvSpPr>
        <p:spPr/>
        <p:txBody>
          <a:bodyPr/>
          <a:lstStyle>
            <a:lvl1pPr>
              <a:defRPr/>
            </a:lvl1pPr>
          </a:lstStyle>
          <a:p>
            <a:pPr>
              <a:defRPr/>
            </a:pPr>
            <a:fld id="{1B44821B-0348-4FDA-BC49-EA19E532F88C}" type="datetimeFigureOut">
              <a:rPr lang="en-US"/>
              <a:pPr>
                <a:defRPr/>
              </a:pPr>
              <a:t>8/11/2020</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094D1EE1-49D0-4196-8959-14ED6AE9CFE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a:t>Click to edit Master title style</a:t>
            </a:r>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C1560DB-036A-4C49-9A11-52B7AA0CC319}" type="datetimeFigureOut">
              <a:rPr lang="en-US"/>
              <a:pPr>
                <a:defRPr/>
              </a:pPr>
              <a:t>8/11/2020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3C6A3EB-82A8-4348-89E4-17A2E336767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a:defRPr/>
            </a:pPr>
            <a:fld id="{CD90548A-82FA-4B5B-A122-2101FB7FE312}" type="datetimeFigureOut">
              <a:rPr lang="en-US"/>
              <a:pPr>
                <a:defRPr/>
              </a:pPr>
              <a:t>8/11/2020</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E7812AF2-6962-44E3-8CAD-CE7BB790740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Content Placeholder 33"/>
          <p:cNvSpPr>
            <a:spLocks noGrp="1"/>
          </p:cNvSpPr>
          <p:nvPr>
            <p:ph sz="quarter" idx="4"/>
          </p:nvPr>
        </p:nvSpPr>
        <p:spPr>
          <a:xfrm>
            <a:off x="4649788"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457200" y="155448"/>
            <a:ext cx="8229600" cy="1143000"/>
          </a:xfrm>
        </p:spPr>
        <p:txBody>
          <a:bodyPr/>
          <a:lstStyle>
            <a:lvl1pPr>
              <a:defRPr/>
            </a:lvl1pPr>
          </a:lstStyle>
          <a:p>
            <a:r>
              <a:rPr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CB91C296-C095-44F2-BA5D-549E6A5A024F}"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fld id="{60DBFD7C-C3FC-4C26-8ED7-DB830235A446}" type="datetimeFigureOut">
              <a:rPr lang="en-US"/>
              <a:pPr>
                <a:defRPr/>
              </a:pPr>
              <a:t>8/11/2020</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a:defRPr/>
            </a:pPr>
            <a:fld id="{147D2B09-986F-4664-829D-7661EFCFF1AF}" type="datetimeFigureOut">
              <a:rPr lang="en-US"/>
              <a:pPr>
                <a:defRPr/>
              </a:pPr>
              <a:t>8/11/2020</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824089DE-3466-4767-9966-9E81A8E1387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7B97E550-9763-42F5-8232-537B2695775B}" type="datetimeFigureOut">
              <a:rPr lang="en-US"/>
              <a:pPr>
                <a:defRPr/>
              </a:pPr>
              <a:t>8/11/2020</a:t>
            </a:fld>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42B91DE3-C2B2-4FC7-AA34-12B7FFBE358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5" name="Date Placeholder 23"/>
          <p:cNvSpPr>
            <a:spLocks noGrp="1"/>
          </p:cNvSpPr>
          <p:nvPr>
            <p:ph type="dt" sz="half" idx="10"/>
          </p:nvPr>
        </p:nvSpPr>
        <p:spPr/>
        <p:txBody>
          <a:bodyPr/>
          <a:lstStyle>
            <a:lvl1pPr>
              <a:defRPr/>
            </a:lvl1pPr>
          </a:lstStyle>
          <a:p>
            <a:pPr>
              <a:defRPr/>
            </a:pPr>
            <a:fld id="{1F0CAC31-EAC3-471B-806E-13EA5D2BE8B7}" type="datetimeFigureOut">
              <a:rPr lang="en-US"/>
              <a:pPr>
                <a:defRPr/>
              </a:pPr>
              <a:t>8/11/2020</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3B01E867-3C09-4209-944F-00220A0EE3E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a:t>Click icon to add picture</a:t>
            </a:r>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a:t>Click to edit Master text styles</a:t>
            </a:r>
          </a:p>
        </p:txBody>
      </p:sp>
      <p:sp>
        <p:nvSpPr>
          <p:cNvPr id="5" name="Date Placeholder 23"/>
          <p:cNvSpPr>
            <a:spLocks noGrp="1"/>
          </p:cNvSpPr>
          <p:nvPr>
            <p:ph type="dt" sz="half" idx="10"/>
          </p:nvPr>
        </p:nvSpPr>
        <p:spPr/>
        <p:txBody>
          <a:bodyPr/>
          <a:lstStyle>
            <a:lvl1pPr>
              <a:defRPr/>
            </a:lvl1pPr>
          </a:lstStyle>
          <a:p>
            <a:pPr>
              <a:defRPr/>
            </a:pPr>
            <a:fld id="{5ACDB526-EAE6-4A1C-850D-127024F68A58}" type="datetimeFigureOut">
              <a:rPr lang="en-US"/>
              <a:pPr>
                <a:defRPr/>
              </a:pPr>
              <a:t>8/11/2020</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B5FE0085-7C61-48B3-8D2A-29CDAE76AB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latinLnBrk="0" hangingPunct="1">
              <a:defRPr kumimoji="0" sz="1200">
                <a:solidFill>
                  <a:schemeClr val="tx2"/>
                </a:solidFill>
              </a:defRPr>
            </a:lvl1pPr>
          </a:lstStyle>
          <a:p>
            <a:pPr>
              <a:defRPr/>
            </a:pPr>
            <a:fld id="{1786BB27-FDA9-4DCC-9DBB-8940AC6BC7A6}" type="datetimeFigureOut">
              <a:rPr lang="en-US"/>
              <a:pPr>
                <a:defRPr/>
              </a:pPr>
              <a:t>8/11/2020</a:t>
            </a:fld>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D9A0DCB1-B06D-4BBE-BF45-91E0A5EB9A57}"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a:t>Click to edit Master title style</a:t>
            </a:r>
          </a:p>
        </p:txBody>
      </p:sp>
    </p:spTree>
  </p:cSld>
  <p:clrMap bg1="dk1" tx1="lt1" bg2="dk2" tx2="lt2" accent1="accent1" accent2="accent2" accent3="accent3" accent4="accent4" accent5="accent5" accent6="accent6" hlink="hlink" folHlink="folHlink"/>
  <p:sldLayoutIdLst>
    <p:sldLayoutId id="2147484103" r:id="rId1"/>
    <p:sldLayoutId id="2147484095" r:id="rId2"/>
    <p:sldLayoutId id="2147484104" r:id="rId3"/>
    <p:sldLayoutId id="2147484096" r:id="rId4"/>
    <p:sldLayoutId id="2147484105" r:id="rId5"/>
    <p:sldLayoutId id="2147484097" r:id="rId6"/>
    <p:sldLayoutId id="2147484098" r:id="rId7"/>
    <p:sldLayoutId id="2147484099" r:id="rId8"/>
    <p:sldLayoutId id="2147484100" r:id="rId9"/>
    <p:sldLayoutId id="2147484101" r:id="rId10"/>
    <p:sldLayoutId id="2147484102" r:id="rId11"/>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C183D7F6-B498-43B3-948B-1728B52AA6E4}">
                <adec:decorative xmlns:adec="http://schemas.microsoft.com/office/drawing/2017/decorative" val="0"/>
              </a:ext>
            </a:extLst>
          </p:cNvPr>
          <p:cNvSpPr>
            <a:spLocks noGrp="1"/>
          </p:cNvSpPr>
          <p:nvPr>
            <p:ph type="ctrTitle"/>
          </p:nvPr>
        </p:nvSpPr>
        <p:spPr>
          <a:xfrm>
            <a:off x="838200" y="838200"/>
            <a:ext cx="7772400" cy="147002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pPr eaLnBrk="1" fontAlgn="auto" hangingPunct="1">
              <a:spcAft>
                <a:spcPts val="0"/>
              </a:spcAft>
              <a:defRPr/>
            </a:pPr>
            <a:r>
              <a:rPr b="1" i="1" dirty="0">
                <a:solidFill>
                  <a:srgbClr val="7030A0"/>
                </a:solidFill>
              </a:rPr>
              <a:t>Pharmaceutical Prime Vendor Contract</a:t>
            </a:r>
          </a:p>
        </p:txBody>
      </p:sp>
      <p:sp>
        <p:nvSpPr>
          <p:cNvPr id="2051" name="Subtitle 2">
            <a:extLst>
              <a:ext uri="{C183D7F6-B498-43B3-948B-1728B52AA6E4}">
                <adec:decorative xmlns:adec="http://schemas.microsoft.com/office/drawing/2017/decorative" val="0"/>
              </a:ext>
            </a:extLst>
          </p:cNvPr>
          <p:cNvSpPr>
            <a:spLocks noGrp="1"/>
          </p:cNvSpPr>
          <p:nvPr>
            <p:ph type="subTitle" idx="1"/>
          </p:nvPr>
        </p:nvSpPr>
        <p:spPr>
          <a:xfrm>
            <a:off x="1371600" y="2514600"/>
            <a:ext cx="6400800" cy="838200"/>
          </a:xfrm>
        </p:spPr>
        <p:txBody>
          <a:bodyPr/>
          <a:lstStyle/>
          <a:p>
            <a:pPr eaLnBrk="1" fontAlgn="auto" hangingPunct="1">
              <a:spcAft>
                <a:spcPts val="0"/>
              </a:spcAft>
              <a:buFont typeface="Wingdings 2"/>
              <a:buNone/>
              <a:defRPr/>
            </a:pPr>
            <a:r>
              <a:rPr lang="en-US" sz="3200" dirty="0"/>
              <a:t>Monitoring Performance</a:t>
            </a:r>
          </a:p>
        </p:txBody>
      </p:sp>
      <p:pic>
        <p:nvPicPr>
          <p:cNvPr id="5125" name="Picture 5" descr="pen">
            <a:extLst>
              <a:ext uri="{C183D7F6-B498-43B3-948B-1728B52AA6E4}">
                <adec:decorative xmlns:adec="http://schemas.microsoft.com/office/drawing/2017/decorative" val="0"/>
              </a:ext>
            </a:extLst>
          </p:cNvPr>
          <p:cNvPicPr>
            <a:picLocks noChangeAspect="1" noChangeArrowheads="1"/>
          </p:cNvPicPr>
          <p:nvPr/>
        </p:nvPicPr>
        <p:blipFill>
          <a:blip r:embed="rId3" cstate="print"/>
          <a:srcRect/>
          <a:stretch>
            <a:fillRect/>
          </a:stretch>
        </p:blipFill>
        <p:spPr bwMode="auto">
          <a:xfrm>
            <a:off x="2819400" y="3276600"/>
            <a:ext cx="3962400" cy="2971800"/>
          </a:xfrm>
          <a:prstGeom prst="rect">
            <a:avLst/>
          </a:prstGeom>
          <a:noFill/>
          <a:scene3d>
            <a:camera prst="perspectiveContrastingRightFacing"/>
            <a:lightRig rig="threePt" dir="t"/>
          </a:scene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57200" y="152400"/>
            <a:ext cx="8229600" cy="762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eaLnBrk="1" fontAlgn="auto" hangingPunct="1">
              <a:spcAft>
                <a:spcPts val="0"/>
              </a:spcAft>
              <a:defRPr/>
            </a:pPr>
            <a:r>
              <a:rPr b="1" i="1" dirty="0">
                <a:solidFill>
                  <a:srgbClr val="7030A0"/>
                </a:solidFill>
              </a:rPr>
              <a:t>RECEIVING</a:t>
            </a:r>
          </a:p>
        </p:txBody>
      </p:sp>
      <p:sp>
        <p:nvSpPr>
          <p:cNvPr id="13314" name="Content Placeholder 1"/>
          <p:cNvSpPr>
            <a:spLocks noGrp="1"/>
          </p:cNvSpPr>
          <p:nvPr>
            <p:ph idx="1"/>
          </p:nvPr>
        </p:nvSpPr>
        <p:spPr>
          <a:xfrm>
            <a:off x="304800" y="990600"/>
            <a:ext cx="8610600" cy="5867400"/>
          </a:xfrm>
        </p:spPr>
        <p:txBody>
          <a:bodyPr/>
          <a:lstStyle/>
          <a:p>
            <a:pPr eaLnBrk="1" hangingPunct="1"/>
            <a:r>
              <a:rPr lang="en-US" dirty="0">
                <a:solidFill>
                  <a:schemeClr val="tx2"/>
                </a:solidFill>
              </a:rPr>
              <a:t>Were deliveries made timely?</a:t>
            </a:r>
          </a:p>
          <a:p>
            <a:pPr eaLnBrk="1" hangingPunct="1"/>
            <a:endParaRPr lang="en-US" dirty="0">
              <a:solidFill>
                <a:schemeClr val="tx2"/>
              </a:solidFill>
            </a:endParaRPr>
          </a:p>
          <a:p>
            <a:pPr eaLnBrk="1" hangingPunct="1"/>
            <a:r>
              <a:rPr lang="en-US" dirty="0">
                <a:solidFill>
                  <a:schemeClr val="tx2"/>
                </a:solidFill>
              </a:rPr>
              <a:t>Are emergency deliveries made within 12 hours (24 hrs if outside continental U.S.)?</a:t>
            </a:r>
          </a:p>
          <a:p>
            <a:pPr eaLnBrk="1" hangingPunct="1"/>
            <a:endParaRPr lang="en-US" dirty="0">
              <a:solidFill>
                <a:schemeClr val="tx2"/>
              </a:solidFill>
            </a:endParaRPr>
          </a:p>
          <a:p>
            <a:pPr eaLnBrk="1" hangingPunct="1"/>
            <a:r>
              <a:rPr lang="en-US" dirty="0">
                <a:solidFill>
                  <a:schemeClr val="tx2"/>
                </a:solidFill>
              </a:rPr>
              <a:t>Do delivered products have a minimum expiration date of 6 months?</a:t>
            </a:r>
          </a:p>
          <a:p>
            <a:pPr eaLnBrk="1" hangingPunct="1"/>
            <a:endParaRPr lang="en-US" dirty="0">
              <a:solidFill>
                <a:schemeClr val="tx2"/>
              </a:solidFill>
            </a:endParaRPr>
          </a:p>
          <a:p>
            <a:pPr eaLnBrk="1" hangingPunct="1"/>
            <a:r>
              <a:rPr lang="en-US" dirty="0">
                <a:solidFill>
                  <a:schemeClr val="tx2"/>
                </a:solidFill>
              </a:rPr>
              <a:t>Were all received products TAA compliant unless exempted by National Contract?</a:t>
            </a:r>
          </a:p>
          <a:p>
            <a:pPr eaLnBrk="1" hangingPunct="1"/>
            <a:endParaRPr lang="en-US" dirty="0">
              <a:solidFill>
                <a:schemeClr val="tx2"/>
              </a:solidFill>
            </a:endParaRPr>
          </a:p>
          <a:p>
            <a:pPr eaLnBrk="1" hangingPunct="1"/>
            <a:r>
              <a:rPr lang="en-US" dirty="0">
                <a:solidFill>
                  <a:schemeClr val="tx2"/>
                </a:solidFill>
              </a:rPr>
              <a:t>Were there any unresolved shorts, overages and/or </a:t>
            </a:r>
            <a:r>
              <a:rPr lang="en-US" dirty="0" err="1">
                <a:solidFill>
                  <a:schemeClr val="tx2"/>
                </a:solidFill>
              </a:rPr>
              <a:t>mis</a:t>
            </a:r>
            <a:r>
              <a:rPr lang="en-US" dirty="0">
                <a:solidFill>
                  <a:schemeClr val="tx2"/>
                </a:solidFill>
              </a:rPr>
              <a:t>-picks?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57200" y="152400"/>
            <a:ext cx="8229600" cy="8382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eaLnBrk="1" fontAlgn="auto" hangingPunct="1">
              <a:spcAft>
                <a:spcPts val="0"/>
              </a:spcAft>
              <a:defRPr/>
            </a:pPr>
            <a:r>
              <a:rPr b="1" i="1" dirty="0">
                <a:solidFill>
                  <a:srgbClr val="7030A0"/>
                </a:solidFill>
              </a:rPr>
              <a:t>RECEIVING</a:t>
            </a:r>
            <a:r>
              <a:rPr lang="en-US" b="1" i="1" dirty="0">
                <a:solidFill>
                  <a:srgbClr val="7030A0"/>
                </a:solidFill>
              </a:rPr>
              <a:t> </a:t>
            </a:r>
            <a:endParaRPr b="1" i="1" dirty="0">
              <a:solidFill>
                <a:srgbClr val="7030A0"/>
              </a:solidFill>
            </a:endParaRPr>
          </a:p>
        </p:txBody>
      </p:sp>
      <p:sp>
        <p:nvSpPr>
          <p:cNvPr id="2" name="Content Placeholder 1"/>
          <p:cNvSpPr>
            <a:spLocks noGrp="1"/>
          </p:cNvSpPr>
          <p:nvPr>
            <p:ph idx="1"/>
          </p:nvPr>
        </p:nvSpPr>
        <p:spPr>
          <a:xfrm>
            <a:off x="228600" y="1143000"/>
            <a:ext cx="8458200" cy="5486400"/>
          </a:xfrm>
        </p:spPr>
        <p:txBody>
          <a:bodyPr/>
          <a:lstStyle/>
          <a:p>
            <a:pPr eaLnBrk="1" hangingPunct="1">
              <a:buFont typeface="Wingdings 2" pitchFamily="18" charset="2"/>
              <a:buNone/>
              <a:defRPr/>
            </a:pPr>
            <a:r>
              <a:rPr lang="en-US" sz="3200" dirty="0"/>
              <a:t>   </a:t>
            </a:r>
            <a:r>
              <a:rPr lang="en-US" sz="2800" dirty="0">
                <a:solidFill>
                  <a:schemeClr val="tx2"/>
                </a:solidFill>
              </a:rPr>
              <a:t>Is there a process in place that ensures that 100% of the invoiced products  were received, reconciled and checked in per local procedures that include: </a:t>
            </a:r>
          </a:p>
          <a:p>
            <a:pPr eaLnBrk="1" hangingPunct="1">
              <a:buFont typeface="Wingdings 2" pitchFamily="18" charset="2"/>
              <a:buNone/>
              <a:defRPr/>
            </a:pPr>
            <a:endParaRPr lang="en-US" sz="2800" dirty="0">
              <a:solidFill>
                <a:schemeClr val="tx2"/>
              </a:solidFill>
            </a:endParaRPr>
          </a:p>
          <a:p>
            <a:pPr marL="514350" indent="-514350" eaLnBrk="1" hangingPunct="1">
              <a:buFont typeface="Wingdings" pitchFamily="2" charset="2"/>
              <a:buChar char="ü"/>
              <a:defRPr/>
            </a:pPr>
            <a:r>
              <a:rPr lang="en-US" sz="2800" dirty="0">
                <a:solidFill>
                  <a:schemeClr val="tx2"/>
                </a:solidFill>
              </a:rPr>
              <a:t>separation of duties?</a:t>
            </a:r>
          </a:p>
          <a:p>
            <a:pPr marL="514350" indent="-514350" eaLnBrk="1" hangingPunct="1">
              <a:buFont typeface="Wingdings 2" pitchFamily="18" charset="2"/>
              <a:buNone/>
              <a:defRPr/>
            </a:pPr>
            <a:r>
              <a:rPr lang="en-US" sz="2800" dirty="0">
                <a:solidFill>
                  <a:schemeClr val="tx2"/>
                </a:solidFill>
              </a:rPr>
              <a:t> </a:t>
            </a:r>
          </a:p>
          <a:p>
            <a:pPr marL="514350" indent="-514350" eaLnBrk="1" hangingPunct="1">
              <a:buFont typeface="Wingdings" pitchFamily="2" charset="2"/>
              <a:buChar char="ü"/>
              <a:defRPr/>
            </a:pPr>
            <a:r>
              <a:rPr lang="en-US" sz="2800" dirty="0">
                <a:solidFill>
                  <a:schemeClr val="tx2"/>
                </a:solidFill>
              </a:rPr>
              <a:t>circling or checking each item to indicate receipt?</a:t>
            </a:r>
          </a:p>
          <a:p>
            <a:pPr marL="514350" indent="-514350" eaLnBrk="1" hangingPunct="1">
              <a:buFont typeface="Wingdings 2" pitchFamily="18" charset="2"/>
              <a:buNone/>
              <a:defRPr/>
            </a:pPr>
            <a:endParaRPr lang="en-US" sz="2800" dirty="0">
              <a:solidFill>
                <a:schemeClr val="tx2"/>
              </a:solidFill>
            </a:endParaRPr>
          </a:p>
          <a:p>
            <a:pPr marL="514350" indent="-514350" eaLnBrk="1" hangingPunct="1">
              <a:buFont typeface="Wingdings" pitchFamily="2" charset="2"/>
              <a:buChar char="ü"/>
              <a:defRPr/>
            </a:pPr>
            <a:r>
              <a:rPr lang="en-US" sz="2800" dirty="0">
                <a:solidFill>
                  <a:schemeClr val="tx2"/>
                </a:solidFill>
              </a:rPr>
              <a:t>The invoice is signed and dated by the person checking in the order?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519830" y="457200"/>
            <a:ext cx="8229600" cy="1219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6350" cap="rnd">
            <a:noFill/>
          </a:ln>
        </p:spPr>
        <p:txBody>
          <a:bodyPr anchor="b">
            <a:normAutofit/>
          </a:bodyPr>
          <a:lstStyle/>
          <a:p>
            <a:pPr fontAlgn="auto">
              <a:spcAft>
                <a:spcPts val="0"/>
              </a:spcAft>
              <a:defRPr/>
            </a:pPr>
            <a:r>
              <a:rPr lang="en-US" sz="4200" b="1" i="1" spc="-100" dirty="0">
                <a:ln w="3200">
                  <a:solidFill>
                    <a:schemeClr val="bg2">
                      <a:shade val="75000"/>
                      <a:alpha val="25000"/>
                    </a:schemeClr>
                  </a:solidFill>
                  <a:prstDash val="solid"/>
                  <a:round/>
                </a:ln>
                <a:solidFill>
                  <a:srgbClr val="7030A0"/>
                </a:solidFill>
                <a:effectLst>
                  <a:innerShdw blurRad="50800" dist="25400" dir="13500000">
                    <a:prstClr val="black">
                      <a:alpha val="70000"/>
                    </a:prstClr>
                  </a:innerShdw>
                </a:effectLst>
                <a:latin typeface="+mj-lt"/>
                <a:ea typeface="+mj-ea"/>
                <a:cs typeface="+mj-cs"/>
              </a:rPr>
              <a:t>PRICING</a:t>
            </a:r>
          </a:p>
        </p:txBody>
      </p:sp>
      <p:sp>
        <p:nvSpPr>
          <p:cNvPr id="3" name="Title 2"/>
          <p:cNvSpPr>
            <a:spLocks noGrp="1"/>
          </p:cNvSpPr>
          <p:nvPr>
            <p:ph type="title"/>
          </p:nvPr>
        </p:nvSpPr>
        <p:spPr/>
        <p:txBody>
          <a:bodyPr/>
          <a:lstStyle/>
          <a:p>
            <a:pPr eaLnBrk="1" hangingPunct="1">
              <a:defRPr/>
            </a:pPr>
            <a:r>
              <a:rPr lang="en-US" dirty="0"/>
              <a:t>.</a:t>
            </a:r>
            <a:endParaRPr dirty="0"/>
          </a:p>
        </p:txBody>
      </p:sp>
      <p:sp>
        <p:nvSpPr>
          <p:cNvPr id="15362" name="Content Placeholder 1"/>
          <p:cNvSpPr>
            <a:spLocks noGrp="1"/>
          </p:cNvSpPr>
          <p:nvPr>
            <p:ph idx="1"/>
          </p:nvPr>
        </p:nvSpPr>
        <p:spPr>
          <a:xfrm>
            <a:off x="457200" y="1524000"/>
            <a:ext cx="8229600" cy="4648200"/>
          </a:xfrm>
        </p:spPr>
        <p:txBody>
          <a:bodyPr/>
          <a:lstStyle/>
          <a:p>
            <a:pPr eaLnBrk="1" hangingPunct="1">
              <a:buFont typeface="Wingdings 2" pitchFamily="18" charset="2"/>
              <a:buNone/>
            </a:pPr>
            <a:endParaRPr lang="en-US" dirty="0"/>
          </a:p>
          <a:p>
            <a:pPr eaLnBrk="1" hangingPunct="1"/>
            <a:r>
              <a:rPr lang="en-US" sz="3200" dirty="0">
                <a:solidFill>
                  <a:schemeClr val="tx2"/>
                </a:solidFill>
              </a:rPr>
              <a:t>Is there a process in place for checking prices against the confirmation </a:t>
            </a:r>
            <a:r>
              <a:rPr lang="en-US" sz="3200" dirty="0" err="1">
                <a:solidFill>
                  <a:schemeClr val="tx2"/>
                </a:solidFill>
              </a:rPr>
              <a:t>printback</a:t>
            </a:r>
            <a:r>
              <a:rPr lang="en-US" sz="3200" dirty="0">
                <a:solidFill>
                  <a:schemeClr val="tx2"/>
                </a:solidFill>
              </a:rPr>
              <a:t> (acknowledge order) report for all invoices?</a:t>
            </a:r>
          </a:p>
          <a:p>
            <a:pPr eaLnBrk="1" hangingPunct="1">
              <a:buFont typeface="Wingdings 2" pitchFamily="18" charset="2"/>
              <a:buNone/>
            </a:pPr>
            <a:endParaRPr lang="en-US" sz="3200" dirty="0">
              <a:solidFill>
                <a:schemeClr val="tx2"/>
              </a:solidFill>
            </a:endParaRPr>
          </a:p>
          <a:p>
            <a:pPr eaLnBrk="1" hangingPunct="1"/>
            <a:r>
              <a:rPr lang="en-US" sz="3200" dirty="0">
                <a:solidFill>
                  <a:schemeClr val="tx2"/>
                </a:solidFill>
              </a:rPr>
              <a:t>Were there any reported cases where the credits and </a:t>
            </a:r>
            <a:r>
              <a:rPr lang="en-US" sz="3200" dirty="0" err="1">
                <a:solidFill>
                  <a:schemeClr val="tx2"/>
                </a:solidFill>
              </a:rPr>
              <a:t>rebills</a:t>
            </a:r>
            <a:r>
              <a:rPr lang="en-US" sz="3200" dirty="0">
                <a:solidFill>
                  <a:schemeClr val="tx2"/>
                </a:solidFill>
              </a:rPr>
              <a:t> were not referenced to the original P.O.?</a:t>
            </a:r>
          </a:p>
          <a:p>
            <a:pPr eaLnBrk="1" hangingPunct="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eaLnBrk="1" fontAlgn="auto" hangingPunct="1">
              <a:spcAft>
                <a:spcPts val="0"/>
              </a:spcAft>
              <a:defRPr/>
            </a:pPr>
            <a:r>
              <a:rPr b="1" i="1" dirty="0">
                <a:solidFill>
                  <a:srgbClr val="7030A0"/>
                </a:solidFill>
              </a:rPr>
              <a:t>OTHER CONSIDERATIONS</a:t>
            </a:r>
          </a:p>
        </p:txBody>
      </p:sp>
      <p:sp>
        <p:nvSpPr>
          <p:cNvPr id="16386" name="Content Placeholder 1"/>
          <p:cNvSpPr>
            <a:spLocks noGrp="1"/>
          </p:cNvSpPr>
          <p:nvPr>
            <p:ph idx="1"/>
          </p:nvPr>
        </p:nvSpPr>
        <p:spPr>
          <a:xfrm>
            <a:off x="457200" y="1752600"/>
            <a:ext cx="8229600" cy="4648200"/>
          </a:xfrm>
        </p:spPr>
        <p:txBody>
          <a:bodyPr/>
          <a:lstStyle/>
          <a:p>
            <a:pPr eaLnBrk="1" hangingPunct="1">
              <a:buFont typeface="Wingdings 2" pitchFamily="18" charset="2"/>
              <a:buNone/>
            </a:pPr>
            <a:r>
              <a:rPr lang="en-US" dirty="0"/>
              <a:t>   </a:t>
            </a:r>
            <a:r>
              <a:rPr lang="en-US" sz="3200" dirty="0">
                <a:solidFill>
                  <a:schemeClr val="tx2"/>
                </a:solidFill>
              </a:rPr>
              <a:t>Were the following items provided by the PPV in accordance with contract requirements:</a:t>
            </a:r>
          </a:p>
          <a:p>
            <a:pPr eaLnBrk="1" hangingPunct="1">
              <a:buFont typeface="Wingdings 2" pitchFamily="18" charset="2"/>
              <a:buNone/>
            </a:pPr>
            <a:endParaRPr lang="en-US" dirty="0">
              <a:solidFill>
                <a:schemeClr val="tx2"/>
              </a:solidFill>
            </a:endParaRPr>
          </a:p>
          <a:p>
            <a:pPr eaLnBrk="1" hangingPunct="1">
              <a:buFont typeface="Wingdings" pitchFamily="2" charset="2"/>
              <a:buChar char="v"/>
            </a:pPr>
            <a:r>
              <a:rPr lang="en-US" sz="2800" dirty="0">
                <a:solidFill>
                  <a:schemeClr val="tx2"/>
                </a:solidFill>
              </a:rPr>
              <a:t>TRAINING</a:t>
            </a:r>
          </a:p>
          <a:p>
            <a:pPr eaLnBrk="1" hangingPunct="1">
              <a:buFont typeface="Wingdings" pitchFamily="2" charset="2"/>
              <a:buChar char="v"/>
            </a:pPr>
            <a:endParaRPr lang="en-US" sz="2800" dirty="0">
              <a:solidFill>
                <a:schemeClr val="tx2"/>
              </a:solidFill>
            </a:endParaRPr>
          </a:p>
          <a:p>
            <a:pPr eaLnBrk="1" hangingPunct="1">
              <a:buFont typeface="Wingdings" pitchFamily="2" charset="2"/>
              <a:buChar char="v"/>
            </a:pPr>
            <a:r>
              <a:rPr lang="en-US" sz="2800" dirty="0">
                <a:solidFill>
                  <a:schemeClr val="tx2"/>
                </a:solidFill>
              </a:rPr>
              <a:t>ON-LINE REPORTS</a:t>
            </a:r>
          </a:p>
          <a:p>
            <a:pPr eaLnBrk="1" hangingPunct="1">
              <a:buFont typeface="Wingdings" pitchFamily="2" charset="2"/>
              <a:buChar char="v"/>
            </a:pPr>
            <a:endParaRPr lang="en-US" sz="2800" dirty="0">
              <a:solidFill>
                <a:schemeClr val="tx2"/>
              </a:solidFill>
            </a:endParaRPr>
          </a:p>
          <a:p>
            <a:pPr eaLnBrk="1" hangingPunct="1">
              <a:buFont typeface="Wingdings" pitchFamily="2" charset="2"/>
              <a:buChar char="v"/>
            </a:pPr>
            <a:r>
              <a:rPr lang="en-US" sz="2800" dirty="0">
                <a:solidFill>
                  <a:schemeClr val="tx2"/>
                </a:solidFill>
              </a:rPr>
              <a:t>CUSTOMER SERVICE INCLUDING SITE VISITS</a:t>
            </a:r>
          </a:p>
          <a:p>
            <a:pPr eaLnBrk="1" hangingPunct="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defRPr/>
            </a:pPr>
            <a:r>
              <a:rPr b="1" i="1" dirty="0">
                <a:solidFill>
                  <a:srgbClr val="7030A0"/>
                </a:solidFill>
              </a:rPr>
              <a:t>OTHER CONSIDERATIONS</a:t>
            </a:r>
            <a:r>
              <a:rPr lang="en-US" b="1" i="1" dirty="0">
                <a:solidFill>
                  <a:srgbClr val="7030A0"/>
                </a:solidFill>
              </a:rPr>
              <a:t> </a:t>
            </a:r>
            <a:endParaRPr dirty="0"/>
          </a:p>
        </p:txBody>
      </p:sp>
      <p:sp>
        <p:nvSpPr>
          <p:cNvPr id="17410" name="Content Placeholder 1"/>
          <p:cNvSpPr>
            <a:spLocks noGrp="1"/>
          </p:cNvSpPr>
          <p:nvPr>
            <p:ph idx="1"/>
          </p:nvPr>
        </p:nvSpPr>
        <p:spPr>
          <a:xfrm>
            <a:off x="457200" y="1524000"/>
            <a:ext cx="8229600" cy="4800600"/>
          </a:xfrm>
        </p:spPr>
        <p:txBody>
          <a:bodyPr/>
          <a:lstStyle/>
          <a:p>
            <a:r>
              <a:rPr lang="en-US" sz="3600" dirty="0">
                <a:solidFill>
                  <a:schemeClr val="tx2"/>
                </a:solidFill>
              </a:rPr>
              <a:t>Were any problems encountered where McKesson incorrectly billed the Fast Pay account for items ordered and delivered that should have been charged to another account (i.e. Net 30, Credit Card, Purchased via PO by network contracting staff)?</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609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pPr>
              <a:defRPr/>
            </a:pPr>
            <a:r>
              <a:rPr dirty="0">
                <a:solidFill>
                  <a:srgbClr val="7030A0"/>
                </a:solidFill>
              </a:rPr>
              <a:t>What’s Next ?</a:t>
            </a:r>
          </a:p>
        </p:txBody>
      </p:sp>
      <p:sp>
        <p:nvSpPr>
          <p:cNvPr id="2" name="Content Placeholder 1"/>
          <p:cNvSpPr>
            <a:spLocks noGrp="1"/>
          </p:cNvSpPr>
          <p:nvPr>
            <p:ph idx="1"/>
          </p:nvPr>
        </p:nvSpPr>
        <p:spPr>
          <a:xfrm>
            <a:off x="457200" y="914400"/>
            <a:ext cx="8229600" cy="5486400"/>
          </a:xfrm>
        </p:spPr>
        <p:txBody>
          <a:bodyPr/>
          <a:lstStyle/>
          <a:p>
            <a:pPr marL="514350" indent="-514350">
              <a:buFont typeface="+mj-lt"/>
              <a:buAutoNum type="arabicPeriod"/>
              <a:defRPr/>
            </a:pPr>
            <a:r>
              <a:rPr lang="en-US" sz="2800" dirty="0">
                <a:solidFill>
                  <a:schemeClr val="tx2"/>
                </a:solidFill>
              </a:rPr>
              <a:t>CORs should discuss the checklist with their Ordering Officers before the end of September so they are aware of their requirements.  </a:t>
            </a:r>
          </a:p>
          <a:p>
            <a:pPr marL="514350" indent="-514350">
              <a:buFont typeface="+mj-lt"/>
              <a:buAutoNum type="arabicPeriod"/>
              <a:defRPr/>
            </a:pPr>
            <a:r>
              <a:rPr lang="en-US" sz="2800" dirty="0">
                <a:solidFill>
                  <a:schemeClr val="tx2"/>
                </a:solidFill>
              </a:rPr>
              <a:t>Ordering Officers  begin  documenting issues for the checklist on October 1</a:t>
            </a:r>
            <a:r>
              <a:rPr lang="en-US" sz="2800" baseline="30000" dirty="0">
                <a:solidFill>
                  <a:schemeClr val="tx2"/>
                </a:solidFill>
              </a:rPr>
              <a:t>st</a:t>
            </a:r>
            <a:r>
              <a:rPr lang="en-US" sz="2800" dirty="0">
                <a:solidFill>
                  <a:schemeClr val="tx2"/>
                </a:solidFill>
              </a:rPr>
              <a:t>, 2020, and submit their information to their CORs on a regular basis determined locally.</a:t>
            </a:r>
          </a:p>
          <a:p>
            <a:pPr marL="514350" indent="-514350">
              <a:buFont typeface="+mj-lt"/>
              <a:buAutoNum type="arabicPeriod"/>
              <a:defRPr/>
            </a:pPr>
            <a:r>
              <a:rPr lang="en-US" sz="2800" dirty="0">
                <a:solidFill>
                  <a:schemeClr val="tx2"/>
                </a:solidFill>
              </a:rPr>
              <a:t>The first checklists need to be completed by October 31 for process review.</a:t>
            </a:r>
          </a:p>
          <a:p>
            <a:pPr marL="514350" indent="-514350">
              <a:buFont typeface="+mj-lt"/>
              <a:buAutoNum type="arabicPeriod"/>
              <a:defRPr/>
            </a:pPr>
            <a:r>
              <a:rPr lang="en-US" sz="2800" dirty="0">
                <a:solidFill>
                  <a:schemeClr val="tx2"/>
                </a:solidFill>
              </a:rPr>
              <a:t>In future quarters, the CORs will compile the checklist to be sent to their respective ACOs at the end of each quarter. </a:t>
            </a:r>
          </a:p>
          <a:p>
            <a:pPr>
              <a:buFont typeface="Wingdings 2" pitchFamily="18" charset="2"/>
              <a:buNone/>
              <a:defRPr/>
            </a:pPr>
            <a:endParaRPr lang="en-US" dirty="0"/>
          </a:p>
          <a:p>
            <a:pPr>
              <a:buFont typeface="Wingdings 2" pitchFamily="18" charset="2"/>
              <a:buNone/>
              <a:defRPr/>
            </a:pPr>
            <a:r>
              <a:rPr lang="en-US" dirty="0"/>
              <a:t>	</a:t>
            </a:r>
          </a:p>
          <a:p>
            <a:pPr>
              <a:buFont typeface="Wingdings 2" pitchFamily="18" charset="2"/>
              <a:buNone/>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609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pPr>
              <a:defRPr/>
            </a:pPr>
            <a:r>
              <a:rPr lang="en-US" dirty="0">
                <a:solidFill>
                  <a:srgbClr val="7030A0"/>
                </a:solidFill>
              </a:rPr>
              <a:t>COR FOLDER</a:t>
            </a:r>
            <a:endParaRPr dirty="0">
              <a:solidFill>
                <a:srgbClr val="7030A0"/>
              </a:solidFill>
            </a:endParaRPr>
          </a:p>
        </p:txBody>
      </p:sp>
      <p:sp>
        <p:nvSpPr>
          <p:cNvPr id="2" name="Content Placeholder 1"/>
          <p:cNvSpPr>
            <a:spLocks noGrp="1"/>
          </p:cNvSpPr>
          <p:nvPr>
            <p:ph idx="1"/>
          </p:nvPr>
        </p:nvSpPr>
        <p:spPr>
          <a:xfrm>
            <a:off x="457200" y="914400"/>
            <a:ext cx="8229600" cy="5486400"/>
          </a:xfrm>
        </p:spPr>
        <p:txBody>
          <a:bodyPr/>
          <a:lstStyle/>
          <a:p>
            <a:pPr marL="514350" indent="-514350">
              <a:buFont typeface="Wingdings 2" pitchFamily="18" charset="2"/>
              <a:buNone/>
              <a:defRPr/>
            </a:pPr>
            <a:r>
              <a:rPr lang="en-US" dirty="0">
                <a:solidFill>
                  <a:schemeClr val="tx2"/>
                </a:solidFill>
              </a:rPr>
              <a:t>Recommended COR Folder should include at a</a:t>
            </a:r>
          </a:p>
          <a:p>
            <a:pPr marL="514350" indent="-514350">
              <a:buFont typeface="Wingdings 2" pitchFamily="18" charset="2"/>
              <a:buNone/>
              <a:defRPr/>
            </a:pPr>
            <a:r>
              <a:rPr lang="en-US" dirty="0">
                <a:solidFill>
                  <a:schemeClr val="tx2"/>
                </a:solidFill>
              </a:rPr>
              <a:t>minimum:</a:t>
            </a:r>
          </a:p>
          <a:p>
            <a:pPr marL="514350" indent="-514350">
              <a:buNone/>
              <a:defRPr/>
            </a:pPr>
            <a:r>
              <a:rPr lang="en-US" dirty="0">
                <a:solidFill>
                  <a:schemeClr val="tx2"/>
                </a:solidFill>
              </a:rPr>
              <a:t>	</a:t>
            </a:r>
          </a:p>
          <a:p>
            <a:pPr marL="514350" indent="-514350">
              <a:buFont typeface="Courier New" pitchFamily="49" charset="0"/>
              <a:buChar char="o"/>
              <a:defRPr/>
            </a:pPr>
            <a:r>
              <a:rPr lang="en-US" dirty="0">
                <a:solidFill>
                  <a:schemeClr val="tx2"/>
                </a:solidFill>
              </a:rPr>
              <a:t>Copy of the COR appointment letter </a:t>
            </a:r>
          </a:p>
          <a:p>
            <a:pPr marL="514350" indent="-514350">
              <a:buFont typeface="Courier New" pitchFamily="49" charset="0"/>
              <a:buChar char="o"/>
              <a:defRPr/>
            </a:pPr>
            <a:r>
              <a:rPr lang="en-US" dirty="0">
                <a:solidFill>
                  <a:schemeClr val="tx2"/>
                </a:solidFill>
              </a:rPr>
              <a:t>Copy of the PPV contract</a:t>
            </a:r>
          </a:p>
          <a:p>
            <a:pPr marL="514350" indent="-514350">
              <a:buFont typeface="Courier New" pitchFamily="49" charset="0"/>
              <a:buChar char="o"/>
              <a:defRPr/>
            </a:pPr>
            <a:r>
              <a:rPr lang="en-US" dirty="0">
                <a:solidFill>
                  <a:schemeClr val="tx2"/>
                </a:solidFill>
              </a:rPr>
              <a:t>Copy of the COR checklist</a:t>
            </a:r>
          </a:p>
          <a:p>
            <a:pPr marL="514350" indent="-514350">
              <a:buFont typeface="Courier New" pitchFamily="49" charset="0"/>
              <a:buChar char="o"/>
              <a:defRPr/>
            </a:pPr>
            <a:r>
              <a:rPr lang="en-US" dirty="0">
                <a:solidFill>
                  <a:schemeClr val="tx2"/>
                </a:solidFill>
              </a:rPr>
              <a:t>List of covered facilities  and ordering officers </a:t>
            </a:r>
          </a:p>
          <a:p>
            <a:pPr marL="514350" indent="-514350">
              <a:buFont typeface="Courier New" pitchFamily="49" charset="0"/>
              <a:buChar char="o"/>
              <a:defRPr/>
            </a:pPr>
            <a:r>
              <a:rPr lang="en-US" dirty="0">
                <a:solidFill>
                  <a:schemeClr val="tx2"/>
                </a:solidFill>
              </a:rPr>
              <a:t>List of issues and resolution</a:t>
            </a:r>
          </a:p>
          <a:p>
            <a:pPr marL="514350" indent="-514350">
              <a:buFont typeface="Courier New" pitchFamily="49" charset="0"/>
              <a:buChar char="o"/>
              <a:defRPr/>
            </a:pPr>
            <a:r>
              <a:rPr lang="en-US" dirty="0">
                <a:solidFill>
                  <a:schemeClr val="tx2"/>
                </a:solidFill>
              </a:rPr>
              <a:t>Copies of correspondence to  ACOs, McKesson, NAC </a:t>
            </a:r>
          </a:p>
          <a:p>
            <a:pPr marL="514350" indent="-514350">
              <a:buFont typeface="Courier New" pitchFamily="49" charset="0"/>
              <a:buChar char="o"/>
              <a:defRPr/>
            </a:pPr>
            <a:endParaRPr lang="en-US" dirty="0">
              <a:solidFill>
                <a:schemeClr val="tx2"/>
              </a:solidFill>
            </a:endParaRPr>
          </a:p>
          <a:p>
            <a:pPr marL="514350" indent="-514350">
              <a:buFont typeface="Courier New" pitchFamily="49" charset="0"/>
              <a:buChar char="o"/>
              <a:defRPr/>
            </a:pPr>
            <a:endParaRPr lang="en-US" dirty="0">
              <a:solidFill>
                <a:schemeClr val="tx2"/>
              </a:solidFill>
            </a:endParaRPr>
          </a:p>
          <a:p>
            <a:pPr marL="514350" indent="-514350">
              <a:buFont typeface="Courier New" pitchFamily="49" charset="0"/>
              <a:buChar char="o"/>
              <a:defRPr/>
            </a:pPr>
            <a:endParaRPr lang="en-US" dirty="0">
              <a:solidFill>
                <a:schemeClr val="tx2"/>
              </a:solidFill>
            </a:endParaRPr>
          </a:p>
          <a:p>
            <a:pPr>
              <a:buFont typeface="Wingdings 2" pitchFamily="18" charset="2"/>
              <a:buNone/>
              <a:defRPr/>
            </a:pPr>
            <a:endParaRPr lang="en-US" dirty="0"/>
          </a:p>
          <a:p>
            <a:pPr>
              <a:buFont typeface="Wingdings 2" pitchFamily="18" charset="2"/>
              <a:buNone/>
              <a:defRPr/>
            </a:pPr>
            <a:r>
              <a:rPr lang="en-US" dirty="0"/>
              <a:t>	</a:t>
            </a:r>
          </a:p>
          <a:p>
            <a:pPr>
              <a:buFont typeface="Wingdings 2" pitchFamily="18" charset="2"/>
              <a:buNone/>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C183D7F6-B498-43B3-948B-1728B52AA6E4}">
                <adec:decorative xmlns:adec="http://schemas.microsoft.com/office/drawing/2017/decorative" val="0"/>
              </a:ext>
            </a:extLst>
          </p:cNvPr>
          <p:cNvSpPr>
            <a:spLocks noGrp="1"/>
          </p:cNvSpPr>
          <p:nvPr>
            <p:ph type="ctrTitle"/>
          </p:nvPr>
        </p:nvSpPr>
        <p:spPr>
          <a:xfrm>
            <a:off x="685800" y="152400"/>
            <a:ext cx="8077200" cy="1371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rtlCol="0">
            <a:normAutofit fontScale="90000"/>
          </a:bodyPr>
          <a:lstStyle/>
          <a:p>
            <a:pPr eaLnBrk="1" fontAlgn="auto" hangingPunct="1">
              <a:spcAft>
                <a:spcPts val="0"/>
              </a:spcAft>
              <a:defRPr/>
            </a:pPr>
            <a:r>
              <a:rPr b="1" i="1" dirty="0">
                <a:solidFill>
                  <a:srgbClr val="7030A0"/>
                </a:solidFill>
              </a:rPr>
              <a:t>Team Monitoring PPV Contract Performance</a:t>
            </a:r>
          </a:p>
        </p:txBody>
      </p:sp>
      <p:sp useBgFill="1">
        <p:nvSpPr>
          <p:cNvPr id="3075" name="Subtitle 2">
            <a:extLst>
              <a:ext uri="{C183D7F6-B498-43B3-948B-1728B52AA6E4}">
                <adec:decorative xmlns:adec="http://schemas.microsoft.com/office/drawing/2017/decorative" val="0"/>
              </a:ext>
            </a:extLst>
          </p:cNvPr>
          <p:cNvSpPr>
            <a:spLocks noGrp="1"/>
          </p:cNvSpPr>
          <p:nvPr>
            <p:ph type="subTitle" idx="1"/>
          </p:nvPr>
        </p:nvSpPr>
        <p:spPr>
          <a:xfrm>
            <a:off x="304800" y="2057400"/>
            <a:ext cx="8305800" cy="4191000"/>
          </a:xfrm>
        </p:spPr>
        <p:txBody>
          <a:bodyPr/>
          <a:lstStyle/>
          <a:p>
            <a:pPr eaLnBrk="1" fontAlgn="auto" hangingPunct="1">
              <a:spcAft>
                <a:spcPts val="0"/>
              </a:spcAft>
              <a:buFont typeface="Wingdings 2"/>
              <a:buNone/>
              <a:defRPr/>
            </a:pPr>
            <a:r>
              <a:rPr lang="en-US" sz="3200" dirty="0"/>
              <a:t>Contracting Officer (CO)</a:t>
            </a:r>
          </a:p>
          <a:p>
            <a:pPr eaLnBrk="1" fontAlgn="auto" hangingPunct="1">
              <a:spcAft>
                <a:spcPts val="0"/>
              </a:spcAft>
              <a:buFont typeface="Wingdings 2"/>
              <a:buNone/>
              <a:defRPr/>
            </a:pPr>
            <a:r>
              <a:rPr lang="en-US" sz="3200" dirty="0"/>
              <a:t>↕</a:t>
            </a:r>
          </a:p>
          <a:p>
            <a:pPr eaLnBrk="1" fontAlgn="auto" hangingPunct="1">
              <a:spcAft>
                <a:spcPts val="0"/>
              </a:spcAft>
              <a:buFont typeface="Wingdings 2"/>
              <a:buNone/>
              <a:defRPr/>
            </a:pPr>
            <a:r>
              <a:rPr lang="en-US" sz="3200" dirty="0"/>
              <a:t>Administrative Contracting Officer (ACO)</a:t>
            </a:r>
          </a:p>
          <a:p>
            <a:pPr eaLnBrk="1" fontAlgn="auto" hangingPunct="1">
              <a:spcAft>
                <a:spcPts val="0"/>
              </a:spcAft>
              <a:buFont typeface="Wingdings 2"/>
              <a:buNone/>
              <a:defRPr/>
            </a:pPr>
            <a:r>
              <a:rPr lang="en-US" sz="3200" dirty="0"/>
              <a:t>↕</a:t>
            </a:r>
          </a:p>
          <a:p>
            <a:pPr eaLnBrk="1" fontAlgn="auto" hangingPunct="1">
              <a:spcAft>
                <a:spcPts val="0"/>
              </a:spcAft>
              <a:buFont typeface="Wingdings 2"/>
              <a:buNone/>
              <a:defRPr/>
            </a:pPr>
            <a:r>
              <a:rPr lang="en-US" sz="3200" dirty="0"/>
              <a:t>Contracting Officer’s Representative (COR)</a:t>
            </a:r>
          </a:p>
          <a:p>
            <a:pPr eaLnBrk="1" fontAlgn="auto" hangingPunct="1">
              <a:spcAft>
                <a:spcPts val="0"/>
              </a:spcAft>
              <a:buFont typeface="Wingdings 2"/>
              <a:buNone/>
              <a:defRPr/>
            </a:pPr>
            <a:r>
              <a:rPr lang="en-US" sz="3200" dirty="0"/>
              <a:t>↕                                   </a:t>
            </a:r>
          </a:p>
          <a:p>
            <a:pPr eaLnBrk="1" fontAlgn="auto" hangingPunct="1">
              <a:spcAft>
                <a:spcPts val="0"/>
              </a:spcAft>
              <a:buFont typeface="Wingdings 2"/>
              <a:buNone/>
              <a:defRPr/>
            </a:pPr>
            <a:r>
              <a:rPr lang="en-US" sz="3200" dirty="0"/>
              <a:t>Ordering Officer (OO)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C183D7F6-B498-43B3-948B-1728B52AA6E4}">
                <adec:decorative xmlns:adec="http://schemas.microsoft.com/office/drawing/2017/decorative" val="0"/>
              </a:ext>
            </a:extLst>
          </p:cNvPr>
          <p:cNvSpPr>
            <a:spLocks noGrp="1"/>
          </p:cNvSpPr>
          <p:nvPr>
            <p:ph type="title"/>
          </p:nvPr>
        </p:nvSpPr>
        <p:spPr>
          <a:xfrm>
            <a:off x="457200" y="274638"/>
            <a:ext cx="8229600" cy="715962"/>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pPr eaLnBrk="1" fontAlgn="auto" hangingPunct="1">
              <a:spcAft>
                <a:spcPts val="0"/>
              </a:spcAft>
              <a:defRPr/>
            </a:pPr>
            <a:r>
              <a:rPr b="1" i="1" dirty="0">
                <a:solidFill>
                  <a:srgbClr val="7030A0"/>
                </a:solidFill>
              </a:rPr>
              <a:t>COR Delegation Letter</a:t>
            </a:r>
          </a:p>
        </p:txBody>
      </p:sp>
      <p:sp>
        <p:nvSpPr>
          <p:cNvPr id="4099" name="Content Placeholder 2">
            <a:extLst>
              <a:ext uri="{C183D7F6-B498-43B3-948B-1728B52AA6E4}">
                <adec:decorative xmlns:adec="http://schemas.microsoft.com/office/drawing/2017/decorative" val="0"/>
              </a:ext>
            </a:extLst>
          </p:cNvPr>
          <p:cNvSpPr>
            <a:spLocks noGrp="1"/>
          </p:cNvSpPr>
          <p:nvPr>
            <p:ph idx="1"/>
          </p:nvPr>
        </p:nvSpPr>
        <p:spPr>
          <a:xfrm>
            <a:off x="457200" y="1600200"/>
            <a:ext cx="8229600" cy="4830763"/>
          </a:xfrm>
        </p:spPr>
        <p:txBody>
          <a:bodyPr>
            <a:normAutofit lnSpcReduction="10000"/>
          </a:bodyPr>
          <a:lstStyle/>
          <a:p>
            <a:pPr marL="274320" indent="-274320" eaLnBrk="1" fontAlgn="auto" hangingPunct="1">
              <a:spcAft>
                <a:spcPts val="0"/>
              </a:spcAft>
              <a:buFont typeface="Wingdings 2"/>
              <a:buChar char=""/>
              <a:defRPr/>
            </a:pPr>
            <a:r>
              <a:rPr lang="en-US" sz="3200" dirty="0">
                <a:solidFill>
                  <a:schemeClr val="tx2"/>
                </a:solidFill>
              </a:rPr>
              <a:t>Monitoring the PPV contractor’s performance to ensure that issues with quality and timeliness are documented and reported.</a:t>
            </a:r>
          </a:p>
          <a:p>
            <a:pPr marL="274320" indent="-274320" eaLnBrk="1" fontAlgn="auto" hangingPunct="1">
              <a:spcAft>
                <a:spcPts val="0"/>
              </a:spcAft>
              <a:buFont typeface="Wingdings 2"/>
              <a:buChar char=""/>
              <a:defRPr/>
            </a:pPr>
            <a:endParaRPr lang="en-US" sz="3200" dirty="0">
              <a:solidFill>
                <a:schemeClr val="tx2"/>
              </a:solidFill>
            </a:endParaRPr>
          </a:p>
          <a:p>
            <a:pPr marL="274320" indent="-274320" eaLnBrk="1" fontAlgn="auto" hangingPunct="1">
              <a:spcAft>
                <a:spcPts val="0"/>
              </a:spcAft>
              <a:buFont typeface="Wingdings 2"/>
              <a:buChar char=""/>
              <a:defRPr/>
            </a:pPr>
            <a:r>
              <a:rPr lang="en-US" sz="3200" dirty="0">
                <a:solidFill>
                  <a:schemeClr val="tx2"/>
                </a:solidFill>
              </a:rPr>
              <a:t>Reporting any inconsistencies found in orders that are not in accordance with contract requirements.</a:t>
            </a:r>
          </a:p>
          <a:p>
            <a:pPr marL="274320" indent="-274320" eaLnBrk="1" fontAlgn="auto" hangingPunct="1">
              <a:spcAft>
                <a:spcPts val="0"/>
              </a:spcAft>
              <a:buFont typeface="Arial" charset="0"/>
              <a:buNone/>
              <a:defRPr/>
            </a:pPr>
            <a:endParaRPr lang="en-US" sz="3200" dirty="0">
              <a:solidFill>
                <a:schemeClr val="tx2"/>
              </a:solidFill>
            </a:endParaRPr>
          </a:p>
          <a:p>
            <a:pPr marL="274320" indent="-274320" eaLnBrk="1" fontAlgn="auto" hangingPunct="1">
              <a:spcAft>
                <a:spcPts val="0"/>
              </a:spcAft>
              <a:buFont typeface="Wingdings 2"/>
              <a:buChar char=""/>
              <a:defRPr/>
            </a:pPr>
            <a:r>
              <a:rPr lang="en-US" sz="3200" dirty="0">
                <a:solidFill>
                  <a:schemeClr val="tx2"/>
                </a:solidFill>
              </a:rPr>
              <a:t>Ensuring 100% check-in of delivered goods.</a:t>
            </a:r>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2"/>
              <a:buChar cha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eaLnBrk="1" fontAlgn="auto" hangingPunct="1">
              <a:spcAft>
                <a:spcPts val="0"/>
              </a:spcAft>
              <a:defRPr/>
            </a:pPr>
            <a:r>
              <a:rPr b="1" i="1" dirty="0">
                <a:solidFill>
                  <a:srgbClr val="7030A0"/>
                </a:solidFill>
              </a:rPr>
              <a:t>COR Delegation Letter</a:t>
            </a:r>
            <a:r>
              <a:rPr lang="en-US" b="1" i="1" dirty="0">
                <a:solidFill>
                  <a:srgbClr val="7030A0"/>
                </a:solidFill>
              </a:rPr>
              <a:t> </a:t>
            </a:r>
            <a:endParaRPr b="1" i="1" dirty="0">
              <a:solidFill>
                <a:srgbClr val="7030A0"/>
              </a:solidFill>
            </a:endParaRPr>
          </a:p>
        </p:txBody>
      </p:sp>
      <p:sp>
        <p:nvSpPr>
          <p:cNvPr id="8194" name="Content Placeholder 2"/>
          <p:cNvSpPr>
            <a:spLocks noGrp="1"/>
          </p:cNvSpPr>
          <p:nvPr>
            <p:ph idx="1"/>
          </p:nvPr>
        </p:nvSpPr>
        <p:spPr>
          <a:xfrm>
            <a:off x="457200" y="1981200"/>
            <a:ext cx="8229600" cy="4572000"/>
          </a:xfrm>
        </p:spPr>
        <p:txBody>
          <a:bodyPr/>
          <a:lstStyle/>
          <a:p>
            <a:pPr eaLnBrk="1" hangingPunct="1"/>
            <a:r>
              <a:rPr lang="en-US" sz="3200" dirty="0">
                <a:solidFill>
                  <a:schemeClr val="tx2"/>
                </a:solidFill>
              </a:rPr>
              <a:t>Ensuring that a process is in place for reconciling the B09 report with the invoice and 1358</a:t>
            </a:r>
          </a:p>
          <a:p>
            <a:pPr eaLnBrk="1" hangingPunct="1"/>
            <a:endParaRPr lang="en-US" sz="3200" dirty="0">
              <a:solidFill>
                <a:schemeClr val="tx2"/>
              </a:solidFill>
            </a:endParaRPr>
          </a:p>
          <a:p>
            <a:pPr eaLnBrk="1" hangingPunct="1"/>
            <a:r>
              <a:rPr lang="en-US" sz="3200" dirty="0">
                <a:solidFill>
                  <a:schemeClr val="tx2"/>
                </a:solidFill>
              </a:rPr>
              <a:t>Ensuring that a process exists for verifying invoice prices versus confirmation </a:t>
            </a:r>
            <a:r>
              <a:rPr lang="en-US" sz="3200" dirty="0" err="1">
                <a:solidFill>
                  <a:schemeClr val="tx2"/>
                </a:solidFill>
              </a:rPr>
              <a:t>printback</a:t>
            </a:r>
            <a:r>
              <a:rPr lang="en-US" sz="3200" dirty="0">
                <a:solidFill>
                  <a:schemeClr val="tx2"/>
                </a:solidFill>
              </a:rPr>
              <a:t> (acknowledge order) prices for all invoices.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C183D7F6-B498-43B3-948B-1728B52AA6E4}">
                <adec:decorative xmlns:adec="http://schemas.microsoft.com/office/drawing/2017/decorative" val="0"/>
              </a:ext>
            </a:extLst>
          </p:cNvPr>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eaLnBrk="1" fontAlgn="auto" hangingPunct="1">
              <a:spcAft>
                <a:spcPts val="0"/>
              </a:spcAft>
              <a:defRPr/>
            </a:pPr>
            <a:r>
              <a:rPr b="1" i="1" dirty="0">
                <a:solidFill>
                  <a:srgbClr val="7030A0"/>
                </a:solidFill>
              </a:rPr>
              <a:t>COR Checklist</a:t>
            </a:r>
          </a:p>
        </p:txBody>
      </p:sp>
      <p:pic>
        <p:nvPicPr>
          <p:cNvPr id="9220" name="Picture 6" descr="reading paper&#10;">
            <a:extLst>
              <a:ext uri="{C183D7F6-B498-43B3-948B-1728B52AA6E4}">
                <adec:decorative xmlns:adec="http://schemas.microsoft.com/office/drawing/2017/decorative" val="0"/>
              </a:ext>
            </a:extLst>
          </p:cNvPr>
          <p:cNvPicPr>
            <a:picLocks noChangeAspect="1" noChangeArrowheads="1"/>
          </p:cNvPicPr>
          <p:nvPr/>
        </p:nvPicPr>
        <p:blipFill>
          <a:blip r:embed="rId3" cstate="print"/>
          <a:srcRect/>
          <a:stretch>
            <a:fillRect/>
          </a:stretch>
        </p:blipFill>
        <p:spPr bwMode="auto">
          <a:xfrm>
            <a:off x="6324600" y="3276600"/>
            <a:ext cx="2819400" cy="2889250"/>
          </a:xfrm>
          <a:prstGeom prst="rect">
            <a:avLst/>
          </a:prstGeom>
          <a:noFill/>
          <a:ln w="9525">
            <a:noFill/>
            <a:miter lim="800000"/>
            <a:headEnd/>
            <a:tailEnd/>
          </a:ln>
        </p:spPr>
      </p:pic>
      <p:sp>
        <p:nvSpPr>
          <p:cNvPr id="9218" name="Content Placeholder 2">
            <a:extLst>
              <a:ext uri="{C183D7F6-B498-43B3-948B-1728B52AA6E4}">
                <adec:decorative xmlns:adec="http://schemas.microsoft.com/office/drawing/2017/decorative" val="0"/>
              </a:ext>
            </a:extLst>
          </p:cNvPr>
          <p:cNvSpPr>
            <a:spLocks noGrp="1"/>
          </p:cNvSpPr>
          <p:nvPr>
            <p:ph idx="1"/>
          </p:nvPr>
        </p:nvSpPr>
        <p:spPr>
          <a:xfrm>
            <a:off x="457200" y="3352800"/>
            <a:ext cx="6553200" cy="3276600"/>
          </a:xfrm>
        </p:spPr>
        <p:txBody>
          <a:bodyPr/>
          <a:lstStyle/>
          <a:p>
            <a:pPr lvl="1" eaLnBrk="1" hangingPunct="1"/>
            <a:r>
              <a:rPr lang="en-US" sz="3200" dirty="0"/>
              <a:t>This training will review the Checklist that each COR will fill out and submit to the ACO as part of a quarterly report.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eaLnBrk="1" fontAlgn="auto" hangingPunct="1">
              <a:spcAft>
                <a:spcPts val="0"/>
              </a:spcAft>
              <a:defRPr/>
            </a:pPr>
            <a:r>
              <a:rPr b="1" i="1" dirty="0">
                <a:solidFill>
                  <a:srgbClr val="7030A0"/>
                </a:solidFill>
              </a:rPr>
              <a:t>COR Checklist</a:t>
            </a:r>
            <a:r>
              <a:rPr lang="en-US" b="1" i="1" dirty="0">
                <a:solidFill>
                  <a:srgbClr val="7030A0"/>
                </a:solidFill>
              </a:rPr>
              <a:t> </a:t>
            </a:r>
            <a:endParaRPr b="1" i="1" dirty="0">
              <a:solidFill>
                <a:srgbClr val="7030A0"/>
              </a:solidFill>
            </a:endParaRPr>
          </a:p>
        </p:txBody>
      </p:sp>
      <p:sp>
        <p:nvSpPr>
          <p:cNvPr id="10242" name="Content Placeholder 2"/>
          <p:cNvSpPr>
            <a:spLocks noGrp="1"/>
          </p:cNvSpPr>
          <p:nvPr>
            <p:ph idx="1"/>
          </p:nvPr>
        </p:nvSpPr>
        <p:spPr>
          <a:xfrm>
            <a:off x="381000" y="1905000"/>
            <a:ext cx="7086600" cy="1524000"/>
          </a:xfrm>
        </p:spPr>
        <p:txBody>
          <a:bodyPr/>
          <a:lstStyle/>
          <a:p>
            <a:pPr eaLnBrk="1" hangingPunct="1">
              <a:buFont typeface="Wingdings 2" pitchFamily="18" charset="2"/>
              <a:buNone/>
            </a:pPr>
            <a:r>
              <a:rPr lang="en-US" sz="3600" b="1" dirty="0">
                <a:solidFill>
                  <a:schemeClr val="tx2"/>
                </a:solidFill>
              </a:rPr>
              <a:t>  The items in the checklist are divided into four categories: </a:t>
            </a:r>
          </a:p>
        </p:txBody>
      </p:sp>
      <p:sp>
        <p:nvSpPr>
          <p:cNvPr id="8" name="TextBox 7"/>
          <p:cNvSpPr txBox="1"/>
          <p:nvPr/>
        </p:nvSpPr>
        <p:spPr>
          <a:xfrm>
            <a:off x="838200" y="3429000"/>
            <a:ext cx="4572000" cy="2832100"/>
          </a:xfrm>
          <a:prstGeom prst="rect">
            <a:avLst/>
          </a:prstGeom>
          <a:noFill/>
        </p:spPr>
        <p:txBody>
          <a:bodyPr>
            <a:spAutoFit/>
          </a:bodyPr>
          <a:lstStyle/>
          <a:p>
            <a:pPr>
              <a:defRPr/>
            </a:pPr>
            <a:endParaRPr lang="en-US" sz="3200" i="1" dirty="0">
              <a:solidFill>
                <a:schemeClr val="tx2"/>
              </a:solidFill>
            </a:endParaRPr>
          </a:p>
          <a:p>
            <a:pPr marL="514350" indent="-514350">
              <a:buFont typeface="+mj-lt"/>
              <a:buAutoNum type="arabicPeriod"/>
              <a:defRPr/>
            </a:pPr>
            <a:r>
              <a:rPr lang="en-US" sz="3200" i="1" dirty="0">
                <a:solidFill>
                  <a:schemeClr val="tx2"/>
                </a:solidFill>
              </a:rPr>
              <a:t>Ordering</a:t>
            </a:r>
          </a:p>
          <a:p>
            <a:pPr marL="514350" indent="-514350">
              <a:buFont typeface="+mj-lt"/>
              <a:buAutoNum type="arabicPeriod"/>
              <a:defRPr/>
            </a:pPr>
            <a:r>
              <a:rPr lang="en-US" sz="3200" i="1" dirty="0">
                <a:solidFill>
                  <a:schemeClr val="tx2"/>
                </a:solidFill>
              </a:rPr>
              <a:t>Receiving</a:t>
            </a:r>
          </a:p>
          <a:p>
            <a:pPr marL="514350" indent="-514350">
              <a:buFont typeface="+mj-lt"/>
              <a:buAutoNum type="arabicPeriod"/>
              <a:defRPr/>
            </a:pPr>
            <a:r>
              <a:rPr lang="en-US" sz="3200" i="1" dirty="0">
                <a:solidFill>
                  <a:schemeClr val="tx2"/>
                </a:solidFill>
              </a:rPr>
              <a:t>Pricing</a:t>
            </a:r>
          </a:p>
          <a:p>
            <a:pPr marL="514350" indent="-514350">
              <a:buFont typeface="+mj-lt"/>
              <a:buAutoNum type="arabicPeriod"/>
              <a:defRPr/>
            </a:pPr>
            <a:r>
              <a:rPr lang="en-US" sz="3200" i="1" dirty="0">
                <a:solidFill>
                  <a:schemeClr val="tx2"/>
                </a:solidFill>
              </a:rPr>
              <a:t>Other Considerations</a:t>
            </a:r>
          </a:p>
          <a:p>
            <a:pPr>
              <a:defRPr/>
            </a:pPr>
            <a:endParaRPr lang="en-US" dirty="0"/>
          </a:p>
        </p:txBody>
      </p:sp>
      <p:pic>
        <p:nvPicPr>
          <p:cNvPr id="10245" name="Picture 5">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4343400" y="2971800"/>
            <a:ext cx="2476500" cy="25527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eaLnBrk="1" fontAlgn="auto" hangingPunct="1">
              <a:spcAft>
                <a:spcPts val="0"/>
              </a:spcAft>
              <a:defRPr/>
            </a:pPr>
            <a:r>
              <a:rPr b="1" i="1" dirty="0">
                <a:solidFill>
                  <a:srgbClr val="7030A0"/>
                </a:solidFill>
              </a:rPr>
              <a:t>ORDERING</a:t>
            </a:r>
          </a:p>
        </p:txBody>
      </p:sp>
      <p:sp>
        <p:nvSpPr>
          <p:cNvPr id="8195" name="Content Placeholder 2"/>
          <p:cNvSpPr>
            <a:spLocks noGrp="1"/>
          </p:cNvSpPr>
          <p:nvPr>
            <p:ph idx="1"/>
          </p:nvPr>
        </p:nvSpPr>
        <p:spPr>
          <a:xfrm>
            <a:off x="457200" y="1524000"/>
            <a:ext cx="8229600" cy="5105400"/>
          </a:xfrm>
        </p:spPr>
        <p:txBody>
          <a:bodyPr>
            <a:normAutofit/>
          </a:bodyPr>
          <a:lstStyle/>
          <a:p>
            <a:pPr marL="274320" indent="-274320" eaLnBrk="1" fontAlgn="auto" hangingPunct="1">
              <a:spcAft>
                <a:spcPts val="0"/>
              </a:spcAft>
              <a:buFont typeface="Wingdings 2"/>
              <a:buChar char=""/>
              <a:defRPr/>
            </a:pPr>
            <a:r>
              <a:rPr lang="en-US" sz="3000" dirty="0">
                <a:solidFill>
                  <a:schemeClr val="tx2"/>
                </a:solidFill>
              </a:rPr>
              <a:t>Is McKesson's electronic ordering system (including hand-held devices) functioning in accordance with contract requirements?</a:t>
            </a:r>
          </a:p>
          <a:p>
            <a:pPr marL="274320" indent="-274320" eaLnBrk="1" fontAlgn="auto" hangingPunct="1">
              <a:spcAft>
                <a:spcPts val="0"/>
              </a:spcAft>
              <a:buNone/>
              <a:defRPr/>
            </a:pPr>
            <a:endParaRPr lang="en-US" sz="3000" dirty="0">
              <a:solidFill>
                <a:schemeClr val="tx2"/>
              </a:solidFill>
            </a:endParaRPr>
          </a:p>
          <a:p>
            <a:pPr marL="274320" indent="-274320" eaLnBrk="1" fontAlgn="auto" hangingPunct="1">
              <a:spcAft>
                <a:spcPts val="0"/>
              </a:spcAft>
              <a:buFont typeface="Wingdings 2"/>
              <a:buChar char=""/>
              <a:defRPr/>
            </a:pPr>
            <a:r>
              <a:rPr lang="en-US" sz="3000" dirty="0">
                <a:solidFill>
                  <a:schemeClr val="tx2"/>
                </a:solidFill>
              </a:rPr>
              <a:t>Have any open market items been encountered on the Fast Pay ordering screen?</a:t>
            </a:r>
          </a:p>
          <a:p>
            <a:pPr marL="274320" indent="-274320" eaLnBrk="1" fontAlgn="auto" hangingPunct="1">
              <a:spcAft>
                <a:spcPts val="0"/>
              </a:spcAft>
              <a:buFont typeface="Wingdings 2"/>
              <a:buChar char=""/>
              <a:defRPr/>
            </a:pPr>
            <a:endParaRPr lang="en-US" sz="3000" dirty="0">
              <a:solidFill>
                <a:schemeClr val="tx2"/>
              </a:solidFill>
            </a:endParaRPr>
          </a:p>
          <a:p>
            <a:pPr marL="274320" indent="-274320" eaLnBrk="1" fontAlgn="auto" hangingPunct="1">
              <a:spcAft>
                <a:spcPts val="0"/>
              </a:spcAft>
              <a:buFont typeface="Wingdings 2"/>
              <a:buChar char=""/>
              <a:defRPr/>
            </a:pPr>
            <a:r>
              <a:rPr lang="en-US" sz="3000" dirty="0">
                <a:solidFill>
                  <a:schemeClr val="tx2"/>
                </a:solidFill>
              </a:rPr>
              <a:t>Do any contract discrepancies need to be reported to the NAC?</a:t>
            </a:r>
          </a:p>
          <a:p>
            <a:pPr marL="274320" indent="-274320" eaLnBrk="1" fontAlgn="auto" hangingPunct="1">
              <a:spcAft>
                <a:spcPts val="0"/>
              </a:spcAft>
              <a:buFont typeface="Arial" charset="0"/>
              <a:buNone/>
              <a:defRPr/>
            </a:pPr>
            <a:r>
              <a:rPr lang="en-US"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eaLnBrk="1" fontAlgn="auto" hangingPunct="1">
              <a:spcAft>
                <a:spcPts val="0"/>
              </a:spcAft>
              <a:defRPr/>
            </a:pPr>
            <a:r>
              <a:rPr b="1" i="1" dirty="0">
                <a:solidFill>
                  <a:srgbClr val="7030A0"/>
                </a:solidFill>
              </a:rPr>
              <a:t>ORDERING</a:t>
            </a:r>
            <a:r>
              <a:rPr lang="en-US" b="1" i="1" dirty="0">
                <a:solidFill>
                  <a:srgbClr val="7030A0"/>
                </a:solidFill>
              </a:rPr>
              <a:t> </a:t>
            </a:r>
            <a:endParaRPr b="1" i="1" dirty="0">
              <a:solidFill>
                <a:srgbClr val="7030A0"/>
              </a:solidFill>
            </a:endParaRPr>
          </a:p>
        </p:txBody>
      </p:sp>
      <p:sp>
        <p:nvSpPr>
          <p:cNvPr id="8195" name="Content Placeholder 2"/>
          <p:cNvSpPr>
            <a:spLocks noGrp="1"/>
          </p:cNvSpPr>
          <p:nvPr>
            <p:ph idx="1"/>
          </p:nvPr>
        </p:nvSpPr>
        <p:spPr>
          <a:xfrm>
            <a:off x="457200" y="1524000"/>
            <a:ext cx="8229600" cy="5105400"/>
          </a:xfrm>
        </p:spPr>
        <p:txBody>
          <a:bodyPr>
            <a:normAutofit fontScale="92500" lnSpcReduction="20000"/>
          </a:bodyPr>
          <a:lstStyle/>
          <a:p>
            <a:pPr marL="274320" indent="-274320" eaLnBrk="1" fontAlgn="auto" hangingPunct="1">
              <a:spcAft>
                <a:spcPts val="0"/>
              </a:spcAft>
              <a:buFont typeface="Wingdings 2"/>
              <a:buChar char=""/>
              <a:defRPr/>
            </a:pPr>
            <a:r>
              <a:rPr lang="en-US" sz="3000" dirty="0">
                <a:solidFill>
                  <a:schemeClr val="tx2"/>
                </a:solidFill>
              </a:rPr>
              <a:t>Does the ordering screen display the contract type  for each item?</a:t>
            </a:r>
          </a:p>
          <a:p>
            <a:pPr marL="274320" indent="-274320" eaLnBrk="1" fontAlgn="auto" hangingPunct="1">
              <a:spcAft>
                <a:spcPts val="0"/>
              </a:spcAft>
              <a:buFont typeface="Wingdings 2"/>
              <a:buChar char=""/>
              <a:defRPr/>
            </a:pPr>
            <a:r>
              <a:rPr lang="en-US" sz="3000" dirty="0">
                <a:solidFill>
                  <a:schemeClr val="tx2"/>
                </a:solidFill>
              </a:rPr>
              <a:t>The ordering hierarchy OOs should follow is:</a:t>
            </a:r>
          </a:p>
          <a:p>
            <a:pPr marL="641033" lvl="1" indent="-274320" eaLnBrk="1" fontAlgn="auto" hangingPunct="1">
              <a:spcAft>
                <a:spcPts val="0"/>
              </a:spcAft>
              <a:buFont typeface="Wingdings 2"/>
              <a:buChar char=""/>
              <a:defRPr/>
            </a:pPr>
            <a:endParaRPr lang="en-US" sz="2800" dirty="0">
              <a:solidFill>
                <a:schemeClr val="tx2"/>
              </a:solidFill>
            </a:endParaRPr>
          </a:p>
          <a:p>
            <a:r>
              <a:rPr lang="en-US" sz="2800" dirty="0"/>
              <a:t>NAT       National Contract</a:t>
            </a:r>
          </a:p>
          <a:p>
            <a:r>
              <a:rPr lang="en-US" sz="2800" dirty="0"/>
              <a:t>FSR         Federal Supply Schedule (FSS) Restricted   	           Prices (could be TPR or BPA prices)</a:t>
            </a:r>
          </a:p>
          <a:p>
            <a:r>
              <a:rPr lang="en-US" sz="2800" dirty="0"/>
              <a:t>Big 4       Big 4 Prices</a:t>
            </a:r>
          </a:p>
          <a:p>
            <a:r>
              <a:rPr lang="en-US" sz="2800" dirty="0"/>
              <a:t>FSS         Federal Supply Schedule</a:t>
            </a:r>
          </a:p>
          <a:p>
            <a:r>
              <a:rPr lang="en-US" sz="2800" dirty="0"/>
              <a:t>WPG      WAC Based Priced Generics</a:t>
            </a:r>
          </a:p>
          <a:p>
            <a:pPr marL="641033" lvl="1" indent="-274320" eaLnBrk="1" fontAlgn="auto" hangingPunct="1">
              <a:spcAft>
                <a:spcPts val="0"/>
              </a:spcAft>
              <a:buFont typeface="Wingdings 2"/>
              <a:buChar char=""/>
              <a:defRPr/>
            </a:pPr>
            <a:endParaRPr lang="en-US" sz="2800" dirty="0">
              <a:solidFill>
                <a:schemeClr val="tx2"/>
              </a:solidFill>
            </a:endParaRPr>
          </a:p>
          <a:p>
            <a:pPr marL="274320" indent="-274320" eaLnBrk="1" fontAlgn="auto" hangingPunct="1">
              <a:spcAft>
                <a:spcPts val="0"/>
              </a:spcAft>
              <a:buFont typeface="Wingdings 2"/>
              <a:buChar char=""/>
              <a:defRPr/>
            </a:pPr>
            <a:endParaRPr lang="en-US" sz="3000" dirty="0">
              <a:solidFill>
                <a:schemeClr val="tx2"/>
              </a:solidFill>
            </a:endParaRPr>
          </a:p>
          <a:p>
            <a:pPr marL="274320" indent="-274320" eaLnBrk="1" fontAlgn="auto" hangingPunct="1">
              <a:spcAft>
                <a:spcPts val="0"/>
              </a:spcAft>
              <a:buFont typeface="Arial" charset="0"/>
              <a:buNone/>
              <a:defRPr/>
            </a:pPr>
            <a:r>
              <a:rPr lang="en-US"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a:spLocks noGrp="1"/>
          </p:cNvSpPr>
          <p:nvPr>
            <p:ph type="title"/>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eaLnBrk="1" fontAlgn="auto" hangingPunct="1">
              <a:spcAft>
                <a:spcPts val="0"/>
              </a:spcAft>
              <a:defRPr/>
            </a:pPr>
            <a:r>
              <a:rPr b="1" i="1" dirty="0">
                <a:solidFill>
                  <a:srgbClr val="7030A0"/>
                </a:solidFill>
              </a:rPr>
              <a:t>ORDERING</a:t>
            </a:r>
            <a:r>
              <a:rPr lang="en-US" b="1" i="1" dirty="0">
                <a:solidFill>
                  <a:srgbClr val="7030A0"/>
                </a:solidFill>
              </a:rPr>
              <a:t>  </a:t>
            </a:r>
            <a:endParaRPr b="1" i="1" dirty="0">
              <a:solidFill>
                <a:srgbClr val="7030A0"/>
              </a:solidFill>
            </a:endParaRPr>
          </a:p>
        </p:txBody>
      </p:sp>
      <p:sp>
        <p:nvSpPr>
          <p:cNvPr id="20482" name="Content Placeholder 1"/>
          <p:cNvSpPr>
            <a:spLocks noGrp="1"/>
          </p:cNvSpPr>
          <p:nvPr>
            <p:ph idx="1"/>
          </p:nvPr>
        </p:nvSpPr>
        <p:spPr>
          <a:xfrm>
            <a:off x="457200" y="1524000"/>
            <a:ext cx="8229600" cy="5029200"/>
          </a:xfrm>
        </p:spPr>
        <p:txBody>
          <a:bodyPr/>
          <a:lstStyle/>
          <a:p>
            <a:pPr eaLnBrk="1" hangingPunct="1">
              <a:defRPr/>
            </a:pPr>
            <a:r>
              <a:rPr lang="en-US" sz="3200" dirty="0">
                <a:solidFill>
                  <a:schemeClr val="tx2"/>
                </a:solidFill>
              </a:rPr>
              <a:t>Has Mckesson responded in accordance with contract requirements to requests for stock additions?</a:t>
            </a:r>
          </a:p>
          <a:p>
            <a:pPr eaLnBrk="1" hangingPunct="1">
              <a:defRPr/>
            </a:pPr>
            <a:r>
              <a:rPr lang="en-US" sz="3200" dirty="0">
                <a:solidFill>
                  <a:schemeClr val="tx2"/>
                </a:solidFill>
              </a:rPr>
              <a:t>Have you encountered any Open Market purchases being transmitted by the hand-held devices into the Fast Pay Account?</a:t>
            </a:r>
          </a:p>
          <a:p>
            <a:pPr eaLnBrk="1" hangingPunct="1">
              <a:defRPr/>
            </a:pPr>
            <a:r>
              <a:rPr lang="en-US" sz="3200" dirty="0">
                <a:solidFill>
                  <a:schemeClr val="tx2"/>
                </a:solidFill>
              </a:rPr>
              <a:t>Is the confirmation printback (acknowledge order) provided within 30 minutes of order transmission?</a:t>
            </a:r>
          </a:p>
          <a:p>
            <a:pPr eaLnBrk="1" hangingPunct="1">
              <a:defRPr/>
            </a:pPr>
            <a:endParaRPr lang="en-US" sz="2800" dirty="0">
              <a:solidFill>
                <a:schemeClr val="tx2"/>
              </a:solidFill>
            </a:endParaRPr>
          </a:p>
          <a:p>
            <a:pPr lvl="8">
              <a:defRPr/>
            </a:pP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DF3DE3-B701-4457-96E3-136A86A58A04}">
  <ds:schemaRefs>
    <ds:schemaRef ds:uri="http://schemas.microsoft.com/sharepoint/v3/contenttype/forms"/>
  </ds:schemaRefs>
</ds:datastoreItem>
</file>

<file path=customXml/itemProps2.xml><?xml version="1.0" encoding="utf-8"?>
<ds:datastoreItem xmlns:ds="http://schemas.openxmlformats.org/officeDocument/2006/customXml" ds:itemID="{02594978-DC2B-4DA3-B9BB-BAEEF9567E1D}">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D50AD472-E7B5-4DB7-A6FA-2B9BE0EDDA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Paper</Template>
  <TotalTime>5444</TotalTime>
  <Words>3258</Words>
  <Application>Microsoft Office PowerPoint</Application>
  <PresentationFormat>On-screen Show (4:3)</PresentationFormat>
  <Paragraphs>260</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Constantia</vt:lpstr>
      <vt:lpstr>Courier New</vt:lpstr>
      <vt:lpstr>Wingdings</vt:lpstr>
      <vt:lpstr>Wingdings 2</vt:lpstr>
      <vt:lpstr>Paper</vt:lpstr>
      <vt:lpstr>Pharmaceutical Prime Vendor Contract</vt:lpstr>
      <vt:lpstr>Team Monitoring PPV Contract Performance</vt:lpstr>
      <vt:lpstr>COR Delegation Letter</vt:lpstr>
      <vt:lpstr>COR Delegation Letter </vt:lpstr>
      <vt:lpstr>COR Checklist</vt:lpstr>
      <vt:lpstr>COR Checklist </vt:lpstr>
      <vt:lpstr>ORDERING</vt:lpstr>
      <vt:lpstr>ORDERING </vt:lpstr>
      <vt:lpstr>ORDERING  </vt:lpstr>
      <vt:lpstr>RECEIVING</vt:lpstr>
      <vt:lpstr>RECEIVING </vt:lpstr>
      <vt:lpstr>.</vt:lpstr>
      <vt:lpstr>OTHER CONSIDERATIONS</vt:lpstr>
      <vt:lpstr>OTHER CONSIDERATIONS </vt:lpstr>
      <vt:lpstr>What’s Next ?</vt:lpstr>
      <vt:lpstr>COR FOLDER</vt:lpstr>
    </vt:vector>
  </TitlesOfParts>
  <Company>Cleveland VA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Monitoring PPV Contract Performance</dc:title>
  <dc:creator>vhaclelohsej</dc:creator>
  <cp:lastModifiedBy>Ranes, Michelle M.</cp:lastModifiedBy>
  <cp:revision>147</cp:revision>
  <dcterms:created xsi:type="dcterms:W3CDTF">2012-08-07T18:32:51Z</dcterms:created>
  <dcterms:modified xsi:type="dcterms:W3CDTF">2020-08-11T10:38:40Z</dcterms:modified>
</cp:coreProperties>
</file>