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374" r:id="rId3"/>
    <p:sldId id="378" r:id="rId4"/>
    <p:sldId id="377" r:id="rId5"/>
    <p:sldId id="379" r:id="rId6"/>
    <p:sldId id="380" r:id="rId7"/>
    <p:sldId id="381" r:id="rId8"/>
    <p:sldId id="382" r:id="rId9"/>
    <p:sldId id="390" r:id="rId10"/>
    <p:sldId id="356" r:id="rId11"/>
    <p:sldId id="388" r:id="rId12"/>
    <p:sldId id="365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22C47"/>
    <a:srgbClr val="050C14"/>
    <a:srgbClr val="286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351" autoAdjust="0"/>
  </p:normalViewPr>
  <p:slideViewPr>
    <p:cSldViewPr>
      <p:cViewPr>
        <p:scale>
          <a:sx n="73" d="100"/>
          <a:sy n="73" d="100"/>
        </p:scale>
        <p:origin x="-34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</a:defRPr>
            </a:lvl1pPr>
          </a:lstStyle>
          <a:p>
            <a:pPr>
              <a:defRPr/>
            </a:pPr>
            <a:fld id="{15CDAE66-2017-4785-B5C4-DAE32AD003C9}" type="datetime1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</a:defRPr>
            </a:lvl1pPr>
          </a:lstStyle>
          <a:p>
            <a:pPr>
              <a:defRPr/>
            </a:pPr>
            <a:fld id="{AB9410F0-BD77-4568-B2EA-7033BB27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8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</a:defRPr>
            </a:lvl1pPr>
          </a:lstStyle>
          <a:p>
            <a:pPr>
              <a:defRPr/>
            </a:pPr>
            <a:fld id="{4306E631-9F33-4032-AAD3-E929E9A10779}" type="datetime1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</a:defRPr>
            </a:lvl1pPr>
          </a:lstStyle>
          <a:p>
            <a:pPr>
              <a:defRPr/>
            </a:pPr>
            <a:fld id="{969DA2DF-38E1-4C18-BE08-7CFE9F8AE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38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Name of Opportunity Showcase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Add your Information under the Dept. of VA.  (Name &amp; Title/Industry or Division/Date)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E329D846-F8E3-49BD-8293-766E3CCEEE1B}" type="slidenum">
              <a:rPr lang="en-US" smtClean="0">
                <a:latin typeface="Calibri" pitchFamily="-109" charset="0"/>
              </a:rPr>
              <a:pPr eaLnBrk="1" hangingPunct="1"/>
              <a:t>1</a:t>
            </a:fld>
            <a:endParaRPr lang="en-US" smtClean="0">
              <a:latin typeface="Calibri" pitchFamily="-109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Overview of briefing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90E20B62-962E-4A78-AEEB-83C3C8FF7ABA}" type="slidenum">
              <a:rPr lang="en-US" smtClean="0">
                <a:latin typeface="Calibri" pitchFamily="-109" charset="0"/>
              </a:rPr>
              <a:pPr eaLnBrk="1" hangingPunct="1"/>
              <a:t>2</a:t>
            </a:fld>
            <a:endParaRPr lang="en-US" smtClean="0">
              <a:latin typeface="Calibri" pitchFamily="-109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C3B6C03A-B718-4854-8790-4DA69774F660}" type="slidenum">
              <a:rPr lang="en-US" smtClean="0">
                <a:solidFill>
                  <a:srgbClr val="000000"/>
                </a:solidFill>
                <a:latin typeface="Calibri" pitchFamily="-109" charset="0"/>
              </a:rPr>
              <a:pPr eaLnBrk="1" hangingPunct="1"/>
              <a:t>10</a:t>
            </a:fld>
            <a:endParaRPr lang="en-US" smtClean="0">
              <a:solidFill>
                <a:srgbClr val="000000"/>
              </a:solidFill>
              <a:latin typeface="Calibri" pitchFamily="-109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Briefly review some or all of these important websites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Questions should be either pre-selected before the end of business requirement session or Frequently Asked Questions you consistently receive.  </a:t>
            </a:r>
            <a:r>
              <a:rPr lang="en-US" b="1" u="sng" smtClean="0"/>
              <a:t>ONLY A FEW MINUTES TO GO OVER QUESTIONS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675C00B7-2675-4BD1-8ABB-56EC7B06449B}" type="slidenum">
              <a:rPr lang="en-US" smtClean="0">
                <a:solidFill>
                  <a:srgbClr val="000000"/>
                </a:solidFill>
                <a:latin typeface="Calibri" pitchFamily="-109" charset="0"/>
              </a:rPr>
              <a:pPr eaLnBrk="1" hangingPunct="1"/>
              <a:t>12</a:t>
            </a:fld>
            <a:endParaRPr lang="en-US" smtClean="0">
              <a:solidFill>
                <a:srgbClr val="000000"/>
              </a:solidFill>
              <a:latin typeface="Calibri" pitchFamily="-109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1290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EA806-04B4-49FD-8675-23FFB0B11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8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270DC-6C47-4E4E-9D66-909B03EC7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5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196DC-FD0D-42A3-9CB9-869D98EEE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4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533400"/>
          </a:xfrm>
        </p:spPr>
        <p:txBody>
          <a:bodyPr>
            <a:noAutofit/>
          </a:bodyPr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49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9CDA-61F0-4D5A-8C9A-F69F79D68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3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432C8-70C1-404C-B6C9-9BD19D587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2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4572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F4CD6-7008-4A6E-B812-D333927DC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6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F4ED-5DA9-4F04-87F1-70420A09F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04C6-37BD-46F0-8583-50249D2B6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3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8940B-BDFE-4112-9B56-3B57B2F21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7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B74A-6726-4873-99A4-99D0339DE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4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C0DDE-1FC1-4083-BAC2-BCB984A99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8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>
              <a:defRPr/>
            </a:pPr>
            <a:fld id="{070FFA8C-FDAF-4BDA-9DAC-26F22A631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DAV Presentation background featureing the DVA seal" title="DVA PowerPoint Backgroun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4" r="29738"/>
          <a:stretch>
            <a:fillRect/>
          </a:stretch>
        </p:blipFill>
        <p:spPr bwMode="auto">
          <a:xfrm>
            <a:off x="9525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thetics.va.gov/PSAS_Videos.asp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1.va.gov/vhapublications/ViewPublication.asp?pub_ID=1681" TargetMode="External"/><Relationship Id="rId5" Type="http://schemas.openxmlformats.org/officeDocument/2006/relationships/hyperlink" Target="http://www.prosthetics.va.gov/HISA2.asp" TargetMode="External"/><Relationship Id="rId4" Type="http://schemas.openxmlformats.org/officeDocument/2006/relationships/hyperlink" Target="http://www.prosthetics.va.gov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7526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Home </a:t>
            </a:r>
            <a:r>
              <a:rPr lang="en-US" sz="3200" dirty="0" smtClean="0"/>
              <a:t>Improvement &amp; Structural Alterations (HISA</a:t>
            </a:r>
            <a:r>
              <a:rPr lang="en-US" sz="3200" dirty="0" smtClean="0"/>
              <a:t>)</a:t>
            </a:r>
            <a:endParaRPr lang="en-US" sz="3600" dirty="0" smtClean="0">
              <a:solidFill>
                <a:srgbClr val="10253F"/>
              </a:solidFill>
            </a:endParaRPr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>
          <a:xfrm>
            <a:off x="228600" y="3505200"/>
            <a:ext cx="8763000" cy="22860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b="1" dirty="0" smtClean="0"/>
              <a:t>Department Of Veterans Affairs – VISN 18</a:t>
            </a:r>
          </a:p>
          <a:p>
            <a:pPr algn="ctr" eaLnBrk="1" hangingPunct="1">
              <a:buFont typeface="Arial" charset="0"/>
              <a:buNone/>
            </a:pPr>
            <a:r>
              <a:rPr lang="en-US" b="1" dirty="0" smtClean="0"/>
              <a:t>Robert </a:t>
            </a:r>
            <a:r>
              <a:rPr lang="en-US" b="1" dirty="0" smtClean="0"/>
              <a:t>M. Baum</a:t>
            </a:r>
          </a:p>
          <a:p>
            <a:pPr algn="ctr" eaLnBrk="1" hangingPunct="1">
              <a:buFont typeface="Arial" charset="0"/>
              <a:buNone/>
            </a:pPr>
            <a:r>
              <a:rPr lang="en-US" b="1" dirty="0" smtClean="0"/>
              <a:t>VISN Prosthetics Manager</a:t>
            </a:r>
          </a:p>
          <a:p>
            <a:pPr algn="ctr" eaLnBrk="1" hangingPunct="1">
              <a:buFont typeface="Arial" charset="0"/>
              <a:buNone/>
            </a:pPr>
            <a:r>
              <a:rPr lang="en-US" b="1" dirty="0" smtClean="0"/>
              <a:t>December 13, 2012</a:t>
            </a:r>
          </a:p>
          <a:p>
            <a:pPr algn="ctr" eaLnBrk="1" hangingPunct="1">
              <a:buFont typeface="Arial" charset="0"/>
              <a:buNone/>
            </a:pPr>
            <a:endParaRPr lang="en-US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VA Southwest Health Care Network </a:t>
            </a:r>
          </a:p>
        </p:txBody>
      </p:sp>
      <p:sp>
        <p:nvSpPr>
          <p:cNvPr id="30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E7CD6A49-1ED2-4523-8FB1-E59A2527E326}" type="slidenum">
              <a:rPr lang="en-US" smtClean="0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</a:t>
            </a:fld>
            <a:endParaRPr lang="en-US" smtClean="0">
              <a:solidFill>
                <a:srgbClr val="898989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066800"/>
            <a:ext cx="7088188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 Important Web Sites: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pPr marL="57150" indent="0" eaLnBrk="1" hangingPunct="1">
              <a:buFont typeface="Arial" charset="0"/>
              <a:buNone/>
              <a:defRPr/>
            </a:pPr>
            <a:r>
              <a:rPr lang="en-US" dirty="0" smtClean="0">
                <a:hlinkClick r:id="rId3"/>
              </a:rPr>
              <a:t>http://www.prosthetics.va.gov/PSAS_Videos.asp\</a:t>
            </a:r>
            <a:endParaRPr lang="en-US" dirty="0" smtClean="0"/>
          </a:p>
          <a:p>
            <a:pPr marL="571500" indent="-514350" eaLnBrk="1" hangingPunct="1">
              <a:buFont typeface="Arial" charset="0"/>
              <a:buNone/>
              <a:defRPr/>
            </a:pPr>
            <a:r>
              <a:rPr lang="en-US" dirty="0" smtClean="0">
                <a:hlinkClick r:id="rId4"/>
              </a:rPr>
              <a:t>www.prosthetics.va.gov</a:t>
            </a:r>
            <a:endParaRPr lang="en-US" dirty="0" smtClean="0"/>
          </a:p>
          <a:p>
            <a:pPr marL="571500" indent="-514350" eaLnBrk="1" hangingPunct="1">
              <a:buFont typeface="Arial" charset="0"/>
              <a:buNone/>
              <a:defRPr/>
            </a:pPr>
            <a:r>
              <a:rPr lang="en-US" dirty="0" smtClean="0">
                <a:hlinkClick r:id="rId5"/>
              </a:rPr>
              <a:t>http://www.prosthetics.va.gov/HISA2.asp</a:t>
            </a:r>
            <a:endParaRPr lang="en-US" dirty="0" smtClean="0"/>
          </a:p>
          <a:p>
            <a:pPr marL="571500" indent="-514350" eaLnBrk="1" hangingPunct="1">
              <a:buFont typeface="Arial" charset="0"/>
              <a:buNone/>
              <a:defRPr/>
            </a:pPr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www1.va.gov/vhapublications/ViewPublication.asp?pub_ID=1681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898989"/>
                </a:solidFill>
                <a:ea typeface="ＭＳ Ｐゴシック" pitchFamily="-109" charset="-128"/>
              </a:rPr>
              <a:t>VA Southwest Health Care Network </a:t>
            </a:r>
            <a:endParaRPr lang="en-US" dirty="0">
              <a:solidFill>
                <a:srgbClr val="898989"/>
              </a:solidFill>
              <a:ea typeface="ＭＳ Ｐゴシック" pitchFamily="-109" charset="-128"/>
            </a:endParaRPr>
          </a:p>
        </p:txBody>
      </p:sp>
      <p:sp>
        <p:nvSpPr>
          <p:cNvPr id="1229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135B49F0-4D1E-45B6-82FD-57854A5B9A50}" type="slidenum">
              <a:rPr lang="en-US" smtClean="0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10</a:t>
            </a:fld>
            <a:endParaRPr lang="en-US" smtClean="0">
              <a:solidFill>
                <a:srgbClr val="898989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533400"/>
          </a:xfrm>
        </p:spPr>
        <p:txBody>
          <a:bodyPr/>
          <a:lstStyle/>
          <a:p>
            <a:pPr rtl="0" eaLnBrk="1" fontAlgn="base" hangingPunct="1"/>
            <a:r>
              <a:rPr lang="en-US" sz="2800" b="0" kern="1200" dirty="0" smtClean="0">
                <a:solidFill>
                  <a:srgbClr val="000000"/>
                </a:solidFill>
                <a:effectLst/>
                <a:latin typeface="Arial"/>
                <a:ea typeface="ＭＳ Ｐゴシック"/>
                <a:cs typeface="+mn-cs"/>
              </a:rPr>
              <a:t>VISN 18 PSAS Contact List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latin typeface="Calibri" pitchFamily="-109" charset="0"/>
              </a:rPr>
              <a:t>VISN Prosthetics Manager</a:t>
            </a:r>
            <a:endParaRPr lang="en-US" sz="2000" dirty="0" smtClean="0">
              <a:latin typeface="Calibri" pitchFamily="-10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-109" charset="0"/>
              </a:rPr>
              <a:t> Robert M. Baum (robert.baum@va.gov)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-109" charset="0"/>
              </a:rPr>
              <a:t> </a:t>
            </a:r>
            <a:r>
              <a:rPr lang="en-US" sz="2000" dirty="0" err="1" smtClean="0">
                <a:latin typeface="Calibri" pitchFamily="-109" charset="0"/>
              </a:rPr>
              <a:t>Carston</a:t>
            </a:r>
            <a:r>
              <a:rPr lang="en-US" sz="2000" dirty="0" smtClean="0">
                <a:latin typeface="Calibri" pitchFamily="-109" charset="0"/>
              </a:rPr>
              <a:t> Foy, AO, (carston.foy@va.gov) 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latin typeface="Calibri" pitchFamily="-109" charset="0"/>
              </a:rPr>
              <a:t>Medical Center Service Chiefs</a:t>
            </a:r>
            <a:endParaRPr lang="en-US" sz="2000" dirty="0" smtClean="0">
              <a:latin typeface="Calibri" pitchFamily="-10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-109" charset="0"/>
              </a:rPr>
              <a:t>Albuquerque – Monica Trujillo (monica.trujillo2@va.gov)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-109" charset="0"/>
              </a:rPr>
              <a:t>Amarillo – Kathryn </a:t>
            </a:r>
            <a:r>
              <a:rPr lang="en-US" sz="2000" dirty="0" err="1" smtClean="0">
                <a:latin typeface="Calibri" pitchFamily="-109" charset="0"/>
              </a:rPr>
              <a:t>O’Melia</a:t>
            </a:r>
            <a:r>
              <a:rPr lang="en-US" sz="2000" dirty="0" smtClean="0">
                <a:latin typeface="Calibri" pitchFamily="-109" charset="0"/>
              </a:rPr>
              <a:t> (kathryn.omelia@va.gov)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-109" charset="0"/>
              </a:rPr>
              <a:t>Big Spring – Mike </a:t>
            </a:r>
            <a:r>
              <a:rPr lang="en-US" sz="2000" dirty="0" err="1" smtClean="0">
                <a:latin typeface="Calibri" pitchFamily="-109" charset="0"/>
              </a:rPr>
              <a:t>Meinen</a:t>
            </a:r>
            <a:r>
              <a:rPr lang="en-US" sz="2000" dirty="0" smtClean="0">
                <a:latin typeface="Calibri" pitchFamily="-109" charset="0"/>
              </a:rPr>
              <a:t> (michael.meinen@va.gov)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-109" charset="0"/>
              </a:rPr>
              <a:t>El Paso – Scott Allen (tracey.allen@va.gov)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-109" charset="0"/>
              </a:rPr>
              <a:t>Phoenix – </a:t>
            </a:r>
            <a:r>
              <a:rPr lang="en-US" sz="2000" dirty="0" err="1" smtClean="0">
                <a:latin typeface="Calibri" pitchFamily="-109" charset="0"/>
              </a:rPr>
              <a:t>Andra</a:t>
            </a:r>
            <a:r>
              <a:rPr lang="en-US" sz="2000" dirty="0" smtClean="0">
                <a:latin typeface="Calibri" pitchFamily="-109" charset="0"/>
              </a:rPr>
              <a:t> </a:t>
            </a:r>
            <a:r>
              <a:rPr lang="en-US" sz="2000" dirty="0" err="1" smtClean="0">
                <a:latin typeface="Calibri" pitchFamily="-109" charset="0"/>
              </a:rPr>
              <a:t>Batie</a:t>
            </a:r>
            <a:r>
              <a:rPr lang="en-US" sz="2000" dirty="0" smtClean="0">
                <a:latin typeface="Calibri" pitchFamily="-109" charset="0"/>
              </a:rPr>
              <a:t> (andra.batie@va.gov)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-109" charset="0"/>
              </a:rPr>
              <a:t>Prescott – Dennis </a:t>
            </a:r>
            <a:r>
              <a:rPr lang="en-US" sz="2000" dirty="0" err="1" smtClean="0">
                <a:latin typeface="Calibri" pitchFamily="-109" charset="0"/>
              </a:rPr>
              <a:t>Poehls</a:t>
            </a:r>
            <a:r>
              <a:rPr lang="en-US" sz="2000" dirty="0" smtClean="0">
                <a:latin typeface="Calibri" pitchFamily="-109" charset="0"/>
              </a:rPr>
              <a:t> (dennis.poehls1@va.gov)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-109" charset="0"/>
              </a:rPr>
              <a:t>Tucson – Donna </a:t>
            </a:r>
            <a:r>
              <a:rPr lang="en-US" sz="2000" dirty="0" err="1" smtClean="0">
                <a:latin typeface="Calibri" pitchFamily="-109" charset="0"/>
              </a:rPr>
              <a:t>Saffioti</a:t>
            </a:r>
            <a:r>
              <a:rPr lang="en-US" sz="2000" dirty="0" smtClean="0">
                <a:latin typeface="Calibri" pitchFamily="-109" charset="0"/>
              </a:rPr>
              <a:t> (donna.saffioti@va.gov)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C1829C6C-46A0-4FC3-81E8-992912EDF044}" type="slidenum">
              <a:rPr lang="en-US" smtClean="0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11</a:t>
            </a:fld>
            <a:endParaRPr lang="en-US" smtClean="0">
              <a:solidFill>
                <a:srgbClr val="898989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533400"/>
          </a:xfrm>
        </p:spPr>
        <p:txBody>
          <a:bodyPr anchor="t"/>
          <a:lstStyle/>
          <a:p>
            <a:pPr algn="ctr" rtl="0" eaLnBrk="1" fontAlgn="base" hangingPunct="1"/>
            <a:r>
              <a:rPr lang="en-US" sz="3600" kern="1200" dirty="0" smtClean="0">
                <a:solidFill>
                  <a:srgbClr val="000000"/>
                </a:solidFill>
                <a:effectLst/>
                <a:latin typeface="Arial Black"/>
                <a:ea typeface="ＭＳ Ｐゴシック"/>
                <a:cs typeface="+mn-cs"/>
              </a:rPr>
              <a:t>Questions?</a:t>
            </a:r>
            <a:endParaRPr lang="en-US" dirty="0" smtClean="0">
              <a:effectLst/>
            </a:endParaRPr>
          </a:p>
          <a:p>
            <a:pPr algn="ctr"/>
            <a:endParaRPr lang="en-US" dirty="0"/>
          </a:p>
        </p:txBody>
      </p:sp>
      <p:sp>
        <p:nvSpPr>
          <p:cNvPr id="64516" name="Footer Placeholder 10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898989"/>
                </a:solidFill>
              </a:rPr>
              <a:t>VA Southwest Health Care Network </a:t>
            </a:r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1434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1B12A7B1-7617-479C-9767-5EFDDE9FF127}" type="slidenum">
              <a:rPr lang="en-US" smtClean="0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12</a:t>
            </a:fld>
            <a:endParaRPr lang="en-US" smtClean="0">
              <a:solidFill>
                <a:srgbClr val="898989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			</a:t>
            </a:r>
            <a:r>
              <a:rPr lang="en-US" sz="3600" dirty="0" smtClean="0"/>
              <a:t>What </a:t>
            </a:r>
            <a:r>
              <a:rPr lang="en-US" sz="3600" dirty="0" smtClean="0"/>
              <a:t>is HISA?</a:t>
            </a:r>
            <a:r>
              <a:rPr lang="en-US" sz="2800" dirty="0" smtClean="0"/>
              <a:t>			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5124" name="Content Placeholder 10"/>
          <p:cNvSpPr>
            <a:spLocks noGrp="1"/>
          </p:cNvSpPr>
          <p:nvPr>
            <p:ph idx="1"/>
          </p:nvPr>
        </p:nvSpPr>
        <p:spPr>
          <a:xfrm>
            <a:off x="750888" y="1905000"/>
            <a:ext cx="7935912" cy="4221163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HISA is a VA grant/benefit offered to eligible Veterans limited to the improvement and structural alterations necessary only to assure the continuation of treatment and/or provide access to the home or to essential lavatory facilities.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410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18E55642-7393-4B7D-B5E9-12B4CC605B31}" type="slidenum">
              <a:rPr lang="en-US" smtClean="0">
                <a:solidFill>
                  <a:srgbClr val="898989"/>
                </a:solidFill>
                <a:latin typeface="Calibri" pitchFamily="-109" charset="0"/>
              </a:rPr>
              <a:pPr eaLnBrk="1" hangingPunct="1"/>
              <a:t>2</a:t>
            </a:fld>
            <a:endParaRPr lang="en-US" smtClean="0">
              <a:solidFill>
                <a:srgbClr val="898989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HISA Monetary Limitations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en-US" sz="3200" i="1" dirty="0" smtClean="0"/>
          </a:p>
          <a:p>
            <a:pPr marL="914400" lvl="2" indent="0" eaLnBrk="1" hangingPunct="1">
              <a:buFont typeface="Arial" charset="0"/>
              <a:buNone/>
            </a:pPr>
            <a:r>
              <a:rPr lang="en-US" sz="3200" i="1" dirty="0" smtClean="0"/>
              <a:t>Service-Connected  - up to $6,800</a:t>
            </a:r>
          </a:p>
          <a:p>
            <a:pPr marL="914400" lvl="2" indent="0" eaLnBrk="1" hangingPunct="1">
              <a:buFont typeface="Arial" charset="0"/>
              <a:buNone/>
            </a:pPr>
            <a:r>
              <a:rPr lang="en-US" sz="3200" i="1" dirty="0" err="1" smtClean="0"/>
              <a:t>Nonservice</a:t>
            </a:r>
            <a:r>
              <a:rPr lang="en-US" sz="3200" i="1" dirty="0" smtClean="0"/>
              <a:t>-connected – up to $2,000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512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847AD526-12D7-486A-9060-098AA7F8606A}" type="slidenum">
              <a:rPr lang="en-US" smtClean="0">
                <a:solidFill>
                  <a:srgbClr val="898989"/>
                </a:solidFill>
                <a:latin typeface="Calibri" pitchFamily="-109" charset="0"/>
              </a:rPr>
              <a:pPr eaLnBrk="1" hangingPunct="1"/>
              <a:t>3</a:t>
            </a:fld>
            <a:endParaRPr lang="en-US" smtClean="0">
              <a:solidFill>
                <a:srgbClr val="898989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3200" dirty="0" smtClean="0"/>
              <a:t>Examples of What HISA Will Cover: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Improving entrance or exit from Veteran’s home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Improving access for use of essential lavatory and sanitary facilities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Improving access to kitchen and bathroom counters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Handrails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Lowered Electrical outlets and switches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Improving paths or driveways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Improving plumbing/electrical work for dialysis patients</a:t>
            </a:r>
          </a:p>
          <a:p>
            <a:pPr>
              <a:buFont typeface="Arial" pitchFamily="-109" charset="0"/>
              <a:buNone/>
              <a:defRPr/>
            </a:pPr>
            <a:r>
              <a:rPr lang="en-US" dirty="0" smtClean="0">
                <a:ea typeface="+mn-ea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BA814632-3AC4-4E9C-B605-D0A4A05FE877}" type="slidenum">
              <a:rPr lang="en-US" smtClean="0">
                <a:solidFill>
                  <a:srgbClr val="898989"/>
                </a:solidFill>
                <a:latin typeface="Calibri" pitchFamily="-109" charset="0"/>
              </a:rPr>
              <a:pPr eaLnBrk="1" hangingPunct="1"/>
              <a:t>4</a:t>
            </a:fld>
            <a:endParaRPr lang="en-US" smtClean="0">
              <a:solidFill>
                <a:srgbClr val="898989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533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What Does a Patient Need to Start the Process?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prescription from a VA or Fee-basis physician:</a:t>
            </a:r>
          </a:p>
          <a:p>
            <a:pPr>
              <a:buFontTx/>
              <a:buNone/>
            </a:pPr>
            <a:r>
              <a:rPr lang="en-US" sz="2400" dirty="0" smtClean="0"/>
              <a:t>  		a. must specify item(s) required;</a:t>
            </a:r>
          </a:p>
          <a:p>
            <a:pPr>
              <a:buFontTx/>
              <a:buNone/>
            </a:pPr>
            <a:r>
              <a:rPr lang="en-US" sz="2400" dirty="0" smtClean="0"/>
              <a:t>  		b. Diagnosis with medical justification;</a:t>
            </a:r>
          </a:p>
          <a:p>
            <a:pPr>
              <a:buFontTx/>
              <a:buNone/>
            </a:pPr>
            <a:r>
              <a:rPr lang="en-US" sz="2400" dirty="0" smtClean="0"/>
              <a:t>  		c. Veteran’s name address, SSN and phone  </a:t>
            </a:r>
          </a:p>
          <a:p>
            <a:pPr>
              <a:buFontTx/>
              <a:buNone/>
            </a:pPr>
            <a:r>
              <a:rPr lang="en-US" sz="2400" dirty="0" smtClean="0"/>
              <a:t>      	     number(s).</a:t>
            </a:r>
          </a:p>
          <a:p>
            <a:r>
              <a:rPr lang="en-US" sz="2400" dirty="0" smtClean="0"/>
              <a:t>The Veteran Must Provide:</a:t>
            </a:r>
          </a:p>
          <a:p>
            <a:pPr lvl="1">
              <a:buFont typeface="Arial" charset="0"/>
              <a:buNone/>
            </a:pPr>
            <a:r>
              <a:rPr lang="en-US" sz="2400" dirty="0" smtClean="0"/>
              <a:t>	1. Completed VA Form 10-0103, Veterans Application for Assistance in Acquiring HISA.</a:t>
            </a:r>
          </a:p>
          <a:p>
            <a:pPr lvl="1">
              <a:buFont typeface="Arial" charset="0"/>
              <a:buNone/>
            </a:pPr>
            <a:r>
              <a:rPr lang="en-US" sz="2400" dirty="0" smtClean="0"/>
              <a:t>	2. If a leased or rented property, permission from owner.</a:t>
            </a:r>
          </a:p>
          <a:p>
            <a:pPr lvl="1">
              <a:buFont typeface="Arial" charset="0"/>
              <a:buNone/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699DC973-A9A8-4040-961C-45F6712DFC6B}" type="slidenum">
              <a:rPr lang="en-US" smtClean="0">
                <a:solidFill>
                  <a:srgbClr val="898989"/>
                </a:solidFill>
                <a:latin typeface="Calibri" pitchFamily="-109" charset="0"/>
              </a:rPr>
              <a:pPr eaLnBrk="1" hangingPunct="1"/>
              <a:t>5</a:t>
            </a:fld>
            <a:endParaRPr lang="en-US" smtClean="0">
              <a:solidFill>
                <a:srgbClr val="898989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449763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dirty="0" smtClean="0"/>
              <a:t>Veteran Must Provide…Continued:</a:t>
            </a:r>
          </a:p>
          <a:p>
            <a:pPr marL="457200" lvl="1" indent="0">
              <a:buNone/>
            </a:pPr>
            <a:r>
              <a:rPr lang="en-US" sz="2400" dirty="0" smtClean="0"/>
              <a:t>3. Quotation from at least 3 licensed contractors (if required 	by state law);</a:t>
            </a:r>
          </a:p>
          <a:p>
            <a:pPr marL="457200" lvl="1" indent="0">
              <a:buNone/>
            </a:pPr>
            <a:r>
              <a:rPr lang="en-US" sz="2400" dirty="0" smtClean="0"/>
              <a:t>         a) Name, address, telephone and SSN or Federal tax# </a:t>
            </a:r>
          </a:p>
          <a:p>
            <a:pPr marL="457200" lvl="1" indent="0">
              <a:buNone/>
            </a:pPr>
            <a:r>
              <a:rPr lang="en-US" sz="2400" dirty="0" smtClean="0"/>
              <a:t>         b) Veteran’s name, address and telephone #;</a:t>
            </a:r>
          </a:p>
          <a:p>
            <a:pPr marL="457200" lvl="1" indent="0">
              <a:buNone/>
            </a:pPr>
            <a:r>
              <a:rPr lang="en-US" sz="2400" dirty="0" smtClean="0"/>
              <a:t>         c) Plans/Drawings;</a:t>
            </a:r>
          </a:p>
          <a:p>
            <a:pPr marL="457200" lvl="1" indent="0">
              <a:buNone/>
            </a:pPr>
            <a:r>
              <a:rPr lang="en-US" sz="2400" dirty="0" smtClean="0"/>
              <a:t>         d) Itemized list of materials, cost and labor cost;</a:t>
            </a:r>
          </a:p>
          <a:p>
            <a:pPr marL="457200" lvl="1" indent="0">
              <a:buNone/>
            </a:pPr>
            <a:r>
              <a:rPr lang="en-US" sz="2400" dirty="0" smtClean="0"/>
              <a:t>         e) All permits required, contractors responsibility.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4.	Picture of work site prior to construction.</a:t>
            </a:r>
          </a:p>
          <a:p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VA Southwest Health Care Network </a:t>
            </a:r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892E84FA-26BC-4AA6-BAA6-90356010CCC8}" type="slidenum">
              <a:rPr lang="en-US" smtClean="0">
                <a:solidFill>
                  <a:srgbClr val="898989"/>
                </a:solidFill>
                <a:latin typeface="Calibri" pitchFamily="-109" charset="0"/>
              </a:rPr>
              <a:pPr eaLnBrk="1" hangingPunct="1"/>
              <a:t>6</a:t>
            </a:fld>
            <a:endParaRPr lang="en-US" smtClean="0">
              <a:solidFill>
                <a:srgbClr val="898989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rtl="0" eaLnBrk="1" fontAlgn="base" hangingPunct="1"/>
            <a:r>
              <a:rPr lang="en-US" sz="3200" b="0" kern="1200" dirty="0" smtClean="0">
                <a:solidFill>
                  <a:srgbClr val="1F497D"/>
                </a:solidFill>
                <a:effectLst/>
                <a:latin typeface="Arial"/>
                <a:ea typeface="ＭＳ Ｐゴシック"/>
                <a:cs typeface="+mn-cs"/>
              </a:rPr>
              <a:t>Veteran Certification:</a:t>
            </a:r>
            <a:endParaRPr lang="en-US" sz="3200" b="0" dirty="0" smtClean="0">
              <a:effectLst/>
            </a:endParaRPr>
          </a:p>
          <a:p>
            <a:endParaRPr lang="en-US" sz="32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4497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The Veteran/applicant agrees to the following by signing the VAF10-0103 Application:  </a:t>
            </a:r>
          </a:p>
          <a:p>
            <a:pPr>
              <a:defRPr/>
            </a:pPr>
            <a:endParaRPr lang="en-US" sz="22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200" dirty="0"/>
              <a:t>That he/she understands that the VA assumes no responsibility for maintenance, repair or replacement;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/>
              <a:t>No liability for the product; extends no warranties;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/>
              <a:t>No liability for damages caused by equipment or devices, or for its removal, when no longer needed or wanted.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200" dirty="0"/>
              <a:t>The Veteran is responsible for all contract work not authorized by VA.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200" dirty="0"/>
              <a:t>The Veteran is responsible for all costs above the limit to which he/she is entitled. 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VA Southwest Health Care Network 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2AB19E4B-E7E4-4589-A04E-2DA6FA684DD8}" type="slidenum">
              <a:rPr lang="en-US" smtClean="0">
                <a:solidFill>
                  <a:srgbClr val="898989"/>
                </a:solidFill>
                <a:latin typeface="Calibri" pitchFamily="-109" charset="0"/>
              </a:rPr>
              <a:pPr eaLnBrk="1" hangingPunct="1"/>
              <a:t>7</a:t>
            </a:fld>
            <a:endParaRPr lang="en-US" dirty="0" smtClean="0">
              <a:solidFill>
                <a:srgbClr val="898989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>
                <a:latin typeface="Arial" pitchFamily="34" charset="0"/>
                <a:cs typeface="Arial" pitchFamily="34" charset="0"/>
              </a:rPr>
              <a:t>Contractor Requirements: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sz="1800" dirty="0" smtClean="0"/>
              <a:t>Must be willing to accept a government purchase order or Purchase Card and understand payment will be made upon completion, inspection and a letter of satisfaction/completion from the Veteran.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2.  Complete description of proposed project:</a:t>
            </a:r>
          </a:p>
          <a:p>
            <a:pPr marL="0" indent="0">
              <a:buNone/>
            </a:pPr>
            <a:r>
              <a:rPr lang="en-US" sz="1800" dirty="0" smtClean="0"/>
              <a:t>         a) Sketch of area to be modified</a:t>
            </a:r>
          </a:p>
          <a:p>
            <a:pPr marL="0" indent="0">
              <a:buNone/>
            </a:pPr>
            <a:r>
              <a:rPr lang="en-US" sz="1800" dirty="0" smtClean="0"/>
              <a:t>         b) Sketch of modifications</a:t>
            </a:r>
          </a:p>
          <a:p>
            <a:pPr marL="0" indent="0">
              <a:buNone/>
            </a:pPr>
            <a:r>
              <a:rPr lang="en-US" sz="1800" dirty="0" smtClean="0"/>
              <a:t>         c) Ramps must indicate slope</a:t>
            </a:r>
          </a:p>
          <a:p>
            <a:pPr marL="0" indent="0">
              <a:buNone/>
            </a:pPr>
            <a:r>
              <a:rPr lang="en-US" sz="1800" dirty="0" smtClean="0"/>
              <a:t>         d) If driveway or walk, plan must describe materials</a:t>
            </a:r>
          </a:p>
          <a:p>
            <a:pPr marL="0" indent="0">
              <a:buNone/>
            </a:pPr>
            <a:r>
              <a:rPr lang="en-US" sz="1800" dirty="0" smtClean="0"/>
              <a:t>         e) All cost must be itemized, both materials and labor</a:t>
            </a:r>
          </a:p>
          <a:p>
            <a:pPr marL="0" indent="0">
              <a:buNone/>
            </a:pPr>
            <a:r>
              <a:rPr lang="en-US" sz="1800" dirty="0" smtClean="0"/>
              <a:t>         f) Must comply with all city, county and state building codes</a:t>
            </a:r>
          </a:p>
          <a:p>
            <a:pPr marL="0" indent="0">
              <a:buNone/>
            </a:pPr>
            <a:r>
              <a:rPr lang="en-US" sz="1800" dirty="0" smtClean="0"/>
              <a:t>         g) Certify construction/modification  meets ADA specifications</a:t>
            </a:r>
          </a:p>
          <a:p>
            <a:pPr marL="0" indent="0">
              <a:buNone/>
            </a:pPr>
            <a:r>
              <a:rPr lang="en-US" sz="1800" dirty="0" smtClean="0"/>
              <a:t>         h)Warranty Work</a:t>
            </a:r>
          </a:p>
          <a:p>
            <a:pPr marL="0" indent="0">
              <a:buNone/>
            </a:pPr>
            <a:r>
              <a:rPr lang="en-US" sz="1800" dirty="0" smtClean="0"/>
              <a:t>          I) Picture of Work Site after completion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VA Southwest Health Care Network </a:t>
            </a:r>
            <a:endParaRPr lang="en-US" dirty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7CA0F82E-3529-49D4-89D3-3E542DC6AF15}" type="slidenum">
              <a:rPr lang="en-US" smtClean="0">
                <a:solidFill>
                  <a:srgbClr val="898989"/>
                </a:solidFill>
                <a:latin typeface="Calibri" pitchFamily="-109" charset="0"/>
              </a:rPr>
              <a:pPr eaLnBrk="1" hangingPunct="1"/>
              <a:t>8</a:t>
            </a:fld>
            <a:endParaRPr lang="en-US" smtClean="0">
              <a:solidFill>
                <a:srgbClr val="898989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533400"/>
          </a:xfrm>
        </p:spPr>
        <p:txBody>
          <a:bodyPr/>
          <a:lstStyle/>
          <a:p>
            <a:r>
              <a:rPr lang="en-US" sz="3200" b="0" dirty="0">
                <a:latin typeface="Arial" pitchFamily="34" charset="0"/>
                <a:cs typeface="Arial" pitchFamily="34" charset="0"/>
              </a:rPr>
              <a:t>Prosthetic &amp; Sensory Aids Service (PSAS) Responsibilities:</a:t>
            </a:r>
            <a:br>
              <a:rPr lang="en-US" sz="3200" b="0" dirty="0">
                <a:latin typeface="Arial" pitchFamily="34" charset="0"/>
                <a:cs typeface="Arial" pitchFamily="34" charset="0"/>
              </a:rPr>
            </a:br>
            <a:endParaRPr lang="en-US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63963"/>
          </a:xfrm>
        </p:spPr>
        <p:txBody>
          <a:bodyPr/>
          <a:lstStyle/>
          <a:p>
            <a:pPr marL="533400" indent="-533400">
              <a:buFontTx/>
              <a:buAutoNum type="arabicPeriod"/>
              <a:defRPr/>
            </a:pPr>
            <a:r>
              <a:rPr lang="en-US" sz="2400" dirty="0"/>
              <a:t>Chief, PSAS, has over-all Administrative Responsibility of Local HISA Program;</a:t>
            </a:r>
          </a:p>
          <a:p>
            <a:pPr marL="533400" indent="-533400">
              <a:buFontTx/>
              <a:buAutoNum type="arabicPeriod"/>
              <a:defRPr/>
            </a:pPr>
            <a:r>
              <a:rPr lang="en-US" sz="2400" dirty="0"/>
              <a:t>Counsel Veterans on Benefits and assist in the Application Process; </a:t>
            </a:r>
          </a:p>
          <a:p>
            <a:pPr marL="533400" indent="-533400">
              <a:buFontTx/>
              <a:buAutoNum type="arabicPeriod"/>
              <a:defRPr/>
            </a:pPr>
            <a:r>
              <a:rPr lang="en-US" sz="2400" dirty="0"/>
              <a:t>Verify contractors are licensed and registered;</a:t>
            </a:r>
          </a:p>
          <a:p>
            <a:pPr marL="533400" indent="-533400">
              <a:buFontTx/>
              <a:buAutoNum type="arabicPeriod"/>
              <a:defRPr/>
            </a:pPr>
            <a:r>
              <a:rPr lang="en-US" sz="2400" dirty="0"/>
              <a:t>Notify the Veteran and contractor once project is Approved;</a:t>
            </a:r>
          </a:p>
          <a:p>
            <a:pPr marL="533400" indent="-533400">
              <a:buFontTx/>
              <a:buAutoNum type="arabicPeriod"/>
              <a:defRPr/>
            </a:pPr>
            <a:r>
              <a:rPr lang="en-US" sz="2400" dirty="0"/>
              <a:t>Process payment after all documents and inspections have been completed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VA Southwest Health Care Network </a:t>
            </a:r>
            <a:endParaRPr lang="en-US" dirty="0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A64D1B9F-B482-402F-A178-4825D754D734}" type="slidenum">
              <a:rPr lang="en-US" smtClean="0">
                <a:solidFill>
                  <a:srgbClr val="898989"/>
                </a:solidFill>
                <a:latin typeface="Calibri" pitchFamily="-109" charset="0"/>
              </a:rPr>
              <a:pPr eaLnBrk="1" hangingPunct="1"/>
              <a:t>9</a:t>
            </a:fld>
            <a:endParaRPr lang="en-US" smtClean="0">
              <a:solidFill>
                <a:srgbClr val="898989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8172</TotalTime>
  <Words>656</Words>
  <Application>Microsoft Office PowerPoint</Application>
  <PresentationFormat>On-screen Show (4:3)</PresentationFormat>
  <Paragraphs>118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ＭＳ Ｐゴシック</vt:lpstr>
      <vt:lpstr>Calibri</vt:lpstr>
      <vt:lpstr>Arial Black</vt:lpstr>
      <vt:lpstr>Office Theme</vt:lpstr>
      <vt:lpstr>Home Improvement &amp; Structural Alterations (HISA)</vt:lpstr>
      <vt:lpstr>   What is HISA?   </vt:lpstr>
      <vt:lpstr>HISA Monetary Limitations</vt:lpstr>
      <vt:lpstr>  Examples of What HISA Will Cover: </vt:lpstr>
      <vt:lpstr> What Does a Patient Need to Start the Process? </vt:lpstr>
      <vt:lpstr>PowerPoint Presentation</vt:lpstr>
      <vt:lpstr>Veteran Certification: </vt:lpstr>
      <vt:lpstr>Contractor Requirements: </vt:lpstr>
      <vt:lpstr>Prosthetic &amp; Sensory Aids Service (PSAS) Responsibilities: </vt:lpstr>
      <vt:lpstr> Important Web Sites:</vt:lpstr>
      <vt:lpstr>VISN 18 PSAS Contact List</vt:lpstr>
      <vt:lpstr>Questions? </vt:lpstr>
    </vt:vector>
  </TitlesOfParts>
  <Company>DVA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Improvement &amp; Structural Alterations (HISA) Presentation Opportunity Showcase</dc:title>
  <dc:subject>Home Improvement &amp; Structural Alterations (HISA) Presentation Opportunity Showcase</dc:subject>
  <dc:creator>DVA/OSDBU/DCP</dc:creator>
  <cp:keywords>Opportunity Showcase, HISA, Home Improvement &amp; Structural Alterations, VISN 18, OSDBU, DVA</cp:keywords>
  <cp:lastModifiedBy>Matthews, Shani  (Ardelle Associates)</cp:lastModifiedBy>
  <cp:revision>256</cp:revision>
  <dcterms:created xsi:type="dcterms:W3CDTF">2012-02-23T04:16:40Z</dcterms:created>
  <dcterms:modified xsi:type="dcterms:W3CDTF">2012-12-07T19:50:15Z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 US</vt:lpwstr>
  </property>
</Properties>
</file>