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336" r:id="rId6"/>
    <p:sldId id="338" r:id="rId7"/>
    <p:sldId id="339" r:id="rId8"/>
    <p:sldId id="342" r:id="rId9"/>
    <p:sldId id="341" r:id="rId10"/>
    <p:sldId id="343" r:id="rId11"/>
    <p:sldId id="141168558" r:id="rId12"/>
    <p:sldId id="141168571" r:id="rId13"/>
    <p:sldId id="141168531" r:id="rId14"/>
    <p:sldId id="264" r:id="rId15"/>
    <p:sldId id="345"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mper, Charlotte, VBAVACO" initials="KCV" lastIdx="37" clrIdx="0">
    <p:extLst>
      <p:ext uri="{19B8F6BF-5375-455C-9EA6-DF929625EA0E}">
        <p15:presenceInfo xmlns:p15="http://schemas.microsoft.com/office/powerpoint/2012/main" userId="S::Charlotte.Kemper@va.gov::38dd2512-141b-419c-9243-5991be78dd12" providerId="AD"/>
      </p:ext>
    </p:extLst>
  </p:cmAuthor>
  <p:cmAuthor id="2" name="Collins, Lois" initials="CL" lastIdx="4" clrIdx="1">
    <p:extLst>
      <p:ext uri="{19B8F6BF-5375-455C-9EA6-DF929625EA0E}">
        <p15:presenceInfo xmlns:p15="http://schemas.microsoft.com/office/powerpoint/2012/main" userId="S::LLCOLLINS@MITRE.ORG::e70c91ff-c3ca-43b6-a9df-fc04951c1be1" providerId="AD"/>
      </p:ext>
    </p:extLst>
  </p:cmAuthor>
  <p:cmAuthor id="3" name="Deanna Puglia" initials="DP" lastIdx="1" clrIdx="2">
    <p:extLst>
      <p:ext uri="{19B8F6BF-5375-455C-9EA6-DF929625EA0E}">
        <p15:presenceInfo xmlns:p15="http://schemas.microsoft.com/office/powerpoint/2012/main" userId="S::deanna.puglia@dynamiciservices.com::61ee0f70-f849-4538-aa2b-6ca0ccfb40ec" providerId="AD"/>
      </p:ext>
    </p:extLst>
  </p:cmAuthor>
  <p:cmAuthor id="4" name="Nicole Carey" initials="NC" lastIdx="3" clrIdx="3">
    <p:extLst>
      <p:ext uri="{19B8F6BF-5375-455C-9EA6-DF929625EA0E}">
        <p15:presenceInfo xmlns:p15="http://schemas.microsoft.com/office/powerpoint/2012/main" userId="Nicole Car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E"/>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8" autoAdjust="0"/>
    <p:restoredTop sz="86388" autoAdjust="0"/>
  </p:normalViewPr>
  <p:slideViewPr>
    <p:cSldViewPr snapToGrid="0">
      <p:cViewPr varScale="1">
        <p:scale>
          <a:sx n="45" d="100"/>
          <a:sy n="45" d="100"/>
        </p:scale>
        <p:origin x="78" y="1134"/>
      </p:cViewPr>
      <p:guideLst/>
    </p:cSldViewPr>
  </p:slideViewPr>
  <p:outlineViewPr>
    <p:cViewPr>
      <p:scale>
        <a:sx n="33" d="100"/>
        <a:sy n="33" d="100"/>
      </p:scale>
      <p:origin x="0" y="-23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785FC-8803-48E6-AA52-6E19F8AE17F6}"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E5621-503B-4468-A1A4-15D8B50E1A8D}" type="slidenum">
              <a:rPr lang="en-US" smtClean="0"/>
              <a:t>‹#›</a:t>
            </a:fld>
            <a:endParaRPr lang="en-US"/>
          </a:p>
        </p:txBody>
      </p:sp>
    </p:spTree>
    <p:extLst>
      <p:ext uri="{BB962C8B-B14F-4D97-AF65-F5344CB8AC3E}">
        <p14:creationId xmlns:p14="http://schemas.microsoft.com/office/powerpoint/2010/main" val="381593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FE5621-503B-4468-A1A4-15D8B50E1A8D}" type="slidenum">
              <a:rPr lang="en-US" smtClean="0"/>
              <a:t>6</a:t>
            </a:fld>
            <a:endParaRPr lang="en-US"/>
          </a:p>
        </p:txBody>
      </p:sp>
    </p:spTree>
    <p:extLst>
      <p:ext uri="{BB962C8B-B14F-4D97-AF65-F5344CB8AC3E}">
        <p14:creationId xmlns:p14="http://schemas.microsoft.com/office/powerpoint/2010/main" val="115325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early 2021, OTED assumed responsibility for program management of the Women’s Health Transition Training course. Through feedback from participants of VHA’s pilot, we know that transitioning Servicewomen and women Veterans find the course valuable for planning for their post-military health care. The training is meant to complement the VA Benefits and Services course,  is now available as a self-paced, eLearning course.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training is meant to complement the VA Benefits and Services course and we are thrilled to share with you that as of FEB 22, WHTT is now available as a self-paced, eLearning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transition to OTED expands the course so that any transitioning Servicewoman or recently separated woman Veteran can learn more about what is offered through VA Health…Anytime. . . Anywhere!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course is available to all Servicewomen and recently separated women Veterans but is encouraged for Servicewomen who will be transitioning to civilian life or the reserve components within the next calendar year.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DFE5621-503B-4468-A1A4-15D8B50E1A8D}" type="slidenum">
              <a:rPr lang="en-US" smtClean="0"/>
              <a:t>7</a:t>
            </a:fld>
            <a:endParaRPr lang="en-US"/>
          </a:p>
        </p:txBody>
      </p:sp>
    </p:spTree>
    <p:extLst>
      <p:ext uri="{BB962C8B-B14F-4D97-AF65-F5344CB8AC3E}">
        <p14:creationId xmlns:p14="http://schemas.microsoft.com/office/powerpoint/2010/main" val="2613342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a:t>The online course runs about two and a half hours, but participants can complete the course in multiple sittings, pausing and resuming as needed.</a:t>
            </a:r>
          </a:p>
          <a:p>
            <a:pPr marL="171450" indent="-171450">
              <a:spcAft>
                <a:spcPts val="600"/>
              </a:spcAft>
              <a:buFont typeface="Arial" panose="020B0604020202020204" pitchFamily="34" charset="0"/>
              <a:buChar char="•"/>
            </a:pPr>
            <a:endParaRPr lang="en-US" dirty="0"/>
          </a:p>
          <a:p>
            <a:pPr marL="171450" indent="-171450">
              <a:spcAft>
                <a:spcPts val="600"/>
              </a:spcAft>
              <a:buFont typeface="Arial" panose="020B0604020202020204" pitchFamily="34" charset="0"/>
              <a:buChar char="•"/>
            </a:pPr>
            <a:r>
              <a:rPr lang="en-US" dirty="0"/>
              <a:t>The course consists of five phases that walk women through the transition to civilian life, particularly in the context of health care. </a:t>
            </a:r>
          </a:p>
          <a:p>
            <a:pPr marL="171450" indent="-171450">
              <a:spcAft>
                <a:spcPts val="600"/>
              </a:spcAft>
              <a:buFont typeface="Arial" panose="020B0604020202020204" pitchFamily="34" charset="0"/>
              <a:buChar char="•"/>
            </a:pPr>
            <a:endParaRPr lang="en-US" dirty="0"/>
          </a:p>
          <a:p>
            <a:pPr marL="171450" indent="-171450">
              <a:spcAft>
                <a:spcPts val="600"/>
              </a:spcAft>
              <a:buFont typeface="Arial" panose="020B0604020202020204" pitchFamily="34" charset="0"/>
              <a:buChar char="•"/>
            </a:pPr>
            <a:r>
              <a:rPr lang="en-US" dirty="0"/>
              <a:t>Women learn about the breadth of the VA health system and the women-focused services it offers. They learn about eligibility and enrollment in VA health care and are encouraged to engage with other transition-related resources.</a:t>
            </a:r>
          </a:p>
          <a:p>
            <a:pPr marL="0" indent="0">
              <a:spcAft>
                <a:spcPts val="600"/>
              </a:spcAft>
              <a:buFont typeface="Arial" panose="020B0604020202020204" pitchFamily="34" charset="0"/>
              <a:buNone/>
            </a:pPr>
            <a:endParaRPr lang="en-US" dirty="0"/>
          </a:p>
          <a:p>
            <a:pPr marL="171450" indent="-171450">
              <a:spcAft>
                <a:spcPts val="600"/>
              </a:spcAft>
              <a:buFont typeface="Arial" panose="020B0604020202020204" pitchFamily="34" charset="0"/>
              <a:buChar char="•"/>
            </a:pPr>
            <a:r>
              <a:rPr lang="en-US" dirty="0"/>
              <a:t>This content is particularly relevant for Servicewomen transitioning from active duty within the next year, but any Servicewoman or woman Veteran curious about VA can learn something from this course.</a:t>
            </a:r>
          </a:p>
          <a:p>
            <a:pPr marL="171450" indent="-171450">
              <a:spcAft>
                <a:spcPts val="600"/>
              </a:spcAft>
              <a:buFont typeface="Arial" panose="020B0604020202020204" pitchFamily="34" charset="0"/>
              <a:buChar char="•"/>
            </a:pPr>
            <a:endParaRPr lang="en-US" dirty="0"/>
          </a:p>
          <a:p>
            <a:pPr marL="171450" indent="-171450">
              <a:spcAft>
                <a:spcPts val="600"/>
              </a:spcAft>
              <a:buFont typeface="Arial" panose="020B0604020202020204" pitchFamily="34" charset="0"/>
              <a:buChar char="•"/>
            </a:pPr>
            <a:r>
              <a:rPr lang="en-US" dirty="0"/>
              <a:t>OTED appreciates the assistance from CWV in our efforts to market the launch of the eLearning version.   </a:t>
            </a:r>
          </a:p>
          <a:p>
            <a:endParaRPr lang="en-US" dirty="0"/>
          </a:p>
        </p:txBody>
      </p:sp>
      <p:sp>
        <p:nvSpPr>
          <p:cNvPr id="4" name="Slide Number Placeholder 3"/>
          <p:cNvSpPr>
            <a:spLocks noGrp="1"/>
          </p:cNvSpPr>
          <p:nvPr>
            <p:ph type="sldNum" sz="quarter" idx="5"/>
          </p:nvPr>
        </p:nvSpPr>
        <p:spPr/>
        <p:txBody>
          <a:bodyPr/>
          <a:lstStyle/>
          <a:p>
            <a:fld id="{7DFE5621-503B-4468-A1A4-15D8B50E1A8D}" type="slidenum">
              <a:rPr lang="en-US" smtClean="0"/>
              <a:t>8</a:t>
            </a:fld>
            <a:endParaRPr lang="en-US"/>
          </a:p>
        </p:txBody>
      </p:sp>
    </p:spTree>
    <p:extLst>
      <p:ext uri="{BB962C8B-B14F-4D97-AF65-F5344CB8AC3E}">
        <p14:creationId xmlns:p14="http://schemas.microsoft.com/office/powerpoint/2010/main" val="97159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this former participant  in VHA’s pilot notes, a major benefit of this training is the fact that it lays out women’s options and removes some of the guesswork as they plan for their future health care.</a:t>
            </a:r>
          </a:p>
        </p:txBody>
      </p:sp>
      <p:sp>
        <p:nvSpPr>
          <p:cNvPr id="4" name="Slide Number Placeholder 3"/>
          <p:cNvSpPr>
            <a:spLocks noGrp="1"/>
          </p:cNvSpPr>
          <p:nvPr>
            <p:ph type="sldNum" sz="quarter" idx="5"/>
          </p:nvPr>
        </p:nvSpPr>
        <p:spPr/>
        <p:txBody>
          <a:bodyPr/>
          <a:lstStyle/>
          <a:p>
            <a:fld id="{7DFE5621-503B-4468-A1A4-15D8B50E1A8D}" type="slidenum">
              <a:rPr lang="en-US" smtClean="0"/>
              <a:t>9</a:t>
            </a:fld>
            <a:endParaRPr lang="en-US" dirty="0"/>
          </a:p>
        </p:txBody>
      </p:sp>
    </p:spTree>
    <p:extLst>
      <p:ext uri="{BB962C8B-B14F-4D97-AF65-F5344CB8AC3E}">
        <p14:creationId xmlns:p14="http://schemas.microsoft.com/office/powerpoint/2010/main" val="206335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63C7BD-EE4B-42E2-A75C-958D06C60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8923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D2948F-94F6-1441-A565-E5C934D6C1CE}"/>
              </a:ext>
            </a:extLst>
          </p:cNvPr>
          <p:cNvSpPr/>
          <p:nvPr userDrawn="1"/>
        </p:nvSpPr>
        <p:spPr>
          <a:xfrm>
            <a:off x="0" y="5638800"/>
            <a:ext cx="418592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C0582E7-8953-3F4C-8634-1C6FB4EFDA6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D9D88D-4A19-2744-BD82-0762372CF112}"/>
              </a:ext>
            </a:extLst>
          </p:cNvPr>
          <p:cNvSpPr>
            <a:spLocks noGrp="1"/>
          </p:cNvSpPr>
          <p:nvPr>
            <p:ph type="ctrTitle"/>
          </p:nvPr>
        </p:nvSpPr>
        <p:spPr>
          <a:xfrm>
            <a:off x="1524000" y="1810853"/>
            <a:ext cx="9144000" cy="2387600"/>
          </a:xfrm>
          <a:prstGeom prst="rect">
            <a:avLst/>
          </a:prstGeo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508EFAD-519D-1A45-9661-63F66A218F78}"/>
              </a:ext>
            </a:extLst>
          </p:cNvPr>
          <p:cNvSpPr>
            <a:spLocks noGrp="1"/>
          </p:cNvSpPr>
          <p:nvPr>
            <p:ph type="subTitle" idx="1"/>
          </p:nvPr>
        </p:nvSpPr>
        <p:spPr>
          <a:xfrm>
            <a:off x="1524000" y="4564063"/>
            <a:ext cx="9144000" cy="688657"/>
          </a:xfrm>
          <a:prstGeom prst="rect">
            <a:avLst/>
          </a:prstGeom>
        </p:spPr>
        <p:txBody>
          <a:bodyPr/>
          <a:lstStyle>
            <a:lvl1pPr marL="0" indent="0" algn="ctr">
              <a:buNone/>
              <a:defRPr sz="2400">
                <a:solidFill>
                  <a:srgbClr val="003F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5F69F-22C4-9C45-97A4-32E88F0CFFFE}"/>
              </a:ext>
            </a:extLst>
          </p:cNvPr>
          <p:cNvSpPr>
            <a:spLocks noGrp="1"/>
          </p:cNvSpPr>
          <p:nvPr>
            <p:ph type="dt" sz="half" idx="10"/>
          </p:nvPr>
        </p:nvSpPr>
        <p:spPr>
          <a:xfrm>
            <a:off x="9232900" y="91107"/>
            <a:ext cx="2870200" cy="365125"/>
          </a:xfrm>
          <a:prstGeom prst="rect">
            <a:avLst/>
          </a:prstGeom>
        </p:spPr>
        <p:txBody>
          <a:bodyPr/>
          <a:lstStyle>
            <a:lvl1pPr algn="r">
              <a:defRPr>
                <a:solidFill>
                  <a:schemeClr val="bg1"/>
                </a:solidFill>
              </a:defRPr>
            </a:lvl1pPr>
          </a:lstStyle>
          <a:p>
            <a:fld id="{8369EF32-BF46-0F4D-AD7E-FEB4DB7107C8}" type="datetime1">
              <a:rPr lang="en-US" smtClean="0"/>
              <a:t>3/23/2021</a:t>
            </a:fld>
            <a:endParaRPr lang="en-US"/>
          </a:p>
        </p:txBody>
      </p:sp>
      <p:sp>
        <p:nvSpPr>
          <p:cNvPr id="5" name="Footer Placeholder 4">
            <a:extLst>
              <a:ext uri="{FF2B5EF4-FFF2-40B4-BE49-F238E27FC236}">
                <a16:creationId xmlns:a16="http://schemas.microsoft.com/office/drawing/2014/main" id="{1D46D630-DBC6-4A4A-95C5-9810184FB14B}"/>
              </a:ext>
            </a:extLst>
          </p:cNvPr>
          <p:cNvSpPr>
            <a:spLocks noGrp="1"/>
          </p:cNvSpPr>
          <p:nvPr>
            <p:ph type="ftr" sz="quarter" idx="11"/>
          </p:nvPr>
        </p:nvSpPr>
        <p:spPr>
          <a:xfrm>
            <a:off x="1524000" y="5370511"/>
            <a:ext cx="91440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8B4E9A5-0876-CF4E-988F-E1A2577B8364}"/>
              </a:ext>
            </a:extLst>
          </p:cNvPr>
          <p:cNvSpPr>
            <a:spLocks noGrp="1"/>
          </p:cNvSpPr>
          <p:nvPr>
            <p:ph type="sldNum" sz="quarter" idx="12"/>
          </p:nvPr>
        </p:nvSpPr>
        <p:spPr>
          <a:xfrm>
            <a:off x="4724400" y="6376967"/>
            <a:ext cx="2743200" cy="365125"/>
          </a:xfrm>
          <a:prstGeom prst="rect">
            <a:avLst/>
          </a:prstGeom>
        </p:spPr>
        <p:txBody>
          <a:bodyPr/>
          <a:lstStyle>
            <a:lvl1pPr algn="ctr">
              <a:defRPr/>
            </a:lvl1pPr>
          </a:lstStyle>
          <a:p>
            <a:fld id="{2346C6CC-1531-9D43-9929-56C34AA4FDB5}" type="slidenum">
              <a:rPr lang="en-US" smtClean="0"/>
              <a:pPr/>
              <a:t>‹#›</a:t>
            </a:fld>
            <a:endParaRPr lang="en-US"/>
          </a:p>
        </p:txBody>
      </p:sp>
      <p:pic>
        <p:nvPicPr>
          <p:cNvPr id="12" name="Graphic 11" descr="The VA seal is flanked by &quot;VA&quot; on the left and &quot;U.S. Department of Veterans Affairs&quot; on the right." title="VA Primary Identity Mark">
            <a:extLst>
              <a:ext uri="{FF2B5EF4-FFF2-40B4-BE49-F238E27FC236}">
                <a16:creationId xmlns:a16="http://schemas.microsoft.com/office/drawing/2014/main" id="{907B63C4-ACFD-1B4F-8573-0C598C6623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10649" y="5950588"/>
            <a:ext cx="3675978" cy="916376"/>
          </a:xfrm>
          <a:prstGeom prst="rect">
            <a:avLst/>
          </a:prstGeom>
        </p:spPr>
      </p:pic>
      <p:pic>
        <p:nvPicPr>
          <p:cNvPr id="13" name="Picture 12">
            <a:extLst>
              <a:ext uri="{FF2B5EF4-FFF2-40B4-BE49-F238E27FC236}">
                <a16:creationId xmlns:a16="http://schemas.microsoft.com/office/drawing/2014/main" id="{55611BAF-B23A-40A4-BC8F-9CB3744C57F5}"/>
              </a:ext>
            </a:extLst>
          </p:cNvPr>
          <p:cNvPicPr>
            <a:picLocks noChangeAspect="1"/>
          </p:cNvPicPr>
          <p:nvPr userDrawn="1"/>
        </p:nvPicPr>
        <p:blipFill>
          <a:blip r:embed="rId5"/>
          <a:stretch>
            <a:fillRect/>
          </a:stretch>
        </p:blipFill>
        <p:spPr>
          <a:xfrm>
            <a:off x="1" y="6215368"/>
            <a:ext cx="2342146" cy="612178"/>
          </a:xfrm>
          <a:prstGeom prst="rect">
            <a:avLst/>
          </a:prstGeom>
        </p:spPr>
      </p:pic>
    </p:spTree>
    <p:extLst>
      <p:ext uri="{BB962C8B-B14F-4D97-AF65-F5344CB8AC3E}">
        <p14:creationId xmlns:p14="http://schemas.microsoft.com/office/powerpoint/2010/main" val="266985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510EB-75D7-8442-9EB4-C10FCA97143C}"/>
              </a:ext>
            </a:extLst>
          </p:cNvPr>
          <p:cNvSpPr>
            <a:spLocks noGrp="1"/>
          </p:cNvSpPr>
          <p:nvPr>
            <p:ph type="title"/>
          </p:nvPr>
        </p:nvSpPr>
        <p:spPr>
          <a:xfrm>
            <a:off x="839788" y="1065006"/>
            <a:ext cx="3932237" cy="1225791"/>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3901F6-1923-0943-9E01-E4286D238956}"/>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8EFD46D-A4B6-1D4F-8164-9E842D2942C6}"/>
              </a:ext>
            </a:extLst>
          </p:cNvPr>
          <p:cNvSpPr>
            <a:spLocks noGrp="1"/>
          </p:cNvSpPr>
          <p:nvPr>
            <p:ph type="body" sz="half" idx="2"/>
          </p:nvPr>
        </p:nvSpPr>
        <p:spPr>
          <a:xfrm>
            <a:off x="839788" y="2377440"/>
            <a:ext cx="3932237" cy="349154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45809-2BEB-1F45-AE2E-E7862B750C61}"/>
              </a:ext>
            </a:extLst>
          </p:cNvPr>
          <p:cNvSpPr>
            <a:spLocks noGrp="1"/>
          </p:cNvSpPr>
          <p:nvPr>
            <p:ph type="dt" sz="half" idx="10"/>
          </p:nvPr>
        </p:nvSpPr>
        <p:spPr>
          <a:xfrm>
            <a:off x="3055918" y="6350971"/>
            <a:ext cx="881381" cy="365125"/>
          </a:xfrm>
          <a:prstGeom prst="rect">
            <a:avLst/>
          </a:prstGeom>
        </p:spPr>
        <p:txBody>
          <a:bodyPr/>
          <a:lstStyle/>
          <a:p>
            <a:fld id="{E1A47406-BA8A-0646-B7C5-0EC2929D58CF}" type="datetime1">
              <a:rPr lang="en-US" smtClean="0"/>
              <a:t>3/23/2021</a:t>
            </a:fld>
            <a:endParaRPr lang="en-US"/>
          </a:p>
        </p:txBody>
      </p:sp>
      <p:sp>
        <p:nvSpPr>
          <p:cNvPr id="6" name="Footer Placeholder 5">
            <a:extLst>
              <a:ext uri="{FF2B5EF4-FFF2-40B4-BE49-F238E27FC236}">
                <a16:creationId xmlns:a16="http://schemas.microsoft.com/office/drawing/2014/main" id="{1D6D0F4E-B8C9-5845-927B-6E07600DC9C3}"/>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476633-FBEF-9041-AFB4-D3289965B082}"/>
              </a:ext>
            </a:extLst>
          </p:cNvPr>
          <p:cNvSpPr>
            <a:spLocks noGrp="1"/>
          </p:cNvSpPr>
          <p:nvPr>
            <p:ph type="sldNum" sz="quarter" idx="12"/>
          </p:nvPr>
        </p:nvSpPr>
        <p:spPr>
          <a:xfrm>
            <a:off x="11353800" y="6356350"/>
            <a:ext cx="687668" cy="365125"/>
          </a:xfrm>
          <a:prstGeom prst="rect">
            <a:avLst/>
          </a:prstGeom>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180265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77FA-89BE-0D4D-A3E6-68587F92870A}"/>
              </a:ext>
            </a:extLst>
          </p:cNvPr>
          <p:cNvSpPr>
            <a:spLocks noGrp="1"/>
          </p:cNvSpPr>
          <p:nvPr>
            <p:ph type="title"/>
          </p:nvPr>
        </p:nvSpPr>
        <p:spPr>
          <a:xfrm>
            <a:off x="838200" y="607663"/>
            <a:ext cx="11092031" cy="779463"/>
          </a:xfrm>
          <a:prstGeom prst="rect">
            <a:avLst/>
          </a:prstGeom>
        </p:spPr>
        <p:txBody>
          <a:bodyPr lIns="0"/>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3572F3-8C13-214A-B376-C2C05B0F1510}"/>
              </a:ext>
            </a:extLst>
          </p:cNvPr>
          <p:cNvSpPr>
            <a:spLocks noGrp="1"/>
          </p:cNvSpPr>
          <p:nvPr>
            <p:ph idx="1"/>
          </p:nvPr>
        </p:nvSpPr>
        <p:spPr>
          <a:xfrm>
            <a:off x="838200" y="1838960"/>
            <a:ext cx="10515600" cy="4033520"/>
          </a:xfrm>
          <a:prstGeom prst="rect">
            <a:avLst/>
          </a:prstGeom>
        </p:spPr>
        <p:txBody>
          <a:bodyPr lIns="0"/>
          <a:lstStyle>
            <a:lvl1pPr>
              <a:defRPr>
                <a:solidFill>
                  <a:schemeClr val="tx1">
                    <a:lumMod val="75000"/>
                    <a:lumOff val="25000"/>
                  </a:schemeClr>
                </a:solidFill>
              </a:defRPr>
            </a:lvl1pPr>
            <a:lvl2pPr>
              <a:defRPr>
                <a:solidFill>
                  <a:schemeClr val="tx1">
                    <a:lumMod val="75000"/>
                    <a:lumOff val="2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985BF-735C-F942-A87A-899BB96F732F}"/>
              </a:ext>
            </a:extLst>
          </p:cNvPr>
          <p:cNvSpPr>
            <a:spLocks noGrp="1"/>
          </p:cNvSpPr>
          <p:nvPr>
            <p:ph type="dt" sz="half" idx="10"/>
          </p:nvPr>
        </p:nvSpPr>
        <p:spPr>
          <a:xfrm>
            <a:off x="3055918" y="6350971"/>
            <a:ext cx="881381" cy="365125"/>
          </a:xfrm>
          <a:prstGeom prst="rect">
            <a:avLst/>
          </a:prstGeom>
        </p:spPr>
        <p:txBody>
          <a:bodyPr/>
          <a:lstStyle/>
          <a:p>
            <a:fld id="{4B54F486-79BF-EB42-8BEE-F3B3751EE828}" type="datetime1">
              <a:rPr lang="en-US" smtClean="0"/>
              <a:t>3/23/2021</a:t>
            </a:fld>
            <a:endParaRPr lang="en-US"/>
          </a:p>
        </p:txBody>
      </p:sp>
      <p:sp>
        <p:nvSpPr>
          <p:cNvPr id="5" name="Footer Placeholder 4">
            <a:extLst>
              <a:ext uri="{FF2B5EF4-FFF2-40B4-BE49-F238E27FC236}">
                <a16:creationId xmlns:a16="http://schemas.microsoft.com/office/drawing/2014/main" id="{03D1B2BD-DCF0-CA49-A4C2-5C702AD1BF44}"/>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0BA0F3-B54B-5648-B04B-57278B32F665}"/>
              </a:ext>
            </a:extLst>
          </p:cNvPr>
          <p:cNvSpPr>
            <a:spLocks noGrp="1"/>
          </p:cNvSpPr>
          <p:nvPr>
            <p:ph type="sldNum" sz="quarter" idx="12"/>
          </p:nvPr>
        </p:nvSpPr>
        <p:spPr>
          <a:xfrm>
            <a:off x="11353800" y="6356350"/>
            <a:ext cx="687668" cy="365125"/>
          </a:xfrm>
          <a:prstGeom prst="rect">
            <a:avLst/>
          </a:prstGeom>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549874181"/>
      </p:ext>
    </p:extLst>
  </p:cSld>
  <p:clrMapOvr>
    <a:masterClrMapping/>
  </p:clrMapOvr>
  <p:extLst>
    <p:ext uri="{DCECCB84-F9BA-43D5-87BE-67443E8EF086}">
      <p15:sldGuideLst xmlns:p15="http://schemas.microsoft.com/office/powerpoint/2012/main">
        <p15:guide id="3" pos="528" userDrawn="1">
          <p15:clr>
            <a:srgbClr val="FBAE40"/>
          </p15:clr>
        </p15:guide>
        <p15:guide id="4" orient="horz" pos="1152" userDrawn="1">
          <p15:clr>
            <a:srgbClr val="FBAE40"/>
          </p15:clr>
        </p15:guide>
        <p15:guide id="5" orient="horz"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D34B1D-3AF3-A140-B532-118E4D9FEDF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C827A5A-066D-3C4E-8983-BDAF4C73A0F6}"/>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p:nvPr>
        </p:nvSpPr>
        <p:spPr>
          <a:xfrm>
            <a:off x="831850" y="1709739"/>
            <a:ext cx="10515600" cy="2405062"/>
          </a:xfrm>
          <a:prstGeom prst="rect">
            <a:avLst/>
          </a:prstGeom>
        </p:spPr>
        <p:txBody>
          <a:bodyPr anchor="b"/>
          <a:lstStyle>
            <a:lvl1pPr>
              <a:defRPr sz="6000" b="1">
                <a:solidFill>
                  <a:srgbClr val="003F72"/>
                </a:solidFill>
              </a:defRPr>
            </a:lvl1pPr>
          </a:lstStyle>
          <a:p>
            <a:r>
              <a:rPr lang="en-US"/>
              <a:t>Click to edit 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831850" y="4199592"/>
            <a:ext cx="10515600" cy="73557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861847-B6C6-FF43-9E18-1F8C8D63F5CB}"/>
              </a:ext>
            </a:extLst>
          </p:cNvPr>
          <p:cNvSpPr>
            <a:spLocks noGrp="1"/>
          </p:cNvSpPr>
          <p:nvPr>
            <p:ph type="dt" sz="half" idx="10"/>
          </p:nvPr>
        </p:nvSpPr>
        <p:spPr>
          <a:xfrm>
            <a:off x="9563548" y="136525"/>
            <a:ext cx="2408816" cy="365125"/>
          </a:xfrm>
          <a:prstGeom prst="rect">
            <a:avLst/>
          </a:prstGeom>
        </p:spPr>
        <p:txBody>
          <a:bodyPr/>
          <a:lstStyle>
            <a:lvl1pPr algn="r">
              <a:defRPr/>
            </a:lvl1pPr>
          </a:lstStyle>
          <a:p>
            <a:fld id="{66AAAC96-11AD-094D-A93F-4A073C2530FA}" type="datetime1">
              <a:rPr lang="en-US" smtClean="0"/>
              <a:t>3/23/2021</a:t>
            </a:fld>
            <a:endParaRPr lang="en-US"/>
          </a:p>
        </p:txBody>
      </p:sp>
      <p:sp>
        <p:nvSpPr>
          <p:cNvPr id="5" name="Footer Placeholder 4">
            <a:extLst>
              <a:ext uri="{FF2B5EF4-FFF2-40B4-BE49-F238E27FC236}">
                <a16:creationId xmlns:a16="http://schemas.microsoft.com/office/drawing/2014/main" id="{AC643436-B87F-6E4E-9C56-E59BE3C06654}"/>
              </a:ext>
            </a:extLst>
          </p:cNvPr>
          <p:cNvSpPr>
            <a:spLocks noGrp="1"/>
          </p:cNvSpPr>
          <p:nvPr>
            <p:ph type="ftr" sz="quarter" idx="11"/>
          </p:nvPr>
        </p:nvSpPr>
        <p:spPr>
          <a:xfrm>
            <a:off x="831850" y="5085695"/>
            <a:ext cx="1056049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4718050" y="6208172"/>
            <a:ext cx="2743200" cy="365125"/>
          </a:xfrm>
          <a:prstGeom prst="rect">
            <a:avLst/>
          </a:prstGeom>
        </p:spPr>
        <p:txBody>
          <a:bodyPr/>
          <a:lstStyle>
            <a:lvl1pPr algn="ctr">
              <a:defRPr/>
            </a:lvl1pPr>
          </a:lstStyle>
          <a:p>
            <a:fld id="{2346C6CC-1531-9D43-9929-56C34AA4FDB5}" type="slidenum">
              <a:rPr lang="en-US" smtClean="0"/>
              <a:pPr/>
              <a:t>‹#›</a:t>
            </a:fld>
            <a:endParaRPr lang="en-US"/>
          </a:p>
        </p:txBody>
      </p:sp>
      <p:pic>
        <p:nvPicPr>
          <p:cNvPr id="10" name="Graphic 9" descr="The VA seal is flanked by &quot;VA&quot; on the left and &quot;U.S. Department of Veterans Affairs&quot; on the right." title="VA Primiary Identity Mark">
            <a:extLst>
              <a:ext uri="{FF2B5EF4-FFF2-40B4-BE49-F238E27FC236}">
                <a16:creationId xmlns:a16="http://schemas.microsoft.com/office/drawing/2014/main" id="{F3E01C2F-C1BE-5F46-8E1F-A719266C45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34371" y="5974987"/>
            <a:ext cx="2542391" cy="633787"/>
          </a:xfrm>
          <a:prstGeom prst="rect">
            <a:avLst/>
          </a:prstGeom>
        </p:spPr>
      </p:pic>
      <p:pic>
        <p:nvPicPr>
          <p:cNvPr id="12" name="Picture 11">
            <a:extLst>
              <a:ext uri="{FF2B5EF4-FFF2-40B4-BE49-F238E27FC236}">
                <a16:creationId xmlns:a16="http://schemas.microsoft.com/office/drawing/2014/main" id="{CC8D48AF-2FA2-4664-B0AE-0791D4205450}"/>
              </a:ext>
            </a:extLst>
          </p:cNvPr>
          <p:cNvPicPr>
            <a:picLocks noChangeAspect="1"/>
          </p:cNvPicPr>
          <p:nvPr userDrawn="1"/>
        </p:nvPicPr>
        <p:blipFill>
          <a:blip r:embed="rId5"/>
          <a:stretch>
            <a:fillRect/>
          </a:stretch>
        </p:blipFill>
        <p:spPr>
          <a:xfrm>
            <a:off x="16879" y="5974987"/>
            <a:ext cx="2342146" cy="612178"/>
          </a:xfrm>
          <a:prstGeom prst="rect">
            <a:avLst/>
          </a:prstGeom>
        </p:spPr>
      </p:pic>
    </p:spTree>
    <p:extLst>
      <p:ext uri="{BB962C8B-B14F-4D97-AF65-F5344CB8AC3E}">
        <p14:creationId xmlns:p14="http://schemas.microsoft.com/office/powerpoint/2010/main" val="394396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A6B0-5ACE-8D4E-8C61-B0A8014772B2}"/>
              </a:ext>
            </a:extLst>
          </p:cNvPr>
          <p:cNvSpPr>
            <a:spLocks noGrp="1"/>
          </p:cNvSpPr>
          <p:nvPr>
            <p:ph type="title"/>
          </p:nvPr>
        </p:nvSpPr>
        <p:spPr>
          <a:xfrm>
            <a:off x="838200" y="607060"/>
            <a:ext cx="11092031" cy="779463"/>
          </a:xfrm>
          <a:prstGeom prst="rect">
            <a:avLst/>
          </a:prstGeom>
        </p:spPr>
        <p:txBody>
          <a:bodyPr lIns="0"/>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8E959F2-A51D-2B40-A03E-C4721B18EA50}"/>
              </a:ext>
            </a:extLst>
          </p:cNvPr>
          <p:cNvSpPr>
            <a:spLocks noGrp="1"/>
          </p:cNvSpPr>
          <p:nvPr>
            <p:ph sz="half" idx="1"/>
          </p:nvPr>
        </p:nvSpPr>
        <p:spPr>
          <a:xfrm>
            <a:off x="838200" y="1825625"/>
            <a:ext cx="5181600" cy="3874135"/>
          </a:xfrm>
          <a:prstGeom prst="rect">
            <a:avLst/>
          </a:prstGeom>
        </p:spPr>
        <p:txBody>
          <a:bodyPr lIns="0">
            <a:noAutofit/>
          </a:bodyPr>
          <a:lstStyle>
            <a:lvl1pPr>
              <a:defRPr>
                <a:solidFill>
                  <a:schemeClr val="tx1">
                    <a:lumMod val="75000"/>
                    <a:lumOff val="25000"/>
                  </a:schemeClr>
                </a:solidFill>
              </a:defRPr>
            </a:lvl1pPr>
            <a:lvl2pPr>
              <a:defRPr>
                <a:solidFill>
                  <a:schemeClr val="tx1">
                    <a:lumMod val="75000"/>
                    <a:lumOff val="2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58A00-57DD-1944-AE99-7E13F92CFABE}"/>
              </a:ext>
            </a:extLst>
          </p:cNvPr>
          <p:cNvSpPr>
            <a:spLocks noGrp="1"/>
          </p:cNvSpPr>
          <p:nvPr>
            <p:ph sz="half" idx="2"/>
          </p:nvPr>
        </p:nvSpPr>
        <p:spPr>
          <a:xfrm>
            <a:off x="6172200" y="1825625"/>
            <a:ext cx="5181600" cy="3874135"/>
          </a:xfrm>
          <a:prstGeom prst="rect">
            <a:avLst/>
          </a:prstGeom>
        </p:spPr>
        <p:txBody>
          <a:bodyPr lIns="0">
            <a:noAutofit/>
          </a:bodyPr>
          <a:lstStyle>
            <a:lvl1pPr>
              <a:defRPr>
                <a:solidFill>
                  <a:schemeClr val="tx1">
                    <a:lumMod val="75000"/>
                    <a:lumOff val="25000"/>
                  </a:schemeClr>
                </a:solidFill>
              </a:defRPr>
            </a:lvl1pPr>
            <a:lvl2pPr>
              <a:defRPr>
                <a:solidFill>
                  <a:schemeClr val="tx1">
                    <a:lumMod val="75000"/>
                    <a:lumOff val="2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C73C1-75CC-C74E-9F27-2B4B01127AC3}"/>
              </a:ext>
            </a:extLst>
          </p:cNvPr>
          <p:cNvSpPr>
            <a:spLocks noGrp="1"/>
          </p:cNvSpPr>
          <p:nvPr>
            <p:ph type="dt" sz="half" idx="10"/>
          </p:nvPr>
        </p:nvSpPr>
        <p:spPr>
          <a:xfrm>
            <a:off x="3055918" y="6350971"/>
            <a:ext cx="881381" cy="365125"/>
          </a:xfrm>
          <a:prstGeom prst="rect">
            <a:avLst/>
          </a:prstGeom>
        </p:spPr>
        <p:txBody>
          <a:bodyPr/>
          <a:lstStyle/>
          <a:p>
            <a:fld id="{267D7110-AC95-BB44-B157-AFFF53CF0DAB}" type="datetime1">
              <a:rPr lang="en-US" smtClean="0"/>
              <a:t>3/23/2021</a:t>
            </a:fld>
            <a:endParaRPr lang="en-US"/>
          </a:p>
        </p:txBody>
      </p:sp>
      <p:sp>
        <p:nvSpPr>
          <p:cNvPr id="6" name="Footer Placeholder 5">
            <a:extLst>
              <a:ext uri="{FF2B5EF4-FFF2-40B4-BE49-F238E27FC236}">
                <a16:creationId xmlns:a16="http://schemas.microsoft.com/office/drawing/2014/main" id="{11BFA9B3-ADEB-0648-A921-275E49B763A4}"/>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05EE3E-3409-834B-A175-A52573B009B2}"/>
              </a:ext>
            </a:extLst>
          </p:cNvPr>
          <p:cNvSpPr>
            <a:spLocks noGrp="1"/>
          </p:cNvSpPr>
          <p:nvPr>
            <p:ph type="sldNum" sz="quarter" idx="12"/>
          </p:nvPr>
        </p:nvSpPr>
        <p:spPr>
          <a:xfrm>
            <a:off x="11353800" y="6356350"/>
            <a:ext cx="687668" cy="365125"/>
          </a:xfrm>
          <a:prstGeom prst="rect">
            <a:avLst/>
          </a:prstGeom>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3565027310"/>
      </p:ext>
    </p:extLst>
  </p:cSld>
  <p:clrMapOvr>
    <a:masterClrMapping/>
  </p:clrMapOvr>
  <p:extLst>
    <p:ext uri="{DCECCB84-F9BA-43D5-87BE-67443E8EF086}">
      <p15:sldGuideLst xmlns:p15="http://schemas.microsoft.com/office/powerpoint/2012/main">
        <p15:guide id="1" orient="horz" pos="1152" userDrawn="1">
          <p15:clr>
            <a:srgbClr val="FBAE40"/>
          </p15:clr>
        </p15:guide>
        <p15:guide id="2"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A6A7E-841F-DF48-BDB8-F91CECDC4F92}"/>
              </a:ext>
            </a:extLst>
          </p:cNvPr>
          <p:cNvSpPr>
            <a:spLocks noGrp="1"/>
          </p:cNvSpPr>
          <p:nvPr>
            <p:ph type="title"/>
          </p:nvPr>
        </p:nvSpPr>
        <p:spPr>
          <a:xfrm>
            <a:off x="2173044" y="136525"/>
            <a:ext cx="9182343" cy="86393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AC0F8D7-D704-5F4E-8778-CC8F6D02AA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795F51-C711-3B4B-B8F0-513ACB81B2DF}"/>
              </a:ext>
            </a:extLst>
          </p:cNvPr>
          <p:cNvSpPr>
            <a:spLocks noGrp="1"/>
          </p:cNvSpPr>
          <p:nvPr>
            <p:ph sz="half" idx="2"/>
          </p:nvPr>
        </p:nvSpPr>
        <p:spPr>
          <a:xfrm>
            <a:off x="839788" y="2505075"/>
            <a:ext cx="5157787" cy="3174365"/>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43A10E-2B33-4645-A0D4-EF26C4AA1C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8E094-716E-F444-8139-64F578740261}"/>
              </a:ext>
            </a:extLst>
          </p:cNvPr>
          <p:cNvSpPr>
            <a:spLocks noGrp="1"/>
          </p:cNvSpPr>
          <p:nvPr>
            <p:ph sz="quarter" idx="4"/>
          </p:nvPr>
        </p:nvSpPr>
        <p:spPr>
          <a:xfrm>
            <a:off x="6172200" y="2505075"/>
            <a:ext cx="5183188" cy="3174365"/>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A6394-8D9B-A84A-8E5D-1BF5D4042127}"/>
              </a:ext>
            </a:extLst>
          </p:cNvPr>
          <p:cNvSpPr>
            <a:spLocks noGrp="1"/>
          </p:cNvSpPr>
          <p:nvPr>
            <p:ph type="dt" sz="half" idx="10"/>
          </p:nvPr>
        </p:nvSpPr>
        <p:spPr>
          <a:xfrm>
            <a:off x="3055918" y="6350971"/>
            <a:ext cx="881381" cy="365125"/>
          </a:xfrm>
          <a:prstGeom prst="rect">
            <a:avLst/>
          </a:prstGeom>
        </p:spPr>
        <p:txBody>
          <a:bodyPr/>
          <a:lstStyle/>
          <a:p>
            <a:fld id="{5B05A2EA-2B10-5347-A73B-A9EA171EDBDF}" type="datetime1">
              <a:rPr lang="en-US" smtClean="0"/>
              <a:t>3/23/2021</a:t>
            </a:fld>
            <a:endParaRPr lang="en-US"/>
          </a:p>
        </p:txBody>
      </p:sp>
      <p:sp>
        <p:nvSpPr>
          <p:cNvPr id="8" name="Footer Placeholder 7">
            <a:extLst>
              <a:ext uri="{FF2B5EF4-FFF2-40B4-BE49-F238E27FC236}">
                <a16:creationId xmlns:a16="http://schemas.microsoft.com/office/drawing/2014/main" id="{31EAB3D8-E489-3947-8559-00732C915C18}"/>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28BD29A-42B4-F14A-A450-3C02DD3860ED}"/>
              </a:ext>
            </a:extLst>
          </p:cNvPr>
          <p:cNvSpPr>
            <a:spLocks noGrp="1"/>
          </p:cNvSpPr>
          <p:nvPr>
            <p:ph type="sldNum" sz="quarter" idx="12"/>
          </p:nvPr>
        </p:nvSpPr>
        <p:spPr>
          <a:xfrm>
            <a:off x="11353800" y="6356350"/>
            <a:ext cx="687668" cy="365125"/>
          </a:xfrm>
          <a:prstGeom prst="rect">
            <a:avLst/>
          </a:prstGeom>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175707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0D342-8FB4-D641-ADD6-F82A97725C84}"/>
              </a:ext>
            </a:extLst>
          </p:cNvPr>
          <p:cNvSpPr>
            <a:spLocks noGrp="1"/>
          </p:cNvSpPr>
          <p:nvPr>
            <p:ph type="title"/>
          </p:nvPr>
        </p:nvSpPr>
        <p:spPr>
          <a:xfrm>
            <a:off x="838200" y="800100"/>
            <a:ext cx="11092031" cy="7794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61479D4-4F64-0644-9795-5E6296999777}"/>
              </a:ext>
            </a:extLst>
          </p:cNvPr>
          <p:cNvSpPr>
            <a:spLocks noGrp="1"/>
          </p:cNvSpPr>
          <p:nvPr>
            <p:ph type="dt" sz="half" idx="10"/>
          </p:nvPr>
        </p:nvSpPr>
        <p:spPr>
          <a:xfrm>
            <a:off x="3055918" y="6350971"/>
            <a:ext cx="881381" cy="365125"/>
          </a:xfrm>
          <a:prstGeom prst="rect">
            <a:avLst/>
          </a:prstGeom>
        </p:spPr>
        <p:txBody>
          <a:bodyPr/>
          <a:lstStyle/>
          <a:p>
            <a:fld id="{F4E6EDAA-CF04-C34F-BCE2-C790B2917C4D}" type="datetime1">
              <a:rPr lang="en-US" smtClean="0"/>
              <a:t>3/23/2021</a:t>
            </a:fld>
            <a:endParaRPr lang="en-US"/>
          </a:p>
        </p:txBody>
      </p:sp>
      <p:sp>
        <p:nvSpPr>
          <p:cNvPr id="4" name="Footer Placeholder 3">
            <a:extLst>
              <a:ext uri="{FF2B5EF4-FFF2-40B4-BE49-F238E27FC236}">
                <a16:creationId xmlns:a16="http://schemas.microsoft.com/office/drawing/2014/main" id="{E65D2BB8-6205-7E47-BA23-424C3B6CF835}"/>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FA87B4-9641-B243-8366-4ABDBBD53A70}"/>
              </a:ext>
            </a:extLst>
          </p:cNvPr>
          <p:cNvSpPr>
            <a:spLocks noGrp="1"/>
          </p:cNvSpPr>
          <p:nvPr>
            <p:ph type="sldNum" sz="quarter" idx="12"/>
          </p:nvPr>
        </p:nvSpPr>
        <p:spPr>
          <a:xfrm>
            <a:off x="11353800" y="6356350"/>
            <a:ext cx="687668" cy="365125"/>
          </a:xfrm>
          <a:prstGeom prst="rect">
            <a:avLst/>
          </a:prstGeom>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3905574985"/>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8" y="6350971"/>
            <a:ext cx="881381" cy="365125"/>
          </a:xfrm>
          <a:prstGeom prst="rect">
            <a:avLst/>
          </a:prstGeom>
        </p:spPr>
        <p:txBody>
          <a:bodyPr/>
          <a:lstStyle/>
          <a:p>
            <a:fld id="{D969B53C-8EAA-CA4A-B126-29B2BDFC8E4F}" type="datetime1">
              <a:rPr lang="en-US" smtClean="0"/>
              <a:t>3/23/2021</a:t>
            </a:fld>
            <a:endParaRPr lang="en-US"/>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a:xfrm>
            <a:off x="11353800" y="6356350"/>
            <a:ext cx="687668" cy="365125"/>
          </a:xfrm>
          <a:prstGeom prst="rect">
            <a:avLst/>
          </a:prstGeom>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158581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113604-B268-AF4B-80CD-56D4CCEA2F08}"/>
              </a:ext>
            </a:extLst>
          </p:cNvPr>
          <p:cNvPicPr>
            <a:picLocks noChangeAspect="1"/>
          </p:cNvPicPr>
          <p:nvPr userDrawn="1"/>
        </p:nvPicPr>
        <p:blipFill>
          <a:blip r:embed="rId2"/>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2BDB4D72-429F-6541-8377-CD3BED75E08A}"/>
              </a:ext>
            </a:extLst>
          </p:cNvPr>
          <p:cNvSpPr/>
          <p:nvPr userDrawn="1"/>
        </p:nvSpPr>
        <p:spPr>
          <a:xfrm>
            <a:off x="0" y="0"/>
            <a:ext cx="12192000" cy="6858000"/>
          </a:xfrm>
          <a:prstGeom prst="rect">
            <a:avLst/>
          </a:prstGeom>
          <a:solidFill>
            <a:srgbClr val="003F72">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A2C7D3A7-642A-0F46-8236-237CA67F393D}"/>
              </a:ext>
            </a:extLst>
          </p:cNvPr>
          <p:cNvSpPr>
            <a:spLocks noGrp="1"/>
          </p:cNvSpPr>
          <p:nvPr>
            <p:ph type="dt" sz="half" idx="10"/>
          </p:nvPr>
        </p:nvSpPr>
        <p:spPr>
          <a:xfrm>
            <a:off x="3055918" y="6350971"/>
            <a:ext cx="881381" cy="365125"/>
          </a:xfrm>
          <a:prstGeom prst="rect">
            <a:avLst/>
          </a:prstGeom>
        </p:spPr>
        <p:txBody>
          <a:bodyPr/>
          <a:lstStyle/>
          <a:p>
            <a:fld id="{E46A407D-2AFF-684D-8133-EF034B1042CD}" type="datetime1">
              <a:rPr lang="en-US" smtClean="0"/>
              <a:t>3/23/2021</a:t>
            </a:fld>
            <a:endParaRPr lang="en-US"/>
          </a:p>
        </p:txBody>
      </p:sp>
      <p:sp>
        <p:nvSpPr>
          <p:cNvPr id="3" name="Footer Placeholder 2">
            <a:extLst>
              <a:ext uri="{FF2B5EF4-FFF2-40B4-BE49-F238E27FC236}">
                <a16:creationId xmlns:a16="http://schemas.microsoft.com/office/drawing/2014/main" id="{68481F3A-1FDB-074B-9BA5-3D84769C9861}"/>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DBAC2CE-61C8-EA46-BF6B-FA56DF66F84D}"/>
              </a:ext>
            </a:extLst>
          </p:cNvPr>
          <p:cNvSpPr>
            <a:spLocks noGrp="1"/>
          </p:cNvSpPr>
          <p:nvPr>
            <p:ph type="sldNum" sz="quarter" idx="12"/>
          </p:nvPr>
        </p:nvSpPr>
        <p:spPr>
          <a:xfrm>
            <a:off x="11353800" y="6356350"/>
            <a:ext cx="687668" cy="365125"/>
          </a:xfrm>
          <a:prstGeom prst="rect">
            <a:avLst/>
          </a:prstGeom>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105667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831B-CB70-C84D-8145-3968943E3A47}"/>
              </a:ext>
            </a:extLst>
          </p:cNvPr>
          <p:cNvSpPr>
            <a:spLocks noGrp="1"/>
          </p:cNvSpPr>
          <p:nvPr>
            <p:ph type="title"/>
          </p:nvPr>
        </p:nvSpPr>
        <p:spPr>
          <a:xfrm>
            <a:off x="839788" y="101163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110CE6-528D-314C-A679-134BE283F761}"/>
              </a:ext>
            </a:extLst>
          </p:cNvPr>
          <p:cNvSpPr>
            <a:spLocks noGrp="1"/>
          </p:cNvSpPr>
          <p:nvPr>
            <p:ph idx="1"/>
          </p:nvPr>
        </p:nvSpPr>
        <p:spPr>
          <a:xfrm>
            <a:off x="5183188" y="344245"/>
            <a:ext cx="6172200" cy="55168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198EE-C23F-694A-96E4-99B23841D7A8}"/>
              </a:ext>
            </a:extLst>
          </p:cNvPr>
          <p:cNvSpPr>
            <a:spLocks noGrp="1"/>
          </p:cNvSpPr>
          <p:nvPr>
            <p:ph type="body" sz="half" idx="2"/>
          </p:nvPr>
        </p:nvSpPr>
        <p:spPr>
          <a:xfrm>
            <a:off x="839788" y="2710928"/>
            <a:ext cx="3932237" cy="315806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B0384-F08C-664D-9A32-62383351C711}"/>
              </a:ext>
            </a:extLst>
          </p:cNvPr>
          <p:cNvSpPr>
            <a:spLocks noGrp="1"/>
          </p:cNvSpPr>
          <p:nvPr>
            <p:ph type="dt" sz="half" idx="10"/>
          </p:nvPr>
        </p:nvSpPr>
        <p:spPr>
          <a:xfrm>
            <a:off x="3055918" y="6350971"/>
            <a:ext cx="881381" cy="365125"/>
          </a:xfrm>
          <a:prstGeom prst="rect">
            <a:avLst/>
          </a:prstGeom>
        </p:spPr>
        <p:txBody>
          <a:bodyPr/>
          <a:lstStyle/>
          <a:p>
            <a:fld id="{0D228533-FBA2-0845-860C-0AF01025ECDA}" type="datetime1">
              <a:rPr lang="en-US" smtClean="0"/>
              <a:t>3/23/2021</a:t>
            </a:fld>
            <a:endParaRPr lang="en-US"/>
          </a:p>
        </p:txBody>
      </p:sp>
      <p:sp>
        <p:nvSpPr>
          <p:cNvPr id="6" name="Footer Placeholder 5">
            <a:extLst>
              <a:ext uri="{FF2B5EF4-FFF2-40B4-BE49-F238E27FC236}">
                <a16:creationId xmlns:a16="http://schemas.microsoft.com/office/drawing/2014/main" id="{B9C2A991-4033-6147-BEDB-E686A035596B}"/>
              </a:ext>
            </a:extLst>
          </p:cNvPr>
          <p:cNvSpPr>
            <a:spLocks noGrp="1"/>
          </p:cNvSpPr>
          <p:nvPr>
            <p:ph type="ftr" sz="quarter" idx="11"/>
          </p:nvPr>
        </p:nvSpPr>
        <p:spPr>
          <a:xfrm>
            <a:off x="4098664" y="6356350"/>
            <a:ext cx="6992469"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F92A62-751D-7648-8B00-3AD85445A22D}"/>
              </a:ext>
            </a:extLst>
          </p:cNvPr>
          <p:cNvSpPr>
            <a:spLocks noGrp="1"/>
          </p:cNvSpPr>
          <p:nvPr>
            <p:ph type="sldNum" sz="quarter" idx="12"/>
          </p:nvPr>
        </p:nvSpPr>
        <p:spPr>
          <a:xfrm>
            <a:off x="11353800" y="6356350"/>
            <a:ext cx="687668" cy="365125"/>
          </a:xfrm>
          <a:prstGeom prst="rect">
            <a:avLst/>
          </a:prstGeom>
        </p:spPr>
        <p:txBody>
          <a:bodyPr/>
          <a:lstStyle/>
          <a:p>
            <a:fld id="{2346C6CC-1531-9D43-9929-56C34AA4FDB5}" type="slidenum">
              <a:rPr lang="en-US" smtClean="0"/>
              <a:t>‹#›</a:t>
            </a:fld>
            <a:endParaRPr lang="en-US"/>
          </a:p>
        </p:txBody>
      </p:sp>
    </p:spTree>
    <p:extLst>
      <p:ext uri="{BB962C8B-B14F-4D97-AF65-F5344CB8AC3E}">
        <p14:creationId xmlns:p14="http://schemas.microsoft.com/office/powerpoint/2010/main" val="315694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8D826E-BF38-704C-BC1A-E057D4FC5B4A}"/>
              </a:ext>
            </a:extLst>
          </p:cNvPr>
          <p:cNvPicPr>
            <a:picLocks noChangeAspect="1"/>
          </p:cNvPicPr>
          <p:nvPr userDrawn="1"/>
        </p:nvPicPr>
        <p:blipFill rotWithShape="1">
          <a:blip r:embed="rId12"/>
          <a:srcRect b="11579"/>
          <a:stretch/>
        </p:blipFill>
        <p:spPr>
          <a:xfrm>
            <a:off x="0" y="0"/>
            <a:ext cx="12192000" cy="6063916"/>
          </a:xfrm>
          <a:prstGeom prst="rect">
            <a:avLst/>
          </a:prstGeom>
        </p:spPr>
      </p:pic>
      <p:sp>
        <p:nvSpPr>
          <p:cNvPr id="2" name="Title Placeholder 1">
            <a:extLst>
              <a:ext uri="{FF2B5EF4-FFF2-40B4-BE49-F238E27FC236}">
                <a16:creationId xmlns:a16="http://schemas.microsoft.com/office/drawing/2014/main" id="{6310F51E-F5B2-C94D-807C-A2289D861856}"/>
              </a:ext>
            </a:extLst>
          </p:cNvPr>
          <p:cNvSpPr>
            <a:spLocks noGrp="1"/>
          </p:cNvSpPr>
          <p:nvPr>
            <p:ph type="title"/>
          </p:nvPr>
        </p:nvSpPr>
        <p:spPr>
          <a:xfrm>
            <a:off x="2209800" y="151451"/>
            <a:ext cx="9720431" cy="7794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3CD293-CF85-0C4F-890C-1D67788ABB62}"/>
              </a:ext>
            </a:extLst>
          </p:cNvPr>
          <p:cNvSpPr>
            <a:spLocks noGrp="1"/>
          </p:cNvSpPr>
          <p:nvPr>
            <p:ph type="body" idx="1"/>
          </p:nvPr>
        </p:nvSpPr>
        <p:spPr>
          <a:xfrm>
            <a:off x="838200" y="1409253"/>
            <a:ext cx="10515600" cy="44632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B6201-4DBE-4041-B569-858026DD300E}"/>
              </a:ext>
            </a:extLst>
          </p:cNvPr>
          <p:cNvSpPr>
            <a:spLocks noGrp="1"/>
          </p:cNvSpPr>
          <p:nvPr>
            <p:ph type="dt" sz="half" idx="2"/>
          </p:nvPr>
        </p:nvSpPr>
        <p:spPr>
          <a:xfrm>
            <a:off x="3055918" y="6350971"/>
            <a:ext cx="8813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DA3B675-79F9-7C49-B059-D213E1F39432}" type="datetime1">
              <a:rPr lang="en-US" smtClean="0"/>
              <a:t>3/23/2021</a:t>
            </a:fld>
            <a:endParaRPr lang="en-US"/>
          </a:p>
        </p:txBody>
      </p:sp>
      <p:sp>
        <p:nvSpPr>
          <p:cNvPr id="5" name="Footer Placeholder 4">
            <a:extLst>
              <a:ext uri="{FF2B5EF4-FFF2-40B4-BE49-F238E27FC236}">
                <a16:creationId xmlns:a16="http://schemas.microsoft.com/office/drawing/2014/main" id="{AC74D2A3-93DD-974D-8D2E-32D677A6E438}"/>
              </a:ext>
            </a:extLst>
          </p:cNvPr>
          <p:cNvSpPr>
            <a:spLocks noGrp="1"/>
          </p:cNvSpPr>
          <p:nvPr>
            <p:ph type="ftr" sz="quarter" idx="3"/>
          </p:nvPr>
        </p:nvSpPr>
        <p:spPr>
          <a:xfrm>
            <a:off x="4098664" y="6356350"/>
            <a:ext cx="69924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35FEA8-9C6D-4C4D-864E-4E206D9F7587}"/>
              </a:ext>
            </a:extLst>
          </p:cNvPr>
          <p:cNvSpPr>
            <a:spLocks noGrp="1"/>
          </p:cNvSpPr>
          <p:nvPr>
            <p:ph type="sldNum" sz="quarter" idx="4"/>
          </p:nvPr>
        </p:nvSpPr>
        <p:spPr>
          <a:xfrm>
            <a:off x="11353800" y="6356350"/>
            <a:ext cx="68766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6C6CC-1531-9D43-9929-56C34AA4FDB5}" type="slidenum">
              <a:rPr lang="en-US" smtClean="0"/>
              <a:t>‹#›</a:t>
            </a:fld>
            <a:endParaRPr lang="en-US"/>
          </a:p>
        </p:txBody>
      </p:sp>
      <p:pic>
        <p:nvPicPr>
          <p:cNvPr id="7" name="Picture 6">
            <a:extLst>
              <a:ext uri="{FF2B5EF4-FFF2-40B4-BE49-F238E27FC236}">
                <a16:creationId xmlns:a16="http://schemas.microsoft.com/office/drawing/2014/main" id="{DE77426C-54C3-4C1F-B7A4-3DF4F9383F23}"/>
              </a:ext>
            </a:extLst>
          </p:cNvPr>
          <p:cNvPicPr>
            <a:picLocks noChangeAspect="1"/>
          </p:cNvPicPr>
          <p:nvPr userDrawn="1"/>
        </p:nvPicPr>
        <p:blipFill>
          <a:blip r:embed="rId13"/>
          <a:stretch>
            <a:fillRect/>
          </a:stretch>
        </p:blipFill>
        <p:spPr>
          <a:xfrm>
            <a:off x="1" y="6215368"/>
            <a:ext cx="2342146" cy="612178"/>
          </a:xfrm>
          <a:prstGeom prst="rect">
            <a:avLst/>
          </a:prstGeom>
        </p:spPr>
      </p:pic>
    </p:spTree>
    <p:extLst>
      <p:ext uri="{BB962C8B-B14F-4D97-AF65-F5344CB8AC3E}">
        <p14:creationId xmlns:p14="http://schemas.microsoft.com/office/powerpoint/2010/main" val="909082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000" b="1" kern="1200">
          <a:solidFill>
            <a:srgbClr val="003F7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22288" indent="-234950" algn="l" defTabSz="914400" rtl="0" eaLnBrk="1" latinLnBrk="0" hangingPunct="1">
        <a:lnSpc>
          <a:spcPct val="90000"/>
        </a:lnSpc>
        <a:spcBef>
          <a:spcPts val="500"/>
        </a:spcBef>
        <a:buSzPct val="75000"/>
        <a:buFont typeface="Courier New" panose="02070309020205020404" pitchFamily="49" charset="0"/>
        <a:buChar char="o"/>
        <a:tabLst/>
        <a:defRPr sz="2400" kern="1200">
          <a:solidFill>
            <a:schemeClr val="tx1"/>
          </a:solidFill>
          <a:latin typeface="+mn-lt"/>
          <a:ea typeface="+mn-ea"/>
          <a:cs typeface="+mn-cs"/>
        </a:defRPr>
      </a:lvl2pPr>
      <a:lvl3pPr marL="800100" indent="-234950" algn="l" defTabSz="914400" rtl="0" eaLnBrk="1" latinLnBrk="0" hangingPunct="1">
        <a:lnSpc>
          <a:spcPct val="90000"/>
        </a:lnSpc>
        <a:spcBef>
          <a:spcPts val="500"/>
        </a:spcBef>
        <a:buFont typeface="Wingdings" pitchFamily="2" charset="2"/>
        <a:buChar char="§"/>
        <a:tabLst/>
        <a:defRPr sz="2000" kern="1200">
          <a:solidFill>
            <a:srgbClr val="003F72"/>
          </a:solidFill>
          <a:latin typeface="+mn-lt"/>
          <a:ea typeface="+mn-ea"/>
          <a:cs typeface="+mn-cs"/>
        </a:defRPr>
      </a:lvl3pPr>
      <a:lvl4pPr marL="1035050" indent="-214313" algn="l" defTabSz="914400" rtl="0" eaLnBrk="1" latinLnBrk="0" hangingPunct="1">
        <a:lnSpc>
          <a:spcPct val="90000"/>
        </a:lnSpc>
        <a:spcBef>
          <a:spcPts val="500"/>
        </a:spcBef>
        <a:buFont typeface="Arial" panose="020B0604020202020204" pitchFamily="34" charset="0"/>
        <a:buChar char="•"/>
        <a:tabLst/>
        <a:defRPr sz="1800" kern="1200">
          <a:solidFill>
            <a:schemeClr val="tx1">
              <a:lumMod val="50000"/>
              <a:lumOff val="50000"/>
            </a:schemeClr>
          </a:solidFill>
          <a:latin typeface="+mn-lt"/>
          <a:ea typeface="+mn-ea"/>
          <a:cs typeface="+mn-cs"/>
        </a:defRPr>
      </a:lvl4pPr>
      <a:lvl5pPr marL="1258888" indent="-214313" algn="l" defTabSz="914400" rtl="0" eaLnBrk="1" latinLnBrk="0" hangingPunct="1">
        <a:lnSpc>
          <a:spcPct val="90000"/>
        </a:lnSpc>
        <a:spcBef>
          <a:spcPts val="500"/>
        </a:spcBef>
        <a:buSzPct val="85000"/>
        <a:buFont typeface="Courier New" panose="02070309020205020404" pitchFamily="49" charset="0"/>
        <a:buChar char="o"/>
        <a:tabLst/>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prudential.com/womensmemoria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E4FE-C71A-F940-8287-80F79EDA75E5}"/>
              </a:ext>
            </a:extLst>
          </p:cNvPr>
          <p:cNvSpPr>
            <a:spLocks noGrp="1"/>
          </p:cNvSpPr>
          <p:nvPr>
            <p:ph type="ctrTitle"/>
          </p:nvPr>
        </p:nvSpPr>
        <p:spPr>
          <a:xfrm>
            <a:off x="1524000" y="1810853"/>
            <a:ext cx="9144000" cy="2387600"/>
          </a:xfrm>
        </p:spPr>
        <p:txBody>
          <a:bodyPr>
            <a:normAutofit fontScale="90000"/>
          </a:bodyPr>
          <a:lstStyle/>
          <a:p>
            <a:r>
              <a:rPr lang="en-US" dirty="0">
                <a:latin typeface="+mn-lt"/>
              </a:rPr>
              <a:t>Office of Transition and Economic Development (OTED)</a:t>
            </a:r>
            <a:br>
              <a:rPr lang="en-US" dirty="0">
                <a:latin typeface="+mn-lt"/>
              </a:rPr>
            </a:br>
            <a:endParaRPr lang="en-US" dirty="0">
              <a:cs typeface="Calibri Light" panose="020F0302020204030204"/>
            </a:endParaRPr>
          </a:p>
        </p:txBody>
      </p:sp>
      <p:sp>
        <p:nvSpPr>
          <p:cNvPr id="3" name="Subtitle 2">
            <a:extLst>
              <a:ext uri="{FF2B5EF4-FFF2-40B4-BE49-F238E27FC236}">
                <a16:creationId xmlns:a16="http://schemas.microsoft.com/office/drawing/2014/main" id="{55A80195-1065-2A41-9AFE-95974B71FAB9}"/>
              </a:ext>
            </a:extLst>
          </p:cNvPr>
          <p:cNvSpPr>
            <a:spLocks noGrp="1"/>
          </p:cNvSpPr>
          <p:nvPr>
            <p:ph type="subTitle" idx="4294967295"/>
          </p:nvPr>
        </p:nvSpPr>
        <p:spPr>
          <a:xfrm>
            <a:off x="1524000" y="4599052"/>
            <a:ext cx="9144000" cy="1634480"/>
          </a:xfrm>
          <a:prstGeom prst="rect">
            <a:avLst/>
          </a:prstGeom>
        </p:spPr>
        <p:txBody>
          <a:bodyPr vert="horz" lIns="91440" tIns="45720" rIns="91440" bIns="45720" rtlCol="0" anchor="t">
            <a:normAutofit/>
          </a:bodyPr>
          <a:lstStyle/>
          <a:p>
            <a:pPr marL="0" indent="0" algn="ctr">
              <a:buNone/>
            </a:pPr>
            <a:r>
              <a:rPr lang="en-US" b="1" dirty="0"/>
              <a:t>Center For Women Veterans Breakfast</a:t>
            </a:r>
          </a:p>
          <a:p>
            <a:pPr marL="0" indent="0" algn="ctr">
              <a:buNone/>
            </a:pPr>
            <a:r>
              <a:rPr lang="en-US" sz="2400" dirty="0"/>
              <a:t>Dr. Lawrencia Pierce, Acting Executive Director</a:t>
            </a:r>
          </a:p>
          <a:p>
            <a:pPr marL="0" indent="0" algn="ctr">
              <a:buNone/>
            </a:pPr>
            <a:r>
              <a:rPr lang="en-US" dirty="0"/>
              <a:t>March 3, 2021</a:t>
            </a:r>
          </a:p>
        </p:txBody>
      </p:sp>
      <p:sp>
        <p:nvSpPr>
          <p:cNvPr id="4" name="Slide Number Placeholder 3">
            <a:extLst>
              <a:ext uri="{FF2B5EF4-FFF2-40B4-BE49-F238E27FC236}">
                <a16:creationId xmlns:a16="http://schemas.microsoft.com/office/drawing/2014/main" id="{04A24C34-9673-5844-911C-CABF7C3EEF6A}"/>
              </a:ext>
            </a:extLst>
          </p:cNvPr>
          <p:cNvSpPr>
            <a:spLocks noGrp="1"/>
          </p:cNvSpPr>
          <p:nvPr>
            <p:ph type="sldNum" sz="quarter" idx="12"/>
          </p:nvPr>
        </p:nvSpPr>
        <p:spPr>
          <a:xfrm>
            <a:off x="4724400" y="6376967"/>
            <a:ext cx="2743200" cy="365125"/>
          </a:xfrm>
        </p:spPr>
        <p:txBody>
          <a:bodyPr/>
          <a:lstStyle/>
          <a:p>
            <a:fld id="{2346C6CC-1531-9D43-9929-56C34AA4FDB5}" type="slidenum">
              <a:rPr lang="en-US" smtClean="0"/>
              <a:pPr/>
              <a:t>1</a:t>
            </a:fld>
            <a:endParaRPr lang="en-US"/>
          </a:p>
        </p:txBody>
      </p:sp>
    </p:spTree>
    <p:extLst>
      <p:ext uri="{BB962C8B-B14F-4D97-AF65-F5344CB8AC3E}">
        <p14:creationId xmlns:p14="http://schemas.microsoft.com/office/powerpoint/2010/main" val="93045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38E5-83FC-D84D-9A3E-39CEB5475126}"/>
              </a:ext>
            </a:extLst>
          </p:cNvPr>
          <p:cNvSpPr>
            <a:spLocks noGrp="1"/>
          </p:cNvSpPr>
          <p:nvPr>
            <p:ph type="title"/>
          </p:nvPr>
        </p:nvSpPr>
        <p:spPr>
          <a:xfrm>
            <a:off x="838200" y="27493"/>
            <a:ext cx="10515600" cy="921413"/>
          </a:xfrm>
        </p:spPr>
        <p:txBody>
          <a:bodyPr>
            <a:normAutofit/>
          </a:bodyPr>
          <a:lstStyle/>
          <a:p>
            <a:r>
              <a:rPr lang="en-US" sz="3800" b="1" dirty="0">
                <a:solidFill>
                  <a:schemeClr val="accent1">
                    <a:lumMod val="75000"/>
                  </a:schemeClr>
                </a:solidFill>
                <a:latin typeface="+mj-lt"/>
              </a:rPr>
              <a:t>Economic Development Initiatives (EDI) Vision &amp; Goals</a:t>
            </a:r>
          </a:p>
        </p:txBody>
      </p:sp>
      <p:sp>
        <p:nvSpPr>
          <p:cNvPr id="3" name="Content Placeholder 2">
            <a:extLst>
              <a:ext uri="{FF2B5EF4-FFF2-40B4-BE49-F238E27FC236}">
                <a16:creationId xmlns:a16="http://schemas.microsoft.com/office/drawing/2014/main" id="{F62B0FAF-39AA-E34D-A606-55E4721DB49F}"/>
              </a:ext>
            </a:extLst>
          </p:cNvPr>
          <p:cNvSpPr>
            <a:spLocks noGrp="1"/>
          </p:cNvSpPr>
          <p:nvPr>
            <p:ph idx="1"/>
          </p:nvPr>
        </p:nvSpPr>
        <p:spPr>
          <a:xfrm>
            <a:off x="838200" y="1262908"/>
            <a:ext cx="10515600" cy="4912804"/>
          </a:xfrm>
        </p:spPr>
        <p:txBody>
          <a:bodyPr>
            <a:normAutofit fontScale="85000" lnSpcReduction="20000"/>
          </a:bodyPr>
          <a:lstStyle/>
          <a:p>
            <a:pPr marL="342900" indent="-342900"/>
            <a:r>
              <a:rPr lang="en-US" sz="2400" b="1" dirty="0">
                <a:solidFill>
                  <a:srgbClr val="000000"/>
                </a:solidFill>
                <a:ea typeface="Cambria" panose="02040503050406030204" pitchFamily="18" charset="0"/>
              </a:rPr>
              <a:t>Vision – </a:t>
            </a:r>
            <a:r>
              <a:rPr lang="en-US" sz="2400" i="1" dirty="0">
                <a:solidFill>
                  <a:srgbClr val="000000"/>
                </a:solidFill>
                <a:ea typeface="Cambria" panose="02040503050406030204" pitchFamily="18" charset="0"/>
              </a:rPr>
              <a:t>“Assemble VA resources as catalyst to stimulate economic opportunity in distressed communities w/veteran populations”</a:t>
            </a:r>
          </a:p>
          <a:p>
            <a:pPr marL="0" indent="0">
              <a:buNone/>
            </a:pPr>
            <a:endParaRPr lang="en-US" sz="2400" b="1" dirty="0">
              <a:solidFill>
                <a:srgbClr val="000000"/>
              </a:solidFill>
              <a:ea typeface="Cambria" panose="02040503050406030204" pitchFamily="18" charset="0"/>
            </a:endParaRPr>
          </a:p>
          <a:p>
            <a:pPr marL="342900" indent="-342900"/>
            <a:r>
              <a:rPr lang="en-US" sz="2400" b="1" dirty="0">
                <a:solidFill>
                  <a:srgbClr val="000000"/>
                </a:solidFill>
                <a:ea typeface="Cambria" panose="02040503050406030204" pitchFamily="18" charset="0"/>
              </a:rPr>
              <a:t>Goals</a:t>
            </a:r>
          </a:p>
          <a:p>
            <a:pPr marL="800100" lvl="1" indent="-342900"/>
            <a:r>
              <a:rPr lang="en-US" kern="0" dirty="0">
                <a:solidFill>
                  <a:srgbClr val="000000"/>
                </a:solidFill>
                <a:ea typeface="Cambria" panose="02040503050406030204" pitchFamily="18" charset="0"/>
                <a:cs typeface="Times New Roman" panose="02020603050405020304" pitchFamily="18" charset="0"/>
              </a:rPr>
              <a:t>Provide Veterans </a:t>
            </a:r>
            <a:r>
              <a:rPr lang="en-US" u="sng" kern="0" dirty="0">
                <a:solidFill>
                  <a:srgbClr val="000000"/>
                </a:solidFill>
                <a:ea typeface="Cambria" panose="02040503050406030204" pitchFamily="18" charset="0"/>
                <a:cs typeface="Times New Roman" panose="02020603050405020304" pitchFamily="18" charset="0"/>
              </a:rPr>
              <a:t>access</a:t>
            </a:r>
            <a:r>
              <a:rPr lang="en-US" kern="0" dirty="0">
                <a:solidFill>
                  <a:srgbClr val="000000"/>
                </a:solidFill>
                <a:ea typeface="Cambria" panose="02040503050406030204" pitchFamily="18" charset="0"/>
                <a:cs typeface="Times New Roman" panose="02020603050405020304" pitchFamily="18" charset="0"/>
              </a:rPr>
              <a:t> to benefits and services to </a:t>
            </a:r>
            <a:r>
              <a:rPr lang="en-US" u="sng" kern="0" dirty="0">
                <a:solidFill>
                  <a:srgbClr val="000000"/>
                </a:solidFill>
                <a:ea typeface="Cambria" panose="02040503050406030204" pitchFamily="18" charset="0"/>
                <a:cs typeface="Times New Roman" panose="02020603050405020304" pitchFamily="18" charset="0"/>
              </a:rPr>
              <a:t>promote</a:t>
            </a:r>
            <a:r>
              <a:rPr lang="en-US" kern="0" dirty="0">
                <a:solidFill>
                  <a:srgbClr val="000000"/>
                </a:solidFill>
                <a:ea typeface="Cambria" panose="02040503050406030204" pitchFamily="18" charset="0"/>
                <a:cs typeface="Times New Roman" panose="02020603050405020304" pitchFamily="18" charset="0"/>
              </a:rPr>
              <a:t> financial security and contribute to the community</a:t>
            </a:r>
            <a:endParaRPr lang="en-US" b="1" kern="0" dirty="0">
              <a:solidFill>
                <a:srgbClr val="2D4F8E"/>
              </a:solidFill>
              <a:ea typeface="Cambria" panose="02040503050406030204" pitchFamily="18" charset="0"/>
              <a:cs typeface="Times New Roman" panose="02020603050405020304" pitchFamily="18" charset="0"/>
            </a:endParaRPr>
          </a:p>
          <a:p>
            <a:pPr marL="800100" lvl="1" indent="-342900"/>
            <a:r>
              <a:rPr lang="en-US" u="sng" kern="0" dirty="0">
                <a:solidFill>
                  <a:srgbClr val="000000"/>
                </a:solidFill>
                <a:ea typeface="Cambria" panose="02040503050406030204" pitchFamily="18" charset="0"/>
                <a:cs typeface="Times New Roman" panose="02020603050405020304" pitchFamily="18" charset="0"/>
              </a:rPr>
              <a:t>Foster</a:t>
            </a:r>
            <a:r>
              <a:rPr lang="en-US" kern="0" dirty="0">
                <a:solidFill>
                  <a:srgbClr val="000000"/>
                </a:solidFill>
                <a:ea typeface="Cambria" panose="02040503050406030204" pitchFamily="18" charset="0"/>
                <a:cs typeface="Times New Roman" panose="02020603050405020304" pitchFamily="18" charset="0"/>
              </a:rPr>
              <a:t> a culture of collaboration with the VA, communities and Veterans to </a:t>
            </a:r>
            <a:r>
              <a:rPr lang="en-US" u="sng" kern="0" dirty="0">
                <a:solidFill>
                  <a:srgbClr val="000000"/>
                </a:solidFill>
                <a:ea typeface="Cambria" panose="02040503050406030204" pitchFamily="18" charset="0"/>
                <a:cs typeface="Times New Roman" panose="02020603050405020304" pitchFamily="18" charset="0"/>
              </a:rPr>
              <a:t>sustain</a:t>
            </a:r>
            <a:r>
              <a:rPr lang="en-US" kern="0" dirty="0">
                <a:solidFill>
                  <a:srgbClr val="000000"/>
                </a:solidFill>
                <a:ea typeface="Cambria" panose="02040503050406030204" pitchFamily="18" charset="0"/>
                <a:cs typeface="Times New Roman" panose="02020603050405020304" pitchFamily="18" charset="0"/>
              </a:rPr>
              <a:t> long-term outcomes</a:t>
            </a:r>
            <a:endParaRPr lang="en-US" b="1" kern="0" dirty="0">
              <a:solidFill>
                <a:srgbClr val="2D4F8E"/>
              </a:solidFill>
              <a:ea typeface="Cambria" panose="02040503050406030204" pitchFamily="18" charset="0"/>
              <a:cs typeface="Times New Roman" panose="02020603050405020304" pitchFamily="18" charset="0"/>
            </a:endParaRPr>
          </a:p>
          <a:p>
            <a:pPr marL="800100" lvl="1" indent="-342900"/>
            <a:r>
              <a:rPr lang="en-US" kern="0" dirty="0">
                <a:solidFill>
                  <a:srgbClr val="000000"/>
                </a:solidFill>
                <a:ea typeface="Cambria" panose="02040503050406030204" pitchFamily="18" charset="0"/>
                <a:cs typeface="Times New Roman" panose="02020603050405020304" pitchFamily="18" charset="0"/>
              </a:rPr>
              <a:t>Identify and </a:t>
            </a:r>
            <a:r>
              <a:rPr lang="en-US" u="sng" kern="0" dirty="0">
                <a:solidFill>
                  <a:srgbClr val="000000"/>
                </a:solidFill>
                <a:ea typeface="Cambria" panose="02040503050406030204" pitchFamily="18" charset="0"/>
                <a:cs typeface="Times New Roman" panose="02020603050405020304" pitchFamily="18" charset="0"/>
              </a:rPr>
              <a:t>connect</a:t>
            </a:r>
            <a:r>
              <a:rPr lang="en-US" kern="0" dirty="0">
                <a:solidFill>
                  <a:srgbClr val="000000"/>
                </a:solidFill>
                <a:ea typeface="Cambria" panose="02040503050406030204" pitchFamily="18" charset="0"/>
                <a:cs typeface="Times New Roman" panose="02020603050405020304" pitchFamily="18" charset="0"/>
              </a:rPr>
              <a:t> Veterans with local employment opportunities </a:t>
            </a:r>
            <a:endParaRPr lang="en-US" b="1" kern="0" dirty="0">
              <a:solidFill>
                <a:srgbClr val="2D4F8E"/>
              </a:solidFill>
              <a:ea typeface="Cambria" panose="02040503050406030204" pitchFamily="18" charset="0"/>
              <a:cs typeface="Times New Roman" panose="02020603050405020304" pitchFamily="18" charset="0"/>
            </a:endParaRPr>
          </a:p>
          <a:p>
            <a:pPr marL="800100" lvl="1" indent="-342900"/>
            <a:r>
              <a:rPr lang="en-US" u="sng" kern="0" dirty="0">
                <a:solidFill>
                  <a:srgbClr val="000000"/>
                </a:solidFill>
                <a:ea typeface="Cambria" panose="02040503050406030204" pitchFamily="18" charset="0"/>
                <a:cs typeface="Times New Roman" panose="02020603050405020304" pitchFamily="18" charset="0"/>
              </a:rPr>
              <a:t>Invigorate</a:t>
            </a:r>
            <a:r>
              <a:rPr lang="en-US" kern="0" dirty="0">
                <a:solidFill>
                  <a:srgbClr val="000000"/>
                </a:solidFill>
                <a:ea typeface="Cambria" panose="02040503050406030204" pitchFamily="18" charset="0"/>
                <a:cs typeface="Times New Roman" panose="02020603050405020304" pitchFamily="18" charset="0"/>
              </a:rPr>
              <a:t> economies of local communities</a:t>
            </a:r>
          </a:p>
          <a:p>
            <a:pPr marL="800100" lvl="1" indent="-342900"/>
            <a:r>
              <a:rPr lang="en-US" dirty="0">
                <a:solidFill>
                  <a:srgbClr val="000000"/>
                </a:solidFill>
                <a:ea typeface="Cambria" panose="02040503050406030204" pitchFamily="18" charset="0"/>
              </a:rPr>
              <a:t>Tailored with Veteran experience to the community and matched EII to the Veteran/community needs</a:t>
            </a:r>
            <a:endParaRPr lang="en-US" b="1" dirty="0">
              <a:solidFill>
                <a:srgbClr val="000000"/>
              </a:solidFill>
              <a:ea typeface="Cambria" panose="02040503050406030204" pitchFamily="18" charset="0"/>
            </a:endParaRPr>
          </a:p>
          <a:p>
            <a:pPr marL="1257300" lvl="2" indent="-342900">
              <a:buFont typeface="Wingdings" panose="05000000000000000000" pitchFamily="2" charset="2"/>
              <a:buChar char="Ø"/>
            </a:pPr>
            <a:r>
              <a:rPr lang="en-US" sz="2400" dirty="0">
                <a:solidFill>
                  <a:srgbClr val="000000"/>
                </a:solidFill>
                <a:ea typeface="Cambria" panose="02040503050406030204" pitchFamily="18" charset="0"/>
              </a:rPr>
              <a:t>Events provide Veterans with the benefits they are entitled by ensuring Veterans are connected to VBA, VHA and NCA benefits/services, community resources and interagency programs and services to enhance overall well-being.</a:t>
            </a:r>
          </a:p>
          <a:p>
            <a:pPr marL="1257300" lvl="2" indent="-342900">
              <a:buFont typeface="Wingdings" panose="05000000000000000000" pitchFamily="2" charset="2"/>
              <a:buChar char="Ø"/>
            </a:pPr>
            <a:r>
              <a:rPr lang="en-US" sz="2400" dirty="0">
                <a:solidFill>
                  <a:srgbClr val="000000"/>
                </a:solidFill>
                <a:ea typeface="Cambria" panose="02040503050406030204" pitchFamily="18" charset="0"/>
              </a:rPr>
              <a:t>Events can include – Hiring Fairs, Benefits Fairs, Townhall Meetings, Community Events, Roundtables, Claims Clinics, and tailored workshops.</a:t>
            </a:r>
          </a:p>
          <a:p>
            <a:pPr marL="1257300" lvl="2" indent="-342900">
              <a:buFont typeface="Wingdings" panose="05000000000000000000" pitchFamily="2" charset="2"/>
              <a:buChar char="Ø"/>
            </a:pPr>
            <a:r>
              <a:rPr lang="en-US" sz="2400" dirty="0">
                <a:solidFill>
                  <a:srgbClr val="000000"/>
                </a:solidFill>
                <a:ea typeface="Cambria" panose="02040503050406030204" pitchFamily="18" charset="0"/>
              </a:rPr>
              <a:t>EIIs are 3-year commitments with three follow ups to act as a community multiplier by leveraging off the success of Veterans to enhance economic stability in the community.</a:t>
            </a:r>
            <a:endParaRPr lang="en-US" sz="2400" b="1" dirty="0">
              <a:ea typeface="Cambria" panose="02040503050406030204" pitchFamily="18" charset="0"/>
              <a:cs typeface="Calibri"/>
            </a:endParaRPr>
          </a:p>
          <a:p>
            <a:pPr marL="800100" lvl="1" indent="-342900"/>
            <a:endParaRPr lang="en-US" b="1" dirty="0">
              <a:ea typeface="Cambria" panose="02040503050406030204" pitchFamily="18" charset="0"/>
            </a:endParaRPr>
          </a:p>
          <a:p>
            <a:pPr marL="800100" lvl="1" indent="-342900"/>
            <a:endParaRPr lang="en-US" dirty="0"/>
          </a:p>
        </p:txBody>
      </p:sp>
      <p:cxnSp>
        <p:nvCxnSpPr>
          <p:cNvPr id="4" name="Straight Connector 3" descr="Economic Development Initiatives Visions and Goals">
            <a:extLst>
              <a:ext uri="{FF2B5EF4-FFF2-40B4-BE49-F238E27FC236}">
                <a16:creationId xmlns:a16="http://schemas.microsoft.com/office/drawing/2014/main" id="{F4990D74-2820-6547-87A6-940F4D3B2D5E}"/>
              </a:ext>
            </a:extLst>
          </p:cNvPr>
          <p:cNvCxnSpPr>
            <a:cxnSpLocks/>
          </p:cNvCxnSpPr>
          <p:nvPr/>
        </p:nvCxnSpPr>
        <p:spPr>
          <a:xfrm>
            <a:off x="703384" y="1085768"/>
            <a:ext cx="956666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365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BBA792-62FF-4483-9C2F-6865B68B1A15}"/>
              </a:ext>
            </a:extLst>
          </p:cNvPr>
          <p:cNvSpPr>
            <a:spLocks noGrp="1"/>
          </p:cNvSpPr>
          <p:nvPr>
            <p:ph type="title"/>
          </p:nvPr>
        </p:nvSpPr>
        <p:spPr>
          <a:xfrm>
            <a:off x="554290" y="144075"/>
            <a:ext cx="11637710" cy="1007250"/>
          </a:xfrm>
        </p:spPr>
        <p:txBody>
          <a:bodyPr>
            <a:normAutofit/>
          </a:bodyPr>
          <a:lstStyle/>
          <a:p>
            <a:r>
              <a:rPr lang="en-US" sz="4200" dirty="0"/>
              <a:t>Prudential Memorandum of Understanding Highlights</a:t>
            </a:r>
            <a:endParaRPr lang="en-US" dirty="0"/>
          </a:p>
        </p:txBody>
      </p:sp>
      <p:sp>
        <p:nvSpPr>
          <p:cNvPr id="2" name="TextBox 1">
            <a:extLst>
              <a:ext uri="{FF2B5EF4-FFF2-40B4-BE49-F238E27FC236}">
                <a16:creationId xmlns:a16="http://schemas.microsoft.com/office/drawing/2014/main" id="{E202ED98-480F-2245-B283-81F8B97E0BD0}"/>
              </a:ext>
            </a:extLst>
          </p:cNvPr>
          <p:cNvSpPr txBox="1"/>
          <p:nvPr/>
        </p:nvSpPr>
        <p:spPr>
          <a:xfrm>
            <a:off x="745499" y="1182231"/>
            <a:ext cx="10601951" cy="4493538"/>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en-US" sz="2000" dirty="0"/>
              <a:t>Benefits to transitioning Service members, Veterans, and their family members</a:t>
            </a:r>
          </a:p>
          <a:p>
            <a:pPr marL="742950" lvl="1" indent="-285750">
              <a:buFont typeface="Courier New" panose="02070309020205020404" pitchFamily="49" charset="0"/>
              <a:buChar char="o"/>
            </a:pPr>
            <a:r>
              <a:rPr lang="en-US" sz="2000" dirty="0"/>
              <a:t>Provide Financial Wellness education, tools and solutions by: </a:t>
            </a:r>
          </a:p>
          <a:p>
            <a:pPr marL="1257300" lvl="2" indent="-342900">
              <a:buFont typeface="Arial" panose="020B0604020202020204" pitchFamily="34" charset="0"/>
              <a:buChar char="•"/>
            </a:pPr>
            <a:r>
              <a:rPr lang="en-US" sz="2000" dirty="0"/>
              <a:t>Platform to provide individuals with what they need to create financial wellness by giving beneficiaries tools to help them efficiently manage their money, achieve their goals and manage against financial risk.</a:t>
            </a:r>
          </a:p>
          <a:p>
            <a:pPr marL="1257300" lvl="2" indent="-342900">
              <a:buFont typeface="Arial" panose="020B0604020202020204" pitchFamily="34" charset="0"/>
              <a:buChar char="•"/>
            </a:pPr>
            <a:r>
              <a:rPr lang="en-US" sz="2000" dirty="0"/>
              <a:t>Sample site:   Military Women’s Memorial: </a:t>
            </a:r>
            <a:r>
              <a:rPr lang="en-US" sz="2000" u="sng" dirty="0">
                <a:hlinkClick r:id="rId3" tooltip="Original URL:&#10;http://www.prudential.com/womensmemorial&#10;&#10;Click to follow link."/>
              </a:rPr>
              <a:t>www.prudential.com/womensmemorial</a:t>
            </a:r>
            <a:endParaRPr lang="en-US" sz="2000" dirty="0"/>
          </a:p>
          <a:p>
            <a:pPr marL="1257300" lvl="2" indent="-342900">
              <a:buFont typeface="Arial" panose="020B0604020202020204" pitchFamily="34" charset="0"/>
              <a:buChar char="•"/>
            </a:pPr>
            <a:r>
              <a:rPr lang="en-US" sz="2000" dirty="0"/>
              <a:t>Opportunities to participate in virtual and in-person workshops at Economic      </a:t>
            </a:r>
          </a:p>
          <a:p>
            <a:pPr lvl="2"/>
            <a:r>
              <a:rPr lang="en-US" sz="2000" dirty="0"/>
              <a:t>     Investment Initiatives</a:t>
            </a:r>
          </a:p>
          <a:p>
            <a:pPr marL="1200150" lvl="2" indent="-285750">
              <a:buFont typeface="Arial" panose="020B0604020202020204" pitchFamily="34" charset="0"/>
              <a:buChar char="•"/>
            </a:pPr>
            <a:r>
              <a:rPr lang="en-US" sz="2000" dirty="0"/>
              <a:t>VBA Partners</a:t>
            </a:r>
          </a:p>
          <a:p>
            <a:pPr marL="1657350" lvl="3" indent="-285750">
              <a:buFont typeface="Courier New" panose="02070309020205020404" pitchFamily="49" charset="0"/>
              <a:buChar char="o"/>
            </a:pPr>
            <a:r>
              <a:rPr lang="en-US" sz="2000" dirty="0"/>
              <a:t>Veterans Readiness &amp; Employment (VR&amp;E) – Mr. Timothy Johnston</a:t>
            </a:r>
          </a:p>
          <a:p>
            <a:pPr marL="1657350" lvl="3" indent="-285750">
              <a:buFont typeface="Courier New" panose="02070309020205020404" pitchFamily="49" charset="0"/>
              <a:buChar char="o"/>
            </a:pPr>
            <a:r>
              <a:rPr lang="en-US" sz="2000" dirty="0"/>
              <a:t>Loan Guarantee (LGY) - Mr. Raleigh Contreras</a:t>
            </a:r>
            <a:endParaRPr lang="en-US" sz="1400" dirty="0"/>
          </a:p>
          <a:p>
            <a:pPr marL="742950" lvl="1" indent="-285750">
              <a:buFont typeface="Courier New" panose="02070309020205020404" pitchFamily="49" charset="0"/>
              <a:buChar char="o"/>
            </a:pPr>
            <a:endParaRPr lang="en-US" sz="1400" dirty="0"/>
          </a:p>
          <a:p>
            <a:pPr marL="742950" lvl="1" indent="-285750">
              <a:buFont typeface="Courier New" panose="02070309020205020404" pitchFamily="49" charset="0"/>
              <a:buChar char="o"/>
            </a:pPr>
            <a:endParaRPr lang="en-US" sz="1400" dirty="0"/>
          </a:p>
          <a:p>
            <a:pPr marL="742950" lvl="1" indent="-285750">
              <a:buFont typeface="Courier New" panose="02070309020205020404" pitchFamily="49" charset="0"/>
              <a:buChar char="o"/>
            </a:pPr>
            <a:endParaRPr lang="en-US" sz="1400" dirty="0"/>
          </a:p>
        </p:txBody>
      </p:sp>
    </p:spTree>
    <p:extLst>
      <p:ext uri="{BB962C8B-B14F-4D97-AF65-F5344CB8AC3E}">
        <p14:creationId xmlns:p14="http://schemas.microsoft.com/office/powerpoint/2010/main" val="277137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s">
            <a:extLst>
              <a:ext uri="{FF2B5EF4-FFF2-40B4-BE49-F238E27FC236}">
                <a16:creationId xmlns:a16="http://schemas.microsoft.com/office/drawing/2014/main" id="{BD05DD83-A9C1-490D-AF16-05E020EE10DA}"/>
              </a:ext>
            </a:extLst>
          </p:cNvPr>
          <p:cNvSpPr>
            <a:spLocks noGrp="1"/>
          </p:cNvSpPr>
          <p:nvPr>
            <p:ph type="title"/>
          </p:nvPr>
        </p:nvSpPr>
        <p:spPr/>
        <p:txBody>
          <a:bodyPr/>
          <a:lstStyle/>
          <a:p>
            <a:pPr algn="ctr"/>
            <a:r>
              <a:rPr lang="en-US" dirty="0"/>
              <a:t>Questions</a:t>
            </a:r>
          </a:p>
        </p:txBody>
      </p:sp>
      <p:pic>
        <p:nvPicPr>
          <p:cNvPr id="5" name="Picture 4" descr="A white and red toy with a red question mark">
            <a:extLst>
              <a:ext uri="{FF2B5EF4-FFF2-40B4-BE49-F238E27FC236}">
                <a16:creationId xmlns:a16="http://schemas.microsoft.com/office/drawing/2014/main" id="{99CAE090-B97C-413A-AFF3-BCB2DA4C68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55589" y="1550650"/>
            <a:ext cx="4394200" cy="4394200"/>
          </a:xfrm>
          <a:prstGeom prst="rect">
            <a:avLst/>
          </a:prstGeom>
        </p:spPr>
      </p:pic>
      <p:sp>
        <p:nvSpPr>
          <p:cNvPr id="4" name="Slide Number Placeholder 3">
            <a:extLst>
              <a:ext uri="{FF2B5EF4-FFF2-40B4-BE49-F238E27FC236}">
                <a16:creationId xmlns:a16="http://schemas.microsoft.com/office/drawing/2014/main" id="{DDA9C00A-A93C-4EA4-A614-859A9DEFF903}"/>
              </a:ext>
            </a:extLst>
          </p:cNvPr>
          <p:cNvSpPr>
            <a:spLocks noGrp="1"/>
          </p:cNvSpPr>
          <p:nvPr>
            <p:ph type="sldNum" sz="quarter" idx="12"/>
          </p:nvPr>
        </p:nvSpPr>
        <p:spPr/>
        <p:txBody>
          <a:bodyPr/>
          <a:lstStyle/>
          <a:p>
            <a:fld id="{2346C6CC-1531-9D43-9929-56C34AA4FDB5}" type="slidenum">
              <a:rPr lang="en-US" smtClean="0"/>
              <a:t>12</a:t>
            </a:fld>
            <a:endParaRPr lang="en-US"/>
          </a:p>
        </p:txBody>
      </p:sp>
    </p:spTree>
    <p:extLst>
      <p:ext uri="{BB962C8B-B14F-4D97-AF65-F5344CB8AC3E}">
        <p14:creationId xmlns:p14="http://schemas.microsoft.com/office/powerpoint/2010/main" val="401557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0528-5396-4C96-82D1-726EC17B9E50}"/>
              </a:ext>
            </a:extLst>
          </p:cNvPr>
          <p:cNvSpPr>
            <a:spLocks noGrp="1"/>
          </p:cNvSpPr>
          <p:nvPr>
            <p:ph type="title" idx="4294967295"/>
          </p:nvPr>
        </p:nvSpPr>
        <p:spPr>
          <a:xfrm>
            <a:off x="2575560" y="1865951"/>
            <a:ext cx="6682740" cy="2751769"/>
          </a:xfrm>
        </p:spPr>
        <p:txBody>
          <a:bodyPr>
            <a:normAutofit/>
          </a:bodyPr>
          <a:lstStyle/>
          <a:p>
            <a:r>
              <a:rPr lang="en-US" sz="6600" dirty="0" err="1"/>
              <a:t>hank</a:t>
            </a:r>
            <a:r>
              <a:rPr lang="en-US" sz="6600" dirty="0" err="1">
                <a:solidFill>
                  <a:schemeClr val="bg1"/>
                </a:solidFill>
              </a:rPr>
              <a:t>Thank</a:t>
            </a:r>
            <a:r>
              <a:rPr lang="en-US" sz="6600" dirty="0">
                <a:solidFill>
                  <a:schemeClr val="bg1"/>
                </a:solidFill>
              </a:rPr>
              <a:t> You</a:t>
            </a:r>
            <a:br>
              <a:rPr lang="en-US" sz="800" dirty="0">
                <a:solidFill>
                  <a:schemeClr val="bg1"/>
                </a:solidFill>
              </a:rPr>
            </a:br>
            <a:r>
              <a:rPr lang="en-US" sz="800" dirty="0"/>
              <a:t>s</a:t>
            </a:r>
          </a:p>
        </p:txBody>
      </p:sp>
      <p:sp>
        <p:nvSpPr>
          <p:cNvPr id="5" name="Slide Number Placeholder 4">
            <a:extLst>
              <a:ext uri="{FF2B5EF4-FFF2-40B4-BE49-F238E27FC236}">
                <a16:creationId xmlns:a16="http://schemas.microsoft.com/office/drawing/2014/main" id="{7F3D209A-8CCA-8A40-85A4-9A76AE0D80D8}"/>
              </a:ext>
            </a:extLst>
          </p:cNvPr>
          <p:cNvSpPr>
            <a:spLocks noGrp="1"/>
          </p:cNvSpPr>
          <p:nvPr>
            <p:ph type="sldNum" sz="quarter" idx="12"/>
          </p:nvPr>
        </p:nvSpPr>
        <p:spPr/>
        <p:txBody>
          <a:bodyPr/>
          <a:lstStyle/>
          <a:p>
            <a:fld id="{2346C6CC-1531-9D43-9929-56C34AA4FDB5}" type="slidenum">
              <a:rPr lang="en-US" smtClean="0">
                <a:solidFill>
                  <a:schemeClr val="bg1"/>
                </a:solidFill>
              </a:rPr>
              <a:t>13</a:t>
            </a:fld>
            <a:endParaRPr lang="en-US">
              <a:solidFill>
                <a:schemeClr val="bg1"/>
              </a:solidFill>
            </a:endParaRPr>
          </a:p>
        </p:txBody>
      </p:sp>
    </p:spTree>
    <p:extLst>
      <p:ext uri="{BB962C8B-B14F-4D97-AF65-F5344CB8AC3E}">
        <p14:creationId xmlns:p14="http://schemas.microsoft.com/office/powerpoint/2010/main" val="200110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03D511D-67C7-4A90-B5AE-EB5E8808A9BA}"/>
              </a:ext>
            </a:extLst>
          </p:cNvPr>
          <p:cNvSpPr>
            <a:spLocks noGrp="1"/>
          </p:cNvSpPr>
          <p:nvPr>
            <p:ph type="title"/>
          </p:nvPr>
        </p:nvSpPr>
        <p:spPr>
          <a:xfrm>
            <a:off x="947760" y="345946"/>
            <a:ext cx="10515600" cy="735572"/>
          </a:xfrm>
        </p:spPr>
        <p:txBody>
          <a:bodyPr>
            <a:normAutofit fontScale="90000"/>
          </a:bodyPr>
          <a:lstStyle/>
          <a:p>
            <a:pPr algn="ctr"/>
            <a:r>
              <a:rPr lang="en-US" dirty="0"/>
              <a:t>Agenda</a:t>
            </a:r>
          </a:p>
        </p:txBody>
      </p:sp>
      <p:sp>
        <p:nvSpPr>
          <p:cNvPr id="11" name="Text Placeholder 10">
            <a:extLst>
              <a:ext uri="{FF2B5EF4-FFF2-40B4-BE49-F238E27FC236}">
                <a16:creationId xmlns:a16="http://schemas.microsoft.com/office/drawing/2014/main" id="{DCC0E415-60F0-444D-B7DA-0BA685C74D6E}"/>
              </a:ext>
            </a:extLst>
          </p:cNvPr>
          <p:cNvSpPr>
            <a:spLocks noGrp="1"/>
          </p:cNvSpPr>
          <p:nvPr>
            <p:ph type="body" idx="1"/>
          </p:nvPr>
        </p:nvSpPr>
        <p:spPr>
          <a:xfrm>
            <a:off x="1193180" y="1382750"/>
            <a:ext cx="10154270" cy="3552413"/>
          </a:xfrm>
        </p:spPr>
        <p:txBody>
          <a:bodyPr>
            <a:normAutofit/>
          </a:bodyPr>
          <a:lstStyle/>
          <a:p>
            <a:pPr marL="342900" indent="-342900">
              <a:buFont typeface="Arial" panose="020B0604020202020204" pitchFamily="34" charset="0"/>
              <a:buChar char="•"/>
            </a:pPr>
            <a:r>
              <a:rPr lang="en-US" dirty="0"/>
              <a:t>Overview of OTED</a:t>
            </a:r>
          </a:p>
          <a:p>
            <a:pPr marL="342900" indent="-342900">
              <a:buFont typeface="Arial" panose="020B0604020202020204" pitchFamily="34" charset="0"/>
              <a:buChar char="•"/>
            </a:pPr>
            <a:r>
              <a:rPr lang="en-US" dirty="0"/>
              <a:t>How OTED Aligns with VBA Priorities </a:t>
            </a:r>
          </a:p>
          <a:p>
            <a:pPr marL="342900" indent="-342900">
              <a:buFont typeface="Arial" panose="020B0604020202020204" pitchFamily="34" charset="0"/>
              <a:buChar char="•"/>
            </a:pPr>
            <a:r>
              <a:rPr lang="en-US" dirty="0"/>
              <a:t>The Transition Journey with OTED</a:t>
            </a:r>
          </a:p>
          <a:p>
            <a:pPr marL="342900" indent="-342900">
              <a:buFont typeface="Arial" panose="020B0604020202020204" pitchFamily="34" charset="0"/>
              <a:buChar char="•"/>
            </a:pPr>
            <a:r>
              <a:rPr lang="en-US" dirty="0"/>
              <a:t>Easing the Journey</a:t>
            </a:r>
          </a:p>
          <a:p>
            <a:pPr marL="342900" indent="-342900">
              <a:buFont typeface="Arial" panose="020B0604020202020204" pitchFamily="34" charset="0"/>
              <a:buChar char="•"/>
            </a:pPr>
            <a:r>
              <a:rPr lang="en-US" dirty="0"/>
              <a:t>Women’s Health Transition Training (WHTT)</a:t>
            </a:r>
          </a:p>
          <a:p>
            <a:pPr marL="342900" indent="-342900">
              <a:buFont typeface="Arial" panose="020B0604020202020204" pitchFamily="34" charset="0"/>
              <a:buChar char="•"/>
            </a:pPr>
            <a:r>
              <a:rPr lang="en-US" dirty="0"/>
              <a:t>Economic Development Initiatives (EDI)</a:t>
            </a:r>
          </a:p>
          <a:p>
            <a:pPr marL="342900" indent="-342900">
              <a:buFont typeface="Arial" panose="020B0604020202020204" pitchFamily="34" charset="0"/>
              <a:buChar char="•"/>
            </a:pPr>
            <a:r>
              <a:rPr lang="en-US" dirty="0"/>
              <a:t>Questions</a:t>
            </a:r>
          </a:p>
        </p:txBody>
      </p:sp>
      <p:sp>
        <p:nvSpPr>
          <p:cNvPr id="4" name="Slide Number Placeholder 3">
            <a:extLst>
              <a:ext uri="{FF2B5EF4-FFF2-40B4-BE49-F238E27FC236}">
                <a16:creationId xmlns:a16="http://schemas.microsoft.com/office/drawing/2014/main" id="{EC2BBE7F-EC04-42BB-A957-EA5252806DE3}"/>
              </a:ext>
            </a:extLst>
          </p:cNvPr>
          <p:cNvSpPr>
            <a:spLocks noGrp="1"/>
          </p:cNvSpPr>
          <p:nvPr>
            <p:ph type="sldNum" sz="quarter" idx="12"/>
          </p:nvPr>
        </p:nvSpPr>
        <p:spPr/>
        <p:txBody>
          <a:bodyPr/>
          <a:lstStyle/>
          <a:p>
            <a:fld id="{2346C6CC-1531-9D43-9929-56C34AA4FDB5}" type="slidenum">
              <a:rPr lang="en-US" smtClean="0"/>
              <a:t>2</a:t>
            </a:fld>
            <a:endParaRPr lang="en-US"/>
          </a:p>
        </p:txBody>
      </p:sp>
    </p:spTree>
    <p:extLst>
      <p:ext uri="{BB962C8B-B14F-4D97-AF65-F5344CB8AC3E}">
        <p14:creationId xmlns:p14="http://schemas.microsoft.com/office/powerpoint/2010/main" val="282483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DD83-A9C1-490D-AF16-05E020EE10DA}"/>
              </a:ext>
            </a:extLst>
          </p:cNvPr>
          <p:cNvSpPr>
            <a:spLocks noGrp="1"/>
          </p:cNvSpPr>
          <p:nvPr>
            <p:ph type="title"/>
          </p:nvPr>
        </p:nvSpPr>
        <p:spPr/>
        <p:txBody>
          <a:bodyPr>
            <a:normAutofit fontScale="90000"/>
          </a:bodyPr>
          <a:lstStyle/>
          <a:p>
            <a:r>
              <a:rPr lang="en-US" dirty="0"/>
              <a:t>Office of Transition and Economic Development (OTED)</a:t>
            </a:r>
          </a:p>
        </p:txBody>
      </p:sp>
      <p:sp>
        <p:nvSpPr>
          <p:cNvPr id="4" name="Slide Number Placeholder 3">
            <a:extLst>
              <a:ext uri="{FF2B5EF4-FFF2-40B4-BE49-F238E27FC236}">
                <a16:creationId xmlns:a16="http://schemas.microsoft.com/office/drawing/2014/main" id="{DDA9C00A-A93C-4EA4-A614-859A9DEFF903}"/>
              </a:ext>
            </a:extLst>
          </p:cNvPr>
          <p:cNvSpPr>
            <a:spLocks noGrp="1"/>
          </p:cNvSpPr>
          <p:nvPr>
            <p:ph type="sldNum" sz="quarter" idx="12"/>
          </p:nvPr>
        </p:nvSpPr>
        <p:spPr/>
        <p:txBody>
          <a:bodyPr/>
          <a:lstStyle/>
          <a:p>
            <a:fld id="{2346C6CC-1531-9D43-9929-56C34AA4FDB5}" type="slidenum">
              <a:rPr lang="en-US" smtClean="0"/>
              <a:t>3</a:t>
            </a:fld>
            <a:endParaRPr lang="en-US"/>
          </a:p>
        </p:txBody>
      </p:sp>
      <p:pic>
        <p:nvPicPr>
          <p:cNvPr id="5" name="Picture 4" descr="Office of Transition and Economic Development Mission">
            <a:extLst>
              <a:ext uri="{FF2B5EF4-FFF2-40B4-BE49-F238E27FC236}">
                <a16:creationId xmlns:a16="http://schemas.microsoft.com/office/drawing/2014/main" id="{30A16187-015C-4F8B-92F8-49BE92E20491}"/>
              </a:ext>
            </a:extLst>
          </p:cNvPr>
          <p:cNvPicPr>
            <a:picLocks noChangeAspect="1"/>
          </p:cNvPicPr>
          <p:nvPr/>
        </p:nvPicPr>
        <p:blipFill>
          <a:blip r:embed="rId2"/>
          <a:stretch>
            <a:fillRect/>
          </a:stretch>
        </p:blipFill>
        <p:spPr>
          <a:xfrm>
            <a:off x="0" y="1248937"/>
            <a:ext cx="12192000" cy="4858098"/>
          </a:xfrm>
          <a:prstGeom prst="rect">
            <a:avLst/>
          </a:prstGeom>
        </p:spPr>
      </p:pic>
    </p:spTree>
    <p:extLst>
      <p:ext uri="{BB962C8B-B14F-4D97-AF65-F5344CB8AC3E}">
        <p14:creationId xmlns:p14="http://schemas.microsoft.com/office/powerpoint/2010/main" val="225699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w We Align With VBA Priorities">
            <a:extLst>
              <a:ext uri="{FF2B5EF4-FFF2-40B4-BE49-F238E27FC236}">
                <a16:creationId xmlns:a16="http://schemas.microsoft.com/office/drawing/2014/main" id="{BD05DD83-A9C1-490D-AF16-05E020EE10DA}"/>
              </a:ext>
            </a:extLst>
          </p:cNvPr>
          <p:cNvSpPr>
            <a:spLocks noGrp="1"/>
          </p:cNvSpPr>
          <p:nvPr>
            <p:ph type="title"/>
          </p:nvPr>
        </p:nvSpPr>
        <p:spPr/>
        <p:txBody>
          <a:bodyPr/>
          <a:lstStyle/>
          <a:p>
            <a:pPr algn="ctr"/>
            <a:r>
              <a:rPr lang="en-US" dirty="0"/>
              <a:t>How We Align With VBA Priorities</a:t>
            </a:r>
          </a:p>
        </p:txBody>
      </p:sp>
      <p:pic>
        <p:nvPicPr>
          <p:cNvPr id="5" name="Picture 4" descr="How we align with VBA Priorities">
            <a:extLst>
              <a:ext uri="{FF2B5EF4-FFF2-40B4-BE49-F238E27FC236}">
                <a16:creationId xmlns:a16="http://schemas.microsoft.com/office/drawing/2014/main" id="{DD98ADBC-1B67-4582-8C5E-0E9AFC0703E8}"/>
              </a:ext>
            </a:extLst>
          </p:cNvPr>
          <p:cNvPicPr>
            <a:picLocks noChangeAspect="1"/>
          </p:cNvPicPr>
          <p:nvPr/>
        </p:nvPicPr>
        <p:blipFill>
          <a:blip r:embed="rId2"/>
          <a:stretch>
            <a:fillRect/>
          </a:stretch>
        </p:blipFill>
        <p:spPr>
          <a:xfrm>
            <a:off x="2195344" y="1269943"/>
            <a:ext cx="7818445" cy="5074113"/>
          </a:xfrm>
          <a:prstGeom prst="rect">
            <a:avLst/>
          </a:prstGeom>
        </p:spPr>
      </p:pic>
      <p:sp>
        <p:nvSpPr>
          <p:cNvPr id="4" name="Slide Number Placeholder 3">
            <a:extLst>
              <a:ext uri="{FF2B5EF4-FFF2-40B4-BE49-F238E27FC236}">
                <a16:creationId xmlns:a16="http://schemas.microsoft.com/office/drawing/2014/main" id="{DDA9C00A-A93C-4EA4-A614-859A9DEFF903}"/>
              </a:ext>
            </a:extLst>
          </p:cNvPr>
          <p:cNvSpPr>
            <a:spLocks noGrp="1"/>
          </p:cNvSpPr>
          <p:nvPr>
            <p:ph type="sldNum" sz="quarter" idx="12"/>
          </p:nvPr>
        </p:nvSpPr>
        <p:spPr/>
        <p:txBody>
          <a:bodyPr/>
          <a:lstStyle/>
          <a:p>
            <a:fld id="{2346C6CC-1531-9D43-9929-56C34AA4FDB5}" type="slidenum">
              <a:rPr lang="en-US" smtClean="0"/>
              <a:t>4</a:t>
            </a:fld>
            <a:endParaRPr lang="en-US"/>
          </a:p>
        </p:txBody>
      </p:sp>
    </p:spTree>
    <p:extLst>
      <p:ext uri="{BB962C8B-B14F-4D97-AF65-F5344CB8AC3E}">
        <p14:creationId xmlns:p14="http://schemas.microsoft.com/office/powerpoint/2010/main" val="400675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DD83-A9C1-490D-AF16-05E020EE10DA}"/>
              </a:ext>
            </a:extLst>
          </p:cNvPr>
          <p:cNvSpPr>
            <a:spLocks noGrp="1"/>
          </p:cNvSpPr>
          <p:nvPr>
            <p:ph type="title"/>
          </p:nvPr>
        </p:nvSpPr>
        <p:spPr/>
        <p:txBody>
          <a:bodyPr/>
          <a:lstStyle/>
          <a:p>
            <a:pPr algn="ctr"/>
            <a:r>
              <a:rPr lang="en-US" dirty="0"/>
              <a:t>The Transition Journey with OTED</a:t>
            </a:r>
          </a:p>
        </p:txBody>
      </p:sp>
      <p:sp>
        <p:nvSpPr>
          <p:cNvPr id="4" name="Slide Number Placeholder 3">
            <a:extLst>
              <a:ext uri="{FF2B5EF4-FFF2-40B4-BE49-F238E27FC236}">
                <a16:creationId xmlns:a16="http://schemas.microsoft.com/office/drawing/2014/main" id="{DDA9C00A-A93C-4EA4-A614-859A9DEFF903}"/>
              </a:ext>
            </a:extLst>
          </p:cNvPr>
          <p:cNvSpPr>
            <a:spLocks noGrp="1"/>
          </p:cNvSpPr>
          <p:nvPr>
            <p:ph type="sldNum" sz="quarter" idx="12"/>
          </p:nvPr>
        </p:nvSpPr>
        <p:spPr/>
        <p:txBody>
          <a:bodyPr/>
          <a:lstStyle/>
          <a:p>
            <a:fld id="{2346C6CC-1531-9D43-9929-56C34AA4FDB5}" type="slidenum">
              <a:rPr lang="en-US" smtClean="0"/>
              <a:t>5</a:t>
            </a:fld>
            <a:endParaRPr lang="en-US"/>
          </a:p>
        </p:txBody>
      </p:sp>
      <p:pic>
        <p:nvPicPr>
          <p:cNvPr id="5" name="Picture 4" descr="The Transition Journey with OTED">
            <a:extLst>
              <a:ext uri="{FF2B5EF4-FFF2-40B4-BE49-F238E27FC236}">
                <a16:creationId xmlns:a16="http://schemas.microsoft.com/office/drawing/2014/main" id="{B5F408F7-84A4-481D-8762-242527C175A2}"/>
              </a:ext>
            </a:extLst>
          </p:cNvPr>
          <p:cNvPicPr>
            <a:picLocks noChangeAspect="1"/>
          </p:cNvPicPr>
          <p:nvPr/>
        </p:nvPicPr>
        <p:blipFill>
          <a:blip r:embed="rId2"/>
          <a:stretch>
            <a:fillRect/>
          </a:stretch>
        </p:blipFill>
        <p:spPr>
          <a:xfrm>
            <a:off x="278777" y="1324773"/>
            <a:ext cx="11653024" cy="4773913"/>
          </a:xfrm>
          <a:prstGeom prst="rect">
            <a:avLst/>
          </a:prstGeom>
        </p:spPr>
      </p:pic>
    </p:spTree>
    <p:extLst>
      <p:ext uri="{BB962C8B-B14F-4D97-AF65-F5344CB8AC3E}">
        <p14:creationId xmlns:p14="http://schemas.microsoft.com/office/powerpoint/2010/main" val="4398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DD83-A9C1-490D-AF16-05E020EE10DA}"/>
              </a:ext>
            </a:extLst>
          </p:cNvPr>
          <p:cNvSpPr>
            <a:spLocks noGrp="1"/>
          </p:cNvSpPr>
          <p:nvPr>
            <p:ph type="title"/>
          </p:nvPr>
        </p:nvSpPr>
        <p:spPr/>
        <p:txBody>
          <a:bodyPr/>
          <a:lstStyle/>
          <a:p>
            <a:pPr algn="ctr"/>
            <a:r>
              <a:rPr lang="en-US" dirty="0"/>
              <a:t>Easing the Journey</a:t>
            </a:r>
          </a:p>
        </p:txBody>
      </p:sp>
      <p:sp>
        <p:nvSpPr>
          <p:cNvPr id="4" name="Slide Number Placeholder 3">
            <a:extLst>
              <a:ext uri="{FF2B5EF4-FFF2-40B4-BE49-F238E27FC236}">
                <a16:creationId xmlns:a16="http://schemas.microsoft.com/office/drawing/2014/main" id="{DDA9C00A-A93C-4EA4-A614-859A9DEFF903}"/>
              </a:ext>
            </a:extLst>
          </p:cNvPr>
          <p:cNvSpPr>
            <a:spLocks noGrp="1"/>
          </p:cNvSpPr>
          <p:nvPr>
            <p:ph type="sldNum" sz="quarter" idx="12"/>
          </p:nvPr>
        </p:nvSpPr>
        <p:spPr/>
        <p:txBody>
          <a:bodyPr/>
          <a:lstStyle/>
          <a:p>
            <a:fld id="{2346C6CC-1531-9D43-9929-56C34AA4FDB5}" type="slidenum">
              <a:rPr lang="en-US" smtClean="0"/>
              <a:t>6</a:t>
            </a:fld>
            <a:endParaRPr lang="en-US"/>
          </a:p>
        </p:txBody>
      </p:sp>
      <p:pic>
        <p:nvPicPr>
          <p:cNvPr id="5" name="Picture 4" descr="Easing the Journey">
            <a:extLst>
              <a:ext uri="{FF2B5EF4-FFF2-40B4-BE49-F238E27FC236}">
                <a16:creationId xmlns:a16="http://schemas.microsoft.com/office/drawing/2014/main" id="{3B185A0E-6FC7-433C-8A79-A05F84D5D39D}"/>
              </a:ext>
            </a:extLst>
          </p:cNvPr>
          <p:cNvPicPr>
            <a:picLocks noChangeAspect="1"/>
          </p:cNvPicPr>
          <p:nvPr/>
        </p:nvPicPr>
        <p:blipFill>
          <a:blip r:embed="rId3"/>
          <a:stretch>
            <a:fillRect/>
          </a:stretch>
        </p:blipFill>
        <p:spPr>
          <a:xfrm>
            <a:off x="261620" y="1236796"/>
            <a:ext cx="11668755" cy="4389500"/>
          </a:xfrm>
          <a:prstGeom prst="rect">
            <a:avLst/>
          </a:prstGeom>
        </p:spPr>
      </p:pic>
    </p:spTree>
    <p:extLst>
      <p:ext uri="{BB962C8B-B14F-4D97-AF65-F5344CB8AC3E}">
        <p14:creationId xmlns:p14="http://schemas.microsoft.com/office/powerpoint/2010/main" val="3146782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DD83-A9C1-490D-AF16-05E020EE10DA}"/>
              </a:ext>
            </a:extLst>
          </p:cNvPr>
          <p:cNvSpPr>
            <a:spLocks noGrp="1"/>
          </p:cNvSpPr>
          <p:nvPr>
            <p:ph type="title"/>
          </p:nvPr>
        </p:nvSpPr>
        <p:spPr/>
        <p:txBody>
          <a:bodyPr/>
          <a:lstStyle/>
          <a:p>
            <a:pPr algn="ctr"/>
            <a:r>
              <a:rPr lang="en-US" dirty="0"/>
              <a:t>Women’s Health Transition Training (WHTT)</a:t>
            </a:r>
          </a:p>
        </p:txBody>
      </p:sp>
      <p:sp>
        <p:nvSpPr>
          <p:cNvPr id="3" name="Content Placeholder 2">
            <a:extLst>
              <a:ext uri="{FF2B5EF4-FFF2-40B4-BE49-F238E27FC236}">
                <a16:creationId xmlns:a16="http://schemas.microsoft.com/office/drawing/2014/main" id="{50663A96-E127-475D-A4E4-7B4854847E41}"/>
              </a:ext>
            </a:extLst>
          </p:cNvPr>
          <p:cNvSpPr>
            <a:spLocks noGrp="1"/>
          </p:cNvSpPr>
          <p:nvPr>
            <p:ph idx="1"/>
          </p:nvPr>
        </p:nvSpPr>
        <p:spPr>
          <a:xfrm>
            <a:off x="490963" y="1484615"/>
            <a:ext cx="7692483" cy="4617752"/>
          </a:xfrm>
        </p:spPr>
        <p:txBody>
          <a:bodyPr>
            <a:normAutofit fontScale="70000" lnSpcReduction="20000"/>
          </a:bodyPr>
          <a:lstStyle/>
          <a:p>
            <a:pPr marL="285750" lvl="0" indent="-285750">
              <a:lnSpc>
                <a:spcPct val="120000"/>
              </a:lnSpc>
              <a:spcAft>
                <a:spcPts val="600"/>
              </a:spcAft>
            </a:pPr>
            <a:r>
              <a:rPr lang="en-US" dirty="0">
                <a:solidFill>
                  <a:srgbClr val="000000"/>
                </a:solidFill>
                <a:cs typeface="Arial" panose="020B0604020202020204" pitchFamily="34" charset="0"/>
              </a:rPr>
              <a:t>Women’s Health Transition Training (WHTT) focuses solely on addressing women Veterans, gender-specific health care needs.</a:t>
            </a:r>
          </a:p>
          <a:p>
            <a:pPr marL="285750" lvl="0" indent="-285750">
              <a:lnSpc>
                <a:spcPct val="120000"/>
              </a:lnSpc>
              <a:spcAft>
                <a:spcPts val="600"/>
              </a:spcAft>
            </a:pPr>
            <a:r>
              <a:rPr lang="en-US" dirty="0">
                <a:solidFill>
                  <a:srgbClr val="000000"/>
                </a:solidFill>
                <a:cs typeface="Arial" panose="020B0604020202020204" pitchFamily="34" charset="0"/>
              </a:rPr>
              <a:t>Per an implementation plan approved by the Joint Executive Committee, OTED has assumed oversight and implementation of WHTT.</a:t>
            </a:r>
          </a:p>
          <a:p>
            <a:pPr marL="285750" indent="-285750">
              <a:lnSpc>
                <a:spcPct val="120000"/>
              </a:lnSpc>
              <a:spcAft>
                <a:spcPts val="600"/>
              </a:spcAft>
            </a:pPr>
            <a:r>
              <a:rPr lang="en-US" sz="2900" dirty="0">
                <a:solidFill>
                  <a:srgbClr val="000000"/>
                </a:solidFill>
                <a:cs typeface="Arial" panose="020B0604020202020204" pitchFamily="34" charset="0"/>
              </a:rPr>
              <a:t>As of FEB 22, an online, self-paced course is now available at TAPevents.org, the learning management system that hosts all of VBA’s transition-related courses. </a:t>
            </a:r>
          </a:p>
          <a:p>
            <a:pPr marL="285750" indent="-285750">
              <a:lnSpc>
                <a:spcPct val="120000"/>
              </a:lnSpc>
              <a:spcAft>
                <a:spcPts val="600"/>
              </a:spcAft>
            </a:pPr>
            <a:r>
              <a:rPr lang="en-US" sz="2900" dirty="0">
                <a:solidFill>
                  <a:srgbClr val="000000"/>
                </a:solidFill>
                <a:cs typeface="Arial" panose="020B0604020202020204" pitchFamily="34" charset="0"/>
              </a:rPr>
              <a:t>This four-hour course, developed in collaboration with VHA and the Defense Department, helps participants understand VA’s health care services, enroll in VA health care as quickly as possible after separation and prepare to manage post-military health care.</a:t>
            </a:r>
          </a:p>
          <a:p>
            <a:pPr marL="449262" indent="-285750">
              <a:lnSpc>
                <a:spcPct val="120000"/>
              </a:lnSpc>
              <a:spcAft>
                <a:spcPts val="600"/>
              </a:spcAft>
            </a:pPr>
            <a:endParaRPr lang="en-US" dirty="0">
              <a:solidFill>
                <a:srgbClr val="000000"/>
              </a:solidFill>
              <a:cs typeface="Arial" panose="020B0604020202020204" pitchFamily="34" charset="0"/>
            </a:endParaRPr>
          </a:p>
          <a:p>
            <a:pPr marL="449262" indent="-285750">
              <a:lnSpc>
                <a:spcPct val="120000"/>
              </a:lnSpc>
              <a:spcAft>
                <a:spcPts val="600"/>
              </a:spcAft>
            </a:pPr>
            <a:endParaRPr lang="en-US" dirty="0">
              <a:solidFill>
                <a:srgbClr val="000000"/>
              </a:solidFill>
              <a:cs typeface="Arial" panose="020B0604020202020204" pitchFamily="34" charset="0"/>
            </a:endParaRPr>
          </a:p>
          <a:p>
            <a:pPr marL="742950" lvl="1" indent="-285750">
              <a:lnSpc>
                <a:spcPct val="120000"/>
              </a:lnSpc>
              <a:spcAft>
                <a:spcPts val="600"/>
              </a:spcAft>
            </a:pPr>
            <a:endParaRPr lang="en-US" dirty="0">
              <a:solidFill>
                <a:srgbClr val="000000"/>
              </a:solidFill>
              <a:cs typeface="Arial" panose="020B0604020202020204" pitchFamily="34" charset="0"/>
            </a:endParaRPr>
          </a:p>
        </p:txBody>
      </p:sp>
      <p:pic>
        <p:nvPicPr>
          <p:cNvPr id="5" name="Picture 2" descr="Women's Health Transition training 2">
            <a:extLst>
              <a:ext uri="{FF2B5EF4-FFF2-40B4-BE49-F238E27FC236}">
                <a16:creationId xmlns:a16="http://schemas.microsoft.com/office/drawing/2014/main" id="{DA6724EF-C7EE-4418-8586-D1C6A69831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6031" y="1484615"/>
            <a:ext cx="3124200" cy="2081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omen's Health Transition Training">
            <a:extLst>
              <a:ext uri="{FF2B5EF4-FFF2-40B4-BE49-F238E27FC236}">
                <a16:creationId xmlns:a16="http://schemas.microsoft.com/office/drawing/2014/main" id="{056FE4F1-A470-4626-8F01-2B55EF4C47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526" b="9970"/>
          <a:stretch/>
        </p:blipFill>
        <p:spPr bwMode="auto">
          <a:xfrm>
            <a:off x="8806031" y="3872285"/>
            <a:ext cx="3129280" cy="21775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DA9C00A-A93C-4EA4-A614-859A9DEFF903}"/>
              </a:ext>
            </a:extLst>
          </p:cNvPr>
          <p:cNvSpPr>
            <a:spLocks noGrp="1"/>
          </p:cNvSpPr>
          <p:nvPr>
            <p:ph type="sldNum" sz="quarter" idx="12"/>
          </p:nvPr>
        </p:nvSpPr>
        <p:spPr/>
        <p:txBody>
          <a:bodyPr/>
          <a:lstStyle/>
          <a:p>
            <a:fld id="{2346C6CC-1531-9D43-9929-56C34AA4FDB5}" type="slidenum">
              <a:rPr lang="en-US" smtClean="0"/>
              <a:t>7</a:t>
            </a:fld>
            <a:endParaRPr lang="en-US"/>
          </a:p>
        </p:txBody>
      </p:sp>
    </p:spTree>
    <p:extLst>
      <p:ext uri="{BB962C8B-B14F-4D97-AF65-F5344CB8AC3E}">
        <p14:creationId xmlns:p14="http://schemas.microsoft.com/office/powerpoint/2010/main" val="172691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D757-ACB9-474B-BF77-68BF3C603185}"/>
              </a:ext>
            </a:extLst>
          </p:cNvPr>
          <p:cNvSpPr>
            <a:spLocks noGrp="1"/>
          </p:cNvSpPr>
          <p:nvPr>
            <p:ph type="title"/>
          </p:nvPr>
        </p:nvSpPr>
        <p:spPr>
          <a:xfrm>
            <a:off x="609600" y="146756"/>
            <a:ext cx="10972800" cy="1211612"/>
          </a:xfrm>
        </p:spPr>
        <p:txBody>
          <a:bodyPr>
            <a:normAutofit/>
          </a:bodyPr>
          <a:lstStyle/>
          <a:p>
            <a:pPr algn="ctr"/>
            <a:r>
              <a:rPr lang="en-US" sz="3600" dirty="0"/>
              <a:t>Women’s Health Transition Training Content Overview</a:t>
            </a:r>
          </a:p>
        </p:txBody>
      </p:sp>
      <p:pic>
        <p:nvPicPr>
          <p:cNvPr id="46" name="Graphic 45" descr="Women's Health Transition Training Content Overview">
            <a:extLst>
              <a:ext uri="{FF2B5EF4-FFF2-40B4-BE49-F238E27FC236}">
                <a16:creationId xmlns:a16="http://schemas.microsoft.com/office/drawing/2014/main" id="{E75DFBF5-C35C-A948-9B92-C85AF296FED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8699" y="1452565"/>
            <a:ext cx="685800" cy="685800"/>
          </a:xfrm>
          <a:prstGeom prst="rect">
            <a:avLst/>
          </a:prstGeom>
        </p:spPr>
      </p:pic>
      <p:sp>
        <p:nvSpPr>
          <p:cNvPr id="12" name="Content Placeholder 1">
            <a:extLst>
              <a:ext uri="{FF2B5EF4-FFF2-40B4-BE49-F238E27FC236}">
                <a16:creationId xmlns:a16="http://schemas.microsoft.com/office/drawing/2014/main" id="{2743BB71-3CB4-2443-AA61-143507CEAF98}"/>
              </a:ext>
            </a:extLst>
          </p:cNvPr>
          <p:cNvSpPr txBox="1">
            <a:spLocks/>
          </p:cNvSpPr>
          <p:nvPr/>
        </p:nvSpPr>
        <p:spPr>
          <a:xfrm>
            <a:off x="857954" y="1384394"/>
            <a:ext cx="2009423" cy="837152"/>
          </a:xfrm>
          <a:prstGeom prst="rect">
            <a:avLst/>
          </a:prstGeom>
          <a:solidFill>
            <a:srgbClr val="003F72">
              <a:alpha val="50000"/>
            </a:srgbClr>
          </a:solidFill>
        </p:spPr>
        <p:txBody>
          <a:bodyPr vert="horz" wrap="square" lIns="941832" tIns="109728" rIns="182880" bIns="109728"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1D1F2A"/>
                </a:solidFill>
                <a:latin typeface="Calibri" panose="020F0502020204030204" pitchFamily="34" charset="0"/>
                <a:cs typeface="Calibri" panose="020F0502020204030204" pitchFamily="34" charset="0"/>
              </a:rPr>
              <a:t>PHASE 1</a:t>
            </a:r>
          </a:p>
        </p:txBody>
      </p:sp>
      <p:sp>
        <p:nvSpPr>
          <p:cNvPr id="10" name="TextBox 9">
            <a:extLst>
              <a:ext uri="{FF2B5EF4-FFF2-40B4-BE49-F238E27FC236}">
                <a16:creationId xmlns:a16="http://schemas.microsoft.com/office/drawing/2014/main" id="{C0D60290-FA0E-FB43-AC1B-0D078B88AB1F}"/>
              </a:ext>
            </a:extLst>
          </p:cNvPr>
          <p:cNvSpPr txBox="1"/>
          <p:nvPr/>
        </p:nvSpPr>
        <p:spPr>
          <a:xfrm>
            <a:off x="857954" y="2232562"/>
            <a:ext cx="2009423" cy="3365024"/>
          </a:xfrm>
          <a:prstGeom prst="rect">
            <a:avLst/>
          </a:prstGeom>
          <a:gradFill>
            <a:gsLst>
              <a:gs pos="0">
                <a:schemeClr val="tx1">
                  <a:alpha val="3000"/>
                </a:schemeClr>
              </a:gs>
              <a:gs pos="90000">
                <a:schemeClr val="tx1">
                  <a:alpha val="15000"/>
                </a:schemeClr>
              </a:gs>
            </a:gsLst>
            <a:lin ang="16200000" scaled="1"/>
          </a:gradFill>
        </p:spPr>
        <p:txBody>
          <a:bodyPr wrap="square" lIns="182880" tIns="137160" rIns="182880" bIns="182880" rtlCol="0">
            <a:noAutofit/>
          </a:bodyPr>
          <a:lstStyle/>
          <a:p>
            <a:pPr algn="ctr">
              <a:spcAft>
                <a:spcPts val="800"/>
              </a:spcAft>
            </a:pPr>
            <a:r>
              <a:rPr lang="en-US" sz="1600" b="1" dirty="0">
                <a:latin typeface="Calibri" panose="020F0502020204030204" pitchFamily="34" charset="0"/>
                <a:cs typeface="Calibri" panose="020F0502020204030204" pitchFamily="34" charset="0"/>
              </a:rPr>
              <a:t>Shift from </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Active Duty</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Transition to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civilian life </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Military Health System (MHS)/VA crosswalk</a:t>
            </a:r>
          </a:p>
        </p:txBody>
      </p:sp>
      <p:pic>
        <p:nvPicPr>
          <p:cNvPr id="48" name="Graphic 47" descr="WHTTCO Phase 2">
            <a:extLst>
              <a:ext uri="{FF2B5EF4-FFF2-40B4-BE49-F238E27FC236}">
                <a16:creationId xmlns:a16="http://schemas.microsoft.com/office/drawing/2014/main" id="{B5E4C2CE-F33B-9549-AF24-533308ADE727}"/>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111255" y="1452565"/>
            <a:ext cx="685800" cy="685800"/>
          </a:xfrm>
          <a:prstGeom prst="rect">
            <a:avLst/>
          </a:prstGeom>
        </p:spPr>
      </p:pic>
      <p:sp>
        <p:nvSpPr>
          <p:cNvPr id="25" name="Content Placeholder 1">
            <a:extLst>
              <a:ext uri="{FF2B5EF4-FFF2-40B4-BE49-F238E27FC236}">
                <a16:creationId xmlns:a16="http://schemas.microsoft.com/office/drawing/2014/main" id="{DE205B13-BD7A-5949-9197-91CF52161649}"/>
              </a:ext>
            </a:extLst>
          </p:cNvPr>
          <p:cNvSpPr txBox="1">
            <a:spLocks/>
          </p:cNvSpPr>
          <p:nvPr/>
        </p:nvSpPr>
        <p:spPr>
          <a:xfrm>
            <a:off x="2971799" y="1384394"/>
            <a:ext cx="2009423" cy="837152"/>
          </a:xfrm>
          <a:prstGeom prst="rect">
            <a:avLst/>
          </a:prstGeom>
          <a:solidFill>
            <a:srgbClr val="EFA300">
              <a:alpha val="50000"/>
            </a:srgbClr>
          </a:solidFill>
        </p:spPr>
        <p:txBody>
          <a:bodyPr vert="horz" wrap="square" lIns="941832" tIns="109728" rIns="182880" bIns="109728"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1D1F2A"/>
                </a:solidFill>
                <a:latin typeface="Calibri" panose="020F0502020204030204" pitchFamily="34" charset="0"/>
                <a:cs typeface="Calibri" panose="020F0502020204030204" pitchFamily="34" charset="0"/>
              </a:rPr>
              <a:t>PHASE 2</a:t>
            </a:r>
          </a:p>
        </p:txBody>
      </p:sp>
      <p:sp>
        <p:nvSpPr>
          <p:cNvPr id="21" name="TextBox 20">
            <a:extLst>
              <a:ext uri="{FF2B5EF4-FFF2-40B4-BE49-F238E27FC236}">
                <a16:creationId xmlns:a16="http://schemas.microsoft.com/office/drawing/2014/main" id="{4F404B16-0301-B34E-BEF6-09233A9C5F74}"/>
              </a:ext>
            </a:extLst>
          </p:cNvPr>
          <p:cNvSpPr txBox="1"/>
          <p:nvPr/>
        </p:nvSpPr>
        <p:spPr>
          <a:xfrm>
            <a:off x="2971799" y="2232562"/>
            <a:ext cx="2009423" cy="3365024"/>
          </a:xfrm>
          <a:prstGeom prst="rect">
            <a:avLst/>
          </a:prstGeom>
          <a:gradFill>
            <a:gsLst>
              <a:gs pos="0">
                <a:schemeClr val="tx1">
                  <a:alpha val="3000"/>
                </a:schemeClr>
              </a:gs>
              <a:gs pos="90000">
                <a:schemeClr val="tx1">
                  <a:alpha val="15000"/>
                </a:schemeClr>
              </a:gs>
            </a:gsLst>
            <a:lin ang="16200000" scaled="1"/>
          </a:gradFill>
        </p:spPr>
        <p:txBody>
          <a:bodyPr wrap="square" lIns="182880" tIns="137160" rIns="182880" bIns="182880" rtlCol="0">
            <a:noAutofit/>
          </a:bodyPr>
          <a:lstStyle/>
          <a:p>
            <a:pPr algn="ctr">
              <a:spcAft>
                <a:spcPts val="800"/>
              </a:spcAft>
            </a:pPr>
            <a:r>
              <a:rPr lang="en-US" sz="1600" b="1" dirty="0">
                <a:latin typeface="Calibri" panose="020F0502020204030204" pitchFamily="34" charset="0"/>
                <a:cs typeface="Calibri" panose="020F0502020204030204" pitchFamily="34" charset="0"/>
              </a:rPr>
              <a:t>Understanding </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the VA</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VA organizational structure</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Designated women’s health care roles and clinic models</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Layout and services at VA women’s health clinic</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Finding a VA facility</a:t>
            </a:r>
          </a:p>
        </p:txBody>
      </p:sp>
      <p:pic>
        <p:nvPicPr>
          <p:cNvPr id="50" name="Graphic 49" descr="Women's Health Transition Training Content ">
            <a:extLst>
              <a:ext uri="{FF2B5EF4-FFF2-40B4-BE49-F238E27FC236}">
                <a16:creationId xmlns:a16="http://schemas.microsoft.com/office/drawing/2014/main" id="{9766121C-3EFE-104C-9CBA-EA3156E141D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25100" y="1452565"/>
            <a:ext cx="685800" cy="685800"/>
          </a:xfrm>
          <a:prstGeom prst="rect">
            <a:avLst/>
          </a:prstGeom>
        </p:spPr>
      </p:pic>
      <p:sp>
        <p:nvSpPr>
          <p:cNvPr id="27" name="Content Placeholder 1">
            <a:extLst>
              <a:ext uri="{FF2B5EF4-FFF2-40B4-BE49-F238E27FC236}">
                <a16:creationId xmlns:a16="http://schemas.microsoft.com/office/drawing/2014/main" id="{AEA7F088-0160-D04C-A111-ECD8D886CD7A}"/>
              </a:ext>
            </a:extLst>
          </p:cNvPr>
          <p:cNvSpPr txBox="1">
            <a:spLocks/>
          </p:cNvSpPr>
          <p:nvPr/>
        </p:nvSpPr>
        <p:spPr>
          <a:xfrm>
            <a:off x="5091288" y="1384394"/>
            <a:ext cx="2009423" cy="837152"/>
          </a:xfrm>
          <a:prstGeom prst="rect">
            <a:avLst/>
          </a:prstGeom>
          <a:solidFill>
            <a:srgbClr val="005963">
              <a:alpha val="50000"/>
            </a:srgbClr>
          </a:solidFill>
        </p:spPr>
        <p:txBody>
          <a:bodyPr vert="horz" wrap="square" lIns="941832" tIns="109728" rIns="182880" bIns="109728"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1D1F2A"/>
                </a:solidFill>
                <a:latin typeface="Calibri" panose="020F0502020204030204" pitchFamily="34" charset="0"/>
                <a:cs typeface="Calibri" panose="020F0502020204030204" pitchFamily="34" charset="0"/>
              </a:rPr>
              <a:t>PHASE 3</a:t>
            </a:r>
          </a:p>
        </p:txBody>
      </p:sp>
      <p:sp>
        <p:nvSpPr>
          <p:cNvPr id="22" name="TextBox 21">
            <a:extLst>
              <a:ext uri="{FF2B5EF4-FFF2-40B4-BE49-F238E27FC236}">
                <a16:creationId xmlns:a16="http://schemas.microsoft.com/office/drawing/2014/main" id="{36678C24-96E0-864F-B50A-9C0DF147BE82}"/>
              </a:ext>
            </a:extLst>
          </p:cNvPr>
          <p:cNvSpPr txBox="1"/>
          <p:nvPr/>
        </p:nvSpPr>
        <p:spPr>
          <a:xfrm>
            <a:off x="5085644" y="2232562"/>
            <a:ext cx="2009423" cy="3365024"/>
          </a:xfrm>
          <a:prstGeom prst="rect">
            <a:avLst/>
          </a:prstGeom>
          <a:gradFill>
            <a:gsLst>
              <a:gs pos="0">
                <a:schemeClr val="tx1">
                  <a:alpha val="3000"/>
                </a:schemeClr>
              </a:gs>
              <a:gs pos="90000">
                <a:schemeClr val="tx1">
                  <a:alpha val="15000"/>
                </a:schemeClr>
              </a:gs>
            </a:gsLst>
            <a:lin ang="16200000" scaled="1"/>
          </a:gradFill>
        </p:spPr>
        <p:txBody>
          <a:bodyPr wrap="square" lIns="182880" tIns="137160" rIns="182880" bIns="182880" rtlCol="0">
            <a:spAutoFit/>
          </a:bodyPr>
          <a:lstStyle/>
          <a:p>
            <a:pPr algn="ctr">
              <a:spcAft>
                <a:spcPts val="800"/>
              </a:spcAft>
            </a:pPr>
            <a:r>
              <a:rPr lang="en-US" sz="1600" b="1" dirty="0">
                <a:latin typeface="Calibri" panose="020F0502020204030204" pitchFamily="34" charset="0"/>
                <a:cs typeface="Calibri" panose="020F0502020204030204" pitchFamily="34" charset="0"/>
              </a:rPr>
              <a:t>Available Women’s Health Services</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VA whole-health approach, including role of the Patient Aligned Care team (PACT)</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VA health care services and benefits </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Health-related challenges faced by women Veterans</a:t>
            </a:r>
          </a:p>
        </p:txBody>
      </p:sp>
      <p:pic>
        <p:nvPicPr>
          <p:cNvPr id="52" name="Graphic 51" descr="WHTTCO Phase 3">
            <a:extLst>
              <a:ext uri="{FF2B5EF4-FFF2-40B4-BE49-F238E27FC236}">
                <a16:creationId xmlns:a16="http://schemas.microsoft.com/office/drawing/2014/main" id="{D62466ED-156B-3A47-9DD3-CF6855D842C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333301" y="1452565"/>
            <a:ext cx="685800" cy="685800"/>
          </a:xfrm>
          <a:prstGeom prst="rect">
            <a:avLst/>
          </a:prstGeom>
        </p:spPr>
      </p:pic>
      <p:sp>
        <p:nvSpPr>
          <p:cNvPr id="29" name="Content Placeholder 1">
            <a:extLst>
              <a:ext uri="{FF2B5EF4-FFF2-40B4-BE49-F238E27FC236}">
                <a16:creationId xmlns:a16="http://schemas.microsoft.com/office/drawing/2014/main" id="{E0836AE9-FE42-FE41-AAE8-2AC41E1E071D}"/>
              </a:ext>
            </a:extLst>
          </p:cNvPr>
          <p:cNvSpPr txBox="1">
            <a:spLocks/>
          </p:cNvSpPr>
          <p:nvPr/>
        </p:nvSpPr>
        <p:spPr>
          <a:xfrm>
            <a:off x="7199489" y="1384394"/>
            <a:ext cx="2009423" cy="837152"/>
          </a:xfrm>
          <a:prstGeom prst="rect">
            <a:avLst/>
          </a:prstGeom>
          <a:solidFill>
            <a:srgbClr val="772432">
              <a:alpha val="50000"/>
            </a:srgbClr>
          </a:solidFill>
        </p:spPr>
        <p:txBody>
          <a:bodyPr vert="horz" wrap="square" lIns="941832" tIns="109728" rIns="182880" bIns="109728"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1D1F2A"/>
                </a:solidFill>
                <a:latin typeface="Calibri" panose="020F0502020204030204" pitchFamily="34" charset="0"/>
                <a:cs typeface="Calibri" panose="020F0502020204030204" pitchFamily="34" charset="0"/>
              </a:rPr>
              <a:t>PHASE 4</a:t>
            </a:r>
          </a:p>
        </p:txBody>
      </p:sp>
      <p:sp>
        <p:nvSpPr>
          <p:cNvPr id="23" name="TextBox 22">
            <a:extLst>
              <a:ext uri="{FF2B5EF4-FFF2-40B4-BE49-F238E27FC236}">
                <a16:creationId xmlns:a16="http://schemas.microsoft.com/office/drawing/2014/main" id="{2695BCC2-580C-0A44-80E1-CE5E96DCA076}"/>
              </a:ext>
            </a:extLst>
          </p:cNvPr>
          <p:cNvSpPr txBox="1"/>
          <p:nvPr/>
        </p:nvSpPr>
        <p:spPr>
          <a:xfrm>
            <a:off x="7199489" y="2232562"/>
            <a:ext cx="2009423" cy="3365024"/>
          </a:xfrm>
          <a:prstGeom prst="rect">
            <a:avLst/>
          </a:prstGeom>
          <a:gradFill>
            <a:gsLst>
              <a:gs pos="0">
                <a:schemeClr val="tx1">
                  <a:alpha val="3000"/>
                </a:schemeClr>
              </a:gs>
              <a:gs pos="90000">
                <a:schemeClr val="tx1">
                  <a:alpha val="15000"/>
                </a:schemeClr>
              </a:gs>
            </a:gsLst>
            <a:lin ang="16200000" scaled="1"/>
          </a:gradFill>
        </p:spPr>
        <p:txBody>
          <a:bodyPr wrap="square" lIns="182880" tIns="137160" rIns="182880" bIns="182880" rtlCol="0">
            <a:noAutofit/>
          </a:bodyPr>
          <a:lstStyle/>
          <a:p>
            <a:pPr algn="ctr">
              <a:spcAft>
                <a:spcPts val="800"/>
              </a:spcAft>
            </a:pPr>
            <a:r>
              <a:rPr lang="en-US" sz="1600" b="1" dirty="0">
                <a:latin typeface="Calibri" panose="020F0502020204030204" pitchFamily="34" charset="0"/>
                <a:cs typeface="Calibri" panose="020F0502020204030204" pitchFamily="34" charset="0"/>
              </a:rPr>
              <a:t>Enrolling </a:t>
            </a:r>
            <a:br>
              <a:rPr lang="en-US" sz="1600" b="1"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in VA</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Eligibility for VA health care services</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Enrollment timeline </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Application process </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Tools and resources for managing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health care</a:t>
            </a:r>
          </a:p>
        </p:txBody>
      </p:sp>
      <p:pic>
        <p:nvPicPr>
          <p:cNvPr id="54" name="Graphic 53" descr="WHTTCO Phase 5">
            <a:extLst>
              <a:ext uri="{FF2B5EF4-FFF2-40B4-BE49-F238E27FC236}">
                <a16:creationId xmlns:a16="http://schemas.microsoft.com/office/drawing/2014/main" id="{286278EF-472A-F94F-A84C-E1124AB43A1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441502" y="1452565"/>
            <a:ext cx="685800" cy="685800"/>
          </a:xfrm>
          <a:prstGeom prst="rect">
            <a:avLst/>
          </a:prstGeom>
        </p:spPr>
      </p:pic>
      <p:sp>
        <p:nvSpPr>
          <p:cNvPr id="31" name="Content Placeholder 1">
            <a:extLst>
              <a:ext uri="{FF2B5EF4-FFF2-40B4-BE49-F238E27FC236}">
                <a16:creationId xmlns:a16="http://schemas.microsoft.com/office/drawing/2014/main" id="{32DF498D-4E02-D34C-96FC-84D489732B0B}"/>
              </a:ext>
            </a:extLst>
          </p:cNvPr>
          <p:cNvSpPr txBox="1">
            <a:spLocks/>
          </p:cNvSpPr>
          <p:nvPr/>
        </p:nvSpPr>
        <p:spPr>
          <a:xfrm>
            <a:off x="9307690" y="1384394"/>
            <a:ext cx="2009423" cy="837152"/>
          </a:xfrm>
          <a:prstGeom prst="rect">
            <a:avLst/>
          </a:prstGeom>
          <a:solidFill>
            <a:srgbClr val="806077">
              <a:alpha val="50000"/>
            </a:srgbClr>
          </a:solidFill>
        </p:spPr>
        <p:txBody>
          <a:bodyPr vert="horz" wrap="square" lIns="941832" tIns="109728" rIns="137160" bIns="109728"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solidFill>
                  <a:srgbClr val="1D1F2A"/>
                </a:solidFill>
                <a:latin typeface="Calibri" panose="020F0502020204030204" pitchFamily="34" charset="0"/>
                <a:cs typeface="Calibri" panose="020F0502020204030204" pitchFamily="34" charset="0"/>
              </a:rPr>
              <a:t>PHASE 5</a:t>
            </a:r>
          </a:p>
        </p:txBody>
      </p:sp>
      <p:sp>
        <p:nvSpPr>
          <p:cNvPr id="24" name="TextBox 23">
            <a:extLst>
              <a:ext uri="{FF2B5EF4-FFF2-40B4-BE49-F238E27FC236}">
                <a16:creationId xmlns:a16="http://schemas.microsoft.com/office/drawing/2014/main" id="{F569C474-299B-454C-8FCB-BA80FAC0C3C5}"/>
              </a:ext>
            </a:extLst>
          </p:cNvPr>
          <p:cNvSpPr txBox="1"/>
          <p:nvPr/>
        </p:nvSpPr>
        <p:spPr>
          <a:xfrm>
            <a:off x="9313332" y="2232562"/>
            <a:ext cx="2009423" cy="3365024"/>
          </a:xfrm>
          <a:prstGeom prst="rect">
            <a:avLst/>
          </a:prstGeom>
          <a:gradFill>
            <a:gsLst>
              <a:gs pos="0">
                <a:schemeClr val="tx1">
                  <a:alpha val="3000"/>
                </a:schemeClr>
              </a:gs>
              <a:gs pos="90000">
                <a:schemeClr val="tx1">
                  <a:alpha val="15000"/>
                </a:schemeClr>
              </a:gs>
            </a:gsLst>
            <a:lin ang="16200000" scaled="1"/>
          </a:gradFill>
        </p:spPr>
        <p:txBody>
          <a:bodyPr wrap="square" lIns="182880" tIns="137160" rIns="182880" bIns="182880" rtlCol="0">
            <a:noAutofit/>
          </a:bodyPr>
          <a:lstStyle/>
          <a:p>
            <a:pPr algn="ctr">
              <a:spcAft>
                <a:spcPts val="800"/>
              </a:spcAft>
            </a:pPr>
            <a:r>
              <a:rPr lang="en-US" sz="1600" b="1" dirty="0">
                <a:latin typeface="Calibri" panose="020F0502020204030204" pitchFamily="34" charset="0"/>
                <a:cs typeface="Calibri" panose="020F0502020204030204" pitchFamily="34" charset="0"/>
              </a:rPr>
              <a:t>Transition Assistance</a:t>
            </a:r>
          </a:p>
          <a:p>
            <a:pPr marL="137160" indent="-137160">
              <a:spcAft>
                <a:spcPts val="30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Local and national organizations for support during and after transition</a:t>
            </a:r>
          </a:p>
        </p:txBody>
      </p:sp>
      <p:sp>
        <p:nvSpPr>
          <p:cNvPr id="44" name="TextBox 43">
            <a:extLst>
              <a:ext uri="{FF2B5EF4-FFF2-40B4-BE49-F238E27FC236}">
                <a16:creationId xmlns:a16="http://schemas.microsoft.com/office/drawing/2014/main" id="{708D17FB-20DC-A24F-89F1-3BA49406E437}"/>
              </a:ext>
            </a:extLst>
          </p:cNvPr>
          <p:cNvSpPr txBox="1"/>
          <p:nvPr/>
        </p:nvSpPr>
        <p:spPr>
          <a:xfrm>
            <a:off x="857954" y="5669816"/>
            <a:ext cx="3461046" cy="338554"/>
          </a:xfrm>
          <a:prstGeom prst="rect">
            <a:avLst/>
          </a:prstGeom>
          <a:noFill/>
        </p:spPr>
        <p:txBody>
          <a:bodyPr wrap="square" lIns="0" rtlCol="0">
            <a:spAutoFit/>
          </a:bodyPr>
          <a:lstStyle/>
          <a:p>
            <a:r>
              <a:rPr lang="en-US" sz="1600" b="1" dirty="0">
                <a:latin typeface="Calibri" panose="020F0502020204030204" pitchFamily="34" charset="0"/>
                <a:cs typeface="Calibri" panose="020F0502020204030204" pitchFamily="34" charset="0"/>
              </a:rPr>
              <a:t>Estimated total runtime: 2.5 hours </a:t>
            </a:r>
          </a:p>
        </p:txBody>
      </p:sp>
      <p:sp>
        <p:nvSpPr>
          <p:cNvPr id="5" name="Slide Number Placeholder 4">
            <a:extLst>
              <a:ext uri="{FF2B5EF4-FFF2-40B4-BE49-F238E27FC236}">
                <a16:creationId xmlns:a16="http://schemas.microsoft.com/office/drawing/2014/main" id="{8B9BCC96-FCA9-4446-9B89-AF5AE633B85A}"/>
              </a:ext>
            </a:extLst>
          </p:cNvPr>
          <p:cNvSpPr>
            <a:spLocks noGrp="1"/>
          </p:cNvSpPr>
          <p:nvPr>
            <p:ph type="sldNum" sz="quarter" idx="12"/>
          </p:nvPr>
        </p:nvSpPr>
        <p:spPr>
          <a:xfrm>
            <a:off x="10894732" y="5896191"/>
            <a:ext cx="687668" cy="625260"/>
          </a:xfrm>
        </p:spPr>
        <p:txBody>
          <a:bodyPr anchor="b" anchorCtr="0"/>
          <a:lstStyle/>
          <a:p>
            <a:fld id="{2346C6CC-1531-9D43-9929-56C34AA4FDB5}" type="slidenum">
              <a:rPr lang="en-US" smtClean="0"/>
              <a:t>8</a:t>
            </a:fld>
            <a:endParaRPr lang="en-US" dirty="0"/>
          </a:p>
        </p:txBody>
      </p:sp>
    </p:spTree>
    <p:extLst>
      <p:ext uri="{BB962C8B-B14F-4D97-AF65-F5344CB8AC3E}">
        <p14:creationId xmlns:p14="http://schemas.microsoft.com/office/powerpoint/2010/main" val="387062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descr="Definitely took out the mystery of everything … it’s good to know what options are out there and what I can expect.  Former Women’s Health Transition &#10; Training participant&#10;">
            <a:extLst>
              <a:ext uri="{FF2B5EF4-FFF2-40B4-BE49-F238E27FC236}">
                <a16:creationId xmlns:a16="http://schemas.microsoft.com/office/drawing/2014/main" id="{FB248ECB-A67E-DF49-BE61-E42B31C8528D}"/>
              </a:ext>
            </a:extLst>
          </p:cNvPr>
          <p:cNvSpPr txBox="1"/>
          <p:nvPr/>
        </p:nvSpPr>
        <p:spPr>
          <a:xfrm>
            <a:off x="2588853" y="1570028"/>
            <a:ext cx="8237148" cy="3282950"/>
          </a:xfrm>
          <a:prstGeom prst="rect">
            <a:avLst/>
          </a:prstGeom>
          <a:noFill/>
        </p:spPr>
        <p:txBody>
          <a:bodyPr wrap="square" lIns="0" tIns="0" rIns="0" bIns="0" rtlCol="0">
            <a:spAutoFit/>
          </a:bodyPr>
          <a:lstStyle/>
          <a:p>
            <a:pPr>
              <a:spcAft>
                <a:spcPts val="4000"/>
              </a:spcAft>
            </a:pPr>
            <a:r>
              <a:rPr lang="en-US" sz="4000" dirty="0">
                <a:solidFill>
                  <a:schemeClr val="bg1"/>
                </a:solidFill>
                <a:latin typeface="Georgia" panose="02040502050405020303" pitchFamily="18" charset="0"/>
              </a:rPr>
              <a:t>Definitely took out the mystery of everything … it’s good to know what options are out there and </a:t>
            </a:r>
            <a:br>
              <a:rPr lang="en-US" sz="4000" dirty="0">
                <a:solidFill>
                  <a:schemeClr val="bg1"/>
                </a:solidFill>
                <a:latin typeface="Georgia" panose="02040502050405020303" pitchFamily="18" charset="0"/>
              </a:rPr>
            </a:br>
            <a:r>
              <a:rPr lang="en-US" sz="4000" dirty="0">
                <a:solidFill>
                  <a:schemeClr val="bg1"/>
                </a:solidFill>
                <a:latin typeface="Georgia" panose="02040502050405020303" pitchFamily="18" charset="0"/>
              </a:rPr>
              <a:t>what I can expect.</a:t>
            </a:r>
          </a:p>
          <a:p>
            <a:pPr>
              <a:tabLst>
                <a:tab pos="282575" algn="l"/>
              </a:tabLst>
            </a:pPr>
            <a:r>
              <a:rPr lang="en-US" sz="2000" dirty="0">
                <a:solidFill>
                  <a:schemeClr val="bg1"/>
                </a:solidFill>
              </a:rPr>
              <a:t>­—	</a:t>
            </a:r>
          </a:p>
        </p:txBody>
      </p:sp>
      <p:sp>
        <p:nvSpPr>
          <p:cNvPr id="2" name="Title 1">
            <a:extLst>
              <a:ext uri="{FF2B5EF4-FFF2-40B4-BE49-F238E27FC236}">
                <a16:creationId xmlns:a16="http://schemas.microsoft.com/office/drawing/2014/main" id="{E6C97F35-6DA9-4079-A7E0-76CE3E97BC36}"/>
              </a:ext>
            </a:extLst>
          </p:cNvPr>
          <p:cNvSpPr>
            <a:spLocks noGrp="1"/>
          </p:cNvSpPr>
          <p:nvPr>
            <p:ph type="title" idx="4294967295"/>
          </p:nvPr>
        </p:nvSpPr>
        <p:spPr>
          <a:xfrm>
            <a:off x="2901781" y="4413812"/>
            <a:ext cx="2189204" cy="874160"/>
          </a:xfrm>
        </p:spPr>
        <p:txBody>
          <a:bodyPr>
            <a:normAutofit/>
          </a:bodyPr>
          <a:lstStyle/>
          <a:p>
            <a:r>
              <a:rPr lang="en-US" sz="1100" dirty="0">
                <a:solidFill>
                  <a:schemeClr val="bg1"/>
                </a:solidFill>
              </a:rPr>
              <a:t> Former Women’s Health Transition </a:t>
            </a:r>
            <a:br>
              <a:rPr lang="en-US" sz="1100" dirty="0">
                <a:solidFill>
                  <a:schemeClr val="bg1"/>
                </a:solidFill>
              </a:rPr>
            </a:br>
            <a:r>
              <a:rPr lang="en-US" sz="1100" dirty="0">
                <a:solidFill>
                  <a:schemeClr val="bg1"/>
                </a:solidFill>
              </a:rPr>
              <a:t>	Training participant </a:t>
            </a:r>
            <a:r>
              <a:rPr lang="en-US" sz="800" dirty="0"/>
              <a:t>e</a:t>
            </a:r>
          </a:p>
        </p:txBody>
      </p:sp>
      <p:sp>
        <p:nvSpPr>
          <p:cNvPr id="11" name="Rectangle 10">
            <a:extLst>
              <a:ext uri="{FF2B5EF4-FFF2-40B4-BE49-F238E27FC236}">
                <a16:creationId xmlns:a16="http://schemas.microsoft.com/office/drawing/2014/main" id="{B7D405DF-A7DF-AC47-8195-C56A05D423D2}"/>
              </a:ext>
              <a:ext uri="{C183D7F6-B498-43B3-948B-1728B52AA6E4}">
                <adec:decorative xmlns:adec="http://schemas.microsoft.com/office/drawing/2017/decorative" val="1"/>
              </a:ext>
            </a:extLst>
          </p:cNvPr>
          <p:cNvSpPr/>
          <p:nvPr/>
        </p:nvSpPr>
        <p:spPr>
          <a:xfrm>
            <a:off x="0" y="1668780"/>
            <a:ext cx="342900" cy="2297430"/>
          </a:xfrm>
          <a:prstGeom prst="rect">
            <a:avLst/>
          </a:prstGeom>
          <a:solidFill>
            <a:srgbClr val="EFA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1960AE68-E1F8-A64D-93DF-788C6A9DCC2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62628" y="3557073"/>
            <a:ext cx="920299" cy="731520"/>
          </a:xfrm>
          <a:prstGeom prst="rect">
            <a:avLst/>
          </a:prstGeom>
        </p:spPr>
      </p:pic>
      <p:pic>
        <p:nvPicPr>
          <p:cNvPr id="13" name="Graphic 12">
            <a:extLst>
              <a:ext uri="{FF2B5EF4-FFF2-40B4-BE49-F238E27FC236}">
                <a16:creationId xmlns:a16="http://schemas.microsoft.com/office/drawing/2014/main" id="{8B4F6699-E87D-C04E-833B-323518D9F72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5978" y="1371600"/>
            <a:ext cx="920299" cy="731520"/>
          </a:xfrm>
          <a:prstGeom prst="rect">
            <a:avLst/>
          </a:prstGeom>
        </p:spPr>
      </p:pic>
      <p:sp>
        <p:nvSpPr>
          <p:cNvPr id="5" name="Slide Number Placeholder 4">
            <a:extLst>
              <a:ext uri="{FF2B5EF4-FFF2-40B4-BE49-F238E27FC236}">
                <a16:creationId xmlns:a16="http://schemas.microsoft.com/office/drawing/2014/main" id="{8B9BCC96-FCA9-4446-9B89-AF5AE633B85A}"/>
              </a:ext>
            </a:extLst>
          </p:cNvPr>
          <p:cNvSpPr>
            <a:spLocks noGrp="1"/>
          </p:cNvSpPr>
          <p:nvPr>
            <p:ph type="sldNum" sz="quarter" idx="4294967295"/>
          </p:nvPr>
        </p:nvSpPr>
        <p:spPr>
          <a:xfrm>
            <a:off x="10895013" y="5895975"/>
            <a:ext cx="687387" cy="625475"/>
          </a:xfrm>
        </p:spPr>
        <p:txBody>
          <a:bodyPr anchor="b" anchorCtr="0"/>
          <a:lstStyle/>
          <a:p>
            <a:fld id="{2346C6CC-1531-9D43-9929-56C34AA4FDB5}"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3102625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D-Template-Presentation-16x9-v01" id="{CC229028-BA5D-F248-8136-1DE7EF5D1898}" vid="{46EA5653-6BDB-324D-97CD-21B63B0C2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511AC5394A634B9B43E53679DFD7F2" ma:contentTypeVersion="13" ma:contentTypeDescription="Create a new document." ma:contentTypeScope="" ma:versionID="f55cf20bfc3c8b58a792d43a7f2d5476">
  <xsd:schema xmlns:xsd="http://www.w3.org/2001/XMLSchema" xmlns:xs="http://www.w3.org/2001/XMLSchema" xmlns:p="http://schemas.microsoft.com/office/2006/metadata/properties" xmlns:ns2="a368f330-68df-4c45-be61-85c983e8c08d" xmlns:ns3="9f0b91e9-0cea-4e0a-ad0c-8a1735c32e8c" targetNamespace="http://schemas.microsoft.com/office/2006/metadata/properties" ma:root="true" ma:fieldsID="d0e996cd81be708ae9dcaf40985485d3" ns2:_="" ns3:_="">
    <xsd:import namespace="a368f330-68df-4c45-be61-85c983e8c08d"/>
    <xsd:import namespace="9f0b91e9-0cea-4e0a-ad0c-8a1735c32e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Notes0"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8f330-68df-4c45-be61-85c983e8c0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Notes0" ma:index="18" nillable="true" ma:displayName="Notes" ma:format="Dropdown" ma:internalName="Notes0">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0b91e9-0cea-4e0a-ad0c-8a1735c32e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0 xmlns="a368f330-68df-4c45-be61-85c983e8c08d" xsi:nil="true"/>
  </documentManagement>
</p:properties>
</file>

<file path=customXml/itemProps1.xml><?xml version="1.0" encoding="utf-8"?>
<ds:datastoreItem xmlns:ds="http://schemas.openxmlformats.org/officeDocument/2006/customXml" ds:itemID="{D96FD211-E8C6-49A2-BFE4-5A7B0A13D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68f330-68df-4c45-be61-85c983e8c08d"/>
    <ds:schemaRef ds:uri="9f0b91e9-0cea-4e0a-ad0c-8a1735c32e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F5751D-6350-47BD-8C1F-E191310E53D0}">
  <ds:schemaRefs>
    <ds:schemaRef ds:uri="http://schemas.microsoft.com/sharepoint/v3/contenttype/forms"/>
  </ds:schemaRefs>
</ds:datastoreItem>
</file>

<file path=customXml/itemProps3.xml><?xml version="1.0" encoding="utf-8"?>
<ds:datastoreItem xmlns:ds="http://schemas.openxmlformats.org/officeDocument/2006/customXml" ds:itemID="{7ADB87F9-3509-4DE4-A88A-8A45174C0C2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f0b91e9-0cea-4e0a-ad0c-8a1735c32e8c"/>
    <ds:schemaRef ds:uri="http://purl.org/dc/terms/"/>
    <ds:schemaRef ds:uri="a368f330-68df-4c45-be61-85c983e8c08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487</TotalTime>
  <Words>1033</Words>
  <Application>Microsoft Office PowerPoint</Application>
  <PresentationFormat>Widescreen</PresentationFormat>
  <Paragraphs>110</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Courier New</vt:lpstr>
      <vt:lpstr>Georgia</vt:lpstr>
      <vt:lpstr>Wingdings</vt:lpstr>
      <vt:lpstr>Office Theme</vt:lpstr>
      <vt:lpstr>Office of Transition and Economic Development (OTED) </vt:lpstr>
      <vt:lpstr>Agenda</vt:lpstr>
      <vt:lpstr>Office of Transition and Economic Development (OTED)</vt:lpstr>
      <vt:lpstr>How We Align With VBA Priorities</vt:lpstr>
      <vt:lpstr>The Transition Journey with OTED</vt:lpstr>
      <vt:lpstr>Easing the Journey</vt:lpstr>
      <vt:lpstr>Women’s Health Transition Training (WHTT)</vt:lpstr>
      <vt:lpstr>Women’s Health Transition Training Content Overview</vt:lpstr>
      <vt:lpstr> Former Women’s Health Transition   Training participant e</vt:lpstr>
      <vt:lpstr>Economic Development Initiatives (EDI) Vision &amp; Goals</vt:lpstr>
      <vt:lpstr>Prudential Memorandum of Understanding Highlights</vt:lpstr>
      <vt:lpstr>Questions</vt:lpstr>
      <vt:lpstr>hankThank You 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PCPG 101 Brief PowerPoint Presentation</dc:title>
  <dc:creator>Department of Veterans Affairs, Veterans Benefits Administration, STAFF</dc:creator>
  <cp:lastModifiedBy>Ranes, Michelle M.</cp:lastModifiedBy>
  <cp:revision>125</cp:revision>
  <dcterms:created xsi:type="dcterms:W3CDTF">2020-04-08T11:46:53Z</dcterms:created>
  <dcterms:modified xsi:type="dcterms:W3CDTF">2021-03-23T11:35:16Z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0x01010034511AC5394A634B9B43E53679DFD7F2</vt:lpwstr>
  </property>
  <property fmtid="{D5CDD505-2E9C-101B-9397-08002B2CF9AE}" pid="3" name="Language">
    <vt:lpwstr>en</vt:lpwstr>
  </property>
  <property fmtid="{D5CDD505-2E9C-101B-9397-08002B2CF9AE}" pid="4" name="Type">
    <vt:lpwstr>Presentation</vt:lpwstr>
  </property>
</Properties>
</file>