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680" r:id="rId22"/>
    <p:sldMasterId id="2147484708" r:id="rId23"/>
    <p:sldMasterId id="2147484842" r:id="rId24"/>
  </p:sldMasterIdLst>
  <p:notesMasterIdLst>
    <p:notesMasterId r:id="rId38"/>
  </p:notesMasterIdLst>
  <p:handoutMasterIdLst>
    <p:handoutMasterId r:id="rId39"/>
  </p:handoutMasterIdLst>
  <p:sldIdLst>
    <p:sldId id="1016" r:id="rId25"/>
    <p:sldId id="995" r:id="rId26"/>
    <p:sldId id="1013" r:id="rId27"/>
    <p:sldId id="1020" r:id="rId28"/>
    <p:sldId id="1021" r:id="rId29"/>
    <p:sldId id="1015" r:id="rId30"/>
    <p:sldId id="1018" r:id="rId31"/>
    <p:sldId id="1019" r:id="rId32"/>
    <p:sldId id="1014" r:id="rId33"/>
    <p:sldId id="1017" r:id="rId34"/>
    <p:sldId id="1022" r:id="rId35"/>
    <p:sldId id="1024" r:id="rId36"/>
    <p:sldId id="1025"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89655" autoAdjust="0"/>
  </p:normalViewPr>
  <p:slideViewPr>
    <p:cSldViewPr>
      <p:cViewPr varScale="1">
        <p:scale>
          <a:sx n="60" d="100"/>
          <a:sy n="60" d="100"/>
        </p:scale>
        <p:origin x="952" y="40"/>
      </p:cViewPr>
      <p:guideLst>
        <p:guide orient="horz" pos="2160"/>
        <p:guide pos="2880"/>
      </p:guideLst>
    </p:cSldViewPr>
  </p:slideViewPr>
  <p:notesTextViewPr>
    <p:cViewPr>
      <p:scale>
        <a:sx n="1" d="1"/>
        <a:sy n="1" d="1"/>
      </p:scale>
      <p:origin x="0" y="0"/>
    </p:cViewPr>
  </p:notesTextViewPr>
  <p:sorterViewPr>
    <p:cViewPr>
      <p:scale>
        <a:sx n="162" d="100"/>
        <a:sy n="162" d="100"/>
      </p:scale>
      <p:origin x="0" y="0"/>
    </p:cViewPr>
  </p:sorterViewPr>
  <p:notesViewPr>
    <p:cSldViewPr>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2/24/2022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2/24/2022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244181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12</a:t>
            </a:fld>
            <a:endParaRPr lang="en-US" dirty="0"/>
          </a:p>
        </p:txBody>
      </p:sp>
    </p:spTree>
    <p:extLst>
      <p:ext uri="{BB962C8B-B14F-4D97-AF65-F5344CB8AC3E}">
        <p14:creationId xmlns:p14="http://schemas.microsoft.com/office/powerpoint/2010/main" val="335397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13</a:t>
            </a:fld>
            <a:endParaRPr lang="en-US" dirty="0"/>
          </a:p>
        </p:txBody>
      </p:sp>
    </p:spTree>
    <p:extLst>
      <p:ext uri="{BB962C8B-B14F-4D97-AF65-F5344CB8AC3E}">
        <p14:creationId xmlns:p14="http://schemas.microsoft.com/office/powerpoint/2010/main" val="364595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dirty="0"/>
          </a:p>
        </p:txBody>
      </p:sp>
    </p:spTree>
    <p:extLst>
      <p:ext uri="{BB962C8B-B14F-4D97-AF65-F5344CB8AC3E}">
        <p14:creationId xmlns:p14="http://schemas.microsoft.com/office/powerpoint/2010/main" val="269698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dirty="0"/>
          </a:p>
        </p:txBody>
      </p:sp>
    </p:spTree>
    <p:extLst>
      <p:ext uri="{BB962C8B-B14F-4D97-AF65-F5344CB8AC3E}">
        <p14:creationId xmlns:p14="http://schemas.microsoft.com/office/powerpoint/2010/main" val="338617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6</a:t>
            </a:fld>
            <a:endParaRPr lang="en-US" dirty="0"/>
          </a:p>
        </p:txBody>
      </p:sp>
    </p:spTree>
    <p:extLst>
      <p:ext uri="{BB962C8B-B14F-4D97-AF65-F5344CB8AC3E}">
        <p14:creationId xmlns:p14="http://schemas.microsoft.com/office/powerpoint/2010/main" val="379757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7</a:t>
            </a:fld>
            <a:endParaRPr lang="en-US" dirty="0"/>
          </a:p>
        </p:txBody>
      </p:sp>
    </p:spTree>
    <p:extLst>
      <p:ext uri="{BB962C8B-B14F-4D97-AF65-F5344CB8AC3E}">
        <p14:creationId xmlns:p14="http://schemas.microsoft.com/office/powerpoint/2010/main" val="367003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dirty="0"/>
          </a:p>
        </p:txBody>
      </p:sp>
    </p:spTree>
    <p:extLst>
      <p:ext uri="{BB962C8B-B14F-4D97-AF65-F5344CB8AC3E}">
        <p14:creationId xmlns:p14="http://schemas.microsoft.com/office/powerpoint/2010/main" val="197509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Encourage women to make their bones as strong as their spirit – talk to their provider about their risks (including medications that can weaken your bones) and when to get a DEXA scan which is recommended at age 65. </a:t>
            </a:r>
          </a:p>
        </p:txBody>
      </p:sp>
      <p:sp>
        <p:nvSpPr>
          <p:cNvPr id="4" name="Slide Number Placeholder 3"/>
          <p:cNvSpPr>
            <a:spLocks noGrp="1"/>
          </p:cNvSpPr>
          <p:nvPr>
            <p:ph type="sldNum" sz="quarter" idx="5"/>
          </p:nvPr>
        </p:nvSpPr>
        <p:spPr/>
        <p:txBody>
          <a:bodyPr/>
          <a:lstStyle/>
          <a:p>
            <a:fld id="{DA6F7D25-770E-4F77-8331-8C84F68246BD}" type="slidenum">
              <a:rPr lang="en-US" smtClean="0"/>
              <a:t>9</a:t>
            </a:fld>
            <a:endParaRPr lang="en-US" dirty="0"/>
          </a:p>
        </p:txBody>
      </p:sp>
    </p:spTree>
    <p:extLst>
      <p:ext uri="{BB962C8B-B14F-4D97-AF65-F5344CB8AC3E}">
        <p14:creationId xmlns:p14="http://schemas.microsoft.com/office/powerpoint/2010/main" val="287141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dirty="0"/>
          </a:p>
        </p:txBody>
      </p:sp>
    </p:spTree>
    <p:extLst>
      <p:ext uri="{BB962C8B-B14F-4D97-AF65-F5344CB8AC3E}">
        <p14:creationId xmlns:p14="http://schemas.microsoft.com/office/powerpoint/2010/main" val="249188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How to reconnect with VA health care if they applied a long time ago but never used their benefits</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How to get connected with their local women’s health contact including their local Maternity Care Coordinator or Women Veterans Program Manager who will assist in coordinating all the services they need.</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How to find out what they are eligible for (including general questions about disability ratings) and other VA benefits like employment, education, and home loans</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How to refill a prescription or make an appointment </a:t>
            </a:r>
          </a:p>
          <a:p>
            <a:endParaRPr lang="en-US" dirty="0">
              <a:cs typeface="Calibri"/>
            </a:endParaRPr>
          </a:p>
        </p:txBody>
      </p:sp>
      <p:sp>
        <p:nvSpPr>
          <p:cNvPr id="4" name="Slide Number Placeholder 3"/>
          <p:cNvSpPr>
            <a:spLocks noGrp="1"/>
          </p:cNvSpPr>
          <p:nvPr>
            <p:ph type="sldNum" sz="quarter" idx="5"/>
          </p:nvPr>
        </p:nvSpPr>
        <p:spPr/>
        <p:txBody>
          <a:bodyPr/>
          <a:lstStyle/>
          <a:p>
            <a:fld id="{DA6F7D25-770E-4F77-8331-8C84F68246BD}" type="slidenum">
              <a:rPr lang="en-US" smtClean="0"/>
              <a:t>11</a:t>
            </a:fld>
            <a:endParaRPr lang="en-US" dirty="0"/>
          </a:p>
        </p:txBody>
      </p:sp>
    </p:spTree>
    <p:extLst>
      <p:ext uri="{BB962C8B-B14F-4D97-AF65-F5344CB8AC3E}">
        <p14:creationId xmlns:p14="http://schemas.microsoft.com/office/powerpoint/2010/main" val="37894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7.emf"/><Relationship Id="rId4" Type="http://schemas.openxmlformats.org/officeDocument/2006/relationships/oleObject" Target="../embeddings/oleObject21.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497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599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February 24, 2022</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February 24, 2022</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February 24, 2022</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2/24/2022</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Infromation Onlyl,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2/24/2022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Onlyl,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2/24/2022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Onlyl,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2/24/2022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Onlyl,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2/24/2022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1"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2575" name="think-cell Slide" r:id="rId4" imgW="360" imgH="360" progId="TCLayout.ActiveDocument.1">
                  <p:embed/>
                </p:oleObj>
              </mc:Choice>
              <mc:Fallback>
                <p:oleObj name="think-cell Slide" r:id="rId4" imgW="360" imgH="360" progId="TCLayout.ActiveDocument.1">
                  <p:embed/>
                  <p:pic>
                    <p:nvPicPr>
                      <p:cNvPr id="38" name="Object 3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February 24, 2022</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February 24, 2022</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February 24, 2022</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February 24, 2022</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February 24, 2022</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February 24, 2022</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48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558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967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377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787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96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606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015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2/24/2022</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2/24/2022</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February 24, 2022</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February 24, 2022</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image" Target="../media/image15.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2.png"/><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19.xml"/><Relationship Id="rId7" Type="http://schemas.openxmlformats.org/officeDocument/2006/relationships/image" Target="../media/image17.emf"/><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2.png"/><Relationship Id="rId5" Type="http://schemas.openxmlformats.org/officeDocument/2006/relationships/slideLayout" Target="../slideLayouts/slideLayout109.xml"/><Relationship Id="rId10" Type="http://schemas.openxmlformats.org/officeDocument/2006/relationships/image" Target="../media/image1.png"/><Relationship Id="rId4" Type="http://schemas.openxmlformats.org/officeDocument/2006/relationships/slideLayout" Target="../slideLayouts/slideLayout108.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5.xml"/><Relationship Id="rId7" Type="http://schemas.openxmlformats.org/officeDocument/2006/relationships/image" Target="../media/image19.jpe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1.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8.png"/><Relationship Id="rId5" Type="http://schemas.openxmlformats.org/officeDocument/2006/relationships/slideLayout" Target="../slideLayouts/slideLayout25.xml"/><Relationship Id="rId10" Type="http://schemas.openxmlformats.org/officeDocument/2006/relationships/image" Target="../media/image7.jpeg"/><Relationship Id="rId4" Type="http://schemas.openxmlformats.org/officeDocument/2006/relationships/slideLayout" Target="../slideLayouts/slideLayout24.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2.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3.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0703"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4799"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8895"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2991"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7087"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3951"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2/24/2022</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a:solidFill>
                  <a:prstClr val="black">
                    <a:tint val="75000"/>
                  </a:prstClr>
                </a:solidFill>
                <a:latin typeface="Arial" charset="0"/>
              </a:rPr>
              <a:t>Working Draft, Infromation Onlyl, Decision Making-No Funding Impact</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February 24, 2022</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8415"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2511"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6607"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4.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www.womenshealth.va.gov/WOMENSHEALTH/OutreachMaterials/GeneralHealthandWellness/hearthealth.asp" TargetMode="External"/><Relationship Id="rId2" Type="http://schemas.openxmlformats.org/officeDocument/2006/relationships/notesSlide" Target="../notesSlides/notesSlide6.xml"/><Relationship Id="rId1" Type="http://schemas.openxmlformats.org/officeDocument/2006/relationships/slideLayout" Target="../slideLayouts/slideLayout104.xml"/><Relationship Id="rId6" Type="http://schemas.openxmlformats.org/officeDocument/2006/relationships/hyperlink" Target="https://www.move.va.gov/" TargetMode="External"/><Relationship Id="rId5" Type="http://schemas.openxmlformats.org/officeDocument/2006/relationships/hyperlink" Target="https://mobile.va.gov/app/mindfulness-coach" TargetMode="External"/><Relationship Id="rId4" Type="http://schemas.openxmlformats.org/officeDocument/2006/relationships/hyperlink" Target="https://www.mentalhealth.va.gov/quit-tobacco/how-to-quit.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DD5B-76C4-43C5-9BB6-D59F728DDC81}"/>
              </a:ext>
            </a:extLst>
          </p:cNvPr>
          <p:cNvSpPr>
            <a:spLocks noGrp="1"/>
          </p:cNvSpPr>
          <p:nvPr>
            <p:ph type="ctrTitle"/>
          </p:nvPr>
        </p:nvSpPr>
        <p:spPr/>
        <p:txBody>
          <a:bodyPr>
            <a:normAutofit fontScale="90000"/>
          </a:bodyPr>
          <a:lstStyle/>
          <a:p>
            <a:r>
              <a:rPr lang="en-US" sz="6000" b="1" dirty="0"/>
              <a:t>VA Women’s Health </a:t>
            </a:r>
            <a:br>
              <a:rPr lang="en-US" dirty="0"/>
            </a:br>
            <a:r>
              <a:rPr lang="en-US" dirty="0"/>
              <a:t>Communications Updates </a:t>
            </a:r>
            <a:br>
              <a:rPr lang="en-US" dirty="0"/>
            </a:br>
            <a:br>
              <a:rPr lang="en-US" dirty="0"/>
            </a:br>
            <a:r>
              <a:rPr lang="en-US" sz="3100" dirty="0"/>
              <a:t>Catherine Rice</a:t>
            </a:r>
          </a:p>
        </p:txBody>
      </p:sp>
      <p:sp>
        <p:nvSpPr>
          <p:cNvPr id="3" name="Subtitle 2">
            <a:extLst>
              <a:ext uri="{FF2B5EF4-FFF2-40B4-BE49-F238E27FC236}">
                <a16:creationId xmlns:a16="http://schemas.microsoft.com/office/drawing/2014/main" id="{B3749312-BC8D-462F-B068-26974F841B43}"/>
              </a:ext>
            </a:extLst>
          </p:cNvPr>
          <p:cNvSpPr>
            <a:spLocks noGrp="1"/>
          </p:cNvSpPr>
          <p:nvPr>
            <p:ph type="subTitle" idx="1"/>
          </p:nvPr>
        </p:nvSpPr>
        <p:spPr>
          <a:xfrm>
            <a:off x="2951002" y="4800600"/>
            <a:ext cx="5976011" cy="450535"/>
          </a:xfrm>
        </p:spPr>
        <p:txBody>
          <a:bodyPr/>
          <a:lstStyle/>
          <a:p>
            <a:r>
              <a:rPr lang="en-US" dirty="0"/>
              <a:t>February 2, 2022</a:t>
            </a:r>
          </a:p>
        </p:txBody>
      </p:sp>
    </p:spTree>
    <p:extLst>
      <p:ext uri="{BB962C8B-B14F-4D97-AF65-F5344CB8AC3E}">
        <p14:creationId xmlns:p14="http://schemas.microsoft.com/office/powerpoint/2010/main" val="360439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Women’s History Month </a:t>
            </a:r>
            <a:r>
              <a:rPr lang="en-US" sz="2400" b="1" dirty="0"/>
              <a:t>Campaign</a:t>
            </a:r>
            <a:endParaRPr lang="en-US" sz="2400" dirty="0"/>
          </a:p>
        </p:txBody>
      </p:sp>
      <p:pic>
        <p:nvPicPr>
          <p:cNvPr id="6" name="Picture 5" descr="Women on the front lines providing healing and hope">
            <a:extLst>
              <a:ext uri="{FF2B5EF4-FFF2-40B4-BE49-F238E27FC236}">
                <a16:creationId xmlns:a16="http://schemas.microsoft.com/office/drawing/2014/main" id="{D8F4567E-2397-4CB4-8263-AE5E9E6366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15" y="791210"/>
            <a:ext cx="7844969" cy="5275580"/>
          </a:xfrm>
          <a:prstGeom prst="rect">
            <a:avLst/>
          </a:prstGeom>
          <a:noFill/>
          <a:ln>
            <a:noFill/>
          </a:ln>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26123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Women Veterans Call Center</a:t>
            </a:r>
          </a:p>
        </p:txBody>
      </p:sp>
      <p:pic>
        <p:nvPicPr>
          <p:cNvPr id="5" name="Picture 4" descr="the Women Veterans Call Center is your guide to VA">
            <a:extLst>
              <a:ext uri="{FF2B5EF4-FFF2-40B4-BE49-F238E27FC236}">
                <a16:creationId xmlns:a16="http://schemas.microsoft.com/office/drawing/2014/main" id="{7C758968-6749-42FD-8CBB-494495EC72AC}"/>
              </a:ext>
            </a:extLst>
          </p:cNvPr>
          <p:cNvPicPr/>
          <p:nvPr/>
        </p:nvPicPr>
        <p:blipFill>
          <a:blip r:embed="rId3"/>
          <a:stretch>
            <a:fillRect/>
          </a:stretch>
        </p:blipFill>
        <p:spPr>
          <a:xfrm>
            <a:off x="457200" y="800100"/>
            <a:ext cx="7924800" cy="5257800"/>
          </a:xfrm>
          <a:prstGeom prst="rect">
            <a:avLst/>
          </a:prstGeom>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250843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Campaign Calendar </a:t>
            </a:r>
          </a:p>
        </p:txBody>
      </p:sp>
      <p:graphicFrame>
        <p:nvGraphicFramePr>
          <p:cNvPr id="2" name="Table 5">
            <a:extLst>
              <a:ext uri="{FF2B5EF4-FFF2-40B4-BE49-F238E27FC236}">
                <a16:creationId xmlns:a16="http://schemas.microsoft.com/office/drawing/2014/main" id="{14E4C554-4AE2-4AAA-B355-2E2A12E9C32D}"/>
              </a:ext>
            </a:extLst>
          </p:cNvPr>
          <p:cNvGraphicFramePr>
            <a:graphicFrameLocks noGrp="1"/>
          </p:cNvGraphicFramePr>
          <p:nvPr>
            <p:extLst>
              <p:ext uri="{D42A27DB-BD31-4B8C-83A1-F6EECF244321}">
                <p14:modId xmlns:p14="http://schemas.microsoft.com/office/powerpoint/2010/main" val="18446749"/>
              </p:ext>
            </p:extLst>
          </p:nvPr>
        </p:nvGraphicFramePr>
        <p:xfrm>
          <a:off x="381000" y="762001"/>
          <a:ext cx="8382000" cy="533400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1761465072"/>
                    </a:ext>
                  </a:extLst>
                </a:gridCol>
                <a:gridCol w="3733800">
                  <a:extLst>
                    <a:ext uri="{9D8B030D-6E8A-4147-A177-3AD203B41FA5}">
                      <a16:colId xmlns:a16="http://schemas.microsoft.com/office/drawing/2014/main" val="1590368653"/>
                    </a:ext>
                  </a:extLst>
                </a:gridCol>
                <a:gridCol w="3200400">
                  <a:extLst>
                    <a:ext uri="{9D8B030D-6E8A-4147-A177-3AD203B41FA5}">
                      <a16:colId xmlns:a16="http://schemas.microsoft.com/office/drawing/2014/main" val="1018081996"/>
                    </a:ext>
                  </a:extLst>
                </a:gridCol>
              </a:tblGrid>
              <a:tr h="331575">
                <a:tc>
                  <a:txBody>
                    <a:bodyPr/>
                    <a:lstStyle/>
                    <a:p>
                      <a:r>
                        <a:rPr lang="en-US" sz="1600" dirty="0"/>
                        <a:t>Month in 2022</a:t>
                      </a:r>
                    </a:p>
                  </a:txBody>
                  <a:tcPr/>
                </a:tc>
                <a:tc>
                  <a:txBody>
                    <a:bodyPr/>
                    <a:lstStyle/>
                    <a:p>
                      <a:r>
                        <a:rPr lang="en-US" sz="1600" dirty="0"/>
                        <a:t>Health Campaign</a:t>
                      </a:r>
                    </a:p>
                  </a:txBody>
                  <a:tcPr/>
                </a:tc>
                <a:tc>
                  <a:txBody>
                    <a:bodyPr/>
                    <a:lstStyle/>
                    <a:p>
                      <a:r>
                        <a:rPr lang="en-US" sz="1600" dirty="0"/>
                        <a:t>Culture Campaign</a:t>
                      </a:r>
                    </a:p>
                  </a:txBody>
                  <a:tcPr/>
                </a:tc>
                <a:extLst>
                  <a:ext uri="{0D108BD9-81ED-4DB2-BD59-A6C34878D82A}">
                    <a16:rowId xmlns:a16="http://schemas.microsoft.com/office/drawing/2014/main" val="376733548"/>
                  </a:ext>
                </a:extLst>
              </a:tr>
              <a:tr h="550020">
                <a:tc>
                  <a:txBody>
                    <a:bodyPr/>
                    <a:lstStyle/>
                    <a:p>
                      <a:r>
                        <a:rPr lang="en-US" sz="1600" dirty="0"/>
                        <a:t>April</a:t>
                      </a:r>
                    </a:p>
                  </a:txBody>
                  <a:tcPr/>
                </a:tc>
                <a:tc>
                  <a:txBody>
                    <a:bodyPr/>
                    <a:lstStyle/>
                    <a:p>
                      <a:r>
                        <a:rPr lang="en-US" sz="1600" b="1" dirty="0"/>
                        <a:t>Pre-conception Health: </a:t>
                      </a:r>
                      <a:r>
                        <a:rPr lang="en-US" sz="1600" dirty="0"/>
                        <a:t>“Begin your journey to a healthy pregnancy with VA”</a:t>
                      </a:r>
                    </a:p>
                  </a:txBody>
                  <a:tcPr/>
                </a:tc>
                <a:tc>
                  <a:txBody>
                    <a:bodyPr/>
                    <a:lstStyle/>
                    <a:p>
                      <a:endParaRPr lang="en-US" sz="1600"/>
                    </a:p>
                  </a:txBody>
                  <a:tcPr/>
                </a:tc>
                <a:extLst>
                  <a:ext uri="{0D108BD9-81ED-4DB2-BD59-A6C34878D82A}">
                    <a16:rowId xmlns:a16="http://schemas.microsoft.com/office/drawing/2014/main" val="2428196933"/>
                  </a:ext>
                </a:extLst>
              </a:tr>
              <a:tr h="550020">
                <a:tc>
                  <a:txBody>
                    <a:bodyPr/>
                    <a:lstStyle/>
                    <a:p>
                      <a:r>
                        <a:rPr lang="en-US" sz="1600" dirty="0"/>
                        <a:t>May </a:t>
                      </a:r>
                    </a:p>
                  </a:txBody>
                  <a:tcPr/>
                </a:tc>
                <a:tc>
                  <a:txBody>
                    <a:bodyPr/>
                    <a:lstStyle/>
                    <a:p>
                      <a:r>
                        <a:rPr lang="en-US" sz="1600" b="1" dirty="0"/>
                        <a:t>Pelvic Health</a:t>
                      </a:r>
                    </a:p>
                    <a:p>
                      <a:r>
                        <a:rPr lang="en-US" sz="1600" dirty="0"/>
                        <a:t>- Tie into maternal health </a:t>
                      </a:r>
                    </a:p>
                  </a:txBody>
                  <a:tcPr/>
                </a:tc>
                <a:tc>
                  <a:txBody>
                    <a:bodyPr/>
                    <a:lstStyle/>
                    <a:p>
                      <a:r>
                        <a:rPr lang="en-US" sz="1600" dirty="0"/>
                        <a:t>Gender-based Harassment (TP: Men Veterans)</a:t>
                      </a:r>
                    </a:p>
                  </a:txBody>
                  <a:tcPr/>
                </a:tc>
                <a:extLst>
                  <a:ext uri="{0D108BD9-81ED-4DB2-BD59-A6C34878D82A}">
                    <a16:rowId xmlns:a16="http://schemas.microsoft.com/office/drawing/2014/main" val="1637819709"/>
                  </a:ext>
                </a:extLst>
              </a:tr>
              <a:tr h="331575">
                <a:tc>
                  <a:txBody>
                    <a:bodyPr/>
                    <a:lstStyle/>
                    <a:p>
                      <a:r>
                        <a:rPr lang="en-US" sz="1600" dirty="0"/>
                        <a:t>June </a:t>
                      </a:r>
                    </a:p>
                  </a:txBody>
                  <a:tcPr/>
                </a:tc>
                <a:tc>
                  <a:txBody>
                    <a:bodyPr/>
                    <a:lstStyle/>
                    <a:p>
                      <a:r>
                        <a:rPr lang="en-US" sz="1600" b="1" dirty="0"/>
                        <a:t>LGBTQ+ Health </a:t>
                      </a:r>
                    </a:p>
                  </a:txBody>
                  <a:tcPr/>
                </a:tc>
                <a:tc>
                  <a:txBody>
                    <a:bodyPr/>
                    <a:lstStyle/>
                    <a:p>
                      <a:endParaRPr lang="en-US" sz="1600"/>
                    </a:p>
                  </a:txBody>
                  <a:tcPr/>
                </a:tc>
                <a:extLst>
                  <a:ext uri="{0D108BD9-81ED-4DB2-BD59-A6C34878D82A}">
                    <a16:rowId xmlns:a16="http://schemas.microsoft.com/office/drawing/2014/main" val="3195920674"/>
                  </a:ext>
                </a:extLst>
              </a:tr>
              <a:tr h="550020">
                <a:tc>
                  <a:txBody>
                    <a:bodyPr/>
                    <a:lstStyle/>
                    <a:p>
                      <a:r>
                        <a:rPr lang="en-US" sz="1600" dirty="0"/>
                        <a:t>July</a:t>
                      </a:r>
                    </a:p>
                  </a:txBody>
                  <a:tcPr/>
                </a:tc>
                <a:tc>
                  <a:txBody>
                    <a:bodyPr/>
                    <a:lstStyle/>
                    <a:p>
                      <a:r>
                        <a:rPr lang="en-US" sz="1600" b="1" dirty="0"/>
                        <a:t>Menopause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Gender-based Harassment (TP: Staff and Providers)</a:t>
                      </a:r>
                    </a:p>
                  </a:txBody>
                  <a:tcPr/>
                </a:tc>
                <a:extLst>
                  <a:ext uri="{0D108BD9-81ED-4DB2-BD59-A6C34878D82A}">
                    <a16:rowId xmlns:a16="http://schemas.microsoft.com/office/drawing/2014/main" val="2841095106"/>
                  </a:ext>
                </a:extLst>
              </a:tr>
              <a:tr h="550020">
                <a:tc>
                  <a:txBody>
                    <a:bodyPr/>
                    <a:lstStyle/>
                    <a:p>
                      <a:r>
                        <a:rPr lang="en-US" sz="1600" dirty="0"/>
                        <a:t>August</a:t>
                      </a:r>
                    </a:p>
                  </a:txBody>
                  <a:tcPr/>
                </a:tc>
                <a:tc>
                  <a:txBody>
                    <a:bodyPr/>
                    <a:lstStyle/>
                    <a:p>
                      <a:r>
                        <a:rPr lang="en-US" sz="1600" b="1" dirty="0"/>
                        <a:t>Preventive Health Checklist</a:t>
                      </a:r>
                    </a:p>
                    <a:p>
                      <a:r>
                        <a:rPr lang="en-US" sz="1600" dirty="0"/>
                        <a:t>- Include Immunizations and annual exams</a:t>
                      </a:r>
                    </a:p>
                  </a:txBody>
                  <a:tcPr/>
                </a:tc>
                <a:tc>
                  <a:txBody>
                    <a:bodyPr/>
                    <a:lstStyle/>
                    <a:p>
                      <a:endParaRPr lang="en-US" sz="1600" dirty="0"/>
                    </a:p>
                  </a:txBody>
                  <a:tcPr/>
                </a:tc>
                <a:extLst>
                  <a:ext uri="{0D108BD9-81ED-4DB2-BD59-A6C34878D82A}">
                    <a16:rowId xmlns:a16="http://schemas.microsoft.com/office/drawing/2014/main" val="989359277"/>
                  </a:ext>
                </a:extLst>
              </a:tr>
              <a:tr h="550020">
                <a:tc>
                  <a:txBody>
                    <a:bodyPr/>
                    <a:lstStyle/>
                    <a:p>
                      <a:r>
                        <a:rPr lang="en-US" sz="1600" dirty="0"/>
                        <a:t>September</a:t>
                      </a:r>
                    </a:p>
                  </a:txBody>
                  <a:tcPr/>
                </a:tc>
                <a:tc>
                  <a:txBody>
                    <a:bodyPr/>
                    <a:lstStyle/>
                    <a:p>
                      <a:r>
                        <a:rPr lang="en-US" sz="1600" b="1" dirty="0"/>
                        <a:t>Substance Use and Recovery</a:t>
                      </a:r>
                    </a:p>
                    <a:p>
                      <a:r>
                        <a:rPr lang="en-US" sz="1600" dirty="0"/>
                        <a:t>- Include recovery is possible themes</a:t>
                      </a:r>
                    </a:p>
                  </a:txBody>
                  <a:tcPr/>
                </a:tc>
                <a:tc>
                  <a:txBody>
                    <a:bodyPr/>
                    <a:lstStyle/>
                    <a:p>
                      <a:r>
                        <a:rPr lang="en-US" sz="1600" dirty="0"/>
                        <a:t>Eligibility and Enrollment </a:t>
                      </a:r>
                    </a:p>
                    <a:p>
                      <a:r>
                        <a:rPr lang="en-US" sz="1600" dirty="0"/>
                        <a:t>- Integrate Best Care Anywhere</a:t>
                      </a:r>
                    </a:p>
                  </a:txBody>
                  <a:tcPr/>
                </a:tc>
                <a:extLst>
                  <a:ext uri="{0D108BD9-81ED-4DB2-BD59-A6C34878D82A}">
                    <a16:rowId xmlns:a16="http://schemas.microsoft.com/office/drawing/2014/main" val="1192668235"/>
                  </a:ext>
                </a:extLst>
              </a:tr>
              <a:tr h="331575">
                <a:tc>
                  <a:txBody>
                    <a:bodyPr/>
                    <a:lstStyle/>
                    <a:p>
                      <a:r>
                        <a:rPr lang="en-US" sz="1600" dirty="0"/>
                        <a:t>October </a:t>
                      </a:r>
                    </a:p>
                  </a:txBody>
                  <a:tcPr/>
                </a:tc>
                <a:tc>
                  <a:txBody>
                    <a:bodyPr/>
                    <a:lstStyle/>
                    <a:p>
                      <a:r>
                        <a:rPr lang="en-US" sz="1600" b="1" dirty="0"/>
                        <a:t>Breast Cancer Awareness</a:t>
                      </a:r>
                    </a:p>
                  </a:txBody>
                  <a:tcPr/>
                </a:tc>
                <a:tc>
                  <a:txBody>
                    <a:bodyPr/>
                    <a:lstStyle/>
                    <a:p>
                      <a:endParaRPr lang="en-US" sz="1600" dirty="0"/>
                    </a:p>
                  </a:txBody>
                  <a:tcPr/>
                </a:tc>
                <a:extLst>
                  <a:ext uri="{0D108BD9-81ED-4DB2-BD59-A6C34878D82A}">
                    <a16:rowId xmlns:a16="http://schemas.microsoft.com/office/drawing/2014/main" val="2850592250"/>
                  </a:ext>
                </a:extLst>
              </a:tr>
              <a:tr h="1013194">
                <a:tc>
                  <a:txBody>
                    <a:bodyPr/>
                    <a:lstStyle/>
                    <a:p>
                      <a:r>
                        <a:rPr lang="en-US" sz="1600" dirty="0"/>
                        <a:t>November </a:t>
                      </a:r>
                    </a:p>
                  </a:txBody>
                  <a:tcPr/>
                </a:tc>
                <a:tc>
                  <a:txBody>
                    <a:bodyPr/>
                    <a:lstStyle/>
                    <a:p>
                      <a:r>
                        <a:rPr lang="en-US" sz="1600" b="1" dirty="0"/>
                        <a:t>Chronic Pain</a:t>
                      </a:r>
                    </a:p>
                    <a:p>
                      <a:r>
                        <a:rPr lang="en-US" sz="1600" dirty="0"/>
                        <a:t>- Incorporate MSK, headaches, chronic pain syndromes</a:t>
                      </a:r>
                    </a:p>
                  </a:txBody>
                  <a:tcPr/>
                </a:tc>
                <a:tc>
                  <a:txBody>
                    <a:bodyPr/>
                    <a:lstStyle/>
                    <a:p>
                      <a:r>
                        <a:rPr lang="en-US" sz="1600" dirty="0"/>
                        <a:t>Veterans Day / Month</a:t>
                      </a:r>
                    </a:p>
                    <a:p>
                      <a:r>
                        <a:rPr lang="en-US" sz="1600" dirty="0"/>
                        <a:t>- </a:t>
                      </a:r>
                      <a:r>
                        <a:rPr lang="en-US" sz="1600" b="0" i="0" kern="1200" dirty="0">
                          <a:solidFill>
                            <a:schemeClr val="dk1"/>
                          </a:solidFill>
                          <a:effectLst/>
                          <a:latin typeface="+mn-lt"/>
                          <a:ea typeface="+mn-ea"/>
                          <a:cs typeface="+mn-cs"/>
                        </a:rPr>
                        <a:t>"Recognize all women who have served - elevating women into larger VA Veterans Day theme"</a:t>
                      </a:r>
                      <a:endParaRPr lang="en-US" sz="1600" dirty="0"/>
                    </a:p>
                  </a:txBody>
                  <a:tcPr/>
                </a:tc>
                <a:extLst>
                  <a:ext uri="{0D108BD9-81ED-4DB2-BD59-A6C34878D82A}">
                    <a16:rowId xmlns:a16="http://schemas.microsoft.com/office/drawing/2014/main" val="3162898654"/>
                  </a:ext>
                </a:extLst>
              </a:tr>
              <a:tr h="347381">
                <a:tc>
                  <a:txBody>
                    <a:bodyPr/>
                    <a:lstStyle/>
                    <a:p>
                      <a:r>
                        <a:rPr lang="en-US" dirty="0"/>
                        <a:t>December </a:t>
                      </a:r>
                    </a:p>
                  </a:txBody>
                  <a:tcPr/>
                </a:tc>
                <a:tc>
                  <a:txBody>
                    <a:bodyPr/>
                    <a:lstStyle/>
                    <a:p>
                      <a:r>
                        <a:rPr lang="en-US" b="1" dirty="0"/>
                        <a:t>Stress Support </a:t>
                      </a:r>
                    </a:p>
                  </a:txBody>
                  <a:tcPr/>
                </a:tc>
                <a:tc>
                  <a:txBody>
                    <a:bodyPr/>
                    <a:lstStyle/>
                    <a:p>
                      <a:endParaRPr lang="en-US" dirty="0"/>
                    </a:p>
                  </a:txBody>
                  <a:tcPr/>
                </a:tc>
                <a:extLst>
                  <a:ext uri="{0D108BD9-81ED-4DB2-BD59-A6C34878D82A}">
                    <a16:rowId xmlns:a16="http://schemas.microsoft.com/office/drawing/2014/main" val="3655721291"/>
                  </a:ext>
                </a:extLst>
              </a:tr>
            </a:tbl>
          </a:graphicData>
        </a:graphic>
      </p:graphicFrame>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08147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Contact Us</a:t>
            </a:r>
          </a:p>
        </p:txBody>
      </p:sp>
      <p:sp>
        <p:nvSpPr>
          <p:cNvPr id="5" name="TextBox 4">
            <a:extLst>
              <a:ext uri="{FF2B5EF4-FFF2-40B4-BE49-F238E27FC236}">
                <a16:creationId xmlns:a16="http://schemas.microsoft.com/office/drawing/2014/main" id="{D560D83A-EB62-4AE4-B2FD-13C4DE86E365}"/>
              </a:ext>
            </a:extLst>
          </p:cNvPr>
          <p:cNvSpPr txBox="1"/>
          <p:nvPr/>
        </p:nvSpPr>
        <p:spPr>
          <a:xfrm>
            <a:off x="1028700" y="2743200"/>
            <a:ext cx="7086600" cy="954107"/>
          </a:xfrm>
          <a:prstGeom prst="rect">
            <a:avLst/>
          </a:prstGeom>
          <a:noFill/>
        </p:spPr>
        <p:txBody>
          <a:bodyPr wrap="square" rtlCol="0">
            <a:spAutoFit/>
          </a:bodyPr>
          <a:lstStyle/>
          <a:p>
            <a:pPr algn="ctr"/>
            <a:r>
              <a:rPr lang="en-US" sz="2400" b="1" dirty="0"/>
              <a:t>VA Women’s Health Creative Services Team</a:t>
            </a:r>
          </a:p>
          <a:p>
            <a:pPr algn="ctr"/>
            <a:r>
              <a:rPr lang="en-US" sz="3200" b="1" dirty="0"/>
              <a:t>VACOVHAWHCS@va.gov</a:t>
            </a:r>
          </a:p>
        </p:txBody>
      </p:sp>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126866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845A2C-92D2-40BB-A3C6-94CE00DAA716}"/>
              </a:ext>
            </a:extLst>
          </p:cNvPr>
          <p:cNvSpPr>
            <a:spLocks noGrp="1"/>
          </p:cNvSpPr>
          <p:nvPr>
            <p:ph type="title"/>
          </p:nvPr>
        </p:nvSpPr>
        <p:spPr/>
        <p:txBody>
          <a:bodyPr/>
          <a:lstStyle/>
          <a:p>
            <a:r>
              <a:rPr lang="en-US" sz="2400" dirty="0"/>
              <a:t>Women’s Health Communications Update</a:t>
            </a:r>
          </a:p>
        </p:txBody>
      </p:sp>
      <p:sp>
        <p:nvSpPr>
          <p:cNvPr id="8" name="Content Placeholder 2">
            <a:extLst>
              <a:ext uri="{FF2B5EF4-FFF2-40B4-BE49-F238E27FC236}">
                <a16:creationId xmlns:a16="http://schemas.microsoft.com/office/drawing/2014/main" id="{2A87A1BB-3CB2-4185-A503-2D1172B6BD11}"/>
              </a:ext>
            </a:extLst>
          </p:cNvPr>
          <p:cNvSpPr>
            <a:spLocks noGrp="1"/>
          </p:cNvSpPr>
          <p:nvPr>
            <p:ph idx="1"/>
          </p:nvPr>
        </p:nvSpPr>
        <p:spPr>
          <a:xfrm>
            <a:off x="457200" y="990600"/>
            <a:ext cx="8229600" cy="4525963"/>
          </a:xfrm>
        </p:spPr>
        <p:txBody>
          <a:bodyPr>
            <a:normAutofit/>
          </a:bodyPr>
          <a:lstStyle/>
          <a:p>
            <a:pPr>
              <a:spcAft>
                <a:spcPts val="600"/>
              </a:spcAft>
            </a:pPr>
            <a:r>
              <a:rPr lang="en-US" sz="2400" dirty="0">
                <a:solidFill>
                  <a:srgbClr val="000000"/>
                </a:solidFill>
                <a:latin typeface="Calibri" panose="020F0502020204030204" pitchFamily="34" charset="0"/>
              </a:rPr>
              <a:t>February </a:t>
            </a:r>
            <a:r>
              <a:rPr lang="en-US" sz="2400" b="1" dirty="0">
                <a:solidFill>
                  <a:srgbClr val="000000"/>
                </a:solidFill>
                <a:latin typeface="Calibri" panose="020F0502020204030204" pitchFamily="34" charset="0"/>
              </a:rPr>
              <a:t>Heart Health </a:t>
            </a:r>
            <a:r>
              <a:rPr lang="en-US" sz="2400" dirty="0">
                <a:solidFill>
                  <a:srgbClr val="000000"/>
                </a:solidFill>
                <a:latin typeface="Calibri" panose="020F0502020204030204" pitchFamily="34" charset="0"/>
              </a:rPr>
              <a:t>Campaign</a:t>
            </a:r>
          </a:p>
          <a:p>
            <a:pPr>
              <a:spcAft>
                <a:spcPts val="600"/>
              </a:spcAft>
            </a:pPr>
            <a:r>
              <a:rPr lang="en-US" sz="2400" dirty="0">
                <a:solidFill>
                  <a:srgbClr val="000000"/>
                </a:solidFill>
                <a:latin typeface="Calibri" panose="020F0502020204030204" pitchFamily="34" charset="0"/>
              </a:rPr>
              <a:t>March </a:t>
            </a:r>
            <a:r>
              <a:rPr lang="en-US" sz="2400" b="1" dirty="0">
                <a:solidFill>
                  <a:srgbClr val="000000"/>
                </a:solidFill>
                <a:latin typeface="Calibri" panose="020F0502020204030204" pitchFamily="34" charset="0"/>
              </a:rPr>
              <a:t>Osteoporosis</a:t>
            </a:r>
            <a:r>
              <a:rPr lang="en-US" sz="2400" dirty="0">
                <a:solidFill>
                  <a:srgbClr val="000000"/>
                </a:solidFill>
                <a:latin typeface="Calibri" panose="020F0502020204030204" pitchFamily="34" charset="0"/>
              </a:rPr>
              <a:t> Campaign</a:t>
            </a:r>
          </a:p>
          <a:p>
            <a:pPr>
              <a:spcAft>
                <a:spcPts val="600"/>
              </a:spcAft>
            </a:pPr>
            <a:r>
              <a:rPr lang="en-US" sz="2400" dirty="0">
                <a:solidFill>
                  <a:srgbClr val="000000"/>
                </a:solidFill>
                <a:latin typeface="Calibri" panose="020F0502020204030204" pitchFamily="34" charset="0"/>
              </a:rPr>
              <a:t>March </a:t>
            </a:r>
            <a:r>
              <a:rPr lang="en-US" sz="2400" b="1" dirty="0">
                <a:solidFill>
                  <a:srgbClr val="000000"/>
                </a:solidFill>
                <a:latin typeface="Calibri" panose="020F0502020204030204" pitchFamily="34" charset="0"/>
              </a:rPr>
              <a:t>Women’s History Month </a:t>
            </a:r>
            <a:r>
              <a:rPr lang="en-US" sz="2400" dirty="0">
                <a:solidFill>
                  <a:srgbClr val="000000"/>
                </a:solidFill>
                <a:latin typeface="Calibri" panose="020F0502020204030204" pitchFamily="34" charset="0"/>
              </a:rPr>
              <a:t>Campaign </a:t>
            </a:r>
          </a:p>
          <a:p>
            <a:pPr>
              <a:spcAft>
                <a:spcPts val="600"/>
              </a:spcAft>
            </a:pPr>
            <a:r>
              <a:rPr lang="en-US" sz="2400" dirty="0">
                <a:solidFill>
                  <a:srgbClr val="000000"/>
                </a:solidFill>
                <a:latin typeface="Calibri" panose="020F0502020204030204" pitchFamily="34" charset="0"/>
              </a:rPr>
              <a:t>Women Veterans Call Center Updates </a:t>
            </a:r>
          </a:p>
          <a:p>
            <a:pPr>
              <a:spcAft>
                <a:spcPts val="600"/>
              </a:spcAft>
            </a:pPr>
            <a:r>
              <a:rPr lang="en-US" sz="2400" dirty="0">
                <a:solidFill>
                  <a:srgbClr val="000000"/>
                </a:solidFill>
                <a:latin typeface="Calibri" panose="020F0502020204030204" pitchFamily="34" charset="0"/>
              </a:rPr>
              <a:t>Campaign calendar </a:t>
            </a:r>
          </a:p>
        </p:txBody>
      </p:sp>
      <p:sp>
        <p:nvSpPr>
          <p:cNvPr id="3" name="Slide Number Placeholder 2">
            <a:extLst>
              <a:ext uri="{FF2B5EF4-FFF2-40B4-BE49-F238E27FC236}">
                <a16:creationId xmlns:a16="http://schemas.microsoft.com/office/drawing/2014/main" id="{B290F812-678D-4A0D-8D27-D6D0034EAD41}"/>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335741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a:t>
            </a:r>
            <a:endParaRPr lang="en-US" sz="2400" dirty="0"/>
          </a:p>
        </p:txBody>
      </p:sp>
      <p:pic>
        <p:nvPicPr>
          <p:cNvPr id="2" name="Picture 1" descr="Have a Conversation about your heart">
            <a:extLst>
              <a:ext uri="{FF2B5EF4-FFF2-40B4-BE49-F238E27FC236}">
                <a16:creationId xmlns:a16="http://schemas.microsoft.com/office/drawing/2014/main" id="{53F8403F-57FB-4238-8C5D-AE132091A181}"/>
              </a:ext>
            </a:extLst>
          </p:cNvPr>
          <p:cNvPicPr>
            <a:picLocks noChangeAspect="1"/>
          </p:cNvPicPr>
          <p:nvPr/>
        </p:nvPicPr>
        <p:blipFill>
          <a:blip r:embed="rId3"/>
          <a:stretch>
            <a:fillRect/>
          </a:stretch>
        </p:blipFill>
        <p:spPr>
          <a:xfrm>
            <a:off x="551721" y="816116"/>
            <a:ext cx="8040558" cy="5203684"/>
          </a:xfrm>
          <a:prstGeom prst="rect">
            <a:avLst/>
          </a:prstGeom>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22369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 </a:t>
            </a:r>
            <a:endParaRPr lang="en-US" sz="2400" dirty="0"/>
          </a:p>
        </p:txBody>
      </p:sp>
      <p:sp>
        <p:nvSpPr>
          <p:cNvPr id="5" name="TextBox 4">
            <a:extLst>
              <a:ext uri="{FF2B5EF4-FFF2-40B4-BE49-F238E27FC236}">
                <a16:creationId xmlns:a16="http://schemas.microsoft.com/office/drawing/2014/main" id="{2033E30B-B179-48AF-953F-DC598AEE5817}"/>
              </a:ext>
            </a:extLst>
          </p:cNvPr>
          <p:cNvSpPr txBox="1"/>
          <p:nvPr/>
        </p:nvSpPr>
        <p:spPr>
          <a:xfrm>
            <a:off x="457200" y="848919"/>
            <a:ext cx="8610600" cy="4093428"/>
          </a:xfrm>
          <a:prstGeom prst="rect">
            <a:avLst/>
          </a:prstGeom>
          <a:noFill/>
        </p:spPr>
        <p:txBody>
          <a:bodyPr wrap="square" rtlCol="0">
            <a:spAutoFit/>
          </a:bodyPr>
          <a:lstStyle/>
          <a:p>
            <a:pPr>
              <a:spcAft>
                <a:spcPts val="600"/>
              </a:spcAft>
            </a:pPr>
            <a:r>
              <a:rPr lang="en-US" sz="2200" b="1" dirty="0">
                <a:solidFill>
                  <a:schemeClr val="accent1">
                    <a:lumMod val="75000"/>
                  </a:schemeClr>
                </a:solidFill>
              </a:rPr>
              <a:t>Risk factors:</a:t>
            </a:r>
          </a:p>
          <a:p>
            <a:pPr marL="285750" indent="-285750">
              <a:spcAft>
                <a:spcPts val="600"/>
              </a:spcAft>
              <a:buFont typeface="Arial" panose="020B0604020202020204" pitchFamily="34" charset="0"/>
              <a:buChar char="•"/>
            </a:pPr>
            <a:r>
              <a:rPr lang="en-US" sz="2200" dirty="0"/>
              <a:t>Smoking (women have an even greater risk for heart disease if they smoke, compared to men)</a:t>
            </a:r>
          </a:p>
          <a:p>
            <a:pPr marL="285750" indent="-285750">
              <a:spcAft>
                <a:spcPts val="600"/>
              </a:spcAft>
              <a:buFont typeface="Arial" panose="020B0604020202020204" pitchFamily="34" charset="0"/>
              <a:buChar char="•"/>
            </a:pPr>
            <a:r>
              <a:rPr lang="en-US" sz="2200" dirty="0"/>
              <a:t>Being overweight</a:t>
            </a:r>
          </a:p>
          <a:p>
            <a:pPr marL="285750" indent="-285750">
              <a:spcAft>
                <a:spcPts val="600"/>
              </a:spcAft>
              <a:buFont typeface="Arial" panose="020B0604020202020204" pitchFamily="34" charset="0"/>
              <a:buChar char="•"/>
            </a:pPr>
            <a:r>
              <a:rPr lang="en-US" sz="2200" dirty="0"/>
              <a:t>A sedentary lifestyle (not moving enough throughout the day)</a:t>
            </a:r>
          </a:p>
          <a:p>
            <a:pPr marL="285750" indent="-285750">
              <a:spcAft>
                <a:spcPts val="600"/>
              </a:spcAft>
              <a:buFont typeface="Arial" panose="020B0604020202020204" pitchFamily="34" charset="0"/>
              <a:buChar char="•"/>
            </a:pPr>
            <a:r>
              <a:rPr lang="en-US" sz="2200" dirty="0"/>
              <a:t>High blood pressure</a:t>
            </a:r>
          </a:p>
          <a:p>
            <a:pPr marL="285750" indent="-285750">
              <a:spcAft>
                <a:spcPts val="600"/>
              </a:spcAft>
              <a:buFont typeface="Arial" panose="020B0604020202020204" pitchFamily="34" charset="0"/>
              <a:buChar char="•"/>
            </a:pPr>
            <a:r>
              <a:rPr lang="en-US" sz="2200" dirty="0"/>
              <a:t>Too much stress in your life</a:t>
            </a:r>
          </a:p>
          <a:p>
            <a:pPr marL="285750" indent="-285750">
              <a:spcAft>
                <a:spcPts val="600"/>
              </a:spcAft>
              <a:buFont typeface="Arial" panose="020B0604020202020204" pitchFamily="34" charset="0"/>
              <a:buChar char="•"/>
            </a:pPr>
            <a:r>
              <a:rPr lang="en-US" sz="2200" dirty="0"/>
              <a:t>History of preeclampsia or diabetes while pregnant </a:t>
            </a:r>
          </a:p>
          <a:p>
            <a:pPr marL="285750" indent="-285750">
              <a:spcAft>
                <a:spcPts val="600"/>
              </a:spcAft>
              <a:buFont typeface="Arial" panose="020B0604020202020204" pitchFamily="34" charset="0"/>
              <a:buChar char="•"/>
            </a:pPr>
            <a:r>
              <a:rPr lang="en-US" sz="2200" dirty="0">
                <a:solidFill>
                  <a:schemeClr val="accent1">
                    <a:lumMod val="75000"/>
                  </a:schemeClr>
                </a:solidFill>
              </a:rPr>
              <a:t>Having PTSD, depression, or experiences of trauma</a:t>
            </a:r>
          </a:p>
          <a:p>
            <a:pPr marL="285750" indent="-285750">
              <a:spcAft>
                <a:spcPts val="600"/>
              </a:spcAft>
              <a:buFont typeface="Arial" panose="020B0604020202020204" pitchFamily="34" charset="0"/>
              <a:buChar char="•"/>
            </a:pPr>
            <a:r>
              <a:rPr lang="en-US" sz="2200" dirty="0"/>
              <a:t>Having sleep apnea and/or not getting good sleep</a:t>
            </a:r>
          </a:p>
        </p:txBody>
      </p:sp>
      <p:sp>
        <p:nvSpPr>
          <p:cNvPr id="10" name="TextBox 9">
            <a:extLst>
              <a:ext uri="{FF2B5EF4-FFF2-40B4-BE49-F238E27FC236}">
                <a16:creationId xmlns:a16="http://schemas.microsoft.com/office/drawing/2014/main" id="{879199A5-8A18-41AD-95BC-F9CA006D7E64}"/>
              </a:ext>
            </a:extLst>
          </p:cNvPr>
          <p:cNvSpPr txBox="1"/>
          <p:nvPr/>
        </p:nvSpPr>
        <p:spPr>
          <a:xfrm>
            <a:off x="457200" y="5105466"/>
            <a:ext cx="8229600" cy="923330"/>
          </a:xfrm>
          <a:prstGeom prst="rect">
            <a:avLst/>
          </a:prstGeom>
          <a:noFill/>
        </p:spPr>
        <p:txBody>
          <a:bodyPr wrap="square">
            <a:spAutoFit/>
          </a:bodyPr>
          <a:lstStyle/>
          <a:p>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Increased stress due to some mental health concerns like PTSD and depression, and experiences of trauma can increase heart disease risk for women of all ages, </a:t>
            </a:r>
            <a:r>
              <a:rPr lang="en-US" sz="1800" b="1" u="sng"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including younger women</a:t>
            </a: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US" b="1" dirty="0">
              <a:solidFill>
                <a:schemeClr val="accent1">
                  <a:lumMod val="75000"/>
                </a:schemeClr>
              </a:solidFill>
            </a:endParaRPr>
          </a:p>
        </p:txBody>
      </p:sp>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357271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 </a:t>
            </a:r>
            <a:r>
              <a:rPr lang="en-US" sz="800" b="1" dirty="0">
                <a:solidFill>
                  <a:srgbClr val="002060"/>
                </a:solidFill>
              </a:rPr>
              <a:t>2</a:t>
            </a:r>
            <a:endParaRPr lang="en-US" sz="800" dirty="0">
              <a:solidFill>
                <a:srgbClr val="002060"/>
              </a:solidFill>
            </a:endParaRPr>
          </a:p>
        </p:txBody>
      </p:sp>
      <p:sp>
        <p:nvSpPr>
          <p:cNvPr id="5" name="TextBox 4">
            <a:extLst>
              <a:ext uri="{FF2B5EF4-FFF2-40B4-BE49-F238E27FC236}">
                <a16:creationId xmlns:a16="http://schemas.microsoft.com/office/drawing/2014/main" id="{2033E30B-B179-48AF-953F-DC598AEE5817}"/>
              </a:ext>
            </a:extLst>
          </p:cNvPr>
          <p:cNvSpPr txBox="1"/>
          <p:nvPr/>
        </p:nvSpPr>
        <p:spPr>
          <a:xfrm>
            <a:off x="304800" y="990600"/>
            <a:ext cx="8610600" cy="5201424"/>
          </a:xfrm>
          <a:prstGeom prst="rect">
            <a:avLst/>
          </a:prstGeom>
          <a:noFill/>
        </p:spPr>
        <p:txBody>
          <a:bodyPr wrap="square" rtlCol="0">
            <a:spAutoFit/>
          </a:bodyPr>
          <a:lstStyle/>
          <a:p>
            <a:pPr>
              <a:spcAft>
                <a:spcPts val="600"/>
              </a:spcAft>
            </a:pPr>
            <a:r>
              <a:rPr lang="en-US" sz="2200" b="1" dirty="0">
                <a:solidFill>
                  <a:srgbClr val="00B050"/>
                </a:solidFill>
              </a:rPr>
              <a:t>Protective factors:</a:t>
            </a:r>
          </a:p>
          <a:p>
            <a:pPr marL="285750" indent="-285750">
              <a:spcAft>
                <a:spcPts val="600"/>
              </a:spcAft>
              <a:buFont typeface="Arial" panose="020B0604020202020204" pitchFamily="34" charset="0"/>
              <a:buChar char="•"/>
            </a:pPr>
            <a:r>
              <a:rPr lang="en-US" sz="2200" dirty="0"/>
              <a:t>Not smoking</a:t>
            </a:r>
          </a:p>
          <a:p>
            <a:pPr marL="285750" indent="-285750">
              <a:spcAft>
                <a:spcPts val="600"/>
              </a:spcAft>
              <a:buFont typeface="Arial" panose="020B0604020202020204" pitchFamily="34" charset="0"/>
              <a:buChar char="•"/>
            </a:pPr>
            <a:r>
              <a:rPr lang="en-US" sz="2200" dirty="0"/>
              <a:t>Getting regular exercise (i.e., going on walks)</a:t>
            </a:r>
          </a:p>
          <a:p>
            <a:pPr marL="285750" indent="-285750">
              <a:spcAft>
                <a:spcPts val="600"/>
              </a:spcAft>
              <a:buFont typeface="Arial" panose="020B0604020202020204" pitchFamily="34" charset="0"/>
              <a:buChar char="•"/>
            </a:pPr>
            <a:r>
              <a:rPr lang="en-US" sz="2200" dirty="0"/>
              <a:t>Eating a healthy diet rich in nutrients (such as green leafy vegetables)</a:t>
            </a:r>
          </a:p>
          <a:p>
            <a:pPr marL="285750" indent="-285750">
              <a:spcAft>
                <a:spcPts val="600"/>
              </a:spcAft>
              <a:buFont typeface="Arial" panose="020B0604020202020204" pitchFamily="34" charset="0"/>
              <a:buChar char="•"/>
            </a:pPr>
            <a:r>
              <a:rPr lang="en-US" sz="2200" dirty="0"/>
              <a:t>Getting good sleep</a:t>
            </a:r>
          </a:p>
          <a:p>
            <a:pPr marL="285750" indent="-285750">
              <a:spcAft>
                <a:spcPts val="600"/>
              </a:spcAft>
              <a:buFont typeface="Arial" panose="020B0604020202020204" pitchFamily="34" charset="0"/>
              <a:buChar char="•"/>
            </a:pPr>
            <a:r>
              <a:rPr lang="en-US" sz="2200" dirty="0"/>
              <a:t>Spending time with loved ones</a:t>
            </a:r>
          </a:p>
          <a:p>
            <a:pPr marL="285750" indent="-285750">
              <a:spcAft>
                <a:spcPts val="600"/>
              </a:spcAft>
              <a:buFont typeface="Arial" panose="020B0604020202020204" pitchFamily="34" charset="0"/>
              <a:buChar char="•"/>
            </a:pPr>
            <a:r>
              <a:rPr lang="en-US" sz="2200" dirty="0"/>
              <a:t>Reducing stress in your life and practicing self-care</a:t>
            </a:r>
          </a:p>
          <a:p>
            <a:pPr marL="285750" indent="-285750">
              <a:spcAft>
                <a:spcPts val="600"/>
              </a:spcAft>
              <a:buFont typeface="Arial" panose="020B0604020202020204" pitchFamily="34" charset="0"/>
              <a:buChar char="•"/>
            </a:pPr>
            <a:r>
              <a:rPr lang="en-US" sz="2200" dirty="0"/>
              <a:t>Trying some Whole Health approaches like yoga, tai chi, mindfulness, or meditation</a:t>
            </a:r>
          </a:p>
          <a:p>
            <a:pPr marL="285750" indent="-285750">
              <a:spcAft>
                <a:spcPts val="600"/>
              </a:spcAft>
              <a:buFont typeface="Arial" panose="020B0604020202020204" pitchFamily="34" charset="0"/>
              <a:buChar char="•"/>
            </a:pPr>
            <a:r>
              <a:rPr lang="en-US" sz="2200" dirty="0"/>
              <a:t>Visiting your VA health care provider to get your blood pressure, cholesterol, and blood sugar checked.</a:t>
            </a:r>
          </a:p>
          <a:p>
            <a:pPr marL="285750" indent="-285750">
              <a:spcAft>
                <a:spcPts val="600"/>
              </a:spcAft>
              <a:buFont typeface="Arial" panose="020B0604020202020204" pitchFamily="34" charset="0"/>
              <a:buChar char="•"/>
            </a:pPr>
            <a:r>
              <a:rPr lang="en-US" sz="2200" dirty="0"/>
              <a:t>Taking your prescribed medications</a:t>
            </a:r>
          </a:p>
          <a:p>
            <a:endParaRPr lang="en-US" dirty="0"/>
          </a:p>
        </p:txBody>
      </p:sp>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03161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 </a:t>
            </a:r>
            <a:r>
              <a:rPr lang="en-US" sz="800" b="1" dirty="0">
                <a:solidFill>
                  <a:srgbClr val="002060"/>
                </a:solidFill>
              </a:rPr>
              <a:t>3</a:t>
            </a:r>
            <a:endParaRPr lang="en-US" sz="800" dirty="0">
              <a:solidFill>
                <a:srgbClr val="002060"/>
              </a:solidFill>
            </a:endParaRPr>
          </a:p>
        </p:txBody>
      </p:sp>
      <p:pic>
        <p:nvPicPr>
          <p:cNvPr id="126978" name="Picture 2" descr="Lettuce grab a salad">
            <a:extLst>
              <a:ext uri="{FF2B5EF4-FFF2-40B4-BE49-F238E27FC236}">
                <a16:creationId xmlns:a16="http://schemas.microsoft.com/office/drawing/2014/main" id="{9A7A7714-C460-4763-8411-DB132EBD4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9803">
            <a:off x="637796" y="1066961"/>
            <a:ext cx="3157538" cy="3157538"/>
          </a:xfrm>
          <a:prstGeom prst="rect">
            <a:avLst/>
          </a:prstGeom>
          <a:noFill/>
          <a:extLst>
            <a:ext uri="{909E8E84-426E-40DD-AFC4-6F175D3DCCD1}">
              <a14:hiddenFill xmlns:a14="http://schemas.microsoft.com/office/drawing/2010/main">
                <a:solidFill>
                  <a:srgbClr val="FFFFFF"/>
                </a:solidFill>
              </a14:hiddenFill>
            </a:ext>
          </a:extLst>
        </p:spPr>
      </p:pic>
      <p:pic>
        <p:nvPicPr>
          <p:cNvPr id="126980" name="Picture 4" descr="Get that heart pumping">
            <a:extLst>
              <a:ext uri="{FF2B5EF4-FFF2-40B4-BE49-F238E27FC236}">
                <a16:creationId xmlns:a16="http://schemas.microsoft.com/office/drawing/2014/main" id="{1F6265B0-D150-4428-ADB4-AFC798220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89181">
            <a:off x="5444161" y="1170563"/>
            <a:ext cx="2987339" cy="2987339"/>
          </a:xfrm>
          <a:prstGeom prst="rect">
            <a:avLst/>
          </a:prstGeom>
          <a:noFill/>
          <a:extLst>
            <a:ext uri="{909E8E84-426E-40DD-AFC4-6F175D3DCCD1}">
              <a14:hiddenFill xmlns:a14="http://schemas.microsoft.com/office/drawing/2010/main">
                <a:solidFill>
                  <a:srgbClr val="FFFFFF"/>
                </a:solidFill>
              </a14:hiddenFill>
            </a:ext>
          </a:extLst>
        </p:spPr>
      </p:pic>
      <p:pic>
        <p:nvPicPr>
          <p:cNvPr id="126982" name="Picture 6" descr="Ther's a nap for that">
            <a:extLst>
              <a:ext uri="{FF2B5EF4-FFF2-40B4-BE49-F238E27FC236}">
                <a16:creationId xmlns:a16="http://schemas.microsoft.com/office/drawing/2014/main" id="{4DABA2EE-0B55-4327-A24A-BF83BBF05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19400"/>
            <a:ext cx="3081337" cy="30813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97400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 </a:t>
            </a:r>
            <a:r>
              <a:rPr lang="en-US" sz="800" b="1" dirty="0">
                <a:solidFill>
                  <a:srgbClr val="002060"/>
                </a:solidFill>
              </a:rPr>
              <a:t>4</a:t>
            </a:r>
            <a:endParaRPr lang="en-US" sz="800" dirty="0">
              <a:solidFill>
                <a:srgbClr val="002060"/>
              </a:solidFill>
            </a:endParaRPr>
          </a:p>
        </p:txBody>
      </p:sp>
      <p:pic>
        <p:nvPicPr>
          <p:cNvPr id="7" name="Picture 6" descr="Take time for yourself">
            <a:extLst>
              <a:ext uri="{FF2B5EF4-FFF2-40B4-BE49-F238E27FC236}">
                <a16:creationId xmlns:a16="http://schemas.microsoft.com/office/drawing/2014/main" id="{A5C68851-3B3E-44A3-BA17-7F0850D539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90600"/>
            <a:ext cx="2895601" cy="3013241"/>
          </a:xfrm>
          <a:prstGeom prst="rect">
            <a:avLst/>
          </a:prstGeom>
          <a:noFill/>
          <a:ln>
            <a:noFill/>
          </a:ln>
        </p:spPr>
      </p:pic>
      <p:pic>
        <p:nvPicPr>
          <p:cNvPr id="9" name="Picture 8" descr="Less stress healthy heart">
            <a:extLst>
              <a:ext uri="{FF2B5EF4-FFF2-40B4-BE49-F238E27FC236}">
                <a16:creationId xmlns:a16="http://schemas.microsoft.com/office/drawing/2014/main" id="{17AAF9F7-AA3C-4323-B5F9-51CF6EC3C20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7996" y="990600"/>
            <a:ext cx="2971800" cy="2971800"/>
          </a:xfrm>
          <a:prstGeom prst="rect">
            <a:avLst/>
          </a:prstGeom>
          <a:noFill/>
          <a:ln>
            <a:noFill/>
          </a:ln>
        </p:spPr>
      </p:pic>
      <p:pic>
        <p:nvPicPr>
          <p:cNvPr id="8" name="Picture 7" descr="Let's do fresh air February">
            <a:extLst>
              <a:ext uri="{FF2B5EF4-FFF2-40B4-BE49-F238E27FC236}">
                <a16:creationId xmlns:a16="http://schemas.microsoft.com/office/drawing/2014/main" id="{D21C0A9D-753E-4584-88FB-F789BB0D24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5620" y="2821221"/>
            <a:ext cx="3032760" cy="3013241"/>
          </a:xfrm>
          <a:prstGeom prst="rect">
            <a:avLst/>
          </a:prstGeom>
          <a:noFill/>
          <a:ln>
            <a:noFill/>
          </a:ln>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304270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February</a:t>
            </a:r>
            <a:r>
              <a:rPr lang="en-US" sz="2400" b="1" dirty="0"/>
              <a:t> </a:t>
            </a:r>
            <a:r>
              <a:rPr lang="en-US" sz="2400" dirty="0"/>
              <a:t>Heart Health </a:t>
            </a:r>
            <a:r>
              <a:rPr lang="en-US" sz="2400" b="1" dirty="0"/>
              <a:t>Campaign </a:t>
            </a:r>
            <a:r>
              <a:rPr lang="en-US" sz="800" b="1" dirty="0">
                <a:solidFill>
                  <a:srgbClr val="002060"/>
                </a:solidFill>
              </a:rPr>
              <a:t>5</a:t>
            </a:r>
            <a:endParaRPr lang="en-US" sz="800" dirty="0">
              <a:solidFill>
                <a:srgbClr val="002060"/>
              </a:solidFill>
            </a:endParaRPr>
          </a:p>
        </p:txBody>
      </p:sp>
      <p:sp>
        <p:nvSpPr>
          <p:cNvPr id="2" name="TextBox 1">
            <a:extLst>
              <a:ext uri="{FF2B5EF4-FFF2-40B4-BE49-F238E27FC236}">
                <a16:creationId xmlns:a16="http://schemas.microsoft.com/office/drawing/2014/main" id="{492009EA-6D66-4877-9369-8C2D9D0DAF74}"/>
              </a:ext>
            </a:extLst>
          </p:cNvPr>
          <p:cNvSpPr txBox="1"/>
          <p:nvPr/>
        </p:nvSpPr>
        <p:spPr>
          <a:xfrm>
            <a:off x="381000" y="1066800"/>
            <a:ext cx="8458200" cy="4247317"/>
          </a:xfrm>
          <a:prstGeom prst="rect">
            <a:avLst/>
          </a:prstGeom>
          <a:noFill/>
        </p:spPr>
        <p:txBody>
          <a:bodyPr wrap="square" rtlCol="0">
            <a:spAutoFit/>
          </a:bodyPr>
          <a:lstStyle/>
          <a:p>
            <a:r>
              <a:rPr lang="en-US" sz="2000" b="1" dirty="0"/>
              <a:t>VA resources for heart health:</a:t>
            </a:r>
          </a:p>
          <a:p>
            <a:endParaRPr lang="en-US" dirty="0"/>
          </a:p>
          <a:p>
            <a:pPr marL="285750" indent="-285750">
              <a:buFont typeface="Arial" panose="020B0604020202020204" pitchFamily="34" charset="0"/>
              <a:buChar char="•"/>
            </a:pPr>
            <a:r>
              <a:rPr lang="en-US" dirty="0">
                <a:hlinkClick r:id="rId3"/>
              </a:rPr>
              <a:t>VHA Women’s Health Heart Health Resources</a:t>
            </a:r>
            <a:r>
              <a:rPr lang="en-US" dirty="0"/>
              <a:t>: Information and resources to help women Veterans learn about the risk factors for and symptoms of heart disease and steps they can take to lower their risks. </a:t>
            </a:r>
          </a:p>
          <a:p>
            <a:pPr marL="285750" indent="-285750">
              <a:buFont typeface="Arial" panose="020B0604020202020204" pitchFamily="34" charset="0"/>
              <a:buChar char="•"/>
            </a:pPr>
            <a:r>
              <a:rPr lang="en-US" dirty="0">
                <a:hlinkClick r:id="rId4"/>
              </a:rPr>
              <a:t>VA Tobacco Cessation Resources</a:t>
            </a:r>
            <a:r>
              <a:rPr lang="en-US" dirty="0"/>
              <a:t>: VA offers a variety of resources to help Veterans quit tobacco use. Tobacco cessation is one way to help women Veterans improve their heart health. </a:t>
            </a:r>
          </a:p>
          <a:p>
            <a:pPr marL="285750" indent="-285750">
              <a:buFont typeface="Arial" panose="020B0604020202020204" pitchFamily="34" charset="0"/>
              <a:buChar char="•"/>
            </a:pPr>
            <a:r>
              <a:rPr lang="en-US" dirty="0">
                <a:hlinkClick r:id="rId5"/>
              </a:rPr>
              <a:t>VA Mindfulness Coach App: </a:t>
            </a:r>
            <a:r>
              <a:rPr lang="en-US" dirty="0"/>
              <a:t>Mindfulness has been shown to reduce stress, a major risk factor for heart disease. The Mindfulness Coach helps Veterans and service members practice mindfulness techniques to manage their stress levels.  </a:t>
            </a:r>
          </a:p>
          <a:p>
            <a:pPr marL="285750" indent="-285750">
              <a:buFont typeface="Arial" panose="020B0604020202020204" pitchFamily="34" charset="0"/>
              <a:buChar char="•"/>
            </a:pPr>
            <a:r>
              <a:rPr lang="en-US" dirty="0">
                <a:hlinkClick r:id="rId6"/>
              </a:rPr>
              <a:t>MOVE! Weight Management Program: </a:t>
            </a:r>
            <a:r>
              <a:rPr lang="en-US" dirty="0"/>
              <a:t>Physical activity and maintaining a healthy weight can help women Veterans reduce their risk of heart disease. The MOVE! Weight Management Program encourages and offers resources for healthy eating behaviors, physical activity and exercise, and weight loss. </a:t>
            </a:r>
          </a:p>
        </p:txBody>
      </p:sp>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405882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BCF01-A5FA-4C55-B7C0-492C0D2BBD23}"/>
              </a:ext>
            </a:extLst>
          </p:cNvPr>
          <p:cNvSpPr>
            <a:spLocks noGrp="1"/>
          </p:cNvSpPr>
          <p:nvPr>
            <p:ph type="title"/>
          </p:nvPr>
        </p:nvSpPr>
        <p:spPr/>
        <p:txBody>
          <a:bodyPr/>
          <a:lstStyle/>
          <a:p>
            <a:r>
              <a:rPr lang="en-US" sz="2400" dirty="0"/>
              <a:t>March</a:t>
            </a:r>
            <a:r>
              <a:rPr lang="en-US" sz="2400" b="1" dirty="0"/>
              <a:t> </a:t>
            </a:r>
            <a:r>
              <a:rPr lang="en-US" sz="2400" dirty="0"/>
              <a:t>Osteoporosis </a:t>
            </a:r>
            <a:r>
              <a:rPr lang="en-US" sz="2400" b="1" dirty="0"/>
              <a:t>Campaign </a:t>
            </a:r>
            <a:r>
              <a:rPr lang="en-US" sz="800" b="1" dirty="0">
                <a:solidFill>
                  <a:srgbClr val="002060"/>
                </a:solidFill>
              </a:rPr>
              <a:t>6</a:t>
            </a:r>
            <a:endParaRPr lang="en-US" sz="800" dirty="0">
              <a:solidFill>
                <a:srgbClr val="002060"/>
              </a:solidFill>
            </a:endParaRPr>
          </a:p>
        </p:txBody>
      </p:sp>
      <p:pic>
        <p:nvPicPr>
          <p:cNvPr id="5" name="Picture 4" descr="Make your bones as strong as your spirit">
            <a:extLst>
              <a:ext uri="{FF2B5EF4-FFF2-40B4-BE49-F238E27FC236}">
                <a16:creationId xmlns:a16="http://schemas.microsoft.com/office/drawing/2014/main" id="{BEA7090A-04C3-4A98-8AA7-171544696AA0}"/>
              </a:ext>
            </a:extLst>
          </p:cNvPr>
          <p:cNvPicPr/>
          <p:nvPr/>
        </p:nvPicPr>
        <p:blipFill>
          <a:blip r:embed="rId3"/>
          <a:stretch>
            <a:fillRect/>
          </a:stretch>
        </p:blipFill>
        <p:spPr>
          <a:xfrm>
            <a:off x="495300" y="762000"/>
            <a:ext cx="8153400" cy="5334000"/>
          </a:xfrm>
          <a:prstGeom prst="rect">
            <a:avLst/>
          </a:prstGeom>
        </p:spPr>
      </p:pic>
      <p:sp>
        <p:nvSpPr>
          <p:cNvPr id="3" name="Slide Number Placeholder 2">
            <a:extLst>
              <a:ext uri="{FF2B5EF4-FFF2-40B4-BE49-F238E27FC236}">
                <a16:creationId xmlns:a16="http://schemas.microsoft.com/office/drawing/2014/main" id="{4E359A72-789D-467C-8419-B056E5A791DD}"/>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728357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672D2D19416F4EBF0DC67C0B766CCC" ma:contentTypeVersion="13" ma:contentTypeDescription="Create a new document." ma:contentTypeScope="" ma:versionID="e9daffaed40ff35c7bd9baafa5e9f961">
  <xsd:schema xmlns:xsd="http://www.w3.org/2001/XMLSchema" xmlns:xs="http://www.w3.org/2001/XMLSchema" xmlns:p="http://schemas.microsoft.com/office/2006/metadata/properties" xmlns:ns2="ccf6b92d-8eb1-4bc5-a8e4-02fab00b3541" xmlns:ns3="27f2f793-a991-4dbf-acb3-c4d565975e3d" targetNamespace="http://schemas.microsoft.com/office/2006/metadata/properties" ma:root="true" ma:fieldsID="2c9b6bea66789910d293c60aa091c02b" ns2:_="" ns3:_="">
    <xsd:import namespace="ccf6b92d-8eb1-4bc5-a8e4-02fab00b3541"/>
    <xsd:import namespace="27f2f793-a991-4dbf-acb3-c4d565975e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6b92d-8eb1-4bc5-a8e4-02fab00b35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f2f793-a991-4dbf-acb3-c4d565975e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7f2f793-a991-4dbf-acb3-c4d565975e3d">
      <UserInfo>
        <DisplayName>Juanita Pettersen</DisplayName>
        <AccountId>136</AccountId>
        <AccountType/>
      </UserInfo>
    </SharedWithUsers>
    <MediaLengthInSeconds xmlns="ccf6b92d-8eb1-4bc5-a8e4-02fab00b3541" xsi:nil="true"/>
  </documentManagement>
</p:properties>
</file>

<file path=customXml/itemProps1.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2.xml><?xml version="1.0" encoding="utf-8"?>
<ds:datastoreItem xmlns:ds="http://schemas.openxmlformats.org/officeDocument/2006/customXml" ds:itemID="{44B72ABA-B406-4F33-98F2-728D9872F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6b92d-8eb1-4bc5-a8e4-02fab00b3541"/>
    <ds:schemaRef ds:uri="27f2f793-a991-4dbf-acb3-c4d565975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ABBC1-510B-498E-8648-BB5C1F939242}">
  <ds:schemaRef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58713316-8334-4bf4-a6fe-1fea435260dd"/>
    <ds:schemaRef ds:uri="27f2f793-a991-4dbf-acb3-c4d565975e3d"/>
    <ds:schemaRef ds:uri="ccf6b92d-8eb1-4bc5-a8e4-02fab00b3541"/>
  </ds:schemaRefs>
</ds:datastoreItem>
</file>

<file path=docProps/app.xml><?xml version="1.0" encoding="utf-8"?>
<Properties xmlns="http://schemas.openxmlformats.org/officeDocument/2006/extended-properties" xmlns:vt="http://schemas.openxmlformats.org/officeDocument/2006/docPropsVTypes">
  <TotalTime>30793</TotalTime>
  <Words>715</Words>
  <Application>Microsoft Office PowerPoint</Application>
  <PresentationFormat>On-screen Show (4:3)</PresentationFormat>
  <Paragraphs>106</Paragraphs>
  <Slides>13</Slides>
  <Notes>11</Notes>
  <HiddenSlides>0</HiddenSlides>
  <MMClips>0</MMClips>
  <ScaleCrop>false</ScaleCrop>
  <HeadingPairs>
    <vt:vector size="8" baseType="variant">
      <vt:variant>
        <vt:lpstr>Fonts Used</vt:lpstr>
      </vt:variant>
      <vt:variant>
        <vt:i4>5</vt:i4>
      </vt:variant>
      <vt:variant>
        <vt:lpstr>Theme</vt:lpstr>
      </vt:variant>
      <vt:variant>
        <vt:i4>21</vt:i4>
      </vt:variant>
      <vt:variant>
        <vt:lpstr>Embedded OLE Servers</vt:lpstr>
      </vt:variant>
      <vt:variant>
        <vt:i4>1</vt:i4>
      </vt:variant>
      <vt:variant>
        <vt:lpstr>Slide Titles</vt:lpstr>
      </vt:variant>
      <vt:variant>
        <vt:i4>13</vt:i4>
      </vt:variant>
    </vt:vector>
  </HeadingPairs>
  <TitlesOfParts>
    <vt:vector size="40" baseType="lpstr">
      <vt:lpstr>Arial</vt:lpstr>
      <vt:lpstr>Calibri</vt:lpstr>
      <vt:lpstr>Courier New</vt:lpstr>
      <vt:lpstr>Symbol</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39_Office Theme</vt:lpstr>
      <vt:lpstr>14_Office Theme</vt:lpstr>
      <vt:lpstr>OM Standard Slides</vt:lpstr>
      <vt:lpstr>think-cell Slide</vt:lpstr>
      <vt:lpstr>VA Women’s Health  Communications Updates   Catherine Rice</vt:lpstr>
      <vt:lpstr>Women’s Health Communications Update</vt:lpstr>
      <vt:lpstr>February Heart Health Campaign</vt:lpstr>
      <vt:lpstr>February Heart Health Campaign </vt:lpstr>
      <vt:lpstr>February Heart Health Campaign 2</vt:lpstr>
      <vt:lpstr>February Heart Health Campaign 3</vt:lpstr>
      <vt:lpstr>February Heart Health Campaign 4</vt:lpstr>
      <vt:lpstr>February Heart Health Campaign 5</vt:lpstr>
      <vt:lpstr>March Osteoporosis Campaign 6</vt:lpstr>
      <vt:lpstr>Women’s History Month Campaign</vt:lpstr>
      <vt:lpstr>Women Veterans Call Center</vt:lpstr>
      <vt:lpstr>Campaign Calendar </vt:lpstr>
      <vt:lpstr>Contact Us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Terry, Michelle</cp:lastModifiedBy>
  <cp:revision>897</cp:revision>
  <cp:lastPrinted>2018-01-09T17:33:44Z</cp:lastPrinted>
  <dcterms:created xsi:type="dcterms:W3CDTF">2016-05-04T17:57:56Z</dcterms:created>
  <dcterms:modified xsi:type="dcterms:W3CDTF">2022-02-25T00:47:24Z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0x0101004C672D2D19416F4EBF0DC67C0B766CCC</vt:lpwstr>
  </property>
  <property fmtid="{D5CDD505-2E9C-101B-9397-08002B2CF9AE}" pid="3" name="Order">
    <vt:r8>429500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