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9" r:id="rId5"/>
    <p:sldMasterId id="2147484303" r:id="rId6"/>
    <p:sldMasterId id="2147484323" r:id="rId7"/>
    <p:sldMasterId id="2147484333" r:id="rId8"/>
    <p:sldMasterId id="2147484343" r:id="rId9"/>
  </p:sldMasterIdLst>
  <p:notesMasterIdLst>
    <p:notesMasterId r:id="rId42"/>
  </p:notesMasterIdLst>
  <p:handoutMasterIdLst>
    <p:handoutMasterId r:id="rId43"/>
  </p:handoutMasterIdLst>
  <p:sldIdLst>
    <p:sldId id="1258" r:id="rId10"/>
    <p:sldId id="4105" r:id="rId11"/>
    <p:sldId id="1965" r:id="rId12"/>
    <p:sldId id="349" r:id="rId13"/>
    <p:sldId id="855" r:id="rId14"/>
    <p:sldId id="1966" r:id="rId15"/>
    <p:sldId id="854" r:id="rId16"/>
    <p:sldId id="4103" r:id="rId17"/>
    <p:sldId id="848" r:id="rId18"/>
    <p:sldId id="355" r:id="rId19"/>
    <p:sldId id="853" r:id="rId20"/>
    <p:sldId id="1960" r:id="rId21"/>
    <p:sldId id="1961" r:id="rId22"/>
    <p:sldId id="1115" r:id="rId23"/>
    <p:sldId id="1941" r:id="rId24"/>
    <p:sldId id="1936" r:id="rId25"/>
    <p:sldId id="1934" r:id="rId26"/>
    <p:sldId id="4104" r:id="rId27"/>
    <p:sldId id="1914" r:id="rId28"/>
    <p:sldId id="1944" r:id="rId29"/>
    <p:sldId id="1943" r:id="rId30"/>
    <p:sldId id="261" r:id="rId31"/>
    <p:sldId id="1939" r:id="rId32"/>
    <p:sldId id="1942" r:id="rId33"/>
    <p:sldId id="1121" r:id="rId34"/>
    <p:sldId id="1938" r:id="rId35"/>
    <p:sldId id="1096" r:id="rId36"/>
    <p:sldId id="1932" r:id="rId37"/>
    <p:sldId id="1997" r:id="rId38"/>
    <p:sldId id="1110" r:id="rId39"/>
    <p:sldId id="1927" r:id="rId40"/>
    <p:sldId id="1964" r:id="rId41"/>
  </p:sldIdLst>
  <p:sldSz cx="9144000" cy="6858000" type="screen4x3"/>
  <p:notesSz cx="7102475" cy="9388475"/>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0066FF"/>
    <a:srgbClr val="336699"/>
    <a:srgbClr val="003399"/>
    <a:srgbClr val="0083BE"/>
    <a:srgbClr val="3366CC"/>
    <a:srgbClr val="000099"/>
    <a:srgbClr val="3333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3" autoAdjust="0"/>
    <p:restoredTop sz="94231" autoAdjust="0"/>
  </p:normalViewPr>
  <p:slideViewPr>
    <p:cSldViewPr snapToGrid="0" snapToObjects="1">
      <p:cViewPr varScale="1">
        <p:scale>
          <a:sx n="62" d="100"/>
          <a:sy n="62" d="100"/>
        </p:scale>
        <p:origin x="75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56"/>
    </p:cViewPr>
  </p:sorterViewPr>
  <p:notesViewPr>
    <p:cSldViewPr snapToGrid="0" snapToObjects="1">
      <p:cViewPr>
        <p:scale>
          <a:sx n="100" d="100"/>
          <a:sy n="100" d="100"/>
        </p:scale>
        <p:origin x="-1968" y="3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775" cy="468141"/>
          </a:xfrm>
          <a:prstGeom prst="rect">
            <a:avLst/>
          </a:prstGeom>
        </p:spPr>
        <p:txBody>
          <a:bodyPr vert="horz" wrap="square" lIns="94210" tIns="47106" rIns="94210" bIns="47106"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4024092" y="0"/>
            <a:ext cx="3076775" cy="468141"/>
          </a:xfrm>
          <a:prstGeom prst="rect">
            <a:avLst/>
          </a:prstGeom>
        </p:spPr>
        <p:txBody>
          <a:bodyPr vert="horz" wrap="square" lIns="94210" tIns="47106" rIns="94210" bIns="47106" numCol="1" anchor="t" anchorCtr="0" compatLnSpc="1">
            <a:prstTxWarp prst="textNoShape">
              <a:avLst/>
            </a:prstTxWarp>
          </a:bodyPr>
          <a:lstStyle>
            <a:lvl1pPr algn="r">
              <a:defRPr sz="1300">
                <a:latin typeface="Calibri" pitchFamily="34" charset="0"/>
              </a:defRPr>
            </a:lvl1pPr>
          </a:lstStyle>
          <a:p>
            <a:pPr>
              <a:defRPr/>
            </a:pPr>
            <a:fld id="{8BC88037-55F9-4BED-AE80-FC0117EFD925}" type="datetime1">
              <a:rPr lang="en-US"/>
              <a:pPr>
                <a:defRPr/>
              </a:pPr>
              <a:t>12/15/2021</a:t>
            </a:fld>
            <a:endParaRPr lang="en-US"/>
          </a:p>
        </p:txBody>
      </p:sp>
      <p:sp>
        <p:nvSpPr>
          <p:cNvPr id="4" name="Footer Placeholder 3"/>
          <p:cNvSpPr>
            <a:spLocks noGrp="1"/>
          </p:cNvSpPr>
          <p:nvPr>
            <p:ph type="ftr" sz="quarter" idx="2"/>
          </p:nvPr>
        </p:nvSpPr>
        <p:spPr>
          <a:xfrm>
            <a:off x="0" y="8918731"/>
            <a:ext cx="3076775" cy="468141"/>
          </a:xfrm>
          <a:prstGeom prst="rect">
            <a:avLst/>
          </a:prstGeom>
        </p:spPr>
        <p:txBody>
          <a:bodyPr vert="horz" wrap="square" lIns="94210" tIns="47106" rIns="94210" bIns="47106"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4024092" y="8918731"/>
            <a:ext cx="3076775" cy="468141"/>
          </a:xfrm>
          <a:prstGeom prst="rect">
            <a:avLst/>
          </a:prstGeom>
        </p:spPr>
        <p:txBody>
          <a:bodyPr vert="horz" wrap="square" lIns="94210" tIns="47106" rIns="94210" bIns="47106" numCol="1" anchor="b" anchorCtr="0" compatLnSpc="1">
            <a:prstTxWarp prst="textNoShape">
              <a:avLst/>
            </a:prstTxWarp>
          </a:bodyPr>
          <a:lstStyle>
            <a:lvl1pPr algn="r">
              <a:defRPr sz="1300">
                <a:latin typeface="Calibri" pitchFamily="34" charset="0"/>
              </a:defRPr>
            </a:lvl1pPr>
          </a:lstStyle>
          <a:p>
            <a:pPr>
              <a:defRPr/>
            </a:pPr>
            <a:fld id="{2501F082-878E-4AC8-86B2-ED0FA266AC6C}" type="slidenum">
              <a:rPr lang="en-US"/>
              <a:pPr>
                <a:defRPr/>
              </a:pPr>
              <a:t>‹#›</a:t>
            </a:fld>
            <a:endParaRPr lang="en-US"/>
          </a:p>
        </p:txBody>
      </p:sp>
    </p:spTree>
    <p:extLst>
      <p:ext uri="{BB962C8B-B14F-4D97-AF65-F5344CB8AC3E}">
        <p14:creationId xmlns:p14="http://schemas.microsoft.com/office/powerpoint/2010/main" val="1873678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775" cy="468141"/>
          </a:xfrm>
          <a:prstGeom prst="rect">
            <a:avLst/>
          </a:prstGeom>
        </p:spPr>
        <p:txBody>
          <a:bodyPr vert="horz" wrap="square" lIns="94210" tIns="47106" rIns="94210" bIns="47106"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4024092" y="0"/>
            <a:ext cx="3076775" cy="468141"/>
          </a:xfrm>
          <a:prstGeom prst="rect">
            <a:avLst/>
          </a:prstGeom>
        </p:spPr>
        <p:txBody>
          <a:bodyPr vert="horz" wrap="square" lIns="94210" tIns="47106" rIns="94210" bIns="47106" numCol="1" anchor="t" anchorCtr="0" compatLnSpc="1">
            <a:prstTxWarp prst="textNoShape">
              <a:avLst/>
            </a:prstTxWarp>
          </a:bodyPr>
          <a:lstStyle>
            <a:lvl1pPr algn="r">
              <a:defRPr sz="1300">
                <a:latin typeface="Calibri" pitchFamily="34" charset="0"/>
              </a:defRPr>
            </a:lvl1pPr>
          </a:lstStyle>
          <a:p>
            <a:pPr>
              <a:defRPr/>
            </a:pPr>
            <a:fld id="{E23DDC91-9257-4B3C-8564-BFAE9B1B0DA7}" type="datetime1">
              <a:rPr lang="en-US"/>
              <a:pPr>
                <a:defRPr/>
              </a:pPr>
              <a:t>12/15/2021</a:t>
            </a:fld>
            <a:endParaRPr lang="en-US"/>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wrap="square" lIns="94210" tIns="47106" rIns="94210" bIns="47106"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10891" y="4460167"/>
            <a:ext cx="5680693" cy="4222890"/>
          </a:xfrm>
          <a:prstGeom prst="rect">
            <a:avLst/>
          </a:prstGeom>
        </p:spPr>
        <p:txBody>
          <a:bodyPr vert="horz" wrap="square" lIns="94210" tIns="47106" rIns="94210" bIns="4710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8731"/>
            <a:ext cx="3076775" cy="468141"/>
          </a:xfrm>
          <a:prstGeom prst="rect">
            <a:avLst/>
          </a:prstGeom>
        </p:spPr>
        <p:txBody>
          <a:bodyPr vert="horz" wrap="square" lIns="94210" tIns="47106" rIns="94210" bIns="47106"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4024092" y="8918731"/>
            <a:ext cx="3076775" cy="468141"/>
          </a:xfrm>
          <a:prstGeom prst="rect">
            <a:avLst/>
          </a:prstGeom>
        </p:spPr>
        <p:txBody>
          <a:bodyPr vert="horz" wrap="square" lIns="94210" tIns="47106" rIns="94210" bIns="47106" numCol="1" anchor="b" anchorCtr="0" compatLnSpc="1">
            <a:prstTxWarp prst="textNoShape">
              <a:avLst/>
            </a:prstTxWarp>
          </a:bodyPr>
          <a:lstStyle>
            <a:lvl1pPr algn="r">
              <a:defRPr sz="1300">
                <a:latin typeface="Calibri" pitchFamily="34" charset="0"/>
              </a:defRPr>
            </a:lvl1pPr>
          </a:lstStyle>
          <a:p>
            <a:pPr>
              <a:defRPr/>
            </a:pPr>
            <a:fld id="{67D718E4-DA9F-471B-BEEE-A9FC48BDC2CA}" type="slidenum">
              <a:rPr lang="en-US"/>
              <a:pPr>
                <a:defRPr/>
              </a:pPr>
              <a:t>‹#›</a:t>
            </a:fld>
            <a:endParaRPr lang="en-US"/>
          </a:p>
        </p:txBody>
      </p:sp>
    </p:spTree>
    <p:extLst>
      <p:ext uri="{BB962C8B-B14F-4D97-AF65-F5344CB8AC3E}">
        <p14:creationId xmlns:p14="http://schemas.microsoft.com/office/powerpoint/2010/main" val="2427771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12DE249E-762E-4064-B22C-A399E11DCEB1}" type="slidenum">
              <a:rPr lang="en-US" sz="1200">
                <a:solidFill>
                  <a:prstClr val="black"/>
                </a:solidFill>
                <a:latin typeface="Calibri" panose="020F0502020204030204"/>
                <a:ea typeface="+mn-ea"/>
              </a:rPr>
              <a:pPr defTabSz="924641" fontAlgn="auto">
                <a:spcBef>
                  <a:spcPts val="0"/>
                </a:spcBef>
                <a:spcAft>
                  <a:spcPts val="0"/>
                </a:spcAft>
                <a:defRPr/>
              </a:pPr>
              <a:t>1</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69323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10</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08268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11</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34983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12</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57888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13</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35977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14</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89604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15</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48250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16</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80774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17</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367932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18</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969627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19</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71780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833407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20</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630201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21</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097444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22</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70235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23</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83553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24</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135570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25</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415218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26</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730318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27</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603770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28</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889276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29</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89334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3</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99481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30</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470570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31</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178169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thank you again for joining me today</a:t>
            </a:r>
          </a:p>
          <a:p>
            <a:endParaRPr lang="en-US" dirty="0"/>
          </a:p>
          <a:p>
            <a:r>
              <a:rPr lang="en-US" dirty="0"/>
              <a:t>I hope you found the information presented helpful, and that you will be able to apply what you have learned to help our nation’s heroes access the benefits they earned for their service to our country.  </a:t>
            </a:r>
          </a:p>
          <a:p>
            <a:endParaRPr lang="en-US" dirty="0"/>
          </a:p>
          <a:p>
            <a:r>
              <a:rPr lang="en-US" dirty="0"/>
              <a:t>Welcome to the VA</a:t>
            </a:r>
          </a:p>
          <a:p>
            <a:endParaRPr lang="en-US" dirty="0"/>
          </a:p>
        </p:txBody>
      </p:sp>
      <p:sp>
        <p:nvSpPr>
          <p:cNvPr id="4" name="Slide Number Placeholder 3"/>
          <p:cNvSpPr>
            <a:spLocks noGrp="1"/>
          </p:cNvSpPr>
          <p:nvPr>
            <p:ph type="sldNum" sz="quarter" idx="5"/>
          </p:nvPr>
        </p:nvSpPr>
        <p:spPr/>
        <p:txBody>
          <a:bodyPr/>
          <a:lstStyle/>
          <a:p>
            <a:fld id="{E51B54D1-27FA-4C6F-86D5-535F87F7DDF6}" type="slidenum">
              <a:rPr lang="en-US" smtClean="0"/>
              <a:t>32</a:t>
            </a:fld>
            <a:endParaRPr lang="en-US" dirty="0"/>
          </a:p>
        </p:txBody>
      </p:sp>
    </p:spTree>
    <p:extLst>
      <p:ext uri="{BB962C8B-B14F-4D97-AF65-F5344CB8AC3E}">
        <p14:creationId xmlns:p14="http://schemas.microsoft.com/office/powerpoint/2010/main" val="364367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4</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23377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5</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16967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6</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11662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7</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63854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8</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56072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fontAlgn="auto">
              <a:spcBef>
                <a:spcPts val="0"/>
              </a:spcBef>
              <a:spcAft>
                <a:spcPts val="0"/>
              </a:spcAft>
              <a:defRPr/>
            </a:pPr>
            <a:fld id="{E51B54D1-27FA-4C6F-86D5-535F87F7DDF6}" type="slidenum">
              <a:rPr lang="en-US" sz="1200">
                <a:solidFill>
                  <a:prstClr val="black"/>
                </a:solidFill>
                <a:latin typeface="Calibri" panose="020F0502020204030204"/>
                <a:ea typeface="+mn-ea"/>
              </a:rPr>
              <a:pPr defTabSz="924641" fontAlgn="auto">
                <a:spcBef>
                  <a:spcPts val="0"/>
                </a:spcBef>
                <a:spcAft>
                  <a:spcPts val="0"/>
                </a:spcAft>
                <a:defRPr/>
              </a:pPr>
              <a:t>9</a:t>
            </a:fld>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4012870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4179888"/>
            <a:ext cx="5060950" cy="889000"/>
          </a:xfrm>
        </p:spPr>
        <p:txBody>
          <a:bodyPr>
            <a:noAutofit/>
          </a:bodyPr>
          <a:lstStyle>
            <a:lvl1pPr marL="0" indent="0">
              <a:buFontTx/>
              <a:buNone/>
              <a:defRPr sz="2800" b="0" i="0">
                <a:latin typeface="Myriad Bold"/>
                <a:cs typeface="Myriad Bold"/>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dirty="0"/>
              <a:t>Click to edit Master text styles</a:t>
            </a:r>
          </a:p>
        </p:txBody>
      </p:sp>
    </p:spTree>
    <p:extLst>
      <p:ext uri="{BB962C8B-B14F-4D97-AF65-F5344CB8AC3E}">
        <p14:creationId xmlns:p14="http://schemas.microsoft.com/office/powerpoint/2010/main" val="355689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326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62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6308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672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7398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2833" indent="0" algn="ctr">
              <a:buNone/>
              <a:defRPr>
                <a:solidFill>
                  <a:schemeClr val="tx1">
                    <a:tint val="75000"/>
                  </a:schemeClr>
                </a:solidFill>
              </a:defRPr>
            </a:lvl2pPr>
            <a:lvl3pPr marL="665665" indent="0" algn="ctr">
              <a:buNone/>
              <a:defRPr>
                <a:solidFill>
                  <a:schemeClr val="tx1">
                    <a:tint val="75000"/>
                  </a:schemeClr>
                </a:solidFill>
              </a:defRPr>
            </a:lvl3pPr>
            <a:lvl4pPr marL="998498" indent="0" algn="ctr">
              <a:buNone/>
              <a:defRPr>
                <a:solidFill>
                  <a:schemeClr val="tx1">
                    <a:tint val="75000"/>
                  </a:schemeClr>
                </a:solidFill>
              </a:defRPr>
            </a:lvl4pPr>
            <a:lvl5pPr marL="1331330" indent="0" algn="ctr">
              <a:buNone/>
              <a:defRPr>
                <a:solidFill>
                  <a:schemeClr val="tx1">
                    <a:tint val="75000"/>
                  </a:schemeClr>
                </a:solidFill>
              </a:defRPr>
            </a:lvl5pPr>
            <a:lvl6pPr marL="1664162" indent="0" algn="ctr">
              <a:buNone/>
              <a:defRPr>
                <a:solidFill>
                  <a:schemeClr val="tx1">
                    <a:tint val="75000"/>
                  </a:schemeClr>
                </a:solidFill>
              </a:defRPr>
            </a:lvl6pPr>
            <a:lvl7pPr marL="1996995" indent="0" algn="ctr">
              <a:buNone/>
              <a:defRPr>
                <a:solidFill>
                  <a:schemeClr val="tx1">
                    <a:tint val="75000"/>
                  </a:schemeClr>
                </a:solidFill>
              </a:defRPr>
            </a:lvl7pPr>
            <a:lvl8pPr marL="2329827" indent="0" algn="ctr">
              <a:buNone/>
              <a:defRPr>
                <a:solidFill>
                  <a:schemeClr val="tx1">
                    <a:tint val="75000"/>
                  </a:schemeClr>
                </a:solidFill>
              </a:defRPr>
            </a:lvl8pPr>
            <a:lvl9pPr marL="2662660" indent="0" algn="ctr">
              <a:buNone/>
              <a:defRPr>
                <a:solidFill>
                  <a:schemeClr val="tx1">
                    <a:tint val="75000"/>
                  </a:schemeClr>
                </a:solidFill>
              </a:defRPr>
            </a:lvl9pPr>
          </a:lstStyle>
          <a:p>
            <a:r>
              <a:rPr lang="en-US" dirty="0"/>
              <a:t>Click to edit Master subtitle style</a:t>
            </a:r>
          </a:p>
        </p:txBody>
      </p:sp>
      <p:sp>
        <p:nvSpPr>
          <p:cNvPr id="7" name="Slide Number Placeholder 5"/>
          <p:cNvSpPr txBox="1">
            <a:spLocks/>
          </p:cNvSpPr>
          <p:nvPr userDrawn="1"/>
        </p:nvSpPr>
        <p:spPr>
          <a:xfrm>
            <a:off x="6937830" y="6400139"/>
            <a:ext cx="2133600" cy="365125"/>
          </a:xfrm>
          <a:prstGeom prst="rect">
            <a:avLst/>
          </a:prstGeom>
        </p:spPr>
        <p:txBody>
          <a:bodyPr vert="horz" lIns="66563" tIns="33281" rIns="66563" bIns="33281"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874" smtClean="0"/>
              <a:pPr/>
              <a:t>‹#›</a:t>
            </a:fld>
            <a:endParaRPr lang="en-US" sz="874" dirty="0"/>
          </a:p>
        </p:txBody>
      </p:sp>
      <p:sp>
        <p:nvSpPr>
          <p:cNvPr id="6" name="Rectangle 5"/>
          <p:cNvSpPr/>
          <p:nvPr userDrawn="1"/>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solidFill>
                <a:prstClr val="white"/>
              </a:solidFill>
            </a:endParaRPr>
          </a:p>
        </p:txBody>
      </p:sp>
      <p:sp>
        <p:nvSpPr>
          <p:cNvPr id="8" name="Title 11"/>
          <p:cNvSpPr>
            <a:spLocks noGrp="1"/>
          </p:cNvSpPr>
          <p:nvPr>
            <p:ph type="ctrTitle"/>
          </p:nvPr>
        </p:nvSpPr>
        <p:spPr>
          <a:xfrm>
            <a:off x="708660" y="2439036"/>
            <a:ext cx="7772400" cy="1470025"/>
          </a:xfrm>
        </p:spPr>
        <p:txBody>
          <a:bodyPr/>
          <a:lstStyle/>
          <a:p>
            <a:r>
              <a:rPr lang="en-US" dirty="0">
                <a:solidFill>
                  <a:srgbClr val="0083BE"/>
                </a:solidFill>
              </a:rPr>
              <a:t>Title of Presentation</a:t>
            </a:r>
            <a:endParaRPr lang="en-US" dirty="0"/>
          </a:p>
        </p:txBody>
      </p:sp>
      <p:sp>
        <p:nvSpPr>
          <p:cNvPr id="10" name="TextBox 9"/>
          <p:cNvSpPr txBox="1"/>
          <p:nvPr userDrawn="1"/>
        </p:nvSpPr>
        <p:spPr>
          <a:xfrm>
            <a:off x="140044" y="5935845"/>
            <a:ext cx="4431956" cy="316369"/>
          </a:xfrm>
          <a:prstGeom prst="rect">
            <a:avLst/>
          </a:prstGeom>
          <a:noFill/>
        </p:spPr>
        <p:txBody>
          <a:bodyPr wrap="square" rtlCol="0">
            <a:spAutoFit/>
          </a:bodyPr>
          <a:lstStyle/>
          <a:p>
            <a:r>
              <a:rPr lang="en-US" sz="1456" b="1" dirty="0">
                <a:solidFill>
                  <a:schemeClr val="bg1"/>
                </a:solidFill>
                <a:latin typeface="Myriad Pro"/>
              </a:rPr>
              <a:t>Veterans Benefits Administration</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1" y="5418129"/>
            <a:ext cx="4334480" cy="1168474"/>
          </a:xfrm>
          <a:prstGeom prst="rect">
            <a:avLst/>
          </a:prstGeom>
        </p:spPr>
      </p:pic>
    </p:spTree>
    <p:extLst>
      <p:ext uri="{BB962C8B-B14F-4D97-AF65-F5344CB8AC3E}">
        <p14:creationId xmlns:p14="http://schemas.microsoft.com/office/powerpoint/2010/main" val="1411647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p>
        </p:txBody>
      </p:sp>
      <p:sp>
        <p:nvSpPr>
          <p:cNvPr id="2" name="Title 1"/>
          <p:cNvSpPr>
            <a:spLocks noGrp="1"/>
          </p:cNvSpPr>
          <p:nvPr>
            <p:ph type="title"/>
          </p:nvPr>
        </p:nvSpPr>
        <p:spPr>
          <a:xfrm>
            <a:off x="457200" y="4295"/>
            <a:ext cx="8229600" cy="933960"/>
          </a:xfrm>
        </p:spPr>
        <p:txBody>
          <a:bodyPr/>
          <a:lstStyle>
            <a:lvl1pPr>
              <a:defRPr>
                <a:solidFill>
                  <a:schemeClr val="bg1"/>
                </a:solidFill>
                <a:latin typeface="Myriad Pro"/>
              </a:defRPr>
            </a:lvl1pPr>
          </a:lstStyle>
          <a:p>
            <a:r>
              <a:rPr lang="en-US" dirty="0"/>
              <a:t>Click to edit Master title style</a:t>
            </a:r>
          </a:p>
        </p:txBody>
      </p:sp>
      <p:sp>
        <p:nvSpPr>
          <p:cNvPr id="3" name="Content Placeholder 2"/>
          <p:cNvSpPr>
            <a:spLocks noGrp="1"/>
          </p:cNvSpPr>
          <p:nvPr>
            <p:ph idx="1"/>
          </p:nvPr>
        </p:nvSpPr>
        <p:spPr>
          <a:xfrm>
            <a:off x="457200" y="1256308"/>
            <a:ext cx="8229600" cy="4869857"/>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80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p>
        </p:txBody>
      </p:sp>
      <p:sp>
        <p:nvSpPr>
          <p:cNvPr id="2" name="Title 1"/>
          <p:cNvSpPr>
            <a:spLocks noGrp="1"/>
          </p:cNvSpPr>
          <p:nvPr>
            <p:ph type="title"/>
          </p:nvPr>
        </p:nvSpPr>
        <p:spPr>
          <a:xfrm>
            <a:off x="457200" y="2"/>
            <a:ext cx="8229600" cy="93911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0060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456" b="1"/>
            </a:lvl1pPr>
          </a:lstStyle>
          <a:p>
            <a:r>
              <a:rPr lang="en-US" dirty="0"/>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2330"/>
            </a:lvl1pPr>
            <a:lvl2pPr>
              <a:defRPr sz="2039"/>
            </a:lvl2pPr>
            <a:lvl3pPr>
              <a:defRPr sz="1748"/>
            </a:lvl3pPr>
            <a:lvl4pPr>
              <a:defRPr sz="1456"/>
            </a:lvl4pPr>
            <a:lvl5pPr>
              <a:defRPr sz="1456"/>
            </a:lvl5pPr>
            <a:lvl6pPr>
              <a:defRPr sz="1456"/>
            </a:lvl6pPr>
            <a:lvl7pPr>
              <a:defRPr sz="1456"/>
            </a:lvl7pPr>
            <a:lvl8pPr>
              <a:defRPr sz="1456"/>
            </a:lvl8pPr>
            <a:lvl9pPr>
              <a:defRPr sz="14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019"/>
            </a:lvl1pPr>
            <a:lvl2pPr marL="332833" indent="0">
              <a:buNone/>
              <a:defRPr sz="874"/>
            </a:lvl2pPr>
            <a:lvl3pPr marL="665665" indent="0">
              <a:buNone/>
              <a:defRPr sz="728"/>
            </a:lvl3pPr>
            <a:lvl4pPr marL="998498" indent="0">
              <a:buNone/>
              <a:defRPr sz="656"/>
            </a:lvl4pPr>
            <a:lvl5pPr marL="1331330" indent="0">
              <a:buNone/>
              <a:defRPr sz="656"/>
            </a:lvl5pPr>
            <a:lvl6pPr marL="1664162" indent="0">
              <a:buNone/>
              <a:defRPr sz="656"/>
            </a:lvl6pPr>
            <a:lvl7pPr marL="1996995" indent="0">
              <a:buNone/>
              <a:defRPr sz="656"/>
            </a:lvl7pPr>
            <a:lvl8pPr marL="2329827" indent="0">
              <a:buNone/>
              <a:defRPr sz="656"/>
            </a:lvl8pPr>
            <a:lvl9pPr marL="2662660" indent="0">
              <a:buNone/>
              <a:defRPr sz="656"/>
            </a:lvl9pPr>
          </a:lstStyle>
          <a:p>
            <a:pPr lvl="0"/>
            <a:r>
              <a:rPr lang="en-US" dirty="0"/>
              <a:t>Click to edit Master text styles</a:t>
            </a:r>
          </a:p>
        </p:txBody>
      </p:sp>
    </p:spTree>
    <p:extLst>
      <p:ext uri="{BB962C8B-B14F-4D97-AF65-F5344CB8AC3E}">
        <p14:creationId xmlns:p14="http://schemas.microsoft.com/office/powerpoint/2010/main" val="482490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456"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2330"/>
            </a:lvl1pPr>
            <a:lvl2pPr marL="332833" indent="0">
              <a:buNone/>
              <a:defRPr sz="2039"/>
            </a:lvl2pPr>
            <a:lvl3pPr marL="665665" indent="0">
              <a:buNone/>
              <a:defRPr sz="1748"/>
            </a:lvl3pPr>
            <a:lvl4pPr marL="998498"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endParaRPr lang="en-US"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19"/>
            </a:lvl1pPr>
            <a:lvl2pPr marL="332833" indent="0">
              <a:buNone/>
              <a:defRPr sz="874"/>
            </a:lvl2pPr>
            <a:lvl3pPr marL="665665" indent="0">
              <a:buNone/>
              <a:defRPr sz="728"/>
            </a:lvl3pPr>
            <a:lvl4pPr marL="998498" indent="0">
              <a:buNone/>
              <a:defRPr sz="656"/>
            </a:lvl4pPr>
            <a:lvl5pPr marL="1331330" indent="0">
              <a:buNone/>
              <a:defRPr sz="656"/>
            </a:lvl5pPr>
            <a:lvl6pPr marL="1664162" indent="0">
              <a:buNone/>
              <a:defRPr sz="656"/>
            </a:lvl6pPr>
            <a:lvl7pPr marL="1996995" indent="0">
              <a:buNone/>
              <a:defRPr sz="656"/>
            </a:lvl7pPr>
            <a:lvl8pPr marL="2329827" indent="0">
              <a:buNone/>
              <a:defRPr sz="656"/>
            </a:lvl8pPr>
            <a:lvl9pPr marL="2662660" indent="0">
              <a:buNone/>
              <a:defRPr sz="656"/>
            </a:lvl9pPr>
          </a:lstStyle>
          <a:p>
            <a:pPr lvl="0"/>
            <a:r>
              <a:rPr lang="en-US"/>
              <a:t>Click to edit Master text styles</a:t>
            </a:r>
          </a:p>
        </p:txBody>
      </p:sp>
    </p:spTree>
    <p:extLst>
      <p:ext uri="{BB962C8B-B14F-4D97-AF65-F5344CB8AC3E}">
        <p14:creationId xmlns:p14="http://schemas.microsoft.com/office/powerpoint/2010/main" val="2916823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p>
        </p:txBody>
      </p:sp>
      <p:sp>
        <p:nvSpPr>
          <p:cNvPr id="2" name="Title 1"/>
          <p:cNvSpPr>
            <a:spLocks noGrp="1"/>
          </p:cNvSpPr>
          <p:nvPr>
            <p:ph type="title"/>
          </p:nvPr>
        </p:nvSpPr>
        <p:spPr>
          <a:xfrm>
            <a:off x="457200" y="2"/>
            <a:ext cx="8229600" cy="939115"/>
          </a:xfr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280162"/>
            <a:ext cx="8229600" cy="464722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Tree>
    <p:extLst>
      <p:ext uri="{BB962C8B-B14F-4D97-AF65-F5344CB8AC3E}">
        <p14:creationId xmlns:p14="http://schemas.microsoft.com/office/powerpoint/2010/main" val="358511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Tree>
    <p:extLst>
      <p:ext uri="{BB962C8B-B14F-4D97-AF65-F5344CB8AC3E}">
        <p14:creationId xmlns:p14="http://schemas.microsoft.com/office/powerpoint/2010/main" val="400042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scene3d>
              <a:camera prst="orthographicFront"/>
              <a:lightRig rig="threePt" dir="t"/>
            </a:scene3d>
            <a:sp3d/>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792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7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070572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643989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249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950521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97476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2210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0790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44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8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93693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3566528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050383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6406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50066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56993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6331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5254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1342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25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43182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2418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2418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3123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945628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8383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2530357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2362558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798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6542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3077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53177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nip Single Corner Rectangle 8"/>
          <p:cNvSpPr/>
          <p:nvPr userDrawn="1"/>
        </p:nvSpPr>
        <p:spPr>
          <a:xfrm>
            <a:off x="365760" y="1651617"/>
            <a:ext cx="4077148" cy="523258"/>
          </a:xfrm>
          <a:prstGeom prst="snip1Rect">
            <a:avLst>
              <a:gd name="adj" fmla="val 50000"/>
            </a:avLst>
          </a:prstGeom>
          <a:solidFill>
            <a:srgbClr val="008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1635161"/>
            <a:ext cx="4077148" cy="539713"/>
          </a:xfrm>
        </p:spPr>
        <p:txBody>
          <a:bodyPr anchor="ct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87599"/>
            <a:ext cx="3894960" cy="343323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790310" y="2387599"/>
            <a:ext cx="3896490" cy="343323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61242" y="2387599"/>
            <a:ext cx="0" cy="3152589"/>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0" name="Snip Single Corner Rectangle 9"/>
          <p:cNvSpPr/>
          <p:nvPr userDrawn="1"/>
        </p:nvSpPr>
        <p:spPr>
          <a:xfrm>
            <a:off x="4679577" y="1651617"/>
            <a:ext cx="4077148" cy="523258"/>
          </a:xfrm>
          <a:prstGeom prst="snip1Rect">
            <a:avLst>
              <a:gd name="adj" fmla="val 5000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2"/>
          <p:cNvSpPr>
            <a:spLocks noGrp="1"/>
          </p:cNvSpPr>
          <p:nvPr>
            <p:ph type="body" idx="10"/>
          </p:nvPr>
        </p:nvSpPr>
        <p:spPr>
          <a:xfrm>
            <a:off x="4679577" y="1635161"/>
            <a:ext cx="4077148" cy="539713"/>
          </a:xfrm>
        </p:spPr>
        <p:txBody>
          <a:bodyPr anchor="ct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4667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0729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50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5689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406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030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31267"/>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8533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198005"/>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590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6.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5.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5.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8" name="Picture 4" descr="Department of Veterans Affairs, Veterans Health Administration, Office of Health Information"/>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911225" y="4953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5"/>
          <p:cNvSpPr txBox="1">
            <a:spLocks noChangeArrowheads="1"/>
          </p:cNvSpPr>
          <p:nvPr userDrawn="1"/>
        </p:nvSpPr>
        <p:spPr bwMode="auto">
          <a:xfrm>
            <a:off x="501295" y="6415391"/>
            <a:ext cx="406400" cy="29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04960E91-02C1-4E0E-A704-73F40A326E32}" type="slidenum">
              <a:rPr lang="en-US" sz="900" b="1" smtClean="0">
                <a:solidFill>
                  <a:srgbClr val="FFFFFF"/>
                </a:solidFill>
              </a:rPr>
              <a:pPr algn="r" eaLnBrk="1" hangingPunct="1">
                <a:defRPr/>
              </a:pPr>
              <a:t>‹#›</a:t>
            </a:fld>
            <a:endParaRPr lang="en-US" sz="900" b="1" dirty="0">
              <a:solidFill>
                <a:srgbClr val="FFFFFF"/>
              </a:solidFill>
            </a:endParaRPr>
          </a:p>
        </p:txBody>
      </p:sp>
      <p:cxnSp>
        <p:nvCxnSpPr>
          <p:cNvPr id="4" name="Straight Connector 3"/>
          <p:cNvCxnSpPr/>
          <p:nvPr userDrawn="1"/>
        </p:nvCxnSpPr>
        <p:spPr>
          <a:xfrm>
            <a:off x="951975" y="6463055"/>
            <a:ext cx="0" cy="193560"/>
          </a:xfrm>
          <a:prstGeom prst="line">
            <a:avLst/>
          </a:prstGeom>
          <a:ln w="16510">
            <a:solidFill>
              <a:schemeClr val="bg1"/>
            </a:solidFill>
          </a:ln>
        </p:spPr>
        <p:style>
          <a:lnRef idx="1">
            <a:schemeClr val="dk1"/>
          </a:lnRef>
          <a:fillRef idx="0">
            <a:schemeClr val="dk1"/>
          </a:fillRef>
          <a:effectRef idx="0">
            <a:schemeClr val="dk1"/>
          </a:effectRef>
          <a:fontRef idx="minor">
            <a:schemeClr val="tx1"/>
          </a:fontRef>
        </p:style>
      </p:cxnSp>
      <p:sp>
        <p:nvSpPr>
          <p:cNvPr id="11" name="TextBox 10"/>
          <p:cNvSpPr txBox="1"/>
          <p:nvPr userDrawn="1"/>
        </p:nvSpPr>
        <p:spPr>
          <a:xfrm>
            <a:off x="995558" y="6465021"/>
            <a:ext cx="2628367" cy="193560"/>
          </a:xfrm>
          <a:prstGeom prst="rect">
            <a:avLst/>
          </a:prstGeom>
          <a:noFill/>
        </p:spPr>
        <p:txBody>
          <a:bodyPr wrap="square" rtlCol="0" anchor="ctr" anchorCtr="0">
            <a:noAutofit/>
          </a:bodyPr>
          <a:lstStyle/>
          <a:p>
            <a:r>
              <a:rPr lang="en-US" sz="1000" dirty="0">
                <a:solidFill>
                  <a:srgbClr val="FFFFFF"/>
                </a:solidFill>
              </a:rPr>
              <a:t>S.A.V.E.</a:t>
            </a:r>
          </a:p>
        </p:txBody>
      </p:sp>
    </p:spTree>
    <p:extLst>
      <p:ext uri="{BB962C8B-B14F-4D97-AF65-F5344CB8AC3E}">
        <p14:creationId xmlns:p14="http://schemas.microsoft.com/office/powerpoint/2010/main" val="712742977"/>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Lst>
  <p:hf sldNum="0" hdr="0" ftr="0" dt="0"/>
  <p:txStyles>
    <p:titleStyle>
      <a:lvl1pPr algn="l" defTabSz="457200" rtl="0" eaLnBrk="0" fontAlgn="base" hangingPunct="0">
        <a:spcBef>
          <a:spcPct val="0"/>
        </a:spcBef>
        <a:spcAft>
          <a:spcPct val="0"/>
        </a:spcAft>
        <a:defRPr sz="2800" b="1" i="0" kern="1200" spc="0">
          <a:solidFill>
            <a:srgbClr val="003F72"/>
          </a:solidFill>
          <a:effectLst/>
          <a:latin typeface="Arial" charset="0"/>
          <a:ea typeface="Arial" charset="0"/>
          <a:cs typeface="Arial" charset="0"/>
        </a:defRPr>
      </a:lvl1pPr>
      <a:lvl2pPr algn="l" defTabSz="457200" rtl="0" eaLnBrk="0" fontAlgn="base" hangingPunct="0">
        <a:spcBef>
          <a:spcPct val="0"/>
        </a:spcBef>
        <a:spcAft>
          <a:spcPct val="0"/>
        </a:spcAft>
        <a:defRPr sz="3200" b="1">
          <a:solidFill>
            <a:srgbClr val="003F72"/>
          </a:solidFill>
          <a:latin typeface="Myriad Headline" charset="0"/>
          <a:ea typeface="ＭＳ Ｐゴシック" pitchFamily="34" charset="-128"/>
          <a:cs typeface="Myriad Headline" charset="0"/>
        </a:defRPr>
      </a:lvl2pPr>
      <a:lvl3pPr algn="l" defTabSz="457200" rtl="0" eaLnBrk="0" fontAlgn="base" hangingPunct="0">
        <a:spcBef>
          <a:spcPct val="0"/>
        </a:spcBef>
        <a:spcAft>
          <a:spcPct val="0"/>
        </a:spcAft>
        <a:defRPr sz="3200" b="1">
          <a:solidFill>
            <a:srgbClr val="003F72"/>
          </a:solidFill>
          <a:latin typeface="Myriad Headline" charset="0"/>
          <a:ea typeface="ＭＳ Ｐゴシック" pitchFamily="34" charset="-128"/>
          <a:cs typeface="Myriad Headline" charset="0"/>
        </a:defRPr>
      </a:lvl3pPr>
      <a:lvl4pPr algn="l" defTabSz="457200" rtl="0" eaLnBrk="0" fontAlgn="base" hangingPunct="0">
        <a:spcBef>
          <a:spcPct val="0"/>
        </a:spcBef>
        <a:spcAft>
          <a:spcPct val="0"/>
        </a:spcAft>
        <a:defRPr sz="3200" b="1">
          <a:solidFill>
            <a:srgbClr val="003F72"/>
          </a:solidFill>
          <a:latin typeface="Myriad Headline" charset="0"/>
          <a:ea typeface="ＭＳ Ｐゴシック" pitchFamily="34" charset="-128"/>
          <a:cs typeface="Myriad Headline" charset="0"/>
        </a:defRPr>
      </a:lvl4pPr>
      <a:lvl5pPr algn="l" defTabSz="457200" rtl="0" eaLnBrk="0" fontAlgn="base" hangingPunct="0">
        <a:spcBef>
          <a:spcPct val="0"/>
        </a:spcBef>
        <a:spcAft>
          <a:spcPct val="0"/>
        </a:spcAft>
        <a:defRPr sz="3200" b="1">
          <a:solidFill>
            <a:srgbClr val="003F72"/>
          </a:solidFill>
          <a:latin typeface="Myriad Headline" charset="0"/>
          <a:ea typeface="ＭＳ Ｐゴシック" pitchFamily="34" charset="-128"/>
          <a:cs typeface="Myriad Headline" charset="0"/>
        </a:defRPr>
      </a:lvl5pPr>
      <a:lvl6pPr marL="457200" algn="l" defTabSz="457200" rtl="0" fontAlgn="base">
        <a:spcBef>
          <a:spcPct val="0"/>
        </a:spcBef>
        <a:spcAft>
          <a:spcPct val="0"/>
        </a:spcAft>
        <a:defRPr sz="3200" b="1">
          <a:solidFill>
            <a:srgbClr val="003F72"/>
          </a:solidFill>
          <a:latin typeface="Myriad Headline" charset="0"/>
          <a:ea typeface="ＭＳ Ｐゴシック" pitchFamily="34" charset="-128"/>
        </a:defRPr>
      </a:lvl6pPr>
      <a:lvl7pPr marL="914400" algn="l" defTabSz="457200" rtl="0" fontAlgn="base">
        <a:spcBef>
          <a:spcPct val="0"/>
        </a:spcBef>
        <a:spcAft>
          <a:spcPct val="0"/>
        </a:spcAft>
        <a:defRPr sz="3200" b="1">
          <a:solidFill>
            <a:srgbClr val="003F72"/>
          </a:solidFill>
          <a:latin typeface="Myriad Headline" charset="0"/>
          <a:ea typeface="ＭＳ Ｐゴシック" pitchFamily="34" charset="-128"/>
        </a:defRPr>
      </a:lvl7pPr>
      <a:lvl8pPr marL="1371600" algn="l" defTabSz="457200" rtl="0" fontAlgn="base">
        <a:spcBef>
          <a:spcPct val="0"/>
        </a:spcBef>
        <a:spcAft>
          <a:spcPct val="0"/>
        </a:spcAft>
        <a:defRPr sz="3200" b="1">
          <a:solidFill>
            <a:srgbClr val="003F72"/>
          </a:solidFill>
          <a:latin typeface="Myriad Headline" charset="0"/>
          <a:ea typeface="ＭＳ Ｐゴシック" pitchFamily="34" charset="-128"/>
        </a:defRPr>
      </a:lvl8pPr>
      <a:lvl9pPr marL="1828800" algn="l" defTabSz="457200" rtl="0" fontAlgn="base">
        <a:spcBef>
          <a:spcPct val="0"/>
        </a:spcBef>
        <a:spcAft>
          <a:spcPct val="0"/>
        </a:spcAft>
        <a:defRPr sz="3200" b="1">
          <a:solidFill>
            <a:srgbClr val="003F72"/>
          </a:solidFill>
          <a:latin typeface="Myriad Headline" charset="0"/>
          <a:ea typeface="ＭＳ Ｐゴシック" pitchFamily="34" charset="-128"/>
        </a:defRPr>
      </a:lvl9pPr>
    </p:titleStyle>
    <p:bodyStyle>
      <a:lvl1pPr marL="342900" indent="-342900" algn="l" defTabSz="457200" rtl="0" eaLnBrk="0" fontAlgn="base" hangingPunct="0">
        <a:lnSpc>
          <a:spcPct val="100000"/>
        </a:lnSpc>
        <a:spcBef>
          <a:spcPts val="2400"/>
        </a:spcBef>
        <a:spcAft>
          <a:spcPts val="0"/>
        </a:spcAft>
        <a:buClr>
          <a:srgbClr val="07377F"/>
        </a:buClr>
        <a:buFont typeface="Wingdings" charset="2"/>
        <a:buChar char="§"/>
        <a:defRPr sz="1800" kern="1200">
          <a:solidFill>
            <a:schemeClr val="tx1"/>
          </a:solidFill>
          <a:latin typeface="Arial" charset="0"/>
          <a:ea typeface="Arial" charset="0"/>
          <a:cs typeface="Arial" charset="0"/>
        </a:defRPr>
      </a:lvl1pPr>
      <a:lvl2pPr marL="742950" indent="-285750" algn="l" defTabSz="457200" rtl="0" eaLnBrk="0" fontAlgn="base" hangingPunct="0">
        <a:lnSpc>
          <a:spcPct val="100000"/>
        </a:lnSpc>
        <a:spcBef>
          <a:spcPts val="1000"/>
        </a:spcBef>
        <a:spcAft>
          <a:spcPts val="0"/>
        </a:spcAft>
        <a:buClr>
          <a:srgbClr val="07377F"/>
        </a:buClr>
        <a:buFont typeface=".HelveticaNeueDeskInterface-Regular" charset="-120"/>
        <a:buChar char="–"/>
        <a:defRPr sz="1600" kern="1200">
          <a:solidFill>
            <a:schemeClr val="tx1"/>
          </a:solidFill>
          <a:latin typeface="Arial" charset="0"/>
          <a:ea typeface="Arial" charset="0"/>
          <a:cs typeface="Arial" charset="0"/>
        </a:defRPr>
      </a:lvl2pPr>
      <a:lvl3pPr marL="1143000" indent="-228600" algn="l" defTabSz="457200" rtl="0" eaLnBrk="0" fontAlgn="base" hangingPunct="0">
        <a:lnSpc>
          <a:spcPct val="100000"/>
        </a:lnSpc>
        <a:spcBef>
          <a:spcPts val="1000"/>
        </a:spcBef>
        <a:spcAft>
          <a:spcPts val="0"/>
        </a:spcAft>
        <a:buClr>
          <a:srgbClr val="07377F"/>
        </a:buClr>
        <a:buFont typeface="Wingdings" charset="2"/>
        <a:buChar char="§"/>
        <a:defRPr sz="1400" kern="1200">
          <a:solidFill>
            <a:schemeClr val="tx1"/>
          </a:solidFill>
          <a:latin typeface="Arial" charset="0"/>
          <a:ea typeface="Arial" charset="0"/>
          <a:cs typeface="Arial" charset="0"/>
        </a:defRPr>
      </a:lvl3pPr>
      <a:lvl4pPr marL="1600200" indent="-228600" algn="l" defTabSz="457200" rtl="0" eaLnBrk="0" fontAlgn="base" hangingPunct="0">
        <a:lnSpc>
          <a:spcPct val="100000"/>
        </a:lnSpc>
        <a:spcBef>
          <a:spcPts val="1000"/>
        </a:spcBef>
        <a:spcAft>
          <a:spcPts val="0"/>
        </a:spcAft>
        <a:buClr>
          <a:srgbClr val="07377F"/>
        </a:buClr>
        <a:buFont typeface=".HelveticaNeueDeskInterface-Regular" charset="-120"/>
        <a:buChar char="–"/>
        <a:defRPr sz="1200" kern="1200">
          <a:solidFill>
            <a:schemeClr val="tx1"/>
          </a:solidFill>
          <a:latin typeface="Arial" charset="0"/>
          <a:ea typeface="Arial" charset="0"/>
          <a:cs typeface="Arial" charset="0"/>
        </a:defRPr>
      </a:lvl4pPr>
      <a:lvl5pPr marL="2057400" indent="-228600" algn="l" defTabSz="457200" rtl="0" eaLnBrk="0" fontAlgn="base" hangingPunct="0">
        <a:lnSpc>
          <a:spcPct val="100000"/>
        </a:lnSpc>
        <a:spcBef>
          <a:spcPts val="1000"/>
        </a:spcBef>
        <a:spcAft>
          <a:spcPts val="0"/>
        </a:spcAft>
        <a:buClr>
          <a:srgbClr val="07377F"/>
        </a:buClr>
        <a:buFont typeface=".HelveticaNeueDeskInterface-Regular" charset="-120"/>
        <a:buChar char="–"/>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78945"/>
            <a:ext cx="8229600" cy="4647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p>
        </p:txBody>
      </p:sp>
      <p:pic>
        <p:nvPicPr>
          <p:cNvPr id="11" name="Picture 10"/>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092042" y="6126164"/>
            <a:ext cx="2743200" cy="739502"/>
          </a:xfrm>
          <a:prstGeom prst="rect">
            <a:avLst/>
          </a:prstGeom>
        </p:spPr>
      </p:pic>
    </p:spTree>
    <p:extLst>
      <p:ext uri="{BB962C8B-B14F-4D97-AF65-F5344CB8AC3E}">
        <p14:creationId xmlns:p14="http://schemas.microsoft.com/office/powerpoint/2010/main" val="2929683697"/>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Lst>
  <p:hf hdr="0" ftr="0" dt="0"/>
  <p:txStyles>
    <p:titleStyle>
      <a:lvl1pPr algn="ctr" defTabSz="332833" rtl="0" eaLnBrk="1" latinLnBrk="0" hangingPunct="1">
        <a:spcBef>
          <a:spcPct val="0"/>
        </a:spcBef>
        <a:buNone/>
        <a:defRPr sz="3203" kern="1200">
          <a:solidFill>
            <a:schemeClr val="tx1"/>
          </a:solidFill>
          <a:latin typeface="Myriad Pro"/>
          <a:ea typeface="+mj-ea"/>
          <a:cs typeface="+mj-cs"/>
        </a:defRPr>
      </a:lvl1pPr>
    </p:titleStyle>
    <p:bodyStyle>
      <a:lvl1pPr marL="249624" indent="-249624" algn="l" defTabSz="332833" rtl="0" eaLnBrk="1" latinLnBrk="0" hangingPunct="1">
        <a:spcBef>
          <a:spcPct val="20000"/>
        </a:spcBef>
        <a:buFont typeface="Arial"/>
        <a:buChar char="•"/>
        <a:defRPr sz="2330" kern="1200">
          <a:solidFill>
            <a:schemeClr val="tx1"/>
          </a:solidFill>
          <a:latin typeface="Myriad Pro"/>
          <a:ea typeface="+mn-ea"/>
          <a:cs typeface="+mn-cs"/>
        </a:defRPr>
      </a:lvl1pPr>
      <a:lvl2pPr marL="540853" indent="-208020" algn="l" defTabSz="332833" rtl="0" eaLnBrk="1" latinLnBrk="0" hangingPunct="1">
        <a:spcBef>
          <a:spcPct val="20000"/>
        </a:spcBef>
        <a:buFont typeface="Arial"/>
        <a:buChar char="–"/>
        <a:defRPr sz="2039" kern="1200">
          <a:solidFill>
            <a:schemeClr val="tx1"/>
          </a:solidFill>
          <a:latin typeface="Myriad Pro"/>
          <a:ea typeface="+mn-ea"/>
          <a:cs typeface="+mn-cs"/>
        </a:defRPr>
      </a:lvl2pPr>
      <a:lvl3pPr marL="832082" indent="-166416" algn="l" defTabSz="332833" rtl="0" eaLnBrk="1" latinLnBrk="0" hangingPunct="1">
        <a:spcBef>
          <a:spcPct val="20000"/>
        </a:spcBef>
        <a:buFont typeface="Arial"/>
        <a:buChar char="•"/>
        <a:defRPr sz="1748" kern="1200">
          <a:solidFill>
            <a:schemeClr val="tx1"/>
          </a:solidFill>
          <a:latin typeface="Myriad Pro"/>
          <a:ea typeface="+mn-ea"/>
          <a:cs typeface="+mn-cs"/>
        </a:defRPr>
      </a:lvl3pPr>
      <a:lvl4pPr marL="1164914" indent="-166416" algn="l" defTabSz="332833" rtl="0" eaLnBrk="1" latinLnBrk="0" hangingPunct="1">
        <a:spcBef>
          <a:spcPct val="20000"/>
        </a:spcBef>
        <a:buFont typeface="Arial"/>
        <a:buChar char="–"/>
        <a:defRPr sz="1456" kern="1200">
          <a:solidFill>
            <a:schemeClr val="tx1"/>
          </a:solidFill>
          <a:latin typeface="Myriad Pro"/>
          <a:ea typeface="+mn-ea"/>
          <a:cs typeface="+mn-cs"/>
        </a:defRPr>
      </a:lvl4pPr>
      <a:lvl5pPr marL="1497746" indent="-166416" algn="l" defTabSz="332833" rtl="0" eaLnBrk="1" latinLnBrk="0" hangingPunct="1">
        <a:spcBef>
          <a:spcPct val="20000"/>
        </a:spcBef>
        <a:buFont typeface="Arial"/>
        <a:buChar char="»"/>
        <a:defRPr sz="1456" kern="1200">
          <a:solidFill>
            <a:schemeClr val="tx1"/>
          </a:solidFill>
          <a:latin typeface="Myriad Pro"/>
          <a:ea typeface="+mn-ea"/>
          <a:cs typeface="+mn-cs"/>
        </a:defRPr>
      </a:lvl5pPr>
      <a:lvl6pPr marL="1830578" indent="-166416" algn="l" defTabSz="332833" rtl="0" eaLnBrk="1" latinLnBrk="0" hangingPunct="1">
        <a:spcBef>
          <a:spcPct val="20000"/>
        </a:spcBef>
        <a:buFont typeface="Arial"/>
        <a:buChar char="•"/>
        <a:defRPr sz="1456" kern="1200">
          <a:solidFill>
            <a:schemeClr val="tx1"/>
          </a:solidFill>
          <a:latin typeface="+mn-lt"/>
          <a:ea typeface="+mn-ea"/>
          <a:cs typeface="+mn-cs"/>
        </a:defRPr>
      </a:lvl6pPr>
      <a:lvl7pPr marL="2163411" indent="-166416" algn="l" defTabSz="332833" rtl="0" eaLnBrk="1" latinLnBrk="0" hangingPunct="1">
        <a:spcBef>
          <a:spcPct val="20000"/>
        </a:spcBef>
        <a:buFont typeface="Arial"/>
        <a:buChar char="•"/>
        <a:defRPr sz="1456" kern="1200">
          <a:solidFill>
            <a:schemeClr val="tx1"/>
          </a:solidFill>
          <a:latin typeface="+mn-lt"/>
          <a:ea typeface="+mn-ea"/>
          <a:cs typeface="+mn-cs"/>
        </a:defRPr>
      </a:lvl7pPr>
      <a:lvl8pPr marL="2496244" indent="-166416" algn="l" defTabSz="332833" rtl="0" eaLnBrk="1" latinLnBrk="0" hangingPunct="1">
        <a:spcBef>
          <a:spcPct val="20000"/>
        </a:spcBef>
        <a:buFont typeface="Arial"/>
        <a:buChar char="•"/>
        <a:defRPr sz="1456" kern="1200">
          <a:solidFill>
            <a:schemeClr val="tx1"/>
          </a:solidFill>
          <a:latin typeface="+mn-lt"/>
          <a:ea typeface="+mn-ea"/>
          <a:cs typeface="+mn-cs"/>
        </a:defRPr>
      </a:lvl8pPr>
      <a:lvl9pPr marL="2829076" indent="-166416" algn="l" defTabSz="332833" rtl="0" eaLnBrk="1" latinLnBrk="0" hangingPunct="1">
        <a:spcBef>
          <a:spcPct val="20000"/>
        </a:spcBef>
        <a:buFont typeface="Arial"/>
        <a:buChar char="•"/>
        <a:defRPr sz="1456" kern="1200">
          <a:solidFill>
            <a:schemeClr val="tx1"/>
          </a:solidFill>
          <a:latin typeface="+mn-lt"/>
          <a:ea typeface="+mn-ea"/>
          <a:cs typeface="+mn-cs"/>
        </a:defRPr>
      </a:lvl9pPr>
    </p:bodyStyle>
    <p:otherStyle>
      <a:defPPr>
        <a:defRPr lang="en-US"/>
      </a:defPPr>
      <a:lvl1pPr marL="0" algn="l" defTabSz="332833" rtl="0" eaLnBrk="1" latinLnBrk="0" hangingPunct="1">
        <a:defRPr sz="1310" kern="1200">
          <a:solidFill>
            <a:schemeClr val="tx1"/>
          </a:solidFill>
          <a:latin typeface="+mn-lt"/>
          <a:ea typeface="+mn-ea"/>
          <a:cs typeface="+mn-cs"/>
        </a:defRPr>
      </a:lvl1pPr>
      <a:lvl2pPr marL="332833" algn="l" defTabSz="332833" rtl="0" eaLnBrk="1" latinLnBrk="0" hangingPunct="1">
        <a:defRPr sz="1310" kern="1200">
          <a:solidFill>
            <a:schemeClr val="tx1"/>
          </a:solidFill>
          <a:latin typeface="+mn-lt"/>
          <a:ea typeface="+mn-ea"/>
          <a:cs typeface="+mn-cs"/>
        </a:defRPr>
      </a:lvl2pPr>
      <a:lvl3pPr marL="665665" algn="l" defTabSz="332833" rtl="0" eaLnBrk="1" latinLnBrk="0" hangingPunct="1">
        <a:defRPr sz="1310" kern="1200">
          <a:solidFill>
            <a:schemeClr val="tx1"/>
          </a:solidFill>
          <a:latin typeface="+mn-lt"/>
          <a:ea typeface="+mn-ea"/>
          <a:cs typeface="+mn-cs"/>
        </a:defRPr>
      </a:lvl3pPr>
      <a:lvl4pPr marL="998498" algn="l" defTabSz="332833" rtl="0" eaLnBrk="1" latinLnBrk="0" hangingPunct="1">
        <a:defRPr sz="1310" kern="1200">
          <a:solidFill>
            <a:schemeClr val="tx1"/>
          </a:solidFill>
          <a:latin typeface="+mn-lt"/>
          <a:ea typeface="+mn-ea"/>
          <a:cs typeface="+mn-cs"/>
        </a:defRPr>
      </a:lvl4pPr>
      <a:lvl5pPr marL="1331330" algn="l" defTabSz="332833" rtl="0" eaLnBrk="1" latinLnBrk="0" hangingPunct="1">
        <a:defRPr sz="1310" kern="1200">
          <a:solidFill>
            <a:schemeClr val="tx1"/>
          </a:solidFill>
          <a:latin typeface="+mn-lt"/>
          <a:ea typeface="+mn-ea"/>
          <a:cs typeface="+mn-cs"/>
        </a:defRPr>
      </a:lvl5pPr>
      <a:lvl6pPr marL="1664162" algn="l" defTabSz="332833" rtl="0" eaLnBrk="1" latinLnBrk="0" hangingPunct="1">
        <a:defRPr sz="1310" kern="1200">
          <a:solidFill>
            <a:schemeClr val="tx1"/>
          </a:solidFill>
          <a:latin typeface="+mn-lt"/>
          <a:ea typeface="+mn-ea"/>
          <a:cs typeface="+mn-cs"/>
        </a:defRPr>
      </a:lvl6pPr>
      <a:lvl7pPr marL="1996995" algn="l" defTabSz="332833" rtl="0" eaLnBrk="1" latinLnBrk="0" hangingPunct="1">
        <a:defRPr sz="1310" kern="1200">
          <a:solidFill>
            <a:schemeClr val="tx1"/>
          </a:solidFill>
          <a:latin typeface="+mn-lt"/>
          <a:ea typeface="+mn-ea"/>
          <a:cs typeface="+mn-cs"/>
        </a:defRPr>
      </a:lvl7pPr>
      <a:lvl8pPr marL="2329827" algn="l" defTabSz="332833" rtl="0" eaLnBrk="1" latinLnBrk="0" hangingPunct="1">
        <a:defRPr sz="1310" kern="1200">
          <a:solidFill>
            <a:schemeClr val="tx1"/>
          </a:solidFill>
          <a:latin typeface="+mn-lt"/>
          <a:ea typeface="+mn-ea"/>
          <a:cs typeface="+mn-cs"/>
        </a:defRPr>
      </a:lvl8pPr>
      <a:lvl9pPr marL="2662660" algn="l" defTabSz="332833" rtl="0" eaLnBrk="1" latinLnBrk="0" hangingPunct="1">
        <a:defRPr sz="131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2504439406"/>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1414701187"/>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grpSp>
    </p:spTree>
    <p:extLst>
      <p:ext uri="{BB962C8B-B14F-4D97-AF65-F5344CB8AC3E}">
        <p14:creationId xmlns:p14="http://schemas.microsoft.com/office/powerpoint/2010/main" val="465681984"/>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www.va.gov/disability/how-to-file-claim/when-to-file/" TargetMode="External"/><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a.gov/disability/eligibility/special-claims/unemployability/"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hyperlink" Target="https://www.va.gov/disability/eligibility/special-claims/clothing-allowan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va.gov/disability/eligibility/special-claims/automobile-allowance-adaptive-equipment/"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openxmlformats.org/officeDocument/2006/relationships/hyperlink" Target="https://www.va.gov/disability/eligibility/special-claims/" TargetMode="External"/><Relationship Id="rId4" Type="http://schemas.openxmlformats.org/officeDocument/2006/relationships/hyperlink" Target="https://www.va.gov/housing-assistance/disability-housing-grants/how-to-apply/"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va.gov/disability/how-to-file-claim/evidence-needed/" TargetMode="External"/><Relationship Id="rId3" Type="http://schemas.openxmlformats.org/officeDocument/2006/relationships/hyperlink" Target="https://www.va.gov/disability/get-help-filing-claim/" TargetMode="External"/><Relationship Id="rId7" Type="http://schemas.openxmlformats.org/officeDocument/2006/relationships/hyperlink" Target="https://www.va.gov/find-locations/?facilityType=benefits" TargetMode="External"/><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hyperlink" Target="https://www.vba.va.gov/pubs/forms/VBA-21-526EZ-ARE.pdf" TargetMode="External"/><Relationship Id="rId5" Type="http://schemas.openxmlformats.org/officeDocument/2006/relationships/hyperlink" Target="https://www.va.gov/disability/how-to-file-claim/evidence-needed/fully-developed-claims/" TargetMode="External"/><Relationship Id="rId10" Type="http://schemas.openxmlformats.org/officeDocument/2006/relationships/hyperlink" Target="https://www.vba.va.gov/pubs/forms/VBA-21-4142a-ARE.pdf" TargetMode="External"/><Relationship Id="rId4" Type="http://schemas.openxmlformats.org/officeDocument/2006/relationships/hyperlink" Target="https://www.va.gov/disability/how-to-file-claim/" TargetMode="External"/><Relationship Id="rId9" Type="http://schemas.openxmlformats.org/officeDocument/2006/relationships/hyperlink" Target="https://www.vba.va.gov/pubs/forms/VBA-21-4142-AR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va.gov/disability/how-to-file-claim/" TargetMode="External"/><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gov/pension/" TargetMode="Externa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gov/pension/aid-attendance-housebound/" TargetMode="External"/><Relationship Id="rId2" Type="http://schemas.openxmlformats.org/officeDocument/2006/relationships/notesSlide" Target="../notesSlides/notesSlide16.xml"/><Relationship Id="rId1" Type="http://schemas.openxmlformats.org/officeDocument/2006/relationships/slideLayout" Target="../slideLayouts/slideLayout42.xml"/><Relationship Id="rId4" Type="http://schemas.openxmlformats.org/officeDocument/2006/relationships/hyperlink" Target="https://www.va.gov/pens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enefits.va.gov/fiduciary/index.asp" TargetMode="External"/><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a.gov/education/" TargetMode="External"/><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hyperlink" Target="https://www.va.gov/education/about-gi-bill-benefits/montgomery-selected-reserve/" TargetMode="External"/><Relationship Id="rId5" Type="http://schemas.openxmlformats.org/officeDocument/2006/relationships/hyperlink" Target="https://www.va.gov/education/about-gi-bill-benefits/montgomery-active-duty/" TargetMode="External"/><Relationship Id="rId4" Type="http://schemas.openxmlformats.org/officeDocument/2006/relationships/hyperlink" Target="https://www.va.gov/education/about-gi-bill-benefits/post-9-1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enefits.va.gov/gibill/forevergibill.asp" TargetMode="External"/><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hyperlink" Target="https://www.va.gov/educ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gov/careers-employment/vocational-rehabilitation/" TargetMode="External"/><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a.gov/housing-assistance/" TargetMode="External"/><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hyperlink" Target="https://www.va.gov/life-insurance/options-eligibility/sgli/" TargetMode="External"/><Relationship Id="rId2" Type="http://schemas.openxmlformats.org/officeDocument/2006/relationships/notesSlide" Target="../notesSlides/notesSlide22.xml"/><Relationship Id="rId1" Type="http://schemas.openxmlformats.org/officeDocument/2006/relationships/slideLayout" Target="../slideLayouts/slideLayout42.xml"/><Relationship Id="rId4" Type="http://schemas.openxmlformats.org/officeDocument/2006/relationships/hyperlink" Target="https://www.va.gov/life-insurance/options-eligibility/fsgli/"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va.gov/life-insurance/options-eligibility/tsgli/" TargetMode="External"/><Relationship Id="rId7" Type="http://schemas.openxmlformats.org/officeDocument/2006/relationships/hyperlink" Target="https://www.va.gov/life-insurance/" TargetMode="External"/><Relationship Id="rId2" Type="http://schemas.openxmlformats.org/officeDocument/2006/relationships/notesSlide" Target="../notesSlides/notesSlide23.xml"/><Relationship Id="rId1" Type="http://schemas.openxmlformats.org/officeDocument/2006/relationships/slideLayout" Target="../slideLayouts/slideLayout42.xml"/><Relationship Id="rId6" Type="http://schemas.openxmlformats.org/officeDocument/2006/relationships/hyperlink" Target="https://www.va.gov/life-insurance/options-eligibility/vmli/" TargetMode="External"/><Relationship Id="rId5" Type="http://schemas.openxmlformats.org/officeDocument/2006/relationships/hyperlink" Target="https://www.va.gov/life-insurance/options-eligibility/s-dvi/" TargetMode="External"/><Relationship Id="rId4" Type="http://schemas.openxmlformats.org/officeDocument/2006/relationships/hyperlink" Target="https://www.va.gov/life-insurance/options-eligibility/vgl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va.gov/disability/dependency-indemnity-compensation/" TargetMode="External"/><Relationship Id="rId2" Type="http://schemas.openxmlformats.org/officeDocument/2006/relationships/notesSlide" Target="../notesSlides/notesSlide24.xml"/><Relationship Id="rId1" Type="http://schemas.openxmlformats.org/officeDocument/2006/relationships/slideLayout" Target="../slideLayouts/slideLayout42.xml"/><Relationship Id="rId4" Type="http://schemas.openxmlformats.org/officeDocument/2006/relationships/hyperlink" Target="https://www.va.gov/pension/survivors-pensio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va.gov/burials-memorials/memorial-items/presidential-memorial-certificates/" TargetMode="External"/><Relationship Id="rId3" Type="http://schemas.openxmlformats.org/officeDocument/2006/relationships/hyperlink" Target="https://www.va.gov/education/survivor-dependent-benefits/" TargetMode="External"/><Relationship Id="rId7" Type="http://schemas.openxmlformats.org/officeDocument/2006/relationships/hyperlink" Target="https://www.va.gov/burials-memorials/veterans-burial-allowance/" TargetMode="External"/><Relationship Id="rId2" Type="http://schemas.openxmlformats.org/officeDocument/2006/relationships/notesSlide" Target="../notesSlides/notesSlide25.xml"/><Relationship Id="rId1" Type="http://schemas.openxmlformats.org/officeDocument/2006/relationships/slideLayout" Target="../slideLayouts/slideLayout42.xml"/><Relationship Id="rId6" Type="http://schemas.openxmlformats.org/officeDocument/2006/relationships/hyperlink" Target="https://www.va.gov/burials-memorials/memorial-items/headstones-markers-medallions/" TargetMode="External"/><Relationship Id="rId5" Type="http://schemas.openxmlformats.org/officeDocument/2006/relationships/hyperlink" Target="https://www.va.gov/burials-memorials/" TargetMode="External"/><Relationship Id="rId10" Type="http://schemas.openxmlformats.org/officeDocument/2006/relationships/hyperlink" Target="https://www.va.gov/burials-memorials/pre-need-eligibility/" TargetMode="External"/><Relationship Id="rId4" Type="http://schemas.openxmlformats.org/officeDocument/2006/relationships/hyperlink" Target="https://www.va.gov/housing-assistance/home-loans/surviving-spouse/" TargetMode="External"/><Relationship Id="rId9" Type="http://schemas.openxmlformats.org/officeDocument/2006/relationships/hyperlink" Target="https://www.va.gov/burials-memorials/memorial-items/burial-flag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va.gov/decision-reviews/" TargetMode="External"/><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hyperlink" Target="https://www.va.gov/careers-employment/education-and-career-counseling/" TargetMode="External"/><Relationship Id="rId2" Type="http://schemas.openxmlformats.org/officeDocument/2006/relationships/notesSlide" Target="../notesSlides/notesSlide27.xml"/><Relationship Id="rId1" Type="http://schemas.openxmlformats.org/officeDocument/2006/relationships/slideLayout" Target="../slideLayouts/slideLayout42.xml"/><Relationship Id="rId5" Type="http://schemas.openxmlformats.org/officeDocument/2006/relationships/hyperlink" Target="https://benefits.va.gov/transition/economic-investment-initiatives.asp" TargetMode="External"/><Relationship Id="rId4" Type="http://schemas.openxmlformats.org/officeDocument/2006/relationships/hyperlink" Target="https://benefits.va.gov/transition/tap.as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benefits.va.gov/benefits/solid-start.asp" TargetMode="External"/><Relationship Id="rId2" Type="http://schemas.openxmlformats.org/officeDocument/2006/relationships/notesSlide" Target="../notesSlides/notesSlide28.xml"/><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s://www.va.gov/manage-va-debt/" TargetMode="External"/><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hyperlink" Target="http://www.va.gov/" TargetMode="External"/><Relationship Id="rId7" Type="http://schemas.openxmlformats.org/officeDocument/2006/relationships/hyperlink" Target="https://www.youtube.com/user/DeptVetAffairs" TargetMode="External"/><Relationship Id="rId2" Type="http://schemas.openxmlformats.org/officeDocument/2006/relationships/notesSlide" Target="../notesSlides/notesSlide30.xml"/><Relationship Id="rId1" Type="http://schemas.openxmlformats.org/officeDocument/2006/relationships/slideLayout" Target="../slideLayouts/slideLayout42.xml"/><Relationship Id="rId6" Type="http://schemas.openxmlformats.org/officeDocument/2006/relationships/hyperlink" Target="http://twitter.com/VAVetBenefits" TargetMode="External"/><Relationship Id="rId5" Type="http://schemas.openxmlformats.org/officeDocument/2006/relationships/hyperlink" Target="http://www.facebook.com/VeteransBenefits" TargetMode="External"/><Relationship Id="rId4" Type="http://schemas.openxmlformats.org/officeDocument/2006/relationships/hyperlink" Target="http://www.benefits.va.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https://www.va.gov/disability/"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A74635-4671-694E-BBBF-92E9C49DE864}"/>
              </a:ext>
              <a:ext uri="{C183D7F6-B498-43B3-948B-1728B52AA6E4}">
                <adec:decorative xmlns:adec="http://schemas.microsoft.com/office/drawing/2017/decorative" val="1"/>
              </a:ext>
            </a:extLst>
          </p:cNvPr>
          <p:cNvSpPr/>
          <p:nvPr/>
        </p:nvSpPr>
        <p:spPr>
          <a:xfrm>
            <a:off x="55419" y="1"/>
            <a:ext cx="9144000" cy="6857999"/>
          </a:xfrm>
          <a:prstGeom prst="rect">
            <a:avLst/>
          </a:prstGeom>
          <a:gradFill>
            <a:gsLst>
              <a:gs pos="25000">
                <a:srgbClr val="032F55"/>
              </a:gs>
              <a:gs pos="100000">
                <a:srgbClr val="192A4E">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32F55"/>
              </a:solidFill>
              <a:effectLst/>
              <a:uLnTx/>
              <a:uFillTx/>
              <a:latin typeface="Calibri"/>
              <a:ea typeface="+mn-ea"/>
              <a:cs typeface="+mn-cs"/>
            </a:endParaRPr>
          </a:p>
        </p:txBody>
      </p:sp>
      <p:sp>
        <p:nvSpPr>
          <p:cNvPr id="2" name="Title 1" descr="Overview of VBA Benefits and Services">
            <a:extLst>
              <a:ext uri="{FF2B5EF4-FFF2-40B4-BE49-F238E27FC236}">
                <a16:creationId xmlns:a16="http://schemas.microsoft.com/office/drawing/2014/main" id="{C708D613-CBD7-1A4F-8FE0-96C36AD54775}"/>
              </a:ext>
            </a:extLst>
          </p:cNvPr>
          <p:cNvSpPr>
            <a:spLocks noGrp="1"/>
          </p:cNvSpPr>
          <p:nvPr>
            <p:ph type="ctrTitle"/>
          </p:nvPr>
        </p:nvSpPr>
        <p:spPr>
          <a:xfrm>
            <a:off x="571500" y="381001"/>
            <a:ext cx="4838700" cy="2438399"/>
          </a:xfrm>
        </p:spPr>
        <p:txBody>
          <a:bodyPr anchor="t">
            <a:noAutofit/>
          </a:bodyPr>
          <a:lstStyle/>
          <a:p>
            <a:pPr>
              <a:spcAft>
                <a:spcPts val="2250"/>
              </a:spcAft>
            </a:pPr>
            <a:r>
              <a:rPr lang="en-US" sz="4950" dirty="0">
                <a:solidFill>
                  <a:schemeClr val="bg1"/>
                </a:solidFill>
              </a:rPr>
              <a:t>Overview of VBA Benefits and Services</a:t>
            </a:r>
          </a:p>
        </p:txBody>
      </p:sp>
      <p:pic>
        <p:nvPicPr>
          <p:cNvPr id="10" name="Picture 9" descr="A group of people posing for the camera">
            <a:extLst>
              <a:ext uri="{FF2B5EF4-FFF2-40B4-BE49-F238E27FC236}">
                <a16:creationId xmlns:a16="http://schemas.microsoft.com/office/drawing/2014/main" id="{60B72DBF-3DC6-F54C-A329-439958420A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5440" y="178186"/>
            <a:ext cx="4065373" cy="6324599"/>
          </a:xfrm>
          <a:prstGeom prst="rect">
            <a:avLst/>
          </a:prstGeom>
        </p:spPr>
      </p:pic>
      <p:sp>
        <p:nvSpPr>
          <p:cNvPr id="15" name="Title 1" descr="Veterans Benefits Administration&#10;Connecting With Those Who Serve&#10;">
            <a:extLst>
              <a:ext uri="{FF2B5EF4-FFF2-40B4-BE49-F238E27FC236}">
                <a16:creationId xmlns:a16="http://schemas.microsoft.com/office/drawing/2014/main" id="{29B6DAB8-BF31-B647-888B-0E78C8ADD3DD}"/>
              </a:ext>
            </a:extLst>
          </p:cNvPr>
          <p:cNvSpPr txBox="1">
            <a:spLocks/>
          </p:cNvSpPr>
          <p:nvPr/>
        </p:nvSpPr>
        <p:spPr>
          <a:xfrm>
            <a:off x="571500" y="4242802"/>
            <a:ext cx="4935372" cy="47341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rgbClr val="032F55"/>
                </a:solidFill>
                <a:latin typeface="+mn-lt"/>
                <a:ea typeface="+mj-ea"/>
                <a:cs typeface="+mj-cs"/>
              </a:defRPr>
            </a:lvl1pPr>
          </a:lstStyle>
          <a:p>
            <a:pPr marL="0" marR="0" lvl="0" indent="0" algn="l" defTabSz="914400" rtl="0" eaLnBrk="1" fontAlgn="auto" latinLnBrk="0" hangingPunct="1">
              <a:lnSpc>
                <a:spcPct val="90000"/>
              </a:lnSpc>
              <a:spcBef>
                <a:spcPct val="0"/>
              </a:spcBef>
              <a:spcAft>
                <a:spcPts val="225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j-ea"/>
                <a:cs typeface="+mj-cs"/>
              </a:rPr>
              <a:t>Veterans Benefits Administration</a:t>
            </a:r>
          </a:p>
          <a:p>
            <a:pPr marL="0" marR="0" lvl="0" indent="0" algn="l" defTabSz="914400" rtl="0" eaLnBrk="1" fontAlgn="auto" latinLnBrk="0" hangingPunct="1">
              <a:lnSpc>
                <a:spcPct val="90000"/>
              </a:lnSpc>
              <a:spcBef>
                <a:spcPct val="0"/>
              </a:spcBef>
              <a:spcAft>
                <a:spcPts val="225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mj-cs"/>
              </a:rPr>
              <a:t>Connecting With Those Who Serve</a:t>
            </a:r>
          </a:p>
        </p:txBody>
      </p:sp>
      <p:pic>
        <p:nvPicPr>
          <p:cNvPr id="8" name="Picture 2" descr="U.S. Department of Veterans Affairs &quot;Choose VA&quot; Logo">
            <a:extLst>
              <a:ext uri="{FF2B5EF4-FFF2-40B4-BE49-F238E27FC236}">
                <a16:creationId xmlns:a16="http://schemas.microsoft.com/office/drawing/2014/main" id="{3B87D061-CF7D-2D42-9FF9-6FCB3758E2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2530" y="6053053"/>
            <a:ext cx="2302225" cy="639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S. Department of Veterans Affairs Seal Logo">
            <a:extLst>
              <a:ext uri="{FF2B5EF4-FFF2-40B4-BE49-F238E27FC236}">
                <a16:creationId xmlns:a16="http://schemas.microsoft.com/office/drawing/2014/main" id="{221DB157-B693-8743-88BB-06DFE054D2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1816" y="6135633"/>
            <a:ext cx="2755309" cy="639098"/>
          </a:xfrm>
          <a:prstGeom prst="rect">
            <a:avLst/>
          </a:prstGeom>
        </p:spPr>
      </p:pic>
      <p:sp>
        <p:nvSpPr>
          <p:cNvPr id="11" name="Title 1">
            <a:extLst>
              <a:ext uri="{FF2B5EF4-FFF2-40B4-BE49-F238E27FC236}">
                <a16:creationId xmlns:a16="http://schemas.microsoft.com/office/drawing/2014/main" id="{6675A116-9431-4254-B82A-0625366A848B}"/>
              </a:ext>
            </a:extLst>
          </p:cNvPr>
          <p:cNvSpPr txBox="1">
            <a:spLocks/>
          </p:cNvSpPr>
          <p:nvPr/>
        </p:nvSpPr>
        <p:spPr>
          <a:xfrm>
            <a:off x="5883690" y="6415152"/>
            <a:ext cx="2230272" cy="27699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rgbClr val="032F55"/>
                </a:solidFill>
                <a:latin typeface="+mn-lt"/>
                <a:ea typeface="+mj-ea"/>
                <a:cs typeface="+mj-cs"/>
              </a:defRPr>
            </a:lvl1pPr>
          </a:lstStyle>
          <a:p>
            <a:pPr marL="0" marR="0" lvl="0" indent="0" algn="l" defTabSz="914400" rtl="0" eaLnBrk="1" fontAlgn="auto" latinLnBrk="0" hangingPunct="1">
              <a:lnSpc>
                <a:spcPct val="90000"/>
              </a:lnSpc>
              <a:spcBef>
                <a:spcPct val="0"/>
              </a:spcBef>
              <a:spcAft>
                <a:spcPts val="225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j-ea"/>
                <a:cs typeface="+mj-cs"/>
              </a:rPr>
              <a:t>Updated 02/17/2021</a:t>
            </a:r>
          </a:p>
        </p:txBody>
      </p:sp>
      <p:sp>
        <p:nvSpPr>
          <p:cNvPr id="4" name="TextBox 3">
            <a:extLst>
              <a:ext uri="{FF2B5EF4-FFF2-40B4-BE49-F238E27FC236}">
                <a16:creationId xmlns:a16="http://schemas.microsoft.com/office/drawing/2014/main" id="{0881657D-349E-4665-B515-10A6EF5B6448}"/>
              </a:ext>
            </a:extLst>
          </p:cNvPr>
          <p:cNvSpPr txBox="1"/>
          <p:nvPr/>
        </p:nvSpPr>
        <p:spPr>
          <a:xfrm>
            <a:off x="8827091" y="6455182"/>
            <a:ext cx="228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1</a:t>
            </a:r>
          </a:p>
        </p:txBody>
      </p:sp>
    </p:spTree>
    <p:extLst>
      <p:ext uri="{BB962C8B-B14F-4D97-AF65-F5344CB8AC3E}">
        <p14:creationId xmlns:p14="http://schemas.microsoft.com/office/powerpoint/2010/main" val="160426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97B572-9E9F-490F-899A-801C71937451}"/>
              </a:ext>
            </a:extLst>
          </p:cNvPr>
          <p:cNvSpPr>
            <a:spLocks noGrp="1"/>
          </p:cNvSpPr>
          <p:nvPr>
            <p:ph type="title"/>
          </p:nvPr>
        </p:nvSpPr>
        <p:spPr>
          <a:xfrm>
            <a:off x="0" y="-76200"/>
            <a:ext cx="9144000" cy="731838"/>
          </a:xfrm>
        </p:spPr>
        <p:txBody>
          <a:bodyPr>
            <a:noAutofit/>
          </a:bodyPr>
          <a:lstStyle/>
          <a:p>
            <a:r>
              <a:rPr lang="en-US" sz="3200" b="1" dirty="0">
                <a:latin typeface="Myriad Pro"/>
              </a:rPr>
              <a:t>Some Types of Disability Compensation Claims</a:t>
            </a:r>
          </a:p>
        </p:txBody>
      </p:sp>
      <p:sp>
        <p:nvSpPr>
          <p:cNvPr id="5" name="Content Placeholder 4" descr="Original Claim: An original claim is the first claim you file for compensation from VA. This can be filed by a Servicemember, Veteran or survivors of deceased Veterans&#10;&#10;New Claim: A new claim is a claim filed for added benefits or other benefit requests related to an existing service-connected disability&#10;&#10;Increased Claim: A claim related to a case in which a running compensation or pension award is already in existence&#10;&#10;Secondary Claim: These are claims for disabilities that developed as a result of or were worsened by another service-connected condition. (e.g. right knee condition secondary to a left knee condition) &#10;Supplemental Claim:  A claim filed to provide new evidence to support a disability claim that was denied&#10; For more information on types of VA Disability Compensation claims, visit  https://www.va.gov/disability/how-to-file-claim/when-to-file/.&#10;">
            <a:extLst>
              <a:ext uri="{FF2B5EF4-FFF2-40B4-BE49-F238E27FC236}">
                <a16:creationId xmlns:a16="http://schemas.microsoft.com/office/drawing/2014/main" id="{9C0C8C0C-B295-4E09-9939-6F44C275BEE8}"/>
              </a:ext>
            </a:extLst>
          </p:cNvPr>
          <p:cNvSpPr>
            <a:spLocks noGrp="1"/>
          </p:cNvSpPr>
          <p:nvPr>
            <p:ph idx="1"/>
          </p:nvPr>
        </p:nvSpPr>
        <p:spPr>
          <a:xfrm>
            <a:off x="457200" y="1166017"/>
            <a:ext cx="8229600" cy="4525963"/>
          </a:xfrm>
        </p:spPr>
        <p:txBody>
          <a:bodyPr/>
          <a:lstStyle/>
          <a:p>
            <a:pPr lvl="0"/>
            <a:r>
              <a:rPr lang="en-US" sz="1500" b="1" dirty="0">
                <a:solidFill>
                  <a:srgbClr val="000000"/>
                </a:solidFill>
                <a:latin typeface="Arial" panose="020B0604020202020204" pitchFamily="34" charset="0"/>
                <a:cs typeface="Arial" panose="020B0604020202020204" pitchFamily="34" charset="0"/>
              </a:rPr>
              <a:t>Original Claim: </a:t>
            </a:r>
            <a:r>
              <a:rPr lang="en-US" sz="1500" dirty="0">
                <a:solidFill>
                  <a:srgbClr val="000000"/>
                </a:solidFill>
                <a:latin typeface="Arial" panose="020B0604020202020204" pitchFamily="34" charset="0"/>
                <a:cs typeface="Arial" panose="020B0604020202020204" pitchFamily="34" charset="0"/>
              </a:rPr>
              <a:t>An original claim is the first claim you file for compensation from VA. This can be filed by a Service member, Veteran or survivors of deceased Veterans</a:t>
            </a:r>
          </a:p>
          <a:p>
            <a:pPr lvl="0"/>
            <a:endParaRPr lang="en-US" sz="1500" dirty="0">
              <a:solidFill>
                <a:srgbClr val="000000"/>
              </a:solidFill>
              <a:latin typeface="Arial" panose="020B0604020202020204" pitchFamily="34" charset="0"/>
              <a:cs typeface="Arial" panose="020B0604020202020204" pitchFamily="34" charset="0"/>
            </a:endParaRPr>
          </a:p>
          <a:p>
            <a:pPr lvl="0"/>
            <a:r>
              <a:rPr lang="en-US" sz="1500" b="1" dirty="0">
                <a:solidFill>
                  <a:srgbClr val="000000"/>
                </a:solidFill>
                <a:latin typeface="Arial" panose="020B0604020202020204" pitchFamily="34" charset="0"/>
                <a:cs typeface="Arial" panose="020B0604020202020204" pitchFamily="34" charset="0"/>
              </a:rPr>
              <a:t>New Claim: </a:t>
            </a:r>
            <a:r>
              <a:rPr lang="en-US" sz="1500" dirty="0">
                <a:solidFill>
                  <a:srgbClr val="000000"/>
                </a:solidFill>
                <a:latin typeface="Arial" panose="020B0604020202020204" pitchFamily="34" charset="0"/>
                <a:cs typeface="Arial" panose="020B0604020202020204" pitchFamily="34" charset="0"/>
              </a:rPr>
              <a:t>A new claim is a claim filed for added benefits or other benefit requests related to an existing service-connected disability</a:t>
            </a:r>
          </a:p>
          <a:p>
            <a:pPr lvl="0"/>
            <a:endParaRPr lang="en-US" sz="1500" dirty="0">
              <a:solidFill>
                <a:srgbClr val="000000"/>
              </a:solidFill>
              <a:latin typeface="Arial" panose="020B0604020202020204" pitchFamily="34" charset="0"/>
              <a:cs typeface="Arial" panose="020B0604020202020204" pitchFamily="34" charset="0"/>
            </a:endParaRPr>
          </a:p>
          <a:p>
            <a:pPr lvl="0"/>
            <a:r>
              <a:rPr lang="en-US" sz="1500" b="1" dirty="0">
                <a:solidFill>
                  <a:srgbClr val="000000"/>
                </a:solidFill>
                <a:latin typeface="Arial" panose="020B0604020202020204" pitchFamily="34" charset="0"/>
                <a:cs typeface="Arial" panose="020B0604020202020204" pitchFamily="34" charset="0"/>
              </a:rPr>
              <a:t>Increased Claim: </a:t>
            </a:r>
            <a:r>
              <a:rPr lang="en-US" sz="1500" dirty="0">
                <a:solidFill>
                  <a:srgbClr val="000000"/>
                </a:solidFill>
                <a:latin typeface="Arial" panose="020B0604020202020204" pitchFamily="34" charset="0"/>
                <a:cs typeface="Arial" panose="020B0604020202020204" pitchFamily="34" charset="0"/>
              </a:rPr>
              <a:t>A claim related to a case in which a running compensation or pension award is already in existence</a:t>
            </a:r>
            <a:endParaRPr lang="en-US" sz="1500" b="1" dirty="0">
              <a:solidFill>
                <a:srgbClr val="000000"/>
              </a:solidFill>
              <a:latin typeface="Arial" panose="020B0604020202020204" pitchFamily="34" charset="0"/>
              <a:cs typeface="Arial" panose="020B0604020202020204" pitchFamily="34" charset="0"/>
            </a:endParaRPr>
          </a:p>
          <a:p>
            <a:pPr lvl="0"/>
            <a:endParaRPr lang="en-US" sz="1500" dirty="0">
              <a:solidFill>
                <a:srgbClr val="000000"/>
              </a:solidFill>
              <a:latin typeface="Arial" panose="020B0604020202020204" pitchFamily="34" charset="0"/>
              <a:cs typeface="Arial" panose="020B0604020202020204" pitchFamily="34" charset="0"/>
            </a:endParaRPr>
          </a:p>
          <a:p>
            <a:pPr lvl="0"/>
            <a:r>
              <a:rPr lang="en-US" sz="1500" b="1" dirty="0">
                <a:solidFill>
                  <a:srgbClr val="000000"/>
                </a:solidFill>
                <a:latin typeface="Arial" panose="020B0604020202020204" pitchFamily="34" charset="0"/>
                <a:cs typeface="Arial" panose="020B0604020202020204" pitchFamily="34" charset="0"/>
              </a:rPr>
              <a:t>Secondary Claim: </a:t>
            </a:r>
            <a:r>
              <a:rPr lang="en-US" sz="1500" dirty="0">
                <a:solidFill>
                  <a:srgbClr val="000000"/>
                </a:solidFill>
                <a:latin typeface="Arial" panose="020B0604020202020204" pitchFamily="34" charset="0"/>
                <a:cs typeface="Arial" panose="020B0604020202020204" pitchFamily="34" charset="0"/>
              </a:rPr>
              <a:t>These are claims for disabilities that developed as a result of or were worsened by another service-connected condition. (e.g. right knee condition secondary to a left knee condition) </a:t>
            </a:r>
          </a:p>
          <a:p>
            <a:pPr lvl="0">
              <a:spcBef>
                <a:spcPts val="1800"/>
              </a:spcBef>
            </a:pPr>
            <a:r>
              <a:rPr lang="en-US" sz="1500" b="1" dirty="0">
                <a:solidFill>
                  <a:srgbClr val="000000"/>
                </a:solidFill>
                <a:latin typeface="Arial" panose="020B0604020202020204" pitchFamily="34" charset="0"/>
                <a:cs typeface="Arial" panose="020B0604020202020204" pitchFamily="34" charset="0"/>
              </a:rPr>
              <a:t>Supplemental Claim:  </a:t>
            </a:r>
            <a:r>
              <a:rPr lang="en-US" sz="1500" dirty="0">
                <a:solidFill>
                  <a:srgbClr val="000000"/>
                </a:solidFill>
                <a:latin typeface="Arial" panose="020B0604020202020204" pitchFamily="34" charset="0"/>
                <a:cs typeface="Arial" panose="020B0604020202020204" pitchFamily="34" charset="0"/>
              </a:rPr>
              <a:t>A claim filed to provide new evidence to support a disability claim that was denied</a:t>
            </a:r>
          </a:p>
          <a:p>
            <a:pPr marL="0" lvl="0" indent="0">
              <a:spcBef>
                <a:spcPts val="1800"/>
              </a:spcBef>
              <a:buNone/>
            </a:pPr>
            <a:r>
              <a:rPr lang="en-US" sz="1500" dirty="0">
                <a:solidFill>
                  <a:srgbClr val="000000"/>
                </a:solidFill>
                <a:latin typeface="Arial" panose="020B0604020202020204" pitchFamily="34" charset="0"/>
                <a:cs typeface="Arial" panose="020B0604020202020204" pitchFamily="34" charset="0"/>
              </a:rPr>
              <a:t>	For more information on types of VA Disability Compensation claims, visit 	</a:t>
            </a:r>
            <a:r>
              <a:rPr lang="en-US" sz="1500" b="1"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https://www.va.gov/disability/how-to-file-claim/when-to-file/</a:t>
            </a:r>
            <a:r>
              <a:rPr lang="en-US" sz="1500" dirty="0">
                <a:solidFill>
                  <a:srgbClr val="FF0000"/>
                </a:solidFill>
                <a:latin typeface="Arial" panose="020B0604020202020204" pitchFamily="34" charset="0"/>
                <a:cs typeface="Arial" panose="020B0604020202020204" pitchFamily="34" charset="0"/>
              </a:rPr>
              <a:t>.</a:t>
            </a:r>
          </a:p>
          <a:p>
            <a:pPr marL="0" indent="0">
              <a:buNone/>
            </a:pPr>
            <a:endParaRPr lang="en-US" dirty="0"/>
          </a:p>
        </p:txBody>
      </p:sp>
      <p:sp>
        <p:nvSpPr>
          <p:cNvPr id="3" name="Slide Number Placeholder 2">
            <a:extLst>
              <a:ext uri="{FF2B5EF4-FFF2-40B4-BE49-F238E27FC236}">
                <a16:creationId xmlns:a16="http://schemas.microsoft.com/office/drawing/2014/main" id="{4066C5B3-74E2-453D-828B-01A7B7BBBC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5418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E198F4-DDA1-4A3E-8638-70D12BE8B95F}"/>
              </a:ext>
            </a:extLst>
          </p:cNvPr>
          <p:cNvSpPr>
            <a:spLocks noGrp="1"/>
          </p:cNvSpPr>
          <p:nvPr>
            <p:ph type="title"/>
          </p:nvPr>
        </p:nvSpPr>
        <p:spPr/>
        <p:txBody>
          <a:bodyPr>
            <a:normAutofit/>
          </a:bodyPr>
          <a:lstStyle/>
          <a:p>
            <a:r>
              <a:rPr lang="en-US" sz="3200" dirty="0">
                <a:solidFill>
                  <a:prstClr val="white"/>
                </a:solidFill>
                <a:latin typeface="Myriad Pro"/>
              </a:rPr>
              <a:t>Ancillary Benefits</a:t>
            </a:r>
            <a:endParaRPr lang="en-US" sz="280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9A5882F-55A5-4EF9-B416-9BA75BEE6C6C}"/>
              </a:ext>
            </a:extLst>
          </p:cNvPr>
          <p:cNvSpPr>
            <a:spLocks noGrp="1"/>
          </p:cNvSpPr>
          <p:nvPr>
            <p:ph idx="1"/>
          </p:nvPr>
        </p:nvSpPr>
        <p:spPr>
          <a:xfrm>
            <a:off x="457200" y="966856"/>
            <a:ext cx="8229600" cy="4525963"/>
          </a:xfrm>
        </p:spPr>
        <p:txBody>
          <a:bodyPr>
            <a:normAutofit/>
          </a:bodyPr>
          <a:lstStyle/>
          <a:p>
            <a:pPr marL="0" marR="0" indent="0">
              <a:spcBef>
                <a:spcPts val="0"/>
              </a:spcBef>
              <a:spcAft>
                <a:spcPts val="0"/>
              </a:spcAft>
              <a:buNone/>
            </a:pP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5" name="Content Placeholder 2" descr="Individual Unemployability &#10;&#10;Pays at the 100 percent rate&#10;Based on employment history, current employment status, reason for unemployment, and current service-connected disabilities&#10;&#10;Special Monthly Compensation (SMC)&#10;An additional amount paid to Veterans with certain severe service-connected disabilities. VA can pay additional compensation to a Veteran who, as a result of military service, incurred the loss or loss of use of specific organs or extremities &#10; &#10;Clothing Allowance&#10;Annual payments for Veterans whose service-connected condition requires treatment (e.g., orthopedic appliance, skin cream) that irreparably damages outer garments &#10;Additional clothing allowance per prosthetic or orthopedic appliance, or medication that affects more than one type of clothing garment&#10;">
            <a:extLst>
              <a:ext uri="{FF2B5EF4-FFF2-40B4-BE49-F238E27FC236}">
                <a16:creationId xmlns:a16="http://schemas.microsoft.com/office/drawing/2014/main" id="{3C18A0E2-97E1-4A12-AB55-4E2E41335579}"/>
              </a:ext>
            </a:extLst>
          </p:cNvPr>
          <p:cNvSpPr txBox="1">
            <a:spLocks/>
          </p:cNvSpPr>
          <p:nvPr/>
        </p:nvSpPr>
        <p:spPr>
          <a:xfrm>
            <a:off x="445168" y="973592"/>
            <a:ext cx="8229600" cy="48307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Individual Unemployability </a:t>
            </a:r>
            <a:endPar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Pays at the 100 percent rate</a:t>
            </a:r>
          </a:p>
          <a:p>
            <a:pPr marL="742950" marR="0" lvl="1"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Based on employment history, current employment status, reason for unemployment, and current service-connected disabilities</a:t>
            </a:r>
          </a:p>
          <a:p>
            <a:pPr marL="0" marR="0" lvl="1" indent="0" algn="l" defTabSz="457200" rtl="0" eaLnBrk="1" fontAlgn="auto" latinLnBrk="0" hangingPunct="1">
              <a:lnSpc>
                <a:spcPct val="100000"/>
              </a:lnSpc>
              <a:spcBef>
                <a:spcPts val="600"/>
              </a:spcBef>
              <a:spcAft>
                <a:spcPts val="600"/>
              </a:spcAft>
              <a:buClrTx/>
              <a:buSzTx/>
              <a:buFont typeface="Arial"/>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1" indent="0" algn="l" defTabSz="457200" rtl="0" eaLnBrk="1" fontAlgn="auto" latinLnBrk="0" hangingPunct="1">
              <a:lnSpc>
                <a:spcPct val="100000"/>
              </a:lnSpc>
              <a:spcBef>
                <a:spcPts val="600"/>
              </a:spcBef>
              <a:spcAft>
                <a:spcPts val="600"/>
              </a:spcAft>
              <a:buClrTx/>
              <a:buSzTx/>
              <a:buFont typeface="Arial"/>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Special Monthly Compensation (SMC)</a:t>
            </a:r>
          </a:p>
          <a:p>
            <a:pPr marL="685800" marR="0" lvl="2" indent="-285750" algn="l" defTabSz="457200" rtl="0" eaLnBrk="1" fontAlgn="auto" latinLnBrk="0" hangingPunct="1">
              <a:lnSpc>
                <a:spcPct val="100000"/>
              </a:lnSpc>
              <a:spcBef>
                <a:spcPts val="600"/>
              </a:spcBef>
              <a:spcAft>
                <a:spcPts val="600"/>
              </a:spcAft>
              <a:buClrTx/>
              <a:buSzTx/>
              <a:buFont typeface="Arial"/>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additional amount paid to Veterans with certain severe service-connected disabilities. VA can pay additional compensation to a Veteran who, as a result of military service, incurred the loss or loss of use of specific organs or extremities </a:t>
            </a:r>
          </a:p>
          <a:p>
            <a:pPr marL="400050" marR="0" lvl="2" indent="0" algn="l" defTabSz="457200" rtl="0" eaLnBrk="1" fontAlgn="auto" latinLnBrk="0" hangingPunct="1">
              <a:lnSpc>
                <a:spcPct val="100000"/>
              </a:lnSpc>
              <a:spcBef>
                <a:spcPts val="600"/>
              </a:spcBef>
              <a:spcAft>
                <a:spcPts val="600"/>
              </a:spcAft>
              <a:buClrTx/>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altLang="en-US" sz="15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Clothing Allowance</a:t>
            </a:r>
            <a:endParaRPr kumimoji="0" lang="en-US" altLang="en-US" sz="15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68580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15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payments for Veterans whose service-connected condition requires treatment (e.g., orthopedic appliance, skin cream) that irreparably damages outer garments </a:t>
            </a:r>
          </a:p>
          <a:p>
            <a:pPr marL="68580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15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Additional clothing allowance per prosthetic or orthopedic appliance, or medication that affects more than one type of clothing garment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Myriad Pro"/>
              <a:ea typeface="+mn-ea"/>
              <a:cs typeface="+mn-cs"/>
            </a:endParaRPr>
          </a:p>
        </p:txBody>
      </p:sp>
      <p:sp>
        <p:nvSpPr>
          <p:cNvPr id="3" name="Slide Number Placeholder 2">
            <a:extLst>
              <a:ext uri="{FF2B5EF4-FFF2-40B4-BE49-F238E27FC236}">
                <a16:creationId xmlns:a16="http://schemas.microsoft.com/office/drawing/2014/main" id="{7B63BC07-E622-4B3C-B509-298ED2032C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008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294FF-2A21-41A0-839F-9C3DF13050B7}"/>
              </a:ext>
            </a:extLst>
          </p:cNvPr>
          <p:cNvSpPr>
            <a:spLocks noGrp="1"/>
          </p:cNvSpPr>
          <p:nvPr>
            <p:ph type="title"/>
          </p:nvPr>
        </p:nvSpPr>
        <p:spPr/>
        <p:txBody>
          <a:bodyPr>
            <a:normAutofit/>
          </a:bodyPr>
          <a:lstStyle/>
          <a:p>
            <a:r>
              <a:rPr lang="en-US" sz="3200" dirty="0">
                <a:solidFill>
                  <a:prstClr val="white"/>
                </a:solidFill>
                <a:latin typeface="Myriad Pro"/>
              </a:rPr>
              <a:t>Ancillary Benefits (cont’d)</a:t>
            </a:r>
            <a:endParaRPr lang="en-US" sz="3200" dirty="0"/>
          </a:p>
        </p:txBody>
      </p:sp>
      <p:sp>
        <p:nvSpPr>
          <p:cNvPr id="5" name="Content Placeholder 2" descr="Automobile Allowance&#10;A one-time allowance to purchase an automobile or conveyance. (New or used   automobile or other conveyance) &#10;Automatically qualifies for adaptive equipment&#10;&#10;Adaptive Equipment Allowance&#10;May be paid more than once for adaptive equipment to accommodate certain severe service-connected disabilities&#10;&#10;Specially Adapted Housing (SAH)/Special Housing Adaptation (SHA)&#10;Helps service members and Veterans with certain severe service-connected disabilities to purchase, construct, or modify a home to accommodate the disability&#10;&#10;For more information on special claims, visit https://www.va.gov/disability/eligibility/special-claims/&#10;">
            <a:extLst>
              <a:ext uri="{FF2B5EF4-FFF2-40B4-BE49-F238E27FC236}">
                <a16:creationId xmlns:a16="http://schemas.microsoft.com/office/drawing/2014/main" id="{4FBFE782-8659-4018-BB08-6E1049179A3E}"/>
              </a:ext>
            </a:extLst>
          </p:cNvPr>
          <p:cNvSpPr>
            <a:spLocks noGrp="1"/>
          </p:cNvSpPr>
          <p:nvPr>
            <p:ph idx="1"/>
          </p:nvPr>
        </p:nvSpPr>
        <p:spPr>
          <a:xfrm>
            <a:off x="457200" y="990600"/>
            <a:ext cx="8229600" cy="4876800"/>
          </a:xfrm>
        </p:spPr>
        <p:txBody>
          <a:bodyPr>
            <a:normAutofit lnSpcReduction="10000"/>
          </a:bodyPr>
          <a:lstStyle/>
          <a:p>
            <a:pPr marL="0" indent="0">
              <a:spcBef>
                <a:spcPts val="600"/>
              </a:spcBef>
              <a:spcAft>
                <a:spcPts val="600"/>
              </a:spcAft>
              <a:buNone/>
              <a:defRPr/>
            </a:pPr>
            <a:r>
              <a:rPr lang="en-US" altLang="en-US" sz="1500" b="1" kern="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Automobile Allowance</a:t>
            </a:r>
            <a:endParaRPr lang="en-US" altLang="en-US" sz="1500" kern="0" dirty="0">
              <a:solidFill>
                <a:srgbClr val="FF0000"/>
              </a:solidFill>
              <a:latin typeface="Arial" panose="020B0604020202020204" pitchFamily="34" charset="0"/>
              <a:cs typeface="Arial" panose="020B0604020202020204" pitchFamily="34" charset="0"/>
            </a:endParaRPr>
          </a:p>
          <a:p>
            <a:pPr lvl="1">
              <a:spcBef>
                <a:spcPts val="600"/>
              </a:spcBef>
              <a:spcAft>
                <a:spcPts val="600"/>
              </a:spcAft>
              <a:buFont typeface="Arial" panose="020B0604020202020204" pitchFamily="34" charset="0"/>
              <a:buChar char="•"/>
              <a:defRPr/>
            </a:pPr>
            <a:r>
              <a:rPr lang="en-US" altLang="en-US" sz="1500" kern="0" dirty="0">
                <a:solidFill>
                  <a:srgbClr val="000000"/>
                </a:solidFill>
                <a:latin typeface="Arial" panose="020B0604020202020204" pitchFamily="34" charset="0"/>
                <a:cs typeface="Arial" panose="020B0604020202020204" pitchFamily="34" charset="0"/>
              </a:rPr>
              <a:t>A </a:t>
            </a:r>
            <a:r>
              <a:rPr lang="en-US" altLang="en-US" sz="1500" b="1" kern="0" dirty="0">
                <a:solidFill>
                  <a:srgbClr val="000000"/>
                </a:solidFill>
                <a:latin typeface="Arial" panose="020B0604020202020204" pitchFamily="34" charset="0"/>
                <a:cs typeface="Arial" panose="020B0604020202020204" pitchFamily="34" charset="0"/>
              </a:rPr>
              <a:t>one-time allowance </a:t>
            </a:r>
            <a:r>
              <a:rPr lang="en-US" altLang="en-US" sz="1500" kern="0" dirty="0">
                <a:solidFill>
                  <a:srgbClr val="000000"/>
                </a:solidFill>
                <a:latin typeface="Arial" panose="020B0604020202020204" pitchFamily="34" charset="0"/>
                <a:cs typeface="Arial" panose="020B0604020202020204" pitchFamily="34" charset="0"/>
              </a:rPr>
              <a:t>to purchase an automobile or conveyance. (New or used   automobile or other conveyance) </a:t>
            </a:r>
          </a:p>
          <a:p>
            <a:pPr lvl="1">
              <a:spcBef>
                <a:spcPts val="600"/>
              </a:spcBef>
              <a:spcAft>
                <a:spcPts val="600"/>
              </a:spcAft>
              <a:buFont typeface="Arial" panose="020B0604020202020204" pitchFamily="34" charset="0"/>
              <a:buChar char="•"/>
              <a:defRPr/>
            </a:pPr>
            <a:r>
              <a:rPr lang="en-US" altLang="en-US" sz="1500" kern="0" dirty="0">
                <a:solidFill>
                  <a:srgbClr val="000000"/>
                </a:solidFill>
                <a:latin typeface="Arial" panose="020B0604020202020204" pitchFamily="34" charset="0"/>
                <a:cs typeface="Arial" panose="020B0604020202020204" pitchFamily="34" charset="0"/>
              </a:rPr>
              <a:t>Automatically qualifies for adaptive equipment</a:t>
            </a:r>
          </a:p>
          <a:p>
            <a:pPr marL="457200" lvl="1" indent="0">
              <a:spcBef>
                <a:spcPts val="600"/>
              </a:spcBef>
              <a:spcAft>
                <a:spcPts val="600"/>
              </a:spcAft>
              <a:buNone/>
              <a:defRPr/>
            </a:pPr>
            <a:endParaRPr lang="en-US" altLang="en-US" sz="1500" kern="0" dirty="0">
              <a:solidFill>
                <a:srgbClr val="000000"/>
              </a:solidFill>
              <a:latin typeface="Arial" panose="020B0604020202020204" pitchFamily="34" charset="0"/>
              <a:cs typeface="Arial" panose="020B0604020202020204" pitchFamily="34" charset="0"/>
            </a:endParaRPr>
          </a:p>
          <a:p>
            <a:pPr marL="0" indent="0">
              <a:spcBef>
                <a:spcPts val="600"/>
              </a:spcBef>
              <a:spcAft>
                <a:spcPts val="600"/>
              </a:spcAft>
              <a:buNone/>
              <a:defRPr/>
            </a:pPr>
            <a:r>
              <a:rPr lang="en-US" altLang="en-US" sz="1500" b="1" kern="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Adaptive Equipment Allowance</a:t>
            </a:r>
            <a:endParaRPr lang="en-US" altLang="en-US" sz="1500" kern="0" dirty="0">
              <a:solidFill>
                <a:srgbClr val="FF0000"/>
              </a:solidFill>
              <a:latin typeface="Arial" panose="020B0604020202020204" pitchFamily="34" charset="0"/>
              <a:cs typeface="Arial" panose="020B0604020202020204" pitchFamily="34" charset="0"/>
            </a:endParaRPr>
          </a:p>
          <a:p>
            <a:pPr lvl="1">
              <a:spcBef>
                <a:spcPts val="600"/>
              </a:spcBef>
              <a:spcAft>
                <a:spcPts val="600"/>
              </a:spcAft>
              <a:buFont typeface="Arial" panose="020B0604020202020204" pitchFamily="34" charset="0"/>
              <a:buChar char="•"/>
              <a:defRPr/>
            </a:pPr>
            <a:r>
              <a:rPr lang="en-US" altLang="en-US" sz="1500" kern="0" dirty="0">
                <a:solidFill>
                  <a:srgbClr val="000000"/>
                </a:solidFill>
                <a:latin typeface="Arial" panose="020B0604020202020204" pitchFamily="34" charset="0"/>
                <a:cs typeface="Arial" panose="020B0604020202020204" pitchFamily="34" charset="0"/>
              </a:rPr>
              <a:t>May be paid </a:t>
            </a:r>
            <a:r>
              <a:rPr lang="en-US" altLang="en-US" sz="1500" b="1" kern="0" dirty="0">
                <a:solidFill>
                  <a:srgbClr val="000000"/>
                </a:solidFill>
                <a:latin typeface="Arial" panose="020B0604020202020204" pitchFamily="34" charset="0"/>
                <a:cs typeface="Arial" panose="020B0604020202020204" pitchFamily="34" charset="0"/>
              </a:rPr>
              <a:t>more than once </a:t>
            </a:r>
            <a:r>
              <a:rPr lang="en-US" altLang="en-US" sz="1500" kern="0" dirty="0">
                <a:solidFill>
                  <a:srgbClr val="000000"/>
                </a:solidFill>
                <a:latin typeface="Arial" panose="020B0604020202020204" pitchFamily="34" charset="0"/>
                <a:cs typeface="Arial" panose="020B0604020202020204" pitchFamily="34" charset="0"/>
              </a:rPr>
              <a:t>for adaptive equipment to accommodate certain severe service-connected disabilities</a:t>
            </a:r>
          </a:p>
          <a:p>
            <a:pPr marL="457200" lvl="1" indent="0">
              <a:spcBef>
                <a:spcPts val="600"/>
              </a:spcBef>
              <a:spcAft>
                <a:spcPts val="600"/>
              </a:spcAft>
              <a:buNone/>
              <a:defRPr/>
            </a:pPr>
            <a:endParaRPr lang="en-US" altLang="en-US" sz="1500" kern="0" dirty="0">
              <a:solidFill>
                <a:srgbClr val="000000"/>
              </a:solidFill>
              <a:latin typeface="Arial" panose="020B0604020202020204" pitchFamily="34" charset="0"/>
              <a:cs typeface="Arial" panose="020B0604020202020204" pitchFamily="34" charset="0"/>
            </a:endParaRPr>
          </a:p>
          <a:p>
            <a:pPr marL="0" indent="0">
              <a:spcBef>
                <a:spcPts val="600"/>
              </a:spcBef>
              <a:spcAft>
                <a:spcPts val="600"/>
              </a:spcAft>
              <a:buNone/>
              <a:defRPr/>
            </a:pPr>
            <a:r>
              <a:rPr lang="en-US" altLang="en-US" sz="1500" b="1" kern="0"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Specially Adapted Housing (SAH)/Special Housing Adaptation (SHA)</a:t>
            </a:r>
            <a:endParaRPr lang="en-US" altLang="en-US" sz="1500" b="1" kern="0" dirty="0">
              <a:solidFill>
                <a:srgbClr val="FF0000"/>
              </a:solidFill>
              <a:latin typeface="Arial" panose="020B0604020202020204" pitchFamily="34" charset="0"/>
              <a:cs typeface="Arial" panose="020B0604020202020204" pitchFamily="34" charset="0"/>
            </a:endParaRPr>
          </a:p>
          <a:p>
            <a:pPr lvl="1">
              <a:spcBef>
                <a:spcPts val="600"/>
              </a:spcBef>
              <a:spcAft>
                <a:spcPts val="600"/>
              </a:spcAft>
              <a:buFont typeface="Arial" panose="020B0604020202020204" pitchFamily="34" charset="0"/>
              <a:buChar char="•"/>
              <a:defRPr/>
            </a:pPr>
            <a:r>
              <a:rPr lang="en-US" altLang="en-US" sz="1500" kern="0" dirty="0">
                <a:solidFill>
                  <a:srgbClr val="000000"/>
                </a:solidFill>
                <a:latin typeface="Arial" panose="020B0604020202020204" pitchFamily="34" charset="0"/>
                <a:cs typeface="Arial" panose="020B0604020202020204" pitchFamily="34" charset="0"/>
              </a:rPr>
              <a:t>Helps service members and Veterans with certain severe service-connected disabilities to purchase, construct, or modify a home to accommodate the disability</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For more information on special claims, visit </a:t>
            </a:r>
            <a:r>
              <a:rPr lang="en-US" sz="1500" b="1" dirty="0">
                <a:solidFill>
                  <a:srgbClr val="FF0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https://www.va.gov/disability/eligibility/special-claims/</a:t>
            </a:r>
            <a:endParaRPr lang="en-US" sz="1500" dirty="0">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30F6370-14E3-4250-9DA9-226385F48C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559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294FF-2A21-41A0-839F-9C3DF13050B7}"/>
              </a:ext>
            </a:extLst>
          </p:cNvPr>
          <p:cNvSpPr>
            <a:spLocks noGrp="1"/>
          </p:cNvSpPr>
          <p:nvPr>
            <p:ph type="title"/>
          </p:nvPr>
        </p:nvSpPr>
        <p:spPr/>
        <p:txBody>
          <a:bodyPr>
            <a:normAutofit/>
          </a:bodyPr>
          <a:lstStyle/>
          <a:p>
            <a:r>
              <a:rPr lang="en-US" sz="3200" dirty="0">
                <a:solidFill>
                  <a:prstClr val="white"/>
                </a:solidFill>
                <a:latin typeface="Myriad Pro"/>
              </a:rPr>
              <a:t>How To Apply</a:t>
            </a:r>
            <a:endParaRPr lang="en-US" dirty="0"/>
          </a:p>
        </p:txBody>
      </p:sp>
      <p:sp>
        <p:nvSpPr>
          <p:cNvPr id="5" name="Content Placeholder 2" descr="You may find it helpful to find an accredited attorney, claims agent, or Veterans Service Officer (VSO) to assist you with your claim, i.e. Intent to File, and/or Fully Developed Claim &#10;&#10;To submit your claim online, use VA.GOV &#10;&#10;To submit a paper application, download and complete VA Form 21-526EZ, “Application for Disability Compensation and Related Compensation Benefits”  and mail the application with your supporting evidence to your nearest VA Regional Office or to:&#10;&#10;U.S. Department of Veterans Affairs&#10;Claims Intake Center&#10;PO Box 4444 Janesville, WI 53547-4444&#10;&#10;We also encourage you to become familiar with evidence requirements, so you have a complete understanding of not only VA's responsibility, but yours as well.&#10;&#10;Please complete and submit  a release, VA Form 21-4142, Authorization to Disclose Information to the VA &amp; VA Form 21-4142a, General Release for Medical Provider Information to the VA to allow VA to obtain copies of your private (non-VA) medical records.&#10;&#10;For more information on how to apply for VA Disability Compensation, visit https://www.va.gov/disability/how-to-file-claim/.&#10;">
            <a:extLst>
              <a:ext uri="{FF2B5EF4-FFF2-40B4-BE49-F238E27FC236}">
                <a16:creationId xmlns:a16="http://schemas.microsoft.com/office/drawing/2014/main" id="{595585A8-A9C1-435D-AFDB-953EE057BBC6}"/>
              </a:ext>
            </a:extLst>
          </p:cNvPr>
          <p:cNvSpPr>
            <a:spLocks noGrp="1"/>
          </p:cNvSpPr>
          <p:nvPr>
            <p:ph idx="1"/>
          </p:nvPr>
        </p:nvSpPr>
        <p:spPr>
          <a:xfrm>
            <a:off x="457200" y="990600"/>
            <a:ext cx="8229600" cy="5257800"/>
          </a:xfrm>
        </p:spPr>
        <p:txBody>
          <a:bodyPr>
            <a:normAutofit fontScale="40000" lnSpcReduction="20000"/>
          </a:bodyPr>
          <a:lstStyle/>
          <a:p>
            <a:pPr marR="3780"/>
            <a:r>
              <a:rPr lang="en-US" sz="3800" dirty="0">
                <a:latin typeface="Arial" panose="020B0604020202020204" pitchFamily="34" charset="0"/>
                <a:cs typeface="Arial" panose="020B0604020202020204" pitchFamily="34" charset="0"/>
              </a:rPr>
              <a:t>You may find it helpful to find an </a:t>
            </a:r>
            <a:r>
              <a:rPr lang="en-US" sz="38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accredited attorney</a:t>
            </a:r>
            <a:r>
              <a:rPr lang="en-US" sz="3800" dirty="0">
                <a:latin typeface="Arial" panose="020B0604020202020204" pitchFamily="34" charset="0"/>
                <a:cs typeface="Arial" panose="020B0604020202020204" pitchFamily="34" charset="0"/>
              </a:rPr>
              <a:t>, claims agent, or </a:t>
            </a:r>
            <a:r>
              <a:rPr lang="en-US" sz="38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Veterans Service Officer (VSO)</a:t>
            </a:r>
            <a:r>
              <a:rPr lang="en-US" sz="3800" dirty="0">
                <a:solidFill>
                  <a:srgbClr val="FF0000"/>
                </a:solidFill>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to assist you with your claim, i.e.</a:t>
            </a:r>
            <a:r>
              <a:rPr lang="en-US" sz="3800" dirty="0">
                <a:solidFill>
                  <a:srgbClr val="FF0000"/>
                </a:solidFill>
                <a:latin typeface="Arial" panose="020B0604020202020204" pitchFamily="34" charset="0"/>
                <a:cs typeface="Arial" panose="020B0604020202020204" pitchFamily="34" charset="0"/>
              </a:rPr>
              <a:t> </a:t>
            </a:r>
            <a:r>
              <a:rPr lang="en-US" sz="3800"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Intent to File</a:t>
            </a:r>
            <a:r>
              <a:rPr lang="en-US" sz="3800" dirty="0">
                <a:latin typeface="Arial" panose="020B0604020202020204" pitchFamily="34" charset="0"/>
                <a:cs typeface="Arial" panose="020B0604020202020204" pitchFamily="34" charset="0"/>
              </a:rPr>
              <a:t>, and/or </a:t>
            </a:r>
            <a:r>
              <a:rPr lang="en-US" sz="3800" dirty="0">
                <a:solidFill>
                  <a:srgbClr val="FF0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Fully Developed Claim</a:t>
            </a:r>
            <a:r>
              <a:rPr lang="en-US" sz="3800" dirty="0">
                <a:solidFill>
                  <a:srgbClr val="FF0000"/>
                </a:solidFill>
                <a:latin typeface="Arial" panose="020B0604020202020204" pitchFamily="34" charset="0"/>
                <a:cs typeface="Arial" panose="020B0604020202020204" pitchFamily="34" charset="0"/>
              </a:rPr>
              <a:t> </a:t>
            </a:r>
          </a:p>
          <a:p>
            <a:pPr marR="3780"/>
            <a:endParaRPr lang="en-US" dirty="0">
              <a:latin typeface="Arial" panose="020B0604020202020204" pitchFamily="34" charset="0"/>
              <a:cs typeface="Arial" panose="020B0604020202020204" pitchFamily="34" charset="0"/>
            </a:endParaRPr>
          </a:p>
          <a:p>
            <a:pPr marR="3780"/>
            <a:r>
              <a:rPr lang="en-US" sz="3800" dirty="0">
                <a:latin typeface="Arial" panose="020B0604020202020204" pitchFamily="34" charset="0"/>
                <a:cs typeface="Arial" panose="020B0604020202020204" pitchFamily="34" charset="0"/>
              </a:rPr>
              <a:t>To submit your claim online, use </a:t>
            </a:r>
            <a:r>
              <a:rPr lang="en-US" sz="3800"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VA.GOV </a:t>
            </a:r>
            <a:endParaRPr lang="en-US" sz="3800" dirty="0">
              <a:solidFill>
                <a:srgbClr val="FF0000"/>
              </a:solidFill>
              <a:latin typeface="Arial" panose="020B0604020202020204" pitchFamily="34" charset="0"/>
              <a:cs typeface="Arial" panose="020B0604020202020204" pitchFamily="34" charset="0"/>
            </a:endParaRPr>
          </a:p>
          <a:p>
            <a:pPr marR="3780"/>
            <a:endParaRPr lang="en-US" sz="3800" dirty="0">
              <a:latin typeface="Arial" panose="020B0604020202020204" pitchFamily="34" charset="0"/>
              <a:cs typeface="Arial" panose="020B0604020202020204" pitchFamily="34" charset="0"/>
            </a:endParaRPr>
          </a:p>
          <a:p>
            <a:pPr marR="3780"/>
            <a:r>
              <a:rPr lang="en-US" sz="3800" dirty="0">
                <a:latin typeface="Arial" panose="020B0604020202020204" pitchFamily="34" charset="0"/>
                <a:cs typeface="Arial" panose="020B0604020202020204" pitchFamily="34" charset="0"/>
              </a:rPr>
              <a:t>To submit a paper application, download and </a:t>
            </a:r>
            <a:r>
              <a:rPr lang="en-US" sz="3800" dirty="0">
                <a:solidFill>
                  <a:srgbClr val="FF0000"/>
                </a:solidFill>
                <a:latin typeface="Arial" panose="020B0604020202020204" pitchFamily="34" charset="0"/>
                <a:cs typeface="Arial" panose="020B0604020202020204" pitchFamily="34" charset="0"/>
              </a:rPr>
              <a:t>complete </a:t>
            </a:r>
            <a:r>
              <a:rPr lang="en-US" sz="3800" u="sng" dirty="0">
                <a:solidFill>
                  <a:srgbClr val="FF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VA Form 21-526EZ, “Application for Disability Compensation and Related Compensation Benefits” </a:t>
            </a:r>
            <a:r>
              <a:rPr lang="en-US" sz="3800" u="sng" dirty="0">
                <a:solidFill>
                  <a:srgbClr val="FF0000"/>
                </a:solidFill>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and mail the application with your supporting evidence to your nearest </a:t>
            </a:r>
            <a:r>
              <a:rPr lang="en-US" sz="3800" dirty="0">
                <a:solidFill>
                  <a:srgbClr val="FF00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VA Regional Office </a:t>
            </a:r>
            <a:r>
              <a:rPr lang="en-US" sz="3800" dirty="0">
                <a:latin typeface="Arial" panose="020B0604020202020204" pitchFamily="34" charset="0"/>
                <a:cs typeface="Arial" panose="020B0604020202020204" pitchFamily="34" charset="0"/>
              </a:rPr>
              <a:t>or to:</a:t>
            </a:r>
          </a:p>
          <a:p>
            <a:endParaRPr lang="en-US" sz="3800" dirty="0">
              <a:latin typeface="Arial" panose="020B0604020202020204" pitchFamily="34" charset="0"/>
              <a:cs typeface="Arial" panose="020B0604020202020204" pitchFamily="34" charset="0"/>
            </a:endParaRPr>
          </a:p>
          <a:p>
            <a:pPr marL="457200" lvl="1" indent="0">
              <a:buNone/>
            </a:pPr>
            <a:r>
              <a:rPr lang="en-US" sz="3800" dirty="0">
                <a:latin typeface="Arial" panose="020B0604020202020204" pitchFamily="34" charset="0"/>
                <a:cs typeface="Arial" panose="020B0604020202020204" pitchFamily="34" charset="0"/>
              </a:rPr>
              <a:t>U.S. Department of Veterans Affairs</a:t>
            </a:r>
          </a:p>
          <a:p>
            <a:pPr marL="457200" lvl="1" indent="0">
              <a:buNone/>
            </a:pPr>
            <a:r>
              <a:rPr lang="en-US" sz="3800" dirty="0">
                <a:latin typeface="Arial" panose="020B0604020202020204" pitchFamily="34" charset="0"/>
                <a:cs typeface="Arial" panose="020B0604020202020204" pitchFamily="34" charset="0"/>
              </a:rPr>
              <a:t>Claims Intake Center</a:t>
            </a:r>
          </a:p>
          <a:p>
            <a:pPr marL="457200" lvl="1" indent="0">
              <a:buNone/>
            </a:pPr>
            <a:r>
              <a:rPr lang="en-US" sz="3800" dirty="0">
                <a:latin typeface="Arial" panose="020B0604020202020204" pitchFamily="34" charset="0"/>
                <a:cs typeface="Arial" panose="020B0604020202020204" pitchFamily="34" charset="0"/>
              </a:rPr>
              <a:t>PO Box 4444 Janesville, WI 53547-4444</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800" dirty="0">
                <a:latin typeface="Arial" panose="020B0604020202020204" pitchFamily="34" charset="0"/>
                <a:cs typeface="Arial" panose="020B0604020202020204" pitchFamily="34" charset="0"/>
              </a:rPr>
              <a:t>We also encourage you to become familiar with </a:t>
            </a:r>
            <a:r>
              <a:rPr lang="en-US" sz="3800" dirty="0">
                <a:solidFill>
                  <a:srgbClr val="FF00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evidence requirements</a:t>
            </a:r>
            <a:r>
              <a:rPr lang="en-US" sz="3800" dirty="0">
                <a:solidFill>
                  <a:srgbClr val="C2B48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a:t>
            </a:r>
            <a:r>
              <a:rPr lang="en-US" sz="3800" dirty="0">
                <a:latin typeface="Arial" panose="020B0604020202020204" pitchFamily="34" charset="0"/>
                <a:cs typeface="Arial" panose="020B0604020202020204" pitchFamily="34" charset="0"/>
              </a:rPr>
              <a:t>so you have a complete understanding of not only VA's responsibility, but yours as well.</a:t>
            </a:r>
          </a:p>
          <a:p>
            <a:pPr marL="0" indent="0">
              <a:buNone/>
            </a:pPr>
            <a:endParaRPr lang="en-US" sz="3800" dirty="0">
              <a:latin typeface="Arial" panose="020B0604020202020204" pitchFamily="34" charset="0"/>
              <a:cs typeface="Arial" panose="020B0604020202020204" pitchFamily="34" charset="0"/>
            </a:endParaRPr>
          </a:p>
          <a:p>
            <a:pPr marL="0" indent="0">
              <a:spcAft>
                <a:spcPts val="30"/>
              </a:spcAft>
              <a:buNone/>
            </a:pPr>
            <a:r>
              <a:rPr lang="en-US" sz="3800" dirty="0">
                <a:latin typeface="Arial" panose="020B0604020202020204" pitchFamily="34" charset="0"/>
                <a:cs typeface="Arial" panose="020B0604020202020204" pitchFamily="34" charset="0"/>
              </a:rPr>
              <a:t>Please complete and submit  a release, </a:t>
            </a:r>
            <a:r>
              <a:rPr lang="en-US" sz="3800" dirty="0">
                <a:solidFill>
                  <a:srgbClr val="FF00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VA Form 21-4142, Authorization to Disclose Information to the VA</a:t>
            </a:r>
            <a:r>
              <a:rPr lang="en-US" sz="3800" dirty="0">
                <a:solidFill>
                  <a:srgbClr val="FF0000"/>
                </a:solidFill>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&amp; </a:t>
            </a:r>
            <a:r>
              <a:rPr lang="en-US" sz="3800" dirty="0">
                <a:solidFill>
                  <a:srgbClr val="FF00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VA Form 21-4142a, General Release for Medical Provider Information to the VA</a:t>
            </a:r>
            <a:r>
              <a:rPr lang="en-US" sz="3800" dirty="0">
                <a:solidFill>
                  <a:srgbClr val="FF0000"/>
                </a:solidFill>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to allow VA to obtain copies of your private (non-VA) medical records.</a:t>
            </a:r>
          </a:p>
          <a:p>
            <a:pPr marL="0" indent="0">
              <a:buNone/>
            </a:pPr>
            <a:endParaRPr lang="en-US" sz="3800" dirty="0">
              <a:latin typeface="Arial" panose="020B0604020202020204" pitchFamily="34" charset="0"/>
              <a:cs typeface="Arial" panose="020B0604020202020204" pitchFamily="34" charset="0"/>
            </a:endParaRPr>
          </a:p>
          <a:p>
            <a:pPr marL="0" indent="0">
              <a:buNone/>
            </a:pPr>
            <a:r>
              <a:rPr lang="en-US" sz="3800" dirty="0">
                <a:latin typeface="Arial" panose="020B0604020202020204" pitchFamily="34" charset="0"/>
                <a:cs typeface="Arial" panose="020B0604020202020204" pitchFamily="34" charset="0"/>
              </a:rPr>
              <a:t>For more information on how to apply for VA Disability Compensation, visit </a:t>
            </a:r>
            <a:r>
              <a:rPr lang="en-US" sz="3800"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https://www.va.gov/disability/how-to-file-claim/</a:t>
            </a:r>
            <a:r>
              <a:rPr lang="en-US" sz="3800" dirty="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230F6370-14E3-4250-9DA9-226385F48C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32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a:xfrm>
            <a:off x="0" y="-76200"/>
            <a:ext cx="9118600" cy="762000"/>
          </a:xfrm>
        </p:spPr>
        <p:txBody>
          <a:bodyPr>
            <a:normAutofit/>
          </a:bodyPr>
          <a:lstStyle/>
          <a:p>
            <a:r>
              <a:rPr lang="en-US" sz="3200" dirty="0">
                <a:solidFill>
                  <a:prstClr val="white"/>
                </a:solidFill>
                <a:latin typeface="Myraid Pro"/>
                <a:cs typeface="Arial" panose="020B0604020202020204" pitchFamily="34" charset="0"/>
              </a:rPr>
              <a:t>How Long Will This Process Take?</a:t>
            </a:r>
            <a:endParaRPr lang="en-US" sz="2000" dirty="0">
              <a:solidFill>
                <a:schemeClr val="tx1"/>
              </a:solidFill>
              <a:highlight>
                <a:srgbClr val="FFFF00"/>
              </a:highlight>
            </a:endParaRPr>
          </a:p>
        </p:txBody>
      </p:sp>
      <p:sp>
        <p:nvSpPr>
          <p:cNvPr id="5" name="Content Placeholder 2" descr="The length of time it takes to complete a claim depends on several factors, such as:&#10;The type of claim filed&#10;Complexity of your disability(ies)&#10;The number of disabilities you claim&#10;Availability of evidence needed to decide your claim&#10;&#10;You can track the status of your claim by registering at VA.gov&#10;">
            <a:extLst>
              <a:ext uri="{FF2B5EF4-FFF2-40B4-BE49-F238E27FC236}">
                <a16:creationId xmlns:a16="http://schemas.microsoft.com/office/drawing/2014/main" id="{BE04B565-104D-4D8C-A85C-6687D28AB9AA}"/>
              </a:ext>
            </a:extLst>
          </p:cNvPr>
          <p:cNvSpPr>
            <a:spLocks noGrp="1"/>
          </p:cNvSpPr>
          <p:nvPr>
            <p:ph idx="1"/>
          </p:nvPr>
        </p:nvSpPr>
        <p:spPr>
          <a:xfrm>
            <a:off x="457200" y="990600"/>
            <a:ext cx="8229600" cy="4525963"/>
          </a:xfrm>
        </p:spPr>
        <p:txBody>
          <a:bodyPr>
            <a:normAutofit/>
          </a:bodyPr>
          <a:lstStyle/>
          <a:p>
            <a:pPr marL="0" indent="0">
              <a:spcBef>
                <a:spcPts val="400"/>
              </a:spcBef>
              <a:spcAft>
                <a:spcPts val="400"/>
              </a:spcAft>
              <a:buNone/>
            </a:pPr>
            <a:r>
              <a:rPr lang="en-US" altLang="en-US" sz="1500" dirty="0">
                <a:latin typeface="Arial" panose="020B0604020202020204" pitchFamily="34" charset="0"/>
                <a:cs typeface="Arial" panose="020B0604020202020204" pitchFamily="34" charset="0"/>
              </a:rPr>
              <a:t>The length of time it takes to complete a claim depends on several factors, such as:</a:t>
            </a:r>
          </a:p>
          <a:p>
            <a:pPr>
              <a:spcBef>
                <a:spcPts val="400"/>
              </a:spcBef>
              <a:spcAft>
                <a:spcPts val="400"/>
              </a:spcAft>
            </a:pPr>
            <a:r>
              <a:rPr lang="en-US" altLang="en-US" sz="1500" dirty="0">
                <a:latin typeface="Arial" panose="020B0604020202020204" pitchFamily="34" charset="0"/>
                <a:cs typeface="Arial" panose="020B0604020202020204" pitchFamily="34" charset="0"/>
              </a:rPr>
              <a:t>The type of claim filed</a:t>
            </a:r>
          </a:p>
          <a:p>
            <a:pPr>
              <a:spcBef>
                <a:spcPts val="400"/>
              </a:spcBef>
              <a:spcAft>
                <a:spcPts val="400"/>
              </a:spcAft>
            </a:pPr>
            <a:r>
              <a:rPr lang="en-US" altLang="en-US" sz="1500" dirty="0">
                <a:latin typeface="Arial" panose="020B0604020202020204" pitchFamily="34" charset="0"/>
                <a:cs typeface="Arial" panose="020B0604020202020204" pitchFamily="34" charset="0"/>
              </a:rPr>
              <a:t>Complexity of your disability(ies)</a:t>
            </a:r>
          </a:p>
          <a:p>
            <a:pPr>
              <a:spcBef>
                <a:spcPts val="400"/>
              </a:spcBef>
              <a:spcAft>
                <a:spcPts val="400"/>
              </a:spcAft>
            </a:pPr>
            <a:r>
              <a:rPr lang="en-US" altLang="en-US" sz="1500" dirty="0">
                <a:latin typeface="Arial" panose="020B0604020202020204" pitchFamily="34" charset="0"/>
                <a:cs typeface="Arial" panose="020B0604020202020204" pitchFamily="34" charset="0"/>
              </a:rPr>
              <a:t>The number of disabilities you claim</a:t>
            </a:r>
          </a:p>
          <a:p>
            <a:pPr>
              <a:spcBef>
                <a:spcPts val="400"/>
              </a:spcBef>
              <a:spcAft>
                <a:spcPts val="400"/>
              </a:spcAft>
            </a:pPr>
            <a:r>
              <a:rPr lang="en-US" altLang="en-US" sz="1500" dirty="0">
                <a:latin typeface="Arial" panose="020B0604020202020204" pitchFamily="34" charset="0"/>
                <a:cs typeface="Arial" panose="020B0604020202020204" pitchFamily="34" charset="0"/>
              </a:rPr>
              <a:t>Availability of evidence needed to decide your claim</a:t>
            </a:r>
          </a:p>
          <a:p>
            <a:pPr marL="457200" lvl="1" indent="0">
              <a:spcBef>
                <a:spcPts val="400"/>
              </a:spcBef>
              <a:spcAft>
                <a:spcPts val="400"/>
              </a:spcAft>
              <a:buNone/>
            </a:pPr>
            <a:endParaRPr lang="en-US" altLang="en-US" sz="1500" dirty="0">
              <a:latin typeface="Arial" panose="020B0604020202020204" pitchFamily="34" charset="0"/>
              <a:cs typeface="Arial" panose="020B0604020202020204" pitchFamily="34" charset="0"/>
            </a:endParaRPr>
          </a:p>
          <a:p>
            <a:pPr marL="0" indent="0">
              <a:spcBef>
                <a:spcPts val="400"/>
              </a:spcBef>
              <a:spcAft>
                <a:spcPts val="400"/>
              </a:spcAft>
              <a:buNone/>
            </a:pPr>
            <a:r>
              <a:rPr lang="en-US" altLang="en-US" sz="1500" dirty="0">
                <a:latin typeface="Arial" panose="020B0604020202020204" pitchFamily="34" charset="0"/>
                <a:cs typeface="Arial" panose="020B0604020202020204" pitchFamily="34" charset="0"/>
              </a:rPr>
              <a:t>You can track the status of your claim by registering at </a:t>
            </a:r>
            <a:r>
              <a:rPr lang="en-US" sz="15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VA</a:t>
            </a:r>
            <a:r>
              <a:rPr lang="en-US" sz="1500" dirty="0">
                <a:solidFill>
                  <a:srgbClr val="FF0000"/>
                </a:solidFill>
                <a:latin typeface="Arial" panose="020B0604020202020204" pitchFamily="34" charset="0"/>
                <a:cs typeface="Arial" panose="020B0604020202020204" pitchFamily="34" charset="0"/>
              </a:rPr>
              <a:t>.gov</a:t>
            </a:r>
            <a:endParaRPr lang="en-US" altLang="en-US" sz="15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5372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a:xfrm>
            <a:off x="12700" y="-97979"/>
            <a:ext cx="9144000" cy="731520"/>
          </a:xfrm>
        </p:spPr>
        <p:txBody>
          <a:bodyPr>
            <a:normAutofit/>
          </a:bodyPr>
          <a:lstStyle/>
          <a:p>
            <a:r>
              <a:rPr lang="en-US" sz="3200" dirty="0">
                <a:solidFill>
                  <a:prstClr val="white"/>
                </a:solidFill>
                <a:latin typeface="Myriad Pro"/>
              </a:rPr>
              <a:t>Program Review: Pension</a:t>
            </a:r>
            <a:endParaRPr lang="en-US" dirty="0"/>
          </a:p>
        </p:txBody>
      </p:sp>
      <p:sp>
        <p:nvSpPr>
          <p:cNvPr id="5" name="Content Placeholder 2" descr="What is VA Pension? &#10;Pension is a needs-based benefit program for wartime Veterans, who are age 65 or older or have a permanent and total non-service-connected disability, and who have limited income and net worth&#10;&#10;Who is eligible? &#10;Veterans may be eligible if they meet the following criteria: &#10;They were discharged from service under other than dishonorable conditions, AND &#10;They served 90 days of active duty with at least one day during wartime, *AND &#10;They have countable income that is below the maximum annual pension rate (MAPR), AND &#10;They meet net worth limitations &#10;Meet one of the following criteria:&#10;You are age 65 or older&#10;You have a permanent and total nonservice-connected disability&#10;You are a patient in a nursing home due to mental or physical incapacity&#10;You are receiving Social Security disability benefits&#10;Veterans who entered active duty after September 7, 1980, must serve at least 24 months of active-duty service. If the length of service is less than 24 months, the Veteran must have completed their entire tour of active duty &#10;">
            <a:extLst>
              <a:ext uri="{FF2B5EF4-FFF2-40B4-BE49-F238E27FC236}">
                <a16:creationId xmlns:a16="http://schemas.microsoft.com/office/drawing/2014/main" id="{1F93DC16-AE9F-42AC-9AC2-25A7937F4B63}"/>
              </a:ext>
            </a:extLst>
          </p:cNvPr>
          <p:cNvSpPr>
            <a:spLocks noGrp="1"/>
          </p:cNvSpPr>
          <p:nvPr>
            <p:ph idx="1"/>
          </p:nvPr>
        </p:nvSpPr>
        <p:spPr>
          <a:xfrm>
            <a:off x="457200" y="650746"/>
            <a:ext cx="8229600" cy="5445253"/>
          </a:xfrm>
        </p:spPr>
        <p:txBody>
          <a:bodyPr>
            <a:noAutofit/>
          </a:bodyPr>
          <a:lstStyle/>
          <a:p>
            <a:pPr marL="0" indent="0">
              <a:buNone/>
            </a:pPr>
            <a:r>
              <a:rPr lang="en-US" sz="1500" b="1" dirty="0">
                <a:latin typeface="Arial" panose="020B0604020202020204" pitchFamily="34" charset="0"/>
                <a:cs typeface="Arial" panose="020B0604020202020204" pitchFamily="34" charset="0"/>
              </a:rPr>
              <a:t>What is </a:t>
            </a:r>
            <a:r>
              <a:rPr lang="en-US" sz="1500" b="1"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VA Pension</a:t>
            </a:r>
            <a:r>
              <a:rPr lang="en-US" sz="1500" b="1"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marL="403225" indent="-285750">
              <a:tabLst>
                <a:tab pos="1371600" algn="l"/>
              </a:tabLst>
            </a:pPr>
            <a:r>
              <a:rPr lang="en-US" sz="1500" dirty="0">
                <a:solidFill>
                  <a:srgbClr val="000000"/>
                </a:solidFill>
                <a:latin typeface="Arial" panose="020B0604020202020204" pitchFamily="34" charset="0"/>
                <a:cs typeface="Arial" panose="020B0604020202020204" pitchFamily="34" charset="0"/>
              </a:rPr>
              <a:t>Pension is a needs-based benefit program for wartime Veterans, who are age 65 or older or have a permanent and total non-service-connected disability, and who have limited income and net worth</a:t>
            </a:r>
          </a:p>
          <a:p>
            <a:pPr marL="117475" indent="0">
              <a:buNone/>
              <a:tabLst>
                <a:tab pos="1371600" algn="l"/>
              </a:tabLst>
            </a:pPr>
            <a:endParaRPr lang="en-US" sz="1500" dirty="0">
              <a:solidFill>
                <a:srgbClr val="000000"/>
              </a:solidFill>
              <a:latin typeface="Arial" panose="020B0604020202020204" pitchFamily="34" charset="0"/>
              <a:cs typeface="Arial" panose="020B0604020202020204" pitchFamily="34" charset="0"/>
            </a:endParaRPr>
          </a:p>
          <a:p>
            <a:pPr marL="58738" indent="0">
              <a:buNone/>
              <a:tabLst>
                <a:tab pos="1371600" algn="l"/>
              </a:tabLst>
            </a:pPr>
            <a:r>
              <a:rPr lang="en-US" sz="1500" b="1" dirty="0">
                <a:latin typeface="Arial" panose="020B0604020202020204" pitchFamily="34" charset="0"/>
                <a:cs typeface="Arial" panose="020B0604020202020204" pitchFamily="34" charset="0"/>
              </a:rPr>
              <a:t>Who is eligible? </a:t>
            </a:r>
            <a:endParaRPr lang="en-US" sz="1500" dirty="0">
              <a:latin typeface="Arial" panose="020B0604020202020204" pitchFamily="34" charset="0"/>
              <a:cs typeface="Arial" panose="020B0604020202020204" pitchFamily="34" charset="0"/>
            </a:endParaRPr>
          </a:p>
          <a:p>
            <a:pPr marL="117475" indent="0">
              <a:buNone/>
            </a:pPr>
            <a:r>
              <a:rPr lang="en-US" sz="1500" dirty="0">
                <a:latin typeface="Arial" panose="020B0604020202020204" pitchFamily="34" charset="0"/>
                <a:cs typeface="Arial" panose="020B0604020202020204" pitchFamily="34" charset="0"/>
              </a:rPr>
              <a:t>Veterans may be eligible if they meet the following criteria: </a:t>
            </a:r>
          </a:p>
          <a:p>
            <a:pPr marL="403225" indent="-285750"/>
            <a:r>
              <a:rPr lang="en-US" sz="1500" dirty="0">
                <a:latin typeface="Arial" panose="020B0604020202020204" pitchFamily="34" charset="0"/>
                <a:cs typeface="Arial" panose="020B0604020202020204" pitchFamily="34" charset="0"/>
              </a:rPr>
              <a:t>They were discharged from service under other than dishonorable conditions, </a:t>
            </a:r>
            <a:r>
              <a:rPr lang="en-US" sz="1500" b="1" dirty="0">
                <a:latin typeface="Arial" panose="020B0604020202020204" pitchFamily="34" charset="0"/>
                <a:cs typeface="Arial" panose="020B0604020202020204" pitchFamily="34" charset="0"/>
              </a:rPr>
              <a:t>AND</a:t>
            </a:r>
            <a:r>
              <a:rPr lang="en-US" sz="1500" dirty="0">
                <a:latin typeface="Arial" panose="020B0604020202020204" pitchFamily="34" charset="0"/>
                <a:cs typeface="Arial" panose="020B0604020202020204" pitchFamily="34" charset="0"/>
              </a:rPr>
              <a:t> </a:t>
            </a:r>
          </a:p>
          <a:p>
            <a:pPr marL="403225" indent="-285750"/>
            <a:r>
              <a:rPr lang="en-US" sz="1500" dirty="0">
                <a:latin typeface="Arial" panose="020B0604020202020204" pitchFamily="34" charset="0"/>
                <a:cs typeface="Arial" panose="020B0604020202020204" pitchFamily="34" charset="0"/>
              </a:rPr>
              <a:t>They served 90 days of active duty with at least one day during wartime, *</a:t>
            </a:r>
            <a:r>
              <a:rPr lang="en-US" sz="1500" b="1" dirty="0">
                <a:latin typeface="Arial" panose="020B0604020202020204" pitchFamily="34" charset="0"/>
                <a:cs typeface="Arial" panose="020B0604020202020204" pitchFamily="34" charset="0"/>
              </a:rPr>
              <a:t>AND </a:t>
            </a:r>
          </a:p>
          <a:p>
            <a:pPr marL="403225" indent="-285750"/>
            <a:r>
              <a:rPr lang="en-US" sz="1500" dirty="0">
                <a:latin typeface="Arial" panose="020B0604020202020204" pitchFamily="34" charset="0"/>
                <a:cs typeface="Arial" panose="020B0604020202020204" pitchFamily="34" charset="0"/>
              </a:rPr>
              <a:t>They have countable income that is below the maximum annual pension rate (MAPR), </a:t>
            </a:r>
            <a:r>
              <a:rPr lang="en-US" sz="1500" b="1" dirty="0">
                <a:latin typeface="Arial" panose="020B0604020202020204" pitchFamily="34" charset="0"/>
                <a:cs typeface="Arial" panose="020B0604020202020204" pitchFamily="34" charset="0"/>
              </a:rPr>
              <a:t>AND</a:t>
            </a:r>
            <a:r>
              <a:rPr lang="en-US" sz="1500" dirty="0">
                <a:latin typeface="Arial" panose="020B0604020202020204" pitchFamily="34" charset="0"/>
                <a:cs typeface="Arial" panose="020B0604020202020204" pitchFamily="34" charset="0"/>
              </a:rPr>
              <a:t> </a:t>
            </a:r>
          </a:p>
          <a:p>
            <a:pPr marL="403225" indent="-285750"/>
            <a:r>
              <a:rPr lang="en-US" sz="1500" dirty="0">
                <a:latin typeface="Arial" panose="020B0604020202020204" pitchFamily="34" charset="0"/>
                <a:cs typeface="Arial" panose="020B0604020202020204" pitchFamily="34" charset="0"/>
              </a:rPr>
              <a:t>They meet net worth limitations </a:t>
            </a:r>
          </a:p>
          <a:p>
            <a:pPr marL="403225" indent="-285750"/>
            <a:r>
              <a:rPr lang="en-US" sz="1500" b="1" dirty="0">
                <a:latin typeface="Arial" panose="020B0604020202020204" pitchFamily="34" charset="0"/>
                <a:cs typeface="Arial" panose="020B0604020202020204" pitchFamily="34" charset="0"/>
              </a:rPr>
              <a:t>Meet one of the following criteria:</a:t>
            </a:r>
          </a:p>
          <a:p>
            <a:pPr marL="685800" lvl="1">
              <a:buFont typeface="Arial" panose="020B0604020202020204" pitchFamily="34" charset="0"/>
              <a:buChar char="•"/>
            </a:pPr>
            <a:r>
              <a:rPr lang="en-US" sz="1500" dirty="0">
                <a:latin typeface="Arial" panose="020B0604020202020204" pitchFamily="34" charset="0"/>
                <a:cs typeface="Arial" panose="020B0604020202020204" pitchFamily="34" charset="0"/>
              </a:rPr>
              <a:t>You are age 65 or older</a:t>
            </a:r>
          </a:p>
          <a:p>
            <a:pPr marL="685800" lvl="1">
              <a:buFont typeface="Arial" panose="020B0604020202020204" pitchFamily="34" charset="0"/>
              <a:buChar char="•"/>
            </a:pPr>
            <a:r>
              <a:rPr lang="en-US" sz="1500" dirty="0">
                <a:latin typeface="Arial" panose="020B0604020202020204" pitchFamily="34" charset="0"/>
                <a:cs typeface="Arial" panose="020B0604020202020204" pitchFamily="34" charset="0"/>
              </a:rPr>
              <a:t>You have a permanent and total nonservice-connected disability</a:t>
            </a:r>
          </a:p>
          <a:p>
            <a:pPr marL="685800" lvl="1">
              <a:buFont typeface="Arial" panose="020B0604020202020204" pitchFamily="34" charset="0"/>
              <a:buChar char="•"/>
            </a:pPr>
            <a:r>
              <a:rPr lang="en-US" sz="1500" dirty="0">
                <a:latin typeface="Arial" panose="020B0604020202020204" pitchFamily="34" charset="0"/>
                <a:cs typeface="Arial" panose="020B0604020202020204" pitchFamily="34" charset="0"/>
              </a:rPr>
              <a:t>You are a patient in a nursing home due to mental or physical incapacity</a:t>
            </a:r>
          </a:p>
          <a:p>
            <a:pPr marL="685800" lvl="1">
              <a:buFont typeface="Arial" panose="020B0604020202020204" pitchFamily="34" charset="0"/>
              <a:buChar char="•"/>
            </a:pPr>
            <a:r>
              <a:rPr lang="en-US" sz="1500" dirty="0">
                <a:latin typeface="Arial" panose="020B0604020202020204" pitchFamily="34" charset="0"/>
                <a:cs typeface="Arial" panose="020B0604020202020204" pitchFamily="34" charset="0"/>
              </a:rPr>
              <a:t>You are receiving Social Security disability benefits</a:t>
            </a:r>
          </a:p>
          <a:p>
            <a:pPr marL="685800" lvl="1">
              <a:buFont typeface="Arial" panose="020B0604020202020204" pitchFamily="34" charset="0"/>
              <a:buChar char="•"/>
            </a:pPr>
            <a:r>
              <a:rPr lang="en-US" sz="1500" dirty="0">
                <a:latin typeface="Arial" panose="020B0604020202020204" pitchFamily="34" charset="0"/>
                <a:cs typeface="Arial" panose="020B0604020202020204" pitchFamily="34" charset="0"/>
              </a:rPr>
              <a:t>Veterans who entered active duty after September 7, 1980, must serve at least 24 months of active-duty service. If the length of service is less than 24 months, the Veteran must have completed their entire tour of active duty </a:t>
            </a:r>
          </a:p>
          <a:p>
            <a:pPr marL="117475" indent="0">
              <a:buNone/>
            </a:pPr>
            <a:endParaRPr lang="en-US" sz="15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670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p:txBody>
          <a:bodyPr>
            <a:normAutofit/>
          </a:bodyPr>
          <a:lstStyle/>
          <a:p>
            <a:r>
              <a:rPr lang="en-US" sz="3200" dirty="0">
                <a:solidFill>
                  <a:prstClr val="white"/>
                </a:solidFill>
                <a:latin typeface="Myriad Pro"/>
              </a:rPr>
              <a:t>Program Review: Pension (cont’d)</a:t>
            </a:r>
            <a:endParaRPr lang="en-US" dirty="0"/>
          </a:p>
        </p:txBody>
      </p:sp>
      <p:sp>
        <p:nvSpPr>
          <p:cNvPr id="5" name="Content Placeholder 4" descr="What is enhanced or Special Monthly Pension? &#10;Aid and Attendance (A&amp;A)  is a higher monthly pension amount paid to a Veteran or surviving spouse&#10;Housebound  is an increased monthly pension amount. It is paid to permanently disabled Veterans who are greatly confined to their homes&#10;&#10;For more information on VA Pension, visit https://www.va.gov/pension/.&#10;">
            <a:extLst>
              <a:ext uri="{FF2B5EF4-FFF2-40B4-BE49-F238E27FC236}">
                <a16:creationId xmlns:a16="http://schemas.microsoft.com/office/drawing/2014/main" id="{DEC85E9B-CEF6-4E65-8D1D-AC5172CE7A51}"/>
              </a:ext>
            </a:extLst>
          </p:cNvPr>
          <p:cNvSpPr>
            <a:spLocks noGrp="1"/>
          </p:cNvSpPr>
          <p:nvPr>
            <p:ph idx="1"/>
          </p:nvPr>
        </p:nvSpPr>
        <p:spPr>
          <a:xfrm>
            <a:off x="457200" y="990600"/>
            <a:ext cx="8229600" cy="2708434"/>
          </a:xfrm>
          <a:prstGeom prst="rect">
            <a:avLst/>
          </a:prstGeom>
        </p:spPr>
        <p:txBody>
          <a:bodyPr wrap="square">
            <a:spAutoFit/>
          </a:bodyPr>
          <a:lstStyle/>
          <a:p>
            <a:pPr>
              <a:spcBef>
                <a:spcPts val="1200"/>
              </a:spcBef>
            </a:pPr>
            <a:r>
              <a:rPr lang="en-US" sz="1500" b="1" dirty="0">
                <a:latin typeface="Arial" panose="020B0604020202020204" pitchFamily="34" charset="0"/>
                <a:cs typeface="Arial" panose="020B0604020202020204" pitchFamily="34" charset="0"/>
              </a:rPr>
              <a:t>What is enhanced or </a:t>
            </a:r>
            <a:r>
              <a:rPr lang="en-US" sz="1500" b="1"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Special Monthly Pension</a:t>
            </a:r>
            <a:r>
              <a:rPr lang="en-US" sz="1500" b="1" dirty="0">
                <a:latin typeface="Arial" panose="020B0604020202020204" pitchFamily="34" charset="0"/>
                <a:cs typeface="Arial" panose="020B0604020202020204" pitchFamily="34" charset="0"/>
              </a:rPr>
              <a:t>? </a:t>
            </a:r>
          </a:p>
          <a:p>
            <a:pPr marL="285750" indent="-285750">
              <a:spcBef>
                <a:spcPts val="1200"/>
              </a:spcBef>
              <a:buFont typeface="Arial" panose="020B0604020202020204" pitchFamily="34" charset="0"/>
              <a:buChar char="•"/>
            </a:pPr>
            <a:r>
              <a:rPr lang="en-US" sz="1500" b="1" dirty="0">
                <a:latin typeface="Arial" panose="020B0604020202020204" pitchFamily="34" charset="0"/>
                <a:cs typeface="Arial" panose="020B0604020202020204" pitchFamily="34" charset="0"/>
              </a:rPr>
              <a:t>Aid and Attendance (A&amp;A)</a:t>
            </a:r>
            <a:r>
              <a:rPr lang="en-US" sz="1500" dirty="0">
                <a:latin typeface="Arial" panose="020B0604020202020204" pitchFamily="34" charset="0"/>
                <a:cs typeface="Arial" panose="020B0604020202020204" pitchFamily="34" charset="0"/>
              </a:rPr>
              <a:t>  is a higher monthly pension amount paid to a Veteran or surviving spouse</a:t>
            </a:r>
          </a:p>
          <a:p>
            <a:pPr marL="285750" indent="-285750">
              <a:spcBef>
                <a:spcPts val="1200"/>
              </a:spcBef>
              <a:buFont typeface="Arial" panose="020B0604020202020204" pitchFamily="34" charset="0"/>
              <a:buChar char="•"/>
            </a:pPr>
            <a:r>
              <a:rPr lang="en-US" sz="1500" b="1" dirty="0">
                <a:latin typeface="Arial" panose="020B0604020202020204" pitchFamily="34" charset="0"/>
                <a:cs typeface="Arial" panose="020B0604020202020204" pitchFamily="34" charset="0"/>
              </a:rPr>
              <a:t>Housebound</a:t>
            </a:r>
            <a:r>
              <a:rPr lang="en-US" sz="1500" dirty="0">
                <a:latin typeface="Arial" panose="020B0604020202020204" pitchFamily="34" charset="0"/>
                <a:cs typeface="Arial" panose="020B0604020202020204" pitchFamily="34" charset="0"/>
              </a:rPr>
              <a:t>  is an increased monthly pension amount. It is paid to permanently disabled Veterans who are greatly confined to their homes</a:t>
            </a:r>
          </a:p>
          <a:p>
            <a:pPr>
              <a:spcBef>
                <a:spcPts val="1200"/>
              </a:spcBef>
            </a:pPr>
            <a:endParaRPr lang="en-US" sz="1500" dirty="0">
              <a:latin typeface="Arial" panose="020B0604020202020204" pitchFamily="34" charset="0"/>
              <a:cs typeface="Arial" panose="020B0604020202020204" pitchFamily="34" charset="0"/>
            </a:endParaRPr>
          </a:p>
          <a:p>
            <a:pPr>
              <a:spcBef>
                <a:spcPts val="1200"/>
              </a:spcBef>
            </a:pPr>
            <a:r>
              <a:rPr lang="en-US" sz="1500" dirty="0">
                <a:latin typeface="Arial" panose="020B0604020202020204" pitchFamily="34" charset="0"/>
                <a:cs typeface="Arial" panose="020B0604020202020204" pitchFamily="34" charset="0"/>
              </a:rPr>
              <a:t>For more information on VA Pension, visit </a:t>
            </a:r>
            <a:r>
              <a:rPr lang="en-US" sz="1500" b="1"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https://www.va.gov/pension/</a:t>
            </a:r>
            <a:r>
              <a:rPr lang="en-US" sz="1500" b="1"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a:p>
            <a:pPr>
              <a:spcBef>
                <a:spcPts val="1200"/>
              </a:spcBef>
            </a:pPr>
            <a:endParaRPr lang="en-US" sz="15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905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p:txBody>
          <a:bodyPr>
            <a:normAutofit/>
          </a:bodyPr>
          <a:lstStyle/>
          <a:p>
            <a:r>
              <a:rPr lang="en-US" sz="3200" dirty="0">
                <a:solidFill>
                  <a:prstClr val="white"/>
                </a:solidFill>
                <a:latin typeface="Myriad Pro"/>
              </a:rPr>
              <a:t>Program Review: Fiduciary</a:t>
            </a:r>
            <a:endParaRPr lang="en-US" dirty="0"/>
          </a:p>
        </p:txBody>
      </p:sp>
      <p:sp>
        <p:nvSpPr>
          <p:cNvPr id="5" name="Content Placeholder 2" descr="What is the Fiduciary program? &#10;The fiduciary program provides oversight of VA’s most vulnerable beneficiaries&#10;Participants in the fiduciary program are unable to manage their VA benefits on their own&#10;This might be because of injury, disease, advanced age or youth &#10;VA appoints fiduciaries who manage VA benefits for these beneficiaries. VA also conducts oversight of VA-appointed fiduciaries to ensure VA beneficiaries’ needs are met &#10; What Is a Fiduciary? &#10;A fiduciary is a person or entity appointed by VA to receive benefits on behalf of a beneficiary&#10;When Is a Fiduciary Needed? &#10;Every beneficiary has the right to manage his or her VA benefits; however, if medical evidence indicates they cannot manage their benefits, VA can appoint a fiduciary to assist the beneficiary &#10;A fiduciary may also be appointed if a court declares a beneficiary unable to manage financial affairs&#10;&#10;For more information on the VA Fiduciary Program, visit   https://www.benefits.va.gov/fiduciary/index.asp.&#10;">
            <a:extLst>
              <a:ext uri="{FF2B5EF4-FFF2-40B4-BE49-F238E27FC236}">
                <a16:creationId xmlns:a16="http://schemas.microsoft.com/office/drawing/2014/main" id="{05FFEB64-2A09-4FD3-BEA4-25C5FD6241B2}"/>
              </a:ext>
            </a:extLst>
          </p:cNvPr>
          <p:cNvSpPr>
            <a:spLocks noGrp="1"/>
          </p:cNvSpPr>
          <p:nvPr>
            <p:ph idx="1"/>
          </p:nvPr>
        </p:nvSpPr>
        <p:spPr>
          <a:xfrm>
            <a:off x="647700" y="937418"/>
            <a:ext cx="7848600" cy="4983163"/>
          </a:xfrm>
        </p:spPr>
        <p:txBody>
          <a:bodyPr>
            <a:normAutofit lnSpcReduction="10000"/>
          </a:bodyPr>
          <a:lstStyle/>
          <a:p>
            <a:pPr marL="0" indent="0">
              <a:buNone/>
            </a:pPr>
            <a:r>
              <a:rPr lang="en-US" sz="1500" b="1" dirty="0">
                <a:latin typeface="Arial" panose="020B0604020202020204" pitchFamily="34" charset="0"/>
                <a:cs typeface="Arial" panose="020B0604020202020204" pitchFamily="34" charset="0"/>
              </a:rPr>
              <a:t>What is the</a:t>
            </a:r>
            <a:r>
              <a:rPr lang="en-US" sz="1500" b="1" dirty="0">
                <a:solidFill>
                  <a:srgbClr val="FF0000"/>
                </a:solidFill>
                <a:latin typeface="Arial" panose="020B0604020202020204" pitchFamily="34" charset="0"/>
                <a:cs typeface="Arial" panose="020B0604020202020204" pitchFamily="34" charset="0"/>
              </a:rPr>
              <a:t> </a:t>
            </a:r>
            <a:r>
              <a:rPr lang="en-US" sz="1500" b="1"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Fiduciary</a:t>
            </a:r>
            <a:r>
              <a:rPr lang="en-US" sz="1500" b="1" dirty="0">
                <a:solidFill>
                  <a:srgbClr val="FF0000"/>
                </a:solidFill>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program? </a:t>
            </a:r>
            <a:endParaRPr lang="en-US" sz="1500" dirty="0">
              <a:latin typeface="Arial" panose="020B0604020202020204" pitchFamily="34" charset="0"/>
              <a:cs typeface="Arial" panose="020B0604020202020204" pitchFamily="34" charset="0"/>
            </a:endParaRPr>
          </a:p>
          <a:p>
            <a:pPr marL="403225" indent="-285750"/>
            <a:r>
              <a:rPr lang="en-US" sz="1500" dirty="0">
                <a:latin typeface="Arial" panose="020B0604020202020204" pitchFamily="34" charset="0"/>
                <a:cs typeface="Arial" panose="020B0604020202020204" pitchFamily="34" charset="0"/>
              </a:rPr>
              <a:t>The fiduciary program provides oversight of VA’s most vulnerable beneficiaries</a:t>
            </a:r>
          </a:p>
          <a:p>
            <a:pPr marL="403225" indent="-285750"/>
            <a:r>
              <a:rPr lang="en-US" sz="1500" dirty="0">
                <a:latin typeface="Arial" panose="020B0604020202020204" pitchFamily="34" charset="0"/>
                <a:cs typeface="Arial" panose="020B0604020202020204" pitchFamily="34" charset="0"/>
              </a:rPr>
              <a:t>Participants in the fiduciary program are unable to manage their VA benefits on their own</a:t>
            </a:r>
          </a:p>
          <a:p>
            <a:pPr marL="403225" indent="-285750"/>
            <a:r>
              <a:rPr lang="en-US" sz="1500" dirty="0">
                <a:latin typeface="Arial" panose="020B0604020202020204" pitchFamily="34" charset="0"/>
                <a:cs typeface="Arial" panose="020B0604020202020204" pitchFamily="34" charset="0"/>
              </a:rPr>
              <a:t>This might be because of injury, disease, advanced age or youth </a:t>
            </a:r>
          </a:p>
          <a:p>
            <a:pPr marL="403225" indent="-285750"/>
            <a:r>
              <a:rPr lang="en-US" sz="1500" dirty="0">
                <a:latin typeface="Arial" panose="020B0604020202020204" pitchFamily="34" charset="0"/>
                <a:cs typeface="Arial" panose="020B0604020202020204" pitchFamily="34" charset="0"/>
              </a:rPr>
              <a:t>VA appoints fiduciaries who manage VA benefits for these beneficiaries. VA also conducts oversight of VA-appointed fiduciaries to ensure VA beneficiaries’ needs are met </a:t>
            </a:r>
          </a:p>
          <a:p>
            <a:pPr marL="0" indent="0">
              <a:spcBef>
                <a:spcPts val="1200"/>
              </a:spcBef>
              <a:buNone/>
            </a:pP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What Is a Fiduciary? </a:t>
            </a:r>
            <a:endParaRPr lang="en-US" sz="1500" dirty="0">
              <a:latin typeface="Arial" panose="020B0604020202020204" pitchFamily="34" charset="0"/>
              <a:cs typeface="Arial" panose="020B0604020202020204" pitchFamily="34" charset="0"/>
            </a:endParaRPr>
          </a:p>
          <a:p>
            <a:pPr marL="403225" indent="-285750"/>
            <a:r>
              <a:rPr lang="en-US" sz="1500" dirty="0">
                <a:latin typeface="Arial" panose="020B0604020202020204" pitchFamily="34" charset="0"/>
                <a:cs typeface="Arial" panose="020B0604020202020204" pitchFamily="34" charset="0"/>
              </a:rPr>
              <a:t>A fiduciary is a person or entity appointed by VA to receive benefits on behalf of a beneficiary</a:t>
            </a:r>
          </a:p>
          <a:p>
            <a:pPr marL="0" indent="0">
              <a:spcBef>
                <a:spcPts val="600"/>
              </a:spcBef>
              <a:buNone/>
            </a:pPr>
            <a:r>
              <a:rPr lang="en-US" sz="1500" b="1" dirty="0">
                <a:latin typeface="Arial" panose="020B0604020202020204" pitchFamily="34" charset="0"/>
                <a:cs typeface="Arial" panose="020B0604020202020204" pitchFamily="34" charset="0"/>
              </a:rPr>
              <a:t>When Is a Fiduciary Needed? </a:t>
            </a:r>
            <a:endParaRPr lang="en-US" sz="1500" dirty="0">
              <a:latin typeface="Arial" panose="020B0604020202020204" pitchFamily="34" charset="0"/>
              <a:cs typeface="Arial" panose="020B0604020202020204" pitchFamily="34" charset="0"/>
            </a:endParaRPr>
          </a:p>
          <a:p>
            <a:pPr marL="403225" indent="-285750"/>
            <a:r>
              <a:rPr lang="en-US" sz="1500" dirty="0">
                <a:latin typeface="Arial" panose="020B0604020202020204" pitchFamily="34" charset="0"/>
                <a:cs typeface="Arial" panose="020B0604020202020204" pitchFamily="34" charset="0"/>
              </a:rPr>
              <a:t>Every beneficiary has the right to manage his or her VA benefits; however, if medical evidence indicates they cannot manage their benefits, VA can appoint a fiduciary to assist the beneficiary </a:t>
            </a:r>
          </a:p>
          <a:p>
            <a:pPr marL="403225" indent="-285750"/>
            <a:r>
              <a:rPr lang="en-US" sz="1500" dirty="0">
                <a:latin typeface="Arial" panose="020B0604020202020204" pitchFamily="34" charset="0"/>
                <a:cs typeface="Arial" panose="020B0604020202020204" pitchFamily="34" charset="0"/>
              </a:rPr>
              <a:t>A fiduciary may also be appointed if a court declares a beneficiary unable to manage financial affairs</a:t>
            </a:r>
          </a:p>
          <a:p>
            <a:pPr marL="117475" indent="0">
              <a:buNone/>
            </a:pPr>
            <a:endParaRPr lang="en-US" sz="1500" dirty="0">
              <a:latin typeface="Arial" panose="020B0604020202020204" pitchFamily="34" charset="0"/>
              <a:cs typeface="Arial" panose="020B0604020202020204" pitchFamily="34" charset="0"/>
            </a:endParaRPr>
          </a:p>
          <a:p>
            <a:pPr marL="117475" indent="0">
              <a:buNone/>
            </a:pPr>
            <a:r>
              <a:rPr lang="en-US" sz="1500" dirty="0">
                <a:latin typeface="Arial" panose="020B0604020202020204" pitchFamily="34" charset="0"/>
                <a:cs typeface="Arial" panose="020B0604020202020204" pitchFamily="34" charset="0"/>
              </a:rPr>
              <a:t>For more information on the VA Fiduciary Program, visit   </a:t>
            </a:r>
            <a:r>
              <a:rPr lang="en-US" sz="1500" b="1"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https://www.benefits.va.gov/fiduciary/index.asp</a:t>
            </a:r>
            <a:r>
              <a:rPr lang="en-US" sz="1500" dirty="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13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p:txBody>
          <a:bodyPr>
            <a:normAutofit/>
          </a:bodyPr>
          <a:lstStyle/>
          <a:p>
            <a:r>
              <a:rPr lang="en-US" altLang="en-US" sz="3200" dirty="0">
                <a:solidFill>
                  <a:prstClr val="white"/>
                </a:solidFill>
                <a:effectLst>
                  <a:outerShdw blurRad="38100" dist="38100" dir="2700000" algn="tl">
                    <a:srgbClr val="000000">
                      <a:alpha val="43137"/>
                    </a:srgbClr>
                  </a:outerShdw>
                </a:effectLst>
                <a:latin typeface="Myriad Pro" panose="020B0503030403020204" pitchFamily="34" charset="0"/>
              </a:rPr>
              <a:t>Program Review: Education</a:t>
            </a:r>
            <a:endParaRPr lang="en-US" dirty="0"/>
          </a:p>
        </p:txBody>
      </p:sp>
      <p:sp>
        <p:nvSpPr>
          <p:cNvPr id="5" name="Rectangle 11" descr="VA Education benefits advance the education and skills of Veterans, service members, Family Members and Survivors according to the following eligibility standards:&#10;Post-9/11 GI Bill – At least 90 days aggregate active duty service after 9/10/2001, and either still on active duty, honorably discharged, or discharged because of a service-connected disability after 30 days&#10;Montgomery GI Bill Active Duty – Enrollees pay $100/month for 12 months to receive monthly Education benefits after completing a minimum service obligation&#10;Montgomery GI Bill Select Reserve – For Reservists with a six-year obligation in the Selected Reserve who are actively drilling&#10;Reserve Educational Assistance Program (REAP) – For Reservists activated at least 90 days after 9/10/2001&#10;">
            <a:extLst>
              <a:ext uri="{FF2B5EF4-FFF2-40B4-BE49-F238E27FC236}">
                <a16:creationId xmlns:a16="http://schemas.microsoft.com/office/drawing/2014/main" id="{337F4497-476E-4369-8BBC-DD420992B9EC}"/>
              </a:ext>
            </a:extLst>
          </p:cNvPr>
          <p:cNvSpPr txBox="1">
            <a:spLocks noChangeArrowheads="1"/>
          </p:cNvSpPr>
          <p:nvPr/>
        </p:nvSpPr>
        <p:spPr>
          <a:xfrm>
            <a:off x="495301" y="1028700"/>
            <a:ext cx="8153398" cy="480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VA Education </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benefits advance the education and skills of Veterans, service members, Family Members and Survivors according to the following eligibility standards:</a:t>
            </a:r>
          </a:p>
          <a:p>
            <a:pPr marL="117475" marR="0" lvl="0" indent="0" algn="l" defTabSz="457200" rtl="0" eaLnBrk="1" fontAlgn="auto" latinLnBrk="0" hangingPunct="1">
              <a:lnSpc>
                <a:spcPct val="100000"/>
              </a:lnSpc>
              <a:spcBef>
                <a:spcPct val="20000"/>
              </a:spcBef>
              <a:spcAft>
                <a:spcPts val="600"/>
              </a:spcAft>
              <a:buClrTx/>
              <a:buSzPct val="104000"/>
              <a:buFont typeface="Arial"/>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Post-9/11 GI Bill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least 90 days aggregate active duty service after 9/10/2001, and either still on active duty, honorably discharged, or discharged because of a service-connected disability after 30 days</a:t>
            </a:r>
          </a:p>
          <a:p>
            <a:pPr marL="117475"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Montgomery GI Bill Active Duty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Enrollees pay $100/month for 12 months to receive monthly Education benefits after completing a minimum service obligation</a:t>
            </a:r>
          </a:p>
          <a:p>
            <a:pPr marL="117475"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Montgomery GI Bill Select Reserve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 Reservists with a six-year obligation in the Selected Reserve who are actively drilling</a:t>
            </a:r>
          </a:p>
          <a:p>
            <a:pPr marL="0" marR="0" lvl="1" indent="0" algn="l" defTabSz="457200" rtl="0" eaLnBrk="1" fontAlgn="auto" latinLnBrk="0" hangingPunct="1">
              <a:lnSpc>
                <a:spcPct val="100000"/>
              </a:lnSpc>
              <a:spcBef>
                <a:spcPct val="20000"/>
              </a:spcBef>
              <a:spcAft>
                <a:spcPts val="600"/>
              </a:spcAft>
              <a:buClrTx/>
              <a:buSzTx/>
              <a:buFont typeface="Arial"/>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970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p:txBody>
          <a:bodyPr>
            <a:normAutofit/>
          </a:bodyPr>
          <a:lstStyle/>
          <a:p>
            <a:r>
              <a:rPr lang="en-US" sz="3200" dirty="0">
                <a:solidFill>
                  <a:prstClr val="white"/>
                </a:solidFill>
                <a:latin typeface="Myriad Pro"/>
              </a:rPr>
              <a:t>Program Review: Education (cont’d)</a:t>
            </a:r>
            <a:endParaRPr lang="en-US" dirty="0"/>
          </a:p>
        </p:txBody>
      </p:sp>
      <p:sp>
        <p:nvSpPr>
          <p:cNvPr id="5" name="Content Placeholder 4" descr="The Harry W. Colmery Veterans Educational Assistance Act, also known as the “Forever GI Bill,” was signed into law on August 17, 2017, and brings significant changes to Veterans’ education benefits over the next few years. Most enhance or expand education benefits for Veterans, service members, families and survivors&#10;Some of the changes that are effective immediately:&#10;Assistance for Students Affected by School Closures and Certain Program Disapprovals&#10;Elimination of 15-year Limitation to use the Post-9/11 GI Bill Program&#10;Priority Enrollment&#10;Reserve Educational Assistance Program (REAP) Eligibility Credited Toward Post-9/11 GI Bill Program&#10;&#10;&#10;For more information on VA Education, visit https://www.va.gov/education/.&#10;">
            <a:extLst>
              <a:ext uri="{FF2B5EF4-FFF2-40B4-BE49-F238E27FC236}">
                <a16:creationId xmlns:a16="http://schemas.microsoft.com/office/drawing/2014/main" id="{E35DB103-F523-4F32-AAD0-C2BF7F2ED2C8}"/>
              </a:ext>
            </a:extLst>
          </p:cNvPr>
          <p:cNvSpPr>
            <a:spLocks noGrp="1"/>
          </p:cNvSpPr>
          <p:nvPr>
            <p:ph idx="1"/>
          </p:nvPr>
        </p:nvSpPr>
        <p:spPr>
          <a:xfrm>
            <a:off x="457200" y="990600"/>
            <a:ext cx="8229600" cy="3896451"/>
          </a:xfrm>
          <a:prstGeom prst="rect">
            <a:avLst/>
          </a:prstGeom>
        </p:spPr>
        <p:txBody>
          <a:bodyPr wrap="square">
            <a:spAutoFit/>
          </a:bodyPr>
          <a:lstStyle/>
          <a:p>
            <a:pPr lvl="0">
              <a:spcAft>
                <a:spcPts val="1200"/>
              </a:spcAft>
              <a:tabLst>
                <a:tab pos="5427663" algn="l"/>
                <a:tab pos="6342063" algn="l"/>
              </a:tabLst>
            </a:pPr>
            <a:r>
              <a:rPr lang="en-US" sz="1500" dirty="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Harry W. Colmery Veterans Educational Assistance Act</a:t>
            </a:r>
            <a:r>
              <a:rPr lang="en-US" sz="1500" dirty="0">
                <a:latin typeface="Arial" panose="020B0604020202020204" pitchFamily="34" charset="0"/>
                <a:cs typeface="Arial" panose="020B0604020202020204" pitchFamily="34" charset="0"/>
              </a:rPr>
              <a:t>, also known as the “</a:t>
            </a:r>
            <a:r>
              <a:rPr lang="en-US" sz="1500" b="1"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Forever GI Bill</a:t>
            </a:r>
            <a:r>
              <a:rPr lang="en-US" sz="1500" dirty="0">
                <a:latin typeface="Arial" panose="020B0604020202020204" pitchFamily="34" charset="0"/>
                <a:cs typeface="Arial" panose="020B0604020202020204" pitchFamily="34" charset="0"/>
              </a:rPr>
              <a:t>,” was signed into law on August 17, 2017, and brings significant changes to Veterans’ education benefits over the next few years. Most enhance or expand education benefits for Veterans, service members, families and survivors</a:t>
            </a:r>
          </a:p>
          <a:p>
            <a:r>
              <a:rPr lang="en-US" sz="1600" b="1" dirty="0">
                <a:latin typeface="Arial" panose="020B0604020202020204" pitchFamily="34" charset="0"/>
                <a:cs typeface="Arial" panose="020B0604020202020204" pitchFamily="34" charset="0"/>
              </a:rPr>
              <a:t>Some of the changes that are effective immediately:</a:t>
            </a:r>
          </a:p>
          <a:p>
            <a:pPr marL="404812" indent="-285750">
              <a:spcBef>
                <a:spcPts val="1200"/>
              </a:spcBef>
              <a:buFont typeface="Arial" panose="020B0604020202020204" pitchFamily="34" charset="0"/>
              <a:buChar char="•"/>
            </a:pPr>
            <a:r>
              <a:rPr lang="en-US" sz="1500" dirty="0">
                <a:latin typeface="Arial" panose="020B0604020202020204" pitchFamily="34" charset="0"/>
                <a:cs typeface="Arial" panose="020B0604020202020204" pitchFamily="34" charset="0"/>
              </a:rPr>
              <a:t>Assistance for Students Affected by School Closures and Certain Program Disapprovals</a:t>
            </a:r>
          </a:p>
          <a:p>
            <a:pPr marL="404813"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Elimination of 15-year Limitation to use the Post-9/11 GI Bill Program</a:t>
            </a:r>
          </a:p>
          <a:p>
            <a:pPr marL="404812"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Priority Enrollment</a:t>
            </a:r>
          </a:p>
          <a:p>
            <a:pPr marL="404812"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Reserve Educational Assistance Program (REAP) Eligibility Credited Toward Post-9/11 GI Bill Program</a:t>
            </a:r>
          </a:p>
          <a:p>
            <a:endParaRPr lang="en-US" sz="1500" dirty="0">
              <a:latin typeface="Arial" panose="020B0604020202020204" pitchFamily="34" charset="0"/>
              <a:cs typeface="Arial" panose="020B0604020202020204" pitchFamily="34" charset="0"/>
            </a:endParaRPr>
          </a:p>
          <a:p>
            <a:pPr lvl="0">
              <a:spcAft>
                <a:spcPts val="1200"/>
              </a:spcAft>
              <a:tabLst>
                <a:tab pos="5427663" algn="l"/>
                <a:tab pos="6342063" algn="l"/>
              </a:tabLst>
            </a:pPr>
            <a:endParaRPr lang="en-US" sz="1500" dirty="0">
              <a:latin typeface="Arial" panose="020B0604020202020204" pitchFamily="34" charset="0"/>
              <a:cs typeface="Arial" panose="020B0604020202020204" pitchFamily="34" charset="0"/>
            </a:endParaRPr>
          </a:p>
          <a:p>
            <a:pPr lvl="0">
              <a:spcAft>
                <a:spcPts val="1200"/>
              </a:spcAft>
              <a:tabLst>
                <a:tab pos="5427663" algn="l"/>
                <a:tab pos="6342063" algn="l"/>
              </a:tabLst>
            </a:pPr>
            <a:r>
              <a:rPr lang="en-US" sz="1500" dirty="0">
                <a:latin typeface="Arial" panose="020B0604020202020204" pitchFamily="34" charset="0"/>
                <a:cs typeface="Arial" panose="020B0604020202020204" pitchFamily="34" charset="0"/>
              </a:rPr>
              <a:t>For more information on VA Education, visit </a:t>
            </a:r>
            <a:r>
              <a:rPr lang="en-US" sz="1500" b="1"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https://www.va.gov/education/</a:t>
            </a:r>
            <a:r>
              <a:rPr lang="en-US" sz="1500" dirty="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752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51F6B-6234-4FA3-B67F-C695BEB3F588}"/>
              </a:ext>
            </a:extLst>
          </p:cNvPr>
          <p:cNvSpPr>
            <a:spLocks noGrp="1"/>
          </p:cNvSpPr>
          <p:nvPr>
            <p:ph type="ctrTitle"/>
          </p:nvPr>
        </p:nvSpPr>
        <p:spPr>
          <a:xfrm>
            <a:off x="990600" y="289560"/>
            <a:ext cx="7772400" cy="1470025"/>
          </a:xfrm>
        </p:spPr>
        <p:txBody>
          <a:bodyPr>
            <a:normAutofit/>
          </a:bodyPr>
          <a:lstStyle/>
          <a:p>
            <a:r>
              <a:rPr lang="en-US" sz="800" dirty="0">
                <a:solidFill>
                  <a:schemeClr val="bg1"/>
                </a:solidFill>
              </a:rPr>
              <a:t>Mission and vision</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yriad Pro"/>
                <a:ea typeface="+mn-ea"/>
                <a:cs typeface="+mn-cs"/>
              </a:rPr>
              <a:t>VA Mission and Vision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descr="VA Mission Statement&#10;To fulfill President Lincoln's promise “To care for him who shall have borne the battle, and for his widow, and his orphan” by serving and honoring the men and women who are America’s veterans.&#10;&#10;&#10;VA Vision Statement&#10;To provide veterans the world-class benefits and services they have earned - and to do so by adhering to the highest standards of compassion, commitment, excellence, professionalism, integrity, accountability, and stewardship.&#10;">
            <a:extLst>
              <a:ext uri="{FF2B5EF4-FFF2-40B4-BE49-F238E27FC236}">
                <a16:creationId xmlns:a16="http://schemas.microsoft.com/office/drawing/2014/main" id="{E8601B4A-51D0-467B-8034-8C18BF99D9EC}"/>
              </a:ext>
            </a:extLst>
          </p:cNvPr>
          <p:cNvSpPr/>
          <p:nvPr/>
        </p:nvSpPr>
        <p:spPr>
          <a:xfrm>
            <a:off x="192671" y="938255"/>
            <a:ext cx="4684129"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Mission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fulfill President Lincoln's promise “To care for him who shall have borne the battle, and for his widow, and his orphan” by serving and honoring the men and women who are America’s veterans.</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Vision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provide veterans the world-class benefits and services they have earned - and to do so by adhering to the highest standards of compassion, commitment, excellence, professionalism, integrity, accountability, and stewardship.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descr="Picture of folded flag in hands of Servicemember in Uniform">
            <a:extLst>
              <a:ext uri="{FF2B5EF4-FFF2-40B4-BE49-F238E27FC236}">
                <a16:creationId xmlns:a16="http://schemas.microsoft.com/office/drawing/2014/main" id="{FDD0DE2A-0882-43C9-A1D4-08F6F9B468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468500"/>
            <a:ext cx="4074529" cy="338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871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a:xfrm>
            <a:off x="0" y="0"/>
            <a:ext cx="9144000" cy="609600"/>
          </a:xfrm>
        </p:spPr>
        <p:txBody>
          <a:bodyPr>
            <a:noAutofit/>
          </a:bodyPr>
          <a:lstStyle/>
          <a:p>
            <a:r>
              <a:rPr lang="en-US" altLang="en-US" sz="2450" dirty="0">
                <a:solidFill>
                  <a:prstClr val="white"/>
                </a:solidFill>
                <a:effectLst>
                  <a:outerShdw blurRad="38100" dist="38100" dir="2700000" algn="tl">
                    <a:srgbClr val="000000">
                      <a:alpha val="43137"/>
                    </a:srgbClr>
                  </a:outerShdw>
                </a:effectLst>
                <a:latin typeface="Myriad Pro" panose="020B0503030403020204"/>
              </a:rPr>
              <a:t>Program Review: Veteran Readiness and Employment (VR&amp;E)</a:t>
            </a:r>
            <a:r>
              <a:rPr lang="en-US" sz="2450" dirty="0">
                <a:latin typeface="Myriad Pro" panose="020B0503030403020204"/>
              </a:rPr>
              <a:t> </a:t>
            </a:r>
          </a:p>
        </p:txBody>
      </p:sp>
      <p:sp>
        <p:nvSpPr>
          <p:cNvPr id="5" name="Rectangle 11" descr="VR&amp;E Program helps service members and Veterans with service-connected disabilities and an employment handicap prepare for, find, and keep suitable jobs through counseling and case management&#10;For Veterans with a discharge under conditions other than dishonorable, at least a 20% disability rating, and an employment handicap (or a 10% rating with a serious employment handicap), VR&amp;E provides:&#10;Interest and aptitude testing, and career counseling&#10;Job training, job-seeking skills, resume development, and work-readiness assistance&#10;Special employer incentives, on-the-job-training, and non-paid work experiences &#10;Post-secondary training at a college, vocational, technical or business school &#10;Independent living services for individuals who are not currently able to work because of the effects of service-connected disabilities and require intensive and frequent rehabilitation support to become more independent in their homes and communities&#10; &#10;For more information on VA Veteran Readiness and Employment (VR&amp;E), visit https://www.va.gov/careers-employment/vocational-rehabilitation/.&#10;">
            <a:extLst>
              <a:ext uri="{FF2B5EF4-FFF2-40B4-BE49-F238E27FC236}">
                <a16:creationId xmlns:a16="http://schemas.microsoft.com/office/drawing/2014/main" id="{121CBCFF-B93E-47BB-850D-A766F7D338F4}"/>
              </a:ext>
            </a:extLst>
          </p:cNvPr>
          <p:cNvSpPr>
            <a:spLocks noGrp="1" noChangeArrowheads="1"/>
          </p:cNvSpPr>
          <p:nvPr>
            <p:ph idx="1"/>
          </p:nvPr>
        </p:nvSpPr>
        <p:spPr>
          <a:xfrm>
            <a:off x="457200" y="990600"/>
            <a:ext cx="8229600" cy="4525963"/>
          </a:xfrm>
        </p:spPr>
        <p:txBody>
          <a:bodyPr>
            <a:noAutofit/>
          </a:bodyPr>
          <a:lstStyle/>
          <a:p>
            <a:pPr marL="0" indent="0">
              <a:spcBef>
                <a:spcPts val="384"/>
              </a:spcBef>
              <a:spcAft>
                <a:spcPts val="600"/>
              </a:spcAft>
              <a:buNone/>
            </a:pPr>
            <a:r>
              <a:rPr lang="en-US" sz="1500" b="1"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VR&amp;E Program </a:t>
            </a:r>
            <a:r>
              <a:rPr lang="en-US" sz="1500" b="1" dirty="0">
                <a:latin typeface="Arial" panose="020B0604020202020204" pitchFamily="34" charset="0"/>
                <a:cs typeface="Arial" panose="020B0604020202020204" pitchFamily="34" charset="0"/>
              </a:rPr>
              <a:t>helps service members and Veterans with service-connected disabilities and an employment handicap prepare for, find, and keep suitable jobs through counseling and case management</a:t>
            </a:r>
          </a:p>
          <a:p>
            <a:pPr marL="403225" indent="-285750">
              <a:spcBef>
                <a:spcPts val="384"/>
              </a:spcBef>
              <a:spcAft>
                <a:spcPts val="600"/>
              </a:spcAft>
              <a:defRPr/>
            </a:pPr>
            <a:r>
              <a:rPr lang="en-US" sz="1500" b="0" dirty="0">
                <a:latin typeface="Arial" panose="020B0604020202020204" pitchFamily="34" charset="0"/>
                <a:cs typeface="Arial" panose="020B0604020202020204" pitchFamily="34" charset="0"/>
              </a:rPr>
              <a:t>For Veterans with a discharge under conditions other than dishonorable, at least a 20% disability rating, and an employment handicap (or a 10% rating with a serious employment handicap), VR&amp;E provides:</a:t>
            </a:r>
          </a:p>
          <a:p>
            <a:pPr marL="458788" lvl="1" indent="-217488">
              <a:spcBef>
                <a:spcPts val="384"/>
              </a:spcBef>
              <a:buFont typeface="Arial" panose="020B0604020202020204" pitchFamily="34" charset="0"/>
              <a:buChar char="–"/>
            </a:pPr>
            <a:r>
              <a:rPr lang="en-US" sz="1500" dirty="0">
                <a:latin typeface="Arial" panose="020B0604020202020204" pitchFamily="34" charset="0"/>
                <a:cs typeface="Arial" panose="020B0604020202020204" pitchFamily="34" charset="0"/>
              </a:rPr>
              <a:t>Interest and aptitude testing, and career counseling</a:t>
            </a:r>
            <a:endParaRPr lang="en-US" sz="1500" b="0" dirty="0">
              <a:latin typeface="Arial" panose="020B0604020202020204" pitchFamily="34" charset="0"/>
              <a:cs typeface="Arial" panose="020B0604020202020204" pitchFamily="34" charset="0"/>
            </a:endParaRPr>
          </a:p>
          <a:p>
            <a:pPr marL="458788" lvl="1" indent="-217488">
              <a:spcBef>
                <a:spcPts val="600"/>
              </a:spcBef>
              <a:buFont typeface="Arial" panose="020B0604020202020204" pitchFamily="34" charset="0"/>
              <a:buChar char="–"/>
            </a:pPr>
            <a:r>
              <a:rPr lang="en-US" sz="1500" b="0" dirty="0">
                <a:latin typeface="Arial" panose="020B0604020202020204" pitchFamily="34" charset="0"/>
                <a:cs typeface="Arial" panose="020B0604020202020204" pitchFamily="34" charset="0"/>
              </a:rPr>
              <a:t>Job training, job-seeking skills, resume development, and work-readiness assistance</a:t>
            </a:r>
          </a:p>
          <a:p>
            <a:pPr marL="458788" lvl="1" indent="-217488">
              <a:spcBef>
                <a:spcPts val="600"/>
              </a:spcBef>
              <a:buFont typeface="Arial" panose="020B0604020202020204" pitchFamily="34" charset="0"/>
              <a:buChar char="–"/>
            </a:pPr>
            <a:r>
              <a:rPr lang="en-US" sz="1500" dirty="0">
                <a:latin typeface="Arial" panose="020B0604020202020204" pitchFamily="34" charset="0"/>
                <a:cs typeface="Arial" panose="020B0604020202020204" pitchFamily="34" charset="0"/>
              </a:rPr>
              <a:t>Special employer incentives, on-the-job-training, and non-paid work experiences </a:t>
            </a:r>
          </a:p>
          <a:p>
            <a:pPr marL="458788" lvl="1" indent="-217488">
              <a:spcBef>
                <a:spcPts val="600"/>
              </a:spcBef>
              <a:buFont typeface="Arial" panose="020B0604020202020204" pitchFamily="34" charset="0"/>
              <a:buChar char="–"/>
            </a:pPr>
            <a:r>
              <a:rPr lang="en-US" sz="1500" dirty="0">
                <a:latin typeface="Arial" panose="020B0604020202020204" pitchFamily="34" charset="0"/>
                <a:cs typeface="Arial" panose="020B0604020202020204" pitchFamily="34" charset="0"/>
              </a:rPr>
              <a:t>Post-secondary training at a college, vocational, technical or business school </a:t>
            </a:r>
          </a:p>
          <a:p>
            <a:pPr marL="458788" lvl="1" indent="-217488">
              <a:spcBef>
                <a:spcPts val="600"/>
              </a:spcBef>
              <a:buFont typeface="Arial" panose="020B0604020202020204" pitchFamily="34" charset="0"/>
              <a:buChar char="–"/>
            </a:pPr>
            <a:r>
              <a:rPr lang="en-US" sz="1500" dirty="0">
                <a:latin typeface="Arial" panose="020B0604020202020204" pitchFamily="34" charset="0"/>
                <a:cs typeface="Arial" panose="020B0604020202020204" pitchFamily="34" charset="0"/>
              </a:rPr>
              <a:t>Independent living services for individuals who are not currently able to work because of the effects of service-connected disabilities and require intensive and frequent rehabilitation support to become more independent in their homes and communities</a:t>
            </a:r>
          </a:p>
          <a:p>
            <a:pPr marL="241300" lvl="1" indent="0">
              <a:spcBef>
                <a:spcPts val="384"/>
              </a:spcBef>
              <a:buNone/>
            </a:pPr>
            <a:r>
              <a:rPr lang="en-US" sz="1500" b="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marL="241300" lvl="1" indent="0">
              <a:spcBef>
                <a:spcPts val="384"/>
              </a:spcBef>
              <a:buNone/>
            </a:pPr>
            <a:r>
              <a:rPr lang="en-US" sz="1500" b="0" dirty="0">
                <a:latin typeface="Arial" panose="020B0604020202020204" pitchFamily="34" charset="0"/>
                <a:cs typeface="Arial" panose="020B0604020202020204" pitchFamily="34" charset="0"/>
              </a:rPr>
              <a:t>For</a:t>
            </a:r>
            <a:r>
              <a:rPr lang="en-US" sz="1500" dirty="0">
                <a:latin typeface="Arial" panose="020B0604020202020204" pitchFamily="34" charset="0"/>
                <a:cs typeface="Arial" panose="020B0604020202020204" pitchFamily="34" charset="0"/>
              </a:rPr>
              <a:t> more information on VA Veteran Readiness and Employment (VR&amp;E), visit </a:t>
            </a:r>
            <a:r>
              <a:rPr lang="en-US" sz="1500" b="1"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https://www.va.gov/careers-employment/vocational-rehabilitation/</a:t>
            </a:r>
            <a:r>
              <a:rPr lang="en-US" sz="1500" dirty="0">
                <a:latin typeface="Arial" panose="020B0604020202020204" pitchFamily="34" charset="0"/>
                <a:cs typeface="Arial" panose="020B0604020202020204" pitchFamily="34" charset="0"/>
              </a:rPr>
              <a:t>.</a:t>
            </a:r>
            <a:endParaRPr lang="en-US" sz="15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488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p:txBody>
          <a:bodyPr>
            <a:normAutofit/>
          </a:bodyPr>
          <a:lstStyle/>
          <a:p>
            <a:r>
              <a:rPr lang="en-US" altLang="en-US" sz="3200" dirty="0">
                <a:solidFill>
                  <a:prstClr val="white"/>
                </a:solidFill>
                <a:latin typeface="Myriad Pro" panose="020B0503030403020204" pitchFamily="34" charset="0"/>
              </a:rPr>
              <a:t>Program Review: Home Loan Guaranty</a:t>
            </a:r>
            <a:endParaRPr lang="en-US" dirty="0"/>
          </a:p>
        </p:txBody>
      </p:sp>
      <p:sp>
        <p:nvSpPr>
          <p:cNvPr id="5" name="Rectangle 9" descr="Home Loan Guaranty program helps service members, Veterans and their families obtain, retain, and adapt a home or refinance an existing home&#10;Benefits of VA home loans: &#10;Purchase a home (existing or pre-construction) as a primary residence &#10;Typically, no down payment and no mortgage insurance&#10;Reusable benefit&#10;VA limits certain closing costs a Veteran may pay&#10;Loans may be assumed by qualified borrower&#10;No pre-payment penalty &#10;VA staff dedicated to assisting Veterans who become delinquent on their loan&#10;Home Loan Guaranty Program also:&#10;Provides Specially Adapted Housing (SAH) grants for Veterans with certain severe service-connected disabilities&#10;Issues direct loans to Native American Veterans living on Federal Trust land&#10;Helps borrowers in default avoid foreclosure &#10;For more information on Home Loans, visit https://www.va.gov/housing-assistance/.&#10;">
            <a:extLst>
              <a:ext uri="{FF2B5EF4-FFF2-40B4-BE49-F238E27FC236}">
                <a16:creationId xmlns:a16="http://schemas.microsoft.com/office/drawing/2014/main" id="{866C7427-E515-4FD4-A663-D1B5174544EC}"/>
              </a:ext>
            </a:extLst>
          </p:cNvPr>
          <p:cNvSpPr txBox="1">
            <a:spLocks noChangeArrowheads="1"/>
          </p:cNvSpPr>
          <p:nvPr/>
        </p:nvSpPr>
        <p:spPr>
          <a:xfrm>
            <a:off x="609599" y="930323"/>
            <a:ext cx="7924801" cy="49973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1200"/>
              </a:spcAft>
              <a:buClrTx/>
              <a:buSzTx/>
              <a:buFont typeface="Arial"/>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Home Loan Guaranty</a:t>
            </a: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program</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helps service members, Veterans and their families obtain, retain, and adapt a home or refinance an existing home</a:t>
            </a:r>
          </a:p>
          <a:p>
            <a:pPr marL="117475"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Benefits of VA home loans: </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Purchase a home (existing or pre-construction) as a primary residence </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Typically, no down payment and no mortgage insurance</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Reusable benefit</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limits certain closing costs a Veteran may pay</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Loans may be assumed by qualified borrower</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pre-payment penalty </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staff dedicated to assisting Veterans who become delinquent on their loan</a:t>
            </a:r>
          </a:p>
          <a:p>
            <a:pPr marL="117475"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Home Loan Guaranty Program also:</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Specially Adapted Housing (SAH) grants for Veterans with certain severe service-connected disabilities</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Issues direct loans to Native American Veterans living on Federal Trust land</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Helps borrowers in default avoid foreclosure </a:t>
            </a:r>
          </a:p>
          <a:p>
            <a:pPr marL="457200" marR="0" lvl="1" indent="0" algn="l" defTabSz="457200" rtl="0" eaLnBrk="1" fontAlgn="auto" latinLnBrk="0" hangingPunct="1">
              <a:lnSpc>
                <a:spcPct val="100000"/>
              </a:lnSpc>
              <a:spcBef>
                <a:spcPts val="0"/>
              </a:spcBef>
              <a:spcAft>
                <a:spcPts val="600"/>
              </a:spcAft>
              <a:buClrTx/>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more information on Home Loans, visit </a:t>
            </a: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https://www.va.gov/housing-assistance/</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23335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a:xfrm>
            <a:off x="0" y="15366"/>
            <a:ext cx="9144000" cy="533400"/>
          </a:xfrm>
        </p:spPr>
        <p:txBody>
          <a:bodyPr>
            <a:noAutofit/>
          </a:bodyPr>
          <a:lstStyle/>
          <a:p>
            <a:r>
              <a:rPr lang="en-US" altLang="en-US" sz="3200" dirty="0">
                <a:solidFill>
                  <a:prstClr val="white"/>
                </a:solidFill>
                <a:effectLst>
                  <a:outerShdw blurRad="38100" dist="38100" dir="2700000" algn="tl">
                    <a:srgbClr val="000000">
                      <a:alpha val="43137"/>
                    </a:srgbClr>
                  </a:outerShdw>
                </a:effectLst>
                <a:latin typeface="Myriad Pro" panose="020B0503030403020204"/>
              </a:rPr>
              <a:t>Program Review: Insurance</a:t>
            </a:r>
            <a:r>
              <a:rPr lang="en-US" sz="3200" dirty="0">
                <a:latin typeface="Myriad Pro" panose="020B0503030403020204"/>
              </a:rPr>
              <a:t> </a:t>
            </a:r>
          </a:p>
        </p:txBody>
      </p:sp>
      <p:sp>
        <p:nvSpPr>
          <p:cNvPr id="5" name="Rectangle 7" descr="Servicemembers’ Group Life Insurance (SGLI):&#10;Low-cost term life insurance for service members&#10;Automatic coverage of $400,000, if eligible, unless reduced or declined&#10;Remains in effect for 120 days after separation at no cost to service members&#10;Servicemembers’ Group Life Insurance Disability Extension (SGLI-DE):&#10;Free extension of SGLI coverage for up to two (2) years from separation if:&#10;Unable to maintain gainful employment continuously since separation; or&#10;Diagnosed with a qualifying statutory condition regardless of employment status&#10;Family Servicemembers’ Group Life Insurance (FSGLI):&#10;Insures spouses and dependent children of service members who have SGLI coverage&#10;Spouse—maximum of $100,000 or service member’s SGLI coverage, whichever is less; premiums are based on age&#10;Dependent Children—$10,000 each, no cost to service member&#10;">
            <a:extLst>
              <a:ext uri="{FF2B5EF4-FFF2-40B4-BE49-F238E27FC236}">
                <a16:creationId xmlns:a16="http://schemas.microsoft.com/office/drawing/2014/main" id="{022A013E-A0D9-4231-8798-5DF24A5E7854}"/>
              </a:ext>
            </a:extLst>
          </p:cNvPr>
          <p:cNvSpPr>
            <a:spLocks noGrp="1" noChangeArrowheads="1"/>
          </p:cNvSpPr>
          <p:nvPr>
            <p:ph idx="1"/>
          </p:nvPr>
        </p:nvSpPr>
        <p:spPr>
          <a:xfrm>
            <a:off x="457200" y="990600"/>
            <a:ext cx="8229600" cy="4525963"/>
          </a:xfrm>
        </p:spPr>
        <p:txBody>
          <a:bodyPr>
            <a:noAutofit/>
          </a:bodyPr>
          <a:lstStyle/>
          <a:p>
            <a:pPr marL="228600" lvl="1" indent="0">
              <a:spcBef>
                <a:spcPts val="300"/>
              </a:spcBef>
              <a:spcAft>
                <a:spcPts val="300"/>
              </a:spcAft>
              <a:buNone/>
            </a:pPr>
            <a:r>
              <a:rPr lang="en-US" sz="1500" b="1" dirty="0">
                <a:solidFill>
                  <a:srgbClr val="FF0000"/>
                </a:solidFill>
                <a:latin typeface="Arial"/>
                <a:cs typeface="Arial"/>
                <a:hlinkClick r:id="rId3">
                  <a:extLst>
                    <a:ext uri="{A12FA001-AC4F-418D-AE19-62706E023703}">
                      <ahyp:hlinkClr xmlns:ahyp="http://schemas.microsoft.com/office/drawing/2018/hyperlinkcolor" val="tx"/>
                    </a:ext>
                  </a:extLst>
                </a:hlinkClick>
              </a:rPr>
              <a:t>Servicemembers’ Group Life Insurance (SGLI):</a:t>
            </a:r>
            <a:endParaRPr lang="en-US" sz="1500" b="1" dirty="0">
              <a:solidFill>
                <a:srgbClr val="FF0000"/>
              </a:solidFill>
              <a:latin typeface="Arial"/>
              <a:cs typeface="Arial"/>
            </a:endParaRPr>
          </a:p>
          <a:p>
            <a:pPr marL="914400" lvl="2" indent="-231775">
              <a:spcBef>
                <a:spcPts val="300"/>
              </a:spcBef>
              <a:spcAft>
                <a:spcPts val="300"/>
              </a:spcAft>
              <a:buFont typeface="Arial" panose="020B0604020202020204" pitchFamily="34" charset="0"/>
              <a:buChar char="−"/>
            </a:pPr>
            <a:r>
              <a:rPr lang="en-US" sz="1500" dirty="0">
                <a:solidFill>
                  <a:prstClr val="black"/>
                </a:solidFill>
                <a:latin typeface="Arial"/>
                <a:cs typeface="Arial"/>
              </a:rPr>
              <a:t>Low-cost term life insurance for service members</a:t>
            </a:r>
          </a:p>
          <a:p>
            <a:pPr marL="914400" lvl="2" indent="-231775">
              <a:spcBef>
                <a:spcPts val="300"/>
              </a:spcBef>
              <a:spcAft>
                <a:spcPts val="300"/>
              </a:spcAft>
              <a:buFont typeface="Arial" panose="020B0604020202020204" pitchFamily="34" charset="0"/>
              <a:buChar char="−"/>
            </a:pPr>
            <a:r>
              <a:rPr lang="en-US" sz="1500" dirty="0">
                <a:solidFill>
                  <a:prstClr val="black"/>
                </a:solidFill>
                <a:latin typeface="Arial"/>
                <a:cs typeface="Arial"/>
              </a:rPr>
              <a:t>Automatic coverage of $400,000, if eligible, unless reduced or declined</a:t>
            </a:r>
          </a:p>
          <a:p>
            <a:pPr marL="914400" lvl="2" indent="-231775">
              <a:spcBef>
                <a:spcPts val="300"/>
              </a:spcBef>
              <a:spcAft>
                <a:spcPts val="300"/>
              </a:spcAft>
              <a:buFont typeface="Arial" panose="020B0604020202020204" pitchFamily="34" charset="0"/>
              <a:buChar char="−"/>
            </a:pPr>
            <a:r>
              <a:rPr lang="en-US" sz="1500" dirty="0">
                <a:solidFill>
                  <a:prstClr val="black"/>
                </a:solidFill>
                <a:latin typeface="Arial"/>
                <a:cs typeface="Arial"/>
              </a:rPr>
              <a:t>Remains in effect for 120 days after separation at no cost to service members</a:t>
            </a:r>
          </a:p>
          <a:p>
            <a:pPr marL="228600" lvl="1" indent="0">
              <a:spcBef>
                <a:spcPts val="300"/>
              </a:spcBef>
              <a:spcAft>
                <a:spcPts val="300"/>
              </a:spcAft>
              <a:buNone/>
            </a:pPr>
            <a:r>
              <a:rPr lang="en-US" sz="1500" b="1" dirty="0">
                <a:solidFill>
                  <a:srgbClr val="FF0000"/>
                </a:solidFill>
                <a:latin typeface="Arial"/>
                <a:cs typeface="Arial"/>
                <a:hlinkClick r:id="rId3">
                  <a:extLst>
                    <a:ext uri="{A12FA001-AC4F-418D-AE19-62706E023703}">
                      <ahyp:hlinkClr xmlns:ahyp="http://schemas.microsoft.com/office/drawing/2018/hyperlinkcolor" val="tx"/>
                    </a:ext>
                  </a:extLst>
                </a:hlinkClick>
              </a:rPr>
              <a:t>Servicemembers’ Group Life Insurance Disability Extension (SGLI-DE):</a:t>
            </a:r>
            <a:endParaRPr lang="en-US" sz="1500" b="1" dirty="0">
              <a:solidFill>
                <a:srgbClr val="FF0000"/>
              </a:solidFill>
              <a:latin typeface="Arial"/>
              <a:cs typeface="Arial"/>
            </a:endParaRPr>
          </a:p>
          <a:p>
            <a:pPr marL="914400" lvl="2" indent="-231775">
              <a:spcBef>
                <a:spcPts val="300"/>
              </a:spcBef>
              <a:spcAft>
                <a:spcPts val="300"/>
              </a:spcAft>
              <a:buFont typeface="Arial" panose="020B0604020202020204" pitchFamily="34" charset="0"/>
              <a:buChar char="−"/>
            </a:pPr>
            <a:r>
              <a:rPr lang="en-US" sz="1500" dirty="0">
                <a:solidFill>
                  <a:prstClr val="black"/>
                </a:solidFill>
                <a:latin typeface="Arial"/>
                <a:cs typeface="Arial"/>
              </a:rPr>
              <a:t>Free extension of SGLI coverage for up to two (2) years from separation if:</a:t>
            </a:r>
          </a:p>
          <a:p>
            <a:pPr marL="1379538" lvl="3" indent="-233363">
              <a:spcBef>
                <a:spcPts val="300"/>
              </a:spcBef>
              <a:spcAft>
                <a:spcPts val="300"/>
              </a:spcAft>
              <a:buFont typeface="Courier New" panose="02070309020205020404" pitchFamily="49" charset="0"/>
              <a:buChar char="o"/>
            </a:pPr>
            <a:r>
              <a:rPr lang="en-US" sz="1500" dirty="0">
                <a:solidFill>
                  <a:prstClr val="black"/>
                </a:solidFill>
                <a:latin typeface="Arial"/>
                <a:cs typeface="Arial"/>
              </a:rPr>
              <a:t>Unable to maintain gainful employment continuously since separation; or</a:t>
            </a:r>
          </a:p>
          <a:p>
            <a:pPr marL="1379538" lvl="3" indent="-233363">
              <a:spcBef>
                <a:spcPts val="300"/>
              </a:spcBef>
              <a:spcAft>
                <a:spcPts val="300"/>
              </a:spcAft>
              <a:buFont typeface="Courier New" panose="02070309020205020404" pitchFamily="49" charset="0"/>
              <a:buChar char="o"/>
            </a:pPr>
            <a:r>
              <a:rPr lang="en-US" sz="1500" dirty="0">
                <a:solidFill>
                  <a:prstClr val="black"/>
                </a:solidFill>
                <a:latin typeface="Arial"/>
                <a:cs typeface="Arial"/>
              </a:rPr>
              <a:t>Diagnosed with a qualifying statutory condition regardless of employment status</a:t>
            </a:r>
          </a:p>
          <a:p>
            <a:pPr marL="228600" lvl="1" indent="0">
              <a:spcBef>
                <a:spcPts val="300"/>
              </a:spcBef>
              <a:spcAft>
                <a:spcPts val="300"/>
              </a:spcAft>
              <a:buNone/>
            </a:pPr>
            <a:r>
              <a:rPr lang="en-US" sz="1500" b="1" dirty="0">
                <a:solidFill>
                  <a:srgbClr val="FF0000"/>
                </a:solidFill>
                <a:latin typeface="Arial"/>
                <a:cs typeface="Arial"/>
                <a:hlinkClick r:id="rId4">
                  <a:extLst>
                    <a:ext uri="{A12FA001-AC4F-418D-AE19-62706E023703}">
                      <ahyp:hlinkClr xmlns:ahyp="http://schemas.microsoft.com/office/drawing/2018/hyperlinkcolor" val="tx"/>
                    </a:ext>
                  </a:extLst>
                </a:hlinkClick>
              </a:rPr>
              <a:t>Family Servicemembers’ Group Life Insurance (FSGLI):</a:t>
            </a:r>
            <a:endParaRPr lang="en-US" sz="1500" b="1" dirty="0">
              <a:solidFill>
                <a:srgbClr val="FF0000"/>
              </a:solidFill>
              <a:latin typeface="Arial"/>
              <a:cs typeface="Arial"/>
            </a:endParaRPr>
          </a:p>
          <a:p>
            <a:pPr marL="914400" lvl="2" indent="-231775">
              <a:spcBef>
                <a:spcPts val="300"/>
              </a:spcBef>
              <a:spcAft>
                <a:spcPts val="300"/>
              </a:spcAft>
              <a:buFont typeface="Arial" panose="020B0604020202020204" pitchFamily="34" charset="0"/>
              <a:buChar char="−"/>
            </a:pPr>
            <a:r>
              <a:rPr lang="en-US" sz="1500" dirty="0">
                <a:solidFill>
                  <a:prstClr val="black"/>
                </a:solidFill>
                <a:latin typeface="Arial"/>
                <a:cs typeface="Arial"/>
              </a:rPr>
              <a:t>Insures spouses and dependent children of service members who have SGLI coverage</a:t>
            </a:r>
          </a:p>
          <a:p>
            <a:pPr marL="914400" lvl="2" indent="-231775">
              <a:spcBef>
                <a:spcPts val="300"/>
              </a:spcBef>
              <a:spcAft>
                <a:spcPts val="300"/>
              </a:spcAft>
              <a:buFont typeface="Arial" panose="020B0604020202020204" pitchFamily="34" charset="0"/>
              <a:buChar char="−"/>
            </a:pPr>
            <a:r>
              <a:rPr lang="en-US" sz="1500" dirty="0">
                <a:solidFill>
                  <a:prstClr val="black"/>
                </a:solidFill>
                <a:latin typeface="Arial"/>
                <a:cs typeface="Arial"/>
              </a:rPr>
              <a:t>Spouse—maximum of $100,000 or service member’s SGLI coverage, whichever is less; premiums are based on age</a:t>
            </a:r>
          </a:p>
          <a:p>
            <a:pPr marL="914400" lvl="2" indent="-231775">
              <a:spcBef>
                <a:spcPts val="300"/>
              </a:spcBef>
              <a:spcAft>
                <a:spcPts val="300"/>
              </a:spcAft>
              <a:buFont typeface="Arial" panose="020B0604020202020204" pitchFamily="34" charset="0"/>
              <a:buChar char="−"/>
            </a:pPr>
            <a:r>
              <a:rPr lang="en-US" sz="1500" dirty="0">
                <a:solidFill>
                  <a:prstClr val="black"/>
                </a:solidFill>
                <a:latin typeface="Arial"/>
                <a:cs typeface="Arial"/>
              </a:rPr>
              <a:t>Dependent Children—$10,000 each, no cost to service member</a:t>
            </a:r>
            <a:endParaRPr lang="en-US" sz="1500" dirty="0">
              <a:latin typeface="Arial" panose="020B0604020202020204" pitchFamily="34" charset="0"/>
              <a:cs typeface="Arial" panose="020B0604020202020204" pitchFamily="34" charset="0"/>
            </a:endParaRPr>
          </a:p>
          <a:p>
            <a:pPr marL="514350" lvl="1" indent="-285750">
              <a:spcBef>
                <a:spcPts val="300"/>
              </a:spcBef>
              <a:spcAft>
                <a:spcPts val="300"/>
              </a:spcAft>
              <a:buFont typeface="Arial" panose="020B0604020202020204" pitchFamily="34" charset="0"/>
              <a:buChar char="•"/>
            </a:pPr>
            <a:endParaRPr lang="en-US" sz="1600" b="0" dirty="0">
              <a:solidFill>
                <a:srgbClr val="00B050"/>
              </a:solidFill>
              <a:latin typeface="Arial" panose="020B0604020202020204" pitchFamily="34" charset="0"/>
              <a:cs typeface="Arial" panose="020B0604020202020204" pitchFamily="34" charset="0"/>
            </a:endParaRPr>
          </a:p>
          <a:p>
            <a:pPr marL="914400" lvl="2" indent="0">
              <a:spcBef>
                <a:spcPts val="0"/>
              </a:spcBef>
              <a:spcAft>
                <a:spcPts val="600"/>
              </a:spcAft>
              <a:buNone/>
            </a:pPr>
            <a:endParaRPr lang="en-US" sz="1600" dirty="0"/>
          </a:p>
          <a:p>
            <a:pPr marL="1200150" lvl="2" indent="-285750">
              <a:spcBef>
                <a:spcPts val="0"/>
              </a:spcBef>
              <a:spcAft>
                <a:spcPts val="600"/>
              </a:spcAft>
              <a:buFont typeface="Arial" panose="020B0604020202020204" pitchFamily="34" charset="0"/>
              <a:buChar char="•"/>
            </a:pPr>
            <a:endParaRPr lang="en-US" sz="1600" dirty="0"/>
          </a:p>
          <a:p>
            <a:pPr marL="1200150" lvl="2" indent="-285750">
              <a:spcBef>
                <a:spcPts val="0"/>
              </a:spcBef>
              <a:spcAft>
                <a:spcPts val="600"/>
              </a:spcAft>
              <a:buFont typeface="Arial" panose="020B0604020202020204" pitchFamily="34" charset="0"/>
              <a:buChar char="•"/>
            </a:pPr>
            <a:endParaRPr lang="en-US" sz="1600" dirty="0"/>
          </a:p>
          <a:p>
            <a:pPr>
              <a:spcBef>
                <a:spcPts val="300"/>
              </a:spcBef>
              <a:spcAft>
                <a:spcPts val="300"/>
              </a:spcAft>
            </a:pPr>
            <a:endParaRPr lang="en-US" sz="1800" dirty="0"/>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8478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5E9243-AA89-49D7-AF98-4E13786D2360}"/>
              </a:ext>
            </a:extLst>
          </p:cNvPr>
          <p:cNvSpPr>
            <a:spLocks noGrp="1"/>
          </p:cNvSpPr>
          <p:nvPr>
            <p:ph type="title"/>
          </p:nvPr>
        </p:nvSpPr>
        <p:spPr/>
        <p:txBody>
          <a:bodyPr>
            <a:normAutofit/>
          </a:bodyPr>
          <a:lstStyle/>
          <a:p>
            <a:r>
              <a:rPr lang="en-US" sz="3200" dirty="0">
                <a:solidFill>
                  <a:prstClr val="white"/>
                </a:solidFill>
                <a:latin typeface="Myriad Pro"/>
              </a:rPr>
              <a:t>Program Review: Insurance (cont’d)</a:t>
            </a:r>
            <a:endParaRPr lang="en-US" dirty="0"/>
          </a:p>
        </p:txBody>
      </p:sp>
      <p:sp>
        <p:nvSpPr>
          <p:cNvPr id="5" name="Content Placeholder 2" descr="Servicemembers’ Group Life Insurance Traumatic Injury Protection (TSGLI):&#10;Automatic feature that provides for payment of $25K-$100K to service members who suffer certain losses due to traumatic injuries&#10;Veterans’ Group Life Insurance (VGLI): &#10;Allows separating service members to convert their SGLI to renewable term insurance&#10;Premiums based on age and amount of coverage&#10;Must apply within 1 year and 120 days from separation; no health review within first 240 days from separation  &#10;Disabled Veterans Insurance Programs:&#10;Service-Disabled Veterans Insurance (S-DVI): Life insurance for Veterans who received a VA rating for a new service-connected disability and apply within two years of rating.  Provides up to $10,000 maximum basic coverage&#10;Veterans’ Mortgage Life Insurance (VMLI): Provides mortgage life insurance to disabled Veterans under age 70 who are approved for a VA Specially Adapted Housing (SAH) grant.  Up to $200,000 in coverage available&#10;For more information on VA Life Insurance, visit https://www.va.gov/life-insurance/.&#10;">
            <a:extLst>
              <a:ext uri="{FF2B5EF4-FFF2-40B4-BE49-F238E27FC236}">
                <a16:creationId xmlns:a16="http://schemas.microsoft.com/office/drawing/2014/main" id="{38FF33A7-3922-49B7-A801-1A538A3CDB51}"/>
              </a:ext>
            </a:extLst>
          </p:cNvPr>
          <p:cNvSpPr>
            <a:spLocks noGrp="1"/>
          </p:cNvSpPr>
          <p:nvPr>
            <p:ph idx="1"/>
          </p:nvPr>
        </p:nvSpPr>
        <p:spPr>
          <a:xfrm>
            <a:off x="457200" y="990600"/>
            <a:ext cx="8229600" cy="5105400"/>
          </a:xfrm>
        </p:spPr>
        <p:txBody>
          <a:bodyPr>
            <a:noAutofit/>
          </a:bodyPr>
          <a:lstStyle/>
          <a:p>
            <a:pPr marL="228600" lvl="1" indent="0">
              <a:spcBef>
                <a:spcPts val="1200"/>
              </a:spcBef>
              <a:spcAft>
                <a:spcPts val="300"/>
              </a:spcAft>
              <a:buNone/>
            </a:pPr>
            <a:r>
              <a:rPr lang="en-US" sz="1500" b="1"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Servicemembers’ Group Life Insurance Traumatic Injury Protection (TSGLI):</a:t>
            </a:r>
            <a:endParaRPr lang="en-US" sz="1500" b="1" dirty="0">
              <a:solidFill>
                <a:srgbClr val="FF0000"/>
              </a:solidFill>
              <a:latin typeface="Arial" panose="020B0604020202020204" pitchFamily="34" charset="0"/>
              <a:cs typeface="Arial" panose="020B0604020202020204" pitchFamily="34" charset="0"/>
            </a:endParaRPr>
          </a:p>
          <a:p>
            <a:pPr marL="914400" lvl="2" indent="-231775">
              <a:spcBef>
                <a:spcPts val="300"/>
              </a:spcBef>
              <a:spcAft>
                <a:spcPts val="300"/>
              </a:spcAft>
              <a:buClrTx/>
              <a:buFont typeface="Arial" panose="020B0604020202020204" pitchFamily="34" charset="0"/>
              <a:buChar char="−"/>
            </a:pPr>
            <a:r>
              <a:rPr lang="en-US" sz="1500" dirty="0">
                <a:latin typeface="Arial" panose="020B0604020202020204" pitchFamily="34" charset="0"/>
                <a:cs typeface="Arial" panose="020B0604020202020204" pitchFamily="34" charset="0"/>
              </a:rPr>
              <a:t>Automatic feature that provides for payment of $25K-$100K to service members who suffer certain losses due to traumatic injuries</a:t>
            </a:r>
          </a:p>
          <a:p>
            <a:pPr marL="228600" lvl="1" indent="0">
              <a:spcBef>
                <a:spcPts val="600"/>
              </a:spcBef>
              <a:spcAft>
                <a:spcPts val="600"/>
              </a:spcAft>
              <a:buNone/>
            </a:pPr>
            <a:r>
              <a:rPr lang="en-US" sz="1500" b="1"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Veterans’ Group Life Insurance (VGLI): </a:t>
            </a:r>
            <a:endParaRPr lang="en-US" sz="1500" b="1" dirty="0">
              <a:solidFill>
                <a:srgbClr val="FF0000"/>
              </a:solidFill>
              <a:latin typeface="Arial" panose="020B0604020202020204" pitchFamily="34" charset="0"/>
              <a:cs typeface="Arial" panose="020B0604020202020204" pitchFamily="34" charset="0"/>
            </a:endParaRPr>
          </a:p>
          <a:p>
            <a:pPr marL="914400" lvl="2" indent="-231775">
              <a:spcBef>
                <a:spcPts val="0"/>
              </a:spcBef>
              <a:spcAft>
                <a:spcPts val="600"/>
              </a:spcAft>
              <a:buClrTx/>
              <a:buFont typeface="Arial" panose="020B0604020202020204" pitchFamily="34" charset="0"/>
              <a:buChar char="−"/>
            </a:pPr>
            <a:r>
              <a:rPr lang="en-US" sz="1500" dirty="0">
                <a:latin typeface="Arial" panose="020B0604020202020204" pitchFamily="34" charset="0"/>
                <a:cs typeface="Arial" panose="020B0604020202020204" pitchFamily="34" charset="0"/>
              </a:rPr>
              <a:t>Allows separating service members to convert their SGLI to renewable term insurance</a:t>
            </a:r>
          </a:p>
          <a:p>
            <a:pPr marL="914400" lvl="2" indent="-231775">
              <a:spcBef>
                <a:spcPts val="0"/>
              </a:spcBef>
              <a:spcAft>
                <a:spcPts val="600"/>
              </a:spcAft>
              <a:buClrTx/>
              <a:buFont typeface="Arial" panose="020B0604020202020204" pitchFamily="34" charset="0"/>
              <a:buChar char="−"/>
            </a:pPr>
            <a:r>
              <a:rPr lang="en-US" sz="1500" dirty="0">
                <a:latin typeface="Arial" panose="020B0604020202020204" pitchFamily="34" charset="0"/>
                <a:cs typeface="Arial" panose="020B0604020202020204" pitchFamily="34" charset="0"/>
              </a:rPr>
              <a:t>Premiums based on age and amount of coverage</a:t>
            </a:r>
          </a:p>
          <a:p>
            <a:pPr marL="914400" lvl="2" indent="-231775">
              <a:spcBef>
                <a:spcPts val="0"/>
              </a:spcBef>
              <a:spcAft>
                <a:spcPts val="1200"/>
              </a:spcAft>
              <a:buClrTx/>
              <a:buFont typeface="Arial" panose="020B0604020202020204" pitchFamily="34" charset="0"/>
              <a:buChar char="−"/>
            </a:pPr>
            <a:r>
              <a:rPr lang="en-US" sz="1500" dirty="0">
                <a:latin typeface="Arial" panose="020B0604020202020204" pitchFamily="34" charset="0"/>
                <a:cs typeface="Arial" panose="020B0604020202020204" pitchFamily="34" charset="0"/>
              </a:rPr>
              <a:t>Must apply within 1 year and 120 days from separation; no health review within first 240 days from separation  </a:t>
            </a:r>
          </a:p>
          <a:p>
            <a:pPr marL="117475" lvl="1" indent="0">
              <a:spcBef>
                <a:spcPts val="300"/>
              </a:spcBef>
              <a:spcAft>
                <a:spcPts val="300"/>
              </a:spcAft>
              <a:buNone/>
            </a:pPr>
            <a:r>
              <a:rPr lang="en-US" sz="1500" b="1" dirty="0">
                <a:latin typeface="Arial" panose="020B0604020202020204" pitchFamily="34" charset="0"/>
                <a:cs typeface="Arial" panose="020B0604020202020204" pitchFamily="34" charset="0"/>
              </a:rPr>
              <a:t>Disabled Veterans Insurance Programs:</a:t>
            </a:r>
          </a:p>
          <a:p>
            <a:pPr marL="117475" lvl="1" indent="0">
              <a:spcBef>
                <a:spcPts val="300"/>
              </a:spcBef>
              <a:spcAft>
                <a:spcPts val="1200"/>
              </a:spcAft>
              <a:buNone/>
            </a:pPr>
            <a:r>
              <a:rPr lang="en-US" sz="1500" b="1" dirty="0">
                <a:solidFill>
                  <a:srgbClr val="FF0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Service-Disabled Veterans Insurance (S-DVI): </a:t>
            </a:r>
            <a:r>
              <a:rPr lang="en-US" sz="1500" dirty="0">
                <a:latin typeface="Arial" panose="020B0604020202020204" pitchFamily="34" charset="0"/>
                <a:cs typeface="Arial" panose="020B0604020202020204" pitchFamily="34" charset="0"/>
              </a:rPr>
              <a:t>Life insurance for Veterans who received a VA rating for a new service-connected disability and apply within two years of rating.  Provides up to $10,000 maximum basic coverage</a:t>
            </a:r>
          </a:p>
          <a:p>
            <a:pPr marL="117475" lvl="1" indent="0">
              <a:spcBef>
                <a:spcPts val="300"/>
              </a:spcBef>
              <a:spcAft>
                <a:spcPts val="1200"/>
              </a:spcAft>
              <a:buNone/>
            </a:pPr>
            <a:r>
              <a:rPr lang="en-US" sz="1500" b="1" dirty="0">
                <a:solidFill>
                  <a:srgbClr val="FF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Veterans’ Mortgage Life Insurance (VMLI): </a:t>
            </a:r>
            <a:r>
              <a:rPr lang="en-US" sz="1500" dirty="0">
                <a:latin typeface="Arial" panose="020B0604020202020204" pitchFamily="34" charset="0"/>
                <a:cs typeface="Arial" panose="020B0604020202020204" pitchFamily="34" charset="0"/>
              </a:rPr>
              <a:t>Provides mortgage life insurance to disabled Veterans under age 70 who are approved for a VA Specially Adapted Housing (SAH) grant.  Up to $200,000 in coverage available</a:t>
            </a:r>
          </a:p>
          <a:p>
            <a:pPr marL="117475" lvl="1" indent="0">
              <a:spcBef>
                <a:spcPts val="300"/>
              </a:spcBef>
              <a:spcAft>
                <a:spcPts val="1200"/>
              </a:spcAft>
              <a:buNone/>
            </a:pPr>
            <a:r>
              <a:rPr lang="en-US" sz="1500" dirty="0">
                <a:latin typeface="Arial" panose="020B0604020202020204" pitchFamily="34" charset="0"/>
                <a:cs typeface="Arial" panose="020B0604020202020204" pitchFamily="34" charset="0"/>
              </a:rPr>
              <a:t>For more information on VA Life Insurance, visit </a:t>
            </a:r>
            <a:r>
              <a:rPr lang="en-US" sz="1500" b="1" dirty="0">
                <a:solidFill>
                  <a:srgbClr val="FF00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https://www.va.gov/life-insurance/</a:t>
            </a:r>
            <a:r>
              <a:rPr lang="en-US" sz="1500" dirty="0">
                <a:latin typeface="Arial" panose="020B0604020202020204" pitchFamily="34" charset="0"/>
                <a:cs typeface="Arial" panose="020B0604020202020204" pitchFamily="34" charset="0"/>
              </a:rPr>
              <a:t>.</a:t>
            </a:r>
          </a:p>
          <a:p>
            <a:pPr marL="0" indent="0">
              <a:buNone/>
            </a:pPr>
            <a:endParaRPr lang="en-US" sz="1500" dirty="0"/>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642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98CA26-608F-4EA0-B80C-86D4C0B3D28F}"/>
              </a:ext>
            </a:extLst>
          </p:cNvPr>
          <p:cNvSpPr>
            <a:spLocks noGrp="1"/>
          </p:cNvSpPr>
          <p:nvPr>
            <p:ph type="title"/>
          </p:nvPr>
        </p:nvSpPr>
        <p:spPr/>
        <p:txBody>
          <a:bodyPr>
            <a:normAutofit fontScale="90000"/>
          </a:bodyPr>
          <a:lstStyle/>
          <a:p>
            <a:r>
              <a:rPr lang="en-US" sz="2850" dirty="0">
                <a:solidFill>
                  <a:prstClr val="white"/>
                </a:solidFill>
                <a:latin typeface="Myriad Pro" panose="020B0503030403020204" pitchFamily="34" charset="0"/>
                <a:cs typeface="Arial" panose="020B0604020202020204" pitchFamily="34" charset="0"/>
              </a:rPr>
              <a:t>Program Review: Benefits for Survivors and Dependents</a:t>
            </a:r>
            <a:endParaRPr lang="en-US" sz="2850" dirty="0"/>
          </a:p>
        </p:txBody>
      </p:sp>
      <p:sp>
        <p:nvSpPr>
          <p:cNvPr id="4" name="Rectangle 3" descr="What is it?&#10;VA honors the sacrifices of the families of service members and Veterans through benefit programs which may include payments based on financial need or service-related death; loans to help purchase, construct or improve a home; and assisting in obtaining a degree.&#10;&#10;Who qualifies?&#10;These benefits are for the qualifying surviving spouse, dependent child(ren), and parent(s) of deceased service members and Veterans.&#10;&#10;Dependency and Indemnity Compensation (DIC) – A monthly tax-free benefit paid to an eligible surviving spouse, dependent child(ren), and/or parent(s) of a Servicemember or Veteran whose death was related to service&#10;&#10;Survivors Pension – A monthly tax-free benefit based on limited income and net worth, which is paid to the unmarried surviving spouse and/or child(ren) of a deceased Veteran with wartime service and meet certain income and net worth limits set by Congress&#10;">
            <a:extLst>
              <a:ext uri="{FF2B5EF4-FFF2-40B4-BE49-F238E27FC236}">
                <a16:creationId xmlns:a16="http://schemas.microsoft.com/office/drawing/2014/main" id="{5EE69C26-6809-4799-A121-B38B8A9F95F2}"/>
              </a:ext>
            </a:extLst>
          </p:cNvPr>
          <p:cNvSpPr/>
          <p:nvPr/>
        </p:nvSpPr>
        <p:spPr>
          <a:xfrm>
            <a:off x="609600" y="1145262"/>
            <a:ext cx="7848600" cy="40164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honors the sacrifices of the families of service members and Veterans through benefit programs which may include payments based on financial need or service-related death; loans to help purchase, construct or improve a home; and assisting in obtaining a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qualifies?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These benefits are for the qualifying surviving spouse, dependent child(ren), and parent(s) of deceased service members and Veterans.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Dependency and Indemnity Compensation (DIC)</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monthly tax-free benefit paid to an eligible surviving spouse, dependent child(ren), and/or parent(s) of a Service member or Veteran whose death was related to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Survivors Pension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monthly tax-free benefit based on limited income and net worth, which is paid to the unmarried surviving spouse and/or child(ren) of a deceased Veteran with wartime service and meet certain income and net worth limits set by Congress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103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p:txBody>
          <a:bodyPr>
            <a:noAutofit/>
          </a:bodyPr>
          <a:lstStyle/>
          <a:p>
            <a:r>
              <a:rPr lang="en-US" sz="2700" dirty="0">
                <a:solidFill>
                  <a:prstClr val="white"/>
                </a:solidFill>
                <a:latin typeface="Myriad Pro" panose="020B0503030403020204" pitchFamily="34" charset="0"/>
                <a:cs typeface="Arial" panose="020B0604020202020204" pitchFamily="34" charset="0"/>
              </a:rPr>
              <a:t>Program Review: Benefits for </a:t>
            </a:r>
            <a:br>
              <a:rPr lang="en-US" sz="2700" dirty="0">
                <a:solidFill>
                  <a:prstClr val="white"/>
                </a:solidFill>
                <a:latin typeface="Myriad Pro" panose="020B0503030403020204" pitchFamily="34" charset="0"/>
                <a:cs typeface="Arial" panose="020B0604020202020204" pitchFamily="34" charset="0"/>
              </a:rPr>
            </a:br>
            <a:r>
              <a:rPr lang="en-US" sz="2700" dirty="0">
                <a:solidFill>
                  <a:prstClr val="white"/>
                </a:solidFill>
                <a:latin typeface="Myriad Pro" panose="020B0503030403020204" pitchFamily="34" charset="0"/>
                <a:cs typeface="Arial" panose="020B0604020202020204" pitchFamily="34" charset="0"/>
              </a:rPr>
              <a:t>Survivors and Dependents (cont’d)</a:t>
            </a:r>
            <a:endParaRPr lang="en-US" sz="2700" dirty="0"/>
          </a:p>
        </p:txBody>
      </p:sp>
      <p:sp>
        <p:nvSpPr>
          <p:cNvPr id="5" name="Rectangle 4" descr="Survivors’ and Dependents’ Educational Assistance – Chapter 35 &#10;Dependents of Veterans who: &#10;Are permanently and totally disabled due to service &#10;Have died on active duty or as a result of a service-related condition &#10;Are hospitalized or receiving treatment for a service-connected permanent and total disability and likely to be discharged for that disability &#10;Are forcibly detained/interned by a foreign government or are MIA&#10;&#10;Home Loans – A benefit that may be used to help purchase, construct, or improve a home, or refinance a mortgage.  Spouse must be receiving DIC&#10;&#10;Burial – A benefit that may include furnishing a headstone, marker, or medallion, a burial allowance, a Presidential Memorial Certificate, and an American flag to drape the Veteran’s casket, as well as the option of burial in a VA national cemetery&#10;">
            <a:extLst>
              <a:ext uri="{FF2B5EF4-FFF2-40B4-BE49-F238E27FC236}">
                <a16:creationId xmlns:a16="http://schemas.microsoft.com/office/drawing/2014/main" id="{E96B4E71-418D-44CC-B7A9-03D098E34927}"/>
              </a:ext>
            </a:extLst>
          </p:cNvPr>
          <p:cNvSpPr/>
          <p:nvPr/>
        </p:nvSpPr>
        <p:spPr>
          <a:xfrm>
            <a:off x="609600" y="1237595"/>
            <a:ext cx="7848600" cy="4016484"/>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Survivors’ and Dependents’ Educational Assistance – Chapter 35 </a:t>
            </a:r>
            <a:endPar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Dependents of Veterans who: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permanently and totally disabled due to service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died on active duty or as a result of a service-related condition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hospitalized or receiving treatment for a service-connected permanent and total disability and likely to be discharged for that disability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forcibly detained/interned by a foreign government or are 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Home Loans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benefit that may be used to help purchase, construct, or improve a home, or refinance a mortgage.  Spouse must be receiving DIC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Burial</a:t>
            </a:r>
            <a:r>
              <a:rPr kumimoji="0" lang="en-US" sz="1500" b="1" i="0" u="none" strike="noStrike" kern="1200" cap="none" spc="0" normalizeH="0" baseline="0" noProof="0" dirty="0">
                <a:ln>
                  <a:noFill/>
                </a:ln>
                <a:solidFill>
                  <a:srgbClr val="C2B48F"/>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benefit that may include furnishing a </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headstone, marker, or medallion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burial allowance</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Presidential Memorial Certificate</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an </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American flag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drape the Veteran’s casket, as well as the option of burial in a </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VA national cemetery</a:t>
            </a:r>
            <a:endPar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9171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50441-7980-45A8-AE31-D45D1242D0F3}"/>
              </a:ext>
            </a:extLst>
          </p:cNvPr>
          <p:cNvSpPr>
            <a:spLocks noGrp="1"/>
          </p:cNvSpPr>
          <p:nvPr>
            <p:ph type="title"/>
          </p:nvPr>
        </p:nvSpPr>
        <p:spPr/>
        <p:txBody>
          <a:bodyPr>
            <a:normAutofit/>
          </a:bodyPr>
          <a:lstStyle/>
          <a:p>
            <a:r>
              <a:rPr lang="en-US" sz="3200" dirty="0">
                <a:solidFill>
                  <a:prstClr val="white"/>
                </a:solidFill>
                <a:latin typeface="Myriad Pro"/>
              </a:rPr>
              <a:t>Appeals Modernization</a:t>
            </a:r>
            <a:endParaRPr lang="en-US" dirty="0"/>
          </a:p>
        </p:txBody>
      </p:sp>
      <p:sp>
        <p:nvSpPr>
          <p:cNvPr id="5" name="Content Placeholder 4" descr="The Veterans Appeals Improvement and Modernization Act took effect on         February 19, 2019.&#10;&#10;It creates a new, streamlined decision review process, which features three lanes:&#10;&#10;Higher-Level Review Lane – An entirely new review of the claim by an experienced adjudicator &#10;Supplemental Claim Lane – An opportunity to submit additional evidence&#10;Appeal Lane – Review by the Board of Veterans’ Appeals  &#10;&#10;For more information on the decision review process and how to file, visit https://www.va.gov/decision-reviews/.&#10;">
            <a:extLst>
              <a:ext uri="{FF2B5EF4-FFF2-40B4-BE49-F238E27FC236}">
                <a16:creationId xmlns:a16="http://schemas.microsoft.com/office/drawing/2014/main" id="{9F41D9AC-1851-476C-9E01-2D35530C8BDE}"/>
              </a:ext>
            </a:extLst>
          </p:cNvPr>
          <p:cNvSpPr>
            <a:spLocks noGrp="1"/>
          </p:cNvSpPr>
          <p:nvPr>
            <p:ph idx="1"/>
          </p:nvPr>
        </p:nvSpPr>
        <p:spPr>
          <a:xfrm>
            <a:off x="457200" y="990600"/>
            <a:ext cx="8229600" cy="3513013"/>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The </a:t>
            </a:r>
            <a:r>
              <a:rPr lang="en-US" sz="1500" b="1" u="sng" dirty="0">
                <a:latin typeface="Arial" panose="020B0604020202020204" pitchFamily="34" charset="0"/>
                <a:cs typeface="Arial" panose="020B0604020202020204" pitchFamily="34" charset="0"/>
              </a:rPr>
              <a:t>Veterans Appeals Improvement and Modernization Act </a:t>
            </a:r>
            <a:r>
              <a:rPr lang="en-US" sz="1500" dirty="0">
                <a:latin typeface="Arial" panose="020B0604020202020204" pitchFamily="34" charset="0"/>
                <a:cs typeface="Arial" panose="020B0604020202020204" pitchFamily="34" charset="0"/>
              </a:rPr>
              <a:t>took effect on         February 19, 2019.</a:t>
            </a:r>
          </a:p>
          <a:p>
            <a:endParaRPr lang="en-US" sz="1500" dirty="0">
              <a:latin typeface="Arial" panose="020B0604020202020204" pitchFamily="34" charset="0"/>
              <a:cs typeface="Arial" panose="020B0604020202020204" pitchFamily="34" charset="0"/>
            </a:endParaRPr>
          </a:p>
          <a:p>
            <a:pPr marL="403225"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It creates a new, streamlined decision review process, which features three lanes:</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742950" lvl="1" indent="-285750">
              <a:spcBef>
                <a:spcPts val="600"/>
              </a:spcBef>
              <a:spcAft>
                <a:spcPts val="6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Higher-Level Review Lane </a:t>
            </a:r>
            <a:r>
              <a:rPr lang="en-US" sz="1500" dirty="0">
                <a:latin typeface="Arial" panose="020B0604020202020204" pitchFamily="34" charset="0"/>
                <a:cs typeface="Arial" panose="020B0604020202020204" pitchFamily="34" charset="0"/>
              </a:rPr>
              <a:t>– An entirely new review of the claim by an experienced adjudicator </a:t>
            </a:r>
          </a:p>
          <a:p>
            <a:pPr marL="742950" lvl="1" indent="-285750">
              <a:spcBef>
                <a:spcPts val="600"/>
              </a:spcBef>
              <a:spcAft>
                <a:spcPts val="6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Supplemental Claim Lane</a:t>
            </a:r>
            <a:r>
              <a:rPr lang="en-US" sz="1500" dirty="0">
                <a:latin typeface="Arial" panose="020B0604020202020204" pitchFamily="34" charset="0"/>
                <a:cs typeface="Arial" panose="020B0604020202020204" pitchFamily="34" charset="0"/>
              </a:rPr>
              <a:t> – An opportunity to submit additional evidence</a:t>
            </a:r>
          </a:p>
          <a:p>
            <a:pPr marL="742950" lvl="1" indent="-285750">
              <a:spcBef>
                <a:spcPts val="600"/>
              </a:spcBef>
              <a:buFont typeface="Arial" panose="020B0604020202020204" pitchFamily="34" charset="0"/>
              <a:buChar char="−"/>
            </a:pPr>
            <a:r>
              <a:rPr lang="en-US" sz="1500" b="1" dirty="0">
                <a:latin typeface="Arial" panose="020B0604020202020204" pitchFamily="34" charset="0"/>
                <a:cs typeface="Arial" panose="020B0604020202020204" pitchFamily="34" charset="0"/>
              </a:rPr>
              <a:t>Appeal Lane </a:t>
            </a:r>
            <a:r>
              <a:rPr lang="en-US" sz="1500" dirty="0">
                <a:latin typeface="Arial" panose="020B0604020202020204" pitchFamily="34" charset="0"/>
                <a:cs typeface="Arial" panose="020B0604020202020204" pitchFamily="34" charset="0"/>
              </a:rPr>
              <a:t>– Review by the Board of Veterans’ Appeals  </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117475" marR="0" lvl="0">
              <a:lnSpc>
                <a:spcPct val="115000"/>
              </a:lnSpc>
              <a:spcBef>
                <a:spcPts val="0"/>
              </a:spcBef>
              <a:spcAft>
                <a:spcPts val="0"/>
              </a:spcAft>
            </a:pPr>
            <a:r>
              <a:rPr lang="en-US" sz="1500" dirty="0">
                <a:latin typeface="Arial" panose="020B0604020202020204" pitchFamily="34" charset="0"/>
                <a:ea typeface="Times New Roman" panose="02020603050405020304" pitchFamily="18" charset="0"/>
                <a:cs typeface="Arial" panose="020B0604020202020204" pitchFamily="34" charset="0"/>
              </a:rPr>
              <a:t>For more information on the decision review process and how to file, visit </a:t>
            </a:r>
            <a:r>
              <a:rPr lang="en-US" sz="1500" b="1" dirty="0">
                <a:solidFill>
                  <a:srgbClr val="FF0000"/>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https://www.va.gov/decision-reviews/</a:t>
            </a:r>
            <a:r>
              <a:rPr lang="en-US" sz="1500" dirty="0">
                <a:latin typeface="Arial" panose="020B0604020202020204" pitchFamily="34" charset="0"/>
                <a:ea typeface="Times New Roman" panose="02020603050405020304" pitchFamily="18" charset="0"/>
                <a:cs typeface="Arial" panose="020B0604020202020204" pitchFamily="34" charset="0"/>
              </a:rPr>
              <a:t>.</a:t>
            </a:r>
            <a:endParaRPr lang="en-US" sz="1500" dirty="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C0D60D8-267D-40AB-A6E9-FF964EC50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047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D665D-FF6B-4A7F-B295-785DEAE65E74}"/>
              </a:ext>
            </a:extLst>
          </p:cNvPr>
          <p:cNvSpPr>
            <a:spLocks noGrp="1"/>
          </p:cNvSpPr>
          <p:nvPr>
            <p:ph type="title"/>
          </p:nvPr>
        </p:nvSpPr>
        <p:spPr>
          <a:xfrm>
            <a:off x="0" y="-67266"/>
            <a:ext cx="9144000" cy="731520"/>
          </a:xfrm>
        </p:spPr>
        <p:txBody>
          <a:bodyPr>
            <a:noAutofit/>
          </a:bodyPr>
          <a:lstStyle/>
          <a:p>
            <a:r>
              <a:rPr lang="en-US" sz="2600" dirty="0">
                <a:solidFill>
                  <a:prstClr val="white"/>
                </a:solidFill>
                <a:latin typeface="Myriad Pro"/>
              </a:rPr>
              <a:t>Program Review: Office of Outreach, Transition and Economic Development (OTED) </a:t>
            </a:r>
            <a:endParaRPr lang="en-US" sz="2600" dirty="0"/>
          </a:p>
        </p:txBody>
      </p:sp>
      <p:sp>
        <p:nvSpPr>
          <p:cNvPr id="2" name="Content Placeholder 1" descr="program review of outreach, transition and economic development">
            <a:extLst>
              <a:ext uri="{FF2B5EF4-FFF2-40B4-BE49-F238E27FC236}">
                <a16:creationId xmlns:a16="http://schemas.microsoft.com/office/drawing/2014/main" id="{1A408A41-CCB0-4712-B65C-2561976417B7}"/>
              </a:ext>
            </a:extLst>
          </p:cNvPr>
          <p:cNvSpPr>
            <a:spLocks noGrp="1"/>
          </p:cNvSpPr>
          <p:nvPr>
            <p:ph idx="1"/>
          </p:nvPr>
        </p:nvSpPr>
        <p:spPr>
          <a:xfrm>
            <a:off x="76200" y="655320"/>
            <a:ext cx="8839200" cy="5364480"/>
          </a:xfrm>
        </p:spPr>
        <p:txBody>
          <a:bodyPr>
            <a:normAutofit/>
          </a:bodyPr>
          <a:lstStyle/>
          <a:p>
            <a:pPr marL="0" indent="0" fontAlgn="ctr">
              <a:buNone/>
            </a:pPr>
            <a:endParaRPr lang="en-US" sz="1900" dirty="0"/>
          </a:p>
          <a:p>
            <a:pPr marL="0" indent="0" fontAlgn="ctr">
              <a:buNone/>
            </a:pPr>
            <a:endParaRPr lang="en-US" sz="2000" b="1" dirty="0"/>
          </a:p>
          <a:p>
            <a:pPr marL="0" indent="0" fontAlgn="ctr">
              <a:buNone/>
            </a:pPr>
            <a:endParaRPr lang="en-US" sz="2400" dirty="0"/>
          </a:p>
          <a:p>
            <a:pPr marL="0" indent="0" fontAlgn="ctr">
              <a:buNone/>
            </a:pPr>
            <a:r>
              <a:rPr lang="en-US" sz="2400" dirty="0"/>
              <a:t> </a:t>
            </a:r>
          </a:p>
          <a:p>
            <a:pPr fontAlgn="ctr"/>
            <a:endParaRPr lang="en-US" sz="2800" dirty="0"/>
          </a:p>
          <a:p>
            <a:endParaRPr lang="en-US" dirty="0"/>
          </a:p>
        </p:txBody>
      </p:sp>
      <p:sp>
        <p:nvSpPr>
          <p:cNvPr id="5" name="Rectangle 4" descr="Established in 2018, the Office of Transition and Economic Development (TED) is VA’s primary authority on the military life cycle, transition, and Veteran economic development.  TED provides professional, educational, vocational and career counseling services to service members, Veterans and dependents (Personalized Career Planning and Guidance (PCPG), formally known as Chapter 36)&#10;Transition Assistance Program (TAP) - is an interagency initiative designed to ensure Servicemembers have a smooth and successful transition to civilian life.  It is supported  by the Departments of Defense (DoD), Labor (DOL), Education (ED), Veterans Affairs (VA), and Homeland Security (DHS); Small Business Administration (SBA), and Office of Personnel Management (OPM). VA uses a regional hub-and-spoke model to deploy VA Benefits Advisors globally to engage service members, Veterans, and their families and caregivers.&#10;SkillBridge Partnership -  is a program that provides training opportunities for transitioning service members, similar to the highly successful WARTAC Program, which trains transitioning service members to serve as Veteran Service Representatives at VA Regional Offices.&#10;Economic Investment Initiatives (EII) - bring together diverse stakeholders in qualified opportunity zones to conduct town halls to raise awareness on key initiatives and address concerns of Veterans, service members, and family members; and oversee Stakeholder Roundtable collaborations between private and public partners to inspire commitments and support that result in immediate impact and long-term sustainment">
            <a:extLst>
              <a:ext uri="{FF2B5EF4-FFF2-40B4-BE49-F238E27FC236}">
                <a16:creationId xmlns:a16="http://schemas.microsoft.com/office/drawing/2014/main" id="{52E35720-8DB1-481C-8405-2CA37A6589F9}"/>
              </a:ext>
            </a:extLst>
          </p:cNvPr>
          <p:cNvSpPr/>
          <p:nvPr/>
        </p:nvSpPr>
        <p:spPr>
          <a:xfrm>
            <a:off x="457200" y="799573"/>
            <a:ext cx="7848600" cy="5401479"/>
          </a:xfrm>
          <a:prstGeom prst="rect">
            <a:avLst/>
          </a:prstGeom>
        </p:spPr>
        <p:txBody>
          <a:bodyPr wrap="square">
            <a:spAutoFit/>
          </a:bodyPr>
          <a:lstStyle/>
          <a:p>
            <a:pPr marL="117475" marR="0" lvl="0" indent="0" algn="l" defTabSz="914400" rtl="0" eaLnBrk="1" fontAlgn="auto" latinLnBrk="0" hangingPunct="1">
              <a:lnSpc>
                <a:spcPct val="100000"/>
              </a:lnSpc>
              <a:spcBef>
                <a:spcPts val="600"/>
              </a:spcBef>
              <a:spcAft>
                <a:spcPts val="6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Office of  Outreach, Transition and Economic Development (OTED)</a:t>
            </a:r>
            <a:r>
              <a:rPr kumimoji="0" lang="en-US" sz="15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VA’s primary authority on the military life cycle, transition, and Veteran economic development.  TED provides professional, educational, vocational and career counseling services to service members, Veterans and dependents (</a:t>
            </a:r>
            <a:r>
              <a:rPr kumimoji="0" lang="en-US"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Personalized Career Planning and Guidance (PCPG)</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formally known as Chapter 36)</a:t>
            </a: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17475" marR="0" lvl="0" indent="0" algn="l" defTabSz="914400" rtl="0" eaLnBrk="1" fontAlgn="auto" latinLnBrk="0" hangingPunct="1">
              <a:lnSpc>
                <a:spcPct val="100000"/>
              </a:lnSpc>
              <a:spcBef>
                <a:spcPts val="600"/>
              </a:spcBef>
              <a:spcAft>
                <a:spcPts val="60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Transition Assistance Program (TAP)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an interagency initiative designed to ensure Service members have a smooth and successful transition to civilian life.  It is supported  by the Departments of Defense (DoD), Labor (DOL), Education (ED), Veterans Affairs (VA), and Homeland Security (DHS); Small Business Administration (SBA), and Office of Personnel Management (OPM). VA uses a regional hub-and-spoke model to deploy VA Benefits Advisors globally to engage service members, Veterans, and their families and caregivers.</a:t>
            </a:r>
          </a:p>
          <a:p>
            <a:pPr marL="117475" marR="0" lvl="0" indent="0" algn="l" defTabSz="914400" rtl="0" eaLnBrk="1" fontAlgn="auto" latinLnBrk="0" hangingPunct="1">
              <a:lnSpc>
                <a:spcPct val="100000"/>
              </a:lnSpc>
              <a:spcBef>
                <a:spcPts val="600"/>
              </a:spcBef>
              <a:spcAft>
                <a:spcPts val="600"/>
              </a:spcAft>
              <a:buClrTx/>
              <a:buSzTx/>
              <a:buFontTx/>
              <a:buNone/>
              <a:tabLst/>
              <a:defRPr/>
            </a:pPr>
            <a:r>
              <a:rPr kumimoji="0" lang="en-US" sz="1500" b="1" i="0" u="sng"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SkillBridge</a:t>
            </a:r>
            <a:r>
              <a:rPr kumimoji="0" lang="en-US" sz="15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Partnership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 program that provides training opportunities for transitioning service members, similar to the highly successful WARTAC Program, which trains transitioning service members to serve as Veteran Service Representatives at VA Regional Offices.</a:t>
            </a:r>
          </a:p>
          <a:p>
            <a:pPr marL="117475" marR="0" lvl="0" indent="0" algn="l" defTabSz="914400" rtl="0" eaLnBrk="1" fontAlgn="auto" latinLnBrk="0" hangingPunct="1">
              <a:lnSpc>
                <a:spcPct val="100000"/>
              </a:lnSpc>
              <a:spcBef>
                <a:spcPts val="600"/>
              </a:spcBef>
              <a:spcAft>
                <a:spcPts val="600"/>
              </a:spcAft>
              <a:buClrTx/>
              <a:buSzTx/>
              <a:buFontTx/>
              <a:buNone/>
              <a:tabLst/>
              <a:defRPr/>
            </a:pPr>
            <a:r>
              <a:rPr kumimoji="0" lang="en-US" sz="15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Economic Investment Initiatives (EII)</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bring together diverse stakeholders in qualified opportunity zones to conduct town halls to raise awareness on key initiatives and address concerns of Veterans, service members, and family members; and oversee Stakeholder Roundtable collaborations between private and public partners to inspire commitments and support that result in immediate impact and long-term sustainment.</a:t>
            </a:r>
            <a:endParaRPr kumimoji="0" lang="en-US" sz="15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42858A87-04AB-4C21-B502-94573E95C7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0662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AF715-7E5B-4F92-ADD8-60CFB0E8F396}"/>
              </a:ext>
            </a:extLst>
          </p:cNvPr>
          <p:cNvSpPr>
            <a:spLocks noGrp="1"/>
          </p:cNvSpPr>
          <p:nvPr>
            <p:ph type="title"/>
          </p:nvPr>
        </p:nvSpPr>
        <p:spPr/>
        <p:txBody>
          <a:bodyPr>
            <a:normAutofit/>
          </a:bodyPr>
          <a:lstStyle/>
          <a:p>
            <a:r>
              <a:rPr lang="en-US" sz="3200" dirty="0">
                <a:solidFill>
                  <a:prstClr val="white"/>
                </a:solidFill>
                <a:latin typeface="Myriad Pro"/>
              </a:rPr>
              <a:t>	Solid Start</a:t>
            </a:r>
            <a:endParaRPr lang="en-US" dirty="0"/>
          </a:p>
        </p:txBody>
      </p:sp>
      <p:sp>
        <p:nvSpPr>
          <p:cNvPr id="2" name="Content Placeholder 1" descr="Solid start">
            <a:extLst>
              <a:ext uri="{FF2B5EF4-FFF2-40B4-BE49-F238E27FC236}">
                <a16:creationId xmlns:a16="http://schemas.microsoft.com/office/drawing/2014/main" id="{53A41EA1-09A6-4E01-813B-CCEEAEC474E5}"/>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5" name="Text Placeholder 8" descr="Newly separated service members can expect three calls from qualified Solid Start representatives over the first year of separation &#10;&#10;VA will attempt to contact you several times around 90, 180, and 365 days post-separation&#10;&#10;Save 1-800-827-0611 as the contact for VA Solid Start&#10;">
            <a:extLst>
              <a:ext uri="{FF2B5EF4-FFF2-40B4-BE49-F238E27FC236}">
                <a16:creationId xmlns:a16="http://schemas.microsoft.com/office/drawing/2014/main" id="{DC362052-51AA-4ADF-92FE-9F23C8250871}"/>
              </a:ext>
            </a:extLst>
          </p:cNvPr>
          <p:cNvSpPr txBox="1">
            <a:spLocks/>
          </p:cNvSpPr>
          <p:nvPr/>
        </p:nvSpPr>
        <p:spPr>
          <a:xfrm>
            <a:off x="76200" y="1143001"/>
            <a:ext cx="4876800" cy="49831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Newly separated service members can expect three calls from qualified Solid Start representatives over the first year of separation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will attempt to contact you several times around 90, 180, and 365 days post-separation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Save 1-800-827-0611 as the contact for </a:t>
            </a: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VA Solid Start</a:t>
            </a:r>
            <a:endParaRPr kumimoji="0" lang="en-US" sz="32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6" name="Content Placeholder 10" descr="Picture of VA Solid Start Program Logo">
            <a:extLst>
              <a:ext uri="{FF2B5EF4-FFF2-40B4-BE49-F238E27FC236}">
                <a16:creationId xmlns:a16="http://schemas.microsoft.com/office/drawing/2014/main" id="{2FF9E23B-D260-4256-BA63-E641F08D8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143000"/>
            <a:ext cx="3810000" cy="2438400"/>
          </a:xfrm>
          <a:prstGeom prst="rect">
            <a:avLst/>
          </a:prstGeom>
        </p:spPr>
      </p:pic>
      <p:sp>
        <p:nvSpPr>
          <p:cNvPr id="3" name="Slide Number Placeholder 2">
            <a:extLst>
              <a:ext uri="{FF2B5EF4-FFF2-40B4-BE49-F238E27FC236}">
                <a16:creationId xmlns:a16="http://schemas.microsoft.com/office/drawing/2014/main" id="{679BF920-7478-493F-9D7D-E087B63693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4908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AAE264-D3C3-43B4-B30B-2AB46496E43F}"/>
              </a:ext>
            </a:extLst>
          </p:cNvPr>
          <p:cNvSpPr>
            <a:spLocks noGrp="1"/>
          </p:cNvSpPr>
          <p:nvPr>
            <p:ph type="title"/>
          </p:nvPr>
        </p:nvSpPr>
        <p:spPr/>
        <p:txBody>
          <a:bodyPr>
            <a:normAutofit/>
          </a:bodyPr>
          <a:lstStyle/>
          <a:p>
            <a:r>
              <a:rPr lang="en-US" sz="3600" dirty="0">
                <a:latin typeface="Myraid Pro"/>
                <a:ea typeface="Verdana" panose="020B0604030504040204" pitchFamily="34" charset="0"/>
                <a:cs typeface="Verdana" panose="020B0604030504040204" pitchFamily="34" charset="0"/>
              </a:rPr>
              <a:t>VA Debt Management Tool</a:t>
            </a:r>
            <a:endParaRPr lang="en-US" sz="3600" dirty="0">
              <a:latin typeface="Arial" panose="020B0604020202020204" pitchFamily="34" charset="0"/>
              <a:cs typeface="Arial" panose="020B0604020202020204" pitchFamily="34" charset="0"/>
            </a:endParaRPr>
          </a:p>
        </p:txBody>
      </p:sp>
      <p:sp>
        <p:nvSpPr>
          <p:cNvPr id="6" name="Content Placeholder 3" descr="Tool for Veterans to view and manage their debts  VA Debt Management Tool&#10; &#10;With this tool, Veterans can:&#10;Check the amount and status of their current VA debt &#10;Find out what to do next to resolve their debt&#10;Download VA letters related to their debt&#10;&#10;Additional functions of the website:  &#10;Identifies what debts are included&#10;Provides contact info for obtaining additional information regrading why the debt was created &#10;Provides a link on how to pay a VA healthcare copayment, dispute a co-pay charge, and how to request a financial hardship. &#10;&#10;Note:  The tool is not yet available for dependent use.&#10;">
            <a:extLst>
              <a:ext uri="{FF2B5EF4-FFF2-40B4-BE49-F238E27FC236}">
                <a16:creationId xmlns:a16="http://schemas.microsoft.com/office/drawing/2014/main" id="{0A64D90C-1352-41FE-B0C1-9E17C7E44401}"/>
              </a:ext>
            </a:extLst>
          </p:cNvPr>
          <p:cNvSpPr txBox="1">
            <a:spLocks/>
          </p:cNvSpPr>
          <p:nvPr/>
        </p:nvSpPr>
        <p:spPr>
          <a:xfrm>
            <a:off x="200024" y="1143000"/>
            <a:ext cx="8743951" cy="4816255"/>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Tool for Veterans to view and manage their debts  </a:t>
            </a:r>
            <a:r>
              <a:rPr kumimoji="0" lang="en-US" alt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VA Debt Management Tool</a:t>
            </a:r>
            <a:endParaRPr kumimoji="0" lang="en-US" alt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30000"/>
              </a:lnSpc>
              <a:spcBef>
                <a:spcPct val="20000"/>
              </a:spcBef>
              <a:spcAft>
                <a:spcPts val="0"/>
              </a:spcAft>
              <a:buClrTx/>
              <a:buSzTx/>
              <a:buFont typeface="Arial"/>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2900" marR="0" lvl="0" indent="-34290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this tool, Veterans can:</a:t>
            </a:r>
          </a:p>
          <a:p>
            <a:pPr marL="742950" marR="0" lvl="1" indent="-28575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Check the amount and status of their current VA debt </a:t>
            </a:r>
          </a:p>
          <a:p>
            <a:pPr marL="742950" marR="0" lvl="1" indent="-28575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Find out what to do next to resolve their debt</a:t>
            </a:r>
          </a:p>
          <a:p>
            <a:pPr marL="742950" marR="0" lvl="1" indent="-28575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Download VA letters related to their debt</a:t>
            </a:r>
          </a:p>
          <a:p>
            <a:pPr marL="342900" marR="0" lvl="0" indent="-342900" algn="l" defTabSz="457200" rtl="0" eaLnBrk="1" fontAlgn="auto" latinLnBrk="0" hangingPunct="1">
              <a:lnSpc>
                <a:spcPct val="130000"/>
              </a:lnSpc>
              <a:spcBef>
                <a:spcPct val="20000"/>
              </a:spcBef>
              <a:spcAft>
                <a:spcPts val="0"/>
              </a:spcAft>
              <a:buClrTx/>
              <a:buSzTx/>
              <a:buFont typeface="Arial"/>
              <a:buChar char="•"/>
              <a:tabLst/>
              <a:defRPr/>
            </a:pPr>
            <a:endPar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Additional functions of the website:  </a:t>
            </a:r>
          </a:p>
          <a:p>
            <a:pPr marL="742950" marR="0" lvl="1" indent="-28575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Identifies what debts are included</a:t>
            </a:r>
          </a:p>
          <a:p>
            <a:pPr marL="742950" marR="0" lvl="1" indent="-28575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contact info for obtaining additional information regrading why the debt was created </a:t>
            </a:r>
          </a:p>
          <a:p>
            <a:pPr marL="742950" marR="0" lvl="1" indent="-285750" algn="l" defTabSz="457200" rtl="0" eaLnBrk="1" fontAlgn="auto" latinLnBrk="0" hangingPunct="1">
              <a:lnSpc>
                <a:spcPct val="130000"/>
              </a:lnSpc>
              <a:spcBef>
                <a:spcPct val="20000"/>
              </a:spcBef>
              <a:spcAft>
                <a:spcPts val="0"/>
              </a:spcAft>
              <a:buClrTx/>
              <a:buSzTx/>
              <a:buFont typeface="Arial"/>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a link on how to pay a VA healthcare copayment, dispute a co-pay charge, and how to request a financial hardship. </a:t>
            </a:r>
          </a:p>
          <a:p>
            <a:pPr marL="0" marR="0" lvl="0" indent="0" algn="l" defTabSz="457200" rtl="0" eaLnBrk="1" fontAlgn="auto" latinLnBrk="0" hangingPunct="1">
              <a:lnSpc>
                <a:spcPct val="130000"/>
              </a:lnSpc>
              <a:spcBef>
                <a:spcPct val="20000"/>
              </a:spcBef>
              <a:spcAft>
                <a:spcPts val="0"/>
              </a:spcAft>
              <a:buClrTx/>
              <a:buSzTx/>
              <a:buFont typeface="Arial"/>
              <a:buNone/>
              <a:tabLst/>
              <a:defRPr/>
            </a:pPr>
            <a:endPar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30000"/>
              </a:lnSpc>
              <a:spcBef>
                <a:spcPct val="20000"/>
              </a:spcBef>
              <a:spcAft>
                <a:spcPts val="0"/>
              </a:spcAft>
              <a:buClrTx/>
              <a:buSzTx/>
              <a:buFont typeface="Arial"/>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Note:  The tool is not yet available for dependent use.</a:t>
            </a:r>
          </a:p>
        </p:txBody>
      </p:sp>
      <p:sp>
        <p:nvSpPr>
          <p:cNvPr id="3" name="Slide Number Placeholder 2">
            <a:extLst>
              <a:ext uri="{FF2B5EF4-FFF2-40B4-BE49-F238E27FC236}">
                <a16:creationId xmlns:a16="http://schemas.microsoft.com/office/drawing/2014/main" id="{7A2A32DA-2ED3-4C53-A18E-01672698C9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7094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C41146-0E6D-4BC2-B15B-664A32208048}"/>
              </a:ext>
            </a:extLst>
          </p:cNvPr>
          <p:cNvSpPr>
            <a:spLocks noGrp="1"/>
          </p:cNvSpPr>
          <p:nvPr>
            <p:ph type="ctrTitle"/>
          </p:nvPr>
        </p:nvSpPr>
        <p:spPr>
          <a:xfrm>
            <a:off x="2793964" y="679462"/>
            <a:ext cx="1521182" cy="366809"/>
          </a:xfrm>
        </p:spPr>
        <p:txBody>
          <a:bodyPr>
            <a:normAutofit/>
          </a:bodyPr>
          <a:lstStyle/>
          <a:p>
            <a:r>
              <a:rPr lang="en-US" sz="800" dirty="0">
                <a:solidFill>
                  <a:schemeClr val="bg1"/>
                </a:solidFill>
              </a:rPr>
              <a:t>VA core values</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yriad Pro"/>
                <a:ea typeface="+mn-ea"/>
                <a:cs typeface="+mn-cs"/>
              </a:rPr>
              <a:t>VA Core Values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Content Placeholder 5" descr="Table of brief description of &quot;ICARE&quot; acronym, I - Integrity, C - Commitment, A - Advocacy, R - Respect, E - Excellence">
            <a:extLst>
              <a:ext uri="{FF2B5EF4-FFF2-40B4-BE49-F238E27FC236}">
                <a16:creationId xmlns:a16="http://schemas.microsoft.com/office/drawing/2014/main" id="{281AD6F2-7BFF-417A-812C-1CAC4D36F140}"/>
              </a:ext>
            </a:extLst>
          </p:cNvPr>
          <p:cNvGraphicFramePr>
            <a:graphicFrameLocks/>
          </p:cNvGraphicFramePr>
          <p:nvPr>
            <p:extLst>
              <p:ext uri="{D42A27DB-BD31-4B8C-83A1-F6EECF244321}">
                <p14:modId xmlns:p14="http://schemas.microsoft.com/office/powerpoint/2010/main" val="1463129964"/>
              </p:ext>
            </p:extLst>
          </p:nvPr>
        </p:nvGraphicFramePr>
        <p:xfrm>
          <a:off x="231775" y="852755"/>
          <a:ext cx="8686800" cy="5098464"/>
        </p:xfrm>
        <a:graphic>
          <a:graphicData uri="http://schemas.openxmlformats.org/drawingml/2006/table">
            <a:tbl>
              <a:tblPr firstRow="1"/>
              <a:tblGrid>
                <a:gridCol w="8686800">
                  <a:extLst>
                    <a:ext uri="{9D8B030D-6E8A-4147-A177-3AD203B41FA5}">
                      <a16:colId xmlns:a16="http://schemas.microsoft.com/office/drawing/2014/main" val="20000"/>
                    </a:ext>
                  </a:extLst>
                </a:gridCol>
              </a:tblGrid>
              <a:tr h="488179">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F7F7F"/>
                          </a:solidFill>
                          <a:effectLst/>
                          <a:latin typeface="+mn-lt"/>
                          <a:ea typeface="MS PGothic" charset="0"/>
                          <a:cs typeface="MS PGothic" charset="0"/>
                        </a:rPr>
                        <a:t>Because </a:t>
                      </a:r>
                      <a:r>
                        <a:rPr kumimoji="0" lang="en-US" sz="1800" b="1" i="0" u="none" strike="noStrike" cap="none" normalizeH="0" baseline="0" dirty="0">
                          <a:ln>
                            <a:noFill/>
                          </a:ln>
                          <a:solidFill>
                            <a:srgbClr val="003B89"/>
                          </a:solidFill>
                          <a:effectLst/>
                          <a:latin typeface="+mn-lt"/>
                          <a:ea typeface="MS PGothic" charset="0"/>
                          <a:cs typeface="MS PGothic" charset="0"/>
                        </a:rPr>
                        <a:t>I CARE, </a:t>
                      </a:r>
                      <a:r>
                        <a:rPr kumimoji="0" lang="en-US" sz="1800" b="1" i="0" u="none" strike="noStrike" cap="none" normalizeH="0" baseline="0" dirty="0">
                          <a:ln>
                            <a:noFill/>
                          </a:ln>
                          <a:solidFill>
                            <a:srgbClr val="7F7F7F"/>
                          </a:solidFill>
                          <a:effectLst/>
                          <a:latin typeface="+mn-lt"/>
                          <a:ea typeface="MS PGothic" charset="0"/>
                          <a:cs typeface="MS PGothic" charset="0"/>
                        </a:rPr>
                        <a:t>I will… </a:t>
                      </a:r>
                    </a:p>
                  </a:txBody>
                  <a:tcPr marL="143394" marR="143394" marT="71680" marB="1075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B8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886">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3B89"/>
                          </a:solidFill>
                          <a:effectLst/>
                          <a:latin typeface="+mn-lt"/>
                          <a:ea typeface="MS PGothic" charset="0"/>
                          <a:cs typeface="MS PGothic" charset="0"/>
                        </a:rPr>
                        <a:t>I</a:t>
                      </a:r>
                      <a:r>
                        <a:rPr kumimoji="0" lang="en-US" sz="1800" b="1" i="0" u="none" strike="noStrike" cap="none" normalizeH="0" baseline="0" dirty="0">
                          <a:ln>
                            <a:noFill/>
                          </a:ln>
                          <a:solidFill>
                            <a:srgbClr val="7F7F7F"/>
                          </a:solidFill>
                          <a:effectLst/>
                          <a:latin typeface="+mn-lt"/>
                          <a:ea typeface="MS PGothic" charset="0"/>
                          <a:cs typeface="MS PGothic" charset="0"/>
                        </a:rPr>
                        <a:t>ntegrity                </a:t>
                      </a:r>
                      <a:r>
                        <a:rPr kumimoji="0" lang="en-US" sz="1800" b="0" i="0" u="none" strike="noStrike" cap="none" normalizeH="0" baseline="0" dirty="0">
                          <a:ln>
                            <a:noFill/>
                          </a:ln>
                          <a:solidFill>
                            <a:srgbClr val="7F7F7F"/>
                          </a:solidFill>
                          <a:effectLst/>
                          <a:latin typeface="+mn-lt"/>
                          <a:ea typeface="MS PGothic" charset="0"/>
                        </a:rPr>
                        <a:t>Act with high moral principle. Adhere to the highest professional</a:t>
                      </a:r>
                    </a:p>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F7F7F"/>
                          </a:solidFill>
                          <a:effectLst/>
                          <a:latin typeface="+mn-lt"/>
                          <a:ea typeface="MS PGothic" charset="0"/>
                        </a:rPr>
                        <a:t>                               standards. Maintain the trust and confidence of all with whom I engage.</a:t>
                      </a:r>
                    </a:p>
                  </a:txBody>
                  <a:tcPr marL="143394" marR="143394" marT="71680" marB="71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B89"/>
                      </a:solidFill>
                      <a:prstDash val="solid"/>
                      <a:round/>
                      <a:headEnd type="none" w="med" len="med"/>
                      <a:tailEnd type="none" w="med" len="med"/>
                    </a:lnT>
                    <a:lnB w="6350" cap="flat" cmpd="sng" algn="ctr">
                      <a:solidFill>
                        <a:srgbClr val="003B89"/>
                      </a:solidFill>
                      <a:prstDash val="solid"/>
                      <a:round/>
                      <a:headEnd type="none" w="med" len="med"/>
                      <a:tailEnd type="none" w="med" len="med"/>
                    </a:lnB>
                    <a:lnTlToBr>
                      <a:noFill/>
                    </a:lnTlToBr>
                    <a:lnBlToTr>
                      <a:noFill/>
                    </a:lnBlToTr>
                    <a:solidFill>
                      <a:srgbClr val="D6E7FF"/>
                    </a:solidFill>
                  </a:tcPr>
                </a:tc>
                <a:extLst>
                  <a:ext uri="{0D108BD9-81ED-4DB2-BD59-A6C34878D82A}">
                    <a16:rowId xmlns:a16="http://schemas.microsoft.com/office/drawing/2014/main" val="10001"/>
                  </a:ext>
                </a:extLst>
              </a:tr>
              <a:tr h="1040171">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3B89"/>
                          </a:solidFill>
                          <a:effectLst/>
                          <a:latin typeface="+mn-lt"/>
                          <a:ea typeface="MS PGothic" charset="0"/>
                          <a:cs typeface="MS PGothic" charset="0"/>
                        </a:rPr>
                        <a:t>C</a:t>
                      </a:r>
                      <a:r>
                        <a:rPr kumimoji="0" lang="en-US" sz="1800" b="1" i="0" u="none" strike="noStrike" cap="none" normalizeH="0" baseline="0" dirty="0">
                          <a:ln>
                            <a:noFill/>
                          </a:ln>
                          <a:solidFill>
                            <a:srgbClr val="7F7F7F"/>
                          </a:solidFill>
                          <a:effectLst/>
                          <a:latin typeface="+mn-lt"/>
                          <a:ea typeface="MS PGothic" charset="0"/>
                          <a:cs typeface="MS PGothic" charset="0"/>
                        </a:rPr>
                        <a:t>ommitment       </a:t>
                      </a:r>
                      <a:r>
                        <a:rPr kumimoji="0" lang="en-US" sz="1800" b="0" i="0" u="none" strike="noStrike" cap="none" normalizeH="0" baseline="0" dirty="0">
                          <a:ln>
                            <a:noFill/>
                          </a:ln>
                          <a:solidFill>
                            <a:srgbClr val="7F7F7F"/>
                          </a:solidFill>
                          <a:effectLst/>
                          <a:latin typeface="+mn-lt"/>
                          <a:ea typeface="MS PGothic" charset="0"/>
                        </a:rPr>
                        <a:t>Work diligently to serve Veterans and other beneficiaries. Be driven by</a:t>
                      </a:r>
                    </a:p>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F7F7F"/>
                          </a:solidFill>
                          <a:effectLst/>
                          <a:latin typeface="+mn-lt"/>
                          <a:ea typeface="MS PGothic" charset="0"/>
                        </a:rPr>
                        <a:t>                               an earnest belief in VA’s mission. Fulfill my individual responsibilities and</a:t>
                      </a:r>
                    </a:p>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F7F7F"/>
                          </a:solidFill>
                          <a:effectLst/>
                          <a:latin typeface="+mn-lt"/>
                          <a:ea typeface="MS PGothic" charset="0"/>
                        </a:rPr>
                        <a:t>                               organizational responsibilities.</a:t>
                      </a:r>
                    </a:p>
                  </a:txBody>
                  <a:tcPr marL="143394" marR="143394" marT="71680" marB="71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B89"/>
                      </a:solidFill>
                      <a:prstDash val="solid"/>
                      <a:round/>
                      <a:headEnd type="none" w="med" len="med"/>
                      <a:tailEnd type="none" w="med" len="med"/>
                    </a:lnT>
                    <a:lnB w="6350" cap="flat" cmpd="sng" algn="ctr">
                      <a:solidFill>
                        <a:srgbClr val="003B89"/>
                      </a:solidFill>
                      <a:prstDash val="solid"/>
                      <a:round/>
                      <a:headEnd type="none" w="med" len="med"/>
                      <a:tailEnd type="none" w="med" len="med"/>
                    </a:lnB>
                    <a:lnTlToBr>
                      <a:noFill/>
                    </a:lnTlToBr>
                    <a:lnBlToTr>
                      <a:noFill/>
                    </a:lnBlToTr>
                    <a:solidFill>
                      <a:srgbClr val="D6E7FF"/>
                    </a:solidFill>
                  </a:tcPr>
                </a:tc>
                <a:extLst>
                  <a:ext uri="{0D108BD9-81ED-4DB2-BD59-A6C34878D82A}">
                    <a16:rowId xmlns:a16="http://schemas.microsoft.com/office/drawing/2014/main" val="10002"/>
                  </a:ext>
                </a:extLst>
              </a:tr>
              <a:tr h="1040171">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3B89"/>
                          </a:solidFill>
                          <a:effectLst/>
                          <a:latin typeface="+mn-lt"/>
                          <a:ea typeface="MS PGothic" charset="0"/>
                          <a:cs typeface="MS PGothic" charset="0"/>
                        </a:rPr>
                        <a:t>A</a:t>
                      </a:r>
                      <a:r>
                        <a:rPr kumimoji="0" lang="en-US" sz="1800" b="1" i="0" u="none" strike="noStrike" cap="none" normalizeH="0" baseline="0" dirty="0">
                          <a:ln>
                            <a:noFill/>
                          </a:ln>
                          <a:solidFill>
                            <a:srgbClr val="7F7F7F"/>
                          </a:solidFill>
                          <a:effectLst/>
                          <a:latin typeface="+mn-lt"/>
                          <a:ea typeface="MS PGothic" charset="0"/>
                          <a:cs typeface="MS PGothic" charset="0"/>
                        </a:rPr>
                        <a:t>dvocacy              </a:t>
                      </a:r>
                      <a:r>
                        <a:rPr kumimoji="0" lang="en-US" sz="1800" b="0" i="0" u="none" strike="noStrike" cap="none" normalizeH="0" baseline="0" dirty="0">
                          <a:ln>
                            <a:noFill/>
                          </a:ln>
                          <a:solidFill>
                            <a:srgbClr val="7F7F7F"/>
                          </a:solidFill>
                          <a:effectLst/>
                          <a:latin typeface="+mn-lt"/>
                          <a:ea typeface="MS PGothic" charset="0"/>
                        </a:rPr>
                        <a:t>Be truly Veteran-centric by identifying, fully considering, and</a:t>
                      </a:r>
                    </a:p>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F7F7F"/>
                          </a:solidFill>
                          <a:effectLst/>
                          <a:latin typeface="+mn-lt"/>
                          <a:ea typeface="MS PGothic" charset="0"/>
                        </a:rPr>
                        <a:t>                               appropriately advancing the interests of Veterans and other</a:t>
                      </a:r>
                    </a:p>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F7F7F"/>
                          </a:solidFill>
                          <a:effectLst/>
                          <a:latin typeface="+mn-lt"/>
                          <a:ea typeface="MS PGothic" charset="0"/>
                        </a:rPr>
                        <a:t>                               beneficiaries.</a:t>
                      </a:r>
                    </a:p>
                  </a:txBody>
                  <a:tcPr marL="143394" marR="143394" marT="71680" marB="71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B89"/>
                      </a:solidFill>
                      <a:prstDash val="solid"/>
                      <a:round/>
                      <a:headEnd type="none" w="med" len="med"/>
                      <a:tailEnd type="none" w="med" len="med"/>
                    </a:lnT>
                    <a:lnB w="6350" cap="flat" cmpd="sng" algn="ctr">
                      <a:solidFill>
                        <a:srgbClr val="003B89"/>
                      </a:solidFill>
                      <a:prstDash val="solid"/>
                      <a:round/>
                      <a:headEnd type="none" w="med" len="med"/>
                      <a:tailEnd type="none" w="med" len="med"/>
                    </a:lnB>
                    <a:lnTlToBr>
                      <a:noFill/>
                    </a:lnTlToBr>
                    <a:lnBlToTr>
                      <a:noFill/>
                    </a:lnBlToTr>
                    <a:solidFill>
                      <a:srgbClr val="D6E7FF"/>
                    </a:solidFill>
                  </a:tcPr>
                </a:tc>
                <a:extLst>
                  <a:ext uri="{0D108BD9-81ED-4DB2-BD59-A6C34878D82A}">
                    <a16:rowId xmlns:a16="http://schemas.microsoft.com/office/drawing/2014/main" val="10003"/>
                  </a:ext>
                </a:extLst>
              </a:tr>
              <a:tr h="744886">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3B89"/>
                          </a:solidFill>
                          <a:effectLst/>
                          <a:latin typeface="+mn-lt"/>
                          <a:ea typeface="MS PGothic" charset="0"/>
                          <a:cs typeface="MS PGothic" charset="0"/>
                        </a:rPr>
                        <a:t>R</a:t>
                      </a:r>
                      <a:r>
                        <a:rPr kumimoji="0" lang="en-US" sz="1800" b="1" i="0" u="none" strike="noStrike" cap="none" normalizeH="0" baseline="0" dirty="0">
                          <a:ln>
                            <a:noFill/>
                          </a:ln>
                          <a:solidFill>
                            <a:srgbClr val="7F7F7F"/>
                          </a:solidFill>
                          <a:effectLst/>
                          <a:latin typeface="+mn-lt"/>
                          <a:ea typeface="MS PGothic" charset="0"/>
                          <a:cs typeface="MS PGothic" charset="0"/>
                        </a:rPr>
                        <a:t>espect                 </a:t>
                      </a:r>
                      <a:r>
                        <a:rPr kumimoji="0" lang="en-US" sz="1800" b="0" i="0" u="none" strike="noStrike" cap="none" normalizeH="0" baseline="0" dirty="0">
                          <a:ln>
                            <a:noFill/>
                          </a:ln>
                          <a:solidFill>
                            <a:srgbClr val="7F7F7F"/>
                          </a:solidFill>
                          <a:effectLst/>
                          <a:latin typeface="+mn-lt"/>
                          <a:ea typeface="MS PGothic" charset="0"/>
                        </a:rPr>
                        <a:t>Treat all those I serve and with whom I work with dignity and respect.</a:t>
                      </a:r>
                    </a:p>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F7F7F"/>
                          </a:solidFill>
                          <a:effectLst/>
                          <a:latin typeface="+mn-lt"/>
                          <a:ea typeface="MS PGothic" charset="0"/>
                        </a:rPr>
                        <a:t>                               Show respect to earn it.</a:t>
                      </a:r>
                    </a:p>
                  </a:txBody>
                  <a:tcPr marL="143394" marR="143394" marT="71680" marB="71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B89"/>
                      </a:solidFill>
                      <a:prstDash val="solid"/>
                      <a:round/>
                      <a:headEnd type="none" w="med" len="med"/>
                      <a:tailEnd type="none" w="med" len="med"/>
                    </a:lnT>
                    <a:lnB w="6350" cap="flat" cmpd="sng" algn="ctr">
                      <a:solidFill>
                        <a:srgbClr val="003B89"/>
                      </a:solidFill>
                      <a:prstDash val="solid"/>
                      <a:round/>
                      <a:headEnd type="none" w="med" len="med"/>
                      <a:tailEnd type="none" w="med" len="med"/>
                    </a:lnB>
                    <a:lnTlToBr>
                      <a:noFill/>
                    </a:lnTlToBr>
                    <a:lnBlToTr>
                      <a:noFill/>
                    </a:lnBlToTr>
                    <a:solidFill>
                      <a:srgbClr val="D6E7FF"/>
                    </a:solidFill>
                  </a:tcPr>
                </a:tc>
                <a:extLst>
                  <a:ext uri="{0D108BD9-81ED-4DB2-BD59-A6C34878D82A}">
                    <a16:rowId xmlns:a16="http://schemas.microsoft.com/office/drawing/2014/main" val="10004"/>
                  </a:ext>
                </a:extLst>
              </a:tr>
              <a:tr h="1040171">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3B89"/>
                          </a:solidFill>
                          <a:effectLst/>
                          <a:latin typeface="+mn-lt"/>
                          <a:ea typeface="MS PGothic" charset="0"/>
                          <a:cs typeface="MS PGothic" charset="0"/>
                        </a:rPr>
                        <a:t>E</a:t>
                      </a:r>
                      <a:r>
                        <a:rPr kumimoji="0" lang="en-US" sz="1800" b="1" i="0" u="none" strike="noStrike" cap="none" normalizeH="0" baseline="0" dirty="0">
                          <a:ln>
                            <a:noFill/>
                          </a:ln>
                          <a:solidFill>
                            <a:srgbClr val="7F7F7F"/>
                          </a:solidFill>
                          <a:effectLst/>
                          <a:latin typeface="+mn-lt"/>
                          <a:ea typeface="MS PGothic" charset="0"/>
                          <a:cs typeface="MS PGothic" charset="0"/>
                        </a:rPr>
                        <a:t>xcellence            </a:t>
                      </a:r>
                      <a:r>
                        <a:rPr kumimoji="0" lang="en-US" sz="1800" b="0" i="0" u="none" strike="noStrike" cap="none" normalizeH="0" baseline="0" dirty="0">
                          <a:ln>
                            <a:noFill/>
                          </a:ln>
                          <a:solidFill>
                            <a:srgbClr val="7F7F7F"/>
                          </a:solidFill>
                          <a:effectLst/>
                          <a:latin typeface="+mn-lt"/>
                          <a:ea typeface="MS PGothic" charset="0"/>
                        </a:rPr>
                        <a:t>Strive for the highest quality and continuous improvement. Be</a:t>
                      </a:r>
                    </a:p>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F7F7F"/>
                          </a:solidFill>
                          <a:effectLst/>
                          <a:latin typeface="+mn-lt"/>
                          <a:ea typeface="MS PGothic" charset="0"/>
                        </a:rPr>
                        <a:t>                              thoughtful and decisive in leadership, accountable for my actions, willing</a:t>
                      </a:r>
                    </a:p>
                    <a:p>
                      <a:pPr marL="0" marR="0" lvl="0" indent="0" algn="l" defTabSz="93186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7F7F7F"/>
                          </a:solidFill>
                          <a:effectLst/>
                          <a:latin typeface="+mn-lt"/>
                          <a:ea typeface="MS PGothic" charset="0"/>
                        </a:rPr>
                        <a:t>                              to admit mistakes, and rigorous in correcting them.</a:t>
                      </a:r>
                    </a:p>
                  </a:txBody>
                  <a:tcPr marL="143394" marR="143394" marT="71680" marB="71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3B89"/>
                      </a:solidFill>
                      <a:prstDash val="solid"/>
                      <a:round/>
                      <a:headEnd type="none" w="med" len="med"/>
                      <a:tailEnd type="none" w="med" len="med"/>
                    </a:lnT>
                    <a:lnB w="6350" cap="flat" cmpd="sng" algn="ctr">
                      <a:solidFill>
                        <a:srgbClr val="003B89"/>
                      </a:solidFill>
                      <a:prstDash val="solid"/>
                      <a:round/>
                      <a:headEnd type="none" w="med" len="med"/>
                      <a:tailEnd type="none" w="med" len="med"/>
                    </a:lnB>
                    <a:lnTlToBr>
                      <a:noFill/>
                    </a:lnTlToBr>
                    <a:lnBlToTr>
                      <a:noFill/>
                    </a:lnBlToTr>
                    <a:solidFill>
                      <a:srgbClr val="D6E7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142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16E31B-00D5-4486-9193-6CC3C5F4DC8F}"/>
              </a:ext>
            </a:extLst>
          </p:cNvPr>
          <p:cNvSpPr>
            <a:spLocks noGrp="1"/>
          </p:cNvSpPr>
          <p:nvPr>
            <p:ph type="title"/>
          </p:nvPr>
        </p:nvSpPr>
        <p:spPr/>
        <p:txBody>
          <a:bodyPr>
            <a:normAutofit/>
          </a:bodyPr>
          <a:lstStyle/>
          <a:p>
            <a:r>
              <a:rPr lang="en-US" sz="3200" dirty="0">
                <a:solidFill>
                  <a:prstClr val="white"/>
                </a:solidFill>
                <a:effectLst>
                  <a:outerShdw blurRad="38100" dist="38100" dir="2700000" algn="tl">
                    <a:srgbClr val="000000">
                      <a:alpha val="43137"/>
                    </a:srgbClr>
                  </a:outerShdw>
                </a:effectLst>
                <a:latin typeface="Myriad Pro"/>
              </a:rPr>
              <a:t>Resources</a:t>
            </a:r>
            <a:endParaRPr lang="en-US" dirty="0"/>
          </a:p>
        </p:txBody>
      </p:sp>
      <p:sp>
        <p:nvSpPr>
          <p:cNvPr id="2" name="Content Placeholder 1" descr="Resources">
            <a:extLst>
              <a:ext uri="{FF2B5EF4-FFF2-40B4-BE49-F238E27FC236}">
                <a16:creationId xmlns:a16="http://schemas.microsoft.com/office/drawing/2014/main" id="{474DA1D9-1464-4764-A293-E6EC230143B3}"/>
              </a:ext>
            </a:extLst>
          </p:cNvPr>
          <p:cNvSpPr>
            <a:spLocks noGrp="1"/>
          </p:cNvSpPr>
          <p:nvPr>
            <p:ph idx="1"/>
          </p:nvPr>
        </p:nvSpPr>
        <p:spPr>
          <a:xfrm>
            <a:off x="36285" y="708660"/>
            <a:ext cx="9071430" cy="5440680"/>
          </a:xfrm>
        </p:spPr>
        <p:txBody>
          <a:bodyPr>
            <a:normAutofit/>
          </a:bodyPr>
          <a:lstStyle/>
          <a:p>
            <a:pPr marL="0" indent="0">
              <a:buNone/>
            </a:pPr>
            <a:endParaRPr lang="en-US" sz="2500" dirty="0"/>
          </a:p>
          <a:p>
            <a:pPr marL="168275" indent="-168275">
              <a:buFont typeface="Arial" panose="020B0604020202020204" pitchFamily="34" charset="0"/>
              <a:buChar char="•"/>
            </a:pPr>
            <a:endParaRPr lang="en-US" sz="1200" dirty="0"/>
          </a:p>
          <a:p>
            <a:pPr lvl="1" fontAlgn="ctr"/>
            <a:endParaRPr lang="en-US" dirty="0"/>
          </a:p>
          <a:p>
            <a:pPr fontAlgn="ctr"/>
            <a:endParaRPr lang="en-US" dirty="0"/>
          </a:p>
        </p:txBody>
      </p:sp>
      <p:sp>
        <p:nvSpPr>
          <p:cNvPr id="5" name="Content Placeholder 3" descr="Department of Veterans Affairs (VA)&#10;www.va.gov&#10;Veterans Benefits Administration (VBA)  &#10;www.benefits.va.gov&#10;&#10;VBA on Facebook &#10;www.facebook.com/VeteransBenefits&#10;&#10;VBA on Twitter&#10;http://twitter.com/VAVetBenefits&#10;&#10;VA on YouTube&#10;https://www.youtube.com/user/DeptVetAffairs&#10;&#10;&#10;">
            <a:extLst>
              <a:ext uri="{FF2B5EF4-FFF2-40B4-BE49-F238E27FC236}">
                <a16:creationId xmlns:a16="http://schemas.microsoft.com/office/drawing/2014/main" id="{7D30FBBD-5D7A-42C4-A7A8-6652281B2194}"/>
              </a:ext>
            </a:extLst>
          </p:cNvPr>
          <p:cNvSpPr txBox="1">
            <a:spLocks/>
          </p:cNvSpPr>
          <p:nvPr/>
        </p:nvSpPr>
        <p:spPr>
          <a:xfrm>
            <a:off x="381000" y="1066800"/>
            <a:ext cx="4572000" cy="50167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20000"/>
              </a:lnSpc>
              <a:spcBef>
                <a:spcPct val="20000"/>
              </a:spcBef>
              <a:spcAft>
                <a:spcPts val="0"/>
              </a:spcAft>
              <a:buClrTx/>
              <a:buSzTx/>
              <a:buFont typeface="Arial"/>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Online:</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Department of Veterans Affairs (VA)</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www.va.gov</a:t>
            </a:r>
            <a:endPar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20000"/>
              </a:lnSpc>
              <a:spcBef>
                <a:spcPts val="1800"/>
              </a:spcBef>
              <a:spcAft>
                <a:spcPts val="0"/>
              </a:spcAft>
              <a:buClrTx/>
              <a:buSzTx/>
              <a:buFont typeface="Arial"/>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Veterans Benefits Administration (VBA)  </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www.benefits.va.gov</a:t>
            </a:r>
            <a:endPar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Black"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Black"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VBA on Facebook </a:t>
            </a:r>
          </a:p>
          <a:p>
            <a:pPr marL="342900" marR="0" lvl="0" indent="-342900" algn="l" defTabSz="457200" rtl="0" eaLnBrk="1" fontAlgn="auto" latinLnBrk="0" hangingPunct="1">
              <a:lnSpc>
                <a:spcPct val="100000"/>
              </a:lnSpc>
              <a:spcBef>
                <a:spcPct val="20000"/>
              </a:spcBef>
              <a:spcAft>
                <a:spcPts val="0"/>
              </a:spcAft>
              <a:buClrTx/>
              <a:buSzTx/>
              <a:buFont typeface="Arial Black" pitchFamily="34" charset="0"/>
              <a:buNone/>
              <a:tabLst/>
              <a:defRPr/>
            </a:pPr>
            <a:r>
              <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www.facebook.com/VeteransBenefits</a:t>
            </a:r>
            <a:endPar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Black"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Black"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VBA on Twitter</a:t>
            </a:r>
          </a:p>
          <a:p>
            <a:pPr marL="342900" marR="0" lvl="0" indent="-342900" algn="l" defTabSz="457200" rtl="0" eaLnBrk="1" fontAlgn="auto" latinLnBrk="0" hangingPunct="1">
              <a:lnSpc>
                <a:spcPct val="100000"/>
              </a:lnSpc>
              <a:spcBef>
                <a:spcPct val="20000"/>
              </a:spcBef>
              <a:spcAft>
                <a:spcPts val="0"/>
              </a:spcAft>
              <a:buClrTx/>
              <a:buSzTx/>
              <a:buFont typeface="Arial Black" pitchFamily="34" charset="0"/>
              <a:buNone/>
              <a:tabLst/>
              <a:defRPr/>
            </a:pPr>
            <a:r>
              <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http://twitter.com/VAVetBenefits</a:t>
            </a:r>
            <a:endPar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Black"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Black"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on YouTube</a:t>
            </a:r>
          </a:p>
          <a:p>
            <a:pPr marL="342900" marR="0" lvl="0" indent="-342900" algn="l" defTabSz="457200" rtl="0" eaLnBrk="1" fontAlgn="auto" latinLnBrk="0" hangingPunct="1">
              <a:lnSpc>
                <a:spcPct val="100000"/>
              </a:lnSpc>
              <a:spcBef>
                <a:spcPct val="20000"/>
              </a:spcBef>
              <a:spcAft>
                <a:spcPts val="0"/>
              </a:spcAft>
              <a:buClrTx/>
              <a:buSzTx/>
              <a:buFont typeface="Arial Black" pitchFamily="34" charset="0"/>
              <a:buNone/>
              <a:tabLst/>
              <a:defRPr/>
            </a:pPr>
            <a:r>
              <a:rPr kumimoji="0" lang="en-US" altLang="en-US" sz="1600" b="0"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https://www.youtube.com/user/DeptVetAffairs</a:t>
            </a:r>
            <a:endParaRPr kumimoji="0" lang="en-US" sz="1600" b="1" i="0" u="none" strike="noStrike" kern="1200" cap="none" spc="0" normalizeH="0" baseline="0" noProof="0" dirty="0">
              <a:ln>
                <a:noFill/>
              </a:ln>
              <a:solidFill>
                <a:srgbClr val="003F72">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descr="Phone:&#10;&#10;Benefits information&#10;(800) 827-1000 &#10;&#10;Education Benefits&#10;(888) 442-4551&#10;&#10;Health Care Eligibility&#10;(877) 222-8387&#10;&#10;Home Loan Guaranty&#10;(877) 827-3702&#10;&#10;SGLI/VGLI&#10;(800) 419-1473&#10;&#10;VA Crisis Line&#10;(800) 273-8255 and press 1">
            <a:extLst>
              <a:ext uri="{FF2B5EF4-FFF2-40B4-BE49-F238E27FC236}">
                <a16:creationId xmlns:a16="http://schemas.microsoft.com/office/drawing/2014/main" id="{D83CC845-9F5A-4B6B-819E-0FB49215B825}"/>
              </a:ext>
            </a:extLst>
          </p:cNvPr>
          <p:cNvSpPr txBox="1"/>
          <p:nvPr/>
        </p:nvSpPr>
        <p:spPr>
          <a:xfrm>
            <a:off x="5029200" y="1066800"/>
            <a:ext cx="3886200" cy="49705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Phone:</a:t>
            </a: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Benefits information</a:t>
            </a:r>
          </a:p>
          <a:p>
            <a:pPr marL="0" marR="0" lvl="0" indent="0" algn="ctr" defTabSz="914400" rtl="0" eaLnBrk="1" fontAlgn="auto" latinLnBrk="0" hangingPunct="1">
              <a:lnSpc>
                <a:spcPct val="100000"/>
              </a:lnSpc>
              <a:spcBef>
                <a:spcPts val="0"/>
              </a:spcBef>
              <a:spcAft>
                <a:spcPct val="50000"/>
              </a:spcAft>
              <a:buClr>
                <a:srgbClr val="1F497D"/>
              </a:buClr>
              <a:buSzTx/>
              <a:buFontTx/>
              <a:buNone/>
              <a:tabLst/>
              <a:defRPr/>
            </a:pPr>
            <a:r>
              <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(800) 827-1000 </a:t>
            </a: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endPar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Education Benefits</a:t>
            </a:r>
          </a:p>
          <a:p>
            <a:pPr marL="0" marR="0" lvl="0" indent="0" algn="ctr" defTabSz="914400" rtl="0" eaLnBrk="1" fontAlgn="auto" latinLnBrk="0" hangingPunct="1">
              <a:lnSpc>
                <a:spcPct val="100000"/>
              </a:lnSpc>
              <a:spcBef>
                <a:spcPts val="0"/>
              </a:spcBef>
              <a:spcAft>
                <a:spcPct val="50000"/>
              </a:spcAft>
              <a:buClr>
                <a:srgbClr val="1F497D"/>
              </a:buClr>
              <a:buSzTx/>
              <a:buFontTx/>
              <a:buNone/>
              <a:tabLst/>
              <a:defRPr/>
            </a:pPr>
            <a:r>
              <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(888) 442-4551</a:t>
            </a: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endPar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Care Eligibility</a:t>
            </a:r>
          </a:p>
          <a:p>
            <a:pPr marL="0" marR="0" lvl="0" indent="0" algn="ctr" defTabSz="914400" rtl="0" eaLnBrk="1" fontAlgn="auto" latinLnBrk="0" hangingPunct="1">
              <a:lnSpc>
                <a:spcPct val="100000"/>
              </a:lnSpc>
              <a:spcBef>
                <a:spcPts val="0"/>
              </a:spcBef>
              <a:spcAft>
                <a:spcPct val="50000"/>
              </a:spcAft>
              <a:buClr>
                <a:srgbClr val="1F497D"/>
              </a:buClr>
              <a:buSzTx/>
              <a:buFontTx/>
              <a:buNone/>
              <a:tabLst/>
              <a:defRPr/>
            </a:pPr>
            <a:r>
              <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(877) 222-8387</a:t>
            </a: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Home Loan Guaranty</a:t>
            </a: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r>
              <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(877) 827-3702</a:t>
            </a: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endPar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SGLI/VGLI</a:t>
            </a:r>
          </a:p>
          <a:p>
            <a:pPr marL="0" marR="0" lvl="0" indent="0" algn="ctr" defTabSz="914400" rtl="0" eaLnBrk="1" fontAlgn="auto" latinLnBrk="0" hangingPunct="1">
              <a:lnSpc>
                <a:spcPct val="100000"/>
              </a:lnSpc>
              <a:spcBef>
                <a:spcPts val="0"/>
              </a:spcBef>
              <a:spcAft>
                <a:spcPct val="50000"/>
              </a:spcAft>
              <a:buClr>
                <a:srgbClr val="1F497D"/>
              </a:buClr>
              <a:buSzTx/>
              <a:buFontTx/>
              <a:buNone/>
              <a:tabLst/>
              <a:defRPr/>
            </a:pPr>
            <a:r>
              <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(800) 419-1473</a:t>
            </a: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endPar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1F497D"/>
              </a:buClr>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 Crisis Line</a:t>
            </a:r>
          </a:p>
          <a:p>
            <a:pPr marL="0" marR="0" lvl="0" indent="0" algn="ctr" defTabSz="914400" rtl="0" eaLnBrk="1" fontAlgn="auto" latinLnBrk="0" hangingPunct="1">
              <a:lnSpc>
                <a:spcPct val="100000"/>
              </a:lnSpc>
              <a:spcBef>
                <a:spcPts val="0"/>
              </a:spcBef>
              <a:spcAft>
                <a:spcPct val="50000"/>
              </a:spcAft>
              <a:buClr>
                <a:srgbClr val="1F497D"/>
              </a:buClr>
              <a:buSzTx/>
              <a:buFontTx/>
              <a:buNone/>
              <a:tabLst/>
              <a:defRPr/>
            </a:pPr>
            <a:r>
              <a:rPr kumimoji="0" lang="en-US" alt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(800) 273-8255 and press 1</a:t>
            </a:r>
          </a:p>
        </p:txBody>
      </p:sp>
      <p:sp>
        <p:nvSpPr>
          <p:cNvPr id="3" name="Slide Number Placeholder 2">
            <a:extLst>
              <a:ext uri="{FF2B5EF4-FFF2-40B4-BE49-F238E27FC236}">
                <a16:creationId xmlns:a16="http://schemas.microsoft.com/office/drawing/2014/main" id="{E7EAE938-81E8-4A67-AFAE-48A44CBFDB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232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16E31B-00D5-4486-9193-6CC3C5F4DC8F}"/>
              </a:ext>
            </a:extLst>
          </p:cNvPr>
          <p:cNvSpPr>
            <a:spLocks noGrp="1"/>
          </p:cNvSpPr>
          <p:nvPr>
            <p:ph type="title"/>
          </p:nvPr>
        </p:nvSpPr>
        <p:spPr/>
        <p:txBody>
          <a:bodyPr>
            <a:normAutofit/>
          </a:bodyPr>
          <a:lstStyle/>
          <a:p>
            <a:r>
              <a:rPr lang="en-US" sz="3200" dirty="0">
                <a:solidFill>
                  <a:prstClr val="white"/>
                </a:solidFill>
                <a:effectLst>
                  <a:outerShdw blurRad="38100" dist="38100" dir="2700000" algn="tl">
                    <a:srgbClr val="000000">
                      <a:alpha val="43137"/>
                    </a:srgbClr>
                  </a:outerShdw>
                </a:effectLst>
                <a:latin typeface="Myriad Pro"/>
              </a:rPr>
              <a:t>Questions</a:t>
            </a:r>
            <a:endParaRPr lang="en-US" dirty="0"/>
          </a:p>
        </p:txBody>
      </p:sp>
      <p:pic>
        <p:nvPicPr>
          <p:cNvPr id="7" name="Content Placeholder 4" descr="Picture of Question Mark.">
            <a:extLst>
              <a:ext uri="{FF2B5EF4-FFF2-40B4-BE49-F238E27FC236}">
                <a16:creationId xmlns:a16="http://schemas.microsoft.com/office/drawing/2014/main" id="{7A64C892-4695-4734-AA94-CC9406F8F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675" y="975518"/>
            <a:ext cx="3930650" cy="4906963"/>
          </a:xfrm>
          <a:prstGeom prst="rect">
            <a:avLst/>
          </a:prstGeom>
        </p:spPr>
      </p:pic>
      <p:sp>
        <p:nvSpPr>
          <p:cNvPr id="3" name="Slide Number Placeholder 2">
            <a:extLst>
              <a:ext uri="{FF2B5EF4-FFF2-40B4-BE49-F238E27FC236}">
                <a16:creationId xmlns:a16="http://schemas.microsoft.com/office/drawing/2014/main" id="{E7EAE938-81E8-4A67-AFAE-48A44CBFDB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92830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3285B8-2555-49EE-923A-DFB10FEBF93C}"/>
              </a:ext>
            </a:extLst>
          </p:cNvPr>
          <p:cNvSpPr>
            <a:spLocks noGrp="1"/>
          </p:cNvSpPr>
          <p:nvPr>
            <p:ph type="title"/>
          </p:nvPr>
        </p:nvSpPr>
        <p:spPr/>
        <p:txBody>
          <a:bodyPr>
            <a:normAutofit/>
          </a:bodyPr>
          <a:lstStyle/>
          <a:p>
            <a:r>
              <a:rPr lang="en-US" sz="3200" dirty="0">
                <a:solidFill>
                  <a:prstClr val="white"/>
                </a:solidFill>
                <a:effectLst>
                  <a:outerShdw blurRad="38100" dist="38100" dir="2700000" algn="tl">
                    <a:srgbClr val="000000">
                      <a:alpha val="43137"/>
                    </a:srgbClr>
                  </a:outerShdw>
                </a:effectLst>
                <a:latin typeface="Myriad Pro"/>
              </a:rPr>
              <a:t>Thank You for Your Service</a:t>
            </a:r>
            <a:endParaRPr lang="en-US" dirty="0"/>
          </a:p>
        </p:txBody>
      </p:sp>
      <p:pic>
        <p:nvPicPr>
          <p:cNvPr id="5" name="Picture 4" descr="VA Logo">
            <a:extLst>
              <a:ext uri="{FF2B5EF4-FFF2-40B4-BE49-F238E27FC236}">
                <a16:creationId xmlns:a16="http://schemas.microsoft.com/office/drawing/2014/main" id="{889EA392-C7EE-4033-8F7A-C49DFE2D1E32}"/>
              </a:ext>
            </a:extLst>
          </p:cNvPr>
          <p:cNvPicPr>
            <a:picLocks noChangeAspect="1"/>
          </p:cNvPicPr>
          <p:nvPr/>
        </p:nvPicPr>
        <p:blipFill>
          <a:blip r:embed="rId3"/>
          <a:stretch>
            <a:fillRect/>
          </a:stretch>
        </p:blipFill>
        <p:spPr>
          <a:xfrm>
            <a:off x="2541856" y="1143000"/>
            <a:ext cx="4060288" cy="3846909"/>
          </a:xfrm>
          <a:prstGeom prst="rect">
            <a:avLst/>
          </a:prstGeom>
        </p:spPr>
      </p:pic>
      <p:sp>
        <p:nvSpPr>
          <p:cNvPr id="3" name="Slide Number Placeholder 2">
            <a:extLst>
              <a:ext uri="{FF2B5EF4-FFF2-40B4-BE49-F238E27FC236}">
                <a16:creationId xmlns:a16="http://schemas.microsoft.com/office/drawing/2014/main" id="{F86CA6C9-57F4-4820-B785-F3A98FC65074}"/>
              </a:ext>
            </a:extLst>
          </p:cNvPr>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397917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7C0B0-F055-4E5E-B99B-F5DCEEADA9BE}"/>
              </a:ext>
            </a:extLst>
          </p:cNvPr>
          <p:cNvSpPr>
            <a:spLocks noGrp="1"/>
          </p:cNvSpPr>
          <p:nvPr>
            <p:ph type="title"/>
          </p:nvPr>
        </p:nvSpPr>
        <p:spPr/>
        <p:txBody>
          <a:bodyPr>
            <a:normAutofit/>
          </a:bodyPr>
          <a:lstStyle/>
          <a:p>
            <a:r>
              <a:rPr lang="en-US" sz="3200" dirty="0">
                <a:latin typeface="Myriad Pro" panose="020B0503030403020204"/>
              </a:rPr>
              <a:t>VA Core Characteristics</a:t>
            </a:r>
            <a:endParaRPr lang="en-US" sz="3200" dirty="0">
              <a:latin typeface="Myriad Pro" panose="020B0503030403020204"/>
              <a:cs typeface="Arial" panose="020B0604020202020204" pitchFamily="34" charset="0"/>
            </a:endParaRPr>
          </a:p>
        </p:txBody>
      </p:sp>
      <p:sp>
        <p:nvSpPr>
          <p:cNvPr id="5" name="Content Placeholder 2" descr="Trustworthy: VA earns the trust of those it serves – every day – through the actions of all employees&#10;&#10;Accessible: VA engages and welcomes Veterans and other beneficiaries, facilitating their use of the entire array of its services. Each interaction will be positive and productive&#10;&#10;Quality: VA provides the highest standard of care and services to Veterans and beneficiaries while managing the cost of its programs and being efficient stewards of all resources entrusted to it by the American people&#10;&#10;Innovative: VA prizes curiosity and initiative, encourages creative contributions from all employees, seeks continuous improvement, and adapts to remain at the forefront in knowledge, proficiency, and capability to deliver the highest standard of care and services&#10;&#10;Agile: VA anticipates and adapts quickly to current challenges and new requirements by continuously assessing the environment in which it operates and devising solutions to better serve Veterans, other beneficiaries, and service members&#10;&#10;Integrated: VA links care and services across the Department; other federal, state, and local agencies; partners; and Veterans Services Organizations to provide useful and understandable programs to Veterans and other beneficiaries. VA's relationship with the Department of Defense is unique, and VA will nurture it for the benefit of Veterans and service members&#10;">
            <a:extLst>
              <a:ext uri="{FF2B5EF4-FFF2-40B4-BE49-F238E27FC236}">
                <a16:creationId xmlns:a16="http://schemas.microsoft.com/office/drawing/2014/main" id="{F5EAAD52-5F8C-424C-BB04-914332311A98}"/>
              </a:ext>
            </a:extLst>
          </p:cNvPr>
          <p:cNvSpPr>
            <a:spLocks noGrp="1"/>
          </p:cNvSpPr>
          <p:nvPr>
            <p:ph idx="1"/>
          </p:nvPr>
        </p:nvSpPr>
        <p:spPr>
          <a:xfrm>
            <a:off x="457200" y="990600"/>
            <a:ext cx="8229600" cy="4913313"/>
          </a:xfrm>
        </p:spPr>
        <p:txBody>
          <a:bodyPr>
            <a:normAutofit fontScale="47500" lnSpcReduction="20000"/>
          </a:bodyPr>
          <a:lstStyle/>
          <a:p>
            <a:r>
              <a:rPr lang="en-US" b="1" dirty="0">
                <a:latin typeface="Arial" panose="020B0604020202020204" pitchFamily="34" charset="0"/>
                <a:cs typeface="Arial" panose="020B0604020202020204" pitchFamily="34" charset="0"/>
              </a:rPr>
              <a:t>Trustworthy:</a:t>
            </a:r>
            <a:r>
              <a:rPr lang="en-US" dirty="0">
                <a:latin typeface="Arial" panose="020B0604020202020204" pitchFamily="34" charset="0"/>
                <a:cs typeface="Arial" panose="020B0604020202020204" pitchFamily="34" charset="0"/>
              </a:rPr>
              <a:t> VA earns the trust of those it serves – every day – through the actions of all employees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Accessible:</a:t>
            </a:r>
            <a:r>
              <a:rPr lang="en-US" dirty="0">
                <a:latin typeface="Arial" panose="020B0604020202020204" pitchFamily="34" charset="0"/>
                <a:cs typeface="Arial" panose="020B0604020202020204" pitchFamily="34" charset="0"/>
              </a:rPr>
              <a:t> VA engages and welcomes Veterans and other beneficiaries, facilitating their use of the entire array of its services. Each interaction will be positive and productive</a:t>
            </a:r>
          </a:p>
          <a:p>
            <a:pPr marL="0"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Quality:</a:t>
            </a:r>
            <a:r>
              <a:rPr lang="en-US" dirty="0">
                <a:latin typeface="Arial" panose="020B0604020202020204" pitchFamily="34" charset="0"/>
                <a:cs typeface="Arial" panose="020B0604020202020204" pitchFamily="34" charset="0"/>
              </a:rPr>
              <a:t> VA provides the highest standard of care and services to Veterans and beneficiaries while managing the cost of its programs and being efficient stewards of all resources entrusted to it by the American people</a:t>
            </a:r>
          </a:p>
          <a:p>
            <a:pPr marL="0"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Innovative:</a:t>
            </a:r>
            <a:r>
              <a:rPr lang="en-US" dirty="0">
                <a:latin typeface="Arial" panose="020B0604020202020204" pitchFamily="34" charset="0"/>
                <a:cs typeface="Arial" panose="020B0604020202020204" pitchFamily="34" charset="0"/>
              </a:rPr>
              <a:t> VA prizes curiosity and initiative, encourages creative contributions from all employees, seeks continuous improvement, and adapts to remain at the forefront in knowledge, proficiency, and capability to deliver the highest standard of care and services</a:t>
            </a:r>
          </a:p>
          <a:p>
            <a:pPr marL="0"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Agile:</a:t>
            </a:r>
            <a:r>
              <a:rPr lang="en-US" dirty="0">
                <a:latin typeface="Arial" panose="020B0604020202020204" pitchFamily="34" charset="0"/>
                <a:cs typeface="Arial" panose="020B0604020202020204" pitchFamily="34" charset="0"/>
              </a:rPr>
              <a:t> VA anticipates and adapts quickly to current challenges and new requirements by continuously assessing the environment in which it operates and devising solutions to better serve Veterans, other beneficiaries, and service members</a:t>
            </a:r>
          </a:p>
          <a:p>
            <a:pPr marL="0"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Integrated:</a:t>
            </a:r>
            <a:r>
              <a:rPr lang="en-US" dirty="0">
                <a:latin typeface="Arial" panose="020B0604020202020204" pitchFamily="34" charset="0"/>
                <a:cs typeface="Arial" panose="020B0604020202020204" pitchFamily="34" charset="0"/>
              </a:rPr>
              <a:t> VA links care and services across the Department; other federal, state, and local agencies; partners; and Veterans Services Organizations to provide useful and understandable programs to Veterans and other beneficiaries. VA's relationship with the Department of Defense is unique, and VA will nurture it for the benefit of Veterans and service members</a:t>
            </a:r>
          </a:p>
          <a:p>
            <a:pPr marL="0" indent="0">
              <a:buNone/>
            </a:pPr>
            <a:endParaRPr lang="en-US" dirty="0"/>
          </a:p>
        </p:txBody>
      </p:sp>
      <p:sp>
        <p:nvSpPr>
          <p:cNvPr id="3" name="Slide Number Placeholder 2">
            <a:extLst>
              <a:ext uri="{FF2B5EF4-FFF2-40B4-BE49-F238E27FC236}">
                <a16:creationId xmlns:a16="http://schemas.microsoft.com/office/drawing/2014/main" id="{4066C5B3-74E2-453D-828B-01A7B7BBBC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277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3AF476-A9A5-4346-9813-28E7A13DDDE5}"/>
              </a:ext>
            </a:extLst>
          </p:cNvPr>
          <p:cNvSpPr>
            <a:spLocks noGrp="1"/>
          </p:cNvSpPr>
          <p:nvPr>
            <p:ph type="title"/>
          </p:nvPr>
        </p:nvSpPr>
        <p:spPr/>
        <p:txBody>
          <a:bodyPr>
            <a:normAutofit/>
          </a:bodyPr>
          <a:lstStyle/>
          <a:p>
            <a:r>
              <a:rPr lang="en-US" sz="3200" dirty="0">
                <a:latin typeface="Myraid Pro"/>
                <a:cs typeface="Arial" panose="020B0604020202020204" pitchFamily="34" charset="0"/>
              </a:rPr>
              <a:t>Department of Veterans Affairs</a:t>
            </a:r>
            <a:endParaRPr lang="en-US" sz="3200" dirty="0"/>
          </a:p>
        </p:txBody>
      </p:sp>
      <p:sp>
        <p:nvSpPr>
          <p:cNvPr id="2" name="Content Placeholder 1">
            <a:extLst>
              <a:ext uri="{FF2B5EF4-FFF2-40B4-BE49-F238E27FC236}">
                <a16:creationId xmlns:a16="http://schemas.microsoft.com/office/drawing/2014/main" id="{15DD00C4-BD05-42A5-A38C-1E0E521405CD}"/>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lvl="0"/>
            <a:endParaRPr lang="en-US" sz="2400" dirty="0">
              <a:latin typeface="Arial" panose="020B0604020202020204" pitchFamily="34" charset="0"/>
              <a:cs typeface="Arial" panose="020B0604020202020204" pitchFamily="34" charset="0"/>
            </a:endParaRPr>
          </a:p>
          <a:p>
            <a:pPr marL="0" lvl="0"/>
            <a:endParaRPr lang="en-US" sz="2400" dirty="0">
              <a:latin typeface="Arial" panose="020B0604020202020204" pitchFamily="34" charset="0"/>
              <a:cs typeface="Arial" panose="020B0604020202020204" pitchFamily="34" charset="0"/>
            </a:endParaRPr>
          </a:p>
          <a:p>
            <a:pPr marL="0" indent="0">
              <a:buNone/>
            </a:pPr>
            <a:endParaRPr lang="en-US" dirty="0"/>
          </a:p>
        </p:txBody>
      </p:sp>
      <p:graphicFrame>
        <p:nvGraphicFramePr>
          <p:cNvPr id="5" name="Table 4" descr="Table of Veterans' Benefits Administration (VBA) benefits&#10;&#10;Disability Compensation&#10;Pension&#10;Fiduciary&#10;Education&#10;Veteran Readiness and Employment (VR&amp;E)&#10;Home Loans Program&#10;Insurance&#10;Administrative Review&#10;Military to Civilian Transition Programs">
            <a:extLst>
              <a:ext uri="{FF2B5EF4-FFF2-40B4-BE49-F238E27FC236}">
                <a16:creationId xmlns:a16="http://schemas.microsoft.com/office/drawing/2014/main" id="{9A63988F-9AB9-45C5-A1CF-07C0DDEDA40F}"/>
              </a:ext>
            </a:extLst>
          </p:cNvPr>
          <p:cNvGraphicFramePr>
            <a:graphicFrameLocks noGrp="1"/>
          </p:cNvGraphicFramePr>
          <p:nvPr/>
        </p:nvGraphicFramePr>
        <p:xfrm>
          <a:off x="88986" y="1290785"/>
          <a:ext cx="2622492" cy="4516120"/>
        </p:xfrm>
        <a:graphic>
          <a:graphicData uri="http://schemas.openxmlformats.org/drawingml/2006/table">
            <a:tbl>
              <a:tblPr firstRow="1" bandRow="1">
                <a:tableStyleId>{21E4AEA4-8DFA-4A89-87EB-49C32662AFE0}</a:tableStyleId>
              </a:tblPr>
              <a:tblGrid>
                <a:gridCol w="2622492">
                  <a:extLst>
                    <a:ext uri="{9D8B030D-6E8A-4147-A177-3AD203B41FA5}">
                      <a16:colId xmlns:a16="http://schemas.microsoft.com/office/drawing/2014/main" val="20000"/>
                    </a:ext>
                  </a:extLst>
                </a:gridCol>
              </a:tblGrid>
              <a:tr h="370840">
                <a:tc>
                  <a:txBody>
                    <a:bodyPr/>
                    <a:lstStyle/>
                    <a:p>
                      <a:pPr algn="ctr"/>
                      <a:r>
                        <a:rPr lang="en-US" dirty="0"/>
                        <a:t>Veterans</a:t>
                      </a:r>
                      <a:r>
                        <a:rPr lang="en-US" baseline="0" dirty="0"/>
                        <a:t> Benefits Administration (VBA)</a:t>
                      </a:r>
                      <a:endParaRPr lang="en-US" dirty="0"/>
                    </a:p>
                  </a:txBody>
                  <a:tcPr/>
                </a:tc>
                <a:extLst>
                  <a:ext uri="{0D108BD9-81ED-4DB2-BD59-A6C34878D82A}">
                    <a16:rowId xmlns:a16="http://schemas.microsoft.com/office/drawing/2014/main" val="10000"/>
                  </a:ext>
                </a:extLst>
              </a:tr>
              <a:tr h="370840">
                <a:tc>
                  <a:txBody>
                    <a:bodyPr/>
                    <a:lstStyle/>
                    <a:p>
                      <a:r>
                        <a:rPr lang="en-US" dirty="0"/>
                        <a:t>Disability</a:t>
                      </a:r>
                      <a:r>
                        <a:rPr lang="en-US" baseline="0" dirty="0"/>
                        <a:t> Compensation</a:t>
                      </a:r>
                      <a:endParaRPr lang="en-US" dirty="0"/>
                    </a:p>
                  </a:txBody>
                  <a:tcPr/>
                </a:tc>
                <a:extLst>
                  <a:ext uri="{0D108BD9-81ED-4DB2-BD59-A6C34878D82A}">
                    <a16:rowId xmlns:a16="http://schemas.microsoft.com/office/drawing/2014/main" val="10001"/>
                  </a:ext>
                </a:extLst>
              </a:tr>
              <a:tr h="370840">
                <a:tc>
                  <a:txBody>
                    <a:bodyPr/>
                    <a:lstStyle/>
                    <a:p>
                      <a:r>
                        <a:rPr lang="en-US" dirty="0"/>
                        <a:t>Pension</a:t>
                      </a:r>
                    </a:p>
                  </a:txBody>
                  <a:tcPr/>
                </a:tc>
                <a:extLst>
                  <a:ext uri="{0D108BD9-81ED-4DB2-BD59-A6C34878D82A}">
                    <a16:rowId xmlns:a16="http://schemas.microsoft.com/office/drawing/2014/main" val="10002"/>
                  </a:ext>
                </a:extLst>
              </a:tr>
              <a:tr h="370840">
                <a:tc>
                  <a:txBody>
                    <a:bodyPr/>
                    <a:lstStyle/>
                    <a:p>
                      <a:r>
                        <a:rPr lang="en-US" dirty="0"/>
                        <a:t>Fiduciary</a:t>
                      </a:r>
                    </a:p>
                  </a:txBody>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Education</a:t>
                      </a:r>
                    </a:p>
                  </a:txBody>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Veteran Readiness and Employment (VR&amp;E)</a:t>
                      </a:r>
                    </a:p>
                  </a:txBody>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 Loans</a:t>
                      </a:r>
                    </a:p>
                  </a:txBody>
                  <a:tcPr/>
                </a:tc>
                <a:extLst>
                  <a:ext uri="{0D108BD9-81ED-4DB2-BD59-A6C34878D82A}">
                    <a16:rowId xmlns:a16="http://schemas.microsoft.com/office/drawing/2014/main" val="10006"/>
                  </a:ext>
                </a:extLst>
              </a:tr>
              <a:tr h="370840">
                <a:tc>
                  <a:txBody>
                    <a:bodyPr/>
                    <a:lstStyle/>
                    <a:p>
                      <a:r>
                        <a:rPr lang="en-US" dirty="0"/>
                        <a:t>Insurance</a:t>
                      </a:r>
                    </a:p>
                  </a:txBody>
                  <a:tcPr/>
                </a:tc>
                <a:extLst>
                  <a:ext uri="{0D108BD9-81ED-4DB2-BD59-A6C34878D82A}">
                    <a16:rowId xmlns:a16="http://schemas.microsoft.com/office/drawing/2014/main" val="10007"/>
                  </a:ext>
                </a:extLst>
              </a:tr>
              <a:tr h="370840">
                <a:tc>
                  <a:txBody>
                    <a:bodyPr/>
                    <a:lstStyle/>
                    <a:p>
                      <a:r>
                        <a:rPr lang="en-US" dirty="0"/>
                        <a:t>Administrative Review</a:t>
                      </a:r>
                    </a:p>
                  </a:txBody>
                  <a:tcPr/>
                </a:tc>
                <a:extLst>
                  <a:ext uri="{0D108BD9-81ED-4DB2-BD59-A6C34878D82A}">
                    <a16:rowId xmlns:a16="http://schemas.microsoft.com/office/drawing/2014/main" val="10008"/>
                  </a:ext>
                </a:extLst>
              </a:tr>
              <a:tr h="370840">
                <a:tc>
                  <a:txBody>
                    <a:bodyPr/>
                    <a:lstStyle/>
                    <a:p>
                      <a:r>
                        <a:rPr lang="en-US" dirty="0"/>
                        <a:t>Military-to-Civilian Transition Programs</a:t>
                      </a:r>
                    </a:p>
                  </a:txBody>
                  <a:tcPr/>
                </a:tc>
                <a:extLst>
                  <a:ext uri="{0D108BD9-81ED-4DB2-BD59-A6C34878D82A}">
                    <a16:rowId xmlns:a16="http://schemas.microsoft.com/office/drawing/2014/main" val="1333553689"/>
                  </a:ext>
                </a:extLst>
              </a:tr>
            </a:tbl>
          </a:graphicData>
        </a:graphic>
      </p:graphicFrame>
      <p:sp>
        <p:nvSpPr>
          <p:cNvPr id="8" name="Left-Right Arrow 3">
            <a:extLst>
              <a:ext uri="{FF2B5EF4-FFF2-40B4-BE49-F238E27FC236}">
                <a16:creationId xmlns:a16="http://schemas.microsoft.com/office/drawing/2014/main" id="{933B9828-DD7B-4DD7-854C-78BF2314C60B}"/>
              </a:ext>
              <a:ext uri="{C183D7F6-B498-43B3-948B-1728B52AA6E4}">
                <adec:decorative xmlns:adec="http://schemas.microsoft.com/office/drawing/2017/decorative" val="1"/>
              </a:ext>
            </a:extLst>
          </p:cNvPr>
          <p:cNvSpPr/>
          <p:nvPr/>
        </p:nvSpPr>
        <p:spPr>
          <a:xfrm>
            <a:off x="2826328" y="1476302"/>
            <a:ext cx="651510" cy="182880"/>
          </a:xfrm>
          <a:prstGeom prst="leftRightArrow">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Table 5" descr="Table of Veterans' Health Administration (VHA) benefits&#10;&#10;VA Medical Centers (VAMC)&#10;Community Based Outpatient Clinic (CBOC)&#10;Vets Centers&#10;Ambulatory Care&#10;Women's Clinic&#10;OEF/OIF/OND Clinics&#10;Homeless Veterans Program&#10;">
            <a:extLst>
              <a:ext uri="{FF2B5EF4-FFF2-40B4-BE49-F238E27FC236}">
                <a16:creationId xmlns:a16="http://schemas.microsoft.com/office/drawing/2014/main" id="{99EA1C93-3480-4153-9EB2-CC296FBAAD0B}"/>
              </a:ext>
            </a:extLst>
          </p:cNvPr>
          <p:cNvGraphicFramePr>
            <a:graphicFrameLocks noGrp="1"/>
          </p:cNvGraphicFramePr>
          <p:nvPr/>
        </p:nvGraphicFramePr>
        <p:xfrm>
          <a:off x="3536843" y="1290785"/>
          <a:ext cx="2295525" cy="3774440"/>
        </p:xfrm>
        <a:graphic>
          <a:graphicData uri="http://schemas.openxmlformats.org/drawingml/2006/table">
            <a:tbl>
              <a:tblPr firstRow="1" bandRow="1">
                <a:tableStyleId>{21E4AEA4-8DFA-4A89-87EB-49C32662AFE0}</a:tableStyleId>
              </a:tblPr>
              <a:tblGrid>
                <a:gridCol w="2295525">
                  <a:extLst>
                    <a:ext uri="{9D8B030D-6E8A-4147-A177-3AD203B41FA5}">
                      <a16:colId xmlns:a16="http://schemas.microsoft.com/office/drawing/2014/main" val="20000"/>
                    </a:ext>
                  </a:extLst>
                </a:gridCol>
              </a:tblGrid>
              <a:tr h="370840">
                <a:tc>
                  <a:txBody>
                    <a:bodyPr/>
                    <a:lstStyle/>
                    <a:p>
                      <a:pPr algn="ctr"/>
                      <a:r>
                        <a:rPr lang="en-US" dirty="0"/>
                        <a:t>Veterans Health Administration</a:t>
                      </a:r>
                      <a:r>
                        <a:rPr lang="en-US" baseline="0" dirty="0"/>
                        <a:t> (VHA)</a:t>
                      </a:r>
                      <a:endParaRPr lang="en-US" dirty="0"/>
                    </a:p>
                  </a:txBody>
                  <a:tcPr/>
                </a:tc>
                <a:extLst>
                  <a:ext uri="{0D108BD9-81ED-4DB2-BD59-A6C34878D82A}">
                    <a16:rowId xmlns:a16="http://schemas.microsoft.com/office/drawing/2014/main" val="10000"/>
                  </a:ext>
                </a:extLst>
              </a:tr>
              <a:tr h="370840">
                <a:tc>
                  <a:txBody>
                    <a:bodyPr/>
                    <a:lstStyle/>
                    <a:p>
                      <a:r>
                        <a:rPr lang="en-US" dirty="0"/>
                        <a:t>VA Medical Centers</a:t>
                      </a:r>
                    </a:p>
                  </a:txBody>
                  <a:tcPr/>
                </a:tc>
                <a:extLst>
                  <a:ext uri="{0D108BD9-81ED-4DB2-BD59-A6C34878D82A}">
                    <a16:rowId xmlns:a16="http://schemas.microsoft.com/office/drawing/2014/main" val="10001"/>
                  </a:ext>
                </a:extLst>
              </a:tr>
              <a:tr h="370840">
                <a:tc>
                  <a:txBody>
                    <a:bodyPr/>
                    <a:lstStyle/>
                    <a:p>
                      <a:r>
                        <a:rPr lang="en-US" dirty="0"/>
                        <a:t>Community Based Outpatient</a:t>
                      </a:r>
                      <a:r>
                        <a:rPr lang="en-US" baseline="0" dirty="0"/>
                        <a:t> Clinic</a:t>
                      </a:r>
                      <a:endParaRPr lang="en-US" dirty="0"/>
                    </a:p>
                  </a:txBody>
                  <a:tcPr/>
                </a:tc>
                <a:extLst>
                  <a:ext uri="{0D108BD9-81ED-4DB2-BD59-A6C34878D82A}">
                    <a16:rowId xmlns:a16="http://schemas.microsoft.com/office/drawing/2014/main" val="10002"/>
                  </a:ext>
                </a:extLst>
              </a:tr>
              <a:tr h="370840">
                <a:tc>
                  <a:txBody>
                    <a:bodyPr/>
                    <a:lstStyle/>
                    <a:p>
                      <a:r>
                        <a:rPr lang="en-US" dirty="0"/>
                        <a:t>Vets Center</a:t>
                      </a:r>
                    </a:p>
                  </a:txBody>
                  <a:tcPr/>
                </a:tc>
                <a:extLst>
                  <a:ext uri="{0D108BD9-81ED-4DB2-BD59-A6C34878D82A}">
                    <a16:rowId xmlns:a16="http://schemas.microsoft.com/office/drawing/2014/main" val="10003"/>
                  </a:ext>
                </a:extLst>
              </a:tr>
              <a:tr h="370840">
                <a:tc>
                  <a:txBody>
                    <a:bodyPr/>
                    <a:lstStyle/>
                    <a:p>
                      <a:r>
                        <a:rPr lang="en-US" dirty="0"/>
                        <a:t>Ambulatory Care</a:t>
                      </a:r>
                    </a:p>
                  </a:txBody>
                  <a:tcPr/>
                </a:tc>
                <a:extLst>
                  <a:ext uri="{0D108BD9-81ED-4DB2-BD59-A6C34878D82A}">
                    <a16:rowId xmlns:a16="http://schemas.microsoft.com/office/drawing/2014/main" val="10004"/>
                  </a:ext>
                </a:extLst>
              </a:tr>
              <a:tr h="370840">
                <a:tc>
                  <a:txBody>
                    <a:bodyPr/>
                    <a:lstStyle/>
                    <a:p>
                      <a:r>
                        <a:rPr lang="en-US" dirty="0"/>
                        <a:t>Women’s Clinic</a:t>
                      </a:r>
                    </a:p>
                  </a:txBody>
                  <a:tcPr/>
                </a:tc>
                <a:extLst>
                  <a:ext uri="{0D108BD9-81ED-4DB2-BD59-A6C34878D82A}">
                    <a16:rowId xmlns:a16="http://schemas.microsoft.com/office/drawing/2014/main" val="10005"/>
                  </a:ext>
                </a:extLst>
              </a:tr>
              <a:tr h="370840">
                <a:tc>
                  <a:txBody>
                    <a:bodyPr/>
                    <a:lstStyle/>
                    <a:p>
                      <a:r>
                        <a:rPr lang="en-US" dirty="0"/>
                        <a:t>OEF/OIF/OND</a:t>
                      </a:r>
                      <a:r>
                        <a:rPr lang="en-US" baseline="0" dirty="0"/>
                        <a:t> Clinic</a:t>
                      </a:r>
                      <a:endParaRPr lang="en-US" dirty="0"/>
                    </a:p>
                  </a:txBody>
                  <a:tcPr/>
                </a:tc>
                <a:extLst>
                  <a:ext uri="{0D108BD9-81ED-4DB2-BD59-A6C34878D82A}">
                    <a16:rowId xmlns:a16="http://schemas.microsoft.com/office/drawing/2014/main" val="10006"/>
                  </a:ext>
                </a:extLst>
              </a:tr>
              <a:tr h="370840">
                <a:tc>
                  <a:txBody>
                    <a:bodyPr/>
                    <a:lstStyle/>
                    <a:p>
                      <a:r>
                        <a:rPr lang="en-US" dirty="0"/>
                        <a:t>Homeless Veterans</a:t>
                      </a:r>
                      <a:r>
                        <a:rPr lang="en-US" baseline="0" dirty="0"/>
                        <a:t> Program</a:t>
                      </a:r>
                      <a:endParaRPr lang="en-US" dirty="0"/>
                    </a:p>
                  </a:txBody>
                  <a:tcPr/>
                </a:tc>
                <a:extLst>
                  <a:ext uri="{0D108BD9-81ED-4DB2-BD59-A6C34878D82A}">
                    <a16:rowId xmlns:a16="http://schemas.microsoft.com/office/drawing/2014/main" val="10007"/>
                  </a:ext>
                </a:extLst>
              </a:tr>
            </a:tbl>
          </a:graphicData>
        </a:graphic>
      </p:graphicFrame>
      <p:sp>
        <p:nvSpPr>
          <p:cNvPr id="9" name="Left-Right Arrow 6">
            <a:extLst>
              <a:ext uri="{FF2B5EF4-FFF2-40B4-BE49-F238E27FC236}">
                <a16:creationId xmlns:a16="http://schemas.microsoft.com/office/drawing/2014/main" id="{BE1DAE31-F936-4FAC-BC33-B2C060148EC7}"/>
              </a:ext>
              <a:ext uri="{C183D7F6-B498-43B3-948B-1728B52AA6E4}">
                <adec:decorative xmlns:adec="http://schemas.microsoft.com/office/drawing/2017/decorative" val="1"/>
              </a:ext>
            </a:extLst>
          </p:cNvPr>
          <p:cNvSpPr/>
          <p:nvPr/>
        </p:nvSpPr>
        <p:spPr>
          <a:xfrm>
            <a:off x="5894590" y="1476302"/>
            <a:ext cx="651510" cy="182880"/>
          </a:xfrm>
          <a:prstGeom prst="leftRightArrow">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7" name="Table 6" descr="Table of National Cemetery Administration (NCA) benefits&#10;&#10;National and State Cemeteries&#10;Headstones and Markers&#10;Presidential Memorial Certificates">
            <a:extLst>
              <a:ext uri="{FF2B5EF4-FFF2-40B4-BE49-F238E27FC236}">
                <a16:creationId xmlns:a16="http://schemas.microsoft.com/office/drawing/2014/main" id="{232E85B7-59F1-4F73-B5BB-CE3997E9ECB7}"/>
              </a:ext>
            </a:extLst>
          </p:cNvPr>
          <p:cNvGraphicFramePr>
            <a:graphicFrameLocks noGrp="1"/>
          </p:cNvGraphicFramePr>
          <p:nvPr/>
        </p:nvGraphicFramePr>
        <p:xfrm>
          <a:off x="6608322" y="1290785"/>
          <a:ext cx="2363189" cy="2291080"/>
        </p:xfrm>
        <a:graphic>
          <a:graphicData uri="http://schemas.openxmlformats.org/drawingml/2006/table">
            <a:tbl>
              <a:tblPr firstRow="1" bandRow="1">
                <a:tableStyleId>{21E4AEA4-8DFA-4A89-87EB-49C32662AFE0}</a:tableStyleId>
              </a:tblPr>
              <a:tblGrid>
                <a:gridCol w="2363189">
                  <a:extLst>
                    <a:ext uri="{9D8B030D-6E8A-4147-A177-3AD203B41FA5}">
                      <a16:colId xmlns:a16="http://schemas.microsoft.com/office/drawing/2014/main" val="20000"/>
                    </a:ext>
                  </a:extLst>
                </a:gridCol>
              </a:tblGrid>
              <a:tr h="370840">
                <a:tc>
                  <a:txBody>
                    <a:bodyPr/>
                    <a:lstStyle/>
                    <a:p>
                      <a:pPr algn="ctr"/>
                      <a:r>
                        <a:rPr lang="en-US" dirty="0"/>
                        <a:t>National Cemetery</a:t>
                      </a:r>
                      <a:r>
                        <a:rPr lang="en-US" baseline="0" dirty="0"/>
                        <a:t> Administration (NCA)</a:t>
                      </a:r>
                      <a:endParaRPr lang="en-US" dirty="0"/>
                    </a:p>
                  </a:txBody>
                  <a:tcPr/>
                </a:tc>
                <a:extLst>
                  <a:ext uri="{0D108BD9-81ED-4DB2-BD59-A6C34878D82A}">
                    <a16:rowId xmlns:a16="http://schemas.microsoft.com/office/drawing/2014/main" val="10000"/>
                  </a:ext>
                </a:extLst>
              </a:tr>
              <a:tr h="370840">
                <a:tc>
                  <a:txBody>
                    <a:bodyPr/>
                    <a:lstStyle/>
                    <a:p>
                      <a:r>
                        <a:rPr lang="en-US" dirty="0"/>
                        <a:t>National</a:t>
                      </a:r>
                      <a:r>
                        <a:rPr lang="en-US" baseline="0" dirty="0"/>
                        <a:t> &amp; State Cemeteries</a:t>
                      </a:r>
                      <a:endParaRPr lang="en-US" dirty="0"/>
                    </a:p>
                  </a:txBody>
                  <a:tcPr/>
                </a:tc>
                <a:extLst>
                  <a:ext uri="{0D108BD9-81ED-4DB2-BD59-A6C34878D82A}">
                    <a16:rowId xmlns:a16="http://schemas.microsoft.com/office/drawing/2014/main" val="10001"/>
                  </a:ext>
                </a:extLst>
              </a:tr>
              <a:tr h="370840">
                <a:tc>
                  <a:txBody>
                    <a:bodyPr/>
                    <a:lstStyle/>
                    <a:p>
                      <a:r>
                        <a:rPr lang="en-US" dirty="0"/>
                        <a:t>Headstones &amp; Markers</a:t>
                      </a:r>
                    </a:p>
                  </a:txBody>
                  <a:tcPr/>
                </a:tc>
                <a:extLst>
                  <a:ext uri="{0D108BD9-81ED-4DB2-BD59-A6C34878D82A}">
                    <a16:rowId xmlns:a16="http://schemas.microsoft.com/office/drawing/2014/main" val="10002"/>
                  </a:ext>
                </a:extLst>
              </a:tr>
              <a:tr h="370840">
                <a:tc>
                  <a:txBody>
                    <a:bodyPr/>
                    <a:lstStyle/>
                    <a:p>
                      <a:r>
                        <a:rPr lang="en-US" dirty="0"/>
                        <a:t>Presidential Memorial Certificates</a:t>
                      </a:r>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4442185E-F297-43CD-BB4F-975CBE1C0F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635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1CF08-47FB-4AEC-A9DF-08481E6481F8}"/>
              </a:ext>
            </a:extLst>
          </p:cNvPr>
          <p:cNvSpPr>
            <a:spLocks noGrp="1"/>
          </p:cNvSpPr>
          <p:nvPr>
            <p:ph type="ctrTitle"/>
          </p:nvPr>
        </p:nvSpPr>
        <p:spPr>
          <a:xfrm>
            <a:off x="3352800" y="838596"/>
            <a:ext cx="1219200" cy="256853"/>
          </a:xfrm>
        </p:spPr>
        <p:txBody>
          <a:bodyPr>
            <a:normAutofit/>
          </a:bodyPr>
          <a:lstStyle/>
          <a:p>
            <a:r>
              <a:rPr lang="en-US" sz="800" dirty="0">
                <a:solidFill>
                  <a:schemeClr val="bg1"/>
                </a:solidFill>
              </a:rPr>
              <a:t>Vision statement</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yriad Pro"/>
                <a:ea typeface="+mn-ea"/>
                <a:cs typeface="+mn-cs"/>
              </a:rPr>
              <a:t>VBA Mission and Vision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descr="VBA Mission Statement&#10;To serve as an advocate for Veterans, service members, Survivors and dependents in delivering benefits and services that honor their military service, assist in their readjustment, enhance their lives, and engender their full trust. &#10;&#10;&#10;VBA Vision Statement&#10;Our vision is that the Veterans whom we serve will feel that our Nation has kept its commitment to them; employees will feel that they are both recognized for their contribution and are part of something larger than themselves; and taxpayers will feel that we’ve met the responsibilities they’ve entrusted to us. Courage, honesty, trust, respect, open communication, and accountability will be reflected in our day-to-day behavior. &#10;">
            <a:extLst>
              <a:ext uri="{FF2B5EF4-FFF2-40B4-BE49-F238E27FC236}">
                <a16:creationId xmlns:a16="http://schemas.microsoft.com/office/drawing/2014/main" id="{E8601B4A-51D0-467B-8034-8C18BF99D9EC}"/>
              </a:ext>
            </a:extLst>
          </p:cNvPr>
          <p:cNvSpPr/>
          <p:nvPr/>
        </p:nvSpPr>
        <p:spPr>
          <a:xfrm>
            <a:off x="304800" y="939125"/>
            <a:ext cx="7772400" cy="28931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VBA Mission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serve as an advocate for Veterans, service members, Survivors and dependents in delivering benefits and services that honor their military service, assist in their readjustment, enhance their lives, and engender their full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VBA Vision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vision is that the Veterans whom we serve will feel that our Nation has kept its commitment to them; employees will feel that they are both recognized for their contribution and are part of something larger than themselves; and taxpayers will feel that we’ve met the responsibilities they’ve entrusted to us. Courage, honesty, trust, respect, open communication, and accountability will be reflected in our day-to-day behavior. </a:t>
            </a: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C1A31A70-7CBE-4169-87B0-C2F6A3FDDF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05000" y="3922480"/>
            <a:ext cx="4999636" cy="1992502"/>
          </a:xfrm>
          <a:prstGeom prst="rect">
            <a:avLst/>
          </a:prstGeom>
        </p:spPr>
      </p:pic>
    </p:spTree>
    <p:extLst>
      <p:ext uri="{BB962C8B-B14F-4D97-AF65-F5344CB8AC3E}">
        <p14:creationId xmlns:p14="http://schemas.microsoft.com/office/powerpoint/2010/main" val="414909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AAE264-D3C3-43B4-B30B-2AB46496E43F}"/>
              </a:ext>
            </a:extLst>
          </p:cNvPr>
          <p:cNvSpPr>
            <a:spLocks noGrp="1"/>
          </p:cNvSpPr>
          <p:nvPr>
            <p:ph type="title"/>
          </p:nvPr>
        </p:nvSpPr>
        <p:spPr/>
        <p:txBody>
          <a:bodyPr>
            <a:normAutofit/>
          </a:bodyPr>
          <a:lstStyle/>
          <a:p>
            <a:r>
              <a:rPr lang="en-US" sz="3200" dirty="0">
                <a:latin typeface="Myriad Pro" panose="020B0503030403020204"/>
                <a:cs typeface="Arial" panose="020B0604020202020204" pitchFamily="34" charset="0"/>
              </a:rPr>
              <a:t>VBA Operations Overview</a:t>
            </a:r>
          </a:p>
        </p:txBody>
      </p:sp>
      <p:sp>
        <p:nvSpPr>
          <p:cNvPr id="7" name="Rectangle 6">
            <a:extLst>
              <a:ext uri="{FF2B5EF4-FFF2-40B4-BE49-F238E27FC236}">
                <a16:creationId xmlns:a16="http://schemas.microsoft.com/office/drawing/2014/main" id="{776D9121-EFFB-4145-B68D-2FFC1887CE43}"/>
              </a:ext>
            </a:extLst>
          </p:cNvPr>
          <p:cNvSpPr/>
          <p:nvPr/>
        </p:nvSpPr>
        <p:spPr>
          <a:xfrm>
            <a:off x="3263368" y="914400"/>
            <a:ext cx="2617263" cy="468269"/>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298D5"/>
                </a:solidFill>
                <a:effectLst/>
                <a:uLnTx/>
                <a:uFillTx/>
                <a:latin typeface="Calibri" panose="020F0502020204030204" pitchFamily="34" charset="0"/>
                <a:ea typeface="+mn-ea"/>
                <a:cs typeface="Calibri" panose="020F0502020204030204" pitchFamily="34" charset="0"/>
              </a:rPr>
              <a:t>VBA Field Structure</a:t>
            </a:r>
          </a:p>
        </p:txBody>
      </p:sp>
      <p:sp>
        <p:nvSpPr>
          <p:cNvPr id="16" name="Rectangle 15">
            <a:extLst>
              <a:ext uri="{FF2B5EF4-FFF2-40B4-BE49-F238E27FC236}">
                <a16:creationId xmlns:a16="http://schemas.microsoft.com/office/drawing/2014/main" id="{CC64F62F-B5AD-4731-979B-B89A644E8A48}"/>
              </a:ext>
              <a:ext uri="{C183D7F6-B498-43B3-948B-1728B52AA6E4}">
                <adec:decorative xmlns:adec="http://schemas.microsoft.com/office/drawing/2017/decorative" val="1"/>
              </a:ext>
            </a:extLst>
          </p:cNvPr>
          <p:cNvSpPr/>
          <p:nvPr/>
        </p:nvSpPr>
        <p:spPr>
          <a:xfrm>
            <a:off x="0" y="3122195"/>
            <a:ext cx="9144000" cy="2422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descr="Northeast District">
            <a:extLst>
              <a:ext uri="{FF2B5EF4-FFF2-40B4-BE49-F238E27FC236}">
                <a16:creationId xmlns:a16="http://schemas.microsoft.com/office/drawing/2014/main" id="{AE875E01-D25F-4565-8AE1-93B1E126D6FF}"/>
              </a:ext>
            </a:extLst>
          </p:cNvPr>
          <p:cNvSpPr/>
          <p:nvPr/>
        </p:nvSpPr>
        <p:spPr>
          <a:xfrm>
            <a:off x="193642" y="1888493"/>
            <a:ext cx="1845448" cy="761617"/>
          </a:xfrm>
          <a:prstGeom prst="rect">
            <a:avLst/>
          </a:prstGeom>
          <a:solidFill>
            <a:srgbClr val="22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Northeast District</a:t>
            </a:r>
          </a:p>
        </p:txBody>
      </p:sp>
      <p:cxnSp>
        <p:nvCxnSpPr>
          <p:cNvPr id="23" name="Straight Connector 22">
            <a:extLst>
              <a:ext uri="{FF2B5EF4-FFF2-40B4-BE49-F238E27FC236}">
                <a16:creationId xmlns:a16="http://schemas.microsoft.com/office/drawing/2014/main" id="{F033DC3C-C21A-485B-AD8B-273360DBCFA6}"/>
              </a:ext>
              <a:ext uri="{C183D7F6-B498-43B3-948B-1728B52AA6E4}">
                <adec:decorative xmlns:adec="http://schemas.microsoft.com/office/drawing/2017/decorative" val="1"/>
              </a:ext>
            </a:extLst>
          </p:cNvPr>
          <p:cNvCxnSpPr>
            <a:cxnSpLocks/>
            <a:stCxn id="17" idx="3"/>
            <a:endCxn id="18" idx="1"/>
          </p:cNvCxnSpPr>
          <p:nvPr/>
        </p:nvCxnSpPr>
        <p:spPr>
          <a:xfrm flipV="1">
            <a:off x="2039090" y="2265775"/>
            <a:ext cx="367914" cy="3527"/>
          </a:xfrm>
          <a:prstGeom prst="line">
            <a:avLst/>
          </a:prstGeom>
          <a:ln w="25400" cap="rnd">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descr="Southeast District ">
            <a:extLst>
              <a:ext uri="{FF2B5EF4-FFF2-40B4-BE49-F238E27FC236}">
                <a16:creationId xmlns:a16="http://schemas.microsoft.com/office/drawing/2014/main" id="{4B1E8928-6E8F-49DC-BB93-C04DBE455FD3}"/>
              </a:ext>
            </a:extLst>
          </p:cNvPr>
          <p:cNvSpPr/>
          <p:nvPr/>
        </p:nvSpPr>
        <p:spPr>
          <a:xfrm>
            <a:off x="2407004" y="1884966"/>
            <a:ext cx="1940922" cy="76161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Southeast District</a:t>
            </a:r>
          </a:p>
        </p:txBody>
      </p:sp>
      <p:cxnSp>
        <p:nvCxnSpPr>
          <p:cNvPr id="32" name="Straight Connector 31">
            <a:extLst>
              <a:ext uri="{FF2B5EF4-FFF2-40B4-BE49-F238E27FC236}">
                <a16:creationId xmlns:a16="http://schemas.microsoft.com/office/drawing/2014/main" id="{AF53CCB8-3334-4DC1-9295-83032AFD7C01}"/>
              </a:ext>
              <a:ext uri="{C183D7F6-B498-43B3-948B-1728B52AA6E4}">
                <adec:decorative xmlns:adec="http://schemas.microsoft.com/office/drawing/2017/decorative" val="1"/>
              </a:ext>
            </a:extLst>
          </p:cNvPr>
          <p:cNvCxnSpPr>
            <a:cxnSpLocks/>
            <a:stCxn id="18" idx="3"/>
            <a:endCxn id="19" idx="1"/>
          </p:cNvCxnSpPr>
          <p:nvPr/>
        </p:nvCxnSpPr>
        <p:spPr>
          <a:xfrm>
            <a:off x="4347926" y="2265775"/>
            <a:ext cx="317272" cy="0"/>
          </a:xfrm>
          <a:prstGeom prst="line">
            <a:avLst/>
          </a:prstGeom>
          <a:ln w="25400" cap="rnd">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18" descr="Continental District">
            <a:extLst>
              <a:ext uri="{FF2B5EF4-FFF2-40B4-BE49-F238E27FC236}">
                <a16:creationId xmlns:a16="http://schemas.microsoft.com/office/drawing/2014/main" id="{1E6A73E6-5E44-49A0-954B-5560FD305771}"/>
              </a:ext>
              <a:ext uri="{C183D7F6-B498-43B3-948B-1728B52AA6E4}">
                <adec:decorative xmlns:adec="http://schemas.microsoft.com/office/drawing/2017/decorative" val="0"/>
              </a:ext>
            </a:extLst>
          </p:cNvPr>
          <p:cNvSpPr/>
          <p:nvPr/>
        </p:nvSpPr>
        <p:spPr>
          <a:xfrm>
            <a:off x="4665198" y="1884966"/>
            <a:ext cx="1940922" cy="761617"/>
          </a:xfrm>
          <a:prstGeom prst="rect">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3937"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Continental District</a:t>
            </a:r>
          </a:p>
        </p:txBody>
      </p:sp>
      <p:cxnSp>
        <p:nvCxnSpPr>
          <p:cNvPr id="33" name="Straight Connector 32">
            <a:extLst>
              <a:ext uri="{FF2B5EF4-FFF2-40B4-BE49-F238E27FC236}">
                <a16:creationId xmlns:a16="http://schemas.microsoft.com/office/drawing/2014/main" id="{CA8B2CB9-53BB-45C5-92C5-5E1C4E1883A1}"/>
              </a:ext>
              <a:ext uri="{C183D7F6-B498-43B3-948B-1728B52AA6E4}">
                <adec:decorative xmlns:adec="http://schemas.microsoft.com/office/drawing/2017/decorative" val="1"/>
              </a:ext>
            </a:extLst>
          </p:cNvPr>
          <p:cNvCxnSpPr>
            <a:cxnSpLocks/>
            <a:stCxn id="19" idx="3"/>
          </p:cNvCxnSpPr>
          <p:nvPr/>
        </p:nvCxnSpPr>
        <p:spPr>
          <a:xfrm>
            <a:off x="6606120" y="2265775"/>
            <a:ext cx="530520" cy="0"/>
          </a:xfrm>
          <a:prstGeom prst="line">
            <a:avLst/>
          </a:prstGeom>
          <a:ln w="25400" cap="rnd">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descr="Pacific District">
            <a:extLst>
              <a:ext uri="{FF2B5EF4-FFF2-40B4-BE49-F238E27FC236}">
                <a16:creationId xmlns:a16="http://schemas.microsoft.com/office/drawing/2014/main" id="{F5A4036A-3E2A-4259-8FC7-A34118B36D67}"/>
              </a:ext>
              <a:ext uri="{C183D7F6-B498-43B3-948B-1728B52AA6E4}">
                <adec:decorative xmlns:adec="http://schemas.microsoft.com/office/drawing/2017/decorative" val="0"/>
              </a:ext>
            </a:extLst>
          </p:cNvPr>
          <p:cNvSpPr/>
          <p:nvPr/>
        </p:nvSpPr>
        <p:spPr>
          <a:xfrm>
            <a:off x="6974034" y="1884966"/>
            <a:ext cx="1940922" cy="761617"/>
          </a:xfrm>
          <a:prstGeom prst="rect">
            <a:avLst/>
          </a:pr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Pacific District</a:t>
            </a:r>
          </a:p>
        </p:txBody>
      </p:sp>
      <p:sp>
        <p:nvSpPr>
          <p:cNvPr id="21" name="Rectangle 20" descr="The Veterans Benefits Administration delivers benefits and services through 56 regional offices and other organizational entities, including:&#10;">
            <a:extLst>
              <a:ext uri="{FF2B5EF4-FFF2-40B4-BE49-F238E27FC236}">
                <a16:creationId xmlns:a16="http://schemas.microsoft.com/office/drawing/2014/main" id="{384D28EA-5489-42F9-AD08-C4F81F176D95}"/>
              </a:ext>
            </a:extLst>
          </p:cNvPr>
          <p:cNvSpPr/>
          <p:nvPr/>
        </p:nvSpPr>
        <p:spPr>
          <a:xfrm>
            <a:off x="244284" y="3386915"/>
            <a:ext cx="2977211" cy="18928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450"/>
              </a:spcAft>
              <a:buClr>
                <a:srgbClr val="003366"/>
              </a:buClr>
              <a:buSzTx/>
              <a:buFontTx/>
              <a:buNone/>
              <a:tabLst/>
              <a:defRPr/>
            </a:pPr>
            <a:r>
              <a:rPr kumimoji="0" lang="en-US" sz="1950" b="1" i="0" u="none" strike="noStrike" kern="1200" cap="none" spc="0" normalizeH="0" baseline="0" noProof="0" dirty="0">
                <a:ln>
                  <a:noFill/>
                </a:ln>
                <a:solidFill>
                  <a:srgbClr val="032F55"/>
                </a:solidFill>
                <a:effectLst/>
                <a:uLnTx/>
                <a:uFillTx/>
                <a:latin typeface="Calibri" panose="020F0502020204030204" pitchFamily="34" charset="0"/>
                <a:ea typeface="Tahoma" panose="020B0604030504040204" pitchFamily="34" charset="0"/>
                <a:cs typeface="Calibri" panose="020F0502020204030204" pitchFamily="34" charset="0"/>
              </a:rPr>
              <a:t>The Veterans Benefits Administration delivers benefits and services through </a:t>
            </a:r>
            <a:r>
              <a:rPr kumimoji="0" lang="en-US" sz="1950" b="1" i="0" u="none" strike="noStrike" kern="1200" cap="none" spc="0" normalizeH="0" baseline="0" noProof="0" dirty="0">
                <a:ln>
                  <a:noFill/>
                </a:ln>
                <a:solidFill>
                  <a:srgbClr val="2298D5"/>
                </a:solidFill>
                <a:effectLst/>
                <a:uLnTx/>
                <a:uFillTx/>
                <a:latin typeface="Calibri" panose="020F0502020204030204" pitchFamily="34" charset="0"/>
                <a:ea typeface="Tahoma" panose="020B0604030504040204" pitchFamily="34" charset="0"/>
                <a:cs typeface="Calibri" panose="020F0502020204030204" pitchFamily="34" charset="0"/>
              </a:rPr>
              <a:t>56 regional offices </a:t>
            </a:r>
            <a:r>
              <a:rPr kumimoji="0" lang="en-US" sz="1950" b="1" i="0" u="none" strike="noStrike" kern="1200" cap="none" spc="0" normalizeH="0" baseline="0" noProof="0" dirty="0">
                <a:ln>
                  <a:noFill/>
                </a:ln>
                <a:solidFill>
                  <a:srgbClr val="032F55"/>
                </a:solidFill>
                <a:effectLst/>
                <a:uLnTx/>
                <a:uFillTx/>
                <a:latin typeface="Calibri" panose="020F0502020204030204" pitchFamily="34" charset="0"/>
                <a:ea typeface="Tahoma" panose="020B0604030504040204" pitchFamily="34" charset="0"/>
                <a:cs typeface="Calibri" panose="020F0502020204030204" pitchFamily="34" charset="0"/>
              </a:rPr>
              <a:t>and other organizational entities, including:</a:t>
            </a:r>
          </a:p>
        </p:txBody>
      </p:sp>
      <p:sp>
        <p:nvSpPr>
          <p:cNvPr id="22" name="Rectangle 21" descr="4 District Offices&#10;Office of Administrative Review (OAR)&#10;Records Management Center&#10;8 Regional Loan Centers&#10;2 Education Regional Processing Offices&#10;6 Fiduciary Hubs&#10;Education Call Center&#10;3 Pension Management Centers&#10;National Call Center – 8 Staffed Locations&#10;Insurance Center&#10;Insurance Call Center&#10;">
            <a:extLst>
              <a:ext uri="{FF2B5EF4-FFF2-40B4-BE49-F238E27FC236}">
                <a16:creationId xmlns:a16="http://schemas.microsoft.com/office/drawing/2014/main" id="{1B7B8F40-C67F-432B-9E5F-D5C8872CBC87}"/>
              </a:ext>
            </a:extLst>
          </p:cNvPr>
          <p:cNvSpPr/>
          <p:nvPr/>
        </p:nvSpPr>
        <p:spPr>
          <a:xfrm>
            <a:off x="3337708" y="3450033"/>
            <a:ext cx="5733722" cy="2094429"/>
          </a:xfrm>
          <a:prstGeom prst="rect">
            <a:avLst/>
          </a:prstGeom>
        </p:spPr>
        <p:txBody>
          <a:bodyPr wrap="square" numCol="2" spcCol="274320">
            <a:noAutofit/>
          </a:bodyPr>
          <a:lstStyle/>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4 District Offices</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Office of Administrative Review (OAR)</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Records Management Center</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8 Regional Loan Centers</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2 Education Regional Processing Offices</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6 Fiduciary Hubs</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Education Call Center</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3 Pension Management Centers</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National Call Center – 8 Staffed Locations</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Insurance Center</a:t>
            </a:r>
          </a:p>
          <a:p>
            <a:pPr marL="214313" marR="0" lvl="0" indent="-214313" algn="l" defTabSz="914400" rtl="0" eaLnBrk="1" fontAlgn="auto" latinLnBrk="0" hangingPunct="1">
              <a:lnSpc>
                <a:spcPct val="100000"/>
              </a:lnSpc>
              <a:spcBef>
                <a:spcPts val="0"/>
              </a:spcBef>
              <a:spcAft>
                <a:spcPts val="563"/>
              </a:spcAft>
              <a:buClr>
                <a:srgbClr val="000000">
                  <a:lumMod val="75000"/>
                  <a:lumOff val="25000"/>
                </a:srgbClr>
              </a:buClr>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ahoma" panose="020B0604030504040204" pitchFamily="34" charset="0"/>
                <a:cs typeface="Calibri" panose="020F0502020204030204" pitchFamily="34" charset="0"/>
              </a:rPr>
              <a:t>Insurance Call Center</a:t>
            </a:r>
          </a:p>
        </p:txBody>
      </p:sp>
      <p:sp>
        <p:nvSpPr>
          <p:cNvPr id="3" name="Slide Number Placeholder 2">
            <a:extLst>
              <a:ext uri="{FF2B5EF4-FFF2-40B4-BE49-F238E27FC236}">
                <a16:creationId xmlns:a16="http://schemas.microsoft.com/office/drawing/2014/main" id="{7A2A32DA-2ED3-4C53-A18E-01672698C9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8557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7C0B0-F055-4E5E-B99B-F5DCEEADA9BE}"/>
              </a:ext>
            </a:extLst>
          </p:cNvPr>
          <p:cNvSpPr>
            <a:spLocks noGrp="1"/>
          </p:cNvSpPr>
          <p:nvPr>
            <p:ph type="title"/>
          </p:nvPr>
        </p:nvSpPr>
        <p:spPr/>
        <p:txBody>
          <a:bodyPr>
            <a:normAutofit/>
          </a:bodyPr>
          <a:lstStyle/>
          <a:p>
            <a:r>
              <a:rPr lang="en-US" sz="3200" dirty="0">
                <a:latin typeface="Myriad Pro" panose="020B0503030403020204"/>
              </a:rPr>
              <a:t>VBA’s District Structure</a:t>
            </a:r>
            <a:endParaRPr lang="en-US" sz="3200" dirty="0">
              <a:latin typeface="Myriad Pro" panose="020B0503030403020204"/>
              <a:cs typeface="Arial" panose="020B0604020202020204" pitchFamily="34" charset="0"/>
            </a:endParaRPr>
          </a:p>
        </p:txBody>
      </p:sp>
      <p:sp>
        <p:nvSpPr>
          <p:cNvPr id="2" name="Content Placeholder 1">
            <a:extLst>
              <a:ext uri="{FF2B5EF4-FFF2-40B4-BE49-F238E27FC236}">
                <a16:creationId xmlns:a16="http://schemas.microsoft.com/office/drawing/2014/main" id="{62FDB274-E25E-41E8-BCEB-14521F6ECF5B}"/>
              </a:ext>
            </a:extLst>
          </p:cNvPr>
          <p:cNvSpPr>
            <a:spLocks noGrp="1"/>
          </p:cNvSpPr>
          <p:nvPr>
            <p:ph idx="1"/>
          </p:nvPr>
        </p:nvSpPr>
        <p:spPr>
          <a:xfrm>
            <a:off x="142053" y="651348"/>
            <a:ext cx="8859893" cy="5555303"/>
          </a:xfrm>
        </p:spPr>
        <p:txBody>
          <a:bodyPr>
            <a:noAutofit/>
          </a:bodyPr>
          <a:lstStyle/>
          <a:p>
            <a:pPr marL="225425" indent="-60325">
              <a:buNone/>
            </a:pPr>
            <a:r>
              <a:rPr lang="en-US" sz="2000" b="1"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lvl="1">
              <a:lnSpc>
                <a:spcPct val="112000"/>
              </a:lnSpc>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lnSpc>
                <a:spcPct val="112000"/>
              </a:lnSpc>
              <a:buFont typeface="Wingdings" panose="05000000000000000000" pitchFamily="2" charset="2"/>
              <a:buChar char="Ø"/>
            </a:pPr>
            <a:endParaRPr lang="en-US" sz="1850" dirty="0">
              <a:latin typeface="Arial" panose="020B0604020202020204" pitchFamily="34" charset="0"/>
              <a:cs typeface="Arial" panose="020B0604020202020204" pitchFamily="34" charset="0"/>
            </a:endParaRPr>
          </a:p>
        </p:txBody>
      </p:sp>
      <p:grpSp>
        <p:nvGrpSpPr>
          <p:cNvPr id="5" name="Group 4" descr="National Map Picture of VBA Regional office locations">
            <a:extLst>
              <a:ext uri="{FF2B5EF4-FFF2-40B4-BE49-F238E27FC236}">
                <a16:creationId xmlns:a16="http://schemas.microsoft.com/office/drawing/2014/main" id="{5FE6EA84-D6C0-4E1E-A8A1-7664C303A2D7}"/>
              </a:ext>
            </a:extLst>
          </p:cNvPr>
          <p:cNvGrpSpPr/>
          <p:nvPr/>
        </p:nvGrpSpPr>
        <p:grpSpPr>
          <a:xfrm>
            <a:off x="152400" y="943830"/>
            <a:ext cx="8637999" cy="5176200"/>
            <a:chOff x="106604" y="1208220"/>
            <a:chExt cx="8637999" cy="5445233"/>
          </a:xfrm>
        </p:grpSpPr>
        <p:grpSp>
          <p:nvGrpSpPr>
            <p:cNvPr id="6" name="Group 5">
              <a:extLst>
                <a:ext uri="{FF2B5EF4-FFF2-40B4-BE49-F238E27FC236}">
                  <a16:creationId xmlns:a16="http://schemas.microsoft.com/office/drawing/2014/main" id="{03B3AE54-30C0-484C-9173-70C97CC6C45F}"/>
                </a:ext>
              </a:extLst>
            </p:cNvPr>
            <p:cNvGrpSpPr/>
            <p:nvPr/>
          </p:nvGrpSpPr>
          <p:grpSpPr>
            <a:xfrm>
              <a:off x="160098" y="1208220"/>
              <a:ext cx="890254" cy="949511"/>
              <a:chOff x="160097" y="1208212"/>
              <a:chExt cx="890254" cy="949511"/>
            </a:xfrm>
            <a:solidFill>
              <a:srgbClr val="C896EE"/>
            </a:solidFill>
          </p:grpSpPr>
          <p:sp>
            <p:nvSpPr>
              <p:cNvPr id="248" name="Freeform 14">
                <a:extLst>
                  <a:ext uri="{FF2B5EF4-FFF2-40B4-BE49-F238E27FC236}">
                    <a16:creationId xmlns:a16="http://schemas.microsoft.com/office/drawing/2014/main" id="{D1A1F429-642F-44E1-8419-DAFF803F2892}"/>
                  </a:ext>
                </a:extLst>
              </p:cNvPr>
              <p:cNvSpPr>
                <a:spLocks noChangeAspect="1"/>
              </p:cNvSpPr>
              <p:nvPr/>
            </p:nvSpPr>
            <p:spPr bwMode="auto">
              <a:xfrm>
                <a:off x="334609" y="1208212"/>
                <a:ext cx="715742" cy="698765"/>
              </a:xfrm>
              <a:custGeom>
                <a:avLst/>
                <a:gdLst>
                  <a:gd name="T0" fmla="*/ 168 w 1054"/>
                  <a:gd name="T1" fmla="*/ 153 h 1029"/>
                  <a:gd name="T2" fmla="*/ 380 w 1054"/>
                  <a:gd name="T3" fmla="*/ 0 h 1029"/>
                  <a:gd name="T4" fmla="*/ 481 w 1054"/>
                  <a:gd name="T5" fmla="*/ 27 h 1029"/>
                  <a:gd name="T6" fmla="*/ 530 w 1054"/>
                  <a:gd name="T7" fmla="*/ 76 h 1029"/>
                  <a:gd name="T8" fmla="*/ 729 w 1054"/>
                  <a:gd name="T9" fmla="*/ 95 h 1029"/>
                  <a:gd name="T10" fmla="*/ 735 w 1054"/>
                  <a:gd name="T11" fmla="*/ 604 h 1029"/>
                  <a:gd name="T12" fmla="*/ 800 w 1054"/>
                  <a:gd name="T13" fmla="*/ 619 h 1029"/>
                  <a:gd name="T14" fmla="*/ 830 w 1054"/>
                  <a:gd name="T15" fmla="*/ 680 h 1029"/>
                  <a:gd name="T16" fmla="*/ 876 w 1054"/>
                  <a:gd name="T17" fmla="*/ 659 h 1029"/>
                  <a:gd name="T18" fmla="*/ 972 w 1054"/>
                  <a:gd name="T19" fmla="*/ 797 h 1029"/>
                  <a:gd name="T20" fmla="*/ 1054 w 1054"/>
                  <a:gd name="T21" fmla="*/ 861 h 1029"/>
                  <a:gd name="T22" fmla="*/ 1051 w 1054"/>
                  <a:gd name="T23" fmla="*/ 916 h 1029"/>
                  <a:gd name="T24" fmla="*/ 947 w 1054"/>
                  <a:gd name="T25" fmla="*/ 923 h 1029"/>
                  <a:gd name="T26" fmla="*/ 901 w 1054"/>
                  <a:gd name="T27" fmla="*/ 754 h 1029"/>
                  <a:gd name="T28" fmla="*/ 573 w 1054"/>
                  <a:gd name="T29" fmla="*/ 588 h 1029"/>
                  <a:gd name="T30" fmla="*/ 582 w 1054"/>
                  <a:gd name="T31" fmla="*/ 640 h 1029"/>
                  <a:gd name="T32" fmla="*/ 508 w 1054"/>
                  <a:gd name="T33" fmla="*/ 708 h 1029"/>
                  <a:gd name="T34" fmla="*/ 496 w 1054"/>
                  <a:gd name="T35" fmla="*/ 683 h 1029"/>
                  <a:gd name="T36" fmla="*/ 475 w 1054"/>
                  <a:gd name="T37" fmla="*/ 683 h 1029"/>
                  <a:gd name="T38" fmla="*/ 416 w 1054"/>
                  <a:gd name="T39" fmla="*/ 824 h 1029"/>
                  <a:gd name="T40" fmla="*/ 233 w 1054"/>
                  <a:gd name="T41" fmla="*/ 963 h 1029"/>
                  <a:gd name="T42" fmla="*/ 52 w 1054"/>
                  <a:gd name="T43" fmla="*/ 1029 h 1029"/>
                  <a:gd name="T44" fmla="*/ 0 w 1054"/>
                  <a:gd name="T45" fmla="*/ 1020 h 1029"/>
                  <a:gd name="T46" fmla="*/ 208 w 1054"/>
                  <a:gd name="T47" fmla="*/ 901 h 1029"/>
                  <a:gd name="T48" fmla="*/ 233 w 1054"/>
                  <a:gd name="T49" fmla="*/ 901 h 1029"/>
                  <a:gd name="T50" fmla="*/ 309 w 1054"/>
                  <a:gd name="T51" fmla="*/ 809 h 1029"/>
                  <a:gd name="T52" fmla="*/ 343 w 1054"/>
                  <a:gd name="T53" fmla="*/ 806 h 1029"/>
                  <a:gd name="T54" fmla="*/ 395 w 1054"/>
                  <a:gd name="T55" fmla="*/ 736 h 1029"/>
                  <a:gd name="T56" fmla="*/ 377 w 1054"/>
                  <a:gd name="T57" fmla="*/ 705 h 1029"/>
                  <a:gd name="T58" fmla="*/ 266 w 1054"/>
                  <a:gd name="T59" fmla="*/ 720 h 1029"/>
                  <a:gd name="T60" fmla="*/ 190 w 1054"/>
                  <a:gd name="T61" fmla="*/ 545 h 1029"/>
                  <a:gd name="T62" fmla="*/ 233 w 1054"/>
                  <a:gd name="T63" fmla="*/ 466 h 1029"/>
                  <a:gd name="T64" fmla="*/ 303 w 1054"/>
                  <a:gd name="T65" fmla="*/ 438 h 1029"/>
                  <a:gd name="T66" fmla="*/ 278 w 1054"/>
                  <a:gd name="T67" fmla="*/ 368 h 1029"/>
                  <a:gd name="T68" fmla="*/ 205 w 1054"/>
                  <a:gd name="T69" fmla="*/ 401 h 1029"/>
                  <a:gd name="T70" fmla="*/ 150 w 1054"/>
                  <a:gd name="T71" fmla="*/ 300 h 1029"/>
                  <a:gd name="T72" fmla="*/ 211 w 1054"/>
                  <a:gd name="T73" fmla="*/ 276 h 1029"/>
                  <a:gd name="T74" fmla="*/ 266 w 1054"/>
                  <a:gd name="T75" fmla="*/ 303 h 1029"/>
                  <a:gd name="T76" fmla="*/ 291 w 1054"/>
                  <a:gd name="T77" fmla="*/ 288 h 1029"/>
                  <a:gd name="T78" fmla="*/ 245 w 1054"/>
                  <a:gd name="T79" fmla="*/ 202 h 1029"/>
                  <a:gd name="T80" fmla="*/ 165 w 1054"/>
                  <a:gd name="T81" fmla="*/ 196 h 1029"/>
                  <a:gd name="T82" fmla="*/ 168 w 1054"/>
                  <a:gd name="T83" fmla="*/ 153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9" name="Rectangle 124">
                <a:extLst>
                  <a:ext uri="{FF2B5EF4-FFF2-40B4-BE49-F238E27FC236}">
                    <a16:creationId xmlns:a16="http://schemas.microsoft.com/office/drawing/2014/main" id="{81D8EC5B-BAD0-4BC9-96CE-17B77A1461FB}"/>
                  </a:ext>
                </a:extLst>
              </p:cNvPr>
              <p:cNvSpPr>
                <a:spLocks noChangeAspect="1" noChangeArrowheads="1"/>
              </p:cNvSpPr>
              <p:nvPr/>
            </p:nvSpPr>
            <p:spPr bwMode="auto">
              <a:xfrm>
                <a:off x="160097" y="1926265"/>
                <a:ext cx="676433" cy="231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58" tIns="46030" rIns="92058" bIns="4603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Anchorage</a:t>
                </a:r>
              </a:p>
            </p:txBody>
          </p:sp>
        </p:grpSp>
        <p:grpSp>
          <p:nvGrpSpPr>
            <p:cNvPr id="7" name="Group 6">
              <a:extLst>
                <a:ext uri="{FF2B5EF4-FFF2-40B4-BE49-F238E27FC236}">
                  <a16:creationId xmlns:a16="http://schemas.microsoft.com/office/drawing/2014/main" id="{4ECF3F83-D8DF-41F4-88F7-B2F9DDA4DEB2}"/>
                </a:ext>
              </a:extLst>
            </p:cNvPr>
            <p:cNvGrpSpPr/>
            <p:nvPr/>
          </p:nvGrpSpPr>
          <p:grpSpPr>
            <a:xfrm>
              <a:off x="106604" y="1258897"/>
              <a:ext cx="8637999" cy="5394556"/>
              <a:chOff x="106604" y="1258897"/>
              <a:chExt cx="8637999" cy="5394556"/>
            </a:xfrm>
          </p:grpSpPr>
          <p:sp>
            <p:nvSpPr>
              <p:cNvPr id="8" name="Text Box 340">
                <a:extLst>
                  <a:ext uri="{FF2B5EF4-FFF2-40B4-BE49-F238E27FC236}">
                    <a16:creationId xmlns:a16="http://schemas.microsoft.com/office/drawing/2014/main" id="{685C547D-CAC8-4C25-BEB7-23D618863882}"/>
                  </a:ext>
                </a:extLst>
              </p:cNvPr>
              <p:cNvSpPr txBox="1">
                <a:spLocks noChangeArrowheads="1"/>
              </p:cNvSpPr>
              <p:nvPr/>
            </p:nvSpPr>
            <p:spPr bwMode="auto">
              <a:xfrm>
                <a:off x="106604" y="4784483"/>
                <a:ext cx="3100831" cy="1868970"/>
              </a:xfrm>
              <a:prstGeom prst="rect">
                <a:avLst/>
              </a:prstGeom>
              <a:noFill/>
              <a:ln>
                <a:solidFill>
                  <a:schemeClr val="tx1"/>
                </a:solidFill>
              </a:ln>
            </p:spPr>
            <p:txBody>
              <a:bodyPr wrap="square" lIns="91428" tIns="45715" rIns="91428" bIns="45715">
                <a:spAutoFit/>
              </a:bodyPr>
              <a:lstStyle>
                <a:lvl1pPr defTabSz="865188" eaLnBrk="0" hangingPunct="0">
                  <a:defRPr sz="800">
                    <a:solidFill>
                      <a:schemeClr val="tx1"/>
                    </a:solidFill>
                    <a:latin typeface="Arial" charset="0"/>
                  </a:defRPr>
                </a:lvl1pPr>
                <a:lvl2pPr marL="742950" indent="-285750" defTabSz="865188" eaLnBrk="0" hangingPunct="0">
                  <a:defRPr sz="800">
                    <a:solidFill>
                      <a:schemeClr val="tx1"/>
                    </a:solidFill>
                    <a:latin typeface="Arial" charset="0"/>
                  </a:defRPr>
                </a:lvl2pPr>
                <a:lvl3pPr marL="1143000" indent="-228600" defTabSz="865188" eaLnBrk="0" hangingPunct="0">
                  <a:defRPr sz="800">
                    <a:solidFill>
                      <a:schemeClr val="tx1"/>
                    </a:solidFill>
                    <a:latin typeface="Arial" charset="0"/>
                  </a:defRPr>
                </a:lvl3pPr>
                <a:lvl4pPr marL="1600200" indent="-228600" defTabSz="865188" eaLnBrk="0" hangingPunct="0">
                  <a:defRPr sz="800">
                    <a:solidFill>
                      <a:schemeClr val="tx1"/>
                    </a:solidFill>
                    <a:latin typeface="Arial" charset="0"/>
                  </a:defRPr>
                </a:lvl4pPr>
                <a:lvl5pPr marL="2057400" indent="-228600" defTabSz="865188" eaLnBrk="0" hangingPunct="0">
                  <a:defRPr sz="800">
                    <a:solidFill>
                      <a:schemeClr val="tx1"/>
                    </a:solidFill>
                    <a:latin typeface="Arial" charset="0"/>
                  </a:defRPr>
                </a:lvl5pPr>
                <a:lvl6pPr marL="2514600" indent="-228600" defTabSz="865188" eaLnBrk="0" fontAlgn="base" hangingPunct="0">
                  <a:spcBef>
                    <a:spcPct val="0"/>
                  </a:spcBef>
                  <a:spcAft>
                    <a:spcPct val="0"/>
                  </a:spcAft>
                  <a:defRPr sz="800">
                    <a:solidFill>
                      <a:schemeClr val="tx1"/>
                    </a:solidFill>
                    <a:latin typeface="Arial" charset="0"/>
                  </a:defRPr>
                </a:lvl6pPr>
                <a:lvl7pPr marL="2971800" indent="-228600" defTabSz="865188" eaLnBrk="0" fontAlgn="base" hangingPunct="0">
                  <a:spcBef>
                    <a:spcPct val="0"/>
                  </a:spcBef>
                  <a:spcAft>
                    <a:spcPct val="0"/>
                  </a:spcAft>
                  <a:defRPr sz="800">
                    <a:solidFill>
                      <a:schemeClr val="tx1"/>
                    </a:solidFill>
                    <a:latin typeface="Arial" charset="0"/>
                  </a:defRPr>
                </a:lvl7pPr>
                <a:lvl8pPr marL="3429000" indent="-228600" defTabSz="865188" eaLnBrk="0" fontAlgn="base" hangingPunct="0">
                  <a:spcBef>
                    <a:spcPct val="0"/>
                  </a:spcBef>
                  <a:spcAft>
                    <a:spcPct val="0"/>
                  </a:spcAft>
                  <a:defRPr sz="800">
                    <a:solidFill>
                      <a:schemeClr val="tx1"/>
                    </a:solidFill>
                    <a:latin typeface="Arial" charset="0"/>
                  </a:defRPr>
                </a:lvl8pPr>
                <a:lvl9pPr marL="3886200" indent="-228600" defTabSz="865188" eaLnBrk="0" fontAlgn="base" hangingPunct="0">
                  <a:spcBef>
                    <a:spcPct val="0"/>
                  </a:spcBef>
                  <a:spcAft>
                    <a:spcPct val="0"/>
                  </a:spcAft>
                  <a:defRPr sz="800">
                    <a:solidFill>
                      <a:schemeClr val="tx1"/>
                    </a:solidFill>
                    <a:latin typeface="Arial" charset="0"/>
                  </a:defRPr>
                </a:lvl9pPr>
              </a:lstStyle>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Regional Office (RO) </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RO and Education Regional Processing Office (RPO) </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RO and Regional Loan Center (RLC)</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RO, RPO &amp; RLC</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RO, PMC, and RLC</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RO, PMC and Insurance Center</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Office of Administrative Review (OAR)</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RO and Fiduciary Hub</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RO, Fiduciary Hub, and PMC</a:t>
                </a:r>
              </a:p>
              <a:p>
                <a:pPr marL="0" marR="0" lvl="0" indent="0" algn="l" defTabSz="865188" rtl="0" eaLnBrk="0" fontAlgn="auto" latinLnBrk="0" hangingPunct="0">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District Director</a:t>
                </a:r>
              </a:p>
            </p:txBody>
          </p:sp>
          <p:sp>
            <p:nvSpPr>
              <p:cNvPr id="9" name="Freeform 3">
                <a:extLst>
                  <a:ext uri="{FF2B5EF4-FFF2-40B4-BE49-F238E27FC236}">
                    <a16:creationId xmlns:a16="http://schemas.microsoft.com/office/drawing/2014/main" id="{180C9E0D-5088-4C3E-8779-C8FA43AAFF8B}"/>
                  </a:ext>
                </a:extLst>
              </p:cNvPr>
              <p:cNvSpPr>
                <a:spLocks noChangeAspect="1"/>
              </p:cNvSpPr>
              <p:nvPr/>
            </p:nvSpPr>
            <p:spPr bwMode="auto">
              <a:xfrm>
                <a:off x="7554918" y="5349884"/>
                <a:ext cx="815975" cy="269875"/>
              </a:xfrm>
              <a:custGeom>
                <a:avLst/>
                <a:gdLst>
                  <a:gd name="T0" fmla="*/ 10877 w 707"/>
                  <a:gd name="T1" fmla="*/ 796 h 246"/>
                  <a:gd name="T2" fmla="*/ 5166 w 707"/>
                  <a:gd name="T3" fmla="*/ 7558 h 246"/>
                  <a:gd name="T4" fmla="*/ 9789 w 707"/>
                  <a:gd name="T5" fmla="*/ 8454 h 246"/>
                  <a:gd name="T6" fmla="*/ 13187 w 707"/>
                  <a:gd name="T7" fmla="*/ 10045 h 246"/>
                  <a:gd name="T8" fmla="*/ 8565 w 707"/>
                  <a:gd name="T9" fmla="*/ 19393 h 246"/>
                  <a:gd name="T10" fmla="*/ 29366 w 707"/>
                  <a:gd name="T11" fmla="*/ 21881 h 246"/>
                  <a:gd name="T12" fmla="*/ 64985 w 707"/>
                  <a:gd name="T13" fmla="*/ 21084 h 246"/>
                  <a:gd name="T14" fmla="*/ 83474 w 707"/>
                  <a:gd name="T15" fmla="*/ 21084 h 246"/>
                  <a:gd name="T16" fmla="*/ 85785 w 707"/>
                  <a:gd name="T17" fmla="*/ 18498 h 246"/>
                  <a:gd name="T18" fmla="*/ 89184 w 707"/>
                  <a:gd name="T19" fmla="*/ 16807 h 246"/>
                  <a:gd name="T20" fmla="*/ 96118 w 707"/>
                  <a:gd name="T21" fmla="*/ 9250 h 246"/>
                  <a:gd name="T22" fmla="*/ 95031 w 707"/>
                  <a:gd name="T23" fmla="*/ 6763 h 246"/>
                  <a:gd name="T24" fmla="*/ 91496 w 707"/>
                  <a:gd name="T25" fmla="*/ 5868 h 246"/>
                  <a:gd name="T26" fmla="*/ 77629 w 707"/>
                  <a:gd name="T27" fmla="*/ 0 h 246"/>
                  <a:gd name="T28" fmla="*/ 10877 w 707"/>
                  <a:gd name="T29" fmla="*/ 796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7"/>
                  <a:gd name="T46" fmla="*/ 0 h 246"/>
                  <a:gd name="T47" fmla="*/ 707 w 707"/>
                  <a:gd name="T48" fmla="*/ 246 h 2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7" h="246">
                    <a:moveTo>
                      <a:pt x="80" y="8"/>
                    </a:moveTo>
                    <a:cubicBezTo>
                      <a:pt x="51" y="18"/>
                      <a:pt x="0" y="31"/>
                      <a:pt x="38" y="76"/>
                    </a:cubicBezTo>
                    <a:cubicBezTo>
                      <a:pt x="46" y="85"/>
                      <a:pt x="61" y="82"/>
                      <a:pt x="72" y="85"/>
                    </a:cubicBezTo>
                    <a:cubicBezTo>
                      <a:pt x="80" y="90"/>
                      <a:pt x="94" y="91"/>
                      <a:pt x="97" y="101"/>
                    </a:cubicBezTo>
                    <a:cubicBezTo>
                      <a:pt x="106" y="131"/>
                      <a:pt x="72" y="168"/>
                      <a:pt x="63" y="195"/>
                    </a:cubicBezTo>
                    <a:cubicBezTo>
                      <a:pt x="116" y="246"/>
                      <a:pt x="128" y="228"/>
                      <a:pt x="216" y="220"/>
                    </a:cubicBezTo>
                    <a:cubicBezTo>
                      <a:pt x="330" y="198"/>
                      <a:pt x="295" y="204"/>
                      <a:pt x="478" y="212"/>
                    </a:cubicBezTo>
                    <a:cubicBezTo>
                      <a:pt x="530" y="224"/>
                      <a:pt x="546" y="232"/>
                      <a:pt x="614" y="212"/>
                    </a:cubicBezTo>
                    <a:cubicBezTo>
                      <a:pt x="624" y="209"/>
                      <a:pt x="624" y="193"/>
                      <a:pt x="631" y="186"/>
                    </a:cubicBezTo>
                    <a:cubicBezTo>
                      <a:pt x="638" y="179"/>
                      <a:pt x="648" y="175"/>
                      <a:pt x="656" y="169"/>
                    </a:cubicBezTo>
                    <a:cubicBezTo>
                      <a:pt x="675" y="141"/>
                      <a:pt x="697" y="125"/>
                      <a:pt x="707" y="93"/>
                    </a:cubicBezTo>
                    <a:cubicBezTo>
                      <a:pt x="704" y="85"/>
                      <a:pt x="705" y="74"/>
                      <a:pt x="699" y="68"/>
                    </a:cubicBezTo>
                    <a:cubicBezTo>
                      <a:pt x="693" y="62"/>
                      <a:pt x="681" y="63"/>
                      <a:pt x="673" y="59"/>
                    </a:cubicBezTo>
                    <a:cubicBezTo>
                      <a:pt x="635" y="38"/>
                      <a:pt x="612" y="13"/>
                      <a:pt x="571" y="0"/>
                    </a:cubicBezTo>
                    <a:cubicBezTo>
                      <a:pt x="272" y="12"/>
                      <a:pt x="436" y="8"/>
                      <a:pt x="80" y="8"/>
                    </a:cubicBezTo>
                    <a:close/>
                  </a:path>
                </a:pathLst>
              </a:custGeom>
              <a:solidFill>
                <a:srgbClr val="FFCC00"/>
              </a:solidFill>
              <a:ln w="12700" cap="flat" cmpd="sng">
                <a:solidFill>
                  <a:schemeClr val="tx1"/>
                </a:solidFill>
                <a:prstDash val="solid"/>
                <a:round/>
                <a:headEnd type="none" w="sm" len="sm"/>
                <a:tailEnd type="none" w="sm" len="sm"/>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0" name="Text Box 4">
                <a:extLst>
                  <a:ext uri="{FF2B5EF4-FFF2-40B4-BE49-F238E27FC236}">
                    <a16:creationId xmlns:a16="http://schemas.microsoft.com/office/drawing/2014/main" id="{EC9A5E1E-50EC-4C49-90F0-713904135B77}"/>
                  </a:ext>
                </a:extLst>
              </p:cNvPr>
              <p:cNvSpPr txBox="1">
                <a:spLocks noChangeAspect="1" noChangeArrowheads="1"/>
              </p:cNvSpPr>
              <p:nvPr/>
            </p:nvSpPr>
            <p:spPr bwMode="auto">
              <a:xfrm>
                <a:off x="7618414" y="5153211"/>
                <a:ext cx="580554"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San Juan</a:t>
                </a:r>
              </a:p>
            </p:txBody>
          </p:sp>
          <p:sp>
            <p:nvSpPr>
              <p:cNvPr id="11" name="Freeform 6">
                <a:extLst>
                  <a:ext uri="{FF2B5EF4-FFF2-40B4-BE49-F238E27FC236}">
                    <a16:creationId xmlns:a16="http://schemas.microsoft.com/office/drawing/2014/main" id="{7840ED20-FCAE-481D-B381-E472A05FFB4B}"/>
                  </a:ext>
                </a:extLst>
              </p:cNvPr>
              <p:cNvSpPr>
                <a:spLocks noChangeAspect="1"/>
              </p:cNvSpPr>
              <p:nvPr/>
            </p:nvSpPr>
            <p:spPr bwMode="auto">
              <a:xfrm>
                <a:off x="1077918" y="1917709"/>
                <a:ext cx="1150937" cy="925513"/>
              </a:xfrm>
              <a:custGeom>
                <a:avLst/>
                <a:gdLst>
                  <a:gd name="T0" fmla="*/ 0 w 2439"/>
                  <a:gd name="T1" fmla="*/ 240 h 1876"/>
                  <a:gd name="T2" fmla="*/ 4 w 2439"/>
                  <a:gd name="T3" fmla="*/ 202 h 1876"/>
                  <a:gd name="T4" fmla="*/ 63 w 2439"/>
                  <a:gd name="T5" fmla="*/ 5 h 1876"/>
                  <a:gd name="T6" fmla="*/ 70 w 2439"/>
                  <a:gd name="T7" fmla="*/ 0 h 1876"/>
                  <a:gd name="T8" fmla="*/ 81 w 2439"/>
                  <a:gd name="T9" fmla="*/ 29 h 1876"/>
                  <a:gd name="T10" fmla="*/ 77 w 2439"/>
                  <a:gd name="T11" fmla="*/ 48 h 1876"/>
                  <a:gd name="T12" fmla="*/ 114 w 2439"/>
                  <a:gd name="T13" fmla="*/ 53 h 1876"/>
                  <a:gd name="T14" fmla="*/ 125 w 2439"/>
                  <a:gd name="T15" fmla="*/ 67 h 1876"/>
                  <a:gd name="T16" fmla="*/ 177 w 2439"/>
                  <a:gd name="T17" fmla="*/ 62 h 1876"/>
                  <a:gd name="T18" fmla="*/ 247 w 2439"/>
                  <a:gd name="T19" fmla="*/ 76 h 1876"/>
                  <a:gd name="T20" fmla="*/ 258 w 2439"/>
                  <a:gd name="T21" fmla="*/ 125 h 1876"/>
                  <a:gd name="T22" fmla="*/ 228 w 2439"/>
                  <a:gd name="T23" fmla="*/ 178 h 1876"/>
                  <a:gd name="T24" fmla="*/ 235 w 2439"/>
                  <a:gd name="T25" fmla="*/ 206 h 1876"/>
                  <a:gd name="T26" fmla="*/ 228 w 2439"/>
                  <a:gd name="T27" fmla="*/ 216 h 1876"/>
                  <a:gd name="T28" fmla="*/ 213 w 2439"/>
                  <a:gd name="T29" fmla="*/ 322 h 1876"/>
                  <a:gd name="T30" fmla="*/ 110 w 2439"/>
                  <a:gd name="T31" fmla="*/ 283 h 1876"/>
                  <a:gd name="T32" fmla="*/ 0 w 2439"/>
                  <a:gd name="T33" fmla="*/ 240 h 18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39"/>
                  <a:gd name="T52" fmla="*/ 0 h 1876"/>
                  <a:gd name="T53" fmla="*/ 2439 w 2439"/>
                  <a:gd name="T54" fmla="*/ 1876 h 18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39" h="1876">
                    <a:moveTo>
                      <a:pt x="0" y="1399"/>
                    </a:moveTo>
                    <a:lnTo>
                      <a:pt x="36" y="1178"/>
                    </a:lnTo>
                    <a:lnTo>
                      <a:pt x="591" y="30"/>
                    </a:lnTo>
                    <a:lnTo>
                      <a:pt x="665" y="0"/>
                    </a:lnTo>
                    <a:lnTo>
                      <a:pt x="767" y="172"/>
                    </a:lnTo>
                    <a:lnTo>
                      <a:pt x="731" y="278"/>
                    </a:lnTo>
                    <a:lnTo>
                      <a:pt x="1079" y="311"/>
                    </a:lnTo>
                    <a:lnTo>
                      <a:pt x="1187" y="392"/>
                    </a:lnTo>
                    <a:lnTo>
                      <a:pt x="1672" y="363"/>
                    </a:lnTo>
                    <a:lnTo>
                      <a:pt x="2336" y="446"/>
                    </a:lnTo>
                    <a:lnTo>
                      <a:pt x="2439" y="726"/>
                    </a:lnTo>
                    <a:lnTo>
                      <a:pt x="2156" y="1038"/>
                    </a:lnTo>
                    <a:lnTo>
                      <a:pt x="2228" y="1203"/>
                    </a:lnTo>
                    <a:lnTo>
                      <a:pt x="2156" y="1258"/>
                    </a:lnTo>
                    <a:lnTo>
                      <a:pt x="2021" y="1876"/>
                    </a:lnTo>
                    <a:lnTo>
                      <a:pt x="1044" y="1651"/>
                    </a:lnTo>
                    <a:lnTo>
                      <a:pt x="0" y="1399"/>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2" name="Freeform 7">
                <a:extLst>
                  <a:ext uri="{FF2B5EF4-FFF2-40B4-BE49-F238E27FC236}">
                    <a16:creationId xmlns:a16="http://schemas.microsoft.com/office/drawing/2014/main" id="{0ED9EEE9-D61C-49B6-94CA-13914079AAE2}"/>
                  </a:ext>
                </a:extLst>
              </p:cNvPr>
              <p:cNvSpPr>
                <a:spLocks noChangeAspect="1"/>
              </p:cNvSpPr>
              <p:nvPr/>
            </p:nvSpPr>
            <p:spPr bwMode="auto">
              <a:xfrm>
                <a:off x="1441451" y="2730500"/>
                <a:ext cx="950913" cy="1377950"/>
              </a:xfrm>
              <a:custGeom>
                <a:avLst/>
                <a:gdLst>
                  <a:gd name="T0" fmla="*/ 131 w 2019"/>
                  <a:gd name="T1" fmla="*/ 39 h 2794"/>
                  <a:gd name="T2" fmla="*/ 211 w 2019"/>
                  <a:gd name="T3" fmla="*/ 58 h 2794"/>
                  <a:gd name="T4" fmla="*/ 178 w 2019"/>
                  <a:gd name="T5" fmla="*/ 371 h 2794"/>
                  <a:gd name="T6" fmla="*/ 175 w 2019"/>
                  <a:gd name="T7" fmla="*/ 434 h 2794"/>
                  <a:gd name="T8" fmla="*/ 164 w 2019"/>
                  <a:gd name="T9" fmla="*/ 434 h 2794"/>
                  <a:gd name="T10" fmla="*/ 149 w 2019"/>
                  <a:gd name="T11" fmla="*/ 483 h 2794"/>
                  <a:gd name="T12" fmla="*/ 0 w 2019"/>
                  <a:gd name="T13" fmla="*/ 193 h 2794"/>
                  <a:gd name="T14" fmla="*/ 29 w 2019"/>
                  <a:gd name="T15" fmla="*/ 0 h 2794"/>
                  <a:gd name="T16" fmla="*/ 131 w 2019"/>
                  <a:gd name="T17" fmla="*/ 39 h 2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9"/>
                  <a:gd name="T28" fmla="*/ 0 h 2794"/>
                  <a:gd name="T29" fmla="*/ 2019 w 2019"/>
                  <a:gd name="T30" fmla="*/ 2794 h 27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9" h="2794">
                    <a:moveTo>
                      <a:pt x="1254" y="225"/>
                    </a:moveTo>
                    <a:lnTo>
                      <a:pt x="2019" y="335"/>
                    </a:lnTo>
                    <a:lnTo>
                      <a:pt x="1706" y="2149"/>
                    </a:lnTo>
                    <a:lnTo>
                      <a:pt x="1672" y="2513"/>
                    </a:lnTo>
                    <a:lnTo>
                      <a:pt x="1569" y="2513"/>
                    </a:lnTo>
                    <a:lnTo>
                      <a:pt x="1427" y="2794"/>
                    </a:lnTo>
                    <a:lnTo>
                      <a:pt x="0" y="1117"/>
                    </a:lnTo>
                    <a:lnTo>
                      <a:pt x="277" y="0"/>
                    </a:lnTo>
                    <a:lnTo>
                      <a:pt x="1254" y="225"/>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3" name="Freeform 8">
                <a:extLst>
                  <a:ext uri="{FF2B5EF4-FFF2-40B4-BE49-F238E27FC236}">
                    <a16:creationId xmlns:a16="http://schemas.microsoft.com/office/drawing/2014/main" id="{7E41E525-36CA-427A-BB60-E340433B672A}"/>
                  </a:ext>
                </a:extLst>
              </p:cNvPr>
              <p:cNvSpPr>
                <a:spLocks noChangeAspect="1"/>
              </p:cNvSpPr>
              <p:nvPr/>
            </p:nvSpPr>
            <p:spPr bwMode="auto">
              <a:xfrm>
                <a:off x="2030414" y="1598613"/>
                <a:ext cx="771525" cy="1365250"/>
              </a:xfrm>
              <a:custGeom>
                <a:avLst/>
                <a:gdLst>
                  <a:gd name="T0" fmla="*/ 55 w 1635"/>
                  <a:gd name="T1" fmla="*/ 0 h 2768"/>
                  <a:gd name="T2" fmla="*/ 82 w 1635"/>
                  <a:gd name="T3" fmla="*/ 5 h 2768"/>
                  <a:gd name="T4" fmla="*/ 74 w 1635"/>
                  <a:gd name="T5" fmla="*/ 58 h 2768"/>
                  <a:gd name="T6" fmla="*/ 82 w 1635"/>
                  <a:gd name="T7" fmla="*/ 117 h 2768"/>
                  <a:gd name="T8" fmla="*/ 108 w 1635"/>
                  <a:gd name="T9" fmla="*/ 174 h 2768"/>
                  <a:gd name="T10" fmla="*/ 100 w 1635"/>
                  <a:gd name="T11" fmla="*/ 223 h 2768"/>
                  <a:gd name="T12" fmla="*/ 93 w 1635"/>
                  <a:gd name="T13" fmla="*/ 237 h 2768"/>
                  <a:gd name="T14" fmla="*/ 97 w 1635"/>
                  <a:gd name="T15" fmla="*/ 252 h 2768"/>
                  <a:gd name="T16" fmla="*/ 108 w 1635"/>
                  <a:gd name="T17" fmla="*/ 243 h 2768"/>
                  <a:gd name="T18" fmla="*/ 126 w 1635"/>
                  <a:gd name="T19" fmla="*/ 325 h 2768"/>
                  <a:gd name="T20" fmla="*/ 141 w 1635"/>
                  <a:gd name="T21" fmla="*/ 320 h 2768"/>
                  <a:gd name="T22" fmla="*/ 167 w 1635"/>
                  <a:gd name="T23" fmla="*/ 325 h 2768"/>
                  <a:gd name="T24" fmla="*/ 171 w 1635"/>
                  <a:gd name="T25" fmla="*/ 316 h 2768"/>
                  <a:gd name="T26" fmla="*/ 175 w 1635"/>
                  <a:gd name="T27" fmla="*/ 325 h 2768"/>
                  <a:gd name="T28" fmla="*/ 163 w 1635"/>
                  <a:gd name="T29" fmla="*/ 480 h 2768"/>
                  <a:gd name="T30" fmla="*/ 82 w 1635"/>
                  <a:gd name="T31" fmla="*/ 456 h 2768"/>
                  <a:gd name="T32" fmla="*/ 0 w 1635"/>
                  <a:gd name="T33" fmla="*/ 437 h 2768"/>
                  <a:gd name="T34" fmla="*/ 14 w 1635"/>
                  <a:gd name="T35" fmla="*/ 330 h 2768"/>
                  <a:gd name="T36" fmla="*/ 22 w 1635"/>
                  <a:gd name="T37" fmla="*/ 320 h 2768"/>
                  <a:gd name="T38" fmla="*/ 14 w 1635"/>
                  <a:gd name="T39" fmla="*/ 292 h 2768"/>
                  <a:gd name="T40" fmla="*/ 45 w 1635"/>
                  <a:gd name="T41" fmla="*/ 237 h 2768"/>
                  <a:gd name="T42" fmla="*/ 34 w 1635"/>
                  <a:gd name="T43" fmla="*/ 189 h 2768"/>
                  <a:gd name="T44" fmla="*/ 55 w 1635"/>
                  <a:gd name="T45" fmla="*/ 0 h 27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35"/>
                  <a:gd name="T70" fmla="*/ 0 h 2768"/>
                  <a:gd name="T71" fmla="*/ 1635 w 1635"/>
                  <a:gd name="T72" fmla="*/ 2768 h 27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35" h="2768">
                    <a:moveTo>
                      <a:pt x="520" y="0"/>
                    </a:moveTo>
                    <a:lnTo>
                      <a:pt x="765" y="29"/>
                    </a:lnTo>
                    <a:lnTo>
                      <a:pt x="695" y="335"/>
                    </a:lnTo>
                    <a:lnTo>
                      <a:pt x="765" y="673"/>
                    </a:lnTo>
                    <a:lnTo>
                      <a:pt x="1012" y="1006"/>
                    </a:lnTo>
                    <a:lnTo>
                      <a:pt x="940" y="1288"/>
                    </a:lnTo>
                    <a:lnTo>
                      <a:pt x="874" y="1369"/>
                    </a:lnTo>
                    <a:lnTo>
                      <a:pt x="904" y="1454"/>
                    </a:lnTo>
                    <a:lnTo>
                      <a:pt x="1012" y="1402"/>
                    </a:lnTo>
                    <a:lnTo>
                      <a:pt x="1184" y="1875"/>
                    </a:lnTo>
                    <a:lnTo>
                      <a:pt x="1325" y="1846"/>
                    </a:lnTo>
                    <a:lnTo>
                      <a:pt x="1568" y="1875"/>
                    </a:lnTo>
                    <a:lnTo>
                      <a:pt x="1603" y="1821"/>
                    </a:lnTo>
                    <a:lnTo>
                      <a:pt x="1635" y="1875"/>
                    </a:lnTo>
                    <a:lnTo>
                      <a:pt x="1532" y="2768"/>
                    </a:lnTo>
                    <a:lnTo>
                      <a:pt x="765" y="2629"/>
                    </a:lnTo>
                    <a:lnTo>
                      <a:pt x="0" y="2519"/>
                    </a:lnTo>
                    <a:lnTo>
                      <a:pt x="135" y="1901"/>
                    </a:lnTo>
                    <a:lnTo>
                      <a:pt x="207" y="1846"/>
                    </a:lnTo>
                    <a:lnTo>
                      <a:pt x="135" y="1681"/>
                    </a:lnTo>
                    <a:lnTo>
                      <a:pt x="418" y="1369"/>
                    </a:lnTo>
                    <a:lnTo>
                      <a:pt x="315" y="1089"/>
                    </a:lnTo>
                    <a:lnTo>
                      <a:pt x="520" y="0"/>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 name="Freeform 9">
                <a:extLst>
                  <a:ext uri="{FF2B5EF4-FFF2-40B4-BE49-F238E27FC236}">
                    <a16:creationId xmlns:a16="http://schemas.microsoft.com/office/drawing/2014/main" id="{235F30B2-EF7C-4F8C-9AB0-DDF8351C1205}"/>
                  </a:ext>
                </a:extLst>
              </p:cNvPr>
              <p:cNvSpPr>
                <a:spLocks noChangeAspect="1"/>
              </p:cNvSpPr>
              <p:nvPr/>
            </p:nvSpPr>
            <p:spPr bwMode="auto">
              <a:xfrm>
                <a:off x="2243143" y="2895601"/>
                <a:ext cx="739775" cy="992188"/>
              </a:xfrm>
              <a:custGeom>
                <a:avLst/>
                <a:gdLst>
                  <a:gd name="T0" fmla="*/ 34 w 1567"/>
                  <a:gd name="T1" fmla="*/ 0 h 2010"/>
                  <a:gd name="T2" fmla="*/ 116 w 1567"/>
                  <a:gd name="T3" fmla="*/ 24 h 2010"/>
                  <a:gd name="T4" fmla="*/ 109 w 1567"/>
                  <a:gd name="T5" fmla="*/ 93 h 2010"/>
                  <a:gd name="T6" fmla="*/ 169 w 1567"/>
                  <a:gd name="T7" fmla="*/ 112 h 2010"/>
                  <a:gd name="T8" fmla="*/ 146 w 1567"/>
                  <a:gd name="T9" fmla="*/ 350 h 2010"/>
                  <a:gd name="T10" fmla="*/ 0 w 1567"/>
                  <a:gd name="T11" fmla="*/ 316 h 2010"/>
                  <a:gd name="T12" fmla="*/ 34 w 1567"/>
                  <a:gd name="T13" fmla="*/ 0 h 2010"/>
                  <a:gd name="T14" fmla="*/ 0 60000 65536"/>
                  <a:gd name="T15" fmla="*/ 0 60000 65536"/>
                  <a:gd name="T16" fmla="*/ 0 60000 65536"/>
                  <a:gd name="T17" fmla="*/ 0 60000 65536"/>
                  <a:gd name="T18" fmla="*/ 0 60000 65536"/>
                  <a:gd name="T19" fmla="*/ 0 60000 65536"/>
                  <a:gd name="T20" fmla="*/ 0 60000 65536"/>
                  <a:gd name="T21" fmla="*/ 0 w 1567"/>
                  <a:gd name="T22" fmla="*/ 0 h 2010"/>
                  <a:gd name="T23" fmla="*/ 1567 w 1567"/>
                  <a:gd name="T24" fmla="*/ 2010 h 2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10">
                    <a:moveTo>
                      <a:pt x="313" y="0"/>
                    </a:moveTo>
                    <a:lnTo>
                      <a:pt x="1080" y="139"/>
                    </a:lnTo>
                    <a:lnTo>
                      <a:pt x="1010" y="532"/>
                    </a:lnTo>
                    <a:lnTo>
                      <a:pt x="1567" y="642"/>
                    </a:lnTo>
                    <a:lnTo>
                      <a:pt x="1357" y="2010"/>
                    </a:lnTo>
                    <a:lnTo>
                      <a:pt x="0" y="1814"/>
                    </a:lnTo>
                    <a:lnTo>
                      <a:pt x="313" y="0"/>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 name="Freeform 10">
                <a:extLst>
                  <a:ext uri="{FF2B5EF4-FFF2-40B4-BE49-F238E27FC236}">
                    <a16:creationId xmlns:a16="http://schemas.microsoft.com/office/drawing/2014/main" id="{01FF6C70-777F-417C-92C5-564B4C6CEA50}"/>
                  </a:ext>
                </a:extLst>
              </p:cNvPr>
              <p:cNvSpPr>
                <a:spLocks noChangeAspect="1"/>
              </p:cNvSpPr>
              <p:nvPr/>
            </p:nvSpPr>
            <p:spPr bwMode="auto">
              <a:xfrm>
                <a:off x="2359026" y="1616075"/>
                <a:ext cx="1411288" cy="922338"/>
              </a:xfrm>
              <a:custGeom>
                <a:avLst/>
                <a:gdLst>
                  <a:gd name="T0" fmla="*/ 7 w 2996"/>
                  <a:gd name="T1" fmla="*/ 0 h 1872"/>
                  <a:gd name="T2" fmla="*/ 313 w 2996"/>
                  <a:gd name="T3" fmla="*/ 77 h 1872"/>
                  <a:gd name="T4" fmla="*/ 305 w 2996"/>
                  <a:gd name="T5" fmla="*/ 274 h 1872"/>
                  <a:gd name="T6" fmla="*/ 298 w 2996"/>
                  <a:gd name="T7" fmla="*/ 322 h 1872"/>
                  <a:gd name="T8" fmla="*/ 102 w 2996"/>
                  <a:gd name="T9" fmla="*/ 289 h 1872"/>
                  <a:gd name="T10" fmla="*/ 98 w 2996"/>
                  <a:gd name="T11" fmla="*/ 318 h 1872"/>
                  <a:gd name="T12" fmla="*/ 95 w 2996"/>
                  <a:gd name="T13" fmla="*/ 309 h 1872"/>
                  <a:gd name="T14" fmla="*/ 91 w 2996"/>
                  <a:gd name="T15" fmla="*/ 318 h 1872"/>
                  <a:gd name="T16" fmla="*/ 66 w 2996"/>
                  <a:gd name="T17" fmla="*/ 313 h 1872"/>
                  <a:gd name="T18" fmla="*/ 51 w 2996"/>
                  <a:gd name="T19" fmla="*/ 318 h 1872"/>
                  <a:gd name="T20" fmla="*/ 33 w 2996"/>
                  <a:gd name="T21" fmla="*/ 236 h 1872"/>
                  <a:gd name="T22" fmla="*/ 22 w 2996"/>
                  <a:gd name="T23" fmla="*/ 245 h 1872"/>
                  <a:gd name="T24" fmla="*/ 19 w 2996"/>
                  <a:gd name="T25" fmla="*/ 231 h 1872"/>
                  <a:gd name="T26" fmla="*/ 26 w 2996"/>
                  <a:gd name="T27" fmla="*/ 217 h 1872"/>
                  <a:gd name="T28" fmla="*/ 33 w 2996"/>
                  <a:gd name="T29" fmla="*/ 168 h 1872"/>
                  <a:gd name="T30" fmla="*/ 7 w 2996"/>
                  <a:gd name="T31" fmla="*/ 111 h 1872"/>
                  <a:gd name="T32" fmla="*/ 0 w 2996"/>
                  <a:gd name="T33" fmla="*/ 53 h 1872"/>
                  <a:gd name="T34" fmla="*/ 7 w 2996"/>
                  <a:gd name="T35" fmla="*/ 0 h 18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96"/>
                  <a:gd name="T55" fmla="*/ 0 h 1872"/>
                  <a:gd name="T56" fmla="*/ 2996 w 2996"/>
                  <a:gd name="T57" fmla="*/ 1872 h 18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96" h="1872">
                    <a:moveTo>
                      <a:pt x="70" y="0"/>
                    </a:moveTo>
                    <a:lnTo>
                      <a:pt x="2996" y="447"/>
                    </a:lnTo>
                    <a:lnTo>
                      <a:pt x="2929" y="1592"/>
                    </a:lnTo>
                    <a:lnTo>
                      <a:pt x="2858" y="1872"/>
                    </a:lnTo>
                    <a:lnTo>
                      <a:pt x="975" y="1678"/>
                    </a:lnTo>
                    <a:lnTo>
                      <a:pt x="940" y="1846"/>
                    </a:lnTo>
                    <a:lnTo>
                      <a:pt x="908" y="1792"/>
                    </a:lnTo>
                    <a:lnTo>
                      <a:pt x="873" y="1846"/>
                    </a:lnTo>
                    <a:lnTo>
                      <a:pt x="630" y="1817"/>
                    </a:lnTo>
                    <a:lnTo>
                      <a:pt x="489" y="1846"/>
                    </a:lnTo>
                    <a:lnTo>
                      <a:pt x="317" y="1373"/>
                    </a:lnTo>
                    <a:lnTo>
                      <a:pt x="209" y="1425"/>
                    </a:lnTo>
                    <a:lnTo>
                      <a:pt x="179" y="1340"/>
                    </a:lnTo>
                    <a:lnTo>
                      <a:pt x="245" y="1259"/>
                    </a:lnTo>
                    <a:lnTo>
                      <a:pt x="317" y="977"/>
                    </a:lnTo>
                    <a:lnTo>
                      <a:pt x="70" y="644"/>
                    </a:lnTo>
                    <a:lnTo>
                      <a:pt x="0" y="306"/>
                    </a:lnTo>
                    <a:lnTo>
                      <a:pt x="70" y="0"/>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 name="Freeform 11">
                <a:extLst>
                  <a:ext uri="{FF2B5EF4-FFF2-40B4-BE49-F238E27FC236}">
                    <a16:creationId xmlns:a16="http://schemas.microsoft.com/office/drawing/2014/main" id="{1E713D2A-F0E6-4A0A-88D0-3C7B89F3F73B}"/>
                  </a:ext>
                </a:extLst>
              </p:cNvPr>
              <p:cNvSpPr>
                <a:spLocks noChangeAspect="1"/>
              </p:cNvSpPr>
              <p:nvPr/>
            </p:nvSpPr>
            <p:spPr bwMode="auto">
              <a:xfrm>
                <a:off x="2719392" y="2441584"/>
                <a:ext cx="985837" cy="815975"/>
              </a:xfrm>
              <a:custGeom>
                <a:avLst/>
                <a:gdLst>
                  <a:gd name="T0" fmla="*/ 220 w 2091"/>
                  <a:gd name="T1" fmla="*/ 34 h 1651"/>
                  <a:gd name="T2" fmla="*/ 220 w 2091"/>
                  <a:gd name="T3" fmla="*/ 158 h 1651"/>
                  <a:gd name="T4" fmla="*/ 212 w 2091"/>
                  <a:gd name="T5" fmla="*/ 291 h 1651"/>
                  <a:gd name="T6" fmla="*/ 59 w 2091"/>
                  <a:gd name="T7" fmla="*/ 276 h 1651"/>
                  <a:gd name="T8" fmla="*/ 0 w 2091"/>
                  <a:gd name="T9" fmla="*/ 256 h 1651"/>
                  <a:gd name="T10" fmla="*/ 8 w 2091"/>
                  <a:gd name="T11" fmla="*/ 187 h 1651"/>
                  <a:gd name="T12" fmla="*/ 18 w 2091"/>
                  <a:gd name="T13" fmla="*/ 30 h 1651"/>
                  <a:gd name="T14" fmla="*/ 22 w 2091"/>
                  <a:gd name="T15" fmla="*/ 0 h 1651"/>
                  <a:gd name="T16" fmla="*/ 220 w 2091"/>
                  <a:gd name="T17" fmla="*/ 34 h 16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91"/>
                  <a:gd name="T28" fmla="*/ 0 h 1651"/>
                  <a:gd name="T29" fmla="*/ 2091 w 2091"/>
                  <a:gd name="T30" fmla="*/ 1651 h 16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91" h="1651">
                    <a:moveTo>
                      <a:pt x="2091" y="194"/>
                    </a:moveTo>
                    <a:lnTo>
                      <a:pt x="2091" y="894"/>
                    </a:lnTo>
                    <a:lnTo>
                      <a:pt x="2019" y="1651"/>
                    </a:lnTo>
                    <a:lnTo>
                      <a:pt x="557" y="1564"/>
                    </a:lnTo>
                    <a:lnTo>
                      <a:pt x="0" y="1454"/>
                    </a:lnTo>
                    <a:lnTo>
                      <a:pt x="70" y="1061"/>
                    </a:lnTo>
                    <a:lnTo>
                      <a:pt x="173" y="168"/>
                    </a:lnTo>
                    <a:lnTo>
                      <a:pt x="208" y="0"/>
                    </a:lnTo>
                    <a:lnTo>
                      <a:pt x="2091" y="194"/>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 name="Freeform 12">
                <a:extLst>
                  <a:ext uri="{FF2B5EF4-FFF2-40B4-BE49-F238E27FC236}">
                    <a16:creationId xmlns:a16="http://schemas.microsoft.com/office/drawing/2014/main" id="{D95C3AEA-4D0F-4F89-B8DC-8E2BD9B3FE6A}"/>
                  </a:ext>
                </a:extLst>
              </p:cNvPr>
              <p:cNvSpPr>
                <a:spLocks noChangeAspect="1"/>
              </p:cNvSpPr>
              <p:nvPr/>
            </p:nvSpPr>
            <p:spPr bwMode="auto">
              <a:xfrm>
                <a:off x="2884489" y="3214688"/>
                <a:ext cx="1035050" cy="755650"/>
              </a:xfrm>
              <a:custGeom>
                <a:avLst/>
                <a:gdLst>
                  <a:gd name="T0" fmla="*/ 22 w 2199"/>
                  <a:gd name="T1" fmla="*/ 0 h 1536"/>
                  <a:gd name="T2" fmla="*/ 175 w 2199"/>
                  <a:gd name="T3" fmla="*/ 15 h 1536"/>
                  <a:gd name="T4" fmla="*/ 230 w 2199"/>
                  <a:gd name="T5" fmla="*/ 24 h 1536"/>
                  <a:gd name="T6" fmla="*/ 230 w 2199"/>
                  <a:gd name="T7" fmla="*/ 91 h 1536"/>
                  <a:gd name="T8" fmla="*/ 226 w 2199"/>
                  <a:gd name="T9" fmla="*/ 262 h 1536"/>
                  <a:gd name="T10" fmla="*/ 197 w 2199"/>
                  <a:gd name="T11" fmla="*/ 257 h 1536"/>
                  <a:gd name="T12" fmla="*/ 0 w 2199"/>
                  <a:gd name="T13" fmla="*/ 233 h 1536"/>
                  <a:gd name="T14" fmla="*/ 22 w 2199"/>
                  <a:gd name="T15" fmla="*/ 0 h 1536"/>
                  <a:gd name="T16" fmla="*/ 0 60000 65536"/>
                  <a:gd name="T17" fmla="*/ 0 60000 65536"/>
                  <a:gd name="T18" fmla="*/ 0 60000 65536"/>
                  <a:gd name="T19" fmla="*/ 0 60000 65536"/>
                  <a:gd name="T20" fmla="*/ 0 60000 65536"/>
                  <a:gd name="T21" fmla="*/ 0 60000 65536"/>
                  <a:gd name="T22" fmla="*/ 0 60000 65536"/>
                  <a:gd name="T23" fmla="*/ 0 60000 65536"/>
                  <a:gd name="T24" fmla="*/ 0 w 2199"/>
                  <a:gd name="T25" fmla="*/ 0 h 1536"/>
                  <a:gd name="T26" fmla="*/ 2199 w 2199"/>
                  <a:gd name="T27" fmla="*/ 1536 h 1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9" h="1536">
                    <a:moveTo>
                      <a:pt x="210" y="0"/>
                    </a:moveTo>
                    <a:lnTo>
                      <a:pt x="1672" y="87"/>
                    </a:lnTo>
                    <a:lnTo>
                      <a:pt x="2199" y="140"/>
                    </a:lnTo>
                    <a:lnTo>
                      <a:pt x="2199" y="534"/>
                    </a:lnTo>
                    <a:lnTo>
                      <a:pt x="2162" y="1536"/>
                    </a:lnTo>
                    <a:lnTo>
                      <a:pt x="1882" y="1509"/>
                    </a:lnTo>
                    <a:lnTo>
                      <a:pt x="0" y="1368"/>
                    </a:lnTo>
                    <a:lnTo>
                      <a:pt x="210" y="0"/>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 name="Freeform 13">
                <a:extLst>
                  <a:ext uri="{FF2B5EF4-FFF2-40B4-BE49-F238E27FC236}">
                    <a16:creationId xmlns:a16="http://schemas.microsoft.com/office/drawing/2014/main" id="{9B2B4558-E727-441F-8C6F-9E7598675A1D}"/>
                  </a:ext>
                </a:extLst>
              </p:cNvPr>
              <p:cNvSpPr>
                <a:spLocks noChangeAspect="1"/>
              </p:cNvSpPr>
              <p:nvPr/>
            </p:nvSpPr>
            <p:spPr bwMode="auto">
              <a:xfrm>
                <a:off x="3740150" y="1835150"/>
                <a:ext cx="895350" cy="566738"/>
              </a:xfrm>
              <a:custGeom>
                <a:avLst/>
                <a:gdLst>
                  <a:gd name="T0" fmla="*/ 7 w 1907"/>
                  <a:gd name="T1" fmla="*/ 0 h 1145"/>
                  <a:gd name="T2" fmla="*/ 178 w 1907"/>
                  <a:gd name="T3" fmla="*/ 10 h 1145"/>
                  <a:gd name="T4" fmla="*/ 185 w 1907"/>
                  <a:gd name="T5" fmla="*/ 35 h 1145"/>
                  <a:gd name="T6" fmla="*/ 185 w 1907"/>
                  <a:gd name="T7" fmla="*/ 54 h 1145"/>
                  <a:gd name="T8" fmla="*/ 193 w 1907"/>
                  <a:gd name="T9" fmla="*/ 99 h 1145"/>
                  <a:gd name="T10" fmla="*/ 193 w 1907"/>
                  <a:gd name="T11" fmla="*/ 128 h 1145"/>
                  <a:gd name="T12" fmla="*/ 196 w 1907"/>
                  <a:gd name="T13" fmla="*/ 148 h 1145"/>
                  <a:gd name="T14" fmla="*/ 196 w 1907"/>
                  <a:gd name="T15" fmla="*/ 203 h 1145"/>
                  <a:gd name="T16" fmla="*/ 0 w 1907"/>
                  <a:gd name="T17" fmla="*/ 203 h 1145"/>
                  <a:gd name="T18" fmla="*/ 7 w 1907"/>
                  <a:gd name="T19" fmla="*/ 0 h 1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7"/>
                  <a:gd name="T31" fmla="*/ 0 h 1145"/>
                  <a:gd name="T32" fmla="*/ 1907 w 1907"/>
                  <a:gd name="T33" fmla="*/ 1145 h 1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7" h="1145">
                    <a:moveTo>
                      <a:pt x="67" y="0"/>
                    </a:moveTo>
                    <a:lnTo>
                      <a:pt x="1738" y="57"/>
                    </a:lnTo>
                    <a:lnTo>
                      <a:pt x="1805" y="197"/>
                    </a:lnTo>
                    <a:lnTo>
                      <a:pt x="1805" y="307"/>
                    </a:lnTo>
                    <a:lnTo>
                      <a:pt x="1876" y="559"/>
                    </a:lnTo>
                    <a:lnTo>
                      <a:pt x="1876" y="725"/>
                    </a:lnTo>
                    <a:lnTo>
                      <a:pt x="1907" y="838"/>
                    </a:lnTo>
                    <a:lnTo>
                      <a:pt x="1907" y="1145"/>
                    </a:lnTo>
                    <a:lnTo>
                      <a:pt x="0" y="1145"/>
                    </a:lnTo>
                    <a:lnTo>
                      <a:pt x="67" y="0"/>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 name="Freeform 14">
                <a:extLst>
                  <a:ext uri="{FF2B5EF4-FFF2-40B4-BE49-F238E27FC236}">
                    <a16:creationId xmlns:a16="http://schemas.microsoft.com/office/drawing/2014/main" id="{E7DED764-10E8-473E-A0E7-08AA169E8BAB}"/>
                  </a:ext>
                </a:extLst>
              </p:cNvPr>
              <p:cNvSpPr>
                <a:spLocks noChangeAspect="1"/>
              </p:cNvSpPr>
              <p:nvPr/>
            </p:nvSpPr>
            <p:spPr bwMode="auto">
              <a:xfrm>
                <a:off x="3705227" y="2401897"/>
                <a:ext cx="1000125" cy="604837"/>
              </a:xfrm>
              <a:custGeom>
                <a:avLst/>
                <a:gdLst>
                  <a:gd name="T0" fmla="*/ 8 w 2120"/>
                  <a:gd name="T1" fmla="*/ 0 h 1232"/>
                  <a:gd name="T2" fmla="*/ 209 w 2120"/>
                  <a:gd name="T3" fmla="*/ 0 h 1232"/>
                  <a:gd name="T4" fmla="*/ 212 w 2120"/>
                  <a:gd name="T5" fmla="*/ 14 h 1232"/>
                  <a:gd name="T6" fmla="*/ 209 w 2120"/>
                  <a:gd name="T7" fmla="*/ 33 h 1232"/>
                  <a:gd name="T8" fmla="*/ 216 w 2120"/>
                  <a:gd name="T9" fmla="*/ 42 h 1232"/>
                  <a:gd name="T10" fmla="*/ 216 w 2120"/>
                  <a:gd name="T11" fmla="*/ 144 h 1232"/>
                  <a:gd name="T12" fmla="*/ 220 w 2120"/>
                  <a:gd name="T13" fmla="*/ 168 h 1232"/>
                  <a:gd name="T14" fmla="*/ 212 w 2120"/>
                  <a:gd name="T15" fmla="*/ 182 h 1232"/>
                  <a:gd name="T16" fmla="*/ 224 w 2120"/>
                  <a:gd name="T17" fmla="*/ 206 h 1232"/>
                  <a:gd name="T18" fmla="*/ 209 w 2120"/>
                  <a:gd name="T19" fmla="*/ 187 h 1232"/>
                  <a:gd name="T20" fmla="*/ 187 w 2120"/>
                  <a:gd name="T21" fmla="*/ 182 h 1232"/>
                  <a:gd name="T22" fmla="*/ 176 w 2120"/>
                  <a:gd name="T23" fmla="*/ 182 h 1232"/>
                  <a:gd name="T24" fmla="*/ 158 w 2120"/>
                  <a:gd name="T25" fmla="*/ 168 h 1232"/>
                  <a:gd name="T26" fmla="*/ 0 w 2120"/>
                  <a:gd name="T27" fmla="*/ 164 h 1232"/>
                  <a:gd name="T28" fmla="*/ 0 w 2120"/>
                  <a:gd name="T29" fmla="*/ 47 h 1232"/>
                  <a:gd name="T30" fmla="*/ 8 w 2120"/>
                  <a:gd name="T31" fmla="*/ 0 h 1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0"/>
                  <a:gd name="T49" fmla="*/ 0 h 1232"/>
                  <a:gd name="T50" fmla="*/ 2120 w 2120"/>
                  <a:gd name="T51" fmla="*/ 1232 h 12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0" h="1232">
                    <a:moveTo>
                      <a:pt x="71" y="0"/>
                    </a:moveTo>
                    <a:lnTo>
                      <a:pt x="1978" y="0"/>
                    </a:lnTo>
                    <a:lnTo>
                      <a:pt x="2014" y="86"/>
                    </a:lnTo>
                    <a:lnTo>
                      <a:pt x="1978" y="200"/>
                    </a:lnTo>
                    <a:lnTo>
                      <a:pt x="2048" y="254"/>
                    </a:lnTo>
                    <a:lnTo>
                      <a:pt x="2048" y="867"/>
                    </a:lnTo>
                    <a:lnTo>
                      <a:pt x="2083" y="1008"/>
                    </a:lnTo>
                    <a:lnTo>
                      <a:pt x="2014" y="1094"/>
                    </a:lnTo>
                    <a:lnTo>
                      <a:pt x="2120" y="1232"/>
                    </a:lnTo>
                    <a:lnTo>
                      <a:pt x="1978" y="1121"/>
                    </a:lnTo>
                    <a:lnTo>
                      <a:pt x="1779" y="1094"/>
                    </a:lnTo>
                    <a:lnTo>
                      <a:pt x="1672" y="1094"/>
                    </a:lnTo>
                    <a:lnTo>
                      <a:pt x="1499" y="1008"/>
                    </a:lnTo>
                    <a:lnTo>
                      <a:pt x="0" y="980"/>
                    </a:lnTo>
                    <a:lnTo>
                      <a:pt x="0" y="280"/>
                    </a:lnTo>
                    <a:lnTo>
                      <a:pt x="71" y="0"/>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 name="Freeform 15">
                <a:extLst>
                  <a:ext uri="{FF2B5EF4-FFF2-40B4-BE49-F238E27FC236}">
                    <a16:creationId xmlns:a16="http://schemas.microsoft.com/office/drawing/2014/main" id="{5625B1AE-279A-4940-B38C-71B79FEF8D16}"/>
                  </a:ext>
                </a:extLst>
              </p:cNvPr>
              <p:cNvSpPr>
                <a:spLocks noChangeAspect="1"/>
              </p:cNvSpPr>
              <p:nvPr/>
            </p:nvSpPr>
            <p:spPr bwMode="auto">
              <a:xfrm>
                <a:off x="3670301" y="2882909"/>
                <a:ext cx="1198563" cy="593725"/>
              </a:xfrm>
              <a:custGeom>
                <a:avLst/>
                <a:gdLst>
                  <a:gd name="T0" fmla="*/ 56 w 2540"/>
                  <a:gd name="T1" fmla="*/ 141 h 1204"/>
                  <a:gd name="T2" fmla="*/ 0 w 2540"/>
                  <a:gd name="T3" fmla="*/ 131 h 1204"/>
                  <a:gd name="T4" fmla="*/ 8 w 2540"/>
                  <a:gd name="T5" fmla="*/ 0 h 1204"/>
                  <a:gd name="T6" fmla="*/ 165 w 2540"/>
                  <a:gd name="T7" fmla="*/ 5 h 1204"/>
                  <a:gd name="T8" fmla="*/ 184 w 2540"/>
                  <a:gd name="T9" fmla="*/ 20 h 1204"/>
                  <a:gd name="T10" fmla="*/ 195 w 2540"/>
                  <a:gd name="T11" fmla="*/ 20 h 1204"/>
                  <a:gd name="T12" fmla="*/ 216 w 2540"/>
                  <a:gd name="T13" fmla="*/ 24 h 1204"/>
                  <a:gd name="T14" fmla="*/ 231 w 2540"/>
                  <a:gd name="T15" fmla="*/ 44 h 1204"/>
                  <a:gd name="T16" fmla="*/ 238 w 2540"/>
                  <a:gd name="T17" fmla="*/ 88 h 1204"/>
                  <a:gd name="T18" fmla="*/ 249 w 2540"/>
                  <a:gd name="T19" fmla="*/ 121 h 1204"/>
                  <a:gd name="T20" fmla="*/ 249 w 2540"/>
                  <a:gd name="T21" fmla="*/ 145 h 1204"/>
                  <a:gd name="T22" fmla="*/ 253 w 2540"/>
                  <a:gd name="T23" fmla="*/ 174 h 1204"/>
                  <a:gd name="T24" fmla="*/ 253 w 2540"/>
                  <a:gd name="T25" fmla="*/ 189 h 1204"/>
                  <a:gd name="T26" fmla="*/ 267 w 2540"/>
                  <a:gd name="T27" fmla="*/ 209 h 1204"/>
                  <a:gd name="T28" fmla="*/ 56 w 2540"/>
                  <a:gd name="T29" fmla="*/ 209 h 1204"/>
                  <a:gd name="T30" fmla="*/ 56 w 2540"/>
                  <a:gd name="T31" fmla="*/ 141 h 1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0"/>
                  <a:gd name="T49" fmla="*/ 0 h 1204"/>
                  <a:gd name="T50" fmla="*/ 2540 w 2540"/>
                  <a:gd name="T51" fmla="*/ 1204 h 1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0" h="1204">
                    <a:moveTo>
                      <a:pt x="527" y="810"/>
                    </a:moveTo>
                    <a:lnTo>
                      <a:pt x="0" y="757"/>
                    </a:lnTo>
                    <a:lnTo>
                      <a:pt x="72" y="0"/>
                    </a:lnTo>
                    <a:lnTo>
                      <a:pt x="1571" y="28"/>
                    </a:lnTo>
                    <a:lnTo>
                      <a:pt x="1744" y="114"/>
                    </a:lnTo>
                    <a:lnTo>
                      <a:pt x="1851" y="114"/>
                    </a:lnTo>
                    <a:lnTo>
                      <a:pt x="2050" y="141"/>
                    </a:lnTo>
                    <a:lnTo>
                      <a:pt x="2192" y="252"/>
                    </a:lnTo>
                    <a:lnTo>
                      <a:pt x="2258" y="507"/>
                    </a:lnTo>
                    <a:lnTo>
                      <a:pt x="2366" y="698"/>
                    </a:lnTo>
                    <a:lnTo>
                      <a:pt x="2366" y="838"/>
                    </a:lnTo>
                    <a:lnTo>
                      <a:pt x="2403" y="1004"/>
                    </a:lnTo>
                    <a:lnTo>
                      <a:pt x="2403" y="1091"/>
                    </a:lnTo>
                    <a:lnTo>
                      <a:pt x="2540" y="1204"/>
                    </a:lnTo>
                    <a:lnTo>
                      <a:pt x="527" y="1204"/>
                    </a:lnTo>
                    <a:lnTo>
                      <a:pt x="527" y="810"/>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1" name="Freeform 16">
                <a:extLst>
                  <a:ext uri="{FF2B5EF4-FFF2-40B4-BE49-F238E27FC236}">
                    <a16:creationId xmlns:a16="http://schemas.microsoft.com/office/drawing/2014/main" id="{432F7D28-3C98-4935-BD80-9E5AEFD0F960}"/>
                  </a:ext>
                </a:extLst>
              </p:cNvPr>
              <p:cNvSpPr>
                <a:spLocks noChangeAspect="1"/>
              </p:cNvSpPr>
              <p:nvPr/>
            </p:nvSpPr>
            <p:spPr bwMode="auto">
              <a:xfrm>
                <a:off x="3902080" y="3476631"/>
                <a:ext cx="1063625" cy="493713"/>
              </a:xfrm>
              <a:custGeom>
                <a:avLst/>
                <a:gdLst>
                  <a:gd name="T0" fmla="*/ 4 w 2257"/>
                  <a:gd name="T1" fmla="*/ 0 h 1002"/>
                  <a:gd name="T2" fmla="*/ 216 w 2257"/>
                  <a:gd name="T3" fmla="*/ 0 h 1002"/>
                  <a:gd name="T4" fmla="*/ 227 w 2257"/>
                  <a:gd name="T5" fmla="*/ 14 h 1002"/>
                  <a:gd name="T6" fmla="*/ 220 w 2257"/>
                  <a:gd name="T7" fmla="*/ 29 h 1002"/>
                  <a:gd name="T8" fmla="*/ 238 w 2257"/>
                  <a:gd name="T9" fmla="*/ 52 h 1002"/>
                  <a:gd name="T10" fmla="*/ 238 w 2257"/>
                  <a:gd name="T11" fmla="*/ 172 h 1002"/>
                  <a:gd name="T12" fmla="*/ 0 w 2257"/>
                  <a:gd name="T13" fmla="*/ 172 h 1002"/>
                  <a:gd name="T14" fmla="*/ 4 w 2257"/>
                  <a:gd name="T15" fmla="*/ 0 h 1002"/>
                  <a:gd name="T16" fmla="*/ 0 60000 65536"/>
                  <a:gd name="T17" fmla="*/ 0 60000 65536"/>
                  <a:gd name="T18" fmla="*/ 0 60000 65536"/>
                  <a:gd name="T19" fmla="*/ 0 60000 65536"/>
                  <a:gd name="T20" fmla="*/ 0 60000 65536"/>
                  <a:gd name="T21" fmla="*/ 0 60000 65536"/>
                  <a:gd name="T22" fmla="*/ 0 60000 65536"/>
                  <a:gd name="T23" fmla="*/ 0 60000 65536"/>
                  <a:gd name="T24" fmla="*/ 0 w 2257"/>
                  <a:gd name="T25" fmla="*/ 0 h 1002"/>
                  <a:gd name="T26" fmla="*/ 2257 w 2257"/>
                  <a:gd name="T27" fmla="*/ 1002 h 10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7" h="1002">
                    <a:moveTo>
                      <a:pt x="37" y="0"/>
                    </a:moveTo>
                    <a:lnTo>
                      <a:pt x="2050" y="0"/>
                    </a:lnTo>
                    <a:lnTo>
                      <a:pt x="2153" y="81"/>
                    </a:lnTo>
                    <a:lnTo>
                      <a:pt x="2086" y="167"/>
                    </a:lnTo>
                    <a:lnTo>
                      <a:pt x="2257" y="306"/>
                    </a:lnTo>
                    <a:lnTo>
                      <a:pt x="2257" y="1002"/>
                    </a:lnTo>
                    <a:lnTo>
                      <a:pt x="0" y="1002"/>
                    </a:lnTo>
                    <a:lnTo>
                      <a:pt x="37" y="0"/>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2" name="Freeform 17">
                <a:extLst>
                  <a:ext uri="{FF2B5EF4-FFF2-40B4-BE49-F238E27FC236}">
                    <a16:creationId xmlns:a16="http://schemas.microsoft.com/office/drawing/2014/main" id="{C0B3B306-16C7-4C14-A0FD-197809E2BCBA}"/>
                  </a:ext>
                </a:extLst>
              </p:cNvPr>
              <p:cNvSpPr>
                <a:spLocks noChangeAspect="1"/>
              </p:cNvSpPr>
              <p:nvPr/>
            </p:nvSpPr>
            <p:spPr bwMode="auto">
              <a:xfrm>
                <a:off x="3770317" y="3956058"/>
                <a:ext cx="1246187" cy="715963"/>
              </a:xfrm>
              <a:custGeom>
                <a:avLst/>
                <a:gdLst>
                  <a:gd name="T0" fmla="*/ 29 w 2643"/>
                  <a:gd name="T1" fmla="*/ 4 h 1453"/>
                  <a:gd name="T2" fmla="*/ 267 w 2643"/>
                  <a:gd name="T3" fmla="*/ 4 h 1453"/>
                  <a:gd name="T4" fmla="*/ 271 w 2643"/>
                  <a:gd name="T5" fmla="*/ 48 h 1453"/>
                  <a:gd name="T6" fmla="*/ 275 w 2643"/>
                  <a:gd name="T7" fmla="*/ 101 h 1453"/>
                  <a:gd name="T8" fmla="*/ 278 w 2643"/>
                  <a:gd name="T9" fmla="*/ 178 h 1453"/>
                  <a:gd name="T10" fmla="*/ 275 w 2643"/>
                  <a:gd name="T11" fmla="*/ 240 h 1453"/>
                  <a:gd name="T12" fmla="*/ 278 w 2643"/>
                  <a:gd name="T13" fmla="*/ 249 h 1453"/>
                  <a:gd name="T14" fmla="*/ 267 w 2643"/>
                  <a:gd name="T15" fmla="*/ 240 h 1453"/>
                  <a:gd name="T16" fmla="*/ 256 w 2643"/>
                  <a:gd name="T17" fmla="*/ 235 h 1453"/>
                  <a:gd name="T18" fmla="*/ 242 w 2643"/>
                  <a:gd name="T19" fmla="*/ 235 h 1453"/>
                  <a:gd name="T20" fmla="*/ 220 w 2643"/>
                  <a:gd name="T21" fmla="*/ 249 h 1453"/>
                  <a:gd name="T22" fmla="*/ 216 w 2643"/>
                  <a:gd name="T23" fmla="*/ 235 h 1453"/>
                  <a:gd name="T24" fmla="*/ 198 w 2643"/>
                  <a:gd name="T25" fmla="*/ 230 h 1453"/>
                  <a:gd name="T26" fmla="*/ 190 w 2643"/>
                  <a:gd name="T27" fmla="*/ 245 h 1453"/>
                  <a:gd name="T28" fmla="*/ 173 w 2643"/>
                  <a:gd name="T29" fmla="*/ 211 h 1453"/>
                  <a:gd name="T30" fmla="*/ 158 w 2643"/>
                  <a:gd name="T31" fmla="*/ 221 h 1453"/>
                  <a:gd name="T32" fmla="*/ 154 w 2643"/>
                  <a:gd name="T33" fmla="*/ 206 h 1453"/>
                  <a:gd name="T34" fmla="*/ 117 w 2643"/>
                  <a:gd name="T35" fmla="*/ 192 h 1453"/>
                  <a:gd name="T36" fmla="*/ 95 w 2643"/>
                  <a:gd name="T37" fmla="*/ 173 h 1453"/>
                  <a:gd name="T38" fmla="*/ 88 w 2643"/>
                  <a:gd name="T39" fmla="*/ 163 h 1453"/>
                  <a:gd name="T40" fmla="*/ 92 w 2643"/>
                  <a:gd name="T41" fmla="*/ 43 h 1453"/>
                  <a:gd name="T42" fmla="*/ 0 w 2643"/>
                  <a:gd name="T43" fmla="*/ 29 h 1453"/>
                  <a:gd name="T44" fmla="*/ 0 w 2643"/>
                  <a:gd name="T45" fmla="*/ 0 h 1453"/>
                  <a:gd name="T46" fmla="*/ 29 w 2643"/>
                  <a:gd name="T47" fmla="*/ 4 h 1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3"/>
                  <a:gd name="T73" fmla="*/ 0 h 1453"/>
                  <a:gd name="T74" fmla="*/ 2643 w 2643"/>
                  <a:gd name="T75" fmla="*/ 1453 h 14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3" h="1453">
                    <a:moveTo>
                      <a:pt x="280" y="27"/>
                    </a:moveTo>
                    <a:lnTo>
                      <a:pt x="2537" y="27"/>
                    </a:lnTo>
                    <a:lnTo>
                      <a:pt x="2572" y="278"/>
                    </a:lnTo>
                    <a:lnTo>
                      <a:pt x="2607" y="586"/>
                    </a:lnTo>
                    <a:lnTo>
                      <a:pt x="2643" y="1034"/>
                    </a:lnTo>
                    <a:lnTo>
                      <a:pt x="2607" y="1401"/>
                    </a:lnTo>
                    <a:lnTo>
                      <a:pt x="2643" y="1453"/>
                    </a:lnTo>
                    <a:lnTo>
                      <a:pt x="2537" y="1401"/>
                    </a:lnTo>
                    <a:lnTo>
                      <a:pt x="2433" y="1368"/>
                    </a:lnTo>
                    <a:lnTo>
                      <a:pt x="2293" y="1368"/>
                    </a:lnTo>
                    <a:lnTo>
                      <a:pt x="2085" y="1453"/>
                    </a:lnTo>
                    <a:lnTo>
                      <a:pt x="2048" y="1368"/>
                    </a:lnTo>
                    <a:lnTo>
                      <a:pt x="1876" y="1341"/>
                    </a:lnTo>
                    <a:lnTo>
                      <a:pt x="1809" y="1425"/>
                    </a:lnTo>
                    <a:lnTo>
                      <a:pt x="1641" y="1228"/>
                    </a:lnTo>
                    <a:lnTo>
                      <a:pt x="1498" y="1286"/>
                    </a:lnTo>
                    <a:lnTo>
                      <a:pt x="1461" y="1199"/>
                    </a:lnTo>
                    <a:lnTo>
                      <a:pt x="1116" y="1120"/>
                    </a:lnTo>
                    <a:lnTo>
                      <a:pt x="905" y="1008"/>
                    </a:lnTo>
                    <a:lnTo>
                      <a:pt x="839" y="948"/>
                    </a:lnTo>
                    <a:lnTo>
                      <a:pt x="875" y="250"/>
                    </a:lnTo>
                    <a:lnTo>
                      <a:pt x="0" y="167"/>
                    </a:lnTo>
                    <a:lnTo>
                      <a:pt x="0" y="0"/>
                    </a:lnTo>
                    <a:lnTo>
                      <a:pt x="280" y="27"/>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3" name="Freeform 18">
                <a:extLst>
                  <a:ext uri="{FF2B5EF4-FFF2-40B4-BE49-F238E27FC236}">
                    <a16:creationId xmlns:a16="http://schemas.microsoft.com/office/drawing/2014/main" id="{63086099-A2A7-4E5E-833B-26990EB11903}"/>
                  </a:ext>
                </a:extLst>
              </p:cNvPr>
              <p:cNvSpPr>
                <a:spLocks noChangeAspect="1"/>
              </p:cNvSpPr>
              <p:nvPr/>
            </p:nvSpPr>
            <p:spPr bwMode="auto">
              <a:xfrm>
                <a:off x="4652963" y="2787658"/>
                <a:ext cx="819150" cy="633413"/>
              </a:xfrm>
              <a:custGeom>
                <a:avLst/>
                <a:gdLst>
                  <a:gd name="T0" fmla="*/ 159 w 1741"/>
                  <a:gd name="T1" fmla="*/ 54 h 1284"/>
                  <a:gd name="T2" fmla="*/ 166 w 1741"/>
                  <a:gd name="T3" fmla="*/ 54 h 1284"/>
                  <a:gd name="T4" fmla="*/ 170 w 1741"/>
                  <a:gd name="T5" fmla="*/ 69 h 1284"/>
                  <a:gd name="T6" fmla="*/ 173 w 1741"/>
                  <a:gd name="T7" fmla="*/ 88 h 1284"/>
                  <a:gd name="T8" fmla="*/ 180 w 1741"/>
                  <a:gd name="T9" fmla="*/ 98 h 1284"/>
                  <a:gd name="T10" fmla="*/ 170 w 1741"/>
                  <a:gd name="T11" fmla="*/ 141 h 1284"/>
                  <a:gd name="T12" fmla="*/ 159 w 1741"/>
                  <a:gd name="T13" fmla="*/ 156 h 1284"/>
                  <a:gd name="T14" fmla="*/ 163 w 1741"/>
                  <a:gd name="T15" fmla="*/ 171 h 1284"/>
                  <a:gd name="T16" fmla="*/ 152 w 1741"/>
                  <a:gd name="T17" fmla="*/ 195 h 1284"/>
                  <a:gd name="T18" fmla="*/ 148 w 1741"/>
                  <a:gd name="T19" fmla="*/ 220 h 1284"/>
                  <a:gd name="T20" fmla="*/ 141 w 1741"/>
                  <a:gd name="T21" fmla="*/ 209 h 1284"/>
                  <a:gd name="T22" fmla="*/ 33 w 1741"/>
                  <a:gd name="T23" fmla="*/ 225 h 1284"/>
                  <a:gd name="T24" fmla="*/ 33 w 1741"/>
                  <a:gd name="T25" fmla="*/ 209 h 1284"/>
                  <a:gd name="T26" fmla="*/ 29 w 1741"/>
                  <a:gd name="T27" fmla="*/ 181 h 1284"/>
                  <a:gd name="T28" fmla="*/ 29 w 1741"/>
                  <a:gd name="T29" fmla="*/ 156 h 1284"/>
                  <a:gd name="T30" fmla="*/ 18 w 1741"/>
                  <a:gd name="T31" fmla="*/ 123 h 1284"/>
                  <a:gd name="T32" fmla="*/ 11 w 1741"/>
                  <a:gd name="T33" fmla="*/ 78 h 1284"/>
                  <a:gd name="T34" fmla="*/ 0 w 1741"/>
                  <a:gd name="T35" fmla="*/ 54 h 1284"/>
                  <a:gd name="T36" fmla="*/ 7 w 1741"/>
                  <a:gd name="T37" fmla="*/ 39 h 1284"/>
                  <a:gd name="T38" fmla="*/ 4 w 1741"/>
                  <a:gd name="T39" fmla="*/ 14 h 1284"/>
                  <a:gd name="T40" fmla="*/ 145 w 1741"/>
                  <a:gd name="T41" fmla="*/ 0 h 1284"/>
                  <a:gd name="T42" fmla="*/ 155 w 1741"/>
                  <a:gd name="T43" fmla="*/ 14 h 1284"/>
                  <a:gd name="T44" fmla="*/ 152 w 1741"/>
                  <a:gd name="T45" fmla="*/ 29 h 1284"/>
                  <a:gd name="T46" fmla="*/ 159 w 1741"/>
                  <a:gd name="T47" fmla="*/ 54 h 12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1"/>
                  <a:gd name="T73" fmla="*/ 0 h 1284"/>
                  <a:gd name="T74" fmla="*/ 1741 w 1741"/>
                  <a:gd name="T75" fmla="*/ 1284 h 12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1" h="1284">
                    <a:moveTo>
                      <a:pt x="1534" y="307"/>
                    </a:moveTo>
                    <a:lnTo>
                      <a:pt x="1606" y="307"/>
                    </a:lnTo>
                    <a:lnTo>
                      <a:pt x="1636" y="393"/>
                    </a:lnTo>
                    <a:lnTo>
                      <a:pt x="1673" y="502"/>
                    </a:lnTo>
                    <a:lnTo>
                      <a:pt x="1741" y="559"/>
                    </a:lnTo>
                    <a:lnTo>
                      <a:pt x="1636" y="809"/>
                    </a:lnTo>
                    <a:lnTo>
                      <a:pt x="1534" y="891"/>
                    </a:lnTo>
                    <a:lnTo>
                      <a:pt x="1569" y="977"/>
                    </a:lnTo>
                    <a:lnTo>
                      <a:pt x="1463" y="1116"/>
                    </a:lnTo>
                    <a:lnTo>
                      <a:pt x="1431" y="1257"/>
                    </a:lnTo>
                    <a:lnTo>
                      <a:pt x="1358" y="1197"/>
                    </a:lnTo>
                    <a:lnTo>
                      <a:pt x="317" y="1284"/>
                    </a:lnTo>
                    <a:lnTo>
                      <a:pt x="317" y="1197"/>
                    </a:lnTo>
                    <a:lnTo>
                      <a:pt x="280" y="1031"/>
                    </a:lnTo>
                    <a:lnTo>
                      <a:pt x="280" y="891"/>
                    </a:lnTo>
                    <a:lnTo>
                      <a:pt x="172" y="700"/>
                    </a:lnTo>
                    <a:lnTo>
                      <a:pt x="106" y="445"/>
                    </a:lnTo>
                    <a:lnTo>
                      <a:pt x="0" y="307"/>
                    </a:lnTo>
                    <a:lnTo>
                      <a:pt x="69" y="221"/>
                    </a:lnTo>
                    <a:lnTo>
                      <a:pt x="34" y="80"/>
                    </a:lnTo>
                    <a:lnTo>
                      <a:pt x="1395" y="0"/>
                    </a:lnTo>
                    <a:lnTo>
                      <a:pt x="1497" y="80"/>
                    </a:lnTo>
                    <a:lnTo>
                      <a:pt x="1463" y="167"/>
                    </a:lnTo>
                    <a:lnTo>
                      <a:pt x="1534" y="307"/>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4" name="Freeform 19">
                <a:extLst>
                  <a:ext uri="{FF2B5EF4-FFF2-40B4-BE49-F238E27FC236}">
                    <a16:creationId xmlns:a16="http://schemas.microsoft.com/office/drawing/2014/main" id="{9A3819E5-70FC-4F25-A1E8-22E20DE82755}"/>
                  </a:ext>
                </a:extLst>
              </p:cNvPr>
              <p:cNvSpPr>
                <a:spLocks noChangeAspect="1"/>
              </p:cNvSpPr>
              <p:nvPr/>
            </p:nvSpPr>
            <p:spPr bwMode="auto">
              <a:xfrm>
                <a:off x="4803775" y="3376613"/>
                <a:ext cx="915988" cy="742950"/>
              </a:xfrm>
              <a:custGeom>
                <a:avLst/>
                <a:gdLst>
                  <a:gd name="T0" fmla="*/ 163 w 1947"/>
                  <a:gd name="T1" fmla="*/ 232 h 1508"/>
                  <a:gd name="T2" fmla="*/ 39 w 1947"/>
                  <a:gd name="T3" fmla="*/ 251 h 1508"/>
                  <a:gd name="T4" fmla="*/ 36 w 1947"/>
                  <a:gd name="T5" fmla="*/ 208 h 1508"/>
                  <a:gd name="T6" fmla="*/ 36 w 1947"/>
                  <a:gd name="T7" fmla="*/ 88 h 1508"/>
                  <a:gd name="T8" fmla="*/ 18 w 1947"/>
                  <a:gd name="T9" fmla="*/ 63 h 1508"/>
                  <a:gd name="T10" fmla="*/ 25 w 1947"/>
                  <a:gd name="T11" fmla="*/ 49 h 1508"/>
                  <a:gd name="T12" fmla="*/ 0 w 1947"/>
                  <a:gd name="T13" fmla="*/ 15 h 1508"/>
                  <a:gd name="T14" fmla="*/ 108 w 1947"/>
                  <a:gd name="T15" fmla="*/ 0 h 1508"/>
                  <a:gd name="T16" fmla="*/ 116 w 1947"/>
                  <a:gd name="T17" fmla="*/ 11 h 1508"/>
                  <a:gd name="T18" fmla="*/ 119 w 1947"/>
                  <a:gd name="T19" fmla="*/ 39 h 1508"/>
                  <a:gd name="T20" fmla="*/ 141 w 1947"/>
                  <a:gd name="T21" fmla="*/ 88 h 1508"/>
                  <a:gd name="T22" fmla="*/ 152 w 1947"/>
                  <a:gd name="T23" fmla="*/ 88 h 1508"/>
                  <a:gd name="T24" fmla="*/ 159 w 1947"/>
                  <a:gd name="T25" fmla="*/ 93 h 1508"/>
                  <a:gd name="T26" fmla="*/ 155 w 1947"/>
                  <a:gd name="T27" fmla="*/ 116 h 1508"/>
                  <a:gd name="T28" fmla="*/ 170 w 1947"/>
                  <a:gd name="T29" fmla="*/ 145 h 1508"/>
                  <a:gd name="T30" fmla="*/ 184 w 1947"/>
                  <a:gd name="T31" fmla="*/ 155 h 1508"/>
                  <a:gd name="T32" fmla="*/ 181 w 1947"/>
                  <a:gd name="T33" fmla="*/ 179 h 1508"/>
                  <a:gd name="T34" fmla="*/ 184 w 1947"/>
                  <a:gd name="T35" fmla="*/ 193 h 1508"/>
                  <a:gd name="T36" fmla="*/ 195 w 1947"/>
                  <a:gd name="T37" fmla="*/ 193 h 1508"/>
                  <a:gd name="T38" fmla="*/ 199 w 1947"/>
                  <a:gd name="T39" fmla="*/ 184 h 1508"/>
                  <a:gd name="T40" fmla="*/ 202 w 1947"/>
                  <a:gd name="T41" fmla="*/ 208 h 1508"/>
                  <a:gd name="T42" fmla="*/ 195 w 1947"/>
                  <a:gd name="T43" fmla="*/ 228 h 1508"/>
                  <a:gd name="T44" fmla="*/ 181 w 1947"/>
                  <a:gd name="T45" fmla="*/ 261 h 1508"/>
                  <a:gd name="T46" fmla="*/ 163 w 1947"/>
                  <a:gd name="T47" fmla="*/ 256 h 1508"/>
                  <a:gd name="T48" fmla="*/ 170 w 1947"/>
                  <a:gd name="T49" fmla="*/ 246 h 1508"/>
                  <a:gd name="T50" fmla="*/ 163 w 1947"/>
                  <a:gd name="T51" fmla="*/ 232 h 15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7"/>
                  <a:gd name="T79" fmla="*/ 0 h 1508"/>
                  <a:gd name="T80" fmla="*/ 1947 w 1947"/>
                  <a:gd name="T81" fmla="*/ 1508 h 15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7" h="1508">
                    <a:moveTo>
                      <a:pt x="1563" y="1342"/>
                    </a:moveTo>
                    <a:lnTo>
                      <a:pt x="379" y="1453"/>
                    </a:lnTo>
                    <a:lnTo>
                      <a:pt x="344" y="1202"/>
                    </a:lnTo>
                    <a:lnTo>
                      <a:pt x="344" y="506"/>
                    </a:lnTo>
                    <a:lnTo>
                      <a:pt x="173" y="367"/>
                    </a:lnTo>
                    <a:lnTo>
                      <a:pt x="240" y="281"/>
                    </a:lnTo>
                    <a:lnTo>
                      <a:pt x="0" y="87"/>
                    </a:lnTo>
                    <a:lnTo>
                      <a:pt x="1041" y="0"/>
                    </a:lnTo>
                    <a:lnTo>
                      <a:pt x="1114" y="60"/>
                    </a:lnTo>
                    <a:lnTo>
                      <a:pt x="1146" y="227"/>
                    </a:lnTo>
                    <a:lnTo>
                      <a:pt x="1356" y="506"/>
                    </a:lnTo>
                    <a:lnTo>
                      <a:pt x="1463" y="506"/>
                    </a:lnTo>
                    <a:lnTo>
                      <a:pt x="1529" y="535"/>
                    </a:lnTo>
                    <a:lnTo>
                      <a:pt x="1491" y="671"/>
                    </a:lnTo>
                    <a:lnTo>
                      <a:pt x="1637" y="838"/>
                    </a:lnTo>
                    <a:lnTo>
                      <a:pt x="1774" y="895"/>
                    </a:lnTo>
                    <a:lnTo>
                      <a:pt x="1740" y="1034"/>
                    </a:lnTo>
                    <a:lnTo>
                      <a:pt x="1774" y="1117"/>
                    </a:lnTo>
                    <a:lnTo>
                      <a:pt x="1876" y="1117"/>
                    </a:lnTo>
                    <a:lnTo>
                      <a:pt x="1913" y="1062"/>
                    </a:lnTo>
                    <a:lnTo>
                      <a:pt x="1947" y="1202"/>
                    </a:lnTo>
                    <a:lnTo>
                      <a:pt x="1876" y="1316"/>
                    </a:lnTo>
                    <a:lnTo>
                      <a:pt x="1740" y="1508"/>
                    </a:lnTo>
                    <a:lnTo>
                      <a:pt x="1563" y="1483"/>
                    </a:lnTo>
                    <a:lnTo>
                      <a:pt x="1637" y="1425"/>
                    </a:lnTo>
                    <a:lnTo>
                      <a:pt x="1563" y="1342"/>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5" name="Freeform 20">
                <a:extLst>
                  <a:ext uri="{FF2B5EF4-FFF2-40B4-BE49-F238E27FC236}">
                    <a16:creationId xmlns:a16="http://schemas.microsoft.com/office/drawing/2014/main" id="{225DBCF5-BD5E-4940-939D-DABCC9BA8B41}"/>
                  </a:ext>
                </a:extLst>
              </p:cNvPr>
              <p:cNvSpPr>
                <a:spLocks noChangeAspect="1"/>
              </p:cNvSpPr>
              <p:nvPr/>
            </p:nvSpPr>
            <p:spPr bwMode="auto">
              <a:xfrm>
                <a:off x="4981575" y="4038600"/>
                <a:ext cx="641350" cy="730250"/>
              </a:xfrm>
              <a:custGeom>
                <a:avLst/>
                <a:gdLst>
                  <a:gd name="T0" fmla="*/ 125 w 1361"/>
                  <a:gd name="T1" fmla="*/ 24 h 1480"/>
                  <a:gd name="T2" fmla="*/ 144 w 1361"/>
                  <a:gd name="T3" fmla="*/ 29 h 1480"/>
                  <a:gd name="T4" fmla="*/ 136 w 1361"/>
                  <a:gd name="T5" fmla="*/ 77 h 1480"/>
                  <a:gd name="T6" fmla="*/ 136 w 1361"/>
                  <a:gd name="T7" fmla="*/ 101 h 1480"/>
                  <a:gd name="T8" fmla="*/ 125 w 1361"/>
                  <a:gd name="T9" fmla="*/ 126 h 1480"/>
                  <a:gd name="T10" fmla="*/ 114 w 1361"/>
                  <a:gd name="T11" fmla="*/ 165 h 1480"/>
                  <a:gd name="T12" fmla="*/ 107 w 1361"/>
                  <a:gd name="T13" fmla="*/ 193 h 1480"/>
                  <a:gd name="T14" fmla="*/ 110 w 1361"/>
                  <a:gd name="T15" fmla="*/ 227 h 1480"/>
                  <a:gd name="T16" fmla="*/ 107 w 1361"/>
                  <a:gd name="T17" fmla="*/ 246 h 1480"/>
                  <a:gd name="T18" fmla="*/ 19 w 1361"/>
                  <a:gd name="T19" fmla="*/ 256 h 1480"/>
                  <a:gd name="T20" fmla="*/ 19 w 1361"/>
                  <a:gd name="T21" fmla="*/ 222 h 1480"/>
                  <a:gd name="T22" fmla="*/ 8 w 1361"/>
                  <a:gd name="T23" fmla="*/ 222 h 1480"/>
                  <a:gd name="T24" fmla="*/ 4 w 1361"/>
                  <a:gd name="T25" fmla="*/ 213 h 1480"/>
                  <a:gd name="T26" fmla="*/ 8 w 1361"/>
                  <a:gd name="T27" fmla="*/ 150 h 1480"/>
                  <a:gd name="T28" fmla="*/ 4 w 1361"/>
                  <a:gd name="T29" fmla="*/ 73 h 1480"/>
                  <a:gd name="T30" fmla="*/ 0 w 1361"/>
                  <a:gd name="T31" fmla="*/ 19 h 1480"/>
                  <a:gd name="T32" fmla="*/ 125 w 1361"/>
                  <a:gd name="T33" fmla="*/ 0 h 1480"/>
                  <a:gd name="T34" fmla="*/ 133 w 1361"/>
                  <a:gd name="T35" fmla="*/ 14 h 1480"/>
                  <a:gd name="T36" fmla="*/ 125 w 1361"/>
                  <a:gd name="T37" fmla="*/ 24 h 14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1"/>
                  <a:gd name="T58" fmla="*/ 0 h 1480"/>
                  <a:gd name="T59" fmla="*/ 1361 w 1361"/>
                  <a:gd name="T60" fmla="*/ 1480 h 14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1" h="1480">
                    <a:moveTo>
                      <a:pt x="1184" y="141"/>
                    </a:moveTo>
                    <a:lnTo>
                      <a:pt x="1361" y="166"/>
                    </a:lnTo>
                    <a:lnTo>
                      <a:pt x="1293" y="448"/>
                    </a:lnTo>
                    <a:lnTo>
                      <a:pt x="1293" y="587"/>
                    </a:lnTo>
                    <a:lnTo>
                      <a:pt x="1184" y="727"/>
                    </a:lnTo>
                    <a:lnTo>
                      <a:pt x="1084" y="953"/>
                    </a:lnTo>
                    <a:lnTo>
                      <a:pt x="1013" y="1119"/>
                    </a:lnTo>
                    <a:lnTo>
                      <a:pt x="1045" y="1314"/>
                    </a:lnTo>
                    <a:lnTo>
                      <a:pt x="1013" y="1425"/>
                    </a:lnTo>
                    <a:lnTo>
                      <a:pt x="176" y="1480"/>
                    </a:lnTo>
                    <a:lnTo>
                      <a:pt x="176" y="1286"/>
                    </a:lnTo>
                    <a:lnTo>
                      <a:pt x="71" y="1286"/>
                    </a:lnTo>
                    <a:lnTo>
                      <a:pt x="35" y="1234"/>
                    </a:lnTo>
                    <a:lnTo>
                      <a:pt x="71" y="867"/>
                    </a:lnTo>
                    <a:lnTo>
                      <a:pt x="35" y="419"/>
                    </a:lnTo>
                    <a:lnTo>
                      <a:pt x="0" y="111"/>
                    </a:lnTo>
                    <a:lnTo>
                      <a:pt x="1184" y="0"/>
                    </a:lnTo>
                    <a:lnTo>
                      <a:pt x="1258" y="83"/>
                    </a:lnTo>
                    <a:lnTo>
                      <a:pt x="1184" y="141"/>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6" name="Freeform 21">
                <a:extLst>
                  <a:ext uri="{FF2B5EF4-FFF2-40B4-BE49-F238E27FC236}">
                    <a16:creationId xmlns:a16="http://schemas.microsoft.com/office/drawing/2014/main" id="{943EDE68-18C0-42CE-8381-DAA9AF9251CE}"/>
                  </a:ext>
                </a:extLst>
              </p:cNvPr>
              <p:cNvSpPr>
                <a:spLocks noChangeAspect="1"/>
              </p:cNvSpPr>
              <p:nvPr/>
            </p:nvSpPr>
            <p:spPr bwMode="auto">
              <a:xfrm>
                <a:off x="5327651" y="2924175"/>
                <a:ext cx="588963" cy="1003300"/>
              </a:xfrm>
              <a:custGeom>
                <a:avLst/>
                <a:gdLst>
                  <a:gd name="T0" fmla="*/ 0 w 1254"/>
                  <a:gd name="T1" fmla="*/ 168 h 2036"/>
                  <a:gd name="T2" fmla="*/ 3 w 1254"/>
                  <a:gd name="T3" fmla="*/ 144 h 2036"/>
                  <a:gd name="T4" fmla="*/ 14 w 1254"/>
                  <a:gd name="T5" fmla="*/ 120 h 2036"/>
                  <a:gd name="T6" fmla="*/ 10 w 1254"/>
                  <a:gd name="T7" fmla="*/ 105 h 2036"/>
                  <a:gd name="T8" fmla="*/ 21 w 1254"/>
                  <a:gd name="T9" fmla="*/ 91 h 2036"/>
                  <a:gd name="T10" fmla="*/ 31 w 1254"/>
                  <a:gd name="T11" fmla="*/ 48 h 2036"/>
                  <a:gd name="T12" fmla="*/ 25 w 1254"/>
                  <a:gd name="T13" fmla="*/ 38 h 2036"/>
                  <a:gd name="T14" fmla="*/ 21 w 1254"/>
                  <a:gd name="T15" fmla="*/ 20 h 2036"/>
                  <a:gd name="T16" fmla="*/ 99 w 1254"/>
                  <a:gd name="T17" fmla="*/ 0 h 2036"/>
                  <a:gd name="T18" fmla="*/ 99 w 1254"/>
                  <a:gd name="T19" fmla="*/ 53 h 2036"/>
                  <a:gd name="T20" fmla="*/ 109 w 1254"/>
                  <a:gd name="T21" fmla="*/ 57 h 2036"/>
                  <a:gd name="T22" fmla="*/ 120 w 1254"/>
                  <a:gd name="T23" fmla="*/ 216 h 2036"/>
                  <a:gd name="T24" fmla="*/ 127 w 1254"/>
                  <a:gd name="T25" fmla="*/ 244 h 2036"/>
                  <a:gd name="T26" fmla="*/ 109 w 1254"/>
                  <a:gd name="T27" fmla="*/ 291 h 2036"/>
                  <a:gd name="T28" fmla="*/ 109 w 1254"/>
                  <a:gd name="T29" fmla="*/ 315 h 2036"/>
                  <a:gd name="T30" fmla="*/ 95 w 1254"/>
                  <a:gd name="T31" fmla="*/ 329 h 2036"/>
                  <a:gd name="T32" fmla="*/ 99 w 1254"/>
                  <a:gd name="T33" fmla="*/ 335 h 2036"/>
                  <a:gd name="T34" fmla="*/ 81 w 1254"/>
                  <a:gd name="T35" fmla="*/ 339 h 2036"/>
                  <a:gd name="T36" fmla="*/ 77 w 1254"/>
                  <a:gd name="T37" fmla="*/ 349 h 2036"/>
                  <a:gd name="T38" fmla="*/ 67 w 1254"/>
                  <a:gd name="T39" fmla="*/ 349 h 2036"/>
                  <a:gd name="T40" fmla="*/ 64 w 1254"/>
                  <a:gd name="T41" fmla="*/ 335 h 2036"/>
                  <a:gd name="T42" fmla="*/ 67 w 1254"/>
                  <a:gd name="T43" fmla="*/ 311 h 2036"/>
                  <a:gd name="T44" fmla="*/ 53 w 1254"/>
                  <a:gd name="T45" fmla="*/ 301 h 2036"/>
                  <a:gd name="T46" fmla="*/ 38 w 1254"/>
                  <a:gd name="T47" fmla="*/ 272 h 2036"/>
                  <a:gd name="T48" fmla="*/ 42 w 1254"/>
                  <a:gd name="T49" fmla="*/ 249 h 2036"/>
                  <a:gd name="T50" fmla="*/ 35 w 1254"/>
                  <a:gd name="T51" fmla="*/ 244 h 2036"/>
                  <a:gd name="T52" fmla="*/ 25 w 1254"/>
                  <a:gd name="T53" fmla="*/ 244 h 2036"/>
                  <a:gd name="T54" fmla="*/ 3 w 1254"/>
                  <a:gd name="T55" fmla="*/ 196 h 2036"/>
                  <a:gd name="T56" fmla="*/ 0 w 1254"/>
                  <a:gd name="T57" fmla="*/ 168 h 20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4"/>
                  <a:gd name="T88" fmla="*/ 0 h 2036"/>
                  <a:gd name="T89" fmla="*/ 1254 w 1254"/>
                  <a:gd name="T90" fmla="*/ 2036 h 20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4" h="2036">
                    <a:moveTo>
                      <a:pt x="0" y="979"/>
                    </a:moveTo>
                    <a:lnTo>
                      <a:pt x="32" y="838"/>
                    </a:lnTo>
                    <a:lnTo>
                      <a:pt x="138" y="699"/>
                    </a:lnTo>
                    <a:lnTo>
                      <a:pt x="103" y="613"/>
                    </a:lnTo>
                    <a:lnTo>
                      <a:pt x="205" y="531"/>
                    </a:lnTo>
                    <a:lnTo>
                      <a:pt x="310" y="281"/>
                    </a:lnTo>
                    <a:lnTo>
                      <a:pt x="242" y="224"/>
                    </a:lnTo>
                    <a:lnTo>
                      <a:pt x="205" y="115"/>
                    </a:lnTo>
                    <a:lnTo>
                      <a:pt x="971" y="0"/>
                    </a:lnTo>
                    <a:lnTo>
                      <a:pt x="971" y="307"/>
                    </a:lnTo>
                    <a:lnTo>
                      <a:pt x="1079" y="335"/>
                    </a:lnTo>
                    <a:lnTo>
                      <a:pt x="1182" y="1260"/>
                    </a:lnTo>
                    <a:lnTo>
                      <a:pt x="1254" y="1425"/>
                    </a:lnTo>
                    <a:lnTo>
                      <a:pt x="1079" y="1700"/>
                    </a:lnTo>
                    <a:lnTo>
                      <a:pt x="1079" y="1841"/>
                    </a:lnTo>
                    <a:lnTo>
                      <a:pt x="937" y="1921"/>
                    </a:lnTo>
                    <a:lnTo>
                      <a:pt x="971" y="1953"/>
                    </a:lnTo>
                    <a:lnTo>
                      <a:pt x="799" y="1981"/>
                    </a:lnTo>
                    <a:lnTo>
                      <a:pt x="762" y="2036"/>
                    </a:lnTo>
                    <a:lnTo>
                      <a:pt x="660" y="2036"/>
                    </a:lnTo>
                    <a:lnTo>
                      <a:pt x="626" y="1953"/>
                    </a:lnTo>
                    <a:lnTo>
                      <a:pt x="660" y="1814"/>
                    </a:lnTo>
                    <a:lnTo>
                      <a:pt x="523" y="1757"/>
                    </a:lnTo>
                    <a:lnTo>
                      <a:pt x="377" y="1590"/>
                    </a:lnTo>
                    <a:lnTo>
                      <a:pt x="415" y="1454"/>
                    </a:lnTo>
                    <a:lnTo>
                      <a:pt x="349" y="1425"/>
                    </a:lnTo>
                    <a:lnTo>
                      <a:pt x="242" y="1425"/>
                    </a:lnTo>
                    <a:lnTo>
                      <a:pt x="32" y="1146"/>
                    </a:lnTo>
                    <a:lnTo>
                      <a:pt x="0" y="979"/>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7" name="Freeform 22">
                <a:extLst>
                  <a:ext uri="{FF2B5EF4-FFF2-40B4-BE49-F238E27FC236}">
                    <a16:creationId xmlns:a16="http://schemas.microsoft.com/office/drawing/2014/main" id="{E7A06B11-6CD5-44FD-824D-1F66FDBFC5F3}"/>
                  </a:ext>
                </a:extLst>
              </p:cNvPr>
              <p:cNvSpPr>
                <a:spLocks noChangeAspect="1"/>
              </p:cNvSpPr>
              <p:nvPr/>
            </p:nvSpPr>
            <p:spPr bwMode="auto">
              <a:xfrm>
                <a:off x="5837242" y="3021013"/>
                <a:ext cx="473075" cy="741362"/>
              </a:xfrm>
              <a:custGeom>
                <a:avLst/>
                <a:gdLst>
                  <a:gd name="T0" fmla="*/ 25 w 1007"/>
                  <a:gd name="T1" fmla="*/ 15 h 1505"/>
                  <a:gd name="T2" fmla="*/ 90 w 1007"/>
                  <a:gd name="T3" fmla="*/ 0 h 1505"/>
                  <a:gd name="T4" fmla="*/ 105 w 1007"/>
                  <a:gd name="T5" fmla="*/ 171 h 1505"/>
                  <a:gd name="T6" fmla="*/ 105 w 1007"/>
                  <a:gd name="T7" fmla="*/ 185 h 1505"/>
                  <a:gd name="T8" fmla="*/ 87 w 1007"/>
                  <a:gd name="T9" fmla="*/ 195 h 1505"/>
                  <a:gd name="T10" fmla="*/ 76 w 1007"/>
                  <a:gd name="T11" fmla="*/ 228 h 1505"/>
                  <a:gd name="T12" fmla="*/ 61 w 1007"/>
                  <a:gd name="T13" fmla="*/ 228 h 1505"/>
                  <a:gd name="T14" fmla="*/ 54 w 1007"/>
                  <a:gd name="T15" fmla="*/ 247 h 1505"/>
                  <a:gd name="T16" fmla="*/ 36 w 1007"/>
                  <a:gd name="T17" fmla="*/ 251 h 1505"/>
                  <a:gd name="T18" fmla="*/ 25 w 1007"/>
                  <a:gd name="T19" fmla="*/ 247 h 1505"/>
                  <a:gd name="T20" fmla="*/ 0 w 1007"/>
                  <a:gd name="T21" fmla="*/ 256 h 1505"/>
                  <a:gd name="T22" fmla="*/ 18 w 1007"/>
                  <a:gd name="T23" fmla="*/ 209 h 1505"/>
                  <a:gd name="T24" fmla="*/ 11 w 1007"/>
                  <a:gd name="T25" fmla="*/ 181 h 1505"/>
                  <a:gd name="T26" fmla="*/ 0 w 1007"/>
                  <a:gd name="T27" fmla="*/ 24 h 1505"/>
                  <a:gd name="T28" fmla="*/ 18 w 1007"/>
                  <a:gd name="T29" fmla="*/ 28 h 1505"/>
                  <a:gd name="T30" fmla="*/ 25 w 1007"/>
                  <a:gd name="T31" fmla="*/ 15 h 15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7"/>
                  <a:gd name="T49" fmla="*/ 0 h 1505"/>
                  <a:gd name="T50" fmla="*/ 1007 w 1007"/>
                  <a:gd name="T51" fmla="*/ 1505 h 15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7" h="1505">
                    <a:moveTo>
                      <a:pt x="243" y="86"/>
                    </a:moveTo>
                    <a:lnTo>
                      <a:pt x="870" y="0"/>
                    </a:lnTo>
                    <a:lnTo>
                      <a:pt x="1007" y="1005"/>
                    </a:lnTo>
                    <a:lnTo>
                      <a:pt x="1007" y="1091"/>
                    </a:lnTo>
                    <a:lnTo>
                      <a:pt x="833" y="1146"/>
                    </a:lnTo>
                    <a:lnTo>
                      <a:pt x="731" y="1341"/>
                    </a:lnTo>
                    <a:lnTo>
                      <a:pt x="592" y="1341"/>
                    </a:lnTo>
                    <a:lnTo>
                      <a:pt x="522" y="1454"/>
                    </a:lnTo>
                    <a:lnTo>
                      <a:pt x="347" y="1479"/>
                    </a:lnTo>
                    <a:lnTo>
                      <a:pt x="243" y="1454"/>
                    </a:lnTo>
                    <a:lnTo>
                      <a:pt x="0" y="1505"/>
                    </a:lnTo>
                    <a:lnTo>
                      <a:pt x="175" y="1230"/>
                    </a:lnTo>
                    <a:lnTo>
                      <a:pt x="103" y="1065"/>
                    </a:lnTo>
                    <a:lnTo>
                      <a:pt x="0" y="140"/>
                    </a:lnTo>
                    <a:lnTo>
                      <a:pt x="175" y="167"/>
                    </a:lnTo>
                    <a:lnTo>
                      <a:pt x="243" y="86"/>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8" name="Freeform 23">
                <a:extLst>
                  <a:ext uri="{FF2B5EF4-FFF2-40B4-BE49-F238E27FC236}">
                    <a16:creationId xmlns:a16="http://schemas.microsoft.com/office/drawing/2014/main" id="{DF2C6D6A-090C-4AE7-91E6-814CE19C23A9}"/>
                  </a:ext>
                </a:extLst>
              </p:cNvPr>
              <p:cNvSpPr>
                <a:spLocks noChangeAspect="1"/>
              </p:cNvSpPr>
              <p:nvPr/>
            </p:nvSpPr>
            <p:spPr bwMode="auto">
              <a:xfrm>
                <a:off x="5686426" y="3490914"/>
                <a:ext cx="1035050" cy="534987"/>
              </a:xfrm>
              <a:custGeom>
                <a:avLst/>
                <a:gdLst>
                  <a:gd name="T0" fmla="*/ 8 w 2199"/>
                  <a:gd name="T1" fmla="*/ 164 h 1089"/>
                  <a:gd name="T2" fmla="*/ 4 w 2199"/>
                  <a:gd name="T3" fmla="*/ 141 h 1089"/>
                  <a:gd name="T4" fmla="*/ 22 w 2199"/>
                  <a:gd name="T5" fmla="*/ 136 h 1089"/>
                  <a:gd name="T6" fmla="*/ 18 w 2199"/>
                  <a:gd name="T7" fmla="*/ 131 h 1089"/>
                  <a:gd name="T8" fmla="*/ 33 w 2199"/>
                  <a:gd name="T9" fmla="*/ 117 h 1089"/>
                  <a:gd name="T10" fmla="*/ 33 w 2199"/>
                  <a:gd name="T11" fmla="*/ 93 h 1089"/>
                  <a:gd name="T12" fmla="*/ 59 w 2199"/>
                  <a:gd name="T13" fmla="*/ 85 h 1089"/>
                  <a:gd name="T14" fmla="*/ 69 w 2199"/>
                  <a:gd name="T15" fmla="*/ 89 h 1089"/>
                  <a:gd name="T16" fmla="*/ 88 w 2199"/>
                  <a:gd name="T17" fmla="*/ 85 h 1089"/>
                  <a:gd name="T18" fmla="*/ 95 w 2199"/>
                  <a:gd name="T19" fmla="*/ 66 h 1089"/>
                  <a:gd name="T20" fmla="*/ 110 w 2199"/>
                  <a:gd name="T21" fmla="*/ 66 h 1089"/>
                  <a:gd name="T22" fmla="*/ 120 w 2199"/>
                  <a:gd name="T23" fmla="*/ 33 h 1089"/>
                  <a:gd name="T24" fmla="*/ 138 w 2199"/>
                  <a:gd name="T25" fmla="*/ 24 h 1089"/>
                  <a:gd name="T26" fmla="*/ 138 w 2199"/>
                  <a:gd name="T27" fmla="*/ 9 h 1089"/>
                  <a:gd name="T28" fmla="*/ 150 w 2199"/>
                  <a:gd name="T29" fmla="*/ 0 h 1089"/>
                  <a:gd name="T30" fmla="*/ 175 w 2199"/>
                  <a:gd name="T31" fmla="*/ 19 h 1089"/>
                  <a:gd name="T32" fmla="*/ 197 w 2199"/>
                  <a:gd name="T33" fmla="*/ 14 h 1089"/>
                  <a:gd name="T34" fmla="*/ 204 w 2199"/>
                  <a:gd name="T35" fmla="*/ 24 h 1089"/>
                  <a:gd name="T36" fmla="*/ 208 w 2199"/>
                  <a:gd name="T37" fmla="*/ 47 h 1089"/>
                  <a:gd name="T38" fmla="*/ 215 w 2199"/>
                  <a:gd name="T39" fmla="*/ 70 h 1089"/>
                  <a:gd name="T40" fmla="*/ 230 w 2199"/>
                  <a:gd name="T41" fmla="*/ 75 h 1089"/>
                  <a:gd name="T42" fmla="*/ 186 w 2199"/>
                  <a:gd name="T43" fmla="*/ 141 h 1089"/>
                  <a:gd name="T44" fmla="*/ 0 w 2199"/>
                  <a:gd name="T45" fmla="*/ 184 h 1089"/>
                  <a:gd name="T46" fmla="*/ 8 w 2199"/>
                  <a:gd name="T47" fmla="*/ 164 h 10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9"/>
                  <a:gd name="T73" fmla="*/ 0 h 1089"/>
                  <a:gd name="T74" fmla="*/ 2199 w 2199"/>
                  <a:gd name="T75" fmla="*/ 1089 h 10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9" h="1089">
                    <a:moveTo>
                      <a:pt x="71" y="975"/>
                    </a:moveTo>
                    <a:lnTo>
                      <a:pt x="37" y="835"/>
                    </a:lnTo>
                    <a:lnTo>
                      <a:pt x="209" y="807"/>
                    </a:lnTo>
                    <a:lnTo>
                      <a:pt x="175" y="775"/>
                    </a:lnTo>
                    <a:lnTo>
                      <a:pt x="317" y="695"/>
                    </a:lnTo>
                    <a:lnTo>
                      <a:pt x="317" y="554"/>
                    </a:lnTo>
                    <a:lnTo>
                      <a:pt x="560" y="503"/>
                    </a:lnTo>
                    <a:lnTo>
                      <a:pt x="664" y="528"/>
                    </a:lnTo>
                    <a:lnTo>
                      <a:pt x="839" y="503"/>
                    </a:lnTo>
                    <a:lnTo>
                      <a:pt x="909" y="390"/>
                    </a:lnTo>
                    <a:lnTo>
                      <a:pt x="1048" y="390"/>
                    </a:lnTo>
                    <a:lnTo>
                      <a:pt x="1150" y="195"/>
                    </a:lnTo>
                    <a:lnTo>
                      <a:pt x="1324" y="140"/>
                    </a:lnTo>
                    <a:lnTo>
                      <a:pt x="1324" y="54"/>
                    </a:lnTo>
                    <a:lnTo>
                      <a:pt x="1431" y="0"/>
                    </a:lnTo>
                    <a:lnTo>
                      <a:pt x="1675" y="114"/>
                    </a:lnTo>
                    <a:lnTo>
                      <a:pt x="1882" y="85"/>
                    </a:lnTo>
                    <a:lnTo>
                      <a:pt x="1954" y="140"/>
                    </a:lnTo>
                    <a:lnTo>
                      <a:pt x="1989" y="279"/>
                    </a:lnTo>
                    <a:lnTo>
                      <a:pt x="2056" y="417"/>
                    </a:lnTo>
                    <a:lnTo>
                      <a:pt x="2199" y="444"/>
                    </a:lnTo>
                    <a:lnTo>
                      <a:pt x="1779" y="835"/>
                    </a:lnTo>
                    <a:lnTo>
                      <a:pt x="0" y="1089"/>
                    </a:lnTo>
                    <a:lnTo>
                      <a:pt x="71" y="975"/>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9" name="Freeform 24">
                <a:extLst>
                  <a:ext uri="{FF2B5EF4-FFF2-40B4-BE49-F238E27FC236}">
                    <a16:creationId xmlns:a16="http://schemas.microsoft.com/office/drawing/2014/main" id="{AC01431B-FB31-4661-BAE3-E34385C945A6}"/>
                  </a:ext>
                </a:extLst>
              </p:cNvPr>
              <p:cNvSpPr>
                <a:spLocks noChangeAspect="1"/>
              </p:cNvSpPr>
              <p:nvPr/>
            </p:nvSpPr>
            <p:spPr bwMode="auto">
              <a:xfrm>
                <a:off x="5589591" y="3844925"/>
                <a:ext cx="1196975" cy="484188"/>
              </a:xfrm>
              <a:custGeom>
                <a:avLst/>
                <a:gdLst>
                  <a:gd name="T0" fmla="*/ 7 w 2540"/>
                  <a:gd name="T1" fmla="*/ 97 h 979"/>
                  <a:gd name="T2" fmla="*/ 21 w 2540"/>
                  <a:gd name="T3" fmla="*/ 64 h 979"/>
                  <a:gd name="T4" fmla="*/ 207 w 2540"/>
                  <a:gd name="T5" fmla="*/ 20 h 979"/>
                  <a:gd name="T6" fmla="*/ 265 w 2540"/>
                  <a:gd name="T7" fmla="*/ 0 h 979"/>
                  <a:gd name="T8" fmla="*/ 254 w 2540"/>
                  <a:gd name="T9" fmla="*/ 39 h 979"/>
                  <a:gd name="T10" fmla="*/ 243 w 2540"/>
                  <a:gd name="T11" fmla="*/ 39 h 979"/>
                  <a:gd name="T12" fmla="*/ 203 w 2540"/>
                  <a:gd name="T13" fmla="*/ 92 h 979"/>
                  <a:gd name="T14" fmla="*/ 196 w 2540"/>
                  <a:gd name="T15" fmla="*/ 116 h 979"/>
                  <a:gd name="T16" fmla="*/ 159 w 2540"/>
                  <a:gd name="T17" fmla="*/ 126 h 979"/>
                  <a:gd name="T18" fmla="*/ 65 w 2540"/>
                  <a:gd name="T19" fmla="*/ 151 h 979"/>
                  <a:gd name="T20" fmla="*/ 0 w 2540"/>
                  <a:gd name="T21" fmla="*/ 170 h 979"/>
                  <a:gd name="T22" fmla="*/ 0 w 2540"/>
                  <a:gd name="T23" fmla="*/ 145 h 979"/>
                  <a:gd name="T24" fmla="*/ 7 w 2540"/>
                  <a:gd name="T25" fmla="*/ 97 h 9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0"/>
                  <a:gd name="T40" fmla="*/ 0 h 979"/>
                  <a:gd name="T41" fmla="*/ 2540 w 2540"/>
                  <a:gd name="T42" fmla="*/ 979 h 9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0" h="979">
                    <a:moveTo>
                      <a:pt x="68" y="558"/>
                    </a:moveTo>
                    <a:lnTo>
                      <a:pt x="204" y="366"/>
                    </a:lnTo>
                    <a:lnTo>
                      <a:pt x="1983" y="112"/>
                    </a:lnTo>
                    <a:lnTo>
                      <a:pt x="2540" y="0"/>
                    </a:lnTo>
                    <a:lnTo>
                      <a:pt x="2435" y="225"/>
                    </a:lnTo>
                    <a:lnTo>
                      <a:pt x="2332" y="225"/>
                    </a:lnTo>
                    <a:lnTo>
                      <a:pt x="1947" y="533"/>
                    </a:lnTo>
                    <a:lnTo>
                      <a:pt x="1879" y="672"/>
                    </a:lnTo>
                    <a:lnTo>
                      <a:pt x="1528" y="726"/>
                    </a:lnTo>
                    <a:lnTo>
                      <a:pt x="624" y="868"/>
                    </a:lnTo>
                    <a:lnTo>
                      <a:pt x="0" y="979"/>
                    </a:lnTo>
                    <a:lnTo>
                      <a:pt x="0" y="840"/>
                    </a:lnTo>
                    <a:lnTo>
                      <a:pt x="68" y="558"/>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0" name="Freeform 25">
                <a:extLst>
                  <a:ext uri="{FF2B5EF4-FFF2-40B4-BE49-F238E27FC236}">
                    <a16:creationId xmlns:a16="http://schemas.microsoft.com/office/drawing/2014/main" id="{8EF8E00B-C0C1-4107-95D9-D583127395E0}"/>
                  </a:ext>
                </a:extLst>
              </p:cNvPr>
              <p:cNvSpPr>
                <a:spLocks noChangeAspect="1"/>
              </p:cNvSpPr>
              <p:nvPr/>
            </p:nvSpPr>
            <p:spPr bwMode="auto">
              <a:xfrm>
                <a:off x="6246814" y="2868613"/>
                <a:ext cx="558800" cy="690562"/>
              </a:xfrm>
              <a:custGeom>
                <a:avLst/>
                <a:gdLst>
                  <a:gd name="T0" fmla="*/ 36 w 1187"/>
                  <a:gd name="T1" fmla="*/ 39 h 1397"/>
                  <a:gd name="T2" fmla="*/ 54 w 1187"/>
                  <a:gd name="T3" fmla="*/ 49 h 1397"/>
                  <a:gd name="T4" fmla="*/ 58 w 1187"/>
                  <a:gd name="T5" fmla="*/ 59 h 1397"/>
                  <a:gd name="T6" fmla="*/ 94 w 1187"/>
                  <a:gd name="T7" fmla="*/ 29 h 1397"/>
                  <a:gd name="T8" fmla="*/ 98 w 1187"/>
                  <a:gd name="T9" fmla="*/ 9 h 1397"/>
                  <a:gd name="T10" fmla="*/ 116 w 1187"/>
                  <a:gd name="T11" fmla="*/ 0 h 1397"/>
                  <a:gd name="T12" fmla="*/ 123 w 1187"/>
                  <a:gd name="T13" fmla="*/ 82 h 1397"/>
                  <a:gd name="T14" fmla="*/ 123 w 1187"/>
                  <a:gd name="T15" fmla="*/ 161 h 1397"/>
                  <a:gd name="T16" fmla="*/ 109 w 1187"/>
                  <a:gd name="T17" fmla="*/ 185 h 1397"/>
                  <a:gd name="T18" fmla="*/ 90 w 1187"/>
                  <a:gd name="T19" fmla="*/ 228 h 1397"/>
                  <a:gd name="T20" fmla="*/ 80 w 1187"/>
                  <a:gd name="T21" fmla="*/ 244 h 1397"/>
                  <a:gd name="T22" fmla="*/ 72 w 1187"/>
                  <a:gd name="T23" fmla="*/ 234 h 1397"/>
                  <a:gd name="T24" fmla="*/ 51 w 1187"/>
                  <a:gd name="T25" fmla="*/ 239 h 1397"/>
                  <a:gd name="T26" fmla="*/ 25 w 1187"/>
                  <a:gd name="T27" fmla="*/ 219 h 1397"/>
                  <a:gd name="T28" fmla="*/ 14 w 1187"/>
                  <a:gd name="T29" fmla="*/ 228 h 1397"/>
                  <a:gd name="T30" fmla="*/ 0 w 1187"/>
                  <a:gd name="T31" fmla="*/ 53 h 1397"/>
                  <a:gd name="T32" fmla="*/ 36 w 1187"/>
                  <a:gd name="T33" fmla="*/ 39 h 1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7"/>
                  <a:gd name="T52" fmla="*/ 0 h 1397"/>
                  <a:gd name="T53" fmla="*/ 1187 w 1187"/>
                  <a:gd name="T54" fmla="*/ 1397 h 1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7" h="1397">
                    <a:moveTo>
                      <a:pt x="348" y="226"/>
                    </a:moveTo>
                    <a:lnTo>
                      <a:pt x="521" y="278"/>
                    </a:lnTo>
                    <a:lnTo>
                      <a:pt x="556" y="335"/>
                    </a:lnTo>
                    <a:lnTo>
                      <a:pt x="904" y="167"/>
                    </a:lnTo>
                    <a:lnTo>
                      <a:pt x="941" y="54"/>
                    </a:lnTo>
                    <a:lnTo>
                      <a:pt x="1113" y="0"/>
                    </a:lnTo>
                    <a:lnTo>
                      <a:pt x="1181" y="469"/>
                    </a:lnTo>
                    <a:lnTo>
                      <a:pt x="1187" y="923"/>
                    </a:lnTo>
                    <a:lnTo>
                      <a:pt x="1044" y="1063"/>
                    </a:lnTo>
                    <a:lnTo>
                      <a:pt x="869" y="1311"/>
                    </a:lnTo>
                    <a:lnTo>
                      <a:pt x="767" y="1397"/>
                    </a:lnTo>
                    <a:lnTo>
                      <a:pt x="695" y="1342"/>
                    </a:lnTo>
                    <a:lnTo>
                      <a:pt x="488" y="1371"/>
                    </a:lnTo>
                    <a:lnTo>
                      <a:pt x="244" y="1257"/>
                    </a:lnTo>
                    <a:lnTo>
                      <a:pt x="137" y="1311"/>
                    </a:lnTo>
                    <a:lnTo>
                      <a:pt x="0" y="306"/>
                    </a:lnTo>
                    <a:lnTo>
                      <a:pt x="348" y="226"/>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1" name="Freeform 26">
                <a:extLst>
                  <a:ext uri="{FF2B5EF4-FFF2-40B4-BE49-F238E27FC236}">
                    <a16:creationId xmlns:a16="http://schemas.microsoft.com/office/drawing/2014/main" id="{05B31925-9A78-4DCA-9FA0-B4504BA1D187}"/>
                  </a:ext>
                </a:extLst>
              </p:cNvPr>
              <p:cNvSpPr>
                <a:spLocks noChangeAspect="1"/>
              </p:cNvSpPr>
              <p:nvPr/>
            </p:nvSpPr>
            <p:spPr bwMode="auto">
              <a:xfrm>
                <a:off x="6605589" y="3100391"/>
                <a:ext cx="641350" cy="661987"/>
              </a:xfrm>
              <a:custGeom>
                <a:avLst/>
                <a:gdLst>
                  <a:gd name="T0" fmla="*/ 26 w 1359"/>
                  <a:gd name="T1" fmla="*/ 213 h 1342"/>
                  <a:gd name="T2" fmla="*/ 11 w 1359"/>
                  <a:gd name="T3" fmla="*/ 208 h 1342"/>
                  <a:gd name="T4" fmla="*/ 8 w 1359"/>
                  <a:gd name="T5" fmla="*/ 194 h 1342"/>
                  <a:gd name="T6" fmla="*/ 4 w 1359"/>
                  <a:gd name="T7" fmla="*/ 185 h 1342"/>
                  <a:gd name="T8" fmla="*/ 0 w 1359"/>
                  <a:gd name="T9" fmla="*/ 161 h 1342"/>
                  <a:gd name="T10" fmla="*/ 11 w 1359"/>
                  <a:gd name="T11" fmla="*/ 146 h 1342"/>
                  <a:gd name="T12" fmla="*/ 29 w 1359"/>
                  <a:gd name="T13" fmla="*/ 103 h 1342"/>
                  <a:gd name="T14" fmla="*/ 45 w 1359"/>
                  <a:gd name="T15" fmla="*/ 79 h 1342"/>
                  <a:gd name="T16" fmla="*/ 44 w 1359"/>
                  <a:gd name="T17" fmla="*/ 0 h 1342"/>
                  <a:gd name="T18" fmla="*/ 56 w 1359"/>
                  <a:gd name="T19" fmla="*/ 68 h 1342"/>
                  <a:gd name="T20" fmla="*/ 85 w 1359"/>
                  <a:gd name="T21" fmla="*/ 64 h 1342"/>
                  <a:gd name="T22" fmla="*/ 89 w 1359"/>
                  <a:gd name="T23" fmla="*/ 97 h 1342"/>
                  <a:gd name="T24" fmla="*/ 111 w 1359"/>
                  <a:gd name="T25" fmla="*/ 64 h 1342"/>
                  <a:gd name="T26" fmla="*/ 145 w 1359"/>
                  <a:gd name="T27" fmla="*/ 54 h 1342"/>
                  <a:gd name="T28" fmla="*/ 141 w 1359"/>
                  <a:gd name="T29" fmla="*/ 79 h 1342"/>
                  <a:gd name="T30" fmla="*/ 127 w 1359"/>
                  <a:gd name="T31" fmla="*/ 68 h 1342"/>
                  <a:gd name="T32" fmla="*/ 108 w 1359"/>
                  <a:gd name="T33" fmla="*/ 107 h 1342"/>
                  <a:gd name="T34" fmla="*/ 104 w 1359"/>
                  <a:gd name="T35" fmla="*/ 112 h 1342"/>
                  <a:gd name="T36" fmla="*/ 89 w 1359"/>
                  <a:gd name="T37" fmla="*/ 146 h 1342"/>
                  <a:gd name="T38" fmla="*/ 78 w 1359"/>
                  <a:gd name="T39" fmla="*/ 185 h 1342"/>
                  <a:gd name="T40" fmla="*/ 82 w 1359"/>
                  <a:gd name="T41" fmla="*/ 199 h 1342"/>
                  <a:gd name="T42" fmla="*/ 41 w 1359"/>
                  <a:gd name="T43" fmla="*/ 232 h 1342"/>
                  <a:gd name="T44" fmla="*/ 26 w 1359"/>
                  <a:gd name="T45" fmla="*/ 213 h 1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9"/>
                  <a:gd name="T70" fmla="*/ 0 h 1342"/>
                  <a:gd name="T71" fmla="*/ 1359 w 1359"/>
                  <a:gd name="T72" fmla="*/ 1342 h 13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9" h="1342">
                    <a:moveTo>
                      <a:pt x="245" y="1232"/>
                    </a:moveTo>
                    <a:lnTo>
                      <a:pt x="102" y="1205"/>
                    </a:lnTo>
                    <a:lnTo>
                      <a:pt x="72" y="1123"/>
                    </a:lnTo>
                    <a:lnTo>
                      <a:pt x="35" y="1067"/>
                    </a:lnTo>
                    <a:lnTo>
                      <a:pt x="0" y="928"/>
                    </a:lnTo>
                    <a:lnTo>
                      <a:pt x="102" y="842"/>
                    </a:lnTo>
                    <a:lnTo>
                      <a:pt x="277" y="594"/>
                    </a:lnTo>
                    <a:lnTo>
                      <a:pt x="420" y="454"/>
                    </a:lnTo>
                    <a:lnTo>
                      <a:pt x="414" y="0"/>
                    </a:lnTo>
                    <a:lnTo>
                      <a:pt x="522" y="395"/>
                    </a:lnTo>
                    <a:lnTo>
                      <a:pt x="801" y="367"/>
                    </a:lnTo>
                    <a:lnTo>
                      <a:pt x="832" y="561"/>
                    </a:lnTo>
                    <a:lnTo>
                      <a:pt x="1043" y="367"/>
                    </a:lnTo>
                    <a:lnTo>
                      <a:pt x="1359" y="314"/>
                    </a:lnTo>
                    <a:lnTo>
                      <a:pt x="1323" y="454"/>
                    </a:lnTo>
                    <a:lnTo>
                      <a:pt x="1186" y="395"/>
                    </a:lnTo>
                    <a:lnTo>
                      <a:pt x="1007" y="621"/>
                    </a:lnTo>
                    <a:lnTo>
                      <a:pt x="975" y="648"/>
                    </a:lnTo>
                    <a:lnTo>
                      <a:pt x="832" y="842"/>
                    </a:lnTo>
                    <a:lnTo>
                      <a:pt x="730" y="1067"/>
                    </a:lnTo>
                    <a:lnTo>
                      <a:pt x="767" y="1153"/>
                    </a:lnTo>
                    <a:lnTo>
                      <a:pt x="382" y="1342"/>
                    </a:lnTo>
                    <a:lnTo>
                      <a:pt x="245" y="1232"/>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2" name="Freeform 27">
                <a:extLst>
                  <a:ext uri="{FF2B5EF4-FFF2-40B4-BE49-F238E27FC236}">
                    <a16:creationId xmlns:a16="http://schemas.microsoft.com/office/drawing/2014/main" id="{13D15D3D-F42B-408E-9BEE-47FBF57255F2}"/>
                  </a:ext>
                </a:extLst>
              </p:cNvPr>
              <p:cNvSpPr>
                <a:spLocks noChangeAspect="1"/>
              </p:cNvSpPr>
              <p:nvPr/>
            </p:nvSpPr>
            <p:spPr bwMode="auto">
              <a:xfrm>
                <a:off x="7623176" y="2082809"/>
                <a:ext cx="180975" cy="428625"/>
              </a:xfrm>
              <a:custGeom>
                <a:avLst/>
                <a:gdLst>
                  <a:gd name="T0" fmla="*/ 0 w 382"/>
                  <a:gd name="T1" fmla="*/ 19 h 866"/>
                  <a:gd name="T2" fmla="*/ 39 w 382"/>
                  <a:gd name="T3" fmla="*/ 0 h 866"/>
                  <a:gd name="T4" fmla="*/ 44 w 382"/>
                  <a:gd name="T5" fmla="*/ 19 h 866"/>
                  <a:gd name="T6" fmla="*/ 39 w 382"/>
                  <a:gd name="T7" fmla="*/ 49 h 866"/>
                  <a:gd name="T8" fmla="*/ 39 w 382"/>
                  <a:gd name="T9" fmla="*/ 126 h 866"/>
                  <a:gd name="T10" fmla="*/ 44 w 382"/>
                  <a:gd name="T11" fmla="*/ 146 h 866"/>
                  <a:gd name="T12" fmla="*/ 24 w 382"/>
                  <a:gd name="T13" fmla="*/ 151 h 866"/>
                  <a:gd name="T14" fmla="*/ 20 w 382"/>
                  <a:gd name="T15" fmla="*/ 116 h 866"/>
                  <a:gd name="T16" fmla="*/ 8 w 382"/>
                  <a:gd name="T17" fmla="*/ 102 h 866"/>
                  <a:gd name="T18" fmla="*/ 0 w 382"/>
                  <a:gd name="T19" fmla="*/ 19 h 8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866"/>
                  <a:gd name="T32" fmla="*/ 382 w 382"/>
                  <a:gd name="T33" fmla="*/ 866 h 8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866">
                    <a:moveTo>
                      <a:pt x="0" y="109"/>
                    </a:moveTo>
                    <a:lnTo>
                      <a:pt x="345" y="0"/>
                    </a:lnTo>
                    <a:lnTo>
                      <a:pt x="382" y="109"/>
                    </a:lnTo>
                    <a:lnTo>
                      <a:pt x="345" y="281"/>
                    </a:lnTo>
                    <a:lnTo>
                      <a:pt x="345" y="727"/>
                    </a:lnTo>
                    <a:lnTo>
                      <a:pt x="382" y="841"/>
                    </a:lnTo>
                    <a:lnTo>
                      <a:pt x="208" y="866"/>
                    </a:lnTo>
                    <a:lnTo>
                      <a:pt x="174" y="669"/>
                    </a:lnTo>
                    <a:lnTo>
                      <a:pt x="71" y="588"/>
                    </a:lnTo>
                    <a:lnTo>
                      <a:pt x="0" y="109"/>
                    </a:lnTo>
                    <a:close/>
                  </a:path>
                </a:pathLst>
              </a:custGeom>
              <a:solidFill>
                <a:srgbClr val="000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3" name="Freeform 28">
                <a:extLst>
                  <a:ext uri="{FF2B5EF4-FFF2-40B4-BE49-F238E27FC236}">
                    <a16:creationId xmlns:a16="http://schemas.microsoft.com/office/drawing/2014/main" id="{DC751386-7670-4FDE-936B-52E4D4A56CDC}"/>
                  </a:ext>
                </a:extLst>
              </p:cNvPr>
              <p:cNvSpPr>
                <a:spLocks noChangeAspect="1"/>
              </p:cNvSpPr>
              <p:nvPr/>
            </p:nvSpPr>
            <p:spPr bwMode="auto">
              <a:xfrm>
                <a:off x="1201743" y="1258897"/>
                <a:ext cx="922337" cy="688975"/>
              </a:xfrm>
              <a:custGeom>
                <a:avLst/>
                <a:gdLst/>
                <a:ahLst/>
                <a:cxnLst>
                  <a:cxn ang="0">
                    <a:pos x="1114" y="1313"/>
                  </a:cxn>
                  <a:cxn ang="0">
                    <a:pos x="630" y="1340"/>
                  </a:cxn>
                  <a:cxn ang="0">
                    <a:pos x="522" y="1260"/>
                  </a:cxn>
                  <a:cxn ang="0">
                    <a:pos x="174" y="1228"/>
                  </a:cxn>
                  <a:cxn ang="0">
                    <a:pos x="210" y="1120"/>
                  </a:cxn>
                  <a:cxn ang="0">
                    <a:pos x="107" y="949"/>
                  </a:cxn>
                  <a:cxn ang="0">
                    <a:pos x="0" y="838"/>
                  </a:cxn>
                  <a:cxn ang="0">
                    <a:pos x="107" y="80"/>
                  </a:cxn>
                  <a:cxn ang="0">
                    <a:pos x="485" y="220"/>
                  </a:cxn>
                  <a:cxn ang="0">
                    <a:pos x="313" y="502"/>
                  </a:cxn>
                  <a:cxn ang="0">
                    <a:pos x="419" y="667"/>
                  </a:cxn>
                  <a:cxn ang="0">
                    <a:pos x="696" y="419"/>
                  </a:cxn>
                  <a:cxn ang="0">
                    <a:pos x="732" y="0"/>
                  </a:cxn>
                  <a:cxn ang="0">
                    <a:pos x="1958" y="307"/>
                  </a:cxn>
                  <a:cxn ang="0">
                    <a:pos x="1779" y="1393"/>
                  </a:cxn>
                  <a:cxn ang="0">
                    <a:pos x="1114" y="1313"/>
                  </a:cxn>
                </a:cxnLst>
                <a:rect l="0" t="0" r="r" b="b"/>
                <a:pathLst>
                  <a:path w="1958" h="1393">
                    <a:moveTo>
                      <a:pt x="1114" y="1313"/>
                    </a:moveTo>
                    <a:lnTo>
                      <a:pt x="630" y="1340"/>
                    </a:lnTo>
                    <a:lnTo>
                      <a:pt x="522" y="1260"/>
                    </a:lnTo>
                    <a:lnTo>
                      <a:pt x="174" y="1228"/>
                    </a:lnTo>
                    <a:lnTo>
                      <a:pt x="210" y="1120"/>
                    </a:lnTo>
                    <a:lnTo>
                      <a:pt x="107" y="949"/>
                    </a:lnTo>
                    <a:lnTo>
                      <a:pt x="0" y="838"/>
                    </a:lnTo>
                    <a:lnTo>
                      <a:pt x="107" y="80"/>
                    </a:lnTo>
                    <a:lnTo>
                      <a:pt x="485" y="220"/>
                    </a:lnTo>
                    <a:lnTo>
                      <a:pt x="313" y="502"/>
                    </a:lnTo>
                    <a:lnTo>
                      <a:pt x="419" y="667"/>
                    </a:lnTo>
                    <a:lnTo>
                      <a:pt x="696" y="419"/>
                    </a:lnTo>
                    <a:lnTo>
                      <a:pt x="732" y="0"/>
                    </a:lnTo>
                    <a:lnTo>
                      <a:pt x="1958" y="307"/>
                    </a:lnTo>
                    <a:lnTo>
                      <a:pt x="1779" y="1393"/>
                    </a:lnTo>
                    <a:lnTo>
                      <a:pt x="1114" y="1313"/>
                    </a:lnTo>
                    <a:close/>
                  </a:path>
                </a:pathLst>
              </a:custGeom>
              <a:solidFill>
                <a:srgbClr val="C896EE"/>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4" name="Freeform 29">
                <a:extLst>
                  <a:ext uri="{FF2B5EF4-FFF2-40B4-BE49-F238E27FC236}">
                    <a16:creationId xmlns:a16="http://schemas.microsoft.com/office/drawing/2014/main" id="{D19C9793-AC58-4616-BBEA-B30FF7CE80DC}"/>
                  </a:ext>
                </a:extLst>
              </p:cNvPr>
              <p:cNvSpPr>
                <a:spLocks noChangeAspect="1"/>
              </p:cNvSpPr>
              <p:nvPr/>
            </p:nvSpPr>
            <p:spPr bwMode="auto">
              <a:xfrm>
                <a:off x="927100" y="1727209"/>
                <a:ext cx="1150938" cy="912813"/>
              </a:xfrm>
              <a:custGeom>
                <a:avLst/>
                <a:gdLst/>
                <a:ahLst/>
                <a:cxnLst>
                  <a:cxn ang="0">
                    <a:pos x="0" y="1400"/>
                  </a:cxn>
                  <a:cxn ang="0">
                    <a:pos x="36" y="1177"/>
                  </a:cxn>
                  <a:cxn ang="0">
                    <a:pos x="591" y="30"/>
                  </a:cxn>
                  <a:cxn ang="0">
                    <a:pos x="665" y="0"/>
                  </a:cxn>
                  <a:cxn ang="0">
                    <a:pos x="767" y="171"/>
                  </a:cxn>
                  <a:cxn ang="0">
                    <a:pos x="731" y="279"/>
                  </a:cxn>
                  <a:cxn ang="0">
                    <a:pos x="1078" y="311"/>
                  </a:cxn>
                  <a:cxn ang="0">
                    <a:pos x="1186" y="391"/>
                  </a:cxn>
                  <a:cxn ang="0">
                    <a:pos x="1672" y="364"/>
                  </a:cxn>
                  <a:cxn ang="0">
                    <a:pos x="2335" y="444"/>
                  </a:cxn>
                  <a:cxn ang="0">
                    <a:pos x="2439" y="726"/>
                  </a:cxn>
                  <a:cxn ang="0">
                    <a:pos x="2156" y="1038"/>
                  </a:cxn>
                  <a:cxn ang="0">
                    <a:pos x="2228" y="1202"/>
                  </a:cxn>
                  <a:cxn ang="0">
                    <a:pos x="2156" y="1259"/>
                  </a:cxn>
                  <a:cxn ang="0">
                    <a:pos x="2019" y="1877"/>
                  </a:cxn>
                  <a:cxn ang="0">
                    <a:pos x="1044" y="1651"/>
                  </a:cxn>
                  <a:cxn ang="0">
                    <a:pos x="0" y="1400"/>
                  </a:cxn>
                </a:cxnLst>
                <a:rect l="0" t="0" r="r" b="b"/>
                <a:pathLst>
                  <a:path w="2439" h="1877">
                    <a:moveTo>
                      <a:pt x="0" y="1400"/>
                    </a:moveTo>
                    <a:lnTo>
                      <a:pt x="36" y="1177"/>
                    </a:lnTo>
                    <a:lnTo>
                      <a:pt x="591" y="30"/>
                    </a:lnTo>
                    <a:lnTo>
                      <a:pt x="665" y="0"/>
                    </a:lnTo>
                    <a:lnTo>
                      <a:pt x="767" y="171"/>
                    </a:lnTo>
                    <a:lnTo>
                      <a:pt x="731" y="279"/>
                    </a:lnTo>
                    <a:lnTo>
                      <a:pt x="1078" y="311"/>
                    </a:lnTo>
                    <a:lnTo>
                      <a:pt x="1186" y="391"/>
                    </a:lnTo>
                    <a:lnTo>
                      <a:pt x="1672" y="364"/>
                    </a:lnTo>
                    <a:lnTo>
                      <a:pt x="2335" y="444"/>
                    </a:lnTo>
                    <a:lnTo>
                      <a:pt x="2439" y="726"/>
                    </a:lnTo>
                    <a:lnTo>
                      <a:pt x="2156" y="1038"/>
                    </a:lnTo>
                    <a:lnTo>
                      <a:pt x="2228" y="1202"/>
                    </a:lnTo>
                    <a:lnTo>
                      <a:pt x="2156" y="1259"/>
                    </a:lnTo>
                    <a:lnTo>
                      <a:pt x="2019" y="1877"/>
                    </a:lnTo>
                    <a:lnTo>
                      <a:pt x="1044" y="1651"/>
                    </a:lnTo>
                    <a:lnTo>
                      <a:pt x="0" y="1400"/>
                    </a:lnTo>
                    <a:close/>
                  </a:path>
                </a:pathLst>
              </a:custGeom>
              <a:solidFill>
                <a:srgbClr val="C896EE"/>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5" name="Freeform 30">
                <a:extLst>
                  <a:ext uri="{FF2B5EF4-FFF2-40B4-BE49-F238E27FC236}">
                    <a16:creationId xmlns:a16="http://schemas.microsoft.com/office/drawing/2014/main" id="{0566C4FB-8E53-4EA1-BC4F-E86E2FF9C6E7}"/>
                  </a:ext>
                </a:extLst>
              </p:cNvPr>
              <p:cNvSpPr>
                <a:spLocks noChangeAspect="1"/>
              </p:cNvSpPr>
              <p:nvPr/>
            </p:nvSpPr>
            <p:spPr bwMode="auto">
              <a:xfrm>
                <a:off x="857252" y="2406650"/>
                <a:ext cx="1152525" cy="1931988"/>
              </a:xfrm>
              <a:custGeom>
                <a:avLst/>
                <a:gdLst/>
                <a:ahLst/>
                <a:cxnLst>
                  <a:cxn ang="0">
                    <a:pos x="942" y="1367"/>
                  </a:cxn>
                  <a:cxn ang="0">
                    <a:pos x="2370" y="3043"/>
                  </a:cxn>
                  <a:cxn ang="0">
                    <a:pos x="2370" y="3210"/>
                  </a:cxn>
                  <a:cxn ang="0">
                    <a:pos x="2370" y="3265"/>
                  </a:cxn>
                  <a:cxn ang="0">
                    <a:pos x="2474" y="3350"/>
                  </a:cxn>
                  <a:cxn ang="0">
                    <a:pos x="2370" y="3465"/>
                  </a:cxn>
                  <a:cxn ang="0">
                    <a:pos x="2265" y="3797"/>
                  </a:cxn>
                  <a:cxn ang="0">
                    <a:pos x="2303" y="3911"/>
                  </a:cxn>
                  <a:cxn ang="0">
                    <a:pos x="1535" y="3882"/>
                  </a:cxn>
                  <a:cxn ang="0">
                    <a:pos x="1428" y="3404"/>
                  </a:cxn>
                  <a:cxn ang="0">
                    <a:pos x="1188" y="3184"/>
                  </a:cxn>
                  <a:cxn ang="0">
                    <a:pos x="869" y="3099"/>
                  </a:cxn>
                  <a:cxn ang="0">
                    <a:pos x="732" y="2902"/>
                  </a:cxn>
                  <a:cxn ang="0">
                    <a:pos x="557" y="2877"/>
                  </a:cxn>
                  <a:cxn ang="0">
                    <a:pos x="246" y="2155"/>
                  </a:cxn>
                  <a:cxn ang="0">
                    <a:pos x="349" y="2040"/>
                  </a:cxn>
                  <a:cxn ang="0">
                    <a:pos x="211" y="1843"/>
                  </a:cxn>
                  <a:cxn ang="0">
                    <a:pos x="211" y="1733"/>
                  </a:cxn>
                  <a:cxn ang="0">
                    <a:pos x="313" y="1649"/>
                  </a:cxn>
                  <a:cxn ang="0">
                    <a:pos x="246" y="1508"/>
                  </a:cxn>
                  <a:cxn ang="0">
                    <a:pos x="175" y="1535"/>
                  </a:cxn>
                  <a:cxn ang="0">
                    <a:pos x="104" y="1315"/>
                  </a:cxn>
                  <a:cxn ang="0">
                    <a:pos x="0" y="1146"/>
                  </a:cxn>
                  <a:cxn ang="0">
                    <a:pos x="37" y="698"/>
                  </a:cxn>
                  <a:cxn ang="0">
                    <a:pos x="0" y="557"/>
                  </a:cxn>
                  <a:cxn ang="0">
                    <a:pos x="175" y="0"/>
                  </a:cxn>
                  <a:cxn ang="0">
                    <a:pos x="1193" y="251"/>
                  </a:cxn>
                  <a:cxn ang="0">
                    <a:pos x="942" y="1367"/>
                  </a:cxn>
                </a:cxnLst>
                <a:rect l="0" t="0" r="r" b="b"/>
                <a:pathLst>
                  <a:path w="2474" h="3911">
                    <a:moveTo>
                      <a:pt x="942" y="1367"/>
                    </a:moveTo>
                    <a:lnTo>
                      <a:pt x="2370" y="3043"/>
                    </a:lnTo>
                    <a:lnTo>
                      <a:pt x="2370" y="3210"/>
                    </a:lnTo>
                    <a:lnTo>
                      <a:pt x="2370" y="3265"/>
                    </a:lnTo>
                    <a:lnTo>
                      <a:pt x="2474" y="3350"/>
                    </a:lnTo>
                    <a:lnTo>
                      <a:pt x="2370" y="3465"/>
                    </a:lnTo>
                    <a:lnTo>
                      <a:pt x="2265" y="3797"/>
                    </a:lnTo>
                    <a:lnTo>
                      <a:pt x="2303" y="3911"/>
                    </a:lnTo>
                    <a:lnTo>
                      <a:pt x="1535" y="3882"/>
                    </a:lnTo>
                    <a:lnTo>
                      <a:pt x="1428" y="3404"/>
                    </a:lnTo>
                    <a:lnTo>
                      <a:pt x="1188" y="3184"/>
                    </a:lnTo>
                    <a:lnTo>
                      <a:pt x="869" y="3099"/>
                    </a:lnTo>
                    <a:lnTo>
                      <a:pt x="732" y="2902"/>
                    </a:lnTo>
                    <a:lnTo>
                      <a:pt x="557" y="2877"/>
                    </a:lnTo>
                    <a:lnTo>
                      <a:pt x="246" y="2155"/>
                    </a:lnTo>
                    <a:lnTo>
                      <a:pt x="349" y="2040"/>
                    </a:lnTo>
                    <a:lnTo>
                      <a:pt x="211" y="1843"/>
                    </a:lnTo>
                    <a:lnTo>
                      <a:pt x="211" y="1733"/>
                    </a:lnTo>
                    <a:lnTo>
                      <a:pt x="313" y="1649"/>
                    </a:lnTo>
                    <a:lnTo>
                      <a:pt x="246" y="1508"/>
                    </a:lnTo>
                    <a:lnTo>
                      <a:pt x="175" y="1535"/>
                    </a:lnTo>
                    <a:lnTo>
                      <a:pt x="104" y="1315"/>
                    </a:lnTo>
                    <a:lnTo>
                      <a:pt x="0" y="1146"/>
                    </a:lnTo>
                    <a:lnTo>
                      <a:pt x="37" y="698"/>
                    </a:lnTo>
                    <a:lnTo>
                      <a:pt x="0" y="557"/>
                    </a:lnTo>
                    <a:lnTo>
                      <a:pt x="175" y="0"/>
                    </a:lnTo>
                    <a:lnTo>
                      <a:pt x="1193" y="251"/>
                    </a:lnTo>
                    <a:lnTo>
                      <a:pt x="942" y="1367"/>
                    </a:lnTo>
                    <a:close/>
                  </a:path>
                </a:pathLst>
              </a:custGeom>
              <a:solidFill>
                <a:srgbClr val="C896EE"/>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6" name="Freeform 31">
                <a:extLst>
                  <a:ext uri="{FF2B5EF4-FFF2-40B4-BE49-F238E27FC236}">
                    <a16:creationId xmlns:a16="http://schemas.microsoft.com/office/drawing/2014/main" id="{4BB3D05F-5979-4AEF-A472-92767FA422F5}"/>
                  </a:ext>
                </a:extLst>
              </p:cNvPr>
              <p:cNvSpPr>
                <a:spLocks noChangeAspect="1"/>
              </p:cNvSpPr>
              <p:nvPr/>
            </p:nvSpPr>
            <p:spPr bwMode="auto">
              <a:xfrm>
                <a:off x="1289050" y="2532063"/>
                <a:ext cx="958850" cy="1389062"/>
              </a:xfrm>
              <a:custGeom>
                <a:avLst/>
                <a:gdLst/>
                <a:ahLst/>
                <a:cxnLst>
                  <a:cxn ang="0">
                    <a:pos x="1252" y="226"/>
                  </a:cxn>
                  <a:cxn ang="0">
                    <a:pos x="2018" y="335"/>
                  </a:cxn>
                  <a:cxn ang="0">
                    <a:pos x="1705" y="2152"/>
                  </a:cxn>
                  <a:cxn ang="0">
                    <a:pos x="1672" y="2513"/>
                  </a:cxn>
                  <a:cxn ang="0">
                    <a:pos x="1568" y="2513"/>
                  </a:cxn>
                  <a:cxn ang="0">
                    <a:pos x="1426" y="2792"/>
                  </a:cxn>
                  <a:cxn ang="0">
                    <a:pos x="0" y="1116"/>
                  </a:cxn>
                  <a:cxn ang="0">
                    <a:pos x="277" y="0"/>
                  </a:cxn>
                  <a:cxn ang="0">
                    <a:pos x="1252" y="226"/>
                  </a:cxn>
                </a:cxnLst>
                <a:rect l="0" t="0" r="r" b="b"/>
                <a:pathLst>
                  <a:path w="2018" h="2792">
                    <a:moveTo>
                      <a:pt x="1252" y="226"/>
                    </a:moveTo>
                    <a:lnTo>
                      <a:pt x="2018" y="335"/>
                    </a:lnTo>
                    <a:lnTo>
                      <a:pt x="1705" y="2152"/>
                    </a:lnTo>
                    <a:lnTo>
                      <a:pt x="1672" y="2513"/>
                    </a:lnTo>
                    <a:lnTo>
                      <a:pt x="1568" y="2513"/>
                    </a:lnTo>
                    <a:lnTo>
                      <a:pt x="1426" y="2792"/>
                    </a:lnTo>
                    <a:lnTo>
                      <a:pt x="0" y="1116"/>
                    </a:lnTo>
                    <a:lnTo>
                      <a:pt x="277" y="0"/>
                    </a:lnTo>
                    <a:lnTo>
                      <a:pt x="1252" y="226"/>
                    </a:lnTo>
                    <a:close/>
                  </a:path>
                </a:pathLst>
              </a:custGeom>
              <a:solidFill>
                <a:srgbClr val="C896EE"/>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7" name="Freeform 32">
                <a:extLst>
                  <a:ext uri="{FF2B5EF4-FFF2-40B4-BE49-F238E27FC236}">
                    <a16:creationId xmlns:a16="http://schemas.microsoft.com/office/drawing/2014/main" id="{13E5C1F5-822B-4FB3-92F7-270EBB81DF74}"/>
                  </a:ext>
                </a:extLst>
              </p:cNvPr>
              <p:cNvSpPr>
                <a:spLocks noChangeAspect="1"/>
              </p:cNvSpPr>
              <p:nvPr/>
            </p:nvSpPr>
            <p:spPr bwMode="auto">
              <a:xfrm>
                <a:off x="1870077" y="1401765"/>
                <a:ext cx="782638" cy="1379537"/>
              </a:xfrm>
              <a:custGeom>
                <a:avLst/>
                <a:gdLst/>
                <a:ahLst/>
                <a:cxnLst>
                  <a:cxn ang="0">
                    <a:pos x="522" y="0"/>
                  </a:cxn>
                  <a:cxn ang="0">
                    <a:pos x="766" y="27"/>
                  </a:cxn>
                  <a:cxn ang="0">
                    <a:pos x="696" y="335"/>
                  </a:cxn>
                  <a:cxn ang="0">
                    <a:pos x="766" y="672"/>
                  </a:cxn>
                  <a:cxn ang="0">
                    <a:pos x="1012" y="1006"/>
                  </a:cxn>
                  <a:cxn ang="0">
                    <a:pos x="941" y="1287"/>
                  </a:cxn>
                  <a:cxn ang="0">
                    <a:pos x="875" y="1368"/>
                  </a:cxn>
                  <a:cxn ang="0">
                    <a:pos x="905" y="1453"/>
                  </a:cxn>
                  <a:cxn ang="0">
                    <a:pos x="1012" y="1399"/>
                  </a:cxn>
                  <a:cxn ang="0">
                    <a:pos x="1186" y="1874"/>
                  </a:cxn>
                  <a:cxn ang="0">
                    <a:pos x="1325" y="1844"/>
                  </a:cxn>
                  <a:cxn ang="0">
                    <a:pos x="1569" y="1874"/>
                  </a:cxn>
                  <a:cxn ang="0">
                    <a:pos x="1604" y="1819"/>
                  </a:cxn>
                  <a:cxn ang="0">
                    <a:pos x="1637" y="1874"/>
                  </a:cxn>
                  <a:cxn ang="0">
                    <a:pos x="1534" y="2767"/>
                  </a:cxn>
                  <a:cxn ang="0">
                    <a:pos x="766" y="2628"/>
                  </a:cxn>
                  <a:cxn ang="0">
                    <a:pos x="0" y="2519"/>
                  </a:cxn>
                  <a:cxn ang="0">
                    <a:pos x="137" y="1901"/>
                  </a:cxn>
                  <a:cxn ang="0">
                    <a:pos x="209" y="1844"/>
                  </a:cxn>
                  <a:cxn ang="0">
                    <a:pos x="137" y="1680"/>
                  </a:cxn>
                  <a:cxn ang="0">
                    <a:pos x="420" y="1368"/>
                  </a:cxn>
                  <a:cxn ang="0">
                    <a:pos x="316" y="1086"/>
                  </a:cxn>
                  <a:cxn ang="0">
                    <a:pos x="522" y="0"/>
                  </a:cxn>
                </a:cxnLst>
                <a:rect l="0" t="0" r="r" b="b"/>
                <a:pathLst>
                  <a:path w="1637" h="2767">
                    <a:moveTo>
                      <a:pt x="522" y="0"/>
                    </a:moveTo>
                    <a:lnTo>
                      <a:pt x="766" y="27"/>
                    </a:lnTo>
                    <a:lnTo>
                      <a:pt x="696" y="335"/>
                    </a:lnTo>
                    <a:lnTo>
                      <a:pt x="766" y="672"/>
                    </a:lnTo>
                    <a:lnTo>
                      <a:pt x="1012" y="1006"/>
                    </a:lnTo>
                    <a:lnTo>
                      <a:pt x="941" y="1287"/>
                    </a:lnTo>
                    <a:lnTo>
                      <a:pt x="875" y="1368"/>
                    </a:lnTo>
                    <a:lnTo>
                      <a:pt x="905" y="1453"/>
                    </a:lnTo>
                    <a:lnTo>
                      <a:pt x="1012" y="1399"/>
                    </a:lnTo>
                    <a:lnTo>
                      <a:pt x="1186" y="1874"/>
                    </a:lnTo>
                    <a:lnTo>
                      <a:pt x="1325" y="1844"/>
                    </a:lnTo>
                    <a:lnTo>
                      <a:pt x="1569" y="1874"/>
                    </a:lnTo>
                    <a:lnTo>
                      <a:pt x="1604" y="1819"/>
                    </a:lnTo>
                    <a:lnTo>
                      <a:pt x="1637" y="1874"/>
                    </a:lnTo>
                    <a:lnTo>
                      <a:pt x="1534" y="2767"/>
                    </a:lnTo>
                    <a:lnTo>
                      <a:pt x="766" y="2628"/>
                    </a:lnTo>
                    <a:lnTo>
                      <a:pt x="0" y="2519"/>
                    </a:lnTo>
                    <a:lnTo>
                      <a:pt x="137" y="1901"/>
                    </a:lnTo>
                    <a:lnTo>
                      <a:pt x="209" y="1844"/>
                    </a:lnTo>
                    <a:lnTo>
                      <a:pt x="137" y="1680"/>
                    </a:lnTo>
                    <a:lnTo>
                      <a:pt x="420" y="1368"/>
                    </a:lnTo>
                    <a:lnTo>
                      <a:pt x="316" y="1086"/>
                    </a:lnTo>
                    <a:lnTo>
                      <a:pt x="522" y="0"/>
                    </a:lnTo>
                    <a:close/>
                  </a:path>
                </a:pathLst>
              </a:custGeom>
              <a:solidFill>
                <a:srgbClr val="C896EE"/>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8" name="Freeform 33">
                <a:extLst>
                  <a:ext uri="{FF2B5EF4-FFF2-40B4-BE49-F238E27FC236}">
                    <a16:creationId xmlns:a16="http://schemas.microsoft.com/office/drawing/2014/main" id="{E462B062-588D-45D5-BE5B-748026A6E043}"/>
                  </a:ext>
                </a:extLst>
              </p:cNvPr>
              <p:cNvSpPr>
                <a:spLocks noChangeAspect="1"/>
              </p:cNvSpPr>
              <p:nvPr/>
            </p:nvSpPr>
            <p:spPr bwMode="auto">
              <a:xfrm>
                <a:off x="2092326" y="2698750"/>
                <a:ext cx="725488" cy="992188"/>
              </a:xfrm>
              <a:custGeom>
                <a:avLst/>
                <a:gdLst/>
                <a:ahLst/>
                <a:cxnLst>
                  <a:cxn ang="0">
                    <a:pos x="313" y="0"/>
                  </a:cxn>
                  <a:cxn ang="0">
                    <a:pos x="1081" y="139"/>
                  </a:cxn>
                  <a:cxn ang="0">
                    <a:pos x="1010" y="531"/>
                  </a:cxn>
                  <a:cxn ang="0">
                    <a:pos x="1567" y="642"/>
                  </a:cxn>
                  <a:cxn ang="0">
                    <a:pos x="1357" y="2011"/>
                  </a:cxn>
                  <a:cxn ang="0">
                    <a:pos x="0" y="1817"/>
                  </a:cxn>
                  <a:cxn ang="0">
                    <a:pos x="313" y="0"/>
                  </a:cxn>
                </a:cxnLst>
                <a:rect l="0" t="0" r="r" b="b"/>
                <a:pathLst>
                  <a:path w="1567" h="2011">
                    <a:moveTo>
                      <a:pt x="313" y="0"/>
                    </a:moveTo>
                    <a:lnTo>
                      <a:pt x="1081" y="139"/>
                    </a:lnTo>
                    <a:lnTo>
                      <a:pt x="1010" y="531"/>
                    </a:lnTo>
                    <a:lnTo>
                      <a:pt x="1567" y="642"/>
                    </a:lnTo>
                    <a:lnTo>
                      <a:pt x="1357" y="2011"/>
                    </a:lnTo>
                    <a:lnTo>
                      <a:pt x="0" y="1817"/>
                    </a:lnTo>
                    <a:lnTo>
                      <a:pt x="313" y="0"/>
                    </a:lnTo>
                    <a:close/>
                  </a:path>
                </a:pathLst>
              </a:custGeom>
              <a:solidFill>
                <a:srgbClr val="C896EE"/>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39" name="Freeform 34">
                <a:extLst>
                  <a:ext uri="{FF2B5EF4-FFF2-40B4-BE49-F238E27FC236}">
                    <a16:creationId xmlns:a16="http://schemas.microsoft.com/office/drawing/2014/main" id="{610F23BF-4595-49B2-8127-AC8CCE4DABCC}"/>
                  </a:ext>
                </a:extLst>
              </p:cNvPr>
              <p:cNvSpPr>
                <a:spLocks noChangeAspect="1"/>
              </p:cNvSpPr>
              <p:nvPr/>
            </p:nvSpPr>
            <p:spPr bwMode="auto">
              <a:xfrm>
                <a:off x="1912938" y="3592513"/>
                <a:ext cx="819150" cy="1155700"/>
              </a:xfrm>
              <a:custGeom>
                <a:avLst/>
                <a:gdLst/>
                <a:ahLst/>
                <a:cxnLst>
                  <a:cxn ang="0">
                    <a:pos x="103" y="640"/>
                  </a:cxn>
                  <a:cxn ang="0">
                    <a:pos x="245" y="361"/>
                  </a:cxn>
                  <a:cxn ang="0">
                    <a:pos x="349" y="361"/>
                  </a:cxn>
                  <a:cxn ang="0">
                    <a:pos x="382" y="0"/>
                  </a:cxn>
                  <a:cxn ang="0">
                    <a:pos x="1739" y="194"/>
                  </a:cxn>
                  <a:cxn ang="0">
                    <a:pos x="1498" y="2346"/>
                  </a:cxn>
                  <a:cxn ang="0">
                    <a:pos x="1008" y="2261"/>
                  </a:cxn>
                  <a:cxn ang="0">
                    <a:pos x="103" y="1733"/>
                  </a:cxn>
                  <a:cxn ang="0">
                    <a:pos x="175" y="1594"/>
                  </a:cxn>
                  <a:cxn ang="0">
                    <a:pos x="37" y="1508"/>
                  </a:cxn>
                  <a:cxn ang="0">
                    <a:pos x="0" y="1394"/>
                  </a:cxn>
                  <a:cxn ang="0">
                    <a:pos x="103" y="1062"/>
                  </a:cxn>
                  <a:cxn ang="0">
                    <a:pos x="209" y="947"/>
                  </a:cxn>
                  <a:cxn ang="0">
                    <a:pos x="103" y="862"/>
                  </a:cxn>
                  <a:cxn ang="0">
                    <a:pos x="103" y="640"/>
                  </a:cxn>
                </a:cxnLst>
                <a:rect l="0" t="0" r="r" b="b"/>
                <a:pathLst>
                  <a:path w="1739" h="2346">
                    <a:moveTo>
                      <a:pt x="103" y="640"/>
                    </a:moveTo>
                    <a:lnTo>
                      <a:pt x="245" y="361"/>
                    </a:lnTo>
                    <a:lnTo>
                      <a:pt x="349" y="361"/>
                    </a:lnTo>
                    <a:lnTo>
                      <a:pt x="382" y="0"/>
                    </a:lnTo>
                    <a:lnTo>
                      <a:pt x="1739" y="194"/>
                    </a:lnTo>
                    <a:lnTo>
                      <a:pt x="1498" y="2346"/>
                    </a:lnTo>
                    <a:lnTo>
                      <a:pt x="1008" y="2261"/>
                    </a:lnTo>
                    <a:lnTo>
                      <a:pt x="103" y="1733"/>
                    </a:lnTo>
                    <a:lnTo>
                      <a:pt x="175" y="1594"/>
                    </a:lnTo>
                    <a:lnTo>
                      <a:pt x="37" y="1508"/>
                    </a:lnTo>
                    <a:lnTo>
                      <a:pt x="0" y="1394"/>
                    </a:lnTo>
                    <a:lnTo>
                      <a:pt x="103" y="1062"/>
                    </a:lnTo>
                    <a:lnTo>
                      <a:pt x="209" y="947"/>
                    </a:lnTo>
                    <a:lnTo>
                      <a:pt x="103" y="862"/>
                    </a:lnTo>
                    <a:lnTo>
                      <a:pt x="103" y="640"/>
                    </a:lnTo>
                    <a:close/>
                  </a:path>
                </a:pathLst>
              </a:custGeom>
              <a:solidFill>
                <a:srgbClr val="C896EE"/>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0" name="Freeform 35">
                <a:extLst>
                  <a:ext uri="{FF2B5EF4-FFF2-40B4-BE49-F238E27FC236}">
                    <a16:creationId xmlns:a16="http://schemas.microsoft.com/office/drawing/2014/main" id="{D6E3730B-D2B9-42DC-A36C-82F67EB3DFE3}"/>
                  </a:ext>
                </a:extLst>
              </p:cNvPr>
              <p:cNvSpPr>
                <a:spLocks noChangeAspect="1"/>
              </p:cNvSpPr>
              <p:nvPr/>
            </p:nvSpPr>
            <p:spPr bwMode="auto">
              <a:xfrm>
                <a:off x="2206626" y="1414466"/>
                <a:ext cx="1411288" cy="923925"/>
              </a:xfrm>
              <a:custGeom>
                <a:avLst/>
                <a:gdLst/>
                <a:ahLst/>
                <a:cxnLst>
                  <a:cxn ang="0">
                    <a:pos x="70" y="0"/>
                  </a:cxn>
                  <a:cxn ang="0">
                    <a:pos x="2996" y="446"/>
                  </a:cxn>
                  <a:cxn ang="0">
                    <a:pos x="2928" y="1592"/>
                  </a:cxn>
                  <a:cxn ang="0">
                    <a:pos x="2857" y="1874"/>
                  </a:cxn>
                  <a:cxn ang="0">
                    <a:pos x="975" y="1677"/>
                  </a:cxn>
                  <a:cxn ang="0">
                    <a:pos x="941" y="1847"/>
                  </a:cxn>
                  <a:cxn ang="0">
                    <a:pos x="908" y="1792"/>
                  </a:cxn>
                  <a:cxn ang="0">
                    <a:pos x="873" y="1847"/>
                  </a:cxn>
                  <a:cxn ang="0">
                    <a:pos x="629" y="1817"/>
                  </a:cxn>
                  <a:cxn ang="0">
                    <a:pos x="490" y="1847"/>
                  </a:cxn>
                  <a:cxn ang="0">
                    <a:pos x="316" y="1372"/>
                  </a:cxn>
                  <a:cxn ang="0">
                    <a:pos x="209" y="1426"/>
                  </a:cxn>
                  <a:cxn ang="0">
                    <a:pos x="179" y="1341"/>
                  </a:cxn>
                  <a:cxn ang="0">
                    <a:pos x="245" y="1260"/>
                  </a:cxn>
                  <a:cxn ang="0">
                    <a:pos x="316" y="979"/>
                  </a:cxn>
                  <a:cxn ang="0">
                    <a:pos x="70" y="645"/>
                  </a:cxn>
                  <a:cxn ang="0">
                    <a:pos x="0" y="308"/>
                  </a:cxn>
                  <a:cxn ang="0">
                    <a:pos x="70" y="0"/>
                  </a:cxn>
                </a:cxnLst>
                <a:rect l="0" t="0" r="r" b="b"/>
                <a:pathLst>
                  <a:path w="2996" h="1874">
                    <a:moveTo>
                      <a:pt x="70" y="0"/>
                    </a:moveTo>
                    <a:lnTo>
                      <a:pt x="2996" y="446"/>
                    </a:lnTo>
                    <a:lnTo>
                      <a:pt x="2928" y="1592"/>
                    </a:lnTo>
                    <a:lnTo>
                      <a:pt x="2857" y="1874"/>
                    </a:lnTo>
                    <a:lnTo>
                      <a:pt x="975" y="1677"/>
                    </a:lnTo>
                    <a:lnTo>
                      <a:pt x="941" y="1847"/>
                    </a:lnTo>
                    <a:lnTo>
                      <a:pt x="908" y="1792"/>
                    </a:lnTo>
                    <a:lnTo>
                      <a:pt x="873" y="1847"/>
                    </a:lnTo>
                    <a:lnTo>
                      <a:pt x="629" y="1817"/>
                    </a:lnTo>
                    <a:lnTo>
                      <a:pt x="490" y="1847"/>
                    </a:lnTo>
                    <a:lnTo>
                      <a:pt x="316" y="1372"/>
                    </a:lnTo>
                    <a:lnTo>
                      <a:pt x="209" y="1426"/>
                    </a:lnTo>
                    <a:lnTo>
                      <a:pt x="179" y="1341"/>
                    </a:lnTo>
                    <a:lnTo>
                      <a:pt x="245" y="1260"/>
                    </a:lnTo>
                    <a:lnTo>
                      <a:pt x="316" y="979"/>
                    </a:lnTo>
                    <a:lnTo>
                      <a:pt x="70" y="645"/>
                    </a:lnTo>
                    <a:lnTo>
                      <a:pt x="0" y="308"/>
                    </a:lnTo>
                    <a:lnTo>
                      <a:pt x="70" y="0"/>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1" name="Freeform 36">
                <a:extLst>
                  <a:ext uri="{FF2B5EF4-FFF2-40B4-BE49-F238E27FC236}">
                    <a16:creationId xmlns:a16="http://schemas.microsoft.com/office/drawing/2014/main" id="{8C164A47-EDC5-4910-AF01-46DF3810FE9A}"/>
                  </a:ext>
                </a:extLst>
              </p:cNvPr>
              <p:cNvSpPr>
                <a:spLocks noChangeAspect="1"/>
              </p:cNvSpPr>
              <p:nvPr/>
            </p:nvSpPr>
            <p:spPr bwMode="auto">
              <a:xfrm>
                <a:off x="2565405" y="2241551"/>
                <a:ext cx="987425" cy="814388"/>
              </a:xfrm>
              <a:custGeom>
                <a:avLst/>
                <a:gdLst/>
                <a:ahLst/>
                <a:cxnLst>
                  <a:cxn ang="0">
                    <a:pos x="2090" y="197"/>
                  </a:cxn>
                  <a:cxn ang="0">
                    <a:pos x="2090" y="895"/>
                  </a:cxn>
                  <a:cxn ang="0">
                    <a:pos x="2020" y="1653"/>
                  </a:cxn>
                  <a:cxn ang="0">
                    <a:pos x="557" y="1566"/>
                  </a:cxn>
                  <a:cxn ang="0">
                    <a:pos x="0" y="1455"/>
                  </a:cxn>
                  <a:cxn ang="0">
                    <a:pos x="71" y="1063"/>
                  </a:cxn>
                  <a:cxn ang="0">
                    <a:pos x="174" y="170"/>
                  </a:cxn>
                  <a:cxn ang="0">
                    <a:pos x="208" y="0"/>
                  </a:cxn>
                  <a:cxn ang="0">
                    <a:pos x="2090" y="197"/>
                  </a:cxn>
                </a:cxnLst>
                <a:rect l="0" t="0" r="r" b="b"/>
                <a:pathLst>
                  <a:path w="2090" h="1653">
                    <a:moveTo>
                      <a:pt x="2090" y="197"/>
                    </a:moveTo>
                    <a:lnTo>
                      <a:pt x="2090" y="895"/>
                    </a:lnTo>
                    <a:lnTo>
                      <a:pt x="2020" y="1653"/>
                    </a:lnTo>
                    <a:lnTo>
                      <a:pt x="557" y="1566"/>
                    </a:lnTo>
                    <a:lnTo>
                      <a:pt x="0" y="1455"/>
                    </a:lnTo>
                    <a:lnTo>
                      <a:pt x="71" y="1063"/>
                    </a:lnTo>
                    <a:lnTo>
                      <a:pt x="174" y="170"/>
                    </a:lnTo>
                    <a:lnTo>
                      <a:pt x="208" y="0"/>
                    </a:lnTo>
                    <a:lnTo>
                      <a:pt x="2090" y="197"/>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2" name="Freeform 37">
                <a:extLst>
                  <a:ext uri="{FF2B5EF4-FFF2-40B4-BE49-F238E27FC236}">
                    <a16:creationId xmlns:a16="http://schemas.microsoft.com/office/drawing/2014/main" id="{B5B66CB4-7824-47CB-B449-7E75D4D27008}"/>
                  </a:ext>
                </a:extLst>
              </p:cNvPr>
              <p:cNvSpPr>
                <a:spLocks noChangeAspect="1"/>
              </p:cNvSpPr>
              <p:nvPr/>
            </p:nvSpPr>
            <p:spPr bwMode="auto">
              <a:xfrm>
                <a:off x="2722568" y="3013083"/>
                <a:ext cx="1036637" cy="758825"/>
              </a:xfrm>
              <a:custGeom>
                <a:avLst/>
                <a:gdLst/>
                <a:ahLst/>
                <a:cxnLst>
                  <a:cxn ang="0">
                    <a:pos x="210" y="0"/>
                  </a:cxn>
                  <a:cxn ang="0">
                    <a:pos x="1673" y="87"/>
                  </a:cxn>
                  <a:cxn ang="0">
                    <a:pos x="2199" y="139"/>
                  </a:cxn>
                  <a:cxn ang="0">
                    <a:pos x="2199" y="534"/>
                  </a:cxn>
                  <a:cxn ang="0">
                    <a:pos x="2163" y="1536"/>
                  </a:cxn>
                  <a:cxn ang="0">
                    <a:pos x="1882" y="1509"/>
                  </a:cxn>
                  <a:cxn ang="0">
                    <a:pos x="0" y="1369"/>
                  </a:cxn>
                  <a:cxn ang="0">
                    <a:pos x="210" y="0"/>
                  </a:cxn>
                </a:cxnLst>
                <a:rect l="0" t="0" r="r" b="b"/>
                <a:pathLst>
                  <a:path w="2199" h="1536">
                    <a:moveTo>
                      <a:pt x="210" y="0"/>
                    </a:moveTo>
                    <a:lnTo>
                      <a:pt x="1673" y="87"/>
                    </a:lnTo>
                    <a:lnTo>
                      <a:pt x="2199" y="139"/>
                    </a:lnTo>
                    <a:lnTo>
                      <a:pt x="2199" y="534"/>
                    </a:lnTo>
                    <a:lnTo>
                      <a:pt x="2163" y="1536"/>
                    </a:lnTo>
                    <a:lnTo>
                      <a:pt x="1882" y="1509"/>
                    </a:lnTo>
                    <a:lnTo>
                      <a:pt x="0" y="1369"/>
                    </a:lnTo>
                    <a:lnTo>
                      <a:pt x="210" y="0"/>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3" name="Freeform 38">
                <a:extLst>
                  <a:ext uri="{FF2B5EF4-FFF2-40B4-BE49-F238E27FC236}">
                    <a16:creationId xmlns:a16="http://schemas.microsoft.com/office/drawing/2014/main" id="{EAF1F2C5-D76F-42C1-8076-A8156D9DF9AC}"/>
                  </a:ext>
                </a:extLst>
              </p:cNvPr>
              <p:cNvSpPr>
                <a:spLocks noChangeAspect="1"/>
              </p:cNvSpPr>
              <p:nvPr/>
            </p:nvSpPr>
            <p:spPr bwMode="auto">
              <a:xfrm>
                <a:off x="2617790" y="3690938"/>
                <a:ext cx="1000125" cy="1073150"/>
              </a:xfrm>
              <a:custGeom>
                <a:avLst/>
                <a:gdLst/>
                <a:ahLst/>
                <a:cxnLst>
                  <a:cxn ang="0">
                    <a:pos x="241" y="0"/>
                  </a:cxn>
                  <a:cxn ang="0">
                    <a:pos x="2123" y="140"/>
                  </a:cxn>
                  <a:cxn ang="0">
                    <a:pos x="2123" y="305"/>
                  </a:cxn>
                  <a:cxn ang="0">
                    <a:pos x="2021" y="2126"/>
                  </a:cxn>
                  <a:cxn ang="0">
                    <a:pos x="1043" y="2067"/>
                  </a:cxn>
                  <a:cxn ang="0">
                    <a:pos x="348" y="2041"/>
                  </a:cxn>
                  <a:cxn ang="0">
                    <a:pos x="277" y="2180"/>
                  </a:cxn>
                  <a:cxn ang="0">
                    <a:pos x="0" y="2152"/>
                  </a:cxn>
                  <a:cxn ang="0">
                    <a:pos x="241" y="0"/>
                  </a:cxn>
                </a:cxnLst>
                <a:rect l="0" t="0" r="r" b="b"/>
                <a:pathLst>
                  <a:path w="2123" h="2180">
                    <a:moveTo>
                      <a:pt x="241" y="0"/>
                    </a:moveTo>
                    <a:lnTo>
                      <a:pt x="2123" y="140"/>
                    </a:lnTo>
                    <a:lnTo>
                      <a:pt x="2123" y="305"/>
                    </a:lnTo>
                    <a:lnTo>
                      <a:pt x="2021" y="2126"/>
                    </a:lnTo>
                    <a:lnTo>
                      <a:pt x="1043" y="2067"/>
                    </a:lnTo>
                    <a:lnTo>
                      <a:pt x="348" y="2041"/>
                    </a:lnTo>
                    <a:lnTo>
                      <a:pt x="277" y="2180"/>
                    </a:lnTo>
                    <a:lnTo>
                      <a:pt x="0" y="2152"/>
                    </a:lnTo>
                    <a:lnTo>
                      <a:pt x="241" y="0"/>
                    </a:lnTo>
                    <a:close/>
                  </a:path>
                </a:pathLst>
              </a:custGeom>
              <a:solidFill>
                <a:srgbClr val="C896EE"/>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4" name="Freeform 39">
                <a:extLst>
                  <a:ext uri="{FF2B5EF4-FFF2-40B4-BE49-F238E27FC236}">
                    <a16:creationId xmlns:a16="http://schemas.microsoft.com/office/drawing/2014/main" id="{67564132-509F-469A-887C-E04725676278}"/>
                  </a:ext>
                </a:extLst>
              </p:cNvPr>
              <p:cNvSpPr>
                <a:spLocks noChangeAspect="1"/>
              </p:cNvSpPr>
              <p:nvPr/>
            </p:nvSpPr>
            <p:spPr bwMode="auto">
              <a:xfrm>
                <a:off x="3586164" y="1636713"/>
                <a:ext cx="900112" cy="561975"/>
              </a:xfrm>
              <a:custGeom>
                <a:avLst/>
                <a:gdLst>
                  <a:gd name="T0" fmla="*/ 7 w 1911"/>
                  <a:gd name="T1" fmla="*/ 0 h 1146"/>
                  <a:gd name="T2" fmla="*/ 183 w 1911"/>
                  <a:gd name="T3" fmla="*/ 10 h 1146"/>
                  <a:gd name="T4" fmla="*/ 190 w 1911"/>
                  <a:gd name="T5" fmla="*/ 33 h 1146"/>
                  <a:gd name="T6" fmla="*/ 190 w 1911"/>
                  <a:gd name="T7" fmla="*/ 51 h 1146"/>
                  <a:gd name="T8" fmla="*/ 198 w 1911"/>
                  <a:gd name="T9" fmla="*/ 92 h 1146"/>
                  <a:gd name="T10" fmla="*/ 198 w 1911"/>
                  <a:gd name="T11" fmla="*/ 119 h 1146"/>
                  <a:gd name="T12" fmla="*/ 201 w 1911"/>
                  <a:gd name="T13" fmla="*/ 138 h 1146"/>
                  <a:gd name="T14" fmla="*/ 201 w 1911"/>
                  <a:gd name="T15" fmla="*/ 188 h 1146"/>
                  <a:gd name="T16" fmla="*/ 0 w 1911"/>
                  <a:gd name="T17" fmla="*/ 188 h 1146"/>
                  <a:gd name="T18" fmla="*/ 7 w 1911"/>
                  <a:gd name="T19" fmla="*/ 0 h 1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1"/>
                  <a:gd name="T31" fmla="*/ 0 h 1146"/>
                  <a:gd name="T32" fmla="*/ 1911 w 1911"/>
                  <a:gd name="T33" fmla="*/ 1146 h 1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1" h="1146">
                    <a:moveTo>
                      <a:pt x="68" y="0"/>
                    </a:moveTo>
                    <a:lnTo>
                      <a:pt x="1739" y="58"/>
                    </a:lnTo>
                    <a:lnTo>
                      <a:pt x="1810" y="199"/>
                    </a:lnTo>
                    <a:lnTo>
                      <a:pt x="1810" y="308"/>
                    </a:lnTo>
                    <a:lnTo>
                      <a:pt x="1881" y="560"/>
                    </a:lnTo>
                    <a:lnTo>
                      <a:pt x="1881" y="727"/>
                    </a:lnTo>
                    <a:lnTo>
                      <a:pt x="1911" y="841"/>
                    </a:lnTo>
                    <a:lnTo>
                      <a:pt x="1911" y="1146"/>
                    </a:lnTo>
                    <a:lnTo>
                      <a:pt x="0" y="1146"/>
                    </a:lnTo>
                    <a:lnTo>
                      <a:pt x="68" y="0"/>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5" name="Freeform 40">
                <a:extLst>
                  <a:ext uri="{FF2B5EF4-FFF2-40B4-BE49-F238E27FC236}">
                    <a16:creationId xmlns:a16="http://schemas.microsoft.com/office/drawing/2014/main" id="{0ACA5745-2C4D-4DAE-9454-AF23B644C4E6}"/>
                  </a:ext>
                </a:extLst>
              </p:cNvPr>
              <p:cNvSpPr>
                <a:spLocks noChangeAspect="1"/>
              </p:cNvSpPr>
              <p:nvPr/>
            </p:nvSpPr>
            <p:spPr bwMode="auto">
              <a:xfrm>
                <a:off x="3552829" y="2198688"/>
                <a:ext cx="1001713" cy="609600"/>
              </a:xfrm>
              <a:custGeom>
                <a:avLst/>
                <a:gdLst>
                  <a:gd name="T0" fmla="*/ 8 w 2126"/>
                  <a:gd name="T1" fmla="*/ 0 h 1234"/>
                  <a:gd name="T2" fmla="*/ 207 w 2126"/>
                  <a:gd name="T3" fmla="*/ 0 h 1234"/>
                  <a:gd name="T4" fmla="*/ 211 w 2126"/>
                  <a:gd name="T5" fmla="*/ 15 h 1234"/>
                  <a:gd name="T6" fmla="*/ 207 w 2126"/>
                  <a:gd name="T7" fmla="*/ 35 h 1234"/>
                  <a:gd name="T8" fmla="*/ 214 w 2126"/>
                  <a:gd name="T9" fmla="*/ 44 h 1234"/>
                  <a:gd name="T10" fmla="*/ 214 w 2126"/>
                  <a:gd name="T11" fmla="*/ 152 h 1234"/>
                  <a:gd name="T12" fmla="*/ 218 w 2126"/>
                  <a:gd name="T13" fmla="*/ 177 h 1234"/>
                  <a:gd name="T14" fmla="*/ 211 w 2126"/>
                  <a:gd name="T15" fmla="*/ 191 h 1234"/>
                  <a:gd name="T16" fmla="*/ 222 w 2126"/>
                  <a:gd name="T17" fmla="*/ 216 h 1234"/>
                  <a:gd name="T18" fmla="*/ 207 w 2126"/>
                  <a:gd name="T19" fmla="*/ 196 h 1234"/>
                  <a:gd name="T20" fmla="*/ 186 w 2126"/>
                  <a:gd name="T21" fmla="*/ 191 h 1234"/>
                  <a:gd name="T22" fmla="*/ 175 w 2126"/>
                  <a:gd name="T23" fmla="*/ 191 h 1234"/>
                  <a:gd name="T24" fmla="*/ 157 w 2126"/>
                  <a:gd name="T25" fmla="*/ 177 h 1234"/>
                  <a:gd name="T26" fmla="*/ 0 w 2126"/>
                  <a:gd name="T27" fmla="*/ 172 h 1234"/>
                  <a:gd name="T28" fmla="*/ 0 w 2126"/>
                  <a:gd name="T29" fmla="*/ 49 h 1234"/>
                  <a:gd name="T30" fmla="*/ 8 w 2126"/>
                  <a:gd name="T31" fmla="*/ 0 h 1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6"/>
                  <a:gd name="T49" fmla="*/ 0 h 1234"/>
                  <a:gd name="T50" fmla="*/ 2126 w 2126"/>
                  <a:gd name="T51" fmla="*/ 1234 h 1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6" h="1234">
                    <a:moveTo>
                      <a:pt x="71" y="0"/>
                    </a:moveTo>
                    <a:lnTo>
                      <a:pt x="1982" y="0"/>
                    </a:lnTo>
                    <a:lnTo>
                      <a:pt x="2018" y="85"/>
                    </a:lnTo>
                    <a:lnTo>
                      <a:pt x="1982" y="200"/>
                    </a:lnTo>
                    <a:lnTo>
                      <a:pt x="2052" y="255"/>
                    </a:lnTo>
                    <a:lnTo>
                      <a:pt x="2052" y="867"/>
                    </a:lnTo>
                    <a:lnTo>
                      <a:pt x="2088" y="1009"/>
                    </a:lnTo>
                    <a:lnTo>
                      <a:pt x="2018" y="1094"/>
                    </a:lnTo>
                    <a:lnTo>
                      <a:pt x="2126" y="1234"/>
                    </a:lnTo>
                    <a:lnTo>
                      <a:pt x="1982" y="1121"/>
                    </a:lnTo>
                    <a:lnTo>
                      <a:pt x="1780" y="1094"/>
                    </a:lnTo>
                    <a:lnTo>
                      <a:pt x="1674" y="1094"/>
                    </a:lnTo>
                    <a:lnTo>
                      <a:pt x="1501" y="1009"/>
                    </a:lnTo>
                    <a:lnTo>
                      <a:pt x="0" y="980"/>
                    </a:lnTo>
                    <a:lnTo>
                      <a:pt x="0" y="282"/>
                    </a:lnTo>
                    <a:lnTo>
                      <a:pt x="71" y="0"/>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6" name="Freeform 41">
                <a:extLst>
                  <a:ext uri="{FF2B5EF4-FFF2-40B4-BE49-F238E27FC236}">
                    <a16:creationId xmlns:a16="http://schemas.microsoft.com/office/drawing/2014/main" id="{DE54300B-9B61-4B05-84E2-21B80FB535EE}"/>
                  </a:ext>
                </a:extLst>
              </p:cNvPr>
              <p:cNvSpPr>
                <a:spLocks noChangeAspect="1"/>
              </p:cNvSpPr>
              <p:nvPr/>
            </p:nvSpPr>
            <p:spPr bwMode="auto">
              <a:xfrm>
                <a:off x="3519492" y="2682884"/>
                <a:ext cx="1196975" cy="595313"/>
              </a:xfrm>
              <a:custGeom>
                <a:avLst/>
                <a:gdLst>
                  <a:gd name="T0" fmla="*/ 55 w 2540"/>
                  <a:gd name="T1" fmla="*/ 140 h 1205"/>
                  <a:gd name="T2" fmla="*/ 0 w 2540"/>
                  <a:gd name="T3" fmla="*/ 131 h 1205"/>
                  <a:gd name="T4" fmla="*/ 7 w 2540"/>
                  <a:gd name="T5" fmla="*/ 0 h 1205"/>
                  <a:gd name="T6" fmla="*/ 164 w 2540"/>
                  <a:gd name="T7" fmla="*/ 5 h 1205"/>
                  <a:gd name="T8" fmla="*/ 182 w 2540"/>
                  <a:gd name="T9" fmla="*/ 20 h 1205"/>
                  <a:gd name="T10" fmla="*/ 193 w 2540"/>
                  <a:gd name="T11" fmla="*/ 20 h 1205"/>
                  <a:gd name="T12" fmla="*/ 214 w 2540"/>
                  <a:gd name="T13" fmla="*/ 24 h 1205"/>
                  <a:gd name="T14" fmla="*/ 229 w 2540"/>
                  <a:gd name="T15" fmla="*/ 44 h 1205"/>
                  <a:gd name="T16" fmla="*/ 235 w 2540"/>
                  <a:gd name="T17" fmla="*/ 88 h 1205"/>
                  <a:gd name="T18" fmla="*/ 246 w 2540"/>
                  <a:gd name="T19" fmla="*/ 120 h 1205"/>
                  <a:gd name="T20" fmla="*/ 246 w 2540"/>
                  <a:gd name="T21" fmla="*/ 144 h 1205"/>
                  <a:gd name="T22" fmla="*/ 250 w 2540"/>
                  <a:gd name="T23" fmla="*/ 173 h 1205"/>
                  <a:gd name="T24" fmla="*/ 250 w 2540"/>
                  <a:gd name="T25" fmla="*/ 188 h 1205"/>
                  <a:gd name="T26" fmla="*/ 265 w 2540"/>
                  <a:gd name="T27" fmla="*/ 208 h 1205"/>
                  <a:gd name="T28" fmla="*/ 55 w 2540"/>
                  <a:gd name="T29" fmla="*/ 208 h 1205"/>
                  <a:gd name="T30" fmla="*/ 55 w 2540"/>
                  <a:gd name="T31" fmla="*/ 140 h 12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0"/>
                  <a:gd name="T49" fmla="*/ 0 h 1205"/>
                  <a:gd name="T50" fmla="*/ 2540 w 2540"/>
                  <a:gd name="T51" fmla="*/ 1205 h 12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0" h="1205">
                    <a:moveTo>
                      <a:pt x="526" y="810"/>
                    </a:moveTo>
                    <a:lnTo>
                      <a:pt x="0" y="758"/>
                    </a:lnTo>
                    <a:lnTo>
                      <a:pt x="70" y="0"/>
                    </a:lnTo>
                    <a:lnTo>
                      <a:pt x="1571" y="29"/>
                    </a:lnTo>
                    <a:lnTo>
                      <a:pt x="1744" y="114"/>
                    </a:lnTo>
                    <a:lnTo>
                      <a:pt x="1850" y="114"/>
                    </a:lnTo>
                    <a:lnTo>
                      <a:pt x="2052" y="141"/>
                    </a:lnTo>
                    <a:lnTo>
                      <a:pt x="2196" y="254"/>
                    </a:lnTo>
                    <a:lnTo>
                      <a:pt x="2258" y="508"/>
                    </a:lnTo>
                    <a:lnTo>
                      <a:pt x="2366" y="699"/>
                    </a:lnTo>
                    <a:lnTo>
                      <a:pt x="2366" y="838"/>
                    </a:lnTo>
                    <a:lnTo>
                      <a:pt x="2403" y="1005"/>
                    </a:lnTo>
                    <a:lnTo>
                      <a:pt x="2403" y="1092"/>
                    </a:lnTo>
                    <a:lnTo>
                      <a:pt x="2540" y="1205"/>
                    </a:lnTo>
                    <a:lnTo>
                      <a:pt x="526" y="1205"/>
                    </a:lnTo>
                    <a:lnTo>
                      <a:pt x="526" y="810"/>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7" name="Freeform 42">
                <a:extLst>
                  <a:ext uri="{FF2B5EF4-FFF2-40B4-BE49-F238E27FC236}">
                    <a16:creationId xmlns:a16="http://schemas.microsoft.com/office/drawing/2014/main" id="{BC6619EA-DD3B-4E60-9F60-42B23BB7E37F}"/>
                  </a:ext>
                </a:extLst>
              </p:cNvPr>
              <p:cNvSpPr>
                <a:spLocks noChangeAspect="1"/>
              </p:cNvSpPr>
              <p:nvPr/>
            </p:nvSpPr>
            <p:spPr bwMode="auto">
              <a:xfrm>
                <a:off x="3749677" y="3278188"/>
                <a:ext cx="1062038" cy="493712"/>
              </a:xfrm>
              <a:custGeom>
                <a:avLst/>
                <a:gdLst>
                  <a:gd name="T0" fmla="*/ 4 w 2257"/>
                  <a:gd name="T1" fmla="*/ 0 h 1002"/>
                  <a:gd name="T2" fmla="*/ 213 w 2257"/>
                  <a:gd name="T3" fmla="*/ 0 h 1002"/>
                  <a:gd name="T4" fmla="*/ 224 w 2257"/>
                  <a:gd name="T5" fmla="*/ 14 h 1002"/>
                  <a:gd name="T6" fmla="*/ 217 w 2257"/>
                  <a:gd name="T7" fmla="*/ 28 h 1002"/>
                  <a:gd name="T8" fmla="*/ 235 w 2257"/>
                  <a:gd name="T9" fmla="*/ 52 h 1002"/>
                  <a:gd name="T10" fmla="*/ 235 w 2257"/>
                  <a:gd name="T11" fmla="*/ 172 h 1002"/>
                  <a:gd name="T12" fmla="*/ 0 w 2257"/>
                  <a:gd name="T13" fmla="*/ 172 h 1002"/>
                  <a:gd name="T14" fmla="*/ 4 w 2257"/>
                  <a:gd name="T15" fmla="*/ 0 h 1002"/>
                  <a:gd name="T16" fmla="*/ 0 60000 65536"/>
                  <a:gd name="T17" fmla="*/ 0 60000 65536"/>
                  <a:gd name="T18" fmla="*/ 0 60000 65536"/>
                  <a:gd name="T19" fmla="*/ 0 60000 65536"/>
                  <a:gd name="T20" fmla="*/ 0 60000 65536"/>
                  <a:gd name="T21" fmla="*/ 0 60000 65536"/>
                  <a:gd name="T22" fmla="*/ 0 60000 65536"/>
                  <a:gd name="T23" fmla="*/ 0 60000 65536"/>
                  <a:gd name="T24" fmla="*/ 0 w 2257"/>
                  <a:gd name="T25" fmla="*/ 0 h 1002"/>
                  <a:gd name="T26" fmla="*/ 2257 w 2257"/>
                  <a:gd name="T27" fmla="*/ 1002 h 10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7" h="1002">
                    <a:moveTo>
                      <a:pt x="36" y="0"/>
                    </a:moveTo>
                    <a:lnTo>
                      <a:pt x="2050" y="0"/>
                    </a:lnTo>
                    <a:lnTo>
                      <a:pt x="2153" y="81"/>
                    </a:lnTo>
                    <a:lnTo>
                      <a:pt x="2085" y="166"/>
                    </a:lnTo>
                    <a:lnTo>
                      <a:pt x="2257" y="306"/>
                    </a:lnTo>
                    <a:lnTo>
                      <a:pt x="2257" y="1002"/>
                    </a:lnTo>
                    <a:lnTo>
                      <a:pt x="0" y="1002"/>
                    </a:lnTo>
                    <a:lnTo>
                      <a:pt x="36" y="0"/>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8" name="Freeform 43">
                <a:extLst>
                  <a:ext uri="{FF2B5EF4-FFF2-40B4-BE49-F238E27FC236}">
                    <a16:creationId xmlns:a16="http://schemas.microsoft.com/office/drawing/2014/main" id="{0F6E385A-17BB-41DD-B6C7-D965647EEC99}"/>
                  </a:ext>
                </a:extLst>
              </p:cNvPr>
              <p:cNvSpPr>
                <a:spLocks noChangeAspect="1"/>
              </p:cNvSpPr>
              <p:nvPr/>
            </p:nvSpPr>
            <p:spPr bwMode="auto">
              <a:xfrm>
                <a:off x="3617914" y="3757613"/>
                <a:ext cx="1244600" cy="715962"/>
              </a:xfrm>
              <a:custGeom>
                <a:avLst/>
                <a:gdLst>
                  <a:gd name="T0" fmla="*/ 29 w 2642"/>
                  <a:gd name="T1" fmla="*/ 4 h 1453"/>
                  <a:gd name="T2" fmla="*/ 265 w 2642"/>
                  <a:gd name="T3" fmla="*/ 4 h 1453"/>
                  <a:gd name="T4" fmla="*/ 269 w 2642"/>
                  <a:gd name="T5" fmla="*/ 48 h 1453"/>
                  <a:gd name="T6" fmla="*/ 273 w 2642"/>
                  <a:gd name="T7" fmla="*/ 101 h 1453"/>
                  <a:gd name="T8" fmla="*/ 276 w 2642"/>
                  <a:gd name="T9" fmla="*/ 178 h 1453"/>
                  <a:gd name="T10" fmla="*/ 273 w 2642"/>
                  <a:gd name="T11" fmla="*/ 240 h 1453"/>
                  <a:gd name="T12" fmla="*/ 276 w 2642"/>
                  <a:gd name="T13" fmla="*/ 249 h 1453"/>
                  <a:gd name="T14" fmla="*/ 265 w 2642"/>
                  <a:gd name="T15" fmla="*/ 240 h 1453"/>
                  <a:gd name="T16" fmla="*/ 255 w 2642"/>
                  <a:gd name="T17" fmla="*/ 235 h 1453"/>
                  <a:gd name="T18" fmla="*/ 240 w 2642"/>
                  <a:gd name="T19" fmla="*/ 235 h 1453"/>
                  <a:gd name="T20" fmla="*/ 218 w 2642"/>
                  <a:gd name="T21" fmla="*/ 249 h 1453"/>
                  <a:gd name="T22" fmla="*/ 214 w 2642"/>
                  <a:gd name="T23" fmla="*/ 235 h 1453"/>
                  <a:gd name="T24" fmla="*/ 197 w 2642"/>
                  <a:gd name="T25" fmla="*/ 230 h 1453"/>
                  <a:gd name="T26" fmla="*/ 190 w 2642"/>
                  <a:gd name="T27" fmla="*/ 245 h 1453"/>
                  <a:gd name="T28" fmla="*/ 172 w 2642"/>
                  <a:gd name="T29" fmla="*/ 211 h 1453"/>
                  <a:gd name="T30" fmla="*/ 157 w 2642"/>
                  <a:gd name="T31" fmla="*/ 221 h 1453"/>
                  <a:gd name="T32" fmla="*/ 153 w 2642"/>
                  <a:gd name="T33" fmla="*/ 206 h 1453"/>
                  <a:gd name="T34" fmla="*/ 117 w 2642"/>
                  <a:gd name="T35" fmla="*/ 193 h 1453"/>
                  <a:gd name="T36" fmla="*/ 95 w 2642"/>
                  <a:gd name="T37" fmla="*/ 173 h 1453"/>
                  <a:gd name="T38" fmla="*/ 88 w 2642"/>
                  <a:gd name="T39" fmla="*/ 163 h 1453"/>
                  <a:gd name="T40" fmla="*/ 92 w 2642"/>
                  <a:gd name="T41" fmla="*/ 43 h 1453"/>
                  <a:gd name="T42" fmla="*/ 0 w 2642"/>
                  <a:gd name="T43" fmla="*/ 28 h 1453"/>
                  <a:gd name="T44" fmla="*/ 0 w 2642"/>
                  <a:gd name="T45" fmla="*/ 0 h 1453"/>
                  <a:gd name="T46" fmla="*/ 29 w 2642"/>
                  <a:gd name="T47" fmla="*/ 4 h 1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2"/>
                  <a:gd name="T73" fmla="*/ 0 h 1453"/>
                  <a:gd name="T74" fmla="*/ 2642 w 2642"/>
                  <a:gd name="T75" fmla="*/ 1453 h 14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2" h="1453">
                    <a:moveTo>
                      <a:pt x="281" y="27"/>
                    </a:moveTo>
                    <a:lnTo>
                      <a:pt x="2538" y="27"/>
                    </a:lnTo>
                    <a:lnTo>
                      <a:pt x="2573" y="279"/>
                    </a:lnTo>
                    <a:lnTo>
                      <a:pt x="2607" y="587"/>
                    </a:lnTo>
                    <a:lnTo>
                      <a:pt x="2642" y="1034"/>
                    </a:lnTo>
                    <a:lnTo>
                      <a:pt x="2607" y="1399"/>
                    </a:lnTo>
                    <a:lnTo>
                      <a:pt x="2642" y="1453"/>
                    </a:lnTo>
                    <a:lnTo>
                      <a:pt x="2538" y="1399"/>
                    </a:lnTo>
                    <a:lnTo>
                      <a:pt x="2434" y="1368"/>
                    </a:lnTo>
                    <a:lnTo>
                      <a:pt x="2293" y="1368"/>
                    </a:lnTo>
                    <a:lnTo>
                      <a:pt x="2085" y="1453"/>
                    </a:lnTo>
                    <a:lnTo>
                      <a:pt x="2049" y="1368"/>
                    </a:lnTo>
                    <a:lnTo>
                      <a:pt x="1879" y="1341"/>
                    </a:lnTo>
                    <a:lnTo>
                      <a:pt x="1813" y="1425"/>
                    </a:lnTo>
                    <a:lnTo>
                      <a:pt x="1641" y="1228"/>
                    </a:lnTo>
                    <a:lnTo>
                      <a:pt x="1499" y="1285"/>
                    </a:lnTo>
                    <a:lnTo>
                      <a:pt x="1461" y="1200"/>
                    </a:lnTo>
                    <a:lnTo>
                      <a:pt x="1116" y="1121"/>
                    </a:lnTo>
                    <a:lnTo>
                      <a:pt x="905" y="1006"/>
                    </a:lnTo>
                    <a:lnTo>
                      <a:pt x="839" y="948"/>
                    </a:lnTo>
                    <a:lnTo>
                      <a:pt x="875" y="249"/>
                    </a:lnTo>
                    <a:lnTo>
                      <a:pt x="0" y="165"/>
                    </a:lnTo>
                    <a:lnTo>
                      <a:pt x="0" y="0"/>
                    </a:lnTo>
                    <a:lnTo>
                      <a:pt x="281" y="27"/>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49" name="Freeform 44">
                <a:extLst>
                  <a:ext uri="{FF2B5EF4-FFF2-40B4-BE49-F238E27FC236}">
                    <a16:creationId xmlns:a16="http://schemas.microsoft.com/office/drawing/2014/main" id="{6D719A7C-D41D-48EA-B3D9-C391D328A7BD}"/>
                  </a:ext>
                </a:extLst>
              </p:cNvPr>
              <p:cNvSpPr>
                <a:spLocks noChangeAspect="1"/>
              </p:cNvSpPr>
              <p:nvPr/>
            </p:nvSpPr>
            <p:spPr bwMode="auto">
              <a:xfrm>
                <a:off x="3108325" y="3840172"/>
                <a:ext cx="1900238" cy="2028825"/>
              </a:xfrm>
              <a:custGeom>
                <a:avLst/>
                <a:gdLst>
                  <a:gd name="T0" fmla="*/ 109 w 4035"/>
                  <a:gd name="T1" fmla="*/ 0 h 4115"/>
                  <a:gd name="T2" fmla="*/ 203 w 4035"/>
                  <a:gd name="T3" fmla="*/ 14 h 4115"/>
                  <a:gd name="T4" fmla="*/ 199 w 4035"/>
                  <a:gd name="T5" fmla="*/ 135 h 4115"/>
                  <a:gd name="T6" fmla="*/ 206 w 4035"/>
                  <a:gd name="T7" fmla="*/ 145 h 4115"/>
                  <a:gd name="T8" fmla="*/ 228 w 4035"/>
                  <a:gd name="T9" fmla="*/ 165 h 4115"/>
                  <a:gd name="T10" fmla="*/ 264 w 4035"/>
                  <a:gd name="T11" fmla="*/ 179 h 4115"/>
                  <a:gd name="T12" fmla="*/ 268 w 4035"/>
                  <a:gd name="T13" fmla="*/ 193 h 4115"/>
                  <a:gd name="T14" fmla="*/ 282 w 4035"/>
                  <a:gd name="T15" fmla="*/ 183 h 4115"/>
                  <a:gd name="T16" fmla="*/ 300 w 4035"/>
                  <a:gd name="T17" fmla="*/ 218 h 4115"/>
                  <a:gd name="T18" fmla="*/ 307 w 4035"/>
                  <a:gd name="T19" fmla="*/ 203 h 4115"/>
                  <a:gd name="T20" fmla="*/ 325 w 4035"/>
                  <a:gd name="T21" fmla="*/ 208 h 4115"/>
                  <a:gd name="T22" fmla="*/ 329 w 4035"/>
                  <a:gd name="T23" fmla="*/ 222 h 4115"/>
                  <a:gd name="T24" fmla="*/ 340 w 4035"/>
                  <a:gd name="T25" fmla="*/ 213 h 4115"/>
                  <a:gd name="T26" fmla="*/ 350 w 4035"/>
                  <a:gd name="T27" fmla="*/ 208 h 4115"/>
                  <a:gd name="T28" fmla="*/ 365 w 4035"/>
                  <a:gd name="T29" fmla="*/ 208 h 4115"/>
                  <a:gd name="T30" fmla="*/ 387 w 4035"/>
                  <a:gd name="T31" fmla="*/ 222 h 4115"/>
                  <a:gd name="T32" fmla="*/ 397 w 4035"/>
                  <a:gd name="T33" fmla="*/ 222 h 4115"/>
                  <a:gd name="T34" fmla="*/ 397 w 4035"/>
                  <a:gd name="T35" fmla="*/ 256 h 4115"/>
                  <a:gd name="T36" fmla="*/ 405 w 4035"/>
                  <a:gd name="T37" fmla="*/ 314 h 4115"/>
                  <a:gd name="T38" fmla="*/ 412 w 4035"/>
                  <a:gd name="T39" fmla="*/ 338 h 4115"/>
                  <a:gd name="T40" fmla="*/ 419 w 4035"/>
                  <a:gd name="T41" fmla="*/ 372 h 4115"/>
                  <a:gd name="T42" fmla="*/ 408 w 4035"/>
                  <a:gd name="T43" fmla="*/ 449 h 4115"/>
                  <a:gd name="T44" fmla="*/ 390 w 4035"/>
                  <a:gd name="T45" fmla="*/ 464 h 4115"/>
                  <a:gd name="T46" fmla="*/ 376 w 4035"/>
                  <a:gd name="T47" fmla="*/ 459 h 4115"/>
                  <a:gd name="T48" fmla="*/ 368 w 4035"/>
                  <a:gd name="T49" fmla="*/ 493 h 4115"/>
                  <a:gd name="T50" fmla="*/ 340 w 4035"/>
                  <a:gd name="T51" fmla="*/ 498 h 4115"/>
                  <a:gd name="T52" fmla="*/ 297 w 4035"/>
                  <a:gd name="T53" fmla="*/ 565 h 4115"/>
                  <a:gd name="T54" fmla="*/ 293 w 4035"/>
                  <a:gd name="T55" fmla="*/ 667 h 4115"/>
                  <a:gd name="T56" fmla="*/ 303 w 4035"/>
                  <a:gd name="T57" fmla="*/ 710 h 4115"/>
                  <a:gd name="T58" fmla="*/ 235 w 4035"/>
                  <a:gd name="T59" fmla="*/ 686 h 4115"/>
                  <a:gd name="T60" fmla="*/ 221 w 4035"/>
                  <a:gd name="T61" fmla="*/ 647 h 4115"/>
                  <a:gd name="T62" fmla="*/ 221 w 4035"/>
                  <a:gd name="T63" fmla="*/ 599 h 4115"/>
                  <a:gd name="T64" fmla="*/ 159 w 4035"/>
                  <a:gd name="T65" fmla="*/ 440 h 4115"/>
                  <a:gd name="T66" fmla="*/ 116 w 4035"/>
                  <a:gd name="T67" fmla="*/ 440 h 4115"/>
                  <a:gd name="T68" fmla="*/ 98 w 4035"/>
                  <a:gd name="T69" fmla="*/ 493 h 4115"/>
                  <a:gd name="T70" fmla="*/ 58 w 4035"/>
                  <a:gd name="T71" fmla="*/ 445 h 4115"/>
                  <a:gd name="T72" fmla="*/ 54 w 4035"/>
                  <a:gd name="T73" fmla="*/ 382 h 4115"/>
                  <a:gd name="T74" fmla="*/ 25 w 4035"/>
                  <a:gd name="T75" fmla="*/ 367 h 4115"/>
                  <a:gd name="T76" fmla="*/ 0 w 4035"/>
                  <a:gd name="T77" fmla="*/ 304 h 4115"/>
                  <a:gd name="T78" fmla="*/ 102 w 4035"/>
                  <a:gd name="T79" fmla="*/ 314 h 4115"/>
                  <a:gd name="T80" fmla="*/ 109 w 4035"/>
                  <a:gd name="T81" fmla="*/ 0 h 4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35"/>
                  <a:gd name="T124" fmla="*/ 0 h 4115"/>
                  <a:gd name="T125" fmla="*/ 4035 w 4035"/>
                  <a:gd name="T126" fmla="*/ 4115 h 4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35" h="4115">
                    <a:moveTo>
                      <a:pt x="1053" y="0"/>
                    </a:moveTo>
                    <a:lnTo>
                      <a:pt x="1955" y="84"/>
                    </a:lnTo>
                    <a:lnTo>
                      <a:pt x="1919" y="783"/>
                    </a:lnTo>
                    <a:lnTo>
                      <a:pt x="1985" y="841"/>
                    </a:lnTo>
                    <a:lnTo>
                      <a:pt x="2196" y="956"/>
                    </a:lnTo>
                    <a:lnTo>
                      <a:pt x="2541" y="1035"/>
                    </a:lnTo>
                    <a:lnTo>
                      <a:pt x="2579" y="1120"/>
                    </a:lnTo>
                    <a:lnTo>
                      <a:pt x="2721" y="1063"/>
                    </a:lnTo>
                    <a:lnTo>
                      <a:pt x="2893" y="1260"/>
                    </a:lnTo>
                    <a:lnTo>
                      <a:pt x="2959" y="1176"/>
                    </a:lnTo>
                    <a:lnTo>
                      <a:pt x="3129" y="1203"/>
                    </a:lnTo>
                    <a:lnTo>
                      <a:pt x="3165" y="1288"/>
                    </a:lnTo>
                    <a:lnTo>
                      <a:pt x="3274" y="1234"/>
                    </a:lnTo>
                    <a:lnTo>
                      <a:pt x="3373" y="1203"/>
                    </a:lnTo>
                    <a:lnTo>
                      <a:pt x="3514" y="1203"/>
                    </a:lnTo>
                    <a:lnTo>
                      <a:pt x="3722" y="1288"/>
                    </a:lnTo>
                    <a:lnTo>
                      <a:pt x="3829" y="1288"/>
                    </a:lnTo>
                    <a:lnTo>
                      <a:pt x="3829" y="1482"/>
                    </a:lnTo>
                    <a:lnTo>
                      <a:pt x="3896" y="1821"/>
                    </a:lnTo>
                    <a:lnTo>
                      <a:pt x="3969" y="1961"/>
                    </a:lnTo>
                    <a:lnTo>
                      <a:pt x="4035" y="2155"/>
                    </a:lnTo>
                    <a:lnTo>
                      <a:pt x="3932" y="2602"/>
                    </a:lnTo>
                    <a:lnTo>
                      <a:pt x="3758" y="2687"/>
                    </a:lnTo>
                    <a:lnTo>
                      <a:pt x="3618" y="2660"/>
                    </a:lnTo>
                    <a:lnTo>
                      <a:pt x="3547" y="2854"/>
                    </a:lnTo>
                    <a:lnTo>
                      <a:pt x="3274" y="2882"/>
                    </a:lnTo>
                    <a:lnTo>
                      <a:pt x="2857" y="3275"/>
                    </a:lnTo>
                    <a:lnTo>
                      <a:pt x="2822" y="3862"/>
                    </a:lnTo>
                    <a:lnTo>
                      <a:pt x="2923" y="4115"/>
                    </a:lnTo>
                    <a:lnTo>
                      <a:pt x="2267" y="3974"/>
                    </a:lnTo>
                    <a:lnTo>
                      <a:pt x="2128" y="3748"/>
                    </a:lnTo>
                    <a:lnTo>
                      <a:pt x="2128" y="3467"/>
                    </a:lnTo>
                    <a:lnTo>
                      <a:pt x="1535" y="2549"/>
                    </a:lnTo>
                    <a:lnTo>
                      <a:pt x="1116" y="2549"/>
                    </a:lnTo>
                    <a:lnTo>
                      <a:pt x="941" y="2854"/>
                    </a:lnTo>
                    <a:lnTo>
                      <a:pt x="556" y="2574"/>
                    </a:lnTo>
                    <a:lnTo>
                      <a:pt x="523" y="2214"/>
                    </a:lnTo>
                    <a:lnTo>
                      <a:pt x="246" y="2129"/>
                    </a:lnTo>
                    <a:lnTo>
                      <a:pt x="0" y="1762"/>
                    </a:lnTo>
                    <a:lnTo>
                      <a:pt x="978" y="1821"/>
                    </a:lnTo>
                    <a:lnTo>
                      <a:pt x="1053" y="0"/>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0" name="Freeform 45">
                <a:extLst>
                  <a:ext uri="{FF2B5EF4-FFF2-40B4-BE49-F238E27FC236}">
                    <a16:creationId xmlns:a16="http://schemas.microsoft.com/office/drawing/2014/main" id="{24C7590E-8FFD-4FBE-A26C-EE8461CE4366}"/>
                  </a:ext>
                </a:extLst>
              </p:cNvPr>
              <p:cNvSpPr>
                <a:spLocks noChangeAspect="1"/>
              </p:cNvSpPr>
              <p:nvPr/>
            </p:nvSpPr>
            <p:spPr bwMode="auto">
              <a:xfrm>
                <a:off x="4403725" y="1570038"/>
                <a:ext cx="852488" cy="1058862"/>
              </a:xfrm>
              <a:custGeom>
                <a:avLst/>
                <a:gdLst>
                  <a:gd name="T0" fmla="*/ 134 w 1809"/>
                  <a:gd name="T1" fmla="*/ 168 h 2151"/>
                  <a:gd name="T2" fmla="*/ 134 w 1809"/>
                  <a:gd name="T3" fmla="*/ 207 h 2151"/>
                  <a:gd name="T4" fmla="*/ 120 w 1809"/>
                  <a:gd name="T5" fmla="*/ 231 h 2151"/>
                  <a:gd name="T6" fmla="*/ 127 w 1809"/>
                  <a:gd name="T7" fmla="*/ 235 h 2151"/>
                  <a:gd name="T8" fmla="*/ 124 w 1809"/>
                  <a:gd name="T9" fmla="*/ 284 h 2151"/>
                  <a:gd name="T10" fmla="*/ 146 w 1809"/>
                  <a:gd name="T11" fmla="*/ 322 h 2151"/>
                  <a:gd name="T12" fmla="*/ 164 w 1809"/>
                  <a:gd name="T13" fmla="*/ 332 h 2151"/>
                  <a:gd name="T14" fmla="*/ 167 w 1809"/>
                  <a:gd name="T15" fmla="*/ 356 h 2151"/>
                  <a:gd name="T16" fmla="*/ 25 w 1809"/>
                  <a:gd name="T17" fmla="*/ 370 h 2151"/>
                  <a:gd name="T18" fmla="*/ 25 w 1809"/>
                  <a:gd name="T19" fmla="*/ 264 h 2151"/>
                  <a:gd name="T20" fmla="*/ 18 w 1809"/>
                  <a:gd name="T21" fmla="*/ 255 h 2151"/>
                  <a:gd name="T22" fmla="*/ 22 w 1809"/>
                  <a:gd name="T23" fmla="*/ 235 h 2151"/>
                  <a:gd name="T24" fmla="*/ 18 w 1809"/>
                  <a:gd name="T25" fmla="*/ 221 h 2151"/>
                  <a:gd name="T26" fmla="*/ 18 w 1809"/>
                  <a:gd name="T27" fmla="*/ 168 h 2151"/>
                  <a:gd name="T28" fmla="*/ 15 w 1809"/>
                  <a:gd name="T29" fmla="*/ 149 h 2151"/>
                  <a:gd name="T30" fmla="*/ 15 w 1809"/>
                  <a:gd name="T31" fmla="*/ 135 h 2151"/>
                  <a:gd name="T32" fmla="*/ 15 w 1809"/>
                  <a:gd name="T33" fmla="*/ 120 h 2151"/>
                  <a:gd name="T34" fmla="*/ 8 w 1809"/>
                  <a:gd name="T35" fmla="*/ 77 h 2151"/>
                  <a:gd name="T36" fmla="*/ 8 w 1809"/>
                  <a:gd name="T37" fmla="*/ 58 h 2151"/>
                  <a:gd name="T38" fmla="*/ 0 w 1809"/>
                  <a:gd name="T39" fmla="*/ 34 h 2151"/>
                  <a:gd name="T40" fmla="*/ 55 w 1809"/>
                  <a:gd name="T41" fmla="*/ 24 h 2151"/>
                  <a:gd name="T42" fmla="*/ 65 w 1809"/>
                  <a:gd name="T43" fmla="*/ 0 h 2151"/>
                  <a:gd name="T44" fmla="*/ 73 w 1809"/>
                  <a:gd name="T45" fmla="*/ 39 h 2151"/>
                  <a:gd name="T46" fmla="*/ 113 w 1809"/>
                  <a:gd name="T47" fmla="*/ 53 h 2151"/>
                  <a:gd name="T48" fmla="*/ 127 w 1809"/>
                  <a:gd name="T49" fmla="*/ 82 h 2151"/>
                  <a:gd name="T50" fmla="*/ 160 w 1809"/>
                  <a:gd name="T51" fmla="*/ 72 h 2151"/>
                  <a:gd name="T52" fmla="*/ 167 w 1809"/>
                  <a:gd name="T53" fmla="*/ 82 h 2151"/>
                  <a:gd name="T54" fmla="*/ 189 w 1809"/>
                  <a:gd name="T55" fmla="*/ 77 h 2151"/>
                  <a:gd name="T56" fmla="*/ 138 w 1809"/>
                  <a:gd name="T57" fmla="*/ 164 h 2151"/>
                  <a:gd name="T58" fmla="*/ 134 w 1809"/>
                  <a:gd name="T59" fmla="*/ 168 h 21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9"/>
                  <a:gd name="T91" fmla="*/ 0 h 2151"/>
                  <a:gd name="T92" fmla="*/ 1809 w 1809"/>
                  <a:gd name="T93" fmla="*/ 2151 h 21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9" h="2151">
                    <a:moveTo>
                      <a:pt x="1284" y="979"/>
                    </a:moveTo>
                    <a:lnTo>
                      <a:pt x="1284" y="1205"/>
                    </a:lnTo>
                    <a:lnTo>
                      <a:pt x="1145" y="1345"/>
                    </a:lnTo>
                    <a:lnTo>
                      <a:pt x="1218" y="1369"/>
                    </a:lnTo>
                    <a:lnTo>
                      <a:pt x="1181" y="1651"/>
                    </a:lnTo>
                    <a:lnTo>
                      <a:pt x="1392" y="1873"/>
                    </a:lnTo>
                    <a:lnTo>
                      <a:pt x="1563" y="1932"/>
                    </a:lnTo>
                    <a:lnTo>
                      <a:pt x="1600" y="2070"/>
                    </a:lnTo>
                    <a:lnTo>
                      <a:pt x="242" y="2151"/>
                    </a:lnTo>
                    <a:lnTo>
                      <a:pt x="242" y="1539"/>
                    </a:lnTo>
                    <a:lnTo>
                      <a:pt x="172" y="1484"/>
                    </a:lnTo>
                    <a:lnTo>
                      <a:pt x="208" y="1369"/>
                    </a:lnTo>
                    <a:lnTo>
                      <a:pt x="172" y="1284"/>
                    </a:lnTo>
                    <a:lnTo>
                      <a:pt x="172" y="979"/>
                    </a:lnTo>
                    <a:lnTo>
                      <a:pt x="142" y="865"/>
                    </a:lnTo>
                    <a:lnTo>
                      <a:pt x="142" y="786"/>
                    </a:lnTo>
                    <a:lnTo>
                      <a:pt x="142" y="698"/>
                    </a:lnTo>
                    <a:lnTo>
                      <a:pt x="71" y="446"/>
                    </a:lnTo>
                    <a:lnTo>
                      <a:pt x="71" y="337"/>
                    </a:lnTo>
                    <a:lnTo>
                      <a:pt x="0" y="196"/>
                    </a:lnTo>
                    <a:lnTo>
                      <a:pt x="523" y="138"/>
                    </a:lnTo>
                    <a:lnTo>
                      <a:pt x="622" y="0"/>
                    </a:lnTo>
                    <a:lnTo>
                      <a:pt x="695" y="225"/>
                    </a:lnTo>
                    <a:lnTo>
                      <a:pt x="1078" y="307"/>
                    </a:lnTo>
                    <a:lnTo>
                      <a:pt x="1218" y="478"/>
                    </a:lnTo>
                    <a:lnTo>
                      <a:pt x="1530" y="418"/>
                    </a:lnTo>
                    <a:lnTo>
                      <a:pt x="1600" y="478"/>
                    </a:lnTo>
                    <a:lnTo>
                      <a:pt x="1809" y="446"/>
                    </a:lnTo>
                    <a:lnTo>
                      <a:pt x="1319" y="952"/>
                    </a:lnTo>
                    <a:lnTo>
                      <a:pt x="1284" y="979"/>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1" name="Freeform 46">
                <a:extLst>
                  <a:ext uri="{FF2B5EF4-FFF2-40B4-BE49-F238E27FC236}">
                    <a16:creationId xmlns:a16="http://schemas.microsoft.com/office/drawing/2014/main" id="{DBFF6C71-933E-46DD-9816-A6902DE74A85}"/>
                  </a:ext>
                </a:extLst>
              </p:cNvPr>
              <p:cNvSpPr>
                <a:spLocks noChangeAspect="1"/>
              </p:cNvSpPr>
              <p:nvPr/>
            </p:nvSpPr>
            <p:spPr bwMode="auto">
              <a:xfrm>
                <a:off x="4502153" y="2589214"/>
                <a:ext cx="817563" cy="633412"/>
              </a:xfrm>
              <a:custGeom>
                <a:avLst/>
                <a:gdLst>
                  <a:gd name="T0" fmla="*/ 158 w 1739"/>
                  <a:gd name="T1" fmla="*/ 52 h 1286"/>
                  <a:gd name="T2" fmla="*/ 165 w 1739"/>
                  <a:gd name="T3" fmla="*/ 52 h 1286"/>
                  <a:gd name="T4" fmla="*/ 168 w 1739"/>
                  <a:gd name="T5" fmla="*/ 67 h 1286"/>
                  <a:gd name="T6" fmla="*/ 172 w 1739"/>
                  <a:gd name="T7" fmla="*/ 85 h 1286"/>
                  <a:gd name="T8" fmla="*/ 179 w 1739"/>
                  <a:gd name="T9" fmla="*/ 95 h 1286"/>
                  <a:gd name="T10" fmla="*/ 168 w 1739"/>
                  <a:gd name="T11" fmla="*/ 137 h 1286"/>
                  <a:gd name="T12" fmla="*/ 158 w 1739"/>
                  <a:gd name="T13" fmla="*/ 151 h 1286"/>
                  <a:gd name="T14" fmla="*/ 161 w 1739"/>
                  <a:gd name="T15" fmla="*/ 166 h 1286"/>
                  <a:gd name="T16" fmla="*/ 150 w 1739"/>
                  <a:gd name="T17" fmla="*/ 190 h 1286"/>
                  <a:gd name="T18" fmla="*/ 147 w 1739"/>
                  <a:gd name="T19" fmla="*/ 214 h 1286"/>
                  <a:gd name="T20" fmla="*/ 140 w 1739"/>
                  <a:gd name="T21" fmla="*/ 203 h 1286"/>
                  <a:gd name="T22" fmla="*/ 32 w 1739"/>
                  <a:gd name="T23" fmla="*/ 218 h 1286"/>
                  <a:gd name="T24" fmla="*/ 32 w 1739"/>
                  <a:gd name="T25" fmla="*/ 203 h 1286"/>
                  <a:gd name="T26" fmla="*/ 29 w 1739"/>
                  <a:gd name="T27" fmla="*/ 175 h 1286"/>
                  <a:gd name="T28" fmla="*/ 29 w 1739"/>
                  <a:gd name="T29" fmla="*/ 151 h 1286"/>
                  <a:gd name="T30" fmla="*/ 17 w 1739"/>
                  <a:gd name="T31" fmla="*/ 119 h 1286"/>
                  <a:gd name="T32" fmla="*/ 11 w 1739"/>
                  <a:gd name="T33" fmla="*/ 76 h 1286"/>
                  <a:gd name="T34" fmla="*/ 0 w 1739"/>
                  <a:gd name="T35" fmla="*/ 52 h 1286"/>
                  <a:gd name="T36" fmla="*/ 7 w 1739"/>
                  <a:gd name="T37" fmla="*/ 38 h 1286"/>
                  <a:gd name="T38" fmla="*/ 4 w 1739"/>
                  <a:gd name="T39" fmla="*/ 14 h 1286"/>
                  <a:gd name="T40" fmla="*/ 144 w 1739"/>
                  <a:gd name="T41" fmla="*/ 0 h 1286"/>
                  <a:gd name="T42" fmla="*/ 154 w 1739"/>
                  <a:gd name="T43" fmla="*/ 14 h 1286"/>
                  <a:gd name="T44" fmla="*/ 150 w 1739"/>
                  <a:gd name="T45" fmla="*/ 29 h 1286"/>
                  <a:gd name="T46" fmla="*/ 158 w 1739"/>
                  <a:gd name="T47" fmla="*/ 52 h 12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9"/>
                  <a:gd name="T73" fmla="*/ 0 h 1286"/>
                  <a:gd name="T74" fmla="*/ 1739 w 1739"/>
                  <a:gd name="T75" fmla="*/ 1286 h 12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9" h="1286">
                    <a:moveTo>
                      <a:pt x="1530" y="308"/>
                    </a:moveTo>
                    <a:lnTo>
                      <a:pt x="1601" y="308"/>
                    </a:lnTo>
                    <a:lnTo>
                      <a:pt x="1633" y="394"/>
                    </a:lnTo>
                    <a:lnTo>
                      <a:pt x="1669" y="503"/>
                    </a:lnTo>
                    <a:lnTo>
                      <a:pt x="1739" y="560"/>
                    </a:lnTo>
                    <a:lnTo>
                      <a:pt x="1633" y="811"/>
                    </a:lnTo>
                    <a:lnTo>
                      <a:pt x="1530" y="893"/>
                    </a:lnTo>
                    <a:lnTo>
                      <a:pt x="1566" y="978"/>
                    </a:lnTo>
                    <a:lnTo>
                      <a:pt x="1461" y="1119"/>
                    </a:lnTo>
                    <a:lnTo>
                      <a:pt x="1428" y="1260"/>
                    </a:lnTo>
                    <a:lnTo>
                      <a:pt x="1355" y="1199"/>
                    </a:lnTo>
                    <a:lnTo>
                      <a:pt x="315" y="1286"/>
                    </a:lnTo>
                    <a:lnTo>
                      <a:pt x="315" y="1199"/>
                    </a:lnTo>
                    <a:lnTo>
                      <a:pt x="278" y="1032"/>
                    </a:lnTo>
                    <a:lnTo>
                      <a:pt x="278" y="893"/>
                    </a:lnTo>
                    <a:lnTo>
                      <a:pt x="170" y="702"/>
                    </a:lnTo>
                    <a:lnTo>
                      <a:pt x="108" y="448"/>
                    </a:lnTo>
                    <a:lnTo>
                      <a:pt x="0" y="308"/>
                    </a:lnTo>
                    <a:lnTo>
                      <a:pt x="70" y="223"/>
                    </a:lnTo>
                    <a:lnTo>
                      <a:pt x="34" y="81"/>
                    </a:lnTo>
                    <a:lnTo>
                      <a:pt x="1392" y="0"/>
                    </a:lnTo>
                    <a:lnTo>
                      <a:pt x="1494" y="81"/>
                    </a:lnTo>
                    <a:lnTo>
                      <a:pt x="1461" y="169"/>
                    </a:lnTo>
                    <a:lnTo>
                      <a:pt x="1530" y="308"/>
                    </a:lnTo>
                    <a:close/>
                  </a:path>
                </a:pathLst>
              </a:custGeom>
              <a:solidFill>
                <a:srgbClr val="66FF99"/>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2" name="Freeform 47">
                <a:extLst>
                  <a:ext uri="{FF2B5EF4-FFF2-40B4-BE49-F238E27FC236}">
                    <a16:creationId xmlns:a16="http://schemas.microsoft.com/office/drawing/2014/main" id="{87E46766-A95E-41D8-B582-61EA241307C3}"/>
                  </a:ext>
                </a:extLst>
              </p:cNvPr>
              <p:cNvSpPr>
                <a:spLocks noChangeAspect="1"/>
              </p:cNvSpPr>
              <p:nvPr/>
            </p:nvSpPr>
            <p:spPr bwMode="auto">
              <a:xfrm>
                <a:off x="4651377" y="3178175"/>
                <a:ext cx="915988" cy="744538"/>
              </a:xfrm>
              <a:custGeom>
                <a:avLst/>
                <a:gdLst>
                  <a:gd name="T0" fmla="*/ 160 w 1947"/>
                  <a:gd name="T1" fmla="*/ 232 h 1508"/>
                  <a:gd name="T2" fmla="*/ 39 w 1947"/>
                  <a:gd name="T3" fmla="*/ 252 h 1508"/>
                  <a:gd name="T4" fmla="*/ 35 w 1947"/>
                  <a:gd name="T5" fmla="*/ 208 h 1508"/>
                  <a:gd name="T6" fmla="*/ 35 w 1947"/>
                  <a:gd name="T7" fmla="*/ 88 h 1508"/>
                  <a:gd name="T8" fmla="*/ 18 w 1947"/>
                  <a:gd name="T9" fmla="*/ 63 h 1508"/>
                  <a:gd name="T10" fmla="*/ 25 w 1947"/>
                  <a:gd name="T11" fmla="*/ 49 h 1508"/>
                  <a:gd name="T12" fmla="*/ 0 w 1947"/>
                  <a:gd name="T13" fmla="*/ 15 h 1508"/>
                  <a:gd name="T14" fmla="*/ 107 w 1947"/>
                  <a:gd name="T15" fmla="*/ 0 h 1508"/>
                  <a:gd name="T16" fmla="*/ 114 w 1947"/>
                  <a:gd name="T17" fmla="*/ 11 h 1508"/>
                  <a:gd name="T18" fmla="*/ 118 w 1947"/>
                  <a:gd name="T19" fmla="*/ 39 h 1508"/>
                  <a:gd name="T20" fmla="*/ 139 w 1947"/>
                  <a:gd name="T21" fmla="*/ 88 h 1508"/>
                  <a:gd name="T22" fmla="*/ 150 w 1947"/>
                  <a:gd name="T23" fmla="*/ 88 h 1508"/>
                  <a:gd name="T24" fmla="*/ 157 w 1947"/>
                  <a:gd name="T25" fmla="*/ 92 h 1508"/>
                  <a:gd name="T26" fmla="*/ 153 w 1947"/>
                  <a:gd name="T27" fmla="*/ 117 h 1508"/>
                  <a:gd name="T28" fmla="*/ 168 w 1947"/>
                  <a:gd name="T29" fmla="*/ 145 h 1508"/>
                  <a:gd name="T30" fmla="*/ 182 w 1947"/>
                  <a:gd name="T31" fmla="*/ 155 h 1508"/>
                  <a:gd name="T32" fmla="*/ 178 w 1947"/>
                  <a:gd name="T33" fmla="*/ 179 h 1508"/>
                  <a:gd name="T34" fmla="*/ 182 w 1947"/>
                  <a:gd name="T35" fmla="*/ 193 h 1508"/>
                  <a:gd name="T36" fmla="*/ 193 w 1947"/>
                  <a:gd name="T37" fmla="*/ 193 h 1508"/>
                  <a:gd name="T38" fmla="*/ 196 w 1947"/>
                  <a:gd name="T39" fmla="*/ 183 h 1508"/>
                  <a:gd name="T40" fmla="*/ 200 w 1947"/>
                  <a:gd name="T41" fmla="*/ 208 h 1508"/>
                  <a:gd name="T42" fmla="*/ 193 w 1947"/>
                  <a:gd name="T43" fmla="*/ 227 h 1508"/>
                  <a:gd name="T44" fmla="*/ 178 w 1947"/>
                  <a:gd name="T45" fmla="*/ 261 h 1508"/>
                  <a:gd name="T46" fmla="*/ 160 w 1947"/>
                  <a:gd name="T47" fmla="*/ 256 h 1508"/>
                  <a:gd name="T48" fmla="*/ 168 w 1947"/>
                  <a:gd name="T49" fmla="*/ 246 h 1508"/>
                  <a:gd name="T50" fmla="*/ 160 w 1947"/>
                  <a:gd name="T51" fmla="*/ 232 h 15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7"/>
                  <a:gd name="T79" fmla="*/ 0 h 1508"/>
                  <a:gd name="T80" fmla="*/ 1947 w 1947"/>
                  <a:gd name="T81" fmla="*/ 1508 h 15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7" h="1508">
                    <a:moveTo>
                      <a:pt x="1563" y="1340"/>
                    </a:moveTo>
                    <a:lnTo>
                      <a:pt x="379" y="1454"/>
                    </a:lnTo>
                    <a:lnTo>
                      <a:pt x="344" y="1202"/>
                    </a:lnTo>
                    <a:lnTo>
                      <a:pt x="344" y="506"/>
                    </a:lnTo>
                    <a:lnTo>
                      <a:pt x="172" y="366"/>
                    </a:lnTo>
                    <a:lnTo>
                      <a:pt x="240" y="281"/>
                    </a:lnTo>
                    <a:lnTo>
                      <a:pt x="0" y="87"/>
                    </a:lnTo>
                    <a:lnTo>
                      <a:pt x="1040" y="0"/>
                    </a:lnTo>
                    <a:lnTo>
                      <a:pt x="1113" y="61"/>
                    </a:lnTo>
                    <a:lnTo>
                      <a:pt x="1146" y="226"/>
                    </a:lnTo>
                    <a:lnTo>
                      <a:pt x="1354" y="506"/>
                    </a:lnTo>
                    <a:lnTo>
                      <a:pt x="1462" y="506"/>
                    </a:lnTo>
                    <a:lnTo>
                      <a:pt x="1528" y="534"/>
                    </a:lnTo>
                    <a:lnTo>
                      <a:pt x="1491" y="674"/>
                    </a:lnTo>
                    <a:lnTo>
                      <a:pt x="1636" y="841"/>
                    </a:lnTo>
                    <a:lnTo>
                      <a:pt x="1774" y="898"/>
                    </a:lnTo>
                    <a:lnTo>
                      <a:pt x="1737" y="1035"/>
                    </a:lnTo>
                    <a:lnTo>
                      <a:pt x="1774" y="1117"/>
                    </a:lnTo>
                    <a:lnTo>
                      <a:pt x="1876" y="1117"/>
                    </a:lnTo>
                    <a:lnTo>
                      <a:pt x="1913" y="1061"/>
                    </a:lnTo>
                    <a:lnTo>
                      <a:pt x="1947" y="1202"/>
                    </a:lnTo>
                    <a:lnTo>
                      <a:pt x="1876" y="1315"/>
                    </a:lnTo>
                    <a:lnTo>
                      <a:pt x="1737" y="1508"/>
                    </a:lnTo>
                    <a:lnTo>
                      <a:pt x="1563" y="1481"/>
                    </a:lnTo>
                    <a:lnTo>
                      <a:pt x="1636" y="1424"/>
                    </a:lnTo>
                    <a:lnTo>
                      <a:pt x="1563" y="1340"/>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3" name="Freeform 48">
                <a:extLst>
                  <a:ext uri="{FF2B5EF4-FFF2-40B4-BE49-F238E27FC236}">
                    <a16:creationId xmlns:a16="http://schemas.microsoft.com/office/drawing/2014/main" id="{63B4347C-B38B-4CA7-81B6-581F006EC64B}"/>
                  </a:ext>
                </a:extLst>
              </p:cNvPr>
              <p:cNvSpPr>
                <a:spLocks noChangeAspect="1"/>
              </p:cNvSpPr>
              <p:nvPr/>
            </p:nvSpPr>
            <p:spPr bwMode="auto">
              <a:xfrm>
                <a:off x="4830764" y="3840163"/>
                <a:ext cx="638175" cy="728662"/>
              </a:xfrm>
              <a:custGeom>
                <a:avLst/>
                <a:gdLst>
                  <a:gd name="T0" fmla="*/ 122 w 1358"/>
                  <a:gd name="T1" fmla="*/ 24 h 1482"/>
                  <a:gd name="T2" fmla="*/ 140 w 1358"/>
                  <a:gd name="T3" fmla="*/ 29 h 1482"/>
                  <a:gd name="T4" fmla="*/ 134 w 1358"/>
                  <a:gd name="T5" fmla="*/ 77 h 1482"/>
                  <a:gd name="T6" fmla="*/ 134 w 1358"/>
                  <a:gd name="T7" fmla="*/ 101 h 1482"/>
                  <a:gd name="T8" fmla="*/ 122 w 1358"/>
                  <a:gd name="T9" fmla="*/ 124 h 1482"/>
                  <a:gd name="T10" fmla="*/ 112 w 1358"/>
                  <a:gd name="T11" fmla="*/ 163 h 1482"/>
                  <a:gd name="T12" fmla="*/ 105 w 1358"/>
                  <a:gd name="T13" fmla="*/ 191 h 1482"/>
                  <a:gd name="T14" fmla="*/ 108 w 1358"/>
                  <a:gd name="T15" fmla="*/ 225 h 1482"/>
                  <a:gd name="T16" fmla="*/ 105 w 1358"/>
                  <a:gd name="T17" fmla="*/ 244 h 1482"/>
                  <a:gd name="T18" fmla="*/ 18 w 1358"/>
                  <a:gd name="T19" fmla="*/ 253 h 1482"/>
                  <a:gd name="T20" fmla="*/ 18 w 1358"/>
                  <a:gd name="T21" fmla="*/ 220 h 1482"/>
                  <a:gd name="T22" fmla="*/ 7 w 1358"/>
                  <a:gd name="T23" fmla="*/ 220 h 1482"/>
                  <a:gd name="T24" fmla="*/ 4 w 1358"/>
                  <a:gd name="T25" fmla="*/ 211 h 1482"/>
                  <a:gd name="T26" fmla="*/ 7 w 1358"/>
                  <a:gd name="T27" fmla="*/ 148 h 1482"/>
                  <a:gd name="T28" fmla="*/ 4 w 1358"/>
                  <a:gd name="T29" fmla="*/ 72 h 1482"/>
                  <a:gd name="T30" fmla="*/ 0 w 1358"/>
                  <a:gd name="T31" fmla="*/ 19 h 1482"/>
                  <a:gd name="T32" fmla="*/ 122 w 1358"/>
                  <a:gd name="T33" fmla="*/ 0 h 1482"/>
                  <a:gd name="T34" fmla="*/ 130 w 1358"/>
                  <a:gd name="T35" fmla="*/ 14 h 1482"/>
                  <a:gd name="T36" fmla="*/ 122 w 1358"/>
                  <a:gd name="T37" fmla="*/ 24 h 1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8"/>
                  <a:gd name="T58" fmla="*/ 0 h 1482"/>
                  <a:gd name="T59" fmla="*/ 1358 w 1358"/>
                  <a:gd name="T60" fmla="*/ 1482 h 1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8" h="1482">
                    <a:moveTo>
                      <a:pt x="1184" y="141"/>
                    </a:moveTo>
                    <a:lnTo>
                      <a:pt x="1358" y="168"/>
                    </a:lnTo>
                    <a:lnTo>
                      <a:pt x="1292" y="448"/>
                    </a:lnTo>
                    <a:lnTo>
                      <a:pt x="1292" y="589"/>
                    </a:lnTo>
                    <a:lnTo>
                      <a:pt x="1184" y="728"/>
                    </a:lnTo>
                    <a:lnTo>
                      <a:pt x="1083" y="956"/>
                    </a:lnTo>
                    <a:lnTo>
                      <a:pt x="1013" y="1120"/>
                    </a:lnTo>
                    <a:lnTo>
                      <a:pt x="1045" y="1316"/>
                    </a:lnTo>
                    <a:lnTo>
                      <a:pt x="1013" y="1428"/>
                    </a:lnTo>
                    <a:lnTo>
                      <a:pt x="176" y="1482"/>
                    </a:lnTo>
                    <a:lnTo>
                      <a:pt x="176" y="1288"/>
                    </a:lnTo>
                    <a:lnTo>
                      <a:pt x="69" y="1288"/>
                    </a:lnTo>
                    <a:lnTo>
                      <a:pt x="34" y="1234"/>
                    </a:lnTo>
                    <a:lnTo>
                      <a:pt x="69" y="869"/>
                    </a:lnTo>
                    <a:lnTo>
                      <a:pt x="34" y="422"/>
                    </a:lnTo>
                    <a:lnTo>
                      <a:pt x="0" y="114"/>
                    </a:lnTo>
                    <a:lnTo>
                      <a:pt x="1184" y="0"/>
                    </a:lnTo>
                    <a:lnTo>
                      <a:pt x="1257" y="84"/>
                    </a:lnTo>
                    <a:lnTo>
                      <a:pt x="1184" y="141"/>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4" name="Freeform 49">
                <a:extLst>
                  <a:ext uri="{FF2B5EF4-FFF2-40B4-BE49-F238E27FC236}">
                    <a16:creationId xmlns:a16="http://schemas.microsoft.com/office/drawing/2014/main" id="{0490E2A9-5F4C-4801-A0BF-714D0E4D6B15}"/>
                  </a:ext>
                </a:extLst>
              </p:cNvPr>
              <p:cNvSpPr>
                <a:spLocks noChangeAspect="1"/>
              </p:cNvSpPr>
              <p:nvPr/>
            </p:nvSpPr>
            <p:spPr bwMode="auto">
              <a:xfrm>
                <a:off x="4911730" y="4541847"/>
                <a:ext cx="754063" cy="638175"/>
              </a:xfrm>
              <a:custGeom>
                <a:avLst/>
                <a:gdLst>
                  <a:gd name="T0" fmla="*/ 87 w 1601"/>
                  <a:gd name="T1" fmla="*/ 0 h 1288"/>
                  <a:gd name="T2" fmla="*/ 97 w 1601"/>
                  <a:gd name="T3" fmla="*/ 41 h 1288"/>
                  <a:gd name="T4" fmla="*/ 83 w 1601"/>
                  <a:gd name="T5" fmla="*/ 86 h 1288"/>
                  <a:gd name="T6" fmla="*/ 79 w 1601"/>
                  <a:gd name="T7" fmla="*/ 122 h 1288"/>
                  <a:gd name="T8" fmla="*/ 141 w 1601"/>
                  <a:gd name="T9" fmla="*/ 117 h 1288"/>
                  <a:gd name="T10" fmla="*/ 141 w 1601"/>
                  <a:gd name="T11" fmla="*/ 137 h 1288"/>
                  <a:gd name="T12" fmla="*/ 151 w 1601"/>
                  <a:gd name="T13" fmla="*/ 157 h 1288"/>
                  <a:gd name="T14" fmla="*/ 130 w 1601"/>
                  <a:gd name="T15" fmla="*/ 162 h 1288"/>
                  <a:gd name="T16" fmla="*/ 127 w 1601"/>
                  <a:gd name="T17" fmla="*/ 167 h 1288"/>
                  <a:gd name="T18" fmla="*/ 148 w 1601"/>
                  <a:gd name="T19" fmla="*/ 193 h 1288"/>
                  <a:gd name="T20" fmla="*/ 166 w 1601"/>
                  <a:gd name="T21" fmla="*/ 233 h 1288"/>
                  <a:gd name="T22" fmla="*/ 144 w 1601"/>
                  <a:gd name="T23" fmla="*/ 212 h 1288"/>
                  <a:gd name="T24" fmla="*/ 141 w 1601"/>
                  <a:gd name="T25" fmla="*/ 233 h 1288"/>
                  <a:gd name="T26" fmla="*/ 104 w 1601"/>
                  <a:gd name="T27" fmla="*/ 233 h 1288"/>
                  <a:gd name="T28" fmla="*/ 104 w 1601"/>
                  <a:gd name="T29" fmla="*/ 223 h 1288"/>
                  <a:gd name="T30" fmla="*/ 101 w 1601"/>
                  <a:gd name="T31" fmla="*/ 207 h 1288"/>
                  <a:gd name="T32" fmla="*/ 90 w 1601"/>
                  <a:gd name="T33" fmla="*/ 212 h 1288"/>
                  <a:gd name="T34" fmla="*/ 79 w 1601"/>
                  <a:gd name="T35" fmla="*/ 198 h 1288"/>
                  <a:gd name="T36" fmla="*/ 68 w 1601"/>
                  <a:gd name="T37" fmla="*/ 203 h 1288"/>
                  <a:gd name="T38" fmla="*/ 68 w 1601"/>
                  <a:gd name="T39" fmla="*/ 218 h 1288"/>
                  <a:gd name="T40" fmla="*/ 11 w 1601"/>
                  <a:gd name="T41" fmla="*/ 212 h 1288"/>
                  <a:gd name="T42" fmla="*/ 21 w 1601"/>
                  <a:gd name="T43" fmla="*/ 131 h 1288"/>
                  <a:gd name="T44" fmla="*/ 14 w 1601"/>
                  <a:gd name="T45" fmla="*/ 96 h 1288"/>
                  <a:gd name="T46" fmla="*/ 7 w 1601"/>
                  <a:gd name="T47" fmla="*/ 71 h 1288"/>
                  <a:gd name="T48" fmla="*/ 0 w 1601"/>
                  <a:gd name="T49" fmla="*/ 10 h 1288"/>
                  <a:gd name="T50" fmla="*/ 87 w 1601"/>
                  <a:gd name="T51" fmla="*/ 0 h 1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01"/>
                  <a:gd name="T79" fmla="*/ 0 h 1288"/>
                  <a:gd name="T80" fmla="*/ 1601 w 1601"/>
                  <a:gd name="T81" fmla="*/ 1288 h 1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01" h="1288">
                    <a:moveTo>
                      <a:pt x="837" y="0"/>
                    </a:moveTo>
                    <a:lnTo>
                      <a:pt x="936" y="226"/>
                    </a:lnTo>
                    <a:lnTo>
                      <a:pt x="799" y="475"/>
                    </a:lnTo>
                    <a:lnTo>
                      <a:pt x="763" y="672"/>
                    </a:lnTo>
                    <a:lnTo>
                      <a:pt x="1358" y="646"/>
                    </a:lnTo>
                    <a:lnTo>
                      <a:pt x="1358" y="755"/>
                    </a:lnTo>
                    <a:lnTo>
                      <a:pt x="1462" y="866"/>
                    </a:lnTo>
                    <a:lnTo>
                      <a:pt x="1255" y="895"/>
                    </a:lnTo>
                    <a:lnTo>
                      <a:pt x="1219" y="926"/>
                    </a:lnTo>
                    <a:lnTo>
                      <a:pt x="1427" y="1066"/>
                    </a:lnTo>
                    <a:lnTo>
                      <a:pt x="1601" y="1288"/>
                    </a:lnTo>
                    <a:lnTo>
                      <a:pt x="1392" y="1174"/>
                    </a:lnTo>
                    <a:lnTo>
                      <a:pt x="1358" y="1288"/>
                    </a:lnTo>
                    <a:lnTo>
                      <a:pt x="1008" y="1288"/>
                    </a:lnTo>
                    <a:lnTo>
                      <a:pt x="1008" y="1232"/>
                    </a:lnTo>
                    <a:lnTo>
                      <a:pt x="973" y="1146"/>
                    </a:lnTo>
                    <a:lnTo>
                      <a:pt x="869" y="1174"/>
                    </a:lnTo>
                    <a:lnTo>
                      <a:pt x="763" y="1093"/>
                    </a:lnTo>
                    <a:lnTo>
                      <a:pt x="660" y="1121"/>
                    </a:lnTo>
                    <a:lnTo>
                      <a:pt x="660" y="1206"/>
                    </a:lnTo>
                    <a:lnTo>
                      <a:pt x="103" y="1174"/>
                    </a:lnTo>
                    <a:lnTo>
                      <a:pt x="206" y="727"/>
                    </a:lnTo>
                    <a:lnTo>
                      <a:pt x="140" y="533"/>
                    </a:lnTo>
                    <a:lnTo>
                      <a:pt x="67" y="393"/>
                    </a:lnTo>
                    <a:lnTo>
                      <a:pt x="0" y="54"/>
                    </a:lnTo>
                    <a:lnTo>
                      <a:pt x="837" y="0"/>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5" name="Freeform 50">
                <a:extLst>
                  <a:ext uri="{FF2B5EF4-FFF2-40B4-BE49-F238E27FC236}">
                    <a16:creationId xmlns:a16="http://schemas.microsoft.com/office/drawing/2014/main" id="{F6AED500-E877-4EF1-9B37-170DDD4FE35E}"/>
                  </a:ext>
                </a:extLst>
              </p:cNvPr>
              <p:cNvSpPr>
                <a:spLocks noChangeAspect="1"/>
              </p:cNvSpPr>
              <p:nvPr/>
            </p:nvSpPr>
            <p:spPr bwMode="auto">
              <a:xfrm>
                <a:off x="4943476" y="2011372"/>
                <a:ext cx="730250" cy="769937"/>
              </a:xfrm>
              <a:custGeom>
                <a:avLst/>
                <a:gdLst>
                  <a:gd name="T0" fmla="*/ 31 w 1547"/>
                  <a:gd name="T1" fmla="*/ 19 h 1568"/>
                  <a:gd name="T2" fmla="*/ 60 w 1547"/>
                  <a:gd name="T3" fmla="*/ 0 h 1568"/>
                  <a:gd name="T4" fmla="*/ 57 w 1547"/>
                  <a:gd name="T5" fmla="*/ 24 h 1568"/>
                  <a:gd name="T6" fmla="*/ 66 w 1547"/>
                  <a:gd name="T7" fmla="*/ 23 h 1568"/>
                  <a:gd name="T8" fmla="*/ 99 w 1547"/>
                  <a:gd name="T9" fmla="*/ 41 h 1568"/>
                  <a:gd name="T10" fmla="*/ 126 w 1547"/>
                  <a:gd name="T11" fmla="*/ 52 h 1568"/>
                  <a:gd name="T12" fmla="*/ 136 w 1547"/>
                  <a:gd name="T13" fmla="*/ 60 h 1568"/>
                  <a:gd name="T14" fmla="*/ 136 w 1547"/>
                  <a:gd name="T15" fmla="*/ 79 h 1568"/>
                  <a:gd name="T16" fmla="*/ 148 w 1547"/>
                  <a:gd name="T17" fmla="*/ 93 h 1568"/>
                  <a:gd name="T18" fmla="*/ 145 w 1547"/>
                  <a:gd name="T19" fmla="*/ 136 h 1568"/>
                  <a:gd name="T20" fmla="*/ 164 w 1547"/>
                  <a:gd name="T21" fmla="*/ 102 h 1568"/>
                  <a:gd name="T22" fmla="*/ 149 w 1547"/>
                  <a:gd name="T23" fmla="*/ 177 h 1568"/>
                  <a:gd name="T24" fmla="*/ 155 w 1547"/>
                  <a:gd name="T25" fmla="*/ 243 h 1568"/>
                  <a:gd name="T26" fmla="*/ 74 w 1547"/>
                  <a:gd name="T27" fmla="*/ 262 h 1568"/>
                  <a:gd name="T28" fmla="*/ 70 w 1547"/>
                  <a:gd name="T29" fmla="*/ 248 h 1568"/>
                  <a:gd name="T30" fmla="*/ 63 w 1547"/>
                  <a:gd name="T31" fmla="*/ 248 h 1568"/>
                  <a:gd name="T32" fmla="*/ 55 w 1547"/>
                  <a:gd name="T33" fmla="*/ 224 h 1568"/>
                  <a:gd name="T34" fmla="*/ 59 w 1547"/>
                  <a:gd name="T35" fmla="*/ 210 h 1568"/>
                  <a:gd name="T36" fmla="*/ 48 w 1547"/>
                  <a:gd name="T37" fmla="*/ 196 h 1568"/>
                  <a:gd name="T38" fmla="*/ 44 w 1547"/>
                  <a:gd name="T39" fmla="*/ 173 h 1568"/>
                  <a:gd name="T40" fmla="*/ 26 w 1547"/>
                  <a:gd name="T41" fmla="*/ 163 h 1568"/>
                  <a:gd name="T42" fmla="*/ 4 w 1547"/>
                  <a:gd name="T43" fmla="*/ 126 h 1568"/>
                  <a:gd name="T44" fmla="*/ 8 w 1547"/>
                  <a:gd name="T45" fmla="*/ 79 h 1568"/>
                  <a:gd name="T46" fmla="*/ 0 w 1547"/>
                  <a:gd name="T47" fmla="*/ 75 h 1568"/>
                  <a:gd name="T48" fmla="*/ 15 w 1547"/>
                  <a:gd name="T49" fmla="*/ 52 h 1568"/>
                  <a:gd name="T50" fmla="*/ 15 w 1547"/>
                  <a:gd name="T51" fmla="*/ 14 h 1568"/>
                  <a:gd name="T52" fmla="*/ 18 w 1547"/>
                  <a:gd name="T53" fmla="*/ 9 h 1568"/>
                  <a:gd name="T54" fmla="*/ 31 w 1547"/>
                  <a:gd name="T55" fmla="*/ 19 h 15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7"/>
                  <a:gd name="T85" fmla="*/ 0 h 1568"/>
                  <a:gd name="T86" fmla="*/ 1547 w 1547"/>
                  <a:gd name="T87" fmla="*/ 1568 h 15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7" h="1568">
                    <a:moveTo>
                      <a:pt x="296" y="115"/>
                    </a:moveTo>
                    <a:lnTo>
                      <a:pt x="571" y="0"/>
                    </a:lnTo>
                    <a:lnTo>
                      <a:pt x="537" y="141"/>
                    </a:lnTo>
                    <a:lnTo>
                      <a:pt x="629" y="137"/>
                    </a:lnTo>
                    <a:lnTo>
                      <a:pt x="941" y="248"/>
                    </a:lnTo>
                    <a:lnTo>
                      <a:pt x="1188" y="309"/>
                    </a:lnTo>
                    <a:lnTo>
                      <a:pt x="1291" y="362"/>
                    </a:lnTo>
                    <a:lnTo>
                      <a:pt x="1291" y="473"/>
                    </a:lnTo>
                    <a:lnTo>
                      <a:pt x="1395" y="555"/>
                    </a:lnTo>
                    <a:lnTo>
                      <a:pt x="1375" y="813"/>
                    </a:lnTo>
                    <a:lnTo>
                      <a:pt x="1547" y="613"/>
                    </a:lnTo>
                    <a:lnTo>
                      <a:pt x="1410" y="1062"/>
                    </a:lnTo>
                    <a:lnTo>
                      <a:pt x="1462" y="1454"/>
                    </a:lnTo>
                    <a:lnTo>
                      <a:pt x="696" y="1568"/>
                    </a:lnTo>
                    <a:lnTo>
                      <a:pt x="664" y="1482"/>
                    </a:lnTo>
                    <a:lnTo>
                      <a:pt x="593" y="1482"/>
                    </a:lnTo>
                    <a:lnTo>
                      <a:pt x="524" y="1343"/>
                    </a:lnTo>
                    <a:lnTo>
                      <a:pt x="557" y="1255"/>
                    </a:lnTo>
                    <a:lnTo>
                      <a:pt x="455" y="1174"/>
                    </a:lnTo>
                    <a:lnTo>
                      <a:pt x="418" y="1036"/>
                    </a:lnTo>
                    <a:lnTo>
                      <a:pt x="247" y="977"/>
                    </a:lnTo>
                    <a:lnTo>
                      <a:pt x="36" y="755"/>
                    </a:lnTo>
                    <a:lnTo>
                      <a:pt x="73" y="473"/>
                    </a:lnTo>
                    <a:lnTo>
                      <a:pt x="0" y="449"/>
                    </a:lnTo>
                    <a:lnTo>
                      <a:pt x="139" y="309"/>
                    </a:lnTo>
                    <a:lnTo>
                      <a:pt x="139" y="83"/>
                    </a:lnTo>
                    <a:lnTo>
                      <a:pt x="174" y="56"/>
                    </a:lnTo>
                    <a:lnTo>
                      <a:pt x="296" y="115"/>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6" name="Freeform 51">
                <a:extLst>
                  <a:ext uri="{FF2B5EF4-FFF2-40B4-BE49-F238E27FC236}">
                    <a16:creationId xmlns:a16="http://schemas.microsoft.com/office/drawing/2014/main" id="{37FDEADE-58DD-4F4E-8C88-8C2CDE79C649}"/>
                  </a:ext>
                </a:extLst>
              </p:cNvPr>
              <p:cNvSpPr>
                <a:spLocks noChangeAspect="1"/>
              </p:cNvSpPr>
              <p:nvPr/>
            </p:nvSpPr>
            <p:spPr bwMode="auto">
              <a:xfrm>
                <a:off x="5175250" y="2727325"/>
                <a:ext cx="590550" cy="1003300"/>
              </a:xfrm>
              <a:custGeom>
                <a:avLst/>
                <a:gdLst>
                  <a:gd name="T0" fmla="*/ 0 w 1253"/>
                  <a:gd name="T1" fmla="*/ 168 h 2036"/>
                  <a:gd name="T2" fmla="*/ 3 w 1253"/>
                  <a:gd name="T3" fmla="*/ 144 h 2036"/>
                  <a:gd name="T4" fmla="*/ 14 w 1253"/>
                  <a:gd name="T5" fmla="*/ 119 h 2036"/>
                  <a:gd name="T6" fmla="*/ 11 w 1253"/>
                  <a:gd name="T7" fmla="*/ 105 h 2036"/>
                  <a:gd name="T8" fmla="*/ 21 w 1253"/>
                  <a:gd name="T9" fmla="*/ 91 h 2036"/>
                  <a:gd name="T10" fmla="*/ 32 w 1253"/>
                  <a:gd name="T11" fmla="*/ 48 h 2036"/>
                  <a:gd name="T12" fmla="*/ 25 w 1253"/>
                  <a:gd name="T13" fmla="*/ 38 h 2036"/>
                  <a:gd name="T14" fmla="*/ 21 w 1253"/>
                  <a:gd name="T15" fmla="*/ 19 h 2036"/>
                  <a:gd name="T16" fmla="*/ 101 w 1253"/>
                  <a:gd name="T17" fmla="*/ 0 h 2036"/>
                  <a:gd name="T18" fmla="*/ 101 w 1253"/>
                  <a:gd name="T19" fmla="*/ 53 h 2036"/>
                  <a:gd name="T20" fmla="*/ 113 w 1253"/>
                  <a:gd name="T21" fmla="*/ 57 h 2036"/>
                  <a:gd name="T22" fmla="*/ 123 w 1253"/>
                  <a:gd name="T23" fmla="*/ 215 h 2036"/>
                  <a:gd name="T24" fmla="*/ 131 w 1253"/>
                  <a:gd name="T25" fmla="*/ 244 h 2036"/>
                  <a:gd name="T26" fmla="*/ 113 w 1253"/>
                  <a:gd name="T27" fmla="*/ 292 h 2036"/>
                  <a:gd name="T28" fmla="*/ 113 w 1253"/>
                  <a:gd name="T29" fmla="*/ 316 h 2036"/>
                  <a:gd name="T30" fmla="*/ 98 w 1253"/>
                  <a:gd name="T31" fmla="*/ 329 h 2036"/>
                  <a:gd name="T32" fmla="*/ 101 w 1253"/>
                  <a:gd name="T33" fmla="*/ 335 h 2036"/>
                  <a:gd name="T34" fmla="*/ 83 w 1253"/>
                  <a:gd name="T35" fmla="*/ 339 h 2036"/>
                  <a:gd name="T36" fmla="*/ 80 w 1253"/>
                  <a:gd name="T37" fmla="*/ 349 h 2036"/>
                  <a:gd name="T38" fmla="*/ 69 w 1253"/>
                  <a:gd name="T39" fmla="*/ 349 h 2036"/>
                  <a:gd name="T40" fmla="*/ 65 w 1253"/>
                  <a:gd name="T41" fmla="*/ 335 h 2036"/>
                  <a:gd name="T42" fmla="*/ 69 w 1253"/>
                  <a:gd name="T43" fmla="*/ 311 h 2036"/>
                  <a:gd name="T44" fmla="*/ 55 w 1253"/>
                  <a:gd name="T45" fmla="*/ 301 h 2036"/>
                  <a:gd name="T46" fmla="*/ 39 w 1253"/>
                  <a:gd name="T47" fmla="*/ 273 h 2036"/>
                  <a:gd name="T48" fmla="*/ 43 w 1253"/>
                  <a:gd name="T49" fmla="*/ 249 h 2036"/>
                  <a:gd name="T50" fmla="*/ 37 w 1253"/>
                  <a:gd name="T51" fmla="*/ 244 h 2036"/>
                  <a:gd name="T52" fmla="*/ 25 w 1253"/>
                  <a:gd name="T53" fmla="*/ 244 h 2036"/>
                  <a:gd name="T54" fmla="*/ 3 w 1253"/>
                  <a:gd name="T55" fmla="*/ 196 h 2036"/>
                  <a:gd name="T56" fmla="*/ 0 w 1253"/>
                  <a:gd name="T57" fmla="*/ 168 h 20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3"/>
                  <a:gd name="T88" fmla="*/ 0 h 2036"/>
                  <a:gd name="T89" fmla="*/ 1253 w 1253"/>
                  <a:gd name="T90" fmla="*/ 2036 h 20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3" h="2036">
                    <a:moveTo>
                      <a:pt x="0" y="980"/>
                    </a:moveTo>
                    <a:lnTo>
                      <a:pt x="33" y="839"/>
                    </a:lnTo>
                    <a:lnTo>
                      <a:pt x="138" y="698"/>
                    </a:lnTo>
                    <a:lnTo>
                      <a:pt x="102" y="613"/>
                    </a:lnTo>
                    <a:lnTo>
                      <a:pt x="205" y="531"/>
                    </a:lnTo>
                    <a:lnTo>
                      <a:pt x="311" y="280"/>
                    </a:lnTo>
                    <a:lnTo>
                      <a:pt x="241" y="223"/>
                    </a:lnTo>
                    <a:lnTo>
                      <a:pt x="205" y="114"/>
                    </a:lnTo>
                    <a:lnTo>
                      <a:pt x="971" y="0"/>
                    </a:lnTo>
                    <a:lnTo>
                      <a:pt x="971" y="307"/>
                    </a:lnTo>
                    <a:lnTo>
                      <a:pt x="1079" y="333"/>
                    </a:lnTo>
                    <a:lnTo>
                      <a:pt x="1182" y="1258"/>
                    </a:lnTo>
                    <a:lnTo>
                      <a:pt x="1253" y="1425"/>
                    </a:lnTo>
                    <a:lnTo>
                      <a:pt x="1079" y="1703"/>
                    </a:lnTo>
                    <a:lnTo>
                      <a:pt x="1079" y="1843"/>
                    </a:lnTo>
                    <a:lnTo>
                      <a:pt x="937" y="1923"/>
                    </a:lnTo>
                    <a:lnTo>
                      <a:pt x="971" y="1954"/>
                    </a:lnTo>
                    <a:lnTo>
                      <a:pt x="800" y="1980"/>
                    </a:lnTo>
                    <a:lnTo>
                      <a:pt x="763" y="2036"/>
                    </a:lnTo>
                    <a:lnTo>
                      <a:pt x="661" y="2036"/>
                    </a:lnTo>
                    <a:lnTo>
                      <a:pt x="624" y="1954"/>
                    </a:lnTo>
                    <a:lnTo>
                      <a:pt x="661" y="1817"/>
                    </a:lnTo>
                    <a:lnTo>
                      <a:pt x="523" y="1760"/>
                    </a:lnTo>
                    <a:lnTo>
                      <a:pt x="378" y="1593"/>
                    </a:lnTo>
                    <a:lnTo>
                      <a:pt x="415" y="1453"/>
                    </a:lnTo>
                    <a:lnTo>
                      <a:pt x="349" y="1425"/>
                    </a:lnTo>
                    <a:lnTo>
                      <a:pt x="241" y="1425"/>
                    </a:lnTo>
                    <a:lnTo>
                      <a:pt x="33" y="1145"/>
                    </a:lnTo>
                    <a:lnTo>
                      <a:pt x="0" y="980"/>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7" name="Freeform 52">
                <a:extLst>
                  <a:ext uri="{FF2B5EF4-FFF2-40B4-BE49-F238E27FC236}">
                    <a16:creationId xmlns:a16="http://schemas.microsoft.com/office/drawing/2014/main" id="{6E0170AA-976F-4A05-8F7D-701BA4861189}"/>
                  </a:ext>
                </a:extLst>
              </p:cNvPr>
              <p:cNvSpPr>
                <a:spLocks noChangeAspect="1"/>
              </p:cNvSpPr>
              <p:nvPr/>
            </p:nvSpPr>
            <p:spPr bwMode="auto">
              <a:xfrm>
                <a:off x="5272088" y="4073534"/>
                <a:ext cx="525462" cy="898525"/>
              </a:xfrm>
              <a:custGeom>
                <a:avLst/>
                <a:gdLst>
                  <a:gd name="T0" fmla="*/ 37 w 1115"/>
                  <a:gd name="T1" fmla="*/ 20 h 1817"/>
                  <a:gd name="T2" fmla="*/ 103 w 1115"/>
                  <a:gd name="T3" fmla="*/ 0 h 1817"/>
                  <a:gd name="T4" fmla="*/ 111 w 1115"/>
                  <a:gd name="T5" fmla="*/ 10 h 1817"/>
                  <a:gd name="T6" fmla="*/ 111 w 1115"/>
                  <a:gd name="T7" fmla="*/ 217 h 1817"/>
                  <a:gd name="T8" fmla="*/ 117 w 1115"/>
                  <a:gd name="T9" fmla="*/ 306 h 1817"/>
                  <a:gd name="T10" fmla="*/ 92 w 1115"/>
                  <a:gd name="T11" fmla="*/ 310 h 1817"/>
                  <a:gd name="T12" fmla="*/ 74 w 1115"/>
                  <a:gd name="T13" fmla="*/ 320 h 1817"/>
                  <a:gd name="T14" fmla="*/ 63 w 1115"/>
                  <a:gd name="T15" fmla="*/ 300 h 1817"/>
                  <a:gd name="T16" fmla="*/ 63 w 1115"/>
                  <a:gd name="T17" fmla="*/ 281 h 1817"/>
                  <a:gd name="T18" fmla="*/ 0 w 1115"/>
                  <a:gd name="T19" fmla="*/ 285 h 1817"/>
                  <a:gd name="T20" fmla="*/ 4 w 1115"/>
                  <a:gd name="T21" fmla="*/ 251 h 1817"/>
                  <a:gd name="T22" fmla="*/ 18 w 1115"/>
                  <a:gd name="T23" fmla="*/ 207 h 1817"/>
                  <a:gd name="T24" fmla="*/ 8 w 1115"/>
                  <a:gd name="T25" fmla="*/ 167 h 1817"/>
                  <a:gd name="T26" fmla="*/ 11 w 1115"/>
                  <a:gd name="T27" fmla="*/ 148 h 1817"/>
                  <a:gd name="T28" fmla="*/ 8 w 1115"/>
                  <a:gd name="T29" fmla="*/ 113 h 1817"/>
                  <a:gd name="T30" fmla="*/ 15 w 1115"/>
                  <a:gd name="T31" fmla="*/ 84 h 1817"/>
                  <a:gd name="T32" fmla="*/ 26 w 1115"/>
                  <a:gd name="T33" fmla="*/ 44 h 1817"/>
                  <a:gd name="T34" fmla="*/ 37 w 1115"/>
                  <a:gd name="T35" fmla="*/ 20 h 18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5"/>
                  <a:gd name="T55" fmla="*/ 0 h 1817"/>
                  <a:gd name="T56" fmla="*/ 1115 w 1115"/>
                  <a:gd name="T57" fmla="*/ 1817 h 18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5" h="1817">
                    <a:moveTo>
                      <a:pt x="353" y="112"/>
                    </a:moveTo>
                    <a:lnTo>
                      <a:pt x="977" y="0"/>
                    </a:lnTo>
                    <a:lnTo>
                      <a:pt x="1048" y="56"/>
                    </a:lnTo>
                    <a:lnTo>
                      <a:pt x="1048" y="1231"/>
                    </a:lnTo>
                    <a:lnTo>
                      <a:pt x="1115" y="1737"/>
                    </a:lnTo>
                    <a:lnTo>
                      <a:pt x="874" y="1764"/>
                    </a:lnTo>
                    <a:lnTo>
                      <a:pt x="699" y="1817"/>
                    </a:lnTo>
                    <a:lnTo>
                      <a:pt x="595" y="1706"/>
                    </a:lnTo>
                    <a:lnTo>
                      <a:pt x="595" y="1597"/>
                    </a:lnTo>
                    <a:lnTo>
                      <a:pt x="0" y="1623"/>
                    </a:lnTo>
                    <a:lnTo>
                      <a:pt x="36" y="1426"/>
                    </a:lnTo>
                    <a:lnTo>
                      <a:pt x="173" y="1177"/>
                    </a:lnTo>
                    <a:lnTo>
                      <a:pt x="74" y="951"/>
                    </a:lnTo>
                    <a:lnTo>
                      <a:pt x="106" y="839"/>
                    </a:lnTo>
                    <a:lnTo>
                      <a:pt x="74" y="643"/>
                    </a:lnTo>
                    <a:lnTo>
                      <a:pt x="144" y="479"/>
                    </a:lnTo>
                    <a:lnTo>
                      <a:pt x="245" y="251"/>
                    </a:lnTo>
                    <a:lnTo>
                      <a:pt x="353" y="112"/>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8" name="Freeform 53">
                <a:extLst>
                  <a:ext uri="{FF2B5EF4-FFF2-40B4-BE49-F238E27FC236}">
                    <a16:creationId xmlns:a16="http://schemas.microsoft.com/office/drawing/2014/main" id="{2F976E91-342E-4316-A218-38CB1513BBEE}"/>
                  </a:ext>
                </a:extLst>
              </p:cNvPr>
              <p:cNvSpPr>
                <a:spLocks noChangeAspect="1"/>
              </p:cNvSpPr>
              <p:nvPr/>
            </p:nvSpPr>
            <p:spPr bwMode="auto">
              <a:xfrm>
                <a:off x="5241925" y="1924058"/>
                <a:ext cx="819150" cy="360363"/>
              </a:xfrm>
              <a:custGeom>
                <a:avLst/>
                <a:gdLst>
                  <a:gd name="T0" fmla="*/ 51 w 1740"/>
                  <a:gd name="T1" fmla="*/ 36 h 726"/>
                  <a:gd name="T2" fmla="*/ 73 w 1740"/>
                  <a:gd name="T3" fmla="*/ 25 h 726"/>
                  <a:gd name="T4" fmla="*/ 73 w 1740"/>
                  <a:gd name="T5" fmla="*/ 40 h 726"/>
                  <a:gd name="T6" fmla="*/ 105 w 1740"/>
                  <a:gd name="T7" fmla="*/ 55 h 726"/>
                  <a:gd name="T8" fmla="*/ 113 w 1740"/>
                  <a:gd name="T9" fmla="*/ 30 h 726"/>
                  <a:gd name="T10" fmla="*/ 145 w 1740"/>
                  <a:gd name="T11" fmla="*/ 20 h 726"/>
                  <a:gd name="T12" fmla="*/ 174 w 1740"/>
                  <a:gd name="T13" fmla="*/ 30 h 726"/>
                  <a:gd name="T14" fmla="*/ 181 w 1740"/>
                  <a:gd name="T15" fmla="*/ 50 h 726"/>
                  <a:gd name="T16" fmla="*/ 167 w 1740"/>
                  <a:gd name="T17" fmla="*/ 65 h 726"/>
                  <a:gd name="T18" fmla="*/ 149 w 1740"/>
                  <a:gd name="T19" fmla="*/ 55 h 726"/>
                  <a:gd name="T20" fmla="*/ 102 w 1740"/>
                  <a:gd name="T21" fmla="*/ 86 h 726"/>
                  <a:gd name="T22" fmla="*/ 80 w 1740"/>
                  <a:gd name="T23" fmla="*/ 130 h 726"/>
                  <a:gd name="T24" fmla="*/ 69 w 1740"/>
                  <a:gd name="T25" fmla="*/ 115 h 726"/>
                  <a:gd name="T26" fmla="*/ 69 w 1740"/>
                  <a:gd name="T27" fmla="*/ 95 h 726"/>
                  <a:gd name="T28" fmla="*/ 58 w 1740"/>
                  <a:gd name="T29" fmla="*/ 86 h 726"/>
                  <a:gd name="T30" fmla="*/ 32 w 1740"/>
                  <a:gd name="T31" fmla="*/ 75 h 726"/>
                  <a:gd name="T32" fmla="*/ 0 w 1740"/>
                  <a:gd name="T33" fmla="*/ 55 h 726"/>
                  <a:gd name="T34" fmla="*/ 51 w 1740"/>
                  <a:gd name="T35" fmla="*/ 0 h 726"/>
                  <a:gd name="T36" fmla="*/ 51 w 1740"/>
                  <a:gd name="T37" fmla="*/ 36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0"/>
                  <a:gd name="T58" fmla="*/ 0 h 726"/>
                  <a:gd name="T59" fmla="*/ 1740 w 1740"/>
                  <a:gd name="T60" fmla="*/ 726 h 7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0" h="726">
                    <a:moveTo>
                      <a:pt x="486" y="200"/>
                    </a:moveTo>
                    <a:lnTo>
                      <a:pt x="696" y="140"/>
                    </a:lnTo>
                    <a:lnTo>
                      <a:pt x="696" y="227"/>
                    </a:lnTo>
                    <a:lnTo>
                      <a:pt x="1008" y="308"/>
                    </a:lnTo>
                    <a:lnTo>
                      <a:pt x="1079" y="167"/>
                    </a:lnTo>
                    <a:lnTo>
                      <a:pt x="1391" y="113"/>
                    </a:lnTo>
                    <a:lnTo>
                      <a:pt x="1672" y="167"/>
                    </a:lnTo>
                    <a:lnTo>
                      <a:pt x="1740" y="281"/>
                    </a:lnTo>
                    <a:lnTo>
                      <a:pt x="1602" y="366"/>
                    </a:lnTo>
                    <a:lnTo>
                      <a:pt x="1429" y="308"/>
                    </a:lnTo>
                    <a:lnTo>
                      <a:pt x="978" y="480"/>
                    </a:lnTo>
                    <a:lnTo>
                      <a:pt x="766" y="726"/>
                    </a:lnTo>
                    <a:lnTo>
                      <a:pt x="662" y="644"/>
                    </a:lnTo>
                    <a:lnTo>
                      <a:pt x="662" y="533"/>
                    </a:lnTo>
                    <a:lnTo>
                      <a:pt x="559" y="480"/>
                    </a:lnTo>
                    <a:lnTo>
                      <a:pt x="312" y="419"/>
                    </a:lnTo>
                    <a:lnTo>
                      <a:pt x="0" y="308"/>
                    </a:lnTo>
                    <a:lnTo>
                      <a:pt x="486" y="0"/>
                    </a:lnTo>
                    <a:lnTo>
                      <a:pt x="486" y="200"/>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59" name="Freeform 54">
                <a:extLst>
                  <a:ext uri="{FF2B5EF4-FFF2-40B4-BE49-F238E27FC236}">
                    <a16:creationId xmlns:a16="http://schemas.microsoft.com/office/drawing/2014/main" id="{70BB79F0-5304-421B-933D-71AB98BB013A}"/>
                  </a:ext>
                </a:extLst>
              </p:cNvPr>
              <p:cNvSpPr>
                <a:spLocks noChangeAspect="1"/>
              </p:cNvSpPr>
              <p:nvPr/>
            </p:nvSpPr>
            <p:spPr bwMode="auto">
              <a:xfrm>
                <a:off x="5797550" y="2146300"/>
                <a:ext cx="541338" cy="719138"/>
              </a:xfrm>
              <a:custGeom>
                <a:avLst/>
                <a:gdLst>
                  <a:gd name="T0" fmla="*/ 54 w 1151"/>
                  <a:gd name="T1" fmla="*/ 0 h 1457"/>
                  <a:gd name="T2" fmla="*/ 79 w 1151"/>
                  <a:gd name="T3" fmla="*/ 15 h 1457"/>
                  <a:gd name="T4" fmla="*/ 91 w 1151"/>
                  <a:gd name="T5" fmla="*/ 59 h 1457"/>
                  <a:gd name="T6" fmla="*/ 87 w 1151"/>
                  <a:gd name="T7" fmla="*/ 83 h 1457"/>
                  <a:gd name="T8" fmla="*/ 79 w 1151"/>
                  <a:gd name="T9" fmla="*/ 93 h 1457"/>
                  <a:gd name="T10" fmla="*/ 79 w 1151"/>
                  <a:gd name="T11" fmla="*/ 107 h 1457"/>
                  <a:gd name="T12" fmla="*/ 105 w 1151"/>
                  <a:gd name="T13" fmla="*/ 83 h 1457"/>
                  <a:gd name="T14" fmla="*/ 119 w 1151"/>
                  <a:gd name="T15" fmla="*/ 127 h 1457"/>
                  <a:gd name="T16" fmla="*/ 101 w 1151"/>
                  <a:gd name="T17" fmla="*/ 225 h 1457"/>
                  <a:gd name="T18" fmla="*/ 65 w 1151"/>
                  <a:gd name="T19" fmla="*/ 239 h 1457"/>
                  <a:gd name="T20" fmla="*/ 0 w 1151"/>
                  <a:gd name="T21" fmla="*/ 253 h 1457"/>
                  <a:gd name="T22" fmla="*/ 11 w 1151"/>
                  <a:gd name="T23" fmla="*/ 239 h 1457"/>
                  <a:gd name="T24" fmla="*/ 18 w 1151"/>
                  <a:gd name="T25" fmla="*/ 176 h 1457"/>
                  <a:gd name="T26" fmla="*/ 0 w 1151"/>
                  <a:gd name="T27" fmla="*/ 127 h 1457"/>
                  <a:gd name="T28" fmla="*/ 4 w 1151"/>
                  <a:gd name="T29" fmla="*/ 68 h 1457"/>
                  <a:gd name="T30" fmla="*/ 15 w 1151"/>
                  <a:gd name="T31" fmla="*/ 44 h 1457"/>
                  <a:gd name="T32" fmla="*/ 22 w 1151"/>
                  <a:gd name="T33" fmla="*/ 54 h 1457"/>
                  <a:gd name="T34" fmla="*/ 29 w 1151"/>
                  <a:gd name="T35" fmla="*/ 25 h 1457"/>
                  <a:gd name="T36" fmla="*/ 54 w 1151"/>
                  <a:gd name="T37" fmla="*/ 0 h 14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1"/>
                  <a:gd name="T58" fmla="*/ 0 h 1457"/>
                  <a:gd name="T59" fmla="*/ 1151 w 1151"/>
                  <a:gd name="T60" fmla="*/ 1457 h 14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1" h="1457">
                    <a:moveTo>
                      <a:pt x="525" y="0"/>
                    </a:moveTo>
                    <a:lnTo>
                      <a:pt x="766" y="85"/>
                    </a:lnTo>
                    <a:lnTo>
                      <a:pt x="874" y="336"/>
                    </a:lnTo>
                    <a:lnTo>
                      <a:pt x="838" y="478"/>
                    </a:lnTo>
                    <a:lnTo>
                      <a:pt x="766" y="534"/>
                    </a:lnTo>
                    <a:lnTo>
                      <a:pt x="766" y="619"/>
                    </a:lnTo>
                    <a:lnTo>
                      <a:pt x="1011" y="478"/>
                    </a:lnTo>
                    <a:lnTo>
                      <a:pt x="1151" y="730"/>
                    </a:lnTo>
                    <a:lnTo>
                      <a:pt x="977" y="1291"/>
                    </a:lnTo>
                    <a:lnTo>
                      <a:pt x="629" y="1372"/>
                    </a:lnTo>
                    <a:lnTo>
                      <a:pt x="0" y="1457"/>
                    </a:lnTo>
                    <a:lnTo>
                      <a:pt x="107" y="1372"/>
                    </a:lnTo>
                    <a:lnTo>
                      <a:pt x="174" y="1011"/>
                    </a:lnTo>
                    <a:lnTo>
                      <a:pt x="0" y="730"/>
                    </a:lnTo>
                    <a:lnTo>
                      <a:pt x="36" y="393"/>
                    </a:lnTo>
                    <a:lnTo>
                      <a:pt x="142" y="252"/>
                    </a:lnTo>
                    <a:lnTo>
                      <a:pt x="209" y="311"/>
                    </a:lnTo>
                    <a:lnTo>
                      <a:pt x="282" y="141"/>
                    </a:lnTo>
                    <a:lnTo>
                      <a:pt x="525" y="0"/>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0" name="Freeform 55">
                <a:extLst>
                  <a:ext uri="{FF2B5EF4-FFF2-40B4-BE49-F238E27FC236}">
                    <a16:creationId xmlns:a16="http://schemas.microsoft.com/office/drawing/2014/main" id="{1E941A75-8BDB-4188-97E5-741B83FE712C}"/>
                  </a:ext>
                </a:extLst>
              </p:cNvPr>
              <p:cNvSpPr>
                <a:spLocks noChangeAspect="1"/>
              </p:cNvSpPr>
              <p:nvPr/>
            </p:nvSpPr>
            <p:spPr bwMode="auto">
              <a:xfrm>
                <a:off x="5683253" y="2820997"/>
                <a:ext cx="474663" cy="744537"/>
              </a:xfrm>
              <a:custGeom>
                <a:avLst/>
                <a:gdLst>
                  <a:gd name="T0" fmla="*/ 26 w 1007"/>
                  <a:gd name="T1" fmla="*/ 15 h 1508"/>
                  <a:gd name="T2" fmla="*/ 93 w 1007"/>
                  <a:gd name="T3" fmla="*/ 0 h 1508"/>
                  <a:gd name="T4" fmla="*/ 107 w 1007"/>
                  <a:gd name="T5" fmla="*/ 174 h 1508"/>
                  <a:gd name="T6" fmla="*/ 107 w 1007"/>
                  <a:gd name="T7" fmla="*/ 189 h 1508"/>
                  <a:gd name="T8" fmla="*/ 89 w 1007"/>
                  <a:gd name="T9" fmla="*/ 198 h 1508"/>
                  <a:gd name="T10" fmla="*/ 78 w 1007"/>
                  <a:gd name="T11" fmla="*/ 232 h 1508"/>
                  <a:gd name="T12" fmla="*/ 63 w 1007"/>
                  <a:gd name="T13" fmla="*/ 232 h 1508"/>
                  <a:gd name="T14" fmla="*/ 56 w 1007"/>
                  <a:gd name="T15" fmla="*/ 252 h 1508"/>
                  <a:gd name="T16" fmla="*/ 37 w 1007"/>
                  <a:gd name="T17" fmla="*/ 256 h 1508"/>
                  <a:gd name="T18" fmla="*/ 26 w 1007"/>
                  <a:gd name="T19" fmla="*/ 252 h 1508"/>
                  <a:gd name="T20" fmla="*/ 0 w 1007"/>
                  <a:gd name="T21" fmla="*/ 261 h 1508"/>
                  <a:gd name="T22" fmla="*/ 19 w 1007"/>
                  <a:gd name="T23" fmla="*/ 213 h 1508"/>
                  <a:gd name="T24" fmla="*/ 11 w 1007"/>
                  <a:gd name="T25" fmla="*/ 184 h 1508"/>
                  <a:gd name="T26" fmla="*/ 0 w 1007"/>
                  <a:gd name="T27" fmla="*/ 24 h 1508"/>
                  <a:gd name="T28" fmla="*/ 19 w 1007"/>
                  <a:gd name="T29" fmla="*/ 29 h 1508"/>
                  <a:gd name="T30" fmla="*/ 26 w 1007"/>
                  <a:gd name="T31" fmla="*/ 15 h 15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7"/>
                  <a:gd name="T49" fmla="*/ 0 h 1508"/>
                  <a:gd name="T50" fmla="*/ 1007 w 1007"/>
                  <a:gd name="T51" fmla="*/ 1508 h 15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7" h="1508">
                    <a:moveTo>
                      <a:pt x="241" y="85"/>
                    </a:moveTo>
                    <a:lnTo>
                      <a:pt x="870" y="0"/>
                    </a:lnTo>
                    <a:lnTo>
                      <a:pt x="1007" y="1005"/>
                    </a:lnTo>
                    <a:lnTo>
                      <a:pt x="1007" y="1090"/>
                    </a:lnTo>
                    <a:lnTo>
                      <a:pt x="833" y="1145"/>
                    </a:lnTo>
                    <a:lnTo>
                      <a:pt x="731" y="1342"/>
                    </a:lnTo>
                    <a:lnTo>
                      <a:pt x="592" y="1342"/>
                    </a:lnTo>
                    <a:lnTo>
                      <a:pt x="523" y="1457"/>
                    </a:lnTo>
                    <a:lnTo>
                      <a:pt x="348" y="1482"/>
                    </a:lnTo>
                    <a:lnTo>
                      <a:pt x="241" y="1457"/>
                    </a:lnTo>
                    <a:lnTo>
                      <a:pt x="0" y="1508"/>
                    </a:lnTo>
                    <a:lnTo>
                      <a:pt x="174" y="1230"/>
                    </a:lnTo>
                    <a:lnTo>
                      <a:pt x="103" y="1063"/>
                    </a:lnTo>
                    <a:lnTo>
                      <a:pt x="0" y="138"/>
                    </a:lnTo>
                    <a:lnTo>
                      <a:pt x="174" y="168"/>
                    </a:lnTo>
                    <a:lnTo>
                      <a:pt x="241" y="85"/>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1" name="Freeform 56">
                <a:extLst>
                  <a:ext uri="{FF2B5EF4-FFF2-40B4-BE49-F238E27FC236}">
                    <a16:creationId xmlns:a16="http://schemas.microsoft.com/office/drawing/2014/main" id="{3EC5AA1D-3FCB-418C-88C6-715D7B2A12EB}"/>
                  </a:ext>
                </a:extLst>
              </p:cNvPr>
              <p:cNvSpPr>
                <a:spLocks noChangeAspect="1"/>
              </p:cNvSpPr>
              <p:nvPr/>
            </p:nvSpPr>
            <p:spPr bwMode="auto">
              <a:xfrm>
                <a:off x="5534025" y="3289301"/>
                <a:ext cx="1035050" cy="538163"/>
              </a:xfrm>
              <a:custGeom>
                <a:avLst/>
                <a:gdLst>
                  <a:gd name="T0" fmla="*/ 8 w 2198"/>
                  <a:gd name="T1" fmla="*/ 168 h 1089"/>
                  <a:gd name="T2" fmla="*/ 4 w 2198"/>
                  <a:gd name="T3" fmla="*/ 144 h 1089"/>
                  <a:gd name="T4" fmla="*/ 22 w 2198"/>
                  <a:gd name="T5" fmla="*/ 140 h 1089"/>
                  <a:gd name="T6" fmla="*/ 18 w 2198"/>
                  <a:gd name="T7" fmla="*/ 134 h 1089"/>
                  <a:gd name="T8" fmla="*/ 33 w 2198"/>
                  <a:gd name="T9" fmla="*/ 120 h 1089"/>
                  <a:gd name="T10" fmla="*/ 33 w 2198"/>
                  <a:gd name="T11" fmla="*/ 96 h 1089"/>
                  <a:gd name="T12" fmla="*/ 59 w 2198"/>
                  <a:gd name="T13" fmla="*/ 88 h 1089"/>
                  <a:gd name="T14" fmla="*/ 70 w 2198"/>
                  <a:gd name="T15" fmla="*/ 92 h 1089"/>
                  <a:gd name="T16" fmla="*/ 88 w 2198"/>
                  <a:gd name="T17" fmla="*/ 88 h 1089"/>
                  <a:gd name="T18" fmla="*/ 95 w 2198"/>
                  <a:gd name="T19" fmla="*/ 68 h 1089"/>
                  <a:gd name="T20" fmla="*/ 110 w 2198"/>
                  <a:gd name="T21" fmla="*/ 68 h 1089"/>
                  <a:gd name="T22" fmla="*/ 120 w 2198"/>
                  <a:gd name="T23" fmla="*/ 34 h 1089"/>
                  <a:gd name="T24" fmla="*/ 139 w 2198"/>
                  <a:gd name="T25" fmla="*/ 24 h 1089"/>
                  <a:gd name="T26" fmla="*/ 139 w 2198"/>
                  <a:gd name="T27" fmla="*/ 10 h 1089"/>
                  <a:gd name="T28" fmla="*/ 150 w 2198"/>
                  <a:gd name="T29" fmla="*/ 0 h 1089"/>
                  <a:gd name="T30" fmla="*/ 176 w 2198"/>
                  <a:gd name="T31" fmla="*/ 19 h 1089"/>
                  <a:gd name="T32" fmla="*/ 198 w 2198"/>
                  <a:gd name="T33" fmla="*/ 15 h 1089"/>
                  <a:gd name="T34" fmla="*/ 205 w 2198"/>
                  <a:gd name="T35" fmla="*/ 24 h 1089"/>
                  <a:gd name="T36" fmla="*/ 209 w 2198"/>
                  <a:gd name="T37" fmla="*/ 48 h 1089"/>
                  <a:gd name="T38" fmla="*/ 216 w 2198"/>
                  <a:gd name="T39" fmla="*/ 72 h 1089"/>
                  <a:gd name="T40" fmla="*/ 231 w 2198"/>
                  <a:gd name="T41" fmla="*/ 77 h 1089"/>
                  <a:gd name="T42" fmla="*/ 187 w 2198"/>
                  <a:gd name="T43" fmla="*/ 144 h 1089"/>
                  <a:gd name="T44" fmla="*/ 0 w 2198"/>
                  <a:gd name="T45" fmla="*/ 188 h 1089"/>
                  <a:gd name="T46" fmla="*/ 8 w 2198"/>
                  <a:gd name="T47" fmla="*/ 168 h 10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8"/>
                  <a:gd name="T73" fmla="*/ 0 h 1089"/>
                  <a:gd name="T74" fmla="*/ 2198 w 2198"/>
                  <a:gd name="T75" fmla="*/ 1089 h 10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8" h="1089">
                    <a:moveTo>
                      <a:pt x="71" y="976"/>
                    </a:moveTo>
                    <a:lnTo>
                      <a:pt x="37" y="835"/>
                    </a:lnTo>
                    <a:lnTo>
                      <a:pt x="208" y="809"/>
                    </a:lnTo>
                    <a:lnTo>
                      <a:pt x="174" y="778"/>
                    </a:lnTo>
                    <a:lnTo>
                      <a:pt x="316" y="698"/>
                    </a:lnTo>
                    <a:lnTo>
                      <a:pt x="316" y="558"/>
                    </a:lnTo>
                    <a:lnTo>
                      <a:pt x="557" y="507"/>
                    </a:lnTo>
                    <a:lnTo>
                      <a:pt x="664" y="532"/>
                    </a:lnTo>
                    <a:lnTo>
                      <a:pt x="839" y="507"/>
                    </a:lnTo>
                    <a:lnTo>
                      <a:pt x="908" y="392"/>
                    </a:lnTo>
                    <a:lnTo>
                      <a:pt x="1047" y="392"/>
                    </a:lnTo>
                    <a:lnTo>
                      <a:pt x="1149" y="195"/>
                    </a:lnTo>
                    <a:lnTo>
                      <a:pt x="1323" y="140"/>
                    </a:lnTo>
                    <a:lnTo>
                      <a:pt x="1323" y="55"/>
                    </a:lnTo>
                    <a:lnTo>
                      <a:pt x="1431" y="0"/>
                    </a:lnTo>
                    <a:lnTo>
                      <a:pt x="1673" y="113"/>
                    </a:lnTo>
                    <a:lnTo>
                      <a:pt x="1882" y="86"/>
                    </a:lnTo>
                    <a:lnTo>
                      <a:pt x="1952" y="140"/>
                    </a:lnTo>
                    <a:lnTo>
                      <a:pt x="1988" y="280"/>
                    </a:lnTo>
                    <a:lnTo>
                      <a:pt x="2056" y="418"/>
                    </a:lnTo>
                    <a:lnTo>
                      <a:pt x="2198" y="448"/>
                    </a:lnTo>
                    <a:lnTo>
                      <a:pt x="1779" y="835"/>
                    </a:lnTo>
                    <a:lnTo>
                      <a:pt x="0" y="1089"/>
                    </a:lnTo>
                    <a:lnTo>
                      <a:pt x="71" y="976"/>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2" name="Freeform 57">
                <a:extLst>
                  <a:ext uri="{FF2B5EF4-FFF2-40B4-BE49-F238E27FC236}">
                    <a16:creationId xmlns:a16="http://schemas.microsoft.com/office/drawing/2014/main" id="{046312D0-A063-4D45-89EA-574F71A78FED}"/>
                  </a:ext>
                </a:extLst>
              </p:cNvPr>
              <p:cNvSpPr>
                <a:spLocks noChangeAspect="1"/>
              </p:cNvSpPr>
              <p:nvPr/>
            </p:nvSpPr>
            <p:spPr bwMode="auto">
              <a:xfrm>
                <a:off x="5438775" y="3648075"/>
                <a:ext cx="1193800" cy="482600"/>
              </a:xfrm>
              <a:custGeom>
                <a:avLst/>
                <a:gdLst>
                  <a:gd name="T0" fmla="*/ 7 w 2540"/>
                  <a:gd name="T1" fmla="*/ 98 h 977"/>
                  <a:gd name="T2" fmla="*/ 21 w 2540"/>
                  <a:gd name="T3" fmla="*/ 64 h 977"/>
                  <a:gd name="T4" fmla="*/ 202 w 2540"/>
                  <a:gd name="T5" fmla="*/ 19 h 977"/>
                  <a:gd name="T6" fmla="*/ 259 w 2540"/>
                  <a:gd name="T7" fmla="*/ 0 h 977"/>
                  <a:gd name="T8" fmla="*/ 248 w 2540"/>
                  <a:gd name="T9" fmla="*/ 39 h 977"/>
                  <a:gd name="T10" fmla="*/ 238 w 2540"/>
                  <a:gd name="T11" fmla="*/ 39 h 977"/>
                  <a:gd name="T12" fmla="*/ 199 w 2540"/>
                  <a:gd name="T13" fmla="*/ 93 h 977"/>
                  <a:gd name="T14" fmla="*/ 191 w 2540"/>
                  <a:gd name="T15" fmla="*/ 118 h 977"/>
                  <a:gd name="T16" fmla="*/ 156 w 2540"/>
                  <a:gd name="T17" fmla="*/ 128 h 977"/>
                  <a:gd name="T18" fmla="*/ 64 w 2540"/>
                  <a:gd name="T19" fmla="*/ 152 h 977"/>
                  <a:gd name="T20" fmla="*/ 0 w 2540"/>
                  <a:gd name="T21" fmla="*/ 172 h 977"/>
                  <a:gd name="T22" fmla="*/ 0 w 2540"/>
                  <a:gd name="T23" fmla="*/ 147 h 977"/>
                  <a:gd name="T24" fmla="*/ 7 w 2540"/>
                  <a:gd name="T25" fmla="*/ 98 h 9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0"/>
                  <a:gd name="T40" fmla="*/ 0 h 977"/>
                  <a:gd name="T41" fmla="*/ 2540 w 2540"/>
                  <a:gd name="T42" fmla="*/ 977 h 9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0" h="977">
                    <a:moveTo>
                      <a:pt x="66" y="556"/>
                    </a:moveTo>
                    <a:lnTo>
                      <a:pt x="205" y="363"/>
                    </a:lnTo>
                    <a:lnTo>
                      <a:pt x="1984" y="109"/>
                    </a:lnTo>
                    <a:lnTo>
                      <a:pt x="2540" y="0"/>
                    </a:lnTo>
                    <a:lnTo>
                      <a:pt x="2436" y="223"/>
                    </a:lnTo>
                    <a:lnTo>
                      <a:pt x="2332" y="223"/>
                    </a:lnTo>
                    <a:lnTo>
                      <a:pt x="1948" y="529"/>
                    </a:lnTo>
                    <a:lnTo>
                      <a:pt x="1878" y="670"/>
                    </a:lnTo>
                    <a:lnTo>
                      <a:pt x="1528" y="724"/>
                    </a:lnTo>
                    <a:lnTo>
                      <a:pt x="624" y="865"/>
                    </a:lnTo>
                    <a:lnTo>
                      <a:pt x="0" y="977"/>
                    </a:lnTo>
                    <a:lnTo>
                      <a:pt x="0" y="836"/>
                    </a:lnTo>
                    <a:lnTo>
                      <a:pt x="66" y="556"/>
                    </a:lnTo>
                    <a:close/>
                  </a:path>
                </a:pathLst>
              </a:custGeom>
              <a:solidFill>
                <a:srgbClr val="FFC0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3" name="Freeform 58">
                <a:extLst>
                  <a:ext uri="{FF2B5EF4-FFF2-40B4-BE49-F238E27FC236}">
                    <a16:creationId xmlns:a16="http://schemas.microsoft.com/office/drawing/2014/main" id="{29020EC9-990F-4C5A-BB81-E24640B4976F}"/>
                  </a:ext>
                </a:extLst>
              </p:cNvPr>
              <p:cNvSpPr>
                <a:spLocks noChangeAspect="1"/>
              </p:cNvSpPr>
              <p:nvPr/>
            </p:nvSpPr>
            <p:spPr bwMode="auto">
              <a:xfrm>
                <a:off x="5732464" y="4005263"/>
                <a:ext cx="588962" cy="950912"/>
              </a:xfrm>
              <a:custGeom>
                <a:avLst/>
                <a:gdLst>
                  <a:gd name="T0" fmla="*/ 117 w 1254"/>
                  <a:gd name="T1" fmla="*/ 149 h 1932"/>
                  <a:gd name="T2" fmla="*/ 127 w 1254"/>
                  <a:gd name="T3" fmla="*/ 183 h 1932"/>
                  <a:gd name="T4" fmla="*/ 117 w 1254"/>
                  <a:gd name="T5" fmla="*/ 212 h 1932"/>
                  <a:gd name="T6" fmla="*/ 121 w 1254"/>
                  <a:gd name="T7" fmla="*/ 264 h 1932"/>
                  <a:gd name="T8" fmla="*/ 35 w 1254"/>
                  <a:gd name="T9" fmla="*/ 279 h 1932"/>
                  <a:gd name="T10" fmla="*/ 43 w 1254"/>
                  <a:gd name="T11" fmla="*/ 299 h 1932"/>
                  <a:gd name="T12" fmla="*/ 50 w 1254"/>
                  <a:gd name="T13" fmla="*/ 308 h 1932"/>
                  <a:gd name="T14" fmla="*/ 32 w 1254"/>
                  <a:gd name="T15" fmla="*/ 332 h 1932"/>
                  <a:gd name="T16" fmla="*/ 28 w 1254"/>
                  <a:gd name="T17" fmla="*/ 299 h 1932"/>
                  <a:gd name="T18" fmla="*/ 14 w 1254"/>
                  <a:gd name="T19" fmla="*/ 323 h 1932"/>
                  <a:gd name="T20" fmla="*/ 7 w 1254"/>
                  <a:gd name="T21" fmla="*/ 236 h 1932"/>
                  <a:gd name="T22" fmla="*/ 7 w 1254"/>
                  <a:gd name="T23" fmla="*/ 34 h 1932"/>
                  <a:gd name="T24" fmla="*/ 0 w 1254"/>
                  <a:gd name="T25" fmla="*/ 24 h 1932"/>
                  <a:gd name="T26" fmla="*/ 92 w 1254"/>
                  <a:gd name="T27" fmla="*/ 0 h 1932"/>
                  <a:gd name="T28" fmla="*/ 117 w 1254"/>
                  <a:gd name="T29" fmla="*/ 149 h 19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4"/>
                  <a:gd name="T46" fmla="*/ 0 h 1932"/>
                  <a:gd name="T47" fmla="*/ 1254 w 1254"/>
                  <a:gd name="T48" fmla="*/ 1932 h 19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4" h="1932">
                    <a:moveTo>
                      <a:pt x="1149" y="867"/>
                    </a:moveTo>
                    <a:lnTo>
                      <a:pt x="1254" y="1066"/>
                    </a:lnTo>
                    <a:lnTo>
                      <a:pt x="1149" y="1233"/>
                    </a:lnTo>
                    <a:lnTo>
                      <a:pt x="1187" y="1539"/>
                    </a:lnTo>
                    <a:lnTo>
                      <a:pt x="347" y="1625"/>
                    </a:lnTo>
                    <a:lnTo>
                      <a:pt x="420" y="1738"/>
                    </a:lnTo>
                    <a:lnTo>
                      <a:pt x="489" y="1793"/>
                    </a:lnTo>
                    <a:lnTo>
                      <a:pt x="312" y="1932"/>
                    </a:lnTo>
                    <a:lnTo>
                      <a:pt x="280" y="1738"/>
                    </a:lnTo>
                    <a:lnTo>
                      <a:pt x="138" y="1878"/>
                    </a:lnTo>
                    <a:lnTo>
                      <a:pt x="71" y="1372"/>
                    </a:lnTo>
                    <a:lnTo>
                      <a:pt x="71" y="197"/>
                    </a:lnTo>
                    <a:lnTo>
                      <a:pt x="0" y="141"/>
                    </a:lnTo>
                    <a:lnTo>
                      <a:pt x="904" y="0"/>
                    </a:lnTo>
                    <a:lnTo>
                      <a:pt x="1149" y="867"/>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4" name="Freeform 59">
                <a:extLst>
                  <a:ext uri="{FF2B5EF4-FFF2-40B4-BE49-F238E27FC236}">
                    <a16:creationId xmlns:a16="http://schemas.microsoft.com/office/drawing/2014/main" id="{EDA1EAC3-A498-497F-9AF7-0959064EDB34}"/>
                  </a:ext>
                </a:extLst>
              </p:cNvPr>
              <p:cNvSpPr>
                <a:spLocks noChangeAspect="1"/>
              </p:cNvSpPr>
              <p:nvPr/>
            </p:nvSpPr>
            <p:spPr bwMode="auto">
              <a:xfrm>
                <a:off x="5894393" y="4722813"/>
                <a:ext cx="1265237" cy="950912"/>
              </a:xfrm>
              <a:custGeom>
                <a:avLst/>
                <a:gdLst>
                  <a:gd name="T0" fmla="*/ 0 w 2685"/>
                  <a:gd name="T1" fmla="*/ 29 h 1928"/>
                  <a:gd name="T2" fmla="*/ 88 w 2685"/>
                  <a:gd name="T3" fmla="*/ 14 h 1928"/>
                  <a:gd name="T4" fmla="*/ 95 w 2685"/>
                  <a:gd name="T5" fmla="*/ 24 h 1928"/>
                  <a:gd name="T6" fmla="*/ 175 w 2685"/>
                  <a:gd name="T7" fmla="*/ 19 h 1928"/>
                  <a:gd name="T8" fmla="*/ 183 w 2685"/>
                  <a:gd name="T9" fmla="*/ 29 h 1928"/>
                  <a:gd name="T10" fmla="*/ 186 w 2685"/>
                  <a:gd name="T11" fmla="*/ 0 h 1928"/>
                  <a:gd name="T12" fmla="*/ 201 w 2685"/>
                  <a:gd name="T13" fmla="*/ 0 h 1928"/>
                  <a:gd name="T14" fmla="*/ 263 w 2685"/>
                  <a:gd name="T15" fmla="*/ 171 h 1928"/>
                  <a:gd name="T16" fmla="*/ 277 w 2685"/>
                  <a:gd name="T17" fmla="*/ 210 h 1928"/>
                  <a:gd name="T18" fmla="*/ 281 w 2685"/>
                  <a:gd name="T19" fmla="*/ 274 h 1928"/>
                  <a:gd name="T20" fmla="*/ 270 w 2685"/>
                  <a:gd name="T21" fmla="*/ 327 h 1928"/>
                  <a:gd name="T22" fmla="*/ 252 w 2685"/>
                  <a:gd name="T23" fmla="*/ 337 h 1928"/>
                  <a:gd name="T24" fmla="*/ 241 w 2685"/>
                  <a:gd name="T25" fmla="*/ 302 h 1928"/>
                  <a:gd name="T26" fmla="*/ 223 w 2685"/>
                  <a:gd name="T27" fmla="*/ 298 h 1928"/>
                  <a:gd name="T28" fmla="*/ 212 w 2685"/>
                  <a:gd name="T29" fmla="*/ 225 h 1928"/>
                  <a:gd name="T30" fmla="*/ 201 w 2685"/>
                  <a:gd name="T31" fmla="*/ 225 h 1928"/>
                  <a:gd name="T32" fmla="*/ 190 w 2685"/>
                  <a:gd name="T33" fmla="*/ 205 h 1928"/>
                  <a:gd name="T34" fmla="*/ 190 w 2685"/>
                  <a:gd name="T35" fmla="*/ 176 h 1928"/>
                  <a:gd name="T36" fmla="*/ 179 w 2685"/>
                  <a:gd name="T37" fmla="*/ 171 h 1928"/>
                  <a:gd name="T38" fmla="*/ 183 w 2685"/>
                  <a:gd name="T39" fmla="*/ 136 h 1928"/>
                  <a:gd name="T40" fmla="*/ 175 w 2685"/>
                  <a:gd name="T41" fmla="*/ 102 h 1928"/>
                  <a:gd name="T42" fmla="*/ 153 w 2685"/>
                  <a:gd name="T43" fmla="*/ 73 h 1928"/>
                  <a:gd name="T44" fmla="*/ 128 w 2685"/>
                  <a:gd name="T45" fmla="*/ 49 h 1928"/>
                  <a:gd name="T46" fmla="*/ 92 w 2685"/>
                  <a:gd name="T47" fmla="*/ 92 h 1928"/>
                  <a:gd name="T48" fmla="*/ 73 w 2685"/>
                  <a:gd name="T49" fmla="*/ 59 h 1928"/>
                  <a:gd name="T50" fmla="*/ 55 w 2685"/>
                  <a:gd name="T51" fmla="*/ 53 h 1928"/>
                  <a:gd name="T52" fmla="*/ 37 w 2685"/>
                  <a:gd name="T53" fmla="*/ 68 h 1928"/>
                  <a:gd name="T54" fmla="*/ 15 w 2685"/>
                  <a:gd name="T55" fmla="*/ 59 h 1928"/>
                  <a:gd name="T56" fmla="*/ 8 w 2685"/>
                  <a:gd name="T57" fmla="*/ 49 h 1928"/>
                  <a:gd name="T58" fmla="*/ 0 w 2685"/>
                  <a:gd name="T59" fmla="*/ 29 h 19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5"/>
                  <a:gd name="T91" fmla="*/ 0 h 1928"/>
                  <a:gd name="T92" fmla="*/ 2685 w 2685"/>
                  <a:gd name="T93" fmla="*/ 1928 h 19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5" h="1928">
                    <a:moveTo>
                      <a:pt x="0" y="167"/>
                    </a:moveTo>
                    <a:lnTo>
                      <a:pt x="840" y="81"/>
                    </a:lnTo>
                    <a:lnTo>
                      <a:pt x="907" y="139"/>
                    </a:lnTo>
                    <a:lnTo>
                      <a:pt x="1672" y="109"/>
                    </a:lnTo>
                    <a:lnTo>
                      <a:pt x="1745" y="167"/>
                    </a:lnTo>
                    <a:lnTo>
                      <a:pt x="1780" y="0"/>
                    </a:lnTo>
                    <a:lnTo>
                      <a:pt x="1918" y="0"/>
                    </a:lnTo>
                    <a:lnTo>
                      <a:pt x="2511" y="979"/>
                    </a:lnTo>
                    <a:lnTo>
                      <a:pt x="2648" y="1201"/>
                    </a:lnTo>
                    <a:lnTo>
                      <a:pt x="2685" y="1567"/>
                    </a:lnTo>
                    <a:lnTo>
                      <a:pt x="2579" y="1873"/>
                    </a:lnTo>
                    <a:lnTo>
                      <a:pt x="2404" y="1928"/>
                    </a:lnTo>
                    <a:lnTo>
                      <a:pt x="2302" y="1732"/>
                    </a:lnTo>
                    <a:lnTo>
                      <a:pt x="2129" y="1707"/>
                    </a:lnTo>
                    <a:lnTo>
                      <a:pt x="2020" y="1286"/>
                    </a:lnTo>
                    <a:lnTo>
                      <a:pt x="1918" y="1286"/>
                    </a:lnTo>
                    <a:lnTo>
                      <a:pt x="1816" y="1174"/>
                    </a:lnTo>
                    <a:lnTo>
                      <a:pt x="1816" y="1007"/>
                    </a:lnTo>
                    <a:lnTo>
                      <a:pt x="1709" y="979"/>
                    </a:lnTo>
                    <a:lnTo>
                      <a:pt x="1745" y="780"/>
                    </a:lnTo>
                    <a:lnTo>
                      <a:pt x="1672" y="586"/>
                    </a:lnTo>
                    <a:lnTo>
                      <a:pt x="1465" y="420"/>
                    </a:lnTo>
                    <a:lnTo>
                      <a:pt x="1222" y="280"/>
                    </a:lnTo>
                    <a:lnTo>
                      <a:pt x="874" y="529"/>
                    </a:lnTo>
                    <a:lnTo>
                      <a:pt x="700" y="335"/>
                    </a:lnTo>
                    <a:lnTo>
                      <a:pt x="522" y="306"/>
                    </a:lnTo>
                    <a:lnTo>
                      <a:pt x="349" y="389"/>
                    </a:lnTo>
                    <a:lnTo>
                      <a:pt x="142" y="335"/>
                    </a:lnTo>
                    <a:lnTo>
                      <a:pt x="73" y="280"/>
                    </a:lnTo>
                    <a:lnTo>
                      <a:pt x="0" y="167"/>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5" name="Freeform 60">
                <a:extLst>
                  <a:ext uri="{FF2B5EF4-FFF2-40B4-BE49-F238E27FC236}">
                    <a16:creationId xmlns:a16="http://schemas.microsoft.com/office/drawing/2014/main" id="{110110B6-3521-4FD6-B759-ED4BCCDA1E20}"/>
                  </a:ext>
                </a:extLst>
              </p:cNvPr>
              <p:cNvSpPr>
                <a:spLocks noChangeAspect="1"/>
              </p:cNvSpPr>
              <p:nvPr/>
            </p:nvSpPr>
            <p:spPr bwMode="auto">
              <a:xfrm>
                <a:off x="6092825" y="2671771"/>
                <a:ext cx="560388" cy="687387"/>
              </a:xfrm>
              <a:custGeom>
                <a:avLst/>
                <a:gdLst>
                  <a:gd name="T0" fmla="*/ 37 w 1187"/>
                  <a:gd name="T1" fmla="*/ 39 h 1396"/>
                  <a:gd name="T2" fmla="*/ 55 w 1187"/>
                  <a:gd name="T3" fmla="*/ 48 h 1396"/>
                  <a:gd name="T4" fmla="*/ 59 w 1187"/>
                  <a:gd name="T5" fmla="*/ 58 h 1396"/>
                  <a:gd name="T6" fmla="*/ 96 w 1187"/>
                  <a:gd name="T7" fmla="*/ 28 h 1396"/>
                  <a:gd name="T8" fmla="*/ 100 w 1187"/>
                  <a:gd name="T9" fmla="*/ 9 h 1396"/>
                  <a:gd name="T10" fmla="*/ 118 w 1187"/>
                  <a:gd name="T11" fmla="*/ 0 h 1396"/>
                  <a:gd name="T12" fmla="*/ 125 w 1187"/>
                  <a:gd name="T13" fmla="*/ 81 h 1396"/>
                  <a:gd name="T14" fmla="*/ 126 w 1187"/>
                  <a:gd name="T15" fmla="*/ 159 h 1396"/>
                  <a:gd name="T16" fmla="*/ 111 w 1187"/>
                  <a:gd name="T17" fmla="*/ 183 h 1396"/>
                  <a:gd name="T18" fmla="*/ 92 w 1187"/>
                  <a:gd name="T19" fmla="*/ 226 h 1396"/>
                  <a:gd name="T20" fmla="*/ 82 w 1187"/>
                  <a:gd name="T21" fmla="*/ 241 h 1396"/>
                  <a:gd name="T22" fmla="*/ 74 w 1187"/>
                  <a:gd name="T23" fmla="*/ 231 h 1396"/>
                  <a:gd name="T24" fmla="*/ 52 w 1187"/>
                  <a:gd name="T25" fmla="*/ 236 h 1396"/>
                  <a:gd name="T26" fmla="*/ 26 w 1187"/>
                  <a:gd name="T27" fmla="*/ 216 h 1396"/>
                  <a:gd name="T28" fmla="*/ 14 w 1187"/>
                  <a:gd name="T29" fmla="*/ 226 h 1396"/>
                  <a:gd name="T30" fmla="*/ 0 w 1187"/>
                  <a:gd name="T31" fmla="*/ 53 h 1396"/>
                  <a:gd name="T32" fmla="*/ 37 w 1187"/>
                  <a:gd name="T33" fmla="*/ 39 h 13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7"/>
                  <a:gd name="T52" fmla="*/ 0 h 1396"/>
                  <a:gd name="T53" fmla="*/ 1187 w 1187"/>
                  <a:gd name="T54" fmla="*/ 1396 h 13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7" h="1396">
                    <a:moveTo>
                      <a:pt x="348" y="225"/>
                    </a:moveTo>
                    <a:lnTo>
                      <a:pt x="522" y="279"/>
                    </a:lnTo>
                    <a:lnTo>
                      <a:pt x="557" y="334"/>
                    </a:lnTo>
                    <a:lnTo>
                      <a:pt x="904" y="166"/>
                    </a:lnTo>
                    <a:lnTo>
                      <a:pt x="941" y="54"/>
                    </a:lnTo>
                    <a:lnTo>
                      <a:pt x="1114" y="0"/>
                    </a:lnTo>
                    <a:lnTo>
                      <a:pt x="1181" y="468"/>
                    </a:lnTo>
                    <a:lnTo>
                      <a:pt x="1187" y="923"/>
                    </a:lnTo>
                    <a:lnTo>
                      <a:pt x="1045" y="1061"/>
                    </a:lnTo>
                    <a:lnTo>
                      <a:pt x="870" y="1311"/>
                    </a:lnTo>
                    <a:lnTo>
                      <a:pt x="766" y="1396"/>
                    </a:lnTo>
                    <a:lnTo>
                      <a:pt x="696" y="1342"/>
                    </a:lnTo>
                    <a:lnTo>
                      <a:pt x="487" y="1369"/>
                    </a:lnTo>
                    <a:lnTo>
                      <a:pt x="245" y="1256"/>
                    </a:lnTo>
                    <a:lnTo>
                      <a:pt x="137" y="1311"/>
                    </a:lnTo>
                    <a:lnTo>
                      <a:pt x="0" y="306"/>
                    </a:lnTo>
                    <a:lnTo>
                      <a:pt x="348" y="225"/>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6" name="Freeform 61">
                <a:extLst>
                  <a:ext uri="{FF2B5EF4-FFF2-40B4-BE49-F238E27FC236}">
                    <a16:creationId xmlns:a16="http://schemas.microsoft.com/office/drawing/2014/main" id="{5F3807B3-39D3-42FD-BFE8-5EC4D1000D54}"/>
                  </a:ext>
                </a:extLst>
              </p:cNvPr>
              <p:cNvSpPr>
                <a:spLocks noChangeAspect="1"/>
              </p:cNvSpPr>
              <p:nvPr/>
            </p:nvSpPr>
            <p:spPr bwMode="auto">
              <a:xfrm>
                <a:off x="6157915" y="3963988"/>
                <a:ext cx="706437" cy="842962"/>
              </a:xfrm>
              <a:custGeom>
                <a:avLst/>
                <a:gdLst>
                  <a:gd name="T0" fmla="*/ 0 w 1500"/>
                  <a:gd name="T1" fmla="*/ 14 h 1706"/>
                  <a:gd name="T2" fmla="*/ 37 w 1500"/>
                  <a:gd name="T3" fmla="*/ 5 h 1706"/>
                  <a:gd name="T4" fmla="*/ 73 w 1500"/>
                  <a:gd name="T5" fmla="*/ 0 h 1706"/>
                  <a:gd name="T6" fmla="*/ 69 w 1500"/>
                  <a:gd name="T7" fmla="*/ 29 h 1706"/>
                  <a:gd name="T8" fmla="*/ 87 w 1500"/>
                  <a:gd name="T9" fmla="*/ 34 h 1706"/>
                  <a:gd name="T10" fmla="*/ 91 w 1500"/>
                  <a:gd name="T11" fmla="*/ 58 h 1706"/>
                  <a:gd name="T12" fmla="*/ 105 w 1500"/>
                  <a:gd name="T13" fmla="*/ 83 h 1706"/>
                  <a:gd name="T14" fmla="*/ 120 w 1500"/>
                  <a:gd name="T15" fmla="*/ 112 h 1706"/>
                  <a:gd name="T16" fmla="*/ 134 w 1500"/>
                  <a:gd name="T17" fmla="*/ 132 h 1706"/>
                  <a:gd name="T18" fmla="*/ 134 w 1500"/>
                  <a:gd name="T19" fmla="*/ 147 h 1706"/>
                  <a:gd name="T20" fmla="*/ 146 w 1500"/>
                  <a:gd name="T21" fmla="*/ 156 h 1706"/>
                  <a:gd name="T22" fmla="*/ 146 w 1500"/>
                  <a:gd name="T23" fmla="*/ 171 h 1706"/>
                  <a:gd name="T24" fmla="*/ 152 w 1500"/>
                  <a:gd name="T25" fmla="*/ 176 h 1706"/>
                  <a:gd name="T26" fmla="*/ 156 w 1500"/>
                  <a:gd name="T27" fmla="*/ 171 h 1706"/>
                  <a:gd name="T28" fmla="*/ 142 w 1500"/>
                  <a:gd name="T29" fmla="*/ 269 h 1706"/>
                  <a:gd name="T30" fmla="*/ 128 w 1500"/>
                  <a:gd name="T31" fmla="*/ 269 h 1706"/>
                  <a:gd name="T32" fmla="*/ 124 w 1500"/>
                  <a:gd name="T33" fmla="*/ 298 h 1706"/>
                  <a:gd name="T34" fmla="*/ 116 w 1500"/>
                  <a:gd name="T35" fmla="*/ 288 h 1706"/>
                  <a:gd name="T36" fmla="*/ 37 w 1500"/>
                  <a:gd name="T37" fmla="*/ 293 h 1706"/>
                  <a:gd name="T38" fmla="*/ 29 w 1500"/>
                  <a:gd name="T39" fmla="*/ 283 h 1706"/>
                  <a:gd name="T40" fmla="*/ 26 w 1500"/>
                  <a:gd name="T41" fmla="*/ 230 h 1706"/>
                  <a:gd name="T42" fmla="*/ 37 w 1500"/>
                  <a:gd name="T43" fmla="*/ 200 h 1706"/>
                  <a:gd name="T44" fmla="*/ 26 w 1500"/>
                  <a:gd name="T45" fmla="*/ 166 h 1706"/>
                  <a:gd name="T46" fmla="*/ 0 w 1500"/>
                  <a:gd name="T47" fmla="*/ 14 h 17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0"/>
                  <a:gd name="T73" fmla="*/ 0 h 1706"/>
                  <a:gd name="T74" fmla="*/ 1500 w 1500"/>
                  <a:gd name="T75" fmla="*/ 1706 h 17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0" h="1706">
                    <a:moveTo>
                      <a:pt x="0" y="81"/>
                    </a:moveTo>
                    <a:lnTo>
                      <a:pt x="350" y="27"/>
                    </a:lnTo>
                    <a:lnTo>
                      <a:pt x="701" y="0"/>
                    </a:lnTo>
                    <a:lnTo>
                      <a:pt x="665" y="167"/>
                    </a:lnTo>
                    <a:lnTo>
                      <a:pt x="839" y="193"/>
                    </a:lnTo>
                    <a:lnTo>
                      <a:pt x="875" y="334"/>
                    </a:lnTo>
                    <a:lnTo>
                      <a:pt x="1012" y="473"/>
                    </a:lnTo>
                    <a:lnTo>
                      <a:pt x="1152" y="640"/>
                    </a:lnTo>
                    <a:lnTo>
                      <a:pt x="1289" y="754"/>
                    </a:lnTo>
                    <a:lnTo>
                      <a:pt x="1289" y="840"/>
                    </a:lnTo>
                    <a:lnTo>
                      <a:pt x="1397" y="893"/>
                    </a:lnTo>
                    <a:lnTo>
                      <a:pt x="1397" y="979"/>
                    </a:lnTo>
                    <a:lnTo>
                      <a:pt x="1463" y="1005"/>
                    </a:lnTo>
                    <a:lnTo>
                      <a:pt x="1500" y="979"/>
                    </a:lnTo>
                    <a:lnTo>
                      <a:pt x="1361" y="1539"/>
                    </a:lnTo>
                    <a:lnTo>
                      <a:pt x="1223" y="1539"/>
                    </a:lnTo>
                    <a:lnTo>
                      <a:pt x="1188" y="1706"/>
                    </a:lnTo>
                    <a:lnTo>
                      <a:pt x="1115" y="1648"/>
                    </a:lnTo>
                    <a:lnTo>
                      <a:pt x="350" y="1678"/>
                    </a:lnTo>
                    <a:lnTo>
                      <a:pt x="283" y="1620"/>
                    </a:lnTo>
                    <a:lnTo>
                      <a:pt x="245" y="1314"/>
                    </a:lnTo>
                    <a:lnTo>
                      <a:pt x="350" y="1147"/>
                    </a:lnTo>
                    <a:lnTo>
                      <a:pt x="245" y="948"/>
                    </a:lnTo>
                    <a:lnTo>
                      <a:pt x="0" y="81"/>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7" name="Freeform 62">
                <a:extLst>
                  <a:ext uri="{FF2B5EF4-FFF2-40B4-BE49-F238E27FC236}">
                    <a16:creationId xmlns:a16="http://schemas.microsoft.com/office/drawing/2014/main" id="{15C730FD-3598-4170-8612-2151C1C67054}"/>
                  </a:ext>
                </a:extLst>
              </p:cNvPr>
              <p:cNvSpPr>
                <a:spLocks noChangeAspect="1"/>
              </p:cNvSpPr>
              <p:nvPr/>
            </p:nvSpPr>
            <p:spPr bwMode="auto">
              <a:xfrm>
                <a:off x="6472243" y="3881443"/>
                <a:ext cx="669925" cy="579437"/>
              </a:xfrm>
              <a:custGeom>
                <a:avLst/>
                <a:gdLst>
                  <a:gd name="T0" fmla="*/ 86 w 1426"/>
                  <a:gd name="T1" fmla="*/ 199 h 1176"/>
                  <a:gd name="T2" fmla="*/ 82 w 1426"/>
                  <a:gd name="T3" fmla="*/ 204 h 1176"/>
                  <a:gd name="T4" fmla="*/ 75 w 1426"/>
                  <a:gd name="T5" fmla="*/ 199 h 1176"/>
                  <a:gd name="T6" fmla="*/ 75 w 1426"/>
                  <a:gd name="T7" fmla="*/ 184 h 1176"/>
                  <a:gd name="T8" fmla="*/ 64 w 1426"/>
                  <a:gd name="T9" fmla="*/ 175 h 1176"/>
                  <a:gd name="T10" fmla="*/ 64 w 1426"/>
                  <a:gd name="T11" fmla="*/ 161 h 1176"/>
                  <a:gd name="T12" fmla="*/ 50 w 1426"/>
                  <a:gd name="T13" fmla="*/ 141 h 1176"/>
                  <a:gd name="T14" fmla="*/ 36 w 1426"/>
                  <a:gd name="T15" fmla="*/ 112 h 1176"/>
                  <a:gd name="T16" fmla="*/ 22 w 1426"/>
                  <a:gd name="T17" fmla="*/ 88 h 1176"/>
                  <a:gd name="T18" fmla="*/ 18 w 1426"/>
                  <a:gd name="T19" fmla="*/ 63 h 1176"/>
                  <a:gd name="T20" fmla="*/ 4 w 1426"/>
                  <a:gd name="T21" fmla="*/ 59 h 1176"/>
                  <a:gd name="T22" fmla="*/ 0 w 1426"/>
                  <a:gd name="T23" fmla="*/ 59 h 1176"/>
                  <a:gd name="T24" fmla="*/ 4 w 1426"/>
                  <a:gd name="T25" fmla="*/ 30 h 1176"/>
                  <a:gd name="T26" fmla="*/ 14 w 1426"/>
                  <a:gd name="T27" fmla="*/ 24 h 1176"/>
                  <a:gd name="T28" fmla="*/ 18 w 1426"/>
                  <a:gd name="T29" fmla="*/ 15 h 1176"/>
                  <a:gd name="T30" fmla="*/ 64 w 1426"/>
                  <a:gd name="T31" fmla="*/ 0 h 1176"/>
                  <a:gd name="T32" fmla="*/ 64 w 1426"/>
                  <a:gd name="T33" fmla="*/ 10 h 1176"/>
                  <a:gd name="T34" fmla="*/ 75 w 1426"/>
                  <a:gd name="T35" fmla="*/ 20 h 1176"/>
                  <a:gd name="T36" fmla="*/ 111 w 1426"/>
                  <a:gd name="T37" fmla="*/ 10 h 1176"/>
                  <a:gd name="T38" fmla="*/ 146 w 1426"/>
                  <a:gd name="T39" fmla="*/ 54 h 1176"/>
                  <a:gd name="T40" fmla="*/ 107 w 1426"/>
                  <a:gd name="T41" fmla="*/ 165 h 1176"/>
                  <a:gd name="T42" fmla="*/ 89 w 1426"/>
                  <a:gd name="T43" fmla="*/ 175 h 1176"/>
                  <a:gd name="T44" fmla="*/ 86 w 1426"/>
                  <a:gd name="T45" fmla="*/ 199 h 1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6"/>
                  <a:gd name="T70" fmla="*/ 0 h 1176"/>
                  <a:gd name="T71" fmla="*/ 1426 w 1426"/>
                  <a:gd name="T72" fmla="*/ 1176 h 1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6" h="1176">
                    <a:moveTo>
                      <a:pt x="835" y="1150"/>
                    </a:moveTo>
                    <a:lnTo>
                      <a:pt x="798" y="1176"/>
                    </a:lnTo>
                    <a:lnTo>
                      <a:pt x="732" y="1150"/>
                    </a:lnTo>
                    <a:lnTo>
                      <a:pt x="732" y="1064"/>
                    </a:lnTo>
                    <a:lnTo>
                      <a:pt x="624" y="1011"/>
                    </a:lnTo>
                    <a:lnTo>
                      <a:pt x="624" y="925"/>
                    </a:lnTo>
                    <a:lnTo>
                      <a:pt x="487" y="811"/>
                    </a:lnTo>
                    <a:lnTo>
                      <a:pt x="347" y="644"/>
                    </a:lnTo>
                    <a:lnTo>
                      <a:pt x="210" y="505"/>
                    </a:lnTo>
                    <a:lnTo>
                      <a:pt x="174" y="364"/>
                    </a:lnTo>
                    <a:lnTo>
                      <a:pt x="36" y="338"/>
                    </a:lnTo>
                    <a:lnTo>
                      <a:pt x="0" y="338"/>
                    </a:lnTo>
                    <a:lnTo>
                      <a:pt x="36" y="171"/>
                    </a:lnTo>
                    <a:lnTo>
                      <a:pt x="139" y="138"/>
                    </a:lnTo>
                    <a:lnTo>
                      <a:pt x="174" y="84"/>
                    </a:lnTo>
                    <a:lnTo>
                      <a:pt x="624" y="0"/>
                    </a:lnTo>
                    <a:lnTo>
                      <a:pt x="624" y="57"/>
                    </a:lnTo>
                    <a:lnTo>
                      <a:pt x="732" y="113"/>
                    </a:lnTo>
                    <a:lnTo>
                      <a:pt x="1080" y="57"/>
                    </a:lnTo>
                    <a:lnTo>
                      <a:pt x="1426" y="311"/>
                    </a:lnTo>
                    <a:lnTo>
                      <a:pt x="1043" y="951"/>
                    </a:lnTo>
                    <a:lnTo>
                      <a:pt x="869" y="1011"/>
                    </a:lnTo>
                    <a:lnTo>
                      <a:pt x="835" y="1150"/>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8" name="Freeform 63">
                <a:extLst>
                  <a:ext uri="{FF2B5EF4-FFF2-40B4-BE49-F238E27FC236}">
                    <a16:creationId xmlns:a16="http://schemas.microsoft.com/office/drawing/2014/main" id="{F86A8BD1-2CDF-4AFD-B733-5594647F31DE}"/>
                  </a:ext>
                </a:extLst>
              </p:cNvPr>
              <p:cNvSpPr>
                <a:spLocks noChangeAspect="1"/>
              </p:cNvSpPr>
              <p:nvPr/>
            </p:nvSpPr>
            <p:spPr bwMode="auto">
              <a:xfrm>
                <a:off x="6321429" y="3470279"/>
                <a:ext cx="1216025" cy="563563"/>
              </a:xfrm>
              <a:custGeom>
                <a:avLst/>
                <a:gdLst>
                  <a:gd name="T0" fmla="*/ 249 w 2581"/>
                  <a:gd name="T1" fmla="*/ 0 h 1142"/>
                  <a:gd name="T2" fmla="*/ 259 w 2581"/>
                  <a:gd name="T3" fmla="*/ 33 h 1142"/>
                  <a:gd name="T4" fmla="*/ 245 w 2581"/>
                  <a:gd name="T5" fmla="*/ 53 h 1142"/>
                  <a:gd name="T6" fmla="*/ 271 w 2581"/>
                  <a:gd name="T7" fmla="*/ 53 h 1142"/>
                  <a:gd name="T8" fmla="*/ 259 w 2581"/>
                  <a:gd name="T9" fmla="*/ 81 h 1142"/>
                  <a:gd name="T10" fmla="*/ 231 w 2581"/>
                  <a:gd name="T11" fmla="*/ 81 h 1142"/>
                  <a:gd name="T12" fmla="*/ 238 w 2581"/>
                  <a:gd name="T13" fmla="*/ 101 h 1142"/>
                  <a:gd name="T14" fmla="*/ 249 w 2581"/>
                  <a:gd name="T15" fmla="*/ 105 h 1142"/>
                  <a:gd name="T16" fmla="*/ 227 w 2581"/>
                  <a:gd name="T17" fmla="*/ 134 h 1142"/>
                  <a:gd name="T18" fmla="*/ 212 w 2581"/>
                  <a:gd name="T19" fmla="*/ 178 h 1142"/>
                  <a:gd name="T20" fmla="*/ 183 w 2581"/>
                  <a:gd name="T21" fmla="*/ 198 h 1142"/>
                  <a:gd name="T22" fmla="*/ 146 w 2581"/>
                  <a:gd name="T23" fmla="*/ 153 h 1142"/>
                  <a:gd name="T24" fmla="*/ 110 w 2581"/>
                  <a:gd name="T25" fmla="*/ 163 h 1142"/>
                  <a:gd name="T26" fmla="*/ 98 w 2581"/>
                  <a:gd name="T27" fmla="*/ 153 h 1142"/>
                  <a:gd name="T28" fmla="*/ 98 w 2581"/>
                  <a:gd name="T29" fmla="*/ 144 h 1142"/>
                  <a:gd name="T30" fmla="*/ 51 w 2581"/>
                  <a:gd name="T31" fmla="*/ 158 h 1142"/>
                  <a:gd name="T32" fmla="*/ 48 w 2581"/>
                  <a:gd name="T33" fmla="*/ 167 h 1142"/>
                  <a:gd name="T34" fmla="*/ 37 w 2581"/>
                  <a:gd name="T35" fmla="*/ 173 h 1142"/>
                  <a:gd name="T36" fmla="*/ 0 w 2581"/>
                  <a:gd name="T37" fmla="*/ 178 h 1142"/>
                  <a:gd name="T38" fmla="*/ 7 w 2581"/>
                  <a:gd name="T39" fmla="*/ 153 h 1142"/>
                  <a:gd name="T40" fmla="*/ 48 w 2581"/>
                  <a:gd name="T41" fmla="*/ 101 h 1142"/>
                  <a:gd name="T42" fmla="*/ 59 w 2581"/>
                  <a:gd name="T43" fmla="*/ 101 h 1142"/>
                  <a:gd name="T44" fmla="*/ 69 w 2581"/>
                  <a:gd name="T45" fmla="*/ 62 h 1142"/>
                  <a:gd name="T46" fmla="*/ 249 w 2581"/>
                  <a:gd name="T47" fmla="*/ 0 h 1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1"/>
                  <a:gd name="T73" fmla="*/ 0 h 1142"/>
                  <a:gd name="T74" fmla="*/ 2581 w 2581"/>
                  <a:gd name="T75" fmla="*/ 1142 h 11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1" h="1142">
                    <a:moveTo>
                      <a:pt x="2371" y="0"/>
                    </a:moveTo>
                    <a:lnTo>
                      <a:pt x="2473" y="191"/>
                    </a:lnTo>
                    <a:lnTo>
                      <a:pt x="2335" y="305"/>
                    </a:lnTo>
                    <a:lnTo>
                      <a:pt x="2581" y="305"/>
                    </a:lnTo>
                    <a:lnTo>
                      <a:pt x="2473" y="468"/>
                    </a:lnTo>
                    <a:lnTo>
                      <a:pt x="2197" y="468"/>
                    </a:lnTo>
                    <a:lnTo>
                      <a:pt x="2264" y="582"/>
                    </a:lnTo>
                    <a:lnTo>
                      <a:pt x="2371" y="609"/>
                    </a:lnTo>
                    <a:lnTo>
                      <a:pt x="2161" y="776"/>
                    </a:lnTo>
                    <a:lnTo>
                      <a:pt x="2024" y="1029"/>
                    </a:lnTo>
                    <a:lnTo>
                      <a:pt x="1741" y="1142"/>
                    </a:lnTo>
                    <a:lnTo>
                      <a:pt x="1395" y="888"/>
                    </a:lnTo>
                    <a:lnTo>
                      <a:pt x="1047" y="944"/>
                    </a:lnTo>
                    <a:lnTo>
                      <a:pt x="939" y="888"/>
                    </a:lnTo>
                    <a:lnTo>
                      <a:pt x="939" y="831"/>
                    </a:lnTo>
                    <a:lnTo>
                      <a:pt x="489" y="915"/>
                    </a:lnTo>
                    <a:lnTo>
                      <a:pt x="454" y="969"/>
                    </a:lnTo>
                    <a:lnTo>
                      <a:pt x="351" y="1002"/>
                    </a:lnTo>
                    <a:lnTo>
                      <a:pt x="0" y="1029"/>
                    </a:lnTo>
                    <a:lnTo>
                      <a:pt x="70" y="888"/>
                    </a:lnTo>
                    <a:lnTo>
                      <a:pt x="454" y="582"/>
                    </a:lnTo>
                    <a:lnTo>
                      <a:pt x="558" y="582"/>
                    </a:lnTo>
                    <a:lnTo>
                      <a:pt x="662" y="359"/>
                    </a:lnTo>
                    <a:lnTo>
                      <a:pt x="2371" y="0"/>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69" name="Freeform 64">
                <a:extLst>
                  <a:ext uri="{FF2B5EF4-FFF2-40B4-BE49-F238E27FC236}">
                    <a16:creationId xmlns:a16="http://schemas.microsoft.com/office/drawing/2014/main" id="{FE949F7F-623B-4F21-B699-9A0B30078D0E}"/>
                  </a:ext>
                </a:extLst>
              </p:cNvPr>
              <p:cNvSpPr>
                <a:spLocks noChangeAspect="1"/>
              </p:cNvSpPr>
              <p:nvPr/>
            </p:nvSpPr>
            <p:spPr bwMode="auto">
              <a:xfrm>
                <a:off x="6373813" y="3082934"/>
                <a:ext cx="1065212" cy="619125"/>
              </a:xfrm>
              <a:custGeom>
                <a:avLst/>
                <a:gdLst>
                  <a:gd name="T0" fmla="*/ 0 w 2265"/>
                  <a:gd name="T1" fmla="*/ 215 h 1256"/>
                  <a:gd name="T2" fmla="*/ 43 w 2265"/>
                  <a:gd name="T3" fmla="*/ 149 h 1256"/>
                  <a:gd name="T4" fmla="*/ 58 w 2265"/>
                  <a:gd name="T5" fmla="*/ 168 h 1256"/>
                  <a:gd name="T6" fmla="*/ 97 w 2265"/>
                  <a:gd name="T7" fmla="*/ 135 h 1256"/>
                  <a:gd name="T8" fmla="*/ 94 w 2265"/>
                  <a:gd name="T9" fmla="*/ 120 h 1256"/>
                  <a:gd name="T10" fmla="*/ 104 w 2265"/>
                  <a:gd name="T11" fmla="*/ 81 h 1256"/>
                  <a:gd name="T12" fmla="*/ 119 w 2265"/>
                  <a:gd name="T13" fmla="*/ 48 h 1256"/>
                  <a:gd name="T14" fmla="*/ 122 w 2265"/>
                  <a:gd name="T15" fmla="*/ 44 h 1256"/>
                  <a:gd name="T16" fmla="*/ 141 w 2265"/>
                  <a:gd name="T17" fmla="*/ 5 h 1256"/>
                  <a:gd name="T18" fmla="*/ 155 w 2265"/>
                  <a:gd name="T19" fmla="*/ 15 h 1256"/>
                  <a:gd name="T20" fmla="*/ 162 w 2265"/>
                  <a:gd name="T21" fmla="*/ 0 h 1256"/>
                  <a:gd name="T22" fmla="*/ 184 w 2265"/>
                  <a:gd name="T23" fmla="*/ 24 h 1256"/>
                  <a:gd name="T24" fmla="*/ 180 w 2265"/>
                  <a:gd name="T25" fmla="*/ 48 h 1256"/>
                  <a:gd name="T26" fmla="*/ 220 w 2265"/>
                  <a:gd name="T27" fmla="*/ 72 h 1256"/>
                  <a:gd name="T28" fmla="*/ 223 w 2265"/>
                  <a:gd name="T29" fmla="*/ 111 h 1256"/>
                  <a:gd name="T30" fmla="*/ 201 w 2265"/>
                  <a:gd name="T31" fmla="*/ 106 h 1256"/>
                  <a:gd name="T32" fmla="*/ 220 w 2265"/>
                  <a:gd name="T33" fmla="*/ 125 h 1256"/>
                  <a:gd name="T34" fmla="*/ 231 w 2265"/>
                  <a:gd name="T35" fmla="*/ 120 h 1256"/>
                  <a:gd name="T36" fmla="*/ 234 w 2265"/>
                  <a:gd name="T37" fmla="*/ 135 h 1256"/>
                  <a:gd name="T38" fmla="*/ 58 w 2265"/>
                  <a:gd name="T39" fmla="*/ 197 h 1256"/>
                  <a:gd name="T40" fmla="*/ 0 w 2265"/>
                  <a:gd name="T41" fmla="*/ 215 h 1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65"/>
                  <a:gd name="T64" fmla="*/ 0 h 1256"/>
                  <a:gd name="T65" fmla="*/ 2265 w 2265"/>
                  <a:gd name="T66" fmla="*/ 1256 h 12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65" h="1256">
                    <a:moveTo>
                      <a:pt x="0" y="1256"/>
                    </a:moveTo>
                    <a:lnTo>
                      <a:pt x="419" y="869"/>
                    </a:lnTo>
                    <a:lnTo>
                      <a:pt x="556" y="979"/>
                    </a:lnTo>
                    <a:lnTo>
                      <a:pt x="941" y="788"/>
                    </a:lnTo>
                    <a:lnTo>
                      <a:pt x="905" y="701"/>
                    </a:lnTo>
                    <a:lnTo>
                      <a:pt x="1007" y="476"/>
                    </a:lnTo>
                    <a:lnTo>
                      <a:pt x="1149" y="282"/>
                    </a:lnTo>
                    <a:lnTo>
                      <a:pt x="1182" y="256"/>
                    </a:lnTo>
                    <a:lnTo>
                      <a:pt x="1360" y="28"/>
                    </a:lnTo>
                    <a:lnTo>
                      <a:pt x="1498" y="88"/>
                    </a:lnTo>
                    <a:lnTo>
                      <a:pt x="1566" y="0"/>
                    </a:lnTo>
                    <a:lnTo>
                      <a:pt x="1774" y="141"/>
                    </a:lnTo>
                    <a:lnTo>
                      <a:pt x="1738" y="282"/>
                    </a:lnTo>
                    <a:lnTo>
                      <a:pt x="2124" y="421"/>
                    </a:lnTo>
                    <a:lnTo>
                      <a:pt x="2158" y="646"/>
                    </a:lnTo>
                    <a:lnTo>
                      <a:pt x="1947" y="616"/>
                    </a:lnTo>
                    <a:lnTo>
                      <a:pt x="2124" y="729"/>
                    </a:lnTo>
                    <a:lnTo>
                      <a:pt x="2229" y="701"/>
                    </a:lnTo>
                    <a:lnTo>
                      <a:pt x="2265" y="788"/>
                    </a:lnTo>
                    <a:lnTo>
                      <a:pt x="556" y="1147"/>
                    </a:lnTo>
                    <a:lnTo>
                      <a:pt x="0" y="1256"/>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0" name="Freeform 65">
                <a:extLst>
                  <a:ext uri="{FF2B5EF4-FFF2-40B4-BE49-F238E27FC236}">
                    <a16:creationId xmlns:a16="http://schemas.microsoft.com/office/drawing/2014/main" id="{02770FE2-B38F-4031-BBB5-7E1AA8D07E06}"/>
                  </a:ext>
                </a:extLst>
              </p:cNvPr>
              <p:cNvSpPr>
                <a:spLocks noChangeAspect="1"/>
              </p:cNvSpPr>
              <p:nvPr/>
            </p:nvSpPr>
            <p:spPr bwMode="auto">
              <a:xfrm>
                <a:off x="6454776" y="2901958"/>
                <a:ext cx="641350" cy="663575"/>
              </a:xfrm>
              <a:custGeom>
                <a:avLst/>
                <a:gdLst>
                  <a:gd name="T0" fmla="*/ 25 w 1361"/>
                  <a:gd name="T1" fmla="*/ 213 h 1346"/>
                  <a:gd name="T2" fmla="*/ 11 w 1361"/>
                  <a:gd name="T3" fmla="*/ 208 h 1346"/>
                  <a:gd name="T4" fmla="*/ 7 w 1361"/>
                  <a:gd name="T5" fmla="*/ 193 h 1346"/>
                  <a:gd name="T6" fmla="*/ 4 w 1361"/>
                  <a:gd name="T7" fmla="*/ 184 h 1346"/>
                  <a:gd name="T8" fmla="*/ 0 w 1361"/>
                  <a:gd name="T9" fmla="*/ 160 h 1346"/>
                  <a:gd name="T10" fmla="*/ 11 w 1361"/>
                  <a:gd name="T11" fmla="*/ 145 h 1346"/>
                  <a:gd name="T12" fmla="*/ 29 w 1361"/>
                  <a:gd name="T13" fmla="*/ 102 h 1346"/>
                  <a:gd name="T14" fmla="*/ 43 w 1361"/>
                  <a:gd name="T15" fmla="*/ 78 h 1346"/>
                  <a:gd name="T16" fmla="*/ 43 w 1361"/>
                  <a:gd name="T17" fmla="*/ 0 h 1346"/>
                  <a:gd name="T18" fmla="*/ 54 w 1361"/>
                  <a:gd name="T19" fmla="*/ 68 h 1346"/>
                  <a:gd name="T20" fmla="*/ 83 w 1361"/>
                  <a:gd name="T21" fmla="*/ 63 h 1346"/>
                  <a:gd name="T22" fmla="*/ 86 w 1361"/>
                  <a:gd name="T23" fmla="*/ 97 h 1346"/>
                  <a:gd name="T24" fmla="*/ 108 w 1361"/>
                  <a:gd name="T25" fmla="*/ 63 h 1346"/>
                  <a:gd name="T26" fmla="*/ 141 w 1361"/>
                  <a:gd name="T27" fmla="*/ 54 h 1346"/>
                  <a:gd name="T28" fmla="*/ 137 w 1361"/>
                  <a:gd name="T29" fmla="*/ 78 h 1346"/>
                  <a:gd name="T30" fmla="*/ 123 w 1361"/>
                  <a:gd name="T31" fmla="*/ 68 h 1346"/>
                  <a:gd name="T32" fmla="*/ 105 w 1361"/>
                  <a:gd name="T33" fmla="*/ 107 h 1346"/>
                  <a:gd name="T34" fmla="*/ 101 w 1361"/>
                  <a:gd name="T35" fmla="*/ 112 h 1346"/>
                  <a:gd name="T36" fmla="*/ 86 w 1361"/>
                  <a:gd name="T37" fmla="*/ 145 h 1346"/>
                  <a:gd name="T38" fmla="*/ 76 w 1361"/>
                  <a:gd name="T39" fmla="*/ 184 h 1346"/>
                  <a:gd name="T40" fmla="*/ 79 w 1361"/>
                  <a:gd name="T41" fmla="*/ 199 h 1346"/>
                  <a:gd name="T42" fmla="*/ 40 w 1361"/>
                  <a:gd name="T43" fmla="*/ 232 h 1346"/>
                  <a:gd name="T44" fmla="*/ 25 w 1361"/>
                  <a:gd name="T45" fmla="*/ 213 h 1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1"/>
                  <a:gd name="T70" fmla="*/ 0 h 1346"/>
                  <a:gd name="T71" fmla="*/ 1361 w 1361"/>
                  <a:gd name="T72" fmla="*/ 1346 h 13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1" h="1346">
                    <a:moveTo>
                      <a:pt x="246" y="1236"/>
                    </a:moveTo>
                    <a:lnTo>
                      <a:pt x="104" y="1206"/>
                    </a:lnTo>
                    <a:lnTo>
                      <a:pt x="72" y="1122"/>
                    </a:lnTo>
                    <a:lnTo>
                      <a:pt x="36" y="1068"/>
                    </a:lnTo>
                    <a:lnTo>
                      <a:pt x="0" y="928"/>
                    </a:lnTo>
                    <a:lnTo>
                      <a:pt x="104" y="843"/>
                    </a:lnTo>
                    <a:lnTo>
                      <a:pt x="279" y="593"/>
                    </a:lnTo>
                    <a:lnTo>
                      <a:pt x="421" y="455"/>
                    </a:lnTo>
                    <a:lnTo>
                      <a:pt x="415" y="0"/>
                    </a:lnTo>
                    <a:lnTo>
                      <a:pt x="523" y="395"/>
                    </a:lnTo>
                    <a:lnTo>
                      <a:pt x="802" y="367"/>
                    </a:lnTo>
                    <a:lnTo>
                      <a:pt x="834" y="562"/>
                    </a:lnTo>
                    <a:lnTo>
                      <a:pt x="1044" y="367"/>
                    </a:lnTo>
                    <a:lnTo>
                      <a:pt x="1361" y="315"/>
                    </a:lnTo>
                    <a:lnTo>
                      <a:pt x="1325" y="455"/>
                    </a:lnTo>
                    <a:lnTo>
                      <a:pt x="1187" y="395"/>
                    </a:lnTo>
                    <a:lnTo>
                      <a:pt x="1009" y="623"/>
                    </a:lnTo>
                    <a:lnTo>
                      <a:pt x="976" y="649"/>
                    </a:lnTo>
                    <a:lnTo>
                      <a:pt x="834" y="843"/>
                    </a:lnTo>
                    <a:lnTo>
                      <a:pt x="732" y="1068"/>
                    </a:lnTo>
                    <a:lnTo>
                      <a:pt x="768" y="1155"/>
                    </a:lnTo>
                    <a:lnTo>
                      <a:pt x="383" y="1346"/>
                    </a:lnTo>
                    <a:lnTo>
                      <a:pt x="246" y="1236"/>
                    </a:lnTo>
                    <a:close/>
                  </a:path>
                </a:pathLst>
              </a:custGeom>
              <a:solidFill>
                <a:srgbClr val="FFCC0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1" name="Freeform 66">
                <a:extLst>
                  <a:ext uri="{FF2B5EF4-FFF2-40B4-BE49-F238E27FC236}">
                    <a16:creationId xmlns:a16="http://schemas.microsoft.com/office/drawing/2014/main" id="{A05D6048-F105-444A-BBD2-2AE7E26571A0}"/>
                  </a:ext>
                </a:extLst>
              </p:cNvPr>
              <p:cNvSpPr>
                <a:spLocks noChangeAspect="1"/>
              </p:cNvSpPr>
              <p:nvPr/>
            </p:nvSpPr>
            <p:spPr bwMode="auto">
              <a:xfrm>
                <a:off x="6859595" y="2925765"/>
                <a:ext cx="657225" cy="365125"/>
              </a:xfrm>
              <a:custGeom>
                <a:avLst/>
                <a:gdLst>
                  <a:gd name="T0" fmla="*/ 0 w 1392"/>
                  <a:gd name="T1" fmla="*/ 52 h 741"/>
                  <a:gd name="T2" fmla="*/ 117 w 1392"/>
                  <a:gd name="T3" fmla="*/ 0 h 741"/>
                  <a:gd name="T4" fmla="*/ 124 w 1392"/>
                  <a:gd name="T5" fmla="*/ 14 h 741"/>
                  <a:gd name="T6" fmla="*/ 128 w 1392"/>
                  <a:gd name="T7" fmla="*/ 26 h 741"/>
                  <a:gd name="T8" fmla="*/ 132 w 1392"/>
                  <a:gd name="T9" fmla="*/ 87 h 741"/>
                  <a:gd name="T10" fmla="*/ 146 w 1392"/>
                  <a:gd name="T11" fmla="*/ 87 h 741"/>
                  <a:gd name="T12" fmla="*/ 142 w 1392"/>
                  <a:gd name="T13" fmla="*/ 129 h 741"/>
                  <a:gd name="T14" fmla="*/ 126 w 1392"/>
                  <a:gd name="T15" fmla="*/ 123 h 741"/>
                  <a:gd name="T16" fmla="*/ 117 w 1392"/>
                  <a:gd name="T17" fmla="*/ 87 h 741"/>
                  <a:gd name="T18" fmla="*/ 111 w 1392"/>
                  <a:gd name="T19" fmla="*/ 73 h 741"/>
                  <a:gd name="T20" fmla="*/ 110 w 1392"/>
                  <a:gd name="T21" fmla="*/ 32 h 741"/>
                  <a:gd name="T22" fmla="*/ 113 w 1392"/>
                  <a:gd name="T23" fmla="*/ 17 h 741"/>
                  <a:gd name="T24" fmla="*/ 104 w 1392"/>
                  <a:gd name="T25" fmla="*/ 46 h 741"/>
                  <a:gd name="T26" fmla="*/ 108 w 1392"/>
                  <a:gd name="T27" fmla="*/ 85 h 741"/>
                  <a:gd name="T28" fmla="*/ 119 w 1392"/>
                  <a:gd name="T29" fmla="*/ 116 h 741"/>
                  <a:gd name="T30" fmla="*/ 80 w 1392"/>
                  <a:gd name="T31" fmla="*/ 101 h 741"/>
                  <a:gd name="T32" fmla="*/ 84 w 1392"/>
                  <a:gd name="T33" fmla="*/ 77 h 741"/>
                  <a:gd name="T34" fmla="*/ 62 w 1392"/>
                  <a:gd name="T35" fmla="*/ 52 h 741"/>
                  <a:gd name="T36" fmla="*/ 55 w 1392"/>
                  <a:gd name="T37" fmla="*/ 68 h 741"/>
                  <a:gd name="T38" fmla="*/ 59 w 1392"/>
                  <a:gd name="T39" fmla="*/ 43 h 741"/>
                  <a:gd name="T40" fmla="*/ 26 w 1392"/>
                  <a:gd name="T41" fmla="*/ 52 h 741"/>
                  <a:gd name="T42" fmla="*/ 3 w 1392"/>
                  <a:gd name="T43" fmla="*/ 86 h 741"/>
                  <a:gd name="T44" fmla="*/ 0 w 1392"/>
                  <a:gd name="T45" fmla="*/ 52 h 7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2"/>
                  <a:gd name="T70" fmla="*/ 0 h 741"/>
                  <a:gd name="T71" fmla="*/ 1392 w 1392"/>
                  <a:gd name="T72" fmla="*/ 741 h 7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2" h="741">
                    <a:moveTo>
                      <a:pt x="0" y="302"/>
                    </a:moveTo>
                    <a:lnTo>
                      <a:pt x="1116" y="0"/>
                    </a:lnTo>
                    <a:lnTo>
                      <a:pt x="1183" y="81"/>
                    </a:lnTo>
                    <a:lnTo>
                      <a:pt x="1218" y="148"/>
                    </a:lnTo>
                    <a:lnTo>
                      <a:pt x="1254" y="503"/>
                    </a:lnTo>
                    <a:lnTo>
                      <a:pt x="1392" y="503"/>
                    </a:lnTo>
                    <a:lnTo>
                      <a:pt x="1356" y="741"/>
                    </a:lnTo>
                    <a:lnTo>
                      <a:pt x="1199" y="710"/>
                    </a:lnTo>
                    <a:lnTo>
                      <a:pt x="1116" y="503"/>
                    </a:lnTo>
                    <a:lnTo>
                      <a:pt x="1062" y="417"/>
                    </a:lnTo>
                    <a:lnTo>
                      <a:pt x="1044" y="181"/>
                    </a:lnTo>
                    <a:lnTo>
                      <a:pt x="1080" y="97"/>
                    </a:lnTo>
                    <a:lnTo>
                      <a:pt x="992" y="263"/>
                    </a:lnTo>
                    <a:lnTo>
                      <a:pt x="1026" y="488"/>
                    </a:lnTo>
                    <a:lnTo>
                      <a:pt x="1134" y="668"/>
                    </a:lnTo>
                    <a:lnTo>
                      <a:pt x="763" y="584"/>
                    </a:lnTo>
                    <a:lnTo>
                      <a:pt x="799" y="443"/>
                    </a:lnTo>
                    <a:lnTo>
                      <a:pt x="591" y="302"/>
                    </a:lnTo>
                    <a:lnTo>
                      <a:pt x="523" y="390"/>
                    </a:lnTo>
                    <a:lnTo>
                      <a:pt x="559" y="250"/>
                    </a:lnTo>
                    <a:lnTo>
                      <a:pt x="242" y="302"/>
                    </a:lnTo>
                    <a:lnTo>
                      <a:pt x="32" y="497"/>
                    </a:lnTo>
                    <a:lnTo>
                      <a:pt x="0" y="302"/>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2" name="Freeform 67">
                <a:extLst>
                  <a:ext uri="{FF2B5EF4-FFF2-40B4-BE49-F238E27FC236}">
                    <a16:creationId xmlns:a16="http://schemas.microsoft.com/office/drawing/2014/main" id="{BA5364D2-661A-4926-9F5D-67A29644CCAB}"/>
                  </a:ext>
                </a:extLst>
              </p:cNvPr>
              <p:cNvSpPr>
                <a:spLocks noChangeAspect="1"/>
              </p:cNvSpPr>
              <p:nvPr/>
            </p:nvSpPr>
            <p:spPr bwMode="auto">
              <a:xfrm>
                <a:off x="7405689" y="3001972"/>
                <a:ext cx="82550" cy="180975"/>
              </a:xfrm>
              <a:custGeom>
                <a:avLst/>
                <a:gdLst>
                  <a:gd name="T0" fmla="*/ 4 w 174"/>
                  <a:gd name="T1" fmla="*/ 0 h 367"/>
                  <a:gd name="T2" fmla="*/ 16 w 174"/>
                  <a:gd name="T3" fmla="*/ 46 h 367"/>
                  <a:gd name="T4" fmla="*/ 18 w 174"/>
                  <a:gd name="T5" fmla="*/ 67 h 367"/>
                  <a:gd name="T6" fmla="*/ 4 w 174"/>
                  <a:gd name="T7" fmla="*/ 67 h 367"/>
                  <a:gd name="T8" fmla="*/ 0 w 174"/>
                  <a:gd name="T9" fmla="*/ 2 h 367"/>
                  <a:gd name="T10" fmla="*/ 4 w 174"/>
                  <a:gd name="T11" fmla="*/ 0 h 367"/>
                  <a:gd name="T12" fmla="*/ 0 60000 65536"/>
                  <a:gd name="T13" fmla="*/ 0 60000 65536"/>
                  <a:gd name="T14" fmla="*/ 0 60000 65536"/>
                  <a:gd name="T15" fmla="*/ 0 60000 65536"/>
                  <a:gd name="T16" fmla="*/ 0 60000 65536"/>
                  <a:gd name="T17" fmla="*/ 0 60000 65536"/>
                  <a:gd name="T18" fmla="*/ 0 w 174"/>
                  <a:gd name="T19" fmla="*/ 0 h 367"/>
                  <a:gd name="T20" fmla="*/ 174 w 174"/>
                  <a:gd name="T21" fmla="*/ 367 h 367"/>
                </a:gdLst>
                <a:ahLst/>
                <a:cxnLst>
                  <a:cxn ang="T12">
                    <a:pos x="T0" y="T1"/>
                  </a:cxn>
                  <a:cxn ang="T13">
                    <a:pos x="T2" y="T3"/>
                  </a:cxn>
                  <a:cxn ang="T14">
                    <a:pos x="T4" y="T5"/>
                  </a:cxn>
                  <a:cxn ang="T15">
                    <a:pos x="T6" y="T7"/>
                  </a:cxn>
                  <a:cxn ang="T16">
                    <a:pos x="T8" y="T9"/>
                  </a:cxn>
                  <a:cxn ang="T17">
                    <a:pos x="T10" y="T11"/>
                  </a:cxn>
                </a:cxnLst>
                <a:rect l="T18" t="T19" r="T20" b="T21"/>
                <a:pathLst>
                  <a:path w="174" h="367">
                    <a:moveTo>
                      <a:pt x="36" y="0"/>
                    </a:moveTo>
                    <a:lnTo>
                      <a:pt x="157" y="254"/>
                    </a:lnTo>
                    <a:lnTo>
                      <a:pt x="174" y="367"/>
                    </a:lnTo>
                    <a:lnTo>
                      <a:pt x="36" y="367"/>
                    </a:lnTo>
                    <a:lnTo>
                      <a:pt x="0" y="12"/>
                    </a:lnTo>
                    <a:lnTo>
                      <a:pt x="36" y="0"/>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3" name="Freeform 68">
                <a:extLst>
                  <a:ext uri="{FF2B5EF4-FFF2-40B4-BE49-F238E27FC236}">
                    <a16:creationId xmlns:a16="http://schemas.microsoft.com/office/drawing/2014/main" id="{2BE56839-7420-44D4-BD71-82D9B5EF6169}"/>
                  </a:ext>
                </a:extLst>
              </p:cNvPr>
              <p:cNvSpPr>
                <a:spLocks noChangeAspect="1"/>
              </p:cNvSpPr>
              <p:nvPr/>
            </p:nvSpPr>
            <p:spPr bwMode="auto">
              <a:xfrm>
                <a:off x="6618292" y="2530475"/>
                <a:ext cx="833437" cy="566738"/>
              </a:xfrm>
              <a:custGeom>
                <a:avLst/>
                <a:gdLst>
                  <a:gd name="T0" fmla="*/ 0 w 1775"/>
                  <a:gd name="T1" fmla="*/ 49 h 1148"/>
                  <a:gd name="T2" fmla="*/ 18 w 1775"/>
                  <a:gd name="T3" fmla="*/ 20 h 1148"/>
                  <a:gd name="T4" fmla="*/ 22 w 1775"/>
                  <a:gd name="T5" fmla="*/ 44 h 1148"/>
                  <a:gd name="T6" fmla="*/ 145 w 1775"/>
                  <a:gd name="T7" fmla="*/ 0 h 1148"/>
                  <a:gd name="T8" fmla="*/ 153 w 1775"/>
                  <a:gd name="T9" fmla="*/ 1 h 1148"/>
                  <a:gd name="T10" fmla="*/ 163 w 1775"/>
                  <a:gd name="T11" fmla="*/ 5 h 1148"/>
                  <a:gd name="T12" fmla="*/ 163 w 1775"/>
                  <a:gd name="T13" fmla="*/ 25 h 1148"/>
                  <a:gd name="T14" fmla="*/ 174 w 1775"/>
                  <a:gd name="T15" fmla="*/ 25 h 1148"/>
                  <a:gd name="T16" fmla="*/ 163 w 1775"/>
                  <a:gd name="T17" fmla="*/ 59 h 1148"/>
                  <a:gd name="T18" fmla="*/ 170 w 1775"/>
                  <a:gd name="T19" fmla="*/ 78 h 1148"/>
                  <a:gd name="T20" fmla="*/ 181 w 1775"/>
                  <a:gd name="T21" fmla="*/ 93 h 1148"/>
                  <a:gd name="T22" fmla="*/ 170 w 1775"/>
                  <a:gd name="T23" fmla="*/ 122 h 1148"/>
                  <a:gd name="T24" fmla="*/ 160 w 1775"/>
                  <a:gd name="T25" fmla="*/ 142 h 1148"/>
                  <a:gd name="T26" fmla="*/ 46 w 1775"/>
                  <a:gd name="T27" fmla="*/ 194 h 1148"/>
                  <a:gd name="T28" fmla="*/ 18 w 1775"/>
                  <a:gd name="T29" fmla="*/ 199 h 1148"/>
                  <a:gd name="T30" fmla="*/ 7 w 1775"/>
                  <a:gd name="T31" fmla="*/ 130 h 1148"/>
                  <a:gd name="T32" fmla="*/ 0 w 1775"/>
                  <a:gd name="T33" fmla="*/ 49 h 1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5"/>
                  <a:gd name="T52" fmla="*/ 0 h 1148"/>
                  <a:gd name="T53" fmla="*/ 1775 w 1775"/>
                  <a:gd name="T54" fmla="*/ 1148 h 1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5" h="1148">
                    <a:moveTo>
                      <a:pt x="0" y="285"/>
                    </a:moveTo>
                    <a:lnTo>
                      <a:pt x="175" y="116"/>
                    </a:lnTo>
                    <a:lnTo>
                      <a:pt x="211" y="256"/>
                    </a:lnTo>
                    <a:lnTo>
                      <a:pt x="1426" y="0"/>
                    </a:lnTo>
                    <a:lnTo>
                      <a:pt x="1498" y="4"/>
                    </a:lnTo>
                    <a:lnTo>
                      <a:pt x="1603" y="31"/>
                    </a:lnTo>
                    <a:lnTo>
                      <a:pt x="1603" y="143"/>
                    </a:lnTo>
                    <a:lnTo>
                      <a:pt x="1708" y="143"/>
                    </a:lnTo>
                    <a:lnTo>
                      <a:pt x="1603" y="339"/>
                    </a:lnTo>
                    <a:lnTo>
                      <a:pt x="1672" y="451"/>
                    </a:lnTo>
                    <a:lnTo>
                      <a:pt x="1775" y="536"/>
                    </a:lnTo>
                    <a:lnTo>
                      <a:pt x="1672" y="703"/>
                    </a:lnTo>
                    <a:lnTo>
                      <a:pt x="1570" y="818"/>
                    </a:lnTo>
                    <a:lnTo>
                      <a:pt x="454" y="1120"/>
                    </a:lnTo>
                    <a:lnTo>
                      <a:pt x="175" y="1148"/>
                    </a:lnTo>
                    <a:lnTo>
                      <a:pt x="67" y="753"/>
                    </a:lnTo>
                    <a:lnTo>
                      <a:pt x="0" y="285"/>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4" name="Freeform 69">
                <a:extLst>
                  <a:ext uri="{FF2B5EF4-FFF2-40B4-BE49-F238E27FC236}">
                    <a16:creationId xmlns:a16="http://schemas.microsoft.com/office/drawing/2014/main" id="{ADC01D66-A06C-41F7-94FB-70F1AA00BC74}"/>
                  </a:ext>
                </a:extLst>
              </p:cNvPr>
              <p:cNvSpPr>
                <a:spLocks noChangeAspect="1"/>
              </p:cNvSpPr>
              <p:nvPr/>
            </p:nvSpPr>
            <p:spPr bwMode="auto">
              <a:xfrm>
                <a:off x="6699255" y="1938338"/>
                <a:ext cx="1033463" cy="773112"/>
              </a:xfrm>
              <a:custGeom>
                <a:avLst/>
                <a:gdLst>
                  <a:gd name="T0" fmla="*/ 18 w 2194"/>
                  <a:gd name="T1" fmla="*/ 185 h 1572"/>
                  <a:gd name="T2" fmla="*/ 18 w 2194"/>
                  <a:gd name="T3" fmla="*/ 162 h 1572"/>
                  <a:gd name="T4" fmla="*/ 36 w 2194"/>
                  <a:gd name="T5" fmla="*/ 142 h 1572"/>
                  <a:gd name="T6" fmla="*/ 61 w 2194"/>
                  <a:gd name="T7" fmla="*/ 152 h 1572"/>
                  <a:gd name="T8" fmla="*/ 76 w 2194"/>
                  <a:gd name="T9" fmla="*/ 138 h 1572"/>
                  <a:gd name="T10" fmla="*/ 97 w 2194"/>
                  <a:gd name="T11" fmla="*/ 110 h 1572"/>
                  <a:gd name="T12" fmla="*/ 87 w 2194"/>
                  <a:gd name="T13" fmla="*/ 77 h 1572"/>
                  <a:gd name="T14" fmla="*/ 94 w 2194"/>
                  <a:gd name="T15" fmla="*/ 71 h 1572"/>
                  <a:gd name="T16" fmla="*/ 112 w 2194"/>
                  <a:gd name="T17" fmla="*/ 29 h 1572"/>
                  <a:gd name="T18" fmla="*/ 170 w 2194"/>
                  <a:gd name="T19" fmla="*/ 0 h 1572"/>
                  <a:gd name="T20" fmla="*/ 177 w 2194"/>
                  <a:gd name="T21" fmla="*/ 81 h 1572"/>
                  <a:gd name="T22" fmla="*/ 188 w 2194"/>
                  <a:gd name="T23" fmla="*/ 95 h 1572"/>
                  <a:gd name="T24" fmla="*/ 192 w 2194"/>
                  <a:gd name="T25" fmla="*/ 128 h 1572"/>
                  <a:gd name="T26" fmla="*/ 196 w 2194"/>
                  <a:gd name="T27" fmla="*/ 171 h 1572"/>
                  <a:gd name="T28" fmla="*/ 199 w 2194"/>
                  <a:gd name="T29" fmla="*/ 216 h 1572"/>
                  <a:gd name="T30" fmla="*/ 192 w 2194"/>
                  <a:gd name="T31" fmla="*/ 242 h 1572"/>
                  <a:gd name="T32" fmla="*/ 214 w 2194"/>
                  <a:gd name="T33" fmla="*/ 228 h 1572"/>
                  <a:gd name="T34" fmla="*/ 221 w 2194"/>
                  <a:gd name="T35" fmla="*/ 213 h 1572"/>
                  <a:gd name="T36" fmla="*/ 228 w 2194"/>
                  <a:gd name="T37" fmla="*/ 218 h 1572"/>
                  <a:gd name="T38" fmla="*/ 192 w 2194"/>
                  <a:gd name="T39" fmla="*/ 265 h 1572"/>
                  <a:gd name="T40" fmla="*/ 192 w 2194"/>
                  <a:gd name="T41" fmla="*/ 242 h 1572"/>
                  <a:gd name="T42" fmla="*/ 163 w 2194"/>
                  <a:gd name="T43" fmla="*/ 228 h 1572"/>
                  <a:gd name="T44" fmla="*/ 148 w 2194"/>
                  <a:gd name="T45" fmla="*/ 228 h 1572"/>
                  <a:gd name="T46" fmla="*/ 148 w 2194"/>
                  <a:gd name="T47" fmla="*/ 208 h 1572"/>
                  <a:gd name="T48" fmla="*/ 137 w 2194"/>
                  <a:gd name="T49" fmla="*/ 204 h 1572"/>
                  <a:gd name="T50" fmla="*/ 130 w 2194"/>
                  <a:gd name="T51" fmla="*/ 203 h 1572"/>
                  <a:gd name="T52" fmla="*/ 4 w 2194"/>
                  <a:gd name="T53" fmla="*/ 246 h 1572"/>
                  <a:gd name="T54" fmla="*/ 0 w 2194"/>
                  <a:gd name="T55" fmla="*/ 223 h 1572"/>
                  <a:gd name="T56" fmla="*/ 18 w 2194"/>
                  <a:gd name="T57" fmla="*/ 185 h 1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94"/>
                  <a:gd name="T88" fmla="*/ 0 h 1572"/>
                  <a:gd name="T89" fmla="*/ 2194 w 2194"/>
                  <a:gd name="T90" fmla="*/ 1572 h 1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94" h="1572">
                    <a:moveTo>
                      <a:pt x="171" y="1095"/>
                    </a:moveTo>
                    <a:lnTo>
                      <a:pt x="171" y="956"/>
                    </a:lnTo>
                    <a:lnTo>
                      <a:pt x="348" y="841"/>
                    </a:lnTo>
                    <a:lnTo>
                      <a:pt x="593" y="900"/>
                    </a:lnTo>
                    <a:lnTo>
                      <a:pt x="731" y="815"/>
                    </a:lnTo>
                    <a:lnTo>
                      <a:pt x="939" y="648"/>
                    </a:lnTo>
                    <a:lnTo>
                      <a:pt x="838" y="454"/>
                    </a:lnTo>
                    <a:lnTo>
                      <a:pt x="905" y="422"/>
                    </a:lnTo>
                    <a:lnTo>
                      <a:pt x="1078" y="174"/>
                    </a:lnTo>
                    <a:lnTo>
                      <a:pt x="1635" y="0"/>
                    </a:lnTo>
                    <a:lnTo>
                      <a:pt x="1706" y="480"/>
                    </a:lnTo>
                    <a:lnTo>
                      <a:pt x="1811" y="563"/>
                    </a:lnTo>
                    <a:lnTo>
                      <a:pt x="1846" y="758"/>
                    </a:lnTo>
                    <a:lnTo>
                      <a:pt x="1882" y="1011"/>
                    </a:lnTo>
                    <a:lnTo>
                      <a:pt x="1917" y="1279"/>
                    </a:lnTo>
                    <a:lnTo>
                      <a:pt x="1846" y="1433"/>
                    </a:lnTo>
                    <a:lnTo>
                      <a:pt x="2056" y="1346"/>
                    </a:lnTo>
                    <a:lnTo>
                      <a:pt x="2127" y="1261"/>
                    </a:lnTo>
                    <a:lnTo>
                      <a:pt x="2194" y="1292"/>
                    </a:lnTo>
                    <a:lnTo>
                      <a:pt x="1846" y="1572"/>
                    </a:lnTo>
                    <a:lnTo>
                      <a:pt x="1846" y="1433"/>
                    </a:lnTo>
                    <a:lnTo>
                      <a:pt x="1569" y="1346"/>
                    </a:lnTo>
                    <a:lnTo>
                      <a:pt x="1428" y="1346"/>
                    </a:lnTo>
                    <a:lnTo>
                      <a:pt x="1428" y="1234"/>
                    </a:lnTo>
                    <a:lnTo>
                      <a:pt x="1323" y="1207"/>
                    </a:lnTo>
                    <a:lnTo>
                      <a:pt x="1251" y="1203"/>
                    </a:lnTo>
                    <a:lnTo>
                      <a:pt x="36" y="1459"/>
                    </a:lnTo>
                    <a:lnTo>
                      <a:pt x="0" y="1319"/>
                    </a:lnTo>
                    <a:lnTo>
                      <a:pt x="171" y="1095"/>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5" name="Freeform 70">
                <a:extLst>
                  <a:ext uri="{FF2B5EF4-FFF2-40B4-BE49-F238E27FC236}">
                    <a16:creationId xmlns:a16="http://schemas.microsoft.com/office/drawing/2014/main" id="{7E7D5875-B6BD-4AD5-8DFD-2F1F207E0CAA}"/>
                  </a:ext>
                </a:extLst>
              </p:cNvPr>
              <p:cNvSpPr>
                <a:spLocks noChangeAspect="1"/>
              </p:cNvSpPr>
              <p:nvPr/>
            </p:nvSpPr>
            <p:spPr bwMode="auto">
              <a:xfrm>
                <a:off x="7356480" y="2601922"/>
                <a:ext cx="212725" cy="427037"/>
              </a:xfrm>
              <a:custGeom>
                <a:avLst/>
                <a:gdLst>
                  <a:gd name="T0" fmla="*/ 7 w 451"/>
                  <a:gd name="T1" fmla="*/ 131 h 866"/>
                  <a:gd name="T2" fmla="*/ 0 w 451"/>
                  <a:gd name="T3" fmla="*/ 117 h 866"/>
                  <a:gd name="T4" fmla="*/ 11 w 451"/>
                  <a:gd name="T5" fmla="*/ 98 h 866"/>
                  <a:gd name="T6" fmla="*/ 22 w 451"/>
                  <a:gd name="T7" fmla="*/ 68 h 866"/>
                  <a:gd name="T8" fmla="*/ 11 w 451"/>
                  <a:gd name="T9" fmla="*/ 54 h 866"/>
                  <a:gd name="T10" fmla="*/ 4 w 451"/>
                  <a:gd name="T11" fmla="*/ 34 h 866"/>
                  <a:gd name="T12" fmla="*/ 15 w 451"/>
                  <a:gd name="T13" fmla="*/ 0 h 866"/>
                  <a:gd name="T14" fmla="*/ 19 w 451"/>
                  <a:gd name="T15" fmla="*/ 0 h 866"/>
                  <a:gd name="T16" fmla="*/ 49 w 451"/>
                  <a:gd name="T17" fmla="*/ 15 h 866"/>
                  <a:gd name="T18" fmla="*/ 49 w 451"/>
                  <a:gd name="T19" fmla="*/ 20 h 866"/>
                  <a:gd name="T20" fmla="*/ 49 w 451"/>
                  <a:gd name="T21" fmla="*/ 15 h 866"/>
                  <a:gd name="T22" fmla="*/ 43 w 451"/>
                  <a:gd name="T23" fmla="*/ 46 h 866"/>
                  <a:gd name="T24" fmla="*/ 49 w 451"/>
                  <a:gd name="T25" fmla="*/ 78 h 866"/>
                  <a:gd name="T26" fmla="*/ 38 w 451"/>
                  <a:gd name="T27" fmla="*/ 151 h 866"/>
                  <a:gd name="T28" fmla="*/ 15 w 451"/>
                  <a:gd name="T29" fmla="*/ 141 h 866"/>
                  <a:gd name="T30" fmla="*/ 7 w 451"/>
                  <a:gd name="T31" fmla="*/ 131 h 8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1"/>
                  <a:gd name="T49" fmla="*/ 0 h 866"/>
                  <a:gd name="T50" fmla="*/ 451 w 451"/>
                  <a:gd name="T51" fmla="*/ 866 h 8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1" h="866">
                    <a:moveTo>
                      <a:pt x="67" y="756"/>
                    </a:moveTo>
                    <a:lnTo>
                      <a:pt x="0" y="675"/>
                    </a:lnTo>
                    <a:lnTo>
                      <a:pt x="102" y="560"/>
                    </a:lnTo>
                    <a:lnTo>
                      <a:pt x="205" y="393"/>
                    </a:lnTo>
                    <a:lnTo>
                      <a:pt x="102" y="308"/>
                    </a:lnTo>
                    <a:lnTo>
                      <a:pt x="33" y="196"/>
                    </a:lnTo>
                    <a:lnTo>
                      <a:pt x="138" y="0"/>
                    </a:lnTo>
                    <a:lnTo>
                      <a:pt x="174" y="0"/>
                    </a:lnTo>
                    <a:lnTo>
                      <a:pt x="451" y="87"/>
                    </a:lnTo>
                    <a:lnTo>
                      <a:pt x="451" y="113"/>
                    </a:lnTo>
                    <a:lnTo>
                      <a:pt x="451" y="87"/>
                    </a:lnTo>
                    <a:lnTo>
                      <a:pt x="398" y="267"/>
                    </a:lnTo>
                    <a:lnTo>
                      <a:pt x="451" y="448"/>
                    </a:lnTo>
                    <a:lnTo>
                      <a:pt x="348" y="866"/>
                    </a:lnTo>
                    <a:lnTo>
                      <a:pt x="138" y="811"/>
                    </a:lnTo>
                    <a:lnTo>
                      <a:pt x="67" y="756"/>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6" name="Freeform 71">
                <a:extLst>
                  <a:ext uri="{FF2B5EF4-FFF2-40B4-BE49-F238E27FC236}">
                    <a16:creationId xmlns:a16="http://schemas.microsoft.com/office/drawing/2014/main" id="{27E4A8D5-BB48-4DFF-94CD-5851165377D6}"/>
                  </a:ext>
                </a:extLst>
              </p:cNvPr>
              <p:cNvSpPr>
                <a:spLocks noChangeAspect="1"/>
              </p:cNvSpPr>
              <p:nvPr/>
            </p:nvSpPr>
            <p:spPr bwMode="auto">
              <a:xfrm>
                <a:off x="7470776" y="1884372"/>
                <a:ext cx="180975" cy="427037"/>
              </a:xfrm>
              <a:custGeom>
                <a:avLst/>
                <a:gdLst>
                  <a:gd name="T0" fmla="*/ 0 w 384"/>
                  <a:gd name="T1" fmla="*/ 19 h 865"/>
                  <a:gd name="T2" fmla="*/ 36 w 384"/>
                  <a:gd name="T3" fmla="*/ 0 h 865"/>
                  <a:gd name="T4" fmla="*/ 40 w 384"/>
                  <a:gd name="T5" fmla="*/ 19 h 865"/>
                  <a:gd name="T6" fmla="*/ 36 w 384"/>
                  <a:gd name="T7" fmla="*/ 49 h 865"/>
                  <a:gd name="T8" fmla="*/ 36 w 384"/>
                  <a:gd name="T9" fmla="*/ 127 h 865"/>
                  <a:gd name="T10" fmla="*/ 40 w 384"/>
                  <a:gd name="T11" fmla="*/ 147 h 865"/>
                  <a:gd name="T12" fmla="*/ 22 w 384"/>
                  <a:gd name="T13" fmla="*/ 152 h 865"/>
                  <a:gd name="T14" fmla="*/ 18 w 384"/>
                  <a:gd name="T15" fmla="*/ 118 h 865"/>
                  <a:gd name="T16" fmla="*/ 7 w 384"/>
                  <a:gd name="T17" fmla="*/ 103 h 865"/>
                  <a:gd name="T18" fmla="*/ 0 w 384"/>
                  <a:gd name="T19" fmla="*/ 19 h 8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865"/>
                  <a:gd name="T32" fmla="*/ 384 w 384"/>
                  <a:gd name="T33" fmla="*/ 865 h 8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865">
                    <a:moveTo>
                      <a:pt x="0" y="107"/>
                    </a:moveTo>
                    <a:lnTo>
                      <a:pt x="348" y="0"/>
                    </a:lnTo>
                    <a:lnTo>
                      <a:pt x="384" y="107"/>
                    </a:lnTo>
                    <a:lnTo>
                      <a:pt x="348" y="281"/>
                    </a:lnTo>
                    <a:lnTo>
                      <a:pt x="348" y="725"/>
                    </a:lnTo>
                    <a:lnTo>
                      <a:pt x="384" y="840"/>
                    </a:lnTo>
                    <a:lnTo>
                      <a:pt x="211" y="865"/>
                    </a:lnTo>
                    <a:lnTo>
                      <a:pt x="176" y="670"/>
                    </a:lnTo>
                    <a:lnTo>
                      <a:pt x="71" y="587"/>
                    </a:lnTo>
                    <a:lnTo>
                      <a:pt x="0" y="107"/>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7" name="Freeform 72">
                <a:extLst>
                  <a:ext uri="{FF2B5EF4-FFF2-40B4-BE49-F238E27FC236}">
                    <a16:creationId xmlns:a16="http://schemas.microsoft.com/office/drawing/2014/main" id="{F0D0C0CA-6EDC-4557-A498-D8142DA5E36B}"/>
                  </a:ext>
                </a:extLst>
              </p:cNvPr>
              <p:cNvSpPr>
                <a:spLocks noChangeAspect="1"/>
              </p:cNvSpPr>
              <p:nvPr/>
            </p:nvSpPr>
            <p:spPr bwMode="auto">
              <a:xfrm>
                <a:off x="7586668" y="2406659"/>
                <a:ext cx="198437" cy="161925"/>
              </a:xfrm>
              <a:custGeom>
                <a:avLst/>
                <a:gdLst>
                  <a:gd name="T0" fmla="*/ 0 w 418"/>
                  <a:gd name="T1" fmla="*/ 10 h 323"/>
                  <a:gd name="T2" fmla="*/ 42 w 418"/>
                  <a:gd name="T3" fmla="*/ 0 h 323"/>
                  <a:gd name="T4" fmla="*/ 45 w 418"/>
                  <a:gd name="T5" fmla="*/ 36 h 323"/>
                  <a:gd name="T6" fmla="*/ 4 w 418"/>
                  <a:gd name="T7" fmla="*/ 59 h 323"/>
                  <a:gd name="T8" fmla="*/ 0 w 418"/>
                  <a:gd name="T9" fmla="*/ 10 h 323"/>
                  <a:gd name="T10" fmla="*/ 0 60000 65536"/>
                  <a:gd name="T11" fmla="*/ 0 60000 65536"/>
                  <a:gd name="T12" fmla="*/ 0 60000 65536"/>
                  <a:gd name="T13" fmla="*/ 0 60000 65536"/>
                  <a:gd name="T14" fmla="*/ 0 60000 65536"/>
                  <a:gd name="T15" fmla="*/ 0 w 418"/>
                  <a:gd name="T16" fmla="*/ 0 h 323"/>
                  <a:gd name="T17" fmla="*/ 418 w 418"/>
                  <a:gd name="T18" fmla="*/ 323 h 323"/>
                </a:gdLst>
                <a:ahLst/>
                <a:cxnLst>
                  <a:cxn ang="T10">
                    <a:pos x="T0" y="T1"/>
                  </a:cxn>
                  <a:cxn ang="T11">
                    <a:pos x="T2" y="T3"/>
                  </a:cxn>
                  <a:cxn ang="T12">
                    <a:pos x="T4" y="T5"/>
                  </a:cxn>
                  <a:cxn ang="T13">
                    <a:pos x="T6" y="T7"/>
                  </a:cxn>
                  <a:cxn ang="T14">
                    <a:pos x="T8" y="T9"/>
                  </a:cxn>
                </a:cxnLst>
                <a:rect l="T15" t="T16" r="T17" b="T18"/>
                <a:pathLst>
                  <a:path w="418" h="323">
                    <a:moveTo>
                      <a:pt x="0" y="55"/>
                    </a:moveTo>
                    <a:lnTo>
                      <a:pt x="384" y="0"/>
                    </a:lnTo>
                    <a:lnTo>
                      <a:pt x="418" y="196"/>
                    </a:lnTo>
                    <a:lnTo>
                      <a:pt x="35" y="323"/>
                    </a:lnTo>
                    <a:lnTo>
                      <a:pt x="0" y="55"/>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8" name="Freeform 73">
                <a:extLst>
                  <a:ext uri="{FF2B5EF4-FFF2-40B4-BE49-F238E27FC236}">
                    <a16:creationId xmlns:a16="http://schemas.microsoft.com/office/drawing/2014/main" id="{2C21EE59-6EC1-4A31-9794-F7A903AB196A}"/>
                  </a:ext>
                </a:extLst>
              </p:cNvPr>
              <p:cNvSpPr>
                <a:spLocks noChangeAspect="1"/>
              </p:cNvSpPr>
              <p:nvPr/>
            </p:nvSpPr>
            <p:spPr bwMode="auto">
              <a:xfrm>
                <a:off x="7569202" y="2268547"/>
                <a:ext cx="395288" cy="166687"/>
              </a:xfrm>
              <a:custGeom>
                <a:avLst/>
                <a:gdLst>
                  <a:gd name="T0" fmla="*/ 18 w 838"/>
                  <a:gd name="T1" fmla="*/ 11 h 337"/>
                  <a:gd name="T2" fmla="*/ 59 w 838"/>
                  <a:gd name="T3" fmla="*/ 0 h 337"/>
                  <a:gd name="T4" fmla="*/ 74 w 838"/>
                  <a:gd name="T5" fmla="*/ 29 h 337"/>
                  <a:gd name="T6" fmla="*/ 81 w 838"/>
                  <a:gd name="T7" fmla="*/ 25 h 337"/>
                  <a:gd name="T8" fmla="*/ 89 w 838"/>
                  <a:gd name="T9" fmla="*/ 11 h 337"/>
                  <a:gd name="T10" fmla="*/ 89 w 838"/>
                  <a:gd name="T11" fmla="*/ 35 h 337"/>
                  <a:gd name="T12" fmla="*/ 81 w 838"/>
                  <a:gd name="T13" fmla="*/ 50 h 337"/>
                  <a:gd name="T14" fmla="*/ 66 w 838"/>
                  <a:gd name="T15" fmla="*/ 50 h 337"/>
                  <a:gd name="T16" fmla="*/ 55 w 838"/>
                  <a:gd name="T17" fmla="*/ 35 h 337"/>
                  <a:gd name="T18" fmla="*/ 45 w 838"/>
                  <a:gd name="T19" fmla="*/ 50 h 337"/>
                  <a:gd name="T20" fmla="*/ 4 w 838"/>
                  <a:gd name="T21" fmla="*/ 60 h 337"/>
                  <a:gd name="T22" fmla="*/ 0 w 838"/>
                  <a:gd name="T23" fmla="*/ 15 h 337"/>
                  <a:gd name="T24" fmla="*/ 18 w 838"/>
                  <a:gd name="T25" fmla="*/ 11 h 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8"/>
                  <a:gd name="T40" fmla="*/ 0 h 337"/>
                  <a:gd name="T41" fmla="*/ 838 w 838"/>
                  <a:gd name="T42" fmla="*/ 337 h 3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8" h="337">
                    <a:moveTo>
                      <a:pt x="173" y="59"/>
                    </a:moveTo>
                    <a:lnTo>
                      <a:pt x="556" y="0"/>
                    </a:lnTo>
                    <a:lnTo>
                      <a:pt x="694" y="167"/>
                    </a:lnTo>
                    <a:lnTo>
                      <a:pt x="767" y="141"/>
                    </a:lnTo>
                    <a:lnTo>
                      <a:pt x="838" y="59"/>
                    </a:lnTo>
                    <a:lnTo>
                      <a:pt x="838" y="199"/>
                    </a:lnTo>
                    <a:lnTo>
                      <a:pt x="767" y="282"/>
                    </a:lnTo>
                    <a:lnTo>
                      <a:pt x="627" y="282"/>
                    </a:lnTo>
                    <a:lnTo>
                      <a:pt x="521" y="199"/>
                    </a:lnTo>
                    <a:lnTo>
                      <a:pt x="420" y="282"/>
                    </a:lnTo>
                    <a:lnTo>
                      <a:pt x="36" y="337"/>
                    </a:lnTo>
                    <a:lnTo>
                      <a:pt x="0" y="84"/>
                    </a:lnTo>
                    <a:lnTo>
                      <a:pt x="173" y="59"/>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79" name="Freeform 74">
                <a:extLst>
                  <a:ext uri="{FF2B5EF4-FFF2-40B4-BE49-F238E27FC236}">
                    <a16:creationId xmlns:a16="http://schemas.microsoft.com/office/drawing/2014/main" id="{91B12017-C472-4232-B03D-130A1EAF974A}"/>
                  </a:ext>
                </a:extLst>
              </p:cNvPr>
              <p:cNvSpPr>
                <a:spLocks noChangeAspect="1"/>
              </p:cNvSpPr>
              <p:nvPr/>
            </p:nvSpPr>
            <p:spPr bwMode="auto">
              <a:xfrm>
                <a:off x="7766055" y="2365375"/>
                <a:ext cx="98425" cy="139700"/>
              </a:xfrm>
              <a:custGeom>
                <a:avLst/>
                <a:gdLst>
                  <a:gd name="T0" fmla="*/ 24 w 207"/>
                  <a:gd name="T1" fmla="*/ 15 h 279"/>
                  <a:gd name="T2" fmla="*/ 4 w 207"/>
                  <a:gd name="T3" fmla="*/ 52 h 279"/>
                  <a:gd name="T4" fmla="*/ 0 w 207"/>
                  <a:gd name="T5" fmla="*/ 15 h 279"/>
                  <a:gd name="T6" fmla="*/ 12 w 207"/>
                  <a:gd name="T7" fmla="*/ 0 h 279"/>
                  <a:gd name="T8" fmla="*/ 24 w 207"/>
                  <a:gd name="T9" fmla="*/ 15 h 279"/>
                  <a:gd name="T10" fmla="*/ 0 60000 65536"/>
                  <a:gd name="T11" fmla="*/ 0 60000 65536"/>
                  <a:gd name="T12" fmla="*/ 0 60000 65536"/>
                  <a:gd name="T13" fmla="*/ 0 60000 65536"/>
                  <a:gd name="T14" fmla="*/ 0 60000 65536"/>
                  <a:gd name="T15" fmla="*/ 0 w 207"/>
                  <a:gd name="T16" fmla="*/ 0 h 279"/>
                  <a:gd name="T17" fmla="*/ 207 w 207"/>
                  <a:gd name="T18" fmla="*/ 279 h 279"/>
                </a:gdLst>
                <a:ahLst/>
                <a:cxnLst>
                  <a:cxn ang="T10">
                    <a:pos x="T0" y="T1"/>
                  </a:cxn>
                  <a:cxn ang="T11">
                    <a:pos x="T2" y="T3"/>
                  </a:cxn>
                  <a:cxn ang="T12">
                    <a:pos x="T4" y="T5"/>
                  </a:cxn>
                  <a:cxn ang="T13">
                    <a:pos x="T6" y="T7"/>
                  </a:cxn>
                  <a:cxn ang="T14">
                    <a:pos x="T8" y="T9"/>
                  </a:cxn>
                </a:cxnLst>
                <a:rect l="T15" t="T16" r="T17" b="T18"/>
                <a:pathLst>
                  <a:path w="207" h="279">
                    <a:moveTo>
                      <a:pt x="207" y="83"/>
                    </a:moveTo>
                    <a:lnTo>
                      <a:pt x="34" y="279"/>
                    </a:lnTo>
                    <a:lnTo>
                      <a:pt x="0" y="83"/>
                    </a:lnTo>
                    <a:lnTo>
                      <a:pt x="101" y="0"/>
                    </a:lnTo>
                    <a:lnTo>
                      <a:pt x="207" y="83"/>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80" name="Freeform 75">
                <a:extLst>
                  <a:ext uri="{FF2B5EF4-FFF2-40B4-BE49-F238E27FC236}">
                    <a16:creationId xmlns:a16="http://schemas.microsoft.com/office/drawing/2014/main" id="{984058E8-39B3-455B-A673-8157326A13E0}"/>
                  </a:ext>
                </a:extLst>
              </p:cNvPr>
              <p:cNvSpPr>
                <a:spLocks noChangeAspect="1"/>
              </p:cNvSpPr>
              <p:nvPr/>
            </p:nvSpPr>
            <p:spPr bwMode="auto">
              <a:xfrm>
                <a:off x="7631115" y="1801813"/>
                <a:ext cx="195262" cy="495300"/>
              </a:xfrm>
              <a:custGeom>
                <a:avLst/>
                <a:gdLst>
                  <a:gd name="T0" fmla="*/ 0 w 419"/>
                  <a:gd name="T1" fmla="*/ 3 h 1006"/>
                  <a:gd name="T2" fmla="*/ 15 w 419"/>
                  <a:gd name="T3" fmla="*/ 0 h 1006"/>
                  <a:gd name="T4" fmla="*/ 39 w 419"/>
                  <a:gd name="T5" fmla="*/ 114 h 1006"/>
                  <a:gd name="T6" fmla="*/ 42 w 419"/>
                  <a:gd name="T7" fmla="*/ 160 h 1006"/>
                  <a:gd name="T8" fmla="*/ 4 w 419"/>
                  <a:gd name="T9" fmla="*/ 172 h 1006"/>
                  <a:gd name="T10" fmla="*/ 1 w 419"/>
                  <a:gd name="T11" fmla="*/ 152 h 1006"/>
                  <a:gd name="T12" fmla="*/ 1 w 419"/>
                  <a:gd name="T13" fmla="*/ 76 h 1006"/>
                  <a:gd name="T14" fmla="*/ 4 w 419"/>
                  <a:gd name="T15" fmla="*/ 47 h 1006"/>
                  <a:gd name="T16" fmla="*/ 1 w 419"/>
                  <a:gd name="T17" fmla="*/ 28 h 1006"/>
                  <a:gd name="T18" fmla="*/ 0 w 419"/>
                  <a:gd name="T19" fmla="*/ 3 h 1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9"/>
                  <a:gd name="T31" fmla="*/ 0 h 1006"/>
                  <a:gd name="T32" fmla="*/ 419 w 419"/>
                  <a:gd name="T33" fmla="*/ 1006 h 1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9" h="1006">
                    <a:moveTo>
                      <a:pt x="0" y="18"/>
                    </a:moveTo>
                    <a:lnTo>
                      <a:pt x="152" y="0"/>
                    </a:lnTo>
                    <a:lnTo>
                      <a:pt x="392" y="666"/>
                    </a:lnTo>
                    <a:lnTo>
                      <a:pt x="419" y="937"/>
                    </a:lnTo>
                    <a:lnTo>
                      <a:pt x="44" y="1006"/>
                    </a:lnTo>
                    <a:lnTo>
                      <a:pt x="8" y="891"/>
                    </a:lnTo>
                    <a:lnTo>
                      <a:pt x="8" y="447"/>
                    </a:lnTo>
                    <a:lnTo>
                      <a:pt x="44" y="273"/>
                    </a:lnTo>
                    <a:lnTo>
                      <a:pt x="8" y="166"/>
                    </a:lnTo>
                    <a:lnTo>
                      <a:pt x="0" y="18"/>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81" name="Freeform 76">
                <a:extLst>
                  <a:ext uri="{FF2B5EF4-FFF2-40B4-BE49-F238E27FC236}">
                    <a16:creationId xmlns:a16="http://schemas.microsoft.com/office/drawing/2014/main" id="{7EE15A6E-6EE0-4F03-A297-013B4FD01821}"/>
                  </a:ext>
                </a:extLst>
              </p:cNvPr>
              <p:cNvSpPr>
                <a:spLocks noChangeAspect="1"/>
              </p:cNvSpPr>
              <p:nvPr/>
            </p:nvSpPr>
            <p:spPr bwMode="auto">
              <a:xfrm>
                <a:off x="7700968" y="1331915"/>
                <a:ext cx="403225" cy="796925"/>
              </a:xfrm>
              <a:custGeom>
                <a:avLst/>
                <a:gdLst>
                  <a:gd name="T0" fmla="*/ 28 w 855"/>
                  <a:gd name="T1" fmla="*/ 10 h 1620"/>
                  <a:gd name="T2" fmla="*/ 42 w 855"/>
                  <a:gd name="T3" fmla="*/ 0 h 1620"/>
                  <a:gd name="T4" fmla="*/ 54 w 855"/>
                  <a:gd name="T5" fmla="*/ 5 h 1620"/>
                  <a:gd name="T6" fmla="*/ 68 w 855"/>
                  <a:gd name="T7" fmla="*/ 100 h 1620"/>
                  <a:gd name="T8" fmla="*/ 90 w 855"/>
                  <a:gd name="T9" fmla="*/ 124 h 1620"/>
                  <a:gd name="T10" fmla="*/ 90 w 855"/>
                  <a:gd name="T11" fmla="*/ 134 h 1620"/>
                  <a:gd name="T12" fmla="*/ 90 w 855"/>
                  <a:gd name="T13" fmla="*/ 158 h 1620"/>
                  <a:gd name="T14" fmla="*/ 65 w 855"/>
                  <a:gd name="T15" fmla="*/ 182 h 1620"/>
                  <a:gd name="T16" fmla="*/ 57 w 855"/>
                  <a:gd name="T17" fmla="*/ 201 h 1620"/>
                  <a:gd name="T18" fmla="*/ 28 w 855"/>
                  <a:gd name="T19" fmla="*/ 234 h 1620"/>
                  <a:gd name="T20" fmla="*/ 25 w 855"/>
                  <a:gd name="T21" fmla="*/ 277 h 1620"/>
                  <a:gd name="T22" fmla="*/ 0 w 855"/>
                  <a:gd name="T23" fmla="*/ 163 h 1620"/>
                  <a:gd name="T24" fmla="*/ 9 w 855"/>
                  <a:gd name="T25" fmla="*/ 91 h 1620"/>
                  <a:gd name="T26" fmla="*/ 6 w 855"/>
                  <a:gd name="T27" fmla="*/ 34 h 1620"/>
                  <a:gd name="T28" fmla="*/ 17 w 855"/>
                  <a:gd name="T29" fmla="*/ 5 h 1620"/>
                  <a:gd name="T30" fmla="*/ 28 w 855"/>
                  <a:gd name="T31" fmla="*/ 10 h 16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5"/>
                  <a:gd name="T49" fmla="*/ 0 h 1620"/>
                  <a:gd name="T50" fmla="*/ 855 w 855"/>
                  <a:gd name="T51" fmla="*/ 1620 h 16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5" h="1620">
                    <a:moveTo>
                      <a:pt x="262" y="59"/>
                    </a:moveTo>
                    <a:lnTo>
                      <a:pt x="401" y="0"/>
                    </a:lnTo>
                    <a:lnTo>
                      <a:pt x="507" y="28"/>
                    </a:lnTo>
                    <a:lnTo>
                      <a:pt x="646" y="587"/>
                    </a:lnTo>
                    <a:lnTo>
                      <a:pt x="855" y="728"/>
                    </a:lnTo>
                    <a:lnTo>
                      <a:pt x="855" y="786"/>
                    </a:lnTo>
                    <a:lnTo>
                      <a:pt x="855" y="926"/>
                    </a:lnTo>
                    <a:lnTo>
                      <a:pt x="612" y="1065"/>
                    </a:lnTo>
                    <a:lnTo>
                      <a:pt x="544" y="1179"/>
                    </a:lnTo>
                    <a:lnTo>
                      <a:pt x="262" y="1372"/>
                    </a:lnTo>
                    <a:lnTo>
                      <a:pt x="240" y="1620"/>
                    </a:lnTo>
                    <a:lnTo>
                      <a:pt x="0" y="954"/>
                    </a:lnTo>
                    <a:lnTo>
                      <a:pt x="88" y="534"/>
                    </a:lnTo>
                    <a:lnTo>
                      <a:pt x="55" y="199"/>
                    </a:lnTo>
                    <a:lnTo>
                      <a:pt x="161" y="28"/>
                    </a:lnTo>
                    <a:lnTo>
                      <a:pt x="262" y="59"/>
                    </a:lnTo>
                    <a:close/>
                  </a:path>
                </a:pathLst>
              </a:custGeom>
              <a:solidFill>
                <a:srgbClr val="00B0F0"/>
              </a:solidFill>
              <a:ln w="1588">
                <a:solidFill>
                  <a:srgbClr val="000000"/>
                </a:solidFill>
                <a:prstDash val="solid"/>
                <a:round/>
                <a:headEnd/>
                <a:tailEnd/>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82" name="Text Box 269">
                <a:extLst>
                  <a:ext uri="{FF2B5EF4-FFF2-40B4-BE49-F238E27FC236}">
                    <a16:creationId xmlns:a16="http://schemas.microsoft.com/office/drawing/2014/main" id="{61CBE91B-E77C-45CE-A6E1-402C2CBBC96B}"/>
                  </a:ext>
                </a:extLst>
              </p:cNvPr>
              <p:cNvSpPr txBox="1">
                <a:spLocks noChangeAspect="1" noChangeArrowheads="1"/>
              </p:cNvSpPr>
              <p:nvPr/>
            </p:nvSpPr>
            <p:spPr bwMode="auto">
              <a:xfrm>
                <a:off x="1535117" y="1577976"/>
                <a:ext cx="500403"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Seattle</a:t>
                </a:r>
              </a:p>
            </p:txBody>
          </p:sp>
          <p:sp>
            <p:nvSpPr>
              <p:cNvPr id="83" name="Text Box 270">
                <a:extLst>
                  <a:ext uri="{FF2B5EF4-FFF2-40B4-BE49-F238E27FC236}">
                    <a16:creationId xmlns:a16="http://schemas.microsoft.com/office/drawing/2014/main" id="{024570CC-5866-4BB9-944F-582BE90F4B4E}"/>
                  </a:ext>
                </a:extLst>
              </p:cNvPr>
              <p:cNvSpPr txBox="1">
                <a:spLocks noChangeAspect="1" noChangeArrowheads="1"/>
              </p:cNvSpPr>
              <p:nvPr/>
            </p:nvSpPr>
            <p:spPr bwMode="auto">
              <a:xfrm>
                <a:off x="1241427" y="1993902"/>
                <a:ext cx="574142"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Portland</a:t>
                </a:r>
              </a:p>
            </p:txBody>
          </p:sp>
          <p:sp>
            <p:nvSpPr>
              <p:cNvPr id="84" name="Rectangle 271">
                <a:extLst>
                  <a:ext uri="{FF2B5EF4-FFF2-40B4-BE49-F238E27FC236}">
                    <a16:creationId xmlns:a16="http://schemas.microsoft.com/office/drawing/2014/main" id="{2DC6CB1A-E087-45FE-9EB3-8664FED2F8EA}"/>
                  </a:ext>
                </a:extLst>
              </p:cNvPr>
              <p:cNvSpPr>
                <a:spLocks noChangeAspect="1" noChangeArrowheads="1"/>
              </p:cNvSpPr>
              <p:nvPr/>
            </p:nvSpPr>
            <p:spPr bwMode="auto">
              <a:xfrm>
                <a:off x="8231189" y="1365258"/>
                <a:ext cx="26930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Togus</a:t>
                </a:r>
              </a:p>
            </p:txBody>
          </p:sp>
          <p:sp>
            <p:nvSpPr>
              <p:cNvPr id="85" name="Rectangle 272">
                <a:extLst>
                  <a:ext uri="{FF2B5EF4-FFF2-40B4-BE49-F238E27FC236}">
                    <a16:creationId xmlns:a16="http://schemas.microsoft.com/office/drawing/2014/main" id="{7D20F271-43F2-4186-B63D-413F015CCA6E}"/>
                  </a:ext>
                </a:extLst>
              </p:cNvPr>
              <p:cNvSpPr>
                <a:spLocks noChangeAspect="1" noChangeArrowheads="1"/>
              </p:cNvSpPr>
              <p:nvPr/>
            </p:nvSpPr>
            <p:spPr bwMode="auto">
              <a:xfrm>
                <a:off x="6938965" y="2386021"/>
                <a:ext cx="3254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Buffalo</a:t>
                </a:r>
              </a:p>
            </p:txBody>
          </p:sp>
          <p:sp>
            <p:nvSpPr>
              <p:cNvPr id="86" name="Rectangle 273">
                <a:extLst>
                  <a:ext uri="{FF2B5EF4-FFF2-40B4-BE49-F238E27FC236}">
                    <a16:creationId xmlns:a16="http://schemas.microsoft.com/office/drawing/2014/main" id="{4F30B43B-830D-4070-8EB3-E1A5E4A78222}"/>
                  </a:ext>
                </a:extLst>
              </p:cNvPr>
              <p:cNvSpPr>
                <a:spLocks noChangeAspect="1" noChangeArrowheads="1"/>
              </p:cNvSpPr>
              <p:nvPr/>
            </p:nvSpPr>
            <p:spPr bwMode="auto">
              <a:xfrm>
                <a:off x="6538917" y="1847464"/>
                <a:ext cx="7325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White River Jct. </a:t>
                </a:r>
              </a:p>
            </p:txBody>
          </p:sp>
          <p:sp>
            <p:nvSpPr>
              <p:cNvPr id="87" name="Rectangle 274">
                <a:extLst>
                  <a:ext uri="{FF2B5EF4-FFF2-40B4-BE49-F238E27FC236}">
                    <a16:creationId xmlns:a16="http://schemas.microsoft.com/office/drawing/2014/main" id="{095F91C0-F072-47BF-ABBD-FE0ADD0D1C52}"/>
                  </a:ext>
                </a:extLst>
              </p:cNvPr>
              <p:cNvSpPr>
                <a:spLocks noChangeAspect="1" noChangeArrowheads="1"/>
              </p:cNvSpPr>
              <p:nvPr/>
            </p:nvSpPr>
            <p:spPr bwMode="auto">
              <a:xfrm>
                <a:off x="7110418" y="1512895"/>
                <a:ext cx="5466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Manchester</a:t>
                </a:r>
              </a:p>
            </p:txBody>
          </p:sp>
          <p:sp>
            <p:nvSpPr>
              <p:cNvPr id="88" name="Rectangle 275">
                <a:extLst>
                  <a:ext uri="{FF2B5EF4-FFF2-40B4-BE49-F238E27FC236}">
                    <a16:creationId xmlns:a16="http://schemas.microsoft.com/office/drawing/2014/main" id="{149EBE19-CA4E-40FD-BCF9-872FC641ACB1}"/>
                  </a:ext>
                </a:extLst>
              </p:cNvPr>
              <p:cNvSpPr>
                <a:spLocks noChangeAspect="1" noChangeArrowheads="1"/>
              </p:cNvSpPr>
              <p:nvPr/>
            </p:nvSpPr>
            <p:spPr bwMode="auto">
              <a:xfrm>
                <a:off x="8159750" y="2117726"/>
                <a:ext cx="5413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Boston</a:t>
                </a:r>
              </a:p>
            </p:txBody>
          </p:sp>
          <p:sp>
            <p:nvSpPr>
              <p:cNvPr id="89" name="Rectangle 276">
                <a:extLst>
                  <a:ext uri="{FF2B5EF4-FFF2-40B4-BE49-F238E27FC236}">
                    <a16:creationId xmlns:a16="http://schemas.microsoft.com/office/drawing/2014/main" id="{A5755B9E-1649-40AF-A725-DC9B72A7FD58}"/>
                  </a:ext>
                </a:extLst>
              </p:cNvPr>
              <p:cNvSpPr>
                <a:spLocks noChangeAspect="1" noChangeArrowheads="1"/>
              </p:cNvSpPr>
              <p:nvPr/>
            </p:nvSpPr>
            <p:spPr bwMode="auto">
              <a:xfrm>
                <a:off x="8064505" y="2366970"/>
                <a:ext cx="5097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Providence</a:t>
                </a:r>
              </a:p>
            </p:txBody>
          </p:sp>
          <p:sp>
            <p:nvSpPr>
              <p:cNvPr id="90" name="Rectangle 277">
                <a:extLst>
                  <a:ext uri="{FF2B5EF4-FFF2-40B4-BE49-F238E27FC236}">
                    <a16:creationId xmlns:a16="http://schemas.microsoft.com/office/drawing/2014/main" id="{B693A35A-3C37-4BD9-9377-64E9E9DE4B49}"/>
                  </a:ext>
                </a:extLst>
              </p:cNvPr>
              <p:cNvSpPr>
                <a:spLocks noChangeAspect="1" noChangeArrowheads="1"/>
              </p:cNvSpPr>
              <p:nvPr/>
            </p:nvSpPr>
            <p:spPr bwMode="auto">
              <a:xfrm>
                <a:off x="8181975" y="2527307"/>
                <a:ext cx="38953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Hartford</a:t>
                </a:r>
              </a:p>
            </p:txBody>
          </p:sp>
          <p:sp>
            <p:nvSpPr>
              <p:cNvPr id="91" name="Rectangle 278">
                <a:extLst>
                  <a:ext uri="{FF2B5EF4-FFF2-40B4-BE49-F238E27FC236}">
                    <a16:creationId xmlns:a16="http://schemas.microsoft.com/office/drawing/2014/main" id="{0C4372B5-D84B-4D37-A53B-A5313AFE3F82}"/>
                  </a:ext>
                </a:extLst>
              </p:cNvPr>
              <p:cNvSpPr>
                <a:spLocks noChangeAspect="1" noChangeArrowheads="1"/>
              </p:cNvSpPr>
              <p:nvPr/>
            </p:nvSpPr>
            <p:spPr bwMode="auto">
              <a:xfrm>
                <a:off x="7683504" y="3683008"/>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Roanoke</a:t>
                </a:r>
              </a:p>
            </p:txBody>
          </p:sp>
          <p:sp>
            <p:nvSpPr>
              <p:cNvPr id="92" name="Rectangle 279">
                <a:extLst>
                  <a:ext uri="{FF2B5EF4-FFF2-40B4-BE49-F238E27FC236}">
                    <a16:creationId xmlns:a16="http://schemas.microsoft.com/office/drawing/2014/main" id="{2B1603BF-BBAE-427A-AAE1-9C9BB6272BC6}"/>
                  </a:ext>
                </a:extLst>
              </p:cNvPr>
              <p:cNvSpPr>
                <a:spLocks noChangeAspect="1" noChangeArrowheads="1"/>
              </p:cNvSpPr>
              <p:nvPr/>
            </p:nvSpPr>
            <p:spPr bwMode="auto">
              <a:xfrm>
                <a:off x="7456492" y="3890964"/>
                <a:ext cx="6844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Winston Salem</a:t>
                </a:r>
              </a:p>
            </p:txBody>
          </p:sp>
          <p:sp>
            <p:nvSpPr>
              <p:cNvPr id="93" name="Rectangle 280">
                <a:extLst>
                  <a:ext uri="{FF2B5EF4-FFF2-40B4-BE49-F238E27FC236}">
                    <a16:creationId xmlns:a16="http://schemas.microsoft.com/office/drawing/2014/main" id="{1F4714E6-4DE5-41E1-8019-96DA1C0D46AE}"/>
                  </a:ext>
                </a:extLst>
              </p:cNvPr>
              <p:cNvSpPr>
                <a:spLocks noChangeAspect="1" noChangeArrowheads="1"/>
              </p:cNvSpPr>
              <p:nvPr/>
            </p:nvSpPr>
            <p:spPr bwMode="auto">
              <a:xfrm>
                <a:off x="5937255" y="5170496"/>
                <a:ext cx="63959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St. Petersburg</a:t>
                </a:r>
              </a:p>
            </p:txBody>
          </p:sp>
          <p:sp>
            <p:nvSpPr>
              <p:cNvPr id="94" name="Rectangle 282">
                <a:extLst>
                  <a:ext uri="{FF2B5EF4-FFF2-40B4-BE49-F238E27FC236}">
                    <a16:creationId xmlns:a16="http://schemas.microsoft.com/office/drawing/2014/main" id="{50B5B5C7-124B-44F2-AF0D-D9048285009A}"/>
                  </a:ext>
                </a:extLst>
              </p:cNvPr>
              <p:cNvSpPr>
                <a:spLocks noChangeAspect="1" noChangeArrowheads="1"/>
              </p:cNvSpPr>
              <p:nvPr/>
            </p:nvSpPr>
            <p:spPr bwMode="auto">
              <a:xfrm>
                <a:off x="7842251" y="3168659"/>
                <a:ext cx="5338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Wilmington</a:t>
                </a:r>
              </a:p>
            </p:txBody>
          </p:sp>
          <p:sp>
            <p:nvSpPr>
              <p:cNvPr id="95" name="Rectangle 283">
                <a:extLst>
                  <a:ext uri="{FF2B5EF4-FFF2-40B4-BE49-F238E27FC236}">
                    <a16:creationId xmlns:a16="http://schemas.microsoft.com/office/drawing/2014/main" id="{28735E54-4118-4D96-A29A-0AF66F2D6C25}"/>
                  </a:ext>
                </a:extLst>
              </p:cNvPr>
              <p:cNvSpPr>
                <a:spLocks noChangeAspect="1" noChangeArrowheads="1"/>
              </p:cNvSpPr>
              <p:nvPr/>
            </p:nvSpPr>
            <p:spPr bwMode="auto">
              <a:xfrm>
                <a:off x="8297869" y="2740033"/>
                <a:ext cx="43281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New York</a:t>
                </a:r>
              </a:p>
            </p:txBody>
          </p:sp>
          <p:sp>
            <p:nvSpPr>
              <p:cNvPr id="96" name="Rectangle 284">
                <a:extLst>
                  <a:ext uri="{FF2B5EF4-FFF2-40B4-BE49-F238E27FC236}">
                    <a16:creationId xmlns:a16="http://schemas.microsoft.com/office/drawing/2014/main" id="{2AF44533-3368-4232-AA61-4B08290FAA0A}"/>
                  </a:ext>
                </a:extLst>
              </p:cNvPr>
              <p:cNvSpPr>
                <a:spLocks noChangeAspect="1" noChangeArrowheads="1"/>
              </p:cNvSpPr>
              <p:nvPr/>
            </p:nvSpPr>
            <p:spPr bwMode="auto">
              <a:xfrm>
                <a:off x="7908930" y="2997209"/>
                <a:ext cx="59952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a:ea typeface="+mn-ea"/>
                    <a:cs typeface="Arial" pitchFamily="34" charset="0"/>
                  </a:rPr>
                  <a:t>Philadelphia</a:t>
                </a:r>
              </a:p>
            </p:txBody>
          </p:sp>
          <p:sp>
            <p:nvSpPr>
              <p:cNvPr id="97" name="Text Box 285">
                <a:extLst>
                  <a:ext uri="{FF2B5EF4-FFF2-40B4-BE49-F238E27FC236}">
                    <a16:creationId xmlns:a16="http://schemas.microsoft.com/office/drawing/2014/main" id="{1FF539D0-0EEE-45B6-B4DF-5AFA1209495F}"/>
                  </a:ext>
                </a:extLst>
              </p:cNvPr>
              <p:cNvSpPr txBox="1">
                <a:spLocks noChangeAspect="1" noChangeArrowheads="1"/>
              </p:cNvSpPr>
              <p:nvPr/>
            </p:nvSpPr>
            <p:spPr bwMode="auto">
              <a:xfrm>
                <a:off x="8212139" y="2855915"/>
                <a:ext cx="532464"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Newark</a:t>
                </a:r>
              </a:p>
            </p:txBody>
          </p:sp>
          <p:sp>
            <p:nvSpPr>
              <p:cNvPr id="98" name="Text Box 286">
                <a:extLst>
                  <a:ext uri="{FF2B5EF4-FFF2-40B4-BE49-F238E27FC236}">
                    <a16:creationId xmlns:a16="http://schemas.microsoft.com/office/drawing/2014/main" id="{1D25B404-6869-4F87-8171-C36A8C071CA3}"/>
                  </a:ext>
                </a:extLst>
              </p:cNvPr>
              <p:cNvSpPr txBox="1">
                <a:spLocks noChangeAspect="1" noChangeArrowheads="1"/>
              </p:cNvSpPr>
              <p:nvPr/>
            </p:nvSpPr>
            <p:spPr bwMode="auto">
              <a:xfrm>
                <a:off x="7764465" y="3290890"/>
                <a:ext cx="630246"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Baltimore</a:t>
                </a:r>
              </a:p>
            </p:txBody>
          </p:sp>
          <p:sp>
            <p:nvSpPr>
              <p:cNvPr id="99" name="Text Box 287">
                <a:extLst>
                  <a:ext uri="{FF2B5EF4-FFF2-40B4-BE49-F238E27FC236}">
                    <a16:creationId xmlns:a16="http://schemas.microsoft.com/office/drawing/2014/main" id="{708CA83C-69DB-46A6-9539-ADAF79FAB4C2}"/>
                  </a:ext>
                </a:extLst>
              </p:cNvPr>
              <p:cNvSpPr txBox="1">
                <a:spLocks noChangeAspect="1" noChangeArrowheads="1"/>
              </p:cNvSpPr>
              <p:nvPr/>
            </p:nvSpPr>
            <p:spPr bwMode="auto">
              <a:xfrm>
                <a:off x="1468443" y="2982915"/>
                <a:ext cx="420253"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Reno</a:t>
                </a:r>
              </a:p>
            </p:txBody>
          </p:sp>
          <p:sp>
            <p:nvSpPr>
              <p:cNvPr id="100" name="Text Box 288">
                <a:extLst>
                  <a:ext uri="{FF2B5EF4-FFF2-40B4-BE49-F238E27FC236}">
                    <a16:creationId xmlns:a16="http://schemas.microsoft.com/office/drawing/2014/main" id="{7F680DD1-E1BD-4ABF-9F54-043930DEB548}"/>
                  </a:ext>
                </a:extLst>
              </p:cNvPr>
              <p:cNvSpPr txBox="1">
                <a:spLocks noChangeAspect="1" noChangeArrowheads="1"/>
              </p:cNvSpPr>
              <p:nvPr/>
            </p:nvSpPr>
            <p:spPr bwMode="auto">
              <a:xfrm>
                <a:off x="2185990" y="3109913"/>
                <a:ext cx="583760"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Salt Lake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  City</a:t>
                </a:r>
              </a:p>
            </p:txBody>
          </p:sp>
          <p:sp>
            <p:nvSpPr>
              <p:cNvPr id="101" name="Text Box 289">
                <a:extLst>
                  <a:ext uri="{FF2B5EF4-FFF2-40B4-BE49-F238E27FC236}">
                    <a16:creationId xmlns:a16="http://schemas.microsoft.com/office/drawing/2014/main" id="{F3A42E15-F970-4481-8BCF-B373B3E7249F}"/>
                  </a:ext>
                </a:extLst>
              </p:cNvPr>
              <p:cNvSpPr txBox="1">
                <a:spLocks noChangeAspect="1" noChangeArrowheads="1"/>
              </p:cNvSpPr>
              <p:nvPr/>
            </p:nvSpPr>
            <p:spPr bwMode="auto">
              <a:xfrm>
                <a:off x="2665418" y="4064000"/>
                <a:ext cx="780929"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Albuquerque</a:t>
                </a:r>
              </a:p>
            </p:txBody>
          </p:sp>
          <p:sp>
            <p:nvSpPr>
              <p:cNvPr id="102" name="Text Box 290">
                <a:extLst>
                  <a:ext uri="{FF2B5EF4-FFF2-40B4-BE49-F238E27FC236}">
                    <a16:creationId xmlns:a16="http://schemas.microsoft.com/office/drawing/2014/main" id="{F9A46F3A-69BA-4B0F-B57B-22032EBDA819}"/>
                  </a:ext>
                </a:extLst>
              </p:cNvPr>
              <p:cNvSpPr txBox="1">
                <a:spLocks noChangeAspect="1" noChangeArrowheads="1"/>
              </p:cNvSpPr>
              <p:nvPr/>
            </p:nvSpPr>
            <p:spPr bwMode="auto">
              <a:xfrm>
                <a:off x="1985963" y="4262440"/>
                <a:ext cx="572538"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a:ea typeface="+mn-ea"/>
                    <a:cs typeface="Arial" pitchFamily="34" charset="0"/>
                  </a:rPr>
                  <a:t>Phoenix</a:t>
                </a:r>
              </a:p>
            </p:txBody>
          </p:sp>
          <p:sp>
            <p:nvSpPr>
              <p:cNvPr id="103" name="Text Box 291">
                <a:extLst>
                  <a:ext uri="{FF2B5EF4-FFF2-40B4-BE49-F238E27FC236}">
                    <a16:creationId xmlns:a16="http://schemas.microsoft.com/office/drawing/2014/main" id="{5A6125E2-4B48-4522-8E85-9F70F071238B}"/>
                  </a:ext>
                </a:extLst>
              </p:cNvPr>
              <p:cNvSpPr txBox="1">
                <a:spLocks noChangeAspect="1" noChangeArrowheads="1"/>
              </p:cNvSpPr>
              <p:nvPr/>
            </p:nvSpPr>
            <p:spPr bwMode="auto">
              <a:xfrm>
                <a:off x="2870201" y="3260725"/>
                <a:ext cx="530860"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a:ea typeface="+mn-ea"/>
                    <a:cs typeface="Arial" pitchFamily="34" charset="0"/>
                  </a:rPr>
                  <a:t>Denver</a:t>
                </a:r>
              </a:p>
            </p:txBody>
          </p:sp>
          <p:sp>
            <p:nvSpPr>
              <p:cNvPr id="104" name="Text Box 292">
                <a:extLst>
                  <a:ext uri="{FF2B5EF4-FFF2-40B4-BE49-F238E27FC236}">
                    <a16:creationId xmlns:a16="http://schemas.microsoft.com/office/drawing/2014/main" id="{1B11B1E0-34FC-4CED-81B0-13F75BEE216A}"/>
                  </a:ext>
                </a:extLst>
              </p:cNvPr>
              <p:cNvSpPr txBox="1">
                <a:spLocks noChangeAspect="1" noChangeArrowheads="1"/>
              </p:cNvSpPr>
              <p:nvPr/>
            </p:nvSpPr>
            <p:spPr bwMode="auto">
              <a:xfrm>
                <a:off x="2011369" y="2359027"/>
                <a:ext cx="429871"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Boise</a:t>
                </a:r>
              </a:p>
            </p:txBody>
          </p:sp>
          <p:sp>
            <p:nvSpPr>
              <p:cNvPr id="105" name="Text Box 293">
                <a:extLst>
                  <a:ext uri="{FF2B5EF4-FFF2-40B4-BE49-F238E27FC236}">
                    <a16:creationId xmlns:a16="http://schemas.microsoft.com/office/drawing/2014/main" id="{78DAE8AE-FC0E-485F-AC7B-C10A2126D447}"/>
                  </a:ext>
                </a:extLst>
              </p:cNvPr>
              <p:cNvSpPr txBox="1">
                <a:spLocks noChangeAspect="1" noChangeArrowheads="1"/>
              </p:cNvSpPr>
              <p:nvPr/>
            </p:nvSpPr>
            <p:spPr bwMode="auto">
              <a:xfrm>
                <a:off x="2620963" y="1863727"/>
                <a:ext cx="715206"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Ft. Harrison</a:t>
                </a:r>
              </a:p>
            </p:txBody>
          </p:sp>
          <p:sp>
            <p:nvSpPr>
              <p:cNvPr id="106" name="Text Box 294">
                <a:extLst>
                  <a:ext uri="{FF2B5EF4-FFF2-40B4-BE49-F238E27FC236}">
                    <a16:creationId xmlns:a16="http://schemas.microsoft.com/office/drawing/2014/main" id="{8C98CB1D-8509-495C-8CA5-296025B58699}"/>
                  </a:ext>
                </a:extLst>
              </p:cNvPr>
              <p:cNvSpPr txBox="1">
                <a:spLocks noChangeAspect="1" noChangeArrowheads="1"/>
              </p:cNvSpPr>
              <p:nvPr/>
            </p:nvSpPr>
            <p:spPr bwMode="auto">
              <a:xfrm>
                <a:off x="2687639" y="2644777"/>
                <a:ext cx="641468"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Cheyenne</a:t>
                </a:r>
              </a:p>
            </p:txBody>
          </p:sp>
          <p:sp>
            <p:nvSpPr>
              <p:cNvPr id="107" name="Text Box 295">
                <a:extLst>
                  <a:ext uri="{FF2B5EF4-FFF2-40B4-BE49-F238E27FC236}">
                    <a16:creationId xmlns:a16="http://schemas.microsoft.com/office/drawing/2014/main" id="{5C0C1059-9DAA-43A0-B5FB-C7053DCC1271}"/>
                  </a:ext>
                </a:extLst>
              </p:cNvPr>
              <p:cNvSpPr txBox="1">
                <a:spLocks noChangeAspect="1" noChangeArrowheads="1"/>
              </p:cNvSpPr>
              <p:nvPr/>
            </p:nvSpPr>
            <p:spPr bwMode="auto">
              <a:xfrm>
                <a:off x="3635376" y="2359027"/>
                <a:ext cx="654292"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Sioux Falls</a:t>
                </a:r>
              </a:p>
            </p:txBody>
          </p:sp>
          <p:sp>
            <p:nvSpPr>
              <p:cNvPr id="108" name="Text Box 296">
                <a:extLst>
                  <a:ext uri="{FF2B5EF4-FFF2-40B4-BE49-F238E27FC236}">
                    <a16:creationId xmlns:a16="http://schemas.microsoft.com/office/drawing/2014/main" id="{7A55CA72-52E1-4B84-B426-825EF4BFC39D}"/>
                  </a:ext>
                </a:extLst>
              </p:cNvPr>
              <p:cNvSpPr txBox="1">
                <a:spLocks noChangeAspect="1" noChangeArrowheads="1"/>
              </p:cNvSpPr>
              <p:nvPr/>
            </p:nvSpPr>
            <p:spPr bwMode="auto">
              <a:xfrm>
                <a:off x="3773489" y="1863727"/>
                <a:ext cx="441092"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Fargo</a:t>
                </a:r>
              </a:p>
            </p:txBody>
          </p:sp>
          <p:sp>
            <p:nvSpPr>
              <p:cNvPr id="109" name="Text Box 297">
                <a:extLst>
                  <a:ext uri="{FF2B5EF4-FFF2-40B4-BE49-F238E27FC236}">
                    <a16:creationId xmlns:a16="http://schemas.microsoft.com/office/drawing/2014/main" id="{BE194007-E9A4-4F75-AF10-BF3812A961E8}"/>
                  </a:ext>
                </a:extLst>
              </p:cNvPr>
              <p:cNvSpPr txBox="1">
                <a:spLocks noChangeAspect="1" noChangeArrowheads="1"/>
              </p:cNvSpPr>
              <p:nvPr/>
            </p:nvSpPr>
            <p:spPr bwMode="auto">
              <a:xfrm>
                <a:off x="3773489" y="2855915"/>
                <a:ext cx="510022"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Lincoln</a:t>
                </a:r>
              </a:p>
            </p:txBody>
          </p:sp>
          <p:sp>
            <p:nvSpPr>
              <p:cNvPr id="110" name="Rectangle 298">
                <a:extLst>
                  <a:ext uri="{FF2B5EF4-FFF2-40B4-BE49-F238E27FC236}">
                    <a16:creationId xmlns:a16="http://schemas.microsoft.com/office/drawing/2014/main" id="{0C7AC01C-8989-4156-BC3B-69085710AF90}"/>
                  </a:ext>
                </a:extLst>
              </p:cNvPr>
              <p:cNvSpPr>
                <a:spLocks noChangeAspect="1" noChangeArrowheads="1"/>
              </p:cNvSpPr>
              <p:nvPr/>
            </p:nvSpPr>
            <p:spPr bwMode="auto">
              <a:xfrm>
                <a:off x="6802442" y="4122742"/>
                <a:ext cx="43281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Columbia</a:t>
                </a:r>
              </a:p>
            </p:txBody>
          </p:sp>
          <p:sp>
            <p:nvSpPr>
              <p:cNvPr id="111" name="Text Box 299">
                <a:extLst>
                  <a:ext uri="{FF2B5EF4-FFF2-40B4-BE49-F238E27FC236}">
                    <a16:creationId xmlns:a16="http://schemas.microsoft.com/office/drawing/2014/main" id="{899E14F9-5AAC-4322-8F6A-6AD22DBE76F8}"/>
                  </a:ext>
                </a:extLst>
              </p:cNvPr>
              <p:cNvSpPr txBox="1">
                <a:spLocks noChangeAspect="1" noChangeArrowheads="1"/>
              </p:cNvSpPr>
              <p:nvPr/>
            </p:nvSpPr>
            <p:spPr bwMode="auto">
              <a:xfrm>
                <a:off x="4481515" y="2068513"/>
                <a:ext cx="380178"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St.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Paul</a:t>
                </a:r>
              </a:p>
            </p:txBody>
          </p:sp>
          <p:sp>
            <p:nvSpPr>
              <p:cNvPr id="112" name="Text Box 300">
                <a:extLst>
                  <a:ext uri="{FF2B5EF4-FFF2-40B4-BE49-F238E27FC236}">
                    <a16:creationId xmlns:a16="http://schemas.microsoft.com/office/drawing/2014/main" id="{52FF1E7F-50A4-4032-8183-741E755BB687}"/>
                  </a:ext>
                </a:extLst>
              </p:cNvPr>
              <p:cNvSpPr txBox="1">
                <a:spLocks noChangeAspect="1" noChangeArrowheads="1"/>
              </p:cNvSpPr>
              <p:nvPr/>
            </p:nvSpPr>
            <p:spPr bwMode="auto">
              <a:xfrm>
                <a:off x="4181476" y="4630740"/>
                <a:ext cx="444298"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Waco</a:t>
                </a:r>
              </a:p>
            </p:txBody>
          </p:sp>
          <p:sp>
            <p:nvSpPr>
              <p:cNvPr id="113" name="Text Box 301">
                <a:extLst>
                  <a:ext uri="{FF2B5EF4-FFF2-40B4-BE49-F238E27FC236}">
                    <a16:creationId xmlns:a16="http://schemas.microsoft.com/office/drawing/2014/main" id="{D340EEF0-0438-4122-8368-51CA0314AF9A}"/>
                  </a:ext>
                </a:extLst>
              </p:cNvPr>
              <p:cNvSpPr txBox="1">
                <a:spLocks noChangeAspect="1" noChangeArrowheads="1"/>
              </p:cNvSpPr>
              <p:nvPr/>
            </p:nvSpPr>
            <p:spPr bwMode="auto">
              <a:xfrm>
                <a:off x="4113214" y="4064000"/>
                <a:ext cx="657498"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Muskogee</a:t>
                </a:r>
              </a:p>
            </p:txBody>
          </p:sp>
          <p:sp>
            <p:nvSpPr>
              <p:cNvPr id="114" name="Text Box 302">
                <a:extLst>
                  <a:ext uri="{FF2B5EF4-FFF2-40B4-BE49-F238E27FC236}">
                    <a16:creationId xmlns:a16="http://schemas.microsoft.com/office/drawing/2014/main" id="{EB6464C8-1F1E-4ECA-A24C-464556EE4A58}"/>
                  </a:ext>
                </a:extLst>
              </p:cNvPr>
              <p:cNvSpPr txBox="1">
                <a:spLocks noChangeAspect="1" noChangeArrowheads="1"/>
              </p:cNvSpPr>
              <p:nvPr/>
            </p:nvSpPr>
            <p:spPr bwMode="auto">
              <a:xfrm>
                <a:off x="4113213" y="3427415"/>
                <a:ext cx="532464"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Wichita</a:t>
                </a:r>
              </a:p>
            </p:txBody>
          </p:sp>
          <p:sp>
            <p:nvSpPr>
              <p:cNvPr id="115" name="Text Box 303">
                <a:extLst>
                  <a:ext uri="{FF2B5EF4-FFF2-40B4-BE49-F238E27FC236}">
                    <a16:creationId xmlns:a16="http://schemas.microsoft.com/office/drawing/2014/main" id="{1EFD921A-B5CA-4C8E-8E02-A0476169DC9B}"/>
                  </a:ext>
                </a:extLst>
              </p:cNvPr>
              <p:cNvSpPr txBox="1">
                <a:spLocks noChangeAspect="1" noChangeArrowheads="1"/>
              </p:cNvSpPr>
              <p:nvPr/>
            </p:nvSpPr>
            <p:spPr bwMode="auto">
              <a:xfrm>
                <a:off x="4984751" y="2343150"/>
                <a:ext cx="684748"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Milwaukee</a:t>
                </a:r>
              </a:p>
            </p:txBody>
          </p:sp>
          <p:sp>
            <p:nvSpPr>
              <p:cNvPr id="116" name="Text Box 304">
                <a:extLst>
                  <a:ext uri="{FF2B5EF4-FFF2-40B4-BE49-F238E27FC236}">
                    <a16:creationId xmlns:a16="http://schemas.microsoft.com/office/drawing/2014/main" id="{B1372247-44C7-4C92-A0E6-4B368E1DF7FB}"/>
                  </a:ext>
                </a:extLst>
              </p:cNvPr>
              <p:cNvSpPr txBox="1">
                <a:spLocks noChangeAspect="1" noChangeArrowheads="1"/>
              </p:cNvSpPr>
              <p:nvPr/>
            </p:nvSpPr>
            <p:spPr bwMode="auto">
              <a:xfrm>
                <a:off x="5808663" y="2432052"/>
                <a:ext cx="506816"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Detroit</a:t>
                </a:r>
              </a:p>
            </p:txBody>
          </p:sp>
          <p:sp>
            <p:nvSpPr>
              <p:cNvPr id="117" name="Text Box 305">
                <a:extLst>
                  <a:ext uri="{FF2B5EF4-FFF2-40B4-BE49-F238E27FC236}">
                    <a16:creationId xmlns:a16="http://schemas.microsoft.com/office/drawing/2014/main" id="{3BF6466E-BFC2-4D0E-9F07-E379F0F5ABE7}"/>
                  </a:ext>
                </a:extLst>
              </p:cNvPr>
              <p:cNvSpPr txBox="1">
                <a:spLocks noChangeAspect="1" noChangeArrowheads="1"/>
              </p:cNvSpPr>
              <p:nvPr/>
            </p:nvSpPr>
            <p:spPr bwMode="auto">
              <a:xfrm>
                <a:off x="3919538" y="5057777"/>
                <a:ext cx="572538"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Houston</a:t>
                </a:r>
              </a:p>
            </p:txBody>
          </p:sp>
          <p:sp>
            <p:nvSpPr>
              <p:cNvPr id="118" name="Text Box 306">
                <a:extLst>
                  <a:ext uri="{FF2B5EF4-FFF2-40B4-BE49-F238E27FC236}">
                    <a16:creationId xmlns:a16="http://schemas.microsoft.com/office/drawing/2014/main" id="{FFF9A113-5519-4008-9D3D-D125816BCF98}"/>
                  </a:ext>
                </a:extLst>
              </p:cNvPr>
              <p:cNvSpPr txBox="1">
                <a:spLocks noChangeAspect="1" noChangeArrowheads="1"/>
              </p:cNvSpPr>
              <p:nvPr/>
            </p:nvSpPr>
            <p:spPr bwMode="auto">
              <a:xfrm>
                <a:off x="4630738" y="4845052"/>
                <a:ext cx="766502"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New Orleans</a:t>
                </a:r>
              </a:p>
            </p:txBody>
          </p:sp>
          <p:sp>
            <p:nvSpPr>
              <p:cNvPr id="119" name="Text Box 307">
                <a:extLst>
                  <a:ext uri="{FF2B5EF4-FFF2-40B4-BE49-F238E27FC236}">
                    <a16:creationId xmlns:a16="http://schemas.microsoft.com/office/drawing/2014/main" id="{D292FA6E-0E2F-4921-AFE4-CF41AAF14F8E}"/>
                  </a:ext>
                </a:extLst>
              </p:cNvPr>
              <p:cNvSpPr txBox="1">
                <a:spLocks noChangeAspect="1" noChangeArrowheads="1"/>
              </p:cNvSpPr>
              <p:nvPr/>
            </p:nvSpPr>
            <p:spPr bwMode="auto">
              <a:xfrm>
                <a:off x="5265738" y="4630740"/>
                <a:ext cx="532464"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Jackson</a:t>
                </a:r>
              </a:p>
            </p:txBody>
          </p:sp>
          <p:sp>
            <p:nvSpPr>
              <p:cNvPr id="120" name="Text Box 308">
                <a:extLst>
                  <a:ext uri="{FF2B5EF4-FFF2-40B4-BE49-F238E27FC236}">
                    <a16:creationId xmlns:a16="http://schemas.microsoft.com/office/drawing/2014/main" id="{3B7F50C6-E7B5-42AE-9E56-67C7AF65734F}"/>
                  </a:ext>
                </a:extLst>
              </p:cNvPr>
              <p:cNvSpPr txBox="1">
                <a:spLocks noChangeAspect="1" noChangeArrowheads="1"/>
              </p:cNvSpPr>
              <p:nvPr/>
            </p:nvSpPr>
            <p:spPr bwMode="auto">
              <a:xfrm>
                <a:off x="4841879" y="4011615"/>
                <a:ext cx="413841"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Little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Rock</a:t>
                </a:r>
              </a:p>
            </p:txBody>
          </p:sp>
          <p:sp>
            <p:nvSpPr>
              <p:cNvPr id="121" name="Text Box 309">
                <a:extLst>
                  <a:ext uri="{FF2B5EF4-FFF2-40B4-BE49-F238E27FC236}">
                    <a16:creationId xmlns:a16="http://schemas.microsoft.com/office/drawing/2014/main" id="{A4C76761-184C-4037-A429-C6D0E25EE660}"/>
                  </a:ext>
                </a:extLst>
              </p:cNvPr>
              <p:cNvSpPr txBox="1">
                <a:spLocks noChangeAspect="1" noChangeArrowheads="1"/>
              </p:cNvSpPr>
              <p:nvPr/>
            </p:nvSpPr>
            <p:spPr bwMode="auto">
              <a:xfrm>
                <a:off x="4732338" y="3227390"/>
                <a:ext cx="583760"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a:ea typeface="+mn-ea"/>
                    <a:cs typeface="Arial" pitchFamily="34" charset="0"/>
                  </a:rPr>
                  <a:t>St. Louis</a:t>
                </a:r>
              </a:p>
            </p:txBody>
          </p:sp>
          <p:sp>
            <p:nvSpPr>
              <p:cNvPr id="122" name="Text Box 310">
                <a:extLst>
                  <a:ext uri="{FF2B5EF4-FFF2-40B4-BE49-F238E27FC236}">
                    <a16:creationId xmlns:a16="http://schemas.microsoft.com/office/drawing/2014/main" id="{63CB5035-E432-4FEC-9DB9-CABC71C9DE5D}"/>
                  </a:ext>
                </a:extLst>
              </p:cNvPr>
              <p:cNvSpPr txBox="1">
                <a:spLocks noChangeAspect="1" noChangeArrowheads="1"/>
              </p:cNvSpPr>
              <p:nvPr/>
            </p:nvSpPr>
            <p:spPr bwMode="auto">
              <a:xfrm>
                <a:off x="4451351" y="2644777"/>
                <a:ext cx="718412" cy="230804"/>
              </a:xfrm>
              <a:prstGeom prst="rect">
                <a:avLst/>
              </a:prstGeom>
              <a:noFill/>
              <a:ln>
                <a:noFill/>
              </a:ln>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Des Moines</a:t>
                </a:r>
              </a:p>
            </p:txBody>
          </p:sp>
          <p:sp>
            <p:nvSpPr>
              <p:cNvPr id="123" name="Text Box 311">
                <a:extLst>
                  <a:ext uri="{FF2B5EF4-FFF2-40B4-BE49-F238E27FC236}">
                    <a16:creationId xmlns:a16="http://schemas.microsoft.com/office/drawing/2014/main" id="{3A0B2B7D-D20B-4186-9054-DCF63B8223E0}"/>
                  </a:ext>
                </a:extLst>
              </p:cNvPr>
              <p:cNvSpPr txBox="1">
                <a:spLocks noChangeAspect="1" noChangeArrowheads="1"/>
              </p:cNvSpPr>
              <p:nvPr/>
            </p:nvSpPr>
            <p:spPr bwMode="auto">
              <a:xfrm>
                <a:off x="1398589" y="4287840"/>
                <a:ext cx="636658"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San Diego</a:t>
                </a:r>
              </a:p>
            </p:txBody>
          </p:sp>
          <p:sp>
            <p:nvSpPr>
              <p:cNvPr id="124" name="Text Box 312">
                <a:extLst>
                  <a:ext uri="{FF2B5EF4-FFF2-40B4-BE49-F238E27FC236}">
                    <a16:creationId xmlns:a16="http://schemas.microsoft.com/office/drawing/2014/main" id="{043BED63-5130-4AAE-934A-6590DDE6C25D}"/>
                  </a:ext>
                </a:extLst>
              </p:cNvPr>
              <p:cNvSpPr txBox="1">
                <a:spLocks noChangeAspect="1" noChangeArrowheads="1"/>
              </p:cNvSpPr>
              <p:nvPr/>
            </p:nvSpPr>
            <p:spPr bwMode="auto">
              <a:xfrm>
                <a:off x="5538790" y="3802065"/>
                <a:ext cx="625438" cy="230804"/>
              </a:xfrm>
              <a:custGeom>
                <a:avLst/>
                <a:gdLst>
                  <a:gd name="connsiteX0" fmla="*/ 0 w 625438"/>
                  <a:gd name="connsiteY0" fmla="*/ 0 h 230804"/>
                  <a:gd name="connsiteX1" fmla="*/ 625438 w 625438"/>
                  <a:gd name="connsiteY1" fmla="*/ 0 h 230804"/>
                  <a:gd name="connsiteX2" fmla="*/ 625438 w 625438"/>
                  <a:gd name="connsiteY2" fmla="*/ 230804 h 230804"/>
                  <a:gd name="connsiteX3" fmla="*/ 0 w 625438"/>
                  <a:gd name="connsiteY3" fmla="*/ 230804 h 230804"/>
                  <a:gd name="connsiteX4" fmla="*/ 0 w 625438"/>
                  <a:gd name="connsiteY4" fmla="*/ 0 h 230804"/>
                  <a:gd name="connsiteX0" fmla="*/ 64294 w 625438"/>
                  <a:gd name="connsiteY0" fmla="*/ 38100 h 230804"/>
                  <a:gd name="connsiteX1" fmla="*/ 625438 w 625438"/>
                  <a:gd name="connsiteY1" fmla="*/ 0 h 230804"/>
                  <a:gd name="connsiteX2" fmla="*/ 625438 w 625438"/>
                  <a:gd name="connsiteY2" fmla="*/ 230804 h 230804"/>
                  <a:gd name="connsiteX3" fmla="*/ 0 w 625438"/>
                  <a:gd name="connsiteY3" fmla="*/ 230804 h 230804"/>
                  <a:gd name="connsiteX4" fmla="*/ 64294 w 625438"/>
                  <a:gd name="connsiteY4" fmla="*/ 38100 h 230804"/>
                  <a:gd name="connsiteX0" fmla="*/ 64294 w 625438"/>
                  <a:gd name="connsiteY0" fmla="*/ 38100 h 230804"/>
                  <a:gd name="connsiteX1" fmla="*/ 625438 w 625438"/>
                  <a:gd name="connsiteY1" fmla="*/ 0 h 230804"/>
                  <a:gd name="connsiteX2" fmla="*/ 575432 w 625438"/>
                  <a:gd name="connsiteY2" fmla="*/ 190323 h 230804"/>
                  <a:gd name="connsiteX3" fmla="*/ 0 w 625438"/>
                  <a:gd name="connsiteY3" fmla="*/ 230804 h 230804"/>
                  <a:gd name="connsiteX4" fmla="*/ 64294 w 625438"/>
                  <a:gd name="connsiteY4" fmla="*/ 38100 h 230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38" h="230804">
                    <a:moveTo>
                      <a:pt x="64294" y="38100"/>
                    </a:moveTo>
                    <a:lnTo>
                      <a:pt x="625438" y="0"/>
                    </a:lnTo>
                    <a:lnTo>
                      <a:pt x="575432" y="190323"/>
                    </a:lnTo>
                    <a:lnTo>
                      <a:pt x="0" y="230804"/>
                    </a:lnTo>
                    <a:lnTo>
                      <a:pt x="64294" y="38100"/>
                    </a:lnTo>
                    <a:close/>
                  </a:path>
                </a:pathLst>
              </a:custGeom>
              <a:solidFill>
                <a:srgbClr val="FFCC00"/>
              </a:solidFill>
              <a:ln>
                <a:noFill/>
              </a:ln>
            </p:spPr>
            <p:txBody>
              <a:bodyPr wrap="squar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a:ea typeface="+mn-ea"/>
                    <a:cs typeface="Arial" pitchFamily="34" charset="0"/>
                  </a:rPr>
                  <a:t>Nashville</a:t>
                </a:r>
              </a:p>
            </p:txBody>
          </p:sp>
          <p:sp>
            <p:nvSpPr>
              <p:cNvPr id="125" name="Text Box 313">
                <a:extLst>
                  <a:ext uri="{FF2B5EF4-FFF2-40B4-BE49-F238E27FC236}">
                    <a16:creationId xmlns:a16="http://schemas.microsoft.com/office/drawing/2014/main" id="{9234895D-4B61-45B2-985F-7DF4435E5131}"/>
                  </a:ext>
                </a:extLst>
              </p:cNvPr>
              <p:cNvSpPr txBox="1">
                <a:spLocks noChangeAspect="1" noChangeArrowheads="1"/>
              </p:cNvSpPr>
              <p:nvPr/>
            </p:nvSpPr>
            <p:spPr bwMode="auto">
              <a:xfrm>
                <a:off x="6203951" y="4221165"/>
                <a:ext cx="513228"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Atlanta</a:t>
                </a:r>
              </a:p>
            </p:txBody>
          </p:sp>
          <p:sp>
            <p:nvSpPr>
              <p:cNvPr id="126" name="Text Box 314">
                <a:extLst>
                  <a:ext uri="{FF2B5EF4-FFF2-40B4-BE49-F238E27FC236}">
                    <a16:creationId xmlns:a16="http://schemas.microsoft.com/office/drawing/2014/main" id="{E8F3D956-9D6F-4C9F-85BD-8921956EDAAB}"/>
                  </a:ext>
                </a:extLst>
              </p:cNvPr>
              <p:cNvSpPr txBox="1">
                <a:spLocks noChangeAspect="1" noChangeArrowheads="1"/>
              </p:cNvSpPr>
              <p:nvPr/>
            </p:nvSpPr>
            <p:spPr bwMode="auto">
              <a:xfrm>
                <a:off x="5702300" y="4359277"/>
                <a:ext cx="782532"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Montgomery</a:t>
                </a:r>
              </a:p>
            </p:txBody>
          </p:sp>
          <p:sp>
            <p:nvSpPr>
              <p:cNvPr id="127" name="Text Box 315">
                <a:extLst>
                  <a:ext uri="{FF2B5EF4-FFF2-40B4-BE49-F238E27FC236}">
                    <a16:creationId xmlns:a16="http://schemas.microsoft.com/office/drawing/2014/main" id="{9593BDEC-13D7-4490-9401-92FDAFB833CE}"/>
                  </a:ext>
                </a:extLst>
              </p:cNvPr>
              <p:cNvSpPr txBox="1">
                <a:spLocks noChangeAspect="1" noChangeArrowheads="1"/>
              </p:cNvSpPr>
              <p:nvPr/>
            </p:nvSpPr>
            <p:spPr bwMode="auto">
              <a:xfrm>
                <a:off x="5519744" y="3023403"/>
                <a:ext cx="11985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Indianapolis</a:t>
                </a:r>
              </a:p>
            </p:txBody>
          </p:sp>
          <p:sp>
            <p:nvSpPr>
              <p:cNvPr id="128" name="Text Box 316">
                <a:extLst>
                  <a:ext uri="{FF2B5EF4-FFF2-40B4-BE49-F238E27FC236}">
                    <a16:creationId xmlns:a16="http://schemas.microsoft.com/office/drawing/2014/main" id="{2821F4EB-DE77-463A-9955-26D5E2B03158}"/>
                  </a:ext>
                </a:extLst>
              </p:cNvPr>
              <p:cNvSpPr txBox="1">
                <a:spLocks noChangeAspect="1" noChangeArrowheads="1"/>
              </p:cNvSpPr>
              <p:nvPr/>
            </p:nvSpPr>
            <p:spPr bwMode="auto">
              <a:xfrm>
                <a:off x="5189538" y="2855915"/>
                <a:ext cx="543684"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Chicago</a:t>
                </a:r>
              </a:p>
            </p:txBody>
          </p:sp>
          <p:sp>
            <p:nvSpPr>
              <p:cNvPr id="129" name="Text Box 317">
                <a:extLst>
                  <a:ext uri="{FF2B5EF4-FFF2-40B4-BE49-F238E27FC236}">
                    <a16:creationId xmlns:a16="http://schemas.microsoft.com/office/drawing/2014/main" id="{F11D0162-4925-4B8B-9728-9B92B57B8F2C}"/>
                  </a:ext>
                </a:extLst>
              </p:cNvPr>
              <p:cNvSpPr txBox="1">
                <a:spLocks noChangeAspect="1" noChangeArrowheads="1"/>
              </p:cNvSpPr>
              <p:nvPr/>
            </p:nvSpPr>
            <p:spPr bwMode="auto">
              <a:xfrm>
                <a:off x="5603876" y="3548065"/>
                <a:ext cx="602996"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Louisville</a:t>
                </a:r>
              </a:p>
            </p:txBody>
          </p:sp>
          <p:sp>
            <p:nvSpPr>
              <p:cNvPr id="130" name="Text Box 318">
                <a:extLst>
                  <a:ext uri="{FF2B5EF4-FFF2-40B4-BE49-F238E27FC236}">
                    <a16:creationId xmlns:a16="http://schemas.microsoft.com/office/drawing/2014/main" id="{5196A80B-64D3-40CF-BB27-27E8779D628B}"/>
                  </a:ext>
                </a:extLst>
              </p:cNvPr>
              <p:cNvSpPr txBox="1">
                <a:spLocks noChangeAspect="1" noChangeArrowheads="1"/>
              </p:cNvSpPr>
              <p:nvPr/>
            </p:nvSpPr>
            <p:spPr bwMode="auto">
              <a:xfrm>
                <a:off x="6554789" y="2644777"/>
                <a:ext cx="654292" cy="230804"/>
              </a:xfrm>
              <a:prstGeom prst="rect">
                <a:avLst/>
              </a:prstGeom>
              <a:noFill/>
              <a:ln>
                <a:noFill/>
              </a:ln>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Pittsburgh</a:t>
                </a:r>
              </a:p>
            </p:txBody>
          </p:sp>
          <p:sp>
            <p:nvSpPr>
              <p:cNvPr id="131" name="Text Box 319">
                <a:extLst>
                  <a:ext uri="{FF2B5EF4-FFF2-40B4-BE49-F238E27FC236}">
                    <a16:creationId xmlns:a16="http://schemas.microsoft.com/office/drawing/2014/main" id="{A1A1C4B2-CEF4-40E7-AA77-7FA6A366084B}"/>
                  </a:ext>
                </a:extLst>
              </p:cNvPr>
              <p:cNvSpPr txBox="1">
                <a:spLocks noChangeAspect="1" noChangeArrowheads="1"/>
              </p:cNvSpPr>
              <p:nvPr/>
            </p:nvSpPr>
            <p:spPr bwMode="auto">
              <a:xfrm>
                <a:off x="901700" y="3260727"/>
                <a:ext cx="558112"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Oakland</a:t>
                </a:r>
              </a:p>
            </p:txBody>
          </p:sp>
          <p:sp>
            <p:nvSpPr>
              <p:cNvPr id="132" name="Text Box 320">
                <a:extLst>
                  <a:ext uri="{FF2B5EF4-FFF2-40B4-BE49-F238E27FC236}">
                    <a16:creationId xmlns:a16="http://schemas.microsoft.com/office/drawing/2014/main" id="{9FCE79E0-5ECC-4A16-9C9F-941FDAAFB16D}"/>
                  </a:ext>
                </a:extLst>
              </p:cNvPr>
              <p:cNvSpPr txBox="1">
                <a:spLocks noChangeAspect="1" noChangeArrowheads="1"/>
              </p:cNvSpPr>
              <p:nvPr/>
            </p:nvSpPr>
            <p:spPr bwMode="auto">
              <a:xfrm>
                <a:off x="6010276" y="2855915"/>
                <a:ext cx="630246"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Cleveland</a:t>
                </a:r>
              </a:p>
            </p:txBody>
          </p:sp>
          <p:sp>
            <p:nvSpPr>
              <p:cNvPr id="133" name="Text Box 321">
                <a:extLst>
                  <a:ext uri="{FF2B5EF4-FFF2-40B4-BE49-F238E27FC236}">
                    <a16:creationId xmlns:a16="http://schemas.microsoft.com/office/drawing/2014/main" id="{B34A8BD4-63EA-4510-BEF7-302DEAF89298}"/>
                  </a:ext>
                </a:extLst>
              </p:cNvPr>
              <p:cNvSpPr txBox="1">
                <a:spLocks noChangeAspect="1" noChangeArrowheads="1"/>
              </p:cNvSpPr>
              <p:nvPr/>
            </p:nvSpPr>
            <p:spPr bwMode="auto">
              <a:xfrm>
                <a:off x="1130301" y="3708402"/>
                <a:ext cx="718412"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Los Angeles</a:t>
                </a:r>
              </a:p>
            </p:txBody>
          </p:sp>
          <p:sp>
            <p:nvSpPr>
              <p:cNvPr id="134" name="Text Box 322">
                <a:extLst>
                  <a:ext uri="{FF2B5EF4-FFF2-40B4-BE49-F238E27FC236}">
                    <a16:creationId xmlns:a16="http://schemas.microsoft.com/office/drawing/2014/main" id="{08ACDFC0-5AC1-4FD8-A47E-F84541530E1C}"/>
                  </a:ext>
                </a:extLst>
              </p:cNvPr>
              <p:cNvSpPr txBox="1">
                <a:spLocks noChangeAspect="1" noChangeArrowheads="1"/>
              </p:cNvSpPr>
              <p:nvPr/>
            </p:nvSpPr>
            <p:spPr bwMode="auto">
              <a:xfrm>
                <a:off x="6532563" y="3260727"/>
                <a:ext cx="703984"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Huntington</a:t>
                </a:r>
              </a:p>
            </p:txBody>
          </p:sp>
          <p:sp>
            <p:nvSpPr>
              <p:cNvPr id="135" name="Text Box 323">
                <a:extLst>
                  <a:ext uri="{FF2B5EF4-FFF2-40B4-BE49-F238E27FC236}">
                    <a16:creationId xmlns:a16="http://schemas.microsoft.com/office/drawing/2014/main" id="{06B49952-AC4B-4A4D-920D-0787513B2E93}"/>
                  </a:ext>
                </a:extLst>
              </p:cNvPr>
              <p:cNvSpPr txBox="1">
                <a:spLocks noChangeAspect="1" noChangeArrowheads="1"/>
              </p:cNvSpPr>
              <p:nvPr/>
            </p:nvSpPr>
            <p:spPr bwMode="auto">
              <a:xfrm>
                <a:off x="7978781" y="3514726"/>
                <a:ext cx="314455" cy="2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3" tIns="45706" rIns="91413" bIns="45706">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DC</a:t>
                </a:r>
              </a:p>
            </p:txBody>
          </p:sp>
          <p:sp>
            <p:nvSpPr>
              <p:cNvPr id="136" name="AutoShape 326">
                <a:extLst>
                  <a:ext uri="{FF2B5EF4-FFF2-40B4-BE49-F238E27FC236}">
                    <a16:creationId xmlns:a16="http://schemas.microsoft.com/office/drawing/2014/main" id="{8613CE92-1E7C-45F0-B492-D4BC3A146743}"/>
                  </a:ext>
                </a:extLst>
              </p:cNvPr>
              <p:cNvSpPr>
                <a:spLocks noChangeAspect="1" noChangeArrowheads="1"/>
              </p:cNvSpPr>
              <p:nvPr/>
            </p:nvSpPr>
            <p:spPr bwMode="auto">
              <a:xfrm>
                <a:off x="7707317" y="2386022"/>
                <a:ext cx="136525" cy="71437"/>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37" name="AutoShape 328">
                <a:extLst>
                  <a:ext uri="{FF2B5EF4-FFF2-40B4-BE49-F238E27FC236}">
                    <a16:creationId xmlns:a16="http://schemas.microsoft.com/office/drawing/2014/main" id="{27E20C9E-3B51-4521-ADB1-888D04B3C616}"/>
                  </a:ext>
                </a:extLst>
              </p:cNvPr>
              <p:cNvSpPr>
                <a:spLocks noChangeArrowheads="1"/>
              </p:cNvSpPr>
              <p:nvPr/>
            </p:nvSpPr>
            <p:spPr bwMode="auto">
              <a:xfrm>
                <a:off x="6789739" y="5175259"/>
                <a:ext cx="74612" cy="125413"/>
              </a:xfrm>
              <a:prstGeom prst="diamond">
                <a:avLst/>
              </a:prstGeom>
              <a:solidFill>
                <a:srgbClr val="FFFF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38" name="AutoShape 329">
                <a:extLst>
                  <a:ext uri="{FF2B5EF4-FFF2-40B4-BE49-F238E27FC236}">
                    <a16:creationId xmlns:a16="http://schemas.microsoft.com/office/drawing/2014/main" id="{D191201C-DFFB-4BF0-89A9-ED81B6CB41CB}"/>
                  </a:ext>
                </a:extLst>
              </p:cNvPr>
              <p:cNvSpPr>
                <a:spLocks noChangeArrowheads="1"/>
              </p:cNvSpPr>
              <p:nvPr/>
            </p:nvSpPr>
            <p:spPr bwMode="auto">
              <a:xfrm>
                <a:off x="6337301" y="2805113"/>
                <a:ext cx="74613" cy="125412"/>
              </a:xfrm>
              <a:prstGeom prst="diamond">
                <a:avLst/>
              </a:prstGeom>
              <a:solidFill>
                <a:srgbClr val="FFFF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39" name="AutoShape 330">
                <a:extLst>
                  <a:ext uri="{FF2B5EF4-FFF2-40B4-BE49-F238E27FC236}">
                    <a16:creationId xmlns:a16="http://schemas.microsoft.com/office/drawing/2014/main" id="{620E193A-1458-4CFA-9AE8-1FFB0B451B11}"/>
                  </a:ext>
                </a:extLst>
              </p:cNvPr>
              <p:cNvSpPr>
                <a:spLocks noChangeArrowheads="1"/>
              </p:cNvSpPr>
              <p:nvPr/>
            </p:nvSpPr>
            <p:spPr bwMode="auto">
              <a:xfrm>
                <a:off x="6940553" y="3398842"/>
                <a:ext cx="74613" cy="123825"/>
              </a:xfrm>
              <a:prstGeom prst="diamond">
                <a:avLst/>
              </a:prstGeom>
              <a:solidFill>
                <a:srgbClr val="FFFF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0" name="AutoShape 331">
                <a:extLst>
                  <a:ext uri="{FF2B5EF4-FFF2-40B4-BE49-F238E27FC236}">
                    <a16:creationId xmlns:a16="http://schemas.microsoft.com/office/drawing/2014/main" id="{49C0C667-3960-4C27-A80E-48E91E726D4F}"/>
                  </a:ext>
                </a:extLst>
              </p:cNvPr>
              <p:cNvSpPr>
                <a:spLocks noChangeArrowheads="1"/>
              </p:cNvSpPr>
              <p:nvPr/>
            </p:nvSpPr>
            <p:spPr bwMode="auto">
              <a:xfrm>
                <a:off x="4529138" y="5102234"/>
                <a:ext cx="76200" cy="123825"/>
              </a:xfrm>
              <a:prstGeom prst="diamond">
                <a:avLst/>
              </a:prstGeom>
              <a:solidFill>
                <a:srgbClr val="FFFF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1" name="AutoShape 334">
                <a:extLst>
                  <a:ext uri="{FF2B5EF4-FFF2-40B4-BE49-F238E27FC236}">
                    <a16:creationId xmlns:a16="http://schemas.microsoft.com/office/drawing/2014/main" id="{744624E0-B407-4EAE-924E-75E653A2FC29}"/>
                  </a:ext>
                </a:extLst>
              </p:cNvPr>
              <p:cNvSpPr>
                <a:spLocks noChangeArrowheads="1"/>
              </p:cNvSpPr>
              <p:nvPr/>
            </p:nvSpPr>
            <p:spPr bwMode="auto">
              <a:xfrm>
                <a:off x="3173413" y="3176597"/>
                <a:ext cx="74612" cy="123825"/>
              </a:xfrm>
              <a:prstGeom prst="diamond">
                <a:avLst/>
              </a:prstGeom>
              <a:solidFill>
                <a:srgbClr val="FFFF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2" name="AutoShape 335">
                <a:extLst>
                  <a:ext uri="{FF2B5EF4-FFF2-40B4-BE49-F238E27FC236}">
                    <a16:creationId xmlns:a16="http://schemas.microsoft.com/office/drawing/2014/main" id="{4B41FDDF-CE77-4536-B099-8DA6CFCEAA03}"/>
                  </a:ext>
                </a:extLst>
              </p:cNvPr>
              <p:cNvSpPr>
                <a:spLocks noChangeArrowheads="1"/>
              </p:cNvSpPr>
              <p:nvPr/>
            </p:nvSpPr>
            <p:spPr bwMode="auto">
              <a:xfrm>
                <a:off x="2268538" y="4138613"/>
                <a:ext cx="76200" cy="125412"/>
              </a:xfrm>
              <a:prstGeom prst="diamond">
                <a:avLst/>
              </a:prstGeom>
              <a:solidFill>
                <a:srgbClr val="FFFF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4" name="AutoShape 337">
                <a:extLst>
                  <a:ext uri="{FF2B5EF4-FFF2-40B4-BE49-F238E27FC236}">
                    <a16:creationId xmlns:a16="http://schemas.microsoft.com/office/drawing/2014/main" id="{EF0044B7-67A7-4345-A78A-22ABD23CF6B7}"/>
                  </a:ext>
                </a:extLst>
              </p:cNvPr>
              <p:cNvSpPr>
                <a:spLocks noChangeArrowheads="1"/>
              </p:cNvSpPr>
              <p:nvPr/>
            </p:nvSpPr>
            <p:spPr bwMode="auto">
              <a:xfrm>
                <a:off x="7091365" y="2287597"/>
                <a:ext cx="74612" cy="73025"/>
              </a:xfrm>
              <a:prstGeom prst="roundRect">
                <a:avLst>
                  <a:gd name="adj" fmla="val 16667"/>
                </a:avLst>
              </a:prstGeom>
              <a:solidFill>
                <a:srgbClr val="3333CC"/>
              </a:solidFill>
              <a:ln w="9525">
                <a:solidFill>
                  <a:schemeClr val="tx1"/>
                </a:solidFill>
                <a:round/>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5" name="AutoShape 338">
                <a:extLst>
                  <a:ext uri="{FF2B5EF4-FFF2-40B4-BE49-F238E27FC236}">
                    <a16:creationId xmlns:a16="http://schemas.microsoft.com/office/drawing/2014/main" id="{BA22CFCC-5C56-4A79-89AF-B09F3F4E44C3}"/>
                  </a:ext>
                </a:extLst>
              </p:cNvPr>
              <p:cNvSpPr>
                <a:spLocks noChangeArrowheads="1"/>
              </p:cNvSpPr>
              <p:nvPr/>
            </p:nvSpPr>
            <p:spPr bwMode="auto">
              <a:xfrm>
                <a:off x="4529138" y="3990983"/>
                <a:ext cx="76200" cy="73025"/>
              </a:xfrm>
              <a:prstGeom prst="roundRect">
                <a:avLst>
                  <a:gd name="adj" fmla="val 16667"/>
                </a:avLst>
              </a:prstGeom>
              <a:solidFill>
                <a:srgbClr val="3333CC"/>
              </a:solidFill>
              <a:ln w="9525">
                <a:solidFill>
                  <a:schemeClr val="tx1"/>
                </a:solidFill>
                <a:round/>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7" name="AutoShape 344">
                <a:extLst>
                  <a:ext uri="{FF2B5EF4-FFF2-40B4-BE49-F238E27FC236}">
                    <a16:creationId xmlns:a16="http://schemas.microsoft.com/office/drawing/2014/main" id="{D14B3176-841B-4FEE-8657-61319FE1791B}"/>
                  </a:ext>
                </a:extLst>
              </p:cNvPr>
              <p:cNvSpPr>
                <a:spLocks noChangeAspect="1" noChangeArrowheads="1"/>
              </p:cNvSpPr>
              <p:nvPr/>
            </p:nvSpPr>
            <p:spPr bwMode="auto">
              <a:xfrm>
                <a:off x="7242177" y="2732088"/>
                <a:ext cx="107950" cy="106362"/>
              </a:xfrm>
              <a:prstGeom prst="star8">
                <a:avLst>
                  <a:gd name="adj" fmla="val 38250"/>
                </a:avLst>
              </a:prstGeom>
              <a:solidFill>
                <a:srgbClr val="FF6600">
                  <a:alpha val="89803"/>
                </a:srgbClr>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8" name="Line 346">
                <a:extLst>
                  <a:ext uri="{FF2B5EF4-FFF2-40B4-BE49-F238E27FC236}">
                    <a16:creationId xmlns:a16="http://schemas.microsoft.com/office/drawing/2014/main" id="{2FE486EA-3A49-43F5-ADF4-0973AAFA9023}"/>
                  </a:ext>
                </a:extLst>
              </p:cNvPr>
              <p:cNvSpPr>
                <a:spLocks noChangeShapeType="1"/>
              </p:cNvSpPr>
              <p:nvPr/>
            </p:nvSpPr>
            <p:spPr bwMode="auto">
              <a:xfrm>
                <a:off x="7316788" y="3249613"/>
                <a:ext cx="754062" cy="371475"/>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49" name="Line 347">
                <a:extLst>
                  <a:ext uri="{FF2B5EF4-FFF2-40B4-BE49-F238E27FC236}">
                    <a16:creationId xmlns:a16="http://schemas.microsoft.com/office/drawing/2014/main" id="{44DB8C12-6312-4AB1-A17D-449B4B45DC3F}"/>
                  </a:ext>
                </a:extLst>
              </p:cNvPr>
              <p:cNvSpPr>
                <a:spLocks noChangeShapeType="1"/>
              </p:cNvSpPr>
              <p:nvPr/>
            </p:nvSpPr>
            <p:spPr bwMode="auto">
              <a:xfrm>
                <a:off x="7242179" y="3101983"/>
                <a:ext cx="601663" cy="296863"/>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0" name="Line 348">
                <a:extLst>
                  <a:ext uri="{FF2B5EF4-FFF2-40B4-BE49-F238E27FC236}">
                    <a16:creationId xmlns:a16="http://schemas.microsoft.com/office/drawing/2014/main" id="{A2F0C8E7-B56A-4009-BC3B-DAD8C5DAA713}"/>
                  </a:ext>
                </a:extLst>
              </p:cNvPr>
              <p:cNvSpPr>
                <a:spLocks noChangeShapeType="1"/>
              </p:cNvSpPr>
              <p:nvPr/>
            </p:nvSpPr>
            <p:spPr bwMode="auto">
              <a:xfrm>
                <a:off x="7542217" y="3101975"/>
                <a:ext cx="301625" cy="147638"/>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1" name="Line 349">
                <a:extLst>
                  <a:ext uri="{FF2B5EF4-FFF2-40B4-BE49-F238E27FC236}">
                    <a16:creationId xmlns:a16="http://schemas.microsoft.com/office/drawing/2014/main" id="{BD1A0E69-FA71-4C3A-93D7-C3BBE9D71A87}"/>
                  </a:ext>
                </a:extLst>
              </p:cNvPr>
              <p:cNvSpPr>
                <a:spLocks noChangeShapeType="1"/>
              </p:cNvSpPr>
              <p:nvPr/>
            </p:nvSpPr>
            <p:spPr bwMode="auto">
              <a:xfrm>
                <a:off x="7391401" y="2805113"/>
                <a:ext cx="528638" cy="222250"/>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2" name="Line 350">
                <a:extLst>
                  <a:ext uri="{FF2B5EF4-FFF2-40B4-BE49-F238E27FC236}">
                    <a16:creationId xmlns:a16="http://schemas.microsoft.com/office/drawing/2014/main" id="{938A9729-3C2B-4267-948F-55104141D964}"/>
                  </a:ext>
                </a:extLst>
              </p:cNvPr>
              <p:cNvSpPr>
                <a:spLocks noChangeShapeType="1"/>
              </p:cNvSpPr>
              <p:nvPr/>
            </p:nvSpPr>
            <p:spPr bwMode="auto">
              <a:xfrm>
                <a:off x="7542214" y="2657483"/>
                <a:ext cx="754062" cy="296863"/>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3" name="Line 351">
                <a:extLst>
                  <a:ext uri="{FF2B5EF4-FFF2-40B4-BE49-F238E27FC236}">
                    <a16:creationId xmlns:a16="http://schemas.microsoft.com/office/drawing/2014/main" id="{BC91166A-F022-45E2-8E58-1AECE64F35D6}"/>
                  </a:ext>
                </a:extLst>
              </p:cNvPr>
              <p:cNvSpPr>
                <a:spLocks noChangeShapeType="1"/>
              </p:cNvSpPr>
              <p:nvPr/>
            </p:nvSpPr>
            <p:spPr bwMode="auto">
              <a:xfrm>
                <a:off x="7618414" y="2582863"/>
                <a:ext cx="677862" cy="222250"/>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4" name="Line 352">
                <a:extLst>
                  <a:ext uri="{FF2B5EF4-FFF2-40B4-BE49-F238E27FC236}">
                    <a16:creationId xmlns:a16="http://schemas.microsoft.com/office/drawing/2014/main" id="{376A4FA1-A5BE-4CBD-9060-DD2F8FF6CEE1}"/>
                  </a:ext>
                </a:extLst>
              </p:cNvPr>
              <p:cNvSpPr>
                <a:spLocks noChangeShapeType="1"/>
              </p:cNvSpPr>
              <p:nvPr/>
            </p:nvSpPr>
            <p:spPr bwMode="auto">
              <a:xfrm>
                <a:off x="7769227" y="2509847"/>
                <a:ext cx="376238" cy="73025"/>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5" name="Line 353">
                <a:extLst>
                  <a:ext uri="{FF2B5EF4-FFF2-40B4-BE49-F238E27FC236}">
                    <a16:creationId xmlns:a16="http://schemas.microsoft.com/office/drawing/2014/main" id="{75F30606-EA51-42A6-9D64-4F2C65F51FA0}"/>
                  </a:ext>
                </a:extLst>
              </p:cNvPr>
              <p:cNvSpPr>
                <a:spLocks noChangeShapeType="1"/>
              </p:cNvSpPr>
              <p:nvPr/>
            </p:nvSpPr>
            <p:spPr bwMode="auto">
              <a:xfrm>
                <a:off x="7843840" y="2435225"/>
                <a:ext cx="227012" cy="0"/>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6" name="Line 354">
                <a:extLst>
                  <a:ext uri="{FF2B5EF4-FFF2-40B4-BE49-F238E27FC236}">
                    <a16:creationId xmlns:a16="http://schemas.microsoft.com/office/drawing/2014/main" id="{03292B90-73F5-4C36-9380-1A7DB4252833}"/>
                  </a:ext>
                </a:extLst>
              </p:cNvPr>
              <p:cNvSpPr>
                <a:spLocks noChangeShapeType="1"/>
              </p:cNvSpPr>
              <p:nvPr/>
            </p:nvSpPr>
            <p:spPr bwMode="auto">
              <a:xfrm flipV="1">
                <a:off x="7843843" y="2212984"/>
                <a:ext cx="301625" cy="74613"/>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7" name="Line 355">
                <a:extLst>
                  <a:ext uri="{FF2B5EF4-FFF2-40B4-BE49-F238E27FC236}">
                    <a16:creationId xmlns:a16="http://schemas.microsoft.com/office/drawing/2014/main" id="{DAC127FF-196E-4607-86FB-6870B1DFED35}"/>
                  </a:ext>
                </a:extLst>
              </p:cNvPr>
              <p:cNvSpPr>
                <a:spLocks noChangeShapeType="1"/>
              </p:cNvSpPr>
              <p:nvPr/>
            </p:nvSpPr>
            <p:spPr bwMode="auto">
              <a:xfrm flipV="1">
                <a:off x="7994654" y="1471613"/>
                <a:ext cx="301625" cy="296862"/>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8" name="Line 356">
                <a:extLst>
                  <a:ext uri="{FF2B5EF4-FFF2-40B4-BE49-F238E27FC236}">
                    <a16:creationId xmlns:a16="http://schemas.microsoft.com/office/drawing/2014/main" id="{21A2FAF8-680C-43B9-84E0-23008C29671A}"/>
                  </a:ext>
                </a:extLst>
              </p:cNvPr>
              <p:cNvSpPr>
                <a:spLocks noChangeShapeType="1"/>
              </p:cNvSpPr>
              <p:nvPr/>
            </p:nvSpPr>
            <p:spPr bwMode="auto">
              <a:xfrm flipH="1" flipV="1">
                <a:off x="7618414" y="1620839"/>
                <a:ext cx="74612" cy="444500"/>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59" name="Line 357">
                <a:extLst>
                  <a:ext uri="{FF2B5EF4-FFF2-40B4-BE49-F238E27FC236}">
                    <a16:creationId xmlns:a16="http://schemas.microsoft.com/office/drawing/2014/main" id="{54EA52AE-7F8F-4710-BE2C-5238BD38D2C0}"/>
                  </a:ext>
                </a:extLst>
              </p:cNvPr>
              <p:cNvSpPr>
                <a:spLocks noChangeShapeType="1"/>
              </p:cNvSpPr>
              <p:nvPr/>
            </p:nvSpPr>
            <p:spPr bwMode="auto">
              <a:xfrm flipH="1" flipV="1">
                <a:off x="7242179" y="1843090"/>
                <a:ext cx="225425" cy="147637"/>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0" name="AutoShape 358">
                <a:extLst>
                  <a:ext uri="{FF2B5EF4-FFF2-40B4-BE49-F238E27FC236}">
                    <a16:creationId xmlns:a16="http://schemas.microsoft.com/office/drawing/2014/main" id="{8D51CC2A-FC81-4120-B34C-B8FFA7C72D96}"/>
                  </a:ext>
                </a:extLst>
              </p:cNvPr>
              <p:cNvSpPr>
                <a:spLocks noChangeAspect="1" noChangeArrowheads="1"/>
              </p:cNvSpPr>
              <p:nvPr/>
            </p:nvSpPr>
            <p:spPr bwMode="auto">
              <a:xfrm>
                <a:off x="1244605" y="3852864"/>
                <a:ext cx="98425" cy="1095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1" name="AutoShape 359">
                <a:extLst>
                  <a:ext uri="{FF2B5EF4-FFF2-40B4-BE49-F238E27FC236}">
                    <a16:creationId xmlns:a16="http://schemas.microsoft.com/office/drawing/2014/main" id="{5F743BD2-E959-4CD5-8CD9-44C258825A5D}"/>
                  </a:ext>
                </a:extLst>
              </p:cNvPr>
              <p:cNvSpPr>
                <a:spLocks noChangeAspect="1" noChangeArrowheads="1"/>
              </p:cNvSpPr>
              <p:nvPr/>
            </p:nvSpPr>
            <p:spPr bwMode="auto">
              <a:xfrm>
                <a:off x="936630" y="3189297"/>
                <a:ext cx="98425" cy="98425"/>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2" name="AutoShape 360">
                <a:extLst>
                  <a:ext uri="{FF2B5EF4-FFF2-40B4-BE49-F238E27FC236}">
                    <a16:creationId xmlns:a16="http://schemas.microsoft.com/office/drawing/2014/main" id="{D81DA55A-4CCD-49CB-A6E1-1C7F4FFC4240}"/>
                  </a:ext>
                </a:extLst>
              </p:cNvPr>
              <p:cNvSpPr>
                <a:spLocks noChangeAspect="1" noChangeArrowheads="1"/>
              </p:cNvSpPr>
              <p:nvPr/>
            </p:nvSpPr>
            <p:spPr bwMode="auto">
              <a:xfrm>
                <a:off x="1584327" y="4200525"/>
                <a:ext cx="107950"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3" name="AutoShape 361">
                <a:extLst>
                  <a:ext uri="{FF2B5EF4-FFF2-40B4-BE49-F238E27FC236}">
                    <a16:creationId xmlns:a16="http://schemas.microsoft.com/office/drawing/2014/main" id="{E3D933E6-D406-42D5-8AA8-E5136BADEA8F}"/>
                  </a:ext>
                </a:extLst>
              </p:cNvPr>
              <p:cNvSpPr>
                <a:spLocks noChangeAspect="1" noChangeArrowheads="1"/>
              </p:cNvSpPr>
              <p:nvPr/>
            </p:nvSpPr>
            <p:spPr bwMode="auto">
              <a:xfrm>
                <a:off x="1355730" y="3009900"/>
                <a:ext cx="98425"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4" name="AutoShape 362">
                <a:extLst>
                  <a:ext uri="{FF2B5EF4-FFF2-40B4-BE49-F238E27FC236}">
                    <a16:creationId xmlns:a16="http://schemas.microsoft.com/office/drawing/2014/main" id="{F5A90549-CDC6-4B57-8102-85CE415528CD}"/>
                  </a:ext>
                </a:extLst>
              </p:cNvPr>
              <p:cNvSpPr>
                <a:spLocks noChangeAspect="1" noChangeArrowheads="1"/>
              </p:cNvSpPr>
              <p:nvPr/>
            </p:nvSpPr>
            <p:spPr bwMode="auto">
              <a:xfrm>
                <a:off x="3143255" y="2824172"/>
                <a:ext cx="9842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5" name="AutoShape 363">
                <a:extLst>
                  <a:ext uri="{FF2B5EF4-FFF2-40B4-BE49-F238E27FC236}">
                    <a16:creationId xmlns:a16="http://schemas.microsoft.com/office/drawing/2014/main" id="{520D056E-6A1D-466B-B500-D9615D0D4B8E}"/>
                  </a:ext>
                </a:extLst>
              </p:cNvPr>
              <p:cNvSpPr>
                <a:spLocks noChangeAspect="1" noChangeArrowheads="1"/>
              </p:cNvSpPr>
              <p:nvPr/>
            </p:nvSpPr>
            <p:spPr bwMode="auto">
              <a:xfrm>
                <a:off x="3046418" y="4002092"/>
                <a:ext cx="9842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6" name="AutoShape 365">
                <a:extLst>
                  <a:ext uri="{FF2B5EF4-FFF2-40B4-BE49-F238E27FC236}">
                    <a16:creationId xmlns:a16="http://schemas.microsoft.com/office/drawing/2014/main" id="{145588CF-2989-4B9C-A862-4633647D4E44}"/>
                  </a:ext>
                </a:extLst>
              </p:cNvPr>
              <p:cNvSpPr>
                <a:spLocks noChangeAspect="1" noChangeArrowheads="1"/>
              </p:cNvSpPr>
              <p:nvPr/>
            </p:nvSpPr>
            <p:spPr bwMode="auto">
              <a:xfrm>
                <a:off x="1409705" y="1503372"/>
                <a:ext cx="98425" cy="1095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7" name="AutoShape 367">
                <a:extLst>
                  <a:ext uri="{FF2B5EF4-FFF2-40B4-BE49-F238E27FC236}">
                    <a16:creationId xmlns:a16="http://schemas.microsoft.com/office/drawing/2014/main" id="{14B64CF7-28DC-44FF-8F53-465312F11F12}"/>
                  </a:ext>
                </a:extLst>
              </p:cNvPr>
              <p:cNvSpPr>
                <a:spLocks noChangeAspect="1" noChangeArrowheads="1"/>
              </p:cNvSpPr>
              <p:nvPr/>
            </p:nvSpPr>
            <p:spPr bwMode="auto">
              <a:xfrm>
                <a:off x="1330330" y="1889125"/>
                <a:ext cx="98425"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8" name="AutoShape 369">
                <a:extLst>
                  <a:ext uri="{FF2B5EF4-FFF2-40B4-BE49-F238E27FC236}">
                    <a16:creationId xmlns:a16="http://schemas.microsoft.com/office/drawing/2014/main" id="{6538DF91-2277-4AB2-B620-2A5957513B56}"/>
                  </a:ext>
                </a:extLst>
              </p:cNvPr>
              <p:cNvSpPr>
                <a:spLocks noChangeAspect="1" noChangeArrowheads="1"/>
              </p:cNvSpPr>
              <p:nvPr/>
            </p:nvSpPr>
            <p:spPr bwMode="auto">
              <a:xfrm>
                <a:off x="4079878" y="4632325"/>
                <a:ext cx="109538"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69" name="AutoShape 370">
                <a:extLst>
                  <a:ext uri="{FF2B5EF4-FFF2-40B4-BE49-F238E27FC236}">
                    <a16:creationId xmlns:a16="http://schemas.microsoft.com/office/drawing/2014/main" id="{BE80F2A3-F849-4B4B-AC08-75694AAFF350}"/>
                  </a:ext>
                </a:extLst>
              </p:cNvPr>
              <p:cNvSpPr>
                <a:spLocks noChangeAspect="1" noChangeArrowheads="1"/>
              </p:cNvSpPr>
              <p:nvPr/>
            </p:nvSpPr>
            <p:spPr bwMode="auto">
              <a:xfrm>
                <a:off x="2174880" y="2255846"/>
                <a:ext cx="9842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0" name="AutoShape 371">
                <a:extLst>
                  <a:ext uri="{FF2B5EF4-FFF2-40B4-BE49-F238E27FC236}">
                    <a16:creationId xmlns:a16="http://schemas.microsoft.com/office/drawing/2014/main" id="{809D18A0-F632-4E08-B970-6FD5EFD42670}"/>
                  </a:ext>
                </a:extLst>
              </p:cNvPr>
              <p:cNvSpPr>
                <a:spLocks noChangeAspect="1" noChangeArrowheads="1"/>
              </p:cNvSpPr>
              <p:nvPr/>
            </p:nvSpPr>
            <p:spPr bwMode="auto">
              <a:xfrm>
                <a:off x="2587630" y="1862141"/>
                <a:ext cx="98425" cy="98425"/>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1" name="AutoShape 374">
                <a:extLst>
                  <a:ext uri="{FF2B5EF4-FFF2-40B4-BE49-F238E27FC236}">
                    <a16:creationId xmlns:a16="http://schemas.microsoft.com/office/drawing/2014/main" id="{5B2BD20F-531F-42B9-9309-0D3D7A0773DB}"/>
                  </a:ext>
                </a:extLst>
              </p:cNvPr>
              <p:cNvSpPr>
                <a:spLocks noChangeAspect="1" noChangeArrowheads="1"/>
              </p:cNvSpPr>
              <p:nvPr/>
            </p:nvSpPr>
            <p:spPr bwMode="auto">
              <a:xfrm>
                <a:off x="4348165" y="3595694"/>
                <a:ext cx="112712"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2" name="AutoShape 375">
                <a:extLst>
                  <a:ext uri="{FF2B5EF4-FFF2-40B4-BE49-F238E27FC236}">
                    <a16:creationId xmlns:a16="http://schemas.microsoft.com/office/drawing/2014/main" id="{91064409-E279-4C9A-9500-BA439A32BE0C}"/>
                  </a:ext>
                </a:extLst>
              </p:cNvPr>
              <p:cNvSpPr>
                <a:spLocks noChangeAspect="1" noChangeArrowheads="1"/>
              </p:cNvSpPr>
              <p:nvPr/>
            </p:nvSpPr>
            <p:spPr bwMode="auto">
              <a:xfrm>
                <a:off x="5056190" y="4303722"/>
                <a:ext cx="10477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3" name="AutoShape 376">
                <a:extLst>
                  <a:ext uri="{FF2B5EF4-FFF2-40B4-BE49-F238E27FC236}">
                    <a16:creationId xmlns:a16="http://schemas.microsoft.com/office/drawing/2014/main" id="{E287B2EC-B98A-4B99-95FB-FBDE83BB5853}"/>
                  </a:ext>
                </a:extLst>
              </p:cNvPr>
              <p:cNvSpPr>
                <a:spLocks noChangeAspect="1" noChangeArrowheads="1"/>
              </p:cNvSpPr>
              <p:nvPr/>
            </p:nvSpPr>
            <p:spPr bwMode="auto">
              <a:xfrm>
                <a:off x="4946655" y="2894021"/>
                <a:ext cx="9842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4" name="AutoShape 377">
                <a:extLst>
                  <a:ext uri="{FF2B5EF4-FFF2-40B4-BE49-F238E27FC236}">
                    <a16:creationId xmlns:a16="http://schemas.microsoft.com/office/drawing/2014/main" id="{BC2519D8-A414-401A-B2A1-644F33D420D8}"/>
                  </a:ext>
                </a:extLst>
              </p:cNvPr>
              <p:cNvSpPr>
                <a:spLocks noChangeAspect="1" noChangeArrowheads="1"/>
              </p:cNvSpPr>
              <p:nvPr/>
            </p:nvSpPr>
            <p:spPr bwMode="auto">
              <a:xfrm>
                <a:off x="4257680" y="2012950"/>
                <a:ext cx="98425"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5" name="AutoShape 378">
                <a:extLst>
                  <a:ext uri="{FF2B5EF4-FFF2-40B4-BE49-F238E27FC236}">
                    <a16:creationId xmlns:a16="http://schemas.microsoft.com/office/drawing/2014/main" id="{369002CD-F31E-4896-BB14-E5CA79B59E4C}"/>
                  </a:ext>
                </a:extLst>
              </p:cNvPr>
              <p:cNvSpPr>
                <a:spLocks noChangeAspect="1" noChangeArrowheads="1"/>
              </p:cNvSpPr>
              <p:nvPr/>
            </p:nvSpPr>
            <p:spPr bwMode="auto">
              <a:xfrm>
                <a:off x="4146555" y="2519372"/>
                <a:ext cx="98425" cy="98425"/>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6" name="AutoShape 379">
                <a:extLst>
                  <a:ext uri="{FF2B5EF4-FFF2-40B4-BE49-F238E27FC236}">
                    <a16:creationId xmlns:a16="http://schemas.microsoft.com/office/drawing/2014/main" id="{2DF8C6DA-1426-44A6-8773-ABADCA510E5F}"/>
                  </a:ext>
                </a:extLst>
              </p:cNvPr>
              <p:cNvSpPr>
                <a:spLocks noChangeAspect="1" noChangeArrowheads="1"/>
              </p:cNvSpPr>
              <p:nvPr/>
            </p:nvSpPr>
            <p:spPr bwMode="auto">
              <a:xfrm>
                <a:off x="5961068" y="4303722"/>
                <a:ext cx="9842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7" name="AutoShape 380">
                <a:extLst>
                  <a:ext uri="{FF2B5EF4-FFF2-40B4-BE49-F238E27FC236}">
                    <a16:creationId xmlns:a16="http://schemas.microsoft.com/office/drawing/2014/main" id="{2564D8FB-FBF0-437A-A239-BC4781D9BAE0}"/>
                  </a:ext>
                </a:extLst>
              </p:cNvPr>
              <p:cNvSpPr>
                <a:spLocks noChangeAspect="1" noChangeArrowheads="1"/>
              </p:cNvSpPr>
              <p:nvPr/>
            </p:nvSpPr>
            <p:spPr bwMode="auto">
              <a:xfrm>
                <a:off x="5483230" y="4594225"/>
                <a:ext cx="98425"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8" name="AutoShape 381">
                <a:extLst>
                  <a:ext uri="{FF2B5EF4-FFF2-40B4-BE49-F238E27FC236}">
                    <a16:creationId xmlns:a16="http://schemas.microsoft.com/office/drawing/2014/main" id="{983A5DAC-5301-448A-82E7-12176E205A8A}"/>
                  </a:ext>
                </a:extLst>
              </p:cNvPr>
              <p:cNvSpPr>
                <a:spLocks noChangeAspect="1" noChangeArrowheads="1"/>
              </p:cNvSpPr>
              <p:nvPr/>
            </p:nvSpPr>
            <p:spPr bwMode="auto">
              <a:xfrm>
                <a:off x="5411793" y="5040322"/>
                <a:ext cx="98425" cy="1095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79" name="AutoShape 383">
                <a:extLst>
                  <a:ext uri="{FF2B5EF4-FFF2-40B4-BE49-F238E27FC236}">
                    <a16:creationId xmlns:a16="http://schemas.microsoft.com/office/drawing/2014/main" id="{0A02957B-47E2-46B6-9A0B-471F2EE972AA}"/>
                  </a:ext>
                </a:extLst>
              </p:cNvPr>
              <p:cNvSpPr>
                <a:spLocks noChangeAspect="1" noChangeArrowheads="1"/>
              </p:cNvSpPr>
              <p:nvPr/>
            </p:nvSpPr>
            <p:spPr bwMode="auto">
              <a:xfrm>
                <a:off x="5535618" y="2816225"/>
                <a:ext cx="98425"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0" name="AutoShape 385">
                <a:extLst>
                  <a:ext uri="{FF2B5EF4-FFF2-40B4-BE49-F238E27FC236}">
                    <a16:creationId xmlns:a16="http://schemas.microsoft.com/office/drawing/2014/main" id="{B1DE1CB4-96A8-4CF0-947C-AE2BA447B711}"/>
                  </a:ext>
                </a:extLst>
              </p:cNvPr>
              <p:cNvSpPr>
                <a:spLocks noChangeAspect="1" noChangeArrowheads="1"/>
              </p:cNvSpPr>
              <p:nvPr/>
            </p:nvSpPr>
            <p:spPr bwMode="auto">
              <a:xfrm>
                <a:off x="5894388" y="3787776"/>
                <a:ext cx="100012" cy="1095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1" name="AutoShape 386">
                <a:extLst>
                  <a:ext uri="{FF2B5EF4-FFF2-40B4-BE49-F238E27FC236}">
                    <a16:creationId xmlns:a16="http://schemas.microsoft.com/office/drawing/2014/main" id="{5054EB3E-B0AE-4B4B-B3DC-DF21182C92ED}"/>
                  </a:ext>
                </a:extLst>
              </p:cNvPr>
              <p:cNvSpPr>
                <a:spLocks noChangeAspect="1" noChangeArrowheads="1"/>
              </p:cNvSpPr>
              <p:nvPr/>
            </p:nvSpPr>
            <p:spPr bwMode="auto">
              <a:xfrm>
                <a:off x="6754818" y="2843222"/>
                <a:ext cx="9842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2" name="AutoShape 387">
                <a:extLst>
                  <a:ext uri="{FF2B5EF4-FFF2-40B4-BE49-F238E27FC236}">
                    <a16:creationId xmlns:a16="http://schemas.microsoft.com/office/drawing/2014/main" id="{E9BA268D-FFC2-43FB-8223-FF293D520840}"/>
                  </a:ext>
                </a:extLst>
              </p:cNvPr>
              <p:cNvSpPr>
                <a:spLocks noChangeAspect="1" noChangeArrowheads="1"/>
              </p:cNvSpPr>
              <p:nvPr/>
            </p:nvSpPr>
            <p:spPr bwMode="auto">
              <a:xfrm>
                <a:off x="6038855" y="2628900"/>
                <a:ext cx="98425" cy="1095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3" name="AutoShape 388">
                <a:extLst>
                  <a:ext uri="{FF2B5EF4-FFF2-40B4-BE49-F238E27FC236}">
                    <a16:creationId xmlns:a16="http://schemas.microsoft.com/office/drawing/2014/main" id="{3DA24A55-9EDA-456A-8313-1061DBCAB0C8}"/>
                  </a:ext>
                </a:extLst>
              </p:cNvPr>
              <p:cNvSpPr>
                <a:spLocks noChangeAspect="1" noChangeArrowheads="1"/>
              </p:cNvSpPr>
              <p:nvPr/>
            </p:nvSpPr>
            <p:spPr bwMode="auto">
              <a:xfrm>
                <a:off x="7178680" y="3003550"/>
                <a:ext cx="98425"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4" name="AutoShape 390">
                <a:extLst>
                  <a:ext uri="{FF2B5EF4-FFF2-40B4-BE49-F238E27FC236}">
                    <a16:creationId xmlns:a16="http://schemas.microsoft.com/office/drawing/2014/main" id="{5EBDFFFB-25E7-4D49-AB80-FE9902FC7EBB}"/>
                  </a:ext>
                </a:extLst>
              </p:cNvPr>
              <p:cNvSpPr>
                <a:spLocks noChangeAspect="1" noChangeArrowheads="1"/>
              </p:cNvSpPr>
              <p:nvPr/>
            </p:nvSpPr>
            <p:spPr bwMode="auto">
              <a:xfrm>
                <a:off x="6497643" y="3313121"/>
                <a:ext cx="9842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5" name="AutoShape 392">
                <a:extLst>
                  <a:ext uri="{FF2B5EF4-FFF2-40B4-BE49-F238E27FC236}">
                    <a16:creationId xmlns:a16="http://schemas.microsoft.com/office/drawing/2014/main" id="{B28E8C20-7E7A-4A34-97B9-B4076FAB99AB}"/>
                  </a:ext>
                </a:extLst>
              </p:cNvPr>
              <p:cNvSpPr>
                <a:spLocks noChangeAspect="1" noChangeArrowheads="1"/>
              </p:cNvSpPr>
              <p:nvPr/>
            </p:nvSpPr>
            <p:spPr bwMode="auto">
              <a:xfrm>
                <a:off x="7545388" y="2487622"/>
                <a:ext cx="112712"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6" name="AutoShape 393">
                <a:extLst>
                  <a:ext uri="{FF2B5EF4-FFF2-40B4-BE49-F238E27FC236}">
                    <a16:creationId xmlns:a16="http://schemas.microsoft.com/office/drawing/2014/main" id="{A1947053-4E52-4720-8D2D-B2300C534EDC}"/>
                  </a:ext>
                </a:extLst>
              </p:cNvPr>
              <p:cNvSpPr>
                <a:spLocks noChangeAspect="1" noChangeArrowheads="1"/>
              </p:cNvSpPr>
              <p:nvPr/>
            </p:nvSpPr>
            <p:spPr bwMode="auto">
              <a:xfrm>
                <a:off x="7421565" y="3009900"/>
                <a:ext cx="100012"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7" name="AutoShape 394">
                <a:extLst>
                  <a:ext uri="{FF2B5EF4-FFF2-40B4-BE49-F238E27FC236}">
                    <a16:creationId xmlns:a16="http://schemas.microsoft.com/office/drawing/2014/main" id="{B542B7CA-A4C9-4ABD-B86B-9D60D25DB966}"/>
                  </a:ext>
                </a:extLst>
              </p:cNvPr>
              <p:cNvSpPr>
                <a:spLocks noChangeAspect="1" noChangeArrowheads="1"/>
              </p:cNvSpPr>
              <p:nvPr/>
            </p:nvSpPr>
            <p:spPr bwMode="auto">
              <a:xfrm>
                <a:off x="7518405" y="2012950"/>
                <a:ext cx="100013" cy="968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8" name="AutoShape 395">
                <a:extLst>
                  <a:ext uri="{FF2B5EF4-FFF2-40B4-BE49-F238E27FC236}">
                    <a16:creationId xmlns:a16="http://schemas.microsoft.com/office/drawing/2014/main" id="{4D6B5268-B7DC-4A41-B8BB-BD4BF0283D66}"/>
                  </a:ext>
                </a:extLst>
              </p:cNvPr>
              <p:cNvSpPr>
                <a:spLocks noChangeAspect="1" noChangeArrowheads="1"/>
              </p:cNvSpPr>
              <p:nvPr/>
            </p:nvSpPr>
            <p:spPr bwMode="auto">
              <a:xfrm>
                <a:off x="7800977" y="2236797"/>
                <a:ext cx="112713"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89" name="AutoShape 396">
                <a:extLst>
                  <a:ext uri="{FF2B5EF4-FFF2-40B4-BE49-F238E27FC236}">
                    <a16:creationId xmlns:a16="http://schemas.microsoft.com/office/drawing/2014/main" id="{42318396-9C53-4E25-9007-5342DD327C10}"/>
                  </a:ext>
                </a:extLst>
              </p:cNvPr>
              <p:cNvSpPr>
                <a:spLocks noChangeAspect="1" noChangeArrowheads="1"/>
              </p:cNvSpPr>
              <p:nvPr/>
            </p:nvSpPr>
            <p:spPr bwMode="auto">
              <a:xfrm>
                <a:off x="7467605" y="2578108"/>
                <a:ext cx="98425" cy="98425"/>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0" name="AutoShape 397">
                <a:extLst>
                  <a:ext uri="{FF2B5EF4-FFF2-40B4-BE49-F238E27FC236}">
                    <a16:creationId xmlns:a16="http://schemas.microsoft.com/office/drawing/2014/main" id="{D0152637-32BA-4B50-9575-C4AFBAE94DFF}"/>
                  </a:ext>
                </a:extLst>
              </p:cNvPr>
              <p:cNvSpPr>
                <a:spLocks noChangeAspect="1" noChangeArrowheads="1"/>
              </p:cNvSpPr>
              <p:nvPr/>
            </p:nvSpPr>
            <p:spPr bwMode="auto">
              <a:xfrm>
                <a:off x="7677152" y="2436822"/>
                <a:ext cx="112713" cy="96837"/>
              </a:xfrm>
              <a:prstGeom prst="star5">
                <a:avLst/>
              </a:prstGeom>
              <a:solidFill>
                <a:srgbClr val="C0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1" name="AutoShape 398">
                <a:extLst>
                  <a:ext uri="{FF2B5EF4-FFF2-40B4-BE49-F238E27FC236}">
                    <a16:creationId xmlns:a16="http://schemas.microsoft.com/office/drawing/2014/main" id="{622C1089-2BF6-437C-89DF-8FA9F4D4BC76}"/>
                  </a:ext>
                </a:extLst>
              </p:cNvPr>
              <p:cNvSpPr>
                <a:spLocks noChangeAspect="1" noChangeArrowheads="1"/>
              </p:cNvSpPr>
              <p:nvPr/>
            </p:nvSpPr>
            <p:spPr bwMode="auto">
              <a:xfrm>
                <a:off x="7893055" y="1735141"/>
                <a:ext cx="98425" cy="968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2" name="Line 399">
                <a:extLst>
                  <a:ext uri="{FF2B5EF4-FFF2-40B4-BE49-F238E27FC236}">
                    <a16:creationId xmlns:a16="http://schemas.microsoft.com/office/drawing/2014/main" id="{2556292C-05BD-4D74-BE21-EE65DBB5D516}"/>
                  </a:ext>
                </a:extLst>
              </p:cNvPr>
              <p:cNvSpPr>
                <a:spLocks noChangeShapeType="1"/>
              </p:cNvSpPr>
              <p:nvPr/>
            </p:nvSpPr>
            <p:spPr bwMode="auto">
              <a:xfrm>
                <a:off x="7048500" y="3478214"/>
                <a:ext cx="641350" cy="257175"/>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3" name="Line 400">
                <a:extLst>
                  <a:ext uri="{FF2B5EF4-FFF2-40B4-BE49-F238E27FC236}">
                    <a16:creationId xmlns:a16="http://schemas.microsoft.com/office/drawing/2014/main" id="{3FC83C37-03C7-4988-AF19-513F1FCC81AC}"/>
                  </a:ext>
                </a:extLst>
              </p:cNvPr>
              <p:cNvSpPr>
                <a:spLocks noChangeShapeType="1"/>
              </p:cNvSpPr>
              <p:nvPr/>
            </p:nvSpPr>
            <p:spPr bwMode="auto">
              <a:xfrm>
                <a:off x="6956427" y="3748095"/>
                <a:ext cx="458788" cy="168275"/>
              </a:xfrm>
              <a:prstGeom prst="line">
                <a:avLst/>
              </a:prstGeom>
              <a:noFill/>
              <a:ln w="9525">
                <a:solidFill>
                  <a:srgbClr val="CC0000"/>
                </a:solidFill>
                <a:round/>
                <a:headEnd type="none" w="sm" len="sm"/>
                <a:tailEnd type="triangle" w="sm" len="sm"/>
              </a:ln>
              <a:extLst>
                <a:ext uri="{909E8E84-426E-40DD-AFC4-6F175D3DCCD1}">
                  <a14:hiddenFill xmlns:a14="http://schemas.microsoft.com/office/drawing/2010/main">
                    <a:noFill/>
                  </a14:hiddenFill>
                </a:ext>
              </a:ex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4" name="AutoShape 407">
                <a:extLst>
                  <a:ext uri="{FF2B5EF4-FFF2-40B4-BE49-F238E27FC236}">
                    <a16:creationId xmlns:a16="http://schemas.microsoft.com/office/drawing/2014/main" id="{84A4AC82-9C88-4429-84D1-D8C20C6E82B0}"/>
                  </a:ext>
                </a:extLst>
              </p:cNvPr>
              <p:cNvSpPr>
                <a:spLocks noChangeAspect="1" noChangeArrowheads="1"/>
              </p:cNvSpPr>
              <p:nvPr/>
            </p:nvSpPr>
            <p:spPr bwMode="auto">
              <a:xfrm>
                <a:off x="4830765" y="2219334"/>
                <a:ext cx="107950" cy="106363"/>
              </a:xfrm>
              <a:prstGeom prst="pentagon">
                <a:avLst/>
              </a:prstGeom>
              <a:solidFill>
                <a:srgbClr val="993366"/>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6" name="AutoShape 2234">
                <a:extLst>
                  <a:ext uri="{FF2B5EF4-FFF2-40B4-BE49-F238E27FC236}">
                    <a16:creationId xmlns:a16="http://schemas.microsoft.com/office/drawing/2014/main" id="{0832A023-34BC-451B-8313-53B6CA111D1F}"/>
                  </a:ext>
                </a:extLst>
              </p:cNvPr>
              <p:cNvSpPr>
                <a:spLocks noChangeArrowheads="1"/>
              </p:cNvSpPr>
              <p:nvPr/>
            </p:nvSpPr>
            <p:spPr bwMode="auto">
              <a:xfrm>
                <a:off x="6713542" y="3997325"/>
                <a:ext cx="117475" cy="115888"/>
              </a:xfrm>
              <a:prstGeom prst="plus">
                <a:avLst>
                  <a:gd name="adj" fmla="val 25000"/>
                </a:avLst>
              </a:prstGeom>
              <a:solidFill>
                <a:srgbClr val="FF00FF"/>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7" name="AutoShape 2235">
                <a:extLst>
                  <a:ext uri="{FF2B5EF4-FFF2-40B4-BE49-F238E27FC236}">
                    <a16:creationId xmlns:a16="http://schemas.microsoft.com/office/drawing/2014/main" id="{16579FC4-B65E-49B6-81D2-FB29366857B6}"/>
                  </a:ext>
                </a:extLst>
              </p:cNvPr>
              <p:cNvSpPr>
                <a:spLocks noChangeArrowheads="1"/>
              </p:cNvSpPr>
              <p:nvPr/>
            </p:nvSpPr>
            <p:spPr bwMode="auto">
              <a:xfrm>
                <a:off x="6111880" y="3478221"/>
                <a:ext cx="117475" cy="115887"/>
              </a:xfrm>
              <a:prstGeom prst="plus">
                <a:avLst>
                  <a:gd name="adj" fmla="val 25000"/>
                </a:avLst>
              </a:prstGeom>
              <a:solidFill>
                <a:srgbClr val="FF00FF"/>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8" name="AutoShape 2236">
                <a:extLst>
                  <a:ext uri="{FF2B5EF4-FFF2-40B4-BE49-F238E27FC236}">
                    <a16:creationId xmlns:a16="http://schemas.microsoft.com/office/drawing/2014/main" id="{E1B73582-AC47-4C47-A4A4-9D3656BD70EC}"/>
                  </a:ext>
                </a:extLst>
              </p:cNvPr>
              <p:cNvSpPr>
                <a:spLocks noChangeArrowheads="1"/>
              </p:cNvSpPr>
              <p:nvPr/>
            </p:nvSpPr>
            <p:spPr bwMode="auto">
              <a:xfrm>
                <a:off x="4303717" y="2959100"/>
                <a:ext cx="117475" cy="115888"/>
              </a:xfrm>
              <a:prstGeom prst="plus">
                <a:avLst>
                  <a:gd name="adj" fmla="val 25000"/>
                </a:avLst>
              </a:prstGeom>
              <a:solidFill>
                <a:srgbClr val="FF00FF"/>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199" name="AutoShape 2237">
                <a:extLst>
                  <a:ext uri="{FF2B5EF4-FFF2-40B4-BE49-F238E27FC236}">
                    <a16:creationId xmlns:a16="http://schemas.microsoft.com/office/drawing/2014/main" id="{DFE75443-7DC7-449B-BBA8-C034C5695F52}"/>
                  </a:ext>
                </a:extLst>
              </p:cNvPr>
              <p:cNvSpPr>
                <a:spLocks noChangeArrowheads="1"/>
              </p:cNvSpPr>
              <p:nvPr/>
            </p:nvSpPr>
            <p:spPr bwMode="auto">
              <a:xfrm>
                <a:off x="5884867" y="3275022"/>
                <a:ext cx="117475" cy="115887"/>
              </a:xfrm>
              <a:prstGeom prst="plus">
                <a:avLst>
                  <a:gd name="adj" fmla="val 25000"/>
                </a:avLst>
              </a:prstGeom>
              <a:solidFill>
                <a:srgbClr val="FF00FF"/>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0" name="AutoShape 2238">
                <a:extLst>
                  <a:ext uri="{FF2B5EF4-FFF2-40B4-BE49-F238E27FC236}">
                    <a16:creationId xmlns:a16="http://schemas.microsoft.com/office/drawing/2014/main" id="{24AE9473-34B6-49BB-B23D-78AC1795CDBD}"/>
                  </a:ext>
                </a:extLst>
              </p:cNvPr>
              <p:cNvSpPr>
                <a:spLocks noChangeArrowheads="1"/>
              </p:cNvSpPr>
              <p:nvPr/>
            </p:nvSpPr>
            <p:spPr bwMode="auto">
              <a:xfrm>
                <a:off x="2344743" y="3033722"/>
                <a:ext cx="117475" cy="115887"/>
              </a:xfrm>
              <a:prstGeom prst="plus">
                <a:avLst>
                  <a:gd name="adj" fmla="val 25000"/>
                </a:avLst>
              </a:prstGeom>
              <a:solidFill>
                <a:srgbClr val="FF00FF"/>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1" name="AutoShape 2239">
                <a:extLst>
                  <a:ext uri="{FF2B5EF4-FFF2-40B4-BE49-F238E27FC236}">
                    <a16:creationId xmlns:a16="http://schemas.microsoft.com/office/drawing/2014/main" id="{7FD5FEDB-A225-44CB-A4C3-F1C6767D20E5}"/>
                  </a:ext>
                </a:extLst>
              </p:cNvPr>
              <p:cNvSpPr>
                <a:spLocks noChangeArrowheads="1"/>
              </p:cNvSpPr>
              <p:nvPr/>
            </p:nvSpPr>
            <p:spPr bwMode="auto">
              <a:xfrm>
                <a:off x="5357815" y="2514609"/>
                <a:ext cx="150812" cy="149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00"/>
              </a:solidFill>
              <a:ln w="9525">
                <a:solidFill>
                  <a:schemeClr val="tx1"/>
                </a:solidFill>
                <a:round/>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2" name="AutoShape 341">
                <a:extLst>
                  <a:ext uri="{FF2B5EF4-FFF2-40B4-BE49-F238E27FC236}">
                    <a16:creationId xmlns:a16="http://schemas.microsoft.com/office/drawing/2014/main" id="{9D84B337-C2FC-4837-954A-EBC18E1052B7}"/>
                  </a:ext>
                </a:extLst>
              </p:cNvPr>
              <p:cNvSpPr>
                <a:spLocks noChangeAspect="1" noChangeArrowheads="1"/>
              </p:cNvSpPr>
              <p:nvPr/>
            </p:nvSpPr>
            <p:spPr bwMode="auto">
              <a:xfrm>
                <a:off x="220668" y="5078922"/>
                <a:ext cx="109537" cy="106363"/>
              </a:xfrm>
              <a:prstGeom prst="roundRect">
                <a:avLst>
                  <a:gd name="adj" fmla="val 16667"/>
                </a:avLst>
              </a:prstGeom>
              <a:solidFill>
                <a:srgbClr val="3333CC"/>
              </a:solidFill>
              <a:ln w="9525">
                <a:solidFill>
                  <a:schemeClr val="tx1"/>
                </a:solidFill>
                <a:round/>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3" name="AutoShape 342">
                <a:extLst>
                  <a:ext uri="{FF2B5EF4-FFF2-40B4-BE49-F238E27FC236}">
                    <a16:creationId xmlns:a16="http://schemas.microsoft.com/office/drawing/2014/main" id="{36CD3244-C74C-4C93-B956-B367846585FF}"/>
                  </a:ext>
                </a:extLst>
              </p:cNvPr>
              <p:cNvSpPr>
                <a:spLocks noChangeArrowheads="1"/>
              </p:cNvSpPr>
              <p:nvPr/>
            </p:nvSpPr>
            <p:spPr bwMode="auto">
              <a:xfrm>
                <a:off x="215905" y="5390041"/>
                <a:ext cx="119063" cy="115887"/>
              </a:xfrm>
              <a:prstGeom prst="triangle">
                <a:avLst>
                  <a:gd name="adj" fmla="val 50000"/>
                </a:avLst>
              </a:prstGeom>
              <a:solidFill>
                <a:srgbClr val="0099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4" name="AutoShape 343">
                <a:extLst>
                  <a:ext uri="{FF2B5EF4-FFF2-40B4-BE49-F238E27FC236}">
                    <a16:creationId xmlns:a16="http://schemas.microsoft.com/office/drawing/2014/main" id="{1EF47F68-1EED-4114-9D84-E9911D12429B}"/>
                  </a:ext>
                </a:extLst>
              </p:cNvPr>
              <p:cNvSpPr>
                <a:spLocks noChangeArrowheads="1"/>
              </p:cNvSpPr>
              <p:nvPr/>
            </p:nvSpPr>
            <p:spPr bwMode="auto">
              <a:xfrm>
                <a:off x="230192" y="5204320"/>
                <a:ext cx="90487" cy="141287"/>
              </a:xfrm>
              <a:prstGeom prst="diamond">
                <a:avLst/>
              </a:prstGeom>
              <a:solidFill>
                <a:srgbClr val="FFFF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5" name="AutoShape 345">
                <a:extLst>
                  <a:ext uri="{FF2B5EF4-FFF2-40B4-BE49-F238E27FC236}">
                    <a16:creationId xmlns:a16="http://schemas.microsoft.com/office/drawing/2014/main" id="{D3311124-4616-46E3-856E-C0F7AE4B2E1B}"/>
                  </a:ext>
                </a:extLst>
              </p:cNvPr>
              <p:cNvSpPr>
                <a:spLocks noChangeAspect="1" noChangeArrowheads="1"/>
              </p:cNvSpPr>
              <p:nvPr/>
            </p:nvSpPr>
            <p:spPr bwMode="auto">
              <a:xfrm>
                <a:off x="220668" y="5746409"/>
                <a:ext cx="109537" cy="106363"/>
              </a:xfrm>
              <a:prstGeom prst="star8">
                <a:avLst>
                  <a:gd name="adj" fmla="val 38250"/>
                </a:avLst>
              </a:prstGeom>
              <a:solidFill>
                <a:srgbClr val="FF6600">
                  <a:alpha val="89803"/>
                </a:srgbClr>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6" name="AutoShape 373">
                <a:extLst>
                  <a:ext uri="{FF2B5EF4-FFF2-40B4-BE49-F238E27FC236}">
                    <a16:creationId xmlns:a16="http://schemas.microsoft.com/office/drawing/2014/main" id="{8240ABD4-DB0B-4FC9-AEC3-2C5F30951E11}"/>
                  </a:ext>
                </a:extLst>
              </p:cNvPr>
              <p:cNvSpPr>
                <a:spLocks noChangeAspect="1" noChangeArrowheads="1"/>
              </p:cNvSpPr>
              <p:nvPr/>
            </p:nvSpPr>
            <p:spPr bwMode="auto">
              <a:xfrm>
                <a:off x="203205" y="4869389"/>
                <a:ext cx="144463" cy="155576"/>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7" name="AutoShape 406">
                <a:extLst>
                  <a:ext uri="{FF2B5EF4-FFF2-40B4-BE49-F238E27FC236}">
                    <a16:creationId xmlns:a16="http://schemas.microsoft.com/office/drawing/2014/main" id="{FE75E667-9560-4D5D-9324-3D1F71842288}"/>
                  </a:ext>
                </a:extLst>
              </p:cNvPr>
              <p:cNvSpPr>
                <a:spLocks noChangeAspect="1" noChangeArrowheads="1"/>
              </p:cNvSpPr>
              <p:nvPr/>
            </p:nvSpPr>
            <p:spPr bwMode="auto">
              <a:xfrm>
                <a:off x="212727" y="5542423"/>
                <a:ext cx="127000" cy="123825"/>
              </a:xfrm>
              <a:prstGeom prst="pentagon">
                <a:avLst/>
              </a:prstGeom>
              <a:solidFill>
                <a:srgbClr val="993366"/>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8" name="AutoShape 408">
                <a:extLst>
                  <a:ext uri="{FF2B5EF4-FFF2-40B4-BE49-F238E27FC236}">
                    <a16:creationId xmlns:a16="http://schemas.microsoft.com/office/drawing/2014/main" id="{E8F87BC5-49B1-4D88-ACF9-51A16FDBC63D}"/>
                  </a:ext>
                </a:extLst>
              </p:cNvPr>
              <p:cNvSpPr>
                <a:spLocks noChangeAspect="1" noChangeArrowheads="1"/>
              </p:cNvSpPr>
              <p:nvPr/>
            </p:nvSpPr>
            <p:spPr bwMode="auto">
              <a:xfrm>
                <a:off x="215905" y="5906730"/>
                <a:ext cx="119063" cy="115887"/>
              </a:xfrm>
              <a:prstGeom prst="hexagon">
                <a:avLst>
                  <a:gd name="adj" fmla="val 25000"/>
                  <a:gd name="vf" fmla="val 115470"/>
                </a:avLst>
              </a:prstGeom>
              <a:solidFill>
                <a:srgbClr val="00CCFF"/>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09" name="AutoShape 2232">
                <a:extLst>
                  <a:ext uri="{FF2B5EF4-FFF2-40B4-BE49-F238E27FC236}">
                    <a16:creationId xmlns:a16="http://schemas.microsoft.com/office/drawing/2014/main" id="{2B75832D-5334-491A-B19F-6DEB68F3E1D2}"/>
                  </a:ext>
                </a:extLst>
              </p:cNvPr>
              <p:cNvSpPr>
                <a:spLocks noChangeArrowheads="1"/>
              </p:cNvSpPr>
              <p:nvPr/>
            </p:nvSpPr>
            <p:spPr bwMode="auto">
              <a:xfrm>
                <a:off x="215905" y="6067051"/>
                <a:ext cx="119063" cy="115887"/>
              </a:xfrm>
              <a:prstGeom prst="plus">
                <a:avLst>
                  <a:gd name="adj" fmla="val 25000"/>
                </a:avLst>
              </a:prstGeom>
              <a:solidFill>
                <a:srgbClr val="FF00FF"/>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10" name="AutoShape 2233">
                <a:extLst>
                  <a:ext uri="{FF2B5EF4-FFF2-40B4-BE49-F238E27FC236}">
                    <a16:creationId xmlns:a16="http://schemas.microsoft.com/office/drawing/2014/main" id="{ACE6D423-5F98-43B3-BA14-2FCD1BB7AF8B}"/>
                  </a:ext>
                </a:extLst>
              </p:cNvPr>
              <p:cNvSpPr>
                <a:spLocks noChangeArrowheads="1"/>
              </p:cNvSpPr>
              <p:nvPr/>
            </p:nvSpPr>
            <p:spPr bwMode="auto">
              <a:xfrm>
                <a:off x="200027" y="6240055"/>
                <a:ext cx="150813" cy="1476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00"/>
              </a:solidFill>
              <a:ln w="9525">
                <a:solidFill>
                  <a:schemeClr val="tx1"/>
                </a:solidFill>
                <a:round/>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grpSp>
            <p:nvGrpSpPr>
              <p:cNvPr id="211" name="Group 210">
                <a:extLst>
                  <a:ext uri="{FF2B5EF4-FFF2-40B4-BE49-F238E27FC236}">
                    <a16:creationId xmlns:a16="http://schemas.microsoft.com/office/drawing/2014/main" id="{E2EB080F-D956-44CE-ABD5-C33FF79DA8E1}"/>
                  </a:ext>
                </a:extLst>
              </p:cNvPr>
              <p:cNvGrpSpPr/>
              <p:nvPr/>
            </p:nvGrpSpPr>
            <p:grpSpPr>
              <a:xfrm>
                <a:off x="198901" y="2733018"/>
                <a:ext cx="513086" cy="844756"/>
                <a:chOff x="227476" y="2742542"/>
                <a:chExt cx="513086" cy="844756"/>
              </a:xfrm>
              <a:solidFill>
                <a:srgbClr val="D5BBEB"/>
              </a:solidFill>
            </p:grpSpPr>
            <p:sp>
              <p:nvSpPr>
                <p:cNvPr id="235" name="Freeform 4">
                  <a:extLst>
                    <a:ext uri="{FF2B5EF4-FFF2-40B4-BE49-F238E27FC236}">
                      <a16:creationId xmlns:a16="http://schemas.microsoft.com/office/drawing/2014/main" id="{F1461442-0527-4855-B1F4-0CE095A7E718}"/>
                    </a:ext>
                  </a:extLst>
                </p:cNvPr>
                <p:cNvSpPr>
                  <a:spLocks/>
                </p:cNvSpPr>
                <p:nvPr/>
              </p:nvSpPr>
              <p:spPr bwMode="auto">
                <a:xfrm>
                  <a:off x="394825" y="3029399"/>
                  <a:ext cx="15397" cy="26561"/>
                </a:xfrm>
                <a:custGeom>
                  <a:avLst/>
                  <a:gdLst>
                    <a:gd name="T0" fmla="*/ 3 w 11"/>
                    <a:gd name="T1" fmla="*/ 0 h 21"/>
                    <a:gd name="T2" fmla="*/ 11 w 11"/>
                    <a:gd name="T3" fmla="*/ 15 h 21"/>
                    <a:gd name="T4" fmla="*/ 0 w 11"/>
                    <a:gd name="T5" fmla="*/ 11 h 21"/>
                    <a:gd name="T6" fmla="*/ 3 w 11"/>
                    <a:gd name="T7" fmla="*/ 0 h 21"/>
                    <a:gd name="T8" fmla="*/ 0 60000 65536"/>
                    <a:gd name="T9" fmla="*/ 0 60000 65536"/>
                    <a:gd name="T10" fmla="*/ 0 60000 65536"/>
                    <a:gd name="T11" fmla="*/ 0 60000 65536"/>
                    <a:gd name="T12" fmla="*/ 0 w 11"/>
                    <a:gd name="T13" fmla="*/ 0 h 21"/>
                    <a:gd name="T14" fmla="*/ 11 w 11"/>
                    <a:gd name="T15" fmla="*/ 21 h 21"/>
                  </a:gdLst>
                  <a:ahLst/>
                  <a:cxnLst>
                    <a:cxn ang="T8">
                      <a:pos x="T0" y="T1"/>
                    </a:cxn>
                    <a:cxn ang="T9">
                      <a:pos x="T2" y="T3"/>
                    </a:cxn>
                    <a:cxn ang="T10">
                      <a:pos x="T4" y="T5"/>
                    </a:cxn>
                    <a:cxn ang="T11">
                      <a:pos x="T6" y="T7"/>
                    </a:cxn>
                  </a:cxnLst>
                  <a:rect l="T12" t="T13" r="T14" b="T15"/>
                  <a:pathLst>
                    <a:path w="11" h="21">
                      <a:moveTo>
                        <a:pt x="3" y="0"/>
                      </a:moveTo>
                      <a:lnTo>
                        <a:pt x="11" y="21"/>
                      </a:lnTo>
                      <a:lnTo>
                        <a:pt x="0" y="15"/>
                      </a:lnTo>
                      <a:lnTo>
                        <a:pt x="3"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6" name="Freeform 5">
                  <a:extLst>
                    <a:ext uri="{FF2B5EF4-FFF2-40B4-BE49-F238E27FC236}">
                      <a16:creationId xmlns:a16="http://schemas.microsoft.com/office/drawing/2014/main" id="{304D00F5-FDB0-4806-A20E-83357B980685}"/>
                    </a:ext>
                  </a:extLst>
                </p:cNvPr>
                <p:cNvSpPr>
                  <a:spLocks/>
                </p:cNvSpPr>
                <p:nvPr/>
              </p:nvSpPr>
              <p:spPr bwMode="auto">
                <a:xfrm>
                  <a:off x="516603" y="3105540"/>
                  <a:ext cx="86784" cy="79683"/>
                </a:xfrm>
                <a:custGeom>
                  <a:avLst/>
                  <a:gdLst>
                    <a:gd name="T0" fmla="*/ 45 w 62"/>
                    <a:gd name="T1" fmla="*/ 0 h 64"/>
                    <a:gd name="T2" fmla="*/ 62 w 62"/>
                    <a:gd name="T3" fmla="*/ 5 h 64"/>
                    <a:gd name="T4" fmla="*/ 57 w 62"/>
                    <a:gd name="T5" fmla="*/ 18 h 64"/>
                    <a:gd name="T6" fmla="*/ 57 w 62"/>
                    <a:gd name="T7" fmla="*/ 45 h 64"/>
                    <a:gd name="T8" fmla="*/ 44 w 62"/>
                    <a:gd name="T9" fmla="*/ 33 h 64"/>
                    <a:gd name="T10" fmla="*/ 34 w 62"/>
                    <a:gd name="T11" fmla="*/ 30 h 64"/>
                    <a:gd name="T12" fmla="*/ 30 w 62"/>
                    <a:gd name="T13" fmla="*/ 40 h 64"/>
                    <a:gd name="T14" fmla="*/ 20 w 62"/>
                    <a:gd name="T15" fmla="*/ 40 h 64"/>
                    <a:gd name="T16" fmla="*/ 0 w 62"/>
                    <a:gd name="T17" fmla="*/ 37 h 64"/>
                    <a:gd name="T18" fmla="*/ 22 w 62"/>
                    <a:gd name="T19" fmla="*/ 30 h 64"/>
                    <a:gd name="T20" fmla="*/ 22 w 62"/>
                    <a:gd name="T21" fmla="*/ 9 h 64"/>
                    <a:gd name="T22" fmla="*/ 42 w 62"/>
                    <a:gd name="T23" fmla="*/ 21 h 64"/>
                    <a:gd name="T24" fmla="*/ 45 w 62"/>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4"/>
                    <a:gd name="T41" fmla="*/ 62 w 62"/>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4">
                      <a:moveTo>
                        <a:pt x="45" y="0"/>
                      </a:moveTo>
                      <a:lnTo>
                        <a:pt x="62" y="7"/>
                      </a:lnTo>
                      <a:lnTo>
                        <a:pt x="57" y="25"/>
                      </a:lnTo>
                      <a:lnTo>
                        <a:pt x="57" y="64"/>
                      </a:lnTo>
                      <a:lnTo>
                        <a:pt x="44" y="47"/>
                      </a:lnTo>
                      <a:lnTo>
                        <a:pt x="34" y="43"/>
                      </a:lnTo>
                      <a:lnTo>
                        <a:pt x="30" y="57"/>
                      </a:lnTo>
                      <a:lnTo>
                        <a:pt x="20" y="57"/>
                      </a:lnTo>
                      <a:lnTo>
                        <a:pt x="0" y="52"/>
                      </a:lnTo>
                      <a:lnTo>
                        <a:pt x="22" y="42"/>
                      </a:lnTo>
                      <a:lnTo>
                        <a:pt x="22" y="13"/>
                      </a:lnTo>
                      <a:lnTo>
                        <a:pt x="42" y="30"/>
                      </a:lnTo>
                      <a:lnTo>
                        <a:pt x="45"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37" name="Group 6">
                  <a:extLst>
                    <a:ext uri="{FF2B5EF4-FFF2-40B4-BE49-F238E27FC236}">
                      <a16:creationId xmlns:a16="http://schemas.microsoft.com/office/drawing/2014/main" id="{4C554581-2AAF-487D-81C4-B8A926BFFC0E}"/>
                    </a:ext>
                  </a:extLst>
                </p:cNvPr>
                <p:cNvGrpSpPr>
                  <a:grpSpLocks/>
                </p:cNvGrpSpPr>
                <p:nvPr/>
              </p:nvGrpSpPr>
              <p:grpSpPr bwMode="auto">
                <a:xfrm>
                  <a:off x="259049" y="2742542"/>
                  <a:ext cx="481513" cy="586110"/>
                  <a:chOff x="3481" y="2212"/>
                  <a:chExt cx="341" cy="474"/>
                </a:xfrm>
                <a:grpFill/>
              </p:grpSpPr>
              <p:sp>
                <p:nvSpPr>
                  <p:cNvPr id="239" name="Freeform 7">
                    <a:extLst>
                      <a:ext uri="{FF2B5EF4-FFF2-40B4-BE49-F238E27FC236}">
                        <a16:creationId xmlns:a16="http://schemas.microsoft.com/office/drawing/2014/main" id="{E688859D-27AF-43CC-BC24-80F8E8FCD945}"/>
                      </a:ext>
                    </a:extLst>
                  </p:cNvPr>
                  <p:cNvSpPr>
                    <a:spLocks/>
                  </p:cNvSpPr>
                  <p:nvPr/>
                </p:nvSpPr>
                <p:spPr bwMode="auto">
                  <a:xfrm>
                    <a:off x="3481" y="2466"/>
                    <a:ext cx="99" cy="141"/>
                  </a:xfrm>
                  <a:custGeom>
                    <a:avLst/>
                    <a:gdLst>
                      <a:gd name="T0" fmla="*/ 75 w 99"/>
                      <a:gd name="T1" fmla="*/ 0 h 141"/>
                      <a:gd name="T2" fmla="*/ 99 w 99"/>
                      <a:gd name="T3" fmla="*/ 6 h 141"/>
                      <a:gd name="T4" fmla="*/ 75 w 99"/>
                      <a:gd name="T5" fmla="*/ 73 h 141"/>
                      <a:gd name="T6" fmla="*/ 54 w 99"/>
                      <a:gd name="T7" fmla="*/ 80 h 141"/>
                      <a:gd name="T8" fmla="*/ 44 w 99"/>
                      <a:gd name="T9" fmla="*/ 97 h 141"/>
                      <a:gd name="T10" fmla="*/ 23 w 99"/>
                      <a:gd name="T11" fmla="*/ 115 h 141"/>
                      <a:gd name="T12" fmla="*/ 17 w 99"/>
                      <a:gd name="T13" fmla="*/ 141 h 141"/>
                      <a:gd name="T14" fmla="*/ 0 w 99"/>
                      <a:gd name="T15" fmla="*/ 125 h 141"/>
                      <a:gd name="T16" fmla="*/ 50 w 99"/>
                      <a:gd name="T17" fmla="*/ 65 h 141"/>
                      <a:gd name="T18" fmla="*/ 52 w 99"/>
                      <a:gd name="T19" fmla="*/ 45 h 141"/>
                      <a:gd name="T20" fmla="*/ 59 w 99"/>
                      <a:gd name="T21" fmla="*/ 45 h 141"/>
                      <a:gd name="T22" fmla="*/ 62 w 99"/>
                      <a:gd name="T23" fmla="*/ 16 h 141"/>
                      <a:gd name="T24" fmla="*/ 75 w 99"/>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141"/>
                      <a:gd name="T41" fmla="*/ 99 w 99"/>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141">
                        <a:moveTo>
                          <a:pt x="75" y="0"/>
                        </a:moveTo>
                        <a:lnTo>
                          <a:pt x="99" y="6"/>
                        </a:lnTo>
                        <a:lnTo>
                          <a:pt x="75" y="73"/>
                        </a:lnTo>
                        <a:lnTo>
                          <a:pt x="54" y="80"/>
                        </a:lnTo>
                        <a:lnTo>
                          <a:pt x="44" y="97"/>
                        </a:lnTo>
                        <a:lnTo>
                          <a:pt x="23" y="115"/>
                        </a:lnTo>
                        <a:lnTo>
                          <a:pt x="17" y="141"/>
                        </a:lnTo>
                        <a:lnTo>
                          <a:pt x="0" y="125"/>
                        </a:lnTo>
                        <a:lnTo>
                          <a:pt x="50" y="65"/>
                        </a:lnTo>
                        <a:lnTo>
                          <a:pt x="52" y="45"/>
                        </a:lnTo>
                        <a:lnTo>
                          <a:pt x="59" y="45"/>
                        </a:lnTo>
                        <a:lnTo>
                          <a:pt x="62" y="16"/>
                        </a:lnTo>
                        <a:lnTo>
                          <a:pt x="75"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0" name="Freeform 8">
                    <a:extLst>
                      <a:ext uri="{FF2B5EF4-FFF2-40B4-BE49-F238E27FC236}">
                        <a16:creationId xmlns:a16="http://schemas.microsoft.com/office/drawing/2014/main" id="{77D59E1A-6814-44FF-8407-12CBD0EA7274}"/>
                      </a:ext>
                    </a:extLst>
                  </p:cNvPr>
                  <p:cNvSpPr>
                    <a:spLocks/>
                  </p:cNvSpPr>
                  <p:nvPr/>
                </p:nvSpPr>
                <p:spPr bwMode="auto">
                  <a:xfrm>
                    <a:off x="3585" y="2415"/>
                    <a:ext cx="42" cy="47"/>
                  </a:xfrm>
                  <a:custGeom>
                    <a:avLst/>
                    <a:gdLst>
                      <a:gd name="T0" fmla="*/ 24 w 42"/>
                      <a:gd name="T1" fmla="*/ 0 h 47"/>
                      <a:gd name="T2" fmla="*/ 2 w 42"/>
                      <a:gd name="T3" fmla="*/ 0 h 47"/>
                      <a:gd name="T4" fmla="*/ 0 w 42"/>
                      <a:gd name="T5" fmla="*/ 10 h 47"/>
                      <a:gd name="T6" fmla="*/ 0 w 42"/>
                      <a:gd name="T7" fmla="*/ 19 h 47"/>
                      <a:gd name="T8" fmla="*/ 27 w 42"/>
                      <a:gd name="T9" fmla="*/ 20 h 47"/>
                      <a:gd name="T10" fmla="*/ 17 w 42"/>
                      <a:gd name="T11" fmla="*/ 32 h 47"/>
                      <a:gd name="T12" fmla="*/ 15 w 42"/>
                      <a:gd name="T13" fmla="*/ 42 h 47"/>
                      <a:gd name="T14" fmla="*/ 25 w 42"/>
                      <a:gd name="T15" fmla="*/ 47 h 47"/>
                      <a:gd name="T16" fmla="*/ 39 w 42"/>
                      <a:gd name="T17" fmla="*/ 40 h 47"/>
                      <a:gd name="T18" fmla="*/ 42 w 42"/>
                      <a:gd name="T19" fmla="*/ 24 h 47"/>
                      <a:gd name="T20" fmla="*/ 35 w 42"/>
                      <a:gd name="T21" fmla="*/ 10 h 47"/>
                      <a:gd name="T22" fmla="*/ 24 w 42"/>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47"/>
                      <a:gd name="T38" fmla="*/ 42 w 42"/>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47">
                        <a:moveTo>
                          <a:pt x="24" y="0"/>
                        </a:moveTo>
                        <a:lnTo>
                          <a:pt x="2" y="0"/>
                        </a:lnTo>
                        <a:lnTo>
                          <a:pt x="0" y="10"/>
                        </a:lnTo>
                        <a:lnTo>
                          <a:pt x="0" y="19"/>
                        </a:lnTo>
                        <a:lnTo>
                          <a:pt x="27" y="20"/>
                        </a:lnTo>
                        <a:lnTo>
                          <a:pt x="17" y="32"/>
                        </a:lnTo>
                        <a:lnTo>
                          <a:pt x="15" y="42"/>
                        </a:lnTo>
                        <a:lnTo>
                          <a:pt x="25" y="47"/>
                        </a:lnTo>
                        <a:lnTo>
                          <a:pt x="39" y="40"/>
                        </a:lnTo>
                        <a:lnTo>
                          <a:pt x="42" y="24"/>
                        </a:lnTo>
                        <a:lnTo>
                          <a:pt x="35" y="10"/>
                        </a:lnTo>
                        <a:lnTo>
                          <a:pt x="24"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1" name="Freeform 9">
                    <a:extLst>
                      <a:ext uri="{FF2B5EF4-FFF2-40B4-BE49-F238E27FC236}">
                        <a16:creationId xmlns:a16="http://schemas.microsoft.com/office/drawing/2014/main" id="{C2D45075-32F0-42C1-86B6-DCEC1CA7A9CA}"/>
                      </a:ext>
                    </a:extLst>
                  </p:cNvPr>
                  <p:cNvSpPr>
                    <a:spLocks/>
                  </p:cNvSpPr>
                  <p:nvPr/>
                </p:nvSpPr>
                <p:spPr bwMode="auto">
                  <a:xfrm>
                    <a:off x="3719" y="2368"/>
                    <a:ext cx="22" cy="29"/>
                  </a:xfrm>
                  <a:custGeom>
                    <a:avLst/>
                    <a:gdLst>
                      <a:gd name="T0" fmla="*/ 2 w 22"/>
                      <a:gd name="T1" fmla="*/ 0 h 29"/>
                      <a:gd name="T2" fmla="*/ 22 w 22"/>
                      <a:gd name="T3" fmla="*/ 7 h 29"/>
                      <a:gd name="T4" fmla="*/ 14 w 22"/>
                      <a:gd name="T5" fmla="*/ 29 h 29"/>
                      <a:gd name="T6" fmla="*/ 0 w 22"/>
                      <a:gd name="T7" fmla="*/ 22 h 29"/>
                      <a:gd name="T8" fmla="*/ 2 w 22"/>
                      <a:gd name="T9" fmla="*/ 0 h 29"/>
                      <a:gd name="T10" fmla="*/ 0 60000 65536"/>
                      <a:gd name="T11" fmla="*/ 0 60000 65536"/>
                      <a:gd name="T12" fmla="*/ 0 60000 65536"/>
                      <a:gd name="T13" fmla="*/ 0 60000 65536"/>
                      <a:gd name="T14" fmla="*/ 0 60000 65536"/>
                      <a:gd name="T15" fmla="*/ 0 w 22"/>
                      <a:gd name="T16" fmla="*/ 0 h 29"/>
                      <a:gd name="T17" fmla="*/ 22 w 22"/>
                      <a:gd name="T18" fmla="*/ 29 h 29"/>
                    </a:gdLst>
                    <a:ahLst/>
                    <a:cxnLst>
                      <a:cxn ang="T10">
                        <a:pos x="T0" y="T1"/>
                      </a:cxn>
                      <a:cxn ang="T11">
                        <a:pos x="T2" y="T3"/>
                      </a:cxn>
                      <a:cxn ang="T12">
                        <a:pos x="T4" y="T5"/>
                      </a:cxn>
                      <a:cxn ang="T13">
                        <a:pos x="T6" y="T7"/>
                      </a:cxn>
                      <a:cxn ang="T14">
                        <a:pos x="T8" y="T9"/>
                      </a:cxn>
                    </a:cxnLst>
                    <a:rect l="T15" t="T16" r="T17" b="T18"/>
                    <a:pathLst>
                      <a:path w="22" h="29">
                        <a:moveTo>
                          <a:pt x="2" y="0"/>
                        </a:moveTo>
                        <a:lnTo>
                          <a:pt x="22" y="7"/>
                        </a:lnTo>
                        <a:lnTo>
                          <a:pt x="14" y="29"/>
                        </a:lnTo>
                        <a:lnTo>
                          <a:pt x="0" y="22"/>
                        </a:lnTo>
                        <a:lnTo>
                          <a:pt x="2"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2" name="Freeform 10">
                    <a:extLst>
                      <a:ext uri="{FF2B5EF4-FFF2-40B4-BE49-F238E27FC236}">
                        <a16:creationId xmlns:a16="http://schemas.microsoft.com/office/drawing/2014/main" id="{7CF3E28C-1811-4F33-84A1-CA2EB98188EA}"/>
                      </a:ext>
                    </a:extLst>
                  </p:cNvPr>
                  <p:cNvSpPr>
                    <a:spLocks/>
                  </p:cNvSpPr>
                  <p:nvPr/>
                </p:nvSpPr>
                <p:spPr bwMode="auto">
                  <a:xfrm>
                    <a:off x="3728" y="2424"/>
                    <a:ext cx="64" cy="102"/>
                  </a:xfrm>
                  <a:custGeom>
                    <a:avLst/>
                    <a:gdLst>
                      <a:gd name="T0" fmla="*/ 17 w 64"/>
                      <a:gd name="T1" fmla="*/ 0 h 102"/>
                      <a:gd name="T2" fmla="*/ 38 w 64"/>
                      <a:gd name="T3" fmla="*/ 10 h 102"/>
                      <a:gd name="T4" fmla="*/ 52 w 64"/>
                      <a:gd name="T5" fmla="*/ 11 h 102"/>
                      <a:gd name="T6" fmla="*/ 52 w 64"/>
                      <a:gd name="T7" fmla="*/ 40 h 102"/>
                      <a:gd name="T8" fmla="*/ 64 w 64"/>
                      <a:gd name="T9" fmla="*/ 58 h 102"/>
                      <a:gd name="T10" fmla="*/ 35 w 64"/>
                      <a:gd name="T11" fmla="*/ 58 h 102"/>
                      <a:gd name="T12" fmla="*/ 33 w 64"/>
                      <a:gd name="T13" fmla="*/ 73 h 102"/>
                      <a:gd name="T14" fmla="*/ 45 w 64"/>
                      <a:gd name="T15" fmla="*/ 82 h 102"/>
                      <a:gd name="T16" fmla="*/ 43 w 64"/>
                      <a:gd name="T17" fmla="*/ 87 h 102"/>
                      <a:gd name="T18" fmla="*/ 20 w 64"/>
                      <a:gd name="T19" fmla="*/ 102 h 102"/>
                      <a:gd name="T20" fmla="*/ 20 w 64"/>
                      <a:gd name="T21" fmla="*/ 80 h 102"/>
                      <a:gd name="T22" fmla="*/ 15 w 64"/>
                      <a:gd name="T23" fmla="*/ 80 h 102"/>
                      <a:gd name="T24" fmla="*/ 13 w 64"/>
                      <a:gd name="T25" fmla="*/ 67 h 102"/>
                      <a:gd name="T26" fmla="*/ 0 w 64"/>
                      <a:gd name="T27" fmla="*/ 55 h 102"/>
                      <a:gd name="T28" fmla="*/ 1 w 64"/>
                      <a:gd name="T29" fmla="*/ 53 h 102"/>
                      <a:gd name="T30" fmla="*/ 12 w 64"/>
                      <a:gd name="T31" fmla="*/ 45 h 102"/>
                      <a:gd name="T32" fmla="*/ 20 w 64"/>
                      <a:gd name="T33" fmla="*/ 47 h 102"/>
                      <a:gd name="T34" fmla="*/ 12 w 64"/>
                      <a:gd name="T35" fmla="*/ 38 h 102"/>
                      <a:gd name="T36" fmla="*/ 13 w 64"/>
                      <a:gd name="T37" fmla="*/ 30 h 102"/>
                      <a:gd name="T38" fmla="*/ 1 w 64"/>
                      <a:gd name="T39" fmla="*/ 28 h 102"/>
                      <a:gd name="T40" fmla="*/ 5 w 64"/>
                      <a:gd name="T41" fmla="*/ 11 h 102"/>
                      <a:gd name="T42" fmla="*/ 17 w 64"/>
                      <a:gd name="T43" fmla="*/ 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17" y="0"/>
                        </a:moveTo>
                        <a:lnTo>
                          <a:pt x="38" y="10"/>
                        </a:lnTo>
                        <a:lnTo>
                          <a:pt x="52" y="11"/>
                        </a:lnTo>
                        <a:lnTo>
                          <a:pt x="52" y="40"/>
                        </a:lnTo>
                        <a:lnTo>
                          <a:pt x="64" y="58"/>
                        </a:lnTo>
                        <a:lnTo>
                          <a:pt x="35" y="58"/>
                        </a:lnTo>
                        <a:lnTo>
                          <a:pt x="33" y="73"/>
                        </a:lnTo>
                        <a:lnTo>
                          <a:pt x="45" y="82"/>
                        </a:lnTo>
                        <a:lnTo>
                          <a:pt x="43" y="87"/>
                        </a:lnTo>
                        <a:lnTo>
                          <a:pt x="20" y="102"/>
                        </a:lnTo>
                        <a:lnTo>
                          <a:pt x="20" y="80"/>
                        </a:lnTo>
                        <a:lnTo>
                          <a:pt x="15" y="80"/>
                        </a:lnTo>
                        <a:lnTo>
                          <a:pt x="13" y="67"/>
                        </a:lnTo>
                        <a:lnTo>
                          <a:pt x="0" y="55"/>
                        </a:lnTo>
                        <a:lnTo>
                          <a:pt x="1" y="53"/>
                        </a:lnTo>
                        <a:lnTo>
                          <a:pt x="12" y="45"/>
                        </a:lnTo>
                        <a:lnTo>
                          <a:pt x="20" y="47"/>
                        </a:lnTo>
                        <a:lnTo>
                          <a:pt x="12" y="38"/>
                        </a:lnTo>
                        <a:lnTo>
                          <a:pt x="13" y="30"/>
                        </a:lnTo>
                        <a:lnTo>
                          <a:pt x="1" y="28"/>
                        </a:lnTo>
                        <a:lnTo>
                          <a:pt x="5" y="11"/>
                        </a:lnTo>
                        <a:lnTo>
                          <a:pt x="17"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3" name="Freeform 11">
                    <a:extLst>
                      <a:ext uri="{FF2B5EF4-FFF2-40B4-BE49-F238E27FC236}">
                        <a16:creationId xmlns:a16="http://schemas.microsoft.com/office/drawing/2014/main" id="{01AF63B4-E74E-4C4E-9444-2C9F9F531010}"/>
                      </a:ext>
                    </a:extLst>
                  </p:cNvPr>
                  <p:cNvSpPr>
                    <a:spLocks/>
                  </p:cNvSpPr>
                  <p:nvPr/>
                </p:nvSpPr>
                <p:spPr bwMode="auto">
                  <a:xfrm>
                    <a:off x="3637" y="2435"/>
                    <a:ext cx="84" cy="99"/>
                  </a:xfrm>
                  <a:custGeom>
                    <a:avLst/>
                    <a:gdLst>
                      <a:gd name="T0" fmla="*/ 54 w 84"/>
                      <a:gd name="T1" fmla="*/ 0 h 99"/>
                      <a:gd name="T2" fmla="*/ 66 w 84"/>
                      <a:gd name="T3" fmla="*/ 9 h 99"/>
                      <a:gd name="T4" fmla="*/ 84 w 84"/>
                      <a:gd name="T5" fmla="*/ 17 h 99"/>
                      <a:gd name="T6" fmla="*/ 82 w 84"/>
                      <a:gd name="T7" fmla="*/ 32 h 99"/>
                      <a:gd name="T8" fmla="*/ 54 w 84"/>
                      <a:gd name="T9" fmla="*/ 32 h 99"/>
                      <a:gd name="T10" fmla="*/ 64 w 84"/>
                      <a:gd name="T11" fmla="*/ 47 h 99"/>
                      <a:gd name="T12" fmla="*/ 47 w 84"/>
                      <a:gd name="T13" fmla="*/ 57 h 99"/>
                      <a:gd name="T14" fmla="*/ 35 w 84"/>
                      <a:gd name="T15" fmla="*/ 76 h 99"/>
                      <a:gd name="T16" fmla="*/ 0 w 84"/>
                      <a:gd name="T17" fmla="*/ 99 h 99"/>
                      <a:gd name="T18" fmla="*/ 14 w 84"/>
                      <a:gd name="T19" fmla="*/ 29 h 99"/>
                      <a:gd name="T20" fmla="*/ 44 w 84"/>
                      <a:gd name="T21" fmla="*/ 29 h 99"/>
                      <a:gd name="T22" fmla="*/ 44 w 84"/>
                      <a:gd name="T23" fmla="*/ 10 h 99"/>
                      <a:gd name="T24" fmla="*/ 54 w 84"/>
                      <a:gd name="T25" fmla="*/ 0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99"/>
                      <a:gd name="T41" fmla="*/ 84 w 84"/>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99">
                        <a:moveTo>
                          <a:pt x="54" y="0"/>
                        </a:moveTo>
                        <a:lnTo>
                          <a:pt x="66" y="9"/>
                        </a:lnTo>
                        <a:lnTo>
                          <a:pt x="84" y="17"/>
                        </a:lnTo>
                        <a:lnTo>
                          <a:pt x="82" y="32"/>
                        </a:lnTo>
                        <a:lnTo>
                          <a:pt x="54" y="32"/>
                        </a:lnTo>
                        <a:lnTo>
                          <a:pt x="64" y="47"/>
                        </a:lnTo>
                        <a:lnTo>
                          <a:pt x="47" y="57"/>
                        </a:lnTo>
                        <a:lnTo>
                          <a:pt x="35" y="76"/>
                        </a:lnTo>
                        <a:lnTo>
                          <a:pt x="0" y="99"/>
                        </a:lnTo>
                        <a:lnTo>
                          <a:pt x="14" y="29"/>
                        </a:lnTo>
                        <a:lnTo>
                          <a:pt x="44" y="29"/>
                        </a:lnTo>
                        <a:lnTo>
                          <a:pt x="44" y="10"/>
                        </a:lnTo>
                        <a:lnTo>
                          <a:pt x="54"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4" name="Freeform 12">
                    <a:extLst>
                      <a:ext uri="{FF2B5EF4-FFF2-40B4-BE49-F238E27FC236}">
                        <a16:creationId xmlns:a16="http://schemas.microsoft.com/office/drawing/2014/main" id="{6ECC9E9C-43D7-4FC7-A52A-EBF7162C3921}"/>
                      </a:ext>
                    </a:extLst>
                  </p:cNvPr>
                  <p:cNvSpPr>
                    <a:spLocks/>
                  </p:cNvSpPr>
                  <p:nvPr/>
                </p:nvSpPr>
                <p:spPr bwMode="auto">
                  <a:xfrm>
                    <a:off x="3548" y="2212"/>
                    <a:ext cx="171" cy="212"/>
                  </a:xfrm>
                  <a:custGeom>
                    <a:avLst/>
                    <a:gdLst>
                      <a:gd name="T0" fmla="*/ 34 w 171"/>
                      <a:gd name="T1" fmla="*/ 13 h 212"/>
                      <a:gd name="T2" fmla="*/ 54 w 171"/>
                      <a:gd name="T3" fmla="*/ 10 h 212"/>
                      <a:gd name="T4" fmla="*/ 79 w 171"/>
                      <a:gd name="T5" fmla="*/ 22 h 212"/>
                      <a:gd name="T6" fmla="*/ 87 w 171"/>
                      <a:gd name="T7" fmla="*/ 15 h 212"/>
                      <a:gd name="T8" fmla="*/ 87 w 171"/>
                      <a:gd name="T9" fmla="*/ 0 h 212"/>
                      <a:gd name="T10" fmla="*/ 99 w 171"/>
                      <a:gd name="T11" fmla="*/ 20 h 212"/>
                      <a:gd name="T12" fmla="*/ 111 w 171"/>
                      <a:gd name="T13" fmla="*/ 32 h 212"/>
                      <a:gd name="T14" fmla="*/ 103 w 171"/>
                      <a:gd name="T15" fmla="*/ 42 h 212"/>
                      <a:gd name="T16" fmla="*/ 103 w 171"/>
                      <a:gd name="T17" fmla="*/ 54 h 212"/>
                      <a:gd name="T18" fmla="*/ 113 w 171"/>
                      <a:gd name="T19" fmla="*/ 74 h 212"/>
                      <a:gd name="T20" fmla="*/ 101 w 171"/>
                      <a:gd name="T21" fmla="*/ 86 h 212"/>
                      <a:gd name="T22" fmla="*/ 101 w 171"/>
                      <a:gd name="T23" fmla="*/ 111 h 212"/>
                      <a:gd name="T24" fmla="*/ 81 w 171"/>
                      <a:gd name="T25" fmla="*/ 111 h 212"/>
                      <a:gd name="T26" fmla="*/ 81 w 171"/>
                      <a:gd name="T27" fmla="*/ 123 h 212"/>
                      <a:gd name="T28" fmla="*/ 87 w 171"/>
                      <a:gd name="T29" fmla="*/ 133 h 212"/>
                      <a:gd name="T30" fmla="*/ 103 w 171"/>
                      <a:gd name="T31" fmla="*/ 133 h 212"/>
                      <a:gd name="T32" fmla="*/ 103 w 171"/>
                      <a:gd name="T33" fmla="*/ 143 h 212"/>
                      <a:gd name="T34" fmla="*/ 89 w 171"/>
                      <a:gd name="T35" fmla="*/ 153 h 212"/>
                      <a:gd name="T36" fmla="*/ 81 w 171"/>
                      <a:gd name="T37" fmla="*/ 151 h 212"/>
                      <a:gd name="T38" fmla="*/ 89 w 171"/>
                      <a:gd name="T39" fmla="*/ 161 h 212"/>
                      <a:gd name="T40" fmla="*/ 109 w 171"/>
                      <a:gd name="T41" fmla="*/ 163 h 212"/>
                      <a:gd name="T42" fmla="*/ 133 w 171"/>
                      <a:gd name="T43" fmla="*/ 151 h 212"/>
                      <a:gd name="T44" fmla="*/ 148 w 171"/>
                      <a:gd name="T45" fmla="*/ 170 h 212"/>
                      <a:gd name="T46" fmla="*/ 161 w 171"/>
                      <a:gd name="T47" fmla="*/ 180 h 212"/>
                      <a:gd name="T48" fmla="*/ 165 w 171"/>
                      <a:gd name="T49" fmla="*/ 200 h 212"/>
                      <a:gd name="T50" fmla="*/ 171 w 171"/>
                      <a:gd name="T51" fmla="*/ 201 h 212"/>
                      <a:gd name="T52" fmla="*/ 171 w 171"/>
                      <a:gd name="T53" fmla="*/ 210 h 212"/>
                      <a:gd name="T54" fmla="*/ 153 w 171"/>
                      <a:gd name="T55" fmla="*/ 212 h 212"/>
                      <a:gd name="T56" fmla="*/ 145 w 171"/>
                      <a:gd name="T57" fmla="*/ 203 h 212"/>
                      <a:gd name="T58" fmla="*/ 133 w 171"/>
                      <a:gd name="T59" fmla="*/ 201 h 212"/>
                      <a:gd name="T60" fmla="*/ 123 w 171"/>
                      <a:gd name="T61" fmla="*/ 193 h 212"/>
                      <a:gd name="T62" fmla="*/ 119 w 171"/>
                      <a:gd name="T63" fmla="*/ 205 h 212"/>
                      <a:gd name="T64" fmla="*/ 101 w 171"/>
                      <a:gd name="T65" fmla="*/ 212 h 212"/>
                      <a:gd name="T66" fmla="*/ 101 w 171"/>
                      <a:gd name="T67" fmla="*/ 200 h 212"/>
                      <a:gd name="T68" fmla="*/ 111 w 171"/>
                      <a:gd name="T69" fmla="*/ 193 h 212"/>
                      <a:gd name="T70" fmla="*/ 103 w 171"/>
                      <a:gd name="T71" fmla="*/ 180 h 212"/>
                      <a:gd name="T72" fmla="*/ 42 w 171"/>
                      <a:gd name="T73" fmla="*/ 191 h 212"/>
                      <a:gd name="T74" fmla="*/ 39 w 171"/>
                      <a:gd name="T75" fmla="*/ 175 h 212"/>
                      <a:gd name="T76" fmla="*/ 52 w 171"/>
                      <a:gd name="T77" fmla="*/ 166 h 212"/>
                      <a:gd name="T78" fmla="*/ 50 w 171"/>
                      <a:gd name="T79" fmla="*/ 151 h 212"/>
                      <a:gd name="T80" fmla="*/ 42 w 171"/>
                      <a:gd name="T81" fmla="*/ 153 h 212"/>
                      <a:gd name="T82" fmla="*/ 8 w 171"/>
                      <a:gd name="T83" fmla="*/ 131 h 212"/>
                      <a:gd name="T84" fmla="*/ 12 w 171"/>
                      <a:gd name="T85" fmla="*/ 117 h 212"/>
                      <a:gd name="T86" fmla="*/ 0 w 171"/>
                      <a:gd name="T87" fmla="*/ 111 h 212"/>
                      <a:gd name="T88" fmla="*/ 2 w 171"/>
                      <a:gd name="T89" fmla="*/ 91 h 212"/>
                      <a:gd name="T90" fmla="*/ 14 w 171"/>
                      <a:gd name="T91" fmla="*/ 91 h 212"/>
                      <a:gd name="T92" fmla="*/ 8 w 171"/>
                      <a:gd name="T93" fmla="*/ 106 h 212"/>
                      <a:gd name="T94" fmla="*/ 17 w 171"/>
                      <a:gd name="T95" fmla="*/ 112 h 212"/>
                      <a:gd name="T96" fmla="*/ 30 w 171"/>
                      <a:gd name="T97" fmla="*/ 111 h 212"/>
                      <a:gd name="T98" fmla="*/ 29 w 171"/>
                      <a:gd name="T99" fmla="*/ 81 h 212"/>
                      <a:gd name="T100" fmla="*/ 19 w 171"/>
                      <a:gd name="T101" fmla="*/ 77 h 212"/>
                      <a:gd name="T102" fmla="*/ 17 w 171"/>
                      <a:gd name="T103" fmla="*/ 62 h 212"/>
                      <a:gd name="T104" fmla="*/ 12 w 171"/>
                      <a:gd name="T105" fmla="*/ 52 h 212"/>
                      <a:gd name="T106" fmla="*/ 29 w 171"/>
                      <a:gd name="T107" fmla="*/ 0 h 212"/>
                      <a:gd name="T108" fmla="*/ 34 w 171"/>
                      <a:gd name="T109" fmla="*/ 13 h 2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1"/>
                      <a:gd name="T166" fmla="*/ 0 h 212"/>
                      <a:gd name="T167" fmla="*/ 171 w 171"/>
                      <a:gd name="T168" fmla="*/ 212 h 2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1" h="212">
                        <a:moveTo>
                          <a:pt x="34" y="13"/>
                        </a:moveTo>
                        <a:lnTo>
                          <a:pt x="54" y="10"/>
                        </a:lnTo>
                        <a:lnTo>
                          <a:pt x="79" y="22"/>
                        </a:lnTo>
                        <a:lnTo>
                          <a:pt x="87" y="15"/>
                        </a:lnTo>
                        <a:lnTo>
                          <a:pt x="87" y="0"/>
                        </a:lnTo>
                        <a:lnTo>
                          <a:pt x="99" y="20"/>
                        </a:lnTo>
                        <a:lnTo>
                          <a:pt x="111" y="32"/>
                        </a:lnTo>
                        <a:lnTo>
                          <a:pt x="103" y="42"/>
                        </a:lnTo>
                        <a:lnTo>
                          <a:pt x="103" y="54"/>
                        </a:lnTo>
                        <a:lnTo>
                          <a:pt x="113" y="74"/>
                        </a:lnTo>
                        <a:lnTo>
                          <a:pt x="101" y="86"/>
                        </a:lnTo>
                        <a:lnTo>
                          <a:pt x="101" y="111"/>
                        </a:lnTo>
                        <a:lnTo>
                          <a:pt x="81" y="111"/>
                        </a:lnTo>
                        <a:lnTo>
                          <a:pt x="81" y="123"/>
                        </a:lnTo>
                        <a:lnTo>
                          <a:pt x="87" y="133"/>
                        </a:lnTo>
                        <a:lnTo>
                          <a:pt x="103" y="133"/>
                        </a:lnTo>
                        <a:lnTo>
                          <a:pt x="103" y="143"/>
                        </a:lnTo>
                        <a:lnTo>
                          <a:pt x="89" y="153"/>
                        </a:lnTo>
                        <a:lnTo>
                          <a:pt x="81" y="151"/>
                        </a:lnTo>
                        <a:lnTo>
                          <a:pt x="89" y="161"/>
                        </a:lnTo>
                        <a:lnTo>
                          <a:pt x="109" y="163"/>
                        </a:lnTo>
                        <a:lnTo>
                          <a:pt x="133" y="151"/>
                        </a:lnTo>
                        <a:lnTo>
                          <a:pt x="148" y="170"/>
                        </a:lnTo>
                        <a:lnTo>
                          <a:pt x="161" y="180"/>
                        </a:lnTo>
                        <a:lnTo>
                          <a:pt x="165" y="200"/>
                        </a:lnTo>
                        <a:lnTo>
                          <a:pt x="171" y="201"/>
                        </a:lnTo>
                        <a:lnTo>
                          <a:pt x="171" y="210"/>
                        </a:lnTo>
                        <a:lnTo>
                          <a:pt x="153" y="212"/>
                        </a:lnTo>
                        <a:lnTo>
                          <a:pt x="145" y="203"/>
                        </a:lnTo>
                        <a:lnTo>
                          <a:pt x="133" y="201"/>
                        </a:lnTo>
                        <a:lnTo>
                          <a:pt x="123" y="193"/>
                        </a:lnTo>
                        <a:lnTo>
                          <a:pt x="119" y="205"/>
                        </a:lnTo>
                        <a:lnTo>
                          <a:pt x="101" y="212"/>
                        </a:lnTo>
                        <a:lnTo>
                          <a:pt x="101" y="200"/>
                        </a:lnTo>
                        <a:lnTo>
                          <a:pt x="111" y="193"/>
                        </a:lnTo>
                        <a:lnTo>
                          <a:pt x="103" y="180"/>
                        </a:lnTo>
                        <a:lnTo>
                          <a:pt x="42" y="191"/>
                        </a:lnTo>
                        <a:lnTo>
                          <a:pt x="39" y="175"/>
                        </a:lnTo>
                        <a:lnTo>
                          <a:pt x="52" y="166"/>
                        </a:lnTo>
                        <a:lnTo>
                          <a:pt x="50" y="151"/>
                        </a:lnTo>
                        <a:lnTo>
                          <a:pt x="42" y="153"/>
                        </a:lnTo>
                        <a:lnTo>
                          <a:pt x="8" y="131"/>
                        </a:lnTo>
                        <a:lnTo>
                          <a:pt x="12" y="117"/>
                        </a:lnTo>
                        <a:lnTo>
                          <a:pt x="0" y="111"/>
                        </a:lnTo>
                        <a:lnTo>
                          <a:pt x="2" y="91"/>
                        </a:lnTo>
                        <a:lnTo>
                          <a:pt x="14" y="91"/>
                        </a:lnTo>
                        <a:lnTo>
                          <a:pt x="8" y="106"/>
                        </a:lnTo>
                        <a:lnTo>
                          <a:pt x="17" y="112"/>
                        </a:lnTo>
                        <a:lnTo>
                          <a:pt x="30" y="111"/>
                        </a:lnTo>
                        <a:lnTo>
                          <a:pt x="29" y="81"/>
                        </a:lnTo>
                        <a:lnTo>
                          <a:pt x="19" y="77"/>
                        </a:lnTo>
                        <a:lnTo>
                          <a:pt x="17" y="62"/>
                        </a:lnTo>
                        <a:lnTo>
                          <a:pt x="12" y="52"/>
                        </a:lnTo>
                        <a:lnTo>
                          <a:pt x="29" y="0"/>
                        </a:lnTo>
                        <a:lnTo>
                          <a:pt x="34" y="13"/>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5" name="Freeform 13">
                    <a:extLst>
                      <a:ext uri="{FF2B5EF4-FFF2-40B4-BE49-F238E27FC236}">
                        <a16:creationId xmlns:a16="http://schemas.microsoft.com/office/drawing/2014/main" id="{BCAACA52-0147-4FA8-9CD6-414DC970823B}"/>
                      </a:ext>
                    </a:extLst>
                  </p:cNvPr>
                  <p:cNvSpPr>
                    <a:spLocks/>
                  </p:cNvSpPr>
                  <p:nvPr/>
                </p:nvSpPr>
                <p:spPr bwMode="auto">
                  <a:xfrm>
                    <a:off x="3780" y="2492"/>
                    <a:ext cx="20" cy="31"/>
                  </a:xfrm>
                  <a:custGeom>
                    <a:avLst/>
                    <a:gdLst>
                      <a:gd name="T0" fmla="*/ 0 w 20"/>
                      <a:gd name="T1" fmla="*/ 0 h 31"/>
                      <a:gd name="T2" fmla="*/ 20 w 20"/>
                      <a:gd name="T3" fmla="*/ 15 h 31"/>
                      <a:gd name="T4" fmla="*/ 7 w 20"/>
                      <a:gd name="T5" fmla="*/ 31 h 31"/>
                      <a:gd name="T6" fmla="*/ 0 w 20"/>
                      <a:gd name="T7" fmla="*/ 0 h 31"/>
                      <a:gd name="T8" fmla="*/ 0 60000 65536"/>
                      <a:gd name="T9" fmla="*/ 0 60000 65536"/>
                      <a:gd name="T10" fmla="*/ 0 60000 65536"/>
                      <a:gd name="T11" fmla="*/ 0 60000 65536"/>
                      <a:gd name="T12" fmla="*/ 0 w 20"/>
                      <a:gd name="T13" fmla="*/ 0 h 31"/>
                      <a:gd name="T14" fmla="*/ 20 w 20"/>
                      <a:gd name="T15" fmla="*/ 31 h 31"/>
                    </a:gdLst>
                    <a:ahLst/>
                    <a:cxnLst>
                      <a:cxn ang="T8">
                        <a:pos x="T0" y="T1"/>
                      </a:cxn>
                      <a:cxn ang="T9">
                        <a:pos x="T2" y="T3"/>
                      </a:cxn>
                      <a:cxn ang="T10">
                        <a:pos x="T4" y="T5"/>
                      </a:cxn>
                      <a:cxn ang="T11">
                        <a:pos x="T6" y="T7"/>
                      </a:cxn>
                    </a:cxnLst>
                    <a:rect l="T12" t="T13" r="T14" b="T15"/>
                    <a:pathLst>
                      <a:path w="20" h="31">
                        <a:moveTo>
                          <a:pt x="0" y="0"/>
                        </a:moveTo>
                        <a:lnTo>
                          <a:pt x="20" y="15"/>
                        </a:lnTo>
                        <a:lnTo>
                          <a:pt x="7" y="31"/>
                        </a:lnTo>
                        <a:lnTo>
                          <a:pt x="0"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6" name="Freeform 14">
                    <a:extLst>
                      <a:ext uri="{FF2B5EF4-FFF2-40B4-BE49-F238E27FC236}">
                        <a16:creationId xmlns:a16="http://schemas.microsoft.com/office/drawing/2014/main" id="{A0DB613D-4087-4FB7-B2CB-5C99E8E06088}"/>
                      </a:ext>
                    </a:extLst>
                  </p:cNvPr>
                  <p:cNvSpPr>
                    <a:spLocks/>
                  </p:cNvSpPr>
                  <p:nvPr/>
                </p:nvSpPr>
                <p:spPr bwMode="auto">
                  <a:xfrm>
                    <a:off x="3803" y="2511"/>
                    <a:ext cx="15" cy="38"/>
                  </a:xfrm>
                  <a:custGeom>
                    <a:avLst/>
                    <a:gdLst>
                      <a:gd name="T0" fmla="*/ 5 w 15"/>
                      <a:gd name="T1" fmla="*/ 0 h 38"/>
                      <a:gd name="T2" fmla="*/ 15 w 15"/>
                      <a:gd name="T3" fmla="*/ 17 h 38"/>
                      <a:gd name="T4" fmla="*/ 15 w 15"/>
                      <a:gd name="T5" fmla="*/ 38 h 38"/>
                      <a:gd name="T6" fmla="*/ 5 w 15"/>
                      <a:gd name="T7" fmla="*/ 28 h 38"/>
                      <a:gd name="T8" fmla="*/ 0 w 15"/>
                      <a:gd name="T9" fmla="*/ 18 h 38"/>
                      <a:gd name="T10" fmla="*/ 5 w 15"/>
                      <a:gd name="T11" fmla="*/ 0 h 38"/>
                      <a:gd name="T12" fmla="*/ 0 60000 65536"/>
                      <a:gd name="T13" fmla="*/ 0 60000 65536"/>
                      <a:gd name="T14" fmla="*/ 0 60000 65536"/>
                      <a:gd name="T15" fmla="*/ 0 60000 65536"/>
                      <a:gd name="T16" fmla="*/ 0 60000 65536"/>
                      <a:gd name="T17" fmla="*/ 0 60000 65536"/>
                      <a:gd name="T18" fmla="*/ 0 w 15"/>
                      <a:gd name="T19" fmla="*/ 0 h 38"/>
                      <a:gd name="T20" fmla="*/ 15 w 1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 h="38">
                        <a:moveTo>
                          <a:pt x="5" y="0"/>
                        </a:moveTo>
                        <a:lnTo>
                          <a:pt x="15" y="17"/>
                        </a:lnTo>
                        <a:lnTo>
                          <a:pt x="15" y="38"/>
                        </a:lnTo>
                        <a:lnTo>
                          <a:pt x="5" y="28"/>
                        </a:lnTo>
                        <a:lnTo>
                          <a:pt x="0" y="18"/>
                        </a:lnTo>
                        <a:lnTo>
                          <a:pt x="5"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7" name="Freeform 15">
                    <a:extLst>
                      <a:ext uri="{FF2B5EF4-FFF2-40B4-BE49-F238E27FC236}">
                        <a16:creationId xmlns:a16="http://schemas.microsoft.com/office/drawing/2014/main" id="{0A0147D7-A3A1-458A-B15F-31370400E498}"/>
                      </a:ext>
                    </a:extLst>
                  </p:cNvPr>
                  <p:cNvSpPr>
                    <a:spLocks/>
                  </p:cNvSpPr>
                  <p:nvPr/>
                </p:nvSpPr>
                <p:spPr bwMode="auto">
                  <a:xfrm>
                    <a:off x="3651" y="2534"/>
                    <a:ext cx="171" cy="152"/>
                  </a:xfrm>
                  <a:custGeom>
                    <a:avLst/>
                    <a:gdLst>
                      <a:gd name="T0" fmla="*/ 120 w 171"/>
                      <a:gd name="T1" fmla="*/ 0 h 152"/>
                      <a:gd name="T2" fmla="*/ 139 w 171"/>
                      <a:gd name="T3" fmla="*/ 0 h 152"/>
                      <a:gd name="T4" fmla="*/ 139 w 171"/>
                      <a:gd name="T5" fmla="*/ 10 h 152"/>
                      <a:gd name="T6" fmla="*/ 149 w 171"/>
                      <a:gd name="T7" fmla="*/ 10 h 152"/>
                      <a:gd name="T8" fmla="*/ 161 w 171"/>
                      <a:gd name="T9" fmla="*/ 22 h 152"/>
                      <a:gd name="T10" fmla="*/ 162 w 171"/>
                      <a:gd name="T11" fmla="*/ 34 h 152"/>
                      <a:gd name="T12" fmla="*/ 171 w 171"/>
                      <a:gd name="T13" fmla="*/ 49 h 152"/>
                      <a:gd name="T14" fmla="*/ 171 w 171"/>
                      <a:gd name="T15" fmla="*/ 89 h 152"/>
                      <a:gd name="T16" fmla="*/ 159 w 171"/>
                      <a:gd name="T17" fmla="*/ 104 h 152"/>
                      <a:gd name="T18" fmla="*/ 159 w 171"/>
                      <a:gd name="T19" fmla="*/ 120 h 152"/>
                      <a:gd name="T20" fmla="*/ 147 w 171"/>
                      <a:gd name="T21" fmla="*/ 120 h 152"/>
                      <a:gd name="T22" fmla="*/ 149 w 171"/>
                      <a:gd name="T23" fmla="*/ 99 h 152"/>
                      <a:gd name="T24" fmla="*/ 127 w 171"/>
                      <a:gd name="T25" fmla="*/ 101 h 152"/>
                      <a:gd name="T26" fmla="*/ 127 w 171"/>
                      <a:gd name="T27" fmla="*/ 106 h 152"/>
                      <a:gd name="T28" fmla="*/ 139 w 171"/>
                      <a:gd name="T29" fmla="*/ 110 h 152"/>
                      <a:gd name="T30" fmla="*/ 139 w 171"/>
                      <a:gd name="T31" fmla="*/ 130 h 152"/>
                      <a:gd name="T32" fmla="*/ 127 w 171"/>
                      <a:gd name="T33" fmla="*/ 138 h 152"/>
                      <a:gd name="T34" fmla="*/ 122 w 171"/>
                      <a:gd name="T35" fmla="*/ 152 h 152"/>
                      <a:gd name="T36" fmla="*/ 110 w 171"/>
                      <a:gd name="T37" fmla="*/ 138 h 152"/>
                      <a:gd name="T38" fmla="*/ 95 w 171"/>
                      <a:gd name="T39" fmla="*/ 138 h 152"/>
                      <a:gd name="T40" fmla="*/ 82 w 171"/>
                      <a:gd name="T41" fmla="*/ 123 h 152"/>
                      <a:gd name="T42" fmla="*/ 68 w 171"/>
                      <a:gd name="T43" fmla="*/ 108 h 152"/>
                      <a:gd name="T44" fmla="*/ 68 w 171"/>
                      <a:gd name="T45" fmla="*/ 104 h 152"/>
                      <a:gd name="T46" fmla="*/ 82 w 171"/>
                      <a:gd name="T47" fmla="*/ 89 h 152"/>
                      <a:gd name="T48" fmla="*/ 68 w 171"/>
                      <a:gd name="T49" fmla="*/ 91 h 152"/>
                      <a:gd name="T50" fmla="*/ 63 w 171"/>
                      <a:gd name="T51" fmla="*/ 81 h 152"/>
                      <a:gd name="T52" fmla="*/ 58 w 171"/>
                      <a:gd name="T53" fmla="*/ 89 h 152"/>
                      <a:gd name="T54" fmla="*/ 31 w 171"/>
                      <a:gd name="T55" fmla="*/ 93 h 152"/>
                      <a:gd name="T56" fmla="*/ 30 w 171"/>
                      <a:gd name="T57" fmla="*/ 74 h 152"/>
                      <a:gd name="T58" fmla="*/ 18 w 171"/>
                      <a:gd name="T59" fmla="*/ 91 h 152"/>
                      <a:gd name="T60" fmla="*/ 20 w 171"/>
                      <a:gd name="T61" fmla="*/ 106 h 152"/>
                      <a:gd name="T62" fmla="*/ 8 w 171"/>
                      <a:gd name="T63" fmla="*/ 120 h 152"/>
                      <a:gd name="T64" fmla="*/ 0 w 171"/>
                      <a:gd name="T65" fmla="*/ 110 h 152"/>
                      <a:gd name="T66" fmla="*/ 0 w 171"/>
                      <a:gd name="T67" fmla="*/ 78 h 152"/>
                      <a:gd name="T68" fmla="*/ 11 w 171"/>
                      <a:gd name="T69" fmla="*/ 69 h 152"/>
                      <a:gd name="T70" fmla="*/ 25 w 171"/>
                      <a:gd name="T71" fmla="*/ 68 h 152"/>
                      <a:gd name="T72" fmla="*/ 30 w 171"/>
                      <a:gd name="T73" fmla="*/ 61 h 152"/>
                      <a:gd name="T74" fmla="*/ 38 w 171"/>
                      <a:gd name="T75" fmla="*/ 57 h 152"/>
                      <a:gd name="T76" fmla="*/ 48 w 171"/>
                      <a:gd name="T77" fmla="*/ 49 h 152"/>
                      <a:gd name="T78" fmla="*/ 68 w 171"/>
                      <a:gd name="T79" fmla="*/ 49 h 152"/>
                      <a:gd name="T80" fmla="*/ 77 w 171"/>
                      <a:gd name="T81" fmla="*/ 57 h 152"/>
                      <a:gd name="T82" fmla="*/ 78 w 171"/>
                      <a:gd name="T83" fmla="*/ 49 h 152"/>
                      <a:gd name="T84" fmla="*/ 97 w 171"/>
                      <a:gd name="T85" fmla="*/ 51 h 152"/>
                      <a:gd name="T86" fmla="*/ 97 w 171"/>
                      <a:gd name="T87" fmla="*/ 29 h 152"/>
                      <a:gd name="T88" fmla="*/ 120 w 171"/>
                      <a:gd name="T89" fmla="*/ 21 h 152"/>
                      <a:gd name="T90" fmla="*/ 120 w 171"/>
                      <a:gd name="T91" fmla="*/ 0 h 1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1"/>
                      <a:gd name="T139" fmla="*/ 0 h 152"/>
                      <a:gd name="T140" fmla="*/ 171 w 171"/>
                      <a:gd name="T141" fmla="*/ 152 h 1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1" h="152">
                        <a:moveTo>
                          <a:pt x="120" y="0"/>
                        </a:moveTo>
                        <a:lnTo>
                          <a:pt x="139" y="0"/>
                        </a:lnTo>
                        <a:lnTo>
                          <a:pt x="139" y="10"/>
                        </a:lnTo>
                        <a:lnTo>
                          <a:pt x="149" y="10"/>
                        </a:lnTo>
                        <a:lnTo>
                          <a:pt x="161" y="22"/>
                        </a:lnTo>
                        <a:lnTo>
                          <a:pt x="162" y="34"/>
                        </a:lnTo>
                        <a:lnTo>
                          <a:pt x="171" y="49"/>
                        </a:lnTo>
                        <a:lnTo>
                          <a:pt x="171" y="89"/>
                        </a:lnTo>
                        <a:lnTo>
                          <a:pt x="159" y="104"/>
                        </a:lnTo>
                        <a:lnTo>
                          <a:pt x="159" y="120"/>
                        </a:lnTo>
                        <a:lnTo>
                          <a:pt x="147" y="120"/>
                        </a:lnTo>
                        <a:lnTo>
                          <a:pt x="149" y="99"/>
                        </a:lnTo>
                        <a:lnTo>
                          <a:pt x="127" y="101"/>
                        </a:lnTo>
                        <a:lnTo>
                          <a:pt x="127" y="106"/>
                        </a:lnTo>
                        <a:lnTo>
                          <a:pt x="139" y="110"/>
                        </a:lnTo>
                        <a:lnTo>
                          <a:pt x="139" y="130"/>
                        </a:lnTo>
                        <a:lnTo>
                          <a:pt x="127" y="138"/>
                        </a:lnTo>
                        <a:lnTo>
                          <a:pt x="122" y="152"/>
                        </a:lnTo>
                        <a:lnTo>
                          <a:pt x="110" y="138"/>
                        </a:lnTo>
                        <a:lnTo>
                          <a:pt x="95" y="138"/>
                        </a:lnTo>
                        <a:lnTo>
                          <a:pt x="82" y="123"/>
                        </a:lnTo>
                        <a:lnTo>
                          <a:pt x="68" y="108"/>
                        </a:lnTo>
                        <a:lnTo>
                          <a:pt x="68" y="104"/>
                        </a:lnTo>
                        <a:lnTo>
                          <a:pt x="82" y="89"/>
                        </a:lnTo>
                        <a:lnTo>
                          <a:pt x="68" y="91"/>
                        </a:lnTo>
                        <a:lnTo>
                          <a:pt x="63" y="81"/>
                        </a:lnTo>
                        <a:lnTo>
                          <a:pt x="58" y="89"/>
                        </a:lnTo>
                        <a:lnTo>
                          <a:pt x="31" y="93"/>
                        </a:lnTo>
                        <a:lnTo>
                          <a:pt x="30" y="74"/>
                        </a:lnTo>
                        <a:lnTo>
                          <a:pt x="18" y="91"/>
                        </a:lnTo>
                        <a:lnTo>
                          <a:pt x="20" y="106"/>
                        </a:lnTo>
                        <a:lnTo>
                          <a:pt x="8" y="120"/>
                        </a:lnTo>
                        <a:lnTo>
                          <a:pt x="0" y="110"/>
                        </a:lnTo>
                        <a:lnTo>
                          <a:pt x="0" y="78"/>
                        </a:lnTo>
                        <a:lnTo>
                          <a:pt x="11" y="69"/>
                        </a:lnTo>
                        <a:lnTo>
                          <a:pt x="25" y="68"/>
                        </a:lnTo>
                        <a:lnTo>
                          <a:pt x="30" y="61"/>
                        </a:lnTo>
                        <a:lnTo>
                          <a:pt x="38" y="57"/>
                        </a:lnTo>
                        <a:lnTo>
                          <a:pt x="48" y="49"/>
                        </a:lnTo>
                        <a:lnTo>
                          <a:pt x="68" y="49"/>
                        </a:lnTo>
                        <a:lnTo>
                          <a:pt x="77" y="57"/>
                        </a:lnTo>
                        <a:lnTo>
                          <a:pt x="78" y="49"/>
                        </a:lnTo>
                        <a:lnTo>
                          <a:pt x="97" y="51"/>
                        </a:lnTo>
                        <a:lnTo>
                          <a:pt x="97" y="29"/>
                        </a:lnTo>
                        <a:lnTo>
                          <a:pt x="120" y="21"/>
                        </a:lnTo>
                        <a:lnTo>
                          <a:pt x="120"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38" name="Rectangle 268">
                  <a:extLst>
                    <a:ext uri="{FF2B5EF4-FFF2-40B4-BE49-F238E27FC236}">
                      <a16:creationId xmlns:a16="http://schemas.microsoft.com/office/drawing/2014/main" id="{3FFF584E-B2A9-4769-9B61-168C3B42A998}"/>
                    </a:ext>
                  </a:extLst>
                </p:cNvPr>
                <p:cNvSpPr>
                  <a:spLocks noChangeAspect="1" noChangeArrowheads="1"/>
                </p:cNvSpPr>
                <p:nvPr/>
              </p:nvSpPr>
              <p:spPr bwMode="auto">
                <a:xfrm>
                  <a:off x="227476" y="3356482"/>
                  <a:ext cx="497220" cy="23081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24" tIns="45712" rIns="91424" bIns="45712">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Manila</a:t>
                  </a:r>
                </a:p>
              </p:txBody>
            </p:sp>
          </p:grpSp>
          <p:grpSp>
            <p:nvGrpSpPr>
              <p:cNvPr id="212" name="Group 211">
                <a:extLst>
                  <a:ext uri="{FF2B5EF4-FFF2-40B4-BE49-F238E27FC236}">
                    <a16:creationId xmlns:a16="http://schemas.microsoft.com/office/drawing/2014/main" id="{A87BE783-AA65-43FE-9F90-69A2A715AB6C}"/>
                  </a:ext>
                </a:extLst>
              </p:cNvPr>
              <p:cNvGrpSpPr/>
              <p:nvPr/>
            </p:nvGrpSpPr>
            <p:grpSpPr>
              <a:xfrm>
                <a:off x="246552" y="4080584"/>
                <a:ext cx="842105" cy="573447"/>
                <a:chOff x="265597" y="4023423"/>
                <a:chExt cx="842105" cy="573447"/>
              </a:xfrm>
              <a:solidFill>
                <a:srgbClr val="D5BBEB"/>
              </a:solidFill>
            </p:grpSpPr>
            <p:grpSp>
              <p:nvGrpSpPr>
                <p:cNvPr id="224" name="Group 4">
                  <a:extLst>
                    <a:ext uri="{FF2B5EF4-FFF2-40B4-BE49-F238E27FC236}">
                      <a16:creationId xmlns:a16="http://schemas.microsoft.com/office/drawing/2014/main" id="{BD352F12-930B-4F80-BE9C-7AD44EFF1A5D}"/>
                    </a:ext>
                  </a:extLst>
                </p:cNvPr>
                <p:cNvGrpSpPr>
                  <a:grpSpLocks noChangeAspect="1"/>
                </p:cNvGrpSpPr>
                <p:nvPr/>
              </p:nvGrpSpPr>
              <p:grpSpPr bwMode="auto">
                <a:xfrm>
                  <a:off x="457200" y="4023423"/>
                  <a:ext cx="650502" cy="500560"/>
                  <a:chOff x="2112" y="2840"/>
                  <a:chExt cx="577" cy="444"/>
                </a:xfrm>
                <a:grpFill/>
              </p:grpSpPr>
              <p:grpSp>
                <p:nvGrpSpPr>
                  <p:cNvPr id="226" name="Group 5">
                    <a:extLst>
                      <a:ext uri="{FF2B5EF4-FFF2-40B4-BE49-F238E27FC236}">
                        <a16:creationId xmlns:a16="http://schemas.microsoft.com/office/drawing/2014/main" id="{1D654670-F29E-432E-A540-030EDBFECFB6}"/>
                      </a:ext>
                    </a:extLst>
                  </p:cNvPr>
                  <p:cNvGrpSpPr>
                    <a:grpSpLocks/>
                  </p:cNvGrpSpPr>
                  <p:nvPr/>
                </p:nvGrpSpPr>
                <p:grpSpPr bwMode="auto">
                  <a:xfrm>
                    <a:off x="2112" y="2840"/>
                    <a:ext cx="577" cy="444"/>
                    <a:chOff x="2112" y="2840"/>
                    <a:chExt cx="577" cy="444"/>
                  </a:xfrm>
                  <a:grpFill/>
                </p:grpSpPr>
                <p:sp>
                  <p:nvSpPr>
                    <p:cNvPr id="228" name="Freeform 6">
                      <a:extLst>
                        <a:ext uri="{FF2B5EF4-FFF2-40B4-BE49-F238E27FC236}">
                          <a16:creationId xmlns:a16="http://schemas.microsoft.com/office/drawing/2014/main" id="{0FF441AC-0FFB-4EC6-8D40-B63121E9015B}"/>
                        </a:ext>
                      </a:extLst>
                    </p:cNvPr>
                    <p:cNvSpPr>
                      <a:spLocks/>
                    </p:cNvSpPr>
                    <p:nvPr/>
                  </p:nvSpPr>
                  <p:spPr bwMode="auto">
                    <a:xfrm>
                      <a:off x="2112" y="2896"/>
                      <a:ext cx="44" cy="64"/>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9" name="Freeform 7">
                      <a:extLst>
                        <a:ext uri="{FF2B5EF4-FFF2-40B4-BE49-F238E27FC236}">
                          <a16:creationId xmlns:a16="http://schemas.microsoft.com/office/drawing/2014/main" id="{A1E743C1-02BD-4DFE-9F15-65A119EF9E68}"/>
                        </a:ext>
                      </a:extLst>
                    </p:cNvPr>
                    <p:cNvSpPr>
                      <a:spLocks/>
                    </p:cNvSpPr>
                    <p:nvPr/>
                  </p:nvSpPr>
                  <p:spPr bwMode="auto">
                    <a:xfrm>
                      <a:off x="2175" y="2840"/>
                      <a:ext cx="83" cy="81"/>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0" name="Freeform 8">
                      <a:extLst>
                        <a:ext uri="{FF2B5EF4-FFF2-40B4-BE49-F238E27FC236}">
                          <a16:creationId xmlns:a16="http://schemas.microsoft.com/office/drawing/2014/main" id="{AE9E3F4C-C3E3-48E7-950D-6C5078628957}"/>
                        </a:ext>
                      </a:extLst>
                    </p:cNvPr>
                    <p:cNvSpPr>
                      <a:spLocks/>
                    </p:cNvSpPr>
                    <p:nvPr/>
                  </p:nvSpPr>
                  <p:spPr bwMode="auto">
                    <a:xfrm>
                      <a:off x="2253" y="2896"/>
                      <a:ext cx="123" cy="91"/>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1" name="Freeform 9">
                      <a:extLst>
                        <a:ext uri="{FF2B5EF4-FFF2-40B4-BE49-F238E27FC236}">
                          <a16:creationId xmlns:a16="http://schemas.microsoft.com/office/drawing/2014/main" id="{716D26E9-41A2-4840-BEDB-3B03DADBFA65}"/>
                        </a:ext>
                      </a:extLst>
                    </p:cNvPr>
                    <p:cNvSpPr>
                      <a:spLocks/>
                    </p:cNvSpPr>
                    <p:nvPr/>
                  </p:nvSpPr>
                  <p:spPr bwMode="auto">
                    <a:xfrm>
                      <a:off x="2380" y="2965"/>
                      <a:ext cx="98" cy="48"/>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2" name="Freeform 10">
                      <a:extLst>
                        <a:ext uri="{FF2B5EF4-FFF2-40B4-BE49-F238E27FC236}">
                          <a16:creationId xmlns:a16="http://schemas.microsoft.com/office/drawing/2014/main" id="{FD5D8D58-1E40-4AB8-9296-4E2940A303CF}"/>
                        </a:ext>
                      </a:extLst>
                    </p:cNvPr>
                    <p:cNvSpPr>
                      <a:spLocks/>
                    </p:cNvSpPr>
                    <p:nvPr/>
                  </p:nvSpPr>
                  <p:spPr bwMode="auto">
                    <a:xfrm>
                      <a:off x="2409" y="3033"/>
                      <a:ext cx="40" cy="35"/>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3" name="Freeform 11">
                      <a:extLst>
                        <a:ext uri="{FF2B5EF4-FFF2-40B4-BE49-F238E27FC236}">
                          <a16:creationId xmlns:a16="http://schemas.microsoft.com/office/drawing/2014/main" id="{B257DBCC-4752-486A-B937-1581893545E4}"/>
                        </a:ext>
                      </a:extLst>
                    </p:cNvPr>
                    <p:cNvSpPr>
                      <a:spLocks/>
                    </p:cNvSpPr>
                    <p:nvPr/>
                  </p:nvSpPr>
                  <p:spPr bwMode="auto">
                    <a:xfrm>
                      <a:off x="2453" y="3071"/>
                      <a:ext cx="27" cy="34"/>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4" name="Freeform 12">
                      <a:extLst>
                        <a:ext uri="{FF2B5EF4-FFF2-40B4-BE49-F238E27FC236}">
                          <a16:creationId xmlns:a16="http://schemas.microsoft.com/office/drawing/2014/main" id="{A2AD8C83-2E52-490D-A6B6-5DEBF52EBF27}"/>
                        </a:ext>
                      </a:extLst>
                    </p:cNvPr>
                    <p:cNvSpPr>
                      <a:spLocks/>
                    </p:cNvSpPr>
                    <p:nvPr/>
                  </p:nvSpPr>
                  <p:spPr bwMode="auto">
                    <a:xfrm>
                      <a:off x="2522" y="3087"/>
                      <a:ext cx="167" cy="197"/>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27" name="Freeform 13">
                    <a:extLst>
                      <a:ext uri="{FF2B5EF4-FFF2-40B4-BE49-F238E27FC236}">
                        <a16:creationId xmlns:a16="http://schemas.microsoft.com/office/drawing/2014/main" id="{75F6EBA3-19C1-4CF2-960D-AC24EFABC3F4}"/>
                      </a:ext>
                    </a:extLst>
                  </p:cNvPr>
                  <p:cNvSpPr>
                    <a:spLocks/>
                  </p:cNvSpPr>
                  <p:nvPr/>
                </p:nvSpPr>
                <p:spPr bwMode="auto">
                  <a:xfrm>
                    <a:off x="2463" y="2995"/>
                    <a:ext cx="92" cy="77"/>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635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25" name="Rectangle 268">
                  <a:extLst>
                    <a:ext uri="{FF2B5EF4-FFF2-40B4-BE49-F238E27FC236}">
                      <a16:creationId xmlns:a16="http://schemas.microsoft.com/office/drawing/2014/main" id="{ABCFC70E-72A0-4437-86AB-87B5D4195349}"/>
                    </a:ext>
                  </a:extLst>
                </p:cNvPr>
                <p:cNvSpPr>
                  <a:spLocks noChangeAspect="1" noChangeArrowheads="1"/>
                </p:cNvSpPr>
                <p:nvPr/>
              </p:nvSpPr>
              <p:spPr bwMode="auto">
                <a:xfrm>
                  <a:off x="265597" y="4366054"/>
                  <a:ext cx="603018" cy="23081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24" tIns="45712" rIns="91424" bIns="45712">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rPr>
                    <a:t>Honolulu</a:t>
                  </a:r>
                </a:p>
              </p:txBody>
            </p:sp>
          </p:grpSp>
          <p:sp>
            <p:nvSpPr>
              <p:cNvPr id="213" name="AutoShape 385">
                <a:extLst>
                  <a:ext uri="{FF2B5EF4-FFF2-40B4-BE49-F238E27FC236}">
                    <a16:creationId xmlns:a16="http://schemas.microsoft.com/office/drawing/2014/main" id="{CCD1AB03-062B-476B-B317-480571D0148C}"/>
                  </a:ext>
                </a:extLst>
              </p:cNvPr>
              <p:cNvSpPr>
                <a:spLocks noChangeAspect="1" noChangeArrowheads="1"/>
              </p:cNvSpPr>
              <p:nvPr/>
            </p:nvSpPr>
            <p:spPr bwMode="auto">
              <a:xfrm>
                <a:off x="6781804" y="3683001"/>
                <a:ext cx="100013" cy="1095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14" name="AutoShape 368">
                <a:extLst>
                  <a:ext uri="{FF2B5EF4-FFF2-40B4-BE49-F238E27FC236}">
                    <a16:creationId xmlns:a16="http://schemas.microsoft.com/office/drawing/2014/main" id="{ADD69252-4D62-49D2-8457-AED194955C2C}"/>
                  </a:ext>
                </a:extLst>
              </p:cNvPr>
              <p:cNvSpPr>
                <a:spLocks noChangeAspect="1" noChangeArrowheads="1"/>
              </p:cNvSpPr>
              <p:nvPr/>
            </p:nvSpPr>
            <p:spPr bwMode="auto">
              <a:xfrm>
                <a:off x="735018" y="1489076"/>
                <a:ext cx="98425" cy="1095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15" name="AutoShape 368">
                <a:extLst>
                  <a:ext uri="{FF2B5EF4-FFF2-40B4-BE49-F238E27FC236}">
                    <a16:creationId xmlns:a16="http://schemas.microsoft.com/office/drawing/2014/main" id="{EAA5F6D0-AC7A-483D-97C7-ABFDAEF4B647}"/>
                  </a:ext>
                </a:extLst>
              </p:cNvPr>
              <p:cNvSpPr>
                <a:spLocks noChangeAspect="1" noChangeArrowheads="1"/>
              </p:cNvSpPr>
              <p:nvPr/>
            </p:nvSpPr>
            <p:spPr bwMode="auto">
              <a:xfrm>
                <a:off x="341313" y="2870200"/>
                <a:ext cx="100012" cy="1095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16" name="AutoShape 368">
                <a:extLst>
                  <a:ext uri="{FF2B5EF4-FFF2-40B4-BE49-F238E27FC236}">
                    <a16:creationId xmlns:a16="http://schemas.microsoft.com/office/drawing/2014/main" id="{48E1A3D9-C863-4F69-B2E1-EA349B9E746C}"/>
                  </a:ext>
                </a:extLst>
              </p:cNvPr>
              <p:cNvSpPr>
                <a:spLocks noChangeAspect="1" noChangeArrowheads="1"/>
              </p:cNvSpPr>
              <p:nvPr/>
            </p:nvSpPr>
            <p:spPr bwMode="auto">
              <a:xfrm>
                <a:off x="631830" y="4146550"/>
                <a:ext cx="98425" cy="109538"/>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17" name="AutoShape 379">
                <a:extLst>
                  <a:ext uri="{FF2B5EF4-FFF2-40B4-BE49-F238E27FC236}">
                    <a16:creationId xmlns:a16="http://schemas.microsoft.com/office/drawing/2014/main" id="{2AC360FE-ECA9-43CD-8146-80D732A8C514}"/>
                  </a:ext>
                </a:extLst>
              </p:cNvPr>
              <p:cNvSpPr>
                <a:spLocks noChangeAspect="1" noChangeArrowheads="1"/>
              </p:cNvSpPr>
              <p:nvPr/>
            </p:nvSpPr>
            <p:spPr bwMode="auto">
              <a:xfrm flipH="1">
                <a:off x="7893052" y="5392738"/>
                <a:ext cx="109538" cy="107950"/>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18" name="4-Point Star 224">
                <a:extLst>
                  <a:ext uri="{FF2B5EF4-FFF2-40B4-BE49-F238E27FC236}">
                    <a16:creationId xmlns:a16="http://schemas.microsoft.com/office/drawing/2014/main" id="{7E0BA1A9-9A67-4934-A5B8-0DF3F56CD2F1}"/>
                  </a:ext>
                </a:extLst>
              </p:cNvPr>
              <p:cNvSpPr/>
              <p:nvPr/>
            </p:nvSpPr>
            <p:spPr>
              <a:xfrm>
                <a:off x="217493" y="6416252"/>
                <a:ext cx="111125" cy="131762"/>
              </a:xfrm>
              <a:prstGeom prst="star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5" rIns="91428" bIns="4571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9" name="4-Point Star 259">
                <a:extLst>
                  <a:ext uri="{FF2B5EF4-FFF2-40B4-BE49-F238E27FC236}">
                    <a16:creationId xmlns:a16="http://schemas.microsoft.com/office/drawing/2014/main" id="{C48F3C2B-AAC2-4924-B428-1D8CDAE3D7A3}"/>
                  </a:ext>
                </a:extLst>
              </p:cNvPr>
              <p:cNvSpPr/>
              <p:nvPr/>
            </p:nvSpPr>
            <p:spPr>
              <a:xfrm>
                <a:off x="2128843" y="4130684"/>
                <a:ext cx="111125" cy="130175"/>
              </a:xfrm>
              <a:prstGeom prst="star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5" rIns="91428" bIns="4571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20" name="4-Point Star 261">
                <a:extLst>
                  <a:ext uri="{FF2B5EF4-FFF2-40B4-BE49-F238E27FC236}">
                    <a16:creationId xmlns:a16="http://schemas.microsoft.com/office/drawing/2014/main" id="{1833E14D-0CAD-4248-90E9-661E15E87E28}"/>
                  </a:ext>
                </a:extLst>
              </p:cNvPr>
              <p:cNvSpPr/>
              <p:nvPr/>
            </p:nvSpPr>
            <p:spPr>
              <a:xfrm>
                <a:off x="5093494" y="3438531"/>
                <a:ext cx="111125" cy="131763"/>
              </a:xfrm>
              <a:prstGeom prst="star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5" rIns="91428" bIns="4571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4-Point Star 275">
                <a:extLst>
                  <a:ext uri="{FF2B5EF4-FFF2-40B4-BE49-F238E27FC236}">
                    <a16:creationId xmlns:a16="http://schemas.microsoft.com/office/drawing/2014/main" id="{5137E407-4BE1-4B38-8C15-63595C2E4D7E}"/>
                  </a:ext>
                </a:extLst>
              </p:cNvPr>
              <p:cNvSpPr/>
              <p:nvPr/>
            </p:nvSpPr>
            <p:spPr>
              <a:xfrm>
                <a:off x="6065842" y="3763963"/>
                <a:ext cx="111125" cy="131762"/>
              </a:xfrm>
              <a:prstGeom prst="star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5" rIns="91428" bIns="4571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22" name="4-Point Star 267">
                <a:extLst>
                  <a:ext uri="{FF2B5EF4-FFF2-40B4-BE49-F238E27FC236}">
                    <a16:creationId xmlns:a16="http://schemas.microsoft.com/office/drawing/2014/main" id="{46BCE6E1-D5D5-487A-BFEF-60760986D27A}"/>
                  </a:ext>
                </a:extLst>
              </p:cNvPr>
              <p:cNvSpPr/>
              <p:nvPr/>
            </p:nvSpPr>
            <p:spPr>
              <a:xfrm>
                <a:off x="3003550" y="3171826"/>
                <a:ext cx="111125" cy="131762"/>
              </a:xfrm>
              <a:prstGeom prst="star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5" rIns="91428" bIns="4571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23" name="AutoShape 373">
                <a:extLst>
                  <a:ext uri="{FF2B5EF4-FFF2-40B4-BE49-F238E27FC236}">
                    <a16:creationId xmlns:a16="http://schemas.microsoft.com/office/drawing/2014/main" id="{51752C09-C8E1-4D65-B765-A6EC1081349E}"/>
                  </a:ext>
                </a:extLst>
              </p:cNvPr>
              <p:cNvSpPr>
                <a:spLocks noChangeAspect="1" noChangeArrowheads="1"/>
              </p:cNvSpPr>
              <p:nvPr/>
            </p:nvSpPr>
            <p:spPr bwMode="auto">
              <a:xfrm>
                <a:off x="7661276" y="2062172"/>
                <a:ext cx="112713" cy="122237"/>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grpSp>
      </p:grpSp>
      <p:sp>
        <p:nvSpPr>
          <p:cNvPr id="250" name="AutoShape 369">
            <a:extLst>
              <a:ext uri="{FF2B5EF4-FFF2-40B4-BE49-F238E27FC236}">
                <a16:creationId xmlns:a16="http://schemas.microsoft.com/office/drawing/2014/main" id="{A35EED55-B69C-46C5-8434-4D4B178A988B}"/>
              </a:ext>
              <a:ext uri="{C183D7F6-B498-43B3-948B-1728B52AA6E4}">
                <adec:decorative xmlns:adec="http://schemas.microsoft.com/office/drawing/2017/decorative" val="1"/>
              </a:ext>
            </a:extLst>
          </p:cNvPr>
          <p:cNvSpPr>
            <a:spLocks noChangeAspect="1" noChangeArrowheads="1"/>
          </p:cNvSpPr>
          <p:nvPr/>
        </p:nvSpPr>
        <p:spPr bwMode="auto">
          <a:xfrm>
            <a:off x="5271047" y="3094127"/>
            <a:ext cx="109538" cy="92054"/>
          </a:xfrm>
          <a:prstGeom prst="star5">
            <a:avLst/>
          </a:prstGeom>
          <a:solidFill>
            <a:srgbClr val="CC0000"/>
          </a:solidFill>
          <a:ln w="9525">
            <a:solidFill>
              <a:schemeClr val="tx1"/>
            </a:solidFill>
            <a:miter lim="800000"/>
            <a:headEnd type="none" w="sm" len="sm"/>
            <a:tailEnd type="none" w="sm" len="sm"/>
          </a:ln>
          <a:effectLst/>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51" name="AutoShape 408">
            <a:extLst>
              <a:ext uri="{FF2B5EF4-FFF2-40B4-BE49-F238E27FC236}">
                <a16:creationId xmlns:a16="http://schemas.microsoft.com/office/drawing/2014/main" id="{B023F2D6-3E5E-4141-B7B1-21CCE3ABCA87}"/>
              </a:ext>
              <a:ext uri="{C183D7F6-B498-43B3-948B-1728B52AA6E4}">
                <adec:decorative xmlns:adec="http://schemas.microsoft.com/office/drawing/2017/decorative" val="1"/>
              </a:ext>
            </a:extLst>
          </p:cNvPr>
          <p:cNvSpPr>
            <a:spLocks noChangeAspect="1" noChangeArrowheads="1"/>
          </p:cNvSpPr>
          <p:nvPr/>
        </p:nvSpPr>
        <p:spPr bwMode="auto">
          <a:xfrm>
            <a:off x="7172085" y="2803686"/>
            <a:ext cx="119063" cy="110161"/>
          </a:xfrm>
          <a:prstGeom prst="hexagon">
            <a:avLst>
              <a:gd name="adj" fmla="val 25000"/>
              <a:gd name="vf" fmla="val 115470"/>
            </a:avLst>
          </a:prstGeom>
          <a:solidFill>
            <a:srgbClr val="00CCFF"/>
          </a:solidFill>
          <a:ln w="9525">
            <a:solidFill>
              <a:schemeClr val="tx1"/>
            </a:solidFill>
            <a:miter lim="800000"/>
            <a:headEnd/>
            <a:tailEnd/>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sp>
        <p:nvSpPr>
          <p:cNvPr id="255" name="AutoShape 328">
            <a:extLst>
              <a:ext uri="{FF2B5EF4-FFF2-40B4-BE49-F238E27FC236}">
                <a16:creationId xmlns:a16="http://schemas.microsoft.com/office/drawing/2014/main" id="{66339A3E-2095-4265-8EA8-74332D86EB0F}"/>
              </a:ext>
              <a:ext uri="{C183D7F6-B498-43B3-948B-1728B52AA6E4}">
                <adec:decorative xmlns:adec="http://schemas.microsoft.com/office/drawing/2017/decorative" val="1"/>
              </a:ext>
            </a:extLst>
          </p:cNvPr>
          <p:cNvSpPr>
            <a:spLocks noChangeArrowheads="1"/>
          </p:cNvSpPr>
          <p:nvPr/>
        </p:nvSpPr>
        <p:spPr bwMode="auto">
          <a:xfrm>
            <a:off x="6481917" y="3700085"/>
            <a:ext cx="74612" cy="119217"/>
          </a:xfrm>
          <a:prstGeom prst="diamond">
            <a:avLst/>
          </a:prstGeom>
          <a:solidFill>
            <a:srgbClr val="FFFF00"/>
          </a:solidFill>
          <a:ln w="9525">
            <a:solidFill>
              <a:schemeClr val="tx1"/>
            </a:solidFill>
            <a:miter lim="800000"/>
            <a:headEnd type="none" w="sm" len="sm"/>
            <a:tailEnd type="none" w="sm" len="sm"/>
          </a:ln>
        </p:spPr>
        <p:txBody>
          <a:bodyPr wrap="none" lIns="91428" tIns="45715" rIns="91428"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10000"/>
                </a:srgbClr>
              </a:solidFill>
              <a:effectLst/>
              <a:uLnTx/>
              <a:uFillTx/>
              <a:latin typeface="Calibri Light" pitchFamily="34" charset="0"/>
              <a:ea typeface="+mn-ea"/>
              <a:cs typeface="Arial" pitchFamily="34" charset="0"/>
            </a:endParaRPr>
          </a:p>
        </p:txBody>
      </p:sp>
      <p:pic>
        <p:nvPicPr>
          <p:cNvPr id="253" name="Picture 252" descr="NE, SE, Continental District, and Pacific District chart">
            <a:extLst>
              <a:ext uri="{FF2B5EF4-FFF2-40B4-BE49-F238E27FC236}">
                <a16:creationId xmlns:a16="http://schemas.microsoft.com/office/drawing/2014/main" id="{B7026DFD-B75B-429A-BB7A-D5D9B5632CC9}"/>
              </a:ext>
            </a:extLst>
          </p:cNvPr>
          <p:cNvPicPr>
            <a:picLocks noChangeAspect="1"/>
          </p:cNvPicPr>
          <p:nvPr/>
        </p:nvPicPr>
        <p:blipFill>
          <a:blip r:embed="rId3"/>
          <a:stretch>
            <a:fillRect/>
          </a:stretch>
        </p:blipFill>
        <p:spPr>
          <a:xfrm>
            <a:off x="7382207" y="3883874"/>
            <a:ext cx="1695129" cy="736504"/>
          </a:xfrm>
          <a:prstGeom prst="rect">
            <a:avLst/>
          </a:prstGeom>
        </p:spPr>
      </p:pic>
      <p:sp>
        <p:nvSpPr>
          <p:cNvPr id="3" name="Slide Number Placeholder 2">
            <a:extLst>
              <a:ext uri="{FF2B5EF4-FFF2-40B4-BE49-F238E27FC236}">
                <a16:creationId xmlns:a16="http://schemas.microsoft.com/office/drawing/2014/main" id="{4066C5B3-74E2-453D-828B-01A7B7BBBC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8768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7C0B0-F055-4E5E-B99B-F5DCEEADA9BE}"/>
              </a:ext>
            </a:extLst>
          </p:cNvPr>
          <p:cNvSpPr>
            <a:spLocks noGrp="1"/>
          </p:cNvSpPr>
          <p:nvPr>
            <p:ph type="title"/>
          </p:nvPr>
        </p:nvSpPr>
        <p:spPr>
          <a:xfrm>
            <a:off x="0" y="-76200"/>
            <a:ext cx="9144000" cy="731520"/>
          </a:xfrm>
        </p:spPr>
        <p:txBody>
          <a:bodyPr>
            <a:noAutofit/>
          </a:bodyPr>
          <a:lstStyle/>
          <a:p>
            <a:r>
              <a:rPr lang="en-US" sz="3200" dirty="0">
                <a:latin typeface="Myriad Pro" panose="020B0503030403020204"/>
                <a:cs typeface="Arial" panose="020B0604020202020204" pitchFamily="34" charset="0"/>
              </a:rPr>
              <a:t>Program Review: Disability Compensation</a:t>
            </a:r>
          </a:p>
        </p:txBody>
      </p:sp>
      <p:sp>
        <p:nvSpPr>
          <p:cNvPr id="2" name="Content Placeholder 1" descr="Program review of disability compensation">
            <a:extLst>
              <a:ext uri="{FF2B5EF4-FFF2-40B4-BE49-F238E27FC236}">
                <a16:creationId xmlns:a16="http://schemas.microsoft.com/office/drawing/2014/main" id="{62FDB274-E25E-41E8-BCEB-14521F6ECF5B}"/>
              </a:ext>
            </a:extLst>
          </p:cNvPr>
          <p:cNvSpPr>
            <a:spLocks noGrp="1"/>
          </p:cNvSpPr>
          <p:nvPr>
            <p:ph idx="1"/>
          </p:nvPr>
        </p:nvSpPr>
        <p:spPr>
          <a:xfrm>
            <a:off x="398450" y="886850"/>
            <a:ext cx="8229600" cy="5281857"/>
          </a:xfrm>
        </p:spPr>
        <p:txBody>
          <a:bodyPr>
            <a:noAutofit/>
          </a:bodyPr>
          <a:lstStyle/>
          <a:p>
            <a:pPr marL="0" indent="0">
              <a:lnSpc>
                <a:spcPct val="112000"/>
              </a:lnSpc>
              <a:buNone/>
            </a:pPr>
            <a:endParaRPr lang="en-US" sz="1600" i="1" dirty="0">
              <a:latin typeface="Arial" panose="020B0604020202020204" pitchFamily="34" charset="0"/>
              <a:cs typeface="Arial" panose="020B0604020202020204" pitchFamily="34" charset="0"/>
            </a:endParaRPr>
          </a:p>
          <a:p>
            <a:pPr marL="0" indent="0">
              <a:lnSpc>
                <a:spcPct val="112000"/>
              </a:lnSpc>
              <a:buNone/>
            </a:pPr>
            <a:endParaRPr lang="en-US" sz="1600" i="1" dirty="0">
              <a:latin typeface="Arial" panose="020B0604020202020204" pitchFamily="34" charset="0"/>
              <a:cs typeface="Arial" panose="020B0604020202020204" pitchFamily="34" charset="0"/>
            </a:endParaRPr>
          </a:p>
          <a:p>
            <a:pPr>
              <a:lnSpc>
                <a:spcPct val="112000"/>
              </a:lnSpc>
              <a:buFont typeface="Wingdings" panose="05000000000000000000" pitchFamily="2" charset="2"/>
              <a:buChar char="Ø"/>
            </a:pPr>
            <a:endParaRPr lang="en-US" sz="1600" i="1" dirty="0">
              <a:latin typeface="Arial" panose="020B0604020202020204" pitchFamily="34" charset="0"/>
              <a:cs typeface="Arial" panose="020B0604020202020204" pitchFamily="34" charset="0"/>
            </a:endParaRPr>
          </a:p>
        </p:txBody>
      </p:sp>
      <p:sp>
        <p:nvSpPr>
          <p:cNvPr id="7" name="Rectangle 6" descr="What is Disability Compensation?&#10;A tax-free benefit paid to Veterans for a disability that was incurred in or aggravated by active duty service&#10;  Who qualifies?&#10;Veterans discharged from service under conditions other than dishonorable AND&#10;Veterans who have a current disability due to injury, disease, or psychological issue incurred in or aggravated by active duty service&#10;  Disability Compensation Overview:&#10;Disabilities are rated from 0% to 100%&#10;Combined overall rating&#10;Compensation payments range from 10% to 100%&#10;Additional allowance for dependents with 30% or higher rating&#10;">
            <a:extLst>
              <a:ext uri="{FF2B5EF4-FFF2-40B4-BE49-F238E27FC236}">
                <a16:creationId xmlns:a16="http://schemas.microsoft.com/office/drawing/2014/main" id="{5AADEFA6-EF8C-4ED3-BAB7-6A74EA7E2919}"/>
              </a:ext>
            </a:extLst>
          </p:cNvPr>
          <p:cNvSpPr/>
          <p:nvPr/>
        </p:nvSpPr>
        <p:spPr>
          <a:xfrm>
            <a:off x="515950" y="1185224"/>
            <a:ext cx="7848600" cy="4785926"/>
          </a:xfrm>
          <a:prstGeom prst="rect">
            <a:avLst/>
          </a:prstGeom>
        </p:spPr>
        <p:txBody>
          <a:bodyPr wrap="square">
            <a:spAutoFit/>
          </a:bodyPr>
          <a:lstStyle/>
          <a:p>
            <a:pPr marL="117475" marR="0" lvl="0" indent="0" algn="l" defTabSz="914400" rtl="0" eaLnBrk="1" fontAlgn="auto"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a:t>
            </a: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Disability Compensation</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40322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tax-free benefit paid to Veterans for a disability that was incurred in or aggravated by active duty service</a:t>
            </a:r>
          </a:p>
          <a:p>
            <a:pPr marL="173038" marR="0" lvl="0" indent="-173038" algn="l" defTabSz="914400" rtl="0" eaLnBrk="1" fontAlgn="auto"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Who qualifies?</a:t>
            </a:r>
          </a:p>
          <a:p>
            <a:pPr marL="40322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Veterans discharged from service under conditions other than dishonorable </a:t>
            </a:r>
            <a:r>
              <a:rPr kumimoji="0" lang="en-US" sz="15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a:t>
            </a:r>
          </a:p>
          <a:p>
            <a:pPr marL="4032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Veterans who have a current disability due to injury, disease, or psychological issue incurred in or aggravated by active duty service</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Disability Compensation Overview:</a:t>
            </a:r>
          </a:p>
          <a:p>
            <a:pPr marL="403225"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Disabilities are rated from 0% to 100%</a:t>
            </a:r>
          </a:p>
          <a:p>
            <a:pPr marL="4032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Combined overall rating</a:t>
            </a:r>
          </a:p>
          <a:p>
            <a:pPr marL="4032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Compensation payments range from 10% to 100%</a:t>
            </a:r>
          </a:p>
          <a:p>
            <a:pPr marL="40322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Additional allowance for dependents with 30% or higher rating</a:t>
            </a:r>
          </a:p>
          <a:p>
            <a:pPr marL="117475" marR="0" lvl="0" indent="0" algn="l" defTabSz="914400" rtl="0" eaLnBrk="1" fontAlgn="auto" latinLnBrk="0" hangingPunct="1">
              <a:lnSpc>
                <a:spcPct val="100000"/>
              </a:lnSpc>
              <a:spcBef>
                <a:spcPts val="60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17475" marR="0" lvl="0" indent="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 name="Slide Number Placeholder 2">
            <a:extLst>
              <a:ext uri="{FF2B5EF4-FFF2-40B4-BE49-F238E27FC236}">
                <a16:creationId xmlns:a16="http://schemas.microsoft.com/office/drawing/2014/main" id="{4066C5B3-74E2-453D-828B-01A7B7BBBC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25750414"/>
      </p:ext>
    </p:extLst>
  </p:cSld>
  <p:clrMapOvr>
    <a:masterClrMapping/>
  </p:clrMapOvr>
</p:sld>
</file>

<file path=ppt/theme/theme1.xml><?xml version="1.0" encoding="utf-8"?>
<a:theme xmlns:a="http://schemas.openxmlformats.org/drawingml/2006/main" name="1_VA-016 VA PPT(nm)2.22_Its_Your_Call_Mixed">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3BD"/>
      </a:hlink>
      <a:folHlink>
        <a:srgbClr val="C525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ooseVA">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1_Office Theme">
  <a:themeElements>
    <a:clrScheme name="Custom 2">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b79e4b71-3bd6-447c-ae95-8bbdc4faeedd">Operation SAVE</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C6246418D98A84DB29775D263C9DF66" ma:contentTypeVersion="1" ma:contentTypeDescription="Create a new document." ma:contentTypeScope="" ma:versionID="13962dadcda90a3031d7005bce310846">
  <xsd:schema xmlns:xsd="http://www.w3.org/2001/XMLSchema" xmlns:xs="http://www.w3.org/2001/XMLSchema" xmlns:p="http://schemas.microsoft.com/office/2006/metadata/properties" xmlns:ns2="b79e4b71-3bd6-447c-ae95-8bbdc4faeedd" targetNamespace="http://schemas.microsoft.com/office/2006/metadata/properties" ma:root="true" ma:fieldsID="c375552967b3f92bf45ba90e52554d67" ns2:_="">
    <xsd:import namespace="b79e4b71-3bd6-447c-ae95-8bbdc4faeedd"/>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e4b71-3bd6-447c-ae95-8bbdc4faeedd" elementFormDefault="qualified">
    <xsd:import namespace="http://schemas.microsoft.com/office/2006/documentManagement/types"/>
    <xsd:import namespace="http://schemas.microsoft.com/office/infopath/2007/PartnerControls"/>
    <xsd:element name="Topic" ma:index="8" nillable="true" ma:displayName="Topic" ma:internalName="Topi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845C0-F1E7-4A87-95D6-1679BBE75B3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b79e4b71-3bd6-447c-ae95-8bbdc4faeedd"/>
    <ds:schemaRef ds:uri="http://www.w3.org/XML/1998/namespace"/>
  </ds:schemaRefs>
</ds:datastoreItem>
</file>

<file path=customXml/itemProps2.xml><?xml version="1.0" encoding="utf-8"?>
<ds:datastoreItem xmlns:ds="http://schemas.openxmlformats.org/officeDocument/2006/customXml" ds:itemID="{99CA26FF-7493-4CBA-8525-889E5756C9A5}">
  <ds:schemaRefs>
    <ds:schemaRef ds:uri="http://schemas.microsoft.com/sharepoint/v3/contenttype/forms"/>
  </ds:schemaRefs>
</ds:datastoreItem>
</file>

<file path=customXml/itemProps3.xml><?xml version="1.0" encoding="utf-8"?>
<ds:datastoreItem xmlns:ds="http://schemas.openxmlformats.org/officeDocument/2006/customXml" ds:itemID="{54EFB14D-FCA5-46EE-B520-51E6A35D5CD6}">
  <ds:schemaRefs>
    <ds:schemaRef ds:uri="http://schemas.microsoft.com/office/2006/metadata/longProperties"/>
  </ds:schemaRefs>
</ds:datastoreItem>
</file>

<file path=customXml/itemProps4.xml><?xml version="1.0" encoding="utf-8"?>
<ds:datastoreItem xmlns:ds="http://schemas.openxmlformats.org/officeDocument/2006/customXml" ds:itemID="{73035E76-E4A3-4DC5-85BD-CFDACDD4D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9e4b71-3bd6-447c-ae95-8bbdc4fae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VA-016 VA PPT(nm)2.22_Its_Your_Call_Mixed.thmx</Template>
  <TotalTime>21570</TotalTime>
  <Words>4138</Words>
  <Application>Microsoft Office PowerPoint</Application>
  <PresentationFormat>On-screen Show (4:3)</PresentationFormat>
  <Paragraphs>504</Paragraphs>
  <Slides>32</Slides>
  <Notes>32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32</vt:i4>
      </vt:variant>
    </vt:vector>
  </HeadingPairs>
  <TitlesOfParts>
    <vt:vector size="49" baseType="lpstr">
      <vt:lpstr>.HelveticaNeueDeskInterface-Regular</vt:lpstr>
      <vt:lpstr>Arial</vt:lpstr>
      <vt:lpstr>Arial Black</vt:lpstr>
      <vt:lpstr>Calibri</vt:lpstr>
      <vt:lpstr>Calibri Light</vt:lpstr>
      <vt:lpstr>Courier New</vt:lpstr>
      <vt:lpstr>Myraid Pro</vt:lpstr>
      <vt:lpstr>Myriad Bold</vt:lpstr>
      <vt:lpstr>Myriad Headline</vt:lpstr>
      <vt:lpstr>Myriad Pro</vt:lpstr>
      <vt:lpstr>Symbol</vt:lpstr>
      <vt:lpstr>Wingdings</vt:lpstr>
      <vt:lpstr>1_VA-016 VA PPT(nm)2.22_Its_Your_Call_Mixed</vt:lpstr>
      <vt:lpstr>ChooseVA</vt:lpstr>
      <vt:lpstr>10_Office Theme</vt:lpstr>
      <vt:lpstr>11_Office Theme</vt:lpstr>
      <vt:lpstr>12_Office Theme</vt:lpstr>
      <vt:lpstr>Overview of VBA Benefits and Services</vt:lpstr>
      <vt:lpstr>Mission and vision</vt:lpstr>
      <vt:lpstr>VA core values</vt:lpstr>
      <vt:lpstr>VA Core Characteristics</vt:lpstr>
      <vt:lpstr>Department of Veterans Affairs</vt:lpstr>
      <vt:lpstr>Vision statement</vt:lpstr>
      <vt:lpstr>VBA Operations Overview</vt:lpstr>
      <vt:lpstr>VBA’s District Structure</vt:lpstr>
      <vt:lpstr>Program Review: Disability Compensation</vt:lpstr>
      <vt:lpstr>Some Types of Disability Compensation Claims</vt:lpstr>
      <vt:lpstr>Ancillary Benefits</vt:lpstr>
      <vt:lpstr>Ancillary Benefits (cont’d)</vt:lpstr>
      <vt:lpstr>How To Apply</vt:lpstr>
      <vt:lpstr>How Long Will This Process Take?</vt:lpstr>
      <vt:lpstr>Program Review: Pension</vt:lpstr>
      <vt:lpstr>Program Review: Pension (cont’d)</vt:lpstr>
      <vt:lpstr>Program Review: Fiduciary</vt:lpstr>
      <vt:lpstr>Program Review: Education</vt:lpstr>
      <vt:lpstr>Program Review: Education (cont’d)</vt:lpstr>
      <vt:lpstr>Program Review: Veteran Readiness and Employment (VR&amp;E) </vt:lpstr>
      <vt:lpstr>Program Review: Home Loan Guaranty</vt:lpstr>
      <vt:lpstr>Program Review: Insurance </vt:lpstr>
      <vt:lpstr>Program Review: Insurance (cont’d)</vt:lpstr>
      <vt:lpstr>Program Review: Benefits for Survivors and Dependents</vt:lpstr>
      <vt:lpstr>Program Review: Benefits for  Survivors and Dependents (cont’d)</vt:lpstr>
      <vt:lpstr>Appeals Modernization</vt:lpstr>
      <vt:lpstr>Program Review: Office of Outreach, Transition and Economic Development (OTED) </vt:lpstr>
      <vt:lpstr> Solid Start</vt:lpstr>
      <vt:lpstr>VA Debt Management Tool</vt:lpstr>
      <vt:lpstr>Resources</vt:lpstr>
      <vt:lpstr>Questions</vt:lpstr>
      <vt:lpstr>Thank You for Your Service</vt:lpstr>
    </vt:vector>
  </TitlesOfParts>
  <Company>Woodpile Studios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VA Edition July 2012</dc:title>
  <dc:creator>Krista.Stephenson@va.gov</dc:creator>
  <cp:lastModifiedBy>Terry, Michelle</cp:lastModifiedBy>
  <cp:revision>797</cp:revision>
  <cp:lastPrinted>2021-12-15T01:27:44Z</cp:lastPrinted>
  <dcterms:created xsi:type="dcterms:W3CDTF">2010-01-22T17:58:25Z</dcterms:created>
  <dcterms:modified xsi:type="dcterms:W3CDTF">2021-12-15T20:43:20Z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oup">
    <vt:lpwstr>VA Edition</vt:lpwstr>
  </property>
  <property fmtid="{D5CDD505-2E9C-101B-9397-08002B2CF9AE}" pid="3" name="ContentType">
    <vt:lpwstr>Document</vt:lpwstr>
  </property>
  <property fmtid="{D5CDD505-2E9C-101B-9397-08002B2CF9AE}" pid="4" name="ContentTypeId">
    <vt:lpwstr>0x010100BC6246418D98A84DB29775D263C9DF66</vt:lpwstr>
  </property>
</Properties>
</file>