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drawings/drawing1.xml" ContentType="application/vnd.openxmlformats-officedocument.drawingml.chartshapes+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drawings/drawing2.xml" ContentType="application/vnd.openxmlformats-officedocument.drawingml.chartshapes+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729" r:id="rId1"/>
  </p:sldMasterIdLst>
  <p:notesMasterIdLst>
    <p:notesMasterId r:id="rId27"/>
  </p:notesMasterIdLst>
  <p:sldIdLst>
    <p:sldId id="468" r:id="rId2"/>
    <p:sldId id="711" r:id="rId3"/>
    <p:sldId id="3644" r:id="rId4"/>
    <p:sldId id="1447" r:id="rId5"/>
    <p:sldId id="667" r:id="rId6"/>
    <p:sldId id="3654" r:id="rId7"/>
    <p:sldId id="3653" r:id="rId8"/>
    <p:sldId id="3658" r:id="rId9"/>
    <p:sldId id="3659" r:id="rId10"/>
    <p:sldId id="3664" r:id="rId11"/>
    <p:sldId id="3663" r:id="rId12"/>
    <p:sldId id="3665" r:id="rId13"/>
    <p:sldId id="3666" r:id="rId14"/>
    <p:sldId id="3657" r:id="rId15"/>
    <p:sldId id="3669" r:id="rId16"/>
    <p:sldId id="3670" r:id="rId17"/>
    <p:sldId id="3667" r:id="rId18"/>
    <p:sldId id="3668" r:id="rId19"/>
    <p:sldId id="3671" r:id="rId20"/>
    <p:sldId id="3672" r:id="rId21"/>
    <p:sldId id="3649" r:id="rId22"/>
    <p:sldId id="3650" r:id="rId23"/>
    <p:sldId id="3651" r:id="rId24"/>
    <p:sldId id="3652" r:id="rId25"/>
    <p:sldId id="1147" r:id="rId26"/>
  </p:sldIdLst>
  <p:sldSz cx="9144000" cy="5143500" type="screen16x9"/>
  <p:notesSz cx="7102475" cy="9388475"/>
  <p:embeddedFontLst>
    <p:embeddedFont>
      <p:font typeface="Calibri" panose="020F0502020204030204" pitchFamily="34" charset="0"/>
      <p:regular r:id="rId28"/>
      <p:bold r:id="rId29"/>
      <p:italic r:id="rId30"/>
      <p:boldItalic r:id="rId31"/>
    </p:embeddedFont>
    <p:embeddedFont>
      <p:font typeface="Georgia" panose="02040502050405020303" pitchFamily="18" charset="0"/>
      <p:regular r:id="rId32"/>
      <p:bold r:id="rId33"/>
      <p:italic r:id="rId34"/>
      <p:boldItalic r:id="rId3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521415D9-36F7-43E2-AB2F-B90AF26B5E84}">
      <p14:sectionLst xmlns:p14="http://schemas.microsoft.com/office/powerpoint/2010/main">
        <p14:section name="Addressing women Veteran homelessness" id="{20A6AF03-A5F4-4E83-BFE2-3E293A35E4B0}">
          <p14:sldIdLst>
            <p14:sldId id="468"/>
            <p14:sldId id="711"/>
            <p14:sldId id="3644"/>
            <p14:sldId id="1447"/>
            <p14:sldId id="667"/>
            <p14:sldId id="3654"/>
            <p14:sldId id="3653"/>
            <p14:sldId id="3658"/>
            <p14:sldId id="3659"/>
            <p14:sldId id="3664"/>
            <p14:sldId id="3663"/>
            <p14:sldId id="3665"/>
            <p14:sldId id="3666"/>
            <p14:sldId id="3657"/>
            <p14:sldId id="3669"/>
            <p14:sldId id="3670"/>
            <p14:sldId id="3667"/>
            <p14:sldId id="3668"/>
            <p14:sldId id="3671"/>
            <p14:sldId id="3672"/>
            <p14:sldId id="3649"/>
            <p14:sldId id="3650"/>
            <p14:sldId id="3651"/>
            <p14:sldId id="3652"/>
            <p14:sldId id="1147"/>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ooshyar, Dina" initials="HD" lastIdx="5" clrIdx="0">
    <p:extLst>
      <p:ext uri="{19B8F6BF-5375-455C-9EA6-DF929625EA0E}">
        <p15:presenceInfo xmlns:p15="http://schemas.microsoft.com/office/powerpoint/2012/main" userId="S::Dina.Hooshyar@va.gov::73441c2f-79eb-403c-8baa-0ca373f56eaf"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C2436B15-ED4B-44A7-B1AC-C40A58345901}">
  <a:tblStyle styleId="{C2436B15-ED4B-44A7-B1AC-C40A58345901}"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529" autoAdjust="0"/>
    <p:restoredTop sz="90538" autoAdjust="0"/>
  </p:normalViewPr>
  <p:slideViewPr>
    <p:cSldViewPr snapToGrid="0">
      <p:cViewPr varScale="1">
        <p:scale>
          <a:sx n="80" d="100"/>
          <a:sy n="80" d="100"/>
        </p:scale>
        <p:origin x="114" y="1002"/>
      </p:cViewPr>
      <p:guideLst/>
    </p:cSldViewPr>
  </p:slideViewPr>
  <p:notesTextViewPr>
    <p:cViewPr>
      <p:scale>
        <a:sx n="1" d="1"/>
        <a:sy n="1" d="1"/>
      </p:scale>
      <p:origin x="0" y="0"/>
    </p:cViewPr>
  </p:notesTextViewPr>
  <p:sorterViewPr>
    <p:cViewPr>
      <p:scale>
        <a:sx n="100" d="100"/>
        <a:sy n="100" d="100"/>
      </p:scale>
      <p:origin x="0" y="-410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7.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6.fntdata"/><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5.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1.fntdata"/><Relationship Id="rId36"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font" Target="fonts/font3.fntdata"/><Relationship Id="rId35" Type="http://schemas.openxmlformats.org/officeDocument/2006/relationships/font" Target="fonts/font8.fntdata"/></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chartUserShapes" Target="../drawings/drawing1.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chartUserShapes" Target="../drawings/drawing2.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Racial</a:t>
            </a:r>
            <a:r>
              <a:rPr lang="en-US" baseline="0" dirty="0"/>
              <a:t> Composition of Neighborhood</a:t>
            </a:r>
            <a:endParaRPr lang="en-US"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Women</c:v>
                </c:pt>
              </c:strCache>
            </c:strRef>
          </c:tx>
          <c:spPr>
            <a:solidFill>
              <a:schemeClr val="accent1"/>
            </a:solidFill>
            <a:ln>
              <a:noFill/>
            </a:ln>
            <a:effectLst/>
          </c:spPr>
          <c:invertIfNegative val="0"/>
          <c:cat>
            <c:strRef>
              <c:f>Sheet1!$A$2:$A$4</c:f>
              <c:strCache>
                <c:ptCount val="3"/>
                <c:pt idx="0">
                  <c:v>Black</c:v>
                </c:pt>
                <c:pt idx="1">
                  <c:v>White</c:v>
                </c:pt>
                <c:pt idx="2">
                  <c:v>Hispanic</c:v>
                </c:pt>
              </c:strCache>
            </c:strRef>
          </c:cat>
          <c:val>
            <c:numRef>
              <c:f>Sheet1!$B$2:$B$4</c:f>
              <c:numCache>
                <c:formatCode>General</c:formatCode>
                <c:ptCount val="3"/>
                <c:pt idx="0" formatCode="#,##0">
                  <c:v>2155</c:v>
                </c:pt>
                <c:pt idx="1">
                  <c:v>742</c:v>
                </c:pt>
                <c:pt idx="2">
                  <c:v>212</c:v>
                </c:pt>
              </c:numCache>
            </c:numRef>
          </c:val>
          <c:extLst>
            <c:ext xmlns:c16="http://schemas.microsoft.com/office/drawing/2014/chart" uri="{C3380CC4-5D6E-409C-BE32-E72D297353CC}">
              <c16:uniqueId val="{00000000-268A-4452-81E3-55F221444273}"/>
            </c:ext>
          </c:extLst>
        </c:ser>
        <c:ser>
          <c:idx val="1"/>
          <c:order val="1"/>
          <c:tx>
            <c:strRef>
              <c:f>Sheet1!$C$1</c:f>
              <c:strCache>
                <c:ptCount val="1"/>
                <c:pt idx="0">
                  <c:v>Men</c:v>
                </c:pt>
              </c:strCache>
            </c:strRef>
          </c:tx>
          <c:spPr>
            <a:solidFill>
              <a:schemeClr val="accent2"/>
            </a:solidFill>
            <a:ln>
              <a:noFill/>
            </a:ln>
            <a:effectLst/>
          </c:spPr>
          <c:invertIfNegative val="0"/>
          <c:cat>
            <c:strRef>
              <c:f>Sheet1!$A$2:$A$4</c:f>
              <c:strCache>
                <c:ptCount val="3"/>
                <c:pt idx="0">
                  <c:v>Black</c:v>
                </c:pt>
                <c:pt idx="1">
                  <c:v>White</c:v>
                </c:pt>
                <c:pt idx="2">
                  <c:v>Hispanic</c:v>
                </c:pt>
              </c:strCache>
            </c:strRef>
          </c:cat>
          <c:val>
            <c:numRef>
              <c:f>Sheet1!$C$2:$C$4</c:f>
              <c:numCache>
                <c:formatCode>General</c:formatCode>
                <c:ptCount val="3"/>
                <c:pt idx="0">
                  <c:v>862</c:v>
                </c:pt>
                <c:pt idx="1">
                  <c:v>763</c:v>
                </c:pt>
                <c:pt idx="2">
                  <c:v>119</c:v>
                </c:pt>
              </c:numCache>
            </c:numRef>
          </c:val>
          <c:extLst>
            <c:ext xmlns:c16="http://schemas.microsoft.com/office/drawing/2014/chart" uri="{C3380CC4-5D6E-409C-BE32-E72D297353CC}">
              <c16:uniqueId val="{00000001-268A-4452-81E3-55F221444273}"/>
            </c:ext>
          </c:extLst>
        </c:ser>
        <c:dLbls>
          <c:showLegendKey val="0"/>
          <c:showVal val="0"/>
          <c:showCatName val="0"/>
          <c:showSerName val="0"/>
          <c:showPercent val="0"/>
          <c:showBubbleSize val="0"/>
        </c:dLbls>
        <c:gapWidth val="219"/>
        <c:overlap val="-27"/>
        <c:axId val="494588640"/>
        <c:axId val="494583720"/>
      </c:barChart>
      <c:catAx>
        <c:axId val="4945886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94583720"/>
        <c:crosses val="autoZero"/>
        <c:auto val="1"/>
        <c:lblAlgn val="ctr"/>
        <c:lblOffset val="100"/>
        <c:noMultiLvlLbl val="0"/>
      </c:catAx>
      <c:valAx>
        <c:axId val="49458372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9458864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Men Veterans</c:v>
                </c:pt>
              </c:strCache>
            </c:strRef>
          </c:tx>
          <c:spPr>
            <a:solidFill>
              <a:schemeClr val="accent1"/>
            </a:solidFill>
            <a:ln>
              <a:noFill/>
            </a:ln>
            <a:effectLst/>
          </c:spPr>
          <c:invertIfNegative val="0"/>
          <c:cat>
            <c:strRef>
              <c:f>Sheet1!$A$2:$A$7</c:f>
              <c:strCache>
                <c:ptCount val="6"/>
                <c:pt idx="0">
                  <c:v>0 to 99%</c:v>
                </c:pt>
                <c:pt idx="1">
                  <c:v>100 to 149%</c:v>
                </c:pt>
                <c:pt idx="2">
                  <c:v>150 to 199%</c:v>
                </c:pt>
                <c:pt idx="3">
                  <c:v>200 to 299%</c:v>
                </c:pt>
                <c:pt idx="4">
                  <c:v>300 to 399%</c:v>
                </c:pt>
                <c:pt idx="5">
                  <c:v>400% or higher</c:v>
                </c:pt>
              </c:strCache>
            </c:strRef>
          </c:cat>
          <c:val>
            <c:numRef>
              <c:f>Sheet1!$B$2:$B$7</c:f>
              <c:numCache>
                <c:formatCode>General</c:formatCode>
                <c:ptCount val="6"/>
                <c:pt idx="0">
                  <c:v>6.4</c:v>
                </c:pt>
                <c:pt idx="1">
                  <c:v>6.2</c:v>
                </c:pt>
                <c:pt idx="2">
                  <c:v>7.5</c:v>
                </c:pt>
                <c:pt idx="3">
                  <c:v>16.2</c:v>
                </c:pt>
                <c:pt idx="4">
                  <c:v>15.9</c:v>
                </c:pt>
                <c:pt idx="5">
                  <c:v>47.8</c:v>
                </c:pt>
              </c:numCache>
            </c:numRef>
          </c:val>
          <c:extLst>
            <c:ext xmlns:c16="http://schemas.microsoft.com/office/drawing/2014/chart" uri="{C3380CC4-5D6E-409C-BE32-E72D297353CC}">
              <c16:uniqueId val="{00000000-825F-46D3-AADC-71603F944DC9}"/>
            </c:ext>
          </c:extLst>
        </c:ser>
        <c:ser>
          <c:idx val="1"/>
          <c:order val="1"/>
          <c:tx>
            <c:strRef>
              <c:f>Sheet1!$C$1</c:f>
              <c:strCache>
                <c:ptCount val="1"/>
                <c:pt idx="0">
                  <c:v>Men Non-Veterans</c:v>
                </c:pt>
              </c:strCache>
            </c:strRef>
          </c:tx>
          <c:spPr>
            <a:solidFill>
              <a:schemeClr val="accent2"/>
            </a:solidFill>
            <a:ln>
              <a:noFill/>
            </a:ln>
            <a:effectLst/>
          </c:spPr>
          <c:invertIfNegative val="0"/>
          <c:cat>
            <c:strRef>
              <c:f>Sheet1!$A$2:$A$7</c:f>
              <c:strCache>
                <c:ptCount val="6"/>
                <c:pt idx="0">
                  <c:v>0 to 99%</c:v>
                </c:pt>
                <c:pt idx="1">
                  <c:v>100 to 149%</c:v>
                </c:pt>
                <c:pt idx="2">
                  <c:v>150 to 199%</c:v>
                </c:pt>
                <c:pt idx="3">
                  <c:v>200 to 299%</c:v>
                </c:pt>
                <c:pt idx="4">
                  <c:v>300 to 399%</c:v>
                </c:pt>
                <c:pt idx="5">
                  <c:v>400% or higher</c:v>
                </c:pt>
              </c:strCache>
            </c:strRef>
          </c:cat>
          <c:val>
            <c:numRef>
              <c:f>Sheet1!$C$2:$C$7</c:f>
              <c:numCache>
                <c:formatCode>General</c:formatCode>
                <c:ptCount val="6"/>
                <c:pt idx="0">
                  <c:v>10.9</c:v>
                </c:pt>
                <c:pt idx="1">
                  <c:v>7.4</c:v>
                </c:pt>
                <c:pt idx="2">
                  <c:v>8.4</c:v>
                </c:pt>
                <c:pt idx="3">
                  <c:v>15.8</c:v>
                </c:pt>
                <c:pt idx="4">
                  <c:v>14.2</c:v>
                </c:pt>
                <c:pt idx="5">
                  <c:v>43.2</c:v>
                </c:pt>
              </c:numCache>
            </c:numRef>
          </c:val>
          <c:extLst>
            <c:ext xmlns:c16="http://schemas.microsoft.com/office/drawing/2014/chart" uri="{C3380CC4-5D6E-409C-BE32-E72D297353CC}">
              <c16:uniqueId val="{00000001-825F-46D3-AADC-71603F944DC9}"/>
            </c:ext>
          </c:extLst>
        </c:ser>
        <c:dLbls>
          <c:showLegendKey val="0"/>
          <c:showVal val="0"/>
          <c:showCatName val="0"/>
          <c:showSerName val="0"/>
          <c:showPercent val="0"/>
          <c:showBubbleSize val="0"/>
        </c:dLbls>
        <c:gapWidth val="219"/>
        <c:overlap val="-27"/>
        <c:axId val="603009264"/>
        <c:axId val="603011560"/>
      </c:barChart>
      <c:catAx>
        <c:axId val="6030092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03011560"/>
        <c:crosses val="autoZero"/>
        <c:auto val="1"/>
        <c:lblAlgn val="ctr"/>
        <c:lblOffset val="100"/>
        <c:noMultiLvlLbl val="0"/>
      </c:catAx>
      <c:valAx>
        <c:axId val="60301156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0300926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Women Veterans</c:v>
                </c:pt>
              </c:strCache>
            </c:strRef>
          </c:tx>
          <c:spPr>
            <a:solidFill>
              <a:schemeClr val="accent1"/>
            </a:solidFill>
            <a:ln>
              <a:noFill/>
            </a:ln>
            <a:effectLst/>
          </c:spPr>
          <c:invertIfNegative val="0"/>
          <c:cat>
            <c:strRef>
              <c:f>Sheet1!$A$2:$A$7</c:f>
              <c:strCache>
                <c:ptCount val="6"/>
                <c:pt idx="0">
                  <c:v>0 to 99%</c:v>
                </c:pt>
                <c:pt idx="1">
                  <c:v>100 to 149%</c:v>
                </c:pt>
                <c:pt idx="2">
                  <c:v>150 to 199%</c:v>
                </c:pt>
                <c:pt idx="3">
                  <c:v>200 to 299%</c:v>
                </c:pt>
                <c:pt idx="4">
                  <c:v>300 to 399%</c:v>
                </c:pt>
                <c:pt idx="5">
                  <c:v>400% or higher</c:v>
                </c:pt>
              </c:strCache>
            </c:strRef>
          </c:cat>
          <c:val>
            <c:numRef>
              <c:f>Sheet1!$B$2:$B$7</c:f>
              <c:numCache>
                <c:formatCode>General</c:formatCode>
                <c:ptCount val="6"/>
                <c:pt idx="0">
                  <c:v>9.4</c:v>
                </c:pt>
                <c:pt idx="1">
                  <c:v>6.5</c:v>
                </c:pt>
                <c:pt idx="2">
                  <c:v>7.7</c:v>
                </c:pt>
                <c:pt idx="3">
                  <c:v>15.1</c:v>
                </c:pt>
                <c:pt idx="4">
                  <c:v>14.7</c:v>
                </c:pt>
                <c:pt idx="5">
                  <c:v>46.5</c:v>
                </c:pt>
              </c:numCache>
            </c:numRef>
          </c:val>
          <c:extLst>
            <c:ext xmlns:c16="http://schemas.microsoft.com/office/drawing/2014/chart" uri="{C3380CC4-5D6E-409C-BE32-E72D297353CC}">
              <c16:uniqueId val="{00000000-3AC1-4B73-942A-D4A1136C4621}"/>
            </c:ext>
          </c:extLst>
        </c:ser>
        <c:ser>
          <c:idx val="1"/>
          <c:order val="1"/>
          <c:tx>
            <c:strRef>
              <c:f>Sheet1!$C$1</c:f>
              <c:strCache>
                <c:ptCount val="1"/>
                <c:pt idx="0">
                  <c:v>Women Non-Veterans</c:v>
                </c:pt>
              </c:strCache>
            </c:strRef>
          </c:tx>
          <c:spPr>
            <a:solidFill>
              <a:schemeClr val="accent2"/>
            </a:solidFill>
            <a:ln>
              <a:noFill/>
            </a:ln>
            <a:effectLst/>
          </c:spPr>
          <c:invertIfNegative val="0"/>
          <c:cat>
            <c:strRef>
              <c:f>Sheet1!$A$2:$A$7</c:f>
              <c:strCache>
                <c:ptCount val="6"/>
                <c:pt idx="0">
                  <c:v>0 to 99%</c:v>
                </c:pt>
                <c:pt idx="1">
                  <c:v>100 to 149%</c:v>
                </c:pt>
                <c:pt idx="2">
                  <c:v>150 to 199%</c:v>
                </c:pt>
                <c:pt idx="3">
                  <c:v>200 to 299%</c:v>
                </c:pt>
                <c:pt idx="4">
                  <c:v>300 to 399%</c:v>
                </c:pt>
                <c:pt idx="5">
                  <c:v>400% or higher</c:v>
                </c:pt>
              </c:strCache>
            </c:strRef>
          </c:cat>
          <c:val>
            <c:numRef>
              <c:f>Sheet1!$C$2:$C$7</c:f>
              <c:numCache>
                <c:formatCode>General</c:formatCode>
                <c:ptCount val="6"/>
                <c:pt idx="0">
                  <c:v>13.7</c:v>
                </c:pt>
                <c:pt idx="1">
                  <c:v>8.6</c:v>
                </c:pt>
                <c:pt idx="2">
                  <c:v>8.9</c:v>
                </c:pt>
                <c:pt idx="3">
                  <c:v>15.9</c:v>
                </c:pt>
                <c:pt idx="4">
                  <c:v>13.5</c:v>
                </c:pt>
                <c:pt idx="5">
                  <c:v>39.4</c:v>
                </c:pt>
              </c:numCache>
            </c:numRef>
          </c:val>
          <c:extLst>
            <c:ext xmlns:c16="http://schemas.microsoft.com/office/drawing/2014/chart" uri="{C3380CC4-5D6E-409C-BE32-E72D297353CC}">
              <c16:uniqueId val="{00000001-3AC1-4B73-942A-D4A1136C4621}"/>
            </c:ext>
          </c:extLst>
        </c:ser>
        <c:dLbls>
          <c:showLegendKey val="0"/>
          <c:showVal val="0"/>
          <c:showCatName val="0"/>
          <c:showSerName val="0"/>
          <c:showPercent val="0"/>
          <c:showBubbleSize val="0"/>
        </c:dLbls>
        <c:gapWidth val="219"/>
        <c:overlap val="-27"/>
        <c:axId val="590832168"/>
        <c:axId val="590839384"/>
      </c:barChart>
      <c:catAx>
        <c:axId val="5908321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90839384"/>
        <c:crosses val="autoZero"/>
        <c:auto val="1"/>
        <c:lblAlgn val="ctr"/>
        <c:lblOffset val="100"/>
        <c:noMultiLvlLbl val="0"/>
      </c:catAx>
      <c:valAx>
        <c:axId val="59083938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9083216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Poverty</a:t>
            </a:r>
            <a:r>
              <a:rPr lang="en-US" baseline="0" dirty="0"/>
              <a:t> Rates of Women by Veteran Status and Race: 2017</a:t>
            </a:r>
            <a:endParaRPr lang="en-US"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Female Veterans</c:v>
                </c:pt>
              </c:strCache>
            </c:strRef>
          </c:tx>
          <c:spPr>
            <a:solidFill>
              <a:schemeClr val="accent1"/>
            </a:solidFill>
            <a:ln>
              <a:noFill/>
            </a:ln>
            <a:effectLst/>
          </c:spPr>
          <c:invertIfNegative val="0"/>
          <c:cat>
            <c:strRef>
              <c:f>Sheet1!$A$2:$A$9</c:f>
              <c:strCache>
                <c:ptCount val="8"/>
                <c:pt idx="0">
                  <c:v>White</c:v>
                </c:pt>
                <c:pt idx="1">
                  <c:v>Black</c:v>
                </c:pt>
                <c:pt idx="3">
                  <c:v>Asian</c:v>
                </c:pt>
                <c:pt idx="5">
                  <c:v>Some Other Race</c:v>
                </c:pt>
                <c:pt idx="6">
                  <c:v>Two or More Races</c:v>
                </c:pt>
                <c:pt idx="7">
                  <c:v>Hispanic</c:v>
                </c:pt>
              </c:strCache>
            </c:strRef>
          </c:cat>
          <c:val>
            <c:numRef>
              <c:f>Sheet1!$B$2:$B$9</c:f>
              <c:numCache>
                <c:formatCode>General</c:formatCode>
                <c:ptCount val="8"/>
                <c:pt idx="0">
                  <c:v>8.1999999999999993</c:v>
                </c:pt>
                <c:pt idx="1">
                  <c:v>12.5</c:v>
                </c:pt>
                <c:pt idx="2">
                  <c:v>11.4</c:v>
                </c:pt>
                <c:pt idx="3">
                  <c:v>8.9</c:v>
                </c:pt>
                <c:pt idx="4">
                  <c:v>11.8</c:v>
                </c:pt>
                <c:pt idx="5">
                  <c:v>3.3</c:v>
                </c:pt>
                <c:pt idx="6">
                  <c:v>9.6999999999999993</c:v>
                </c:pt>
                <c:pt idx="7">
                  <c:v>11.5</c:v>
                </c:pt>
              </c:numCache>
            </c:numRef>
          </c:val>
          <c:extLst>
            <c:ext xmlns:c16="http://schemas.microsoft.com/office/drawing/2014/chart" uri="{C3380CC4-5D6E-409C-BE32-E72D297353CC}">
              <c16:uniqueId val="{00000000-0A14-44F3-88B7-63016B729FDD}"/>
            </c:ext>
          </c:extLst>
        </c:ser>
        <c:ser>
          <c:idx val="1"/>
          <c:order val="1"/>
          <c:tx>
            <c:strRef>
              <c:f>Sheet1!$C$1</c:f>
              <c:strCache>
                <c:ptCount val="1"/>
                <c:pt idx="0">
                  <c:v>Female Non-Veterans</c:v>
                </c:pt>
              </c:strCache>
            </c:strRef>
          </c:tx>
          <c:spPr>
            <a:solidFill>
              <a:schemeClr val="accent2"/>
            </a:solidFill>
            <a:ln>
              <a:noFill/>
            </a:ln>
            <a:effectLst/>
          </c:spPr>
          <c:invertIfNegative val="0"/>
          <c:cat>
            <c:strRef>
              <c:f>Sheet1!$A$2:$A$9</c:f>
              <c:strCache>
                <c:ptCount val="8"/>
                <c:pt idx="0">
                  <c:v>White</c:v>
                </c:pt>
                <c:pt idx="1">
                  <c:v>Black</c:v>
                </c:pt>
                <c:pt idx="3">
                  <c:v>Asian</c:v>
                </c:pt>
                <c:pt idx="5">
                  <c:v>Some Other Race</c:v>
                </c:pt>
                <c:pt idx="6">
                  <c:v>Two or More Races</c:v>
                </c:pt>
                <c:pt idx="7">
                  <c:v>Hispanic</c:v>
                </c:pt>
              </c:strCache>
            </c:strRef>
          </c:cat>
          <c:val>
            <c:numRef>
              <c:f>Sheet1!$C$2:$C$9</c:f>
              <c:numCache>
                <c:formatCode>General</c:formatCode>
                <c:ptCount val="8"/>
                <c:pt idx="0">
                  <c:v>10.199999999999999</c:v>
                </c:pt>
                <c:pt idx="1">
                  <c:v>21.6</c:v>
                </c:pt>
                <c:pt idx="2">
                  <c:v>25.4</c:v>
                </c:pt>
                <c:pt idx="3">
                  <c:v>11.3</c:v>
                </c:pt>
                <c:pt idx="4">
                  <c:v>17.600000000000001</c:v>
                </c:pt>
                <c:pt idx="5">
                  <c:v>17.2</c:v>
                </c:pt>
                <c:pt idx="6">
                  <c:v>16.100000000000001</c:v>
                </c:pt>
                <c:pt idx="7">
                  <c:v>20.8</c:v>
                </c:pt>
              </c:numCache>
            </c:numRef>
          </c:val>
          <c:extLst>
            <c:ext xmlns:c16="http://schemas.microsoft.com/office/drawing/2014/chart" uri="{C3380CC4-5D6E-409C-BE32-E72D297353CC}">
              <c16:uniqueId val="{00000001-0A14-44F3-88B7-63016B729FDD}"/>
            </c:ext>
          </c:extLst>
        </c:ser>
        <c:dLbls>
          <c:showLegendKey val="0"/>
          <c:showVal val="0"/>
          <c:showCatName val="0"/>
          <c:showSerName val="0"/>
          <c:showPercent val="0"/>
          <c:showBubbleSize val="0"/>
        </c:dLbls>
        <c:gapWidth val="219"/>
        <c:overlap val="-27"/>
        <c:axId val="492140760"/>
        <c:axId val="492141744"/>
      </c:barChart>
      <c:catAx>
        <c:axId val="492140760"/>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92141744"/>
        <c:crosses val="autoZero"/>
        <c:auto val="1"/>
        <c:lblAlgn val="ctr"/>
        <c:lblOffset val="100"/>
        <c:noMultiLvlLbl val="0"/>
      </c:catAx>
      <c:valAx>
        <c:axId val="49214174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92140760"/>
        <c:crosses val="autoZero"/>
        <c:crossBetween val="between"/>
      </c:valAx>
      <c:spPr>
        <a:noFill/>
        <a:ln w="25400">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Poverty</a:t>
            </a:r>
            <a:r>
              <a:rPr lang="en-US" baseline="0" dirty="0"/>
              <a:t> Rates of Men by Veteran Status and Race: 2017</a:t>
            </a:r>
            <a:endParaRPr lang="en-US"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Male Veterans</c:v>
                </c:pt>
              </c:strCache>
            </c:strRef>
          </c:tx>
          <c:spPr>
            <a:solidFill>
              <a:schemeClr val="accent1"/>
            </a:solidFill>
            <a:ln>
              <a:noFill/>
            </a:ln>
            <a:effectLst/>
          </c:spPr>
          <c:invertIfNegative val="0"/>
          <c:cat>
            <c:strRef>
              <c:f>Sheet1!$A$2:$A$9</c:f>
              <c:strCache>
                <c:ptCount val="8"/>
                <c:pt idx="0">
                  <c:v>White</c:v>
                </c:pt>
                <c:pt idx="1">
                  <c:v>Black</c:v>
                </c:pt>
                <c:pt idx="3">
                  <c:v>Asian</c:v>
                </c:pt>
                <c:pt idx="5">
                  <c:v>Some Other Race</c:v>
                </c:pt>
                <c:pt idx="6">
                  <c:v>Two or More Races</c:v>
                </c:pt>
                <c:pt idx="7">
                  <c:v>Hispanic</c:v>
                </c:pt>
              </c:strCache>
            </c:strRef>
          </c:cat>
          <c:val>
            <c:numRef>
              <c:f>Sheet1!$B$2:$B$9</c:f>
              <c:numCache>
                <c:formatCode>General</c:formatCode>
                <c:ptCount val="8"/>
                <c:pt idx="0">
                  <c:v>5.5</c:v>
                </c:pt>
                <c:pt idx="1">
                  <c:v>10.9</c:v>
                </c:pt>
                <c:pt idx="2">
                  <c:v>12.7</c:v>
                </c:pt>
                <c:pt idx="3">
                  <c:v>6.8</c:v>
                </c:pt>
                <c:pt idx="4">
                  <c:v>6.2</c:v>
                </c:pt>
                <c:pt idx="5">
                  <c:v>8.5</c:v>
                </c:pt>
                <c:pt idx="6">
                  <c:v>7.8</c:v>
                </c:pt>
                <c:pt idx="7">
                  <c:v>8.5</c:v>
                </c:pt>
              </c:numCache>
            </c:numRef>
          </c:val>
          <c:extLst>
            <c:ext xmlns:c16="http://schemas.microsoft.com/office/drawing/2014/chart" uri="{C3380CC4-5D6E-409C-BE32-E72D297353CC}">
              <c16:uniqueId val="{00000000-0A14-44F3-88B7-63016B729FDD}"/>
            </c:ext>
          </c:extLst>
        </c:ser>
        <c:ser>
          <c:idx val="1"/>
          <c:order val="1"/>
          <c:tx>
            <c:strRef>
              <c:f>Sheet1!$C$1</c:f>
              <c:strCache>
                <c:ptCount val="1"/>
                <c:pt idx="0">
                  <c:v>Male Non-Veterans</c:v>
                </c:pt>
              </c:strCache>
            </c:strRef>
          </c:tx>
          <c:spPr>
            <a:solidFill>
              <a:schemeClr val="accent2"/>
            </a:solidFill>
            <a:ln>
              <a:noFill/>
            </a:ln>
            <a:effectLst/>
          </c:spPr>
          <c:invertIfNegative val="0"/>
          <c:cat>
            <c:strRef>
              <c:f>Sheet1!$A$2:$A$9</c:f>
              <c:strCache>
                <c:ptCount val="8"/>
                <c:pt idx="0">
                  <c:v>White</c:v>
                </c:pt>
                <c:pt idx="1">
                  <c:v>Black</c:v>
                </c:pt>
                <c:pt idx="3">
                  <c:v>Asian</c:v>
                </c:pt>
                <c:pt idx="5">
                  <c:v>Some Other Race</c:v>
                </c:pt>
                <c:pt idx="6">
                  <c:v>Two or More Races</c:v>
                </c:pt>
                <c:pt idx="7">
                  <c:v>Hispanic</c:v>
                </c:pt>
              </c:strCache>
            </c:strRef>
          </c:cat>
          <c:val>
            <c:numRef>
              <c:f>Sheet1!$C$2:$C$9</c:f>
              <c:numCache>
                <c:formatCode>General</c:formatCode>
                <c:ptCount val="8"/>
                <c:pt idx="0">
                  <c:v>8.4</c:v>
                </c:pt>
                <c:pt idx="1">
                  <c:v>17.5</c:v>
                </c:pt>
                <c:pt idx="2">
                  <c:v>23.6</c:v>
                </c:pt>
                <c:pt idx="3">
                  <c:v>10.9</c:v>
                </c:pt>
                <c:pt idx="4">
                  <c:v>12.6</c:v>
                </c:pt>
                <c:pt idx="5">
                  <c:v>13.2</c:v>
                </c:pt>
                <c:pt idx="6">
                  <c:v>12.7</c:v>
                </c:pt>
                <c:pt idx="7">
                  <c:v>20.8</c:v>
                </c:pt>
              </c:numCache>
            </c:numRef>
          </c:val>
          <c:extLst>
            <c:ext xmlns:c16="http://schemas.microsoft.com/office/drawing/2014/chart" uri="{C3380CC4-5D6E-409C-BE32-E72D297353CC}">
              <c16:uniqueId val="{00000001-0A14-44F3-88B7-63016B729FDD}"/>
            </c:ext>
          </c:extLst>
        </c:ser>
        <c:dLbls>
          <c:showLegendKey val="0"/>
          <c:showVal val="0"/>
          <c:showCatName val="0"/>
          <c:showSerName val="0"/>
          <c:showPercent val="0"/>
          <c:showBubbleSize val="0"/>
        </c:dLbls>
        <c:gapWidth val="219"/>
        <c:overlap val="-27"/>
        <c:axId val="492140760"/>
        <c:axId val="492141744"/>
      </c:barChart>
      <c:catAx>
        <c:axId val="492140760"/>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92141744"/>
        <c:crosses val="autoZero"/>
        <c:auto val="1"/>
        <c:lblAlgn val="ctr"/>
        <c:lblOffset val="100"/>
        <c:noMultiLvlLbl val="0"/>
      </c:catAx>
      <c:valAx>
        <c:axId val="49214174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9214076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By</a:t>
            </a:r>
            <a:r>
              <a:rPr lang="en-US" baseline="0" dirty="0"/>
              <a:t> Sex and Veteran Status in 2017</a:t>
            </a:r>
            <a:endParaRPr lang="en-US"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tx>
            <c:strRef>
              <c:f>Sheet1!$B$1</c:f>
              <c:strCache>
                <c:ptCount val="1"/>
                <c:pt idx="0">
                  <c:v>Column1</c:v>
                </c:pt>
              </c:strCache>
            </c:strRef>
          </c:tx>
          <c:spPr>
            <a:solidFill>
              <a:schemeClr val="accent1"/>
            </a:solidFill>
            <a:ln>
              <a:noFill/>
            </a:ln>
            <a:effectLst/>
          </c:spPr>
          <c:invertIfNegative val="0"/>
          <c:cat>
            <c:strRef>
              <c:f>Sheet1!$A$2:$A$5</c:f>
              <c:strCache>
                <c:ptCount val="4"/>
                <c:pt idx="0">
                  <c:v>Male Veterans</c:v>
                </c:pt>
                <c:pt idx="1">
                  <c:v>Male Non-Veterans</c:v>
                </c:pt>
                <c:pt idx="2">
                  <c:v>Women Non-Veterans</c:v>
                </c:pt>
                <c:pt idx="3">
                  <c:v>Women Veterans</c:v>
                </c:pt>
              </c:strCache>
            </c:strRef>
          </c:cat>
          <c:val>
            <c:numRef>
              <c:f>Sheet1!$B$2:$B$5</c:f>
              <c:numCache>
                <c:formatCode>"$"#,##0_);[Red]\("$"#,##0\)</c:formatCode>
                <c:ptCount val="4"/>
                <c:pt idx="0">
                  <c:v>50986</c:v>
                </c:pt>
                <c:pt idx="1">
                  <c:v>40000</c:v>
                </c:pt>
                <c:pt idx="2">
                  <c:v>29999</c:v>
                </c:pt>
                <c:pt idx="3">
                  <c:v>40939</c:v>
                </c:pt>
              </c:numCache>
            </c:numRef>
          </c:val>
          <c:extLst>
            <c:ext xmlns:c16="http://schemas.microsoft.com/office/drawing/2014/chart" uri="{C3380CC4-5D6E-409C-BE32-E72D297353CC}">
              <c16:uniqueId val="{00000000-F476-43AD-A4EB-BBBDCF203A16}"/>
            </c:ext>
          </c:extLst>
        </c:ser>
        <c:dLbls>
          <c:showLegendKey val="0"/>
          <c:showVal val="0"/>
          <c:showCatName val="0"/>
          <c:showSerName val="0"/>
          <c:showPercent val="0"/>
          <c:showBubbleSize val="0"/>
        </c:dLbls>
        <c:gapWidth val="182"/>
        <c:axId val="602999096"/>
        <c:axId val="602997784"/>
      </c:barChart>
      <c:catAx>
        <c:axId val="60299909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02997784"/>
        <c:crosses val="autoZero"/>
        <c:auto val="1"/>
        <c:lblAlgn val="ctr"/>
        <c:lblOffset val="100"/>
        <c:noMultiLvlLbl val="0"/>
      </c:catAx>
      <c:valAx>
        <c:axId val="602997784"/>
        <c:scaling>
          <c:orientation val="minMax"/>
        </c:scaling>
        <c:delete val="0"/>
        <c:axPos val="b"/>
        <c:majorGridlines>
          <c:spPr>
            <a:ln w="9525" cap="flat" cmpd="sng" algn="ctr">
              <a:solidFill>
                <a:schemeClr val="tx1">
                  <a:lumMod val="15000"/>
                  <a:lumOff val="85000"/>
                </a:schemeClr>
              </a:solidFill>
              <a:round/>
            </a:ln>
            <a:effectLst/>
          </c:spPr>
        </c:majorGridlines>
        <c:numFmt formatCode="&quot;$&quot;#,##0_);[Red]\(&quot;$&quot;#,##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0299909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By</a:t>
            </a:r>
            <a:r>
              <a:rPr lang="en-US" baseline="0" dirty="0"/>
              <a:t> Sex and Veteran Status in 2017</a:t>
            </a:r>
            <a:endParaRPr lang="en-US"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tx>
            <c:strRef>
              <c:f>Sheet1!$B$1</c:f>
              <c:strCache>
                <c:ptCount val="1"/>
                <c:pt idx="0">
                  <c:v>Column1</c:v>
                </c:pt>
              </c:strCache>
            </c:strRef>
          </c:tx>
          <c:spPr>
            <a:solidFill>
              <a:schemeClr val="accent1"/>
            </a:solidFill>
            <a:ln>
              <a:noFill/>
            </a:ln>
            <a:effectLst/>
          </c:spPr>
          <c:invertIfNegative val="0"/>
          <c:cat>
            <c:strRef>
              <c:f>Sheet1!$A$2:$A$5</c:f>
              <c:strCache>
                <c:ptCount val="4"/>
                <c:pt idx="0">
                  <c:v>Male Veterans</c:v>
                </c:pt>
                <c:pt idx="1">
                  <c:v>Male Non-Veterans</c:v>
                </c:pt>
                <c:pt idx="2">
                  <c:v>Women Non-Veterans</c:v>
                </c:pt>
                <c:pt idx="3">
                  <c:v>Women Veterans</c:v>
                </c:pt>
              </c:strCache>
            </c:strRef>
          </c:cat>
          <c:val>
            <c:numRef>
              <c:f>Sheet1!$B$2:$B$5</c:f>
              <c:numCache>
                <c:formatCode>"$"#,##0_);[Red]\("$"#,##0\)</c:formatCode>
                <c:ptCount val="4"/>
                <c:pt idx="0">
                  <c:v>39485</c:v>
                </c:pt>
                <c:pt idx="1">
                  <c:v>29998</c:v>
                </c:pt>
                <c:pt idx="2">
                  <c:v>19193</c:v>
                </c:pt>
                <c:pt idx="3">
                  <c:v>31810</c:v>
                </c:pt>
              </c:numCache>
            </c:numRef>
          </c:val>
          <c:extLst>
            <c:ext xmlns:c16="http://schemas.microsoft.com/office/drawing/2014/chart" uri="{C3380CC4-5D6E-409C-BE32-E72D297353CC}">
              <c16:uniqueId val="{00000000-F476-43AD-A4EB-BBBDCF203A16}"/>
            </c:ext>
          </c:extLst>
        </c:ser>
        <c:dLbls>
          <c:showLegendKey val="0"/>
          <c:showVal val="0"/>
          <c:showCatName val="0"/>
          <c:showSerName val="0"/>
          <c:showPercent val="0"/>
          <c:showBubbleSize val="0"/>
        </c:dLbls>
        <c:gapWidth val="182"/>
        <c:axId val="602999096"/>
        <c:axId val="602997784"/>
      </c:barChart>
      <c:catAx>
        <c:axId val="60299909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02997784"/>
        <c:crosses val="autoZero"/>
        <c:auto val="1"/>
        <c:lblAlgn val="ctr"/>
        <c:lblOffset val="100"/>
        <c:noMultiLvlLbl val="0"/>
      </c:catAx>
      <c:valAx>
        <c:axId val="602997784"/>
        <c:scaling>
          <c:orientation val="minMax"/>
        </c:scaling>
        <c:delete val="0"/>
        <c:axPos val="b"/>
        <c:majorGridlines>
          <c:spPr>
            <a:ln w="9525" cap="flat" cmpd="sng" algn="ctr">
              <a:solidFill>
                <a:schemeClr val="tx1">
                  <a:lumMod val="15000"/>
                  <a:lumOff val="85000"/>
                </a:schemeClr>
              </a:solidFill>
              <a:round/>
            </a:ln>
            <a:effectLst/>
          </c:spPr>
        </c:majorGridlines>
        <c:numFmt formatCode="&quot;$&quot;#,##0_);[Red]\(&quot;$&quot;#,##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0299909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0.41028</cdr:x>
      <cdr:y>0.50488</cdr:y>
    </cdr:from>
    <cdr:to>
      <cdr:x>0.47237</cdr:x>
      <cdr:y>0.57669</cdr:y>
    </cdr:to>
    <cdr:sp macro="" textlink="">
      <cdr:nvSpPr>
        <cdr:cNvPr id="2" name="TextBox 9">
          <a:extLst xmlns:a="http://schemas.openxmlformats.org/drawingml/2006/main">
            <a:ext uri="{FF2B5EF4-FFF2-40B4-BE49-F238E27FC236}">
              <a16:creationId xmlns:a16="http://schemas.microsoft.com/office/drawing/2014/main" id="{88822628-5F0F-4DE1-BDD1-3D1B0B8814EA}"/>
            </a:ext>
          </a:extLst>
        </cdr:cNvPr>
        <cdr:cNvSpPr txBox="1"/>
      </cdr:nvSpPr>
      <cdr:spPr>
        <a:xfrm xmlns:a="http://schemas.openxmlformats.org/drawingml/2006/main">
          <a:off x="3376433" y="1731247"/>
          <a:ext cx="510988" cy="246221"/>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xmlns:a="http://schemas.openxmlformats.org/drawingml/2006/main">
          <a:r>
            <a:rPr lang="en-US" sz="1000" dirty="0"/>
            <a:t>8.9%</a:t>
          </a:r>
        </a:p>
      </cdr:txBody>
    </cdr:sp>
  </cdr:relSizeAnchor>
</c:userShapes>
</file>

<file path=ppt/drawings/drawing2.xml><?xml version="1.0" encoding="utf-8"?>
<c:userShapes xmlns:c="http://schemas.openxmlformats.org/drawingml/2006/chart">
  <cdr:relSizeAnchor xmlns:cdr="http://schemas.openxmlformats.org/drawingml/2006/chartDrawing">
    <cdr:from>
      <cdr:x>0.41028</cdr:x>
      <cdr:y>0.50488</cdr:y>
    </cdr:from>
    <cdr:to>
      <cdr:x>0.47237</cdr:x>
      <cdr:y>0.57669</cdr:y>
    </cdr:to>
    <cdr:sp macro="" textlink="">
      <cdr:nvSpPr>
        <cdr:cNvPr id="2" name="TextBox 9">
          <a:extLst xmlns:a="http://schemas.openxmlformats.org/drawingml/2006/main">
            <a:ext uri="{FF2B5EF4-FFF2-40B4-BE49-F238E27FC236}">
              <a16:creationId xmlns:a16="http://schemas.microsoft.com/office/drawing/2014/main" id="{88822628-5F0F-4DE1-BDD1-3D1B0B8814EA}"/>
            </a:ext>
          </a:extLst>
        </cdr:cNvPr>
        <cdr:cNvSpPr txBox="1"/>
      </cdr:nvSpPr>
      <cdr:spPr>
        <a:xfrm xmlns:a="http://schemas.openxmlformats.org/drawingml/2006/main">
          <a:off x="3376433" y="1731247"/>
          <a:ext cx="510988" cy="246221"/>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xmlns:a="http://schemas.openxmlformats.org/drawingml/2006/main">
          <a:r>
            <a:rPr lang="en-US" sz="1000" dirty="0"/>
            <a:t>6.8%</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423863" y="704850"/>
            <a:ext cx="6256337" cy="35194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710248" y="4459526"/>
            <a:ext cx="5681980" cy="4224814"/>
          </a:xfrm>
          <a:prstGeom prst="rect">
            <a:avLst/>
          </a:prstGeom>
          <a:noFill/>
          <a:ln>
            <a:noFill/>
          </a:ln>
        </p:spPr>
        <p:txBody>
          <a:bodyPr spcFirstLastPara="1" wrap="square" lIns="94213" tIns="94213" rIns="94213" bIns="94213" anchor="t" anchorCtr="0"/>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704850"/>
            <a:ext cx="6257925" cy="3519488"/>
          </a:xfrm>
        </p:spPr>
      </p:sp>
      <p:sp>
        <p:nvSpPr>
          <p:cNvPr id="3" name="Notes Placeholder 2"/>
          <p:cNvSpPr>
            <a:spLocks noGrp="1"/>
          </p:cNvSpPr>
          <p:nvPr>
            <p:ph type="body" idx="1"/>
          </p:nvPr>
        </p:nvSpPr>
        <p:spPr/>
        <p:txBody>
          <a:bodyPr/>
          <a:lstStyle/>
          <a:p>
            <a:pPr marL="143961" indent="0">
              <a:buNone/>
            </a:pPr>
            <a:endParaRPr lang="en-US" dirty="0"/>
          </a:p>
        </p:txBody>
      </p:sp>
    </p:spTree>
    <p:extLst>
      <p:ext uri="{BB962C8B-B14F-4D97-AF65-F5344CB8AC3E}">
        <p14:creationId xmlns:p14="http://schemas.microsoft.com/office/powerpoint/2010/main" val="32910767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8150" y="711200"/>
            <a:ext cx="6321425" cy="3556000"/>
          </a:xfrm>
        </p:spPr>
      </p:sp>
      <p:sp>
        <p:nvSpPr>
          <p:cNvPr id="3" name="Notes Placeholder 2"/>
          <p:cNvSpPr>
            <a:spLocks noGrp="1"/>
          </p:cNvSpPr>
          <p:nvPr>
            <p:ph type="body" idx="1"/>
          </p:nvPr>
        </p:nvSpPr>
        <p:spPr/>
        <p:txBody>
          <a:bodyPr/>
          <a:lstStyle/>
          <a:p>
            <a:pPr marL="0" indent="0" defTabSz="942289">
              <a:buClrTx/>
              <a:buSzTx/>
              <a:buNone/>
              <a:defRPr/>
            </a:pPr>
            <a:r>
              <a:rPr lang="en-US" dirty="0"/>
              <a:t>Shawn</a:t>
            </a:r>
          </a:p>
          <a:p>
            <a:endParaRPr lang="en-US" dirty="0"/>
          </a:p>
        </p:txBody>
      </p:sp>
      <p:sp>
        <p:nvSpPr>
          <p:cNvPr id="4" name="Slide Number Placeholder 3"/>
          <p:cNvSpPr>
            <a:spLocks noGrp="1"/>
          </p:cNvSpPr>
          <p:nvPr>
            <p:ph type="sldNum" sz="quarter" idx="10"/>
          </p:nvPr>
        </p:nvSpPr>
        <p:spPr/>
        <p:txBody>
          <a:bodyPr lIns="94229" tIns="47114" rIns="94229" bIns="47114"/>
          <a:lstStyle/>
          <a:p>
            <a:fld id="{295F9F17-BD84-4D56-A3DF-1E59C5A370AF}" type="slidenum">
              <a:rPr lang="en-US" smtClean="0"/>
              <a:pPr/>
              <a:t>3</a:t>
            </a:fld>
            <a:endParaRPr lang="en-US" dirty="0"/>
          </a:p>
        </p:txBody>
      </p:sp>
    </p:spTree>
    <p:extLst>
      <p:ext uri="{BB962C8B-B14F-4D97-AF65-F5344CB8AC3E}">
        <p14:creationId xmlns:p14="http://schemas.microsoft.com/office/powerpoint/2010/main" val="14896069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704850"/>
            <a:ext cx="6257925" cy="3519488"/>
          </a:xfrm>
        </p:spPr>
      </p:sp>
      <p:sp>
        <p:nvSpPr>
          <p:cNvPr id="3" name="Notes Placeholder 2"/>
          <p:cNvSpPr>
            <a:spLocks noGrp="1"/>
          </p:cNvSpPr>
          <p:nvPr>
            <p:ph type="body" idx="1"/>
          </p:nvPr>
        </p:nvSpPr>
        <p:spPr/>
        <p:txBody>
          <a:bodyPr/>
          <a:lstStyle/>
          <a:p>
            <a:pPr marL="0" indent="0" defTabSz="942289">
              <a:buClrTx/>
              <a:buSzTx/>
              <a:buNone/>
              <a:defRPr/>
            </a:pPr>
            <a:r>
              <a:rPr lang="en-US" dirty="0"/>
              <a:t>Shawn</a:t>
            </a:r>
          </a:p>
          <a:p>
            <a:endParaRPr lang="en-US" dirty="0"/>
          </a:p>
        </p:txBody>
      </p:sp>
      <p:sp>
        <p:nvSpPr>
          <p:cNvPr id="4" name="Slide Number Placeholder 3"/>
          <p:cNvSpPr>
            <a:spLocks noGrp="1"/>
          </p:cNvSpPr>
          <p:nvPr>
            <p:ph type="sldNum" sz="quarter" idx="10"/>
          </p:nvPr>
        </p:nvSpPr>
        <p:spPr/>
        <p:txBody>
          <a:bodyPr lIns="94229" tIns="47114" rIns="94229" bIns="47114"/>
          <a:lstStyle/>
          <a:p>
            <a:pPr algn="r" defTabSz="942289">
              <a:buClrTx/>
              <a:defRPr/>
            </a:pPr>
            <a:fld id="{93631D72-B3D7-2849-BAD5-8E0BE6353CF6}" type="slidenum">
              <a:rPr lang="en-US" sz="1200" kern="1200">
                <a:solidFill>
                  <a:prstClr val="black"/>
                </a:solidFill>
                <a:latin typeface="Calibri" panose="020F0502020204030204"/>
                <a:ea typeface="+mn-ea"/>
                <a:cs typeface="+mn-cs"/>
              </a:rPr>
              <a:pPr algn="r" defTabSz="942289">
                <a:buClrTx/>
                <a:defRPr/>
              </a:pPr>
              <a:t>4</a:t>
            </a:fld>
            <a:endParaRPr lang="en-US" sz="1200" kern="1200" dirty="0">
              <a:solidFill>
                <a:prstClr val="black"/>
              </a:solidFill>
              <a:latin typeface="Calibri" panose="020F0502020204030204"/>
              <a:ea typeface="+mn-ea"/>
              <a:cs typeface="+mn-cs"/>
            </a:endParaRPr>
          </a:p>
        </p:txBody>
      </p:sp>
    </p:spTree>
    <p:extLst>
      <p:ext uri="{BB962C8B-B14F-4D97-AF65-F5344CB8AC3E}">
        <p14:creationId xmlns:p14="http://schemas.microsoft.com/office/powerpoint/2010/main" val="5782028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704850"/>
            <a:ext cx="6257925" cy="3519488"/>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0790352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704850"/>
            <a:ext cx="6257925" cy="3519488"/>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4521230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5775" y="731838"/>
            <a:ext cx="6503988" cy="3659187"/>
          </a:xfrm>
        </p:spPr>
      </p:sp>
      <p:sp>
        <p:nvSpPr>
          <p:cNvPr id="3" name="Notes Placeholder 2"/>
          <p:cNvSpPr>
            <a:spLocks noGrp="1"/>
          </p:cNvSpPr>
          <p:nvPr>
            <p:ph type="body" idx="1"/>
          </p:nvPr>
        </p:nvSpPr>
        <p:spPr/>
        <p:txBody>
          <a:bodyPr/>
          <a:lstStyle/>
          <a:p>
            <a:r>
              <a:rPr lang="en-US"/>
              <a:t>Done!</a:t>
            </a:r>
          </a:p>
        </p:txBody>
      </p:sp>
      <p:sp>
        <p:nvSpPr>
          <p:cNvPr id="4" name="Slide Number Placeholder 3"/>
          <p:cNvSpPr>
            <a:spLocks noGrp="1"/>
          </p:cNvSpPr>
          <p:nvPr>
            <p:ph type="sldNum" sz="quarter" idx="10"/>
          </p:nvPr>
        </p:nvSpPr>
        <p:spPr/>
        <p:txBody>
          <a:bodyPr lIns="94229" tIns="47114" rIns="94229" bIns="47114"/>
          <a:lstStyle/>
          <a:p>
            <a:pPr defTabSz="984786">
              <a:defRPr/>
            </a:pPr>
            <a:fld id="{3EB3145F-2029-443C-A8F6-05B140D8BE6E}" type="slidenum">
              <a:rPr lang="en-US">
                <a:solidFill>
                  <a:prstClr val="black"/>
                </a:solidFill>
                <a:latin typeface="Calibri"/>
              </a:rPr>
              <a:pPr defTabSz="984786">
                <a:defRPr/>
              </a:pPr>
              <a:t>25</a:t>
            </a:fld>
            <a:endParaRPr lang="en-US">
              <a:solidFill>
                <a:prstClr val="black"/>
              </a:solidFill>
              <a:latin typeface="Calibri"/>
            </a:endParaRPr>
          </a:p>
        </p:txBody>
      </p:sp>
    </p:spTree>
    <p:extLst>
      <p:ext uri="{BB962C8B-B14F-4D97-AF65-F5344CB8AC3E}">
        <p14:creationId xmlns:p14="http://schemas.microsoft.com/office/powerpoint/2010/main" val="382669247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A7499D6-EDAB-4989-AD6F-9399FF2D9117}"/>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1"/>
          <p:cNvSpPr>
            <a:spLocks noGrp="1"/>
          </p:cNvSpPr>
          <p:nvPr>
            <p:ph type="title"/>
          </p:nvPr>
        </p:nvSpPr>
        <p:spPr>
          <a:xfrm>
            <a:off x="722313" y="2325292"/>
            <a:ext cx="7772400" cy="1021556"/>
          </a:xfrm>
          <a:prstGeom prst="rect">
            <a:avLst/>
          </a:prstGeom>
        </p:spPr>
        <p:txBody>
          <a:bodyPr anchor="t">
            <a:normAutofit/>
          </a:bodyPr>
          <a:lstStyle>
            <a:lvl1pPr algn="l">
              <a:defRPr sz="2400" b="1" cap="a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Text Placeholder 2"/>
          <p:cNvSpPr>
            <a:spLocks noGrp="1"/>
          </p:cNvSpPr>
          <p:nvPr>
            <p:ph type="body" idx="1"/>
          </p:nvPr>
        </p:nvSpPr>
        <p:spPr>
          <a:xfrm>
            <a:off x="722313" y="1200151"/>
            <a:ext cx="7772400" cy="1125140"/>
          </a:xfrm>
        </p:spPr>
        <p:txBody>
          <a:bodyPr anchor="b">
            <a:normAutofit/>
          </a:bodyPr>
          <a:lstStyle>
            <a:lvl1pPr marL="0" indent="0">
              <a:buNone/>
              <a:defRPr sz="1800" b="0">
                <a:solidFill>
                  <a:schemeClr val="bg1"/>
                </a:solidFill>
                <a:latin typeface="Arial" panose="020B0604020202020204" pitchFamily="34" charset="0"/>
                <a:cs typeface="Arial" panose="020B0604020202020204" pitchFamily="34" charset="0"/>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10" name="Text Placeholder 9"/>
          <p:cNvSpPr>
            <a:spLocks noGrp="1"/>
          </p:cNvSpPr>
          <p:nvPr>
            <p:ph type="body" sz="quarter" idx="10"/>
          </p:nvPr>
        </p:nvSpPr>
        <p:spPr>
          <a:xfrm>
            <a:off x="762000" y="3371850"/>
            <a:ext cx="3962400" cy="857250"/>
          </a:xfrm>
        </p:spPr>
        <p:txBody>
          <a:bodyPr/>
          <a:lstStyle>
            <a:lvl1pPr marL="0" indent="0">
              <a:buNone/>
              <a:defRPr>
                <a:solidFill>
                  <a:schemeClr val="tx1">
                    <a:lumMod val="65000"/>
                    <a:lumOff val="35000"/>
                  </a:schemeClr>
                </a:solidFill>
              </a:defRPr>
            </a:lvl1pPr>
          </a:lstStyle>
          <a:p>
            <a:pPr lvl="0"/>
            <a:r>
              <a:rPr lang="en-US"/>
              <a:t>Click to edit Master text styles</a:t>
            </a:r>
          </a:p>
        </p:txBody>
      </p:sp>
    </p:spTree>
    <p:extLst>
      <p:ext uri="{BB962C8B-B14F-4D97-AF65-F5344CB8AC3E}">
        <p14:creationId xmlns:p14="http://schemas.microsoft.com/office/powerpoint/2010/main" val="17763711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Title and Content">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A551A06-C0D4-4374-B68F-0704C4407BD1}"/>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8" name="Title Placeholder 1"/>
          <p:cNvSpPr>
            <a:spLocks noGrp="1"/>
          </p:cNvSpPr>
          <p:nvPr>
            <p:ph type="title"/>
          </p:nvPr>
        </p:nvSpPr>
        <p:spPr>
          <a:xfrm>
            <a:off x="152400" y="57150"/>
            <a:ext cx="7010400" cy="742950"/>
          </a:xfrm>
          <a:prstGeom prst="rect">
            <a:avLst/>
          </a:prstGeom>
        </p:spPr>
        <p:txBody>
          <a:bodyPr vert="horz" lIns="91440" tIns="45720" rIns="91440" bIns="45720" rtlCol="0" anchor="b">
            <a:normAutofit/>
          </a:bodyPr>
          <a:lstStyle>
            <a:lvl1pPr>
              <a:defRPr sz="2100" b="0" cap="none" spc="0">
                <a:ln>
                  <a:noFill/>
                </a:ln>
                <a:solidFill>
                  <a:schemeClr val="bg2">
                    <a:lumMod val="50000"/>
                  </a:schemeClr>
                </a:solidFill>
                <a:effectLst/>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9" name="Text Placeholder 2"/>
          <p:cNvSpPr>
            <a:spLocks noGrp="1"/>
          </p:cNvSpPr>
          <p:nvPr>
            <p:ph idx="1"/>
          </p:nvPr>
        </p:nvSpPr>
        <p:spPr>
          <a:xfrm>
            <a:off x="457200" y="1085850"/>
            <a:ext cx="8229600" cy="3429000"/>
          </a:xfrm>
          <a:prstGeom prst="rect">
            <a:avLst/>
          </a:prstGeom>
        </p:spPr>
        <p:txBody>
          <a:bodyPr vert="horz" lIns="91440" tIns="45720" rIns="91440" bIns="45720" rtlCol="0">
            <a:normAutofit/>
          </a:bodyPr>
          <a:lstStyle>
            <a:lvl1pPr marL="257175" indent="-257175">
              <a:buClr>
                <a:schemeClr val="accent1"/>
              </a:buClr>
              <a:buFont typeface="Arial" panose="020B0604020202020204" pitchFamily="34" charset="0"/>
              <a:buChar char="•"/>
              <a:defRPr sz="1500">
                <a:solidFill>
                  <a:schemeClr val="tx1"/>
                </a:solidFill>
                <a:latin typeface="Arial" panose="020B0604020202020204" pitchFamily="34" charset="0"/>
                <a:cs typeface="Arial" panose="020B0604020202020204" pitchFamily="34" charset="0"/>
              </a:defRPr>
            </a:lvl1pPr>
            <a:lvl2pPr marL="557213" indent="-214313">
              <a:buClr>
                <a:schemeClr val="accent1"/>
              </a:buClr>
              <a:buFont typeface="Arial" panose="020B0604020202020204" pitchFamily="34" charset="0"/>
              <a:buChar char="•"/>
              <a:defRPr sz="1350">
                <a:solidFill>
                  <a:schemeClr val="tx1"/>
                </a:solidFill>
                <a:latin typeface="Arial" panose="020B0604020202020204" pitchFamily="34" charset="0"/>
                <a:cs typeface="Arial" panose="020B0604020202020204" pitchFamily="34" charset="0"/>
              </a:defRPr>
            </a:lvl2pPr>
            <a:lvl3pPr marL="857250" indent="-171450">
              <a:buClr>
                <a:schemeClr val="accent1"/>
              </a:buClr>
              <a:buFont typeface="Arial" panose="020B0604020202020204" pitchFamily="34" charset="0"/>
              <a:buChar char="•"/>
              <a:defRPr sz="1350">
                <a:solidFill>
                  <a:schemeClr val="tx1"/>
                </a:solidFill>
                <a:latin typeface="Arial" panose="020B0604020202020204" pitchFamily="34" charset="0"/>
                <a:cs typeface="Arial" panose="020B0604020202020204" pitchFamily="34" charset="0"/>
              </a:defRPr>
            </a:lvl3pPr>
            <a:lvl4pPr marL="1200150" indent="-171450">
              <a:buClr>
                <a:schemeClr val="accent1"/>
              </a:buClr>
              <a:buFont typeface="Arial" panose="020B0604020202020204" pitchFamily="34" charset="0"/>
              <a:buChar char="•"/>
              <a:defRPr sz="1350">
                <a:solidFill>
                  <a:schemeClr val="tx1"/>
                </a:solidFill>
                <a:latin typeface="Arial" panose="020B0604020202020204" pitchFamily="34" charset="0"/>
                <a:cs typeface="Arial" panose="020B0604020202020204" pitchFamily="34" charset="0"/>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10" name="Slide Number Placeholder 5"/>
          <p:cNvSpPr>
            <a:spLocks noGrp="1"/>
          </p:cNvSpPr>
          <p:nvPr>
            <p:ph type="sldNum" sz="quarter" idx="4"/>
          </p:nvPr>
        </p:nvSpPr>
        <p:spPr>
          <a:xfrm>
            <a:off x="8695945" y="4812507"/>
            <a:ext cx="380999" cy="273844"/>
          </a:xfrm>
          <a:prstGeom prst="rect">
            <a:avLst/>
          </a:prstGeom>
        </p:spPr>
        <p:txBody>
          <a:bodyPr vert="horz" lIns="91440" tIns="45720" rIns="91440" bIns="45720" rtlCol="0" anchor="ctr"/>
          <a:lstStyle>
            <a:lvl1pPr algn="r">
              <a:defRPr sz="750">
                <a:solidFill>
                  <a:schemeClr val="tx1">
                    <a:tint val="75000"/>
                  </a:schemeClr>
                </a:solidFill>
                <a:latin typeface="Georgia"/>
                <a:cs typeface="Georgia"/>
              </a:defRPr>
            </a:lvl1pPr>
          </a:lstStyle>
          <a:p>
            <a:fld id="{9B27D237-6C0D-5549-BE11-2040A22CBC7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3155367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9C93A0C-3B32-4557-AE64-F198F76D3D72}"/>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1"/>
          <p:cNvSpPr>
            <a:spLocks noGrp="1"/>
          </p:cNvSpPr>
          <p:nvPr>
            <p:ph type="title"/>
          </p:nvPr>
        </p:nvSpPr>
        <p:spPr>
          <a:xfrm>
            <a:off x="722313" y="2325292"/>
            <a:ext cx="7772400" cy="1021556"/>
          </a:xfrm>
          <a:prstGeom prst="rect">
            <a:avLst/>
          </a:prstGeom>
        </p:spPr>
        <p:txBody>
          <a:bodyPr anchor="t">
            <a:normAutofit/>
          </a:bodyPr>
          <a:lstStyle>
            <a:lvl1pPr algn="l">
              <a:defRPr sz="2400" b="1" cap="a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Text Placeholder 2"/>
          <p:cNvSpPr>
            <a:spLocks noGrp="1"/>
          </p:cNvSpPr>
          <p:nvPr>
            <p:ph type="body" idx="1"/>
          </p:nvPr>
        </p:nvSpPr>
        <p:spPr>
          <a:xfrm>
            <a:off x="722313" y="1200151"/>
            <a:ext cx="7772400" cy="1125140"/>
          </a:xfrm>
        </p:spPr>
        <p:txBody>
          <a:bodyPr anchor="b">
            <a:normAutofit/>
          </a:bodyPr>
          <a:lstStyle>
            <a:lvl1pPr marL="0" indent="0">
              <a:buNone/>
              <a:defRPr sz="1800" b="0">
                <a:solidFill>
                  <a:schemeClr val="bg1"/>
                </a:solidFill>
                <a:latin typeface="Arial" panose="020B0604020202020204" pitchFamily="34" charset="0"/>
                <a:cs typeface="Arial" panose="020B0604020202020204" pitchFamily="34" charset="0"/>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8198063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Two Conten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5D0A42B-ED1F-4D31-9DFF-F193574F7C39}"/>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3" name="Content Placeholder 2"/>
          <p:cNvSpPr>
            <a:spLocks noGrp="1"/>
          </p:cNvSpPr>
          <p:nvPr>
            <p:ph sz="half" idx="1"/>
          </p:nvPr>
        </p:nvSpPr>
        <p:spPr>
          <a:xfrm>
            <a:off x="457200" y="1085850"/>
            <a:ext cx="4038600" cy="3429000"/>
          </a:xfrm>
        </p:spPr>
        <p:txBody>
          <a:bodyPr>
            <a:normAutofit/>
          </a:bodyPr>
          <a:lstStyle>
            <a:lvl1pPr marL="257175" indent="-257175">
              <a:buClr>
                <a:schemeClr val="accent1"/>
              </a:buClr>
              <a:buFont typeface="Arial" panose="020B0604020202020204" pitchFamily="34" charset="0"/>
              <a:buChar char="•"/>
              <a:defRPr sz="1350">
                <a:latin typeface="Arial" panose="020B0604020202020204" pitchFamily="34" charset="0"/>
                <a:cs typeface="Arial" panose="020B0604020202020204" pitchFamily="34" charset="0"/>
              </a:defRPr>
            </a:lvl1pPr>
            <a:lvl2pPr marL="557213" indent="-214313">
              <a:buClr>
                <a:schemeClr val="accent1"/>
              </a:buClr>
              <a:buFont typeface="Arial" panose="020B0604020202020204" pitchFamily="34" charset="0"/>
              <a:buChar char="•"/>
              <a:defRPr sz="1350">
                <a:latin typeface="Arial" panose="020B0604020202020204" pitchFamily="34" charset="0"/>
                <a:cs typeface="Arial" panose="020B0604020202020204" pitchFamily="34" charset="0"/>
              </a:defRPr>
            </a:lvl2pPr>
            <a:lvl3pPr marL="857250" indent="-171450">
              <a:buClr>
                <a:schemeClr val="accent1"/>
              </a:buClr>
              <a:buFont typeface="Arial" panose="020B0604020202020204" pitchFamily="34" charset="0"/>
              <a:buChar char="•"/>
              <a:defRPr sz="1350">
                <a:latin typeface="Arial" panose="020B0604020202020204" pitchFamily="34" charset="0"/>
                <a:cs typeface="Arial" panose="020B0604020202020204" pitchFamily="34" charset="0"/>
              </a:defRPr>
            </a:lvl3pPr>
            <a:lvl4pPr marL="1200150" indent="-171450">
              <a:buClr>
                <a:schemeClr val="accent1"/>
              </a:buClr>
              <a:buFont typeface="Arial" panose="020B0604020202020204" pitchFamily="34" charset="0"/>
              <a:buChar char="•"/>
              <a:defRPr sz="1350">
                <a:latin typeface="Arial" panose="020B0604020202020204" pitchFamily="34" charset="0"/>
                <a:cs typeface="Arial" panose="020B0604020202020204" pitchFamily="34" charset="0"/>
              </a:defRPr>
            </a:lvl4pPr>
            <a:lvl5pPr marL="1543050" indent="-171450">
              <a:buClr>
                <a:schemeClr val="accent1"/>
              </a:buClr>
              <a:buFont typeface="Arial" panose="020B0604020202020204" pitchFamily="34" charset="0"/>
              <a:buChar char="•"/>
              <a:defRPr sz="1350">
                <a:latin typeface="Arial" panose="020B0604020202020204" pitchFamily="34" charset="0"/>
                <a:cs typeface="Arial" panose="020B0604020202020204" pitchFamily="34" charset="0"/>
              </a:defRPr>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085850"/>
            <a:ext cx="4038600" cy="3429000"/>
          </a:xfrm>
        </p:spPr>
        <p:txBody>
          <a:bodyPr>
            <a:normAutofit/>
          </a:bodyPr>
          <a:lstStyle>
            <a:lvl1pPr marL="257175" indent="-257175">
              <a:buClr>
                <a:schemeClr val="accent1"/>
              </a:buClr>
              <a:buFont typeface="Arial" panose="020B0604020202020204" pitchFamily="34" charset="0"/>
              <a:buChar char="•"/>
              <a:defRPr sz="1350">
                <a:latin typeface="Arial" panose="020B0604020202020204" pitchFamily="34" charset="0"/>
                <a:cs typeface="Arial" panose="020B0604020202020204" pitchFamily="34" charset="0"/>
              </a:defRPr>
            </a:lvl1pPr>
            <a:lvl2pPr marL="557213" indent="-214313">
              <a:buClr>
                <a:schemeClr val="accent1"/>
              </a:buClr>
              <a:buFont typeface="Arial" panose="020B0604020202020204" pitchFamily="34" charset="0"/>
              <a:buChar char="•"/>
              <a:defRPr sz="1350">
                <a:latin typeface="Arial" panose="020B0604020202020204" pitchFamily="34" charset="0"/>
                <a:cs typeface="Arial" panose="020B0604020202020204" pitchFamily="34" charset="0"/>
              </a:defRPr>
            </a:lvl2pPr>
            <a:lvl3pPr marL="857250" indent="-171450">
              <a:buClr>
                <a:schemeClr val="accent1"/>
              </a:buClr>
              <a:buFont typeface="Arial" panose="020B0604020202020204" pitchFamily="34" charset="0"/>
              <a:buChar char="•"/>
              <a:defRPr sz="1350">
                <a:latin typeface="Arial" panose="020B0604020202020204" pitchFamily="34" charset="0"/>
                <a:cs typeface="Arial" panose="020B0604020202020204" pitchFamily="34" charset="0"/>
              </a:defRPr>
            </a:lvl3pPr>
            <a:lvl4pPr marL="1200150" indent="-171450">
              <a:buClr>
                <a:schemeClr val="accent1"/>
              </a:buClr>
              <a:buFont typeface="Arial" panose="020B0604020202020204" pitchFamily="34" charset="0"/>
              <a:buChar char="•"/>
              <a:defRPr sz="1350">
                <a:latin typeface="Arial" panose="020B0604020202020204" pitchFamily="34" charset="0"/>
                <a:cs typeface="Arial" panose="020B0604020202020204" pitchFamily="34" charset="0"/>
              </a:defRPr>
            </a:lvl4pPr>
            <a:lvl5pPr marL="1543050" indent="-171450">
              <a:buClr>
                <a:schemeClr val="accent1"/>
              </a:buClr>
              <a:buFont typeface="Arial" panose="020B0604020202020204" pitchFamily="34" charset="0"/>
              <a:buChar char="•"/>
              <a:defRPr sz="1350">
                <a:latin typeface="Arial" panose="020B0604020202020204" pitchFamily="34" charset="0"/>
                <a:cs typeface="Arial" panose="020B0604020202020204" pitchFamily="34" charset="0"/>
              </a:defRPr>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itle Placeholder 1"/>
          <p:cNvSpPr>
            <a:spLocks noGrp="1"/>
          </p:cNvSpPr>
          <p:nvPr>
            <p:ph type="title"/>
          </p:nvPr>
        </p:nvSpPr>
        <p:spPr>
          <a:xfrm>
            <a:off x="152400" y="57150"/>
            <a:ext cx="7010400" cy="742950"/>
          </a:xfrm>
          <a:prstGeom prst="rect">
            <a:avLst/>
          </a:prstGeom>
        </p:spPr>
        <p:txBody>
          <a:bodyPr vert="horz" lIns="91440" tIns="45720" rIns="91440" bIns="45720" rtlCol="0" anchor="b">
            <a:normAutofit/>
          </a:bodyPr>
          <a:lstStyle>
            <a:lvl1pPr>
              <a:defRPr sz="2100" b="0" cap="none" spc="0">
                <a:ln>
                  <a:noFill/>
                </a:ln>
                <a:solidFill>
                  <a:schemeClr val="bg2">
                    <a:lumMod val="50000"/>
                  </a:schemeClr>
                </a:solidFill>
                <a:effectLst/>
                <a:latin typeface="+mj-lt"/>
              </a:defRPr>
            </a:lvl1pPr>
          </a:lstStyle>
          <a:p>
            <a:r>
              <a:rPr lang="en-US"/>
              <a:t>Click to edit Master title style</a:t>
            </a:r>
            <a:endParaRPr lang="en-US" dirty="0"/>
          </a:p>
        </p:txBody>
      </p:sp>
      <p:sp>
        <p:nvSpPr>
          <p:cNvPr id="10" name="Slide Number Placeholder 5"/>
          <p:cNvSpPr>
            <a:spLocks noGrp="1"/>
          </p:cNvSpPr>
          <p:nvPr>
            <p:ph type="sldNum" sz="quarter" idx="4"/>
          </p:nvPr>
        </p:nvSpPr>
        <p:spPr>
          <a:xfrm>
            <a:off x="8695945" y="4812507"/>
            <a:ext cx="380999" cy="273844"/>
          </a:xfrm>
          <a:prstGeom prst="rect">
            <a:avLst/>
          </a:prstGeom>
        </p:spPr>
        <p:txBody>
          <a:bodyPr vert="horz" lIns="91440" tIns="45720" rIns="91440" bIns="45720" rtlCol="0" anchor="ctr"/>
          <a:lstStyle>
            <a:lvl1pPr algn="r">
              <a:defRPr sz="750">
                <a:solidFill>
                  <a:schemeClr val="tx1">
                    <a:tint val="75000"/>
                  </a:schemeClr>
                </a:solidFill>
                <a:latin typeface="Georgia"/>
                <a:cs typeface="Georgia"/>
              </a:defRPr>
            </a:lvl1pPr>
          </a:lstStyle>
          <a:p>
            <a:fld id="{9B27D237-6C0D-5549-BE11-2040A22CBC7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3435449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Comparison">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A8A1F813-19F0-4303-9B5A-B4AA3630D427}"/>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3" name="Text Placeholder 2"/>
          <p:cNvSpPr>
            <a:spLocks noGrp="1"/>
          </p:cNvSpPr>
          <p:nvPr>
            <p:ph type="body" idx="1"/>
          </p:nvPr>
        </p:nvSpPr>
        <p:spPr>
          <a:xfrm>
            <a:off x="457200" y="1085850"/>
            <a:ext cx="4040188" cy="479822"/>
          </a:xfrm>
        </p:spPr>
        <p:txBody>
          <a:bodyPr anchor="b">
            <a:normAutofit/>
          </a:bodyPr>
          <a:lstStyle>
            <a:lvl1pPr marL="0" indent="0">
              <a:buNone/>
              <a:defRPr sz="1500" b="1">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1600200"/>
            <a:ext cx="4040188" cy="2914650"/>
          </a:xfrm>
        </p:spPr>
        <p:txBody>
          <a:bodyPr>
            <a:normAutofit/>
          </a:bodyPr>
          <a:lstStyle>
            <a:lvl1pPr marL="257175" indent="-257175">
              <a:buClr>
                <a:schemeClr val="accent1"/>
              </a:buClr>
              <a:buFont typeface="Arial" panose="020B0604020202020204" pitchFamily="34" charset="0"/>
              <a:buChar char="•"/>
              <a:defRPr sz="1350">
                <a:latin typeface="Arial" panose="020B0604020202020204" pitchFamily="34" charset="0"/>
                <a:cs typeface="Arial" panose="020B0604020202020204" pitchFamily="34" charset="0"/>
              </a:defRPr>
            </a:lvl1pPr>
            <a:lvl2pPr marL="557213" indent="-214313">
              <a:buClr>
                <a:schemeClr val="accent1"/>
              </a:buClr>
              <a:buFont typeface="Arial" panose="020B0604020202020204" pitchFamily="34" charset="0"/>
              <a:buChar char="•"/>
              <a:defRPr sz="1350">
                <a:latin typeface="Arial" panose="020B0604020202020204" pitchFamily="34" charset="0"/>
                <a:cs typeface="Arial" panose="020B0604020202020204" pitchFamily="34" charset="0"/>
              </a:defRPr>
            </a:lvl2pPr>
            <a:lvl3pPr marL="857250" indent="-171450">
              <a:buClr>
                <a:schemeClr val="accent1"/>
              </a:buClr>
              <a:buFont typeface="Arial" panose="020B0604020202020204" pitchFamily="34" charset="0"/>
              <a:buChar char="•"/>
              <a:defRPr sz="1350">
                <a:latin typeface="Arial" panose="020B0604020202020204" pitchFamily="34" charset="0"/>
                <a:cs typeface="Arial" panose="020B0604020202020204" pitchFamily="34" charset="0"/>
              </a:defRPr>
            </a:lvl3pPr>
            <a:lvl4pPr>
              <a:defRPr sz="1350"/>
            </a:lvl4pPr>
            <a:lvl5pPr>
              <a:defRPr sz="135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p:txBody>
      </p:sp>
      <p:sp>
        <p:nvSpPr>
          <p:cNvPr id="5" name="Text Placeholder 4"/>
          <p:cNvSpPr>
            <a:spLocks noGrp="1"/>
          </p:cNvSpPr>
          <p:nvPr>
            <p:ph type="body" sz="quarter" idx="3"/>
          </p:nvPr>
        </p:nvSpPr>
        <p:spPr>
          <a:xfrm>
            <a:off x="4645026" y="1085850"/>
            <a:ext cx="4041775" cy="479822"/>
          </a:xfrm>
        </p:spPr>
        <p:txBody>
          <a:bodyPr anchor="b">
            <a:normAutofit/>
          </a:bodyPr>
          <a:lstStyle>
            <a:lvl1pPr marL="0" indent="0">
              <a:buNone/>
              <a:defRPr sz="1500" b="1">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1600200"/>
            <a:ext cx="4041775" cy="2914650"/>
          </a:xfrm>
        </p:spPr>
        <p:txBody>
          <a:bodyPr>
            <a:normAutofit/>
          </a:bodyPr>
          <a:lstStyle>
            <a:lvl1pPr marL="257175" indent="-257175">
              <a:buClr>
                <a:schemeClr val="accent1"/>
              </a:buClr>
              <a:buFont typeface="Arial" panose="020B0604020202020204" pitchFamily="34" charset="0"/>
              <a:buChar char="•"/>
              <a:defRPr sz="1350">
                <a:latin typeface="Arial" panose="020B0604020202020204" pitchFamily="34" charset="0"/>
                <a:cs typeface="Arial" panose="020B0604020202020204" pitchFamily="34" charset="0"/>
              </a:defRPr>
            </a:lvl1pPr>
            <a:lvl2pPr marL="557213" indent="-214313">
              <a:buClr>
                <a:schemeClr val="accent1"/>
              </a:buClr>
              <a:buFont typeface="Arial" panose="020B0604020202020204" pitchFamily="34" charset="0"/>
              <a:buChar char="•"/>
              <a:defRPr sz="1350">
                <a:latin typeface="Arial" panose="020B0604020202020204" pitchFamily="34" charset="0"/>
                <a:cs typeface="Arial" panose="020B0604020202020204" pitchFamily="34" charset="0"/>
              </a:defRPr>
            </a:lvl2pPr>
            <a:lvl3pPr marL="857250" indent="-171450">
              <a:buClr>
                <a:schemeClr val="accent1"/>
              </a:buClr>
              <a:buFont typeface="Arial" panose="020B0604020202020204" pitchFamily="34" charset="0"/>
              <a:buChar cha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p:txBody>
      </p:sp>
      <p:sp>
        <p:nvSpPr>
          <p:cNvPr id="11" name="Title Placeholder 1"/>
          <p:cNvSpPr>
            <a:spLocks noGrp="1"/>
          </p:cNvSpPr>
          <p:nvPr>
            <p:ph type="title"/>
          </p:nvPr>
        </p:nvSpPr>
        <p:spPr>
          <a:xfrm>
            <a:off x="152400" y="57150"/>
            <a:ext cx="7010400" cy="742950"/>
          </a:xfrm>
          <a:prstGeom prst="rect">
            <a:avLst/>
          </a:prstGeom>
        </p:spPr>
        <p:txBody>
          <a:bodyPr vert="horz" lIns="91440" tIns="45720" rIns="91440" bIns="45720" rtlCol="0" anchor="b">
            <a:normAutofit/>
          </a:bodyPr>
          <a:lstStyle>
            <a:lvl1pPr>
              <a:defRPr sz="2100" b="0" cap="none" spc="0">
                <a:ln>
                  <a:noFill/>
                </a:ln>
                <a:solidFill>
                  <a:schemeClr val="bg2">
                    <a:lumMod val="50000"/>
                  </a:schemeClr>
                </a:solidFill>
                <a:effectLst/>
                <a:latin typeface="+mj-lt"/>
              </a:defRPr>
            </a:lvl1pPr>
          </a:lstStyle>
          <a:p>
            <a:r>
              <a:rPr lang="en-US"/>
              <a:t>Click to edit Master title style</a:t>
            </a:r>
            <a:endParaRPr lang="en-US" dirty="0"/>
          </a:p>
        </p:txBody>
      </p:sp>
      <p:sp>
        <p:nvSpPr>
          <p:cNvPr id="12" name="Slide Number Placeholder 5"/>
          <p:cNvSpPr>
            <a:spLocks noGrp="1"/>
          </p:cNvSpPr>
          <p:nvPr>
            <p:ph type="sldNum" sz="quarter" idx="10"/>
          </p:nvPr>
        </p:nvSpPr>
        <p:spPr>
          <a:xfrm>
            <a:off x="8695945" y="4812507"/>
            <a:ext cx="380999" cy="273844"/>
          </a:xfrm>
          <a:prstGeom prst="rect">
            <a:avLst/>
          </a:prstGeom>
        </p:spPr>
        <p:txBody>
          <a:bodyPr vert="horz" lIns="91440" tIns="45720" rIns="91440" bIns="45720" rtlCol="0" anchor="ctr"/>
          <a:lstStyle>
            <a:lvl1pPr algn="r">
              <a:defRPr sz="750">
                <a:solidFill>
                  <a:schemeClr val="tx1">
                    <a:tint val="75000"/>
                  </a:schemeClr>
                </a:solidFill>
                <a:latin typeface="Georgia"/>
                <a:cs typeface="Georgia"/>
              </a:defRPr>
            </a:lvl1pPr>
          </a:lstStyle>
          <a:p>
            <a:fld id="{9B27D237-6C0D-5549-BE11-2040A22CBC7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3153153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Title Only">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FADCDF0-EA12-4513-B331-A30D8206C7F0}"/>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7" name="Title Placeholder 1"/>
          <p:cNvSpPr>
            <a:spLocks noGrp="1"/>
          </p:cNvSpPr>
          <p:nvPr>
            <p:ph type="title"/>
          </p:nvPr>
        </p:nvSpPr>
        <p:spPr>
          <a:xfrm>
            <a:off x="152400" y="57150"/>
            <a:ext cx="7010400" cy="742950"/>
          </a:xfrm>
          <a:prstGeom prst="rect">
            <a:avLst/>
          </a:prstGeom>
        </p:spPr>
        <p:txBody>
          <a:bodyPr vert="horz" lIns="91440" tIns="45720" rIns="91440" bIns="45720" rtlCol="0" anchor="b">
            <a:normAutofit/>
          </a:bodyPr>
          <a:lstStyle>
            <a:lvl1pPr>
              <a:defRPr sz="2100" b="0" cap="none" spc="0">
                <a:ln>
                  <a:noFill/>
                </a:ln>
                <a:solidFill>
                  <a:schemeClr val="bg2">
                    <a:lumMod val="50000"/>
                  </a:schemeClr>
                </a:solidFill>
                <a:effectLst/>
                <a:latin typeface="+mj-lt"/>
              </a:defRPr>
            </a:lvl1pPr>
          </a:lstStyle>
          <a:p>
            <a:r>
              <a:rPr lang="en-US"/>
              <a:t>Click to edit Master title style</a:t>
            </a:r>
            <a:endParaRPr lang="en-US" dirty="0"/>
          </a:p>
        </p:txBody>
      </p:sp>
      <p:sp>
        <p:nvSpPr>
          <p:cNvPr id="8" name="Slide Number Placeholder 5"/>
          <p:cNvSpPr>
            <a:spLocks noGrp="1"/>
          </p:cNvSpPr>
          <p:nvPr>
            <p:ph type="sldNum" sz="quarter" idx="4"/>
          </p:nvPr>
        </p:nvSpPr>
        <p:spPr>
          <a:xfrm>
            <a:off x="8695945" y="4812507"/>
            <a:ext cx="380999" cy="273844"/>
          </a:xfrm>
          <a:prstGeom prst="rect">
            <a:avLst/>
          </a:prstGeom>
        </p:spPr>
        <p:txBody>
          <a:bodyPr vert="horz" lIns="91440" tIns="45720" rIns="91440" bIns="45720" rtlCol="0" anchor="ctr"/>
          <a:lstStyle>
            <a:lvl1pPr algn="r">
              <a:defRPr sz="750">
                <a:solidFill>
                  <a:schemeClr val="tx1">
                    <a:tint val="75000"/>
                  </a:schemeClr>
                </a:solidFill>
                <a:latin typeface="Georgia"/>
                <a:cs typeface="Georgia"/>
              </a:defRPr>
            </a:lvl1pPr>
          </a:lstStyle>
          <a:p>
            <a:fld id="{9B27D237-6C0D-5549-BE11-2040A22CBC7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878791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Content with Caption">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87D2E73C-B5A1-49DB-A101-67BF8EFDB45E}"/>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3" name="Content Placeholder 2"/>
          <p:cNvSpPr>
            <a:spLocks noGrp="1"/>
          </p:cNvSpPr>
          <p:nvPr>
            <p:ph idx="1"/>
          </p:nvPr>
        </p:nvSpPr>
        <p:spPr>
          <a:xfrm>
            <a:off x="3575050" y="1085849"/>
            <a:ext cx="5111750" cy="3429001"/>
          </a:xfrm>
        </p:spPr>
        <p:txBody>
          <a:bodyPr>
            <a:normAutofit/>
          </a:bodyPr>
          <a:lstStyle>
            <a:lvl1pPr marL="257175" indent="-257175">
              <a:buClr>
                <a:schemeClr val="accent1"/>
              </a:buClr>
              <a:buFont typeface="Arial" panose="020B0604020202020204" pitchFamily="34" charset="0"/>
              <a:buChar char="•"/>
              <a:defRPr sz="1350">
                <a:latin typeface="Arial" panose="020B0604020202020204" pitchFamily="34" charset="0"/>
                <a:cs typeface="Arial" panose="020B0604020202020204" pitchFamily="34" charset="0"/>
              </a:defRPr>
            </a:lvl1pPr>
            <a:lvl2pPr marL="557213" indent="-214313">
              <a:buClr>
                <a:schemeClr val="accent1"/>
              </a:buClr>
              <a:buFont typeface="Arial" panose="020B0604020202020204" pitchFamily="34" charset="0"/>
              <a:buChar char="•"/>
              <a:defRPr sz="1350">
                <a:latin typeface="Arial" panose="020B0604020202020204" pitchFamily="34" charset="0"/>
                <a:cs typeface="Arial" panose="020B0604020202020204" pitchFamily="34" charset="0"/>
              </a:defRPr>
            </a:lvl2pPr>
            <a:lvl3pPr marL="857250" indent="-171450">
              <a:buClr>
                <a:schemeClr val="accent1"/>
              </a:buClr>
              <a:buFont typeface="Arial" panose="020B0604020202020204" pitchFamily="34" charset="0"/>
              <a:buChar char="•"/>
              <a:defRPr sz="1350"/>
            </a:lvl3pPr>
            <a:lvl4pPr>
              <a:defRPr sz="1200"/>
            </a:lvl4pPr>
            <a:lvl5pPr>
              <a:defRPr sz="12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p:txBody>
      </p:sp>
      <p:sp>
        <p:nvSpPr>
          <p:cNvPr id="4" name="Text Placeholder 3"/>
          <p:cNvSpPr>
            <a:spLocks noGrp="1"/>
          </p:cNvSpPr>
          <p:nvPr>
            <p:ph type="body" sz="half" idx="2"/>
          </p:nvPr>
        </p:nvSpPr>
        <p:spPr>
          <a:xfrm>
            <a:off x="457201" y="1085849"/>
            <a:ext cx="3008313" cy="3429001"/>
          </a:xfrm>
          <a:solidFill>
            <a:srgbClr val="FFFFFF"/>
          </a:solidFill>
          <a:ln>
            <a:solidFill>
              <a:srgbClr val="BFBFBF"/>
            </a:solidFill>
          </a:ln>
        </p:spPr>
        <p:txBody>
          <a:bodyPr>
            <a:normAutofit/>
          </a:bodyPr>
          <a:lstStyle>
            <a:lvl1pPr marL="0" indent="0">
              <a:buNone/>
              <a:defRPr sz="1350">
                <a:latin typeface="Arial" panose="020B0604020202020204" pitchFamily="34" charset="0"/>
                <a:cs typeface="Arial" panose="020B0604020202020204" pitchFamily="34" charset="0"/>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7" name="Title Placeholder 1"/>
          <p:cNvSpPr>
            <a:spLocks noGrp="1"/>
          </p:cNvSpPr>
          <p:nvPr>
            <p:ph type="title"/>
          </p:nvPr>
        </p:nvSpPr>
        <p:spPr>
          <a:xfrm>
            <a:off x="152400" y="57150"/>
            <a:ext cx="7010400" cy="742950"/>
          </a:xfrm>
          <a:prstGeom prst="rect">
            <a:avLst/>
          </a:prstGeom>
        </p:spPr>
        <p:txBody>
          <a:bodyPr vert="horz" lIns="91440" tIns="45720" rIns="91440" bIns="45720" rtlCol="0" anchor="b">
            <a:normAutofit/>
          </a:bodyPr>
          <a:lstStyle>
            <a:lvl1pPr>
              <a:defRPr sz="2100" b="0" cap="none" spc="0">
                <a:ln>
                  <a:noFill/>
                </a:ln>
                <a:solidFill>
                  <a:schemeClr val="bg2">
                    <a:lumMod val="50000"/>
                  </a:schemeClr>
                </a:solidFill>
                <a:effectLst/>
                <a:latin typeface="+mj-lt"/>
              </a:defRPr>
            </a:lvl1pPr>
          </a:lstStyle>
          <a:p>
            <a:r>
              <a:rPr lang="en-US"/>
              <a:t>Click to edit Master title style</a:t>
            </a:r>
            <a:endParaRPr lang="en-US" dirty="0"/>
          </a:p>
        </p:txBody>
      </p:sp>
      <p:sp>
        <p:nvSpPr>
          <p:cNvPr id="8" name="Slide Number Placeholder 5"/>
          <p:cNvSpPr>
            <a:spLocks noGrp="1"/>
          </p:cNvSpPr>
          <p:nvPr>
            <p:ph type="sldNum" sz="quarter" idx="4"/>
          </p:nvPr>
        </p:nvSpPr>
        <p:spPr>
          <a:xfrm>
            <a:off x="8695945" y="4812507"/>
            <a:ext cx="380999" cy="273844"/>
          </a:xfrm>
          <a:prstGeom prst="rect">
            <a:avLst/>
          </a:prstGeom>
        </p:spPr>
        <p:txBody>
          <a:bodyPr vert="horz" lIns="91440" tIns="45720" rIns="91440" bIns="45720" rtlCol="0" anchor="ctr"/>
          <a:lstStyle>
            <a:lvl1pPr algn="r">
              <a:defRPr sz="750">
                <a:solidFill>
                  <a:schemeClr val="tx1">
                    <a:tint val="75000"/>
                  </a:schemeClr>
                </a:solidFill>
                <a:latin typeface="Georgia"/>
                <a:cs typeface="Georgia"/>
              </a:defRPr>
            </a:lvl1pPr>
          </a:lstStyle>
          <a:p>
            <a:fld id="{9B27D237-6C0D-5549-BE11-2040A22CBC7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7096509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Picture with Caption">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5AC7B2EC-3FED-441C-80D2-B824C38DA9C5}"/>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3" name="Picture Placeholder 2"/>
          <p:cNvSpPr>
            <a:spLocks noGrp="1"/>
          </p:cNvSpPr>
          <p:nvPr>
            <p:ph type="pic" idx="1"/>
          </p:nvPr>
        </p:nvSpPr>
        <p:spPr>
          <a:xfrm>
            <a:off x="1828800" y="1243692"/>
            <a:ext cx="5486400" cy="2043029"/>
          </a:xfrm>
        </p:spPr>
        <p:txBody>
          <a:bodyPr/>
          <a:lstStyle>
            <a:lvl1pPr marL="0" indent="0">
              <a:buNone/>
              <a:defRPr sz="2400">
                <a:latin typeface="Arial" panose="020B0604020202020204" pitchFamily="34" charset="0"/>
                <a:cs typeface="Arial" panose="020B0604020202020204" pitchFamily="34" charset="0"/>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a:t>Click icon to add picture</a:t>
            </a:r>
          </a:p>
        </p:txBody>
      </p:sp>
      <p:sp>
        <p:nvSpPr>
          <p:cNvPr id="4" name="Text Placeholder 3"/>
          <p:cNvSpPr>
            <a:spLocks noGrp="1"/>
          </p:cNvSpPr>
          <p:nvPr>
            <p:ph type="body" sz="half" idx="2"/>
          </p:nvPr>
        </p:nvSpPr>
        <p:spPr>
          <a:xfrm>
            <a:off x="1792288" y="3711774"/>
            <a:ext cx="5486400" cy="460176"/>
          </a:xfrm>
        </p:spPr>
        <p:txBody>
          <a:bodyPr>
            <a:normAutofit/>
          </a:bodyPr>
          <a:lstStyle>
            <a:lvl1pPr marL="0" indent="0">
              <a:buNone/>
              <a:defRPr sz="1200">
                <a:latin typeface="Arial" panose="020B0604020202020204" pitchFamily="34" charset="0"/>
                <a:cs typeface="Arial" panose="020B0604020202020204" pitchFamily="34" charset="0"/>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7" name="Title Placeholder 1"/>
          <p:cNvSpPr>
            <a:spLocks noGrp="1"/>
          </p:cNvSpPr>
          <p:nvPr>
            <p:ph type="title"/>
          </p:nvPr>
        </p:nvSpPr>
        <p:spPr>
          <a:xfrm>
            <a:off x="152400" y="57150"/>
            <a:ext cx="7010400" cy="742950"/>
          </a:xfrm>
          <a:prstGeom prst="rect">
            <a:avLst/>
          </a:prstGeom>
        </p:spPr>
        <p:txBody>
          <a:bodyPr vert="horz" lIns="91440" tIns="45720" rIns="91440" bIns="45720" rtlCol="0" anchor="b">
            <a:normAutofit/>
          </a:bodyPr>
          <a:lstStyle>
            <a:lvl1pPr>
              <a:defRPr sz="2100" b="0" cap="none" spc="0">
                <a:ln>
                  <a:noFill/>
                </a:ln>
                <a:solidFill>
                  <a:schemeClr val="bg2">
                    <a:lumMod val="50000"/>
                  </a:schemeClr>
                </a:solidFill>
                <a:effectLst/>
                <a:latin typeface="+mj-lt"/>
              </a:defRPr>
            </a:lvl1pPr>
          </a:lstStyle>
          <a:p>
            <a:r>
              <a:rPr lang="en-US"/>
              <a:t>Click to edit Master title style</a:t>
            </a:r>
            <a:endParaRPr lang="en-US" dirty="0"/>
          </a:p>
        </p:txBody>
      </p:sp>
      <p:sp>
        <p:nvSpPr>
          <p:cNvPr id="8" name="Slide Number Placeholder 5"/>
          <p:cNvSpPr>
            <a:spLocks noGrp="1"/>
          </p:cNvSpPr>
          <p:nvPr>
            <p:ph type="sldNum" sz="quarter" idx="4"/>
          </p:nvPr>
        </p:nvSpPr>
        <p:spPr>
          <a:xfrm>
            <a:off x="8695945" y="4812507"/>
            <a:ext cx="380999" cy="273844"/>
          </a:xfrm>
          <a:prstGeom prst="rect">
            <a:avLst/>
          </a:prstGeom>
        </p:spPr>
        <p:txBody>
          <a:bodyPr vert="horz" lIns="91440" tIns="45720" rIns="91440" bIns="45720" rtlCol="0" anchor="ctr"/>
          <a:lstStyle>
            <a:lvl1pPr algn="r">
              <a:defRPr sz="750">
                <a:solidFill>
                  <a:schemeClr val="tx1">
                    <a:tint val="75000"/>
                  </a:schemeClr>
                </a:solidFill>
                <a:latin typeface="Georgia"/>
                <a:cs typeface="Georgia"/>
              </a:defRPr>
            </a:lvl1pPr>
          </a:lstStyle>
          <a:p>
            <a:fld id="{9B27D237-6C0D-5549-BE11-2040A22CBC7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6091391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Custom Layou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B6D870A-BD78-4299-BD6E-E92CE91A0DCF}"/>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7" name="Title Placeholder 1"/>
          <p:cNvSpPr>
            <a:spLocks noGrp="1"/>
          </p:cNvSpPr>
          <p:nvPr>
            <p:ph type="title"/>
          </p:nvPr>
        </p:nvSpPr>
        <p:spPr>
          <a:xfrm>
            <a:off x="152400" y="57150"/>
            <a:ext cx="7010400" cy="742950"/>
          </a:xfrm>
          <a:prstGeom prst="rect">
            <a:avLst/>
          </a:prstGeom>
        </p:spPr>
        <p:txBody>
          <a:bodyPr vert="horz" lIns="91440" tIns="45720" rIns="91440" bIns="45720" rtlCol="0" anchor="b">
            <a:normAutofit/>
          </a:bodyPr>
          <a:lstStyle>
            <a:lvl1pPr>
              <a:defRPr sz="2100" b="0" cap="none" spc="0">
                <a:ln>
                  <a:noFill/>
                </a:ln>
                <a:solidFill>
                  <a:schemeClr val="bg2">
                    <a:lumMod val="50000"/>
                  </a:schemeClr>
                </a:solidFill>
                <a:effectLst/>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10" name="Slide Number Placeholder 5"/>
          <p:cNvSpPr>
            <a:spLocks noGrp="1"/>
          </p:cNvSpPr>
          <p:nvPr>
            <p:ph type="sldNum" sz="quarter" idx="4"/>
          </p:nvPr>
        </p:nvSpPr>
        <p:spPr>
          <a:xfrm>
            <a:off x="8695945" y="4812507"/>
            <a:ext cx="380999" cy="273844"/>
          </a:xfrm>
          <a:prstGeom prst="rect">
            <a:avLst/>
          </a:prstGeom>
        </p:spPr>
        <p:txBody>
          <a:bodyPr vert="horz" lIns="91440" tIns="45720" rIns="91440" bIns="45720" rtlCol="0" anchor="ctr"/>
          <a:lstStyle>
            <a:lvl1pPr algn="r">
              <a:defRPr sz="750">
                <a:solidFill>
                  <a:schemeClr val="tx1">
                    <a:tint val="75000"/>
                  </a:schemeClr>
                </a:solidFill>
                <a:latin typeface="Georgia"/>
                <a:cs typeface="Georgia"/>
              </a:defRPr>
            </a:lvl1pPr>
          </a:lstStyle>
          <a:p>
            <a:fld id="{9B27D237-6C0D-5549-BE11-2040A22CBC7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5871868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85D59AB-9CE4-41FB-A82B-B01F906FEF7B}"/>
              </a:ext>
              <a:ext uri="{C183D7F6-B498-43B3-948B-1728B52AA6E4}">
                <adec:decorative xmlns:adec="http://schemas.microsoft.com/office/drawing/2017/decorative" val="1"/>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3" name="Text Placeholder 2"/>
          <p:cNvSpPr>
            <a:spLocks noGrp="1"/>
          </p:cNvSpPr>
          <p:nvPr>
            <p:ph type="body" idx="1"/>
          </p:nvPr>
        </p:nvSpPr>
        <p:spPr>
          <a:xfrm>
            <a:off x="457200" y="1028700"/>
            <a:ext cx="8229600" cy="348615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6" name="Slide Number Placeholder 5"/>
          <p:cNvSpPr>
            <a:spLocks noGrp="1"/>
          </p:cNvSpPr>
          <p:nvPr>
            <p:ph type="sldNum" sz="quarter" idx="4"/>
          </p:nvPr>
        </p:nvSpPr>
        <p:spPr>
          <a:xfrm>
            <a:off x="8695945" y="4812507"/>
            <a:ext cx="380999" cy="273844"/>
          </a:xfrm>
          <a:prstGeom prst="rect">
            <a:avLst/>
          </a:prstGeom>
        </p:spPr>
        <p:txBody>
          <a:bodyPr vert="horz" lIns="91440" tIns="45720" rIns="91440" bIns="45720" rtlCol="0" anchor="ctr"/>
          <a:lstStyle>
            <a:lvl1pPr algn="r">
              <a:defRPr sz="750">
                <a:solidFill>
                  <a:schemeClr val="tx1">
                    <a:tint val="75000"/>
                  </a:schemeClr>
                </a:solidFill>
                <a:latin typeface="Georgia"/>
                <a:cs typeface="Georgia"/>
              </a:defRPr>
            </a:lvl1pPr>
          </a:lstStyle>
          <a:p>
            <a:pPr fontAlgn="base">
              <a:spcBef>
                <a:spcPct val="0"/>
              </a:spcBef>
              <a:spcAft>
                <a:spcPct val="0"/>
              </a:spcAft>
            </a:pPr>
            <a:fld id="{84878344-ACF8-4BEF-825F-4772DDDDA850}" type="slidenum">
              <a:rPr lang="en-US" smtClean="0">
                <a:solidFill>
                  <a:prstClr val="black">
                    <a:tint val="75000"/>
                  </a:prstClr>
                </a:solidFill>
                <a:latin typeface="Arial" charset="0"/>
              </a:rPr>
              <a:pPr fontAlgn="base">
                <a:spcBef>
                  <a:spcPct val="0"/>
                </a:spcBef>
                <a:spcAft>
                  <a:spcPct val="0"/>
                </a:spcAft>
              </a:pPr>
              <a:t>‹#›</a:t>
            </a:fld>
            <a:endParaRPr lang="en-US" dirty="0">
              <a:solidFill>
                <a:prstClr val="black">
                  <a:tint val="75000"/>
                </a:prstClr>
              </a:solidFill>
              <a:latin typeface="Arial" charset="0"/>
            </a:endParaRPr>
          </a:p>
        </p:txBody>
      </p:sp>
      <p:sp>
        <p:nvSpPr>
          <p:cNvPr id="8" name="Title Placeholder 1"/>
          <p:cNvSpPr txBox="1">
            <a:spLocks/>
          </p:cNvSpPr>
          <p:nvPr/>
        </p:nvSpPr>
        <p:spPr>
          <a:xfrm>
            <a:off x="152400" y="57150"/>
            <a:ext cx="7010400" cy="742950"/>
          </a:xfrm>
          <a:prstGeom prst="rect">
            <a:avLst/>
          </a:prstGeom>
        </p:spPr>
        <p:txBody>
          <a:bodyPr vert="horz" lIns="68580" tIns="34290" rIns="68580" bIns="34290" rtlCol="0" anchor="b">
            <a:normAutofit/>
          </a:bodyPr>
          <a:lstStyle>
            <a:lvl1pPr algn="l" defTabSz="457200" rtl="0" eaLnBrk="1" latinLnBrk="0" hangingPunct="1">
              <a:spcBef>
                <a:spcPct val="0"/>
              </a:spcBef>
              <a:buNone/>
              <a:defRPr sz="2800" b="0" kern="1200" cap="none" spc="0">
                <a:ln>
                  <a:noFill/>
                </a:ln>
                <a:solidFill>
                  <a:schemeClr val="bg2">
                    <a:lumMod val="50000"/>
                  </a:schemeClr>
                </a:solidFill>
                <a:effectLst/>
                <a:latin typeface="Georgia"/>
                <a:ea typeface="+mj-ea"/>
                <a:cs typeface="Georgia"/>
              </a:defRPr>
            </a:lvl1pPr>
          </a:lstStyle>
          <a:p>
            <a:r>
              <a:rPr lang="en-US" sz="2100" dirty="0">
                <a:latin typeface="Arial" panose="020B0604020202020204" pitchFamily="34" charset="0"/>
                <a:cs typeface="Arial" panose="020B0604020202020204" pitchFamily="34" charset="0"/>
              </a:rPr>
              <a:t>Click to edit Master title style</a:t>
            </a:r>
          </a:p>
        </p:txBody>
      </p:sp>
    </p:spTree>
    <p:extLst>
      <p:ext uri="{BB962C8B-B14F-4D97-AF65-F5344CB8AC3E}">
        <p14:creationId xmlns:p14="http://schemas.microsoft.com/office/powerpoint/2010/main" val="421043640"/>
      </p:ext>
    </p:extLst>
  </p:cSld>
  <p:clrMap bg1="lt1" tx1="dk1" bg2="lt2" tx2="dk2" accent1="accent1" accent2="accent2" accent3="accent3" accent4="accent4" accent5="accent5" accent6="accent6" hlink="hlink" folHlink="folHlink"/>
  <p:sldLayoutIdLst>
    <p:sldLayoutId id="2147483730" r:id="rId1"/>
    <p:sldLayoutId id="2147483731" r:id="rId2"/>
    <p:sldLayoutId id="2147483732" r:id="rId3"/>
    <p:sldLayoutId id="2147483733" r:id="rId4"/>
    <p:sldLayoutId id="2147483734" r:id="rId5"/>
    <p:sldLayoutId id="2147483735" r:id="rId6"/>
    <p:sldLayoutId id="2147483736" r:id="rId7"/>
    <p:sldLayoutId id="2147483737" r:id="rId8"/>
    <p:sldLayoutId id="2147483738" r:id="rId9"/>
  </p:sldLayoutIdLst>
  <p:hf hdr="0" ftr="0" dt="0"/>
  <p:txStyles>
    <p:titleStyle>
      <a:lvl1pPr algn="l" defTabSz="342900" rtl="0" eaLnBrk="1" latinLnBrk="0" hangingPunct="1">
        <a:spcBef>
          <a:spcPct val="0"/>
        </a:spcBef>
        <a:buNone/>
        <a:defRPr sz="2100" b="0" kern="1200" cap="none" spc="0">
          <a:ln>
            <a:solidFill>
              <a:schemeClr val="bg2">
                <a:lumMod val="50000"/>
              </a:schemeClr>
            </a:solidFill>
          </a:ln>
          <a:solidFill>
            <a:schemeClr val="bg2">
              <a:lumMod val="50000"/>
            </a:schemeClr>
          </a:solidFill>
          <a:effectLst/>
          <a:latin typeface="Georgia"/>
          <a:ea typeface="+mj-ea"/>
          <a:cs typeface="Georgia"/>
        </a:defRPr>
      </a:lvl1pPr>
    </p:titleStyle>
    <p:bodyStyle>
      <a:lvl1pPr marL="257175" indent="-257175" algn="l" defTabSz="342900" rtl="0" eaLnBrk="1" latinLnBrk="0" hangingPunct="1">
        <a:spcBef>
          <a:spcPct val="20000"/>
        </a:spcBef>
        <a:buFont typeface="Arial"/>
        <a:buChar char="•"/>
        <a:defRPr sz="1350" kern="1200">
          <a:solidFill>
            <a:schemeClr val="tx1"/>
          </a:solidFill>
          <a:latin typeface="+mn-lt"/>
          <a:ea typeface="+mn-ea"/>
          <a:cs typeface="Georgia"/>
        </a:defRPr>
      </a:lvl1pPr>
      <a:lvl2pPr marL="557213" indent="-214313" algn="l" defTabSz="342900" rtl="0" eaLnBrk="1" latinLnBrk="0" hangingPunct="1">
        <a:spcBef>
          <a:spcPct val="20000"/>
        </a:spcBef>
        <a:buFont typeface="Arial"/>
        <a:buChar char="–"/>
        <a:defRPr sz="1200" kern="1200">
          <a:solidFill>
            <a:schemeClr val="tx1"/>
          </a:solidFill>
          <a:latin typeface="+mn-lt"/>
          <a:ea typeface="+mn-ea"/>
          <a:cs typeface="Georgia"/>
        </a:defRPr>
      </a:lvl2pPr>
      <a:lvl3pPr marL="857250" indent="-171450" algn="l" defTabSz="342900" rtl="0" eaLnBrk="1" latinLnBrk="0" hangingPunct="1">
        <a:spcBef>
          <a:spcPct val="20000"/>
        </a:spcBef>
        <a:buFont typeface="Arial"/>
        <a:buChar char="•"/>
        <a:defRPr sz="1050" kern="1200">
          <a:solidFill>
            <a:schemeClr val="tx1"/>
          </a:solidFill>
          <a:latin typeface="+mn-lt"/>
          <a:ea typeface="+mn-ea"/>
          <a:cs typeface="Georgia"/>
        </a:defRPr>
      </a:lvl3pPr>
      <a:lvl4pPr marL="1200150" indent="-171450" algn="l" defTabSz="342900" rtl="0" eaLnBrk="1" latinLnBrk="0" hangingPunct="1">
        <a:spcBef>
          <a:spcPct val="20000"/>
        </a:spcBef>
        <a:buFont typeface="Arial"/>
        <a:buChar char="–"/>
        <a:defRPr sz="900" kern="1200">
          <a:solidFill>
            <a:schemeClr val="tx1"/>
          </a:solidFill>
          <a:latin typeface="+mn-lt"/>
          <a:ea typeface="+mn-ea"/>
          <a:cs typeface="Georgia"/>
        </a:defRPr>
      </a:lvl4pPr>
      <a:lvl5pPr marL="1543050" indent="-171450" algn="l" defTabSz="342900" rtl="0" eaLnBrk="1" latinLnBrk="0" hangingPunct="1">
        <a:spcBef>
          <a:spcPct val="20000"/>
        </a:spcBef>
        <a:buFont typeface="Arial"/>
        <a:buChar char="»"/>
        <a:defRPr sz="900" kern="1200">
          <a:solidFill>
            <a:schemeClr val="tx1"/>
          </a:solidFill>
          <a:latin typeface="Georgia"/>
          <a:ea typeface="+mn-ea"/>
          <a:cs typeface="Georgia"/>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s://www.pdx.edu/homelessness/sites/g/files/znldhr1791/files/2021-02/Cost%20of%20Oregon%20Evictions%20Report%20%283%29.pdf"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s://www.census.gov/topics/income-poverty/poverty/guidance/poverty-measures.html"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www.va.gov/homeless/nationalcallcenter.asp" TargetMode="External"/><Relationship Id="rId2" Type="http://schemas.openxmlformats.org/officeDocument/2006/relationships/hyperlink" Target="https://www.consumerfinance.gov/coronavirus/mortgage-and-housing-assistance/renter-protections/find-help-with-rent-and-utilities/?utm_source=vanity&amp;utm_medium=outreach&amp;utm_campaign=renthelp" TargetMode="External"/><Relationship Id="rId1" Type="http://schemas.openxmlformats.org/officeDocument/2006/relationships/slideLayout" Target="../slideLayouts/slideLayout2.xml"/><Relationship Id="rId4" Type="http://schemas.openxmlformats.org/officeDocument/2006/relationships/hyperlink" Target="https://www.benefits.va.gov/HOMELOANS/contact_rlc_info.asp"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www.va.gov/homeless/HousingResources/" TargetMode="External"/><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hyperlink" Target="https://evictionlab.org/"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descr="addressing women veterans homelessness"/>
          <p:cNvSpPr>
            <a:spLocks noGrp="1"/>
          </p:cNvSpPr>
          <p:nvPr>
            <p:ph type="title"/>
          </p:nvPr>
        </p:nvSpPr>
        <p:spPr>
          <a:xfrm>
            <a:off x="313766" y="417884"/>
            <a:ext cx="8583180" cy="963113"/>
          </a:xfrm>
        </p:spPr>
        <p:txBody>
          <a:bodyPr>
            <a:noAutofit/>
          </a:bodyPr>
          <a:lstStyle/>
          <a:p>
            <a:r>
              <a:rPr lang="en-US" dirty="0"/>
              <a:t>Addressing Women Veteran Homelessness: VHA Homeless Resources &amp; Eviction Moratorium </a:t>
            </a:r>
            <a:r>
              <a:rPr lang="en-US" b="0" dirty="0"/>
              <a:t>	</a:t>
            </a:r>
          </a:p>
        </p:txBody>
      </p:sp>
      <p:sp>
        <p:nvSpPr>
          <p:cNvPr id="7" name="Text Placeholder 6" descr="Dina Hooshar, MD MPH Director, National Center on Homeless among Veterans">
            <a:extLst>
              <a:ext uri="{FF2B5EF4-FFF2-40B4-BE49-F238E27FC236}">
                <a16:creationId xmlns:a16="http://schemas.microsoft.com/office/drawing/2014/main" id="{5EE24B4C-9BA2-4D6B-A10D-91E47E72A02B}"/>
              </a:ext>
            </a:extLst>
          </p:cNvPr>
          <p:cNvSpPr txBox="1">
            <a:spLocks/>
          </p:cNvSpPr>
          <p:nvPr/>
        </p:nvSpPr>
        <p:spPr>
          <a:xfrm>
            <a:off x="832665" y="1443613"/>
            <a:ext cx="6213593" cy="963113"/>
          </a:xfrm>
          <a:prstGeom prst="rect">
            <a:avLst/>
          </a:prstGeom>
        </p:spPr>
        <p:txBody>
          <a:bodyPr vert="horz" lIns="68580" tIns="34290" rIns="68580" bIns="34290" rtlCol="0">
            <a:normAutofit lnSpcReduction="10000"/>
          </a:bodyPr>
          <a:lstStyle>
            <a:lvl1pPr marL="0" indent="0" algn="l" defTabSz="457200" rtl="0" eaLnBrk="1" latinLnBrk="0" hangingPunct="1">
              <a:spcBef>
                <a:spcPct val="20000"/>
              </a:spcBef>
              <a:buFont typeface="Arial"/>
              <a:buNone/>
              <a:defRPr sz="1800" kern="1200">
                <a:solidFill>
                  <a:schemeClr val="tx1">
                    <a:lumMod val="65000"/>
                    <a:lumOff val="35000"/>
                  </a:schemeClr>
                </a:solidFill>
                <a:latin typeface="+mn-lt"/>
                <a:ea typeface="+mn-ea"/>
                <a:cs typeface="Georgia"/>
              </a:defRPr>
            </a:lvl1pPr>
            <a:lvl2pPr marL="742950" indent="-285750" algn="l" defTabSz="457200" rtl="0" eaLnBrk="1" latinLnBrk="0" hangingPunct="1">
              <a:spcBef>
                <a:spcPct val="20000"/>
              </a:spcBef>
              <a:buFont typeface="Arial"/>
              <a:buChar char="–"/>
              <a:defRPr sz="1600" kern="1200">
                <a:solidFill>
                  <a:schemeClr val="tx1"/>
                </a:solidFill>
                <a:latin typeface="+mn-lt"/>
                <a:ea typeface="+mn-ea"/>
                <a:cs typeface="Georgia"/>
              </a:defRPr>
            </a:lvl2pPr>
            <a:lvl3pPr marL="1143000" indent="-228600" algn="l" defTabSz="457200" rtl="0" eaLnBrk="1" latinLnBrk="0" hangingPunct="1">
              <a:spcBef>
                <a:spcPct val="20000"/>
              </a:spcBef>
              <a:buFont typeface="Arial"/>
              <a:buChar char="•"/>
              <a:defRPr sz="1400" kern="1200">
                <a:solidFill>
                  <a:schemeClr val="tx1"/>
                </a:solidFill>
                <a:latin typeface="+mn-lt"/>
                <a:ea typeface="+mn-ea"/>
                <a:cs typeface="Georgia"/>
              </a:defRPr>
            </a:lvl3pPr>
            <a:lvl4pPr marL="1600200" indent="-228600" algn="l" defTabSz="457200" rtl="0" eaLnBrk="1" latinLnBrk="0" hangingPunct="1">
              <a:spcBef>
                <a:spcPct val="20000"/>
              </a:spcBef>
              <a:buFont typeface="Arial"/>
              <a:buChar char="–"/>
              <a:defRPr sz="1200" kern="1200">
                <a:solidFill>
                  <a:schemeClr val="tx1"/>
                </a:solidFill>
                <a:latin typeface="+mn-lt"/>
                <a:ea typeface="+mn-ea"/>
                <a:cs typeface="Georgia"/>
              </a:defRPr>
            </a:lvl4pPr>
            <a:lvl5pPr marL="2057400" indent="-228600" algn="l" defTabSz="457200" rtl="0" eaLnBrk="1" latinLnBrk="0" hangingPunct="1">
              <a:spcBef>
                <a:spcPct val="20000"/>
              </a:spcBef>
              <a:buFont typeface="Arial"/>
              <a:buChar char="»"/>
              <a:defRPr sz="1200" kern="1200">
                <a:solidFill>
                  <a:schemeClr val="tx1"/>
                </a:solidFill>
                <a:latin typeface="Georgia"/>
                <a:ea typeface="+mn-ea"/>
                <a:cs typeface="Georgi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ClrTx/>
            </a:pPr>
            <a:r>
              <a:rPr lang="en-US" sz="1400" dirty="0">
                <a:solidFill>
                  <a:schemeClr val="bg1"/>
                </a:solidFill>
              </a:rPr>
              <a:t>Dina Hooshyar, MD MPH</a:t>
            </a:r>
          </a:p>
          <a:p>
            <a:pPr>
              <a:buClrTx/>
            </a:pPr>
            <a:r>
              <a:rPr lang="en-US" sz="1400" dirty="0">
                <a:solidFill>
                  <a:schemeClr val="bg1"/>
                </a:solidFill>
              </a:rPr>
              <a:t>Director, National Center on Homelessness among Veterans</a:t>
            </a:r>
          </a:p>
          <a:p>
            <a:pPr>
              <a:buClrTx/>
            </a:pPr>
            <a:r>
              <a:rPr lang="en-US" sz="1400" dirty="0">
                <a:solidFill>
                  <a:schemeClr val="bg1"/>
                </a:solidFill>
              </a:rPr>
              <a:t>VHA Homeless Programs Office</a:t>
            </a:r>
            <a:r>
              <a:rPr lang="en-US" sz="1350" dirty="0">
                <a:solidFill>
                  <a:schemeClr val="bg1"/>
                </a:solidFill>
              </a:rPr>
              <a:t>  </a:t>
            </a:r>
          </a:p>
          <a:p>
            <a:pPr>
              <a:buClrTx/>
            </a:pPr>
            <a:r>
              <a:rPr lang="en-US" sz="1350" dirty="0">
                <a:solidFill>
                  <a:schemeClr val="bg1"/>
                </a:solidFill>
              </a:rPr>
              <a:t>Dina.Hooshyar@va.gov</a:t>
            </a:r>
          </a:p>
          <a:p>
            <a:endParaRPr lang="en-US" sz="1350" dirty="0"/>
          </a:p>
          <a:p>
            <a:endParaRPr lang="en-US" sz="1350" dirty="0"/>
          </a:p>
        </p:txBody>
      </p:sp>
      <p:sp>
        <p:nvSpPr>
          <p:cNvPr id="4" name="TextBox 3" descr="VA Center for Women Veterans’ National Partners Meeting September 1, 2021&#10;">
            <a:extLst>
              <a:ext uri="{FF2B5EF4-FFF2-40B4-BE49-F238E27FC236}">
                <a16:creationId xmlns:a16="http://schemas.microsoft.com/office/drawing/2014/main" id="{45001528-0F6D-440D-ADC4-229F5794D15E}"/>
              </a:ext>
            </a:extLst>
          </p:cNvPr>
          <p:cNvSpPr txBox="1"/>
          <p:nvPr/>
        </p:nvSpPr>
        <p:spPr>
          <a:xfrm>
            <a:off x="2357718" y="3012141"/>
            <a:ext cx="4231341" cy="461665"/>
          </a:xfrm>
          <a:prstGeom prst="rect">
            <a:avLst/>
          </a:prstGeom>
          <a:noFill/>
        </p:spPr>
        <p:txBody>
          <a:bodyPr wrap="square" rtlCol="0">
            <a:spAutoFit/>
          </a:bodyPr>
          <a:lstStyle/>
          <a:p>
            <a:pPr algn="ctr"/>
            <a:r>
              <a:rPr lang="en-US" sz="1200" dirty="0">
                <a:solidFill>
                  <a:schemeClr val="accent2">
                    <a:lumMod val="75000"/>
                  </a:schemeClr>
                </a:solidFill>
              </a:rPr>
              <a:t>VA Center for Women Veterans’ National Partners Meeting September 1, 2021</a:t>
            </a:r>
          </a:p>
        </p:txBody>
      </p:sp>
    </p:spTree>
    <p:extLst>
      <p:ext uri="{BB962C8B-B14F-4D97-AF65-F5344CB8AC3E}">
        <p14:creationId xmlns:p14="http://schemas.microsoft.com/office/powerpoint/2010/main" val="31738837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A0F6DB-CAF8-45CC-A64D-2299E6A9E492}"/>
              </a:ext>
            </a:extLst>
          </p:cNvPr>
          <p:cNvSpPr>
            <a:spLocks noGrp="1"/>
          </p:cNvSpPr>
          <p:nvPr>
            <p:ph type="title"/>
          </p:nvPr>
        </p:nvSpPr>
        <p:spPr/>
        <p:txBody>
          <a:bodyPr/>
          <a:lstStyle/>
          <a:p>
            <a:r>
              <a:rPr lang="en-US" dirty="0"/>
              <a:t>One Example of Eviction Rates</a:t>
            </a:r>
          </a:p>
        </p:txBody>
      </p:sp>
      <p:sp>
        <p:nvSpPr>
          <p:cNvPr id="3" name="Content Placeholder 2">
            <a:extLst>
              <a:ext uri="{FF2B5EF4-FFF2-40B4-BE49-F238E27FC236}">
                <a16:creationId xmlns:a16="http://schemas.microsoft.com/office/drawing/2014/main" id="{55270910-22BA-489D-8CA1-606238BFDA7B}"/>
              </a:ext>
            </a:extLst>
          </p:cNvPr>
          <p:cNvSpPr>
            <a:spLocks noGrp="1"/>
          </p:cNvSpPr>
          <p:nvPr>
            <p:ph idx="1"/>
          </p:nvPr>
        </p:nvSpPr>
        <p:spPr>
          <a:xfrm>
            <a:off x="349624" y="1085848"/>
            <a:ext cx="8337176" cy="3028951"/>
          </a:xfrm>
        </p:spPr>
        <p:txBody>
          <a:bodyPr>
            <a:normAutofit/>
          </a:bodyPr>
          <a:lstStyle/>
          <a:p>
            <a:r>
              <a:rPr lang="en-US" dirty="0"/>
              <a:t>Legal records of court-ordered evictions in Milwaukee County (600,000 population) from January 1, 2003 to December 31, 2007</a:t>
            </a:r>
          </a:p>
          <a:p>
            <a:endParaRPr lang="en-US" dirty="0"/>
          </a:p>
          <a:p>
            <a:r>
              <a:rPr lang="en-US" dirty="0"/>
              <a:t>Landlords evicted 15,983 adults and children from 5,995 units in an average year</a:t>
            </a:r>
          </a:p>
          <a:p>
            <a:pPr lvl="1"/>
            <a:r>
              <a:rPr lang="en-US" dirty="0"/>
              <a:t>46% from black neighborhoods</a:t>
            </a:r>
          </a:p>
          <a:p>
            <a:pPr lvl="1"/>
            <a:r>
              <a:rPr lang="en-US" dirty="0"/>
              <a:t>30% from mixed neighborhoods </a:t>
            </a:r>
          </a:p>
          <a:p>
            <a:pPr lvl="1"/>
            <a:r>
              <a:rPr lang="en-US" dirty="0"/>
              <a:t>20% from white neighborhoods</a:t>
            </a:r>
          </a:p>
          <a:p>
            <a:pPr lvl="1"/>
            <a:r>
              <a:rPr lang="en-US" dirty="0"/>
              <a:t>4% Hispanic neighborhoods</a:t>
            </a:r>
          </a:p>
          <a:p>
            <a:endParaRPr lang="en-US" dirty="0"/>
          </a:p>
          <a:p>
            <a:r>
              <a:rPr lang="en-US" dirty="0"/>
              <a:t>Women: 60% of evicted tenants </a:t>
            </a:r>
          </a:p>
          <a:p>
            <a:pPr marL="0" indent="0">
              <a:buNone/>
            </a:pPr>
            <a:endParaRPr lang="en-US" dirty="0"/>
          </a:p>
          <a:p>
            <a:endParaRPr lang="en-US" dirty="0"/>
          </a:p>
        </p:txBody>
      </p:sp>
      <p:sp>
        <p:nvSpPr>
          <p:cNvPr id="5" name="TextBox 4">
            <a:extLst>
              <a:ext uri="{FF2B5EF4-FFF2-40B4-BE49-F238E27FC236}">
                <a16:creationId xmlns:a16="http://schemas.microsoft.com/office/drawing/2014/main" id="{28C2CDE3-46B8-4502-85FA-5989A5DEA37E}"/>
              </a:ext>
            </a:extLst>
          </p:cNvPr>
          <p:cNvSpPr txBox="1"/>
          <p:nvPr/>
        </p:nvSpPr>
        <p:spPr>
          <a:xfrm>
            <a:off x="8964" y="4735427"/>
            <a:ext cx="7153836" cy="415498"/>
          </a:xfrm>
          <a:prstGeom prst="rect">
            <a:avLst/>
          </a:prstGeom>
          <a:noFill/>
        </p:spPr>
        <p:txBody>
          <a:bodyPr wrap="square" rtlCol="0">
            <a:spAutoFit/>
          </a:bodyPr>
          <a:lstStyle/>
          <a:p>
            <a:r>
              <a:rPr lang="en-US" sz="1050" dirty="0"/>
              <a:t>Desmond, M. (2012). Eviction and the reproduction of urban poverty. </a:t>
            </a:r>
            <a:r>
              <a:rPr lang="en-US" sz="1050" i="1" dirty="0"/>
              <a:t>The American Journal of Sociology</a:t>
            </a:r>
            <a:r>
              <a:rPr lang="en-US" sz="1050" dirty="0"/>
              <a:t>, </a:t>
            </a:r>
            <a:r>
              <a:rPr lang="en-US" sz="1050" i="1" dirty="0"/>
              <a:t>118</a:t>
            </a:r>
            <a:r>
              <a:rPr lang="en-US" sz="1050" dirty="0"/>
              <a:t>, 88–133. </a:t>
            </a:r>
          </a:p>
        </p:txBody>
      </p:sp>
      <p:sp>
        <p:nvSpPr>
          <p:cNvPr id="4" name="Slide Number Placeholder 3">
            <a:extLst>
              <a:ext uri="{FF2B5EF4-FFF2-40B4-BE49-F238E27FC236}">
                <a16:creationId xmlns:a16="http://schemas.microsoft.com/office/drawing/2014/main" id="{6C0A3F2E-98A0-4F1B-B4A2-3FA6ABFFBAFD}"/>
              </a:ext>
            </a:extLst>
          </p:cNvPr>
          <p:cNvSpPr>
            <a:spLocks noGrp="1"/>
          </p:cNvSpPr>
          <p:nvPr>
            <p:ph type="sldNum" sz="quarter" idx="4"/>
          </p:nvPr>
        </p:nvSpPr>
        <p:spPr/>
        <p:txBody>
          <a:bodyPr/>
          <a:lstStyle/>
          <a:p>
            <a:fld id="{9B27D237-6C0D-5549-BE11-2040A22CBC71}" type="slidenum">
              <a:rPr lang="en-US" smtClean="0">
                <a:solidFill>
                  <a:prstClr val="black">
                    <a:tint val="75000"/>
                  </a:prstClr>
                </a:solidFill>
              </a:rPr>
              <a:pPr/>
              <a:t>10</a:t>
            </a:fld>
            <a:endParaRPr lang="en-US" dirty="0">
              <a:solidFill>
                <a:prstClr val="black">
                  <a:tint val="75000"/>
                </a:prstClr>
              </a:solidFill>
            </a:endParaRPr>
          </a:p>
        </p:txBody>
      </p:sp>
    </p:spTree>
    <p:extLst>
      <p:ext uri="{BB962C8B-B14F-4D97-AF65-F5344CB8AC3E}">
        <p14:creationId xmlns:p14="http://schemas.microsoft.com/office/powerpoint/2010/main" val="20901942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1F1405-9B5E-4A16-8FA8-3938EF0C57E8}"/>
              </a:ext>
            </a:extLst>
          </p:cNvPr>
          <p:cNvSpPr>
            <a:spLocks noGrp="1"/>
          </p:cNvSpPr>
          <p:nvPr>
            <p:ph type="title"/>
          </p:nvPr>
        </p:nvSpPr>
        <p:spPr/>
        <p:txBody>
          <a:bodyPr/>
          <a:lstStyle/>
          <a:p>
            <a:r>
              <a:rPr lang="en-US" dirty="0"/>
              <a:t>Milwaukee County Example continued</a:t>
            </a:r>
          </a:p>
        </p:txBody>
      </p:sp>
      <p:graphicFrame>
        <p:nvGraphicFramePr>
          <p:cNvPr id="7" name="Content Placeholder 6" descr="Graph">
            <a:extLst>
              <a:ext uri="{FF2B5EF4-FFF2-40B4-BE49-F238E27FC236}">
                <a16:creationId xmlns:a16="http://schemas.microsoft.com/office/drawing/2014/main" id="{6D67A1A0-7B57-4EF4-B990-9683B4CC855C}"/>
              </a:ext>
            </a:extLst>
          </p:cNvPr>
          <p:cNvGraphicFramePr>
            <a:graphicFrameLocks noGrp="1"/>
          </p:cNvGraphicFramePr>
          <p:nvPr>
            <p:ph idx="1"/>
            <p:extLst>
              <p:ext uri="{D42A27DB-BD31-4B8C-83A1-F6EECF244321}">
                <p14:modId xmlns:p14="http://schemas.microsoft.com/office/powerpoint/2010/main" val="1576014396"/>
              </p:ext>
            </p:extLst>
          </p:nvPr>
        </p:nvGraphicFramePr>
        <p:xfrm>
          <a:off x="457200" y="1085850"/>
          <a:ext cx="8229600" cy="3429000"/>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a:extLst>
              <a:ext uri="{FF2B5EF4-FFF2-40B4-BE49-F238E27FC236}">
                <a16:creationId xmlns:a16="http://schemas.microsoft.com/office/drawing/2014/main" id="{3B3646EC-8092-4FFD-92D0-E82C7E2320EA}"/>
              </a:ext>
            </a:extLst>
          </p:cNvPr>
          <p:cNvSpPr txBox="1"/>
          <p:nvPr/>
        </p:nvSpPr>
        <p:spPr>
          <a:xfrm rot="16200000">
            <a:off x="-336993" y="2440944"/>
            <a:ext cx="1326777" cy="261610"/>
          </a:xfrm>
          <a:prstGeom prst="rect">
            <a:avLst/>
          </a:prstGeom>
          <a:noFill/>
        </p:spPr>
        <p:txBody>
          <a:bodyPr wrap="square" rtlCol="0">
            <a:spAutoFit/>
          </a:bodyPr>
          <a:lstStyle/>
          <a:p>
            <a:r>
              <a:rPr lang="en-US" sz="1100" dirty="0"/>
              <a:t>Evicted Tenants</a:t>
            </a:r>
          </a:p>
        </p:txBody>
      </p:sp>
      <p:sp>
        <p:nvSpPr>
          <p:cNvPr id="6" name="TextBox 5">
            <a:extLst>
              <a:ext uri="{FF2B5EF4-FFF2-40B4-BE49-F238E27FC236}">
                <a16:creationId xmlns:a16="http://schemas.microsoft.com/office/drawing/2014/main" id="{63E1F629-4B0A-4AD7-AB29-35D926B913B6}"/>
              </a:ext>
            </a:extLst>
          </p:cNvPr>
          <p:cNvSpPr txBox="1"/>
          <p:nvPr/>
        </p:nvSpPr>
        <p:spPr>
          <a:xfrm>
            <a:off x="8964" y="4735427"/>
            <a:ext cx="7153836" cy="415498"/>
          </a:xfrm>
          <a:prstGeom prst="rect">
            <a:avLst/>
          </a:prstGeom>
          <a:noFill/>
        </p:spPr>
        <p:txBody>
          <a:bodyPr wrap="square" rtlCol="0">
            <a:spAutoFit/>
          </a:bodyPr>
          <a:lstStyle/>
          <a:p>
            <a:r>
              <a:rPr lang="en-US" sz="1050" dirty="0"/>
              <a:t>Desmond, M. (2012). Eviction and the reproduction of urban poverty. </a:t>
            </a:r>
            <a:r>
              <a:rPr lang="en-US" sz="1050" i="1" dirty="0"/>
              <a:t>The American Journal of Sociology</a:t>
            </a:r>
            <a:r>
              <a:rPr lang="en-US" sz="1050" dirty="0"/>
              <a:t>, </a:t>
            </a:r>
            <a:r>
              <a:rPr lang="en-US" sz="1050" i="1" dirty="0"/>
              <a:t>118</a:t>
            </a:r>
            <a:r>
              <a:rPr lang="en-US" sz="1050" dirty="0"/>
              <a:t>, 88–133. </a:t>
            </a:r>
          </a:p>
        </p:txBody>
      </p:sp>
      <p:sp>
        <p:nvSpPr>
          <p:cNvPr id="4" name="Slide Number Placeholder 3">
            <a:extLst>
              <a:ext uri="{FF2B5EF4-FFF2-40B4-BE49-F238E27FC236}">
                <a16:creationId xmlns:a16="http://schemas.microsoft.com/office/drawing/2014/main" id="{0F96A0FB-1D23-4ED1-94DB-0F0983977F7D}"/>
              </a:ext>
            </a:extLst>
          </p:cNvPr>
          <p:cNvSpPr>
            <a:spLocks noGrp="1"/>
          </p:cNvSpPr>
          <p:nvPr>
            <p:ph type="sldNum" sz="quarter" idx="4"/>
          </p:nvPr>
        </p:nvSpPr>
        <p:spPr/>
        <p:txBody>
          <a:bodyPr/>
          <a:lstStyle/>
          <a:p>
            <a:fld id="{9B27D237-6C0D-5549-BE11-2040A22CBC71}" type="slidenum">
              <a:rPr lang="en-US" smtClean="0">
                <a:solidFill>
                  <a:prstClr val="black">
                    <a:tint val="75000"/>
                  </a:prstClr>
                </a:solidFill>
              </a:rPr>
              <a:pPr/>
              <a:t>11</a:t>
            </a:fld>
            <a:endParaRPr lang="en-US" dirty="0">
              <a:solidFill>
                <a:prstClr val="black">
                  <a:tint val="75000"/>
                </a:prstClr>
              </a:solidFill>
            </a:endParaRPr>
          </a:p>
        </p:txBody>
      </p:sp>
    </p:spTree>
    <p:extLst>
      <p:ext uri="{BB962C8B-B14F-4D97-AF65-F5344CB8AC3E}">
        <p14:creationId xmlns:p14="http://schemas.microsoft.com/office/powerpoint/2010/main" val="7229186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16EA0E-F98B-4761-AA01-756998A59AA9}"/>
              </a:ext>
            </a:extLst>
          </p:cNvPr>
          <p:cNvSpPr>
            <a:spLocks noGrp="1"/>
          </p:cNvSpPr>
          <p:nvPr>
            <p:ph type="title"/>
          </p:nvPr>
        </p:nvSpPr>
        <p:spPr>
          <a:xfrm>
            <a:off x="152399" y="57150"/>
            <a:ext cx="7503459" cy="742950"/>
          </a:xfrm>
        </p:spPr>
        <p:txBody>
          <a:bodyPr/>
          <a:lstStyle/>
          <a:p>
            <a:r>
              <a:rPr lang="en-US" dirty="0"/>
              <a:t>Milwaukee County Example: Potential Reasons for Findings</a:t>
            </a:r>
          </a:p>
        </p:txBody>
      </p:sp>
      <p:sp>
        <p:nvSpPr>
          <p:cNvPr id="3" name="Content Placeholder 2">
            <a:extLst>
              <a:ext uri="{FF2B5EF4-FFF2-40B4-BE49-F238E27FC236}">
                <a16:creationId xmlns:a16="http://schemas.microsoft.com/office/drawing/2014/main" id="{618EB234-9ADF-4520-8B4F-6975C7C59832}"/>
              </a:ext>
            </a:extLst>
          </p:cNvPr>
          <p:cNvSpPr>
            <a:spLocks noGrp="1"/>
          </p:cNvSpPr>
          <p:nvPr>
            <p:ph idx="1"/>
          </p:nvPr>
        </p:nvSpPr>
        <p:spPr/>
        <p:txBody>
          <a:bodyPr/>
          <a:lstStyle/>
          <a:p>
            <a:r>
              <a:rPr lang="en-US" dirty="0"/>
              <a:t>Black women more likely to be the named renter on a lease </a:t>
            </a:r>
          </a:p>
          <a:p>
            <a:pPr lvl="1"/>
            <a:r>
              <a:rPr lang="en-US" dirty="0"/>
              <a:t>In Milwaukee, half of working-age black men are out of work</a:t>
            </a:r>
          </a:p>
          <a:p>
            <a:pPr lvl="1"/>
            <a:r>
              <a:rPr lang="en-US" dirty="0"/>
              <a:t>Unemployment and criminal records among these black men are barriers to renting</a:t>
            </a:r>
          </a:p>
          <a:p>
            <a:r>
              <a:rPr lang="en-US" dirty="0"/>
              <a:t>At same time, black women have less secure income</a:t>
            </a:r>
          </a:p>
          <a:p>
            <a:pPr lvl="1"/>
            <a:r>
              <a:rPr lang="en-US" dirty="0"/>
              <a:t>In 1999: 81% of employed black men in Milwaukee worked full-time vs. 75% of employed black women</a:t>
            </a:r>
          </a:p>
          <a:p>
            <a:pPr lvl="1"/>
            <a:r>
              <a:rPr lang="en-US" dirty="0"/>
              <a:t>In 1999: median annual income for full-time workers in Milwaukee was $30,174 for black men vs. $24,437 for black women. </a:t>
            </a:r>
          </a:p>
          <a:p>
            <a:pPr lvl="2"/>
            <a:r>
              <a:rPr lang="en-US" dirty="0"/>
              <a:t>Difference = year’s rent for a one-bedroom apartment at Milwaukee’s 1999 fair market rent</a:t>
            </a:r>
          </a:p>
          <a:p>
            <a:r>
              <a:rPr lang="en-US" dirty="0"/>
              <a:t>Single-mother households:</a:t>
            </a:r>
          </a:p>
          <a:p>
            <a:pPr lvl="1"/>
            <a:r>
              <a:rPr lang="en-US" dirty="0"/>
              <a:t>Compose 58% of all African-American households in Milwaukee</a:t>
            </a:r>
          </a:p>
          <a:p>
            <a:pPr lvl="1"/>
            <a:r>
              <a:rPr lang="en-US" dirty="0"/>
              <a:t>Inconsistent child support</a:t>
            </a:r>
          </a:p>
          <a:p>
            <a:pPr lvl="1"/>
            <a:r>
              <a:rPr lang="en-US" dirty="0"/>
              <a:t>Need larger (i.e., more expensive housing) to accommodate their children </a:t>
            </a:r>
          </a:p>
        </p:txBody>
      </p:sp>
      <p:sp>
        <p:nvSpPr>
          <p:cNvPr id="5" name="TextBox 4">
            <a:extLst>
              <a:ext uri="{FF2B5EF4-FFF2-40B4-BE49-F238E27FC236}">
                <a16:creationId xmlns:a16="http://schemas.microsoft.com/office/drawing/2014/main" id="{6B3A7F94-533F-4AB4-AF69-5521C59F4A29}"/>
              </a:ext>
            </a:extLst>
          </p:cNvPr>
          <p:cNvSpPr txBox="1"/>
          <p:nvPr/>
        </p:nvSpPr>
        <p:spPr>
          <a:xfrm>
            <a:off x="8964" y="4735427"/>
            <a:ext cx="7153836" cy="415498"/>
          </a:xfrm>
          <a:prstGeom prst="rect">
            <a:avLst/>
          </a:prstGeom>
          <a:noFill/>
        </p:spPr>
        <p:txBody>
          <a:bodyPr wrap="square" rtlCol="0">
            <a:spAutoFit/>
          </a:bodyPr>
          <a:lstStyle/>
          <a:p>
            <a:r>
              <a:rPr lang="en-US" sz="1050" dirty="0"/>
              <a:t>Desmond, M. (2012). Eviction and the reproduction of urban poverty. </a:t>
            </a:r>
            <a:r>
              <a:rPr lang="en-US" sz="1050" i="1" dirty="0"/>
              <a:t>The American Journal of Sociology</a:t>
            </a:r>
            <a:r>
              <a:rPr lang="en-US" sz="1050" dirty="0"/>
              <a:t>, </a:t>
            </a:r>
            <a:r>
              <a:rPr lang="en-US" sz="1050" i="1" dirty="0"/>
              <a:t>118</a:t>
            </a:r>
            <a:r>
              <a:rPr lang="en-US" sz="1050" dirty="0"/>
              <a:t>, 88–133. </a:t>
            </a:r>
          </a:p>
        </p:txBody>
      </p:sp>
      <p:sp>
        <p:nvSpPr>
          <p:cNvPr id="4" name="Slide Number Placeholder 3">
            <a:extLst>
              <a:ext uri="{FF2B5EF4-FFF2-40B4-BE49-F238E27FC236}">
                <a16:creationId xmlns:a16="http://schemas.microsoft.com/office/drawing/2014/main" id="{CA062CA1-B725-4531-9A03-27146D0E30C1}"/>
              </a:ext>
            </a:extLst>
          </p:cNvPr>
          <p:cNvSpPr>
            <a:spLocks noGrp="1"/>
          </p:cNvSpPr>
          <p:nvPr>
            <p:ph type="sldNum" sz="quarter" idx="4"/>
          </p:nvPr>
        </p:nvSpPr>
        <p:spPr/>
        <p:txBody>
          <a:bodyPr/>
          <a:lstStyle/>
          <a:p>
            <a:fld id="{9B27D237-6C0D-5549-BE11-2040A22CBC71}" type="slidenum">
              <a:rPr lang="en-US" smtClean="0">
                <a:solidFill>
                  <a:prstClr val="black">
                    <a:tint val="75000"/>
                  </a:prstClr>
                </a:solidFill>
              </a:rPr>
              <a:pPr/>
              <a:t>12</a:t>
            </a:fld>
            <a:endParaRPr lang="en-US" dirty="0">
              <a:solidFill>
                <a:prstClr val="black">
                  <a:tint val="75000"/>
                </a:prstClr>
              </a:solidFill>
            </a:endParaRPr>
          </a:p>
        </p:txBody>
      </p:sp>
    </p:spTree>
    <p:extLst>
      <p:ext uri="{BB962C8B-B14F-4D97-AF65-F5344CB8AC3E}">
        <p14:creationId xmlns:p14="http://schemas.microsoft.com/office/powerpoint/2010/main" val="10944699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42675D-AC0E-4307-B66A-7D4FB99D69DD}"/>
              </a:ext>
            </a:extLst>
          </p:cNvPr>
          <p:cNvSpPr>
            <a:spLocks noGrp="1"/>
          </p:cNvSpPr>
          <p:nvPr>
            <p:ph type="title"/>
          </p:nvPr>
        </p:nvSpPr>
        <p:spPr/>
        <p:txBody>
          <a:bodyPr/>
          <a:lstStyle/>
          <a:p>
            <a:r>
              <a:rPr lang="en-US" dirty="0"/>
              <a:t>A Contemporary Example of Housing Insecurity  </a:t>
            </a:r>
          </a:p>
        </p:txBody>
      </p:sp>
      <p:sp>
        <p:nvSpPr>
          <p:cNvPr id="3" name="Content Placeholder 2">
            <a:extLst>
              <a:ext uri="{FF2B5EF4-FFF2-40B4-BE49-F238E27FC236}">
                <a16:creationId xmlns:a16="http://schemas.microsoft.com/office/drawing/2014/main" id="{21BE12EF-7CF1-4E57-893A-0D41EEC81F37}"/>
              </a:ext>
            </a:extLst>
          </p:cNvPr>
          <p:cNvSpPr>
            <a:spLocks noGrp="1"/>
          </p:cNvSpPr>
          <p:nvPr>
            <p:ph idx="1"/>
          </p:nvPr>
        </p:nvSpPr>
        <p:spPr/>
        <p:txBody>
          <a:bodyPr>
            <a:normAutofit fontScale="92500"/>
          </a:bodyPr>
          <a:lstStyle/>
          <a:p>
            <a:r>
              <a:rPr lang="en-US" dirty="0"/>
              <a:t>February 9, 2021: Census Household Pulse survey of social and economic impact of COVID-19 pandemic</a:t>
            </a:r>
          </a:p>
          <a:p>
            <a:pPr lvl="1"/>
            <a:r>
              <a:rPr lang="en-US" dirty="0"/>
              <a:t>89,000 Oregon households owe back rent</a:t>
            </a:r>
          </a:p>
          <a:p>
            <a:pPr lvl="1"/>
            <a:r>
              <a:rPr lang="en-US" dirty="0"/>
              <a:t>200,000 have little to no confidence in their ability to pay next month’s rent</a:t>
            </a:r>
          </a:p>
          <a:p>
            <a:pPr lvl="1"/>
            <a:r>
              <a:rPr lang="en-US" dirty="0"/>
              <a:t>More than half included households with children</a:t>
            </a:r>
          </a:p>
          <a:p>
            <a:pPr lvl="1"/>
            <a:endParaRPr lang="en-US" dirty="0"/>
          </a:p>
          <a:p>
            <a:r>
              <a:rPr lang="en-US" dirty="0"/>
              <a:t>Oregon Renters Survey</a:t>
            </a:r>
          </a:p>
          <a:p>
            <a:pPr lvl="1"/>
            <a:r>
              <a:rPr lang="en-US" dirty="0"/>
              <a:t>Community Alliance of Tenants has a hotline which receives calls from around the state of Oregon</a:t>
            </a:r>
          </a:p>
          <a:p>
            <a:pPr lvl="1"/>
            <a:r>
              <a:rPr lang="en-US" dirty="0"/>
              <a:t>460 callers completed the survey from mid-March 2020 through July 2020 </a:t>
            </a:r>
          </a:p>
          <a:p>
            <a:pPr lvl="1"/>
            <a:r>
              <a:rPr lang="en-US" dirty="0"/>
              <a:t>Woman headed household: 37% </a:t>
            </a:r>
          </a:p>
          <a:p>
            <a:pPr lvl="1"/>
            <a:r>
              <a:rPr lang="en-US" dirty="0"/>
              <a:t>Extremely low income: 52% (below 30% Area Median Income)</a:t>
            </a:r>
          </a:p>
          <a:p>
            <a:pPr lvl="1"/>
            <a:r>
              <a:rPr lang="en-US" dirty="0"/>
              <a:t>35% of all respondents owe back rent</a:t>
            </a:r>
          </a:p>
          <a:p>
            <a:pPr lvl="2"/>
            <a:r>
              <a:rPr lang="en-US" dirty="0"/>
              <a:t>56% of black, indigenous, and people of color respondents owe back rent</a:t>
            </a:r>
          </a:p>
          <a:p>
            <a:pPr lvl="1"/>
            <a:r>
              <a:rPr lang="en-US" dirty="0"/>
              <a:t>53% of respondents have cut back on food and medications to pay rent</a:t>
            </a:r>
          </a:p>
          <a:p>
            <a:pPr lvl="1"/>
            <a:r>
              <a:rPr lang="en-US" dirty="0"/>
              <a:t>84% of respondents are experiencing mental or physical stress due to housing insecurity </a:t>
            </a:r>
          </a:p>
          <a:p>
            <a:pPr lvl="1"/>
            <a:endParaRPr lang="en-US" dirty="0"/>
          </a:p>
        </p:txBody>
      </p:sp>
      <p:sp>
        <p:nvSpPr>
          <p:cNvPr id="5" name="TextBox 4">
            <a:extLst>
              <a:ext uri="{FF2B5EF4-FFF2-40B4-BE49-F238E27FC236}">
                <a16:creationId xmlns:a16="http://schemas.microsoft.com/office/drawing/2014/main" id="{685B95A3-FE08-443D-A69A-F8566AD9B491}"/>
              </a:ext>
            </a:extLst>
          </p:cNvPr>
          <p:cNvSpPr txBox="1"/>
          <p:nvPr/>
        </p:nvSpPr>
        <p:spPr>
          <a:xfrm>
            <a:off x="251011" y="4728002"/>
            <a:ext cx="6311153" cy="415498"/>
          </a:xfrm>
          <a:prstGeom prst="rect">
            <a:avLst/>
          </a:prstGeom>
          <a:noFill/>
        </p:spPr>
        <p:txBody>
          <a:bodyPr wrap="square" rtlCol="0">
            <a:spAutoFit/>
          </a:bodyPr>
          <a:lstStyle/>
          <a:p>
            <a:r>
              <a:rPr lang="en-US" sz="1050" i="1" dirty="0"/>
              <a:t>Portland State University: Homelessness Research &amp; Action Collaborative </a:t>
            </a:r>
            <a:r>
              <a:rPr lang="en-US" sz="1050" i="1" dirty="0">
                <a:hlinkClick r:id="rId2"/>
              </a:rPr>
              <a:t>Cost of Oregon Evictions Report (3).pdf (pdx.edu)</a:t>
            </a:r>
            <a:r>
              <a:rPr lang="en-US" sz="1050" i="1" dirty="0"/>
              <a:t>  </a:t>
            </a:r>
          </a:p>
        </p:txBody>
      </p:sp>
      <p:sp>
        <p:nvSpPr>
          <p:cNvPr id="4" name="Slide Number Placeholder 3">
            <a:extLst>
              <a:ext uri="{FF2B5EF4-FFF2-40B4-BE49-F238E27FC236}">
                <a16:creationId xmlns:a16="http://schemas.microsoft.com/office/drawing/2014/main" id="{B1D53C78-BFAD-4D20-9F06-E0DB13F81F62}"/>
              </a:ext>
            </a:extLst>
          </p:cNvPr>
          <p:cNvSpPr>
            <a:spLocks noGrp="1"/>
          </p:cNvSpPr>
          <p:nvPr>
            <p:ph type="sldNum" sz="quarter" idx="4"/>
          </p:nvPr>
        </p:nvSpPr>
        <p:spPr/>
        <p:txBody>
          <a:bodyPr/>
          <a:lstStyle/>
          <a:p>
            <a:fld id="{9B27D237-6C0D-5549-BE11-2040A22CBC71}" type="slidenum">
              <a:rPr lang="en-US" smtClean="0">
                <a:solidFill>
                  <a:prstClr val="black">
                    <a:tint val="75000"/>
                  </a:prstClr>
                </a:solidFill>
              </a:rPr>
              <a:pPr/>
              <a:t>13</a:t>
            </a:fld>
            <a:endParaRPr lang="en-US" dirty="0">
              <a:solidFill>
                <a:prstClr val="black">
                  <a:tint val="75000"/>
                </a:prstClr>
              </a:solidFill>
            </a:endParaRPr>
          </a:p>
        </p:txBody>
      </p:sp>
    </p:spTree>
    <p:extLst>
      <p:ext uri="{BB962C8B-B14F-4D97-AF65-F5344CB8AC3E}">
        <p14:creationId xmlns:p14="http://schemas.microsoft.com/office/powerpoint/2010/main" val="38978098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332CD9-E252-4E57-BCA2-5E75D92D8181}"/>
              </a:ext>
            </a:extLst>
          </p:cNvPr>
          <p:cNvSpPr>
            <a:spLocks noGrp="1"/>
          </p:cNvSpPr>
          <p:nvPr>
            <p:ph type="title"/>
          </p:nvPr>
        </p:nvSpPr>
        <p:spPr/>
        <p:txBody>
          <a:bodyPr/>
          <a:lstStyle/>
          <a:p>
            <a:r>
              <a:rPr lang="en-US" dirty="0"/>
              <a:t>Risk Factors for Evictions </a:t>
            </a:r>
          </a:p>
        </p:txBody>
      </p:sp>
      <p:cxnSp>
        <p:nvCxnSpPr>
          <p:cNvPr id="14" name="Straight Arrow Connector 13">
            <a:extLst>
              <a:ext uri="{FF2B5EF4-FFF2-40B4-BE49-F238E27FC236}">
                <a16:creationId xmlns:a16="http://schemas.microsoft.com/office/drawing/2014/main" id="{BA0219A2-A7FE-496A-9BA4-C0754635B755}"/>
              </a:ext>
              <a:ext uri="{C183D7F6-B498-43B3-948B-1728B52AA6E4}">
                <adec:decorative xmlns:adec="http://schemas.microsoft.com/office/drawing/2017/decorative" val="1"/>
              </a:ext>
            </a:extLst>
          </p:cNvPr>
          <p:cNvCxnSpPr/>
          <p:nvPr/>
        </p:nvCxnSpPr>
        <p:spPr>
          <a:xfrm>
            <a:off x="712694" y="1425390"/>
            <a:ext cx="7718612" cy="0"/>
          </a:xfrm>
          <a:prstGeom prst="straightConnector1">
            <a:avLst/>
          </a:prstGeom>
          <a:ln>
            <a:solidFill>
              <a:srgbClr val="FF0000"/>
            </a:solidFill>
            <a:tailEnd type="triangle"/>
          </a:ln>
        </p:spPr>
        <p:style>
          <a:lnRef idx="2">
            <a:schemeClr val="accent3"/>
          </a:lnRef>
          <a:fillRef idx="0">
            <a:schemeClr val="accent3"/>
          </a:fillRef>
          <a:effectRef idx="1">
            <a:schemeClr val="accent3"/>
          </a:effectRef>
          <a:fontRef idx="minor">
            <a:schemeClr val="tx1"/>
          </a:fontRef>
        </p:style>
      </p:cxnSp>
      <p:sp>
        <p:nvSpPr>
          <p:cNvPr id="5" name="Flowchart: Process 4">
            <a:extLst>
              <a:ext uri="{FF2B5EF4-FFF2-40B4-BE49-F238E27FC236}">
                <a16:creationId xmlns:a16="http://schemas.microsoft.com/office/drawing/2014/main" id="{81A3E503-29DA-4970-8796-5008F0AC4108}"/>
              </a:ext>
              <a:ext uri="{C183D7F6-B498-43B3-948B-1728B52AA6E4}">
                <adec:decorative xmlns:adec="http://schemas.microsoft.com/office/drawing/2017/decorative" val="1"/>
              </a:ext>
            </a:extLst>
          </p:cNvPr>
          <p:cNvSpPr/>
          <p:nvPr/>
        </p:nvSpPr>
        <p:spPr>
          <a:xfrm>
            <a:off x="466165" y="1945976"/>
            <a:ext cx="6696635" cy="1102659"/>
          </a:xfrm>
          <a:prstGeom prst="flowChartProcess">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1704FAA6-E940-4513-996D-B40A32B3A6DB}"/>
              </a:ext>
            </a:extLst>
          </p:cNvPr>
          <p:cNvSpPr txBox="1"/>
          <p:nvPr/>
        </p:nvSpPr>
        <p:spPr>
          <a:xfrm>
            <a:off x="656878" y="2010500"/>
            <a:ext cx="1138518" cy="954107"/>
          </a:xfrm>
          <a:prstGeom prst="rect">
            <a:avLst/>
          </a:prstGeom>
          <a:noFill/>
        </p:spPr>
        <p:txBody>
          <a:bodyPr wrap="square" rtlCol="0">
            <a:spAutoFit/>
          </a:bodyPr>
          <a:lstStyle/>
          <a:p>
            <a:r>
              <a:rPr lang="en-US" dirty="0"/>
              <a:t>Physical &amp; Mental Health Conditions</a:t>
            </a:r>
          </a:p>
        </p:txBody>
      </p:sp>
      <p:sp>
        <p:nvSpPr>
          <p:cNvPr id="9" name="TextBox 8">
            <a:extLst>
              <a:ext uri="{FF2B5EF4-FFF2-40B4-BE49-F238E27FC236}">
                <a16:creationId xmlns:a16="http://schemas.microsoft.com/office/drawing/2014/main" id="{94A292C7-546D-4C16-B6F5-CBED77E8657D}"/>
              </a:ext>
            </a:extLst>
          </p:cNvPr>
          <p:cNvSpPr txBox="1"/>
          <p:nvPr/>
        </p:nvSpPr>
        <p:spPr>
          <a:xfrm>
            <a:off x="2070848" y="2051940"/>
            <a:ext cx="1138518" cy="523220"/>
          </a:xfrm>
          <a:prstGeom prst="rect">
            <a:avLst/>
          </a:prstGeom>
          <a:noFill/>
        </p:spPr>
        <p:txBody>
          <a:bodyPr wrap="square" rtlCol="0">
            <a:spAutoFit/>
          </a:bodyPr>
          <a:lstStyle/>
          <a:p>
            <a:r>
              <a:rPr lang="en-US" dirty="0"/>
              <a:t>Substance Use</a:t>
            </a:r>
          </a:p>
        </p:txBody>
      </p:sp>
      <p:sp>
        <p:nvSpPr>
          <p:cNvPr id="10" name="TextBox 9">
            <a:extLst>
              <a:ext uri="{FF2B5EF4-FFF2-40B4-BE49-F238E27FC236}">
                <a16:creationId xmlns:a16="http://schemas.microsoft.com/office/drawing/2014/main" id="{86806442-6659-4016-8C58-BE95F7BE88F8}"/>
              </a:ext>
            </a:extLst>
          </p:cNvPr>
          <p:cNvSpPr txBox="1"/>
          <p:nvPr/>
        </p:nvSpPr>
        <p:spPr>
          <a:xfrm>
            <a:off x="3718717" y="2044142"/>
            <a:ext cx="1739152" cy="738664"/>
          </a:xfrm>
          <a:prstGeom prst="rect">
            <a:avLst/>
          </a:prstGeom>
          <a:noFill/>
        </p:spPr>
        <p:txBody>
          <a:bodyPr wrap="square" rtlCol="0">
            <a:spAutoFit/>
          </a:bodyPr>
          <a:lstStyle/>
          <a:p>
            <a:r>
              <a:rPr lang="en-US" dirty="0"/>
              <a:t>Sociodemographic &amp; Household Characteristics</a:t>
            </a:r>
          </a:p>
        </p:txBody>
      </p:sp>
      <p:sp>
        <p:nvSpPr>
          <p:cNvPr id="11" name="TextBox 10">
            <a:extLst>
              <a:ext uri="{FF2B5EF4-FFF2-40B4-BE49-F238E27FC236}">
                <a16:creationId xmlns:a16="http://schemas.microsoft.com/office/drawing/2014/main" id="{1B20843F-85BC-48A1-9381-1692C0DA1971}"/>
              </a:ext>
            </a:extLst>
          </p:cNvPr>
          <p:cNvSpPr txBox="1"/>
          <p:nvPr/>
        </p:nvSpPr>
        <p:spPr>
          <a:xfrm>
            <a:off x="5592339" y="2048530"/>
            <a:ext cx="1255060" cy="523220"/>
          </a:xfrm>
          <a:prstGeom prst="rect">
            <a:avLst/>
          </a:prstGeom>
          <a:noFill/>
        </p:spPr>
        <p:txBody>
          <a:bodyPr wrap="square" rtlCol="0">
            <a:spAutoFit/>
          </a:bodyPr>
          <a:lstStyle/>
          <a:p>
            <a:r>
              <a:rPr lang="en-US" dirty="0"/>
              <a:t>Financial Hardship</a:t>
            </a:r>
          </a:p>
        </p:txBody>
      </p:sp>
      <p:sp>
        <p:nvSpPr>
          <p:cNvPr id="7" name="Isosceles Triangle 6">
            <a:extLst>
              <a:ext uri="{FF2B5EF4-FFF2-40B4-BE49-F238E27FC236}">
                <a16:creationId xmlns:a16="http://schemas.microsoft.com/office/drawing/2014/main" id="{F553D54A-D8B3-4EDE-83FA-9235B4A71860}"/>
              </a:ext>
              <a:ext uri="{C183D7F6-B498-43B3-948B-1728B52AA6E4}">
                <adec:decorative xmlns:adec="http://schemas.microsoft.com/office/drawing/2017/decorative" val="1"/>
              </a:ext>
            </a:extLst>
          </p:cNvPr>
          <p:cNvSpPr/>
          <p:nvPr/>
        </p:nvSpPr>
        <p:spPr>
          <a:xfrm rot="5400000">
            <a:off x="7048680" y="1630459"/>
            <a:ext cx="1936376" cy="1739152"/>
          </a:xfrm>
          <a:prstGeom prst="triangl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F3A68903-A269-4C85-A301-847827A68EDF}"/>
              </a:ext>
            </a:extLst>
          </p:cNvPr>
          <p:cNvSpPr>
            <a:spLocks noGrp="1"/>
          </p:cNvSpPr>
          <p:nvPr>
            <p:ph idx="1"/>
          </p:nvPr>
        </p:nvSpPr>
        <p:spPr/>
        <p:txBody>
          <a:bodyPr/>
          <a:lstStyle/>
          <a:p>
            <a:pPr marL="0" indent="0">
              <a:buNone/>
            </a:pPr>
            <a:r>
              <a:rPr lang="en-US" dirty="0"/>
              <a:t>                                   Strength of Association with Eviction </a:t>
            </a:r>
          </a:p>
        </p:txBody>
      </p:sp>
      <p:sp>
        <p:nvSpPr>
          <p:cNvPr id="15" name="TextBox 14">
            <a:extLst>
              <a:ext uri="{FF2B5EF4-FFF2-40B4-BE49-F238E27FC236}">
                <a16:creationId xmlns:a16="http://schemas.microsoft.com/office/drawing/2014/main" id="{901AC813-9B8A-4991-A2CF-BC7DD03610AC}"/>
              </a:ext>
            </a:extLst>
          </p:cNvPr>
          <p:cNvSpPr txBox="1"/>
          <p:nvPr/>
        </p:nvSpPr>
        <p:spPr>
          <a:xfrm>
            <a:off x="152400" y="3567953"/>
            <a:ext cx="8991600" cy="523220"/>
          </a:xfrm>
          <a:prstGeom prst="rect">
            <a:avLst/>
          </a:prstGeom>
          <a:noFill/>
        </p:spPr>
        <p:txBody>
          <a:bodyPr wrap="square" rtlCol="0">
            <a:spAutoFit/>
          </a:bodyPr>
          <a:lstStyle/>
          <a:p>
            <a:r>
              <a:rPr lang="en-US" b="1" dirty="0"/>
              <a:t>Financial Hardship:</a:t>
            </a:r>
            <a:r>
              <a:rPr lang="en-US" dirty="0"/>
              <a:t> Unstable income, job loss, and inability to pay rent, bills, and other debt payments</a:t>
            </a:r>
          </a:p>
          <a:p>
            <a:r>
              <a:rPr lang="en-US" b="1" dirty="0"/>
              <a:t>Sociodemographic &amp; Household Characteristics:</a:t>
            </a:r>
            <a:r>
              <a:rPr lang="en-US" dirty="0"/>
              <a:t> Larger household size &amp; greater number of children </a:t>
            </a:r>
          </a:p>
        </p:txBody>
      </p:sp>
      <p:sp>
        <p:nvSpPr>
          <p:cNvPr id="12" name="TextBox 11">
            <a:extLst>
              <a:ext uri="{FF2B5EF4-FFF2-40B4-BE49-F238E27FC236}">
                <a16:creationId xmlns:a16="http://schemas.microsoft.com/office/drawing/2014/main" id="{97693356-A706-4DF9-B07D-B26344837E93}"/>
              </a:ext>
            </a:extLst>
          </p:cNvPr>
          <p:cNvSpPr txBox="1"/>
          <p:nvPr/>
        </p:nvSpPr>
        <p:spPr>
          <a:xfrm>
            <a:off x="331694" y="4741680"/>
            <a:ext cx="6508375" cy="415498"/>
          </a:xfrm>
          <a:prstGeom prst="rect">
            <a:avLst/>
          </a:prstGeom>
          <a:noFill/>
        </p:spPr>
        <p:txBody>
          <a:bodyPr wrap="square" rtlCol="0">
            <a:spAutoFit/>
          </a:bodyPr>
          <a:lstStyle/>
          <a:p>
            <a:r>
              <a:rPr lang="en-US" sz="1050" dirty="0"/>
              <a:t>Tsai, J., &amp; Huang, M. (2019). Systematic review of psychosocial factors associated with evictions. </a:t>
            </a:r>
            <a:r>
              <a:rPr lang="en-US" sz="1050" i="1" dirty="0"/>
              <a:t>Health &amp; Social Care in the Community</a:t>
            </a:r>
            <a:r>
              <a:rPr lang="en-US" sz="1050" dirty="0"/>
              <a:t>, 27(</a:t>
            </a:r>
            <a:r>
              <a:rPr lang="en-US" sz="1050" i="1" dirty="0"/>
              <a:t>3</a:t>
            </a:r>
            <a:r>
              <a:rPr lang="en-US" sz="1050" dirty="0"/>
              <a:t>), e1-e9.</a:t>
            </a:r>
          </a:p>
        </p:txBody>
      </p:sp>
      <p:sp>
        <p:nvSpPr>
          <p:cNvPr id="4" name="Slide Number Placeholder 3">
            <a:extLst>
              <a:ext uri="{FF2B5EF4-FFF2-40B4-BE49-F238E27FC236}">
                <a16:creationId xmlns:a16="http://schemas.microsoft.com/office/drawing/2014/main" id="{D64BAEB1-A338-4F08-8A7B-5E4867552DA6}"/>
              </a:ext>
            </a:extLst>
          </p:cNvPr>
          <p:cNvSpPr>
            <a:spLocks noGrp="1"/>
          </p:cNvSpPr>
          <p:nvPr>
            <p:ph type="sldNum" sz="quarter" idx="4"/>
          </p:nvPr>
        </p:nvSpPr>
        <p:spPr/>
        <p:txBody>
          <a:bodyPr/>
          <a:lstStyle/>
          <a:p>
            <a:fld id="{9B27D237-6C0D-5549-BE11-2040A22CBC71}" type="slidenum">
              <a:rPr lang="en-US" smtClean="0">
                <a:solidFill>
                  <a:prstClr val="black">
                    <a:tint val="75000"/>
                  </a:prstClr>
                </a:solidFill>
              </a:rPr>
              <a:pPr/>
              <a:t>14</a:t>
            </a:fld>
            <a:endParaRPr lang="en-US" dirty="0">
              <a:solidFill>
                <a:prstClr val="black">
                  <a:tint val="75000"/>
                </a:prstClr>
              </a:solidFill>
            </a:endParaRPr>
          </a:p>
        </p:txBody>
      </p:sp>
    </p:spTree>
    <p:extLst>
      <p:ext uri="{BB962C8B-B14F-4D97-AF65-F5344CB8AC3E}">
        <p14:creationId xmlns:p14="http://schemas.microsoft.com/office/powerpoint/2010/main" val="16595640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6F9713-3B15-4D2A-8EDF-1F709AB40DF4}"/>
              </a:ext>
            </a:extLst>
          </p:cNvPr>
          <p:cNvSpPr>
            <a:spLocks noGrp="1"/>
          </p:cNvSpPr>
          <p:nvPr>
            <p:ph type="title"/>
          </p:nvPr>
        </p:nvSpPr>
        <p:spPr/>
        <p:txBody>
          <a:bodyPr/>
          <a:lstStyle/>
          <a:p>
            <a:r>
              <a:rPr lang="en-US" dirty="0"/>
              <a:t>Financial Health: Veterans</a:t>
            </a:r>
          </a:p>
        </p:txBody>
      </p:sp>
      <p:sp>
        <p:nvSpPr>
          <p:cNvPr id="3" name="Content Placeholder 2">
            <a:extLst>
              <a:ext uri="{FF2B5EF4-FFF2-40B4-BE49-F238E27FC236}">
                <a16:creationId xmlns:a16="http://schemas.microsoft.com/office/drawing/2014/main" id="{23DD2276-CA69-43B0-8623-20D9EB421B2E}"/>
              </a:ext>
            </a:extLst>
          </p:cNvPr>
          <p:cNvSpPr>
            <a:spLocks noGrp="1"/>
          </p:cNvSpPr>
          <p:nvPr>
            <p:ph idx="1"/>
          </p:nvPr>
        </p:nvSpPr>
        <p:spPr/>
        <p:txBody>
          <a:bodyPr/>
          <a:lstStyle/>
          <a:p>
            <a:r>
              <a:rPr lang="en-US" dirty="0"/>
              <a:t>2017 American Community Survey Public Use Microdata Sample</a:t>
            </a:r>
          </a:p>
          <a:p>
            <a:pPr lvl="1"/>
            <a:r>
              <a:rPr lang="en-US" dirty="0"/>
              <a:t>Civilian population 17 years and older living in the United States and Puerto Rico</a:t>
            </a:r>
          </a:p>
          <a:p>
            <a:r>
              <a:rPr lang="en-US" dirty="0"/>
              <a:t>Census Bureau’s definition of poverty</a:t>
            </a:r>
          </a:p>
          <a:p>
            <a:pPr lvl="1"/>
            <a:r>
              <a:rPr lang="en-US" dirty="0"/>
              <a:t>Money income before taxes and does not include capital gains or noncash benefits (such as public housing, Medicaid, and food stamps). </a:t>
            </a:r>
          </a:p>
          <a:p>
            <a:pPr lvl="1"/>
            <a:r>
              <a:rPr lang="en-US" dirty="0"/>
              <a:t>Dollar value thresholds varies by family size.</a:t>
            </a:r>
          </a:p>
          <a:p>
            <a:pPr lvl="2"/>
            <a:r>
              <a:rPr lang="en-US" dirty="0"/>
              <a:t>2017: 1 person household = $12,060 (except in Alaska = $15, 060; Hawaii = $13,860)</a:t>
            </a:r>
          </a:p>
          <a:p>
            <a:endParaRPr lang="en-US" dirty="0"/>
          </a:p>
        </p:txBody>
      </p:sp>
      <p:sp>
        <p:nvSpPr>
          <p:cNvPr id="5" name="TextBox 4">
            <a:extLst>
              <a:ext uri="{FF2B5EF4-FFF2-40B4-BE49-F238E27FC236}">
                <a16:creationId xmlns:a16="http://schemas.microsoft.com/office/drawing/2014/main" id="{A832D133-FEAB-44F4-9CFD-6D01B645764C}"/>
              </a:ext>
            </a:extLst>
          </p:cNvPr>
          <p:cNvSpPr txBox="1"/>
          <p:nvPr/>
        </p:nvSpPr>
        <p:spPr>
          <a:xfrm>
            <a:off x="385482" y="4812507"/>
            <a:ext cx="4554071" cy="307777"/>
          </a:xfrm>
          <a:prstGeom prst="rect">
            <a:avLst/>
          </a:prstGeom>
          <a:noFill/>
        </p:spPr>
        <p:txBody>
          <a:bodyPr wrap="square" rtlCol="0">
            <a:spAutoFit/>
          </a:bodyPr>
          <a:lstStyle/>
          <a:p>
            <a:r>
              <a:rPr lang="en-US" dirty="0">
                <a:hlinkClick r:id="rId2"/>
              </a:rPr>
              <a:t>How the Census Bureau Measures Poverty</a:t>
            </a:r>
            <a:endParaRPr lang="en-US" dirty="0"/>
          </a:p>
        </p:txBody>
      </p:sp>
      <p:sp>
        <p:nvSpPr>
          <p:cNvPr id="4" name="Slide Number Placeholder 3">
            <a:extLst>
              <a:ext uri="{FF2B5EF4-FFF2-40B4-BE49-F238E27FC236}">
                <a16:creationId xmlns:a16="http://schemas.microsoft.com/office/drawing/2014/main" id="{B93CE60D-859A-4F0C-8D49-D10160E3717E}"/>
              </a:ext>
            </a:extLst>
          </p:cNvPr>
          <p:cNvSpPr>
            <a:spLocks noGrp="1"/>
          </p:cNvSpPr>
          <p:nvPr>
            <p:ph type="sldNum" sz="quarter" idx="4"/>
          </p:nvPr>
        </p:nvSpPr>
        <p:spPr/>
        <p:txBody>
          <a:bodyPr/>
          <a:lstStyle/>
          <a:p>
            <a:fld id="{9B27D237-6C0D-5549-BE11-2040A22CBC71}" type="slidenum">
              <a:rPr lang="en-US" smtClean="0">
                <a:solidFill>
                  <a:prstClr val="black">
                    <a:tint val="75000"/>
                  </a:prstClr>
                </a:solidFill>
              </a:rPr>
              <a:pPr/>
              <a:t>15</a:t>
            </a:fld>
            <a:endParaRPr lang="en-US" dirty="0">
              <a:solidFill>
                <a:prstClr val="black">
                  <a:tint val="75000"/>
                </a:prstClr>
              </a:solidFill>
            </a:endParaRPr>
          </a:p>
        </p:txBody>
      </p:sp>
    </p:spTree>
    <p:extLst>
      <p:ext uri="{BB962C8B-B14F-4D97-AF65-F5344CB8AC3E}">
        <p14:creationId xmlns:p14="http://schemas.microsoft.com/office/powerpoint/2010/main" val="7567170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29669F7-ECD6-44A4-93F4-679A0085F9A9}"/>
              </a:ext>
            </a:extLst>
          </p:cNvPr>
          <p:cNvSpPr>
            <a:spLocks noGrp="1"/>
          </p:cNvSpPr>
          <p:nvPr>
            <p:ph type="title"/>
          </p:nvPr>
        </p:nvSpPr>
        <p:spPr/>
        <p:txBody>
          <a:bodyPr/>
          <a:lstStyle/>
          <a:p>
            <a:r>
              <a:rPr lang="en-US" dirty="0"/>
              <a:t>Poverty Level Distribution: 2017</a:t>
            </a:r>
          </a:p>
        </p:txBody>
      </p:sp>
      <p:sp>
        <p:nvSpPr>
          <p:cNvPr id="12" name="TextBox 11">
            <a:extLst>
              <a:ext uri="{FF2B5EF4-FFF2-40B4-BE49-F238E27FC236}">
                <a16:creationId xmlns:a16="http://schemas.microsoft.com/office/drawing/2014/main" id="{49F7B894-8CAA-4B1C-AF34-1A43ADA46F65}"/>
              </a:ext>
            </a:extLst>
          </p:cNvPr>
          <p:cNvSpPr txBox="1"/>
          <p:nvPr/>
        </p:nvSpPr>
        <p:spPr>
          <a:xfrm rot="16200000">
            <a:off x="-50222" y="2314522"/>
            <a:ext cx="710045" cy="261610"/>
          </a:xfrm>
          <a:prstGeom prst="rect">
            <a:avLst/>
          </a:prstGeom>
          <a:noFill/>
        </p:spPr>
        <p:txBody>
          <a:bodyPr wrap="square" rtlCol="0">
            <a:spAutoFit/>
          </a:bodyPr>
          <a:lstStyle/>
          <a:p>
            <a:r>
              <a:rPr lang="en-US" sz="1100" dirty="0"/>
              <a:t>Percent</a:t>
            </a:r>
          </a:p>
        </p:txBody>
      </p:sp>
      <p:sp>
        <p:nvSpPr>
          <p:cNvPr id="16" name="Oval 15">
            <a:extLst>
              <a:ext uri="{FF2B5EF4-FFF2-40B4-BE49-F238E27FC236}">
                <a16:creationId xmlns:a16="http://schemas.microsoft.com/office/drawing/2014/main" id="{F83E9F6D-3529-4E83-9134-D74298EA485C}"/>
              </a:ext>
              <a:ext uri="{C183D7F6-B498-43B3-948B-1728B52AA6E4}">
                <adec:decorative xmlns:adec="http://schemas.microsoft.com/office/drawing/2017/decorative" val="1"/>
              </a:ext>
            </a:extLst>
          </p:cNvPr>
          <p:cNvSpPr/>
          <p:nvPr/>
        </p:nvSpPr>
        <p:spPr>
          <a:xfrm>
            <a:off x="747659" y="2394043"/>
            <a:ext cx="774550" cy="1817370"/>
          </a:xfrm>
          <a:prstGeom prst="ellipse">
            <a:avLst/>
          </a:prstGeom>
          <a:noFill/>
          <a:ln w="825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2A93E206-E6F4-4136-8550-CE6114278F0C}"/>
              </a:ext>
            </a:extLst>
          </p:cNvPr>
          <p:cNvSpPr txBox="1"/>
          <p:nvPr/>
        </p:nvSpPr>
        <p:spPr>
          <a:xfrm>
            <a:off x="731521" y="3173504"/>
            <a:ext cx="548639" cy="261610"/>
          </a:xfrm>
          <a:prstGeom prst="rect">
            <a:avLst/>
          </a:prstGeom>
          <a:noFill/>
        </p:spPr>
        <p:txBody>
          <a:bodyPr wrap="square" rtlCol="0">
            <a:spAutoFit/>
          </a:bodyPr>
          <a:lstStyle/>
          <a:p>
            <a:r>
              <a:rPr lang="en-US" sz="1100" dirty="0"/>
              <a:t>6.4%</a:t>
            </a:r>
          </a:p>
        </p:txBody>
      </p:sp>
      <p:graphicFrame>
        <p:nvGraphicFramePr>
          <p:cNvPr id="8" name="Content Placeholder 7" descr="Poverty level graph 1">
            <a:extLst>
              <a:ext uri="{FF2B5EF4-FFF2-40B4-BE49-F238E27FC236}">
                <a16:creationId xmlns:a16="http://schemas.microsoft.com/office/drawing/2014/main" id="{B49A98B3-EB39-4D22-8BD3-0316774627DD}"/>
              </a:ext>
            </a:extLst>
          </p:cNvPr>
          <p:cNvGraphicFramePr>
            <a:graphicFrameLocks noGrp="1"/>
          </p:cNvGraphicFramePr>
          <p:nvPr>
            <p:ph sz="half" idx="1"/>
            <p:extLst>
              <p:ext uri="{D42A27DB-BD31-4B8C-83A1-F6EECF244321}">
                <p14:modId xmlns:p14="http://schemas.microsoft.com/office/powerpoint/2010/main" val="517533306"/>
              </p:ext>
            </p:extLst>
          </p:nvPr>
        </p:nvGraphicFramePr>
        <p:xfrm>
          <a:off x="457200" y="1085850"/>
          <a:ext cx="4038600" cy="3429000"/>
        </p:xfrm>
        <a:graphic>
          <a:graphicData uri="http://schemas.openxmlformats.org/drawingml/2006/chart">
            <c:chart xmlns:c="http://schemas.openxmlformats.org/drawingml/2006/chart" xmlns:r="http://schemas.openxmlformats.org/officeDocument/2006/relationships" r:id="rId2"/>
          </a:graphicData>
        </a:graphic>
      </p:graphicFrame>
      <p:sp>
        <p:nvSpPr>
          <p:cNvPr id="13" name="TextBox 12">
            <a:extLst>
              <a:ext uri="{FF2B5EF4-FFF2-40B4-BE49-F238E27FC236}">
                <a16:creationId xmlns:a16="http://schemas.microsoft.com/office/drawing/2014/main" id="{FE66864A-88D2-404D-9ED1-784D31CFFAE6}"/>
              </a:ext>
            </a:extLst>
          </p:cNvPr>
          <p:cNvSpPr txBox="1"/>
          <p:nvPr/>
        </p:nvSpPr>
        <p:spPr>
          <a:xfrm rot="16200000">
            <a:off x="4166856" y="2314522"/>
            <a:ext cx="710045" cy="261610"/>
          </a:xfrm>
          <a:prstGeom prst="rect">
            <a:avLst/>
          </a:prstGeom>
          <a:noFill/>
        </p:spPr>
        <p:txBody>
          <a:bodyPr wrap="square" rtlCol="0">
            <a:spAutoFit/>
          </a:bodyPr>
          <a:lstStyle/>
          <a:p>
            <a:r>
              <a:rPr lang="en-US" sz="1100" dirty="0"/>
              <a:t>Percent</a:t>
            </a:r>
          </a:p>
        </p:txBody>
      </p:sp>
      <p:sp>
        <p:nvSpPr>
          <p:cNvPr id="15" name="TextBox 14">
            <a:extLst>
              <a:ext uri="{FF2B5EF4-FFF2-40B4-BE49-F238E27FC236}">
                <a16:creationId xmlns:a16="http://schemas.microsoft.com/office/drawing/2014/main" id="{6A8FA00E-E165-4F2A-964A-D0D918067213}"/>
              </a:ext>
            </a:extLst>
          </p:cNvPr>
          <p:cNvSpPr txBox="1"/>
          <p:nvPr/>
        </p:nvSpPr>
        <p:spPr>
          <a:xfrm>
            <a:off x="4916245" y="2911894"/>
            <a:ext cx="516368" cy="261610"/>
          </a:xfrm>
          <a:prstGeom prst="rect">
            <a:avLst/>
          </a:prstGeom>
          <a:noFill/>
        </p:spPr>
        <p:txBody>
          <a:bodyPr wrap="square" rtlCol="0">
            <a:spAutoFit/>
          </a:bodyPr>
          <a:lstStyle/>
          <a:p>
            <a:r>
              <a:rPr lang="en-US" sz="1100" dirty="0"/>
              <a:t>9.4%</a:t>
            </a:r>
          </a:p>
        </p:txBody>
      </p:sp>
      <p:sp>
        <p:nvSpPr>
          <p:cNvPr id="17" name="Oval 16">
            <a:extLst>
              <a:ext uri="{FF2B5EF4-FFF2-40B4-BE49-F238E27FC236}">
                <a16:creationId xmlns:a16="http://schemas.microsoft.com/office/drawing/2014/main" id="{BA4B31B9-2CC0-4FFF-A76C-8F6B23939FF4}"/>
              </a:ext>
              <a:ext uri="{C183D7F6-B498-43B3-948B-1728B52AA6E4}">
                <adec:decorative xmlns:adec="http://schemas.microsoft.com/office/drawing/2017/decorative" val="1"/>
              </a:ext>
            </a:extLst>
          </p:cNvPr>
          <p:cNvSpPr/>
          <p:nvPr/>
        </p:nvSpPr>
        <p:spPr>
          <a:xfrm>
            <a:off x="4916245" y="2394045"/>
            <a:ext cx="774550" cy="1817370"/>
          </a:xfrm>
          <a:prstGeom prst="ellipse">
            <a:avLst/>
          </a:prstGeom>
          <a:noFill/>
          <a:ln w="825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aphicFrame>
        <p:nvGraphicFramePr>
          <p:cNvPr id="11" name="Content Placeholder 10" descr="poverty level graph 2">
            <a:extLst>
              <a:ext uri="{FF2B5EF4-FFF2-40B4-BE49-F238E27FC236}">
                <a16:creationId xmlns:a16="http://schemas.microsoft.com/office/drawing/2014/main" id="{61632558-2AFF-4FDC-824F-88E1E542EF06}"/>
              </a:ext>
            </a:extLst>
          </p:cNvPr>
          <p:cNvGraphicFramePr>
            <a:graphicFrameLocks noGrp="1"/>
          </p:cNvGraphicFramePr>
          <p:nvPr>
            <p:ph sz="half" idx="2"/>
            <p:extLst>
              <p:ext uri="{D42A27DB-BD31-4B8C-83A1-F6EECF244321}">
                <p14:modId xmlns:p14="http://schemas.microsoft.com/office/powerpoint/2010/main" val="3009739492"/>
              </p:ext>
            </p:extLst>
          </p:nvPr>
        </p:nvGraphicFramePr>
        <p:xfrm>
          <a:off x="4648200" y="1085850"/>
          <a:ext cx="4038600" cy="3429000"/>
        </p:xfrm>
        <a:graphic>
          <a:graphicData uri="http://schemas.openxmlformats.org/drawingml/2006/chart">
            <c:chart xmlns:c="http://schemas.openxmlformats.org/drawingml/2006/chart" xmlns:r="http://schemas.openxmlformats.org/officeDocument/2006/relationships" r:id="rId3"/>
          </a:graphicData>
        </a:graphic>
      </p:graphicFrame>
      <p:sp>
        <p:nvSpPr>
          <p:cNvPr id="18" name="Rectangle 17">
            <a:extLst>
              <a:ext uri="{FF2B5EF4-FFF2-40B4-BE49-F238E27FC236}">
                <a16:creationId xmlns:a16="http://schemas.microsoft.com/office/drawing/2014/main" id="{3C60F313-C8E2-4E7A-A1E2-5D8F580E8CA6}"/>
              </a:ext>
            </a:extLst>
          </p:cNvPr>
          <p:cNvSpPr/>
          <p:nvPr/>
        </p:nvSpPr>
        <p:spPr>
          <a:xfrm>
            <a:off x="151582" y="4717018"/>
            <a:ext cx="6575209" cy="261610"/>
          </a:xfrm>
          <a:prstGeom prst="rect">
            <a:avLst/>
          </a:prstGeom>
        </p:spPr>
        <p:txBody>
          <a:bodyPr wrap="square">
            <a:spAutoFit/>
          </a:bodyPr>
          <a:lstStyle/>
          <a:p>
            <a:r>
              <a:rPr lang="en-US" sz="1100" i="1" dirty="0"/>
              <a:t>VA National Center for Veterans Analysis and Statistics. Profile of Veterans: 2017</a:t>
            </a:r>
          </a:p>
        </p:txBody>
      </p:sp>
      <p:sp>
        <p:nvSpPr>
          <p:cNvPr id="5" name="Slide Number Placeholder 4">
            <a:extLst>
              <a:ext uri="{FF2B5EF4-FFF2-40B4-BE49-F238E27FC236}">
                <a16:creationId xmlns:a16="http://schemas.microsoft.com/office/drawing/2014/main" id="{BA5613F2-E1E8-4DAB-B452-362FDB5BC3A3}"/>
              </a:ext>
            </a:extLst>
          </p:cNvPr>
          <p:cNvSpPr>
            <a:spLocks noGrp="1"/>
          </p:cNvSpPr>
          <p:nvPr>
            <p:ph type="sldNum" sz="quarter" idx="4"/>
          </p:nvPr>
        </p:nvSpPr>
        <p:spPr/>
        <p:txBody>
          <a:bodyPr/>
          <a:lstStyle/>
          <a:p>
            <a:fld id="{9B27D237-6C0D-5549-BE11-2040A22CBC71}" type="slidenum">
              <a:rPr lang="en-US" smtClean="0">
                <a:solidFill>
                  <a:prstClr val="black">
                    <a:tint val="75000"/>
                  </a:prstClr>
                </a:solidFill>
              </a:rPr>
              <a:pPr/>
              <a:t>16</a:t>
            </a:fld>
            <a:endParaRPr lang="en-US" dirty="0">
              <a:solidFill>
                <a:prstClr val="black">
                  <a:tint val="75000"/>
                </a:prstClr>
              </a:solidFill>
            </a:endParaRPr>
          </a:p>
        </p:txBody>
      </p:sp>
    </p:spTree>
    <p:extLst>
      <p:ext uri="{BB962C8B-B14F-4D97-AF65-F5344CB8AC3E}">
        <p14:creationId xmlns:p14="http://schemas.microsoft.com/office/powerpoint/2010/main" val="29317465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E3DDA5-25AC-47D0-AF80-F719BA806F3C}"/>
              </a:ext>
            </a:extLst>
          </p:cNvPr>
          <p:cNvSpPr>
            <a:spLocks noGrp="1"/>
          </p:cNvSpPr>
          <p:nvPr>
            <p:ph type="title"/>
          </p:nvPr>
        </p:nvSpPr>
        <p:spPr/>
        <p:txBody>
          <a:bodyPr/>
          <a:lstStyle/>
          <a:p>
            <a:r>
              <a:rPr lang="en-US" dirty="0"/>
              <a:t>Profile of Veterans in Poverty: Women in 2017</a:t>
            </a:r>
          </a:p>
        </p:txBody>
      </p:sp>
      <p:sp>
        <p:nvSpPr>
          <p:cNvPr id="17" name="TextBox 16">
            <a:extLst>
              <a:ext uri="{FF2B5EF4-FFF2-40B4-BE49-F238E27FC236}">
                <a16:creationId xmlns:a16="http://schemas.microsoft.com/office/drawing/2014/main" id="{CA299EE2-8718-45DB-A013-01A1EEC11FEF}"/>
              </a:ext>
            </a:extLst>
          </p:cNvPr>
          <p:cNvSpPr txBox="1"/>
          <p:nvPr/>
        </p:nvSpPr>
        <p:spPr>
          <a:xfrm rot="16200000">
            <a:off x="-103095" y="2440944"/>
            <a:ext cx="770964" cy="261610"/>
          </a:xfrm>
          <a:prstGeom prst="rect">
            <a:avLst/>
          </a:prstGeom>
          <a:noFill/>
        </p:spPr>
        <p:txBody>
          <a:bodyPr wrap="square" rtlCol="0">
            <a:spAutoFit/>
          </a:bodyPr>
          <a:lstStyle/>
          <a:p>
            <a:r>
              <a:rPr lang="en-US" sz="1100" dirty="0"/>
              <a:t>Percent</a:t>
            </a:r>
          </a:p>
        </p:txBody>
      </p:sp>
      <p:graphicFrame>
        <p:nvGraphicFramePr>
          <p:cNvPr id="7" name="Content Placeholder 6" descr="poverty rates of women by Veteran status and race 2017">
            <a:extLst>
              <a:ext uri="{FF2B5EF4-FFF2-40B4-BE49-F238E27FC236}">
                <a16:creationId xmlns:a16="http://schemas.microsoft.com/office/drawing/2014/main" id="{33A63D0C-6A61-44A2-A562-5C3862838A3A}"/>
              </a:ext>
            </a:extLst>
          </p:cNvPr>
          <p:cNvGraphicFramePr>
            <a:graphicFrameLocks noGrp="1"/>
          </p:cNvGraphicFramePr>
          <p:nvPr>
            <p:ph idx="1"/>
            <p:extLst>
              <p:ext uri="{D42A27DB-BD31-4B8C-83A1-F6EECF244321}">
                <p14:modId xmlns:p14="http://schemas.microsoft.com/office/powerpoint/2010/main" val="2584149712"/>
              </p:ext>
            </p:extLst>
          </p:nvPr>
        </p:nvGraphicFramePr>
        <p:xfrm>
          <a:off x="457200" y="1085850"/>
          <a:ext cx="8229600" cy="3429000"/>
        </p:xfrm>
        <a:graphic>
          <a:graphicData uri="http://schemas.openxmlformats.org/drawingml/2006/chart">
            <c:chart xmlns:c="http://schemas.openxmlformats.org/drawingml/2006/chart" xmlns:r="http://schemas.openxmlformats.org/officeDocument/2006/relationships" r:id="rId2"/>
          </a:graphicData>
        </a:graphic>
      </p:graphicFrame>
      <p:sp>
        <p:nvSpPr>
          <p:cNvPr id="10" name="TextBox 9">
            <a:extLst>
              <a:ext uri="{FF2B5EF4-FFF2-40B4-BE49-F238E27FC236}">
                <a16:creationId xmlns:a16="http://schemas.microsoft.com/office/drawing/2014/main" id="{88822628-5F0F-4DE1-BDD1-3D1B0B8814EA}"/>
              </a:ext>
            </a:extLst>
          </p:cNvPr>
          <p:cNvSpPr txBox="1"/>
          <p:nvPr/>
        </p:nvSpPr>
        <p:spPr>
          <a:xfrm>
            <a:off x="1035009" y="2877455"/>
            <a:ext cx="510988" cy="246221"/>
          </a:xfrm>
          <a:prstGeom prst="rect">
            <a:avLst/>
          </a:prstGeom>
          <a:noFill/>
        </p:spPr>
        <p:txBody>
          <a:bodyPr wrap="square" rtlCol="0">
            <a:spAutoFit/>
          </a:bodyPr>
          <a:lstStyle/>
          <a:p>
            <a:r>
              <a:rPr lang="en-US" sz="1000" dirty="0"/>
              <a:t>8.2%</a:t>
            </a:r>
          </a:p>
        </p:txBody>
      </p:sp>
      <p:sp>
        <p:nvSpPr>
          <p:cNvPr id="11" name="TextBox 10">
            <a:extLst>
              <a:ext uri="{FF2B5EF4-FFF2-40B4-BE49-F238E27FC236}">
                <a16:creationId xmlns:a16="http://schemas.microsoft.com/office/drawing/2014/main" id="{DAFD3FD1-6418-4B22-869B-DCE13FDF5DCA}"/>
              </a:ext>
            </a:extLst>
          </p:cNvPr>
          <p:cNvSpPr txBox="1"/>
          <p:nvPr/>
        </p:nvSpPr>
        <p:spPr>
          <a:xfrm>
            <a:off x="1906221" y="2549739"/>
            <a:ext cx="600635" cy="246221"/>
          </a:xfrm>
          <a:prstGeom prst="rect">
            <a:avLst/>
          </a:prstGeom>
          <a:noFill/>
        </p:spPr>
        <p:txBody>
          <a:bodyPr wrap="square" rtlCol="0">
            <a:spAutoFit/>
          </a:bodyPr>
          <a:lstStyle/>
          <a:p>
            <a:r>
              <a:rPr lang="en-US" sz="1000" dirty="0"/>
              <a:t>12.5%</a:t>
            </a:r>
          </a:p>
        </p:txBody>
      </p:sp>
      <p:sp>
        <p:nvSpPr>
          <p:cNvPr id="12" name="TextBox 11">
            <a:extLst>
              <a:ext uri="{FF2B5EF4-FFF2-40B4-BE49-F238E27FC236}">
                <a16:creationId xmlns:a16="http://schemas.microsoft.com/office/drawing/2014/main" id="{12EB83F9-14BF-43B1-B509-583C6C0A2EA5}"/>
              </a:ext>
            </a:extLst>
          </p:cNvPr>
          <p:cNvSpPr txBox="1"/>
          <p:nvPr/>
        </p:nvSpPr>
        <p:spPr>
          <a:xfrm>
            <a:off x="2811657" y="2653645"/>
            <a:ext cx="600635" cy="246221"/>
          </a:xfrm>
          <a:prstGeom prst="rect">
            <a:avLst/>
          </a:prstGeom>
          <a:noFill/>
        </p:spPr>
        <p:txBody>
          <a:bodyPr wrap="square" rtlCol="0">
            <a:spAutoFit/>
          </a:bodyPr>
          <a:lstStyle/>
          <a:p>
            <a:r>
              <a:rPr lang="en-US" sz="1000" dirty="0"/>
              <a:t>11.4%</a:t>
            </a:r>
          </a:p>
        </p:txBody>
      </p:sp>
      <p:sp>
        <p:nvSpPr>
          <p:cNvPr id="13" name="TextBox 12">
            <a:extLst>
              <a:ext uri="{FF2B5EF4-FFF2-40B4-BE49-F238E27FC236}">
                <a16:creationId xmlns:a16="http://schemas.microsoft.com/office/drawing/2014/main" id="{DBA65B8F-25AE-43D3-BC5D-C2AD349A9A40}"/>
              </a:ext>
            </a:extLst>
          </p:cNvPr>
          <p:cNvSpPr txBox="1"/>
          <p:nvPr/>
        </p:nvSpPr>
        <p:spPr>
          <a:xfrm>
            <a:off x="4744773" y="2648351"/>
            <a:ext cx="555810" cy="246221"/>
          </a:xfrm>
          <a:prstGeom prst="rect">
            <a:avLst/>
          </a:prstGeom>
          <a:noFill/>
        </p:spPr>
        <p:txBody>
          <a:bodyPr wrap="square" rtlCol="0">
            <a:spAutoFit/>
          </a:bodyPr>
          <a:lstStyle/>
          <a:p>
            <a:r>
              <a:rPr lang="en-US" sz="1000" dirty="0"/>
              <a:t>11.8%</a:t>
            </a:r>
          </a:p>
        </p:txBody>
      </p:sp>
      <p:sp>
        <p:nvSpPr>
          <p:cNvPr id="14" name="TextBox 13">
            <a:extLst>
              <a:ext uri="{FF2B5EF4-FFF2-40B4-BE49-F238E27FC236}">
                <a16:creationId xmlns:a16="http://schemas.microsoft.com/office/drawing/2014/main" id="{56DBAD4B-F7C6-41A5-BCAF-E28B6B8A6757}"/>
              </a:ext>
            </a:extLst>
          </p:cNvPr>
          <p:cNvSpPr txBox="1"/>
          <p:nvPr/>
        </p:nvSpPr>
        <p:spPr>
          <a:xfrm>
            <a:off x="5728448" y="3172288"/>
            <a:ext cx="510987" cy="246221"/>
          </a:xfrm>
          <a:prstGeom prst="rect">
            <a:avLst/>
          </a:prstGeom>
          <a:noFill/>
        </p:spPr>
        <p:txBody>
          <a:bodyPr wrap="square" rtlCol="0">
            <a:spAutoFit/>
          </a:bodyPr>
          <a:lstStyle/>
          <a:p>
            <a:r>
              <a:rPr lang="en-US" sz="1000" dirty="0"/>
              <a:t>3.3%</a:t>
            </a:r>
          </a:p>
        </p:txBody>
      </p:sp>
      <p:sp>
        <p:nvSpPr>
          <p:cNvPr id="15" name="TextBox 14">
            <a:extLst>
              <a:ext uri="{FF2B5EF4-FFF2-40B4-BE49-F238E27FC236}">
                <a16:creationId xmlns:a16="http://schemas.microsoft.com/office/drawing/2014/main" id="{7107E599-0198-47BB-BEA4-6CC6EA4E1E96}"/>
              </a:ext>
            </a:extLst>
          </p:cNvPr>
          <p:cNvSpPr txBox="1"/>
          <p:nvPr/>
        </p:nvSpPr>
        <p:spPr>
          <a:xfrm>
            <a:off x="6726791" y="2737441"/>
            <a:ext cx="510988" cy="246221"/>
          </a:xfrm>
          <a:prstGeom prst="rect">
            <a:avLst/>
          </a:prstGeom>
          <a:noFill/>
        </p:spPr>
        <p:txBody>
          <a:bodyPr wrap="square" rtlCol="0">
            <a:spAutoFit/>
          </a:bodyPr>
          <a:lstStyle/>
          <a:p>
            <a:r>
              <a:rPr lang="en-US" sz="1000" dirty="0"/>
              <a:t>9.7%</a:t>
            </a:r>
          </a:p>
        </p:txBody>
      </p:sp>
      <p:sp>
        <p:nvSpPr>
          <p:cNvPr id="16" name="TextBox 15">
            <a:extLst>
              <a:ext uri="{FF2B5EF4-FFF2-40B4-BE49-F238E27FC236}">
                <a16:creationId xmlns:a16="http://schemas.microsoft.com/office/drawing/2014/main" id="{19638C8F-7264-4894-A741-7AF5857465D1}"/>
              </a:ext>
            </a:extLst>
          </p:cNvPr>
          <p:cNvSpPr txBox="1"/>
          <p:nvPr/>
        </p:nvSpPr>
        <p:spPr>
          <a:xfrm>
            <a:off x="7684384" y="2631234"/>
            <a:ext cx="555810" cy="246221"/>
          </a:xfrm>
          <a:prstGeom prst="rect">
            <a:avLst/>
          </a:prstGeom>
          <a:noFill/>
        </p:spPr>
        <p:txBody>
          <a:bodyPr wrap="square" rtlCol="0">
            <a:spAutoFit/>
          </a:bodyPr>
          <a:lstStyle/>
          <a:p>
            <a:r>
              <a:rPr lang="en-US" sz="1000" dirty="0"/>
              <a:t>11.5%</a:t>
            </a:r>
          </a:p>
        </p:txBody>
      </p:sp>
      <p:sp>
        <p:nvSpPr>
          <p:cNvPr id="8" name="TextBox 7">
            <a:extLst>
              <a:ext uri="{FF2B5EF4-FFF2-40B4-BE49-F238E27FC236}">
                <a16:creationId xmlns:a16="http://schemas.microsoft.com/office/drawing/2014/main" id="{6BD6B8A1-2075-4A29-AC1C-46F4B8EF70F9}"/>
              </a:ext>
            </a:extLst>
          </p:cNvPr>
          <p:cNvSpPr txBox="1"/>
          <p:nvPr/>
        </p:nvSpPr>
        <p:spPr>
          <a:xfrm>
            <a:off x="2698376" y="3684494"/>
            <a:ext cx="1335742" cy="400110"/>
          </a:xfrm>
          <a:prstGeom prst="rect">
            <a:avLst/>
          </a:prstGeom>
          <a:noFill/>
        </p:spPr>
        <p:txBody>
          <a:bodyPr wrap="square" rtlCol="0">
            <a:spAutoFit/>
          </a:bodyPr>
          <a:lstStyle/>
          <a:p>
            <a:pPr algn="ctr"/>
            <a:r>
              <a:rPr lang="en-US" sz="1000" dirty="0"/>
              <a:t>American Indian/Alaska Native</a:t>
            </a:r>
          </a:p>
        </p:txBody>
      </p:sp>
      <p:sp>
        <p:nvSpPr>
          <p:cNvPr id="9" name="TextBox 8">
            <a:extLst>
              <a:ext uri="{FF2B5EF4-FFF2-40B4-BE49-F238E27FC236}">
                <a16:creationId xmlns:a16="http://schemas.microsoft.com/office/drawing/2014/main" id="{EFFB8A10-C4FD-426E-AA1D-F291D2EF5A2F}"/>
              </a:ext>
            </a:extLst>
          </p:cNvPr>
          <p:cNvSpPr txBox="1"/>
          <p:nvPr/>
        </p:nvSpPr>
        <p:spPr>
          <a:xfrm>
            <a:off x="4572000" y="3684494"/>
            <a:ext cx="1156448" cy="553998"/>
          </a:xfrm>
          <a:prstGeom prst="rect">
            <a:avLst/>
          </a:prstGeom>
          <a:noFill/>
        </p:spPr>
        <p:txBody>
          <a:bodyPr wrap="square" rtlCol="0">
            <a:spAutoFit/>
          </a:bodyPr>
          <a:lstStyle/>
          <a:p>
            <a:pPr algn="ctr"/>
            <a:r>
              <a:rPr lang="en-US" sz="1000" dirty="0"/>
              <a:t>Native Hawaiian/Other Pacific Islander</a:t>
            </a:r>
          </a:p>
        </p:txBody>
      </p:sp>
      <p:sp>
        <p:nvSpPr>
          <p:cNvPr id="18" name="Rectangle 17">
            <a:extLst>
              <a:ext uri="{FF2B5EF4-FFF2-40B4-BE49-F238E27FC236}">
                <a16:creationId xmlns:a16="http://schemas.microsoft.com/office/drawing/2014/main" id="{5990D14F-F2C2-4AD1-B40E-C4894D46B419}"/>
              </a:ext>
            </a:extLst>
          </p:cNvPr>
          <p:cNvSpPr/>
          <p:nvPr/>
        </p:nvSpPr>
        <p:spPr>
          <a:xfrm>
            <a:off x="151582" y="4717018"/>
            <a:ext cx="6575209" cy="261610"/>
          </a:xfrm>
          <a:prstGeom prst="rect">
            <a:avLst/>
          </a:prstGeom>
        </p:spPr>
        <p:txBody>
          <a:bodyPr wrap="square">
            <a:spAutoFit/>
          </a:bodyPr>
          <a:lstStyle/>
          <a:p>
            <a:r>
              <a:rPr lang="en-US" sz="1100" i="1" dirty="0"/>
              <a:t>VA National Center for Veterans Analysis and Statistics. Profile of Veterans in Poverty: 2017</a:t>
            </a:r>
          </a:p>
        </p:txBody>
      </p:sp>
      <p:sp>
        <p:nvSpPr>
          <p:cNvPr id="4" name="Slide Number Placeholder 3">
            <a:extLst>
              <a:ext uri="{FF2B5EF4-FFF2-40B4-BE49-F238E27FC236}">
                <a16:creationId xmlns:a16="http://schemas.microsoft.com/office/drawing/2014/main" id="{C37FBAC2-91F5-4E08-A516-942A4E90ADB0}"/>
              </a:ext>
            </a:extLst>
          </p:cNvPr>
          <p:cNvSpPr>
            <a:spLocks noGrp="1"/>
          </p:cNvSpPr>
          <p:nvPr>
            <p:ph type="sldNum" sz="quarter" idx="4"/>
          </p:nvPr>
        </p:nvSpPr>
        <p:spPr/>
        <p:txBody>
          <a:bodyPr/>
          <a:lstStyle/>
          <a:p>
            <a:fld id="{9B27D237-6C0D-5549-BE11-2040A22CBC71}" type="slidenum">
              <a:rPr lang="en-US" smtClean="0">
                <a:solidFill>
                  <a:prstClr val="black">
                    <a:tint val="75000"/>
                  </a:prstClr>
                </a:solidFill>
              </a:rPr>
              <a:pPr/>
              <a:t>17</a:t>
            </a:fld>
            <a:endParaRPr lang="en-US" dirty="0">
              <a:solidFill>
                <a:prstClr val="black">
                  <a:tint val="75000"/>
                </a:prstClr>
              </a:solidFill>
            </a:endParaRPr>
          </a:p>
        </p:txBody>
      </p:sp>
    </p:spTree>
    <p:extLst>
      <p:ext uri="{BB962C8B-B14F-4D97-AF65-F5344CB8AC3E}">
        <p14:creationId xmlns:p14="http://schemas.microsoft.com/office/powerpoint/2010/main" val="11343572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E3DDA5-25AC-47D0-AF80-F719BA806F3C}"/>
              </a:ext>
            </a:extLst>
          </p:cNvPr>
          <p:cNvSpPr>
            <a:spLocks noGrp="1"/>
          </p:cNvSpPr>
          <p:nvPr>
            <p:ph type="title"/>
          </p:nvPr>
        </p:nvSpPr>
        <p:spPr/>
        <p:txBody>
          <a:bodyPr/>
          <a:lstStyle/>
          <a:p>
            <a:r>
              <a:rPr lang="en-US" dirty="0"/>
              <a:t>Profile of Veterans in Poverty: Men in 2017</a:t>
            </a:r>
          </a:p>
        </p:txBody>
      </p:sp>
      <p:sp>
        <p:nvSpPr>
          <p:cNvPr id="17" name="TextBox 16">
            <a:extLst>
              <a:ext uri="{FF2B5EF4-FFF2-40B4-BE49-F238E27FC236}">
                <a16:creationId xmlns:a16="http://schemas.microsoft.com/office/drawing/2014/main" id="{CA299EE2-8718-45DB-A013-01A1EEC11FEF}"/>
              </a:ext>
            </a:extLst>
          </p:cNvPr>
          <p:cNvSpPr txBox="1"/>
          <p:nvPr/>
        </p:nvSpPr>
        <p:spPr>
          <a:xfrm rot="16200000">
            <a:off x="-103095" y="2440944"/>
            <a:ext cx="770964" cy="261610"/>
          </a:xfrm>
          <a:prstGeom prst="rect">
            <a:avLst/>
          </a:prstGeom>
          <a:noFill/>
        </p:spPr>
        <p:txBody>
          <a:bodyPr wrap="square" rtlCol="0">
            <a:spAutoFit/>
          </a:bodyPr>
          <a:lstStyle/>
          <a:p>
            <a:r>
              <a:rPr lang="en-US" sz="1100" dirty="0"/>
              <a:t>Percent</a:t>
            </a:r>
          </a:p>
        </p:txBody>
      </p:sp>
      <p:sp>
        <p:nvSpPr>
          <p:cNvPr id="10" name="TextBox 9">
            <a:extLst>
              <a:ext uri="{FF2B5EF4-FFF2-40B4-BE49-F238E27FC236}">
                <a16:creationId xmlns:a16="http://schemas.microsoft.com/office/drawing/2014/main" id="{88822628-5F0F-4DE1-BDD1-3D1B0B8814EA}"/>
              </a:ext>
            </a:extLst>
          </p:cNvPr>
          <p:cNvSpPr txBox="1"/>
          <p:nvPr/>
        </p:nvSpPr>
        <p:spPr>
          <a:xfrm>
            <a:off x="905435" y="2983662"/>
            <a:ext cx="573741" cy="246221"/>
          </a:xfrm>
          <a:prstGeom prst="rect">
            <a:avLst/>
          </a:prstGeom>
          <a:noFill/>
        </p:spPr>
        <p:txBody>
          <a:bodyPr wrap="square" rtlCol="0">
            <a:spAutoFit/>
          </a:bodyPr>
          <a:lstStyle/>
          <a:p>
            <a:r>
              <a:rPr lang="en-US" sz="1000" dirty="0"/>
              <a:t>5.5%</a:t>
            </a:r>
          </a:p>
        </p:txBody>
      </p:sp>
      <p:sp>
        <p:nvSpPr>
          <p:cNvPr id="11" name="TextBox 10">
            <a:extLst>
              <a:ext uri="{FF2B5EF4-FFF2-40B4-BE49-F238E27FC236}">
                <a16:creationId xmlns:a16="http://schemas.microsoft.com/office/drawing/2014/main" id="{DAFD3FD1-6418-4B22-869B-DCE13FDF5DCA}"/>
              </a:ext>
            </a:extLst>
          </p:cNvPr>
          <p:cNvSpPr txBox="1"/>
          <p:nvPr/>
        </p:nvSpPr>
        <p:spPr>
          <a:xfrm>
            <a:off x="1839400" y="2549739"/>
            <a:ext cx="600635" cy="246221"/>
          </a:xfrm>
          <a:prstGeom prst="rect">
            <a:avLst/>
          </a:prstGeom>
          <a:noFill/>
        </p:spPr>
        <p:txBody>
          <a:bodyPr wrap="square" rtlCol="0">
            <a:spAutoFit/>
          </a:bodyPr>
          <a:lstStyle/>
          <a:p>
            <a:r>
              <a:rPr lang="en-US" sz="1000" dirty="0"/>
              <a:t>10.9%</a:t>
            </a:r>
          </a:p>
        </p:txBody>
      </p:sp>
      <p:sp>
        <p:nvSpPr>
          <p:cNvPr id="12" name="TextBox 11">
            <a:extLst>
              <a:ext uri="{FF2B5EF4-FFF2-40B4-BE49-F238E27FC236}">
                <a16:creationId xmlns:a16="http://schemas.microsoft.com/office/drawing/2014/main" id="{12EB83F9-14BF-43B1-B509-583C6C0A2EA5}"/>
              </a:ext>
            </a:extLst>
          </p:cNvPr>
          <p:cNvSpPr txBox="1"/>
          <p:nvPr/>
        </p:nvSpPr>
        <p:spPr>
          <a:xfrm>
            <a:off x="2852821" y="2402130"/>
            <a:ext cx="600635" cy="246221"/>
          </a:xfrm>
          <a:prstGeom prst="rect">
            <a:avLst/>
          </a:prstGeom>
          <a:noFill/>
        </p:spPr>
        <p:txBody>
          <a:bodyPr wrap="square" rtlCol="0">
            <a:spAutoFit/>
          </a:bodyPr>
          <a:lstStyle/>
          <a:p>
            <a:r>
              <a:rPr lang="en-US" sz="1000" dirty="0"/>
              <a:t>12.7%</a:t>
            </a:r>
          </a:p>
        </p:txBody>
      </p:sp>
      <p:sp>
        <p:nvSpPr>
          <p:cNvPr id="13" name="TextBox 12">
            <a:extLst>
              <a:ext uri="{FF2B5EF4-FFF2-40B4-BE49-F238E27FC236}">
                <a16:creationId xmlns:a16="http://schemas.microsoft.com/office/drawing/2014/main" id="{DBA65B8F-25AE-43D3-BC5D-C2AD349A9A40}"/>
              </a:ext>
            </a:extLst>
          </p:cNvPr>
          <p:cNvSpPr txBox="1"/>
          <p:nvPr/>
        </p:nvSpPr>
        <p:spPr>
          <a:xfrm>
            <a:off x="4787767" y="2927434"/>
            <a:ext cx="555810" cy="246221"/>
          </a:xfrm>
          <a:prstGeom prst="rect">
            <a:avLst/>
          </a:prstGeom>
          <a:noFill/>
        </p:spPr>
        <p:txBody>
          <a:bodyPr wrap="square" rtlCol="0">
            <a:spAutoFit/>
          </a:bodyPr>
          <a:lstStyle/>
          <a:p>
            <a:r>
              <a:rPr lang="en-US" sz="1000" dirty="0"/>
              <a:t>6.2%</a:t>
            </a:r>
          </a:p>
        </p:txBody>
      </p:sp>
      <p:sp>
        <p:nvSpPr>
          <p:cNvPr id="14" name="TextBox 13">
            <a:extLst>
              <a:ext uri="{FF2B5EF4-FFF2-40B4-BE49-F238E27FC236}">
                <a16:creationId xmlns:a16="http://schemas.microsoft.com/office/drawing/2014/main" id="{56DBAD4B-F7C6-41A5-BCAF-E28B6B8A6757}"/>
              </a:ext>
            </a:extLst>
          </p:cNvPr>
          <p:cNvSpPr txBox="1"/>
          <p:nvPr/>
        </p:nvSpPr>
        <p:spPr>
          <a:xfrm>
            <a:off x="5765932" y="2737441"/>
            <a:ext cx="510987" cy="246221"/>
          </a:xfrm>
          <a:prstGeom prst="rect">
            <a:avLst/>
          </a:prstGeom>
          <a:noFill/>
        </p:spPr>
        <p:txBody>
          <a:bodyPr wrap="square" rtlCol="0">
            <a:spAutoFit/>
          </a:bodyPr>
          <a:lstStyle/>
          <a:p>
            <a:r>
              <a:rPr lang="en-US" sz="1000" dirty="0"/>
              <a:t>8.5%</a:t>
            </a:r>
          </a:p>
        </p:txBody>
      </p:sp>
      <p:sp>
        <p:nvSpPr>
          <p:cNvPr id="15" name="TextBox 14">
            <a:extLst>
              <a:ext uri="{FF2B5EF4-FFF2-40B4-BE49-F238E27FC236}">
                <a16:creationId xmlns:a16="http://schemas.microsoft.com/office/drawing/2014/main" id="{7107E599-0198-47BB-BEA4-6CC6EA4E1E96}"/>
              </a:ext>
            </a:extLst>
          </p:cNvPr>
          <p:cNvSpPr txBox="1"/>
          <p:nvPr/>
        </p:nvSpPr>
        <p:spPr>
          <a:xfrm>
            <a:off x="6726790" y="2795960"/>
            <a:ext cx="510988" cy="246221"/>
          </a:xfrm>
          <a:prstGeom prst="rect">
            <a:avLst/>
          </a:prstGeom>
          <a:noFill/>
        </p:spPr>
        <p:txBody>
          <a:bodyPr wrap="square" rtlCol="0">
            <a:spAutoFit/>
          </a:bodyPr>
          <a:lstStyle/>
          <a:p>
            <a:r>
              <a:rPr lang="en-US" sz="1000" dirty="0"/>
              <a:t>7.8%</a:t>
            </a:r>
          </a:p>
        </p:txBody>
      </p:sp>
      <p:sp>
        <p:nvSpPr>
          <p:cNvPr id="16" name="TextBox 15">
            <a:extLst>
              <a:ext uri="{FF2B5EF4-FFF2-40B4-BE49-F238E27FC236}">
                <a16:creationId xmlns:a16="http://schemas.microsoft.com/office/drawing/2014/main" id="{19638C8F-7264-4894-A741-7AF5857465D1}"/>
              </a:ext>
            </a:extLst>
          </p:cNvPr>
          <p:cNvSpPr txBox="1"/>
          <p:nvPr/>
        </p:nvSpPr>
        <p:spPr>
          <a:xfrm>
            <a:off x="7684384" y="2711914"/>
            <a:ext cx="555810" cy="246221"/>
          </a:xfrm>
          <a:prstGeom prst="rect">
            <a:avLst/>
          </a:prstGeom>
          <a:noFill/>
        </p:spPr>
        <p:txBody>
          <a:bodyPr wrap="square" rtlCol="0">
            <a:spAutoFit/>
          </a:bodyPr>
          <a:lstStyle/>
          <a:p>
            <a:r>
              <a:rPr lang="en-US" sz="1000" dirty="0"/>
              <a:t>8.5%</a:t>
            </a:r>
          </a:p>
        </p:txBody>
      </p:sp>
      <p:sp>
        <p:nvSpPr>
          <p:cNvPr id="8" name="TextBox 7">
            <a:extLst>
              <a:ext uri="{FF2B5EF4-FFF2-40B4-BE49-F238E27FC236}">
                <a16:creationId xmlns:a16="http://schemas.microsoft.com/office/drawing/2014/main" id="{6BD6B8A1-2075-4A29-AC1C-46F4B8EF70F9}"/>
              </a:ext>
            </a:extLst>
          </p:cNvPr>
          <p:cNvSpPr txBox="1"/>
          <p:nvPr/>
        </p:nvSpPr>
        <p:spPr>
          <a:xfrm>
            <a:off x="2698376" y="3684494"/>
            <a:ext cx="1335742" cy="400110"/>
          </a:xfrm>
          <a:prstGeom prst="rect">
            <a:avLst/>
          </a:prstGeom>
          <a:noFill/>
        </p:spPr>
        <p:txBody>
          <a:bodyPr wrap="square" rtlCol="0">
            <a:spAutoFit/>
          </a:bodyPr>
          <a:lstStyle/>
          <a:p>
            <a:pPr algn="ctr"/>
            <a:r>
              <a:rPr lang="en-US" sz="1000" dirty="0"/>
              <a:t>American Indian/Alaska Native</a:t>
            </a:r>
          </a:p>
        </p:txBody>
      </p:sp>
      <p:sp>
        <p:nvSpPr>
          <p:cNvPr id="9" name="TextBox 8">
            <a:extLst>
              <a:ext uri="{FF2B5EF4-FFF2-40B4-BE49-F238E27FC236}">
                <a16:creationId xmlns:a16="http://schemas.microsoft.com/office/drawing/2014/main" id="{EFFB8A10-C4FD-426E-AA1D-F291D2EF5A2F}"/>
              </a:ext>
            </a:extLst>
          </p:cNvPr>
          <p:cNvSpPr txBox="1"/>
          <p:nvPr/>
        </p:nvSpPr>
        <p:spPr>
          <a:xfrm>
            <a:off x="4572000" y="3684494"/>
            <a:ext cx="1156448" cy="553998"/>
          </a:xfrm>
          <a:prstGeom prst="rect">
            <a:avLst/>
          </a:prstGeom>
          <a:noFill/>
        </p:spPr>
        <p:txBody>
          <a:bodyPr wrap="square" rtlCol="0">
            <a:spAutoFit/>
          </a:bodyPr>
          <a:lstStyle/>
          <a:p>
            <a:pPr algn="ctr"/>
            <a:r>
              <a:rPr lang="en-US" sz="1000" dirty="0"/>
              <a:t>Native Hawaiian/Other Pacific Islander</a:t>
            </a:r>
          </a:p>
        </p:txBody>
      </p:sp>
      <p:graphicFrame>
        <p:nvGraphicFramePr>
          <p:cNvPr id="7" name="Content Placeholder 6" descr="Poverty rates of men by Veteran status and race 2017">
            <a:extLst>
              <a:ext uri="{FF2B5EF4-FFF2-40B4-BE49-F238E27FC236}">
                <a16:creationId xmlns:a16="http://schemas.microsoft.com/office/drawing/2014/main" id="{33A63D0C-6A61-44A2-A562-5C3862838A3A}"/>
              </a:ext>
            </a:extLst>
          </p:cNvPr>
          <p:cNvGraphicFramePr>
            <a:graphicFrameLocks noGrp="1"/>
          </p:cNvGraphicFramePr>
          <p:nvPr>
            <p:ph idx="1"/>
            <p:extLst>
              <p:ext uri="{D42A27DB-BD31-4B8C-83A1-F6EECF244321}">
                <p14:modId xmlns:p14="http://schemas.microsoft.com/office/powerpoint/2010/main" val="2030046468"/>
              </p:ext>
            </p:extLst>
          </p:nvPr>
        </p:nvGraphicFramePr>
        <p:xfrm>
          <a:off x="457200" y="1085850"/>
          <a:ext cx="8229600" cy="3429000"/>
        </p:xfrm>
        <a:graphic>
          <a:graphicData uri="http://schemas.openxmlformats.org/drawingml/2006/chart">
            <c:chart xmlns:c="http://schemas.openxmlformats.org/drawingml/2006/chart" xmlns:r="http://schemas.openxmlformats.org/officeDocument/2006/relationships" r:id="rId2"/>
          </a:graphicData>
        </a:graphic>
      </p:graphicFrame>
      <p:sp>
        <p:nvSpPr>
          <p:cNvPr id="18" name="Rectangle 17">
            <a:extLst>
              <a:ext uri="{FF2B5EF4-FFF2-40B4-BE49-F238E27FC236}">
                <a16:creationId xmlns:a16="http://schemas.microsoft.com/office/drawing/2014/main" id="{29D2471C-260C-4FD4-88B1-8A0257ED16AE}"/>
              </a:ext>
            </a:extLst>
          </p:cNvPr>
          <p:cNvSpPr/>
          <p:nvPr/>
        </p:nvSpPr>
        <p:spPr>
          <a:xfrm>
            <a:off x="151582" y="4717018"/>
            <a:ext cx="6575209" cy="261610"/>
          </a:xfrm>
          <a:prstGeom prst="rect">
            <a:avLst/>
          </a:prstGeom>
        </p:spPr>
        <p:txBody>
          <a:bodyPr wrap="square">
            <a:spAutoFit/>
          </a:bodyPr>
          <a:lstStyle/>
          <a:p>
            <a:r>
              <a:rPr lang="en-US" sz="1100" i="1" dirty="0"/>
              <a:t>VA National Center for Veterans Analysis and Statistics. Profile of Veterans in Poverty: 2017</a:t>
            </a:r>
          </a:p>
        </p:txBody>
      </p:sp>
      <p:sp>
        <p:nvSpPr>
          <p:cNvPr id="4" name="Slide Number Placeholder 3">
            <a:extLst>
              <a:ext uri="{FF2B5EF4-FFF2-40B4-BE49-F238E27FC236}">
                <a16:creationId xmlns:a16="http://schemas.microsoft.com/office/drawing/2014/main" id="{C37FBAC2-91F5-4E08-A516-942A4E90ADB0}"/>
              </a:ext>
            </a:extLst>
          </p:cNvPr>
          <p:cNvSpPr>
            <a:spLocks noGrp="1"/>
          </p:cNvSpPr>
          <p:nvPr>
            <p:ph type="sldNum" sz="quarter" idx="4"/>
          </p:nvPr>
        </p:nvSpPr>
        <p:spPr/>
        <p:txBody>
          <a:bodyPr/>
          <a:lstStyle/>
          <a:p>
            <a:fld id="{9B27D237-6C0D-5549-BE11-2040A22CBC71}" type="slidenum">
              <a:rPr lang="en-US" smtClean="0">
                <a:solidFill>
                  <a:prstClr val="black">
                    <a:tint val="75000"/>
                  </a:prstClr>
                </a:solidFill>
              </a:rPr>
              <a:pPr/>
              <a:t>18</a:t>
            </a:fld>
            <a:endParaRPr lang="en-US" dirty="0">
              <a:solidFill>
                <a:prstClr val="black">
                  <a:tint val="75000"/>
                </a:prstClr>
              </a:solidFill>
            </a:endParaRPr>
          </a:p>
        </p:txBody>
      </p:sp>
    </p:spTree>
    <p:extLst>
      <p:ext uri="{BB962C8B-B14F-4D97-AF65-F5344CB8AC3E}">
        <p14:creationId xmlns:p14="http://schemas.microsoft.com/office/powerpoint/2010/main" val="35669800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5EE406-699A-47CB-8A19-23E2B7689D89}"/>
              </a:ext>
            </a:extLst>
          </p:cNvPr>
          <p:cNvSpPr>
            <a:spLocks noGrp="1"/>
          </p:cNvSpPr>
          <p:nvPr>
            <p:ph type="title"/>
          </p:nvPr>
        </p:nvSpPr>
        <p:spPr/>
        <p:txBody>
          <a:bodyPr/>
          <a:lstStyle/>
          <a:p>
            <a:r>
              <a:rPr lang="en-US" dirty="0"/>
              <a:t>Median Earnings of Year-Round Full-Time Workers</a:t>
            </a:r>
          </a:p>
        </p:txBody>
      </p:sp>
      <p:sp>
        <p:nvSpPr>
          <p:cNvPr id="10" name="TextBox 9">
            <a:extLst>
              <a:ext uri="{FF2B5EF4-FFF2-40B4-BE49-F238E27FC236}">
                <a16:creationId xmlns:a16="http://schemas.microsoft.com/office/drawing/2014/main" id="{EC577385-1DF0-460B-99D5-4D64739FB0C6}"/>
              </a:ext>
            </a:extLst>
          </p:cNvPr>
          <p:cNvSpPr txBox="1"/>
          <p:nvPr/>
        </p:nvSpPr>
        <p:spPr>
          <a:xfrm>
            <a:off x="6487391" y="1641764"/>
            <a:ext cx="1350818" cy="307777"/>
          </a:xfrm>
          <a:prstGeom prst="rect">
            <a:avLst/>
          </a:prstGeom>
          <a:noFill/>
        </p:spPr>
        <p:txBody>
          <a:bodyPr wrap="square" rtlCol="0">
            <a:spAutoFit/>
          </a:bodyPr>
          <a:lstStyle/>
          <a:p>
            <a:r>
              <a:rPr lang="en-US" dirty="0"/>
              <a:t>$40,939</a:t>
            </a:r>
          </a:p>
        </p:txBody>
      </p:sp>
      <p:graphicFrame>
        <p:nvGraphicFramePr>
          <p:cNvPr id="7" name="Content Placeholder 6" descr="By sex and Veteran status in 2017">
            <a:extLst>
              <a:ext uri="{FF2B5EF4-FFF2-40B4-BE49-F238E27FC236}">
                <a16:creationId xmlns:a16="http://schemas.microsoft.com/office/drawing/2014/main" id="{D452EA4E-F0FF-46A2-82F2-6B753B884BA8}"/>
              </a:ext>
            </a:extLst>
          </p:cNvPr>
          <p:cNvGraphicFramePr>
            <a:graphicFrameLocks noGrp="1"/>
          </p:cNvGraphicFramePr>
          <p:nvPr>
            <p:ph idx="1"/>
            <p:extLst>
              <p:ext uri="{D42A27DB-BD31-4B8C-83A1-F6EECF244321}">
                <p14:modId xmlns:p14="http://schemas.microsoft.com/office/powerpoint/2010/main" val="3200604670"/>
              </p:ext>
            </p:extLst>
          </p:nvPr>
        </p:nvGraphicFramePr>
        <p:xfrm>
          <a:off x="477982" y="1085850"/>
          <a:ext cx="8208818" cy="2800350"/>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7">
            <a:extLst>
              <a:ext uri="{FF2B5EF4-FFF2-40B4-BE49-F238E27FC236}">
                <a16:creationId xmlns:a16="http://schemas.microsoft.com/office/drawing/2014/main" id="{F8AFF0D9-336D-4E57-BDC1-8FCB53F05607}"/>
              </a:ext>
            </a:extLst>
          </p:cNvPr>
          <p:cNvSpPr txBox="1"/>
          <p:nvPr/>
        </p:nvSpPr>
        <p:spPr>
          <a:xfrm>
            <a:off x="152400" y="4031673"/>
            <a:ext cx="8991599" cy="646331"/>
          </a:xfrm>
          <a:prstGeom prst="rect">
            <a:avLst/>
          </a:prstGeom>
          <a:noFill/>
        </p:spPr>
        <p:txBody>
          <a:bodyPr wrap="square" rtlCol="0">
            <a:spAutoFit/>
          </a:bodyPr>
          <a:lstStyle/>
          <a:p>
            <a:r>
              <a:rPr lang="en-US" sz="1200" dirty="0"/>
              <a:t>“Earnings” refer to salary, wages, and self-employment income. “Year-Round Full-Time” (YRFT) refers to employment of 50 or more weeks per year and 35 or more hours per week. Median earnings are calculated for YRFT employed population with earnings greater than zero and less than 65 years of age.</a:t>
            </a:r>
          </a:p>
        </p:txBody>
      </p:sp>
      <p:sp>
        <p:nvSpPr>
          <p:cNvPr id="9" name="Rectangle 8">
            <a:extLst>
              <a:ext uri="{FF2B5EF4-FFF2-40B4-BE49-F238E27FC236}">
                <a16:creationId xmlns:a16="http://schemas.microsoft.com/office/drawing/2014/main" id="{C72D4FE0-161F-45DB-867B-6BC88A05D311}"/>
              </a:ext>
            </a:extLst>
          </p:cNvPr>
          <p:cNvSpPr/>
          <p:nvPr/>
        </p:nvSpPr>
        <p:spPr>
          <a:xfrm>
            <a:off x="151582" y="4717018"/>
            <a:ext cx="6575209" cy="261610"/>
          </a:xfrm>
          <a:prstGeom prst="rect">
            <a:avLst/>
          </a:prstGeom>
        </p:spPr>
        <p:txBody>
          <a:bodyPr wrap="square">
            <a:spAutoFit/>
          </a:bodyPr>
          <a:lstStyle/>
          <a:p>
            <a:r>
              <a:rPr lang="en-US" sz="1100" i="1" dirty="0"/>
              <a:t>VA National Center for Veterans Analysis and Statistics. Profile of Veterans: 2017</a:t>
            </a:r>
          </a:p>
        </p:txBody>
      </p:sp>
      <p:sp>
        <p:nvSpPr>
          <p:cNvPr id="4" name="Slide Number Placeholder 3">
            <a:extLst>
              <a:ext uri="{FF2B5EF4-FFF2-40B4-BE49-F238E27FC236}">
                <a16:creationId xmlns:a16="http://schemas.microsoft.com/office/drawing/2014/main" id="{D7799A62-D3B4-42DC-9A62-31745703952A}"/>
              </a:ext>
            </a:extLst>
          </p:cNvPr>
          <p:cNvSpPr>
            <a:spLocks noGrp="1"/>
          </p:cNvSpPr>
          <p:nvPr>
            <p:ph type="sldNum" sz="quarter" idx="4"/>
          </p:nvPr>
        </p:nvSpPr>
        <p:spPr/>
        <p:txBody>
          <a:bodyPr/>
          <a:lstStyle/>
          <a:p>
            <a:fld id="{9B27D237-6C0D-5549-BE11-2040A22CBC71}" type="slidenum">
              <a:rPr lang="en-US" smtClean="0">
                <a:solidFill>
                  <a:prstClr val="black">
                    <a:tint val="75000"/>
                  </a:prstClr>
                </a:solidFill>
              </a:rPr>
              <a:pPr/>
              <a:t>19</a:t>
            </a:fld>
            <a:endParaRPr lang="en-US" dirty="0">
              <a:solidFill>
                <a:prstClr val="black">
                  <a:tint val="75000"/>
                </a:prstClr>
              </a:solidFill>
            </a:endParaRPr>
          </a:p>
        </p:txBody>
      </p:sp>
    </p:spTree>
    <p:extLst>
      <p:ext uri="{BB962C8B-B14F-4D97-AF65-F5344CB8AC3E}">
        <p14:creationId xmlns:p14="http://schemas.microsoft.com/office/powerpoint/2010/main" val="489366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5A9D64-E2F4-4E7E-8051-3B8B4D396DCE}"/>
              </a:ext>
            </a:extLst>
          </p:cNvPr>
          <p:cNvSpPr>
            <a:spLocks noGrp="1"/>
          </p:cNvSpPr>
          <p:nvPr>
            <p:ph type="title"/>
          </p:nvPr>
        </p:nvSpPr>
        <p:spPr/>
        <p:txBody>
          <a:bodyPr/>
          <a:lstStyle/>
          <a:p>
            <a:r>
              <a:rPr lang="en-US" dirty="0"/>
              <a:t>Topics Overview</a:t>
            </a:r>
          </a:p>
        </p:txBody>
      </p:sp>
      <p:sp>
        <p:nvSpPr>
          <p:cNvPr id="3" name="Content Placeholder 2" descr="VHA Homeless Programs&#10;Understanding Evictions&#10;Eviction Moratorium&#10;">
            <a:extLst>
              <a:ext uri="{FF2B5EF4-FFF2-40B4-BE49-F238E27FC236}">
                <a16:creationId xmlns:a16="http://schemas.microsoft.com/office/drawing/2014/main" id="{0CC3DF49-DE81-4748-BA36-7BF526E59C94}"/>
              </a:ext>
            </a:extLst>
          </p:cNvPr>
          <p:cNvSpPr>
            <a:spLocks noGrp="1"/>
          </p:cNvSpPr>
          <p:nvPr>
            <p:ph idx="1"/>
          </p:nvPr>
        </p:nvSpPr>
        <p:spPr/>
        <p:txBody>
          <a:bodyPr>
            <a:normAutofit/>
          </a:bodyPr>
          <a:lstStyle/>
          <a:p>
            <a:pPr fontAlgn="ctr"/>
            <a:r>
              <a:rPr lang="en-US" sz="2400" dirty="0"/>
              <a:t>VHA Homeless Programs</a:t>
            </a:r>
          </a:p>
          <a:p>
            <a:pPr fontAlgn="ctr"/>
            <a:r>
              <a:rPr lang="en-US" sz="2400" dirty="0"/>
              <a:t>Understanding Evictions</a:t>
            </a:r>
          </a:p>
          <a:p>
            <a:pPr fontAlgn="ctr"/>
            <a:r>
              <a:rPr lang="en-US" sz="2400" dirty="0"/>
              <a:t>Eviction Moratorium</a:t>
            </a:r>
          </a:p>
        </p:txBody>
      </p:sp>
      <p:sp>
        <p:nvSpPr>
          <p:cNvPr id="4" name="Slide Number Placeholder 3">
            <a:extLst>
              <a:ext uri="{FF2B5EF4-FFF2-40B4-BE49-F238E27FC236}">
                <a16:creationId xmlns:a16="http://schemas.microsoft.com/office/drawing/2014/main" id="{F29707D3-664E-447D-A06E-BE2F76B52ADE}"/>
              </a:ext>
            </a:extLst>
          </p:cNvPr>
          <p:cNvSpPr>
            <a:spLocks noGrp="1"/>
          </p:cNvSpPr>
          <p:nvPr>
            <p:ph type="sldNum" sz="quarter" idx="4"/>
          </p:nvPr>
        </p:nvSpPr>
        <p:spPr/>
        <p:txBody>
          <a:bodyPr/>
          <a:lstStyle/>
          <a:p>
            <a:fld id="{9B27D237-6C0D-5549-BE11-2040A22CBC71}" type="slidenum">
              <a:rPr lang="en-US" smtClean="0">
                <a:solidFill>
                  <a:prstClr val="black">
                    <a:tint val="75000"/>
                  </a:prstClr>
                </a:solidFill>
              </a:rPr>
              <a:pPr/>
              <a:t>2</a:t>
            </a:fld>
            <a:endParaRPr lang="en-US" dirty="0">
              <a:solidFill>
                <a:prstClr val="black">
                  <a:tint val="75000"/>
                </a:prstClr>
              </a:solidFill>
            </a:endParaRPr>
          </a:p>
        </p:txBody>
      </p:sp>
    </p:spTree>
    <p:extLst>
      <p:ext uri="{BB962C8B-B14F-4D97-AF65-F5344CB8AC3E}">
        <p14:creationId xmlns:p14="http://schemas.microsoft.com/office/powerpoint/2010/main" val="26738904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5EE406-699A-47CB-8A19-23E2B7689D89}"/>
              </a:ext>
            </a:extLst>
          </p:cNvPr>
          <p:cNvSpPr>
            <a:spLocks noGrp="1"/>
          </p:cNvSpPr>
          <p:nvPr>
            <p:ph type="title"/>
          </p:nvPr>
        </p:nvSpPr>
        <p:spPr/>
        <p:txBody>
          <a:bodyPr/>
          <a:lstStyle/>
          <a:p>
            <a:r>
              <a:rPr lang="en-US" dirty="0"/>
              <a:t>Median Personal Income</a:t>
            </a:r>
          </a:p>
        </p:txBody>
      </p:sp>
      <p:sp>
        <p:nvSpPr>
          <p:cNvPr id="10" name="TextBox 9">
            <a:extLst>
              <a:ext uri="{FF2B5EF4-FFF2-40B4-BE49-F238E27FC236}">
                <a16:creationId xmlns:a16="http://schemas.microsoft.com/office/drawing/2014/main" id="{EC577385-1DF0-460B-99D5-4D64739FB0C6}"/>
              </a:ext>
            </a:extLst>
          </p:cNvPr>
          <p:cNvSpPr txBox="1"/>
          <p:nvPr/>
        </p:nvSpPr>
        <p:spPr>
          <a:xfrm>
            <a:off x="6487391" y="1641764"/>
            <a:ext cx="1350818" cy="307777"/>
          </a:xfrm>
          <a:prstGeom prst="rect">
            <a:avLst/>
          </a:prstGeom>
          <a:noFill/>
        </p:spPr>
        <p:txBody>
          <a:bodyPr wrap="square" rtlCol="0">
            <a:spAutoFit/>
          </a:bodyPr>
          <a:lstStyle/>
          <a:p>
            <a:r>
              <a:rPr lang="en-US" dirty="0"/>
              <a:t>$31,810</a:t>
            </a:r>
          </a:p>
        </p:txBody>
      </p:sp>
      <p:graphicFrame>
        <p:nvGraphicFramePr>
          <p:cNvPr id="7" name="Content Placeholder 6" descr="Median Personal Income by sex and Veteran status in 2017">
            <a:extLst>
              <a:ext uri="{FF2B5EF4-FFF2-40B4-BE49-F238E27FC236}">
                <a16:creationId xmlns:a16="http://schemas.microsoft.com/office/drawing/2014/main" id="{D452EA4E-F0FF-46A2-82F2-6B753B884BA8}"/>
              </a:ext>
            </a:extLst>
          </p:cNvPr>
          <p:cNvGraphicFramePr>
            <a:graphicFrameLocks noGrp="1"/>
          </p:cNvGraphicFramePr>
          <p:nvPr>
            <p:ph idx="1"/>
            <p:extLst>
              <p:ext uri="{D42A27DB-BD31-4B8C-83A1-F6EECF244321}">
                <p14:modId xmlns:p14="http://schemas.microsoft.com/office/powerpoint/2010/main" val="1798267393"/>
              </p:ext>
            </p:extLst>
          </p:nvPr>
        </p:nvGraphicFramePr>
        <p:xfrm>
          <a:off x="477982" y="1085850"/>
          <a:ext cx="8208818" cy="2800350"/>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7">
            <a:extLst>
              <a:ext uri="{FF2B5EF4-FFF2-40B4-BE49-F238E27FC236}">
                <a16:creationId xmlns:a16="http://schemas.microsoft.com/office/drawing/2014/main" id="{F8AFF0D9-336D-4E57-BDC1-8FCB53F05607}"/>
              </a:ext>
            </a:extLst>
          </p:cNvPr>
          <p:cNvSpPr txBox="1"/>
          <p:nvPr/>
        </p:nvSpPr>
        <p:spPr>
          <a:xfrm>
            <a:off x="152400" y="4031673"/>
            <a:ext cx="8991599" cy="461665"/>
          </a:xfrm>
          <a:prstGeom prst="rect">
            <a:avLst/>
          </a:prstGeom>
          <a:noFill/>
        </p:spPr>
        <p:txBody>
          <a:bodyPr wrap="square" rtlCol="0">
            <a:spAutoFit/>
          </a:bodyPr>
          <a:lstStyle/>
          <a:p>
            <a:r>
              <a:rPr lang="en-US" sz="1200" dirty="0"/>
              <a:t>“Income” refers to the total of earnings and other sources of income such as pension, Supplement Security Income, public assistance, etc. Median income is calculated for the total population with personal income greater than zero. </a:t>
            </a:r>
          </a:p>
        </p:txBody>
      </p:sp>
      <p:sp>
        <p:nvSpPr>
          <p:cNvPr id="9" name="Rectangle 8">
            <a:extLst>
              <a:ext uri="{FF2B5EF4-FFF2-40B4-BE49-F238E27FC236}">
                <a16:creationId xmlns:a16="http://schemas.microsoft.com/office/drawing/2014/main" id="{C72D4FE0-161F-45DB-867B-6BC88A05D311}"/>
              </a:ext>
            </a:extLst>
          </p:cNvPr>
          <p:cNvSpPr/>
          <p:nvPr/>
        </p:nvSpPr>
        <p:spPr>
          <a:xfrm>
            <a:off x="151582" y="4717018"/>
            <a:ext cx="6575209" cy="261610"/>
          </a:xfrm>
          <a:prstGeom prst="rect">
            <a:avLst/>
          </a:prstGeom>
        </p:spPr>
        <p:txBody>
          <a:bodyPr wrap="square">
            <a:spAutoFit/>
          </a:bodyPr>
          <a:lstStyle/>
          <a:p>
            <a:r>
              <a:rPr lang="en-US" sz="1100" i="1" dirty="0"/>
              <a:t>VA National Center for Veterans Analysis and Statistics. Profile of Veterans: 2017</a:t>
            </a:r>
          </a:p>
        </p:txBody>
      </p:sp>
      <p:sp>
        <p:nvSpPr>
          <p:cNvPr id="4" name="Slide Number Placeholder 3">
            <a:extLst>
              <a:ext uri="{FF2B5EF4-FFF2-40B4-BE49-F238E27FC236}">
                <a16:creationId xmlns:a16="http://schemas.microsoft.com/office/drawing/2014/main" id="{D7799A62-D3B4-42DC-9A62-31745703952A}"/>
              </a:ext>
            </a:extLst>
          </p:cNvPr>
          <p:cNvSpPr>
            <a:spLocks noGrp="1"/>
          </p:cNvSpPr>
          <p:nvPr>
            <p:ph type="sldNum" sz="quarter" idx="4"/>
          </p:nvPr>
        </p:nvSpPr>
        <p:spPr/>
        <p:txBody>
          <a:bodyPr/>
          <a:lstStyle/>
          <a:p>
            <a:fld id="{9B27D237-6C0D-5549-BE11-2040A22CBC71}" type="slidenum">
              <a:rPr lang="en-US" smtClean="0">
                <a:solidFill>
                  <a:prstClr val="black">
                    <a:tint val="75000"/>
                  </a:prstClr>
                </a:solidFill>
              </a:rPr>
              <a:pPr/>
              <a:t>20</a:t>
            </a:fld>
            <a:endParaRPr lang="en-US" dirty="0">
              <a:solidFill>
                <a:prstClr val="black">
                  <a:tint val="75000"/>
                </a:prstClr>
              </a:solidFill>
            </a:endParaRPr>
          </a:p>
        </p:txBody>
      </p:sp>
    </p:spTree>
    <p:extLst>
      <p:ext uri="{BB962C8B-B14F-4D97-AF65-F5344CB8AC3E}">
        <p14:creationId xmlns:p14="http://schemas.microsoft.com/office/powerpoint/2010/main" val="16123273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0742442-9BD7-4903-B12E-5301BEED5906}"/>
              </a:ext>
            </a:extLst>
          </p:cNvPr>
          <p:cNvSpPr>
            <a:spLocks noGrp="1"/>
          </p:cNvSpPr>
          <p:nvPr>
            <p:ph type="title"/>
          </p:nvPr>
        </p:nvSpPr>
        <p:spPr>
          <a:xfrm>
            <a:off x="785066" y="1106092"/>
            <a:ext cx="7772400" cy="1021556"/>
          </a:xfrm>
        </p:spPr>
        <p:txBody>
          <a:bodyPr/>
          <a:lstStyle/>
          <a:p>
            <a:r>
              <a:rPr lang="en-US" dirty="0"/>
              <a:t>Eviction Moratorium </a:t>
            </a:r>
          </a:p>
        </p:txBody>
      </p:sp>
      <p:sp>
        <p:nvSpPr>
          <p:cNvPr id="4" name="Slide Number Placeholder 3">
            <a:extLst>
              <a:ext uri="{FF2B5EF4-FFF2-40B4-BE49-F238E27FC236}">
                <a16:creationId xmlns:a16="http://schemas.microsoft.com/office/drawing/2014/main" id="{302DE229-8691-4E22-A1B4-130844E41862}"/>
              </a:ext>
            </a:extLst>
          </p:cNvPr>
          <p:cNvSpPr>
            <a:spLocks noGrp="1"/>
          </p:cNvSpPr>
          <p:nvPr>
            <p:ph type="sldNum" sz="quarter" idx="4294967295"/>
          </p:nvPr>
        </p:nvSpPr>
        <p:spPr>
          <a:xfrm>
            <a:off x="8763000" y="4813300"/>
            <a:ext cx="381000" cy="273050"/>
          </a:xfrm>
        </p:spPr>
        <p:txBody>
          <a:bodyPr/>
          <a:lstStyle/>
          <a:p>
            <a:fld id="{9B27D237-6C0D-5549-BE11-2040A22CBC71}" type="slidenum">
              <a:rPr lang="en-US" smtClean="0">
                <a:solidFill>
                  <a:prstClr val="black">
                    <a:tint val="75000"/>
                  </a:prstClr>
                </a:solidFill>
              </a:rPr>
              <a:pPr/>
              <a:t>21</a:t>
            </a:fld>
            <a:endParaRPr lang="en-US" dirty="0">
              <a:solidFill>
                <a:prstClr val="black">
                  <a:tint val="75000"/>
                </a:prstClr>
              </a:solidFill>
            </a:endParaRPr>
          </a:p>
        </p:txBody>
      </p:sp>
    </p:spTree>
    <p:extLst>
      <p:ext uri="{BB962C8B-B14F-4D97-AF65-F5344CB8AC3E}">
        <p14:creationId xmlns:p14="http://schemas.microsoft.com/office/powerpoint/2010/main" val="28521214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883B4D-77DC-4BA4-B568-20206BC6018E}"/>
              </a:ext>
            </a:extLst>
          </p:cNvPr>
          <p:cNvSpPr>
            <a:spLocks noGrp="1"/>
          </p:cNvSpPr>
          <p:nvPr>
            <p:ph type="title"/>
          </p:nvPr>
        </p:nvSpPr>
        <p:spPr/>
        <p:txBody>
          <a:bodyPr/>
          <a:lstStyle/>
          <a:p>
            <a:r>
              <a:rPr lang="en-US" dirty="0"/>
              <a:t>Eviction Moratorium Key Points</a:t>
            </a:r>
          </a:p>
        </p:txBody>
      </p:sp>
      <p:sp>
        <p:nvSpPr>
          <p:cNvPr id="3" name="Content Placeholder 2">
            <a:extLst>
              <a:ext uri="{FF2B5EF4-FFF2-40B4-BE49-F238E27FC236}">
                <a16:creationId xmlns:a16="http://schemas.microsoft.com/office/drawing/2014/main" id="{B3BFC030-0C86-47BD-97AD-768003379ADF}"/>
              </a:ext>
            </a:extLst>
          </p:cNvPr>
          <p:cNvSpPr>
            <a:spLocks noGrp="1"/>
          </p:cNvSpPr>
          <p:nvPr>
            <p:ph idx="1"/>
          </p:nvPr>
        </p:nvSpPr>
        <p:spPr/>
        <p:txBody>
          <a:bodyPr>
            <a:normAutofit lnSpcReduction="10000"/>
          </a:bodyPr>
          <a:lstStyle/>
          <a:p>
            <a:r>
              <a:rPr lang="en-US" dirty="0"/>
              <a:t>Helping Veterans exit homeless and remain in stable housing remains one of VA’s top priorities.</a:t>
            </a:r>
          </a:p>
          <a:p>
            <a:endParaRPr lang="en-US" dirty="0"/>
          </a:p>
          <a:p>
            <a:r>
              <a:rPr lang="en-US" dirty="0"/>
              <a:t>VA is committed to helping Veterans access resources to prevent them from losing their housing due to the expiration of national and local eviction moratoria and other COVID-19-related renter protections.</a:t>
            </a:r>
          </a:p>
          <a:p>
            <a:endParaRPr lang="en-US" dirty="0"/>
          </a:p>
          <a:p>
            <a:r>
              <a:rPr lang="en-US" dirty="0"/>
              <a:t>The federal government is conducting an all-out push to ensure tenants and landlords take advantage of the historic funding for emergency rental assistance to help cover rent, utilities, and other housing costs to keep people in their homes. </a:t>
            </a:r>
          </a:p>
          <a:p>
            <a:pPr marL="0" indent="0">
              <a:buNone/>
            </a:pPr>
            <a:endParaRPr lang="en-US" dirty="0"/>
          </a:p>
          <a:p>
            <a:r>
              <a:rPr lang="en-US" dirty="0"/>
              <a:t>Thanks to the American Rescue Plan, federal rental assistance is reaching renters behind on housing costs, as well as landlords who have struggled during the pandemic. These programs are run locally, and emergency rental assistance is available across the country. </a:t>
            </a:r>
          </a:p>
          <a:p>
            <a:endParaRPr lang="en-US" dirty="0"/>
          </a:p>
        </p:txBody>
      </p:sp>
      <p:sp>
        <p:nvSpPr>
          <p:cNvPr id="4" name="Slide Number Placeholder 3">
            <a:extLst>
              <a:ext uri="{FF2B5EF4-FFF2-40B4-BE49-F238E27FC236}">
                <a16:creationId xmlns:a16="http://schemas.microsoft.com/office/drawing/2014/main" id="{15D07982-42D2-4C91-B66E-980499D4C597}"/>
              </a:ext>
            </a:extLst>
          </p:cNvPr>
          <p:cNvSpPr>
            <a:spLocks noGrp="1"/>
          </p:cNvSpPr>
          <p:nvPr>
            <p:ph type="sldNum" sz="quarter" idx="4"/>
          </p:nvPr>
        </p:nvSpPr>
        <p:spPr/>
        <p:txBody>
          <a:bodyPr/>
          <a:lstStyle/>
          <a:p>
            <a:fld id="{9B27D237-6C0D-5549-BE11-2040A22CBC71}" type="slidenum">
              <a:rPr lang="en-US" smtClean="0">
                <a:solidFill>
                  <a:prstClr val="black">
                    <a:tint val="75000"/>
                  </a:prstClr>
                </a:solidFill>
              </a:rPr>
              <a:pPr/>
              <a:t>22</a:t>
            </a:fld>
            <a:endParaRPr lang="en-US" dirty="0">
              <a:solidFill>
                <a:prstClr val="black">
                  <a:tint val="75000"/>
                </a:prstClr>
              </a:solidFill>
            </a:endParaRPr>
          </a:p>
        </p:txBody>
      </p:sp>
    </p:spTree>
    <p:extLst>
      <p:ext uri="{BB962C8B-B14F-4D97-AF65-F5344CB8AC3E}">
        <p14:creationId xmlns:p14="http://schemas.microsoft.com/office/powerpoint/2010/main" val="258159422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227599-2C71-450D-A4C2-5AC2F375E9C3}"/>
              </a:ext>
            </a:extLst>
          </p:cNvPr>
          <p:cNvSpPr>
            <a:spLocks noGrp="1"/>
          </p:cNvSpPr>
          <p:nvPr>
            <p:ph type="title"/>
          </p:nvPr>
        </p:nvSpPr>
        <p:spPr/>
        <p:txBody>
          <a:bodyPr/>
          <a:lstStyle/>
          <a:p>
            <a:r>
              <a:rPr lang="en-US" dirty="0"/>
              <a:t>Key Resources to Help At-Risk Veterans</a:t>
            </a:r>
          </a:p>
        </p:txBody>
      </p:sp>
      <p:sp>
        <p:nvSpPr>
          <p:cNvPr id="3" name="Content Placeholder 2">
            <a:extLst>
              <a:ext uri="{FF2B5EF4-FFF2-40B4-BE49-F238E27FC236}">
                <a16:creationId xmlns:a16="http://schemas.microsoft.com/office/drawing/2014/main" id="{D6CFB393-6F6D-43EF-A33B-0676AB165786}"/>
              </a:ext>
            </a:extLst>
          </p:cNvPr>
          <p:cNvSpPr>
            <a:spLocks noGrp="1"/>
          </p:cNvSpPr>
          <p:nvPr>
            <p:ph idx="1"/>
          </p:nvPr>
        </p:nvSpPr>
        <p:spPr/>
        <p:txBody>
          <a:bodyPr/>
          <a:lstStyle/>
          <a:p>
            <a:r>
              <a:rPr lang="en-US" dirty="0"/>
              <a:t>The </a:t>
            </a:r>
            <a:r>
              <a:rPr lang="en-US" b="1" dirty="0"/>
              <a:t>Consumer Financial Protection Bureau </a:t>
            </a:r>
            <a:r>
              <a:rPr lang="en-US" dirty="0"/>
              <a:t>has developed an online tool to find information about rental assistance resources. The </a:t>
            </a:r>
            <a:r>
              <a:rPr lang="en-US" u="sng" dirty="0">
                <a:solidFill>
                  <a:srgbClr val="0070C0"/>
                </a:solidFill>
                <a:hlinkClick r:id="rId2">
                  <a:extLst>
                    <a:ext uri="{A12FA001-AC4F-418D-AE19-62706E023703}">
                      <ahyp:hlinkClr xmlns:ahyp="http://schemas.microsoft.com/office/drawing/2018/hyperlinkcolor" val="tx"/>
                    </a:ext>
                  </a:extLst>
                </a:hlinkClick>
              </a:rPr>
              <a:t>Rental Assistance Finder</a:t>
            </a:r>
            <a:r>
              <a:rPr lang="en-US" dirty="0">
                <a:solidFill>
                  <a:srgbClr val="0070C0"/>
                </a:solidFill>
              </a:rPr>
              <a:t> </a:t>
            </a:r>
            <a:r>
              <a:rPr lang="en-US" dirty="0"/>
              <a:t>help renters and landlords find their local program and apply for assistance. </a:t>
            </a:r>
          </a:p>
          <a:p>
            <a:r>
              <a:rPr lang="en-US" dirty="0"/>
              <a:t>The </a:t>
            </a:r>
            <a:r>
              <a:rPr lang="en-US" b="1" u="sng" dirty="0">
                <a:solidFill>
                  <a:srgbClr val="0070C0"/>
                </a:solidFill>
                <a:hlinkClick r:id="rId3">
                  <a:extLst>
                    <a:ext uri="{A12FA001-AC4F-418D-AE19-62706E023703}">
                      <ahyp:hlinkClr xmlns:ahyp="http://schemas.microsoft.com/office/drawing/2018/hyperlinkcolor" val="tx"/>
                    </a:ext>
                  </a:extLst>
                </a:hlinkClick>
              </a:rPr>
              <a:t>National Call Center for Homeless Veterans</a:t>
            </a:r>
            <a:r>
              <a:rPr lang="en-US" b="1" dirty="0">
                <a:solidFill>
                  <a:srgbClr val="0070C0"/>
                </a:solidFill>
              </a:rPr>
              <a:t> </a:t>
            </a:r>
            <a:r>
              <a:rPr lang="en-US" dirty="0"/>
              <a:t>is standing by to assess each Veteran’s unique situation and identify the best options to help them secure stable housing, pay their rent, avoid foreclosure or eviction, and access food insecurity assistance. </a:t>
            </a:r>
          </a:p>
          <a:p>
            <a:r>
              <a:rPr lang="en-US" dirty="0"/>
              <a:t>With its unique blend of rapid rehousing and homeless prevention solutions, </a:t>
            </a:r>
            <a:r>
              <a:rPr lang="en-US" b="1" dirty="0"/>
              <a:t>VA’s Supportive Services for Veteran Families (SSVF) Program</a:t>
            </a:r>
            <a:r>
              <a:rPr lang="en-US" dirty="0"/>
              <a:t> will continue to be a vital resource to help Veterans during housing crises.</a:t>
            </a:r>
          </a:p>
          <a:p>
            <a:pPr lvl="0"/>
            <a:r>
              <a:rPr lang="en-US" dirty="0"/>
              <a:t>For Veterans facing foreclosure due to the COVID-19 pandemic, </a:t>
            </a:r>
            <a:r>
              <a:rPr lang="en-US" b="1" dirty="0"/>
              <a:t>VA’s Partial Claim Payment program (VAPCP) </a:t>
            </a:r>
            <a:r>
              <a:rPr lang="en-US" dirty="0"/>
              <a:t>temporarily defers repayment of mortgage principal to help eligible Veterans remain in their homes. </a:t>
            </a:r>
          </a:p>
          <a:p>
            <a:pPr lvl="1"/>
            <a:r>
              <a:rPr lang="en-US" dirty="0"/>
              <a:t>Veterans who have fallen behind or are at risk of falling behind on their mortgage payments should contact </a:t>
            </a:r>
            <a:r>
              <a:rPr lang="en-US" u="sng" dirty="0">
                <a:solidFill>
                  <a:srgbClr val="0070C0"/>
                </a:solidFill>
                <a:hlinkClick r:id="rId4">
                  <a:extLst>
                    <a:ext uri="{A12FA001-AC4F-418D-AE19-62706E023703}">
                      <ahyp:hlinkClr xmlns:ahyp="http://schemas.microsoft.com/office/drawing/2018/hyperlinkcolor" val="tx"/>
                    </a:ext>
                  </a:extLst>
                </a:hlinkClick>
              </a:rPr>
              <a:t>VA’s Home Loan Center</a:t>
            </a:r>
            <a:r>
              <a:rPr lang="en-US" b="1" dirty="0">
                <a:solidFill>
                  <a:srgbClr val="0070C0"/>
                </a:solidFill>
              </a:rPr>
              <a:t> </a:t>
            </a:r>
            <a:r>
              <a:rPr lang="en-US" dirty="0"/>
              <a:t>at (877) 827-3702 for help</a:t>
            </a:r>
            <a:r>
              <a:rPr lang="en-US" b="1" dirty="0"/>
              <a:t>. </a:t>
            </a:r>
            <a:endParaRPr lang="en-US" dirty="0"/>
          </a:p>
          <a:p>
            <a:endParaRPr lang="en-US" dirty="0"/>
          </a:p>
        </p:txBody>
      </p:sp>
      <p:sp>
        <p:nvSpPr>
          <p:cNvPr id="4" name="Slide Number Placeholder 3">
            <a:extLst>
              <a:ext uri="{FF2B5EF4-FFF2-40B4-BE49-F238E27FC236}">
                <a16:creationId xmlns:a16="http://schemas.microsoft.com/office/drawing/2014/main" id="{06704501-08AA-4C6C-BE35-AA5564EEC5C6}"/>
              </a:ext>
            </a:extLst>
          </p:cNvPr>
          <p:cNvSpPr>
            <a:spLocks noGrp="1"/>
          </p:cNvSpPr>
          <p:nvPr>
            <p:ph type="sldNum" sz="quarter" idx="4"/>
          </p:nvPr>
        </p:nvSpPr>
        <p:spPr/>
        <p:txBody>
          <a:bodyPr/>
          <a:lstStyle/>
          <a:p>
            <a:fld id="{9B27D237-6C0D-5549-BE11-2040A22CBC71}" type="slidenum">
              <a:rPr lang="en-US" smtClean="0">
                <a:solidFill>
                  <a:prstClr val="black">
                    <a:tint val="75000"/>
                  </a:prstClr>
                </a:solidFill>
              </a:rPr>
              <a:pPr/>
              <a:t>23</a:t>
            </a:fld>
            <a:endParaRPr lang="en-US" dirty="0">
              <a:solidFill>
                <a:prstClr val="black">
                  <a:tint val="75000"/>
                </a:prstClr>
              </a:solidFill>
            </a:endParaRPr>
          </a:p>
        </p:txBody>
      </p:sp>
    </p:spTree>
    <p:extLst>
      <p:ext uri="{BB962C8B-B14F-4D97-AF65-F5344CB8AC3E}">
        <p14:creationId xmlns:p14="http://schemas.microsoft.com/office/powerpoint/2010/main" val="388275567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E20C28-E9FF-4033-9CBA-332C2EF94C3B}"/>
              </a:ext>
            </a:extLst>
          </p:cNvPr>
          <p:cNvSpPr>
            <a:spLocks noGrp="1"/>
          </p:cNvSpPr>
          <p:nvPr>
            <p:ph type="title"/>
          </p:nvPr>
        </p:nvSpPr>
        <p:spPr/>
        <p:txBody>
          <a:bodyPr/>
          <a:lstStyle/>
          <a:p>
            <a:r>
              <a:rPr lang="en-US" dirty="0"/>
              <a:t>One Stop for Resources</a:t>
            </a:r>
          </a:p>
        </p:txBody>
      </p:sp>
      <p:pic>
        <p:nvPicPr>
          <p:cNvPr id="5" name="Picture 4" descr="One stop for resources VA homeless program assistance to help avoid eviction">
            <a:extLst>
              <a:ext uri="{FF2B5EF4-FFF2-40B4-BE49-F238E27FC236}">
                <a16:creationId xmlns:a16="http://schemas.microsoft.com/office/drawing/2014/main" id="{7BDC9490-5F35-46F8-ABA9-1BC010C75650}"/>
              </a:ext>
            </a:extLst>
          </p:cNvPr>
          <p:cNvPicPr>
            <a:picLocks noChangeAspect="1"/>
          </p:cNvPicPr>
          <p:nvPr/>
        </p:nvPicPr>
        <p:blipFill rotWithShape="1">
          <a:blip r:embed="rId2"/>
          <a:srcRect l="1089" t="25574" r="1798" b="-1"/>
          <a:stretch/>
        </p:blipFill>
        <p:spPr>
          <a:xfrm>
            <a:off x="924232" y="973394"/>
            <a:ext cx="7266136" cy="3094342"/>
          </a:xfrm>
          <a:prstGeom prst="rect">
            <a:avLst/>
          </a:prstGeom>
          <a:ln>
            <a:solidFill>
              <a:schemeClr val="accent1"/>
            </a:solidFill>
          </a:ln>
        </p:spPr>
      </p:pic>
      <p:sp>
        <p:nvSpPr>
          <p:cNvPr id="3" name="Content Placeholder 2">
            <a:extLst>
              <a:ext uri="{FF2B5EF4-FFF2-40B4-BE49-F238E27FC236}">
                <a16:creationId xmlns:a16="http://schemas.microsoft.com/office/drawing/2014/main" id="{0109BBEA-EBB3-43F5-BE46-8FE16F784ECF}"/>
              </a:ext>
            </a:extLst>
          </p:cNvPr>
          <p:cNvSpPr>
            <a:spLocks noGrp="1"/>
          </p:cNvSpPr>
          <p:nvPr>
            <p:ph idx="1"/>
          </p:nvPr>
        </p:nvSpPr>
        <p:spPr>
          <a:xfrm>
            <a:off x="502205" y="4067736"/>
            <a:ext cx="8193740" cy="367551"/>
          </a:xfrm>
        </p:spPr>
        <p:txBody>
          <a:bodyPr/>
          <a:lstStyle/>
          <a:p>
            <a:pPr marL="0" indent="0" algn="ctr">
              <a:buNone/>
            </a:pPr>
            <a:r>
              <a:rPr lang="en-US" dirty="0">
                <a:hlinkClick r:id="rId3"/>
              </a:rPr>
              <a:t>www.va.gov/homeless/HousingResources/</a:t>
            </a:r>
            <a:r>
              <a:rPr lang="en-US" dirty="0"/>
              <a:t> </a:t>
            </a:r>
          </a:p>
        </p:txBody>
      </p:sp>
      <p:sp>
        <p:nvSpPr>
          <p:cNvPr id="4" name="Slide Number Placeholder 3">
            <a:extLst>
              <a:ext uri="{FF2B5EF4-FFF2-40B4-BE49-F238E27FC236}">
                <a16:creationId xmlns:a16="http://schemas.microsoft.com/office/drawing/2014/main" id="{891E8AA1-BBF7-4D9A-9B0B-FD1C75FA3D01}"/>
              </a:ext>
            </a:extLst>
          </p:cNvPr>
          <p:cNvSpPr>
            <a:spLocks noGrp="1"/>
          </p:cNvSpPr>
          <p:nvPr>
            <p:ph type="sldNum" sz="quarter" idx="4"/>
          </p:nvPr>
        </p:nvSpPr>
        <p:spPr/>
        <p:txBody>
          <a:bodyPr/>
          <a:lstStyle/>
          <a:p>
            <a:fld id="{9B27D237-6C0D-5549-BE11-2040A22CBC71}" type="slidenum">
              <a:rPr lang="en-US" smtClean="0">
                <a:solidFill>
                  <a:prstClr val="black">
                    <a:tint val="75000"/>
                  </a:prstClr>
                </a:solidFill>
              </a:rPr>
              <a:pPr/>
              <a:t>24</a:t>
            </a:fld>
            <a:endParaRPr lang="en-US" dirty="0">
              <a:solidFill>
                <a:prstClr val="black">
                  <a:tint val="75000"/>
                </a:prstClr>
              </a:solidFill>
            </a:endParaRPr>
          </a:p>
        </p:txBody>
      </p:sp>
    </p:spTree>
    <p:extLst>
      <p:ext uri="{BB962C8B-B14F-4D97-AF65-F5344CB8AC3E}">
        <p14:creationId xmlns:p14="http://schemas.microsoft.com/office/powerpoint/2010/main" val="347355385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280263"/>
            <a:ext cx="7772400" cy="1021556"/>
          </a:xfrm>
        </p:spPr>
        <p:txBody>
          <a:bodyPr/>
          <a:lstStyle/>
          <a:p>
            <a:pPr algn="ctr"/>
            <a:r>
              <a:rPr lang="en-US"/>
              <a:t>Question and Answer</a:t>
            </a:r>
          </a:p>
        </p:txBody>
      </p:sp>
      <p:pic>
        <p:nvPicPr>
          <p:cNvPr id="1027" name="Picture 3">
            <a:extLs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87075" y="1919031"/>
            <a:ext cx="1969850" cy="18453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15054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descr="VHA Homeless Programs  "/>
          <p:cNvSpPr>
            <a:spLocks noGrp="1"/>
          </p:cNvSpPr>
          <p:nvPr>
            <p:ph type="title"/>
          </p:nvPr>
        </p:nvSpPr>
        <p:spPr>
          <a:xfrm>
            <a:off x="685800" y="1079197"/>
            <a:ext cx="7772400" cy="1021556"/>
          </a:xfrm>
        </p:spPr>
        <p:txBody>
          <a:bodyPr/>
          <a:lstStyle/>
          <a:p>
            <a:r>
              <a:rPr lang="en-US" dirty="0"/>
              <a:t>VHA Homeless Programs  </a:t>
            </a:r>
          </a:p>
        </p:txBody>
      </p:sp>
    </p:spTree>
    <p:extLst>
      <p:ext uri="{BB962C8B-B14F-4D97-AF65-F5344CB8AC3E}">
        <p14:creationId xmlns:p14="http://schemas.microsoft.com/office/powerpoint/2010/main" val="29602050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descr="Homeless service system">
            <a:extLst>
              <a:ext uri="{FF2B5EF4-FFF2-40B4-BE49-F238E27FC236}">
                <a16:creationId xmlns:a16="http://schemas.microsoft.com/office/drawing/2014/main" id="{31A1B8EC-E808-4821-8EBC-16A6E08E9352}"/>
              </a:ext>
            </a:extLst>
          </p:cNvPr>
          <p:cNvSpPr>
            <a:spLocks noGrp="1"/>
          </p:cNvSpPr>
          <p:nvPr>
            <p:ph type="title"/>
          </p:nvPr>
        </p:nvSpPr>
        <p:spPr/>
        <p:txBody>
          <a:bodyPr/>
          <a:lstStyle/>
          <a:p>
            <a:r>
              <a:rPr lang="en-US" dirty="0"/>
              <a:t>The Homeless Service System</a:t>
            </a:r>
          </a:p>
        </p:txBody>
      </p:sp>
      <p:sp>
        <p:nvSpPr>
          <p:cNvPr id="8" name="Oval 7" descr="graph circle doubled up"/>
          <p:cNvSpPr/>
          <p:nvPr/>
        </p:nvSpPr>
        <p:spPr>
          <a:xfrm>
            <a:off x="2938750" y="1092566"/>
            <a:ext cx="755906" cy="702237"/>
          </a:xfrm>
          <a:prstGeom prst="ellipse">
            <a:avLst/>
          </a:prstGeom>
          <a:solidFill>
            <a:schemeClr val="bg1">
              <a:lumMod val="85000"/>
            </a:schemeClr>
          </a:solidFill>
          <a:ln>
            <a:solidFill>
              <a:schemeClr val="accent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nvGrpSpPr>
          <p:cNvPr id="25" name="Group 24" descr="Entry into homelessness">
            <a:extLst>
              <a:ext uri="{FF2B5EF4-FFF2-40B4-BE49-F238E27FC236}">
                <a16:creationId xmlns:a16="http://schemas.microsoft.com/office/drawing/2014/main" id="{1DCF9C2F-EEF2-4622-8121-98F15D05E5CB}"/>
              </a:ext>
            </a:extLst>
          </p:cNvPr>
          <p:cNvGrpSpPr/>
          <p:nvPr/>
        </p:nvGrpSpPr>
        <p:grpSpPr>
          <a:xfrm>
            <a:off x="385952" y="1254394"/>
            <a:ext cx="8682083" cy="2841477"/>
            <a:chOff x="385952" y="1254394"/>
            <a:chExt cx="8682083" cy="2841477"/>
          </a:xfrm>
        </p:grpSpPr>
        <p:grpSp>
          <p:nvGrpSpPr>
            <p:cNvPr id="13" name="Group 12">
              <a:extLst>
                <a:ext uri="{FF2B5EF4-FFF2-40B4-BE49-F238E27FC236}">
                  <a16:creationId xmlns:a16="http://schemas.microsoft.com/office/drawing/2014/main" id="{12C19246-EED3-4B78-9CE7-F1388F930943}"/>
                </a:ext>
              </a:extLst>
            </p:cNvPr>
            <p:cNvGrpSpPr/>
            <p:nvPr/>
          </p:nvGrpSpPr>
          <p:grpSpPr>
            <a:xfrm>
              <a:off x="385952" y="1254394"/>
              <a:ext cx="8682083" cy="2841477"/>
              <a:chOff x="385952" y="1254394"/>
              <a:chExt cx="8682083" cy="2841477"/>
            </a:xfrm>
          </p:grpSpPr>
          <p:sp>
            <p:nvSpPr>
              <p:cNvPr id="5" name="Notched Right Arrow 4">
                <a:extLst>
                  <a:ext uri="{C183D7F6-B498-43B3-948B-1728B52AA6E4}">
                    <adec:decorative xmlns:adec="http://schemas.microsoft.com/office/drawing/2017/decorative" val="1"/>
                  </a:ext>
                </a:extLst>
              </p:cNvPr>
              <p:cNvSpPr/>
              <p:nvPr/>
            </p:nvSpPr>
            <p:spPr>
              <a:xfrm>
                <a:off x="385952" y="2026998"/>
                <a:ext cx="7118831" cy="1089506"/>
              </a:xfrm>
              <a:prstGeom prst="notchedRightArrow">
                <a:avLst/>
              </a:prstGeom>
              <a:solidFill>
                <a:schemeClr val="accent1">
                  <a:lumMod val="20000"/>
                  <a:lumOff val="80000"/>
                </a:schemeClr>
              </a:solidFill>
              <a:ln>
                <a:solidFill>
                  <a:schemeClr val="accent1"/>
                </a:solidFill>
              </a:ln>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10" name="Oval 9" descr="graph circle entry into homelessness"/>
              <p:cNvSpPr/>
              <p:nvPr/>
            </p:nvSpPr>
            <p:spPr>
              <a:xfrm>
                <a:off x="4603024" y="1993136"/>
                <a:ext cx="1305900" cy="1172347"/>
              </a:xfrm>
              <a:prstGeom prst="ellipse">
                <a:avLst/>
              </a:prstGeom>
              <a:solidFill>
                <a:schemeClr val="bg1">
                  <a:lumMod val="85000"/>
                </a:schemeClr>
              </a:solidFill>
              <a:ln>
                <a:solidFill>
                  <a:schemeClr val="accent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1" name="TextBox 10"/>
              <p:cNvSpPr txBox="1"/>
              <p:nvPr/>
            </p:nvSpPr>
            <p:spPr>
              <a:xfrm>
                <a:off x="4534197" y="2329375"/>
                <a:ext cx="1443557" cy="415498"/>
              </a:xfrm>
              <a:prstGeom prst="rect">
                <a:avLst/>
              </a:prstGeom>
              <a:noFill/>
            </p:spPr>
            <p:txBody>
              <a:bodyPr wrap="square" rtlCol="0">
                <a:spAutoFit/>
              </a:bodyPr>
              <a:lstStyle/>
              <a:p>
                <a:pPr algn="ctr" defTabSz="685783">
                  <a:defRPr/>
                </a:pPr>
                <a:r>
                  <a:rPr lang="en-US" sz="1050" b="1" dirty="0">
                    <a:latin typeface="+mj-lt"/>
                  </a:rPr>
                  <a:t>*Entry into Homelessness</a:t>
                </a:r>
              </a:p>
            </p:txBody>
          </p:sp>
          <p:sp>
            <p:nvSpPr>
              <p:cNvPr id="27" name="TextBox 26"/>
              <p:cNvSpPr txBox="1"/>
              <p:nvPr/>
            </p:nvSpPr>
            <p:spPr>
              <a:xfrm>
                <a:off x="3884547" y="1370036"/>
                <a:ext cx="2742856" cy="253916"/>
              </a:xfrm>
              <a:prstGeom prst="rect">
                <a:avLst/>
              </a:prstGeom>
              <a:noFill/>
            </p:spPr>
            <p:txBody>
              <a:bodyPr wrap="square" rtlCol="0">
                <a:spAutoFit/>
              </a:bodyPr>
              <a:lstStyle/>
              <a:p>
                <a:pPr algn="ctr" defTabSz="685783">
                  <a:defRPr/>
                </a:pPr>
                <a:r>
                  <a:rPr lang="en-US" sz="1050" b="1" dirty="0">
                    <a:latin typeface="+mj-lt"/>
                  </a:rPr>
                  <a:t>Rapid Resolution Intervention  </a:t>
                </a:r>
              </a:p>
            </p:txBody>
          </p:sp>
          <p:sp>
            <p:nvSpPr>
              <p:cNvPr id="6" name="Oval 5" descr="graph own place"/>
              <p:cNvSpPr/>
              <p:nvPr/>
            </p:nvSpPr>
            <p:spPr>
              <a:xfrm>
                <a:off x="951036" y="2011131"/>
                <a:ext cx="1200150" cy="1200150"/>
              </a:xfrm>
              <a:prstGeom prst="ellipse">
                <a:avLst/>
              </a:prstGeom>
              <a:solidFill>
                <a:schemeClr val="bg1">
                  <a:lumMod val="85000"/>
                </a:schemeClr>
              </a:solidFill>
              <a:ln>
                <a:solidFill>
                  <a:schemeClr val="accent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7" name="TextBox 6"/>
              <p:cNvSpPr txBox="1"/>
              <p:nvPr/>
            </p:nvSpPr>
            <p:spPr>
              <a:xfrm>
                <a:off x="987579" y="2275954"/>
                <a:ext cx="1184564" cy="646331"/>
              </a:xfrm>
              <a:prstGeom prst="rect">
                <a:avLst/>
              </a:prstGeom>
              <a:noFill/>
            </p:spPr>
            <p:txBody>
              <a:bodyPr wrap="square" rtlCol="0">
                <a:spAutoFit/>
              </a:bodyPr>
              <a:lstStyle/>
              <a:p>
                <a:pPr algn="ctr" defTabSz="685783">
                  <a:defRPr/>
                </a:pPr>
                <a:r>
                  <a:rPr lang="en-US" sz="1800" b="1" dirty="0">
                    <a:latin typeface="+mj-lt"/>
                    <a:ea typeface="Segoe UI" panose="020B0502040204020203" pitchFamily="34" charset="0"/>
                    <a:cs typeface="Segoe UI" panose="020B0502040204020203" pitchFamily="34" charset="0"/>
                  </a:rPr>
                  <a:t>Own</a:t>
                </a:r>
              </a:p>
              <a:p>
                <a:pPr algn="ctr" defTabSz="685783">
                  <a:defRPr/>
                </a:pPr>
                <a:r>
                  <a:rPr lang="en-US" sz="1800" b="1" dirty="0">
                    <a:latin typeface="+mj-lt"/>
                    <a:ea typeface="Segoe UI" panose="020B0502040204020203" pitchFamily="34" charset="0"/>
                    <a:cs typeface="Segoe UI" panose="020B0502040204020203" pitchFamily="34" charset="0"/>
                  </a:rPr>
                  <a:t>Place</a:t>
                </a:r>
              </a:p>
            </p:txBody>
          </p:sp>
          <p:sp>
            <p:nvSpPr>
              <p:cNvPr id="23" name="Up-Down Arrow 22">
                <a:extLst>
                  <a:ext uri="{C183D7F6-B498-43B3-948B-1728B52AA6E4}">
                    <adec:decorative xmlns:adec="http://schemas.microsoft.com/office/drawing/2017/decorative" val="1"/>
                  </a:ext>
                </a:extLst>
              </p:cNvPr>
              <p:cNvSpPr/>
              <p:nvPr/>
            </p:nvSpPr>
            <p:spPr>
              <a:xfrm>
                <a:off x="3256891" y="1838906"/>
                <a:ext cx="168927" cy="431321"/>
              </a:xfrm>
              <a:prstGeom prst="upDownArrow">
                <a:avLst/>
              </a:prstGeom>
              <a:solidFill>
                <a:schemeClr val="accent1">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defRPr/>
                </a:pPr>
                <a:endParaRPr lang="en-US" sz="1050" dirty="0">
                  <a:solidFill>
                    <a:srgbClr val="FFFFFF"/>
                  </a:solidFill>
                  <a:latin typeface="+mj-lt"/>
                </a:endParaRPr>
              </a:p>
            </p:txBody>
          </p:sp>
          <p:sp>
            <p:nvSpPr>
              <p:cNvPr id="9" name="TextBox 8"/>
              <p:cNvSpPr txBox="1"/>
              <p:nvPr/>
            </p:nvSpPr>
            <p:spPr>
              <a:xfrm>
                <a:off x="2852432" y="1254394"/>
                <a:ext cx="928540" cy="438582"/>
              </a:xfrm>
              <a:prstGeom prst="rect">
                <a:avLst/>
              </a:prstGeom>
              <a:noFill/>
            </p:spPr>
            <p:txBody>
              <a:bodyPr wrap="square" rtlCol="0">
                <a:spAutoFit/>
              </a:bodyPr>
              <a:lstStyle/>
              <a:p>
                <a:pPr algn="ctr" defTabSz="685783">
                  <a:defRPr/>
                </a:pPr>
                <a:r>
                  <a:rPr lang="en-US" sz="1125" b="1" dirty="0">
                    <a:latin typeface="+mj-lt"/>
                    <a:ea typeface="Segoe UI" panose="020B0502040204020203" pitchFamily="34" charset="0"/>
                    <a:cs typeface="Segoe UI" panose="020B0502040204020203" pitchFamily="34" charset="0"/>
                  </a:rPr>
                  <a:t>Doubled</a:t>
                </a:r>
              </a:p>
              <a:p>
                <a:pPr algn="ctr" defTabSz="685783">
                  <a:defRPr/>
                </a:pPr>
                <a:r>
                  <a:rPr lang="en-US" sz="1125" b="1" dirty="0">
                    <a:latin typeface="+mj-lt"/>
                    <a:ea typeface="Segoe UI" panose="020B0502040204020203" pitchFamily="34" charset="0"/>
                    <a:cs typeface="Segoe UI" panose="020B0502040204020203" pitchFamily="34" charset="0"/>
                  </a:rPr>
                  <a:t>Up</a:t>
                </a:r>
              </a:p>
            </p:txBody>
          </p:sp>
          <p:sp>
            <p:nvSpPr>
              <p:cNvPr id="31" name="TextBox 30"/>
              <p:cNvSpPr txBox="1"/>
              <p:nvPr/>
            </p:nvSpPr>
            <p:spPr>
              <a:xfrm>
                <a:off x="7298318" y="2291149"/>
                <a:ext cx="1633273" cy="584775"/>
              </a:xfrm>
              <a:prstGeom prst="rect">
                <a:avLst/>
              </a:prstGeom>
              <a:noFill/>
            </p:spPr>
            <p:txBody>
              <a:bodyPr wrap="square" rtlCol="0">
                <a:spAutoFit/>
              </a:bodyPr>
              <a:lstStyle/>
              <a:p>
                <a:pPr algn="ctr" defTabSz="685783">
                  <a:defRPr/>
                </a:pPr>
                <a:r>
                  <a:rPr lang="en-US" sz="1600" b="1" dirty="0">
                    <a:latin typeface="+mj-lt"/>
                    <a:ea typeface="Segoe UI" panose="020B0502040204020203" pitchFamily="34" charset="0"/>
                    <a:cs typeface="Segoe UI" panose="020B0502040204020203" pitchFamily="34" charset="0"/>
                  </a:rPr>
                  <a:t>Permanent Housing</a:t>
                </a:r>
              </a:p>
            </p:txBody>
          </p:sp>
          <p:sp>
            <p:nvSpPr>
              <p:cNvPr id="20" name="Rectangle 19">
                <a:extLst>
                  <a:ext uri="{FF2B5EF4-FFF2-40B4-BE49-F238E27FC236}">
                    <a16:creationId xmlns:a16="http://schemas.microsoft.com/office/drawing/2014/main" id="{37DE95C8-8287-40C3-9B65-582B733D7A0A}"/>
                  </a:ext>
                </a:extLst>
              </p:cNvPr>
              <p:cNvSpPr/>
              <p:nvPr/>
            </p:nvSpPr>
            <p:spPr>
              <a:xfrm>
                <a:off x="2298040" y="3195626"/>
                <a:ext cx="1377300" cy="687881"/>
              </a:xfrm>
              <a:prstGeom prst="rect">
                <a:avLst/>
              </a:prstGeom>
            </p:spPr>
            <p:txBody>
              <a:bodyPr wrap="none">
                <a:spAutoFit/>
              </a:bodyPr>
              <a:lstStyle/>
              <a:p>
                <a:pPr algn="ctr" defTabSz="866753">
                  <a:lnSpc>
                    <a:spcPct val="90000"/>
                  </a:lnSpc>
                  <a:spcBef>
                    <a:spcPct val="0"/>
                  </a:spcBef>
                  <a:spcAft>
                    <a:spcPct val="35000"/>
                  </a:spcAft>
                  <a:defRPr/>
                </a:pPr>
                <a:r>
                  <a:rPr lang="en-US" sz="1800" b="1" dirty="0">
                    <a:solidFill>
                      <a:srgbClr val="000000">
                        <a:hueOff val="0"/>
                        <a:satOff val="0"/>
                        <a:lumOff val="0"/>
                        <a:alphaOff val="0"/>
                      </a:srgbClr>
                    </a:solidFill>
                    <a:latin typeface="+mj-lt"/>
                  </a:rPr>
                  <a:t>Traditional</a:t>
                </a:r>
              </a:p>
              <a:p>
                <a:pPr algn="ctr" defTabSz="866753">
                  <a:lnSpc>
                    <a:spcPct val="90000"/>
                  </a:lnSpc>
                  <a:spcBef>
                    <a:spcPct val="0"/>
                  </a:spcBef>
                  <a:spcAft>
                    <a:spcPct val="35000"/>
                  </a:spcAft>
                  <a:defRPr/>
                </a:pPr>
                <a:r>
                  <a:rPr lang="en-US" sz="1800" b="1" dirty="0">
                    <a:solidFill>
                      <a:srgbClr val="000000">
                        <a:hueOff val="0"/>
                        <a:satOff val="0"/>
                        <a:lumOff val="0"/>
                        <a:alphaOff val="0"/>
                      </a:srgbClr>
                    </a:solidFill>
                    <a:latin typeface="+mj-lt"/>
                    <a:ea typeface="Segoe UI" panose="020B0502040204020203" pitchFamily="34" charset="0"/>
                    <a:cs typeface="Segoe UI" panose="020B0502040204020203" pitchFamily="34" charset="0"/>
                  </a:rPr>
                  <a:t>Prevention</a:t>
                </a:r>
              </a:p>
            </p:txBody>
          </p:sp>
          <p:sp>
            <p:nvSpPr>
              <p:cNvPr id="15" name="TextBox 14"/>
              <p:cNvSpPr txBox="1"/>
              <p:nvPr/>
            </p:nvSpPr>
            <p:spPr>
              <a:xfrm>
                <a:off x="3754788" y="3195626"/>
                <a:ext cx="1236236" cy="369332"/>
              </a:xfrm>
              <a:prstGeom prst="rect">
                <a:avLst/>
              </a:prstGeom>
              <a:noFill/>
            </p:spPr>
            <p:txBody>
              <a:bodyPr wrap="none" rtlCol="0">
                <a:spAutoFit/>
              </a:bodyPr>
              <a:lstStyle/>
              <a:p>
                <a:pPr defTabSz="685783">
                  <a:defRPr/>
                </a:pPr>
                <a:r>
                  <a:rPr lang="en-US" sz="1800" b="1" dirty="0">
                    <a:latin typeface="+mj-lt"/>
                  </a:rPr>
                  <a:t>Diversion</a:t>
                </a:r>
              </a:p>
            </p:txBody>
          </p:sp>
          <p:sp>
            <p:nvSpPr>
              <p:cNvPr id="22" name="TextBox 21"/>
              <p:cNvSpPr txBox="1"/>
              <p:nvPr/>
            </p:nvSpPr>
            <p:spPr>
              <a:xfrm>
                <a:off x="5503187" y="3172543"/>
                <a:ext cx="1370888" cy="392415"/>
              </a:xfrm>
              <a:prstGeom prst="rect">
                <a:avLst/>
              </a:prstGeom>
              <a:noFill/>
            </p:spPr>
            <p:txBody>
              <a:bodyPr wrap="none" rtlCol="0">
                <a:spAutoFit/>
              </a:bodyPr>
              <a:lstStyle/>
              <a:p>
                <a:pPr defTabSz="685783">
                  <a:defRPr/>
                </a:pPr>
                <a:r>
                  <a:rPr lang="en-US" sz="1950" b="1" dirty="0">
                    <a:latin typeface="+mj-lt"/>
                    <a:ea typeface="Segoe UI" panose="020B0502040204020203" pitchFamily="34" charset="0"/>
                    <a:cs typeface="Segoe UI" panose="020B0502040204020203" pitchFamily="34" charset="0"/>
                  </a:rPr>
                  <a:t>Rapid </a:t>
                </a:r>
                <a:r>
                  <a:rPr lang="en-US" sz="1800" b="1" dirty="0">
                    <a:latin typeface="+mj-lt"/>
                    <a:ea typeface="Segoe UI" panose="020B0502040204020203" pitchFamily="34" charset="0"/>
                    <a:cs typeface="Segoe UI" panose="020B0502040204020203" pitchFamily="34" charset="0"/>
                  </a:rPr>
                  <a:t>Exit</a:t>
                </a:r>
              </a:p>
            </p:txBody>
          </p:sp>
          <p:sp>
            <p:nvSpPr>
              <p:cNvPr id="16" name="TextBox 15"/>
              <p:cNvSpPr txBox="1"/>
              <p:nvPr/>
            </p:nvSpPr>
            <p:spPr>
              <a:xfrm>
                <a:off x="6852517" y="3195625"/>
                <a:ext cx="2215518" cy="900246"/>
              </a:xfrm>
              <a:prstGeom prst="rect">
                <a:avLst/>
              </a:prstGeom>
              <a:noFill/>
            </p:spPr>
            <p:txBody>
              <a:bodyPr wrap="square" rtlCol="0">
                <a:spAutoFit/>
              </a:bodyPr>
              <a:lstStyle/>
              <a:p>
                <a:pPr algn="ctr" defTabSz="685783">
                  <a:defRPr/>
                </a:pPr>
                <a:r>
                  <a:rPr lang="en-US" sz="1050" b="1" dirty="0">
                    <a:latin typeface="+mj-lt"/>
                    <a:ea typeface="Segoe UI" panose="020B0502040204020203" pitchFamily="34" charset="0"/>
                    <a:cs typeface="Segoe UI" panose="020B0502040204020203" pitchFamily="34" charset="0"/>
                  </a:rPr>
                  <a:t>Rapid Re-Housing,</a:t>
                </a:r>
              </a:p>
              <a:p>
                <a:pPr algn="ctr" defTabSz="685783">
                  <a:defRPr/>
                </a:pPr>
                <a:r>
                  <a:rPr lang="en-US" sz="1050" b="1" dirty="0">
                    <a:latin typeface="+mj-lt"/>
                    <a:ea typeface="Segoe UI" panose="020B0502040204020203" pitchFamily="34" charset="0"/>
                    <a:cs typeface="Segoe UI" panose="020B0502040204020203" pitchFamily="34" charset="0"/>
                  </a:rPr>
                  <a:t>Permanent Supportive Housing, with Family </a:t>
                </a:r>
              </a:p>
              <a:p>
                <a:pPr algn="ctr" defTabSz="685783">
                  <a:defRPr/>
                </a:pPr>
                <a:r>
                  <a:rPr lang="en-US" sz="1050" b="1" dirty="0">
                    <a:latin typeface="+mj-lt"/>
                    <a:ea typeface="Segoe UI" panose="020B0502040204020203" pitchFamily="34" charset="0"/>
                    <a:cs typeface="Segoe UI" panose="020B0502040204020203" pitchFamily="34" charset="0"/>
                  </a:rPr>
                  <a:t>and/or Friends, Self-Resolve, Other</a:t>
                </a:r>
              </a:p>
            </p:txBody>
          </p:sp>
        </p:grpSp>
        <p:cxnSp>
          <p:nvCxnSpPr>
            <p:cNvPr id="24" name="Straight Connector 23">
              <a:extLst>
                <a:ext uri="{C183D7F6-B498-43B3-948B-1728B52AA6E4}">
                  <adec:decorative xmlns:adec="http://schemas.microsoft.com/office/drawing/2017/decorative" val="1"/>
                </a:ext>
              </a:extLst>
            </p:cNvPr>
            <p:cNvCxnSpPr/>
            <p:nvPr/>
          </p:nvCxnSpPr>
          <p:spPr>
            <a:xfrm>
              <a:off x="4351259" y="1740877"/>
              <a:ext cx="1903431"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C183D7F6-B498-43B3-948B-1728B52AA6E4}">
                  <adec:decorative xmlns:adec="http://schemas.microsoft.com/office/drawing/2017/decorative" val="1"/>
                </a:ext>
              </a:extLst>
            </p:cNvPr>
            <p:cNvCxnSpPr>
              <a:cxnSpLocks/>
              <a:endCxn id="21" idx="3"/>
            </p:cNvCxnSpPr>
            <p:nvPr/>
          </p:nvCxnSpPr>
          <p:spPr>
            <a:xfrm flipH="1">
              <a:off x="6248743" y="1740878"/>
              <a:ext cx="5946" cy="1167707"/>
            </a:xfrm>
            <a:prstGeom prst="straightConnector1">
              <a:avLst/>
            </a:prstGeom>
            <a:ln w="28575">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17" name="Chevron 16">
              <a:extLst>
                <a:ext uri="{C183D7F6-B498-43B3-948B-1728B52AA6E4}">
                  <adec:decorative xmlns:adec="http://schemas.microsoft.com/office/drawing/2017/decorative" val="1"/>
                </a:ext>
              </a:extLst>
            </p:cNvPr>
            <p:cNvSpPr/>
            <p:nvPr/>
          </p:nvSpPr>
          <p:spPr>
            <a:xfrm rot="16200000">
              <a:off x="2937486" y="2841757"/>
              <a:ext cx="98408" cy="348803"/>
            </a:xfrm>
            <a:prstGeom prst="chevron">
              <a:avLst/>
            </a:prstGeom>
            <a:solidFill>
              <a:schemeClr val="accent1">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defRPr/>
              </a:pPr>
              <a:endParaRPr lang="en-US" sz="1050" dirty="0">
                <a:solidFill>
                  <a:srgbClr val="000000"/>
                </a:solidFill>
                <a:latin typeface="+mj-lt"/>
              </a:endParaRPr>
            </a:p>
          </p:txBody>
        </p:sp>
        <p:sp>
          <p:nvSpPr>
            <p:cNvPr id="18" name="Chevron 17">
              <a:extLst>
                <a:ext uri="{C183D7F6-B498-43B3-948B-1728B52AA6E4}">
                  <adec:decorative xmlns:adec="http://schemas.microsoft.com/office/drawing/2017/decorative" val="1"/>
                </a:ext>
              </a:extLst>
            </p:cNvPr>
            <p:cNvSpPr/>
            <p:nvPr/>
          </p:nvSpPr>
          <p:spPr>
            <a:xfrm rot="16200000">
              <a:off x="4282678" y="2893244"/>
              <a:ext cx="137160" cy="309357"/>
            </a:xfrm>
            <a:prstGeom prst="chevron">
              <a:avLst/>
            </a:prstGeom>
            <a:solidFill>
              <a:schemeClr val="accent1">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defRPr/>
              </a:pPr>
              <a:endParaRPr lang="en-US" sz="1050" dirty="0">
                <a:solidFill>
                  <a:srgbClr val="000000"/>
                </a:solidFill>
                <a:latin typeface="+mj-lt"/>
              </a:endParaRPr>
            </a:p>
          </p:txBody>
        </p:sp>
        <p:sp>
          <p:nvSpPr>
            <p:cNvPr id="21" name="Chevron 20">
              <a:extLst>
                <a:ext uri="{C183D7F6-B498-43B3-948B-1728B52AA6E4}">
                  <adec:decorative xmlns:adec="http://schemas.microsoft.com/office/drawing/2017/decorative" val="1"/>
                </a:ext>
              </a:extLst>
            </p:cNvPr>
            <p:cNvSpPr/>
            <p:nvPr/>
          </p:nvSpPr>
          <p:spPr>
            <a:xfrm rot="16200000">
              <a:off x="6180163" y="2822486"/>
              <a:ext cx="137160" cy="309357"/>
            </a:xfrm>
            <a:prstGeom prst="chevron">
              <a:avLst/>
            </a:prstGeom>
            <a:solidFill>
              <a:schemeClr val="accent1">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defRPr/>
              </a:pPr>
              <a:endParaRPr lang="en-US" sz="1050" dirty="0">
                <a:solidFill>
                  <a:srgbClr val="000000"/>
                </a:solidFill>
                <a:latin typeface="+mj-lt"/>
              </a:endParaRPr>
            </a:p>
          </p:txBody>
        </p:sp>
        <p:sp>
          <p:nvSpPr>
            <p:cNvPr id="19" name="Chevron 18">
              <a:extLst>
                <a:ext uri="{C183D7F6-B498-43B3-948B-1728B52AA6E4}">
                  <adec:decorative xmlns:adec="http://schemas.microsoft.com/office/drawing/2017/decorative" val="1"/>
                </a:ext>
              </a:extLst>
            </p:cNvPr>
            <p:cNvSpPr/>
            <p:nvPr/>
          </p:nvSpPr>
          <p:spPr>
            <a:xfrm rot="16200000">
              <a:off x="7891696" y="2835458"/>
              <a:ext cx="137160" cy="309357"/>
            </a:xfrm>
            <a:prstGeom prst="chevron">
              <a:avLst/>
            </a:prstGeom>
            <a:solidFill>
              <a:schemeClr val="accent1">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defRPr/>
              </a:pPr>
              <a:endParaRPr lang="en-US" sz="1050" dirty="0">
                <a:solidFill>
                  <a:srgbClr val="000000"/>
                </a:solidFill>
                <a:latin typeface="+mj-lt"/>
              </a:endParaRPr>
            </a:p>
          </p:txBody>
        </p:sp>
        <p:cxnSp>
          <p:nvCxnSpPr>
            <p:cNvPr id="28" name="Straight Arrow Connector 27">
              <a:extLst>
                <a:ext uri="{C183D7F6-B498-43B3-948B-1728B52AA6E4}">
                  <adec:decorative xmlns:adec="http://schemas.microsoft.com/office/drawing/2017/decorative" val="1"/>
                </a:ext>
              </a:extLst>
            </p:cNvPr>
            <p:cNvCxnSpPr>
              <a:endCxn id="18" idx="3"/>
            </p:cNvCxnSpPr>
            <p:nvPr/>
          </p:nvCxnSpPr>
          <p:spPr>
            <a:xfrm>
              <a:off x="4351258" y="1740877"/>
              <a:ext cx="0" cy="1238466"/>
            </a:xfrm>
            <a:prstGeom prst="straightConnector1">
              <a:avLst/>
            </a:prstGeom>
            <a:ln w="28575">
              <a:solidFill>
                <a:schemeClr val="accent1"/>
              </a:solidFill>
              <a:tailEnd type="triangle"/>
            </a:ln>
          </p:spPr>
          <p:style>
            <a:lnRef idx="1">
              <a:schemeClr val="accent1"/>
            </a:lnRef>
            <a:fillRef idx="0">
              <a:schemeClr val="accent1"/>
            </a:fillRef>
            <a:effectRef idx="0">
              <a:schemeClr val="accent1"/>
            </a:effectRef>
            <a:fontRef idx="minor">
              <a:schemeClr val="tx1"/>
            </a:fontRef>
          </p:style>
        </p:cxnSp>
      </p:grpSp>
      <p:sp>
        <p:nvSpPr>
          <p:cNvPr id="2" name="TextBox 1"/>
          <p:cNvSpPr txBox="1"/>
          <p:nvPr/>
        </p:nvSpPr>
        <p:spPr>
          <a:xfrm>
            <a:off x="67057" y="4730138"/>
            <a:ext cx="6807018" cy="253916"/>
          </a:xfrm>
          <a:prstGeom prst="rect">
            <a:avLst/>
          </a:prstGeom>
          <a:noFill/>
        </p:spPr>
        <p:txBody>
          <a:bodyPr wrap="square" rtlCol="0">
            <a:spAutoFit/>
          </a:bodyPr>
          <a:lstStyle/>
          <a:p>
            <a:pPr defTabSz="685783">
              <a:defRPr/>
            </a:pPr>
            <a:r>
              <a:rPr lang="en-US" sz="1050" dirty="0">
                <a:latin typeface="+mj-lt"/>
              </a:rPr>
              <a:t>*</a:t>
            </a:r>
            <a:r>
              <a:rPr lang="en-US" sz="900" dirty="0">
                <a:latin typeface="+mj-lt"/>
              </a:rPr>
              <a:t>Could be a shelter, outreach engagements at drop-in center, VA, and wherever people are most likely to present asking for help. </a:t>
            </a:r>
          </a:p>
        </p:txBody>
      </p:sp>
      <p:sp>
        <p:nvSpPr>
          <p:cNvPr id="4" name="Slide Number Placeholder 3">
            <a:extLst>
              <a:ext uri="{FF2B5EF4-FFF2-40B4-BE49-F238E27FC236}">
                <a16:creationId xmlns:a16="http://schemas.microsoft.com/office/drawing/2014/main" id="{9C0BC7A5-C714-4D3D-A061-6A5CBA5E185D}"/>
              </a:ext>
            </a:extLst>
          </p:cNvPr>
          <p:cNvSpPr>
            <a:spLocks noGrp="1"/>
          </p:cNvSpPr>
          <p:nvPr>
            <p:ph type="sldNum" sz="quarter" idx="4"/>
          </p:nvPr>
        </p:nvSpPr>
        <p:spPr>
          <a:prstGeom prst="rect">
            <a:avLst/>
          </a:prstGeom>
        </p:spPr>
        <p:txBody>
          <a:bodyPr vert="horz" lIns="68580" tIns="34290" rIns="68580" bIns="34290" rtlCol="0" anchor="ctr"/>
          <a:lstStyle>
            <a:defPPr>
              <a:defRPr lang="en-US"/>
            </a:defPPr>
            <a:lvl1pPr algn="r" rtl="0" eaLnBrk="0" fontAlgn="base" hangingPunct="0">
              <a:spcBef>
                <a:spcPct val="0"/>
              </a:spcBef>
              <a:spcAft>
                <a:spcPct val="0"/>
              </a:spcAft>
              <a:defRPr sz="750" kern="1200">
                <a:solidFill>
                  <a:schemeClr val="tx1">
                    <a:tint val="75000"/>
                  </a:schemeClr>
                </a:solidFill>
                <a:latin typeface="Georgia"/>
                <a:ea typeface="+mn-ea"/>
                <a:cs typeface="Georgia"/>
              </a:defRPr>
            </a:lvl1pPr>
            <a:lvl2pPr marL="342892"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685783"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028675"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371566"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1714457" algn="l" defTabSz="685783" rtl="0" eaLnBrk="1" latinLnBrk="0" hangingPunct="1">
              <a:defRPr kern="1200">
                <a:solidFill>
                  <a:schemeClr val="tx1"/>
                </a:solidFill>
                <a:latin typeface="Arial" panose="020B0604020202020204" pitchFamily="34" charset="0"/>
                <a:ea typeface="+mn-ea"/>
                <a:cs typeface="+mn-cs"/>
              </a:defRPr>
            </a:lvl6pPr>
            <a:lvl7pPr marL="2057348" algn="l" defTabSz="685783" rtl="0" eaLnBrk="1" latinLnBrk="0" hangingPunct="1">
              <a:defRPr kern="1200">
                <a:solidFill>
                  <a:schemeClr val="tx1"/>
                </a:solidFill>
                <a:latin typeface="Arial" panose="020B0604020202020204" pitchFamily="34" charset="0"/>
                <a:ea typeface="+mn-ea"/>
                <a:cs typeface="+mn-cs"/>
              </a:defRPr>
            </a:lvl7pPr>
            <a:lvl8pPr marL="2400240" algn="l" defTabSz="685783" rtl="0" eaLnBrk="1" latinLnBrk="0" hangingPunct="1">
              <a:defRPr kern="1200">
                <a:solidFill>
                  <a:schemeClr val="tx1"/>
                </a:solidFill>
                <a:latin typeface="Arial" panose="020B0604020202020204" pitchFamily="34" charset="0"/>
                <a:ea typeface="+mn-ea"/>
                <a:cs typeface="+mn-cs"/>
              </a:defRPr>
            </a:lvl8pPr>
            <a:lvl9pPr marL="2743132" algn="l" defTabSz="685783" rtl="0" eaLnBrk="1" latinLnBrk="0" hangingPunct="1">
              <a:defRPr kern="1200">
                <a:solidFill>
                  <a:schemeClr val="tx1"/>
                </a:solidFill>
                <a:latin typeface="Arial" panose="020B0604020202020204" pitchFamily="34" charset="0"/>
                <a:ea typeface="+mn-ea"/>
                <a:cs typeface="+mn-cs"/>
              </a:defRPr>
            </a:lvl9pPr>
          </a:lstStyle>
          <a:p>
            <a:pPr defTabSz="685783" eaLnBrk="1" fontAlgn="auto" hangingPunct="1">
              <a:spcBef>
                <a:spcPts val="0"/>
              </a:spcBef>
              <a:spcAft>
                <a:spcPts val="0"/>
              </a:spcAft>
              <a:defRPr/>
            </a:pPr>
            <a:fld id="{34841638-E716-4572-9DD8-33B717BA348C}" type="slidenum">
              <a:rPr lang="en-US" smtClean="0">
                <a:latin typeface="+mj-lt"/>
              </a:rPr>
              <a:pPr defTabSz="685783" eaLnBrk="1" fontAlgn="auto" hangingPunct="1">
                <a:spcBef>
                  <a:spcPts val="0"/>
                </a:spcBef>
                <a:spcAft>
                  <a:spcPts val="0"/>
                </a:spcAft>
                <a:defRPr/>
              </a:pPr>
              <a:t>4</a:t>
            </a:fld>
            <a:endParaRPr lang="en-US" dirty="0">
              <a:solidFill>
                <a:prstClr val="black">
                  <a:tint val="75000"/>
                </a:prstClr>
              </a:solidFill>
              <a:latin typeface="+mj-lt"/>
            </a:endParaRPr>
          </a:p>
        </p:txBody>
      </p:sp>
    </p:spTree>
    <p:extLst>
      <p:ext uri="{BB962C8B-B14F-4D97-AF65-F5344CB8AC3E}">
        <p14:creationId xmlns:p14="http://schemas.microsoft.com/office/powerpoint/2010/main" val="37959043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VHA Homeless Programs">
            <a:extLst>
              <a:ext uri="{FF2B5EF4-FFF2-40B4-BE49-F238E27FC236}">
                <a16:creationId xmlns:a16="http://schemas.microsoft.com/office/drawing/2014/main" id="{8B914A27-2730-46DD-A7BF-23B67BDC9AA2}"/>
              </a:ext>
            </a:extLst>
          </p:cNvPr>
          <p:cNvSpPr>
            <a:spLocks noGrp="1"/>
          </p:cNvSpPr>
          <p:nvPr>
            <p:ph type="title"/>
          </p:nvPr>
        </p:nvSpPr>
        <p:spPr/>
        <p:txBody>
          <a:bodyPr>
            <a:normAutofit/>
          </a:bodyPr>
          <a:lstStyle/>
          <a:p>
            <a:r>
              <a:rPr lang="en-US" dirty="0"/>
              <a:t>VHA Homeless Programs</a:t>
            </a:r>
          </a:p>
        </p:txBody>
      </p:sp>
      <p:sp>
        <p:nvSpPr>
          <p:cNvPr id="3" name="Content Placeholder 2" descr="Outreach, engagement, assessment and referral">
            <a:extLst>
              <a:ext uri="{FF2B5EF4-FFF2-40B4-BE49-F238E27FC236}">
                <a16:creationId xmlns:a16="http://schemas.microsoft.com/office/drawing/2014/main" id="{D377C874-23D8-435E-9773-01CE747A5428}"/>
              </a:ext>
            </a:extLst>
          </p:cNvPr>
          <p:cNvSpPr>
            <a:spLocks noGrp="1"/>
          </p:cNvSpPr>
          <p:nvPr>
            <p:ph sz="half" idx="1"/>
          </p:nvPr>
        </p:nvSpPr>
        <p:spPr/>
        <p:txBody>
          <a:bodyPr numCol="1">
            <a:normAutofit fontScale="92500"/>
          </a:bodyPr>
          <a:lstStyle/>
          <a:p>
            <a:pPr marL="0" indent="0">
              <a:buNone/>
            </a:pPr>
            <a:r>
              <a:rPr lang="en-US" b="1" dirty="0"/>
              <a:t>Outreach, Engagement, Assessment, and Referral</a:t>
            </a:r>
          </a:p>
          <a:p>
            <a:r>
              <a:rPr lang="en-US" dirty="0"/>
              <a:t>Health Care for Homeless Veterans (HCHV) Outreach</a:t>
            </a:r>
          </a:p>
          <a:p>
            <a:endParaRPr lang="en-US" dirty="0"/>
          </a:p>
          <a:p>
            <a:r>
              <a:rPr lang="en-US" dirty="0"/>
              <a:t>Community Resource and Referral Center (CRRC)</a:t>
            </a:r>
          </a:p>
          <a:p>
            <a:endParaRPr lang="en-US" dirty="0"/>
          </a:p>
          <a:p>
            <a:r>
              <a:rPr lang="en-US" dirty="0"/>
              <a:t>National Call Center for Homeless Veterans (NCCHV)</a:t>
            </a:r>
          </a:p>
          <a:p>
            <a:pPr marL="0" indent="0">
              <a:buNone/>
            </a:pPr>
            <a:endParaRPr lang="en-US" dirty="0"/>
          </a:p>
          <a:p>
            <a:pPr marL="0" indent="0">
              <a:buNone/>
            </a:pPr>
            <a:r>
              <a:rPr lang="en-US" b="1" dirty="0"/>
              <a:t>Residential Services</a:t>
            </a:r>
          </a:p>
          <a:p>
            <a:r>
              <a:rPr lang="en-US" dirty="0"/>
              <a:t>HCHV Contract Residential Services (CRS)</a:t>
            </a:r>
          </a:p>
          <a:p>
            <a:endParaRPr lang="en-US" dirty="0"/>
          </a:p>
          <a:p>
            <a:r>
              <a:rPr lang="en-US" dirty="0"/>
              <a:t>HCHV Low Demand Safe Haven (LDSH)</a:t>
            </a:r>
          </a:p>
          <a:p>
            <a:endParaRPr lang="en-US" dirty="0"/>
          </a:p>
          <a:p>
            <a:r>
              <a:rPr lang="en-US" dirty="0"/>
              <a:t>Grant and Per Diem (GPD) Transitional Housing</a:t>
            </a:r>
          </a:p>
          <a:p>
            <a:endParaRPr lang="en-US" dirty="0"/>
          </a:p>
          <a:p>
            <a:endParaRPr lang="en-US" dirty="0"/>
          </a:p>
        </p:txBody>
      </p:sp>
      <p:sp>
        <p:nvSpPr>
          <p:cNvPr id="4" name="Content Placeholder 3" descr="Permanent housing and services">
            <a:extLst>
              <a:ext uri="{FF2B5EF4-FFF2-40B4-BE49-F238E27FC236}">
                <a16:creationId xmlns:a16="http://schemas.microsoft.com/office/drawing/2014/main" id="{37F354AD-DDFB-4616-A6E3-CDABDFDDC1E6}"/>
              </a:ext>
            </a:extLst>
          </p:cNvPr>
          <p:cNvSpPr>
            <a:spLocks noGrp="1"/>
          </p:cNvSpPr>
          <p:nvPr>
            <p:ph sz="half" idx="2"/>
          </p:nvPr>
        </p:nvSpPr>
        <p:spPr/>
        <p:txBody>
          <a:bodyPr>
            <a:normAutofit fontScale="92500"/>
          </a:bodyPr>
          <a:lstStyle/>
          <a:p>
            <a:pPr marL="0" indent="0">
              <a:buNone/>
            </a:pPr>
            <a:r>
              <a:rPr lang="en-US" b="1" dirty="0"/>
              <a:t>Permanent Housing</a:t>
            </a:r>
          </a:p>
          <a:p>
            <a:r>
              <a:rPr lang="en-US" dirty="0"/>
              <a:t>Housing and Urban Development-VA Supportive Housing (HUD-VASH)</a:t>
            </a:r>
          </a:p>
          <a:p>
            <a:endParaRPr lang="en-US" dirty="0"/>
          </a:p>
          <a:p>
            <a:r>
              <a:rPr lang="en-US" dirty="0"/>
              <a:t>Supportive Services for Veteran Families (SSVF)</a:t>
            </a:r>
          </a:p>
          <a:p>
            <a:pPr marL="0" indent="0">
              <a:buNone/>
            </a:pPr>
            <a:endParaRPr lang="en-US" dirty="0"/>
          </a:p>
          <a:p>
            <a:pPr marL="0" indent="0">
              <a:buNone/>
            </a:pPr>
            <a:r>
              <a:rPr lang="en-US" b="1" dirty="0"/>
              <a:t>Services</a:t>
            </a:r>
          </a:p>
          <a:p>
            <a:r>
              <a:rPr lang="en-US" dirty="0"/>
              <a:t>Justice Involved Veterans</a:t>
            </a:r>
          </a:p>
          <a:p>
            <a:pPr lvl="1"/>
            <a:r>
              <a:rPr lang="en-US" dirty="0"/>
              <a:t>Veterans Justice Outreach (VJO)</a:t>
            </a:r>
          </a:p>
          <a:p>
            <a:pPr lvl="1"/>
            <a:r>
              <a:rPr lang="en-US" dirty="0"/>
              <a:t>Health Care for Reentry Veterans (HCRV)</a:t>
            </a:r>
          </a:p>
          <a:p>
            <a:endParaRPr lang="en-US" dirty="0"/>
          </a:p>
          <a:p>
            <a:r>
              <a:rPr lang="en-US" dirty="0"/>
              <a:t>Homeless Veteran Community Employment Services (HVCES)</a:t>
            </a:r>
          </a:p>
          <a:p>
            <a:pPr marL="0" indent="0">
              <a:buNone/>
            </a:pPr>
            <a:endParaRPr lang="en-US" dirty="0"/>
          </a:p>
          <a:p>
            <a:r>
              <a:rPr lang="en-US" dirty="0"/>
              <a:t>Homeless Patient Aligned Care Teams (HPACT)</a:t>
            </a:r>
          </a:p>
          <a:p>
            <a:pPr marL="0" indent="0">
              <a:buNone/>
            </a:pPr>
            <a:endParaRPr lang="en-US" dirty="0"/>
          </a:p>
          <a:p>
            <a:endParaRPr lang="en-US" dirty="0"/>
          </a:p>
          <a:p>
            <a:endParaRPr lang="en-US" dirty="0"/>
          </a:p>
          <a:p>
            <a:endParaRPr lang="en-US" dirty="0"/>
          </a:p>
          <a:p>
            <a:endParaRPr lang="en-US" dirty="0"/>
          </a:p>
        </p:txBody>
      </p:sp>
      <p:sp>
        <p:nvSpPr>
          <p:cNvPr id="5" name="Slide Number Placeholder 4">
            <a:extLst>
              <a:ext uri="{FF2B5EF4-FFF2-40B4-BE49-F238E27FC236}">
                <a16:creationId xmlns:a16="http://schemas.microsoft.com/office/drawing/2014/main" id="{98EF863F-8731-477E-B881-971AC17C5659}"/>
              </a:ext>
            </a:extLst>
          </p:cNvPr>
          <p:cNvSpPr>
            <a:spLocks noGrp="1"/>
          </p:cNvSpPr>
          <p:nvPr>
            <p:ph type="sldNum" sz="quarter" idx="4"/>
          </p:nvPr>
        </p:nvSpPr>
        <p:spPr>
          <a:prstGeom prst="rect">
            <a:avLst/>
          </a:prstGeom>
        </p:spPr>
        <p:txBody>
          <a:bodyPr vert="horz" lIns="68580" tIns="34290" rIns="68580" bIns="34290" rtlCol="0" anchor="ctr"/>
          <a:lstStyle>
            <a:defPPr>
              <a:defRPr lang="en-US"/>
            </a:defPPr>
            <a:lvl1pPr marL="0" algn="r" defTabSz="342900" rtl="0" eaLnBrk="1" latinLnBrk="0" hangingPunct="1">
              <a:defRPr sz="750" kern="1200">
                <a:solidFill>
                  <a:schemeClr val="tx1">
                    <a:tint val="75000"/>
                  </a:schemeClr>
                </a:solidFill>
                <a:latin typeface="Georgia"/>
                <a:ea typeface="+mn-ea"/>
                <a:cs typeface="Georgia"/>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a:lstStyle>
          <a:p>
            <a:fld id="{9B27D237-6C0D-5549-BE11-2040A22CBC71}" type="slidenum">
              <a:rPr lang="en-US" smtClean="0"/>
              <a:pPr/>
              <a:t>5</a:t>
            </a:fld>
            <a:endParaRPr lang="en-US" dirty="0"/>
          </a:p>
        </p:txBody>
      </p:sp>
    </p:spTree>
    <p:extLst>
      <p:ext uri="{BB962C8B-B14F-4D97-AF65-F5344CB8AC3E}">
        <p14:creationId xmlns:p14="http://schemas.microsoft.com/office/powerpoint/2010/main" val="36085121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Women Veteran Homelessness &#10;Annual Homeless Assessment Report, Point-in-Time, 2013 – 2020 ">
            <a:extLst>
              <a:ext uri="{FF2B5EF4-FFF2-40B4-BE49-F238E27FC236}">
                <a16:creationId xmlns:a16="http://schemas.microsoft.com/office/drawing/2014/main" id="{CA5AC4DF-82DC-42B9-AF02-0D88AF39172F}"/>
              </a:ext>
            </a:extLst>
          </p:cNvPr>
          <p:cNvSpPr>
            <a:spLocks noGrp="1"/>
          </p:cNvSpPr>
          <p:nvPr>
            <p:ph type="title"/>
          </p:nvPr>
        </p:nvSpPr>
        <p:spPr>
          <a:xfrm>
            <a:off x="152399" y="57150"/>
            <a:ext cx="7476565" cy="742950"/>
          </a:xfrm>
        </p:spPr>
        <p:txBody>
          <a:bodyPr>
            <a:normAutofit fontScale="90000"/>
          </a:bodyPr>
          <a:lstStyle/>
          <a:p>
            <a:r>
              <a:rPr lang="en-US" dirty="0"/>
              <a:t>Women Veteran Homelessness </a:t>
            </a:r>
            <a:br>
              <a:rPr lang="en-US" dirty="0"/>
            </a:br>
            <a:r>
              <a:rPr lang="en-US" dirty="0"/>
              <a:t>Annual Homeless Assessment Report, Point-in-Time, 2013 – 2020 </a:t>
            </a:r>
          </a:p>
        </p:txBody>
      </p:sp>
      <p:graphicFrame>
        <p:nvGraphicFramePr>
          <p:cNvPr id="7" name="Table 7">
            <a:extLst>
              <a:ext uri="{FF2B5EF4-FFF2-40B4-BE49-F238E27FC236}">
                <a16:creationId xmlns:a16="http://schemas.microsoft.com/office/drawing/2014/main" id="{565F7F28-AEFC-4BE5-BE49-2E59121AFC07}"/>
              </a:ext>
              <a:ext uri="{C183D7F6-B498-43B3-948B-1728B52AA6E4}">
                <adec:decorative xmlns:adec="http://schemas.microsoft.com/office/drawing/2017/decorative" val="0"/>
              </a:ext>
            </a:extLst>
          </p:cNvPr>
          <p:cNvGraphicFramePr>
            <a:graphicFrameLocks noGrp="1"/>
          </p:cNvGraphicFramePr>
          <p:nvPr>
            <p:ph idx="1"/>
            <p:extLst>
              <p:ext uri="{D42A27DB-BD31-4B8C-83A1-F6EECF244321}">
                <p14:modId xmlns:p14="http://schemas.microsoft.com/office/powerpoint/2010/main" val="2653262484"/>
              </p:ext>
            </p:extLst>
          </p:nvPr>
        </p:nvGraphicFramePr>
        <p:xfrm>
          <a:off x="457200" y="1085850"/>
          <a:ext cx="8229599" cy="3342768"/>
        </p:xfrm>
        <a:graphic>
          <a:graphicData uri="http://schemas.openxmlformats.org/drawingml/2006/table">
            <a:tbl>
              <a:tblPr firstRow="1" bandRow="1">
                <a:tableStyleId>{C2436B15-ED4B-44A7-B1AC-C40A58345901}</a:tableStyleId>
              </a:tblPr>
              <a:tblGrid>
                <a:gridCol w="1175657">
                  <a:extLst>
                    <a:ext uri="{9D8B030D-6E8A-4147-A177-3AD203B41FA5}">
                      <a16:colId xmlns:a16="http://schemas.microsoft.com/office/drawing/2014/main" val="270491415"/>
                    </a:ext>
                  </a:extLst>
                </a:gridCol>
                <a:gridCol w="1175657">
                  <a:extLst>
                    <a:ext uri="{9D8B030D-6E8A-4147-A177-3AD203B41FA5}">
                      <a16:colId xmlns:a16="http://schemas.microsoft.com/office/drawing/2014/main" val="4060689142"/>
                    </a:ext>
                  </a:extLst>
                </a:gridCol>
                <a:gridCol w="1175657">
                  <a:extLst>
                    <a:ext uri="{9D8B030D-6E8A-4147-A177-3AD203B41FA5}">
                      <a16:colId xmlns:a16="http://schemas.microsoft.com/office/drawing/2014/main" val="680120561"/>
                    </a:ext>
                  </a:extLst>
                </a:gridCol>
                <a:gridCol w="1175657">
                  <a:extLst>
                    <a:ext uri="{9D8B030D-6E8A-4147-A177-3AD203B41FA5}">
                      <a16:colId xmlns:a16="http://schemas.microsoft.com/office/drawing/2014/main" val="2082330281"/>
                    </a:ext>
                  </a:extLst>
                </a:gridCol>
                <a:gridCol w="1175657">
                  <a:extLst>
                    <a:ext uri="{9D8B030D-6E8A-4147-A177-3AD203B41FA5}">
                      <a16:colId xmlns:a16="http://schemas.microsoft.com/office/drawing/2014/main" val="2494937507"/>
                    </a:ext>
                  </a:extLst>
                </a:gridCol>
                <a:gridCol w="1175657">
                  <a:extLst>
                    <a:ext uri="{9D8B030D-6E8A-4147-A177-3AD203B41FA5}">
                      <a16:colId xmlns:a16="http://schemas.microsoft.com/office/drawing/2014/main" val="3471518270"/>
                    </a:ext>
                  </a:extLst>
                </a:gridCol>
                <a:gridCol w="1175657">
                  <a:extLst>
                    <a:ext uri="{9D8B030D-6E8A-4147-A177-3AD203B41FA5}">
                      <a16:colId xmlns:a16="http://schemas.microsoft.com/office/drawing/2014/main" val="924741479"/>
                    </a:ext>
                  </a:extLst>
                </a:gridCol>
              </a:tblGrid>
              <a:tr h="481412">
                <a:tc>
                  <a:txBody>
                    <a:bodyPr/>
                    <a:lstStyle/>
                    <a:p>
                      <a:pPr algn="ctr"/>
                      <a:r>
                        <a:rPr lang="en-US" dirty="0"/>
                        <a:t>Year</a:t>
                      </a:r>
                    </a:p>
                  </a:txBody>
                  <a:tcPr>
                    <a:solidFill>
                      <a:schemeClr val="accent1">
                        <a:lumMod val="40000"/>
                        <a:lumOff val="60000"/>
                      </a:schemeClr>
                    </a:solidFill>
                  </a:tcPr>
                </a:tc>
                <a:tc gridSpan="6">
                  <a:txBody>
                    <a:bodyPr/>
                    <a:lstStyle/>
                    <a:p>
                      <a:pPr algn="ctr"/>
                      <a:r>
                        <a:rPr lang="en-US" dirty="0"/>
                        <a:t>Total Women Homeless               Sheltered Women                   Unsheltered Women</a:t>
                      </a:r>
                    </a:p>
                    <a:p>
                      <a:pPr algn="ctr"/>
                      <a:r>
                        <a:rPr lang="en-US" dirty="0"/>
                        <a:t>           Veterans                         Homeless Veterans                    Homeless Veterans </a:t>
                      </a:r>
                    </a:p>
                  </a:txBody>
                  <a:tcPr>
                    <a:solidFill>
                      <a:schemeClr val="accent1">
                        <a:lumMod val="40000"/>
                        <a:lumOff val="60000"/>
                      </a:schemeClr>
                    </a:solidFill>
                  </a:tcPr>
                </a:tc>
                <a:tc hMerge="1">
                  <a:txBody>
                    <a:bodyPr/>
                    <a:lstStyle/>
                    <a:p>
                      <a:endParaRPr lang="en-US" dirty="0"/>
                    </a:p>
                  </a:txBody>
                  <a:tcPr/>
                </a:tc>
                <a:tc hMerge="1">
                  <a:txBody>
                    <a:bodyPr/>
                    <a:lstStyle/>
                    <a:p>
                      <a:pPr algn="ctr"/>
                      <a:r>
                        <a:rPr lang="en-US" dirty="0"/>
                        <a:t>Sheltered Women Homeless Veterans </a:t>
                      </a:r>
                    </a:p>
                  </a:txBody>
                  <a:tcPr>
                    <a:solidFill>
                      <a:schemeClr val="accent1">
                        <a:lumMod val="40000"/>
                        <a:lumOff val="60000"/>
                      </a:schemeClr>
                    </a:solidFill>
                  </a:tcPr>
                </a:tc>
                <a:tc hMerge="1">
                  <a:txBody>
                    <a:bodyPr/>
                    <a:lstStyle/>
                    <a:p>
                      <a:endParaRPr lang="en-US" dirty="0"/>
                    </a:p>
                  </a:txBody>
                  <a:tcPr/>
                </a:tc>
                <a:tc hMerge="1">
                  <a:txBody>
                    <a:bodyPr/>
                    <a:lstStyle/>
                    <a:p>
                      <a:pPr algn="ctr"/>
                      <a:r>
                        <a:rPr lang="en-US" dirty="0"/>
                        <a:t>Unsheltered Women  Homeless Veterans </a:t>
                      </a:r>
                    </a:p>
                  </a:txBody>
                  <a:tcPr>
                    <a:solidFill>
                      <a:schemeClr val="accent1">
                        <a:lumMod val="40000"/>
                        <a:lumOff val="60000"/>
                      </a:schemeClr>
                    </a:solidFill>
                  </a:tcPr>
                </a:tc>
                <a:tc hMerge="1">
                  <a:txBody>
                    <a:bodyPr/>
                    <a:lstStyle/>
                    <a:p>
                      <a:endParaRPr lang="en-US" dirty="0"/>
                    </a:p>
                  </a:txBody>
                  <a:tcPr/>
                </a:tc>
                <a:extLst>
                  <a:ext uri="{0D108BD9-81ED-4DB2-BD59-A6C34878D82A}">
                    <a16:rowId xmlns:a16="http://schemas.microsoft.com/office/drawing/2014/main" val="1161672623"/>
                  </a:ext>
                </a:extLst>
              </a:tr>
              <a:tr h="354981">
                <a:tc>
                  <a:txBody>
                    <a:bodyPr/>
                    <a:lstStyle/>
                    <a:p>
                      <a:pPr algn="ctr"/>
                      <a:r>
                        <a:rPr lang="en-US" dirty="0"/>
                        <a:t>2013</a:t>
                      </a:r>
                    </a:p>
                  </a:txBody>
                  <a:tcPr>
                    <a:solidFill>
                      <a:schemeClr val="accent1">
                        <a:lumMod val="40000"/>
                        <a:lumOff val="60000"/>
                      </a:schemeClr>
                    </a:solidFill>
                  </a:tcPr>
                </a:tc>
                <a:tc>
                  <a:txBody>
                    <a:bodyPr/>
                    <a:lstStyle/>
                    <a:p>
                      <a:pPr algn="ctr"/>
                      <a:r>
                        <a:rPr lang="en-US" dirty="0"/>
                        <a:t>4,339</a:t>
                      </a:r>
                    </a:p>
                  </a:txBody>
                  <a:tcPr/>
                </a:tc>
                <a:tc>
                  <a:txBody>
                    <a:bodyPr/>
                    <a:lstStyle/>
                    <a:p>
                      <a:pPr algn="ctr"/>
                      <a:r>
                        <a:rPr lang="en-US" dirty="0"/>
                        <a:t>7.8%</a:t>
                      </a:r>
                    </a:p>
                  </a:txBody>
                  <a:tcPr/>
                </a:tc>
                <a:tc>
                  <a:txBody>
                    <a:bodyPr/>
                    <a:lstStyle/>
                    <a:p>
                      <a:pPr algn="ctr"/>
                      <a:r>
                        <a:rPr lang="en-US" dirty="0"/>
                        <a:t>2,932</a:t>
                      </a:r>
                    </a:p>
                  </a:txBody>
                  <a:tcPr/>
                </a:tc>
                <a:tc>
                  <a:txBody>
                    <a:bodyPr/>
                    <a:lstStyle/>
                    <a:p>
                      <a:pPr algn="ctr"/>
                      <a:r>
                        <a:rPr lang="en-US" dirty="0"/>
                        <a:t>8.4%</a:t>
                      </a:r>
                    </a:p>
                  </a:txBody>
                  <a:tcPr/>
                </a:tc>
                <a:tc>
                  <a:txBody>
                    <a:bodyPr/>
                    <a:lstStyle/>
                    <a:p>
                      <a:pPr algn="ctr"/>
                      <a:r>
                        <a:rPr lang="en-US" dirty="0"/>
                        <a:t>1,407</a:t>
                      </a:r>
                    </a:p>
                  </a:txBody>
                  <a:tcPr/>
                </a:tc>
                <a:tc>
                  <a:txBody>
                    <a:bodyPr/>
                    <a:lstStyle/>
                    <a:p>
                      <a:pPr algn="ctr"/>
                      <a:r>
                        <a:rPr lang="en-US" dirty="0"/>
                        <a:t>6.8%</a:t>
                      </a:r>
                    </a:p>
                  </a:txBody>
                  <a:tcPr/>
                </a:tc>
                <a:extLst>
                  <a:ext uri="{0D108BD9-81ED-4DB2-BD59-A6C34878D82A}">
                    <a16:rowId xmlns:a16="http://schemas.microsoft.com/office/drawing/2014/main" val="2709108665"/>
                  </a:ext>
                </a:extLst>
              </a:tr>
              <a:tr h="354981">
                <a:tc>
                  <a:txBody>
                    <a:bodyPr/>
                    <a:lstStyle/>
                    <a:p>
                      <a:pPr algn="ctr"/>
                      <a:r>
                        <a:rPr lang="en-US" dirty="0"/>
                        <a:t>2014</a:t>
                      </a:r>
                    </a:p>
                  </a:txBody>
                  <a:tcPr>
                    <a:solidFill>
                      <a:schemeClr val="accent1">
                        <a:lumMod val="40000"/>
                        <a:lumOff val="60000"/>
                      </a:schemeClr>
                    </a:solidFill>
                  </a:tcPr>
                </a:tc>
                <a:tc>
                  <a:txBody>
                    <a:bodyPr/>
                    <a:lstStyle/>
                    <a:p>
                      <a:pPr algn="ctr"/>
                      <a:r>
                        <a:rPr lang="en-US" dirty="0"/>
                        <a:t>4,647</a:t>
                      </a:r>
                    </a:p>
                  </a:txBody>
                  <a:tcPr/>
                </a:tc>
                <a:tc>
                  <a:txBody>
                    <a:bodyPr/>
                    <a:lstStyle/>
                    <a:p>
                      <a:pPr algn="ctr"/>
                      <a:r>
                        <a:rPr lang="en-US" dirty="0"/>
                        <a:t>9.4%</a:t>
                      </a:r>
                    </a:p>
                  </a:txBody>
                  <a:tcPr/>
                </a:tc>
                <a:tc>
                  <a:txBody>
                    <a:bodyPr/>
                    <a:lstStyle/>
                    <a:p>
                      <a:pPr algn="ctr"/>
                      <a:r>
                        <a:rPr lang="en-US" dirty="0"/>
                        <a:t>2,921</a:t>
                      </a:r>
                    </a:p>
                  </a:txBody>
                  <a:tcPr/>
                </a:tc>
                <a:tc>
                  <a:txBody>
                    <a:bodyPr/>
                    <a:lstStyle/>
                    <a:p>
                      <a:pPr algn="ctr"/>
                      <a:r>
                        <a:rPr lang="en-US" dirty="0"/>
                        <a:t>9.1%</a:t>
                      </a:r>
                    </a:p>
                  </a:txBody>
                  <a:tcPr/>
                </a:tc>
                <a:tc>
                  <a:txBody>
                    <a:bodyPr/>
                    <a:lstStyle/>
                    <a:p>
                      <a:pPr algn="ctr"/>
                      <a:r>
                        <a:rPr lang="en-US" dirty="0"/>
                        <a:t>1,726</a:t>
                      </a:r>
                    </a:p>
                  </a:txBody>
                  <a:tcPr/>
                </a:tc>
                <a:tc>
                  <a:txBody>
                    <a:bodyPr/>
                    <a:lstStyle/>
                    <a:p>
                      <a:pPr algn="ctr"/>
                      <a:r>
                        <a:rPr lang="en-US" dirty="0"/>
                        <a:t>9.8%</a:t>
                      </a:r>
                    </a:p>
                  </a:txBody>
                  <a:tcPr/>
                </a:tc>
                <a:extLst>
                  <a:ext uri="{0D108BD9-81ED-4DB2-BD59-A6C34878D82A}">
                    <a16:rowId xmlns:a16="http://schemas.microsoft.com/office/drawing/2014/main" val="3498009863"/>
                  </a:ext>
                </a:extLst>
              </a:tr>
              <a:tr h="354981">
                <a:tc>
                  <a:txBody>
                    <a:bodyPr/>
                    <a:lstStyle/>
                    <a:p>
                      <a:pPr algn="ctr"/>
                      <a:r>
                        <a:rPr lang="en-US" dirty="0"/>
                        <a:t>2015</a:t>
                      </a:r>
                    </a:p>
                  </a:txBody>
                  <a:tcPr>
                    <a:solidFill>
                      <a:schemeClr val="accent1">
                        <a:lumMod val="40000"/>
                        <a:lumOff val="60000"/>
                      </a:schemeClr>
                    </a:solidFill>
                  </a:tcPr>
                </a:tc>
                <a:tc>
                  <a:txBody>
                    <a:bodyPr/>
                    <a:lstStyle/>
                    <a:p>
                      <a:pPr algn="ctr"/>
                      <a:r>
                        <a:rPr lang="en-US" dirty="0"/>
                        <a:t>4,338</a:t>
                      </a:r>
                    </a:p>
                  </a:txBody>
                  <a:tcPr/>
                </a:tc>
                <a:tc>
                  <a:txBody>
                    <a:bodyPr/>
                    <a:lstStyle/>
                    <a:p>
                      <a:pPr algn="ctr"/>
                      <a:r>
                        <a:rPr lang="en-US" dirty="0"/>
                        <a:t>9.1%</a:t>
                      </a:r>
                    </a:p>
                  </a:txBody>
                  <a:tcPr/>
                </a:tc>
                <a:tc>
                  <a:txBody>
                    <a:bodyPr/>
                    <a:lstStyle/>
                    <a:p>
                      <a:pPr algn="ctr"/>
                      <a:r>
                        <a:rPr lang="en-US" dirty="0"/>
                        <a:t>2,708</a:t>
                      </a:r>
                    </a:p>
                  </a:txBody>
                  <a:tcPr/>
                </a:tc>
                <a:tc>
                  <a:txBody>
                    <a:bodyPr/>
                    <a:lstStyle/>
                    <a:p>
                      <a:pPr algn="ctr"/>
                      <a:r>
                        <a:rPr lang="en-US" dirty="0"/>
                        <a:t>8.6%</a:t>
                      </a:r>
                    </a:p>
                  </a:txBody>
                  <a:tcPr/>
                </a:tc>
                <a:tc>
                  <a:txBody>
                    <a:bodyPr/>
                    <a:lstStyle/>
                    <a:p>
                      <a:pPr algn="ctr"/>
                      <a:r>
                        <a:rPr lang="en-US" dirty="0"/>
                        <a:t>1,630</a:t>
                      </a:r>
                    </a:p>
                  </a:txBody>
                  <a:tcPr/>
                </a:tc>
                <a:tc>
                  <a:txBody>
                    <a:bodyPr/>
                    <a:lstStyle/>
                    <a:p>
                      <a:pPr algn="ctr"/>
                      <a:r>
                        <a:rPr lang="en-US" dirty="0"/>
                        <a:t>10.0%</a:t>
                      </a:r>
                    </a:p>
                  </a:txBody>
                  <a:tcPr/>
                </a:tc>
                <a:extLst>
                  <a:ext uri="{0D108BD9-81ED-4DB2-BD59-A6C34878D82A}">
                    <a16:rowId xmlns:a16="http://schemas.microsoft.com/office/drawing/2014/main" val="1412142969"/>
                  </a:ext>
                </a:extLst>
              </a:tr>
              <a:tr h="354981">
                <a:tc>
                  <a:txBody>
                    <a:bodyPr/>
                    <a:lstStyle/>
                    <a:p>
                      <a:pPr algn="ctr"/>
                      <a:r>
                        <a:rPr lang="en-US" dirty="0"/>
                        <a:t>2016</a:t>
                      </a:r>
                    </a:p>
                  </a:txBody>
                  <a:tcPr>
                    <a:solidFill>
                      <a:schemeClr val="accent1">
                        <a:lumMod val="40000"/>
                        <a:lumOff val="60000"/>
                      </a:schemeClr>
                    </a:solidFill>
                  </a:tcPr>
                </a:tc>
                <a:tc>
                  <a:txBody>
                    <a:bodyPr/>
                    <a:lstStyle/>
                    <a:p>
                      <a:pPr algn="ctr"/>
                      <a:r>
                        <a:rPr lang="en-US" dirty="0"/>
                        <a:t>3,328</a:t>
                      </a:r>
                    </a:p>
                  </a:txBody>
                  <a:tcPr/>
                </a:tc>
                <a:tc>
                  <a:txBody>
                    <a:bodyPr/>
                    <a:lstStyle/>
                    <a:p>
                      <a:pPr algn="ctr"/>
                      <a:r>
                        <a:rPr lang="en-US" dirty="0"/>
                        <a:t>8.4%</a:t>
                      </a:r>
                    </a:p>
                  </a:txBody>
                  <a:tcPr/>
                </a:tc>
                <a:tc>
                  <a:txBody>
                    <a:bodyPr/>
                    <a:lstStyle/>
                    <a:p>
                      <a:pPr algn="ctr"/>
                      <a:r>
                        <a:rPr lang="en-US" dirty="0"/>
                        <a:t>2,208</a:t>
                      </a:r>
                    </a:p>
                  </a:txBody>
                  <a:tcPr/>
                </a:tc>
                <a:tc>
                  <a:txBody>
                    <a:bodyPr/>
                    <a:lstStyle/>
                    <a:p>
                      <a:pPr algn="ctr"/>
                      <a:r>
                        <a:rPr lang="en-US" dirty="0"/>
                        <a:t>8.4%</a:t>
                      </a:r>
                    </a:p>
                  </a:txBody>
                  <a:tcPr/>
                </a:tc>
                <a:tc>
                  <a:txBody>
                    <a:bodyPr/>
                    <a:lstStyle/>
                    <a:p>
                      <a:pPr algn="ctr"/>
                      <a:r>
                        <a:rPr lang="en-US" dirty="0"/>
                        <a:t>1,120</a:t>
                      </a:r>
                    </a:p>
                  </a:txBody>
                  <a:tcPr/>
                </a:tc>
                <a:tc>
                  <a:txBody>
                    <a:bodyPr/>
                    <a:lstStyle/>
                    <a:p>
                      <a:pPr algn="ctr"/>
                      <a:r>
                        <a:rPr lang="en-US" dirty="0"/>
                        <a:t>8.6%</a:t>
                      </a:r>
                    </a:p>
                  </a:txBody>
                  <a:tcPr/>
                </a:tc>
                <a:extLst>
                  <a:ext uri="{0D108BD9-81ED-4DB2-BD59-A6C34878D82A}">
                    <a16:rowId xmlns:a16="http://schemas.microsoft.com/office/drawing/2014/main" val="2358270108"/>
                  </a:ext>
                </a:extLst>
              </a:tr>
              <a:tr h="354981">
                <a:tc>
                  <a:txBody>
                    <a:bodyPr/>
                    <a:lstStyle/>
                    <a:p>
                      <a:pPr algn="ctr"/>
                      <a:r>
                        <a:rPr lang="en-US" dirty="0"/>
                        <a:t>2017</a:t>
                      </a:r>
                    </a:p>
                  </a:txBody>
                  <a:tcPr>
                    <a:solidFill>
                      <a:schemeClr val="accent1">
                        <a:lumMod val="40000"/>
                        <a:lumOff val="60000"/>
                      </a:schemeClr>
                    </a:solidFill>
                  </a:tcPr>
                </a:tc>
                <a:tc>
                  <a:txBody>
                    <a:bodyPr/>
                    <a:lstStyle/>
                    <a:p>
                      <a:pPr algn="ctr"/>
                      <a:r>
                        <a:rPr lang="en-US" dirty="0"/>
                        <a:t>3,571</a:t>
                      </a:r>
                    </a:p>
                  </a:txBody>
                  <a:tcPr/>
                </a:tc>
                <a:tc>
                  <a:txBody>
                    <a:bodyPr/>
                    <a:lstStyle/>
                    <a:p>
                      <a:pPr algn="ctr"/>
                      <a:r>
                        <a:rPr lang="en-US" dirty="0"/>
                        <a:t>8.9%</a:t>
                      </a:r>
                    </a:p>
                  </a:txBody>
                  <a:tcPr/>
                </a:tc>
                <a:tc>
                  <a:txBody>
                    <a:bodyPr/>
                    <a:lstStyle/>
                    <a:p>
                      <a:pPr algn="ctr"/>
                      <a:r>
                        <a:rPr lang="en-US" dirty="0"/>
                        <a:t>2,071</a:t>
                      </a:r>
                    </a:p>
                  </a:txBody>
                  <a:tcPr/>
                </a:tc>
                <a:tc>
                  <a:txBody>
                    <a:bodyPr/>
                    <a:lstStyle/>
                    <a:p>
                      <a:pPr algn="ctr"/>
                      <a:r>
                        <a:rPr lang="en-US" dirty="0"/>
                        <a:t>8.4%</a:t>
                      </a:r>
                    </a:p>
                  </a:txBody>
                  <a:tcPr/>
                </a:tc>
                <a:tc>
                  <a:txBody>
                    <a:bodyPr/>
                    <a:lstStyle/>
                    <a:p>
                      <a:pPr algn="ctr"/>
                      <a:r>
                        <a:rPr lang="en-US" dirty="0"/>
                        <a:t>1,500</a:t>
                      </a:r>
                    </a:p>
                  </a:txBody>
                  <a:tcPr/>
                </a:tc>
                <a:tc>
                  <a:txBody>
                    <a:bodyPr/>
                    <a:lstStyle/>
                    <a:p>
                      <a:pPr algn="ctr"/>
                      <a:r>
                        <a:rPr lang="en-US" dirty="0"/>
                        <a:t>9.8%</a:t>
                      </a:r>
                    </a:p>
                  </a:txBody>
                  <a:tcPr/>
                </a:tc>
                <a:extLst>
                  <a:ext uri="{0D108BD9-81ED-4DB2-BD59-A6C34878D82A}">
                    <a16:rowId xmlns:a16="http://schemas.microsoft.com/office/drawing/2014/main" val="1104843453"/>
                  </a:ext>
                </a:extLst>
              </a:tr>
              <a:tr h="354981">
                <a:tc>
                  <a:txBody>
                    <a:bodyPr/>
                    <a:lstStyle/>
                    <a:p>
                      <a:pPr algn="ctr"/>
                      <a:r>
                        <a:rPr lang="en-US" dirty="0"/>
                        <a:t>2018</a:t>
                      </a:r>
                    </a:p>
                  </a:txBody>
                  <a:tcPr>
                    <a:solidFill>
                      <a:schemeClr val="accent1">
                        <a:lumMod val="40000"/>
                        <a:lumOff val="60000"/>
                      </a:schemeClr>
                    </a:solidFill>
                  </a:tcPr>
                </a:tc>
                <a:tc>
                  <a:txBody>
                    <a:bodyPr/>
                    <a:lstStyle/>
                    <a:p>
                      <a:pPr algn="ctr"/>
                      <a:r>
                        <a:rPr lang="en-US" dirty="0"/>
                        <a:t>3,219</a:t>
                      </a:r>
                    </a:p>
                  </a:txBody>
                  <a:tcPr/>
                </a:tc>
                <a:tc>
                  <a:txBody>
                    <a:bodyPr/>
                    <a:lstStyle/>
                    <a:p>
                      <a:pPr algn="ctr"/>
                      <a:r>
                        <a:rPr lang="en-US" dirty="0"/>
                        <a:t>8.5%</a:t>
                      </a:r>
                    </a:p>
                  </a:txBody>
                  <a:tcPr/>
                </a:tc>
                <a:tc>
                  <a:txBody>
                    <a:bodyPr/>
                    <a:lstStyle/>
                    <a:p>
                      <a:pPr algn="ctr"/>
                      <a:r>
                        <a:rPr lang="en-US" dirty="0"/>
                        <a:t>1,811</a:t>
                      </a:r>
                    </a:p>
                  </a:txBody>
                  <a:tcPr/>
                </a:tc>
                <a:tc>
                  <a:txBody>
                    <a:bodyPr/>
                    <a:lstStyle/>
                    <a:p>
                      <a:pPr algn="ctr"/>
                      <a:r>
                        <a:rPr lang="en-US" dirty="0"/>
                        <a:t>7.8%</a:t>
                      </a:r>
                    </a:p>
                  </a:txBody>
                  <a:tcPr/>
                </a:tc>
                <a:tc>
                  <a:txBody>
                    <a:bodyPr/>
                    <a:lstStyle/>
                    <a:p>
                      <a:pPr algn="ctr"/>
                      <a:r>
                        <a:rPr lang="en-US" dirty="0"/>
                        <a:t>1,408</a:t>
                      </a:r>
                    </a:p>
                  </a:txBody>
                  <a:tcPr/>
                </a:tc>
                <a:tc>
                  <a:txBody>
                    <a:bodyPr/>
                    <a:lstStyle/>
                    <a:p>
                      <a:pPr algn="ctr"/>
                      <a:r>
                        <a:rPr lang="en-US" dirty="0"/>
                        <a:t>9.7%</a:t>
                      </a:r>
                    </a:p>
                  </a:txBody>
                  <a:tcPr/>
                </a:tc>
                <a:extLst>
                  <a:ext uri="{0D108BD9-81ED-4DB2-BD59-A6C34878D82A}">
                    <a16:rowId xmlns:a16="http://schemas.microsoft.com/office/drawing/2014/main" val="1909166749"/>
                  </a:ext>
                </a:extLst>
              </a:tr>
              <a:tr h="354981">
                <a:tc>
                  <a:txBody>
                    <a:bodyPr/>
                    <a:lstStyle/>
                    <a:p>
                      <a:pPr algn="ctr"/>
                      <a:r>
                        <a:rPr lang="en-US" dirty="0"/>
                        <a:t>2019</a:t>
                      </a:r>
                    </a:p>
                  </a:txBody>
                  <a:tcPr>
                    <a:solidFill>
                      <a:schemeClr val="accent1">
                        <a:lumMod val="40000"/>
                        <a:lumOff val="60000"/>
                      </a:schemeClr>
                    </a:solidFill>
                  </a:tcPr>
                </a:tc>
                <a:tc>
                  <a:txBody>
                    <a:bodyPr/>
                    <a:lstStyle/>
                    <a:p>
                      <a:pPr algn="ctr"/>
                      <a:r>
                        <a:rPr lang="en-US" dirty="0"/>
                        <a:t>3,292</a:t>
                      </a:r>
                    </a:p>
                  </a:txBody>
                  <a:tcPr/>
                </a:tc>
                <a:tc>
                  <a:txBody>
                    <a:bodyPr/>
                    <a:lstStyle/>
                    <a:p>
                      <a:pPr algn="ctr"/>
                      <a:r>
                        <a:rPr lang="en-US" dirty="0"/>
                        <a:t>8.9%</a:t>
                      </a:r>
                    </a:p>
                  </a:txBody>
                  <a:tcPr/>
                </a:tc>
                <a:tc>
                  <a:txBody>
                    <a:bodyPr/>
                    <a:lstStyle/>
                    <a:p>
                      <a:pPr algn="ctr"/>
                      <a:r>
                        <a:rPr lang="en-US" dirty="0"/>
                        <a:t>1,798</a:t>
                      </a:r>
                    </a:p>
                  </a:txBody>
                  <a:tcPr/>
                </a:tc>
                <a:tc>
                  <a:txBody>
                    <a:bodyPr/>
                    <a:lstStyle/>
                    <a:p>
                      <a:pPr algn="ctr"/>
                      <a:r>
                        <a:rPr lang="en-US" dirty="0"/>
                        <a:t>7.9%</a:t>
                      </a:r>
                    </a:p>
                  </a:txBody>
                  <a:tcPr/>
                </a:tc>
                <a:tc>
                  <a:txBody>
                    <a:bodyPr/>
                    <a:lstStyle/>
                    <a:p>
                      <a:pPr algn="ctr"/>
                      <a:r>
                        <a:rPr lang="en-US" dirty="0"/>
                        <a:t>1,494</a:t>
                      </a:r>
                    </a:p>
                  </a:txBody>
                  <a:tcPr/>
                </a:tc>
                <a:tc>
                  <a:txBody>
                    <a:bodyPr/>
                    <a:lstStyle/>
                    <a:p>
                      <a:pPr marL="0" marR="0" lvl="0" indent="0" algn="ctr" defTabSz="342900" rtl="0" eaLnBrk="1" fontAlgn="auto" latinLnBrk="0" hangingPunct="1">
                        <a:lnSpc>
                          <a:spcPct val="100000"/>
                        </a:lnSpc>
                        <a:spcBef>
                          <a:spcPts val="0"/>
                        </a:spcBef>
                        <a:spcAft>
                          <a:spcPts val="0"/>
                        </a:spcAft>
                        <a:buClrTx/>
                        <a:buSzTx/>
                        <a:buFontTx/>
                        <a:buNone/>
                        <a:tabLst/>
                        <a:defRPr/>
                      </a:pPr>
                      <a:r>
                        <a:rPr lang="en-US" dirty="0"/>
                        <a:t>10.4%</a:t>
                      </a:r>
                    </a:p>
                  </a:txBody>
                  <a:tcPr/>
                </a:tc>
                <a:extLst>
                  <a:ext uri="{0D108BD9-81ED-4DB2-BD59-A6C34878D82A}">
                    <a16:rowId xmlns:a16="http://schemas.microsoft.com/office/drawing/2014/main" val="3538164019"/>
                  </a:ext>
                </a:extLst>
              </a:tr>
              <a:tr h="354981">
                <a:tc>
                  <a:txBody>
                    <a:bodyPr/>
                    <a:lstStyle/>
                    <a:p>
                      <a:pPr algn="ctr"/>
                      <a:r>
                        <a:rPr lang="en-US" dirty="0"/>
                        <a:t>2020</a:t>
                      </a:r>
                    </a:p>
                  </a:txBody>
                  <a:tcPr>
                    <a:solidFill>
                      <a:schemeClr val="accent1">
                        <a:lumMod val="40000"/>
                        <a:lumOff val="60000"/>
                      </a:schemeClr>
                    </a:solidFill>
                  </a:tcPr>
                </a:tc>
                <a:tc>
                  <a:txBody>
                    <a:bodyPr/>
                    <a:lstStyle/>
                    <a:p>
                      <a:pPr algn="ctr"/>
                      <a:r>
                        <a:rPr lang="en-US" dirty="0"/>
                        <a:t>3,126</a:t>
                      </a:r>
                    </a:p>
                  </a:txBody>
                  <a:tcPr/>
                </a:tc>
                <a:tc>
                  <a:txBody>
                    <a:bodyPr/>
                    <a:lstStyle/>
                    <a:p>
                      <a:pPr algn="ctr"/>
                      <a:r>
                        <a:rPr lang="en-US" dirty="0"/>
                        <a:t>8.4%</a:t>
                      </a:r>
                    </a:p>
                  </a:txBody>
                  <a:tcPr/>
                </a:tc>
                <a:tc>
                  <a:txBody>
                    <a:bodyPr/>
                    <a:lstStyle/>
                    <a:p>
                      <a:pPr algn="ctr"/>
                      <a:r>
                        <a:rPr lang="en-US" dirty="0"/>
                        <a:t>1,662</a:t>
                      </a:r>
                    </a:p>
                  </a:txBody>
                  <a:tcPr/>
                </a:tc>
                <a:tc>
                  <a:txBody>
                    <a:bodyPr/>
                    <a:lstStyle/>
                    <a:p>
                      <a:pPr algn="ctr"/>
                      <a:r>
                        <a:rPr lang="en-US" dirty="0"/>
                        <a:t>7.5%</a:t>
                      </a:r>
                    </a:p>
                  </a:txBody>
                  <a:tcPr/>
                </a:tc>
                <a:tc>
                  <a:txBody>
                    <a:bodyPr/>
                    <a:lstStyle/>
                    <a:p>
                      <a:pPr algn="ctr"/>
                      <a:r>
                        <a:rPr lang="en-US" dirty="0"/>
                        <a:t>1,464</a:t>
                      </a:r>
                    </a:p>
                  </a:txBody>
                  <a:tcPr/>
                </a:tc>
                <a:tc>
                  <a:txBody>
                    <a:bodyPr/>
                    <a:lstStyle/>
                    <a:p>
                      <a:pPr marL="0" marR="0" lvl="0" indent="0" algn="ctr" defTabSz="342900" rtl="0" eaLnBrk="1" fontAlgn="auto" latinLnBrk="0" hangingPunct="1">
                        <a:lnSpc>
                          <a:spcPct val="100000"/>
                        </a:lnSpc>
                        <a:spcBef>
                          <a:spcPts val="0"/>
                        </a:spcBef>
                        <a:spcAft>
                          <a:spcPts val="0"/>
                        </a:spcAft>
                        <a:buClrTx/>
                        <a:buSzTx/>
                        <a:buFontTx/>
                        <a:buNone/>
                        <a:tabLst/>
                        <a:defRPr/>
                      </a:pPr>
                      <a:r>
                        <a:rPr lang="en-US" dirty="0"/>
                        <a:t>9.6%</a:t>
                      </a:r>
                    </a:p>
                  </a:txBody>
                  <a:tcPr/>
                </a:tc>
                <a:extLst>
                  <a:ext uri="{0D108BD9-81ED-4DB2-BD59-A6C34878D82A}">
                    <a16:rowId xmlns:a16="http://schemas.microsoft.com/office/drawing/2014/main" val="303145731"/>
                  </a:ext>
                </a:extLst>
              </a:tr>
            </a:tbl>
          </a:graphicData>
        </a:graphic>
      </p:graphicFrame>
      <p:sp>
        <p:nvSpPr>
          <p:cNvPr id="5" name="TextBox 4">
            <a:extLst>
              <a:ext uri="{FF2B5EF4-FFF2-40B4-BE49-F238E27FC236}">
                <a16:creationId xmlns:a16="http://schemas.microsoft.com/office/drawing/2014/main" id="{A9A96781-51D3-4E7E-A52D-E5ACD978AE84}"/>
              </a:ext>
            </a:extLst>
          </p:cNvPr>
          <p:cNvSpPr txBox="1"/>
          <p:nvPr/>
        </p:nvSpPr>
        <p:spPr>
          <a:xfrm>
            <a:off x="180548" y="4775842"/>
            <a:ext cx="6596769" cy="415498"/>
          </a:xfrm>
          <a:prstGeom prst="rect">
            <a:avLst/>
          </a:prstGeom>
          <a:noFill/>
        </p:spPr>
        <p:txBody>
          <a:bodyPr wrap="square" rtlCol="0">
            <a:spAutoFit/>
          </a:bodyPr>
          <a:lstStyle/>
          <a:p>
            <a:r>
              <a:rPr lang="en-US" sz="1050" i="1" dirty="0"/>
              <a:t>U.S. Department of Housing and Urban Development Annual Homeless Assessment Report to Congress</a:t>
            </a:r>
          </a:p>
          <a:p>
            <a:r>
              <a:rPr lang="en-US" sz="1050" dirty="0"/>
              <a:t>Percentages reflect total homeless Veteran population in each category.</a:t>
            </a:r>
          </a:p>
        </p:txBody>
      </p:sp>
      <p:sp>
        <p:nvSpPr>
          <p:cNvPr id="4" name="Slide Number Placeholder 3">
            <a:extLst>
              <a:ext uri="{FF2B5EF4-FFF2-40B4-BE49-F238E27FC236}">
                <a16:creationId xmlns:a16="http://schemas.microsoft.com/office/drawing/2014/main" id="{B158FBA8-FDCB-4972-B516-CA051DFDD07C}"/>
              </a:ext>
            </a:extLst>
          </p:cNvPr>
          <p:cNvSpPr>
            <a:spLocks noGrp="1"/>
          </p:cNvSpPr>
          <p:nvPr>
            <p:ph type="sldNum" sz="quarter" idx="4"/>
          </p:nvPr>
        </p:nvSpPr>
        <p:spPr/>
        <p:txBody>
          <a:bodyPr/>
          <a:lstStyle/>
          <a:p>
            <a:fld id="{9B27D237-6C0D-5549-BE11-2040A22CBC71}" type="slidenum">
              <a:rPr lang="en-US" smtClean="0">
                <a:solidFill>
                  <a:prstClr val="black">
                    <a:tint val="75000"/>
                  </a:prstClr>
                </a:solidFill>
              </a:rPr>
              <a:pPr/>
              <a:t>6</a:t>
            </a:fld>
            <a:endParaRPr lang="en-US" dirty="0">
              <a:solidFill>
                <a:prstClr val="black">
                  <a:tint val="75000"/>
                </a:prstClr>
              </a:solidFill>
            </a:endParaRPr>
          </a:p>
        </p:txBody>
      </p:sp>
    </p:spTree>
    <p:extLst>
      <p:ext uri="{BB962C8B-B14F-4D97-AF65-F5344CB8AC3E}">
        <p14:creationId xmlns:p14="http://schemas.microsoft.com/office/powerpoint/2010/main" val="21741776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Women Veterans Served by VA Homeless Programs">
            <a:extLst>
              <a:ext uri="{FF2B5EF4-FFF2-40B4-BE49-F238E27FC236}">
                <a16:creationId xmlns:a16="http://schemas.microsoft.com/office/drawing/2014/main" id="{1DDD52B3-EFD1-46D9-B181-28B1CF223A39}"/>
              </a:ext>
            </a:extLst>
          </p:cNvPr>
          <p:cNvSpPr>
            <a:spLocks noGrp="1"/>
          </p:cNvSpPr>
          <p:nvPr>
            <p:ph type="title"/>
          </p:nvPr>
        </p:nvSpPr>
        <p:spPr/>
        <p:txBody>
          <a:bodyPr/>
          <a:lstStyle/>
          <a:p>
            <a:r>
              <a:rPr lang="en-US" dirty="0"/>
              <a:t>Women Veterans Served by VA Homeless Programs</a:t>
            </a:r>
          </a:p>
        </p:txBody>
      </p:sp>
      <p:graphicFrame>
        <p:nvGraphicFramePr>
          <p:cNvPr id="5" name="Table 5">
            <a:extLst>
              <a:ext uri="{FF2B5EF4-FFF2-40B4-BE49-F238E27FC236}">
                <a16:creationId xmlns:a16="http://schemas.microsoft.com/office/drawing/2014/main" id="{AFC5AB11-D5B9-4FB7-8295-E06B2BFBB02D}"/>
              </a:ext>
            </a:extLst>
          </p:cNvPr>
          <p:cNvGraphicFramePr>
            <a:graphicFrameLocks noGrp="1"/>
          </p:cNvGraphicFramePr>
          <p:nvPr>
            <p:ph idx="1"/>
            <p:extLst>
              <p:ext uri="{D42A27DB-BD31-4B8C-83A1-F6EECF244321}">
                <p14:modId xmlns:p14="http://schemas.microsoft.com/office/powerpoint/2010/main" val="1693851675"/>
              </p:ext>
            </p:extLst>
          </p:nvPr>
        </p:nvGraphicFramePr>
        <p:xfrm>
          <a:off x="681317" y="869574"/>
          <a:ext cx="7530355" cy="3762637"/>
        </p:xfrm>
        <a:graphic>
          <a:graphicData uri="http://schemas.openxmlformats.org/drawingml/2006/table">
            <a:tbl>
              <a:tblPr firstRow="1" bandRow="1">
                <a:tableStyleId>{C2436B15-ED4B-44A7-B1AC-C40A58345901}</a:tableStyleId>
              </a:tblPr>
              <a:tblGrid>
                <a:gridCol w="2015559">
                  <a:extLst>
                    <a:ext uri="{9D8B030D-6E8A-4147-A177-3AD203B41FA5}">
                      <a16:colId xmlns:a16="http://schemas.microsoft.com/office/drawing/2014/main" val="3891796292"/>
                    </a:ext>
                  </a:extLst>
                </a:gridCol>
                <a:gridCol w="858479">
                  <a:extLst>
                    <a:ext uri="{9D8B030D-6E8A-4147-A177-3AD203B41FA5}">
                      <a16:colId xmlns:a16="http://schemas.microsoft.com/office/drawing/2014/main" val="3867723934"/>
                    </a:ext>
                  </a:extLst>
                </a:gridCol>
                <a:gridCol w="914467">
                  <a:extLst>
                    <a:ext uri="{9D8B030D-6E8A-4147-A177-3AD203B41FA5}">
                      <a16:colId xmlns:a16="http://schemas.microsoft.com/office/drawing/2014/main" val="121901731"/>
                    </a:ext>
                  </a:extLst>
                </a:gridCol>
                <a:gridCol w="979786">
                  <a:extLst>
                    <a:ext uri="{9D8B030D-6E8A-4147-A177-3AD203B41FA5}">
                      <a16:colId xmlns:a16="http://schemas.microsoft.com/office/drawing/2014/main" val="3372874549"/>
                    </a:ext>
                  </a:extLst>
                </a:gridCol>
                <a:gridCol w="736039">
                  <a:extLst>
                    <a:ext uri="{9D8B030D-6E8A-4147-A177-3AD203B41FA5}">
                      <a16:colId xmlns:a16="http://schemas.microsoft.com/office/drawing/2014/main" val="1790440235"/>
                    </a:ext>
                  </a:extLst>
                </a:gridCol>
                <a:gridCol w="1120889">
                  <a:extLst>
                    <a:ext uri="{9D8B030D-6E8A-4147-A177-3AD203B41FA5}">
                      <a16:colId xmlns:a16="http://schemas.microsoft.com/office/drawing/2014/main" val="876148824"/>
                    </a:ext>
                  </a:extLst>
                </a:gridCol>
                <a:gridCol w="905136">
                  <a:extLst>
                    <a:ext uri="{9D8B030D-6E8A-4147-A177-3AD203B41FA5}">
                      <a16:colId xmlns:a16="http://schemas.microsoft.com/office/drawing/2014/main" val="1681471070"/>
                    </a:ext>
                  </a:extLst>
                </a:gridCol>
              </a:tblGrid>
              <a:tr h="493657">
                <a:tc rowSpan="2">
                  <a:txBody>
                    <a:bodyPr/>
                    <a:lstStyle/>
                    <a:p>
                      <a:r>
                        <a:rPr lang="en-US" dirty="0"/>
                        <a:t>VA Homeless Program</a:t>
                      </a:r>
                    </a:p>
                  </a:txBody>
                  <a:tcPr>
                    <a:solidFill>
                      <a:schemeClr val="accent1">
                        <a:lumMod val="40000"/>
                        <a:lumOff val="60000"/>
                      </a:schemeClr>
                    </a:solidFill>
                  </a:tcPr>
                </a:tc>
                <a:tc gridSpan="2">
                  <a:txBody>
                    <a:bodyPr/>
                    <a:lstStyle/>
                    <a:p>
                      <a:pPr algn="ctr"/>
                      <a:r>
                        <a:rPr lang="en-US" dirty="0"/>
                        <a:t>Fiscal Year 19</a:t>
                      </a:r>
                    </a:p>
                  </a:txBody>
                  <a:tcPr>
                    <a:solidFill>
                      <a:schemeClr val="accent1">
                        <a:lumMod val="40000"/>
                        <a:lumOff val="60000"/>
                      </a:schemeClr>
                    </a:solidFill>
                  </a:tcPr>
                </a:tc>
                <a:tc hMerge="1">
                  <a:txBody>
                    <a:bodyPr/>
                    <a:lstStyle/>
                    <a:p>
                      <a:endParaRPr lang="en-US" dirty="0"/>
                    </a:p>
                  </a:txBody>
                  <a:tcPr/>
                </a:tc>
                <a:tc gridSpan="2">
                  <a:txBody>
                    <a:bodyPr/>
                    <a:lstStyle/>
                    <a:p>
                      <a:pPr marL="0" marR="0" lvl="0" indent="0" algn="ctr" defTabSz="342900" rtl="0" eaLnBrk="1" fontAlgn="auto" latinLnBrk="0" hangingPunct="1">
                        <a:lnSpc>
                          <a:spcPct val="100000"/>
                        </a:lnSpc>
                        <a:spcBef>
                          <a:spcPts val="0"/>
                        </a:spcBef>
                        <a:spcAft>
                          <a:spcPts val="0"/>
                        </a:spcAft>
                        <a:buClrTx/>
                        <a:buSzTx/>
                        <a:buFontTx/>
                        <a:buNone/>
                        <a:tabLst/>
                        <a:defRPr/>
                      </a:pPr>
                      <a:r>
                        <a:rPr lang="en-US" dirty="0"/>
                        <a:t>Fiscal Year 20</a:t>
                      </a:r>
                    </a:p>
                  </a:txBody>
                  <a:tcPr>
                    <a:solidFill>
                      <a:schemeClr val="accent1">
                        <a:lumMod val="40000"/>
                        <a:lumOff val="60000"/>
                      </a:schemeClr>
                    </a:solidFill>
                  </a:tcPr>
                </a:tc>
                <a:tc hMerge="1">
                  <a:txBody>
                    <a:bodyPr/>
                    <a:lstStyle/>
                    <a:p>
                      <a:endParaRPr lang="en-US" dirty="0"/>
                    </a:p>
                  </a:txBody>
                  <a:tcPr/>
                </a:tc>
                <a:tc gridSpan="2">
                  <a:txBody>
                    <a:bodyPr/>
                    <a:lstStyle/>
                    <a:p>
                      <a:pPr algn="ctr"/>
                      <a:r>
                        <a:rPr lang="en-US" dirty="0"/>
                        <a:t>Fiscal Year to Date 21</a:t>
                      </a:r>
                    </a:p>
                  </a:txBody>
                  <a:tcPr>
                    <a:solidFill>
                      <a:schemeClr val="accent1">
                        <a:lumMod val="40000"/>
                        <a:lumOff val="60000"/>
                      </a:schemeClr>
                    </a:solidFill>
                  </a:tcPr>
                </a:tc>
                <a:tc hMerge="1">
                  <a:txBody>
                    <a:bodyPr/>
                    <a:lstStyle/>
                    <a:p>
                      <a:endParaRPr lang="en-US" dirty="0"/>
                    </a:p>
                  </a:txBody>
                  <a:tcPr/>
                </a:tc>
                <a:extLst>
                  <a:ext uri="{0D108BD9-81ED-4DB2-BD59-A6C34878D82A}">
                    <a16:rowId xmlns:a16="http://schemas.microsoft.com/office/drawing/2014/main" val="1376707354"/>
                  </a:ext>
                </a:extLst>
              </a:tr>
              <a:tr h="0">
                <a:tc vMerge="1">
                  <a:txBody>
                    <a:bodyPr/>
                    <a:lstStyle/>
                    <a:p>
                      <a:endParaRPr lang="en-US" dirty="0"/>
                    </a:p>
                  </a:txBody>
                  <a:tcPr/>
                </a:tc>
                <a:tc>
                  <a:txBody>
                    <a:bodyPr/>
                    <a:lstStyle/>
                    <a:p>
                      <a:pPr algn="ctr"/>
                      <a:r>
                        <a:rPr lang="en-US" dirty="0"/>
                        <a:t> #</a:t>
                      </a:r>
                    </a:p>
                  </a:txBody>
                  <a:tcPr>
                    <a:solidFill>
                      <a:schemeClr val="accent1">
                        <a:lumMod val="20000"/>
                        <a:lumOff val="80000"/>
                      </a:schemeClr>
                    </a:solidFill>
                  </a:tcPr>
                </a:tc>
                <a:tc>
                  <a:txBody>
                    <a:bodyPr/>
                    <a:lstStyle/>
                    <a:p>
                      <a:pPr algn="ctr"/>
                      <a:r>
                        <a:rPr lang="en-US" dirty="0"/>
                        <a:t>%</a:t>
                      </a:r>
                    </a:p>
                  </a:txBody>
                  <a:tcPr>
                    <a:solidFill>
                      <a:schemeClr val="accent1">
                        <a:lumMod val="20000"/>
                        <a:lumOff val="80000"/>
                      </a:schemeClr>
                    </a:solidFill>
                  </a:tcPr>
                </a:tc>
                <a:tc>
                  <a:txBody>
                    <a:bodyPr/>
                    <a:lstStyle/>
                    <a:p>
                      <a:pPr algn="ctr"/>
                      <a:r>
                        <a:rPr lang="en-US" dirty="0"/>
                        <a:t>#</a:t>
                      </a:r>
                    </a:p>
                  </a:txBody>
                  <a:tcPr>
                    <a:solidFill>
                      <a:schemeClr val="accent1">
                        <a:lumMod val="20000"/>
                        <a:lumOff val="80000"/>
                      </a:schemeClr>
                    </a:solidFill>
                  </a:tcPr>
                </a:tc>
                <a:tc>
                  <a:txBody>
                    <a:bodyPr/>
                    <a:lstStyle/>
                    <a:p>
                      <a:pPr algn="ctr"/>
                      <a:r>
                        <a:rPr lang="en-US" dirty="0"/>
                        <a:t>%</a:t>
                      </a:r>
                    </a:p>
                  </a:txBody>
                  <a:tcPr>
                    <a:solidFill>
                      <a:schemeClr val="accent1">
                        <a:lumMod val="20000"/>
                        <a:lumOff val="80000"/>
                      </a:schemeClr>
                    </a:solidFill>
                  </a:tcPr>
                </a:tc>
                <a:tc>
                  <a:txBody>
                    <a:bodyPr/>
                    <a:lstStyle/>
                    <a:p>
                      <a:pPr algn="ctr"/>
                      <a:r>
                        <a:rPr lang="en-US" dirty="0"/>
                        <a:t>#</a:t>
                      </a:r>
                    </a:p>
                  </a:txBody>
                  <a:tcPr>
                    <a:solidFill>
                      <a:schemeClr val="accent1">
                        <a:lumMod val="20000"/>
                        <a:lumOff val="80000"/>
                      </a:schemeClr>
                    </a:solidFill>
                  </a:tcPr>
                </a:tc>
                <a:tc>
                  <a:txBody>
                    <a:bodyPr/>
                    <a:lstStyle/>
                    <a:p>
                      <a:pPr algn="ctr"/>
                      <a:r>
                        <a:rPr lang="en-US" dirty="0"/>
                        <a:t>%</a:t>
                      </a:r>
                    </a:p>
                  </a:txBody>
                  <a:tcPr>
                    <a:solidFill>
                      <a:schemeClr val="accent1">
                        <a:lumMod val="20000"/>
                        <a:lumOff val="80000"/>
                      </a:schemeClr>
                    </a:solidFill>
                  </a:tcPr>
                </a:tc>
                <a:extLst>
                  <a:ext uri="{0D108BD9-81ED-4DB2-BD59-A6C34878D82A}">
                    <a16:rowId xmlns:a16="http://schemas.microsoft.com/office/drawing/2014/main" val="2675141084"/>
                  </a:ext>
                </a:extLst>
              </a:tr>
              <a:tr h="291706">
                <a:tc>
                  <a:txBody>
                    <a:bodyPr/>
                    <a:lstStyle/>
                    <a:p>
                      <a:r>
                        <a:rPr lang="en-US" dirty="0"/>
                        <a:t>GPD</a:t>
                      </a:r>
                    </a:p>
                  </a:txBody>
                  <a:tcPr/>
                </a:tc>
                <a:tc>
                  <a:txBody>
                    <a:bodyPr/>
                    <a:lstStyle/>
                    <a:p>
                      <a:pPr algn="ctr"/>
                      <a:r>
                        <a:rPr lang="en-US" dirty="0"/>
                        <a:t>1,889</a:t>
                      </a:r>
                    </a:p>
                  </a:txBody>
                  <a:tcPr/>
                </a:tc>
                <a:tc>
                  <a:txBody>
                    <a:bodyPr/>
                    <a:lstStyle/>
                    <a:p>
                      <a:pPr algn="ctr"/>
                      <a:r>
                        <a:rPr lang="en-US" dirty="0"/>
                        <a:t>6%</a:t>
                      </a:r>
                    </a:p>
                  </a:txBody>
                  <a:tcPr/>
                </a:tc>
                <a:tc>
                  <a:txBody>
                    <a:bodyPr/>
                    <a:lstStyle/>
                    <a:p>
                      <a:pPr algn="ctr"/>
                      <a:r>
                        <a:rPr lang="en-US" dirty="0"/>
                        <a:t>1,560</a:t>
                      </a:r>
                    </a:p>
                  </a:txBody>
                  <a:tcPr/>
                </a:tc>
                <a:tc>
                  <a:txBody>
                    <a:bodyPr/>
                    <a:lstStyle/>
                    <a:p>
                      <a:pPr algn="ctr"/>
                      <a:r>
                        <a:rPr lang="en-US" dirty="0"/>
                        <a:t>6%</a:t>
                      </a:r>
                    </a:p>
                  </a:txBody>
                  <a:tcPr/>
                </a:tc>
                <a:tc>
                  <a:txBody>
                    <a:bodyPr/>
                    <a:lstStyle/>
                    <a:p>
                      <a:pPr algn="ctr"/>
                      <a:r>
                        <a:rPr lang="en-US" dirty="0"/>
                        <a:t>1,110</a:t>
                      </a:r>
                    </a:p>
                  </a:txBody>
                  <a:tcPr/>
                </a:tc>
                <a:tc>
                  <a:txBody>
                    <a:bodyPr/>
                    <a:lstStyle/>
                    <a:p>
                      <a:pPr algn="ctr"/>
                      <a:r>
                        <a:rPr lang="en-US" dirty="0"/>
                        <a:t>6%</a:t>
                      </a:r>
                    </a:p>
                  </a:txBody>
                  <a:tcPr/>
                </a:tc>
                <a:extLst>
                  <a:ext uri="{0D108BD9-81ED-4DB2-BD59-A6C34878D82A}">
                    <a16:rowId xmlns:a16="http://schemas.microsoft.com/office/drawing/2014/main" val="3711585362"/>
                  </a:ext>
                </a:extLst>
              </a:tr>
              <a:tr h="291706">
                <a:tc>
                  <a:txBody>
                    <a:bodyPr/>
                    <a:lstStyle/>
                    <a:p>
                      <a:r>
                        <a:rPr lang="en-US" dirty="0"/>
                        <a:t>HCHV-CRS/SH</a:t>
                      </a:r>
                    </a:p>
                  </a:txBody>
                  <a:tcPr/>
                </a:tc>
                <a:tc>
                  <a:txBody>
                    <a:bodyPr/>
                    <a:lstStyle/>
                    <a:p>
                      <a:pPr algn="ctr"/>
                      <a:r>
                        <a:rPr lang="en-US" dirty="0"/>
                        <a:t>758</a:t>
                      </a:r>
                    </a:p>
                  </a:txBody>
                  <a:tcPr/>
                </a:tc>
                <a:tc>
                  <a:txBody>
                    <a:bodyPr/>
                    <a:lstStyle/>
                    <a:p>
                      <a:pPr algn="ctr"/>
                      <a:r>
                        <a:rPr lang="en-US" dirty="0"/>
                        <a:t>5%</a:t>
                      </a:r>
                    </a:p>
                  </a:txBody>
                  <a:tcPr/>
                </a:tc>
                <a:tc>
                  <a:txBody>
                    <a:bodyPr/>
                    <a:lstStyle/>
                    <a:p>
                      <a:pPr algn="ctr"/>
                      <a:r>
                        <a:rPr lang="en-US" dirty="0"/>
                        <a:t>574</a:t>
                      </a:r>
                    </a:p>
                  </a:txBody>
                  <a:tcPr/>
                </a:tc>
                <a:tc>
                  <a:txBody>
                    <a:bodyPr/>
                    <a:lstStyle/>
                    <a:p>
                      <a:pPr algn="ctr"/>
                      <a:r>
                        <a:rPr lang="en-US" dirty="0"/>
                        <a:t>5%</a:t>
                      </a:r>
                    </a:p>
                  </a:txBody>
                  <a:tcPr/>
                </a:tc>
                <a:tc>
                  <a:txBody>
                    <a:bodyPr/>
                    <a:lstStyle/>
                    <a:p>
                      <a:pPr algn="ctr"/>
                      <a:r>
                        <a:rPr lang="en-US" dirty="0"/>
                        <a:t>387</a:t>
                      </a:r>
                    </a:p>
                  </a:txBody>
                  <a:tcPr/>
                </a:tc>
                <a:tc>
                  <a:txBody>
                    <a:bodyPr/>
                    <a:lstStyle/>
                    <a:p>
                      <a:pPr algn="ctr"/>
                      <a:r>
                        <a:rPr lang="en-US" dirty="0"/>
                        <a:t>5%</a:t>
                      </a:r>
                    </a:p>
                  </a:txBody>
                  <a:tcPr/>
                </a:tc>
                <a:extLst>
                  <a:ext uri="{0D108BD9-81ED-4DB2-BD59-A6C34878D82A}">
                    <a16:rowId xmlns:a16="http://schemas.microsoft.com/office/drawing/2014/main" val="568449534"/>
                  </a:ext>
                </a:extLst>
              </a:tr>
              <a:tr h="291706">
                <a:tc>
                  <a:txBody>
                    <a:bodyPr/>
                    <a:lstStyle/>
                    <a:p>
                      <a:r>
                        <a:rPr lang="en-US" dirty="0"/>
                        <a:t>HCHV-CM</a:t>
                      </a:r>
                    </a:p>
                  </a:txBody>
                  <a:tcPr/>
                </a:tc>
                <a:tc>
                  <a:txBody>
                    <a:bodyPr/>
                    <a:lstStyle/>
                    <a:p>
                      <a:pPr algn="ctr"/>
                      <a:r>
                        <a:rPr lang="en-US" dirty="0"/>
                        <a:t>983</a:t>
                      </a:r>
                    </a:p>
                  </a:txBody>
                  <a:tcPr/>
                </a:tc>
                <a:tc>
                  <a:txBody>
                    <a:bodyPr/>
                    <a:lstStyle/>
                    <a:p>
                      <a:pPr algn="ctr"/>
                      <a:r>
                        <a:rPr lang="en-US" dirty="0"/>
                        <a:t>9%</a:t>
                      </a:r>
                    </a:p>
                  </a:txBody>
                  <a:tcPr/>
                </a:tc>
                <a:tc>
                  <a:txBody>
                    <a:bodyPr/>
                    <a:lstStyle/>
                    <a:p>
                      <a:pPr algn="ctr"/>
                      <a:r>
                        <a:rPr lang="en-US" dirty="0"/>
                        <a:t>982</a:t>
                      </a:r>
                    </a:p>
                  </a:txBody>
                  <a:tcPr/>
                </a:tc>
                <a:tc>
                  <a:txBody>
                    <a:bodyPr/>
                    <a:lstStyle/>
                    <a:p>
                      <a:pPr algn="ctr"/>
                      <a:r>
                        <a:rPr lang="en-US" dirty="0"/>
                        <a:t>9%</a:t>
                      </a:r>
                    </a:p>
                  </a:txBody>
                  <a:tcPr/>
                </a:tc>
                <a:tc>
                  <a:txBody>
                    <a:bodyPr/>
                    <a:lstStyle/>
                    <a:p>
                      <a:pPr algn="ctr"/>
                      <a:r>
                        <a:rPr lang="en-US" dirty="0"/>
                        <a:t>938</a:t>
                      </a:r>
                    </a:p>
                  </a:txBody>
                  <a:tcPr/>
                </a:tc>
                <a:tc>
                  <a:txBody>
                    <a:bodyPr/>
                    <a:lstStyle/>
                    <a:p>
                      <a:pPr algn="ctr"/>
                      <a:r>
                        <a:rPr lang="en-US" dirty="0"/>
                        <a:t>10%</a:t>
                      </a:r>
                    </a:p>
                  </a:txBody>
                  <a:tcPr/>
                </a:tc>
                <a:extLst>
                  <a:ext uri="{0D108BD9-81ED-4DB2-BD59-A6C34878D82A}">
                    <a16:rowId xmlns:a16="http://schemas.microsoft.com/office/drawing/2014/main" val="1796129462"/>
                  </a:ext>
                </a:extLst>
              </a:tr>
              <a:tr h="291706">
                <a:tc>
                  <a:txBody>
                    <a:bodyPr/>
                    <a:lstStyle/>
                    <a:p>
                      <a:r>
                        <a:rPr lang="en-US" dirty="0"/>
                        <a:t>HCHV-Outreach</a:t>
                      </a:r>
                    </a:p>
                  </a:txBody>
                  <a:tcPr/>
                </a:tc>
                <a:tc>
                  <a:txBody>
                    <a:bodyPr/>
                    <a:lstStyle/>
                    <a:p>
                      <a:pPr algn="ctr"/>
                      <a:r>
                        <a:rPr lang="en-US" dirty="0"/>
                        <a:t>16,174</a:t>
                      </a:r>
                    </a:p>
                  </a:txBody>
                  <a:tcPr/>
                </a:tc>
                <a:tc>
                  <a:txBody>
                    <a:bodyPr/>
                    <a:lstStyle/>
                    <a:p>
                      <a:pPr algn="ctr"/>
                      <a:r>
                        <a:rPr lang="en-US" dirty="0"/>
                        <a:t>12%</a:t>
                      </a:r>
                    </a:p>
                  </a:txBody>
                  <a:tcPr/>
                </a:tc>
                <a:tc>
                  <a:txBody>
                    <a:bodyPr/>
                    <a:lstStyle/>
                    <a:p>
                      <a:pPr algn="ctr"/>
                      <a:r>
                        <a:rPr lang="en-US" dirty="0"/>
                        <a:t>14,156</a:t>
                      </a:r>
                    </a:p>
                  </a:txBody>
                  <a:tcPr/>
                </a:tc>
                <a:tc>
                  <a:txBody>
                    <a:bodyPr/>
                    <a:lstStyle/>
                    <a:p>
                      <a:pPr algn="ctr"/>
                      <a:r>
                        <a:rPr lang="en-US" dirty="0"/>
                        <a:t>12%</a:t>
                      </a:r>
                    </a:p>
                  </a:txBody>
                  <a:tcPr/>
                </a:tc>
                <a:tc>
                  <a:txBody>
                    <a:bodyPr/>
                    <a:lstStyle/>
                    <a:p>
                      <a:pPr algn="ctr"/>
                      <a:r>
                        <a:rPr lang="en-US" dirty="0"/>
                        <a:t>10,820</a:t>
                      </a:r>
                    </a:p>
                  </a:txBody>
                  <a:tcPr/>
                </a:tc>
                <a:tc>
                  <a:txBody>
                    <a:bodyPr/>
                    <a:lstStyle/>
                    <a:p>
                      <a:pPr algn="ctr"/>
                      <a:r>
                        <a:rPr lang="en-US" dirty="0"/>
                        <a:t>12%</a:t>
                      </a:r>
                    </a:p>
                  </a:txBody>
                  <a:tcPr/>
                </a:tc>
                <a:extLst>
                  <a:ext uri="{0D108BD9-81ED-4DB2-BD59-A6C34878D82A}">
                    <a16:rowId xmlns:a16="http://schemas.microsoft.com/office/drawing/2014/main" val="1679207686"/>
                  </a:ext>
                </a:extLst>
              </a:tr>
              <a:tr h="291706">
                <a:tc>
                  <a:txBody>
                    <a:bodyPr/>
                    <a:lstStyle/>
                    <a:p>
                      <a:r>
                        <a:rPr lang="en-US" dirty="0"/>
                        <a:t>HCRV</a:t>
                      </a:r>
                    </a:p>
                  </a:txBody>
                  <a:tcPr/>
                </a:tc>
                <a:tc>
                  <a:txBody>
                    <a:bodyPr/>
                    <a:lstStyle/>
                    <a:p>
                      <a:pPr algn="ctr"/>
                      <a:r>
                        <a:rPr lang="en-US" dirty="0"/>
                        <a:t>246</a:t>
                      </a:r>
                    </a:p>
                  </a:txBody>
                  <a:tcPr/>
                </a:tc>
                <a:tc>
                  <a:txBody>
                    <a:bodyPr/>
                    <a:lstStyle/>
                    <a:p>
                      <a:pPr algn="ctr"/>
                      <a:r>
                        <a:rPr lang="en-US" dirty="0"/>
                        <a:t>3%</a:t>
                      </a:r>
                    </a:p>
                  </a:txBody>
                  <a:tcPr/>
                </a:tc>
                <a:tc>
                  <a:txBody>
                    <a:bodyPr/>
                    <a:lstStyle/>
                    <a:p>
                      <a:pPr algn="ctr"/>
                      <a:r>
                        <a:rPr lang="en-US" dirty="0"/>
                        <a:t>180</a:t>
                      </a:r>
                    </a:p>
                  </a:txBody>
                  <a:tcPr/>
                </a:tc>
                <a:tc>
                  <a:txBody>
                    <a:bodyPr/>
                    <a:lstStyle/>
                    <a:p>
                      <a:pPr algn="ctr"/>
                      <a:r>
                        <a:rPr lang="en-US" dirty="0"/>
                        <a:t>2%</a:t>
                      </a:r>
                    </a:p>
                  </a:txBody>
                  <a:tcPr/>
                </a:tc>
                <a:tc>
                  <a:txBody>
                    <a:bodyPr/>
                    <a:lstStyle/>
                    <a:p>
                      <a:pPr algn="ctr"/>
                      <a:r>
                        <a:rPr lang="en-US" dirty="0"/>
                        <a:t>144</a:t>
                      </a:r>
                    </a:p>
                  </a:txBody>
                  <a:tcPr/>
                </a:tc>
                <a:tc>
                  <a:txBody>
                    <a:bodyPr/>
                    <a:lstStyle/>
                    <a:p>
                      <a:pPr algn="ctr"/>
                      <a:r>
                        <a:rPr lang="en-US" dirty="0"/>
                        <a:t>3%</a:t>
                      </a:r>
                    </a:p>
                  </a:txBody>
                  <a:tcPr/>
                </a:tc>
                <a:extLst>
                  <a:ext uri="{0D108BD9-81ED-4DB2-BD59-A6C34878D82A}">
                    <a16:rowId xmlns:a16="http://schemas.microsoft.com/office/drawing/2014/main" val="1031184553"/>
                  </a:ext>
                </a:extLst>
              </a:tr>
              <a:tr h="291706">
                <a:tc>
                  <a:txBody>
                    <a:bodyPr/>
                    <a:lstStyle/>
                    <a:p>
                      <a:r>
                        <a:rPr lang="en-US" dirty="0"/>
                        <a:t>HPACT</a:t>
                      </a:r>
                    </a:p>
                  </a:txBody>
                  <a:tcPr/>
                </a:tc>
                <a:tc>
                  <a:txBody>
                    <a:bodyPr/>
                    <a:lstStyle/>
                    <a:p>
                      <a:pPr algn="ctr"/>
                      <a:r>
                        <a:rPr lang="en-US" dirty="0"/>
                        <a:t>944</a:t>
                      </a:r>
                    </a:p>
                  </a:txBody>
                  <a:tcPr/>
                </a:tc>
                <a:tc>
                  <a:txBody>
                    <a:bodyPr/>
                    <a:lstStyle/>
                    <a:p>
                      <a:pPr algn="ctr"/>
                      <a:r>
                        <a:rPr lang="en-US" dirty="0"/>
                        <a:t>5%</a:t>
                      </a:r>
                    </a:p>
                  </a:txBody>
                  <a:tcPr/>
                </a:tc>
                <a:tc>
                  <a:txBody>
                    <a:bodyPr/>
                    <a:lstStyle/>
                    <a:p>
                      <a:pPr algn="ctr"/>
                      <a:r>
                        <a:rPr lang="en-US" dirty="0"/>
                        <a:t>929</a:t>
                      </a:r>
                    </a:p>
                  </a:txBody>
                  <a:tcPr/>
                </a:tc>
                <a:tc>
                  <a:txBody>
                    <a:bodyPr/>
                    <a:lstStyle/>
                    <a:p>
                      <a:pPr algn="ctr"/>
                      <a:r>
                        <a:rPr lang="en-US" dirty="0"/>
                        <a:t>5%</a:t>
                      </a:r>
                    </a:p>
                  </a:txBody>
                  <a:tcPr/>
                </a:tc>
                <a:tc>
                  <a:txBody>
                    <a:bodyPr/>
                    <a:lstStyle/>
                    <a:p>
                      <a:pPr algn="ctr"/>
                      <a:r>
                        <a:rPr lang="en-US" dirty="0"/>
                        <a:t>976</a:t>
                      </a:r>
                    </a:p>
                  </a:txBody>
                  <a:tcPr/>
                </a:tc>
                <a:tc>
                  <a:txBody>
                    <a:bodyPr/>
                    <a:lstStyle/>
                    <a:p>
                      <a:pPr algn="ctr"/>
                      <a:r>
                        <a:rPr lang="en-US" dirty="0"/>
                        <a:t>6%</a:t>
                      </a:r>
                    </a:p>
                  </a:txBody>
                  <a:tcPr/>
                </a:tc>
                <a:extLst>
                  <a:ext uri="{0D108BD9-81ED-4DB2-BD59-A6C34878D82A}">
                    <a16:rowId xmlns:a16="http://schemas.microsoft.com/office/drawing/2014/main" val="222390746"/>
                  </a:ext>
                </a:extLst>
              </a:tr>
              <a:tr h="291706">
                <a:tc>
                  <a:txBody>
                    <a:bodyPr/>
                    <a:lstStyle/>
                    <a:p>
                      <a:r>
                        <a:rPr lang="en-US" dirty="0"/>
                        <a:t>HUD-VASH</a:t>
                      </a:r>
                    </a:p>
                  </a:txBody>
                  <a:tcPr/>
                </a:tc>
                <a:tc>
                  <a:txBody>
                    <a:bodyPr/>
                    <a:lstStyle/>
                    <a:p>
                      <a:pPr algn="ctr"/>
                      <a:r>
                        <a:rPr lang="en-US" dirty="0"/>
                        <a:t>16,990</a:t>
                      </a:r>
                    </a:p>
                  </a:txBody>
                  <a:tcPr/>
                </a:tc>
                <a:tc>
                  <a:txBody>
                    <a:bodyPr/>
                    <a:lstStyle/>
                    <a:p>
                      <a:pPr algn="ctr"/>
                      <a:r>
                        <a:rPr lang="en-US" dirty="0"/>
                        <a:t>12%</a:t>
                      </a:r>
                    </a:p>
                  </a:txBody>
                  <a:tcPr/>
                </a:tc>
                <a:tc>
                  <a:txBody>
                    <a:bodyPr/>
                    <a:lstStyle/>
                    <a:p>
                      <a:pPr algn="ctr"/>
                      <a:r>
                        <a:rPr lang="en-US" dirty="0"/>
                        <a:t>16,495</a:t>
                      </a:r>
                    </a:p>
                  </a:txBody>
                  <a:tcPr/>
                </a:tc>
                <a:tc>
                  <a:txBody>
                    <a:bodyPr/>
                    <a:lstStyle/>
                    <a:p>
                      <a:pPr algn="ctr"/>
                      <a:r>
                        <a:rPr lang="en-US" dirty="0"/>
                        <a:t>12%</a:t>
                      </a:r>
                    </a:p>
                  </a:txBody>
                  <a:tcPr/>
                </a:tc>
                <a:tc>
                  <a:txBody>
                    <a:bodyPr/>
                    <a:lstStyle/>
                    <a:p>
                      <a:pPr algn="ctr"/>
                      <a:r>
                        <a:rPr lang="en-US" dirty="0"/>
                        <a:t>14,503</a:t>
                      </a:r>
                    </a:p>
                  </a:txBody>
                  <a:tcPr/>
                </a:tc>
                <a:tc>
                  <a:txBody>
                    <a:bodyPr/>
                    <a:lstStyle/>
                    <a:p>
                      <a:pPr algn="ctr"/>
                      <a:r>
                        <a:rPr lang="en-US" dirty="0"/>
                        <a:t>12%</a:t>
                      </a:r>
                    </a:p>
                  </a:txBody>
                  <a:tcPr/>
                </a:tc>
                <a:extLst>
                  <a:ext uri="{0D108BD9-81ED-4DB2-BD59-A6C34878D82A}">
                    <a16:rowId xmlns:a16="http://schemas.microsoft.com/office/drawing/2014/main" val="4078192090"/>
                  </a:ext>
                </a:extLst>
              </a:tr>
              <a:tr h="291706">
                <a:tc>
                  <a:txBody>
                    <a:bodyPr/>
                    <a:lstStyle/>
                    <a:p>
                      <a:r>
                        <a:rPr lang="en-US" dirty="0"/>
                        <a:t>SSVF</a:t>
                      </a:r>
                    </a:p>
                  </a:txBody>
                  <a:tcPr/>
                </a:tc>
                <a:tc>
                  <a:txBody>
                    <a:bodyPr/>
                    <a:lstStyle/>
                    <a:p>
                      <a:pPr algn="ctr"/>
                      <a:r>
                        <a:rPr lang="en-US" dirty="0"/>
                        <a:t>9,473</a:t>
                      </a:r>
                    </a:p>
                  </a:txBody>
                  <a:tcPr/>
                </a:tc>
                <a:tc>
                  <a:txBody>
                    <a:bodyPr/>
                    <a:lstStyle/>
                    <a:p>
                      <a:pPr algn="ctr"/>
                      <a:r>
                        <a:rPr lang="en-US" dirty="0"/>
                        <a:t>13%</a:t>
                      </a:r>
                    </a:p>
                  </a:txBody>
                  <a:tcPr/>
                </a:tc>
                <a:tc>
                  <a:txBody>
                    <a:bodyPr/>
                    <a:lstStyle/>
                    <a:p>
                      <a:pPr algn="ctr"/>
                      <a:r>
                        <a:rPr lang="en-US" dirty="0"/>
                        <a:t>10,197</a:t>
                      </a:r>
                    </a:p>
                  </a:txBody>
                  <a:tcPr/>
                </a:tc>
                <a:tc>
                  <a:txBody>
                    <a:bodyPr/>
                    <a:lstStyle/>
                    <a:p>
                      <a:pPr algn="ctr"/>
                      <a:r>
                        <a:rPr lang="en-US" dirty="0"/>
                        <a:t>13%</a:t>
                      </a:r>
                    </a:p>
                  </a:txBody>
                  <a:tcPr/>
                </a:tc>
                <a:tc>
                  <a:txBody>
                    <a:bodyPr/>
                    <a:lstStyle/>
                    <a:p>
                      <a:pPr algn="ctr"/>
                      <a:r>
                        <a:rPr lang="en-US" dirty="0"/>
                        <a:t>8,869</a:t>
                      </a:r>
                    </a:p>
                  </a:txBody>
                  <a:tcPr/>
                </a:tc>
                <a:tc>
                  <a:txBody>
                    <a:bodyPr/>
                    <a:lstStyle/>
                    <a:p>
                      <a:pPr algn="ctr"/>
                      <a:r>
                        <a:rPr lang="en-US" dirty="0"/>
                        <a:t>13%</a:t>
                      </a:r>
                    </a:p>
                  </a:txBody>
                  <a:tcPr/>
                </a:tc>
                <a:extLst>
                  <a:ext uri="{0D108BD9-81ED-4DB2-BD59-A6C34878D82A}">
                    <a16:rowId xmlns:a16="http://schemas.microsoft.com/office/drawing/2014/main" val="3213913554"/>
                  </a:ext>
                </a:extLst>
              </a:tr>
              <a:tr h="291706">
                <a:tc>
                  <a:txBody>
                    <a:bodyPr/>
                    <a:lstStyle/>
                    <a:p>
                      <a:r>
                        <a:rPr lang="en-US" dirty="0"/>
                        <a:t>VJO</a:t>
                      </a:r>
                    </a:p>
                  </a:txBody>
                  <a:tcPr/>
                </a:tc>
                <a:tc>
                  <a:txBody>
                    <a:bodyPr/>
                    <a:lstStyle/>
                    <a:p>
                      <a:pPr algn="ctr"/>
                      <a:r>
                        <a:rPr lang="en-US" dirty="0"/>
                        <a:t>3,429</a:t>
                      </a:r>
                    </a:p>
                  </a:txBody>
                  <a:tcPr/>
                </a:tc>
                <a:tc>
                  <a:txBody>
                    <a:bodyPr/>
                    <a:lstStyle/>
                    <a:p>
                      <a:pPr algn="ctr"/>
                      <a:r>
                        <a:rPr lang="en-US" dirty="0"/>
                        <a:t>7%</a:t>
                      </a:r>
                    </a:p>
                  </a:txBody>
                  <a:tcPr/>
                </a:tc>
                <a:tc>
                  <a:txBody>
                    <a:bodyPr/>
                    <a:lstStyle/>
                    <a:p>
                      <a:pPr algn="ctr"/>
                      <a:r>
                        <a:rPr lang="en-US" dirty="0"/>
                        <a:t>3,140</a:t>
                      </a:r>
                    </a:p>
                  </a:txBody>
                  <a:tcPr/>
                </a:tc>
                <a:tc>
                  <a:txBody>
                    <a:bodyPr/>
                    <a:lstStyle/>
                    <a:p>
                      <a:pPr algn="ctr"/>
                      <a:r>
                        <a:rPr lang="en-US" dirty="0"/>
                        <a:t>7%</a:t>
                      </a:r>
                    </a:p>
                  </a:txBody>
                  <a:tcPr/>
                </a:tc>
                <a:tc>
                  <a:txBody>
                    <a:bodyPr/>
                    <a:lstStyle/>
                    <a:p>
                      <a:pPr algn="ctr"/>
                      <a:r>
                        <a:rPr lang="en-US" dirty="0"/>
                        <a:t>2,558</a:t>
                      </a:r>
                    </a:p>
                  </a:txBody>
                  <a:tcPr/>
                </a:tc>
                <a:tc>
                  <a:txBody>
                    <a:bodyPr/>
                    <a:lstStyle/>
                    <a:p>
                      <a:pPr algn="ctr"/>
                      <a:r>
                        <a:rPr lang="en-US" dirty="0"/>
                        <a:t>8%</a:t>
                      </a:r>
                    </a:p>
                  </a:txBody>
                  <a:tcPr/>
                </a:tc>
                <a:extLst>
                  <a:ext uri="{0D108BD9-81ED-4DB2-BD59-A6C34878D82A}">
                    <a16:rowId xmlns:a16="http://schemas.microsoft.com/office/drawing/2014/main" val="1997439956"/>
                  </a:ext>
                </a:extLst>
              </a:tr>
              <a:tr h="291706">
                <a:tc>
                  <a:txBody>
                    <a:bodyPr/>
                    <a:lstStyle/>
                    <a:p>
                      <a:r>
                        <a:rPr lang="en-US" b="1" dirty="0"/>
                        <a:t>Total </a:t>
                      </a:r>
                    </a:p>
                  </a:txBody>
                  <a:tcPr/>
                </a:tc>
                <a:tc>
                  <a:txBody>
                    <a:bodyPr/>
                    <a:lstStyle/>
                    <a:p>
                      <a:pPr algn="ctr"/>
                      <a:r>
                        <a:rPr lang="en-US" b="1" dirty="0"/>
                        <a:t>35,701</a:t>
                      </a:r>
                    </a:p>
                  </a:txBody>
                  <a:tcPr/>
                </a:tc>
                <a:tc>
                  <a:txBody>
                    <a:bodyPr/>
                    <a:lstStyle/>
                    <a:p>
                      <a:pPr algn="ctr"/>
                      <a:r>
                        <a:rPr lang="en-US" b="1" dirty="0"/>
                        <a:t>11%</a:t>
                      </a:r>
                    </a:p>
                  </a:txBody>
                  <a:tcPr/>
                </a:tc>
                <a:tc>
                  <a:txBody>
                    <a:bodyPr/>
                    <a:lstStyle/>
                    <a:p>
                      <a:pPr algn="ctr"/>
                      <a:r>
                        <a:rPr lang="en-US" b="1" dirty="0"/>
                        <a:t>32,736</a:t>
                      </a:r>
                    </a:p>
                  </a:txBody>
                  <a:tcPr/>
                </a:tc>
                <a:tc>
                  <a:txBody>
                    <a:bodyPr/>
                    <a:lstStyle/>
                    <a:p>
                      <a:pPr algn="ctr"/>
                      <a:r>
                        <a:rPr lang="en-US" b="1" dirty="0"/>
                        <a:t>11%</a:t>
                      </a:r>
                    </a:p>
                  </a:txBody>
                  <a:tcPr/>
                </a:tc>
                <a:tc>
                  <a:txBody>
                    <a:bodyPr/>
                    <a:lstStyle/>
                    <a:p>
                      <a:pPr algn="ctr"/>
                      <a:r>
                        <a:rPr lang="en-US" b="1" dirty="0"/>
                        <a:t>29,162</a:t>
                      </a:r>
                    </a:p>
                  </a:txBody>
                  <a:tcPr/>
                </a:tc>
                <a:tc>
                  <a:txBody>
                    <a:bodyPr/>
                    <a:lstStyle/>
                    <a:p>
                      <a:pPr algn="ctr"/>
                      <a:r>
                        <a:rPr lang="en-US" b="1" dirty="0"/>
                        <a:t>12%</a:t>
                      </a:r>
                    </a:p>
                  </a:txBody>
                  <a:tcPr/>
                </a:tc>
                <a:extLst>
                  <a:ext uri="{0D108BD9-81ED-4DB2-BD59-A6C34878D82A}">
                    <a16:rowId xmlns:a16="http://schemas.microsoft.com/office/drawing/2014/main" val="2742282412"/>
                  </a:ext>
                </a:extLst>
              </a:tr>
            </a:tbl>
          </a:graphicData>
        </a:graphic>
      </p:graphicFrame>
      <p:sp>
        <p:nvSpPr>
          <p:cNvPr id="4" name="Slide Number Placeholder 3">
            <a:extLst>
              <a:ext uri="{FF2B5EF4-FFF2-40B4-BE49-F238E27FC236}">
                <a16:creationId xmlns:a16="http://schemas.microsoft.com/office/drawing/2014/main" id="{FA7C590B-DB18-4803-8383-CC3BA322A3C9}"/>
              </a:ext>
            </a:extLst>
          </p:cNvPr>
          <p:cNvSpPr>
            <a:spLocks noGrp="1"/>
          </p:cNvSpPr>
          <p:nvPr>
            <p:ph type="sldNum" sz="quarter" idx="4"/>
          </p:nvPr>
        </p:nvSpPr>
        <p:spPr/>
        <p:txBody>
          <a:bodyPr/>
          <a:lstStyle/>
          <a:p>
            <a:fld id="{9B27D237-6C0D-5549-BE11-2040A22CBC71}" type="slidenum">
              <a:rPr lang="en-US" smtClean="0">
                <a:solidFill>
                  <a:prstClr val="black">
                    <a:tint val="75000"/>
                  </a:prstClr>
                </a:solidFill>
              </a:rPr>
              <a:pPr/>
              <a:t>7</a:t>
            </a:fld>
            <a:endParaRPr lang="en-US" dirty="0">
              <a:solidFill>
                <a:prstClr val="black">
                  <a:tint val="75000"/>
                </a:prstClr>
              </a:solidFill>
            </a:endParaRPr>
          </a:p>
        </p:txBody>
      </p:sp>
    </p:spTree>
    <p:extLst>
      <p:ext uri="{BB962C8B-B14F-4D97-AF65-F5344CB8AC3E}">
        <p14:creationId xmlns:p14="http://schemas.microsoft.com/office/powerpoint/2010/main" val="31911909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0742442-9BD7-4903-B12E-5301BEED5906}"/>
              </a:ext>
            </a:extLst>
          </p:cNvPr>
          <p:cNvSpPr>
            <a:spLocks noGrp="1"/>
          </p:cNvSpPr>
          <p:nvPr>
            <p:ph type="title"/>
          </p:nvPr>
        </p:nvSpPr>
        <p:spPr>
          <a:xfrm>
            <a:off x="785066" y="1106092"/>
            <a:ext cx="7772400" cy="1021556"/>
          </a:xfrm>
        </p:spPr>
        <p:txBody>
          <a:bodyPr/>
          <a:lstStyle/>
          <a:p>
            <a:r>
              <a:rPr lang="en-US" dirty="0"/>
              <a:t>Understanding Evictions </a:t>
            </a:r>
          </a:p>
        </p:txBody>
      </p:sp>
      <p:sp>
        <p:nvSpPr>
          <p:cNvPr id="4" name="Slide Number Placeholder 3">
            <a:extLst>
              <a:ext uri="{FF2B5EF4-FFF2-40B4-BE49-F238E27FC236}">
                <a16:creationId xmlns:a16="http://schemas.microsoft.com/office/drawing/2014/main" id="{302DE229-8691-4E22-A1B4-130844E41862}"/>
              </a:ext>
            </a:extLst>
          </p:cNvPr>
          <p:cNvSpPr>
            <a:spLocks noGrp="1"/>
          </p:cNvSpPr>
          <p:nvPr>
            <p:ph type="sldNum" sz="quarter" idx="4294967295"/>
          </p:nvPr>
        </p:nvSpPr>
        <p:spPr>
          <a:xfrm>
            <a:off x="8763000" y="4813300"/>
            <a:ext cx="381000" cy="273050"/>
          </a:xfrm>
        </p:spPr>
        <p:txBody>
          <a:bodyPr/>
          <a:lstStyle/>
          <a:p>
            <a:fld id="{9B27D237-6C0D-5549-BE11-2040A22CBC71}" type="slidenum">
              <a:rPr lang="en-US" smtClean="0">
                <a:solidFill>
                  <a:prstClr val="black">
                    <a:tint val="75000"/>
                  </a:prstClr>
                </a:solidFill>
              </a:rPr>
              <a:pPr/>
              <a:t>8</a:t>
            </a:fld>
            <a:endParaRPr lang="en-US" dirty="0">
              <a:solidFill>
                <a:prstClr val="black">
                  <a:tint val="75000"/>
                </a:prstClr>
              </a:solidFill>
            </a:endParaRPr>
          </a:p>
        </p:txBody>
      </p:sp>
    </p:spTree>
    <p:extLst>
      <p:ext uri="{BB962C8B-B14F-4D97-AF65-F5344CB8AC3E}">
        <p14:creationId xmlns:p14="http://schemas.microsoft.com/office/powerpoint/2010/main" val="18424227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309285-6037-41DA-AACB-EF9C9985F49A}"/>
              </a:ext>
            </a:extLst>
          </p:cNvPr>
          <p:cNvSpPr>
            <a:spLocks noGrp="1"/>
          </p:cNvSpPr>
          <p:nvPr>
            <p:ph type="title"/>
          </p:nvPr>
        </p:nvSpPr>
        <p:spPr/>
        <p:txBody>
          <a:bodyPr/>
          <a:lstStyle/>
          <a:p>
            <a:r>
              <a:rPr lang="en-US" dirty="0"/>
              <a:t>Tracking Evictions </a:t>
            </a:r>
          </a:p>
        </p:txBody>
      </p:sp>
      <p:sp>
        <p:nvSpPr>
          <p:cNvPr id="3" name="Content Placeholder 2">
            <a:extLst>
              <a:ext uri="{FF2B5EF4-FFF2-40B4-BE49-F238E27FC236}">
                <a16:creationId xmlns:a16="http://schemas.microsoft.com/office/drawing/2014/main" id="{35985D1C-2789-47EF-AAB3-759EBFA93A33}"/>
              </a:ext>
            </a:extLst>
          </p:cNvPr>
          <p:cNvSpPr>
            <a:spLocks noGrp="1"/>
          </p:cNvSpPr>
          <p:nvPr>
            <p:ph idx="1"/>
          </p:nvPr>
        </p:nvSpPr>
        <p:spPr/>
        <p:txBody>
          <a:bodyPr/>
          <a:lstStyle/>
          <a:p>
            <a:r>
              <a:rPr lang="en-US" dirty="0"/>
              <a:t>No national survey tracks what proportion of evicted people become homeless.</a:t>
            </a:r>
          </a:p>
          <a:p>
            <a:r>
              <a:rPr lang="en-US" dirty="0"/>
              <a:t>No national survey tracks what proportion of unsheltered/sheltered homeless population were recently evicted.</a:t>
            </a:r>
          </a:p>
          <a:p>
            <a:r>
              <a:rPr lang="en-US" dirty="0"/>
              <a:t>Courts do not track what happens to renters after they receive eviction notices.</a:t>
            </a:r>
          </a:p>
          <a:p>
            <a:r>
              <a:rPr lang="en-US" dirty="0"/>
              <a:t>Number of evictions vary per locality depending on housing supports and household characteristics.</a:t>
            </a:r>
          </a:p>
          <a:p>
            <a:r>
              <a:rPr lang="en-US" dirty="0"/>
              <a:t>Study findings of the percentage of people who become homeless after being evicted range from 25% to 62%.  </a:t>
            </a:r>
          </a:p>
        </p:txBody>
      </p:sp>
      <p:sp>
        <p:nvSpPr>
          <p:cNvPr id="5" name="TextBox 4">
            <a:extLst>
              <a:ext uri="{FF2B5EF4-FFF2-40B4-BE49-F238E27FC236}">
                <a16:creationId xmlns:a16="http://schemas.microsoft.com/office/drawing/2014/main" id="{FAA799F7-28B2-4C2E-8E99-FF8E5629CE47}"/>
              </a:ext>
            </a:extLst>
          </p:cNvPr>
          <p:cNvSpPr txBox="1"/>
          <p:nvPr/>
        </p:nvSpPr>
        <p:spPr>
          <a:xfrm>
            <a:off x="251011" y="4728002"/>
            <a:ext cx="6311153" cy="415498"/>
          </a:xfrm>
          <a:prstGeom prst="rect">
            <a:avLst/>
          </a:prstGeom>
          <a:noFill/>
        </p:spPr>
        <p:txBody>
          <a:bodyPr wrap="square" rtlCol="0">
            <a:spAutoFit/>
          </a:bodyPr>
          <a:lstStyle/>
          <a:p>
            <a:r>
              <a:rPr lang="en-US" sz="1050" i="1" dirty="0"/>
              <a:t>Princeton University’s Eviction Lab: </a:t>
            </a:r>
            <a:r>
              <a:rPr lang="en-US" sz="1050" i="1" dirty="0">
                <a:hlinkClick r:id="rId2"/>
              </a:rPr>
              <a:t>The Eviction Lab</a:t>
            </a:r>
            <a:r>
              <a:rPr lang="en-US" sz="1050" i="1" dirty="0"/>
              <a:t>; </a:t>
            </a:r>
          </a:p>
          <a:p>
            <a:r>
              <a:rPr lang="en-US" sz="1050" i="1" dirty="0"/>
              <a:t>Portland State University: Homelessness Research &amp; Action Collaborative</a:t>
            </a:r>
          </a:p>
        </p:txBody>
      </p:sp>
      <p:sp>
        <p:nvSpPr>
          <p:cNvPr id="4" name="Slide Number Placeholder 3">
            <a:extLst>
              <a:ext uri="{FF2B5EF4-FFF2-40B4-BE49-F238E27FC236}">
                <a16:creationId xmlns:a16="http://schemas.microsoft.com/office/drawing/2014/main" id="{35A938DD-C5DC-4A3D-B0E2-88E6F07F5E33}"/>
              </a:ext>
            </a:extLst>
          </p:cNvPr>
          <p:cNvSpPr>
            <a:spLocks noGrp="1"/>
          </p:cNvSpPr>
          <p:nvPr>
            <p:ph type="sldNum" sz="quarter" idx="4"/>
          </p:nvPr>
        </p:nvSpPr>
        <p:spPr/>
        <p:txBody>
          <a:bodyPr/>
          <a:lstStyle/>
          <a:p>
            <a:fld id="{9B27D237-6C0D-5549-BE11-2040A22CBC71}" type="slidenum">
              <a:rPr lang="en-US" smtClean="0">
                <a:solidFill>
                  <a:prstClr val="black">
                    <a:tint val="75000"/>
                  </a:prstClr>
                </a:solidFill>
              </a:rPr>
              <a:pPr/>
              <a:t>9</a:t>
            </a:fld>
            <a:endParaRPr lang="en-US" dirty="0">
              <a:solidFill>
                <a:prstClr val="black">
                  <a:tint val="75000"/>
                </a:prstClr>
              </a:solidFill>
            </a:endParaRPr>
          </a:p>
        </p:txBody>
      </p:sp>
    </p:spTree>
    <p:extLst>
      <p:ext uri="{BB962C8B-B14F-4D97-AF65-F5344CB8AC3E}">
        <p14:creationId xmlns:p14="http://schemas.microsoft.com/office/powerpoint/2010/main" val="886509041"/>
      </p:ext>
    </p:extLst>
  </p:cSld>
  <p:clrMapOvr>
    <a:masterClrMapping/>
  </p:clrMapOvr>
</p:sld>
</file>

<file path=ppt/theme/theme1.xml><?xml version="1.0" encoding="utf-8"?>
<a:theme xmlns:a="http://schemas.openxmlformats.org/drawingml/2006/main" name="1_HPO16x9">
  <a:themeElements>
    <a:clrScheme name="AIMS">
      <a:dk1>
        <a:srgbClr val="000000"/>
      </a:dk1>
      <a:lt1>
        <a:srgbClr val="FFFFFF"/>
      </a:lt1>
      <a:dk2>
        <a:srgbClr val="53585F"/>
      </a:dk2>
      <a:lt2>
        <a:srgbClr val="DCDEE0"/>
      </a:lt2>
      <a:accent1>
        <a:srgbClr val="1A74BB"/>
      </a:accent1>
      <a:accent2>
        <a:srgbClr val="33ADE2"/>
      </a:accent2>
      <a:accent3>
        <a:srgbClr val="FF6600"/>
      </a:accent3>
      <a:accent4>
        <a:srgbClr val="000000"/>
      </a:accent4>
      <a:accent5>
        <a:srgbClr val="91C238"/>
      </a:accent5>
      <a:accent6>
        <a:srgbClr val="FFCC00"/>
      </a:accent6>
      <a:hlink>
        <a:srgbClr val="1A74BB"/>
      </a:hlink>
      <a:folHlink>
        <a:srgbClr val="1A74BB"/>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HPO16x9" id="{A16541C0-8D6F-48B2-BBF4-D5681B3BE8EE}" vid="{28B1F6C8-2172-449C-B5B4-896AF7DF1265}"/>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3410</TotalTime>
  <Words>1933</Words>
  <Application>Microsoft Office PowerPoint</Application>
  <PresentationFormat>On-screen Show (16:9)</PresentationFormat>
  <Paragraphs>360</Paragraphs>
  <Slides>25</Slides>
  <Notes>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25</vt:i4>
      </vt:variant>
    </vt:vector>
  </HeadingPairs>
  <TitlesOfParts>
    <vt:vector size="29" baseType="lpstr">
      <vt:lpstr>Georgia</vt:lpstr>
      <vt:lpstr>Arial</vt:lpstr>
      <vt:lpstr>Calibri</vt:lpstr>
      <vt:lpstr>1_HPO16x9</vt:lpstr>
      <vt:lpstr>Addressing Women Veteran Homelessness: VHA Homeless Resources &amp; Eviction Moratorium  </vt:lpstr>
      <vt:lpstr>Topics Overview</vt:lpstr>
      <vt:lpstr>VHA Homeless Programs  </vt:lpstr>
      <vt:lpstr>The Homeless Service System</vt:lpstr>
      <vt:lpstr>VHA Homeless Programs</vt:lpstr>
      <vt:lpstr>Women Veteran Homelessness  Annual Homeless Assessment Report, Point-in-Time, 2013 – 2020 </vt:lpstr>
      <vt:lpstr>Women Veterans Served by VA Homeless Programs</vt:lpstr>
      <vt:lpstr>Understanding Evictions </vt:lpstr>
      <vt:lpstr>Tracking Evictions </vt:lpstr>
      <vt:lpstr>One Example of Eviction Rates</vt:lpstr>
      <vt:lpstr>Milwaukee County Example continued</vt:lpstr>
      <vt:lpstr>Milwaukee County Example: Potential Reasons for Findings</vt:lpstr>
      <vt:lpstr>A Contemporary Example of Housing Insecurity  </vt:lpstr>
      <vt:lpstr>Risk Factors for Evictions </vt:lpstr>
      <vt:lpstr>Financial Health: Veterans</vt:lpstr>
      <vt:lpstr>Poverty Level Distribution: 2017</vt:lpstr>
      <vt:lpstr>Profile of Veterans in Poverty: Women in 2017</vt:lpstr>
      <vt:lpstr>Profile of Veterans in Poverty: Men in 2017</vt:lpstr>
      <vt:lpstr>Median Earnings of Year-Round Full-Time Workers</vt:lpstr>
      <vt:lpstr>Median Personal Income</vt:lpstr>
      <vt:lpstr>Eviction Moratorium </vt:lpstr>
      <vt:lpstr>Eviction Moratorium Key Points</vt:lpstr>
      <vt:lpstr>Key Resources to Help At-Risk Veterans</vt:lpstr>
      <vt:lpstr>One Stop for Resources</vt:lpstr>
      <vt:lpstr>Question and Answer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Liu, Shawn A.</dc:creator>
  <cp:lastModifiedBy>Ranes, Michelle M.</cp:lastModifiedBy>
  <cp:revision>186</cp:revision>
  <cp:lastPrinted>2021-08-24T18:46:19Z</cp:lastPrinted>
  <dcterms:modified xsi:type="dcterms:W3CDTF">2021-09-28T12:12:06Z</dcterms:modified>
</cp:coreProperties>
</file>