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68" r:id="rId2"/>
    <p:sldMasterId id="2147483744" r:id="rId3"/>
    <p:sldMasterId id="2147483732" r:id="rId4"/>
    <p:sldMasterId id="2147483756" r:id="rId5"/>
    <p:sldMasterId id="2147483672" r:id="rId6"/>
    <p:sldMasterId id="2147483696" r:id="rId7"/>
  </p:sldMasterIdLst>
  <p:notesMasterIdLst>
    <p:notesMasterId r:id="rId14"/>
  </p:notesMasterIdLst>
  <p:sldIdLst>
    <p:sldId id="256" r:id="rId8"/>
    <p:sldId id="257" r:id="rId9"/>
    <p:sldId id="263" r:id="rId10"/>
    <p:sldId id="265" r:id="rId11"/>
    <p:sldId id="26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A2D"/>
    <a:srgbClr val="233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41" autoAdjust="0"/>
  </p:normalViewPr>
  <p:slideViewPr>
    <p:cSldViewPr snapToGrid="0" snapToObjects="1">
      <p:cViewPr varScale="1">
        <p:scale>
          <a:sx n="47" d="100"/>
          <a:sy n="47" d="100"/>
        </p:scale>
        <p:origin x="66" y="1092"/>
      </p:cViewPr>
      <p:guideLst/>
    </p:cSldViewPr>
  </p:slideViewPr>
  <p:outlineViewPr>
    <p:cViewPr>
      <p:scale>
        <a:sx n="33" d="100"/>
        <a:sy n="33" d="100"/>
      </p:scale>
      <p:origin x="0" y="-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BE209-6E3E-214C-A55B-1AB018C560B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0095-D728-7F4A-9428-35B014D2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PVA has approximately 1,300 women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Anita Bloom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/>
              <a:t>Women Veteran Empowerment Retreat (WVER)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0095-D728-7F4A-9428-35B014D290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39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5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44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99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8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7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6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7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7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77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8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8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6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0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7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7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21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6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4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4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4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5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88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2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357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2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0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4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0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4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7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1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4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015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138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05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2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3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99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8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73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5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7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8502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4E7-DFDF-4746-BF01-D5DCBF6B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E2CC-CCBC-0B4E-A391-2A588A25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F72E-06DF-104C-A40B-B99D79F0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0BFE-1749-6A4C-988B-4258BD1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5F69-9797-0F4A-9593-37867602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4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DC6C-7AEA-D448-A020-3529B316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F0B0-FEA8-8843-8986-367C28EA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95AC-4A29-354F-93EE-0B2F47F3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9EFAE-3CD7-5741-AB08-2C0DF5EF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C8B-A7FD-2F4C-9A96-AFA50949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596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F1EB-5909-A441-9B44-AF916485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E7E0-704B-7B4B-9319-22AF0AAC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5DE3E-B4C1-D54A-BA52-AB7C9A6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C0D1-C507-484C-8FFD-95639CF9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036D-48D6-954D-89DE-CB987B90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5FB1-1FC6-BC4C-A282-7A65D70F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1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21AD-F021-B740-A2BE-C82A7C91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B6C20-33B0-AA4D-BA88-26A34803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7F87-A6BF-6B4F-AC08-B60FC431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31A5A-4C1D-434E-B2BE-B87F721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F3CAB-DC40-944F-B3A1-B0ED962A5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6730-52CD-6A4A-AAF1-5086EFFC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72B5B-CB3A-7D4E-855C-5D11DE2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C741F-95E8-E149-A9F2-D32469A2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42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7B03-0841-034E-99A1-CE18903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11058-5046-6842-9096-6B06DB10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C75DA-3F25-D74C-ABCA-9E14672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39A1A-D9EE-DC48-B258-795F826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73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28FD8-9076-924F-BC3E-897C045A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C95C2-194A-B44E-8593-E502F85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8031-457D-9748-BAA9-0219D202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2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7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D81C-D520-BF42-AC22-778EE69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97FD-B8FD-5944-8178-54CC17EF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52C-D0C1-734A-9142-12ECA36D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A7B1-23C4-9D48-B461-07A878B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6EFC-F7AC-4E42-9153-83D8572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1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F5FC8-B1BE-9A48-BDFA-1DAEAD21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C41F-2E68-F647-B703-FB4AC26A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2CEA-FEFB-F549-AF1D-4C062A78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8061-2FE3-6A4E-8FEC-93B8DF3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5FDE-4E65-6241-BC76-825BACAF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A25-E6EA-1A4A-8A78-EE180B07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315D-BAC2-474C-AE63-9C435C7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BB7BF-0811-CF49-B955-257BA6B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7C6D6-A56D-8949-9643-CFB833BD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7913E-367B-844F-A10D-A7C59FE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A4DAA-0694-394F-9526-B222344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C37D-09F6-1943-8A06-28BCFE6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AA5A5-6D1D-ED44-967B-1E2E3A9E6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75E7-C81D-B648-B51F-26792FB7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31D6-E766-7A43-8E3E-225ACFE1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31682-6671-2D48-B958-634B202C9F2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C99C-685B-2240-9798-B8F91308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DE2B-721D-3C49-921E-D59A571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1167"/>
            <a:ext cx="2743200" cy="365125"/>
          </a:xfrm>
          <a:prstGeom prst="rect">
            <a:avLst/>
          </a:prstGeom>
        </p:spPr>
        <p:txBody>
          <a:bodyPr/>
          <a:lstStyle/>
          <a:p>
            <a:fld id="{E0FC7F47-C3BF-1842-AE0E-8208F603E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2E9EE-C110-494A-9244-29FC81C795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B561E-FA30-C647-A7A8-583A7E7160C4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1E43A-957F-3D43-8E66-78E3A84D40C8}"/>
              </a:ext>
            </a:extLst>
          </p:cNvPr>
          <p:cNvSpPr txBox="1"/>
          <p:nvPr userDrawn="1"/>
        </p:nvSpPr>
        <p:spPr>
          <a:xfrm>
            <a:off x="8084869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9CA52-AA6C-C64C-8448-7FE5D191F203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637A7-9E9C-FC43-A1E0-8760DED082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71603" y="6352142"/>
            <a:ext cx="369333" cy="369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EAE36-0619-C247-A141-F948FFF9AD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77350" y="6341533"/>
            <a:ext cx="379942" cy="379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24D52-9C13-FE46-82CC-4959A12881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9258" y="6341533"/>
            <a:ext cx="379942" cy="379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4712B-DF8A-F040-8E0B-4ECB2743BF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6400" y="6257533"/>
            <a:ext cx="284803" cy="4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5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2E9EE-C110-494A-9244-29FC81C795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B561E-FA30-C647-A7A8-583A7E7160C4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1E43A-957F-3D43-8E66-78E3A84D40C8}"/>
              </a:ext>
            </a:extLst>
          </p:cNvPr>
          <p:cNvSpPr txBox="1"/>
          <p:nvPr userDrawn="1"/>
        </p:nvSpPr>
        <p:spPr>
          <a:xfrm>
            <a:off x="8084869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9CA52-AA6C-C64C-8448-7FE5D191F203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637A7-9E9C-FC43-A1E0-8760DED082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71603" y="6352142"/>
            <a:ext cx="369333" cy="369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EAE36-0619-C247-A141-F948FFF9AD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77350" y="6341533"/>
            <a:ext cx="379942" cy="379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24D52-9C13-FE46-82CC-4959A12881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9258" y="6341533"/>
            <a:ext cx="379942" cy="379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4712B-DF8A-F040-8E0B-4ECB2743BF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6400" y="6257533"/>
            <a:ext cx="284803" cy="4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2E9EE-C110-494A-9244-29FC81C795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B561E-FA30-C647-A7A8-583A7E7160C4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1E43A-957F-3D43-8E66-78E3A84D40C8}"/>
              </a:ext>
            </a:extLst>
          </p:cNvPr>
          <p:cNvSpPr txBox="1"/>
          <p:nvPr userDrawn="1"/>
        </p:nvSpPr>
        <p:spPr>
          <a:xfrm>
            <a:off x="8084869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9CA52-AA6C-C64C-8448-7FE5D191F203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637A7-9E9C-FC43-A1E0-8760DED082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71603" y="6352142"/>
            <a:ext cx="369333" cy="369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EAE36-0619-C247-A141-F948FFF9AD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77350" y="6341533"/>
            <a:ext cx="379942" cy="379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24D52-9C13-FE46-82CC-4959A12881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9258" y="6341533"/>
            <a:ext cx="379942" cy="379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4712B-DF8A-F040-8E0B-4ECB2743BF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6400" y="6257533"/>
            <a:ext cx="284803" cy="49104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31318-9F4C-8C2D-3E38-29397D2FB3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0075" y="229152"/>
            <a:ext cx="2102402" cy="9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738F8-F304-5348-B2B5-BDAD6D4E7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B561E-FA30-C647-A7A8-583A7E7160C4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1E43A-957F-3D43-8E66-78E3A84D40C8}"/>
              </a:ext>
            </a:extLst>
          </p:cNvPr>
          <p:cNvSpPr txBox="1"/>
          <p:nvPr userDrawn="1"/>
        </p:nvSpPr>
        <p:spPr>
          <a:xfrm>
            <a:off x="8084869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9CA52-AA6C-C64C-8448-7FE5D191F203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637A7-9E9C-FC43-A1E0-8760DED082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71603" y="6352142"/>
            <a:ext cx="369333" cy="369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EAE36-0619-C247-A141-F948FFF9AD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77350" y="6341533"/>
            <a:ext cx="379942" cy="379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24D52-9C13-FE46-82CC-4959A12881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9258" y="6341533"/>
            <a:ext cx="379942" cy="379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4712B-DF8A-F040-8E0B-4ECB2743BF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6400" y="6257533"/>
            <a:ext cx="284803" cy="49104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4B317B1-1B3F-EFA9-6F89-1F5948D5DA7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0075" y="229152"/>
            <a:ext cx="2102402" cy="9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4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738F8-F304-5348-B2B5-BDAD6D4E7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B561E-FA30-C647-A7A8-583A7E7160C4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1E43A-957F-3D43-8E66-78E3A84D40C8}"/>
              </a:ext>
            </a:extLst>
          </p:cNvPr>
          <p:cNvSpPr txBox="1"/>
          <p:nvPr userDrawn="1"/>
        </p:nvSpPr>
        <p:spPr>
          <a:xfrm>
            <a:off x="8084869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9CA52-AA6C-C64C-8448-7FE5D191F203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637A7-9E9C-FC43-A1E0-8760DED082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71603" y="6352142"/>
            <a:ext cx="369333" cy="369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EAE36-0619-C247-A141-F948FFF9AD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77350" y="6341533"/>
            <a:ext cx="379942" cy="379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24D52-9C13-FE46-82CC-4959A12881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9258" y="6341533"/>
            <a:ext cx="379942" cy="379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4712B-DF8A-F040-8E0B-4ECB2743BF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6400" y="6257533"/>
            <a:ext cx="284803" cy="4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738F8-F304-5348-B2B5-BDAD6D4E7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B561E-FA30-C647-A7A8-583A7E7160C4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1E43A-957F-3D43-8E66-78E3A84D40C8}"/>
              </a:ext>
            </a:extLst>
          </p:cNvPr>
          <p:cNvSpPr txBox="1"/>
          <p:nvPr userDrawn="1"/>
        </p:nvSpPr>
        <p:spPr>
          <a:xfrm>
            <a:off x="8084869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9CA52-AA6C-C64C-8448-7FE5D191F203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637A7-9E9C-FC43-A1E0-8760DED082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71603" y="6352142"/>
            <a:ext cx="369333" cy="369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EAE36-0619-C247-A141-F948FFF9AD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77350" y="6341533"/>
            <a:ext cx="379942" cy="379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24D52-9C13-FE46-82CC-4959A12881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9258" y="6341533"/>
            <a:ext cx="379942" cy="379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4712B-DF8A-F040-8E0B-4ECB2743BF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6400" y="6257533"/>
            <a:ext cx="284803" cy="49104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8BE6769-51F5-E6BB-15BF-8F9C3496D8D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0075" y="229152"/>
            <a:ext cx="2102402" cy="9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738F8-F304-5348-B2B5-BDAD6D4E7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B561E-FA30-C647-A7A8-583A7E7160C4}"/>
              </a:ext>
            </a:extLst>
          </p:cNvPr>
          <p:cNvSpPr txBox="1"/>
          <p:nvPr userDrawn="1"/>
        </p:nvSpPr>
        <p:spPr>
          <a:xfrm>
            <a:off x="691203" y="6341533"/>
            <a:ext cx="223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PVA.org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1E43A-957F-3D43-8E66-78E3A84D40C8}"/>
              </a:ext>
            </a:extLst>
          </p:cNvPr>
          <p:cNvSpPr txBox="1"/>
          <p:nvPr userDrawn="1"/>
        </p:nvSpPr>
        <p:spPr>
          <a:xfrm>
            <a:off x="8084869" y="6341533"/>
            <a:ext cx="112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PVA1946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9CA52-AA6C-C64C-8448-7FE5D191F203}"/>
              </a:ext>
            </a:extLst>
          </p:cNvPr>
          <p:cNvSpPr txBox="1"/>
          <p:nvPr userDrawn="1"/>
        </p:nvSpPr>
        <p:spPr>
          <a:xfrm>
            <a:off x="10109200" y="6341533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ParalyzedVeterans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8637A7-9E9C-FC43-A1E0-8760DED082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71603" y="6352142"/>
            <a:ext cx="369333" cy="369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EAE36-0619-C247-A141-F948FFF9AD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77350" y="6341533"/>
            <a:ext cx="379942" cy="379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24D52-9C13-FE46-82CC-4959A12881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29258" y="6341533"/>
            <a:ext cx="379942" cy="379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64712B-DF8A-F040-8E0B-4ECB2743BF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6400" y="6257533"/>
            <a:ext cx="284803" cy="49104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3E46DAA-4257-9BEC-8BE7-409335E8CC8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0075" y="229152"/>
            <a:ext cx="2102402" cy="9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7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2A93-274D-49BA-B474-B4B43CCF0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57453" y="550862"/>
            <a:ext cx="1955800" cy="371475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Paralyzed Veterans of America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47FAA-9E8C-B24E-B295-1F932EAA50F9}"/>
              </a:ext>
            </a:extLst>
          </p:cNvPr>
          <p:cNvSpPr txBox="1"/>
          <p:nvPr/>
        </p:nvSpPr>
        <p:spPr>
          <a:xfrm>
            <a:off x="2641873" y="4529959"/>
            <a:ext cx="666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Presented by: Julie Howell; Associate Legislative Director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5EB5E-48B7-194E-A712-57EDC308055A}"/>
              </a:ext>
            </a:extLst>
          </p:cNvPr>
          <p:cNvSpPr txBox="1"/>
          <p:nvPr/>
        </p:nvSpPr>
        <p:spPr>
          <a:xfrm>
            <a:off x="2657453" y="3867806"/>
            <a:ext cx="666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33349"/>
                </a:solidFill>
                <a:latin typeface="DINOT-Bold" panose="020B0504020101020102" pitchFamily="34" charset="77"/>
                <a:cs typeface="DINOT-Bold" panose="020B0504020101020102" pitchFamily="34" charset="77"/>
              </a:rPr>
              <a:t>Serving Veterans with SCI/D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BDBD1-8F3A-8A45-AE03-66B75398D032}"/>
              </a:ext>
            </a:extLst>
          </p:cNvPr>
          <p:cNvSpPr txBox="1"/>
          <p:nvPr/>
        </p:nvSpPr>
        <p:spPr>
          <a:xfrm>
            <a:off x="2121575" y="2707627"/>
            <a:ext cx="77041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B22A2D"/>
                </a:solidFill>
                <a:latin typeface="DIN Black" pitchFamily="2" charset="77"/>
                <a:cs typeface="DINOT-Bold" panose="020B0504020101020102" pitchFamily="34" charset="77"/>
              </a:rPr>
              <a:t>Paralyzed Veterans of America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1A0D6-DF4C-8749-9BC0-E10B72152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7058" y="3681248"/>
            <a:ext cx="6913189" cy="88642"/>
          </a:xfrm>
          <a:prstGeom prst="rect">
            <a:avLst/>
          </a:prstGeom>
          <a:solidFill>
            <a:srgbClr val="B22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202B-692D-7596-3088-BF19280E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B22A2D"/>
                </a:solidFill>
              </a:rPr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9635-74FD-8226-F7A3-78E5146DB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71626"/>
            <a:ext cx="10515600" cy="4351338"/>
          </a:xfrm>
        </p:spPr>
        <p:txBody>
          <a:bodyPr/>
          <a:lstStyle/>
          <a:p>
            <a:r>
              <a:rPr lang="en-US" dirty="0"/>
              <a:t>33 Chapters in the US &amp; Puerto Rico</a:t>
            </a:r>
          </a:p>
          <a:p>
            <a:r>
              <a:rPr lang="en-US" dirty="0"/>
              <a:t>70 National Service Offices</a:t>
            </a:r>
          </a:p>
          <a:p>
            <a:r>
              <a:rPr lang="en-US" dirty="0"/>
              <a:t>More than 16,000 members</a:t>
            </a:r>
          </a:p>
          <a:p>
            <a:r>
              <a:rPr lang="en-US" dirty="0"/>
              <a:t>Founded in 1947</a:t>
            </a:r>
          </a:p>
          <a:p>
            <a:r>
              <a:rPr lang="en-US" dirty="0"/>
              <a:t>Congressionally chartered</a:t>
            </a:r>
          </a:p>
          <a:p>
            <a:r>
              <a:rPr lang="en-US" dirty="0"/>
              <a:t>Membership for spinal cord injury or dysfunction (SCI/D)</a:t>
            </a:r>
          </a:p>
          <a:p>
            <a:pPr lvl="1"/>
            <a:r>
              <a:rPr lang="en-US" dirty="0"/>
              <a:t>Traditional spinal cord injuries, ALS, 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8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202B-692D-7596-3088-BF19280E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B22A2D"/>
                </a:solidFill>
              </a:rPr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9635-74FD-8226-F7A3-78E5146DB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054" y="1253331"/>
            <a:ext cx="5915891" cy="4351338"/>
          </a:xfrm>
        </p:spPr>
        <p:txBody>
          <a:bodyPr/>
          <a:lstStyle/>
          <a:p>
            <a:pPr lvl="1"/>
            <a:r>
              <a:rPr lang="en-US" dirty="0"/>
              <a:t>Provide Caregiver Support</a:t>
            </a:r>
          </a:p>
          <a:p>
            <a:pPr lvl="1"/>
            <a:r>
              <a:rPr lang="en-US" dirty="0"/>
              <a:t>Legal Services</a:t>
            </a:r>
          </a:p>
          <a:p>
            <a:pPr lvl="1"/>
            <a:r>
              <a:rPr lang="en-US" dirty="0"/>
              <a:t>Medical Services </a:t>
            </a:r>
          </a:p>
          <a:p>
            <a:pPr lvl="2"/>
            <a:r>
              <a:rPr lang="en-US" dirty="0"/>
              <a:t>SCI Centers</a:t>
            </a:r>
          </a:p>
          <a:p>
            <a:pPr lvl="1"/>
            <a:r>
              <a:rPr lang="en-US" dirty="0"/>
              <a:t>National Service Officers</a:t>
            </a:r>
          </a:p>
          <a:p>
            <a:pPr lvl="1"/>
            <a:r>
              <a:rPr lang="en-US" dirty="0"/>
              <a:t>Research and Education</a:t>
            </a:r>
          </a:p>
          <a:p>
            <a:pPr lvl="1"/>
            <a:r>
              <a:rPr lang="en-US" dirty="0"/>
              <a:t>Veteran Career Program</a:t>
            </a:r>
          </a:p>
          <a:p>
            <a:pPr lvl="1"/>
            <a:r>
              <a:rPr lang="en-US" dirty="0"/>
              <a:t>Government Affairs and Legislation</a:t>
            </a:r>
          </a:p>
          <a:p>
            <a:pPr lvl="1"/>
            <a:r>
              <a:rPr lang="en-US" dirty="0"/>
              <a:t>Advocacy Services</a:t>
            </a:r>
          </a:p>
          <a:p>
            <a:pPr lvl="2"/>
            <a:r>
              <a:rPr lang="en-US" dirty="0"/>
              <a:t>Transportation, employment, ADA</a:t>
            </a:r>
          </a:p>
          <a:p>
            <a:pPr lvl="1"/>
            <a:r>
              <a:rPr lang="en-US" dirty="0"/>
              <a:t>Adaptive Sports Program</a:t>
            </a:r>
          </a:p>
          <a:p>
            <a:pPr lvl="2"/>
            <a:r>
              <a:rPr lang="en-US" dirty="0"/>
              <a:t>Wheelchair games w/ VA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1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202B-692D-7596-3088-BF19280E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82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B22A2D"/>
                </a:solidFill>
              </a:rPr>
              <a:t>Empowering Women Veterans</a:t>
            </a:r>
          </a:p>
        </p:txBody>
      </p:sp>
      <p:pic>
        <p:nvPicPr>
          <p:cNvPr id="6" name="Picture 5" descr="Empowering Women Veteran s2021 WVER Event, Tempe, AZPVA has approximately 1,300 women members&#10;Anita Bloom Committee&#10;Women Veteran Empowerment Retreat (WVER">
            <a:extLst>
              <a:ext uri="{FF2B5EF4-FFF2-40B4-BE49-F238E27FC236}">
                <a16:creationId xmlns:a16="http://schemas.microsoft.com/office/drawing/2014/main" id="{407CC2A2-2F38-D44F-B67E-B1771C2E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5" y="1404938"/>
            <a:ext cx="8515350" cy="3948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0DEDD1-7EB5-C240-8AA8-328FE16E33C3}"/>
              </a:ext>
            </a:extLst>
          </p:cNvPr>
          <p:cNvSpPr txBox="1"/>
          <p:nvPr/>
        </p:nvSpPr>
        <p:spPr>
          <a:xfrm>
            <a:off x="3833379" y="5412063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WVER Event, Tempe, AZ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E9BCE3-29CE-4BBE-A3DE-C7774F67C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202B-692D-7596-3088-BF19280E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B22A2D"/>
                </a:solidFill>
              </a:rPr>
              <a:t>Legislative Priorities for</a:t>
            </a:r>
            <a:br>
              <a:rPr lang="en-US" dirty="0">
                <a:solidFill>
                  <a:srgbClr val="B22A2D"/>
                </a:solidFill>
              </a:rPr>
            </a:br>
            <a:r>
              <a:rPr lang="en-US" dirty="0">
                <a:solidFill>
                  <a:srgbClr val="B22A2D"/>
                </a:solidFill>
              </a:rPr>
              <a:t>Women Veterans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9635-74FD-8226-F7A3-78E5146DB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8506"/>
            <a:ext cx="10515600" cy="4351338"/>
          </a:xfrm>
        </p:spPr>
        <p:txBody>
          <a:bodyPr/>
          <a:lstStyle/>
          <a:p>
            <a:pPr lvl="1"/>
            <a:r>
              <a:rPr lang="en-US" dirty="0"/>
              <a:t>Increased access at VA for women veterans living w SCI/D</a:t>
            </a:r>
          </a:p>
          <a:p>
            <a:pPr lvl="2"/>
            <a:r>
              <a:rPr lang="en-US" dirty="0"/>
              <a:t>MAMMO Act (Signed into law in June)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Improve access for Assisted Reproductive Technology (ART)</a:t>
            </a:r>
          </a:p>
          <a:p>
            <a:pPr lvl="2"/>
            <a:r>
              <a:rPr lang="en-US" dirty="0"/>
              <a:t>HR 1957 – Veterans Infertility Treatment Act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Improved support for MST survivors</a:t>
            </a:r>
          </a:p>
          <a:p>
            <a:pPr lvl="2"/>
            <a:r>
              <a:rPr lang="en-US" dirty="0"/>
              <a:t>HR 5666/ S 3025 – Servicemember &amp; Veteran Empowerment &amp; Support Act</a:t>
            </a:r>
          </a:p>
        </p:txBody>
      </p:sp>
    </p:spTree>
    <p:extLst>
      <p:ext uri="{BB962C8B-B14F-4D97-AF65-F5344CB8AC3E}">
        <p14:creationId xmlns:p14="http://schemas.microsoft.com/office/powerpoint/2010/main" val="369344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12097-A194-461C-AA49-ABC4BDCF9A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33700" y="355600"/>
            <a:ext cx="3251200" cy="515937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chemeClr val="bg1"/>
                </a:solidFill>
              </a:rPr>
              <a:t>PVA fights to increase</a:t>
            </a:r>
            <a:r>
              <a:rPr lang="en-US" sz="800" baseline="0" dirty="0">
                <a:solidFill>
                  <a:schemeClr val="bg1"/>
                </a:solidFill>
              </a:rPr>
              <a:t> and ensure access for catastrophically disabled Veterans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E5FE0-6BE4-AA4C-8AB0-240C858EDE5C}"/>
              </a:ext>
            </a:extLst>
          </p:cNvPr>
          <p:cNvSpPr txBox="1"/>
          <p:nvPr/>
        </p:nvSpPr>
        <p:spPr>
          <a:xfrm>
            <a:off x="2528454" y="1874728"/>
            <a:ext cx="71350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PVA fights to increase and ensure access for catastrophically disabled veterans while empowering veterans to live a life with dignity and purpose. We are a small but mighty organization that is dedicated to the basic human rights of all people living with a disability. </a:t>
            </a:r>
          </a:p>
        </p:txBody>
      </p:sp>
    </p:spTree>
    <p:extLst>
      <p:ext uri="{BB962C8B-B14F-4D97-AF65-F5344CB8AC3E}">
        <p14:creationId xmlns:p14="http://schemas.microsoft.com/office/powerpoint/2010/main" val="2078843954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17742</TotalTime>
  <Words>252</Words>
  <Application>Microsoft Office PowerPoint</Application>
  <PresentationFormat>Widescreen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DIN Black</vt:lpstr>
      <vt:lpstr>DINOT-Bold</vt:lpstr>
      <vt:lpstr>6_Office Theme</vt:lpstr>
      <vt:lpstr>10_Office Theme</vt:lpstr>
      <vt:lpstr>8_Office Theme</vt:lpstr>
      <vt:lpstr>7_Office Theme</vt:lpstr>
      <vt:lpstr>9_Office Theme</vt:lpstr>
      <vt:lpstr>2_Office Theme</vt:lpstr>
      <vt:lpstr>4_Office Theme</vt:lpstr>
      <vt:lpstr>Paralyzed Veterans of America</vt:lpstr>
      <vt:lpstr>Who We Are</vt:lpstr>
      <vt:lpstr>What We Do</vt:lpstr>
      <vt:lpstr>Empowering Women Veterans</vt:lpstr>
      <vt:lpstr>Legislative Priorities for Women Veterans</vt:lpstr>
      <vt:lpstr>PVA fights to increase and ensure access for catastrophically disabled Veterans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Franklin</dc:creator>
  <cp:lastModifiedBy>Ranes, Michelle M.</cp:lastModifiedBy>
  <cp:revision>57</cp:revision>
  <dcterms:created xsi:type="dcterms:W3CDTF">2021-02-12T16:07:19Z</dcterms:created>
  <dcterms:modified xsi:type="dcterms:W3CDTF">2022-07-12T10:22:12Z</dcterms:modified>
</cp:coreProperties>
</file>