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42"/>
  </p:notesMasterIdLst>
  <p:handoutMasterIdLst>
    <p:handoutMasterId r:id="rId43"/>
  </p:handoutMasterIdLst>
  <p:sldIdLst>
    <p:sldId id="256" r:id="rId6"/>
    <p:sldId id="445" r:id="rId7"/>
    <p:sldId id="260" r:id="rId8"/>
    <p:sldId id="419" r:id="rId9"/>
    <p:sldId id="2646" r:id="rId10"/>
    <p:sldId id="259" r:id="rId11"/>
    <p:sldId id="2647" r:id="rId12"/>
    <p:sldId id="2643" r:id="rId13"/>
    <p:sldId id="384" r:id="rId14"/>
    <p:sldId id="334" r:id="rId15"/>
    <p:sldId id="420" r:id="rId16"/>
    <p:sldId id="416" r:id="rId17"/>
    <p:sldId id="299" r:id="rId18"/>
    <p:sldId id="337" r:id="rId19"/>
    <p:sldId id="425" r:id="rId20"/>
    <p:sldId id="266" r:id="rId21"/>
    <p:sldId id="427" r:id="rId22"/>
    <p:sldId id="267" r:id="rId23"/>
    <p:sldId id="442" r:id="rId24"/>
    <p:sldId id="436" r:id="rId25"/>
    <p:sldId id="443" r:id="rId26"/>
    <p:sldId id="281" r:id="rId27"/>
    <p:sldId id="324" r:id="rId28"/>
    <p:sldId id="321" r:id="rId29"/>
    <p:sldId id="440" r:id="rId30"/>
    <p:sldId id="273" r:id="rId31"/>
    <p:sldId id="310" r:id="rId32"/>
    <p:sldId id="292" r:id="rId33"/>
    <p:sldId id="295" r:id="rId34"/>
    <p:sldId id="287" r:id="rId35"/>
    <p:sldId id="439" r:id="rId36"/>
    <p:sldId id="1156" r:id="rId37"/>
    <p:sldId id="1152" r:id="rId38"/>
    <p:sldId id="1157" r:id="rId39"/>
    <p:sldId id="2645" r:id="rId40"/>
    <p:sldId id="277" r:id="rId4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userDrawn="1">
          <p15:clr>
            <a:srgbClr val="A4A3A4"/>
          </p15:clr>
        </p15:guide>
        <p15:guide id="2" pos="5759"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penko, Julie A." initials="KJA" lastIdx="10" clrIdx="0">
    <p:extLst>
      <p:ext uri="{19B8F6BF-5375-455C-9EA6-DF929625EA0E}">
        <p15:presenceInfo xmlns:p15="http://schemas.microsoft.com/office/powerpoint/2012/main" userId="S-1-5-21-59405124-1737108386-623647154-337757" providerId="AD"/>
      </p:ext>
    </p:extLst>
  </p:cmAuthor>
  <p:cmAuthor id="2" name="Bell, Margret" initials="BM" lastIdx="10" clrIdx="1">
    <p:extLst>
      <p:ext uri="{19B8F6BF-5375-455C-9EA6-DF929625EA0E}">
        <p15:presenceInfo xmlns:p15="http://schemas.microsoft.com/office/powerpoint/2012/main" userId="S-1-5-21-59405124-1737108386-623647154-91629" providerId="AD"/>
      </p:ext>
    </p:extLst>
  </p:cmAuthor>
  <p:cmAuthor id="3" name="Pavao, Joanne R." initials="PJR" lastIdx="3" clrIdx="2">
    <p:extLst>
      <p:ext uri="{19B8F6BF-5375-455C-9EA6-DF929625EA0E}">
        <p15:presenceInfo xmlns:p15="http://schemas.microsoft.com/office/powerpoint/2012/main" userId="S::Joanne.Pavao@va.gov::95864f21-0b2e-4caf-b054-3b707b7c8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830936"/>
    <a:srgbClr val="83093D"/>
    <a:srgbClr val="174782"/>
    <a:srgbClr val="3088CD"/>
    <a:srgbClr val="173E7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57" d="100"/>
          <a:sy n="57" d="100"/>
        </p:scale>
        <p:origin x="312" y="52"/>
      </p:cViewPr>
      <p:guideLst>
        <p:guide orient="horz"/>
        <p:guide pos="5759"/>
      </p:guideLst>
    </p:cSldViewPr>
  </p:slideViewPr>
  <p:outlineViewPr>
    <p:cViewPr>
      <p:scale>
        <a:sx n="33" d="100"/>
        <a:sy n="33" d="100"/>
      </p:scale>
      <p:origin x="0" y="-12696"/>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00"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1440" tIns="45720" rIns="91440" bIns="45720"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Georgia" pitchFamily="1" charset="0"/>
              </a:defRPr>
            </a:lvl1pPr>
          </a:lstStyle>
          <a:p>
            <a:fld id="{D5495408-3ECA-48BF-BE60-97B8BDA96480}" type="datetime1">
              <a:rPr lang="en-US" altLang="en-US"/>
              <a:pPr/>
              <a:t>4/12/2022</a:t>
            </a:fld>
            <a:endParaRPr lang="en-US" altLang="en-US"/>
          </a:p>
        </p:txBody>
      </p:sp>
      <p:sp>
        <p:nvSpPr>
          <p:cNvPr id="4" name="Footer Placeholder 3"/>
          <p:cNvSpPr>
            <a:spLocks noGrp="1"/>
          </p:cNvSpPr>
          <p:nvPr>
            <p:ph type="ftr" sz="quarter" idx="2"/>
          </p:nvPr>
        </p:nvSpPr>
        <p:spPr>
          <a:xfrm>
            <a:off x="0" y="8818563"/>
            <a:ext cx="3032125" cy="463550"/>
          </a:xfrm>
          <a:prstGeom prst="rect">
            <a:avLst/>
          </a:prstGeom>
        </p:spPr>
        <p:txBody>
          <a:bodyPr vert="horz" wrap="square" lIns="91440" tIns="45720" rIns="91440" bIns="45720"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Georgia" pitchFamily="1" charset="0"/>
              </a:defRPr>
            </a:lvl1pPr>
          </a:lstStyle>
          <a:p>
            <a:fld id="{E99CFE0A-396B-41F5-82D4-F6FE18F9D372}" type="slidenum">
              <a:rPr lang="en-US" altLang="en-US"/>
              <a:pPr/>
              <a:t>‹#›</a:t>
            </a:fld>
            <a:endParaRPr lang="en-US" altLang="en-US"/>
          </a:p>
        </p:txBody>
      </p:sp>
    </p:spTree>
    <p:extLst>
      <p:ext uri="{BB962C8B-B14F-4D97-AF65-F5344CB8AC3E}">
        <p14:creationId xmlns:p14="http://schemas.microsoft.com/office/powerpoint/2010/main" val="3261802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3031" tIns="46516" rIns="93031" bIns="46516"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3031" tIns="46516" rIns="93031" bIns="46516" numCol="1" anchor="t" anchorCtr="0" compatLnSpc="1">
            <a:prstTxWarp prst="textNoShape">
              <a:avLst/>
            </a:prstTxWarp>
          </a:bodyPr>
          <a:lstStyle>
            <a:lvl1pPr algn="r">
              <a:defRPr sz="1200">
                <a:latin typeface="Georgia" pitchFamily="1" charset="0"/>
              </a:defRPr>
            </a:lvl1pPr>
          </a:lstStyle>
          <a:p>
            <a:fld id="{12855137-815F-4D47-BC01-78B261E5767B}" type="datetime1">
              <a:rPr lang="en-US" altLang="en-US"/>
              <a:pPr/>
              <a:t>4/12/2022</a:t>
            </a:fld>
            <a:endParaRPr lang="en-US" alt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wrap="square" lIns="93031" tIns="46516" rIns="93031" bIns="46516"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wrap="square" lIns="93031" tIns="46516" rIns="93031" bIns="4651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wrap="square" lIns="93031" tIns="46516" rIns="93031" bIns="46516"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a:defRPr sz="1200">
                <a:latin typeface="Georgia" pitchFamily="1" charset="0"/>
              </a:defRPr>
            </a:lvl1pPr>
          </a:lstStyle>
          <a:p>
            <a:fld id="{642F54BC-A22F-4F12-95CD-05E42216CD3B}" type="slidenum">
              <a:rPr lang="en-US" altLang="en-US"/>
              <a:pPr/>
              <a:t>‹#›</a:t>
            </a:fld>
            <a:endParaRPr lang="en-US" altLang="en-US"/>
          </a:p>
        </p:txBody>
      </p:sp>
    </p:spTree>
    <p:extLst>
      <p:ext uri="{BB962C8B-B14F-4D97-AF65-F5344CB8AC3E}">
        <p14:creationId xmlns:p14="http://schemas.microsoft.com/office/powerpoint/2010/main" val="621157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Georgia"/>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Georg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1</a:t>
            </a:fld>
            <a:endParaRPr lang="en-US" altLang="en-US"/>
          </a:p>
        </p:txBody>
      </p:sp>
    </p:spTree>
    <p:extLst>
      <p:ext uri="{BB962C8B-B14F-4D97-AF65-F5344CB8AC3E}">
        <p14:creationId xmlns:p14="http://schemas.microsoft.com/office/powerpoint/2010/main" val="279906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10</a:t>
            </a:fld>
            <a:endParaRPr lang="en-US" altLang="en-US"/>
          </a:p>
        </p:txBody>
      </p:sp>
    </p:spTree>
    <p:extLst>
      <p:ext uri="{BB962C8B-B14F-4D97-AF65-F5344CB8AC3E}">
        <p14:creationId xmlns:p14="http://schemas.microsoft.com/office/powerpoint/2010/main" val="74450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11</a:t>
            </a:fld>
            <a:endParaRPr lang="en-US" altLang="en-US"/>
          </a:p>
        </p:txBody>
      </p:sp>
    </p:spTree>
    <p:extLst>
      <p:ext uri="{BB962C8B-B14F-4D97-AF65-F5344CB8AC3E}">
        <p14:creationId xmlns:p14="http://schemas.microsoft.com/office/powerpoint/2010/main" val="353435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12</a:t>
            </a:fld>
            <a:endParaRPr lang="en-US" altLang="en-US"/>
          </a:p>
        </p:txBody>
      </p:sp>
    </p:spTree>
    <p:extLst>
      <p:ext uri="{BB962C8B-B14F-4D97-AF65-F5344CB8AC3E}">
        <p14:creationId xmlns:p14="http://schemas.microsoft.com/office/powerpoint/2010/main" val="118306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13</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14</a:t>
            </a:fld>
            <a:endParaRPr lang="en-US" altLang="en-US"/>
          </a:p>
        </p:txBody>
      </p:sp>
    </p:spTree>
    <p:extLst>
      <p:ext uri="{BB962C8B-B14F-4D97-AF65-F5344CB8AC3E}">
        <p14:creationId xmlns:p14="http://schemas.microsoft.com/office/powerpoint/2010/main" val="19873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15</a:t>
            </a:fld>
            <a:endParaRPr lang="en-US" altLang="en-US"/>
          </a:p>
        </p:txBody>
      </p:sp>
    </p:spTree>
    <p:extLst>
      <p:ext uri="{BB962C8B-B14F-4D97-AF65-F5344CB8AC3E}">
        <p14:creationId xmlns:p14="http://schemas.microsoft.com/office/powerpoint/2010/main" val="2340943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16</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17</a:t>
            </a:fld>
            <a:endParaRPr lang="en-US" altLang="en-US"/>
          </a:p>
        </p:txBody>
      </p:sp>
    </p:spTree>
    <p:extLst>
      <p:ext uri="{BB962C8B-B14F-4D97-AF65-F5344CB8AC3E}">
        <p14:creationId xmlns:p14="http://schemas.microsoft.com/office/powerpoint/2010/main" val="313153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18</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19</a:t>
            </a:fld>
            <a:endParaRPr lang="en-US" altLang="en-US"/>
          </a:p>
        </p:txBody>
      </p:sp>
    </p:spTree>
    <p:extLst>
      <p:ext uri="{BB962C8B-B14F-4D97-AF65-F5344CB8AC3E}">
        <p14:creationId xmlns:p14="http://schemas.microsoft.com/office/powerpoint/2010/main" val="108036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a:t>
            </a:fld>
            <a:endParaRPr lang="en-US" altLang="en-US"/>
          </a:p>
        </p:txBody>
      </p:sp>
    </p:spTree>
    <p:extLst>
      <p:ext uri="{BB962C8B-B14F-4D97-AF65-F5344CB8AC3E}">
        <p14:creationId xmlns:p14="http://schemas.microsoft.com/office/powerpoint/2010/main" val="360536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20</a:t>
            </a:fld>
            <a:endParaRPr lang="en-US" altLang="en-US"/>
          </a:p>
        </p:txBody>
      </p:sp>
    </p:spTree>
    <p:extLst>
      <p:ext uri="{BB962C8B-B14F-4D97-AF65-F5344CB8AC3E}">
        <p14:creationId xmlns:p14="http://schemas.microsoft.com/office/powerpoint/2010/main" val="326582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21</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22</a:t>
            </a:fld>
            <a:endParaRPr lang="en-US" altLang="en-US"/>
          </a:p>
        </p:txBody>
      </p:sp>
    </p:spTree>
    <p:extLst>
      <p:ext uri="{BB962C8B-B14F-4D97-AF65-F5344CB8AC3E}">
        <p14:creationId xmlns:p14="http://schemas.microsoft.com/office/powerpoint/2010/main" val="3957910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23</a:t>
            </a:fld>
            <a:endParaRPr lang="en-US" altLang="en-US"/>
          </a:p>
        </p:txBody>
      </p:sp>
    </p:spTree>
    <p:extLst>
      <p:ext uri="{BB962C8B-B14F-4D97-AF65-F5344CB8AC3E}">
        <p14:creationId xmlns:p14="http://schemas.microsoft.com/office/powerpoint/2010/main" val="280002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24</a:t>
            </a:fld>
            <a:endParaRPr lang="en-US" altLang="en-US"/>
          </a:p>
        </p:txBody>
      </p:sp>
    </p:spTree>
    <p:extLst>
      <p:ext uri="{BB962C8B-B14F-4D97-AF65-F5344CB8AC3E}">
        <p14:creationId xmlns:p14="http://schemas.microsoft.com/office/powerpoint/2010/main" val="474164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25</a:t>
            </a:fld>
            <a:endParaRPr lang="en-US" altLang="en-US"/>
          </a:p>
        </p:txBody>
      </p:sp>
    </p:spTree>
    <p:extLst>
      <p:ext uri="{BB962C8B-B14F-4D97-AF65-F5344CB8AC3E}">
        <p14:creationId xmlns:p14="http://schemas.microsoft.com/office/powerpoint/2010/main" val="2228075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26</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29</a:t>
            </a:fld>
            <a:endParaRPr lang="en-US" altLang="en-US"/>
          </a:p>
        </p:txBody>
      </p:sp>
    </p:spTree>
    <p:extLst>
      <p:ext uri="{BB962C8B-B14F-4D97-AF65-F5344CB8AC3E}">
        <p14:creationId xmlns:p14="http://schemas.microsoft.com/office/powerpoint/2010/main" val="983049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pPr lvl="0"/>
            <a:endParaRPr lang="en-US" i="1" dirty="0">
              <a:effectLst/>
            </a:endParaRPr>
          </a:p>
        </p:txBody>
      </p:sp>
      <p:sp>
        <p:nvSpPr>
          <p:cNvPr id="4" name="Slide Number Placeholder 3"/>
          <p:cNvSpPr>
            <a:spLocks noGrp="1"/>
          </p:cNvSpPr>
          <p:nvPr>
            <p:ph type="sldNum" sz="quarter" idx="10"/>
          </p:nvPr>
        </p:nvSpPr>
        <p:spPr/>
        <p:txBody>
          <a:bodyPr/>
          <a:lstStyle/>
          <a:p>
            <a:fld id="{C564A44E-9E9C-48A8-B928-7201825A163A}" type="slidenum">
              <a:rPr lang="en-US" smtClean="0"/>
              <a:t>30</a:t>
            </a:fld>
            <a:endParaRPr lang="en-US" dirty="0"/>
          </a:p>
        </p:txBody>
      </p:sp>
    </p:spTree>
    <p:extLst>
      <p:ext uri="{BB962C8B-B14F-4D97-AF65-F5344CB8AC3E}">
        <p14:creationId xmlns:p14="http://schemas.microsoft.com/office/powerpoint/2010/main" val="2069922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31</a:t>
            </a:fld>
            <a:endParaRPr lang="en-US" altLang="en-US"/>
          </a:p>
        </p:txBody>
      </p:sp>
    </p:spTree>
    <p:extLst>
      <p:ext uri="{BB962C8B-B14F-4D97-AF65-F5344CB8AC3E}">
        <p14:creationId xmlns:p14="http://schemas.microsoft.com/office/powerpoint/2010/main" val="27279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3</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32</a:t>
            </a:fld>
            <a:endParaRPr lang="en-US" altLang="en-US"/>
          </a:p>
        </p:txBody>
      </p:sp>
    </p:spTree>
    <p:extLst>
      <p:ext uri="{BB962C8B-B14F-4D97-AF65-F5344CB8AC3E}">
        <p14:creationId xmlns:p14="http://schemas.microsoft.com/office/powerpoint/2010/main" val="2028578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pPr marL="171450" indent="-171450">
              <a:spcBef>
                <a:spcPts val="576"/>
              </a:spcBef>
              <a:buFontTx/>
              <a:buChar char="-"/>
            </a:pPr>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33</a:t>
            </a:fld>
            <a:endParaRPr lang="en-US" altLang="en-US"/>
          </a:p>
        </p:txBody>
      </p:sp>
    </p:spTree>
    <p:extLst>
      <p:ext uri="{BB962C8B-B14F-4D97-AF65-F5344CB8AC3E}">
        <p14:creationId xmlns:p14="http://schemas.microsoft.com/office/powerpoint/2010/main" val="363028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pPr marL="0" indent="0">
              <a:spcBef>
                <a:spcPts val="576"/>
              </a:spcBef>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34</a:t>
            </a:fld>
            <a:endParaRPr lang="en-US" altLang="en-US"/>
          </a:p>
        </p:txBody>
      </p:sp>
    </p:spTree>
    <p:extLst>
      <p:ext uri="{BB962C8B-B14F-4D97-AF65-F5344CB8AC3E}">
        <p14:creationId xmlns:p14="http://schemas.microsoft.com/office/powerpoint/2010/main" val="3495053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it’s a good learning/education resource for partners/supporters, too) </a:t>
            </a:r>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35</a:t>
            </a:fld>
            <a:endParaRPr lang="en-US" altLang="en-US"/>
          </a:p>
        </p:txBody>
      </p:sp>
    </p:spTree>
    <p:extLst>
      <p:ext uri="{BB962C8B-B14F-4D97-AF65-F5344CB8AC3E}">
        <p14:creationId xmlns:p14="http://schemas.microsoft.com/office/powerpoint/2010/main" val="3474701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36</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4</a:t>
            </a:fld>
            <a:endParaRPr lang="en-US" altLang="en-US"/>
          </a:p>
        </p:txBody>
      </p:sp>
    </p:spTree>
    <p:extLst>
      <p:ext uri="{BB962C8B-B14F-4D97-AF65-F5344CB8AC3E}">
        <p14:creationId xmlns:p14="http://schemas.microsoft.com/office/powerpoint/2010/main" val="251446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5</a:t>
            </a:fld>
            <a:endParaRPr lang="en-US" altLang="en-US"/>
          </a:p>
        </p:txBody>
      </p:sp>
    </p:spTree>
    <p:extLst>
      <p:ext uri="{BB962C8B-B14F-4D97-AF65-F5344CB8AC3E}">
        <p14:creationId xmlns:p14="http://schemas.microsoft.com/office/powerpoint/2010/main" val="379937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6</a:t>
            </a:fld>
            <a:endParaRPr lang="en-US" altLang="en-US"/>
          </a:p>
        </p:txBody>
      </p:sp>
    </p:spTree>
    <p:extLst>
      <p:ext uri="{BB962C8B-B14F-4D97-AF65-F5344CB8AC3E}">
        <p14:creationId xmlns:p14="http://schemas.microsoft.com/office/powerpoint/2010/main" val="197873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Georgia" pitchFamily="1"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Georgia" pitchFamily="1" charset="0"/>
              <a:ea typeface="ヒラギノ角ゴ Pro W3" pitchFamily="1" charset="-128"/>
              <a:cs typeface="+mn-cs"/>
            </a:endParaRPr>
          </a:p>
        </p:txBody>
      </p:sp>
    </p:spTree>
    <p:extLst>
      <p:ext uri="{BB962C8B-B14F-4D97-AF65-F5344CB8AC3E}">
        <p14:creationId xmlns:p14="http://schemas.microsoft.com/office/powerpoint/2010/main" val="24891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DDD8DAD-6B9E-4BFF-AB58-0F3DCF9F105A}" type="slidenum">
              <a:rPr lang="en-US" smtClean="0"/>
              <a:t>8</a:t>
            </a:fld>
            <a:endParaRPr lang="en-US"/>
          </a:p>
        </p:txBody>
      </p:sp>
    </p:spTree>
    <p:extLst>
      <p:ext uri="{BB962C8B-B14F-4D97-AF65-F5344CB8AC3E}">
        <p14:creationId xmlns:p14="http://schemas.microsoft.com/office/powerpoint/2010/main" val="409359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7"/>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5/24/2017</a:t>
            </a:r>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a:p>
        </p:txBody>
      </p:sp>
    </p:spTree>
    <p:extLst>
      <p:ext uri="{BB962C8B-B14F-4D97-AF65-F5344CB8AC3E}">
        <p14:creationId xmlns:p14="http://schemas.microsoft.com/office/powerpoint/2010/main" val="273302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800" b="0" cap="none" baseline="0">
                <a:solidFill>
                  <a:schemeClr val="bg1"/>
                </a:solidFill>
                <a:latin typeface="Georgia"/>
              </a:defRPr>
            </a:lvl1pPr>
          </a:lstStyle>
          <a:p>
            <a:r>
              <a:rPr lang="en-US" dirty="0"/>
              <a:t>Click to edit Master title style</a:t>
            </a:r>
          </a:p>
        </p:txBody>
      </p:sp>
      <p:sp>
        <p:nvSpPr>
          <p:cNvPr id="6" name="Content Placeholder 2"/>
          <p:cNvSpPr>
            <a:spLocks noGrp="1"/>
          </p:cNvSpPr>
          <p:nvPr>
            <p:ph idx="1"/>
          </p:nvPr>
        </p:nvSpPr>
        <p:spPr>
          <a:xfrm>
            <a:off x="457200" y="1143000"/>
            <a:ext cx="8382000" cy="5181600"/>
          </a:xfrm>
          <a:prstGeom prst="rect">
            <a:avLst/>
          </a:prstGeom>
        </p:spPr>
        <p:txBody>
          <a:bodyPr/>
          <a:lstStyle>
            <a:lvl1pP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p:cNvSpPr>
            <a:spLocks noGrp="1"/>
          </p:cNvSpPr>
          <p:nvPr>
            <p:ph type="dt" sz="half" idx="10"/>
          </p:nvPr>
        </p:nvSpPr>
        <p:spPr>
          <a:xfrm>
            <a:off x="57150" y="6558951"/>
            <a:ext cx="2133600" cy="304800"/>
          </a:xfrm>
        </p:spPr>
        <p:txBody>
          <a:bodyPr/>
          <a:lstStyle>
            <a:lvl1pPr>
              <a:defRPr/>
            </a:lvl1pPr>
          </a:lstStyle>
          <a:p>
            <a:pPr>
              <a:defRPr/>
            </a:pPr>
            <a:r>
              <a:rPr lang="en-US" dirty="0"/>
              <a:t>April 2022</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82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5/24/2017</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endParaRPr lang="en-US"/>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476734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t>5/24/2017</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endParaRPr lang="en-US"/>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51462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t>5/24/2017</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endParaRPr lang="en-US"/>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96066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t>5/24/2017</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endParaRPr lang="en-US"/>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85871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t>5/24/2017</a:t>
            </a:r>
          </a:p>
        </p:txBody>
      </p:sp>
      <p:sp>
        <p:nvSpPr>
          <p:cNvPr id="7" name="Footer Placeholder 6"/>
          <p:cNvSpPr>
            <a:spLocks noGrp="1"/>
          </p:cNvSpPr>
          <p:nvPr>
            <p:ph type="ftr" sz="quarter" idx="15"/>
          </p:nvPr>
        </p:nvSpPr>
        <p:spPr/>
        <p:txBody>
          <a:bodyPr/>
          <a:lstStyle/>
          <a:p>
            <a:pPr>
              <a:defRPr/>
            </a:pPr>
            <a:endParaRPr lang="en-US"/>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11577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0847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4"/>
            <a:ext cx="82296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dirty="0"/>
          </a:p>
        </p:txBody>
      </p:sp>
    </p:spTree>
    <p:extLst>
      <p:ext uri="{BB962C8B-B14F-4D97-AF65-F5344CB8AC3E}">
        <p14:creationId xmlns:p14="http://schemas.microsoft.com/office/powerpoint/2010/main" val="23636210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a:t>5/24/2017</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endParaRPr lang="en-US"/>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1" r:id="rId1"/>
    <p:sldLayoutId id="2147484000" r:id="rId2"/>
    <p:sldLayoutId id="2147484003" r:id="rId3"/>
    <p:sldLayoutId id="2147484007" r:id="rId4"/>
    <p:sldLayoutId id="2147484008" r:id="rId5"/>
    <p:sldLayoutId id="2147484009" r:id="rId6"/>
    <p:sldLayoutId id="2147484010" r:id="rId7"/>
    <p:sldLayoutId id="2147484012" r:id="rId8"/>
    <p:sldLayoutId id="2147484014" r:id="rId9"/>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v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tinyurl.com/BeyondMST"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hyperlink" Target="http://www.mentalhealth.va.gov/mst"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mentalhealth.va.gov/SAAM/index.asp" TargetMode="External"/><Relationship Id="rId4" Type="http://schemas.openxmlformats.org/officeDocument/2006/relationships/hyperlink" Target="http://www.mentalhealth.va.gov/ms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aketheconnection.net/conditions/military-sexual-trauma" TargetMode="External"/><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maketheconnection.net/conditions/military-sexual-trauma/" TargetMode="External"/><Relationship Id="rId4" Type="http://schemas.openxmlformats.org/officeDocument/2006/relationships/hyperlink" Target="http://www.ptsd.va.gov/apps/aboutface/learn/mst.html"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benefits.va.gov/BENEFITS/factsheets/serviceconnected/MST.pdf" TargetMode="External"/><Relationship Id="rId3" Type="http://schemas.openxmlformats.org/officeDocument/2006/relationships/hyperlink" Target="http://www.mentalhealth.va.gov/msthome/resources" TargetMode="External"/><Relationship Id="rId7" Type="http://schemas.openxmlformats.org/officeDocument/2006/relationships/hyperlink" Target="https://www.mentalhealth.va.gov/docs/mst/MST_General_Brochure_2016_Spanish_508.pdf" TargetMode="External"/><Relationship Id="rId12"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mentalhealth.va.gov/docs/mst/MST_General_Brochure_2016_English_508.pdf" TargetMode="External"/><Relationship Id="rId11" Type="http://schemas.openxmlformats.org/officeDocument/2006/relationships/image" Target="../media/image30.png"/><Relationship Id="rId5" Type="http://schemas.openxmlformats.org/officeDocument/2006/relationships/hyperlink" Target="https://www.mentalhealth.va.gov/docs/mst/MST_Womens_Infographic_Spanish_508.pdf" TargetMode="External"/><Relationship Id="rId10" Type="http://schemas.openxmlformats.org/officeDocument/2006/relationships/hyperlink" Target="http://www.mentalhealth.va.gov/women-vets" TargetMode="External"/><Relationship Id="rId4" Type="http://schemas.openxmlformats.org/officeDocument/2006/relationships/hyperlink" Target="https://www.mentalhealth.va.gov/docs/mst/MST_Womens_Infographic_English_508.pdf" TargetMode="External"/><Relationship Id="rId9" Type="http://schemas.openxmlformats.org/officeDocument/2006/relationships/hyperlink" Target="tinyurl.com/BeyondMS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mailto:jessica.keith@v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806575"/>
            <a:ext cx="8458200" cy="2460625"/>
          </a:xfrm>
        </p:spPr>
        <p:txBody>
          <a:bodyPr>
            <a:noAutofit/>
          </a:bodyPr>
          <a:lstStyle/>
          <a:p>
            <a:r>
              <a:rPr lang="en-US" sz="3400" b="1" dirty="0"/>
              <a:t>The Veterans Health Administration</a:t>
            </a:r>
            <a:br>
              <a:rPr lang="en-US" sz="3400" b="1" dirty="0"/>
            </a:br>
            <a:r>
              <a:rPr lang="en-US" sz="3400" b="1" dirty="0"/>
              <a:t>Response to Military Sexual Trauma</a:t>
            </a:r>
            <a:br>
              <a:rPr lang="en-US" sz="3600" dirty="0"/>
            </a:br>
            <a:br>
              <a:rPr lang="en-US" sz="3600" dirty="0"/>
            </a:br>
            <a:r>
              <a:rPr lang="en-US" sz="2000" b="1" dirty="0"/>
              <a:t>Jessica Keith, PhD</a:t>
            </a:r>
            <a:br>
              <a:rPr lang="en-US" sz="2800" b="1" dirty="0"/>
            </a:br>
            <a:r>
              <a:rPr lang="en-US" sz="2000" i="1" dirty="0"/>
              <a:t>Clinical Programs &amp; Practices Lead</a:t>
            </a:r>
            <a:br>
              <a:rPr lang="en-US" sz="2000" i="1" dirty="0"/>
            </a:br>
            <a:r>
              <a:rPr lang="en-US" sz="2000" i="1" dirty="0"/>
              <a:t>Military Sexual Trauma (MST) Support Team</a:t>
            </a:r>
            <a:br>
              <a:rPr lang="en-US" sz="2000" i="1" dirty="0"/>
            </a:br>
            <a:r>
              <a:rPr lang="en-US" sz="2000" i="1" dirty="0"/>
              <a:t>Office of Mental Health and Suicide Prevention</a:t>
            </a:r>
            <a:br>
              <a:rPr lang="en-US" sz="2000" i="1" dirty="0"/>
            </a:br>
            <a:r>
              <a:rPr lang="en-US" sz="2000" i="1" dirty="0"/>
              <a:t>Department of Veterans Affairs </a:t>
            </a:r>
            <a:br>
              <a:rPr lang="en-US" sz="2000" i="1" dirty="0"/>
            </a:br>
            <a:br>
              <a:rPr lang="en-US" sz="2000" dirty="0"/>
            </a:br>
            <a:br>
              <a:rPr lang="en-US" sz="3600" dirty="0"/>
            </a:br>
            <a:r>
              <a:rPr lang="en-US" sz="1800" dirty="0"/>
              <a:t>Presentation for The Center for Women Veterans April National Partners Meeting</a:t>
            </a:r>
            <a:br>
              <a:rPr lang="en-US" sz="1800" dirty="0"/>
            </a:br>
            <a:r>
              <a:rPr lang="en-US" sz="1800" dirty="0"/>
              <a:t>April 6, 2022</a:t>
            </a:r>
            <a:br>
              <a:rPr lang="en-US" sz="3600" dirty="0"/>
            </a:br>
            <a:endParaRPr lang="en-US" sz="3600" dirty="0"/>
          </a:p>
        </p:txBody>
      </p:sp>
    </p:spTree>
    <p:extLst>
      <p:ext uri="{BB962C8B-B14F-4D97-AF65-F5344CB8AC3E}">
        <p14:creationId xmlns:p14="http://schemas.microsoft.com/office/powerpoint/2010/main" val="282373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D994-F96C-40EF-8FF5-55FDCFEBBF76}"/>
              </a:ext>
            </a:extLst>
          </p:cNvPr>
          <p:cNvSpPr>
            <a:spLocks noGrp="1"/>
          </p:cNvSpPr>
          <p:nvPr>
            <p:ph type="title"/>
          </p:nvPr>
        </p:nvSpPr>
        <p:spPr/>
        <p:txBody>
          <a:bodyPr/>
          <a:lstStyle/>
          <a:p>
            <a:r>
              <a:rPr lang="en-US" dirty="0">
                <a:latin typeface="Georgia" panose="02040502050405020303" pitchFamily="18" charset="0"/>
              </a:rPr>
              <a:t>Key Elements of VHA’s Response to MST</a:t>
            </a:r>
          </a:p>
        </p:txBody>
      </p:sp>
      <p:sp>
        <p:nvSpPr>
          <p:cNvPr id="3" name="Content Placeholder 2">
            <a:extLst>
              <a:ext uri="{FF2B5EF4-FFF2-40B4-BE49-F238E27FC236}">
                <a16:creationId xmlns:a16="http://schemas.microsoft.com/office/drawing/2014/main" id="{2FDC0A1A-7DE5-403E-9701-E0BD38495CFA}"/>
              </a:ext>
            </a:extLst>
          </p:cNvPr>
          <p:cNvSpPr>
            <a:spLocks noGrp="1"/>
          </p:cNvSpPr>
          <p:nvPr>
            <p:ph idx="1"/>
          </p:nvPr>
        </p:nvSpPr>
        <p:spPr>
          <a:xfrm>
            <a:off x="457200" y="1188720"/>
            <a:ext cx="8382000" cy="5105400"/>
          </a:xfrm>
        </p:spPr>
        <p:txBody>
          <a:bodyPr/>
          <a:lstStyle/>
          <a:p>
            <a:pPr>
              <a:spcAft>
                <a:spcPts val="0"/>
              </a:spcAft>
              <a:buClr>
                <a:schemeClr val="tx1"/>
              </a:buClr>
            </a:pPr>
            <a:r>
              <a:rPr lang="en-US" b="1" dirty="0">
                <a:solidFill>
                  <a:schemeClr val="accent1">
                    <a:lumMod val="75000"/>
                  </a:schemeClr>
                </a:solidFill>
              </a:rPr>
              <a:t>Free MST-related health care</a:t>
            </a:r>
            <a:r>
              <a:rPr lang="en-US" dirty="0"/>
              <a:t>, with expansive eligibility</a:t>
            </a:r>
          </a:p>
          <a:p>
            <a:pPr>
              <a:spcAft>
                <a:spcPts val="0"/>
              </a:spcAft>
            </a:pPr>
            <a:r>
              <a:rPr lang="en-US" dirty="0"/>
              <a:t>Full continuum of MST-related health care services</a:t>
            </a:r>
          </a:p>
          <a:p>
            <a:pPr>
              <a:spcAft>
                <a:spcPts val="0"/>
              </a:spcAft>
            </a:pPr>
            <a:r>
              <a:rPr lang="en-US" dirty="0"/>
              <a:t>MST Coordinator at every VA health care system, to serve as a point person for MST-related issues</a:t>
            </a:r>
          </a:p>
          <a:p>
            <a:pPr>
              <a:spcAft>
                <a:spcPts val="0"/>
              </a:spcAft>
            </a:pPr>
            <a:r>
              <a:rPr lang="en-US" dirty="0"/>
              <a:t>Universal screening program</a:t>
            </a:r>
          </a:p>
          <a:p>
            <a:pPr>
              <a:spcAft>
                <a:spcPts val="0"/>
              </a:spcAft>
            </a:pPr>
            <a:r>
              <a:rPr lang="en-US" dirty="0"/>
              <a:t>National MST Support Team, to promote best practices related to MST</a:t>
            </a:r>
          </a:p>
          <a:p>
            <a:pPr>
              <a:spcAft>
                <a:spcPts val="0"/>
              </a:spcAft>
            </a:pPr>
            <a:r>
              <a:rPr lang="en-US" dirty="0"/>
              <a:t>Education and training for staff</a:t>
            </a:r>
          </a:p>
          <a:p>
            <a:pPr>
              <a:spcAft>
                <a:spcPts val="0"/>
              </a:spcAft>
            </a:pPr>
            <a:r>
              <a:rPr lang="en-US" dirty="0"/>
              <a:t>Outreach and other access to care initiatives</a:t>
            </a:r>
          </a:p>
          <a:p>
            <a:pPr>
              <a:spcAft>
                <a:spcPts val="0"/>
              </a:spcAft>
            </a:pPr>
            <a:endParaRPr lang="en-US" dirty="0"/>
          </a:p>
          <a:p>
            <a:pPr>
              <a:spcAft>
                <a:spcPts val="0"/>
              </a:spcAft>
            </a:pPr>
            <a:endParaRPr lang="en-US" dirty="0"/>
          </a:p>
          <a:p>
            <a:pPr>
              <a:spcAft>
                <a:spcPts val="0"/>
              </a:spcAft>
            </a:pPr>
            <a:endParaRPr lang="en-US" dirty="0"/>
          </a:p>
        </p:txBody>
      </p:sp>
      <p:sp>
        <p:nvSpPr>
          <p:cNvPr id="5" name="Slide Number Placeholder 4">
            <a:extLst>
              <a:ext uri="{FF2B5EF4-FFF2-40B4-BE49-F238E27FC236}">
                <a16:creationId xmlns:a16="http://schemas.microsoft.com/office/drawing/2014/main" id="{0F7A8E4D-152C-4228-A6AB-F0609E89F133}"/>
              </a:ext>
            </a:extLst>
          </p:cNvPr>
          <p:cNvSpPr>
            <a:spLocks noGrp="1"/>
          </p:cNvSpPr>
          <p:nvPr>
            <p:ph type="sldNum" sz="quarter" idx="12"/>
          </p:nvPr>
        </p:nvSpPr>
        <p:spPr/>
        <p:txBody>
          <a:bodyPr/>
          <a:lstStyle/>
          <a:p>
            <a:fld id="{A829F25A-84D3-4F9E-BD6A-3ADD05BBF9F6}" type="slidenum">
              <a:rPr lang="en-US" altLang="en-US" smtClean="0"/>
              <a:pPr/>
              <a:t>10</a:t>
            </a:fld>
            <a:endParaRPr lang="en-US" altLang="en-US"/>
          </a:p>
        </p:txBody>
      </p:sp>
    </p:spTree>
    <p:extLst>
      <p:ext uri="{BB962C8B-B14F-4D97-AF65-F5344CB8AC3E}">
        <p14:creationId xmlns:p14="http://schemas.microsoft.com/office/powerpoint/2010/main" val="259158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924800" cy="487362"/>
          </a:xfrm>
        </p:spPr>
        <p:txBody>
          <a:bodyPr/>
          <a:lstStyle/>
          <a:p>
            <a:r>
              <a:rPr lang="en-US" dirty="0"/>
              <a:t>Premises Underpinning VHA’s Response to MST</a:t>
            </a:r>
          </a:p>
        </p:txBody>
      </p:sp>
      <p:pic>
        <p:nvPicPr>
          <p:cNvPr id="6" name="Picture 5" descr="Standing together to empower military sexual trauma survivors&#10;">
            <a:extLst>
              <a:ext uri="{FF2B5EF4-FFF2-40B4-BE49-F238E27FC236}">
                <a16:creationId xmlns:a16="http://schemas.microsoft.com/office/drawing/2014/main" id="{75441403-0090-4C45-9067-A4039766E7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88720"/>
            <a:ext cx="3200400" cy="1456432"/>
          </a:xfrm>
          <a:prstGeom prst="rect">
            <a:avLst/>
          </a:prstGeom>
          <a:noFill/>
          <a:ln>
            <a:noFill/>
          </a:ln>
        </p:spPr>
      </p:pic>
      <p:sp>
        <p:nvSpPr>
          <p:cNvPr id="3" name="Content Placeholder 2"/>
          <p:cNvSpPr>
            <a:spLocks noGrp="1"/>
          </p:cNvSpPr>
          <p:nvPr>
            <p:ph idx="1"/>
          </p:nvPr>
        </p:nvSpPr>
        <p:spPr>
          <a:xfrm>
            <a:off x="457200" y="1188720"/>
            <a:ext cx="8534400" cy="4800600"/>
          </a:xfrm>
        </p:spPr>
        <p:txBody>
          <a:bodyPr/>
          <a:lstStyle/>
          <a:p>
            <a:pPr>
              <a:spcBef>
                <a:spcPts val="576"/>
              </a:spcBef>
              <a:spcAft>
                <a:spcPts val="0"/>
              </a:spcAft>
              <a:buClr>
                <a:schemeClr val="tx1"/>
              </a:buClr>
              <a:tabLst>
                <a:tab pos="5661025" algn="l"/>
              </a:tabLst>
            </a:pPr>
            <a:r>
              <a:rPr lang="en-US" b="1" dirty="0">
                <a:solidFill>
                  <a:schemeClr val="accent1">
                    <a:lumMod val="75000"/>
                  </a:schemeClr>
                </a:solidFill>
              </a:rPr>
              <a:t>Recovery and healing are possible</a:t>
            </a:r>
          </a:p>
          <a:p>
            <a:pPr>
              <a:spcBef>
                <a:spcPts val="576"/>
              </a:spcBef>
              <a:spcAft>
                <a:spcPts val="0"/>
              </a:spcAft>
              <a:buClr>
                <a:schemeClr val="tx1"/>
              </a:buClr>
              <a:tabLst>
                <a:tab pos="5661025" algn="l"/>
              </a:tabLst>
            </a:pPr>
            <a:r>
              <a:rPr lang="en-US" dirty="0"/>
              <a:t>Different survivors have different needs</a:t>
            </a:r>
          </a:p>
          <a:p>
            <a:pPr>
              <a:spcBef>
                <a:spcPts val="576"/>
              </a:spcBef>
              <a:spcAft>
                <a:spcPts val="0"/>
              </a:spcAft>
              <a:buClr>
                <a:schemeClr val="tx1"/>
              </a:buClr>
            </a:pPr>
            <a:r>
              <a:rPr lang="en-US" dirty="0"/>
              <a:t>There are many paths to recovery</a:t>
            </a:r>
          </a:p>
          <a:p>
            <a:pPr>
              <a:spcBef>
                <a:spcPts val="576"/>
              </a:spcBef>
              <a:spcAft>
                <a:spcPts val="0"/>
              </a:spcAft>
              <a:buClr>
                <a:schemeClr val="tx1"/>
              </a:buClr>
            </a:pPr>
            <a:r>
              <a:rPr lang="en-US" b="1" dirty="0">
                <a:solidFill>
                  <a:schemeClr val="accent1">
                    <a:lumMod val="75000"/>
                  </a:schemeClr>
                </a:solidFill>
              </a:rPr>
              <a:t>Choice matters</a:t>
            </a:r>
          </a:p>
          <a:p>
            <a:pPr>
              <a:spcBef>
                <a:spcPts val="576"/>
              </a:spcBef>
              <a:spcAft>
                <a:spcPts val="0"/>
              </a:spcAft>
              <a:buClr>
                <a:schemeClr val="tx1"/>
              </a:buClr>
            </a:pPr>
            <a:r>
              <a:rPr lang="en-US" dirty="0"/>
              <a:t>Treatment and recovery after MST is similar in many ways to recovery from other forms of trauma, but there can be unique aspects</a:t>
            </a:r>
            <a:endParaRPr lang="en-US" b="1" dirty="0">
              <a:solidFill>
                <a:schemeClr val="accent1">
                  <a:lumMod val="75000"/>
                </a:schemeClr>
              </a:solidFill>
            </a:endParaRPr>
          </a:p>
          <a:p>
            <a:pPr>
              <a:spcBef>
                <a:spcPts val="576"/>
              </a:spcBef>
              <a:spcAft>
                <a:spcPts val="0"/>
              </a:spcAft>
              <a:buClr>
                <a:schemeClr val="tx1"/>
              </a:buClr>
            </a:pPr>
            <a:r>
              <a:rPr lang="en-US" dirty="0"/>
              <a:t>Experiences of MST and with previous help-seeking affect how survivors view and experience systems and sources of help</a:t>
            </a:r>
          </a:p>
          <a:p>
            <a:pPr>
              <a:spcBef>
                <a:spcPts val="576"/>
              </a:spcBef>
              <a:spcAft>
                <a:spcPts val="0"/>
              </a:spcAft>
              <a:buClr>
                <a:schemeClr val="tx1"/>
              </a:buClr>
            </a:pPr>
            <a:r>
              <a:rPr lang="en-US" b="1" dirty="0">
                <a:solidFill>
                  <a:schemeClr val="accent1">
                    <a:lumMod val="75000"/>
                  </a:schemeClr>
                </a:solidFill>
              </a:rPr>
              <a:t>Inclusivity related to gender </a:t>
            </a:r>
            <a:r>
              <a:rPr lang="en-US" dirty="0"/>
              <a:t>and other identity variables is critical</a:t>
            </a:r>
            <a:endParaRPr lang="en-US" sz="2000" dirty="0"/>
          </a:p>
          <a:p>
            <a:pPr>
              <a:spcBef>
                <a:spcPts val="576"/>
              </a:spcBef>
              <a:spcAft>
                <a:spcPts val="0"/>
              </a:spcAft>
            </a:pPr>
            <a:endParaRPr lang="en-US" dirty="0"/>
          </a:p>
          <a:p>
            <a:pPr lvl="1">
              <a:spcBef>
                <a:spcPts val="0"/>
              </a:spcBef>
              <a:spcAft>
                <a:spcPts val="1200"/>
              </a:spcAft>
            </a:pPr>
            <a:endParaRPr lang="en-US" sz="1400" dirty="0"/>
          </a:p>
        </p:txBody>
      </p:sp>
      <p:sp>
        <p:nvSpPr>
          <p:cNvPr id="5" name="Slide Number Placeholder 4"/>
          <p:cNvSpPr>
            <a:spLocks noGrp="1"/>
          </p:cNvSpPr>
          <p:nvPr>
            <p:ph type="sldNum" sz="quarter" idx="12"/>
          </p:nvPr>
        </p:nvSpPr>
        <p:spPr/>
        <p:txBody>
          <a:bodyPr/>
          <a:lstStyle/>
          <a:p>
            <a:fld id="{A829F25A-84D3-4F9E-BD6A-3ADD05BBF9F6}" type="slidenum">
              <a:rPr lang="en-US" altLang="en-US" smtClean="0"/>
              <a:pPr/>
              <a:t>11</a:t>
            </a:fld>
            <a:endParaRPr lang="en-US" altLang="en-US"/>
          </a:p>
        </p:txBody>
      </p:sp>
    </p:spTree>
    <p:extLst>
      <p:ext uri="{BB962C8B-B14F-4D97-AF65-F5344CB8AC3E}">
        <p14:creationId xmlns:p14="http://schemas.microsoft.com/office/powerpoint/2010/main" val="121716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2C6F-7F06-4153-A192-3ECFEC81C0F2}"/>
              </a:ext>
            </a:extLst>
          </p:cNvPr>
          <p:cNvSpPr>
            <a:spLocks noGrp="1"/>
          </p:cNvSpPr>
          <p:nvPr>
            <p:ph type="title"/>
          </p:nvPr>
        </p:nvSpPr>
        <p:spPr/>
        <p:txBody>
          <a:bodyPr/>
          <a:lstStyle/>
          <a:p>
            <a:r>
              <a:rPr lang="en-US" dirty="0"/>
              <a:t>Putting Premises Into Practice</a:t>
            </a:r>
          </a:p>
        </p:txBody>
      </p:sp>
      <p:sp>
        <p:nvSpPr>
          <p:cNvPr id="3" name="Content Placeholder 2" descr="Putting premises into practice">
            <a:extLst>
              <a:ext uri="{FF2B5EF4-FFF2-40B4-BE49-F238E27FC236}">
                <a16:creationId xmlns:a16="http://schemas.microsoft.com/office/drawing/2014/main" id="{352D7D68-75D8-48F2-AE8D-09EC25DE96B3}"/>
              </a:ext>
            </a:extLst>
          </p:cNvPr>
          <p:cNvSpPr>
            <a:spLocks noGrp="1"/>
          </p:cNvSpPr>
          <p:nvPr>
            <p:ph idx="1"/>
          </p:nvPr>
        </p:nvSpPr>
        <p:spPr>
          <a:xfrm>
            <a:off x="457200" y="1188720"/>
            <a:ext cx="8373186" cy="5181600"/>
          </a:xfrm>
        </p:spPr>
        <p:txBody>
          <a:bodyPr/>
          <a:lstStyle/>
          <a:p>
            <a:pPr>
              <a:spcBef>
                <a:spcPts val="576"/>
              </a:spcBef>
            </a:pPr>
            <a:r>
              <a:rPr lang="en-US" dirty="0"/>
              <a:t>Address barriers to speaking up and accessing help</a:t>
            </a:r>
          </a:p>
          <a:p>
            <a:pPr lvl="1">
              <a:spcBef>
                <a:spcPts val="576"/>
              </a:spcBef>
              <a:buClr>
                <a:schemeClr val="tx1"/>
              </a:buClr>
            </a:pPr>
            <a:r>
              <a:rPr lang="en-US" b="1" dirty="0">
                <a:solidFill>
                  <a:schemeClr val="accent1">
                    <a:lumMod val="75000"/>
                  </a:schemeClr>
                </a:solidFill>
              </a:rPr>
              <a:t>Make MST visible</a:t>
            </a:r>
            <a:r>
              <a:rPr lang="en-US" dirty="0"/>
              <a:t>, with MST-informed and MST-sensitive efforts</a:t>
            </a:r>
          </a:p>
          <a:p>
            <a:pPr lvl="1">
              <a:spcBef>
                <a:spcPts val="576"/>
              </a:spcBef>
            </a:pPr>
            <a:r>
              <a:rPr lang="en-US" dirty="0"/>
              <a:t>Ensure gender and other inclusivity in materials</a:t>
            </a:r>
          </a:p>
          <a:p>
            <a:pPr lvl="1">
              <a:spcBef>
                <a:spcPts val="576"/>
              </a:spcBef>
            </a:pPr>
            <a:r>
              <a:rPr lang="en-US" dirty="0"/>
              <a:t>Ask proactively about MST</a:t>
            </a:r>
          </a:p>
          <a:p>
            <a:pPr lvl="1">
              <a:spcBef>
                <a:spcPts val="576"/>
              </a:spcBef>
            </a:pPr>
            <a:r>
              <a:rPr lang="en-US" dirty="0"/>
              <a:t>Make information widely available</a:t>
            </a:r>
          </a:p>
          <a:p>
            <a:pPr>
              <a:spcBef>
                <a:spcPts val="576"/>
              </a:spcBef>
              <a:buClr>
                <a:schemeClr val="tx1"/>
              </a:buClr>
              <a:buFont typeface="Arial" panose="020B0604020202020204" pitchFamily="34" charset="0"/>
              <a:buChar char="•"/>
            </a:pPr>
            <a:r>
              <a:rPr lang="en-US" b="1" dirty="0">
                <a:solidFill>
                  <a:schemeClr val="accent1">
                    <a:lumMod val="75000"/>
                  </a:schemeClr>
                </a:solidFill>
              </a:rPr>
              <a:t>No wrong door for getting help</a:t>
            </a:r>
            <a:endParaRPr lang="en-US" dirty="0"/>
          </a:p>
          <a:p>
            <a:pPr lvl="1">
              <a:spcBef>
                <a:spcPts val="576"/>
              </a:spcBef>
              <a:buClr>
                <a:schemeClr val="tx1"/>
              </a:buClr>
            </a:pPr>
            <a:r>
              <a:rPr lang="en-US" dirty="0"/>
              <a:t>Ensure a broad range of staff — both clinical and</a:t>
            </a:r>
            <a:r>
              <a:rPr lang="en-US" dirty="0">
                <a:solidFill>
                  <a:schemeClr val="bg1"/>
                </a:solidFill>
              </a:rPr>
              <a:t>……………………………… </a:t>
            </a:r>
            <a:r>
              <a:rPr lang="en-US" dirty="0"/>
              <a:t>non-clinical — are informed about MST</a:t>
            </a:r>
          </a:p>
          <a:p>
            <a:pPr>
              <a:spcBef>
                <a:spcPts val="576"/>
              </a:spcBef>
            </a:pPr>
            <a:r>
              <a:rPr lang="en-US" dirty="0"/>
              <a:t>Offer choice of a variety of services and </a:t>
            </a:r>
            <a:r>
              <a:rPr lang="en-US" dirty="0">
                <a:solidFill>
                  <a:schemeClr val="bg1"/>
                </a:solidFill>
              </a:rPr>
              <a:t>……………………….</a:t>
            </a:r>
            <a:r>
              <a:rPr lang="en-US" dirty="0"/>
              <a:t> models to meet a variety of needs and preferences </a:t>
            </a:r>
          </a:p>
          <a:p>
            <a:pPr>
              <a:spcBef>
                <a:spcPts val="576"/>
              </a:spcBef>
            </a:pPr>
            <a:r>
              <a:rPr lang="en-US" dirty="0"/>
              <a:t>Meet survivors where they’re at, knowing their needs and preferences may change over time</a:t>
            </a:r>
          </a:p>
        </p:txBody>
      </p:sp>
      <p:pic>
        <p:nvPicPr>
          <p:cNvPr id="7" name="Picture 6" descr="It's never too late to take your next step0 toward healing">
            <a:extLst>
              <a:ext uri="{FF2B5EF4-FFF2-40B4-BE49-F238E27FC236}">
                <a16:creationId xmlns:a16="http://schemas.microsoft.com/office/drawing/2014/main" id="{4D9E666B-3D17-4518-836B-7A35FF4B49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75266" y="2286000"/>
            <a:ext cx="2111534" cy="2015177"/>
          </a:xfrm>
          <a:prstGeom prst="rect">
            <a:avLst/>
          </a:prstGeom>
        </p:spPr>
      </p:pic>
      <p:sp>
        <p:nvSpPr>
          <p:cNvPr id="5" name="Slide Number Placeholder 4">
            <a:extLst>
              <a:ext uri="{FF2B5EF4-FFF2-40B4-BE49-F238E27FC236}">
                <a16:creationId xmlns:a16="http://schemas.microsoft.com/office/drawing/2014/main" id="{8411BD52-E19E-4D08-9097-EEA16B5948E7}"/>
              </a:ext>
            </a:extLst>
          </p:cNvPr>
          <p:cNvSpPr>
            <a:spLocks noGrp="1"/>
          </p:cNvSpPr>
          <p:nvPr>
            <p:ph type="sldNum" sz="quarter" idx="12"/>
          </p:nvPr>
        </p:nvSpPr>
        <p:spPr/>
        <p:txBody>
          <a:bodyPr/>
          <a:lstStyle/>
          <a:p>
            <a:fld id="{A829F25A-84D3-4F9E-BD6A-3ADD05BBF9F6}" type="slidenum">
              <a:rPr lang="en-US" altLang="en-US" smtClean="0"/>
              <a:pPr/>
              <a:t>12</a:t>
            </a:fld>
            <a:endParaRPr lang="en-US" altLang="en-US"/>
          </a:p>
        </p:txBody>
      </p:sp>
    </p:spTree>
    <p:extLst>
      <p:ext uri="{BB962C8B-B14F-4D97-AF65-F5344CB8AC3E}">
        <p14:creationId xmlns:p14="http://schemas.microsoft.com/office/powerpoint/2010/main" val="351772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Eligibility for VHA’s MST-Related Services</a:t>
            </a:r>
          </a:p>
        </p:txBody>
      </p:sp>
      <p:sp>
        <p:nvSpPr>
          <p:cNvPr id="3" name="Content Placeholder 2"/>
          <p:cNvSpPr>
            <a:spLocks noGrp="1"/>
          </p:cNvSpPr>
          <p:nvPr>
            <p:ph idx="1"/>
          </p:nvPr>
        </p:nvSpPr>
        <p:spPr>
          <a:xfrm>
            <a:off x="457200" y="1188720"/>
            <a:ext cx="8382000" cy="4743450"/>
          </a:xfrm>
        </p:spPr>
        <p:txBody>
          <a:bodyPr/>
          <a:lstStyle/>
          <a:p>
            <a:pPr>
              <a:buClr>
                <a:schemeClr val="tx1"/>
              </a:buClr>
            </a:pPr>
            <a:r>
              <a:rPr lang="en-US" dirty="0"/>
              <a:t>Eligibility for MST-related health care is </a:t>
            </a:r>
            <a:r>
              <a:rPr lang="en-US" b="1" dirty="0">
                <a:solidFill>
                  <a:schemeClr val="accent1">
                    <a:lumMod val="75000"/>
                  </a:schemeClr>
                </a:solidFill>
              </a:rPr>
              <a:t>expansive</a:t>
            </a:r>
          </a:p>
          <a:p>
            <a:pPr lvl="1"/>
            <a:r>
              <a:rPr lang="en-US" dirty="0"/>
              <a:t>Veterans and most former Service members with an Other Than Honorable (OTH) or uncharacterized discharge are eligible</a:t>
            </a:r>
          </a:p>
          <a:p>
            <a:pPr lvl="1"/>
            <a:r>
              <a:rPr lang="en-US" dirty="0"/>
              <a:t>There are </a:t>
            </a:r>
            <a:r>
              <a:rPr lang="en-US" b="1" dirty="0">
                <a:solidFill>
                  <a:schemeClr val="accent1">
                    <a:lumMod val="75000"/>
                  </a:schemeClr>
                </a:solidFill>
              </a:rPr>
              <a:t>no length of service or income requirements</a:t>
            </a:r>
            <a:r>
              <a:rPr lang="en-US" dirty="0"/>
              <a:t>, and individuals may be able to receive MST-related care even if they are not eligible for other VHA care</a:t>
            </a:r>
          </a:p>
          <a:p>
            <a:pPr lvl="1"/>
            <a:r>
              <a:rPr lang="en-US" dirty="0"/>
              <a:t>Filing a claim for service connection (VA disability compensation) is not required</a:t>
            </a:r>
          </a:p>
          <a:p>
            <a:pPr lvl="1">
              <a:buClr>
                <a:schemeClr val="tx1"/>
              </a:buClr>
            </a:pPr>
            <a:r>
              <a:rPr lang="en-US" b="1" dirty="0">
                <a:solidFill>
                  <a:schemeClr val="accent1">
                    <a:lumMod val="75000"/>
                  </a:schemeClr>
                </a:solidFill>
              </a:rPr>
              <a:t>Individuals do not need to have reported their experiences of MST </a:t>
            </a:r>
            <a:r>
              <a:rPr lang="en-US" dirty="0"/>
              <a:t>at the time or have other documentation that the MST occurred</a:t>
            </a:r>
          </a:p>
          <a:p>
            <a:pPr lvl="1"/>
            <a:r>
              <a:rPr lang="en-US" dirty="0"/>
              <a:t>Individuals do not need to initiate MST-related care within a certain time period after their experiences of MST or separation from service</a:t>
            </a:r>
          </a:p>
          <a:p>
            <a:pPr lvl="1"/>
            <a:r>
              <a:rPr lang="en-US" dirty="0"/>
              <a:t>Current Service members can receive services related to MST, although for some services, a Department of Defense referral may be required</a:t>
            </a:r>
          </a:p>
          <a:p>
            <a:pPr marL="457200" lvl="1" indent="0">
              <a:buNone/>
            </a:pPr>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13</a:t>
            </a:fld>
            <a:endParaRPr lang="en-US" altLang="en-US"/>
          </a:p>
        </p:txBody>
      </p:sp>
    </p:spTree>
    <p:extLst>
      <p:ext uri="{BB962C8B-B14F-4D97-AF65-F5344CB8AC3E}">
        <p14:creationId xmlns:p14="http://schemas.microsoft.com/office/powerpoint/2010/main" val="257990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Free MST-related Services</a:t>
            </a:r>
          </a:p>
        </p:txBody>
      </p:sp>
      <p:sp>
        <p:nvSpPr>
          <p:cNvPr id="3" name="Content Placeholder 2"/>
          <p:cNvSpPr>
            <a:spLocks noGrp="1"/>
          </p:cNvSpPr>
          <p:nvPr>
            <p:ph idx="1"/>
          </p:nvPr>
        </p:nvSpPr>
        <p:spPr>
          <a:xfrm>
            <a:off x="457200" y="1188720"/>
            <a:ext cx="8382000" cy="5029200"/>
          </a:xfrm>
        </p:spPr>
        <p:txBody>
          <a:bodyPr/>
          <a:lstStyle/>
          <a:p>
            <a:r>
              <a:rPr lang="en-US" dirty="0"/>
              <a:t>VHA provides all MST-related care </a:t>
            </a:r>
            <a:r>
              <a:rPr lang="en-US" b="1" dirty="0">
                <a:solidFill>
                  <a:schemeClr val="accent1">
                    <a:lumMod val="75000"/>
                  </a:schemeClr>
                </a:solidFill>
              </a:rPr>
              <a:t>free of charge</a:t>
            </a:r>
          </a:p>
          <a:p>
            <a:pPr lvl="1"/>
            <a:r>
              <a:rPr lang="en-US" dirty="0"/>
              <a:t>Treatment is provided for both mental health and physical health conditions related to the experience MST</a:t>
            </a:r>
          </a:p>
          <a:p>
            <a:pPr lvl="1"/>
            <a:r>
              <a:rPr lang="en-US" dirty="0"/>
              <a:t>Outpatient, inpatient, and residential care, including medications</a:t>
            </a:r>
          </a:p>
          <a:p>
            <a:r>
              <a:rPr lang="en-US" dirty="0"/>
              <a:t>An individual’s treatment needs determine length of treatment; there are </a:t>
            </a:r>
            <a:r>
              <a:rPr lang="en-US" b="1" dirty="0">
                <a:solidFill>
                  <a:schemeClr val="accent1">
                    <a:lumMod val="75000"/>
                  </a:schemeClr>
                </a:solidFill>
              </a:rPr>
              <a:t>no a priori time limits</a:t>
            </a:r>
          </a:p>
          <a:p>
            <a:pPr marL="0" indent="0">
              <a:buNone/>
            </a:pPr>
            <a:endParaRPr lang="en-US" dirty="0"/>
          </a:p>
        </p:txBody>
      </p:sp>
      <p:pic>
        <p:nvPicPr>
          <p:cNvPr id="6" name="Picture 5" descr="Healing after military sexual trauma takes time">
            <a:extLst>
              <a:ext uri="{FF2B5EF4-FFF2-40B4-BE49-F238E27FC236}">
                <a16:creationId xmlns:a16="http://schemas.microsoft.com/office/drawing/2014/main" id="{5319E94D-2769-4F14-B895-E4AB5388D66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47800" y="3938905"/>
            <a:ext cx="6248400" cy="1776095"/>
          </a:xfrm>
          <a:prstGeom prst="rect">
            <a:avLst/>
          </a:prstGeom>
        </p:spPr>
      </p:pic>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14</a:t>
            </a:fld>
            <a:endParaRPr lang="en-US" altLang="en-US"/>
          </a:p>
        </p:txBody>
      </p:sp>
    </p:spTree>
    <p:extLst>
      <p:ext uri="{BB962C8B-B14F-4D97-AF65-F5344CB8AC3E}">
        <p14:creationId xmlns:p14="http://schemas.microsoft.com/office/powerpoint/2010/main" val="225150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Full Continuum of MST-Related Health Care</a:t>
            </a:r>
          </a:p>
        </p:txBody>
      </p:sp>
      <p:sp>
        <p:nvSpPr>
          <p:cNvPr id="3" name="Content Placeholder 2"/>
          <p:cNvSpPr>
            <a:spLocks noGrp="1"/>
          </p:cNvSpPr>
          <p:nvPr>
            <p:ph idx="1"/>
          </p:nvPr>
        </p:nvSpPr>
        <p:spPr>
          <a:xfrm>
            <a:off x="457200" y="1280160"/>
            <a:ext cx="5029200" cy="4358640"/>
          </a:xfrm>
        </p:spPr>
        <p:txBody>
          <a:bodyPr/>
          <a:lstStyle/>
          <a:p>
            <a:r>
              <a:rPr lang="en-US" dirty="0"/>
              <a:t>MST-related care is </a:t>
            </a:r>
            <a:r>
              <a:rPr lang="en-US" b="1" dirty="0">
                <a:solidFill>
                  <a:schemeClr val="accent1">
                    <a:lumMod val="75000"/>
                  </a:schemeClr>
                </a:solidFill>
              </a:rPr>
              <a:t>available at all VA health care systems</a:t>
            </a:r>
          </a:p>
          <a:p>
            <a:pPr lvl="1"/>
            <a:r>
              <a:rPr lang="en-US" dirty="0"/>
              <a:t>Treatment for physical health conditions is provided through VHA’s general and specialty medical clinics at VA medical facilities </a:t>
            </a:r>
          </a:p>
          <a:p>
            <a:pPr lvl="1"/>
            <a:r>
              <a:rPr lang="en-US" dirty="0"/>
              <a:t>Treatment for mental health conditions is provided at VA medical facilities via a range of service delivery models </a:t>
            </a:r>
          </a:p>
          <a:p>
            <a:pPr lvl="1"/>
            <a:r>
              <a:rPr lang="en-US" dirty="0"/>
              <a:t>Outpatient MST-related counseling is also available at </a:t>
            </a:r>
            <a:r>
              <a:rPr lang="en-US" b="1" dirty="0">
                <a:solidFill>
                  <a:schemeClr val="accent1">
                    <a:lumMod val="75000"/>
                  </a:schemeClr>
                </a:solidFill>
              </a:rPr>
              <a:t>Vet Centers</a:t>
            </a:r>
          </a:p>
        </p:txBody>
      </p:sp>
      <p:pic>
        <p:nvPicPr>
          <p:cNvPr id="7" name="Picture 6" descr="A person smiling at the camera VA Believes in MST Survivors">
            <a:extLst>
              <a:ext uri="{FF2B5EF4-FFF2-40B4-BE49-F238E27FC236}">
                <a16:creationId xmlns:a16="http://schemas.microsoft.com/office/drawing/2014/main" id="{F37AE74E-4361-4E0E-8D02-294381484EE8}"/>
              </a:ext>
            </a:extLst>
          </p:cNvPr>
          <p:cNvPicPr>
            <a:picLocks noChangeAspect="1"/>
          </p:cNvPicPr>
          <p:nvPr/>
        </p:nvPicPr>
        <p:blipFill>
          <a:blip r:embed="rId3"/>
          <a:stretch>
            <a:fillRect/>
          </a:stretch>
        </p:blipFill>
        <p:spPr>
          <a:xfrm>
            <a:off x="5882230" y="1371600"/>
            <a:ext cx="2347370" cy="4267200"/>
          </a:xfrm>
          <a:prstGeom prst="rect">
            <a:avLst/>
          </a:prstGeom>
        </p:spPr>
      </p:pic>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15</a:t>
            </a:fld>
            <a:endParaRPr lang="en-US" altLang="en-US"/>
          </a:p>
        </p:txBody>
      </p:sp>
    </p:spTree>
    <p:extLst>
      <p:ext uri="{BB962C8B-B14F-4D97-AF65-F5344CB8AC3E}">
        <p14:creationId xmlns:p14="http://schemas.microsoft.com/office/powerpoint/2010/main" val="410055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Outpatient Mental Health Services</a:t>
            </a:r>
          </a:p>
        </p:txBody>
      </p:sp>
      <p:sp>
        <p:nvSpPr>
          <p:cNvPr id="13" name="TextBox 12">
            <a:extLst>
              <a:ext uri="{FF2B5EF4-FFF2-40B4-BE49-F238E27FC236}">
                <a16:creationId xmlns:a16="http://schemas.microsoft.com/office/drawing/2014/main" id="{8342A721-B48F-422F-8111-892EDB7A2B3F}"/>
              </a:ext>
            </a:extLst>
          </p:cNvPr>
          <p:cNvSpPr txBox="1"/>
          <p:nvPr/>
        </p:nvSpPr>
        <p:spPr>
          <a:xfrm>
            <a:off x="449180" y="1184505"/>
            <a:ext cx="4656221"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n-lt"/>
              </a:rPr>
              <a:t>MST-related outpatient mental health services are </a:t>
            </a:r>
            <a:r>
              <a:rPr lang="en-US" sz="2400" b="1" dirty="0">
                <a:solidFill>
                  <a:schemeClr val="accent1">
                    <a:lumMod val="75000"/>
                  </a:schemeClr>
                </a:solidFill>
                <a:latin typeface="+mn-lt"/>
              </a:rPr>
              <a:t>available at every VA medical center (VAMC) and many community-based outpatient clinics (CBOCs)</a:t>
            </a:r>
          </a:p>
        </p:txBody>
      </p:sp>
      <p:pic>
        <p:nvPicPr>
          <p:cNvPr id="14" name="Picture 13" descr="picture of VA medical centers and community based outpatient clinics">
            <a:extLst>
              <a:ext uri="{FF2B5EF4-FFF2-40B4-BE49-F238E27FC236}">
                <a16:creationId xmlns:a16="http://schemas.microsoft.com/office/drawing/2014/main" id="{EFAE867E-E309-4AB3-AB2E-2C84F06E5635}"/>
              </a:ext>
            </a:extLst>
          </p:cNvPr>
          <p:cNvPicPr>
            <a:picLocks noChangeAspect="1"/>
          </p:cNvPicPr>
          <p:nvPr/>
        </p:nvPicPr>
        <p:blipFill rotWithShape="1">
          <a:blip r:embed="rId3"/>
          <a:srcRect l="15000" t="34000" r="44167" b="33119"/>
          <a:stretch/>
        </p:blipFill>
        <p:spPr>
          <a:xfrm>
            <a:off x="5257800" y="1258575"/>
            <a:ext cx="3276600" cy="1649035"/>
          </a:xfrm>
          <a:prstGeom prst="rect">
            <a:avLst/>
          </a:prstGeom>
        </p:spPr>
      </p:pic>
      <p:sp>
        <p:nvSpPr>
          <p:cNvPr id="3" name="Content Placeholder 2"/>
          <p:cNvSpPr>
            <a:spLocks noGrp="1"/>
          </p:cNvSpPr>
          <p:nvPr>
            <p:ph idx="1"/>
          </p:nvPr>
        </p:nvSpPr>
        <p:spPr>
          <a:xfrm>
            <a:off x="381000" y="3130815"/>
            <a:ext cx="8382000" cy="3503980"/>
          </a:xfrm>
        </p:spPr>
        <p:txBody>
          <a:bodyPr/>
          <a:lstStyle/>
          <a:p>
            <a:pPr lvl="1"/>
            <a:r>
              <a:rPr lang="en-US" dirty="0"/>
              <a:t>Services are organized differently at different facilities and available regardless of whether the facility has a specific MST clinic or program</a:t>
            </a:r>
          </a:p>
          <a:p>
            <a:pPr lvl="1"/>
            <a:r>
              <a:rPr lang="en-US" dirty="0"/>
              <a:t>Services include </a:t>
            </a:r>
            <a:r>
              <a:rPr lang="en-US" b="1" dirty="0">
                <a:solidFill>
                  <a:schemeClr val="accent1">
                    <a:lumMod val="75000"/>
                  </a:schemeClr>
                </a:solidFill>
              </a:rPr>
              <a:t>psychological assessment and evaluation, psychiatry, and individual and group psychotherapy, including cognitive-behavioral and other evidence-based psychotherapies</a:t>
            </a:r>
          </a:p>
          <a:p>
            <a:pPr lvl="1"/>
            <a:r>
              <a:rPr lang="en-US" dirty="0"/>
              <a:t>General mental health and specialty services are available for difficulties such as PTSD, substance use disorders, depression and homelessness</a:t>
            </a:r>
          </a:p>
          <a:p>
            <a:pPr lvl="1"/>
            <a:r>
              <a:rPr lang="en-US" dirty="0"/>
              <a:t>Whole Health services (e.g., health coaching, art and recreational therapies, yoga), Chaplaincy and peer support services are available</a:t>
            </a:r>
          </a:p>
          <a:p>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16</a:t>
            </a:fld>
            <a:endParaRPr lang="en-US" altLang="en-US"/>
          </a:p>
        </p:txBody>
      </p:sp>
    </p:spTree>
    <p:extLst>
      <p:ext uri="{BB962C8B-B14F-4D97-AF65-F5344CB8AC3E}">
        <p14:creationId xmlns:p14="http://schemas.microsoft.com/office/powerpoint/2010/main" val="408348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198438"/>
            <a:ext cx="7696200" cy="487362"/>
          </a:xfrm>
        </p:spPr>
        <p:txBody>
          <a:bodyPr/>
          <a:lstStyle/>
          <a:p>
            <a:r>
              <a:rPr lang="en-US" dirty="0"/>
              <a:t>Vet Center Services </a:t>
            </a:r>
          </a:p>
        </p:txBody>
      </p:sp>
      <p:sp>
        <p:nvSpPr>
          <p:cNvPr id="3" name="Content Placeholder 2"/>
          <p:cNvSpPr>
            <a:spLocks noGrp="1"/>
          </p:cNvSpPr>
          <p:nvPr>
            <p:ph idx="1"/>
          </p:nvPr>
        </p:nvSpPr>
        <p:spPr>
          <a:xfrm>
            <a:off x="457200" y="1188720"/>
            <a:ext cx="5181600" cy="4876800"/>
          </a:xfrm>
        </p:spPr>
        <p:txBody>
          <a:bodyPr/>
          <a:lstStyle/>
          <a:p>
            <a:r>
              <a:rPr lang="en-US" dirty="0"/>
              <a:t>Outpatient MST-related counseling is also available at </a:t>
            </a:r>
            <a:r>
              <a:rPr lang="en-US" b="1" dirty="0">
                <a:solidFill>
                  <a:schemeClr val="accent1">
                    <a:lumMod val="75000"/>
                  </a:schemeClr>
                </a:solidFill>
              </a:rPr>
              <a:t>Vet Centers</a:t>
            </a:r>
          </a:p>
          <a:p>
            <a:pPr lvl="1"/>
            <a:r>
              <a:rPr lang="en-US" dirty="0"/>
              <a:t>Vet Centers are </a:t>
            </a:r>
            <a:r>
              <a:rPr lang="en-US" b="1" dirty="0">
                <a:solidFill>
                  <a:schemeClr val="accent1">
                    <a:lumMod val="75000"/>
                  </a:schemeClr>
                </a:solidFill>
              </a:rPr>
              <a:t>community-based facilities</a:t>
            </a:r>
            <a:r>
              <a:rPr lang="en-US" b="1" dirty="0">
                <a:solidFill>
                  <a:srgbClr val="83093D"/>
                </a:solidFill>
              </a:rPr>
              <a:t> </a:t>
            </a:r>
            <a:r>
              <a:rPr lang="en-US" dirty="0"/>
              <a:t>that provide counseling, support, and advocacy services for Veterans and current Service members; they do not provide medical care</a:t>
            </a:r>
          </a:p>
          <a:p>
            <a:pPr lvl="1"/>
            <a:r>
              <a:rPr lang="en-US" dirty="0"/>
              <a:t>Individual and group counseling, marital and family counseling, referral for benefits assistance, liaison with community agencies and substance use information and referral is available</a:t>
            </a:r>
          </a:p>
          <a:p>
            <a:pPr marL="457200" lvl="1" indent="0">
              <a:buNone/>
            </a:pPr>
            <a:endParaRPr lang="en-US" dirty="0"/>
          </a:p>
        </p:txBody>
      </p:sp>
      <p:pic>
        <p:nvPicPr>
          <p:cNvPr id="6" name="Picture 5" descr="Picture of VA Vet Center">
            <a:extLst>
              <a:ext uri="{FF2B5EF4-FFF2-40B4-BE49-F238E27FC236}">
                <a16:creationId xmlns:a16="http://schemas.microsoft.com/office/drawing/2014/main" id="{5AA53C34-E273-4425-A3BA-4568157E1BF2}"/>
              </a:ext>
            </a:extLst>
          </p:cNvPr>
          <p:cNvPicPr>
            <a:picLocks noChangeAspect="1"/>
          </p:cNvPicPr>
          <p:nvPr/>
        </p:nvPicPr>
        <p:blipFill rotWithShape="1">
          <a:blip r:embed="rId3"/>
          <a:srcRect l="65833" t="38000" r="10833" b="31333"/>
          <a:stretch/>
        </p:blipFill>
        <p:spPr>
          <a:xfrm>
            <a:off x="5751443" y="2133600"/>
            <a:ext cx="2782957" cy="2286000"/>
          </a:xfrm>
          <a:prstGeom prst="rect">
            <a:avLst/>
          </a:prstGeom>
        </p:spPr>
      </p:pic>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17</a:t>
            </a:fld>
            <a:endParaRPr lang="en-US" altLang="en-US"/>
          </a:p>
        </p:txBody>
      </p:sp>
    </p:spTree>
    <p:extLst>
      <p:ext uri="{BB962C8B-B14F-4D97-AF65-F5344CB8AC3E}">
        <p14:creationId xmlns:p14="http://schemas.microsoft.com/office/powerpoint/2010/main" val="87455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8001000" cy="487362"/>
          </a:xfrm>
        </p:spPr>
        <p:txBody>
          <a:bodyPr/>
          <a:lstStyle/>
          <a:p>
            <a:r>
              <a:rPr lang="en-US" dirty="0"/>
              <a:t>Residential and Inpatient Mental Health Services</a:t>
            </a:r>
          </a:p>
        </p:txBody>
      </p:sp>
      <p:sp>
        <p:nvSpPr>
          <p:cNvPr id="3" name="Content Placeholder 2"/>
          <p:cNvSpPr>
            <a:spLocks noGrp="1"/>
          </p:cNvSpPr>
          <p:nvPr>
            <p:ph idx="1"/>
          </p:nvPr>
        </p:nvSpPr>
        <p:spPr>
          <a:xfrm>
            <a:off x="304800" y="1188720"/>
            <a:ext cx="8382000" cy="5181600"/>
          </a:xfrm>
        </p:spPr>
        <p:txBody>
          <a:bodyPr/>
          <a:lstStyle/>
          <a:p>
            <a:r>
              <a:rPr lang="en-US" dirty="0"/>
              <a:t>For individuals who need more intensive treatment, many VA medical centers have </a:t>
            </a:r>
            <a:r>
              <a:rPr lang="en-US" b="1" dirty="0">
                <a:solidFill>
                  <a:schemeClr val="accent1">
                    <a:lumMod val="75000"/>
                  </a:schemeClr>
                </a:solidFill>
              </a:rPr>
              <a:t>Mental Health Residential Rehabilitation and Treatment Programs</a:t>
            </a:r>
          </a:p>
          <a:p>
            <a:pPr lvl="1"/>
            <a:r>
              <a:rPr lang="en-US" dirty="0"/>
              <a:t>Provide treatment for mental health issues such as PTSD and substance abuse, as well as homelessness and vocational rehabilitation services</a:t>
            </a:r>
          </a:p>
          <a:p>
            <a:pPr lvl="1"/>
            <a:r>
              <a:rPr lang="en-US" dirty="0"/>
              <a:t>Target rehabilitation, recovery, health maintenance, improved quality of life and community reintegration</a:t>
            </a:r>
          </a:p>
          <a:p>
            <a:pPr lvl="1"/>
            <a:r>
              <a:rPr lang="en-US" dirty="0"/>
              <a:t>A number focus specifically on MST/sexual trauma or have specialized MST/sexual trauma tracks</a:t>
            </a:r>
          </a:p>
          <a:p>
            <a:r>
              <a:rPr lang="en-US" dirty="0"/>
              <a:t>VA medical centers also have </a:t>
            </a:r>
            <a:r>
              <a:rPr lang="en-US" b="1" dirty="0">
                <a:solidFill>
                  <a:schemeClr val="accent1">
                    <a:lumMod val="75000"/>
                  </a:schemeClr>
                </a:solidFill>
              </a:rPr>
              <a:t>mental health inpatient programs </a:t>
            </a:r>
            <a:r>
              <a:rPr lang="en-US" dirty="0"/>
              <a:t>available for acute care needs</a:t>
            </a:r>
          </a:p>
          <a:p>
            <a:pPr lvl="1"/>
            <a:r>
              <a:rPr lang="en-US" dirty="0"/>
              <a:t>Focus is on addressing psychiatric emergencies, promoting stabilization or facilitating medication adjustment</a:t>
            </a:r>
          </a:p>
          <a:p>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18</a:t>
            </a:fld>
            <a:endParaRPr lang="en-US" altLang="en-US"/>
          </a:p>
        </p:txBody>
      </p:sp>
    </p:spTree>
    <p:extLst>
      <p:ext uri="{BB962C8B-B14F-4D97-AF65-F5344CB8AC3E}">
        <p14:creationId xmlns:p14="http://schemas.microsoft.com/office/powerpoint/2010/main" val="58638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Gender-Sensitive Care</a:t>
            </a:r>
          </a:p>
        </p:txBody>
      </p:sp>
      <p:sp>
        <p:nvSpPr>
          <p:cNvPr id="3" name="Content Placeholder 2"/>
          <p:cNvSpPr>
            <a:spLocks noGrp="1"/>
          </p:cNvSpPr>
          <p:nvPr>
            <p:ph idx="1"/>
          </p:nvPr>
        </p:nvSpPr>
        <p:spPr>
          <a:xfrm>
            <a:off x="457200" y="1188720"/>
            <a:ext cx="8382000" cy="5181600"/>
          </a:xfrm>
        </p:spPr>
        <p:txBody>
          <a:bodyPr/>
          <a:lstStyle/>
          <a:p>
            <a:r>
              <a:rPr lang="en-US" dirty="0"/>
              <a:t>VA facilities must accommodate individuals’ requests for a provider of a particular gender when clinically indicated</a:t>
            </a:r>
          </a:p>
          <a:p>
            <a:r>
              <a:rPr lang="en-US" dirty="0"/>
              <a:t>All outpatient, inpatient, and residential programs must have environments that can accommodate both women and men with safety, privacy, dignity and respect</a:t>
            </a:r>
          </a:p>
          <a:p>
            <a:r>
              <a:rPr lang="en-US" dirty="0"/>
              <a:t>VHA has </a:t>
            </a:r>
            <a:r>
              <a:rPr lang="en-US" b="1" dirty="0">
                <a:solidFill>
                  <a:schemeClr val="accent1">
                    <a:lumMod val="75000"/>
                  </a:schemeClr>
                </a:solidFill>
              </a:rPr>
              <a:t>both</a:t>
            </a:r>
            <a:r>
              <a:rPr lang="en-US" dirty="0">
                <a:solidFill>
                  <a:schemeClr val="accent1">
                    <a:lumMod val="75000"/>
                  </a:schemeClr>
                </a:solidFill>
              </a:rPr>
              <a:t> </a:t>
            </a:r>
            <a:r>
              <a:rPr lang="en-US" b="1" dirty="0">
                <a:solidFill>
                  <a:schemeClr val="accent1">
                    <a:lumMod val="75000"/>
                  </a:schemeClr>
                </a:solidFill>
              </a:rPr>
              <a:t>single-gender and mixed-gender programming available </a:t>
            </a:r>
          </a:p>
          <a:p>
            <a:pPr lvl="1"/>
            <a:r>
              <a:rPr lang="en-US" dirty="0"/>
              <a:t>Specific offerings vary from facility to facility, based on local demand and resources</a:t>
            </a:r>
          </a:p>
          <a:p>
            <a:pPr lvl="1"/>
            <a:r>
              <a:rPr lang="en-US" dirty="0"/>
              <a:t>Women’s only residential programs available serve as national resources, not just programs for the local facility</a:t>
            </a:r>
          </a:p>
          <a:p>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19</a:t>
            </a:fld>
            <a:endParaRPr lang="en-US" altLang="en-US"/>
          </a:p>
        </p:txBody>
      </p:sp>
    </p:spTree>
    <p:extLst>
      <p:ext uri="{BB962C8B-B14F-4D97-AF65-F5344CB8AC3E}">
        <p14:creationId xmlns:p14="http://schemas.microsoft.com/office/powerpoint/2010/main" val="18310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909A-99D1-424C-9367-07F5FCEB70AC}"/>
              </a:ext>
            </a:extLst>
          </p:cNvPr>
          <p:cNvSpPr>
            <a:spLocks noGrp="1"/>
          </p:cNvSpPr>
          <p:nvPr>
            <p:ph type="title"/>
          </p:nvPr>
        </p:nvSpPr>
        <p:spPr/>
        <p:txBody>
          <a:bodyPr/>
          <a:lstStyle/>
          <a:p>
            <a:r>
              <a:rPr lang="en-US" dirty="0"/>
              <a:t>Topics for Today’s Talk</a:t>
            </a:r>
          </a:p>
        </p:txBody>
      </p:sp>
      <p:sp>
        <p:nvSpPr>
          <p:cNvPr id="3" name="Content Placeholder 2">
            <a:extLst>
              <a:ext uri="{FF2B5EF4-FFF2-40B4-BE49-F238E27FC236}">
                <a16:creationId xmlns:a16="http://schemas.microsoft.com/office/drawing/2014/main" id="{BF8D361D-FB8C-4710-9BCA-B24384FD10DC}"/>
              </a:ext>
            </a:extLst>
          </p:cNvPr>
          <p:cNvSpPr>
            <a:spLocks noGrp="1"/>
          </p:cNvSpPr>
          <p:nvPr>
            <p:ph idx="1"/>
          </p:nvPr>
        </p:nvSpPr>
        <p:spPr>
          <a:xfrm>
            <a:off x="457200" y="1188720"/>
            <a:ext cx="8382000" cy="2743200"/>
          </a:xfrm>
        </p:spPr>
        <p:txBody>
          <a:bodyPr/>
          <a:lstStyle/>
          <a:p>
            <a:pPr>
              <a:spcBef>
                <a:spcPts val="576"/>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Key elements of the Veterans Health Administration (VHA) response to military sexual trauma (MST)</a:t>
            </a:r>
          </a:p>
          <a:p>
            <a:pPr>
              <a:spcBef>
                <a:spcPts val="576"/>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MST-related health care services available through VA</a:t>
            </a:r>
          </a:p>
          <a:p>
            <a:pPr>
              <a:spcBef>
                <a:spcPts val="576"/>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VHA’s MST-Related outreach campaign for Sexual Assault Awareness Month (SAAM) this April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76"/>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VHA’s MST-related resources and points of contact who can assist with accessing MST-related care</a:t>
            </a:r>
          </a:p>
          <a:p>
            <a:pPr>
              <a:spcBef>
                <a:spcPts val="576"/>
              </a:spcBef>
              <a:spcAft>
                <a:spcPts val="0"/>
              </a:spcAft>
            </a:pPr>
            <a:endParaRPr lang="en-US" dirty="0"/>
          </a:p>
        </p:txBody>
      </p:sp>
      <p:pic>
        <p:nvPicPr>
          <p:cNvPr id="11" name="Picture 10" descr="We believe you and we believe in you">
            <a:extLst>
              <a:ext uri="{FF2B5EF4-FFF2-40B4-BE49-F238E27FC236}">
                <a16:creationId xmlns:a16="http://schemas.microsoft.com/office/drawing/2014/main" id="{671634EA-E473-48C7-ABE9-18D27CFC5007}"/>
              </a:ext>
            </a:extLst>
          </p:cNvPr>
          <p:cNvPicPr>
            <a:picLocks noChangeAspect="1"/>
          </p:cNvPicPr>
          <p:nvPr/>
        </p:nvPicPr>
        <p:blipFill>
          <a:blip r:embed="rId3"/>
          <a:stretch>
            <a:fillRect/>
          </a:stretch>
        </p:blipFill>
        <p:spPr>
          <a:xfrm>
            <a:off x="2710669" y="4191000"/>
            <a:ext cx="3722661" cy="1937385"/>
          </a:xfrm>
          <a:prstGeom prst="rect">
            <a:avLst/>
          </a:prstGeom>
        </p:spPr>
      </p:pic>
      <p:sp>
        <p:nvSpPr>
          <p:cNvPr id="5" name="Slide Number Placeholder 4">
            <a:extLst>
              <a:ext uri="{FF2B5EF4-FFF2-40B4-BE49-F238E27FC236}">
                <a16:creationId xmlns:a16="http://schemas.microsoft.com/office/drawing/2014/main" id="{4AB571A2-8809-4ADF-886F-64CB482B0852}"/>
              </a:ext>
            </a:extLst>
          </p:cNvPr>
          <p:cNvSpPr>
            <a:spLocks noGrp="1"/>
          </p:cNvSpPr>
          <p:nvPr>
            <p:ph type="sldNum" sz="quarter" idx="12"/>
          </p:nvPr>
        </p:nvSpPr>
        <p:spPr/>
        <p:txBody>
          <a:bodyPr/>
          <a:lstStyle/>
          <a:p>
            <a:fld id="{A829F25A-84D3-4F9E-BD6A-3ADD05BBF9F6}" type="slidenum">
              <a:rPr lang="en-US" altLang="en-US" smtClean="0"/>
              <a:pPr/>
              <a:t>2</a:t>
            </a:fld>
            <a:endParaRPr lang="en-US" altLang="en-US"/>
          </a:p>
        </p:txBody>
      </p:sp>
    </p:spTree>
    <p:extLst>
      <p:ext uri="{BB962C8B-B14F-4D97-AF65-F5344CB8AC3E}">
        <p14:creationId xmlns:p14="http://schemas.microsoft.com/office/powerpoint/2010/main" val="202222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How to Access MST-Related Care </a:t>
            </a:r>
          </a:p>
        </p:txBody>
      </p:sp>
      <p:sp>
        <p:nvSpPr>
          <p:cNvPr id="3" name="Content Placeholder 2"/>
          <p:cNvSpPr>
            <a:spLocks noGrp="1"/>
          </p:cNvSpPr>
          <p:nvPr>
            <p:ph idx="1"/>
          </p:nvPr>
        </p:nvSpPr>
        <p:spPr>
          <a:xfrm>
            <a:off x="457200" y="1188720"/>
            <a:ext cx="8382000" cy="5181600"/>
          </a:xfrm>
        </p:spPr>
        <p:txBody>
          <a:bodyPr/>
          <a:lstStyle/>
          <a:p>
            <a:pPr>
              <a:buClr>
                <a:schemeClr val="tx1"/>
              </a:buClr>
            </a:pPr>
            <a:r>
              <a:rPr lang="en-US" b="1" dirty="0">
                <a:solidFill>
                  <a:schemeClr val="accent1">
                    <a:lumMod val="75000"/>
                  </a:schemeClr>
                </a:solidFill>
              </a:rPr>
              <a:t>No wrong door </a:t>
            </a:r>
          </a:p>
          <a:p>
            <a:r>
              <a:rPr lang="en-US" dirty="0"/>
              <a:t>To access care at VA medical facilities, individuals can:</a:t>
            </a:r>
          </a:p>
          <a:p>
            <a:pPr lvl="1">
              <a:buClr>
                <a:schemeClr val="tx1"/>
              </a:buClr>
            </a:pPr>
            <a:r>
              <a:rPr lang="en-US" b="1" dirty="0">
                <a:solidFill>
                  <a:schemeClr val="accent1">
                    <a:lumMod val="75000"/>
                  </a:schemeClr>
                </a:solidFill>
              </a:rPr>
              <a:t>Contact their local VA medical facility and ask to speak to the MST Coordinator</a:t>
            </a:r>
          </a:p>
          <a:p>
            <a:pPr lvl="1"/>
            <a:r>
              <a:rPr lang="en-US" dirty="0"/>
              <a:t>Talk to their existing VA health care provider about a referral</a:t>
            </a:r>
          </a:p>
          <a:p>
            <a:r>
              <a:rPr lang="en-US" dirty="0"/>
              <a:t>To access care at Vet Centers, individuals can contact their local Vet Center directly</a:t>
            </a:r>
          </a:p>
          <a:p>
            <a:r>
              <a:rPr lang="en-US" dirty="0"/>
              <a:t>Find a list of VA medical facilities and Vet Centers at </a:t>
            </a:r>
            <a:r>
              <a:rPr lang="en-US" dirty="0">
                <a:hlinkClick r:id="rId3" action="ppaction://hlinkfile"/>
              </a:rPr>
              <a:t>va.gov </a:t>
            </a:r>
            <a:endParaRPr lang="en-US" dirty="0"/>
          </a:p>
          <a:p>
            <a:endParaRPr lang="en-US" dirty="0"/>
          </a:p>
          <a:p>
            <a:endParaRPr lang="en-US" dirty="0"/>
          </a:p>
        </p:txBody>
      </p:sp>
      <p:pic>
        <p:nvPicPr>
          <p:cNvPr id="6" name="Picture 5">
            <a:extLst>
              <a:ext uri="{FF2B5EF4-FFF2-40B4-BE49-F238E27FC236}">
                <a16:creationId xmlns:a16="http://schemas.microsoft.com/office/drawing/2014/main" id="{5EB12EED-E31D-41EE-98BF-231763F30EB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80847" y="4396714"/>
            <a:ext cx="4182306" cy="1851686"/>
          </a:xfrm>
          <a:prstGeom prst="rect">
            <a:avLst/>
          </a:prstGeom>
        </p:spPr>
      </p:pic>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20</a:t>
            </a:fld>
            <a:endParaRPr lang="en-US" altLang="en-US"/>
          </a:p>
        </p:txBody>
      </p:sp>
    </p:spTree>
    <p:extLst>
      <p:ext uri="{BB962C8B-B14F-4D97-AF65-F5344CB8AC3E}">
        <p14:creationId xmlns:p14="http://schemas.microsoft.com/office/powerpoint/2010/main" val="411824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VHA MST Coordinators</a:t>
            </a:r>
          </a:p>
        </p:txBody>
      </p:sp>
      <p:sp>
        <p:nvSpPr>
          <p:cNvPr id="3" name="Content Placeholder 2"/>
          <p:cNvSpPr>
            <a:spLocks noGrp="1"/>
          </p:cNvSpPr>
          <p:nvPr>
            <p:ph idx="1"/>
          </p:nvPr>
        </p:nvSpPr>
        <p:spPr>
          <a:xfrm>
            <a:off x="457200" y="1188720"/>
            <a:ext cx="8382000" cy="5181600"/>
          </a:xfrm>
        </p:spPr>
        <p:txBody>
          <a:bodyPr/>
          <a:lstStyle/>
          <a:p>
            <a:pPr>
              <a:buClr>
                <a:schemeClr val="tx1"/>
              </a:buClr>
            </a:pPr>
            <a:r>
              <a:rPr lang="en-US" dirty="0"/>
              <a:t>Every VA medical facility has an </a:t>
            </a:r>
            <a:r>
              <a:rPr lang="en-US" b="1" dirty="0">
                <a:solidFill>
                  <a:schemeClr val="accent1">
                    <a:lumMod val="75000"/>
                  </a:schemeClr>
                </a:solidFill>
              </a:rPr>
              <a:t>MST Coordinator</a:t>
            </a:r>
          </a:p>
          <a:p>
            <a:pPr lvl="1"/>
            <a:r>
              <a:rPr lang="en-US" dirty="0"/>
              <a:t>Serves as a point person for MST-related services at the facility</a:t>
            </a:r>
          </a:p>
          <a:p>
            <a:pPr lvl="1"/>
            <a:r>
              <a:rPr lang="en-US" dirty="0"/>
              <a:t>Responsible for ensuring appropriate services are available, addressing systems issues that might serve as barriers to care, engaging in outreach and ensuring MST-related staff education occurs</a:t>
            </a:r>
          </a:p>
          <a:p>
            <a:pPr lvl="1"/>
            <a:r>
              <a:rPr lang="en-US" dirty="0"/>
              <a:t>Usually a mental health clinician who provides some clinical care, but the MST Coordinator is not the only clinician providing MST-related mental health care at the facility</a:t>
            </a:r>
          </a:p>
          <a:p>
            <a:pPr>
              <a:buClr>
                <a:schemeClr val="tx1"/>
              </a:buClr>
            </a:pPr>
            <a:r>
              <a:rPr lang="en-US" dirty="0"/>
              <a:t>The MST Coordinator is </a:t>
            </a:r>
            <a:r>
              <a:rPr lang="en-US" b="1" dirty="0">
                <a:solidFill>
                  <a:schemeClr val="accent1">
                    <a:lumMod val="75000"/>
                  </a:schemeClr>
                </a:solidFill>
              </a:rPr>
              <a:t>the best point of contact for assistance in accessing MST-related care or for answering questions about services at the facility</a:t>
            </a:r>
          </a:p>
          <a:p>
            <a:r>
              <a:rPr lang="en-US" dirty="0"/>
              <a:t>MST Coordinators work closely with local Vet Centers and can facilitate referrals as needed</a:t>
            </a:r>
          </a:p>
          <a:p>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21</a:t>
            </a:fld>
            <a:endParaRPr lang="en-US" altLang="en-US"/>
          </a:p>
        </p:txBody>
      </p:sp>
    </p:spTree>
    <p:extLst>
      <p:ext uri="{BB962C8B-B14F-4D97-AF65-F5344CB8AC3E}">
        <p14:creationId xmlns:p14="http://schemas.microsoft.com/office/powerpoint/2010/main" val="19453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Universal MST Screening</a:t>
            </a:r>
          </a:p>
        </p:txBody>
      </p:sp>
      <p:sp>
        <p:nvSpPr>
          <p:cNvPr id="3" name="Content Placeholder 2"/>
          <p:cNvSpPr>
            <a:spLocks noGrp="1"/>
          </p:cNvSpPr>
          <p:nvPr>
            <p:ph idx="1"/>
          </p:nvPr>
        </p:nvSpPr>
        <p:spPr>
          <a:xfrm>
            <a:off x="457200" y="1188720"/>
            <a:ext cx="8382000" cy="5181600"/>
          </a:xfrm>
        </p:spPr>
        <p:txBody>
          <a:bodyPr/>
          <a:lstStyle/>
          <a:p>
            <a:r>
              <a:rPr lang="en-US" dirty="0"/>
              <a:t>Recognizing that many survivors of sexual trauma do not disclose their experiences unless asked directly, it is VA policy that </a:t>
            </a:r>
            <a:r>
              <a:rPr lang="en-US" b="1" dirty="0">
                <a:solidFill>
                  <a:schemeClr val="accent1">
                    <a:lumMod val="75000"/>
                  </a:schemeClr>
                </a:solidFill>
              </a:rPr>
              <a:t>all former Service members seen for health care are screened for experiences of MST</a:t>
            </a:r>
          </a:p>
          <a:p>
            <a:pPr lvl="1"/>
            <a:r>
              <a:rPr lang="en-US" dirty="0"/>
              <a:t>Those who report having experienced MST are offered a referral for further assessment and/or treatment</a:t>
            </a:r>
          </a:p>
          <a:p>
            <a:r>
              <a:rPr lang="en-US" dirty="0"/>
              <a:t>Universal screening is a key way to:</a:t>
            </a:r>
          </a:p>
          <a:p>
            <a:pPr lvl="1"/>
            <a:r>
              <a:rPr lang="en-US" dirty="0"/>
              <a:t>Ensure individuals are aware of and as needed connected to services available to assist in their recovery from MST</a:t>
            </a:r>
          </a:p>
          <a:p>
            <a:pPr lvl="1"/>
            <a:r>
              <a:rPr lang="en-US" dirty="0"/>
              <a:t>Ensure providers are aware of an important aspect of their patient’s history</a:t>
            </a:r>
          </a:p>
          <a:p>
            <a:pPr lvl="1"/>
            <a:r>
              <a:rPr lang="en-US" dirty="0"/>
              <a:t>Convey VA’s awareness of and sensitivity to the issue of MST</a:t>
            </a:r>
          </a:p>
          <a:p>
            <a:pPr lvl="1"/>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22</a:t>
            </a:fld>
            <a:endParaRPr lang="en-US" altLang="en-US"/>
          </a:p>
        </p:txBody>
      </p:sp>
    </p:spTree>
    <p:extLst>
      <p:ext uri="{BB962C8B-B14F-4D97-AF65-F5344CB8AC3E}">
        <p14:creationId xmlns:p14="http://schemas.microsoft.com/office/powerpoint/2010/main" val="415480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VHA’s National MST Support Team</a:t>
            </a:r>
          </a:p>
        </p:txBody>
      </p:sp>
      <p:sp>
        <p:nvSpPr>
          <p:cNvPr id="3" name="Content Placeholder 2"/>
          <p:cNvSpPr>
            <a:spLocks noGrp="1"/>
          </p:cNvSpPr>
          <p:nvPr>
            <p:ph idx="1"/>
          </p:nvPr>
        </p:nvSpPr>
        <p:spPr>
          <a:xfrm>
            <a:off x="457200" y="1188720"/>
            <a:ext cx="8382000" cy="5181600"/>
          </a:xfrm>
        </p:spPr>
        <p:txBody>
          <a:bodyPr/>
          <a:lstStyle/>
          <a:p>
            <a:r>
              <a:rPr lang="en-US" dirty="0"/>
              <a:t>VHA’s </a:t>
            </a:r>
            <a:r>
              <a:rPr lang="en-US" b="1" dirty="0">
                <a:solidFill>
                  <a:schemeClr val="accent1">
                    <a:lumMod val="75000"/>
                  </a:schemeClr>
                </a:solidFill>
              </a:rPr>
              <a:t>national MST Support Team</a:t>
            </a:r>
            <a:r>
              <a:rPr lang="en-US" dirty="0">
                <a:solidFill>
                  <a:schemeClr val="accent1">
                    <a:lumMod val="75000"/>
                  </a:schemeClr>
                </a:solidFill>
              </a:rPr>
              <a:t> </a:t>
            </a:r>
            <a:r>
              <a:rPr lang="en-US" dirty="0"/>
              <a:t>in the VHA Office of Mental Health and Suicide Prevention is another core component of VHA’s response to MST</a:t>
            </a:r>
          </a:p>
          <a:p>
            <a:pPr lvl="1"/>
            <a:r>
              <a:rPr lang="en-US" dirty="0"/>
              <a:t>Established in 2006</a:t>
            </a:r>
          </a:p>
          <a:p>
            <a:pPr lvl="1">
              <a:buClr>
                <a:schemeClr val="tx1"/>
              </a:buClr>
            </a:pPr>
            <a:r>
              <a:rPr lang="en-US" dirty="0"/>
              <a:t>Coordinates and expands national MST-related education, training and outreach</a:t>
            </a:r>
          </a:p>
          <a:p>
            <a:pPr lvl="1"/>
            <a:r>
              <a:rPr lang="en-US" dirty="0"/>
              <a:t>Conducts national MST-specific monitoring</a:t>
            </a:r>
          </a:p>
          <a:p>
            <a:pPr lvl="1"/>
            <a:r>
              <a:rPr lang="en-US" dirty="0"/>
              <a:t>Provides consultation and technical assistance to facilities to promote policy implementation and best practices in care</a:t>
            </a:r>
          </a:p>
          <a:p>
            <a:pPr lvl="1"/>
            <a:r>
              <a:rPr lang="en-US" dirty="0"/>
              <a:t>Provides assistance to VA Central Office on MST-related policy issues, Congressional requests and stakeholder inquiries</a:t>
            </a:r>
          </a:p>
          <a:p>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23</a:t>
            </a:fld>
            <a:endParaRPr lang="en-US" altLang="en-US"/>
          </a:p>
        </p:txBody>
      </p:sp>
    </p:spTree>
    <p:extLst>
      <p:ext uri="{BB962C8B-B14F-4D97-AF65-F5344CB8AC3E}">
        <p14:creationId xmlns:p14="http://schemas.microsoft.com/office/powerpoint/2010/main" val="25490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Staff Education and Training</a:t>
            </a:r>
          </a:p>
        </p:txBody>
      </p:sp>
      <p:sp>
        <p:nvSpPr>
          <p:cNvPr id="3" name="Content Placeholder 2"/>
          <p:cNvSpPr>
            <a:spLocks noGrp="1"/>
          </p:cNvSpPr>
          <p:nvPr>
            <p:ph idx="1"/>
          </p:nvPr>
        </p:nvSpPr>
        <p:spPr>
          <a:xfrm>
            <a:off x="457200" y="1188720"/>
            <a:ext cx="8305800" cy="5029200"/>
          </a:xfrm>
        </p:spPr>
        <p:txBody>
          <a:bodyPr/>
          <a:lstStyle/>
          <a:p>
            <a:r>
              <a:rPr lang="en-US" dirty="0"/>
              <a:t>MST is associated with a broad range of health problems, so </a:t>
            </a:r>
            <a:r>
              <a:rPr lang="en-US" b="1" dirty="0">
                <a:solidFill>
                  <a:schemeClr val="accent1">
                    <a:lumMod val="75000"/>
                  </a:schemeClr>
                </a:solidFill>
              </a:rPr>
              <a:t>it is essential for a broad range of providers to be well-informed about MST</a:t>
            </a:r>
          </a:p>
          <a:p>
            <a:pPr lvl="1"/>
            <a:r>
              <a:rPr lang="en-US" dirty="0"/>
              <a:t>VHA offers national MST-related training opportunities for staff including bimonthly webinars, an annual conference, online courses, topical resources and a community of practice intranet website</a:t>
            </a:r>
          </a:p>
          <a:p>
            <a:pPr lvl="1"/>
            <a:r>
              <a:rPr lang="en-US" dirty="0"/>
              <a:t>All mental health and primary care providers in VHA must complete mandatory MST training </a:t>
            </a:r>
          </a:p>
          <a:p>
            <a:pPr lvl="1"/>
            <a:r>
              <a:rPr lang="en-US" dirty="0"/>
              <a:t>MST Coordinators offer local trainings on MST screening best practices and clinical care </a:t>
            </a:r>
          </a:p>
          <a:p>
            <a:pPr lvl="1"/>
            <a:r>
              <a:rPr lang="en-US" dirty="0"/>
              <a:t>VA’s national MST Support Team offers an MST Consultation Program available to any VA staff member with a question related to assisting individuals who experienced MST</a:t>
            </a:r>
          </a:p>
          <a:p>
            <a:pPr marL="0" indent="0">
              <a:buNone/>
            </a:pPr>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24</a:t>
            </a:fld>
            <a:endParaRPr lang="en-US" altLang="en-US"/>
          </a:p>
        </p:txBody>
      </p:sp>
    </p:spTree>
    <p:extLst>
      <p:ext uri="{BB962C8B-B14F-4D97-AF65-F5344CB8AC3E}">
        <p14:creationId xmlns:p14="http://schemas.microsoft.com/office/powerpoint/2010/main" val="1716957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8F6A53-5F16-4C2D-A698-A426E6DD246E}"/>
              </a:ext>
            </a:extLst>
          </p:cNvPr>
          <p:cNvSpPr>
            <a:spLocks noGrp="1"/>
          </p:cNvSpPr>
          <p:nvPr>
            <p:ph type="title"/>
          </p:nvPr>
        </p:nvSpPr>
        <p:spPr/>
        <p:txBody>
          <a:bodyPr/>
          <a:lstStyle/>
          <a:p>
            <a:r>
              <a:rPr lang="en-US" i="1" dirty="0"/>
              <a:t>Beyond MST </a:t>
            </a:r>
            <a:r>
              <a:rPr lang="en-US" dirty="0"/>
              <a:t>Mobile App</a:t>
            </a:r>
          </a:p>
        </p:txBody>
      </p:sp>
      <p:grpSp>
        <p:nvGrpSpPr>
          <p:cNvPr id="4" name="Group 3" descr="Picture of phone with Beyond MST app on it">
            <a:extLst>
              <a:ext uri="{FF2B5EF4-FFF2-40B4-BE49-F238E27FC236}">
                <a16:creationId xmlns:a16="http://schemas.microsoft.com/office/drawing/2014/main" id="{8A29EAE9-15D0-4B58-B131-7A830C992B2B}"/>
              </a:ext>
            </a:extLst>
          </p:cNvPr>
          <p:cNvGrpSpPr/>
          <p:nvPr/>
        </p:nvGrpSpPr>
        <p:grpSpPr>
          <a:xfrm>
            <a:off x="399919" y="1303719"/>
            <a:ext cx="1962281" cy="4451678"/>
            <a:chOff x="399919" y="1303719"/>
            <a:chExt cx="1962281" cy="4451678"/>
          </a:xfrm>
        </p:grpSpPr>
        <p:grpSp>
          <p:nvGrpSpPr>
            <p:cNvPr id="18" name="Group 6">
              <a:extLst>
                <a:ext uri="{FF2B5EF4-FFF2-40B4-BE49-F238E27FC236}">
                  <a16:creationId xmlns:a16="http://schemas.microsoft.com/office/drawing/2014/main" id="{8A1D09CD-07DC-47CD-93F0-CF9E6A2B876B}"/>
                </a:ext>
              </a:extLst>
            </p:cNvPr>
            <p:cNvGrpSpPr>
              <a:grpSpLocks/>
            </p:cNvGrpSpPr>
            <p:nvPr/>
          </p:nvGrpSpPr>
          <p:grpSpPr bwMode="auto">
            <a:xfrm>
              <a:off x="399919" y="1303719"/>
              <a:ext cx="1487616" cy="2550059"/>
              <a:chOff x="1547496" y="1520825"/>
              <a:chExt cx="2666364" cy="4710113"/>
            </a:xfrm>
          </p:grpSpPr>
          <p:grpSp>
            <p:nvGrpSpPr>
              <p:cNvPr id="20" name="Group 5">
                <a:extLst>
                  <a:ext uri="{FF2B5EF4-FFF2-40B4-BE49-F238E27FC236}">
                    <a16:creationId xmlns:a16="http://schemas.microsoft.com/office/drawing/2014/main" id="{8562B668-E07F-4412-9212-F5E6927D671C}"/>
                  </a:ext>
                </a:extLst>
              </p:cNvPr>
              <p:cNvGrpSpPr>
                <a:grpSpLocks/>
              </p:cNvGrpSpPr>
              <p:nvPr/>
            </p:nvGrpSpPr>
            <p:grpSpPr bwMode="auto">
              <a:xfrm>
                <a:off x="1547496" y="2133600"/>
                <a:ext cx="2666364" cy="838200"/>
                <a:chOff x="1547496" y="2133600"/>
                <a:chExt cx="2666364" cy="838200"/>
              </a:xfrm>
            </p:grpSpPr>
            <p:sp>
              <p:nvSpPr>
                <p:cNvPr id="23" name="Rectangle: Rounded Corners 22">
                  <a:extLst>
                    <a:ext uri="{FF2B5EF4-FFF2-40B4-BE49-F238E27FC236}">
                      <a16:creationId xmlns:a16="http://schemas.microsoft.com/office/drawing/2014/main" id="{FF7432B8-7FA0-4F24-8386-50596166120C}"/>
                    </a:ext>
                  </a:extLst>
                </p:cNvPr>
                <p:cNvSpPr/>
                <p:nvPr/>
              </p:nvSpPr>
              <p:spPr bwMode="auto">
                <a:xfrm>
                  <a:off x="4167806" y="2133600"/>
                  <a:ext cx="46054" cy="381000"/>
                </a:xfrm>
                <a:prstGeom prst="roundRect">
                  <a:avLst/>
                </a:prstGeom>
                <a:solidFill>
                  <a:schemeClr val="accent4">
                    <a:lumMod val="75000"/>
                  </a:schemeClr>
                </a:solidFill>
                <a:ln w="9525" cap="flat" cmpd="sng" algn="ctr">
                  <a:solidFill>
                    <a:schemeClr val="accent3">
                      <a:lumMod val="20000"/>
                      <a:lumOff val="80000"/>
                      <a:alpha val="70000"/>
                    </a:schemeClr>
                  </a:solidFill>
                  <a:prstDash val="solid"/>
                  <a:round/>
                  <a:headEnd type="none" w="med" len="med"/>
                  <a:tailEnd type="none" w="med" len="med"/>
                </a:ln>
                <a:effectLst/>
              </p:spPr>
              <p:txBody>
                <a:bodyPr/>
                <a:lstStyle/>
                <a:p>
                  <a:pPr>
                    <a:defRPr/>
                  </a:pPr>
                  <a:endParaRPr lang="en-US" sz="1350" dirty="0">
                    <a:ea typeface="ＭＳ Ｐゴシック" charset="-128"/>
                  </a:endParaRPr>
                </a:p>
              </p:txBody>
            </p:sp>
            <p:sp>
              <p:nvSpPr>
                <p:cNvPr id="24" name="Rectangle: Rounded Corners 23">
                  <a:extLst>
                    <a:ext uri="{FF2B5EF4-FFF2-40B4-BE49-F238E27FC236}">
                      <a16:creationId xmlns:a16="http://schemas.microsoft.com/office/drawing/2014/main" id="{72F01FBC-D155-4502-ADE5-E3CB82DB90EC}"/>
                    </a:ext>
                  </a:extLst>
                </p:cNvPr>
                <p:cNvSpPr/>
                <p:nvPr/>
              </p:nvSpPr>
              <p:spPr bwMode="auto">
                <a:xfrm>
                  <a:off x="1547496" y="2590800"/>
                  <a:ext cx="46054" cy="381000"/>
                </a:xfrm>
                <a:prstGeom prst="roundRect">
                  <a:avLst/>
                </a:prstGeom>
                <a:solidFill>
                  <a:schemeClr val="accent4">
                    <a:lumMod val="75000"/>
                  </a:schemeClr>
                </a:solidFill>
                <a:ln w="9525" cap="flat" cmpd="sng" algn="ctr">
                  <a:solidFill>
                    <a:schemeClr val="accent3">
                      <a:lumMod val="20000"/>
                      <a:lumOff val="80000"/>
                      <a:alpha val="70000"/>
                    </a:schemeClr>
                  </a:solidFill>
                  <a:prstDash val="solid"/>
                  <a:round/>
                  <a:headEnd type="none" w="med" len="med"/>
                  <a:tailEnd type="none" w="med" len="med"/>
                </a:ln>
                <a:effectLst/>
              </p:spPr>
              <p:txBody>
                <a:bodyPr/>
                <a:lstStyle/>
                <a:p>
                  <a:pPr>
                    <a:defRPr/>
                  </a:pPr>
                  <a:endParaRPr lang="en-US" sz="1350" dirty="0">
                    <a:ea typeface="ＭＳ Ｐゴシック" charset="-128"/>
                  </a:endParaRPr>
                </a:p>
              </p:txBody>
            </p:sp>
            <p:sp>
              <p:nvSpPr>
                <p:cNvPr id="25" name="Rectangle: Rounded Corners 24">
                  <a:extLst>
                    <a:ext uri="{FF2B5EF4-FFF2-40B4-BE49-F238E27FC236}">
                      <a16:creationId xmlns:a16="http://schemas.microsoft.com/office/drawing/2014/main" id="{7EBDC4CC-B2A5-4926-B258-315EA8866DB2}"/>
                    </a:ext>
                  </a:extLst>
                </p:cNvPr>
                <p:cNvSpPr/>
                <p:nvPr/>
              </p:nvSpPr>
              <p:spPr bwMode="auto">
                <a:xfrm>
                  <a:off x="1547496" y="2133600"/>
                  <a:ext cx="46054" cy="381000"/>
                </a:xfrm>
                <a:prstGeom prst="roundRect">
                  <a:avLst/>
                </a:prstGeom>
                <a:solidFill>
                  <a:schemeClr val="accent4">
                    <a:lumMod val="75000"/>
                  </a:schemeClr>
                </a:solidFill>
                <a:ln w="9525" cap="flat" cmpd="sng" algn="ctr">
                  <a:solidFill>
                    <a:schemeClr val="accent3">
                      <a:lumMod val="20000"/>
                      <a:lumOff val="80000"/>
                      <a:alpha val="70000"/>
                    </a:schemeClr>
                  </a:solidFill>
                  <a:prstDash val="solid"/>
                  <a:round/>
                  <a:headEnd type="none" w="med" len="med"/>
                  <a:tailEnd type="none" w="med" len="med"/>
                </a:ln>
                <a:effectLst/>
              </p:spPr>
              <p:txBody>
                <a:bodyPr/>
                <a:lstStyle/>
                <a:p>
                  <a:pPr>
                    <a:defRPr/>
                  </a:pPr>
                  <a:endParaRPr lang="en-US" sz="1350" dirty="0">
                    <a:ea typeface="ＭＳ Ｐゴシック" charset="-128"/>
                  </a:endParaRPr>
                </a:p>
              </p:txBody>
            </p:sp>
          </p:grpSp>
          <p:pic>
            <p:nvPicPr>
              <p:cNvPr id="21" name="Picture 1">
                <a:extLst>
                  <a:ext uri="{FF2B5EF4-FFF2-40B4-BE49-F238E27FC236}">
                    <a16:creationId xmlns:a16="http://schemas.microsoft.com/office/drawing/2014/main" id="{54997D90-A048-4F6D-B867-0B937BF4D5D8}"/>
                  </a:ext>
                </a:extLst>
              </p:cNvPr>
              <p:cNvPicPr>
                <a:picLocks noChangeAspect="1" noChangeArrowheads="1"/>
              </p:cNvPicPr>
              <p:nvPr/>
            </p:nvPicPr>
            <p:blipFill>
              <a:blip r:embed="rId3"/>
              <a:srcRect/>
              <a:stretch>
                <a:fillRect/>
              </a:stretch>
            </p:blipFill>
            <p:spPr bwMode="auto">
              <a:xfrm>
                <a:off x="1668485" y="1583993"/>
                <a:ext cx="2428173" cy="4572925"/>
              </a:xfrm>
              <a:prstGeom prst="roundRect">
                <a:avLst>
                  <a:gd name="adj" fmla="val 0"/>
                </a:avLst>
              </a:prstGeom>
              <a:noFill/>
              <a:ln>
                <a:noFill/>
              </a:ln>
            </p:spPr>
          </p:pic>
          <p:sp>
            <p:nvSpPr>
              <p:cNvPr id="22" name="Freeform: Shape 21">
                <a:extLst>
                  <a:ext uri="{FF2B5EF4-FFF2-40B4-BE49-F238E27FC236}">
                    <a16:creationId xmlns:a16="http://schemas.microsoft.com/office/drawing/2014/main" id="{6192CE48-6D15-4A5F-A98F-02DB6ADBAC02}"/>
                  </a:ext>
                </a:extLst>
              </p:cNvPr>
              <p:cNvSpPr>
                <a:spLocks/>
              </p:cNvSpPr>
              <p:nvPr/>
            </p:nvSpPr>
            <p:spPr bwMode="auto">
              <a:xfrm>
                <a:off x="1584325" y="1520825"/>
                <a:ext cx="2606675" cy="4710113"/>
              </a:xfrm>
              <a:custGeom>
                <a:avLst/>
                <a:gdLst>
                  <a:gd name="connsiteX0" fmla="*/ 341257 w 2560422"/>
                  <a:gd name="connsiteY0" fmla="*/ 104168 h 4709160"/>
                  <a:gd name="connsiteX1" fmla="*/ 139700 w 2560422"/>
                  <a:gd name="connsiteY1" fmla="*/ 305725 h 4709160"/>
                  <a:gd name="connsiteX2" fmla="*/ 139700 w 2560422"/>
                  <a:gd name="connsiteY2" fmla="*/ 4400979 h 4709160"/>
                  <a:gd name="connsiteX3" fmla="*/ 341257 w 2560422"/>
                  <a:gd name="connsiteY3" fmla="*/ 4602536 h 4709160"/>
                  <a:gd name="connsiteX4" fmla="*/ 2224143 w 2560422"/>
                  <a:gd name="connsiteY4" fmla="*/ 4602536 h 4709160"/>
                  <a:gd name="connsiteX5" fmla="*/ 2425700 w 2560422"/>
                  <a:gd name="connsiteY5" fmla="*/ 4400979 h 4709160"/>
                  <a:gd name="connsiteX6" fmla="*/ 2425700 w 2560422"/>
                  <a:gd name="connsiteY6" fmla="*/ 305725 h 4709160"/>
                  <a:gd name="connsiteX7" fmla="*/ 2224143 w 2560422"/>
                  <a:gd name="connsiteY7" fmla="*/ 104168 h 4709160"/>
                  <a:gd name="connsiteX8" fmla="*/ 225752 w 2560422"/>
                  <a:gd name="connsiteY8" fmla="*/ 0 h 4709160"/>
                  <a:gd name="connsiteX9" fmla="*/ 2334670 w 2560422"/>
                  <a:gd name="connsiteY9" fmla="*/ 0 h 4709160"/>
                  <a:gd name="connsiteX10" fmla="*/ 2560422 w 2560422"/>
                  <a:gd name="connsiteY10" fmla="*/ 225752 h 4709160"/>
                  <a:gd name="connsiteX11" fmla="*/ 2560422 w 2560422"/>
                  <a:gd name="connsiteY11" fmla="*/ 4483408 h 4709160"/>
                  <a:gd name="connsiteX12" fmla="*/ 2334670 w 2560422"/>
                  <a:gd name="connsiteY12" fmla="*/ 4709160 h 4709160"/>
                  <a:gd name="connsiteX13" fmla="*/ 225752 w 2560422"/>
                  <a:gd name="connsiteY13" fmla="*/ 4709160 h 4709160"/>
                  <a:gd name="connsiteX14" fmla="*/ 0 w 2560422"/>
                  <a:gd name="connsiteY14" fmla="*/ 4483408 h 4709160"/>
                  <a:gd name="connsiteX15" fmla="*/ 0 w 2560422"/>
                  <a:gd name="connsiteY15" fmla="*/ 225752 h 4709160"/>
                  <a:gd name="connsiteX16" fmla="*/ 225752 w 2560422"/>
                  <a:gd name="connsiteY16" fmla="*/ 0 h 470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422" h="4709160">
                    <a:moveTo>
                      <a:pt x="341257" y="104168"/>
                    </a:moveTo>
                    <a:cubicBezTo>
                      <a:pt x="229940" y="104168"/>
                      <a:pt x="139700" y="194408"/>
                      <a:pt x="139700" y="305725"/>
                    </a:cubicBezTo>
                    <a:lnTo>
                      <a:pt x="139700" y="4400979"/>
                    </a:lnTo>
                    <a:cubicBezTo>
                      <a:pt x="139700" y="4512296"/>
                      <a:pt x="229940" y="4602536"/>
                      <a:pt x="341257" y="4602536"/>
                    </a:cubicBezTo>
                    <a:lnTo>
                      <a:pt x="2224143" y="4602536"/>
                    </a:lnTo>
                    <a:cubicBezTo>
                      <a:pt x="2335460" y="4602536"/>
                      <a:pt x="2425700" y="4512296"/>
                      <a:pt x="2425700" y="4400979"/>
                    </a:cubicBezTo>
                    <a:lnTo>
                      <a:pt x="2425700" y="305725"/>
                    </a:lnTo>
                    <a:cubicBezTo>
                      <a:pt x="2425700" y="194408"/>
                      <a:pt x="2335460" y="104168"/>
                      <a:pt x="2224143" y="104168"/>
                    </a:cubicBezTo>
                    <a:close/>
                    <a:moveTo>
                      <a:pt x="225752" y="0"/>
                    </a:moveTo>
                    <a:lnTo>
                      <a:pt x="2334670" y="0"/>
                    </a:lnTo>
                    <a:cubicBezTo>
                      <a:pt x="2459349" y="0"/>
                      <a:pt x="2560422" y="101073"/>
                      <a:pt x="2560422" y="225752"/>
                    </a:cubicBezTo>
                    <a:lnTo>
                      <a:pt x="2560422" y="4483408"/>
                    </a:lnTo>
                    <a:cubicBezTo>
                      <a:pt x="2560422" y="4608087"/>
                      <a:pt x="2459349" y="4709160"/>
                      <a:pt x="2334670" y="4709160"/>
                    </a:cubicBezTo>
                    <a:lnTo>
                      <a:pt x="225752" y="4709160"/>
                    </a:lnTo>
                    <a:cubicBezTo>
                      <a:pt x="101073" y="4709160"/>
                      <a:pt x="0" y="4608087"/>
                      <a:pt x="0" y="4483408"/>
                    </a:cubicBezTo>
                    <a:lnTo>
                      <a:pt x="0" y="225752"/>
                    </a:lnTo>
                    <a:cubicBezTo>
                      <a:pt x="0" y="101073"/>
                      <a:pt x="101073" y="0"/>
                      <a:pt x="225752" y="0"/>
                    </a:cubicBezTo>
                    <a:close/>
                  </a:path>
                </a:pathLst>
              </a:custGeom>
              <a:gradFill flip="none" rotWithShape="1">
                <a:gsLst>
                  <a:gs pos="0">
                    <a:schemeClr val="accent4">
                      <a:lumMod val="20000"/>
                      <a:lumOff val="80000"/>
                    </a:schemeClr>
                  </a:gs>
                  <a:gs pos="59000">
                    <a:schemeClr val="bg1">
                      <a:lumMod val="50000"/>
                    </a:schemeClr>
                  </a:gs>
                  <a:gs pos="75000">
                    <a:schemeClr val="accent4">
                      <a:lumMod val="60000"/>
                      <a:lumOff val="40000"/>
                    </a:schemeClr>
                  </a:gs>
                  <a:gs pos="92000">
                    <a:schemeClr val="bg1">
                      <a:lumMod val="8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sz="1350" dirty="0">
                  <a:ea typeface="ＭＳ Ｐゴシック" charset="-128"/>
                </a:endParaRPr>
              </a:p>
            </p:txBody>
          </p:sp>
        </p:grpSp>
        <p:grpSp>
          <p:nvGrpSpPr>
            <p:cNvPr id="26" name="Group 2">
              <a:extLst>
                <a:ext uri="{FF2B5EF4-FFF2-40B4-BE49-F238E27FC236}">
                  <a16:creationId xmlns:a16="http://schemas.microsoft.com/office/drawing/2014/main" id="{47A7EA53-4361-4A9B-8C8C-51058E3489F8}"/>
                </a:ext>
              </a:extLst>
            </p:cNvPr>
            <p:cNvGrpSpPr>
              <a:grpSpLocks noChangeAspect="1"/>
            </p:cNvGrpSpPr>
            <p:nvPr/>
          </p:nvGrpSpPr>
          <p:grpSpPr bwMode="auto">
            <a:xfrm>
              <a:off x="854011" y="3086924"/>
              <a:ext cx="1508189" cy="2668473"/>
              <a:chOff x="5601109" y="1371600"/>
              <a:chExt cx="2677226" cy="4737100"/>
            </a:xfrm>
          </p:grpSpPr>
          <p:grpSp>
            <p:nvGrpSpPr>
              <p:cNvPr id="27" name="Group 6">
                <a:extLst>
                  <a:ext uri="{FF2B5EF4-FFF2-40B4-BE49-F238E27FC236}">
                    <a16:creationId xmlns:a16="http://schemas.microsoft.com/office/drawing/2014/main" id="{0B057C96-CF5A-4AD8-AA00-241D5EF04536}"/>
                  </a:ext>
                </a:extLst>
              </p:cNvPr>
              <p:cNvGrpSpPr>
                <a:grpSpLocks/>
              </p:cNvGrpSpPr>
              <p:nvPr/>
            </p:nvGrpSpPr>
            <p:grpSpPr bwMode="auto">
              <a:xfrm>
                <a:off x="5601109" y="2171700"/>
                <a:ext cx="2677226" cy="838200"/>
                <a:chOff x="1540328" y="2133600"/>
                <a:chExt cx="2673532" cy="838200"/>
              </a:xfrm>
            </p:grpSpPr>
            <p:sp>
              <p:nvSpPr>
                <p:cNvPr id="39" name="Rectangle: Rounded Corners 38">
                  <a:extLst>
                    <a:ext uri="{FF2B5EF4-FFF2-40B4-BE49-F238E27FC236}">
                      <a16:creationId xmlns:a16="http://schemas.microsoft.com/office/drawing/2014/main" id="{ABC1DA0F-8437-498D-BB6E-E911FE31362C}"/>
                    </a:ext>
                  </a:extLst>
                </p:cNvPr>
                <p:cNvSpPr/>
                <p:nvPr/>
              </p:nvSpPr>
              <p:spPr bwMode="auto">
                <a:xfrm>
                  <a:off x="4167889" y="2133600"/>
                  <a:ext cx="45971" cy="381000"/>
                </a:xfrm>
                <a:prstGeom prst="roundRect">
                  <a:avLst/>
                </a:prstGeom>
                <a:solidFill>
                  <a:schemeClr val="tx1">
                    <a:lumMod val="50000"/>
                    <a:lumOff val="50000"/>
                  </a:schemeClr>
                </a:solidFill>
                <a:ln w="9525" cap="flat" cmpd="sng" algn="ctr">
                  <a:solidFill>
                    <a:schemeClr val="tx1">
                      <a:lumMod val="95000"/>
                      <a:lumOff val="5000"/>
                      <a:alpha val="70000"/>
                    </a:schemeClr>
                  </a:solidFill>
                  <a:prstDash val="solid"/>
                  <a:round/>
                  <a:headEnd type="none" w="med" len="med"/>
                  <a:tailEnd type="none" w="med" len="med"/>
                </a:ln>
                <a:effectLst/>
              </p:spPr>
              <p:txBody>
                <a:bodyPr/>
                <a:lstStyle/>
                <a:p>
                  <a:pPr>
                    <a:defRPr/>
                  </a:pPr>
                  <a:endParaRPr lang="en-US" sz="1350" dirty="0">
                    <a:ea typeface="ＭＳ Ｐゴシック" charset="-128"/>
                  </a:endParaRPr>
                </a:p>
              </p:txBody>
            </p:sp>
            <p:sp>
              <p:nvSpPr>
                <p:cNvPr id="40" name="Rectangle: Rounded Corners 39">
                  <a:extLst>
                    <a:ext uri="{FF2B5EF4-FFF2-40B4-BE49-F238E27FC236}">
                      <a16:creationId xmlns:a16="http://schemas.microsoft.com/office/drawing/2014/main" id="{1671A933-E555-419C-BFB1-80D79C9064BC}"/>
                    </a:ext>
                  </a:extLst>
                </p:cNvPr>
                <p:cNvSpPr/>
                <p:nvPr/>
              </p:nvSpPr>
              <p:spPr bwMode="auto">
                <a:xfrm>
                  <a:off x="1540328" y="2590800"/>
                  <a:ext cx="45972" cy="381000"/>
                </a:xfrm>
                <a:prstGeom prst="roundRect">
                  <a:avLst/>
                </a:prstGeom>
                <a:solidFill>
                  <a:schemeClr val="tx1">
                    <a:lumMod val="50000"/>
                    <a:lumOff val="50000"/>
                  </a:schemeClr>
                </a:solidFill>
                <a:ln w="9525" cap="flat" cmpd="sng" algn="ctr">
                  <a:solidFill>
                    <a:schemeClr val="tx1">
                      <a:lumMod val="95000"/>
                      <a:lumOff val="5000"/>
                      <a:alpha val="70000"/>
                    </a:schemeClr>
                  </a:solidFill>
                  <a:prstDash val="solid"/>
                  <a:round/>
                  <a:headEnd type="none" w="med" len="med"/>
                  <a:tailEnd type="none" w="med" len="med"/>
                </a:ln>
                <a:effectLst/>
              </p:spPr>
              <p:txBody>
                <a:bodyPr/>
                <a:lstStyle/>
                <a:p>
                  <a:pPr>
                    <a:defRPr/>
                  </a:pPr>
                  <a:endParaRPr lang="en-US" sz="1350" dirty="0">
                    <a:ea typeface="ＭＳ Ｐゴシック" charset="-128"/>
                  </a:endParaRPr>
                </a:p>
              </p:txBody>
            </p:sp>
            <p:sp>
              <p:nvSpPr>
                <p:cNvPr id="41" name="Rectangle: Rounded Corners 40">
                  <a:extLst>
                    <a:ext uri="{FF2B5EF4-FFF2-40B4-BE49-F238E27FC236}">
                      <a16:creationId xmlns:a16="http://schemas.microsoft.com/office/drawing/2014/main" id="{0ACD9640-2E6E-49E4-A844-531ED4208DD8}"/>
                    </a:ext>
                  </a:extLst>
                </p:cNvPr>
                <p:cNvSpPr/>
                <p:nvPr/>
              </p:nvSpPr>
              <p:spPr bwMode="auto">
                <a:xfrm>
                  <a:off x="1540330" y="2133600"/>
                  <a:ext cx="45972" cy="381000"/>
                </a:xfrm>
                <a:prstGeom prst="roundRect">
                  <a:avLst/>
                </a:prstGeom>
                <a:solidFill>
                  <a:schemeClr val="tx1">
                    <a:lumMod val="50000"/>
                    <a:lumOff val="50000"/>
                  </a:schemeClr>
                </a:solidFill>
                <a:ln w="9525" cap="flat" cmpd="sng" algn="ctr">
                  <a:solidFill>
                    <a:schemeClr val="tx1">
                      <a:lumMod val="95000"/>
                      <a:lumOff val="5000"/>
                      <a:alpha val="70000"/>
                    </a:schemeClr>
                  </a:solidFill>
                  <a:prstDash val="solid"/>
                  <a:round/>
                  <a:headEnd type="none" w="med" len="med"/>
                  <a:tailEnd type="none" w="med" len="med"/>
                </a:ln>
                <a:effectLst/>
              </p:spPr>
              <p:txBody>
                <a:bodyPr/>
                <a:lstStyle/>
                <a:p>
                  <a:pPr>
                    <a:defRPr/>
                  </a:pPr>
                  <a:endParaRPr lang="en-US" sz="1350" dirty="0">
                    <a:ea typeface="ＭＳ Ｐゴシック" charset="-128"/>
                  </a:endParaRPr>
                </a:p>
              </p:txBody>
            </p:sp>
          </p:grpSp>
          <p:grpSp>
            <p:nvGrpSpPr>
              <p:cNvPr id="28" name="Group 1">
                <a:extLst>
                  <a:ext uri="{FF2B5EF4-FFF2-40B4-BE49-F238E27FC236}">
                    <a16:creationId xmlns:a16="http://schemas.microsoft.com/office/drawing/2014/main" id="{7F44A23E-F37E-4817-BE65-5EA5D72C63B5}"/>
                  </a:ext>
                </a:extLst>
              </p:cNvPr>
              <p:cNvGrpSpPr>
                <a:grpSpLocks/>
              </p:cNvGrpSpPr>
              <p:nvPr/>
            </p:nvGrpSpPr>
            <p:grpSpPr bwMode="auto">
              <a:xfrm>
                <a:off x="5638800" y="1371600"/>
                <a:ext cx="2606675" cy="4737100"/>
                <a:chOff x="5638800" y="1371600"/>
                <a:chExt cx="2606040" cy="4736592"/>
              </a:xfrm>
            </p:grpSpPr>
            <p:pic>
              <p:nvPicPr>
                <p:cNvPr id="37" name="Picture 3">
                  <a:extLst>
                    <a:ext uri="{FF2B5EF4-FFF2-40B4-BE49-F238E27FC236}">
                      <a16:creationId xmlns:a16="http://schemas.microsoft.com/office/drawing/2014/main" id="{6428EC9E-6B7D-4841-9605-8B9615E78B27}"/>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t="5223" b="3994"/>
                <a:stretch/>
              </p:blipFill>
              <p:spPr bwMode="auto">
                <a:xfrm>
                  <a:off x="5780513" y="1457726"/>
                  <a:ext cx="2348280" cy="4564649"/>
                </a:xfrm>
                <a:prstGeom prst="roundRect">
                  <a:avLst>
                    <a:gd name="adj" fmla="val 8682"/>
                  </a:avLst>
                </a:prstGeom>
                <a:noFill/>
                <a:ln>
                  <a:noFill/>
                </a:ln>
              </p:spPr>
            </p:pic>
            <p:sp>
              <p:nvSpPr>
                <p:cNvPr id="38" name="Freeform: Shape 37">
                  <a:extLst>
                    <a:ext uri="{FF2B5EF4-FFF2-40B4-BE49-F238E27FC236}">
                      <a16:creationId xmlns:a16="http://schemas.microsoft.com/office/drawing/2014/main" id="{2B93537F-C658-4B6A-BA53-ECA467810A6C}"/>
                    </a:ext>
                  </a:extLst>
                </p:cNvPr>
                <p:cNvSpPr>
                  <a:spLocks/>
                </p:cNvSpPr>
                <p:nvPr/>
              </p:nvSpPr>
              <p:spPr bwMode="auto">
                <a:xfrm>
                  <a:off x="5638800" y="1371600"/>
                  <a:ext cx="2606040" cy="4736592"/>
                </a:xfrm>
                <a:custGeom>
                  <a:avLst/>
                  <a:gdLst>
                    <a:gd name="connsiteX0" fmla="*/ 341257 w 2560422"/>
                    <a:gd name="connsiteY0" fmla="*/ 104168 h 4709160"/>
                    <a:gd name="connsiteX1" fmla="*/ 139700 w 2560422"/>
                    <a:gd name="connsiteY1" fmla="*/ 305725 h 4709160"/>
                    <a:gd name="connsiteX2" fmla="*/ 139700 w 2560422"/>
                    <a:gd name="connsiteY2" fmla="*/ 4400979 h 4709160"/>
                    <a:gd name="connsiteX3" fmla="*/ 341257 w 2560422"/>
                    <a:gd name="connsiteY3" fmla="*/ 4602536 h 4709160"/>
                    <a:gd name="connsiteX4" fmla="*/ 2224143 w 2560422"/>
                    <a:gd name="connsiteY4" fmla="*/ 4602536 h 4709160"/>
                    <a:gd name="connsiteX5" fmla="*/ 2425700 w 2560422"/>
                    <a:gd name="connsiteY5" fmla="*/ 4400979 h 4709160"/>
                    <a:gd name="connsiteX6" fmla="*/ 2425700 w 2560422"/>
                    <a:gd name="connsiteY6" fmla="*/ 305725 h 4709160"/>
                    <a:gd name="connsiteX7" fmla="*/ 2224143 w 2560422"/>
                    <a:gd name="connsiteY7" fmla="*/ 104168 h 4709160"/>
                    <a:gd name="connsiteX8" fmla="*/ 225752 w 2560422"/>
                    <a:gd name="connsiteY8" fmla="*/ 0 h 4709160"/>
                    <a:gd name="connsiteX9" fmla="*/ 2334670 w 2560422"/>
                    <a:gd name="connsiteY9" fmla="*/ 0 h 4709160"/>
                    <a:gd name="connsiteX10" fmla="*/ 2560422 w 2560422"/>
                    <a:gd name="connsiteY10" fmla="*/ 225752 h 4709160"/>
                    <a:gd name="connsiteX11" fmla="*/ 2560422 w 2560422"/>
                    <a:gd name="connsiteY11" fmla="*/ 4483408 h 4709160"/>
                    <a:gd name="connsiteX12" fmla="*/ 2334670 w 2560422"/>
                    <a:gd name="connsiteY12" fmla="*/ 4709160 h 4709160"/>
                    <a:gd name="connsiteX13" fmla="*/ 225752 w 2560422"/>
                    <a:gd name="connsiteY13" fmla="*/ 4709160 h 4709160"/>
                    <a:gd name="connsiteX14" fmla="*/ 0 w 2560422"/>
                    <a:gd name="connsiteY14" fmla="*/ 4483408 h 4709160"/>
                    <a:gd name="connsiteX15" fmla="*/ 0 w 2560422"/>
                    <a:gd name="connsiteY15" fmla="*/ 225752 h 4709160"/>
                    <a:gd name="connsiteX16" fmla="*/ 225752 w 2560422"/>
                    <a:gd name="connsiteY16" fmla="*/ 0 h 470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422" h="4709160">
                      <a:moveTo>
                        <a:pt x="341257" y="104168"/>
                      </a:moveTo>
                      <a:cubicBezTo>
                        <a:pt x="229940" y="104168"/>
                        <a:pt x="139700" y="194408"/>
                        <a:pt x="139700" y="305725"/>
                      </a:cubicBezTo>
                      <a:lnTo>
                        <a:pt x="139700" y="4400979"/>
                      </a:lnTo>
                      <a:cubicBezTo>
                        <a:pt x="139700" y="4512296"/>
                        <a:pt x="229940" y="4602536"/>
                        <a:pt x="341257" y="4602536"/>
                      </a:cubicBezTo>
                      <a:lnTo>
                        <a:pt x="2224143" y="4602536"/>
                      </a:lnTo>
                      <a:cubicBezTo>
                        <a:pt x="2335460" y="4602536"/>
                        <a:pt x="2425700" y="4512296"/>
                        <a:pt x="2425700" y="4400979"/>
                      </a:cubicBezTo>
                      <a:lnTo>
                        <a:pt x="2425700" y="305725"/>
                      </a:lnTo>
                      <a:cubicBezTo>
                        <a:pt x="2425700" y="194408"/>
                        <a:pt x="2335460" y="104168"/>
                        <a:pt x="2224143" y="104168"/>
                      </a:cubicBezTo>
                      <a:close/>
                      <a:moveTo>
                        <a:pt x="225752" y="0"/>
                      </a:moveTo>
                      <a:lnTo>
                        <a:pt x="2334670" y="0"/>
                      </a:lnTo>
                      <a:cubicBezTo>
                        <a:pt x="2459349" y="0"/>
                        <a:pt x="2560422" y="101073"/>
                        <a:pt x="2560422" y="225752"/>
                      </a:cubicBezTo>
                      <a:lnTo>
                        <a:pt x="2560422" y="4483408"/>
                      </a:lnTo>
                      <a:cubicBezTo>
                        <a:pt x="2560422" y="4608087"/>
                        <a:pt x="2459349" y="4709160"/>
                        <a:pt x="2334670" y="4709160"/>
                      </a:cubicBezTo>
                      <a:lnTo>
                        <a:pt x="225752" y="4709160"/>
                      </a:lnTo>
                      <a:cubicBezTo>
                        <a:pt x="101073" y="4709160"/>
                        <a:pt x="0" y="4608087"/>
                        <a:pt x="0" y="4483408"/>
                      </a:cubicBezTo>
                      <a:lnTo>
                        <a:pt x="0" y="225752"/>
                      </a:lnTo>
                      <a:cubicBezTo>
                        <a:pt x="0" y="101073"/>
                        <a:pt x="101073" y="0"/>
                        <a:pt x="225752" y="0"/>
                      </a:cubicBezTo>
                      <a:close/>
                    </a:path>
                  </a:pathLst>
                </a:custGeom>
                <a:gradFill flip="none" rotWithShape="1">
                  <a:gsLst>
                    <a:gs pos="0">
                      <a:schemeClr val="accent4">
                        <a:lumMod val="20000"/>
                        <a:lumOff val="80000"/>
                      </a:schemeClr>
                    </a:gs>
                    <a:gs pos="59000">
                      <a:schemeClr val="bg1">
                        <a:lumMod val="50000"/>
                      </a:schemeClr>
                    </a:gs>
                    <a:gs pos="75000">
                      <a:schemeClr val="accent4">
                        <a:lumMod val="40000"/>
                        <a:lumOff val="60000"/>
                      </a:schemeClr>
                    </a:gs>
                    <a:gs pos="98000">
                      <a:schemeClr val="bg1">
                        <a:lumMod val="9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sz="1350" dirty="0">
                    <a:ea typeface="ＭＳ Ｐゴシック" charset="-128"/>
                  </a:endParaRPr>
                </a:p>
              </p:txBody>
            </p:sp>
          </p:grpSp>
        </p:grpSp>
      </p:grpSp>
      <p:sp>
        <p:nvSpPr>
          <p:cNvPr id="3" name="Content Placeholder 2">
            <a:extLst>
              <a:ext uri="{FF2B5EF4-FFF2-40B4-BE49-F238E27FC236}">
                <a16:creationId xmlns:a16="http://schemas.microsoft.com/office/drawing/2014/main" id="{87624598-D6B8-4B05-A146-46CAA2C189D6}"/>
              </a:ext>
            </a:extLst>
          </p:cNvPr>
          <p:cNvSpPr>
            <a:spLocks noGrp="1"/>
          </p:cNvSpPr>
          <p:nvPr>
            <p:ph idx="1"/>
          </p:nvPr>
        </p:nvSpPr>
        <p:spPr>
          <a:xfrm>
            <a:off x="1981200" y="1188720"/>
            <a:ext cx="7022657" cy="1788059"/>
          </a:xfrm>
        </p:spPr>
        <p:txBody>
          <a:bodyPr/>
          <a:lstStyle/>
          <a:p>
            <a:pPr marL="285750" indent="-285750">
              <a:spcBef>
                <a:spcPts val="576"/>
              </a:spcBef>
              <a:spcAft>
                <a:spcPts val="0"/>
              </a:spcAft>
              <a:buFont typeface="Arial" panose="020B0604020202020204" pitchFamily="34" charset="0"/>
              <a:buChar char="•"/>
            </a:pPr>
            <a:r>
              <a:rPr lang="en-US" altLang="en-US" sz="2200" dirty="0"/>
              <a:t>A secure, convenient and trauma-sensitive way for survivors to </a:t>
            </a:r>
            <a:r>
              <a:rPr lang="en-US" altLang="en-US" sz="2200" b="1" dirty="0">
                <a:solidFill>
                  <a:schemeClr val="accent1">
                    <a:lumMod val="75000"/>
                  </a:schemeClr>
                </a:solidFill>
              </a:rPr>
              <a:t>access information and resources to help in coping with challenges related to MST and to improve health, relationships and quality of life </a:t>
            </a:r>
          </a:p>
        </p:txBody>
      </p:sp>
      <p:sp>
        <p:nvSpPr>
          <p:cNvPr id="2" name="TextBox 1">
            <a:extLst>
              <a:ext uri="{FF2B5EF4-FFF2-40B4-BE49-F238E27FC236}">
                <a16:creationId xmlns:a16="http://schemas.microsoft.com/office/drawing/2014/main" id="{DADA1097-DDC1-4EF2-8C0A-178844D2BC9B}"/>
              </a:ext>
            </a:extLst>
          </p:cNvPr>
          <p:cNvSpPr txBox="1"/>
          <p:nvPr/>
        </p:nvSpPr>
        <p:spPr>
          <a:xfrm>
            <a:off x="2539810" y="2606040"/>
            <a:ext cx="6451790" cy="2585323"/>
          </a:xfrm>
          <a:prstGeom prst="rect">
            <a:avLst/>
          </a:prstGeom>
          <a:noFill/>
        </p:spPr>
        <p:txBody>
          <a:bodyPr wrap="square" rtlCol="0">
            <a:spAutoFit/>
          </a:bodyPr>
          <a:lstStyle/>
          <a:p>
            <a:pPr marL="569913" indent="-342900">
              <a:spcBef>
                <a:spcPts val="576"/>
              </a:spcBef>
              <a:spcAft>
                <a:spcPts val="0"/>
              </a:spcAft>
              <a:buFont typeface="Arial" panose="020B0604020202020204" pitchFamily="34" charset="0"/>
              <a:buChar char="–"/>
            </a:pPr>
            <a:r>
              <a:rPr lang="en-US" altLang="en-US" sz="2000" dirty="0">
                <a:latin typeface="+mn-lt"/>
              </a:rPr>
              <a:t>A self-help tool, which can be used alone or in conjunction with treatment</a:t>
            </a:r>
          </a:p>
          <a:p>
            <a:pPr marL="569913" indent="-342900">
              <a:spcBef>
                <a:spcPts val="576"/>
              </a:spcBef>
              <a:spcAft>
                <a:spcPts val="0"/>
              </a:spcAft>
              <a:buFont typeface="Arial" panose="020B0604020202020204" pitchFamily="34" charset="0"/>
              <a:buChar char="–"/>
            </a:pPr>
            <a:r>
              <a:rPr lang="en-US" sz="2000" dirty="0">
                <a:latin typeface="+mn-lt"/>
              </a:rPr>
              <a:t>Over 30 tools and features to cope, reduce distress, feel less alone, improve well-being and find hope</a:t>
            </a:r>
          </a:p>
          <a:p>
            <a:pPr marL="569913" indent="-342900">
              <a:spcBef>
                <a:spcPts val="576"/>
              </a:spcBef>
              <a:spcAft>
                <a:spcPts val="0"/>
              </a:spcAft>
              <a:buFont typeface="Arial" panose="020B0604020202020204" pitchFamily="34" charset="0"/>
              <a:buChar char="–"/>
            </a:pPr>
            <a:r>
              <a:rPr lang="en-US" sz="2000" dirty="0">
                <a:latin typeface="+mn-lt"/>
              </a:rPr>
              <a:t>Assessments to understand trauma-related symptoms and beliefs and track progress toward recovery goals </a:t>
            </a:r>
            <a:endParaRPr lang="en-US" sz="1200" dirty="0">
              <a:latin typeface="+mn-lt"/>
            </a:endParaRPr>
          </a:p>
          <a:p>
            <a:pPr marL="285750" indent="-285750">
              <a:spcBef>
                <a:spcPts val="576"/>
              </a:spcBef>
              <a:spcAft>
                <a:spcPts val="0"/>
              </a:spcAft>
              <a:buFont typeface="Arial" panose="020B0604020202020204" pitchFamily="34" charset="0"/>
              <a:buChar char="•"/>
            </a:pPr>
            <a:r>
              <a:rPr lang="en-US" sz="2200" dirty="0">
                <a:latin typeface="+mn-lt"/>
              </a:rPr>
              <a:t>Learn more at </a:t>
            </a:r>
            <a:r>
              <a:rPr lang="en-US" sz="2200" dirty="0">
                <a:latin typeface="+mn-lt"/>
                <a:hlinkClick r:id="rId5"/>
              </a:rPr>
              <a:t>tinyurl.com/</a:t>
            </a:r>
            <a:r>
              <a:rPr lang="en-US" sz="2200" dirty="0" err="1">
                <a:latin typeface="+mn-lt"/>
                <a:hlinkClick r:id="rId5"/>
              </a:rPr>
              <a:t>BeyondMST</a:t>
            </a:r>
            <a:endParaRPr lang="en-US" sz="2200" dirty="0"/>
          </a:p>
        </p:txBody>
      </p:sp>
      <p:sp>
        <p:nvSpPr>
          <p:cNvPr id="30" name="TextBox 29">
            <a:extLst>
              <a:ext uri="{FF2B5EF4-FFF2-40B4-BE49-F238E27FC236}">
                <a16:creationId xmlns:a16="http://schemas.microsoft.com/office/drawing/2014/main" id="{B9533595-F964-42B8-8799-4C43DEFFE2EA}"/>
              </a:ext>
            </a:extLst>
          </p:cNvPr>
          <p:cNvSpPr txBox="1"/>
          <p:nvPr/>
        </p:nvSpPr>
        <p:spPr>
          <a:xfrm>
            <a:off x="3429000" y="5353013"/>
            <a:ext cx="2661865" cy="923330"/>
          </a:xfrm>
          <a:prstGeom prst="rect">
            <a:avLst/>
          </a:prstGeom>
          <a:noFill/>
        </p:spPr>
        <p:txBody>
          <a:bodyPr wrap="square" rtlCol="0">
            <a:spAutoFit/>
          </a:bodyPr>
          <a:lstStyle/>
          <a:p>
            <a:pPr algn="ctr"/>
            <a:r>
              <a:rPr lang="en-US" i="1" dirty="0"/>
              <a:t>Scan the </a:t>
            </a:r>
          </a:p>
          <a:p>
            <a:pPr algn="ctr"/>
            <a:r>
              <a:rPr lang="en-US" i="1" dirty="0"/>
              <a:t>QR Code to download </a:t>
            </a:r>
            <a:r>
              <a:rPr lang="en-US" b="1" i="1" dirty="0"/>
              <a:t>Beyond MST </a:t>
            </a:r>
            <a:r>
              <a:rPr lang="en-US" i="1" dirty="0"/>
              <a:t>now</a:t>
            </a:r>
            <a:r>
              <a:rPr lang="en-US" dirty="0"/>
              <a:t>: </a:t>
            </a:r>
          </a:p>
        </p:txBody>
      </p:sp>
      <p:pic>
        <p:nvPicPr>
          <p:cNvPr id="29" name="Picture 28" descr="Qr code to download Beyond MST now">
            <a:extLst>
              <a:ext uri="{FF2B5EF4-FFF2-40B4-BE49-F238E27FC236}">
                <a16:creationId xmlns:a16="http://schemas.microsoft.com/office/drawing/2014/main" id="{195D9C6E-F931-453A-B796-35310ED15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9632" y="5317979"/>
            <a:ext cx="1082821" cy="1082821"/>
          </a:xfrm>
          <a:prstGeom prst="roundRect">
            <a:avLst>
              <a:gd name="adj" fmla="val 14956"/>
            </a:avLst>
          </a:prstGeom>
        </p:spPr>
      </p:pic>
      <p:sp>
        <p:nvSpPr>
          <p:cNvPr id="31" name="Slide Number Placeholder 4">
            <a:extLst>
              <a:ext uri="{FF2B5EF4-FFF2-40B4-BE49-F238E27FC236}">
                <a16:creationId xmlns:a16="http://schemas.microsoft.com/office/drawing/2014/main" id="{FCB0CFEA-9712-46C2-A38A-060AF9C00374}"/>
              </a:ext>
            </a:extLst>
          </p:cNvPr>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25</a:t>
            </a:fld>
            <a:endParaRPr lang="en-US" altLang="en-US" dirty="0"/>
          </a:p>
        </p:txBody>
      </p:sp>
    </p:spTree>
    <p:extLst>
      <p:ext uri="{BB962C8B-B14F-4D97-AF65-F5344CB8AC3E}">
        <p14:creationId xmlns:p14="http://schemas.microsoft.com/office/powerpoint/2010/main" val="413214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none" dirty="0"/>
              <a:t>VHA Outreach Initiatives</a:t>
            </a:r>
          </a:p>
        </p:txBody>
      </p:sp>
      <p:sp>
        <p:nvSpPr>
          <p:cNvPr id="3" name="Content Placeholder 2"/>
          <p:cNvSpPr>
            <a:spLocks noGrp="1"/>
          </p:cNvSpPr>
          <p:nvPr>
            <p:ph sz="quarter" idx="13"/>
          </p:nvPr>
        </p:nvSpPr>
        <p:spPr>
          <a:xfrm>
            <a:off x="457200" y="1188720"/>
            <a:ext cx="4292496" cy="5225143"/>
          </a:xfrm>
        </p:spPr>
        <p:txBody>
          <a:bodyPr/>
          <a:lstStyle/>
          <a:p>
            <a:pPr>
              <a:spcBef>
                <a:spcPts val="576"/>
              </a:spcBef>
              <a:defRPr/>
            </a:pPr>
            <a:r>
              <a:rPr lang="en-US" sz="2200" dirty="0"/>
              <a:t>MST Coordinators engage in local outreach, partnerships, and other efforts to “get the word out”</a:t>
            </a:r>
          </a:p>
          <a:p>
            <a:pPr>
              <a:spcBef>
                <a:spcPts val="576"/>
              </a:spcBef>
              <a:defRPr/>
            </a:pPr>
            <a:r>
              <a:rPr lang="en-US" sz="2200" dirty="0"/>
              <a:t>MST Support Team engages in national efforts and develops resources for use by the field</a:t>
            </a:r>
          </a:p>
          <a:p>
            <a:pPr>
              <a:spcBef>
                <a:spcPts val="576"/>
              </a:spcBef>
              <a:buClr>
                <a:schemeClr val="tx1"/>
              </a:buClr>
              <a:defRPr/>
            </a:pPr>
            <a:r>
              <a:rPr lang="en-US" sz="2200" b="1" dirty="0">
                <a:solidFill>
                  <a:schemeClr val="accent1">
                    <a:lumMod val="75000"/>
                  </a:schemeClr>
                </a:solidFill>
              </a:rPr>
              <a:t>Resources are available at </a:t>
            </a:r>
            <a:r>
              <a:rPr lang="en-US" sz="2200" u="sng" dirty="0">
                <a:solidFill>
                  <a:srgbClr val="0070C0"/>
                </a:solidFill>
                <a:hlinkClick r:id="rId3"/>
              </a:rPr>
              <a:t>www.mentalhealth.va.gov/mst</a:t>
            </a:r>
            <a:r>
              <a:rPr lang="en-US" sz="2200" u="sng" dirty="0">
                <a:solidFill>
                  <a:srgbClr val="0070C0"/>
                </a:solidFill>
              </a:rPr>
              <a:t> </a:t>
            </a:r>
            <a:endParaRPr lang="en-US" sz="1800" u="sng" dirty="0">
              <a:solidFill>
                <a:srgbClr val="0070C0"/>
              </a:solidFill>
            </a:endParaRPr>
          </a:p>
        </p:txBody>
      </p:sp>
      <p:pic>
        <p:nvPicPr>
          <p:cNvPr id="5122" name="Picture 2" descr="MST fly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795" t="13386" r="31437" b="5599"/>
          <a:stretch/>
        </p:blipFill>
        <p:spPr bwMode="auto">
          <a:xfrm>
            <a:off x="4838700" y="1168400"/>
            <a:ext cx="3848100" cy="504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829F25A-84D3-4F9E-BD6A-3ADD05BBF9F6}" type="slidenum">
              <a:rPr lang="en-US" altLang="en-US" smtClean="0"/>
              <a:pPr/>
              <a:t>26</a:t>
            </a:fld>
            <a:endParaRPr lang="en-US" altLang="en-US" dirty="0"/>
          </a:p>
        </p:txBody>
      </p:sp>
    </p:spTree>
    <p:extLst>
      <p:ext uri="{BB962C8B-B14F-4D97-AF65-F5344CB8AC3E}">
        <p14:creationId xmlns:p14="http://schemas.microsoft.com/office/powerpoint/2010/main" val="1656658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re Not Alone in recovering from military sexual trauma flyer"/>
          <p:cNvPicPr>
            <a:picLocks noChangeAspect="1" noChangeArrowheads="1"/>
          </p:cNvPicPr>
          <p:nvPr/>
        </p:nvPicPr>
        <p:blipFill rotWithShape="1">
          <a:blip r:embed="rId2">
            <a:extLst>
              <a:ext uri="{28A0092B-C50C-407E-A947-70E740481C1C}">
                <a14:useLocalDpi xmlns:a14="http://schemas.microsoft.com/office/drawing/2010/main" val="0"/>
              </a:ext>
            </a:extLst>
          </a:blip>
          <a:srcRect l="19712" t="17308" r="21226" b="884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1BBF830-280B-457A-8B59-2E757CDC1782}"/>
              </a:ext>
            </a:extLst>
          </p:cNvPr>
          <p:cNvSpPr>
            <a:spLocks noGrp="1"/>
          </p:cNvSpPr>
          <p:nvPr>
            <p:ph type="title"/>
          </p:nvPr>
        </p:nvSpPr>
        <p:spPr>
          <a:xfrm>
            <a:off x="6096000" y="381000"/>
            <a:ext cx="990600" cy="152400"/>
          </a:xfrm>
        </p:spPr>
        <p:txBody>
          <a:bodyPr/>
          <a:lstStyle/>
          <a:p>
            <a:r>
              <a:rPr lang="en-US" sz="800" dirty="0">
                <a:solidFill>
                  <a:schemeClr val="tx1">
                    <a:lumMod val="85000"/>
                    <a:lumOff val="15000"/>
                  </a:schemeClr>
                </a:solidFill>
              </a:rPr>
              <a:t>You’re not alone</a:t>
            </a:r>
          </a:p>
        </p:txBody>
      </p:sp>
    </p:spTree>
    <p:extLst>
      <p:ext uri="{BB962C8B-B14F-4D97-AF65-F5344CB8AC3E}">
        <p14:creationId xmlns:p14="http://schemas.microsoft.com/office/powerpoint/2010/main" val="1001999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Assault Awareness Month</a:t>
            </a:r>
          </a:p>
        </p:txBody>
      </p:sp>
      <p:sp>
        <p:nvSpPr>
          <p:cNvPr id="3" name="Content Placeholder 2"/>
          <p:cNvSpPr>
            <a:spLocks noGrp="1"/>
          </p:cNvSpPr>
          <p:nvPr>
            <p:ph idx="1"/>
          </p:nvPr>
        </p:nvSpPr>
        <p:spPr>
          <a:xfrm>
            <a:off x="457200" y="1188720"/>
            <a:ext cx="8458200" cy="5181600"/>
          </a:xfrm>
        </p:spPr>
        <p:txBody>
          <a:bodyPr/>
          <a:lstStyle/>
          <a:p>
            <a:pPr>
              <a:spcAft>
                <a:spcPts val="0"/>
              </a:spcAft>
              <a:buClr>
                <a:schemeClr val="tx1"/>
              </a:buClr>
            </a:pPr>
            <a:r>
              <a:rPr lang="en-US" b="1" dirty="0">
                <a:solidFill>
                  <a:schemeClr val="accent1">
                    <a:lumMod val="75000"/>
                  </a:schemeClr>
                </a:solidFill>
                <a:latin typeface="+mn-lt"/>
              </a:rPr>
              <a:t>Every April, VHA engages in activities in honor of Sexual Assault Awareness Month (SAAM)</a:t>
            </a:r>
          </a:p>
          <a:p>
            <a:pPr>
              <a:spcAft>
                <a:spcPts val="0"/>
              </a:spcAft>
            </a:pPr>
            <a:r>
              <a:rPr lang="en-US" dirty="0">
                <a:solidFill>
                  <a:schemeClr val="tx1"/>
                </a:solidFill>
                <a:latin typeface="+mn-lt"/>
              </a:rPr>
              <a:t>MST Support Team selects a national theme and engages in special national educational and awareness-raising efforts</a:t>
            </a:r>
          </a:p>
          <a:p>
            <a:pPr>
              <a:spcAft>
                <a:spcPts val="0"/>
              </a:spcAft>
            </a:pPr>
            <a:r>
              <a:rPr lang="en-US" dirty="0">
                <a:solidFill>
                  <a:schemeClr val="tx1"/>
                </a:solidFill>
                <a:latin typeface="+mn-lt"/>
              </a:rPr>
              <a:t>MST Coordinators nationwide host local events such as:</a:t>
            </a:r>
          </a:p>
          <a:p>
            <a:pPr marL="742950" lvl="6" indent="-285750">
              <a:buClr>
                <a:schemeClr val="tx1"/>
              </a:buClr>
              <a:buFontTx/>
              <a:buChar char="‒"/>
            </a:pPr>
            <a:r>
              <a:rPr lang="en-US" b="1" dirty="0">
                <a:solidFill>
                  <a:schemeClr val="accent1">
                    <a:lumMod val="75000"/>
                  </a:schemeClr>
                </a:solidFill>
              </a:rPr>
              <a:t>Clothesline Projects</a:t>
            </a:r>
            <a:r>
              <a:rPr lang="en-US" dirty="0">
                <a:solidFill>
                  <a:schemeClr val="tx1"/>
                </a:solidFill>
              </a:rPr>
              <a:t>: Survivors decorate t-shirts in ways that reflect their experiences of sexual trauma and recovery, and shirts are displayed</a:t>
            </a:r>
          </a:p>
          <a:p>
            <a:pPr marL="742950" lvl="6" indent="-285750">
              <a:buClr>
                <a:schemeClr val="tx1"/>
              </a:buClr>
              <a:buFont typeface="Calibri" panose="020F0502020204030204" pitchFamily="34" charset="0"/>
              <a:buChar char="‒"/>
            </a:pPr>
            <a:r>
              <a:rPr lang="en-US" b="1" dirty="0">
                <a:solidFill>
                  <a:schemeClr val="accent1">
                    <a:lumMod val="75000"/>
                  </a:schemeClr>
                </a:solidFill>
              </a:rPr>
              <a:t>Ribbons of Support</a:t>
            </a:r>
            <a:r>
              <a:rPr lang="en-US" dirty="0">
                <a:solidFill>
                  <a:schemeClr val="accent1">
                    <a:lumMod val="75000"/>
                  </a:schemeClr>
                </a:solidFill>
              </a:rPr>
              <a:t>: </a:t>
            </a:r>
            <a:r>
              <a:rPr lang="en-US" dirty="0">
                <a:solidFill>
                  <a:schemeClr val="tx1"/>
                </a:solidFill>
              </a:rPr>
              <a:t>Facilities display messages of encouragement for MST survivors written by staff, Veterans and community members</a:t>
            </a:r>
          </a:p>
          <a:p>
            <a:pPr lvl="1">
              <a:spcAft>
                <a:spcPts val="0"/>
              </a:spcAft>
              <a:buClr>
                <a:schemeClr val="tx1"/>
              </a:buClr>
            </a:pPr>
            <a:r>
              <a:rPr lang="en-US" b="1" dirty="0">
                <a:solidFill>
                  <a:schemeClr val="accent1">
                    <a:lumMod val="75000"/>
                  </a:schemeClr>
                </a:solidFill>
                <a:latin typeface="+mn-lt"/>
              </a:rPr>
              <a:t>Educational trainings </a:t>
            </a:r>
            <a:r>
              <a:rPr lang="en-US" dirty="0">
                <a:latin typeface="+mn-lt"/>
              </a:rPr>
              <a:t>are</a:t>
            </a:r>
            <a:r>
              <a:rPr lang="en-US" b="1" dirty="0">
                <a:solidFill>
                  <a:schemeClr val="accent1">
                    <a:lumMod val="75000"/>
                  </a:schemeClr>
                </a:solidFill>
                <a:latin typeface="+mn-lt"/>
              </a:rPr>
              <a:t> </a:t>
            </a:r>
            <a:r>
              <a:rPr lang="en-US" dirty="0">
                <a:latin typeface="+mn-lt"/>
              </a:rPr>
              <a:t>conducted</a:t>
            </a:r>
            <a:r>
              <a:rPr lang="en-US" b="1" dirty="0">
                <a:latin typeface="+mn-lt"/>
              </a:rPr>
              <a:t> f</a:t>
            </a:r>
            <a:r>
              <a:rPr lang="en-US" dirty="0">
                <a:solidFill>
                  <a:schemeClr val="tx1"/>
                </a:solidFill>
                <a:latin typeface="+mn-lt"/>
              </a:rPr>
              <a:t>or staff</a:t>
            </a:r>
          </a:p>
          <a:p>
            <a:pPr marL="457200" lvl="1" indent="0">
              <a:spcAft>
                <a:spcPts val="0"/>
              </a:spcAft>
              <a:buNone/>
            </a:pPr>
            <a:endParaRPr lang="en-US" sz="1800" dirty="0"/>
          </a:p>
        </p:txBody>
      </p:sp>
      <p:pic>
        <p:nvPicPr>
          <p:cNvPr id="6" name="Picture 5">
            <a:extLst>
              <a:ext uri="{FF2B5EF4-FFF2-40B4-BE49-F238E27FC236}">
                <a16:creationId xmlns:a16="http://schemas.microsoft.com/office/drawing/2014/main" id="{3BD47953-552B-4C44-A490-8D2D342E42E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93" y="5202199"/>
            <a:ext cx="2427391" cy="980313"/>
          </a:xfrm>
          <a:prstGeom prst="rect">
            <a:avLst/>
          </a:prstGeom>
        </p:spPr>
      </p:pic>
      <p:pic>
        <p:nvPicPr>
          <p:cNvPr id="8" name="Picture 7">
            <a:extLst>
              <a:ext uri="{FF2B5EF4-FFF2-40B4-BE49-F238E27FC236}">
                <a16:creationId xmlns:a16="http://schemas.microsoft.com/office/drawing/2014/main" id="{B6416A5B-458D-424F-B414-69ED81316C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018" y="5249943"/>
            <a:ext cx="3162300" cy="980313"/>
          </a:xfrm>
          <a:prstGeom prst="rect">
            <a:avLst/>
          </a:prstGeom>
        </p:spPr>
      </p:pic>
      <p:pic>
        <p:nvPicPr>
          <p:cNvPr id="11" name="Picture 10">
            <a:extLst>
              <a:ext uri="{FF2B5EF4-FFF2-40B4-BE49-F238E27FC236}">
                <a16:creationId xmlns:a16="http://schemas.microsoft.com/office/drawing/2014/main" id="{182092B8-830A-447D-8C82-2F9173AEA40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9740" y="5109879"/>
            <a:ext cx="2297505" cy="980314"/>
          </a:xfrm>
          <a:prstGeom prst="rect">
            <a:avLst/>
          </a:prstGeom>
        </p:spPr>
      </p:pic>
      <p:sp>
        <p:nvSpPr>
          <p:cNvPr id="5" name="Slide Number Placeholder 4"/>
          <p:cNvSpPr>
            <a:spLocks noGrp="1"/>
          </p:cNvSpPr>
          <p:nvPr>
            <p:ph type="sldNum" sz="quarter" idx="12"/>
          </p:nvPr>
        </p:nvSpPr>
        <p:spPr/>
        <p:txBody>
          <a:bodyPr/>
          <a:lstStyle/>
          <a:p>
            <a:fld id="{A829F25A-84D3-4F9E-BD6A-3ADD05BBF9F6}" type="slidenum">
              <a:rPr lang="en-US" altLang="en-US" smtClean="0"/>
              <a:pPr/>
              <a:t>28</a:t>
            </a:fld>
            <a:endParaRPr lang="en-US" altLang="en-US"/>
          </a:p>
        </p:txBody>
      </p:sp>
    </p:spTree>
    <p:extLst>
      <p:ext uri="{BB962C8B-B14F-4D97-AF65-F5344CB8AC3E}">
        <p14:creationId xmlns:p14="http://schemas.microsoft.com/office/powerpoint/2010/main" val="2661002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a:solidFill>
                  <a:schemeClr val="tx1">
                    <a:lumMod val="85000"/>
                    <a:lumOff val="15000"/>
                  </a:schemeClr>
                </a:solidFill>
              </a:rPr>
              <a:t>Operation song pictures</a:t>
            </a:r>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50" t="38000" r="18500" b="12000"/>
          <a:stretch/>
        </p:blipFill>
        <p:spPr bwMode="auto">
          <a:xfrm>
            <a:off x="0" y="1"/>
            <a:ext cx="9144000" cy="649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829F25A-84D3-4F9E-BD6A-3ADD05BBF9F6}" type="slidenum">
              <a:rPr lang="en-US" altLang="en-US" smtClean="0"/>
              <a:pPr/>
              <a:t>29</a:t>
            </a:fld>
            <a:endParaRPr lang="en-US" altLang="en-US" dirty="0"/>
          </a:p>
        </p:txBody>
      </p:sp>
    </p:spTree>
    <p:extLst>
      <p:ext uri="{BB962C8B-B14F-4D97-AF65-F5344CB8AC3E}">
        <p14:creationId xmlns:p14="http://schemas.microsoft.com/office/powerpoint/2010/main" val="63785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Military Sexual Trauma</a:t>
            </a:r>
          </a:p>
        </p:txBody>
      </p:sp>
      <p:sp>
        <p:nvSpPr>
          <p:cNvPr id="3" name="Content Placeholder 2"/>
          <p:cNvSpPr>
            <a:spLocks noGrp="1"/>
          </p:cNvSpPr>
          <p:nvPr>
            <p:ph idx="1"/>
          </p:nvPr>
        </p:nvSpPr>
        <p:spPr>
          <a:xfrm>
            <a:off x="457200" y="1188720"/>
            <a:ext cx="8382000" cy="5029200"/>
          </a:xfrm>
        </p:spPr>
        <p:txBody>
          <a:bodyPr/>
          <a:lstStyle/>
          <a:p>
            <a:pPr>
              <a:spcBef>
                <a:spcPts val="576"/>
              </a:spcBef>
            </a:pPr>
            <a:r>
              <a:rPr lang="en-US" dirty="0"/>
              <a:t>Military sexual trauma (MST) is the term used by VA to refer to experiences of </a:t>
            </a:r>
            <a:r>
              <a:rPr lang="en-US" b="1" dirty="0">
                <a:solidFill>
                  <a:schemeClr val="accent1">
                    <a:lumMod val="75000"/>
                  </a:schemeClr>
                </a:solidFill>
              </a:rPr>
              <a:t>sexual assault or sexual harassment </a:t>
            </a:r>
            <a:r>
              <a:rPr lang="en-US" dirty="0"/>
              <a:t>that occur </a:t>
            </a:r>
            <a:r>
              <a:rPr lang="en-US" b="1" dirty="0">
                <a:solidFill>
                  <a:schemeClr val="accent1">
                    <a:lumMod val="75000"/>
                  </a:schemeClr>
                </a:solidFill>
              </a:rPr>
              <a:t>during a period of military service</a:t>
            </a:r>
          </a:p>
          <a:p>
            <a:pPr lvl="1">
              <a:spcBef>
                <a:spcPts val="576"/>
              </a:spcBef>
            </a:pPr>
            <a:r>
              <a:rPr lang="en-US" dirty="0"/>
              <a:t>Can occur on or off base</a:t>
            </a:r>
          </a:p>
          <a:p>
            <a:pPr lvl="1">
              <a:spcBef>
                <a:spcPts val="576"/>
              </a:spcBef>
            </a:pPr>
            <a:r>
              <a:rPr lang="en-US" dirty="0"/>
              <a:t>Can occur while on or off duty</a:t>
            </a:r>
          </a:p>
          <a:p>
            <a:pPr lvl="1">
              <a:spcBef>
                <a:spcPts val="576"/>
              </a:spcBef>
            </a:pPr>
            <a:r>
              <a:rPr lang="en-US" dirty="0"/>
              <a:t>The identity of the perpetrator(s) does not matter – may be a fellow Service member or a civilian </a:t>
            </a:r>
          </a:p>
          <a:p>
            <a:pPr lvl="1">
              <a:spcBef>
                <a:spcPts val="576"/>
              </a:spcBef>
            </a:pPr>
            <a:r>
              <a:rPr lang="en-US" dirty="0"/>
              <a:t>The reason for the sexual assault or harassment also does not matter (for example, “hazing”)</a:t>
            </a:r>
          </a:p>
          <a:p>
            <a:pPr marL="457200" lvl="1" indent="0">
              <a:spcBef>
                <a:spcPts val="576"/>
              </a:spcBef>
              <a:buNone/>
            </a:pPr>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3</a:t>
            </a:fld>
            <a:endParaRPr lang="en-US" altLang="en-US"/>
          </a:p>
        </p:txBody>
      </p:sp>
    </p:spTree>
    <p:extLst>
      <p:ext uri="{BB962C8B-B14F-4D97-AF65-F5344CB8AC3E}">
        <p14:creationId xmlns:p14="http://schemas.microsoft.com/office/powerpoint/2010/main" val="96413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Assault Awareness Month 2022</a:t>
            </a:r>
          </a:p>
        </p:txBody>
      </p:sp>
      <p:sp>
        <p:nvSpPr>
          <p:cNvPr id="3" name="Content Placeholder 2">
            <a:extLst>
              <a:ext uri="{FF2B5EF4-FFF2-40B4-BE49-F238E27FC236}">
                <a16:creationId xmlns:a16="http://schemas.microsoft.com/office/drawing/2014/main" id="{BD1C3A62-1B3C-4DCC-B3B6-39D03770BA17}"/>
              </a:ext>
            </a:extLst>
          </p:cNvPr>
          <p:cNvSpPr>
            <a:spLocks noGrp="1"/>
          </p:cNvSpPr>
          <p:nvPr>
            <p:ph idx="1"/>
          </p:nvPr>
        </p:nvSpPr>
        <p:spPr>
          <a:xfrm>
            <a:off x="457200" y="1188720"/>
            <a:ext cx="8382000" cy="5181600"/>
          </a:xfrm>
        </p:spPr>
        <p:txBody>
          <a:bodyPr/>
          <a:lstStyle/>
          <a:p>
            <a:r>
              <a:rPr lang="en-US" dirty="0">
                <a:effectLst/>
                <a:latin typeface="+mn-lt"/>
                <a:ea typeface="Calibri" panose="020F0502020204030204" pitchFamily="34" charset="0"/>
                <a:cs typeface="Times New Roman" panose="02020603050405020304" pitchFamily="18" charset="0"/>
              </a:rPr>
              <a:t>VA’s 2022 MST SAAM campaign reprises the successful 2021 theme while featuring a new look and feel and emphasizing VA’s resources for MST survivors</a:t>
            </a:r>
          </a:p>
          <a:p>
            <a:pPr lvl="1"/>
            <a:r>
              <a:rPr lang="en-US" dirty="0">
                <a:solidFill>
                  <a:srgbClr val="000000"/>
                </a:solidFill>
                <a:effectLst/>
                <a:latin typeface="+mn-lt"/>
                <a:ea typeface="Calibri" panose="020F0502020204030204" pitchFamily="34" charset="0"/>
                <a:cs typeface="Times New Roman" panose="02020603050405020304" pitchFamily="18" charset="0"/>
              </a:rPr>
              <a:t>It can be tremendously affirming for MST survivors to learn that </a:t>
            </a:r>
            <a:r>
              <a:rPr lang="en-US" dirty="0">
                <a:effectLst/>
                <a:latin typeface="+mn-lt"/>
                <a:ea typeface="Calibri" panose="020F0502020204030204" pitchFamily="34" charset="0"/>
                <a:cs typeface="Times New Roman" panose="02020603050405020304" pitchFamily="18" charset="0"/>
              </a:rPr>
              <a:t>someone believes them, takes their experiences seriously and believes in their ability to heal</a:t>
            </a:r>
          </a:p>
          <a:p>
            <a:pPr>
              <a:buClr>
                <a:schemeClr val="tx1"/>
              </a:buClr>
            </a:pPr>
            <a:r>
              <a:rPr lang="en-US" b="1" dirty="0">
                <a:solidFill>
                  <a:schemeClr val="accent1">
                    <a:lumMod val="75000"/>
                  </a:schemeClr>
                </a:solidFill>
                <a:latin typeface="+mn-lt"/>
                <a:ea typeface="Calibri" panose="020F0502020204030204" pitchFamily="34" charset="0"/>
                <a:cs typeface="Times New Roman" panose="02020603050405020304" pitchFamily="18" charset="0"/>
              </a:rPr>
              <a:t>We invite you to help share this message of help and healing!  </a:t>
            </a:r>
            <a:endParaRPr lang="en-US" b="1" dirty="0">
              <a:solidFill>
                <a:schemeClr val="accent1">
                  <a:lumMod val="75000"/>
                </a:schemeClr>
              </a:solidFill>
              <a:effectLst/>
              <a:latin typeface="+mn-lt"/>
              <a:ea typeface="Calibri" panose="020F050202020403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E07397D0-82F6-435C-8F5B-F77EAC6FB94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6" y="3429000"/>
            <a:ext cx="3505200" cy="2708564"/>
          </a:xfrm>
          <a:prstGeom prst="rect">
            <a:avLst/>
          </a:prstGeom>
        </p:spPr>
      </p:pic>
      <p:pic>
        <p:nvPicPr>
          <p:cNvPr id="6" name="Picture 5" descr="We believe there are many paths that can lead to healing">
            <a:extLst>
              <a:ext uri="{FF2B5EF4-FFF2-40B4-BE49-F238E27FC236}">
                <a16:creationId xmlns:a16="http://schemas.microsoft.com/office/drawing/2014/main" id="{E43A5200-9E67-4852-A2B7-AB071C134D0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41520" y="3886200"/>
            <a:ext cx="3714750" cy="2130199"/>
          </a:xfrm>
          <a:prstGeom prst="rect">
            <a:avLst/>
          </a:prstGeom>
        </p:spPr>
      </p:pic>
      <p:sp>
        <p:nvSpPr>
          <p:cNvPr id="4" name="Slide Number Placeholder 3"/>
          <p:cNvSpPr>
            <a:spLocks noGrp="1"/>
          </p:cNvSpPr>
          <p:nvPr>
            <p:ph type="sldNum" sz="quarter" idx="12"/>
          </p:nvPr>
        </p:nvSpPr>
        <p:spPr>
          <a:xfrm>
            <a:off x="6553200" y="6509658"/>
            <a:ext cx="2133600" cy="304800"/>
          </a:xfrm>
          <a:prstGeom prst="rect">
            <a:avLst/>
          </a:prstGeom>
        </p:spPr>
        <p:txBody>
          <a:bodyPr vert="horz" anchor="b"/>
          <a:lstStyle>
            <a:defPPr>
              <a:defRPr lang="en-US"/>
            </a:defPPr>
            <a:lvl1pPr algn="r" rtl="0" eaLnBrk="1" fontAlgn="auto" latinLnBrk="0" hangingPunct="1">
              <a:spcBef>
                <a:spcPts val="0"/>
              </a:spcBef>
              <a:spcAft>
                <a:spcPts val="0"/>
              </a:spcAft>
              <a:defRPr kumimoji="0" sz="18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4AC4AB-52EE-4542-9AC9-60DD4A0DD0C3}" type="slidenum">
              <a:rPr lang="en-US" sz="1000" smtClean="0">
                <a:latin typeface="Arial" panose="020B0604020202020204" pitchFamily="34" charset="0"/>
                <a:cs typeface="Arial" panose="020B0604020202020204" pitchFamily="34" charset="0"/>
              </a:rPr>
              <a:pPr>
                <a:defRPr/>
              </a:pPr>
              <a:t>30</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68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77AC-1BF2-42A3-8002-F5633B9028D0}"/>
              </a:ext>
            </a:extLst>
          </p:cNvPr>
          <p:cNvSpPr>
            <a:spLocks noGrp="1"/>
          </p:cNvSpPr>
          <p:nvPr>
            <p:ph type="title"/>
          </p:nvPr>
        </p:nvSpPr>
        <p:spPr/>
        <p:txBody>
          <a:bodyPr/>
          <a:lstStyle/>
          <a:p>
            <a:r>
              <a:rPr lang="en-US" dirty="0"/>
              <a:t>National SAAM Campaign</a:t>
            </a:r>
          </a:p>
        </p:txBody>
      </p:sp>
      <p:sp>
        <p:nvSpPr>
          <p:cNvPr id="9" name="TextBox 8">
            <a:extLst>
              <a:ext uri="{FF2B5EF4-FFF2-40B4-BE49-F238E27FC236}">
                <a16:creationId xmlns:a16="http://schemas.microsoft.com/office/drawing/2014/main" id="{3FBDA6E0-6473-4FF2-8163-068D38FF5B86}"/>
              </a:ext>
            </a:extLst>
          </p:cNvPr>
          <p:cNvSpPr txBox="1"/>
          <p:nvPr/>
        </p:nvSpPr>
        <p:spPr>
          <a:xfrm>
            <a:off x="457200" y="1188720"/>
            <a:ext cx="7696200" cy="830997"/>
          </a:xfrm>
          <a:prstGeom prst="rect">
            <a:avLst/>
          </a:prstGeom>
          <a:noFill/>
        </p:spPr>
        <p:txBody>
          <a:bodyPr wrap="square">
            <a:spAutoFit/>
          </a:bodyPr>
          <a:lstStyle/>
          <a:p>
            <a:pPr marL="342900" indent="-342900">
              <a:spcBef>
                <a:spcPts val="576"/>
              </a:spcBef>
              <a:buFont typeface="Arial" panose="020B0604020202020204" pitchFamily="34" charset="0"/>
              <a:buChar char="•"/>
            </a:pPr>
            <a:r>
              <a:rPr lang="en-US" sz="2400" dirty="0">
                <a:latin typeface="+mn-lt"/>
              </a:rPr>
              <a:t>VHA implements a national digital advertising campaign annually for SAAM</a:t>
            </a:r>
          </a:p>
        </p:txBody>
      </p:sp>
      <p:sp>
        <p:nvSpPr>
          <p:cNvPr id="3" name="Content Placeholder 2">
            <a:extLst>
              <a:ext uri="{FF2B5EF4-FFF2-40B4-BE49-F238E27FC236}">
                <a16:creationId xmlns:a16="http://schemas.microsoft.com/office/drawing/2014/main" id="{19FAEF65-D6FA-4CB0-AB56-A29C9D50A762}"/>
              </a:ext>
            </a:extLst>
          </p:cNvPr>
          <p:cNvSpPr>
            <a:spLocks noGrp="1"/>
          </p:cNvSpPr>
          <p:nvPr>
            <p:ph idx="1"/>
          </p:nvPr>
        </p:nvSpPr>
        <p:spPr>
          <a:xfrm>
            <a:off x="365760" y="2011680"/>
            <a:ext cx="5212896" cy="5067300"/>
          </a:xfrm>
        </p:spPr>
        <p:txBody>
          <a:bodyPr/>
          <a:lstStyle/>
          <a:p>
            <a:pPr lvl="1">
              <a:spcBef>
                <a:spcPts val="576"/>
              </a:spcBef>
            </a:pPr>
            <a:r>
              <a:rPr lang="en-US" dirty="0">
                <a:solidFill>
                  <a:schemeClr val="tx1"/>
                </a:solidFill>
              </a:rPr>
              <a:t>Includes paid media on a variety of platforms such as posts on social media, Internet and other media channels, brief informational videos and ads in venues such as digital billboards, wellness kiosks and convenience stores </a:t>
            </a:r>
          </a:p>
          <a:p>
            <a:pPr lvl="1">
              <a:spcBef>
                <a:spcPts val="576"/>
              </a:spcBef>
              <a:buClr>
                <a:schemeClr val="tx1"/>
              </a:buClr>
            </a:pPr>
            <a:r>
              <a:rPr lang="en-US" dirty="0"/>
              <a:t>In 2021, resulted in over 98 million ad impressions, </a:t>
            </a:r>
            <a:r>
              <a:rPr lang="en-US" dirty="0">
                <a:solidFill>
                  <a:schemeClr val="tx1"/>
                </a:solidFill>
              </a:rPr>
              <a:t>more than 20 million video/audio completions, and ~240,000 visits to VHA’s MST-specific internet page </a:t>
            </a:r>
          </a:p>
          <a:p>
            <a:pPr lvl="1">
              <a:spcBef>
                <a:spcPts val="576"/>
              </a:spcBef>
              <a:buClr>
                <a:schemeClr val="tx1"/>
              </a:buClr>
            </a:pPr>
            <a:r>
              <a:rPr lang="en-US" b="1" dirty="0">
                <a:solidFill>
                  <a:schemeClr val="accent1">
                    <a:lumMod val="75000"/>
                  </a:schemeClr>
                </a:solidFill>
              </a:rPr>
              <a:t>Social media and other resources are made available for partners to share </a:t>
            </a:r>
          </a:p>
          <a:p>
            <a:pPr marL="0" indent="0">
              <a:spcBef>
                <a:spcPts val="576"/>
              </a:spcBef>
              <a:buNone/>
            </a:pPr>
            <a:endParaRPr lang="en-US" dirty="0"/>
          </a:p>
          <a:p>
            <a:pPr>
              <a:spcBef>
                <a:spcPts val="576"/>
              </a:spcBef>
            </a:pPr>
            <a:endParaRPr lang="en-US" dirty="0">
              <a:highlight>
                <a:srgbClr val="FFFF00"/>
              </a:highlight>
            </a:endParaRPr>
          </a:p>
        </p:txBody>
      </p:sp>
      <p:grpSp>
        <p:nvGrpSpPr>
          <p:cNvPr id="4" name="Group 3" descr="National SAAM Campaign">
            <a:extLst>
              <a:ext uri="{FF2B5EF4-FFF2-40B4-BE49-F238E27FC236}">
                <a16:creationId xmlns:a16="http://schemas.microsoft.com/office/drawing/2014/main" id="{7147205E-F8DD-4800-8D79-086E34DCB50E}"/>
              </a:ext>
              <a:ext uri="{C183D7F6-B498-43B3-948B-1728B52AA6E4}">
                <adec:decorative xmlns:adec="http://schemas.microsoft.com/office/drawing/2017/decorative" val="0"/>
              </a:ext>
            </a:extLst>
          </p:cNvPr>
          <p:cNvGrpSpPr/>
          <p:nvPr/>
        </p:nvGrpSpPr>
        <p:grpSpPr>
          <a:xfrm>
            <a:off x="5903458" y="2209800"/>
            <a:ext cx="2967038" cy="3224213"/>
            <a:chOff x="5730648" y="2007392"/>
            <a:chExt cx="2967038" cy="3224213"/>
          </a:xfrm>
        </p:grpSpPr>
        <p:pic>
          <p:nvPicPr>
            <p:cNvPr id="18" name="Picture 17">
              <a:extLst>
                <a:ext uri="{FF2B5EF4-FFF2-40B4-BE49-F238E27FC236}">
                  <a16:creationId xmlns:a16="http://schemas.microsoft.com/office/drawing/2014/main" id="{8A19E071-2E43-4BC2-8E5F-4E140DDEC965}"/>
                </a:ext>
              </a:extLst>
            </p:cNvPr>
            <p:cNvPicPr>
              <a:picLocks noChangeAspect="1"/>
            </p:cNvPicPr>
            <p:nvPr/>
          </p:nvPicPr>
          <p:blipFill>
            <a:blip r:embed="rId3"/>
            <a:stretch>
              <a:fillRect/>
            </a:stretch>
          </p:blipFill>
          <p:spPr>
            <a:xfrm>
              <a:off x="5730648" y="2007392"/>
              <a:ext cx="2967038" cy="3224213"/>
            </a:xfrm>
            <a:prstGeom prst="rect">
              <a:avLst/>
            </a:prstGeom>
          </p:spPr>
        </p:pic>
        <p:pic>
          <p:nvPicPr>
            <p:cNvPr id="19" name="Picture 18">
              <a:extLst>
                <a:ext uri="{FF2B5EF4-FFF2-40B4-BE49-F238E27FC236}">
                  <a16:creationId xmlns:a16="http://schemas.microsoft.com/office/drawing/2014/main" id="{ECE5CF95-3E78-4B2B-A1FB-EDFDF9B21463}"/>
                </a:ext>
              </a:extLst>
            </p:cNvPr>
            <p:cNvPicPr>
              <a:picLocks noChangeAspect="1"/>
            </p:cNvPicPr>
            <p:nvPr/>
          </p:nvPicPr>
          <p:blipFill>
            <a:blip r:embed="rId4"/>
            <a:stretch>
              <a:fillRect/>
            </a:stretch>
          </p:blipFill>
          <p:spPr>
            <a:xfrm>
              <a:off x="5760584" y="2558142"/>
              <a:ext cx="2928938" cy="1538288"/>
            </a:xfrm>
            <a:prstGeom prst="rect">
              <a:avLst/>
            </a:prstGeom>
          </p:spPr>
        </p:pic>
      </p:grpSp>
      <p:sp>
        <p:nvSpPr>
          <p:cNvPr id="5" name="Slide Number Placeholder 4">
            <a:extLst>
              <a:ext uri="{FF2B5EF4-FFF2-40B4-BE49-F238E27FC236}">
                <a16:creationId xmlns:a16="http://schemas.microsoft.com/office/drawing/2014/main" id="{A0815113-EB05-41F9-B1D2-FCD2BF3A226F}"/>
              </a:ext>
            </a:extLst>
          </p:cNvPr>
          <p:cNvSpPr>
            <a:spLocks noGrp="1"/>
          </p:cNvSpPr>
          <p:nvPr>
            <p:ph type="sldNum" sz="quarter" idx="12"/>
          </p:nvPr>
        </p:nvSpPr>
        <p:spPr/>
        <p:txBody>
          <a:bodyPr/>
          <a:lstStyle/>
          <a:p>
            <a:fld id="{A829F25A-84D3-4F9E-BD6A-3ADD05BBF9F6}" type="slidenum">
              <a:rPr lang="en-US" altLang="en-US" smtClean="0"/>
              <a:pPr/>
              <a:t>31</a:t>
            </a:fld>
            <a:endParaRPr lang="en-US" altLang="en-US"/>
          </a:p>
        </p:txBody>
      </p:sp>
    </p:spTree>
    <p:extLst>
      <p:ext uri="{BB962C8B-B14F-4D97-AF65-F5344CB8AC3E}">
        <p14:creationId xmlns:p14="http://schemas.microsoft.com/office/powerpoint/2010/main" val="550180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55915"/>
            <a:ext cx="7924800" cy="1146175"/>
          </a:xfrm>
        </p:spPr>
        <p:txBody>
          <a:bodyPr>
            <a:noAutofit/>
          </a:bodyPr>
          <a:lstStyle/>
          <a:p>
            <a:pPr algn="ctr"/>
            <a:r>
              <a:rPr lang="en-US" sz="3200" dirty="0"/>
              <a:t>Resources and Ways to Learn More</a:t>
            </a:r>
          </a:p>
        </p:txBody>
      </p:sp>
    </p:spTree>
    <p:extLst>
      <p:ext uri="{BB962C8B-B14F-4D97-AF65-F5344CB8AC3E}">
        <p14:creationId xmlns:p14="http://schemas.microsoft.com/office/powerpoint/2010/main" val="2967557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5C6E-4683-43D7-8AE8-4F50E2CBA097}"/>
              </a:ext>
            </a:extLst>
          </p:cNvPr>
          <p:cNvSpPr>
            <a:spLocks noGrp="1"/>
          </p:cNvSpPr>
          <p:nvPr>
            <p:ph type="title"/>
          </p:nvPr>
        </p:nvSpPr>
        <p:spPr/>
        <p:txBody>
          <a:bodyPr>
            <a:normAutofit fontScale="90000"/>
          </a:bodyPr>
          <a:lstStyle/>
          <a:p>
            <a:r>
              <a:rPr lang="en-US" dirty="0"/>
              <a:t>VHA’S MST-related Internet Resources </a:t>
            </a:r>
          </a:p>
        </p:txBody>
      </p:sp>
      <p:pic>
        <p:nvPicPr>
          <p:cNvPr id="9" name="Picture 8" descr="VHA's MST - related Internet Resources">
            <a:extLst>
              <a:ext uri="{FF2B5EF4-FFF2-40B4-BE49-F238E27FC236}">
                <a16:creationId xmlns:a16="http://schemas.microsoft.com/office/drawing/2014/main" id="{789DEC07-EBAA-4D17-852F-4E05DAB2A568}"/>
              </a:ext>
            </a:extLst>
          </p:cNvPr>
          <p:cNvPicPr>
            <a:picLocks noChangeAspect="1"/>
          </p:cNvPicPr>
          <p:nvPr/>
        </p:nvPicPr>
        <p:blipFill>
          <a:blip r:embed="rId3"/>
          <a:stretch>
            <a:fillRect/>
          </a:stretch>
        </p:blipFill>
        <p:spPr>
          <a:xfrm>
            <a:off x="1696046" y="1258930"/>
            <a:ext cx="5751909" cy="2737090"/>
          </a:xfrm>
          <a:prstGeom prst="rect">
            <a:avLst/>
          </a:prstGeom>
        </p:spPr>
      </p:pic>
      <p:sp>
        <p:nvSpPr>
          <p:cNvPr id="3" name="Content Placeholder 2">
            <a:extLst>
              <a:ext uri="{FF2B5EF4-FFF2-40B4-BE49-F238E27FC236}">
                <a16:creationId xmlns:a16="http://schemas.microsoft.com/office/drawing/2014/main" id="{78B87808-7A55-4A14-82C4-4A3B7AC7A6E4}"/>
              </a:ext>
            </a:extLst>
          </p:cNvPr>
          <p:cNvSpPr>
            <a:spLocks noGrp="1"/>
          </p:cNvSpPr>
          <p:nvPr>
            <p:ph idx="1"/>
          </p:nvPr>
        </p:nvSpPr>
        <p:spPr>
          <a:xfrm>
            <a:off x="457200" y="4175929"/>
            <a:ext cx="8382000" cy="2224871"/>
          </a:xfrm>
        </p:spPr>
        <p:txBody>
          <a:bodyPr>
            <a:normAutofit lnSpcReduction="10000"/>
          </a:bodyPr>
          <a:lstStyle/>
          <a:p>
            <a:pPr>
              <a:spcBef>
                <a:spcPts val="576"/>
              </a:spcBef>
              <a:buClr>
                <a:schemeClr val="tx1"/>
              </a:buClr>
            </a:pPr>
            <a:r>
              <a:rPr lang="en-US" dirty="0"/>
              <a:t>Visit and share </a:t>
            </a:r>
            <a:r>
              <a:rPr lang="en-US" b="1" dirty="0">
                <a:solidFill>
                  <a:schemeClr val="accent1">
                    <a:lumMod val="75000"/>
                  </a:schemeClr>
                </a:solidFill>
              </a:rPr>
              <a:t>VA’s MST internet website</a:t>
            </a:r>
          </a:p>
          <a:p>
            <a:pPr lvl="1">
              <a:spcBef>
                <a:spcPts val="576"/>
              </a:spcBef>
              <a:buClr>
                <a:schemeClr val="tx1"/>
              </a:buClr>
            </a:pPr>
            <a:r>
              <a:rPr lang="en-US" dirty="0">
                <a:solidFill>
                  <a:srgbClr val="0070C0"/>
                </a:solidFill>
                <a:hlinkClick r:id="rId4"/>
              </a:rPr>
              <a:t>www.mentalhealth.va.gov/mst</a:t>
            </a:r>
            <a:endParaRPr lang="en-US" dirty="0">
              <a:solidFill>
                <a:srgbClr val="0070C0"/>
              </a:solidFill>
            </a:endParaRPr>
          </a:p>
          <a:p>
            <a:pPr lvl="1">
              <a:spcBef>
                <a:spcPts val="576"/>
              </a:spcBef>
            </a:pPr>
            <a:r>
              <a:rPr lang="en-US" dirty="0"/>
              <a:t>Information about VA services, copies of outreach materials and coping resources for Veterans</a:t>
            </a:r>
          </a:p>
          <a:p>
            <a:pPr lvl="1">
              <a:spcBef>
                <a:spcPts val="576"/>
              </a:spcBef>
              <a:spcAft>
                <a:spcPts val="600"/>
              </a:spcAft>
            </a:pPr>
            <a:r>
              <a:rPr lang="en-US" dirty="0"/>
              <a:t>SAAM materials, including shareable social media content, available on the SAAM page at </a:t>
            </a:r>
            <a:r>
              <a:rPr lang="en-US" dirty="0">
                <a:hlinkClick r:id="rId5"/>
              </a:rPr>
              <a:t>www.mentalhealth.va.gov/SAAM</a:t>
            </a:r>
            <a:endParaRPr lang="en-US" dirty="0"/>
          </a:p>
          <a:p>
            <a:pPr lvl="1">
              <a:spcBef>
                <a:spcPts val="576"/>
              </a:spcBef>
            </a:pPr>
            <a:endParaRPr lang="en-US" dirty="0"/>
          </a:p>
          <a:p>
            <a:pPr lvl="1">
              <a:spcBef>
                <a:spcPts val="576"/>
              </a:spcBef>
            </a:pPr>
            <a:endParaRPr lang="en-US" dirty="0"/>
          </a:p>
          <a:p>
            <a:pPr>
              <a:spcBef>
                <a:spcPts val="576"/>
              </a:spcBef>
            </a:pPr>
            <a:endParaRPr lang="en-US" dirty="0"/>
          </a:p>
        </p:txBody>
      </p:sp>
      <p:sp>
        <p:nvSpPr>
          <p:cNvPr id="4" name="Slide Number Placeholder 3">
            <a:extLst>
              <a:ext uri="{FF2B5EF4-FFF2-40B4-BE49-F238E27FC236}">
                <a16:creationId xmlns:a16="http://schemas.microsoft.com/office/drawing/2014/main" id="{DEB86422-4B4D-4B64-BEDA-6202D0E5C8A9}"/>
              </a:ext>
            </a:extLst>
          </p:cNvPr>
          <p:cNvSpPr>
            <a:spLocks noGrp="1"/>
          </p:cNvSpPr>
          <p:nvPr>
            <p:ph type="sldNum" sz="quarter" idx="12"/>
          </p:nvPr>
        </p:nvSpPr>
        <p:spPr/>
        <p:txBody>
          <a:bodyPr/>
          <a:lstStyle/>
          <a:p>
            <a:fld id="{A829F25A-84D3-4F9E-BD6A-3ADD05BBF9F6}" type="slidenum">
              <a:rPr lang="en-US" altLang="en-US" smtClean="0"/>
              <a:pPr/>
              <a:t>33</a:t>
            </a:fld>
            <a:endParaRPr lang="en-US" altLang="en-US" dirty="0"/>
          </a:p>
        </p:txBody>
      </p:sp>
    </p:spTree>
    <p:extLst>
      <p:ext uri="{BB962C8B-B14F-4D97-AF65-F5344CB8AC3E}">
        <p14:creationId xmlns:p14="http://schemas.microsoft.com/office/powerpoint/2010/main" val="2841383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5C6E-4683-43D7-8AE8-4F50E2CBA097}"/>
              </a:ext>
            </a:extLst>
          </p:cNvPr>
          <p:cNvSpPr>
            <a:spLocks noGrp="1"/>
          </p:cNvSpPr>
          <p:nvPr>
            <p:ph type="title"/>
          </p:nvPr>
        </p:nvSpPr>
        <p:spPr>
          <a:xfrm>
            <a:off x="990600" y="181428"/>
            <a:ext cx="7696200" cy="487362"/>
          </a:xfrm>
        </p:spPr>
        <p:txBody>
          <a:bodyPr>
            <a:noAutofit/>
          </a:bodyPr>
          <a:lstStyle/>
          <a:p>
            <a:r>
              <a:rPr lang="en-US" dirty="0"/>
              <a:t>Stories of Veterans’ Recovery </a:t>
            </a:r>
          </a:p>
        </p:txBody>
      </p:sp>
      <p:sp>
        <p:nvSpPr>
          <p:cNvPr id="3" name="Content Placeholder 2">
            <a:extLst>
              <a:ext uri="{FF2B5EF4-FFF2-40B4-BE49-F238E27FC236}">
                <a16:creationId xmlns:a16="http://schemas.microsoft.com/office/drawing/2014/main" id="{78B87808-7A55-4A14-82C4-4A3B7AC7A6E4}"/>
              </a:ext>
            </a:extLst>
          </p:cNvPr>
          <p:cNvSpPr>
            <a:spLocks noGrp="1"/>
          </p:cNvSpPr>
          <p:nvPr>
            <p:ph idx="1"/>
          </p:nvPr>
        </p:nvSpPr>
        <p:spPr>
          <a:xfrm>
            <a:off x="365760" y="1188720"/>
            <a:ext cx="8534400" cy="2133600"/>
          </a:xfrm>
        </p:spPr>
        <p:txBody>
          <a:bodyPr>
            <a:normAutofit/>
          </a:bodyPr>
          <a:lstStyle/>
          <a:p>
            <a:pPr>
              <a:spcBef>
                <a:spcPts val="576"/>
              </a:spcBef>
              <a:buClr>
                <a:schemeClr val="tx1"/>
              </a:buClr>
            </a:pPr>
            <a:r>
              <a:rPr lang="en-US" dirty="0"/>
              <a:t>View</a:t>
            </a:r>
            <a:r>
              <a:rPr lang="en-US" b="1" dirty="0">
                <a:solidFill>
                  <a:schemeClr val="accent1">
                    <a:lumMod val="75000"/>
                  </a:schemeClr>
                </a:solidFill>
              </a:rPr>
              <a:t> videos of MST survivors </a:t>
            </a:r>
            <a:r>
              <a:rPr lang="en-US" dirty="0"/>
              <a:t>discussing how MST has impacted them and how treatment has helped at these two websites:</a:t>
            </a:r>
          </a:p>
          <a:p>
            <a:pPr lvl="1">
              <a:spcBef>
                <a:spcPts val="480"/>
              </a:spcBef>
              <a:buClr>
                <a:schemeClr val="tx1"/>
              </a:buClr>
            </a:pPr>
            <a:r>
              <a:rPr lang="en-US" b="1" dirty="0">
                <a:solidFill>
                  <a:schemeClr val="accent1">
                    <a:lumMod val="75000"/>
                  </a:schemeClr>
                </a:solidFill>
              </a:rPr>
              <a:t>Make the Connection</a:t>
            </a:r>
            <a:r>
              <a:rPr lang="en-US" dirty="0"/>
              <a:t>: </a:t>
            </a:r>
            <a:r>
              <a:rPr lang="en-US" dirty="0">
                <a:hlinkClick r:id="rId3"/>
              </a:rPr>
              <a:t>www.maketheconnection.net/conditions/military-sexual-trauma</a:t>
            </a:r>
            <a:r>
              <a:rPr lang="en-US" dirty="0"/>
              <a:t> </a:t>
            </a:r>
          </a:p>
          <a:p>
            <a:pPr lvl="1">
              <a:spcBef>
                <a:spcPts val="480"/>
              </a:spcBef>
              <a:buClr>
                <a:schemeClr val="tx1"/>
              </a:buClr>
              <a:buFont typeface="Arial" panose="020B0604020202020204" pitchFamily="34" charset="0"/>
              <a:buChar char="–"/>
            </a:pPr>
            <a:r>
              <a:rPr lang="en-US" b="1" dirty="0" err="1">
                <a:solidFill>
                  <a:schemeClr val="accent1">
                    <a:lumMod val="75000"/>
                  </a:schemeClr>
                </a:solidFill>
              </a:rPr>
              <a:t>AboutFace</a:t>
            </a:r>
            <a:r>
              <a:rPr lang="en-US" dirty="0"/>
              <a:t>: </a:t>
            </a:r>
            <a:r>
              <a:rPr lang="en-US" u="sng" dirty="0">
                <a:solidFill>
                  <a:srgbClr val="3333FF"/>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www.ptsd.va.gov/apps/aboutface/learn/mst.html</a:t>
            </a:r>
            <a:endParaRPr lang="en-US" u="sng" dirty="0">
              <a:solidFill>
                <a:srgbClr val="3333FF"/>
              </a:solidFill>
              <a:effectLst/>
              <a:ea typeface="Times New Roman" panose="02020603050405020304" pitchFamily="18" charset="0"/>
            </a:endParaRPr>
          </a:p>
          <a:p>
            <a:pPr marL="514350" lvl="1" indent="0">
              <a:spcBef>
                <a:spcPts val="576"/>
              </a:spcBef>
              <a:buNone/>
            </a:pPr>
            <a:endParaRPr lang="en-US" dirty="0"/>
          </a:p>
          <a:p>
            <a:pPr marL="406400" lvl="1" indent="0">
              <a:spcBef>
                <a:spcPts val="576"/>
              </a:spcBef>
              <a:buNone/>
            </a:pPr>
            <a:endParaRPr lang="en-US" dirty="0"/>
          </a:p>
          <a:p>
            <a:pPr marL="457200" lvl="1" indent="0">
              <a:spcBef>
                <a:spcPts val="576"/>
              </a:spcBef>
              <a:buNone/>
            </a:pPr>
            <a:endParaRPr lang="en-US" dirty="0"/>
          </a:p>
          <a:p>
            <a:pPr marL="457200" lvl="1" indent="0">
              <a:spcBef>
                <a:spcPts val="576"/>
              </a:spcBef>
              <a:buNone/>
            </a:pPr>
            <a:endParaRPr lang="en-US" dirty="0"/>
          </a:p>
          <a:p>
            <a:pPr marL="0" indent="0">
              <a:spcBef>
                <a:spcPts val="576"/>
              </a:spcBef>
              <a:buNone/>
            </a:pPr>
            <a:endParaRPr lang="en-US" dirty="0"/>
          </a:p>
        </p:txBody>
      </p:sp>
      <p:pic>
        <p:nvPicPr>
          <p:cNvPr id="10" name="Picture 9" descr="Stories of Veterans Recovery">
            <a:hlinkClick r:id="rId5"/>
            <a:extLst>
              <a:ext uri="{FF2B5EF4-FFF2-40B4-BE49-F238E27FC236}">
                <a16:creationId xmlns:a16="http://schemas.microsoft.com/office/drawing/2014/main" id="{ABBC777C-1AF6-4CDE-9ACA-B792A644B4A5}"/>
              </a:ext>
            </a:extLst>
          </p:cNvPr>
          <p:cNvPicPr>
            <a:picLocks noChangeAspect="1"/>
          </p:cNvPicPr>
          <p:nvPr/>
        </p:nvPicPr>
        <p:blipFill rotWithShape="1">
          <a:blip r:embed="rId6"/>
          <a:srcRect r="2605"/>
          <a:stretch/>
        </p:blipFill>
        <p:spPr>
          <a:xfrm>
            <a:off x="1237316" y="3482603"/>
            <a:ext cx="2914872" cy="2841997"/>
          </a:xfrm>
          <a:prstGeom prst="rect">
            <a:avLst/>
          </a:prstGeom>
          <a:ln>
            <a:solidFill>
              <a:schemeClr val="bg1">
                <a:lumMod val="95000"/>
              </a:schemeClr>
            </a:solidFill>
          </a:ln>
        </p:spPr>
      </p:pic>
      <p:pic>
        <p:nvPicPr>
          <p:cNvPr id="11" name="Picture 10">
            <a:hlinkClick r:id="rId4"/>
            <a:extLst>
              <a:ext uri="{FF2B5EF4-FFF2-40B4-BE49-F238E27FC236}">
                <a16:creationId xmlns:a16="http://schemas.microsoft.com/office/drawing/2014/main" id="{40130BF9-90FB-455C-B4E1-E6E611D4A12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818716" y="3482603"/>
            <a:ext cx="3106084" cy="2610472"/>
          </a:xfrm>
          <a:prstGeom prst="rect">
            <a:avLst/>
          </a:prstGeom>
          <a:ln>
            <a:solidFill>
              <a:schemeClr val="bg1">
                <a:lumMod val="95000"/>
              </a:schemeClr>
            </a:solidFill>
          </a:ln>
        </p:spPr>
      </p:pic>
      <p:sp>
        <p:nvSpPr>
          <p:cNvPr id="4" name="Slide Number Placeholder 3">
            <a:extLst>
              <a:ext uri="{FF2B5EF4-FFF2-40B4-BE49-F238E27FC236}">
                <a16:creationId xmlns:a16="http://schemas.microsoft.com/office/drawing/2014/main" id="{DEB86422-4B4D-4B64-BEDA-6202D0E5C8A9}"/>
              </a:ext>
            </a:extLst>
          </p:cNvPr>
          <p:cNvSpPr>
            <a:spLocks noGrp="1"/>
          </p:cNvSpPr>
          <p:nvPr>
            <p:ph type="sldNum" sz="quarter" idx="12"/>
          </p:nvPr>
        </p:nvSpPr>
        <p:spPr/>
        <p:txBody>
          <a:bodyPr/>
          <a:lstStyle/>
          <a:p>
            <a:fld id="{A829F25A-84D3-4F9E-BD6A-3ADD05BBF9F6}" type="slidenum">
              <a:rPr lang="en-US" altLang="en-US" smtClean="0"/>
              <a:pPr/>
              <a:t>34</a:t>
            </a:fld>
            <a:endParaRPr lang="en-US" altLang="en-US" dirty="0"/>
          </a:p>
        </p:txBody>
      </p:sp>
    </p:spTree>
    <p:extLst>
      <p:ext uri="{BB962C8B-B14F-4D97-AF65-F5344CB8AC3E}">
        <p14:creationId xmlns:p14="http://schemas.microsoft.com/office/powerpoint/2010/main" val="3517577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D9C0-76BC-434B-8C51-F829F7879727}"/>
              </a:ext>
            </a:extLst>
          </p:cNvPr>
          <p:cNvSpPr>
            <a:spLocks noGrp="1"/>
          </p:cNvSpPr>
          <p:nvPr>
            <p:ph type="title"/>
          </p:nvPr>
        </p:nvSpPr>
        <p:spPr/>
        <p:txBody>
          <a:bodyPr/>
          <a:lstStyle/>
          <a:p>
            <a:r>
              <a:rPr lang="en-US" dirty="0"/>
              <a:t>Other Important Resources </a:t>
            </a:r>
          </a:p>
        </p:txBody>
      </p:sp>
      <p:sp>
        <p:nvSpPr>
          <p:cNvPr id="3" name="Content Placeholder 2">
            <a:extLst>
              <a:ext uri="{FF2B5EF4-FFF2-40B4-BE49-F238E27FC236}">
                <a16:creationId xmlns:a16="http://schemas.microsoft.com/office/drawing/2014/main" id="{A9F83098-88F3-4ABE-B7F3-FC9C5C51930B}"/>
              </a:ext>
            </a:extLst>
          </p:cNvPr>
          <p:cNvSpPr>
            <a:spLocks noGrp="1"/>
          </p:cNvSpPr>
          <p:nvPr>
            <p:ph idx="1"/>
          </p:nvPr>
        </p:nvSpPr>
        <p:spPr>
          <a:xfrm>
            <a:off x="457200" y="1188720"/>
            <a:ext cx="6029000" cy="5181600"/>
          </a:xfrm>
        </p:spPr>
        <p:txBody>
          <a:bodyPr/>
          <a:lstStyle/>
          <a:p>
            <a:pPr>
              <a:buClr>
                <a:schemeClr val="tx1"/>
              </a:buClr>
            </a:pPr>
            <a:r>
              <a:rPr lang="en-US" b="1" dirty="0">
                <a:solidFill>
                  <a:schemeClr val="accent1">
                    <a:lumMod val="75000"/>
                  </a:schemeClr>
                </a:solidFill>
              </a:rPr>
              <a:t>MST Resources </a:t>
            </a:r>
            <a:r>
              <a:rPr lang="en-US" dirty="0"/>
              <a:t>page </a:t>
            </a:r>
            <a:r>
              <a:rPr lang="en-US" dirty="0">
                <a:hlinkClick r:id="rId3"/>
              </a:rPr>
              <a:t>mentalhealth.va.gov/msthome/resources</a:t>
            </a:r>
            <a:r>
              <a:rPr lang="en-US" dirty="0"/>
              <a:t> includes, among other helpful items:</a:t>
            </a:r>
          </a:p>
          <a:p>
            <a:pPr lvl="1"/>
            <a:r>
              <a:rPr lang="en-US" dirty="0">
                <a:latin typeface="+mn-lt"/>
              </a:rPr>
              <a:t>Women and MST Infographic (</a:t>
            </a:r>
            <a:r>
              <a:rPr lang="en-US" dirty="0">
                <a:latin typeface="+mn-lt"/>
                <a:hlinkClick r:id="rId4"/>
              </a:rPr>
              <a:t>English</a:t>
            </a:r>
            <a:r>
              <a:rPr lang="en-US" dirty="0">
                <a:latin typeface="+mn-lt"/>
              </a:rPr>
              <a:t> / </a:t>
            </a:r>
            <a:r>
              <a:rPr lang="en-US" dirty="0">
                <a:latin typeface="+mn-lt"/>
                <a:hlinkClick r:id="rId5"/>
              </a:rPr>
              <a:t>Spanish</a:t>
            </a:r>
            <a:r>
              <a:rPr lang="en-US" dirty="0">
                <a:latin typeface="+mn-lt"/>
              </a:rPr>
              <a:t>)</a:t>
            </a:r>
          </a:p>
          <a:p>
            <a:pPr lvl="1"/>
            <a:r>
              <a:rPr lang="en-US" dirty="0">
                <a:latin typeface="+mn-lt"/>
              </a:rPr>
              <a:t>Gender-inclusive brochure for MST Survivors </a:t>
            </a:r>
            <a:r>
              <a:rPr lang="en-US" b="0" i="0" dirty="0">
                <a:solidFill>
                  <a:srgbClr val="2E2E2E"/>
                </a:solidFill>
                <a:effectLst/>
                <a:latin typeface="+mn-lt"/>
              </a:rPr>
              <a:t>(</a:t>
            </a:r>
            <a:r>
              <a:rPr lang="en-US" b="0" i="0" u="sng" dirty="0">
                <a:solidFill>
                  <a:srgbClr val="0B6CB2"/>
                </a:solidFill>
                <a:effectLst/>
                <a:latin typeface="+mn-lt"/>
                <a:hlinkClick r:id="rId6"/>
              </a:rPr>
              <a:t>English</a:t>
            </a:r>
            <a:r>
              <a:rPr lang="en-US" b="0" i="0" dirty="0">
                <a:solidFill>
                  <a:srgbClr val="2E2E2E"/>
                </a:solidFill>
                <a:effectLst/>
                <a:latin typeface="+mn-lt"/>
              </a:rPr>
              <a:t> / </a:t>
            </a:r>
            <a:r>
              <a:rPr lang="en-US" b="0" i="0" u="sng" dirty="0">
                <a:solidFill>
                  <a:srgbClr val="0B6CB2"/>
                </a:solidFill>
                <a:effectLst/>
                <a:latin typeface="+mn-lt"/>
                <a:hlinkClick r:id="rId7"/>
              </a:rPr>
              <a:t>Spanish</a:t>
            </a:r>
            <a:r>
              <a:rPr lang="en-US" b="0" i="0" dirty="0">
                <a:solidFill>
                  <a:srgbClr val="2E2E2E"/>
                </a:solidFill>
                <a:effectLst/>
                <a:latin typeface="+mn-lt"/>
              </a:rPr>
              <a:t>)</a:t>
            </a:r>
          </a:p>
          <a:p>
            <a:pPr lvl="1"/>
            <a:r>
              <a:rPr lang="en-US" b="0" i="0" u="sng" dirty="0">
                <a:solidFill>
                  <a:srgbClr val="0B6CB2"/>
                </a:solidFill>
                <a:effectLst/>
                <a:latin typeface="+mn-lt"/>
                <a:hlinkClick r:id="rId8"/>
              </a:rPr>
              <a:t>Fact Sheet</a:t>
            </a:r>
            <a:r>
              <a:rPr lang="en-US" b="0" i="0" dirty="0">
                <a:solidFill>
                  <a:srgbClr val="2E2E2E"/>
                </a:solidFill>
                <a:effectLst/>
                <a:latin typeface="+mn-lt"/>
              </a:rPr>
              <a:t> </a:t>
            </a:r>
            <a:r>
              <a:rPr lang="en-US" dirty="0">
                <a:latin typeface="+mn-lt"/>
              </a:rPr>
              <a:t>on </a:t>
            </a:r>
            <a:r>
              <a:rPr lang="en-US" i="0" dirty="0">
                <a:solidFill>
                  <a:srgbClr val="2E2E2E"/>
                </a:solidFill>
                <a:effectLst/>
                <a:latin typeface="+mn-lt"/>
              </a:rPr>
              <a:t>VA Disability Compensation for Conditions Related to MST </a:t>
            </a:r>
          </a:p>
          <a:p>
            <a:r>
              <a:rPr lang="en-US" dirty="0">
                <a:solidFill>
                  <a:srgbClr val="2E2E2E"/>
                </a:solidFill>
                <a:latin typeface="+mn-lt"/>
                <a:hlinkClick r:id="rId9" action="ppaction://hlinkfile"/>
              </a:rPr>
              <a:t>Beyond MST app</a:t>
            </a:r>
            <a:r>
              <a:rPr lang="en-US" dirty="0">
                <a:solidFill>
                  <a:srgbClr val="2E2E2E"/>
                </a:solidFill>
                <a:latin typeface="+mn-lt"/>
              </a:rPr>
              <a:t>: Helpful not just for MST survivors, but for those who support them</a:t>
            </a:r>
            <a:endParaRPr lang="en-US" i="0" dirty="0">
              <a:solidFill>
                <a:srgbClr val="2E2E2E"/>
              </a:solidFill>
              <a:effectLst/>
              <a:latin typeface="+mn-lt"/>
            </a:endParaRPr>
          </a:p>
          <a:p>
            <a:pPr>
              <a:buClr>
                <a:schemeClr val="tx1"/>
              </a:buClr>
            </a:pPr>
            <a:r>
              <a:rPr lang="en-US" b="1" dirty="0">
                <a:solidFill>
                  <a:schemeClr val="accent1">
                    <a:lumMod val="75000"/>
                  </a:schemeClr>
                </a:solidFill>
              </a:rPr>
              <a:t>Women Veterans Mental Health </a:t>
            </a:r>
            <a:r>
              <a:rPr lang="en-US" dirty="0"/>
              <a:t>website </a:t>
            </a:r>
            <a:r>
              <a:rPr lang="en-US" dirty="0">
                <a:hlinkClick r:id="rId10"/>
              </a:rPr>
              <a:t>www.mentalhealth.va.gov/women-vets</a:t>
            </a:r>
            <a:r>
              <a:rPr lang="en-US" dirty="0"/>
              <a:t> </a:t>
            </a:r>
          </a:p>
          <a:p>
            <a:endParaRPr lang="en-US" dirty="0"/>
          </a:p>
        </p:txBody>
      </p:sp>
      <p:pic>
        <p:nvPicPr>
          <p:cNvPr id="7" name="Picture 6">
            <a:extLst>
              <a:ext uri="{FF2B5EF4-FFF2-40B4-BE49-F238E27FC236}">
                <a16:creationId xmlns:a16="http://schemas.microsoft.com/office/drawing/2014/main" id="{605A6207-9596-40CD-BCA0-55FC85F7E78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433151" y="1143000"/>
            <a:ext cx="2373698" cy="3048000"/>
          </a:xfrm>
          <a:prstGeom prst="rect">
            <a:avLst/>
          </a:prstGeom>
        </p:spPr>
      </p:pic>
      <p:pic>
        <p:nvPicPr>
          <p:cNvPr id="9" name="Picture 8">
            <a:extLst>
              <a:ext uri="{FF2B5EF4-FFF2-40B4-BE49-F238E27FC236}">
                <a16:creationId xmlns:a16="http://schemas.microsoft.com/office/drawing/2014/main" id="{E4F971FC-4801-434B-AC8D-2D5BCB559FF5}"/>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6901348" y="3200400"/>
            <a:ext cx="1437304" cy="3124200"/>
          </a:xfrm>
          <a:prstGeom prst="rect">
            <a:avLst/>
          </a:prstGeom>
        </p:spPr>
      </p:pic>
      <p:sp>
        <p:nvSpPr>
          <p:cNvPr id="5" name="Slide Number Placeholder 4">
            <a:extLst>
              <a:ext uri="{FF2B5EF4-FFF2-40B4-BE49-F238E27FC236}">
                <a16:creationId xmlns:a16="http://schemas.microsoft.com/office/drawing/2014/main" id="{FF238966-CF46-475D-A29F-A828ED731E1D}"/>
              </a:ext>
            </a:extLst>
          </p:cNvPr>
          <p:cNvSpPr>
            <a:spLocks noGrp="1"/>
          </p:cNvSpPr>
          <p:nvPr>
            <p:ph type="sldNum" sz="quarter" idx="12"/>
          </p:nvPr>
        </p:nvSpPr>
        <p:spPr/>
        <p:txBody>
          <a:bodyPr/>
          <a:lstStyle/>
          <a:p>
            <a:fld id="{A829F25A-84D3-4F9E-BD6A-3ADD05BBF9F6}" type="slidenum">
              <a:rPr lang="en-US" altLang="en-US" smtClean="0"/>
              <a:pPr/>
              <a:t>35</a:t>
            </a:fld>
            <a:endParaRPr lang="en-US" altLang="en-US"/>
          </a:p>
        </p:txBody>
      </p:sp>
    </p:spTree>
    <p:extLst>
      <p:ext uri="{BB962C8B-B14F-4D97-AF65-F5344CB8AC3E}">
        <p14:creationId xmlns:p14="http://schemas.microsoft.com/office/powerpoint/2010/main" val="376936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EC35B-E959-4E25-9CEF-799F5BFC6153}"/>
              </a:ext>
            </a:extLst>
          </p:cNvPr>
          <p:cNvSpPr>
            <a:spLocks noGrp="1"/>
          </p:cNvSpPr>
          <p:nvPr>
            <p:ph type="ctrTitle"/>
          </p:nvPr>
        </p:nvSpPr>
        <p:spPr>
          <a:xfrm>
            <a:off x="5791200" y="1303038"/>
            <a:ext cx="1828800" cy="388557"/>
          </a:xfrm>
        </p:spPr>
        <p:txBody>
          <a:bodyPr/>
          <a:lstStyle/>
          <a:p>
            <a:r>
              <a:rPr lang="en-US" sz="800" dirty="0">
                <a:solidFill>
                  <a:schemeClr val="accent1">
                    <a:lumMod val="75000"/>
                  </a:schemeClr>
                </a:solidFill>
              </a:rPr>
              <a:t>Contact</a:t>
            </a:r>
            <a:r>
              <a:rPr lang="en-US" sz="800" baseline="0" dirty="0">
                <a:solidFill>
                  <a:schemeClr val="accent1">
                    <a:lumMod val="75000"/>
                  </a:schemeClr>
                </a:solidFill>
              </a:rPr>
              <a:t> information</a:t>
            </a:r>
            <a:endParaRPr lang="en-US" sz="800" dirty="0">
              <a:solidFill>
                <a:schemeClr val="accent1">
                  <a:lumMod val="75000"/>
                </a:schemeClr>
              </a:solidFill>
            </a:endParaRPr>
          </a:p>
        </p:txBody>
      </p:sp>
      <p:sp>
        <p:nvSpPr>
          <p:cNvPr id="4" name="Rectangle 3"/>
          <p:cNvSpPr/>
          <p:nvPr/>
        </p:nvSpPr>
        <p:spPr>
          <a:xfrm>
            <a:off x="723900" y="1929342"/>
            <a:ext cx="7696200" cy="1661993"/>
          </a:xfrm>
          <a:prstGeom prst="rect">
            <a:avLst/>
          </a:prstGeom>
        </p:spPr>
        <p:txBody>
          <a:bodyPr wrap="square">
            <a:spAutoFit/>
          </a:bodyPr>
          <a:lstStyle/>
          <a:p>
            <a:pPr algn="ctr">
              <a:buNone/>
            </a:pPr>
            <a:r>
              <a:rPr lang="en-US" sz="3400" dirty="0">
                <a:solidFill>
                  <a:schemeClr val="bg1"/>
                </a:solidFill>
                <a:latin typeface="Georgia" panose="02040502050405020303" pitchFamily="18" charset="0"/>
              </a:rPr>
              <a:t>We appreciate your partnership in supporting </a:t>
            </a:r>
            <a:r>
              <a:rPr lang="en-US" sz="3400">
                <a:solidFill>
                  <a:schemeClr val="bg1"/>
                </a:solidFill>
                <a:latin typeface="Georgia" panose="02040502050405020303" pitchFamily="18" charset="0"/>
              </a:rPr>
              <a:t>MST survivors </a:t>
            </a:r>
            <a:r>
              <a:rPr lang="en-US" sz="3400" dirty="0">
                <a:solidFill>
                  <a:schemeClr val="bg1"/>
                </a:solidFill>
                <a:latin typeface="Georgia" panose="02040502050405020303" pitchFamily="18" charset="0"/>
              </a:rPr>
              <a:t>during SAAM, and all year round.</a:t>
            </a:r>
          </a:p>
        </p:txBody>
      </p:sp>
      <p:pic>
        <p:nvPicPr>
          <p:cNvPr id="6" name="Picture 5">
            <a:extLst>
              <a:ext uri="{C183D7F6-B498-43B3-948B-1728B52AA6E4}">
                <adec:decorative xmlns:adec="http://schemas.microsoft.com/office/drawing/2017/decorative" val="1"/>
              </a:ext>
            </a:extLst>
          </p:cNvPr>
          <p:cNvPicPr/>
          <p:nvPr/>
        </p:nvPicPr>
        <p:blipFill rotWithShape="1">
          <a:blip r:embed="rId3" cstate="print"/>
          <a:srcRect l="13942" t="42735" r="12660" b="28634"/>
          <a:stretch/>
        </p:blipFill>
        <p:spPr bwMode="auto">
          <a:xfrm>
            <a:off x="2057400" y="4023360"/>
            <a:ext cx="5029200" cy="1386840"/>
          </a:xfrm>
          <a:prstGeom prst="rect">
            <a:avLst/>
          </a:prstGeom>
          <a:noFill/>
          <a:ln w="9525">
            <a:solidFill>
              <a:schemeClr val="accent1">
                <a:alpha val="25000"/>
              </a:schemeClr>
            </a:solidFill>
            <a:miter lim="800000"/>
            <a:headEnd/>
            <a:tailEnd/>
          </a:ln>
        </p:spPr>
      </p:pic>
      <p:sp>
        <p:nvSpPr>
          <p:cNvPr id="2" name="TextBox 1">
            <a:extLst>
              <a:ext uri="{FF2B5EF4-FFF2-40B4-BE49-F238E27FC236}">
                <a16:creationId xmlns:a16="http://schemas.microsoft.com/office/drawing/2014/main" id="{02518CCC-7A3C-40B1-8E90-F3326435660D}"/>
              </a:ext>
            </a:extLst>
          </p:cNvPr>
          <p:cNvSpPr txBox="1"/>
          <p:nvPr/>
        </p:nvSpPr>
        <p:spPr>
          <a:xfrm>
            <a:off x="5950668" y="6019800"/>
            <a:ext cx="2355132" cy="369332"/>
          </a:xfrm>
          <a:prstGeom prst="rect">
            <a:avLst/>
          </a:prstGeom>
          <a:noFill/>
        </p:spPr>
        <p:txBody>
          <a:bodyPr wrap="none" rtlCol="0">
            <a:spAutoFit/>
          </a:bodyPr>
          <a:lstStyle/>
          <a:p>
            <a:r>
              <a:rPr lang="en-US" u="sng" dirty="0">
                <a:solidFill>
                  <a:schemeClr val="bg1"/>
                </a:solidFill>
                <a:hlinkClick r:id="rId4">
                  <a:extLst>
                    <a:ext uri="{A12FA001-AC4F-418D-AE19-62706E023703}">
                      <ahyp:hlinkClr xmlns:ahyp="http://schemas.microsoft.com/office/drawing/2018/hyperlinkcolor" val="tx"/>
                    </a:ext>
                  </a:extLst>
                </a:hlinkClick>
              </a:rPr>
              <a:t>jessica.keith@va.gov</a:t>
            </a:r>
            <a:endParaRPr lang="en-US" u="sng" dirty="0">
              <a:solidFill>
                <a:schemeClr val="bg1"/>
              </a:solidFill>
            </a:endParaRPr>
          </a:p>
        </p:txBody>
      </p:sp>
    </p:spTree>
    <p:extLst>
      <p:ext uri="{BB962C8B-B14F-4D97-AF65-F5344CB8AC3E}">
        <p14:creationId xmlns:p14="http://schemas.microsoft.com/office/powerpoint/2010/main" val="1302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Military Sexual Trauma </a:t>
            </a:r>
            <a:r>
              <a:rPr lang="en-US" sz="800" dirty="0">
                <a:solidFill>
                  <a:schemeClr val="accent1">
                    <a:lumMod val="75000"/>
                  </a:schemeClr>
                </a:solidFill>
              </a:rPr>
              <a:t>2</a:t>
            </a:r>
          </a:p>
        </p:txBody>
      </p:sp>
      <p:sp>
        <p:nvSpPr>
          <p:cNvPr id="3" name="Content Placeholder 2"/>
          <p:cNvSpPr>
            <a:spLocks noGrp="1"/>
          </p:cNvSpPr>
          <p:nvPr>
            <p:ph idx="1"/>
          </p:nvPr>
        </p:nvSpPr>
        <p:spPr>
          <a:xfrm>
            <a:off x="457200" y="996616"/>
            <a:ext cx="8610600" cy="5556584"/>
          </a:xfrm>
        </p:spPr>
        <p:txBody>
          <a:bodyPr/>
          <a:lstStyle/>
          <a:p>
            <a:pPr>
              <a:spcBef>
                <a:spcPts val="400"/>
              </a:spcBef>
            </a:pPr>
            <a:r>
              <a:rPr lang="en-US" sz="2300" dirty="0"/>
              <a:t>Any sexual activity in which someone is involved against their will</a:t>
            </a:r>
          </a:p>
          <a:p>
            <a:pPr>
              <a:spcBef>
                <a:spcPts val="400"/>
              </a:spcBef>
            </a:pPr>
            <a:r>
              <a:rPr lang="en-US" sz="2300" dirty="0"/>
              <a:t>Someone may be:</a:t>
            </a:r>
          </a:p>
          <a:p>
            <a:pPr lvl="1">
              <a:spcBef>
                <a:spcPts val="400"/>
              </a:spcBef>
            </a:pPr>
            <a:r>
              <a:rPr lang="en-US" dirty="0"/>
              <a:t>Physically forced into participation</a:t>
            </a:r>
          </a:p>
          <a:p>
            <a:pPr lvl="1">
              <a:spcBef>
                <a:spcPts val="400"/>
              </a:spcBef>
            </a:pPr>
            <a:r>
              <a:rPr lang="en-US" dirty="0"/>
              <a:t>Unable to consent to sexual activities (e.g., intoxicated, asleep)</a:t>
            </a:r>
          </a:p>
          <a:p>
            <a:pPr lvl="1">
              <a:spcBef>
                <a:spcPts val="400"/>
              </a:spcBef>
            </a:pPr>
            <a:r>
              <a:rPr lang="en-US" dirty="0"/>
              <a:t>Pressured into sexual activities (e.g., with threats of consequences or promises of rewards)</a:t>
            </a:r>
          </a:p>
          <a:p>
            <a:pPr>
              <a:spcBef>
                <a:spcPts val="400"/>
              </a:spcBef>
            </a:pPr>
            <a:r>
              <a:rPr lang="en-US" sz="2300" dirty="0"/>
              <a:t>Can involve:</a:t>
            </a:r>
          </a:p>
          <a:p>
            <a:pPr lvl="1">
              <a:spcBef>
                <a:spcPts val="400"/>
              </a:spcBef>
            </a:pPr>
            <a:r>
              <a:rPr lang="en-US" dirty="0"/>
              <a:t>Threatening, offensive remarks about a person’s body or sexual activities</a:t>
            </a:r>
          </a:p>
          <a:p>
            <a:pPr lvl="1">
              <a:spcBef>
                <a:spcPts val="400"/>
              </a:spcBef>
            </a:pPr>
            <a:r>
              <a:rPr lang="en-US" dirty="0"/>
              <a:t>Threatening and unwelcome sexual advances</a:t>
            </a:r>
          </a:p>
          <a:p>
            <a:pPr lvl="1">
              <a:spcBef>
                <a:spcPts val="400"/>
              </a:spcBef>
            </a:pPr>
            <a:r>
              <a:rPr lang="en-US" dirty="0"/>
              <a:t>Unwanted touching or grabbing</a:t>
            </a:r>
          </a:p>
          <a:p>
            <a:pPr lvl="1">
              <a:spcBef>
                <a:spcPts val="400"/>
              </a:spcBef>
            </a:pPr>
            <a:r>
              <a:rPr lang="en-US" dirty="0"/>
              <a:t>Unwanted sexual messages or texts or sharing of intimate images and videos without permission </a:t>
            </a:r>
          </a:p>
          <a:p>
            <a:pPr lvl="1">
              <a:spcBef>
                <a:spcPts val="400"/>
              </a:spcBef>
            </a:pPr>
            <a:r>
              <a:rPr lang="en-US" dirty="0"/>
              <a:t>Oral sex, anal sex, sexual penetration with an object and/or sexual intercourse</a:t>
            </a:r>
          </a:p>
          <a:p>
            <a:pPr>
              <a:spcBef>
                <a:spcPts val="400"/>
              </a:spcBef>
              <a:buClr>
                <a:schemeClr val="tx1"/>
              </a:buClr>
            </a:pPr>
            <a:r>
              <a:rPr lang="en-US" sz="2300" b="1" dirty="0">
                <a:solidFill>
                  <a:schemeClr val="accent1">
                    <a:lumMod val="75000"/>
                  </a:schemeClr>
                </a:solidFill>
              </a:rPr>
              <a:t>Compliance does not mean consent</a:t>
            </a:r>
          </a:p>
          <a:p>
            <a:pPr lvl="1">
              <a:spcBef>
                <a:spcPts val="400"/>
              </a:spcBef>
            </a:pPr>
            <a:endParaRPr lang="en-US" dirty="0"/>
          </a:p>
        </p:txBody>
      </p:sp>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4</a:t>
            </a:fld>
            <a:endParaRPr lang="en-US" altLang="en-US"/>
          </a:p>
        </p:txBody>
      </p:sp>
    </p:spTree>
    <p:extLst>
      <p:ext uri="{BB962C8B-B14F-4D97-AF65-F5344CB8AC3E}">
        <p14:creationId xmlns:p14="http://schemas.microsoft.com/office/powerpoint/2010/main" val="344263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dirty="0"/>
              <a:t>MST is an Experience, Not a Diagnosis</a:t>
            </a:r>
          </a:p>
        </p:txBody>
      </p:sp>
      <p:sp>
        <p:nvSpPr>
          <p:cNvPr id="3" name="Content Placeholder 2"/>
          <p:cNvSpPr>
            <a:spLocks noGrp="1"/>
          </p:cNvSpPr>
          <p:nvPr>
            <p:ph idx="1"/>
          </p:nvPr>
        </p:nvSpPr>
        <p:spPr>
          <a:xfrm>
            <a:off x="457200" y="1447800"/>
            <a:ext cx="3810000" cy="3505200"/>
          </a:xfrm>
        </p:spPr>
        <p:txBody>
          <a:bodyPr/>
          <a:lstStyle/>
          <a:p>
            <a:pPr>
              <a:spcBef>
                <a:spcPts val="576"/>
              </a:spcBef>
            </a:pPr>
            <a:r>
              <a:rPr lang="en-US" sz="2400" dirty="0"/>
              <a:t>Although some MST survivors may have a diagnosed mental or physical health condition related to their experience of MST, </a:t>
            </a:r>
            <a:r>
              <a:rPr lang="en-US" sz="2400" b="1" dirty="0">
                <a:solidFill>
                  <a:schemeClr val="accent1">
                    <a:lumMod val="75000"/>
                  </a:schemeClr>
                </a:solidFill>
              </a:rPr>
              <a:t>MST itself is not a diagnosis </a:t>
            </a:r>
            <a:r>
              <a:rPr lang="en-US" sz="2400" dirty="0"/>
              <a:t>or a mental health condition</a:t>
            </a:r>
            <a:endParaRPr lang="en-US" dirty="0"/>
          </a:p>
        </p:txBody>
      </p:sp>
      <p:pic>
        <p:nvPicPr>
          <p:cNvPr id="6" name="Picture 5" descr="A person wearing a sweatshirt  we believe you and we believe in you">
            <a:extLst>
              <a:ext uri="{FF2B5EF4-FFF2-40B4-BE49-F238E27FC236}">
                <a16:creationId xmlns:a16="http://schemas.microsoft.com/office/drawing/2014/main" id="{CC78FB0E-2129-4B14-BB21-C1E72476285D}"/>
              </a:ext>
            </a:extLst>
          </p:cNvPr>
          <p:cNvPicPr/>
          <p:nvPr/>
        </p:nvPicPr>
        <p:blipFill>
          <a:blip r:embed="rId3">
            <a:extLst>
              <a:ext uri="{28A0092B-C50C-407E-A947-70E740481C1C}">
                <a14:useLocalDpi xmlns:a14="http://schemas.microsoft.com/office/drawing/2010/main" val="0"/>
              </a:ext>
            </a:extLst>
          </a:blip>
          <a:stretch>
            <a:fillRect/>
          </a:stretch>
        </p:blipFill>
        <p:spPr>
          <a:xfrm>
            <a:off x="4648200" y="1527412"/>
            <a:ext cx="3810000" cy="38100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553200" y="6553200"/>
            <a:ext cx="2133600" cy="304800"/>
          </a:xfrm>
        </p:spPr>
        <p:txBody>
          <a:bodyPr/>
          <a:lstStyle/>
          <a:p>
            <a:fld id="{A829F25A-84D3-4F9E-BD6A-3ADD05BBF9F6}" type="slidenum">
              <a:rPr lang="en-US" altLang="en-US" smtClean="0"/>
              <a:pPr/>
              <a:t>5</a:t>
            </a:fld>
            <a:endParaRPr lang="en-US" altLang="en-US"/>
          </a:p>
        </p:txBody>
      </p:sp>
    </p:spTree>
    <p:extLst>
      <p:ext uri="{BB962C8B-B14F-4D97-AF65-F5344CB8AC3E}">
        <p14:creationId xmlns:p14="http://schemas.microsoft.com/office/powerpoint/2010/main" val="348289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Experiences MST?</a:t>
            </a:r>
          </a:p>
        </p:txBody>
      </p:sp>
      <p:sp>
        <p:nvSpPr>
          <p:cNvPr id="4" name="Rectangle 3"/>
          <p:cNvSpPr/>
          <p:nvPr/>
        </p:nvSpPr>
        <p:spPr>
          <a:xfrm>
            <a:off x="457200" y="1188720"/>
            <a:ext cx="8458200" cy="4770537"/>
          </a:xfrm>
          <a:prstGeom prst="rect">
            <a:avLst/>
          </a:prstGeom>
        </p:spPr>
        <p:txBody>
          <a:bodyPr wrap="square">
            <a:spAutoFit/>
          </a:bodyPr>
          <a:lstStyle/>
          <a:p>
            <a:pPr marL="342900" indent="-342900">
              <a:spcBef>
                <a:spcPts val="576"/>
              </a:spcBef>
              <a:spcAft>
                <a:spcPts val="0"/>
              </a:spcAft>
              <a:buClr>
                <a:schemeClr val="tx1"/>
              </a:buClr>
              <a:buFont typeface="Arial" panose="020B0604020202020204" pitchFamily="34" charset="0"/>
              <a:buChar char="•"/>
            </a:pPr>
            <a:r>
              <a:rPr lang="en-US" sz="2400" dirty="0">
                <a:solidFill>
                  <a:schemeClr val="tx1"/>
                </a:solidFill>
                <a:latin typeface="+mn-lt"/>
              </a:rPr>
              <a:t>When screened by a VA health care provider, about </a:t>
            </a:r>
            <a:r>
              <a:rPr lang="en-US" sz="2400" b="1" dirty="0">
                <a:solidFill>
                  <a:schemeClr val="accent1">
                    <a:lumMod val="75000"/>
                  </a:schemeClr>
                </a:solidFill>
                <a:latin typeface="+mn-lt"/>
              </a:rPr>
              <a:t>1 in 3 women </a:t>
            </a:r>
            <a:r>
              <a:rPr lang="en-US" sz="2400" dirty="0">
                <a:latin typeface="+mn-lt"/>
              </a:rPr>
              <a:t>and</a:t>
            </a:r>
            <a:r>
              <a:rPr lang="en-US" sz="2400" b="1" dirty="0">
                <a:solidFill>
                  <a:schemeClr val="accent1">
                    <a:lumMod val="75000"/>
                  </a:schemeClr>
                </a:solidFill>
                <a:latin typeface="+mn-lt"/>
              </a:rPr>
              <a:t> 1 in 50 men </a:t>
            </a:r>
            <a:r>
              <a:rPr lang="en-US" sz="2400" dirty="0">
                <a:latin typeface="+mn-lt"/>
              </a:rPr>
              <a:t>report experiencing MST</a:t>
            </a:r>
          </a:p>
          <a:p>
            <a:pPr marL="342900" indent="-342900">
              <a:spcBef>
                <a:spcPts val="576"/>
              </a:spcBef>
              <a:spcAft>
                <a:spcPts val="0"/>
              </a:spcAft>
              <a:buClr>
                <a:schemeClr val="tx1"/>
              </a:buClr>
              <a:buFont typeface="Arial" panose="020B0604020202020204" pitchFamily="34" charset="0"/>
              <a:buChar char="•"/>
            </a:pPr>
            <a:r>
              <a:rPr lang="en-US" sz="2400" dirty="0">
                <a:latin typeface="+mn-lt"/>
              </a:rPr>
              <a:t>Although women are more likely to experience MST than men, because of the larger number of men in the military, </a:t>
            </a:r>
            <a:r>
              <a:rPr lang="en-US" sz="2400" b="1" dirty="0">
                <a:solidFill>
                  <a:schemeClr val="accent1">
                    <a:lumMod val="75000"/>
                  </a:schemeClr>
                </a:solidFill>
                <a:latin typeface="+mn-lt"/>
              </a:rPr>
              <a:t>there are significant numbers of men and women who experienced MST</a:t>
            </a:r>
          </a:p>
          <a:p>
            <a:pPr marL="342900" indent="-342900">
              <a:spcBef>
                <a:spcPts val="576"/>
              </a:spcBef>
              <a:spcAft>
                <a:spcPts val="0"/>
              </a:spcAft>
              <a:buClr>
                <a:schemeClr val="tx1"/>
              </a:buClr>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People of all backgrounds have experienced MST</a:t>
            </a:r>
            <a:r>
              <a:rPr lang="en-US" sz="2400" dirty="0">
                <a:solidFill>
                  <a:srgbClr val="000000"/>
                </a:solidFill>
                <a:latin typeface="+mn-lt"/>
                <a:ea typeface="Calibri" panose="020F0502020204030204" pitchFamily="34" charset="0"/>
                <a:cs typeface="Times New Roman" panose="02020603050405020304" pitchFamily="18" charset="0"/>
              </a:rPr>
              <a:t>, including:</a:t>
            </a:r>
          </a:p>
          <a:p>
            <a:pPr marL="800100" lvl="1" indent="-342900">
              <a:spcBef>
                <a:spcPts val="576"/>
              </a:spcBef>
              <a:spcAft>
                <a:spcPts val="0"/>
              </a:spcAft>
              <a:buFont typeface="Calibri" panose="020F0502020204030204" pitchFamily="34" charset="0"/>
              <a:buChar char="−"/>
            </a:pPr>
            <a:r>
              <a:rPr lang="en-US" sz="2000" dirty="0">
                <a:latin typeface="+mn-lt"/>
                <a:ea typeface="Calibri" panose="020F0502020204030204" pitchFamily="34" charset="0"/>
                <a:cs typeface="Calibri" panose="020F0502020204030204" pitchFamily="34" charset="0"/>
              </a:rPr>
              <a:t>All genders</a:t>
            </a:r>
            <a:endParaRPr lang="en-US" sz="2000" dirty="0">
              <a:latin typeface="+mn-lt"/>
              <a:ea typeface="Calibri" panose="020F0502020204030204" pitchFamily="34" charset="0"/>
            </a:endParaRPr>
          </a:p>
          <a:p>
            <a:pPr marL="800100" lvl="1" indent="-342900">
              <a:spcBef>
                <a:spcPts val="576"/>
              </a:spcBef>
              <a:spcAft>
                <a:spcPts val="0"/>
              </a:spcAft>
              <a:buFont typeface="Calibri" panose="020F0502020204030204" pitchFamily="34" charset="0"/>
              <a:buChar char="−"/>
            </a:pPr>
            <a:r>
              <a:rPr lang="en-US" sz="2000" dirty="0">
                <a:latin typeface="+mn-lt"/>
                <a:ea typeface="Calibri" panose="020F0502020204030204" pitchFamily="34" charset="0"/>
                <a:cs typeface="Calibri" panose="020F0502020204030204" pitchFamily="34" charset="0"/>
              </a:rPr>
              <a:t>All ages</a:t>
            </a:r>
            <a:endParaRPr lang="en-US" sz="2000" dirty="0">
              <a:latin typeface="+mn-lt"/>
              <a:ea typeface="Calibri" panose="020F0502020204030204" pitchFamily="34" charset="0"/>
            </a:endParaRPr>
          </a:p>
          <a:p>
            <a:pPr marL="800100" lvl="1" indent="-342900">
              <a:spcBef>
                <a:spcPts val="576"/>
              </a:spcBef>
              <a:spcAft>
                <a:spcPts val="0"/>
              </a:spcAft>
              <a:buFont typeface="Calibri" panose="020F0502020204030204" pitchFamily="34" charset="0"/>
              <a:buChar char="−"/>
            </a:pPr>
            <a:r>
              <a:rPr lang="en-US" sz="2000" dirty="0">
                <a:latin typeface="+mn-lt"/>
                <a:ea typeface="Calibri" panose="020F0502020204030204" pitchFamily="34" charset="0"/>
                <a:cs typeface="Calibri" panose="020F0502020204030204" pitchFamily="34" charset="0"/>
              </a:rPr>
              <a:t>All ranks, branches, and eras of service </a:t>
            </a:r>
            <a:endParaRPr lang="en-US" sz="2000" dirty="0">
              <a:latin typeface="+mn-lt"/>
              <a:ea typeface="Calibri" panose="020F0502020204030204" pitchFamily="34" charset="0"/>
            </a:endParaRPr>
          </a:p>
          <a:p>
            <a:pPr marL="800100" lvl="1" indent="-342900">
              <a:spcBef>
                <a:spcPts val="576"/>
              </a:spcBef>
              <a:spcAft>
                <a:spcPts val="0"/>
              </a:spcAft>
              <a:buFont typeface="Calibri" panose="020F0502020204030204" pitchFamily="34" charset="0"/>
              <a:buChar char="−"/>
            </a:pPr>
            <a:r>
              <a:rPr lang="en-US" sz="2000" dirty="0">
                <a:latin typeface="+mn-lt"/>
                <a:ea typeface="Calibri" panose="020F0502020204030204" pitchFamily="34" charset="0"/>
                <a:cs typeface="Calibri" panose="020F0502020204030204" pitchFamily="34" charset="0"/>
              </a:rPr>
              <a:t>All racial and ethnic backgrounds </a:t>
            </a:r>
            <a:endParaRPr lang="en-US" sz="2000" dirty="0">
              <a:latin typeface="+mn-lt"/>
              <a:ea typeface="Calibri" panose="020F0502020204030204" pitchFamily="34" charset="0"/>
            </a:endParaRPr>
          </a:p>
          <a:p>
            <a:pPr marL="800100" lvl="1" indent="-342900">
              <a:spcBef>
                <a:spcPts val="576"/>
              </a:spcBef>
              <a:spcAft>
                <a:spcPts val="0"/>
              </a:spcAft>
              <a:buFont typeface="Calibri" panose="020F0502020204030204" pitchFamily="34" charset="0"/>
              <a:buChar char="−"/>
            </a:pPr>
            <a:r>
              <a:rPr lang="en-US" sz="2000" dirty="0">
                <a:latin typeface="+mn-lt"/>
                <a:ea typeface="Calibri" panose="020F0502020204030204" pitchFamily="34" charset="0"/>
                <a:cs typeface="Calibri" panose="020F0502020204030204" pitchFamily="34" charset="0"/>
              </a:rPr>
              <a:t>All sexual orientations </a:t>
            </a:r>
            <a:endParaRPr lang="en-US" sz="2000" dirty="0">
              <a:latin typeface="+mn-lt"/>
              <a:ea typeface="Calibri" panose="020F0502020204030204" pitchFamily="34" charset="0"/>
            </a:endParaRPr>
          </a:p>
          <a:p>
            <a:pPr marL="800100" lvl="1" indent="-342900">
              <a:spcBef>
                <a:spcPts val="576"/>
              </a:spcBef>
              <a:spcAft>
                <a:spcPts val="0"/>
              </a:spcAft>
              <a:buFont typeface="Calibri" panose="020F0502020204030204" pitchFamily="34" charset="0"/>
              <a:buChar char="−"/>
            </a:pPr>
            <a:r>
              <a:rPr lang="en-US" sz="2000" dirty="0">
                <a:latin typeface="+mn-lt"/>
                <a:ea typeface="Calibri" panose="020F0502020204030204" pitchFamily="34" charset="0"/>
                <a:cs typeface="Calibri" panose="020F0502020204030204" pitchFamily="34" charset="0"/>
              </a:rPr>
              <a:t>All physical sizes and abilities </a:t>
            </a:r>
            <a:endParaRPr lang="en-US" sz="2000" dirty="0">
              <a:latin typeface="+mn-lt"/>
              <a:ea typeface="Calibri" panose="020F0502020204030204" pitchFamily="34" charset="0"/>
            </a:endParaRPr>
          </a:p>
        </p:txBody>
      </p:sp>
      <p:pic>
        <p:nvPicPr>
          <p:cNvPr id="8" name="Picture 7" descr="Logo, company name You are not alone">
            <a:extLst>
              <a:ext uri="{FF2B5EF4-FFF2-40B4-BE49-F238E27FC236}">
                <a16:creationId xmlns:a16="http://schemas.microsoft.com/office/drawing/2014/main" id="{E0875D67-48FF-48B9-BCC7-BF286D9EC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863132"/>
            <a:ext cx="2675207" cy="2004268"/>
          </a:xfrm>
          <a:prstGeom prst="rect">
            <a:avLst/>
          </a:prstGeom>
        </p:spPr>
      </p:pic>
      <p:sp>
        <p:nvSpPr>
          <p:cNvPr id="5" name="Slide Number Placeholder 4"/>
          <p:cNvSpPr>
            <a:spLocks noGrp="1"/>
          </p:cNvSpPr>
          <p:nvPr>
            <p:ph type="sldNum" sz="quarter" idx="12"/>
          </p:nvPr>
        </p:nvSpPr>
        <p:spPr/>
        <p:txBody>
          <a:bodyPr/>
          <a:lstStyle/>
          <a:p>
            <a:fld id="{A829F25A-84D3-4F9E-BD6A-3ADD05BBF9F6}" type="slidenum">
              <a:rPr lang="en-US" altLang="en-US" smtClean="0"/>
              <a:pPr/>
              <a:t>6</a:t>
            </a:fld>
            <a:endParaRPr lang="en-US" altLang="en-US"/>
          </a:p>
        </p:txBody>
      </p:sp>
    </p:spTree>
    <p:extLst>
      <p:ext uri="{BB962C8B-B14F-4D97-AF65-F5344CB8AC3E}">
        <p14:creationId xmlns:p14="http://schemas.microsoft.com/office/powerpoint/2010/main" val="243634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46E6-2C7B-4F4D-9124-47BE9DAAEE35}"/>
              </a:ext>
            </a:extLst>
          </p:cNvPr>
          <p:cNvSpPr>
            <a:spLocks noGrp="1"/>
          </p:cNvSpPr>
          <p:nvPr>
            <p:ph type="title"/>
          </p:nvPr>
        </p:nvSpPr>
        <p:spPr/>
        <p:txBody>
          <a:bodyPr>
            <a:noAutofit/>
          </a:bodyPr>
          <a:lstStyle/>
          <a:p>
            <a:r>
              <a:rPr lang="en-US" sz="2800" cap="none" dirty="0"/>
              <a:t>MST and Gender</a:t>
            </a:r>
          </a:p>
        </p:txBody>
      </p:sp>
      <p:sp>
        <p:nvSpPr>
          <p:cNvPr id="7" name="TextBox 6">
            <a:extLst>
              <a:ext uri="{FF2B5EF4-FFF2-40B4-BE49-F238E27FC236}">
                <a16:creationId xmlns:a16="http://schemas.microsoft.com/office/drawing/2014/main" id="{D3FCDB8E-1A03-428B-97A1-C7438FBC8C4C}"/>
              </a:ext>
            </a:extLst>
          </p:cNvPr>
          <p:cNvSpPr txBox="1"/>
          <p:nvPr/>
        </p:nvSpPr>
        <p:spPr>
          <a:xfrm>
            <a:off x="259081" y="1043631"/>
            <a:ext cx="8465819" cy="830997"/>
          </a:xfrm>
          <a:prstGeom prst="rect">
            <a:avLst/>
          </a:prstGeom>
          <a:noFill/>
        </p:spPr>
        <p:txBody>
          <a:bodyPr wrap="square">
            <a:spAutoFit/>
          </a:bodyPr>
          <a:lstStyle/>
          <a:p>
            <a:pPr>
              <a:spcBef>
                <a:spcPts val="576"/>
              </a:spcBef>
            </a:pPr>
            <a:r>
              <a:rPr lang="en-US" sz="2400" dirty="0">
                <a:latin typeface="+mn-lt"/>
              </a:rPr>
              <a:t>People of all genders struggle with many of same issues related to MST, but there are also some important gender differences:</a:t>
            </a:r>
          </a:p>
        </p:txBody>
      </p:sp>
      <p:sp>
        <p:nvSpPr>
          <p:cNvPr id="3" name="Content Placeholder 2">
            <a:extLst>
              <a:ext uri="{FF2B5EF4-FFF2-40B4-BE49-F238E27FC236}">
                <a16:creationId xmlns:a16="http://schemas.microsoft.com/office/drawing/2014/main" id="{FC601D88-DD5E-46BF-9AE3-C6037B156F19}"/>
              </a:ext>
            </a:extLst>
          </p:cNvPr>
          <p:cNvSpPr>
            <a:spLocks noGrp="1"/>
          </p:cNvSpPr>
          <p:nvPr>
            <p:ph sz="quarter" idx="13"/>
          </p:nvPr>
        </p:nvSpPr>
        <p:spPr>
          <a:xfrm>
            <a:off x="259081" y="1962150"/>
            <a:ext cx="4373881" cy="4343400"/>
          </a:xfrm>
          <a:solidFill>
            <a:schemeClr val="accent1">
              <a:lumMod val="20000"/>
              <a:lumOff val="80000"/>
            </a:schemeClr>
          </a:solidFill>
        </p:spPr>
        <p:txBody>
          <a:bodyPr>
            <a:normAutofit fontScale="70000" lnSpcReduction="20000"/>
          </a:bodyPr>
          <a:lstStyle/>
          <a:p>
            <a:pPr marL="0" indent="0" algn="ctr">
              <a:lnSpc>
                <a:spcPct val="120000"/>
              </a:lnSpc>
              <a:spcBef>
                <a:spcPts val="400"/>
              </a:spcBef>
              <a:buClr>
                <a:schemeClr val="tx1"/>
              </a:buClr>
              <a:buNone/>
            </a:pPr>
            <a:r>
              <a:rPr lang="en-US" sz="3400" b="1" u="sng" dirty="0">
                <a:solidFill>
                  <a:schemeClr val="accent1">
                    <a:lumMod val="75000"/>
                  </a:schemeClr>
                </a:solidFill>
              </a:rPr>
              <a:t>Women </a:t>
            </a:r>
          </a:p>
          <a:p>
            <a:pPr>
              <a:lnSpc>
                <a:spcPct val="120000"/>
              </a:lnSpc>
              <a:spcBef>
                <a:spcPts val="400"/>
              </a:spcBef>
            </a:pPr>
            <a:r>
              <a:rPr lang="en-US" sz="2800" dirty="0">
                <a:latin typeface="+mn-lt"/>
              </a:rPr>
              <a:t>More likely to experience MST and to experience it concurrent with sexism</a:t>
            </a:r>
          </a:p>
          <a:p>
            <a:pPr>
              <a:lnSpc>
                <a:spcPct val="120000"/>
              </a:lnSpc>
              <a:spcBef>
                <a:spcPts val="400"/>
              </a:spcBef>
            </a:pPr>
            <a:r>
              <a:rPr lang="en-US" sz="2800" dirty="0">
                <a:latin typeface="+mn-lt"/>
                <a:ea typeface="Calibri" panose="020F0502020204030204" pitchFamily="34" charset="0"/>
                <a:cs typeface="Times New Roman" panose="02020603050405020304" pitchFamily="18" charset="0"/>
              </a:rPr>
              <a:t>Often </a:t>
            </a:r>
            <a:r>
              <a:rPr lang="en-US" sz="2800" dirty="0">
                <a:effectLst/>
                <a:latin typeface="+mn-lt"/>
                <a:ea typeface="Calibri" panose="020F0502020204030204" pitchFamily="34" charset="0"/>
                <a:cs typeface="Times New Roman" panose="02020603050405020304" pitchFamily="18" charset="0"/>
              </a:rPr>
              <a:t>face pressure to prove their strength and power in a traditionally male-dominated military environment</a:t>
            </a:r>
          </a:p>
          <a:p>
            <a:pPr>
              <a:lnSpc>
                <a:spcPct val="120000"/>
              </a:lnSpc>
              <a:spcBef>
                <a:spcPts val="400"/>
              </a:spcBef>
            </a:pPr>
            <a:r>
              <a:rPr lang="en-US" sz="2800" dirty="0">
                <a:effectLst/>
                <a:latin typeface="+mn-lt"/>
                <a:ea typeface="Calibri" panose="020F0502020204030204" pitchFamily="34" charset="0"/>
                <a:cs typeface="Times New Roman" panose="02020603050405020304" pitchFamily="18" charset="0"/>
              </a:rPr>
              <a:t>May feel increased stress after MST related to gender role expectations in the military, blame self or downplay impact of the MST as a result, or choose to leave military service early</a:t>
            </a:r>
          </a:p>
          <a:p>
            <a:pPr>
              <a:lnSpc>
                <a:spcPct val="110000"/>
              </a:lnSpc>
              <a:spcBef>
                <a:spcPts val="576"/>
              </a:spcBef>
            </a:pPr>
            <a:endParaRPr lang="en-US" dirty="0"/>
          </a:p>
          <a:p>
            <a:pPr>
              <a:lnSpc>
                <a:spcPct val="110000"/>
              </a:lnSpc>
              <a:spcBef>
                <a:spcPts val="576"/>
              </a:spcBef>
            </a:pPr>
            <a:endParaRPr lang="en-US" dirty="0"/>
          </a:p>
          <a:p>
            <a:pPr>
              <a:lnSpc>
                <a:spcPct val="110000"/>
              </a:lnSpc>
              <a:spcBef>
                <a:spcPts val="576"/>
              </a:spcBef>
            </a:pPr>
            <a:endParaRPr lang="en-US" dirty="0"/>
          </a:p>
          <a:p>
            <a:pPr>
              <a:lnSpc>
                <a:spcPct val="110000"/>
              </a:lnSpc>
              <a:spcBef>
                <a:spcPts val="576"/>
              </a:spcBef>
            </a:pPr>
            <a:endParaRPr lang="en-US" dirty="0"/>
          </a:p>
        </p:txBody>
      </p:sp>
      <p:sp>
        <p:nvSpPr>
          <p:cNvPr id="4" name="Content Placeholder 3">
            <a:extLst>
              <a:ext uri="{FF2B5EF4-FFF2-40B4-BE49-F238E27FC236}">
                <a16:creationId xmlns:a16="http://schemas.microsoft.com/office/drawing/2014/main" id="{88B1BCED-537C-4187-8ED6-F827413FD846}"/>
              </a:ext>
            </a:extLst>
          </p:cNvPr>
          <p:cNvSpPr>
            <a:spLocks noGrp="1"/>
          </p:cNvSpPr>
          <p:nvPr>
            <p:ph sz="quarter" idx="14"/>
          </p:nvPr>
        </p:nvSpPr>
        <p:spPr>
          <a:xfrm>
            <a:off x="4880609" y="1962150"/>
            <a:ext cx="4004310" cy="4343400"/>
          </a:xfrm>
          <a:solidFill>
            <a:schemeClr val="tx2">
              <a:lumMod val="20000"/>
              <a:lumOff val="80000"/>
            </a:schemeClr>
          </a:solidFill>
        </p:spPr>
        <p:txBody>
          <a:bodyPr/>
          <a:lstStyle/>
          <a:p>
            <a:pPr marL="0" indent="0" algn="ctr">
              <a:spcBef>
                <a:spcPts val="400"/>
              </a:spcBef>
              <a:buClr>
                <a:schemeClr val="tx1"/>
              </a:buClr>
              <a:buNone/>
            </a:pPr>
            <a:r>
              <a:rPr lang="en-US" sz="2400" b="1" u="sng" dirty="0">
                <a:solidFill>
                  <a:schemeClr val="accent1">
                    <a:lumMod val="75000"/>
                  </a:schemeClr>
                </a:solidFill>
                <a:cs typeface="Times New Roman" panose="02020603050405020304" pitchFamily="18" charset="0"/>
              </a:rPr>
              <a:t>Men</a:t>
            </a:r>
            <a:endParaRPr lang="en-US" sz="2400" b="1" u="sng" dirty="0">
              <a:solidFill>
                <a:schemeClr val="accent1">
                  <a:lumMod val="75000"/>
                </a:schemeClr>
              </a:solidFill>
            </a:endParaRPr>
          </a:p>
          <a:p>
            <a:pPr>
              <a:spcBef>
                <a:spcPts val="400"/>
              </a:spcBef>
            </a:pPr>
            <a:r>
              <a:rPr lang="en-US" sz="2000" dirty="0"/>
              <a:t>May view experiencing MST as a violation of traditional gender norms that men should be strong and aggressive </a:t>
            </a:r>
          </a:p>
          <a:p>
            <a:pPr>
              <a:spcBef>
                <a:spcPts val="400"/>
              </a:spcBef>
            </a:pPr>
            <a:r>
              <a:rPr lang="en-US" sz="2000" dirty="0"/>
              <a:t>May question masculinity or sexual orientation and view the experience as evidence that they are weak</a:t>
            </a:r>
          </a:p>
          <a:p>
            <a:pPr>
              <a:spcBef>
                <a:spcPts val="400"/>
              </a:spcBef>
            </a:pPr>
            <a:r>
              <a:rPr lang="en-US" sz="2000" dirty="0"/>
              <a:t>May be less likely to report MST and to be perceived as less deserving of assistance when they do</a:t>
            </a:r>
          </a:p>
        </p:txBody>
      </p:sp>
      <p:sp>
        <p:nvSpPr>
          <p:cNvPr id="5" name="Slide Number Placeholder 4">
            <a:extLst>
              <a:ext uri="{FF2B5EF4-FFF2-40B4-BE49-F238E27FC236}">
                <a16:creationId xmlns:a16="http://schemas.microsoft.com/office/drawing/2014/main" id="{961FF61D-3E79-4D2A-8308-AF75C75B1865}"/>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D983F1FA-211D-3044-9E35-958DFBC26156}" type="slidenum">
              <a:rPr lang="en-US" smtClean="0">
                <a:solidFill>
                  <a:prstClr val="white"/>
                </a:solidFill>
              </a:rPr>
              <a:pPr fontAlgn="base">
                <a:spcBef>
                  <a:spcPct val="0"/>
                </a:spcBef>
                <a:spcAft>
                  <a:spcPct val="0"/>
                </a:spcAft>
              </a:pPr>
              <a:t>7</a:t>
            </a:fld>
            <a:endParaRPr lang="en-US" altLang="en-US" dirty="0">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265049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1A9-7714-45E2-BC7C-0C19DE4662C3}"/>
              </a:ext>
            </a:extLst>
          </p:cNvPr>
          <p:cNvSpPr>
            <a:spLocks noGrp="1"/>
          </p:cNvSpPr>
          <p:nvPr>
            <p:ph type="title"/>
          </p:nvPr>
        </p:nvSpPr>
        <p:spPr/>
        <p:txBody>
          <a:bodyPr/>
          <a:lstStyle/>
          <a:p>
            <a:r>
              <a:rPr lang="en-US" dirty="0"/>
              <a:t>MST and Individual Differences </a:t>
            </a:r>
          </a:p>
        </p:txBody>
      </p:sp>
      <p:sp>
        <p:nvSpPr>
          <p:cNvPr id="3" name="Content Placeholder 2">
            <a:extLst>
              <a:ext uri="{FF2B5EF4-FFF2-40B4-BE49-F238E27FC236}">
                <a16:creationId xmlns:a16="http://schemas.microsoft.com/office/drawing/2014/main" id="{9126D898-2198-4D39-AAEC-A060475C1183}"/>
              </a:ext>
            </a:extLst>
          </p:cNvPr>
          <p:cNvSpPr>
            <a:spLocks noGrp="1"/>
          </p:cNvSpPr>
          <p:nvPr>
            <p:ph idx="1"/>
          </p:nvPr>
        </p:nvSpPr>
        <p:spPr>
          <a:xfrm>
            <a:off x="457200" y="1005840"/>
            <a:ext cx="8382000" cy="5181600"/>
          </a:xfrm>
        </p:spPr>
        <p:txBody>
          <a:bodyPr/>
          <a:lstStyle/>
          <a:p>
            <a:pPr defTabSz="685800" fontAlgn="auto">
              <a:spcBef>
                <a:spcPts val="576"/>
              </a:spcBef>
              <a:spcAft>
                <a:spcPts val="0"/>
              </a:spcAft>
              <a:defRPr/>
            </a:pPr>
            <a:r>
              <a:rPr lang="en-US" dirty="0">
                <a:latin typeface="+mn-lt"/>
                <a:ea typeface="Calibri" panose="020F0502020204030204" pitchFamily="34" charset="0"/>
                <a:cs typeface="Times New Roman" panose="02020603050405020304" pitchFamily="18" charset="0"/>
              </a:rPr>
              <a:t>Personal and cultural variables play important roles in how individuals make sense of their experiences, view suffering and recovery and access help after MST</a:t>
            </a:r>
          </a:p>
          <a:p>
            <a:pPr defTabSz="685800" fontAlgn="auto">
              <a:spcBef>
                <a:spcPts val="576"/>
              </a:spcBef>
              <a:spcAft>
                <a:spcPts val="0"/>
              </a:spcAft>
              <a:buClr>
                <a:schemeClr val="tx1"/>
              </a:buClr>
              <a:defRPr/>
            </a:pPr>
            <a:r>
              <a:rPr lang="en-US" b="1" dirty="0">
                <a:solidFill>
                  <a:schemeClr val="accent1">
                    <a:lumMod val="75000"/>
                  </a:schemeClr>
                </a:solidFill>
                <a:latin typeface="+mn-lt"/>
              </a:rPr>
              <a:t>Gay, lesbian, bisexual, transgender and gender non-conforming individuals </a:t>
            </a:r>
          </a:p>
          <a:p>
            <a:pPr lvl="1" defTabSz="685800" fontAlgn="auto">
              <a:spcBef>
                <a:spcPts val="576"/>
              </a:spcBef>
              <a:spcAft>
                <a:spcPts val="0"/>
              </a:spcAft>
              <a:buClr>
                <a:schemeClr val="tx1"/>
              </a:buClr>
              <a:defRPr/>
            </a:pPr>
            <a:r>
              <a:rPr lang="en-US" dirty="0">
                <a:latin typeface="+mn-lt"/>
              </a:rPr>
              <a:t>May </a:t>
            </a:r>
            <a:r>
              <a:rPr lang="en-US" spc="11" dirty="0">
                <a:solidFill>
                  <a:srgbClr val="000000"/>
                </a:solidFill>
                <a:latin typeface="+mn-lt"/>
                <a:ea typeface="Calibri" panose="020F0502020204030204" pitchFamily="34" charset="0"/>
                <a:cs typeface="Times New Roman" panose="02020603050405020304" pitchFamily="18" charset="0"/>
              </a:rPr>
              <a:t>experience fewer sources of support following MST, especially </a:t>
            </a:r>
            <a:r>
              <a:rPr lang="en-US" spc="11" dirty="0">
                <a:latin typeface="+mn-lt"/>
                <a:ea typeface="Calibri" panose="020F0502020204030204" pitchFamily="34" charset="0"/>
                <a:cs typeface="Times New Roman" panose="02020603050405020304" pitchFamily="18" charset="0"/>
              </a:rPr>
              <a:t>as they may have </a:t>
            </a:r>
            <a:r>
              <a:rPr lang="en-US" spc="11" dirty="0">
                <a:solidFill>
                  <a:srgbClr val="000000"/>
                </a:solidFill>
                <a:latin typeface="+mn-lt"/>
                <a:ea typeface="Calibri" panose="020F0502020204030204" pitchFamily="34" charset="0"/>
                <a:cs typeface="Times New Roman" panose="02020603050405020304" pitchFamily="18" charset="0"/>
              </a:rPr>
              <a:t>needed to hide their identity within a military context</a:t>
            </a:r>
          </a:p>
          <a:p>
            <a:pPr lvl="1" defTabSz="685800" fontAlgn="auto">
              <a:spcBef>
                <a:spcPts val="576"/>
              </a:spcBef>
              <a:spcAft>
                <a:spcPts val="0"/>
              </a:spcAft>
              <a:buClr>
                <a:schemeClr val="tx1"/>
              </a:buClr>
              <a:defRPr/>
            </a:pPr>
            <a:r>
              <a:rPr lang="en-US" spc="11" dirty="0">
                <a:solidFill>
                  <a:srgbClr val="000000"/>
                </a:solidFill>
                <a:latin typeface="+mn-lt"/>
                <a:ea typeface="Calibri" panose="020F0502020204030204" pitchFamily="34" charset="0"/>
                <a:cs typeface="Times New Roman" panose="02020603050405020304" pitchFamily="18" charset="0"/>
              </a:rPr>
              <a:t>For some, MST may have been committed by the perpetrator(s) to victimize them due to their perceived sexual orientation or gender identity, and this can impact self-identify, feelings of safety and fear about seeking support</a:t>
            </a:r>
          </a:p>
          <a:p>
            <a:pPr marL="257175" indent="-257175" defTabSz="685800" fontAlgn="auto">
              <a:spcBef>
                <a:spcPts val="576"/>
              </a:spcBef>
              <a:spcAft>
                <a:spcPts val="0"/>
              </a:spcAft>
              <a:buClr>
                <a:schemeClr val="tx1"/>
              </a:buClr>
              <a:buFont typeface="Arial" panose="020B0604020202020204" pitchFamily="34" charset="0"/>
              <a:buChar char="•"/>
              <a:defRPr/>
            </a:pPr>
            <a:r>
              <a:rPr lang="en-US" b="1" dirty="0">
                <a:solidFill>
                  <a:schemeClr val="accent1">
                    <a:lumMod val="75000"/>
                  </a:schemeClr>
                </a:solidFill>
                <a:latin typeface="+mn-lt"/>
                <a:ea typeface="Calibri" panose="020F0502020204030204" pitchFamily="34" charset="0"/>
                <a:cs typeface="Times New Roman" panose="02020603050405020304" pitchFamily="18" charset="0"/>
              </a:rPr>
              <a:t>Racial, ethnic, sexual and/or gender minorities</a:t>
            </a:r>
            <a:endParaRPr lang="en-US" dirty="0">
              <a:solidFill>
                <a:schemeClr val="accent1">
                  <a:lumMod val="75000"/>
                </a:schemeClr>
              </a:solidFill>
              <a:latin typeface="+mn-lt"/>
              <a:ea typeface="Calibri" panose="020F0502020204030204" pitchFamily="34" charset="0"/>
              <a:cs typeface="Times New Roman" panose="02020603050405020304" pitchFamily="18" charset="0"/>
            </a:endParaRPr>
          </a:p>
          <a:p>
            <a:pPr marL="657225" lvl="1" indent="-257175" defTabSz="685800" fontAlgn="auto">
              <a:spcBef>
                <a:spcPts val="576"/>
              </a:spcBef>
              <a:spcAft>
                <a:spcPts val="0"/>
              </a:spcAft>
              <a:buFont typeface="Arial" panose="020B0604020202020204" pitchFamily="34" charset="0"/>
              <a:buChar char="•"/>
              <a:defRPr/>
            </a:pPr>
            <a:r>
              <a:rPr lang="en-US" dirty="0">
                <a:latin typeface="+mn-lt"/>
                <a:ea typeface="Calibri" panose="020F0502020204030204" pitchFamily="34" charset="0"/>
                <a:cs typeface="Times New Roman" panose="02020603050405020304" pitchFamily="18" charset="0"/>
              </a:rPr>
              <a:t>Experiences of MST occur within a larger context of other difficult and discriminatory experiences, which can impact their experience of trauma and recovery</a:t>
            </a:r>
            <a:endParaRPr lang="en-US" dirty="0">
              <a:latin typeface="+mn-lt"/>
            </a:endParaRPr>
          </a:p>
          <a:p>
            <a:pPr marL="0" indent="0">
              <a:spcBef>
                <a:spcPts val="576"/>
              </a:spcBef>
              <a:buNone/>
            </a:pPr>
            <a:endParaRPr lang="en-US" sz="3200" dirty="0">
              <a:latin typeface="+mn-lt"/>
            </a:endParaRPr>
          </a:p>
        </p:txBody>
      </p:sp>
      <p:sp>
        <p:nvSpPr>
          <p:cNvPr id="4" name="Slide Number Placeholder 3">
            <a:extLst>
              <a:ext uri="{FF2B5EF4-FFF2-40B4-BE49-F238E27FC236}">
                <a16:creationId xmlns:a16="http://schemas.microsoft.com/office/drawing/2014/main" id="{0588E388-AF8B-41B5-AE4F-D47F85DF0783}"/>
              </a:ext>
            </a:extLst>
          </p:cNvPr>
          <p:cNvSpPr>
            <a:spLocks noGrp="1"/>
          </p:cNvSpPr>
          <p:nvPr>
            <p:ph type="sldNum" sz="quarter" idx="12"/>
          </p:nvPr>
        </p:nvSpPr>
        <p:spPr/>
        <p:txBody>
          <a:bodyPr/>
          <a:lstStyle/>
          <a:p>
            <a:pPr>
              <a:defRPr/>
            </a:pPr>
            <a:fld id="{C32E41BC-F3C7-4440-964A-79A2B9AB8CF4}" type="slidenum">
              <a:rPr lang="en-US" smtClean="0"/>
              <a:pPr>
                <a:defRPr/>
              </a:pPr>
              <a:t>8</a:t>
            </a:fld>
            <a:endParaRPr lang="en-US"/>
          </a:p>
        </p:txBody>
      </p:sp>
    </p:spTree>
    <p:extLst>
      <p:ext uri="{BB962C8B-B14F-4D97-AF65-F5344CB8AC3E}">
        <p14:creationId xmlns:p14="http://schemas.microsoft.com/office/powerpoint/2010/main" val="38198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Impact of MST</a:t>
            </a:r>
          </a:p>
        </p:txBody>
      </p:sp>
      <p:sp>
        <p:nvSpPr>
          <p:cNvPr id="3" name="Content Placeholder 2"/>
          <p:cNvSpPr>
            <a:spLocks noGrp="1"/>
          </p:cNvSpPr>
          <p:nvPr>
            <p:ph idx="1"/>
          </p:nvPr>
        </p:nvSpPr>
        <p:spPr>
          <a:xfrm>
            <a:off x="457200" y="1066800"/>
            <a:ext cx="8458200" cy="5257800"/>
          </a:xfrm>
        </p:spPr>
        <p:txBody>
          <a:bodyPr>
            <a:normAutofit fontScale="85000" lnSpcReduction="20000"/>
          </a:bodyPr>
          <a:lstStyle/>
          <a:p>
            <a:pPr>
              <a:lnSpc>
                <a:spcPct val="120000"/>
              </a:lnSpc>
              <a:spcBef>
                <a:spcPts val="576"/>
              </a:spcBef>
              <a:spcAft>
                <a:spcPts val="0"/>
              </a:spcAft>
              <a:buClr>
                <a:schemeClr val="tx1"/>
              </a:buClr>
            </a:pPr>
            <a:r>
              <a:rPr lang="en-US" sz="2800" dirty="0"/>
              <a:t>There is no one way that people respond to MST</a:t>
            </a:r>
          </a:p>
          <a:p>
            <a:pPr>
              <a:lnSpc>
                <a:spcPct val="120000"/>
              </a:lnSpc>
              <a:spcBef>
                <a:spcPts val="576"/>
              </a:spcBef>
              <a:spcAft>
                <a:spcPts val="0"/>
              </a:spcAft>
            </a:pPr>
            <a:r>
              <a:rPr lang="en-US" sz="2800" dirty="0"/>
              <a:t>Many survivors experience difficulties afterwards</a:t>
            </a:r>
          </a:p>
          <a:p>
            <a:pPr lvl="1">
              <a:lnSpc>
                <a:spcPct val="120000"/>
              </a:lnSpc>
              <a:spcBef>
                <a:spcPts val="576"/>
              </a:spcBef>
              <a:spcAft>
                <a:spcPts val="0"/>
              </a:spcAft>
            </a:pPr>
            <a:r>
              <a:rPr lang="en-US" sz="2400" dirty="0"/>
              <a:t>PTSD, depression, anxiety disorders and substance use disorders are common </a:t>
            </a:r>
            <a:r>
              <a:rPr lang="en-US" sz="2400" b="1" dirty="0">
                <a:solidFill>
                  <a:schemeClr val="accent1">
                    <a:lumMod val="75000"/>
                  </a:schemeClr>
                </a:solidFill>
              </a:rPr>
              <a:t>mental health difficulties </a:t>
            </a:r>
            <a:r>
              <a:rPr lang="en-US" sz="2400" dirty="0"/>
              <a:t>experienced</a:t>
            </a:r>
          </a:p>
          <a:p>
            <a:pPr lvl="1">
              <a:lnSpc>
                <a:spcPct val="120000"/>
              </a:lnSpc>
              <a:spcBef>
                <a:spcPts val="576"/>
              </a:spcBef>
              <a:spcAft>
                <a:spcPts val="0"/>
              </a:spcAft>
            </a:pPr>
            <a:r>
              <a:rPr lang="en-US" sz="2400" dirty="0"/>
              <a:t>MST is also linked to increased risk of suicidal ideation, suicide attempts, and death by </a:t>
            </a:r>
            <a:r>
              <a:rPr lang="en-US" sz="2400" b="1" dirty="0">
                <a:solidFill>
                  <a:schemeClr val="accent1">
                    <a:lumMod val="75000"/>
                  </a:schemeClr>
                </a:solidFill>
              </a:rPr>
              <a:t>suicide</a:t>
            </a:r>
          </a:p>
          <a:p>
            <a:pPr lvl="1">
              <a:lnSpc>
                <a:spcPct val="120000"/>
              </a:lnSpc>
              <a:spcBef>
                <a:spcPts val="576"/>
              </a:spcBef>
              <a:spcAft>
                <a:spcPts val="0"/>
              </a:spcAft>
            </a:pPr>
            <a:r>
              <a:rPr lang="en-US" sz="2400" dirty="0"/>
              <a:t>Related </a:t>
            </a:r>
            <a:r>
              <a:rPr lang="en-US" sz="2400" b="1" dirty="0">
                <a:solidFill>
                  <a:schemeClr val="accent1">
                    <a:lumMod val="75000"/>
                  </a:schemeClr>
                </a:solidFill>
              </a:rPr>
              <a:t>physical health concerns </a:t>
            </a:r>
            <a:r>
              <a:rPr lang="en-US" sz="2400" dirty="0"/>
              <a:t>include gastrointestinal difficulties, chronic pain, obesity and weight loss, liver disease, chronic pulmonary disease, and sexual functioning difficulties</a:t>
            </a:r>
          </a:p>
          <a:p>
            <a:pPr lvl="1">
              <a:lnSpc>
                <a:spcPct val="120000"/>
              </a:lnSpc>
              <a:spcBef>
                <a:spcPts val="576"/>
              </a:spcBef>
              <a:spcAft>
                <a:spcPts val="0"/>
              </a:spcAft>
            </a:pPr>
            <a:r>
              <a:rPr lang="en-US" sz="2400" dirty="0"/>
              <a:t>MST can be associated with </a:t>
            </a:r>
            <a:r>
              <a:rPr lang="en-US" sz="2400" b="1" dirty="0">
                <a:solidFill>
                  <a:schemeClr val="accent1">
                    <a:lumMod val="75000"/>
                  </a:schemeClr>
                </a:solidFill>
              </a:rPr>
              <a:t>difficulties in core areas of functioning</a:t>
            </a:r>
            <a:r>
              <a:rPr lang="en-US" sz="2400" dirty="0"/>
              <a:t>, such relationships, employment and housing</a:t>
            </a:r>
            <a:endParaRPr lang="en-US" dirty="0"/>
          </a:p>
          <a:p>
            <a:pPr>
              <a:lnSpc>
                <a:spcPct val="120000"/>
              </a:lnSpc>
              <a:spcBef>
                <a:spcPts val="576"/>
              </a:spcBef>
              <a:spcAft>
                <a:spcPts val="0"/>
              </a:spcAft>
            </a:pPr>
            <a:r>
              <a:rPr lang="en-US" sz="2800" dirty="0"/>
              <a:t>But also… </a:t>
            </a:r>
            <a:r>
              <a:rPr lang="en-US" sz="2800" b="1" dirty="0">
                <a:solidFill>
                  <a:schemeClr val="accent1">
                    <a:lumMod val="75000"/>
                  </a:schemeClr>
                </a:solidFill>
              </a:rPr>
              <a:t>survivors are remarkably resilient after experiencing trauma</a:t>
            </a:r>
            <a:r>
              <a:rPr lang="en-US" sz="2800" dirty="0"/>
              <a:t>, and many who experienced MST have no diagnosis or long-term difficulties</a:t>
            </a:r>
          </a:p>
          <a:p>
            <a:pPr lvl="1">
              <a:lnSpc>
                <a:spcPct val="120000"/>
              </a:lnSpc>
              <a:spcBef>
                <a:spcPts val="576"/>
              </a:spcBef>
              <a:spcAft>
                <a:spcPts val="0"/>
              </a:spcAft>
            </a:pPr>
            <a:endParaRPr lang="en-US" dirty="0"/>
          </a:p>
        </p:txBody>
      </p:sp>
      <p:sp>
        <p:nvSpPr>
          <p:cNvPr id="4" name="Slide Number Placeholder 3"/>
          <p:cNvSpPr>
            <a:spLocks noGrp="1"/>
          </p:cNvSpPr>
          <p:nvPr>
            <p:ph type="sldNum" sz="quarter" idx="12"/>
          </p:nvPr>
        </p:nvSpPr>
        <p:spPr/>
        <p:txBody>
          <a:bodyPr/>
          <a:lstStyle/>
          <a:p>
            <a:fld id="{C32E41BC-F3C7-4440-964A-79A2B9AB8CF4}" type="slidenum">
              <a:rPr lang="en-US" smtClean="0"/>
              <a:pPr/>
              <a:t>9</a:t>
            </a:fld>
            <a:endParaRPr lang="en-US" dirty="0"/>
          </a:p>
        </p:txBody>
      </p:sp>
    </p:spTree>
  </p:cSld>
  <p:clrMapOvr>
    <a:masterClrMapping/>
  </p:clrMapOvr>
</p:sld>
</file>

<file path=ppt/theme/theme1.xml><?xml version="1.0" encoding="utf-8"?>
<a:theme xmlns:a="http://schemas.openxmlformats.org/drawingml/2006/main" name="VA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136e4c2-f0d4-479b-abc7-46f4a2cb8e8b">RAVKXTXQCT43-754638435-8</_dlc_DocId>
    <_dlc_DocIdUrl xmlns="c136e4c2-f0d4-479b-abc7-46f4a2cb8e8b">
      <Url>http://vaww.infoshare.va.gov/sites/pcsfront/communications/_layouts/DocIdRedir.aspx?ID=RAVKXTXQCT43-754638435-8</Url>
      <Description>RAVKXTXQCT43-754638435-8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87B267B3CB911468A6125858D1173D0" ma:contentTypeVersion="0" ma:contentTypeDescription="Create a new document." ma:contentTypeScope="" ma:versionID="7c1a88584b2e0bf747304a999f5e8a75">
  <xsd:schema xmlns:xsd="http://www.w3.org/2001/XMLSchema" xmlns:xs="http://www.w3.org/2001/XMLSchema" xmlns:p="http://schemas.microsoft.com/office/2006/metadata/properties" xmlns:ns2="c136e4c2-f0d4-479b-abc7-46f4a2cb8e8b" targetNamespace="http://schemas.microsoft.com/office/2006/metadata/properties" ma:root="true" ma:fieldsID="78c0fa5e9e9d1b408e8d19308ae1f997" ns2:_="">
    <xsd:import namespace="c136e4c2-f0d4-479b-abc7-46f4a2cb8e8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6e4c2-f0d4-479b-abc7-46f4a2cb8e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8ACD62-4D81-486B-91D5-EAC05C8DC76C}">
  <ds:schemaRefs>
    <ds:schemaRef ds:uri="c136e4c2-f0d4-479b-abc7-46f4a2cb8e8b"/>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25B1FB-4410-446C-ABD7-D9377A15CB94}">
  <ds:schemaRefs>
    <ds:schemaRef ds:uri="http://schemas.microsoft.com/sharepoint/v3/contenttype/forms"/>
  </ds:schemaRefs>
</ds:datastoreItem>
</file>

<file path=customXml/itemProps3.xml><?xml version="1.0" encoding="utf-8"?>
<ds:datastoreItem xmlns:ds="http://schemas.openxmlformats.org/officeDocument/2006/customXml" ds:itemID="{63A710BA-EECD-4388-8BF6-9679BCE29CB7}">
  <ds:schemaRefs>
    <ds:schemaRef ds:uri="http://schemas.microsoft.com/sharepoint/events"/>
  </ds:schemaRefs>
</ds:datastoreItem>
</file>

<file path=customXml/itemProps4.xml><?xml version="1.0" encoding="utf-8"?>
<ds:datastoreItem xmlns:ds="http://schemas.openxmlformats.org/officeDocument/2006/customXml" ds:itemID="{F17709E4-750D-446C-82AA-97FBFB10E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6e4c2-f0d4-479b-abc7-46f4a2cb8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VA_PPT_TEMPLATE</Template>
  <TotalTime>3804</TotalTime>
  <Words>2922</Words>
  <Application>Microsoft Office PowerPoint</Application>
  <PresentationFormat>On-screen Show (4:3)</PresentationFormat>
  <Paragraphs>288</Paragraphs>
  <Slides>36</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Georgia</vt:lpstr>
      <vt:lpstr>VA_PPT_TEMPLATE</vt:lpstr>
      <vt:lpstr>The Veterans Health Administration Response to Military Sexual Trauma  Jessica Keith, PhD Clinical Programs &amp; Practices Lead Military Sexual Trauma (MST) Support Team Office of Mental Health and Suicide Prevention Department of Veterans Affairs    Presentation for The Center for Women Veterans April National Partners Meeting April 6, 2022 </vt:lpstr>
      <vt:lpstr>Topics for Today’s Talk</vt:lpstr>
      <vt:lpstr>Military Sexual Trauma</vt:lpstr>
      <vt:lpstr>Military Sexual Trauma 2</vt:lpstr>
      <vt:lpstr>MST is an Experience, Not a Diagnosis</vt:lpstr>
      <vt:lpstr>Who Experiences MST?</vt:lpstr>
      <vt:lpstr>MST and Gender</vt:lpstr>
      <vt:lpstr>MST and Individual Differences </vt:lpstr>
      <vt:lpstr>The Impact of MST</vt:lpstr>
      <vt:lpstr>Key Elements of VHA’s Response to MST</vt:lpstr>
      <vt:lpstr>Premises Underpinning VHA’s Response to MST</vt:lpstr>
      <vt:lpstr>Putting Premises Into Practice</vt:lpstr>
      <vt:lpstr>Eligibility for VHA’s MST-Related Services</vt:lpstr>
      <vt:lpstr>Free MST-related Services</vt:lpstr>
      <vt:lpstr>Full Continuum of MST-Related Health Care</vt:lpstr>
      <vt:lpstr>Outpatient Mental Health Services</vt:lpstr>
      <vt:lpstr>Vet Center Services </vt:lpstr>
      <vt:lpstr>Residential and Inpatient Mental Health Services</vt:lpstr>
      <vt:lpstr>Gender-Sensitive Care</vt:lpstr>
      <vt:lpstr>How to Access MST-Related Care </vt:lpstr>
      <vt:lpstr>VHA MST Coordinators</vt:lpstr>
      <vt:lpstr>Universal MST Screening</vt:lpstr>
      <vt:lpstr>VHA’s National MST Support Team</vt:lpstr>
      <vt:lpstr>Staff Education and Training</vt:lpstr>
      <vt:lpstr>Beyond MST Mobile App</vt:lpstr>
      <vt:lpstr>VHA Outreach Initiatives</vt:lpstr>
      <vt:lpstr>You’re not alone</vt:lpstr>
      <vt:lpstr>Sexual Assault Awareness Month</vt:lpstr>
      <vt:lpstr>Operation song pictures</vt:lpstr>
      <vt:lpstr>Sexual Assault Awareness Month 2022</vt:lpstr>
      <vt:lpstr>National SAAM Campaign</vt:lpstr>
      <vt:lpstr>Resources and Ways to Learn More</vt:lpstr>
      <vt:lpstr>VHA’S MST-related Internet Resources </vt:lpstr>
      <vt:lpstr>Stories of Veterans’ Recovery </vt:lpstr>
      <vt:lpstr>Other Important Resources </vt:lpstr>
      <vt:lpstr>Contact information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Health Administration Services for Military Sexual Trauma</dc:title>
  <dc:creator>Matthew W. King</dc:creator>
  <cp:lastModifiedBy>Terry, Michelle</cp:lastModifiedBy>
  <cp:revision>512</cp:revision>
  <cp:lastPrinted>2011-02-11T18:27:31Z</cp:lastPrinted>
  <dcterms:created xsi:type="dcterms:W3CDTF">2017-05-17T18:06:53Z</dcterms:created>
  <dcterms:modified xsi:type="dcterms:W3CDTF">2022-04-12T20:29:54Z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0x010100A87B267B3CB911468A6125858D1173D0</vt:lpwstr>
  </property>
  <property fmtid="{D5CDD505-2E9C-101B-9397-08002B2CF9AE}" pid="3" name="_dlc_DocIdItemGuid">
    <vt:lpwstr>aca57dec-abd4-480c-86ba-7340367b9f9f</vt:lpwstr>
  </property>
</Properties>
</file>