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7" r:id="rId3"/>
    <p:sldId id="258" r:id="rId4"/>
    <p:sldId id="272" r:id="rId5"/>
    <p:sldId id="271" r:id="rId6"/>
    <p:sldId id="273" r:id="rId7"/>
    <p:sldId id="274" r:id="rId8"/>
    <p:sldId id="262" r:id="rId9"/>
    <p:sldId id="263" r:id="rId10"/>
    <p:sldId id="264" r:id="rId11"/>
    <p:sldId id="265" r:id="rId12"/>
    <p:sldId id="266"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105" d="100"/>
          <a:sy n="105" d="100"/>
        </p:scale>
        <p:origin x="144" y="30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11/3/2020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11/3/2020</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t>Click to edit Master title style</a:t>
            </a: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t>Click to edit Master title style</a:t>
            </a: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11/3/2020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t>11/3/2020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t>11/3/2020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t>11/3/2020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825625"/>
            <a:ext cx="4951414" cy="4187952"/>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CF99945-0A15-4715-AB6C-F5E56CF20F70}" type="datetimeFigureOut">
              <a:rPr lang="en-US"/>
              <a:t>11/3/2020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CF99945-0A15-4715-AB6C-F5E56CF20F70}" type="datetimeFigureOut">
              <a:rPr lang="en-US"/>
              <a:t>11/3/2020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CF99945-0A15-4715-AB6C-F5E56CF20F70}" type="datetimeFigureOut">
              <a:rPr lang="en-US"/>
              <a:t>11/3/2020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11/3/2020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11/3/2020</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11/3/2020</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11/3/2020</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701749"/>
            <a:ext cx="6858002" cy="2879651"/>
          </a:xfrm>
        </p:spPr>
        <p:txBody>
          <a:bodyPr>
            <a:normAutofit fontScale="90000"/>
          </a:bodyPr>
          <a:lstStyle/>
          <a:p>
            <a:r>
              <a:rPr lang="en-US" b="1" dirty="0"/>
              <a:t>CULTURAL and </a:t>
            </a:r>
            <a:br>
              <a:rPr lang="en-US" b="1" dirty="0"/>
            </a:br>
            <a:r>
              <a:rPr lang="en-US" b="1" dirty="0"/>
              <a:t>AGE SPECIFIC COMPETENT CARE </a:t>
            </a:r>
            <a:r>
              <a:rPr lang="en-US" sz="3100" b="1" dirty="0"/>
              <a:t>(RN’S, LPN’S, SNT/NA’S)</a:t>
            </a:r>
            <a:endParaRPr lang="en-US" sz="3100" dirty="0"/>
          </a:p>
        </p:txBody>
      </p:sp>
      <p:sp>
        <p:nvSpPr>
          <p:cNvPr id="3" name="Subtitle 2"/>
          <p:cNvSpPr>
            <a:spLocks noGrp="1"/>
          </p:cNvSpPr>
          <p:nvPr>
            <p:ph type="subTitle" idx="1"/>
          </p:nvPr>
        </p:nvSpPr>
        <p:spPr/>
        <p:txBody>
          <a:bodyPr/>
          <a:lstStyle/>
          <a:p>
            <a:endParaRPr lang="en-US" dirty="0"/>
          </a:p>
          <a:p>
            <a:pPr algn="r"/>
            <a:r>
              <a:rPr lang="en-US" dirty="0"/>
              <a:t>CLC – </a:t>
            </a:r>
            <a:r>
              <a:rPr lang="en-US"/>
              <a:t>SKILLS FAIR</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Middle Adult (45 to 64 years of age)</a:t>
            </a:r>
            <a:r>
              <a:rPr lang="en-US" dirty="0"/>
              <a:t> </a:t>
            </a:r>
          </a:p>
        </p:txBody>
      </p:sp>
      <p:sp>
        <p:nvSpPr>
          <p:cNvPr id="3" name="Content Placeholder 2"/>
          <p:cNvSpPr>
            <a:spLocks noGrp="1"/>
          </p:cNvSpPr>
          <p:nvPr>
            <p:ph idx="1"/>
          </p:nvPr>
        </p:nvSpPr>
        <p:spPr/>
        <p:txBody>
          <a:bodyPr/>
          <a:lstStyle/>
          <a:p>
            <a:r>
              <a:rPr lang="en-US" dirty="0"/>
              <a:t>Demonstrates awareness of physiological &amp; sociological      changes associated with adulthood. </a:t>
            </a:r>
          </a:p>
          <a:p>
            <a:r>
              <a:rPr lang="en-US" dirty="0"/>
              <a:t>Recognizes that the veteran's response to illness and their  perception of progress/recovery may be affected by family concerns, loss of income and potential decline in health. </a:t>
            </a: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Older Adult (65 + years of age)</a:t>
            </a:r>
            <a:r>
              <a:rPr lang="en-US" dirty="0"/>
              <a:t> </a:t>
            </a:r>
          </a:p>
        </p:txBody>
      </p:sp>
      <p:sp>
        <p:nvSpPr>
          <p:cNvPr id="3" name="Content Placeholder 2"/>
          <p:cNvSpPr>
            <a:spLocks noGrp="1"/>
          </p:cNvSpPr>
          <p:nvPr>
            <p:ph idx="1"/>
          </p:nvPr>
        </p:nvSpPr>
        <p:spPr/>
        <p:txBody>
          <a:bodyPr/>
          <a:lstStyle/>
          <a:p>
            <a:r>
              <a:rPr lang="en-US" dirty="0"/>
              <a:t>Demonstrates awareness of physical, social &amp; physiological changes associated with aging and makes adjustments to routines accordingly. </a:t>
            </a:r>
          </a:p>
          <a:p>
            <a:r>
              <a:rPr lang="en-US" dirty="0"/>
              <a:t>Involves the veteran and family/significant other in the   provision of care, encouraging maintenance of independence when appropriate. </a:t>
            </a:r>
          </a:p>
          <a:p>
            <a:r>
              <a:rPr lang="en-US" dirty="0"/>
              <a:t>Uses age-appropriate educational resources (large type, bold print, etc.) when reinforcing and validating veteran education and understanding. </a:t>
            </a: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THE END….</a:t>
            </a:r>
          </a:p>
        </p:txBody>
      </p:sp>
      <p:pic>
        <p:nvPicPr>
          <p:cNvPr id="8" name="Content Placeholder 2" descr="Four whimsical characters reading while circling the eart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0614" y="2033039"/>
            <a:ext cx="3468171" cy="3456129"/>
          </a:xfrm>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200" b="1" dirty="0"/>
              <a:t>Tips for Providing Culturally Competent Care</a:t>
            </a:r>
            <a:endParaRPr lang="en-US" sz="3200" dirty="0"/>
          </a:p>
        </p:txBody>
      </p:sp>
      <p:sp>
        <p:nvSpPr>
          <p:cNvPr id="14" name="Content Placeholder 2"/>
          <p:cNvSpPr>
            <a:spLocks noGrp="1"/>
          </p:cNvSpPr>
          <p:nvPr>
            <p:ph idx="1"/>
          </p:nvPr>
        </p:nvSpPr>
        <p:spPr/>
        <p:txBody>
          <a:bodyPr>
            <a:normAutofit/>
          </a:bodyPr>
          <a:lstStyle/>
          <a:p>
            <a:r>
              <a:rPr lang="en-US" b="1" dirty="0"/>
              <a:t>Don't stereotype people</a:t>
            </a:r>
          </a:p>
          <a:p>
            <a:pPr lvl="1"/>
            <a:r>
              <a:rPr lang="en-US" dirty="0"/>
              <a:t>Remember that information you have about cultural traditions is a starting point for understanding another individual. There are many influences (age, socioeconomic status, education, etc.) on an individual's cultural beliefs. Find out first if the individual fits the generalization - there is always individual variation within a group.</a:t>
            </a:r>
            <a:endParaRPr lang="en-US" b="1"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200" b="1" dirty="0"/>
              <a:t>Tips for Providing Culturally Competent Care</a:t>
            </a:r>
            <a:endParaRPr lang="en-US" sz="3200" dirty="0"/>
          </a:p>
        </p:txBody>
      </p:sp>
      <p:sp>
        <p:nvSpPr>
          <p:cNvPr id="14" name="Content Placeholder 2"/>
          <p:cNvSpPr>
            <a:spLocks noGrp="1"/>
          </p:cNvSpPr>
          <p:nvPr>
            <p:ph idx="1"/>
          </p:nvPr>
        </p:nvSpPr>
        <p:spPr/>
        <p:txBody>
          <a:bodyPr>
            <a:normAutofit fontScale="85000" lnSpcReduction="10000"/>
          </a:bodyPr>
          <a:lstStyle/>
          <a:p>
            <a:r>
              <a:rPr lang="en-US" b="1" dirty="0"/>
              <a:t>Ask the resident what they think caused their illness</a:t>
            </a:r>
          </a:p>
          <a:p>
            <a:pPr lvl="1"/>
            <a:r>
              <a:rPr lang="en-US" dirty="0"/>
              <a:t>Not every resident thinks that a "germ" or "virus" caused their disease. Individuals may attribute a variety of etiologies to their illness, including stress, spiritual forces, bodily imbalance. </a:t>
            </a:r>
            <a:endParaRPr lang="en-US" b="1" dirty="0"/>
          </a:p>
          <a:p>
            <a:r>
              <a:rPr lang="en-US" b="1" dirty="0"/>
              <a:t>Respect the resident's beliefs, however "strange" they may appear to you</a:t>
            </a:r>
          </a:p>
          <a:p>
            <a:pPr lvl="1"/>
            <a:r>
              <a:rPr lang="en-US" dirty="0"/>
              <a:t>Often residents are afraid to tell a health care provider what home treatments they may be using or other practitioners they may be seeing because of ridicule they have experienced in the past. Learning about what steps other than consulting you the resident is engaged in will help you provide better care for the resident. Most diseases are self-limiting and folk treatments appear "to work" for this reason. If in the resident's family/culture a particular action has generally resulted in the illness symptoms abating, then it is logical and rational to the resident to engage in that particular action. Remember peptic ulcers were treated by antacids and surgery in allopathic medicine until recently. </a:t>
            </a:r>
          </a:p>
          <a:p>
            <a:pPr lvl="1"/>
            <a:endParaRPr lang="en-US" b="1"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200" b="1" dirty="0"/>
              <a:t>Tips for Providing Culturally Competent Care</a:t>
            </a:r>
            <a:endParaRPr lang="en-US" sz="3200" dirty="0"/>
          </a:p>
        </p:txBody>
      </p:sp>
      <p:sp>
        <p:nvSpPr>
          <p:cNvPr id="14" name="Content Placeholder 2"/>
          <p:cNvSpPr>
            <a:spLocks noGrp="1"/>
          </p:cNvSpPr>
          <p:nvPr>
            <p:ph idx="1"/>
          </p:nvPr>
        </p:nvSpPr>
        <p:spPr/>
        <p:txBody>
          <a:bodyPr>
            <a:normAutofit/>
          </a:bodyPr>
          <a:lstStyle/>
          <a:p>
            <a:r>
              <a:rPr lang="en-US" b="1" dirty="0"/>
              <a:t>When possible, incorporate into your treatment plan the resident's beliefs about treatment and prevention that are not contraindicated</a:t>
            </a:r>
          </a:p>
          <a:p>
            <a:pPr lvl="1"/>
            <a:r>
              <a:rPr lang="en-US" dirty="0"/>
              <a:t>Residents will likely go ahead and use their own treatments anyway, but if you incorporate their beliefs into the treatment plan, they are more likely to follow your treatment plan as well. When a belief is contraindicated, explain in a respectful manner why this is for the resident's particular illness. </a:t>
            </a:r>
            <a:endParaRPr lang="en-US" b="1"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200" b="1" dirty="0"/>
              <a:t>Tips for Providing Culturally Competent Care</a:t>
            </a:r>
            <a:endParaRPr lang="en-US" sz="3200" dirty="0"/>
          </a:p>
        </p:txBody>
      </p:sp>
      <p:sp>
        <p:nvSpPr>
          <p:cNvPr id="14" name="Content Placeholder 2"/>
          <p:cNvSpPr>
            <a:spLocks noGrp="1"/>
          </p:cNvSpPr>
          <p:nvPr>
            <p:ph idx="1"/>
          </p:nvPr>
        </p:nvSpPr>
        <p:spPr/>
        <p:txBody>
          <a:bodyPr>
            <a:normAutofit/>
          </a:bodyPr>
          <a:lstStyle/>
          <a:p>
            <a:r>
              <a:rPr lang="en-US" dirty="0"/>
              <a:t> </a:t>
            </a:r>
            <a:r>
              <a:rPr lang="en-US" b="1" dirty="0"/>
              <a:t>Don't neglect the resident's family</a:t>
            </a:r>
          </a:p>
          <a:p>
            <a:pPr lvl="1"/>
            <a:r>
              <a:rPr lang="en-US" dirty="0"/>
              <a:t>In many cultures, important decisions are made by the family, not simply the individual. Involving the family in decision-making processes and treatment plan will help to gain the resident's compliance with treatment. Additionally, allow as many visitors as the resident would like to have. And remember, in some cultures, the husband or another male relative may make the final decision regarding the healthcare of the wife, other females and children. </a:t>
            </a:r>
            <a:endParaRPr lang="en-US" b="1"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200" b="1" dirty="0"/>
              <a:t>Tips for Providing Culturally Competent Care</a:t>
            </a:r>
            <a:endParaRPr lang="en-US" sz="3200" dirty="0"/>
          </a:p>
        </p:txBody>
      </p:sp>
      <p:sp>
        <p:nvSpPr>
          <p:cNvPr id="14" name="Content Placeholder 2"/>
          <p:cNvSpPr>
            <a:spLocks noGrp="1"/>
          </p:cNvSpPr>
          <p:nvPr>
            <p:ph idx="1"/>
          </p:nvPr>
        </p:nvSpPr>
        <p:spPr/>
        <p:txBody>
          <a:bodyPr>
            <a:normAutofit fontScale="85000" lnSpcReduction="20000"/>
          </a:bodyPr>
          <a:lstStyle/>
          <a:p>
            <a:pPr lvl="0"/>
            <a:r>
              <a:rPr lang="en-US" b="1" dirty="0">
                <a:solidFill>
                  <a:srgbClr val="9A5315"/>
                </a:solidFill>
              </a:rPr>
              <a:t>Respect and do not discount a resident's concern about supernatural influences on his/her health and well being</a:t>
            </a:r>
          </a:p>
          <a:p>
            <a:pPr lvl="1"/>
            <a:r>
              <a:rPr lang="en-US" b="1" dirty="0"/>
              <a:t>If a resident believes that a supernatural influence is causing his or her condition, do not minimize the resident's concerns. Your minimization will not change the resident's beliefs. The resident may not take any responsibility to follow through with your treatment because he/she may believe that your treatment will not address the supernatural cause. Listen respectfully to the residents concern and when possible, involve an appropriate spiritual healer/advisor in the resident's care. </a:t>
            </a:r>
          </a:p>
          <a:p>
            <a:r>
              <a:rPr lang="en-US" b="1" dirty="0"/>
              <a:t>Learn about the beliefs and practices of the resident populations in your community</a:t>
            </a:r>
          </a:p>
          <a:p>
            <a:pPr lvl="1"/>
            <a:r>
              <a:rPr lang="en-US" dirty="0"/>
              <a:t>Learning about general beliefs and practices will help you better understand your residents' attitudes and behaviors. You may also use this knowledge to discreetly question a resident to learn more about their own individual practices by saying something like, "Many of my residents here in the community from [name of country] believe [or do or visit]….Do you? </a:t>
            </a:r>
            <a:endParaRPr lang="en-US" b="1" dirty="0"/>
          </a:p>
          <a:p>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Culturally Competent Care</a:t>
            </a:r>
          </a:p>
        </p:txBody>
      </p:sp>
      <p:sp>
        <p:nvSpPr>
          <p:cNvPr id="4" name="Text Placeholder 2"/>
          <p:cNvSpPr>
            <a:spLocks noGrp="1"/>
          </p:cNvSpPr>
          <p:nvPr>
            <p:ph type="body" sz="half" idx="2"/>
          </p:nvPr>
        </p:nvSpPr>
        <p:spPr/>
        <p:txBody>
          <a:bodyPr/>
          <a:lstStyle/>
          <a:p>
            <a:r>
              <a:rPr lang="en-US" dirty="0"/>
              <a:t>We all Win!</a:t>
            </a:r>
          </a:p>
        </p:txBody>
      </p:sp>
      <p:pic>
        <p:nvPicPr>
          <p:cNvPr id="9" name="Picture Placeholder 3" descr="Your power is in your difference! Brightly colored hands reaching upwards"/>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36613" y="1492648"/>
            <a:ext cx="5943600" cy="3649093"/>
          </a:xfr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SPECIFIC </a:t>
            </a:r>
          </a:p>
        </p:txBody>
      </p:sp>
      <p:sp>
        <p:nvSpPr>
          <p:cNvPr id="3" name="Text Placeholder 2"/>
          <p:cNvSpPr>
            <a:spLocks noGrp="1"/>
          </p:cNvSpPr>
          <p:nvPr>
            <p:ph type="body" idx="1"/>
          </p:nvPr>
        </p:nvSpPr>
        <p:spPr/>
        <p:txBody>
          <a:bodyPr/>
          <a:lstStyle/>
          <a:p>
            <a:endParaRPr lang="en-US" dirty="0"/>
          </a:p>
          <a:p>
            <a:r>
              <a:rPr lang="en-US" dirty="0"/>
              <a:t>CLC- SKILLS FAIR 2014</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Young Adult (18 to 44 years of age)</a:t>
            </a:r>
            <a:br>
              <a:rPr lang="en-US" dirty="0"/>
            </a:br>
            <a:endParaRPr lang="en-US" dirty="0"/>
          </a:p>
        </p:txBody>
      </p:sp>
      <p:sp>
        <p:nvSpPr>
          <p:cNvPr id="8" name="Content Placeholder 2"/>
          <p:cNvSpPr>
            <a:spLocks noGrp="1"/>
          </p:cNvSpPr>
          <p:nvPr>
            <p:ph idx="1"/>
          </p:nvPr>
        </p:nvSpPr>
        <p:spPr/>
        <p:txBody>
          <a:bodyPr/>
          <a:lstStyle/>
          <a:p>
            <a:r>
              <a:rPr lang="en-US" dirty="0"/>
              <a:t>Includes resident and veteran/significant other in care and choices. </a:t>
            </a:r>
          </a:p>
          <a:p>
            <a:r>
              <a:rPr lang="en-US" dirty="0"/>
              <a:t>Recognizes that the veteran's response to illness and their  perception of progress/recovery may be affected by unaccustomed inactivity, financial worries, job insecurity and family concerns. </a:t>
            </a:r>
          </a:p>
          <a:p>
            <a:r>
              <a:rPr lang="en-US" dirty="0"/>
              <a:t>Demonstrates awareness of physiological &amp; sociological changes associated with adulthood. </a:t>
            </a:r>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836</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Segoe Print</vt:lpstr>
      <vt:lpstr>Nature Illustration 16x9</vt:lpstr>
      <vt:lpstr>CULTURAL and  AGE SPECIFIC COMPETENT CARE (RN’S, LPN’S, SNT/NA’S)</vt:lpstr>
      <vt:lpstr>Tips for Providing Culturally Competent Care</vt:lpstr>
      <vt:lpstr>Tips for Providing Culturally Competent Care</vt:lpstr>
      <vt:lpstr>Tips for Providing Culturally Competent Care</vt:lpstr>
      <vt:lpstr>Tips for Providing Culturally Competent Care</vt:lpstr>
      <vt:lpstr>Tips for Providing Culturally Competent Care</vt:lpstr>
      <vt:lpstr>With Culturally Competent Care</vt:lpstr>
      <vt:lpstr>AGE SPECIFIC </vt:lpstr>
      <vt:lpstr>Young Adult (18 to 44 years of age) </vt:lpstr>
      <vt:lpstr>Middle Adult (45 to 64 years of age) </vt:lpstr>
      <vt:lpstr>Older Adult (65 + years of age)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2020-11-03T16:42:22Z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