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sldIdLst>
    <p:sldId id="285" r:id="rId5"/>
    <p:sldId id="286" r:id="rId6"/>
    <p:sldId id="287" r:id="rId7"/>
    <p:sldId id="288" r:id="rId8"/>
    <p:sldId id="289" r:id="rId9"/>
    <p:sldId id="301" r:id="rId10"/>
    <p:sldId id="290" r:id="rId11"/>
    <p:sldId id="302" r:id="rId12"/>
    <p:sldId id="291" r:id="rId13"/>
    <p:sldId id="292" r:id="rId14"/>
    <p:sldId id="293" r:id="rId15"/>
    <p:sldId id="294" r:id="rId16"/>
    <p:sldId id="295" r:id="rId17"/>
    <p:sldId id="300" r:id="rId18"/>
    <p:sldId id="296" r:id="rId19"/>
    <p:sldId id="299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7" autoAdjust="0"/>
    <p:restoredTop sz="86404" autoAdjust="0"/>
  </p:normalViewPr>
  <p:slideViewPr>
    <p:cSldViewPr>
      <p:cViewPr varScale="1">
        <p:scale>
          <a:sx n="74" d="100"/>
          <a:sy n="74" d="100"/>
        </p:scale>
        <p:origin x="54" y="11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0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1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3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Center for Health Equity Research and Promotion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PROMISE Center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P</a:t>
            </a:r>
            <a:r>
              <a:rPr lang="en-US" dirty="0"/>
              <a:t>erformance </a:t>
            </a:r>
            <a:r>
              <a:rPr lang="en-US" b="1" dirty="0"/>
              <a:t>R</a:t>
            </a:r>
            <a:r>
              <a:rPr lang="en-US" dirty="0"/>
              <a:t>eporting and </a:t>
            </a:r>
            <a:r>
              <a:rPr lang="en-US" b="1" dirty="0"/>
              <a:t>O</a:t>
            </a:r>
            <a:r>
              <a:rPr lang="en-US" dirty="0"/>
              <a:t>utcomes </a:t>
            </a:r>
            <a:r>
              <a:rPr lang="en-US" b="1" dirty="0"/>
              <a:t>M</a:t>
            </a:r>
            <a:r>
              <a:rPr lang="en-US" dirty="0"/>
              <a:t>easurement to </a:t>
            </a:r>
            <a:r>
              <a:rPr lang="en-US" b="1" dirty="0"/>
              <a:t>I</a:t>
            </a:r>
            <a:r>
              <a:rPr lang="en-US" dirty="0"/>
              <a:t>mprove the </a:t>
            </a:r>
            <a:r>
              <a:rPr lang="en-US" b="1" dirty="0"/>
              <a:t>S</a:t>
            </a:r>
            <a:r>
              <a:rPr lang="en-US" dirty="0"/>
              <a:t>tandard of care at </a:t>
            </a:r>
            <a:r>
              <a:rPr lang="en-US" b="1" dirty="0"/>
              <a:t>E</a:t>
            </a:r>
            <a:r>
              <a:rPr lang="en-US" dirty="0"/>
              <a:t>nd-of-life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Define,</a:t>
            </a:r>
            <a:r>
              <a:rPr lang="en-US" baseline="0" dirty="0"/>
              <a:t> identify, and </a:t>
            </a:r>
            <a:r>
              <a:rPr lang="en-US" dirty="0"/>
              <a:t>disseminate best practices contributing to improved outcomes for Veterans near the end of life and their families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Bereaved Family Survey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19 item survey</a:t>
            </a:r>
            <a:r>
              <a:rPr lang="en-US" baseline="0" dirty="0"/>
              <a:t> focused on aspects of care the Veteran received during the last month of life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Within two weeks after the time of death</a:t>
            </a:r>
            <a:endParaRPr lang="en-US" dirty="0"/>
          </a:p>
          <a:p>
            <a:r>
              <a:rPr lang="en-US" dirty="0"/>
              <a:t>VA </a:t>
            </a:r>
            <a:r>
              <a:rPr lang="en-US" b="1" dirty="0"/>
              <a:t>C</a:t>
            </a:r>
            <a:r>
              <a:rPr lang="en-US" dirty="0"/>
              <a:t>omprehensive </a:t>
            </a:r>
            <a:r>
              <a:rPr lang="en-US" b="1" dirty="0"/>
              <a:t>E</a:t>
            </a:r>
            <a:r>
              <a:rPr lang="en-US" dirty="0"/>
              <a:t>nd of </a:t>
            </a:r>
            <a:r>
              <a:rPr lang="en-US" b="1" dirty="0"/>
              <a:t>L</a:t>
            </a:r>
            <a:r>
              <a:rPr lang="en-US" dirty="0"/>
              <a:t>ife </a:t>
            </a:r>
            <a:r>
              <a:rPr lang="en-US" b="1" dirty="0"/>
              <a:t>C</a:t>
            </a:r>
            <a:r>
              <a:rPr lang="en-US" dirty="0"/>
              <a:t>are initiative (CELC)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VA Hospice and Palliative Care</a:t>
            </a:r>
          </a:p>
          <a:p>
            <a:r>
              <a:rPr lang="en-US" dirty="0"/>
              <a:t>Palliative Care National Clinical Template (PC-NCT)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3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28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Palliative care 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Comfort care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Emphasis on quality of life, not quantity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Mitigate suffering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May involve curative measures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Does not have time restrictions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Hospice 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Comfort care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Terminally ill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Within six months of death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Not seeking curative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Verify required documentation for palliative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Advance directive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Allow family visitation at all 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 the process of dying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Morphine</a:t>
            </a:r>
          </a:p>
          <a:p>
            <a:pPr marL="571500" lvl="1" indent="-1714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Relieves pain</a:t>
            </a:r>
          </a:p>
          <a:p>
            <a:pPr marL="571500" lvl="1" indent="-1714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Reduces oxygen demands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Discontinue non-essential medications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Blood tests/diagnostics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Check policy on</a:t>
            </a:r>
            <a:r>
              <a:rPr lang="en-US" baseline="0" dirty="0"/>
              <a:t> discontinuation of Blood tests/diagnostics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Vital signs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Check policy on discontinuation of vital signs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Discontinue artificial fluids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Evidence shows no benefit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Bodily</a:t>
            </a:r>
            <a:r>
              <a:rPr lang="en-US" baseline="0" dirty="0"/>
              <a:t> functions are decreased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Mouth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Communicate clinical expectations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Grieving process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Denial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Anger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Bargaining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Acceptance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Cultural and spiritual needs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Talk to the patient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The patient can still hear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8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**Pre-start</a:t>
            </a:r>
            <a:r>
              <a:rPr lang="en-US" baseline="0" dirty="0"/>
              <a:t> audio clip at beginning of sounds. Then minimize.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Decreased level of consciousness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Change in breathing pattern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Cheyne Stokes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Kussmall’s</a:t>
            </a:r>
            <a:r>
              <a:rPr lang="en-US" dirty="0"/>
              <a:t> (diabetes)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Death rattle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Suctioning not beneficial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Anticholinergics may</a:t>
            </a:r>
            <a:r>
              <a:rPr lang="en-US" baseline="0" dirty="0"/>
              <a:t> help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Mottling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Body temperature decreases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Decrease bodily functions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Decreased urinary output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Decreased hunger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Decreased bowel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57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Verify advance directives including code status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Living will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Do not resuscitate orders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Durable power of attorney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Healthcare surrogate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Patient-centered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Utilize therapeutic communication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Psychosocial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Spirituality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Anticipate any needs for equipment, supplies, and medications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Appropriate interventions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Emphasis on the goal of a “good death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Dignified ”with controlled symptoms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97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ISBAR </a:t>
            </a:r>
            <a:r>
              <a:rPr lang="en-US" baseline="0" dirty="0"/>
              <a:t> communication after patient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5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1846868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0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3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gY8pZgtDj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Simulations for Clinical Excellence </a:t>
            </a:r>
            <a:br>
              <a:rPr lang="en-US" sz="2400" dirty="0"/>
            </a:br>
            <a:r>
              <a:rPr lang="en-US" sz="2400" dirty="0"/>
              <a:t>in Nursing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/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75947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Signs and Symptoms of End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8751"/>
            <a:ext cx="8229600" cy="28575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Decreased level of consciousness</a:t>
            </a:r>
          </a:p>
          <a:p>
            <a:r>
              <a:rPr lang="en-US" sz="2400" dirty="0"/>
              <a:t>Change in breathing pattern</a:t>
            </a:r>
          </a:p>
          <a:p>
            <a:r>
              <a:rPr lang="en-US" sz="2400" dirty="0"/>
              <a:t>Death rattle </a:t>
            </a:r>
          </a:p>
          <a:p>
            <a:pPr lvl="1"/>
            <a:r>
              <a:rPr lang="en-US" sz="1200" dirty="0">
                <a:hlinkClick r:id="rId3"/>
              </a:rPr>
              <a:t>https://youtu.be/LgY8pZgtDjQ</a:t>
            </a:r>
            <a:r>
              <a:rPr lang="en-US" sz="1200" dirty="0"/>
              <a:t> </a:t>
            </a:r>
          </a:p>
          <a:p>
            <a:r>
              <a:rPr lang="en-US" sz="2400" dirty="0"/>
              <a:t>Mottling</a:t>
            </a:r>
          </a:p>
          <a:p>
            <a:r>
              <a:rPr lang="en-US" sz="2400" dirty="0"/>
              <a:t>Decrease in body temperature</a:t>
            </a:r>
          </a:p>
          <a:p>
            <a:r>
              <a:rPr lang="en-US" sz="2400" dirty="0"/>
              <a:t>Decreased bodily functions</a:t>
            </a:r>
          </a:p>
        </p:txBody>
      </p:sp>
      <p:pic>
        <p:nvPicPr>
          <p:cNvPr id="8" name="Picture 7" descr="Arm showing discoloration (mottling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669"/>
            <a:ext cx="1583177" cy="2109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foot showing discoloration (Mottling)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3470"/>
            <a:ext cx="2078304" cy="1379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28202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Facility-Specific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Policies and procedures</a:t>
            </a:r>
          </a:p>
          <a:p>
            <a:r>
              <a:rPr lang="en-US" sz="2800" dirty="0"/>
              <a:t>Palliative consult process</a:t>
            </a:r>
          </a:p>
          <a:p>
            <a:pPr lvl="1"/>
            <a:r>
              <a:rPr lang="en-US" sz="2400" dirty="0"/>
              <a:t>Who to contact</a:t>
            </a:r>
          </a:p>
          <a:p>
            <a:pPr lvl="1"/>
            <a:r>
              <a:rPr lang="en-US" sz="2400" dirty="0"/>
              <a:t>What to document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95800" y="1200150"/>
            <a:ext cx="4419600" cy="3394472"/>
          </a:xfrm>
        </p:spPr>
        <p:txBody>
          <a:bodyPr/>
          <a:lstStyle/>
          <a:p>
            <a:r>
              <a:rPr lang="en-US" dirty="0"/>
              <a:t>Resources available</a:t>
            </a:r>
          </a:p>
          <a:p>
            <a:r>
              <a:rPr lang="en-US" dirty="0"/>
              <a:t>Process after death</a:t>
            </a:r>
          </a:p>
          <a:p>
            <a:pPr lvl="1"/>
            <a:r>
              <a:rPr lang="en-US" dirty="0"/>
              <a:t>Who to notify</a:t>
            </a:r>
          </a:p>
          <a:p>
            <a:pPr lvl="1"/>
            <a:r>
              <a:rPr lang="en-US" dirty="0"/>
              <a:t>Post mortem care</a:t>
            </a:r>
          </a:p>
          <a:p>
            <a:pPr lvl="1"/>
            <a:r>
              <a:rPr lang="en-US" dirty="0"/>
              <a:t>Special ceremonies for Veterans</a:t>
            </a:r>
          </a:p>
          <a:p>
            <a:pPr lvl="1"/>
            <a:r>
              <a:rPr lang="en-US" dirty="0"/>
              <a:t>Release/transport of the body</a:t>
            </a:r>
          </a:p>
          <a:p>
            <a:endParaRPr lang="en-US" dirty="0"/>
          </a:p>
        </p:txBody>
      </p:sp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85731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Verify advance directives including code status</a:t>
            </a:r>
          </a:p>
          <a:p>
            <a:r>
              <a:rPr lang="en-US" sz="2000" dirty="0"/>
              <a:t>Patient-centered care</a:t>
            </a:r>
          </a:p>
          <a:p>
            <a:r>
              <a:rPr lang="en-US" sz="2000" dirty="0"/>
              <a:t>Utilize therapeutic communication</a:t>
            </a:r>
          </a:p>
          <a:p>
            <a:r>
              <a:rPr lang="en-US" sz="2000" dirty="0"/>
              <a:t>Psychosocial needs</a:t>
            </a:r>
          </a:p>
          <a:p>
            <a:r>
              <a:rPr lang="en-US" sz="2000" dirty="0"/>
              <a:t>Spirituality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Anticipate any needs for equipment, supplies, and medications</a:t>
            </a:r>
          </a:p>
          <a:p>
            <a:r>
              <a:rPr lang="en-US" sz="2000" dirty="0"/>
              <a:t>Appropriate interventions</a:t>
            </a:r>
          </a:p>
          <a:p>
            <a:r>
              <a:rPr lang="en-US" sz="2000" dirty="0"/>
              <a:t>Emphasis on the goal of a “good death”</a:t>
            </a:r>
          </a:p>
          <a:p>
            <a:pPr lvl="1"/>
            <a:r>
              <a:rPr lang="en-US" sz="2000" dirty="0"/>
              <a:t>Dignified with controlled symptoms</a:t>
            </a:r>
          </a:p>
          <a:p>
            <a:endParaRPr lang="en-US" sz="2000" dirty="0"/>
          </a:p>
        </p:txBody>
      </p:sp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45287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07908" cy="742950"/>
          </a:xfrm>
        </p:spPr>
        <p:txBody>
          <a:bodyPr>
            <a:normAutofit/>
          </a:bodyPr>
          <a:lstStyle/>
          <a:p>
            <a:r>
              <a:rPr lang="en-US" dirty="0"/>
              <a:t>Potential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394472"/>
          </a:xfrm>
        </p:spPr>
        <p:txBody>
          <a:bodyPr anchor="ctr" anchorCtr="0">
            <a:normAutofit/>
          </a:bodyPr>
          <a:lstStyle/>
          <a:p>
            <a:r>
              <a:rPr lang="en-US" sz="2800" dirty="0"/>
              <a:t>Psychosocial</a:t>
            </a:r>
          </a:p>
          <a:p>
            <a:r>
              <a:rPr lang="en-US" sz="2800" dirty="0"/>
              <a:t>Distraught family members</a:t>
            </a:r>
          </a:p>
          <a:p>
            <a:r>
              <a:rPr lang="en-US" sz="2800" dirty="0"/>
              <a:t>Equipment or supplies</a:t>
            </a:r>
          </a:p>
          <a:p>
            <a:r>
              <a:rPr lang="en-US" sz="2800" dirty="0"/>
              <a:t>Medication</a:t>
            </a: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073020">
            <a:off x="4529700" y="2043333"/>
            <a:ext cx="3799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if…?</a:t>
            </a:r>
          </a:p>
        </p:txBody>
      </p:sp>
      <p:sp>
        <p:nvSpPr>
          <p:cNvPr id="7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41340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Reviewed the appropriate interventions when providing care for the patient experiencing end of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Discussed facility specific Hospice and palliative care consultation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Described </a:t>
            </a:r>
            <a:r>
              <a:rPr lang="en-US" sz="2400"/>
              <a:t>effective communication when </a:t>
            </a:r>
            <a:r>
              <a:rPr lang="en-US" sz="2400" dirty="0"/>
              <a:t>managing care for the patient experiencing end of life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08711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09EC7-94ED-46CC-8750-CFA5129D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Questionmark</a:t>
            </a:r>
            <a:endParaRPr lang="en-US" dirty="0"/>
          </a:p>
        </p:txBody>
      </p:sp>
      <p:pic>
        <p:nvPicPr>
          <p:cNvPr id="1027" name="Picture 3" descr="Question mark inside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28" y="1143000"/>
            <a:ext cx="2828544" cy="28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12539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 noGrp="1"/>
          </p:cNvSpPr>
          <p:nvPr>
            <p:ph type="title" idx="4294967295"/>
          </p:nvPr>
        </p:nvSpPr>
        <p:spPr bwMode="auto">
          <a:xfrm>
            <a:off x="3733800" y="12540"/>
            <a:ext cx="5410200" cy="742950"/>
          </a:xfrm>
          <a:prstGeom prst="rect">
            <a:avLst/>
          </a:prstGeom>
          <a:noFill/>
          <a:ln w="12700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57397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86984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573969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860953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147938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End of Life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: Inpatient Info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9879" y="755490"/>
            <a:ext cx="8077200" cy="1489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000" b="1" u="sng" dirty="0"/>
              <a:t>Stanley Goodman</a:t>
            </a:r>
          </a:p>
          <a:p>
            <a:pPr marL="0" lvl="0" indent="0">
              <a:buNone/>
            </a:pPr>
            <a:r>
              <a:rPr lang="en-US" sz="2000" dirty="0"/>
              <a:t>Eighty-nine (89) year-old male is an inpatient admitted 24 hours ago for altered mental status (AMS) who is unresponsive due to a fall resulting in a subarachnoid bleed. The spouse/family member is at the bedside.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879" y="2114550"/>
            <a:ext cx="4240721" cy="23241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b="1" dirty="0"/>
              <a:t>Past Medical History:</a:t>
            </a:r>
            <a:r>
              <a:rPr lang="en-US" sz="2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Dementia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Fibromyalgia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Rheumatic fever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Falls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30 year one pack per day smoker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Past Surgical History: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1800" dirty="0"/>
              <a:t>Mitral valve replacement 20 years ago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114550"/>
            <a:ext cx="4038600" cy="21717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Medications:</a:t>
            </a:r>
          </a:p>
          <a:p>
            <a:pPr lvl="0">
              <a:spcBef>
                <a:spcPts val="0"/>
              </a:spcBef>
            </a:pPr>
            <a:r>
              <a:rPr lang="en-US" sz="1800" dirty="0"/>
              <a:t>Pregabalin 100 mg three times daily</a:t>
            </a:r>
          </a:p>
          <a:p>
            <a:pPr lvl="0">
              <a:spcBef>
                <a:spcPts val="0"/>
              </a:spcBef>
            </a:pPr>
            <a:r>
              <a:rPr lang="en-US" sz="1800" dirty="0"/>
              <a:t>Donepezil 5 mg one time daily at bedtime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Allergies:</a:t>
            </a:r>
          </a:p>
          <a:p>
            <a:pPr lvl="0">
              <a:spcBef>
                <a:spcPts val="0"/>
              </a:spcBef>
            </a:pPr>
            <a:r>
              <a:rPr lang="en-US" sz="1800" dirty="0"/>
              <a:t>Hydromorphone and oak tree pollen</a:t>
            </a:r>
          </a:p>
        </p:txBody>
      </p:sp>
      <p:sp>
        <p:nvSpPr>
          <p:cNvPr id="8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14129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C50E-6832-4A86-B271-C0DB53C98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-331322"/>
            <a:ext cx="5803584" cy="1102519"/>
          </a:xfrm>
        </p:spPr>
        <p:txBody>
          <a:bodyPr vert="horz" wrap="square" lIns="0" tIns="0" rIns="57397" bIns="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End of Life: Inpatient</a:t>
            </a:r>
          </a:p>
        </p:txBody>
      </p:sp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654616" y="1602254"/>
            <a:ext cx="383476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/>
              <a:t>End of Life: </a:t>
            </a:r>
          </a:p>
          <a:p>
            <a:pPr algn="ctr"/>
            <a:r>
              <a:rPr lang="en-US" sz="6000" dirty="0"/>
              <a:t>Inpatient</a:t>
            </a:r>
          </a:p>
        </p:txBody>
      </p:sp>
      <p:sp>
        <p:nvSpPr>
          <p:cNvPr id="5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37997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Disclaimer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5851"/>
            <a:ext cx="8229600" cy="3394472"/>
          </a:xfrm>
        </p:spPr>
        <p:txBody>
          <a:bodyPr>
            <a:normAutofit/>
          </a:bodyPr>
          <a:lstStyle/>
          <a:p>
            <a:r>
              <a:rPr lang="en-US" sz="2800" dirty="0"/>
              <a:t>The sensitivity of the content discussed during this scenario may trigger emotional or physiological responses</a:t>
            </a:r>
          </a:p>
          <a:p>
            <a:r>
              <a:rPr lang="en-US" sz="2800" dirty="0"/>
              <a:t>Please inform the faculty if this is uncomfortable for you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44143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Perform the appropriate interventions when providing care for the patient experiencing end of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Initiate facility specific Hospice and palliative care consultation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Communicate effectively when managing care for the patient experiencing end of life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51231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/>
              <a:t>Center for Health Equity Research and Promotion</a:t>
            </a:r>
          </a:p>
          <a:p>
            <a:r>
              <a:rPr lang="en-US" dirty="0"/>
              <a:t>The PROMISE Center</a:t>
            </a:r>
          </a:p>
          <a:p>
            <a:pPr lvl="1"/>
            <a:r>
              <a:rPr lang="en-US" b="1" dirty="0"/>
              <a:t>P</a:t>
            </a:r>
            <a:r>
              <a:rPr lang="en-US" dirty="0"/>
              <a:t>erformance </a:t>
            </a:r>
            <a:r>
              <a:rPr lang="en-US" b="1" dirty="0"/>
              <a:t>R</a:t>
            </a:r>
            <a:r>
              <a:rPr lang="en-US" dirty="0"/>
              <a:t>eporting and </a:t>
            </a:r>
            <a:r>
              <a:rPr lang="en-US" b="1" dirty="0"/>
              <a:t>O</a:t>
            </a:r>
            <a:r>
              <a:rPr lang="en-US" dirty="0"/>
              <a:t>utcomes </a:t>
            </a:r>
            <a:r>
              <a:rPr lang="en-US" b="1" dirty="0"/>
              <a:t>M</a:t>
            </a:r>
            <a:r>
              <a:rPr lang="en-US" dirty="0"/>
              <a:t>easurement to </a:t>
            </a:r>
            <a:r>
              <a:rPr lang="en-US" b="1" dirty="0"/>
              <a:t>I</a:t>
            </a:r>
            <a:r>
              <a:rPr lang="en-US" dirty="0"/>
              <a:t>mprove the </a:t>
            </a:r>
            <a:r>
              <a:rPr lang="en-US" b="1" dirty="0"/>
              <a:t>S</a:t>
            </a:r>
            <a:r>
              <a:rPr lang="en-US" dirty="0"/>
              <a:t>tandard of care at </a:t>
            </a:r>
            <a:r>
              <a:rPr lang="en-US" b="1" dirty="0"/>
              <a:t>E</a:t>
            </a:r>
            <a:r>
              <a:rPr lang="en-US" dirty="0"/>
              <a:t>nd-of-life</a:t>
            </a:r>
          </a:p>
          <a:p>
            <a:pPr lvl="1"/>
            <a:r>
              <a:rPr lang="en-US" dirty="0"/>
              <a:t>Define and disseminate best practices contributing to improved outcomes for Veterans near the end of life and their families</a:t>
            </a:r>
          </a:p>
          <a:p>
            <a:pPr lvl="1"/>
            <a:r>
              <a:rPr lang="en-US" dirty="0"/>
              <a:t>The National Bereaved Family Survey</a:t>
            </a:r>
          </a:p>
          <a:p>
            <a:r>
              <a:rPr lang="en-US" dirty="0"/>
              <a:t>VA </a:t>
            </a:r>
            <a:r>
              <a:rPr lang="en-US" b="1" dirty="0"/>
              <a:t>C</a:t>
            </a:r>
            <a:r>
              <a:rPr lang="en-US" dirty="0"/>
              <a:t>omprehensive </a:t>
            </a:r>
            <a:r>
              <a:rPr lang="en-US" b="1" dirty="0"/>
              <a:t>E</a:t>
            </a:r>
            <a:r>
              <a:rPr lang="en-US" dirty="0"/>
              <a:t>nd of </a:t>
            </a:r>
            <a:r>
              <a:rPr lang="en-US" b="1" dirty="0"/>
              <a:t>L</a:t>
            </a:r>
            <a:r>
              <a:rPr lang="en-US" dirty="0"/>
              <a:t>ife </a:t>
            </a:r>
            <a:r>
              <a:rPr lang="en-US" b="1" dirty="0"/>
              <a:t>C</a:t>
            </a:r>
            <a:r>
              <a:rPr lang="en-US" dirty="0"/>
              <a:t>are initiative (CELC)</a:t>
            </a:r>
          </a:p>
          <a:p>
            <a:pPr lvl="1"/>
            <a:r>
              <a:rPr lang="en-US" dirty="0"/>
              <a:t>VA Hospice and Palliative Care</a:t>
            </a:r>
          </a:p>
          <a:p>
            <a:r>
              <a:rPr lang="en-US" dirty="0"/>
              <a:t>Palliative Care National Clinical Template (PC-NCT)</a:t>
            </a:r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51106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Bereaved Family Survey</a:t>
            </a:r>
          </a:p>
        </p:txBody>
      </p:sp>
      <p:sp>
        <p:nvSpPr>
          <p:cNvPr id="20" name="Content Placeholder 13"/>
          <p:cNvSpPr txBox="1">
            <a:spLocks/>
          </p:cNvSpPr>
          <p:nvPr/>
        </p:nvSpPr>
        <p:spPr>
          <a:xfrm>
            <a:off x="450111" y="74295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516534" indent="286963" algn="l" rtl="0" eaLnBrk="1" fontAlgn="base" hangingPunct="1">
              <a:spcBef>
                <a:spcPts val="377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lphaLcPeriod"/>
              <a:defRPr sz="21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408" indent="-1721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28517" indent="-2040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36665" indent="-2040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Sample Questions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3400" y="1123950"/>
            <a:ext cx="8228595" cy="31629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How often were the staff kind, caring, and respectful?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How much of the time were the staff willing to take time to listen?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How often did the staff provide the medication and medical treatment that the Veteran wanted?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How often did the staff who took care of the Veteran keep you or other family members informed about the Veteran's condition and treatment?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How much of the time did the staff provide you and the Veteran with the spiritual support you would have liked?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Family perceived pain management was optimal, very good, or poor? 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1800" dirty="0"/>
              <a:t> (U.S. Department of Veterans Affairs, 2015) </a:t>
            </a:r>
          </a:p>
          <a:p>
            <a:pPr marL="0" indent="0" algn="r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6</a:t>
            </a:fld>
            <a:endParaRPr lang="en-US"/>
          </a:p>
        </p:txBody>
      </p:sp>
      <p:sp>
        <p:nvSpPr>
          <p:cNvPr id="7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556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Palliative Care vs. Hospice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Palliative care 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Comfort care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Emphasis on quality of life, not quantity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Mitigate suffering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May involve curative measures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Does not have time restrictions</a:t>
            </a:r>
          </a:p>
          <a:p>
            <a:pPr marL="286985" lvl="1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/>
              <a:t>Hospice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Comfort care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Terminally ill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Within six months of death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Not seeking curative measures</a:t>
            </a:r>
          </a:p>
        </p:txBody>
      </p:sp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419819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Hospice and Palliative Care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Hospice provides palliative care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Advocate for the patient and family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Team approach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Holistic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Views dying as a normal process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Integration of spiritual and psychological aspect of dying</a:t>
            </a:r>
          </a:p>
        </p:txBody>
      </p:sp>
      <p:sp>
        <p:nvSpPr>
          <p:cNvPr id="5" name="Slide Numb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8</a:t>
            </a:fld>
            <a:endParaRPr lang="en-US"/>
          </a:p>
        </p:txBody>
      </p:sp>
      <p:sp>
        <p:nvSpPr>
          <p:cNvPr id="14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08665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Palliative Care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123950"/>
            <a:ext cx="4876800" cy="3394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Verify required documentation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Advance directive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Allow family visitation at all times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Explain the process of dying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Morphine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Non-essential medications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Blood tests and/or diagnostics</a:t>
            </a:r>
          </a:p>
          <a:p>
            <a:pPr marL="571500" lvl="1" indent="-171450"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98633" y="1123950"/>
            <a:ext cx="4572000" cy="3394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Vital signs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Artificial fluids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Mouth care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Oxygen versus compressed air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Grieving process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Cultural and spiritual needs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Talk to the patient</a:t>
            </a:r>
          </a:p>
        </p:txBody>
      </p:sp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3305918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0C99DBFF2C1448BC5F2F39BD0E8F5" ma:contentTypeVersion="0" ma:contentTypeDescription="Create a new document." ma:contentTypeScope="" ma:versionID="bc9e240ec444a5b551334b09be9f2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FFFA73-F49A-42E0-82FE-364EBD22BF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5B9365-99F4-4C30-8153-2F6D7158044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1005</Words>
  <Application>Microsoft Office PowerPoint</Application>
  <PresentationFormat>On-screen Show (16:9)</PresentationFormat>
  <Paragraphs>221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1_Custom Design</vt:lpstr>
      <vt:lpstr>Simulations for Clinical Excellence  in Nursing Services</vt:lpstr>
      <vt:lpstr>End of Life: Inpatient</vt:lpstr>
      <vt:lpstr>Disclaimer</vt:lpstr>
      <vt:lpstr>Learning Objectives</vt:lpstr>
      <vt:lpstr>Why?</vt:lpstr>
      <vt:lpstr>National Bereaved Family Survey</vt:lpstr>
      <vt:lpstr>Palliative Care vs. Hospice Care</vt:lpstr>
      <vt:lpstr>Hospice and Palliative Care</vt:lpstr>
      <vt:lpstr>Palliative Care</vt:lpstr>
      <vt:lpstr>Signs and Symptoms of End of Life</vt:lpstr>
      <vt:lpstr>Facility-Specific</vt:lpstr>
      <vt:lpstr>Priorities</vt:lpstr>
      <vt:lpstr>Potential Issues</vt:lpstr>
      <vt:lpstr>Summary</vt:lpstr>
      <vt:lpstr>Questionmark</vt:lpstr>
      <vt:lpstr>End of Life: Inpatient Info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Hubbard, Patricia</cp:lastModifiedBy>
  <cp:revision>50</cp:revision>
  <dcterms:created xsi:type="dcterms:W3CDTF">2017-03-13T17:13:11Z</dcterms:created>
  <dcterms:modified xsi:type="dcterms:W3CDTF">2020-09-16T14:09:17Z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0x0101009A90C99DBFF2C1448BC5F2F39BD0E8F5</vt:lpwstr>
  </property>
</Properties>
</file>