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"/>
  </p:notesMasterIdLst>
  <p:sldIdLst>
    <p:sldId id="327" r:id="rId5"/>
    <p:sldId id="367" r:id="rId6"/>
    <p:sldId id="368" r:id="rId7"/>
    <p:sldId id="369" r:id="rId8"/>
    <p:sldId id="386" r:id="rId9"/>
    <p:sldId id="371" r:id="rId10"/>
    <p:sldId id="370" r:id="rId11"/>
    <p:sldId id="385" r:id="rId12"/>
    <p:sldId id="373" r:id="rId13"/>
    <p:sldId id="374" r:id="rId14"/>
    <p:sldId id="372" r:id="rId15"/>
    <p:sldId id="375" r:id="rId16"/>
    <p:sldId id="376" r:id="rId17"/>
    <p:sldId id="384" r:id="rId18"/>
    <p:sldId id="381" r:id="rId19"/>
    <p:sldId id="382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10" autoAdjust="0"/>
    <p:restoredTop sz="55306" autoAdjust="0"/>
  </p:normalViewPr>
  <p:slideViewPr>
    <p:cSldViewPr>
      <p:cViewPr varScale="1">
        <p:scale>
          <a:sx n="89" d="100"/>
          <a:sy n="89" d="100"/>
        </p:scale>
        <p:origin x="184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1521-6D7F-4DA5-888A-3C4B62574868}" type="datetimeFigureOut">
              <a:rPr lang="en-US" smtClean="0"/>
              <a:t>09/01/20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AB2A-462F-43A4-86B1-C7725F83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64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16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4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1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ISBAR communication prior to scenario.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92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5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Significance of falls consequences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Aging patient population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Higher acuity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Injuries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Complications</a:t>
            </a:r>
          </a:p>
          <a:p>
            <a:r>
              <a:rPr lang="en-US" dirty="0"/>
              <a:t>The VHA Handbook 1050.01: VHA National Patient Safety Improvement Handbook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Identify risks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Patient safety alerts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Patient safety measures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Emphasize</a:t>
            </a:r>
            <a:r>
              <a:rPr lang="en-US" baseline="0" dirty="0"/>
              <a:t> prevention rather than punishment</a:t>
            </a:r>
            <a:endParaRPr lang="en-US" dirty="0"/>
          </a:p>
          <a:p>
            <a:r>
              <a:rPr lang="en-US" dirty="0"/>
              <a:t>The Joint Commission: 2016 National Patient Safety Goals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Communication among caregivers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Improve</a:t>
            </a:r>
            <a:r>
              <a:rPr lang="en-US" baseline="0" dirty="0"/>
              <a:t> safety of using medications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Reduce harm with clinical alarm systems</a:t>
            </a:r>
            <a:endParaRPr lang="en-US" dirty="0"/>
          </a:p>
          <a:p>
            <a:r>
              <a:rPr lang="en-US" dirty="0"/>
              <a:t>The National Database of Nursing Quality Indicators (NDNQI)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NDNQI #2 and #3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Patient</a:t>
            </a:r>
            <a:r>
              <a:rPr lang="en-US" baseline="0" dirty="0"/>
              <a:t> Falls and Patient Falls with Injury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Injury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Measure process and outcome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0" dirty="0"/>
              <a:t>VA SPHM</a:t>
            </a:r>
            <a:r>
              <a:rPr lang="en-US" i="0" baseline="0" dirty="0"/>
              <a:t> program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baseline="0" dirty="0"/>
              <a:t>Prompted 30-40% reduction in nursing injuries since its induction in the VA system in 2006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dirty="0"/>
              <a:t>Nursing staff and debilitating</a:t>
            </a:r>
            <a:r>
              <a:rPr lang="en-US" i="0" baseline="0" dirty="0"/>
              <a:t> back injuries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baseline="0" dirty="0"/>
              <a:t>More than any other occupation</a:t>
            </a:r>
            <a:endParaRPr lang="en-US" i="0" dirty="0"/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5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&lt;Discuss</a:t>
            </a:r>
            <a:r>
              <a:rPr lang="en-US" i="1" baseline="0" dirty="0"/>
              <a:t> facility specific fall risk assessment and protocol here&gt;</a:t>
            </a:r>
            <a:endParaRPr lang="en-US" i="1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6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History of falls?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Secondary diagnosis?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i.e. CHF and on diuretics requiring multiple trips to the restroom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Ambulatory aid?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Intravenous therapy?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Unsteady gait?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Altered mental status?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Score less than 25 is low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Score requiring bed alarm &lt;</a:t>
            </a:r>
            <a:r>
              <a:rPr lang="en-US" i="1" dirty="0"/>
              <a:t>discuss facility policy</a:t>
            </a:r>
            <a:r>
              <a:rPr lang="en-US" dirty="0"/>
              <a:t>&gt;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Interventions to prevent falls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Obstacle free environment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Appropriate footwear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Call light and necessary items within reach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Cords out of the way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Floor clean and dry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Proper lighting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Sitter if necessary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High risk for</a:t>
            </a:r>
            <a:r>
              <a:rPr lang="en-US" baseline="0" dirty="0"/>
              <a:t> falls identifiers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Wrist bands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Door signs</a:t>
            </a:r>
          </a:p>
          <a:p>
            <a:r>
              <a:rPr lang="en-US" i="1" dirty="0"/>
              <a:t>&lt;Discuss facility</a:t>
            </a:r>
            <a:r>
              <a:rPr lang="en-US" i="1" baseline="0" dirty="0"/>
              <a:t> specific fall prevention interventions here&gt;</a:t>
            </a:r>
            <a:endParaRPr lang="en-US" i="1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&lt;Ask the learners</a:t>
            </a:r>
            <a:r>
              <a:rPr lang="en-US" i="1" baseline="0" dirty="0"/>
              <a:t> if they have completed the </a:t>
            </a:r>
            <a:r>
              <a:rPr lang="en-US" i="1" dirty="0"/>
              <a:t>Safe Patient Handling and Movement (SPHM) training&gt;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i="0" dirty="0"/>
              <a:t>VA no lift policy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i="1" baseline="0" dirty="0"/>
              <a:t>&lt;Review the use of </a:t>
            </a:r>
            <a:r>
              <a:rPr lang="en-US" i="1" baseline="0" dirty="0" err="1"/>
              <a:t>Hovermatt</a:t>
            </a:r>
            <a:r>
              <a:rPr lang="en-US" i="1" baseline="0" dirty="0"/>
              <a:t> or designated equipment to be used to transfer the patient who has sustained a fall from the floor to the bed&gt;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i="0" dirty="0"/>
          </a:p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58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&lt;Discuss facility process</a:t>
            </a:r>
            <a:r>
              <a:rPr lang="en-US" baseline="0" dirty="0"/>
              <a:t> for the patient who has sustained a fall</a:t>
            </a:r>
            <a:r>
              <a:rPr lang="en-US" dirty="0"/>
              <a:t>&gt;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5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Safe Patient Handling and Movement (SPHM) equipment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7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2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S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895350"/>
            <a:ext cx="8571403" cy="3282735"/>
          </a:xfrm>
          <a:prstGeom prst="rect">
            <a:avLst/>
          </a:prstGeo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33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1300" y="1371600"/>
            <a:ext cx="4462531" cy="2511461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397866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8936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83511" y="1097280"/>
            <a:ext cx="4822620" cy="3215248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360356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78634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691640"/>
            <a:ext cx="5356323" cy="2743200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4668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93172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445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21130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I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50333" y="1417320"/>
            <a:ext cx="6430160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9448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1417320"/>
            <a:ext cx="8571403" cy="3017520"/>
          </a:xfrm>
          <a:prstGeom prst="rect">
            <a:avLst/>
          </a:prstGeom>
        </p:spPr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80002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45303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59835" y="2103120"/>
            <a:ext cx="7716192" cy="2357206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37936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4524" y="1417320"/>
            <a:ext cx="7716192" cy="3017520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46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0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29049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17480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4447" y="105156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66515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6143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85334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829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14" y="1"/>
            <a:ext cx="9143687" cy="5143433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4096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192906" y="2554845"/>
            <a:ext cx="8745017" cy="626660"/>
          </a:xfrm>
          <a:prstGeom prst="rect">
            <a:avLst/>
          </a:prstGeom>
        </p:spPr>
        <p:txBody>
          <a:bodyPr lIns="57392" tIns="28696" rIns="57392" bIns="28696" anchor="ctr" anchorCtr="1"/>
          <a:lstStyle>
            <a:lvl1pPr marL="0" indent="0" algn="ctr">
              <a:buFont typeface="Arial" pitchFamily="34" charset="0"/>
              <a:buNone/>
              <a:defRPr sz="2800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2800" dirty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90987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0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20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  <p:pic>
        <p:nvPicPr>
          <p:cNvPr id="7" name="Picture 6" descr="SimLear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" y="1809750"/>
            <a:ext cx="7142084" cy="20850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26975" y="9883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254237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08148" indent="0" algn="ctr">
              <a:buNone/>
              <a:defRPr/>
            </a:lvl2pPr>
            <a:lvl3pPr marL="816296" indent="0" algn="ctr">
              <a:buNone/>
              <a:defRPr/>
            </a:lvl3pPr>
            <a:lvl4pPr marL="1224444" indent="0" algn="ctr">
              <a:buNone/>
              <a:defRPr/>
            </a:lvl4pPr>
            <a:lvl5pPr marL="1632591" indent="0" algn="ctr">
              <a:buNone/>
              <a:defRPr/>
            </a:lvl5pPr>
            <a:lvl6pPr marL="2040739" indent="0" algn="ctr">
              <a:buNone/>
              <a:defRPr/>
            </a:lvl6pPr>
            <a:lvl7pPr marL="2448887" indent="0" algn="ctr">
              <a:buNone/>
              <a:defRPr/>
            </a:lvl7pPr>
            <a:lvl8pPr marL="2857035" indent="0" algn="ctr">
              <a:buNone/>
              <a:defRPr/>
            </a:lvl8pPr>
            <a:lvl9pPr marL="326518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19150"/>
            <a:ext cx="8228595" cy="3635432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Clr>
                <a:schemeClr val="tx1"/>
              </a:buClr>
              <a:buFontTx/>
              <a:buNone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663240" indent="-255092"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</a:defRPr>
            </a:lvl2pPr>
            <a:lvl3pPr marL="1020370" indent="-204074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716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218092" indent="-218092" eaLnBrk="1" hangingPunct="1">
              <a:spcBef>
                <a:spcPts val="603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99197" indent="-208248">
              <a:buClr>
                <a:schemeClr val="tx1"/>
              </a:buClr>
              <a:buFont typeface="Arial" pitchFamily="34" charset="0"/>
              <a:buChar char="–"/>
              <a:defRPr sz="24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  <a:lvl3pPr marL="715415" indent="-141489">
              <a:buClr>
                <a:schemeClr val="tx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6201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/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466316" indent="-466316" algn="l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28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516534" indent="286963">
              <a:spcBef>
                <a:spcPts val="377"/>
              </a:spcBef>
              <a:buClr>
                <a:schemeClr val="tx1"/>
              </a:buClr>
              <a:buFont typeface="+mj-lt"/>
              <a:buAutoNum type="alphaLcPeriod"/>
              <a:defRPr sz="2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17408" indent="-172178"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44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50862" y="100584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522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68600" y="1745844"/>
            <a:ext cx="3748783" cy="2111362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4675262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5917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53985" y="1005840"/>
            <a:ext cx="4378939" cy="3282735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408583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072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"/>
            <a:ext cx="5791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Size Layouts</a:t>
            </a:r>
          </a:p>
        </p:txBody>
      </p:sp>
    </p:spTree>
    <p:extLst>
      <p:ext uri="{BB962C8B-B14F-4D97-AF65-F5344CB8AC3E}">
        <p14:creationId xmlns:p14="http://schemas.microsoft.com/office/powerpoint/2010/main" val="35640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88" r:id="rId27"/>
    <p:sldLayoutId id="2147483690" r:id="rId2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86984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57396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86095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147938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15238" indent="-2152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0" indent="-17936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461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46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430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14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99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383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368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Simulations for Clinical Excellence </a:t>
            </a:r>
            <a:br>
              <a:rPr lang="en-US" sz="2400" dirty="0"/>
            </a:br>
            <a:r>
              <a:rPr lang="en-US" sz="2400" dirty="0"/>
              <a:t>in Nursing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dirty="0"/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05516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Post Fall Huddle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8610600" cy="33263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869157"/>
            <a:ext cx="4038600" cy="3394472"/>
          </a:xfrm>
          <a:prstGeom prst="rect">
            <a:avLst/>
          </a:prstGeom>
        </p:spPr>
        <p:txBody>
          <a:bodyPr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/>
              <a:t>Post Fall Huddle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Primary nurse coordinates a to be complete within specific time frame at the bedside (i.e. 2 hours)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Include: The veteran, primary nurse, provider, witness, and nurse manager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Root Cause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Non-punitive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69579"/>
            <a:ext cx="3227615" cy="20043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8662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Facility Specific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84769"/>
            <a:ext cx="3810000" cy="3326362"/>
          </a:xfrm>
        </p:spPr>
        <p:txBody>
          <a:bodyPr anchor="t" anchorCtr="0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2400" dirty="0"/>
              <a:t>Equipment</a:t>
            </a:r>
          </a:p>
          <a:p>
            <a:pPr marL="0">
              <a:spcBef>
                <a:spcPts val="0"/>
              </a:spcBef>
            </a:pPr>
            <a:r>
              <a:rPr lang="en-US" sz="2400" dirty="0"/>
              <a:t>State licensure</a:t>
            </a:r>
          </a:p>
          <a:p>
            <a:pPr marL="0">
              <a:spcBef>
                <a:spcPts val="0"/>
              </a:spcBef>
            </a:pPr>
            <a:r>
              <a:rPr lang="en-US" sz="2400" dirty="0"/>
              <a:t>Scope of practice</a:t>
            </a:r>
          </a:p>
          <a:p>
            <a:pPr marL="0">
              <a:spcBef>
                <a:spcPts val="0"/>
              </a:spcBef>
            </a:pPr>
            <a:r>
              <a:rPr lang="en-US" sz="2400" dirty="0"/>
              <a:t>Certifications</a:t>
            </a:r>
          </a:p>
          <a:p>
            <a:pPr marL="0">
              <a:spcBef>
                <a:spcPts val="0"/>
              </a:spcBef>
            </a:pPr>
            <a:r>
              <a:rPr lang="en-US" sz="2400" dirty="0"/>
              <a:t>Job descriptions</a:t>
            </a:r>
          </a:p>
          <a:p>
            <a:pPr marL="0">
              <a:spcBef>
                <a:spcPts val="0"/>
              </a:spcBef>
            </a:pPr>
            <a:r>
              <a:rPr lang="en-US" sz="2400" dirty="0"/>
              <a:t>Accountability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572000" y="984769"/>
            <a:ext cx="3810000" cy="31739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Documentation</a:t>
            </a:r>
          </a:p>
          <a:p>
            <a:pPr lvl="1"/>
            <a:r>
              <a:rPr lang="en-US" sz="2000" dirty="0"/>
              <a:t>Fall risk assessment (Morse Fall Scale, Stratify Fall Scale, etc.)</a:t>
            </a:r>
          </a:p>
          <a:p>
            <a:pPr lvl="1"/>
            <a:r>
              <a:rPr lang="en-US" sz="2000" dirty="0"/>
              <a:t>Electronic Patient Incident Reporting (</a:t>
            </a:r>
            <a:r>
              <a:rPr lang="en-US" sz="2000" dirty="0" err="1"/>
              <a:t>ePIR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Post fall assessment</a:t>
            </a:r>
          </a:p>
        </p:txBody>
      </p:sp>
    </p:spTree>
    <p:extLst>
      <p:ext uri="{BB962C8B-B14F-4D97-AF65-F5344CB8AC3E}">
        <p14:creationId xmlns:p14="http://schemas.microsoft.com/office/powerpoint/2010/main" val="297560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Priorities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8610600" cy="33263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71500" y="1026326"/>
            <a:ext cx="4305300" cy="3200399"/>
          </a:xfrm>
          <a:prstGeom prst="rect">
            <a:avLst/>
          </a:prstGeom>
        </p:spPr>
        <p:txBody>
          <a:bodyPr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Place an emphasis on safety</a:t>
            </a:r>
          </a:p>
          <a:p>
            <a:r>
              <a:rPr lang="en-US" sz="1800" dirty="0"/>
              <a:t>Identify risk factors</a:t>
            </a:r>
          </a:p>
          <a:p>
            <a:r>
              <a:rPr lang="en-US" sz="1800" dirty="0"/>
              <a:t>Fall prevention measures</a:t>
            </a:r>
          </a:p>
          <a:p>
            <a:r>
              <a:rPr lang="en-US" sz="1800" dirty="0"/>
              <a:t>Know when and who to call for assistance</a:t>
            </a:r>
          </a:p>
          <a:p>
            <a:r>
              <a:rPr lang="en-US" sz="1800" dirty="0"/>
              <a:t>Anticipate the need for equipment, supplies, and medications</a:t>
            </a:r>
          </a:p>
          <a:p>
            <a:r>
              <a:rPr lang="en-US" sz="1800" dirty="0"/>
              <a:t>Perform targeted assessment</a:t>
            </a:r>
          </a:p>
          <a:p>
            <a:r>
              <a:rPr lang="en-US" sz="1800" dirty="0"/>
              <a:t>Utilize fall risk assessment tools</a:t>
            </a:r>
          </a:p>
          <a:p>
            <a:r>
              <a:rPr lang="en-US" sz="1800" dirty="0"/>
              <a:t>Priority interventions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574" y="1014566"/>
            <a:ext cx="1772452" cy="12407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64" y="2420344"/>
            <a:ext cx="1728168" cy="1801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28637"/>
            <a:ext cx="1793075" cy="17930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5363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Potential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8610600" cy="33263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81000" y="945450"/>
            <a:ext cx="8229600" cy="33944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/>
              <a:t>Psychosocial</a:t>
            </a:r>
          </a:p>
          <a:p>
            <a:r>
              <a:rPr lang="en-US" sz="2700" dirty="0"/>
              <a:t>Coexisting problems</a:t>
            </a:r>
          </a:p>
          <a:p>
            <a:r>
              <a:rPr lang="en-US" sz="2700" dirty="0"/>
              <a:t>Equipment</a:t>
            </a:r>
          </a:p>
          <a:p>
            <a:r>
              <a:rPr lang="en-US" sz="2700" dirty="0"/>
              <a:t>Medication</a:t>
            </a:r>
          </a:p>
          <a:p>
            <a:r>
              <a:rPr lang="en-US" sz="2700" dirty="0"/>
              <a:t>Complications</a:t>
            </a:r>
          </a:p>
          <a:p>
            <a:r>
              <a:rPr lang="en-US" sz="2700" dirty="0"/>
              <a:t>Case management?</a:t>
            </a:r>
          </a:p>
          <a:p>
            <a:r>
              <a:rPr lang="en-US" sz="2700" dirty="0"/>
              <a:t>Home environment after discharge</a:t>
            </a:r>
          </a:p>
        </p:txBody>
      </p:sp>
      <p:sp>
        <p:nvSpPr>
          <p:cNvPr id="8" name="Rectangle 7"/>
          <p:cNvSpPr/>
          <p:nvPr/>
        </p:nvSpPr>
        <p:spPr>
          <a:xfrm rot="20073020">
            <a:off x="4529701" y="1814732"/>
            <a:ext cx="3799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if…?</a:t>
            </a:r>
          </a:p>
        </p:txBody>
      </p:sp>
    </p:spTree>
    <p:extLst>
      <p:ext uri="{BB962C8B-B14F-4D97-AF65-F5344CB8AC3E}">
        <p14:creationId xmlns:p14="http://schemas.microsoft.com/office/powerpoint/2010/main" val="3530068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05996"/>
            <a:ext cx="5334000" cy="54864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43001"/>
            <a:ext cx="8458200" cy="3337322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Discussed facility specific fall protocol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Reviewed the use of Safe Patient Handling and Mobility (SPHM) equipment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Provided communication methods for managing care for the patient who has sustained a fall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65436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HAEORMOSLED\AppData\Local\Microsoft\Windows\Temporary Internet Files\Content.IE5\B9AZ1HAU\Zhwp_Question_Mark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9976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09750"/>
            <a:ext cx="3962400" cy="259080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b="1" dirty="0"/>
              <a:t>Past Medical History:</a:t>
            </a:r>
            <a:r>
              <a:rPr lang="en-US" sz="1800" dirty="0"/>
              <a:t> </a:t>
            </a:r>
          </a:p>
          <a:p>
            <a:r>
              <a:rPr lang="en-US" sz="1600" dirty="0"/>
              <a:t>Hypertension</a:t>
            </a:r>
          </a:p>
          <a:p>
            <a:r>
              <a:rPr lang="en-US" sz="1600" dirty="0"/>
              <a:t>Pneumonia</a:t>
            </a:r>
          </a:p>
          <a:p>
            <a:r>
              <a:rPr lang="en-US" sz="1600" dirty="0"/>
              <a:t>Deaf in the right ear but refuses to wear his hearing aid</a:t>
            </a:r>
          </a:p>
          <a:p>
            <a:r>
              <a:rPr lang="en-US" sz="1600" dirty="0"/>
              <a:t>History of falls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Past Surgical History:</a:t>
            </a:r>
            <a:endParaRPr lang="en-US" sz="1800" dirty="0"/>
          </a:p>
          <a:p>
            <a:r>
              <a:rPr lang="en-US" sz="1600" dirty="0"/>
              <a:t>Cholecystectomy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09750"/>
            <a:ext cx="4359729" cy="2514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Medications:</a:t>
            </a:r>
          </a:p>
          <a:p>
            <a:pPr lvl="0"/>
            <a:r>
              <a:rPr lang="en-US" sz="1600" dirty="0"/>
              <a:t>Metoprolol 100 mg two times daily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Allergies:</a:t>
            </a:r>
          </a:p>
          <a:p>
            <a:r>
              <a:rPr lang="en-US" sz="1600" dirty="0"/>
              <a:t>No know drug allergies (NKDA)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792313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b="1" u="sng" dirty="0"/>
              <a:t>John Bernstein</a:t>
            </a:r>
            <a:endParaRPr lang="en-US" sz="2400" b="1" dirty="0"/>
          </a:p>
          <a:p>
            <a:pPr marL="0" indent="0">
              <a:buNone/>
            </a:pPr>
            <a:r>
              <a:rPr lang="en-US" sz="2000" dirty="0"/>
              <a:t>Seventy five (75) year-old male admitted with pneumonia and dehydration  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3657600" y="9024"/>
            <a:ext cx="5410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86984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573969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860953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147938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dirty="0"/>
              <a:t>Fall:  Inpatient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42168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1723" y="1602254"/>
            <a:ext cx="302057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/>
              <a:t>Fall:</a:t>
            </a:r>
          </a:p>
          <a:p>
            <a:pPr algn="ctr"/>
            <a:r>
              <a:rPr lang="en-US" sz="6000" dirty="0"/>
              <a:t>Inpatient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36262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05996"/>
            <a:ext cx="5334000" cy="54864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43001"/>
            <a:ext cx="8458200" cy="3337322"/>
          </a:xfrm>
        </p:spPr>
        <p:txBody>
          <a:bodyPr anchor="ctr" anchorCtr="0">
            <a:normAutofit/>
          </a:bodyPr>
          <a:lstStyle/>
          <a:p>
            <a:pPr marL="385763" indent="-385763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Implement facility specific fall protocol</a:t>
            </a:r>
          </a:p>
          <a:p>
            <a:pPr marL="385763" indent="-385763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Demonstrate the use of Safe Patient Handling and Mobility  (SPHM) equipment </a:t>
            </a:r>
          </a:p>
          <a:p>
            <a:pPr marL="385763" indent="-385763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Communicate effectively when managing care for the patient who has sustained a fall 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49473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8610600" cy="3326362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Significance of falls consequences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The VHA Handbook 1050.01: VHA National Patient Safety Improvement Handbook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The Joint Commission: 2016 National Patient Safety Goals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American Nurses Association: The National Database of Nursing Quality Indicators (NDNQI)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VHA Safe Patient Handling and Mobility Program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74796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Risk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Morse Fall Scale</a:t>
            </a:r>
          </a:p>
          <a:p>
            <a:r>
              <a:rPr lang="en-US" dirty="0" err="1"/>
              <a:t>Hendrick’s</a:t>
            </a:r>
            <a:r>
              <a:rPr lang="en-US" dirty="0"/>
              <a:t>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E194-E5BD-460A-97C0-01A2D5EE47A2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77501" y="2387084"/>
            <a:ext cx="788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3335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SCENS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33475"/>
            <a:ext cx="5113867" cy="2876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986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Fall Risk Assessment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8610600" cy="33263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73" y="819150"/>
            <a:ext cx="2720727" cy="36276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99730" y="2340918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Morse Fall Scale</a:t>
            </a:r>
          </a:p>
        </p:txBody>
      </p:sp>
    </p:spTree>
    <p:extLst>
      <p:ext uri="{BB962C8B-B14F-4D97-AF65-F5344CB8AC3E}">
        <p14:creationId xmlns:p14="http://schemas.microsoft.com/office/powerpoint/2010/main" val="93070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Fall Prevention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71550"/>
            <a:ext cx="3657600" cy="3326362"/>
          </a:xfrm>
        </p:spPr>
        <p:txBody>
          <a:bodyPr>
            <a:noAutofit/>
          </a:bodyPr>
          <a:lstStyle/>
          <a:p>
            <a:r>
              <a:rPr lang="en-US" sz="1800" dirty="0"/>
              <a:t>History of falls?</a:t>
            </a:r>
          </a:p>
          <a:p>
            <a:r>
              <a:rPr lang="en-US" sz="1800" dirty="0"/>
              <a:t>Secondary diagnosis?</a:t>
            </a:r>
          </a:p>
          <a:p>
            <a:pPr lvl="1"/>
            <a:r>
              <a:rPr lang="en-US" dirty="0"/>
              <a:t>i.e. CHF and on diuretics requiring multiple trips to the restroom</a:t>
            </a:r>
          </a:p>
          <a:p>
            <a:r>
              <a:rPr lang="en-US" sz="1800" dirty="0"/>
              <a:t>Ambulatory aid?</a:t>
            </a:r>
          </a:p>
          <a:p>
            <a:r>
              <a:rPr lang="en-US" sz="1800" dirty="0"/>
              <a:t>Intravenous therapy?</a:t>
            </a:r>
          </a:p>
          <a:p>
            <a:r>
              <a:rPr lang="en-US" sz="1800" dirty="0"/>
              <a:t>Unsteady gait?</a:t>
            </a:r>
          </a:p>
          <a:p>
            <a:r>
              <a:rPr lang="en-US" sz="1800" dirty="0"/>
              <a:t>Altered mental status?</a:t>
            </a:r>
          </a:p>
          <a:p>
            <a:r>
              <a:rPr lang="en-US" sz="1800" dirty="0"/>
              <a:t>Score less than 25 is low risk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3400" y="106507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Score requiring bed alarm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Interventions to prevent falls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Obstacle free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Appropriate footwear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Call light and necessary items within reach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Cords out of the way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Floor clean and dry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Proper lighting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Sitter if necessary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risk for falls identifiers</a:t>
            </a:r>
          </a:p>
        </p:txBody>
      </p:sp>
    </p:spTree>
    <p:extLst>
      <p:ext uri="{BB962C8B-B14F-4D97-AF65-F5344CB8AC3E}">
        <p14:creationId xmlns:p14="http://schemas.microsoft.com/office/powerpoint/2010/main" val="275306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37284" y="97155"/>
            <a:ext cx="5486400" cy="548640"/>
          </a:xfrm>
        </p:spPr>
        <p:txBody>
          <a:bodyPr>
            <a:noAutofit/>
          </a:bodyPr>
          <a:lstStyle/>
          <a:p>
            <a:r>
              <a:rPr lang="en-US" sz="2400" dirty="0"/>
              <a:t>Safe Patient Handling and Mobility (SPHM)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8610600" cy="33263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03" y="2190750"/>
            <a:ext cx="2243019" cy="2243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819150"/>
            <a:ext cx="3743325" cy="33263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VA no lift policy</a:t>
            </a:r>
          </a:p>
          <a:p>
            <a:pPr>
              <a:spcBef>
                <a:spcPts val="600"/>
              </a:spcBef>
            </a:pPr>
            <a:r>
              <a:rPr lang="en-US" dirty="0"/>
              <a:t>Use of assistive devices to safely mobilize patients reducing injuries to the patient and care providers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38" y="850547"/>
            <a:ext cx="2290762" cy="25452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740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Post Fall Checklist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19150"/>
            <a:ext cx="8610600" cy="33263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732532"/>
            <a:ext cx="6172200" cy="3678436"/>
          </a:xfrm>
          <a:prstGeom prst="rect">
            <a:avLst/>
          </a:prstGeom>
        </p:spPr>
        <p:txBody>
          <a:bodyPr>
            <a:norm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Post Fall Checklist</a:t>
            </a:r>
          </a:p>
          <a:p>
            <a:pPr lvl="1"/>
            <a:r>
              <a:rPr lang="en-US" sz="2000" dirty="0"/>
              <a:t>Blood glucose (history of diabetes)</a:t>
            </a:r>
          </a:p>
          <a:p>
            <a:pPr lvl="1"/>
            <a:r>
              <a:rPr lang="en-US" sz="2000" dirty="0"/>
              <a:t>Vital signs (orthostatic blood pressure if patient complains of dizziness prior to fall)</a:t>
            </a:r>
          </a:p>
          <a:p>
            <a:pPr lvl="1"/>
            <a:r>
              <a:rPr lang="en-US" sz="2000" dirty="0"/>
              <a:t>Notify the provider, manager/supervisor, etc.</a:t>
            </a:r>
          </a:p>
          <a:p>
            <a:pPr lvl="1"/>
            <a:r>
              <a:rPr lang="en-US" sz="2000" dirty="0"/>
              <a:t>Physical therapy consult?</a:t>
            </a:r>
          </a:p>
          <a:p>
            <a:pPr lvl="1"/>
            <a:r>
              <a:rPr lang="en-US" sz="2000" dirty="0"/>
              <a:t>Complete diagnostics/labs if ordered</a:t>
            </a:r>
          </a:p>
          <a:p>
            <a:pPr lvl="1"/>
            <a:r>
              <a:rPr lang="en-US" sz="2000" dirty="0"/>
              <a:t>Post fall note with update on interventions to prevent future falls</a:t>
            </a:r>
          </a:p>
          <a:p>
            <a:pPr lvl="1"/>
            <a:r>
              <a:rPr lang="en-US" sz="2000" dirty="0"/>
              <a:t>Update the care plan</a:t>
            </a:r>
          </a:p>
          <a:p>
            <a:pPr marL="28698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3223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0C99DBFF2C1448BC5F2F39BD0E8F5" ma:contentTypeVersion="0" ma:contentTypeDescription="Create a new document." ma:contentTypeScope="" ma:versionID="bc9e240ec444a5b551334b09be9f2a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31D8A4-A4C7-4ABC-B8D0-BDC3F8CF54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23C426-976E-4001-A0F4-2582FFEC6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5B9365-99F4-4C30-8153-2F6D7158044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850</Words>
  <Application>Microsoft Office PowerPoint</Application>
  <PresentationFormat>On-screen Show (16:9)</PresentationFormat>
  <Paragraphs>194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1_Custom Design</vt:lpstr>
      <vt:lpstr>Simulations for Clinical Excellence  in Nursing Services</vt:lpstr>
      <vt:lpstr>PowerPoint Presentation</vt:lpstr>
      <vt:lpstr>Learning Objectives</vt:lpstr>
      <vt:lpstr>Why?</vt:lpstr>
      <vt:lpstr>Fall Risk Screening</vt:lpstr>
      <vt:lpstr>Fall Risk Assessment</vt:lpstr>
      <vt:lpstr>Fall Prevention</vt:lpstr>
      <vt:lpstr>Safe Patient Handling and Mobility (SPHM)</vt:lpstr>
      <vt:lpstr>Post Fall Checklist</vt:lpstr>
      <vt:lpstr>Post Fall Huddle</vt:lpstr>
      <vt:lpstr>Facility Specific</vt:lpstr>
      <vt:lpstr>Priorities</vt:lpstr>
      <vt:lpstr>Potential Issues</vt:lpstr>
      <vt:lpstr>Summary</vt:lpstr>
      <vt:lpstr>PowerPoint Presentation</vt:lpstr>
      <vt:lpstr>PowerPoint Presentation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Hubbard, Patricia</cp:lastModifiedBy>
  <cp:revision>73</cp:revision>
  <dcterms:created xsi:type="dcterms:W3CDTF">2017-03-13T17:13:11Z</dcterms:created>
  <dcterms:modified xsi:type="dcterms:W3CDTF">2020-09-01T16:44:37Z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0x0101009A90C99DBFF2C1448BC5F2F39BD0E8F5</vt:lpwstr>
  </property>
</Properties>
</file>