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4"/>
  </p:notesMasterIdLst>
  <p:sldIdLst>
    <p:sldId id="327" r:id="rId5"/>
    <p:sldId id="350" r:id="rId6"/>
    <p:sldId id="351" r:id="rId7"/>
    <p:sldId id="314" r:id="rId8"/>
    <p:sldId id="352" r:id="rId9"/>
    <p:sldId id="353" r:id="rId10"/>
    <p:sldId id="355" r:id="rId11"/>
    <p:sldId id="357" r:id="rId12"/>
    <p:sldId id="354" r:id="rId13"/>
    <p:sldId id="369" r:id="rId14"/>
    <p:sldId id="370" r:id="rId15"/>
    <p:sldId id="358" r:id="rId16"/>
    <p:sldId id="359" r:id="rId17"/>
    <p:sldId id="368" r:id="rId18"/>
    <p:sldId id="360" r:id="rId19"/>
    <p:sldId id="367" r:id="rId20"/>
    <p:sldId id="364" r:id="rId21"/>
    <p:sldId id="371" r:id="rId22"/>
    <p:sldId id="311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95" autoAdjust="0"/>
    <p:restoredTop sz="55324" autoAdjust="0"/>
  </p:normalViewPr>
  <p:slideViewPr>
    <p:cSldViewPr>
      <p:cViewPr varScale="1">
        <p:scale>
          <a:sx n="89" d="100"/>
          <a:sy n="89" d="100"/>
        </p:scale>
        <p:origin x="184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3 sequential</a:t>
            </a:r>
            <a:r>
              <a:rPr lang="en-US" baseline="0" dirty="0"/>
              <a:t> disruptive patient scenarios that build upon each other.</a:t>
            </a:r>
          </a:p>
          <a:p>
            <a:r>
              <a:rPr lang="en-US" baseline="0" dirty="0"/>
              <a:t>Learners will need to complete each one in the recommended order to meet objectives.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38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Normal</a:t>
            </a:r>
          </a:p>
          <a:p>
            <a:pPr lvl="1"/>
            <a:r>
              <a:rPr lang="en-US" u="sng" dirty="0"/>
              <a:t>Signs and symptoms:  </a:t>
            </a:r>
            <a:r>
              <a:rPr lang="en-US" dirty="0"/>
              <a:t>Normal heart rate; keeps perceptual field; thinks clearly</a:t>
            </a:r>
          </a:p>
          <a:p>
            <a:pPr lvl="1"/>
            <a:r>
              <a:rPr lang="en-US" u="sng" dirty="0"/>
              <a:t>Interventions:  </a:t>
            </a:r>
            <a:r>
              <a:rPr lang="en-US" dirty="0"/>
              <a:t>Be professional. Communicate plan of care or any delays. Offer assistance. Provide good customer service with respect and in a timely manner.</a:t>
            </a:r>
          </a:p>
          <a:p>
            <a:r>
              <a:rPr lang="en-US" b="1" dirty="0"/>
              <a:t>Moderate</a:t>
            </a:r>
          </a:p>
          <a:p>
            <a:pPr lvl="1"/>
            <a:r>
              <a:rPr lang="en-US" u="sng" dirty="0"/>
              <a:t>Signs and symptoms:</a:t>
            </a:r>
            <a:r>
              <a:rPr lang="en-US" dirty="0"/>
              <a:t>  High normal heart rate; narrowing perceptual field; altered thinking</a:t>
            </a:r>
            <a:endParaRPr lang="en-US" u="sng" dirty="0"/>
          </a:p>
          <a:p>
            <a:pPr lvl="1"/>
            <a:r>
              <a:rPr lang="en-US" u="sng" dirty="0"/>
              <a:t>Interventions:</a:t>
            </a:r>
            <a:r>
              <a:rPr lang="en-US" dirty="0"/>
              <a:t>  Redirect and indicate that the behavior is not acceptable</a:t>
            </a:r>
          </a:p>
          <a:p>
            <a:r>
              <a:rPr lang="en-US" b="1" dirty="0"/>
              <a:t>Severe</a:t>
            </a:r>
          </a:p>
          <a:p>
            <a:pPr lvl="1"/>
            <a:r>
              <a:rPr lang="en-US" u="sng" dirty="0"/>
              <a:t>Signs and symptoms:</a:t>
            </a:r>
            <a:r>
              <a:rPr lang="en-US" dirty="0"/>
              <a:t>  Heart rate near 100; difficulty processing information, tunnel vision; complex motor skills decrease; limited perceptual field</a:t>
            </a:r>
            <a:endParaRPr lang="en-US" u="sng" dirty="0"/>
          </a:p>
          <a:p>
            <a:pPr lvl="1"/>
            <a:r>
              <a:rPr lang="en-US" u="sng" dirty="0"/>
              <a:t>Interventions</a:t>
            </a:r>
            <a:r>
              <a:rPr lang="en-US" u="none" dirty="0"/>
              <a:t>:   </a:t>
            </a:r>
            <a:r>
              <a:rPr lang="en-US" dirty="0"/>
              <a:t>Set limits with simply stated directions since problems processing information are evident at this stage.</a:t>
            </a:r>
            <a:endParaRPr lang="en-US" u="sng" dirty="0"/>
          </a:p>
          <a:p>
            <a:r>
              <a:rPr lang="en-US" b="1" dirty="0"/>
              <a:t>Panic</a:t>
            </a:r>
          </a:p>
          <a:p>
            <a:pPr lvl="1"/>
            <a:r>
              <a:rPr lang="en-US" u="sng" dirty="0"/>
              <a:t>Signs and symptoms:</a:t>
            </a:r>
            <a:r>
              <a:rPr lang="en-US" dirty="0"/>
              <a:t>   Heart rate over 100; unable to process information; irrational; gross motor skills (strength-based) are at high performance</a:t>
            </a:r>
          </a:p>
          <a:p>
            <a:pPr lvl="1"/>
            <a:r>
              <a:rPr lang="en-US" u="sng" dirty="0"/>
              <a:t>Interventions:</a:t>
            </a:r>
            <a:r>
              <a:rPr lang="en-US" dirty="0"/>
              <a:t>  Gain coworkers’ attention; call for assistance; avoid becoming isolated with the person; locate the exit and maintain proximity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0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79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notify the MD if: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 requires 2 or more ‘every hour’ doses of medication, contact MD after assessing prn effectiveness (prior to administering 3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CIWA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 remains unchanged or increases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diazepam/lorazepam dose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23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Discuss… </a:t>
            </a:r>
          </a:p>
          <a:p>
            <a:pPr marL="174913" indent="-174913">
              <a:buFont typeface="Arial" panose="020B0604020202020204" pitchFamily="34" charset="0"/>
              <a:buChar char="•"/>
            </a:pPr>
            <a:r>
              <a:rPr lang="en-US" dirty="0"/>
              <a:t>…alcohol withdrawal policy</a:t>
            </a:r>
          </a:p>
          <a:p>
            <a:pPr marL="174913" indent="-174913">
              <a:buFont typeface="Arial" panose="020B0604020202020204" pitchFamily="34" charset="0"/>
              <a:buChar char="•"/>
            </a:pPr>
            <a:r>
              <a:rPr lang="en-US" baseline="0" dirty="0"/>
              <a:t>…required documentation</a:t>
            </a:r>
          </a:p>
          <a:p>
            <a:r>
              <a:rPr lang="en-US" dirty="0"/>
              <a:t>Policies and procedures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n-US" dirty="0"/>
              <a:t>…who to call </a:t>
            </a:r>
            <a:r>
              <a:rPr lang="en-US" i="1" dirty="0"/>
              <a:t>&lt;provide contact</a:t>
            </a:r>
            <a:r>
              <a:rPr lang="en-US" i="1" baseline="0" dirty="0"/>
              <a:t> information, phone number, extension, email, etc.&gt;</a:t>
            </a:r>
            <a:endParaRPr lang="en-US" i="1" dirty="0"/>
          </a:p>
          <a:p>
            <a:r>
              <a:rPr lang="en-US" dirty="0"/>
              <a:t>Equipment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Anticipate any</a:t>
            </a:r>
            <a:r>
              <a:rPr lang="en-US" baseline="0" dirty="0"/>
              <a:t> equipment needed to establish safety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baseline="0" dirty="0"/>
              <a:t>Delegate to obtain equipment when possible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i="1" dirty="0"/>
              <a:t>&lt;provide contact</a:t>
            </a:r>
            <a:r>
              <a:rPr lang="en-US" i="1" baseline="0" dirty="0"/>
              <a:t> information, phone number, extension, email, etc.&gt;</a:t>
            </a:r>
            <a:endParaRPr lang="en-US" dirty="0"/>
          </a:p>
          <a:p>
            <a:r>
              <a:rPr lang="en-US" dirty="0"/>
              <a:t>Resources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Facility specific resources or interdisciplinary assistance available</a:t>
            </a:r>
          </a:p>
          <a:p>
            <a:r>
              <a:rPr lang="en-US" dirty="0"/>
              <a:t>State licensure; Scope of practice; Certifications; Job descriptions</a:t>
            </a:r>
          </a:p>
          <a:p>
            <a:r>
              <a:rPr lang="en-US" dirty="0"/>
              <a:t>Accountability</a:t>
            </a:r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Disruptive Behavior Reporting System (DBRS)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47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Recognize escalating behavior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Get assistance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Safety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Prompt diagnosis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Anticipate the need for equipment/medications</a:t>
            </a:r>
          </a:p>
          <a:p>
            <a:pPr marL="1022985" lvl="2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Consider restraints only as a last resort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Pharmacologic treatment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Management of sedation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Mitigation of complications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28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67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52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12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ISBAR communication prior to scenario.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4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5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3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Joint Commission: 2016 Hospital National Patient Safety Goals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dirty="0"/>
              <a:t>Clinical alarm systems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dirty="0"/>
              <a:t>Communication process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dirty="0"/>
              <a:t>Who to call </a:t>
            </a:r>
          </a:p>
          <a:p>
            <a:r>
              <a:rPr lang="en-US" dirty="0"/>
              <a:t>Prevention and Management of Disruptive Behavior (PMDB) principles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</a:t>
            </a:r>
            <a:r>
              <a:rPr lang="en-US" baseline="0" dirty="0"/>
              <a:t> LEARNERS IF THEY HAVE COMPLETED PMDB TRAINING</a:t>
            </a:r>
            <a:endParaRPr lang="en-US" dirty="0"/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dirty="0"/>
              <a:t>Protect</a:t>
            </a:r>
            <a:r>
              <a:rPr lang="en-US" baseline="0" dirty="0"/>
              <a:t> from violence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Identify levels of stress and implement appropriate interventions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Veterans Administration Healthcare 2014 Prevention and Management of Disruptive Behavior program</a:t>
            </a:r>
          </a:p>
          <a:p>
            <a:pPr marL="1085739" lvl="2" indent="-171432">
              <a:buFont typeface="Arial" panose="020B0604020202020204" pitchFamily="34" charset="0"/>
              <a:buChar char="•"/>
            </a:pPr>
            <a:r>
              <a:rPr lang="en-US" baseline="0" dirty="0"/>
              <a:t>Four levels of stress</a:t>
            </a:r>
          </a:p>
          <a:p>
            <a:pPr marL="1542893" lvl="3" indent="-171432">
              <a:buFont typeface="Arial" panose="020B0604020202020204" pitchFamily="34" charset="0"/>
              <a:buChar char="•"/>
            </a:pPr>
            <a:r>
              <a:rPr lang="en-US" baseline="0" dirty="0"/>
              <a:t>Normal</a:t>
            </a:r>
          </a:p>
          <a:p>
            <a:pPr marL="1542893" lvl="3" indent="-171432">
              <a:buFont typeface="Arial" panose="020B0604020202020204" pitchFamily="34" charset="0"/>
              <a:buChar char="•"/>
            </a:pPr>
            <a:r>
              <a:rPr lang="en-US" baseline="0" dirty="0"/>
              <a:t>Moderate</a:t>
            </a:r>
          </a:p>
          <a:p>
            <a:pPr marL="1542893" lvl="3" indent="-171432">
              <a:buFont typeface="Arial" panose="020B0604020202020204" pitchFamily="34" charset="0"/>
              <a:buChar char="•"/>
            </a:pPr>
            <a:r>
              <a:rPr lang="en-US" baseline="0" dirty="0"/>
              <a:t>Severe</a:t>
            </a:r>
          </a:p>
          <a:p>
            <a:pPr marL="1542893" lvl="3" indent="-171432">
              <a:buFont typeface="Arial" panose="020B0604020202020204" pitchFamily="34" charset="0"/>
              <a:buChar char="•"/>
            </a:pPr>
            <a:r>
              <a:rPr lang="en-US" baseline="0" dirty="0"/>
              <a:t>Panic level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De-escalation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Minimize risks and safety issues</a:t>
            </a:r>
          </a:p>
          <a:p>
            <a:r>
              <a:rPr lang="en-US" dirty="0"/>
              <a:t>VHA</a:t>
            </a:r>
            <a:r>
              <a:rPr lang="en-US" baseline="0" dirty="0"/>
              <a:t> National Patient Safety Improvement Handbook (</a:t>
            </a:r>
            <a:r>
              <a:rPr lang="en-US" dirty="0"/>
              <a:t>VHA Handbook 1050.01</a:t>
            </a:r>
            <a:r>
              <a:rPr lang="en-US" baseline="0" dirty="0"/>
              <a:t>)</a:t>
            </a:r>
            <a:endParaRPr lang="en-US" dirty="0"/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dirty="0"/>
              <a:t>Minimize harm with an emphasis on prevention, not punishment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dirty="0"/>
              <a:t>Identify safety risks</a:t>
            </a:r>
          </a:p>
          <a:p>
            <a:r>
              <a:rPr lang="en-US" baseline="0" dirty="0"/>
              <a:t>The National Database of Nursing Quality Indicators (NDNQI)</a:t>
            </a:r>
          </a:p>
          <a:p>
            <a:pPr marL="174913" indent="-174913">
              <a:buFont typeface="Arial" panose="020B0604020202020204" pitchFamily="34" charset="0"/>
              <a:buChar char="•"/>
            </a:pPr>
            <a:r>
              <a:rPr lang="en-US" baseline="0" dirty="0"/>
              <a:t>NDNQI #7 and #8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baseline="0" dirty="0"/>
              <a:t>Psychiatric Physical/Sexual Assault Rate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baseline="0" dirty="0"/>
              <a:t>Restraint prevalence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baseline="0" dirty="0"/>
              <a:t>Outcome</a:t>
            </a:r>
          </a:p>
          <a:p>
            <a:r>
              <a:rPr lang="en-US" dirty="0"/>
              <a:t>VHA Handbook 1160.06 (Inpatient Mental Health Services)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dirty="0"/>
              <a:t>Veterans with Substance Use Disorders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dirty="0"/>
              <a:t>Approximately 53% had alcohol use disorders alone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baseline="0" dirty="0"/>
              <a:t>Mental Health Strategic Plan (MHSP)</a:t>
            </a:r>
          </a:p>
          <a:p>
            <a:pPr marL="1107784" lvl="2" indent="-174913">
              <a:buFont typeface="Arial" panose="020B0604020202020204" pitchFamily="34" charset="0"/>
              <a:buChar char="•"/>
            </a:pPr>
            <a:r>
              <a:rPr lang="en-US" baseline="0" dirty="0"/>
              <a:t>Make required services available (patient-centered, psychosocial rehab and recovery model</a:t>
            </a:r>
          </a:p>
          <a:p>
            <a:pPr marL="1107784" lvl="2" indent="-174913">
              <a:buFont typeface="Arial" panose="020B0604020202020204" pitchFamily="34" charset="0"/>
              <a:buChar char="•"/>
            </a:pPr>
            <a:r>
              <a:rPr lang="en-US" baseline="0" dirty="0"/>
              <a:t>Stabilization</a:t>
            </a:r>
          </a:p>
          <a:p>
            <a:pPr marL="1107784" lvl="2" indent="-174913">
              <a:buFont typeface="Arial" panose="020B0604020202020204" pitchFamily="34" charset="0"/>
              <a:buChar char="•"/>
            </a:pPr>
            <a:r>
              <a:rPr lang="en-US" baseline="0" dirty="0"/>
              <a:t>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Alcohol Withdrawal Syndrome (AWS)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Caused by the abrupt discontinuance of alcohol </a:t>
            </a:r>
          </a:p>
          <a:p>
            <a:pPr marL="108585" lvl="0" indent="-154305">
              <a:buFont typeface="Arial" panose="020B0604020202020204" pitchFamily="34" charset="0"/>
              <a:buChar char="•"/>
            </a:pPr>
            <a:r>
              <a:rPr lang="en-US" dirty="0"/>
              <a:t>6-96 hours after the last drink</a:t>
            </a:r>
          </a:p>
          <a:p>
            <a:pPr marL="108585" lvl="0" indent="-154305">
              <a:buFont typeface="Arial" panose="020B0604020202020204" pitchFamily="34" charset="0"/>
              <a:buChar char="•"/>
            </a:pPr>
            <a:r>
              <a:rPr lang="en-US" dirty="0"/>
              <a:t>Minor symptoms (Initially)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Headache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Diaphoresis</a:t>
            </a:r>
            <a:r>
              <a:rPr lang="en-US" baseline="0" dirty="0"/>
              <a:t>, especially in the hands and face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baseline="0" dirty="0"/>
              <a:t>Nausea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baseline="0" dirty="0"/>
              <a:t>Loss of appetite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baseline="0" dirty="0"/>
              <a:t>Depression</a:t>
            </a:r>
            <a:endParaRPr lang="en-US" dirty="0"/>
          </a:p>
          <a:p>
            <a:pPr marL="108585" lvl="0" indent="-154305">
              <a:buFont typeface="Arial" panose="020B0604020202020204" pitchFamily="34" charset="0"/>
              <a:buChar char="•"/>
            </a:pPr>
            <a:r>
              <a:rPr lang="en-US" dirty="0"/>
              <a:t>Alcoholic </a:t>
            </a:r>
            <a:r>
              <a:rPr lang="en-US" dirty="0" err="1"/>
              <a:t>hallucinosis</a:t>
            </a:r>
            <a:r>
              <a:rPr lang="en-US" dirty="0"/>
              <a:t> (day 1-2)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Hallucinations</a:t>
            </a:r>
            <a:r>
              <a:rPr lang="en-US" baseline="0" dirty="0"/>
              <a:t> (predominantly auditory)</a:t>
            </a:r>
            <a:endParaRPr lang="en-US" dirty="0"/>
          </a:p>
          <a:p>
            <a:pPr marL="108585" lvl="0" indent="-154305">
              <a:buFont typeface="Arial" panose="020B0604020202020204" pitchFamily="34" charset="0"/>
              <a:buChar char="•"/>
            </a:pPr>
            <a:r>
              <a:rPr lang="en-US" dirty="0"/>
              <a:t>Withdrawal seizures (day 2-3)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Usually tonic </a:t>
            </a:r>
            <a:r>
              <a:rPr lang="en-US" dirty="0" err="1"/>
              <a:t>clonic</a:t>
            </a:r>
            <a:endParaRPr lang="en-US" dirty="0"/>
          </a:p>
          <a:p>
            <a:pPr marL="108585" lvl="0" indent="-154305">
              <a:buFont typeface="Arial" panose="020B0604020202020204" pitchFamily="34" charset="0"/>
              <a:buChar char="•"/>
            </a:pPr>
            <a:r>
              <a:rPr lang="en-US" dirty="0"/>
              <a:t>Delirium Tremens (Day 3-4)  ***Medical emergency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Sudden confusion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Tremors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Mental function changes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Increased startle</a:t>
            </a:r>
            <a:r>
              <a:rPr lang="en-US" baseline="0" dirty="0"/>
              <a:t> reflex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baseline="0" dirty="0"/>
              <a:t>Irregular heartbeat</a:t>
            </a:r>
            <a:endParaRPr lang="en-US" dirty="0"/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Agitation, irritability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Somnolence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Restlessness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Sensitivity to light,</a:t>
            </a:r>
            <a:r>
              <a:rPr lang="en-US" baseline="0" dirty="0"/>
              <a:t> sound and touch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baseline="0" dirty="0"/>
              <a:t>Stupor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baseline="0" dirty="0"/>
              <a:t>fatigue</a:t>
            </a:r>
            <a:endParaRPr lang="en-US" dirty="0"/>
          </a:p>
          <a:p>
            <a:pPr marL="108585" lvl="0" indent="-154305">
              <a:buFont typeface="Arial" panose="020B0604020202020204" pitchFamily="34" charset="0"/>
              <a:buChar char="•"/>
            </a:pPr>
            <a:r>
              <a:rPr lang="en-US" dirty="0"/>
              <a:t>Life-threatening complications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Seizure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Coma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dirty="0"/>
              <a:t>Death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7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Institute Withdrawal Assessment of Alcohol Scale, Revised (CIWA-</a:t>
            </a:r>
            <a:r>
              <a:rPr lang="en-US" dirty="0" err="1"/>
              <a:t>Ar</a:t>
            </a:r>
            <a:r>
              <a:rPr lang="en-US" dirty="0"/>
              <a:t>)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dirty="0"/>
              <a:t>CIWA-An</a:t>
            </a:r>
            <a:r>
              <a:rPr lang="en-US" baseline="0" dirty="0"/>
              <a:t> o</a:t>
            </a:r>
            <a:r>
              <a:rPr lang="en-US" dirty="0"/>
              <a:t>riginally 15</a:t>
            </a:r>
            <a:r>
              <a:rPr lang="en-US" baseline="0" dirty="0"/>
              <a:t> item symptom-based assessment scale developed in 1978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baseline="0" dirty="0"/>
              <a:t>Revised to 10 items in 1989; now known as CIWA-</a:t>
            </a:r>
            <a:r>
              <a:rPr lang="en-US" baseline="0" dirty="0" err="1"/>
              <a:t>Ar</a:t>
            </a:r>
            <a:endParaRPr lang="en-US" baseline="0" dirty="0"/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baseline="0" dirty="0"/>
              <a:t>Measures severity of AWS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baseline="0" dirty="0"/>
              <a:t>Easy to use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baseline="0" dirty="0"/>
              <a:t>Widely-accepted and well-validated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baseline="0" dirty="0"/>
              <a:t>Alcohol withdrawal protocol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baseline="0" dirty="0"/>
              <a:t>Treat AWS according based on severity of symptoms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baseline="0" dirty="0"/>
              <a:t>Can take less than 2 minutes to perform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baseline="0" dirty="0"/>
              <a:t>Max score is 67; the higher the score, the higher the severity of symptoms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baseline="0" dirty="0"/>
              <a:t>Usually no treatment necessary for score less than 10</a:t>
            </a:r>
          </a:p>
          <a:p>
            <a:pPr marL="641349" lvl="1" indent="-174913">
              <a:buFont typeface="Arial" panose="020B0604020202020204" pitchFamily="34" charset="0"/>
              <a:buChar char="•"/>
            </a:pPr>
            <a:r>
              <a:rPr lang="en-US" baseline="0" dirty="0"/>
              <a:t>Follow facility protocol</a:t>
            </a:r>
          </a:p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49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spcBef>
                <a:spcPts val="0"/>
              </a:spcBef>
              <a:buNone/>
              <a:defRPr/>
            </a:pPr>
            <a:r>
              <a:rPr lang="en-US" dirty="0"/>
              <a:t>Nausea or vomiting</a:t>
            </a:r>
          </a:p>
          <a:p>
            <a:pPr marL="57150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dirty="0"/>
              <a:t>Anxiety:  </a:t>
            </a:r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dirty="0"/>
              <a:t>	Ask the patient if he/she has concerns. GAINS assessment</a:t>
            </a:r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dirty="0"/>
              <a:t>Paroxysmal sweats:  </a:t>
            </a:r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dirty="0"/>
              <a:t>	Observe sheets, hair, clothes, and forehead</a:t>
            </a:r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dirty="0"/>
              <a:t>Tactile disturbances :  </a:t>
            </a:r>
          </a:p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Ask the patient if he/she feels any odd skin sensations such as itching, pins and needles, burning, numbness, bugs crawling on or under skin</a:t>
            </a:r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dirty="0"/>
              <a:t>Visual disturbances:  </a:t>
            </a:r>
          </a:p>
          <a:p>
            <a:pPr marL="57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Ask the patient if he/she is having any changes in vision,</a:t>
            </a:r>
            <a:r>
              <a:rPr lang="en-US" baseline="0" dirty="0"/>
              <a:t> l</a:t>
            </a:r>
            <a:r>
              <a:rPr lang="en-US" dirty="0"/>
              <a:t>ight sensitivity, if colors appear different, or if they see things that are not there, etc.</a:t>
            </a:r>
          </a:p>
          <a:p>
            <a:pPr marL="57150" indent="0">
              <a:buNone/>
            </a:pPr>
            <a:r>
              <a:rPr lang="en-US" dirty="0"/>
              <a:t>Tremors:  </a:t>
            </a:r>
          </a:p>
          <a:p>
            <a:pPr marL="57150" indent="0">
              <a:buNone/>
            </a:pPr>
            <a:r>
              <a:rPr lang="en-US" dirty="0"/>
              <a:t>	Observe the patient’s hands and tongue</a:t>
            </a:r>
          </a:p>
          <a:p>
            <a:pPr marL="57150" indent="0">
              <a:buNone/>
            </a:pPr>
            <a:r>
              <a:rPr lang="en-US" dirty="0"/>
              <a:t>Agitation:  </a:t>
            </a:r>
          </a:p>
          <a:p>
            <a:pPr marL="57150" indent="0">
              <a:buNone/>
            </a:pPr>
            <a:r>
              <a:rPr lang="en-US" dirty="0"/>
              <a:t>	GAINS assessment</a:t>
            </a:r>
          </a:p>
          <a:p>
            <a:pPr marL="57150" indent="0">
              <a:buNone/>
            </a:pPr>
            <a:r>
              <a:rPr lang="en-US" dirty="0"/>
              <a:t>Orientation and clouding of sensorium:  </a:t>
            </a:r>
          </a:p>
          <a:p>
            <a:pPr marL="57150" indent="0">
              <a:buNone/>
            </a:pPr>
            <a:r>
              <a:rPr lang="en-US" dirty="0"/>
              <a:t>	Introduction and ask about their background… Date, time, name</a:t>
            </a:r>
          </a:p>
          <a:p>
            <a:pPr marL="57150" indent="0">
              <a:buNone/>
            </a:pPr>
            <a:r>
              <a:rPr lang="en-US" dirty="0"/>
              <a:t>Auditory disturbances:  </a:t>
            </a:r>
          </a:p>
          <a:p>
            <a:pPr marL="57150" indent="0">
              <a:buNone/>
            </a:pPr>
            <a:r>
              <a:rPr lang="en-US" dirty="0"/>
              <a:t>	Ask the patient if it is too noisy or if noise is bothering him/her, if</a:t>
            </a:r>
            <a:r>
              <a:rPr lang="en-US" baseline="0" dirty="0"/>
              <a:t> he/she is m</a:t>
            </a:r>
            <a:r>
              <a:rPr lang="en-US" dirty="0"/>
              <a:t>ore aware of sounds, hearing things that are not there, hearing things that are disturbing, etc.</a:t>
            </a:r>
          </a:p>
          <a:p>
            <a:pPr marL="57150" indent="0">
              <a:buNone/>
            </a:pPr>
            <a:r>
              <a:rPr lang="en-US" dirty="0"/>
              <a:t>Headache:   </a:t>
            </a:r>
          </a:p>
          <a:p>
            <a:pPr marL="57150" indent="0">
              <a:buNone/>
            </a:pPr>
            <a:r>
              <a:rPr lang="en-US" dirty="0"/>
              <a:t>	Ask the patient if he/she is having pain anywhere, dizziness, lightheadedness, or feels like a band is around their head, etc.</a:t>
            </a:r>
          </a:p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2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2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</a:t>
            </a:r>
            <a:r>
              <a:rPr lang="en-US" dirty="0"/>
              <a:t>estures</a:t>
            </a:r>
          </a:p>
          <a:p>
            <a:pPr lvl="1"/>
            <a:r>
              <a:rPr lang="en-US" dirty="0"/>
              <a:t>Shaking or clenching fists, staring, slamming doors, throwing objects</a:t>
            </a:r>
          </a:p>
          <a:p>
            <a:r>
              <a:rPr lang="en-US" b="1" dirty="0"/>
              <a:t>A</a:t>
            </a:r>
            <a:r>
              <a:rPr lang="en-US" dirty="0"/>
              <a:t>cting</a:t>
            </a:r>
          </a:p>
          <a:p>
            <a:pPr lvl="1"/>
            <a:r>
              <a:rPr lang="en-US" dirty="0"/>
              <a:t>Suspicious, anxious, fearful, or hostile</a:t>
            </a:r>
          </a:p>
          <a:p>
            <a:r>
              <a:rPr lang="en-US" b="1" dirty="0"/>
              <a:t>I</a:t>
            </a:r>
            <a:r>
              <a:rPr lang="en-US" dirty="0"/>
              <a:t>ncongruent</a:t>
            </a:r>
          </a:p>
          <a:p>
            <a:pPr lvl="1"/>
            <a:r>
              <a:rPr lang="en-US" dirty="0"/>
              <a:t>Saying he/she is fine while behavior doesn’t match by pacing or becoming increasingly agitated</a:t>
            </a:r>
          </a:p>
          <a:p>
            <a:r>
              <a:rPr lang="en-US" b="1" dirty="0"/>
              <a:t>N</a:t>
            </a:r>
            <a:r>
              <a:rPr lang="en-US" dirty="0"/>
              <a:t>oticeable</a:t>
            </a:r>
          </a:p>
          <a:p>
            <a:pPr lvl="1"/>
            <a:r>
              <a:rPr lang="en-US" dirty="0"/>
              <a:t>Diaphoresis, flared nares, jugular vein distention, and elevated heart rate</a:t>
            </a:r>
          </a:p>
          <a:p>
            <a:r>
              <a:rPr lang="en-US" b="1" dirty="0"/>
              <a:t>S</a:t>
            </a:r>
            <a:r>
              <a:rPr lang="en-US" dirty="0"/>
              <a:t>ystematically</a:t>
            </a:r>
          </a:p>
          <a:p>
            <a:pPr lvl="1"/>
            <a:r>
              <a:rPr lang="en-US" dirty="0"/>
              <a:t>Systematic pacing, tapping feet, shaking knees, sighing, running fingers through hair, or rubbing the forehead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5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0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20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254237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8" r:id="rId27"/>
    <p:sldLayoutId id="2147483690" r:id="rId2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Simulations for Clinical Excellence </a:t>
            </a:r>
            <a:br>
              <a:rPr lang="en-US" sz="2400" dirty="0"/>
            </a:br>
            <a:r>
              <a:rPr lang="en-US" sz="2400" dirty="0"/>
              <a:t>in Nursing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/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0551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657600" y="125610"/>
            <a:ext cx="5486400" cy="423267"/>
          </a:xfrm>
        </p:spPr>
        <p:txBody>
          <a:bodyPr>
            <a:noAutofit/>
          </a:bodyPr>
          <a:lstStyle/>
          <a:p>
            <a:r>
              <a:rPr lang="en-US" sz="2800" dirty="0"/>
              <a:t>Recognize Early Signs of</a:t>
            </a:r>
            <a:br>
              <a:rPr lang="en-US" sz="2800" dirty="0"/>
            </a:br>
            <a:r>
              <a:rPr lang="en-US" sz="2800" dirty="0"/>
              <a:t> Escalating Behavior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GAINS</a:t>
            </a:r>
            <a:r>
              <a:rPr lang="en-US" sz="2800" dirty="0"/>
              <a:t> Mnemonic</a:t>
            </a:r>
          </a:p>
          <a:p>
            <a:pPr lvl="1"/>
            <a:r>
              <a:rPr lang="en-US" sz="2400" b="1" dirty="0"/>
              <a:t>G</a:t>
            </a:r>
            <a:r>
              <a:rPr lang="en-US" sz="2400" dirty="0"/>
              <a:t>estures</a:t>
            </a:r>
          </a:p>
          <a:p>
            <a:pPr lvl="1"/>
            <a:r>
              <a:rPr lang="en-US" sz="2400" b="1" dirty="0"/>
              <a:t>A</a:t>
            </a:r>
            <a:r>
              <a:rPr lang="en-US" sz="2400" dirty="0"/>
              <a:t>cting</a:t>
            </a:r>
          </a:p>
          <a:p>
            <a:pPr lvl="1"/>
            <a:r>
              <a:rPr lang="en-US" sz="2400" b="1" dirty="0"/>
              <a:t>I</a:t>
            </a:r>
            <a:r>
              <a:rPr lang="en-US" sz="2400" dirty="0"/>
              <a:t>ncongruent</a:t>
            </a:r>
          </a:p>
          <a:p>
            <a:pPr lvl="1"/>
            <a:r>
              <a:rPr lang="en-US" sz="2400" b="1" dirty="0"/>
              <a:t>N</a:t>
            </a:r>
            <a:r>
              <a:rPr lang="en-US" sz="2400" dirty="0"/>
              <a:t>oticeable</a:t>
            </a:r>
          </a:p>
          <a:p>
            <a:pPr lvl="1"/>
            <a:r>
              <a:rPr lang="en-US" sz="2400" b="1" dirty="0"/>
              <a:t>S</a:t>
            </a:r>
            <a:r>
              <a:rPr lang="en-US" sz="2400" dirty="0"/>
              <a:t>ystematically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 descr="angry appearing m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28750"/>
            <a:ext cx="32385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29900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Levels of Stress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819150"/>
            <a:ext cx="7772400" cy="3326362"/>
          </a:xfrm>
        </p:spPr>
        <p:txBody>
          <a:bodyPr anchor="ctr" anchorCtr="0">
            <a:noAutofit/>
          </a:bodyPr>
          <a:lstStyle/>
          <a:p>
            <a:r>
              <a:rPr lang="en-US" sz="3600" dirty="0"/>
              <a:t>Normal</a:t>
            </a:r>
          </a:p>
          <a:p>
            <a:r>
              <a:rPr lang="en-US" sz="3600" dirty="0"/>
              <a:t>Moderate</a:t>
            </a:r>
          </a:p>
          <a:p>
            <a:r>
              <a:rPr lang="en-US" sz="3600" dirty="0"/>
              <a:t>Severe</a:t>
            </a:r>
          </a:p>
          <a:p>
            <a:r>
              <a:rPr lang="en-US" sz="3600" dirty="0"/>
              <a:t>Panic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3" name="Picture 2" descr="clenching hand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66" y="1615556"/>
            <a:ext cx="3081867" cy="1733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784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Nursing Considerations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8610600" cy="3326362"/>
          </a:xfrm>
        </p:spPr>
        <p:txBody>
          <a:bodyPr>
            <a:noAutofit/>
          </a:bodyPr>
          <a:lstStyle/>
          <a:p>
            <a:r>
              <a:rPr lang="en-US" sz="2800" dirty="0"/>
              <a:t>Vital sign frequency</a:t>
            </a:r>
          </a:p>
          <a:p>
            <a:r>
              <a:rPr lang="en-US" sz="2800" dirty="0"/>
              <a:t>Do not wake the patient to administer medication or complete assessment</a:t>
            </a:r>
          </a:p>
          <a:p>
            <a:r>
              <a:rPr lang="en-US" sz="2800" dirty="0"/>
              <a:t>Notify provider if the patient requires 2 or more ‘every hour’ doses</a:t>
            </a:r>
          </a:p>
          <a:p>
            <a:r>
              <a:rPr lang="en-US" sz="2800" dirty="0"/>
              <a:t>Contact the provider if CIWA score remains unchanged after being medicated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37326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When to Notify the Provider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747962"/>
            <a:ext cx="8610600" cy="3957388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250"/>
              </a:spcAft>
            </a:pPr>
            <a:r>
              <a:rPr lang="en-US" sz="1800" dirty="0"/>
              <a:t>Temperature above 101 F</a:t>
            </a:r>
          </a:p>
          <a:p>
            <a:pPr>
              <a:spcBef>
                <a:spcPts val="0"/>
              </a:spcBef>
              <a:spcAft>
                <a:spcPts val="250"/>
              </a:spcAft>
            </a:pPr>
            <a:r>
              <a:rPr lang="en-US" sz="1800" dirty="0"/>
              <a:t>Systolic blood pressure above 160 mmHg</a:t>
            </a:r>
          </a:p>
          <a:p>
            <a:pPr>
              <a:spcBef>
                <a:spcPts val="0"/>
              </a:spcBef>
              <a:spcAft>
                <a:spcPts val="250"/>
              </a:spcAft>
            </a:pPr>
            <a:r>
              <a:rPr lang="en-US" sz="1800" dirty="0"/>
              <a:t>Systolic blood pressure less than 90 mmHg</a:t>
            </a:r>
          </a:p>
          <a:p>
            <a:pPr>
              <a:spcBef>
                <a:spcPts val="0"/>
              </a:spcBef>
              <a:spcAft>
                <a:spcPts val="250"/>
              </a:spcAft>
            </a:pPr>
            <a:r>
              <a:rPr lang="en-US" sz="1800" dirty="0"/>
              <a:t>Heart rate greater than 120 </a:t>
            </a:r>
          </a:p>
          <a:p>
            <a:pPr>
              <a:spcBef>
                <a:spcPts val="0"/>
              </a:spcBef>
              <a:spcAft>
                <a:spcPts val="250"/>
              </a:spcAft>
            </a:pPr>
            <a:r>
              <a:rPr lang="en-US" sz="1800" dirty="0"/>
              <a:t>Heart rate less than 60 </a:t>
            </a:r>
          </a:p>
          <a:p>
            <a:pPr>
              <a:spcBef>
                <a:spcPts val="0"/>
              </a:spcBef>
              <a:spcAft>
                <a:spcPts val="250"/>
              </a:spcAft>
            </a:pPr>
            <a:r>
              <a:rPr lang="en-US" sz="1800" dirty="0"/>
              <a:t>Respiratory rate greater than 24 </a:t>
            </a:r>
          </a:p>
          <a:p>
            <a:pPr>
              <a:spcBef>
                <a:spcPts val="0"/>
              </a:spcBef>
              <a:spcAft>
                <a:spcPts val="250"/>
              </a:spcAft>
            </a:pPr>
            <a:r>
              <a:rPr lang="en-US" sz="1800" dirty="0"/>
              <a:t>Respiratory rate less than 10 </a:t>
            </a:r>
          </a:p>
          <a:p>
            <a:pPr>
              <a:spcBef>
                <a:spcPts val="0"/>
              </a:spcBef>
              <a:spcAft>
                <a:spcPts val="250"/>
              </a:spcAft>
            </a:pPr>
            <a:r>
              <a:rPr lang="en-US" sz="1800" dirty="0"/>
              <a:t>CIWA greater than 20 points</a:t>
            </a:r>
          </a:p>
          <a:p>
            <a:pPr>
              <a:spcBef>
                <a:spcPts val="0"/>
              </a:spcBef>
              <a:spcAft>
                <a:spcPts val="250"/>
              </a:spcAft>
            </a:pPr>
            <a:r>
              <a:rPr lang="en-US" sz="1800" dirty="0"/>
              <a:t>An increase of CIWA score of greater than 10 points</a:t>
            </a:r>
          </a:p>
          <a:p>
            <a:pPr>
              <a:spcBef>
                <a:spcPts val="0"/>
              </a:spcBef>
              <a:spcAft>
                <a:spcPts val="250"/>
              </a:spcAft>
            </a:pPr>
            <a:r>
              <a:rPr lang="en-US" sz="1800" dirty="0"/>
              <a:t>Altered mental status</a:t>
            </a:r>
          </a:p>
          <a:p>
            <a:pPr>
              <a:spcBef>
                <a:spcPts val="0"/>
              </a:spcBef>
              <a:spcAft>
                <a:spcPts val="250"/>
              </a:spcAft>
            </a:pPr>
            <a:r>
              <a:rPr lang="en-US" sz="1800" dirty="0"/>
              <a:t>Seizures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14475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64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97155"/>
            <a:ext cx="5410200" cy="548640"/>
          </a:xfrm>
        </p:spPr>
        <p:txBody>
          <a:bodyPr>
            <a:normAutofit/>
          </a:bodyPr>
          <a:lstStyle/>
          <a:p>
            <a:r>
              <a:rPr lang="en-US" dirty="0"/>
              <a:t>Facility-Specific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95350"/>
            <a:ext cx="8382000" cy="3505200"/>
          </a:xfrm>
        </p:spPr>
        <p:txBody>
          <a:bodyPr>
            <a:normAutofit/>
          </a:bodyPr>
          <a:lstStyle/>
          <a:p>
            <a:r>
              <a:rPr lang="en-US" sz="2400" dirty="0"/>
              <a:t>Policies and procedures</a:t>
            </a:r>
          </a:p>
          <a:p>
            <a:r>
              <a:rPr lang="en-US" sz="2400" dirty="0"/>
              <a:t>Protocols</a:t>
            </a:r>
          </a:p>
          <a:p>
            <a:r>
              <a:rPr lang="en-US" sz="2400" dirty="0"/>
              <a:t>Equipment</a:t>
            </a:r>
          </a:p>
          <a:p>
            <a:r>
              <a:rPr lang="en-US" sz="2400" dirty="0"/>
              <a:t>Resources</a:t>
            </a:r>
          </a:p>
          <a:p>
            <a:r>
              <a:rPr lang="en-US" sz="2400" dirty="0"/>
              <a:t>State licensure; scope of practice; certifications; job description</a:t>
            </a:r>
          </a:p>
          <a:p>
            <a:r>
              <a:rPr lang="en-US" sz="2400" dirty="0"/>
              <a:t>Accountability</a:t>
            </a:r>
          </a:p>
          <a:p>
            <a:r>
              <a:rPr lang="en-US" sz="2400" dirty="0"/>
              <a:t>Documentation</a:t>
            </a:r>
          </a:p>
          <a:p>
            <a:pPr lvl="1"/>
            <a:r>
              <a:rPr lang="en-US" sz="2000" dirty="0"/>
              <a:t>Disruptive Behavior Reporting System (DBRS)</a:t>
            </a:r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0435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Priorities for 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42950"/>
            <a:ext cx="8763000" cy="3733800"/>
          </a:xfrm>
        </p:spPr>
        <p:txBody>
          <a:bodyPr>
            <a:noAutofit/>
          </a:bodyPr>
          <a:lstStyle/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Recognize escalating behavior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Get assistance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Safety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Prompt diagnosis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Anticipate the need for equipment/medications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Pharmacologic treatment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Management of sedation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Mitigation of complications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4703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Potential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1047750"/>
            <a:ext cx="8229600" cy="3394473"/>
          </a:xfrm>
        </p:spPr>
        <p:txBody>
          <a:bodyPr anchor="ctr" anchorCtr="0">
            <a:normAutofit/>
          </a:bodyPr>
          <a:lstStyle/>
          <a:p>
            <a:r>
              <a:rPr lang="en-US" sz="2400" dirty="0"/>
              <a:t>Complications</a:t>
            </a:r>
          </a:p>
          <a:p>
            <a:r>
              <a:rPr lang="en-US" sz="2400" dirty="0"/>
              <a:t>Equipment or supplies</a:t>
            </a:r>
          </a:p>
          <a:p>
            <a:r>
              <a:rPr lang="en-US" sz="2400" dirty="0"/>
              <a:t>Medication</a:t>
            </a:r>
          </a:p>
          <a:p>
            <a:r>
              <a:rPr lang="en-US" sz="2400" dirty="0"/>
              <a:t>Delays</a:t>
            </a:r>
          </a:p>
          <a:p>
            <a:r>
              <a:rPr lang="en-US" sz="2400" dirty="0"/>
              <a:t>Transfer to another facility</a:t>
            </a:r>
          </a:p>
          <a:p>
            <a:r>
              <a:rPr lang="en-US" sz="2400" dirty="0"/>
              <a:t>Need for restraints?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8" name="Rectangle 7"/>
          <p:cNvSpPr/>
          <p:nvPr/>
        </p:nvSpPr>
        <p:spPr>
          <a:xfrm rot="20073020">
            <a:off x="4529701" y="1814732"/>
            <a:ext cx="3799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if…?</a:t>
            </a:r>
          </a:p>
        </p:txBody>
      </p:sp>
    </p:spTree>
    <p:extLst>
      <p:ext uri="{BB962C8B-B14F-4D97-AF65-F5344CB8AC3E}">
        <p14:creationId xmlns:p14="http://schemas.microsoft.com/office/powerpoint/2010/main" val="883965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8610600" cy="3326362"/>
          </a:xfrm>
        </p:spPr>
        <p:txBody>
          <a:bodyPr>
            <a:noAutofit/>
          </a:bodyPr>
          <a:lstStyle/>
          <a:p>
            <a:pPr marL="462915" indent="-462915">
              <a:buFont typeface="+mj-lt"/>
              <a:buAutoNum type="arabicPeriod"/>
            </a:pPr>
            <a:r>
              <a:rPr lang="en-US" sz="1800" dirty="0"/>
              <a:t>Discussed safety measures when managing care for the disruptive patient experiencing withdrawal</a:t>
            </a:r>
          </a:p>
          <a:p>
            <a:pPr marL="462915" indent="-462915">
              <a:buFont typeface="+mj-lt"/>
              <a:buAutoNum type="arabicPeriod"/>
            </a:pPr>
            <a:r>
              <a:rPr lang="en-US" sz="1800" dirty="0"/>
              <a:t>Reviewed assessment of the patient exhibiting signs and symptoms of alcohol withdrawal utilizing facility specific assessment tool</a:t>
            </a:r>
          </a:p>
          <a:p>
            <a:pPr marL="462915" indent="-462915">
              <a:buFont typeface="+mj-lt"/>
              <a:buAutoNum type="arabicPeriod"/>
            </a:pPr>
            <a:r>
              <a:rPr lang="en-US" sz="1800" dirty="0"/>
              <a:t>Discussed symptom based withdrawal protocol</a:t>
            </a:r>
          </a:p>
          <a:p>
            <a:pPr marL="462915" indent="-462915">
              <a:buFont typeface="+mj-lt"/>
              <a:buAutoNum type="arabicPeriod"/>
            </a:pPr>
            <a:r>
              <a:rPr lang="en-US" sz="1800" dirty="0"/>
              <a:t>Reviewed effective communication when caring for the disruptive patient experiencing withdrawal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854191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5BD2-F51D-4E6B-BD38-52DF87F8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160" y="0"/>
            <a:ext cx="5791200" cy="742950"/>
          </a:xfrm>
        </p:spPr>
        <p:txBody>
          <a:bodyPr vert="horz" wrap="square" lIns="0" tIns="0" rIns="57397" bIns="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Question Mark</a:t>
            </a:r>
          </a:p>
        </p:txBody>
      </p:sp>
      <p:pic>
        <p:nvPicPr>
          <p:cNvPr id="7" name="Picture 3" descr="question mark inside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0" y="1143000"/>
            <a:ext cx="30175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27915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 noGrp="1"/>
          </p:cNvSpPr>
          <p:nvPr>
            <p:ph type="title" idx="4294967295"/>
          </p:nvPr>
        </p:nvSpPr>
        <p:spPr bwMode="auto">
          <a:xfrm>
            <a:off x="3719623" y="-19050"/>
            <a:ext cx="5410200" cy="809625"/>
          </a:xfrm>
          <a:prstGeom prst="rect">
            <a:avLst/>
          </a:prstGeom>
          <a:noFill/>
          <a:ln w="12700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57397" bIns="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86984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573969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860953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147938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Disruptive Patient (3):  Withdrawal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792313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b="1" u="sng" dirty="0"/>
              <a:t>Rolando Jones</a:t>
            </a:r>
            <a:r>
              <a:rPr lang="en-US" sz="2400" b="1" dirty="0"/>
              <a:t>  </a:t>
            </a:r>
          </a:p>
          <a:p>
            <a:pPr marL="0" lvl="0" indent="0">
              <a:buNone/>
            </a:pPr>
            <a:r>
              <a:rPr lang="en-US" sz="2000" dirty="0"/>
              <a:t>49 year old male presents for an appointment for an unknown reason after traveling two hours.  He is accompanied by his significant other.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09750"/>
            <a:ext cx="3962400" cy="259080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b="1" dirty="0"/>
              <a:t>Past Medical History:</a:t>
            </a:r>
            <a:r>
              <a:rPr lang="en-US" sz="18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Post Traumatic Stress Disorder (PTSD), type 2 diabetes, chronic obstructive pulmonary disease (COPD), arthritis, diabetic neuropathy, 30 year one pack per day smoking history,  and  he drinks “a few beers a day”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Past Surgical History: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600" dirty="0"/>
              <a:t>Appendectomy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Bilateral lower extremity shrapnel removal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09750"/>
            <a:ext cx="4359729" cy="2514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Medications:</a:t>
            </a:r>
          </a:p>
          <a:p>
            <a:pPr lvl="0">
              <a:spcBef>
                <a:spcPts val="0"/>
              </a:spcBef>
            </a:pPr>
            <a:r>
              <a:rPr lang="en-US" sz="1600" dirty="0"/>
              <a:t>Metformin 500 mg three times daily with meals</a:t>
            </a:r>
          </a:p>
          <a:p>
            <a:pPr lvl="0">
              <a:spcBef>
                <a:spcPts val="0"/>
              </a:spcBef>
            </a:pPr>
            <a:r>
              <a:rPr lang="en-US" sz="1600" dirty="0"/>
              <a:t>Lorazepam 2 mg every 8 hours</a:t>
            </a:r>
          </a:p>
          <a:p>
            <a:pPr lvl="0">
              <a:spcBef>
                <a:spcPts val="0"/>
              </a:spcBef>
            </a:pPr>
            <a:r>
              <a:rPr lang="en-US" sz="1600" dirty="0"/>
              <a:t>Albuterol/Ipratropium inhaler 2 puffs four times a day</a:t>
            </a:r>
          </a:p>
          <a:p>
            <a:pPr lvl="0">
              <a:spcBef>
                <a:spcPts val="0"/>
              </a:spcBef>
            </a:pPr>
            <a:r>
              <a:rPr lang="en-US" sz="1600" dirty="0"/>
              <a:t>Gabapentin 300 mg three times a day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Allergies: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Dairy products</a:t>
            </a:r>
          </a:p>
        </p:txBody>
      </p:sp>
      <p:sp>
        <p:nvSpPr>
          <p:cNvPr id="8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70926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5A455F-22ED-4B08-9896-4EC81E204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-341833"/>
            <a:ext cx="5562600" cy="1102519"/>
          </a:xfrm>
        </p:spPr>
        <p:txBody>
          <a:bodyPr vert="horz" wrap="square" lIns="0" tIns="0" rIns="57397" bIns="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Disruptive Patient Withdrawal</a:t>
            </a:r>
          </a:p>
        </p:txBody>
      </p:sp>
      <p:sp>
        <p:nvSpPr>
          <p:cNvPr id="3" name="Rectangle 2"/>
          <p:cNvSpPr/>
          <p:nvPr/>
        </p:nvSpPr>
        <p:spPr>
          <a:xfrm>
            <a:off x="988332" y="1602254"/>
            <a:ext cx="716734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/>
              <a:t>Disruptive Patient (3): </a:t>
            </a:r>
          </a:p>
          <a:p>
            <a:pPr algn="ctr"/>
            <a:r>
              <a:rPr lang="en-US" sz="6000" dirty="0"/>
              <a:t>Withdrawal</a:t>
            </a:r>
          </a:p>
        </p:txBody>
      </p:sp>
      <p:sp>
        <p:nvSpPr>
          <p:cNvPr id="5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2208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Disclaimer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85851"/>
            <a:ext cx="8229600" cy="3394472"/>
          </a:xfrm>
        </p:spPr>
        <p:txBody>
          <a:bodyPr>
            <a:normAutofit/>
          </a:bodyPr>
          <a:lstStyle/>
          <a:p>
            <a:r>
              <a:rPr lang="en-US" sz="2800" dirty="0"/>
              <a:t>The sensitivity of the content discussed during this scenario may trigger emotional or physiological responses</a:t>
            </a:r>
          </a:p>
          <a:p>
            <a:r>
              <a:rPr lang="en-US" sz="2800" dirty="0"/>
              <a:t>Please inform the faculty if this is uncomfortable for you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408006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43001"/>
            <a:ext cx="8458200" cy="3337322"/>
          </a:xfrm>
        </p:spPr>
        <p:txBody>
          <a:bodyPr>
            <a:normAutofit/>
          </a:bodyPr>
          <a:lstStyle/>
          <a:p>
            <a:pPr marL="462915" indent="-462915">
              <a:buFont typeface="+mj-lt"/>
              <a:buAutoNum type="arabicPeriod"/>
            </a:pPr>
            <a:r>
              <a:rPr lang="en-US" dirty="0"/>
              <a:t>Establish safety when managing care for the disruptive patient experiencing withdrawal</a:t>
            </a:r>
          </a:p>
          <a:p>
            <a:pPr marL="462915" indent="-462915">
              <a:buFont typeface="+mj-lt"/>
              <a:buAutoNum type="arabicPeriod"/>
            </a:pPr>
            <a:r>
              <a:rPr lang="en-US" dirty="0"/>
              <a:t>Perform an assessment on a patient exhibiting signs and symptoms of alcohol withdrawal utilizing facility specific assessment tool</a:t>
            </a:r>
          </a:p>
          <a:p>
            <a:pPr marL="462915" indent="-462915">
              <a:buFont typeface="+mj-lt"/>
              <a:buAutoNum type="arabicPeriod"/>
            </a:pPr>
            <a:r>
              <a:rPr lang="en-US" dirty="0"/>
              <a:t>Implement symptom based withdrawal protocol</a:t>
            </a:r>
          </a:p>
          <a:p>
            <a:pPr marL="462915" indent="-462915">
              <a:buFont typeface="+mj-lt"/>
              <a:buAutoNum type="arabicPeriod"/>
            </a:pPr>
            <a:r>
              <a:rPr lang="en-US" dirty="0"/>
              <a:t>Utilize effective communication when caring for the disruptive patient experiencing withdrawal</a:t>
            </a:r>
          </a:p>
          <a:p>
            <a:pPr marL="462915" indent="-462915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>
              <a:effectLst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407894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8610600" cy="3326362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400" dirty="0"/>
              <a:t>Joint Commission: 2016 Hospital National Patient Safety Goals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Prevention and Management of Disruptive Behavior (PMDB) principles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VHA National Patient Safety Improvement Handbook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The National Database of Nursing Quality Indicators (NDNQI)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VHA Handbook 1160.06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74667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Autofit/>
          </a:bodyPr>
          <a:lstStyle/>
          <a:p>
            <a:r>
              <a:rPr lang="en-US" sz="2600" dirty="0"/>
              <a:t>Alcohol Withdrawal Syndrome (AWS)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4572000" cy="3581400"/>
          </a:xfrm>
        </p:spPr>
        <p:txBody>
          <a:bodyPr>
            <a:noAutofit/>
          </a:bodyPr>
          <a:lstStyle/>
          <a:p>
            <a:pPr marL="171450" lvl="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Caused by the abrupt discontinuance of alcohol 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2400" dirty="0"/>
              <a:t>6-96 hours after the last drink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2400" dirty="0"/>
              <a:t>Minor symptoms (Initially)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2400" dirty="0"/>
              <a:t>Alcoholic </a:t>
            </a:r>
            <a:r>
              <a:rPr lang="en-US" sz="2400" dirty="0" err="1"/>
              <a:t>hallucinosis</a:t>
            </a:r>
            <a:r>
              <a:rPr lang="en-US" sz="2400" dirty="0"/>
              <a:t> (day 1-2)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2400" dirty="0"/>
              <a:t>Withdrawal seizures (day 2-3)</a:t>
            </a:r>
          </a:p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2400" dirty="0"/>
              <a:t>Delirium Tremens (Day 3-4)</a:t>
            </a:r>
            <a:endParaRPr lang="en-US" dirty="0"/>
          </a:p>
          <a:p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495800" y="819150"/>
            <a:ext cx="3962400" cy="3581400"/>
          </a:xfrm>
          <a:prstGeom prst="rect">
            <a:avLst/>
          </a:prstGeom>
        </p:spPr>
        <p:txBody>
          <a:bodyPr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785" lvl="1" indent="-154305">
              <a:buFont typeface="Arial" panose="020B0604020202020204" pitchFamily="34" charset="0"/>
              <a:buChar char="•"/>
            </a:pPr>
            <a:r>
              <a:rPr lang="en-US" sz="2800" dirty="0"/>
              <a:t>Life-threatening complications</a:t>
            </a:r>
          </a:p>
          <a:p>
            <a:pPr marL="816896" lvl="2" indent="-154305">
              <a:buFont typeface="Arial" panose="020B0604020202020204" pitchFamily="34" charset="0"/>
              <a:buChar char="•"/>
            </a:pPr>
            <a:r>
              <a:rPr lang="en-US" sz="2400" dirty="0"/>
              <a:t>Seizures</a:t>
            </a:r>
          </a:p>
          <a:p>
            <a:pPr marL="816896" lvl="2" indent="-154305">
              <a:buFont typeface="Arial" panose="020B0604020202020204" pitchFamily="34" charset="0"/>
              <a:buChar char="•"/>
            </a:pPr>
            <a:r>
              <a:rPr lang="en-US" sz="2400" dirty="0"/>
              <a:t>Coma</a:t>
            </a:r>
          </a:p>
          <a:p>
            <a:pPr marL="816896" lvl="2" indent="-154305">
              <a:buFont typeface="Arial" panose="020B0604020202020204" pitchFamily="34" charset="0"/>
              <a:buChar char="•"/>
            </a:pPr>
            <a:r>
              <a:rPr lang="en-US" sz="2400" dirty="0"/>
              <a:t>Death</a:t>
            </a:r>
          </a:p>
          <a:p>
            <a:pPr marL="0" indent="0">
              <a:buFont typeface="Arial" charset="0"/>
              <a:buNone/>
            </a:pPr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441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Autofit/>
          </a:bodyPr>
          <a:lstStyle/>
          <a:p>
            <a:r>
              <a:rPr lang="en-US" sz="2800" dirty="0"/>
              <a:t>Assessment Tool for AWS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19150"/>
            <a:ext cx="4724400" cy="33263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CIWA-</a:t>
            </a:r>
            <a:r>
              <a:rPr lang="en-US" sz="2800" dirty="0" err="1"/>
              <a:t>Ar</a:t>
            </a:r>
            <a:endParaRPr lang="en-US" sz="2800" dirty="0"/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CIWA-An originally 15 item symptom-based assessment scale developed in 1978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Revised to 10 items in 1989; now known as CIWA-</a:t>
            </a:r>
            <a:r>
              <a:rPr lang="en-US" sz="2100" dirty="0" err="1"/>
              <a:t>Ar</a:t>
            </a:r>
            <a:endParaRPr lang="en-US" sz="2100" dirty="0"/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Measures severity of AWS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Easy to use</a:t>
            </a:r>
          </a:p>
          <a:p>
            <a:pPr marL="565785" lvl="1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Widely-accepted and well-validated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32158" y="819150"/>
            <a:ext cx="4359442" cy="3326362"/>
          </a:xfrm>
          <a:prstGeom prst="rect">
            <a:avLst/>
          </a:prstGeom>
        </p:spPr>
        <p:txBody>
          <a:bodyPr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4673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Alcohol withdrawal protocol</a:t>
            </a:r>
          </a:p>
          <a:p>
            <a:pPr marL="314673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Treat AWS according based on severity of symptoms</a:t>
            </a:r>
          </a:p>
          <a:p>
            <a:pPr marL="314673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Can take less than 2 minutes to perform</a:t>
            </a:r>
          </a:p>
          <a:p>
            <a:pPr marL="314673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Max score is 67; the higher the score, the higher the severity of symptoms</a:t>
            </a:r>
          </a:p>
          <a:p>
            <a:pPr marL="314673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b="1" dirty="0"/>
              <a:t>Usually no treatment necessary for score less than 8</a:t>
            </a:r>
          </a:p>
          <a:p>
            <a:pPr marL="314673" indent="-15430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Follow facility protocol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242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Assessment Tips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8610600" cy="3326362"/>
          </a:xfrm>
        </p:spPr>
        <p:txBody>
          <a:bodyPr>
            <a:noAutofit/>
          </a:bodyPr>
          <a:lstStyle/>
          <a:p>
            <a:pPr marL="462915" indent="-41148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/>
              <a:t>Nausea or vomiting</a:t>
            </a:r>
          </a:p>
          <a:p>
            <a:pPr marL="462915" indent="-41148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/>
              <a:t>Anxiety </a:t>
            </a:r>
          </a:p>
          <a:p>
            <a:pPr marL="462915" indent="-41148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/>
              <a:t>Paroxysmal sweats </a:t>
            </a:r>
          </a:p>
          <a:p>
            <a:pPr marL="462915" indent="-41148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/>
              <a:t>Tactile disturbances  </a:t>
            </a:r>
          </a:p>
          <a:p>
            <a:pPr marL="462915" indent="-41148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/>
              <a:t>Visual disturbances </a:t>
            </a:r>
          </a:p>
          <a:p>
            <a:pPr marL="462915" indent="-411480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Tremors </a:t>
            </a:r>
          </a:p>
          <a:p>
            <a:pPr marL="462915" indent="-411480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Agitation </a:t>
            </a:r>
          </a:p>
          <a:p>
            <a:pPr marL="462915" indent="-411480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Orientation and clouding of sensorium </a:t>
            </a:r>
          </a:p>
          <a:p>
            <a:pPr marL="462915" indent="-411480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Auditory disturbances</a:t>
            </a:r>
          </a:p>
          <a:p>
            <a:pPr marL="462915" indent="-411480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Headache</a:t>
            </a:r>
          </a:p>
          <a:p>
            <a:pPr marL="51435" indent="0" algn="r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01" y="895350"/>
            <a:ext cx="3248999" cy="32501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357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2800" y="97155"/>
            <a:ext cx="5867400" cy="548640"/>
          </a:xfrm>
        </p:spPr>
        <p:txBody>
          <a:bodyPr>
            <a:noAutofit/>
          </a:bodyPr>
          <a:lstStyle/>
          <a:p>
            <a:r>
              <a:rPr lang="en-US" sz="2500" dirty="0"/>
              <a:t>Symptom Based Alcohol </a:t>
            </a:r>
            <a:br>
              <a:rPr lang="en-US" sz="2500" dirty="0"/>
            </a:br>
            <a:r>
              <a:rPr lang="en-US" sz="2500" dirty="0"/>
              <a:t>Withdrawal Protocol</a:t>
            </a:r>
            <a:endParaRPr lang="en-US" sz="25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7988"/>
            <a:ext cx="8610600" cy="33263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History of alcohol use?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Has the provider examined the patient?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Does the patient have a history of alcohol-related seizures and/or delirium tremens?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Initiate symptoms-based alcohol protocol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Benzodiazepines (Diazepam or Lorazepam)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53735588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0C99DBFF2C1448BC5F2F39BD0E8F5" ma:contentTypeVersion="0" ma:contentTypeDescription="Create a new document." ma:contentTypeScope="" ma:versionID="bc9e240ec444a5b551334b09be9f2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5B9365-99F4-4C30-8153-2F6D7158044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EE5DC9-0F6A-4CAB-8C29-66139E013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</TotalTime>
  <Words>1729</Words>
  <Application>Microsoft Office PowerPoint</Application>
  <PresentationFormat>On-screen Show (16:9)</PresentationFormat>
  <Paragraphs>317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1_Custom Design</vt:lpstr>
      <vt:lpstr>Simulations for Clinical Excellence  in Nursing Services</vt:lpstr>
      <vt:lpstr>Disruptive Patient Withdrawal</vt:lpstr>
      <vt:lpstr>Disclaimer</vt:lpstr>
      <vt:lpstr>Learning Objectives</vt:lpstr>
      <vt:lpstr>Why?</vt:lpstr>
      <vt:lpstr>Alcohol Withdrawal Syndrome (AWS)</vt:lpstr>
      <vt:lpstr>Assessment Tool for AWS</vt:lpstr>
      <vt:lpstr>Assessment Tips</vt:lpstr>
      <vt:lpstr>Symptom Based Alcohol  Withdrawal Protocol</vt:lpstr>
      <vt:lpstr>Recognize Early Signs of  Escalating Behavior</vt:lpstr>
      <vt:lpstr>Levels of Stress</vt:lpstr>
      <vt:lpstr>Nursing Considerations</vt:lpstr>
      <vt:lpstr>When to Notify the Provider</vt:lpstr>
      <vt:lpstr>Facility-Specific</vt:lpstr>
      <vt:lpstr>Priorities for AWS</vt:lpstr>
      <vt:lpstr>Potential Issues</vt:lpstr>
      <vt:lpstr>Summary</vt:lpstr>
      <vt:lpstr>Question Mark</vt:lpstr>
      <vt:lpstr>Disruptive Patient (3):  Withdrawal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Hubbard, Patricia</cp:lastModifiedBy>
  <cp:revision>75</cp:revision>
  <dcterms:created xsi:type="dcterms:W3CDTF">2017-03-13T17:13:11Z</dcterms:created>
  <dcterms:modified xsi:type="dcterms:W3CDTF">2020-09-16T13:34:48Z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0x0101009A90C99DBFF2C1448BC5F2F39BD0E8F5</vt:lpwstr>
  </property>
</Properties>
</file>