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327" r:id="rId5"/>
    <p:sldId id="367" r:id="rId6"/>
    <p:sldId id="368" r:id="rId7"/>
    <p:sldId id="369" r:id="rId8"/>
    <p:sldId id="461" r:id="rId9"/>
    <p:sldId id="495" r:id="rId10"/>
    <p:sldId id="435" r:id="rId11"/>
    <p:sldId id="497" r:id="rId12"/>
    <p:sldId id="499" r:id="rId13"/>
    <p:sldId id="498" r:id="rId14"/>
    <p:sldId id="466" r:id="rId15"/>
    <p:sldId id="441" r:id="rId16"/>
    <p:sldId id="376" r:id="rId17"/>
    <p:sldId id="384" r:id="rId18"/>
    <p:sldId id="381" r:id="rId19"/>
    <p:sldId id="49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8" autoAdjust="0"/>
    <p:restoredTop sz="77306" autoAdjust="0"/>
  </p:normalViewPr>
  <p:slideViewPr>
    <p:cSldViewPr>
      <p:cViewPr varScale="1">
        <p:scale>
          <a:sx n="48" d="100"/>
          <a:sy n="48" d="100"/>
        </p:scale>
        <p:origin x="4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risk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Allergies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Sulfites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Monitor the patient closely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Anticipate any potential needs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Supplies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Antidote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Diagnostics</a:t>
            </a:r>
            <a:r>
              <a:rPr lang="en-US" sz="1200" baseline="0" dirty="0"/>
              <a:t> at specific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 patient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Communication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Patient/family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Staff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Therapeutic level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Protocol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&lt;Discuss</a:t>
            </a:r>
            <a:r>
              <a:rPr lang="en-US" sz="1200" baseline="0" dirty="0"/>
              <a:t> facility specific process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Equipment/Supplies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&lt;Review</a:t>
            </a:r>
            <a:r>
              <a:rPr lang="en-US" sz="1200" baseline="0" dirty="0"/>
              <a:t> the use of equipment/supplies available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State licensure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&lt;Discuss</a:t>
            </a:r>
            <a:r>
              <a:rPr lang="en-US" sz="1200" baseline="0" dirty="0"/>
              <a:t> who may do what based on licensure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Scope of practice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Certifications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Job descriptions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Accountability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Documentation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&lt;Discuss</a:t>
            </a:r>
            <a:r>
              <a:rPr lang="en-US" sz="1200" baseline="0" dirty="0"/>
              <a:t> pertinent documentation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0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ISBAR communication prior to scenario.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Computerized system to decrease med errors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Improved accuracy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Decreased med errors</a:t>
            </a:r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Increase</a:t>
            </a:r>
            <a:r>
              <a:rPr lang="en-US" sz="1200" baseline="0" dirty="0"/>
              <a:t> in quality</a:t>
            </a:r>
            <a:endParaRPr lang="en-US" sz="1200" dirty="0"/>
          </a:p>
          <a:p>
            <a:pPr marL="171450" lvl="0" indent="-1714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Standardization of Care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Heparin protocol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Multidisciplinary team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Unfractionated Heparin (UFH)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Indications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Acute coronary symptoms** (recommended)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Deep vein thrombosis</a:t>
            </a:r>
            <a:endParaRPr lang="en-US" sz="1200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Pulmonary embolism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Prosthetic valves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Atrial fibrillation/flutter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Other as indicated by provider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Risks/Complications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Thrombocytopenia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Bleeding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Death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Does not dissolve existing thrombi/clots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The patient must be in the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1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Intrinsic pathway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Production</a:t>
            </a:r>
            <a:r>
              <a:rPr lang="en-US" sz="1200" baseline="0" dirty="0"/>
              <a:t> of Fibrin </a:t>
            </a:r>
            <a:r>
              <a:rPr lang="en-US" sz="1200" dirty="0"/>
              <a:t>(Contact Activation</a:t>
            </a:r>
            <a:r>
              <a:rPr lang="en-US" sz="1200" baseline="0" dirty="0"/>
              <a:t> Pathway)</a:t>
            </a: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Extrinsic</a:t>
            </a:r>
            <a:r>
              <a:rPr lang="en-US" sz="1200" baseline="0" dirty="0"/>
              <a:t> pathway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Activated Factor </a:t>
            </a:r>
            <a:r>
              <a:rPr lang="en-US" sz="1200" dirty="0" err="1"/>
              <a:t>Xa</a:t>
            </a:r>
            <a:r>
              <a:rPr lang="en-US" sz="1200" dirty="0"/>
              <a:t> (Tissue Factor</a:t>
            </a:r>
            <a:r>
              <a:rPr lang="en-US" sz="1200" baseline="0" dirty="0"/>
              <a:t> Pathway)-**Primary Pathway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Final Common Pathway of Factor X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Thrombin and Fibrin</a:t>
            </a:r>
          </a:p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Heparin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Inactivates thrombin and activated factor</a:t>
            </a:r>
            <a:r>
              <a:rPr lang="en-US" sz="1200" baseline="0" dirty="0"/>
              <a:t> X (</a:t>
            </a:r>
            <a:r>
              <a:rPr lang="en-US" sz="1200" baseline="0" dirty="0" err="1"/>
              <a:t>Xa</a:t>
            </a:r>
            <a:r>
              <a:rPr lang="en-US" sz="1200" baseline="0" dirty="0"/>
              <a:t>)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Inhibits thrombin-induced activation of platelets and factors V and VIII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Low molecular weight Heparin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Indirect</a:t>
            </a:r>
            <a:r>
              <a:rPr lang="en-US" sz="1200" baseline="0" dirty="0"/>
              <a:t> inhibitor of activated factor X (</a:t>
            </a:r>
            <a:r>
              <a:rPr lang="en-US" sz="1200" baseline="0" dirty="0" err="1"/>
              <a:t>Xa</a:t>
            </a:r>
            <a:r>
              <a:rPr lang="en-US" sz="1200" baseline="0" dirty="0"/>
              <a:t>) which cleaves to factor II to factor </a:t>
            </a:r>
            <a:r>
              <a:rPr lang="en-US" sz="1200" baseline="0" dirty="0" err="1"/>
              <a:t>IIa</a:t>
            </a:r>
            <a:endParaRPr lang="en-US" sz="12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Fixed</a:t>
            </a:r>
            <a:r>
              <a:rPr lang="en-US" sz="1200" baseline="0" dirty="0"/>
              <a:t> dose (subcutaneous)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Enoxaparin (</a:t>
            </a:r>
            <a:r>
              <a:rPr lang="en-US" sz="1200" baseline="0" dirty="0" err="1"/>
              <a:t>Lovenox</a:t>
            </a:r>
            <a:r>
              <a:rPr lang="en-US" sz="1200" baseline="0" dirty="0"/>
              <a:t>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Fondaparinux (</a:t>
            </a:r>
            <a:r>
              <a:rPr lang="en-US" sz="1200" baseline="0" dirty="0" err="1"/>
              <a:t>Arixtra</a:t>
            </a:r>
            <a:r>
              <a:rPr lang="en-US" sz="1200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err="1"/>
              <a:t>Argatroban</a:t>
            </a:r>
            <a:r>
              <a:rPr lang="en-US" sz="1200" baseline="0" dirty="0"/>
              <a:t> (</a:t>
            </a:r>
            <a:r>
              <a:rPr lang="en-US" sz="1200" baseline="0" dirty="0" err="1"/>
              <a:t>Acova</a:t>
            </a:r>
            <a:r>
              <a:rPr lang="en-US" sz="1200" baseline="0" dirty="0"/>
              <a:t>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Synthetic thrombin inhibitor (Direct)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Sometimes used on patients with Heparin-induced thrombocytopenia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Wafarin</a:t>
            </a:r>
            <a:r>
              <a:rPr lang="en-US" sz="1200" dirty="0"/>
              <a:t> (Coumadin)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Inhibits</a:t>
            </a:r>
            <a:r>
              <a:rPr lang="en-US" sz="1200" baseline="0" dirty="0"/>
              <a:t> Vitamin K-</a:t>
            </a:r>
            <a:r>
              <a:rPr lang="en-US" sz="1200" baseline="0" dirty="0" err="1"/>
              <a:t>dependant</a:t>
            </a:r>
            <a:r>
              <a:rPr lang="en-US" sz="1200" baseline="0" dirty="0"/>
              <a:t> factors II, VII, IX, and X and proteins C, S, and Z</a:t>
            </a: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Tissue plasminogen activator-</a:t>
            </a:r>
            <a:r>
              <a:rPr lang="en-US" sz="1200" dirty="0" err="1"/>
              <a:t>tPa</a:t>
            </a:r>
            <a:r>
              <a:rPr lang="en-US" sz="1200" baseline="0" dirty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(</a:t>
            </a:r>
            <a:r>
              <a:rPr lang="en-US" sz="1200" dirty="0" err="1"/>
              <a:t>Alteplase</a:t>
            </a:r>
            <a:r>
              <a:rPr lang="en-US" sz="1200" baseline="0" dirty="0"/>
              <a:t> (</a:t>
            </a:r>
            <a:r>
              <a:rPr lang="en-US" sz="1200" baseline="0" dirty="0" err="1"/>
              <a:t>Activase</a:t>
            </a:r>
            <a:r>
              <a:rPr lang="en-US" sz="1200" baseline="0" dirty="0"/>
              <a:t>)</a:t>
            </a:r>
            <a:endParaRPr lang="en-US" sz="1200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Thrombolytic (fibrinolytic)-breaks down clots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Antidotes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Heparin</a:t>
            </a:r>
            <a:r>
              <a:rPr lang="en-US" sz="1200" baseline="0" dirty="0"/>
              <a:t> = Protamine Sulfate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Coumadin = Vitamin K</a:t>
            </a:r>
            <a:endParaRPr lang="en-US" sz="1200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&lt;Have the learners refer to handout&gt;</a:t>
            </a:r>
          </a:p>
          <a:p>
            <a:pPr lvl="0" algn="l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to ensure accurate and safe Heparin Infusion administration</a:t>
            </a:r>
          </a:p>
          <a:p>
            <a:pPr lvl="0" algn="l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process that is congruent with lab processes and clinical practice to effectively track results</a:t>
            </a:r>
          </a:p>
          <a:p>
            <a:pPr lvl="0" algn="l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Nurses can confidently and skillfully manage Heparin Infusion protocol</a:t>
            </a:r>
          </a:p>
          <a:p>
            <a:pPr lvl="0" algn="l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with National Patient Safety Goal 03.05.01 – Improving the Safety of Using Medications</a:t>
            </a:r>
          </a:p>
          <a:p>
            <a:pPr algn="ctr"/>
            <a:r>
              <a:rPr lang="en-US" dirty="0">
                <a:effectLst/>
              </a:rPr>
              <a:t>Licensed healthcare provider initiates Nurse Driven protocol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Heparin orders verified by pharmacy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reviews and verifies the order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verifies baseline </a:t>
            </a:r>
            <a:r>
              <a:rPr lang="en-US" dirty="0" err="1">
                <a:effectLst/>
              </a:rPr>
              <a:t>aPTT</a:t>
            </a:r>
            <a:r>
              <a:rPr lang="en-US" dirty="0">
                <a:effectLst/>
              </a:rPr>
              <a:t> and platelet level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calculates initial bolus and infusion rate based on protocol using a </a:t>
            </a:r>
            <a:r>
              <a:rPr lang="en-US" u="sng" dirty="0">
                <a:effectLst/>
              </a:rPr>
              <a:t>standardized tool</a:t>
            </a:r>
            <a:r>
              <a:rPr lang="en-US" dirty="0">
                <a:effectLst/>
              </a:rPr>
              <a:t> (signature/initials required)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Second Nurse calculates initial bolus and infusion rate using a separate tool </a:t>
            </a:r>
          </a:p>
          <a:p>
            <a:pPr algn="ctr"/>
            <a:r>
              <a:rPr lang="en-US" dirty="0">
                <a:effectLst/>
              </a:rPr>
              <a:t>(signature/initials required)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documents initial bolus and infusion rate and time of initiation into template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Patient education about IV Heparin completed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administers appropriate bolus and infusion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 err="1">
                <a:effectLst/>
              </a:rPr>
              <a:t>aPTTs</a:t>
            </a:r>
            <a:r>
              <a:rPr lang="en-US" dirty="0">
                <a:effectLst/>
              </a:rPr>
              <a:t> are drawn by nurse at scheduled times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 err="1">
                <a:effectLst/>
              </a:rPr>
              <a:t>aPTTs</a:t>
            </a:r>
            <a:r>
              <a:rPr lang="en-US" dirty="0">
                <a:effectLst/>
              </a:rPr>
              <a:t> are run STAT by lab personnel and results available within one (1) hour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review </a:t>
            </a:r>
            <a:r>
              <a:rPr lang="en-US" dirty="0" err="1">
                <a:effectLst/>
              </a:rPr>
              <a:t>aPTT</a:t>
            </a:r>
            <a:r>
              <a:rPr lang="en-US" dirty="0">
                <a:effectLst/>
              </a:rPr>
              <a:t> result and makes adjustments per Heparin Infusion Protocol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If result is “critical, Nurse caring for patient is contacted by lab personnel, Nurse contacts healthcare provider using ISBAR format and makes adjustments per order</a:t>
            </a:r>
          </a:p>
          <a:p>
            <a:pPr 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Nurse completes “critical lab documentation”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Bruising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Bleeding gums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Blood in urine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Bleeding with bowel movements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Pale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Shortness of breath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Dizziness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Headache</a:t>
            </a: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Intracranial</a:t>
            </a:r>
            <a:r>
              <a:rPr lang="en-US" sz="1200" baseline="0" dirty="0"/>
              <a:t> bleed</a:t>
            </a:r>
            <a:endParaRPr lang="en-US" sz="120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Signs of a stroke</a:t>
            </a:r>
          </a:p>
          <a:p>
            <a:pPr marL="628650" lvl="1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Specify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Electric razor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Blowing their nose</a:t>
            </a:r>
          </a:p>
          <a:p>
            <a:pPr marL="171450" lvl="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Clipping fingernails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90" r:id="rId2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Patient/Family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895350"/>
            <a:ext cx="35052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Bruising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Bleeding gums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Blood in urine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Bleeding with bowel movements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Shortness of breath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029200" y="895350"/>
            <a:ext cx="3505200" cy="3505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Dizziness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Headache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Signs of a stroke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Electric razor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Blowing their nose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Clipping fingernails</a:t>
            </a:r>
          </a:p>
        </p:txBody>
      </p:sp>
    </p:spTree>
    <p:extLst>
      <p:ext uri="{BB962C8B-B14F-4D97-AF65-F5344CB8AC3E}">
        <p14:creationId xmlns:p14="http://schemas.microsoft.com/office/powerpoint/2010/main" val="154833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4174958" cy="3505200"/>
          </a:xfrm>
        </p:spPr>
        <p:txBody>
          <a:bodyPr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Safety</a:t>
            </a:r>
          </a:p>
          <a:p>
            <a:pPr marL="422562" lvl="1" indent="-171450">
              <a:buFont typeface="Arial" panose="020B0604020202020204" pitchFamily="34" charset="0"/>
              <a:buChar char="•"/>
            </a:pPr>
            <a:r>
              <a:rPr lang="en-US" sz="2600" dirty="0"/>
              <a:t>Infusion pump only</a:t>
            </a:r>
          </a:p>
          <a:p>
            <a:pPr marL="422562" lvl="1" indent="-171450">
              <a:buFont typeface="Arial" panose="020B0604020202020204" pitchFamily="34" charset="0"/>
              <a:buChar char="•"/>
            </a:pPr>
            <a:r>
              <a:rPr lang="en-US" sz="2600" dirty="0"/>
              <a:t>Antidote</a:t>
            </a:r>
          </a:p>
          <a:p>
            <a:pPr marL="422562" lvl="1" indent="-171450">
              <a:buFont typeface="Arial" panose="020B0604020202020204" pitchFamily="34" charset="0"/>
              <a:buChar char="•"/>
            </a:pPr>
            <a:r>
              <a:rPr lang="en-US" sz="2600" dirty="0"/>
              <a:t>Patient must be in the hospital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Identify risk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Allergies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48200" y="895350"/>
            <a:ext cx="4174958" cy="3505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Monitor the patient closely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Anticipate any potential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Provide patient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Therapeutic level</a:t>
            </a:r>
          </a:p>
        </p:txBody>
      </p:sp>
    </p:spTree>
    <p:extLst>
      <p:ext uri="{BB962C8B-B14F-4D97-AF65-F5344CB8AC3E}">
        <p14:creationId xmlns:p14="http://schemas.microsoft.com/office/powerpoint/2010/main" val="368554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Facility 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895350"/>
            <a:ext cx="8017042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Heparin protocol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Equipment/Supplies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State licensure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Scope of practice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Certifications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Accountability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Documentation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28" y="1504950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945450"/>
            <a:ext cx="8229600" cy="33944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Delays in treatment</a:t>
            </a:r>
          </a:p>
          <a:p>
            <a:r>
              <a:rPr lang="en-US" sz="2800" dirty="0"/>
              <a:t>Bleeding</a:t>
            </a:r>
          </a:p>
          <a:p>
            <a:r>
              <a:rPr lang="en-US" sz="2800" dirty="0"/>
              <a:t>Allergies</a:t>
            </a:r>
          </a:p>
          <a:p>
            <a:r>
              <a:rPr lang="en-US" sz="2800" dirty="0"/>
              <a:t>Thrombocytopenia</a:t>
            </a:r>
          </a:p>
          <a:p>
            <a:r>
              <a:rPr lang="en-US" sz="2800" dirty="0"/>
              <a:t>Non-therapeutic despite</a:t>
            </a:r>
          </a:p>
          <a:p>
            <a:pPr marL="0" indent="0">
              <a:buNone/>
            </a:pPr>
            <a:r>
              <a:rPr lang="en-US" sz="2800" dirty="0"/>
              <a:t>   increasing rate of infusion</a:t>
            </a:r>
          </a:p>
        </p:txBody>
      </p:sp>
      <p:sp>
        <p:nvSpPr>
          <p:cNvPr id="8" name="Rectangle 7"/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353006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Reviewed Heparin infusion therapy initiation according to facility specific protocol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Discussed monitoring Heparin infusion therapy according to protocol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Demonstrated effective communication when caring for the patient receiving Heparin infusion therapy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HAEORMOSLED\AppData\Local\Microsoft\Windows\Temporary Internet Files\Content.IE5\B9AZ1HAU\Zhwp_Question_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14243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Sixty-five (65) year-old female is directly admitted from the outpatient clinic for deep vein thrombosis and Heparin infusion. Patient is s/p right hip fracture with open reduction internal fixation (ORIF) three (3) weeks ago. She just returned from a ten (10) hour car trip. The time is 0700.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447032"/>
            <a:ext cx="5774822" cy="2029718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b="1" dirty="0"/>
              <a:t>Past Medical History:</a:t>
            </a: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Hypertension, hyperlipidemia,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osteoarthritis, right hip fracture d/t fall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/>
              <a:t>Past Surgical History: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/>
              <a:t>Appendectomy, S/P open reduction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internal fixation (ORIF) of the right hip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58469" y="2419350"/>
            <a:ext cx="4585531" cy="14269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b="1" dirty="0"/>
              <a:t>Medications:</a:t>
            </a:r>
          </a:p>
          <a:p>
            <a:pPr lvl="0">
              <a:spcBef>
                <a:spcPts val="0"/>
              </a:spcBef>
            </a:pPr>
            <a:r>
              <a:rPr lang="en-US" sz="1900" dirty="0"/>
              <a:t>Metoprolol 50mg one time daily</a:t>
            </a:r>
          </a:p>
          <a:p>
            <a:pPr lvl="0">
              <a:spcBef>
                <a:spcPts val="0"/>
              </a:spcBef>
            </a:pPr>
            <a:r>
              <a:rPr lang="en-US" sz="1900" dirty="0"/>
              <a:t>Simvastatin 40mg in the evening</a:t>
            </a:r>
          </a:p>
          <a:p>
            <a:pPr lvl="0">
              <a:spcBef>
                <a:spcPts val="0"/>
              </a:spcBef>
            </a:pPr>
            <a:r>
              <a:rPr lang="en-US" sz="1900" dirty="0"/>
              <a:t>Ibuprofen 400mg three times a day for pain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No known drug allergies (NKDA)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657600" y="-19050"/>
            <a:ext cx="5410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dirty="0"/>
              <a:t>Infusion:  Heparin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729062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/>
              <a:t>Betsy Harrison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38506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1535" y="1860887"/>
            <a:ext cx="57409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Infusion:  Heparin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71550"/>
            <a:ext cx="7543800" cy="3337322"/>
          </a:xfrm>
        </p:spPr>
        <p:txBody>
          <a:bodyPr anchor="ctr" anchorCtr="0"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Initiate Heparin infusion therapy according to protocol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Monitor Heparin infusion therapy according to protocol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Demonstrate effective communication when caring for the patient receiving Heparin infusion therapy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VHA National patient safety improvement handbook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VHA Directive 1033: Anticoagulation therapy management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VHA Directive 1014: Safe medication injection practices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Institute for Safe Medication Practices List of High-Alert medications in Acute Care Settings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Joint Commission National Patient Safety Goals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242" y="895350"/>
            <a:ext cx="4860758" cy="3505200"/>
          </a:xfrm>
        </p:spPr>
        <p:txBody>
          <a:bodyPr anchor="ctr" anchorCtr="0">
            <a:no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Computerized system to decrease med errors</a:t>
            </a:r>
          </a:p>
          <a:p>
            <a:pPr marL="171450" lvl="0" indent="-1714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Improved accuracy</a:t>
            </a:r>
          </a:p>
          <a:p>
            <a:pPr marL="171450" lvl="0" indent="-1714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Decreased med errors</a:t>
            </a:r>
          </a:p>
          <a:p>
            <a:pPr marL="171450" lvl="0" indent="-1714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Increase in quality</a:t>
            </a:r>
          </a:p>
          <a:p>
            <a:pPr marL="171450" lvl="0" indent="-1714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Standardization of care</a:t>
            </a:r>
          </a:p>
          <a:p>
            <a:pPr marL="171450" lvl="0" indent="-1714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Multidisciplinary team focus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23950"/>
            <a:ext cx="27336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Heparin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4343400" cy="3505200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Indications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Acute coronary symptoms**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Deep vein thrombosis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Pulmonary embolism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Prosthetic valves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 Atrial Fibrillation/Flutter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Other as indicated by provider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07349" y="819150"/>
            <a:ext cx="4022558" cy="3505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305" indent="-154305"/>
            <a:r>
              <a:rPr lang="en-US" sz="2400" dirty="0"/>
              <a:t>Risks/Complications</a:t>
            </a:r>
          </a:p>
          <a:p>
            <a:pPr marL="405417" lvl="1" indent="-154305"/>
            <a:r>
              <a:rPr lang="en-US" sz="2200" dirty="0"/>
              <a:t>Thrombocytopenia</a:t>
            </a:r>
          </a:p>
          <a:p>
            <a:pPr marL="405417" lvl="1" indent="-154305"/>
            <a:r>
              <a:rPr lang="en-US" sz="2200" dirty="0"/>
              <a:t>Bleeding</a:t>
            </a:r>
          </a:p>
          <a:p>
            <a:pPr marL="405417" lvl="1" indent="-154305"/>
            <a:r>
              <a:rPr lang="en-US" sz="2200" dirty="0"/>
              <a:t>Death</a:t>
            </a:r>
          </a:p>
          <a:p>
            <a:pPr marL="342900" indent="-342900"/>
            <a:r>
              <a:rPr lang="en-US" sz="2400" dirty="0"/>
              <a:t>Does not dissolve existing thrombi/clots</a:t>
            </a:r>
          </a:p>
          <a:p>
            <a:pPr marL="342900" indent="-342900"/>
            <a:r>
              <a:rPr lang="en-US" sz="2400" dirty="0"/>
              <a:t>The patient must be in the hospital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25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Practice Recommendations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23546"/>
            <a:ext cx="3998561" cy="3505200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Baseline activated partial thromboplastin Test (</a:t>
            </a:r>
            <a:r>
              <a:rPr lang="en-US" sz="2400" dirty="0" err="1"/>
              <a:t>aPTT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Before treatment</a:t>
            </a:r>
          </a:p>
          <a:p>
            <a:pPr lvl="2">
              <a:spcBef>
                <a:spcPts val="0"/>
              </a:spcBef>
            </a:pPr>
            <a:r>
              <a:rPr lang="en-US" sz="2000" dirty="0" err="1"/>
              <a:t>aPTT</a:t>
            </a:r>
            <a:r>
              <a:rPr lang="en-US" sz="2000" dirty="0"/>
              <a:t>, platelets, International Normalized Ratio (INR)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Initial bolus (Per protocol)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Infusion rate(Per protocol)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In consultation with the provider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Monitor platelets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48200" y="819150"/>
            <a:ext cx="3998561" cy="365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Therapeutic range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Should be stopped for surgery or other invasive procedures</a:t>
            </a:r>
            <a:r>
              <a:rPr lang="en-US" sz="2200" dirty="0"/>
              <a:t> (4-6 hours prior)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Monitor for bleeding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If bleeding occurs: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STOP the infusion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Resuscitate the patient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Check </a:t>
            </a:r>
            <a:r>
              <a:rPr lang="en-US" sz="2200" dirty="0" err="1"/>
              <a:t>aPTT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200" dirty="0"/>
              <a:t>Notify the provider</a:t>
            </a:r>
          </a:p>
        </p:txBody>
      </p:sp>
    </p:spTree>
    <p:extLst>
      <p:ext uri="{BB962C8B-B14F-4D97-AF65-F5344CB8AC3E}">
        <p14:creationId xmlns:p14="http://schemas.microsoft.com/office/powerpoint/2010/main" val="385961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Coagulation Cascade Review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95350"/>
            <a:ext cx="5638647" cy="3657600"/>
          </a:xfr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Arrow: Right 7"/>
          <p:cNvSpPr/>
          <p:nvPr/>
        </p:nvSpPr>
        <p:spPr>
          <a:xfrm rot="10800000">
            <a:off x="6553200" y="793474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>
            <a:off x="1295400" y="793473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 rot="21205776">
            <a:off x="4032714" y="3636465"/>
            <a:ext cx="207748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 rot="21192767">
            <a:off x="4011170" y="3449338"/>
            <a:ext cx="7146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95169" y="666750"/>
            <a:ext cx="123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Primary Pathway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8300" y="3578370"/>
            <a:ext cx="253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Final Common Pathway</a:t>
            </a:r>
          </a:p>
        </p:txBody>
      </p:sp>
    </p:spTree>
    <p:extLst>
      <p:ext uri="{BB962C8B-B14F-4D97-AF65-F5344CB8AC3E}">
        <p14:creationId xmlns:p14="http://schemas.microsoft.com/office/powerpoint/2010/main" val="288160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sz="2400" dirty="0"/>
              <a:t>Nurse-Driven Heparin Infusion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819150"/>
            <a:ext cx="5943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Licensed healthcare provider initiates Nurse Driven protocol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Heparin orders verified by pharmacy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reviews and verifies the order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verifies baseline </a:t>
            </a:r>
            <a:r>
              <a:rPr lang="en-US" sz="800" dirty="0" err="1"/>
              <a:t>aPTT</a:t>
            </a:r>
            <a:r>
              <a:rPr lang="en-US" sz="800" dirty="0"/>
              <a:t> and platelet level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calculates initial bolus and infusion rate based on protocol using a </a:t>
            </a:r>
            <a:r>
              <a:rPr lang="en-US" sz="800" u="sng" dirty="0"/>
              <a:t>standardized tool</a:t>
            </a:r>
            <a:r>
              <a:rPr lang="en-US" sz="800" dirty="0"/>
              <a:t> (signature/initials required)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Second Nurse calculates initial bolus and infusion rate using a separate tool </a:t>
            </a:r>
          </a:p>
          <a:p>
            <a:pPr algn="ctr"/>
            <a:r>
              <a:rPr lang="en-US" sz="800" dirty="0"/>
              <a:t>(signature/initials required)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documents initial bolus and infusion rate and time of initiation into template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Patient education about IV Heparin completed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administers appropriate bolus and infusion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 err="1"/>
              <a:t>aPTTs</a:t>
            </a:r>
            <a:r>
              <a:rPr lang="en-US" sz="800" dirty="0"/>
              <a:t> are drawn by nurse at scheduled times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 err="1"/>
              <a:t>aPTTs</a:t>
            </a:r>
            <a:r>
              <a:rPr lang="en-US" sz="800" dirty="0"/>
              <a:t> are run STAT by lab personnel and results available within one (1) hour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review </a:t>
            </a:r>
            <a:r>
              <a:rPr lang="en-US" sz="800" dirty="0" err="1"/>
              <a:t>aPTT</a:t>
            </a:r>
            <a:r>
              <a:rPr lang="en-US" sz="800" dirty="0"/>
              <a:t> result and makes adjustments per Heparin Infusion Protocol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If result is “critical, Nurse caring for patient is contacted by lab personnel, Nurse contacts healthcare provider using ISBAR format and makes adjustments per order</a:t>
            </a:r>
          </a:p>
          <a:p>
            <a:pPr algn="ctr"/>
            <a:r>
              <a:rPr lang="en-US" sz="800" dirty="0">
                <a:latin typeface="Calibri" panose="020F0502020204030204" pitchFamily="34" charset="0"/>
                <a:sym typeface="Wingdings" panose="05000000000000000000" pitchFamily="2" charset="2"/>
              </a:rPr>
              <a:t></a:t>
            </a:r>
            <a:endParaRPr lang="en-US" sz="800" dirty="0"/>
          </a:p>
          <a:p>
            <a:pPr algn="ctr"/>
            <a:r>
              <a:rPr lang="en-US" sz="800" dirty="0"/>
              <a:t>Nurse completes “critical lab documentation”</a:t>
            </a:r>
            <a:endParaRPr lang="en-US" sz="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2039" y="89535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**(see handout)</a:t>
            </a:r>
          </a:p>
        </p:txBody>
      </p:sp>
    </p:spTree>
    <p:extLst>
      <p:ext uri="{BB962C8B-B14F-4D97-AF65-F5344CB8AC3E}">
        <p14:creationId xmlns:p14="http://schemas.microsoft.com/office/powerpoint/2010/main" val="62237150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1712F822A6243B9914C5B93BF62CB" ma:contentTypeVersion="0" ma:contentTypeDescription="Create a new document." ma:contentTypeScope="" ma:versionID="92ba16d6df224c59af975a8ef325f9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9365-99F4-4C30-8153-2F6D7158044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94A2E7-91FA-49E7-B2E6-57EC509480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1259</Words>
  <Application>Microsoft Office PowerPoint</Application>
  <PresentationFormat>On-screen Show (16:9)</PresentationFormat>
  <Paragraphs>298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PowerPoint Presentation</vt:lpstr>
      <vt:lpstr>Learning Objectives</vt:lpstr>
      <vt:lpstr>Why?</vt:lpstr>
      <vt:lpstr>Evidence</vt:lpstr>
      <vt:lpstr>Heparin</vt:lpstr>
      <vt:lpstr>Best Practice Recommendations</vt:lpstr>
      <vt:lpstr>Coagulation Cascade Review</vt:lpstr>
      <vt:lpstr>Nurse-Driven Heparin Infusion</vt:lpstr>
      <vt:lpstr>Patient/Family Education</vt:lpstr>
      <vt:lpstr>Priorities</vt:lpstr>
      <vt:lpstr>Facility Specific</vt:lpstr>
      <vt:lpstr>Potential Issues</vt:lpstr>
      <vt:lpstr>Summary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Ludwa, Cheryl</cp:lastModifiedBy>
  <cp:revision>162</cp:revision>
  <dcterms:created xsi:type="dcterms:W3CDTF">2017-03-13T17:13:11Z</dcterms:created>
  <dcterms:modified xsi:type="dcterms:W3CDTF">2020-04-22T19:47:10Z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0x010100C531712F822A6243B9914C5B93BF62CB</vt:lpwstr>
  </property>
</Properties>
</file>