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sldIdLst>
    <p:sldId id="327" r:id="rId5"/>
    <p:sldId id="367" r:id="rId6"/>
    <p:sldId id="368" r:id="rId7"/>
    <p:sldId id="369" r:id="rId8"/>
    <p:sldId id="435" r:id="rId9"/>
    <p:sldId id="467" r:id="rId10"/>
    <p:sldId id="461" r:id="rId11"/>
    <p:sldId id="441" r:id="rId12"/>
    <p:sldId id="466" r:id="rId13"/>
    <p:sldId id="376" r:id="rId14"/>
    <p:sldId id="384" r:id="rId15"/>
    <p:sldId id="381" r:id="rId16"/>
    <p:sldId id="382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635" autoAdjust="0"/>
    <p:restoredTop sz="56442" autoAdjust="0"/>
  </p:normalViewPr>
  <p:slideViewPr>
    <p:cSldViewPr>
      <p:cViewPr varScale="1">
        <p:scale>
          <a:sx n="79" d="100"/>
          <a:sy n="79" d="100"/>
        </p:scale>
        <p:origin x="9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51521-6D7F-4DA5-888A-3C4B62574868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89AB2A-462F-43A4-86B1-C7725F83CB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629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84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681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ISBAR communication prior to scenario.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92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775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VHA Directive 1014: Safe Medication Injection Practices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VHA Directive 1070: Adverse Drug Event Reporting and Monitoring</a:t>
            </a:r>
          </a:p>
          <a:p>
            <a:r>
              <a:rPr lang="en-US" dirty="0"/>
              <a:t>The VHA Handbook 1050.01: VHA National Patient Safety Improvement Handbook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Patient safety alerts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Patient safety measures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Emphasize</a:t>
            </a:r>
            <a:r>
              <a:rPr lang="en-US" baseline="0" dirty="0"/>
              <a:t> prevention rather than punishment</a:t>
            </a:r>
            <a:endParaRPr lang="en-US" dirty="0"/>
          </a:p>
          <a:p>
            <a:r>
              <a:rPr lang="en-US" dirty="0"/>
              <a:t>The Joint Commission: 2016 National Patient Safety Goals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Goal</a:t>
            </a:r>
            <a:r>
              <a:rPr lang="en-US" baseline="0" dirty="0"/>
              <a:t> 1: </a:t>
            </a:r>
            <a:r>
              <a:rPr lang="en-US" dirty="0"/>
              <a:t>Accuracy of patient identification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Goal 2: Effectiveness</a:t>
            </a:r>
            <a:r>
              <a:rPr lang="en-US" baseline="0" dirty="0"/>
              <a:t> of c</a:t>
            </a:r>
            <a:r>
              <a:rPr lang="en-US" dirty="0"/>
              <a:t>ommunication among caregivers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Written procedures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Timeliness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Goal</a:t>
            </a:r>
            <a:r>
              <a:rPr lang="en-US" baseline="0" dirty="0"/>
              <a:t> 3: Safety of using medications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Reduce likelihood of patient harm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Patient education for better outcomes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Written protocols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Follow-up monitoring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Safety practices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National Action Plan for Adverse Drug Event Prevention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US Department of Health and Human Services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aseline="0" dirty="0"/>
              <a:t>Infusion Nurses Society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Research and evidence-based practice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Current best evidence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Validate and improve nursing practice</a:t>
            </a: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085850" lvl="2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050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Verify orders</a:t>
            </a:r>
          </a:p>
          <a:p>
            <a:pPr>
              <a:spcBef>
                <a:spcPts val="0"/>
              </a:spcBef>
            </a:pPr>
            <a:r>
              <a:rPr lang="en-US" dirty="0"/>
              <a:t>Explain the procedure to the patient</a:t>
            </a:r>
          </a:p>
          <a:p>
            <a:pPr>
              <a:spcBef>
                <a:spcPts val="0"/>
              </a:spcBef>
            </a:pPr>
            <a:r>
              <a:rPr lang="en-US" dirty="0"/>
              <a:t>Supplies</a:t>
            </a:r>
          </a:p>
          <a:p>
            <a:pPr>
              <a:spcBef>
                <a:spcPts val="0"/>
              </a:spcBef>
            </a:pPr>
            <a:r>
              <a:rPr lang="en-US" dirty="0"/>
              <a:t>Hand hygiene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Wash</a:t>
            </a:r>
            <a:r>
              <a:rPr lang="en-US" baseline="0" dirty="0"/>
              <a:t> hands and disinfect with alcohol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Personal protective equipment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Gloves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020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Selection and preparation of the site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Hand associated</a:t>
            </a:r>
            <a:r>
              <a:rPr lang="en-US" baseline="0" dirty="0"/>
              <a:t> with less risk of infection vs. wrist or upper arm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Avoid bumps or bifurcations of vessels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Palpate (should have a good bounce and be soft)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Local warming of insertion point for beneficial results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6cm x 6cm area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Allow antiseptic</a:t>
            </a:r>
            <a:r>
              <a:rPr lang="en-US" baseline="0" dirty="0"/>
              <a:t> to dry for 20 seconds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Preferred choice is 2% chlorhexidine gluconate in 70% isopropyl alcohol; alternatives are 10% povidone iodine or 70% alcohol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Asepsis</a:t>
            </a:r>
          </a:p>
          <a:p>
            <a:pPr>
              <a:spcBef>
                <a:spcPts val="0"/>
              </a:spcBef>
            </a:pPr>
            <a:r>
              <a:rPr lang="en-US" dirty="0"/>
              <a:t>Technique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Apply</a:t>
            </a:r>
            <a:r>
              <a:rPr lang="en-US" baseline="0" dirty="0"/>
              <a:t> tourniquet above selected site</a:t>
            </a:r>
            <a:endParaRPr lang="en-US" dirty="0"/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Bevel upwards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Insert</a:t>
            </a:r>
            <a:r>
              <a:rPr lang="en-US" baseline="0" dirty="0"/>
              <a:t> needle and when blood is seen, partially withdraw the needle and advance the cannula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Release the tourniquet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Attach </a:t>
            </a:r>
            <a:r>
              <a:rPr lang="en-US" baseline="0" dirty="0" err="1"/>
              <a:t>luer</a:t>
            </a:r>
            <a:r>
              <a:rPr lang="en-US" baseline="0" dirty="0"/>
              <a:t> lock (If using pig tail extension, flush with saline initially)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Dispose of needle in appropriate receptacle as soon as soon as possible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Secure and cover with a sterile transparent dressing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aseline="0" dirty="0"/>
              <a:t>Flush the cannula with saline</a:t>
            </a:r>
            <a:endParaRPr lang="en-US" dirty="0"/>
          </a:p>
          <a:p>
            <a:r>
              <a:rPr lang="en-US" dirty="0"/>
              <a:t>Dressing</a:t>
            </a:r>
          </a:p>
          <a:p>
            <a:r>
              <a:rPr lang="en-US" dirty="0"/>
              <a:t>Label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Date,</a:t>
            </a:r>
            <a:r>
              <a:rPr lang="en-US" baseline="0" dirty="0"/>
              <a:t> time, and initials</a:t>
            </a:r>
            <a:endParaRPr lang="en-US" dirty="0"/>
          </a:p>
          <a:p>
            <a:r>
              <a:rPr lang="en-US" dirty="0"/>
              <a:t>Documentation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Location, size of cannula, how the</a:t>
            </a:r>
            <a:r>
              <a:rPr lang="en-US" baseline="0" dirty="0"/>
              <a:t> patient tolerated the procedure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5043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Verify orders with another nurse or per protocol</a:t>
            </a:r>
          </a:p>
          <a:p>
            <a:r>
              <a:rPr lang="en-US" dirty="0"/>
              <a:t>Explain procedure to the patient</a:t>
            </a:r>
          </a:p>
          <a:p>
            <a:r>
              <a:rPr lang="en-US" dirty="0"/>
              <a:t>Inspect equipment</a:t>
            </a:r>
          </a:p>
          <a:p>
            <a:r>
              <a:rPr lang="en-US" dirty="0"/>
              <a:t>Prepare the infusion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Label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Utilize aseptic technique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Spike the bag taking</a:t>
            </a:r>
            <a:r>
              <a:rPr lang="en-US" baseline="0" dirty="0"/>
              <a:t> care not to contaminate tip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Squeeze</a:t>
            </a:r>
            <a:r>
              <a:rPr lang="en-US" baseline="0" dirty="0"/>
              <a:t> and release the drip chamber to fill level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Open clamp and run through to expel air from tubing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Take care not to allow fluid to drip from the end to prevent contamination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Resistant microorganisms</a:t>
            </a:r>
            <a:endParaRPr lang="en-US" dirty="0"/>
          </a:p>
          <a:p>
            <a:r>
              <a:rPr lang="en-US" dirty="0"/>
              <a:t>Rights of medication administration</a:t>
            </a:r>
          </a:p>
          <a:p>
            <a:r>
              <a:rPr lang="en-US" dirty="0"/>
              <a:t>Initiate infusion</a:t>
            </a:r>
          </a:p>
          <a:p>
            <a:r>
              <a:rPr lang="en-US" dirty="0"/>
              <a:t>Advise the patient to notify the nurse or ring the call bell for adverse reactions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Provide the call bell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 specific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Itchy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Warm</a:t>
            </a:r>
            <a:r>
              <a:rPr lang="en-US" baseline="0" dirty="0"/>
              <a:t> feeling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Difficulty breathing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Tongue swelling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Rash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Hives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992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Protocol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&lt;Discuss</a:t>
            </a:r>
            <a:r>
              <a:rPr lang="en-US" sz="1200" baseline="0" dirty="0"/>
              <a:t> facility specific process</a:t>
            </a:r>
            <a:r>
              <a:rPr lang="en-US" sz="1200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Equipment/Supplies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&lt;Review</a:t>
            </a:r>
            <a:r>
              <a:rPr lang="en-US" sz="1200" baseline="0" dirty="0"/>
              <a:t> the use of equipment/supplies available</a:t>
            </a:r>
            <a:r>
              <a:rPr lang="en-US" sz="1200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State licensure</a:t>
            </a:r>
          </a:p>
          <a:p>
            <a:pPr marL="628650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&lt;Discuss</a:t>
            </a:r>
            <a:r>
              <a:rPr lang="en-US" sz="1200" baseline="0" dirty="0"/>
              <a:t> who may do what based on licensure</a:t>
            </a:r>
            <a:r>
              <a:rPr lang="en-US" sz="1200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Scope of practice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Certifications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Job descriptions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Accountability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Documentation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/>
              <a:t>&lt;Discuss</a:t>
            </a:r>
            <a:r>
              <a:rPr lang="en-US" sz="1200" baseline="0" dirty="0"/>
              <a:t> pertinent documentation</a:t>
            </a:r>
            <a:r>
              <a:rPr lang="en-US" sz="1200" dirty="0"/>
              <a:t>&gt;</a:t>
            </a:r>
          </a:p>
          <a:p>
            <a:pPr marL="171450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204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Safety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Infection control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Identify risk factors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Identify patient allergies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Anticipate any potential needs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Equipment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Supplies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Medications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Assistance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Provide patient education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Priority interventions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0495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/>
              <a:t>Psychosocial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/>
              <a:t>Uncooperative patient</a:t>
            </a:r>
          </a:p>
          <a:p>
            <a:r>
              <a:rPr lang="en-US" sz="3600" dirty="0"/>
              <a:t>Equipment or supplies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600" dirty="0"/>
              <a:t>Dislodgement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600" dirty="0"/>
              <a:t>Occlusion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600" dirty="0"/>
              <a:t>Unsuccessful</a:t>
            </a:r>
            <a:r>
              <a:rPr lang="en-US" sz="3600" baseline="0" dirty="0"/>
              <a:t> attempts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aseline="0" dirty="0"/>
              <a:t>How many before utilizing another approach</a:t>
            </a:r>
            <a:endParaRPr lang="en-US" dirty="0"/>
          </a:p>
          <a:p>
            <a:r>
              <a:rPr lang="en-US" sz="3600" dirty="0"/>
              <a:t>Complications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600" dirty="0"/>
              <a:t>Infiltration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600" dirty="0"/>
              <a:t>Adverse</a:t>
            </a:r>
            <a:r>
              <a:rPr lang="en-US" sz="3600" baseline="0" dirty="0"/>
              <a:t> reaction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3600" baseline="0"/>
              <a:t>Phlebitis</a:t>
            </a:r>
            <a:endParaRPr lang="en-US" sz="3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What if…?</a:t>
            </a:r>
          </a:p>
          <a:p>
            <a:endParaRPr lang="en-US" sz="12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4DB09-B672-4C9B-8B59-38FD1E11A9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916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S1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895350"/>
            <a:ext cx="8571403" cy="3282735"/>
          </a:xfrm>
          <a:prstGeom prst="rect">
            <a:avLst/>
          </a:prstGeom>
        </p:spPr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3310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41300" y="1371600"/>
            <a:ext cx="4462531" cy="2511461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397866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893639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83511" y="1097280"/>
            <a:ext cx="4822620" cy="3215248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360356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786342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691640"/>
            <a:ext cx="5356323" cy="2743200"/>
          </a:xfrm>
          <a:prstGeom prst="rect">
            <a:avLst/>
          </a:prstGeom>
        </p:spPr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466801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64746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931724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800445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211301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I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350333" y="1417320"/>
            <a:ext cx="6430160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944858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J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289358" y="1417320"/>
            <a:ext cx="8571403" cy="3017520"/>
          </a:xfrm>
          <a:prstGeom prst="rect">
            <a:avLst/>
          </a:prstGeom>
        </p:spPr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8000242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4530380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59835" y="2103120"/>
            <a:ext cx="7716192" cy="2357206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3793618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44524" y="1417320"/>
            <a:ext cx="7716192" cy="3017520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4612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099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ize G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929049" y="1417320"/>
            <a:ext cx="5356323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2174806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804447" y="105156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3665157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H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1736143" y="1417320"/>
            <a:ext cx="5716412" cy="3017520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487068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None/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>
              <a:defRPr sz="2100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8533413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ize 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707317" y="2560320"/>
            <a:ext cx="7716192" cy="1822135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8586942" cy="768262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buFont typeface="Arial" pitchFamily="34" charset="0"/>
              <a:buChar char="–"/>
              <a:defRPr sz="2400">
                <a:latin typeface="+mn-lt"/>
                <a:cs typeface="Times New Roman" panose="02020603050405020304" pitchFamily="18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098290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ze FF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14" y="1"/>
            <a:ext cx="9143687" cy="5143433"/>
          </a:xfrm>
          <a:prstGeom prst="rect">
            <a:avLst/>
          </a:prstGeom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</p:spTree>
    <p:extLst>
      <p:ext uri="{BB962C8B-B14F-4D97-AF65-F5344CB8AC3E}">
        <p14:creationId xmlns:p14="http://schemas.microsoft.com/office/powerpoint/2010/main" val="10409606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192906" y="2554845"/>
            <a:ext cx="8745017" cy="626660"/>
          </a:xfrm>
          <a:prstGeom prst="rect">
            <a:avLst/>
          </a:prstGeom>
        </p:spPr>
        <p:txBody>
          <a:bodyPr lIns="57392" tIns="28696" rIns="57392" bIns="28696" anchor="ctr" anchorCtr="1"/>
          <a:lstStyle>
            <a:lvl1pPr marL="0" indent="0" algn="ctr">
              <a:buFont typeface="Arial" pitchFamily="34" charset="0"/>
              <a:buNone/>
              <a:defRPr sz="2800" baseline="0">
                <a:latin typeface="+mn-lt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sz="2800" dirty="0"/>
              <a:t>Questions?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9098780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102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A1C9871-54E0-4154-AB42-3420E0ABA732}" type="datetimeFigureOut">
              <a:rPr lang="en-US" smtClean="0"/>
              <a:t>09/17/20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01F4E194-E5BD-460A-97C0-01A2D5EE47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209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  <p:pic>
        <p:nvPicPr>
          <p:cNvPr id="7" name="Picture 6" descr="SimLearn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33" y="1809750"/>
            <a:ext cx="7142084" cy="208507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526975" y="98835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</a:rPr>
              <a:t>Welcome To</a:t>
            </a:r>
          </a:p>
        </p:txBody>
      </p:sp>
    </p:spTree>
    <p:extLst>
      <p:ext uri="{BB962C8B-B14F-4D97-AF65-F5344CB8AC3E}">
        <p14:creationId xmlns:p14="http://schemas.microsoft.com/office/powerpoint/2010/main" val="254237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08148" indent="0" algn="ctr">
              <a:buNone/>
              <a:defRPr/>
            </a:lvl2pPr>
            <a:lvl3pPr marL="816296" indent="0" algn="ctr">
              <a:buNone/>
              <a:defRPr/>
            </a:lvl3pPr>
            <a:lvl4pPr marL="1224444" indent="0" algn="ctr">
              <a:buNone/>
              <a:defRPr/>
            </a:lvl4pPr>
            <a:lvl5pPr marL="1632591" indent="0" algn="ctr">
              <a:buNone/>
              <a:defRPr/>
            </a:lvl5pPr>
            <a:lvl6pPr marL="2040739" indent="0" algn="ctr">
              <a:buNone/>
              <a:defRPr/>
            </a:lvl6pPr>
            <a:lvl7pPr marL="2448887" indent="0" algn="ctr">
              <a:buNone/>
              <a:defRPr/>
            </a:lvl7pPr>
            <a:lvl8pPr marL="2857035" indent="0" algn="ctr">
              <a:buNone/>
              <a:defRPr/>
            </a:lvl8pPr>
            <a:lvl9pPr marL="3265182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75384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19150"/>
            <a:ext cx="8228595" cy="3635432"/>
          </a:xfrm>
          <a:prstGeom prst="rect">
            <a:avLst/>
          </a:prstGeom>
        </p:spPr>
        <p:txBody>
          <a:bodyPr lIns="57392" tIns="28696" rIns="57392" bIns="28696"/>
          <a:lstStyle>
            <a:lvl1pPr marL="0" indent="0">
              <a:buClr>
                <a:schemeClr val="tx1"/>
              </a:buClr>
              <a:buFontTx/>
              <a:buNone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663240" indent="-255092">
              <a:buClr>
                <a:schemeClr val="tx1"/>
              </a:buClr>
              <a:buFont typeface="Symbol" pitchFamily="18" charset="2"/>
              <a:buChar char="-"/>
              <a:defRPr>
                <a:solidFill>
                  <a:schemeClr val="tx1"/>
                </a:solidFill>
              </a:defRPr>
            </a:lvl2pPr>
            <a:lvl3pPr marL="1020370" indent="-204074">
              <a:buClr>
                <a:schemeClr val="tx1"/>
              </a:buCl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71679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218092" indent="-218092" eaLnBrk="1" hangingPunct="1">
              <a:spcBef>
                <a:spcPts val="603"/>
              </a:spcBef>
              <a:buClr>
                <a:schemeClr val="tx1"/>
              </a:buClr>
              <a:buFont typeface="Arial" charset="0"/>
              <a:buChar char="•"/>
              <a:defRPr sz="2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499197" indent="-208248">
              <a:buClr>
                <a:schemeClr val="tx1"/>
              </a:buClr>
              <a:buFont typeface="Arial" pitchFamily="34" charset="0"/>
              <a:buChar char="–"/>
              <a:defRPr sz="24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2pPr>
            <a:lvl3pPr marL="715415" indent="-141489">
              <a:buClr>
                <a:schemeClr val="tx1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620121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dure/Check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113" y="822960"/>
            <a:ext cx="8228595" cy="3653790"/>
          </a:xfrm>
          <a:prstGeom prst="rect">
            <a:avLst/>
          </a:prstGeom>
        </p:spPr>
        <p:txBody>
          <a:bodyPr lIns="57392" tIns="28696" rIns="57392" bIns="28696"/>
          <a:lstStyle>
            <a:lvl1pPr marL="466316" indent="-466316" algn="l" eaLnBrk="1" hangingPunct="1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 sz="2800" baseline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 marL="516534" indent="286963">
              <a:spcBef>
                <a:spcPts val="377"/>
              </a:spcBef>
              <a:buClr>
                <a:schemeClr val="tx1"/>
              </a:buClr>
              <a:buFont typeface="+mj-lt"/>
              <a:buAutoNum type="alphaLcPeriod"/>
              <a:defRPr sz="2100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717408" indent="-172178">
              <a:buClr>
                <a:schemeClr val="tx1"/>
              </a:buClr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428517" indent="-204074">
              <a:buClr>
                <a:schemeClr val="tx1"/>
              </a:buClr>
              <a:buFont typeface="Arial" pitchFamily="34" charset="0"/>
              <a:buChar char="•"/>
              <a:defRPr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836665" indent="-204074"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</a:t>
            </a:r>
          </a:p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44859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750862" y="1005840"/>
            <a:ext cx="3215080" cy="3215248"/>
          </a:xfrm>
          <a:prstGeom prst="rect">
            <a:avLst/>
          </a:prstGeom>
        </p:spPr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5211109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4252265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B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5268600" y="1745844"/>
            <a:ext cx="3748783" cy="2111362"/>
          </a:xfrm>
          <a:prstGeom prst="rect">
            <a:avLst/>
          </a:prstGeom>
        </p:spPr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0111" y="822960"/>
            <a:ext cx="4675262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591722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ize 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653985" y="1005840"/>
            <a:ext cx="4378939" cy="3282735"/>
          </a:xfrm>
          <a:prstGeom prst="rect">
            <a:avLst/>
          </a:prstGeom>
        </p:spPr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50112" y="822960"/>
            <a:ext cx="4085831" cy="3657600"/>
          </a:xfrm>
          <a:prstGeom prst="rect">
            <a:avLst/>
          </a:prstGeom>
        </p:spPr>
        <p:txBody>
          <a:bodyPr lIns="57392" tIns="28696" rIns="57392" bIns="28696"/>
          <a:lstStyle>
            <a:lvl1pPr>
              <a:tabLst/>
              <a:defRPr sz="2800">
                <a:latin typeface="+mn-lt"/>
                <a:cs typeface="Times New Roman" panose="02020603050405020304" pitchFamily="18" charset="0"/>
              </a:defRPr>
            </a:lvl1pPr>
            <a:lvl2pPr marL="499197" indent="-212234">
              <a:defRPr sz="2400">
                <a:latin typeface="+mn-lt"/>
                <a:cs typeface="Times New Roman" panose="02020603050405020304" pitchFamily="18" charset="0"/>
              </a:defRPr>
            </a:lvl2pPr>
            <a:lvl3pPr>
              <a:defRPr sz="2200">
                <a:latin typeface="+mn-lt"/>
                <a:cs typeface="Times New Roman" panose="02020603050405020304" pitchFamily="18" charset="0"/>
              </a:defRPr>
            </a:lvl3pPr>
            <a:lvl4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3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Course Acronym</a:t>
            </a:r>
          </a:p>
        </p:txBody>
      </p:sp>
    </p:spTree>
    <p:extLst>
      <p:ext uri="{BB962C8B-B14F-4D97-AF65-F5344CB8AC3E}">
        <p14:creationId xmlns:p14="http://schemas.microsoft.com/office/powerpoint/2010/main" val="120721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352800" y="1"/>
            <a:ext cx="57912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57397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Master Size Layouts</a:t>
            </a:r>
          </a:p>
        </p:txBody>
      </p:sp>
    </p:spTree>
    <p:extLst>
      <p:ext uri="{BB962C8B-B14F-4D97-AF65-F5344CB8AC3E}">
        <p14:creationId xmlns:p14="http://schemas.microsoft.com/office/powerpoint/2010/main" val="3564075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88" r:id="rId27"/>
    <p:sldLayoutId id="2147483690" r:id="rId2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+mj-ea"/>
          <a:cs typeface="Times New Roman" pitchFamily="18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286984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573969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860953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147938" algn="ctr" rtl="0" eaLnBrk="1" fontAlgn="base" hangingPunct="1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215238" indent="-21523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50" indent="-17936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17461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446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91430" indent="-14349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78414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865399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152383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439368" indent="-143492" algn="l" defTabSz="573969" rtl="0" eaLnBrk="1" latinLnBrk="0" hangingPunct="1">
        <a:spcBef>
          <a:spcPct val="20000"/>
        </a:spcBef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1pPr>
      <a:lvl2pPr marL="286984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573969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860953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47938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4922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721907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2008891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95876" algn="l" defTabSz="573969" rtl="0" eaLnBrk="1" latinLnBrk="0" hangingPunct="1"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Simulations for Clinical Excellence </a:t>
            </a:r>
            <a:br>
              <a:rPr lang="en-US" sz="2400" dirty="0"/>
            </a:br>
            <a:r>
              <a:rPr lang="en-US" sz="2400" dirty="0"/>
              <a:t>in Nursing Services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sz="2400" b="1" dirty="0"/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055169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Potential Issues</a:t>
            </a:r>
          </a:p>
        </p:txBody>
      </p:sp>
      <p:sp>
        <p:nvSpPr>
          <p:cNvPr id="5" name="Conten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19150"/>
            <a:ext cx="3733800" cy="3326362"/>
          </a:xfrm>
        </p:spPr>
        <p:txBody>
          <a:bodyPr anchor="ctr" anchorCtr="0">
            <a:no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sz="1800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sp>
        <p:nvSpPr>
          <p:cNvPr id="7" name="Content Placeholder 4" descr="Psychosocial&#10;Coexisting problems&#10;Equipment or supplies&#10;Complications&#10;"/>
          <p:cNvSpPr txBox="1">
            <a:spLocks/>
          </p:cNvSpPr>
          <p:nvPr/>
        </p:nvSpPr>
        <p:spPr>
          <a:xfrm>
            <a:off x="381000" y="945450"/>
            <a:ext cx="3866855" cy="3394472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Psychosocial</a:t>
            </a:r>
          </a:p>
          <a:p>
            <a:r>
              <a:rPr lang="en-US" sz="2800" dirty="0"/>
              <a:t>Coexisting problems</a:t>
            </a:r>
          </a:p>
          <a:p>
            <a:r>
              <a:rPr lang="en-US" sz="2800" dirty="0"/>
              <a:t>Equipment or supplies</a:t>
            </a:r>
          </a:p>
          <a:p>
            <a:r>
              <a:rPr lang="en-US" sz="2800" dirty="0"/>
              <a:t>Complications</a:t>
            </a:r>
          </a:p>
        </p:txBody>
      </p:sp>
      <p:sp>
        <p:nvSpPr>
          <p:cNvPr id="8" name="Rectangle 7"/>
          <p:cNvSpPr/>
          <p:nvPr/>
        </p:nvSpPr>
        <p:spPr>
          <a:xfrm rot="20073020">
            <a:off x="4529701" y="1814732"/>
            <a:ext cx="379905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if…?</a:t>
            </a:r>
          </a:p>
        </p:txBody>
      </p:sp>
    </p:spTree>
    <p:extLst>
      <p:ext uri="{BB962C8B-B14F-4D97-AF65-F5344CB8AC3E}">
        <p14:creationId xmlns:p14="http://schemas.microsoft.com/office/powerpoint/2010/main" val="3530068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05996"/>
            <a:ext cx="5334000" cy="548640"/>
          </a:xfrm>
        </p:spPr>
        <p:txBody>
          <a:bodyPr>
            <a:normAutofit/>
          </a:bodyPr>
          <a:lstStyle/>
          <a:p>
            <a:r>
              <a:rPr lang="en-US" dirty="0"/>
              <a:t>Summary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71550"/>
            <a:ext cx="8458200" cy="3337322"/>
          </a:xfrm>
        </p:spPr>
        <p:txBody>
          <a:bodyPr anchor="ctr" anchorCtr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Discussed the appropriate steps to initiate intravenous access with at saline 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Demonstrated the steps required to initiate an intravenous antibiotic infusion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Described effective communication when caring for the patient receiving an intravenous antibiotic infusion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654363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D2B0F-92FF-4193-AF46-90A979C4A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0" y="-158169"/>
            <a:ext cx="5791200" cy="734096"/>
          </a:xfrm>
        </p:spPr>
        <p:txBody>
          <a:bodyPr vert="horz" wrap="square" lIns="0" tIns="0" rIns="57397" bIns="0" numCol="1" anchor="b" anchorCtr="0" compatLnSpc="1">
            <a:prstTxWarp prst="textNoShape">
              <a:avLst/>
            </a:prstTxWarp>
          </a:bodyPr>
          <a:lstStyle/>
          <a:p>
            <a:r>
              <a:rPr lang="en-US" dirty="0"/>
              <a:t>Questions</a:t>
            </a:r>
          </a:p>
        </p:txBody>
      </p:sp>
      <p:pic>
        <p:nvPicPr>
          <p:cNvPr id="1027" name="Picture 3" descr="Question mark in circ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9976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 txBox="1">
            <a:spLocks noGrp="1"/>
          </p:cNvSpPr>
          <p:nvPr>
            <p:ph type="title" idx="4294967295"/>
          </p:nvPr>
        </p:nvSpPr>
        <p:spPr bwMode="auto">
          <a:xfrm>
            <a:off x="3657600" y="76200"/>
            <a:ext cx="5410200" cy="742950"/>
          </a:xfrm>
          <a:prstGeom prst="rect">
            <a:avLst/>
          </a:prstGeom>
          <a:noFill/>
          <a:ln w="12700">
            <a:noFill/>
            <a:prstDash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0" tIns="0" rIns="57397" bIns="0" numCol="1" spcCol="0" rtlCol="0" fromWordArt="0" anchor="ctr" anchorCtr="0" forceAA="0" compatLnSpc="1">
            <a:prstTxWarp prst="textNoShape">
              <a:avLst/>
            </a:prstTxWarp>
            <a:normAutofit fontScale="92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+mj-lt"/>
                <a:ea typeface="+mj-ea"/>
                <a:cs typeface="Times New Roman" pitchFamily="18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86984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573969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860953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1147938" algn="ctr" rtl="0" eaLnBrk="1" fontAlgn="base" hangingPunct="1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Infusion:  IV Start and Antibiotic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3268" y="679216"/>
            <a:ext cx="8534400" cy="13919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2400" b="1" u="sng" dirty="0"/>
              <a:t>Donna Right</a:t>
            </a:r>
          </a:p>
          <a:p>
            <a:pPr marL="0" indent="0">
              <a:buNone/>
            </a:pPr>
            <a:r>
              <a:rPr lang="en-US" sz="2000" dirty="0"/>
              <a:t>Thirty four (34) year-old female requiring intravenous antibiotic infusion for the treatment of osteomyelitis of the right tibia positive for staphylococcus aureus after an open fracture due to a motor vehicle accident three months ago. </a:t>
            </a:r>
          </a:p>
          <a:p>
            <a:pPr marL="0" lvl="0" indent="0">
              <a:buNone/>
            </a:pPr>
            <a:endParaRPr lang="en-US" sz="2400" b="1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94975"/>
            <a:ext cx="5410200" cy="255797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Past Medical History:</a:t>
            </a:r>
            <a:r>
              <a:rPr lang="en-US" sz="1800" dirty="0"/>
              <a:t> 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Twelve (12) year one pack per day history of smoking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Motor vehicle accident three months ago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Open fracture of the right tibia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Osteomyelitis of the right tibia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Past Surgical History: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/>
              <a:t>Right inguinal hernia repair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Open reduction of a fracture of the right tibia three months ago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/>
          </a:p>
          <a:p>
            <a:pPr>
              <a:spcBef>
                <a:spcPts val="0"/>
              </a:spcBef>
            </a:pPr>
            <a:endParaRPr lang="en-US" sz="1800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5509260" y="1976187"/>
            <a:ext cx="3634740" cy="1890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Medications: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Ipratropium bromide inhaler 2 puffs 3 times a day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Multivitamin daily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Allergies:</a:t>
            </a:r>
          </a:p>
          <a:p>
            <a:pPr>
              <a:spcBef>
                <a:spcPts val="0"/>
              </a:spcBef>
            </a:pPr>
            <a:r>
              <a:rPr lang="en-US" sz="1800" dirty="0"/>
              <a:t>Sulfa</a:t>
            </a:r>
          </a:p>
          <a:p>
            <a:pPr marL="0" indent="0">
              <a:buNone/>
            </a:pPr>
            <a:endParaRPr lang="en-US" sz="3600" dirty="0"/>
          </a:p>
        </p:txBody>
      </p:sp>
      <p:sp>
        <p:nvSpPr>
          <p:cNvPr id="8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1421686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19F1A-1C2C-43B1-B252-555823782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1800" y="0"/>
            <a:ext cx="6019800" cy="1102519"/>
          </a:xfrm>
        </p:spPr>
        <p:txBody>
          <a:bodyPr/>
          <a:lstStyle/>
          <a:p>
            <a:r>
              <a:rPr lang="en-US" dirty="0"/>
              <a:t>Infusion: IV Start and Antibiotics</a:t>
            </a:r>
          </a:p>
        </p:txBody>
      </p:sp>
      <p:sp>
        <p:nvSpPr>
          <p:cNvPr id="3" name="Rectangle 2"/>
          <p:cNvSpPr/>
          <p:nvPr/>
        </p:nvSpPr>
        <p:spPr>
          <a:xfrm>
            <a:off x="903614" y="1602254"/>
            <a:ext cx="733681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dirty="0"/>
              <a:t>Infusion:</a:t>
            </a:r>
          </a:p>
          <a:p>
            <a:pPr algn="ctr"/>
            <a:r>
              <a:rPr lang="en-US" sz="6000" dirty="0"/>
              <a:t>IV Start and Antibiotics</a:t>
            </a:r>
          </a:p>
        </p:txBody>
      </p:sp>
      <p:sp>
        <p:nvSpPr>
          <p:cNvPr id="5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36262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81400" y="105996"/>
            <a:ext cx="5334000" cy="548640"/>
          </a:xfrm>
        </p:spPr>
        <p:txBody>
          <a:bodyPr>
            <a:normAutofit/>
          </a:bodyPr>
          <a:lstStyle/>
          <a:p>
            <a:r>
              <a:rPr lang="en-US" dirty="0"/>
              <a:t>Learning Objectives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971550"/>
            <a:ext cx="8458200" cy="3337322"/>
          </a:xfrm>
        </p:spPr>
        <p:txBody>
          <a:bodyPr anchor="ctr" anchorCtr="0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Discuss the appropriate steps to initiate intravenous access with at saline lock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Demonstrate the steps required to initiate an intravenous antibiotic infusion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Discuss effective communication when caring for the patient receiving an intravenous antibiotic infusion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4947366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Why?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VHA Directive 1014: Safe Medication Injection Practices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VHA Directive 1070: Adverse Drug Event Reporting and Monitoring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VHA Directive 1164: Essential Medication Information Standards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The VHA Handbook 1050.01: VHA National Patient Safety Improvement Handbook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The Joint Commission: 2016 National Patient Safety Goals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National Action Plan for Adverse Drug Event Prevention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Infusion Nurses Society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2747968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Preparation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1039" y="819150"/>
            <a:ext cx="3998561" cy="36576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Verify orders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Explain the procedure to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the patient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Supplies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Inspect supplies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Hand hygiene</a:t>
            </a:r>
          </a:p>
        </p:txBody>
      </p:sp>
      <p:pic>
        <p:nvPicPr>
          <p:cNvPr id="12" name="Picture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5083" y="3794031"/>
            <a:ext cx="1841676" cy="66303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4" name="Pictur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321607"/>
            <a:ext cx="2311401" cy="1554943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18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069" y="2495550"/>
            <a:ext cx="1343738" cy="1343738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22" name="Picture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521" y="2785794"/>
            <a:ext cx="1589428" cy="1340899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24" name="Picture 2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3722" y="830080"/>
            <a:ext cx="1933333" cy="1771429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8596168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sz="2900" dirty="0"/>
              <a:t>Initiating a Saline Lock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2400" dirty="0"/>
              <a:t>Selection and preparation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/>
              <a:t>   of the site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Asepsis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Technique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Dressing</a:t>
            </a:r>
          </a:p>
          <a:p>
            <a:pPr>
              <a:spcBef>
                <a:spcPts val="0"/>
              </a:spcBef>
            </a:pPr>
            <a:r>
              <a:rPr lang="en-US" sz="2400" dirty="0"/>
              <a:t>Label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  <p:pic>
        <p:nvPicPr>
          <p:cNvPr id="7" name="Picture 6" descr="needle  being prepared for insertion into mannequin a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352550"/>
            <a:ext cx="3834187" cy="2585847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27689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33800" y="118110"/>
            <a:ext cx="5105400" cy="548640"/>
          </a:xfrm>
        </p:spPr>
        <p:txBody>
          <a:bodyPr>
            <a:noAutofit/>
          </a:bodyPr>
          <a:lstStyle/>
          <a:p>
            <a:r>
              <a:rPr lang="en-US" sz="2900" dirty="0"/>
              <a:t>Antibiotic Infusion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742950"/>
            <a:ext cx="4555958" cy="3733800"/>
          </a:xfrm>
        </p:spPr>
        <p:txBody>
          <a:bodyPr anchor="ctr" anchorCtr="0">
            <a:noAutofit/>
          </a:bodyPr>
          <a:lstStyle/>
          <a:p>
            <a:r>
              <a:rPr lang="en-US" sz="2400" dirty="0"/>
              <a:t>Verify orders</a:t>
            </a:r>
          </a:p>
          <a:p>
            <a:r>
              <a:rPr lang="en-US" sz="2400" dirty="0"/>
              <a:t>Explain procedure to the patient</a:t>
            </a:r>
          </a:p>
          <a:p>
            <a:r>
              <a:rPr lang="en-US" sz="2400" dirty="0"/>
              <a:t>Inspect equipment</a:t>
            </a:r>
          </a:p>
          <a:p>
            <a:r>
              <a:rPr lang="en-US" sz="2400" dirty="0"/>
              <a:t>Prepare the infusion</a:t>
            </a:r>
          </a:p>
          <a:p>
            <a:r>
              <a:rPr lang="en-US" sz="2400" dirty="0"/>
              <a:t>Rights of medication administration</a:t>
            </a:r>
          </a:p>
          <a:p>
            <a:r>
              <a:rPr lang="en-US" sz="2400" dirty="0"/>
              <a:t>Initiate infusion</a:t>
            </a:r>
          </a:p>
          <a:p>
            <a:r>
              <a:rPr lang="en-US" sz="2400" dirty="0"/>
              <a:t>Patient education</a:t>
            </a:r>
          </a:p>
          <a:p>
            <a:r>
              <a:rPr lang="en-US" sz="2400" dirty="0"/>
              <a:t>Adverse  reactions</a:t>
            </a:r>
          </a:p>
        </p:txBody>
      </p:sp>
      <p:pic>
        <p:nvPicPr>
          <p:cNvPr id="11" name="Pictur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981808"/>
            <a:ext cx="1824646" cy="2961542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pic>
        <p:nvPicPr>
          <p:cNvPr id="9" name="Pictur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3665" y="2255960"/>
            <a:ext cx="2000250" cy="200025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6" name="Text Placeholder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4131320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Facility Specific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Protocol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Equipment/Supplies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State licensure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Scope of practice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Certifications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Accountability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Documentation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4022340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57600" y="97155"/>
            <a:ext cx="5257800" cy="548640"/>
          </a:xfrm>
        </p:spPr>
        <p:txBody>
          <a:bodyPr>
            <a:normAutofit/>
          </a:bodyPr>
          <a:lstStyle/>
          <a:p>
            <a:r>
              <a:rPr lang="en-US" dirty="0"/>
              <a:t>Priorities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20842" y="895350"/>
            <a:ext cx="8610600" cy="3505200"/>
          </a:xfrm>
        </p:spPr>
        <p:txBody>
          <a:bodyPr anchor="ctr" anchorCtr="0">
            <a:noAutofit/>
          </a:bodyPr>
          <a:lstStyle/>
          <a:p>
            <a:r>
              <a:rPr lang="en-US" sz="2400" dirty="0"/>
              <a:t>Safety</a:t>
            </a:r>
          </a:p>
          <a:p>
            <a:r>
              <a:rPr lang="en-US" sz="2400" dirty="0"/>
              <a:t>Infection control</a:t>
            </a:r>
          </a:p>
          <a:p>
            <a:r>
              <a:rPr lang="en-US" sz="2400" dirty="0"/>
              <a:t>Identify risk factors</a:t>
            </a:r>
          </a:p>
          <a:p>
            <a:r>
              <a:rPr lang="en-US" sz="2400" dirty="0"/>
              <a:t>Identify patient allergies</a:t>
            </a:r>
          </a:p>
          <a:p>
            <a:r>
              <a:rPr lang="en-US" sz="2400" dirty="0"/>
              <a:t>Anticipate any </a:t>
            </a:r>
            <a:r>
              <a:rPr lang="en-US" sz="2400"/>
              <a:t>potential needs</a:t>
            </a:r>
          </a:p>
          <a:p>
            <a:r>
              <a:rPr lang="en-US" sz="2400"/>
              <a:t>Provide </a:t>
            </a:r>
            <a:r>
              <a:rPr lang="en-US" sz="2400" dirty="0"/>
              <a:t>patient education</a:t>
            </a:r>
          </a:p>
          <a:p>
            <a:r>
              <a:rPr lang="en-US" sz="2400" dirty="0"/>
              <a:t>Priority interventions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0" y="0"/>
            <a:ext cx="2819400" cy="742950"/>
          </a:xfrm>
          <a:prstGeom prst="rect">
            <a:avLst/>
          </a:prstGeom>
        </p:spPr>
        <p:txBody>
          <a:bodyPr anchor="ctr" anchorCtr="0"/>
          <a:lstStyle>
            <a:lvl1pPr marL="215238" indent="-21523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6350" indent="-179365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7461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4446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1430" indent="-14349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78414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65399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2383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9368" indent="-143492" algn="l" defTabSz="57396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</a:rPr>
              <a:t>SCENS</a:t>
            </a:r>
          </a:p>
        </p:txBody>
      </p:sp>
    </p:spTree>
    <p:extLst>
      <p:ext uri="{BB962C8B-B14F-4D97-AF65-F5344CB8AC3E}">
        <p14:creationId xmlns:p14="http://schemas.microsoft.com/office/powerpoint/2010/main" val="368554768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0C99DBFF2C1448BC5F2F39BD0E8F5" ma:contentTypeVersion="0" ma:contentTypeDescription="Create a new document." ma:contentTypeScope="" ma:versionID="bc9e240ec444a5b551334b09be9f2a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2a276fbc7de9a4060e54dafc32f34cac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431D8A4-A4C7-4ABC-B8D0-BDC3F8CF54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B0083C-630F-43AE-91A9-03D9343264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D5B9365-99F4-4C30-8153-2F6D7158044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2197</TotalTime>
  <Words>900</Words>
  <Application>Microsoft Office PowerPoint</Application>
  <PresentationFormat>On-screen Show (16:9)</PresentationFormat>
  <Paragraphs>226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Times New Roman</vt:lpstr>
      <vt:lpstr>1_Custom Design</vt:lpstr>
      <vt:lpstr>Simulations for Clinical Excellence  in Nursing Services</vt:lpstr>
      <vt:lpstr>Infusion: IV Start and Antibiotics</vt:lpstr>
      <vt:lpstr>Learning Objectives</vt:lpstr>
      <vt:lpstr>Why?</vt:lpstr>
      <vt:lpstr>Preparation</vt:lpstr>
      <vt:lpstr>Initiating a Saline Lock</vt:lpstr>
      <vt:lpstr>Antibiotic Infusion</vt:lpstr>
      <vt:lpstr>Facility Specific</vt:lpstr>
      <vt:lpstr>Priorities</vt:lpstr>
      <vt:lpstr>Potential Issues</vt:lpstr>
      <vt:lpstr>Summary</vt:lpstr>
      <vt:lpstr>Questions</vt:lpstr>
      <vt:lpstr>Infusion:  IV Start and Antibiotic 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Hubbard, Patricia</cp:lastModifiedBy>
  <cp:revision>117</cp:revision>
  <dcterms:created xsi:type="dcterms:W3CDTF">2017-03-13T17:13:11Z</dcterms:created>
  <dcterms:modified xsi:type="dcterms:W3CDTF">2020-09-17T18:29:58Z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0x0101009A90C99DBFF2C1448BC5F2F39BD0E8F5</vt:lpwstr>
  </property>
</Properties>
</file>