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sldIdLst>
    <p:sldId id="327" r:id="rId5"/>
    <p:sldId id="367" r:id="rId6"/>
    <p:sldId id="368" r:id="rId7"/>
    <p:sldId id="369" r:id="rId8"/>
    <p:sldId id="495" r:id="rId9"/>
    <p:sldId id="435" r:id="rId10"/>
    <p:sldId id="467" r:id="rId11"/>
    <p:sldId id="461" r:id="rId12"/>
    <p:sldId id="441" r:id="rId13"/>
    <p:sldId id="466" r:id="rId14"/>
    <p:sldId id="376" r:id="rId15"/>
    <p:sldId id="384" r:id="rId16"/>
    <p:sldId id="381" r:id="rId17"/>
    <p:sldId id="49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35" autoAdjust="0"/>
    <p:restoredTop sz="56442" autoAdjust="0"/>
  </p:normalViewPr>
  <p:slideViewPr>
    <p:cSldViewPr>
      <p:cViewPr varScale="1">
        <p:scale>
          <a:sx n="79" d="100"/>
          <a:sy n="79" d="100"/>
        </p:scale>
        <p:origin x="9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Psychosocial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Religious preferences?</a:t>
            </a:r>
          </a:p>
          <a:p>
            <a:r>
              <a:rPr lang="en-US" sz="1200" dirty="0"/>
              <a:t>Equipment or supplies</a:t>
            </a:r>
          </a:p>
          <a:p>
            <a:r>
              <a:rPr lang="en-US" sz="1200" dirty="0"/>
              <a:t>Inappropriate or lack of documentation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Baseline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Vital signs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Consent form</a:t>
            </a:r>
          </a:p>
          <a:p>
            <a:r>
              <a:rPr lang="en-US" sz="1200" dirty="0"/>
              <a:t>Patient identification 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Follow protocol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Do not skip steps</a:t>
            </a:r>
          </a:p>
          <a:p>
            <a:r>
              <a:rPr lang="en-US" sz="1200" dirty="0"/>
              <a:t>Complications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Priority interventions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Who to call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What to</a:t>
            </a:r>
            <a:r>
              <a:rPr lang="en-US" sz="1200" baseline="0" dirty="0"/>
              <a:t> document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Where to document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Packaging of the blood product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Protocol</a:t>
            </a:r>
            <a:endParaRPr lang="en-US" sz="1200" dirty="0"/>
          </a:p>
          <a:p>
            <a:r>
              <a:rPr lang="en-US" sz="1200" dirty="0"/>
              <a:t>What if…?</a:t>
            </a:r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ISBAR communication prior to scenario.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Life-threatening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Acute and unexpected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Interdisciplinary</a:t>
            </a:r>
            <a:r>
              <a:rPr lang="en-US" baseline="0" dirty="0"/>
              <a:t> g</a:t>
            </a:r>
            <a:r>
              <a:rPr lang="en-US" dirty="0"/>
              <a:t>uidelines</a:t>
            </a:r>
            <a:r>
              <a:rPr lang="en-US" baseline="0" dirty="0"/>
              <a:t> to reduce variability in transfusion practices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Joint Commission: 2016 National Patient Safety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  <a:r>
              <a:rPr lang="en-US" baseline="0" dirty="0"/>
              <a:t> 1: </a:t>
            </a:r>
            <a:r>
              <a:rPr lang="en-US" dirty="0"/>
              <a:t>Accuracy of patient identification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Eliminate transfusion errors related</a:t>
            </a:r>
            <a:r>
              <a:rPr lang="en-US" baseline="0" dirty="0"/>
              <a:t> to patient misidentification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Goal 2: Effectiveness</a:t>
            </a:r>
            <a:r>
              <a:rPr lang="en-US" baseline="0" dirty="0"/>
              <a:t> of c</a:t>
            </a:r>
            <a:r>
              <a:rPr lang="en-US" dirty="0"/>
              <a:t>ommunication among caregivers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Written procedures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Timeliness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Universal</a:t>
            </a:r>
            <a:r>
              <a:rPr lang="en-US" baseline="0" dirty="0"/>
              <a:t> Protocol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Pre-procedure verification process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VHA Directive 2011-011: Transfusion Verification and Identification Requirements for All Sites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VHA Handbook 1106.01: Pathology and Laboratory Medicine Service (P &amp; LMS)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VHA Handbook 1050.01: VHA National Patient Safety Improvement Handbook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Patient safety alerts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Patient safety measures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Emphasize</a:t>
            </a:r>
            <a:r>
              <a:rPr lang="en-US" baseline="0" dirty="0"/>
              <a:t> prevention rather than punishment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VHA Handbook 1106.01: Pathology and Laboratory Medicine Service (P &amp; LMS)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Vista Blood Establishment Computer software (VBECS)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Research and Evidence-based practice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4305" lvl="1" indent="-154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Hemolytic</a:t>
            </a:r>
          </a:p>
          <a:p>
            <a:pPr marL="611505" lvl="2" indent="-154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By human error**</a:t>
            </a:r>
          </a:p>
          <a:p>
            <a:pPr marL="1022985" lvl="2" indent="-154305">
              <a:buFont typeface="Arial" panose="020B0604020202020204" pitchFamily="34" charset="0"/>
              <a:buChar char="•"/>
            </a:pPr>
            <a:r>
              <a:rPr lang="en-US" dirty="0"/>
              <a:t>Acute (sudden) Fever, chills, lumbar pain, chest pain</a:t>
            </a:r>
          </a:p>
          <a:p>
            <a:pPr marL="1434465" lvl="3" indent="-154305"/>
            <a:r>
              <a:rPr lang="en-US" dirty="0" err="1"/>
              <a:t>Hemoglobinemia</a:t>
            </a:r>
            <a:r>
              <a:rPr lang="en-US" dirty="0"/>
              <a:t> and hemoglobinuria</a:t>
            </a:r>
          </a:p>
          <a:p>
            <a:pPr marL="1434465" lvl="3" indent="-154305"/>
            <a:r>
              <a:rPr lang="en-US" dirty="0"/>
              <a:t>Sense of impending doom</a:t>
            </a:r>
          </a:p>
          <a:p>
            <a:pPr marL="1434465" lvl="3" indent="-154305"/>
            <a:r>
              <a:rPr lang="en-US" dirty="0"/>
              <a:t>Disseminated Intravascular Coagulation (DIC)</a:t>
            </a:r>
          </a:p>
          <a:p>
            <a:pPr marL="1022985" lvl="2" indent="-154305">
              <a:buFont typeface="Arial" panose="020B0604020202020204" pitchFamily="34" charset="0"/>
              <a:buChar char="•"/>
            </a:pPr>
            <a:r>
              <a:rPr lang="en-US" dirty="0"/>
              <a:t>Delayed (4-8 days post-transfusion)</a:t>
            </a:r>
          </a:p>
          <a:p>
            <a:pPr marL="1434465" lvl="3" indent="-154305"/>
            <a:r>
              <a:rPr lang="en-US" dirty="0"/>
              <a:t>Falling hematocrit</a:t>
            </a:r>
          </a:p>
          <a:p>
            <a:pPr marL="1434465" lvl="3" indent="-154305"/>
            <a:r>
              <a:rPr lang="en-US" dirty="0"/>
              <a:t>Positive direct antiglobulin (Coombs) test</a:t>
            </a:r>
          </a:p>
          <a:p>
            <a:pPr marL="80010" lvl="0" indent="-171450">
              <a:buFont typeface="Arial" panose="020B0604020202020204" pitchFamily="34" charset="0"/>
              <a:buChar char="•"/>
            </a:pPr>
            <a:r>
              <a:rPr lang="en-US" dirty="0"/>
              <a:t>Allergic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Urticaria</a:t>
            </a:r>
          </a:p>
          <a:p>
            <a:pPr marL="977265" lvl="2" indent="-154305"/>
            <a:r>
              <a:rPr lang="en-US" dirty="0"/>
              <a:t>May cause laryngeal edema and/or bronchospasm</a:t>
            </a:r>
          </a:p>
          <a:p>
            <a:pPr marL="977265" lvl="2" indent="-154305"/>
            <a:r>
              <a:rPr lang="en-US" dirty="0"/>
              <a:t>**May sometimes continue the infusion with antihistamines per healthcare provider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Anaphylaxis</a:t>
            </a:r>
          </a:p>
          <a:p>
            <a:pPr marL="1080135" lvl="2" indent="-308610"/>
            <a:r>
              <a:rPr lang="en-US" dirty="0"/>
              <a:t>Dyspnea</a:t>
            </a:r>
          </a:p>
          <a:p>
            <a:pPr marL="1080135" lvl="2" indent="-308610"/>
            <a:r>
              <a:rPr lang="en-US" dirty="0"/>
              <a:t>Stridor</a:t>
            </a:r>
          </a:p>
          <a:p>
            <a:pPr marL="1080135" lvl="2" indent="-308610"/>
            <a:r>
              <a:rPr lang="en-US" dirty="0"/>
              <a:t>Cardiovascular instability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Febrile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Rise in temperature of 1.8˚F from baseline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Transfusion related acute lung injury (TRALI)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Sudden non-cardiogenic pulmonary edema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Volume overload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Diuretics between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Bacterial contamination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Hypotension, shock, fever, chills, nausea and vomiting, respiratory distress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Hypotensive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10mm Hg drop in BP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During transfusion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Resolves with discontinuation of transfusion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Graft vs. Host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Rash, fever, diarrhea, cytopenia, and liver dysfunction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3-4 weeks post transfusion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Non-immune hemolysis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 err="1"/>
              <a:t>Hemoglobinemia</a:t>
            </a:r>
            <a:r>
              <a:rPr lang="en-US" dirty="0"/>
              <a:t> and hemoglobinuria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Transfusion Purpura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Profound thrombocytopenia</a:t>
            </a:r>
          </a:p>
          <a:p>
            <a:endParaRPr lang="en-US" sz="3240" dirty="0"/>
          </a:p>
          <a:p>
            <a:pPr marL="53721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Verify orders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Explain the procedure to the patient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Supplies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Nothing</a:t>
            </a:r>
            <a:r>
              <a:rPr lang="en-US" baseline="0" dirty="0"/>
              <a:t> smaller than a 20G IV catheter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Some facilities want blood tubing connected directly to IV catheter without saline lock tubing </a:t>
            </a:r>
            <a:r>
              <a:rPr lang="en-US" i="1" baseline="0" dirty="0"/>
              <a:t>&lt;check policy&gt;</a:t>
            </a:r>
            <a:endParaRPr lang="en-US" i="1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Hand hygiene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Wash</a:t>
            </a:r>
            <a:r>
              <a:rPr lang="en-US" baseline="0" dirty="0"/>
              <a:t> hands and disinfect with alcohol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Personal protective equipment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Gloves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Selection and preparation of the site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Hand associated</a:t>
            </a:r>
            <a:r>
              <a:rPr lang="en-US" baseline="0" dirty="0"/>
              <a:t> with less risk of infection vs. wrist or upper arm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Avoid bumps or bifurcations of vessels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Palpate (should have a good bounce and be soft)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Local warming of insertion point for beneficial results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6cm x 6cm area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Allow antiseptic</a:t>
            </a:r>
            <a:r>
              <a:rPr lang="en-US" baseline="0" dirty="0"/>
              <a:t> to dry for 20 seconds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Preferred choice is 2% chlorhexidine gluconate in 70% isopropyl alcohol; alternatives are 10% povidone iodine or 70% alcohol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Asepsis</a:t>
            </a:r>
          </a:p>
          <a:p>
            <a:pPr>
              <a:spcBef>
                <a:spcPts val="0"/>
              </a:spcBef>
            </a:pPr>
            <a:r>
              <a:rPr lang="en-US" dirty="0"/>
              <a:t>Technique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Apply</a:t>
            </a:r>
            <a:r>
              <a:rPr lang="en-US" baseline="0" dirty="0"/>
              <a:t> tourniquet above selected site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Bevel upwards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Insert</a:t>
            </a:r>
            <a:r>
              <a:rPr lang="en-US" baseline="0" dirty="0"/>
              <a:t> needle and when blood is seen, partially withdraw the needle and advance the cannula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Release the tourniquet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Attach </a:t>
            </a:r>
            <a:r>
              <a:rPr lang="en-US" baseline="0" dirty="0" err="1"/>
              <a:t>luer</a:t>
            </a:r>
            <a:r>
              <a:rPr lang="en-US" baseline="0" dirty="0"/>
              <a:t> lock (If using pig tail extension, flush with saline initially)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Dispose of needle in appropriate receptacle as soon as soon as possible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Secure and cover with a sterile transparent dressing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Flush the cannula with saline</a:t>
            </a:r>
            <a:endParaRPr lang="en-US" dirty="0"/>
          </a:p>
          <a:p>
            <a:r>
              <a:rPr lang="en-US" dirty="0"/>
              <a:t>Dressing</a:t>
            </a:r>
          </a:p>
          <a:p>
            <a:r>
              <a:rPr lang="en-US" dirty="0"/>
              <a:t>Label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Date,</a:t>
            </a:r>
            <a:r>
              <a:rPr lang="en-US" baseline="0" dirty="0"/>
              <a:t> time, and initials</a:t>
            </a:r>
            <a:endParaRPr lang="en-US" dirty="0"/>
          </a:p>
          <a:p>
            <a:r>
              <a:rPr lang="en-US" dirty="0"/>
              <a:t>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Location, size of cannula, how the</a:t>
            </a:r>
            <a:r>
              <a:rPr lang="en-US" baseline="0" dirty="0"/>
              <a:t> patient tolerated the procedure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orders with another nurse or per protocol</a:t>
            </a:r>
          </a:p>
          <a:p>
            <a:r>
              <a:rPr lang="en-US" dirty="0"/>
              <a:t>Who can hang blood?</a:t>
            </a:r>
          </a:p>
          <a:p>
            <a:r>
              <a:rPr lang="en-US" dirty="0"/>
              <a:t>Explain procedure to the patient</a:t>
            </a:r>
          </a:p>
          <a:p>
            <a:r>
              <a:rPr lang="en-US" dirty="0"/>
              <a:t>Inspect equipment</a:t>
            </a:r>
          </a:p>
          <a:p>
            <a:r>
              <a:rPr lang="en-US" dirty="0"/>
              <a:t>Prepare the blood infusion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blood</a:t>
            </a:r>
            <a:r>
              <a:rPr lang="en-US" baseline="0" dirty="0"/>
              <a:t> tubing is primed with normal saline and hanging prior to picking up the blood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Utilize aseptic technique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Spike the bag taking</a:t>
            </a:r>
            <a:r>
              <a:rPr lang="en-US" baseline="0" dirty="0"/>
              <a:t> care not to contaminate tip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Squeeze</a:t>
            </a:r>
            <a:r>
              <a:rPr lang="en-US" baseline="0" dirty="0"/>
              <a:t> and release the drip chamber to fill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Open clamp and run through to expel air from tubing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Take care not to allow fluid to drip from the end to prevent contamination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Resistant microorganisms</a:t>
            </a:r>
            <a:endParaRPr lang="en-US" dirty="0"/>
          </a:p>
          <a:p>
            <a:r>
              <a:rPr lang="en-US" dirty="0"/>
              <a:t>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Initial</a:t>
            </a:r>
            <a:r>
              <a:rPr lang="en-US" baseline="0" dirty="0"/>
              <a:t> vital signs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nurses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Patient</a:t>
            </a:r>
            <a:r>
              <a:rPr lang="en-US" baseline="0" dirty="0"/>
              <a:t> identifiers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Blood identifiers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Expiration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Signatures</a:t>
            </a:r>
            <a:endParaRPr lang="en-US" dirty="0"/>
          </a:p>
          <a:p>
            <a:r>
              <a:rPr lang="en-US" dirty="0"/>
              <a:t>Initiate infusion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Remain</a:t>
            </a:r>
            <a:r>
              <a:rPr lang="en-US" baseline="0" dirty="0"/>
              <a:t> with the patient for the first 15 minutes or per protocol</a:t>
            </a:r>
            <a:endParaRPr lang="en-US" dirty="0"/>
          </a:p>
          <a:p>
            <a:r>
              <a:rPr lang="en-US" dirty="0"/>
              <a:t>Advise the patient to notify the nurse or ring the call bell for adverse reactions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call bell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specific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Itchy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Warm</a:t>
            </a:r>
            <a:r>
              <a:rPr lang="en-US" baseline="0" dirty="0"/>
              <a:t> feeling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Difficulty breathing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Tongue swelling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Hives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Protocol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1" dirty="0"/>
              <a:t>&lt;Discuss</a:t>
            </a:r>
            <a:r>
              <a:rPr lang="en-US" sz="1200" i="1" baseline="0" dirty="0"/>
              <a:t> facility specific process</a:t>
            </a:r>
            <a:r>
              <a:rPr lang="en-US" sz="1200" i="1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Equipment/Supplies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1" dirty="0"/>
              <a:t>&lt;Review</a:t>
            </a:r>
            <a:r>
              <a:rPr lang="en-US" sz="1200" i="1" baseline="0" dirty="0"/>
              <a:t> the use of equipment/supplies available</a:t>
            </a:r>
            <a:r>
              <a:rPr lang="en-US" sz="1200" i="1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State licensure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1" dirty="0"/>
              <a:t>&lt;Discuss</a:t>
            </a:r>
            <a:r>
              <a:rPr lang="en-US" sz="1200" i="1" baseline="0" dirty="0"/>
              <a:t> who may do what based on licensure</a:t>
            </a:r>
            <a:r>
              <a:rPr lang="en-US" sz="1200" i="1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Scope of practice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/>
              <a:t>&lt;discuss your facility policy</a:t>
            </a:r>
            <a:r>
              <a:rPr lang="en-US" sz="1200" i="1" baseline="0" dirty="0"/>
              <a:t> and licensing credentials</a:t>
            </a:r>
            <a:r>
              <a:rPr lang="en-US" sz="1200" i="1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Certifications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1" dirty="0"/>
              <a:t>&lt;discuss your facility policy&gt;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Job descriptions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Who can pick up the blood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/>
              <a:t>&lt;discuss your facility policy&gt;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Accountability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Who</a:t>
            </a:r>
            <a:r>
              <a:rPr lang="en-US" sz="1200" baseline="0" dirty="0"/>
              <a:t> can initiate blood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Who can monitor blood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/>
              <a:t>&lt;discuss your facility policy&gt;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Documentation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&lt;Discuss</a:t>
            </a:r>
            <a:r>
              <a:rPr lang="en-US" sz="1200" baseline="0" dirty="0"/>
              <a:t> pertinent documentation</a:t>
            </a:r>
            <a:r>
              <a:rPr lang="en-US" sz="1200" dirty="0"/>
              <a:t>&gt;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/>
              <a:t>&lt;discuss your facility policy&gt;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VistA</a:t>
            </a:r>
            <a:r>
              <a:rPr lang="en-US" baseline="0" dirty="0"/>
              <a:t> Blood Establishment Computer Software</a:t>
            </a:r>
            <a:r>
              <a:rPr lang="en-US" dirty="0"/>
              <a:t> (VBECS) in CPRS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Infection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risk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patient allergies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Monitor time of start of infusion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No more than 4</a:t>
            </a:r>
            <a:r>
              <a:rPr lang="en-US" sz="1200" baseline="0" dirty="0"/>
              <a:t> hours or per protocol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Anticipate any potential needs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Supplies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Medications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Assistance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 patient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5423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90" r:id="rId2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51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sz="2400" dirty="0"/>
              <a:t>Safety</a:t>
            </a:r>
          </a:p>
          <a:p>
            <a:r>
              <a:rPr lang="en-US" sz="2400" dirty="0"/>
              <a:t>Infection control</a:t>
            </a:r>
          </a:p>
          <a:p>
            <a:r>
              <a:rPr lang="en-US" sz="2400" dirty="0"/>
              <a:t>Identify risk factors</a:t>
            </a:r>
          </a:p>
          <a:p>
            <a:r>
              <a:rPr lang="en-US" sz="2400" dirty="0"/>
              <a:t>Identify patient allergies</a:t>
            </a:r>
          </a:p>
          <a:p>
            <a:r>
              <a:rPr lang="en-US" sz="2400" dirty="0"/>
              <a:t>Monitor time of start of infusion</a:t>
            </a:r>
          </a:p>
          <a:p>
            <a:r>
              <a:rPr lang="en-US" sz="2400" dirty="0"/>
              <a:t>Anticipate any potential needs</a:t>
            </a:r>
          </a:p>
          <a:p>
            <a:r>
              <a:rPr lang="en-US" sz="2400" dirty="0"/>
              <a:t>Provide patient education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68554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 descr="Psychosocial&#10;Equipment or supplies&#10;Inappropriate or lack of &#10;   documentation&#10;Patient identification errors&#10;Complications&#10;"/>
          <p:cNvSpPr>
            <a:spLocks noGrp="1"/>
          </p:cNvSpPr>
          <p:nvPr>
            <p:ph idx="1"/>
          </p:nvPr>
        </p:nvSpPr>
        <p:spPr>
          <a:xfrm>
            <a:off x="381000" y="819150"/>
            <a:ext cx="4343400" cy="3326362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 rot="20073020">
            <a:off x="4529701" y="1814732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0" y="945450"/>
            <a:ext cx="4343400" cy="3394472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Psychosocial</a:t>
            </a:r>
          </a:p>
          <a:p>
            <a:r>
              <a:rPr lang="en-US" sz="2800" dirty="0"/>
              <a:t>Equipment or supplies</a:t>
            </a:r>
          </a:p>
          <a:p>
            <a:r>
              <a:rPr lang="en-US" sz="2800" dirty="0"/>
              <a:t>Inappropriate or lack of </a:t>
            </a:r>
          </a:p>
          <a:p>
            <a:pPr marL="0" indent="0">
              <a:buNone/>
            </a:pPr>
            <a:r>
              <a:rPr lang="en-US" sz="2800" dirty="0"/>
              <a:t>   documentation</a:t>
            </a:r>
          </a:p>
          <a:p>
            <a:r>
              <a:rPr lang="en-US" sz="2800" dirty="0"/>
              <a:t>Patient identification errors</a:t>
            </a:r>
          </a:p>
          <a:p>
            <a:r>
              <a:rPr lang="en-US" sz="2800" dirty="0"/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353006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Discussed the appropriate steps to initiate intravenous access Demonstrated the steps required to initiate blood infusion 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Described effective communication when caring for the patient receiving an intravenous blood </a:t>
            </a:r>
            <a:r>
              <a:rPr lang="en-US" sz="2400"/>
              <a:t>infusion therapy</a:t>
            </a:r>
            <a:endParaRPr lang="en-US" sz="24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436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F44E-879B-4450-83CA-A1959ECF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027" name="Picture 3" descr="question mark inside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976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657600" y="-19050"/>
            <a:ext cx="5410200" cy="742950"/>
          </a:xfrm>
          <a:prstGeom prst="rect">
            <a:avLst/>
          </a:prstGeom>
          <a:noFill/>
          <a:ln w="12700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57397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Infusion:  IV Start and Blood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729062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/>
              <a:t>Manuel Garcia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081"/>
            <a:ext cx="8686800" cy="20824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dirty="0"/>
              <a:t>Seventy seven (77) year old male four (4) hours status post colon resection for removal of a sigmoid colon mass 4 hours ago by Dr. Moore.  Vital signs are stable and he is on 2 liters of oxygen via nasal cannula.  He has a midline abdominal incision with a dry sterile dressing.  Bowel sounds are hypoactive.  He has an 18 gauge IV in his right antecubital with Lactated Ringers at 125 mL/hr.  His Foley is draining clear yellow urine. His hemoglobin of is 6.8 mg/</a:t>
            </a:r>
            <a:r>
              <a:rPr lang="en-US" sz="1900" b="1" dirty="0" err="1"/>
              <a:t>dL</a:t>
            </a:r>
            <a:r>
              <a:rPr lang="en-US" sz="1900" b="1" dirty="0"/>
              <a:t> and hematocrit 21 mg/</a:t>
            </a:r>
            <a:r>
              <a:rPr lang="en-US" sz="1900" b="1" dirty="0" err="1"/>
              <a:t>dL</a:t>
            </a:r>
            <a:r>
              <a:rPr lang="en-US" sz="1900" b="1" dirty="0"/>
              <a:t>.  Dr. Moore is aware. He just examined him and is entering orders.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168319"/>
            <a:ext cx="4012580" cy="1460831"/>
          </a:xfrm>
          <a:prstGeom prst="rect">
            <a:avLst/>
          </a:prstGeom>
        </p:spPr>
        <p:txBody>
          <a:bodyPr vert="horz" lIns="82296" tIns="41148" rIns="82296" bIns="41148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10" b="1" dirty="0"/>
              <a:t>Past Medical History:</a:t>
            </a:r>
            <a:r>
              <a:rPr lang="en-US" sz="2610" dirty="0"/>
              <a:t> </a:t>
            </a:r>
          </a:p>
          <a:p>
            <a:r>
              <a:rPr lang="en-US" sz="2610" dirty="0"/>
              <a:t>Hypertension, hemorrhoids, constipation, and rectal bleeding</a:t>
            </a:r>
          </a:p>
          <a:p>
            <a:pPr marL="0" indent="0">
              <a:buNone/>
            </a:pPr>
            <a:r>
              <a:rPr lang="en-US" sz="2610" b="1" dirty="0"/>
              <a:t>Past Surgical History:</a:t>
            </a:r>
            <a:endParaRPr lang="en-US" sz="2610" dirty="0"/>
          </a:p>
          <a:p>
            <a:r>
              <a:rPr lang="en-US" sz="2610" dirty="0"/>
              <a:t>Hemorrhoidectomy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45980" y="3028950"/>
            <a:ext cx="4350834" cy="14269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Medications: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Lisinopril 2.5 mg one time a day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Docusate sodium 100 mg one time a day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Sulfa</a:t>
            </a:r>
          </a:p>
        </p:txBody>
      </p:sp>
      <p:sp>
        <p:nvSpPr>
          <p:cNvPr id="8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38506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3F0D-9C5F-4807-B4B7-31B9E3CEE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0" y="0"/>
            <a:ext cx="5105400" cy="742950"/>
          </a:xfrm>
        </p:spPr>
        <p:txBody>
          <a:bodyPr vert="horz" wrap="square" lIns="0" tIns="0" rIns="57397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Infusion: IV start and 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0681" y="1602254"/>
            <a:ext cx="58226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Infusion:</a:t>
            </a:r>
          </a:p>
          <a:p>
            <a:pPr algn="ctr"/>
            <a:r>
              <a:rPr lang="en-US" sz="6000" dirty="0"/>
              <a:t>IV Start and Blood</a:t>
            </a:r>
          </a:p>
        </p:txBody>
      </p:sp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626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the appropriate steps to initiate </a:t>
            </a:r>
            <a:r>
              <a:rPr lang="en-US" sz="2400"/>
              <a:t>intravenous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Demonstrate </a:t>
            </a:r>
            <a:r>
              <a:rPr lang="en-US" sz="2400" dirty="0"/>
              <a:t>the steps required to initiate blood infusion 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effective communication when caring for the patient receiving an intravenous blood infusion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4947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The Joint Commission: 2016 National Patient Safety Goals</a:t>
            </a:r>
          </a:p>
          <a:p>
            <a:r>
              <a:rPr lang="en-US" dirty="0"/>
              <a:t>Interdisciplinary guidelines to reduce variability in transfusion practices</a:t>
            </a:r>
          </a:p>
          <a:p>
            <a:r>
              <a:rPr lang="en-US" dirty="0"/>
              <a:t>VHA Directive 2011-011: Transfusion Verification and Identification Requirements for All Sites</a:t>
            </a:r>
          </a:p>
          <a:p>
            <a:r>
              <a:rPr lang="en-US" dirty="0"/>
              <a:t>VHA Directive 1185: Transfusion Utilization Committee and Program</a:t>
            </a:r>
          </a:p>
          <a:p>
            <a:r>
              <a:rPr lang="en-US" dirty="0"/>
              <a:t>VHA Handbook 1106.01: Pathology and Laboratory Medicine Service (P &amp; LMS) Procedures</a:t>
            </a:r>
          </a:p>
          <a:p>
            <a:r>
              <a:rPr lang="en-US" dirty="0"/>
              <a:t>Vista Blood Establishment Computer software (VBECS)</a:t>
            </a:r>
          </a:p>
          <a:p>
            <a:r>
              <a:rPr lang="en-US" dirty="0"/>
              <a:t>Infusion Nurses Society Standards of Practice</a:t>
            </a:r>
          </a:p>
          <a:p>
            <a:r>
              <a:rPr lang="en-US" dirty="0"/>
              <a:t>Research and Evidence-based practice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4796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Types of Transfusion Reactions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4022558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Hemolytic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Allergic</a:t>
            </a:r>
          </a:p>
          <a:p>
            <a:pPr marL="154305" indent="-154305"/>
            <a:r>
              <a:rPr lang="en-US" sz="2400" dirty="0"/>
              <a:t>Febrile</a:t>
            </a:r>
          </a:p>
          <a:p>
            <a:pPr marL="154305" indent="-154305"/>
            <a:r>
              <a:rPr lang="en-US" sz="2400" dirty="0"/>
              <a:t>Transfusion related acute lung injury (TRALI)</a:t>
            </a:r>
          </a:p>
          <a:p>
            <a:pPr marL="154305" indent="-154305"/>
            <a:r>
              <a:rPr lang="en-US" sz="2400" dirty="0"/>
              <a:t>Volume overload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7349" y="881876"/>
            <a:ext cx="4022558" cy="3505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305" indent="-154305"/>
            <a:r>
              <a:rPr lang="en-US" sz="2400" dirty="0"/>
              <a:t>Bacterial contamination</a:t>
            </a:r>
          </a:p>
          <a:p>
            <a:pPr marL="154305" indent="-154305"/>
            <a:r>
              <a:rPr lang="en-US" sz="2400" dirty="0"/>
              <a:t>Hypotensive</a:t>
            </a:r>
          </a:p>
          <a:p>
            <a:pPr marL="154305" indent="-154305"/>
            <a:r>
              <a:rPr lang="en-US" sz="2400" dirty="0"/>
              <a:t>Graft vs. Host</a:t>
            </a:r>
          </a:p>
          <a:p>
            <a:pPr marL="154305" indent="-154305"/>
            <a:r>
              <a:rPr lang="en-US" sz="2400" dirty="0"/>
              <a:t>Non-immune hemolysis</a:t>
            </a:r>
          </a:p>
          <a:p>
            <a:pPr marL="154305" indent="-154305"/>
            <a:r>
              <a:rPr lang="en-US" sz="2400" dirty="0"/>
              <a:t>Post Transfusion Purpura</a:t>
            </a:r>
          </a:p>
        </p:txBody>
      </p:sp>
    </p:spTree>
    <p:extLst>
      <p:ext uri="{BB962C8B-B14F-4D97-AF65-F5344CB8AC3E}">
        <p14:creationId xmlns:p14="http://schemas.microsoft.com/office/powerpoint/2010/main" val="362251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39" y="819150"/>
            <a:ext cx="3998561" cy="36576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Verify orders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Explain the procedure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to the patient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Supplies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Inspect supplies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Nothing smaller than 20G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Hand hygiene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Personal Protective equipment</a:t>
            </a: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39" y="2514200"/>
            <a:ext cx="1676400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86748"/>
            <a:ext cx="2302605" cy="25119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2" y="2999814"/>
            <a:ext cx="1589428" cy="134089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419436"/>
            <a:ext cx="1841676" cy="66303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24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6274" y="1683201"/>
            <a:ext cx="1495070" cy="136986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38" y="1226556"/>
            <a:ext cx="2006601" cy="134989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85961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Starting an IV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Selection and preparation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of the site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Asepsis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Technique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Dressing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Label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6" descr="arm site selec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52550"/>
            <a:ext cx="3834187" cy="2585847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76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Initiating a Blood Transfusion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4555958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Verify orders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Who can hang blood?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Explain procedure to the patient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Inspect equipment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Prepare the blood infusion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Verification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Initiate infusion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Patient education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Adverse  reactions</a:t>
            </a:r>
          </a:p>
        </p:txBody>
      </p:sp>
      <p:pic>
        <p:nvPicPr>
          <p:cNvPr id="3" name="Picture 2" descr="blood transfus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71550"/>
            <a:ext cx="2286000" cy="15819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 descr="IV flui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14550"/>
            <a:ext cx="1885950" cy="2057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IV tub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95550"/>
            <a:ext cx="1905000" cy="190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13132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Facility 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895350"/>
            <a:ext cx="8017042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Protocol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Equipment/Supplies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State licensure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Scope of practice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Certifications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Accountability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Documentation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2" descr="facility protocol list"/>
          <p:cNvPicPr>
            <a:picLocks noChangeAspect="1" noChangeArrowheads="1"/>
          </p:cNvPicPr>
          <p:nvPr/>
        </p:nvPicPr>
        <p:blipFill>
          <a:blip r:embed="rId3" cstate="print"/>
          <a:srcRect r="39375" b="25000"/>
          <a:stretch>
            <a:fillRect/>
          </a:stretch>
        </p:blipFill>
        <p:spPr bwMode="auto">
          <a:xfrm>
            <a:off x="4779390" y="1249675"/>
            <a:ext cx="3014220" cy="279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34072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F1D2A-07F4-4189-965D-D7DCC29CC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5B9365-99F4-4C30-8153-2F6D7158044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1333</Words>
  <Application>Microsoft Office PowerPoint</Application>
  <PresentationFormat>On-screen Show (16:9)</PresentationFormat>
  <Paragraphs>294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Infusion: IV start and Blood</vt:lpstr>
      <vt:lpstr>Learning Objectives</vt:lpstr>
      <vt:lpstr>Why?</vt:lpstr>
      <vt:lpstr>Types of Transfusion Reactions</vt:lpstr>
      <vt:lpstr>Preparation</vt:lpstr>
      <vt:lpstr>Starting an IV</vt:lpstr>
      <vt:lpstr>Initiating a Blood Transfusion </vt:lpstr>
      <vt:lpstr>Facility Specific</vt:lpstr>
      <vt:lpstr>Priorities</vt:lpstr>
      <vt:lpstr>Potential Issues</vt:lpstr>
      <vt:lpstr>Summary</vt:lpstr>
      <vt:lpstr>Questions</vt:lpstr>
      <vt:lpstr>Infusion:  IV Start and Blood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135</cp:revision>
  <dcterms:created xsi:type="dcterms:W3CDTF">2017-03-13T17:13:11Z</dcterms:created>
  <dcterms:modified xsi:type="dcterms:W3CDTF">2020-09-17T18:05:25Z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