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327" r:id="rId5"/>
    <p:sldId id="367" r:id="rId6"/>
    <p:sldId id="368" r:id="rId7"/>
    <p:sldId id="369" r:id="rId8"/>
    <p:sldId id="435" r:id="rId9"/>
    <p:sldId id="495" r:id="rId10"/>
    <p:sldId id="467" r:id="rId11"/>
    <p:sldId id="461" r:id="rId12"/>
    <p:sldId id="466" r:id="rId13"/>
    <p:sldId id="384" r:id="rId14"/>
    <p:sldId id="381" r:id="rId15"/>
    <p:sldId id="49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97" autoAdjust="0"/>
  </p:normalViewPr>
  <p:slideViewPr>
    <p:cSldViewPr>
      <p:cViewPr varScale="1">
        <p:scale>
          <a:sx n="74" d="100"/>
          <a:sy n="74" d="100"/>
        </p:scale>
        <p:origin x="54" y="9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communication prior to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Nurses</a:t>
            </a:r>
            <a:r>
              <a:rPr lang="en-US" sz="1200" baseline="0" dirty="0"/>
              <a:t> experience an a</a:t>
            </a:r>
            <a:r>
              <a:rPr lang="en-US" sz="1200" dirty="0"/>
              <a:t>verage of 6.7 interruptions per hour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21% occur during medication administration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Institute for Safe Medication Practices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Strategies to prevent</a:t>
            </a:r>
            <a:r>
              <a:rPr lang="en-US" sz="1200" baseline="0" dirty="0"/>
              <a:t> errors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Improving the work environment for medication preparation, dispensing and administration</a:t>
            </a: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Institute of Medicine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Distractions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Interruptions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Error Theory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 “capture error” occurs when 2 actions overlap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Environmental factors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Keep medication areas free from clutter, distraction,</a:t>
            </a:r>
            <a:r>
              <a:rPr lang="en-US" sz="1200" baseline="0" dirty="0"/>
              <a:t> and noise</a:t>
            </a:r>
            <a:endParaRPr lang="en-US" sz="1200" dirty="0"/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The “Sterile Cockpit Rule”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No interruptions or distractions</a:t>
            </a:r>
            <a:r>
              <a:rPr lang="en-US" sz="1200" baseline="0" dirty="0"/>
              <a:t> when pilots are performing critical tasks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Take off</a:t>
            </a:r>
          </a:p>
          <a:p>
            <a:pPr marL="1085850" lvl="2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aseline="0" dirty="0"/>
              <a:t>Landing</a:t>
            </a:r>
            <a:endParaRPr lang="en-US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MedSafe</a:t>
            </a:r>
            <a:r>
              <a:rPr lang="en-US" sz="1200" dirty="0"/>
              <a:t> protocol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Dr. T.M. Pape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“Medication Zone”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“No Interruption Zone”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“Healthcare Sterile Cockpit”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Follow</a:t>
            </a:r>
            <a:r>
              <a:rPr lang="en-US" sz="1200" baseline="0" dirty="0"/>
              <a:t> policies and protocols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&lt;discuss facility policy here&gt;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Rights of medication administration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Any</a:t>
            </a:r>
            <a:r>
              <a:rPr lang="en-US" sz="1200" baseline="0" dirty="0"/>
              <a:t>where from 5-9 but 5 although evidence leans toward 5 (follow policy)</a:t>
            </a:r>
            <a:endParaRPr lang="en-US" sz="1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Drug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Patient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Dose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Route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Time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Double check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Find out who is qualified</a:t>
            </a:r>
            <a:r>
              <a:rPr lang="en-US" sz="1200" baseline="0" dirty="0"/>
              <a:t> to do the double check</a:t>
            </a:r>
            <a:endParaRPr lang="en-US" sz="1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Match with diagnosis and indications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Dose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Appropriate for the patient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Timing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Route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Communicate</a:t>
            </a:r>
            <a:r>
              <a:rPr lang="en-US" sz="1200" baseline="0" dirty="0"/>
              <a:t> with team members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 patient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90" r:id="rId27"/>
    <p:sldLayoutId id="2147483691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Discussed factors that could potentially lead to medication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Reviewed measures to prevent errors associated with interruptions during medication 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Demonstrated effective communication when implementing measures to prevent medication errors associated with interruptions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09DD-D5DD-4E29-A965-11F993E33E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1027" name="Picture 3" descr="circle with question mark in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83268" y="679216"/>
            <a:ext cx="8534400" cy="13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u="sng" dirty="0"/>
              <a:t>Donna Right</a:t>
            </a:r>
          </a:p>
          <a:p>
            <a:pPr marL="0" indent="0">
              <a:buNone/>
            </a:pPr>
            <a:r>
              <a:rPr lang="en-US" sz="1800" dirty="0"/>
              <a:t>Thirty four (34) year-old female requiring intravenous antibiotic infusion for the treatment of osteomyelitis of the right tibia positive for staphylococcus aureus after an open fracture due to a motor vehicle accident three months ago. </a:t>
            </a:r>
          </a:p>
          <a:p>
            <a:pPr marL="0" lvl="0" indent="0">
              <a:buNone/>
            </a:pPr>
            <a:endParaRPr lang="en-US" sz="2400" b="1" dirty="0"/>
          </a:p>
        </p:txBody>
      </p:sp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657600" y="76200"/>
            <a:ext cx="5410200" cy="742950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57397" bIns="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Medication Interruption Scenario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4975"/>
            <a:ext cx="5486400" cy="25579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Past Medical History: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Twelve (12) year one pack per day history of smoking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Motor vehicle accident three months ago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Open fracture of the right tibia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Osteomyelitis of the right tibia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Past Surgical History: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Right inguinal hernia repair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Open reduction of a fracture of the right tibia three months ago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2052387"/>
            <a:ext cx="3329940" cy="1890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Medications: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Ipratropium bromide inhaler 2 puffs 3 times a day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Multivitamin daily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Sulfa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1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15973" y="1860887"/>
            <a:ext cx="7712111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Medication Interruption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Recognize factors that could potentially lead to medication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Implement measures to prevent errors associated with interruptions during medication 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Demonstrate effective communication when implementing measures to prevent medication errors associated with interruptions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sz="2800" dirty="0"/>
              <a:t>VHA Patient Safety Improvement Handbook</a:t>
            </a:r>
          </a:p>
          <a:p>
            <a:r>
              <a:rPr lang="en-US" sz="2800" dirty="0"/>
              <a:t>National Patient Safety Goals</a:t>
            </a:r>
          </a:p>
          <a:p>
            <a:r>
              <a:rPr lang="en-US" sz="2800" dirty="0"/>
              <a:t>Institute for Safe Medication Practices</a:t>
            </a:r>
          </a:p>
          <a:p>
            <a:r>
              <a:rPr lang="en-US" sz="2800" dirty="0"/>
              <a:t>The effect of safe zones on nurse interruptions, distractions, and medication errors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410200" cy="548640"/>
          </a:xfrm>
        </p:spPr>
        <p:txBody>
          <a:bodyPr>
            <a:noAutofit/>
          </a:bodyPr>
          <a:lstStyle/>
          <a:p>
            <a:r>
              <a:rPr lang="en-US" sz="2600" dirty="0"/>
              <a:t>Medication Administration Interruptions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39" y="819150"/>
            <a:ext cx="5293961" cy="36576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Average of 6.7 interruptions per hour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21% occur during medication administration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Institute for Safe Medication Practices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Distractions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Interruptions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Error Theory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Environmental factors</a:t>
            </a:r>
          </a:p>
        </p:txBody>
      </p:sp>
      <p:pic>
        <p:nvPicPr>
          <p:cNvPr id="3" name="Picture 2" descr="medication st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91" y="922972"/>
            <a:ext cx="2983809" cy="1420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man on phone, female nurse looking at hi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95550"/>
            <a:ext cx="2667000" cy="1813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85961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676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400" dirty="0"/>
              <a:t>Types of Interruptions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4022558" cy="3505200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Patients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Family members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Alarms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Missing equipment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Malfunctioning equipment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Phone calls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Call light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Bed alarms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Emergencies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91000" y="881876"/>
            <a:ext cx="4638907" cy="3505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305" indent="-154305"/>
            <a:r>
              <a:rPr lang="en-US" sz="2400" dirty="0"/>
              <a:t>Most interruptions are from other personnel and conversations</a:t>
            </a:r>
          </a:p>
        </p:txBody>
      </p:sp>
      <p:pic>
        <p:nvPicPr>
          <p:cNvPr id="2" name="Picture 1" descr="sign with Hospital not so quiet z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76028"/>
            <a:ext cx="1847648" cy="18911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5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dirty="0"/>
              <a:t>Airline industry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The “Sterile Cockpit Rule”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MedSafe</a:t>
            </a:r>
            <a:r>
              <a:rPr lang="en-US" sz="2400" dirty="0"/>
              <a:t> protocol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“Medication Zone”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“No Interruption Zone”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“Healthcare Sterile Cockpit”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 descr="two men in cockpit of pla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2" y="1412887"/>
            <a:ext cx="3704316" cy="247012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118110"/>
            <a:ext cx="5791200" cy="548640"/>
          </a:xfrm>
        </p:spPr>
        <p:txBody>
          <a:bodyPr>
            <a:noAutofit/>
          </a:bodyPr>
          <a:lstStyle/>
          <a:p>
            <a:r>
              <a:rPr lang="en-US" sz="2500" dirty="0"/>
              <a:t>Strategies to Reduce Interruptions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Safe zones for medication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administration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Checklists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Vests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Sashes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Lighted lanyards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Do not disturb sign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Diversion strategies</a:t>
            </a:r>
          </a:p>
        </p:txBody>
      </p:sp>
      <p:pic>
        <p:nvPicPr>
          <p:cNvPr id="9" name="Picture 8" descr="woman with yellow str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819150"/>
            <a:ext cx="1648218" cy="23662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" name="Picture 2" descr="woman with vest that says do not distur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0164"/>
            <a:ext cx="1514305" cy="225557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9" descr="nurse by medicine c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96" y="2211005"/>
            <a:ext cx="1838095" cy="220952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13132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Safety</a:t>
            </a:r>
          </a:p>
          <a:p>
            <a:r>
              <a:rPr lang="en-US" sz="2400" dirty="0"/>
              <a:t>Follow policies and protocols</a:t>
            </a:r>
          </a:p>
          <a:p>
            <a:r>
              <a:rPr lang="en-US" sz="2400" dirty="0"/>
              <a:t>Avoid interruptions and distractions</a:t>
            </a:r>
          </a:p>
          <a:p>
            <a:r>
              <a:rPr lang="en-US" sz="2400" dirty="0"/>
              <a:t>Communicate with team members</a:t>
            </a:r>
          </a:p>
          <a:p>
            <a:r>
              <a:rPr lang="en-US" sz="2400" dirty="0"/>
              <a:t>Provide patient education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2352675" cy="1943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5476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9365-99F4-4C30-8153-2F6D7158044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7524E-5ABC-4652-83FA-AAA2A99ED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539</Words>
  <Application>Microsoft Office PowerPoint</Application>
  <PresentationFormat>On-screen Show (16:9)</PresentationFormat>
  <Paragraphs>138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Medication Interruption</vt:lpstr>
      <vt:lpstr>Learning Objectives</vt:lpstr>
      <vt:lpstr>Why?</vt:lpstr>
      <vt:lpstr>Medication Administration Interruptions</vt:lpstr>
      <vt:lpstr>Types of Interruptions</vt:lpstr>
      <vt:lpstr>Airline industry </vt:lpstr>
      <vt:lpstr>Strategies to Reduce Interruptions</vt:lpstr>
      <vt:lpstr>Priorities</vt:lpstr>
      <vt:lpstr>Summary</vt:lpstr>
      <vt:lpstr>Questions </vt:lpstr>
      <vt:lpstr>Medication Interruption Scenario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156</cp:revision>
  <dcterms:created xsi:type="dcterms:W3CDTF">2017-03-13T17:13:11Z</dcterms:created>
  <dcterms:modified xsi:type="dcterms:W3CDTF">2020-09-16T15:13:29Z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