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310" r:id="rId5"/>
    <p:sldId id="297" r:id="rId6"/>
    <p:sldId id="299" r:id="rId7"/>
    <p:sldId id="301" r:id="rId8"/>
    <p:sldId id="302" r:id="rId9"/>
    <p:sldId id="312" r:id="rId10"/>
    <p:sldId id="305" r:id="rId11"/>
    <p:sldId id="311" r:id="rId12"/>
    <p:sldId id="296" r:id="rId13"/>
    <p:sldId id="30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97" autoAdjust="0"/>
  </p:normalViewPr>
  <p:slideViewPr>
    <p:cSldViewPr>
      <p:cViewPr varScale="1">
        <p:scale>
          <a:sx n="74" d="100"/>
          <a:sy n="74" d="100"/>
        </p:scale>
        <p:origin x="96" y="9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I told you that I could teach you how to successfully treat the most extreme form of life threatening systemic allergic reaction in 5 seconds??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Anaphylaxis</a:t>
            </a:r>
          </a:p>
          <a:p>
            <a:r>
              <a:rPr lang="en-US" b="0" dirty="0"/>
              <a:t>Swelling (edema) occurs</a:t>
            </a:r>
            <a:r>
              <a:rPr lang="en-US" b="0" baseline="0" dirty="0"/>
              <a:t> in the upper dermis causing </a:t>
            </a:r>
            <a:r>
              <a:rPr lang="en-US" b="0" baseline="0" dirty="0" err="1"/>
              <a:t>urticaria</a:t>
            </a:r>
            <a:r>
              <a:rPr lang="en-US" b="0" baseline="0" dirty="0"/>
              <a:t> (hives)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Angioedema</a:t>
            </a:r>
          </a:p>
          <a:p>
            <a:r>
              <a:rPr lang="en-US" b="0" dirty="0"/>
              <a:t>Swelling (edema) occurs</a:t>
            </a:r>
            <a:r>
              <a:rPr lang="en-US" b="0" baseline="0" dirty="0"/>
              <a:t> deeper in the subcutaneous tissue, mucosa and submucosa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Call for help</a:t>
            </a:r>
            <a:r>
              <a:rPr lang="en-US" sz="1200" baseline="0" dirty="0"/>
              <a:t> early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Collaborate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Who can do what?</a:t>
            </a:r>
            <a:endParaRPr lang="en-US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Follow DR ABCDE approach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Recognize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Correlate</a:t>
            </a:r>
            <a:r>
              <a:rPr lang="en-US" sz="1200" baseline="0" dirty="0"/>
              <a:t> symptoms with anaphylaxis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History of allergies?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Baseline patient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Trigger</a:t>
            </a:r>
            <a:endParaRPr lang="en-US" sz="12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Remove/stop the suspected</a:t>
            </a:r>
            <a:r>
              <a:rPr lang="en-US" sz="1200" baseline="0" dirty="0"/>
              <a:t> drug or “trigger” immediately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Position the patient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Lower</a:t>
            </a:r>
            <a:r>
              <a:rPr lang="en-US" sz="1200" baseline="0" dirty="0"/>
              <a:t> the bed and raise the legs if the patient is hypotensive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May need to raise the bed if the patient is dyspneic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Epinephrine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Frontline therapy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IM usually in outer thigh (0.5mg</a:t>
            </a:r>
            <a:r>
              <a:rPr lang="en-US" sz="1200" baseline="0" dirty="0"/>
              <a:t> or auto injector dose is 0.3mg or 0.25mg –follow protocol)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May be given IV by clinicians experienced with IV administration and per scope of practice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Monitor and may need to repeat in 5 minutes or per protocol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Educate the patient on side effects (anxiety, tremors, tachycardia, </a:t>
            </a:r>
            <a:r>
              <a:rPr lang="en-US" sz="1200" baseline="0" dirty="0" err="1"/>
              <a:t>etc</a:t>
            </a:r>
            <a:r>
              <a:rPr lang="en-US" sz="1200" baseline="0" dirty="0"/>
              <a:t>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Oxygen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High flow oxygen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IV fluids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Crystalloid or colloid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May consider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Antihistamines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H1 and H2 antagonists recommended adjunct therapies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Not</a:t>
            </a:r>
            <a:r>
              <a:rPr lang="en-US" sz="1200" baseline="0" dirty="0"/>
              <a:t> initially because they do not relieve life-threatening responses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Can cause hypotension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They will decrease </a:t>
            </a:r>
            <a:r>
              <a:rPr lang="en-US" sz="1200" baseline="0" dirty="0" err="1"/>
              <a:t>urticaria</a:t>
            </a:r>
            <a:r>
              <a:rPr lang="en-US" sz="1200" baseline="0" dirty="0"/>
              <a:t> and help with itching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Glucorticosteroids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Good</a:t>
            </a:r>
            <a:r>
              <a:rPr lang="en-US" sz="1200" baseline="0" dirty="0"/>
              <a:t> for biphasic reactions or for use after discharge (2</a:t>
            </a:r>
            <a:r>
              <a:rPr lang="en-US" sz="1200" baseline="30000" dirty="0"/>
              <a:t>nd</a:t>
            </a:r>
            <a:r>
              <a:rPr lang="en-US" sz="1200" baseline="0" dirty="0"/>
              <a:t> episode of anaphylaxis)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Follow facility specific protocol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Bronchodilators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Wheezing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Vasopressors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Dopamine or high dose adrenaline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Mast cell </a:t>
            </a:r>
            <a:r>
              <a:rPr lang="en-US" sz="1200" dirty="0" err="1"/>
              <a:t>tryptase</a:t>
            </a:r>
            <a:r>
              <a:rPr lang="en-US" sz="1200" dirty="0"/>
              <a:t> measurement to confirm anaphylaxis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1. Immediately 2. After resuscitation 3. 24 hours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Monitor patient closely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At least 6 hours after treatment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20% of</a:t>
            </a:r>
            <a:r>
              <a:rPr lang="en-US" sz="1200" baseline="0" dirty="0"/>
              <a:t> patients have recurrence within 24 hours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communication prior to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3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2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52838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QyCMNDH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52172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19652"/>
            <a:ext cx="5334000" cy="521330"/>
          </a:xfrm>
        </p:spPr>
        <p:txBody>
          <a:bodyPr>
            <a:normAutofit/>
          </a:bodyPr>
          <a:lstStyle/>
          <a:p>
            <a:r>
              <a:rPr lang="en-US" dirty="0"/>
              <a:t>Postoperative: Anaphylaxis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8637"/>
            <a:ext cx="8534400" cy="2346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Manuel Garcia</a:t>
            </a:r>
          </a:p>
          <a:p>
            <a:pPr marL="0" lvl="0" indent="0">
              <a:buNone/>
            </a:pPr>
            <a:r>
              <a:rPr lang="en-US" dirty="0"/>
              <a:t>Seventy seven (77) year old male four (4) hours status post colon resection for removal of a sigmoid colon mass by Dr. Moore.  His abdominal dressing  is dry and intact.  He was just medicated for pain  (pain is 3/10).  His Foley is draining clear yellow urine.  The post anesthesia care unit nurse hung his first dose of ceftriaxone 2 G IV piggyback about 20 minutes ago. He now has Lactated Ringers infusing at 125 mL/hr in his right antecubital. He’s sleepy but easily arousable.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952750"/>
            <a:ext cx="4267200" cy="152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Past Medical History: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Hypertension, hemorrhoids, constipation, and rectal bleeding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Past Surgical History: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Hemorrhoidectomy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191000" y="2952750"/>
            <a:ext cx="4800600" cy="15031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Medications: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Lisinopril 2.5 mg one time a day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Docusate sodium 100 mg one time a day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Sulfa</a:t>
            </a:r>
          </a:p>
        </p:txBody>
      </p:sp>
      <p:sp>
        <p:nvSpPr>
          <p:cNvPr id="7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5997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47576" y="1474470"/>
            <a:ext cx="4068165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Anaphylaxis 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6805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33350"/>
            <a:ext cx="51816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Complete a focused assessment on a patient experiencing anaphylaxis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Perform the appropriate interventions to manage care for the patient experiencing anaphylaxis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Communicate effectively when managing care for the patient experiencing anaphylaxis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86248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33350"/>
            <a:ext cx="5181600" cy="548640"/>
          </a:xfrm>
        </p:spPr>
        <p:txBody>
          <a:bodyPr>
            <a:normAutofit/>
          </a:bodyPr>
          <a:lstStyle/>
          <a:p>
            <a:r>
              <a:rPr lang="en-US" dirty="0"/>
              <a:t>What is Anaphylaxis?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1"/>
            <a:ext cx="8458200" cy="32003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Systemic allergic reaction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Occurs acutely and unexpectedly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Triggers can be certain foods, medications, venom, and latex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Anaphylaxis vs. Angioedema systemic allergic responses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55410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81400" y="133350"/>
            <a:ext cx="5181600" cy="548640"/>
          </a:xfrm>
        </p:spPr>
        <p:txBody>
          <a:bodyPr>
            <a:normAutofit/>
          </a:bodyPr>
          <a:lstStyle/>
          <a:p>
            <a:r>
              <a:rPr lang="en-US" dirty="0"/>
              <a:t>Anaphylaxis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95350"/>
            <a:ext cx="4040188" cy="334565"/>
          </a:xfrm>
        </p:spPr>
        <p:txBody>
          <a:bodyPr>
            <a:noAutofit/>
          </a:bodyPr>
          <a:lstStyle/>
          <a:p>
            <a:r>
              <a:rPr lang="en-US" dirty="0"/>
              <a:t>Anaphylaxis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123950"/>
            <a:ext cx="4648200" cy="33147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Severe hypotension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Dizziness/fainting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Weak/rapid pulse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Shock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Rash/</a:t>
            </a:r>
            <a:r>
              <a:rPr lang="en-US" sz="2000" dirty="0" err="1"/>
              <a:t>urticaria</a:t>
            </a:r>
            <a:r>
              <a:rPr lang="en-US" sz="2000" dirty="0"/>
              <a:t>/pruritus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Nausea/vomiting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Tongue; throat; conjunctiva swelling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Wheezing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Anxiety/Confusion/loss of consciousness</a:t>
            </a:r>
          </a:p>
          <a:p>
            <a:pPr>
              <a:spcBef>
                <a:spcPts val="0"/>
              </a:spcBef>
            </a:pPr>
            <a:r>
              <a:rPr lang="en-US" sz="2000" b="1" i="1" dirty="0"/>
              <a:t>Treatment:  Epinephrine</a:t>
            </a:r>
          </a:p>
          <a:p>
            <a:endParaRPr lang="en-US" sz="2400" dirty="0"/>
          </a:p>
        </p:txBody>
      </p:sp>
      <p:pic>
        <p:nvPicPr>
          <p:cNvPr id="10" name="Content Placeholder 2" descr="person with hives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29915"/>
            <a:ext cx="3657599" cy="2296787"/>
          </a:xfrm>
          <a:ln>
            <a:solidFill>
              <a:schemeClr val="tx1"/>
            </a:solidFill>
          </a:ln>
        </p:spPr>
      </p:pic>
      <p:sp>
        <p:nvSpPr>
          <p:cNvPr id="9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038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81400" y="133350"/>
            <a:ext cx="5181600" cy="548640"/>
          </a:xfrm>
        </p:spPr>
        <p:txBody>
          <a:bodyPr>
            <a:normAutofit/>
          </a:bodyPr>
          <a:lstStyle/>
          <a:p>
            <a:r>
              <a:rPr lang="en-US" dirty="0"/>
              <a:t>Angioedema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7689" y="1261825"/>
            <a:ext cx="4041775" cy="334565"/>
          </a:xfrm>
        </p:spPr>
        <p:txBody>
          <a:bodyPr>
            <a:noAutofit/>
          </a:bodyPr>
          <a:lstStyle/>
          <a:p>
            <a:r>
              <a:rPr lang="en-US" dirty="0"/>
              <a:t>Angioedema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17689" y="1542344"/>
            <a:ext cx="3810000" cy="2565974"/>
          </a:xfrm>
        </p:spPr>
        <p:txBody>
          <a:bodyPr>
            <a:normAutofit/>
          </a:bodyPr>
          <a:lstStyle/>
          <a:p>
            <a:r>
              <a:rPr lang="en-US" sz="2000" dirty="0"/>
              <a:t>Airway management</a:t>
            </a:r>
          </a:p>
          <a:p>
            <a:r>
              <a:rPr lang="en-US" sz="2000" dirty="0"/>
              <a:t>Eyes, lips, tongue swelling</a:t>
            </a:r>
          </a:p>
          <a:p>
            <a:r>
              <a:rPr lang="en-US" sz="2000" dirty="0"/>
              <a:t>Areas of swelling are warm and painful</a:t>
            </a:r>
          </a:p>
          <a:p>
            <a:r>
              <a:rPr lang="en-US" sz="2000" b="1" i="1" dirty="0"/>
              <a:t>Treatment:  Epinephrine if airway compromised and Antihistamines</a:t>
            </a:r>
          </a:p>
        </p:txBody>
      </p:sp>
      <p:pic>
        <p:nvPicPr>
          <p:cNvPr id="10" name="Content Placeholder 12" descr="person with swollen tongue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04950"/>
            <a:ext cx="2590800" cy="2292858"/>
          </a:xfrm>
          <a:ln>
            <a:solidFill>
              <a:schemeClr val="tx1"/>
            </a:solidFill>
          </a:ln>
        </p:spPr>
      </p:pic>
      <p:sp>
        <p:nvSpPr>
          <p:cNvPr id="9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6796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133350"/>
            <a:ext cx="5181600" cy="521330"/>
          </a:xfrm>
        </p:spPr>
        <p:txBody>
          <a:bodyPr>
            <a:normAutofit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028700"/>
            <a:ext cx="4038600" cy="314325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Call for help immediately!!!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Recognize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Remove/stop trigger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Utilize DR ABCDE approach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Position the patient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Administer epinephrine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Apply oxygen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Consider IV fluids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8" name="Picture 7" descr="Dr ABCDE approach sign&#10;Danger,Response, Airway, Breathing, Circulation, Disability, Exposure">
            <a:extLst>
              <a:ext uri="{FF2B5EF4-FFF2-40B4-BE49-F238E27FC236}">
                <a16:creationId xmlns:a16="http://schemas.microsoft.com/office/drawing/2014/main" id="{B6BE8C08-EDC6-44C7-B1E7-958666BC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97"/>
          <a:stretch/>
        </p:blipFill>
        <p:spPr>
          <a:xfrm>
            <a:off x="6549643" y="895350"/>
            <a:ext cx="2301749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33350"/>
            <a:ext cx="5181600" cy="548640"/>
          </a:xfrm>
        </p:spPr>
        <p:txBody>
          <a:bodyPr>
            <a:normAutofit/>
          </a:bodyPr>
          <a:lstStyle/>
          <a:p>
            <a:r>
              <a:rPr lang="en-US" dirty="0"/>
              <a:t>Practical Experience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https://www.youtube.com/watch?v=K7QyCMNDHAs</a:t>
            </a:r>
            <a:endParaRPr lang="en-US" sz="24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47602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8444-725F-42ED-8D2A-5CA0FF58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27" name="Picture 3" descr="Circle with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12539783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F0827D-5573-4626-95F7-B33489C91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631</Words>
  <Application>Microsoft Office PowerPoint</Application>
  <PresentationFormat>On-screen Show (16:9)</PresentationFormat>
  <Paragraphs>119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Anaphylaxis </vt:lpstr>
      <vt:lpstr>Learning Objectives</vt:lpstr>
      <vt:lpstr>What is Anaphylaxis?</vt:lpstr>
      <vt:lpstr>Anaphylaxis</vt:lpstr>
      <vt:lpstr>Angioedema</vt:lpstr>
      <vt:lpstr>Management</vt:lpstr>
      <vt:lpstr>Practical Experience</vt:lpstr>
      <vt:lpstr>Questions</vt:lpstr>
      <vt:lpstr>Postoperative: Anaphylaxis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63</cp:revision>
  <dcterms:created xsi:type="dcterms:W3CDTF">2017-03-13T17:13:11Z</dcterms:created>
  <dcterms:modified xsi:type="dcterms:W3CDTF">2020-09-16T15:26:45Z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