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327" r:id="rId5"/>
    <p:sldId id="367" r:id="rId6"/>
    <p:sldId id="368" r:id="rId7"/>
    <p:sldId id="369" r:id="rId8"/>
    <p:sldId id="495" r:id="rId9"/>
    <p:sldId id="435" r:id="rId10"/>
    <p:sldId id="467" r:id="rId11"/>
    <p:sldId id="461" r:id="rId12"/>
    <p:sldId id="512" r:id="rId13"/>
    <p:sldId id="515" r:id="rId14"/>
    <p:sldId id="513" r:id="rId15"/>
    <p:sldId id="514" r:id="rId16"/>
    <p:sldId id="466" r:id="rId17"/>
    <p:sldId id="376" r:id="rId18"/>
    <p:sldId id="384" r:id="rId19"/>
    <p:sldId id="381" r:id="rId20"/>
    <p:sldId id="511" r:id="rId21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7" autoAdjust="0"/>
    <p:restoredTop sz="86397" autoAdjust="0"/>
  </p:normalViewPr>
  <p:slideViewPr>
    <p:cSldViewPr>
      <p:cViewPr varScale="1">
        <p:scale>
          <a:sx n="108" d="100"/>
          <a:sy n="108" d="100"/>
        </p:scale>
        <p:origin x="120" y="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663C9D6-7BC3-4B3A-980E-33D10AF3B6BC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8615CA0-6AB3-478D-8417-E42005712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7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7484" indent="-157484"/>
            <a:r>
              <a:rPr lang="en-US" sz="2200" dirty="0"/>
              <a:t>Priority interventions</a:t>
            </a:r>
          </a:p>
          <a:p>
            <a:pPr marL="524946" lvl="1" indent="-157484"/>
            <a:r>
              <a:rPr lang="en-US" sz="2200" dirty="0"/>
              <a:t>Stop transfusion immediately</a:t>
            </a:r>
          </a:p>
          <a:p>
            <a:pPr marL="524946" lvl="1" indent="-157484"/>
            <a:r>
              <a:rPr lang="en-US" sz="2200" dirty="0"/>
              <a:t>Disconnect transfusion and tubing</a:t>
            </a:r>
          </a:p>
          <a:p>
            <a:pPr marL="524946" lvl="1" indent="-157484"/>
            <a:r>
              <a:rPr lang="en-US" sz="2200" dirty="0"/>
              <a:t>Connect normal saline infusion with new tubing at 30 mL per hour</a:t>
            </a:r>
          </a:p>
          <a:p>
            <a:pPr marL="524946" lvl="1" indent="-157484"/>
            <a:r>
              <a:rPr lang="en-US" sz="2200" dirty="0"/>
              <a:t>Notify healthcare provider immediately</a:t>
            </a:r>
          </a:p>
          <a:p>
            <a:pPr marL="524946" lvl="1" indent="-157484"/>
            <a:r>
              <a:rPr lang="en-US" sz="2200" dirty="0"/>
              <a:t>Notify the lab/blood bank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Infection control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Identify risk factors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Identify patient allergies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Monitor time of start of infusion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No more than 4 hours or per protocol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Anticipate any potential needs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Equipment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Supplies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Medications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Assistance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Provide patient education</a:t>
            </a:r>
          </a:p>
          <a:p>
            <a:pPr marL="524946" lvl="1" indent="-157484"/>
            <a:endParaRPr lang="en-US" sz="1700" dirty="0"/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88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Facility specific transfusion reaction protocol</a:t>
            </a:r>
          </a:p>
          <a:p>
            <a:pPr marL="268661" indent="-157484"/>
            <a:r>
              <a:rPr lang="en-US" sz="2400" dirty="0"/>
              <a:t>Transfusion reaction protocol</a:t>
            </a:r>
          </a:p>
          <a:p>
            <a:pPr marL="636124" lvl="1" indent="-157484"/>
            <a:r>
              <a:rPr lang="en-US" sz="2000" dirty="0"/>
              <a:t>Package donor bag blood product with all attached including tubing and IV solution in facility specific container/biohazard bag with required label including documentation</a:t>
            </a:r>
          </a:p>
          <a:p>
            <a:pPr marL="636124" lvl="1" indent="-157484"/>
            <a:r>
              <a:rPr lang="en-US" sz="2000" dirty="0"/>
              <a:t>Blood specimens for the lab</a:t>
            </a:r>
          </a:p>
          <a:p>
            <a:pPr marL="636124" lvl="1" indent="-157484"/>
            <a:r>
              <a:rPr lang="en-US" sz="2000" dirty="0"/>
              <a:t>Urine specimen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Documentation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 err="1"/>
              <a:t>VistA</a:t>
            </a:r>
            <a:r>
              <a:rPr lang="en-US" baseline="0" dirty="0"/>
              <a:t> Blood Establishment Computer Software</a:t>
            </a:r>
            <a:r>
              <a:rPr lang="en-US" dirty="0"/>
              <a:t> (VBECS) in CPRS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Transfusion reaction worksheet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Preparation and Handling of the blood product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i="1" dirty="0"/>
              <a:t>&lt;Discuss the process of preparing the blood product &gt;</a:t>
            </a:r>
          </a:p>
          <a:p>
            <a:endParaRPr lang="en-US" dirty="0"/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5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Infection control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Identify risk factors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Monitor time of start of infusion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No more than 4 hours or per protocol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Anticipate any potential needs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Equipment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Supplies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Medications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Assistance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Provide patient education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Keep the patient informed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9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Policies and procedures</a:t>
            </a:r>
          </a:p>
          <a:p>
            <a:r>
              <a:rPr lang="en-US" dirty="0"/>
              <a:t>Protocols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Monitoring</a:t>
            </a:r>
          </a:p>
          <a:p>
            <a:r>
              <a:rPr lang="en-US" dirty="0"/>
              <a:t>Equipment</a:t>
            </a:r>
          </a:p>
          <a:p>
            <a:r>
              <a:rPr lang="en-US" dirty="0"/>
              <a:t>State licensure</a:t>
            </a:r>
          </a:p>
          <a:p>
            <a:r>
              <a:rPr lang="en-US" dirty="0"/>
              <a:t>Scope of practice</a:t>
            </a:r>
          </a:p>
          <a:p>
            <a:r>
              <a:rPr lang="en-US" dirty="0"/>
              <a:t>Certifications</a:t>
            </a:r>
          </a:p>
          <a:p>
            <a:r>
              <a:rPr lang="en-US" dirty="0"/>
              <a:t>Job descriptions</a:t>
            </a:r>
          </a:p>
          <a:p>
            <a:r>
              <a:rPr lang="en-US" dirty="0"/>
              <a:t>Accountability</a:t>
            </a:r>
          </a:p>
          <a:p>
            <a:r>
              <a:rPr lang="en-US" dirty="0"/>
              <a:t>Documentation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6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4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Provide ISBAR communication prior to scenario.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8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Life-threatening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Acute and unexpected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Interdisciplinary</a:t>
            </a:r>
            <a:r>
              <a:rPr lang="en-US" baseline="0" dirty="0"/>
              <a:t> g</a:t>
            </a:r>
            <a:r>
              <a:rPr lang="en-US" dirty="0"/>
              <a:t>uidelines</a:t>
            </a:r>
            <a:r>
              <a:rPr lang="en-US" baseline="0" dirty="0"/>
              <a:t> to reduce variability in transfusion practices</a:t>
            </a:r>
            <a:endParaRPr lang="en-US" dirty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The Joint Commission: 2016 National Patient Safety Goals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Goal</a:t>
            </a:r>
            <a:r>
              <a:rPr lang="en-US" baseline="0" dirty="0"/>
              <a:t> 1: </a:t>
            </a:r>
            <a:r>
              <a:rPr lang="en-US" dirty="0"/>
              <a:t>Accuracy of patient identification</a:t>
            </a:r>
          </a:p>
          <a:p>
            <a:pPr marL="1108219" lvl="2" indent="-174982">
              <a:buFont typeface="Arial" panose="020B0604020202020204" pitchFamily="34" charset="0"/>
              <a:buChar char="•"/>
            </a:pPr>
            <a:r>
              <a:rPr lang="en-US" dirty="0"/>
              <a:t>Eliminate transfusion errors related</a:t>
            </a:r>
            <a:r>
              <a:rPr lang="en-US" baseline="0" dirty="0"/>
              <a:t> to patient misidentification</a:t>
            </a:r>
            <a:endParaRPr lang="en-US" dirty="0"/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Goal 2: Effectiveness</a:t>
            </a:r>
            <a:r>
              <a:rPr lang="en-US" baseline="0" dirty="0"/>
              <a:t> of c</a:t>
            </a:r>
            <a:r>
              <a:rPr lang="en-US" dirty="0"/>
              <a:t>ommunication among caregivers</a:t>
            </a:r>
          </a:p>
          <a:p>
            <a:pPr marL="1108219" lvl="2" indent="-174982">
              <a:buFont typeface="Arial" panose="020B0604020202020204" pitchFamily="34" charset="0"/>
              <a:buChar char="•"/>
            </a:pPr>
            <a:r>
              <a:rPr lang="en-US" dirty="0"/>
              <a:t>Written procedures</a:t>
            </a:r>
          </a:p>
          <a:p>
            <a:pPr marL="1108219" lvl="2" indent="-174982">
              <a:buFont typeface="Arial" panose="020B0604020202020204" pitchFamily="34" charset="0"/>
              <a:buChar char="•"/>
            </a:pPr>
            <a:r>
              <a:rPr lang="en-US" dirty="0"/>
              <a:t>Timeliness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Universal</a:t>
            </a:r>
            <a:r>
              <a:rPr lang="en-US" baseline="0" dirty="0"/>
              <a:t> Protocol </a:t>
            </a:r>
          </a:p>
          <a:p>
            <a:pPr marL="1108219" lvl="2" indent="-174982">
              <a:buFont typeface="Arial" panose="020B0604020202020204" pitchFamily="34" charset="0"/>
              <a:buChar char="•"/>
            </a:pPr>
            <a:r>
              <a:rPr lang="en-US" baseline="0" dirty="0" err="1"/>
              <a:t>Preprocedure</a:t>
            </a:r>
            <a:r>
              <a:rPr lang="en-US" baseline="0" dirty="0"/>
              <a:t> verification process</a:t>
            </a:r>
            <a:endParaRPr lang="en-US" dirty="0"/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VHA Directive 2011-011: Transfusion Verification and Identification Requirements for All Sites</a:t>
            </a:r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VHA Handbook 1106.01: Pathology and Laboratory Medicine Service (P &amp; LMS) Procedures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The VHA Handbook 1050.01: VHA National Patient Safety Improvement Handbook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Patient safety alerts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Patient safety measures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Emphasize</a:t>
            </a:r>
            <a:r>
              <a:rPr lang="en-US" baseline="0" dirty="0"/>
              <a:t> prevention rather than punishment</a:t>
            </a:r>
            <a:endParaRPr lang="en-US" dirty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VHA Handbook 1106.01: Pathology and Laboratory Medicine Service (P &amp; LMS) Procedures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Vista Blood Establishment Computer software (VBECS)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Infusion</a:t>
            </a:r>
            <a:r>
              <a:rPr lang="en-US" baseline="0" dirty="0"/>
              <a:t> Nurses Society Standards of Practice</a:t>
            </a:r>
            <a:endParaRPr lang="en-US" dirty="0"/>
          </a:p>
          <a:p>
            <a:endParaRPr lang="en-US" dirty="0"/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5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7484" lvl="1" indent="-157484">
              <a:buFont typeface="Arial" panose="020B0604020202020204" pitchFamily="34" charset="0"/>
              <a:buChar char="•"/>
              <a:defRPr/>
            </a:pPr>
            <a:r>
              <a:rPr lang="en-US" dirty="0"/>
              <a:t>By human error**</a:t>
            </a:r>
          </a:p>
          <a:p>
            <a:pPr marL="577440" lvl="1" indent="-157484">
              <a:buFont typeface="Arial" panose="020B0604020202020204" pitchFamily="34" charset="0"/>
              <a:buChar char="•"/>
            </a:pPr>
            <a:r>
              <a:rPr lang="en-US" dirty="0"/>
              <a:t>Acute (sudden) Fever, chills, lumbar pain, chest pain</a:t>
            </a:r>
          </a:p>
          <a:p>
            <a:pPr marL="997397" lvl="2" indent="-157484"/>
            <a:r>
              <a:rPr lang="en-US" dirty="0" err="1"/>
              <a:t>Hemoglobinemia</a:t>
            </a:r>
            <a:r>
              <a:rPr lang="en-US" dirty="0"/>
              <a:t> and hemoglobinuria</a:t>
            </a:r>
          </a:p>
          <a:p>
            <a:pPr marL="997397" lvl="2" indent="-157484"/>
            <a:r>
              <a:rPr lang="en-US" dirty="0"/>
              <a:t>	Hematuria (RBCs in the urine) vs. </a:t>
            </a:r>
            <a:r>
              <a:rPr lang="en-US" dirty="0" err="1"/>
              <a:t>Hemoglobinemia</a:t>
            </a:r>
            <a:r>
              <a:rPr lang="en-US" baseline="0" dirty="0"/>
              <a:t> and hemoglobinuria (No RBCs despite positive </a:t>
            </a:r>
            <a:r>
              <a:rPr lang="en-US" baseline="0" dirty="0" err="1"/>
              <a:t>positive</a:t>
            </a:r>
            <a:r>
              <a:rPr lang="en-US" baseline="0" dirty="0"/>
              <a:t> dipstick test)</a:t>
            </a:r>
            <a:endParaRPr lang="en-US" dirty="0"/>
          </a:p>
          <a:p>
            <a:pPr marL="997397" lvl="2" indent="-157484"/>
            <a:r>
              <a:rPr lang="en-US" dirty="0"/>
              <a:t>Sense of impending doom</a:t>
            </a:r>
          </a:p>
          <a:p>
            <a:pPr marL="997397" lvl="2" indent="-157484"/>
            <a:r>
              <a:rPr lang="en-US" dirty="0"/>
              <a:t>Disseminated Intravascular Coagulation (DIC)</a:t>
            </a:r>
          </a:p>
          <a:p>
            <a:pPr marL="577440" lvl="1" indent="-157484">
              <a:buFont typeface="Arial" panose="020B0604020202020204" pitchFamily="34" charset="0"/>
              <a:buChar char="•"/>
            </a:pPr>
            <a:r>
              <a:rPr lang="en-US" dirty="0"/>
              <a:t>Delayed (4-8 days post-transfusion)</a:t>
            </a:r>
          </a:p>
          <a:p>
            <a:pPr marL="997397" lvl="2" indent="-157484"/>
            <a:r>
              <a:rPr lang="en-US" dirty="0"/>
              <a:t>Falling hematocrit</a:t>
            </a:r>
          </a:p>
          <a:p>
            <a:pPr marL="997397" lvl="2" indent="-157484"/>
            <a:r>
              <a:rPr lang="en-US" dirty="0"/>
              <a:t>Positive direct antiglobulin (Coombs) test</a:t>
            </a:r>
          </a:p>
          <a:p>
            <a:endParaRPr lang="en-US" dirty="0"/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7484" indent="-157484"/>
            <a:r>
              <a:rPr lang="en-US" sz="2400" dirty="0"/>
              <a:t>Febrile</a:t>
            </a:r>
          </a:p>
          <a:p>
            <a:pPr marL="577440" lvl="1" indent="-157484">
              <a:buFont typeface="Arial" panose="020B0604020202020204" pitchFamily="34" charset="0"/>
              <a:buChar char="•"/>
            </a:pPr>
            <a:r>
              <a:rPr lang="en-US" sz="2000" dirty="0"/>
              <a:t>Rise in temperature of 1.8˚F from baseline</a:t>
            </a:r>
          </a:p>
          <a:p>
            <a:pPr marL="157484" indent="-157484"/>
            <a:r>
              <a:rPr lang="en-US" sz="2400" dirty="0"/>
              <a:t>Transfusion related acute lung injury (TRALI)</a:t>
            </a:r>
          </a:p>
          <a:p>
            <a:pPr marL="577440" lvl="1" indent="-157484">
              <a:buFont typeface="Arial" panose="020B0604020202020204" pitchFamily="34" charset="0"/>
              <a:buChar char="•"/>
            </a:pPr>
            <a:r>
              <a:rPr lang="en-US" sz="2000" dirty="0"/>
              <a:t>Sudden non-cardiogenic pulmonary edema</a:t>
            </a:r>
          </a:p>
          <a:p>
            <a:pPr marL="157484" indent="-157484"/>
            <a:r>
              <a:rPr lang="en-US" sz="2400" dirty="0"/>
              <a:t>Volume overload</a:t>
            </a:r>
          </a:p>
          <a:p>
            <a:pPr marL="577440" lvl="1" indent="-157484">
              <a:buFont typeface="Arial" panose="020B0604020202020204" pitchFamily="34" charset="0"/>
              <a:buChar char="•"/>
            </a:pPr>
            <a:r>
              <a:rPr lang="en-US" sz="2000" dirty="0"/>
              <a:t>Diuretics between </a:t>
            </a:r>
          </a:p>
          <a:p>
            <a:pPr marL="157484" indent="-157484"/>
            <a:r>
              <a:rPr lang="en-US" sz="2400" dirty="0"/>
              <a:t>Bacterial contamination</a:t>
            </a:r>
          </a:p>
          <a:p>
            <a:pPr marL="577440" lvl="1" indent="-157484">
              <a:buFont typeface="Arial" panose="020B0604020202020204" pitchFamily="34" charset="0"/>
              <a:buChar char="•"/>
            </a:pPr>
            <a:r>
              <a:rPr lang="en-US" sz="2000" dirty="0"/>
              <a:t>Hypotension, shock, fever, chills, nausea and vomiting, respiratory distress</a:t>
            </a:r>
          </a:p>
          <a:p>
            <a:pPr marL="577440" lvl="1" indent="-157484">
              <a:buFont typeface="Arial" panose="020B0604020202020204" pitchFamily="34" charset="0"/>
              <a:buChar char="•"/>
            </a:pPr>
            <a:r>
              <a:rPr lang="en-US" sz="2000" dirty="0"/>
              <a:t>4 hour window to give the blood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0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9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618" indent="-466618">
              <a:buFont typeface="Arial" panose="020B0604020202020204" pitchFamily="34" charset="0"/>
              <a:buChar char="•"/>
            </a:pPr>
            <a:r>
              <a:rPr lang="en-US" sz="2900" dirty="0"/>
              <a:t>Recognize adverse transfusion reaction symptoms</a:t>
            </a:r>
          </a:p>
          <a:p>
            <a:pPr marL="466618" indent="-466618">
              <a:buFont typeface="Arial" panose="020B0604020202020204" pitchFamily="34" charset="0"/>
              <a:buChar char="•"/>
            </a:pPr>
            <a:r>
              <a:rPr lang="en-US" sz="2900" dirty="0"/>
              <a:t>Pertinent assessment data</a:t>
            </a:r>
          </a:p>
          <a:p>
            <a:pPr marL="933237" lvl="1" indent="-466618">
              <a:buFont typeface="Arial" panose="020B0604020202020204" pitchFamily="34" charset="0"/>
              <a:buChar char="•"/>
            </a:pPr>
            <a:r>
              <a:rPr lang="en-US" sz="2900" dirty="0"/>
              <a:t>Vital signs compared to baseline</a:t>
            </a:r>
          </a:p>
          <a:p>
            <a:pPr marL="933237" lvl="1" indent="-466618">
              <a:buFont typeface="Arial" panose="020B0604020202020204" pitchFamily="34" charset="0"/>
              <a:buChar char="•"/>
            </a:pPr>
            <a:r>
              <a:rPr lang="en-US" sz="2900" dirty="0"/>
              <a:t>Back pain</a:t>
            </a:r>
          </a:p>
          <a:p>
            <a:pPr marL="933237" lvl="1" indent="-466618">
              <a:buFont typeface="Arial" panose="020B0604020202020204" pitchFamily="34" charset="0"/>
              <a:buChar char="•"/>
            </a:pPr>
            <a:r>
              <a:rPr lang="en-US" sz="2900" dirty="0"/>
              <a:t>Lung sounds</a:t>
            </a:r>
          </a:p>
          <a:p>
            <a:pPr marL="933237" lvl="1" indent="-466618">
              <a:buFont typeface="Arial" panose="020B0604020202020204" pitchFamily="34" charset="0"/>
              <a:buChar char="•"/>
            </a:pPr>
            <a:r>
              <a:rPr lang="en-US" sz="2900" dirty="0"/>
              <a:t>Urinary output</a:t>
            </a:r>
          </a:p>
          <a:p>
            <a:pPr marL="933237" lvl="1" indent="-466618">
              <a:buFont typeface="Arial" panose="020B0604020202020204" pitchFamily="34" charset="0"/>
              <a:buChar char="•"/>
            </a:pPr>
            <a:r>
              <a:rPr lang="en-US" sz="2900" dirty="0"/>
              <a:t>Skin</a:t>
            </a:r>
          </a:p>
          <a:p>
            <a:pPr marL="1399855" lvl="2" indent="-466618">
              <a:buFont typeface="Arial" panose="020B0604020202020204" pitchFamily="34" charset="0"/>
              <a:buChar char="•"/>
            </a:pPr>
            <a:r>
              <a:rPr lang="en-US" sz="2900" dirty="0"/>
              <a:t>Urticaria?</a:t>
            </a:r>
          </a:p>
          <a:p>
            <a:pPr marL="1399855" lvl="2" indent="-466618">
              <a:buFont typeface="Arial" panose="020B0604020202020204" pitchFamily="34" charset="0"/>
              <a:buChar char="•"/>
            </a:pPr>
            <a:r>
              <a:rPr lang="en-US" sz="2900" dirty="0"/>
              <a:t>Purpura?</a:t>
            </a:r>
          </a:p>
          <a:p>
            <a:pPr marL="466618" indent="-466618">
              <a:buFont typeface="Arial" panose="020B0604020202020204" pitchFamily="34" charset="0"/>
              <a:buChar char="•"/>
            </a:pPr>
            <a:r>
              <a:rPr lang="en-US" sz="2900" dirty="0"/>
              <a:t>Identify the patient and compare information with transfusion product</a:t>
            </a:r>
          </a:p>
          <a:p>
            <a:pPr marL="466618" indent="-466618">
              <a:buFont typeface="Arial" panose="020B0604020202020204" pitchFamily="34" charset="0"/>
              <a:buChar char="•"/>
            </a:pPr>
            <a:r>
              <a:rPr lang="en-US" sz="2900" dirty="0"/>
              <a:t>Communication and collaboration</a:t>
            </a:r>
          </a:p>
          <a:p>
            <a:pPr marL="816582" lvl="1" indent="-349964">
              <a:buFont typeface="Arial" panose="020B0604020202020204" pitchFamily="34" charset="0"/>
              <a:buChar char="•"/>
            </a:pPr>
            <a:r>
              <a:rPr lang="en-US" sz="2000" dirty="0"/>
              <a:t>Keep the patient informed</a:t>
            </a:r>
          </a:p>
          <a:p>
            <a:pPr marL="816582" lvl="1" indent="-349964">
              <a:buFont typeface="Arial" panose="020B0604020202020204" pitchFamily="34" charset="0"/>
              <a:buChar char="•"/>
            </a:pPr>
            <a:r>
              <a:rPr lang="en-US" sz="2000" dirty="0"/>
              <a:t>ISBAR</a:t>
            </a:r>
          </a:p>
          <a:p>
            <a:pPr marL="816582" lvl="1" indent="-349964">
              <a:buFont typeface="Arial" panose="020B0604020202020204" pitchFamily="34" charset="0"/>
              <a:buChar char="•"/>
            </a:pPr>
            <a:r>
              <a:rPr lang="en-US" sz="2000" dirty="0"/>
              <a:t>Get help</a:t>
            </a:r>
          </a:p>
          <a:p>
            <a:pPr marL="816582" lvl="1" indent="-349964">
              <a:buFont typeface="Arial" panose="020B0604020202020204" pitchFamily="34" charset="0"/>
              <a:buChar char="•"/>
            </a:pPr>
            <a:r>
              <a:rPr lang="en-US" sz="2000" dirty="0"/>
              <a:t>Delegate when possible based on scope of practice and job description</a:t>
            </a:r>
          </a:p>
          <a:p>
            <a:pPr marL="466618" indent="-466618">
              <a:buFont typeface="Arial" panose="020B0604020202020204" pitchFamily="34" charset="0"/>
              <a:buChar char="•"/>
            </a:pPr>
            <a:r>
              <a:rPr lang="en-US" sz="2900" dirty="0"/>
              <a:t>Follow transfusion reaction protocol</a:t>
            </a:r>
          </a:p>
          <a:p>
            <a:endParaRPr lang="en-US" dirty="0"/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6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="1" dirty="0"/>
              <a:t>D</a:t>
            </a:r>
            <a:r>
              <a:rPr lang="en-US" dirty="0"/>
              <a:t>anger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Ensure the area is safe 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Remove any potentially dangerous items, meds, etc.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="1" dirty="0"/>
              <a:t>R</a:t>
            </a:r>
            <a:r>
              <a:rPr lang="en-US" dirty="0"/>
              <a:t>esponse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Check to see if the patient is responsive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If responsive, make the patient comfortable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="1" dirty="0"/>
              <a:t>A</a:t>
            </a:r>
            <a:r>
              <a:rPr lang="en-US" dirty="0"/>
              <a:t>irway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Open and assess the airway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Look, Listen and Feel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="1" dirty="0"/>
              <a:t>B</a:t>
            </a:r>
            <a:r>
              <a:rPr lang="en-US" dirty="0"/>
              <a:t>reathing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Check for breathing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Lung sounds?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High flow oxygen mask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Look Listen and Feel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="1" dirty="0"/>
              <a:t>C</a:t>
            </a:r>
            <a:r>
              <a:rPr lang="en-US" dirty="0"/>
              <a:t>irculation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Heart rate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Blood pressure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Pulses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Does the patient have a good IV?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Urine output?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Give IV fluid bolus for hypotension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Colloid or crystalloid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="1" dirty="0"/>
              <a:t>D</a:t>
            </a:r>
            <a:r>
              <a:rPr lang="en-US" dirty="0"/>
              <a:t>isability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Conscious or unconscious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Treat cause if applicable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="1" dirty="0"/>
              <a:t>E</a:t>
            </a:r>
            <a:r>
              <a:rPr lang="en-US" dirty="0"/>
              <a:t>xposure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Keep the patient covered to maintain dignity and minimize heat loss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Top to toe examination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Gross neurological deficit examination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Signs of hemorrhage, bruising, infection, injury, etc.</a:t>
            </a:r>
          </a:p>
          <a:p>
            <a:endParaRPr lang="en-US" dirty="0"/>
          </a:p>
          <a:p>
            <a:r>
              <a:rPr lang="en-US" dirty="0"/>
              <a:t>Collateral history</a:t>
            </a:r>
          </a:p>
          <a:p>
            <a:r>
              <a:rPr lang="en-US" b="1" dirty="0"/>
              <a:t>A</a:t>
            </a:r>
            <a:r>
              <a:rPr lang="en-US" dirty="0"/>
              <a:t>-  Allergies</a:t>
            </a:r>
          </a:p>
          <a:p>
            <a:r>
              <a:rPr lang="en-US" b="1" dirty="0"/>
              <a:t>M</a:t>
            </a:r>
            <a:r>
              <a:rPr lang="en-US" dirty="0"/>
              <a:t>-  Medications</a:t>
            </a:r>
          </a:p>
          <a:p>
            <a:r>
              <a:rPr lang="en-US" b="1" dirty="0"/>
              <a:t>P</a:t>
            </a:r>
            <a:r>
              <a:rPr lang="en-US" dirty="0"/>
              <a:t>-  Past medical history</a:t>
            </a:r>
          </a:p>
          <a:p>
            <a:r>
              <a:rPr lang="en-US" b="1" dirty="0"/>
              <a:t>L</a:t>
            </a:r>
            <a:r>
              <a:rPr lang="en-US" dirty="0"/>
              <a:t>-  Last oral</a:t>
            </a:r>
            <a:r>
              <a:rPr lang="en-US" baseline="0" dirty="0"/>
              <a:t> intake</a:t>
            </a:r>
            <a:endParaRPr lang="en-US" dirty="0"/>
          </a:p>
          <a:p>
            <a:r>
              <a:rPr lang="en-US" b="1" dirty="0"/>
              <a:t>E</a:t>
            </a:r>
            <a:r>
              <a:rPr lang="en-US" dirty="0"/>
              <a:t>-  Events leading up to deterioration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7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0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2542376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1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90" r:id="rId27"/>
    <p:sldLayoutId id="2147483691" r:id="rId2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Simulations for Clinical Excellence </a:t>
            </a:r>
            <a:br>
              <a:rPr lang="en-US" sz="2400" dirty="0"/>
            </a:br>
            <a:r>
              <a:rPr lang="en-US" sz="2400" dirty="0"/>
              <a:t>in Nursing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/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0551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9651"/>
            <a:ext cx="5029200" cy="521330"/>
          </a:xfrm>
        </p:spPr>
        <p:txBody>
          <a:bodyPr>
            <a:normAutofit/>
          </a:bodyPr>
          <a:lstStyle/>
          <a:p>
            <a:r>
              <a:rPr lang="en-US" dirty="0"/>
              <a:t>DR ABCE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0" y="861040"/>
            <a:ext cx="1981200" cy="3394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D</a:t>
            </a:r>
            <a:r>
              <a:rPr lang="en-US" sz="2400" dirty="0"/>
              <a:t>anger</a:t>
            </a:r>
          </a:p>
          <a:p>
            <a:pPr>
              <a:spcBef>
                <a:spcPts val="0"/>
              </a:spcBef>
            </a:pPr>
            <a:r>
              <a:rPr lang="en-US" b="1" dirty="0"/>
              <a:t>R</a:t>
            </a:r>
            <a:r>
              <a:rPr lang="en-US" sz="2400" dirty="0"/>
              <a:t>esponse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A</a:t>
            </a:r>
            <a:r>
              <a:rPr lang="en-US" sz="2400" dirty="0"/>
              <a:t>irway</a:t>
            </a:r>
          </a:p>
          <a:p>
            <a:pPr>
              <a:spcBef>
                <a:spcPts val="0"/>
              </a:spcBef>
            </a:pPr>
            <a:r>
              <a:rPr lang="en-US" b="1" dirty="0"/>
              <a:t>B</a:t>
            </a:r>
            <a:r>
              <a:rPr lang="en-US" sz="2400" dirty="0"/>
              <a:t>reathing</a:t>
            </a:r>
          </a:p>
          <a:p>
            <a:pPr>
              <a:spcBef>
                <a:spcPts val="0"/>
              </a:spcBef>
            </a:pPr>
            <a:r>
              <a:rPr lang="en-US" b="1" dirty="0"/>
              <a:t>C</a:t>
            </a:r>
            <a:r>
              <a:rPr lang="en-US" sz="2400" dirty="0"/>
              <a:t>irculation</a:t>
            </a:r>
          </a:p>
          <a:p>
            <a:pPr>
              <a:spcBef>
                <a:spcPts val="0"/>
              </a:spcBef>
            </a:pPr>
            <a:r>
              <a:rPr lang="en-US" b="1" dirty="0"/>
              <a:t>D</a:t>
            </a:r>
            <a:r>
              <a:rPr lang="en-US" sz="2400" dirty="0"/>
              <a:t>isability</a:t>
            </a:r>
          </a:p>
          <a:p>
            <a:pPr>
              <a:spcBef>
                <a:spcPts val="0"/>
              </a:spcBef>
            </a:pPr>
            <a:r>
              <a:rPr lang="en-US" b="1" dirty="0"/>
              <a:t>E</a:t>
            </a:r>
            <a:r>
              <a:rPr lang="en-US" sz="2400" dirty="0"/>
              <a:t>xposure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8841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19800" y="861040"/>
            <a:ext cx="2794346" cy="3394472"/>
          </a:xfrm>
        </p:spPr>
        <p:txBody>
          <a:bodyPr/>
          <a:lstStyle/>
          <a:p>
            <a:r>
              <a:rPr lang="en-US" sz="2200" dirty="0"/>
              <a:t>Allergies</a:t>
            </a:r>
          </a:p>
          <a:p>
            <a:r>
              <a:rPr lang="en-US" sz="2200" dirty="0"/>
              <a:t>Medications</a:t>
            </a:r>
          </a:p>
          <a:p>
            <a:r>
              <a:rPr lang="en-US" sz="2200" dirty="0"/>
              <a:t>Past medical history</a:t>
            </a:r>
          </a:p>
          <a:p>
            <a:r>
              <a:rPr lang="en-US" sz="2200" dirty="0"/>
              <a:t>Last oral intake</a:t>
            </a:r>
          </a:p>
          <a:p>
            <a:r>
              <a:rPr lang="en-US" sz="2200" dirty="0"/>
              <a:t>Events leading up to deterioration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9948853">
            <a:off x="4517078" y="1842644"/>
            <a:ext cx="1571264" cy="6617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AMPLE</a:t>
            </a:r>
          </a:p>
        </p:txBody>
      </p:sp>
    </p:spTree>
    <p:extLst>
      <p:ext uri="{BB962C8B-B14F-4D97-AF65-F5344CB8AC3E}">
        <p14:creationId xmlns:p14="http://schemas.microsoft.com/office/powerpoint/2010/main" val="274410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900" dirty="0"/>
              <a:t>Priority Interventions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pPr marL="154305" indent="-154305">
              <a:spcBef>
                <a:spcPts val="0"/>
              </a:spcBef>
            </a:pPr>
            <a:r>
              <a:rPr lang="en-US" sz="2160" dirty="0"/>
              <a:t>Priority interventions</a:t>
            </a:r>
          </a:p>
          <a:p>
            <a:pPr marL="514350" lvl="1" indent="-154305">
              <a:spcBef>
                <a:spcPts val="0"/>
              </a:spcBef>
            </a:pPr>
            <a:r>
              <a:rPr lang="en-US" sz="2160" dirty="0"/>
              <a:t>Stop transfusion immediately</a:t>
            </a:r>
          </a:p>
          <a:p>
            <a:pPr marL="514350" lvl="1" indent="-154305">
              <a:spcBef>
                <a:spcPts val="0"/>
              </a:spcBef>
            </a:pPr>
            <a:r>
              <a:rPr lang="en-US" sz="2160" dirty="0"/>
              <a:t>Disconnect transfusion and tubing</a:t>
            </a:r>
          </a:p>
          <a:p>
            <a:pPr marL="514350" lvl="1" indent="-154305">
              <a:spcBef>
                <a:spcPts val="0"/>
              </a:spcBef>
            </a:pPr>
            <a:r>
              <a:rPr lang="en-US" sz="2160" dirty="0"/>
              <a:t>Connect normal saline infusion with new tubing at 30 mL per hour</a:t>
            </a:r>
          </a:p>
          <a:p>
            <a:pPr marL="514350" lvl="1" indent="-154305">
              <a:spcBef>
                <a:spcPts val="0"/>
              </a:spcBef>
            </a:pPr>
            <a:r>
              <a:rPr lang="en-US" sz="2160" dirty="0"/>
              <a:t>Notify healthcare provider immediately</a:t>
            </a:r>
          </a:p>
          <a:p>
            <a:pPr marL="514350" lvl="1" indent="-154305">
              <a:spcBef>
                <a:spcPts val="0"/>
              </a:spcBef>
            </a:pPr>
            <a:r>
              <a:rPr lang="en-US" sz="2160" dirty="0"/>
              <a:t>Notify the lab/blood bank</a:t>
            </a:r>
          </a:p>
          <a:p>
            <a:pPr marL="514350" lvl="1" indent="-154305">
              <a:spcBef>
                <a:spcPts val="0"/>
              </a:spcBef>
            </a:pPr>
            <a:r>
              <a:rPr lang="en-US" sz="2160" dirty="0"/>
              <a:t>Transfusion reaction protocol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21269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900" dirty="0"/>
              <a:t>Transfusion Reaction Protocol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5317958" cy="3505200"/>
          </a:xfrm>
        </p:spPr>
        <p:txBody>
          <a:bodyPr anchor="ctr" anchorCtr="0">
            <a:noAutofit/>
          </a:bodyPr>
          <a:lstStyle/>
          <a:p>
            <a:pPr marL="263238" indent="-154305">
              <a:spcBef>
                <a:spcPts val="0"/>
              </a:spcBef>
            </a:pPr>
            <a:r>
              <a:rPr lang="en-US" sz="2360" dirty="0"/>
              <a:t>Transfusion reaction protocol</a:t>
            </a:r>
          </a:p>
          <a:p>
            <a:pPr marL="623284" lvl="1" indent="-154305">
              <a:spcBef>
                <a:spcPts val="0"/>
              </a:spcBef>
            </a:pPr>
            <a:r>
              <a:rPr lang="en-US" sz="1920" dirty="0"/>
              <a:t>Package donor bag blood product with all attached including tubing and IV solution in facility specific container/biohazard bag with required label including documentation</a:t>
            </a:r>
          </a:p>
          <a:p>
            <a:pPr marL="623284" lvl="1" indent="-154305">
              <a:spcBef>
                <a:spcPts val="0"/>
              </a:spcBef>
            </a:pPr>
            <a:r>
              <a:rPr lang="en-US" sz="1920" dirty="0"/>
              <a:t>Blood specimens for the lab</a:t>
            </a:r>
          </a:p>
          <a:p>
            <a:pPr marL="623284" lvl="1" indent="-154305">
              <a:spcBef>
                <a:spcPts val="0"/>
              </a:spcBef>
            </a:pPr>
            <a:r>
              <a:rPr lang="en-US" sz="1920" dirty="0"/>
              <a:t>Urine specimen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Preparation and Handling of the blood product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5701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Priorities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r>
              <a:rPr lang="en-US" sz="2400" dirty="0"/>
              <a:t>Safety</a:t>
            </a:r>
          </a:p>
          <a:p>
            <a:r>
              <a:rPr lang="en-US" sz="2400" dirty="0"/>
              <a:t>Infection control</a:t>
            </a:r>
          </a:p>
          <a:p>
            <a:r>
              <a:rPr lang="en-US" sz="2400" dirty="0"/>
              <a:t>Identify risk factors</a:t>
            </a:r>
          </a:p>
          <a:p>
            <a:r>
              <a:rPr lang="en-US" sz="2400" dirty="0"/>
              <a:t>Monitor time of start of infusion</a:t>
            </a:r>
          </a:p>
          <a:p>
            <a:r>
              <a:rPr lang="en-US" sz="2400" dirty="0"/>
              <a:t>Anticipate any potential needs</a:t>
            </a:r>
          </a:p>
          <a:p>
            <a:r>
              <a:rPr lang="en-US" sz="2400" dirty="0"/>
              <a:t>Provide patient education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68554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Potential Issues</a:t>
            </a:r>
          </a:p>
        </p:txBody>
      </p:sp>
      <p:sp>
        <p:nvSpPr>
          <p:cNvPr id="7" name="Content Placeholder 4" descr="Policies and procedures&#10;Protocols&#10;Equipment&#10;State licensure&#10;Scope of practice&#10;Certifications&#10;Job descriptions&#10;Accountability&#10;Documentation"/>
          <p:cNvSpPr txBox="1">
            <a:spLocks/>
          </p:cNvSpPr>
          <p:nvPr/>
        </p:nvSpPr>
        <p:spPr>
          <a:xfrm>
            <a:off x="381000" y="945450"/>
            <a:ext cx="8229600" cy="33944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Policies and procedures</a:t>
            </a:r>
          </a:p>
          <a:p>
            <a:r>
              <a:rPr lang="en-US" dirty="0"/>
              <a:t>Protocols</a:t>
            </a:r>
          </a:p>
          <a:p>
            <a:r>
              <a:rPr lang="en-US" dirty="0"/>
              <a:t>Equipment</a:t>
            </a:r>
          </a:p>
          <a:p>
            <a:r>
              <a:rPr lang="en-US" dirty="0"/>
              <a:t>State licensure</a:t>
            </a:r>
          </a:p>
          <a:p>
            <a:r>
              <a:rPr lang="en-US" dirty="0"/>
              <a:t>Scope of practice</a:t>
            </a:r>
          </a:p>
          <a:p>
            <a:r>
              <a:rPr lang="en-US" dirty="0"/>
              <a:t>Certifications</a:t>
            </a:r>
          </a:p>
          <a:p>
            <a:r>
              <a:rPr lang="en-US" dirty="0"/>
              <a:t>Job descriptions</a:t>
            </a:r>
          </a:p>
          <a:p>
            <a:r>
              <a:rPr lang="en-US" dirty="0"/>
              <a:t>Accountability</a:t>
            </a:r>
          </a:p>
          <a:p>
            <a:r>
              <a:rPr lang="en-US" dirty="0"/>
              <a:t>Documentation</a:t>
            </a:r>
          </a:p>
        </p:txBody>
      </p:sp>
      <p:sp>
        <p:nvSp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19150"/>
            <a:ext cx="3657600" cy="3326362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1800" dirty="0"/>
          </a:p>
        </p:txBody>
      </p:sp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073020">
            <a:off x="4529701" y="1814732"/>
            <a:ext cx="3799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if…?</a:t>
            </a:r>
          </a:p>
        </p:txBody>
      </p:sp>
    </p:spTree>
    <p:extLst>
      <p:ext uri="{BB962C8B-B14F-4D97-AF65-F5344CB8AC3E}">
        <p14:creationId xmlns:p14="http://schemas.microsoft.com/office/powerpoint/2010/main" val="353006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71550"/>
            <a:ext cx="8458200" cy="3337322"/>
          </a:xfrm>
        </p:spPr>
        <p:txBody>
          <a:bodyPr anchor="ctr" anchorCtr="0">
            <a:normAutofit/>
          </a:bodyPr>
          <a:lstStyle/>
          <a:p>
            <a:pPr marL="462915" indent="-462915">
              <a:buFont typeface="+mj-lt"/>
              <a:buAutoNum type="arabicPeriod"/>
            </a:pPr>
            <a:r>
              <a:rPr lang="en-US" sz="2400" dirty="0"/>
              <a:t>Reviewed a prioritized focused assessment on the patient experiencing a suspected transfusion reaction</a:t>
            </a:r>
          </a:p>
          <a:p>
            <a:pPr marL="462915" indent="-462915">
              <a:buFont typeface="+mj-lt"/>
              <a:buAutoNum type="arabicPeriod"/>
            </a:pPr>
            <a:r>
              <a:rPr lang="en-US" sz="2400" dirty="0"/>
              <a:t>Discussed priority interventions to manage care for the patient experiencing a suspected transfusion reaction</a:t>
            </a:r>
          </a:p>
          <a:p>
            <a:pPr marL="462915" indent="-462915">
              <a:buFont typeface="+mj-lt"/>
              <a:buAutoNum type="arabicPeriod"/>
            </a:pPr>
            <a:r>
              <a:rPr lang="en-US" sz="2400" dirty="0"/>
              <a:t>Demonstrated effective communication when managing the care of the patient experiencing a suspected transfusion reaction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5436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039C-257B-4F10-A0F3-C9AAD471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1027" name="Picture 3" descr="Circle with question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9976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 noGrp="1"/>
          </p:cNvSpPr>
          <p:nvPr>
            <p:ph type="title" idx="4294967295"/>
          </p:nvPr>
        </p:nvSpPr>
        <p:spPr bwMode="auto">
          <a:xfrm>
            <a:off x="3657600" y="-19050"/>
            <a:ext cx="5410200" cy="742950"/>
          </a:xfrm>
          <a:prstGeom prst="rect">
            <a:avLst/>
          </a:prstGeom>
          <a:noFill/>
          <a:ln w="12700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57397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86984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573969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860953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147938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Postoperative: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Transfusion Reaction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729062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/>
              <a:t>Manuel Garcia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5081"/>
            <a:ext cx="8686800" cy="208246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dirty="0"/>
              <a:t>Seventy seven (77) year old male four (4) hours status post colon resection for removal of a sigmoid colon mass 4 hours ago by Dr. Moore.  Vital signs are stable and he is on 2 liters of oxygen via nasal cannula.  He has a midline abdominal incision with a dry sterile dressing.  Bowel sounds are hypoactive.  He has an 18 gauge IV in his right antecubital with Lactated Ringers at 125 mL/hr.  His Foley is draining clear yellow urine. His hemoglobin of is 6.8 mg/</a:t>
            </a:r>
            <a:r>
              <a:rPr lang="en-US" sz="1900" b="1" dirty="0" err="1"/>
              <a:t>dL</a:t>
            </a:r>
            <a:r>
              <a:rPr lang="en-US" sz="1900" b="1" dirty="0"/>
              <a:t> and hematocrit 21 mg/</a:t>
            </a:r>
            <a:r>
              <a:rPr lang="en-US" sz="1900" b="1" dirty="0" err="1"/>
              <a:t>dL</a:t>
            </a:r>
            <a:r>
              <a:rPr lang="en-US" sz="1900" b="1" dirty="0"/>
              <a:t>.  Dr. Moore is aware. He just examined him and is entering orders.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168319"/>
            <a:ext cx="4012580" cy="1460831"/>
          </a:xfrm>
          <a:prstGeom prst="rect">
            <a:avLst/>
          </a:prstGeom>
        </p:spPr>
        <p:txBody>
          <a:bodyPr vert="horz" lIns="82296" tIns="41148" rIns="82296" bIns="41148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10" b="1" dirty="0"/>
              <a:t>Past Medical History:</a:t>
            </a:r>
            <a:r>
              <a:rPr lang="en-US" sz="2610" dirty="0"/>
              <a:t> </a:t>
            </a:r>
          </a:p>
          <a:p>
            <a:r>
              <a:rPr lang="en-US" sz="2610" dirty="0"/>
              <a:t>Hypertension, hemorrhoids, constipation, and rectal bleeding</a:t>
            </a:r>
          </a:p>
          <a:p>
            <a:pPr marL="0" indent="0">
              <a:buNone/>
            </a:pPr>
            <a:r>
              <a:rPr lang="en-US" sz="2610" b="1" dirty="0"/>
              <a:t>Past Surgical History:</a:t>
            </a:r>
            <a:endParaRPr lang="en-US" sz="2610" dirty="0"/>
          </a:p>
          <a:p>
            <a:r>
              <a:rPr lang="en-US" sz="2610" dirty="0"/>
              <a:t>Hemorrhoidectomy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45980" y="3028950"/>
            <a:ext cx="4350834" cy="14269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Medications: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Lisinopril 2.5 mg one time a day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Docusate sodium 100 mg one time a day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Allergies: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Sulfa</a:t>
            </a:r>
          </a:p>
        </p:txBody>
      </p:sp>
      <p:sp>
        <p:nvSpPr>
          <p:cNvPr id="8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58229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ostoperative Transfusion Reaction">
            <a:extLst>
              <a:ext uri="{FF2B5EF4-FFF2-40B4-BE49-F238E27FC236}">
                <a16:creationId xmlns:a16="http://schemas.microsoft.com/office/drawing/2014/main" id="{6D8EB3C0-A6D4-4757-B514-FBD906AEA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228601"/>
            <a:ext cx="6324600" cy="742950"/>
          </a:xfrm>
        </p:spPr>
        <p:txBody>
          <a:bodyPr/>
          <a:lstStyle/>
          <a:p>
            <a:r>
              <a:rPr lang="en-US" dirty="0"/>
              <a:t>Postoperative Transfusion Reaction</a:t>
            </a:r>
          </a:p>
        </p:txBody>
      </p:sp>
      <p:sp>
        <p:nvSpPr>
          <p:cNvPr id="5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4836" y="1694587"/>
            <a:ext cx="60144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/>
              <a:t>Postoperative:  </a:t>
            </a:r>
          </a:p>
          <a:p>
            <a:pPr algn="ctr"/>
            <a:r>
              <a:rPr lang="en-US" sz="5400" dirty="0"/>
              <a:t>Transfusion Reaction</a:t>
            </a:r>
          </a:p>
        </p:txBody>
      </p:sp>
    </p:spTree>
    <p:extLst>
      <p:ext uri="{BB962C8B-B14F-4D97-AF65-F5344CB8AC3E}">
        <p14:creationId xmlns:p14="http://schemas.microsoft.com/office/powerpoint/2010/main" val="336262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71550"/>
            <a:ext cx="8458200" cy="3337322"/>
          </a:xfrm>
        </p:spPr>
        <p:txBody>
          <a:bodyPr anchor="ctr" anchorCtr="0">
            <a:normAutofit/>
          </a:bodyPr>
          <a:lstStyle/>
          <a:p>
            <a:pPr marL="462915" indent="-462915">
              <a:buFont typeface="+mj-lt"/>
              <a:buAutoNum type="arabicPeriod"/>
            </a:pPr>
            <a:r>
              <a:rPr lang="en-US" sz="2400" dirty="0"/>
              <a:t>Review a prioritized focused assessment on the patient experiencing a suspected transfusion reaction</a:t>
            </a:r>
          </a:p>
          <a:p>
            <a:pPr marL="462915" indent="-462915">
              <a:buFont typeface="+mj-lt"/>
              <a:buAutoNum type="arabicPeriod"/>
            </a:pPr>
            <a:r>
              <a:rPr lang="en-US" sz="2400" dirty="0"/>
              <a:t>Perform priority interventions to manage care for the patient experiencing a suspected transfusion reaction</a:t>
            </a:r>
          </a:p>
          <a:p>
            <a:pPr marL="462915" indent="-462915">
              <a:buFont typeface="+mj-lt"/>
              <a:buAutoNum type="arabicPeriod"/>
            </a:pPr>
            <a:r>
              <a:rPr lang="en-US" sz="2400" dirty="0"/>
              <a:t>Discuss effective communication when managing the care of the patient experiencing a suspected transfusion reaction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49473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The Joint Commission: 2016 National Patient Safety Goals</a:t>
            </a:r>
          </a:p>
          <a:p>
            <a:r>
              <a:rPr lang="en-US" dirty="0"/>
              <a:t>Interdisciplinary guidelines to reduce variability in transfusion practices</a:t>
            </a:r>
          </a:p>
          <a:p>
            <a:r>
              <a:rPr lang="en-US" dirty="0"/>
              <a:t>VHA Directive 2011-011: Transfusion Verification and Identification Requirements for All Sites</a:t>
            </a:r>
          </a:p>
          <a:p>
            <a:r>
              <a:rPr lang="en-US" dirty="0"/>
              <a:t>VHA Directive 1185: Transfusion Utilization Committee and Program</a:t>
            </a:r>
          </a:p>
          <a:p>
            <a:r>
              <a:rPr lang="en-US" dirty="0"/>
              <a:t>VHA Handbook 1106.01: Pathology and Laboratory Medicine Service (P &amp; LMS) Procedures</a:t>
            </a:r>
          </a:p>
          <a:p>
            <a:r>
              <a:rPr lang="en-US" dirty="0"/>
              <a:t>Vista Blood Establishment Computer software (VBECS)</a:t>
            </a:r>
          </a:p>
          <a:p>
            <a:r>
              <a:rPr lang="en-US" dirty="0"/>
              <a:t>Infusion Nurses Society Standards of Practice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74796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900" dirty="0"/>
              <a:t>Hemolytic Reaction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4022558" cy="3505200"/>
          </a:xfrm>
        </p:spPr>
        <p:txBody>
          <a:bodyPr anchor="ctr" anchorCtr="0">
            <a:noAutofit/>
          </a:bodyPr>
          <a:lstStyle/>
          <a:p>
            <a:pPr marL="154305" lvl="1" indent="-15430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By human error**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2000" dirty="0"/>
              <a:t>Acute (sudden) Fever, chills, lumbar pain, chest pain</a:t>
            </a:r>
          </a:p>
          <a:p>
            <a:pPr marL="411480" lvl="1" indent="0">
              <a:buNone/>
            </a:pPr>
            <a:endParaRPr lang="en-US" sz="2000" dirty="0"/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2000" dirty="0"/>
              <a:t>Delayed (4-8 days post-transfusion)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9" name="Content Placeholder 4" descr="*After centrifuge&#10;Hematuria         Hemoglobinuria"/>
          <p:cNvSpPr txBox="1">
            <a:spLocks/>
          </p:cNvSpPr>
          <p:nvPr/>
        </p:nvSpPr>
        <p:spPr>
          <a:xfrm>
            <a:off x="4807349" y="881876"/>
            <a:ext cx="4022558" cy="107289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 descr="two test tubes before and after centrifuging showing hematur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949" y="1977235"/>
            <a:ext cx="2325407" cy="2118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two test tubes before and after centrifuging showing hemoglobinuri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721" y="1954766"/>
            <a:ext cx="2011279" cy="21277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581293" y="1009838"/>
            <a:ext cx="4410307" cy="7522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None/>
              <a:defRPr/>
            </a:pPr>
            <a:r>
              <a:rPr lang="en-US" sz="3200" dirty="0"/>
              <a:t>*After centrifuge</a:t>
            </a:r>
          </a:p>
          <a:p>
            <a:pPr marL="0" lvl="1" indent="0" algn="ctr">
              <a:spcBef>
                <a:spcPts val="0"/>
              </a:spcBef>
              <a:buNone/>
              <a:defRPr/>
            </a:pPr>
            <a:r>
              <a:rPr lang="en-US" sz="2400" dirty="0"/>
              <a:t>Hematuria         Hemoglobinuria</a:t>
            </a:r>
          </a:p>
        </p:txBody>
      </p:sp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62251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Allergic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439" y="819150"/>
            <a:ext cx="3998561" cy="3657600"/>
          </a:xfrm>
        </p:spPr>
        <p:txBody>
          <a:bodyPr anchor="ctr" anchorCtr="0">
            <a:noAutofit/>
          </a:bodyPr>
          <a:lstStyle/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Urticaria</a:t>
            </a:r>
          </a:p>
          <a:p>
            <a:pPr marL="977265" lvl="2" indent="-154305"/>
            <a:r>
              <a:rPr lang="en-US" sz="1600" dirty="0"/>
              <a:t>May cause laryngeal edema and/or bronchospasm</a:t>
            </a:r>
          </a:p>
          <a:p>
            <a:pPr marL="977265" lvl="2" indent="-154305"/>
            <a:r>
              <a:rPr lang="en-US" sz="1600" dirty="0"/>
              <a:t>May continue the infusion with antihistamines per healthcare provider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Anaphylaxis</a:t>
            </a:r>
          </a:p>
          <a:p>
            <a:pPr marL="1080135" lvl="2" indent="-308610"/>
            <a:r>
              <a:rPr lang="en-US" sz="1600" dirty="0"/>
              <a:t>Dyspnea</a:t>
            </a:r>
          </a:p>
          <a:p>
            <a:pPr marL="1080135" lvl="2" indent="-308610"/>
            <a:r>
              <a:rPr lang="en-US" sz="1600" dirty="0"/>
              <a:t>Stridor</a:t>
            </a:r>
          </a:p>
          <a:p>
            <a:pPr marL="1080135" lvl="2" indent="-308610"/>
            <a:r>
              <a:rPr lang="en-US" sz="1600" dirty="0"/>
              <a:t>Cardiovascular instability</a:t>
            </a:r>
            <a:endParaRPr lang="en-US" sz="36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3" name="Picture 2" descr="arm with uticar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1429610"/>
            <a:ext cx="3476625" cy="228428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961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657600" y="0"/>
            <a:ext cx="5410200" cy="742950"/>
          </a:xfrm>
        </p:spPr>
        <p:txBody>
          <a:bodyPr>
            <a:noAutofit/>
          </a:bodyPr>
          <a:lstStyle/>
          <a:p>
            <a:r>
              <a:rPr lang="en-US" sz="2800" dirty="0"/>
              <a:t>Other Types of Transfusion Reactions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pPr marL="154305" indent="-154305"/>
            <a:r>
              <a:rPr lang="en-US" sz="2400" dirty="0"/>
              <a:t>Febrile</a:t>
            </a:r>
          </a:p>
          <a:p>
            <a:pPr marL="154305" indent="-154305"/>
            <a:r>
              <a:rPr lang="en-US" sz="2400" dirty="0"/>
              <a:t>Transfusion related acute lung injury (TRALI)</a:t>
            </a:r>
          </a:p>
          <a:p>
            <a:pPr marL="154305" indent="-154305"/>
            <a:r>
              <a:rPr lang="en-US" sz="2400" dirty="0"/>
              <a:t>Volume overload</a:t>
            </a:r>
          </a:p>
          <a:p>
            <a:pPr marL="154305" indent="-154305"/>
            <a:r>
              <a:rPr lang="en-US" sz="2400" dirty="0"/>
              <a:t>Bacterial contamination</a:t>
            </a:r>
          </a:p>
        </p:txBody>
      </p:sp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2768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657600" y="0"/>
            <a:ext cx="5410200" cy="742950"/>
          </a:xfrm>
        </p:spPr>
        <p:txBody>
          <a:bodyPr>
            <a:noAutofit/>
          </a:bodyPr>
          <a:lstStyle/>
          <a:p>
            <a:r>
              <a:rPr lang="en-US" sz="2800" dirty="0"/>
              <a:t>Other Types of Transfusion Reactions continued…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19150"/>
            <a:ext cx="8779042" cy="3581400"/>
          </a:xfrm>
        </p:spPr>
        <p:txBody>
          <a:bodyPr anchor="ctr" anchorCtr="0">
            <a:noAutofit/>
          </a:bodyPr>
          <a:lstStyle/>
          <a:p>
            <a:pPr marL="154305" indent="-154305"/>
            <a:r>
              <a:rPr lang="en-US" sz="1800" dirty="0"/>
              <a:t>Hypotensive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1600" dirty="0"/>
              <a:t>10mm Hg drop in BP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1600" dirty="0"/>
              <a:t>During transfusion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1600" dirty="0"/>
              <a:t>Resolves with discontinuation of transfusion</a:t>
            </a:r>
          </a:p>
          <a:p>
            <a:pPr marL="154305" indent="-154305"/>
            <a:r>
              <a:rPr lang="en-US" sz="1800" dirty="0"/>
              <a:t>Graft vs. Host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1600" dirty="0"/>
              <a:t>Rash, fever, diarrhea, cytopenia, and liver </a:t>
            </a:r>
          </a:p>
          <a:p>
            <a:pPr marL="411480" lvl="1" indent="0">
              <a:buNone/>
            </a:pPr>
            <a:r>
              <a:rPr lang="en-US" sz="1600" dirty="0"/>
              <a:t>   dysfunction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1600" dirty="0"/>
              <a:t>3-4 weeks post transfusion</a:t>
            </a:r>
          </a:p>
          <a:p>
            <a:pPr marL="0" indent="0">
              <a:buNone/>
            </a:pPr>
            <a:r>
              <a:rPr lang="en-US" sz="1800" dirty="0"/>
              <a:t>Non-immune hemolysis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1600" dirty="0" err="1"/>
              <a:t>Hemoglobinemia</a:t>
            </a:r>
            <a:r>
              <a:rPr lang="en-US" sz="1600" dirty="0"/>
              <a:t> and hemoglobinuria</a:t>
            </a:r>
          </a:p>
          <a:p>
            <a:pPr marL="154305" indent="-154305"/>
            <a:r>
              <a:rPr lang="en-US" sz="1800" dirty="0"/>
              <a:t>Post Transfusion Purpura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1600" dirty="0"/>
              <a:t>Profound thrombocytopenia</a:t>
            </a:r>
          </a:p>
        </p:txBody>
      </p:sp>
      <p:pic>
        <p:nvPicPr>
          <p:cNvPr id="9" name="Picture 8" descr="Foot with ras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68135"/>
            <a:ext cx="3621536" cy="22834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413132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900" dirty="0"/>
              <a:t>Assessment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47750"/>
            <a:ext cx="4327358" cy="3505200"/>
          </a:xfrm>
        </p:spPr>
        <p:txBody>
          <a:bodyPr anchor="ctr" anchorCtr="0">
            <a:noAutofit/>
          </a:bodyPr>
          <a:lstStyle/>
          <a:p>
            <a:pPr marL="160020" indent="-160020"/>
            <a:r>
              <a:rPr lang="en-US" sz="2520" dirty="0"/>
              <a:t>Recognize adverse transfusion </a:t>
            </a:r>
          </a:p>
          <a:p>
            <a:pPr marL="0" indent="0">
              <a:buNone/>
            </a:pPr>
            <a:r>
              <a:rPr lang="en-US" sz="2520" dirty="0"/>
              <a:t>  reaction symptoms</a:t>
            </a:r>
          </a:p>
          <a:p>
            <a:pPr marL="160020" indent="-160020"/>
            <a:r>
              <a:rPr lang="en-US" sz="2520" dirty="0"/>
              <a:t>Pertinent assessment data</a:t>
            </a:r>
          </a:p>
          <a:p>
            <a:pPr marL="160020" indent="-160020"/>
            <a:r>
              <a:rPr lang="en-US" sz="2520" dirty="0"/>
              <a:t>Communication and collaboration</a:t>
            </a:r>
          </a:p>
          <a:p>
            <a:pPr marL="154305" indent="-154305"/>
            <a:r>
              <a:rPr lang="en-US" sz="2520" dirty="0"/>
              <a:t>Follow transfusion reaction protocol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 rot="19972205">
            <a:off x="3973284" y="1909044"/>
            <a:ext cx="5029200" cy="1032272"/>
          </a:xfrm>
          <a:prstGeom prst="rect">
            <a:avLst/>
          </a:prstGeom>
        </p:spPr>
        <p:txBody>
          <a:bodyPr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Call for help immediately!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Treat the greatest threat to life first!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60148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0C99DBFF2C1448BC5F2F39BD0E8F5" ma:contentTypeVersion="0" ma:contentTypeDescription="Create a new document." ma:contentTypeScope="" ma:versionID="bc9e240ec444a5b551334b09be9f2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6C8B53-6C50-4758-AC59-3BBDE5E68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5B9365-99F4-4C30-8153-2F6D7158044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</TotalTime>
  <Words>1310</Words>
  <Application>Microsoft Office PowerPoint</Application>
  <PresentationFormat>On-screen Show (16:9)</PresentationFormat>
  <Paragraphs>299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1_Custom Design</vt:lpstr>
      <vt:lpstr>Simulations for Clinical Excellence  in Nursing Services</vt:lpstr>
      <vt:lpstr>Postoperative Transfusion Reaction</vt:lpstr>
      <vt:lpstr>Learning Objectives</vt:lpstr>
      <vt:lpstr>Why?</vt:lpstr>
      <vt:lpstr>Hemolytic Reaction</vt:lpstr>
      <vt:lpstr>Allergic</vt:lpstr>
      <vt:lpstr>Other Types of Transfusion Reactions</vt:lpstr>
      <vt:lpstr>Other Types of Transfusion Reactions continued…</vt:lpstr>
      <vt:lpstr>Assessment</vt:lpstr>
      <vt:lpstr>DR ABCE Approach</vt:lpstr>
      <vt:lpstr>Priority Interventions</vt:lpstr>
      <vt:lpstr>Transfusion Reaction Protocol</vt:lpstr>
      <vt:lpstr>Priorities</vt:lpstr>
      <vt:lpstr>Potential Issues</vt:lpstr>
      <vt:lpstr>Summary</vt:lpstr>
      <vt:lpstr>Questions</vt:lpstr>
      <vt:lpstr>Postoperative:  Transfusion Reaction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Hubbard, Patricia</cp:lastModifiedBy>
  <cp:revision>153</cp:revision>
  <cp:lastPrinted>2017-10-10T18:53:59Z</cp:lastPrinted>
  <dcterms:created xsi:type="dcterms:W3CDTF">2017-03-13T17:13:11Z</dcterms:created>
  <dcterms:modified xsi:type="dcterms:W3CDTF">2020-09-16T16:46:14Z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0x0101009A90C99DBFF2C1448BC5F2F39BD0E8F5</vt:lpwstr>
  </property>
</Properties>
</file>