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sldIdLst>
    <p:sldId id="285" r:id="rId5"/>
    <p:sldId id="297" r:id="rId6"/>
    <p:sldId id="298" r:id="rId7"/>
    <p:sldId id="299" r:id="rId8"/>
    <p:sldId id="311" r:id="rId9"/>
    <p:sldId id="301" r:id="rId10"/>
    <p:sldId id="312" r:id="rId11"/>
    <p:sldId id="302" r:id="rId12"/>
    <p:sldId id="303" r:id="rId13"/>
    <p:sldId id="314" r:id="rId14"/>
    <p:sldId id="315" r:id="rId15"/>
    <p:sldId id="316" r:id="rId16"/>
    <p:sldId id="317" r:id="rId17"/>
    <p:sldId id="318" r:id="rId18"/>
    <p:sldId id="307" r:id="rId19"/>
    <p:sldId id="308" r:id="rId20"/>
    <p:sldId id="309" r:id="rId21"/>
    <p:sldId id="313" r:id="rId22"/>
    <p:sldId id="296" r:id="rId23"/>
    <p:sldId id="31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49479" autoAdjust="0"/>
  </p:normalViewPr>
  <p:slideViewPr>
    <p:cSldViewPr>
      <p:cViewPr varScale="1">
        <p:scale>
          <a:sx n="27" d="100"/>
          <a:sy n="27" d="100"/>
        </p:scale>
        <p:origin x="5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8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Interpretation: If any one of the signs is abnormal,</a:t>
            </a:r>
            <a:r>
              <a:rPr lang="en-US" baseline="0" dirty="0"/>
              <a:t> the probability of a stroke is 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Within 10 minutes</a:t>
            </a:r>
          </a:p>
          <a:p>
            <a:r>
              <a:rPr lang="en-US" dirty="0"/>
              <a:t>Immediate General Assessment and Stabilization</a:t>
            </a:r>
          </a:p>
          <a:p>
            <a:r>
              <a:rPr lang="en-US" dirty="0"/>
              <a:t>Advanced Cardiac</a:t>
            </a:r>
            <a:r>
              <a:rPr lang="en-US" baseline="0" dirty="0"/>
              <a:t> Life Support </a:t>
            </a:r>
            <a:r>
              <a:rPr lang="en-US" dirty="0"/>
              <a:t>(ACLS) guidelines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ABCs 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Head of bed at 30</a:t>
            </a:r>
            <a:r>
              <a:rPr lang="en-US" baseline="36000" dirty="0"/>
              <a:t>o</a:t>
            </a:r>
            <a:r>
              <a:rPr lang="en-US" dirty="0"/>
              <a:t> 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Head midline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Oxygen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Vital signs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Intravenous access and blood samples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Blood glucose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Treat hypoglycemia promptly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Neurologic assessment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Stroke assessment tool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Activate the stroke team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Order CT Scan/MRI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Obtain ECG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Do not delay CT Scan/MRI to do ECG though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Have suction available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NPO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3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</a:t>
            </a:r>
            <a:r>
              <a:rPr lang="en-US" b="1" u="sng" dirty="0"/>
              <a:t>25 minutes</a:t>
            </a:r>
          </a:p>
          <a:p>
            <a:r>
              <a:rPr lang="en-US" dirty="0"/>
              <a:t>National Institutes of Health (NIH) Stroke Scale aka NIHSS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15 item detailed neurologic examination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Level of consciousness, best gaze, visual, facial palsy, motor arm, motor leg, limb ataxia, sensory, best language, dysarthria, extinction and inattention(formerly known as neglect)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Includes a picture and statements for the patient to say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Standardized assessment tool</a:t>
            </a:r>
          </a:p>
          <a:p>
            <a:pPr marL="616140" marR="0" lvl="1" indent="-168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Quantitative measure of stroke-related neurological deficits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Measures the severity of stroke Re-asses at intervals: Baseline; 2 hours post treatment; 24 hours post treatment ± 20 minutes; 7 days; 3 months; other times as indicated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Higher scores indicate symptoms are more pronounced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Canadian Stroke Scale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Introduced in 2006 and has been updated based on evidence and best practices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Mentation and comprehension deficits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Level of consciousness, orientation, and speech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Face, arms, legs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Canadian Heart and Stroke Foundation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Stroke best practices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Open access internationally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By a stroke team member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Can be neurovascular consultant or emergency physician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Help determine the appropriate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Also used to monitor worsening or improvement and as predictors of outcome</a:t>
            </a:r>
          </a:p>
          <a:p>
            <a:endParaRPr lang="en-US" dirty="0"/>
          </a:p>
          <a:p>
            <a:pPr marL="616140" lvl="1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8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Within </a:t>
            </a:r>
            <a:r>
              <a:rPr lang="en-US" sz="2400" b="1" u="sng" dirty="0"/>
              <a:t>45 minutes</a:t>
            </a:r>
          </a:p>
          <a:p>
            <a:pPr lvl="1"/>
            <a:r>
              <a:rPr lang="en-US" sz="2000" dirty="0"/>
              <a:t>Stroke is confirmed but hemorrhage confirmed</a:t>
            </a:r>
          </a:p>
          <a:p>
            <a:pPr lvl="1"/>
            <a:r>
              <a:rPr lang="en-US" sz="2000" dirty="0"/>
              <a:t>The patient is not a candidate for fibrinolytics</a:t>
            </a:r>
          </a:p>
          <a:p>
            <a:pPr lvl="1"/>
            <a:r>
              <a:rPr lang="en-US" sz="2000" dirty="0"/>
              <a:t>Administer aspirin orally if the patient is able to swallow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4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Within</a:t>
            </a:r>
            <a:r>
              <a:rPr lang="en-US" sz="2400" b="1" dirty="0"/>
              <a:t> </a:t>
            </a:r>
            <a:r>
              <a:rPr lang="en-US" sz="2400" b="1" u="sng" dirty="0"/>
              <a:t>60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Ischemic Stroke pathway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Consider transfer for appropriate care if not a stroke center</a:t>
            </a:r>
            <a:endParaRPr lang="en-US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Consult a neurologist</a:t>
            </a:r>
          </a:p>
          <a:p>
            <a:r>
              <a:rPr lang="en-US" sz="2400" dirty="0"/>
              <a:t>Admit the patient to the stroke unit or intensive care</a:t>
            </a:r>
          </a:p>
          <a:p>
            <a:r>
              <a:rPr lang="en-US" sz="2400" b="0" dirty="0"/>
              <a:t>Prepare for </a:t>
            </a:r>
            <a:r>
              <a:rPr lang="en-US" sz="2400" b="0" dirty="0" err="1"/>
              <a:t>thrombolytics</a:t>
            </a:r>
            <a:endParaRPr lang="en-US" sz="2400" b="0" dirty="0"/>
          </a:p>
          <a:p>
            <a:pPr marL="448102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Begin post-</a:t>
            </a:r>
            <a:r>
              <a:rPr lang="en-US" dirty="0" err="1"/>
              <a:t>rtPA</a:t>
            </a:r>
            <a:r>
              <a:rPr lang="en-US" dirty="0"/>
              <a:t> stroke pathway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Within </a:t>
            </a:r>
            <a:r>
              <a:rPr lang="en-US" b="1" u="sng" dirty="0"/>
              <a:t>3 hours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 the patient aggressively per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Monitor</a:t>
            </a:r>
            <a:r>
              <a:rPr lang="en-US" baseline="0" dirty="0"/>
              <a:t> b</a:t>
            </a:r>
            <a:r>
              <a:rPr lang="en-US" dirty="0"/>
              <a:t>lood pressure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Monitor</a:t>
            </a:r>
            <a:r>
              <a:rPr lang="en-US" baseline="0" dirty="0"/>
              <a:t> b</a:t>
            </a:r>
            <a:r>
              <a:rPr lang="en-US" dirty="0"/>
              <a:t>lood glucose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Hyperglycemia is associated with acute ischemic stroke with worse clinical outcomes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Look</a:t>
            </a:r>
            <a:r>
              <a:rPr lang="en-US" baseline="0" dirty="0"/>
              <a:t> for n</a:t>
            </a:r>
            <a:r>
              <a:rPr lang="en-US" dirty="0"/>
              <a:t>eurological deterioration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Emergent admission to a monitored bed</a:t>
            </a:r>
            <a:endParaRPr lang="en-US" b="1" dirty="0"/>
          </a:p>
          <a:p>
            <a:pPr marL="448102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7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Other options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Endovascular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Mechanical clot disruption/stent retrievers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Anticipate possible transfer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Another facility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Stroke</a:t>
            </a:r>
            <a:r>
              <a:rPr lang="en-US" baseline="0" dirty="0"/>
              <a:t> unit</a:t>
            </a:r>
            <a:endParaRPr lang="en-US" dirty="0"/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Current medications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The patient’s weight in kilograms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ISBAR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Who to notify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number to dial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the patient and family informed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Pertinent documentation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0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Consents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Transport to a stroke center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Who makes these arrangements?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Multidisciplinary resources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What departments need to be involved?</a:t>
            </a:r>
          </a:p>
          <a:p>
            <a:r>
              <a:rPr lang="en-US" dirty="0"/>
              <a:t>Complications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Bleeding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Angioedema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Hypotension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Seizures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Psychosocial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 Blood products</a:t>
            </a:r>
          </a:p>
          <a:p>
            <a:r>
              <a:rPr lang="en-US" dirty="0"/>
              <a:t>Co-existing conditions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Hypertension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 err="1"/>
              <a:t>Labetolol</a:t>
            </a:r>
            <a:endParaRPr lang="en-US" dirty="0"/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Nicardipine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baseline="0" dirty="0"/>
              <a:t>Hydralazine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baseline="0" dirty="0"/>
              <a:t>Enalapril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6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64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communication prior to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VHA</a:t>
            </a:r>
            <a:r>
              <a:rPr lang="en-US" baseline="0" dirty="0"/>
              <a:t> Quality Enhancement Research Initiative (QUERI)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40% of stroke survivors left with moderate functional impairments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15-30% left with severe disabilities</a:t>
            </a:r>
            <a:endParaRPr lang="en-US" dirty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/>
              <a:t>Statistics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leading cause of death in U.S.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Major cause of long term disability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One of every 15 deaths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Approximately 15,000 Veterans are hospitalized for stroke each year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/>
              <a:t>The Joint Commission: 2016 National Patient Safety Goals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The VHA Directive 2011.038: Treatment of Acute Ischemic Stroke (AIS)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Office of Quality and Performance (OQP)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Study on acute stroke care quality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baseline="0" dirty="0"/>
              <a:t>American Heart Association (AHA) -American Stroke Association (ASA)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Stroke pathways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National Institute of Neurologic Disorders and Stroke (NINDS)</a:t>
            </a:r>
          </a:p>
          <a:p>
            <a:pPr marL="171432" lvl="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Standardization of VHA stroke</a:t>
            </a:r>
            <a:r>
              <a:rPr lang="en-US" baseline="0" dirty="0"/>
              <a:t> treatment and care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Ischemic 87%</a:t>
            </a:r>
          </a:p>
          <a:p>
            <a:r>
              <a:rPr lang="en-US" dirty="0"/>
              <a:t>Hemorrhagic 13%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6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(American Heart Association,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8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076" indent="-336076">
              <a:buFont typeface="Arial" panose="020B0604020202020204" pitchFamily="34" charset="0"/>
              <a:buChar char="•"/>
            </a:pPr>
            <a:r>
              <a:rPr lang="en-US" dirty="0"/>
              <a:t>Notify emergency response immediately</a:t>
            </a:r>
          </a:p>
          <a:p>
            <a:pPr marL="793276" lvl="1" indent="-336076">
              <a:buFont typeface="Arial" panose="020B0604020202020204" pitchFamily="34" charset="0"/>
              <a:buChar char="•"/>
            </a:pPr>
            <a:r>
              <a:rPr lang="en-US" dirty="0"/>
              <a:t>Discuss who to call</a:t>
            </a:r>
          </a:p>
          <a:p>
            <a:pPr marL="793276" lvl="1" indent="-336076">
              <a:buFont typeface="Arial" panose="020B0604020202020204" pitchFamily="34" charset="0"/>
              <a:buChar char="•"/>
            </a:pPr>
            <a:r>
              <a:rPr lang="en-US" dirty="0"/>
              <a:t>Number</a:t>
            </a:r>
            <a:r>
              <a:rPr lang="en-US" baseline="0" dirty="0"/>
              <a:t> to dial</a:t>
            </a:r>
            <a:endParaRPr lang="en-US" dirty="0"/>
          </a:p>
          <a:p>
            <a:pPr marL="333767" lvl="0" indent="-342865">
              <a:buFont typeface="Arial" panose="020B0604020202020204" pitchFamily="34" charset="0"/>
              <a:buChar char="•"/>
            </a:pPr>
            <a:r>
              <a:rPr lang="en-US" dirty="0"/>
              <a:t>Cincinnati Pre-Hospital Stroke Scale (Facial droop, Arm drift, abnormal speech)**</a:t>
            </a:r>
          </a:p>
          <a:p>
            <a:pPr marL="333767" lvl="0" indent="-342865">
              <a:buFont typeface="Arial" panose="020B0604020202020204" pitchFamily="34" charset="0"/>
              <a:buChar char="•"/>
            </a:pPr>
            <a:r>
              <a:rPr lang="en-US" dirty="0"/>
              <a:t>FAST assessment (Face, Arms, Speech, and Time)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b="1" u="sng" dirty="0"/>
              <a:t>Establish last known well (LKW)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Immediate general assessment and stabilization within </a:t>
            </a:r>
            <a:r>
              <a:rPr lang="en-US" b="1" u="sng" dirty="0"/>
              <a:t>10 minutes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Neurologic assessment within </a:t>
            </a:r>
            <a:r>
              <a:rPr lang="en-US" b="1" u="sng" dirty="0"/>
              <a:t>25 minutes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Interpret CT Scan or MRI within </a:t>
            </a:r>
            <a:r>
              <a:rPr lang="en-US" b="1" u="sng" dirty="0"/>
              <a:t>45 minutes</a:t>
            </a:r>
            <a:r>
              <a:rPr lang="en-US" u="sng" dirty="0"/>
              <a:t> 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Determine treatment pathway within </a:t>
            </a:r>
            <a:r>
              <a:rPr lang="en-US" b="1" dirty="0"/>
              <a:t>6</a:t>
            </a:r>
            <a:r>
              <a:rPr lang="en-US" b="1" u="sng" dirty="0"/>
              <a:t>0 minutes</a:t>
            </a:r>
          </a:p>
          <a:p>
            <a:pPr marL="728165" lvl="1" indent="-336076">
              <a:buFont typeface="Arial" panose="020B0604020202020204" pitchFamily="34" charset="0"/>
              <a:buChar char="•"/>
            </a:pPr>
            <a:r>
              <a:rPr lang="en-US" dirty="0"/>
              <a:t>Hemorrhagic or Ischemic Stroke?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15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Asymmetry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Facial</a:t>
            </a:r>
            <a:r>
              <a:rPr lang="en-US" baseline="0" dirty="0"/>
              <a:t> droop</a:t>
            </a:r>
            <a:endParaRPr lang="en-US" dirty="0"/>
          </a:p>
          <a:p>
            <a:r>
              <a:rPr lang="en-US" dirty="0"/>
              <a:t>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patient extend</a:t>
            </a:r>
            <a:r>
              <a:rPr lang="en-US" baseline="0" dirty="0"/>
              <a:t> both arms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Does one arm drift or drop?</a:t>
            </a:r>
            <a:endParaRPr lang="en-US" dirty="0"/>
          </a:p>
          <a:p>
            <a:r>
              <a:rPr lang="en-US" dirty="0"/>
              <a:t>Speech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the patient say “You can’t teach an old dog new tricks”</a:t>
            </a:r>
            <a:endParaRPr lang="en-US" dirty="0"/>
          </a:p>
          <a:p>
            <a:r>
              <a:rPr lang="en-US" dirty="0"/>
              <a:t>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was the patient last seen normal?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Activate</a:t>
            </a:r>
            <a:r>
              <a:rPr lang="en-US" baseline="0" dirty="0"/>
              <a:t> the stroke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846868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0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75947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Cincinnati Pre-Hospital Stroke Scale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21" y="1366898"/>
            <a:ext cx="8064159" cy="2409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7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878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 General Assessment</a:t>
            </a:r>
          </a:p>
          <a:p>
            <a:r>
              <a:rPr lang="en-US" dirty="0"/>
              <a:t>ABCs 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Vital signs</a:t>
            </a:r>
          </a:p>
          <a:p>
            <a:r>
              <a:rPr lang="en-US" dirty="0"/>
              <a:t>Intravenous access and blood samples</a:t>
            </a:r>
          </a:p>
          <a:p>
            <a:r>
              <a:rPr lang="en-US" dirty="0"/>
              <a:t>Blood glucose</a:t>
            </a:r>
          </a:p>
          <a:p>
            <a:r>
              <a:rPr lang="en-US" dirty="0"/>
              <a:t>Neurologic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31570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Activate the stroke team</a:t>
            </a:r>
          </a:p>
          <a:p>
            <a:r>
              <a:rPr lang="en-US" dirty="0"/>
              <a:t>Order CT Scan/MRI per policy</a:t>
            </a:r>
          </a:p>
          <a:p>
            <a:r>
              <a:rPr lang="en-US" dirty="0"/>
              <a:t>Obtain 12 Lead ECG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Head of bed at 30</a:t>
            </a:r>
            <a:r>
              <a:rPr lang="en-US" baseline="36000" dirty="0"/>
              <a:t>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Head midline</a:t>
            </a:r>
          </a:p>
          <a:p>
            <a:pPr lvl="1"/>
            <a:r>
              <a:rPr lang="en-US" dirty="0"/>
              <a:t>Suction</a:t>
            </a:r>
          </a:p>
          <a:p>
            <a:pPr lvl="1"/>
            <a:r>
              <a:rPr lang="en-US" dirty="0"/>
              <a:t>NPO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17625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25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7750"/>
            <a:ext cx="8229600" cy="3188732"/>
          </a:xfrm>
        </p:spPr>
        <p:txBody>
          <a:bodyPr/>
          <a:lstStyle/>
          <a:p>
            <a:r>
              <a:rPr lang="en-US" sz="2400" dirty="0"/>
              <a:t>Neurologic assessment</a:t>
            </a:r>
          </a:p>
          <a:p>
            <a:r>
              <a:rPr lang="en-US" sz="2400" dirty="0"/>
              <a:t>National Institutes of Health (NIH) Stroke Scale or</a:t>
            </a:r>
          </a:p>
          <a:p>
            <a:pPr marL="0" indent="0">
              <a:buNone/>
            </a:pPr>
            <a:r>
              <a:rPr lang="en-US" sz="2400" dirty="0"/>
              <a:t>Canadian Stroke Scale depending on policy</a:t>
            </a:r>
          </a:p>
          <a:p>
            <a:r>
              <a:rPr lang="en-US" sz="2400" dirty="0"/>
              <a:t>By a stroke team member</a:t>
            </a:r>
          </a:p>
          <a:p>
            <a:r>
              <a:rPr lang="en-US" sz="2400" dirty="0"/>
              <a:t>Help determine the appropriate treatment</a:t>
            </a:r>
          </a:p>
          <a:p>
            <a:r>
              <a:rPr lang="en-US" sz="2400" dirty="0"/>
              <a:t>Also used to monitor worsening or improvement and as predictors of outcome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025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45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9150"/>
            <a:ext cx="3886200" cy="3623072"/>
          </a:xfrm>
        </p:spPr>
        <p:txBody>
          <a:bodyPr anchor="ctr" anchorCtr="0">
            <a:normAutofit/>
          </a:bodyPr>
          <a:lstStyle/>
          <a:p>
            <a:r>
              <a:rPr lang="en-US" sz="2400" dirty="0"/>
              <a:t>Stroke is confirmed but hemorrhage confirmed</a:t>
            </a:r>
          </a:p>
          <a:p>
            <a:r>
              <a:rPr lang="en-US" sz="2400" dirty="0"/>
              <a:t>The patient is not a candidate for fibrinolytics</a:t>
            </a:r>
          </a:p>
          <a:p>
            <a:r>
              <a:rPr lang="en-US" sz="2400" dirty="0"/>
              <a:t>Administer aspirin orally if the patient is able to swallow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9315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60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384"/>
            <a:ext cx="8229600" cy="3188732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Ischemic Stroke pathway</a:t>
            </a:r>
          </a:p>
          <a:p>
            <a:r>
              <a:rPr lang="en-US" sz="2400" dirty="0"/>
              <a:t>Consider transfer to another facility for appropriate care if not a stroke center</a:t>
            </a:r>
            <a:endParaRPr lang="en-US" sz="2400" b="1" dirty="0"/>
          </a:p>
          <a:p>
            <a:r>
              <a:rPr lang="en-US" sz="2400" dirty="0"/>
              <a:t>Consult a neurologist</a:t>
            </a:r>
          </a:p>
          <a:p>
            <a:r>
              <a:rPr lang="en-US" sz="2400" dirty="0"/>
              <a:t>Admit the patient to the stroke unit or intensive care</a:t>
            </a:r>
          </a:p>
          <a:p>
            <a:r>
              <a:rPr lang="en-US" sz="2400" dirty="0"/>
              <a:t>Prepare for </a:t>
            </a:r>
            <a:r>
              <a:rPr lang="en-US" sz="2400" dirty="0" err="1"/>
              <a:t>thrombolytics</a:t>
            </a:r>
            <a:endParaRPr lang="en-US" sz="24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52614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Post </a:t>
            </a:r>
            <a:r>
              <a:rPr lang="en-US" dirty="0" err="1"/>
              <a:t>rtPA</a:t>
            </a:r>
            <a:r>
              <a:rPr lang="en-US" dirty="0"/>
              <a:t>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188732"/>
          </a:xfrm>
        </p:spPr>
        <p:txBody>
          <a:bodyPr>
            <a:normAutofit/>
          </a:bodyPr>
          <a:lstStyle/>
          <a:p>
            <a:r>
              <a:rPr lang="en-US" sz="2400" dirty="0"/>
              <a:t>Begin post-</a:t>
            </a:r>
            <a:r>
              <a:rPr lang="en-US" sz="2400" dirty="0" err="1"/>
              <a:t>rtPA</a:t>
            </a:r>
            <a:r>
              <a:rPr lang="en-US" sz="2400" dirty="0"/>
              <a:t> stroke pathway</a:t>
            </a:r>
          </a:p>
          <a:p>
            <a:r>
              <a:rPr lang="en-US" sz="2400" dirty="0"/>
              <a:t>Within </a:t>
            </a:r>
            <a:r>
              <a:rPr lang="en-US" sz="2400" b="1" u="sng" dirty="0"/>
              <a:t>3 hours</a:t>
            </a:r>
          </a:p>
          <a:p>
            <a:r>
              <a:rPr lang="en-US" sz="2400" dirty="0"/>
              <a:t>Monitor the patient aggressively per protocol</a:t>
            </a:r>
          </a:p>
          <a:p>
            <a:pPr lvl="1"/>
            <a:r>
              <a:rPr lang="en-US" sz="2000" dirty="0"/>
              <a:t>Blood pressure</a:t>
            </a:r>
          </a:p>
          <a:p>
            <a:pPr lvl="1"/>
            <a:r>
              <a:rPr lang="en-US" sz="2000" dirty="0"/>
              <a:t>Blood glucose</a:t>
            </a:r>
          </a:p>
          <a:p>
            <a:pPr lvl="1"/>
            <a:r>
              <a:rPr lang="en-US" sz="2000" dirty="0"/>
              <a:t>Neurological deterioration</a:t>
            </a:r>
          </a:p>
          <a:p>
            <a:r>
              <a:rPr lang="en-US" sz="2400" dirty="0"/>
              <a:t>Emergent admission to a monitored bed</a:t>
            </a:r>
            <a:endParaRPr lang="en-US" sz="2400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05002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Points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2590800"/>
          </a:xfrm>
        </p:spPr>
        <p:txBody>
          <a:bodyPr>
            <a:normAutofit/>
          </a:bodyPr>
          <a:lstStyle/>
          <a:p>
            <a:pPr marL="228600" indent="-171450"/>
            <a:r>
              <a:rPr lang="en-US" dirty="0"/>
              <a:t>Other options</a:t>
            </a:r>
          </a:p>
          <a:p>
            <a:pPr marL="228600" indent="-171450"/>
            <a:r>
              <a:rPr lang="en-US" dirty="0"/>
              <a:t>Anticipate transfer</a:t>
            </a:r>
          </a:p>
          <a:p>
            <a:pPr marL="228600" indent="-171450"/>
            <a:r>
              <a:rPr lang="en-US" dirty="0"/>
              <a:t>Current medications</a:t>
            </a:r>
          </a:p>
          <a:p>
            <a:pPr marL="228600" indent="-171450"/>
            <a:r>
              <a:rPr lang="en-US" dirty="0"/>
              <a:t>The patient’s weight in kilograms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ISBAR</a:t>
            </a:r>
          </a:p>
          <a:p>
            <a:pPr lvl="1"/>
            <a:r>
              <a:rPr lang="en-US" dirty="0"/>
              <a:t>Who to notify</a:t>
            </a:r>
          </a:p>
          <a:p>
            <a:pPr lvl="1"/>
            <a:r>
              <a:rPr lang="en-US" dirty="0"/>
              <a:t>What number to dial</a:t>
            </a:r>
          </a:p>
          <a:p>
            <a:r>
              <a:rPr lang="en-US" dirty="0"/>
              <a:t>Keep the patient and family informed</a:t>
            </a:r>
          </a:p>
          <a:p>
            <a:r>
              <a:rPr lang="en-US" dirty="0"/>
              <a:t>Pertinent documentation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18140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8153400" cy="3394472"/>
          </a:xfrm>
        </p:spPr>
        <p:txBody>
          <a:bodyPr>
            <a:noAutofit/>
          </a:bodyPr>
          <a:lstStyle/>
          <a:p>
            <a:r>
              <a:rPr lang="en-US" dirty="0"/>
              <a:t>Surgery</a:t>
            </a:r>
          </a:p>
          <a:p>
            <a:r>
              <a:rPr lang="en-US" sz="2800" dirty="0"/>
              <a:t>Transport to a stroke center</a:t>
            </a:r>
          </a:p>
          <a:p>
            <a:r>
              <a:rPr lang="en-US" dirty="0"/>
              <a:t>Multidisciplinary resources</a:t>
            </a:r>
          </a:p>
          <a:p>
            <a:r>
              <a:rPr lang="en-US" dirty="0"/>
              <a:t>Complications</a:t>
            </a:r>
          </a:p>
          <a:p>
            <a:r>
              <a:rPr lang="en-US" dirty="0"/>
              <a:t>Psychosocial</a:t>
            </a:r>
          </a:p>
          <a:p>
            <a:r>
              <a:rPr lang="en-US" dirty="0"/>
              <a:t>Co-existing conditions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Rectangle 6"/>
          <p:cNvSpPr/>
          <p:nvPr/>
        </p:nvSpPr>
        <p:spPr>
          <a:xfrm rot="20073020">
            <a:off x="4910701" y="19671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114090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Reviewed a focused assessment for the patient presenting with signs and symptoms of a stroke per facility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facility specific protocol to manage the care of the patient presenting with signs and symptoms of a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effective communication when managing the care of the patient experiencing a stroke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2428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7708" y="1474470"/>
            <a:ext cx="404790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dirty="0"/>
              <a:t>Stroke: </a:t>
            </a:r>
          </a:p>
          <a:p>
            <a:pPr algn="ctr"/>
            <a:r>
              <a:rPr lang="en-US" sz="8000" dirty="0"/>
              <a:t>Ischemic 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68059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Stroke:  Ischemic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19350"/>
            <a:ext cx="4038600" cy="2286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3600" b="1" dirty="0"/>
              <a:t>Past Medical History:</a:t>
            </a:r>
            <a:r>
              <a:rPr lang="en-US" sz="3600" dirty="0"/>
              <a:t> </a:t>
            </a:r>
          </a:p>
          <a:p>
            <a:r>
              <a:rPr lang="en-US" sz="3300" dirty="0"/>
              <a:t>Twelve (12) year one pack per day history of smoking, hypertension, and non-compliance. </a:t>
            </a:r>
          </a:p>
          <a:p>
            <a:pPr marL="0" indent="0">
              <a:buNone/>
            </a:pPr>
            <a:r>
              <a:rPr lang="en-US" sz="3600" b="1" dirty="0"/>
              <a:t>Past Surgical History:</a:t>
            </a:r>
            <a:endParaRPr lang="en-US" sz="3600" dirty="0"/>
          </a:p>
          <a:p>
            <a:r>
              <a:rPr lang="en-US" sz="3300" dirty="0"/>
              <a:t>Unremarkable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19350"/>
            <a:ext cx="4038600" cy="21371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Medications:</a:t>
            </a:r>
          </a:p>
          <a:p>
            <a:pPr lvl="0"/>
            <a:r>
              <a:rPr lang="en-US" sz="3300" dirty="0"/>
              <a:t>Metoprolol 50 mg two times a day (last dose three months ago because it makes the patient feel “tired”)</a:t>
            </a:r>
          </a:p>
          <a:p>
            <a:pPr lvl="0"/>
            <a:r>
              <a:rPr lang="en-US" sz="3300" dirty="0"/>
              <a:t>Aspirin 81 mg one time a day</a:t>
            </a:r>
          </a:p>
          <a:p>
            <a:pPr marL="0" indent="0">
              <a:buNone/>
            </a:pPr>
            <a:r>
              <a:rPr lang="en-US" sz="3600" b="1" dirty="0"/>
              <a:t>Allergies:</a:t>
            </a:r>
          </a:p>
          <a:p>
            <a:r>
              <a:rPr lang="en-US" sz="3300" dirty="0"/>
              <a:t>NKDA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14400"/>
            <a:ext cx="8077200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u="sng" dirty="0"/>
              <a:t>Gina </a:t>
            </a:r>
            <a:r>
              <a:rPr lang="en-US" sz="2300" b="1" u="sng" dirty="0" err="1"/>
              <a:t>Ubaldini</a:t>
            </a:r>
            <a:endParaRPr lang="en-US" sz="2300" b="1" u="sng" dirty="0"/>
          </a:p>
          <a:p>
            <a:pPr marL="0" indent="0">
              <a:buNone/>
            </a:pPr>
            <a:r>
              <a:rPr lang="en-US" sz="2300" dirty="0"/>
              <a:t>Sixty five (65) year-old female presented requesting a refill on her “blood pressure medication.”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11039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 a focused assessment on the patient presenting with signs and symptoms of a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Initiate facility specific protocol for the patient presenting with an ischemic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Communicate effectively when managing the care of the patient experiencing a stroke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949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28700"/>
            <a:ext cx="8382000" cy="3394472"/>
          </a:xfrm>
        </p:spPr>
        <p:txBody>
          <a:bodyPr>
            <a:normAutofit/>
          </a:bodyPr>
          <a:lstStyle/>
          <a:p>
            <a:r>
              <a:rPr lang="en-US" sz="2200" dirty="0"/>
              <a:t>VHA Quality Enhancement Research Initiative (QUERI)</a:t>
            </a:r>
          </a:p>
          <a:p>
            <a:r>
              <a:rPr lang="en-US" sz="2200" dirty="0"/>
              <a:t>Statistics </a:t>
            </a:r>
          </a:p>
          <a:p>
            <a:r>
              <a:rPr lang="en-US" sz="2200" dirty="0"/>
              <a:t>The Joint Commission: 2016 National Patient Safety Goals</a:t>
            </a:r>
          </a:p>
          <a:p>
            <a:r>
              <a:rPr lang="en-US" sz="2200" dirty="0"/>
              <a:t>VHA Directive 2011.038: Treatment of Acute Ischemic Stroke (AIS)</a:t>
            </a:r>
          </a:p>
          <a:p>
            <a:r>
              <a:rPr lang="en-US" sz="2200" dirty="0"/>
              <a:t>Statistics</a:t>
            </a:r>
          </a:p>
          <a:p>
            <a:r>
              <a:rPr lang="en-US" sz="2200" dirty="0"/>
              <a:t>Standardization of VHA stroke treatment and care</a:t>
            </a:r>
          </a:p>
          <a:p>
            <a:r>
              <a:rPr lang="en-US" sz="2200" dirty="0"/>
              <a:t>American Heart Association (AHA) -American Stroke Association (ASA)</a:t>
            </a:r>
          </a:p>
          <a:p>
            <a:r>
              <a:rPr lang="en-US" sz="2200" dirty="0"/>
              <a:t>National Institute of Neurologic Disorders and Stroke (NINDS)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1049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02" y="163026"/>
            <a:ext cx="8229600" cy="434579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Types of Strokes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072" y="229743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Ischemic 87%</a:t>
            </a:r>
          </a:p>
          <a:p>
            <a:r>
              <a:rPr lang="en-US" dirty="0"/>
              <a:t>Hemorrhagic 13%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4" y="929640"/>
            <a:ext cx="2924672" cy="33947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5604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Risk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157757"/>
              </p:ext>
            </p:extLst>
          </p:nvPr>
        </p:nvGraphicFramePr>
        <p:xfrm>
          <a:off x="342900" y="971550"/>
          <a:ext cx="84582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Conditions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Behaviors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Previous stroke or transient ischemic attack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(TIA)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Unhealthy diet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Hypertension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Physical inactivity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Hyperlipidemia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Obesity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Cardiac disease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Tobacco abuse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Atrial fibrillation (A fib)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Alcohol abuse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Diabetes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Sickle Cell disease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06401"/>
              </p:ext>
            </p:extLst>
          </p:nvPr>
        </p:nvGraphicFramePr>
        <p:xfrm>
          <a:off x="381000" y="3562350"/>
          <a:ext cx="8382000" cy="65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r>
                        <a:rPr lang="en-US" sz="1400" dirty="0"/>
                        <a:t>Other Risk Factors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en-US" sz="1400" dirty="0"/>
                        <a:t>Age, gender, heredity,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race or prior stroke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57855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Ds of stroke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95350"/>
            <a:ext cx="3810000" cy="3470673"/>
          </a:xfrm>
        </p:spPr>
        <p:txBody>
          <a:bodyPr/>
          <a:lstStyle/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etection 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ispatch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elivery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oor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ata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ecision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rug/Device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isposition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194-E5BD-460A-97C0-01A2D5EE47A2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62075"/>
            <a:ext cx="2419350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669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Important Time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42950"/>
            <a:ext cx="8915400" cy="3810000"/>
          </a:xfrm>
        </p:spPr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</a:pPr>
            <a:r>
              <a:rPr lang="en-US" sz="2400" dirty="0"/>
              <a:t>Notify the emergency response immediately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FAST assessment/**Cincinnati Pre-Hospital Stroke Scale (ACLS Suspected Stroke Algorithm)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b="1" u="sng" dirty="0"/>
              <a:t>Establish last known well (LKW)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Immediate general assessment and stabilization within </a:t>
            </a:r>
            <a:r>
              <a:rPr lang="en-US" sz="2400" b="1" u="sng" dirty="0"/>
              <a:t>10 minutes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Neurologic assessment within </a:t>
            </a:r>
            <a:r>
              <a:rPr lang="en-US" sz="2400" b="1" u="sng" dirty="0"/>
              <a:t>25 minutes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Interpret CT Scan or MRI within </a:t>
            </a:r>
            <a:r>
              <a:rPr lang="en-US" sz="2400" b="1" u="sng" dirty="0"/>
              <a:t>45 minutes</a:t>
            </a:r>
            <a:r>
              <a:rPr lang="en-US" sz="2400" u="sng" dirty="0"/>
              <a:t> </a:t>
            </a:r>
          </a:p>
          <a:p>
            <a:pPr marL="171450" indent="-171450">
              <a:spcBef>
                <a:spcPts val="0"/>
              </a:spcBef>
            </a:pPr>
            <a:r>
              <a:rPr lang="en-US" sz="2400" dirty="0"/>
              <a:t>Determine treatment pathway within </a:t>
            </a:r>
            <a:r>
              <a:rPr lang="en-US" sz="2400" b="1" u="sng" dirty="0"/>
              <a:t>60 minutes</a:t>
            </a:r>
          </a:p>
          <a:p>
            <a:pPr marL="571500" lvl="1" indent="-171450">
              <a:spcBef>
                <a:spcPts val="0"/>
              </a:spcBef>
            </a:pPr>
            <a:r>
              <a:rPr lang="en-US" sz="2200" b="1" dirty="0"/>
              <a:t>Hemorrhagic or Ischemic Stroke?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27781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FAST Assessment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8" y="1428750"/>
            <a:ext cx="84538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80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712F822A6243B9914C5B93BF62CB" ma:contentTypeVersion="0" ma:contentTypeDescription="Create a new document." ma:contentTypeScope="" ma:versionID="92ba16d6df224c59af975a8ef325f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5B9365-99F4-4C30-8153-2F6D7158044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786115-5CA8-46B4-B349-725BD3E30E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1383</Words>
  <Application>Microsoft Office PowerPoint</Application>
  <PresentationFormat>On-screen Show (16:9)</PresentationFormat>
  <Paragraphs>311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1_Custom Design</vt:lpstr>
      <vt:lpstr>PowerPoint Presentation</vt:lpstr>
      <vt:lpstr>PowerPoint Presentation</vt:lpstr>
      <vt:lpstr>Learning Objectives</vt:lpstr>
      <vt:lpstr>Why?</vt:lpstr>
      <vt:lpstr>Major Types of Strokes</vt:lpstr>
      <vt:lpstr>Risk Factors</vt:lpstr>
      <vt:lpstr>8 Ds of stroke care</vt:lpstr>
      <vt:lpstr>Important Time Goals</vt:lpstr>
      <vt:lpstr>FAST Assessment</vt:lpstr>
      <vt:lpstr>Cincinnati Pre-Hospital Stroke Scale</vt:lpstr>
      <vt:lpstr>Within 10 Minutes</vt:lpstr>
      <vt:lpstr>Within 25 Minutes</vt:lpstr>
      <vt:lpstr>Within 45 Minutes</vt:lpstr>
      <vt:lpstr>Within 60 minutes</vt:lpstr>
      <vt:lpstr>Post rtPA Therapy</vt:lpstr>
      <vt:lpstr>Points to Consider</vt:lpstr>
      <vt:lpstr>Potential Issues</vt:lpstr>
      <vt:lpstr>Summary</vt:lpstr>
      <vt:lpstr>PowerPoint Presentation</vt:lpstr>
      <vt:lpstr>Stroke:  Ischemic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Ludwa, Cheryl</cp:lastModifiedBy>
  <cp:revision>57</cp:revision>
  <dcterms:created xsi:type="dcterms:W3CDTF">2017-03-13T17:13:11Z</dcterms:created>
  <dcterms:modified xsi:type="dcterms:W3CDTF">2020-04-22T19:44:43Z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0x010100C531712F822A6243B9914C5B93BF62CB</vt:lpwstr>
  </property>
</Properties>
</file>