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7" r:id="rId5"/>
    <p:sldId id="446" r:id="rId6"/>
    <p:sldId id="3623" r:id="rId7"/>
    <p:sldId id="454" r:id="rId8"/>
    <p:sldId id="337" r:id="rId9"/>
    <p:sldId id="3626" r:id="rId10"/>
    <p:sldId id="458" r:id="rId11"/>
    <p:sldId id="258" r:id="rId12"/>
    <p:sldId id="457" r:id="rId13"/>
    <p:sldId id="456" r:id="rId14"/>
    <p:sldId id="3625" r:id="rId15"/>
    <p:sldId id="259" r:id="rId16"/>
    <p:sldId id="260" r:id="rId17"/>
    <p:sldId id="3624" r:id="rId18"/>
    <p:sldId id="261" r:id="rId19"/>
    <p:sldId id="262" r:id="rId20"/>
    <p:sldId id="353" r:id="rId21"/>
    <p:sldId id="312" r:id="rId22"/>
    <p:sldId id="448" r:id="rId23"/>
    <p:sldId id="449" r:id="rId24"/>
    <p:sldId id="451" r:id="rId25"/>
    <p:sldId id="452" r:id="rId26"/>
    <p:sldId id="45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980" autoAdjust="0"/>
  </p:normalViewPr>
  <p:slideViewPr>
    <p:cSldViewPr>
      <p:cViewPr varScale="1">
        <p:scale>
          <a:sx n="59" d="100"/>
          <a:sy n="59" d="100"/>
        </p:scale>
        <p:origin x="152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07673-743D-4628-A0FC-0201E0A6434A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9F0EB-7830-497C-A212-C527B0A0F0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50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17620-BA2C-4DAB-82E6-64AF2207B99C}" type="datetimeFigureOut">
              <a:rPr lang="en-US" smtClean="0"/>
              <a:t>3/16/2020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CE549-2403-455F-A00A-AACC4EE1B4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627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Strategies for optimizing PPE: https://www.cdc.gov/coronavirus/2019-ncov/hcp/respirator-supply-strategies.html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CE549-2403-455F-A00A-AACC4EE1B41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79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https://www.cdc.gov/coronavirus/2019-ncov/hcp/respirators-strategy/index.html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CE549-2403-455F-A00A-AACC4EE1B41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082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https://www.cdc.gov/coronavirus/2019-ncov/hcp/respirators-strategy/conventional-capacity-strategies.html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CE549-2403-455F-A00A-AACC4EE1B41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52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https://www.cdc.gov/coronavirus/2019-ncov/hcp/respirators-strategy/contingency-capacity-strategies.html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CE549-2403-455F-A00A-AACC4EE1B41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19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https://www.cdc.gov/coronavirus/2019-ncov/hcp/respirators-strategy/crisis-alternate-strategies.html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CE549-2403-455F-A00A-AACC4EE1B41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81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https://www.cdc.gov/coronavirus/2019-ncov/hcp/respirators-strategy/crisis-alternate-strategies.html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CE549-2403-455F-A00A-AACC4EE1B41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23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https://www.cdc.gov/coronavirus/2019-ncov/hcp/respirator-use-faq.html </a:t>
            </a:r>
          </a:p>
          <a:p>
            <a:endParaRPr lang="en-US" dirty="0"/>
          </a:p>
          <a:p>
            <a:r>
              <a:rPr lang="en-US" dirty="0">
                <a:effectLst/>
              </a:rPr>
              <a:t>The first part of the filter's classification uses the letters N, R, or P to indicate the filter's ability to function when exposed to oils.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"N" means Not resistant to oil;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"R" means somewhat Resistant to oil; and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"P" means strongly resistant to oil, or oil-Proof.</a:t>
            </a:r>
          </a:p>
          <a:p>
            <a:r>
              <a:rPr lang="en-US" dirty="0">
                <a:effectLst/>
              </a:rPr>
              <a:t>This rating is only important in work settings where oils may be present, because some oils can reduce the effectiveness of the filter. </a:t>
            </a:r>
          </a:p>
          <a:p>
            <a:r>
              <a:rPr lang="en-US" dirty="0">
                <a:effectLst/>
              </a:rPr>
              <a:t>The second part of the classification -- the number-- refers to the filter's ability to remove the most-penetrating particle size during "worst case" testing. </a:t>
            </a:r>
          </a:p>
          <a:p>
            <a:r>
              <a:rPr lang="en-US" dirty="0">
                <a:effectLst/>
              </a:rPr>
              <a:t>Filters that remove at least 95 percent of these particles are given a 95 rating. Those that filter out at least 99 percent receive a 99 rating, and those that filter out at least 99.97 percent - essentially 100 percent - receive a 100 rating. </a:t>
            </a:r>
          </a:p>
          <a:p>
            <a:r>
              <a:rPr lang="en-US" dirty="0">
                <a:effectLst/>
              </a:rPr>
              <a:t>Using this classification method, an N95 filter is not resistant to oil and removes at least 95 percent of the most-penetrating particles.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CE549-2403-455F-A00A-AACC4EE1B41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8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https://www.cdc.gov/niosh/npptl/topics/respirators/factsheets/respsars.html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CE549-2403-455F-A00A-AACC4EE1B41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8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77000" cy="1676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Position</a:t>
            </a:r>
          </a:p>
          <a:p>
            <a:r>
              <a:rPr lang="en-US" dirty="0"/>
              <a:t>VHA OEM (10NA1)</a:t>
            </a:r>
          </a:p>
          <a:p>
            <a:r>
              <a:rPr lang="en-US" dirty="0"/>
              <a:t>Email address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010275"/>
            <a:ext cx="8991600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Arial Black" pitchFamily="34" charset="0"/>
              </a:rPr>
              <a:t>VHA Office of Emergency Management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5048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Unclassified /</a:t>
            </a:r>
            <a:r>
              <a:rPr lang="en-US" sz="1200" b="1" baseline="0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For</a:t>
            </a:r>
            <a:r>
              <a:rPr lang="en-US" sz="1200" b="1" baseline="0" dirty="0">
                <a:solidFill>
                  <a:srgbClr val="FF0000"/>
                </a:solidFill>
              </a:rPr>
              <a:t> Official Use Only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CAB76ED-8F90-48AE-AB80-AB59D9BE5DE2}"/>
              </a:ext>
            </a:extLst>
          </p:cNvPr>
          <p:cNvSpPr/>
          <p:nvPr userDrawn="1"/>
        </p:nvSpPr>
        <p:spPr>
          <a:xfrm>
            <a:off x="762000" y="6010275"/>
            <a:ext cx="8382000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 Black" pitchFamily="34" charset="0"/>
              </a:rPr>
              <a:t>VHA HCI COVID-19 Work Group</a:t>
            </a:r>
          </a:p>
          <a:p>
            <a:pPr algn="r"/>
            <a:endParaRPr lang="en-US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1721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1524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19800"/>
            <a:ext cx="9144000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Arial Black" pitchFamily="34" charset="0"/>
              </a:rPr>
              <a:t>VHA HCI COVID-19 Work Group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9179" y="60637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AD0A57E-DF8E-4C42-A783-F873E3F396FC}" type="slidenum">
              <a:rPr lang="en-US" smtClean="0">
                <a:solidFill>
                  <a:schemeClr val="bg1"/>
                </a:solidFill>
              </a:r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019800"/>
            <a:ext cx="9144000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 Black" pitchFamily="34" charset="0"/>
              </a:rPr>
              <a:t>VHA HCI COVID-19 Work Group</a:t>
            </a:r>
          </a:p>
          <a:p>
            <a:pPr algn="r"/>
            <a:endParaRPr lang="en-US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9179" y="60637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AD0A57E-DF8E-4C42-A783-F873E3F396FC}" type="slidenum">
              <a:rPr lang="en-US" smtClean="0">
                <a:solidFill>
                  <a:schemeClr val="bg1"/>
                </a:solidFill>
              </a:r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019800"/>
            <a:ext cx="9144000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 Black" pitchFamily="34" charset="0"/>
              </a:rPr>
              <a:t>VHA HCI COVID-19 Work Group</a:t>
            </a:r>
          </a:p>
          <a:p>
            <a:pPr algn="r"/>
            <a:endParaRPr lang="en-US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9179" y="60637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AD0A57E-DF8E-4C42-A783-F873E3F396FC}" type="slidenum">
              <a:rPr lang="en-US" smtClean="0">
                <a:solidFill>
                  <a:schemeClr val="bg1"/>
                </a:solidFill>
              </a:r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5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71600"/>
            <a:ext cx="3008313" cy="825500"/>
          </a:xfrm>
        </p:spPr>
        <p:txBody>
          <a:bodyPr anchor="b">
            <a:normAutofit/>
          </a:bodyPr>
          <a:lstStyle>
            <a:lvl1pPr algn="l">
              <a:defRPr sz="2200" b="1">
                <a:latin typeface="Arial Black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599"/>
            <a:ext cx="5111750" cy="457200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7338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5CA179-D8C1-4159-AF48-40C5F3CDFB7D}"/>
              </a:ext>
            </a:extLst>
          </p:cNvPr>
          <p:cNvSpPr/>
          <p:nvPr userDrawn="1"/>
        </p:nvSpPr>
        <p:spPr>
          <a:xfrm>
            <a:off x="685800" y="6019800"/>
            <a:ext cx="8458200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 Black" pitchFamily="34" charset="0"/>
              </a:rPr>
              <a:t>VHA HCI COVID-19 Work Group</a:t>
            </a:r>
          </a:p>
          <a:p>
            <a:pPr algn="r"/>
            <a:endParaRPr lang="en-US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03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81C2-44A5-4A98-A03E-AED166EE673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B13B6DB-F8BF-4D83-B170-D42F5EE07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63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98C98-0B3B-4A94-A581-EAFAEEAF6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4D56CF-AF3B-4B02-AF2A-9232E4619B17}"/>
              </a:ext>
            </a:extLst>
          </p:cNvPr>
          <p:cNvSpPr/>
          <p:nvPr userDrawn="1"/>
        </p:nvSpPr>
        <p:spPr>
          <a:xfrm>
            <a:off x="685800" y="6019800"/>
            <a:ext cx="8458200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 Black" pitchFamily="34" charset="0"/>
              </a:rPr>
              <a:t>VHA HCI COVID-19 Work Group</a:t>
            </a:r>
          </a:p>
          <a:p>
            <a:pPr algn="r"/>
            <a:endParaRPr lang="en-US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24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3886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DOCUMENT TYPE/STATUS</a:t>
            </a:r>
          </a:p>
        </p:txBody>
      </p:sp>
      <p:sp>
        <p:nvSpPr>
          <p:cNvPr id="1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A829F25A-84D3-4F9E-BD6A-3ADD05BBF9F6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1143000"/>
            <a:ext cx="37719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quarter" idx="14"/>
          </p:nvPr>
        </p:nvSpPr>
        <p:spPr>
          <a:xfrm>
            <a:off x="5029200" y="1143000"/>
            <a:ext cx="37719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90600" y="198438"/>
            <a:ext cx="7696200" cy="487362"/>
          </a:xfrm>
          <a:prstGeom prst="rect">
            <a:avLst/>
          </a:prstGeom>
        </p:spPr>
        <p:txBody>
          <a:bodyPr vert="horz"/>
          <a:lstStyle>
            <a:lvl1pPr algn="l">
              <a:defRPr sz="1650" cap="all" baseline="0">
                <a:solidFill>
                  <a:schemeClr val="bg1"/>
                </a:solidFill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 descr="HealthPromotion-high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30" y="5448300"/>
            <a:ext cx="2547340" cy="533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AA85557-F9C5-4071-885B-FAC133CE05F6}"/>
              </a:ext>
            </a:extLst>
          </p:cNvPr>
          <p:cNvSpPr/>
          <p:nvPr userDrawn="1"/>
        </p:nvSpPr>
        <p:spPr>
          <a:xfrm>
            <a:off x="609600" y="6019800"/>
            <a:ext cx="8534400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  <a:latin typeface="Arial Black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 Black" pitchFamily="34" charset="0"/>
              </a:rPr>
              <a:t>VHA HCI COVID-19 Work Group</a:t>
            </a:r>
          </a:p>
          <a:p>
            <a:pPr algn="r"/>
            <a:endParaRPr lang="en-US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7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://en.wikipedia.org/w/index.php?title=File:US-DeptOfVeteransAffairs-Seal.svg&amp;page=1" TargetMode="Externa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19800"/>
            <a:ext cx="9144000" cy="457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Arial Black" pitchFamily="34" charset="0"/>
              </a:rPr>
              <a:t>VHA Office of Emergency Management</a:t>
            </a:r>
          </a:p>
        </p:txBody>
      </p:sp>
      <p:pic>
        <p:nvPicPr>
          <p:cNvPr id="8" name="Picture 2" descr="http://upload.wikimedia.org/wikipedia/commons/thumb/1/1e/US-DeptOfVeteransAffairs-Seal.svg/220px-US-DeptOfVeteransAffairs-Seal.svg.png">
            <a:hlinkClick r:id="rId10"/>
          </p:cNvPr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1" y="152400"/>
            <a:ext cx="1219199" cy="11429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89179" y="60637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AD0A57E-DF8E-4C42-A783-F873E3F396FC}" type="slidenum">
              <a:rPr lang="en-US" smtClean="0">
                <a:solidFill>
                  <a:schemeClr val="bg1"/>
                </a:solidFill>
              </a:r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65048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Unclassified /</a:t>
            </a:r>
            <a:r>
              <a:rPr lang="en-US" sz="1200" b="1" baseline="0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For</a:t>
            </a:r>
            <a:r>
              <a:rPr lang="en-US" sz="1200" b="1" baseline="0" dirty="0">
                <a:solidFill>
                  <a:srgbClr val="FF0000"/>
                </a:solidFill>
              </a:rPr>
              <a:t> Official Use Only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3014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Unclassified /</a:t>
            </a:r>
            <a:r>
              <a:rPr lang="en-US" sz="1200" b="1" baseline="0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For</a:t>
            </a:r>
            <a:r>
              <a:rPr lang="en-US" sz="1200" b="1" baseline="0" dirty="0">
                <a:solidFill>
                  <a:srgbClr val="FF0000"/>
                </a:solidFill>
              </a:rPr>
              <a:t> Official Use Only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86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  <p:sldLayoutId id="2147483657" r:id="rId6"/>
    <p:sldLayoutId id="2147483658" r:id="rId7"/>
    <p:sldLayoutId id="2147483659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emergency-preparedness-and-response/mcm-legal-regulatory-and-policy-framework/emergency-use-authorization#2019-ncov" TargetMode="External"/><Relationship Id="rId2" Type="http://schemas.openxmlformats.org/officeDocument/2006/relationships/hyperlink" Target="https://www.cdc.gov/coronavirus/2019-ncov/release-stockpiled-N95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ai/prevent/ppe.html" TargetMode="External"/><Relationship Id="rId2" Type="http://schemas.openxmlformats.org/officeDocument/2006/relationships/hyperlink" Target="https://www.cdc.gov/coronavirus/2019-ncov/infection-control/control-recommendations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about/transmission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ha.gov/memos/2020-03-14/temporary-enforcement-guidance-healthcare-respiratory-protection-annual-fi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PPE &amp; N95 Management: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Questions/Considerations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HCI Infection Control Team</a:t>
            </a:r>
            <a:br>
              <a:rPr lang="en-US" b="1" dirty="0"/>
            </a:br>
            <a:endParaRPr lang="en-US" b="1" dirty="0"/>
          </a:p>
          <a:p>
            <a:r>
              <a:rPr lang="en-US" dirty="0"/>
              <a:t>Scope: PPE and Respiratory Protection while caring for COVID19 Patients.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Key Issues</a:t>
            </a:r>
          </a:p>
          <a:p>
            <a:pPr marL="914400" lvl="1" indent="-457200">
              <a:buAutoNum type="arabicParenBoth"/>
            </a:pPr>
            <a:r>
              <a:rPr lang="en-US" dirty="0"/>
              <a:t>Who actually needs Respiratory Protection (RP)?</a:t>
            </a:r>
          </a:p>
          <a:p>
            <a:pPr marL="914400" lvl="1" indent="-457200">
              <a:buAutoNum type="arabicParenBoth"/>
            </a:pPr>
            <a:r>
              <a:rPr lang="en-US" dirty="0"/>
              <a:t>What are the Normal v. Contingency RP Considerations?</a:t>
            </a:r>
          </a:p>
          <a:p>
            <a:pPr marL="914400" lvl="1" indent="-457200">
              <a:buAutoNum type="arabicParenBoth"/>
            </a:pPr>
            <a:r>
              <a:rPr lang="en-US" dirty="0"/>
              <a:t>How should we maintain PPE discipline?</a:t>
            </a:r>
          </a:p>
          <a:p>
            <a:pPr marL="914400" lvl="1" indent="-457200">
              <a:buAutoNum type="arabicParenBoth" startAt="3"/>
            </a:pPr>
            <a:r>
              <a:rPr lang="en-US" dirty="0"/>
              <a:t>CDC Strategies for Optimizing the supply of RP.</a:t>
            </a:r>
          </a:p>
          <a:p>
            <a:pPr marL="914400" lvl="1" indent="-457200">
              <a:buAutoNum type="arabicParenBoth" startAt="3"/>
            </a:pPr>
            <a:r>
              <a:rPr lang="en-US" dirty="0"/>
              <a:t>What are the Alternatives for a N95?</a:t>
            </a:r>
          </a:p>
        </p:txBody>
      </p:sp>
    </p:spTree>
    <p:extLst>
      <p:ext uri="{BB962C8B-B14F-4D97-AF65-F5344CB8AC3E}">
        <p14:creationId xmlns:p14="http://schemas.microsoft.com/office/powerpoint/2010/main" val="401222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4DB68-5967-4637-B198-FA8C2B52F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CONVENTIONAL CAPACITY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476D0-442C-46CB-BB22-E0E5CC47A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938" y="1295400"/>
            <a:ext cx="8382262" cy="48563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Criteria</a:t>
            </a:r>
          </a:p>
          <a:p>
            <a:pPr lvl="1"/>
            <a:r>
              <a:rPr lang="en-US" dirty="0"/>
              <a:t>Normal continuum of care practices w/o limited resources </a:t>
            </a:r>
          </a:p>
          <a:p>
            <a:pPr lvl="1"/>
            <a:endParaRPr lang="en-US" sz="900" dirty="0"/>
          </a:p>
          <a:p>
            <a:pPr lvl="1"/>
            <a:endParaRPr lang="en-US" sz="800" dirty="0"/>
          </a:p>
          <a:p>
            <a:r>
              <a:rPr lang="en-US" u="sng" dirty="0"/>
              <a:t>Hierarchy of Controls</a:t>
            </a:r>
          </a:p>
          <a:p>
            <a:pPr lvl="1"/>
            <a:r>
              <a:rPr lang="en-US" dirty="0"/>
              <a:t>Engineering Controls </a:t>
            </a:r>
          </a:p>
          <a:p>
            <a:pPr lvl="2"/>
            <a:r>
              <a:rPr lang="en-US" dirty="0"/>
              <a:t>AII Rooms</a:t>
            </a:r>
          </a:p>
          <a:p>
            <a:pPr lvl="2"/>
            <a:r>
              <a:rPr lang="en-US" dirty="0"/>
              <a:t>Physical Barriers </a:t>
            </a:r>
          </a:p>
          <a:p>
            <a:pPr lvl="1"/>
            <a:endParaRPr lang="en-US" sz="900" dirty="0"/>
          </a:p>
          <a:p>
            <a:pPr lvl="1"/>
            <a:r>
              <a:rPr lang="en-US" dirty="0"/>
              <a:t>Administrative Controls </a:t>
            </a:r>
          </a:p>
          <a:p>
            <a:pPr lvl="2"/>
            <a:r>
              <a:rPr lang="en-US" dirty="0"/>
              <a:t>Patient / visitor access and source control (masking)</a:t>
            </a:r>
          </a:p>
          <a:p>
            <a:pPr lvl="2"/>
            <a:r>
              <a:rPr lang="en-US" b="1" dirty="0"/>
              <a:t>Exclude all HCP not directly involved in patient care</a:t>
            </a:r>
          </a:p>
          <a:p>
            <a:pPr marL="914400" lvl="2" indent="0">
              <a:buNone/>
            </a:pPr>
            <a:endParaRPr lang="en-US" b="1" dirty="0"/>
          </a:p>
          <a:p>
            <a:pPr lvl="1"/>
            <a:r>
              <a:rPr lang="en-US" dirty="0"/>
              <a:t>Personal Protective Equipment </a:t>
            </a:r>
          </a:p>
          <a:p>
            <a:pPr lvl="2"/>
            <a:r>
              <a:rPr lang="en-US" dirty="0"/>
              <a:t>N95 </a:t>
            </a:r>
          </a:p>
          <a:p>
            <a:pPr lvl="2"/>
            <a:r>
              <a:rPr lang="en-US" dirty="0"/>
              <a:t>Surgical N95s </a:t>
            </a:r>
            <a:r>
              <a:rPr lang="en-US" b="1" dirty="0"/>
              <a:t>only for </a:t>
            </a:r>
            <a:r>
              <a:rPr lang="en-US" dirty="0"/>
              <a:t>direct patient care setting with airborne fluid hazards (e.g., splashes, sprays)</a:t>
            </a:r>
          </a:p>
          <a:p>
            <a:pPr lvl="2"/>
            <a:r>
              <a:rPr lang="en-US" dirty="0"/>
              <a:t>Use </a:t>
            </a:r>
            <a:r>
              <a:rPr lang="en-US" b="1" dirty="0"/>
              <a:t>alternatives </a:t>
            </a:r>
            <a:r>
              <a:rPr lang="en-US" dirty="0"/>
              <a:t>where feasible 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1300" dirty="0"/>
              <a:t>NOTE: Surgical 95 is irrelevant in treating COVID19, only relevant in where pressurized spray or stream of blood environment, </a:t>
            </a:r>
            <a:r>
              <a:rPr lang="en-US" sz="1300" dirty="0" err="1"/>
              <a:t>ie</a:t>
            </a:r>
            <a:r>
              <a:rPr lang="en-US" sz="1300" dirty="0"/>
              <a:t>. Surgery or ED </a:t>
            </a:r>
            <a:r>
              <a:rPr lang="en-US" dirty="0"/>
              <a:t>	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F9CBBB-9884-4208-9CB4-513EF24A6609}"/>
              </a:ext>
            </a:extLst>
          </p:cNvPr>
          <p:cNvCxnSpPr>
            <a:cxnSpLocks/>
          </p:cNvCxnSpPr>
          <p:nvPr/>
        </p:nvCxnSpPr>
        <p:spPr>
          <a:xfrm>
            <a:off x="3810000" y="2667000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A7359E-E888-4BF0-9216-E62C9E66589B}"/>
              </a:ext>
            </a:extLst>
          </p:cNvPr>
          <p:cNvCxnSpPr>
            <a:cxnSpLocks/>
          </p:cNvCxnSpPr>
          <p:nvPr/>
        </p:nvCxnSpPr>
        <p:spPr>
          <a:xfrm flipV="1">
            <a:off x="7149855" y="2667000"/>
            <a:ext cx="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FB371C-2BED-490B-9DCD-23DFA33A8E85}"/>
              </a:ext>
            </a:extLst>
          </p:cNvPr>
          <p:cNvCxnSpPr>
            <a:cxnSpLocks/>
          </p:cNvCxnSpPr>
          <p:nvPr/>
        </p:nvCxnSpPr>
        <p:spPr>
          <a:xfrm>
            <a:off x="3892672" y="3435649"/>
            <a:ext cx="32571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F7909FD-B85C-4E7B-979F-5854042DCC74}"/>
              </a:ext>
            </a:extLst>
          </p:cNvPr>
          <p:cNvSpPr txBox="1"/>
          <p:nvPr/>
        </p:nvSpPr>
        <p:spPr>
          <a:xfrm>
            <a:off x="5257818" y="2817308"/>
            <a:ext cx="155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 these first! </a:t>
            </a:r>
          </a:p>
        </p:txBody>
      </p:sp>
    </p:spTree>
    <p:extLst>
      <p:ext uri="{BB962C8B-B14F-4D97-AF65-F5344CB8AC3E}">
        <p14:creationId xmlns:p14="http://schemas.microsoft.com/office/powerpoint/2010/main" val="3117295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B0A32-79DF-4BF6-9C5D-84ED3C1E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Aerosol-Generating Medical Procedures (AGMPs)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9D06C-66F7-485F-8ED2-5205FC6BC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Any procedure carried out on a patient that can induce the production of aerosols of various sizes, including droplet nuclei.</a:t>
            </a:r>
          </a:p>
          <a:p>
            <a:endParaRPr lang="en-US" sz="900" dirty="0"/>
          </a:p>
          <a:p>
            <a:r>
              <a:rPr lang="en-US" dirty="0"/>
              <a:t>Examples of AGMPs  include, </a:t>
            </a:r>
            <a:r>
              <a:rPr lang="en-US" i="1" dirty="0"/>
              <a:t>but are not limited to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Collection of Nasopharyngeal cultures/swabs, per CDC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Non-invasive positive pressure ventilation (BIPAP)</a:t>
            </a:r>
          </a:p>
          <a:p>
            <a:pPr lvl="1"/>
            <a:r>
              <a:rPr lang="en-US" dirty="0"/>
              <a:t>Continuous positive airway pressure (CPAP)</a:t>
            </a:r>
          </a:p>
          <a:p>
            <a:pPr lvl="1"/>
            <a:r>
              <a:rPr lang="en-US" dirty="0"/>
              <a:t>Endotracheal intubation; respiratory/airway suctioning</a:t>
            </a:r>
          </a:p>
          <a:p>
            <a:pPr lvl="1"/>
            <a:r>
              <a:rPr lang="en-US" dirty="0"/>
              <a:t>High-frequency oscillatory ventilation</a:t>
            </a:r>
          </a:p>
          <a:p>
            <a:pPr lvl="1"/>
            <a:r>
              <a:rPr lang="en-US" dirty="0"/>
              <a:t>Tracheostomy care</a:t>
            </a:r>
          </a:p>
          <a:p>
            <a:pPr lvl="1"/>
            <a:r>
              <a:rPr lang="en-US" dirty="0"/>
              <a:t>Chest physiotherapy</a:t>
            </a:r>
          </a:p>
          <a:p>
            <a:pPr lvl="1"/>
            <a:r>
              <a:rPr lang="en-US" dirty="0"/>
              <a:t>Aerosolized or nebulized medication administration</a:t>
            </a:r>
          </a:p>
          <a:p>
            <a:pPr lvl="1"/>
            <a:r>
              <a:rPr lang="en-US" dirty="0"/>
              <a:t>Diagnostic sputum induction; bronchoscopy procedure</a:t>
            </a:r>
          </a:p>
          <a:p>
            <a:pPr lvl="1"/>
            <a:r>
              <a:rPr lang="en-US" dirty="0"/>
              <a:t>Autopsy of lung tissue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75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4DB68-5967-4637-B198-FA8C2B52F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CONTINGENCY CAPACITY</a:t>
            </a:r>
            <a:br>
              <a:rPr lang="en-US" b="1" dirty="0"/>
            </a:br>
            <a:r>
              <a:rPr lang="en-US" b="1" dirty="0"/>
              <a:t>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476D0-442C-46CB-BB22-E0E5CC47A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140881" cy="4351338"/>
          </a:xfrm>
        </p:spPr>
        <p:txBody>
          <a:bodyPr>
            <a:normAutofit/>
          </a:bodyPr>
          <a:lstStyle/>
          <a:p>
            <a:r>
              <a:rPr lang="en-US" dirty="0"/>
              <a:t>Criteria </a:t>
            </a:r>
          </a:p>
          <a:p>
            <a:pPr lvl="1"/>
            <a:r>
              <a:rPr lang="en-US" dirty="0"/>
              <a:t>No significant impact on care or safety of the HCP</a:t>
            </a:r>
          </a:p>
          <a:p>
            <a:pPr lvl="1"/>
            <a:r>
              <a:rPr lang="en-US" dirty="0"/>
              <a:t>Potential impending shortage of N95 respirators</a:t>
            </a:r>
          </a:p>
          <a:p>
            <a:pPr lvl="1"/>
            <a:endParaRPr lang="en-US" sz="800" dirty="0"/>
          </a:p>
          <a:p>
            <a:r>
              <a:rPr lang="en-US" dirty="0"/>
              <a:t>Administrative Controls </a:t>
            </a:r>
          </a:p>
          <a:p>
            <a:pPr lvl="1"/>
            <a:r>
              <a:rPr lang="en-US" dirty="0"/>
              <a:t>Decrease length of stay for medically stable patients </a:t>
            </a:r>
          </a:p>
          <a:p>
            <a:pPr lvl="1"/>
            <a:endParaRPr lang="en-US" sz="800" dirty="0"/>
          </a:p>
          <a:p>
            <a:r>
              <a:rPr lang="en-US" dirty="0"/>
              <a:t>Personal Protective Equipment</a:t>
            </a:r>
          </a:p>
          <a:p>
            <a:pPr lvl="1"/>
            <a:r>
              <a:rPr lang="en-US" dirty="0"/>
              <a:t>Extended Use (</a:t>
            </a:r>
            <a:r>
              <a:rPr lang="en-US" dirty="0" err="1">
                <a:solidFill>
                  <a:srgbClr val="FF0000"/>
                </a:solidFill>
              </a:rPr>
              <a:t>cohorted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groups)</a:t>
            </a:r>
          </a:p>
          <a:p>
            <a:pPr lvl="2"/>
            <a:r>
              <a:rPr lang="en-US" dirty="0"/>
              <a:t>Wearing the same N95 respirator and/or other PPE for repeated close contact encounters, without doffing the respirator/PPE between encounters 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Beyond Manufactures Shelf Life </a:t>
            </a:r>
            <a:r>
              <a:rPr lang="en-US" b="1" u="sng" dirty="0"/>
              <a:t>for </a:t>
            </a:r>
            <a:r>
              <a:rPr lang="en-US" b="1" u="sng" dirty="0">
                <a:solidFill>
                  <a:srgbClr val="FF0000"/>
                </a:solidFill>
              </a:rPr>
              <a:t>fit-testing/training </a:t>
            </a:r>
            <a:r>
              <a:rPr lang="en-US" dirty="0">
                <a:solidFill>
                  <a:srgbClr val="FF0000"/>
                </a:solidFill>
              </a:rPr>
              <a:t>– During Contingency Capacity Strategy</a:t>
            </a:r>
          </a:p>
        </p:txBody>
      </p:sp>
    </p:spTree>
    <p:extLst>
      <p:ext uri="{BB962C8B-B14F-4D97-AF65-F5344CB8AC3E}">
        <p14:creationId xmlns:p14="http://schemas.microsoft.com/office/powerpoint/2010/main" val="2587652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4DB68-5967-4637-B198-FA8C2B52F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CRISIS ALTERNATE</a:t>
            </a:r>
            <a:br>
              <a:rPr lang="en-US" b="1" dirty="0"/>
            </a:br>
            <a:r>
              <a:rPr lang="en-US" b="1" dirty="0"/>
              <a:t>Strategy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476D0-442C-46CB-BB22-E0E5CC47A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8286750" cy="425291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Criteria</a:t>
            </a:r>
          </a:p>
          <a:p>
            <a:pPr lvl="1"/>
            <a:r>
              <a:rPr lang="en-US" dirty="0"/>
              <a:t>Not commensurate with U.S. standards of care</a:t>
            </a:r>
          </a:p>
          <a:p>
            <a:pPr lvl="1"/>
            <a:r>
              <a:rPr lang="en-US" dirty="0"/>
              <a:t>Periods of expected or known shortages</a:t>
            </a:r>
          </a:p>
          <a:p>
            <a:pPr marL="457200" lvl="1" indent="0">
              <a:buNone/>
            </a:pPr>
            <a:endParaRPr lang="en-US" sz="800" dirty="0"/>
          </a:p>
          <a:p>
            <a:r>
              <a:rPr lang="en-US" dirty="0"/>
              <a:t>Personal Protective Equipment</a:t>
            </a:r>
          </a:p>
          <a:p>
            <a:pPr lvl="1"/>
            <a:r>
              <a:rPr lang="en-US" dirty="0"/>
              <a:t>Use </a:t>
            </a:r>
            <a:r>
              <a:rPr lang="en-US" b="1" dirty="0"/>
              <a:t>Beyond Manufactures Self Life RP </a:t>
            </a:r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HCP – During Crisis Alternate Strategy 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</a:rPr>
              <a:t>Cohorted</a:t>
            </a:r>
            <a:r>
              <a:rPr lang="en-US" b="1" dirty="0">
                <a:solidFill>
                  <a:srgbClr val="FF0000"/>
                </a:solidFill>
              </a:rPr>
              <a:t> patients </a:t>
            </a:r>
          </a:p>
          <a:p>
            <a:pPr lvl="1"/>
            <a:r>
              <a:rPr lang="en-US" dirty="0"/>
              <a:t>Limited re-use of respirators for direct patient care</a:t>
            </a:r>
          </a:p>
          <a:p>
            <a:pPr lvl="2"/>
            <a:r>
              <a:rPr lang="en-US" dirty="0"/>
              <a:t>Same respirator used by one HCP for multiple encounters with different patients but doffing after each encounter</a:t>
            </a:r>
          </a:p>
          <a:p>
            <a:pPr lvl="1"/>
            <a:r>
              <a:rPr lang="en-US" dirty="0"/>
              <a:t>Use foreign certified RP</a:t>
            </a:r>
          </a:p>
          <a:p>
            <a:r>
              <a:rPr lang="en-US" dirty="0"/>
              <a:t>Prioritizing use by activity type (distance &amp; care)</a:t>
            </a:r>
          </a:p>
          <a:p>
            <a:endParaRPr lang="en-US" sz="800" dirty="0"/>
          </a:p>
          <a:p>
            <a:r>
              <a:rPr lang="en-US" dirty="0"/>
              <a:t>When respirators are no longer available </a:t>
            </a:r>
          </a:p>
          <a:p>
            <a:pPr lvl="1"/>
            <a:r>
              <a:rPr lang="en-US" dirty="0"/>
              <a:t>See CDC Guidelines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82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5B9F9-FDD5-4240-B506-77E5386B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Alternate Strategy</a:t>
            </a:r>
            <a:br>
              <a:rPr lang="en-US" dirty="0"/>
            </a:br>
            <a:r>
              <a:rPr lang="en-US" dirty="0"/>
              <a:t>Facemask v. Respirator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091C41-E2E1-406E-A2E5-066CEE391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667" t="12827" r="45097" b="3711"/>
          <a:stretch/>
        </p:blipFill>
        <p:spPr>
          <a:xfrm>
            <a:off x="0" y="121920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85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AAF7-F8CF-4409-9418-CAF0A7958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BEYOND MANUFACTURER </a:t>
            </a:r>
            <a:br>
              <a:rPr lang="en-US" b="1" dirty="0"/>
            </a:br>
            <a:r>
              <a:rPr lang="en-US" b="1" dirty="0"/>
              <a:t>DESIGNATED SELF LIFE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9739F-9362-4E26-B496-28F299E24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2048"/>
            <a:ext cx="7886700" cy="4351338"/>
          </a:xfrm>
        </p:spPr>
        <p:txBody>
          <a:bodyPr/>
          <a:lstStyle/>
          <a:p>
            <a:r>
              <a:rPr lang="en-US" dirty="0"/>
              <a:t>CDC’S </a:t>
            </a:r>
            <a:r>
              <a:rPr lang="en-US" dirty="0">
                <a:hlinkClick r:id="rId2"/>
              </a:rPr>
              <a:t>Release of Stockpiled N95 Filtering Facepiece Respirators Beyond the Manufacturer-Designated Shelf Life: Considerations for the COVID-19 Response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FDA Coronavirus Disease 2019 (COVID-19) Emergency Use Authorization Information</a:t>
            </a:r>
            <a:endParaRPr lang="en-US" dirty="0"/>
          </a:p>
          <a:p>
            <a:pPr lvl="1"/>
            <a:r>
              <a:rPr lang="en-US" dirty="0"/>
              <a:t>Appendix B List of Authorized Surgical N95s </a:t>
            </a:r>
          </a:p>
        </p:txBody>
      </p:sp>
    </p:spTree>
    <p:extLst>
      <p:ext uri="{BB962C8B-B14F-4D97-AF65-F5344CB8AC3E}">
        <p14:creationId xmlns:p14="http://schemas.microsoft.com/office/powerpoint/2010/main" val="1965162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A9CC3-39FF-4D8E-8977-B91EE1D29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Are the Alternatives to  N95s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25D02-BF20-484E-A7CD-1E0A2A1D0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Particulate filter designations</a:t>
            </a:r>
          </a:p>
          <a:p>
            <a:endParaRPr lang="en-US" sz="1000" dirty="0"/>
          </a:p>
          <a:p>
            <a:r>
              <a:rPr lang="en-US" dirty="0"/>
              <a:t>Filter designations that may be used in Healthcare</a:t>
            </a:r>
          </a:p>
          <a:p>
            <a:endParaRPr lang="en-US" sz="1000" dirty="0"/>
          </a:p>
          <a:p>
            <a:r>
              <a:rPr lang="en-US" dirty="0"/>
              <a:t>Potential Courses of Action between different types of air purifying respirators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65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RP Particulate Filters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42825663"/>
              </p:ext>
            </p:extLst>
          </p:nvPr>
        </p:nvGraphicFramePr>
        <p:xfrm>
          <a:off x="1655763" y="2063750"/>
          <a:ext cx="5332412" cy="317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Document" r:id="rId4" imgW="7768766" imgH="4631340" progId="Word.Document.8">
                  <p:embed/>
                </p:oleObj>
              </mc:Choice>
              <mc:Fallback>
                <p:oleObj name="Document" r:id="rId4" imgW="7768766" imgH="4631340" progId="Word.Document.8">
                  <p:embed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763" y="2063750"/>
                        <a:ext cx="5332412" cy="3178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>
            <a:cxnSpLocks/>
          </p:cNvCxnSpPr>
          <p:nvPr/>
        </p:nvCxnSpPr>
        <p:spPr>
          <a:xfrm>
            <a:off x="7027862" y="2011362"/>
            <a:ext cx="0" cy="2835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row: Right 2">
            <a:extLst>
              <a:ext uri="{FF2B5EF4-FFF2-40B4-BE49-F238E27FC236}">
                <a16:creationId xmlns:a16="http://schemas.microsoft.com/office/drawing/2014/main" id="{15028735-7323-4633-83B6-DF1691F28F96}"/>
              </a:ext>
            </a:extLst>
          </p:cNvPr>
          <p:cNvSpPr/>
          <p:nvPr/>
        </p:nvSpPr>
        <p:spPr>
          <a:xfrm rot="10800000">
            <a:off x="7067193" y="4310146"/>
            <a:ext cx="58578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BC206-5329-47A0-877A-A563CBE7567B}"/>
              </a:ext>
            </a:extLst>
          </p:cNvPr>
          <p:cNvSpPr txBox="1"/>
          <p:nvPr/>
        </p:nvSpPr>
        <p:spPr>
          <a:xfrm>
            <a:off x="7620000" y="4101280"/>
            <a:ext cx="116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Formerly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HEPA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B0490D-062E-437D-8208-80618C53B7F4}"/>
              </a:ext>
            </a:extLst>
          </p:cNvPr>
          <p:cNvSpPr/>
          <p:nvPr/>
        </p:nvSpPr>
        <p:spPr>
          <a:xfrm>
            <a:off x="761999" y="4756834"/>
            <a:ext cx="7315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Efficiency – Filters out the most penetrating aerosol size (approximately 0.3 micrometer) </a:t>
            </a:r>
          </a:p>
        </p:txBody>
      </p:sp>
    </p:spTree>
    <p:extLst>
      <p:ext uri="{BB962C8B-B14F-4D97-AF65-F5344CB8AC3E}">
        <p14:creationId xmlns:p14="http://schemas.microsoft.com/office/powerpoint/2010/main" val="1483211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Which filter designation can be used in healthcare environment?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 N-95 is preferred by healthcare for its effectiveness and low cost, except for surgery and other invasive procedures areas.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N-95s have the lowest efficiency rating.</a:t>
            </a:r>
          </a:p>
          <a:p>
            <a:pPr>
              <a:buFont typeface="Arial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/>
              <a:t>Oil rating in healthcare is NOT a concern. 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 other respirator efficiencies and oil proof designations are effective.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CDC recommends all other NIOSH certified efficiencies and oil ratings in their guidance for Covid-19.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685800" y="4419600"/>
            <a:ext cx="7772400" cy="1338262"/>
          </a:xfrm>
          <a:prstGeom prst="rect">
            <a:avLst/>
          </a:prstGeom>
        </p:spPr>
        <p:txBody>
          <a:bodyPr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918C-3BE4-4565-88D4-507E469B8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Course of Action 1: Order Different Models of Filtering Facepieces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A8C22-4123-4EBF-AC92-805574B3C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57912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Positives</a:t>
            </a:r>
          </a:p>
          <a:p>
            <a:pPr lvl="1"/>
            <a:r>
              <a:rPr lang="en-US" dirty="0"/>
              <a:t>All efficiencies are relevant</a:t>
            </a:r>
          </a:p>
          <a:p>
            <a:pPr lvl="1"/>
            <a:r>
              <a:rPr lang="en-US" dirty="0"/>
              <a:t>Oil rating is NOT relevant</a:t>
            </a:r>
          </a:p>
          <a:p>
            <a:pPr lvl="1"/>
            <a:r>
              <a:rPr lang="en-US" dirty="0"/>
              <a:t>Higher efficiencies are more protective</a:t>
            </a:r>
          </a:p>
          <a:p>
            <a:pPr lvl="1"/>
            <a:r>
              <a:rPr lang="en-US" dirty="0"/>
              <a:t>Disposable </a:t>
            </a:r>
          </a:p>
          <a:p>
            <a:pPr lvl="1"/>
            <a:r>
              <a:rPr lang="en-US" dirty="0"/>
              <a:t>Same training as N-95</a:t>
            </a:r>
          </a:p>
          <a:p>
            <a:r>
              <a:rPr lang="en-US" dirty="0"/>
              <a:t>Negatives </a:t>
            </a:r>
          </a:p>
          <a:p>
            <a:pPr lvl="1"/>
            <a:r>
              <a:rPr lang="en-US" dirty="0"/>
              <a:t>Higher the efficiency the higher the cost</a:t>
            </a:r>
          </a:p>
          <a:p>
            <a:pPr lvl="1"/>
            <a:r>
              <a:rPr lang="en-US" dirty="0"/>
              <a:t>Higher the efficiency the higher the resistance to breathing</a:t>
            </a:r>
          </a:p>
          <a:p>
            <a:pPr lvl="1"/>
            <a:r>
              <a:rPr lang="en-US" dirty="0"/>
              <a:t>Higher the oil rating the higher the cost</a:t>
            </a:r>
          </a:p>
          <a:p>
            <a:pPr lvl="1"/>
            <a:r>
              <a:rPr lang="en-US" dirty="0"/>
              <a:t>Air could be more moist or hotter while breathing inside the mask</a:t>
            </a:r>
          </a:p>
          <a:p>
            <a:endParaRPr lang="en-US" dirty="0"/>
          </a:p>
          <a:p>
            <a:r>
              <a:rPr lang="en-US" dirty="0"/>
              <a:t>Higher the efficiency and oil rating the more it’s likely going available for purchase.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433AE5-0B40-41EE-9F51-B00C09848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4" t="18132" r="57881" b="40895"/>
          <a:stretch/>
        </p:blipFill>
        <p:spPr>
          <a:xfrm>
            <a:off x="6324600" y="1752600"/>
            <a:ext cx="1946329" cy="1371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13CEE3-8CC1-4C50-836C-ACFDE61E3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200400"/>
            <a:ext cx="23812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9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A6893008-197D-4BEE-B8B0-1E6943454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Infection Control Team Members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82B80465-E764-47CC-9E69-4F233234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Marla Clifton 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Kathleen DeRoos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Craig Brown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Wendy Kady 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Robert Pearlman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Gio Baracco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Carter Mecher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Troy Knighton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Ben Guerrero</a:t>
            </a:r>
          </a:p>
          <a:p>
            <a:pPr marL="0" indent="0"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4FF6B60-A5B8-49BF-8BF9-5B46C97B111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583613" y="6249988"/>
            <a:ext cx="49053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98989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D72F67-E08A-4170-856B-A8C544FAE362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2</a:t>
            </a:fld>
            <a:endParaRPr lang="en-US" altLang="en-US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918C-3BE4-4565-88D4-507E469B8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00"/>
            <a:ext cx="6248400" cy="1143000"/>
          </a:xfr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Course of Action 2: Order PAPRs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A8C22-4123-4EBF-AC92-805574B3C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00200"/>
            <a:ext cx="6248400" cy="4419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Positives</a:t>
            </a:r>
          </a:p>
          <a:p>
            <a:pPr lvl="1"/>
            <a:r>
              <a:rPr lang="en-US" dirty="0"/>
              <a:t>If loose fitting hood – No fit testing required</a:t>
            </a:r>
          </a:p>
          <a:p>
            <a:pPr lvl="1"/>
            <a:r>
              <a:rPr lang="en-US" dirty="0"/>
              <a:t>Excellent protection</a:t>
            </a:r>
          </a:p>
          <a:p>
            <a:pPr lvl="1"/>
            <a:r>
              <a:rPr lang="en-US" dirty="0"/>
              <a:t>Reusable </a:t>
            </a:r>
          </a:p>
          <a:p>
            <a:pPr lvl="1"/>
            <a:r>
              <a:rPr lang="en-US" dirty="0"/>
              <a:t>Excellent to use as a buffer for fit testing</a:t>
            </a:r>
          </a:p>
          <a:p>
            <a:r>
              <a:rPr lang="en-US" dirty="0"/>
              <a:t>Negatives </a:t>
            </a:r>
          </a:p>
          <a:p>
            <a:pPr lvl="1"/>
            <a:r>
              <a:rPr lang="en-US" dirty="0"/>
              <a:t>Should not use if sterile field is required or if HCW may be infectious to patient</a:t>
            </a:r>
          </a:p>
          <a:p>
            <a:pPr lvl="1"/>
            <a:r>
              <a:rPr lang="en-US" dirty="0"/>
              <a:t>Most expensive option &gt;$800 per unit</a:t>
            </a:r>
          </a:p>
          <a:p>
            <a:pPr lvl="1"/>
            <a:r>
              <a:rPr lang="en-US" dirty="0"/>
              <a:t>Requires more respirator and battery maintenance </a:t>
            </a:r>
          </a:p>
          <a:p>
            <a:pPr lvl="1"/>
            <a:r>
              <a:rPr lang="en-US" dirty="0"/>
              <a:t>If batteries stored for long time the potential for of a weak charge and capacity of battery life may be reduced.</a:t>
            </a:r>
          </a:p>
          <a:p>
            <a:pPr lvl="1"/>
            <a:r>
              <a:rPr lang="en-US" dirty="0"/>
              <a:t>Depending on model decontamination could be complex; therefore, higher potential for HCW getting infected</a:t>
            </a:r>
          </a:p>
          <a:p>
            <a:pPr lvl="1"/>
            <a:r>
              <a:rPr lang="en-US" dirty="0"/>
              <a:t>Bulky</a:t>
            </a:r>
          </a:p>
          <a:p>
            <a:pPr lvl="1"/>
            <a:r>
              <a:rPr lang="en-US" dirty="0"/>
              <a:t>Could intimidate the patient</a:t>
            </a:r>
          </a:p>
          <a:p>
            <a:pPr lvl="1"/>
            <a:r>
              <a:rPr lang="en-US" dirty="0"/>
              <a:t>If PAPR is used in one area and other areas a N-95, there could give the perception that one group is getting better protected than others, respectively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D297DB-805D-4488-A073-2BB005BDB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1524000"/>
            <a:ext cx="279356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30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918C-3BE4-4565-88D4-507E469B8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Course of Action 3: Order Elastomeric Respirators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A8C22-4123-4EBF-AC92-805574B3C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547104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Positives</a:t>
            </a:r>
          </a:p>
          <a:p>
            <a:pPr lvl="1"/>
            <a:r>
              <a:rPr lang="en-US" dirty="0"/>
              <a:t>Better fitting than filtering facepieces</a:t>
            </a:r>
          </a:p>
          <a:p>
            <a:pPr lvl="1"/>
            <a:r>
              <a:rPr lang="en-US" dirty="0"/>
              <a:t>Better protection than N-95</a:t>
            </a:r>
          </a:p>
          <a:p>
            <a:pPr lvl="1"/>
            <a:r>
              <a:rPr lang="en-US" dirty="0"/>
              <a:t>Respirator is cleanable &amp; reusable  </a:t>
            </a:r>
          </a:p>
          <a:p>
            <a:pPr lvl="1"/>
            <a:r>
              <a:rPr lang="en-US" dirty="0"/>
              <a:t>In some cases the filter housing can be decontaminated; therefore, reuse filter might be an option</a:t>
            </a:r>
          </a:p>
          <a:p>
            <a:pPr lvl="1"/>
            <a:r>
              <a:rPr lang="en-US" dirty="0"/>
              <a:t>Configurable N, P, R &amp; 95, 99, 100</a:t>
            </a:r>
          </a:p>
          <a:p>
            <a:pPr lvl="1"/>
            <a:r>
              <a:rPr lang="en-US" dirty="0"/>
              <a:t>Easier to exhale than N-95</a:t>
            </a:r>
          </a:p>
          <a:p>
            <a:pPr lvl="1"/>
            <a:endParaRPr lang="en-US" dirty="0"/>
          </a:p>
          <a:p>
            <a:r>
              <a:rPr lang="en-US" dirty="0"/>
              <a:t>Negatives </a:t>
            </a:r>
          </a:p>
          <a:p>
            <a:pPr lvl="1"/>
            <a:r>
              <a:rPr lang="en-US" dirty="0"/>
              <a:t>Should not use if sterile field is required or if HCW may be infectious to patient</a:t>
            </a:r>
          </a:p>
          <a:p>
            <a:pPr lvl="1"/>
            <a:r>
              <a:rPr lang="en-US" dirty="0"/>
              <a:t>Requires some low intensive maintenance </a:t>
            </a:r>
          </a:p>
          <a:p>
            <a:pPr lvl="1"/>
            <a:r>
              <a:rPr lang="en-US" dirty="0"/>
              <a:t>More expensive than N-95 but less than PAPR</a:t>
            </a:r>
          </a:p>
          <a:p>
            <a:pPr lvl="1"/>
            <a:r>
              <a:rPr lang="en-US" dirty="0"/>
              <a:t>Requires more training than N-95</a:t>
            </a:r>
          </a:p>
          <a:p>
            <a:pPr lvl="1"/>
            <a:r>
              <a:rPr lang="en-US" dirty="0"/>
              <a:t>Depending on the make and model it can be complex to clean – no standardized cleaning protocol from CDC</a:t>
            </a:r>
          </a:p>
          <a:p>
            <a:pPr lvl="1"/>
            <a:r>
              <a:rPr lang="en-US" dirty="0"/>
              <a:t>Harder to communicate with elastomeric respirators</a:t>
            </a:r>
          </a:p>
          <a:p>
            <a:pPr lvl="1"/>
            <a:r>
              <a:rPr lang="en-US" dirty="0"/>
              <a:t>Could intimidate the patient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D64C5D-73D5-4FCB-AAE3-8B76B7403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11" y="3501162"/>
            <a:ext cx="1266986" cy="12669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3C718B-661E-4FC3-9F43-3DCC87886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859889"/>
            <a:ext cx="1752600" cy="11187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A877B4-8453-456B-8F99-AEAF54DAFB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45" y="3518761"/>
            <a:ext cx="920496" cy="12192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65A38C5-6F4B-4ACF-8411-ACCB5482690E}"/>
              </a:ext>
            </a:extLst>
          </p:cNvPr>
          <p:cNvCxnSpPr>
            <a:cxnSpLocks/>
          </p:cNvCxnSpPr>
          <p:nvPr/>
        </p:nvCxnSpPr>
        <p:spPr>
          <a:xfrm>
            <a:off x="5715000" y="2743200"/>
            <a:ext cx="2209800" cy="1143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4021AED-E903-4EFD-B346-746CB329A9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100" y="1393435"/>
            <a:ext cx="2620443" cy="209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03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FCDAF-F385-42E2-AC8C-A04538342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08175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end it’s the seal that matters.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other filter efficiencies are an option. </a:t>
            </a:r>
          </a:p>
        </p:txBody>
      </p:sp>
    </p:spTree>
    <p:extLst>
      <p:ext uri="{BB962C8B-B14F-4D97-AF65-F5344CB8AC3E}">
        <p14:creationId xmlns:p14="http://schemas.microsoft.com/office/powerpoint/2010/main" val="3804564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PPE &amp; N95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HCI Infection Control Team</a:t>
            </a:r>
            <a:br>
              <a:rPr lang="en-US" b="1" dirty="0"/>
            </a:br>
            <a:endParaRPr lang="en-US" b="1" dirty="0"/>
          </a:p>
          <a:p>
            <a:r>
              <a:rPr lang="en-US" dirty="0"/>
              <a:t>Scope: PPE and Respiratory Protection while caring for COVID19 Patients.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Key Issues</a:t>
            </a:r>
          </a:p>
          <a:p>
            <a:pPr marL="914400" lvl="1" indent="-457200">
              <a:buAutoNum type="arabicParenBoth"/>
            </a:pPr>
            <a:r>
              <a:rPr lang="en-US" dirty="0"/>
              <a:t>Who actually needs an Respiratory Protection (RP)?</a:t>
            </a:r>
          </a:p>
          <a:p>
            <a:pPr marL="914400" lvl="1" indent="-457200">
              <a:buAutoNum type="arabicParenBoth"/>
            </a:pPr>
            <a:r>
              <a:rPr lang="en-US" dirty="0"/>
              <a:t>What are the Normal v. Contingency RP Considerations?</a:t>
            </a:r>
          </a:p>
          <a:p>
            <a:pPr marL="914400" lvl="1" indent="-457200">
              <a:buAutoNum type="arabicParenBoth"/>
            </a:pPr>
            <a:r>
              <a:rPr lang="en-US" dirty="0"/>
              <a:t>How should we maintain PPE discipline?</a:t>
            </a:r>
          </a:p>
          <a:p>
            <a:pPr marL="914400" lvl="1" indent="-457200">
              <a:buAutoNum type="arabicParenBoth" startAt="3"/>
            </a:pPr>
            <a:r>
              <a:rPr lang="en-US" dirty="0"/>
              <a:t>CDC Strategies for Optimizing the supply of RP?</a:t>
            </a:r>
          </a:p>
          <a:p>
            <a:pPr marL="914400" lvl="1" indent="-457200">
              <a:buAutoNum type="arabicParenBoth" startAt="3"/>
            </a:pPr>
            <a:r>
              <a:rPr lang="en-US" dirty="0"/>
              <a:t>What are the Alternatives for a N95 </a:t>
            </a:r>
          </a:p>
        </p:txBody>
      </p:sp>
    </p:spTree>
    <p:extLst>
      <p:ext uri="{BB962C8B-B14F-4D97-AF65-F5344CB8AC3E}">
        <p14:creationId xmlns:p14="http://schemas.microsoft.com/office/powerpoint/2010/main" val="1753468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510CD-C971-4FD0-B4ED-D3FD7EF2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772150"/>
            <a:ext cx="2133600" cy="228600"/>
          </a:xfrm>
          <a:prstGeom prst="rect">
            <a:avLst/>
          </a:prstGeom>
        </p:spPr>
        <p:txBody>
          <a:bodyPr wrap="square" anchor="ctr">
            <a:normAutofit fontScale="55000" lnSpcReduction="20000"/>
          </a:bodyPr>
          <a:lstStyle/>
          <a:p>
            <a:pPr>
              <a:spcAft>
                <a:spcPts val="450"/>
              </a:spcAft>
            </a:pPr>
            <a:fld id="{A829F25A-84D3-4F9E-BD6A-3ADD05BBF9F6}" type="slidenum">
              <a:rPr lang="en-US" altLang="en-US" smtClean="0"/>
              <a:pPr>
                <a:spcAft>
                  <a:spcPts val="450"/>
                </a:spcAft>
              </a:pPr>
              <a:t>3</a:t>
            </a:fld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9DC45-0EAD-47EC-A00E-B364D7AF2B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1354" y="1685925"/>
            <a:ext cx="4888525" cy="37719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Personal Protective Equipment</a:t>
            </a:r>
          </a:p>
          <a:p>
            <a:pPr marL="0" indent="0">
              <a:buNone/>
            </a:pPr>
            <a:endParaRPr lang="en-US" sz="1200" b="1" dirty="0"/>
          </a:p>
          <a:p>
            <a:r>
              <a:rPr lang="en-US" sz="2100" b="1" i="1" dirty="0"/>
              <a:t>For the most current CDC recommendations on Personal Protective Equipment, visit: </a:t>
            </a:r>
            <a:r>
              <a:rPr lang="en-US" sz="1650" b="1" i="1" dirty="0">
                <a:hlinkClick r:id="rId2"/>
              </a:rPr>
              <a:t>https://www.cdc.gov/coronavirus/2019-ncov/infection-control/control-recommendations.html</a:t>
            </a:r>
            <a:r>
              <a:rPr lang="en-US" sz="1650" b="1" i="1" dirty="0"/>
              <a:t> </a:t>
            </a:r>
          </a:p>
          <a:p>
            <a:endParaRPr lang="en-US" sz="1200" b="1" i="1" dirty="0"/>
          </a:p>
          <a:p>
            <a:r>
              <a:rPr lang="en-US" sz="2100" b="1" i="1" dirty="0"/>
              <a:t>For CDC guidance on donning (putting on) and doffing (taking off) PPE safely: </a:t>
            </a:r>
            <a:r>
              <a:rPr lang="en-US" sz="1650" b="1" i="1" dirty="0">
                <a:hlinkClick r:id="rId3"/>
              </a:rPr>
              <a:t>https://www.cdc.gov/hai/prevent/ppe.html</a:t>
            </a:r>
            <a:r>
              <a:rPr lang="en-US" sz="1650" b="1" i="1" dirty="0"/>
              <a:t> </a:t>
            </a:r>
            <a:endParaRPr lang="en-US" sz="16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57680-6328-401A-ACE5-61F71DDE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006078"/>
            <a:ext cx="7696200" cy="36552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COVID-19: How can we protect Veterans and staff?</a:t>
            </a:r>
            <a:br>
              <a:rPr lang="en-US" dirty="0"/>
            </a:br>
            <a:endParaRPr lang="en-US" sz="10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B73B34-A627-43E7-AF9D-F097AB6FD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878" y="1281159"/>
            <a:ext cx="3833447" cy="39713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C2DD91-28E9-4425-85FB-958F5F2D01B2}"/>
              </a:ext>
            </a:extLst>
          </p:cNvPr>
          <p:cNvSpPr/>
          <p:nvPr/>
        </p:nvSpPr>
        <p:spPr>
          <a:xfrm>
            <a:off x="5191649" y="3597596"/>
            <a:ext cx="3800433" cy="7293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53BDA6-B10E-48FF-8BF2-CD21AFB72D74}"/>
              </a:ext>
            </a:extLst>
          </p:cNvPr>
          <p:cNvSpPr/>
          <p:nvPr/>
        </p:nvSpPr>
        <p:spPr>
          <a:xfrm>
            <a:off x="5224663" y="3613847"/>
            <a:ext cx="380043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PPE recommendations may differ by setting and type of exposure, and may change as knowledge of the virus evolves.</a:t>
            </a:r>
            <a:endParaRPr lang="en-US" sz="13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89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6B60-668D-4BFA-8FFC-66321515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COVID19:  Who Needs a Respirator (N95 or higher)?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226A9-1FDA-4F11-ACED-89DADA660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Clinicians who are directly caring for an infectious patient </a:t>
            </a:r>
          </a:p>
          <a:p>
            <a:pPr lvl="1"/>
            <a:r>
              <a:rPr lang="en-US" dirty="0"/>
              <a:t>Spread of respiratory viruses from person-to-person happens among </a:t>
            </a:r>
            <a:r>
              <a:rPr lang="en-US" dirty="0">
                <a:hlinkClick r:id="rId2"/>
              </a:rPr>
              <a:t>close contacts</a:t>
            </a:r>
            <a:r>
              <a:rPr lang="en-US" dirty="0"/>
              <a:t> (within 6 feet)</a:t>
            </a:r>
          </a:p>
          <a:p>
            <a:pPr lvl="1"/>
            <a:r>
              <a:rPr lang="en-US" dirty="0"/>
              <a:t>Aerosol generating medical procedures (AGMP) with an infectious patient</a:t>
            </a:r>
          </a:p>
          <a:p>
            <a:pPr lvl="2"/>
            <a:r>
              <a:rPr lang="en-US" dirty="0"/>
              <a:t>RP</a:t>
            </a:r>
          </a:p>
          <a:p>
            <a:pPr lvl="2"/>
            <a:r>
              <a:rPr lang="en-US" dirty="0"/>
              <a:t>Eye protection</a:t>
            </a:r>
          </a:p>
          <a:p>
            <a:pPr lvl="2"/>
            <a:r>
              <a:rPr lang="en-US" dirty="0"/>
              <a:t>Gowns</a:t>
            </a:r>
          </a:p>
          <a:p>
            <a:pPr lvl="2"/>
            <a:r>
              <a:rPr lang="en-US" dirty="0"/>
              <a:t>Gloves</a:t>
            </a:r>
          </a:p>
          <a:p>
            <a:pPr lvl="2"/>
            <a:endParaRPr lang="en-US" dirty="0"/>
          </a:p>
          <a:p>
            <a:r>
              <a:rPr lang="en-US" dirty="0"/>
              <a:t>In other care areas the significant risk will be environmental transmission from fomites</a:t>
            </a:r>
          </a:p>
          <a:p>
            <a:pPr lvl="1"/>
            <a:r>
              <a:rPr lang="en-US" dirty="0"/>
              <a:t>Use excellent hand hygiene or alcohol hand rub</a:t>
            </a:r>
          </a:p>
          <a:p>
            <a:pPr lvl="1"/>
            <a:r>
              <a:rPr lang="en-US" dirty="0"/>
              <a:t>Don’t touch your face</a:t>
            </a:r>
          </a:p>
          <a:p>
            <a:pPr lvl="1"/>
            <a:r>
              <a:rPr lang="en-US" dirty="0"/>
              <a:t>Routine environmental surface cleaning/disinfection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52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Normal v. Contingency RPP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 who is enrolled in RPP by risk potential for occupational exposure. </a:t>
            </a:r>
          </a:p>
          <a:p>
            <a:endParaRPr lang="en-US" dirty="0"/>
          </a:p>
          <a:p>
            <a:r>
              <a:rPr lang="en-US" dirty="0"/>
              <a:t>The more people enrolled the </a:t>
            </a:r>
          </a:p>
          <a:p>
            <a:pPr lvl="1"/>
            <a:r>
              <a:rPr lang="en-US" dirty="0"/>
              <a:t>More medical clearances required </a:t>
            </a:r>
          </a:p>
          <a:p>
            <a:pPr lvl="1"/>
            <a:r>
              <a:rPr lang="en-US" dirty="0"/>
              <a:t>More fit testing are required</a:t>
            </a:r>
          </a:p>
          <a:p>
            <a:pPr lvl="2"/>
            <a:r>
              <a:rPr lang="en-US" dirty="0"/>
              <a:t>More time it will take to complete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More RP you burn through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Less RP you will have for care of infectious patients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The more changes to different respirator models &amp; sizes the more fit testing required for all classes of respirator. 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9436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46CC0D65-ECBB-4AAB-9577-D0501373620B}"/>
              </a:ext>
            </a:extLst>
          </p:cNvPr>
          <p:cNvSpPr/>
          <p:nvPr/>
        </p:nvSpPr>
        <p:spPr>
          <a:xfrm rot="10800000">
            <a:off x="467497" y="3581400"/>
            <a:ext cx="366472" cy="184689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2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F182C-FF68-4720-B744-99074BE63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OSHA Guidance on COVID19 and Fit Testing </a:t>
            </a:r>
            <a:r>
              <a:rPr lang="en-US" sz="1400" dirty="0"/>
              <a:t>Posted March14, 2020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FBDA4-E4E0-4302-ADA5-DCD5BD310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OSHA suggested that </a:t>
            </a:r>
            <a:r>
              <a:rPr lang="en-US" b="1" dirty="0"/>
              <a:t>annual fit testing may be suspended </a:t>
            </a:r>
            <a:r>
              <a:rPr lang="en-US" dirty="0">
                <a:solidFill>
                  <a:srgbClr val="FF0000"/>
                </a:solidFill>
              </a:rPr>
              <a:t>if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Make a good faith effort in complying with 19CFR1910.134</a:t>
            </a:r>
          </a:p>
          <a:p>
            <a:pPr lvl="1"/>
            <a:r>
              <a:rPr lang="en-US" dirty="0"/>
              <a:t>Use only NIOSH certified RP</a:t>
            </a:r>
          </a:p>
          <a:p>
            <a:pPr lvl="1"/>
            <a:r>
              <a:rPr lang="en-US" dirty="0"/>
              <a:t>Implement CDC and OSHA Strategies for Optimizing Supply of N95s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If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 previous fit tests exists with the same model, style, and size of RP that is used to respond to COVID19</a:t>
            </a:r>
          </a:p>
          <a:p>
            <a:pPr lvl="1"/>
            <a:r>
              <a:rPr lang="en-US" dirty="0"/>
              <a:t>Inform workers that employer is suspending annual fit testing </a:t>
            </a:r>
          </a:p>
          <a:p>
            <a:pPr lvl="1"/>
            <a:r>
              <a:rPr lang="en-US" dirty="0"/>
              <a:t>Explain to workers the importance of the user seal check </a:t>
            </a:r>
          </a:p>
          <a:p>
            <a:pPr lvl="1"/>
            <a:r>
              <a:rPr lang="en-US" dirty="0"/>
              <a:t>Conduct a fit test if employee changes in physical condition that could affect RP seal</a:t>
            </a:r>
          </a:p>
          <a:p>
            <a:pPr lvl="1"/>
            <a:r>
              <a:rPr lang="en-US" dirty="0"/>
              <a:t>Remind workers that they should inform supervisor if the integrity and or fit of filtering facepiece is compromised.   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https://www.osha.gov/memos/2020-03-14/temporary-enforcement-guidance-healthcare-respiratory-protection-annual-fit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8542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612C1-99E2-4D82-B97E-41F0AB7AC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 PPE Discipline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D5808-DB8E-49D6-868D-19A31C4F0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Assign a team who is capable to manage supplies, who will:</a:t>
            </a:r>
          </a:p>
          <a:p>
            <a:pPr lvl="1"/>
            <a:r>
              <a:rPr lang="en-US" dirty="0"/>
              <a:t>Establish a burn rate of PPE</a:t>
            </a:r>
          </a:p>
          <a:p>
            <a:pPr lvl="1"/>
            <a:r>
              <a:rPr lang="en-US" dirty="0"/>
              <a:t>Tracks who requests and how much by work area</a:t>
            </a:r>
          </a:p>
          <a:p>
            <a:pPr lvl="1"/>
            <a:r>
              <a:rPr lang="en-US" dirty="0"/>
              <a:t>Protect PPE from theft </a:t>
            </a:r>
            <a:r>
              <a:rPr lang="en-US" dirty="0">
                <a:solidFill>
                  <a:srgbClr val="FF0000"/>
                </a:solidFill>
              </a:rPr>
              <a:t>(MAJOR ISSUE)</a:t>
            </a:r>
          </a:p>
          <a:p>
            <a:pPr lvl="1"/>
            <a:r>
              <a:rPr lang="en-US" dirty="0"/>
              <a:t>Lock up PPE and monitor who has access – Guard 24/7</a:t>
            </a:r>
          </a:p>
          <a:p>
            <a:pPr lvl="1"/>
            <a:r>
              <a:rPr lang="en-US" dirty="0"/>
              <a:t>Ensures service lines requesting PPE have a legitimate need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Resist providing to those that don’t provide care of infectious patients</a:t>
            </a:r>
          </a:p>
          <a:p>
            <a:pPr lvl="1"/>
            <a:endParaRPr lang="en-US" sz="900" dirty="0"/>
          </a:p>
          <a:p>
            <a:r>
              <a:rPr lang="en-US" dirty="0"/>
              <a:t>Considerations for reducing burn rate:</a:t>
            </a:r>
          </a:p>
          <a:p>
            <a:pPr lvl="1"/>
            <a:r>
              <a:rPr lang="en-US" dirty="0"/>
              <a:t>Limit the number of staff who provides direct care of infectious patients</a:t>
            </a:r>
          </a:p>
          <a:p>
            <a:pPr lvl="1"/>
            <a:r>
              <a:rPr lang="en-US" dirty="0"/>
              <a:t>ASK, Is it absolutely necessary for that number of staff to enter the AIIR or Cohort care area ?</a:t>
            </a:r>
          </a:p>
          <a:p>
            <a:pPr lvl="2"/>
            <a:r>
              <a:rPr lang="en-US" dirty="0"/>
              <a:t>Could other services, i.e. Social Work be done by video chat?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Cohort multiple patients </a:t>
            </a:r>
            <a:r>
              <a:rPr lang="en-US" dirty="0"/>
              <a:t>in a large room to reduce donning and doffing PPE</a:t>
            </a:r>
          </a:p>
          <a:p>
            <a:pPr marL="457200" lvl="1" indent="0">
              <a:buNone/>
            </a:pPr>
            <a:endParaRPr lang="en-US" sz="900" dirty="0"/>
          </a:p>
          <a:p>
            <a:pPr marL="457200" lvl="1" indent="0">
              <a:buNone/>
            </a:pPr>
            <a:r>
              <a:rPr lang="en-US" b="1" dirty="0"/>
              <a:t>NOTE: </a:t>
            </a:r>
            <a:r>
              <a:rPr lang="en-US" dirty="0"/>
              <a:t>Exiting/entering individual AIIR requires the clinician to don/doff 	PPE between rooms 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Arrow: Curved Left 3">
            <a:extLst>
              <a:ext uri="{FF2B5EF4-FFF2-40B4-BE49-F238E27FC236}">
                <a16:creationId xmlns:a16="http://schemas.microsoft.com/office/drawing/2014/main" id="{0063DD58-10C2-4480-BA62-287A0B01C9FA}"/>
              </a:ext>
            </a:extLst>
          </p:cNvPr>
          <p:cNvSpPr/>
          <p:nvPr/>
        </p:nvSpPr>
        <p:spPr>
          <a:xfrm rot="10800000">
            <a:off x="467497" y="4952998"/>
            <a:ext cx="366472" cy="7620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99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ABBD5-FD2D-4F2F-A4A1-48D98CFDD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3400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CDC STRATEGIES FOR </a:t>
            </a:r>
            <a:br>
              <a:rPr lang="en-US" b="1" dirty="0"/>
            </a:br>
            <a:r>
              <a:rPr lang="en-US" b="1" dirty="0"/>
              <a:t>OPTIMIZING SUPPLY OF N95 RESPIRATORS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0780-8B08-4B2B-B5C8-3A77B571B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/>
              <a:t>Conventional Capacity </a:t>
            </a:r>
          </a:p>
          <a:p>
            <a:r>
              <a:rPr lang="en-US" sz="3200" dirty="0"/>
              <a:t>Contingency Capacity   </a:t>
            </a:r>
          </a:p>
          <a:p>
            <a:r>
              <a:rPr lang="en-US" sz="3200" dirty="0"/>
              <a:t>Crisis Alternate Strategies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77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1DB5F-FFCE-46B3-960B-A4A59F477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RPP Strategy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B895F-3186-4B81-8856-0D84D63FD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Consider  </a:t>
            </a:r>
          </a:p>
          <a:p>
            <a:pPr lvl="1"/>
            <a:r>
              <a:rPr lang="en-US" dirty="0"/>
              <a:t>Status of PPE &amp; N95/respirator inventory </a:t>
            </a:r>
          </a:p>
          <a:p>
            <a:pPr lvl="1"/>
            <a:r>
              <a:rPr lang="en-US" dirty="0"/>
              <a:t>Status of your supply chain</a:t>
            </a:r>
          </a:p>
          <a:p>
            <a:pPr lvl="1"/>
            <a:r>
              <a:rPr lang="en-US" dirty="0"/>
              <a:t>What are the PPE &amp; N95/respirator burn rates</a:t>
            </a:r>
          </a:p>
          <a:p>
            <a:pPr lvl="1"/>
            <a:endParaRPr lang="en-US" sz="800" dirty="0"/>
          </a:p>
          <a:p>
            <a:r>
              <a:rPr lang="en-US" dirty="0"/>
              <a:t>Keep in mind - </a:t>
            </a:r>
            <a:r>
              <a:rPr lang="en-US" dirty="0">
                <a:solidFill>
                  <a:srgbClr val="FF0000"/>
                </a:solidFill>
              </a:rPr>
              <a:t>Reality</a:t>
            </a:r>
          </a:p>
          <a:p>
            <a:pPr lvl="1"/>
            <a:r>
              <a:rPr lang="en-US" dirty="0"/>
              <a:t>What the potential situation will look like in a month from now</a:t>
            </a:r>
          </a:p>
          <a:p>
            <a:pPr lvl="1"/>
            <a:r>
              <a:rPr lang="en-US" dirty="0"/>
              <a:t>Assume no resupply within the month</a:t>
            </a:r>
          </a:p>
          <a:p>
            <a:pPr lvl="1"/>
            <a:r>
              <a:rPr lang="en-US" dirty="0"/>
              <a:t>You may NOT have experienced the patient surge, yet</a:t>
            </a:r>
          </a:p>
          <a:p>
            <a:pPr lvl="1"/>
            <a:endParaRPr lang="en-US" sz="800" dirty="0"/>
          </a:p>
          <a:p>
            <a:r>
              <a:rPr lang="en-US" dirty="0">
                <a:solidFill>
                  <a:srgbClr val="FF0000"/>
                </a:solidFill>
              </a:rPr>
              <a:t>Most of our facilities are experiencing PRE surge </a:t>
            </a:r>
          </a:p>
          <a:p>
            <a:endParaRPr lang="en-US" sz="800" dirty="0"/>
          </a:p>
          <a:p>
            <a:r>
              <a:rPr lang="en-US" dirty="0"/>
              <a:t>The Strategies may be applicable for supply of other PPE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ACC36F-A76F-4268-B40F-74728CCA5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889" y="1997383"/>
            <a:ext cx="2331021" cy="143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26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EM Presentation Template  -  Read-Only" id="{071F1868-005C-42CE-B16C-FB02FDB0AC22}" vid="{64CCA55D-9C93-4F7D-B8AF-F7BBA6B952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Topics xmlns="59ddca9a-f714-4c31-b04e-d7327c80078a">
      <Value>8</Value>
    </Topic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A86B93343154499DA87790CD36423" ma:contentTypeVersion="1" ma:contentTypeDescription="Create a new document." ma:contentTypeScope="" ma:versionID="e0984f2e26a465967b20603ce1dfc865">
  <xsd:schema xmlns:xsd="http://www.w3.org/2001/XMLSchema" xmlns:p="http://schemas.microsoft.com/office/2006/metadata/properties" xmlns:ns2="59ddca9a-f714-4c31-b04e-d7327c80078a" targetNamespace="http://schemas.microsoft.com/office/2006/metadata/properties" ma:root="true" ma:fieldsID="4a366457ba61ccc00c64a17f08c3f4a3" ns2:_="">
    <xsd:import namespace="59ddca9a-f714-4c31-b04e-d7327c80078a"/>
    <xsd:element name="properties">
      <xsd:complexType>
        <xsd:sequence>
          <xsd:element name="documentManagement">
            <xsd:complexType>
              <xsd:all>
                <xsd:element ref="ns2:Topic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9ddca9a-f714-4c31-b04e-d7327c80078a" elementFormDefault="qualified">
    <xsd:import namespace="http://schemas.microsoft.com/office/2006/documentManagement/types"/>
    <xsd:element name="Topics" ma:index="8" nillable="true" ma:displayName="Topics" ma:list="{25c991df-6fd5-4672-9b51-2c73f908c80d}" ma:internalName="Topic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632DFE3-8C55-4229-9E5B-E9D0792694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1AD45D-F19A-4B1B-8853-7A6AD28FC0A1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59ddca9a-f714-4c31-b04e-d7327c80078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2135BD-3E36-42C9-A39C-5E87CCE1C8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ddca9a-f714-4c31-b04e-d7327c80078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OEM Presentation Template</Template>
  <TotalTime>1397</TotalTime>
  <Words>1586</Words>
  <Application>Microsoft Office PowerPoint</Application>
  <PresentationFormat>On-screen Show (4:3)</PresentationFormat>
  <Paragraphs>271</Paragraphs>
  <Slides>23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Georgia</vt:lpstr>
      <vt:lpstr>Office Theme</vt:lpstr>
      <vt:lpstr>Document</vt:lpstr>
      <vt:lpstr>PPE &amp; N95 Management: Key Questions/Considerations</vt:lpstr>
      <vt:lpstr>Infection Control Team Members</vt:lpstr>
      <vt:lpstr>COVID-19: How can we protect Veterans and staff? </vt:lpstr>
      <vt:lpstr>COVID19:  Who Needs a Respirator (N95 or higher)?</vt:lpstr>
      <vt:lpstr>Normal v. Contingency RPP Considerations</vt:lpstr>
      <vt:lpstr>New OSHA Guidance on COVID19 and Fit Testing Posted March14, 2020</vt:lpstr>
      <vt:lpstr>Maintain PPE Discipline</vt:lpstr>
      <vt:lpstr>CDC STRATEGIES FOR  OPTIMIZING SUPPLY OF N95 RESPIRATORS </vt:lpstr>
      <vt:lpstr>RPP Strategy Decisions</vt:lpstr>
      <vt:lpstr>CONVENTIONAL CAPACITY Strategy</vt:lpstr>
      <vt:lpstr>Aerosol-Generating Medical Procedures (AGMPs)</vt:lpstr>
      <vt:lpstr>CONTINGENCY CAPACITY Strategy</vt:lpstr>
      <vt:lpstr>CRISIS ALTERNATE Strategy </vt:lpstr>
      <vt:lpstr>Crisis Alternate Strategy Facemask v. Respirator</vt:lpstr>
      <vt:lpstr>BEYOND MANUFACTURER  DESIGNATED SELF LIFE </vt:lpstr>
      <vt:lpstr>What Are the Alternatives to  N95s</vt:lpstr>
      <vt:lpstr>RP Particulate Filters</vt:lpstr>
      <vt:lpstr>Which filter designation can be used in healthcare environment?</vt:lpstr>
      <vt:lpstr>Course of Action 1: Order Different Models of Filtering Facepieces</vt:lpstr>
      <vt:lpstr>Course of Action 2: Order PAPRs</vt:lpstr>
      <vt:lpstr>Course of Action 3: Order Elastomeric Respirators</vt:lpstr>
      <vt:lpstr>  In the end it’s the seal that matters. All other filter efficiencies are an option. </vt:lpstr>
      <vt:lpstr>PPE &amp; N95 Management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PPE Situation and Conservation</dc:title>
  <dc:creator>Dykeman, David A.</dc:creator>
  <cp:keywords>N95; PPE; training on Use PPE N95</cp:keywords>
  <cp:lastModifiedBy>Nye, Bobbi J.</cp:lastModifiedBy>
  <cp:revision>81</cp:revision>
  <dcterms:created xsi:type="dcterms:W3CDTF">2020-02-10T14:28:10Z</dcterms:created>
  <dcterms:modified xsi:type="dcterms:W3CDTF">2020-03-16T23:12:53Z</dcterms:modified>
  <cp:category>COVID-19; Training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0x0101003B8A86B93343154499DA87790CD36423</vt:lpwstr>
  </property>
</Properties>
</file>