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5771" autoAdjust="0"/>
  </p:normalViewPr>
  <p:slideViewPr>
    <p:cSldViewPr>
      <p:cViewPr varScale="1">
        <p:scale>
          <a:sx n="27" d="100"/>
          <a:sy n="27" d="100"/>
        </p:scale>
        <p:origin x="54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9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98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84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4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Statistics for Veterans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Discuss</a:t>
            </a:r>
            <a:r>
              <a:rPr lang="en-US" baseline="0" dirty="0"/>
              <a:t> f</a:t>
            </a:r>
            <a:r>
              <a:rPr lang="en-US" dirty="0"/>
              <a:t>acility</a:t>
            </a:r>
            <a:r>
              <a:rPr lang="en-US" baseline="0" dirty="0"/>
              <a:t> specific wound statistics</a:t>
            </a:r>
            <a:endParaRPr lang="en-US" dirty="0"/>
          </a:p>
          <a:p>
            <a:r>
              <a:rPr lang="en-US" dirty="0"/>
              <a:t>American Diabetes Association Standards of Medical Care in Diabetes-2016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Complications of diabetes</a:t>
            </a:r>
          </a:p>
          <a:p>
            <a:r>
              <a:rPr lang="en-US" dirty="0"/>
              <a:t>Joint Commission: 2016 Hospital National Patient Safety Goals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Goal 7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Risk of health-care associated</a:t>
            </a:r>
            <a:r>
              <a:rPr lang="en-US" baseline="0" dirty="0"/>
              <a:t> infections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baseline="0" dirty="0"/>
              <a:t>Infection control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baseline="0" dirty="0"/>
              <a:t>Hand hygiene compliance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baseline="0" dirty="0"/>
              <a:t>Goal 15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Safety risks</a:t>
            </a:r>
          </a:p>
          <a:p>
            <a:r>
              <a:rPr lang="en-US" dirty="0"/>
              <a:t>VHA Handbook 1050.01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VHA National Patient Safety Improvement Handbook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Patient safety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Proactive risk assessment</a:t>
            </a:r>
          </a:p>
          <a:p>
            <a:pPr marL="1108219" lvl="2" indent="-174982">
              <a:buFont typeface="Arial" panose="020B0604020202020204" pitchFamily="34" charset="0"/>
              <a:buChar char="•"/>
            </a:pPr>
            <a:r>
              <a:rPr lang="en-US" dirty="0"/>
              <a:t>Goals</a:t>
            </a:r>
          </a:p>
          <a:p>
            <a:r>
              <a:rPr lang="en-US" dirty="0"/>
              <a:t>VA/DoD Clinical</a:t>
            </a:r>
            <a:r>
              <a:rPr lang="en-US" baseline="0" dirty="0"/>
              <a:t> Practice</a:t>
            </a:r>
            <a:r>
              <a:rPr lang="en-US" dirty="0"/>
              <a:t> Guideline: Management of Diabetes Mellitus 2010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Related problems and complications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Skin assessment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Eye care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Foot care</a:t>
            </a:r>
          </a:p>
          <a:p>
            <a:pPr marL="641600" lvl="1" indent="-174982">
              <a:buFont typeface="Arial" panose="020B0604020202020204" pitchFamily="34" charset="0"/>
              <a:buChar char="•"/>
            </a:pPr>
            <a:r>
              <a:rPr lang="en-US" dirty="0"/>
              <a:t>Self-management</a:t>
            </a:r>
          </a:p>
          <a:p>
            <a:r>
              <a:rPr lang="en-US" dirty="0"/>
              <a:t>Research and evidence-based</a:t>
            </a:r>
            <a:r>
              <a:rPr lang="en-US" baseline="0" dirty="0"/>
              <a:t>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8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3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45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facility</a:t>
            </a:r>
            <a:r>
              <a:rPr lang="en-US" baseline="0" dirty="0"/>
              <a:t> specific wound assessment tool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6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Pain</a:t>
            </a:r>
          </a:p>
          <a:p>
            <a:pPr marL="466618" lvl="1"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    Medicate the pain for pain prior to dressing change</a:t>
            </a:r>
          </a:p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Put on PPE</a:t>
            </a:r>
          </a:p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Signage</a:t>
            </a:r>
          </a:p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Types of dressings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Dry sterile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Wet to dry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Debridement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Hydrogel (no excess fluid wounds, painful wounds, necrotic, pressure ulcers, donor sites, burns, or infected wounds)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Alginate (mod or high amount of drainage wounds, venous ulcers, packing wounds and pressure ulcers)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Collagen (chronic wounds, bed sores, surgical wounds, 2</a:t>
            </a:r>
            <a:r>
              <a:rPr lang="en-US" baseline="30000" dirty="0"/>
              <a:t>nd</a:t>
            </a:r>
            <a:r>
              <a:rPr lang="en-US" dirty="0"/>
              <a:t> degree or high burns)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Hydrocolloid (burns, light to moderately draining wounds, necrotic wounds, wounds under compression wraps, pressure and venous ulcers)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Wound </a:t>
            </a:r>
            <a:r>
              <a:rPr lang="en-US" dirty="0" err="1"/>
              <a:t>vac</a:t>
            </a:r>
            <a:endParaRPr lang="en-US" dirty="0"/>
          </a:p>
          <a:p>
            <a:pPr marL="1143570" lvl="3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Uses a vacuum dressing to promote healing</a:t>
            </a:r>
          </a:p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Infection control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What type of precautions?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Remove PPE</a:t>
            </a:r>
          </a:p>
          <a:p>
            <a:pPr marL="676952" lvl="2" indent="-466618" defTabSz="933237">
              <a:buFont typeface="Arial" panose="020B0604020202020204" pitchFamily="34" charset="0"/>
              <a:buChar char="•"/>
              <a:defRPr/>
            </a:pPr>
            <a:r>
              <a:rPr lang="en-US" dirty="0"/>
              <a:t>Proper disposal of old dressings and used PPE</a:t>
            </a:r>
          </a:p>
          <a:p>
            <a:pPr>
              <a:defRPr/>
            </a:pPr>
            <a:r>
              <a:rPr lang="en-US" dirty="0"/>
              <a:t>CDC 2017 Guideline for Isolation Precautions</a:t>
            </a:r>
          </a:p>
          <a:p>
            <a:pPr indent="-256285">
              <a:buFont typeface="Arial" panose="020B0604020202020204" pitchFamily="34" charset="0"/>
              <a:buChar char="•"/>
              <a:defRPr/>
            </a:pPr>
            <a:r>
              <a:rPr lang="en-US" dirty="0"/>
              <a:t>Standard precautions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Hand hygiene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Gloves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Mouth, nose, eye protection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Gown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Handling of devices and equipment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Laundry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Contact precautions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Private room preferred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Gloves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Gown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Limit transport outside room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Use disposable devices and equipment where possible. 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Keep non-disposable items in the room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Droplet precautions (Meningitis, Mumps, Parvovirus, Pertussis, Rubella, etc.)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Airborne precautions (Herpes Zoster, Measles, </a:t>
            </a:r>
            <a:r>
              <a:rPr lang="en-US" dirty="0" err="1"/>
              <a:t>Monkeypox</a:t>
            </a:r>
            <a:r>
              <a:rPr lang="en-US" dirty="0"/>
              <a:t>,  Mycoplasma Pneumonia, Tuberculosis, etc.)</a:t>
            </a:r>
          </a:p>
          <a:p>
            <a:pPr marL="174982" indent="-174982">
              <a:buFont typeface="Arial" panose="020B0604020202020204" pitchFamily="34" charset="0"/>
              <a:buChar char="•"/>
            </a:pPr>
            <a:r>
              <a:rPr lang="en-US" dirty="0"/>
              <a:t>Resistant organisms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Methicillin Resistant Staphylococcus Aureus (MRSA)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 err="1"/>
              <a:t>Carbapenem</a:t>
            </a:r>
            <a:r>
              <a:rPr lang="en-US" dirty="0"/>
              <a:t> Resistant </a:t>
            </a:r>
            <a:r>
              <a:rPr lang="en-US" dirty="0" err="1"/>
              <a:t>Enterobacteriaceae</a:t>
            </a:r>
            <a:r>
              <a:rPr lang="en-US" dirty="0"/>
              <a:t> (CRE)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Multidrug-resistant Acinetobacter </a:t>
            </a:r>
            <a:r>
              <a:rPr lang="en-US" dirty="0" err="1"/>
              <a:t>baumannii</a:t>
            </a:r>
            <a:r>
              <a:rPr lang="en-US" dirty="0"/>
              <a:t> (MDR-Ab)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Vancomycin-Resistant Enterococcus (VRE)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Clostridium Difficile</a:t>
            </a:r>
          </a:p>
          <a:p>
            <a:pPr marL="676952" indent="-466618">
              <a:buFont typeface="Arial" panose="020B0604020202020204" pitchFamily="34" charset="0"/>
              <a:buChar char="•"/>
            </a:pPr>
            <a:r>
              <a:rPr lang="en-US" dirty="0"/>
              <a:t>Extended-spectrum beta-lactamases (ESBL)</a:t>
            </a:r>
          </a:p>
          <a:p>
            <a:endParaRPr lang="en-US" dirty="0"/>
          </a:p>
          <a:p>
            <a:pPr marL="385315" indent="-174982">
              <a:buFont typeface="Arial" panose="020B0604020202020204" pitchFamily="34" charset="0"/>
              <a:buChar char="•"/>
            </a:pPr>
            <a:endParaRPr lang="en-US" dirty="0"/>
          </a:p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7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791383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49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574020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06762" cy="742950"/>
          </a:xfrm>
        </p:spPr>
        <p:txBody>
          <a:bodyPr>
            <a:normAutofit/>
          </a:bodyPr>
          <a:lstStyle/>
          <a:p>
            <a:r>
              <a:rPr lang="en-US" dirty="0"/>
              <a:t>Wound Assessment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</p:spPr>
        <p:txBody>
          <a:bodyPr/>
          <a:lstStyle/>
          <a:p>
            <a:r>
              <a:rPr lang="en-US" sz="2800" dirty="0"/>
              <a:t>Patient history</a:t>
            </a:r>
          </a:p>
          <a:p>
            <a:r>
              <a:rPr lang="en-US" sz="2800" dirty="0"/>
              <a:t>Risks</a:t>
            </a:r>
          </a:p>
          <a:p>
            <a:r>
              <a:rPr lang="en-US" sz="2800" dirty="0"/>
              <a:t>Communication</a:t>
            </a:r>
          </a:p>
          <a:p>
            <a:r>
              <a:rPr lang="en-US" sz="2800" dirty="0"/>
              <a:t>Wound assessment tool</a:t>
            </a:r>
          </a:p>
          <a:p>
            <a:r>
              <a:rPr lang="en-US" sz="2800" dirty="0"/>
              <a:t>Patient/family teaching</a:t>
            </a:r>
          </a:p>
          <a:p>
            <a:r>
              <a:rPr lang="en-US" sz="2800" dirty="0"/>
              <a:t>Documentation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23950"/>
            <a:ext cx="14732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19350"/>
            <a:ext cx="2946400" cy="1657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260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0"/>
            <a:ext cx="5406189" cy="742950"/>
          </a:xfrm>
        </p:spPr>
        <p:txBody>
          <a:bodyPr>
            <a:normAutofit/>
          </a:bodyPr>
          <a:lstStyle/>
          <a:p>
            <a:r>
              <a:rPr lang="en-US" dirty="0"/>
              <a:t>Wound Care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71549"/>
            <a:ext cx="4114800" cy="3361261"/>
          </a:xfrm>
        </p:spPr>
        <p:txBody>
          <a:bodyPr anchor="ctr" anchorCtr="0"/>
          <a:lstStyle/>
          <a:p>
            <a:pPr marL="676650" indent="-342900"/>
            <a:r>
              <a:rPr lang="en-US" sz="2400" dirty="0"/>
              <a:t>Pain</a:t>
            </a:r>
          </a:p>
          <a:p>
            <a:pPr marL="676650" indent="-342900"/>
            <a:r>
              <a:rPr lang="en-US" sz="2400" dirty="0"/>
              <a:t>Personal Protective Equipment (PPE)</a:t>
            </a:r>
          </a:p>
          <a:p>
            <a:pPr marL="676650" indent="-342900"/>
            <a:r>
              <a:rPr lang="en-US" sz="2400" dirty="0"/>
              <a:t>Signage</a:t>
            </a:r>
          </a:p>
          <a:p>
            <a:pPr marL="676650" indent="-342900"/>
            <a:r>
              <a:rPr lang="en-US" sz="2400" dirty="0"/>
              <a:t>Types of dressings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648200" y="971550"/>
            <a:ext cx="3886200" cy="3394472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6650" indent="-342900"/>
            <a:r>
              <a:rPr lang="en-US" sz="2400" dirty="0"/>
              <a:t>CDC 2017 Guideline for Isolation Precautions</a:t>
            </a:r>
          </a:p>
          <a:p>
            <a:pPr marL="927762" lvl="1" indent="-342900"/>
            <a:r>
              <a:rPr lang="en-US" sz="2200" dirty="0"/>
              <a:t>Standard precautions</a:t>
            </a:r>
          </a:p>
          <a:p>
            <a:pPr marL="927762" lvl="1" indent="-342900"/>
            <a:r>
              <a:rPr lang="en-US" sz="2200" dirty="0"/>
              <a:t>Contact precautions</a:t>
            </a:r>
          </a:p>
          <a:p>
            <a:pPr marL="927762" lvl="1" indent="-342900"/>
            <a:r>
              <a:rPr lang="en-US" sz="2200" dirty="0"/>
              <a:t>Droplet precautions</a:t>
            </a:r>
          </a:p>
          <a:p>
            <a:pPr marL="927762" lvl="1" indent="-342900"/>
            <a:r>
              <a:rPr lang="en-US" sz="2200" dirty="0"/>
              <a:t>Airborne precautions</a:t>
            </a:r>
          </a:p>
          <a:p>
            <a:pPr marL="676650" indent="-342900"/>
            <a:r>
              <a:rPr lang="en-US" sz="2400" dirty="0"/>
              <a:t>Resistant Organisms</a:t>
            </a:r>
          </a:p>
        </p:txBody>
      </p:sp>
    </p:spTree>
    <p:extLst>
      <p:ext uri="{BB962C8B-B14F-4D97-AF65-F5344CB8AC3E}">
        <p14:creationId xmlns:p14="http://schemas.microsoft.com/office/powerpoint/2010/main" val="74931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Facility-Specific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34967"/>
            <a:ext cx="3810000" cy="3394472"/>
          </a:xfrm>
        </p:spPr>
        <p:txBody>
          <a:bodyPr>
            <a:normAutofit/>
          </a:bodyPr>
          <a:lstStyle/>
          <a:p>
            <a:r>
              <a:rPr lang="en-US" sz="2400" dirty="0"/>
              <a:t>Protocols</a:t>
            </a:r>
          </a:p>
          <a:p>
            <a:r>
              <a:rPr lang="en-US" sz="2400" dirty="0"/>
              <a:t>Wound care consult</a:t>
            </a:r>
          </a:p>
          <a:p>
            <a:r>
              <a:rPr lang="en-US" sz="2400" dirty="0"/>
              <a:t>Equipment</a:t>
            </a:r>
          </a:p>
          <a:p>
            <a:r>
              <a:rPr lang="en-US" sz="2400" dirty="0"/>
              <a:t>State licensure</a:t>
            </a:r>
          </a:p>
          <a:p>
            <a:r>
              <a:rPr lang="en-US" sz="2400" dirty="0"/>
              <a:t>Scope of practice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724400" y="971550"/>
            <a:ext cx="3810000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Certifications</a:t>
            </a:r>
          </a:p>
          <a:p>
            <a:r>
              <a:rPr lang="en-US" sz="2400" dirty="0"/>
              <a:t>Job descriptions</a:t>
            </a:r>
          </a:p>
          <a:p>
            <a:r>
              <a:rPr lang="en-US" sz="2400" dirty="0"/>
              <a:t>Accountability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84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5350"/>
            <a:ext cx="5410200" cy="3394472"/>
          </a:xfrm>
        </p:spPr>
        <p:txBody>
          <a:bodyPr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Psychosocial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Equipment or supplies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Disabilities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Assistance with dressing changes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Hygiene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Home environment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Discharge planning</a:t>
            </a:r>
          </a:p>
        </p:txBody>
      </p:sp>
      <p:sp>
        <p:nvSpPr>
          <p:cNvPr id="7" name="Rectangle 6"/>
          <p:cNvSpPr/>
          <p:nvPr/>
        </p:nvSpPr>
        <p:spPr>
          <a:xfrm rot="20073020">
            <a:off x="4910701" y="19671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81975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Reviewed components of a focused skin/wound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facility specific infection control measures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Reviewed implementing wound care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effective  </a:t>
            </a:r>
            <a:r>
              <a:rPr lang="en-US" sz="2400"/>
              <a:t>communication techniques </a:t>
            </a:r>
            <a:r>
              <a:rPr lang="en-US" sz="2400" dirty="0"/>
              <a:t>when managing care for the patient with a wound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253644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3825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Wound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90750"/>
            <a:ext cx="4038600" cy="2400300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b="1" dirty="0"/>
              <a:t>Past Medical History:</a:t>
            </a:r>
            <a:r>
              <a:rPr lang="en-US" dirty="0"/>
              <a:t> </a:t>
            </a:r>
          </a:p>
          <a:p>
            <a:r>
              <a:rPr lang="en-US" sz="2900" dirty="0"/>
              <a:t>Legally blind</a:t>
            </a:r>
          </a:p>
          <a:p>
            <a:r>
              <a:rPr lang="en-US" sz="2900" dirty="0"/>
              <a:t>Hypertension</a:t>
            </a:r>
          </a:p>
          <a:p>
            <a:r>
              <a:rPr lang="en-US" sz="2900" dirty="0"/>
              <a:t>Type 2 diabetes (has not taken his medication in  over 8 months)</a:t>
            </a:r>
          </a:p>
          <a:p>
            <a:r>
              <a:rPr lang="en-US" sz="2900" dirty="0"/>
              <a:t>Methicillin resistant staphylococcus aureus (MRSA)</a:t>
            </a:r>
          </a:p>
          <a:p>
            <a:pPr marL="0" indent="0">
              <a:buNone/>
            </a:pPr>
            <a:r>
              <a:rPr lang="en-US" b="1" dirty="0"/>
              <a:t>Past Surgical History:</a:t>
            </a:r>
            <a:endParaRPr lang="en-US" dirty="0"/>
          </a:p>
          <a:p>
            <a:r>
              <a:rPr lang="en-US" sz="2900" dirty="0"/>
              <a:t>None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90750"/>
            <a:ext cx="4038600" cy="19657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Medications:</a:t>
            </a:r>
          </a:p>
          <a:p>
            <a:pPr lvl="0"/>
            <a:r>
              <a:rPr lang="en-US" sz="2900" dirty="0"/>
              <a:t>Glyburide 5 mg daily</a:t>
            </a:r>
          </a:p>
          <a:p>
            <a:pPr lvl="0"/>
            <a:r>
              <a:rPr lang="en-US" sz="2900" dirty="0" err="1"/>
              <a:t>Enalapril</a:t>
            </a:r>
            <a:r>
              <a:rPr lang="en-US" sz="2900" dirty="0"/>
              <a:t> 2.5 mg daily</a:t>
            </a:r>
          </a:p>
          <a:p>
            <a:pPr lvl="0"/>
            <a:r>
              <a:rPr lang="en-US" sz="2900" dirty="0"/>
              <a:t>Aspirin 81 mg daily</a:t>
            </a:r>
          </a:p>
          <a:p>
            <a:pPr marL="0" indent="0">
              <a:buNone/>
            </a:pPr>
            <a:r>
              <a:rPr lang="en-US" b="1" dirty="0"/>
              <a:t>Allergies:</a:t>
            </a:r>
          </a:p>
          <a:p>
            <a:r>
              <a:rPr lang="en-US" sz="2900" dirty="0"/>
              <a:t>No know drug allergies (NKDA)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4617" y="773974"/>
            <a:ext cx="8077200" cy="1416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Norman Bronson</a:t>
            </a:r>
          </a:p>
          <a:p>
            <a:pPr marL="0" indent="0">
              <a:buNone/>
            </a:pPr>
            <a:r>
              <a:rPr lang="en-US" sz="2000" dirty="0"/>
              <a:t>Fifty six (56) year old male with a painful ulceration on the right outer ankle which has progressively been getting worse.  He has a history of methicillin resistant staphylococcus aureus (MRSA).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0004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7640" y="2000250"/>
            <a:ext cx="40487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Wound Care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93302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Perform a focused skin/wound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Employ facility specific infection control measures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Implement wound care 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Communicate effectively when managing care for the patient with a wound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52454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799" y="0"/>
            <a:ext cx="5405617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Statistics for Veterans</a:t>
            </a:r>
          </a:p>
          <a:p>
            <a:r>
              <a:rPr lang="en-US" dirty="0"/>
              <a:t>Agency for Healthcare Research and Quality</a:t>
            </a:r>
          </a:p>
          <a:p>
            <a:pPr lvl="1"/>
            <a:r>
              <a:rPr lang="en-US" dirty="0"/>
              <a:t>National Guideline Clearinghouse</a:t>
            </a:r>
          </a:p>
          <a:p>
            <a:pPr lvl="1"/>
            <a:r>
              <a:rPr lang="en-US" dirty="0"/>
              <a:t>Wound, Ostomy and Continence Nurses Society</a:t>
            </a:r>
          </a:p>
          <a:p>
            <a:r>
              <a:rPr lang="en-US" dirty="0"/>
              <a:t>American Diabetes Association Standards of Care in Diabetes-2016</a:t>
            </a:r>
          </a:p>
          <a:p>
            <a:r>
              <a:rPr lang="en-US" dirty="0"/>
              <a:t>Joint Commission: 2016 Hospital National Patient Safety Goals</a:t>
            </a:r>
          </a:p>
          <a:p>
            <a:r>
              <a:rPr lang="en-US" dirty="0"/>
              <a:t>VHA Handbook 1050.01</a:t>
            </a:r>
          </a:p>
          <a:p>
            <a:r>
              <a:rPr lang="en-US" dirty="0"/>
              <a:t>VA/DoD Clinical Practice Guideline : Management of Diabetes Mellitus (DM) 2010</a:t>
            </a:r>
          </a:p>
          <a:p>
            <a:r>
              <a:rPr lang="en-US" dirty="0"/>
              <a:t>Research and evidence-based practice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20549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/>
          <a:lstStyle/>
          <a:p>
            <a:r>
              <a:rPr lang="en-US" dirty="0"/>
              <a:t>Types of Wounds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3394472"/>
          </a:xfrm>
        </p:spPr>
        <p:txBody>
          <a:bodyPr>
            <a:normAutofit/>
          </a:bodyPr>
          <a:lstStyle/>
          <a:p>
            <a:pPr marL="400050"/>
            <a:r>
              <a:rPr lang="en-US" sz="2800" dirty="0"/>
              <a:t>Venous </a:t>
            </a:r>
          </a:p>
          <a:p>
            <a:pPr marL="400050"/>
            <a:r>
              <a:rPr lang="en-US" sz="2800" dirty="0"/>
              <a:t>Arterial</a:t>
            </a:r>
          </a:p>
          <a:p>
            <a:pPr marL="400050"/>
            <a:r>
              <a:rPr lang="en-US" sz="2800" dirty="0"/>
              <a:t>Pressure ulcers</a:t>
            </a:r>
          </a:p>
          <a:p>
            <a:pPr marL="400050"/>
            <a:r>
              <a:rPr lang="en-US" sz="2800" dirty="0"/>
              <a:t>Trauma</a:t>
            </a:r>
          </a:p>
          <a:p>
            <a:pPr marL="400050"/>
            <a:r>
              <a:rPr lang="en-US" sz="2800" dirty="0"/>
              <a:t>Wounds associated with diabetes</a:t>
            </a:r>
          </a:p>
          <a:p>
            <a:pPr marL="400050"/>
            <a:r>
              <a:rPr lang="en-US" sz="2800" dirty="0"/>
              <a:t>Other types of wounds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62919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Venous Ulcers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19150"/>
            <a:ext cx="4038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u="sng" dirty="0"/>
              <a:t>Characteristics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Usually located in the medial ankle area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Painless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Aching – Relieved with elevation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Surrounded by brown/black, itchy, scaly and reddened skin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Skin thick and hardened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Hair present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Edema present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Pulses present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819150"/>
            <a:ext cx="4038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Risk Factors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Varicose veins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History of deep vein thrombosis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Sitting or standing for long periods of time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Multiple pregnancies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Obesity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23" y="2724150"/>
            <a:ext cx="1794855" cy="16623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33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Arterial Ulcers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742950"/>
            <a:ext cx="4114800" cy="3657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u="sng" dirty="0"/>
              <a:t>Characteristics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Toes; heel; lateral ankle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Painful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Pain relieved by lowering the leg below the level of the heart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Intermittent claudication 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Pale, cyanotic, or mottled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Dependent </a:t>
            </a:r>
            <a:r>
              <a:rPr lang="en-US" sz="8000" dirty="0" err="1"/>
              <a:t>rubor</a:t>
            </a:r>
            <a:endParaRPr lang="en-US" sz="8000" dirty="0"/>
          </a:p>
          <a:p>
            <a:pPr>
              <a:spcBef>
                <a:spcPts val="0"/>
              </a:spcBef>
            </a:pPr>
            <a:r>
              <a:rPr lang="en-US" sz="8000" dirty="0"/>
              <a:t>Pallor upon elevation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Thin skin; punched out appearance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Cool or cold to touch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Nails are thickened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Hair loss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No edema</a:t>
            </a:r>
          </a:p>
          <a:p>
            <a:pPr>
              <a:spcBef>
                <a:spcPts val="0"/>
              </a:spcBef>
            </a:pPr>
            <a:r>
              <a:rPr lang="en-US" sz="8000" dirty="0"/>
              <a:t>Pulses decreased or absent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666750"/>
            <a:ext cx="4038600" cy="2362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u="sng" dirty="0"/>
              <a:t>Risk Factors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Uncontrolled Diabetes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Hypertension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Smoking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Renal disease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Increased age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+mj-lt"/>
              </a:rPr>
              <a:t>Obesity</a:t>
            </a:r>
          </a:p>
          <a:p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2750"/>
            <a:ext cx="2116182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2743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Pressure Ulcers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3962400" cy="3394472"/>
          </a:xfrm>
        </p:spPr>
        <p:txBody>
          <a:bodyPr anchor="ctr" anchorCtr="0">
            <a:normAutofit/>
          </a:bodyPr>
          <a:lstStyle/>
          <a:p>
            <a:pPr marL="400050">
              <a:spcBef>
                <a:spcPts val="600"/>
              </a:spcBef>
            </a:pPr>
            <a:r>
              <a:rPr lang="en-US" dirty="0"/>
              <a:t>Braden Risk Assessment Scale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Sensory perception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Moisture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Activity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Mobility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Nutrition</a:t>
            </a:r>
          </a:p>
          <a:p>
            <a:pPr marL="800100" lvl="1">
              <a:spcBef>
                <a:spcPts val="600"/>
              </a:spcBef>
            </a:pPr>
            <a:r>
              <a:rPr lang="en-US" dirty="0"/>
              <a:t>Friction and shear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971550"/>
            <a:ext cx="3962400" cy="33944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600"/>
              </a:spcBef>
            </a:pPr>
            <a:r>
              <a:rPr lang="en-US" dirty="0"/>
              <a:t>16 or less are at risk</a:t>
            </a:r>
          </a:p>
          <a:p>
            <a:pPr marL="400050">
              <a:spcBef>
                <a:spcPts val="600"/>
              </a:spcBef>
            </a:pPr>
            <a:r>
              <a:rPr lang="en-US" dirty="0"/>
              <a:t>15-16 = low risk</a:t>
            </a:r>
          </a:p>
          <a:p>
            <a:pPr marL="400050">
              <a:spcBef>
                <a:spcPts val="600"/>
              </a:spcBef>
            </a:pPr>
            <a:r>
              <a:rPr lang="en-US" dirty="0"/>
              <a:t>13-14 = moderate risk</a:t>
            </a:r>
          </a:p>
          <a:p>
            <a:pPr marL="400050">
              <a:spcBef>
                <a:spcPts val="600"/>
              </a:spcBef>
            </a:pPr>
            <a:r>
              <a:rPr lang="en-US" dirty="0"/>
              <a:t>12 or less = high risk</a:t>
            </a:r>
          </a:p>
        </p:txBody>
      </p:sp>
    </p:spTree>
    <p:extLst>
      <p:ext uri="{BB962C8B-B14F-4D97-AF65-F5344CB8AC3E}">
        <p14:creationId xmlns:p14="http://schemas.microsoft.com/office/powerpoint/2010/main" val="269156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302" y="0"/>
            <a:ext cx="9144000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194-E5BD-460A-97C0-01A2D5EE47A2}" type="slidenum">
              <a:rPr lang="en-US" smtClean="0"/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4" y="29381"/>
            <a:ext cx="7879556" cy="506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7074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712F822A6243B9914C5B93BF62CB" ma:contentTypeVersion="0" ma:contentTypeDescription="Create a new document." ma:contentTypeScope="" ma:versionID="92ba16d6df224c59af975a8ef325f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A1EC7-E3A4-40F3-A407-771F34057F98}"/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1531</TotalTime>
  <Words>862</Words>
  <Application>Microsoft Office PowerPoint</Application>
  <PresentationFormat>On-screen Show (16:9)</PresentationFormat>
  <Paragraphs>229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1_Custom Design</vt:lpstr>
      <vt:lpstr>PowerPoint Presentation</vt:lpstr>
      <vt:lpstr>PowerPoint Presentation</vt:lpstr>
      <vt:lpstr>Learning Objectives</vt:lpstr>
      <vt:lpstr>Why?</vt:lpstr>
      <vt:lpstr>Types of Wounds</vt:lpstr>
      <vt:lpstr>Venous Ulcers</vt:lpstr>
      <vt:lpstr>Arterial Ulcers</vt:lpstr>
      <vt:lpstr>Pressure Ulcers</vt:lpstr>
      <vt:lpstr>PowerPoint Presentation</vt:lpstr>
      <vt:lpstr>Wound Assessment</vt:lpstr>
      <vt:lpstr>Wound Care</vt:lpstr>
      <vt:lpstr>Facility-Specific</vt:lpstr>
      <vt:lpstr>Potential Issues</vt:lpstr>
      <vt:lpstr>Summary</vt:lpstr>
      <vt:lpstr>PowerPoint Presentation</vt:lpstr>
      <vt:lpstr>Wound Care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Ludwa, Cheryl</cp:lastModifiedBy>
  <cp:revision>59</cp:revision>
  <cp:lastPrinted>2017-08-24T13:17:59Z</cp:lastPrinted>
  <dcterms:created xsi:type="dcterms:W3CDTF">2017-03-13T17:13:11Z</dcterms:created>
  <dcterms:modified xsi:type="dcterms:W3CDTF">2020-04-22T19:56:38Z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0x010100C531712F822A6243B9914C5B93BF62CB</vt:lpwstr>
  </property>
</Properties>
</file>