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0">
  <p:sldMasterIdLst>
    <p:sldMasterId id="2147483672" r:id="rId1"/>
    <p:sldMasterId id="2147483710" r:id="rId2"/>
    <p:sldMasterId id="2147483714" r:id="rId3"/>
  </p:sldMasterIdLst>
  <p:notesMasterIdLst>
    <p:notesMasterId r:id="rId18"/>
  </p:notesMasterIdLst>
  <p:handoutMasterIdLst>
    <p:handoutMasterId r:id="rId19"/>
  </p:handoutMasterIdLst>
  <p:sldIdLst>
    <p:sldId id="256" r:id="rId4"/>
    <p:sldId id="271" r:id="rId5"/>
    <p:sldId id="283" r:id="rId6"/>
    <p:sldId id="339" r:id="rId7"/>
    <p:sldId id="343" r:id="rId8"/>
    <p:sldId id="341" r:id="rId9"/>
    <p:sldId id="344" r:id="rId10"/>
    <p:sldId id="333" r:id="rId11"/>
    <p:sldId id="345" r:id="rId12"/>
    <p:sldId id="334" r:id="rId13"/>
    <p:sldId id="342" r:id="rId14"/>
    <p:sldId id="300" r:id="rId15"/>
    <p:sldId id="297" r:id="rId16"/>
    <p:sldId id="346" r:id="rId17"/>
  </p:sldIdLst>
  <p:sldSz cx="12192000" cy="6858000"/>
  <p:notesSz cx="7023100" cy="93091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aring, Kathryn" initials="NK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215D93"/>
    <a:srgbClr val="D6E1F1"/>
    <a:srgbClr val="BFBFBF"/>
    <a:srgbClr val="FFFFFF"/>
    <a:srgbClr val="323391"/>
    <a:srgbClr val="37384F"/>
    <a:srgbClr val="304856"/>
    <a:srgbClr val="372E58"/>
    <a:srgbClr val="3D5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131" autoAdjust="0"/>
    <p:restoredTop sz="96329" autoAdjust="0"/>
  </p:normalViewPr>
  <p:slideViewPr>
    <p:cSldViewPr snapToGrid="0">
      <p:cViewPr varScale="1">
        <p:scale>
          <a:sx n="98" d="100"/>
          <a:sy n="98" d="100"/>
        </p:scale>
        <p:origin x="106" y="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4"/>
    </p:cViewPr>
  </p:sorterViewPr>
  <p:notesViewPr>
    <p:cSldViewPr snapToGrid="0">
      <p:cViewPr>
        <p:scale>
          <a:sx n="148" d="100"/>
          <a:sy n="148" d="100"/>
        </p:scale>
        <p:origin x="2358" y="-6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hyperlink" Target="mailto:Kathryn.nearing@va.gov" TargetMode="Externa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hyperlink" Target="mailto:Kathryn.nearing@va.gov" TargetMode="External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12DBC-7B5D-438E-9D6C-8105422C8197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330C69D-48FD-4516-A903-7EC02CE3B3B2}">
      <dgm:prSet phldrT="[Text]"/>
      <dgm:spPr>
        <a:solidFill>
          <a:srgbClr val="215D93"/>
        </a:solidFill>
      </dgm:spPr>
      <dgm:t>
        <a:bodyPr/>
        <a:lstStyle/>
        <a:p>
          <a:r>
            <a:rPr lang="en-US" dirty="0"/>
            <a:t>Veterans Affairs (VA) center of excellence focused on aging</a:t>
          </a:r>
        </a:p>
      </dgm:t>
    </dgm:pt>
    <dgm:pt modelId="{FA8B6B35-5173-42B9-BBDA-ABD3BFE2BF28}" type="parTrans" cxnId="{A4D3B509-1341-4851-83D5-B04AF22E770F}">
      <dgm:prSet/>
      <dgm:spPr/>
      <dgm:t>
        <a:bodyPr/>
        <a:lstStyle/>
        <a:p>
          <a:endParaRPr lang="en-US"/>
        </a:p>
      </dgm:t>
    </dgm:pt>
    <dgm:pt modelId="{2BD5BBD2-51BD-4613-A510-F5CA8D1D8ADE}" type="sibTrans" cxnId="{A4D3B509-1341-4851-83D5-B04AF22E770F}">
      <dgm:prSet/>
      <dgm:spPr/>
      <dgm:t>
        <a:bodyPr/>
        <a:lstStyle/>
        <a:p>
          <a:endParaRPr lang="en-US"/>
        </a:p>
      </dgm:t>
    </dgm:pt>
    <dgm:pt modelId="{CC493A02-F634-43B8-BDF8-EBADAF1F471D}">
      <dgm:prSet phldrT="[Text]"/>
      <dgm:spPr>
        <a:solidFill>
          <a:srgbClr val="215D93"/>
        </a:solidFill>
      </dgm:spPr>
      <dgm:t>
        <a:bodyPr/>
        <a:lstStyle/>
        <a:p>
          <a:r>
            <a:rPr lang="en-US" dirty="0"/>
            <a:t>First GRECCs established in 1975</a:t>
          </a:r>
        </a:p>
      </dgm:t>
    </dgm:pt>
    <dgm:pt modelId="{BC17949B-EA1E-40CC-84FA-09EABC35F1CA}" type="parTrans" cxnId="{65AFB394-93A2-4B8E-8333-D7D20D895A93}">
      <dgm:prSet/>
      <dgm:spPr/>
      <dgm:t>
        <a:bodyPr/>
        <a:lstStyle/>
        <a:p>
          <a:endParaRPr lang="en-US"/>
        </a:p>
      </dgm:t>
    </dgm:pt>
    <dgm:pt modelId="{45DE210A-8DE1-4A7B-AAFC-C43932194F23}" type="sibTrans" cxnId="{65AFB394-93A2-4B8E-8333-D7D20D895A93}">
      <dgm:prSet/>
      <dgm:spPr/>
      <dgm:t>
        <a:bodyPr/>
        <a:lstStyle/>
        <a:p>
          <a:endParaRPr lang="en-US"/>
        </a:p>
      </dgm:t>
    </dgm:pt>
    <dgm:pt modelId="{3AF4F2C5-07A1-4972-8112-34C725EF84E4}">
      <dgm:prSet phldrT="[Text]"/>
      <dgm:spPr>
        <a:solidFill>
          <a:srgbClr val="215D93"/>
        </a:solidFill>
      </dgm:spPr>
      <dgm:t>
        <a:bodyPr/>
        <a:lstStyle/>
        <a:p>
          <a:r>
            <a:rPr lang="en-US" dirty="0"/>
            <a:t>Today, national network is comprised of 20 GRECCs</a:t>
          </a:r>
        </a:p>
      </dgm:t>
    </dgm:pt>
    <dgm:pt modelId="{F75E18D6-263C-42F7-9487-C5724C8AC000}" type="parTrans" cxnId="{383E5CE6-5DD2-4E60-B15F-00F33EB82DC1}">
      <dgm:prSet/>
      <dgm:spPr/>
      <dgm:t>
        <a:bodyPr/>
        <a:lstStyle/>
        <a:p>
          <a:endParaRPr lang="en-US"/>
        </a:p>
      </dgm:t>
    </dgm:pt>
    <dgm:pt modelId="{889BDC27-5148-441D-8206-AE3D35F570AB}" type="sibTrans" cxnId="{383E5CE6-5DD2-4E60-B15F-00F33EB82DC1}">
      <dgm:prSet/>
      <dgm:spPr/>
      <dgm:t>
        <a:bodyPr/>
        <a:lstStyle/>
        <a:p>
          <a:endParaRPr lang="en-US"/>
        </a:p>
      </dgm:t>
    </dgm:pt>
    <dgm:pt modelId="{50E69108-EB03-441F-9BDB-F2A17199A17E}">
      <dgm:prSet phldrT="[Text]"/>
      <dgm:spPr>
        <a:solidFill>
          <a:srgbClr val="215D93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VA Eastern Colorado GRECC funded in 2014	</a:t>
          </a:r>
        </a:p>
      </dgm:t>
    </dgm:pt>
    <dgm:pt modelId="{5489A0D0-C777-4836-8C29-BD705FA5A71C}" type="parTrans" cxnId="{3D98FBE1-1701-44DA-8431-0DC59094942D}">
      <dgm:prSet/>
      <dgm:spPr/>
      <dgm:t>
        <a:bodyPr/>
        <a:lstStyle/>
        <a:p>
          <a:endParaRPr lang="en-US"/>
        </a:p>
      </dgm:t>
    </dgm:pt>
    <dgm:pt modelId="{F5399A32-9361-44ED-AF4C-2C7B2C1C5E5F}" type="sibTrans" cxnId="{3D98FBE1-1701-44DA-8431-0DC59094942D}">
      <dgm:prSet/>
      <dgm:spPr/>
      <dgm:t>
        <a:bodyPr/>
        <a:lstStyle/>
        <a:p>
          <a:endParaRPr lang="en-US"/>
        </a:p>
      </dgm:t>
    </dgm:pt>
    <dgm:pt modelId="{4EC23C43-9D97-4BB6-84F6-CB0306C6A94C}">
      <dgm:prSet/>
      <dgm:spPr>
        <a:solidFill>
          <a:srgbClr val="215D93"/>
        </a:solidFill>
        <a:ln>
          <a:solidFill>
            <a:srgbClr val="2F5597"/>
          </a:solidFill>
        </a:ln>
      </dgm:spPr>
      <dgm:t>
        <a:bodyPr/>
        <a:lstStyle/>
        <a:p>
          <a:r>
            <a:rPr lang="en-US" dirty="0"/>
            <a:t>Older Veteran Engagement Team established in 2017</a:t>
          </a:r>
        </a:p>
      </dgm:t>
    </dgm:pt>
    <dgm:pt modelId="{88EC2A7C-0F82-4277-86E8-B1ECAB206903}" type="parTrans" cxnId="{917EEB05-61BD-4F11-881C-40C9BE2A6F55}">
      <dgm:prSet/>
      <dgm:spPr/>
      <dgm:t>
        <a:bodyPr/>
        <a:lstStyle/>
        <a:p>
          <a:endParaRPr lang="en-US"/>
        </a:p>
      </dgm:t>
    </dgm:pt>
    <dgm:pt modelId="{1BAD42ED-687F-454A-A555-CC2C37FE7B86}" type="sibTrans" cxnId="{917EEB05-61BD-4F11-881C-40C9BE2A6F55}">
      <dgm:prSet/>
      <dgm:spPr/>
      <dgm:t>
        <a:bodyPr/>
        <a:lstStyle/>
        <a:p>
          <a:endParaRPr lang="en-US"/>
        </a:p>
      </dgm:t>
    </dgm:pt>
    <dgm:pt modelId="{82998206-2411-4FF3-9D72-AD4CB90D0BD0}" type="pres">
      <dgm:prSet presAssocID="{FDF12DBC-7B5D-438E-9D6C-8105422C8197}" presName="linear" presStyleCnt="0">
        <dgm:presLayoutVars>
          <dgm:animLvl val="lvl"/>
          <dgm:resizeHandles val="exact"/>
        </dgm:presLayoutVars>
      </dgm:prSet>
      <dgm:spPr/>
    </dgm:pt>
    <dgm:pt modelId="{BA6199A6-DA0B-4159-9CCA-89AC59C76445}" type="pres">
      <dgm:prSet presAssocID="{9330C69D-48FD-4516-A903-7EC02CE3B3B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3B96A1E-68A1-4388-802C-9E6314628694}" type="pres">
      <dgm:prSet presAssocID="{2BD5BBD2-51BD-4613-A510-F5CA8D1D8ADE}" presName="spacer" presStyleCnt="0"/>
      <dgm:spPr/>
    </dgm:pt>
    <dgm:pt modelId="{B0D5714A-7D0A-4486-BF06-30B3E1199D6A}" type="pres">
      <dgm:prSet presAssocID="{CC493A02-F634-43B8-BDF8-EBADAF1F471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8DEA766-A163-4868-A50D-476A182B2717}" type="pres">
      <dgm:prSet presAssocID="{45DE210A-8DE1-4A7B-AAFC-C43932194F23}" presName="spacer" presStyleCnt="0"/>
      <dgm:spPr/>
    </dgm:pt>
    <dgm:pt modelId="{931A8F6E-B57D-4454-8475-38A184B8E0D8}" type="pres">
      <dgm:prSet presAssocID="{3AF4F2C5-07A1-4972-8112-34C725EF84E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BB0BC69-0FFB-4234-ADE4-2557E983D164}" type="pres">
      <dgm:prSet presAssocID="{889BDC27-5148-441D-8206-AE3D35F570AB}" presName="spacer" presStyleCnt="0"/>
      <dgm:spPr/>
    </dgm:pt>
    <dgm:pt modelId="{5DAB8340-C558-4347-AEE5-E3D58ED8253E}" type="pres">
      <dgm:prSet presAssocID="{50E69108-EB03-441F-9BDB-F2A17199A17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35B120C-2A40-4A6E-91D4-644D805D89F7}" type="pres">
      <dgm:prSet presAssocID="{F5399A32-9361-44ED-AF4C-2C7B2C1C5E5F}" presName="spacer" presStyleCnt="0"/>
      <dgm:spPr/>
    </dgm:pt>
    <dgm:pt modelId="{9E457954-6ED6-4A17-AC35-3603B531E176}" type="pres">
      <dgm:prSet presAssocID="{4EC23C43-9D97-4BB6-84F6-CB0306C6A94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17EEB05-61BD-4F11-881C-40C9BE2A6F55}" srcId="{FDF12DBC-7B5D-438E-9D6C-8105422C8197}" destId="{4EC23C43-9D97-4BB6-84F6-CB0306C6A94C}" srcOrd="4" destOrd="0" parTransId="{88EC2A7C-0F82-4277-86E8-B1ECAB206903}" sibTransId="{1BAD42ED-687F-454A-A555-CC2C37FE7B86}"/>
    <dgm:cxn modelId="{A4D3B509-1341-4851-83D5-B04AF22E770F}" srcId="{FDF12DBC-7B5D-438E-9D6C-8105422C8197}" destId="{9330C69D-48FD-4516-A903-7EC02CE3B3B2}" srcOrd="0" destOrd="0" parTransId="{FA8B6B35-5173-42B9-BBDA-ABD3BFE2BF28}" sibTransId="{2BD5BBD2-51BD-4613-A510-F5CA8D1D8ADE}"/>
    <dgm:cxn modelId="{664F3631-B055-4C0A-87A3-63D6006A4DE6}" type="presOf" srcId="{FDF12DBC-7B5D-438E-9D6C-8105422C8197}" destId="{82998206-2411-4FF3-9D72-AD4CB90D0BD0}" srcOrd="0" destOrd="0" presId="urn:microsoft.com/office/officeart/2005/8/layout/vList2"/>
    <dgm:cxn modelId="{6792814D-5FFE-4098-8555-AECFC16DC7E3}" type="presOf" srcId="{9330C69D-48FD-4516-A903-7EC02CE3B3B2}" destId="{BA6199A6-DA0B-4159-9CCA-89AC59C76445}" srcOrd="0" destOrd="0" presId="urn:microsoft.com/office/officeart/2005/8/layout/vList2"/>
    <dgm:cxn modelId="{65AFB394-93A2-4B8E-8333-D7D20D895A93}" srcId="{FDF12DBC-7B5D-438E-9D6C-8105422C8197}" destId="{CC493A02-F634-43B8-BDF8-EBADAF1F471D}" srcOrd="1" destOrd="0" parTransId="{BC17949B-EA1E-40CC-84FA-09EABC35F1CA}" sibTransId="{45DE210A-8DE1-4A7B-AAFC-C43932194F23}"/>
    <dgm:cxn modelId="{A5E0D39C-2B3A-4AFE-90F0-7DC0967D59FC}" type="presOf" srcId="{3AF4F2C5-07A1-4972-8112-34C725EF84E4}" destId="{931A8F6E-B57D-4454-8475-38A184B8E0D8}" srcOrd="0" destOrd="0" presId="urn:microsoft.com/office/officeart/2005/8/layout/vList2"/>
    <dgm:cxn modelId="{068A04A3-0A67-482C-B8ED-B5A8D394E153}" type="presOf" srcId="{CC493A02-F634-43B8-BDF8-EBADAF1F471D}" destId="{B0D5714A-7D0A-4486-BF06-30B3E1199D6A}" srcOrd="0" destOrd="0" presId="urn:microsoft.com/office/officeart/2005/8/layout/vList2"/>
    <dgm:cxn modelId="{247DCAA4-A617-4F3D-BE6A-1B21EE542B9A}" type="presOf" srcId="{50E69108-EB03-441F-9BDB-F2A17199A17E}" destId="{5DAB8340-C558-4347-AEE5-E3D58ED8253E}" srcOrd="0" destOrd="0" presId="urn:microsoft.com/office/officeart/2005/8/layout/vList2"/>
    <dgm:cxn modelId="{D2C365B4-A32B-4763-BEA9-CFFBD449D00B}" type="presOf" srcId="{4EC23C43-9D97-4BB6-84F6-CB0306C6A94C}" destId="{9E457954-6ED6-4A17-AC35-3603B531E176}" srcOrd="0" destOrd="0" presId="urn:microsoft.com/office/officeart/2005/8/layout/vList2"/>
    <dgm:cxn modelId="{3D98FBE1-1701-44DA-8431-0DC59094942D}" srcId="{FDF12DBC-7B5D-438E-9D6C-8105422C8197}" destId="{50E69108-EB03-441F-9BDB-F2A17199A17E}" srcOrd="3" destOrd="0" parTransId="{5489A0D0-C777-4836-8C29-BD705FA5A71C}" sibTransId="{F5399A32-9361-44ED-AF4C-2C7B2C1C5E5F}"/>
    <dgm:cxn modelId="{383E5CE6-5DD2-4E60-B15F-00F33EB82DC1}" srcId="{FDF12DBC-7B5D-438E-9D6C-8105422C8197}" destId="{3AF4F2C5-07A1-4972-8112-34C725EF84E4}" srcOrd="2" destOrd="0" parTransId="{F75E18D6-263C-42F7-9487-C5724C8AC000}" sibTransId="{889BDC27-5148-441D-8206-AE3D35F570AB}"/>
    <dgm:cxn modelId="{DA0CCEA3-2519-419B-A521-E2C0DB3AB0DE}" type="presParOf" srcId="{82998206-2411-4FF3-9D72-AD4CB90D0BD0}" destId="{BA6199A6-DA0B-4159-9CCA-89AC59C76445}" srcOrd="0" destOrd="0" presId="urn:microsoft.com/office/officeart/2005/8/layout/vList2"/>
    <dgm:cxn modelId="{C3A0E229-D046-4E5C-A34E-D588932D489C}" type="presParOf" srcId="{82998206-2411-4FF3-9D72-AD4CB90D0BD0}" destId="{F3B96A1E-68A1-4388-802C-9E6314628694}" srcOrd="1" destOrd="0" presId="urn:microsoft.com/office/officeart/2005/8/layout/vList2"/>
    <dgm:cxn modelId="{C6F0662C-4E07-4D6F-904B-960123F4CF65}" type="presParOf" srcId="{82998206-2411-4FF3-9D72-AD4CB90D0BD0}" destId="{B0D5714A-7D0A-4486-BF06-30B3E1199D6A}" srcOrd="2" destOrd="0" presId="urn:microsoft.com/office/officeart/2005/8/layout/vList2"/>
    <dgm:cxn modelId="{F93A7EA5-6A9A-40AA-8C39-62224108CA7D}" type="presParOf" srcId="{82998206-2411-4FF3-9D72-AD4CB90D0BD0}" destId="{08DEA766-A163-4868-A50D-476A182B2717}" srcOrd="3" destOrd="0" presId="urn:microsoft.com/office/officeart/2005/8/layout/vList2"/>
    <dgm:cxn modelId="{F02486C5-F8DF-4FD2-B181-59A23B89DA68}" type="presParOf" srcId="{82998206-2411-4FF3-9D72-AD4CB90D0BD0}" destId="{931A8F6E-B57D-4454-8475-38A184B8E0D8}" srcOrd="4" destOrd="0" presId="urn:microsoft.com/office/officeart/2005/8/layout/vList2"/>
    <dgm:cxn modelId="{671B3D1D-4211-4425-8F88-0B98589E527B}" type="presParOf" srcId="{82998206-2411-4FF3-9D72-AD4CB90D0BD0}" destId="{BBB0BC69-0FFB-4234-ADE4-2557E983D164}" srcOrd="5" destOrd="0" presId="urn:microsoft.com/office/officeart/2005/8/layout/vList2"/>
    <dgm:cxn modelId="{2C2682A7-3DB0-4D0B-B2A7-2CEAF4839E00}" type="presParOf" srcId="{82998206-2411-4FF3-9D72-AD4CB90D0BD0}" destId="{5DAB8340-C558-4347-AEE5-E3D58ED8253E}" srcOrd="6" destOrd="0" presId="urn:microsoft.com/office/officeart/2005/8/layout/vList2"/>
    <dgm:cxn modelId="{F7D337C2-2629-4EB3-8CF0-7BA14F2FC9D1}" type="presParOf" srcId="{82998206-2411-4FF3-9D72-AD4CB90D0BD0}" destId="{935B120C-2A40-4A6E-91D4-644D805D89F7}" srcOrd="7" destOrd="0" presId="urn:microsoft.com/office/officeart/2005/8/layout/vList2"/>
    <dgm:cxn modelId="{BB201A6D-555E-494B-8972-FC10D9D14FCA}" type="presParOf" srcId="{82998206-2411-4FF3-9D72-AD4CB90D0BD0}" destId="{9E457954-6ED6-4A17-AC35-3603B531E17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C82DDB-D0CF-4408-9ADA-6B5D5F885C0B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09C676-6586-4733-A9B0-EDE277FE3120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OVET meets monthly</a:t>
          </a:r>
        </a:p>
      </dgm:t>
    </dgm:pt>
    <dgm:pt modelId="{148A6865-9517-469C-8833-9DBA7C9E071F}" type="parTrans" cxnId="{6781A545-2FA9-4B2B-A58E-C9CCE1127E50}">
      <dgm:prSet/>
      <dgm:spPr/>
      <dgm:t>
        <a:bodyPr/>
        <a:lstStyle/>
        <a:p>
          <a:endParaRPr lang="en-US"/>
        </a:p>
      </dgm:t>
    </dgm:pt>
    <dgm:pt modelId="{1CA702B2-B291-4882-839B-DB52755DC75D}" type="sibTrans" cxnId="{6781A545-2FA9-4B2B-A58E-C9CCE1127E50}">
      <dgm:prSet/>
      <dgm:spPr/>
      <dgm:t>
        <a:bodyPr/>
        <a:lstStyle/>
        <a:p>
          <a:endParaRPr lang="en-US"/>
        </a:p>
      </dgm:t>
    </dgm:pt>
    <dgm:pt modelId="{29EE305E-7C6E-4E65-8FF4-BCC1EDC72EA8}">
      <dgm:prSet phldrT="[Text]" custT="1"/>
      <dgm:spPr/>
      <dgm:t>
        <a:bodyPr/>
        <a:lstStyle/>
        <a:p>
          <a:r>
            <a:rPr lang="en-US" sz="1800" dirty="0"/>
            <a:t>OVET provides feedback/ input on </a:t>
          </a:r>
          <a:r>
            <a:rPr lang="en-US" sz="1800" b="1" dirty="0"/>
            <a:t>research</a:t>
          </a:r>
          <a:r>
            <a:rPr lang="en-US" sz="1800" dirty="0"/>
            <a:t> and </a:t>
          </a:r>
          <a:r>
            <a:rPr lang="en-US" sz="1800" b="1" dirty="0"/>
            <a:t>clinical demonstration projects</a:t>
          </a:r>
        </a:p>
      </dgm:t>
    </dgm:pt>
    <dgm:pt modelId="{E6ADE4A8-B990-43CB-BFF5-9401D70E9B1C}" type="parTrans" cxnId="{3495B105-EF9C-4977-8B49-F0E4C17C0323}">
      <dgm:prSet/>
      <dgm:spPr/>
      <dgm:t>
        <a:bodyPr/>
        <a:lstStyle/>
        <a:p>
          <a:endParaRPr lang="en-US"/>
        </a:p>
      </dgm:t>
    </dgm:pt>
    <dgm:pt modelId="{E19E3D6E-0CB6-4F45-A892-9A3021795AB9}" type="sibTrans" cxnId="{3495B105-EF9C-4977-8B49-F0E4C17C0323}">
      <dgm:prSet/>
      <dgm:spPr/>
      <dgm:t>
        <a:bodyPr/>
        <a:lstStyle/>
        <a:p>
          <a:endParaRPr lang="en-US"/>
        </a:p>
      </dgm:t>
    </dgm:pt>
    <dgm:pt modelId="{34D652D4-B827-4499-BCF2-452AC56CF91F}">
      <dgm:prSet phldrT="[Text]" custT="1"/>
      <dgm:spPr/>
      <dgm:t>
        <a:bodyPr/>
        <a:lstStyle/>
        <a:p>
          <a:r>
            <a:rPr lang="en-US" sz="1800" dirty="0"/>
            <a:t>Older Veterans and care partners have a voice in research and creating services and supports</a:t>
          </a:r>
        </a:p>
      </dgm:t>
    </dgm:pt>
    <dgm:pt modelId="{7DD1B955-A2B9-4A38-946E-3947F74F174D}" type="parTrans" cxnId="{CB9A52D5-3361-46FD-88B7-9578EDAC7A01}">
      <dgm:prSet/>
      <dgm:spPr/>
      <dgm:t>
        <a:bodyPr/>
        <a:lstStyle/>
        <a:p>
          <a:endParaRPr lang="en-US"/>
        </a:p>
      </dgm:t>
    </dgm:pt>
    <dgm:pt modelId="{F0AB1580-DEC8-432E-919C-8679937468AD}" type="sibTrans" cxnId="{CB9A52D5-3361-46FD-88B7-9578EDAC7A01}">
      <dgm:prSet/>
      <dgm:spPr/>
      <dgm:t>
        <a:bodyPr/>
        <a:lstStyle/>
        <a:p>
          <a:endParaRPr lang="en-US"/>
        </a:p>
      </dgm:t>
    </dgm:pt>
    <dgm:pt modelId="{607E5809-7BBA-4ACE-9848-71A92F19F912}" type="pres">
      <dgm:prSet presAssocID="{2AC82DDB-D0CF-4408-9ADA-6B5D5F885C0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25DDF25-1091-40C8-990F-B542F002DC2A}" type="pres">
      <dgm:prSet presAssocID="{5709C676-6586-4733-A9B0-EDE277FE3120}" presName="Accent1" presStyleCnt="0"/>
      <dgm:spPr/>
    </dgm:pt>
    <dgm:pt modelId="{EFA88610-96E4-4541-BB4B-FDEC4D0F2E36}" type="pres">
      <dgm:prSet presAssocID="{5709C676-6586-4733-A9B0-EDE277FE3120}" presName="Accent" presStyleLbl="node1" presStyleIdx="0" presStyleCnt="3"/>
      <dgm:spPr>
        <a:solidFill>
          <a:srgbClr val="215D93"/>
        </a:solidFill>
      </dgm:spPr>
    </dgm:pt>
    <dgm:pt modelId="{2E06189F-C797-49AE-85F2-4511D42B7C5B}" type="pres">
      <dgm:prSet presAssocID="{5709C676-6586-4733-A9B0-EDE277FE312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547073FD-31EB-4E71-A70F-42DC5DE7C28B}" type="pres">
      <dgm:prSet presAssocID="{29EE305E-7C6E-4E65-8FF4-BCC1EDC72EA8}" presName="Accent2" presStyleCnt="0"/>
      <dgm:spPr/>
    </dgm:pt>
    <dgm:pt modelId="{96408060-3181-4129-8532-659C0FBD10BE}" type="pres">
      <dgm:prSet presAssocID="{29EE305E-7C6E-4E65-8FF4-BCC1EDC72EA8}" presName="Accent" presStyleLbl="node1" presStyleIdx="1" presStyleCnt="3"/>
      <dgm:spPr>
        <a:solidFill>
          <a:srgbClr val="215D93"/>
        </a:solidFill>
      </dgm:spPr>
    </dgm:pt>
    <dgm:pt modelId="{90BF27F8-B0F1-4E3B-A4A2-531BBA034D3F}" type="pres">
      <dgm:prSet presAssocID="{29EE305E-7C6E-4E65-8FF4-BCC1EDC72EA8}" presName="Parent2" presStyleLbl="revTx" presStyleIdx="1" presStyleCnt="3" custScaleX="112924" custLinFactNeighborX="974" custLinFactNeighborY="-8767">
        <dgm:presLayoutVars>
          <dgm:chMax val="1"/>
          <dgm:chPref val="1"/>
          <dgm:bulletEnabled val="1"/>
        </dgm:presLayoutVars>
      </dgm:prSet>
      <dgm:spPr/>
    </dgm:pt>
    <dgm:pt modelId="{A0503BE8-C7A1-41DA-822B-45BB52475D02}" type="pres">
      <dgm:prSet presAssocID="{34D652D4-B827-4499-BCF2-452AC56CF91F}" presName="Accent3" presStyleCnt="0"/>
      <dgm:spPr/>
    </dgm:pt>
    <dgm:pt modelId="{F9167D17-BFC6-4847-A5FB-250B1AD22617}" type="pres">
      <dgm:prSet presAssocID="{34D652D4-B827-4499-BCF2-452AC56CF91F}" presName="Accent" presStyleLbl="node1" presStyleIdx="2" presStyleCnt="3"/>
      <dgm:spPr>
        <a:solidFill>
          <a:srgbClr val="215D93"/>
        </a:solidFill>
      </dgm:spPr>
    </dgm:pt>
    <dgm:pt modelId="{54F0845B-558F-4BC6-9E88-DC12C2368439}" type="pres">
      <dgm:prSet presAssocID="{34D652D4-B827-4499-BCF2-452AC56CF91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3495B105-EF9C-4977-8B49-F0E4C17C0323}" srcId="{2AC82DDB-D0CF-4408-9ADA-6B5D5F885C0B}" destId="{29EE305E-7C6E-4E65-8FF4-BCC1EDC72EA8}" srcOrd="1" destOrd="0" parTransId="{E6ADE4A8-B990-43CB-BFF5-9401D70E9B1C}" sibTransId="{E19E3D6E-0CB6-4F45-A892-9A3021795AB9}"/>
    <dgm:cxn modelId="{4A02FE10-49EF-475E-978E-98350A235449}" type="presOf" srcId="{5709C676-6586-4733-A9B0-EDE277FE3120}" destId="{2E06189F-C797-49AE-85F2-4511D42B7C5B}" srcOrd="0" destOrd="0" presId="urn:microsoft.com/office/officeart/2009/layout/CircleArrowProcess"/>
    <dgm:cxn modelId="{37BD9760-B14A-497A-AD54-E8040EEB5E82}" type="presOf" srcId="{29EE305E-7C6E-4E65-8FF4-BCC1EDC72EA8}" destId="{90BF27F8-B0F1-4E3B-A4A2-531BBA034D3F}" srcOrd="0" destOrd="0" presId="urn:microsoft.com/office/officeart/2009/layout/CircleArrowProcess"/>
    <dgm:cxn modelId="{6781A545-2FA9-4B2B-A58E-C9CCE1127E50}" srcId="{2AC82DDB-D0CF-4408-9ADA-6B5D5F885C0B}" destId="{5709C676-6586-4733-A9B0-EDE277FE3120}" srcOrd="0" destOrd="0" parTransId="{148A6865-9517-469C-8833-9DBA7C9E071F}" sibTransId="{1CA702B2-B291-4882-839B-DB52755DC75D}"/>
    <dgm:cxn modelId="{957DFE73-CCCF-4D7E-8AD3-318B80AAEC7D}" type="presOf" srcId="{2AC82DDB-D0CF-4408-9ADA-6B5D5F885C0B}" destId="{607E5809-7BBA-4ACE-9848-71A92F19F912}" srcOrd="0" destOrd="0" presId="urn:microsoft.com/office/officeart/2009/layout/CircleArrowProcess"/>
    <dgm:cxn modelId="{34F8C790-7948-4F00-90CF-FAF09F40E96B}" type="presOf" srcId="{34D652D4-B827-4499-BCF2-452AC56CF91F}" destId="{54F0845B-558F-4BC6-9E88-DC12C2368439}" srcOrd="0" destOrd="0" presId="urn:microsoft.com/office/officeart/2009/layout/CircleArrowProcess"/>
    <dgm:cxn modelId="{CB9A52D5-3361-46FD-88B7-9578EDAC7A01}" srcId="{2AC82DDB-D0CF-4408-9ADA-6B5D5F885C0B}" destId="{34D652D4-B827-4499-BCF2-452AC56CF91F}" srcOrd="2" destOrd="0" parTransId="{7DD1B955-A2B9-4A38-946E-3947F74F174D}" sibTransId="{F0AB1580-DEC8-432E-919C-8679937468AD}"/>
    <dgm:cxn modelId="{2E57B244-0A0E-4FE8-A07D-0656627E630E}" type="presParOf" srcId="{607E5809-7BBA-4ACE-9848-71A92F19F912}" destId="{625DDF25-1091-40C8-990F-B542F002DC2A}" srcOrd="0" destOrd="0" presId="urn:microsoft.com/office/officeart/2009/layout/CircleArrowProcess"/>
    <dgm:cxn modelId="{640E8F82-8B08-4141-93ED-025DAFC4296F}" type="presParOf" srcId="{625DDF25-1091-40C8-990F-B542F002DC2A}" destId="{EFA88610-96E4-4541-BB4B-FDEC4D0F2E36}" srcOrd="0" destOrd="0" presId="urn:microsoft.com/office/officeart/2009/layout/CircleArrowProcess"/>
    <dgm:cxn modelId="{DAC25625-95F6-48F7-8B63-09540218F0B9}" type="presParOf" srcId="{607E5809-7BBA-4ACE-9848-71A92F19F912}" destId="{2E06189F-C797-49AE-85F2-4511D42B7C5B}" srcOrd="1" destOrd="0" presId="urn:microsoft.com/office/officeart/2009/layout/CircleArrowProcess"/>
    <dgm:cxn modelId="{C907142F-9223-401C-AC32-34DDC84368F5}" type="presParOf" srcId="{607E5809-7BBA-4ACE-9848-71A92F19F912}" destId="{547073FD-31EB-4E71-A70F-42DC5DE7C28B}" srcOrd="2" destOrd="0" presId="urn:microsoft.com/office/officeart/2009/layout/CircleArrowProcess"/>
    <dgm:cxn modelId="{B042C74E-D872-4596-BBA5-E100E38324FC}" type="presParOf" srcId="{547073FD-31EB-4E71-A70F-42DC5DE7C28B}" destId="{96408060-3181-4129-8532-659C0FBD10BE}" srcOrd="0" destOrd="0" presId="urn:microsoft.com/office/officeart/2009/layout/CircleArrowProcess"/>
    <dgm:cxn modelId="{1B4F1DCD-F7E6-415C-B77B-107511A13E08}" type="presParOf" srcId="{607E5809-7BBA-4ACE-9848-71A92F19F912}" destId="{90BF27F8-B0F1-4E3B-A4A2-531BBA034D3F}" srcOrd="3" destOrd="0" presId="urn:microsoft.com/office/officeart/2009/layout/CircleArrowProcess"/>
    <dgm:cxn modelId="{4EE596C6-1E16-4FD7-9822-1B65DC0C7987}" type="presParOf" srcId="{607E5809-7BBA-4ACE-9848-71A92F19F912}" destId="{A0503BE8-C7A1-41DA-822B-45BB52475D02}" srcOrd="4" destOrd="0" presId="urn:microsoft.com/office/officeart/2009/layout/CircleArrowProcess"/>
    <dgm:cxn modelId="{A57C5801-4B2B-4DF3-8C76-5F2015197269}" type="presParOf" srcId="{A0503BE8-C7A1-41DA-822B-45BB52475D02}" destId="{F9167D17-BFC6-4847-A5FB-250B1AD22617}" srcOrd="0" destOrd="0" presId="urn:microsoft.com/office/officeart/2009/layout/CircleArrowProcess"/>
    <dgm:cxn modelId="{2B44223F-D428-4D58-AF1B-03290AB051E1}" type="presParOf" srcId="{607E5809-7BBA-4ACE-9848-71A92F19F912}" destId="{54F0845B-558F-4BC6-9E88-DC12C2368439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0D7EA0-6634-4B9D-905B-F6814176F566}" type="doc">
      <dgm:prSet loTypeId="urn:microsoft.com/office/officeart/2005/8/layout/matrix1" loCatId="matrix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47C761C-F33E-44FF-92B7-68EC21BFC82F}">
      <dgm:prSet phldrT="[Text]"/>
      <dgm:spPr/>
      <dgm:t>
        <a:bodyPr/>
        <a:lstStyle/>
        <a:p>
          <a:pPr algn="ctr"/>
          <a:r>
            <a:rPr lang="en-US" dirty="0"/>
            <a:t>Multi-complexity</a:t>
          </a:r>
        </a:p>
      </dgm:t>
    </dgm:pt>
    <dgm:pt modelId="{6B113FC8-DAD1-4297-B25F-4C9CC16734B1}" type="parTrans" cxnId="{115E58AE-3D36-4CFE-A7AC-6F0D4A692755}">
      <dgm:prSet/>
      <dgm:spPr/>
      <dgm:t>
        <a:bodyPr/>
        <a:lstStyle/>
        <a:p>
          <a:pPr algn="ctr"/>
          <a:endParaRPr lang="en-US"/>
        </a:p>
      </dgm:t>
    </dgm:pt>
    <dgm:pt modelId="{952DFCD6-DCE8-44F4-B1F8-FD5169691C0E}" type="sibTrans" cxnId="{115E58AE-3D36-4CFE-A7AC-6F0D4A692755}">
      <dgm:prSet/>
      <dgm:spPr/>
      <dgm:t>
        <a:bodyPr/>
        <a:lstStyle/>
        <a:p>
          <a:pPr algn="ctr"/>
          <a:endParaRPr lang="en-US"/>
        </a:p>
      </dgm:t>
    </dgm:pt>
    <dgm:pt modelId="{761C4E40-1E0F-4F05-9323-EE63A1CB2234}">
      <dgm:prSet phldrT="[Text]"/>
      <dgm:spPr/>
      <dgm:t>
        <a:bodyPr/>
        <a:lstStyle/>
        <a:p>
          <a:pPr algn="ctr"/>
          <a:r>
            <a:rPr lang="en-US" dirty="0"/>
            <a:t>Mind</a:t>
          </a:r>
        </a:p>
      </dgm:t>
    </dgm:pt>
    <dgm:pt modelId="{0D44854D-3D15-4E53-87E2-3EF73ADCBFD9}" type="parTrans" cxnId="{6B90DC10-F17F-4664-9831-400F4DB3D0CC}">
      <dgm:prSet/>
      <dgm:spPr/>
      <dgm:t>
        <a:bodyPr/>
        <a:lstStyle/>
        <a:p>
          <a:pPr algn="ctr"/>
          <a:endParaRPr lang="en-US"/>
        </a:p>
      </dgm:t>
    </dgm:pt>
    <dgm:pt modelId="{BF94E307-7F62-47ED-AEF7-80E33CDC8B81}" type="sibTrans" cxnId="{6B90DC10-F17F-4664-9831-400F4DB3D0CC}">
      <dgm:prSet/>
      <dgm:spPr/>
      <dgm:t>
        <a:bodyPr/>
        <a:lstStyle/>
        <a:p>
          <a:pPr algn="ctr"/>
          <a:endParaRPr lang="en-US"/>
        </a:p>
      </dgm:t>
    </dgm:pt>
    <dgm:pt modelId="{15315DA5-A10C-48BD-BD0D-B0904138801D}">
      <dgm:prSet phldrT="[Text]"/>
      <dgm:spPr/>
      <dgm:t>
        <a:bodyPr/>
        <a:lstStyle/>
        <a:p>
          <a:pPr algn="ctr"/>
          <a:r>
            <a:rPr lang="en-US" dirty="0"/>
            <a:t>Mobility</a:t>
          </a:r>
        </a:p>
      </dgm:t>
    </dgm:pt>
    <dgm:pt modelId="{5A573794-38C9-47BD-AB80-5E1259FC351C}" type="parTrans" cxnId="{F365A735-E0B9-41BA-98C8-B77F05F4F636}">
      <dgm:prSet/>
      <dgm:spPr/>
      <dgm:t>
        <a:bodyPr/>
        <a:lstStyle/>
        <a:p>
          <a:pPr algn="ctr"/>
          <a:endParaRPr lang="en-US"/>
        </a:p>
      </dgm:t>
    </dgm:pt>
    <dgm:pt modelId="{3AB7F95C-0C69-4CD6-91E8-29D5A1D8BB05}" type="sibTrans" cxnId="{F365A735-E0B9-41BA-98C8-B77F05F4F636}">
      <dgm:prSet/>
      <dgm:spPr/>
      <dgm:t>
        <a:bodyPr/>
        <a:lstStyle/>
        <a:p>
          <a:pPr algn="ctr"/>
          <a:endParaRPr lang="en-US"/>
        </a:p>
      </dgm:t>
    </dgm:pt>
    <dgm:pt modelId="{EDEA3C82-16ED-4F69-A2E2-81A2429615FC}">
      <dgm:prSet phldrT="[Text]"/>
      <dgm:spPr/>
      <dgm:t>
        <a:bodyPr/>
        <a:lstStyle/>
        <a:p>
          <a:pPr algn="ctr"/>
          <a:r>
            <a:rPr lang="en-US" dirty="0"/>
            <a:t>Matters Most</a:t>
          </a:r>
        </a:p>
        <a:p>
          <a:pPr algn="ctr"/>
          <a:endParaRPr lang="en-US" dirty="0"/>
        </a:p>
        <a:p>
          <a:pPr algn="ctr"/>
          <a:endParaRPr lang="en-US" dirty="0"/>
        </a:p>
      </dgm:t>
    </dgm:pt>
    <dgm:pt modelId="{D2B60C6E-B868-48E6-A1F1-018D38B11945}" type="parTrans" cxnId="{C056FE7F-D20C-4BF7-8490-764836AE02F9}">
      <dgm:prSet/>
      <dgm:spPr/>
      <dgm:t>
        <a:bodyPr/>
        <a:lstStyle/>
        <a:p>
          <a:pPr algn="ctr"/>
          <a:endParaRPr lang="en-US"/>
        </a:p>
      </dgm:t>
    </dgm:pt>
    <dgm:pt modelId="{5DE2C609-5763-466E-B08E-42C925FBBCC3}" type="sibTrans" cxnId="{C056FE7F-D20C-4BF7-8490-764836AE02F9}">
      <dgm:prSet/>
      <dgm:spPr/>
      <dgm:t>
        <a:bodyPr/>
        <a:lstStyle/>
        <a:p>
          <a:pPr algn="ctr"/>
          <a:endParaRPr lang="en-US"/>
        </a:p>
      </dgm:t>
    </dgm:pt>
    <dgm:pt modelId="{82608323-5F41-420C-8D75-8309D661A202}">
      <dgm:prSet phldrT="[Text]"/>
      <dgm:spPr/>
      <dgm:t>
        <a:bodyPr/>
        <a:lstStyle/>
        <a:p>
          <a:pPr algn="ctr"/>
          <a:r>
            <a:rPr lang="en-US" dirty="0"/>
            <a:t>Medications</a:t>
          </a:r>
        </a:p>
        <a:p>
          <a:pPr algn="ctr"/>
          <a:endParaRPr lang="en-US" dirty="0"/>
        </a:p>
        <a:p>
          <a:pPr algn="ctr"/>
          <a:endParaRPr lang="en-US" dirty="0"/>
        </a:p>
      </dgm:t>
    </dgm:pt>
    <dgm:pt modelId="{319171E9-94B6-4789-9286-E20E62B32D23}" type="parTrans" cxnId="{512AF425-C491-4791-AD5C-67B04C9C9D16}">
      <dgm:prSet/>
      <dgm:spPr/>
      <dgm:t>
        <a:bodyPr/>
        <a:lstStyle/>
        <a:p>
          <a:pPr algn="ctr"/>
          <a:endParaRPr lang="en-US"/>
        </a:p>
      </dgm:t>
    </dgm:pt>
    <dgm:pt modelId="{B4C5353F-4C12-4340-B6A8-9136481C93B8}" type="sibTrans" cxnId="{512AF425-C491-4791-AD5C-67B04C9C9D16}">
      <dgm:prSet/>
      <dgm:spPr/>
      <dgm:t>
        <a:bodyPr/>
        <a:lstStyle/>
        <a:p>
          <a:pPr algn="ctr"/>
          <a:endParaRPr lang="en-US"/>
        </a:p>
      </dgm:t>
    </dgm:pt>
    <dgm:pt modelId="{40BB71E0-657A-4467-9F72-92ED0D632562}" type="pres">
      <dgm:prSet presAssocID="{220D7EA0-6634-4B9D-905B-F6814176F56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6B7B24B-75F4-4C7D-98A2-1023792ABFEB}" type="pres">
      <dgm:prSet presAssocID="{220D7EA0-6634-4B9D-905B-F6814176F566}" presName="matrix" presStyleCnt="0"/>
      <dgm:spPr/>
    </dgm:pt>
    <dgm:pt modelId="{503BE918-7C8D-4D4C-BB9A-C800B609D086}" type="pres">
      <dgm:prSet presAssocID="{220D7EA0-6634-4B9D-905B-F6814176F566}" presName="tile1" presStyleLbl="node1" presStyleIdx="0" presStyleCnt="4"/>
      <dgm:spPr/>
    </dgm:pt>
    <dgm:pt modelId="{705DB056-2718-45E5-8658-F5187B15DF77}" type="pres">
      <dgm:prSet presAssocID="{220D7EA0-6634-4B9D-905B-F6814176F56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E8BAA2B-EFD2-4719-8D4F-55444464BB67}" type="pres">
      <dgm:prSet presAssocID="{220D7EA0-6634-4B9D-905B-F6814176F566}" presName="tile2" presStyleLbl="node1" presStyleIdx="1" presStyleCnt="4"/>
      <dgm:spPr/>
    </dgm:pt>
    <dgm:pt modelId="{0A0D01D6-7DBB-4632-8A78-99EFE7B951D0}" type="pres">
      <dgm:prSet presAssocID="{220D7EA0-6634-4B9D-905B-F6814176F56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7DE4959-48D0-4F0C-9FB9-0B1B1EFDE536}" type="pres">
      <dgm:prSet presAssocID="{220D7EA0-6634-4B9D-905B-F6814176F566}" presName="tile3" presStyleLbl="node1" presStyleIdx="2" presStyleCnt="4"/>
      <dgm:spPr/>
    </dgm:pt>
    <dgm:pt modelId="{E49193D0-26DE-469B-81B0-CC7A516EB342}" type="pres">
      <dgm:prSet presAssocID="{220D7EA0-6634-4B9D-905B-F6814176F56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8AF155F-45E7-41D4-8219-2BC6047F8F24}" type="pres">
      <dgm:prSet presAssocID="{220D7EA0-6634-4B9D-905B-F6814176F566}" presName="tile4" presStyleLbl="node1" presStyleIdx="3" presStyleCnt="4"/>
      <dgm:spPr/>
    </dgm:pt>
    <dgm:pt modelId="{EC636298-C8BF-4E6E-ACB7-5B669A5ACBA2}" type="pres">
      <dgm:prSet presAssocID="{220D7EA0-6634-4B9D-905B-F6814176F56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A19EF19-BC39-4EB7-BD20-42897C8E250A}" type="pres">
      <dgm:prSet presAssocID="{220D7EA0-6634-4B9D-905B-F6814176F566}" presName="centerTile" presStyleLbl="fgShp" presStyleIdx="0" presStyleCnt="1" custLinFactNeighborX="790">
        <dgm:presLayoutVars>
          <dgm:chMax val="0"/>
          <dgm:chPref val="0"/>
        </dgm:presLayoutVars>
      </dgm:prSet>
      <dgm:spPr/>
    </dgm:pt>
  </dgm:ptLst>
  <dgm:cxnLst>
    <dgm:cxn modelId="{6B90DC10-F17F-4664-9831-400F4DB3D0CC}" srcId="{A47C761C-F33E-44FF-92B7-68EC21BFC82F}" destId="{761C4E40-1E0F-4F05-9323-EE63A1CB2234}" srcOrd="0" destOrd="0" parTransId="{0D44854D-3D15-4E53-87E2-3EF73ADCBFD9}" sibTransId="{BF94E307-7F62-47ED-AEF7-80E33CDC8B81}"/>
    <dgm:cxn modelId="{DB29331A-0963-4A51-AA30-07B5D9B3F10E}" type="presOf" srcId="{EDEA3C82-16ED-4F69-A2E2-81A2429615FC}" destId="{07DE4959-48D0-4F0C-9FB9-0B1B1EFDE536}" srcOrd="0" destOrd="0" presId="urn:microsoft.com/office/officeart/2005/8/layout/matrix1"/>
    <dgm:cxn modelId="{512AF425-C491-4791-AD5C-67B04C9C9D16}" srcId="{A47C761C-F33E-44FF-92B7-68EC21BFC82F}" destId="{82608323-5F41-420C-8D75-8309D661A202}" srcOrd="3" destOrd="0" parTransId="{319171E9-94B6-4789-9286-E20E62B32D23}" sibTransId="{B4C5353F-4C12-4340-B6A8-9136481C93B8}"/>
    <dgm:cxn modelId="{F365A735-E0B9-41BA-98C8-B77F05F4F636}" srcId="{A47C761C-F33E-44FF-92B7-68EC21BFC82F}" destId="{15315DA5-A10C-48BD-BD0D-B0904138801D}" srcOrd="1" destOrd="0" parTransId="{5A573794-38C9-47BD-AB80-5E1259FC351C}" sibTransId="{3AB7F95C-0C69-4CD6-91E8-29D5A1D8BB05}"/>
    <dgm:cxn modelId="{DFA7A847-5C1D-45A4-87BB-1110C76DF195}" type="presOf" srcId="{761C4E40-1E0F-4F05-9323-EE63A1CB2234}" destId="{705DB056-2718-45E5-8658-F5187B15DF77}" srcOrd="1" destOrd="0" presId="urn:microsoft.com/office/officeart/2005/8/layout/matrix1"/>
    <dgm:cxn modelId="{1C036573-DC51-46F9-83D0-5727875858F5}" type="presOf" srcId="{15315DA5-A10C-48BD-BD0D-B0904138801D}" destId="{0A0D01D6-7DBB-4632-8A78-99EFE7B951D0}" srcOrd="1" destOrd="0" presId="urn:microsoft.com/office/officeart/2005/8/layout/matrix1"/>
    <dgm:cxn modelId="{C056FE7F-D20C-4BF7-8490-764836AE02F9}" srcId="{A47C761C-F33E-44FF-92B7-68EC21BFC82F}" destId="{EDEA3C82-16ED-4F69-A2E2-81A2429615FC}" srcOrd="2" destOrd="0" parTransId="{D2B60C6E-B868-48E6-A1F1-018D38B11945}" sibTransId="{5DE2C609-5763-466E-B08E-42C925FBBCC3}"/>
    <dgm:cxn modelId="{6FFF1C95-C7A7-459E-AB8B-CA2ABCC134FB}" type="presOf" srcId="{82608323-5F41-420C-8D75-8309D661A202}" destId="{88AF155F-45E7-41D4-8219-2BC6047F8F24}" srcOrd="0" destOrd="0" presId="urn:microsoft.com/office/officeart/2005/8/layout/matrix1"/>
    <dgm:cxn modelId="{115E58AE-3D36-4CFE-A7AC-6F0D4A692755}" srcId="{220D7EA0-6634-4B9D-905B-F6814176F566}" destId="{A47C761C-F33E-44FF-92B7-68EC21BFC82F}" srcOrd="0" destOrd="0" parTransId="{6B113FC8-DAD1-4297-B25F-4C9CC16734B1}" sibTransId="{952DFCD6-DCE8-44F4-B1F8-FD5169691C0E}"/>
    <dgm:cxn modelId="{5B0EE3B3-5F36-4173-834D-0900853EB5BF}" type="presOf" srcId="{761C4E40-1E0F-4F05-9323-EE63A1CB2234}" destId="{503BE918-7C8D-4D4C-BB9A-C800B609D086}" srcOrd="0" destOrd="0" presId="urn:microsoft.com/office/officeart/2005/8/layout/matrix1"/>
    <dgm:cxn modelId="{53AFA5BC-D873-414F-8CD1-AB020A64124B}" type="presOf" srcId="{220D7EA0-6634-4B9D-905B-F6814176F566}" destId="{40BB71E0-657A-4467-9F72-92ED0D632562}" srcOrd="0" destOrd="0" presId="urn:microsoft.com/office/officeart/2005/8/layout/matrix1"/>
    <dgm:cxn modelId="{5AA41FC2-B955-45D0-9357-2D2AC4A8B49D}" type="presOf" srcId="{15315DA5-A10C-48BD-BD0D-B0904138801D}" destId="{8E8BAA2B-EFD2-4719-8D4F-55444464BB67}" srcOrd="0" destOrd="0" presId="urn:microsoft.com/office/officeart/2005/8/layout/matrix1"/>
    <dgm:cxn modelId="{6F1DBBD2-2128-475E-8FE9-60B58A36B638}" type="presOf" srcId="{EDEA3C82-16ED-4F69-A2E2-81A2429615FC}" destId="{E49193D0-26DE-469B-81B0-CC7A516EB342}" srcOrd="1" destOrd="0" presId="urn:microsoft.com/office/officeart/2005/8/layout/matrix1"/>
    <dgm:cxn modelId="{0BDCE0F1-0D86-410B-9D6F-2973FDA24539}" type="presOf" srcId="{82608323-5F41-420C-8D75-8309D661A202}" destId="{EC636298-C8BF-4E6E-ACB7-5B669A5ACBA2}" srcOrd="1" destOrd="0" presId="urn:microsoft.com/office/officeart/2005/8/layout/matrix1"/>
    <dgm:cxn modelId="{8654DFF9-4D91-4286-8686-63FDFBBD92C5}" type="presOf" srcId="{A47C761C-F33E-44FF-92B7-68EC21BFC82F}" destId="{CA19EF19-BC39-4EB7-BD20-42897C8E250A}" srcOrd="0" destOrd="0" presId="urn:microsoft.com/office/officeart/2005/8/layout/matrix1"/>
    <dgm:cxn modelId="{E01B7EB0-31E2-468D-91AE-6009EE827BC1}" type="presParOf" srcId="{40BB71E0-657A-4467-9F72-92ED0D632562}" destId="{C6B7B24B-75F4-4C7D-98A2-1023792ABFEB}" srcOrd="0" destOrd="0" presId="urn:microsoft.com/office/officeart/2005/8/layout/matrix1"/>
    <dgm:cxn modelId="{AA9F4688-2A0C-4FDC-B919-3DF11DD6EE9A}" type="presParOf" srcId="{C6B7B24B-75F4-4C7D-98A2-1023792ABFEB}" destId="{503BE918-7C8D-4D4C-BB9A-C800B609D086}" srcOrd="0" destOrd="0" presId="urn:microsoft.com/office/officeart/2005/8/layout/matrix1"/>
    <dgm:cxn modelId="{035856E5-00F0-4E88-A4AD-503AB8C7A0F3}" type="presParOf" srcId="{C6B7B24B-75F4-4C7D-98A2-1023792ABFEB}" destId="{705DB056-2718-45E5-8658-F5187B15DF77}" srcOrd="1" destOrd="0" presId="urn:microsoft.com/office/officeart/2005/8/layout/matrix1"/>
    <dgm:cxn modelId="{ED52F31F-7044-42DF-9F80-9DAA1C73ABB7}" type="presParOf" srcId="{C6B7B24B-75F4-4C7D-98A2-1023792ABFEB}" destId="{8E8BAA2B-EFD2-4719-8D4F-55444464BB67}" srcOrd="2" destOrd="0" presId="urn:microsoft.com/office/officeart/2005/8/layout/matrix1"/>
    <dgm:cxn modelId="{34F4DE7C-5DE2-4EB2-B918-C50D9A12EE48}" type="presParOf" srcId="{C6B7B24B-75F4-4C7D-98A2-1023792ABFEB}" destId="{0A0D01D6-7DBB-4632-8A78-99EFE7B951D0}" srcOrd="3" destOrd="0" presId="urn:microsoft.com/office/officeart/2005/8/layout/matrix1"/>
    <dgm:cxn modelId="{F28BAB28-90FC-4F50-A119-1A14F848F7F8}" type="presParOf" srcId="{C6B7B24B-75F4-4C7D-98A2-1023792ABFEB}" destId="{07DE4959-48D0-4F0C-9FB9-0B1B1EFDE536}" srcOrd="4" destOrd="0" presId="urn:microsoft.com/office/officeart/2005/8/layout/matrix1"/>
    <dgm:cxn modelId="{0B4A29BA-A5E3-45C3-883C-38DB6987BC33}" type="presParOf" srcId="{C6B7B24B-75F4-4C7D-98A2-1023792ABFEB}" destId="{E49193D0-26DE-469B-81B0-CC7A516EB342}" srcOrd="5" destOrd="0" presId="urn:microsoft.com/office/officeart/2005/8/layout/matrix1"/>
    <dgm:cxn modelId="{131A0349-3146-41CA-A3EC-D7798C8010FD}" type="presParOf" srcId="{C6B7B24B-75F4-4C7D-98A2-1023792ABFEB}" destId="{88AF155F-45E7-41D4-8219-2BC6047F8F24}" srcOrd="6" destOrd="0" presId="urn:microsoft.com/office/officeart/2005/8/layout/matrix1"/>
    <dgm:cxn modelId="{B0760783-B2AD-4F44-976C-2A1BC9CA6E7A}" type="presParOf" srcId="{C6B7B24B-75F4-4C7D-98A2-1023792ABFEB}" destId="{EC636298-C8BF-4E6E-ACB7-5B669A5ACBA2}" srcOrd="7" destOrd="0" presId="urn:microsoft.com/office/officeart/2005/8/layout/matrix1"/>
    <dgm:cxn modelId="{2D951FD0-6A14-4449-B160-CDC77A75020A}" type="presParOf" srcId="{40BB71E0-657A-4467-9F72-92ED0D632562}" destId="{CA19EF19-BC39-4EB7-BD20-42897C8E250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235522-7B73-4E6E-B6EF-F8450269FC2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7C128F-0033-4F07-B0BC-168E560470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Contact Kathryn Nearing </a:t>
          </a:r>
          <a:r>
            <a:rPr lang="en-US" dirty="0">
              <a:hlinkClick xmlns:r="http://schemas.openxmlformats.org/officeDocument/2006/relationships" r:id="rId1"/>
            </a:rPr>
            <a:t>Kathryn.nearing@va.gov</a:t>
          </a:r>
          <a:endParaRPr lang="en-US" dirty="0"/>
        </a:p>
      </dgm:t>
    </dgm:pt>
    <dgm:pt modelId="{9300E46A-C38A-4876-A4B5-50C637B90F6E}" type="parTrans" cxnId="{C554CE4E-72AB-49E4-92AC-96441C58AFE6}">
      <dgm:prSet/>
      <dgm:spPr/>
      <dgm:t>
        <a:bodyPr/>
        <a:lstStyle/>
        <a:p>
          <a:endParaRPr lang="en-US"/>
        </a:p>
      </dgm:t>
    </dgm:pt>
    <dgm:pt modelId="{68506209-3801-4E1F-ABFF-E1DFB6FF4BBC}" type="sibTrans" cxnId="{C554CE4E-72AB-49E4-92AC-96441C58AFE6}">
      <dgm:prSet/>
      <dgm:spPr/>
      <dgm:t>
        <a:bodyPr/>
        <a:lstStyle/>
        <a:p>
          <a:endParaRPr lang="en-US"/>
        </a:p>
      </dgm:t>
    </dgm:pt>
    <dgm:pt modelId="{9E5FB6CF-A818-40C5-970F-BEDC8774AA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Schedule meeting (It is never too early to get OVET input.)</a:t>
          </a:r>
        </a:p>
      </dgm:t>
    </dgm:pt>
    <dgm:pt modelId="{CAC8AB7B-45F2-4B68-AC6E-8FDEE3CAF0D4}" type="parTrans" cxnId="{B73B9237-8F01-46E5-96EA-5B7A3B58F53B}">
      <dgm:prSet/>
      <dgm:spPr/>
      <dgm:t>
        <a:bodyPr/>
        <a:lstStyle/>
        <a:p>
          <a:endParaRPr lang="en-US"/>
        </a:p>
      </dgm:t>
    </dgm:pt>
    <dgm:pt modelId="{32B70C14-BC83-4625-8D13-EE369379EE74}" type="sibTrans" cxnId="{B73B9237-8F01-46E5-96EA-5B7A3B58F53B}">
      <dgm:prSet/>
      <dgm:spPr/>
      <dgm:t>
        <a:bodyPr/>
        <a:lstStyle/>
        <a:p>
          <a:endParaRPr lang="en-US"/>
        </a:p>
      </dgm:t>
    </dgm:pt>
    <dgm:pt modelId="{5F43BFFE-0F19-488B-9CA4-519EB7EDDD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Submit completed Presentation Request Form at least 2 weeks prior to meeting</a:t>
          </a:r>
        </a:p>
      </dgm:t>
    </dgm:pt>
    <dgm:pt modelId="{247231DB-7EB0-46CC-A161-81E0DB1C4F5D}" type="parTrans" cxnId="{B70FA66A-B1E0-4892-9191-9E55C6C02128}">
      <dgm:prSet/>
      <dgm:spPr/>
      <dgm:t>
        <a:bodyPr/>
        <a:lstStyle/>
        <a:p>
          <a:endParaRPr lang="en-US"/>
        </a:p>
      </dgm:t>
    </dgm:pt>
    <dgm:pt modelId="{D9232A56-7355-4060-A4F2-437706C5558D}" type="sibTrans" cxnId="{B70FA66A-B1E0-4892-9191-9E55C6C02128}">
      <dgm:prSet/>
      <dgm:spPr/>
      <dgm:t>
        <a:bodyPr/>
        <a:lstStyle/>
        <a:p>
          <a:endParaRPr lang="en-US"/>
        </a:p>
      </dgm:t>
    </dgm:pt>
    <dgm:pt modelId="{F3B0CC83-AF27-408C-8BE5-190B159733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Plan to join team meeting 10:15- 11:45 am on scheduled date</a:t>
          </a:r>
        </a:p>
      </dgm:t>
    </dgm:pt>
    <dgm:pt modelId="{D532C936-0960-446D-A4BE-3E539E8B3DF1}" type="parTrans" cxnId="{BEBC9C80-A351-453C-A1B3-D918CB08602F}">
      <dgm:prSet/>
      <dgm:spPr/>
      <dgm:t>
        <a:bodyPr/>
        <a:lstStyle/>
        <a:p>
          <a:endParaRPr lang="en-US"/>
        </a:p>
      </dgm:t>
    </dgm:pt>
    <dgm:pt modelId="{15B62068-5CFA-42E2-8FB0-E5BA055359A8}" type="sibTrans" cxnId="{BEBC9C80-A351-453C-A1B3-D918CB08602F}">
      <dgm:prSet/>
      <dgm:spPr/>
      <dgm:t>
        <a:bodyPr/>
        <a:lstStyle/>
        <a:p>
          <a:endParaRPr lang="en-US"/>
        </a:p>
      </dgm:t>
    </dgm:pt>
    <dgm:pt modelId="{F53DDB06-F9BC-4D4B-B6AE-9486D785CA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Give a brief overview presentation (10-15 mins). Questions will guide discussion.</a:t>
          </a:r>
        </a:p>
      </dgm:t>
    </dgm:pt>
    <dgm:pt modelId="{B48B698A-39BB-4F37-ACAE-B4D49BBB8568}" type="parTrans" cxnId="{1BB57726-BE40-45BF-AD82-F59922CFDCD4}">
      <dgm:prSet/>
      <dgm:spPr/>
      <dgm:t>
        <a:bodyPr/>
        <a:lstStyle/>
        <a:p>
          <a:endParaRPr lang="en-US"/>
        </a:p>
      </dgm:t>
    </dgm:pt>
    <dgm:pt modelId="{8C7AD5C9-3E72-41CD-B026-184EE2DDC23C}" type="sibTrans" cxnId="{1BB57726-BE40-45BF-AD82-F59922CFDCD4}">
      <dgm:prSet/>
      <dgm:spPr/>
      <dgm:t>
        <a:bodyPr/>
        <a:lstStyle/>
        <a:p>
          <a:endParaRPr lang="en-US"/>
        </a:p>
      </dgm:t>
    </dgm:pt>
    <dgm:pt modelId="{DE01091E-FB74-44DD-9273-D60C5A87FB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Receive detailed meeting notes (usually within 2 weeks)</a:t>
          </a:r>
        </a:p>
      </dgm:t>
    </dgm:pt>
    <dgm:pt modelId="{BB531E1E-BF4D-4B25-874B-CFC87A688DD7}" type="parTrans" cxnId="{893D090C-1E05-4A44-8EA4-18BA444CB705}">
      <dgm:prSet/>
      <dgm:spPr/>
      <dgm:t>
        <a:bodyPr/>
        <a:lstStyle/>
        <a:p>
          <a:endParaRPr lang="en-US"/>
        </a:p>
      </dgm:t>
    </dgm:pt>
    <dgm:pt modelId="{426EBCA3-2DD7-4312-8D12-3A5F2C5282AC}" type="sibTrans" cxnId="{893D090C-1E05-4A44-8EA4-18BA444CB705}">
      <dgm:prSet/>
      <dgm:spPr/>
      <dgm:t>
        <a:bodyPr/>
        <a:lstStyle/>
        <a:p>
          <a:endParaRPr lang="en-US"/>
        </a:p>
      </dgm:t>
    </dgm:pt>
    <dgm:pt modelId="{4D0C662F-8E56-4E0A-81D1-5F977CA06E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Complete brief evaluation (what you plan to use, what you cannot use and context)</a:t>
          </a:r>
        </a:p>
      </dgm:t>
    </dgm:pt>
    <dgm:pt modelId="{EA989413-8C02-4B89-8872-38023FC355D1}" type="parTrans" cxnId="{357374C3-5A90-42D8-9B92-13CEDF6CF7B1}">
      <dgm:prSet/>
      <dgm:spPr/>
      <dgm:t>
        <a:bodyPr/>
        <a:lstStyle/>
        <a:p>
          <a:endParaRPr lang="en-US"/>
        </a:p>
      </dgm:t>
    </dgm:pt>
    <dgm:pt modelId="{AAD7B842-E78A-4DA5-9B7D-3311FF780B28}" type="sibTrans" cxnId="{357374C3-5A90-42D8-9B92-13CEDF6CF7B1}">
      <dgm:prSet/>
      <dgm:spPr/>
      <dgm:t>
        <a:bodyPr/>
        <a:lstStyle/>
        <a:p>
          <a:endParaRPr lang="en-US"/>
        </a:p>
      </dgm:t>
    </dgm:pt>
    <dgm:pt modelId="{354E4F8C-804B-4E9D-B5B2-75076F5982B8}" type="pres">
      <dgm:prSet presAssocID="{AF235522-7B73-4E6E-B6EF-F8450269FC27}" presName="root" presStyleCnt="0">
        <dgm:presLayoutVars>
          <dgm:dir/>
          <dgm:resizeHandles val="exact"/>
        </dgm:presLayoutVars>
      </dgm:prSet>
      <dgm:spPr/>
    </dgm:pt>
    <dgm:pt modelId="{1FC4AC61-0EBF-4132-A9DD-8A59AB2B74F1}" type="pres">
      <dgm:prSet presAssocID="{7F7C128F-0033-4F07-B0BC-168E5604707A}" presName="compNode" presStyleCnt="0"/>
      <dgm:spPr/>
    </dgm:pt>
    <dgm:pt modelId="{6D9395BB-19E7-4617-865F-A4CB59615C5F}" type="pres">
      <dgm:prSet presAssocID="{7F7C128F-0033-4F07-B0BC-168E5604707A}" presName="iconRect" presStyleLbl="node1" presStyleIdx="0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solidFill>
            <a:schemeClr val="accent4">
              <a:lumMod val="75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9A4AD59C-40C5-4046-9B20-444817C3C0EF}" type="pres">
      <dgm:prSet presAssocID="{7F7C128F-0033-4F07-B0BC-168E5604707A}" presName="spaceRect" presStyleCnt="0"/>
      <dgm:spPr/>
    </dgm:pt>
    <dgm:pt modelId="{AA24A97C-75B8-4A87-A58E-5A76E14AABFB}" type="pres">
      <dgm:prSet presAssocID="{7F7C128F-0033-4F07-B0BC-168E5604707A}" presName="textRect" presStyleLbl="revTx" presStyleIdx="0" presStyleCnt="7" custScaleX="100000">
        <dgm:presLayoutVars>
          <dgm:chMax val="1"/>
          <dgm:chPref val="1"/>
        </dgm:presLayoutVars>
      </dgm:prSet>
      <dgm:spPr/>
    </dgm:pt>
    <dgm:pt modelId="{1D8DEAD8-DA26-4902-9516-E6FE1BE9E1AB}" type="pres">
      <dgm:prSet presAssocID="{68506209-3801-4E1F-ABFF-E1DFB6FF4BBC}" presName="sibTrans" presStyleCnt="0"/>
      <dgm:spPr/>
    </dgm:pt>
    <dgm:pt modelId="{0A8CE85A-F032-4A72-B527-8129A555683F}" type="pres">
      <dgm:prSet presAssocID="{9E5FB6CF-A818-40C5-970F-BEDC8774AAD4}" presName="compNode" presStyleCnt="0"/>
      <dgm:spPr/>
    </dgm:pt>
    <dgm:pt modelId="{294224E0-1DBC-4484-9BFB-CCE1709AC2D5}" type="pres">
      <dgm:prSet presAssocID="{9E5FB6CF-A818-40C5-970F-BEDC8774AAD4}" presName="iconRect" presStyleLbl="node1" presStyleIdx="1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solidFill>
            <a:schemeClr val="accent4">
              <a:lumMod val="75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A2132D78-91C3-4BD6-A2B7-08D29049C92F}" type="pres">
      <dgm:prSet presAssocID="{9E5FB6CF-A818-40C5-970F-BEDC8774AAD4}" presName="spaceRect" presStyleCnt="0"/>
      <dgm:spPr/>
    </dgm:pt>
    <dgm:pt modelId="{7155E35A-57DD-4DE2-9358-DDD8493E6D83}" type="pres">
      <dgm:prSet presAssocID="{9E5FB6CF-A818-40C5-970F-BEDC8774AAD4}" presName="textRect" presStyleLbl="revTx" presStyleIdx="1" presStyleCnt="7">
        <dgm:presLayoutVars>
          <dgm:chMax val="1"/>
          <dgm:chPref val="1"/>
        </dgm:presLayoutVars>
      </dgm:prSet>
      <dgm:spPr/>
    </dgm:pt>
    <dgm:pt modelId="{83928732-790A-43D2-AE1E-E2DC7548DED5}" type="pres">
      <dgm:prSet presAssocID="{32B70C14-BC83-4625-8D13-EE369379EE74}" presName="sibTrans" presStyleCnt="0"/>
      <dgm:spPr/>
    </dgm:pt>
    <dgm:pt modelId="{5DB82DCF-8F41-466C-82FB-55DB233EF924}" type="pres">
      <dgm:prSet presAssocID="{5F43BFFE-0F19-488B-9CA4-519EB7EDDDCE}" presName="compNode" presStyleCnt="0"/>
      <dgm:spPr/>
    </dgm:pt>
    <dgm:pt modelId="{0B574D86-C275-4435-9169-2651587A40C0}" type="pres">
      <dgm:prSet presAssocID="{5F43BFFE-0F19-488B-9CA4-519EB7EDDDCE}" presName="iconRect" presStyleLbl="node1" presStyleIdx="2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solidFill>
            <a:schemeClr val="accent4">
              <a:lumMod val="75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D59209F-A45F-4993-BC91-21D272371185}" type="pres">
      <dgm:prSet presAssocID="{5F43BFFE-0F19-488B-9CA4-519EB7EDDDCE}" presName="spaceRect" presStyleCnt="0"/>
      <dgm:spPr/>
    </dgm:pt>
    <dgm:pt modelId="{6AF1B2A5-6F29-4A65-B806-EC71CBA88114}" type="pres">
      <dgm:prSet presAssocID="{5F43BFFE-0F19-488B-9CA4-519EB7EDDDCE}" presName="textRect" presStyleLbl="revTx" presStyleIdx="2" presStyleCnt="7">
        <dgm:presLayoutVars>
          <dgm:chMax val="1"/>
          <dgm:chPref val="1"/>
        </dgm:presLayoutVars>
      </dgm:prSet>
      <dgm:spPr/>
    </dgm:pt>
    <dgm:pt modelId="{98A25BD2-1F25-4A10-931D-DC65A2DDF387}" type="pres">
      <dgm:prSet presAssocID="{D9232A56-7355-4060-A4F2-437706C5558D}" presName="sibTrans" presStyleCnt="0"/>
      <dgm:spPr/>
    </dgm:pt>
    <dgm:pt modelId="{89003E70-A183-43F0-A0CC-81FBEFD42979}" type="pres">
      <dgm:prSet presAssocID="{F3B0CC83-AF27-408C-8BE5-190B159733D9}" presName="compNode" presStyleCnt="0"/>
      <dgm:spPr/>
    </dgm:pt>
    <dgm:pt modelId="{8C985059-A736-44B0-8177-4A06110A908A}" type="pres">
      <dgm:prSet presAssocID="{F3B0CC83-AF27-408C-8BE5-190B159733D9}" presName="iconRect" presStyleLbl="node1" presStyleIdx="3" presStyleCnt="7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solidFill>
            <a:schemeClr val="accent4">
              <a:lumMod val="75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EEBEC601-6A62-4F38-966D-FCDC000645AA}" type="pres">
      <dgm:prSet presAssocID="{F3B0CC83-AF27-408C-8BE5-190B159733D9}" presName="spaceRect" presStyleCnt="0"/>
      <dgm:spPr/>
    </dgm:pt>
    <dgm:pt modelId="{734DFC5D-9217-43A9-8F0D-7C55BB4D8D54}" type="pres">
      <dgm:prSet presAssocID="{F3B0CC83-AF27-408C-8BE5-190B159733D9}" presName="textRect" presStyleLbl="revTx" presStyleIdx="3" presStyleCnt="7">
        <dgm:presLayoutVars>
          <dgm:chMax val="1"/>
          <dgm:chPref val="1"/>
        </dgm:presLayoutVars>
      </dgm:prSet>
      <dgm:spPr/>
    </dgm:pt>
    <dgm:pt modelId="{7F3BE09A-C628-44E8-A65C-3A7D2EA0A344}" type="pres">
      <dgm:prSet presAssocID="{15B62068-5CFA-42E2-8FB0-E5BA055359A8}" presName="sibTrans" presStyleCnt="0"/>
      <dgm:spPr/>
    </dgm:pt>
    <dgm:pt modelId="{FCC956F2-14B2-4982-BE4F-EA4ED64F4103}" type="pres">
      <dgm:prSet presAssocID="{F53DDB06-F9BC-4D4B-B6AE-9486D785CA4D}" presName="compNode" presStyleCnt="0"/>
      <dgm:spPr/>
    </dgm:pt>
    <dgm:pt modelId="{8D16CEBC-DEF0-4BD8-8160-1F67B2F332F5}" type="pres">
      <dgm:prSet presAssocID="{F53DDB06-F9BC-4D4B-B6AE-9486D785CA4D}" presName="iconRect" presStyleLbl="node1" presStyleIdx="4" presStyleCnt="7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solidFill>
            <a:schemeClr val="accent4">
              <a:lumMod val="75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A6313B2A-E933-4699-87A1-082E3768E0B3}" type="pres">
      <dgm:prSet presAssocID="{F53DDB06-F9BC-4D4B-B6AE-9486D785CA4D}" presName="spaceRect" presStyleCnt="0"/>
      <dgm:spPr/>
    </dgm:pt>
    <dgm:pt modelId="{3FA0430B-A23B-450F-AF39-B09B436F4A43}" type="pres">
      <dgm:prSet presAssocID="{F53DDB06-F9BC-4D4B-B6AE-9486D785CA4D}" presName="textRect" presStyleLbl="revTx" presStyleIdx="4" presStyleCnt="7">
        <dgm:presLayoutVars>
          <dgm:chMax val="1"/>
          <dgm:chPref val="1"/>
        </dgm:presLayoutVars>
      </dgm:prSet>
      <dgm:spPr/>
    </dgm:pt>
    <dgm:pt modelId="{D314AE4F-1386-44B7-95D4-95EB11AC43A0}" type="pres">
      <dgm:prSet presAssocID="{8C7AD5C9-3E72-41CD-B026-184EE2DDC23C}" presName="sibTrans" presStyleCnt="0"/>
      <dgm:spPr/>
    </dgm:pt>
    <dgm:pt modelId="{8D2DD8AF-8F11-4E8C-A81A-641CADC536FD}" type="pres">
      <dgm:prSet presAssocID="{DE01091E-FB74-44DD-9273-D60C5A87FB8B}" presName="compNode" presStyleCnt="0"/>
      <dgm:spPr/>
    </dgm:pt>
    <dgm:pt modelId="{D47846FA-52D0-498D-96B0-304D0DCCF3BB}" type="pres">
      <dgm:prSet presAssocID="{DE01091E-FB74-44DD-9273-D60C5A87FB8B}" presName="iconRect" presStyleLbl="node1" presStyleIdx="5" presStyleCnt="7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solidFill>
            <a:schemeClr val="accent4">
              <a:lumMod val="75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870178E6-495C-40F0-94D5-526D1811789F}" type="pres">
      <dgm:prSet presAssocID="{DE01091E-FB74-44DD-9273-D60C5A87FB8B}" presName="spaceRect" presStyleCnt="0"/>
      <dgm:spPr/>
    </dgm:pt>
    <dgm:pt modelId="{7E2894D9-C695-42A3-B8E3-D104362D8C08}" type="pres">
      <dgm:prSet presAssocID="{DE01091E-FB74-44DD-9273-D60C5A87FB8B}" presName="textRect" presStyleLbl="revTx" presStyleIdx="5" presStyleCnt="7">
        <dgm:presLayoutVars>
          <dgm:chMax val="1"/>
          <dgm:chPref val="1"/>
        </dgm:presLayoutVars>
      </dgm:prSet>
      <dgm:spPr/>
    </dgm:pt>
    <dgm:pt modelId="{3BAF291C-956B-41CD-966B-EEA42DDD35A1}" type="pres">
      <dgm:prSet presAssocID="{426EBCA3-2DD7-4312-8D12-3A5F2C5282AC}" presName="sibTrans" presStyleCnt="0"/>
      <dgm:spPr/>
    </dgm:pt>
    <dgm:pt modelId="{374B993A-1873-4D43-AE2B-EABAC5E85509}" type="pres">
      <dgm:prSet presAssocID="{4D0C662F-8E56-4E0A-81D1-5F977CA06E3A}" presName="compNode" presStyleCnt="0"/>
      <dgm:spPr/>
    </dgm:pt>
    <dgm:pt modelId="{C8F54CAA-AE05-46F6-8A1E-605FE4F4731D}" type="pres">
      <dgm:prSet presAssocID="{4D0C662F-8E56-4E0A-81D1-5F977CA06E3A}" presName="iconRect" presStyleLbl="node1" presStyleIdx="6" presStyleCnt="7" custLinFactNeighborY="12852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>
          <a:solidFill>
            <a:schemeClr val="accent4">
              <a:lumMod val="75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A8D5D2F-A4A9-4B10-8286-131C14DABCAA}" type="pres">
      <dgm:prSet presAssocID="{4D0C662F-8E56-4E0A-81D1-5F977CA06E3A}" presName="spaceRect" presStyleCnt="0"/>
      <dgm:spPr/>
    </dgm:pt>
    <dgm:pt modelId="{442CC09F-69A4-407F-8F9D-0B6430607040}" type="pres">
      <dgm:prSet presAssocID="{4D0C662F-8E56-4E0A-81D1-5F977CA06E3A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8EAA930A-5E92-4479-850F-64C71C6C214C}" type="presOf" srcId="{DE01091E-FB74-44DD-9273-D60C5A87FB8B}" destId="{7E2894D9-C695-42A3-B8E3-D104362D8C08}" srcOrd="0" destOrd="0" presId="urn:microsoft.com/office/officeart/2018/2/layout/IconLabelList"/>
    <dgm:cxn modelId="{893D090C-1E05-4A44-8EA4-18BA444CB705}" srcId="{AF235522-7B73-4E6E-B6EF-F8450269FC27}" destId="{DE01091E-FB74-44DD-9273-D60C5A87FB8B}" srcOrd="5" destOrd="0" parTransId="{BB531E1E-BF4D-4B25-874B-CFC87A688DD7}" sibTransId="{426EBCA3-2DD7-4312-8D12-3A5F2C5282AC}"/>
    <dgm:cxn modelId="{7ABADD14-1E76-4267-800D-C171D90EC833}" type="presOf" srcId="{5F43BFFE-0F19-488B-9CA4-519EB7EDDDCE}" destId="{6AF1B2A5-6F29-4A65-B806-EC71CBA88114}" srcOrd="0" destOrd="0" presId="urn:microsoft.com/office/officeart/2018/2/layout/IconLabelList"/>
    <dgm:cxn modelId="{E4DC6025-5C6E-4995-9FCC-43C3B864CBF6}" type="presOf" srcId="{7F7C128F-0033-4F07-B0BC-168E5604707A}" destId="{AA24A97C-75B8-4A87-A58E-5A76E14AABFB}" srcOrd="0" destOrd="0" presId="urn:microsoft.com/office/officeart/2018/2/layout/IconLabelList"/>
    <dgm:cxn modelId="{1BB57726-BE40-45BF-AD82-F59922CFDCD4}" srcId="{AF235522-7B73-4E6E-B6EF-F8450269FC27}" destId="{F53DDB06-F9BC-4D4B-B6AE-9486D785CA4D}" srcOrd="4" destOrd="0" parTransId="{B48B698A-39BB-4F37-ACAE-B4D49BBB8568}" sibTransId="{8C7AD5C9-3E72-41CD-B026-184EE2DDC23C}"/>
    <dgm:cxn modelId="{B73B9237-8F01-46E5-96EA-5B7A3B58F53B}" srcId="{AF235522-7B73-4E6E-B6EF-F8450269FC27}" destId="{9E5FB6CF-A818-40C5-970F-BEDC8774AAD4}" srcOrd="1" destOrd="0" parTransId="{CAC8AB7B-45F2-4B68-AC6E-8FDEE3CAF0D4}" sibTransId="{32B70C14-BC83-4625-8D13-EE369379EE74}"/>
    <dgm:cxn modelId="{AC63FB3F-CA23-44DC-9AFA-9396871DE96C}" type="presOf" srcId="{4D0C662F-8E56-4E0A-81D1-5F977CA06E3A}" destId="{442CC09F-69A4-407F-8F9D-0B6430607040}" srcOrd="0" destOrd="0" presId="urn:microsoft.com/office/officeart/2018/2/layout/IconLabelList"/>
    <dgm:cxn modelId="{B70FA66A-B1E0-4892-9191-9E55C6C02128}" srcId="{AF235522-7B73-4E6E-B6EF-F8450269FC27}" destId="{5F43BFFE-0F19-488B-9CA4-519EB7EDDDCE}" srcOrd="2" destOrd="0" parTransId="{247231DB-7EB0-46CC-A161-81E0DB1C4F5D}" sibTransId="{D9232A56-7355-4060-A4F2-437706C5558D}"/>
    <dgm:cxn modelId="{C554CE4E-72AB-49E4-92AC-96441C58AFE6}" srcId="{AF235522-7B73-4E6E-B6EF-F8450269FC27}" destId="{7F7C128F-0033-4F07-B0BC-168E5604707A}" srcOrd="0" destOrd="0" parTransId="{9300E46A-C38A-4876-A4B5-50C637B90F6E}" sibTransId="{68506209-3801-4E1F-ABFF-E1DFB6FF4BBC}"/>
    <dgm:cxn modelId="{9DA5FF72-73A6-4B9C-8F17-56B083C35453}" type="presOf" srcId="{F53DDB06-F9BC-4D4B-B6AE-9486D785CA4D}" destId="{3FA0430B-A23B-450F-AF39-B09B436F4A43}" srcOrd="0" destOrd="0" presId="urn:microsoft.com/office/officeart/2018/2/layout/IconLabelList"/>
    <dgm:cxn modelId="{BEBC9C80-A351-453C-A1B3-D918CB08602F}" srcId="{AF235522-7B73-4E6E-B6EF-F8450269FC27}" destId="{F3B0CC83-AF27-408C-8BE5-190B159733D9}" srcOrd="3" destOrd="0" parTransId="{D532C936-0960-446D-A4BE-3E539E8B3DF1}" sibTransId="{15B62068-5CFA-42E2-8FB0-E5BA055359A8}"/>
    <dgm:cxn modelId="{AFC9129E-96DB-4219-A47F-0630932008FA}" type="presOf" srcId="{F3B0CC83-AF27-408C-8BE5-190B159733D9}" destId="{734DFC5D-9217-43A9-8F0D-7C55BB4D8D54}" srcOrd="0" destOrd="0" presId="urn:microsoft.com/office/officeart/2018/2/layout/IconLabelList"/>
    <dgm:cxn modelId="{584DABA4-2851-43A2-AF7D-3FE372F1F5F4}" type="presOf" srcId="{AF235522-7B73-4E6E-B6EF-F8450269FC27}" destId="{354E4F8C-804B-4E9D-B5B2-75076F5982B8}" srcOrd="0" destOrd="0" presId="urn:microsoft.com/office/officeart/2018/2/layout/IconLabelList"/>
    <dgm:cxn modelId="{357374C3-5A90-42D8-9B92-13CEDF6CF7B1}" srcId="{AF235522-7B73-4E6E-B6EF-F8450269FC27}" destId="{4D0C662F-8E56-4E0A-81D1-5F977CA06E3A}" srcOrd="6" destOrd="0" parTransId="{EA989413-8C02-4B89-8872-38023FC355D1}" sibTransId="{AAD7B842-E78A-4DA5-9B7D-3311FF780B28}"/>
    <dgm:cxn modelId="{FE1C22D0-7A86-4431-9C5B-4E7B5ED76F90}" type="presOf" srcId="{9E5FB6CF-A818-40C5-970F-BEDC8774AAD4}" destId="{7155E35A-57DD-4DE2-9358-DDD8493E6D83}" srcOrd="0" destOrd="0" presId="urn:microsoft.com/office/officeart/2018/2/layout/IconLabelList"/>
    <dgm:cxn modelId="{60C78E93-28D8-4CA2-9097-14D9A5B63A26}" type="presParOf" srcId="{354E4F8C-804B-4E9D-B5B2-75076F5982B8}" destId="{1FC4AC61-0EBF-4132-A9DD-8A59AB2B74F1}" srcOrd="0" destOrd="0" presId="urn:microsoft.com/office/officeart/2018/2/layout/IconLabelList"/>
    <dgm:cxn modelId="{F75934B8-6A61-4E2F-8429-D5779E2A5B1A}" type="presParOf" srcId="{1FC4AC61-0EBF-4132-A9DD-8A59AB2B74F1}" destId="{6D9395BB-19E7-4617-865F-A4CB59615C5F}" srcOrd="0" destOrd="0" presId="urn:microsoft.com/office/officeart/2018/2/layout/IconLabelList"/>
    <dgm:cxn modelId="{0EDF98B7-BB2A-491A-9894-8D4A4A7DFA14}" type="presParOf" srcId="{1FC4AC61-0EBF-4132-A9DD-8A59AB2B74F1}" destId="{9A4AD59C-40C5-4046-9B20-444817C3C0EF}" srcOrd="1" destOrd="0" presId="urn:microsoft.com/office/officeart/2018/2/layout/IconLabelList"/>
    <dgm:cxn modelId="{3CCA3302-DD95-41C0-9FDE-A6845BC236FD}" type="presParOf" srcId="{1FC4AC61-0EBF-4132-A9DD-8A59AB2B74F1}" destId="{AA24A97C-75B8-4A87-A58E-5A76E14AABFB}" srcOrd="2" destOrd="0" presId="urn:microsoft.com/office/officeart/2018/2/layout/IconLabelList"/>
    <dgm:cxn modelId="{FE2F55A4-4FA8-4FCF-8336-92B2D8E6F0EB}" type="presParOf" srcId="{354E4F8C-804B-4E9D-B5B2-75076F5982B8}" destId="{1D8DEAD8-DA26-4902-9516-E6FE1BE9E1AB}" srcOrd="1" destOrd="0" presId="urn:microsoft.com/office/officeart/2018/2/layout/IconLabelList"/>
    <dgm:cxn modelId="{32487DA4-B498-497A-8C2C-3EC1A1CA084C}" type="presParOf" srcId="{354E4F8C-804B-4E9D-B5B2-75076F5982B8}" destId="{0A8CE85A-F032-4A72-B527-8129A555683F}" srcOrd="2" destOrd="0" presId="urn:microsoft.com/office/officeart/2018/2/layout/IconLabelList"/>
    <dgm:cxn modelId="{5E1373A6-1688-46DB-9D43-2E7ED34AC0A5}" type="presParOf" srcId="{0A8CE85A-F032-4A72-B527-8129A555683F}" destId="{294224E0-1DBC-4484-9BFB-CCE1709AC2D5}" srcOrd="0" destOrd="0" presId="urn:microsoft.com/office/officeart/2018/2/layout/IconLabelList"/>
    <dgm:cxn modelId="{8DDE9509-F604-4DC6-A718-1B1017B273CB}" type="presParOf" srcId="{0A8CE85A-F032-4A72-B527-8129A555683F}" destId="{A2132D78-91C3-4BD6-A2B7-08D29049C92F}" srcOrd="1" destOrd="0" presId="urn:microsoft.com/office/officeart/2018/2/layout/IconLabelList"/>
    <dgm:cxn modelId="{1D57FB29-7275-4E96-AF98-20824C661A5E}" type="presParOf" srcId="{0A8CE85A-F032-4A72-B527-8129A555683F}" destId="{7155E35A-57DD-4DE2-9358-DDD8493E6D83}" srcOrd="2" destOrd="0" presId="urn:microsoft.com/office/officeart/2018/2/layout/IconLabelList"/>
    <dgm:cxn modelId="{B404CB10-F958-43F5-9FE5-C0166639FBAD}" type="presParOf" srcId="{354E4F8C-804B-4E9D-B5B2-75076F5982B8}" destId="{83928732-790A-43D2-AE1E-E2DC7548DED5}" srcOrd="3" destOrd="0" presId="urn:microsoft.com/office/officeart/2018/2/layout/IconLabelList"/>
    <dgm:cxn modelId="{C27EE242-7112-42C7-979D-E6AEF988AD66}" type="presParOf" srcId="{354E4F8C-804B-4E9D-B5B2-75076F5982B8}" destId="{5DB82DCF-8F41-466C-82FB-55DB233EF924}" srcOrd="4" destOrd="0" presId="urn:microsoft.com/office/officeart/2018/2/layout/IconLabelList"/>
    <dgm:cxn modelId="{AE9045F9-6AB8-480E-9408-7A83A3FBF403}" type="presParOf" srcId="{5DB82DCF-8F41-466C-82FB-55DB233EF924}" destId="{0B574D86-C275-4435-9169-2651587A40C0}" srcOrd="0" destOrd="0" presId="urn:microsoft.com/office/officeart/2018/2/layout/IconLabelList"/>
    <dgm:cxn modelId="{6BEBE208-2498-4BF1-AB32-1AC1DB6C9AA5}" type="presParOf" srcId="{5DB82DCF-8F41-466C-82FB-55DB233EF924}" destId="{3D59209F-A45F-4993-BC91-21D272371185}" srcOrd="1" destOrd="0" presId="urn:microsoft.com/office/officeart/2018/2/layout/IconLabelList"/>
    <dgm:cxn modelId="{64B69FDD-966A-46D3-A2E3-B106515513EF}" type="presParOf" srcId="{5DB82DCF-8F41-466C-82FB-55DB233EF924}" destId="{6AF1B2A5-6F29-4A65-B806-EC71CBA88114}" srcOrd="2" destOrd="0" presId="urn:microsoft.com/office/officeart/2018/2/layout/IconLabelList"/>
    <dgm:cxn modelId="{11BA8384-4339-4749-923A-AE4DAC33FE23}" type="presParOf" srcId="{354E4F8C-804B-4E9D-B5B2-75076F5982B8}" destId="{98A25BD2-1F25-4A10-931D-DC65A2DDF387}" srcOrd="5" destOrd="0" presId="urn:microsoft.com/office/officeart/2018/2/layout/IconLabelList"/>
    <dgm:cxn modelId="{9703815F-1EB7-42F4-BCB0-F0ED08EC6F5D}" type="presParOf" srcId="{354E4F8C-804B-4E9D-B5B2-75076F5982B8}" destId="{89003E70-A183-43F0-A0CC-81FBEFD42979}" srcOrd="6" destOrd="0" presId="urn:microsoft.com/office/officeart/2018/2/layout/IconLabelList"/>
    <dgm:cxn modelId="{78265D4E-7FE4-4185-B2DF-2A0506EDC46B}" type="presParOf" srcId="{89003E70-A183-43F0-A0CC-81FBEFD42979}" destId="{8C985059-A736-44B0-8177-4A06110A908A}" srcOrd="0" destOrd="0" presId="urn:microsoft.com/office/officeart/2018/2/layout/IconLabelList"/>
    <dgm:cxn modelId="{90EBAFDF-6DFD-4352-AC89-E7352AD08A84}" type="presParOf" srcId="{89003E70-A183-43F0-A0CC-81FBEFD42979}" destId="{EEBEC601-6A62-4F38-966D-FCDC000645AA}" srcOrd="1" destOrd="0" presId="urn:microsoft.com/office/officeart/2018/2/layout/IconLabelList"/>
    <dgm:cxn modelId="{B5A7C75B-69B1-480E-A67F-D58351E291CE}" type="presParOf" srcId="{89003E70-A183-43F0-A0CC-81FBEFD42979}" destId="{734DFC5D-9217-43A9-8F0D-7C55BB4D8D54}" srcOrd="2" destOrd="0" presId="urn:microsoft.com/office/officeart/2018/2/layout/IconLabelList"/>
    <dgm:cxn modelId="{9D10AF0A-A7B2-4C5F-BB2F-F143499A9957}" type="presParOf" srcId="{354E4F8C-804B-4E9D-B5B2-75076F5982B8}" destId="{7F3BE09A-C628-44E8-A65C-3A7D2EA0A344}" srcOrd="7" destOrd="0" presId="urn:microsoft.com/office/officeart/2018/2/layout/IconLabelList"/>
    <dgm:cxn modelId="{9DC76E14-CD22-4A4B-84F5-A3BB335F34A1}" type="presParOf" srcId="{354E4F8C-804B-4E9D-B5B2-75076F5982B8}" destId="{FCC956F2-14B2-4982-BE4F-EA4ED64F4103}" srcOrd="8" destOrd="0" presId="urn:microsoft.com/office/officeart/2018/2/layout/IconLabelList"/>
    <dgm:cxn modelId="{9FD757EA-B2EC-46F2-96B9-3EA447C7D9C3}" type="presParOf" srcId="{FCC956F2-14B2-4982-BE4F-EA4ED64F4103}" destId="{8D16CEBC-DEF0-4BD8-8160-1F67B2F332F5}" srcOrd="0" destOrd="0" presId="urn:microsoft.com/office/officeart/2018/2/layout/IconLabelList"/>
    <dgm:cxn modelId="{5AC4351C-6812-4F23-B042-7D9950F1BABC}" type="presParOf" srcId="{FCC956F2-14B2-4982-BE4F-EA4ED64F4103}" destId="{A6313B2A-E933-4699-87A1-082E3768E0B3}" srcOrd="1" destOrd="0" presId="urn:microsoft.com/office/officeart/2018/2/layout/IconLabelList"/>
    <dgm:cxn modelId="{175104A1-D182-4F0B-B14C-CA03B19CC95D}" type="presParOf" srcId="{FCC956F2-14B2-4982-BE4F-EA4ED64F4103}" destId="{3FA0430B-A23B-450F-AF39-B09B436F4A43}" srcOrd="2" destOrd="0" presId="urn:microsoft.com/office/officeart/2018/2/layout/IconLabelList"/>
    <dgm:cxn modelId="{16868AE8-F181-42E4-BBEE-186EBE0759A2}" type="presParOf" srcId="{354E4F8C-804B-4E9D-B5B2-75076F5982B8}" destId="{D314AE4F-1386-44B7-95D4-95EB11AC43A0}" srcOrd="9" destOrd="0" presId="urn:microsoft.com/office/officeart/2018/2/layout/IconLabelList"/>
    <dgm:cxn modelId="{3882E76F-4CCB-4BA5-9BBB-EE820E9516FA}" type="presParOf" srcId="{354E4F8C-804B-4E9D-B5B2-75076F5982B8}" destId="{8D2DD8AF-8F11-4E8C-A81A-641CADC536FD}" srcOrd="10" destOrd="0" presId="urn:microsoft.com/office/officeart/2018/2/layout/IconLabelList"/>
    <dgm:cxn modelId="{8FDFBFF0-A3E0-4F1F-B122-3AAAD79E8342}" type="presParOf" srcId="{8D2DD8AF-8F11-4E8C-A81A-641CADC536FD}" destId="{D47846FA-52D0-498D-96B0-304D0DCCF3BB}" srcOrd="0" destOrd="0" presId="urn:microsoft.com/office/officeart/2018/2/layout/IconLabelList"/>
    <dgm:cxn modelId="{AE08A740-B303-4D94-A842-833854E7A0C9}" type="presParOf" srcId="{8D2DD8AF-8F11-4E8C-A81A-641CADC536FD}" destId="{870178E6-495C-40F0-94D5-526D1811789F}" srcOrd="1" destOrd="0" presId="urn:microsoft.com/office/officeart/2018/2/layout/IconLabelList"/>
    <dgm:cxn modelId="{E9851948-9CA5-43F3-9618-02DCA374EBDF}" type="presParOf" srcId="{8D2DD8AF-8F11-4E8C-A81A-641CADC536FD}" destId="{7E2894D9-C695-42A3-B8E3-D104362D8C08}" srcOrd="2" destOrd="0" presId="urn:microsoft.com/office/officeart/2018/2/layout/IconLabelList"/>
    <dgm:cxn modelId="{7CF480D3-3FA8-47BF-981D-99DB955DE822}" type="presParOf" srcId="{354E4F8C-804B-4E9D-B5B2-75076F5982B8}" destId="{3BAF291C-956B-41CD-966B-EEA42DDD35A1}" srcOrd="11" destOrd="0" presId="urn:microsoft.com/office/officeart/2018/2/layout/IconLabelList"/>
    <dgm:cxn modelId="{5D213C43-E4B6-4490-86BD-2CA76D060A2F}" type="presParOf" srcId="{354E4F8C-804B-4E9D-B5B2-75076F5982B8}" destId="{374B993A-1873-4D43-AE2B-EABAC5E85509}" srcOrd="12" destOrd="0" presId="urn:microsoft.com/office/officeart/2018/2/layout/IconLabelList"/>
    <dgm:cxn modelId="{B2BDABF7-6B1E-460F-855F-0CA88A52AC43}" type="presParOf" srcId="{374B993A-1873-4D43-AE2B-EABAC5E85509}" destId="{C8F54CAA-AE05-46F6-8A1E-605FE4F4731D}" srcOrd="0" destOrd="0" presId="urn:microsoft.com/office/officeart/2018/2/layout/IconLabelList"/>
    <dgm:cxn modelId="{F040B48A-0CAA-4666-8A82-3B05F3D8501F}" type="presParOf" srcId="{374B993A-1873-4D43-AE2B-EABAC5E85509}" destId="{5A8D5D2F-A4A9-4B10-8286-131C14DABCAA}" srcOrd="1" destOrd="0" presId="urn:microsoft.com/office/officeart/2018/2/layout/IconLabelList"/>
    <dgm:cxn modelId="{E9A05262-2D0D-4FD4-ABBF-DFE724DA85F2}" type="presParOf" srcId="{374B993A-1873-4D43-AE2B-EABAC5E85509}" destId="{442CC09F-69A4-407F-8F9D-0B643060704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199A6-DA0B-4159-9CCA-89AC59C76445}">
      <dsp:nvSpPr>
        <dsp:cNvPr id="0" name=""/>
        <dsp:cNvSpPr/>
      </dsp:nvSpPr>
      <dsp:spPr>
        <a:xfrm>
          <a:off x="0" y="877953"/>
          <a:ext cx="6912198" cy="527670"/>
        </a:xfrm>
        <a:prstGeom prst="roundRect">
          <a:avLst/>
        </a:prstGeom>
        <a:solidFill>
          <a:srgbClr val="215D9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Veterans Affairs (VA) center of excellence focused on aging</a:t>
          </a:r>
        </a:p>
      </dsp:txBody>
      <dsp:txXfrm>
        <a:off x="25759" y="903712"/>
        <a:ext cx="6860680" cy="476152"/>
      </dsp:txXfrm>
    </dsp:sp>
    <dsp:sp modelId="{B0D5714A-7D0A-4486-BF06-30B3E1199D6A}">
      <dsp:nvSpPr>
        <dsp:cNvPr id="0" name=""/>
        <dsp:cNvSpPr/>
      </dsp:nvSpPr>
      <dsp:spPr>
        <a:xfrm>
          <a:off x="0" y="1468983"/>
          <a:ext cx="6912198" cy="527670"/>
        </a:xfrm>
        <a:prstGeom prst="roundRect">
          <a:avLst/>
        </a:prstGeom>
        <a:solidFill>
          <a:srgbClr val="215D9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First GRECCs established in 1975</a:t>
          </a:r>
        </a:p>
      </dsp:txBody>
      <dsp:txXfrm>
        <a:off x="25759" y="1494742"/>
        <a:ext cx="6860680" cy="476152"/>
      </dsp:txXfrm>
    </dsp:sp>
    <dsp:sp modelId="{931A8F6E-B57D-4454-8475-38A184B8E0D8}">
      <dsp:nvSpPr>
        <dsp:cNvPr id="0" name=""/>
        <dsp:cNvSpPr/>
      </dsp:nvSpPr>
      <dsp:spPr>
        <a:xfrm>
          <a:off x="0" y="2060014"/>
          <a:ext cx="6912198" cy="527670"/>
        </a:xfrm>
        <a:prstGeom prst="roundRect">
          <a:avLst/>
        </a:prstGeom>
        <a:solidFill>
          <a:srgbClr val="215D9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Today, national network is comprised of 20 GRECCs</a:t>
          </a:r>
        </a:p>
      </dsp:txBody>
      <dsp:txXfrm>
        <a:off x="25759" y="2085773"/>
        <a:ext cx="6860680" cy="476152"/>
      </dsp:txXfrm>
    </dsp:sp>
    <dsp:sp modelId="{5DAB8340-C558-4347-AEE5-E3D58ED8253E}">
      <dsp:nvSpPr>
        <dsp:cNvPr id="0" name=""/>
        <dsp:cNvSpPr/>
      </dsp:nvSpPr>
      <dsp:spPr>
        <a:xfrm>
          <a:off x="0" y="2651044"/>
          <a:ext cx="6912198" cy="527670"/>
        </a:xfrm>
        <a:prstGeom prst="roundRect">
          <a:avLst/>
        </a:prstGeom>
        <a:solidFill>
          <a:srgbClr val="215D93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VA Eastern Colorado GRECC funded in 2014	</a:t>
          </a:r>
        </a:p>
      </dsp:txBody>
      <dsp:txXfrm>
        <a:off x="25759" y="2676803"/>
        <a:ext cx="6860680" cy="476152"/>
      </dsp:txXfrm>
    </dsp:sp>
    <dsp:sp modelId="{9E457954-6ED6-4A17-AC35-3603B531E176}">
      <dsp:nvSpPr>
        <dsp:cNvPr id="0" name=""/>
        <dsp:cNvSpPr/>
      </dsp:nvSpPr>
      <dsp:spPr>
        <a:xfrm>
          <a:off x="0" y="3242074"/>
          <a:ext cx="6912198" cy="527670"/>
        </a:xfrm>
        <a:prstGeom prst="roundRect">
          <a:avLst/>
        </a:prstGeom>
        <a:solidFill>
          <a:srgbClr val="215D93"/>
        </a:solidFill>
        <a:ln>
          <a:solidFill>
            <a:srgbClr val="2F5597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Older Veteran Engagement Team established in 2017</a:t>
          </a:r>
        </a:p>
      </dsp:txBody>
      <dsp:txXfrm>
        <a:off x="25759" y="3267833"/>
        <a:ext cx="6860680" cy="476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88610-96E4-4541-BB4B-FDEC4D0F2E36}">
      <dsp:nvSpPr>
        <dsp:cNvPr id="0" name=""/>
        <dsp:cNvSpPr/>
      </dsp:nvSpPr>
      <dsp:spPr>
        <a:xfrm>
          <a:off x="2357384" y="0"/>
          <a:ext cx="3195308" cy="319579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215D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6189F-C797-49AE-85F2-4511D42B7C5B}">
      <dsp:nvSpPr>
        <dsp:cNvPr id="0" name=""/>
        <dsp:cNvSpPr/>
      </dsp:nvSpPr>
      <dsp:spPr>
        <a:xfrm>
          <a:off x="3063652" y="1153778"/>
          <a:ext cx="1775571" cy="887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OVET meets monthly</a:t>
          </a:r>
        </a:p>
      </dsp:txBody>
      <dsp:txXfrm>
        <a:off x="3063652" y="1153778"/>
        <a:ext cx="1775571" cy="887573"/>
      </dsp:txXfrm>
    </dsp:sp>
    <dsp:sp modelId="{96408060-3181-4129-8532-659C0FBD10BE}">
      <dsp:nvSpPr>
        <dsp:cNvPr id="0" name=""/>
        <dsp:cNvSpPr/>
      </dsp:nvSpPr>
      <dsp:spPr>
        <a:xfrm>
          <a:off x="1469898" y="1836221"/>
          <a:ext cx="3195308" cy="319579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215D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F27F8-B0F1-4E3B-A4A2-531BBA034D3F}">
      <dsp:nvSpPr>
        <dsp:cNvPr id="0" name=""/>
        <dsp:cNvSpPr/>
      </dsp:nvSpPr>
      <dsp:spPr>
        <a:xfrm>
          <a:off x="2082323" y="2922808"/>
          <a:ext cx="2005046" cy="887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OVET provides feedback/ input on </a:t>
          </a:r>
          <a:r>
            <a:rPr lang="en-US" sz="1800" b="1" kern="1200" dirty="0"/>
            <a:t>research</a:t>
          </a:r>
          <a:r>
            <a:rPr lang="en-US" sz="1800" kern="1200" dirty="0"/>
            <a:t> and </a:t>
          </a:r>
          <a:r>
            <a:rPr lang="en-US" sz="1800" b="1" kern="1200" dirty="0"/>
            <a:t>clinical demonstration projects</a:t>
          </a:r>
        </a:p>
      </dsp:txBody>
      <dsp:txXfrm>
        <a:off x="2082323" y="2922808"/>
        <a:ext cx="2005046" cy="887573"/>
      </dsp:txXfrm>
    </dsp:sp>
    <dsp:sp modelId="{F9167D17-BFC6-4847-A5FB-250B1AD22617}">
      <dsp:nvSpPr>
        <dsp:cNvPr id="0" name=""/>
        <dsp:cNvSpPr/>
      </dsp:nvSpPr>
      <dsp:spPr>
        <a:xfrm>
          <a:off x="2584806" y="3892178"/>
          <a:ext cx="2745265" cy="274636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215D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0845B-558F-4BC6-9E88-DC12C2368439}">
      <dsp:nvSpPr>
        <dsp:cNvPr id="0" name=""/>
        <dsp:cNvSpPr/>
      </dsp:nvSpPr>
      <dsp:spPr>
        <a:xfrm>
          <a:off x="3067853" y="4850120"/>
          <a:ext cx="1775571" cy="887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Older Veterans and care partners have a voice in research and creating services and supports</a:t>
          </a:r>
        </a:p>
      </dsp:txBody>
      <dsp:txXfrm>
        <a:off x="3067853" y="4850120"/>
        <a:ext cx="1775571" cy="8875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BE918-7C8D-4D4C-BB9A-C800B609D086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Mind</a:t>
          </a:r>
        </a:p>
      </dsp:txBody>
      <dsp:txXfrm rot="5400000">
        <a:off x="-1" y="1"/>
        <a:ext cx="4064000" cy="2032000"/>
      </dsp:txXfrm>
    </dsp:sp>
    <dsp:sp modelId="{8E8BAA2B-EFD2-4719-8D4F-55444464BB67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Mobility</a:t>
          </a:r>
        </a:p>
      </dsp:txBody>
      <dsp:txXfrm>
        <a:off x="4064000" y="0"/>
        <a:ext cx="4064000" cy="2032000"/>
      </dsp:txXfrm>
    </dsp:sp>
    <dsp:sp modelId="{07DE4959-48D0-4F0C-9FB9-0B1B1EFDE536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Matters Most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 rot="10800000">
        <a:off x="0" y="3386666"/>
        <a:ext cx="4064000" cy="2032000"/>
      </dsp:txXfrm>
    </dsp:sp>
    <dsp:sp modelId="{88AF155F-45E7-41D4-8219-2BC6047F8F24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Medications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 rot="-5400000">
        <a:off x="4063999" y="3386666"/>
        <a:ext cx="4064000" cy="2032000"/>
      </dsp:txXfrm>
    </dsp:sp>
    <dsp:sp modelId="{CA19EF19-BC39-4EB7-BD20-42897C8E250A}">
      <dsp:nvSpPr>
        <dsp:cNvPr id="0" name=""/>
        <dsp:cNvSpPr/>
      </dsp:nvSpPr>
      <dsp:spPr>
        <a:xfrm>
          <a:off x="2864063" y="2032000"/>
          <a:ext cx="2438400" cy="135466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Multi-complexity</a:t>
          </a:r>
        </a:p>
      </dsp:txBody>
      <dsp:txXfrm>
        <a:off x="2930192" y="2098129"/>
        <a:ext cx="2306142" cy="12224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395BB-19E7-4617-865F-A4CB59615C5F}">
      <dsp:nvSpPr>
        <dsp:cNvPr id="0" name=""/>
        <dsp:cNvSpPr/>
      </dsp:nvSpPr>
      <dsp:spPr>
        <a:xfrm>
          <a:off x="638272" y="303585"/>
          <a:ext cx="666826" cy="6668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4A97C-75B8-4A87-A58E-5A76E14AABFB}">
      <dsp:nvSpPr>
        <dsp:cNvPr id="0" name=""/>
        <dsp:cNvSpPr/>
      </dsp:nvSpPr>
      <dsp:spPr>
        <a:xfrm>
          <a:off x="230767" y="1228250"/>
          <a:ext cx="1481835" cy="59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Contact Kathryn Nearing </a:t>
          </a:r>
          <a:r>
            <a:rPr lang="en-US" sz="1100" kern="1200" dirty="0">
              <a:hlinkClick xmlns:r="http://schemas.openxmlformats.org/officeDocument/2006/relationships" r:id="rId3"/>
            </a:rPr>
            <a:t>Kathryn.nearing@va.gov</a:t>
          </a:r>
          <a:endParaRPr lang="en-US" sz="1100" kern="1200" dirty="0"/>
        </a:p>
      </dsp:txBody>
      <dsp:txXfrm>
        <a:off x="230767" y="1228250"/>
        <a:ext cx="1481835" cy="592734"/>
      </dsp:txXfrm>
    </dsp:sp>
    <dsp:sp modelId="{294224E0-1DBC-4484-9BFB-CCE1709AC2D5}">
      <dsp:nvSpPr>
        <dsp:cNvPr id="0" name=""/>
        <dsp:cNvSpPr/>
      </dsp:nvSpPr>
      <dsp:spPr>
        <a:xfrm>
          <a:off x="2379429" y="303585"/>
          <a:ext cx="666826" cy="66682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5E35A-57DD-4DE2-9358-DDD8493E6D83}">
      <dsp:nvSpPr>
        <dsp:cNvPr id="0" name=""/>
        <dsp:cNvSpPr/>
      </dsp:nvSpPr>
      <dsp:spPr>
        <a:xfrm>
          <a:off x="1971924" y="1228250"/>
          <a:ext cx="1481835" cy="59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Schedule meeting (It is never too early to get OVET input.)</a:t>
          </a:r>
        </a:p>
      </dsp:txBody>
      <dsp:txXfrm>
        <a:off x="1971924" y="1228250"/>
        <a:ext cx="1481835" cy="592734"/>
      </dsp:txXfrm>
    </dsp:sp>
    <dsp:sp modelId="{0B574D86-C275-4435-9169-2651587A40C0}">
      <dsp:nvSpPr>
        <dsp:cNvPr id="0" name=""/>
        <dsp:cNvSpPr/>
      </dsp:nvSpPr>
      <dsp:spPr>
        <a:xfrm>
          <a:off x="4120586" y="303585"/>
          <a:ext cx="666826" cy="66682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1B2A5-6F29-4A65-B806-EC71CBA88114}">
      <dsp:nvSpPr>
        <dsp:cNvPr id="0" name=""/>
        <dsp:cNvSpPr/>
      </dsp:nvSpPr>
      <dsp:spPr>
        <a:xfrm>
          <a:off x="3713081" y="1228250"/>
          <a:ext cx="1481835" cy="59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Submit completed Presentation Request Form at least 2 weeks prior to meeting</a:t>
          </a:r>
        </a:p>
      </dsp:txBody>
      <dsp:txXfrm>
        <a:off x="3713081" y="1228250"/>
        <a:ext cx="1481835" cy="592734"/>
      </dsp:txXfrm>
    </dsp:sp>
    <dsp:sp modelId="{8C985059-A736-44B0-8177-4A06110A908A}">
      <dsp:nvSpPr>
        <dsp:cNvPr id="0" name=""/>
        <dsp:cNvSpPr/>
      </dsp:nvSpPr>
      <dsp:spPr>
        <a:xfrm>
          <a:off x="638272" y="2191443"/>
          <a:ext cx="666826" cy="666826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DFC5D-9217-43A9-8F0D-7C55BB4D8D54}">
      <dsp:nvSpPr>
        <dsp:cNvPr id="0" name=""/>
        <dsp:cNvSpPr/>
      </dsp:nvSpPr>
      <dsp:spPr>
        <a:xfrm>
          <a:off x="230767" y="3116108"/>
          <a:ext cx="1481835" cy="59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Plan to join team meeting 10:15- 11:45 am on scheduled date</a:t>
          </a:r>
        </a:p>
      </dsp:txBody>
      <dsp:txXfrm>
        <a:off x="230767" y="3116108"/>
        <a:ext cx="1481835" cy="592734"/>
      </dsp:txXfrm>
    </dsp:sp>
    <dsp:sp modelId="{8D16CEBC-DEF0-4BD8-8160-1F67B2F332F5}">
      <dsp:nvSpPr>
        <dsp:cNvPr id="0" name=""/>
        <dsp:cNvSpPr/>
      </dsp:nvSpPr>
      <dsp:spPr>
        <a:xfrm>
          <a:off x="2379429" y="2191443"/>
          <a:ext cx="666826" cy="666826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0430B-A23B-450F-AF39-B09B436F4A43}">
      <dsp:nvSpPr>
        <dsp:cNvPr id="0" name=""/>
        <dsp:cNvSpPr/>
      </dsp:nvSpPr>
      <dsp:spPr>
        <a:xfrm>
          <a:off x="1971924" y="3116108"/>
          <a:ext cx="1481835" cy="59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Give a brief overview presentation (10-15 mins). Questions will guide discussion.</a:t>
          </a:r>
        </a:p>
      </dsp:txBody>
      <dsp:txXfrm>
        <a:off x="1971924" y="3116108"/>
        <a:ext cx="1481835" cy="592734"/>
      </dsp:txXfrm>
    </dsp:sp>
    <dsp:sp modelId="{D47846FA-52D0-498D-96B0-304D0DCCF3BB}">
      <dsp:nvSpPr>
        <dsp:cNvPr id="0" name=""/>
        <dsp:cNvSpPr/>
      </dsp:nvSpPr>
      <dsp:spPr>
        <a:xfrm>
          <a:off x="4120586" y="2191443"/>
          <a:ext cx="666826" cy="666826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894D9-C695-42A3-B8E3-D104362D8C08}">
      <dsp:nvSpPr>
        <dsp:cNvPr id="0" name=""/>
        <dsp:cNvSpPr/>
      </dsp:nvSpPr>
      <dsp:spPr>
        <a:xfrm>
          <a:off x="3713081" y="3116108"/>
          <a:ext cx="1481835" cy="59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Receive detailed meeting notes (usually within 2 weeks)</a:t>
          </a:r>
        </a:p>
      </dsp:txBody>
      <dsp:txXfrm>
        <a:off x="3713081" y="3116108"/>
        <a:ext cx="1481835" cy="592734"/>
      </dsp:txXfrm>
    </dsp:sp>
    <dsp:sp modelId="{C8F54CAA-AE05-46F6-8A1E-605FE4F4731D}">
      <dsp:nvSpPr>
        <dsp:cNvPr id="0" name=""/>
        <dsp:cNvSpPr/>
      </dsp:nvSpPr>
      <dsp:spPr>
        <a:xfrm>
          <a:off x="2379429" y="4165001"/>
          <a:ext cx="666826" cy="666826"/>
        </a:xfrm>
        <a:prstGeom prst="rect">
          <a:avLst/>
        </a:prstGeom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CC09F-69A4-407F-8F9D-0B6430607040}">
      <dsp:nvSpPr>
        <dsp:cNvPr id="0" name=""/>
        <dsp:cNvSpPr/>
      </dsp:nvSpPr>
      <dsp:spPr>
        <a:xfrm>
          <a:off x="1971924" y="5003966"/>
          <a:ext cx="1481835" cy="59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Complete brief evaluation (what you plan to use, what you cannot use and context)</a:t>
          </a:r>
        </a:p>
      </dsp:txBody>
      <dsp:txXfrm>
        <a:off x="1971924" y="5003966"/>
        <a:ext cx="1481835" cy="592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D3F4A-8F95-4151-B458-D8EF1C8E5AD9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14"/>
            <a:ext cx="3043343" cy="4664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614"/>
            <a:ext cx="3043343" cy="4664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8EF8A-0F41-4D7A-83A1-60D5D50075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77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2D98-ECC9-4621-BDC6-C45388BFFE3B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0DE25-BA57-41A0-8A12-CA3C3357B9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4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vidshub.net/image/181488/post-traumatic-stress-disorder-overseas-clinicians-review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landschaft/305985231/" TargetMode="External"/><Relationship Id="rId3" Type="http://schemas.openxmlformats.org/officeDocument/2006/relationships/hyperlink" Target="https://betterhealthwhileaging.net/hearing-loss-in-aging/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ationalvoices.org.uk/blogs/demystifying-assessment-and-care-planning" TargetMode="External"/><Relationship Id="rId5" Type="http://schemas.openxmlformats.org/officeDocument/2006/relationships/hyperlink" Target="https://betterhealthwhileaging.net/making-hospitals-safer-ucsf-age-friendly-health-systems/" TargetMode="External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hyperlink" Target="https://creativecommons.org/licenses/by/3.0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0DE25-BA57-41A0-8A12-CA3C3357B99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72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0DE25-BA57-41A0-8A12-CA3C3357B99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75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07EAB-1302-40FF-8ED0-92F9F30393D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428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Presenter</a:t>
            </a:r>
            <a:r>
              <a:rPr lang="en-US" baseline="0" dirty="0"/>
              <a:t> Evaluation Forms</a:t>
            </a:r>
          </a:p>
          <a:p>
            <a:endParaRPr lang="en-US" dirty="0"/>
          </a:p>
          <a:p>
            <a:r>
              <a:rPr lang="en-US" dirty="0"/>
              <a:t>Photo credit:</a:t>
            </a:r>
          </a:p>
          <a:p>
            <a:r>
              <a:rPr lang="en-US" dirty="0">
                <a:hlinkClick r:id="rId3"/>
              </a:rPr>
              <a:t>https://www.dvidshub.net/image/181488/post-traumatic-stress-disorder-overseas-clinicians-review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0DE25-BA57-41A0-8A12-CA3C3357B99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32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annual Year-in-Review meeting (verbatim</a:t>
            </a:r>
            <a:r>
              <a:rPr lang="en-US" baseline="0" dirty="0"/>
              <a:t> notes)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0DE25-BA57-41A0-8A12-CA3C3357B99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94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0DE25-BA57-41A0-8A12-CA3C3357B99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94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0DE25-BA57-41A0-8A12-CA3C3357B99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9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9138" y="4480003"/>
            <a:ext cx="5618480" cy="3665459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0DE25-BA57-41A0-8A12-CA3C3357B99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95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07EAB-1302-40FF-8ED0-92F9F30393D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27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0DE25-BA57-41A0-8A12-CA3C3357B99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416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9138" y="4544659"/>
            <a:ext cx="5618480" cy="366545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07EAB-1302-40FF-8ED0-92F9F30393D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93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PHOTO CREDITS: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Mind: </a:t>
            </a:r>
            <a:r>
              <a:rPr lang="en-US" sz="800" dirty="0">
                <a:hlinkClick r:id="rId3" tooltip="https://betterhealthwhileaging.net/hearing-loss-in-aging/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4" tooltip="https://creativecommons.org/licenses/by-nc-nd/3.0/"/>
              </a:rPr>
              <a:t>CC BY-NC-ND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Mobility: </a:t>
            </a:r>
            <a:r>
              <a:rPr lang="en-US" sz="800" dirty="0">
                <a:hlinkClick r:id="rId5" tooltip="https://betterhealthwhileaging.net/making-hospitals-safer-ucsf-age-friendly-health-systems/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4" tooltip="https://creativecommons.org/licenses/by-nc-nd/3.0/"/>
              </a:rPr>
              <a:t>CC BY-NC-ND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Matters Most: </a:t>
            </a:r>
            <a:r>
              <a:rPr lang="en-US" sz="800" dirty="0">
                <a:hlinkClick r:id="rId6" tooltip="https://www.nationalvoices.org.uk/blogs/demystifying-assessment-and-care-planning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7" tooltip="https://creativecommons.org/licenses/by-nc-sa/3.0/"/>
              </a:rPr>
              <a:t>CC BY-SA-NC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Medications: </a:t>
            </a:r>
            <a:r>
              <a:rPr lang="en-US" sz="800" dirty="0">
                <a:hlinkClick r:id="rId8" tooltip="https://www.flickr.com/photos/landschaft/305985231/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9" tooltip="https://creativecommons.org/licenses/by/3.0/"/>
              </a:rPr>
              <a:t>CC BY</a:t>
            </a:r>
            <a:endParaRPr lang="en-US" sz="800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B040A-093B-4450-9AEB-CD136AFCF4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73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0DE25-BA57-41A0-8A12-CA3C3357B99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14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0DE25-BA57-41A0-8A12-CA3C3357B99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6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C2F6-EB6F-438B-8591-02EB7890A33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CB4B-AD0B-4C32-816E-07EDF9EE89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745797-A232-4E65-9DEB-54BE74C1DB9C}"/>
              </a:ext>
            </a:extLst>
          </p:cNvPr>
          <p:cNvSpPr/>
          <p:nvPr userDrawn="1"/>
        </p:nvSpPr>
        <p:spPr>
          <a:xfrm>
            <a:off x="0" y="3340443"/>
            <a:ext cx="12192000" cy="3509963"/>
          </a:xfrm>
          <a:prstGeom prst="rect">
            <a:avLst/>
          </a:prstGeom>
          <a:solidFill>
            <a:srgbClr val="215D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C4E337-417B-4288-B1EB-51BB524412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34" y="1166424"/>
            <a:ext cx="3163331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F068-44F6-4D6A-9F34-223A0DD3F023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4C3D-0C35-4B1B-B876-72226A8FB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2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F068-44F6-4D6A-9F34-223A0DD3F023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4C3D-0C35-4B1B-B876-72226A8FB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24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74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0" y="-76200"/>
            <a:ext cx="12192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609600" y="838201"/>
            <a:ext cx="10972800" cy="5288054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4;p23">
            <a:extLst>
              <a:ext uri="{FF2B5EF4-FFF2-40B4-BE49-F238E27FC236}">
                <a16:creationId xmlns:a16="http://schemas.microsoft.com/office/drawing/2014/main" id="{4997FDB3-34AB-90FA-864A-12751CFCDEBD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42914-39D8-47AB-809A-151DF218AB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Google Shape;16;p23">
            <a:extLst>
              <a:ext uri="{FF2B5EF4-FFF2-40B4-BE49-F238E27FC236}">
                <a16:creationId xmlns:a16="http://schemas.microsoft.com/office/drawing/2014/main" id="{396CCC5F-7642-D8C0-6F14-C717E06E4207}"/>
              </a:ext>
            </a:extLst>
          </p:cNvPr>
          <p:cNvSpPr txBox="1">
            <a:spLocks noGrp="1" noChangeArrowheads="1"/>
          </p:cNvSpPr>
          <p:nvPr>
            <p:ph type="ft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75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C2F6-EB6F-438B-8591-02EB7890A33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CB4B-AD0B-4C32-816E-07EDF9EE89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6CA6B2-8516-4815-B770-ED10930D5687}"/>
              </a:ext>
            </a:extLst>
          </p:cNvPr>
          <p:cNvSpPr/>
          <p:nvPr userDrawn="1"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215D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8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F068-44F6-4D6A-9F34-223A0DD3F023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4C3D-0C35-4B1B-B876-72226A8FB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1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F068-44F6-4D6A-9F34-223A0DD3F023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4C3D-0C35-4B1B-B876-72226A8FB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4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F068-44F6-4D6A-9F34-223A0DD3F023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4C3D-0C35-4B1B-B876-72226A8FB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1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F068-44F6-4D6A-9F34-223A0DD3F023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4C3D-0C35-4B1B-B876-72226A8FB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4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F068-44F6-4D6A-9F34-223A0DD3F023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4C3D-0C35-4B1B-B876-72226A8FB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5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F068-44F6-4D6A-9F34-223A0DD3F023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4C3D-0C35-4B1B-B876-72226A8FB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9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F068-44F6-4D6A-9F34-223A0DD3F023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4C3D-0C35-4B1B-B876-72226A8FB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6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FF068-44F6-4D6A-9F34-223A0DD3F023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F4C3D-0C35-4B1B-B876-72226A8FB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0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7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2" r:id="rId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23">
            <a:extLst>
              <a:ext uri="{FF2B5EF4-FFF2-40B4-BE49-F238E27FC236}">
                <a16:creationId xmlns:a16="http://schemas.microsoft.com/office/drawing/2014/main" id="{EE3394C8-6212-A30C-3AB8-8EE04E385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40450"/>
            <a:ext cx="12192000" cy="731838"/>
          </a:xfrm>
          <a:prstGeom prst="rect">
            <a:avLst/>
          </a:prstGeom>
          <a:solidFill>
            <a:srgbClr val="002F55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800"/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27" name="Google Shape;11;p23">
            <a:extLst>
              <a:ext uri="{FF2B5EF4-FFF2-40B4-BE49-F238E27FC236}">
                <a16:creationId xmlns:a16="http://schemas.microsoft.com/office/drawing/2014/main" id="{1BA39E4B-0742-EDCE-AE0D-F9990B62E23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23">
            <a:extLst>
              <a:ext uri="{FF2B5EF4-FFF2-40B4-BE49-F238E27FC236}">
                <a16:creationId xmlns:a16="http://schemas.microsoft.com/office/drawing/2014/main" id="{16083B46-A38D-2B68-CE7E-52B0FD9AE82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9" name="Google Shape;13;p23" descr="3. VA-PRIMARY-HORIZONTAL-WHITE-VECTOR2.png">
            <a:extLst>
              <a:ext uri="{FF2B5EF4-FFF2-40B4-BE49-F238E27FC236}">
                <a16:creationId xmlns:a16="http://schemas.microsoft.com/office/drawing/2014/main" id="{BB43C28E-1B3E-59DF-E948-8D53B300408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270625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Google Shape;14;p23">
            <a:extLst>
              <a:ext uri="{FF2B5EF4-FFF2-40B4-BE49-F238E27FC236}">
                <a16:creationId xmlns:a16="http://schemas.microsoft.com/office/drawing/2014/main" id="{CDA0924E-2B17-AF78-5996-ED964E9BAB9D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250363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200"/>
              <a:buFont typeface="Arial" panose="020B0604020202020204" pitchFamily="34" charset="0"/>
              <a:buNone/>
              <a:defRPr sz="120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3854551D-620D-4B51-8DDD-E835AFABA2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Google Shape;15;p23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0A40F984-892A-DB75-A47C-BF1AD1F76D5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172200"/>
            <a:ext cx="2716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Google Shape;16;p23">
            <a:extLst>
              <a:ext uri="{FF2B5EF4-FFF2-40B4-BE49-F238E27FC236}">
                <a16:creationId xmlns:a16="http://schemas.microsoft.com/office/drawing/2014/main" id="{AE64A038-A773-3013-25DB-D4A4551840EB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2919413" y="6356350"/>
            <a:ext cx="5468937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geriatricsforcaregivers.net/medication-safet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gsjournals.onlinelibrary.wiley.com/doi/epdf/10.1111/jgs.1578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s://betterhealthwhileaging.net/hearing-loss-in-aging/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11" Type="http://schemas.openxmlformats.org/officeDocument/2006/relationships/hyperlink" Target="https://www.nationalvoices.org.uk/blogs/demystifying-assessment-and-care-planning" TargetMode="External"/><Relationship Id="rId5" Type="http://schemas.openxmlformats.org/officeDocument/2006/relationships/diagramQuickStyle" Target="../diagrams/quickStyle3.xml"/><Relationship Id="rId15" Type="http://schemas.openxmlformats.org/officeDocument/2006/relationships/hyperlink" Target="https://www.flickr.com/photos/landschaft/305985231/" TargetMode="External"/><Relationship Id="rId10" Type="http://schemas.openxmlformats.org/officeDocument/2006/relationships/image" Target="../media/image8.jpg"/><Relationship Id="rId4" Type="http://schemas.openxmlformats.org/officeDocument/2006/relationships/diagramLayout" Target="../diagrams/layout3.xml"/><Relationship Id="rId9" Type="http://schemas.openxmlformats.org/officeDocument/2006/relationships/hyperlink" Target="https://betterhealthwhileaging.net/making-hospitals-safer-ucsf-age-friendly-health-systems/" TargetMode="External"/><Relationship Id="rId1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627242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pngimg.com/download/8657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5507" y="3638540"/>
            <a:ext cx="1174098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Our Team: 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James Dixon, Serena E. Douglas, MA, Robert Fleak, MSCE, Vernon Moore, Susan Martin-Sanders, R.N.,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MSEd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Thomas M. Schultz, J. Pat Sullivan, J. David Yates, Certified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ecovery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oach, Terry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Holiway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-Yates, Caregiver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James </a:t>
            </a:r>
            <a:r>
              <a:rPr lang="en-US" sz="24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Alsphaugh</a:t>
            </a:r>
            <a:r>
              <a:rPr lang="en-US" sz="24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Thomas R. Feller, BS</a:t>
            </a:r>
            <a:r>
              <a:rPr lang="en-US" sz="24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Lance Van Sickle</a:t>
            </a:r>
            <a:r>
              <a:rPr lang="en-US" sz="24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OVET Coordinator and Facilitator: </a:t>
            </a:r>
            <a:r>
              <a:rPr lang="en-US" sz="2400" dirty="0">
                <a:solidFill>
                  <a:schemeClr val="bg1"/>
                </a:solidFill>
              </a:rPr>
              <a:t>Kathryn Nearing, PhD, MA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4720" y="1188712"/>
            <a:ext cx="51812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0" y="1932304"/>
            <a:ext cx="12192000" cy="110940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Engaging the Wisdom of Older Veterans to Enhance VA Health Care, Research and Services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93" y="293735"/>
            <a:ext cx="1638569" cy="163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5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3BD5B6-E9FB-496C-9D51-62AD3A5B8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163683"/>
              </p:ext>
            </p:extLst>
          </p:nvPr>
        </p:nvGraphicFramePr>
        <p:xfrm>
          <a:off x="0" y="0"/>
          <a:ext cx="12051323" cy="6752425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3260446">
                  <a:extLst>
                    <a:ext uri="{9D8B030D-6E8A-4147-A177-3AD203B41FA5}">
                      <a16:colId xmlns:a16="http://schemas.microsoft.com/office/drawing/2014/main" val="4106265057"/>
                    </a:ext>
                  </a:extLst>
                </a:gridCol>
                <a:gridCol w="8790877">
                  <a:extLst>
                    <a:ext uri="{9D8B030D-6E8A-4147-A177-3AD203B41FA5}">
                      <a16:colId xmlns:a16="http://schemas.microsoft.com/office/drawing/2014/main" val="3869932327"/>
                    </a:ext>
                  </a:extLst>
                </a:gridCol>
              </a:tblGrid>
              <a:tr h="5601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Geriatric 5Ms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5" marR="23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OVET Topics, Feedback and Impact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5" marR="23855" marT="0" marB="0"/>
                </a:tc>
                <a:extLst>
                  <a:ext uri="{0D108BD9-81ED-4DB2-BD59-A6C34878D82A}">
                    <a16:rowId xmlns:a16="http://schemas.microsoft.com/office/drawing/2014/main" val="1254831123"/>
                  </a:ext>
                </a:extLst>
              </a:tr>
              <a:tr h="3381583">
                <a:tc>
                  <a:txBody>
                    <a:bodyPr/>
                    <a:lstStyle/>
                    <a:p>
                      <a:pPr marL="9144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Medications</a:t>
                      </a:r>
                    </a:p>
                    <a:p>
                      <a:pPr marL="548640" marR="0" lvl="1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Reducing polypharmacy, de-prescribing</a:t>
                      </a:r>
                    </a:p>
                    <a:p>
                      <a:pPr marL="548640" marR="0" lvl="1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Prescribing treatments for older person’s needs</a:t>
                      </a:r>
                    </a:p>
                    <a:p>
                      <a:pPr marL="548640" marR="0" lvl="1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Building awareness of harmful medica-</a:t>
                      </a:r>
                    </a:p>
                    <a:p>
                      <a:pPr marL="548640" marR="0" lvl="1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dirty="0" err="1">
                          <a:effectLst/>
                        </a:rPr>
                        <a:t>tion</a:t>
                      </a:r>
                      <a:r>
                        <a:rPr lang="en-US" sz="1800" dirty="0">
                          <a:effectLst/>
                        </a:rPr>
                        <a:t> effects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5" marR="238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Establishing a Fall Prevention Clinic at VA Medical Center </a:t>
                      </a:r>
                      <a:r>
                        <a:rPr lang="en-US" sz="1800" dirty="0">
                          <a:effectLst/>
                        </a:rPr>
                        <a:t>(Advanced Research Fellow)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OVET feedback: </a:t>
                      </a:r>
                      <a:r>
                        <a:rPr lang="en-US" sz="1800" dirty="0">
                          <a:effectLst/>
                        </a:rPr>
                        <a:t>Make clinic interdisciplinary (e.g., include pharmacist and podiatrist); staff with providers knowledgeable about conditions more prevalent in Veterans that increase fall risk (e.g., TBI).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Response: </a:t>
                      </a:r>
                      <a:r>
                        <a:rPr lang="en-US" sz="1800" dirty="0">
                          <a:effectLst/>
                        </a:rPr>
                        <a:t>New clinic staffed with a team including a geriatrician, geriatric PT, OT and geriatric pharmacist. Linked with other programs (e.g., Gerofit) to support fall prevention, enhanced mobility and independence.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Outcome: </a:t>
                      </a:r>
                      <a:r>
                        <a:rPr lang="en-US" sz="1800" dirty="0">
                          <a:effectLst/>
                        </a:rPr>
                        <a:t>New Fall Prevention Clinic opened in May 2021 after delay due to COVID-19.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5" marR="23855" marT="0" marB="0"/>
                </a:tc>
                <a:extLst>
                  <a:ext uri="{0D108BD9-81ED-4DB2-BD59-A6C34878D82A}">
                    <a16:rowId xmlns:a16="http://schemas.microsoft.com/office/drawing/2014/main" val="1998300789"/>
                  </a:ext>
                </a:extLst>
              </a:tr>
              <a:tr h="2810687"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Matters Most</a:t>
                      </a:r>
                    </a:p>
                    <a:p>
                      <a:pPr marL="548640" marR="0" lvl="1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Making sure a person’s individual, personally meaningful goals and preferences are reflected</a:t>
                      </a:r>
                    </a:p>
                    <a:p>
                      <a:pPr marL="205740" marR="0" lvl="1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dirty="0">
                          <a:effectLst/>
                        </a:rPr>
                        <a:t>      in treatment </a:t>
                      </a:r>
                    </a:p>
                    <a:p>
                      <a:pPr marL="205740" marR="0" lvl="1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dirty="0">
                          <a:effectLst/>
                        </a:rPr>
                        <a:t>      plans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5" marR="23855" marT="0" marB="0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</a:rPr>
                        <a:t>Safety in Dementia </a:t>
                      </a:r>
                      <a:r>
                        <a:rPr lang="en-US" sz="1800" b="1" dirty="0">
                          <a:effectLst/>
                        </a:rPr>
                        <a:t>Caregiver Decision Aid to address firearm access </a:t>
                      </a:r>
                      <a:r>
                        <a:rPr lang="en-US" sz="1800" dirty="0">
                          <a:effectLst/>
                        </a:rPr>
                        <a:t>(GRECC Researcher)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OVET Feedback: </a:t>
                      </a:r>
                      <a:r>
                        <a:rPr lang="en-US" sz="1800" dirty="0">
                          <a:effectLst/>
                        </a:rPr>
                        <a:t>Recommended expanding priority populations to reach. </a:t>
                      </a:r>
                      <a:r>
                        <a:rPr lang="en-US" sz="1800" b="0" dirty="0">
                          <a:effectLst/>
                        </a:rPr>
                        <a:t>Fi</a:t>
                      </a:r>
                      <a:r>
                        <a:rPr lang="en-US" sz="1800" dirty="0">
                          <a:effectLst/>
                        </a:rPr>
                        <a:t>rearm access/storage is equally relevant to those with PTSD and TBI. Depression, bipolar disorder and stroke could also affect safe handling of firearms. Be direct about the focus: firearm access, safety, prevention of intentional and unintentional injury.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Response: </a:t>
                      </a:r>
                      <a:r>
                        <a:rPr lang="en-US" sz="1800" dirty="0">
                          <a:effectLst/>
                        </a:rPr>
                        <a:t>Currently conducting a trial to evaluate the effectiveness of reaching priority populations through different channels (e.g., social media, trusted organizations, etc.)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Outcome: </a:t>
                      </a:r>
                      <a:r>
                        <a:rPr lang="en-US" sz="1800" b="0" dirty="0">
                          <a:effectLst/>
                        </a:rPr>
                        <a:t>Disseminating information, including a </a:t>
                      </a:r>
                      <a:r>
                        <a:rPr lang="en-US" sz="1800" b="0" i="1" dirty="0">
                          <a:effectLst/>
                        </a:rPr>
                        <a:t>Firearm Life Plan</a:t>
                      </a:r>
                      <a:r>
                        <a:rPr lang="en-US" sz="1800" b="0" dirty="0">
                          <a:effectLst/>
                        </a:rPr>
                        <a:t>, through the VA. Goal is to make tools available through talk therapy groups and caregiver support services.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5" marR="23855" marT="0" marB="0"/>
                </a:tc>
                <a:extLst>
                  <a:ext uri="{0D108BD9-81ED-4DB2-BD59-A6C34878D82A}">
                    <a16:rowId xmlns:a16="http://schemas.microsoft.com/office/drawing/2014/main" val="3377709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5B1AF7C-72F8-FB7A-8942-C786AE572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74116" y="2618457"/>
            <a:ext cx="1243980" cy="9621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317D6B-DC7F-6FB0-B83B-E4C934DD1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199" y="5408246"/>
            <a:ext cx="1136897" cy="13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2DAC13-95E3-4503-B853-345D4B34E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Students, Trainees:</a:t>
            </a:r>
            <a:br>
              <a:rPr lang="en-US" sz="3600" b="1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Why engage OVET (i.e., “stakeholders”) today and in your future?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61EA3-E0B2-603A-E770-F26055BE0CF2}"/>
              </a:ext>
            </a:extLst>
          </p:cNvPr>
          <p:cNvSpPr txBox="1">
            <a:spLocks/>
          </p:cNvSpPr>
          <p:nvPr/>
        </p:nvSpPr>
        <p:spPr>
          <a:xfrm>
            <a:off x="4905375" y="1649779"/>
            <a:ext cx="6491859" cy="3442994"/>
          </a:xfrm>
          <a:prstGeom prst="rect">
            <a:avLst/>
          </a:prstGeom>
          <a:noFill/>
        </p:spPr>
        <p:txBody>
          <a:bodyPr vert="horz" wrap="square" lIns="0" tIns="45720" rIns="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 i="1" dirty="0">
                <a:solidFill>
                  <a:schemeClr val="tx2"/>
                </a:solidFill>
              </a:rPr>
              <a:t>“I greatly appreciated the participants' identification of barriers, but also their extremely insightful and creative ways of addressing those barriers or concerns. I found the conversation very engaging and fruitful. Personally, knowing that I have the support of such an engaged group also gave me the confidence to continue to pursue this research.”</a:t>
            </a:r>
          </a:p>
          <a:p>
            <a:pPr marL="0" indent="0" algn="r">
              <a:buFont typeface="Calibri" panose="020F0502020204030204" pitchFamily="34" charset="0"/>
              <a:buNone/>
            </a:pPr>
            <a:endParaRPr lang="en-US" sz="2400" i="1" dirty="0">
              <a:solidFill>
                <a:schemeClr val="tx2"/>
              </a:solidFill>
            </a:endParaRPr>
          </a:p>
          <a:p>
            <a:pPr marL="0" indent="0" algn="r">
              <a:buFont typeface="Calibri" panose="020F0502020204030204" pitchFamily="34" charset="0"/>
              <a:buNone/>
            </a:pPr>
            <a:r>
              <a:rPr lang="en-US" sz="2400" i="1" dirty="0">
                <a:solidFill>
                  <a:schemeClr val="tx2"/>
                </a:solidFill>
              </a:rPr>
              <a:t>- </a:t>
            </a:r>
            <a:r>
              <a:rPr lang="en-US" sz="2400" dirty="0">
                <a:solidFill>
                  <a:schemeClr val="tx2"/>
                </a:solidFill>
              </a:rPr>
              <a:t>GRECC Advanced Research Fellow</a:t>
            </a:r>
          </a:p>
        </p:txBody>
      </p:sp>
    </p:spTree>
    <p:extLst>
      <p:ext uri="{BB962C8B-B14F-4D97-AF65-F5344CB8AC3E}">
        <p14:creationId xmlns:p14="http://schemas.microsoft.com/office/powerpoint/2010/main" val="3424090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626230"/>
            <a:ext cx="7196328" cy="1677035"/>
          </a:xfrm>
        </p:spPr>
        <p:txBody>
          <a:bodyPr>
            <a:normAutofit fontScale="90000"/>
          </a:bodyPr>
          <a:lstStyle/>
          <a:p>
            <a:r>
              <a:rPr lang="en-US" dirty="0"/>
              <a:t>Benefits of Participation: </a:t>
            </a:r>
            <a:br>
              <a:rPr lang="en-US" dirty="0"/>
            </a:br>
            <a:r>
              <a:rPr lang="en-US" dirty="0"/>
              <a:t>Perspective of Presenters/Guests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120" y="2669739"/>
            <a:ext cx="101041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“We feel the input from OVET </a:t>
            </a:r>
            <a:r>
              <a:rPr lang="en-US" sz="2800" dirty="0">
                <a:solidFill>
                  <a:srgbClr val="2F5597"/>
                </a:solidFill>
              </a:rPr>
              <a:t>will help our research become more valuable and meaningful</a:t>
            </a:r>
            <a:r>
              <a:rPr lang="en-US" sz="2800" dirty="0"/>
              <a:t> to those it is intended to help.”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“The meeting with OVET was </a:t>
            </a:r>
            <a:r>
              <a:rPr lang="en-US" sz="2800" dirty="0">
                <a:solidFill>
                  <a:srgbClr val="2F5597"/>
                </a:solidFill>
              </a:rPr>
              <a:t>important to the design and development of appropriate patient/caregiver-friendly materials </a:t>
            </a:r>
            <a:r>
              <a:rPr lang="en-US" sz="2800" dirty="0"/>
              <a:t>regarding research participation.”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“ … the discussion </a:t>
            </a:r>
            <a:r>
              <a:rPr lang="en-US" sz="2800" dirty="0">
                <a:solidFill>
                  <a:srgbClr val="2F5597"/>
                </a:solidFill>
              </a:rPr>
              <a:t>informed our plans for a communication strategy</a:t>
            </a:r>
            <a:r>
              <a:rPr lang="en-US" sz="2800" dirty="0"/>
              <a:t> …”</a:t>
            </a:r>
          </a:p>
        </p:txBody>
      </p:sp>
      <p:pic>
        <p:nvPicPr>
          <p:cNvPr id="1031" name="Picture 7" descr="C:\Users\Kady Nearing\AppData\Local\Microsoft\Windows\Temporary Internet Files\Content.IE5\69W1NUIJ\1000w_q7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157"/>
            <a:ext cx="3368040" cy="22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77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626230"/>
            <a:ext cx="7196328" cy="1677035"/>
          </a:xfrm>
        </p:spPr>
        <p:txBody>
          <a:bodyPr>
            <a:normAutofit/>
          </a:bodyPr>
          <a:lstStyle/>
          <a:p>
            <a:r>
              <a:rPr lang="en-US" dirty="0"/>
              <a:t>Benefits of Participation: </a:t>
            </a:r>
            <a:br>
              <a:rPr lang="en-US" dirty="0"/>
            </a:br>
            <a:r>
              <a:rPr lang="en-US" dirty="0"/>
              <a:t>Perspective of Older Veterans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" y="2669739"/>
            <a:ext cx="1010412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“Increased awareness and education about available programs and resources”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“Learning how to age well (nutrition, physical activity)”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“Introduced me to other Veterans with similar concerns”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“Good variety of topics that are of general interest”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0" y="5638800"/>
            <a:ext cx="8747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tx2"/>
                </a:solidFill>
              </a:rPr>
              <a:t>“Gave me a chance to meet people, associate, get out and learn from other[s].”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51B7B-6055-1D55-17FA-D94240529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0125" y="0"/>
            <a:ext cx="37127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9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EE5FA5-6DC2-4BE0-5656-9713BE3AE8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63" t="9769" r="62832" b="6546"/>
          <a:stretch/>
        </p:blipFill>
        <p:spPr>
          <a:xfrm>
            <a:off x="336639" y="120845"/>
            <a:ext cx="5939034" cy="66360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52AAF3-BC47-49EF-820C-C4E8ED769F19}"/>
              </a:ext>
            </a:extLst>
          </p:cNvPr>
          <p:cNvSpPr txBox="1"/>
          <p:nvPr/>
        </p:nvSpPr>
        <p:spPr>
          <a:xfrm>
            <a:off x="6429676" y="202131"/>
            <a:ext cx="5425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Interested in OVET Feedback/Input?</a:t>
            </a:r>
            <a:endParaRPr lang="en-US" sz="2800" dirty="0"/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49285494-A1B3-8311-D858-B69EDDE7C3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1000515"/>
              </p:ext>
            </p:extLst>
          </p:nvPr>
        </p:nvGraphicFramePr>
        <p:xfrm>
          <a:off x="6574055" y="856648"/>
          <a:ext cx="5425685" cy="5900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5497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026" y="627564"/>
            <a:ext cx="10385659" cy="1325563"/>
          </a:xfrm>
        </p:spPr>
        <p:txBody>
          <a:bodyPr>
            <a:normAutofit/>
          </a:bodyPr>
          <a:lstStyle/>
          <a:p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Geriatric Research Education and Clinical Center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77DE1C1-2076-45B2-9BFC-1CAC29F177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188099"/>
              </p:ext>
            </p:extLst>
          </p:nvPr>
        </p:nvGraphicFramePr>
        <p:xfrm>
          <a:off x="1136428" y="1290345"/>
          <a:ext cx="6912198" cy="464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Text, logo&#10;&#10;Description automatically generate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539741"/>
            <a:ext cx="2262289" cy="214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6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65125"/>
            <a:ext cx="7022592" cy="14636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Eastern CO GRECC Older Veteran Engagement Team (OVET)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49537"/>
              </p:ext>
            </p:extLst>
          </p:nvPr>
        </p:nvGraphicFramePr>
        <p:xfrm>
          <a:off x="4729855" y="-87916"/>
          <a:ext cx="7022592" cy="6638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5532FC-D6F2-42B4-8A3F-EBE9129F5F41}"/>
              </a:ext>
            </a:extLst>
          </p:cNvPr>
          <p:cNvSpPr txBox="1"/>
          <p:nvPr/>
        </p:nvSpPr>
        <p:spPr>
          <a:xfrm>
            <a:off x="601850" y="2534442"/>
            <a:ext cx="5172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Mission: </a:t>
            </a:r>
            <a:r>
              <a:rPr lang="en-US" sz="2400" b="1" i="1" dirty="0">
                <a:solidFill>
                  <a:srgbClr val="32363A"/>
                </a:solidFill>
                <a:effectLst/>
                <a:latin typeface="72"/>
              </a:rPr>
              <a:t>To enhance services and benefits for all Veterans through research and the engagement of older Veterans and caregivers.</a:t>
            </a:r>
            <a:endParaRPr lang="en-US" sz="2400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1F0667-B322-3AA8-C3CB-72E392898C49}"/>
              </a:ext>
            </a:extLst>
          </p:cNvPr>
          <p:cNvSpPr txBox="1"/>
          <p:nvPr/>
        </p:nvSpPr>
        <p:spPr>
          <a:xfrm>
            <a:off x="1694046" y="4957011"/>
            <a:ext cx="4831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2F5597"/>
                </a:solidFill>
              </a:rPr>
              <a:t>“What a novel idea – to go to the end user first!” </a:t>
            </a:r>
            <a:r>
              <a:rPr lang="en-US" sz="2400" dirty="0">
                <a:solidFill>
                  <a:srgbClr val="2F5597"/>
                </a:solidFill>
              </a:rPr>
              <a:t>– OVET member</a:t>
            </a:r>
          </a:p>
        </p:txBody>
      </p:sp>
    </p:spTree>
    <p:extLst>
      <p:ext uri="{BB962C8B-B14F-4D97-AF65-F5344CB8AC3E}">
        <p14:creationId xmlns:p14="http://schemas.microsoft.com/office/powerpoint/2010/main" val="295926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2DAC13-95E3-4503-B853-345D4B34E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Researchers: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Why consider including OVET in your research process?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70C5B-D9E4-4D60-AF36-576C60874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8084" y="605895"/>
            <a:ext cx="7655442" cy="6170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Can promote:</a:t>
            </a:r>
          </a:p>
          <a:p>
            <a:pPr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2800" b="1" dirty="0"/>
              <a:t>Transparency</a:t>
            </a:r>
            <a:r>
              <a:rPr lang="en-US" sz="2800" dirty="0"/>
              <a:t> and </a:t>
            </a:r>
            <a:r>
              <a:rPr lang="en-US" sz="2800" b="1" dirty="0"/>
              <a:t>trust</a:t>
            </a:r>
            <a:r>
              <a:rPr lang="en-US" sz="2800" dirty="0"/>
              <a:t> in the research process</a:t>
            </a:r>
          </a:p>
          <a:p>
            <a:pPr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  </a:t>
            </a:r>
            <a:r>
              <a:rPr lang="en-US" sz="2800" b="1" dirty="0"/>
              <a:t>Relevance</a:t>
            </a:r>
            <a:r>
              <a:rPr lang="en-US" sz="2800" dirty="0"/>
              <a:t> of research</a:t>
            </a:r>
          </a:p>
          <a:p>
            <a:pPr marL="365760" indent="-274320">
              <a:buSzPct val="120000"/>
              <a:buFont typeface="Arial" panose="020B0604020202020204" pitchFamily="34" charset="0"/>
              <a:buChar char="•"/>
            </a:pPr>
            <a:r>
              <a:rPr lang="en-US" sz="2800" b="1" dirty="0"/>
              <a:t>Success </a:t>
            </a:r>
            <a:r>
              <a:rPr lang="en-US" sz="2800" dirty="0"/>
              <a:t>in applying for funding</a:t>
            </a:r>
          </a:p>
          <a:p>
            <a:pPr marL="658368" lvl="1" indent="-274320"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Federal funding agencies (including the VA) are increasingly requiring “stakeholder engagement”</a:t>
            </a:r>
          </a:p>
          <a:p>
            <a:pPr marL="658368" lvl="1" indent="-274320"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Opportunities for Veteran input demonstrate a robust research environment </a:t>
            </a:r>
          </a:p>
          <a:p>
            <a:pPr marL="658368" lvl="1" indent="-274320"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Veteran engagement enhances the rigor of the research design, and validity and reliability of research results</a:t>
            </a:r>
          </a:p>
          <a:p>
            <a:pPr marL="365760" indent="-274320">
              <a:buSzPct val="120000"/>
              <a:buFont typeface="Arial" panose="020B0604020202020204" pitchFamily="34" charset="0"/>
              <a:buChar char="•"/>
            </a:pPr>
            <a:r>
              <a:rPr lang="en-US" sz="2800" b="1" dirty="0"/>
              <a:t>Responsiveness to the 5Ts </a:t>
            </a:r>
            <a:r>
              <a:rPr lang="en-US" sz="2800" dirty="0"/>
              <a:t>(including older adults in research)</a:t>
            </a:r>
          </a:p>
        </p:txBody>
      </p:sp>
    </p:spTree>
    <p:extLst>
      <p:ext uri="{BB962C8B-B14F-4D97-AF65-F5344CB8AC3E}">
        <p14:creationId xmlns:p14="http://schemas.microsoft.com/office/powerpoint/2010/main" val="44084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6D7DC9-E218-37BD-CA37-E5EC626C8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681929"/>
              </p:ext>
            </p:extLst>
          </p:nvPr>
        </p:nvGraphicFramePr>
        <p:xfrm>
          <a:off x="68273" y="261026"/>
          <a:ext cx="8065073" cy="6335947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414018">
                  <a:extLst>
                    <a:ext uri="{9D8B030D-6E8A-4147-A177-3AD203B41FA5}">
                      <a16:colId xmlns:a16="http://schemas.microsoft.com/office/drawing/2014/main" val="2821754249"/>
                    </a:ext>
                  </a:extLst>
                </a:gridCol>
                <a:gridCol w="6651055">
                  <a:extLst>
                    <a:ext uri="{9D8B030D-6E8A-4147-A177-3AD203B41FA5}">
                      <a16:colId xmlns:a16="http://schemas.microsoft.com/office/drawing/2014/main" val="2722744758"/>
                    </a:ext>
                  </a:extLst>
                </a:gridCol>
              </a:tblGrid>
              <a:tr h="321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Research 5Ts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3" marR="610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Examples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3" marR="61063" marT="0" marB="0" anchor="ctr"/>
                </a:tc>
                <a:extLst>
                  <a:ext uri="{0D108BD9-81ED-4DB2-BD59-A6C34878D82A}">
                    <a16:rowId xmlns:a16="http://schemas.microsoft.com/office/drawing/2014/main" val="1746853554"/>
                  </a:ext>
                </a:extLst>
              </a:tr>
              <a:tr h="1238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Team and Target Population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3" marR="610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Demographics of OVET: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Reflect US Veteran population ≥ 65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Inclusive of conditions most prevalent among older Veterans (e.g., osteoarthritis, TBI, PTSD, substance use disorder, experience with homelessness)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Includes older Veterans who do/do not receive care through VA and caregivers</a:t>
                      </a:r>
                    </a:p>
                  </a:txBody>
                  <a:tcPr marL="61063" marR="61063" marT="0" marB="0"/>
                </a:tc>
                <a:extLst>
                  <a:ext uri="{0D108BD9-81ED-4DB2-BD59-A6C34878D82A}">
                    <a16:rowId xmlns:a16="http://schemas.microsoft.com/office/drawing/2014/main" val="3950141114"/>
                  </a:ext>
                </a:extLst>
              </a:tr>
              <a:tr h="849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Tools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3" marR="610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Team reviews and provides feedback on: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Recruitment and data collection tools. Feedback addresses topics explored, language, best timing or ways to reach older Veterans and caregivers.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Research protocols, providing perspectives as older adults re: participant burdens/benefits (e.g., suggesting older adults receive health information such as cholesterol panel if blood draw is part of study)</a:t>
                      </a:r>
                    </a:p>
                  </a:txBody>
                  <a:tcPr marL="61063" marR="61063" marT="0" marB="0"/>
                </a:tc>
                <a:extLst>
                  <a:ext uri="{0D108BD9-81ED-4DB2-BD59-A6C34878D82A}">
                    <a16:rowId xmlns:a16="http://schemas.microsoft.com/office/drawing/2014/main" val="2239782998"/>
                  </a:ext>
                </a:extLst>
              </a:tr>
              <a:tr h="15996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3" marR="61063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b="1" dirty="0">
                          <a:effectLst/>
                        </a:rPr>
                        <a:t>OVET considers time required of study participants in relation to travel and time of day: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OVET provides perspectives re: acceptability, feasibility of study visits (e.g., traveling for study visits is often burdensome; consider time of day to avoid driving during high-volume times and when it may be dark)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Suggested home visits for 24- and 48-hr blood draws required of research protocol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Suggested adding a tele-exercise option for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Gerofit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(research is studying participant satisfaction and outcomes)</a:t>
                      </a:r>
                    </a:p>
                  </a:txBody>
                  <a:tcPr marL="61063" marR="61063" marT="0" marB="0"/>
                </a:tc>
                <a:extLst>
                  <a:ext uri="{0D108BD9-81ED-4DB2-BD59-A6C34878D82A}">
                    <a16:rowId xmlns:a16="http://schemas.microsoft.com/office/drawing/2014/main" val="1342154627"/>
                  </a:ext>
                </a:extLst>
              </a:tr>
              <a:tr h="16216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Tips to Accommodate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3" marR="6106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OVET creatively problem-solves ways to improve recruitment and retention: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Routinely recommend caregiver involvement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OVET feedback has informed Tip Sheets to help Veterans and care partners set up VA-issued tablets to improve access to telemedicine.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OVET urged development of Tip Sheet to help Veterans and care partners think about what to do before, during and after telemedicine appointment.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OVET helped design project to make assistive hearing devices available in clinics serving older Veterans.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3" marR="61063" marT="0" marB="0"/>
                </a:tc>
                <a:extLst>
                  <a:ext uri="{0D108BD9-81ED-4DB2-BD59-A6C34878D82A}">
                    <a16:rowId xmlns:a16="http://schemas.microsoft.com/office/drawing/2014/main" val="3958224159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3FDEB400-EC04-B39C-FE18-5C5806EC8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8016" y="662111"/>
            <a:ext cx="5030997" cy="388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31C89-6B8F-9AB4-3227-BD8C81227AC0}"/>
              </a:ext>
            </a:extLst>
          </p:cNvPr>
          <p:cNvSpPr txBox="1"/>
          <p:nvPr/>
        </p:nvSpPr>
        <p:spPr>
          <a:xfrm>
            <a:off x="8445795" y="4618570"/>
            <a:ext cx="27224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The 5Ts: Preliminary Development of a Framework to Support Inclusion of Older Adults in Research (wiley.com)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1972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2DAC13-95E3-4503-B853-345D4B34E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Healthcare Providers:</a:t>
            </a:r>
            <a:br>
              <a:rPr lang="en-US" sz="3600" b="1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Why consider including OVET in your quality improvement efforts?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70C5B-D9E4-4D60-AF36-576C60874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8084" y="605896"/>
            <a:ext cx="7655442" cy="56462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Can promote:</a:t>
            </a:r>
          </a:p>
          <a:p>
            <a:pPr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2800" b="1" dirty="0"/>
              <a:t>Transparency</a:t>
            </a:r>
            <a:r>
              <a:rPr lang="en-US" sz="2800" dirty="0"/>
              <a:t> and </a:t>
            </a:r>
            <a:r>
              <a:rPr lang="en-US" sz="2800" b="1" dirty="0"/>
              <a:t>trust</a:t>
            </a:r>
            <a:r>
              <a:rPr lang="en-US" sz="2800" dirty="0"/>
              <a:t> in the healthcare system</a:t>
            </a:r>
          </a:p>
          <a:p>
            <a:pPr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800" b="1" dirty="0"/>
              <a:t>  Responsiveness</a:t>
            </a:r>
            <a:r>
              <a:rPr lang="en-US" sz="2800" dirty="0"/>
              <a:t> of health services to Veterans at </a:t>
            </a:r>
          </a:p>
          <a:p>
            <a:pPr marL="201168" lvl="1" indent="0">
              <a:spcAft>
                <a:spcPts val="0"/>
              </a:spcAft>
              <a:buSzPct val="120000"/>
              <a:buNone/>
            </a:pPr>
            <a:r>
              <a:rPr lang="en-US" sz="2800" dirty="0"/>
              <a:t> different ages and with different health needs,   </a:t>
            </a:r>
          </a:p>
          <a:p>
            <a:pPr marL="201168" lvl="1" indent="0">
              <a:spcAft>
                <a:spcPts val="0"/>
              </a:spcAft>
              <a:buSzPct val="120000"/>
              <a:buNone/>
            </a:pPr>
            <a:r>
              <a:rPr lang="en-US" sz="2800" dirty="0"/>
              <a:t> anti-ageism</a:t>
            </a:r>
          </a:p>
          <a:p>
            <a:pPr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  </a:t>
            </a:r>
            <a:r>
              <a:rPr lang="en-US" sz="2800" b="1" dirty="0"/>
              <a:t>Quality of work, quality of care, quality of life</a:t>
            </a:r>
          </a:p>
          <a:p>
            <a:pPr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800" b="1" dirty="0"/>
              <a:t>  Reputation</a:t>
            </a:r>
            <a:r>
              <a:rPr lang="en-US" sz="2800" dirty="0"/>
              <a:t> of the healthcare system</a:t>
            </a:r>
          </a:p>
        </p:txBody>
      </p:sp>
    </p:spTree>
    <p:extLst>
      <p:ext uri="{BB962C8B-B14F-4D97-AF65-F5344CB8AC3E}">
        <p14:creationId xmlns:p14="http://schemas.microsoft.com/office/powerpoint/2010/main" val="338780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D0C87-29D0-251F-D34C-30DDF26DF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Geriatric 5 Ms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5705D-AD1C-5B7E-70DE-766C75D276FB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pPr>
              <a:defRPr/>
            </a:pPr>
            <a:fld id="{2CF42914-39D8-47AB-809A-151DF218ABE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47674E6-FCCD-77F8-3CF1-CCE216791A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380940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19" descr="A group of women in a room&#10;&#10;Description automatically generated with low confidence">
            <a:extLst>
              <a:ext uri="{FF2B5EF4-FFF2-40B4-BE49-F238E27FC236}">
                <a16:creationId xmlns:a16="http://schemas.microsoft.com/office/drawing/2014/main" id="{33731C29-E78A-04F2-8F43-446A405160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479744" y="2108729"/>
            <a:ext cx="1385425" cy="925421"/>
          </a:xfrm>
          <a:prstGeom prst="rect">
            <a:avLst/>
          </a:prstGeom>
        </p:spPr>
      </p:pic>
      <p:pic>
        <p:nvPicPr>
          <p:cNvPr id="28" name="Picture 27" descr="Graphical user interface">
            <a:extLst>
              <a:ext uri="{FF2B5EF4-FFF2-40B4-BE49-F238E27FC236}">
                <a16:creationId xmlns:a16="http://schemas.microsoft.com/office/drawing/2014/main" id="{94C881C6-3A01-EF99-3220-8CDFB42C27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817867" y="4783530"/>
            <a:ext cx="2507564" cy="1190030"/>
          </a:xfrm>
          <a:prstGeom prst="rect">
            <a:avLst/>
          </a:prstGeom>
        </p:spPr>
      </p:pic>
      <p:pic>
        <p:nvPicPr>
          <p:cNvPr id="31" name="Picture 30" descr="A picture containing person&#10;&#10;Description automatically generated">
            <a:extLst>
              <a:ext uri="{FF2B5EF4-FFF2-40B4-BE49-F238E27FC236}">
                <a16:creationId xmlns:a16="http://schemas.microsoft.com/office/drawing/2014/main" id="{79BC24E7-318B-8889-04F0-2068F703329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14319"/>
          <a:stretch/>
        </p:blipFill>
        <p:spPr>
          <a:xfrm>
            <a:off x="3418704" y="2032981"/>
            <a:ext cx="1385425" cy="1076918"/>
          </a:xfrm>
          <a:prstGeom prst="rect">
            <a:avLst/>
          </a:prstGeom>
        </p:spPr>
      </p:pic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0D70E260-B57E-6241-369E-732023EE201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295395" y="4937418"/>
            <a:ext cx="1647781" cy="103614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A585DC4-EDFA-A99A-D3C7-B68CAAECA608}"/>
              </a:ext>
            </a:extLst>
          </p:cNvPr>
          <p:cNvSpPr txBox="1"/>
          <p:nvPr/>
        </p:nvSpPr>
        <p:spPr>
          <a:xfrm>
            <a:off x="0" y="29221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https://www.va.gov/covidtraining/docs/HIA_TipSheet_Geriatric_5Ms_19.pdf</a:t>
            </a:r>
          </a:p>
        </p:txBody>
      </p:sp>
    </p:spTree>
    <p:extLst>
      <p:ext uri="{BB962C8B-B14F-4D97-AF65-F5344CB8AC3E}">
        <p14:creationId xmlns:p14="http://schemas.microsoft.com/office/powerpoint/2010/main" val="408637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3BD5B6-E9FB-496C-9D51-62AD3A5B8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198155"/>
              </p:ext>
            </p:extLst>
          </p:nvPr>
        </p:nvGraphicFramePr>
        <p:xfrm>
          <a:off x="1" y="0"/>
          <a:ext cx="12060454" cy="7125488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3031957">
                  <a:extLst>
                    <a:ext uri="{9D8B030D-6E8A-4147-A177-3AD203B41FA5}">
                      <a16:colId xmlns:a16="http://schemas.microsoft.com/office/drawing/2014/main" val="4106265057"/>
                    </a:ext>
                  </a:extLst>
                </a:gridCol>
                <a:gridCol w="9028497">
                  <a:extLst>
                    <a:ext uri="{9D8B030D-6E8A-4147-A177-3AD203B41FA5}">
                      <a16:colId xmlns:a16="http://schemas.microsoft.com/office/drawing/2014/main" val="3869932327"/>
                    </a:ext>
                  </a:extLst>
                </a:gridCol>
              </a:tblGrid>
              <a:tr h="6945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Geriatric 5Ms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5" marR="238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OVET Topics, Feedback and Impact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5" marR="23855" marT="0" marB="0" anchor="ctr"/>
                </a:tc>
                <a:extLst>
                  <a:ext uri="{0D108BD9-81ED-4DB2-BD59-A6C34878D82A}">
                    <a16:rowId xmlns:a16="http://schemas.microsoft.com/office/drawing/2014/main" val="1254831123"/>
                  </a:ext>
                </a:extLst>
              </a:tr>
              <a:tr h="3013600">
                <a:tc>
                  <a:txBody>
                    <a:bodyPr/>
                    <a:lstStyle/>
                    <a:p>
                      <a:pPr marL="91440" marR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Mind</a:t>
                      </a:r>
                    </a:p>
                    <a:p>
                      <a:pPr marL="548640" marR="0" lvl="1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Maintaining mental activity</a:t>
                      </a:r>
                    </a:p>
                    <a:p>
                      <a:pPr marL="548640" marR="0" lvl="1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Helping manage dementia</a:t>
                      </a:r>
                    </a:p>
                    <a:p>
                      <a:pPr marL="548640" marR="0" lvl="1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Helping treat, prevent delirium</a:t>
                      </a:r>
                    </a:p>
                    <a:p>
                      <a:pPr marL="548640" marR="0" lvl="1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Working to evaluate, treat depression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5" marR="23855" marT="0" marB="0"/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Hearing Aid Troubleshooting Guide </a:t>
                      </a:r>
                      <a:r>
                        <a:rPr lang="en-US" sz="1800" dirty="0">
                          <a:effectLst/>
                        </a:rPr>
                        <a:t>(Audiology Trainee)</a:t>
                      </a:r>
                    </a:p>
                    <a:p>
                      <a:pPr marL="800100" marR="0" lvl="1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OVET Feedback: </a:t>
                      </a:r>
                      <a:r>
                        <a:rPr lang="en-US" sz="1800" b="0" dirty="0">
                          <a:effectLst/>
                        </a:rPr>
                        <a:t>Add key illustrations, change order of some information, add a “Tips and Tricks” section informed by OVET members’ own tried and true methods (e.g., for replacing a battery; seeding the device). Involve care partners in training and make sure they know about the information booklet.</a:t>
                      </a:r>
                      <a:endParaRPr lang="en-US" sz="1800" dirty="0">
                        <a:effectLst/>
                      </a:endParaRPr>
                    </a:p>
                    <a:p>
                      <a:pPr marL="800100" marR="0" lvl="1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Response: </a:t>
                      </a:r>
                      <a:r>
                        <a:rPr lang="en-US" sz="1800" b="0" dirty="0">
                          <a:effectLst/>
                        </a:rPr>
                        <a:t>Audiology extern used all suggestions and began distributing information during hands-on training sessions for new hearing aid wearers. He also involved care partners in this training.</a:t>
                      </a:r>
                      <a:endParaRPr lang="en-US" sz="1800" dirty="0">
                        <a:effectLst/>
                      </a:endParaRPr>
                    </a:p>
                    <a:p>
                      <a:pPr marL="800100" marR="0" lvl="1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Outcome: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 decrease in the total number of follow-up appointments due to lack of basic hearing aid skills. Veterans were more satisfied and self-sufficient with their devices.</a:t>
                      </a:r>
                    </a:p>
                  </a:txBody>
                  <a:tcPr marL="23855" marR="23855" marT="0" marB="0"/>
                </a:tc>
                <a:extLst>
                  <a:ext uri="{0D108BD9-81ED-4DB2-BD59-A6C34878D82A}">
                    <a16:rowId xmlns:a16="http://schemas.microsoft.com/office/drawing/2014/main" val="1859525462"/>
                  </a:ext>
                </a:extLst>
              </a:tr>
              <a:tr h="3008138">
                <a:tc>
                  <a:txBody>
                    <a:bodyPr/>
                    <a:lstStyle/>
                    <a:p>
                      <a:pPr marL="91440" marR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91440" marR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Mobility</a:t>
                      </a:r>
                    </a:p>
                    <a:p>
                      <a:pPr marL="548640" marR="0" lvl="1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Maintaining the ability to walk and/or maintain balance</a:t>
                      </a:r>
                    </a:p>
                    <a:p>
                      <a:pPr marL="548640" marR="0" lvl="1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Preventing falls and other types of common injuries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5" marR="23855" marT="0" marB="0"/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</a:endParaRPr>
                    </a:p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Gerofit</a:t>
                      </a:r>
                      <a:r>
                        <a:rPr lang="en-US" sz="1800" b="1" dirty="0">
                          <a:effectLst/>
                        </a:rPr>
                        <a:t> Exercise Program for Older Veterans </a:t>
                      </a:r>
                      <a:r>
                        <a:rPr lang="en-US" sz="1800" dirty="0">
                          <a:effectLst/>
                        </a:rPr>
                        <a:t>(Advanced Research Fellow)</a:t>
                      </a:r>
                    </a:p>
                    <a:p>
                      <a:pPr marL="800100" marR="0" lvl="1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OVET feedback: </a:t>
                      </a:r>
                      <a:r>
                        <a:rPr lang="en-US" sz="1800" dirty="0">
                          <a:effectLst/>
                        </a:rPr>
                        <a:t>Major barrier to participating in regular exercise program: travel (drive time and traffic).</a:t>
                      </a:r>
                    </a:p>
                    <a:p>
                      <a:pPr marL="800100" marR="0" lvl="1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Response:</a:t>
                      </a:r>
                      <a:r>
                        <a:rPr lang="en-US" sz="1800" dirty="0">
                          <a:effectLst/>
                        </a:rPr>
                        <a:t> Extended center-based exercise program hours from mid-morning to mid-afternoon (accommodated those who prefer to exercise in morning/afternoon; avoided rush-hour traffic). Added a home-based exercise component, which allowed program to pivot quickly during COVID-19 lock-down. </a:t>
                      </a:r>
                    </a:p>
                    <a:p>
                      <a:pPr marL="800100" marR="0" lvl="1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Outcome:</a:t>
                      </a:r>
                      <a:r>
                        <a:rPr lang="en-US" sz="1800" dirty="0">
                          <a:effectLst/>
                        </a:rPr>
                        <a:t> Primary care providers, emergency medicine physicians and Fall Prevention Clinic refer patients to </a:t>
                      </a:r>
                      <a:r>
                        <a:rPr lang="en-US" sz="1800" dirty="0" err="1">
                          <a:effectLst/>
                        </a:rPr>
                        <a:t>Gerofit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</a:p>
                    <a:p>
                      <a:pPr marL="457200" marR="0" lvl="1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55" marR="23855" marT="0" marB="0"/>
                </a:tc>
                <a:extLst>
                  <a:ext uri="{0D108BD9-81ED-4DB2-BD59-A6C34878D82A}">
                    <a16:rowId xmlns:a16="http://schemas.microsoft.com/office/drawing/2014/main" val="1697945709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025B6DC8-A2B4-41B4-BC83-D15FE0843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77593" y="1212274"/>
            <a:ext cx="1070277" cy="1070277"/>
          </a:xfrm>
          <a:prstGeom prst="rect">
            <a:avLst/>
          </a:prstGeom>
        </p:spPr>
      </p:pic>
      <p:pic>
        <p:nvPicPr>
          <p:cNvPr id="14" name="Picture 13" descr="A person walking with a cane&#10;&#10;Description automatically generated with low confidence">
            <a:extLst>
              <a:ext uri="{FF2B5EF4-FFF2-40B4-BE49-F238E27FC236}">
                <a16:creationId xmlns:a16="http://schemas.microsoft.com/office/drawing/2014/main" id="{D54868D5-ED86-4283-9F22-5D21150993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2701" b="11605"/>
          <a:stretch/>
        </p:blipFill>
        <p:spPr>
          <a:xfrm>
            <a:off x="1987106" y="5994308"/>
            <a:ext cx="1481488" cy="113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9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9BCA50-5C8B-4034-853C-B29176644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213829DE-63D3-06C2-9489-C38FF45239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1"/>
          <a:stretch/>
        </p:blipFill>
        <p:spPr>
          <a:xfrm>
            <a:off x="550863" y="1557339"/>
            <a:ext cx="3589750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9E38CCB-8673-93BE-9FD3-D64AFAE988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07"/>
          <a:stretch/>
        </p:blipFill>
        <p:spPr>
          <a:xfrm>
            <a:off x="4322198" y="1557339"/>
            <a:ext cx="3567884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CD9CBE20-AE54-CDAA-831E-3923866A50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15"/>
          <a:stretch/>
        </p:blipFill>
        <p:spPr>
          <a:xfrm>
            <a:off x="8070082" y="1557339"/>
            <a:ext cx="3567600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0621D4-0A86-01B2-07D3-08DEFE73CBF2}"/>
              </a:ext>
            </a:extLst>
          </p:cNvPr>
          <p:cNvSpPr txBox="1">
            <a:spLocks/>
          </p:cNvSpPr>
          <p:nvPr/>
        </p:nvSpPr>
        <p:spPr>
          <a:xfrm>
            <a:off x="0" y="627564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Resource Packet for New Hearing Aid Wearers</a:t>
            </a:r>
          </a:p>
        </p:txBody>
      </p:sp>
    </p:spTree>
    <p:extLst>
      <p:ext uri="{BB962C8B-B14F-4D97-AF65-F5344CB8AC3E}">
        <p14:creationId xmlns:p14="http://schemas.microsoft.com/office/powerpoint/2010/main" val="18673151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Overview: Geriatric Research  Education and Clinical Center (GRECC)&amp;quot;&quot;/&gt;&lt;property id=&quot;20307&quot; value=&quot;271&quot;/&gt;&lt;/object&gt;&lt;object type=&quot;3&quot; unique_id=&quot;10005&quot;&gt;&lt;property id=&quot;20148&quot; value=&quot;5&quot;/&gt;&lt;property id=&quot;20300&quot; value=&quot;Slide 3 - &amp;quot;Eastern CO GRECC Established the Older Veteran Engagement Team (OVET) in 2017&amp;quot;&quot;/&gt;&lt;property id=&quot;20307&quot; value=&quot;283&quot;/&gt;&lt;/object&gt;&lt;object type=&quot;3&quot; unique_id=&quot;10006&quot;&gt;&lt;property id=&quot;20148&quot; value=&quot;5&quot;/&gt;&lt;property id=&quot;20300&quot; value=&quot;Slide 4 - &amp;quot;Background &amp;amp; Rationale&amp;quot;&quot;/&gt;&lt;property id=&quot;20307&quot; value=&quot;261&quot;/&gt;&lt;/object&gt;&lt;object type=&quot;3&quot; unique_id=&quot;10007&quot;&gt;&lt;property id=&quot;20148&quot; value=&quot;5&quot;/&gt;&lt;property id=&quot;20300&quot; value=&quot;Slide 5 - &amp;quot;Older Veteran Engagement Team Process&amp;quot;&quot;/&gt;&lt;property id=&quot;20307&quot; value=&quot;266&quot;/&gt;&lt;/object&gt;&lt;object type=&quot;3&quot; unique_id=&quot;10008&quot;&gt;&lt;property id=&quot;20148&quot; value=&quot;5&quot;/&gt;&lt;property id=&quot;20300&quot; value=&quot;Slide 6 - &amp;quot;Process Flow: Before, During, After Each Meeting&amp;quot;&quot;/&gt;&lt;property id=&quot;20307&quot; value=&quot;317&quot;/&gt;&lt;/object&gt;&lt;object type=&quot;3&quot; unique_id=&quot;10009&quot;&gt;&lt;property id=&quot;20148&quot; value=&quot;5&quot;/&gt;&lt;property id=&quot;20300&quot; value=&quot;Slide 7 - &amp;quot;Typical Meeting Agenda&amp;quot;&quot;/&gt;&lt;property id=&quot;20307&quot; value=&quot;314&quot;/&gt;&lt;/object&gt;&lt;object type=&quot;3&quot; unique_id=&quot;10010&quot;&gt;&lt;property id=&quot;20148&quot; value=&quot;5&quot;/&gt;&lt;property id=&quot;20300&quot; value=&quot;Slide 8&quot;/&gt;&lt;property id=&quot;20307&quot; value=&quot;333&quot;/&gt;&lt;/object&gt;&lt;object type=&quot;3&quot; unique_id=&quot;10011&quot;&gt;&lt;property id=&quot;20148&quot; value=&quot;5&quot;/&gt;&lt;property id=&quot;20300&quot; value=&quot;Slide 9&quot;/&gt;&lt;property id=&quot;20307&quot; value=&quot;334&quot;/&gt;&lt;/object&gt;&lt;object type=&quot;3&quot; unique_id=&quot;10012&quot;&gt;&lt;property id=&quot;20148&quot; value=&quot;5&quot;/&gt;&lt;property id=&quot;20300&quot; value=&quot;Slide 10 - &amp;quot;Benefits of Participation:  Perspective of Older Veterans&amp;quot;&quot;/&gt;&lt;property id=&quot;20307&quot; value=&quot;297&quot;/&gt;&lt;/object&gt;&lt;object type=&quot;3&quot; unique_id=&quot;10013&quot;&gt;&lt;property id=&quot;20148&quot; value=&quot;5&quot;/&gt;&lt;property id=&quot;20300&quot; value=&quot;Slide 11 - &amp;quot;Benefits of Participation:  Perspective of Presenters/Guests&amp;quot;&quot;/&gt;&lt;property id=&quot;20307&quot; value=&quot;300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 - &amp;quot;Engagement Continuum  &amp;quot;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27&quot;/&gt;&lt;/object&gt;&lt;object type=&quot;3&quot; unique_id=&quot;10017&quot;&gt;&lt;property id=&quot;20148&quot; value=&quot;5&quot;/&gt;&lt;property id=&quot;20300&quot; value=&quot;Slide 15 - &amp;quot;Questions?&amp;quot;&quot;/&gt;&lt;property id=&quot;20307&quot; value=&quot;335&quot;/&gt;&lt;/object&gt;&lt;/object&gt;&lt;object type=&quot;8&quot; unique_id=&quot;10034&quot;&gt;&lt;/object&gt;&lt;/object&gt;&lt;/database&gt;"/>
  <p:tag name="SECTOMILLISECCONVERTED" val="1"/>
  <p:tag name="MMPROD_NEXTUNIQUEID" val="1000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3.xml><?xml version="1.0" encoding="utf-8"?>
<a:theme xmlns:a="http://schemas.openxmlformats.org/drawingml/2006/main" name="12_Office Theme">
  <a:themeElements>
    <a:clrScheme name="myVA">
      <a:dk1>
        <a:srgbClr val="000000"/>
      </a:dk1>
      <a:lt1>
        <a:srgbClr val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7153</TotalTime>
  <Words>1687</Words>
  <Application>Microsoft Office PowerPoint</Application>
  <PresentationFormat>Widescreen</PresentationFormat>
  <Paragraphs>155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72</vt:lpstr>
      <vt:lpstr>Arial</vt:lpstr>
      <vt:lpstr>Calibri</vt:lpstr>
      <vt:lpstr>Calibri Light</vt:lpstr>
      <vt:lpstr>Symbol</vt:lpstr>
      <vt:lpstr>Office Theme</vt:lpstr>
      <vt:lpstr>Retrospect</vt:lpstr>
      <vt:lpstr>12_Office Theme</vt:lpstr>
      <vt:lpstr>PowerPoint Presentation</vt:lpstr>
      <vt:lpstr>Geriatric Research Education and Clinical Center</vt:lpstr>
      <vt:lpstr>Eastern CO GRECC Older Veteran Engagement Team (OVET) </vt:lpstr>
      <vt:lpstr>Researchers:  Why consider including OVET in your research process?</vt:lpstr>
      <vt:lpstr>PowerPoint Presentation</vt:lpstr>
      <vt:lpstr>Healthcare Providers:  Why consider including OVET in your quality improvement efforts?</vt:lpstr>
      <vt:lpstr>Geriatric 5 Ms </vt:lpstr>
      <vt:lpstr>PowerPoint Presentation</vt:lpstr>
      <vt:lpstr>PowerPoint Presentation</vt:lpstr>
      <vt:lpstr>PowerPoint Presentation</vt:lpstr>
      <vt:lpstr>Students, Trainees:  Why engage OVET (i.e., “stakeholders”) today and in your future?</vt:lpstr>
      <vt:lpstr>Benefits of Participation:  Perspective of Presenters/Guests</vt:lpstr>
      <vt:lpstr>Benefits of Participation:  Perspective of Older Veterans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Hope Adams</dc:creator>
  <cp:lastModifiedBy>Huggins, Joe A. (they/them/theirs)(he/him/his)</cp:lastModifiedBy>
  <cp:revision>202</cp:revision>
  <cp:lastPrinted>2018-10-23T17:24:38Z</cp:lastPrinted>
  <dcterms:created xsi:type="dcterms:W3CDTF">2017-10-22T23:53:54Z</dcterms:created>
  <dcterms:modified xsi:type="dcterms:W3CDTF">2024-01-05T19:58:49Z</dcterms:modified>
</cp:coreProperties>
</file>