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9" r:id="rId5"/>
    <p:sldMasterId id="2147483671" r:id="rId6"/>
  </p:sldMasterIdLst>
  <p:notesMasterIdLst>
    <p:notesMasterId r:id="rId28"/>
  </p:notesMasterIdLst>
  <p:handoutMasterIdLst>
    <p:handoutMasterId r:id="rId29"/>
  </p:handoutMasterIdLst>
  <p:sldIdLst>
    <p:sldId id="290" r:id="rId7"/>
    <p:sldId id="270" r:id="rId8"/>
    <p:sldId id="296" r:id="rId9"/>
    <p:sldId id="257" r:id="rId10"/>
    <p:sldId id="271" r:id="rId11"/>
    <p:sldId id="272" r:id="rId12"/>
    <p:sldId id="273" r:id="rId13"/>
    <p:sldId id="274" r:id="rId14"/>
    <p:sldId id="292" r:id="rId15"/>
    <p:sldId id="276" r:id="rId16"/>
    <p:sldId id="289" r:id="rId17"/>
    <p:sldId id="277" r:id="rId18"/>
    <p:sldId id="278" r:id="rId19"/>
    <p:sldId id="297" r:id="rId20"/>
    <p:sldId id="298" r:id="rId21"/>
    <p:sldId id="281" r:id="rId22"/>
    <p:sldId id="285" r:id="rId23"/>
    <p:sldId id="284" r:id="rId24"/>
    <p:sldId id="283" r:id="rId25"/>
    <p:sldId id="282" r:id="rId26"/>
    <p:sldId id="288" r:id="rId27"/>
  </p:sldIdLst>
  <p:sldSz cx="9144000" cy="6858000" type="screen4x3"/>
  <p:notesSz cx="6980238"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BE"/>
    <a:srgbClr val="FF7F32"/>
    <a:srgbClr val="E99E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3" autoAdjust="0"/>
    <p:restoredTop sz="99112" autoAdjust="0"/>
  </p:normalViewPr>
  <p:slideViewPr>
    <p:cSldViewPr snapToGrid="0" snapToObjects="1">
      <p:cViewPr>
        <p:scale>
          <a:sx n="81" d="100"/>
          <a:sy n="81" d="100"/>
        </p:scale>
        <p:origin x="-1380" y="-756"/>
      </p:cViewPr>
      <p:guideLst>
        <p:guide orient="horz" pos="215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1902" y="-72"/>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2133" tIns="46067" rIns="92133" bIns="46067" rtlCol="0"/>
          <a:lstStyle>
            <a:lvl1pPr algn="l">
              <a:defRPr sz="1200"/>
            </a:lvl1pPr>
          </a:lstStyle>
          <a:p>
            <a:endParaRPr lang="en-US" dirty="0"/>
          </a:p>
        </p:txBody>
      </p:sp>
      <p:sp>
        <p:nvSpPr>
          <p:cNvPr id="3" name="Date Placeholder 2"/>
          <p:cNvSpPr>
            <a:spLocks noGrp="1"/>
          </p:cNvSpPr>
          <p:nvPr>
            <p:ph type="dt" sz="quarter" idx="1"/>
          </p:nvPr>
        </p:nvSpPr>
        <p:spPr>
          <a:xfrm>
            <a:off x="3953853" y="0"/>
            <a:ext cx="3024770" cy="457200"/>
          </a:xfrm>
          <a:prstGeom prst="rect">
            <a:avLst/>
          </a:prstGeom>
        </p:spPr>
        <p:txBody>
          <a:bodyPr vert="horz" lIns="92133" tIns="46067" rIns="92133" bIns="46067" rtlCol="0"/>
          <a:lstStyle>
            <a:lvl1pPr algn="r">
              <a:defRPr sz="1200"/>
            </a:lvl1pPr>
          </a:lstStyle>
          <a:p>
            <a:fld id="{484A682B-60B7-244F-AF8C-16AA5F067F6C}" type="datetimeFigureOut">
              <a:rPr lang="en-US" smtClean="0"/>
              <a:t>7/20/2016</a:t>
            </a:fld>
            <a:endParaRPr lang="en-US" dirty="0"/>
          </a:p>
        </p:txBody>
      </p:sp>
      <p:sp>
        <p:nvSpPr>
          <p:cNvPr id="4" name="Footer Placeholder 3"/>
          <p:cNvSpPr>
            <a:spLocks noGrp="1"/>
          </p:cNvSpPr>
          <p:nvPr>
            <p:ph type="ftr" sz="quarter" idx="2"/>
          </p:nvPr>
        </p:nvSpPr>
        <p:spPr>
          <a:xfrm>
            <a:off x="0" y="8685213"/>
            <a:ext cx="3024770" cy="457200"/>
          </a:xfrm>
          <a:prstGeom prst="rect">
            <a:avLst/>
          </a:prstGeom>
        </p:spPr>
        <p:txBody>
          <a:bodyPr vert="horz" lIns="92133" tIns="46067" rIns="92133" bIns="4606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3853" y="8685213"/>
            <a:ext cx="3024770" cy="457200"/>
          </a:xfrm>
          <a:prstGeom prst="rect">
            <a:avLst/>
          </a:prstGeom>
        </p:spPr>
        <p:txBody>
          <a:bodyPr vert="horz" lIns="92133" tIns="46067" rIns="92133" bIns="46067" rtlCol="0" anchor="b"/>
          <a:lstStyle>
            <a:lvl1pPr algn="r">
              <a:defRPr sz="1200"/>
            </a:lvl1pPr>
          </a:lstStyle>
          <a:p>
            <a:fld id="{6B285591-F2ED-7B4B-AAEB-54F8DF9914E5}" type="slidenum">
              <a:rPr lang="en-US" smtClean="0"/>
              <a:t>‹#›</a:t>
            </a:fld>
            <a:endParaRPr lang="en-US" dirty="0"/>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2133" tIns="46067" rIns="92133" bIns="46067" rtlCol="0"/>
          <a:lstStyle>
            <a:lvl1pPr algn="l">
              <a:defRPr sz="1200"/>
            </a:lvl1pPr>
          </a:lstStyle>
          <a:p>
            <a:endParaRPr lang="en-US" dirty="0"/>
          </a:p>
        </p:txBody>
      </p:sp>
      <p:sp>
        <p:nvSpPr>
          <p:cNvPr id="3" name="Date Placeholder 2"/>
          <p:cNvSpPr>
            <a:spLocks noGrp="1"/>
          </p:cNvSpPr>
          <p:nvPr>
            <p:ph type="dt" idx="1"/>
          </p:nvPr>
        </p:nvSpPr>
        <p:spPr>
          <a:xfrm>
            <a:off x="3953853" y="0"/>
            <a:ext cx="3024770" cy="457200"/>
          </a:xfrm>
          <a:prstGeom prst="rect">
            <a:avLst/>
          </a:prstGeom>
        </p:spPr>
        <p:txBody>
          <a:bodyPr vert="horz" lIns="92133" tIns="46067" rIns="92133" bIns="46067" rtlCol="0"/>
          <a:lstStyle>
            <a:lvl1pPr algn="r">
              <a:defRPr sz="1200"/>
            </a:lvl1pPr>
          </a:lstStyle>
          <a:p>
            <a:fld id="{42C0177D-0B34-354A-A985-A7708375935C}" type="datetimeFigureOut">
              <a:rPr lang="en-US" smtClean="0"/>
              <a:t>7/20/2016</a:t>
            </a:fld>
            <a:endParaRPr lang="en-US" dirty="0"/>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2133" tIns="46067" rIns="92133" bIns="46067" rtlCol="0" anchor="ctr"/>
          <a:lstStyle/>
          <a:p>
            <a:endParaRPr lang="en-US" dirty="0"/>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2133" tIns="46067" rIns="92133" bIns="460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770" cy="457200"/>
          </a:xfrm>
          <a:prstGeom prst="rect">
            <a:avLst/>
          </a:prstGeom>
        </p:spPr>
        <p:txBody>
          <a:bodyPr vert="horz" lIns="92133" tIns="46067" rIns="92133" bIns="460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2133" tIns="46067" rIns="92133" bIns="46067" rtlCol="0" anchor="b"/>
          <a:lstStyle>
            <a:lvl1pPr algn="r">
              <a:defRPr sz="1200"/>
            </a:lvl1pPr>
          </a:lstStyle>
          <a:p>
            <a:fld id="{DFD3E557-29CA-2942-B5B0-BBAE067F5736}" type="slidenum">
              <a:rPr lang="en-US" smtClean="0"/>
              <a:t>‹#›</a:t>
            </a:fld>
            <a:endParaRPr lang="en-US" dirty="0"/>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167B83-AEFB-4E64-841E-79B9BE135BC9}" type="datetimeFigureOut">
              <a:rPr lang="en-US" smtClean="0"/>
              <a:t>7/20/2016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142256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67B83-AEFB-4E64-841E-79B9BE135BC9}" type="datetimeFigureOut">
              <a:rPr lang="en-US" smtClean="0"/>
              <a:t>7/20/2016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401383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67B83-AEFB-4E64-841E-79B9BE135BC9}" type="datetimeFigureOut">
              <a:rPr lang="en-US" smtClean="0"/>
              <a:t>7/20/2016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4150636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cover9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38880" y="3178162"/>
            <a:ext cx="7772400" cy="730127"/>
          </a:xfrm>
        </p:spPr>
        <p:txBody>
          <a:bodyPr anchor="b" anchorCtr="0">
            <a:normAutofit/>
          </a:bodyPr>
          <a:lstStyle>
            <a:lvl1pPr algn="l">
              <a:defRPr sz="2000" b="1">
                <a:latin typeface="Calibri"/>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090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2229877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56225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B27D237-6C0D-5549-BE11-2040A22CBC71}" type="slidenum">
              <a:rPr lang="en-US" smtClean="0"/>
              <a:t>‹#›</a:t>
            </a:fld>
            <a:endParaRPr lang="en-US" dirty="0"/>
          </a:p>
        </p:txBody>
      </p:sp>
    </p:spTree>
    <p:extLst>
      <p:ext uri="{BB962C8B-B14F-4D97-AF65-F5344CB8AC3E}">
        <p14:creationId xmlns:p14="http://schemas.microsoft.com/office/powerpoint/2010/main" val="1508298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p>
            <a:fld id="{9B27D237-6C0D-5549-BE11-2040A22CBC71}" type="slidenum">
              <a:rPr lang="en-US" smtClean="0"/>
              <a:t>‹#›</a:t>
            </a:fld>
            <a:endParaRPr lang="en-US" dirty="0"/>
          </a:p>
        </p:txBody>
      </p:sp>
    </p:spTree>
    <p:extLst>
      <p:ext uri="{BB962C8B-B14F-4D97-AF65-F5344CB8AC3E}">
        <p14:creationId xmlns:p14="http://schemas.microsoft.com/office/powerpoint/2010/main" val="1862334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B27D237-6C0D-5549-BE11-2040A22CBC71}" type="slidenum">
              <a:rPr lang="en-US" smtClean="0"/>
              <a:t>‹#›</a:t>
            </a:fld>
            <a:endParaRPr lang="en-US" dirty="0"/>
          </a:p>
        </p:txBody>
      </p:sp>
    </p:spTree>
    <p:extLst>
      <p:ext uri="{BB962C8B-B14F-4D97-AF65-F5344CB8AC3E}">
        <p14:creationId xmlns:p14="http://schemas.microsoft.com/office/powerpoint/2010/main" val="3806173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27D237-6C0D-5549-BE11-2040A22CBC71}" type="slidenum">
              <a:rPr lang="en-US" smtClean="0"/>
              <a:t>‹#›</a:t>
            </a:fld>
            <a:endParaRPr lang="en-US" dirty="0"/>
          </a:p>
        </p:txBody>
      </p:sp>
    </p:spTree>
    <p:extLst>
      <p:ext uri="{BB962C8B-B14F-4D97-AF65-F5344CB8AC3E}">
        <p14:creationId xmlns:p14="http://schemas.microsoft.com/office/powerpoint/2010/main" val="2614254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915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67B83-AEFB-4E64-841E-79B9BE135BC9}" type="datetimeFigureOut">
              <a:rPr lang="en-US" smtClean="0"/>
              <a:t>7/20/2016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236944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47674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669573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9150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4767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67B83-AEFB-4E64-841E-79B9BE135BC9}" type="datetimeFigureOut">
              <a:rPr lang="en-US" smtClean="0"/>
              <a:t>7/20/2016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172095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167B83-AEFB-4E64-841E-79B9BE135BC9}" type="datetimeFigureOut">
              <a:rPr lang="en-US" smtClean="0"/>
              <a:t>7/20/2016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328390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167B83-AEFB-4E64-841E-79B9BE135BC9}" type="datetimeFigureOut">
              <a:rPr lang="en-US" smtClean="0"/>
              <a:t>7/20/2016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3864717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167B83-AEFB-4E64-841E-79B9BE135BC9}" type="datetimeFigureOut">
              <a:rPr lang="en-US" smtClean="0"/>
              <a:t>7/20/2016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350917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67B83-AEFB-4E64-841E-79B9BE135BC9}" type="datetimeFigureOut">
              <a:rPr lang="en-US" smtClean="0"/>
              <a:t>7/20/2016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3249843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67B83-AEFB-4E64-841E-79B9BE135BC9}" type="datetimeFigureOut">
              <a:rPr lang="en-US" smtClean="0"/>
              <a:t>7/20/2016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75100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67B83-AEFB-4E64-841E-79B9BE135BC9}" type="datetimeFigureOut">
              <a:rPr lang="en-US" smtClean="0"/>
              <a:t>7/20/2016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719227-AFF3-47FE-B40E-ADF5DA1A2479}" type="slidenum">
              <a:rPr lang="en-US" smtClean="0"/>
              <a:t>‹#›</a:t>
            </a:fld>
            <a:endParaRPr lang="en-US" dirty="0"/>
          </a:p>
        </p:txBody>
      </p:sp>
    </p:spTree>
    <p:extLst>
      <p:ext uri="{BB962C8B-B14F-4D97-AF65-F5344CB8AC3E}">
        <p14:creationId xmlns:p14="http://schemas.microsoft.com/office/powerpoint/2010/main" val="1266779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67B83-AEFB-4E64-841E-79B9BE135BC9}" type="datetimeFigureOut">
              <a:rPr lang="en-US" smtClean="0"/>
              <a:t>7/20/2016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19227-AFF3-47FE-B40E-ADF5DA1A2479}" type="slidenum">
              <a:rPr lang="en-US" smtClean="0"/>
              <a:t>‹#›</a:t>
            </a:fld>
            <a:endParaRPr lang="en-US" dirty="0"/>
          </a:p>
        </p:txBody>
      </p:sp>
    </p:spTree>
    <p:extLst>
      <p:ext uri="{BB962C8B-B14F-4D97-AF65-F5344CB8AC3E}">
        <p14:creationId xmlns:p14="http://schemas.microsoft.com/office/powerpoint/2010/main" val="108625874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trip3.pdf"/>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29114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49348"/>
            <a:ext cx="8229600" cy="42768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8583351" y="6249857"/>
            <a:ext cx="490750"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pPr/>
              <a:t>‹#›</a:t>
            </a:fld>
            <a:endParaRPr lang="en-US" dirty="0"/>
          </a:p>
        </p:txBody>
      </p:sp>
      <p:sp>
        <p:nvSpPr>
          <p:cNvPr id="8" name="TextBox 7"/>
          <p:cNvSpPr txBox="1"/>
          <p:nvPr/>
        </p:nvSpPr>
        <p:spPr>
          <a:xfrm>
            <a:off x="457200" y="6284494"/>
            <a:ext cx="4311073" cy="276999"/>
          </a:xfrm>
          <a:prstGeom prst="rect">
            <a:avLst/>
          </a:prstGeom>
          <a:noFill/>
        </p:spPr>
        <p:txBody>
          <a:bodyPr wrap="square" rtlCol="0">
            <a:spAutoFit/>
          </a:bodyPr>
          <a:lstStyle/>
          <a:p>
            <a:r>
              <a:rPr lang="en-US" sz="1200" spc="100" dirty="0" smtClean="0">
                <a:solidFill>
                  <a:schemeClr val="bg1">
                    <a:lumMod val="65000"/>
                  </a:schemeClr>
                </a:solidFill>
              </a:rPr>
              <a:t>VETERANS HEALTH</a:t>
            </a:r>
            <a:r>
              <a:rPr lang="en-US" sz="1200" spc="100" baseline="0" dirty="0" smtClean="0">
                <a:solidFill>
                  <a:schemeClr val="bg1">
                    <a:lumMod val="65000"/>
                  </a:schemeClr>
                </a:solidFill>
              </a:rPr>
              <a:t> ADMINISTRATION</a:t>
            </a:r>
            <a:endParaRPr lang="en-US" sz="1200" spc="100" dirty="0">
              <a:solidFill>
                <a:schemeClr val="bg1">
                  <a:lumMod val="65000"/>
                </a:schemeClr>
              </a:solidFill>
            </a:endParaRPr>
          </a:p>
        </p:txBody>
      </p:sp>
      <p:pic>
        <p:nvPicPr>
          <p:cNvPr id="9" name="Picture 8" descr="strip3.pdf"/>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extBox 9"/>
          <p:cNvSpPr txBox="1"/>
          <p:nvPr userDrawn="1"/>
        </p:nvSpPr>
        <p:spPr>
          <a:xfrm>
            <a:off x="457200" y="6284494"/>
            <a:ext cx="4311073" cy="276999"/>
          </a:xfrm>
          <a:prstGeom prst="rect">
            <a:avLst/>
          </a:prstGeom>
          <a:noFill/>
        </p:spPr>
        <p:txBody>
          <a:bodyPr wrap="square" rtlCol="0">
            <a:spAutoFit/>
          </a:bodyPr>
          <a:lstStyle/>
          <a:p>
            <a:r>
              <a:rPr lang="en-US" sz="1200" spc="100" dirty="0" smtClean="0">
                <a:solidFill>
                  <a:schemeClr val="bg1">
                    <a:lumMod val="65000"/>
                  </a:schemeClr>
                </a:solidFill>
              </a:rPr>
              <a:t>VETERANS HEALTH</a:t>
            </a:r>
            <a:r>
              <a:rPr lang="en-US" sz="1200" spc="100" baseline="0" dirty="0" smtClean="0">
                <a:solidFill>
                  <a:schemeClr val="bg1">
                    <a:lumMod val="65000"/>
                  </a:schemeClr>
                </a:solidFill>
              </a:rPr>
              <a:t> ADMINISTRATION</a:t>
            </a:r>
            <a:endParaRPr lang="en-US" sz="1200" spc="100" dirty="0">
              <a:solidFill>
                <a:schemeClr val="bg1">
                  <a:lumMod val="65000"/>
                </a:schemeClr>
              </a:solidFill>
            </a:endParaRPr>
          </a:p>
        </p:txBody>
      </p:sp>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56" r:id="rId11"/>
    <p:sldLayoutId id="2147483657" r:id="rId12"/>
  </p:sldLayoutIdLst>
  <p:hf hdr="0" ftr="0" dt="0"/>
  <p:txStyles>
    <p:titleStyle>
      <a:lvl1pPr algn="l" defTabSz="457200" rtl="0" eaLnBrk="1" latinLnBrk="0" hangingPunct="1">
        <a:spcBef>
          <a:spcPct val="0"/>
        </a:spcBef>
        <a:buNone/>
        <a:defRPr sz="2400" kern="1200">
          <a:solidFill>
            <a:schemeClr val="bg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X2QnyMiYyOc" TargetMode="External"/><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880" y="3416531"/>
            <a:ext cx="7772400" cy="826285"/>
          </a:xfrm>
        </p:spPr>
        <p:txBody>
          <a:bodyPr>
            <a:noAutofit/>
          </a:bodyPr>
          <a:lstStyle/>
          <a:p>
            <a:pPr algn="ctr"/>
            <a:r>
              <a:rPr lang="en-US" sz="9600" dirty="0" smtClean="0"/>
              <a:t>20</a:t>
            </a:r>
            <a:endParaRPr lang="en-US" sz="9600" dirty="0"/>
          </a:p>
        </p:txBody>
      </p:sp>
      <p:sp>
        <p:nvSpPr>
          <p:cNvPr id="3" name="Subtitle 2"/>
          <p:cNvSpPr>
            <a:spLocks noGrp="1"/>
          </p:cNvSpPr>
          <p:nvPr>
            <p:ph type="subTitle" idx="1"/>
          </p:nvPr>
        </p:nvSpPr>
        <p:spPr>
          <a:xfrm>
            <a:off x="256032" y="4004454"/>
            <a:ext cx="8248776" cy="1972397"/>
          </a:xfrm>
        </p:spPr>
        <p:txBody>
          <a:bodyPr/>
          <a:lstStyle/>
          <a:p>
            <a:pPr algn="ctr"/>
            <a:r>
              <a:rPr lang="en-US" sz="4000" b="1" dirty="0" smtClean="0"/>
              <a:t>Reasons </a:t>
            </a:r>
          </a:p>
          <a:p>
            <a:pPr algn="ctr"/>
            <a:r>
              <a:rPr lang="en-US" sz="2800" b="1" dirty="0" smtClean="0"/>
              <a:t>Doctors Like Working for</a:t>
            </a:r>
          </a:p>
          <a:p>
            <a:pPr algn="ctr"/>
            <a:r>
              <a:rPr lang="en-US" sz="2800" b="1" dirty="0" smtClean="0"/>
              <a:t>Veterans Health Administration</a:t>
            </a:r>
            <a:endParaRPr lang="en-US" sz="2800" b="1" dirty="0"/>
          </a:p>
        </p:txBody>
      </p:sp>
      <p:sp>
        <p:nvSpPr>
          <p:cNvPr id="4" name="TextBox 3"/>
          <p:cNvSpPr txBox="1"/>
          <p:nvPr/>
        </p:nvSpPr>
        <p:spPr>
          <a:xfrm>
            <a:off x="2129669" y="6256433"/>
            <a:ext cx="3574549" cy="338554"/>
          </a:xfrm>
          <a:prstGeom prst="rect">
            <a:avLst/>
          </a:prstGeom>
          <a:noFill/>
        </p:spPr>
        <p:txBody>
          <a:bodyPr wrap="square" rtlCol="0">
            <a:spAutoFit/>
          </a:bodyPr>
          <a:lstStyle/>
          <a:p>
            <a:r>
              <a:rPr lang="en-US" sz="1600" b="1" dirty="0" smtClean="0">
                <a:solidFill>
                  <a:schemeClr val="bg1">
                    <a:lumMod val="65000"/>
                  </a:schemeClr>
                </a:solidFill>
              </a:rPr>
              <a:t>June 2016</a:t>
            </a:r>
            <a:endParaRPr lang="en-US" sz="1600" b="1" dirty="0">
              <a:solidFill>
                <a:schemeClr val="bg1">
                  <a:lumMod val="50000"/>
                </a:schemeClr>
              </a:solidFill>
            </a:endParaRPr>
          </a:p>
        </p:txBody>
      </p:sp>
    </p:spTree>
    <p:extLst>
      <p:ext uri="{BB962C8B-B14F-4D97-AF65-F5344CB8AC3E}">
        <p14:creationId xmlns:p14="http://schemas.microsoft.com/office/powerpoint/2010/main" val="989438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b="1" dirty="0"/>
              <a:t>Reason </a:t>
            </a:r>
            <a:r>
              <a:rPr lang="en-US" sz="3200" b="1" dirty="0" smtClean="0"/>
              <a:t>#9-A team to support you in caring for your patients</a:t>
            </a:r>
            <a:endParaRPr lang="en-US" sz="3200" b="1" dirty="0"/>
          </a:p>
        </p:txBody>
      </p:sp>
      <p:sp>
        <p:nvSpPr>
          <p:cNvPr id="3" name="Content Placeholder 2"/>
          <p:cNvSpPr>
            <a:spLocks noGrp="1"/>
          </p:cNvSpPr>
          <p:nvPr>
            <p:ph sz="half" idx="1"/>
          </p:nvPr>
        </p:nvSpPr>
        <p:spPr/>
        <p:txBody>
          <a:bodyPr>
            <a:noAutofit/>
          </a:bodyPr>
          <a:lstStyle/>
          <a:p>
            <a:pPr lvl="0"/>
            <a:r>
              <a:rPr lang="en-US" sz="2100" dirty="0"/>
              <a:t>Team-based model of care: </a:t>
            </a:r>
            <a:r>
              <a:rPr lang="en-US" sz="2100" dirty="0" smtClean="0"/>
              <a:t>VHA’s model of Patient-centered </a:t>
            </a:r>
            <a:r>
              <a:rPr lang="en-US" sz="2100" dirty="0"/>
              <a:t>medical </a:t>
            </a:r>
            <a:r>
              <a:rPr lang="en-US" sz="2100" dirty="0" smtClean="0"/>
              <a:t>home “Patient Aligned Care Teams (PACT)</a:t>
            </a:r>
            <a:endParaRPr lang="en-US" sz="2100" dirty="0"/>
          </a:p>
          <a:p>
            <a:pPr lvl="0"/>
            <a:r>
              <a:rPr lang="en-US" sz="2100" dirty="0"/>
              <a:t>Interdisciplinary team-based care </a:t>
            </a:r>
          </a:p>
          <a:p>
            <a:pPr lvl="0"/>
            <a:r>
              <a:rPr lang="en-US" sz="2100" dirty="0"/>
              <a:t>Care coordination </a:t>
            </a:r>
          </a:p>
          <a:p>
            <a:pPr lvl="0"/>
            <a:r>
              <a:rPr lang="en-US" sz="2100" dirty="0" smtClean="0"/>
              <a:t>Population </a:t>
            </a:r>
            <a:r>
              <a:rPr lang="en-US" sz="2100" dirty="0"/>
              <a:t>health </a:t>
            </a:r>
            <a:r>
              <a:rPr lang="en-US" sz="2100" dirty="0" smtClean="0"/>
              <a:t>management</a:t>
            </a:r>
            <a:endParaRPr lang="en-US" sz="2100" dirty="0"/>
          </a:p>
          <a:p>
            <a:r>
              <a:rPr lang="en-US" sz="2100" dirty="0" smtClean="0"/>
              <a:t>Mental </a:t>
            </a:r>
            <a:r>
              <a:rPr lang="en-US" sz="2100" dirty="0"/>
              <a:t>health integration in clinical practice and </a:t>
            </a:r>
            <a:r>
              <a:rPr lang="en-US" sz="2100" dirty="0" smtClean="0"/>
              <a:t>clinical </a:t>
            </a:r>
            <a:r>
              <a:rPr lang="en-US" sz="2100" dirty="0"/>
              <a:t>pharmacists embedded in primary </a:t>
            </a:r>
            <a:r>
              <a:rPr lang="en-US" sz="2100" dirty="0" smtClean="0"/>
              <a:t>care</a:t>
            </a:r>
            <a:endParaRPr lang="en-US" sz="2100" dirty="0"/>
          </a:p>
        </p:txBody>
      </p:sp>
      <p:pic>
        <p:nvPicPr>
          <p:cNvPr id="6" name="Content Placeholder 6" descr="Medical Support Staffer with patient"/>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l="15672" r="15672"/>
          <a:stretch/>
        </p:blipFill>
        <p:spPr/>
      </p:pic>
      <p:sp>
        <p:nvSpPr>
          <p:cNvPr id="4" name="Slide Number Placeholder 3"/>
          <p:cNvSpPr>
            <a:spLocks noGrp="1"/>
          </p:cNvSpPr>
          <p:nvPr>
            <p:ph type="sldNum" sz="quarter" idx="12"/>
          </p:nvPr>
        </p:nvSpPr>
        <p:spPr/>
        <p:txBody>
          <a:bodyPr/>
          <a:lstStyle/>
          <a:p>
            <a:fld id="{9B27D237-6C0D-5549-BE11-2040A22CBC71}" type="slidenum">
              <a:rPr lang="en-US" smtClean="0"/>
              <a:t>9</a:t>
            </a:fld>
            <a:endParaRPr lang="en-US" dirty="0"/>
          </a:p>
        </p:txBody>
      </p:sp>
    </p:spTree>
    <p:extLst>
      <p:ext uri="{BB962C8B-B14F-4D97-AF65-F5344CB8AC3E}">
        <p14:creationId xmlns:p14="http://schemas.microsoft.com/office/powerpoint/2010/main" val="2854373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3200" b="1" dirty="0"/>
              <a:t>Reason </a:t>
            </a:r>
            <a:r>
              <a:rPr lang="en-US" sz="3200" b="1" dirty="0" smtClean="0"/>
              <a:t>#10– Best Patients</a:t>
            </a:r>
            <a:r>
              <a:rPr lang="en-US" sz="3200" b="1" dirty="0"/>
              <a:t> </a:t>
            </a:r>
            <a:r>
              <a:rPr lang="en-US" sz="3200" b="1" dirty="0" smtClean="0"/>
              <a:t>in the World</a:t>
            </a:r>
            <a:endParaRPr lang="en-US" sz="3200" b="1" dirty="0"/>
          </a:p>
        </p:txBody>
      </p:sp>
      <p:pic>
        <p:nvPicPr>
          <p:cNvPr id="9" name="Content Placeholder 8" descr="Panaroma photo of Veterans standing and in wheelchairs"/>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l="10450" r="12813" b="11046"/>
          <a:stretch/>
        </p:blipFill>
        <p:spPr>
          <a:xfrm>
            <a:off x="457200" y="1907116"/>
            <a:ext cx="8229600" cy="1700213"/>
          </a:xfrm>
        </p:spPr>
      </p:pic>
      <p:sp>
        <p:nvSpPr>
          <p:cNvPr id="3" name="Content Placeholder 2"/>
          <p:cNvSpPr>
            <a:spLocks noGrp="1"/>
          </p:cNvSpPr>
          <p:nvPr>
            <p:ph sz="half" idx="1"/>
          </p:nvPr>
        </p:nvSpPr>
        <p:spPr>
          <a:xfrm>
            <a:off x="457200" y="3623734"/>
            <a:ext cx="8229600" cy="2626124"/>
          </a:xfrm>
        </p:spPr>
        <p:txBody>
          <a:bodyPr>
            <a:normAutofit/>
          </a:bodyPr>
          <a:lstStyle/>
          <a:p>
            <a:r>
              <a:rPr lang="en-US" sz="1800" dirty="0" smtClean="0"/>
              <a:t>Opportunity </a:t>
            </a:r>
            <a:r>
              <a:rPr lang="en-US" sz="1800" dirty="0"/>
              <a:t>to give back to </a:t>
            </a:r>
            <a:r>
              <a:rPr lang="en-US" sz="1800" dirty="0" smtClean="0"/>
              <a:t>America’s greatest heroes</a:t>
            </a:r>
            <a:endParaRPr lang="en-US" sz="1800" dirty="0"/>
          </a:p>
          <a:p>
            <a:r>
              <a:rPr lang="en-US" sz="1800" dirty="0" smtClean="0"/>
              <a:t>Opportunity </a:t>
            </a:r>
            <a:r>
              <a:rPr lang="en-US" sz="1800" dirty="0"/>
              <a:t>to care for patients from military discharge through their </a:t>
            </a:r>
            <a:r>
              <a:rPr lang="en-US" sz="1800" dirty="0" smtClean="0"/>
              <a:t>lifespan</a:t>
            </a:r>
          </a:p>
          <a:p>
            <a:pPr marL="342900" lvl="8" indent="-342900"/>
            <a:r>
              <a:rPr lang="en-US" dirty="0" smtClean="0"/>
              <a:t>21.7  Million living Veterans in the USA  from </a:t>
            </a:r>
            <a:r>
              <a:rPr lang="en-US" dirty="0"/>
              <a:t>World War II, Korean War, Vietnam, Gulf Wars, Post 911 and peace time </a:t>
            </a:r>
            <a:r>
              <a:rPr lang="en-US" dirty="0" smtClean="0"/>
              <a:t>eras</a:t>
            </a:r>
            <a:endParaRPr lang="en-US" sz="1800" dirty="0" smtClean="0"/>
          </a:p>
          <a:p>
            <a:r>
              <a:rPr lang="en-US" sz="1800" dirty="0" smtClean="0"/>
              <a:t>8.97 Million Veterans enrolled in VHA Health Care</a:t>
            </a:r>
          </a:p>
          <a:p>
            <a:r>
              <a:rPr lang="en-US" sz="1800" dirty="0" smtClean="0"/>
              <a:t>6.2 Million Veterans treated in VHA in 2015</a:t>
            </a:r>
          </a:p>
          <a:p>
            <a:pPr lvl="1"/>
            <a:r>
              <a:rPr lang="en-US" sz="1800" i="1" dirty="0"/>
              <a:t>“As we express our gratitude, we must never forget that the highest appreciation is not to utter words, but to live by them.” </a:t>
            </a:r>
            <a:r>
              <a:rPr lang="en-US" sz="1800" dirty="0"/>
              <a:t>—John F. Kennedy</a:t>
            </a:r>
          </a:p>
          <a:p>
            <a:endParaRPr lang="en-US" sz="1800" dirty="0" smtClean="0"/>
          </a:p>
        </p:txBody>
      </p:sp>
      <p:sp>
        <p:nvSpPr>
          <p:cNvPr id="7" name="TextBox 6"/>
          <p:cNvSpPr txBox="1"/>
          <p:nvPr/>
        </p:nvSpPr>
        <p:spPr>
          <a:xfrm>
            <a:off x="3790901" y="6052892"/>
            <a:ext cx="3649134" cy="461665"/>
          </a:xfrm>
          <a:prstGeom prst="rect">
            <a:avLst/>
          </a:prstGeom>
          <a:noFill/>
        </p:spPr>
        <p:txBody>
          <a:bodyPr wrap="square" rtlCol="0">
            <a:spAutoFit/>
          </a:bodyPr>
          <a:lstStyle/>
          <a:p>
            <a:pPr algn="ctr"/>
            <a:r>
              <a:rPr lang="en-US" sz="1200" b="1" dirty="0">
                <a:effectLst>
                  <a:outerShdw blurRad="38100" dist="38100" dir="2700000" algn="tl">
                    <a:srgbClr val="000000">
                      <a:alpha val="43137"/>
                    </a:srgbClr>
                  </a:outerShdw>
                </a:effectLst>
                <a:hlinkClick r:id="rId3"/>
              </a:rPr>
              <a:t>Veterans – Defenders of Freedom</a:t>
            </a:r>
          </a:p>
          <a:p>
            <a:pPr algn="ctr"/>
            <a:r>
              <a:rPr lang="en-US" sz="1200" dirty="0">
                <a:hlinkClick r:id="rId3"/>
              </a:rPr>
              <a:t>https://www.youtube.com/watch?v=</a:t>
            </a:r>
            <a:r>
              <a:rPr lang="en-US" sz="1200" dirty="0" smtClean="0">
                <a:hlinkClick r:id="rId3"/>
              </a:rPr>
              <a:t>X2QnyMiYyOc</a:t>
            </a:r>
            <a:endParaRPr lang="en-US" sz="1200" dirty="0"/>
          </a:p>
        </p:txBody>
      </p:sp>
      <p:sp>
        <p:nvSpPr>
          <p:cNvPr id="4" name="Slide Number Placeholder 3"/>
          <p:cNvSpPr>
            <a:spLocks noGrp="1"/>
          </p:cNvSpPr>
          <p:nvPr>
            <p:ph type="sldNum" sz="quarter" idx="12"/>
          </p:nvPr>
        </p:nvSpPr>
        <p:spPr/>
        <p:txBody>
          <a:bodyPr/>
          <a:lstStyle/>
          <a:p>
            <a:fld id="{9B27D237-6C0D-5549-BE11-2040A22CBC71}" type="slidenum">
              <a:rPr lang="en-US" smtClean="0"/>
              <a:pPr/>
              <a:t>10</a:t>
            </a:fld>
            <a:endParaRPr lang="en-US" dirty="0"/>
          </a:p>
        </p:txBody>
      </p:sp>
    </p:spTree>
    <p:extLst>
      <p:ext uri="{BB962C8B-B14F-4D97-AF65-F5344CB8AC3E}">
        <p14:creationId xmlns:p14="http://schemas.microsoft.com/office/powerpoint/2010/main" val="2656380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b="1" dirty="0"/>
              <a:t>Reason </a:t>
            </a:r>
            <a:r>
              <a:rPr lang="en-US" sz="3200" b="1" dirty="0" smtClean="0"/>
              <a:t>#11- </a:t>
            </a:r>
            <a:r>
              <a:rPr lang="en-US" sz="3200" b="1" dirty="0"/>
              <a:t>Provide Holistic and Comprehensive Care</a:t>
            </a:r>
          </a:p>
        </p:txBody>
      </p:sp>
      <p:grpSp>
        <p:nvGrpSpPr>
          <p:cNvPr id="6" name="Group 5" descr="Place holder for text box"/>
          <p:cNvGrpSpPr/>
          <p:nvPr/>
        </p:nvGrpSpPr>
        <p:grpSpPr>
          <a:xfrm>
            <a:off x="0" y="1864310"/>
            <a:ext cx="9144000" cy="1921507"/>
            <a:chOff x="0" y="1864310"/>
            <a:chExt cx="9144000" cy="1921507"/>
          </a:xfrm>
        </p:grpSpPr>
        <p:sp>
          <p:nvSpPr>
            <p:cNvPr id="2" name="Rectangle 1"/>
            <p:cNvSpPr/>
            <p:nvPr/>
          </p:nvSpPr>
          <p:spPr>
            <a:xfrm>
              <a:off x="0" y="1864310"/>
              <a:ext cx="9144000" cy="1828369"/>
            </a:xfrm>
            <a:prstGeom prst="rect">
              <a:avLst/>
            </a:prstGeom>
            <a:solidFill>
              <a:srgbClr val="0083B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57199" y="1969935"/>
              <a:ext cx="8229601" cy="1815882"/>
            </a:xfrm>
            <a:prstGeom prst="rect">
              <a:avLst/>
            </a:prstGeom>
            <a:noFill/>
          </p:spPr>
          <p:txBody>
            <a:bodyPr wrap="square" rtlCol="0">
              <a:spAutoFit/>
            </a:bodyPr>
            <a:lstStyle/>
            <a:p>
              <a:pPr>
                <a:spcBef>
                  <a:spcPct val="0"/>
                </a:spcBef>
                <a:buNone/>
              </a:pPr>
              <a:r>
                <a:rPr lang="en-US" altLang="en-US" sz="1600" b="1" dirty="0">
                  <a:solidFill>
                    <a:schemeClr val="bg1"/>
                  </a:solidFill>
                  <a:cs typeface="Arial" pitchFamily="34" charset="0"/>
                </a:rPr>
                <a:t>“Our ‘whole health’ model of care is a key component of the VA’s proposed future delivery system. This model incorporates physical care with psychosocial care focused on the veteran’s personal health and life goals, aiming to provide personalized, proactive, patient-driven care through multidisciplinary teams of health professionals.”</a:t>
              </a:r>
            </a:p>
            <a:p>
              <a:pPr algn="r">
                <a:spcBef>
                  <a:spcPct val="0"/>
                </a:spcBef>
                <a:buNone/>
              </a:pPr>
              <a:r>
                <a:rPr lang="en-US" altLang="en-US" sz="1600" i="1" dirty="0">
                  <a:solidFill>
                    <a:schemeClr val="bg1"/>
                  </a:solidFill>
                  <a:cs typeface="Arial" pitchFamily="34" charset="0"/>
                </a:rPr>
                <a:t>David J. </a:t>
              </a:r>
              <a:r>
                <a:rPr lang="en-US" altLang="en-US" sz="1600" i="1" dirty="0" err="1">
                  <a:solidFill>
                    <a:schemeClr val="bg1"/>
                  </a:solidFill>
                  <a:cs typeface="Arial" pitchFamily="34" charset="0"/>
                </a:rPr>
                <a:t>Shulkin</a:t>
              </a:r>
              <a:r>
                <a:rPr lang="en-US" altLang="en-US" sz="1600" i="1" dirty="0">
                  <a:solidFill>
                    <a:schemeClr val="bg1"/>
                  </a:solidFill>
                  <a:cs typeface="Arial" pitchFamily="34" charset="0"/>
                </a:rPr>
                <a:t>, M.D.</a:t>
              </a:r>
              <a:endParaRPr lang="en-US" altLang="en-US" sz="1600" dirty="0">
                <a:solidFill>
                  <a:schemeClr val="bg1"/>
                </a:solidFill>
                <a:cs typeface="Arial" pitchFamily="34" charset="0"/>
              </a:endParaRPr>
            </a:p>
            <a:p>
              <a:pPr algn="r">
                <a:spcBef>
                  <a:spcPct val="0"/>
                </a:spcBef>
                <a:buNone/>
              </a:pPr>
              <a:r>
                <a:rPr lang="en-US" altLang="en-US" sz="1600" dirty="0">
                  <a:solidFill>
                    <a:schemeClr val="bg1"/>
                  </a:solidFill>
                  <a:cs typeface="Arial" pitchFamily="34" charset="0"/>
                </a:rPr>
                <a:t>N </a:t>
              </a:r>
              <a:r>
                <a:rPr lang="en-US" altLang="en-US" sz="1600" dirty="0" err="1">
                  <a:solidFill>
                    <a:schemeClr val="bg1"/>
                  </a:solidFill>
                  <a:cs typeface="Arial" pitchFamily="34" charset="0"/>
                </a:rPr>
                <a:t>Engl</a:t>
              </a:r>
              <a:r>
                <a:rPr lang="en-US" altLang="en-US" sz="1600" dirty="0">
                  <a:solidFill>
                    <a:schemeClr val="bg1"/>
                  </a:solidFill>
                  <a:cs typeface="Arial" pitchFamily="34" charset="0"/>
                </a:rPr>
                <a:t> J Med 2016; 374:1003-</a:t>
              </a:r>
              <a:r>
                <a:rPr lang="en-US" altLang="en-US" sz="1600" dirty="0" smtClean="0">
                  <a:solidFill>
                    <a:schemeClr val="bg1"/>
                  </a:solidFill>
                  <a:cs typeface="Arial" pitchFamily="34" charset="0"/>
                </a:rPr>
                <a:t>1005</a:t>
              </a:r>
            </a:p>
            <a:p>
              <a:endParaRPr lang="en-US" sz="1600" dirty="0">
                <a:solidFill>
                  <a:schemeClr val="bg1"/>
                </a:solidFill>
              </a:endParaRPr>
            </a:p>
          </p:txBody>
        </p:sp>
      </p:grpSp>
      <p:sp>
        <p:nvSpPr>
          <p:cNvPr id="3" name="Content Placeholder 2"/>
          <p:cNvSpPr>
            <a:spLocks noGrp="1"/>
          </p:cNvSpPr>
          <p:nvPr>
            <p:ph sz="half" idx="1"/>
          </p:nvPr>
        </p:nvSpPr>
        <p:spPr>
          <a:xfrm>
            <a:off x="457200" y="3928549"/>
            <a:ext cx="4038600" cy="2587096"/>
          </a:xfrm>
        </p:spPr>
        <p:txBody>
          <a:bodyPr>
            <a:noAutofit/>
          </a:bodyPr>
          <a:lstStyle/>
          <a:p>
            <a:r>
              <a:rPr lang="en-US" sz="1800" dirty="0"/>
              <a:t>W</a:t>
            </a:r>
            <a:r>
              <a:rPr lang="en-US" sz="1800" dirty="0" smtClean="0"/>
              <a:t>hole </a:t>
            </a:r>
            <a:r>
              <a:rPr lang="en-US" sz="1800" dirty="0"/>
              <a:t>health </a:t>
            </a:r>
            <a:r>
              <a:rPr lang="en-US" sz="1800" dirty="0" smtClean="0"/>
              <a:t>model with personalized</a:t>
            </a:r>
            <a:r>
              <a:rPr lang="en-US" sz="1800" dirty="0"/>
              <a:t>, proactive, and patient-driven </a:t>
            </a:r>
            <a:r>
              <a:rPr lang="en-US" sz="1800" dirty="0" smtClean="0"/>
              <a:t>care</a:t>
            </a:r>
            <a:endParaRPr lang="en-US" sz="1800" dirty="0">
              <a:cs typeface="Arial" pitchFamily="34" charset="0"/>
            </a:endParaRPr>
          </a:p>
          <a:p>
            <a:r>
              <a:rPr lang="en-US" sz="1800" dirty="0" smtClean="0"/>
              <a:t>Complementary </a:t>
            </a:r>
            <a:r>
              <a:rPr lang="en-US" sz="1800" dirty="0"/>
              <a:t>and Integrative </a:t>
            </a:r>
            <a:r>
              <a:rPr lang="en-US" sz="1800" dirty="0" smtClean="0"/>
              <a:t>Health</a:t>
            </a:r>
            <a:endParaRPr lang="en-US" sz="1800" dirty="0"/>
          </a:p>
          <a:p>
            <a:r>
              <a:rPr lang="en-US" sz="1800" dirty="0"/>
              <a:t>S</a:t>
            </a:r>
            <a:r>
              <a:rPr lang="en-US" sz="1800" dirty="0" smtClean="0"/>
              <a:t>trong </a:t>
            </a:r>
            <a:r>
              <a:rPr lang="en-US" sz="1800" dirty="0"/>
              <a:t>partnerships and motivated teams </a:t>
            </a:r>
            <a:r>
              <a:rPr lang="en-US" sz="1800" dirty="0" smtClean="0"/>
              <a:t>to </a:t>
            </a:r>
            <a:r>
              <a:rPr lang="en-US" sz="1800" dirty="0"/>
              <a:t>create comprehensive health </a:t>
            </a:r>
            <a:r>
              <a:rPr lang="en-US" sz="1800" dirty="0" smtClean="0"/>
              <a:t>care </a:t>
            </a:r>
            <a:r>
              <a:rPr lang="en-US" sz="1800" dirty="0"/>
              <a:t>for </a:t>
            </a:r>
            <a:r>
              <a:rPr lang="en-US" sz="1800" dirty="0" smtClean="0"/>
              <a:t>patients</a:t>
            </a:r>
            <a:endParaRPr lang="en-US" sz="1800" dirty="0"/>
          </a:p>
        </p:txBody>
      </p:sp>
      <p:sp>
        <p:nvSpPr>
          <p:cNvPr id="8" name="Content Placeholder 7"/>
          <p:cNvSpPr>
            <a:spLocks noGrp="1"/>
          </p:cNvSpPr>
          <p:nvPr>
            <p:ph sz="half" idx="2"/>
          </p:nvPr>
        </p:nvSpPr>
        <p:spPr>
          <a:xfrm>
            <a:off x="4648200" y="3928549"/>
            <a:ext cx="4038600" cy="2587096"/>
          </a:xfrm>
        </p:spPr>
        <p:txBody>
          <a:bodyPr>
            <a:normAutofit/>
          </a:bodyPr>
          <a:lstStyle/>
          <a:p>
            <a:r>
              <a:rPr lang="en-US" sz="1800" dirty="0"/>
              <a:t>D</a:t>
            </a:r>
            <a:r>
              <a:rPr lang="en-US" sz="1800" dirty="0" smtClean="0"/>
              <a:t>iverse </a:t>
            </a:r>
            <a:r>
              <a:rPr lang="en-US" sz="1800" dirty="0"/>
              <a:t>group of patients interested in learning more about holistic approaches to care</a:t>
            </a:r>
          </a:p>
          <a:p>
            <a:pPr lvl="0"/>
            <a:r>
              <a:rPr lang="en-US" sz="1800" dirty="0" smtClean="0"/>
              <a:t>The </a:t>
            </a:r>
            <a:r>
              <a:rPr lang="en-US" sz="1800" dirty="0"/>
              <a:t>VA benefits package covers all the critically important services that are so often unavailable or require a big </a:t>
            </a:r>
            <a:r>
              <a:rPr lang="en-US" sz="1800" dirty="0" smtClean="0"/>
              <a:t>paperwork </a:t>
            </a:r>
            <a:r>
              <a:rPr lang="en-US" sz="1800" dirty="0"/>
              <a:t>battle to obtain outside </a:t>
            </a:r>
            <a:r>
              <a:rPr lang="en-US" sz="1800" dirty="0" smtClean="0"/>
              <a:t>VA </a:t>
            </a:r>
            <a:endParaRPr lang="en-US" sz="1800" dirty="0"/>
          </a:p>
        </p:txBody>
      </p:sp>
      <p:sp>
        <p:nvSpPr>
          <p:cNvPr id="4" name="Slide Number Placeholder 3"/>
          <p:cNvSpPr>
            <a:spLocks noGrp="1"/>
          </p:cNvSpPr>
          <p:nvPr>
            <p:ph type="sldNum" sz="quarter" idx="12"/>
          </p:nvPr>
        </p:nvSpPr>
        <p:spPr/>
        <p:txBody>
          <a:bodyPr/>
          <a:lstStyle/>
          <a:p>
            <a:fld id="{9B27D237-6C0D-5549-BE11-2040A22CBC71}" type="slidenum">
              <a:rPr lang="en-US" smtClean="0"/>
              <a:t>11</a:t>
            </a:fld>
            <a:endParaRPr lang="en-US" dirty="0"/>
          </a:p>
        </p:txBody>
      </p:sp>
    </p:spTree>
    <p:extLst>
      <p:ext uri="{BB962C8B-B14F-4D97-AF65-F5344CB8AC3E}">
        <p14:creationId xmlns:p14="http://schemas.microsoft.com/office/powerpoint/2010/main" val="3647082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b="1" dirty="0"/>
              <a:t>Reason #</a:t>
            </a:r>
            <a:r>
              <a:rPr lang="en-US" sz="3200" b="1" dirty="0" smtClean="0"/>
              <a:t>12-Government </a:t>
            </a:r>
            <a:r>
              <a:rPr lang="en-US" sz="3200" b="1" dirty="0"/>
              <a:t>Malpractice Insurance</a:t>
            </a:r>
          </a:p>
        </p:txBody>
      </p:sp>
      <p:sp>
        <p:nvSpPr>
          <p:cNvPr id="3" name="Content Placeholder 2"/>
          <p:cNvSpPr>
            <a:spLocks noGrp="1"/>
          </p:cNvSpPr>
          <p:nvPr>
            <p:ph sz="half" idx="1"/>
          </p:nvPr>
        </p:nvSpPr>
        <p:spPr/>
        <p:txBody>
          <a:bodyPr>
            <a:normAutofit/>
          </a:bodyPr>
          <a:lstStyle/>
          <a:p>
            <a:r>
              <a:rPr lang="en-US" dirty="0"/>
              <a:t>VA physicians are covered under the Federal Tort Claims </a:t>
            </a:r>
            <a:r>
              <a:rPr lang="en-US" dirty="0" smtClean="0"/>
              <a:t>Act - </a:t>
            </a:r>
            <a:r>
              <a:rPr lang="en-US" dirty="0"/>
              <a:t>28 U.S.C. § 1346 and 28 U.S.C. § </a:t>
            </a:r>
            <a:r>
              <a:rPr lang="en-US" dirty="0" smtClean="0"/>
              <a:t>2671</a:t>
            </a:r>
            <a:endParaRPr lang="en-US" dirty="0"/>
          </a:p>
          <a:p>
            <a:r>
              <a:rPr lang="en-US" dirty="0"/>
              <a:t>Medical personnel have statutory immunity from “individual” malpractice liability while acting within scope of employment</a:t>
            </a:r>
          </a:p>
          <a:p>
            <a:pPr lvl="1"/>
            <a:r>
              <a:rPr lang="en-US" dirty="0"/>
              <a:t>VA physician cannot be sued in civil court for the malpractice (tort) </a:t>
            </a:r>
            <a:r>
              <a:rPr lang="en-US" dirty="0" smtClean="0"/>
              <a:t>claim</a:t>
            </a:r>
            <a:endParaRPr lang="en-US" dirty="0"/>
          </a:p>
          <a:p>
            <a:pPr marL="288925" lvl="1">
              <a:buFont typeface="Arial" panose="020B0604020202020204" pitchFamily="34" charset="0"/>
              <a:buChar char="•"/>
            </a:pPr>
            <a:r>
              <a:rPr lang="en-US" dirty="0"/>
              <a:t>Government malpractice: providers don't feel as threatened by the malpractice climate while working for the government because they are told that if a patient sues a VA doctor, they are not really suing the doctor but instead are suing the federal government</a:t>
            </a:r>
            <a:r>
              <a:rPr lang="en-US" dirty="0" smtClean="0"/>
              <a:t>. Thus</a:t>
            </a:r>
            <a:r>
              <a:rPr lang="en-US" dirty="0"/>
              <a:t>, less junk lawsuits</a:t>
            </a:r>
            <a:r>
              <a:rPr lang="en-US" dirty="0" smtClean="0"/>
              <a:t>.</a:t>
            </a:r>
            <a:endParaRPr lang="en-US" dirty="0"/>
          </a:p>
        </p:txBody>
      </p:sp>
      <p:sp>
        <p:nvSpPr>
          <p:cNvPr id="2" name="Content Placeholder 1"/>
          <p:cNvSpPr>
            <a:spLocks noGrp="1"/>
          </p:cNvSpPr>
          <p:nvPr>
            <p:ph sz="half" idx="2"/>
          </p:nvPr>
        </p:nvSpPr>
        <p:spPr/>
        <p:txBody>
          <a:bodyPr>
            <a:normAutofit/>
          </a:bodyPr>
          <a:lstStyle/>
          <a:p>
            <a:r>
              <a:rPr lang="en-US" dirty="0"/>
              <a:t>Separate medical malpractice insurance is not required to be maintained</a:t>
            </a:r>
          </a:p>
          <a:p>
            <a:r>
              <a:rPr lang="en-US" dirty="0"/>
              <a:t>Legal remedy is against the Government; not against the individual federal employee</a:t>
            </a:r>
          </a:p>
          <a:p>
            <a:r>
              <a:rPr lang="en-US" dirty="0"/>
              <a:t>Medical malpractice claims are processed by VA legal staff in the Office of General Counsel</a:t>
            </a:r>
          </a:p>
          <a:p>
            <a:pPr lvl="1"/>
            <a:r>
              <a:rPr lang="en-US" dirty="0"/>
              <a:t>VA physician does not have to retain private legal counsel</a:t>
            </a:r>
          </a:p>
          <a:p>
            <a:pPr lvl="1"/>
            <a:r>
              <a:rPr lang="en-US" dirty="0"/>
              <a:t>Requests for depositions by claimants counsel must be approved and coordinated by VA legal </a:t>
            </a:r>
            <a:r>
              <a:rPr lang="en-US" dirty="0" smtClean="0"/>
              <a:t>staff</a:t>
            </a:r>
            <a:endParaRPr lang="en-US" dirty="0"/>
          </a:p>
        </p:txBody>
      </p:sp>
      <p:sp>
        <p:nvSpPr>
          <p:cNvPr id="4" name="Slide Number Placeholder 3"/>
          <p:cNvSpPr>
            <a:spLocks noGrp="1"/>
          </p:cNvSpPr>
          <p:nvPr>
            <p:ph type="sldNum" sz="quarter" idx="12"/>
          </p:nvPr>
        </p:nvSpPr>
        <p:spPr/>
        <p:txBody>
          <a:bodyPr/>
          <a:lstStyle/>
          <a:p>
            <a:fld id="{9B27D237-6C0D-5549-BE11-2040A22CBC71}" type="slidenum">
              <a:rPr lang="en-US" smtClean="0"/>
              <a:t>12</a:t>
            </a:fld>
            <a:endParaRPr lang="en-US" dirty="0"/>
          </a:p>
        </p:txBody>
      </p:sp>
    </p:spTree>
    <p:extLst>
      <p:ext uri="{BB962C8B-B14F-4D97-AF65-F5344CB8AC3E}">
        <p14:creationId xmlns:p14="http://schemas.microsoft.com/office/powerpoint/2010/main" val="337480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b="1" dirty="0"/>
              <a:t>Reason #</a:t>
            </a:r>
            <a:r>
              <a:rPr lang="en-US" sz="3200" b="1" dirty="0" smtClean="0"/>
              <a:t>13-Competitive Salaries</a:t>
            </a:r>
            <a:br>
              <a:rPr lang="en-US" sz="3200" b="1" dirty="0" smtClean="0"/>
            </a:br>
            <a:r>
              <a:rPr lang="en-US" sz="3200" b="1" dirty="0" smtClean="0"/>
              <a:t> </a:t>
            </a:r>
            <a:endParaRPr lang="en-US" sz="3200" b="1" dirty="0"/>
          </a:p>
        </p:txBody>
      </p:sp>
      <p:sp>
        <p:nvSpPr>
          <p:cNvPr id="9" name="Content Placeholder 8"/>
          <p:cNvSpPr>
            <a:spLocks noGrp="1"/>
          </p:cNvSpPr>
          <p:nvPr>
            <p:ph idx="1"/>
          </p:nvPr>
        </p:nvSpPr>
        <p:spPr>
          <a:xfrm>
            <a:off x="457200" y="1735015"/>
            <a:ext cx="8229600" cy="4607169"/>
          </a:xfrm>
        </p:spPr>
        <p:txBody>
          <a:bodyPr>
            <a:noAutofit/>
          </a:bodyPr>
          <a:lstStyle/>
          <a:p>
            <a:r>
              <a:rPr lang="en-US" sz="2000" dirty="0"/>
              <a:t>Public Law 108-445 permits VA to construct a pay system allowing for enhanced recruitment and retention. </a:t>
            </a:r>
          </a:p>
          <a:p>
            <a:r>
              <a:rPr lang="en-US" sz="2000" dirty="0"/>
              <a:t>VHA physician and dentist pay, under Title 38, has three </a:t>
            </a:r>
            <a:r>
              <a:rPr lang="en-US" sz="2000" dirty="0" smtClean="0"/>
              <a:t>elements</a:t>
            </a:r>
            <a:endParaRPr lang="en-US" sz="2000" dirty="0"/>
          </a:p>
          <a:p>
            <a:pPr lvl="1"/>
            <a:r>
              <a:rPr lang="en-US" sz="1800" dirty="0"/>
              <a:t>Base pay component is set by </a:t>
            </a:r>
            <a:r>
              <a:rPr lang="en-US" sz="1800" dirty="0" smtClean="0"/>
              <a:t>statute</a:t>
            </a:r>
            <a:endParaRPr lang="en-US" sz="1800" dirty="0"/>
          </a:p>
          <a:p>
            <a:pPr lvl="1"/>
            <a:r>
              <a:rPr lang="en-US" sz="1800" dirty="0"/>
              <a:t>Market pay is intended to reflect the recruitment and retention needs for the specialty or assignment of a particular physician or dentist at a facility. </a:t>
            </a:r>
          </a:p>
          <a:p>
            <a:pPr lvl="1"/>
            <a:r>
              <a:rPr lang="en-US" sz="1800" dirty="0"/>
              <a:t>Performance pay t</a:t>
            </a:r>
            <a:r>
              <a:rPr lang="en-US" sz="1800" dirty="0" smtClean="0"/>
              <a:t>o </a:t>
            </a:r>
            <a:r>
              <a:rPr lang="en-US" sz="1800" dirty="0"/>
              <a:t>recognize the degree to which </a:t>
            </a:r>
            <a:r>
              <a:rPr lang="en-US" sz="1800" dirty="0" smtClean="0"/>
              <a:t>an individual </a:t>
            </a:r>
            <a:r>
              <a:rPr lang="en-US" sz="1800" dirty="0"/>
              <a:t>achieves defined goals and performance </a:t>
            </a:r>
            <a:r>
              <a:rPr lang="en-US" sz="1800" dirty="0" smtClean="0"/>
              <a:t>objectives -  </a:t>
            </a:r>
            <a:r>
              <a:rPr lang="en-US" sz="1800" dirty="0"/>
              <a:t>earn up to an additional 7.5% of salary not to exceed $15,000 </a:t>
            </a:r>
            <a:r>
              <a:rPr lang="en-US" sz="1800" dirty="0" smtClean="0"/>
              <a:t>annually</a:t>
            </a:r>
            <a:endParaRPr lang="en-US" sz="1800" dirty="0"/>
          </a:p>
          <a:p>
            <a:r>
              <a:rPr lang="en-US" sz="2000" dirty="0"/>
              <a:t>Approved VA salaries </a:t>
            </a:r>
            <a:r>
              <a:rPr lang="en-US" sz="2000" dirty="0" smtClean="0"/>
              <a:t>guaranteed </a:t>
            </a:r>
            <a:r>
              <a:rPr lang="en-US" sz="2000" dirty="0"/>
              <a:t>and </a:t>
            </a:r>
            <a:r>
              <a:rPr lang="en-US" sz="2000" dirty="0" smtClean="0"/>
              <a:t>not affected </a:t>
            </a:r>
            <a:r>
              <a:rPr lang="en-US" sz="2000" dirty="0"/>
              <a:t>by patient </a:t>
            </a:r>
            <a:r>
              <a:rPr lang="en-US" sz="2000" dirty="0" smtClean="0"/>
              <a:t>base, RVUs</a:t>
            </a:r>
            <a:endParaRPr lang="en-US" sz="2000" dirty="0"/>
          </a:p>
          <a:p>
            <a:r>
              <a:rPr lang="en-US" sz="2000" dirty="0"/>
              <a:t>I</a:t>
            </a:r>
            <a:r>
              <a:rPr lang="en-US" sz="2000" dirty="0" smtClean="0"/>
              <a:t>ndefinite </a:t>
            </a:r>
            <a:r>
              <a:rPr lang="en-US" sz="2000" dirty="0"/>
              <a:t>employment </a:t>
            </a:r>
            <a:r>
              <a:rPr lang="en-US" sz="2000" dirty="0" smtClean="0"/>
              <a:t>tenure</a:t>
            </a:r>
          </a:p>
          <a:p>
            <a:r>
              <a:rPr lang="en-US" sz="2000" dirty="0"/>
              <a:t>N</a:t>
            </a:r>
            <a:r>
              <a:rPr lang="en-US" sz="2000" dirty="0" smtClean="0"/>
              <a:t>o </a:t>
            </a:r>
            <a:r>
              <a:rPr lang="en-US" sz="2000" dirty="0"/>
              <a:t>significant restriction on </a:t>
            </a:r>
            <a:r>
              <a:rPr lang="en-US" sz="2000" dirty="0" smtClean="0"/>
              <a:t>moonlighting</a:t>
            </a:r>
            <a:endParaRPr lang="en-US" sz="2000" dirty="0"/>
          </a:p>
          <a:p>
            <a:r>
              <a:rPr lang="en-US" sz="2000" dirty="0"/>
              <a:t>N</a:t>
            </a:r>
            <a:r>
              <a:rPr lang="en-US" sz="2000" dirty="0" smtClean="0"/>
              <a:t>o </a:t>
            </a:r>
            <a:r>
              <a:rPr lang="en-US" sz="2000" dirty="0" err="1"/>
              <a:t>coventry</a:t>
            </a:r>
            <a:r>
              <a:rPr lang="en-US" sz="2000" dirty="0"/>
              <a:t> clause and no </a:t>
            </a:r>
            <a:r>
              <a:rPr lang="en-US" sz="2000" dirty="0" smtClean="0"/>
              <a:t>non-compete</a:t>
            </a:r>
            <a:endParaRPr lang="en-US" sz="2000" dirty="0"/>
          </a:p>
          <a:p>
            <a:endParaRPr lang="en-US" sz="2000" dirty="0"/>
          </a:p>
        </p:txBody>
      </p:sp>
      <p:sp>
        <p:nvSpPr>
          <p:cNvPr id="4" name="Slide Number Placeholder 3"/>
          <p:cNvSpPr>
            <a:spLocks noGrp="1"/>
          </p:cNvSpPr>
          <p:nvPr>
            <p:ph type="sldNum" sz="quarter" idx="10"/>
          </p:nvPr>
        </p:nvSpPr>
        <p:spPr/>
        <p:txBody>
          <a:bodyPr/>
          <a:lstStyle/>
          <a:p>
            <a:fld id="{9B27D237-6C0D-5549-BE11-2040A22CBC71}" type="slidenum">
              <a:rPr lang="en-US" smtClean="0"/>
              <a:t>13</a:t>
            </a:fld>
            <a:endParaRPr lang="en-US" dirty="0"/>
          </a:p>
        </p:txBody>
      </p:sp>
    </p:spTree>
    <p:extLst>
      <p:ext uri="{BB962C8B-B14F-4D97-AF65-F5344CB8AC3E}">
        <p14:creationId xmlns:p14="http://schemas.microsoft.com/office/powerpoint/2010/main" val="4135166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b="1" dirty="0"/>
              <a:t>Reason #</a:t>
            </a:r>
            <a:r>
              <a:rPr lang="en-US" sz="3200" b="1" dirty="0" smtClean="0"/>
              <a:t>14-Access to the Latest Technology</a:t>
            </a:r>
            <a:endParaRPr lang="en-US" sz="3200" b="1" dirty="0"/>
          </a:p>
        </p:txBody>
      </p:sp>
      <p:sp>
        <p:nvSpPr>
          <p:cNvPr id="3" name="Content Placeholder 2"/>
          <p:cNvSpPr>
            <a:spLocks noGrp="1"/>
          </p:cNvSpPr>
          <p:nvPr>
            <p:ph sz="half" idx="1"/>
          </p:nvPr>
        </p:nvSpPr>
        <p:spPr/>
        <p:txBody>
          <a:bodyPr>
            <a:normAutofit fontScale="92500" lnSpcReduction="20000"/>
          </a:bodyPr>
          <a:lstStyle/>
          <a:p>
            <a:r>
              <a:rPr lang="en-US" sz="1900" dirty="0" smtClean="0"/>
              <a:t> </a:t>
            </a:r>
            <a:r>
              <a:rPr lang="en-US" sz="1900" dirty="0"/>
              <a:t>S</a:t>
            </a:r>
            <a:r>
              <a:rPr lang="en-US" sz="1900" dirty="0" smtClean="0"/>
              <a:t>tate-of-art </a:t>
            </a:r>
            <a:r>
              <a:rPr lang="en-US" sz="1900" dirty="0"/>
              <a:t>tools -</a:t>
            </a:r>
            <a:r>
              <a:rPr lang="en-US" sz="1900" dirty="0" smtClean="0"/>
              <a:t> </a:t>
            </a:r>
            <a:r>
              <a:rPr lang="en-US" sz="1900" dirty="0"/>
              <a:t>speech recognition capabilities, mobile devices and a variety of renowned knowledge-based resources</a:t>
            </a:r>
            <a:r>
              <a:rPr lang="en-US" sz="1900" dirty="0" smtClean="0"/>
              <a:t>.</a:t>
            </a:r>
            <a:endParaRPr lang="en-US" sz="1900" dirty="0"/>
          </a:p>
          <a:p>
            <a:pPr lvl="0"/>
            <a:r>
              <a:rPr lang="en-US" sz="1900" dirty="0"/>
              <a:t>V</a:t>
            </a:r>
            <a:r>
              <a:rPr lang="en-US" sz="1900" dirty="0" smtClean="0"/>
              <a:t>irtual </a:t>
            </a:r>
            <a:r>
              <a:rPr lang="en-US" sz="1900" dirty="0"/>
              <a:t>technologies (telemedicine, connected health, etc</a:t>
            </a:r>
            <a:r>
              <a:rPr lang="en-US" sz="1900" dirty="0" smtClean="0"/>
              <a:t>.)</a:t>
            </a:r>
            <a:endParaRPr lang="en-US" sz="1900" dirty="0"/>
          </a:p>
          <a:p>
            <a:pPr lvl="0"/>
            <a:r>
              <a:rPr lang="en-US" sz="1900" dirty="0" smtClean="0"/>
              <a:t>VA </a:t>
            </a:r>
            <a:r>
              <a:rPr lang="en-US" sz="1900" dirty="0"/>
              <a:t>providers and community health care providers </a:t>
            </a:r>
            <a:r>
              <a:rPr lang="en-US" sz="1900" dirty="0" smtClean="0"/>
              <a:t>can </a:t>
            </a:r>
            <a:r>
              <a:rPr lang="en-US" sz="1900" dirty="0"/>
              <a:t>query and retrieve Veterans’ health information with each other’s organizations for </a:t>
            </a:r>
            <a:r>
              <a:rPr lang="en-US" sz="1900" dirty="0" smtClean="0"/>
              <a:t>treatment</a:t>
            </a:r>
            <a:endParaRPr lang="en-US" sz="1900" dirty="0"/>
          </a:p>
          <a:p>
            <a:pPr lvl="0"/>
            <a:r>
              <a:rPr lang="en-US" sz="1900" dirty="0"/>
              <a:t>VA Direct - lets VA users send and receive encrypted health information with non-VA </a:t>
            </a:r>
            <a:r>
              <a:rPr lang="en-US" sz="1900" dirty="0" smtClean="0"/>
              <a:t>partners</a:t>
            </a:r>
            <a:endParaRPr lang="en-US" sz="1900" dirty="0"/>
          </a:p>
          <a:p>
            <a:pPr lvl="0"/>
            <a:r>
              <a:rPr lang="en-US" sz="1900" dirty="0"/>
              <a:t>W</a:t>
            </a:r>
            <a:r>
              <a:rPr lang="en-US" sz="1900" dirty="0" smtClean="0"/>
              <a:t>orld </a:t>
            </a:r>
            <a:r>
              <a:rPr lang="en-US" sz="1900" dirty="0"/>
              <a:t>leader in telehealth, last year more than 677,000 Veterans accessed VA care through </a:t>
            </a:r>
            <a:r>
              <a:rPr lang="en-US" sz="1900" dirty="0" smtClean="0"/>
              <a:t>telehealth</a:t>
            </a:r>
            <a:endParaRPr lang="en-US" sz="1900" dirty="0"/>
          </a:p>
        </p:txBody>
      </p:sp>
      <p:pic>
        <p:nvPicPr>
          <p:cNvPr id="6" name="Content Placeholder 5" descr="Testing the latest technology for home healthcare, video conferencing between medical doctors and patient"/>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l="20746" r="10598"/>
          <a:stretch/>
        </p:blipFill>
        <p:spPr/>
      </p:pic>
      <p:sp>
        <p:nvSpPr>
          <p:cNvPr id="4" name="Slide Number Placeholder 3"/>
          <p:cNvSpPr>
            <a:spLocks noGrp="1"/>
          </p:cNvSpPr>
          <p:nvPr>
            <p:ph type="sldNum" sz="quarter" idx="12"/>
          </p:nvPr>
        </p:nvSpPr>
        <p:spPr/>
        <p:txBody>
          <a:bodyPr/>
          <a:lstStyle/>
          <a:p>
            <a:fld id="{9B27D237-6C0D-5549-BE11-2040A22CBC71}" type="slidenum">
              <a:rPr lang="en-US" smtClean="0"/>
              <a:t>14</a:t>
            </a:fld>
            <a:endParaRPr lang="en-US" dirty="0"/>
          </a:p>
        </p:txBody>
      </p:sp>
    </p:spTree>
    <p:extLst>
      <p:ext uri="{BB962C8B-B14F-4D97-AF65-F5344CB8AC3E}">
        <p14:creationId xmlns:p14="http://schemas.microsoft.com/office/powerpoint/2010/main" val="1373938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b="1" dirty="0"/>
              <a:t>Reason #</a:t>
            </a:r>
            <a:r>
              <a:rPr lang="en-US" sz="3200" b="1" dirty="0" smtClean="0"/>
              <a:t>15-Electronic </a:t>
            </a:r>
            <a:r>
              <a:rPr lang="en-US" sz="3200" b="1" dirty="0"/>
              <a:t>Medical </a:t>
            </a:r>
            <a:r>
              <a:rPr lang="en-US" sz="3200" b="1" dirty="0" smtClean="0"/>
              <a:t>Record – 25 years of Experience</a:t>
            </a:r>
            <a:endParaRPr lang="en-US" sz="3200" b="1" dirty="0"/>
          </a:p>
        </p:txBody>
      </p:sp>
      <p:sp>
        <p:nvSpPr>
          <p:cNvPr id="6" name="Content Placeholder 5"/>
          <p:cNvSpPr>
            <a:spLocks noGrp="1"/>
          </p:cNvSpPr>
          <p:nvPr>
            <p:ph sz="half" idx="2"/>
          </p:nvPr>
        </p:nvSpPr>
        <p:spPr/>
        <p:txBody>
          <a:bodyPr>
            <a:normAutofit/>
          </a:bodyPr>
          <a:lstStyle/>
          <a:p>
            <a:r>
              <a:rPr lang="en-US" dirty="0" smtClean="0"/>
              <a:t>25 years of experience with  </a:t>
            </a:r>
            <a:r>
              <a:rPr lang="en-US" dirty="0"/>
              <a:t>electronic health record </a:t>
            </a:r>
            <a:endParaRPr lang="en-US" dirty="0" smtClean="0"/>
          </a:p>
          <a:p>
            <a:r>
              <a:rPr lang="en-US" dirty="0"/>
              <a:t>A</a:t>
            </a:r>
            <a:r>
              <a:rPr lang="en-US" dirty="0" smtClean="0"/>
              <a:t>ccess </a:t>
            </a:r>
            <a:r>
              <a:rPr lang="en-US" dirty="0"/>
              <a:t>to </a:t>
            </a:r>
            <a:r>
              <a:rPr lang="en-US" dirty="0" smtClean="0"/>
              <a:t>patient’s </a:t>
            </a:r>
            <a:r>
              <a:rPr lang="en-US" dirty="0"/>
              <a:t>health record from VA, Department of Defense and a rapidly growing number of community </a:t>
            </a:r>
            <a:r>
              <a:rPr lang="en-US" dirty="0" smtClean="0"/>
              <a:t>providers</a:t>
            </a:r>
            <a:endParaRPr lang="en-US" dirty="0"/>
          </a:p>
          <a:p>
            <a:r>
              <a:rPr lang="en-US" dirty="0"/>
              <a:t>VA’s online </a:t>
            </a:r>
            <a:r>
              <a:rPr lang="en-US" i="1" dirty="0"/>
              <a:t>Health</a:t>
            </a:r>
            <a:r>
              <a:rPr lang="en-US" b="1" i="1" dirty="0"/>
              <a:t>e</a:t>
            </a:r>
            <a:r>
              <a:rPr lang="en-US" i="1" dirty="0"/>
              <a:t>Living Assessment</a:t>
            </a:r>
            <a:r>
              <a:rPr lang="en-US" dirty="0"/>
              <a:t> provides proactive, actionable health information to Veterans about the impact of their current lifestyle </a:t>
            </a:r>
            <a:r>
              <a:rPr lang="en-US" dirty="0" smtClean="0"/>
              <a:t>choices</a:t>
            </a:r>
            <a:endParaRPr lang="en-US" dirty="0"/>
          </a:p>
          <a:p>
            <a:r>
              <a:rPr lang="en-US" dirty="0"/>
              <a:t>The online Veterans Health Library </a:t>
            </a:r>
            <a:r>
              <a:rPr lang="en-US" dirty="0" smtClean="0"/>
              <a:t>has </a:t>
            </a:r>
            <a:r>
              <a:rPr lang="en-US" dirty="0"/>
              <a:t>24/7 comprehensive, consistent, patient-focused</a:t>
            </a:r>
            <a:r>
              <a:rPr lang="en-US" b="1" dirty="0"/>
              <a:t> </a:t>
            </a:r>
            <a:r>
              <a:rPr lang="en-US" dirty="0"/>
              <a:t>health </a:t>
            </a:r>
            <a:r>
              <a:rPr lang="en-US" dirty="0" smtClean="0"/>
              <a:t>information to Veterans and their families</a:t>
            </a:r>
          </a:p>
          <a:p>
            <a:pPr lvl="0"/>
            <a:r>
              <a:rPr lang="en-US" dirty="0" smtClean="0"/>
              <a:t>Clinicians are able </a:t>
            </a:r>
            <a:r>
              <a:rPr lang="en-US" dirty="0"/>
              <a:t>to graph lab results and vital signs over time </a:t>
            </a:r>
          </a:p>
        </p:txBody>
      </p:sp>
      <p:pic>
        <p:nvPicPr>
          <p:cNvPr id="9" name="Content Placeholder 8" descr="Woman  and a child sitting on the floor with an open laptop, smiling at one another "/>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l="15165" r="5427"/>
          <a:stretch/>
        </p:blipFill>
        <p:spPr/>
      </p:pic>
      <p:sp>
        <p:nvSpPr>
          <p:cNvPr id="4" name="Slide Number Placeholder 3"/>
          <p:cNvSpPr>
            <a:spLocks noGrp="1"/>
          </p:cNvSpPr>
          <p:nvPr>
            <p:ph type="sldNum" sz="quarter" idx="12"/>
          </p:nvPr>
        </p:nvSpPr>
        <p:spPr/>
        <p:txBody>
          <a:bodyPr/>
          <a:lstStyle/>
          <a:p>
            <a:fld id="{9B27D237-6C0D-5549-BE11-2040A22CBC71}" type="slidenum">
              <a:rPr lang="en-US" smtClean="0"/>
              <a:t>15</a:t>
            </a:fld>
            <a:endParaRPr lang="en-US" dirty="0"/>
          </a:p>
        </p:txBody>
      </p:sp>
    </p:spTree>
    <p:extLst>
      <p:ext uri="{BB962C8B-B14F-4D97-AF65-F5344CB8AC3E}">
        <p14:creationId xmlns:p14="http://schemas.microsoft.com/office/powerpoint/2010/main" val="2594770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b="1" dirty="0"/>
              <a:t>Reason #</a:t>
            </a:r>
            <a:r>
              <a:rPr lang="en-US" sz="3200" b="1" dirty="0" smtClean="0"/>
              <a:t>16- Innovative Clinical </a:t>
            </a:r>
            <a:r>
              <a:rPr lang="en-US" sz="3200" b="1" dirty="0"/>
              <a:t>Care</a:t>
            </a:r>
          </a:p>
        </p:txBody>
      </p:sp>
      <p:sp>
        <p:nvSpPr>
          <p:cNvPr id="3" name="Content Placeholder 2"/>
          <p:cNvSpPr>
            <a:spLocks noGrp="1"/>
          </p:cNvSpPr>
          <p:nvPr>
            <p:ph sz="half" idx="1"/>
          </p:nvPr>
        </p:nvSpPr>
        <p:spPr/>
        <p:txBody>
          <a:bodyPr/>
          <a:lstStyle/>
          <a:p>
            <a:r>
              <a:rPr lang="en-US" dirty="0"/>
              <a:t>It is an exciting time to be in VHA as we develop a new model of health care focused around Whole </a:t>
            </a:r>
            <a:r>
              <a:rPr lang="en-US" dirty="0" smtClean="0"/>
              <a:t>Health</a:t>
            </a:r>
            <a:endParaRPr lang="en-US" dirty="0"/>
          </a:p>
          <a:p>
            <a:r>
              <a:rPr lang="en-US" dirty="0"/>
              <a:t>VHA supports clinical innovations through resources, grants, and </a:t>
            </a:r>
            <a:r>
              <a:rPr lang="en-US" dirty="0" smtClean="0"/>
              <a:t>research</a:t>
            </a:r>
          </a:p>
          <a:p>
            <a:r>
              <a:rPr lang="en-US" dirty="0" smtClean="0"/>
              <a:t>VHA </a:t>
            </a:r>
            <a:r>
              <a:rPr lang="en-US" dirty="0"/>
              <a:t>recognizes strong innovative and best practices related to Whole Health and clinical care </a:t>
            </a:r>
          </a:p>
          <a:p>
            <a:r>
              <a:rPr lang="en-US" dirty="0"/>
              <a:t>VHA is actively looking into methods for increasing complementary and integrative health services </a:t>
            </a:r>
            <a:r>
              <a:rPr lang="en-US" dirty="0" smtClean="0"/>
              <a:t>delivery</a:t>
            </a:r>
            <a:endParaRPr lang="en-US" dirty="0"/>
          </a:p>
          <a:p>
            <a:r>
              <a:rPr lang="en-US" dirty="0"/>
              <a:t>VHA has created a new curriculum around Whole Health that has been launched nationally to train and educate the workforce </a:t>
            </a:r>
          </a:p>
        </p:txBody>
      </p:sp>
      <p:pic>
        <p:nvPicPr>
          <p:cNvPr id="6" name="Content Placeholder 5" descr="Medical staff accessing a patients record electronically"/>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l="31596" t="17" r="4331" b="-17"/>
          <a:stretch/>
        </p:blipFill>
        <p:spPr>
          <a:xfrm>
            <a:off x="4648200" y="1924050"/>
            <a:ext cx="4038600" cy="4202113"/>
          </a:xfrm>
        </p:spPr>
      </p:pic>
      <p:sp>
        <p:nvSpPr>
          <p:cNvPr id="4" name="Slide Number Placeholder 3"/>
          <p:cNvSpPr>
            <a:spLocks noGrp="1"/>
          </p:cNvSpPr>
          <p:nvPr>
            <p:ph type="sldNum" sz="quarter" idx="12"/>
          </p:nvPr>
        </p:nvSpPr>
        <p:spPr/>
        <p:txBody>
          <a:bodyPr/>
          <a:lstStyle/>
          <a:p>
            <a:fld id="{9B27D237-6C0D-5549-BE11-2040A22CBC71}" type="slidenum">
              <a:rPr lang="en-US" smtClean="0"/>
              <a:t>16</a:t>
            </a:fld>
            <a:endParaRPr lang="en-US" dirty="0"/>
          </a:p>
        </p:txBody>
      </p:sp>
    </p:spTree>
    <p:extLst>
      <p:ext uri="{BB962C8B-B14F-4D97-AF65-F5344CB8AC3E}">
        <p14:creationId xmlns:p14="http://schemas.microsoft.com/office/powerpoint/2010/main" val="3451307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b="1" dirty="0"/>
              <a:t>Reason #</a:t>
            </a:r>
            <a:r>
              <a:rPr lang="en-US" sz="3200" b="1" dirty="0" smtClean="0"/>
              <a:t>17 </a:t>
            </a:r>
            <a:r>
              <a:rPr lang="en-US" sz="3200" b="1" dirty="0"/>
              <a:t>– Leadership Development</a:t>
            </a:r>
          </a:p>
        </p:txBody>
      </p:sp>
      <p:sp>
        <p:nvSpPr>
          <p:cNvPr id="3" name="Content Placeholder 2"/>
          <p:cNvSpPr>
            <a:spLocks noGrp="1"/>
          </p:cNvSpPr>
          <p:nvPr>
            <p:ph idx="1"/>
          </p:nvPr>
        </p:nvSpPr>
        <p:spPr>
          <a:xfrm>
            <a:off x="337351" y="1935650"/>
            <a:ext cx="8349449" cy="4385251"/>
          </a:xfrm>
        </p:spPr>
        <p:txBody>
          <a:bodyPr>
            <a:normAutofit lnSpcReduction="10000"/>
          </a:bodyPr>
          <a:lstStyle/>
          <a:p>
            <a:pPr lvl="0"/>
            <a:r>
              <a:rPr lang="en-US" dirty="0" smtClean="0">
                <a:solidFill>
                  <a:prstClr val="black"/>
                </a:solidFill>
              </a:rPr>
              <a:t>Healthcare </a:t>
            </a:r>
            <a:r>
              <a:rPr lang="en-US" dirty="0">
                <a:solidFill>
                  <a:prstClr val="black"/>
                </a:solidFill>
              </a:rPr>
              <a:t>Leadership Talent Institute (HLTI) whose key goal is to establish an integrated system to identify, develop and manage VHA talent to meet the need for high performing transformational healthcare leaders aligned with the VHA mission and strategic direction. </a:t>
            </a:r>
          </a:p>
          <a:p>
            <a:pPr lvl="0"/>
            <a:r>
              <a:rPr lang="en-US" dirty="0">
                <a:solidFill>
                  <a:prstClr val="black"/>
                </a:solidFill>
              </a:rPr>
              <a:t>The leadership development offered by VHA to its leaders has been designed and is delivered to maximize the application of the learning to the VHA clinical environment with specific emphasis on the development of health care related leadership competencies</a:t>
            </a:r>
            <a:r>
              <a:rPr lang="en-US" dirty="0" smtClean="0">
                <a:solidFill>
                  <a:prstClr val="black"/>
                </a:solidFill>
              </a:rPr>
              <a:t>.  </a:t>
            </a:r>
            <a:endParaRPr lang="en-US" dirty="0">
              <a:solidFill>
                <a:prstClr val="black"/>
              </a:solidFill>
            </a:endParaRPr>
          </a:p>
          <a:p>
            <a:pPr lvl="0"/>
            <a:r>
              <a:rPr lang="en-US" dirty="0">
                <a:solidFill>
                  <a:prstClr val="black"/>
                </a:solidFill>
              </a:rPr>
              <a:t>In addition to physicians having a variety of clinical, research, and teaching opportunities, there are also opportunities for clinical leadership roles such as service chiefs, Chief of Staff (COS), Chief Medical Officer (CMO), Chief Executive Officer, etc</a:t>
            </a:r>
            <a:r>
              <a:rPr lang="en-US" dirty="0" smtClean="0">
                <a:solidFill>
                  <a:prstClr val="black"/>
                </a:solidFill>
              </a:rPr>
              <a:t>.</a:t>
            </a:r>
            <a:endParaRPr lang="en-US" dirty="0">
              <a:solidFill>
                <a:prstClr val="black"/>
              </a:solidFill>
            </a:endParaRPr>
          </a:p>
          <a:p>
            <a:pPr lvl="0"/>
            <a:r>
              <a:rPr lang="en-US" dirty="0"/>
              <a:t>VHA is developing a two-year Physician Retention and Leadership Development Training Program to ensure that physicians who join VHA have the necessary training, relationships, and experiences to successfully integrate into VHA, and to succeed as clinical leaders</a:t>
            </a:r>
            <a:r>
              <a:rPr lang="en-US" dirty="0" smtClean="0"/>
              <a:t>.</a:t>
            </a:r>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t>17</a:t>
            </a:fld>
            <a:endParaRPr lang="en-US" dirty="0"/>
          </a:p>
        </p:txBody>
      </p:sp>
    </p:spTree>
    <p:extLst>
      <p:ext uri="{BB962C8B-B14F-4D97-AF65-F5344CB8AC3E}">
        <p14:creationId xmlns:p14="http://schemas.microsoft.com/office/powerpoint/2010/main" val="1331558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b="1" dirty="0"/>
              <a:t>Reason #</a:t>
            </a:r>
            <a:r>
              <a:rPr lang="en-US" sz="3200" b="1" dirty="0" smtClean="0"/>
              <a:t>18– </a:t>
            </a:r>
            <a:r>
              <a:rPr lang="en-US" sz="3200" b="1" dirty="0"/>
              <a:t>Flexible Work </a:t>
            </a:r>
            <a:r>
              <a:rPr lang="en-US" sz="3200" b="1" dirty="0" smtClean="0"/>
              <a:t>Schedules</a:t>
            </a:r>
            <a:br>
              <a:rPr lang="en-US" sz="3200" b="1" dirty="0" smtClean="0"/>
            </a:br>
            <a:endParaRPr lang="en-US" sz="3200" b="1" dirty="0"/>
          </a:p>
        </p:txBody>
      </p:sp>
      <p:sp>
        <p:nvSpPr>
          <p:cNvPr id="2" name="Content Placeholder 1"/>
          <p:cNvSpPr>
            <a:spLocks noGrp="1"/>
          </p:cNvSpPr>
          <p:nvPr>
            <p:ph sz="half" idx="2"/>
          </p:nvPr>
        </p:nvSpPr>
        <p:spPr/>
        <p:txBody>
          <a:bodyPr>
            <a:normAutofit/>
          </a:bodyPr>
          <a:lstStyle/>
          <a:p>
            <a:pPr lvl="0"/>
            <a:r>
              <a:rPr lang="en-US" dirty="0">
                <a:solidFill>
                  <a:prstClr val="black"/>
                </a:solidFill>
              </a:rPr>
              <a:t>Potential for full-time or part-time opportunities, and in some cases block schedules and condensed work weeks.</a:t>
            </a:r>
          </a:p>
          <a:p>
            <a:pPr lvl="0"/>
            <a:r>
              <a:rPr lang="en-US" dirty="0">
                <a:solidFill>
                  <a:prstClr val="black"/>
                </a:solidFill>
              </a:rPr>
              <a:t>PRN option (VA term is fee basis).</a:t>
            </a:r>
          </a:p>
          <a:p>
            <a:pPr lvl="0"/>
            <a:r>
              <a:rPr lang="en-US" dirty="0" smtClean="0">
                <a:solidFill>
                  <a:prstClr val="black"/>
                </a:solidFill>
              </a:rPr>
              <a:t>Telework</a:t>
            </a:r>
            <a:endParaRPr lang="en-US" dirty="0">
              <a:solidFill>
                <a:prstClr val="black"/>
              </a:solidFill>
            </a:endParaRPr>
          </a:p>
          <a:p>
            <a:pPr lvl="1"/>
            <a:r>
              <a:rPr lang="en-US" dirty="0">
                <a:solidFill>
                  <a:prstClr val="black"/>
                </a:solidFill>
              </a:rPr>
              <a:t>You might even be eligible to work from home on a regular or ad hoc basis </a:t>
            </a:r>
          </a:p>
          <a:p>
            <a:pPr lvl="1"/>
            <a:r>
              <a:rPr lang="en-US" dirty="0">
                <a:solidFill>
                  <a:prstClr val="black"/>
                </a:solidFill>
              </a:rPr>
              <a:t>Working remotely gives you all the flexibility you need, helping you balance work and family responsibilities</a:t>
            </a:r>
          </a:p>
          <a:p>
            <a:pPr lvl="0"/>
            <a:r>
              <a:rPr lang="en-US" dirty="0">
                <a:solidFill>
                  <a:prstClr val="black"/>
                </a:solidFill>
              </a:rPr>
              <a:t>Vary your arrival and departure times</a:t>
            </a:r>
          </a:p>
          <a:p>
            <a:pPr lvl="1"/>
            <a:r>
              <a:rPr lang="en-US" dirty="0">
                <a:solidFill>
                  <a:prstClr val="black"/>
                </a:solidFill>
              </a:rPr>
              <a:t>Working longer but fewer days during your pay </a:t>
            </a:r>
            <a:r>
              <a:rPr lang="en-US" dirty="0" smtClean="0">
                <a:solidFill>
                  <a:prstClr val="black"/>
                </a:solidFill>
              </a:rPr>
              <a:t>period</a:t>
            </a:r>
            <a:endParaRPr lang="en-US" dirty="0">
              <a:solidFill>
                <a:prstClr val="black"/>
              </a:solidFill>
            </a:endParaRPr>
          </a:p>
        </p:txBody>
      </p:sp>
      <p:pic>
        <p:nvPicPr>
          <p:cNvPr id="6" name="Content Placeholder 5" descr="Woman laying on couch with laptop on her lap, and a small child standing behind her hunched over the arm rest of the couch"/>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l="22699" r="13229"/>
          <a:stretch/>
        </p:blipFill>
        <p:spPr/>
      </p:pic>
      <p:sp>
        <p:nvSpPr>
          <p:cNvPr id="4" name="Slide Number Placeholder 3"/>
          <p:cNvSpPr>
            <a:spLocks noGrp="1"/>
          </p:cNvSpPr>
          <p:nvPr>
            <p:ph type="sldNum" sz="quarter" idx="12"/>
          </p:nvPr>
        </p:nvSpPr>
        <p:spPr/>
        <p:txBody>
          <a:bodyPr/>
          <a:lstStyle/>
          <a:p>
            <a:fld id="{9B27D237-6C0D-5549-BE11-2040A22CBC71}" type="slidenum">
              <a:rPr lang="en-US" smtClean="0"/>
              <a:t>18</a:t>
            </a:fld>
            <a:endParaRPr lang="en-US" dirty="0"/>
          </a:p>
        </p:txBody>
      </p:sp>
    </p:spTree>
    <p:extLst>
      <p:ext uri="{BB962C8B-B14F-4D97-AF65-F5344CB8AC3E}">
        <p14:creationId xmlns:p14="http://schemas.microsoft.com/office/powerpoint/2010/main" val="1068655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3200" b="1" dirty="0"/>
              <a:t>Reason #</a:t>
            </a:r>
            <a:r>
              <a:rPr lang="en-US" sz="3200" b="1" dirty="0" smtClean="0"/>
              <a:t>1- Let Us Worry About the Bottom Line</a:t>
            </a:r>
            <a:endParaRPr lang="en-US" sz="3200" b="1" dirty="0"/>
          </a:p>
        </p:txBody>
      </p:sp>
      <p:pic>
        <p:nvPicPr>
          <p:cNvPr id="5" name="Content Placeholder 4" descr="VA Avata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l="-23459" t="-26436" r="-23765" b="-26746"/>
          <a:stretch/>
        </p:blipFill>
        <p:spPr>
          <a:xfrm>
            <a:off x="419100" y="1924050"/>
            <a:ext cx="4038600" cy="4202113"/>
          </a:xfrm>
        </p:spPr>
      </p:pic>
      <p:sp>
        <p:nvSpPr>
          <p:cNvPr id="2" name="Content Placeholder 1"/>
          <p:cNvSpPr>
            <a:spLocks noGrp="1"/>
          </p:cNvSpPr>
          <p:nvPr>
            <p:ph sz="half" idx="2"/>
          </p:nvPr>
        </p:nvSpPr>
        <p:spPr>
          <a:xfrm>
            <a:off x="4648200" y="1778000"/>
            <a:ext cx="4144108" cy="4656667"/>
          </a:xfrm>
        </p:spPr>
        <p:txBody>
          <a:bodyPr>
            <a:normAutofit fontScale="92500" lnSpcReduction="20000"/>
          </a:bodyPr>
          <a:lstStyle/>
          <a:p>
            <a:pPr marL="0" indent="0">
              <a:buNone/>
            </a:pPr>
            <a:endParaRPr lang="en-US" sz="2400" dirty="0" smtClean="0"/>
          </a:p>
          <a:p>
            <a:r>
              <a:rPr lang="en-US" sz="2500" dirty="0"/>
              <a:t>F</a:t>
            </a:r>
            <a:r>
              <a:rPr lang="en-US" sz="2500" dirty="0" smtClean="0"/>
              <a:t>reedom </a:t>
            </a:r>
            <a:r>
              <a:rPr lang="en-US" sz="2500" dirty="0"/>
              <a:t>to practice medicine and focus </a:t>
            </a:r>
            <a:r>
              <a:rPr lang="en-US" sz="2500" dirty="0" smtClean="0"/>
              <a:t>on </a:t>
            </a:r>
            <a:r>
              <a:rPr lang="en-US" sz="2500" dirty="0"/>
              <a:t>the patient without the distractions of running a </a:t>
            </a:r>
            <a:r>
              <a:rPr lang="en-US" sz="2500" dirty="0" smtClean="0"/>
              <a:t>business </a:t>
            </a:r>
          </a:p>
          <a:p>
            <a:r>
              <a:rPr lang="en-US" sz="2500" dirty="0" smtClean="0"/>
              <a:t>VA doctors do not have the ‘overhead’ of running an individual or group medical practice</a:t>
            </a:r>
          </a:p>
          <a:p>
            <a:r>
              <a:rPr lang="en-US" sz="2500" dirty="0" smtClean="0"/>
              <a:t>No </a:t>
            </a:r>
            <a:r>
              <a:rPr lang="en-US" sz="2500" dirty="0"/>
              <a:t>need to build patient base to create </a:t>
            </a:r>
            <a:r>
              <a:rPr lang="en-US" sz="2500" dirty="0" smtClean="0"/>
              <a:t>revenue</a:t>
            </a:r>
          </a:p>
          <a:p>
            <a:r>
              <a:rPr lang="en-US" sz="2500" dirty="0"/>
              <a:t>30 minutes standard visit length in VA, compared with an average of 20 minutes outside VA</a:t>
            </a:r>
          </a:p>
          <a:p>
            <a:endParaRPr lang="en-US" sz="2400" dirty="0"/>
          </a:p>
          <a:p>
            <a:endParaRPr lang="en-US" dirty="0" smtClean="0"/>
          </a:p>
        </p:txBody>
      </p:sp>
      <p:sp>
        <p:nvSpPr>
          <p:cNvPr id="4" name="Slide Number Placeholder 3"/>
          <p:cNvSpPr>
            <a:spLocks noGrp="1"/>
          </p:cNvSpPr>
          <p:nvPr>
            <p:ph type="sldNum" sz="quarter" idx="12"/>
          </p:nvPr>
        </p:nvSpPr>
        <p:spPr/>
        <p:txBody>
          <a:bodyPr/>
          <a:lstStyle/>
          <a:p>
            <a:fld id="{9B27D237-6C0D-5549-BE11-2040A22CBC71}" type="slidenum">
              <a:rPr lang="en-US" smtClean="0"/>
              <a:t>1</a:t>
            </a:fld>
            <a:endParaRPr lang="en-US" dirty="0"/>
          </a:p>
        </p:txBody>
      </p:sp>
    </p:spTree>
    <p:extLst>
      <p:ext uri="{BB962C8B-B14F-4D97-AF65-F5344CB8AC3E}">
        <p14:creationId xmlns:p14="http://schemas.microsoft.com/office/powerpoint/2010/main" val="2874185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b="1" dirty="0"/>
              <a:t>Reason #</a:t>
            </a:r>
            <a:r>
              <a:rPr lang="en-US" sz="3200" b="1" dirty="0" smtClean="0"/>
              <a:t>19 </a:t>
            </a:r>
            <a:r>
              <a:rPr lang="en-US" sz="3200" b="1" dirty="0"/>
              <a:t>– </a:t>
            </a:r>
            <a:r>
              <a:rPr lang="en-US" sz="3200" b="1" dirty="0" smtClean="0"/>
              <a:t>Endless Opportunities </a:t>
            </a:r>
            <a:r>
              <a:rPr lang="en-US" sz="3200" b="1" dirty="0"/>
              <a:t>to </a:t>
            </a:r>
            <a:r>
              <a:rPr lang="en-US" sz="3200" b="1" dirty="0" smtClean="0"/>
              <a:t>Live &amp; Work </a:t>
            </a:r>
            <a:r>
              <a:rPr lang="en-US" sz="3200" b="1" dirty="0"/>
              <a:t>Anywhere in the U.S.</a:t>
            </a:r>
          </a:p>
        </p:txBody>
      </p:sp>
      <p:sp>
        <p:nvSpPr>
          <p:cNvPr id="2" name="Text Placeholder 1"/>
          <p:cNvSpPr>
            <a:spLocks noGrp="1"/>
          </p:cNvSpPr>
          <p:nvPr>
            <p:ph type="body" sz="half" idx="2"/>
          </p:nvPr>
        </p:nvSpPr>
        <p:spPr/>
        <p:txBody>
          <a:bodyPr>
            <a:normAutofit fontScale="70000" lnSpcReduction="20000"/>
          </a:bodyPr>
          <a:lstStyle/>
          <a:p>
            <a:pPr lvl="0"/>
            <a:r>
              <a:rPr lang="en-US" sz="2600" dirty="0">
                <a:solidFill>
                  <a:prstClr val="black"/>
                </a:solidFill>
              </a:rPr>
              <a:t>1,227 Sites of care throughout the U.S.**</a:t>
            </a:r>
          </a:p>
          <a:p>
            <a:pPr marL="457200" indent="-457200">
              <a:buFont typeface="Arial"/>
              <a:buChar char="•"/>
            </a:pPr>
            <a:r>
              <a:rPr lang="en-US" sz="2600" dirty="0">
                <a:solidFill>
                  <a:prstClr val="black"/>
                </a:solidFill>
              </a:rPr>
              <a:t>168 Medical Centers</a:t>
            </a:r>
          </a:p>
          <a:p>
            <a:pPr marL="457200" indent="-457200">
              <a:buFont typeface="Arial"/>
              <a:buChar char="•"/>
            </a:pPr>
            <a:r>
              <a:rPr lang="en-US" sz="2600" dirty="0">
                <a:solidFill>
                  <a:prstClr val="black"/>
                </a:solidFill>
              </a:rPr>
              <a:t>1,047 Outpatient Clinics</a:t>
            </a:r>
          </a:p>
          <a:p>
            <a:pPr marL="457200" indent="-457200">
              <a:buFont typeface="Arial"/>
              <a:buChar char="•"/>
            </a:pPr>
            <a:r>
              <a:rPr lang="en-US" sz="2600" dirty="0">
                <a:solidFill>
                  <a:prstClr val="black"/>
                </a:solidFill>
              </a:rPr>
              <a:t>135 Community Living Centers</a:t>
            </a:r>
          </a:p>
          <a:p>
            <a:pPr marL="457200" indent="-457200">
              <a:buFont typeface="Arial"/>
              <a:buChar char="•"/>
            </a:pPr>
            <a:r>
              <a:rPr lang="en-US" sz="2600" dirty="0">
                <a:solidFill>
                  <a:prstClr val="black"/>
                </a:solidFill>
              </a:rPr>
              <a:t>113 Domiciliary Rehabilitation Treatment Programs</a:t>
            </a:r>
          </a:p>
          <a:p>
            <a:pPr marL="457200" indent="-457200">
              <a:buFont typeface="Arial"/>
              <a:buChar char="•"/>
            </a:pPr>
            <a:r>
              <a:rPr lang="en-US" sz="2600" dirty="0">
                <a:solidFill>
                  <a:prstClr val="black"/>
                </a:solidFill>
              </a:rPr>
              <a:t>60 Mobile Sites of Care </a:t>
            </a:r>
          </a:p>
          <a:p>
            <a:pPr marL="457200" indent="-457200">
              <a:buFont typeface="Arial"/>
              <a:buChar char="•"/>
            </a:pPr>
            <a:r>
              <a:rPr lang="en-US" sz="2600" dirty="0">
                <a:solidFill>
                  <a:prstClr val="black"/>
                </a:solidFill>
              </a:rPr>
              <a:t>300 Readjustment Counseling (Vet) Centers</a:t>
            </a:r>
          </a:p>
          <a:p>
            <a:pPr marL="457200" indent="-457200">
              <a:buFont typeface="Arial"/>
              <a:buChar char="•"/>
            </a:pPr>
            <a:r>
              <a:rPr lang="en-US" sz="2600" dirty="0">
                <a:solidFill>
                  <a:prstClr val="black"/>
                </a:solidFill>
              </a:rPr>
              <a:t>80 Mobile Vet </a:t>
            </a:r>
            <a:r>
              <a:rPr lang="en-US" sz="2600" dirty="0" smtClean="0">
                <a:solidFill>
                  <a:prstClr val="black"/>
                </a:solidFill>
              </a:rPr>
              <a:t>Centers</a:t>
            </a:r>
            <a:endParaRPr lang="en-US" sz="2600" dirty="0">
              <a:solidFill>
                <a:prstClr val="black"/>
              </a:solidFill>
            </a:endParaRPr>
          </a:p>
          <a:p>
            <a:pPr marL="57150"/>
            <a:endParaRPr lang="en-US" sz="1100" dirty="0" smtClean="0">
              <a:solidFill>
                <a:prstClr val="black"/>
              </a:solidFill>
            </a:endParaRPr>
          </a:p>
          <a:p>
            <a:pPr marL="57150"/>
            <a:r>
              <a:rPr lang="en-US" sz="1100" dirty="0" smtClean="0">
                <a:solidFill>
                  <a:prstClr val="black"/>
                </a:solidFill>
              </a:rPr>
              <a:t>*</a:t>
            </a:r>
            <a:r>
              <a:rPr lang="en-US" sz="1100" dirty="0">
                <a:solidFill>
                  <a:prstClr val="black"/>
                </a:solidFill>
              </a:rPr>
              <a:t>*NOTE: The number of sites of care is NOT a total of the categories listed below, as several of the sites are also listed in multiple categories (e.g., there are 135 CLCs within the 168 medical centers)</a:t>
            </a:r>
          </a:p>
          <a:p>
            <a:pPr marL="57150"/>
            <a:endParaRPr lang="en-US" sz="1100" dirty="0">
              <a:solidFill>
                <a:prstClr val="black"/>
              </a:solidFill>
            </a:endParaRPr>
          </a:p>
          <a:p>
            <a:pPr marL="57150"/>
            <a:r>
              <a:rPr lang="en-US" sz="1100" i="1" dirty="0">
                <a:solidFill>
                  <a:prstClr val="black"/>
                </a:solidFill>
              </a:rPr>
              <a:t>Source: VSSC QES 1</a:t>
            </a:r>
            <a:r>
              <a:rPr lang="en-US" sz="1100" i="1" baseline="30000" dirty="0">
                <a:solidFill>
                  <a:prstClr val="black"/>
                </a:solidFill>
              </a:rPr>
              <a:t>st</a:t>
            </a:r>
            <a:r>
              <a:rPr lang="en-US" sz="1100" i="1" dirty="0">
                <a:solidFill>
                  <a:prstClr val="black"/>
                </a:solidFill>
              </a:rPr>
              <a:t> </a:t>
            </a:r>
            <a:r>
              <a:rPr lang="en-US" sz="1100" i="1" dirty="0" err="1">
                <a:solidFill>
                  <a:prstClr val="black"/>
                </a:solidFill>
              </a:rPr>
              <a:t>Qtr</a:t>
            </a:r>
            <a:r>
              <a:rPr lang="en-US" sz="1100" i="1" dirty="0">
                <a:solidFill>
                  <a:prstClr val="black"/>
                </a:solidFill>
              </a:rPr>
              <a:t> </a:t>
            </a:r>
            <a:r>
              <a:rPr lang="en-US" sz="1100" i="1" dirty="0" smtClean="0">
                <a:solidFill>
                  <a:prstClr val="black"/>
                </a:solidFill>
              </a:rPr>
              <a:t>FY16</a:t>
            </a:r>
            <a:endParaRPr lang="en-US" sz="1100" i="1" dirty="0">
              <a:solidFill>
                <a:prstClr val="black"/>
              </a:solidFill>
            </a:endParaRPr>
          </a:p>
        </p:txBody>
      </p:sp>
      <p:pic>
        <p:nvPicPr>
          <p:cNvPr id="7" name="Picture 2" descr="Map of the United States with all VHA Sites of Care listed with round cicrcle marking their location"/>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t="-2699" b="-2699"/>
          <a:stretch>
            <a:fillRect/>
          </a:stretch>
        </p:blipFill>
        <p:spPr bwMode="auto">
          <a:xfrm>
            <a:off x="3575050" y="1997075"/>
            <a:ext cx="5111750" cy="412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B27D237-6C0D-5549-BE11-2040A22CBC71}" type="slidenum">
              <a:rPr lang="en-US" smtClean="0"/>
              <a:t>19</a:t>
            </a:fld>
            <a:endParaRPr lang="en-US" dirty="0"/>
          </a:p>
        </p:txBody>
      </p:sp>
    </p:spTree>
    <p:extLst>
      <p:ext uri="{BB962C8B-B14F-4D97-AF65-F5344CB8AC3E}">
        <p14:creationId xmlns:p14="http://schemas.microsoft.com/office/powerpoint/2010/main" val="3211946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b="1" dirty="0"/>
              <a:t>Reason </a:t>
            </a:r>
            <a:r>
              <a:rPr lang="en-US" sz="3200" b="1" dirty="0" smtClean="0"/>
              <a:t>#20 </a:t>
            </a:r>
            <a:r>
              <a:rPr lang="en-US" sz="3200" b="1" dirty="0"/>
              <a:t>– Being Part of an Elite Healthcare Community</a:t>
            </a:r>
          </a:p>
        </p:txBody>
      </p:sp>
      <p:sp>
        <p:nvSpPr>
          <p:cNvPr id="3" name="Content Placeholder 2"/>
          <p:cNvSpPr>
            <a:spLocks noGrp="1"/>
          </p:cNvSpPr>
          <p:nvPr>
            <p:ph idx="1"/>
          </p:nvPr>
        </p:nvSpPr>
        <p:spPr/>
        <p:txBody>
          <a:bodyPr>
            <a:normAutofit lnSpcReduction="10000"/>
          </a:bodyPr>
          <a:lstStyle/>
          <a:p>
            <a:pPr lvl="0"/>
            <a:r>
              <a:rPr lang="en-US" sz="2000" dirty="0">
                <a:solidFill>
                  <a:prstClr val="black"/>
                </a:solidFill>
              </a:rPr>
              <a:t>VA’s reputation for quality healthcare and its role in academics and medical research ensures VA physicians are a part of an elite healthcare </a:t>
            </a:r>
            <a:r>
              <a:rPr lang="en-US" sz="2000" dirty="0" smtClean="0">
                <a:solidFill>
                  <a:prstClr val="black"/>
                </a:solidFill>
              </a:rPr>
              <a:t>community</a:t>
            </a:r>
          </a:p>
          <a:p>
            <a:r>
              <a:rPr lang="en-US" sz="2000" dirty="0" smtClean="0">
                <a:solidFill>
                  <a:prstClr val="black"/>
                </a:solidFill>
              </a:rPr>
              <a:t>VA groundbreaking work in cardiovascular disease, diabetes, genomics,  prevention, geriatrics, integrated health sets </a:t>
            </a:r>
            <a:r>
              <a:rPr lang="en-US" sz="2000" dirty="0">
                <a:solidFill>
                  <a:prstClr val="black"/>
                </a:solidFill>
              </a:rPr>
              <a:t>the pace for medicine in </a:t>
            </a:r>
            <a:r>
              <a:rPr lang="en-US" sz="2000" dirty="0" smtClean="0">
                <a:solidFill>
                  <a:prstClr val="black"/>
                </a:solidFill>
              </a:rPr>
              <a:t>U.S.</a:t>
            </a:r>
            <a:endParaRPr lang="en-US" dirty="0">
              <a:solidFill>
                <a:prstClr val="black"/>
              </a:solidFill>
            </a:endParaRPr>
          </a:p>
          <a:p>
            <a:r>
              <a:rPr lang="en-US" sz="2000" dirty="0" smtClean="0"/>
              <a:t>Collaboration with Military </a:t>
            </a:r>
            <a:r>
              <a:rPr lang="en-US" sz="2000" dirty="0"/>
              <a:t>Health System and Services, to include direct care and </a:t>
            </a:r>
            <a:r>
              <a:rPr lang="en-US" sz="2000" dirty="0" smtClean="0"/>
              <a:t>research</a:t>
            </a:r>
            <a:endParaRPr lang="en-US" sz="2000" dirty="0"/>
          </a:p>
          <a:p>
            <a:r>
              <a:rPr lang="en-US" sz="2000" dirty="0"/>
              <a:t>P</a:t>
            </a:r>
            <a:r>
              <a:rPr lang="en-US" sz="2000" dirty="0" smtClean="0"/>
              <a:t>roviders </a:t>
            </a:r>
            <a:r>
              <a:rPr lang="en-US" sz="2000" dirty="0"/>
              <a:t>retiring or separating from the Military Health </a:t>
            </a:r>
            <a:r>
              <a:rPr lang="en-US" sz="2000" dirty="0" smtClean="0"/>
              <a:t>System</a:t>
            </a:r>
            <a:r>
              <a:rPr lang="en-US" sz="2000" dirty="0"/>
              <a:t> </a:t>
            </a:r>
            <a:r>
              <a:rPr lang="en-US" sz="2000" dirty="0" smtClean="0"/>
              <a:t>have ability </a:t>
            </a:r>
            <a:r>
              <a:rPr lang="en-US" sz="2000" dirty="0"/>
              <a:t>to continue to serve our Nation’s </a:t>
            </a:r>
            <a:r>
              <a:rPr lang="en-US" sz="2000" dirty="0" smtClean="0"/>
              <a:t>heroes</a:t>
            </a:r>
          </a:p>
          <a:p>
            <a:r>
              <a:rPr lang="en-US" sz="2000" dirty="0"/>
              <a:t>The groundbreaking achievements of VA investigators—more than 60 percent of whom also provide direct patient care—have resulted in three Nobel prizes, seven </a:t>
            </a:r>
            <a:r>
              <a:rPr lang="en-US" sz="2000" dirty="0" err="1"/>
              <a:t>Lasker</a:t>
            </a:r>
            <a:r>
              <a:rPr lang="en-US" sz="2000" dirty="0"/>
              <a:t> awards, and numerous other national and international </a:t>
            </a:r>
            <a:r>
              <a:rPr lang="en-US" sz="2000" dirty="0" smtClean="0"/>
              <a:t>honors</a:t>
            </a:r>
            <a:endParaRPr lang="en-US" sz="2000" dirty="0"/>
          </a:p>
          <a:p>
            <a:pPr lvl="0"/>
            <a:endParaRPr lang="en-US" dirty="0">
              <a:solidFill>
                <a:prstClr val="black"/>
              </a:solidFill>
            </a:endParaRPr>
          </a:p>
          <a:p>
            <a:pPr marL="0" lvl="0" indent="0">
              <a:buNone/>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9B27D237-6C0D-5549-BE11-2040A22CBC71}" type="slidenum">
              <a:rPr lang="en-US" smtClean="0"/>
              <a:t>20</a:t>
            </a:fld>
            <a:endParaRPr lang="en-US" dirty="0"/>
          </a:p>
        </p:txBody>
      </p:sp>
    </p:spTree>
    <p:extLst>
      <p:ext uri="{BB962C8B-B14F-4D97-AF65-F5344CB8AC3E}">
        <p14:creationId xmlns:p14="http://schemas.microsoft.com/office/powerpoint/2010/main" val="2881169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Reason #2 – Why  not join the #1 Health Care System in the country</a:t>
            </a:r>
            <a:endParaRPr lang="en-US" sz="3200" b="1" dirty="0"/>
          </a:p>
        </p:txBody>
      </p:sp>
      <p:sp>
        <p:nvSpPr>
          <p:cNvPr id="3" name="Content Placeholder 2"/>
          <p:cNvSpPr>
            <a:spLocks noGrp="1"/>
          </p:cNvSpPr>
          <p:nvPr>
            <p:ph sz="half" idx="1"/>
          </p:nvPr>
        </p:nvSpPr>
        <p:spPr/>
        <p:txBody>
          <a:bodyPr>
            <a:noAutofit/>
          </a:bodyPr>
          <a:lstStyle/>
          <a:p>
            <a:pPr marL="0" indent="0">
              <a:buNone/>
            </a:pPr>
            <a:endParaRPr lang="en-US" sz="1000" dirty="0" smtClean="0"/>
          </a:p>
          <a:p>
            <a:r>
              <a:rPr lang="en-US" sz="2300" dirty="0" smtClean="0"/>
              <a:t>340,000 employees VA-Wide</a:t>
            </a:r>
          </a:p>
          <a:p>
            <a:r>
              <a:rPr lang="en-US" sz="2300" dirty="0" smtClean="0"/>
              <a:t>9 </a:t>
            </a:r>
            <a:r>
              <a:rPr lang="en-US" sz="2300" dirty="0"/>
              <a:t>m</a:t>
            </a:r>
            <a:r>
              <a:rPr lang="en-US" sz="2300" dirty="0" smtClean="0"/>
              <a:t>illion enrolled Veterans</a:t>
            </a:r>
            <a:endParaRPr lang="en-US" sz="2300" dirty="0"/>
          </a:p>
          <a:p>
            <a:r>
              <a:rPr lang="en-US" sz="2300" dirty="0" smtClean="0"/>
              <a:t>Nobel Prize winners</a:t>
            </a:r>
            <a:endParaRPr lang="en-US" sz="2300" dirty="0"/>
          </a:p>
          <a:p>
            <a:r>
              <a:rPr lang="en-US" sz="2300" dirty="0" smtClean="0"/>
              <a:t>High performance on Quality Indicators</a:t>
            </a:r>
          </a:p>
          <a:p>
            <a:r>
              <a:rPr lang="en-US" sz="2300" dirty="0"/>
              <a:t>L</a:t>
            </a:r>
            <a:r>
              <a:rPr lang="en-US" sz="2300" dirty="0" smtClean="0"/>
              <a:t>icensure </a:t>
            </a:r>
            <a:r>
              <a:rPr lang="en-US" sz="2300" dirty="0"/>
              <a:t>valid in all 50 </a:t>
            </a:r>
            <a:r>
              <a:rPr lang="en-US" sz="2300" dirty="0" smtClean="0"/>
              <a:t>states </a:t>
            </a:r>
          </a:p>
          <a:p>
            <a:r>
              <a:rPr lang="en-US" sz="2300" dirty="0" smtClean="0"/>
              <a:t>Over 1,200 locations</a:t>
            </a:r>
          </a:p>
          <a:p>
            <a:r>
              <a:rPr lang="en-US" sz="2300" dirty="0"/>
              <a:t>C</a:t>
            </a:r>
            <a:r>
              <a:rPr lang="en-US" sz="2300" dirty="0" smtClean="0"/>
              <a:t>areer opportunities to fit every lifestyle</a:t>
            </a:r>
            <a:endParaRPr lang="en-US" sz="2300" dirty="0"/>
          </a:p>
        </p:txBody>
      </p:sp>
      <p:pic>
        <p:nvPicPr>
          <p:cNvPr id="6" name="Content Placeholder 5" descr="Doctor examing a patient"/>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l="20529" r="10815"/>
          <a:stretch/>
        </p:blipFill>
        <p:spPr>
          <a:xfrm>
            <a:off x="4657136" y="1924050"/>
            <a:ext cx="4020727" cy="4202113"/>
          </a:xfrm>
        </p:spPr>
      </p:pic>
      <p:sp>
        <p:nvSpPr>
          <p:cNvPr id="5" name="Slide Number Placeholder 4"/>
          <p:cNvSpPr>
            <a:spLocks noGrp="1"/>
          </p:cNvSpPr>
          <p:nvPr>
            <p:ph type="sldNum" sz="quarter" idx="12"/>
          </p:nvPr>
        </p:nvSpPr>
        <p:spPr/>
        <p:txBody>
          <a:bodyPr/>
          <a:lstStyle/>
          <a:p>
            <a:fld id="{9B27D237-6C0D-5549-BE11-2040A22CBC71}" type="slidenum">
              <a:rPr lang="en-US" smtClean="0"/>
              <a:t>2</a:t>
            </a:fld>
            <a:endParaRPr lang="en-US" dirty="0"/>
          </a:p>
        </p:txBody>
      </p:sp>
    </p:spTree>
    <p:extLst>
      <p:ext uri="{BB962C8B-B14F-4D97-AF65-F5344CB8AC3E}">
        <p14:creationId xmlns:p14="http://schemas.microsoft.com/office/powerpoint/2010/main" val="132418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b="1" dirty="0"/>
              <a:t>Reason </a:t>
            </a:r>
            <a:r>
              <a:rPr lang="en-US" sz="3200" b="1" dirty="0" smtClean="0"/>
              <a:t>#</a:t>
            </a:r>
            <a:r>
              <a:rPr lang="en-US" sz="3200" b="1" dirty="0"/>
              <a:t>3</a:t>
            </a:r>
            <a:r>
              <a:rPr lang="en-US" sz="3200" b="1" dirty="0" smtClean="0"/>
              <a:t>-Groundbreaking Research </a:t>
            </a:r>
            <a:r>
              <a:rPr lang="en-US" sz="3200" b="1" dirty="0"/>
              <a:t>Opportunities</a:t>
            </a:r>
          </a:p>
        </p:txBody>
      </p:sp>
      <p:sp>
        <p:nvSpPr>
          <p:cNvPr id="3" name="Content Placeholder 2"/>
          <p:cNvSpPr>
            <a:spLocks noGrp="1"/>
          </p:cNvSpPr>
          <p:nvPr>
            <p:ph sz="half" idx="1"/>
          </p:nvPr>
        </p:nvSpPr>
        <p:spPr>
          <a:xfrm>
            <a:off x="457200" y="1794934"/>
            <a:ext cx="4038600" cy="4454924"/>
          </a:xfrm>
        </p:spPr>
        <p:txBody>
          <a:bodyPr>
            <a:normAutofit fontScale="92500"/>
          </a:bodyPr>
          <a:lstStyle/>
          <a:p>
            <a:endParaRPr lang="en-US" dirty="0" smtClean="0"/>
          </a:p>
          <a:p>
            <a:r>
              <a:rPr lang="en-US" sz="2200" dirty="0" smtClean="0"/>
              <a:t>Doctors get to participate in research</a:t>
            </a:r>
          </a:p>
          <a:p>
            <a:r>
              <a:rPr lang="en-US" sz="2200" dirty="0" smtClean="0"/>
              <a:t>Salary support for awardees </a:t>
            </a:r>
            <a:r>
              <a:rPr lang="en-US" sz="2200" dirty="0"/>
              <a:t>to pursue </a:t>
            </a:r>
            <a:r>
              <a:rPr lang="en-US" sz="2200" dirty="0" smtClean="0"/>
              <a:t>research </a:t>
            </a:r>
            <a:r>
              <a:rPr lang="en-US" sz="2200" dirty="0"/>
              <a:t>and </a:t>
            </a:r>
            <a:r>
              <a:rPr lang="en-US" sz="2200" dirty="0" smtClean="0"/>
              <a:t>training</a:t>
            </a:r>
            <a:endParaRPr lang="en-US" sz="2200" dirty="0"/>
          </a:p>
          <a:p>
            <a:pPr lvl="0"/>
            <a:r>
              <a:rPr lang="en-US" sz="2200" dirty="0"/>
              <a:t>C</a:t>
            </a:r>
            <a:r>
              <a:rPr lang="en-US" sz="2200" dirty="0" smtClean="0"/>
              <a:t>linical innovations projects </a:t>
            </a:r>
            <a:endParaRPr lang="en-US" sz="2200" dirty="0"/>
          </a:p>
          <a:p>
            <a:pPr lvl="0"/>
            <a:r>
              <a:rPr lang="en-US" sz="2200" dirty="0"/>
              <a:t>P</a:t>
            </a:r>
            <a:r>
              <a:rPr lang="en-US" sz="2200" dirty="0" smtClean="0"/>
              <a:t>art of broader </a:t>
            </a:r>
            <a:r>
              <a:rPr lang="en-US" sz="2200" dirty="0"/>
              <a:t>academic and clinical communities of </a:t>
            </a:r>
            <a:r>
              <a:rPr lang="en-US" sz="2200" dirty="0" smtClean="0"/>
              <a:t>practice</a:t>
            </a:r>
            <a:endParaRPr lang="en-US" sz="2200" dirty="0"/>
          </a:p>
          <a:p>
            <a:r>
              <a:rPr lang="en-US" sz="2200" dirty="0"/>
              <a:t>D</a:t>
            </a:r>
            <a:r>
              <a:rPr lang="en-US" sz="2200" dirty="0" smtClean="0"/>
              <a:t>ynamic </a:t>
            </a:r>
            <a:r>
              <a:rPr lang="en-US" sz="2200" dirty="0"/>
              <a:t>collaborations with its </a:t>
            </a:r>
            <a:r>
              <a:rPr lang="en-US" sz="2200" dirty="0" smtClean="0"/>
              <a:t>universities, federal </a:t>
            </a:r>
            <a:r>
              <a:rPr lang="en-US" sz="2200" dirty="0"/>
              <a:t>agencies, </a:t>
            </a:r>
            <a:r>
              <a:rPr lang="en-US" sz="2200" dirty="0" smtClean="0"/>
              <a:t>nonprofits, </a:t>
            </a:r>
            <a:r>
              <a:rPr lang="en-US" sz="2200" dirty="0"/>
              <a:t>and private </a:t>
            </a:r>
            <a:r>
              <a:rPr lang="en-US" sz="2200" dirty="0" smtClean="0"/>
              <a:t>industry</a:t>
            </a:r>
          </a:p>
          <a:p>
            <a:r>
              <a:rPr lang="en-US" sz="2200" dirty="0" smtClean="0"/>
              <a:t>Impacting </a:t>
            </a:r>
            <a:r>
              <a:rPr lang="en-US" sz="2200" dirty="0"/>
              <a:t> </a:t>
            </a:r>
            <a:r>
              <a:rPr lang="en-US" sz="2200" dirty="0" smtClean="0"/>
              <a:t>health </a:t>
            </a:r>
            <a:r>
              <a:rPr lang="en-US" sz="2200" dirty="0"/>
              <a:t>of Veterans and the </a:t>
            </a:r>
            <a:r>
              <a:rPr lang="en-US" sz="2200" dirty="0" smtClean="0"/>
              <a:t>Nation</a:t>
            </a:r>
            <a:endParaRPr lang="en-US" sz="2200" dirty="0"/>
          </a:p>
        </p:txBody>
      </p:sp>
      <p:pic>
        <p:nvPicPr>
          <p:cNvPr id="8" name="Content Placeholder 7" descr="Chemist mixing and measuring a fluid in vials"/>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t="5901" b="24733"/>
          <a:stretch/>
        </p:blipFill>
        <p:spPr/>
      </p:pic>
      <p:sp>
        <p:nvSpPr>
          <p:cNvPr id="4" name="Slide Number Placeholder 3"/>
          <p:cNvSpPr>
            <a:spLocks noGrp="1"/>
          </p:cNvSpPr>
          <p:nvPr>
            <p:ph type="sldNum" sz="quarter" idx="12"/>
          </p:nvPr>
        </p:nvSpPr>
        <p:spPr/>
        <p:txBody>
          <a:bodyPr/>
          <a:lstStyle/>
          <a:p>
            <a:fld id="{9B27D237-6C0D-5549-BE11-2040A22CBC71}" type="slidenum">
              <a:rPr lang="en-US" smtClean="0"/>
              <a:t>3</a:t>
            </a:fld>
            <a:endParaRPr lang="en-US" dirty="0"/>
          </a:p>
        </p:txBody>
      </p:sp>
    </p:spTree>
    <p:extLst>
      <p:ext uri="{BB962C8B-B14F-4D97-AF65-F5344CB8AC3E}">
        <p14:creationId xmlns:p14="http://schemas.microsoft.com/office/powerpoint/2010/main" val="291552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3000" b="1" dirty="0"/>
              <a:t>Reason </a:t>
            </a:r>
            <a:r>
              <a:rPr lang="en-US" sz="3000" b="1" dirty="0" smtClean="0"/>
              <a:t>#4-Teaching Residents</a:t>
            </a:r>
            <a:r>
              <a:rPr lang="en-US" sz="3000" b="1" dirty="0" smtClean="0"/>
              <a:t>, Medical </a:t>
            </a:r>
            <a:r>
              <a:rPr lang="en-US" sz="3000" b="1" dirty="0"/>
              <a:t>Students </a:t>
            </a:r>
            <a:r>
              <a:rPr lang="en-US" sz="3000" b="1" dirty="0" smtClean="0"/>
              <a:t>through Academic Affiliations</a:t>
            </a:r>
            <a:endParaRPr lang="en-US" sz="3000" b="1" dirty="0"/>
          </a:p>
        </p:txBody>
      </p:sp>
      <p:sp>
        <p:nvSpPr>
          <p:cNvPr id="6" name="Content Placeholder 5"/>
          <p:cNvSpPr>
            <a:spLocks noGrp="1"/>
          </p:cNvSpPr>
          <p:nvPr>
            <p:ph sz="half" idx="2"/>
          </p:nvPr>
        </p:nvSpPr>
        <p:spPr>
          <a:xfrm>
            <a:off x="4648200" y="1923322"/>
            <a:ext cx="4038600" cy="4326535"/>
          </a:xfrm>
        </p:spPr>
        <p:txBody>
          <a:bodyPr>
            <a:normAutofit fontScale="92500" lnSpcReduction="10000"/>
          </a:bodyPr>
          <a:lstStyle/>
          <a:p>
            <a:r>
              <a:rPr lang="en-US" sz="1700" dirty="0" smtClean="0"/>
              <a:t>Over </a:t>
            </a:r>
            <a:r>
              <a:rPr lang="en-US" sz="1700" dirty="0"/>
              <a:t>120,000 trainees in over 40 health professions disciplines </a:t>
            </a:r>
            <a:r>
              <a:rPr lang="en-US" sz="1700" dirty="0" smtClean="0"/>
              <a:t> </a:t>
            </a:r>
            <a:endParaRPr lang="en-US" sz="1700" dirty="0"/>
          </a:p>
          <a:p>
            <a:pPr lvl="1"/>
            <a:r>
              <a:rPr lang="en-US" sz="1700" dirty="0"/>
              <a:t>41,000 physician </a:t>
            </a:r>
            <a:r>
              <a:rPr lang="en-US" sz="1700" dirty="0" smtClean="0"/>
              <a:t>residents</a:t>
            </a:r>
            <a:endParaRPr lang="en-US" sz="1700" dirty="0"/>
          </a:p>
          <a:p>
            <a:pPr lvl="1"/>
            <a:r>
              <a:rPr lang="en-US" sz="1700" dirty="0"/>
              <a:t>23,000 medical </a:t>
            </a:r>
            <a:r>
              <a:rPr lang="en-US" sz="1700" dirty="0" smtClean="0"/>
              <a:t>students</a:t>
            </a:r>
            <a:endParaRPr lang="en-US" sz="1700" dirty="0"/>
          </a:p>
          <a:p>
            <a:pPr lvl="1"/>
            <a:r>
              <a:rPr lang="en-US" sz="1700" dirty="0"/>
              <a:t>27,000 nurse </a:t>
            </a:r>
            <a:r>
              <a:rPr lang="en-US" sz="1700" dirty="0" smtClean="0"/>
              <a:t>trainees</a:t>
            </a:r>
            <a:endParaRPr lang="en-US" sz="1700" dirty="0"/>
          </a:p>
          <a:p>
            <a:pPr lvl="1"/>
            <a:r>
              <a:rPr lang="en-US" sz="1700" dirty="0"/>
              <a:t>27,000 other associated health </a:t>
            </a:r>
            <a:r>
              <a:rPr lang="en-US" sz="1700" dirty="0" smtClean="0"/>
              <a:t>disciplines</a:t>
            </a:r>
            <a:endParaRPr lang="en-US" sz="1700" dirty="0"/>
          </a:p>
          <a:p>
            <a:r>
              <a:rPr lang="en-US" sz="1700" dirty="0"/>
              <a:t>VA is affiliated with over 1,800 unique educational institutions across over 7,000 training </a:t>
            </a:r>
            <a:r>
              <a:rPr lang="en-US" sz="1700" dirty="0" smtClean="0"/>
              <a:t>programs</a:t>
            </a:r>
            <a:endParaRPr lang="en-US" sz="1700" dirty="0"/>
          </a:p>
          <a:p>
            <a:r>
              <a:rPr lang="en-US" sz="1700" dirty="0"/>
              <a:t>VA is affiliated with over 90% of allopathic medical schools and over 85% of osteopathic medical </a:t>
            </a:r>
            <a:r>
              <a:rPr lang="en-US" sz="1700" dirty="0" smtClean="0"/>
              <a:t>schools</a:t>
            </a:r>
            <a:endParaRPr lang="en-US" sz="1700" dirty="0"/>
          </a:p>
          <a:p>
            <a:r>
              <a:rPr lang="en-US" sz="1700" dirty="0"/>
              <a:t>Over 70% of VA physicians have faculty appointments and spend some portion of their time in education and research </a:t>
            </a:r>
            <a:r>
              <a:rPr lang="en-US" sz="1700" dirty="0" smtClean="0"/>
              <a:t>activities</a:t>
            </a:r>
            <a:endParaRPr lang="en-US" sz="1700" dirty="0"/>
          </a:p>
          <a:p>
            <a:endParaRPr lang="en-US" dirty="0"/>
          </a:p>
        </p:txBody>
      </p:sp>
      <p:pic>
        <p:nvPicPr>
          <p:cNvPr id="7" name="Content Placeholder 6" descr="Classroom of resident medical students "/>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l="19833" r="16071"/>
          <a:stretch/>
        </p:blipFill>
        <p:spPr/>
      </p:pic>
      <p:sp>
        <p:nvSpPr>
          <p:cNvPr id="4" name="Slide Number Placeholder 3"/>
          <p:cNvSpPr>
            <a:spLocks noGrp="1"/>
          </p:cNvSpPr>
          <p:nvPr>
            <p:ph type="sldNum" sz="quarter" idx="12"/>
          </p:nvPr>
        </p:nvSpPr>
        <p:spPr/>
        <p:txBody>
          <a:bodyPr/>
          <a:lstStyle/>
          <a:p>
            <a:fld id="{9B27D237-6C0D-5549-BE11-2040A22CBC71}" type="slidenum">
              <a:rPr lang="en-US" smtClean="0"/>
              <a:t>4</a:t>
            </a:fld>
            <a:endParaRPr lang="en-US" dirty="0"/>
          </a:p>
        </p:txBody>
      </p:sp>
    </p:spTree>
    <p:extLst>
      <p:ext uri="{BB962C8B-B14F-4D97-AF65-F5344CB8AC3E}">
        <p14:creationId xmlns:p14="http://schemas.microsoft.com/office/powerpoint/2010/main" val="927814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b="1" dirty="0"/>
              <a:t>Reason </a:t>
            </a:r>
            <a:r>
              <a:rPr lang="en-US" sz="3200" b="1" dirty="0" smtClean="0"/>
              <a:t>#</a:t>
            </a:r>
            <a:r>
              <a:rPr lang="en-US" sz="3200" b="1" dirty="0"/>
              <a:t>5</a:t>
            </a:r>
            <a:r>
              <a:rPr lang="en-US" sz="3200" b="1" dirty="0" smtClean="0"/>
              <a:t>-Great Work/Life </a:t>
            </a:r>
            <a:r>
              <a:rPr lang="en-US" sz="3200" b="1" dirty="0"/>
              <a:t>Balance</a:t>
            </a:r>
          </a:p>
        </p:txBody>
      </p:sp>
      <p:sp>
        <p:nvSpPr>
          <p:cNvPr id="2" name="Content Placeholder 1"/>
          <p:cNvSpPr>
            <a:spLocks noGrp="1"/>
          </p:cNvSpPr>
          <p:nvPr>
            <p:ph sz="half" idx="2"/>
          </p:nvPr>
        </p:nvSpPr>
        <p:spPr>
          <a:xfrm>
            <a:off x="457200" y="1923322"/>
            <a:ext cx="4038600" cy="4691660"/>
          </a:xfrm>
        </p:spPr>
        <p:txBody>
          <a:bodyPr>
            <a:noAutofit/>
          </a:bodyPr>
          <a:lstStyle/>
          <a:p>
            <a:r>
              <a:rPr lang="en-US" sz="2200" dirty="0"/>
              <a:t>49 Days of annual paid time off </a:t>
            </a:r>
            <a:endParaRPr lang="en-US" sz="2200" dirty="0" smtClean="0"/>
          </a:p>
          <a:p>
            <a:pPr lvl="1"/>
            <a:r>
              <a:rPr lang="en-US" sz="2200" dirty="0" smtClean="0"/>
              <a:t>26 </a:t>
            </a:r>
            <a:r>
              <a:rPr lang="en-US" sz="2200" dirty="0"/>
              <a:t>days paid </a:t>
            </a:r>
            <a:r>
              <a:rPr lang="en-US" sz="2200" dirty="0" smtClean="0"/>
              <a:t>vacation</a:t>
            </a:r>
          </a:p>
          <a:p>
            <a:pPr lvl="1"/>
            <a:r>
              <a:rPr lang="en-US" sz="2200" dirty="0" smtClean="0"/>
              <a:t>13 </a:t>
            </a:r>
            <a:r>
              <a:rPr lang="en-US" sz="2200" dirty="0"/>
              <a:t>days paid </a:t>
            </a:r>
            <a:r>
              <a:rPr lang="en-US" sz="2200" dirty="0" smtClean="0"/>
              <a:t>sick leave</a:t>
            </a:r>
          </a:p>
          <a:p>
            <a:pPr lvl="1"/>
            <a:r>
              <a:rPr lang="en-US" sz="2200" dirty="0" smtClean="0"/>
              <a:t>10 </a:t>
            </a:r>
            <a:r>
              <a:rPr lang="en-US" sz="2200" dirty="0"/>
              <a:t>paid federal </a:t>
            </a:r>
            <a:r>
              <a:rPr lang="en-US" sz="2200" dirty="0" smtClean="0"/>
              <a:t>holidays</a:t>
            </a:r>
            <a:endParaRPr lang="en-US" sz="2200" dirty="0"/>
          </a:p>
          <a:p>
            <a:r>
              <a:rPr lang="en-US" sz="2200" dirty="0"/>
              <a:t>Predictable work schedules and a focus on quality </a:t>
            </a:r>
            <a:r>
              <a:rPr lang="en-US" sz="2200" dirty="0" smtClean="0"/>
              <a:t>vs</a:t>
            </a:r>
            <a:r>
              <a:rPr lang="en-US" sz="2200" dirty="0"/>
              <a:t>. </a:t>
            </a:r>
            <a:r>
              <a:rPr lang="en-US" sz="2200" dirty="0" smtClean="0"/>
              <a:t>volume</a:t>
            </a:r>
            <a:endParaRPr lang="en-US" sz="2200" dirty="0"/>
          </a:p>
          <a:p>
            <a:r>
              <a:rPr lang="en-US" sz="2200" dirty="0" smtClean="0"/>
              <a:t>Many </a:t>
            </a:r>
            <a:r>
              <a:rPr lang="en-US" sz="2200" dirty="0"/>
              <a:t>o</a:t>
            </a:r>
            <a:r>
              <a:rPr lang="en-US" sz="2200" dirty="0" smtClean="0"/>
              <a:t>utpatient doctors </a:t>
            </a:r>
            <a:r>
              <a:rPr lang="en-US" sz="2200" dirty="0"/>
              <a:t>work a M-F schedule with little to no </a:t>
            </a:r>
            <a:r>
              <a:rPr lang="en-US" sz="2200" dirty="0" smtClean="0"/>
              <a:t>on-call</a:t>
            </a:r>
            <a:endParaRPr lang="en-US" sz="2200" dirty="0"/>
          </a:p>
        </p:txBody>
      </p:sp>
      <p:pic>
        <p:nvPicPr>
          <p:cNvPr id="7" name="Content Placeholder 6" descr="Child playing with mother, feeding her a diced carrot"/>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l="28218" r="6640"/>
          <a:stretch/>
        </p:blipFill>
        <p:spPr>
          <a:xfrm>
            <a:off x="4648200" y="1923322"/>
            <a:ext cx="4038600" cy="4202841"/>
          </a:xfrm>
        </p:spPr>
      </p:pic>
      <p:sp>
        <p:nvSpPr>
          <p:cNvPr id="4" name="Slide Number Placeholder 3"/>
          <p:cNvSpPr>
            <a:spLocks noGrp="1"/>
          </p:cNvSpPr>
          <p:nvPr>
            <p:ph type="sldNum" sz="quarter" idx="12"/>
          </p:nvPr>
        </p:nvSpPr>
        <p:spPr/>
        <p:txBody>
          <a:bodyPr/>
          <a:lstStyle/>
          <a:p>
            <a:fld id="{9B27D237-6C0D-5549-BE11-2040A22CBC71}" type="slidenum">
              <a:rPr lang="en-US" smtClean="0"/>
              <a:t>5</a:t>
            </a:fld>
            <a:endParaRPr lang="en-US" dirty="0"/>
          </a:p>
        </p:txBody>
      </p:sp>
    </p:spTree>
    <p:extLst>
      <p:ext uri="{BB962C8B-B14F-4D97-AF65-F5344CB8AC3E}">
        <p14:creationId xmlns:p14="http://schemas.microsoft.com/office/powerpoint/2010/main" val="3520714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b="1" dirty="0"/>
              <a:t>Reason </a:t>
            </a:r>
            <a:r>
              <a:rPr lang="en-US" sz="3200" b="1" dirty="0" smtClean="0"/>
              <a:t>#</a:t>
            </a:r>
            <a:r>
              <a:rPr lang="en-US" sz="3200" b="1" dirty="0"/>
              <a:t>6</a:t>
            </a:r>
            <a:r>
              <a:rPr lang="en-US" sz="3200" b="1" dirty="0" smtClean="0"/>
              <a:t>-Robust Benefits </a:t>
            </a:r>
            <a:r>
              <a:rPr lang="en-US" sz="3200" b="1" dirty="0"/>
              <a:t>Package</a:t>
            </a:r>
          </a:p>
        </p:txBody>
      </p:sp>
      <p:sp>
        <p:nvSpPr>
          <p:cNvPr id="3" name="Content Placeholder 2"/>
          <p:cNvSpPr>
            <a:spLocks noGrp="1"/>
          </p:cNvSpPr>
          <p:nvPr>
            <p:ph sz="half" idx="1"/>
          </p:nvPr>
        </p:nvSpPr>
        <p:spPr/>
        <p:txBody>
          <a:bodyPr>
            <a:normAutofit lnSpcReduction="10000"/>
          </a:bodyPr>
          <a:lstStyle/>
          <a:p>
            <a:pPr lvl="0"/>
            <a:r>
              <a:rPr lang="en-US" dirty="0">
                <a:solidFill>
                  <a:prstClr val="black"/>
                </a:solidFill>
              </a:rPr>
              <a:t>Federal Employees Retirement System (FERS), or Civil Service Retirement System (CSRS), or CSRS-Offset;</a:t>
            </a:r>
          </a:p>
          <a:p>
            <a:pPr lvl="0"/>
            <a:r>
              <a:rPr lang="en-US" dirty="0">
                <a:solidFill>
                  <a:prstClr val="black"/>
                </a:solidFill>
              </a:rPr>
              <a:t>Thrift Savings Plan (TSP</a:t>
            </a:r>
            <a:r>
              <a:rPr lang="en-US" dirty="0" smtClean="0">
                <a:solidFill>
                  <a:prstClr val="black"/>
                </a:solidFill>
              </a:rPr>
              <a:t>)</a:t>
            </a:r>
          </a:p>
          <a:p>
            <a:r>
              <a:rPr lang="en-US" dirty="0"/>
              <a:t>Health insurance options are excellent, and this is one of the few places in the country that has a pension for doctors as well as a good 401K.</a:t>
            </a:r>
          </a:p>
          <a:p>
            <a:pPr lvl="0"/>
            <a:r>
              <a:rPr lang="en-US" dirty="0" smtClean="0">
                <a:solidFill>
                  <a:prstClr val="black"/>
                </a:solidFill>
              </a:rPr>
              <a:t>Federal </a:t>
            </a:r>
            <a:r>
              <a:rPr lang="en-US" dirty="0">
                <a:solidFill>
                  <a:prstClr val="black"/>
                </a:solidFill>
              </a:rPr>
              <a:t>Employees Health Benefits (FEHB) Program</a:t>
            </a:r>
          </a:p>
          <a:p>
            <a:pPr lvl="0"/>
            <a:r>
              <a:rPr lang="en-US" dirty="0">
                <a:solidFill>
                  <a:prstClr val="black"/>
                </a:solidFill>
              </a:rPr>
              <a:t>Flexible Spending Accounts (FSA)</a:t>
            </a:r>
          </a:p>
          <a:p>
            <a:pPr lvl="0"/>
            <a:r>
              <a:rPr lang="en-US" dirty="0">
                <a:solidFill>
                  <a:prstClr val="black"/>
                </a:solidFill>
              </a:rPr>
              <a:t>Federal Employees Dental and Vision Insurance Program (FEDVIP)</a:t>
            </a:r>
          </a:p>
          <a:p>
            <a:pPr lvl="0"/>
            <a:r>
              <a:rPr lang="en-US" dirty="0">
                <a:solidFill>
                  <a:prstClr val="black"/>
                </a:solidFill>
              </a:rPr>
              <a:t>Federal Long Term Care Insurance (FLTCI) </a:t>
            </a:r>
            <a:r>
              <a:rPr lang="en-US" dirty="0" smtClean="0">
                <a:solidFill>
                  <a:prstClr val="black"/>
                </a:solidFill>
              </a:rPr>
              <a:t>Program</a:t>
            </a:r>
          </a:p>
          <a:p>
            <a:r>
              <a:rPr lang="en-US" dirty="0">
                <a:solidFill>
                  <a:prstClr val="black"/>
                </a:solidFill>
              </a:rPr>
              <a:t>Federal Employees’ Group Life Insurance (FEGLI) </a:t>
            </a:r>
            <a:r>
              <a:rPr lang="en-US" dirty="0" smtClean="0">
                <a:solidFill>
                  <a:prstClr val="black"/>
                </a:solidFill>
              </a:rPr>
              <a:t>Program</a:t>
            </a:r>
            <a:endParaRPr lang="en-US" dirty="0">
              <a:solidFill>
                <a:prstClr val="black"/>
              </a:solidFill>
            </a:endParaRPr>
          </a:p>
        </p:txBody>
      </p:sp>
      <p:sp>
        <p:nvSpPr>
          <p:cNvPr id="2" name="Content Placeholder 1"/>
          <p:cNvSpPr>
            <a:spLocks noGrp="1"/>
          </p:cNvSpPr>
          <p:nvPr>
            <p:ph sz="half" idx="2"/>
          </p:nvPr>
        </p:nvSpPr>
        <p:spPr/>
        <p:txBody>
          <a:bodyPr>
            <a:normAutofit lnSpcReduction="10000"/>
          </a:bodyPr>
          <a:lstStyle/>
          <a:p>
            <a:pPr lvl="0"/>
            <a:r>
              <a:rPr lang="en-US" dirty="0" smtClean="0">
                <a:solidFill>
                  <a:prstClr val="black"/>
                </a:solidFill>
              </a:rPr>
              <a:t>Federal </a:t>
            </a:r>
            <a:r>
              <a:rPr lang="en-US" dirty="0">
                <a:solidFill>
                  <a:prstClr val="black"/>
                </a:solidFill>
              </a:rPr>
              <a:t>Leave </a:t>
            </a:r>
            <a:r>
              <a:rPr lang="en-US" dirty="0" smtClean="0">
                <a:solidFill>
                  <a:prstClr val="black"/>
                </a:solidFill>
              </a:rPr>
              <a:t>Program</a:t>
            </a:r>
          </a:p>
          <a:p>
            <a:pPr lvl="0"/>
            <a:r>
              <a:rPr lang="en-US" dirty="0" smtClean="0">
                <a:solidFill>
                  <a:prstClr val="black"/>
                </a:solidFill>
              </a:rPr>
              <a:t>26 </a:t>
            </a:r>
            <a:r>
              <a:rPr lang="en-US" dirty="0">
                <a:solidFill>
                  <a:prstClr val="black"/>
                </a:solidFill>
              </a:rPr>
              <a:t>days of paid annual leave starting the first year and the ability to accumulate up to 86 days</a:t>
            </a:r>
          </a:p>
          <a:p>
            <a:pPr lvl="0"/>
            <a:r>
              <a:rPr lang="en-US" dirty="0">
                <a:solidFill>
                  <a:prstClr val="black"/>
                </a:solidFill>
              </a:rPr>
              <a:t>13 days of sick leave each year with no limit on accumulation</a:t>
            </a:r>
          </a:p>
          <a:p>
            <a:pPr lvl="0"/>
            <a:r>
              <a:rPr lang="en-US" dirty="0">
                <a:solidFill>
                  <a:prstClr val="black"/>
                </a:solidFill>
              </a:rPr>
              <a:t>10 paid Federal holidays</a:t>
            </a:r>
          </a:p>
          <a:p>
            <a:pPr lvl="0"/>
            <a:r>
              <a:rPr lang="en-US" dirty="0">
                <a:solidFill>
                  <a:prstClr val="black"/>
                </a:solidFill>
              </a:rPr>
              <a:t>Military Leave, up to 15 days a year for active reservists and National Guard members</a:t>
            </a:r>
          </a:p>
          <a:p>
            <a:pPr lvl="0"/>
            <a:r>
              <a:rPr lang="en-US" dirty="0">
                <a:solidFill>
                  <a:prstClr val="black"/>
                </a:solidFill>
              </a:rPr>
              <a:t>Predictable scheduling</a:t>
            </a:r>
          </a:p>
          <a:p>
            <a:pPr lvl="0"/>
            <a:r>
              <a:rPr lang="en-US" dirty="0">
                <a:solidFill>
                  <a:prstClr val="black"/>
                </a:solidFill>
              </a:rPr>
              <a:t>Reduced paperwork</a:t>
            </a:r>
          </a:p>
          <a:p>
            <a:pPr lvl="0"/>
            <a:r>
              <a:rPr lang="en-US" dirty="0">
                <a:solidFill>
                  <a:prstClr val="black"/>
                </a:solidFill>
              </a:rPr>
              <a:t>Elimination of billing hassles</a:t>
            </a:r>
          </a:p>
          <a:p>
            <a:pPr lvl="0"/>
            <a:r>
              <a:rPr lang="en-US" dirty="0">
                <a:solidFill>
                  <a:prstClr val="black"/>
                </a:solidFill>
              </a:rPr>
              <a:t>Malpractice insurance</a:t>
            </a:r>
          </a:p>
          <a:p>
            <a:pPr lvl="0"/>
            <a:r>
              <a:rPr lang="en-US" dirty="0">
                <a:solidFill>
                  <a:prstClr val="black"/>
                </a:solidFill>
              </a:rPr>
              <a:t>Education Debt Reduction Program </a:t>
            </a:r>
            <a:endParaRPr lang="en-US" dirty="0"/>
          </a:p>
          <a:p>
            <a:endParaRPr lang="en-US" dirty="0"/>
          </a:p>
        </p:txBody>
      </p:sp>
      <p:sp>
        <p:nvSpPr>
          <p:cNvPr id="4" name="Slide Number Placeholder 3"/>
          <p:cNvSpPr>
            <a:spLocks noGrp="1"/>
          </p:cNvSpPr>
          <p:nvPr>
            <p:ph type="sldNum" sz="quarter" idx="12"/>
          </p:nvPr>
        </p:nvSpPr>
        <p:spPr/>
        <p:txBody>
          <a:bodyPr/>
          <a:lstStyle/>
          <a:p>
            <a:fld id="{9B27D237-6C0D-5549-BE11-2040A22CBC71}" type="slidenum">
              <a:rPr lang="en-US" smtClean="0"/>
              <a:t>6</a:t>
            </a:fld>
            <a:endParaRPr lang="en-US" dirty="0"/>
          </a:p>
        </p:txBody>
      </p:sp>
    </p:spTree>
    <p:extLst>
      <p:ext uri="{BB962C8B-B14F-4D97-AF65-F5344CB8AC3E}">
        <p14:creationId xmlns:p14="http://schemas.microsoft.com/office/powerpoint/2010/main" val="4105493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b="1" dirty="0"/>
              <a:t>Reason </a:t>
            </a:r>
            <a:r>
              <a:rPr lang="en-US" sz="3200" b="1" dirty="0" smtClean="0"/>
              <a:t>#</a:t>
            </a:r>
            <a:r>
              <a:rPr lang="en-US" sz="3200" b="1" dirty="0"/>
              <a:t>7</a:t>
            </a:r>
            <a:r>
              <a:rPr lang="en-US" sz="3200" b="1" dirty="0" smtClean="0"/>
              <a:t>-Comprehensive Professional Development</a:t>
            </a:r>
            <a:endParaRPr lang="en-US" sz="3200" b="1" dirty="0"/>
          </a:p>
        </p:txBody>
      </p:sp>
      <p:sp>
        <p:nvSpPr>
          <p:cNvPr id="3" name="Content Placeholder 2"/>
          <p:cNvSpPr>
            <a:spLocks noGrp="1"/>
          </p:cNvSpPr>
          <p:nvPr>
            <p:ph sz="half" idx="1"/>
          </p:nvPr>
        </p:nvSpPr>
        <p:spPr/>
        <p:txBody>
          <a:bodyPr>
            <a:normAutofit/>
          </a:bodyPr>
          <a:lstStyle/>
          <a:p>
            <a:r>
              <a:rPr lang="en-US" sz="1800" dirty="0"/>
              <a:t>D</a:t>
            </a:r>
            <a:r>
              <a:rPr lang="en-US" sz="1800" dirty="0" smtClean="0"/>
              <a:t>octors </a:t>
            </a:r>
            <a:r>
              <a:rPr lang="en-US" sz="1800" dirty="0"/>
              <a:t>are supported and empowered by VA training and coaching in patient-centered communication skills that promote patient engagement, health behavior change and </a:t>
            </a:r>
            <a:r>
              <a:rPr lang="en-US" sz="1800" dirty="0" smtClean="0"/>
              <a:t>self-management</a:t>
            </a:r>
            <a:endParaRPr lang="en-US" sz="1800" dirty="0"/>
          </a:p>
          <a:p>
            <a:pPr lvl="0"/>
            <a:r>
              <a:rPr lang="en-US" sz="1800" dirty="0" smtClean="0">
                <a:solidFill>
                  <a:prstClr val="black"/>
                </a:solidFill>
              </a:rPr>
              <a:t>Nation’s </a:t>
            </a:r>
            <a:r>
              <a:rPr lang="en-US" sz="1800" dirty="0">
                <a:solidFill>
                  <a:prstClr val="black"/>
                </a:solidFill>
              </a:rPr>
              <a:t>leading provider of continuing medical education (CME) </a:t>
            </a:r>
            <a:r>
              <a:rPr lang="en-US" sz="1800" dirty="0" smtClean="0">
                <a:solidFill>
                  <a:prstClr val="black"/>
                </a:solidFill>
              </a:rPr>
              <a:t>credits/hours</a:t>
            </a:r>
          </a:p>
          <a:p>
            <a:pPr lvl="0"/>
            <a:r>
              <a:rPr lang="en-US" sz="1800" dirty="0" smtClean="0">
                <a:solidFill>
                  <a:prstClr val="black"/>
                </a:solidFill>
              </a:rPr>
              <a:t>VHA doctors </a:t>
            </a:r>
            <a:r>
              <a:rPr lang="en-US" sz="1800" dirty="0">
                <a:solidFill>
                  <a:prstClr val="black"/>
                </a:solidFill>
              </a:rPr>
              <a:t>can earn CME credits at no cost through VHA’s accredited Accreditation Council for Continuing Medical Education (ACCME) </a:t>
            </a:r>
            <a:r>
              <a:rPr lang="en-US" sz="1800" dirty="0" smtClean="0">
                <a:solidFill>
                  <a:prstClr val="black"/>
                </a:solidFill>
              </a:rPr>
              <a:t>activities</a:t>
            </a:r>
            <a:endParaRPr lang="en-US" sz="1800" dirty="0">
              <a:solidFill>
                <a:prstClr val="black"/>
              </a:solidFill>
            </a:endParaRPr>
          </a:p>
        </p:txBody>
      </p:sp>
      <p:sp>
        <p:nvSpPr>
          <p:cNvPr id="2" name="Content Placeholder 1"/>
          <p:cNvSpPr>
            <a:spLocks noGrp="1"/>
          </p:cNvSpPr>
          <p:nvPr>
            <p:ph sz="half" idx="2"/>
          </p:nvPr>
        </p:nvSpPr>
        <p:spPr>
          <a:xfrm>
            <a:off x="4648200" y="1758462"/>
            <a:ext cx="4038600" cy="4367701"/>
          </a:xfrm>
        </p:spPr>
        <p:txBody>
          <a:bodyPr>
            <a:noAutofit/>
          </a:bodyPr>
          <a:lstStyle/>
          <a:p>
            <a:pPr lvl="0"/>
            <a:r>
              <a:rPr lang="en-US" sz="1800" dirty="0">
                <a:solidFill>
                  <a:prstClr val="black"/>
                </a:solidFill>
              </a:rPr>
              <a:t>Access to a nationally recognized CME program accredited with commendation for a six year term by the </a:t>
            </a:r>
            <a:r>
              <a:rPr lang="en-US" sz="1800" dirty="0" smtClean="0">
                <a:solidFill>
                  <a:prstClr val="black"/>
                </a:solidFill>
              </a:rPr>
              <a:t>ACCME</a:t>
            </a:r>
            <a:endParaRPr lang="en-US" sz="1800" dirty="0">
              <a:solidFill>
                <a:prstClr val="black"/>
              </a:solidFill>
            </a:endParaRPr>
          </a:p>
          <a:p>
            <a:pPr lvl="0"/>
            <a:r>
              <a:rPr lang="en-US" sz="1800" dirty="0">
                <a:solidFill>
                  <a:prstClr val="black"/>
                </a:solidFill>
              </a:rPr>
              <a:t>Continuing education </a:t>
            </a:r>
            <a:r>
              <a:rPr lang="en-US" sz="1800" dirty="0" smtClean="0">
                <a:solidFill>
                  <a:prstClr val="black"/>
                </a:solidFill>
              </a:rPr>
              <a:t>delivered </a:t>
            </a:r>
            <a:r>
              <a:rPr lang="en-US" sz="1800" dirty="0">
                <a:solidFill>
                  <a:prstClr val="black"/>
                </a:solidFill>
              </a:rPr>
              <a:t>via face-to-face, virtual, and </a:t>
            </a:r>
            <a:r>
              <a:rPr lang="en-US" sz="1800" dirty="0" smtClean="0">
                <a:solidFill>
                  <a:prstClr val="black"/>
                </a:solidFill>
              </a:rPr>
              <a:t>blended options</a:t>
            </a:r>
          </a:p>
          <a:p>
            <a:pPr lvl="0"/>
            <a:r>
              <a:rPr lang="en-US" sz="1800" dirty="0">
                <a:solidFill>
                  <a:prstClr val="black"/>
                </a:solidFill>
              </a:rPr>
              <a:t>C</a:t>
            </a:r>
            <a:r>
              <a:rPr lang="en-US" sz="1800" dirty="0" smtClean="0">
                <a:solidFill>
                  <a:prstClr val="black"/>
                </a:solidFill>
              </a:rPr>
              <a:t>utting-edge </a:t>
            </a:r>
            <a:r>
              <a:rPr lang="en-US" sz="1800" dirty="0">
                <a:solidFill>
                  <a:prstClr val="black"/>
                </a:solidFill>
              </a:rPr>
              <a:t>simulation and education gaming </a:t>
            </a:r>
            <a:r>
              <a:rPr lang="en-US" sz="1800" dirty="0" smtClean="0">
                <a:solidFill>
                  <a:prstClr val="black"/>
                </a:solidFill>
              </a:rPr>
              <a:t>modalities</a:t>
            </a:r>
            <a:endParaRPr lang="en-US" sz="1800" dirty="0">
              <a:solidFill>
                <a:prstClr val="black"/>
              </a:solidFill>
            </a:endParaRPr>
          </a:p>
          <a:p>
            <a:pPr lvl="0"/>
            <a:r>
              <a:rPr lang="en-US" sz="1800" dirty="0">
                <a:solidFill>
                  <a:prstClr val="black"/>
                </a:solidFill>
              </a:rPr>
              <a:t>Annual CME reimbursement of $1,000 and possible paid absence to attend for qualifying </a:t>
            </a:r>
            <a:r>
              <a:rPr lang="en-US" sz="1800" dirty="0" smtClean="0">
                <a:solidFill>
                  <a:prstClr val="black"/>
                </a:solidFill>
              </a:rPr>
              <a:t>physicians</a:t>
            </a:r>
            <a:endParaRPr lang="en-US" sz="1800" dirty="0">
              <a:solidFill>
                <a:prstClr val="black"/>
              </a:solidFill>
            </a:endParaRPr>
          </a:p>
          <a:p>
            <a:pPr lvl="0"/>
            <a:r>
              <a:rPr lang="en-US" sz="1800" dirty="0">
                <a:solidFill>
                  <a:prstClr val="black"/>
                </a:solidFill>
              </a:rPr>
              <a:t>Education Debt Reduction Program (EDRP) offering up to $120,000 over 5 years for qualifying </a:t>
            </a:r>
            <a:r>
              <a:rPr lang="en-US" sz="1800" dirty="0" smtClean="0">
                <a:solidFill>
                  <a:prstClr val="black"/>
                </a:solidFill>
              </a:rPr>
              <a:t>physicians</a:t>
            </a:r>
            <a:endParaRPr lang="en-US" sz="1800" dirty="0">
              <a:solidFill>
                <a:prstClr val="black"/>
              </a:solidFill>
            </a:endParaRPr>
          </a:p>
        </p:txBody>
      </p:sp>
      <p:sp>
        <p:nvSpPr>
          <p:cNvPr id="4" name="Slide Number Placeholder 3"/>
          <p:cNvSpPr>
            <a:spLocks noGrp="1"/>
          </p:cNvSpPr>
          <p:nvPr>
            <p:ph type="sldNum" sz="quarter" idx="12"/>
          </p:nvPr>
        </p:nvSpPr>
        <p:spPr/>
        <p:txBody>
          <a:bodyPr/>
          <a:lstStyle/>
          <a:p>
            <a:fld id="{9B27D237-6C0D-5549-BE11-2040A22CBC71}" type="slidenum">
              <a:rPr lang="en-US" smtClean="0"/>
              <a:t>7</a:t>
            </a:fld>
            <a:endParaRPr lang="en-US" dirty="0"/>
          </a:p>
        </p:txBody>
      </p:sp>
    </p:spTree>
    <p:extLst>
      <p:ext uri="{BB962C8B-B14F-4D97-AF65-F5344CB8AC3E}">
        <p14:creationId xmlns:p14="http://schemas.microsoft.com/office/powerpoint/2010/main" val="3620490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b="1" dirty="0" smtClean="0"/>
              <a:t/>
            </a:r>
            <a:br>
              <a:rPr lang="en-US" b="1" dirty="0" smtClean="0"/>
            </a:br>
            <a:r>
              <a:rPr lang="en-US" sz="3600" b="1" dirty="0" smtClean="0"/>
              <a:t>Reason </a:t>
            </a:r>
            <a:r>
              <a:rPr lang="en-US" sz="3600" b="1" dirty="0"/>
              <a:t>#8-Best Mission in the Federal </a:t>
            </a:r>
            <a:r>
              <a:rPr lang="en-US" sz="3600" b="1" dirty="0" smtClean="0"/>
              <a:t>Government</a:t>
            </a:r>
            <a:endParaRPr lang="en-US" sz="3600" b="1" dirty="0"/>
          </a:p>
        </p:txBody>
      </p:sp>
      <p:sp>
        <p:nvSpPr>
          <p:cNvPr id="2" name="Content Placeholder 1"/>
          <p:cNvSpPr>
            <a:spLocks noGrp="1"/>
          </p:cNvSpPr>
          <p:nvPr>
            <p:ph sz="half" idx="2"/>
          </p:nvPr>
        </p:nvSpPr>
        <p:spPr>
          <a:xfrm>
            <a:off x="4648200" y="1821718"/>
            <a:ext cx="4038600" cy="4587545"/>
          </a:xfrm>
        </p:spPr>
        <p:txBody>
          <a:bodyPr>
            <a:noAutofit/>
          </a:bodyPr>
          <a:lstStyle/>
          <a:p>
            <a:r>
              <a:rPr lang="en-US" sz="2400" dirty="0"/>
              <a:t>With the words, </a:t>
            </a:r>
            <a:r>
              <a:rPr lang="en-US" sz="2400" i="1" dirty="0"/>
              <a:t>“To care for him who shall have borne the battle and for his widow, and his orphan,” </a:t>
            </a:r>
            <a:r>
              <a:rPr lang="en-US" sz="2400" dirty="0"/>
              <a:t>President Lincoln affirmed the government’s obligation to care for those injured during the war and to provide for the families of those who perished on the battlefield.</a:t>
            </a:r>
            <a:endParaRPr lang="en-US" sz="2400" i="1" dirty="0"/>
          </a:p>
          <a:p>
            <a:pPr lvl="0"/>
            <a:endParaRPr lang="en-US" sz="1800" dirty="0"/>
          </a:p>
        </p:txBody>
      </p:sp>
      <p:pic>
        <p:nvPicPr>
          <p:cNvPr id="10" name="Content Placeholder 9" descr="Doctor examing patients blood pressure "/>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l="12332" r="23612"/>
          <a:stretch/>
        </p:blipFill>
        <p:spPr/>
      </p:pic>
      <p:sp>
        <p:nvSpPr>
          <p:cNvPr id="4" name="Slide Number Placeholder 3"/>
          <p:cNvSpPr>
            <a:spLocks noGrp="1"/>
          </p:cNvSpPr>
          <p:nvPr>
            <p:ph type="sldNum" sz="quarter" idx="12"/>
          </p:nvPr>
        </p:nvSpPr>
        <p:spPr/>
        <p:txBody>
          <a:bodyPr/>
          <a:lstStyle/>
          <a:p>
            <a:fld id="{9B27D237-6C0D-5549-BE11-2040A22CBC71}" type="slidenum">
              <a:rPr lang="en-US" smtClean="0"/>
              <a:t>8</a:t>
            </a:fld>
            <a:endParaRPr lang="en-US" dirty="0"/>
          </a:p>
        </p:txBody>
      </p:sp>
    </p:spTree>
    <p:extLst>
      <p:ext uri="{BB962C8B-B14F-4D97-AF65-F5344CB8AC3E}">
        <p14:creationId xmlns:p14="http://schemas.microsoft.com/office/powerpoint/2010/main" val="1540368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_VHA_Template4">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9f96ae26-9004-41a3-99cb-83880e93c058">Orange / doc with stethoscope photo</Description0>
    <Lead_x0020_Name xmlns="9f96ae26-9004-41a3-99cb-83880e93c058">
      <UserInfo>
        <DisplayName/>
        <AccountId xsi:nil="true"/>
        <AccountType/>
      </UserInfo>
    </Lead_x0020_Name>
    <Location xmlns="9f96ae26-9004-41a3-99cb-83880e93c058">PPT Templates</Location>
    <_dlc_DocId xmlns="8dd4b5e2-142b-453f-b573-0b3068c69ff3">COM01-27-114</_dlc_DocId>
    <_dlc_DocIdUrl xmlns="8dd4b5e2-142b-453f-b573-0b3068c69ff3">
      <Url>https://vaww.portal2.va.gov/sites/VHACommunications/_layouts/DocIdRedir.aspx?ID=COM01-27-114</Url>
      <Description>COM01-27-114</Description>
    </_dlc_DocIdUrl>
    <_dlc_DocIdPersistId xmlns="8dd4b5e2-142b-453f-b573-0b3068c69ff3">false</_dlc_DocIdPersistId>
    <Document_x0020_Date xmlns="9f96ae26-9004-41a3-99cb-83880e93c058">2016-04-22T00:00:00-04:00</Document_x0020_Date>
    <Responsible_x0020_Organization xmlns="9f96ae26-9004-41a3-99cb-83880e93c058"/>
    <Topics xmlns="9f96ae26-9004-41a3-99cb-83880e93c058"/>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29387F1CD9183F428E75544B97C423FA" ma:contentTypeVersion="9" ma:contentTypeDescription="Create a new document." ma:contentTypeScope="" ma:versionID="cd76f158e898d219fe24e35d436a08ae">
  <xsd:schema xmlns:xsd="http://www.w3.org/2001/XMLSchema" xmlns:xs="http://www.w3.org/2001/XMLSchema" xmlns:p="http://schemas.microsoft.com/office/2006/metadata/properties" xmlns:ns2="8dd4b5e2-142b-453f-b573-0b3068c69ff3" xmlns:ns3="9f96ae26-9004-41a3-99cb-83880e93c058" xmlns:ns4="http://schemas.microsoft.com/sharepoint/v4" targetNamespace="http://schemas.microsoft.com/office/2006/metadata/properties" ma:root="true" ma:fieldsID="311ba4a1eedb94936b135e2dbca62caf" ns2:_="" ns3:_="" ns4:_="">
    <xsd:import namespace="8dd4b5e2-142b-453f-b573-0b3068c69ff3"/>
    <xsd:import namespace="9f96ae26-9004-41a3-99cb-83880e93c058"/>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Description0" minOccurs="0"/>
                <xsd:element ref="ns3:Lead_x0020_Name" minOccurs="0"/>
                <xsd:element ref="ns3:Location" minOccurs="0"/>
                <xsd:element ref="ns3:Topics" minOccurs="0"/>
                <xsd:element ref="ns3:Responsible_x0020_Organization" minOccurs="0"/>
                <xsd:element ref="ns3:Document_x0020_Date"/>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d4b5e2-142b-453f-b573-0b3068c69ff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f96ae26-9004-41a3-99cb-83880e93c058"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Note">
          <xsd:maxLength value="255"/>
        </xsd:restriction>
      </xsd:simpleType>
    </xsd:element>
    <xsd:element name="Lead_x0020_Name" ma:index="12" nillable="true" ma:displayName="Lead Name" ma:list="UserInfo" ma:SharePointGroup="0" ma:internalName="Lead_x0020_Nam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ocation" ma:index="13" nillable="true" ma:displayName="Document Type" ma:format="Dropdown" ma:internalName="Location">
      <xsd:simpleType>
        <xsd:restriction base="dms:Choice">
          <xsd:enumeration value="Brochures Templates"/>
          <xsd:enumeration value="Fact Sheet Templates"/>
          <xsd:enumeration value="Flyer Templates"/>
          <xsd:enumeration value="PPT Templates"/>
          <xsd:enumeration value="Report Templates"/>
          <xsd:enumeration value="Stationery"/>
        </xsd:restriction>
      </xsd:simpleType>
    </xsd:element>
    <xsd:element name="Topics" ma:index="15" nillable="true" ma:displayName="Topics" ma:list="{02deb9b7-b69f-4b91-b318-8ff7c4988869}" ma:internalName="Topics" ma:showField="Title" ma:web="8dd4b5e2-142b-453f-b573-0b3068c69ff3">
      <xsd:complexType>
        <xsd:complexContent>
          <xsd:extension base="dms:MultiChoiceLookup">
            <xsd:sequence>
              <xsd:element name="Value" type="dms:Lookup" maxOccurs="unbounded" minOccurs="0" nillable="true"/>
            </xsd:sequence>
          </xsd:extension>
        </xsd:complexContent>
      </xsd:complexType>
    </xsd:element>
    <xsd:element name="Responsible_x0020_Organization" ma:index="16" nillable="true" ma:displayName="Responsible Organization" ma:list="{f3b68d58-d0b8-4e92-b98f-72c0a1859837}" ma:internalName="Responsible_x0020_Organization" ma:showField="Org_x0020_Code" ma:web="8dd4b5e2-142b-453f-b573-0b3068c69ff3" ma:requiredMultiChoice="true">
      <xsd:complexType>
        <xsd:complexContent>
          <xsd:extension base="dms:MultiChoiceLookup">
            <xsd:sequence>
              <xsd:element name="Value" type="dms:Lookup" maxOccurs="unbounded" minOccurs="0" nillable="true"/>
            </xsd:sequence>
          </xsd:extension>
        </xsd:complexContent>
      </xsd:complexType>
    </xsd:element>
    <xsd:element name="Document_x0020_Date" ma:index="17" ma:displayName="Document Date" ma:format="DateOnly" ma:internalName="Document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395958-FD32-49BE-9001-BDD11B6A9813}">
  <ds:schemaRefs>
    <ds:schemaRef ds:uri="9f96ae26-9004-41a3-99cb-83880e93c058"/>
    <ds:schemaRef ds:uri="http://www.w3.org/XML/1998/namespace"/>
    <ds:schemaRef ds:uri="http://purl.org/dc/dcmitype/"/>
    <ds:schemaRef ds:uri="http://schemas.microsoft.com/office/infopath/2007/PartnerControls"/>
    <ds:schemaRef ds:uri="8dd4b5e2-142b-453f-b573-0b3068c69ff3"/>
    <ds:schemaRef ds:uri="http://schemas.microsoft.com/office/2006/documentManagement/types"/>
    <ds:schemaRef ds:uri="http://purl.org/dc/elements/1.1/"/>
    <ds:schemaRef ds:uri="http://purl.org/dc/terms/"/>
    <ds:schemaRef ds:uri="http://schemas.openxmlformats.org/package/2006/metadata/core-properties"/>
    <ds:schemaRef ds:uri="http://schemas.microsoft.com/sharepoint/v4"/>
    <ds:schemaRef ds:uri="http://schemas.microsoft.com/office/2006/metadata/properties"/>
  </ds:schemaRefs>
</ds:datastoreItem>
</file>

<file path=customXml/itemProps2.xml><?xml version="1.0" encoding="utf-8"?>
<ds:datastoreItem xmlns:ds="http://schemas.openxmlformats.org/officeDocument/2006/customXml" ds:itemID="{DD1D0724-0230-454A-B31C-07120B01D221}">
  <ds:schemaRefs>
    <ds:schemaRef ds:uri="http://schemas.microsoft.com/sharepoint/v3/contenttype/forms"/>
  </ds:schemaRefs>
</ds:datastoreItem>
</file>

<file path=customXml/itemProps3.xml><?xml version="1.0" encoding="utf-8"?>
<ds:datastoreItem xmlns:ds="http://schemas.openxmlformats.org/officeDocument/2006/customXml" ds:itemID="{F06FD360-5D16-494F-B7EA-30CD11A9AC21}">
  <ds:schemaRefs>
    <ds:schemaRef ds:uri="http://schemas.microsoft.com/sharepoint/events"/>
  </ds:schemaRefs>
</ds:datastoreItem>
</file>

<file path=customXml/itemProps4.xml><?xml version="1.0" encoding="utf-8"?>
<ds:datastoreItem xmlns:ds="http://schemas.openxmlformats.org/officeDocument/2006/customXml" ds:itemID="{E76A6D9A-6984-4C48-A846-4A6DBE38F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d4b5e2-142b-453f-b573-0b3068c69ff3"/>
    <ds:schemaRef ds:uri="9f96ae26-9004-41a3-99cb-83880e93c05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1511</TotalTime>
  <Words>2039</Words>
  <Application>Microsoft Office PowerPoint</Application>
  <PresentationFormat>On-screen Show (4:3)</PresentationFormat>
  <Paragraphs>188</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Custom Design</vt:lpstr>
      <vt:lpstr>PPT_VHA_Template4</vt:lpstr>
      <vt:lpstr>20</vt:lpstr>
      <vt:lpstr>Reason #1- Let Us Worry About the Bottom Line</vt:lpstr>
      <vt:lpstr>Reason #2 – Why  not join the #1 Health Care System in the country</vt:lpstr>
      <vt:lpstr>Reason #3-Groundbreaking Research Opportunities</vt:lpstr>
      <vt:lpstr>Reason #4-Teaching Residents, Medical Students through Academic Affiliations</vt:lpstr>
      <vt:lpstr>Reason #5-Great Work/Life Balance</vt:lpstr>
      <vt:lpstr>Reason #6-Robust Benefits Package</vt:lpstr>
      <vt:lpstr>Reason #7-Comprehensive Professional Development</vt:lpstr>
      <vt:lpstr> Reason #8-Best Mission in the Federal Government</vt:lpstr>
      <vt:lpstr>Reason #9-A team to support you in caring for your patients</vt:lpstr>
      <vt:lpstr>Reason #10– Best Patients in the World</vt:lpstr>
      <vt:lpstr>Reason #11- Provide Holistic and Comprehensive Care</vt:lpstr>
      <vt:lpstr>Reason #12-Government Malpractice Insurance</vt:lpstr>
      <vt:lpstr>Reason #13-Competitive Salaries  </vt:lpstr>
      <vt:lpstr>Reason #14-Access to the Latest Technology</vt:lpstr>
      <vt:lpstr>Reason #15-Electronic Medical Record – 25 years of Experience</vt:lpstr>
      <vt:lpstr>Reason #16- Innovative Clinical Care</vt:lpstr>
      <vt:lpstr>Reason #17 – Leadership Development</vt:lpstr>
      <vt:lpstr>Reason #18– Flexible Work Schedules </vt:lpstr>
      <vt:lpstr>Reason #19 – Endless Opportunities to Live &amp; Work Anywhere in the U.S.</vt:lpstr>
      <vt:lpstr>Reason #20 – Being Part of an Elite Healthcare Community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Yeager</dc:creator>
  <cp:lastModifiedBy>Department of Veterans Affairs</cp:lastModifiedBy>
  <cp:revision>151</cp:revision>
  <cp:lastPrinted>2016-05-03T20:40:35Z</cp:lastPrinted>
  <dcterms:created xsi:type="dcterms:W3CDTF">2011-05-12T19:56:03Z</dcterms:created>
  <dcterms:modified xsi:type="dcterms:W3CDTF">2016-07-20T18:38:45Z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0x01010029387F1CD9183F428E75544B97C423FA</vt:lpwstr>
  </property>
  <property fmtid="{D5CDD505-2E9C-101B-9397-08002B2CF9AE}" pid="3" name="_dlc_DocIdItemGuid">
    <vt:lpwstr>0dac16c5-910d-42ea-9ec6-faf2811bc4e1</vt:lpwstr>
  </property>
  <property fmtid="{D5CDD505-2E9C-101B-9397-08002B2CF9AE}" pid="4" name="Order">
    <vt:r8>11400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ies>
</file>