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8"/>
  </p:notesMasterIdLst>
  <p:handoutMasterIdLst>
    <p:handoutMasterId r:id="rId19"/>
  </p:handoutMasterIdLst>
  <p:sldIdLst>
    <p:sldId id="405" r:id="rId2"/>
    <p:sldId id="263" r:id="rId3"/>
    <p:sldId id="285" r:id="rId4"/>
    <p:sldId id="396" r:id="rId5"/>
    <p:sldId id="265" r:id="rId6"/>
    <p:sldId id="329" r:id="rId7"/>
    <p:sldId id="403" r:id="rId8"/>
    <p:sldId id="404" r:id="rId9"/>
    <p:sldId id="407" r:id="rId10"/>
    <p:sldId id="408" r:id="rId11"/>
    <p:sldId id="409" r:id="rId12"/>
    <p:sldId id="326" r:id="rId13"/>
    <p:sldId id="348" r:id="rId14"/>
    <p:sldId id="411" r:id="rId15"/>
    <p:sldId id="410" r:id="rId16"/>
    <p:sldId id="36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a Linkous" initials=""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66"/>
    <a:srgbClr val="FF00FF"/>
    <a:srgbClr val="FFFF00"/>
    <a:srgbClr val="0000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00" autoAdjust="0"/>
    <p:restoredTop sz="71403" autoAdjust="0"/>
  </p:normalViewPr>
  <p:slideViewPr>
    <p:cSldViewPr>
      <p:cViewPr>
        <p:scale>
          <a:sx n="66" d="100"/>
          <a:sy n="66" d="100"/>
        </p:scale>
        <p:origin x="342" y="10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2"/>
    </p:cViewPr>
  </p:sorterViewPr>
  <p:notesViewPr>
    <p:cSldViewPr>
      <p:cViewPr>
        <p:scale>
          <a:sx n="100" d="100"/>
          <a:sy n="100" d="100"/>
        </p:scale>
        <p:origin x="-864" y="241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52" tIns="45246" rIns="92052" bIns="45246" numCol="1" anchor="t"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52" tIns="45246" rIns="92052" bIns="45246" numCol="1" anchor="t" anchorCtr="0" compatLnSpc="1">
            <a:prstTxWarp prst="textNoShape">
              <a:avLst/>
            </a:prstTxWarp>
          </a:bodyPr>
          <a:lstStyle>
            <a:lvl1pPr algn="r" eaLnBrk="1" hangingPunct="1">
              <a:defRPr sz="1200">
                <a:latin typeface="Verdana" pitchFamily="34" charset="0"/>
              </a:defRPr>
            </a:lvl1pPr>
          </a:lstStyle>
          <a:p>
            <a:pPr>
              <a:defRPr/>
            </a:pPr>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52" tIns="45246" rIns="92052" bIns="45246"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52" tIns="45246" rIns="92052" bIns="45246" numCol="1" anchor="b" anchorCtr="0" compatLnSpc="1">
            <a:prstTxWarp prst="textNoShape">
              <a:avLst/>
            </a:prstTxWarp>
          </a:bodyPr>
          <a:lstStyle>
            <a:lvl1pPr algn="r" eaLnBrk="1" hangingPunct="1">
              <a:defRPr sz="1200">
                <a:latin typeface="Verdana" pitchFamily="34" charset="0"/>
              </a:defRPr>
            </a:lvl1pPr>
          </a:lstStyle>
          <a:p>
            <a:pPr>
              <a:defRPr/>
            </a:pPr>
            <a:fld id="{CA6AD8C8-8A93-4427-80CD-6A0913E8D041}" type="slidenum">
              <a:rPr lang="en-US"/>
              <a:pPr>
                <a:defRPr/>
              </a:pPr>
              <a:t>‹#›</a:t>
            </a:fld>
            <a:endParaRPr lang="en-US"/>
          </a:p>
        </p:txBody>
      </p:sp>
    </p:spTree>
    <p:extLst>
      <p:ext uri="{BB962C8B-B14F-4D97-AF65-F5344CB8AC3E}">
        <p14:creationId xmlns="" xmlns:p14="http://schemas.microsoft.com/office/powerpoint/2010/main" val="3638902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52" tIns="45246" rIns="92052" bIns="45246" numCol="1" anchor="t"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52" tIns="45246" rIns="92052" bIns="45246" numCol="1" anchor="t" anchorCtr="0" compatLnSpc="1">
            <a:prstTxWarp prst="textNoShape">
              <a:avLst/>
            </a:prstTxWarp>
          </a:bodyPr>
          <a:lstStyle>
            <a:lvl1pPr algn="r" eaLnBrk="1" hangingPunct="1">
              <a:defRPr sz="1200">
                <a:latin typeface="Verdana" pitchFamily="34"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6175" y="687388"/>
            <a:ext cx="4568825" cy="3425825"/>
          </a:xfrm>
          <a:prstGeom prst="rect">
            <a:avLst/>
          </a:prstGeom>
          <a:noFill/>
          <a:ln w="12700">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52" tIns="45246" rIns="92052" bIns="45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52" tIns="45246" rIns="92052" bIns="45246" numCol="1" anchor="b" anchorCtr="0" compatLnSpc="1">
            <a:prstTxWarp prst="textNoShape">
              <a:avLst/>
            </a:prstTxWarp>
          </a:bodyPr>
          <a:lstStyle>
            <a:lvl1pPr eaLnBrk="1" hangingPunct="1">
              <a:defRPr sz="1200">
                <a:latin typeface="Verdana"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52" tIns="45246" rIns="92052" bIns="45246" numCol="1" anchor="b" anchorCtr="0" compatLnSpc="1">
            <a:prstTxWarp prst="textNoShape">
              <a:avLst/>
            </a:prstTxWarp>
          </a:bodyPr>
          <a:lstStyle>
            <a:lvl1pPr algn="r" eaLnBrk="1" hangingPunct="1">
              <a:defRPr sz="1200">
                <a:latin typeface="Verdana" pitchFamily="34" charset="0"/>
              </a:defRPr>
            </a:lvl1pPr>
          </a:lstStyle>
          <a:p>
            <a:pPr>
              <a:defRPr/>
            </a:pPr>
            <a:fld id="{B2704F78-512B-4B0C-8C0F-BE1F7E067DE4}" type="slidenum">
              <a:rPr lang="en-US"/>
              <a:pPr>
                <a:defRPr/>
              </a:pPr>
              <a:t>‹#›</a:t>
            </a:fld>
            <a:endParaRPr lang="en-US"/>
          </a:p>
        </p:txBody>
      </p:sp>
    </p:spTree>
    <p:extLst>
      <p:ext uri="{BB962C8B-B14F-4D97-AF65-F5344CB8AC3E}">
        <p14:creationId xmlns="" xmlns:p14="http://schemas.microsoft.com/office/powerpoint/2010/main" val="1609915446"/>
      </p:ext>
    </p:extLst>
  </p:cSld>
  <p:clrMap bg1="lt1" tx1="dk1" bg2="lt2" tx2="dk2" accent1="accent1" accent2="accent2" accent3="accent3" accent4="accent4" accent5="accent5" accent6="accent6" hlink="hlink" folHlink="folHlink"/>
  <p:notesStyle>
    <a:lvl1pPr algn="l" rtl="0" eaLnBrk="0" fontAlgn="base" hangingPunct="0">
      <a:lnSpc>
        <a:spcPct val="150000"/>
      </a:lnSpc>
      <a:spcBef>
        <a:spcPct val="30000"/>
      </a:spcBef>
      <a:spcAft>
        <a:spcPct val="0"/>
      </a:spcAft>
      <a:defRPr sz="1200" kern="1200">
        <a:solidFill>
          <a:schemeClr val="tx1"/>
        </a:solidFill>
        <a:latin typeface="Arial" charset="0"/>
        <a:ea typeface="+mn-ea"/>
        <a:cs typeface="+mn-cs"/>
      </a:defRPr>
    </a:lvl1pPr>
    <a:lvl2pPr marL="457200" algn="l" rtl="0" eaLnBrk="0" fontAlgn="base" hangingPunct="0">
      <a:lnSpc>
        <a:spcPct val="150000"/>
      </a:lnSpc>
      <a:spcBef>
        <a:spcPct val="30000"/>
      </a:spcBef>
      <a:spcAft>
        <a:spcPct val="0"/>
      </a:spcAft>
      <a:defRPr sz="1400" kern="1200">
        <a:solidFill>
          <a:schemeClr val="tx1"/>
        </a:solidFill>
        <a:latin typeface="Arial" charset="0"/>
        <a:ea typeface="+mn-ea"/>
        <a:cs typeface="+mn-cs"/>
      </a:defRPr>
    </a:lvl2pPr>
    <a:lvl3pPr marL="914400" algn="l" rtl="0" eaLnBrk="0" fontAlgn="base" hangingPunct="0">
      <a:lnSpc>
        <a:spcPct val="150000"/>
      </a:lnSpc>
      <a:spcBef>
        <a:spcPct val="30000"/>
      </a:spcBef>
      <a:spcAft>
        <a:spcPct val="0"/>
      </a:spcAft>
      <a:defRPr sz="1400" kern="1200">
        <a:solidFill>
          <a:schemeClr val="tx1"/>
        </a:solidFill>
        <a:latin typeface="Arial" charset="0"/>
        <a:ea typeface="+mn-ea"/>
        <a:cs typeface="+mn-cs"/>
      </a:defRPr>
    </a:lvl3pPr>
    <a:lvl4pPr marL="1371600" algn="l" rtl="0" eaLnBrk="0" fontAlgn="base" hangingPunct="0">
      <a:lnSpc>
        <a:spcPct val="150000"/>
      </a:lnSpc>
      <a:spcBef>
        <a:spcPct val="30000"/>
      </a:spcBef>
      <a:spcAft>
        <a:spcPct val="0"/>
      </a:spcAft>
      <a:defRPr sz="1400" kern="1200">
        <a:solidFill>
          <a:schemeClr val="tx1"/>
        </a:solidFill>
        <a:latin typeface="Arial" charset="0"/>
        <a:ea typeface="+mn-ea"/>
        <a:cs typeface="+mn-cs"/>
      </a:defRPr>
    </a:lvl4pPr>
    <a:lvl5pPr marL="1828800" algn="l" rtl="0" eaLnBrk="0" fontAlgn="base" hangingPunct="0">
      <a:lnSpc>
        <a:spcPct val="150000"/>
      </a:lnSpc>
      <a:spcBef>
        <a:spcPct val="30000"/>
      </a:spcBef>
      <a:spcAft>
        <a:spcPct val="0"/>
      </a:spcAft>
      <a:defRPr sz="14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B746204F-F5B9-46FE-A332-1C3C5C95A257}" type="slidenum">
              <a:rPr lang="en-US" sz="1200">
                <a:latin typeface="Verdana" pitchFamily="34" charset="0"/>
              </a:rPr>
              <a:pPr algn="r"/>
              <a:t>1</a:t>
            </a:fld>
            <a:endParaRPr lang="en-US" sz="1200">
              <a:latin typeface="Verdana" pitchFamily="34"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D8A27A50-4218-4D3C-AE9E-30ACA4B1771C}" type="slidenum">
              <a:rPr lang="en-US">
                <a:latin typeface="Verdana" pitchFamily="34" charset="0"/>
              </a:rPr>
              <a:pPr algn="r"/>
              <a:t>10</a:t>
            </a:fld>
            <a:endParaRPr lang="en-US">
              <a:latin typeface="Verdan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4400" y="4343400"/>
            <a:ext cx="5486400" cy="4419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endParaRPr lang="en-US" sz="11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D8A27A50-4218-4D3C-AE9E-30ACA4B1771C}" type="slidenum">
              <a:rPr lang="en-US">
                <a:latin typeface="Verdana" pitchFamily="34" charset="0"/>
              </a:rPr>
              <a:pPr algn="r"/>
              <a:t>11</a:t>
            </a:fld>
            <a:endParaRPr lang="en-US">
              <a:latin typeface="Verdan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4400" y="4343400"/>
            <a:ext cx="5486400" cy="4419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endParaRPr lang="en-US" sz="11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1706630A-7E94-4BB0-A71B-A24C59373772}" type="slidenum">
              <a:rPr lang="en-US" sz="1200">
                <a:latin typeface="Verdana" pitchFamily="34" charset="0"/>
              </a:rPr>
              <a:pPr algn="r"/>
              <a:t>12</a:t>
            </a:fld>
            <a:endParaRPr lang="en-US" sz="1200">
              <a:latin typeface="Verdana" pitchFamily="34" charset="0"/>
            </a:endParaRPr>
          </a:p>
        </p:txBody>
      </p:sp>
      <p:sp>
        <p:nvSpPr>
          <p:cNvPr id="45058"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ln/>
        </p:spPr>
        <p:txBody>
          <a:bodyPr/>
          <a:lstStyle/>
          <a:p>
            <a:pPr marL="746125" lvl="1" indent="-288925">
              <a:lnSpc>
                <a:spcPct val="130000"/>
              </a:lnSpc>
            </a:pPr>
            <a:r>
              <a:rPr lang="en-US" sz="900" smtClean="0"/>
              <a:t>In order to standardize the way communities collect data, HUD published the HMIS Data and Technical Standards in 2004; these standards enable local communities to generate aggregate data and also allow HUD to use community-level data and provide a national picture of homelessness across the country and provide Congress the unduplicated count they requested.  If the Standards were not in place, each community would collect different data and it would not be possible to produce this national picture of homelessness.</a:t>
            </a:r>
          </a:p>
          <a:p>
            <a:pPr marL="746125" lvl="1" indent="-288925">
              <a:lnSpc>
                <a:spcPct val="130000"/>
              </a:lnSpc>
            </a:pPr>
            <a:endParaRPr lang="en-US" sz="900" smtClean="0"/>
          </a:p>
          <a:p>
            <a:pPr marL="746125" lvl="1" indent="-288925">
              <a:lnSpc>
                <a:spcPct val="130000"/>
              </a:lnSpc>
            </a:pPr>
            <a:r>
              <a:rPr lang="en-US" sz="900" smtClean="0"/>
              <a:t>HUD began a process to revise the standards in 2007 and c</a:t>
            </a:r>
            <a:r>
              <a:rPr lang="en-US" sz="1000" smtClean="0">
                <a:effectLst>
                  <a:outerShdw blurRad="38100" dist="38100" dir="2700000" algn="tl">
                    <a:srgbClr val="C0C0C0"/>
                  </a:outerShdw>
                </a:effectLst>
              </a:rPr>
              <a:t>onvened working groups of HMIS administrators, homeless assistance program representatives, researchers, etc.  Each working group focused on a specific topic, such as security, data quality, privacy, etc.  Additional feedback was gathered at the September 2008 HMIS Training in Atlanta, GA.  </a:t>
            </a:r>
          </a:p>
          <a:p>
            <a:pPr marL="746125" lvl="1" indent="-288925">
              <a:lnSpc>
                <a:spcPct val="130000"/>
              </a:lnSpc>
            </a:pPr>
            <a:endParaRPr lang="en-US" sz="1000" smtClean="0">
              <a:effectLst>
                <a:outerShdw blurRad="38100" dist="38100" dir="2700000" algn="tl">
                  <a:srgbClr val="C0C0C0"/>
                </a:outerShdw>
              </a:effectLst>
            </a:endParaRPr>
          </a:p>
          <a:p>
            <a:pPr marL="746125" lvl="1" indent="-288925">
              <a:lnSpc>
                <a:spcPct val="130000"/>
              </a:lnSpc>
            </a:pPr>
            <a:r>
              <a:rPr lang="en-US" sz="1000" smtClean="0">
                <a:effectLst>
                  <a:outerShdw blurRad="38100" dist="38100" dir="2700000" algn="tl">
                    <a:srgbClr val="C0C0C0"/>
                  </a:outerShdw>
                </a:effectLst>
              </a:rPr>
              <a:t>With the approval of ARRA,  HUD again o</a:t>
            </a:r>
            <a:r>
              <a:rPr lang="en-US" sz="1100" smtClean="0"/>
              <a:t>btained comment on the data elements in February 2009 from homeless providers, Continuum of Care representatives, local and state government officials, professional organizations, and homeless advocacy groups and were also informed by a review of available literature and current practices related to homelessness prevention and rapid re-housing.  </a:t>
            </a:r>
          </a:p>
          <a:p>
            <a:pPr marL="342900" indent="-342900">
              <a:lnSpc>
                <a:spcPct val="140000"/>
              </a:lnSpc>
            </a:pPr>
            <a:endParaRPr lang="en-US" sz="1100" smtClean="0"/>
          </a:p>
          <a:p>
            <a:pPr marL="342900" indent="-342900">
              <a:lnSpc>
                <a:spcPct val="140000"/>
              </a:lnSpc>
            </a:pPr>
            <a:r>
              <a:rPr lang="en-US" sz="1100" smtClean="0"/>
              <a:t>	Revisions to the data standards (and the HPRP Quarterly Performance Report) will be/have been released in early May 2009 for review and comment. </a:t>
            </a:r>
            <a:endParaRPr lang="en-US" sz="1000" smtClean="0">
              <a:effectLst>
                <a:outerShdw blurRad="38100" dist="38100" dir="2700000" algn="tl">
                  <a:srgbClr val="C0C0C0"/>
                </a:outerShdw>
              </a:effectLst>
            </a:endParaRPr>
          </a:p>
          <a:p>
            <a:pPr marL="342900" indent="-342900">
              <a:lnSpc>
                <a:spcPct val="140000"/>
              </a:lnSpc>
            </a:pPr>
            <a:r>
              <a:rPr lang="en-US" sz="1100" smtClean="0"/>
              <a:t>	The initial Notice only contains changes to the Data Elements.  Proposed revisions related to privacy, security, and other topics will be issued in a subsequent Notice.  </a:t>
            </a:r>
          </a:p>
          <a:p>
            <a:pPr marL="746125" lvl="1" indent="-288925">
              <a:lnSpc>
                <a:spcPct val="130000"/>
              </a:lnSpc>
            </a:pPr>
            <a:endParaRPr lang="en-US" sz="900" smtClean="0"/>
          </a:p>
          <a:p>
            <a:pPr marL="342900" indent="-342900">
              <a:lnSpc>
                <a:spcPct val="130000"/>
              </a:lnSpc>
            </a:pPr>
            <a:endParaRPr lang="en-US" sz="800" smtClean="0">
              <a:effectLst>
                <a:outerShdw blurRad="38100" dist="38100" dir="2700000" algn="tl">
                  <a:srgbClr val="C0C0C0"/>
                </a:outerShdw>
              </a:effectLst>
            </a:endParaRPr>
          </a:p>
          <a:p>
            <a:pPr marL="746125" lvl="1" indent="-288925">
              <a:lnSpc>
                <a:spcPct val="130000"/>
              </a:lnSpc>
            </a:pPr>
            <a:endParaRPr lang="en-US" sz="9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ln/>
        </p:spPr>
      </p:sp>
      <p:sp>
        <p:nvSpPr>
          <p:cNvPr id="5325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Program descriptor data elements are data collected about all homeless assistance and HPRP programs operating within a CoC.  The purpose of this new set of data elements is to ensure that the HMIS is the central repository for all information about homelessness in the CoC, including program information.  These data elements are needed for the APR, local Housing Inventory Information, HPRP quarterly reports and the AHAR.</a:t>
            </a:r>
          </a:p>
          <a:p>
            <a:endParaRPr lang="en-US" smtClean="0"/>
          </a:p>
          <a:p>
            <a:r>
              <a:rPr lang="en-US" smtClean="0"/>
              <a:t>Universal Data Elements provide a standardized framework through which HUD can collect reliable, valid data to produce a national estimate of homelessness (unduplicated) and a general description of who experiences homelessness on an annual basis.</a:t>
            </a:r>
          </a:p>
          <a:p>
            <a:endParaRPr lang="en-US" smtClean="0"/>
          </a:p>
          <a:p>
            <a:r>
              <a:rPr lang="en-US" smtClean="0"/>
              <a:t>Program Specific data elements are client-level, detailed data elements that help programs track an individuals progress through the program and the CoC.  The revised version of these data elements includes several new elements designed to help track client progress; there are several different elements that homeless assistance programs have the option to chose from.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xfrm>
            <a:off x="1143000" y="685800"/>
            <a:ext cx="4573588" cy="3429000"/>
          </a:xfrm>
          <a:ln/>
        </p:spPr>
      </p:sp>
      <p:sp>
        <p:nvSpPr>
          <p:cNvPr id="102402" name="Notes Placeholder 2"/>
          <p:cNvSpPr>
            <a:spLocks noGrp="1"/>
          </p:cNvSpPr>
          <p:nvPr>
            <p:ph type="body" idx="1"/>
          </p:nvPr>
        </p:nvSpPr>
        <p:spPr>
          <a:xfrm>
            <a:off x="685800" y="4343400"/>
            <a:ext cx="54864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lstStyle/>
          <a:p>
            <a:r>
              <a:rPr lang="en-US" sz="1200" kern="1200" dirty="0" smtClean="0">
                <a:solidFill>
                  <a:schemeClr val="tx1"/>
                </a:solidFill>
                <a:effectLst/>
                <a:latin typeface="Arial" charset="0"/>
                <a:ea typeface="+mn-ea"/>
                <a:cs typeface="+mn-cs"/>
              </a:rPr>
              <a:t>These are suggested additions to the HMIS Data Standards, so that SSVF grantees will only be required to do this double data entry until the new data standards are implemented; after the implementation of the new data standards, VA would be able to pull this data directly from the datasets that grantees will upload to the Repository.  The additions suggested are for SSVF programs only. </a:t>
            </a:r>
            <a:endParaRPr lang="en-US" sz="1000" dirty="0" smtClean="0"/>
          </a:p>
        </p:txBody>
      </p:sp>
      <p:sp>
        <p:nvSpPr>
          <p:cNvPr id="102403" name="Slide Number Placeholder 3"/>
          <p:cNvSpPr txBox="1">
            <a:spLocks noGrp="1"/>
          </p:cNvSpPr>
          <p:nvPr/>
        </p:nvSpPr>
        <p:spPr bwMode="auto">
          <a:xfrm>
            <a:off x="3884613" y="8686800"/>
            <a:ext cx="2971800" cy="455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nchor="b"/>
          <a:lstStyle>
            <a:lvl1pPr defTabSz="871538">
              <a:defRPr>
                <a:solidFill>
                  <a:schemeClr val="tx1"/>
                </a:solidFill>
                <a:latin typeface="Tahoma" pitchFamily="34" charset="0"/>
              </a:defRPr>
            </a:lvl1pPr>
            <a:lvl2pPr marL="742950" indent="-285750" defTabSz="871538">
              <a:defRPr>
                <a:solidFill>
                  <a:schemeClr val="tx1"/>
                </a:solidFill>
                <a:latin typeface="Tahoma" pitchFamily="34" charset="0"/>
              </a:defRPr>
            </a:lvl2pPr>
            <a:lvl3pPr marL="1143000" indent="-228600" defTabSz="871538">
              <a:defRPr>
                <a:solidFill>
                  <a:schemeClr val="tx1"/>
                </a:solidFill>
                <a:latin typeface="Tahoma" pitchFamily="34" charset="0"/>
              </a:defRPr>
            </a:lvl3pPr>
            <a:lvl4pPr marL="1600200" indent="-228600" defTabSz="871538">
              <a:defRPr>
                <a:solidFill>
                  <a:schemeClr val="tx1"/>
                </a:solidFill>
                <a:latin typeface="Tahoma" pitchFamily="34" charset="0"/>
              </a:defRPr>
            </a:lvl4pPr>
            <a:lvl5pPr marL="2057400" indent="-228600" defTabSz="871538">
              <a:defRPr>
                <a:solidFill>
                  <a:schemeClr val="tx1"/>
                </a:solidFill>
                <a:latin typeface="Tahoma" pitchFamily="34" charset="0"/>
              </a:defRPr>
            </a:lvl5pPr>
            <a:lvl6pPr marL="2514600" indent="-228600" defTabSz="871538" fontAlgn="base">
              <a:spcBef>
                <a:spcPct val="0"/>
              </a:spcBef>
              <a:spcAft>
                <a:spcPct val="0"/>
              </a:spcAft>
              <a:defRPr>
                <a:solidFill>
                  <a:schemeClr val="tx1"/>
                </a:solidFill>
                <a:latin typeface="Tahoma" pitchFamily="34" charset="0"/>
              </a:defRPr>
            </a:lvl6pPr>
            <a:lvl7pPr marL="2971800" indent="-228600" defTabSz="871538" fontAlgn="base">
              <a:spcBef>
                <a:spcPct val="0"/>
              </a:spcBef>
              <a:spcAft>
                <a:spcPct val="0"/>
              </a:spcAft>
              <a:defRPr>
                <a:solidFill>
                  <a:schemeClr val="tx1"/>
                </a:solidFill>
                <a:latin typeface="Tahoma" pitchFamily="34" charset="0"/>
              </a:defRPr>
            </a:lvl7pPr>
            <a:lvl8pPr marL="3429000" indent="-228600" defTabSz="871538" fontAlgn="base">
              <a:spcBef>
                <a:spcPct val="0"/>
              </a:spcBef>
              <a:spcAft>
                <a:spcPct val="0"/>
              </a:spcAft>
              <a:defRPr>
                <a:solidFill>
                  <a:schemeClr val="tx1"/>
                </a:solidFill>
                <a:latin typeface="Tahoma" pitchFamily="34" charset="0"/>
              </a:defRPr>
            </a:lvl8pPr>
            <a:lvl9pPr marL="3886200" indent="-228600" defTabSz="871538" fontAlgn="base">
              <a:spcBef>
                <a:spcPct val="0"/>
              </a:spcBef>
              <a:spcAft>
                <a:spcPct val="0"/>
              </a:spcAft>
              <a:defRPr>
                <a:solidFill>
                  <a:schemeClr val="tx1"/>
                </a:solidFill>
                <a:latin typeface="Tahoma" pitchFamily="34" charset="0"/>
              </a:defRPr>
            </a:lvl9pPr>
          </a:lstStyle>
          <a:p>
            <a:pPr algn="r"/>
            <a:fld id="{0137B62B-B24B-4E3B-AF8D-F501161ABA2F}" type="slidenum">
              <a:rPr lang="en-US" sz="1200">
                <a:latin typeface="Arial" charset="0"/>
              </a:rPr>
              <a:pPr algn="r"/>
              <a:t>14</a:t>
            </a:fld>
            <a:endParaRPr lang="en-US" sz="120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xfrm>
            <a:off x="1143000" y="685800"/>
            <a:ext cx="4573588" cy="3429000"/>
          </a:xfrm>
          <a:ln/>
        </p:spPr>
      </p:sp>
      <p:sp>
        <p:nvSpPr>
          <p:cNvPr id="102402" name="Notes Placeholder 2"/>
          <p:cNvSpPr>
            <a:spLocks noGrp="1"/>
          </p:cNvSpPr>
          <p:nvPr>
            <p:ph type="body" idx="1"/>
          </p:nvPr>
        </p:nvSpPr>
        <p:spPr>
          <a:xfrm>
            <a:off x="685800" y="4343400"/>
            <a:ext cx="54864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lstStyle/>
          <a:p>
            <a:r>
              <a:rPr lang="en-US" sz="1000" dirty="0" smtClean="0"/>
              <a:t>VA SSVF grantees will eventually export client level data from their HMIS and transmit those data to the VA starting no later than January 2012.  </a:t>
            </a:r>
          </a:p>
          <a:p>
            <a:endParaRPr lang="en-US" sz="1000" dirty="0" smtClean="0"/>
          </a:p>
          <a:p>
            <a:r>
              <a:rPr lang="en-US" sz="1000" dirty="0" smtClean="0"/>
              <a:t>The client level data will be exported and transmitted in either CSV or XML format.</a:t>
            </a:r>
          </a:p>
          <a:p>
            <a:endParaRPr lang="en-US" sz="1000" dirty="0" smtClean="0"/>
          </a:p>
          <a:p>
            <a:r>
              <a:rPr lang="en-US" sz="1000" dirty="0" smtClean="0"/>
              <a:t>Eventually we want to enable monthly uploads of SSVF data but during the initial months of implementation the VA wants to ensure that systems and protocols are in place to accept complete, accurate and valid extracts.  Uploads will occur quarterly for the first quarter of SSVF activity</a:t>
            </a:r>
            <a:r>
              <a:rPr lang="en-US" sz="1000" baseline="0" dirty="0" smtClean="0"/>
              <a:t> and </a:t>
            </a:r>
            <a:r>
              <a:rPr lang="en-US" sz="1000" baseline="0" dirty="0" err="1" smtClean="0"/>
              <a:t>completeing</a:t>
            </a:r>
            <a:r>
              <a:rPr lang="en-US" sz="1000" baseline="0" dirty="0" smtClean="0"/>
              <a:t> the HPRP APR</a:t>
            </a:r>
            <a:r>
              <a:rPr lang="en-US" sz="1000" dirty="0" smtClean="0"/>
              <a:t>.</a:t>
            </a:r>
          </a:p>
        </p:txBody>
      </p:sp>
      <p:sp>
        <p:nvSpPr>
          <p:cNvPr id="102403" name="Slide Number Placeholder 3"/>
          <p:cNvSpPr txBox="1">
            <a:spLocks noGrp="1"/>
          </p:cNvSpPr>
          <p:nvPr/>
        </p:nvSpPr>
        <p:spPr bwMode="auto">
          <a:xfrm>
            <a:off x="3884613" y="8686800"/>
            <a:ext cx="2971800" cy="455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nchor="b"/>
          <a:lstStyle>
            <a:lvl1pPr defTabSz="871538">
              <a:defRPr>
                <a:solidFill>
                  <a:schemeClr val="tx1"/>
                </a:solidFill>
                <a:latin typeface="Tahoma" pitchFamily="34" charset="0"/>
              </a:defRPr>
            </a:lvl1pPr>
            <a:lvl2pPr marL="742950" indent="-285750" defTabSz="871538">
              <a:defRPr>
                <a:solidFill>
                  <a:schemeClr val="tx1"/>
                </a:solidFill>
                <a:latin typeface="Tahoma" pitchFamily="34" charset="0"/>
              </a:defRPr>
            </a:lvl2pPr>
            <a:lvl3pPr marL="1143000" indent="-228600" defTabSz="871538">
              <a:defRPr>
                <a:solidFill>
                  <a:schemeClr val="tx1"/>
                </a:solidFill>
                <a:latin typeface="Tahoma" pitchFamily="34" charset="0"/>
              </a:defRPr>
            </a:lvl3pPr>
            <a:lvl4pPr marL="1600200" indent="-228600" defTabSz="871538">
              <a:defRPr>
                <a:solidFill>
                  <a:schemeClr val="tx1"/>
                </a:solidFill>
                <a:latin typeface="Tahoma" pitchFamily="34" charset="0"/>
              </a:defRPr>
            </a:lvl4pPr>
            <a:lvl5pPr marL="2057400" indent="-228600" defTabSz="871538">
              <a:defRPr>
                <a:solidFill>
                  <a:schemeClr val="tx1"/>
                </a:solidFill>
                <a:latin typeface="Tahoma" pitchFamily="34" charset="0"/>
              </a:defRPr>
            </a:lvl5pPr>
            <a:lvl6pPr marL="2514600" indent="-228600" defTabSz="871538" fontAlgn="base">
              <a:spcBef>
                <a:spcPct val="0"/>
              </a:spcBef>
              <a:spcAft>
                <a:spcPct val="0"/>
              </a:spcAft>
              <a:defRPr>
                <a:solidFill>
                  <a:schemeClr val="tx1"/>
                </a:solidFill>
                <a:latin typeface="Tahoma" pitchFamily="34" charset="0"/>
              </a:defRPr>
            </a:lvl6pPr>
            <a:lvl7pPr marL="2971800" indent="-228600" defTabSz="871538" fontAlgn="base">
              <a:spcBef>
                <a:spcPct val="0"/>
              </a:spcBef>
              <a:spcAft>
                <a:spcPct val="0"/>
              </a:spcAft>
              <a:defRPr>
                <a:solidFill>
                  <a:schemeClr val="tx1"/>
                </a:solidFill>
                <a:latin typeface="Tahoma" pitchFamily="34" charset="0"/>
              </a:defRPr>
            </a:lvl7pPr>
            <a:lvl8pPr marL="3429000" indent="-228600" defTabSz="871538" fontAlgn="base">
              <a:spcBef>
                <a:spcPct val="0"/>
              </a:spcBef>
              <a:spcAft>
                <a:spcPct val="0"/>
              </a:spcAft>
              <a:defRPr>
                <a:solidFill>
                  <a:schemeClr val="tx1"/>
                </a:solidFill>
                <a:latin typeface="Tahoma" pitchFamily="34" charset="0"/>
              </a:defRPr>
            </a:lvl8pPr>
            <a:lvl9pPr marL="3886200" indent="-228600" defTabSz="871538" fontAlgn="base">
              <a:spcBef>
                <a:spcPct val="0"/>
              </a:spcBef>
              <a:spcAft>
                <a:spcPct val="0"/>
              </a:spcAft>
              <a:defRPr>
                <a:solidFill>
                  <a:schemeClr val="tx1"/>
                </a:solidFill>
                <a:latin typeface="Tahoma" pitchFamily="34" charset="0"/>
              </a:defRPr>
            </a:lvl9pPr>
          </a:lstStyle>
          <a:p>
            <a:pPr algn="r"/>
            <a:fld id="{0137B62B-B24B-4E3B-AF8D-F501161ABA2F}" type="slidenum">
              <a:rPr lang="en-US" sz="1200">
                <a:latin typeface="Arial" charset="0"/>
              </a:rPr>
              <a:pPr algn="r"/>
              <a:t>15</a:t>
            </a:fld>
            <a:endParaRPr lang="en-US" sz="120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xfrm>
            <a:off x="1143000" y="685800"/>
            <a:ext cx="4573588" cy="3429000"/>
          </a:xfrm>
          <a:ln/>
        </p:spPr>
      </p:sp>
      <p:sp>
        <p:nvSpPr>
          <p:cNvPr id="104450" name="Notes Placeholder 2"/>
          <p:cNvSpPr>
            <a:spLocks noGrp="1"/>
          </p:cNvSpPr>
          <p:nvPr>
            <p:ph type="body" idx="1"/>
          </p:nvPr>
        </p:nvSpPr>
        <p:spPr>
          <a:xfrm>
            <a:off x="685800" y="4343400"/>
            <a:ext cx="54864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lstStyle/>
          <a:p>
            <a:endParaRPr lang="en-US" dirty="0" smtClean="0"/>
          </a:p>
        </p:txBody>
      </p:sp>
      <p:sp>
        <p:nvSpPr>
          <p:cNvPr id="104451" name="Slide Number Placeholder 3"/>
          <p:cNvSpPr txBox="1">
            <a:spLocks noGrp="1"/>
          </p:cNvSpPr>
          <p:nvPr/>
        </p:nvSpPr>
        <p:spPr bwMode="auto">
          <a:xfrm>
            <a:off x="3884613" y="8686800"/>
            <a:ext cx="2971800" cy="455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nchor="b"/>
          <a:lstStyle>
            <a:lvl1pPr defTabSz="871538">
              <a:defRPr>
                <a:solidFill>
                  <a:schemeClr val="tx1"/>
                </a:solidFill>
                <a:latin typeface="Tahoma" pitchFamily="34" charset="0"/>
              </a:defRPr>
            </a:lvl1pPr>
            <a:lvl2pPr marL="742950" indent="-285750" defTabSz="871538">
              <a:defRPr>
                <a:solidFill>
                  <a:schemeClr val="tx1"/>
                </a:solidFill>
                <a:latin typeface="Tahoma" pitchFamily="34" charset="0"/>
              </a:defRPr>
            </a:lvl2pPr>
            <a:lvl3pPr marL="1143000" indent="-228600" defTabSz="871538">
              <a:defRPr>
                <a:solidFill>
                  <a:schemeClr val="tx1"/>
                </a:solidFill>
                <a:latin typeface="Tahoma" pitchFamily="34" charset="0"/>
              </a:defRPr>
            </a:lvl3pPr>
            <a:lvl4pPr marL="1600200" indent="-228600" defTabSz="871538">
              <a:defRPr>
                <a:solidFill>
                  <a:schemeClr val="tx1"/>
                </a:solidFill>
                <a:latin typeface="Tahoma" pitchFamily="34" charset="0"/>
              </a:defRPr>
            </a:lvl4pPr>
            <a:lvl5pPr marL="2057400" indent="-228600" defTabSz="871538">
              <a:defRPr>
                <a:solidFill>
                  <a:schemeClr val="tx1"/>
                </a:solidFill>
                <a:latin typeface="Tahoma" pitchFamily="34" charset="0"/>
              </a:defRPr>
            </a:lvl5pPr>
            <a:lvl6pPr marL="2514600" indent="-228600" defTabSz="871538" fontAlgn="base">
              <a:spcBef>
                <a:spcPct val="0"/>
              </a:spcBef>
              <a:spcAft>
                <a:spcPct val="0"/>
              </a:spcAft>
              <a:defRPr>
                <a:solidFill>
                  <a:schemeClr val="tx1"/>
                </a:solidFill>
                <a:latin typeface="Tahoma" pitchFamily="34" charset="0"/>
              </a:defRPr>
            </a:lvl6pPr>
            <a:lvl7pPr marL="2971800" indent="-228600" defTabSz="871538" fontAlgn="base">
              <a:spcBef>
                <a:spcPct val="0"/>
              </a:spcBef>
              <a:spcAft>
                <a:spcPct val="0"/>
              </a:spcAft>
              <a:defRPr>
                <a:solidFill>
                  <a:schemeClr val="tx1"/>
                </a:solidFill>
                <a:latin typeface="Tahoma" pitchFamily="34" charset="0"/>
              </a:defRPr>
            </a:lvl7pPr>
            <a:lvl8pPr marL="3429000" indent="-228600" defTabSz="871538" fontAlgn="base">
              <a:spcBef>
                <a:spcPct val="0"/>
              </a:spcBef>
              <a:spcAft>
                <a:spcPct val="0"/>
              </a:spcAft>
              <a:defRPr>
                <a:solidFill>
                  <a:schemeClr val="tx1"/>
                </a:solidFill>
                <a:latin typeface="Tahoma" pitchFamily="34" charset="0"/>
              </a:defRPr>
            </a:lvl8pPr>
            <a:lvl9pPr marL="3886200" indent="-228600" defTabSz="871538" fontAlgn="base">
              <a:spcBef>
                <a:spcPct val="0"/>
              </a:spcBef>
              <a:spcAft>
                <a:spcPct val="0"/>
              </a:spcAft>
              <a:defRPr>
                <a:solidFill>
                  <a:schemeClr val="tx1"/>
                </a:solidFill>
                <a:latin typeface="Tahoma" pitchFamily="34" charset="0"/>
              </a:defRPr>
            </a:lvl9pPr>
          </a:lstStyle>
          <a:p>
            <a:pPr algn="r"/>
            <a:fld id="{6D1DE4F2-BC04-471F-89BD-C6969934E9E8}" type="slidenum">
              <a:rPr lang="en-US" sz="1200">
                <a:latin typeface="Arial" charset="0"/>
              </a:rPr>
              <a:pPr algn="r"/>
              <a:t>16</a:t>
            </a:fld>
            <a:endParaRPr lang="en-US" sz="120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FB342788-899C-4CB6-BBAA-45047E3F5A74}" type="slidenum">
              <a:rPr lang="en-US" sz="1200">
                <a:latin typeface="Verdana" pitchFamily="34" charset="0"/>
              </a:rPr>
              <a:pPr algn="r"/>
              <a:t>2</a:t>
            </a:fld>
            <a:endParaRPr lang="en-US" sz="1200">
              <a:latin typeface="Verdana" pitchFamily="34"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746125" lvl="1" indent="-288925"/>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1C901C09-943D-48B1-B8C2-9E3557BEAF3D}" type="slidenum">
              <a:rPr lang="en-US" sz="1200">
                <a:latin typeface="Verdana" pitchFamily="34" charset="0"/>
              </a:rPr>
              <a:pPr algn="r"/>
              <a:t>3</a:t>
            </a:fld>
            <a:endParaRPr lang="en-US" sz="1200">
              <a:latin typeface="Verdana" pitchFamily="34" charset="0"/>
            </a:endParaRPr>
          </a:p>
        </p:txBody>
      </p:sp>
      <p:sp>
        <p:nvSpPr>
          <p:cNvPr id="32770"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ln/>
        </p:spPr>
        <p:txBody>
          <a:bodyPr/>
          <a:lstStyle/>
          <a:p>
            <a:pPr marL="342900" indent="-342900" eaLnBrk="1" hangingPunct="1">
              <a:spcBef>
                <a:spcPct val="0"/>
              </a:spcBef>
              <a:buFont typeface="Wingdings" pitchFamily="2" charset="2"/>
              <a:buNone/>
              <a:defRPr/>
            </a:pPr>
            <a:r>
              <a:rPr lang="en-US" dirty="0" smtClean="0"/>
              <a:t>HMIS was first spearheaded by local communities who were interested in capturing better data about homelessness.  HMIS is a tool that is driven by a set of data and technical standards.  HMIS is not a system, rather there are many vendors around the country who offer HMIS software in compliance with the HMIS standards.  </a:t>
            </a:r>
            <a:endParaRPr lang="en-US" dirty="0" smtClean="0">
              <a:effectLst>
                <a:outerShdw blurRad="38100" dist="38100" dir="2700000" algn="tl">
                  <a:srgbClr val="C0C0C0"/>
                </a:outerShdw>
              </a:effectLst>
            </a:endParaRPr>
          </a:p>
          <a:p>
            <a:pPr marL="746125" lvl="1" indent="-288925">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xfrm>
            <a:off x="1143000" y="685800"/>
            <a:ext cx="4573588" cy="3429000"/>
          </a:xfrm>
          <a:ln/>
        </p:spPr>
      </p:sp>
      <p:sp>
        <p:nvSpPr>
          <p:cNvPr id="34818" name="Notes Placeholder 2"/>
          <p:cNvSpPr>
            <a:spLocks noGrp="1"/>
          </p:cNvSpPr>
          <p:nvPr>
            <p:ph type="body" idx="1"/>
          </p:nvPr>
        </p:nvSpPr>
        <p:spPr>
          <a:xfrm>
            <a:off x="685800" y="4343400"/>
            <a:ext cx="54864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lstStyle/>
          <a:p>
            <a:r>
              <a:rPr lang="en-US" sz="1600" smtClean="0"/>
              <a:t>Recognizing the importance of community efforts to capture better data, in 2001 Congress directed HUD on the need for data and analysis on the extent of homelessness and the effectiveness of the McKinney-Vento Act Programs</a:t>
            </a:r>
          </a:p>
          <a:p>
            <a:endParaRPr lang="en-US" sz="1600" smtClean="0"/>
          </a:p>
          <a:p>
            <a:r>
              <a:rPr lang="en-US" sz="1600" smtClean="0"/>
              <a:t>HMIS became an eligible activity under 2001 SuperNOFA and since that time many Continuums of Care across the country have made significant progress to implement comprehensive CoC wide data collection and reporting systems.  </a:t>
            </a:r>
          </a:p>
        </p:txBody>
      </p:sp>
      <p:sp>
        <p:nvSpPr>
          <p:cNvPr id="34819" name="Slide Number Placeholder 3"/>
          <p:cNvSpPr txBox="1">
            <a:spLocks noGrp="1"/>
          </p:cNvSpPr>
          <p:nvPr/>
        </p:nvSpPr>
        <p:spPr bwMode="auto">
          <a:xfrm>
            <a:off x="3884613" y="8686800"/>
            <a:ext cx="2971800" cy="455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128" tIns="46064" rIns="92128" bIns="46064" anchor="b"/>
          <a:lstStyle>
            <a:lvl1pPr defTabSz="871538">
              <a:defRPr>
                <a:solidFill>
                  <a:schemeClr val="tx1"/>
                </a:solidFill>
                <a:latin typeface="Tahoma" pitchFamily="34" charset="0"/>
              </a:defRPr>
            </a:lvl1pPr>
            <a:lvl2pPr marL="742950" indent="-285750" defTabSz="871538">
              <a:defRPr>
                <a:solidFill>
                  <a:schemeClr val="tx1"/>
                </a:solidFill>
                <a:latin typeface="Tahoma" pitchFamily="34" charset="0"/>
              </a:defRPr>
            </a:lvl2pPr>
            <a:lvl3pPr marL="1143000" indent="-228600" defTabSz="871538">
              <a:defRPr>
                <a:solidFill>
                  <a:schemeClr val="tx1"/>
                </a:solidFill>
                <a:latin typeface="Tahoma" pitchFamily="34" charset="0"/>
              </a:defRPr>
            </a:lvl3pPr>
            <a:lvl4pPr marL="1600200" indent="-228600" defTabSz="871538">
              <a:defRPr>
                <a:solidFill>
                  <a:schemeClr val="tx1"/>
                </a:solidFill>
                <a:latin typeface="Tahoma" pitchFamily="34" charset="0"/>
              </a:defRPr>
            </a:lvl4pPr>
            <a:lvl5pPr marL="2057400" indent="-228600" defTabSz="871538">
              <a:defRPr>
                <a:solidFill>
                  <a:schemeClr val="tx1"/>
                </a:solidFill>
                <a:latin typeface="Tahoma" pitchFamily="34" charset="0"/>
              </a:defRPr>
            </a:lvl5pPr>
            <a:lvl6pPr marL="2514600" indent="-228600" defTabSz="871538" fontAlgn="base">
              <a:spcBef>
                <a:spcPct val="0"/>
              </a:spcBef>
              <a:spcAft>
                <a:spcPct val="0"/>
              </a:spcAft>
              <a:defRPr>
                <a:solidFill>
                  <a:schemeClr val="tx1"/>
                </a:solidFill>
                <a:latin typeface="Tahoma" pitchFamily="34" charset="0"/>
              </a:defRPr>
            </a:lvl6pPr>
            <a:lvl7pPr marL="2971800" indent="-228600" defTabSz="871538" fontAlgn="base">
              <a:spcBef>
                <a:spcPct val="0"/>
              </a:spcBef>
              <a:spcAft>
                <a:spcPct val="0"/>
              </a:spcAft>
              <a:defRPr>
                <a:solidFill>
                  <a:schemeClr val="tx1"/>
                </a:solidFill>
                <a:latin typeface="Tahoma" pitchFamily="34" charset="0"/>
              </a:defRPr>
            </a:lvl7pPr>
            <a:lvl8pPr marL="3429000" indent="-228600" defTabSz="871538" fontAlgn="base">
              <a:spcBef>
                <a:spcPct val="0"/>
              </a:spcBef>
              <a:spcAft>
                <a:spcPct val="0"/>
              </a:spcAft>
              <a:defRPr>
                <a:solidFill>
                  <a:schemeClr val="tx1"/>
                </a:solidFill>
                <a:latin typeface="Tahoma" pitchFamily="34" charset="0"/>
              </a:defRPr>
            </a:lvl8pPr>
            <a:lvl9pPr marL="3886200" indent="-228600" defTabSz="871538" fontAlgn="base">
              <a:spcBef>
                <a:spcPct val="0"/>
              </a:spcBef>
              <a:spcAft>
                <a:spcPct val="0"/>
              </a:spcAft>
              <a:defRPr>
                <a:solidFill>
                  <a:schemeClr val="tx1"/>
                </a:solidFill>
                <a:latin typeface="Tahoma" pitchFamily="34" charset="0"/>
              </a:defRPr>
            </a:lvl9pPr>
          </a:lstStyle>
          <a:p>
            <a:pPr algn="r"/>
            <a:fld id="{0087103C-2F38-447C-BEFF-163E36F87D3E}" type="slidenum">
              <a:rPr lang="en-US" sz="1200">
                <a:latin typeface="Arial" charset="0"/>
              </a:rPr>
              <a:pPr algn="r"/>
              <a:t>4</a:t>
            </a:fld>
            <a:endParaRPr lang="en-US" sz="120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2D541264-E0D5-4C50-9A82-03D689B9C0AC}" type="slidenum">
              <a:rPr lang="en-US" sz="1200">
                <a:latin typeface="Verdana" pitchFamily="34" charset="0"/>
              </a:rPr>
              <a:pPr algn="r"/>
              <a:t>5</a:t>
            </a:fld>
            <a:endParaRPr lang="en-US" sz="1200">
              <a:latin typeface="Verdana" pitchFamily="34"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746125" lvl="1" indent="-288925"/>
            <a:r>
              <a:rPr lang="en-US" smtClean="0"/>
              <a:t>Over 90% of all CoCs across the country have an HMIS in place, so this is the most logical data collection platform for HPRP grantees.  One of HUD’s goals for HMIS is generate an Annual Homeless Assessment Report for Congress.  This is commonly termed the AHAR.  </a:t>
            </a:r>
          </a:p>
          <a:p>
            <a:pPr marL="746125" lvl="1" indent="-288925"/>
            <a:endParaRPr lang="en-US" smtClean="0"/>
          </a:p>
          <a:p>
            <a:pPr marL="746125" lvl="1" indent="-288925"/>
            <a:r>
              <a:rPr lang="en-US" smtClean="0"/>
              <a:t>The AHAR is an annual report through which HUD is able t</a:t>
            </a:r>
            <a:r>
              <a:rPr lang="en-US" sz="1200" smtClean="0"/>
              <a:t>o produce an unduplicated count of all homeless persons in the United States </a:t>
            </a:r>
          </a:p>
          <a:p>
            <a:pPr marL="746125" lvl="1" indent="-288925"/>
            <a:r>
              <a:rPr lang="en-US" sz="1200" smtClean="0"/>
              <a:t>Through the AHAR, HUD develops a descriptive profile of the homeless population using services provided by CoC’s throughout the nation.  Three annual reports have been published to date, the fourth AHAR will be published by summer.  </a:t>
            </a:r>
          </a:p>
          <a:p>
            <a:pPr marL="746125" lvl="1" indent="-288925"/>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6A293DBF-2463-466D-AD1E-4E122E8449DA}" type="slidenum">
              <a:rPr lang="en-US" sz="1200">
                <a:latin typeface="Verdana" pitchFamily="34" charset="0"/>
              </a:rPr>
              <a:pPr algn="r"/>
              <a:t>6</a:t>
            </a:fld>
            <a:endParaRPr lang="en-US" sz="1200">
              <a:latin typeface="Verdana" pitchFamily="34"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342900" indent="-342900"/>
            <a:r>
              <a:rPr lang="en-US" sz="1100" smtClean="0"/>
              <a:t>The benefit to use of HMIS for HPRP is that the technical infrastructure is already in place in the majority of CoCs to capture and report electronic client level data.  Building on this infrastructure with the addition of new data elements for HPRP, HMIS will enable HPRP subgrantees to capture data about all clients served including their homeless status and level and type of assistance received.  Having the data in HMIS will enable accurate reporting for the required HPRP quarterly and annual reports, as well as monitor data quality on a regular basis.  </a:t>
            </a:r>
          </a:p>
          <a:p>
            <a:pPr marL="746125" lvl="1" indent="-288925"/>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mtClean="0"/>
              <a:t>As presented yesterday and specified in both the legislation and HPRP Notice, all grantees and subgrantees providing HPRP assistance/services must report client level data into their CoCs HMIS or comparable databse.  A comparable database may only be used if it consistent with the HMIS Data and Technical standards and meets HPRP reporting requirements.  </a:t>
            </a:r>
          </a:p>
        </p:txBody>
      </p:sp>
      <p:sp>
        <p:nvSpPr>
          <p:cNvPr id="4096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fld id="{DB040102-C416-4E3B-B07D-FF3042BE4358}" type="slidenum">
              <a:rPr lang="en-US" smtClean="0">
                <a:latin typeface="Verdana" pitchFamily="34" charset="0"/>
              </a:rPr>
              <a:pPr/>
              <a:t>7</a:t>
            </a:fld>
            <a:endParaRPr lang="en-US" smtClean="0">
              <a:latin typeface="Verdan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D8A27A50-4218-4D3C-AE9E-30ACA4B1771C}" type="slidenum">
              <a:rPr lang="en-US">
                <a:latin typeface="Verdana" pitchFamily="34" charset="0"/>
              </a:rPr>
              <a:pPr algn="r"/>
              <a:t>8</a:t>
            </a:fld>
            <a:endParaRPr lang="en-US">
              <a:latin typeface="Verdan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4400" y="4343400"/>
            <a:ext cx="5486400" cy="4419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r>
              <a:rPr lang="en-US" sz="1100" smtClean="0"/>
              <a:t>DV providers and legal services programs may be HPRP subgrantees.  Due to the Violence Against Women Act, providers whose primary mission is to service victims of domestic violence may not provide client-level data to an HMIS.  The same applies for legal services programs who are protected by attorney-client privilege.  This two types of provides must still collect the required client level data in accordance with the HMIS data and technical standards and report aggregate program information to the grantee.  </a:t>
            </a:r>
          </a:p>
          <a:p>
            <a:pPr eaLnBrk="1" hangingPunct="1">
              <a:lnSpc>
                <a:spcPct val="100000"/>
              </a:lnSpc>
              <a:spcBef>
                <a:spcPct val="0"/>
              </a:spcBef>
            </a:pPr>
            <a:endParaRPr lang="en-US" sz="1100" smtClean="0"/>
          </a:p>
          <a:p>
            <a:pPr eaLnBrk="1" hangingPunct="1">
              <a:lnSpc>
                <a:spcPct val="100000"/>
              </a:lnSpc>
              <a:spcBef>
                <a:spcPct val="0"/>
              </a:spcBef>
            </a:pPr>
            <a:r>
              <a:rPr lang="en-US" sz="1100" smtClean="0"/>
              <a:t>More of the details of these reporting requirements will be discussed during the Reporting session later this morning.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52" tIns="45246" rIns="92052" bIns="45246" anchor="b"/>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fld id="{D8A27A50-4218-4D3C-AE9E-30ACA4B1771C}" type="slidenum">
              <a:rPr lang="en-US">
                <a:latin typeface="Verdana" pitchFamily="34" charset="0"/>
              </a:rPr>
              <a:pPr algn="r"/>
              <a:t>9</a:t>
            </a:fld>
            <a:endParaRPr lang="en-US">
              <a:latin typeface="Verdana"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xfrm>
            <a:off x="914400" y="4343400"/>
            <a:ext cx="5486400" cy="4419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lnSpc>
                <a:spcPct val="100000"/>
              </a:lnSpc>
              <a:spcBef>
                <a:spcPct val="0"/>
              </a:spcBef>
            </a:pPr>
            <a:endParaRPr lang="en-US" sz="11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 xmlns:p14="http://schemas.microsoft.com/office/powerpoint/2010/main" val="4189565397"/>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311095753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93638330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409589220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232073026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8294549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 xmlns:p14="http://schemas.microsoft.com/office/powerpoint/2010/main" val="268241566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39332234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053903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13687924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61118471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9142413" cy="6853237"/>
            <a:chOff x="0" y="4"/>
            <a:chExt cx="5759" cy="4317"/>
          </a:xfrm>
        </p:grpSpPr>
        <p:sp>
          <p:nvSpPr>
            <p:cNvPr id="242691" name="Freeform 3"/>
            <p:cNvSpPr>
              <a:spLocks/>
            </p:cNvSpPr>
            <p:nvPr/>
          </p:nvSpPr>
          <p:spPr bwMode="hidden">
            <a:xfrm>
              <a:off x="558" y="1161"/>
              <a:ext cx="5201" cy="3160"/>
            </a:xfrm>
            <a:custGeom>
              <a:avLst/>
              <a:gdLst/>
              <a:ahLst/>
              <a:cxnLst>
                <a:cxn ang="0">
                  <a:pos x="0" y="3159"/>
                </a:cxn>
                <a:cxn ang="0">
                  <a:pos x="5200" y="3159"/>
                </a:cxn>
                <a:cxn ang="0">
                  <a:pos x="5200" y="0"/>
                </a:cxn>
                <a:cxn ang="0">
                  <a:pos x="0" y="0"/>
                </a:cxn>
                <a:cxn ang="0">
                  <a:pos x="0" y="3159"/>
                </a:cxn>
              </a:cxnLst>
              <a:rect l="0" t="0" r="r" b="b"/>
              <a:pathLst>
                <a:path w="5201" h="3160">
                  <a:moveTo>
                    <a:pt x="0" y="3159"/>
                  </a:moveTo>
                  <a:lnTo>
                    <a:pt x="5200" y="3159"/>
                  </a:lnTo>
                  <a:lnTo>
                    <a:pt x="5200" y="0"/>
                  </a:lnTo>
                  <a:lnTo>
                    <a:pt x="0" y="0"/>
                  </a:lnTo>
                  <a:lnTo>
                    <a:pt x="0" y="3159"/>
                  </a:lnTo>
                </a:path>
              </a:pathLst>
            </a:custGeom>
            <a:gradFill rotWithShape="0">
              <a:gsLst>
                <a:gs pos="0">
                  <a:schemeClr val="bg1"/>
                </a:gs>
                <a:gs pos="100000">
                  <a:schemeClr val="bg2"/>
                </a:gs>
              </a:gsLst>
              <a:lin ang="0" scaled="1"/>
            </a:gradFill>
            <a:ln w="9525" cap="rnd">
              <a:noFill/>
              <a:round/>
              <a:headEnd/>
              <a:tailEnd/>
            </a:ln>
            <a:effectLst/>
          </p:spPr>
          <p:txBody>
            <a:bodyPr/>
            <a:lstStyle/>
            <a:p>
              <a:pPr eaLnBrk="0" hangingPunct="0">
                <a:defRPr/>
              </a:pPr>
              <a:endParaRPr lang="en-US">
                <a:latin typeface="Arial" charset="0"/>
              </a:endParaRPr>
            </a:p>
          </p:txBody>
        </p:sp>
        <p:sp>
          <p:nvSpPr>
            <p:cNvPr id="242692" name="Freeform 4"/>
            <p:cNvSpPr>
              <a:spLocks/>
            </p:cNvSpPr>
            <p:nvPr/>
          </p:nvSpPr>
          <p:spPr bwMode="hidden">
            <a:xfrm>
              <a:off x="0" y="1161"/>
              <a:ext cx="559" cy="3160"/>
            </a:xfrm>
            <a:custGeom>
              <a:avLst/>
              <a:gdLst/>
              <a:ahLst/>
              <a:cxnLst>
                <a:cxn ang="0">
                  <a:pos x="0" y="0"/>
                </a:cxn>
                <a:cxn ang="0">
                  <a:pos x="0" y="3159"/>
                </a:cxn>
                <a:cxn ang="0">
                  <a:pos x="558" y="3159"/>
                </a:cxn>
                <a:cxn ang="0">
                  <a:pos x="558" y="0"/>
                </a:cxn>
                <a:cxn ang="0">
                  <a:pos x="0" y="0"/>
                </a:cxn>
              </a:cxnLst>
              <a:rect l="0" t="0" r="r" b="b"/>
              <a:pathLst>
                <a:path w="559" h="3160">
                  <a:moveTo>
                    <a:pt x="0" y="0"/>
                  </a:moveTo>
                  <a:lnTo>
                    <a:pt x="0" y="3159"/>
                  </a:lnTo>
                  <a:lnTo>
                    <a:pt x="558" y="3159"/>
                  </a:lnTo>
                  <a:lnTo>
                    <a:pt x="558" y="0"/>
                  </a:lnTo>
                  <a:lnTo>
                    <a:pt x="0" y="0"/>
                  </a:lnTo>
                </a:path>
              </a:pathLst>
            </a:custGeom>
            <a:gradFill rotWithShape="0">
              <a:gsLst>
                <a:gs pos="0">
                  <a:schemeClr val="bg1"/>
                </a:gs>
                <a:gs pos="100000">
                  <a:schemeClr val="bg2"/>
                </a:gs>
              </a:gsLst>
              <a:lin ang="5400000" scaled="1"/>
            </a:gradFill>
            <a:ln w="9525" cap="rnd">
              <a:noFill/>
              <a:round/>
              <a:headEnd/>
              <a:tailEnd/>
            </a:ln>
            <a:effectLst/>
          </p:spPr>
          <p:txBody>
            <a:bodyPr/>
            <a:lstStyle/>
            <a:p>
              <a:pPr eaLnBrk="0" hangingPunct="0">
                <a:defRPr/>
              </a:pPr>
              <a:endParaRPr lang="en-US">
                <a:latin typeface="Arial" charset="0"/>
              </a:endParaRPr>
            </a:p>
          </p:txBody>
        </p:sp>
        <p:grpSp>
          <p:nvGrpSpPr>
            <p:cNvPr id="1031" name="Group 5"/>
            <p:cNvGrpSpPr>
              <a:grpSpLocks/>
            </p:cNvGrpSpPr>
            <p:nvPr/>
          </p:nvGrpSpPr>
          <p:grpSpPr bwMode="auto">
            <a:xfrm>
              <a:off x="0" y="4"/>
              <a:ext cx="5759" cy="4317"/>
              <a:chOff x="0" y="4"/>
              <a:chExt cx="5759" cy="4317"/>
            </a:xfrm>
          </p:grpSpPr>
          <p:sp>
            <p:nvSpPr>
              <p:cNvPr id="242694" name="Freeform 6"/>
              <p:cNvSpPr>
                <a:spLocks/>
              </p:cNvSpPr>
              <p:nvPr/>
            </p:nvSpPr>
            <p:spPr bwMode="ltGray">
              <a:xfrm>
                <a:off x="552" y="4"/>
                <a:ext cx="13" cy="696"/>
              </a:xfrm>
              <a:custGeom>
                <a:avLst/>
                <a:gdLst/>
                <a:ahLst/>
                <a:cxnLst>
                  <a:cxn ang="0">
                    <a:pos x="12" y="0"/>
                  </a:cxn>
                  <a:cxn ang="0">
                    <a:pos x="0" y="0"/>
                  </a:cxn>
                  <a:cxn ang="0">
                    <a:pos x="0" y="695"/>
                  </a:cxn>
                  <a:cxn ang="0">
                    <a:pos x="12" y="695"/>
                  </a:cxn>
                  <a:cxn ang="0">
                    <a:pos x="12" y="0"/>
                  </a:cxn>
                </a:cxnLst>
                <a:rect l="0" t="0" r="r" b="b"/>
                <a:pathLst>
                  <a:path w="13" h="696">
                    <a:moveTo>
                      <a:pt x="12" y="0"/>
                    </a:moveTo>
                    <a:lnTo>
                      <a:pt x="0" y="0"/>
                    </a:lnTo>
                    <a:lnTo>
                      <a:pt x="0" y="695"/>
                    </a:lnTo>
                    <a:lnTo>
                      <a:pt x="12" y="695"/>
                    </a:lnTo>
                    <a:lnTo>
                      <a:pt x="12" y="0"/>
                    </a:lnTo>
                  </a:path>
                </a:pathLst>
              </a:custGeom>
              <a:gradFill rotWithShape="0">
                <a:gsLst>
                  <a:gs pos="0">
                    <a:schemeClr val="bg1"/>
                  </a:gs>
                  <a:gs pos="100000">
                    <a:schemeClr val="bg2"/>
                  </a:gs>
                </a:gsLst>
                <a:lin ang="5400000" scaled="1"/>
              </a:gradFill>
              <a:ln w="9525" cap="rnd">
                <a:noFill/>
                <a:round/>
                <a:headEnd/>
                <a:tailEnd/>
              </a:ln>
              <a:effectLst/>
            </p:spPr>
            <p:txBody>
              <a:bodyPr/>
              <a:lstStyle/>
              <a:p>
                <a:pPr eaLnBrk="0" hangingPunct="0">
                  <a:defRPr/>
                </a:pPr>
                <a:endParaRPr lang="en-US">
                  <a:latin typeface="Arial" charset="0"/>
                </a:endParaRPr>
              </a:p>
            </p:txBody>
          </p:sp>
          <p:sp>
            <p:nvSpPr>
              <p:cNvPr id="242695" name="Freeform 7"/>
              <p:cNvSpPr>
                <a:spLocks/>
              </p:cNvSpPr>
              <p:nvPr/>
            </p:nvSpPr>
            <p:spPr bwMode="ltGray">
              <a:xfrm>
                <a:off x="552" y="1623"/>
                <a:ext cx="13" cy="2698"/>
              </a:xfrm>
              <a:custGeom>
                <a:avLst/>
                <a:gdLst/>
                <a:ahLst/>
                <a:cxnLst>
                  <a:cxn ang="0">
                    <a:pos x="0" y="2697"/>
                  </a:cxn>
                  <a:cxn ang="0">
                    <a:pos x="12" y="2697"/>
                  </a:cxn>
                  <a:cxn ang="0">
                    <a:pos x="12" y="0"/>
                  </a:cxn>
                  <a:cxn ang="0">
                    <a:pos x="0" y="0"/>
                  </a:cxn>
                  <a:cxn ang="0">
                    <a:pos x="0" y="2697"/>
                  </a:cxn>
                </a:cxnLst>
                <a:rect l="0" t="0" r="r" b="b"/>
                <a:pathLst>
                  <a:path w="13" h="2698">
                    <a:moveTo>
                      <a:pt x="0" y="2697"/>
                    </a:moveTo>
                    <a:lnTo>
                      <a:pt x="12" y="2697"/>
                    </a:lnTo>
                    <a:lnTo>
                      <a:pt x="12" y="0"/>
                    </a:lnTo>
                    <a:lnTo>
                      <a:pt x="0" y="0"/>
                    </a:lnTo>
                    <a:lnTo>
                      <a:pt x="0" y="2697"/>
                    </a:lnTo>
                  </a:path>
                </a:pathLst>
              </a:custGeom>
              <a:gradFill rotWithShape="0">
                <a:gsLst>
                  <a:gs pos="0">
                    <a:schemeClr val="bg2"/>
                  </a:gs>
                  <a:gs pos="100000">
                    <a:schemeClr val="bg1"/>
                  </a:gs>
                </a:gsLst>
                <a:lin ang="5400000" scaled="1"/>
              </a:gradFill>
              <a:ln w="9525" cap="rnd">
                <a:noFill/>
                <a:round/>
                <a:headEnd/>
                <a:tailEnd/>
              </a:ln>
              <a:effectLst/>
            </p:spPr>
            <p:txBody>
              <a:bodyPr/>
              <a:lstStyle/>
              <a:p>
                <a:pPr eaLnBrk="0" hangingPunct="0">
                  <a:defRPr/>
                </a:pPr>
                <a:endParaRPr lang="en-US">
                  <a:latin typeface="Arial" charset="0"/>
                </a:endParaRPr>
              </a:p>
            </p:txBody>
          </p:sp>
          <p:sp>
            <p:nvSpPr>
              <p:cNvPr id="242696" name="Freeform 8"/>
              <p:cNvSpPr>
                <a:spLocks/>
              </p:cNvSpPr>
              <p:nvPr/>
            </p:nvSpPr>
            <p:spPr bwMode="ltGray">
              <a:xfrm>
                <a:off x="1019" y="1155"/>
                <a:ext cx="4740" cy="13"/>
              </a:xfrm>
              <a:custGeom>
                <a:avLst/>
                <a:gdLst/>
                <a:ahLst/>
                <a:cxnLst>
                  <a:cxn ang="0">
                    <a:pos x="4739" y="0"/>
                  </a:cxn>
                  <a:cxn ang="0">
                    <a:pos x="0" y="0"/>
                  </a:cxn>
                  <a:cxn ang="0">
                    <a:pos x="0" y="12"/>
                  </a:cxn>
                  <a:cxn ang="0">
                    <a:pos x="4739" y="12"/>
                  </a:cxn>
                  <a:cxn ang="0">
                    <a:pos x="4739" y="0"/>
                  </a:cxn>
                </a:cxnLst>
                <a:rect l="0" t="0" r="r" b="b"/>
                <a:pathLst>
                  <a:path w="4740" h="13">
                    <a:moveTo>
                      <a:pt x="4739" y="0"/>
                    </a:moveTo>
                    <a:lnTo>
                      <a:pt x="0" y="0"/>
                    </a:lnTo>
                    <a:lnTo>
                      <a:pt x="0" y="12"/>
                    </a:lnTo>
                    <a:lnTo>
                      <a:pt x="4739" y="12"/>
                    </a:lnTo>
                    <a:lnTo>
                      <a:pt x="4739" y="0"/>
                    </a:lnTo>
                  </a:path>
                </a:pathLst>
              </a:custGeom>
              <a:gradFill rotWithShape="0">
                <a:gsLst>
                  <a:gs pos="0">
                    <a:schemeClr val="bg2"/>
                  </a:gs>
                  <a:gs pos="100000">
                    <a:schemeClr val="bg1"/>
                  </a:gs>
                </a:gsLst>
                <a:lin ang="0" scaled="1"/>
              </a:gradFill>
              <a:ln w="9525" cap="rnd">
                <a:noFill/>
                <a:round/>
                <a:headEnd/>
                <a:tailEnd/>
              </a:ln>
              <a:effectLst/>
            </p:spPr>
            <p:txBody>
              <a:bodyPr/>
              <a:lstStyle/>
              <a:p>
                <a:pPr eaLnBrk="0" hangingPunct="0">
                  <a:defRPr/>
                </a:pPr>
                <a:endParaRPr lang="en-US">
                  <a:latin typeface="Arial" charset="0"/>
                </a:endParaRPr>
              </a:p>
            </p:txBody>
          </p:sp>
          <p:sp>
            <p:nvSpPr>
              <p:cNvPr id="242697" name="Freeform 9"/>
              <p:cNvSpPr>
                <a:spLocks/>
              </p:cNvSpPr>
              <p:nvPr/>
            </p:nvSpPr>
            <p:spPr bwMode="ltGray">
              <a:xfrm>
                <a:off x="552" y="1371"/>
                <a:ext cx="13" cy="253"/>
              </a:xfrm>
              <a:custGeom>
                <a:avLst/>
                <a:gdLst/>
                <a:ahLst/>
                <a:cxnLst>
                  <a:cxn ang="0">
                    <a:pos x="0" y="252"/>
                  </a:cxn>
                  <a:cxn ang="0">
                    <a:pos x="12" y="252"/>
                  </a:cxn>
                  <a:cxn ang="0">
                    <a:pos x="12" y="0"/>
                  </a:cxn>
                  <a:cxn ang="0">
                    <a:pos x="0" y="0"/>
                  </a:cxn>
                  <a:cxn ang="0">
                    <a:pos x="0" y="252"/>
                  </a:cxn>
                </a:cxnLst>
                <a:rect l="0" t="0" r="r" b="b"/>
                <a:pathLst>
                  <a:path w="13" h="253">
                    <a:moveTo>
                      <a:pt x="0" y="252"/>
                    </a:moveTo>
                    <a:lnTo>
                      <a:pt x="12" y="252"/>
                    </a:lnTo>
                    <a:lnTo>
                      <a:pt x="12" y="0"/>
                    </a:lnTo>
                    <a:lnTo>
                      <a:pt x="0" y="0"/>
                    </a:lnTo>
                    <a:lnTo>
                      <a:pt x="0" y="252"/>
                    </a:lnTo>
                  </a:path>
                </a:pathLst>
              </a:custGeom>
              <a:gradFill rotWithShape="0">
                <a:gsLst>
                  <a:gs pos="0">
                    <a:schemeClr val="accent2"/>
                  </a:gs>
                  <a:gs pos="100000">
                    <a:schemeClr val="bg2"/>
                  </a:gs>
                </a:gsLst>
                <a:lin ang="5400000" scaled="1"/>
              </a:gradFill>
              <a:ln w="9525" cap="rnd">
                <a:noFill/>
                <a:round/>
                <a:headEnd/>
                <a:tailEnd/>
              </a:ln>
              <a:effectLst/>
            </p:spPr>
            <p:txBody>
              <a:bodyPr/>
              <a:lstStyle/>
              <a:p>
                <a:pPr eaLnBrk="0" hangingPunct="0">
                  <a:defRPr/>
                </a:pPr>
                <a:endParaRPr lang="en-US">
                  <a:latin typeface="Arial" charset="0"/>
                </a:endParaRPr>
              </a:p>
            </p:txBody>
          </p:sp>
          <p:sp>
            <p:nvSpPr>
              <p:cNvPr id="242698" name="Freeform 10"/>
              <p:cNvSpPr>
                <a:spLocks/>
              </p:cNvSpPr>
              <p:nvPr/>
            </p:nvSpPr>
            <p:spPr bwMode="ltGray">
              <a:xfrm>
                <a:off x="552" y="699"/>
                <a:ext cx="13" cy="253"/>
              </a:xfrm>
              <a:custGeom>
                <a:avLst/>
                <a:gdLst/>
                <a:ahLst/>
                <a:cxnLst>
                  <a:cxn ang="0">
                    <a:pos x="12" y="0"/>
                  </a:cxn>
                  <a:cxn ang="0">
                    <a:pos x="0" y="0"/>
                  </a:cxn>
                  <a:cxn ang="0">
                    <a:pos x="0" y="252"/>
                  </a:cxn>
                  <a:cxn ang="0">
                    <a:pos x="12" y="252"/>
                  </a:cxn>
                  <a:cxn ang="0">
                    <a:pos x="12" y="0"/>
                  </a:cxn>
                </a:cxnLst>
                <a:rect l="0" t="0" r="r" b="b"/>
                <a:pathLst>
                  <a:path w="13" h="253">
                    <a:moveTo>
                      <a:pt x="12" y="0"/>
                    </a:moveTo>
                    <a:lnTo>
                      <a:pt x="0" y="0"/>
                    </a:lnTo>
                    <a:lnTo>
                      <a:pt x="0" y="252"/>
                    </a:lnTo>
                    <a:lnTo>
                      <a:pt x="12" y="252"/>
                    </a:lnTo>
                    <a:lnTo>
                      <a:pt x="12" y="0"/>
                    </a:lnTo>
                  </a:path>
                </a:pathLst>
              </a:custGeom>
              <a:gradFill rotWithShape="0">
                <a:gsLst>
                  <a:gs pos="0">
                    <a:schemeClr val="bg2"/>
                  </a:gs>
                  <a:gs pos="100000">
                    <a:schemeClr val="accent2"/>
                  </a:gs>
                </a:gsLst>
                <a:lin ang="5400000" scaled="1"/>
              </a:gradFill>
              <a:ln w="9525" cap="rnd">
                <a:noFill/>
                <a:round/>
                <a:headEnd/>
                <a:tailEnd/>
              </a:ln>
              <a:effectLst/>
            </p:spPr>
            <p:txBody>
              <a:bodyPr/>
              <a:lstStyle/>
              <a:p>
                <a:pPr eaLnBrk="0" hangingPunct="0">
                  <a:defRPr/>
                </a:pPr>
                <a:endParaRPr lang="en-US">
                  <a:latin typeface="Arial" charset="0"/>
                </a:endParaRPr>
              </a:p>
            </p:txBody>
          </p:sp>
          <p:sp>
            <p:nvSpPr>
              <p:cNvPr id="242699" name="Freeform 11"/>
              <p:cNvSpPr>
                <a:spLocks/>
              </p:cNvSpPr>
              <p:nvPr/>
            </p:nvSpPr>
            <p:spPr bwMode="ltGray">
              <a:xfrm>
                <a:off x="552" y="951"/>
                <a:ext cx="13" cy="421"/>
              </a:xfrm>
              <a:custGeom>
                <a:avLst/>
                <a:gdLst/>
                <a:ahLst/>
                <a:cxnLst>
                  <a:cxn ang="0">
                    <a:pos x="0" y="0"/>
                  </a:cxn>
                  <a:cxn ang="0">
                    <a:pos x="0" y="420"/>
                  </a:cxn>
                  <a:cxn ang="0">
                    <a:pos x="12" y="420"/>
                  </a:cxn>
                  <a:cxn ang="0">
                    <a:pos x="12" y="0"/>
                  </a:cxn>
                  <a:cxn ang="0">
                    <a:pos x="0" y="0"/>
                  </a:cxn>
                </a:cxnLst>
                <a:rect l="0" t="0" r="r" b="b"/>
                <a:pathLst>
                  <a:path w="13" h="421">
                    <a:moveTo>
                      <a:pt x="0" y="0"/>
                    </a:moveTo>
                    <a:lnTo>
                      <a:pt x="0" y="420"/>
                    </a:lnTo>
                    <a:lnTo>
                      <a:pt x="12" y="420"/>
                    </a:lnTo>
                    <a:lnTo>
                      <a:pt x="12" y="0"/>
                    </a:lnTo>
                    <a:lnTo>
                      <a:pt x="0" y="0"/>
                    </a:lnTo>
                  </a:path>
                </a:pathLst>
              </a:custGeom>
              <a:gradFill rotWithShape="0">
                <a:gsLst>
                  <a:gs pos="0">
                    <a:schemeClr val="accent2"/>
                  </a:gs>
                  <a:gs pos="50000">
                    <a:schemeClr val="hlink"/>
                  </a:gs>
                  <a:gs pos="100000">
                    <a:schemeClr val="accent2"/>
                  </a:gs>
                </a:gsLst>
                <a:lin ang="5400000" scaled="1"/>
              </a:gradFill>
              <a:ln w="9525" cap="rnd">
                <a:noFill/>
                <a:round/>
                <a:headEnd/>
                <a:tailEnd/>
              </a:ln>
              <a:effectLst/>
            </p:spPr>
            <p:txBody>
              <a:bodyPr/>
              <a:lstStyle/>
              <a:p>
                <a:pPr eaLnBrk="0" hangingPunct="0">
                  <a:defRPr/>
                </a:pPr>
                <a:endParaRPr lang="en-US">
                  <a:latin typeface="Arial" charset="0"/>
                </a:endParaRPr>
              </a:p>
            </p:txBody>
          </p:sp>
          <p:sp>
            <p:nvSpPr>
              <p:cNvPr id="242700" name="Freeform 12"/>
              <p:cNvSpPr>
                <a:spLocks/>
              </p:cNvSpPr>
              <p:nvPr/>
            </p:nvSpPr>
            <p:spPr bwMode="ltGray">
              <a:xfrm>
                <a:off x="0" y="1155"/>
                <a:ext cx="352" cy="13"/>
              </a:xfrm>
              <a:custGeom>
                <a:avLst/>
                <a:gdLst/>
                <a:ahLst/>
                <a:cxnLst>
                  <a:cxn ang="0">
                    <a:pos x="0" y="0"/>
                  </a:cxn>
                  <a:cxn ang="0">
                    <a:pos x="0" y="12"/>
                  </a:cxn>
                  <a:cxn ang="0">
                    <a:pos x="351" y="12"/>
                  </a:cxn>
                  <a:cxn ang="0">
                    <a:pos x="351" y="0"/>
                  </a:cxn>
                  <a:cxn ang="0">
                    <a:pos x="0" y="0"/>
                  </a:cxn>
                </a:cxnLst>
                <a:rect l="0" t="0" r="r" b="b"/>
                <a:pathLst>
                  <a:path w="352" h="13">
                    <a:moveTo>
                      <a:pt x="0" y="0"/>
                    </a:moveTo>
                    <a:lnTo>
                      <a:pt x="0" y="12"/>
                    </a:lnTo>
                    <a:lnTo>
                      <a:pt x="351" y="12"/>
                    </a:lnTo>
                    <a:lnTo>
                      <a:pt x="351" y="0"/>
                    </a:lnTo>
                    <a:lnTo>
                      <a:pt x="0" y="0"/>
                    </a:lnTo>
                  </a:path>
                </a:pathLst>
              </a:custGeom>
              <a:gradFill rotWithShape="0">
                <a:gsLst>
                  <a:gs pos="0">
                    <a:schemeClr val="bg2"/>
                  </a:gs>
                  <a:gs pos="100000">
                    <a:schemeClr val="accent2"/>
                  </a:gs>
                </a:gsLst>
                <a:lin ang="0" scaled="1"/>
              </a:gradFill>
              <a:ln w="9525" cap="rnd">
                <a:noFill/>
                <a:round/>
                <a:headEnd/>
                <a:tailEnd/>
              </a:ln>
              <a:effectLst/>
            </p:spPr>
            <p:txBody>
              <a:bodyPr/>
              <a:lstStyle/>
              <a:p>
                <a:pPr eaLnBrk="0" hangingPunct="0">
                  <a:defRPr/>
                </a:pPr>
                <a:endParaRPr lang="en-US">
                  <a:latin typeface="Arial" charset="0"/>
                </a:endParaRPr>
              </a:p>
            </p:txBody>
          </p:sp>
          <p:sp>
            <p:nvSpPr>
              <p:cNvPr id="242701" name="Freeform 13"/>
              <p:cNvSpPr>
                <a:spLocks/>
              </p:cNvSpPr>
              <p:nvPr/>
            </p:nvSpPr>
            <p:spPr bwMode="ltGray">
              <a:xfrm>
                <a:off x="767" y="1155"/>
                <a:ext cx="253" cy="13"/>
              </a:xfrm>
              <a:custGeom>
                <a:avLst/>
                <a:gdLst/>
                <a:ahLst/>
                <a:cxnLst>
                  <a:cxn ang="0">
                    <a:pos x="252" y="0"/>
                  </a:cxn>
                  <a:cxn ang="0">
                    <a:pos x="0" y="0"/>
                  </a:cxn>
                  <a:cxn ang="0">
                    <a:pos x="0" y="12"/>
                  </a:cxn>
                  <a:cxn ang="0">
                    <a:pos x="252" y="12"/>
                  </a:cxn>
                  <a:cxn ang="0">
                    <a:pos x="252" y="0"/>
                  </a:cxn>
                </a:cxnLst>
                <a:rect l="0" t="0" r="r" b="b"/>
                <a:pathLst>
                  <a:path w="253" h="13">
                    <a:moveTo>
                      <a:pt x="252" y="0"/>
                    </a:moveTo>
                    <a:lnTo>
                      <a:pt x="0" y="0"/>
                    </a:lnTo>
                    <a:lnTo>
                      <a:pt x="0" y="12"/>
                    </a:lnTo>
                    <a:lnTo>
                      <a:pt x="252" y="12"/>
                    </a:lnTo>
                    <a:lnTo>
                      <a:pt x="252" y="0"/>
                    </a:lnTo>
                  </a:path>
                </a:pathLst>
              </a:custGeom>
              <a:gradFill rotWithShape="0">
                <a:gsLst>
                  <a:gs pos="0">
                    <a:schemeClr val="accent2"/>
                  </a:gs>
                  <a:gs pos="100000">
                    <a:schemeClr val="bg2"/>
                  </a:gs>
                </a:gsLst>
                <a:lin ang="0" scaled="1"/>
              </a:gradFill>
              <a:ln w="9525" cap="rnd">
                <a:noFill/>
                <a:round/>
                <a:headEnd/>
                <a:tailEnd/>
              </a:ln>
              <a:effectLst/>
            </p:spPr>
            <p:txBody>
              <a:bodyPr/>
              <a:lstStyle/>
              <a:p>
                <a:pPr eaLnBrk="0" hangingPunct="0">
                  <a:defRPr/>
                </a:pPr>
                <a:endParaRPr lang="en-US">
                  <a:latin typeface="Arial" charset="0"/>
                </a:endParaRPr>
              </a:p>
            </p:txBody>
          </p:sp>
          <p:sp>
            <p:nvSpPr>
              <p:cNvPr id="242702" name="Freeform 14"/>
              <p:cNvSpPr>
                <a:spLocks/>
              </p:cNvSpPr>
              <p:nvPr/>
            </p:nvSpPr>
            <p:spPr bwMode="ltGray">
              <a:xfrm>
                <a:off x="348" y="1155"/>
                <a:ext cx="420" cy="13"/>
              </a:xfrm>
              <a:custGeom>
                <a:avLst/>
                <a:gdLst/>
                <a:ahLst/>
                <a:cxnLst>
                  <a:cxn ang="0">
                    <a:pos x="0" y="0"/>
                  </a:cxn>
                  <a:cxn ang="0">
                    <a:pos x="0" y="12"/>
                  </a:cxn>
                  <a:cxn ang="0">
                    <a:pos x="419" y="12"/>
                  </a:cxn>
                  <a:cxn ang="0">
                    <a:pos x="419" y="0"/>
                  </a:cxn>
                  <a:cxn ang="0">
                    <a:pos x="0" y="0"/>
                  </a:cxn>
                </a:cxnLst>
                <a:rect l="0" t="0" r="r" b="b"/>
                <a:pathLst>
                  <a:path w="420" h="13">
                    <a:moveTo>
                      <a:pt x="0" y="0"/>
                    </a:moveTo>
                    <a:lnTo>
                      <a:pt x="0" y="12"/>
                    </a:lnTo>
                    <a:lnTo>
                      <a:pt x="419" y="12"/>
                    </a:lnTo>
                    <a:lnTo>
                      <a:pt x="419" y="0"/>
                    </a:lnTo>
                    <a:lnTo>
                      <a:pt x="0" y="0"/>
                    </a:lnTo>
                  </a:path>
                </a:pathLst>
              </a:custGeom>
              <a:gradFill rotWithShape="0">
                <a:gsLst>
                  <a:gs pos="0">
                    <a:schemeClr val="accent2"/>
                  </a:gs>
                  <a:gs pos="50000">
                    <a:schemeClr val="hlink"/>
                  </a:gs>
                  <a:gs pos="100000">
                    <a:schemeClr val="accent2"/>
                  </a:gs>
                </a:gsLst>
                <a:lin ang="0" scaled="1"/>
              </a:gradFill>
              <a:ln w="9525" cap="rnd">
                <a:noFill/>
                <a:round/>
                <a:headEnd/>
                <a:tailEnd/>
              </a:ln>
              <a:effectLst/>
            </p:spPr>
            <p:txBody>
              <a:bodyPr/>
              <a:lstStyle/>
              <a:p>
                <a:pPr eaLnBrk="0" hangingPunct="0">
                  <a:defRPr/>
                </a:pPr>
                <a:endParaRPr lang="en-US">
                  <a:latin typeface="Arial" charset="0"/>
                </a:endParaRPr>
              </a:p>
            </p:txBody>
          </p:sp>
        </p:grpSp>
      </p:grpSp>
      <p:sp>
        <p:nvSpPr>
          <p:cNvPr id="1027" name="Rectangle 15"/>
          <p:cNvSpPr>
            <a:spLocks noGrp="1" noChangeArrowheads="1"/>
          </p:cNvSpPr>
          <p:nvPr>
            <p:ph type="title"/>
          </p:nvPr>
        </p:nvSpPr>
        <p:spPr bwMode="auto">
          <a:xfrm>
            <a:off x="1066800" y="304800"/>
            <a:ext cx="7543800" cy="1431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16"/>
          <p:cNvSpPr>
            <a:spLocks noGrp="1" noChangeArrowheads="1"/>
          </p:cNvSpPr>
          <p:nvPr>
            <p:ph type="body" idx="1"/>
          </p:nvPr>
        </p:nvSpPr>
        <p:spPr bwMode="auto">
          <a:xfrm>
            <a:off x="1066800" y="1981200"/>
            <a:ext cx="7543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fade/>
  </p:transition>
  <p:hf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Tahoma" pitchFamily="34" charset="0"/>
        </a:defRPr>
      </a:lvl2pPr>
      <a:lvl3pPr algn="l" rtl="0" eaLnBrk="0" fontAlgn="base" hangingPunct="0">
        <a:spcBef>
          <a:spcPct val="0"/>
        </a:spcBef>
        <a:spcAft>
          <a:spcPct val="0"/>
        </a:spcAft>
        <a:defRPr sz="3200" b="1">
          <a:solidFill>
            <a:schemeClr val="tx2"/>
          </a:solidFill>
          <a:latin typeface="Tahoma" pitchFamily="34" charset="0"/>
        </a:defRPr>
      </a:lvl3pPr>
      <a:lvl4pPr algn="l" rtl="0" eaLnBrk="0" fontAlgn="base" hangingPunct="0">
        <a:spcBef>
          <a:spcPct val="0"/>
        </a:spcBef>
        <a:spcAft>
          <a:spcPct val="0"/>
        </a:spcAft>
        <a:defRPr sz="3200" b="1">
          <a:solidFill>
            <a:schemeClr val="tx2"/>
          </a:solidFill>
          <a:latin typeface="Tahoma" pitchFamily="34" charset="0"/>
        </a:defRPr>
      </a:lvl4pPr>
      <a:lvl5pPr algn="l" rtl="0" eaLnBrk="0" fontAlgn="base" hangingPunct="0">
        <a:spcBef>
          <a:spcPct val="0"/>
        </a:spcBef>
        <a:spcAft>
          <a:spcPct val="0"/>
        </a:spcAft>
        <a:defRPr sz="3200" b="1">
          <a:solidFill>
            <a:schemeClr val="tx2"/>
          </a:solidFill>
          <a:latin typeface="Tahoma" pitchFamily="34" charset="0"/>
        </a:defRPr>
      </a:lvl5pPr>
      <a:lvl6pPr marL="457200" algn="l" rtl="0" eaLnBrk="0" fontAlgn="base" hangingPunct="0">
        <a:spcBef>
          <a:spcPct val="0"/>
        </a:spcBef>
        <a:spcAft>
          <a:spcPct val="0"/>
        </a:spcAft>
        <a:defRPr sz="3600" b="1">
          <a:solidFill>
            <a:schemeClr val="tx2"/>
          </a:solidFill>
          <a:latin typeface="Tahoma" pitchFamily="34" charset="0"/>
        </a:defRPr>
      </a:lvl6pPr>
      <a:lvl7pPr marL="914400" algn="l" rtl="0" eaLnBrk="0" fontAlgn="base" hangingPunct="0">
        <a:spcBef>
          <a:spcPct val="0"/>
        </a:spcBef>
        <a:spcAft>
          <a:spcPct val="0"/>
        </a:spcAft>
        <a:defRPr sz="3600" b="1">
          <a:solidFill>
            <a:schemeClr val="tx2"/>
          </a:solidFill>
          <a:latin typeface="Tahoma" pitchFamily="34" charset="0"/>
        </a:defRPr>
      </a:lvl7pPr>
      <a:lvl8pPr marL="1371600" algn="l" rtl="0" eaLnBrk="0" fontAlgn="base" hangingPunct="0">
        <a:spcBef>
          <a:spcPct val="0"/>
        </a:spcBef>
        <a:spcAft>
          <a:spcPct val="0"/>
        </a:spcAft>
        <a:defRPr sz="3600" b="1">
          <a:solidFill>
            <a:schemeClr val="tx2"/>
          </a:solidFill>
          <a:latin typeface="Tahoma" pitchFamily="34" charset="0"/>
        </a:defRPr>
      </a:lvl8pPr>
      <a:lvl9pPr marL="1828800" algn="l" rtl="0" eaLnBrk="0" fontAlgn="base" hangingPunct="0">
        <a:spcBef>
          <a:spcPct val="0"/>
        </a:spcBef>
        <a:spcAft>
          <a:spcPct val="0"/>
        </a:spcAft>
        <a:defRPr sz="3600" b="1">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va.gov/homeles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62" name="Rectangle 10"/>
          <p:cNvSpPr>
            <a:spLocks noGrp="1" noChangeArrowheads="1"/>
          </p:cNvSpPr>
          <p:nvPr>
            <p:ph type="subTitle" idx="4294967295"/>
          </p:nvPr>
        </p:nvSpPr>
        <p:spPr>
          <a:xfrm>
            <a:off x="1295400" y="762000"/>
            <a:ext cx="7543800" cy="5486400"/>
          </a:xfrm>
        </p:spPr>
        <p:txBody>
          <a:bodyPr/>
          <a:lstStyle/>
          <a:p>
            <a:pPr marL="0" indent="0" algn="ctr" eaLnBrk="1" hangingPunct="1">
              <a:lnSpc>
                <a:spcPct val="80000"/>
              </a:lnSpc>
              <a:buFont typeface="Wingdings" pitchFamily="2" charset="2"/>
              <a:buNone/>
              <a:defRPr/>
            </a:pPr>
            <a:r>
              <a:rPr lang="en-US" sz="4000" b="1" dirty="0" smtClean="0"/>
              <a:t>Supportive Services for Veteran Families (SSVF)</a:t>
            </a:r>
          </a:p>
          <a:p>
            <a:pPr marL="0" indent="0" algn="ctr" eaLnBrk="1" hangingPunct="1">
              <a:lnSpc>
                <a:spcPct val="80000"/>
              </a:lnSpc>
              <a:buFont typeface="Wingdings" pitchFamily="2" charset="2"/>
              <a:buNone/>
              <a:defRPr/>
            </a:pPr>
            <a:endParaRPr lang="en-US" sz="1800" dirty="0" smtClean="0"/>
          </a:p>
          <a:p>
            <a:pPr marL="0" indent="0" algn="ctr" eaLnBrk="1" hangingPunct="1">
              <a:lnSpc>
                <a:spcPct val="80000"/>
              </a:lnSpc>
              <a:buFont typeface="Wingdings" pitchFamily="2" charset="2"/>
              <a:buNone/>
              <a:defRPr/>
            </a:pPr>
            <a:endParaRPr lang="en-US" sz="3200" b="1" dirty="0" smtClean="0"/>
          </a:p>
          <a:p>
            <a:pPr marL="0" indent="0" algn="ctr" eaLnBrk="1" hangingPunct="1">
              <a:lnSpc>
                <a:spcPct val="80000"/>
              </a:lnSpc>
              <a:buFont typeface="Wingdings" pitchFamily="2" charset="2"/>
              <a:buNone/>
              <a:defRPr/>
            </a:pPr>
            <a:endParaRPr lang="en-US" sz="3200" b="1" dirty="0"/>
          </a:p>
          <a:p>
            <a:pPr marL="0" indent="0" algn="ctr" eaLnBrk="1" hangingPunct="1">
              <a:lnSpc>
                <a:spcPct val="80000"/>
              </a:lnSpc>
              <a:buFont typeface="Wingdings" pitchFamily="2" charset="2"/>
              <a:buNone/>
              <a:defRPr/>
            </a:pPr>
            <a:r>
              <a:rPr lang="en-US" sz="3200" b="1" dirty="0" smtClean="0"/>
              <a:t>HMIS and the Impact of Outcomes in Prevention Services</a:t>
            </a:r>
          </a:p>
          <a:p>
            <a:pPr marL="0" indent="0" algn="ctr" eaLnBrk="1" hangingPunct="1">
              <a:lnSpc>
                <a:spcPct val="80000"/>
              </a:lnSpc>
              <a:buFont typeface="Wingdings" pitchFamily="2" charset="2"/>
              <a:buNone/>
              <a:defRPr/>
            </a:pPr>
            <a:endParaRPr lang="en-US" sz="2000" dirty="0" smtClean="0"/>
          </a:p>
          <a:p>
            <a:pPr marL="0" indent="0" algn="ctr" eaLnBrk="1" hangingPunct="1">
              <a:lnSpc>
                <a:spcPct val="80000"/>
              </a:lnSpc>
              <a:buFont typeface="Wingdings" pitchFamily="2" charset="2"/>
              <a:buNone/>
              <a:defRPr/>
            </a:pPr>
            <a:endParaRPr lang="en-US" sz="2000" dirty="0" smtClean="0"/>
          </a:p>
          <a:p>
            <a:pPr marL="0" indent="0" algn="ctr" eaLnBrk="1" hangingPunct="1">
              <a:lnSpc>
                <a:spcPct val="80000"/>
              </a:lnSpc>
              <a:buFont typeface="Wingdings" pitchFamily="2" charset="2"/>
              <a:buNone/>
              <a:defRPr/>
            </a:pPr>
            <a:r>
              <a:rPr lang="en-US" sz="2200" dirty="0" smtClean="0"/>
              <a:t>Sponsored by: </a:t>
            </a:r>
          </a:p>
          <a:p>
            <a:pPr marL="0" indent="0" algn="ctr" eaLnBrk="1" hangingPunct="1">
              <a:lnSpc>
                <a:spcPct val="80000"/>
              </a:lnSpc>
              <a:buFont typeface="Wingdings" pitchFamily="2" charset="2"/>
              <a:buNone/>
              <a:defRPr/>
            </a:pPr>
            <a:r>
              <a:rPr lang="en-US" sz="2200" dirty="0" smtClean="0"/>
              <a:t>National Center on Homelessness Among Veterans</a:t>
            </a:r>
          </a:p>
          <a:p>
            <a:pPr marL="0" indent="0" algn="ctr" eaLnBrk="1" hangingPunct="1">
              <a:lnSpc>
                <a:spcPct val="80000"/>
              </a:lnSpc>
              <a:buFont typeface="Wingdings" pitchFamily="2" charset="2"/>
              <a:buNone/>
              <a:defRPr/>
            </a:pPr>
            <a:r>
              <a:rPr lang="en-US" sz="2200" b="1" dirty="0" smtClean="0"/>
              <a:t>U.S. Department of Veteran Affairs</a:t>
            </a:r>
          </a:p>
          <a:p>
            <a:pPr marL="0" indent="0" eaLnBrk="1" hangingPunct="1">
              <a:lnSpc>
                <a:spcPct val="80000"/>
              </a:lnSpc>
              <a:buFont typeface="Wingdings" pitchFamily="2" charset="2"/>
              <a:buNone/>
              <a:defRPr/>
            </a:pPr>
            <a:endParaRPr lang="en-US" sz="2200" b="1" dirty="0" smtClean="0">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000000"/>
                  </a:outerShdw>
                </a:effectLst>
              </a:rPr>
              <a:t>What are the needs of homeless Veterans?</a:t>
            </a:r>
          </a:p>
        </p:txBody>
      </p:sp>
      <p:sp>
        <p:nvSpPr>
          <p:cNvPr id="484355" name="Rectangle 3"/>
          <p:cNvSpPr>
            <a:spLocks noGrp="1" noChangeArrowheads="1"/>
          </p:cNvSpPr>
          <p:nvPr>
            <p:ph type="body" idx="4294967295"/>
          </p:nvPr>
        </p:nvSpPr>
        <p:spPr>
          <a:xfrm>
            <a:off x="990600" y="1828800"/>
            <a:ext cx="7543800" cy="3962400"/>
          </a:xfrm>
        </p:spPr>
        <p:txBody>
          <a:bodyPr/>
          <a:lstStyle/>
          <a:p>
            <a:pPr marL="0" indent="0" eaLnBrk="1" hangingPunct="1">
              <a:lnSpc>
                <a:spcPct val="80000"/>
              </a:lnSpc>
              <a:spcBef>
                <a:spcPts val="1200"/>
              </a:spcBef>
              <a:buNone/>
              <a:defRPr/>
            </a:pPr>
            <a:r>
              <a:rPr lang="en-US" dirty="0" smtClean="0">
                <a:effectLst>
                  <a:outerShdw blurRad="38100" dist="38100" dir="2700000" algn="tl">
                    <a:srgbClr val="000000"/>
                  </a:outerShdw>
                </a:effectLst>
              </a:rPr>
              <a:t>Use HMIS to document and analyze service use patterns and Veterans’ needs.</a:t>
            </a:r>
            <a:endParaRPr lang="en-US" u="sng" dirty="0" smtClean="0">
              <a:effectLst>
                <a:outerShdw blurRad="38100" dist="38100" dir="2700000" algn="tl">
                  <a:srgbClr val="000000"/>
                </a:outerShdw>
              </a:effectLst>
            </a:endParaRPr>
          </a:p>
          <a:p>
            <a:pPr eaLnBrk="1" hangingPunct="1">
              <a:defRPr/>
            </a:pPr>
            <a:r>
              <a:rPr lang="en-US" dirty="0" smtClean="0"/>
              <a:t>What levels of service intensity and duration are required to resolve a Veteran’s housing crisis?</a:t>
            </a:r>
          </a:p>
          <a:p>
            <a:pPr eaLnBrk="1" hangingPunct="1">
              <a:defRPr/>
            </a:pPr>
            <a:r>
              <a:rPr lang="en-US" dirty="0" smtClean="0"/>
              <a:t>What combination of SSVF services and VA and mainstream benefits can help resolve Veteran homelessness?</a:t>
            </a:r>
          </a:p>
          <a:p>
            <a:pPr eaLnBrk="1" hangingPunct="1">
              <a:defRPr/>
            </a:pPr>
            <a:r>
              <a:rPr lang="en-US" dirty="0" smtClean="0"/>
              <a:t>How can HMIS data be used to document and understand needs of different subpopulations?</a:t>
            </a:r>
          </a:p>
          <a:p>
            <a:pPr lvl="1" eaLnBrk="1" hangingPunct="1">
              <a:lnSpc>
                <a:spcPct val="80000"/>
              </a:lnSpc>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p:txBody>
      </p:sp>
      <p:sp>
        <p:nvSpPr>
          <p:cNvPr id="41987" name="Slide Number Placeholder 3"/>
          <p:cNvSpPr txBox="1">
            <a:spLocks/>
          </p:cNvSpPr>
          <p:nvPr/>
        </p:nvSpPr>
        <p:spPr bwMode="auto">
          <a:xfrm>
            <a:off x="533400" y="1447800"/>
            <a:ext cx="457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A7C6DB5D-A16E-4F04-9F34-DEF640B0EC6B}" type="slidenum">
              <a:rPr lang="en-US"/>
              <a:pPr eaLnBrk="0" hangingPunct="0"/>
              <a:t>10</a:t>
            </a:fld>
            <a:endParaRPr lang="en-US"/>
          </a:p>
        </p:txBody>
      </p:sp>
    </p:spTree>
    <p:extLst>
      <p:ext uri="{BB962C8B-B14F-4D97-AF65-F5344CB8AC3E}">
        <p14:creationId xmlns="" xmlns:p14="http://schemas.microsoft.com/office/powerpoint/2010/main" val="102520631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000000"/>
                  </a:outerShdw>
                </a:effectLst>
              </a:rPr>
              <a:t>What works in ending Veteran homelessness?</a:t>
            </a:r>
          </a:p>
        </p:txBody>
      </p:sp>
      <p:sp>
        <p:nvSpPr>
          <p:cNvPr id="484355" name="Rectangle 3"/>
          <p:cNvSpPr>
            <a:spLocks noGrp="1" noChangeArrowheads="1"/>
          </p:cNvSpPr>
          <p:nvPr>
            <p:ph type="body" idx="4294967295"/>
          </p:nvPr>
        </p:nvSpPr>
        <p:spPr>
          <a:xfrm>
            <a:off x="990600" y="1828800"/>
            <a:ext cx="7543800" cy="3962400"/>
          </a:xfrm>
        </p:spPr>
        <p:txBody>
          <a:bodyPr/>
          <a:lstStyle/>
          <a:p>
            <a:pPr marL="0" indent="0" eaLnBrk="1" hangingPunct="1">
              <a:lnSpc>
                <a:spcPct val="80000"/>
              </a:lnSpc>
              <a:spcBef>
                <a:spcPts val="1200"/>
              </a:spcBef>
              <a:buNone/>
              <a:defRPr/>
            </a:pPr>
            <a:r>
              <a:rPr lang="en-US" dirty="0" smtClean="0">
                <a:effectLst>
                  <a:outerShdw blurRad="38100" dist="38100" dir="2700000" algn="tl">
                    <a:srgbClr val="000000"/>
                  </a:outerShdw>
                </a:effectLst>
              </a:rPr>
              <a:t>HMIS can help you document the most effective strategies:</a:t>
            </a:r>
            <a:endParaRPr lang="en-US" u="sng" dirty="0" smtClean="0">
              <a:effectLst>
                <a:outerShdw blurRad="38100" dist="38100" dir="2700000" algn="tl">
                  <a:srgbClr val="000000"/>
                </a:outerShdw>
              </a:effectLst>
            </a:endParaRPr>
          </a:p>
          <a:p>
            <a:pPr eaLnBrk="1" hangingPunct="1">
              <a:defRPr/>
            </a:pPr>
            <a:r>
              <a:rPr lang="en-US" dirty="0" smtClean="0"/>
              <a:t>When should Prevention resources be used?</a:t>
            </a:r>
          </a:p>
          <a:p>
            <a:pPr eaLnBrk="1" hangingPunct="1">
              <a:defRPr/>
            </a:pPr>
            <a:r>
              <a:rPr lang="en-US" dirty="0" smtClean="0"/>
              <a:t>What is the best package of services given different Veteran characteristics and various housing barriers?</a:t>
            </a:r>
          </a:p>
          <a:p>
            <a:pPr eaLnBrk="1" hangingPunct="1">
              <a:defRPr/>
            </a:pPr>
            <a:r>
              <a:rPr lang="en-US" dirty="0"/>
              <a:t>How can HMIS data be used to improve program operations and outcomes?</a:t>
            </a:r>
          </a:p>
          <a:p>
            <a:pPr lvl="1" eaLnBrk="1" hangingPunct="1">
              <a:lnSpc>
                <a:spcPct val="80000"/>
              </a:lnSpc>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p:txBody>
      </p:sp>
      <p:sp>
        <p:nvSpPr>
          <p:cNvPr id="41987" name="Slide Number Placeholder 3"/>
          <p:cNvSpPr txBox="1">
            <a:spLocks/>
          </p:cNvSpPr>
          <p:nvPr/>
        </p:nvSpPr>
        <p:spPr bwMode="auto">
          <a:xfrm>
            <a:off x="533400" y="1447800"/>
            <a:ext cx="457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A7C6DB5D-A16E-4F04-9F34-DEF640B0EC6B}" type="slidenum">
              <a:rPr lang="en-US"/>
              <a:pPr eaLnBrk="0" hangingPunct="0"/>
              <a:t>11</a:t>
            </a:fld>
            <a:endParaRPr lang="en-US"/>
          </a:p>
        </p:txBody>
      </p:sp>
    </p:spTree>
    <p:extLst>
      <p:ext uri="{BB962C8B-B14F-4D97-AF65-F5344CB8AC3E}">
        <p14:creationId xmlns="" xmlns:p14="http://schemas.microsoft.com/office/powerpoint/2010/main" val="264036289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p:txBody>
          <a:bodyPr/>
          <a:lstStyle/>
          <a:p>
            <a:pPr eaLnBrk="1" hangingPunct="1"/>
            <a:r>
              <a:rPr lang="en-US" sz="3600" smtClean="0"/>
              <a:t>What are the HMIS Data and Technical Standards? </a:t>
            </a:r>
          </a:p>
        </p:txBody>
      </p:sp>
      <p:sp>
        <p:nvSpPr>
          <p:cNvPr id="409603" name="Rectangle 3"/>
          <p:cNvSpPr>
            <a:spLocks noGrp="1" noChangeArrowheads="1"/>
          </p:cNvSpPr>
          <p:nvPr>
            <p:ph type="body" idx="4294967295"/>
          </p:nvPr>
        </p:nvSpPr>
        <p:spPr>
          <a:xfrm>
            <a:off x="1066800" y="1981200"/>
            <a:ext cx="7620000" cy="4572000"/>
          </a:xfrm>
        </p:spPr>
        <p:txBody>
          <a:bodyPr/>
          <a:lstStyle/>
          <a:p>
            <a:pPr marL="577850" indent="-577850">
              <a:defRPr/>
            </a:pPr>
            <a:r>
              <a:rPr lang="en-US" dirty="0" smtClean="0"/>
              <a:t>Federal Register Notice that defines baseline requirements for:</a:t>
            </a:r>
          </a:p>
          <a:p>
            <a:pPr marL="1035050" lvl="1" indent="-577850">
              <a:defRPr/>
            </a:pPr>
            <a:r>
              <a:rPr lang="en-US" sz="2400" dirty="0" smtClean="0"/>
              <a:t>Data collection (data elements and response categories)</a:t>
            </a:r>
          </a:p>
          <a:p>
            <a:pPr marL="1435100" lvl="2" indent="-577850">
              <a:defRPr/>
            </a:pPr>
            <a:r>
              <a:rPr lang="en-US" sz="2000" dirty="0" smtClean="0"/>
              <a:t>Universal data elements (required for all programs) </a:t>
            </a:r>
          </a:p>
          <a:p>
            <a:pPr marL="1435100" lvl="2" indent="-577850">
              <a:defRPr/>
            </a:pPr>
            <a:r>
              <a:rPr lang="en-US" sz="2000" dirty="0" smtClean="0"/>
              <a:t>Program-specific data elements (required for programs required to generate annual reports )</a:t>
            </a:r>
          </a:p>
          <a:p>
            <a:pPr marL="1035050" lvl="1" indent="-577850">
              <a:defRPr/>
            </a:pPr>
            <a:r>
              <a:rPr lang="en-US" sz="2400" dirty="0" smtClean="0"/>
              <a:t>Privacy </a:t>
            </a:r>
          </a:p>
          <a:p>
            <a:pPr marL="1035050" lvl="1" indent="-577850">
              <a:defRPr/>
            </a:pPr>
            <a:r>
              <a:rPr lang="en-US" sz="2400" dirty="0" smtClean="0"/>
              <a:t>Security</a:t>
            </a:r>
          </a:p>
          <a:p>
            <a:pPr marL="635000" indent="-577850">
              <a:defRPr/>
            </a:pPr>
            <a:r>
              <a:rPr lang="en-US" dirty="0" smtClean="0"/>
              <a:t>Under Revision to include SSVF data elements</a:t>
            </a:r>
          </a:p>
          <a:p>
            <a:pPr marL="1035050" lvl="1" indent="-577850">
              <a:buFontTx/>
              <a:buNone/>
              <a:defRPr/>
            </a:pPr>
            <a:endParaRPr lang="en-US" sz="2400" dirty="0" smtClean="0"/>
          </a:p>
        </p:txBody>
      </p:sp>
      <p:sp>
        <p:nvSpPr>
          <p:cNvPr id="44035" name="Text Box 5"/>
          <p:cNvSpPr txBox="1">
            <a:spLocks noChangeArrowheads="1"/>
          </p:cNvSpPr>
          <p:nvPr/>
        </p:nvSpPr>
        <p:spPr bwMode="auto">
          <a:xfrm>
            <a:off x="593725" y="1250950"/>
            <a:ext cx="3095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fld id="{EAA3F276-F4FA-47F9-BAD8-5BD2726DF3E2}" type="slidenum">
              <a:rPr lang="en-US"/>
              <a:pPr/>
              <a:t>12</a:t>
            </a:fld>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sz="3600" smtClean="0"/>
              <a:t>Components of the HMIS Data Standards</a:t>
            </a:r>
            <a:r>
              <a:rPr lang="en-US" smtClean="0"/>
              <a:t>	</a:t>
            </a:r>
          </a:p>
        </p:txBody>
      </p:sp>
      <p:sp>
        <p:nvSpPr>
          <p:cNvPr id="52226" name="Rectangle 3"/>
          <p:cNvSpPr>
            <a:spLocks noGrp="1" noChangeArrowheads="1"/>
          </p:cNvSpPr>
          <p:nvPr>
            <p:ph type="body" idx="1"/>
          </p:nvPr>
        </p:nvSpPr>
        <p:spPr/>
        <p:txBody>
          <a:bodyPr/>
          <a:lstStyle/>
          <a:p>
            <a:r>
              <a:rPr lang="en-US" sz="3200" dirty="0" smtClean="0"/>
              <a:t>Three components:</a:t>
            </a:r>
          </a:p>
          <a:p>
            <a:pPr lvl="1"/>
            <a:r>
              <a:rPr lang="en-US" sz="3200" dirty="0" smtClean="0"/>
              <a:t>Program Descriptor Data Elements</a:t>
            </a:r>
          </a:p>
          <a:p>
            <a:pPr lvl="2"/>
            <a:r>
              <a:rPr lang="en-US" dirty="0" smtClean="0"/>
              <a:t>Describes your program</a:t>
            </a:r>
          </a:p>
          <a:p>
            <a:pPr lvl="1"/>
            <a:r>
              <a:rPr lang="en-US" sz="3200" dirty="0" smtClean="0"/>
              <a:t>Universal Data Elements</a:t>
            </a:r>
          </a:p>
          <a:p>
            <a:pPr lvl="2"/>
            <a:r>
              <a:rPr lang="en-US" dirty="0" smtClean="0"/>
              <a:t>Describes clients and services</a:t>
            </a:r>
          </a:p>
          <a:p>
            <a:pPr lvl="1"/>
            <a:r>
              <a:rPr lang="en-US" sz="3200" dirty="0" smtClean="0"/>
              <a:t>Program-Specific Data Elements</a:t>
            </a:r>
          </a:p>
          <a:p>
            <a:pPr lvl="2"/>
            <a:r>
              <a:rPr lang="en-US" dirty="0" smtClean="0"/>
              <a:t>Documents client outcomes (changes)</a:t>
            </a:r>
          </a:p>
          <a:p>
            <a:endParaRPr lang="en-US" sz="3200" dirty="0" smtClean="0"/>
          </a:p>
        </p:txBody>
      </p:sp>
      <p:sp>
        <p:nvSpPr>
          <p:cNvPr id="52227" name="Text Box 4"/>
          <p:cNvSpPr txBox="1">
            <a:spLocks noChangeArrowheads="1"/>
          </p:cNvSpPr>
          <p:nvPr/>
        </p:nvSpPr>
        <p:spPr bwMode="auto">
          <a:xfrm>
            <a:off x="304800" y="1295400"/>
            <a:ext cx="434975"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fld id="{7A882CCA-92BA-4F57-9BBF-77EB9A809B93}" type="slidenum">
              <a:rPr lang="en-US"/>
              <a:pPr/>
              <a:t>13</a:t>
            </a:fld>
            <a:endParaRPr lang="en-US"/>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idx="4294967295"/>
          </p:nvPr>
        </p:nvSpPr>
        <p:spPr/>
        <p:txBody>
          <a:bodyPr lIns="91440" tIns="45720" rIns="91440" bIns="45720"/>
          <a:lstStyle/>
          <a:p>
            <a:r>
              <a:rPr lang="en-US" sz="3600" dirty="0" smtClean="0"/>
              <a:t>Data Standards and SSVF</a:t>
            </a:r>
          </a:p>
        </p:txBody>
      </p:sp>
      <p:sp>
        <p:nvSpPr>
          <p:cNvPr id="101378" name="Content Placeholder 2"/>
          <p:cNvSpPr>
            <a:spLocks noGrp="1"/>
          </p:cNvSpPr>
          <p:nvPr>
            <p:ph idx="4294967295"/>
          </p:nvPr>
        </p:nvSpPr>
        <p:spPr>
          <a:xfrm>
            <a:off x="990600" y="1630362"/>
            <a:ext cx="7924800" cy="4999038"/>
          </a:xfrm>
        </p:spPr>
        <p:txBody>
          <a:bodyPr lIns="91440" tIns="45720" rIns="91440" bIns="45720"/>
          <a:lstStyle/>
          <a:p>
            <a:r>
              <a:rPr lang="en-US" sz="2400" b="1" dirty="0"/>
              <a:t>Housing </a:t>
            </a:r>
            <a:r>
              <a:rPr lang="en-US" sz="2400" b="1" dirty="0" smtClean="0"/>
              <a:t>Category</a:t>
            </a:r>
          </a:p>
          <a:p>
            <a:pPr lvl="1"/>
            <a:r>
              <a:rPr lang="en-US" sz="1800" dirty="0"/>
              <a:t>Residing in permanent housing</a:t>
            </a:r>
          </a:p>
          <a:p>
            <a:pPr lvl="1"/>
            <a:r>
              <a:rPr lang="en-US" sz="1800" dirty="0"/>
              <a:t>Homeless and scheduled to become residents of permanent housing</a:t>
            </a:r>
          </a:p>
          <a:p>
            <a:pPr lvl="1"/>
            <a:r>
              <a:rPr lang="en-US" sz="1800" dirty="0"/>
              <a:t>Exited permanent housing within the previous 90 days and seeking other housing that is responsive to their needs</a:t>
            </a:r>
          </a:p>
          <a:p>
            <a:pPr lvl="1"/>
            <a:r>
              <a:rPr lang="en-US" sz="1800" dirty="0"/>
              <a:t>Other</a:t>
            </a:r>
            <a:endParaRPr lang="en-US" sz="1800" b="1" dirty="0" smtClean="0"/>
          </a:p>
          <a:p>
            <a:r>
              <a:rPr lang="en-US" sz="2400" b="1" dirty="0"/>
              <a:t>Percent of </a:t>
            </a:r>
            <a:r>
              <a:rPr lang="en-US" sz="2400" b="1" dirty="0" smtClean="0"/>
              <a:t>AMI</a:t>
            </a:r>
          </a:p>
          <a:p>
            <a:pPr lvl="1"/>
            <a:r>
              <a:rPr lang="en-US" sz="1800" dirty="0"/>
              <a:t>Less than 30%</a:t>
            </a:r>
          </a:p>
          <a:p>
            <a:pPr lvl="1"/>
            <a:r>
              <a:rPr lang="en-US" sz="1800" dirty="0"/>
              <a:t>30% to 50%</a:t>
            </a:r>
          </a:p>
          <a:p>
            <a:pPr lvl="1"/>
            <a:r>
              <a:rPr lang="en-US" sz="1800" dirty="0"/>
              <a:t>Greater than 50%</a:t>
            </a:r>
            <a:endParaRPr lang="en-US" sz="1800" b="1" dirty="0"/>
          </a:p>
          <a:p>
            <a:r>
              <a:rPr lang="en-US" sz="2400" b="1" dirty="0"/>
              <a:t>Formerly Chronically Homeless</a:t>
            </a:r>
          </a:p>
          <a:p>
            <a:pPr lvl="1"/>
            <a:r>
              <a:rPr lang="en-US" sz="1800" dirty="0"/>
              <a:t>No</a:t>
            </a:r>
          </a:p>
          <a:p>
            <a:pPr lvl="1"/>
            <a:r>
              <a:rPr lang="en-US" sz="1800" dirty="0"/>
              <a:t>Yes</a:t>
            </a:r>
          </a:p>
          <a:p>
            <a:pPr lvl="1"/>
            <a:r>
              <a:rPr lang="en-US" sz="1800" dirty="0"/>
              <a:t>Client doesn’t know</a:t>
            </a:r>
          </a:p>
          <a:p>
            <a:pPr lvl="1"/>
            <a:r>
              <a:rPr lang="en-US" sz="1800" dirty="0"/>
              <a:t>Client refused</a:t>
            </a:r>
            <a:endParaRPr lang="en-US" sz="1800" b="1" dirty="0"/>
          </a:p>
          <a:p>
            <a:pPr>
              <a:buFont typeface="Wingdings" pitchFamily="2" charset="2"/>
              <a:buNone/>
            </a:pPr>
            <a:endParaRPr lang="en-US" sz="1800" dirty="0" smtClean="0"/>
          </a:p>
        </p:txBody>
      </p:sp>
      <p:sp>
        <p:nvSpPr>
          <p:cNvPr id="101379" name="Slide Number Placeholder 4"/>
          <p:cNvSpPr txBox="1">
            <a:spLocks noGrp="1"/>
          </p:cNvSpPr>
          <p:nvPr/>
        </p:nvSpPr>
        <p:spPr bwMode="auto">
          <a:xfrm>
            <a:off x="8137525" y="6238875"/>
            <a:ext cx="701675"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endParaRPr lang="en-US" sz="1000" b="1">
              <a:latin typeface="Arial" charset="0"/>
            </a:endParaRPr>
          </a:p>
        </p:txBody>
      </p:sp>
      <p:sp>
        <p:nvSpPr>
          <p:cNvPr id="101380" name="Slide Number Placeholder 3"/>
          <p:cNvSpPr txBox="1">
            <a:spLocks/>
          </p:cNvSpPr>
          <p:nvPr/>
        </p:nvSpPr>
        <p:spPr bwMode="auto">
          <a:xfrm>
            <a:off x="381000" y="1447800"/>
            <a:ext cx="5175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44ADC321-7501-429D-B7D4-CF08865D928A}" type="slidenum">
              <a:rPr lang="en-US"/>
              <a:pPr eaLnBrk="0" hangingPunct="0"/>
              <a:t>14</a:t>
            </a:fld>
            <a:endParaRPr lang="en-US"/>
          </a:p>
        </p:txBody>
      </p:sp>
    </p:spTree>
    <p:extLst>
      <p:ext uri="{BB962C8B-B14F-4D97-AF65-F5344CB8AC3E}">
        <p14:creationId xmlns="" xmlns:p14="http://schemas.microsoft.com/office/powerpoint/2010/main" val="119319406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Title 1"/>
          <p:cNvSpPr>
            <a:spLocks noGrp="1"/>
          </p:cNvSpPr>
          <p:nvPr>
            <p:ph type="title" idx="4294967295"/>
          </p:nvPr>
        </p:nvSpPr>
        <p:spPr/>
        <p:txBody>
          <a:bodyPr lIns="91440" tIns="45720" rIns="91440" bIns="45720"/>
          <a:lstStyle/>
          <a:p>
            <a:r>
              <a:rPr lang="en-US" sz="3600" dirty="0" smtClean="0"/>
              <a:t>Data Reporting</a:t>
            </a:r>
          </a:p>
        </p:txBody>
      </p:sp>
      <p:sp>
        <p:nvSpPr>
          <p:cNvPr id="101378" name="Content Placeholder 2"/>
          <p:cNvSpPr>
            <a:spLocks noGrp="1"/>
          </p:cNvSpPr>
          <p:nvPr>
            <p:ph idx="4294967295"/>
          </p:nvPr>
        </p:nvSpPr>
        <p:spPr>
          <a:xfrm>
            <a:off x="533400" y="1828800"/>
            <a:ext cx="8382000" cy="4800600"/>
          </a:xfrm>
        </p:spPr>
        <p:txBody>
          <a:bodyPr lIns="91440" tIns="45720" rIns="91440" bIns="45720"/>
          <a:lstStyle/>
          <a:p>
            <a:pPr lvl="1">
              <a:lnSpc>
                <a:spcPct val="90000"/>
              </a:lnSpc>
              <a:buFont typeface="Wingdings" pitchFamily="2" charset="2"/>
              <a:buChar char="§"/>
            </a:pPr>
            <a:r>
              <a:rPr lang="en-US" sz="2400" dirty="0"/>
              <a:t>VA is expecting that client-level data for SSVF programs will be exported from HMIS and uploaded to a VA server.</a:t>
            </a:r>
          </a:p>
          <a:p>
            <a:pPr lvl="1">
              <a:lnSpc>
                <a:spcPct val="90000"/>
              </a:lnSpc>
              <a:buFont typeface="Wingdings" pitchFamily="2" charset="2"/>
              <a:buChar char="§"/>
            </a:pPr>
            <a:endParaRPr lang="en-US" sz="2400" dirty="0"/>
          </a:p>
          <a:p>
            <a:pPr lvl="1">
              <a:lnSpc>
                <a:spcPct val="90000"/>
              </a:lnSpc>
              <a:buFont typeface="Wingdings" pitchFamily="2" charset="2"/>
              <a:buChar char="§"/>
            </a:pPr>
            <a:r>
              <a:rPr lang="en-US" sz="2400" dirty="0"/>
              <a:t>Exports may be either XML 3.0 or CSV 3.02.</a:t>
            </a:r>
          </a:p>
          <a:p>
            <a:pPr marL="457200" lvl="1" indent="0">
              <a:lnSpc>
                <a:spcPct val="90000"/>
              </a:lnSpc>
              <a:buNone/>
            </a:pPr>
            <a:endParaRPr lang="en-US" sz="2400" dirty="0"/>
          </a:p>
          <a:p>
            <a:pPr lvl="1">
              <a:lnSpc>
                <a:spcPct val="90000"/>
              </a:lnSpc>
              <a:buFont typeface="Wingdings" pitchFamily="2" charset="2"/>
              <a:buChar char="§"/>
            </a:pPr>
            <a:r>
              <a:rPr lang="en-US" sz="2400" dirty="0"/>
              <a:t>Exports will occur quarterly </a:t>
            </a:r>
            <a:r>
              <a:rPr lang="en-US" sz="2400" dirty="0" smtClean="0"/>
              <a:t>for the 1</a:t>
            </a:r>
            <a:r>
              <a:rPr lang="en-US" sz="2400" baseline="30000" dirty="0" smtClean="0"/>
              <a:t>st</a:t>
            </a:r>
            <a:r>
              <a:rPr lang="en-US" sz="2400" dirty="0" smtClean="0"/>
              <a:t> quarter; then starting in  2012 they </a:t>
            </a:r>
            <a:r>
              <a:rPr lang="en-US" sz="2400" dirty="0"/>
              <a:t>will occur monthly.</a:t>
            </a:r>
          </a:p>
          <a:p>
            <a:pPr lvl="1">
              <a:lnSpc>
                <a:spcPct val="90000"/>
              </a:lnSpc>
              <a:buFont typeface="Wingdings" pitchFamily="2" charset="2"/>
              <a:buChar char="§"/>
            </a:pPr>
            <a:endParaRPr lang="en-US" sz="2400" dirty="0"/>
          </a:p>
          <a:p>
            <a:pPr lvl="1">
              <a:lnSpc>
                <a:spcPct val="90000"/>
              </a:lnSpc>
              <a:buFont typeface="Wingdings" pitchFamily="2" charset="2"/>
              <a:buChar char="§"/>
            </a:pPr>
            <a:r>
              <a:rPr lang="en-US" sz="2400" dirty="0"/>
              <a:t>All VA-required reporting and data analysis for the SSVF program will be done by VA based on the data from the HMIS systems.</a:t>
            </a:r>
          </a:p>
          <a:p>
            <a:pPr>
              <a:buFont typeface="Wingdings" pitchFamily="2" charset="2"/>
              <a:buChar char="§"/>
            </a:pPr>
            <a:endParaRPr lang="en-US" sz="2400" dirty="0" smtClean="0"/>
          </a:p>
        </p:txBody>
      </p:sp>
      <p:sp>
        <p:nvSpPr>
          <p:cNvPr id="101379" name="Slide Number Placeholder 4"/>
          <p:cNvSpPr txBox="1">
            <a:spLocks noGrp="1"/>
          </p:cNvSpPr>
          <p:nvPr/>
        </p:nvSpPr>
        <p:spPr bwMode="auto">
          <a:xfrm>
            <a:off x="8137525" y="6238875"/>
            <a:ext cx="701675"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endParaRPr lang="en-US" sz="1000" b="1">
              <a:latin typeface="Arial" charset="0"/>
            </a:endParaRPr>
          </a:p>
        </p:txBody>
      </p:sp>
      <p:sp>
        <p:nvSpPr>
          <p:cNvPr id="101380" name="Slide Number Placeholder 3"/>
          <p:cNvSpPr txBox="1">
            <a:spLocks/>
          </p:cNvSpPr>
          <p:nvPr/>
        </p:nvSpPr>
        <p:spPr bwMode="auto">
          <a:xfrm>
            <a:off x="381000" y="1447800"/>
            <a:ext cx="5175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44ADC321-7501-429D-B7D4-CF08865D928A}" type="slidenum">
              <a:rPr lang="en-US"/>
              <a:pPr eaLnBrk="0" hangingPunct="0"/>
              <a:t>15</a:t>
            </a:fld>
            <a:endParaRPr lang="en-US"/>
          </a:p>
        </p:txBody>
      </p:sp>
    </p:spTree>
    <p:extLst>
      <p:ext uri="{BB962C8B-B14F-4D97-AF65-F5344CB8AC3E}">
        <p14:creationId xmlns="" xmlns:p14="http://schemas.microsoft.com/office/powerpoint/2010/main" val="234796271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idx="4294967295"/>
          </p:nvPr>
        </p:nvSpPr>
        <p:spPr/>
        <p:txBody>
          <a:bodyPr lIns="91440" tIns="45720" rIns="91440" bIns="45720"/>
          <a:lstStyle/>
          <a:p>
            <a:r>
              <a:rPr lang="en-US" smtClean="0"/>
              <a:t>Summary of HMIS Standards</a:t>
            </a:r>
          </a:p>
        </p:txBody>
      </p:sp>
      <p:sp>
        <p:nvSpPr>
          <p:cNvPr id="103426" name="Rectangle 3"/>
          <p:cNvSpPr>
            <a:spLocks noGrp="1" noChangeArrowheads="1"/>
          </p:cNvSpPr>
          <p:nvPr>
            <p:ph type="body" idx="4294967295"/>
          </p:nvPr>
        </p:nvSpPr>
        <p:spPr/>
        <p:txBody>
          <a:bodyPr lIns="91440" tIns="45720" rIns="91440" bIns="45720"/>
          <a:lstStyle/>
          <a:p>
            <a:r>
              <a:rPr lang="en-US" sz="3200" dirty="0" smtClean="0"/>
              <a:t>VA expects every SSVF grantee to meet the baseline requirements as defined in the HMIS Data and Technical Standards.</a:t>
            </a:r>
          </a:p>
          <a:p>
            <a:r>
              <a:rPr lang="en-US" sz="3200" dirty="0" smtClean="0"/>
              <a:t>For more information or to request HMIS technical assistance visit:</a:t>
            </a:r>
          </a:p>
          <a:p>
            <a:pPr lvl="1">
              <a:buFontTx/>
              <a:buNone/>
            </a:pPr>
            <a:r>
              <a:rPr lang="en-US" sz="3200" dirty="0" smtClean="0">
                <a:hlinkClick r:id="rId3"/>
              </a:rPr>
              <a:t>http://www.va.gov/homeless/</a:t>
            </a:r>
            <a:r>
              <a:rPr lang="en-US" sz="3200" dirty="0" smtClean="0"/>
              <a:t>   </a:t>
            </a:r>
          </a:p>
          <a:p>
            <a:pPr>
              <a:buFont typeface="Wingdings" pitchFamily="2" charset="2"/>
              <a:buNone/>
            </a:pPr>
            <a:endParaRPr lang="en-US" sz="2400" dirty="0" smtClean="0">
              <a:solidFill>
                <a:schemeClr val="bg2"/>
              </a:solidFill>
            </a:endParaRPr>
          </a:p>
        </p:txBody>
      </p:sp>
      <p:sp>
        <p:nvSpPr>
          <p:cNvPr id="103427" name="Slide Number Placeholder 4"/>
          <p:cNvSpPr txBox="1">
            <a:spLocks noGrp="1"/>
          </p:cNvSpPr>
          <p:nvPr/>
        </p:nvSpPr>
        <p:spPr bwMode="auto">
          <a:xfrm>
            <a:off x="8137525" y="6238875"/>
            <a:ext cx="701675"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lgn="r"/>
            <a:endParaRPr lang="en-US" sz="1000" b="1">
              <a:latin typeface="Arial" charset="0"/>
            </a:endParaRPr>
          </a:p>
        </p:txBody>
      </p:sp>
      <p:sp>
        <p:nvSpPr>
          <p:cNvPr id="103428" name="Slide Number Placeholder 3"/>
          <p:cNvSpPr txBox="1">
            <a:spLocks/>
          </p:cNvSpPr>
          <p:nvPr/>
        </p:nvSpPr>
        <p:spPr bwMode="auto">
          <a:xfrm>
            <a:off x="381000" y="1447800"/>
            <a:ext cx="5175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A931CE95-2191-49CD-BF2E-EA763F9054DB}" type="slidenum">
              <a:rPr lang="en-US"/>
              <a:pPr eaLnBrk="0" hangingPunct="0"/>
              <a:t>16</a:t>
            </a:fld>
            <a:endParaRPr lang="en-US"/>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idx="4294967295"/>
          </p:nvPr>
        </p:nvSpPr>
        <p:spPr/>
        <p:txBody>
          <a:bodyPr/>
          <a:lstStyle/>
          <a:p>
            <a:pPr eaLnBrk="1" hangingPunct="1">
              <a:defRPr/>
            </a:pPr>
            <a:r>
              <a:rPr lang="en-US" b="0" dirty="0" smtClean="0">
                <a:effectLst>
                  <a:outerShdw blurRad="38100" dist="38100" dir="2700000" algn="tl">
                    <a:srgbClr val="000000"/>
                  </a:outerShdw>
                </a:effectLst>
              </a:rPr>
              <a:t/>
            </a:r>
            <a:br>
              <a:rPr lang="en-US" b="0" dirty="0" smtClean="0">
                <a:effectLst>
                  <a:outerShdw blurRad="38100" dist="38100" dir="2700000" algn="tl">
                    <a:srgbClr val="000000"/>
                  </a:outerShdw>
                </a:effectLst>
              </a:rPr>
            </a:br>
            <a:r>
              <a:rPr lang="en-US" sz="3600" dirty="0" smtClean="0">
                <a:effectLst>
                  <a:outerShdw blurRad="38100" dist="38100" dir="2700000" algn="tl">
                    <a:srgbClr val="000000"/>
                  </a:outerShdw>
                </a:effectLst>
              </a:rPr>
              <a:t>SSVF and Homeless Management Information Systems (HMIS)</a:t>
            </a:r>
            <a:br>
              <a:rPr lang="en-US" sz="3600" dirty="0" smtClean="0">
                <a:effectLst>
                  <a:outerShdw blurRad="38100" dist="38100" dir="2700000" algn="tl">
                    <a:srgbClr val="000000"/>
                  </a:outerShdw>
                </a:effectLst>
              </a:rPr>
            </a:br>
            <a:endParaRPr lang="en-US" sz="3600" dirty="0" smtClean="0">
              <a:effectLst>
                <a:outerShdw blurRad="38100" dist="38100" dir="2700000" algn="tl">
                  <a:srgbClr val="000000"/>
                </a:outerShdw>
              </a:effectLst>
            </a:endParaRPr>
          </a:p>
        </p:txBody>
      </p:sp>
      <p:sp>
        <p:nvSpPr>
          <p:cNvPr id="409603" name="Rectangle 3"/>
          <p:cNvSpPr>
            <a:spLocks noGrp="1" noChangeArrowheads="1"/>
          </p:cNvSpPr>
          <p:nvPr>
            <p:ph type="body" idx="4294967295"/>
          </p:nvPr>
        </p:nvSpPr>
        <p:spPr>
          <a:xfrm>
            <a:off x="1066800" y="1981200"/>
            <a:ext cx="7239000" cy="4114800"/>
          </a:xfrm>
        </p:spPr>
        <p:txBody>
          <a:bodyPr/>
          <a:lstStyle/>
          <a:p>
            <a:pPr marL="577850" indent="-577850">
              <a:defRPr/>
            </a:pPr>
            <a:r>
              <a:rPr lang="en-US" sz="3200" dirty="0" smtClean="0">
                <a:effectLst>
                  <a:outerShdw blurRad="38100" dist="38100" dir="2700000" algn="tl">
                    <a:srgbClr val="000000"/>
                  </a:outerShdw>
                </a:effectLst>
              </a:rPr>
              <a:t>During this session we will:</a:t>
            </a:r>
          </a:p>
          <a:p>
            <a:pPr marL="577850" indent="-577850">
              <a:buFont typeface="Wingdings" pitchFamily="2" charset="2"/>
              <a:buNone/>
              <a:defRPr/>
            </a:pPr>
            <a:endParaRPr lang="en-US" sz="800" dirty="0" smtClean="0">
              <a:effectLst>
                <a:outerShdw blurRad="38100" dist="38100" dir="2700000" algn="tl">
                  <a:srgbClr val="000000"/>
                </a:outerShdw>
              </a:effectLst>
            </a:endParaRPr>
          </a:p>
          <a:p>
            <a:pPr marL="1035050" lvl="1" indent="-577850">
              <a:defRPr/>
            </a:pPr>
            <a:r>
              <a:rPr lang="en-US" sz="3200" dirty="0" smtClean="0">
                <a:effectLst>
                  <a:outerShdw blurRad="38100" dist="38100" dir="2700000" algn="tl">
                    <a:srgbClr val="000000"/>
                  </a:outerShdw>
                </a:effectLst>
              </a:rPr>
              <a:t>Provide a brief history of HMIS</a:t>
            </a:r>
          </a:p>
          <a:p>
            <a:pPr marL="1035050" lvl="1" indent="-577850">
              <a:defRPr/>
            </a:pPr>
            <a:r>
              <a:rPr lang="en-US" sz="3200" dirty="0" smtClean="0">
                <a:effectLst>
                  <a:outerShdw blurRad="38100" dist="38100" dir="2700000" algn="tl">
                    <a:srgbClr val="000000"/>
                  </a:outerShdw>
                </a:effectLst>
              </a:rPr>
              <a:t>Discuss the role of HMIS in improving Prevention programs</a:t>
            </a:r>
          </a:p>
          <a:p>
            <a:pPr marL="1035050" lvl="1" indent="-577850">
              <a:defRPr/>
            </a:pPr>
            <a:r>
              <a:rPr lang="en-US" sz="3200" dirty="0" smtClean="0">
                <a:effectLst>
                  <a:outerShdw blurRad="38100" dist="38100" dir="2700000" algn="tl">
                    <a:srgbClr val="000000"/>
                  </a:outerShdw>
                </a:effectLst>
              </a:rPr>
              <a:t>Review revised HMIS Data Standards</a:t>
            </a:r>
          </a:p>
          <a:p>
            <a:pPr marL="1035050" lvl="1" indent="-577850">
              <a:defRPr/>
            </a:pPr>
            <a:r>
              <a:rPr lang="en-US" sz="3200" dirty="0" smtClean="0">
                <a:effectLst>
                  <a:outerShdw blurRad="38100" dist="38100" dir="2700000" algn="tl">
                    <a:srgbClr val="000000"/>
                  </a:outerShdw>
                </a:effectLst>
              </a:rPr>
              <a:t>Discuss changes to the HMIS Data Standards for SSVF</a:t>
            </a:r>
            <a:endParaRPr lang="en-US" sz="3200" b="1" dirty="0" smtClean="0">
              <a:effectLst>
                <a:outerShdw blurRad="38100" dist="38100" dir="2700000" algn="tl">
                  <a:srgbClr val="000000"/>
                </a:outerShdw>
              </a:effectLst>
            </a:endParaRPr>
          </a:p>
          <a:p>
            <a:pPr marL="577850" indent="-577850" algn="ctr">
              <a:buFont typeface="Wingdings" pitchFamily="2" charset="2"/>
              <a:buNone/>
              <a:defRPr/>
            </a:pPr>
            <a:endParaRPr lang="en-US" sz="3200" dirty="0" smtClean="0">
              <a:effectLst>
                <a:outerShdw blurRad="38100" dist="38100" dir="2700000" algn="tl">
                  <a:srgbClr val="000000"/>
                </a:outerShdw>
              </a:effectLst>
            </a:endParaRPr>
          </a:p>
          <a:p>
            <a:pPr marL="1035050" lvl="1" indent="-577850" eaLnBrk="1" hangingPunct="1">
              <a:spcBef>
                <a:spcPct val="0"/>
              </a:spcBef>
              <a:buClrTx/>
              <a:buFontTx/>
              <a:buNone/>
              <a:defRPr/>
            </a:pPr>
            <a:endParaRPr lang="en-US" sz="2400" dirty="0" smtClean="0">
              <a:effectLst>
                <a:outerShdw blurRad="38100" dist="38100" dir="2700000" algn="tl">
                  <a:srgbClr val="000000"/>
                </a:outerShdw>
              </a:effectLst>
            </a:endParaRPr>
          </a:p>
        </p:txBody>
      </p:sp>
      <p:sp>
        <p:nvSpPr>
          <p:cNvPr id="29699" name="Slide Number Placeholder 3"/>
          <p:cNvSpPr txBox="1">
            <a:spLocks/>
          </p:cNvSpPr>
          <p:nvPr/>
        </p:nvSpPr>
        <p:spPr bwMode="auto">
          <a:xfrm>
            <a:off x="533400" y="1447800"/>
            <a:ext cx="3651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endParaRPr lang="en-US">
              <a:latin typeface="Arial" charset="0"/>
            </a:endParaRPr>
          </a:p>
        </p:txBody>
      </p:sp>
      <p:sp>
        <p:nvSpPr>
          <p:cNvPr id="29700" name="Text Box 5"/>
          <p:cNvSpPr txBox="1">
            <a:spLocks noChangeArrowheads="1"/>
          </p:cNvSpPr>
          <p:nvPr/>
        </p:nvSpPr>
        <p:spPr bwMode="auto">
          <a:xfrm>
            <a:off x="533400" y="1371600"/>
            <a:ext cx="3095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fld id="{5D583FA5-A8C6-40EC-8E5F-BA3C1A5EC3CE}" type="slidenum">
              <a:rPr lang="en-US"/>
              <a:pPr/>
              <a:t>2</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idx="4294967295"/>
          </p:nvPr>
        </p:nvSpPr>
        <p:spPr/>
        <p:txBody>
          <a:bodyPr/>
          <a:lstStyle/>
          <a:p>
            <a:pPr eaLnBrk="1" hangingPunct="1">
              <a:defRPr/>
            </a:pPr>
            <a:r>
              <a:rPr lang="en-US" sz="3600" smtClean="0">
                <a:effectLst>
                  <a:outerShdw blurRad="38100" dist="38100" dir="2700000" algn="tl">
                    <a:srgbClr val="000000"/>
                  </a:outerShdw>
                </a:effectLst>
              </a:rPr>
              <a:t>Homeless Management Information Systems</a:t>
            </a:r>
          </a:p>
        </p:txBody>
      </p:sp>
      <p:sp>
        <p:nvSpPr>
          <p:cNvPr id="31746" name="Rectangle 3"/>
          <p:cNvSpPr>
            <a:spLocks noGrp="1" noChangeArrowheads="1"/>
          </p:cNvSpPr>
          <p:nvPr>
            <p:ph type="body" idx="4294967295"/>
          </p:nvPr>
        </p:nvSpPr>
        <p:spPr>
          <a:xfrm>
            <a:off x="1066800" y="1981200"/>
            <a:ext cx="7239000" cy="4114800"/>
          </a:xfrm>
        </p:spPr>
        <p:txBody>
          <a:bodyPr/>
          <a:lstStyle/>
          <a:p>
            <a:pPr marL="577850" indent="-577850"/>
            <a:r>
              <a:rPr lang="en-US" b="1" smtClean="0"/>
              <a:t>What is HMIS?</a:t>
            </a:r>
          </a:p>
          <a:p>
            <a:pPr marL="577850" indent="-577850">
              <a:buFont typeface="Wingdings" pitchFamily="2" charset="2"/>
              <a:buNone/>
            </a:pPr>
            <a:endParaRPr lang="en-US" sz="800" b="1" smtClean="0"/>
          </a:p>
          <a:p>
            <a:pPr marL="1035050" lvl="1" indent="-577850"/>
            <a:r>
              <a:rPr lang="en-US" b="1" smtClean="0"/>
              <a:t>a </a:t>
            </a:r>
            <a:r>
              <a:rPr lang="en-US" b="1" i="1" smtClean="0"/>
              <a:t>locally administered</a:t>
            </a:r>
            <a:r>
              <a:rPr lang="en-US" b="1" smtClean="0"/>
              <a:t>, electronic data collection system that stores  person-level information about clients who access the homeless service system.</a:t>
            </a:r>
          </a:p>
          <a:p>
            <a:pPr marL="577850" indent="-577850" eaLnBrk="1" hangingPunct="1">
              <a:spcBef>
                <a:spcPct val="0"/>
              </a:spcBef>
              <a:buClrTx/>
              <a:buSzTx/>
              <a:buFontTx/>
              <a:buNone/>
            </a:pPr>
            <a:endParaRPr lang="en-US" b="1" smtClean="0"/>
          </a:p>
        </p:txBody>
      </p:sp>
      <p:sp>
        <p:nvSpPr>
          <p:cNvPr id="31747" name="Slide Number Placeholder 3"/>
          <p:cNvSpPr txBox="1">
            <a:spLocks/>
          </p:cNvSpPr>
          <p:nvPr/>
        </p:nvSpPr>
        <p:spPr bwMode="auto">
          <a:xfrm>
            <a:off x="533400" y="1447800"/>
            <a:ext cx="3651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DAD8CC0E-0E6B-42CA-A9F4-A6D2B3988B12}" type="slidenum">
              <a:rPr lang="en-US">
                <a:latin typeface="Arial" charset="0"/>
              </a:rPr>
              <a:pPr eaLnBrk="0" hangingPunct="0"/>
              <a:t>3</a:t>
            </a:fld>
            <a:endParaRPr lang="en-US">
              <a:latin typeface="Arial"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p:txBody>
          <a:bodyPr lIns="91440" tIns="45720" rIns="91440" bIns="45720"/>
          <a:lstStyle/>
          <a:p>
            <a:r>
              <a:rPr lang="en-US" sz="3600" smtClean="0"/>
              <a:t>2001 Congressional Directive</a:t>
            </a:r>
          </a:p>
        </p:txBody>
      </p:sp>
      <p:sp>
        <p:nvSpPr>
          <p:cNvPr id="33794" name="Rectangle 3"/>
          <p:cNvSpPr>
            <a:spLocks noGrp="1" noChangeArrowheads="1"/>
          </p:cNvSpPr>
          <p:nvPr>
            <p:ph type="body" idx="4294967295"/>
          </p:nvPr>
        </p:nvSpPr>
        <p:spPr>
          <a:xfrm>
            <a:off x="1143000" y="1981200"/>
            <a:ext cx="7772400" cy="4495800"/>
          </a:xfrm>
        </p:spPr>
        <p:txBody>
          <a:bodyPr lIns="91440" tIns="45720" rIns="91440" bIns="45720"/>
          <a:lstStyle/>
          <a:p>
            <a:pPr>
              <a:lnSpc>
                <a:spcPct val="80000"/>
              </a:lnSpc>
            </a:pPr>
            <a:r>
              <a:rPr lang="en-US" smtClean="0"/>
              <a:t>In 2001 Congress directed HUD on the need for data and analysis on the extent of homelessness and the effectiveness of the McKinney-Vento Act Programs including:</a:t>
            </a:r>
          </a:p>
          <a:p>
            <a:pPr>
              <a:lnSpc>
                <a:spcPct val="80000"/>
              </a:lnSpc>
              <a:buFont typeface="Wingdings" pitchFamily="2" charset="2"/>
              <a:buNone/>
            </a:pPr>
            <a:endParaRPr lang="en-US" sz="900" smtClean="0"/>
          </a:p>
          <a:p>
            <a:pPr lvl="1">
              <a:lnSpc>
                <a:spcPct val="80000"/>
              </a:lnSpc>
            </a:pPr>
            <a:r>
              <a:rPr lang="en-US" smtClean="0"/>
              <a:t>Developing unduplicated counts of clients served at the local level</a:t>
            </a:r>
          </a:p>
          <a:p>
            <a:pPr lvl="1">
              <a:lnSpc>
                <a:spcPct val="80000"/>
              </a:lnSpc>
            </a:pPr>
            <a:r>
              <a:rPr lang="en-US" smtClean="0"/>
              <a:t>Analyzing patterns of use of people entering and exiting the homeless assistance system</a:t>
            </a:r>
          </a:p>
          <a:p>
            <a:pPr lvl="1">
              <a:lnSpc>
                <a:spcPct val="80000"/>
              </a:lnSpc>
            </a:pPr>
            <a:r>
              <a:rPr lang="en-US" smtClean="0"/>
              <a:t>Evaluating the effectiveness of these systems</a:t>
            </a:r>
          </a:p>
          <a:p>
            <a:pPr lvl="1">
              <a:lnSpc>
                <a:spcPct val="80000"/>
              </a:lnSpc>
            </a:pPr>
            <a:endParaRPr lang="en-US" sz="2400" smtClean="0"/>
          </a:p>
          <a:p>
            <a:pPr>
              <a:lnSpc>
                <a:spcPct val="80000"/>
              </a:lnSpc>
            </a:pPr>
            <a:endParaRPr lang="en-US" sz="2400" smtClean="0"/>
          </a:p>
          <a:p>
            <a:pPr lvl="1">
              <a:lnSpc>
                <a:spcPct val="80000"/>
              </a:lnSpc>
              <a:buFontTx/>
              <a:buNone/>
            </a:pPr>
            <a:endParaRPr lang="en-US" sz="2400" smtClean="0"/>
          </a:p>
          <a:p>
            <a:pPr>
              <a:lnSpc>
                <a:spcPct val="80000"/>
              </a:lnSpc>
            </a:pPr>
            <a:endParaRPr lang="en-US" sz="2400" smtClean="0"/>
          </a:p>
        </p:txBody>
      </p:sp>
      <p:sp>
        <p:nvSpPr>
          <p:cNvPr id="33795" name="Text Box 7"/>
          <p:cNvSpPr txBox="1">
            <a:spLocks noChangeArrowheads="1"/>
          </p:cNvSpPr>
          <p:nvPr/>
        </p:nvSpPr>
        <p:spPr bwMode="auto">
          <a:xfrm>
            <a:off x="441325" y="1327150"/>
            <a:ext cx="309563"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fld id="{D2BC45BB-F1B9-4E47-96DB-7C68B764EA59}" type="slidenum">
              <a:rPr lang="en-US"/>
              <a:pPr/>
              <a:t>4</a:t>
            </a:fld>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idx="4294967295"/>
          </p:nvPr>
        </p:nvSpPr>
        <p:spPr/>
        <p:txBody>
          <a:bodyPr/>
          <a:lstStyle/>
          <a:p>
            <a:pPr eaLnBrk="1" hangingPunct="1">
              <a:defRPr/>
            </a:pPr>
            <a:r>
              <a:rPr lang="en-US" sz="3600" smtClean="0">
                <a:effectLst>
                  <a:outerShdw blurRad="38100" dist="38100" dir="2700000" algn="tl">
                    <a:srgbClr val="000000"/>
                  </a:outerShdw>
                </a:effectLst>
              </a:rPr>
              <a:t>Why is HMIS Important?</a:t>
            </a:r>
          </a:p>
        </p:txBody>
      </p:sp>
      <p:sp>
        <p:nvSpPr>
          <p:cNvPr id="409603" name="Rectangle 3"/>
          <p:cNvSpPr>
            <a:spLocks noGrp="1" noChangeArrowheads="1"/>
          </p:cNvSpPr>
          <p:nvPr>
            <p:ph type="body" idx="4294967295"/>
          </p:nvPr>
        </p:nvSpPr>
        <p:spPr>
          <a:xfrm>
            <a:off x="1066800" y="1981200"/>
            <a:ext cx="7239000" cy="4114800"/>
          </a:xfrm>
        </p:spPr>
        <p:txBody>
          <a:bodyPr/>
          <a:lstStyle/>
          <a:p>
            <a:pPr marL="577850" indent="-577850">
              <a:defRPr/>
            </a:pPr>
            <a:r>
              <a:rPr lang="en-US" dirty="0" smtClean="0"/>
              <a:t>Each Continuum of Care (</a:t>
            </a:r>
            <a:r>
              <a:rPr lang="en-US" dirty="0" err="1" smtClean="0"/>
              <a:t>CoC</a:t>
            </a:r>
            <a:r>
              <a:rPr lang="en-US" dirty="0" smtClean="0"/>
              <a:t>) must implement an HMIS; HUD assesses and scores progress in </a:t>
            </a:r>
            <a:r>
              <a:rPr lang="en-US" dirty="0" err="1" smtClean="0"/>
              <a:t>CoC</a:t>
            </a:r>
            <a:r>
              <a:rPr lang="en-US" dirty="0" smtClean="0"/>
              <a:t> application  </a:t>
            </a:r>
          </a:p>
          <a:p>
            <a:pPr marL="577850" indent="-577850">
              <a:buFont typeface="Wingdings" pitchFamily="2" charset="2"/>
              <a:buNone/>
              <a:defRPr/>
            </a:pPr>
            <a:endParaRPr lang="en-US" sz="800" dirty="0" smtClean="0"/>
          </a:p>
          <a:p>
            <a:pPr marL="577850" indent="-577850">
              <a:defRPr/>
            </a:pPr>
            <a:r>
              <a:rPr lang="en-US" dirty="0" smtClean="0"/>
              <a:t>Local HMIS data is critical for the Annual Homeless Assessment Report (AHAR)</a:t>
            </a:r>
          </a:p>
          <a:p>
            <a:pPr marL="577850" indent="-577850">
              <a:buFont typeface="Wingdings" pitchFamily="2" charset="2"/>
              <a:buNone/>
              <a:defRPr/>
            </a:pPr>
            <a:endParaRPr lang="en-US" sz="800" dirty="0" smtClean="0"/>
          </a:p>
          <a:p>
            <a:pPr marL="577850" indent="-577850">
              <a:defRPr/>
            </a:pPr>
            <a:r>
              <a:rPr lang="en-US" dirty="0" smtClean="0"/>
              <a:t>Implementation of HMIS at the local level can support coordinated service planning and case management</a:t>
            </a:r>
            <a:endParaRPr lang="en-US" dirty="0" smtClean="0">
              <a:effectLst>
                <a:outerShdw blurRad="38100" dist="38100" dir="2700000" algn="tl">
                  <a:srgbClr val="000000"/>
                </a:outerShdw>
              </a:effectLst>
            </a:endParaRPr>
          </a:p>
        </p:txBody>
      </p:sp>
      <p:sp>
        <p:nvSpPr>
          <p:cNvPr id="35843" name="Slide Number Placeholder 3"/>
          <p:cNvSpPr txBox="1">
            <a:spLocks/>
          </p:cNvSpPr>
          <p:nvPr/>
        </p:nvSpPr>
        <p:spPr bwMode="auto">
          <a:xfrm>
            <a:off x="533400" y="1447800"/>
            <a:ext cx="3651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BE0C844B-A822-4A08-8D35-CE1A3668BE3D}" type="slidenum">
              <a:rPr lang="en-US">
                <a:latin typeface="Arial" charset="0"/>
              </a:rPr>
              <a:pPr eaLnBrk="0" hangingPunct="0"/>
              <a:t>5</a:t>
            </a:fld>
            <a:endParaRPr lang="en-US">
              <a:latin typeface="Arial"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idx="4294967295"/>
          </p:nvPr>
        </p:nvSpPr>
        <p:spPr/>
        <p:txBody>
          <a:bodyPr/>
          <a:lstStyle/>
          <a:p>
            <a:pPr eaLnBrk="1" hangingPunct="1">
              <a:defRPr/>
            </a:pPr>
            <a:r>
              <a:rPr lang="en-US" sz="3600" smtClean="0">
                <a:effectLst>
                  <a:outerShdw blurRad="38100" dist="38100" dir="2700000" algn="tl">
                    <a:srgbClr val="000000"/>
                  </a:outerShdw>
                </a:effectLst>
              </a:rPr>
              <a:t>Why is HMIS Important? (cont’d)</a:t>
            </a:r>
          </a:p>
        </p:txBody>
      </p:sp>
      <p:sp>
        <p:nvSpPr>
          <p:cNvPr id="37890" name="Rectangle 3"/>
          <p:cNvSpPr>
            <a:spLocks noGrp="1" noChangeArrowheads="1"/>
          </p:cNvSpPr>
          <p:nvPr>
            <p:ph type="body" idx="4294967295"/>
          </p:nvPr>
        </p:nvSpPr>
        <p:spPr>
          <a:xfrm>
            <a:off x="1066800" y="1981200"/>
            <a:ext cx="7848600" cy="4114800"/>
          </a:xfrm>
        </p:spPr>
        <p:txBody>
          <a:bodyPr/>
          <a:lstStyle/>
          <a:p>
            <a:pPr marL="577850" indent="-577850">
              <a:lnSpc>
                <a:spcPct val="90000"/>
              </a:lnSpc>
            </a:pPr>
            <a:r>
              <a:rPr lang="en-US" dirty="0" smtClean="0"/>
              <a:t>HMIS enables:</a:t>
            </a:r>
          </a:p>
          <a:p>
            <a:pPr marL="1035050" lvl="1" indent="-577850"/>
            <a:r>
              <a:rPr lang="en-US" dirty="0" smtClean="0"/>
              <a:t>Collecting common set of data elements</a:t>
            </a:r>
          </a:p>
          <a:p>
            <a:pPr marL="1035050" lvl="1" indent="-577850"/>
            <a:r>
              <a:rPr lang="en-US" dirty="0" smtClean="0"/>
              <a:t>Identifying who is literally homeless or at risk of  homelessness</a:t>
            </a:r>
          </a:p>
          <a:p>
            <a:pPr marL="1035050" lvl="1" indent="-577850"/>
            <a:r>
              <a:rPr lang="en-US" dirty="0" smtClean="0"/>
              <a:t>Tracking SSVF assistance provided </a:t>
            </a:r>
          </a:p>
          <a:p>
            <a:pPr marL="1035050" lvl="1" indent="-577850"/>
            <a:r>
              <a:rPr lang="en-US" dirty="0" smtClean="0"/>
              <a:t>Reporting client progress and program performance</a:t>
            </a:r>
          </a:p>
          <a:p>
            <a:pPr marL="1035050" lvl="1" indent="-577850"/>
            <a:r>
              <a:rPr lang="en-US" dirty="0" smtClean="0"/>
              <a:t>Monitoring on-going data quality</a:t>
            </a:r>
          </a:p>
        </p:txBody>
      </p:sp>
      <p:sp>
        <p:nvSpPr>
          <p:cNvPr id="37891" name="Slide Number Placeholder 3"/>
          <p:cNvSpPr txBox="1">
            <a:spLocks/>
          </p:cNvSpPr>
          <p:nvPr/>
        </p:nvSpPr>
        <p:spPr bwMode="auto">
          <a:xfrm>
            <a:off x="533400" y="1447800"/>
            <a:ext cx="3651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ED50B4CD-9EA5-46F0-A34F-F96AB00213FD}" type="slidenum">
              <a:rPr lang="en-US">
                <a:latin typeface="Arial" charset="0"/>
              </a:rPr>
              <a:pPr eaLnBrk="0" hangingPunct="0"/>
              <a:t>6</a:t>
            </a:fld>
            <a:endParaRPr lang="en-US">
              <a:latin typeface="Arial"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dirty="0" smtClean="0"/>
              <a:t>Why is HMIS Important for SSVF?</a:t>
            </a:r>
          </a:p>
        </p:txBody>
      </p:sp>
      <p:sp>
        <p:nvSpPr>
          <p:cNvPr id="3" name="Content Placeholder 2"/>
          <p:cNvSpPr>
            <a:spLocks noGrp="1"/>
          </p:cNvSpPr>
          <p:nvPr>
            <p:ph idx="1"/>
          </p:nvPr>
        </p:nvSpPr>
        <p:spPr/>
        <p:txBody>
          <a:bodyPr/>
          <a:lstStyle/>
          <a:p>
            <a:pPr eaLnBrk="1" hangingPunct="1">
              <a:lnSpc>
                <a:spcPct val="90000"/>
              </a:lnSpc>
              <a:defRPr/>
            </a:pPr>
            <a:r>
              <a:rPr lang="en-US" dirty="0" smtClean="0">
                <a:effectLst>
                  <a:outerShdw blurRad="38100" dist="38100" dir="2700000" algn="tl">
                    <a:srgbClr val="000000"/>
                  </a:outerShdw>
                </a:effectLst>
              </a:rPr>
              <a:t>SSVF Legislation requires use of HMIS for data collection</a:t>
            </a:r>
            <a:endParaRPr lang="en-US" sz="800" dirty="0" smtClean="0">
              <a:effectLst>
                <a:outerShdw blurRad="38100" dist="38100" dir="2700000" algn="tl">
                  <a:srgbClr val="000000"/>
                </a:outerShdw>
              </a:effectLst>
            </a:endParaRPr>
          </a:p>
          <a:p>
            <a:pPr eaLnBrk="1" hangingPunct="1">
              <a:lnSpc>
                <a:spcPct val="90000"/>
              </a:lnSpc>
              <a:spcBef>
                <a:spcPts val="1200"/>
              </a:spcBef>
              <a:defRPr/>
            </a:pPr>
            <a:r>
              <a:rPr lang="en-US" dirty="0" smtClean="0">
                <a:effectLst>
                  <a:outerShdw blurRad="38100" dist="38100" dir="2700000" algn="tl">
                    <a:srgbClr val="000000"/>
                  </a:outerShdw>
                </a:effectLst>
              </a:rPr>
              <a:t>Grantees providing SSVF assistance/services must report client-level data into CoC’s HMIS </a:t>
            </a:r>
          </a:p>
          <a:p>
            <a:pPr eaLnBrk="1" hangingPunct="1">
              <a:lnSpc>
                <a:spcPct val="90000"/>
              </a:lnSpc>
              <a:spcBef>
                <a:spcPts val="1200"/>
              </a:spcBef>
              <a:defRPr/>
            </a:pPr>
            <a:r>
              <a:rPr lang="en-US" dirty="0" smtClean="0">
                <a:effectLst>
                  <a:outerShdw blurRad="38100" dist="38100" dir="2700000" algn="tl">
                    <a:srgbClr val="000000"/>
                  </a:outerShdw>
                </a:effectLst>
              </a:rPr>
              <a:t>Reports to VA of SSVF activity and outcomes must be generated from HMIS</a:t>
            </a:r>
            <a:endParaRPr lang="en-US" dirty="0"/>
          </a:p>
        </p:txBody>
      </p:sp>
      <p:sp>
        <p:nvSpPr>
          <p:cNvPr id="39940" name="Slide Number Placeholder 3"/>
          <p:cNvSpPr txBox="1">
            <a:spLocks/>
          </p:cNvSpPr>
          <p:nvPr/>
        </p:nvSpPr>
        <p:spPr bwMode="auto">
          <a:xfrm>
            <a:off x="533400" y="1447800"/>
            <a:ext cx="365125"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085822F2-047A-45FB-9E96-2DB6CB1FF7CF}" type="slidenum">
              <a:rPr lang="en-US">
                <a:latin typeface="Arial" charset="0"/>
              </a:rPr>
              <a:pPr eaLnBrk="0" hangingPunct="0"/>
              <a:t>7</a:t>
            </a:fld>
            <a:endParaRPr lang="en-US">
              <a:latin typeface="Arial"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000000"/>
                  </a:outerShdw>
                </a:effectLst>
              </a:rPr>
              <a:t>Role of HMIS in Program Operations</a:t>
            </a:r>
          </a:p>
        </p:txBody>
      </p:sp>
      <p:sp>
        <p:nvSpPr>
          <p:cNvPr id="484355" name="Rectangle 3"/>
          <p:cNvSpPr>
            <a:spLocks noGrp="1" noChangeArrowheads="1"/>
          </p:cNvSpPr>
          <p:nvPr>
            <p:ph type="body" idx="4294967295"/>
          </p:nvPr>
        </p:nvSpPr>
        <p:spPr>
          <a:xfrm>
            <a:off x="990600" y="1828800"/>
            <a:ext cx="7543800" cy="3962400"/>
          </a:xfrm>
        </p:spPr>
        <p:txBody>
          <a:bodyPr/>
          <a:lstStyle/>
          <a:p>
            <a:pPr marL="0" indent="0" eaLnBrk="1" hangingPunct="1">
              <a:lnSpc>
                <a:spcPct val="80000"/>
              </a:lnSpc>
              <a:spcBef>
                <a:spcPts val="1200"/>
              </a:spcBef>
              <a:buNone/>
              <a:defRPr/>
            </a:pPr>
            <a:r>
              <a:rPr lang="en-US" dirty="0" smtClean="0">
                <a:effectLst>
                  <a:outerShdw blurRad="38100" dist="38100" dir="2700000" algn="tl">
                    <a:srgbClr val="000000"/>
                  </a:outerShdw>
                </a:effectLst>
              </a:rPr>
              <a:t>HMIS can help you determine:</a:t>
            </a:r>
            <a:endParaRPr lang="en-US" u="sng" dirty="0" smtClean="0">
              <a:effectLst>
                <a:outerShdw blurRad="38100" dist="38100" dir="2700000" algn="tl">
                  <a:srgbClr val="000000"/>
                </a:outerShdw>
              </a:effectLst>
            </a:endParaRPr>
          </a:p>
          <a:p>
            <a:pPr eaLnBrk="1" hangingPunct="1">
              <a:defRPr/>
            </a:pPr>
            <a:r>
              <a:rPr lang="en-US" dirty="0" smtClean="0"/>
              <a:t>What are the risk factors for Veteran homelessness;</a:t>
            </a:r>
          </a:p>
          <a:p>
            <a:pPr eaLnBrk="1" hangingPunct="1">
              <a:defRPr/>
            </a:pPr>
            <a:r>
              <a:rPr lang="en-US" dirty="0" smtClean="0"/>
              <a:t>What </a:t>
            </a:r>
            <a:r>
              <a:rPr lang="en-US" dirty="0"/>
              <a:t>are the needs of homeless </a:t>
            </a:r>
            <a:r>
              <a:rPr lang="en-US" dirty="0" smtClean="0"/>
              <a:t>Veterans;</a:t>
            </a:r>
          </a:p>
          <a:p>
            <a:pPr eaLnBrk="1" hangingPunct="1">
              <a:defRPr/>
            </a:pPr>
            <a:r>
              <a:rPr lang="en-US" dirty="0" smtClean="0"/>
              <a:t>What </a:t>
            </a:r>
            <a:r>
              <a:rPr lang="en-US" dirty="0"/>
              <a:t>works in ending homelessness and promoting housing stability.</a:t>
            </a:r>
          </a:p>
          <a:p>
            <a:pPr lvl="1" eaLnBrk="1" hangingPunct="1">
              <a:lnSpc>
                <a:spcPct val="80000"/>
              </a:lnSpc>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p:txBody>
      </p:sp>
      <p:sp>
        <p:nvSpPr>
          <p:cNvPr id="41987" name="Slide Number Placeholder 3"/>
          <p:cNvSpPr txBox="1">
            <a:spLocks/>
          </p:cNvSpPr>
          <p:nvPr/>
        </p:nvSpPr>
        <p:spPr bwMode="auto">
          <a:xfrm>
            <a:off x="533400" y="1447800"/>
            <a:ext cx="457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A7C6DB5D-A16E-4F04-9F34-DEF640B0EC6B}" type="slidenum">
              <a:rPr lang="en-US"/>
              <a:pPr eaLnBrk="0" hangingPunct="0"/>
              <a:t>8</a:t>
            </a:fld>
            <a:endParaRPr lang="en-US"/>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idx="4294967295"/>
          </p:nvPr>
        </p:nvSpPr>
        <p:spPr/>
        <p:txBody>
          <a:bodyPr/>
          <a:lstStyle/>
          <a:p>
            <a:pPr eaLnBrk="1" hangingPunct="1">
              <a:defRPr/>
            </a:pPr>
            <a:r>
              <a:rPr lang="en-US" dirty="0" smtClean="0">
                <a:effectLst>
                  <a:outerShdw blurRad="38100" dist="38100" dir="2700000" algn="tl">
                    <a:srgbClr val="000000"/>
                  </a:outerShdw>
                </a:effectLst>
              </a:rPr>
              <a:t>What are the risk factors for homelessness?</a:t>
            </a:r>
          </a:p>
        </p:txBody>
      </p:sp>
      <p:sp>
        <p:nvSpPr>
          <p:cNvPr id="484355" name="Rectangle 3"/>
          <p:cNvSpPr>
            <a:spLocks noGrp="1" noChangeArrowheads="1"/>
          </p:cNvSpPr>
          <p:nvPr>
            <p:ph type="body" idx="4294967295"/>
          </p:nvPr>
        </p:nvSpPr>
        <p:spPr>
          <a:xfrm>
            <a:off x="990600" y="1828800"/>
            <a:ext cx="7543800" cy="3962400"/>
          </a:xfrm>
        </p:spPr>
        <p:txBody>
          <a:bodyPr/>
          <a:lstStyle/>
          <a:p>
            <a:pPr marL="0" indent="0" eaLnBrk="1" hangingPunct="1">
              <a:lnSpc>
                <a:spcPct val="80000"/>
              </a:lnSpc>
              <a:spcBef>
                <a:spcPts val="1200"/>
              </a:spcBef>
              <a:buNone/>
              <a:defRPr/>
            </a:pPr>
            <a:r>
              <a:rPr lang="en-US" dirty="0" smtClean="0">
                <a:effectLst>
                  <a:outerShdw blurRad="38100" dist="38100" dir="2700000" algn="tl">
                    <a:srgbClr val="000000"/>
                  </a:outerShdw>
                </a:effectLst>
              </a:rPr>
              <a:t>HMIS program data can help you develop targeting approaches and profile techniques.</a:t>
            </a:r>
            <a:endParaRPr lang="en-US" u="sng" dirty="0" smtClean="0">
              <a:effectLst>
                <a:outerShdw blurRad="38100" dist="38100" dir="2700000" algn="tl">
                  <a:srgbClr val="000000"/>
                </a:outerShdw>
              </a:effectLst>
            </a:endParaRPr>
          </a:p>
          <a:p>
            <a:pPr eaLnBrk="1" hangingPunct="1">
              <a:defRPr/>
            </a:pPr>
            <a:r>
              <a:rPr lang="en-US" dirty="0" smtClean="0"/>
              <a:t>Who is currently served in emergency shelter</a:t>
            </a:r>
          </a:p>
          <a:p>
            <a:pPr eaLnBrk="1" hangingPunct="1">
              <a:defRPr/>
            </a:pPr>
            <a:r>
              <a:rPr lang="en-US" dirty="0" smtClean="0"/>
              <a:t>What </a:t>
            </a:r>
            <a:r>
              <a:rPr lang="en-US" dirty="0"/>
              <a:t>are the </a:t>
            </a:r>
            <a:r>
              <a:rPr lang="en-US" dirty="0" smtClean="0"/>
              <a:t>characteristics of homeless Veterans?</a:t>
            </a:r>
          </a:p>
          <a:p>
            <a:pPr eaLnBrk="1" hangingPunct="1">
              <a:defRPr/>
            </a:pPr>
            <a:r>
              <a:rPr lang="en-US" dirty="0" smtClean="0"/>
              <a:t>Where are homeless Veterans coming from (geography, living situation, etc.)?</a:t>
            </a:r>
          </a:p>
          <a:p>
            <a:pPr eaLnBrk="1" hangingPunct="1">
              <a:defRPr/>
            </a:pPr>
            <a:r>
              <a:rPr lang="en-US" dirty="0" smtClean="0"/>
              <a:t>What housing situations are most likely to contribute to homelessness?</a:t>
            </a:r>
            <a:endParaRPr lang="en-US" dirty="0"/>
          </a:p>
          <a:p>
            <a:pPr lvl="1" eaLnBrk="1" hangingPunct="1">
              <a:lnSpc>
                <a:spcPct val="80000"/>
              </a:lnSpc>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a:p>
            <a:pPr eaLnBrk="1" hangingPunct="1">
              <a:lnSpc>
                <a:spcPct val="80000"/>
              </a:lnSpc>
              <a:buFont typeface="Wingdings" pitchFamily="2" charset="2"/>
              <a:buNone/>
              <a:defRPr/>
            </a:pPr>
            <a:endParaRPr lang="en-US" sz="2400" dirty="0" smtClean="0">
              <a:effectLst>
                <a:outerShdw blurRad="38100" dist="38100" dir="2700000" algn="tl">
                  <a:srgbClr val="000000"/>
                </a:outerShdw>
              </a:effectLst>
            </a:endParaRPr>
          </a:p>
        </p:txBody>
      </p:sp>
      <p:sp>
        <p:nvSpPr>
          <p:cNvPr id="41987" name="Slide Number Placeholder 3"/>
          <p:cNvSpPr txBox="1">
            <a:spLocks/>
          </p:cNvSpPr>
          <p:nvPr/>
        </p:nvSpPr>
        <p:spPr bwMode="auto">
          <a:xfrm>
            <a:off x="533400" y="1447800"/>
            <a:ext cx="457200"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eaLnBrk="0" hangingPunct="0"/>
            <a:fld id="{A7C6DB5D-A16E-4F04-9F34-DEF640B0EC6B}" type="slidenum">
              <a:rPr lang="en-US"/>
              <a:pPr eaLnBrk="0" hangingPunct="0"/>
              <a:t>9</a:t>
            </a:fld>
            <a:endParaRPr lang="en-US"/>
          </a:p>
        </p:txBody>
      </p:sp>
    </p:spTree>
    <p:extLst>
      <p:ext uri="{BB962C8B-B14F-4D97-AF65-F5344CB8AC3E}">
        <p14:creationId xmlns="" xmlns:p14="http://schemas.microsoft.com/office/powerpoint/2010/main" val="302993907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19979</TotalTime>
  <Words>1853</Words>
  <Application>Microsoft Office PowerPoint</Application>
  <PresentationFormat>On-screen Show (4:3)</PresentationFormat>
  <Paragraphs>181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Shimmer</vt:lpstr>
      <vt:lpstr>Slide 1</vt:lpstr>
      <vt:lpstr> SSVF and Homeless Management Information Systems (HMIS) </vt:lpstr>
      <vt:lpstr>Homeless Management Information Systems</vt:lpstr>
      <vt:lpstr>2001 Congressional Directive</vt:lpstr>
      <vt:lpstr>Why is HMIS Important?</vt:lpstr>
      <vt:lpstr>Why is HMIS Important? (cont’d)</vt:lpstr>
      <vt:lpstr>Why is HMIS Important for SSVF?</vt:lpstr>
      <vt:lpstr>Role of HMIS in Program Operations</vt:lpstr>
      <vt:lpstr>What are the risk factors for homelessness?</vt:lpstr>
      <vt:lpstr>What are the needs of homeless Veterans?</vt:lpstr>
      <vt:lpstr>What works in ending Veteran homelessness?</vt:lpstr>
      <vt:lpstr>What are the HMIS Data and Technical Standards? </vt:lpstr>
      <vt:lpstr>Components of the HMIS Data Standards </vt:lpstr>
      <vt:lpstr>Data Standards and SSVF</vt:lpstr>
      <vt:lpstr>Data Reporting</vt:lpstr>
      <vt:lpstr>Summary of HMIS Standards</vt:lpstr>
    </vt:vector>
  </TitlesOfParts>
  <Company>U.S. Department of Housing and Urban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11 CoC Plan</dc:title>
  <dc:creator>Preferred User</dc:creator>
  <cp:lastModifiedBy>vhaphidonet</cp:lastModifiedBy>
  <cp:revision>809</cp:revision>
  <dcterms:created xsi:type="dcterms:W3CDTF">2006-03-13T15:50:12Z</dcterms:created>
  <dcterms:modified xsi:type="dcterms:W3CDTF">2011-08-19T19:21:44Z</dcterms:modified>
</cp:coreProperties>
</file>