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3693" r:id="rId2"/>
  </p:sldMasterIdLst>
  <p:notesMasterIdLst>
    <p:notesMasterId r:id="rId19"/>
  </p:notesMasterIdLst>
  <p:handoutMasterIdLst>
    <p:handoutMasterId r:id="rId20"/>
  </p:handoutMasterIdLst>
  <p:sldIdLst>
    <p:sldId id="263" r:id="rId3"/>
    <p:sldId id="257" r:id="rId4"/>
    <p:sldId id="288" r:id="rId5"/>
    <p:sldId id="275" r:id="rId6"/>
    <p:sldId id="258" r:id="rId7"/>
    <p:sldId id="272" r:id="rId8"/>
    <p:sldId id="259" r:id="rId9"/>
    <p:sldId id="269" r:id="rId10"/>
    <p:sldId id="281" r:id="rId11"/>
    <p:sldId id="292" r:id="rId12"/>
    <p:sldId id="291" r:id="rId13"/>
    <p:sldId id="271" r:id="rId14"/>
    <p:sldId id="262" r:id="rId15"/>
    <p:sldId id="282" r:id="rId16"/>
    <p:sldId id="290" r:id="rId17"/>
    <p:sldId id="274" r:id="rId18"/>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18" autoAdjust="0"/>
    <p:restoredTop sz="83467" autoAdjust="0"/>
  </p:normalViewPr>
  <p:slideViewPr>
    <p:cSldViewPr>
      <p:cViewPr>
        <p:scale>
          <a:sx n="71" d="100"/>
          <a:sy n="71" d="100"/>
        </p:scale>
        <p:origin x="-72"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BB97A2-6A1F-4D94-A75A-A7B1EA7C971E}" type="doc">
      <dgm:prSet loTypeId="urn:microsoft.com/office/officeart/2005/8/layout/orgChart1" loCatId="hierarchy" qsTypeId="urn:microsoft.com/office/officeart/2005/8/quickstyle/simple1#1" qsCatId="simple" csTypeId="urn:microsoft.com/office/officeart/2005/8/colors/accent1_1" csCatId="accent1" phldr="0"/>
      <dgm:spPr/>
      <dgm:t>
        <a:bodyPr/>
        <a:lstStyle/>
        <a:p>
          <a:endParaRPr lang="en-US"/>
        </a:p>
      </dgm:t>
    </dgm:pt>
    <dgm:pt modelId="{944DF10B-8A3C-4CF8-A276-60BBD8CF0C81}" type="pres">
      <dgm:prSet presAssocID="{A9BB97A2-6A1F-4D94-A75A-A7B1EA7C971E}" presName="hierChild1" presStyleCnt="0">
        <dgm:presLayoutVars>
          <dgm:orgChart val="1"/>
          <dgm:chPref val="1"/>
          <dgm:dir/>
          <dgm:animOne val="branch"/>
          <dgm:animLvl val="lvl"/>
          <dgm:resizeHandles/>
        </dgm:presLayoutVars>
      </dgm:prSet>
      <dgm:spPr/>
      <dgm:t>
        <a:bodyPr/>
        <a:lstStyle/>
        <a:p>
          <a:endParaRPr lang="en-US"/>
        </a:p>
      </dgm:t>
    </dgm:pt>
  </dgm:ptLst>
  <dgm:cxnLst>
    <dgm:cxn modelId="{E56E484C-42F7-41A9-99F7-5C504F379703}" type="presOf" srcId="{A9BB97A2-6A1F-4D94-A75A-A7B1EA7C971E}" destId="{944DF10B-8A3C-4CF8-A276-60BBD8CF0C81}" srcOrd="0"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2" y="0"/>
            <a:ext cx="3014393" cy="46577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36867" name="Rectangle 3"/>
          <p:cNvSpPr>
            <a:spLocks noGrp="1" noChangeArrowheads="1"/>
          </p:cNvSpPr>
          <p:nvPr>
            <p:ph type="dt" sz="quarter" idx="1"/>
          </p:nvPr>
        </p:nvSpPr>
        <p:spPr bwMode="auto">
          <a:xfrm>
            <a:off x="3938871" y="0"/>
            <a:ext cx="3014393" cy="46577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6868" name="Rectangle 4"/>
          <p:cNvSpPr>
            <a:spLocks noGrp="1" noChangeArrowheads="1"/>
          </p:cNvSpPr>
          <p:nvPr>
            <p:ph type="ftr" sz="quarter" idx="2"/>
          </p:nvPr>
        </p:nvSpPr>
        <p:spPr bwMode="auto">
          <a:xfrm>
            <a:off x="2" y="8841738"/>
            <a:ext cx="3014393" cy="465773"/>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36869" name="Rectangle 5"/>
          <p:cNvSpPr>
            <a:spLocks noGrp="1" noChangeArrowheads="1"/>
          </p:cNvSpPr>
          <p:nvPr>
            <p:ph type="sldNum" sz="quarter" idx="3"/>
          </p:nvPr>
        </p:nvSpPr>
        <p:spPr bwMode="auto">
          <a:xfrm>
            <a:off x="3938871" y="8841738"/>
            <a:ext cx="3014393" cy="465773"/>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2B7A647E-08E4-4162-AED6-68165BD8B663}" type="slidenum">
              <a:rPr lang="en-US"/>
              <a:pPr>
                <a:defRPr/>
              </a:pPr>
              <a:t>‹#›</a:t>
            </a:fld>
            <a:endParaRPr lang="en-US"/>
          </a:p>
        </p:txBody>
      </p:sp>
    </p:spTree>
    <p:extLst>
      <p:ext uri="{BB962C8B-B14F-4D97-AF65-F5344CB8AC3E}">
        <p14:creationId xmlns:p14="http://schemas.microsoft.com/office/powerpoint/2010/main" xmlns="" val="1087387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2" y="0"/>
            <a:ext cx="3014393" cy="46577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8435" name="Rectangle 3"/>
          <p:cNvSpPr>
            <a:spLocks noGrp="1" noChangeArrowheads="1"/>
          </p:cNvSpPr>
          <p:nvPr>
            <p:ph type="dt" idx="1"/>
          </p:nvPr>
        </p:nvSpPr>
        <p:spPr bwMode="auto">
          <a:xfrm>
            <a:off x="3938871" y="0"/>
            <a:ext cx="3014393" cy="46577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50938" y="698500"/>
            <a:ext cx="4652962" cy="3490913"/>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96114" y="4422460"/>
            <a:ext cx="5562610" cy="418877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2" y="8841738"/>
            <a:ext cx="3014393" cy="465773"/>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8439" name="Rectangle 7"/>
          <p:cNvSpPr>
            <a:spLocks noGrp="1" noChangeArrowheads="1"/>
          </p:cNvSpPr>
          <p:nvPr>
            <p:ph type="sldNum" sz="quarter" idx="5"/>
          </p:nvPr>
        </p:nvSpPr>
        <p:spPr bwMode="auto">
          <a:xfrm>
            <a:off x="3938871" y="8841738"/>
            <a:ext cx="3014393" cy="465773"/>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2D2F710E-1A30-4127-AC27-6A87DFB7E41D}" type="slidenum">
              <a:rPr lang="en-US"/>
              <a:pPr>
                <a:defRPr/>
              </a:pPr>
              <a:t>‹#›</a:t>
            </a:fld>
            <a:endParaRPr lang="en-US"/>
          </a:p>
        </p:txBody>
      </p:sp>
    </p:spTree>
    <p:extLst>
      <p:ext uri="{BB962C8B-B14F-4D97-AF65-F5344CB8AC3E}">
        <p14:creationId xmlns:p14="http://schemas.microsoft.com/office/powerpoint/2010/main" xmlns="" val="2307926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1EE8CCB6-1725-468D-864E-2FEA19D39738}" type="slidenum">
              <a:rPr lang="en-US" smtClean="0">
                <a:latin typeface="Arial" pitchFamily="34" charset="0"/>
                <a:cs typeface="Arial" pitchFamily="34" charset="0"/>
              </a:rPr>
              <a:pPr/>
              <a:t>1</a:t>
            </a:fld>
            <a:endParaRPr lang="en-US" smtClean="0">
              <a:latin typeface="Arial" pitchFamily="34" charset="0"/>
              <a:cs typeface="Arial" pitchFamily="34"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r>
              <a:rPr lang="en-US" u="sng" dirty="0" smtClean="0">
                <a:latin typeface="Arial" pitchFamily="34" charset="0"/>
              </a:rPr>
              <a:t>Designing Rent Subsidy Programs: Lessons Learned </a:t>
            </a:r>
            <a:r>
              <a:rPr lang="en-US" dirty="0" smtClean="0">
                <a:latin typeface="Arial" pitchFamily="34" charset="0"/>
              </a:rPr>
              <a:t/>
            </a:r>
            <a:br>
              <a:rPr lang="en-US" dirty="0" smtClean="0">
                <a:latin typeface="Arial" pitchFamily="34" charset="0"/>
              </a:rPr>
            </a:br>
            <a:r>
              <a:rPr lang="en-US" i="1" dirty="0" smtClean="0">
                <a:latin typeface="Arial" pitchFamily="34" charset="0"/>
              </a:rPr>
              <a:t>HPRP has allowed communities to structure rent assistance to meet the needs of individuals and families facing homelessness. This workshop will examine the variety of rental assistance strategies used, including declining rental assistance subsidies and tailoring rental assistance based on individualized assessments. The workshop will also feature discussion about the use of progressive engagement that employs ongoing assessment of household needs to determine the types and levels of rental assistance needed. Creative partnerships to provide rental subsidies to underserved homeless populations, including homeless youth and survivors of violence, will also be explored.</a:t>
            </a:r>
            <a:endParaRPr lang="en-US" dirty="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D2F710E-1A30-4127-AC27-6A87DFB7E41D}" type="slidenum">
              <a:rPr lang="en-US" smtClean="0"/>
              <a:pPr>
                <a:defRPr/>
              </a:pPr>
              <a:t>10</a:t>
            </a:fld>
            <a:endParaRPr lang="en-US"/>
          </a:p>
        </p:txBody>
      </p:sp>
    </p:spTree>
    <p:extLst>
      <p:ext uri="{BB962C8B-B14F-4D97-AF65-F5344CB8AC3E}">
        <p14:creationId xmlns:p14="http://schemas.microsoft.com/office/powerpoint/2010/main" xmlns="" val="502448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Landlord recruitment and </a:t>
            </a:r>
            <a:r>
              <a:rPr lang="en-US" dirty="0" err="1" smtClean="0"/>
              <a:t>retainment</a:t>
            </a:r>
            <a:r>
              <a:rPr lang="en-US" baseline="0" dirty="0" smtClean="0"/>
              <a:t> is a huge focus for us.</a:t>
            </a:r>
          </a:p>
          <a:p>
            <a:r>
              <a:rPr lang="en-US" baseline="0" dirty="0" smtClean="0"/>
              <a:t>Families know we can only assist for a little while.  They need to have a plan.  </a:t>
            </a:r>
            <a:endParaRPr lang="en-US" dirty="0"/>
          </a:p>
        </p:txBody>
      </p:sp>
      <p:sp>
        <p:nvSpPr>
          <p:cNvPr id="4" name="Slide Number Placeholder 3"/>
          <p:cNvSpPr>
            <a:spLocks noGrp="1"/>
          </p:cNvSpPr>
          <p:nvPr>
            <p:ph type="sldNum" sz="quarter" idx="10"/>
          </p:nvPr>
        </p:nvSpPr>
        <p:spPr/>
        <p:txBody>
          <a:bodyPr/>
          <a:lstStyle/>
          <a:p>
            <a:pPr>
              <a:defRPr/>
            </a:pPr>
            <a:fld id="{2D2F710E-1A30-4127-AC27-6A87DFB7E41D}"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7"/>
          <p:cNvSpPr>
            <a:spLocks noGrp="1" noChangeArrowheads="1"/>
          </p:cNvSpPr>
          <p:nvPr>
            <p:ph type="sldNum" sz="quarter" idx="5"/>
          </p:nvPr>
        </p:nvSpPr>
        <p:spPr>
          <a:noFill/>
        </p:spPr>
        <p:txBody>
          <a:bodyPr/>
          <a:lstStyle/>
          <a:p>
            <a:fld id="{392EBE52-1147-4C51-A039-141E5B3454E2}" type="slidenum">
              <a:rPr lang="en-US" smtClean="0">
                <a:latin typeface="Arial" pitchFamily="34" charset="0"/>
                <a:cs typeface="Arial" pitchFamily="34" charset="0"/>
              </a:rPr>
              <a:pPr/>
              <a:t>12</a:t>
            </a:fld>
            <a:endParaRPr lang="en-US" smtClean="0">
              <a:latin typeface="Arial" pitchFamily="34" charset="0"/>
              <a:cs typeface="Arial" pitchFamily="34" charset="0"/>
            </a:endParaRPr>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a:noFill/>
          <a:ln/>
        </p:spPr>
        <p:txBody>
          <a:bodyPr/>
          <a:lstStyle/>
          <a:p>
            <a:pPr eaLnBrk="1" hangingPunct="1"/>
            <a:r>
              <a:rPr lang="en-US" dirty="0" smtClean="0">
                <a:latin typeface="Arial" pitchFamily="34" charset="0"/>
              </a:rPr>
              <a:t>Progressive engagement.</a:t>
            </a:r>
            <a:r>
              <a:rPr lang="en-US" baseline="0" dirty="0" smtClean="0">
                <a:latin typeface="Arial" pitchFamily="34" charset="0"/>
              </a:rPr>
              <a:t>  Longer term vouchers such as S+C and TBRA go to people struggling on a less intensive program.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7"/>
          <p:cNvSpPr>
            <a:spLocks noGrp="1" noChangeArrowheads="1"/>
          </p:cNvSpPr>
          <p:nvPr>
            <p:ph type="sldNum" sz="quarter" idx="5"/>
          </p:nvPr>
        </p:nvSpPr>
        <p:spPr>
          <a:noFill/>
        </p:spPr>
        <p:txBody>
          <a:bodyPr/>
          <a:lstStyle/>
          <a:p>
            <a:fld id="{9DFD0A32-CEEE-413C-A487-3504D497E0FA}" type="slidenum">
              <a:rPr lang="en-US" smtClean="0">
                <a:latin typeface="Arial" pitchFamily="34" charset="0"/>
                <a:cs typeface="Arial" pitchFamily="34" charset="0"/>
              </a:rPr>
              <a:pPr/>
              <a:t>13</a:t>
            </a:fld>
            <a:endParaRPr lang="en-US" smtClean="0">
              <a:latin typeface="Arial" pitchFamily="34" charset="0"/>
              <a:cs typeface="Arial" pitchFamily="34" charset="0"/>
            </a:endParaRPr>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7"/>
          <p:cNvSpPr>
            <a:spLocks noGrp="1" noChangeArrowheads="1"/>
          </p:cNvSpPr>
          <p:nvPr>
            <p:ph type="sldNum" sz="quarter" idx="5"/>
          </p:nvPr>
        </p:nvSpPr>
        <p:spPr>
          <a:noFill/>
        </p:spPr>
        <p:txBody>
          <a:bodyPr/>
          <a:lstStyle/>
          <a:p>
            <a:fld id="{04C6A035-35AD-4189-A92C-168CFEC7FFBA}" type="slidenum">
              <a:rPr lang="en-US" smtClean="0">
                <a:latin typeface="Arial" pitchFamily="34" charset="0"/>
                <a:cs typeface="Arial" pitchFamily="34" charset="0"/>
              </a:rPr>
              <a:pPr/>
              <a:t>14</a:t>
            </a:fld>
            <a:endParaRPr lang="en-US" smtClean="0">
              <a:latin typeface="Arial" pitchFamily="34" charset="0"/>
              <a:cs typeface="Arial" pitchFamily="34" charset="0"/>
            </a:endParaRPr>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a:noFill/>
          <a:ln/>
        </p:spPr>
        <p:txBody>
          <a:bodyPr/>
          <a:lstStyle/>
          <a:p>
            <a:pPr eaLnBrk="1" hangingPunct="1"/>
            <a:r>
              <a:rPr lang="en-US" smtClean="0">
                <a:solidFill>
                  <a:schemeClr val="accent1"/>
                </a:solidFill>
                <a:latin typeface="Arial" pitchFamily="34" charset="0"/>
              </a:rPr>
              <a:t>NOTE: Small amount of local funds for short-term assistance to single individuals</a:t>
            </a:r>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a:noFill/>
          <a:ln/>
        </p:spPr>
        <p:txBody>
          <a:bodyPr/>
          <a:lstStyle/>
          <a:p>
            <a:r>
              <a:rPr lang="en-US" smtClean="0">
                <a:latin typeface="Arial" pitchFamily="34" charset="0"/>
              </a:rPr>
              <a:t>Change from shelter based services, small amount of housing – transitional two year programs – to housing based services.  Reduce length of stay from average of 3-4 months to average of 4-6 weeks.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D2F710E-1A30-4127-AC27-6A87DFB7E41D}" type="slidenum">
              <a:rPr lang="en-US" smtClean="0"/>
              <a:pPr>
                <a:defRPr/>
              </a:pPr>
              <a:t>16</a:t>
            </a:fld>
            <a:endParaRPr lang="en-US"/>
          </a:p>
        </p:txBody>
      </p:sp>
    </p:spTree>
    <p:extLst>
      <p:ext uri="{BB962C8B-B14F-4D97-AF65-F5344CB8AC3E}">
        <p14:creationId xmlns:p14="http://schemas.microsoft.com/office/powerpoint/2010/main" xmlns="" val="4086720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35C5A115-0843-49A5-B2B3-A70F1FE8534D}" type="slidenum">
              <a:rPr lang="en-US" smtClean="0">
                <a:latin typeface="Arial" pitchFamily="34" charset="0"/>
                <a:cs typeface="Arial" pitchFamily="34" charset="0"/>
              </a:rPr>
              <a:pPr/>
              <a:t>2</a:t>
            </a:fld>
            <a:endParaRPr lang="en-US" smtClean="0">
              <a:latin typeface="Arial" pitchFamily="34" charset="0"/>
              <a:cs typeface="Arial" pitchFamily="34"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r>
              <a:rPr lang="en-US" smtClean="0">
                <a:latin typeface="Arial" pitchFamily="34" charset="0"/>
              </a:rPr>
              <a:t>Overall state sheltered count down by 8%.  CH 26% decrease.  </a:t>
            </a:r>
          </a:p>
          <a:p>
            <a:pPr eaLnBrk="1" hangingPunct="1"/>
            <a:r>
              <a:rPr lang="en-US" smtClean="0">
                <a:latin typeface="Arial" pitchFamily="34" charset="0"/>
              </a:rPr>
              <a:t>Salt Lake Rental Vacancy Rate for January 2011 is 6.8%, down from a high of 8.6%</a:t>
            </a:r>
          </a:p>
          <a:p>
            <a:pPr eaLnBrk="1" hangingPunct="1"/>
            <a:r>
              <a:rPr lang="en-US" smtClean="0">
                <a:latin typeface="Arial" pitchFamily="34" charset="0"/>
              </a:rPr>
              <a:t>Average rent paid in RRH for a two bedroom is $698</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7"/>
          <p:cNvSpPr txBox="1">
            <a:spLocks noGrp="1" noChangeArrowheads="1"/>
          </p:cNvSpPr>
          <p:nvPr/>
        </p:nvSpPr>
        <p:spPr bwMode="auto">
          <a:xfrm>
            <a:off x="3938871" y="8841738"/>
            <a:ext cx="3014393" cy="465773"/>
          </a:xfrm>
          <a:prstGeom prst="rect">
            <a:avLst/>
          </a:prstGeom>
          <a:noFill/>
          <a:ln w="9525">
            <a:noFill/>
            <a:miter lim="800000"/>
            <a:headEnd/>
            <a:tailEnd/>
          </a:ln>
        </p:spPr>
        <p:txBody>
          <a:bodyPr lIns="93177" tIns="46589" rIns="93177" bIns="46589" anchor="b"/>
          <a:lstStyle/>
          <a:p>
            <a:pPr algn="r" defTabSz="930275"/>
            <a:fld id="{4374D573-24F1-40CB-9DBB-2A332C95CA9E}" type="slidenum">
              <a:rPr lang="en-US" sz="1200"/>
              <a:pPr algn="r" defTabSz="930275"/>
              <a:t>3</a:t>
            </a:fld>
            <a:endParaRPr lang="en-US" sz="1200"/>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noFill/>
          <a:ln/>
        </p:spPr>
        <p:txBody>
          <a:bodyPr/>
          <a:lstStyle/>
          <a:p>
            <a:pPr defTabSz="912813" eaLnBrk="1" hangingPunct="1"/>
            <a:r>
              <a:rPr lang="en-US" smtClean="0">
                <a:latin typeface="Arial" pitchFamily="34" charset="0"/>
              </a:rPr>
              <a:t>596 families in 2011</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7"/>
          <p:cNvSpPr>
            <a:spLocks noGrp="1" noChangeArrowheads="1"/>
          </p:cNvSpPr>
          <p:nvPr>
            <p:ph type="sldNum" sz="quarter" idx="5"/>
          </p:nvPr>
        </p:nvSpPr>
        <p:spPr>
          <a:noFill/>
        </p:spPr>
        <p:txBody>
          <a:bodyPr/>
          <a:lstStyle/>
          <a:p>
            <a:fld id="{A125FD7E-5459-40DE-AAE8-DF69B6B71576}" type="slidenum">
              <a:rPr lang="en-US" smtClean="0">
                <a:latin typeface="Arial" pitchFamily="34" charset="0"/>
                <a:cs typeface="Arial" pitchFamily="34" charset="0"/>
              </a:rPr>
              <a:pPr/>
              <a:t>4</a:t>
            </a:fld>
            <a:endParaRPr lang="en-US" smtClean="0">
              <a:latin typeface="Arial" pitchFamily="34" charset="0"/>
              <a:cs typeface="Arial" pitchFamily="34" charset="0"/>
            </a:endParaRPr>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noFill/>
          <a:ln/>
        </p:spPr>
        <p:txBody>
          <a:bodyPr/>
          <a:lstStyle/>
          <a:p>
            <a:pPr eaLnBrk="1" hangingPunct="1"/>
            <a:r>
              <a:rPr lang="en-US" smtClean="0">
                <a:latin typeface="Arial" pitchFamily="34" charset="0"/>
              </a:rPr>
              <a:t>We did not find any significant differences in the return rate among these pilot programs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7"/>
          <p:cNvSpPr>
            <a:spLocks noGrp="1" noChangeArrowheads="1"/>
          </p:cNvSpPr>
          <p:nvPr>
            <p:ph type="sldNum" sz="quarter" idx="5"/>
          </p:nvPr>
        </p:nvSpPr>
        <p:spPr>
          <a:noFill/>
        </p:spPr>
        <p:txBody>
          <a:bodyPr/>
          <a:lstStyle/>
          <a:p>
            <a:fld id="{3FC9701C-91E9-410E-AF2A-B3EC464E964D}" type="slidenum">
              <a:rPr lang="en-US" smtClean="0">
                <a:latin typeface="Arial" pitchFamily="34" charset="0"/>
                <a:cs typeface="Arial" pitchFamily="34" charset="0"/>
              </a:rPr>
              <a:pPr/>
              <a:t>5</a:t>
            </a:fld>
            <a:endParaRPr lang="en-US" smtClean="0">
              <a:latin typeface="Arial" pitchFamily="34" charset="0"/>
              <a:cs typeface="Arial" pitchFamily="34" charset="0"/>
            </a:endParaRPr>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a:noFill/>
          <a:ln/>
        </p:spPr>
        <p:txBody>
          <a:bodyPr/>
          <a:lstStyle/>
          <a:p>
            <a:pPr eaLnBrk="1" hangingPunct="1"/>
            <a:r>
              <a:rPr lang="en-US" smtClean="0">
                <a:latin typeface="Arial" pitchFamily="34" charset="0"/>
              </a:rPr>
              <a:t>70% for Direct, financial assistance (rent), 25% for relocation and stabilization (staffing), 5% for Administration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7"/>
          <p:cNvSpPr>
            <a:spLocks noGrp="1" noChangeArrowheads="1"/>
          </p:cNvSpPr>
          <p:nvPr>
            <p:ph type="sldNum" sz="quarter" idx="5"/>
          </p:nvPr>
        </p:nvSpPr>
        <p:spPr>
          <a:noFill/>
        </p:spPr>
        <p:txBody>
          <a:bodyPr/>
          <a:lstStyle/>
          <a:p>
            <a:fld id="{951FA4ED-4139-4BDB-975A-443065FD7C3C}" type="slidenum">
              <a:rPr lang="en-US" smtClean="0">
                <a:latin typeface="Arial" pitchFamily="34" charset="0"/>
                <a:cs typeface="Arial" pitchFamily="34" charset="0"/>
              </a:rPr>
              <a:pPr/>
              <a:t>6</a:t>
            </a:fld>
            <a:endParaRPr lang="en-US" smtClean="0">
              <a:latin typeface="Arial" pitchFamily="34" charset="0"/>
              <a:cs typeface="Arial" pitchFamily="34" charset="0"/>
            </a:endParaRPr>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7"/>
          <p:cNvSpPr>
            <a:spLocks noGrp="1" noChangeArrowheads="1"/>
          </p:cNvSpPr>
          <p:nvPr>
            <p:ph type="sldNum" sz="quarter" idx="5"/>
          </p:nvPr>
        </p:nvSpPr>
        <p:spPr>
          <a:noFill/>
        </p:spPr>
        <p:txBody>
          <a:bodyPr/>
          <a:lstStyle/>
          <a:p>
            <a:fld id="{7CF04E59-6556-4CE4-99C8-0844FE56F41D}" type="slidenum">
              <a:rPr lang="en-US" smtClean="0">
                <a:latin typeface="Arial" pitchFamily="34" charset="0"/>
                <a:cs typeface="Arial" pitchFamily="34" charset="0"/>
              </a:rPr>
              <a:pPr/>
              <a:t>7</a:t>
            </a:fld>
            <a:endParaRPr lang="en-US" smtClean="0">
              <a:latin typeface="Arial" pitchFamily="34" charset="0"/>
              <a:cs typeface="Arial" pitchFamily="34" charset="0"/>
            </a:endParaRPr>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a:noFill/>
          <a:ln/>
        </p:spPr>
        <p:txBody>
          <a:bodyPr/>
          <a:lstStyle/>
          <a:p>
            <a:pPr eaLnBrk="1" hangingPunct="1"/>
            <a:r>
              <a:rPr lang="en-US" smtClean="0">
                <a:solidFill>
                  <a:schemeClr val="accent1"/>
                </a:solidFill>
                <a:latin typeface="Arial" pitchFamily="34" charset="0"/>
              </a:rPr>
              <a:t>NOTE: Small amount of local funds for short-term assistance to single individuals</a:t>
            </a:r>
          </a:p>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7"/>
          <p:cNvSpPr>
            <a:spLocks noGrp="1" noChangeArrowheads="1"/>
          </p:cNvSpPr>
          <p:nvPr>
            <p:ph type="sldNum" sz="quarter" idx="5"/>
          </p:nvPr>
        </p:nvSpPr>
        <p:spPr>
          <a:noFill/>
        </p:spPr>
        <p:txBody>
          <a:bodyPr/>
          <a:lstStyle/>
          <a:p>
            <a:fld id="{EC7B8ECC-E382-41B8-8F1F-6758D3BD2A2F}" type="slidenum">
              <a:rPr lang="en-US" smtClean="0">
                <a:latin typeface="Arial" pitchFamily="34" charset="0"/>
                <a:cs typeface="Arial" pitchFamily="34" charset="0"/>
              </a:rPr>
              <a:pPr/>
              <a:t>8</a:t>
            </a:fld>
            <a:endParaRPr lang="en-US" smtClean="0">
              <a:latin typeface="Arial" pitchFamily="34" charset="0"/>
              <a:cs typeface="Arial" pitchFamily="34" charset="0"/>
            </a:endParaRPr>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7"/>
          <p:cNvSpPr>
            <a:spLocks noGrp="1" noChangeArrowheads="1"/>
          </p:cNvSpPr>
          <p:nvPr>
            <p:ph type="sldNum" sz="quarter" idx="5"/>
          </p:nvPr>
        </p:nvSpPr>
        <p:spPr>
          <a:noFill/>
        </p:spPr>
        <p:txBody>
          <a:bodyPr/>
          <a:lstStyle/>
          <a:p>
            <a:fld id="{A76BBD53-E937-48BA-B8FB-C186D11A2CC9}" type="slidenum">
              <a:rPr lang="en-US" smtClean="0">
                <a:latin typeface="Arial" pitchFamily="34" charset="0"/>
                <a:cs typeface="Arial" pitchFamily="34" charset="0"/>
              </a:rPr>
              <a:pPr/>
              <a:t>9</a:t>
            </a:fld>
            <a:endParaRPr lang="en-US" smtClean="0">
              <a:latin typeface="Arial" pitchFamily="34" charset="0"/>
              <a:cs typeface="Arial" pitchFamily="34" charset="0"/>
            </a:endParaRPr>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a:noFill/>
          <a:ln/>
        </p:spPr>
        <p:txBody>
          <a:bodyPr/>
          <a:lstStyle/>
          <a:p>
            <a:pPr eaLnBrk="1" hangingPunct="1"/>
            <a:r>
              <a:rPr lang="en-US" smtClean="0">
                <a:latin typeface="Arial" pitchFamily="34" charset="0"/>
              </a:rPr>
              <a:t>6 DWS Field Offices in Salt Lake County; case managers work with families to engage with DWS, we work with DWS to find out what families are working with them too – push on both sides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13,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Designing Rent Assistance</a:t>
            </a:r>
          </a:p>
        </p:txBody>
      </p:sp>
      <p:sp>
        <p:nvSpPr>
          <p:cNvPr id="6" name="Rectangle 6"/>
          <p:cNvSpPr>
            <a:spLocks noGrp="1" noChangeArrowheads="1"/>
          </p:cNvSpPr>
          <p:nvPr>
            <p:ph type="sldNum" sz="quarter" idx="12"/>
          </p:nvPr>
        </p:nvSpPr>
        <p:spPr>
          <a:ln/>
        </p:spPr>
        <p:txBody>
          <a:bodyPr/>
          <a:lstStyle>
            <a:lvl1pPr>
              <a:defRPr/>
            </a:lvl1pPr>
          </a:lstStyle>
          <a:p>
            <a:pPr>
              <a:defRPr/>
            </a:pPr>
            <a:fld id="{3E01DEC8-3223-43FA-9DDE-E0FC7876ED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13,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Designing Rent Assistance</a:t>
            </a:r>
          </a:p>
        </p:txBody>
      </p:sp>
      <p:sp>
        <p:nvSpPr>
          <p:cNvPr id="6" name="Rectangle 6"/>
          <p:cNvSpPr>
            <a:spLocks noGrp="1" noChangeArrowheads="1"/>
          </p:cNvSpPr>
          <p:nvPr>
            <p:ph type="sldNum" sz="quarter" idx="12"/>
          </p:nvPr>
        </p:nvSpPr>
        <p:spPr>
          <a:ln/>
        </p:spPr>
        <p:txBody>
          <a:bodyPr/>
          <a:lstStyle>
            <a:lvl1pPr>
              <a:defRPr/>
            </a:lvl1pPr>
          </a:lstStyle>
          <a:p>
            <a:pPr>
              <a:defRPr/>
            </a:pPr>
            <a:fld id="{D06F0938-E25F-4658-A29A-47ECDE422D8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13,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Designing Rent Assistance</a:t>
            </a:r>
          </a:p>
        </p:txBody>
      </p:sp>
      <p:sp>
        <p:nvSpPr>
          <p:cNvPr id="6" name="Rectangle 6"/>
          <p:cNvSpPr>
            <a:spLocks noGrp="1" noChangeArrowheads="1"/>
          </p:cNvSpPr>
          <p:nvPr>
            <p:ph type="sldNum" sz="quarter" idx="12"/>
          </p:nvPr>
        </p:nvSpPr>
        <p:spPr>
          <a:ln/>
        </p:spPr>
        <p:txBody>
          <a:bodyPr/>
          <a:lstStyle>
            <a:lvl1pPr>
              <a:defRPr/>
            </a:lvl1pPr>
          </a:lstStyle>
          <a:p>
            <a:pPr>
              <a:defRPr/>
            </a:pPr>
            <a:fld id="{51446E25-1097-4100-BEB2-DACFF46B0E6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Oval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r>
              <a:rPr lang="en-US"/>
              <a:t>July 13, 2011</a:t>
            </a:r>
          </a:p>
        </p:txBody>
      </p:sp>
      <p:sp>
        <p:nvSpPr>
          <p:cNvPr id="7" name="Footer Placeholder 19"/>
          <p:cNvSpPr>
            <a:spLocks noGrp="1"/>
          </p:cNvSpPr>
          <p:nvPr>
            <p:ph type="ftr" sz="quarter" idx="11"/>
          </p:nvPr>
        </p:nvSpPr>
        <p:spPr/>
        <p:txBody>
          <a:bodyPr/>
          <a:lstStyle>
            <a:lvl1pPr>
              <a:defRPr/>
            </a:lvl1pPr>
            <a:extLst/>
          </a:lstStyle>
          <a:p>
            <a:pPr>
              <a:defRPr/>
            </a:pPr>
            <a:r>
              <a:rPr lang="en-US"/>
              <a:t>Designing Rent Assistance</a:t>
            </a:r>
          </a:p>
        </p:txBody>
      </p:sp>
      <p:sp>
        <p:nvSpPr>
          <p:cNvPr id="8" name="Slide Number Placeholder 9"/>
          <p:cNvSpPr>
            <a:spLocks noGrp="1"/>
          </p:cNvSpPr>
          <p:nvPr>
            <p:ph type="sldNum" sz="quarter" idx="12"/>
          </p:nvPr>
        </p:nvSpPr>
        <p:spPr/>
        <p:txBody>
          <a:bodyPr/>
          <a:lstStyle>
            <a:lvl1pPr>
              <a:defRPr/>
            </a:lvl1pPr>
            <a:extLst/>
          </a:lstStyle>
          <a:p>
            <a:pPr>
              <a:defRPr/>
            </a:pPr>
            <a:fld id="{3F8F3664-8F2D-4E68-82E6-73BCACE34BB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r>
              <a:rPr lang="en-US"/>
              <a:t>July 13, 2011</a:t>
            </a:r>
          </a:p>
        </p:txBody>
      </p:sp>
      <p:sp>
        <p:nvSpPr>
          <p:cNvPr id="5" name="Footer Placeholder 9"/>
          <p:cNvSpPr>
            <a:spLocks noGrp="1"/>
          </p:cNvSpPr>
          <p:nvPr>
            <p:ph type="ftr" sz="quarter" idx="11"/>
          </p:nvPr>
        </p:nvSpPr>
        <p:spPr/>
        <p:txBody>
          <a:bodyPr/>
          <a:lstStyle>
            <a:lvl1pPr>
              <a:defRPr/>
            </a:lvl1pPr>
          </a:lstStyle>
          <a:p>
            <a:pPr>
              <a:defRPr/>
            </a:pPr>
            <a:r>
              <a:rPr lang="en-US"/>
              <a:t>Designing Rent Assistance</a:t>
            </a:r>
          </a:p>
        </p:txBody>
      </p:sp>
      <p:sp>
        <p:nvSpPr>
          <p:cNvPr id="6" name="Slide Number Placeholder 21"/>
          <p:cNvSpPr>
            <a:spLocks noGrp="1"/>
          </p:cNvSpPr>
          <p:nvPr>
            <p:ph type="sldNum" sz="quarter" idx="12"/>
          </p:nvPr>
        </p:nvSpPr>
        <p:spPr/>
        <p:txBody>
          <a:bodyPr/>
          <a:lstStyle>
            <a:lvl1pPr>
              <a:defRPr/>
            </a:lvl1pPr>
          </a:lstStyle>
          <a:p>
            <a:pPr>
              <a:defRPr/>
            </a:pPr>
            <a:fld id="{0FB18C8F-D06B-456C-91EE-565F9FA6BF2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r>
              <a:rPr lang="en-US"/>
              <a:t>July 13, 2011</a:t>
            </a:r>
          </a:p>
        </p:txBody>
      </p:sp>
      <p:sp>
        <p:nvSpPr>
          <p:cNvPr id="9" name="Footer Placeholder 4"/>
          <p:cNvSpPr>
            <a:spLocks noGrp="1"/>
          </p:cNvSpPr>
          <p:nvPr>
            <p:ph type="ftr" sz="quarter" idx="11"/>
          </p:nvPr>
        </p:nvSpPr>
        <p:spPr/>
        <p:txBody>
          <a:bodyPr/>
          <a:lstStyle>
            <a:lvl1pPr>
              <a:defRPr/>
            </a:lvl1pPr>
            <a:extLst/>
          </a:lstStyle>
          <a:p>
            <a:pPr>
              <a:defRPr/>
            </a:pPr>
            <a:r>
              <a:rPr lang="en-US"/>
              <a:t>Designing Rent Assistance</a:t>
            </a:r>
          </a:p>
        </p:txBody>
      </p:sp>
      <p:sp>
        <p:nvSpPr>
          <p:cNvPr id="10" name="Slide Number Placeholder 5"/>
          <p:cNvSpPr>
            <a:spLocks noGrp="1"/>
          </p:cNvSpPr>
          <p:nvPr>
            <p:ph type="sldNum" sz="quarter" idx="12"/>
          </p:nvPr>
        </p:nvSpPr>
        <p:spPr/>
        <p:txBody>
          <a:bodyPr/>
          <a:lstStyle>
            <a:lvl1pPr>
              <a:defRPr/>
            </a:lvl1pPr>
            <a:extLst/>
          </a:lstStyle>
          <a:p>
            <a:pPr>
              <a:defRPr/>
            </a:pPr>
            <a:fld id="{8317EC28-F7C1-48BE-9C6E-95806EA381F0}"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r>
              <a:rPr lang="en-US"/>
              <a:t>July 13, 2011</a:t>
            </a:r>
          </a:p>
        </p:txBody>
      </p:sp>
      <p:sp>
        <p:nvSpPr>
          <p:cNvPr id="6" name="Footer Placeholder 9"/>
          <p:cNvSpPr>
            <a:spLocks noGrp="1"/>
          </p:cNvSpPr>
          <p:nvPr>
            <p:ph type="ftr" sz="quarter" idx="11"/>
          </p:nvPr>
        </p:nvSpPr>
        <p:spPr/>
        <p:txBody>
          <a:bodyPr/>
          <a:lstStyle>
            <a:lvl1pPr>
              <a:defRPr/>
            </a:lvl1pPr>
          </a:lstStyle>
          <a:p>
            <a:pPr>
              <a:defRPr/>
            </a:pPr>
            <a:r>
              <a:rPr lang="en-US"/>
              <a:t>Designing Rent Assistance</a:t>
            </a:r>
          </a:p>
        </p:txBody>
      </p:sp>
      <p:sp>
        <p:nvSpPr>
          <p:cNvPr id="7" name="Slide Number Placeholder 21"/>
          <p:cNvSpPr>
            <a:spLocks noGrp="1"/>
          </p:cNvSpPr>
          <p:nvPr>
            <p:ph type="sldNum" sz="quarter" idx="12"/>
          </p:nvPr>
        </p:nvSpPr>
        <p:spPr/>
        <p:txBody>
          <a:bodyPr/>
          <a:lstStyle>
            <a:lvl1pPr>
              <a:defRPr/>
            </a:lvl1pPr>
          </a:lstStyle>
          <a:p>
            <a:pPr>
              <a:defRPr/>
            </a:pPr>
            <a:fld id="{33B55C6E-BF6B-40AD-896B-F68990BF2704}"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r>
              <a:rPr lang="en-US"/>
              <a:t>July 13, 2011</a:t>
            </a:r>
          </a:p>
        </p:txBody>
      </p:sp>
      <p:sp>
        <p:nvSpPr>
          <p:cNvPr id="8" name="Footer Placeholder 7"/>
          <p:cNvSpPr>
            <a:spLocks noGrp="1"/>
          </p:cNvSpPr>
          <p:nvPr>
            <p:ph type="ftr" sz="quarter" idx="11"/>
          </p:nvPr>
        </p:nvSpPr>
        <p:spPr/>
        <p:txBody>
          <a:bodyPr/>
          <a:lstStyle>
            <a:lvl1pPr>
              <a:defRPr/>
            </a:lvl1pPr>
            <a:extLst/>
          </a:lstStyle>
          <a:p>
            <a:pPr>
              <a:defRPr/>
            </a:pPr>
            <a:r>
              <a:rPr lang="en-US"/>
              <a:t>Designing Rent Assistance</a:t>
            </a:r>
          </a:p>
        </p:txBody>
      </p:sp>
      <p:sp>
        <p:nvSpPr>
          <p:cNvPr id="9" name="Slide Number Placeholder 8"/>
          <p:cNvSpPr>
            <a:spLocks noGrp="1"/>
          </p:cNvSpPr>
          <p:nvPr>
            <p:ph type="sldNum" sz="quarter" idx="12"/>
          </p:nvPr>
        </p:nvSpPr>
        <p:spPr/>
        <p:txBody>
          <a:bodyPr/>
          <a:lstStyle>
            <a:lvl1pPr>
              <a:defRPr/>
            </a:lvl1pPr>
            <a:extLst/>
          </a:lstStyle>
          <a:p>
            <a:pPr>
              <a:defRPr/>
            </a:pPr>
            <a:fld id="{9220CA1A-33BF-4DC6-B96D-B2E0227234E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r>
              <a:rPr lang="en-US"/>
              <a:t>July 13, 2011</a:t>
            </a:r>
          </a:p>
        </p:txBody>
      </p:sp>
      <p:sp>
        <p:nvSpPr>
          <p:cNvPr id="4" name="Footer Placeholder 9"/>
          <p:cNvSpPr>
            <a:spLocks noGrp="1"/>
          </p:cNvSpPr>
          <p:nvPr>
            <p:ph type="ftr" sz="quarter" idx="11"/>
          </p:nvPr>
        </p:nvSpPr>
        <p:spPr/>
        <p:txBody>
          <a:bodyPr/>
          <a:lstStyle>
            <a:lvl1pPr>
              <a:defRPr/>
            </a:lvl1pPr>
          </a:lstStyle>
          <a:p>
            <a:pPr>
              <a:defRPr/>
            </a:pPr>
            <a:r>
              <a:rPr lang="en-US"/>
              <a:t>Designing Rent Assistance</a:t>
            </a:r>
          </a:p>
        </p:txBody>
      </p:sp>
      <p:sp>
        <p:nvSpPr>
          <p:cNvPr id="5" name="Slide Number Placeholder 21"/>
          <p:cNvSpPr>
            <a:spLocks noGrp="1"/>
          </p:cNvSpPr>
          <p:nvPr>
            <p:ph type="sldNum" sz="quarter" idx="12"/>
          </p:nvPr>
        </p:nvSpPr>
        <p:spPr/>
        <p:txBody>
          <a:bodyPr/>
          <a:lstStyle>
            <a:lvl1pPr>
              <a:defRPr/>
            </a:lvl1pPr>
          </a:lstStyle>
          <a:p>
            <a:pPr>
              <a:defRPr/>
            </a:pPr>
            <a:fld id="{E52879AC-250B-4529-A8D2-79D9D6154FE6}"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Date Placeholder 1"/>
          <p:cNvSpPr>
            <a:spLocks noGrp="1"/>
          </p:cNvSpPr>
          <p:nvPr>
            <p:ph type="dt" sz="half" idx="10"/>
          </p:nvPr>
        </p:nvSpPr>
        <p:spPr/>
        <p:txBody>
          <a:bodyPr/>
          <a:lstStyle>
            <a:lvl1pPr>
              <a:defRPr/>
            </a:lvl1pPr>
            <a:extLst/>
          </a:lstStyle>
          <a:p>
            <a:pPr>
              <a:defRPr/>
            </a:pPr>
            <a:r>
              <a:rPr lang="en-US"/>
              <a:t>July 13, 2011</a:t>
            </a:r>
          </a:p>
        </p:txBody>
      </p:sp>
      <p:sp>
        <p:nvSpPr>
          <p:cNvPr id="5" name="Footer Placeholder 2"/>
          <p:cNvSpPr>
            <a:spLocks noGrp="1"/>
          </p:cNvSpPr>
          <p:nvPr>
            <p:ph type="ftr" sz="quarter" idx="11"/>
          </p:nvPr>
        </p:nvSpPr>
        <p:spPr/>
        <p:txBody>
          <a:bodyPr/>
          <a:lstStyle>
            <a:lvl1pPr>
              <a:defRPr/>
            </a:lvl1pPr>
            <a:extLst/>
          </a:lstStyle>
          <a:p>
            <a:pPr>
              <a:defRPr/>
            </a:pPr>
            <a:r>
              <a:rPr lang="en-US"/>
              <a:t>Designing Rent Assistance</a:t>
            </a:r>
          </a:p>
        </p:txBody>
      </p:sp>
      <p:sp>
        <p:nvSpPr>
          <p:cNvPr id="6" name="Slide Number Placeholder 3"/>
          <p:cNvSpPr>
            <a:spLocks noGrp="1"/>
          </p:cNvSpPr>
          <p:nvPr>
            <p:ph type="sldNum" sz="quarter" idx="12"/>
          </p:nvPr>
        </p:nvSpPr>
        <p:spPr/>
        <p:txBody>
          <a:bodyPr/>
          <a:lstStyle>
            <a:lvl1pPr>
              <a:defRPr/>
            </a:lvl1pPr>
            <a:extLst/>
          </a:lstStyle>
          <a:p>
            <a:pPr>
              <a:defRPr/>
            </a:pPr>
            <a:fld id="{4AF30D8C-BE5B-44F0-BB89-E62E98FBF1E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r>
              <a:rPr lang="en-US"/>
              <a:t>July 13, 2011</a:t>
            </a:r>
          </a:p>
        </p:txBody>
      </p:sp>
      <p:sp>
        <p:nvSpPr>
          <p:cNvPr id="6" name="Footer Placeholder 5"/>
          <p:cNvSpPr>
            <a:spLocks noGrp="1"/>
          </p:cNvSpPr>
          <p:nvPr>
            <p:ph type="ftr" sz="quarter" idx="11"/>
          </p:nvPr>
        </p:nvSpPr>
        <p:spPr/>
        <p:txBody>
          <a:bodyPr/>
          <a:lstStyle>
            <a:lvl1pPr>
              <a:defRPr/>
            </a:lvl1pPr>
            <a:extLst/>
          </a:lstStyle>
          <a:p>
            <a:pPr>
              <a:defRPr/>
            </a:pPr>
            <a:r>
              <a:rPr lang="en-US"/>
              <a:t>Designing Rent Assistance</a:t>
            </a:r>
          </a:p>
        </p:txBody>
      </p:sp>
      <p:sp>
        <p:nvSpPr>
          <p:cNvPr id="7" name="Slide Number Placeholder 6"/>
          <p:cNvSpPr>
            <a:spLocks noGrp="1"/>
          </p:cNvSpPr>
          <p:nvPr>
            <p:ph type="sldNum" sz="quarter" idx="12"/>
          </p:nvPr>
        </p:nvSpPr>
        <p:spPr/>
        <p:txBody>
          <a:bodyPr/>
          <a:lstStyle>
            <a:lvl1pPr>
              <a:defRPr/>
            </a:lvl1pPr>
            <a:extLst/>
          </a:lstStyle>
          <a:p>
            <a:pPr>
              <a:defRPr/>
            </a:pPr>
            <a:fld id="{4663EC25-189A-417A-A028-4EBE48FD4D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13,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Designing Rent Assistance</a:t>
            </a:r>
          </a:p>
        </p:txBody>
      </p:sp>
      <p:sp>
        <p:nvSpPr>
          <p:cNvPr id="6" name="Rectangle 6"/>
          <p:cNvSpPr>
            <a:spLocks noGrp="1" noChangeArrowheads="1"/>
          </p:cNvSpPr>
          <p:nvPr>
            <p:ph type="sldNum" sz="quarter" idx="12"/>
          </p:nvPr>
        </p:nvSpPr>
        <p:spPr>
          <a:ln/>
        </p:spPr>
        <p:txBody>
          <a:bodyPr/>
          <a:lstStyle>
            <a:lvl1pPr>
              <a:defRPr/>
            </a:lvl1pPr>
          </a:lstStyle>
          <a:p>
            <a:pPr>
              <a:defRPr/>
            </a:pPr>
            <a:fld id="{DE009937-CB33-4F71-ABF6-7CFABD2C516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cs typeface="+mn-cs"/>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r>
              <a:rPr lang="en-US"/>
              <a:t>July 13, 2011</a:t>
            </a:r>
          </a:p>
        </p:txBody>
      </p:sp>
      <p:sp>
        <p:nvSpPr>
          <p:cNvPr id="9" name="Footer Placeholder 5"/>
          <p:cNvSpPr>
            <a:spLocks noGrp="1"/>
          </p:cNvSpPr>
          <p:nvPr>
            <p:ph type="ftr" sz="quarter" idx="11"/>
          </p:nvPr>
        </p:nvSpPr>
        <p:spPr/>
        <p:txBody>
          <a:bodyPr/>
          <a:lstStyle>
            <a:lvl1pPr>
              <a:defRPr/>
            </a:lvl1pPr>
            <a:extLst/>
          </a:lstStyle>
          <a:p>
            <a:pPr>
              <a:defRPr/>
            </a:pPr>
            <a:r>
              <a:rPr lang="en-US"/>
              <a:t>Designing Rent Assistance</a:t>
            </a:r>
          </a:p>
        </p:txBody>
      </p:sp>
      <p:sp>
        <p:nvSpPr>
          <p:cNvPr id="10" name="Slide Number Placeholder 6"/>
          <p:cNvSpPr>
            <a:spLocks noGrp="1"/>
          </p:cNvSpPr>
          <p:nvPr>
            <p:ph type="sldNum" sz="quarter" idx="12"/>
          </p:nvPr>
        </p:nvSpPr>
        <p:spPr/>
        <p:txBody>
          <a:bodyPr/>
          <a:lstStyle>
            <a:lvl1pPr>
              <a:defRPr/>
            </a:lvl1pPr>
            <a:extLst/>
          </a:lstStyle>
          <a:p>
            <a:pPr>
              <a:defRPr/>
            </a:pPr>
            <a:fld id="{AB5F13A1-2BF3-40CD-9822-F85B7947AD92}"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r>
              <a:rPr lang="en-US"/>
              <a:t>July 13, 2011</a:t>
            </a:r>
          </a:p>
        </p:txBody>
      </p:sp>
      <p:sp>
        <p:nvSpPr>
          <p:cNvPr id="5" name="Footer Placeholder 9"/>
          <p:cNvSpPr>
            <a:spLocks noGrp="1"/>
          </p:cNvSpPr>
          <p:nvPr>
            <p:ph type="ftr" sz="quarter" idx="11"/>
          </p:nvPr>
        </p:nvSpPr>
        <p:spPr/>
        <p:txBody>
          <a:bodyPr/>
          <a:lstStyle>
            <a:lvl1pPr>
              <a:defRPr/>
            </a:lvl1pPr>
          </a:lstStyle>
          <a:p>
            <a:pPr>
              <a:defRPr/>
            </a:pPr>
            <a:r>
              <a:rPr lang="en-US"/>
              <a:t>Designing Rent Assistance</a:t>
            </a:r>
          </a:p>
        </p:txBody>
      </p:sp>
      <p:sp>
        <p:nvSpPr>
          <p:cNvPr id="6" name="Slide Number Placeholder 21"/>
          <p:cNvSpPr>
            <a:spLocks noGrp="1"/>
          </p:cNvSpPr>
          <p:nvPr>
            <p:ph type="sldNum" sz="quarter" idx="12"/>
          </p:nvPr>
        </p:nvSpPr>
        <p:spPr/>
        <p:txBody>
          <a:bodyPr/>
          <a:lstStyle>
            <a:lvl1pPr>
              <a:defRPr/>
            </a:lvl1pPr>
          </a:lstStyle>
          <a:p>
            <a:pPr>
              <a:defRPr/>
            </a:pPr>
            <a:fld id="{84A5CB96-F69E-4E71-A965-F7411E30C2A3}"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r>
              <a:rPr lang="en-US"/>
              <a:t>July 13, 2011</a:t>
            </a:r>
          </a:p>
        </p:txBody>
      </p:sp>
      <p:sp>
        <p:nvSpPr>
          <p:cNvPr id="5" name="Footer Placeholder 9"/>
          <p:cNvSpPr>
            <a:spLocks noGrp="1"/>
          </p:cNvSpPr>
          <p:nvPr>
            <p:ph type="ftr" sz="quarter" idx="11"/>
          </p:nvPr>
        </p:nvSpPr>
        <p:spPr/>
        <p:txBody>
          <a:bodyPr/>
          <a:lstStyle>
            <a:lvl1pPr>
              <a:defRPr/>
            </a:lvl1pPr>
          </a:lstStyle>
          <a:p>
            <a:pPr>
              <a:defRPr/>
            </a:pPr>
            <a:r>
              <a:rPr lang="en-US"/>
              <a:t>Designing Rent Assistance</a:t>
            </a:r>
          </a:p>
        </p:txBody>
      </p:sp>
      <p:sp>
        <p:nvSpPr>
          <p:cNvPr id="6" name="Slide Number Placeholder 21"/>
          <p:cNvSpPr>
            <a:spLocks noGrp="1"/>
          </p:cNvSpPr>
          <p:nvPr>
            <p:ph type="sldNum" sz="quarter" idx="12"/>
          </p:nvPr>
        </p:nvSpPr>
        <p:spPr/>
        <p:txBody>
          <a:bodyPr/>
          <a:lstStyle>
            <a:lvl1pPr>
              <a:defRPr/>
            </a:lvl1pPr>
          </a:lstStyle>
          <a:p>
            <a:pPr>
              <a:defRPr/>
            </a:pPr>
            <a:fld id="{BF80A58A-6408-4380-B409-2EED83FEA54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13,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Designing Rent Assistance</a:t>
            </a:r>
          </a:p>
        </p:txBody>
      </p:sp>
      <p:sp>
        <p:nvSpPr>
          <p:cNvPr id="6" name="Rectangle 6"/>
          <p:cNvSpPr>
            <a:spLocks noGrp="1" noChangeArrowheads="1"/>
          </p:cNvSpPr>
          <p:nvPr>
            <p:ph type="sldNum" sz="quarter" idx="12"/>
          </p:nvPr>
        </p:nvSpPr>
        <p:spPr>
          <a:ln/>
        </p:spPr>
        <p:txBody>
          <a:bodyPr/>
          <a:lstStyle>
            <a:lvl1pPr>
              <a:defRPr/>
            </a:lvl1pPr>
          </a:lstStyle>
          <a:p>
            <a:pPr>
              <a:defRPr/>
            </a:pPr>
            <a:fld id="{9BCF61E0-FB2A-430E-ABB6-761D2D5A200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July 13,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Designing Rent Assistance</a:t>
            </a:r>
          </a:p>
        </p:txBody>
      </p:sp>
      <p:sp>
        <p:nvSpPr>
          <p:cNvPr id="7" name="Rectangle 6"/>
          <p:cNvSpPr>
            <a:spLocks noGrp="1" noChangeArrowheads="1"/>
          </p:cNvSpPr>
          <p:nvPr>
            <p:ph type="sldNum" sz="quarter" idx="12"/>
          </p:nvPr>
        </p:nvSpPr>
        <p:spPr>
          <a:ln/>
        </p:spPr>
        <p:txBody>
          <a:bodyPr/>
          <a:lstStyle>
            <a:lvl1pPr>
              <a:defRPr/>
            </a:lvl1pPr>
          </a:lstStyle>
          <a:p>
            <a:pPr>
              <a:defRPr/>
            </a:pPr>
            <a:fld id="{95C796E3-5119-4623-8632-3DE8F440B4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July 13,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Designing Rent Assistance</a:t>
            </a:r>
          </a:p>
        </p:txBody>
      </p:sp>
      <p:sp>
        <p:nvSpPr>
          <p:cNvPr id="9" name="Rectangle 6"/>
          <p:cNvSpPr>
            <a:spLocks noGrp="1" noChangeArrowheads="1"/>
          </p:cNvSpPr>
          <p:nvPr>
            <p:ph type="sldNum" sz="quarter" idx="12"/>
          </p:nvPr>
        </p:nvSpPr>
        <p:spPr>
          <a:ln/>
        </p:spPr>
        <p:txBody>
          <a:bodyPr/>
          <a:lstStyle>
            <a:lvl1pPr>
              <a:defRPr/>
            </a:lvl1pPr>
          </a:lstStyle>
          <a:p>
            <a:pPr>
              <a:defRPr/>
            </a:pPr>
            <a:fld id="{DC7DBE62-0EB7-4E95-82F6-BA75AE95C68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July 13, 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Designing Rent Assistance</a:t>
            </a:r>
          </a:p>
        </p:txBody>
      </p:sp>
      <p:sp>
        <p:nvSpPr>
          <p:cNvPr id="5" name="Rectangle 6"/>
          <p:cNvSpPr>
            <a:spLocks noGrp="1" noChangeArrowheads="1"/>
          </p:cNvSpPr>
          <p:nvPr>
            <p:ph type="sldNum" sz="quarter" idx="12"/>
          </p:nvPr>
        </p:nvSpPr>
        <p:spPr>
          <a:ln/>
        </p:spPr>
        <p:txBody>
          <a:bodyPr/>
          <a:lstStyle>
            <a:lvl1pPr>
              <a:defRPr/>
            </a:lvl1pPr>
          </a:lstStyle>
          <a:p>
            <a:pPr>
              <a:defRPr/>
            </a:pPr>
            <a:fld id="{79F58FE5-8349-4797-824E-C077788B91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13,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Designing Rent Assistance</a:t>
            </a:r>
          </a:p>
        </p:txBody>
      </p:sp>
      <p:sp>
        <p:nvSpPr>
          <p:cNvPr id="4" name="Rectangle 6"/>
          <p:cNvSpPr>
            <a:spLocks noGrp="1" noChangeArrowheads="1"/>
          </p:cNvSpPr>
          <p:nvPr>
            <p:ph type="sldNum" sz="quarter" idx="12"/>
          </p:nvPr>
        </p:nvSpPr>
        <p:spPr>
          <a:ln/>
        </p:spPr>
        <p:txBody>
          <a:bodyPr/>
          <a:lstStyle>
            <a:lvl1pPr>
              <a:defRPr/>
            </a:lvl1pPr>
          </a:lstStyle>
          <a:p>
            <a:pPr>
              <a:defRPr/>
            </a:pPr>
            <a:fld id="{A21FFE66-2BFA-4199-93DB-2B32D99E12C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13,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Designing Rent Assistance</a:t>
            </a:r>
          </a:p>
        </p:txBody>
      </p:sp>
      <p:sp>
        <p:nvSpPr>
          <p:cNvPr id="7" name="Rectangle 6"/>
          <p:cNvSpPr>
            <a:spLocks noGrp="1" noChangeArrowheads="1"/>
          </p:cNvSpPr>
          <p:nvPr>
            <p:ph type="sldNum" sz="quarter" idx="12"/>
          </p:nvPr>
        </p:nvSpPr>
        <p:spPr>
          <a:ln/>
        </p:spPr>
        <p:txBody>
          <a:bodyPr/>
          <a:lstStyle>
            <a:lvl1pPr>
              <a:defRPr/>
            </a:lvl1pPr>
          </a:lstStyle>
          <a:p>
            <a:pPr>
              <a:defRPr/>
            </a:pPr>
            <a:fld id="{FB6088D0-CF8F-4DDA-AE85-F85D38D660A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13,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Designing Rent Assistance</a:t>
            </a:r>
          </a:p>
        </p:txBody>
      </p:sp>
      <p:sp>
        <p:nvSpPr>
          <p:cNvPr id="7" name="Rectangle 6"/>
          <p:cNvSpPr>
            <a:spLocks noGrp="1" noChangeArrowheads="1"/>
          </p:cNvSpPr>
          <p:nvPr>
            <p:ph type="sldNum" sz="quarter" idx="12"/>
          </p:nvPr>
        </p:nvSpPr>
        <p:spPr>
          <a:ln/>
        </p:spPr>
        <p:txBody>
          <a:bodyPr/>
          <a:lstStyle>
            <a:lvl1pPr>
              <a:defRPr/>
            </a:lvl1pPr>
          </a:lstStyle>
          <a:p>
            <a:pPr>
              <a:defRPr/>
            </a:pPr>
            <a:fld id="{2F3F0555-E84B-4BDE-BD46-E48C51A4EAA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27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cs typeface="+mn-cs"/>
              </a:defRPr>
            </a:lvl1pPr>
          </a:lstStyle>
          <a:p>
            <a:pPr>
              <a:defRPr/>
            </a:pPr>
            <a:r>
              <a:rPr lang="en-US"/>
              <a:t>July 13, 2011</a:t>
            </a:r>
          </a:p>
        </p:txBody>
      </p:sp>
      <p:sp>
        <p:nvSpPr>
          <p:cNvPr id="327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cs typeface="+mn-cs"/>
              </a:defRPr>
            </a:lvl1pPr>
          </a:lstStyle>
          <a:p>
            <a:pPr>
              <a:defRPr/>
            </a:pPr>
            <a:r>
              <a:rPr lang="en-US"/>
              <a:t>Designing Rent Assistance</a:t>
            </a:r>
          </a:p>
        </p:txBody>
      </p:sp>
      <p:sp>
        <p:nvSpPr>
          <p:cNvPr id="327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F6CD0994-DBAA-4C31-BE25-0817A9887B8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09" r:id="rId2"/>
    <p:sldLayoutId id="2147483708" r:id="rId3"/>
    <p:sldLayoutId id="2147483707" r:id="rId4"/>
    <p:sldLayoutId id="2147483706" r:id="rId5"/>
    <p:sldLayoutId id="2147483705" r:id="rId6"/>
    <p:sldLayoutId id="2147483704" r:id="rId7"/>
    <p:sldLayoutId id="2147483703" r:id="rId8"/>
    <p:sldLayoutId id="2147483702" r:id="rId9"/>
    <p:sldLayoutId id="2147483701" r:id="rId10"/>
    <p:sldLayoutId id="2147483700"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3321"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smtClean="0">
                <a:solidFill>
                  <a:schemeClr val="bg2">
                    <a:shade val="50000"/>
                    <a:satMod val="200000"/>
                  </a:schemeClr>
                </a:solidFill>
                <a:latin typeface="Arial" charset="0"/>
                <a:cs typeface="+mn-cs"/>
              </a:defRPr>
            </a:lvl1pPr>
            <a:extLst/>
          </a:lstStyle>
          <a:p>
            <a:pPr>
              <a:defRPr/>
            </a:pPr>
            <a:r>
              <a:rPr lang="en-US"/>
              <a:t>July 13, 2011</a:t>
            </a: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smtClean="0">
                <a:solidFill>
                  <a:schemeClr val="bg2">
                    <a:shade val="50000"/>
                    <a:satMod val="200000"/>
                  </a:schemeClr>
                </a:solidFill>
                <a:effectLst/>
                <a:latin typeface="Arial" charset="0"/>
                <a:cs typeface="+mn-cs"/>
              </a:defRPr>
            </a:lvl1pPr>
            <a:extLst/>
          </a:lstStyle>
          <a:p>
            <a:pPr>
              <a:defRPr/>
            </a:pPr>
            <a:r>
              <a:rPr lang="en-US"/>
              <a:t>Designing Rent Assistance</a:t>
            </a: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smtClean="0">
                <a:solidFill>
                  <a:schemeClr val="bg2">
                    <a:shade val="50000"/>
                    <a:satMod val="200000"/>
                  </a:schemeClr>
                </a:solidFill>
                <a:effectLst/>
                <a:latin typeface="Arial" charset="0"/>
                <a:cs typeface="+mn-cs"/>
              </a:defRPr>
            </a:lvl1pPr>
            <a:extLst/>
          </a:lstStyle>
          <a:p>
            <a:pPr>
              <a:defRPr/>
            </a:pPr>
            <a:fld id="{BA55AEC9-2775-401D-85D0-E77E8A112298}"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716" r:id="rId1"/>
    <p:sldLayoutId id="2147483715" r:id="rId2"/>
    <p:sldLayoutId id="2147483717" r:id="rId3"/>
    <p:sldLayoutId id="2147483714" r:id="rId4"/>
    <p:sldLayoutId id="2147483718" r:id="rId5"/>
    <p:sldLayoutId id="2147483713" r:id="rId6"/>
    <p:sldLayoutId id="2147483719" r:id="rId7"/>
    <p:sldLayoutId id="2147483720" r:id="rId8"/>
    <p:sldLayoutId id="2147483721" r:id="rId9"/>
    <p:sldLayoutId id="2147483712" r:id="rId10"/>
    <p:sldLayoutId id="2147483711" r:id="rId11"/>
  </p:sldLayoutIdLst>
  <p:hf hdr="0"/>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hyperlink" Target="http://www.theroadhome.org/" TargetMode="External"/><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AutoShape 4"/>
          <p:cNvSpPr>
            <a:spLocks noGrp="1" noChangeArrowheads="1"/>
          </p:cNvSpPr>
          <p:nvPr>
            <p:ph type="ctrTitle"/>
          </p:nvPr>
        </p:nvSpPr>
        <p:spPr>
          <a:xfrm>
            <a:off x="1431925" y="360363"/>
            <a:ext cx="7407275" cy="1471612"/>
          </a:xfrm>
        </p:spPr>
        <p:txBody>
          <a:bodyPr/>
          <a:lstStyle/>
          <a:p>
            <a:pPr fontAlgn="auto">
              <a:spcAft>
                <a:spcPts val="0"/>
              </a:spcAft>
              <a:defRPr/>
            </a:pPr>
            <a:r>
              <a:rPr lang="en-US" sz="4000" dirty="0" smtClean="0">
                <a:solidFill>
                  <a:schemeClr val="tx2">
                    <a:satMod val="130000"/>
                  </a:schemeClr>
                </a:solidFill>
              </a:rPr>
              <a:t>Rapid </a:t>
            </a:r>
            <a:r>
              <a:rPr lang="en-US" sz="4000" dirty="0" err="1" smtClean="0">
                <a:solidFill>
                  <a:schemeClr val="tx2">
                    <a:satMod val="130000"/>
                  </a:schemeClr>
                </a:solidFill>
              </a:rPr>
              <a:t>Rehousing</a:t>
            </a:r>
            <a:r>
              <a:rPr lang="en-US" sz="4000" dirty="0" smtClean="0">
                <a:solidFill>
                  <a:schemeClr val="tx2">
                    <a:satMod val="130000"/>
                  </a:schemeClr>
                </a:solidFill>
              </a:rPr>
              <a:t> Using HPRP and TANF Funds</a:t>
            </a:r>
            <a:endParaRPr lang="en-US" dirty="0">
              <a:solidFill>
                <a:schemeClr val="tx2">
                  <a:satMod val="130000"/>
                </a:schemeClr>
              </a:solidFill>
            </a:endParaRPr>
          </a:p>
        </p:txBody>
      </p:sp>
      <p:sp>
        <p:nvSpPr>
          <p:cNvPr id="9221" name="Rectangle 5"/>
          <p:cNvSpPr>
            <a:spLocks noGrp="1" noChangeArrowheads="1"/>
          </p:cNvSpPr>
          <p:nvPr>
            <p:ph type="subTitle" idx="1"/>
          </p:nvPr>
        </p:nvSpPr>
        <p:spPr>
          <a:xfrm>
            <a:off x="4572000" y="2895600"/>
            <a:ext cx="4013200" cy="2819400"/>
          </a:xfrm>
        </p:spPr>
        <p:txBody>
          <a:bodyPr>
            <a:normAutofit/>
          </a:bodyPr>
          <a:lstStyle/>
          <a:p>
            <a:pPr fontAlgn="auto">
              <a:spcAft>
                <a:spcPts val="0"/>
              </a:spcAft>
              <a:buFont typeface="Wingdings 2"/>
              <a:buNone/>
              <a:defRPr/>
            </a:pPr>
            <a:r>
              <a:rPr lang="en-US" b="1" dirty="0" smtClean="0"/>
              <a:t>VA Conference on Supportive Services for Veteran Families (SSVF), Los Angeles, CA </a:t>
            </a:r>
          </a:p>
          <a:p>
            <a:pPr fontAlgn="auto">
              <a:spcAft>
                <a:spcPts val="0"/>
              </a:spcAft>
              <a:buFont typeface="Wingdings 2"/>
              <a:buNone/>
              <a:defRPr/>
            </a:pPr>
            <a:endParaRPr lang="en-US" dirty="0" smtClean="0"/>
          </a:p>
          <a:p>
            <a:pPr fontAlgn="auto">
              <a:spcAft>
                <a:spcPts val="0"/>
              </a:spcAft>
              <a:buFont typeface="Wingdings 2"/>
              <a:buNone/>
              <a:defRPr/>
            </a:pPr>
            <a:r>
              <a:rPr lang="en-US" dirty="0" smtClean="0"/>
              <a:t>August 16,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Landlords are Key				</a:t>
            </a:r>
            <a:endParaRPr lang="en-US" dirty="0"/>
          </a:p>
        </p:txBody>
      </p:sp>
      <p:sp>
        <p:nvSpPr>
          <p:cNvPr id="3" name="Content Placeholder 2"/>
          <p:cNvSpPr>
            <a:spLocks noGrp="1"/>
          </p:cNvSpPr>
          <p:nvPr>
            <p:ph idx="1"/>
          </p:nvPr>
        </p:nvSpPr>
        <p:spPr/>
        <p:txBody>
          <a:bodyPr/>
          <a:lstStyle/>
          <a:p>
            <a:r>
              <a:rPr lang="en-US" dirty="0" smtClean="0"/>
              <a:t>If you have a group of landlords willing to rent to clients, things will move faster.</a:t>
            </a:r>
          </a:p>
          <a:p>
            <a:r>
              <a:rPr lang="en-US" dirty="0" smtClean="0"/>
              <a:t>Have a reception!  Conduct an education campaign!  Bring landlords to your agency!  Buy plants!</a:t>
            </a:r>
          </a:p>
          <a:p>
            <a:r>
              <a:rPr lang="en-US" dirty="0" smtClean="0"/>
              <a:t>Follow up with landlords often.  </a:t>
            </a:r>
          </a:p>
          <a:p>
            <a:r>
              <a:rPr lang="en-US" dirty="0" smtClean="0"/>
              <a:t>Case managers have two clients.</a:t>
            </a:r>
          </a:p>
        </p:txBody>
      </p:sp>
      <p:sp>
        <p:nvSpPr>
          <p:cNvPr id="4" name="Date Placeholder 3"/>
          <p:cNvSpPr>
            <a:spLocks noGrp="1"/>
          </p:cNvSpPr>
          <p:nvPr>
            <p:ph type="dt" sz="half" idx="10"/>
          </p:nvPr>
        </p:nvSpPr>
        <p:spPr/>
        <p:txBody>
          <a:bodyPr/>
          <a:lstStyle/>
          <a:p>
            <a:pPr>
              <a:defRPr/>
            </a:pPr>
            <a:r>
              <a:rPr lang="en-US" smtClean="0"/>
              <a:t>July 13, 2011</a:t>
            </a:r>
            <a:endParaRPr lang="en-US"/>
          </a:p>
        </p:txBody>
      </p:sp>
      <p:sp>
        <p:nvSpPr>
          <p:cNvPr id="5" name="Footer Placeholder 4"/>
          <p:cNvSpPr>
            <a:spLocks noGrp="1"/>
          </p:cNvSpPr>
          <p:nvPr>
            <p:ph type="ftr" sz="quarter" idx="11"/>
          </p:nvPr>
        </p:nvSpPr>
        <p:spPr/>
        <p:txBody>
          <a:bodyPr/>
          <a:lstStyle/>
          <a:p>
            <a:pPr>
              <a:defRPr/>
            </a:pPr>
            <a:r>
              <a:rPr lang="en-US" smtClean="0"/>
              <a:t>Designing Rent Assistance</a:t>
            </a:r>
            <a:endParaRPr lang="en-US"/>
          </a:p>
        </p:txBody>
      </p:sp>
      <p:sp>
        <p:nvSpPr>
          <p:cNvPr id="6" name="Slide Number Placeholder 5"/>
          <p:cNvSpPr>
            <a:spLocks noGrp="1"/>
          </p:cNvSpPr>
          <p:nvPr>
            <p:ph type="sldNum" sz="quarter" idx="12"/>
          </p:nvPr>
        </p:nvSpPr>
        <p:spPr/>
        <p:txBody>
          <a:bodyPr/>
          <a:lstStyle/>
          <a:p>
            <a:pPr>
              <a:defRPr/>
            </a:pPr>
            <a:fld id="{0FB18C8F-D06B-456C-91EE-565F9FA6BF21}"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Case Management</a:t>
            </a:r>
            <a:endParaRPr lang="en-US" dirty="0"/>
          </a:p>
        </p:txBody>
      </p:sp>
      <p:sp>
        <p:nvSpPr>
          <p:cNvPr id="3" name="Content Placeholder 2"/>
          <p:cNvSpPr>
            <a:spLocks noGrp="1"/>
          </p:cNvSpPr>
          <p:nvPr>
            <p:ph idx="1"/>
          </p:nvPr>
        </p:nvSpPr>
        <p:spPr>
          <a:xfrm>
            <a:off x="1447800" y="1447800"/>
            <a:ext cx="7499350" cy="4800600"/>
          </a:xfrm>
        </p:spPr>
        <p:txBody>
          <a:bodyPr/>
          <a:lstStyle/>
          <a:p>
            <a:r>
              <a:rPr lang="en-US" dirty="0" smtClean="0"/>
              <a:t>Again, landlords are key</a:t>
            </a:r>
          </a:p>
          <a:p>
            <a:r>
              <a:rPr lang="en-US" dirty="0" smtClean="0"/>
              <a:t>Focus on stability and future equally.</a:t>
            </a:r>
          </a:p>
          <a:p>
            <a:r>
              <a:rPr lang="en-US" dirty="0" smtClean="0"/>
              <a:t>Case plans created by CM and family and are focused on housing stability and obtaining/increasing income.  </a:t>
            </a:r>
          </a:p>
          <a:p>
            <a:r>
              <a:rPr lang="en-US" dirty="0" smtClean="0"/>
              <a:t>Partnerships are essential:  DWS, School Districts, Mental Health, Substance Abuse – share resources and accept referrals.</a:t>
            </a:r>
            <a:endParaRPr lang="en-US" dirty="0"/>
          </a:p>
        </p:txBody>
      </p:sp>
      <p:sp>
        <p:nvSpPr>
          <p:cNvPr id="4" name="Date Placeholder 3"/>
          <p:cNvSpPr>
            <a:spLocks noGrp="1"/>
          </p:cNvSpPr>
          <p:nvPr>
            <p:ph type="dt" sz="half" idx="10"/>
          </p:nvPr>
        </p:nvSpPr>
        <p:spPr/>
        <p:txBody>
          <a:bodyPr/>
          <a:lstStyle/>
          <a:p>
            <a:pPr>
              <a:defRPr/>
            </a:pPr>
            <a:r>
              <a:rPr lang="en-US" smtClean="0"/>
              <a:t>July 13, 2011</a:t>
            </a:r>
            <a:endParaRPr lang="en-US"/>
          </a:p>
        </p:txBody>
      </p:sp>
      <p:sp>
        <p:nvSpPr>
          <p:cNvPr id="5" name="Footer Placeholder 4"/>
          <p:cNvSpPr>
            <a:spLocks noGrp="1"/>
          </p:cNvSpPr>
          <p:nvPr>
            <p:ph type="ftr" sz="quarter" idx="11"/>
          </p:nvPr>
        </p:nvSpPr>
        <p:spPr/>
        <p:txBody>
          <a:bodyPr/>
          <a:lstStyle/>
          <a:p>
            <a:pPr>
              <a:defRPr/>
            </a:pPr>
            <a:r>
              <a:rPr lang="en-US" smtClean="0"/>
              <a:t>Designing Rent Assistance</a:t>
            </a:r>
            <a:endParaRPr lang="en-US"/>
          </a:p>
        </p:txBody>
      </p:sp>
      <p:sp>
        <p:nvSpPr>
          <p:cNvPr id="6" name="Slide Number Placeholder 5"/>
          <p:cNvSpPr>
            <a:spLocks noGrp="1"/>
          </p:cNvSpPr>
          <p:nvPr>
            <p:ph type="sldNum" sz="quarter" idx="12"/>
          </p:nvPr>
        </p:nvSpPr>
        <p:spPr/>
        <p:txBody>
          <a:bodyPr/>
          <a:lstStyle/>
          <a:p>
            <a:pPr>
              <a:defRPr/>
            </a:pPr>
            <a:fld id="{0FB18C8F-D06B-456C-91EE-565F9FA6BF21}"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p:cNvSpPr>
            <a:spLocks noGrp="1" noChangeArrowheads="1"/>
          </p:cNvSpPr>
          <p:nvPr>
            <p:ph type="title"/>
          </p:nvPr>
        </p:nvSpPr>
        <p:spPr>
          <a:xfrm>
            <a:off x="1371600" y="762000"/>
            <a:ext cx="7315200" cy="1066800"/>
          </a:xfrm>
        </p:spPr>
        <p:txBody>
          <a:bodyPr/>
          <a:lstStyle/>
          <a:p>
            <a:pPr fontAlgn="auto">
              <a:spcAft>
                <a:spcPts val="0"/>
              </a:spcAft>
              <a:defRPr/>
            </a:pPr>
            <a:r>
              <a:rPr lang="en-US" dirty="0">
                <a:solidFill>
                  <a:schemeClr val="tx2">
                    <a:satMod val="130000"/>
                  </a:schemeClr>
                </a:solidFill>
              </a:rPr>
              <a:t>Reassessment Guidelines</a:t>
            </a:r>
          </a:p>
        </p:txBody>
      </p:sp>
      <p:sp>
        <p:nvSpPr>
          <p:cNvPr id="163842" name="Rectangle 3"/>
          <p:cNvSpPr>
            <a:spLocks noGrp="1" noChangeArrowheads="1"/>
          </p:cNvSpPr>
          <p:nvPr>
            <p:ph idx="1"/>
          </p:nvPr>
        </p:nvSpPr>
        <p:spPr>
          <a:xfrm>
            <a:off x="1435100" y="2133600"/>
            <a:ext cx="7499350" cy="4114800"/>
          </a:xfrm>
        </p:spPr>
        <p:txBody>
          <a:bodyPr/>
          <a:lstStyle/>
          <a:p>
            <a:pPr>
              <a:lnSpc>
                <a:spcPct val="90000"/>
              </a:lnSpc>
            </a:pPr>
            <a:r>
              <a:rPr lang="en-US" sz="2400" dirty="0" smtClean="0"/>
              <a:t>Families with sufficient income to pay rent (even if it’s a struggle), or enough support</a:t>
            </a:r>
            <a:r>
              <a:rPr lang="en-US" sz="2400" dirty="0"/>
              <a:t> </a:t>
            </a:r>
            <a:r>
              <a:rPr lang="en-US" sz="2400" dirty="0" smtClean="0"/>
              <a:t>(benefits, etc.), graduate.</a:t>
            </a:r>
          </a:p>
          <a:p>
            <a:pPr>
              <a:lnSpc>
                <a:spcPct val="90000"/>
              </a:lnSpc>
            </a:pPr>
            <a:r>
              <a:rPr lang="en-US" sz="2400" dirty="0" smtClean="0"/>
              <a:t>Families who are close to having sufficient income are approved month by month and case management can be increased until income is obtained.</a:t>
            </a:r>
          </a:p>
          <a:p>
            <a:pPr>
              <a:lnSpc>
                <a:spcPct val="90000"/>
              </a:lnSpc>
            </a:pPr>
            <a:r>
              <a:rPr lang="en-US" sz="2400" dirty="0" smtClean="0"/>
              <a:t>Families who need longer term assistance; intensive Case Management (SSI apps, Chronic families, etc.) are targeted for longer term programs.</a:t>
            </a:r>
          </a:p>
          <a:p>
            <a:pPr marL="82550" indent="0">
              <a:lnSpc>
                <a:spcPct val="90000"/>
              </a:lnSpc>
              <a:buNone/>
            </a:pPr>
            <a:endParaRPr lang="en-US" sz="2400" dirty="0" smtClean="0"/>
          </a:p>
        </p:txBody>
      </p:sp>
      <p:sp>
        <p:nvSpPr>
          <p:cNvPr id="4" name="Date Placeholder 3"/>
          <p:cNvSpPr>
            <a:spLocks noGrp="1"/>
          </p:cNvSpPr>
          <p:nvPr>
            <p:ph type="dt" sz="quarter" idx="10"/>
          </p:nvPr>
        </p:nvSpPr>
        <p:spPr/>
        <p:txBody>
          <a:bodyPr/>
          <a:lstStyle/>
          <a:p>
            <a:pPr>
              <a:defRPr/>
            </a:pPr>
            <a:r>
              <a:rPr lang="en-US"/>
              <a:t>July 13, 2011</a:t>
            </a:r>
          </a:p>
        </p:txBody>
      </p:sp>
      <p:sp>
        <p:nvSpPr>
          <p:cNvPr id="5" name="Footer Placeholder 4"/>
          <p:cNvSpPr>
            <a:spLocks noGrp="1"/>
          </p:cNvSpPr>
          <p:nvPr>
            <p:ph type="ftr" sz="quarter" idx="11"/>
          </p:nvPr>
        </p:nvSpPr>
        <p:spPr/>
        <p:txBody>
          <a:bodyPr/>
          <a:lstStyle/>
          <a:p>
            <a:pPr>
              <a:defRPr/>
            </a:pPr>
            <a:r>
              <a:rPr lang="en-US"/>
              <a:t>Designing Rent Assistance</a:t>
            </a:r>
          </a:p>
        </p:txBody>
      </p:sp>
      <p:sp>
        <p:nvSpPr>
          <p:cNvPr id="6" name="Slide Number Placeholder 5"/>
          <p:cNvSpPr>
            <a:spLocks noGrp="1"/>
          </p:cNvSpPr>
          <p:nvPr>
            <p:ph type="sldNum" sz="quarter" idx="12"/>
          </p:nvPr>
        </p:nvSpPr>
        <p:spPr/>
        <p:txBody>
          <a:bodyPr/>
          <a:lstStyle/>
          <a:p>
            <a:pPr>
              <a:defRPr/>
            </a:pPr>
            <a:fld id="{705788E2-75C4-42F6-B657-FB057C7EA8DA}"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a:xfrm>
            <a:off x="1219200" y="762000"/>
            <a:ext cx="7696200" cy="762000"/>
          </a:xfrm>
        </p:spPr>
        <p:txBody>
          <a:bodyPr/>
          <a:lstStyle/>
          <a:p>
            <a:pPr fontAlgn="auto">
              <a:spcAft>
                <a:spcPts val="0"/>
              </a:spcAft>
              <a:defRPr/>
            </a:pPr>
            <a:r>
              <a:rPr lang="en-US" dirty="0">
                <a:solidFill>
                  <a:schemeClr val="tx2">
                    <a:satMod val="130000"/>
                  </a:schemeClr>
                </a:solidFill>
              </a:rPr>
              <a:t>RRH Activities</a:t>
            </a:r>
          </a:p>
        </p:txBody>
      </p:sp>
      <p:sp>
        <p:nvSpPr>
          <p:cNvPr id="165890" name="Rectangle 3"/>
          <p:cNvSpPr>
            <a:spLocks noGrp="1" noChangeArrowheads="1"/>
          </p:cNvSpPr>
          <p:nvPr>
            <p:ph idx="1"/>
          </p:nvPr>
        </p:nvSpPr>
        <p:spPr>
          <a:xfrm>
            <a:off x="1371600" y="1905000"/>
            <a:ext cx="7497763" cy="4800600"/>
          </a:xfrm>
        </p:spPr>
        <p:txBody>
          <a:bodyPr/>
          <a:lstStyle/>
          <a:p>
            <a:pPr>
              <a:buFont typeface="Wingdings" pitchFamily="2" charset="2"/>
              <a:buNone/>
            </a:pPr>
            <a:r>
              <a:rPr lang="en-US" sz="2600" b="1" u="sng" dirty="0" smtClean="0"/>
              <a:t>October 1, 2009 to July 31, 2011</a:t>
            </a:r>
            <a:endParaRPr lang="en-US" sz="2600" u="sng" dirty="0" smtClean="0"/>
          </a:p>
          <a:p>
            <a:endParaRPr lang="en-US" sz="2600" dirty="0" smtClean="0"/>
          </a:p>
          <a:p>
            <a:r>
              <a:rPr lang="en-US" sz="2600" b="1" dirty="0" smtClean="0"/>
              <a:t>669 households have been housed!  Average of 1 family per day moved out of homeless and into housing.</a:t>
            </a:r>
          </a:p>
          <a:p>
            <a:r>
              <a:rPr lang="en-US" sz="2200" dirty="0" smtClean="0"/>
              <a:t>188 were referred by a partner agency including domestic violence shelters, VOA (substance abuse), local school districts</a:t>
            </a:r>
          </a:p>
          <a:p>
            <a:r>
              <a:rPr lang="en-US" sz="2400" dirty="0" smtClean="0"/>
              <a:t>$4,549,200 total (HPRP and TANF) spent on RRH,  average of $6,800.00 per family</a:t>
            </a:r>
          </a:p>
        </p:txBody>
      </p:sp>
      <p:sp>
        <p:nvSpPr>
          <p:cNvPr id="4" name="Date Placeholder 3"/>
          <p:cNvSpPr>
            <a:spLocks noGrp="1"/>
          </p:cNvSpPr>
          <p:nvPr>
            <p:ph type="dt" sz="quarter" idx="10"/>
          </p:nvPr>
        </p:nvSpPr>
        <p:spPr/>
        <p:txBody>
          <a:bodyPr/>
          <a:lstStyle/>
          <a:p>
            <a:pPr>
              <a:defRPr/>
            </a:pPr>
            <a:r>
              <a:rPr lang="en-US"/>
              <a:t>July 13, 2011</a:t>
            </a:r>
          </a:p>
        </p:txBody>
      </p:sp>
      <p:sp>
        <p:nvSpPr>
          <p:cNvPr id="5" name="Footer Placeholder 4"/>
          <p:cNvSpPr>
            <a:spLocks noGrp="1"/>
          </p:cNvSpPr>
          <p:nvPr>
            <p:ph type="ftr" sz="quarter" idx="11"/>
          </p:nvPr>
        </p:nvSpPr>
        <p:spPr/>
        <p:txBody>
          <a:bodyPr/>
          <a:lstStyle/>
          <a:p>
            <a:pPr>
              <a:defRPr/>
            </a:pPr>
            <a:r>
              <a:rPr lang="en-US"/>
              <a:t>Designing Rent Assistance</a:t>
            </a:r>
          </a:p>
        </p:txBody>
      </p:sp>
      <p:sp>
        <p:nvSpPr>
          <p:cNvPr id="6" name="Slide Number Placeholder 5"/>
          <p:cNvSpPr>
            <a:spLocks noGrp="1"/>
          </p:cNvSpPr>
          <p:nvPr>
            <p:ph type="sldNum" sz="quarter" idx="12"/>
          </p:nvPr>
        </p:nvSpPr>
        <p:spPr/>
        <p:txBody>
          <a:bodyPr/>
          <a:lstStyle/>
          <a:p>
            <a:pPr>
              <a:defRPr/>
            </a:pPr>
            <a:fld id="{948B1BDE-4147-4D53-9027-276647C46537}" type="slidenum">
              <a:rPr lang="en-US"/>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AutoShape 2"/>
          <p:cNvSpPr>
            <a:spLocks noGrp="1" noChangeArrowheads="1"/>
          </p:cNvSpPr>
          <p:nvPr>
            <p:ph type="title"/>
          </p:nvPr>
        </p:nvSpPr>
        <p:spPr/>
        <p:txBody>
          <a:bodyPr/>
          <a:lstStyle/>
          <a:p>
            <a:pPr fontAlgn="auto">
              <a:spcAft>
                <a:spcPts val="0"/>
              </a:spcAft>
              <a:defRPr/>
            </a:pPr>
            <a:r>
              <a:rPr lang="en-US" dirty="0">
                <a:solidFill>
                  <a:schemeClr val="tx2">
                    <a:satMod val="130000"/>
                  </a:schemeClr>
                </a:solidFill>
              </a:rPr>
              <a:t>RRH Outcomes</a:t>
            </a:r>
          </a:p>
        </p:txBody>
      </p:sp>
      <p:sp>
        <p:nvSpPr>
          <p:cNvPr id="167938" name="Rectangle 3"/>
          <p:cNvSpPr>
            <a:spLocks noGrp="1" noChangeArrowheads="1"/>
          </p:cNvSpPr>
          <p:nvPr>
            <p:ph idx="1"/>
          </p:nvPr>
        </p:nvSpPr>
        <p:spPr/>
        <p:txBody>
          <a:bodyPr/>
          <a:lstStyle/>
          <a:p>
            <a:pPr>
              <a:lnSpc>
                <a:spcPct val="80000"/>
              </a:lnSpc>
              <a:buFont typeface="Wingdings 2" pitchFamily="18" charset="2"/>
              <a:buNone/>
            </a:pPr>
            <a:r>
              <a:rPr lang="en-US" sz="1600" b="1" u="sng" dirty="0" smtClean="0"/>
              <a:t>October 1, 2009 to June 30, 2011</a:t>
            </a:r>
            <a:endParaRPr lang="en-US" sz="1600" u="sng" dirty="0" smtClean="0"/>
          </a:p>
          <a:p>
            <a:pPr>
              <a:lnSpc>
                <a:spcPct val="80000"/>
              </a:lnSpc>
              <a:buFont typeface="Wingdings" pitchFamily="2" charset="2"/>
              <a:buNone/>
            </a:pPr>
            <a:endParaRPr lang="en-US" sz="1600" dirty="0" smtClean="0"/>
          </a:p>
          <a:p>
            <a:pPr>
              <a:lnSpc>
                <a:spcPct val="80000"/>
              </a:lnSpc>
            </a:pPr>
            <a:r>
              <a:rPr lang="en-US" sz="1600" b="1" dirty="0" smtClean="0"/>
              <a:t>Of the 669 that have moved out with RRH assistance:</a:t>
            </a:r>
          </a:p>
          <a:p>
            <a:pPr lvl="1">
              <a:lnSpc>
                <a:spcPct val="80000"/>
              </a:lnSpc>
            </a:pPr>
            <a:r>
              <a:rPr lang="en-US" sz="1800" dirty="0" smtClean="0"/>
              <a:t>Average length on the program is six months</a:t>
            </a:r>
          </a:p>
          <a:p>
            <a:pPr lvl="2">
              <a:lnSpc>
                <a:spcPct val="80000"/>
              </a:lnSpc>
            </a:pPr>
            <a:r>
              <a:rPr lang="en-US" sz="1800" dirty="0" smtClean="0"/>
              <a:t>($5,225  on direct financial assistance, $1,575 on staffing, relocation, administration)</a:t>
            </a:r>
          </a:p>
          <a:p>
            <a:pPr>
              <a:lnSpc>
                <a:spcPct val="80000"/>
              </a:lnSpc>
            </a:pPr>
            <a:r>
              <a:rPr lang="en-US" sz="1800" dirty="0" smtClean="0"/>
              <a:t>469 families have left the program</a:t>
            </a:r>
          </a:p>
          <a:p>
            <a:pPr lvl="1">
              <a:lnSpc>
                <a:spcPct val="80000"/>
              </a:lnSpc>
            </a:pPr>
            <a:r>
              <a:rPr lang="en-US" sz="1800" dirty="0" smtClean="0"/>
              <a:t>149 of those left after the initial 3-4 month period</a:t>
            </a:r>
          </a:p>
          <a:p>
            <a:pPr lvl="1">
              <a:lnSpc>
                <a:spcPct val="80000"/>
              </a:lnSpc>
            </a:pPr>
            <a:r>
              <a:rPr lang="en-US" sz="1800" dirty="0" smtClean="0"/>
              <a:t>163 left between 4 &amp; 6 months</a:t>
            </a:r>
          </a:p>
          <a:p>
            <a:pPr lvl="1">
              <a:lnSpc>
                <a:spcPct val="80000"/>
              </a:lnSpc>
            </a:pPr>
            <a:r>
              <a:rPr lang="en-US" sz="1800" dirty="0" smtClean="0"/>
              <a:t>64 between 7 &amp; 9 months</a:t>
            </a:r>
          </a:p>
          <a:p>
            <a:pPr lvl="1">
              <a:lnSpc>
                <a:spcPct val="80000"/>
              </a:lnSpc>
            </a:pPr>
            <a:r>
              <a:rPr lang="en-US" sz="1800" dirty="0" smtClean="0"/>
              <a:t>45 left between 10 &amp; 12 months</a:t>
            </a:r>
          </a:p>
          <a:p>
            <a:pPr lvl="1">
              <a:lnSpc>
                <a:spcPct val="80000"/>
              </a:lnSpc>
            </a:pPr>
            <a:r>
              <a:rPr lang="en-US" sz="1800" dirty="0" smtClean="0"/>
              <a:t>45 left between 12 and 20 months</a:t>
            </a:r>
          </a:p>
          <a:p>
            <a:pPr>
              <a:lnSpc>
                <a:spcPct val="80000"/>
              </a:lnSpc>
            </a:pPr>
            <a:r>
              <a:rPr lang="en-US" sz="1800" dirty="0" smtClean="0"/>
              <a:t>92 % success rate</a:t>
            </a:r>
          </a:p>
          <a:p>
            <a:pPr lvl="1">
              <a:lnSpc>
                <a:spcPct val="80000"/>
              </a:lnSpc>
            </a:pPr>
            <a:r>
              <a:rPr lang="en-US" sz="1800" dirty="0" smtClean="0"/>
              <a:t>8% return to homelessness.  Reasons are lease violations/evictions (5%) and nonpayment of rent (3%)</a:t>
            </a:r>
          </a:p>
          <a:p>
            <a:pPr lvl="1">
              <a:lnSpc>
                <a:spcPct val="80000"/>
              </a:lnSpc>
            </a:pPr>
            <a:r>
              <a:rPr lang="en-US" sz="1800" dirty="0" smtClean="0"/>
              <a:t>Of the 59 who returned to shelter, 18 were placed back into TRH housing, 28 moved out on their own and 13 still in shelter </a:t>
            </a:r>
          </a:p>
          <a:p>
            <a:pPr>
              <a:lnSpc>
                <a:spcPct val="80000"/>
              </a:lnSpc>
            </a:pPr>
            <a:endParaRPr lang="en-US" sz="1600" dirty="0" smtClean="0"/>
          </a:p>
          <a:p>
            <a:pPr>
              <a:lnSpc>
                <a:spcPct val="80000"/>
              </a:lnSpc>
            </a:pPr>
            <a:endParaRPr lang="en-US" sz="1600" dirty="0" smtClean="0"/>
          </a:p>
        </p:txBody>
      </p:sp>
      <p:sp>
        <p:nvSpPr>
          <p:cNvPr id="4" name="Date Placeholder 3"/>
          <p:cNvSpPr>
            <a:spLocks noGrp="1"/>
          </p:cNvSpPr>
          <p:nvPr>
            <p:ph type="dt" sz="quarter" idx="10"/>
          </p:nvPr>
        </p:nvSpPr>
        <p:spPr/>
        <p:txBody>
          <a:bodyPr/>
          <a:lstStyle/>
          <a:p>
            <a:pPr>
              <a:defRPr/>
            </a:pPr>
            <a:r>
              <a:rPr lang="en-US"/>
              <a:t>July 13, 2011</a:t>
            </a:r>
          </a:p>
        </p:txBody>
      </p:sp>
      <p:sp>
        <p:nvSpPr>
          <p:cNvPr id="5" name="Footer Placeholder 4"/>
          <p:cNvSpPr>
            <a:spLocks noGrp="1"/>
          </p:cNvSpPr>
          <p:nvPr>
            <p:ph type="ftr" sz="quarter" idx="11"/>
          </p:nvPr>
        </p:nvSpPr>
        <p:spPr/>
        <p:txBody>
          <a:bodyPr/>
          <a:lstStyle/>
          <a:p>
            <a:pPr>
              <a:defRPr/>
            </a:pPr>
            <a:r>
              <a:rPr lang="en-US"/>
              <a:t>Designing Rent Assistance</a:t>
            </a:r>
          </a:p>
        </p:txBody>
      </p:sp>
      <p:sp>
        <p:nvSpPr>
          <p:cNvPr id="6" name="Slide Number Placeholder 5"/>
          <p:cNvSpPr>
            <a:spLocks noGrp="1"/>
          </p:cNvSpPr>
          <p:nvPr>
            <p:ph type="sldNum" sz="quarter" idx="12"/>
          </p:nvPr>
        </p:nvSpPr>
        <p:spPr/>
        <p:txBody>
          <a:bodyPr/>
          <a:lstStyle/>
          <a:p>
            <a:pPr>
              <a:defRPr/>
            </a:pPr>
            <a:fld id="{32BABB9B-F04A-4AD8-A9AC-C7C8703364EB}" type="slidenum">
              <a:rPr lang="en-US"/>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ext Box 2"/>
          <p:cNvSpPr txBox="1">
            <a:spLocks noChangeArrowheads="1"/>
          </p:cNvSpPr>
          <p:nvPr/>
        </p:nvSpPr>
        <p:spPr bwMode="auto">
          <a:xfrm>
            <a:off x="1895475" y="185738"/>
            <a:ext cx="5705475" cy="352425"/>
          </a:xfrm>
          <a:prstGeom prst="rect">
            <a:avLst/>
          </a:prstGeom>
          <a:solidFill>
            <a:srgbClr val="FFFFFF"/>
          </a:solidFill>
          <a:ln w="25400">
            <a:solidFill>
              <a:srgbClr val="4F81BD"/>
            </a:solidFill>
            <a:miter lim="800000"/>
            <a:headEnd/>
            <a:tailEnd/>
          </a:ln>
        </p:spPr>
        <p:txBody>
          <a:bodyPr/>
          <a:lstStyle/>
          <a:p>
            <a:pPr algn="ctr">
              <a:spcAft>
                <a:spcPts val="1000"/>
              </a:spcAft>
            </a:pPr>
            <a:r>
              <a:rPr lang="en-US" sz="1400" b="1">
                <a:latin typeface="Calibri" pitchFamily="34" charset="0"/>
              </a:rPr>
              <a:t>Meeting the housing needs of families through progressive engagement</a:t>
            </a:r>
            <a:endParaRPr lang="en-US" b="1"/>
          </a:p>
        </p:txBody>
      </p:sp>
      <p:sp>
        <p:nvSpPr>
          <p:cNvPr id="178179" name="Text Box 3"/>
          <p:cNvSpPr txBox="1">
            <a:spLocks noChangeArrowheads="1"/>
          </p:cNvSpPr>
          <p:nvPr/>
        </p:nvSpPr>
        <p:spPr bwMode="auto">
          <a:xfrm>
            <a:off x="1046163" y="544513"/>
            <a:ext cx="7848600" cy="566737"/>
          </a:xfrm>
          <a:prstGeom prst="rect">
            <a:avLst/>
          </a:prstGeom>
          <a:noFill/>
          <a:ln w="9525">
            <a:noFill/>
            <a:miter lim="800000"/>
            <a:headEnd/>
            <a:tailEnd/>
          </a:ln>
        </p:spPr>
        <p:txBody>
          <a:bodyPr/>
          <a:lstStyle/>
          <a:p>
            <a:pPr>
              <a:spcAft>
                <a:spcPts val="1000"/>
              </a:spcAft>
            </a:pPr>
            <a:r>
              <a:rPr lang="en-US" sz="1100">
                <a:latin typeface="Calibri" pitchFamily="34" charset="0"/>
              </a:rPr>
              <a:t>As part of our progressive engagement approach, most families can initially move out of the shelter with Rapid Rehousing assistance.   Our team assesses each family’s unique situation and tailors housing options to fit each family’s specific needs and barriers.  </a:t>
            </a:r>
            <a:endParaRPr lang="en-US"/>
          </a:p>
        </p:txBody>
      </p:sp>
      <p:sp>
        <p:nvSpPr>
          <p:cNvPr id="178180" name="Text Box 7"/>
          <p:cNvSpPr txBox="1">
            <a:spLocks noChangeArrowheads="1"/>
          </p:cNvSpPr>
          <p:nvPr/>
        </p:nvSpPr>
        <p:spPr bwMode="auto">
          <a:xfrm>
            <a:off x="3341688" y="1111250"/>
            <a:ext cx="2790825" cy="542925"/>
          </a:xfrm>
          <a:prstGeom prst="rect">
            <a:avLst/>
          </a:prstGeom>
          <a:solidFill>
            <a:srgbClr val="FFFFFF"/>
          </a:solidFill>
          <a:ln w="25400">
            <a:solidFill>
              <a:srgbClr val="4F81BD"/>
            </a:solidFill>
            <a:miter lim="800000"/>
            <a:headEnd/>
            <a:tailEnd/>
          </a:ln>
        </p:spPr>
        <p:txBody>
          <a:bodyPr/>
          <a:lstStyle/>
          <a:p>
            <a:pPr algn="ctr">
              <a:lnSpc>
                <a:spcPct val="115000"/>
              </a:lnSpc>
              <a:spcAft>
                <a:spcPts val="1000"/>
              </a:spcAft>
            </a:pPr>
            <a:r>
              <a:rPr lang="en-US">
                <a:latin typeface="Calibri" pitchFamily="34" charset="0"/>
              </a:rPr>
              <a:t>Families enter the shelter </a:t>
            </a:r>
            <a:endParaRPr lang="en-US" sz="1100">
              <a:latin typeface="Calibri" pitchFamily="34" charset="0"/>
            </a:endParaRPr>
          </a:p>
        </p:txBody>
      </p:sp>
      <p:sp>
        <p:nvSpPr>
          <p:cNvPr id="178181" name="Text Box 10"/>
          <p:cNvSpPr txBox="1">
            <a:spLocks noChangeArrowheads="1"/>
          </p:cNvSpPr>
          <p:nvPr/>
        </p:nvSpPr>
        <p:spPr bwMode="auto">
          <a:xfrm>
            <a:off x="1214438" y="2133600"/>
            <a:ext cx="1462087" cy="685800"/>
          </a:xfrm>
          <a:prstGeom prst="rect">
            <a:avLst/>
          </a:prstGeom>
          <a:solidFill>
            <a:srgbClr val="FFFFFF"/>
          </a:solidFill>
          <a:ln w="25400">
            <a:solidFill>
              <a:srgbClr val="4F81BD"/>
            </a:solidFill>
            <a:miter lim="800000"/>
            <a:headEnd/>
            <a:tailEnd/>
          </a:ln>
        </p:spPr>
        <p:txBody>
          <a:bodyPr/>
          <a:lstStyle/>
          <a:p>
            <a:pPr>
              <a:lnSpc>
                <a:spcPct val="115000"/>
              </a:lnSpc>
              <a:spcAft>
                <a:spcPts val="1000"/>
              </a:spcAft>
            </a:pPr>
            <a:r>
              <a:rPr lang="en-US" sz="1100">
                <a:latin typeface="Calibri" pitchFamily="34" charset="0"/>
              </a:rPr>
              <a:t>20 %   exit the shelter without financial assistance</a:t>
            </a:r>
          </a:p>
        </p:txBody>
      </p:sp>
      <p:sp>
        <p:nvSpPr>
          <p:cNvPr id="178182" name="Text Box 6"/>
          <p:cNvSpPr txBox="1">
            <a:spLocks noChangeArrowheads="1"/>
          </p:cNvSpPr>
          <p:nvPr/>
        </p:nvSpPr>
        <p:spPr bwMode="auto">
          <a:xfrm>
            <a:off x="3695700" y="2133600"/>
            <a:ext cx="5257800" cy="685800"/>
          </a:xfrm>
          <a:prstGeom prst="rect">
            <a:avLst/>
          </a:prstGeom>
          <a:solidFill>
            <a:srgbClr val="FFFFFF"/>
          </a:solidFill>
          <a:ln w="25400">
            <a:solidFill>
              <a:srgbClr val="4F81BD"/>
            </a:solidFill>
            <a:miter lim="800000"/>
            <a:headEnd/>
            <a:tailEnd/>
          </a:ln>
        </p:spPr>
        <p:txBody>
          <a:bodyPr/>
          <a:lstStyle/>
          <a:p>
            <a:pPr algn="ctr">
              <a:lnSpc>
                <a:spcPct val="115000"/>
              </a:lnSpc>
              <a:spcAft>
                <a:spcPts val="1000"/>
              </a:spcAft>
            </a:pPr>
            <a:r>
              <a:rPr lang="en-US" sz="1400">
                <a:latin typeface="Calibri" pitchFamily="34" charset="0"/>
              </a:rPr>
              <a:t>80%  are appropriate for initial assistance with Rapid Rehousing</a:t>
            </a:r>
            <a:r>
              <a:rPr lang="en-US" sz="1600">
                <a:latin typeface="Calibri" pitchFamily="34" charset="0"/>
              </a:rPr>
              <a:t> </a:t>
            </a:r>
            <a:r>
              <a:rPr lang="en-US" sz="1000">
                <a:latin typeface="Calibri" pitchFamily="34" charset="0"/>
              </a:rPr>
              <a:t>(including housing location, deposit &amp; rental assistance and limited case management.)</a:t>
            </a:r>
            <a:endParaRPr lang="en-US" sz="1100">
              <a:latin typeface="Calibri" pitchFamily="34" charset="0"/>
            </a:endParaRPr>
          </a:p>
        </p:txBody>
      </p:sp>
      <p:sp>
        <p:nvSpPr>
          <p:cNvPr id="178183" name="Down Arrow 8"/>
          <p:cNvSpPr>
            <a:spLocks noChangeArrowheads="1"/>
          </p:cNvSpPr>
          <p:nvPr/>
        </p:nvSpPr>
        <p:spPr bwMode="auto">
          <a:xfrm rot="3474144">
            <a:off x="2586037" y="1233488"/>
            <a:ext cx="180975" cy="857250"/>
          </a:xfrm>
          <a:prstGeom prst="downArrow">
            <a:avLst>
              <a:gd name="adj1" fmla="val 50000"/>
              <a:gd name="adj2" fmla="val 49934"/>
            </a:avLst>
          </a:prstGeom>
          <a:solidFill>
            <a:srgbClr val="4F81BD"/>
          </a:solidFill>
          <a:ln w="25400">
            <a:solidFill>
              <a:srgbClr val="243F60"/>
            </a:solidFill>
            <a:miter lim="800000"/>
            <a:headEnd/>
            <a:tailEnd/>
          </a:ln>
        </p:spPr>
        <p:txBody>
          <a:bodyPr anchor="ctr"/>
          <a:lstStyle/>
          <a:p>
            <a:endParaRPr lang="en-US">
              <a:latin typeface="Calibri" pitchFamily="34" charset="0"/>
            </a:endParaRPr>
          </a:p>
        </p:txBody>
      </p:sp>
      <p:sp>
        <p:nvSpPr>
          <p:cNvPr id="178184" name="Text Box 14"/>
          <p:cNvSpPr txBox="1">
            <a:spLocks noChangeArrowheads="1"/>
          </p:cNvSpPr>
          <p:nvPr/>
        </p:nvSpPr>
        <p:spPr bwMode="auto">
          <a:xfrm>
            <a:off x="3730625" y="3379788"/>
            <a:ext cx="1352550" cy="2190750"/>
          </a:xfrm>
          <a:prstGeom prst="rect">
            <a:avLst/>
          </a:prstGeom>
          <a:solidFill>
            <a:srgbClr val="FFFFFF"/>
          </a:solidFill>
          <a:ln w="25400">
            <a:solidFill>
              <a:srgbClr val="4F81BD"/>
            </a:solidFill>
            <a:miter lim="800000"/>
            <a:headEnd/>
            <a:tailEnd/>
          </a:ln>
        </p:spPr>
        <p:txBody>
          <a:bodyPr/>
          <a:lstStyle/>
          <a:p>
            <a:pPr algn="ctr">
              <a:lnSpc>
                <a:spcPct val="115000"/>
              </a:lnSpc>
              <a:spcAft>
                <a:spcPts val="1000"/>
              </a:spcAft>
            </a:pPr>
            <a:r>
              <a:rPr lang="en-US" sz="1100">
                <a:latin typeface="Calibri" pitchFamily="34" charset="0"/>
              </a:rPr>
              <a:t>68% of those that move out with Rapid Rehousing assistance will move off of assistance after 6-9 months.  Many will remain precariously housed.</a:t>
            </a:r>
          </a:p>
        </p:txBody>
      </p:sp>
      <p:sp>
        <p:nvSpPr>
          <p:cNvPr id="178185" name="Text Box 15"/>
          <p:cNvSpPr txBox="1">
            <a:spLocks noChangeArrowheads="1"/>
          </p:cNvSpPr>
          <p:nvPr/>
        </p:nvSpPr>
        <p:spPr bwMode="auto">
          <a:xfrm>
            <a:off x="5627688" y="3357563"/>
            <a:ext cx="1438275" cy="2190750"/>
          </a:xfrm>
          <a:prstGeom prst="rect">
            <a:avLst/>
          </a:prstGeom>
          <a:solidFill>
            <a:srgbClr val="FFFFFF"/>
          </a:solidFill>
          <a:ln w="25400">
            <a:solidFill>
              <a:srgbClr val="4F81BD"/>
            </a:solidFill>
            <a:miter lim="800000"/>
            <a:headEnd/>
            <a:tailEnd/>
          </a:ln>
        </p:spPr>
        <p:txBody>
          <a:bodyPr/>
          <a:lstStyle/>
          <a:p>
            <a:pPr algn="ctr">
              <a:lnSpc>
                <a:spcPct val="115000"/>
              </a:lnSpc>
              <a:spcAft>
                <a:spcPts val="1000"/>
              </a:spcAft>
            </a:pPr>
            <a:r>
              <a:rPr lang="en-US" sz="1100">
                <a:latin typeface="Calibri" pitchFamily="34" charset="0"/>
              </a:rPr>
              <a:t>17 % would benefit from a more transitional housing approach with rental assistance for up to 2 years and more in depth case management services.</a:t>
            </a:r>
          </a:p>
        </p:txBody>
      </p:sp>
      <p:sp>
        <p:nvSpPr>
          <p:cNvPr id="178186" name="Text Box 16"/>
          <p:cNvSpPr txBox="1">
            <a:spLocks noChangeArrowheads="1"/>
          </p:cNvSpPr>
          <p:nvPr/>
        </p:nvSpPr>
        <p:spPr bwMode="auto">
          <a:xfrm>
            <a:off x="7448550" y="3371850"/>
            <a:ext cx="1504950" cy="2190750"/>
          </a:xfrm>
          <a:prstGeom prst="rect">
            <a:avLst/>
          </a:prstGeom>
          <a:solidFill>
            <a:srgbClr val="FFFFFF"/>
          </a:solidFill>
          <a:ln w="25400">
            <a:solidFill>
              <a:srgbClr val="4F81BD"/>
            </a:solidFill>
            <a:miter lim="800000"/>
            <a:headEnd/>
            <a:tailEnd/>
          </a:ln>
        </p:spPr>
        <p:txBody>
          <a:bodyPr/>
          <a:lstStyle/>
          <a:p>
            <a:pPr algn="ctr">
              <a:lnSpc>
                <a:spcPct val="115000"/>
              </a:lnSpc>
              <a:spcAft>
                <a:spcPts val="1000"/>
              </a:spcAft>
            </a:pPr>
            <a:r>
              <a:rPr lang="en-US" sz="1100">
                <a:latin typeface="Calibri" pitchFamily="34" charset="0"/>
              </a:rPr>
              <a:t>15%   would benefit from Permanent Supportive Housing with wrap around services.</a:t>
            </a:r>
          </a:p>
        </p:txBody>
      </p:sp>
      <p:sp>
        <p:nvSpPr>
          <p:cNvPr id="13" name="Text Box 21"/>
          <p:cNvSpPr txBox="1">
            <a:spLocks noChangeArrowheads="1"/>
          </p:cNvSpPr>
          <p:nvPr/>
        </p:nvSpPr>
        <p:spPr bwMode="auto">
          <a:xfrm>
            <a:off x="1057275" y="3600450"/>
            <a:ext cx="2030413" cy="1733550"/>
          </a:xfrm>
          <a:prstGeom prst="rect">
            <a:avLst/>
          </a:prstGeom>
          <a:solidFill>
            <a:srgbClr val="FFFFFF"/>
          </a:solidFill>
          <a:ln w="25400">
            <a:solidFill>
              <a:schemeClr val="accent4">
                <a:lumMod val="50000"/>
              </a:schemeClr>
            </a:solidFill>
            <a:miter lim="800000"/>
            <a:headEnd/>
            <a:tailEnd/>
          </a:ln>
        </p:spPr>
        <p:txBody>
          <a:bodyPr upright="1"/>
          <a:lstStyle/>
          <a:p>
            <a:pPr algn="ctr" fontAlgn="auto">
              <a:lnSpc>
                <a:spcPct val="115000"/>
              </a:lnSpc>
              <a:spcBef>
                <a:spcPts val="0"/>
              </a:spcBef>
              <a:spcAft>
                <a:spcPts val="1000"/>
              </a:spcAft>
              <a:defRPr/>
            </a:pPr>
            <a:r>
              <a:rPr lang="en-US" sz="1100" dirty="0">
                <a:latin typeface="Calibri"/>
                <a:ea typeface="Calibri"/>
                <a:cs typeface="+mn-cs"/>
              </a:rPr>
              <a:t>As part of identifying the most appropriate resources for each family, occasionally families will move directly from shelter  to options other than Rapid Rehousing.  Families may also move between programs based on needs and availabilities.</a:t>
            </a:r>
          </a:p>
        </p:txBody>
      </p:sp>
      <p:sp>
        <p:nvSpPr>
          <p:cNvPr id="178188" name="Text Box 20"/>
          <p:cNvSpPr txBox="1">
            <a:spLocks noChangeArrowheads="1"/>
          </p:cNvSpPr>
          <p:nvPr/>
        </p:nvSpPr>
        <p:spPr bwMode="auto">
          <a:xfrm>
            <a:off x="3695700" y="6096000"/>
            <a:ext cx="5222875" cy="609600"/>
          </a:xfrm>
          <a:prstGeom prst="rect">
            <a:avLst/>
          </a:prstGeom>
          <a:solidFill>
            <a:srgbClr val="FFFFFF"/>
          </a:solidFill>
          <a:ln w="25400">
            <a:solidFill>
              <a:srgbClr val="4F81BD"/>
            </a:solidFill>
            <a:miter lim="800000"/>
            <a:headEnd/>
            <a:tailEnd/>
          </a:ln>
        </p:spPr>
        <p:txBody>
          <a:bodyPr/>
          <a:lstStyle/>
          <a:p>
            <a:pPr>
              <a:lnSpc>
                <a:spcPct val="115000"/>
              </a:lnSpc>
              <a:spcAft>
                <a:spcPts val="1000"/>
              </a:spcAft>
            </a:pPr>
            <a:r>
              <a:rPr lang="en-US" sz="1100">
                <a:latin typeface="Calibri" pitchFamily="34" charset="0"/>
              </a:rPr>
              <a:t>To prevent future homelessness, families from all of the above housing options will likely benefit from Section 8, or other long term rental subsidy without supportive services.</a:t>
            </a:r>
          </a:p>
        </p:txBody>
      </p:sp>
      <p:sp>
        <p:nvSpPr>
          <p:cNvPr id="178189" name="Down Arrow 19"/>
          <p:cNvSpPr>
            <a:spLocks noChangeArrowheads="1"/>
          </p:cNvSpPr>
          <p:nvPr/>
        </p:nvSpPr>
        <p:spPr bwMode="auto">
          <a:xfrm rot="-3664808">
            <a:off x="6761163" y="1184275"/>
            <a:ext cx="158750" cy="1038225"/>
          </a:xfrm>
          <a:prstGeom prst="downArrow">
            <a:avLst>
              <a:gd name="adj1" fmla="val 50000"/>
              <a:gd name="adj2" fmla="val 71668"/>
            </a:avLst>
          </a:prstGeom>
          <a:solidFill>
            <a:srgbClr val="4F81BD"/>
          </a:solidFill>
          <a:ln w="25400">
            <a:solidFill>
              <a:srgbClr val="243F60"/>
            </a:solidFill>
            <a:miter lim="800000"/>
            <a:headEnd/>
            <a:tailEnd/>
          </a:ln>
        </p:spPr>
        <p:txBody>
          <a:bodyPr anchor="ctr"/>
          <a:lstStyle/>
          <a:p>
            <a:endParaRPr lang="en-US">
              <a:latin typeface="Calibri" pitchFamily="34" charset="0"/>
            </a:endParaRPr>
          </a:p>
        </p:txBody>
      </p:sp>
      <p:sp>
        <p:nvSpPr>
          <p:cNvPr id="178190" name="Down Arrow 21"/>
          <p:cNvSpPr>
            <a:spLocks noChangeArrowheads="1"/>
          </p:cNvSpPr>
          <p:nvPr/>
        </p:nvSpPr>
        <p:spPr bwMode="auto">
          <a:xfrm>
            <a:off x="6119813" y="2954338"/>
            <a:ext cx="163512" cy="325437"/>
          </a:xfrm>
          <a:prstGeom prst="downArrow">
            <a:avLst>
              <a:gd name="adj1" fmla="val 50000"/>
              <a:gd name="adj2" fmla="val 71586"/>
            </a:avLst>
          </a:prstGeom>
          <a:solidFill>
            <a:srgbClr val="4F81BD"/>
          </a:solidFill>
          <a:ln w="25400">
            <a:solidFill>
              <a:srgbClr val="243F60"/>
            </a:solidFill>
            <a:miter lim="800000"/>
            <a:headEnd/>
            <a:tailEnd/>
          </a:ln>
        </p:spPr>
        <p:txBody>
          <a:bodyPr anchor="ctr"/>
          <a:lstStyle/>
          <a:p>
            <a:endParaRPr lang="en-US">
              <a:latin typeface="Calibri" pitchFamily="34" charset="0"/>
            </a:endParaRPr>
          </a:p>
        </p:txBody>
      </p:sp>
      <p:sp>
        <p:nvSpPr>
          <p:cNvPr id="178191" name="Down Arrow 23"/>
          <p:cNvSpPr>
            <a:spLocks noChangeArrowheads="1"/>
          </p:cNvSpPr>
          <p:nvPr/>
        </p:nvSpPr>
        <p:spPr bwMode="auto">
          <a:xfrm>
            <a:off x="4243388" y="2943225"/>
            <a:ext cx="163512" cy="325438"/>
          </a:xfrm>
          <a:prstGeom prst="downArrow">
            <a:avLst>
              <a:gd name="adj1" fmla="val 50000"/>
              <a:gd name="adj2" fmla="val 71586"/>
            </a:avLst>
          </a:prstGeom>
          <a:solidFill>
            <a:srgbClr val="4F81BD"/>
          </a:solidFill>
          <a:ln w="25400">
            <a:solidFill>
              <a:srgbClr val="243F60"/>
            </a:solidFill>
            <a:miter lim="800000"/>
            <a:headEnd/>
            <a:tailEnd/>
          </a:ln>
        </p:spPr>
        <p:txBody>
          <a:bodyPr anchor="ctr"/>
          <a:lstStyle/>
          <a:p>
            <a:endParaRPr lang="en-US">
              <a:latin typeface="Calibri" pitchFamily="34" charset="0"/>
            </a:endParaRPr>
          </a:p>
        </p:txBody>
      </p:sp>
      <p:sp>
        <p:nvSpPr>
          <p:cNvPr id="178192" name="Down Arrow 24"/>
          <p:cNvSpPr>
            <a:spLocks noChangeArrowheads="1"/>
          </p:cNvSpPr>
          <p:nvPr/>
        </p:nvSpPr>
        <p:spPr bwMode="auto">
          <a:xfrm>
            <a:off x="8037513" y="2967038"/>
            <a:ext cx="163512" cy="325437"/>
          </a:xfrm>
          <a:prstGeom prst="downArrow">
            <a:avLst>
              <a:gd name="adj1" fmla="val 50000"/>
              <a:gd name="adj2" fmla="val 71586"/>
            </a:avLst>
          </a:prstGeom>
          <a:solidFill>
            <a:srgbClr val="4F81BD"/>
          </a:solidFill>
          <a:ln w="25400">
            <a:solidFill>
              <a:srgbClr val="243F60"/>
            </a:solidFill>
            <a:miter lim="800000"/>
            <a:headEnd/>
            <a:tailEnd/>
          </a:ln>
        </p:spPr>
        <p:txBody>
          <a:bodyPr anchor="ctr"/>
          <a:lstStyle/>
          <a:p>
            <a:endParaRPr lang="en-US">
              <a:latin typeface="Calibri" pitchFamily="34" charset="0"/>
            </a:endParaRPr>
          </a:p>
        </p:txBody>
      </p:sp>
      <p:sp>
        <p:nvSpPr>
          <p:cNvPr id="178193" name="Down Arrow 25"/>
          <p:cNvSpPr>
            <a:spLocks noChangeArrowheads="1"/>
          </p:cNvSpPr>
          <p:nvPr/>
        </p:nvSpPr>
        <p:spPr bwMode="auto">
          <a:xfrm>
            <a:off x="4324350" y="5627688"/>
            <a:ext cx="163513" cy="325437"/>
          </a:xfrm>
          <a:prstGeom prst="downArrow">
            <a:avLst>
              <a:gd name="adj1" fmla="val 50000"/>
              <a:gd name="adj2" fmla="val 71586"/>
            </a:avLst>
          </a:prstGeom>
          <a:solidFill>
            <a:srgbClr val="4F81BD"/>
          </a:solidFill>
          <a:ln w="25400">
            <a:solidFill>
              <a:srgbClr val="243F60"/>
            </a:solidFill>
            <a:miter lim="800000"/>
            <a:headEnd/>
            <a:tailEnd/>
          </a:ln>
        </p:spPr>
        <p:txBody>
          <a:bodyPr anchor="ctr"/>
          <a:lstStyle/>
          <a:p>
            <a:endParaRPr lang="en-US">
              <a:latin typeface="Calibri" pitchFamily="34" charset="0"/>
            </a:endParaRPr>
          </a:p>
        </p:txBody>
      </p:sp>
      <p:sp>
        <p:nvSpPr>
          <p:cNvPr id="178194" name="Down Arrow 26"/>
          <p:cNvSpPr>
            <a:spLocks noChangeArrowheads="1"/>
          </p:cNvSpPr>
          <p:nvPr/>
        </p:nvSpPr>
        <p:spPr bwMode="auto">
          <a:xfrm>
            <a:off x="6200775" y="5627688"/>
            <a:ext cx="163513" cy="325437"/>
          </a:xfrm>
          <a:prstGeom prst="downArrow">
            <a:avLst>
              <a:gd name="adj1" fmla="val 50000"/>
              <a:gd name="adj2" fmla="val 71586"/>
            </a:avLst>
          </a:prstGeom>
          <a:solidFill>
            <a:srgbClr val="4F81BD"/>
          </a:solidFill>
          <a:ln w="25400">
            <a:solidFill>
              <a:srgbClr val="243F60"/>
            </a:solidFill>
            <a:miter lim="800000"/>
            <a:headEnd/>
            <a:tailEnd/>
          </a:ln>
        </p:spPr>
        <p:txBody>
          <a:bodyPr anchor="ctr"/>
          <a:lstStyle/>
          <a:p>
            <a:endParaRPr lang="en-US">
              <a:latin typeface="Calibri" pitchFamily="34" charset="0"/>
            </a:endParaRPr>
          </a:p>
        </p:txBody>
      </p:sp>
      <p:sp>
        <p:nvSpPr>
          <p:cNvPr id="178195" name="Down Arrow 27"/>
          <p:cNvSpPr>
            <a:spLocks noChangeArrowheads="1"/>
          </p:cNvSpPr>
          <p:nvPr/>
        </p:nvSpPr>
        <p:spPr bwMode="auto">
          <a:xfrm>
            <a:off x="8121650" y="5627688"/>
            <a:ext cx="163513" cy="325437"/>
          </a:xfrm>
          <a:prstGeom prst="downArrow">
            <a:avLst>
              <a:gd name="adj1" fmla="val 50000"/>
              <a:gd name="adj2" fmla="val 71586"/>
            </a:avLst>
          </a:prstGeom>
          <a:solidFill>
            <a:srgbClr val="4F81BD"/>
          </a:solidFill>
          <a:ln w="25400">
            <a:solidFill>
              <a:srgbClr val="243F60"/>
            </a:solidFill>
            <a:miter lim="800000"/>
            <a:headEnd/>
            <a:tailEnd/>
          </a:ln>
        </p:spPr>
        <p:txBody>
          <a:bodyPr anchor="ctr"/>
          <a:lstStyle/>
          <a:p>
            <a:endParaRPr lang="en-US">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9" name="AutoShape 5"/>
          <p:cNvSpPr>
            <a:spLocks noGrp="1" noChangeArrowheads="1"/>
          </p:cNvSpPr>
          <p:nvPr>
            <p:ph type="title"/>
          </p:nvPr>
        </p:nvSpPr>
        <p:spPr>
          <a:xfrm>
            <a:off x="1435100" y="274638"/>
            <a:ext cx="7499350" cy="1143000"/>
          </a:xfrm>
        </p:spPr>
        <p:txBody>
          <a:bodyPr/>
          <a:lstStyle/>
          <a:p>
            <a:pPr fontAlgn="auto">
              <a:spcAft>
                <a:spcPts val="0"/>
              </a:spcAft>
              <a:defRPr/>
            </a:pPr>
            <a:r>
              <a:rPr lang="en-US">
                <a:solidFill>
                  <a:schemeClr val="tx2">
                    <a:satMod val="130000"/>
                  </a:schemeClr>
                </a:solidFill>
              </a:rPr>
              <a:t>Contact Information</a:t>
            </a:r>
          </a:p>
        </p:txBody>
      </p:sp>
      <p:sp>
        <p:nvSpPr>
          <p:cNvPr id="4" name="Date Placeholder 2"/>
          <p:cNvSpPr>
            <a:spLocks noGrp="1"/>
          </p:cNvSpPr>
          <p:nvPr>
            <p:ph type="dt" sz="quarter" idx="10"/>
          </p:nvPr>
        </p:nvSpPr>
        <p:spPr/>
        <p:txBody>
          <a:bodyPr/>
          <a:lstStyle/>
          <a:p>
            <a:pPr>
              <a:defRPr/>
            </a:pPr>
            <a:r>
              <a:rPr lang="en-US"/>
              <a:t>July 13, 2011</a:t>
            </a:r>
          </a:p>
        </p:txBody>
      </p:sp>
      <p:sp>
        <p:nvSpPr>
          <p:cNvPr id="5" name="Footer Placeholder 3"/>
          <p:cNvSpPr>
            <a:spLocks noGrp="1"/>
          </p:cNvSpPr>
          <p:nvPr>
            <p:ph type="ftr" sz="quarter" idx="11"/>
          </p:nvPr>
        </p:nvSpPr>
        <p:spPr/>
        <p:txBody>
          <a:bodyPr/>
          <a:lstStyle/>
          <a:p>
            <a:pPr>
              <a:defRPr/>
            </a:pPr>
            <a:r>
              <a:rPr lang="en-US"/>
              <a:t>Designing Rent Assistance</a:t>
            </a:r>
          </a:p>
        </p:txBody>
      </p:sp>
      <p:sp>
        <p:nvSpPr>
          <p:cNvPr id="6" name="Slide Number Placeholder 4"/>
          <p:cNvSpPr>
            <a:spLocks noGrp="1"/>
          </p:cNvSpPr>
          <p:nvPr>
            <p:ph type="sldNum" sz="quarter" idx="12"/>
          </p:nvPr>
        </p:nvSpPr>
        <p:spPr/>
        <p:txBody>
          <a:bodyPr/>
          <a:lstStyle/>
          <a:p>
            <a:pPr>
              <a:defRPr/>
            </a:pPr>
            <a:fld id="{78395E6A-4892-4AEA-9089-1CE4D9442398}" type="slidenum">
              <a:rPr lang="en-US"/>
              <a:pPr>
                <a:defRPr/>
              </a:pPr>
              <a:t>16</a:t>
            </a:fld>
            <a:endParaRPr lang="en-US"/>
          </a:p>
        </p:txBody>
      </p:sp>
      <p:sp>
        <p:nvSpPr>
          <p:cNvPr id="57347" name="Rectangle 3"/>
          <p:cNvSpPr>
            <a:spLocks noGrp="1" noChangeArrowheads="1"/>
          </p:cNvSpPr>
          <p:nvPr>
            <p:ph type="subTitle" idx="4294967295"/>
          </p:nvPr>
        </p:nvSpPr>
        <p:spPr>
          <a:xfrm>
            <a:off x="3352800" y="2133600"/>
            <a:ext cx="3124200" cy="2743200"/>
          </a:xfrm>
        </p:spPr>
        <p:txBody>
          <a:bodyPr>
            <a:normAutofit/>
          </a:bodyPr>
          <a:lstStyle/>
          <a:p>
            <a:pPr marL="0" indent="0" algn="ctr" fontAlgn="auto">
              <a:lnSpc>
                <a:spcPct val="80000"/>
              </a:lnSpc>
              <a:spcAft>
                <a:spcPts val="0"/>
              </a:spcAft>
              <a:buFont typeface="Wingdings" pitchFamily="2" charset="2"/>
              <a:buNone/>
              <a:defRPr/>
            </a:pPr>
            <a:r>
              <a:rPr lang="en-US" sz="1600" dirty="0" smtClean="0">
                <a:solidFill>
                  <a:schemeClr val="tx2"/>
                </a:solidFill>
              </a:rPr>
              <a:t>Melanie Zamora</a:t>
            </a:r>
          </a:p>
          <a:p>
            <a:pPr marL="0" indent="0" algn="ctr" fontAlgn="auto">
              <a:lnSpc>
                <a:spcPct val="80000"/>
              </a:lnSpc>
              <a:spcAft>
                <a:spcPts val="0"/>
              </a:spcAft>
              <a:buFont typeface="Wingdings" pitchFamily="2" charset="2"/>
              <a:buNone/>
              <a:defRPr/>
            </a:pPr>
            <a:r>
              <a:rPr lang="en-US" sz="1600" dirty="0" smtClean="0">
                <a:solidFill>
                  <a:schemeClr val="tx2"/>
                </a:solidFill>
              </a:rPr>
              <a:t>Director of Housing Programs</a:t>
            </a:r>
          </a:p>
          <a:p>
            <a:pPr marL="0" indent="0" algn="ctr" fontAlgn="auto">
              <a:lnSpc>
                <a:spcPct val="80000"/>
              </a:lnSpc>
              <a:spcAft>
                <a:spcPts val="0"/>
              </a:spcAft>
              <a:buFont typeface="Wingdings" pitchFamily="2" charset="2"/>
              <a:buNone/>
              <a:defRPr/>
            </a:pPr>
            <a:endParaRPr lang="en-US" sz="1600" dirty="0">
              <a:solidFill>
                <a:schemeClr val="tx2"/>
              </a:solidFill>
            </a:endParaRPr>
          </a:p>
          <a:p>
            <a:pPr marL="0" indent="0" algn="ctr" fontAlgn="auto">
              <a:lnSpc>
                <a:spcPct val="80000"/>
              </a:lnSpc>
              <a:spcAft>
                <a:spcPts val="0"/>
              </a:spcAft>
              <a:buFont typeface="Wingdings" pitchFamily="2" charset="2"/>
              <a:buNone/>
              <a:defRPr/>
            </a:pPr>
            <a:r>
              <a:rPr lang="en-US"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Road Home</a:t>
            </a:r>
          </a:p>
          <a:p>
            <a:pPr marL="0" indent="0" algn="ctr" fontAlgn="auto">
              <a:lnSpc>
                <a:spcPct val="80000"/>
              </a:lnSpc>
              <a:spcAft>
                <a:spcPts val="0"/>
              </a:spcAft>
              <a:buFont typeface="Wingdings" pitchFamily="2" charset="2"/>
              <a:buNone/>
              <a:defRPr/>
            </a:pPr>
            <a:r>
              <a:rPr lang="en-US" sz="1600" dirty="0">
                <a:solidFill>
                  <a:schemeClr val="tx2"/>
                </a:solidFill>
              </a:rPr>
              <a:t>210 South Rio Grande Street</a:t>
            </a:r>
          </a:p>
          <a:p>
            <a:pPr marL="0" indent="0" algn="ctr" fontAlgn="auto">
              <a:lnSpc>
                <a:spcPct val="80000"/>
              </a:lnSpc>
              <a:spcAft>
                <a:spcPts val="0"/>
              </a:spcAft>
              <a:buFont typeface="Wingdings" pitchFamily="2" charset="2"/>
              <a:buNone/>
              <a:defRPr/>
            </a:pPr>
            <a:r>
              <a:rPr lang="en-US" sz="1600" dirty="0">
                <a:solidFill>
                  <a:schemeClr val="tx2"/>
                </a:solidFill>
              </a:rPr>
              <a:t>Salt Lake City, Utah 84101</a:t>
            </a:r>
          </a:p>
          <a:p>
            <a:pPr marL="0" indent="0" algn="ctr" fontAlgn="auto">
              <a:lnSpc>
                <a:spcPct val="80000"/>
              </a:lnSpc>
              <a:spcAft>
                <a:spcPts val="0"/>
              </a:spcAft>
              <a:buFont typeface="Wingdings" pitchFamily="2" charset="2"/>
              <a:buNone/>
              <a:defRPr/>
            </a:pPr>
            <a:r>
              <a:rPr lang="en-US" sz="1600" dirty="0">
                <a:solidFill>
                  <a:schemeClr val="tx2"/>
                </a:solidFill>
              </a:rPr>
              <a:t>801-819-7320</a:t>
            </a:r>
          </a:p>
          <a:p>
            <a:pPr marL="0" indent="0" algn="ctr" fontAlgn="auto">
              <a:lnSpc>
                <a:spcPct val="80000"/>
              </a:lnSpc>
              <a:spcAft>
                <a:spcPts val="0"/>
              </a:spcAft>
              <a:buFont typeface="Wingdings" pitchFamily="2" charset="2"/>
              <a:buNone/>
              <a:defRPr/>
            </a:pPr>
            <a:r>
              <a:rPr lang="en-US" sz="1600" dirty="0" smtClean="0">
                <a:solidFill>
                  <a:schemeClr val="tx2"/>
                </a:solidFill>
              </a:rPr>
              <a:t>mzamora@theroadhome.org</a:t>
            </a:r>
            <a:endParaRPr lang="en-US" sz="1600" dirty="0">
              <a:solidFill>
                <a:schemeClr val="tx2"/>
              </a:solidFill>
            </a:endParaRPr>
          </a:p>
          <a:p>
            <a:pPr marL="0" indent="0" algn="ctr" fontAlgn="auto">
              <a:lnSpc>
                <a:spcPct val="80000"/>
              </a:lnSpc>
              <a:spcAft>
                <a:spcPts val="0"/>
              </a:spcAft>
              <a:buFont typeface="Wingdings" pitchFamily="2" charset="2"/>
              <a:buNone/>
              <a:defRPr/>
            </a:pPr>
            <a:r>
              <a:rPr lang="en-US" sz="1600" dirty="0">
                <a:solidFill>
                  <a:schemeClr val="tx2"/>
                </a:solidFill>
                <a:hlinkClick r:id="rId3"/>
              </a:rPr>
              <a:t>www.theroadhome.org</a:t>
            </a:r>
            <a:r>
              <a:rPr lang="en-US" sz="1600" dirty="0">
                <a:solidFill>
                  <a:schemeClr val="tx2"/>
                </a:solidFill>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title"/>
          </p:nvPr>
        </p:nvSpPr>
        <p:spPr/>
        <p:txBody>
          <a:bodyPr>
            <a:normAutofit fontScale="90000"/>
          </a:bodyPr>
          <a:lstStyle/>
          <a:p>
            <a:pPr fontAlgn="auto">
              <a:spcAft>
                <a:spcPts val="0"/>
              </a:spcAft>
              <a:defRPr/>
            </a:pPr>
            <a:r>
              <a:rPr lang="en-US" dirty="0">
                <a:solidFill>
                  <a:schemeClr val="tx2">
                    <a:satMod val="130000"/>
                  </a:schemeClr>
                </a:solidFill>
              </a:rPr>
              <a:t>Utah/Salt Lake County Overview</a:t>
            </a:r>
          </a:p>
        </p:txBody>
      </p:sp>
      <p:sp>
        <p:nvSpPr>
          <p:cNvPr id="3075" name="Rectangle 3"/>
          <p:cNvSpPr>
            <a:spLocks noGrp="1" noChangeArrowheads="1"/>
          </p:cNvSpPr>
          <p:nvPr>
            <p:ph idx="1"/>
          </p:nvPr>
        </p:nvSpPr>
        <p:spPr>
          <a:xfrm>
            <a:off x="990600" y="1752600"/>
            <a:ext cx="7693025" cy="3505200"/>
          </a:xfrm>
        </p:spPr>
        <p:txBody>
          <a:bodyPr>
            <a:normAutofit lnSpcReduction="10000"/>
          </a:bodyPr>
          <a:lstStyle/>
          <a:p>
            <a:pPr marL="365760" indent="-283464" fontAlgn="auto">
              <a:spcAft>
                <a:spcPts val="0"/>
              </a:spcAft>
              <a:buFont typeface="Wingdings 2"/>
              <a:buChar char=""/>
              <a:defRPr/>
            </a:pPr>
            <a:r>
              <a:rPr lang="en-US" dirty="0"/>
              <a:t>Utah Population 2.7 million </a:t>
            </a:r>
            <a:r>
              <a:rPr lang="en-US" sz="1400" dirty="0"/>
              <a:t>(1 million in SL County) </a:t>
            </a:r>
            <a:endParaRPr lang="en-US" sz="1400" dirty="0" smtClean="0"/>
          </a:p>
          <a:p>
            <a:pPr marL="365760" indent="-283464" fontAlgn="auto">
              <a:spcAft>
                <a:spcPts val="0"/>
              </a:spcAft>
              <a:buFont typeface="Wingdings 2"/>
              <a:buChar char=""/>
              <a:defRPr/>
            </a:pPr>
            <a:endParaRPr lang="en-US" sz="1400" dirty="0"/>
          </a:p>
          <a:p>
            <a:pPr marL="365760" indent="-283464" fontAlgn="auto">
              <a:spcAft>
                <a:spcPts val="0"/>
              </a:spcAft>
              <a:buFont typeface="Wingdings 2"/>
              <a:buChar char=""/>
              <a:defRPr/>
            </a:pPr>
            <a:r>
              <a:rPr lang="en-US" dirty="0" smtClean="0"/>
              <a:t>2011 </a:t>
            </a:r>
            <a:r>
              <a:rPr lang="en-US" dirty="0"/>
              <a:t>Utah Homeless PIT count </a:t>
            </a:r>
            <a:r>
              <a:rPr lang="en-US" dirty="0" smtClean="0"/>
              <a:t>is 3,114</a:t>
            </a:r>
          </a:p>
          <a:p>
            <a:pPr marL="365760" indent="-283464" fontAlgn="auto">
              <a:spcAft>
                <a:spcPts val="0"/>
              </a:spcAft>
              <a:buFont typeface="Wingdings 2"/>
              <a:buChar char=""/>
              <a:defRPr/>
            </a:pPr>
            <a:r>
              <a:rPr lang="en-US" dirty="0" smtClean="0"/>
              <a:t>SL </a:t>
            </a:r>
            <a:r>
              <a:rPr lang="en-US" dirty="0"/>
              <a:t>County is </a:t>
            </a:r>
            <a:r>
              <a:rPr lang="en-US" dirty="0" smtClean="0"/>
              <a:t>1,986</a:t>
            </a:r>
          </a:p>
          <a:p>
            <a:pPr marL="365760" indent="-283464" fontAlgn="auto">
              <a:spcAft>
                <a:spcPts val="0"/>
              </a:spcAft>
              <a:buFont typeface="Wingdings 2"/>
              <a:buChar char=""/>
              <a:defRPr/>
            </a:pPr>
            <a:r>
              <a:rPr lang="en-US" sz="2200" dirty="0" smtClean="0"/>
              <a:t>(</a:t>
            </a:r>
            <a:r>
              <a:rPr lang="en-US" sz="2200" dirty="0"/>
              <a:t>The Road Home shelters 950 individuals per night in winter; 650-700 year-round</a:t>
            </a:r>
            <a:r>
              <a:rPr lang="en-US" sz="2200" dirty="0" smtClean="0"/>
              <a:t>)</a:t>
            </a:r>
          </a:p>
          <a:p>
            <a:pPr marL="365760" indent="-283464" fontAlgn="auto">
              <a:spcAft>
                <a:spcPts val="0"/>
              </a:spcAft>
              <a:buFont typeface="Wingdings 2"/>
              <a:buChar char=""/>
              <a:defRPr/>
            </a:pPr>
            <a:endParaRPr lang="en-US" sz="2200" dirty="0"/>
          </a:p>
          <a:p>
            <a:pPr marL="365760" indent="-283464" fontAlgn="auto">
              <a:spcAft>
                <a:spcPts val="0"/>
              </a:spcAft>
              <a:buFont typeface="Wingdings 2"/>
              <a:buChar char=""/>
              <a:defRPr/>
            </a:pPr>
            <a:r>
              <a:rPr lang="en-US" dirty="0"/>
              <a:t>FMR for a 2 bedroom in SL County is $</a:t>
            </a:r>
            <a:r>
              <a:rPr lang="en-US" dirty="0" smtClean="0"/>
              <a:t>826</a:t>
            </a: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
        <p:nvSpPr>
          <p:cNvPr id="4" name="Date Placeholder 3"/>
          <p:cNvSpPr>
            <a:spLocks noGrp="1"/>
          </p:cNvSpPr>
          <p:nvPr>
            <p:ph type="dt" sz="quarter" idx="10"/>
          </p:nvPr>
        </p:nvSpPr>
        <p:spPr/>
        <p:txBody>
          <a:bodyPr/>
          <a:lstStyle/>
          <a:p>
            <a:pPr>
              <a:defRPr/>
            </a:pPr>
            <a:r>
              <a:rPr lang="en-US"/>
              <a:t>July 13, 2011</a:t>
            </a:r>
          </a:p>
        </p:txBody>
      </p:sp>
      <p:sp>
        <p:nvSpPr>
          <p:cNvPr id="5" name="Footer Placeholder 4"/>
          <p:cNvSpPr>
            <a:spLocks noGrp="1"/>
          </p:cNvSpPr>
          <p:nvPr>
            <p:ph type="ftr" sz="quarter" idx="11"/>
          </p:nvPr>
        </p:nvSpPr>
        <p:spPr/>
        <p:txBody>
          <a:bodyPr/>
          <a:lstStyle/>
          <a:p>
            <a:pPr>
              <a:defRPr/>
            </a:pPr>
            <a:r>
              <a:rPr lang="en-US"/>
              <a:t>Designing Rent Assistance</a:t>
            </a:r>
          </a:p>
        </p:txBody>
      </p:sp>
      <p:sp>
        <p:nvSpPr>
          <p:cNvPr id="6" name="Slide Number Placeholder 5"/>
          <p:cNvSpPr>
            <a:spLocks noGrp="1"/>
          </p:cNvSpPr>
          <p:nvPr>
            <p:ph type="sldNum" sz="quarter" idx="12"/>
          </p:nvPr>
        </p:nvSpPr>
        <p:spPr/>
        <p:txBody>
          <a:bodyPr/>
          <a:lstStyle/>
          <a:p>
            <a:pPr>
              <a:defRPr/>
            </a:pPr>
            <a:fld id="{EF5BD60B-7B37-4ABD-8EE6-17056E00D550}" type="slidenum">
              <a:rPr lang="en-US"/>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Date Placeholder 1"/>
          <p:cNvSpPr txBox="1">
            <a:spLocks noGrp="1"/>
          </p:cNvSpPr>
          <p:nvPr/>
        </p:nvSpPr>
        <p:spPr bwMode="auto">
          <a:xfrm>
            <a:off x="4791075" y="6481763"/>
            <a:ext cx="2133600" cy="301625"/>
          </a:xfrm>
          <a:prstGeom prst="rect">
            <a:avLst/>
          </a:prstGeom>
          <a:noFill/>
          <a:ln w="9525">
            <a:noFill/>
            <a:miter lim="800000"/>
            <a:headEnd/>
            <a:tailEnd/>
          </a:ln>
        </p:spPr>
        <p:txBody>
          <a:bodyPr anchor="b"/>
          <a:lstStyle/>
          <a:p>
            <a:pPr defTabSz="912813"/>
            <a:endParaRPr lang="en-US" sz="1000"/>
          </a:p>
        </p:txBody>
      </p:sp>
      <p:sp>
        <p:nvSpPr>
          <p:cNvPr id="149508" name="Footer Placeholder 2"/>
          <p:cNvSpPr txBox="1">
            <a:spLocks noGrp="1"/>
          </p:cNvSpPr>
          <p:nvPr/>
        </p:nvSpPr>
        <p:spPr bwMode="auto">
          <a:xfrm>
            <a:off x="457200" y="6481763"/>
            <a:ext cx="4259263" cy="301625"/>
          </a:xfrm>
          <a:prstGeom prst="rect">
            <a:avLst/>
          </a:prstGeom>
          <a:noFill/>
          <a:ln w="9525">
            <a:noFill/>
            <a:miter lim="800000"/>
            <a:headEnd/>
            <a:tailEnd/>
          </a:ln>
        </p:spPr>
        <p:txBody>
          <a:bodyPr anchor="b"/>
          <a:lstStyle/>
          <a:p>
            <a:pPr algn="r" defTabSz="912813"/>
            <a:endParaRPr lang="en-US" sz="1000"/>
          </a:p>
        </p:txBody>
      </p:sp>
      <p:sp>
        <p:nvSpPr>
          <p:cNvPr id="149509" name="Slide Number Placeholder 3"/>
          <p:cNvSpPr txBox="1">
            <a:spLocks noGrp="1"/>
          </p:cNvSpPr>
          <p:nvPr/>
        </p:nvSpPr>
        <p:spPr bwMode="auto">
          <a:xfrm>
            <a:off x="7589838" y="6481763"/>
            <a:ext cx="503237" cy="301625"/>
          </a:xfrm>
          <a:prstGeom prst="rect">
            <a:avLst/>
          </a:prstGeom>
          <a:noFill/>
          <a:ln w="9525">
            <a:noFill/>
            <a:miter lim="800000"/>
            <a:headEnd/>
            <a:tailEnd/>
          </a:ln>
        </p:spPr>
        <p:txBody>
          <a:bodyPr anchor="b"/>
          <a:lstStyle/>
          <a:p>
            <a:pPr algn="ctr" defTabSz="912813"/>
            <a:fld id="{9D0AA933-CB16-4753-90F5-5F0BD5C64E26}" type="slidenum">
              <a:rPr lang="en-US" sz="1200"/>
              <a:pPr algn="ctr" defTabSz="912813"/>
              <a:t>3</a:t>
            </a:fld>
            <a:endParaRPr lang="en-US" sz="1200"/>
          </a:p>
        </p:txBody>
      </p:sp>
      <p:graphicFrame>
        <p:nvGraphicFramePr>
          <p:cNvPr id="149506" name="Object 2"/>
          <p:cNvGraphicFramePr>
            <a:graphicFrameLocks noChangeAspect="1"/>
          </p:cNvGraphicFramePr>
          <p:nvPr/>
        </p:nvGraphicFramePr>
        <p:xfrm>
          <a:off x="912813" y="512763"/>
          <a:ext cx="7183437" cy="5884862"/>
        </p:xfrm>
        <a:graphic>
          <a:graphicData uri="http://schemas.openxmlformats.org/presentationml/2006/ole">
            <p:oleObj spid="_x0000_s149512" name="Worksheet" r:id="rId4" imgW="7372350" imgH="5943600" progId="Excel.Sheet.8">
              <p:embed/>
            </p:oleObj>
          </a:graphicData>
        </a:graphic>
      </p:graphicFrame>
      <p:sp>
        <p:nvSpPr>
          <p:cNvPr id="7" name="Slide Number Placeholder 6"/>
          <p:cNvSpPr>
            <a:spLocks noGrp="1"/>
          </p:cNvSpPr>
          <p:nvPr>
            <p:ph type="sldNum" sz="quarter" idx="12"/>
          </p:nvPr>
        </p:nvSpPr>
        <p:spPr/>
        <p:txBody>
          <a:bodyPr/>
          <a:lstStyle/>
          <a:p>
            <a:pPr>
              <a:defRPr/>
            </a:pPr>
            <a:fld id="{09571EBE-1303-4B78-B0E0-38BDEA7DF39A}" type="slidenum">
              <a:rPr lang="en-US"/>
              <a:pPr>
                <a:defRPr/>
              </a:pPr>
              <a:t>3</a:t>
            </a:fld>
            <a:endParaRPr lang="en-US"/>
          </a:p>
        </p:txBody>
      </p:sp>
      <p:sp>
        <p:nvSpPr>
          <p:cNvPr id="8" name="Footer Placeholder 7"/>
          <p:cNvSpPr>
            <a:spLocks noGrp="1"/>
          </p:cNvSpPr>
          <p:nvPr>
            <p:ph type="ftr" sz="quarter" idx="11"/>
          </p:nvPr>
        </p:nvSpPr>
        <p:spPr/>
        <p:txBody>
          <a:bodyPr/>
          <a:lstStyle/>
          <a:p>
            <a:pPr>
              <a:defRPr/>
            </a:pPr>
            <a:r>
              <a:rPr lang="en-US" dirty="0"/>
              <a:t>Designing Rent Assistance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p:cNvSpPr>
            <a:spLocks noGrp="1" noChangeArrowheads="1"/>
          </p:cNvSpPr>
          <p:nvPr>
            <p:ph type="title"/>
          </p:nvPr>
        </p:nvSpPr>
        <p:spPr/>
        <p:txBody>
          <a:bodyPr>
            <a:normAutofit fontScale="90000"/>
          </a:bodyPr>
          <a:lstStyle/>
          <a:p>
            <a:pPr fontAlgn="auto">
              <a:spcAft>
                <a:spcPts val="0"/>
              </a:spcAft>
              <a:defRPr/>
            </a:pPr>
            <a:r>
              <a:rPr lang="en-US" dirty="0">
                <a:solidFill>
                  <a:schemeClr val="tx2">
                    <a:satMod val="130000"/>
                  </a:schemeClr>
                </a:solidFill>
              </a:rPr>
              <a:t>Short and Medium Term Pilot Programs 2008-09</a:t>
            </a:r>
          </a:p>
        </p:txBody>
      </p:sp>
      <p:sp>
        <p:nvSpPr>
          <p:cNvPr id="60419" name="Rectangle 3"/>
          <p:cNvSpPr>
            <a:spLocks noGrp="1" noChangeArrowheads="1"/>
          </p:cNvSpPr>
          <p:nvPr>
            <p:ph idx="1"/>
          </p:nvPr>
        </p:nvSpPr>
        <p:spPr>
          <a:xfrm>
            <a:off x="1447800" y="1752600"/>
            <a:ext cx="7497763" cy="4800600"/>
          </a:xfrm>
        </p:spPr>
        <p:txBody>
          <a:bodyPr/>
          <a:lstStyle/>
          <a:p>
            <a:r>
              <a:rPr lang="en-US" sz="2400" dirty="0" smtClean="0"/>
              <a:t>TANF - $115,000, limited to 3 months, served 53 families, $2142 average per household</a:t>
            </a:r>
          </a:p>
          <a:p>
            <a:r>
              <a:rPr lang="en-US" sz="2400" dirty="0" smtClean="0"/>
              <a:t>United Way &amp; SL County General Funds - $225,000, deposit &amp; pro-rate only, served 127 families &amp; 73 singles, $1,100 average per household</a:t>
            </a:r>
          </a:p>
          <a:p>
            <a:r>
              <a:rPr lang="en-US" sz="2400" dirty="0" smtClean="0"/>
              <a:t>SL County General Funds Tapered Subsidy – $125,000, limited to 6 months tapered, served 37 families, $3,391 average per household</a:t>
            </a:r>
          </a:p>
          <a:p>
            <a:endParaRPr lang="en-US" sz="2400" dirty="0" smtClean="0"/>
          </a:p>
          <a:p>
            <a:pPr algn="ctr">
              <a:buFont typeface="Wingdings" pitchFamily="2" charset="2"/>
              <a:buNone/>
            </a:pPr>
            <a:r>
              <a:rPr lang="en-US" sz="2000" i="1" dirty="0" smtClean="0">
                <a:solidFill>
                  <a:schemeClr val="accent1"/>
                </a:solidFill>
              </a:rPr>
              <a:t>An average of 13 % of households returned to the Shelter</a:t>
            </a:r>
          </a:p>
        </p:txBody>
      </p:sp>
      <p:sp>
        <p:nvSpPr>
          <p:cNvPr id="4" name="Date Placeholder 3"/>
          <p:cNvSpPr>
            <a:spLocks noGrp="1"/>
          </p:cNvSpPr>
          <p:nvPr>
            <p:ph type="dt" sz="quarter" idx="10"/>
          </p:nvPr>
        </p:nvSpPr>
        <p:spPr/>
        <p:txBody>
          <a:bodyPr/>
          <a:lstStyle/>
          <a:p>
            <a:pPr>
              <a:defRPr/>
            </a:pPr>
            <a:r>
              <a:rPr lang="en-US"/>
              <a:t>July 13, 2011</a:t>
            </a:r>
          </a:p>
        </p:txBody>
      </p:sp>
      <p:sp>
        <p:nvSpPr>
          <p:cNvPr id="5" name="Footer Placeholder 4"/>
          <p:cNvSpPr>
            <a:spLocks noGrp="1"/>
          </p:cNvSpPr>
          <p:nvPr>
            <p:ph type="ftr" sz="quarter" idx="11"/>
          </p:nvPr>
        </p:nvSpPr>
        <p:spPr/>
        <p:txBody>
          <a:bodyPr/>
          <a:lstStyle/>
          <a:p>
            <a:pPr>
              <a:defRPr/>
            </a:pPr>
            <a:r>
              <a:rPr lang="en-US"/>
              <a:t>Designing Rent Assistance</a:t>
            </a:r>
          </a:p>
        </p:txBody>
      </p:sp>
      <p:sp>
        <p:nvSpPr>
          <p:cNvPr id="6" name="Slide Number Placeholder 5"/>
          <p:cNvSpPr>
            <a:spLocks noGrp="1"/>
          </p:cNvSpPr>
          <p:nvPr>
            <p:ph type="sldNum" sz="quarter" idx="12"/>
          </p:nvPr>
        </p:nvSpPr>
        <p:spPr/>
        <p:txBody>
          <a:bodyPr/>
          <a:lstStyle/>
          <a:p>
            <a:pPr>
              <a:defRPr/>
            </a:pPr>
            <a:fld id="{C7910109-7C99-4536-8758-81AC54AE25AB}" type="slidenum">
              <a:rPr lang="en-US"/>
              <a:pPr>
                <a:defRPr/>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additive="base">
                                        <p:cTn id="7" dur="1000" fill="hold"/>
                                        <p:tgtEl>
                                          <p:spTgt spid="60419">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604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0419">
                                            <p:txEl>
                                              <p:pRg st="1" end="1"/>
                                            </p:txEl>
                                          </p:spTgt>
                                        </p:tgtEl>
                                        <p:attrNameLst>
                                          <p:attrName>style.visibility</p:attrName>
                                        </p:attrNameLst>
                                      </p:cBhvr>
                                      <p:to>
                                        <p:strVal val="visible"/>
                                      </p:to>
                                    </p:set>
                                    <p:anim calcmode="lin" valueType="num">
                                      <p:cBhvr additive="base">
                                        <p:cTn id="13" dur="1000" fill="hold"/>
                                        <p:tgtEl>
                                          <p:spTgt spid="60419">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604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0419">
                                            <p:txEl>
                                              <p:pRg st="2" end="2"/>
                                            </p:txEl>
                                          </p:spTgt>
                                        </p:tgtEl>
                                        <p:attrNameLst>
                                          <p:attrName>style.visibility</p:attrName>
                                        </p:attrNameLst>
                                      </p:cBhvr>
                                      <p:to>
                                        <p:strVal val="visible"/>
                                      </p:to>
                                    </p:set>
                                    <p:anim calcmode="lin" valueType="num">
                                      <p:cBhvr additive="base">
                                        <p:cTn id="19" dur="1000" fill="hold"/>
                                        <p:tgtEl>
                                          <p:spTgt spid="60419">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604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60419">
                                            <p:txEl>
                                              <p:pRg st="4" end="4"/>
                                            </p:txEl>
                                          </p:spTgt>
                                        </p:tgtEl>
                                        <p:attrNameLst>
                                          <p:attrName>style.visibility</p:attrName>
                                        </p:attrNameLst>
                                      </p:cBhvr>
                                      <p:to>
                                        <p:strVal val="visible"/>
                                      </p:to>
                                    </p:set>
                                    <p:anim calcmode="lin" valueType="num">
                                      <p:cBhvr additive="base">
                                        <p:cTn id="25" dur="1000" fill="hold"/>
                                        <p:tgtEl>
                                          <p:spTgt spid="60419">
                                            <p:txEl>
                                              <p:pRg st="4" end="4"/>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6041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1435100" y="274638"/>
            <a:ext cx="7499350" cy="1143000"/>
          </a:xfrm>
        </p:spPr>
        <p:txBody>
          <a:bodyPr>
            <a:normAutofit fontScale="90000"/>
          </a:bodyPr>
          <a:lstStyle/>
          <a:p>
            <a:pPr fontAlgn="auto">
              <a:spcAft>
                <a:spcPts val="0"/>
              </a:spcAft>
              <a:defRPr/>
            </a:pPr>
            <a:r>
              <a:rPr lang="en-US" dirty="0">
                <a:solidFill>
                  <a:schemeClr val="tx2">
                    <a:satMod val="130000"/>
                  </a:schemeClr>
                </a:solidFill>
              </a:rPr>
              <a:t>Funding for Rapid </a:t>
            </a:r>
            <a:r>
              <a:rPr lang="en-US" dirty="0" err="1">
                <a:solidFill>
                  <a:schemeClr val="tx2">
                    <a:satMod val="130000"/>
                  </a:schemeClr>
                </a:solidFill>
              </a:rPr>
              <a:t>Rehousing</a:t>
            </a:r>
            <a:r>
              <a:rPr lang="en-US" dirty="0">
                <a:solidFill>
                  <a:schemeClr val="tx2">
                    <a:satMod val="130000"/>
                  </a:schemeClr>
                </a:solidFill>
              </a:rPr>
              <a:t> </a:t>
            </a:r>
            <a:r>
              <a:rPr lang="en-US" dirty="0" smtClean="0">
                <a:solidFill>
                  <a:schemeClr val="tx2">
                    <a:satMod val="130000"/>
                  </a:schemeClr>
                </a:solidFill>
              </a:rPr>
              <a:t/>
            </a:r>
            <a:br>
              <a:rPr lang="en-US" dirty="0" smtClean="0">
                <a:solidFill>
                  <a:schemeClr val="tx2">
                    <a:satMod val="130000"/>
                  </a:schemeClr>
                </a:solidFill>
              </a:rPr>
            </a:br>
            <a:r>
              <a:rPr lang="en-US" dirty="0" smtClean="0">
                <a:solidFill>
                  <a:schemeClr val="tx2">
                    <a:satMod val="130000"/>
                  </a:schemeClr>
                </a:solidFill>
              </a:rPr>
              <a:t>October 2009</a:t>
            </a:r>
            <a:endParaRPr lang="en-US" dirty="0">
              <a:solidFill>
                <a:schemeClr val="tx2">
                  <a:satMod val="130000"/>
                </a:schemeClr>
              </a:solidFill>
            </a:endParaRPr>
          </a:p>
        </p:txBody>
      </p:sp>
      <p:sp>
        <p:nvSpPr>
          <p:cNvPr id="153602" name="Rectangle 3"/>
          <p:cNvSpPr>
            <a:spLocks noGrp="1" noChangeArrowheads="1"/>
          </p:cNvSpPr>
          <p:nvPr>
            <p:ph sz="half" idx="1"/>
          </p:nvPr>
        </p:nvSpPr>
        <p:spPr>
          <a:xfrm>
            <a:off x="838200" y="2362200"/>
            <a:ext cx="3771900" cy="3724275"/>
          </a:xfrm>
        </p:spPr>
        <p:txBody>
          <a:bodyPr/>
          <a:lstStyle/>
          <a:p>
            <a:pPr>
              <a:lnSpc>
                <a:spcPct val="90000"/>
              </a:lnSpc>
            </a:pPr>
            <a:r>
              <a:rPr lang="en-US" sz="2400" smtClean="0"/>
              <a:t>Consolidated all RRH </a:t>
            </a:r>
            <a:r>
              <a:rPr lang="en-US" sz="2100" smtClean="0"/>
              <a:t>(HPRP &amp; TANF Needy Family)</a:t>
            </a:r>
            <a:r>
              <a:rPr lang="en-US" sz="2400" smtClean="0"/>
              <a:t> funding for Salt Lake County to </a:t>
            </a:r>
            <a:r>
              <a:rPr lang="en-US" sz="2400" b="1" smtClean="0"/>
              <a:t>The Road Home</a:t>
            </a:r>
          </a:p>
          <a:p>
            <a:pPr>
              <a:lnSpc>
                <a:spcPct val="90000"/>
              </a:lnSpc>
            </a:pPr>
            <a:r>
              <a:rPr lang="en-US" sz="2400" smtClean="0"/>
              <a:t>October 1, 2009 to September 30, 2011 (March 31, 2012)</a:t>
            </a:r>
          </a:p>
        </p:txBody>
      </p:sp>
      <p:sp>
        <p:nvSpPr>
          <p:cNvPr id="153603" name="Rectangle 4"/>
          <p:cNvSpPr>
            <a:spLocks noGrp="1" noChangeArrowheads="1"/>
          </p:cNvSpPr>
          <p:nvPr>
            <p:ph sz="half" idx="2"/>
          </p:nvPr>
        </p:nvSpPr>
        <p:spPr>
          <a:xfrm>
            <a:off x="4759325" y="2362200"/>
            <a:ext cx="3771900" cy="3724275"/>
          </a:xfrm>
        </p:spPr>
        <p:txBody>
          <a:bodyPr/>
          <a:lstStyle/>
          <a:p>
            <a:pPr>
              <a:lnSpc>
                <a:spcPct val="90000"/>
              </a:lnSpc>
            </a:pPr>
            <a:r>
              <a:rPr lang="en-US" sz="2400" dirty="0" smtClean="0"/>
              <a:t>TANF $1.7 million</a:t>
            </a:r>
          </a:p>
          <a:p>
            <a:pPr>
              <a:lnSpc>
                <a:spcPct val="90000"/>
              </a:lnSpc>
            </a:pPr>
            <a:r>
              <a:rPr lang="en-US" sz="2400" dirty="0" smtClean="0"/>
              <a:t>TANF 2 $1.9 million</a:t>
            </a:r>
          </a:p>
          <a:p>
            <a:pPr>
              <a:lnSpc>
                <a:spcPct val="90000"/>
              </a:lnSpc>
            </a:pPr>
            <a:r>
              <a:rPr lang="en-US" sz="2400" dirty="0" smtClean="0"/>
              <a:t>State HPRP $1,563,797</a:t>
            </a:r>
          </a:p>
          <a:p>
            <a:pPr>
              <a:lnSpc>
                <a:spcPct val="90000"/>
              </a:lnSpc>
            </a:pPr>
            <a:r>
              <a:rPr lang="en-US" sz="2400" dirty="0" smtClean="0"/>
              <a:t>SL County HPRP $492,810</a:t>
            </a:r>
          </a:p>
          <a:p>
            <a:pPr>
              <a:lnSpc>
                <a:spcPct val="90000"/>
              </a:lnSpc>
            </a:pPr>
            <a:r>
              <a:rPr lang="en-US" sz="2400" dirty="0" smtClean="0"/>
              <a:t>SL City HPRP $820,000</a:t>
            </a:r>
          </a:p>
          <a:p>
            <a:pPr>
              <a:lnSpc>
                <a:spcPct val="90000"/>
              </a:lnSpc>
            </a:pPr>
            <a:endParaRPr lang="en-US" sz="2400" dirty="0" smtClean="0"/>
          </a:p>
          <a:p>
            <a:pPr>
              <a:lnSpc>
                <a:spcPct val="90000"/>
              </a:lnSpc>
            </a:pPr>
            <a:r>
              <a:rPr lang="en-US" sz="2400" dirty="0" smtClean="0"/>
              <a:t>TOTAL: $6,476,607</a:t>
            </a:r>
          </a:p>
        </p:txBody>
      </p:sp>
      <p:sp>
        <p:nvSpPr>
          <p:cNvPr id="5" name="Date Placeholder 4"/>
          <p:cNvSpPr>
            <a:spLocks noGrp="1"/>
          </p:cNvSpPr>
          <p:nvPr>
            <p:ph type="dt" sz="quarter" idx="10"/>
          </p:nvPr>
        </p:nvSpPr>
        <p:spPr/>
        <p:txBody>
          <a:bodyPr/>
          <a:lstStyle/>
          <a:p>
            <a:pPr>
              <a:defRPr/>
            </a:pPr>
            <a:r>
              <a:rPr lang="en-US"/>
              <a:t>July 13, 2011</a:t>
            </a:r>
          </a:p>
        </p:txBody>
      </p:sp>
      <p:sp>
        <p:nvSpPr>
          <p:cNvPr id="6" name="Footer Placeholder 5"/>
          <p:cNvSpPr>
            <a:spLocks noGrp="1"/>
          </p:cNvSpPr>
          <p:nvPr>
            <p:ph type="ftr" sz="quarter" idx="11"/>
          </p:nvPr>
        </p:nvSpPr>
        <p:spPr/>
        <p:txBody>
          <a:bodyPr/>
          <a:lstStyle/>
          <a:p>
            <a:pPr>
              <a:defRPr/>
            </a:pPr>
            <a:r>
              <a:rPr lang="en-US"/>
              <a:t>Designing Rent Assistance</a:t>
            </a:r>
          </a:p>
        </p:txBody>
      </p:sp>
      <p:sp>
        <p:nvSpPr>
          <p:cNvPr id="7" name="Slide Number Placeholder 6"/>
          <p:cNvSpPr>
            <a:spLocks noGrp="1"/>
          </p:cNvSpPr>
          <p:nvPr>
            <p:ph type="sldNum" sz="quarter" idx="12"/>
          </p:nvPr>
        </p:nvSpPr>
        <p:spPr/>
        <p:txBody>
          <a:bodyPr/>
          <a:lstStyle/>
          <a:p>
            <a:pPr>
              <a:defRPr/>
            </a:pPr>
            <a:fld id="{BAAD6A66-E3DE-465B-BBE4-742B9CB838A3}"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Grp="1" noChangeArrowheads="1"/>
          </p:cNvSpPr>
          <p:nvPr>
            <p:ph type="title"/>
          </p:nvPr>
        </p:nvSpPr>
        <p:spPr/>
        <p:txBody>
          <a:bodyPr/>
          <a:lstStyle/>
          <a:p>
            <a:pPr fontAlgn="auto">
              <a:spcAft>
                <a:spcPts val="0"/>
              </a:spcAft>
              <a:defRPr/>
            </a:pPr>
            <a:r>
              <a:rPr lang="en-US">
                <a:solidFill>
                  <a:schemeClr val="tx2">
                    <a:satMod val="130000"/>
                  </a:schemeClr>
                </a:solidFill>
              </a:rPr>
              <a:t>Staffing Rapid Rehousing</a:t>
            </a:r>
          </a:p>
        </p:txBody>
      </p:sp>
      <p:sp>
        <p:nvSpPr>
          <p:cNvPr id="155650" name="Rectangle 3"/>
          <p:cNvSpPr>
            <a:spLocks noGrp="1" noChangeArrowheads="1"/>
          </p:cNvSpPr>
          <p:nvPr>
            <p:ph idx="1"/>
          </p:nvPr>
        </p:nvSpPr>
        <p:spPr/>
        <p:txBody>
          <a:bodyPr/>
          <a:lstStyle/>
          <a:p>
            <a:pPr>
              <a:lnSpc>
                <a:spcPct val="90000"/>
              </a:lnSpc>
            </a:pPr>
            <a:r>
              <a:rPr lang="en-US" sz="2400" dirty="0" smtClean="0"/>
              <a:t>Hired a core RRH Team, including a Program Coordinator, Landlord Negotiator,  Accountant, Data Specialist and 3 Case Managers.  Added Assessor.  Also hire data entry temp to help with QPR</a:t>
            </a:r>
          </a:p>
          <a:p>
            <a:pPr>
              <a:lnSpc>
                <a:spcPct val="90000"/>
              </a:lnSpc>
            </a:pPr>
            <a:endParaRPr lang="en-US" sz="2400" dirty="0" smtClean="0"/>
          </a:p>
          <a:p>
            <a:pPr>
              <a:lnSpc>
                <a:spcPct val="90000"/>
              </a:lnSpc>
            </a:pPr>
            <a:r>
              <a:rPr lang="en-US" sz="2400" dirty="0" smtClean="0"/>
              <a:t>Current Shelter Case Management staff shifted gears to be all Rapid </a:t>
            </a:r>
            <a:r>
              <a:rPr lang="en-US" sz="2400" dirty="0" err="1" smtClean="0"/>
              <a:t>Rehousing</a:t>
            </a:r>
            <a:r>
              <a:rPr lang="en-US" sz="2400" dirty="0" smtClean="0"/>
              <a:t> focused with every family in Shelter</a:t>
            </a:r>
          </a:p>
          <a:p>
            <a:pPr>
              <a:lnSpc>
                <a:spcPct val="90000"/>
              </a:lnSpc>
              <a:buFont typeface="Wingdings 2" pitchFamily="18" charset="2"/>
              <a:buNone/>
            </a:pPr>
            <a:endParaRPr lang="en-US" sz="2400" dirty="0" smtClean="0"/>
          </a:p>
          <a:p>
            <a:pPr>
              <a:lnSpc>
                <a:spcPct val="90000"/>
              </a:lnSpc>
            </a:pPr>
            <a:r>
              <a:rPr lang="en-US" sz="2400" dirty="0" smtClean="0"/>
              <a:t>Accounting staff,  Administrative staff and other support staff have adjusted to be Rapid </a:t>
            </a:r>
            <a:r>
              <a:rPr lang="en-US" sz="2400" dirty="0" err="1" smtClean="0"/>
              <a:t>Rehousing</a:t>
            </a:r>
            <a:r>
              <a:rPr lang="en-US" sz="2400" dirty="0" smtClean="0"/>
              <a:t> focused</a:t>
            </a:r>
          </a:p>
        </p:txBody>
      </p:sp>
      <p:sp>
        <p:nvSpPr>
          <p:cNvPr id="4" name="Date Placeholder 3"/>
          <p:cNvSpPr>
            <a:spLocks noGrp="1"/>
          </p:cNvSpPr>
          <p:nvPr>
            <p:ph type="dt" sz="quarter" idx="10"/>
          </p:nvPr>
        </p:nvSpPr>
        <p:spPr/>
        <p:txBody>
          <a:bodyPr/>
          <a:lstStyle/>
          <a:p>
            <a:pPr>
              <a:defRPr/>
            </a:pPr>
            <a:r>
              <a:rPr lang="en-US"/>
              <a:t>July 13, 2011</a:t>
            </a:r>
          </a:p>
        </p:txBody>
      </p:sp>
      <p:sp>
        <p:nvSpPr>
          <p:cNvPr id="5" name="Footer Placeholder 4"/>
          <p:cNvSpPr>
            <a:spLocks noGrp="1"/>
          </p:cNvSpPr>
          <p:nvPr>
            <p:ph type="ftr" sz="quarter" idx="11"/>
          </p:nvPr>
        </p:nvSpPr>
        <p:spPr/>
        <p:txBody>
          <a:bodyPr/>
          <a:lstStyle/>
          <a:p>
            <a:pPr>
              <a:defRPr/>
            </a:pPr>
            <a:r>
              <a:rPr lang="en-US"/>
              <a:t>Designing Rent Assistance</a:t>
            </a:r>
          </a:p>
        </p:txBody>
      </p:sp>
      <p:sp>
        <p:nvSpPr>
          <p:cNvPr id="6" name="Slide Number Placeholder 5"/>
          <p:cNvSpPr>
            <a:spLocks noGrp="1"/>
          </p:cNvSpPr>
          <p:nvPr>
            <p:ph type="sldNum" sz="quarter" idx="12"/>
          </p:nvPr>
        </p:nvSpPr>
        <p:spPr/>
        <p:txBody>
          <a:bodyPr/>
          <a:lstStyle/>
          <a:p>
            <a:pPr>
              <a:defRPr/>
            </a:pPr>
            <a:fld id="{6239E026-1512-41DC-83B5-F2C19CE4EEAB}"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fontAlgn="auto">
              <a:spcAft>
                <a:spcPts val="0"/>
              </a:spcAft>
              <a:defRPr/>
            </a:pPr>
            <a:r>
              <a:rPr lang="en-US">
                <a:solidFill>
                  <a:schemeClr val="tx2">
                    <a:satMod val="130000"/>
                  </a:schemeClr>
                </a:solidFill>
              </a:rPr>
              <a:t>Who Are We Targeting?</a:t>
            </a:r>
          </a:p>
        </p:txBody>
      </p:sp>
      <p:sp>
        <p:nvSpPr>
          <p:cNvPr id="157698" name="Rectangle 3"/>
          <p:cNvSpPr>
            <a:spLocks noGrp="1" noChangeArrowheads="1"/>
          </p:cNvSpPr>
          <p:nvPr>
            <p:ph idx="1"/>
          </p:nvPr>
        </p:nvSpPr>
        <p:spPr>
          <a:xfrm>
            <a:off x="1447800" y="1828800"/>
            <a:ext cx="7499350" cy="3962400"/>
          </a:xfrm>
        </p:spPr>
        <p:txBody>
          <a:bodyPr/>
          <a:lstStyle/>
          <a:p>
            <a:r>
              <a:rPr lang="en-US" sz="2400" dirty="0" smtClean="0"/>
              <a:t>Families (with children) living in an Emergency Shelter or on the streets</a:t>
            </a:r>
            <a:endParaRPr lang="en-US" sz="1800" dirty="0" smtClean="0"/>
          </a:p>
          <a:p>
            <a:r>
              <a:rPr lang="en-US" sz="2400" dirty="0" smtClean="0"/>
              <a:t>We determine eligibility based on TANF and HPRP requirements first</a:t>
            </a:r>
          </a:p>
          <a:p>
            <a:r>
              <a:rPr lang="en-US" sz="2400" dirty="0" smtClean="0"/>
              <a:t>Assess housing barriers and develop a plan for addressing barriers</a:t>
            </a:r>
          </a:p>
          <a:p>
            <a:r>
              <a:rPr lang="en-US" sz="2400" dirty="0" smtClean="0"/>
              <a:t>Housing barriers do not screen out families</a:t>
            </a:r>
          </a:p>
          <a:p>
            <a:r>
              <a:rPr lang="en-US" sz="2400" dirty="0" smtClean="0"/>
              <a:t>We screen in, not out!</a:t>
            </a:r>
          </a:p>
          <a:p>
            <a:pPr>
              <a:buFont typeface="Wingdings" pitchFamily="2" charset="2"/>
              <a:buNone/>
            </a:pPr>
            <a:endParaRPr lang="en-US" sz="2400" dirty="0" smtClean="0"/>
          </a:p>
          <a:p>
            <a:endParaRPr lang="en-US" sz="2400" dirty="0" smtClean="0"/>
          </a:p>
        </p:txBody>
      </p:sp>
      <p:sp>
        <p:nvSpPr>
          <p:cNvPr id="4" name="Date Placeholder 3"/>
          <p:cNvSpPr>
            <a:spLocks noGrp="1"/>
          </p:cNvSpPr>
          <p:nvPr>
            <p:ph type="dt" sz="quarter" idx="10"/>
          </p:nvPr>
        </p:nvSpPr>
        <p:spPr/>
        <p:txBody>
          <a:bodyPr/>
          <a:lstStyle/>
          <a:p>
            <a:pPr>
              <a:defRPr/>
            </a:pPr>
            <a:r>
              <a:rPr lang="en-US"/>
              <a:t>July 13, 2011</a:t>
            </a:r>
          </a:p>
        </p:txBody>
      </p:sp>
      <p:sp>
        <p:nvSpPr>
          <p:cNvPr id="5" name="Footer Placeholder 4"/>
          <p:cNvSpPr>
            <a:spLocks noGrp="1"/>
          </p:cNvSpPr>
          <p:nvPr>
            <p:ph type="ftr" sz="quarter" idx="11"/>
          </p:nvPr>
        </p:nvSpPr>
        <p:spPr/>
        <p:txBody>
          <a:bodyPr/>
          <a:lstStyle/>
          <a:p>
            <a:pPr>
              <a:defRPr/>
            </a:pPr>
            <a:r>
              <a:rPr lang="en-US"/>
              <a:t>Designing Rent Assistance</a:t>
            </a:r>
          </a:p>
        </p:txBody>
      </p:sp>
      <p:sp>
        <p:nvSpPr>
          <p:cNvPr id="6" name="Slide Number Placeholder 5"/>
          <p:cNvSpPr>
            <a:spLocks noGrp="1"/>
          </p:cNvSpPr>
          <p:nvPr>
            <p:ph type="sldNum" sz="quarter" idx="12"/>
          </p:nvPr>
        </p:nvSpPr>
        <p:spPr/>
        <p:txBody>
          <a:bodyPr/>
          <a:lstStyle/>
          <a:p>
            <a:pPr>
              <a:defRPr/>
            </a:pPr>
            <a:fld id="{3C05C6CB-17E6-4B00-B83C-B8DECA7FCB1F}"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9745" name="Organization Chart 2"/>
          <p:cNvGrpSpPr>
            <a:grpSpLocks noChangeAspect="1"/>
          </p:cNvGrpSpPr>
          <p:nvPr/>
        </p:nvGrpSpPr>
        <p:grpSpPr bwMode="auto">
          <a:xfrm>
            <a:off x="101600" y="0"/>
            <a:ext cx="9144000" cy="6858000"/>
            <a:chOff x="64" y="0"/>
            <a:chExt cx="5760" cy="4320"/>
          </a:xfrm>
        </p:grpSpPr>
        <p:graphicFrame>
          <p:nvGraphicFramePr>
            <p:cNvPr id="22" name="Diagram 21"/>
            <p:cNvGraphicFramePr/>
            <p:nvPr/>
          </p:nvGraphicFramePr>
          <p:xfrm>
            <a:off x="64" y="0"/>
            <a:ext cx="5760" cy="4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9748" name="AutoShape 4"/>
            <p:cNvSpPr>
              <a:spLocks noChangeArrowheads="1"/>
            </p:cNvSpPr>
            <p:nvPr/>
          </p:nvSpPr>
          <p:spPr bwMode="auto">
            <a:xfrm>
              <a:off x="2016" y="576"/>
              <a:ext cx="1670" cy="461"/>
            </a:xfrm>
            <a:prstGeom prst="flowChartAlternateProcess">
              <a:avLst/>
            </a:prstGeom>
            <a:noFill/>
            <a:ln w="9525">
              <a:solidFill>
                <a:schemeClr val="tx1"/>
              </a:solidFill>
              <a:miter lim="800000"/>
              <a:headEnd/>
              <a:tailEnd/>
            </a:ln>
          </p:spPr>
          <p:txBody>
            <a:bodyPr wrap="none" anchor="ctr"/>
            <a:lstStyle/>
            <a:p>
              <a:pPr algn="ctr"/>
              <a:r>
                <a:rPr lang="en-US" sz="1200"/>
                <a:t>Intake &amp; Basic </a:t>
              </a:r>
            </a:p>
            <a:p>
              <a:pPr algn="ctr"/>
              <a:r>
                <a:rPr lang="en-US" sz="1200"/>
                <a:t>Needs Assessment</a:t>
              </a:r>
            </a:p>
          </p:txBody>
        </p:sp>
        <p:sp>
          <p:nvSpPr>
            <p:cNvPr id="159749" name="AutoShape 5"/>
            <p:cNvSpPr>
              <a:spLocks noChangeArrowheads="1"/>
            </p:cNvSpPr>
            <p:nvPr/>
          </p:nvSpPr>
          <p:spPr bwMode="auto">
            <a:xfrm>
              <a:off x="2026" y="1824"/>
              <a:ext cx="1670" cy="461"/>
            </a:xfrm>
            <a:prstGeom prst="flowChartAlternateProcess">
              <a:avLst/>
            </a:prstGeom>
            <a:noFill/>
            <a:ln w="9525">
              <a:solidFill>
                <a:schemeClr val="tx1"/>
              </a:solidFill>
              <a:miter lim="800000"/>
              <a:headEnd/>
              <a:tailEnd/>
            </a:ln>
          </p:spPr>
          <p:txBody>
            <a:bodyPr wrap="none" anchor="ctr"/>
            <a:lstStyle/>
            <a:p>
              <a:pPr algn="ctr"/>
              <a:r>
                <a:rPr lang="en-US" sz="1200"/>
                <a:t>Rapid Rehousing </a:t>
              </a:r>
            </a:p>
            <a:p>
              <a:pPr algn="ctr"/>
              <a:r>
                <a:rPr lang="en-US" sz="1200"/>
                <a:t>Assessment</a:t>
              </a:r>
            </a:p>
          </p:txBody>
        </p:sp>
        <p:sp>
          <p:nvSpPr>
            <p:cNvPr id="159750" name="AutoShape 6"/>
            <p:cNvSpPr>
              <a:spLocks noChangeArrowheads="1"/>
            </p:cNvSpPr>
            <p:nvPr/>
          </p:nvSpPr>
          <p:spPr bwMode="auto">
            <a:xfrm>
              <a:off x="2026" y="2400"/>
              <a:ext cx="1670" cy="461"/>
            </a:xfrm>
            <a:prstGeom prst="flowChartAlternateProcess">
              <a:avLst/>
            </a:prstGeom>
            <a:noFill/>
            <a:ln w="9525">
              <a:solidFill>
                <a:schemeClr val="tx1"/>
              </a:solidFill>
              <a:miter lim="800000"/>
              <a:headEnd/>
              <a:tailEnd/>
            </a:ln>
          </p:spPr>
          <p:txBody>
            <a:bodyPr wrap="none" anchor="ctr"/>
            <a:lstStyle/>
            <a:p>
              <a:pPr algn="ctr"/>
              <a:r>
                <a:rPr lang="en-US" sz="1200"/>
                <a:t>Housing Placement</a:t>
              </a:r>
            </a:p>
            <a:p>
              <a:pPr algn="ctr"/>
              <a:r>
                <a:rPr lang="en-US" sz="1200"/>
                <a:t> Approved</a:t>
              </a:r>
            </a:p>
          </p:txBody>
        </p:sp>
        <p:sp>
          <p:nvSpPr>
            <p:cNvPr id="159751" name="AutoShape 7"/>
            <p:cNvSpPr>
              <a:spLocks noChangeArrowheads="1"/>
            </p:cNvSpPr>
            <p:nvPr/>
          </p:nvSpPr>
          <p:spPr bwMode="auto">
            <a:xfrm>
              <a:off x="2026" y="2976"/>
              <a:ext cx="1670" cy="461"/>
            </a:xfrm>
            <a:prstGeom prst="flowChartAlternateProcess">
              <a:avLst/>
            </a:prstGeom>
            <a:noFill/>
            <a:ln w="9525">
              <a:solidFill>
                <a:schemeClr val="tx1"/>
              </a:solidFill>
              <a:miter lim="800000"/>
              <a:headEnd/>
              <a:tailEnd/>
            </a:ln>
          </p:spPr>
          <p:txBody>
            <a:bodyPr wrap="none" anchor="ctr"/>
            <a:lstStyle/>
            <a:p>
              <a:pPr algn="ctr"/>
              <a:r>
                <a:rPr lang="en-US" sz="1200"/>
                <a:t>2-3 Months </a:t>
              </a:r>
            </a:p>
            <a:p>
              <a:pPr algn="ctr"/>
              <a:r>
                <a:rPr lang="en-US" sz="1200"/>
                <a:t>Assistance &amp; employment support</a:t>
              </a:r>
            </a:p>
          </p:txBody>
        </p:sp>
        <p:sp>
          <p:nvSpPr>
            <p:cNvPr id="159752" name="AutoShape 11"/>
            <p:cNvSpPr>
              <a:spLocks noChangeArrowheads="1"/>
            </p:cNvSpPr>
            <p:nvPr/>
          </p:nvSpPr>
          <p:spPr bwMode="auto">
            <a:xfrm>
              <a:off x="2026" y="3552"/>
              <a:ext cx="1670" cy="461"/>
            </a:xfrm>
            <a:prstGeom prst="flowChartAlternateProcess">
              <a:avLst/>
            </a:prstGeom>
            <a:noFill/>
            <a:ln w="9525">
              <a:solidFill>
                <a:schemeClr val="tx1"/>
              </a:solidFill>
              <a:miter lim="800000"/>
              <a:headEnd/>
              <a:tailEnd/>
            </a:ln>
          </p:spPr>
          <p:txBody>
            <a:bodyPr anchor="ctr"/>
            <a:lstStyle/>
            <a:p>
              <a:pPr algn="ctr"/>
              <a:r>
                <a:rPr lang="en-US" sz="1200"/>
                <a:t>Every month reassessed &amp; </a:t>
              </a:r>
            </a:p>
            <a:p>
              <a:pPr algn="ctr"/>
              <a:r>
                <a:rPr lang="en-US" sz="1200"/>
                <a:t>could be approved for additional rent &amp;/or increased services</a:t>
              </a:r>
            </a:p>
          </p:txBody>
        </p:sp>
        <p:cxnSp>
          <p:nvCxnSpPr>
            <p:cNvPr id="159753" name="AutoShape 12"/>
            <p:cNvCxnSpPr>
              <a:cxnSpLocks noChangeShapeType="1"/>
            </p:cNvCxnSpPr>
            <p:nvPr/>
          </p:nvCxnSpPr>
          <p:spPr bwMode="auto">
            <a:xfrm flipH="1" flipV="1">
              <a:off x="96" y="462"/>
              <a:ext cx="62" cy="7"/>
            </a:xfrm>
            <a:prstGeom prst="straightConnector1">
              <a:avLst/>
            </a:prstGeom>
            <a:noFill/>
            <a:ln w="9525">
              <a:noFill/>
              <a:round/>
              <a:headEnd/>
              <a:tailEnd type="triangle" w="med" len="med"/>
            </a:ln>
          </p:spPr>
        </p:cxnSp>
        <p:sp>
          <p:nvSpPr>
            <p:cNvPr id="159754" name="AutoShape 21"/>
            <p:cNvSpPr>
              <a:spLocks noChangeArrowheads="1"/>
            </p:cNvSpPr>
            <p:nvPr/>
          </p:nvSpPr>
          <p:spPr bwMode="auto">
            <a:xfrm>
              <a:off x="384" y="432"/>
              <a:ext cx="1184" cy="436"/>
            </a:xfrm>
            <a:prstGeom prst="flowChartAlternateProcess">
              <a:avLst/>
            </a:prstGeom>
            <a:noFill/>
            <a:ln w="9525">
              <a:solidFill>
                <a:schemeClr val="tx1"/>
              </a:solidFill>
              <a:miter lim="800000"/>
              <a:headEnd/>
              <a:tailEnd/>
            </a:ln>
          </p:spPr>
          <p:txBody>
            <a:bodyPr wrap="none" anchor="ctr"/>
            <a:lstStyle/>
            <a:p>
              <a:pPr algn="ctr"/>
              <a:r>
                <a:rPr lang="en-US" sz="1400" b="1"/>
                <a:t>The Road Home </a:t>
              </a:r>
            </a:p>
            <a:p>
              <a:pPr algn="ctr"/>
              <a:r>
                <a:rPr lang="en-US" sz="1400" b="1"/>
                <a:t>Shelters</a:t>
              </a:r>
            </a:p>
          </p:txBody>
        </p:sp>
        <p:sp>
          <p:nvSpPr>
            <p:cNvPr id="159755" name="AutoShape 22"/>
            <p:cNvSpPr>
              <a:spLocks noChangeArrowheads="1"/>
            </p:cNvSpPr>
            <p:nvPr/>
          </p:nvSpPr>
          <p:spPr bwMode="auto">
            <a:xfrm>
              <a:off x="432" y="1152"/>
              <a:ext cx="1024" cy="532"/>
            </a:xfrm>
            <a:prstGeom prst="flowChartAlternateProcess">
              <a:avLst/>
            </a:prstGeom>
            <a:noFill/>
            <a:ln w="9525">
              <a:solidFill>
                <a:schemeClr val="tx1"/>
              </a:solidFill>
              <a:miter lim="800000"/>
              <a:headEnd/>
              <a:tailEnd/>
            </a:ln>
          </p:spPr>
          <p:txBody>
            <a:bodyPr wrap="none" anchor="ctr"/>
            <a:lstStyle/>
            <a:p>
              <a:pPr algn="ctr"/>
              <a:r>
                <a:rPr lang="en-US" sz="1400" b="1"/>
                <a:t>Other Agency</a:t>
              </a:r>
            </a:p>
            <a:p>
              <a:pPr algn="ctr"/>
              <a:r>
                <a:rPr lang="en-US" sz="1400" b="1"/>
                <a:t>Referrals</a:t>
              </a:r>
            </a:p>
          </p:txBody>
        </p:sp>
        <p:sp>
          <p:nvSpPr>
            <p:cNvPr id="159756" name="Text Box 23"/>
            <p:cNvSpPr txBox="1">
              <a:spLocks noChangeArrowheads="1"/>
            </p:cNvSpPr>
            <p:nvPr/>
          </p:nvSpPr>
          <p:spPr bwMode="auto">
            <a:xfrm>
              <a:off x="64" y="144"/>
              <a:ext cx="5696" cy="288"/>
            </a:xfrm>
            <a:prstGeom prst="rect">
              <a:avLst/>
            </a:prstGeom>
            <a:noFill/>
            <a:ln w="9525">
              <a:noFill/>
              <a:miter lim="800000"/>
              <a:headEnd/>
              <a:tailEnd/>
            </a:ln>
          </p:spPr>
          <p:txBody>
            <a:bodyPr>
              <a:spAutoFit/>
            </a:bodyPr>
            <a:lstStyle/>
            <a:p>
              <a:pPr algn="ctr">
                <a:spcBef>
                  <a:spcPct val="50000"/>
                </a:spcBef>
              </a:pPr>
              <a:r>
                <a:rPr lang="en-US" sz="2400" b="1"/>
                <a:t>Rapid Rehousing Flow Chart</a:t>
              </a:r>
            </a:p>
          </p:txBody>
        </p:sp>
        <p:sp>
          <p:nvSpPr>
            <p:cNvPr id="159757" name="AutoShape 24"/>
            <p:cNvSpPr>
              <a:spLocks noChangeArrowheads="1"/>
            </p:cNvSpPr>
            <p:nvPr/>
          </p:nvSpPr>
          <p:spPr bwMode="auto">
            <a:xfrm>
              <a:off x="2026" y="1200"/>
              <a:ext cx="1670" cy="461"/>
            </a:xfrm>
            <a:prstGeom prst="flowChartAlternateProcess">
              <a:avLst/>
            </a:prstGeom>
            <a:noFill/>
            <a:ln w="9525">
              <a:solidFill>
                <a:schemeClr val="tx1"/>
              </a:solidFill>
              <a:miter lim="800000"/>
              <a:headEnd/>
              <a:tailEnd/>
            </a:ln>
          </p:spPr>
          <p:txBody>
            <a:bodyPr anchor="ctr"/>
            <a:lstStyle/>
            <a:p>
              <a:pPr algn="ctr"/>
              <a:r>
                <a:rPr lang="en-US" sz="1200"/>
                <a:t>Family Meets with DWS Employment Counselor</a:t>
              </a:r>
            </a:p>
          </p:txBody>
        </p:sp>
        <p:cxnSp>
          <p:nvCxnSpPr>
            <p:cNvPr id="159758" name="AutoShape 33"/>
            <p:cNvCxnSpPr>
              <a:cxnSpLocks noChangeShapeType="1"/>
              <a:stCxn id="159748" idx="2"/>
              <a:endCxn id="159757" idx="0"/>
            </p:cNvCxnSpPr>
            <p:nvPr/>
          </p:nvCxnSpPr>
          <p:spPr bwMode="auto">
            <a:xfrm>
              <a:off x="2851" y="1037"/>
              <a:ext cx="10" cy="163"/>
            </a:xfrm>
            <a:prstGeom prst="straightConnector1">
              <a:avLst/>
            </a:prstGeom>
            <a:noFill/>
            <a:ln w="31750">
              <a:solidFill>
                <a:schemeClr val="tx1"/>
              </a:solidFill>
              <a:round/>
              <a:headEnd/>
              <a:tailEnd type="triangle" w="med" len="med"/>
            </a:ln>
          </p:spPr>
        </p:cxnSp>
        <p:cxnSp>
          <p:nvCxnSpPr>
            <p:cNvPr id="159759" name="AutoShape 34"/>
            <p:cNvCxnSpPr>
              <a:cxnSpLocks noChangeShapeType="1"/>
              <a:stCxn id="159757" idx="2"/>
              <a:endCxn id="159749" idx="0"/>
            </p:cNvCxnSpPr>
            <p:nvPr/>
          </p:nvCxnSpPr>
          <p:spPr bwMode="auto">
            <a:xfrm>
              <a:off x="2861" y="1661"/>
              <a:ext cx="1" cy="163"/>
            </a:xfrm>
            <a:prstGeom prst="straightConnector1">
              <a:avLst/>
            </a:prstGeom>
            <a:noFill/>
            <a:ln w="31750">
              <a:solidFill>
                <a:schemeClr val="tx1"/>
              </a:solidFill>
              <a:round/>
              <a:headEnd/>
              <a:tailEnd type="triangle" w="med" len="med"/>
            </a:ln>
          </p:spPr>
        </p:cxnSp>
        <p:cxnSp>
          <p:nvCxnSpPr>
            <p:cNvPr id="159760" name="AutoShape 35"/>
            <p:cNvCxnSpPr>
              <a:cxnSpLocks noChangeShapeType="1"/>
              <a:stCxn id="159749" idx="2"/>
              <a:endCxn id="159750" idx="0"/>
            </p:cNvCxnSpPr>
            <p:nvPr/>
          </p:nvCxnSpPr>
          <p:spPr bwMode="auto">
            <a:xfrm>
              <a:off x="2861" y="2285"/>
              <a:ext cx="1" cy="115"/>
            </a:xfrm>
            <a:prstGeom prst="straightConnector1">
              <a:avLst/>
            </a:prstGeom>
            <a:noFill/>
            <a:ln w="31750">
              <a:solidFill>
                <a:schemeClr val="tx1"/>
              </a:solidFill>
              <a:round/>
              <a:headEnd/>
              <a:tailEnd type="triangle" w="med" len="med"/>
            </a:ln>
          </p:spPr>
        </p:cxnSp>
        <p:cxnSp>
          <p:nvCxnSpPr>
            <p:cNvPr id="159761" name="AutoShape 36"/>
            <p:cNvCxnSpPr>
              <a:cxnSpLocks noChangeShapeType="1"/>
              <a:stCxn id="159750" idx="2"/>
              <a:endCxn id="159751" idx="0"/>
            </p:cNvCxnSpPr>
            <p:nvPr/>
          </p:nvCxnSpPr>
          <p:spPr bwMode="auto">
            <a:xfrm>
              <a:off x="2861" y="2861"/>
              <a:ext cx="1" cy="115"/>
            </a:xfrm>
            <a:prstGeom prst="straightConnector1">
              <a:avLst/>
            </a:prstGeom>
            <a:noFill/>
            <a:ln w="31750">
              <a:solidFill>
                <a:schemeClr val="tx1"/>
              </a:solidFill>
              <a:round/>
              <a:headEnd/>
              <a:tailEnd type="triangle" w="med" len="med"/>
            </a:ln>
          </p:spPr>
        </p:cxnSp>
        <p:cxnSp>
          <p:nvCxnSpPr>
            <p:cNvPr id="159762" name="AutoShape 37"/>
            <p:cNvCxnSpPr>
              <a:cxnSpLocks noChangeShapeType="1"/>
              <a:stCxn id="159751" idx="2"/>
              <a:endCxn id="159752" idx="0"/>
            </p:cNvCxnSpPr>
            <p:nvPr/>
          </p:nvCxnSpPr>
          <p:spPr bwMode="auto">
            <a:xfrm>
              <a:off x="2861" y="3437"/>
              <a:ext cx="1" cy="115"/>
            </a:xfrm>
            <a:prstGeom prst="straightConnector1">
              <a:avLst/>
            </a:prstGeom>
            <a:noFill/>
            <a:ln w="31750">
              <a:solidFill>
                <a:schemeClr val="tx1"/>
              </a:solidFill>
              <a:round/>
              <a:headEnd/>
              <a:tailEnd type="triangle" w="med" len="med"/>
            </a:ln>
          </p:spPr>
        </p:cxnSp>
        <p:cxnSp>
          <p:nvCxnSpPr>
            <p:cNvPr id="159763" name="AutoShape 43"/>
            <p:cNvCxnSpPr>
              <a:cxnSpLocks noChangeShapeType="1"/>
              <a:stCxn id="159754" idx="3"/>
              <a:endCxn id="159748" idx="1"/>
            </p:cNvCxnSpPr>
            <p:nvPr/>
          </p:nvCxnSpPr>
          <p:spPr bwMode="auto">
            <a:xfrm>
              <a:off x="1568" y="650"/>
              <a:ext cx="448" cy="157"/>
            </a:xfrm>
            <a:prstGeom prst="straightConnector1">
              <a:avLst/>
            </a:prstGeom>
            <a:noFill/>
            <a:ln w="28575">
              <a:solidFill>
                <a:schemeClr val="tx1"/>
              </a:solidFill>
              <a:round/>
              <a:headEnd/>
              <a:tailEnd type="triangle" w="med" len="med"/>
            </a:ln>
          </p:spPr>
        </p:cxnSp>
        <p:cxnSp>
          <p:nvCxnSpPr>
            <p:cNvPr id="159764" name="AutoShape 44"/>
            <p:cNvCxnSpPr>
              <a:cxnSpLocks noChangeShapeType="1"/>
              <a:stCxn id="159755" idx="3"/>
              <a:endCxn id="159748" idx="1"/>
            </p:cNvCxnSpPr>
            <p:nvPr/>
          </p:nvCxnSpPr>
          <p:spPr bwMode="auto">
            <a:xfrm flipV="1">
              <a:off x="1456" y="807"/>
              <a:ext cx="560" cy="611"/>
            </a:xfrm>
            <a:prstGeom prst="straightConnector1">
              <a:avLst/>
            </a:prstGeom>
            <a:noFill/>
            <a:ln w="28575">
              <a:solidFill>
                <a:schemeClr val="tx1"/>
              </a:solidFill>
              <a:round/>
              <a:headEnd/>
              <a:tailEnd type="triangle" w="med" len="med"/>
            </a:ln>
          </p:spPr>
        </p:cxnSp>
      </p:grpSp>
      <p:pic>
        <p:nvPicPr>
          <p:cNvPr id="159746" name="Picture 45" descr="TRH Logo - Man Only (color)"/>
          <p:cNvPicPr>
            <a:picLocks noChangeAspect="1" noChangeArrowheads="1"/>
          </p:cNvPicPr>
          <p:nvPr/>
        </p:nvPicPr>
        <p:blipFill>
          <a:blip r:embed="rId8" cstate="print"/>
          <a:srcRect/>
          <a:stretch>
            <a:fillRect/>
          </a:stretch>
        </p:blipFill>
        <p:spPr bwMode="auto">
          <a:xfrm>
            <a:off x="990600" y="3886200"/>
            <a:ext cx="1171575" cy="2139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AutoShape 2"/>
          <p:cNvSpPr>
            <a:spLocks noGrp="1" noChangeArrowheads="1"/>
          </p:cNvSpPr>
          <p:nvPr>
            <p:ph type="title"/>
          </p:nvPr>
        </p:nvSpPr>
        <p:spPr/>
        <p:txBody>
          <a:bodyPr/>
          <a:lstStyle/>
          <a:p>
            <a:pPr fontAlgn="auto">
              <a:spcAft>
                <a:spcPts val="0"/>
              </a:spcAft>
              <a:defRPr/>
            </a:pPr>
            <a:r>
              <a:rPr lang="en-US" dirty="0" smtClean="0">
                <a:solidFill>
                  <a:schemeClr val="tx2">
                    <a:satMod val="130000"/>
                  </a:schemeClr>
                </a:solidFill>
              </a:rPr>
              <a:t>How HPRP Works</a:t>
            </a:r>
            <a:endParaRPr lang="en-US" dirty="0">
              <a:solidFill>
                <a:schemeClr val="tx2">
                  <a:satMod val="130000"/>
                </a:schemeClr>
              </a:solidFill>
            </a:endParaRPr>
          </a:p>
        </p:txBody>
      </p:sp>
      <p:sp>
        <p:nvSpPr>
          <p:cNvPr id="75779" name="Rectangle 3"/>
          <p:cNvSpPr>
            <a:spLocks noGrp="1" noChangeArrowheads="1"/>
          </p:cNvSpPr>
          <p:nvPr>
            <p:ph idx="1"/>
          </p:nvPr>
        </p:nvSpPr>
        <p:spPr/>
        <p:txBody>
          <a:bodyPr>
            <a:normAutofit fontScale="92500" lnSpcReduction="20000"/>
          </a:bodyPr>
          <a:lstStyle/>
          <a:p>
            <a:pPr>
              <a:lnSpc>
                <a:spcPct val="90000"/>
              </a:lnSpc>
            </a:pPr>
            <a:r>
              <a:rPr lang="en-US" sz="3000" dirty="0" smtClean="0"/>
              <a:t>Upon approval, we provide families with 2-3 months assistance, (deposit, pro-rate, usually first full month)</a:t>
            </a:r>
          </a:p>
          <a:p>
            <a:pPr>
              <a:lnSpc>
                <a:spcPct val="90000"/>
              </a:lnSpc>
            </a:pPr>
            <a:r>
              <a:rPr lang="en-US" sz="3000" dirty="0" smtClean="0"/>
              <a:t>We identify all debts that are barriers to housing and try to remedy them before placement</a:t>
            </a:r>
          </a:p>
          <a:p>
            <a:pPr>
              <a:lnSpc>
                <a:spcPct val="90000"/>
              </a:lnSpc>
            </a:pPr>
            <a:r>
              <a:rPr lang="en-US" sz="3000" dirty="0" smtClean="0"/>
              <a:t>At 3 months, we complete a re-assessment to determine if additional support is needed. If so, it is approved month by month</a:t>
            </a:r>
          </a:p>
          <a:p>
            <a:pPr>
              <a:lnSpc>
                <a:spcPct val="90000"/>
              </a:lnSpc>
            </a:pPr>
            <a:r>
              <a:rPr lang="en-US" sz="3000" dirty="0" smtClean="0"/>
              <a:t>Additional rental assistance is based on client paying 30% of income toward rent</a:t>
            </a:r>
          </a:p>
          <a:p>
            <a:pPr>
              <a:lnSpc>
                <a:spcPct val="90000"/>
              </a:lnSpc>
            </a:pPr>
            <a:r>
              <a:rPr lang="en-US" sz="3000" dirty="0" smtClean="0"/>
              <a:t>Clients work with DWS field representative to increase income/employment</a:t>
            </a:r>
          </a:p>
        </p:txBody>
      </p:sp>
      <p:sp>
        <p:nvSpPr>
          <p:cNvPr id="4" name="Date Placeholder 3"/>
          <p:cNvSpPr>
            <a:spLocks noGrp="1"/>
          </p:cNvSpPr>
          <p:nvPr>
            <p:ph type="dt" sz="quarter" idx="10"/>
          </p:nvPr>
        </p:nvSpPr>
        <p:spPr/>
        <p:txBody>
          <a:bodyPr/>
          <a:lstStyle/>
          <a:p>
            <a:pPr>
              <a:defRPr/>
            </a:pPr>
            <a:r>
              <a:rPr lang="en-US"/>
              <a:t>July 13, 2011</a:t>
            </a:r>
          </a:p>
        </p:txBody>
      </p:sp>
      <p:sp>
        <p:nvSpPr>
          <p:cNvPr id="5" name="Footer Placeholder 4"/>
          <p:cNvSpPr>
            <a:spLocks noGrp="1"/>
          </p:cNvSpPr>
          <p:nvPr>
            <p:ph type="ftr" sz="quarter" idx="11"/>
          </p:nvPr>
        </p:nvSpPr>
        <p:spPr/>
        <p:txBody>
          <a:bodyPr/>
          <a:lstStyle/>
          <a:p>
            <a:pPr>
              <a:defRPr/>
            </a:pPr>
            <a:r>
              <a:rPr lang="en-US"/>
              <a:t>Designing Rent Assistance</a:t>
            </a:r>
          </a:p>
        </p:txBody>
      </p:sp>
      <p:sp>
        <p:nvSpPr>
          <p:cNvPr id="6" name="Slide Number Placeholder 5"/>
          <p:cNvSpPr>
            <a:spLocks noGrp="1"/>
          </p:cNvSpPr>
          <p:nvPr>
            <p:ph type="sldNum" sz="quarter" idx="12"/>
          </p:nvPr>
        </p:nvSpPr>
        <p:spPr/>
        <p:txBody>
          <a:bodyPr/>
          <a:lstStyle/>
          <a:p>
            <a:pPr>
              <a:defRPr/>
            </a:pPr>
            <a:fld id="{7B532EF5-C250-4E65-8170-FE8613704FB7}" type="slidenum">
              <a:rPr lang="en-US"/>
              <a:pPr>
                <a:defRPr/>
              </a:pPr>
              <a:t>9</a:t>
            </a:fld>
            <a:endParaRPr lang="en-US"/>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3766</TotalTime>
  <Words>1487</Words>
  <Application>Microsoft Office PowerPoint</Application>
  <PresentationFormat>On-screen Show (4:3)</PresentationFormat>
  <Paragraphs>185</Paragraphs>
  <Slides>16</Slides>
  <Notes>16</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19" baseType="lpstr">
      <vt:lpstr>Default Design</vt:lpstr>
      <vt:lpstr>Solstice</vt:lpstr>
      <vt:lpstr>Worksheet</vt:lpstr>
      <vt:lpstr>Rapid Rehousing Using HPRP and TANF Funds</vt:lpstr>
      <vt:lpstr>Utah/Salt Lake County Overview</vt:lpstr>
      <vt:lpstr>Slide 3</vt:lpstr>
      <vt:lpstr>Short and Medium Term Pilot Programs 2008-09</vt:lpstr>
      <vt:lpstr>Funding for Rapid Rehousing  October 2009</vt:lpstr>
      <vt:lpstr>Staffing Rapid Rehousing</vt:lpstr>
      <vt:lpstr>Who Are We Targeting?</vt:lpstr>
      <vt:lpstr>Slide 8</vt:lpstr>
      <vt:lpstr>How HPRP Works</vt:lpstr>
      <vt:lpstr>Landlords are Key    </vt:lpstr>
      <vt:lpstr>Housing Case Management</vt:lpstr>
      <vt:lpstr>Reassessment Guidelines</vt:lpstr>
      <vt:lpstr>RRH Activities</vt:lpstr>
      <vt:lpstr>RRH Outcomes</vt:lpstr>
      <vt:lpstr>Slide 15</vt:lpstr>
      <vt:lpstr>Contact Information</vt:lpstr>
    </vt:vector>
  </TitlesOfParts>
  <Company>The Road 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MZamora</dc:creator>
  <cp:lastModifiedBy>vhaphidonet</cp:lastModifiedBy>
  <cp:revision>184</cp:revision>
  <cp:lastPrinted>2011-08-15T16:55:59Z</cp:lastPrinted>
  <dcterms:created xsi:type="dcterms:W3CDTF">2010-02-05T17:56:48Z</dcterms:created>
  <dcterms:modified xsi:type="dcterms:W3CDTF">2011-08-19T19:21:11Z</dcterms:modified>
</cp:coreProperties>
</file>