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2" r:id="rId3"/>
    <p:sldId id="286" r:id="rId4"/>
    <p:sldId id="261" r:id="rId5"/>
    <p:sldId id="259" r:id="rId6"/>
    <p:sldId id="263" r:id="rId7"/>
    <p:sldId id="271" r:id="rId8"/>
    <p:sldId id="272" r:id="rId9"/>
    <p:sldId id="287" r:id="rId10"/>
    <p:sldId id="273" r:id="rId11"/>
    <p:sldId id="288" r:id="rId12"/>
    <p:sldId id="300" r:id="rId13"/>
    <p:sldId id="301" r:id="rId14"/>
    <p:sldId id="302" r:id="rId15"/>
    <p:sldId id="303" r:id="rId16"/>
    <p:sldId id="274" r:id="rId17"/>
    <p:sldId id="289" r:id="rId18"/>
    <p:sldId id="275" r:id="rId19"/>
    <p:sldId id="292" r:id="rId20"/>
    <p:sldId id="276" r:id="rId21"/>
    <p:sldId id="299" r:id="rId22"/>
    <p:sldId id="293" r:id="rId23"/>
    <p:sldId id="304" r:id="rId24"/>
    <p:sldId id="305" r:id="rId25"/>
    <p:sldId id="306" r:id="rId26"/>
    <p:sldId id="279" r:id="rId27"/>
    <p:sldId id="294" r:id="rId28"/>
    <p:sldId id="280" r:id="rId29"/>
    <p:sldId id="282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 White" initials="MW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44814" autoAdjust="0"/>
  </p:normalViewPr>
  <p:slideViewPr>
    <p:cSldViewPr>
      <p:cViewPr>
        <p:scale>
          <a:sx n="100" d="100"/>
          <a:sy n="100" d="100"/>
        </p:scale>
        <p:origin x="-1104" y="15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2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6224A5-7DDE-49A3-B844-65DFEB08D1CC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7DDF96-F3C3-40AD-9E76-8E016D5498C0}">
      <dgm:prSet phldrT="[Text]" custT="1"/>
      <dgm:spPr/>
      <dgm:t>
        <a:bodyPr/>
        <a:lstStyle/>
        <a:p>
          <a:r>
            <a:rPr lang="en-US" sz="2300" b="1" i="1" u="none" dirty="0" smtClean="0">
              <a:solidFill>
                <a:srgbClr val="FF0000"/>
              </a:solidFill>
            </a:rPr>
            <a:t>Data Quality</a:t>
          </a:r>
          <a:endParaRPr lang="en-US" sz="2300" b="1" i="1" u="none" dirty="0">
            <a:solidFill>
              <a:srgbClr val="FF0000"/>
            </a:solidFill>
          </a:endParaRPr>
        </a:p>
      </dgm:t>
    </dgm:pt>
    <dgm:pt modelId="{F3526F66-8A31-4731-960D-65D5A4C06114}" type="parTrans" cxnId="{280891F8-4D71-4415-B469-BAAB79D7DB23}">
      <dgm:prSet/>
      <dgm:spPr/>
      <dgm:t>
        <a:bodyPr/>
        <a:lstStyle/>
        <a:p>
          <a:endParaRPr lang="en-US"/>
        </a:p>
      </dgm:t>
    </dgm:pt>
    <dgm:pt modelId="{A71B5494-4856-439C-9CB3-1DAFEF184FA0}" type="sibTrans" cxnId="{280891F8-4D71-4415-B469-BAAB79D7DB23}">
      <dgm:prSet/>
      <dgm:spPr/>
      <dgm:t>
        <a:bodyPr/>
        <a:lstStyle/>
        <a:p>
          <a:endParaRPr lang="en-US"/>
        </a:p>
      </dgm:t>
    </dgm:pt>
    <dgm:pt modelId="{24C1BEE3-BF7B-42FD-9E37-4BE7EA46BE04}">
      <dgm:prSet phldrT="[Text]" custT="1"/>
      <dgm:spPr/>
      <dgm:t>
        <a:bodyPr/>
        <a:lstStyle/>
        <a:p>
          <a:r>
            <a:rPr lang="en-US" sz="1800" b="0" dirty="0" smtClean="0"/>
            <a:t>Timeliness</a:t>
          </a:r>
          <a:endParaRPr lang="en-US" sz="1800" b="0" dirty="0"/>
        </a:p>
      </dgm:t>
    </dgm:pt>
    <dgm:pt modelId="{A2348796-342F-4CF4-8C41-40A220721EE1}" type="parTrans" cxnId="{DEB3B7C8-3957-4196-BA1C-285B59BBB464}">
      <dgm:prSet/>
      <dgm:spPr/>
      <dgm:t>
        <a:bodyPr/>
        <a:lstStyle/>
        <a:p>
          <a:endParaRPr lang="en-US"/>
        </a:p>
      </dgm:t>
    </dgm:pt>
    <dgm:pt modelId="{DD469AE3-D082-4564-9EF2-A8E1738BE526}" type="sibTrans" cxnId="{DEB3B7C8-3957-4196-BA1C-285B59BBB464}">
      <dgm:prSet/>
      <dgm:spPr/>
      <dgm:t>
        <a:bodyPr/>
        <a:lstStyle/>
        <a:p>
          <a:endParaRPr lang="en-US"/>
        </a:p>
      </dgm:t>
    </dgm:pt>
    <dgm:pt modelId="{740A0ED3-7951-4F40-B486-C00813723621}">
      <dgm:prSet phldrT="[Text]" custT="1"/>
      <dgm:spPr/>
      <dgm:t>
        <a:bodyPr/>
        <a:lstStyle/>
        <a:p>
          <a:r>
            <a:rPr lang="en-US" sz="1600" b="0" dirty="0" smtClean="0"/>
            <a:t>Completeness:  All Clients Served</a:t>
          </a:r>
          <a:endParaRPr lang="en-US" sz="1600" b="0" dirty="0"/>
        </a:p>
      </dgm:t>
    </dgm:pt>
    <dgm:pt modelId="{8CA45BD3-E87C-4EC2-BB34-BF4E71AB03DF}" type="parTrans" cxnId="{8917ADB3-873F-4FB2-BA36-2F3DD152E070}">
      <dgm:prSet/>
      <dgm:spPr/>
      <dgm:t>
        <a:bodyPr/>
        <a:lstStyle/>
        <a:p>
          <a:endParaRPr lang="en-US"/>
        </a:p>
      </dgm:t>
    </dgm:pt>
    <dgm:pt modelId="{441B57AD-637F-440C-9199-BC65F85FD6E0}" type="sibTrans" cxnId="{8917ADB3-873F-4FB2-BA36-2F3DD152E070}">
      <dgm:prSet/>
      <dgm:spPr/>
      <dgm:t>
        <a:bodyPr/>
        <a:lstStyle/>
        <a:p>
          <a:endParaRPr lang="en-US"/>
        </a:p>
      </dgm:t>
    </dgm:pt>
    <dgm:pt modelId="{989C13A3-E678-46EA-BF89-6F91F2397E7C}">
      <dgm:prSet phldrT="[Text]" custT="1"/>
      <dgm:spPr/>
      <dgm:t>
        <a:bodyPr/>
        <a:lstStyle/>
        <a:p>
          <a:r>
            <a:rPr lang="en-US" sz="1600" b="0" dirty="0" smtClean="0"/>
            <a:t>Completeness:  DQ Benchmarks</a:t>
          </a:r>
          <a:endParaRPr lang="en-US" sz="1600" b="0" dirty="0"/>
        </a:p>
      </dgm:t>
    </dgm:pt>
    <dgm:pt modelId="{3B5268F3-0C5F-4364-A16A-C89FEA28DCDF}" type="parTrans" cxnId="{18314CAB-C099-49B2-862F-14401636D627}">
      <dgm:prSet/>
      <dgm:spPr/>
      <dgm:t>
        <a:bodyPr/>
        <a:lstStyle/>
        <a:p>
          <a:endParaRPr lang="en-US"/>
        </a:p>
      </dgm:t>
    </dgm:pt>
    <dgm:pt modelId="{42831336-7A93-4991-B519-60C20869A80E}" type="sibTrans" cxnId="{18314CAB-C099-49B2-862F-14401636D627}">
      <dgm:prSet/>
      <dgm:spPr/>
      <dgm:t>
        <a:bodyPr/>
        <a:lstStyle/>
        <a:p>
          <a:endParaRPr lang="en-US"/>
        </a:p>
      </dgm:t>
    </dgm:pt>
    <dgm:pt modelId="{417D7C8A-9EF5-48FC-BF32-8B5BB9A56239}">
      <dgm:prSet phldrT="[Text]" custT="1"/>
      <dgm:spPr/>
      <dgm:t>
        <a:bodyPr/>
        <a:lstStyle/>
        <a:p>
          <a:r>
            <a:rPr lang="en-US" sz="1800" b="0" dirty="0" smtClean="0"/>
            <a:t>Accuracy</a:t>
          </a:r>
          <a:endParaRPr lang="en-US" sz="1800" b="0" dirty="0"/>
        </a:p>
      </dgm:t>
    </dgm:pt>
    <dgm:pt modelId="{D66DA311-C609-48D9-A384-21CAB4A6A533}" type="parTrans" cxnId="{2A8CEE1C-CAC2-42C9-AA9A-A95098D566BF}">
      <dgm:prSet/>
      <dgm:spPr/>
      <dgm:t>
        <a:bodyPr/>
        <a:lstStyle/>
        <a:p>
          <a:endParaRPr lang="en-US"/>
        </a:p>
      </dgm:t>
    </dgm:pt>
    <dgm:pt modelId="{ABB13AAC-E1D3-475E-AFED-B72170B146EE}" type="sibTrans" cxnId="{2A8CEE1C-CAC2-42C9-AA9A-A95098D566BF}">
      <dgm:prSet/>
      <dgm:spPr/>
      <dgm:t>
        <a:bodyPr/>
        <a:lstStyle/>
        <a:p>
          <a:endParaRPr lang="en-US"/>
        </a:p>
      </dgm:t>
    </dgm:pt>
    <dgm:pt modelId="{1C41E6BC-006A-4715-9BF6-0FCEE7B8EB56}">
      <dgm:prSet phldrT="[Text]" custT="1"/>
      <dgm:spPr/>
      <dgm:t>
        <a:bodyPr/>
        <a:lstStyle/>
        <a:p>
          <a:r>
            <a:rPr lang="en-US" sz="1800" b="0" dirty="0" smtClean="0"/>
            <a:t>Monitoring</a:t>
          </a:r>
          <a:endParaRPr lang="en-US" sz="1800" b="0" dirty="0"/>
        </a:p>
      </dgm:t>
    </dgm:pt>
    <dgm:pt modelId="{20CCA8CC-5E25-4DA5-A7CB-24CE3B951196}" type="parTrans" cxnId="{0512A226-4936-41C0-8E67-94E1AF9169B3}">
      <dgm:prSet/>
      <dgm:spPr/>
      <dgm:t>
        <a:bodyPr/>
        <a:lstStyle/>
        <a:p>
          <a:endParaRPr lang="en-US"/>
        </a:p>
      </dgm:t>
    </dgm:pt>
    <dgm:pt modelId="{6887CF3F-8313-4E24-90D1-DE6248A587A4}" type="sibTrans" cxnId="{0512A226-4936-41C0-8E67-94E1AF9169B3}">
      <dgm:prSet/>
      <dgm:spPr/>
      <dgm:t>
        <a:bodyPr/>
        <a:lstStyle/>
        <a:p>
          <a:endParaRPr lang="en-US"/>
        </a:p>
      </dgm:t>
    </dgm:pt>
    <dgm:pt modelId="{8F98729A-7BAF-4A7C-B9A9-D1F60AB540B7}">
      <dgm:prSet phldrT="[Text]" custT="1"/>
      <dgm:spPr/>
      <dgm:t>
        <a:bodyPr/>
        <a:lstStyle/>
        <a:p>
          <a:r>
            <a:rPr lang="en-US" sz="1600" b="0" dirty="0" smtClean="0"/>
            <a:t>Incentives</a:t>
          </a:r>
          <a:r>
            <a:rPr lang="en-US" sz="1600" b="1" dirty="0" smtClean="0"/>
            <a:t> &amp; </a:t>
          </a:r>
          <a:r>
            <a:rPr lang="en-US" sz="1600" b="0" dirty="0" smtClean="0"/>
            <a:t>Enforcement</a:t>
          </a:r>
          <a:endParaRPr lang="en-US" sz="1600" b="0" dirty="0"/>
        </a:p>
      </dgm:t>
    </dgm:pt>
    <dgm:pt modelId="{649E5A27-A0AB-49EC-8538-62BAAE27A3F2}" type="parTrans" cxnId="{BA2F491B-6F5D-4DC3-A10B-4111FC958A13}">
      <dgm:prSet/>
      <dgm:spPr/>
      <dgm:t>
        <a:bodyPr/>
        <a:lstStyle/>
        <a:p>
          <a:endParaRPr lang="en-US"/>
        </a:p>
      </dgm:t>
    </dgm:pt>
    <dgm:pt modelId="{09EBB0A8-86F4-4E5D-B4E2-29F6BE2A6639}" type="sibTrans" cxnId="{BA2F491B-6F5D-4DC3-A10B-4111FC958A13}">
      <dgm:prSet/>
      <dgm:spPr/>
      <dgm:t>
        <a:bodyPr/>
        <a:lstStyle/>
        <a:p>
          <a:endParaRPr lang="en-US"/>
        </a:p>
      </dgm:t>
    </dgm:pt>
    <dgm:pt modelId="{8453E5D8-6E97-4242-ACF8-77E45B175E96}">
      <dgm:prSet phldrT="[Text]" custT="1"/>
      <dgm:spPr/>
      <dgm:t>
        <a:bodyPr/>
        <a:lstStyle/>
        <a:p>
          <a:r>
            <a:rPr lang="en-US" sz="1800" b="0" dirty="0" smtClean="0"/>
            <a:t>Consistency</a:t>
          </a:r>
          <a:endParaRPr lang="en-US" sz="1800" b="0" dirty="0"/>
        </a:p>
      </dgm:t>
    </dgm:pt>
    <dgm:pt modelId="{2F7B26A6-A361-450C-A27D-44B789F93B79}" type="parTrans" cxnId="{F6AB8C1C-A2BA-400F-9436-E1F10E4FBB66}">
      <dgm:prSet/>
      <dgm:spPr/>
      <dgm:t>
        <a:bodyPr/>
        <a:lstStyle/>
        <a:p>
          <a:endParaRPr lang="en-US"/>
        </a:p>
      </dgm:t>
    </dgm:pt>
    <dgm:pt modelId="{E6DC7823-8520-4683-B4AE-2C377DAD268D}" type="sibTrans" cxnId="{F6AB8C1C-A2BA-400F-9436-E1F10E4FBB66}">
      <dgm:prSet/>
      <dgm:spPr/>
      <dgm:t>
        <a:bodyPr/>
        <a:lstStyle/>
        <a:p>
          <a:endParaRPr lang="en-US"/>
        </a:p>
      </dgm:t>
    </dgm:pt>
    <dgm:pt modelId="{19BB4BEA-66CA-4187-9785-B4ECFA2322E4}" type="pres">
      <dgm:prSet presAssocID="{506224A5-7DDE-49A3-B844-65DFEB08D1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6524E1-AE05-4039-BF7C-CAB86A6B93F5}" type="pres">
      <dgm:prSet presAssocID="{587DDF96-F3C3-40AD-9E76-8E016D5498C0}" presName="centerShape" presStyleLbl="node0" presStyleIdx="0" presStyleCnt="1" custScaleX="132593" custScaleY="104969"/>
      <dgm:spPr/>
      <dgm:t>
        <a:bodyPr/>
        <a:lstStyle/>
        <a:p>
          <a:endParaRPr lang="en-US"/>
        </a:p>
      </dgm:t>
    </dgm:pt>
    <dgm:pt modelId="{CD7E2D61-1AEC-420F-A398-7C485F52568D}" type="pres">
      <dgm:prSet presAssocID="{24C1BEE3-BF7B-42FD-9E37-4BE7EA46BE04}" presName="node" presStyleLbl="node1" presStyleIdx="0" presStyleCnt="7" custScaleX="193243" custScaleY="62406" custRadScaleRad="89701" custRadScaleInc="-70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51B6EB-F457-4AD4-8A05-B11D19B5DD26}" type="pres">
      <dgm:prSet presAssocID="{24C1BEE3-BF7B-42FD-9E37-4BE7EA46BE04}" presName="dummy" presStyleCnt="0"/>
      <dgm:spPr/>
    </dgm:pt>
    <dgm:pt modelId="{E664A256-F9E0-4FFF-BB68-6F5284076070}" type="pres">
      <dgm:prSet presAssocID="{DD469AE3-D082-4564-9EF2-A8E1738BE526}" presName="sibTrans" presStyleLbl="sibTrans2D1" presStyleIdx="0" presStyleCnt="7" custLinFactNeighborX="1239" custLinFactNeighborY="-1199"/>
      <dgm:spPr/>
      <dgm:t>
        <a:bodyPr/>
        <a:lstStyle/>
        <a:p>
          <a:endParaRPr lang="en-US"/>
        </a:p>
      </dgm:t>
    </dgm:pt>
    <dgm:pt modelId="{AE55F9D8-9AC6-41E3-B0A3-364370842EDA}" type="pres">
      <dgm:prSet presAssocID="{740A0ED3-7951-4F40-B486-C00813723621}" presName="node" presStyleLbl="node1" presStyleIdx="1" presStyleCnt="7" custScaleX="220826" custScaleY="74875" custRadScaleRad="97634" custRadScaleInc="31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1C5D6-4D0F-4903-A759-1A99F067FBF0}" type="pres">
      <dgm:prSet presAssocID="{740A0ED3-7951-4F40-B486-C00813723621}" presName="dummy" presStyleCnt="0"/>
      <dgm:spPr/>
    </dgm:pt>
    <dgm:pt modelId="{9617259D-D7E1-4F8A-AC38-0F7A493C9836}" type="pres">
      <dgm:prSet presAssocID="{441B57AD-637F-440C-9199-BC65F85FD6E0}" presName="sibTrans" presStyleLbl="sibTrans2D1" presStyleIdx="1" presStyleCnt="7"/>
      <dgm:spPr/>
      <dgm:t>
        <a:bodyPr/>
        <a:lstStyle/>
        <a:p>
          <a:endParaRPr lang="en-US"/>
        </a:p>
      </dgm:t>
    </dgm:pt>
    <dgm:pt modelId="{8A1A6896-9BDC-44A2-89BC-945CA34EA3D0}" type="pres">
      <dgm:prSet presAssocID="{989C13A3-E678-46EA-BF89-6F91F2397E7C}" presName="node" presStyleLbl="node1" presStyleIdx="2" presStyleCnt="7" custScaleX="213176" custScaleY="54598" custRadScaleRad="116107" custRadScaleInc="-646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69E529-DBAC-434E-A383-0FDF2A36D67B}" type="pres">
      <dgm:prSet presAssocID="{989C13A3-E678-46EA-BF89-6F91F2397E7C}" presName="dummy" presStyleCnt="0"/>
      <dgm:spPr/>
    </dgm:pt>
    <dgm:pt modelId="{4F5F8DBA-E247-4548-BDE9-237886EA663A}" type="pres">
      <dgm:prSet presAssocID="{42831336-7A93-4991-B519-60C20869A80E}" presName="sibTrans" presStyleLbl="sibTrans2D1" presStyleIdx="2" presStyleCnt="7"/>
      <dgm:spPr/>
      <dgm:t>
        <a:bodyPr/>
        <a:lstStyle/>
        <a:p>
          <a:endParaRPr lang="en-US"/>
        </a:p>
      </dgm:t>
    </dgm:pt>
    <dgm:pt modelId="{F1E3431E-4D6E-449E-AD11-C2B9B48CA4CE}" type="pres">
      <dgm:prSet presAssocID="{417D7C8A-9EF5-48FC-BF32-8B5BB9A56239}" presName="node" presStyleLbl="node1" presStyleIdx="3" presStyleCnt="7" custScaleX="233435" custScaleY="52139" custRadScaleRad="103624" custRadScaleInc="-1494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E84B1-DB4D-4AA3-B15E-90B85887DF84}" type="pres">
      <dgm:prSet presAssocID="{417D7C8A-9EF5-48FC-BF32-8B5BB9A56239}" presName="dummy" presStyleCnt="0"/>
      <dgm:spPr/>
    </dgm:pt>
    <dgm:pt modelId="{119C4E2E-24EB-445E-8B7E-5245CCF217E1}" type="pres">
      <dgm:prSet presAssocID="{ABB13AAC-E1D3-475E-AFED-B72170B146EE}" presName="sibTrans" presStyleLbl="sibTrans2D1" presStyleIdx="3" presStyleCnt="7"/>
      <dgm:spPr/>
      <dgm:t>
        <a:bodyPr/>
        <a:lstStyle/>
        <a:p>
          <a:endParaRPr lang="en-US"/>
        </a:p>
      </dgm:t>
    </dgm:pt>
    <dgm:pt modelId="{5D2B1DC8-CE93-4B03-9889-21F771F2EC9E}" type="pres">
      <dgm:prSet presAssocID="{8453E5D8-6E97-4242-ACF8-77E45B175E96}" presName="node" presStyleLbl="node1" presStyleIdx="4" presStyleCnt="7" custScaleX="223073" custScaleY="79957" custRadScaleRad="96379" custRadScaleInc="49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A2641-B648-487A-92D8-DFF9151C4F18}" type="pres">
      <dgm:prSet presAssocID="{8453E5D8-6E97-4242-ACF8-77E45B175E96}" presName="dummy" presStyleCnt="0"/>
      <dgm:spPr/>
    </dgm:pt>
    <dgm:pt modelId="{A2BE2330-D166-4243-BAB4-95192758C613}" type="pres">
      <dgm:prSet presAssocID="{E6DC7823-8520-4683-B4AE-2C377DAD268D}" presName="sibTrans" presStyleLbl="sibTrans2D1" presStyleIdx="4" presStyleCnt="7"/>
      <dgm:spPr/>
      <dgm:t>
        <a:bodyPr/>
        <a:lstStyle/>
        <a:p>
          <a:endParaRPr lang="en-US"/>
        </a:p>
      </dgm:t>
    </dgm:pt>
    <dgm:pt modelId="{B984406C-8512-4F62-B8F0-9A7B498C9363}" type="pres">
      <dgm:prSet presAssocID="{1C41E6BC-006A-4715-9BF6-0FCEE7B8EB56}" presName="node" presStyleLbl="node1" presStyleIdx="5" presStyleCnt="7" custScaleX="187670" custScaleY="55118" custRadScaleRad="113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7FB9B-876F-4B95-B001-B65C82E2BCEB}" type="pres">
      <dgm:prSet presAssocID="{1C41E6BC-006A-4715-9BF6-0FCEE7B8EB56}" presName="dummy" presStyleCnt="0"/>
      <dgm:spPr/>
    </dgm:pt>
    <dgm:pt modelId="{2ED1BB1D-BDB8-4A32-BB52-135F8CB464F8}" type="pres">
      <dgm:prSet presAssocID="{6887CF3F-8313-4E24-90D1-DE6248A587A4}" presName="sibTrans" presStyleLbl="sibTrans2D1" presStyleIdx="5" presStyleCnt="7"/>
      <dgm:spPr/>
      <dgm:t>
        <a:bodyPr/>
        <a:lstStyle/>
        <a:p>
          <a:endParaRPr lang="en-US"/>
        </a:p>
      </dgm:t>
    </dgm:pt>
    <dgm:pt modelId="{FD7DA9BE-DCBE-49DB-B7AD-F72B7269F42A}" type="pres">
      <dgm:prSet presAssocID="{8F98729A-7BAF-4A7C-B9A9-D1F60AB540B7}" presName="node" presStyleLbl="node1" presStyleIdx="6" presStyleCnt="7" custScaleX="200954" custScaleY="78649" custRadScaleRad="114298" custRadScaleInc="-1095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B38AC1-ADAB-4B28-BADB-7FE2ACFF076E}" type="pres">
      <dgm:prSet presAssocID="{8F98729A-7BAF-4A7C-B9A9-D1F60AB540B7}" presName="dummy" presStyleCnt="0"/>
      <dgm:spPr/>
    </dgm:pt>
    <dgm:pt modelId="{103A0B91-B77C-4D4E-98AC-DA2D89D85A9B}" type="pres">
      <dgm:prSet presAssocID="{09EBB0A8-86F4-4E5D-B4E2-29F6BE2A6639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9F9E3083-6DF4-4CE1-AD8F-D267D61F70B4}" type="presOf" srcId="{8453E5D8-6E97-4242-ACF8-77E45B175E96}" destId="{5D2B1DC8-CE93-4B03-9889-21F771F2EC9E}" srcOrd="0" destOrd="0" presId="urn:microsoft.com/office/officeart/2005/8/layout/radial6"/>
    <dgm:cxn modelId="{3A86D029-4A97-456D-8078-D9667FA6F49D}" type="presOf" srcId="{587DDF96-F3C3-40AD-9E76-8E016D5498C0}" destId="{A76524E1-AE05-4039-BF7C-CAB86A6B93F5}" srcOrd="0" destOrd="0" presId="urn:microsoft.com/office/officeart/2005/8/layout/radial6"/>
    <dgm:cxn modelId="{18314CAB-C099-49B2-862F-14401636D627}" srcId="{587DDF96-F3C3-40AD-9E76-8E016D5498C0}" destId="{989C13A3-E678-46EA-BF89-6F91F2397E7C}" srcOrd="2" destOrd="0" parTransId="{3B5268F3-0C5F-4364-A16A-C89FEA28DCDF}" sibTransId="{42831336-7A93-4991-B519-60C20869A80E}"/>
    <dgm:cxn modelId="{128CADD6-7CA9-4202-B9E2-230EA902A3FD}" type="presOf" srcId="{09EBB0A8-86F4-4E5D-B4E2-29F6BE2A6639}" destId="{103A0B91-B77C-4D4E-98AC-DA2D89D85A9B}" srcOrd="0" destOrd="0" presId="urn:microsoft.com/office/officeart/2005/8/layout/radial6"/>
    <dgm:cxn modelId="{95C97B8B-89B6-436D-8449-7DA490E57705}" type="presOf" srcId="{42831336-7A93-4991-B519-60C20869A80E}" destId="{4F5F8DBA-E247-4548-BDE9-237886EA663A}" srcOrd="0" destOrd="0" presId="urn:microsoft.com/office/officeart/2005/8/layout/radial6"/>
    <dgm:cxn modelId="{BA2F491B-6F5D-4DC3-A10B-4111FC958A13}" srcId="{587DDF96-F3C3-40AD-9E76-8E016D5498C0}" destId="{8F98729A-7BAF-4A7C-B9A9-D1F60AB540B7}" srcOrd="6" destOrd="0" parTransId="{649E5A27-A0AB-49EC-8538-62BAAE27A3F2}" sibTransId="{09EBB0A8-86F4-4E5D-B4E2-29F6BE2A6639}"/>
    <dgm:cxn modelId="{F6AB8C1C-A2BA-400F-9436-E1F10E4FBB66}" srcId="{587DDF96-F3C3-40AD-9E76-8E016D5498C0}" destId="{8453E5D8-6E97-4242-ACF8-77E45B175E96}" srcOrd="4" destOrd="0" parTransId="{2F7B26A6-A361-450C-A27D-44B789F93B79}" sibTransId="{E6DC7823-8520-4683-B4AE-2C377DAD268D}"/>
    <dgm:cxn modelId="{C16BF037-94C9-497C-B75A-A6188000B868}" type="presOf" srcId="{1C41E6BC-006A-4715-9BF6-0FCEE7B8EB56}" destId="{B984406C-8512-4F62-B8F0-9A7B498C9363}" srcOrd="0" destOrd="0" presId="urn:microsoft.com/office/officeart/2005/8/layout/radial6"/>
    <dgm:cxn modelId="{2A8CEE1C-CAC2-42C9-AA9A-A95098D566BF}" srcId="{587DDF96-F3C3-40AD-9E76-8E016D5498C0}" destId="{417D7C8A-9EF5-48FC-BF32-8B5BB9A56239}" srcOrd="3" destOrd="0" parTransId="{D66DA311-C609-48D9-A384-21CAB4A6A533}" sibTransId="{ABB13AAC-E1D3-475E-AFED-B72170B146EE}"/>
    <dgm:cxn modelId="{48FECBA0-9132-483E-8AF3-86473AADEE8D}" type="presOf" srcId="{8F98729A-7BAF-4A7C-B9A9-D1F60AB540B7}" destId="{FD7DA9BE-DCBE-49DB-B7AD-F72B7269F42A}" srcOrd="0" destOrd="0" presId="urn:microsoft.com/office/officeart/2005/8/layout/radial6"/>
    <dgm:cxn modelId="{280891F8-4D71-4415-B469-BAAB79D7DB23}" srcId="{506224A5-7DDE-49A3-B844-65DFEB08D1CC}" destId="{587DDF96-F3C3-40AD-9E76-8E016D5498C0}" srcOrd="0" destOrd="0" parTransId="{F3526F66-8A31-4731-960D-65D5A4C06114}" sibTransId="{A71B5494-4856-439C-9CB3-1DAFEF184FA0}"/>
    <dgm:cxn modelId="{0512A226-4936-41C0-8E67-94E1AF9169B3}" srcId="{587DDF96-F3C3-40AD-9E76-8E016D5498C0}" destId="{1C41E6BC-006A-4715-9BF6-0FCEE7B8EB56}" srcOrd="5" destOrd="0" parTransId="{20CCA8CC-5E25-4DA5-A7CB-24CE3B951196}" sibTransId="{6887CF3F-8313-4E24-90D1-DE6248A587A4}"/>
    <dgm:cxn modelId="{DE8114D5-11C4-4723-B793-957B166DF5BC}" type="presOf" srcId="{6887CF3F-8313-4E24-90D1-DE6248A587A4}" destId="{2ED1BB1D-BDB8-4A32-BB52-135F8CB464F8}" srcOrd="0" destOrd="0" presId="urn:microsoft.com/office/officeart/2005/8/layout/radial6"/>
    <dgm:cxn modelId="{BBA4BE56-6205-4985-9F68-832A2E85697B}" type="presOf" srcId="{506224A5-7DDE-49A3-B844-65DFEB08D1CC}" destId="{19BB4BEA-66CA-4187-9785-B4ECFA2322E4}" srcOrd="0" destOrd="0" presId="urn:microsoft.com/office/officeart/2005/8/layout/radial6"/>
    <dgm:cxn modelId="{DEB3B7C8-3957-4196-BA1C-285B59BBB464}" srcId="{587DDF96-F3C3-40AD-9E76-8E016D5498C0}" destId="{24C1BEE3-BF7B-42FD-9E37-4BE7EA46BE04}" srcOrd="0" destOrd="0" parTransId="{A2348796-342F-4CF4-8C41-40A220721EE1}" sibTransId="{DD469AE3-D082-4564-9EF2-A8E1738BE526}"/>
    <dgm:cxn modelId="{C9313D25-AF9F-4565-850A-9B16FD9D5386}" type="presOf" srcId="{E6DC7823-8520-4683-B4AE-2C377DAD268D}" destId="{A2BE2330-D166-4243-BAB4-95192758C613}" srcOrd="0" destOrd="0" presId="urn:microsoft.com/office/officeart/2005/8/layout/radial6"/>
    <dgm:cxn modelId="{2086B999-9948-45A5-9DFC-5D123EFAA630}" type="presOf" srcId="{ABB13AAC-E1D3-475E-AFED-B72170B146EE}" destId="{119C4E2E-24EB-445E-8B7E-5245CCF217E1}" srcOrd="0" destOrd="0" presId="urn:microsoft.com/office/officeart/2005/8/layout/radial6"/>
    <dgm:cxn modelId="{D8E9E728-9A3C-49DE-AB12-97AC1F8F3C38}" type="presOf" srcId="{417D7C8A-9EF5-48FC-BF32-8B5BB9A56239}" destId="{F1E3431E-4D6E-449E-AD11-C2B9B48CA4CE}" srcOrd="0" destOrd="0" presId="urn:microsoft.com/office/officeart/2005/8/layout/radial6"/>
    <dgm:cxn modelId="{6F269A7C-A8B7-43B2-B349-FC0BBD4C0FC5}" type="presOf" srcId="{24C1BEE3-BF7B-42FD-9E37-4BE7EA46BE04}" destId="{CD7E2D61-1AEC-420F-A398-7C485F52568D}" srcOrd="0" destOrd="0" presId="urn:microsoft.com/office/officeart/2005/8/layout/radial6"/>
    <dgm:cxn modelId="{50EE65D4-B943-4BB8-B13F-EE37FBCFEE14}" type="presOf" srcId="{441B57AD-637F-440C-9199-BC65F85FD6E0}" destId="{9617259D-D7E1-4F8A-AC38-0F7A493C9836}" srcOrd="0" destOrd="0" presId="urn:microsoft.com/office/officeart/2005/8/layout/radial6"/>
    <dgm:cxn modelId="{1A6DAC80-511B-4169-BA7D-12D3D1D85F39}" type="presOf" srcId="{740A0ED3-7951-4F40-B486-C00813723621}" destId="{AE55F9D8-9AC6-41E3-B0A3-364370842EDA}" srcOrd="0" destOrd="0" presId="urn:microsoft.com/office/officeart/2005/8/layout/radial6"/>
    <dgm:cxn modelId="{8917ADB3-873F-4FB2-BA36-2F3DD152E070}" srcId="{587DDF96-F3C3-40AD-9E76-8E016D5498C0}" destId="{740A0ED3-7951-4F40-B486-C00813723621}" srcOrd="1" destOrd="0" parTransId="{8CA45BD3-E87C-4EC2-BB34-BF4E71AB03DF}" sibTransId="{441B57AD-637F-440C-9199-BC65F85FD6E0}"/>
    <dgm:cxn modelId="{2B010F5C-433D-4FA0-9F1A-8CFED74185D0}" type="presOf" srcId="{989C13A3-E678-46EA-BF89-6F91F2397E7C}" destId="{8A1A6896-9BDC-44A2-89BC-945CA34EA3D0}" srcOrd="0" destOrd="0" presId="urn:microsoft.com/office/officeart/2005/8/layout/radial6"/>
    <dgm:cxn modelId="{A3CF0930-9505-4EA6-9E7F-06BE9672E19F}" type="presOf" srcId="{DD469AE3-D082-4564-9EF2-A8E1738BE526}" destId="{E664A256-F9E0-4FFF-BB68-6F5284076070}" srcOrd="0" destOrd="0" presId="urn:microsoft.com/office/officeart/2005/8/layout/radial6"/>
    <dgm:cxn modelId="{5AD51472-B82D-4A6B-BBA5-97F301D9ED8B}" type="presParOf" srcId="{19BB4BEA-66CA-4187-9785-B4ECFA2322E4}" destId="{A76524E1-AE05-4039-BF7C-CAB86A6B93F5}" srcOrd="0" destOrd="0" presId="urn:microsoft.com/office/officeart/2005/8/layout/radial6"/>
    <dgm:cxn modelId="{928B35D5-D32A-4E21-8927-49486E70335A}" type="presParOf" srcId="{19BB4BEA-66CA-4187-9785-B4ECFA2322E4}" destId="{CD7E2D61-1AEC-420F-A398-7C485F52568D}" srcOrd="1" destOrd="0" presId="urn:microsoft.com/office/officeart/2005/8/layout/radial6"/>
    <dgm:cxn modelId="{1FF6F7FA-C603-457F-9402-2929BF405440}" type="presParOf" srcId="{19BB4BEA-66CA-4187-9785-B4ECFA2322E4}" destId="{6151B6EB-F457-4AD4-8A05-B11D19B5DD26}" srcOrd="2" destOrd="0" presId="urn:microsoft.com/office/officeart/2005/8/layout/radial6"/>
    <dgm:cxn modelId="{CF30DB36-2277-497F-93BD-E920B32AB621}" type="presParOf" srcId="{19BB4BEA-66CA-4187-9785-B4ECFA2322E4}" destId="{E664A256-F9E0-4FFF-BB68-6F5284076070}" srcOrd="3" destOrd="0" presId="urn:microsoft.com/office/officeart/2005/8/layout/radial6"/>
    <dgm:cxn modelId="{D4F9B297-07B6-4F10-B7BD-EEEDBC056279}" type="presParOf" srcId="{19BB4BEA-66CA-4187-9785-B4ECFA2322E4}" destId="{AE55F9D8-9AC6-41E3-B0A3-364370842EDA}" srcOrd="4" destOrd="0" presId="urn:microsoft.com/office/officeart/2005/8/layout/radial6"/>
    <dgm:cxn modelId="{5CEDC4D8-3E02-4EC1-A3AC-A0C51D1EA0C5}" type="presParOf" srcId="{19BB4BEA-66CA-4187-9785-B4ECFA2322E4}" destId="{D121C5D6-4D0F-4903-A759-1A99F067FBF0}" srcOrd="5" destOrd="0" presId="urn:microsoft.com/office/officeart/2005/8/layout/radial6"/>
    <dgm:cxn modelId="{BD84BE0D-C45F-4AFA-BFD5-ECDFED695441}" type="presParOf" srcId="{19BB4BEA-66CA-4187-9785-B4ECFA2322E4}" destId="{9617259D-D7E1-4F8A-AC38-0F7A493C9836}" srcOrd="6" destOrd="0" presId="urn:microsoft.com/office/officeart/2005/8/layout/radial6"/>
    <dgm:cxn modelId="{DCB89728-436B-44DD-A8B4-B3471A0BF1BF}" type="presParOf" srcId="{19BB4BEA-66CA-4187-9785-B4ECFA2322E4}" destId="{8A1A6896-9BDC-44A2-89BC-945CA34EA3D0}" srcOrd="7" destOrd="0" presId="urn:microsoft.com/office/officeart/2005/8/layout/radial6"/>
    <dgm:cxn modelId="{34F86103-E9C6-44DE-A803-24DEA0D99CDD}" type="presParOf" srcId="{19BB4BEA-66CA-4187-9785-B4ECFA2322E4}" destId="{4169E529-DBAC-434E-A383-0FDF2A36D67B}" srcOrd="8" destOrd="0" presId="urn:microsoft.com/office/officeart/2005/8/layout/radial6"/>
    <dgm:cxn modelId="{9096D4E0-E0A4-4DDF-AAD7-9C8310CC30C0}" type="presParOf" srcId="{19BB4BEA-66CA-4187-9785-B4ECFA2322E4}" destId="{4F5F8DBA-E247-4548-BDE9-237886EA663A}" srcOrd="9" destOrd="0" presId="urn:microsoft.com/office/officeart/2005/8/layout/radial6"/>
    <dgm:cxn modelId="{FDF8AA94-08ED-4D30-8BC5-511DE3686E1E}" type="presParOf" srcId="{19BB4BEA-66CA-4187-9785-B4ECFA2322E4}" destId="{F1E3431E-4D6E-449E-AD11-C2B9B48CA4CE}" srcOrd="10" destOrd="0" presId="urn:microsoft.com/office/officeart/2005/8/layout/radial6"/>
    <dgm:cxn modelId="{D26AC93D-EA2D-418C-8652-CB044B83B2E6}" type="presParOf" srcId="{19BB4BEA-66CA-4187-9785-B4ECFA2322E4}" destId="{F07E84B1-DB4D-4AA3-B15E-90B85887DF84}" srcOrd="11" destOrd="0" presId="urn:microsoft.com/office/officeart/2005/8/layout/radial6"/>
    <dgm:cxn modelId="{F59A1647-7675-491B-B0BE-C470C3A25699}" type="presParOf" srcId="{19BB4BEA-66CA-4187-9785-B4ECFA2322E4}" destId="{119C4E2E-24EB-445E-8B7E-5245CCF217E1}" srcOrd="12" destOrd="0" presId="urn:microsoft.com/office/officeart/2005/8/layout/radial6"/>
    <dgm:cxn modelId="{41B996AF-BCDD-4D83-AC00-21453FE74894}" type="presParOf" srcId="{19BB4BEA-66CA-4187-9785-B4ECFA2322E4}" destId="{5D2B1DC8-CE93-4B03-9889-21F771F2EC9E}" srcOrd="13" destOrd="0" presId="urn:microsoft.com/office/officeart/2005/8/layout/radial6"/>
    <dgm:cxn modelId="{538DD070-FA67-4EAB-9DCD-2DBB4C55ADFD}" type="presParOf" srcId="{19BB4BEA-66CA-4187-9785-B4ECFA2322E4}" destId="{C7AA2641-B648-487A-92D8-DFF9151C4F18}" srcOrd="14" destOrd="0" presId="urn:microsoft.com/office/officeart/2005/8/layout/radial6"/>
    <dgm:cxn modelId="{2407CBBA-43C6-4C95-98B9-8FB2F023F459}" type="presParOf" srcId="{19BB4BEA-66CA-4187-9785-B4ECFA2322E4}" destId="{A2BE2330-D166-4243-BAB4-95192758C613}" srcOrd="15" destOrd="0" presId="urn:microsoft.com/office/officeart/2005/8/layout/radial6"/>
    <dgm:cxn modelId="{6F417AD5-6842-4F0A-A502-EA8A31136386}" type="presParOf" srcId="{19BB4BEA-66CA-4187-9785-B4ECFA2322E4}" destId="{B984406C-8512-4F62-B8F0-9A7B498C9363}" srcOrd="16" destOrd="0" presId="urn:microsoft.com/office/officeart/2005/8/layout/radial6"/>
    <dgm:cxn modelId="{B309A51A-9F88-423D-8DE7-455CC61CEEEA}" type="presParOf" srcId="{19BB4BEA-66CA-4187-9785-B4ECFA2322E4}" destId="{1EF7FB9B-876F-4B95-B001-B65C82E2BCEB}" srcOrd="17" destOrd="0" presId="urn:microsoft.com/office/officeart/2005/8/layout/radial6"/>
    <dgm:cxn modelId="{5FFB28F2-E2F2-42DD-98FE-A8E4443F7F85}" type="presParOf" srcId="{19BB4BEA-66CA-4187-9785-B4ECFA2322E4}" destId="{2ED1BB1D-BDB8-4A32-BB52-135F8CB464F8}" srcOrd="18" destOrd="0" presId="urn:microsoft.com/office/officeart/2005/8/layout/radial6"/>
    <dgm:cxn modelId="{433CFEEB-81EB-4542-8A85-C181669AA96F}" type="presParOf" srcId="{19BB4BEA-66CA-4187-9785-B4ECFA2322E4}" destId="{FD7DA9BE-DCBE-49DB-B7AD-F72B7269F42A}" srcOrd="19" destOrd="0" presId="urn:microsoft.com/office/officeart/2005/8/layout/radial6"/>
    <dgm:cxn modelId="{7DC9F956-014D-4AA3-B8C1-DD7E3D9B0EBB}" type="presParOf" srcId="{19BB4BEA-66CA-4187-9785-B4ECFA2322E4}" destId="{CFB38AC1-ADAB-4B28-BADB-7FE2ACFF076E}" srcOrd="20" destOrd="0" presId="urn:microsoft.com/office/officeart/2005/8/layout/radial6"/>
    <dgm:cxn modelId="{C07F34D1-344F-49B5-B2C8-CF71AD949E4A}" type="presParOf" srcId="{19BB4BEA-66CA-4187-9785-B4ECFA2322E4}" destId="{103A0B91-B77C-4D4E-98AC-DA2D89D85A9B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3A0B91-B77C-4D4E-98AC-DA2D89D85A9B}">
      <dsp:nvSpPr>
        <dsp:cNvPr id="0" name=""/>
        <dsp:cNvSpPr/>
      </dsp:nvSpPr>
      <dsp:spPr>
        <a:xfrm>
          <a:off x="1629612" y="707912"/>
          <a:ext cx="4113949" cy="4113949"/>
        </a:xfrm>
        <a:prstGeom prst="blockArc">
          <a:avLst>
            <a:gd name="adj1" fmla="val 12636584"/>
            <a:gd name="adj2" fmla="val 16297018"/>
            <a:gd name="adj3" fmla="val 39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D1BB1D-BDB8-4A32-BB52-135F8CB464F8}">
      <dsp:nvSpPr>
        <dsp:cNvPr id="0" name=""/>
        <dsp:cNvSpPr/>
      </dsp:nvSpPr>
      <dsp:spPr>
        <a:xfrm>
          <a:off x="1773220" y="412705"/>
          <a:ext cx="4113949" cy="4113949"/>
        </a:xfrm>
        <a:prstGeom prst="blockArc">
          <a:avLst>
            <a:gd name="adj1" fmla="val 9837646"/>
            <a:gd name="adj2" fmla="val 12076387"/>
            <a:gd name="adj3" fmla="val 39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E2330-D166-4243-BAB4-95192758C613}">
      <dsp:nvSpPr>
        <dsp:cNvPr id="0" name=""/>
        <dsp:cNvSpPr/>
      </dsp:nvSpPr>
      <dsp:spPr>
        <a:xfrm>
          <a:off x="1693227" y="186221"/>
          <a:ext cx="4113949" cy="4113949"/>
        </a:xfrm>
        <a:prstGeom prst="blockArc">
          <a:avLst>
            <a:gd name="adj1" fmla="val 6660771"/>
            <a:gd name="adj2" fmla="val 9427977"/>
            <a:gd name="adj3" fmla="val 39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9C4E2E-24EB-445E-8B7E-5245CCF217E1}">
      <dsp:nvSpPr>
        <dsp:cNvPr id="0" name=""/>
        <dsp:cNvSpPr/>
      </dsp:nvSpPr>
      <dsp:spPr>
        <a:xfrm>
          <a:off x="2169483" y="447535"/>
          <a:ext cx="4113949" cy="4113949"/>
        </a:xfrm>
        <a:prstGeom prst="blockArc">
          <a:avLst>
            <a:gd name="adj1" fmla="val 2451511"/>
            <a:gd name="adj2" fmla="val 7589567"/>
            <a:gd name="adj3" fmla="val 39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5F8DBA-E247-4548-BDE9-237886EA663A}">
      <dsp:nvSpPr>
        <dsp:cNvPr id="0" name=""/>
        <dsp:cNvSpPr/>
      </dsp:nvSpPr>
      <dsp:spPr>
        <a:xfrm>
          <a:off x="2412724" y="210104"/>
          <a:ext cx="4113949" cy="4113949"/>
        </a:xfrm>
        <a:prstGeom prst="blockArc">
          <a:avLst>
            <a:gd name="adj1" fmla="val 553903"/>
            <a:gd name="adj2" fmla="val 3031596"/>
            <a:gd name="adj3" fmla="val 39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17259D-D7E1-4F8A-AC38-0F7A493C9836}">
      <dsp:nvSpPr>
        <dsp:cNvPr id="0" name=""/>
        <dsp:cNvSpPr/>
      </dsp:nvSpPr>
      <dsp:spPr>
        <a:xfrm>
          <a:off x="2428127" y="940805"/>
          <a:ext cx="4113949" cy="4113949"/>
        </a:xfrm>
        <a:prstGeom prst="blockArc">
          <a:avLst>
            <a:gd name="adj1" fmla="val 18572156"/>
            <a:gd name="adj2" fmla="val 20901188"/>
            <a:gd name="adj3" fmla="val 39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4A256-F9E0-4FFF-BB68-6F5284076070}">
      <dsp:nvSpPr>
        <dsp:cNvPr id="0" name=""/>
        <dsp:cNvSpPr/>
      </dsp:nvSpPr>
      <dsp:spPr>
        <a:xfrm>
          <a:off x="2196519" y="606457"/>
          <a:ext cx="4113949" cy="4113949"/>
        </a:xfrm>
        <a:prstGeom prst="blockArc">
          <a:avLst>
            <a:gd name="adj1" fmla="val 15410648"/>
            <a:gd name="adj2" fmla="val 19257427"/>
            <a:gd name="adj3" fmla="val 39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6524E1-AE05-4039-BF7C-CAB86A6B93F5}">
      <dsp:nvSpPr>
        <dsp:cNvPr id="0" name=""/>
        <dsp:cNvSpPr/>
      </dsp:nvSpPr>
      <dsp:spPr>
        <a:xfrm>
          <a:off x="3062989" y="1681726"/>
          <a:ext cx="2113711" cy="16733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i="1" u="none" kern="1200" dirty="0" smtClean="0">
              <a:solidFill>
                <a:srgbClr val="FF0000"/>
              </a:solidFill>
            </a:rPr>
            <a:t>Data Quality</a:t>
          </a:r>
          <a:endParaRPr lang="en-US" sz="2300" b="1" i="1" u="none" kern="1200" dirty="0">
            <a:solidFill>
              <a:srgbClr val="FF0000"/>
            </a:solidFill>
          </a:endParaRPr>
        </a:p>
      </dsp:txBody>
      <dsp:txXfrm>
        <a:off x="3062989" y="1681726"/>
        <a:ext cx="2113711" cy="1673347"/>
      </dsp:txXfrm>
    </dsp:sp>
    <dsp:sp modelId="{CD7E2D61-1AEC-420F-A398-7C485F52568D}">
      <dsp:nvSpPr>
        <dsp:cNvPr id="0" name=""/>
        <dsp:cNvSpPr/>
      </dsp:nvSpPr>
      <dsp:spPr>
        <a:xfrm>
          <a:off x="2665302" y="400695"/>
          <a:ext cx="2156388" cy="696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/>
            <a:t>Timeliness</a:t>
          </a:r>
          <a:endParaRPr lang="en-US" sz="1800" b="0" kern="1200" dirty="0"/>
        </a:p>
      </dsp:txBody>
      <dsp:txXfrm>
        <a:off x="2665302" y="400695"/>
        <a:ext cx="2156388" cy="696385"/>
      </dsp:txXfrm>
    </dsp:sp>
    <dsp:sp modelId="{AE55F9D8-9AC6-41E3-B0A3-364370842EDA}">
      <dsp:nvSpPr>
        <dsp:cNvPr id="0" name=""/>
        <dsp:cNvSpPr/>
      </dsp:nvSpPr>
      <dsp:spPr>
        <a:xfrm>
          <a:off x="4536829" y="1024607"/>
          <a:ext cx="2464185" cy="8355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Completeness:  All Clients Served</a:t>
          </a:r>
          <a:endParaRPr lang="en-US" sz="1600" b="0" kern="1200" dirty="0"/>
        </a:p>
      </dsp:txBody>
      <dsp:txXfrm>
        <a:off x="4536829" y="1024607"/>
        <a:ext cx="2464185" cy="835526"/>
      </dsp:txXfrm>
    </dsp:sp>
    <dsp:sp modelId="{8A1A6896-9BDC-44A2-89BC-945CA34EA3D0}">
      <dsp:nvSpPr>
        <dsp:cNvPr id="0" name=""/>
        <dsp:cNvSpPr/>
      </dsp:nvSpPr>
      <dsp:spPr>
        <a:xfrm>
          <a:off x="5270969" y="2286001"/>
          <a:ext cx="2378819" cy="609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Completeness:  DQ Benchmarks</a:t>
          </a:r>
          <a:endParaRPr lang="en-US" sz="1600" b="0" kern="1200" dirty="0"/>
        </a:p>
      </dsp:txBody>
      <dsp:txXfrm>
        <a:off x="5270969" y="2286001"/>
        <a:ext cx="2378819" cy="609256"/>
      </dsp:txXfrm>
    </dsp:sp>
    <dsp:sp modelId="{F1E3431E-4D6E-449E-AD11-C2B9B48CA4CE}">
      <dsp:nvSpPr>
        <dsp:cNvPr id="0" name=""/>
        <dsp:cNvSpPr/>
      </dsp:nvSpPr>
      <dsp:spPr>
        <a:xfrm>
          <a:off x="4449376" y="3532980"/>
          <a:ext cx="2604888" cy="581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/>
            <a:t>Accuracy</a:t>
          </a:r>
          <a:endParaRPr lang="en-US" sz="1800" b="0" kern="1200" dirty="0"/>
        </a:p>
      </dsp:txBody>
      <dsp:txXfrm>
        <a:off x="4449376" y="3532980"/>
        <a:ext cx="2604888" cy="581816"/>
      </dsp:txXfrm>
    </dsp:sp>
    <dsp:sp modelId="{5D2B1DC8-CE93-4B03-9889-21F771F2EC9E}">
      <dsp:nvSpPr>
        <dsp:cNvPr id="0" name=""/>
        <dsp:cNvSpPr/>
      </dsp:nvSpPr>
      <dsp:spPr>
        <a:xfrm>
          <a:off x="1782392" y="3679764"/>
          <a:ext cx="2489259" cy="892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/>
            <a:t>Consistency</a:t>
          </a:r>
          <a:endParaRPr lang="en-US" sz="1800" b="0" kern="1200" dirty="0"/>
        </a:p>
      </dsp:txBody>
      <dsp:txXfrm>
        <a:off x="1782392" y="3679764"/>
        <a:ext cx="2489259" cy="892235"/>
      </dsp:txXfrm>
    </dsp:sp>
    <dsp:sp modelId="{B984406C-8512-4F62-B8F0-9A7B498C9363}">
      <dsp:nvSpPr>
        <dsp:cNvPr id="0" name=""/>
        <dsp:cNvSpPr/>
      </dsp:nvSpPr>
      <dsp:spPr>
        <a:xfrm>
          <a:off x="844801" y="2719384"/>
          <a:ext cx="2094199" cy="615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/>
            <a:t>Monitoring</a:t>
          </a:r>
          <a:endParaRPr lang="en-US" sz="1800" b="0" kern="1200" dirty="0"/>
        </a:p>
      </dsp:txBody>
      <dsp:txXfrm>
        <a:off x="844801" y="2719384"/>
        <a:ext cx="2094199" cy="615058"/>
      </dsp:txXfrm>
    </dsp:sp>
    <dsp:sp modelId="{FD7DA9BE-DCBE-49DB-B7AD-F72B7269F42A}">
      <dsp:nvSpPr>
        <dsp:cNvPr id="0" name=""/>
        <dsp:cNvSpPr/>
      </dsp:nvSpPr>
      <dsp:spPr>
        <a:xfrm>
          <a:off x="829597" y="1299136"/>
          <a:ext cx="2242434" cy="877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Incentives</a:t>
          </a:r>
          <a:r>
            <a:rPr lang="en-US" sz="1600" b="1" kern="1200" dirty="0" smtClean="0"/>
            <a:t> &amp; </a:t>
          </a:r>
          <a:r>
            <a:rPr lang="en-US" sz="1600" b="0" kern="1200" dirty="0" smtClean="0"/>
            <a:t>Enforcement</a:t>
          </a:r>
          <a:endParaRPr lang="en-US" sz="1600" b="0" kern="1200" dirty="0"/>
        </a:p>
      </dsp:txBody>
      <dsp:txXfrm>
        <a:off x="829597" y="1299136"/>
        <a:ext cx="2242434" cy="877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4A83B361-D70E-4DE2-A17B-54C016A059F9}" type="datetimeFigureOut">
              <a:rPr lang="en-US"/>
              <a:pPr>
                <a:defRPr/>
              </a:pPr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5C920074-4C63-4F1F-9E31-BD8EE2BC9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0492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EAA524E-8D2D-436D-895F-0B4E3FBDC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6269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72A56F-A862-42DC-AEA1-981DA54419C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9718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0406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6745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3422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0105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12126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228600" indent="-228600">
              <a:buAutoNum type="arabicParenR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4615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50418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0938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5377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10252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156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1615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-Cultivate a positive,</a:t>
            </a:r>
            <a:r>
              <a:rPr lang="en-US" baseline="0" dirty="0" smtClean="0"/>
              <a:t> communicative relationship with </a:t>
            </a:r>
            <a:r>
              <a:rPr lang="en-US" dirty="0" smtClean="0"/>
              <a:t>your HMIS Grant Administrator, as they</a:t>
            </a:r>
            <a:r>
              <a:rPr lang="en-US" baseline="0" dirty="0" smtClean="0"/>
              <a:t> should know what reports are available and how to help you find/correct errors.</a:t>
            </a:r>
          </a:p>
          <a:p>
            <a:r>
              <a:rPr lang="en-US" baseline="0" dirty="0" smtClean="0"/>
              <a:t>-Often errors can be corrected most efficiently by comparing paper files to HMIS records until error is identified.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08538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36006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63438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18268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23357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54862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6398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122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6035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8642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4175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3033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7324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9997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A524E-8D2D-436D-895F-0B4E3FBDCE8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7161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0" y="0"/>
            <a:ext cx="1600200" cy="6858000"/>
          </a:xfrm>
          <a:prstGeom prst="rect">
            <a:avLst/>
          </a:prstGeom>
          <a:solidFill>
            <a:srgbClr val="EAEAEA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FFFF"/>
              </a:solidFill>
              <a:cs typeface="+mn-cs"/>
            </a:endParaRPr>
          </a:p>
        </p:txBody>
      </p:sp>
      <p:pic>
        <p:nvPicPr>
          <p:cNvPr id="5" name="Picture 8"/>
          <p:cNvPicPr preferRelativeResize="0">
            <a:picLocks/>
          </p:cNvPicPr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1127938"/>
            <a:ext cx="1600200" cy="1157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9"/>
          <p:cNvPicPr preferRelativeResize="0">
            <a:picLocks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0" y="2293722"/>
            <a:ext cx="1600200" cy="1200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0"/>
          <p:cNvPicPr preferRelativeResize="0">
            <a:picLocks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0" y="4576800"/>
            <a:ext cx="1600200" cy="2390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11"/>
          <p:cNvPicPr preferRelativeResize="0">
            <a:picLocks/>
          </p:cNvPicPr>
          <p:nvPr userDrawn="1"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0" y="3501936"/>
            <a:ext cx="1600200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13"/>
          <p:cNvPicPr>
            <a:picLocks noChangeAspect="1"/>
          </p:cNvPicPr>
          <p:nvPr userDrawn="1"/>
        </p:nvPicPr>
        <p:blipFill>
          <a:blip r:embed="rId6" cstate="print">
            <a:extLst/>
          </a:blip>
          <a:stretch>
            <a:fillRect/>
          </a:stretch>
        </p:blipFill>
        <p:spPr>
          <a:xfrm>
            <a:off x="0" y="51816"/>
            <a:ext cx="1600200" cy="1068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143000"/>
            <a:ext cx="6248400" cy="1470025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124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B2FC6A00-26F7-45B6-AE4F-B6B5F14A7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17F3E-E6B0-4DF4-AAC2-84EE4993B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D143C-0A43-455A-A1F3-DEB240E0F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D86DA-65CC-497D-AE03-AB033C531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92CF3-FA12-485D-878E-E44012CD0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476250" y="1428750"/>
            <a:ext cx="8242300" cy="619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476250" y="1492250"/>
            <a:ext cx="8242300" cy="619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92F7DE12-B652-4826-858E-97F86CB2B88D}" type="datetime1">
              <a:rPr lang="en-US"/>
              <a:pPr>
                <a:defRPr/>
              </a:pPr>
              <a:t>11/16/2012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8B8F5A4F-5F5B-4ACD-AE49-EE6A628F3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E0CC0-06CA-43CD-8E7F-1D3A4B616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4FE5E-D70D-4CCE-B4F5-3D7BF3C25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DA89A-7B03-4D0C-BFF4-1DEEBBD29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2EE98-788E-4AC6-B5E2-30226669D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0D7FD-D23A-4B07-99C8-584114398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8115C-9F18-42F0-8C38-F0E9BFCD5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F6E6-CA08-477C-B52C-2A7FA47A2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8847B29-61DE-4B2E-B571-3355436F9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1219200"/>
            <a:ext cx="6248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/>
              <a:t>Supportive Services for Veterans and Families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0" y="35814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Developing an </a:t>
            </a:r>
            <a:r>
              <a:rPr lang="en-US" i="1" dirty="0" smtClean="0">
                <a:solidFill>
                  <a:srgbClr val="FF0000"/>
                </a:solidFill>
                <a:latin typeface="Arial Rounded MT Bold" pitchFamily="34" charset="0"/>
              </a:rPr>
              <a:t>Excellent</a:t>
            </a:r>
          </a:p>
          <a:p>
            <a:pPr eaLnBrk="1" hangingPunct="1">
              <a:defRPr/>
            </a:pPr>
            <a:r>
              <a:rPr lang="en-US" i="1" dirty="0" smtClean="0"/>
              <a:t>Data Quality (DQ) Plan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2a) Completeness:  </a:t>
            </a:r>
            <a:r>
              <a:rPr lang="en-US" sz="3200" i="1" dirty="0" smtClean="0"/>
              <a:t>All Clients Served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382000" cy="36576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i="1" dirty="0"/>
              <a:t>Are all of the clients receiving services being entered into the HMIS? </a:t>
            </a:r>
            <a:endParaRPr lang="en-US" i="1" dirty="0" smtClean="0"/>
          </a:p>
          <a:p>
            <a:pPr marL="0" indent="0" algn="r">
              <a:buNone/>
            </a:pPr>
            <a:endParaRPr lang="en-US" i="1" dirty="0" smtClean="0"/>
          </a:p>
          <a:p>
            <a:pPr marL="0" indent="0" algn="r">
              <a:buNone/>
            </a:pPr>
            <a:r>
              <a:rPr lang="en-US" i="1" dirty="0" smtClean="0"/>
              <a:t>Are </a:t>
            </a:r>
            <a:r>
              <a:rPr lang="en-US" i="1" dirty="0"/>
              <a:t>all of the appropriate data elements being collected and entered into the HMIS?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4098" name="Picture 2" descr="C:\Users\BarkerK\AppData\Local\Microsoft\Windows\Temporary Internet Files\Content.IE5\HBMFUPDF\MC90044131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0292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249797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Standard- Maine</a:t>
            </a:r>
            <a:r>
              <a:rPr lang="en-US" dirty="0" smtClean="0"/>
              <a:t>:  </a:t>
            </a:r>
          </a:p>
          <a:p>
            <a:pPr lvl="1"/>
            <a:r>
              <a:rPr lang="en-US" dirty="0" smtClean="0"/>
              <a:t>The program </a:t>
            </a:r>
            <a:r>
              <a:rPr lang="en-US" dirty="0"/>
              <a:t>shall enter </a:t>
            </a:r>
            <a:r>
              <a:rPr lang="en-US" dirty="0" smtClean="0"/>
              <a:t>data </a:t>
            </a:r>
            <a:r>
              <a:rPr lang="en-US" dirty="0"/>
              <a:t>on </a:t>
            </a:r>
            <a:r>
              <a:rPr lang="en-US" dirty="0" smtClean="0"/>
              <a:t>100% of </a:t>
            </a:r>
            <a:r>
              <a:rPr lang="en-US" dirty="0"/>
              <a:t>the clients they </a:t>
            </a:r>
            <a:r>
              <a:rPr lang="en-US" dirty="0" smtClean="0"/>
              <a:t>serve</a:t>
            </a:r>
            <a:r>
              <a:rPr lang="en-US" dirty="0"/>
              <a:t> in accordance with the data set outlined in the program type’s definition of </a:t>
            </a:r>
            <a:r>
              <a:rPr lang="en-US" dirty="0" smtClean="0"/>
              <a:t>record. </a:t>
            </a:r>
            <a:r>
              <a:rPr lang="en-US" dirty="0"/>
              <a:t>No anonymous client records are allowed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All clients must be exited from system within 24 hours of exit from program.  </a:t>
            </a:r>
            <a:endParaRPr lang="en-US" dirty="0"/>
          </a:p>
          <a:p>
            <a:pPr lvl="1"/>
            <a:r>
              <a:rPr lang="en-US" dirty="0" smtClean="0"/>
              <a:t>Don’t </a:t>
            </a:r>
            <a:r>
              <a:rPr lang="en-US" dirty="0"/>
              <a:t>Know, Unknown, or Refused </a:t>
            </a:r>
            <a:r>
              <a:rPr lang="en-US" dirty="0" smtClean="0"/>
              <a:t>cannot be recorded </a:t>
            </a:r>
            <a:r>
              <a:rPr lang="en-US" dirty="0"/>
              <a:t>in the HMIS because the question was not asked, the intake worker did not record the answer on the intake/assessment sheets, or the data entry worker does not have access to the information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Policies on obtaining SSN, estimating DOB, Children &amp; Veteran Status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4158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Completeness- Sample Monitoring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Monitoring Plan</a:t>
            </a:r>
            <a:r>
              <a:rPr lang="en-US" dirty="0"/>
              <a:t>:  </a:t>
            </a:r>
            <a:endParaRPr lang="en-US" dirty="0" smtClean="0"/>
          </a:p>
          <a:p>
            <a:pPr lvl="1"/>
            <a:r>
              <a:rPr lang="en-US" dirty="0" smtClean="0"/>
              <a:t>All </a:t>
            </a:r>
            <a:r>
              <a:rPr lang="en-US" dirty="0"/>
              <a:t>programs must review, as part of their monthly data quality process, the list of current clients to </a:t>
            </a:r>
            <a:r>
              <a:rPr lang="en-US" dirty="0" smtClean="0"/>
              <a:t>ensure </a:t>
            </a:r>
            <a:r>
              <a:rPr lang="en-US" dirty="0"/>
              <a:t>that </a:t>
            </a:r>
            <a:r>
              <a:rPr lang="en-US" dirty="0" smtClean="0"/>
              <a:t>client exits are </a:t>
            </a:r>
            <a:r>
              <a:rPr lang="en-US" dirty="0"/>
              <a:t>recorded properly in the HMIS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Run DQ Report weekly or bi-weekly to identify missing/refused/don’t know responses in advance of the upload.  Find missing data or re-train case managers where needed.</a:t>
            </a:r>
          </a:p>
          <a:p>
            <a:pPr lvl="1"/>
            <a:r>
              <a:rPr lang="en-US" dirty="0" smtClean="0"/>
              <a:t>Compare SSVF Dashboard Report #’s to HMIS #’s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16340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2b)  Completeness: </a:t>
            </a:r>
            <a:br>
              <a:rPr lang="en-US" dirty="0" smtClean="0"/>
            </a:br>
            <a:r>
              <a:rPr lang="en-US" sz="2700" i="1" dirty="0" smtClean="0"/>
              <a:t>Establishing </a:t>
            </a:r>
            <a:r>
              <a:rPr lang="en-US" sz="2700" i="1" dirty="0"/>
              <a:t>Data Quality </a:t>
            </a:r>
            <a:r>
              <a:rPr lang="en-US" sz="2700" i="1" dirty="0" smtClean="0"/>
              <a:t>Benchmarks/Thresholds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To </a:t>
            </a:r>
            <a:r>
              <a:rPr lang="en-US" sz="2200" dirty="0"/>
              <a:t>ensure completeness of the data in these data element sets, all programs are required to meet the Data Quality Benchmark Rates as outlined by </a:t>
            </a:r>
            <a:r>
              <a:rPr lang="en-US" sz="2200" dirty="0" smtClean="0"/>
              <a:t>SSVF.  Unlike other HMIS applications, SSVF sets data quality thresholds for you.  </a:t>
            </a:r>
          </a:p>
          <a:p>
            <a:endParaRPr lang="en-US" sz="2200" u="sng" dirty="0" smtClean="0"/>
          </a:p>
          <a:p>
            <a:r>
              <a:rPr lang="en-US" sz="2200" u="sng" dirty="0" smtClean="0"/>
              <a:t>Standard</a:t>
            </a:r>
            <a:r>
              <a:rPr lang="en-US" sz="2200" dirty="0" smtClean="0"/>
              <a:t>:  Data Quality Policy &amp; Thresholds document</a:t>
            </a:r>
          </a:p>
          <a:p>
            <a:endParaRPr lang="en-US" sz="2200" dirty="0"/>
          </a:p>
          <a:p>
            <a:r>
              <a:rPr lang="en-US" sz="2200" u="sng" dirty="0" smtClean="0"/>
              <a:t>Monitoring Plan</a:t>
            </a:r>
            <a:r>
              <a:rPr lang="en-US" sz="2200" dirty="0" smtClean="0"/>
              <a:t>: Monthly uploads – Repository automatically classifies errors - Notify or Reject.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30493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DQ Threshold:  NOTIFY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At </a:t>
            </a:r>
            <a:r>
              <a:rPr lang="en-US" dirty="0"/>
              <a:t>the </a:t>
            </a:r>
            <a:r>
              <a:rPr lang="en-US" b="1" u="sng" dirty="0"/>
              <a:t>Notify</a:t>
            </a:r>
            <a:r>
              <a:rPr lang="en-US" dirty="0"/>
              <a:t> level, users are alerted to potential data quality issues, but the Repository will accept the upload.  </a:t>
            </a:r>
          </a:p>
          <a:p>
            <a:r>
              <a:rPr lang="en-US" dirty="0"/>
              <a:t>For example, if any client record is missing a last name, the user will be notified. </a:t>
            </a:r>
          </a:p>
          <a:p>
            <a:r>
              <a:rPr lang="en-US" dirty="0"/>
              <a:t>Grantees are strongly encouraged to correct issues at the Notify </a:t>
            </a:r>
            <a:r>
              <a:rPr lang="en-US" dirty="0" smtClean="0"/>
              <a:t>level since missing </a:t>
            </a:r>
            <a:r>
              <a:rPr lang="en-US" dirty="0"/>
              <a:t>data at these levels is a problem.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19779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DQ Threshold:  REJECT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order for the Repository to process the data set, the export must be compliant with HUD’s XML or CSV standards </a:t>
            </a:r>
          </a:p>
          <a:p>
            <a:r>
              <a:rPr lang="en-US" dirty="0"/>
              <a:t>If not compliant </a:t>
            </a:r>
            <a:r>
              <a:rPr lang="en-US" dirty="0" smtClean="0"/>
              <a:t>(too </a:t>
            </a:r>
            <a:r>
              <a:rPr lang="en-US" dirty="0"/>
              <a:t>many client records are missing </a:t>
            </a:r>
            <a:r>
              <a:rPr lang="en-US" dirty="0" smtClean="0"/>
              <a:t>essential </a:t>
            </a:r>
            <a:r>
              <a:rPr lang="en-US" dirty="0"/>
              <a:t>data elements), the data set will be rejected by the Repository.  You’ll receive a message either from us (if XML upload) or automatically generated from the Repository (if CSV upload)</a:t>
            </a:r>
          </a:p>
          <a:p>
            <a:r>
              <a:rPr lang="en-US" dirty="0" smtClean="0"/>
              <a:t>If </a:t>
            </a:r>
            <a:r>
              <a:rPr lang="en-US" dirty="0"/>
              <a:t>a data set is rejected because of missing data, SSVF program staff will have to update client records </a:t>
            </a:r>
            <a:r>
              <a:rPr lang="en-US" u="sng" dirty="0"/>
              <a:t>in HMIS </a:t>
            </a:r>
            <a:r>
              <a:rPr lang="en-US" dirty="0" smtClean="0"/>
              <a:t>and then upload corrected data into Repository again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45914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3)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001000" cy="3306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Does </a:t>
            </a:r>
            <a:r>
              <a:rPr lang="en-US" i="1" dirty="0"/>
              <a:t>the HMIS data accurately and consistently match information recorded on paper intake forms and in client files? </a:t>
            </a:r>
            <a:endParaRPr lang="en-US" i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Determined by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Truthfulness by the client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Accuracy of data collected by staff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Accuracy of data entered into the system by staff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" name="Picture 2" descr="C:\Users\BarkerK\AppData\Local\Microsoft\Windows\Temporary Internet Files\Content.IE5\HBMFUPDF\MP90043317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33400"/>
            <a:ext cx="1015161" cy="76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385036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Standard</a:t>
            </a:r>
            <a:r>
              <a:rPr lang="en-US" i="1" dirty="0" smtClean="0"/>
              <a:t>: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100% </a:t>
            </a:r>
            <a:r>
              <a:rPr lang="en-US" dirty="0"/>
              <a:t>of data entered into an HMIS </a:t>
            </a:r>
            <a:r>
              <a:rPr lang="en-US" dirty="0" smtClean="0"/>
              <a:t>must </a:t>
            </a:r>
          </a:p>
          <a:p>
            <a:pPr marL="0" indent="0">
              <a:buNone/>
            </a:pPr>
            <a:r>
              <a:rPr lang="en-US" dirty="0" smtClean="0"/>
              <a:t>    reflect </a:t>
            </a:r>
            <a:r>
              <a:rPr lang="en-US" dirty="0"/>
              <a:t>what clients are </a:t>
            </a:r>
            <a:r>
              <a:rPr lang="en-US" dirty="0" smtClean="0"/>
              <a:t>reporting.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u="sng" dirty="0" smtClean="0"/>
          </a:p>
          <a:p>
            <a:r>
              <a:rPr lang="en-US" u="sng" dirty="0" smtClean="0"/>
              <a:t>Monitoring Plan</a:t>
            </a:r>
            <a:r>
              <a:rPr lang="en-US" dirty="0" smtClean="0"/>
              <a:t>:  SSVF program will, on a biweekly/monthly basis</a:t>
            </a:r>
            <a:r>
              <a:rPr lang="en-US" dirty="0"/>
              <a:t>, run DQ report from HMIS to identify any required data elements with missing or unknown/refused responses</a:t>
            </a:r>
            <a:r>
              <a:rPr lang="en-US" dirty="0" smtClean="0"/>
              <a:t>.  Data for active clients should be reviewed monthly.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77545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4) 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03437"/>
            <a:ext cx="7315200" cy="3459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To ensure a common interpretation of questions, answers, and process for data </a:t>
            </a:r>
            <a:r>
              <a:rPr lang="en-US" i="1" dirty="0" smtClean="0"/>
              <a:t>entry, including which HMIS fields require completion.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0427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u="sng" dirty="0" smtClean="0"/>
              <a:t>Standard-  Vermont:</a:t>
            </a:r>
          </a:p>
          <a:p>
            <a:pPr marL="0" indent="0">
              <a:buNone/>
            </a:pPr>
            <a:endParaRPr lang="en-US" sz="1100" b="1" u="sng" dirty="0" smtClean="0"/>
          </a:p>
          <a:p>
            <a:pPr>
              <a:buFont typeface="+mj-lt"/>
              <a:buAutoNum type="arabicPeriod"/>
            </a:pPr>
            <a:r>
              <a:rPr lang="en-US" sz="1600" u="sng" dirty="0" smtClean="0"/>
              <a:t>Forms and Documentation:</a:t>
            </a:r>
            <a:r>
              <a:rPr lang="en-US" sz="1600" dirty="0" smtClean="0"/>
              <a:t>  Universal Data Elements (UDE’s) are collected on initial intake.  Use </a:t>
            </a:r>
            <a:r>
              <a:rPr lang="en-US" sz="1600" dirty="0" err="1" smtClean="0"/>
              <a:t>CoC’s</a:t>
            </a:r>
            <a:r>
              <a:rPr lang="en-US" sz="1600" dirty="0" smtClean="0"/>
              <a:t> uniform intake, assessment and service documentation templates.  </a:t>
            </a:r>
            <a:r>
              <a:rPr lang="en-US" sz="1600" dirty="0"/>
              <a:t>Establish definitions of data points, interpretation of questions, </a:t>
            </a:r>
            <a:r>
              <a:rPr lang="en-US" sz="1600" dirty="0" smtClean="0"/>
              <a:t>answers  </a:t>
            </a:r>
            <a:r>
              <a:rPr lang="en-US" sz="1600" dirty="0"/>
              <a:t>and </a:t>
            </a:r>
            <a:r>
              <a:rPr lang="en-US" sz="1600" dirty="0" smtClean="0"/>
              <a:t> required fields.  </a:t>
            </a:r>
          </a:p>
          <a:p>
            <a:pPr>
              <a:buFont typeface="+mj-lt"/>
              <a:buAutoNum type="arabicPeriod"/>
            </a:pPr>
            <a:r>
              <a:rPr lang="en-US" sz="1600" u="sng" dirty="0" smtClean="0"/>
              <a:t>Staff Training:</a:t>
            </a:r>
            <a:endParaRPr lang="en-US" sz="1600" dirty="0" smtClean="0"/>
          </a:p>
          <a:p>
            <a:pPr lvl="1">
              <a:buFont typeface="+mj-lt"/>
              <a:buAutoNum type="alphaLcPeriod"/>
            </a:pPr>
            <a:r>
              <a:rPr lang="en-US" sz="1600" dirty="0" smtClean="0"/>
              <a:t>New intake staff must complete training on both data collection and HMIS software prior to conducting assessments and using HMIS.  Follow-up training in 3 months after gaining access to system.  </a:t>
            </a:r>
          </a:p>
          <a:p>
            <a:pPr lvl="1">
              <a:buFont typeface="+mj-lt"/>
              <a:buAutoNum type="alphaLcPeriod"/>
            </a:pPr>
            <a:r>
              <a:rPr lang="en-US" sz="1600" dirty="0" smtClean="0"/>
              <a:t>Regular training of data entry staff- must attend annual HMIS training, test and document proficiency on data elements and collection.</a:t>
            </a:r>
          </a:p>
          <a:p>
            <a:pPr>
              <a:buFont typeface="+mj-lt"/>
              <a:buAutoNum type="arabicPeriod"/>
            </a:pPr>
            <a:r>
              <a:rPr lang="en-US" sz="1600" u="sng" dirty="0" smtClean="0"/>
              <a:t>Program Flow</a:t>
            </a:r>
            <a:r>
              <a:rPr lang="en-US" sz="1600" dirty="0" smtClean="0"/>
              <a:t>:  Standardized data entry screens and processes. Where appropriate, use software validations to force data entry and/or provide prompts to </a:t>
            </a:r>
            <a:r>
              <a:rPr lang="en-US" sz="1600" dirty="0"/>
              <a:t>assist in data entry of valid data.  Data flow will be reviewed at least annually. 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u="sng" dirty="0" smtClean="0"/>
              <a:t>Feedback loop</a:t>
            </a:r>
            <a:r>
              <a:rPr lang="en-US" sz="1600" dirty="0"/>
              <a:t>:</a:t>
            </a:r>
            <a:r>
              <a:rPr lang="en-US" sz="1600" dirty="0" smtClean="0"/>
              <a:t>   Regularly check paper to computer data. Run DQ report to identify bed utilization, missing/null data, percentage of unknown/don’t know/refused data.  Compare paper records to identify issues.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57319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What do we mean by </a:t>
            </a:r>
            <a:r>
              <a:rPr lang="en-US" i="1" dirty="0"/>
              <a:t>Data Quality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458200" cy="4221163"/>
          </a:xfrm>
        </p:spPr>
        <p:txBody>
          <a:bodyPr>
            <a:noAutofit/>
          </a:bodyPr>
          <a:lstStyle/>
          <a:p>
            <a:pPr marL="57150" indent="0" algn="ctr">
              <a:buNone/>
            </a:pPr>
            <a:r>
              <a:rPr lang="en-US" b="1" i="1" u="sng" dirty="0" smtClean="0"/>
              <a:t>Does </a:t>
            </a:r>
            <a:r>
              <a:rPr lang="en-US" b="1" i="1" u="sng" dirty="0"/>
              <a:t>your data reflect reality? 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marL="514350" indent="-457200">
              <a:buFont typeface="Wingdings" pitchFamily="2" charset="2"/>
              <a:buChar char="Ø"/>
            </a:pPr>
            <a:r>
              <a:rPr lang="en-US" i="1" dirty="0" smtClean="0"/>
              <a:t>How </a:t>
            </a:r>
            <a:r>
              <a:rPr lang="en-US" i="1" dirty="0"/>
              <a:t>accurately are you communicating the picture of homelessness in your community to others?  </a:t>
            </a:r>
          </a:p>
          <a:p>
            <a:pPr marL="457200" lvl="1" indent="0">
              <a:buNone/>
            </a:pPr>
            <a:endParaRPr lang="en-US" sz="2800" i="1" dirty="0" smtClean="0"/>
          </a:p>
          <a:p>
            <a:pPr marL="514350" indent="-457200">
              <a:buFont typeface="Wingdings" pitchFamily="2" charset="2"/>
              <a:buChar char="Ø"/>
            </a:pPr>
            <a:r>
              <a:rPr lang="en-US" i="1" dirty="0" smtClean="0"/>
              <a:t>How accurately </a:t>
            </a:r>
            <a:r>
              <a:rPr lang="en-US" i="1" dirty="0"/>
              <a:t>are you able to measure your progress towards achieving your goal of ending </a:t>
            </a:r>
            <a:r>
              <a:rPr lang="en-US" i="1" dirty="0" smtClean="0"/>
              <a:t>veteran homelessness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82033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5) 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ensure that the standards on </a:t>
            </a:r>
            <a:r>
              <a:rPr lang="en-US" dirty="0" smtClean="0"/>
              <a:t>the extent </a:t>
            </a:r>
            <a:r>
              <a:rPr lang="en-US" dirty="0"/>
              <a:t>and quality of data entered are </a:t>
            </a:r>
            <a:r>
              <a:rPr lang="en-US" dirty="0" smtClean="0"/>
              <a:t>met</a:t>
            </a:r>
            <a:endParaRPr lang="en-US" dirty="0"/>
          </a:p>
          <a:p>
            <a:r>
              <a:rPr lang="en-US" dirty="0"/>
              <a:t>To identify DQ issues that affect timeliness, completeness and accuracy of the </a:t>
            </a:r>
            <a:r>
              <a:rPr lang="en-US" dirty="0" smtClean="0"/>
              <a:t>data.  Resolve expediently.</a:t>
            </a:r>
            <a:endParaRPr lang="en-US" dirty="0"/>
          </a:p>
          <a:p>
            <a:r>
              <a:rPr lang="en-US" dirty="0"/>
              <a:t>Specify frequency of monitoring </a:t>
            </a:r>
            <a:r>
              <a:rPr lang="en-US" dirty="0" smtClean="0"/>
              <a:t>activities.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16233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Plan-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r>
              <a:rPr lang="en-US" sz="4500" b="1" u="sng" dirty="0" smtClean="0"/>
              <a:t>Example:  Maine</a:t>
            </a:r>
          </a:p>
          <a:p>
            <a:pPr marL="0" lvl="0" indent="0">
              <a:buNone/>
            </a:pPr>
            <a:endParaRPr lang="en-US" sz="4000" b="1" u="sng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US" sz="4000" dirty="0" smtClean="0"/>
              <a:t>Establish internal data quality assurance procedure.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4000" dirty="0" smtClean="0"/>
              <a:t>Designate HMIS DQ Lead.  </a:t>
            </a:r>
          </a:p>
          <a:p>
            <a:pPr marL="0" lv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This person should contact case managers whose data elements do </a:t>
            </a:r>
            <a:r>
              <a:rPr lang="en-US" sz="4000" dirty="0"/>
              <a:t>not meet </a:t>
            </a:r>
            <a:r>
              <a:rPr lang="en-US" sz="4000" dirty="0" smtClean="0"/>
              <a:t>	the </a:t>
            </a:r>
            <a:r>
              <a:rPr lang="en-US" sz="4000" dirty="0"/>
              <a:t>benchmarks and assist in identifying solutions for correcting the data.  </a:t>
            </a:r>
            <a:r>
              <a:rPr lang="en-US" sz="4000" dirty="0" smtClean="0"/>
              <a:t>	Assistance </a:t>
            </a:r>
            <a:r>
              <a:rPr lang="en-US" sz="4000" dirty="0"/>
              <a:t>provided by the HMIS Lead include:</a:t>
            </a:r>
          </a:p>
          <a:p>
            <a:pPr lvl="2"/>
            <a:r>
              <a:rPr lang="en-US" sz="3600" dirty="0" smtClean="0"/>
              <a:t>Assist </a:t>
            </a:r>
            <a:r>
              <a:rPr lang="en-US" sz="3600" dirty="0"/>
              <a:t>in generating data quality reports showing instances of client level null/missing and/or unknown/don’t know/refused;</a:t>
            </a:r>
          </a:p>
          <a:p>
            <a:pPr lvl="2"/>
            <a:r>
              <a:rPr lang="en-US" sz="3600" dirty="0" smtClean="0"/>
              <a:t>Assist </a:t>
            </a:r>
            <a:r>
              <a:rPr lang="en-US" sz="3600" dirty="0"/>
              <a:t>in identifying potential changes to workflow to better accommodate data collection and data entry for the program;</a:t>
            </a:r>
          </a:p>
          <a:p>
            <a:pPr lvl="2"/>
            <a:r>
              <a:rPr lang="en-US" sz="3600" dirty="0"/>
              <a:t>In depth analysis of technical issues that may be causing reporting errors on data quality;</a:t>
            </a:r>
          </a:p>
          <a:p>
            <a:pPr lvl="2"/>
            <a:r>
              <a:rPr lang="en-US" sz="3600" dirty="0"/>
              <a:t>Providing training on data entry;</a:t>
            </a:r>
          </a:p>
          <a:p>
            <a:pPr lvl="2"/>
            <a:r>
              <a:rPr lang="en-US" sz="3600" dirty="0"/>
              <a:t>Providing training on data element definition and meaning;</a:t>
            </a:r>
          </a:p>
          <a:p>
            <a:pPr lvl="2"/>
            <a:r>
              <a:rPr lang="en-US" sz="3600" dirty="0"/>
              <a:t>Clarification on exceptions to data quality standards.</a:t>
            </a:r>
          </a:p>
          <a:p>
            <a:pPr lvl="2"/>
            <a:r>
              <a:rPr lang="en-US" sz="3600" dirty="0" smtClean="0"/>
              <a:t>HMIS DQ Lead should not correct data, rather will help identify problems and teach case managers how to correct.</a:t>
            </a:r>
            <a:endParaRPr lang="en-US" sz="3600" dirty="0"/>
          </a:p>
          <a:p>
            <a:pPr lvl="2"/>
            <a:r>
              <a:rPr lang="en-US" sz="3600" dirty="0"/>
              <a:t>HMIS DQ Lead should document individual staff DQ issues on monthly </a:t>
            </a:r>
            <a:r>
              <a:rPr lang="en-US" sz="3600" dirty="0" smtClean="0"/>
              <a:t>basis.</a:t>
            </a:r>
            <a:endParaRPr lang="en-US" sz="3600" dirty="0"/>
          </a:p>
          <a:p>
            <a:pPr lvl="2"/>
            <a:r>
              <a:rPr lang="en-US" sz="3500" dirty="0"/>
              <a:t>Program Manager should be final reviewer for data submitted for reports.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38288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304800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Finding </a:t>
            </a:r>
            <a:r>
              <a:rPr lang="en-US" dirty="0"/>
              <a:t>&amp; </a:t>
            </a:r>
            <a:r>
              <a:rPr lang="en-US" dirty="0" smtClean="0"/>
              <a:t>Correcting HMIS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Most HMIS applications have data quality reports that can help identify records with missing </a:t>
            </a:r>
            <a:r>
              <a:rPr lang="en-US" dirty="0" smtClean="0"/>
              <a:t>data.</a:t>
            </a:r>
            <a:endParaRPr lang="en-US" dirty="0"/>
          </a:p>
          <a:p>
            <a:r>
              <a:rPr lang="en-US" dirty="0"/>
              <a:t>Exported CSV files open in Excel and every record has a Personal Identification Number that uniquely identifies a </a:t>
            </a:r>
            <a:r>
              <a:rPr lang="en-US" dirty="0" smtClean="0"/>
              <a:t>client.</a:t>
            </a:r>
            <a:endParaRPr lang="en-US" dirty="0"/>
          </a:p>
          <a:p>
            <a:r>
              <a:rPr lang="en-US" dirty="0"/>
              <a:t>If your HMIS exports XML, you may be able to use the XML-&gt;CSV Parsing </a:t>
            </a:r>
            <a:r>
              <a:rPr lang="en-US" dirty="0" smtClean="0"/>
              <a:t>Tool.</a:t>
            </a:r>
            <a:endParaRPr lang="en-US" dirty="0"/>
          </a:p>
          <a:p>
            <a:r>
              <a:rPr lang="en-US" dirty="0" smtClean="0"/>
              <a:t>Resolving </a:t>
            </a:r>
            <a:r>
              <a:rPr lang="en-US" dirty="0"/>
              <a:t>issues may take some time – upload to the Repository as early as possible each month to allow extra time to make corrections and resubmit </a:t>
            </a:r>
            <a:r>
              <a:rPr lang="en-US" dirty="0" smtClean="0"/>
              <a:t>data.  Ask for help if you need it!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Reference</a:t>
            </a:r>
            <a:r>
              <a:rPr lang="en-US" dirty="0"/>
              <a:t>: </a:t>
            </a:r>
            <a:r>
              <a:rPr lang="en-US" i="1" dirty="0"/>
              <a:t>SSVF Data Quality Policy &amp; Thresholds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47990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sz="3000" b="1" u="sng" dirty="0" smtClean="0"/>
              <a:t>Name</a:t>
            </a:r>
            <a:endParaRPr lang="en-US" sz="3500" b="1" u="sng" dirty="0" smtClean="0"/>
          </a:p>
          <a:p>
            <a:pPr marL="457200" lvl="1" indent="0">
              <a:buNone/>
            </a:pPr>
            <a:r>
              <a:rPr lang="en-US" sz="3300" dirty="0"/>
              <a:t>First and Last name not same; Suffix properly formatted; No numerals in name fields; Suffixes not in last name field, First name is not “Husband,” “Wife,” “Man,” “Woman,” “Boy,” “Girl,” “Child”, “Baby,” , etc.</a:t>
            </a:r>
          </a:p>
          <a:p>
            <a:r>
              <a:rPr lang="en-US" sz="3000" b="1" u="sng" dirty="0"/>
              <a:t>Social Security </a:t>
            </a:r>
            <a:r>
              <a:rPr lang="en-US" sz="3000" b="1" u="sng" dirty="0" smtClean="0"/>
              <a:t>Number</a:t>
            </a:r>
          </a:p>
          <a:p>
            <a:pPr marL="457200" lvl="1" indent="0">
              <a:buNone/>
            </a:pPr>
            <a:r>
              <a:rPr lang="en-US" sz="3300" dirty="0"/>
              <a:t>SSN has all numbers and no dashes; 9 digits when quality code indicates complete; Less than 9 digits when code indicates partial;  All digits not same (333333333); all numbers not sequential (123456789)</a:t>
            </a:r>
          </a:p>
          <a:p>
            <a:r>
              <a:rPr lang="en-US" sz="3000" b="1" u="sng" dirty="0"/>
              <a:t>Date of Birth</a:t>
            </a:r>
            <a:endParaRPr lang="en-US" sz="3500" b="1" u="sng" dirty="0"/>
          </a:p>
          <a:p>
            <a:pPr marL="457200" lvl="1" indent="0">
              <a:buNone/>
            </a:pPr>
            <a:r>
              <a:rPr lang="en-US" sz="3300" dirty="0"/>
              <a:t>Earlier than current date; Earlier than program entry date; Later than 90 years from present; Not minor in adult </a:t>
            </a:r>
            <a:r>
              <a:rPr lang="en-US" sz="3300" dirty="0" smtClean="0"/>
              <a:t>shelter</a:t>
            </a:r>
            <a:endParaRPr lang="en-US" sz="3300" dirty="0"/>
          </a:p>
          <a:p>
            <a:r>
              <a:rPr lang="en-US" sz="3000" b="1" u="sng" dirty="0" smtClean="0"/>
              <a:t>Ethnicity/Race</a:t>
            </a:r>
            <a:endParaRPr lang="en-US" sz="4000" b="1" u="sng" dirty="0"/>
          </a:p>
          <a:p>
            <a:pPr marL="457200" lvl="1" indent="0">
              <a:buNone/>
            </a:pPr>
            <a:r>
              <a:rPr lang="en-US" sz="3300" dirty="0"/>
              <a:t>Primary and secondary race not the same</a:t>
            </a:r>
          </a:p>
          <a:p>
            <a:r>
              <a:rPr lang="en-US" sz="3000" b="1" u="sng" dirty="0"/>
              <a:t>Gender</a:t>
            </a:r>
            <a:endParaRPr lang="en-US" sz="3500" b="1" u="sng" dirty="0"/>
          </a:p>
          <a:p>
            <a:pPr marL="457200" lvl="1" indent="0">
              <a:buNone/>
            </a:pPr>
            <a:r>
              <a:rPr lang="en-US" sz="3300" dirty="0"/>
              <a:t>Men not pregnant; No Male referred from  woman’s shelter/Woman referred from men’s shelter</a:t>
            </a:r>
          </a:p>
          <a:p>
            <a:r>
              <a:rPr lang="en-US" sz="3000" b="1" u="sng" dirty="0"/>
              <a:t>Veteran Status</a:t>
            </a:r>
            <a:endParaRPr lang="en-US" sz="3500" b="1" u="sng" dirty="0"/>
          </a:p>
          <a:p>
            <a:pPr marL="457200" lvl="1" indent="0">
              <a:buNone/>
            </a:pPr>
            <a:r>
              <a:rPr lang="en-US" sz="3300" dirty="0"/>
              <a:t>Client under 18 not veteran; All veterans in veteran shelter; Those receiving veteran’s pension marked as veteran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04648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000" b="1" u="sng" dirty="0" smtClean="0"/>
              <a:t>Housing Status at Program Entry</a:t>
            </a:r>
            <a:endParaRPr lang="en-US" sz="3000" dirty="0" smtClean="0"/>
          </a:p>
          <a:p>
            <a:pPr marL="457200" lvl="1" indent="0">
              <a:buNone/>
            </a:pPr>
            <a:r>
              <a:rPr lang="en-US" sz="2600" dirty="0" smtClean="0"/>
              <a:t>Response will determine whether client will be categorized as RRH or HP in the APR</a:t>
            </a:r>
          </a:p>
          <a:p>
            <a:r>
              <a:rPr lang="en-US" sz="3000" b="1" u="sng" dirty="0" smtClean="0"/>
              <a:t>Income</a:t>
            </a:r>
            <a:endParaRPr lang="en-US" sz="3000" b="1" u="sng" dirty="0"/>
          </a:p>
          <a:p>
            <a:pPr marL="457200" lvl="1" indent="0">
              <a:buNone/>
            </a:pPr>
            <a:r>
              <a:rPr lang="en-US" sz="2600" dirty="0" smtClean="0"/>
              <a:t>Incomes should be reasonable, no extra digits, misplaced decimals</a:t>
            </a:r>
          </a:p>
          <a:p>
            <a:r>
              <a:rPr lang="en-US" sz="3000" b="1" u="sng" dirty="0" smtClean="0"/>
              <a:t>Disabling </a:t>
            </a:r>
            <a:r>
              <a:rPr lang="en-US" sz="3000" b="1" u="sng" dirty="0"/>
              <a:t>Condition</a:t>
            </a:r>
            <a:endParaRPr lang="en-US" sz="3500" b="1" u="sng" dirty="0"/>
          </a:p>
          <a:p>
            <a:pPr marL="457200" lvl="1" indent="0">
              <a:buNone/>
            </a:pPr>
            <a:r>
              <a:rPr lang="en-US" sz="2800" dirty="0"/>
              <a:t>Those receiving SSDI for themselves are marked as having a disability; Those indicating substance abuse, mental health, physical disability, developmental disability, HIV/AIDS marked as having disability</a:t>
            </a:r>
            <a:endParaRPr lang="en-US" sz="3500" b="1" dirty="0"/>
          </a:p>
          <a:p>
            <a:r>
              <a:rPr lang="en-US" sz="3000" b="1" u="sng" dirty="0"/>
              <a:t>Residence prior to program entry </a:t>
            </a:r>
          </a:p>
          <a:p>
            <a:pPr marL="457200" lvl="1" indent="0">
              <a:buNone/>
            </a:pPr>
            <a:r>
              <a:rPr lang="en-US" sz="2900" dirty="0"/>
              <a:t>Self-report not contradicted by other HMIS data</a:t>
            </a:r>
          </a:p>
          <a:p>
            <a:r>
              <a:rPr lang="en-US" sz="3000" b="1" u="sng" dirty="0"/>
              <a:t>Zip Code of Last Permanent Address/Quality Code</a:t>
            </a:r>
            <a:endParaRPr lang="en-US" sz="3500" b="1" u="sng" dirty="0"/>
          </a:p>
          <a:p>
            <a:pPr marL="457200" lvl="1" indent="0">
              <a:buNone/>
            </a:pPr>
            <a:r>
              <a:rPr lang="en-US" sz="2800" dirty="0"/>
              <a:t>Zip code complete if quality code marked a complete; Zip code five or nine characters; Zip code valid (If list of zips available); Zip code has only numbers</a:t>
            </a:r>
            <a:endParaRPr lang="en-US" sz="3500" b="1" dirty="0"/>
          </a:p>
          <a:p>
            <a:r>
              <a:rPr lang="en-US" sz="3000" b="1" u="sng" dirty="0"/>
              <a:t>Program Entry Date/ Program Exit Date</a:t>
            </a:r>
            <a:endParaRPr lang="en-US" sz="3500" u="sng" dirty="0"/>
          </a:p>
          <a:p>
            <a:pPr marL="457200" lvl="1" indent="0">
              <a:buNone/>
            </a:pPr>
            <a:r>
              <a:rPr lang="en-US" sz="2800" dirty="0"/>
              <a:t>All clients have a program entry date.</a:t>
            </a:r>
            <a:r>
              <a:rPr lang="en-US" sz="2800" b="1" dirty="0"/>
              <a:t>; </a:t>
            </a:r>
            <a:r>
              <a:rPr lang="en-US" sz="2800" dirty="0"/>
              <a:t>Program Entry Date later than Birth Date; Program Entry Date prior to Exit Date</a:t>
            </a:r>
            <a:r>
              <a:rPr lang="en-US" sz="3500" b="1" dirty="0"/>
              <a:t>; </a:t>
            </a:r>
            <a:r>
              <a:rPr lang="en-US" sz="2800" dirty="0"/>
              <a:t>Length of program enrollment outliers are reasonable considering program type</a:t>
            </a:r>
            <a:endParaRPr lang="en-US" sz="3500" b="1" dirty="0"/>
          </a:p>
          <a:p>
            <a:r>
              <a:rPr lang="en-US" sz="3000" b="1" u="sng" dirty="0"/>
              <a:t>Household  ID </a:t>
            </a:r>
            <a:endParaRPr lang="en-US" sz="3500" b="1" u="sng" dirty="0"/>
          </a:p>
          <a:p>
            <a:pPr marL="457200" lvl="1" indent="0">
              <a:buNone/>
            </a:pPr>
            <a:r>
              <a:rPr lang="en-US" sz="2800" dirty="0"/>
              <a:t>Single person not in family shelter; Family not in individual shelter</a:t>
            </a:r>
            <a:endParaRPr lang="en-US" sz="35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52264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Useful Data Quality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600" dirty="0" smtClean="0"/>
              <a:t>Null/Missing and Unknown/Don’t Know/Refused Reports on Universal Data Elements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 smtClean="0"/>
              <a:t>Universal </a:t>
            </a:r>
            <a:r>
              <a:rPr lang="en-US" sz="2600" dirty="0"/>
              <a:t>Data Elements by Program Type – Benchmark for % Null/Missing and Unknown/Don’t Know/Refused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 smtClean="0"/>
              <a:t>Program </a:t>
            </a:r>
            <a:r>
              <a:rPr lang="en-US" sz="2600" dirty="0"/>
              <a:t>Data Elements by Program Type – Benchmark for % Null/Missing and Unknown/Don’t Know/Refused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 smtClean="0"/>
              <a:t>Universal </a:t>
            </a:r>
            <a:r>
              <a:rPr lang="en-US" sz="2600" dirty="0"/>
              <a:t>Data Elements by Client ID Report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 smtClean="0"/>
              <a:t>Length </a:t>
            </a:r>
            <a:r>
              <a:rPr lang="en-US" sz="2600" dirty="0"/>
              <a:t>of Stay Report by Client ID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 smtClean="0"/>
              <a:t>Intake </a:t>
            </a:r>
            <a:r>
              <a:rPr lang="en-US" sz="2600" dirty="0"/>
              <a:t>and Exit Data Entry Date Timeliness Report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600" dirty="0" smtClean="0"/>
              <a:t>Bed </a:t>
            </a:r>
            <a:r>
              <a:rPr lang="en-US" sz="2600" dirty="0"/>
              <a:t>Utilization Tool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02068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6</a:t>
            </a:r>
            <a:r>
              <a:rPr lang="en-US" dirty="0" smtClean="0"/>
              <a:t>)  Incentives </a:t>
            </a:r>
            <a:r>
              <a:rPr lang="en-US" dirty="0"/>
              <a:t>&amp;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162800" cy="4525963"/>
          </a:xfrm>
        </p:spPr>
        <p:txBody>
          <a:bodyPr/>
          <a:lstStyle/>
          <a:p>
            <a:r>
              <a:rPr lang="en-US" i="1" dirty="0" smtClean="0"/>
              <a:t>Positively reinforce adherence </a:t>
            </a:r>
            <a:r>
              <a:rPr lang="en-US" i="1" dirty="0"/>
              <a:t>to the data </a:t>
            </a:r>
            <a:r>
              <a:rPr lang="en-US" i="1" dirty="0" smtClean="0"/>
              <a:t>standards and achievement of excellent data quality</a:t>
            </a:r>
            <a:endParaRPr lang="en-US" i="1" dirty="0"/>
          </a:p>
          <a:p>
            <a:r>
              <a:rPr lang="en-US" i="1" dirty="0"/>
              <a:t>Set protocol and consequences for making corrections to data in a timely manner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6147" name="Picture 3" descr="C:\Users\BarkerK\AppData\Local\Microsoft\Windows\Temporary Internet Files\Content.IE5\LQ0LA2G0\MC9000787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8297" y="228600"/>
            <a:ext cx="1176103" cy="119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657444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Incentives &amp; </a:t>
            </a:r>
            <a:r>
              <a:rPr lang="en-US" dirty="0" smtClean="0"/>
              <a:t>Enforcement-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Standards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Annual recognition awards given to SSVF HMIS case managers who have substantially improved DQ and to those who consistently meet or exceed DQ standards. </a:t>
            </a:r>
          </a:p>
          <a:p>
            <a:endParaRPr lang="en-US" dirty="0"/>
          </a:p>
          <a:p>
            <a:r>
              <a:rPr lang="en-US" dirty="0" err="1" smtClean="0"/>
              <a:t>CoC</a:t>
            </a:r>
            <a:r>
              <a:rPr lang="en-US" dirty="0" smtClean="0"/>
              <a:t> publicly posts among its members the monthly DQ ranking for each program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82969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Questions to Ask </a:t>
            </a:r>
            <a:r>
              <a:rPr lang="en-US" sz="2800" dirty="0" smtClean="0"/>
              <a:t>as You Develop Your DQ Plan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/>
              <a:t>Does your </a:t>
            </a:r>
            <a:r>
              <a:rPr lang="en-US" dirty="0" err="1"/>
              <a:t>CoC</a:t>
            </a:r>
            <a:r>
              <a:rPr lang="en-US" dirty="0"/>
              <a:t> have a set of HMIS data standards?  If so, take a look at </a:t>
            </a:r>
            <a:r>
              <a:rPr lang="en-US" dirty="0" smtClean="0"/>
              <a:t>them…</a:t>
            </a:r>
            <a:endParaRPr lang="en-US" dirty="0"/>
          </a:p>
          <a:p>
            <a:r>
              <a:rPr lang="en-US" dirty="0"/>
              <a:t>If they don’t meet the standards stated above, you can raise the </a:t>
            </a:r>
            <a:r>
              <a:rPr lang="en-US" dirty="0" smtClean="0"/>
              <a:t>bar and set a higher standard!</a:t>
            </a:r>
            <a:endParaRPr lang="en-US" dirty="0"/>
          </a:p>
          <a:p>
            <a:r>
              <a:rPr lang="en-US" dirty="0"/>
              <a:t>Does your local HMIS have additional requirements  not mentioned here?  If so, do they conflict with SSVF requirements? </a:t>
            </a:r>
            <a:r>
              <a:rPr lang="en-US" dirty="0" smtClean="0"/>
              <a:t>Contact Regional Coordinator to request TA if needed.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2050" name="Picture 2" descr="C:\Users\BarkerK\AppData\Local\Microsoft\Windows\Temporary Internet Files\Content.IE5\HBMFUPDF\MC90043485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10490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442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Get Started Developing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Your </a:t>
            </a:r>
            <a:r>
              <a:rPr lang="en-US" dirty="0" smtClean="0">
                <a:solidFill>
                  <a:srgbClr val="FF0000"/>
                </a:solidFill>
              </a:rPr>
              <a:t>Excellent</a:t>
            </a:r>
            <a:r>
              <a:rPr lang="en-US" dirty="0" smtClean="0"/>
              <a:t> Plan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Establish specific guidelines for all above standards.  Put in writing.  Borrow from other successful programs!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Train SSVF staff on each data collection and entry standards, roles and responsibilities.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Test data collection workflow and tools (before you begin to serve clients!)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Designate </a:t>
            </a:r>
            <a:r>
              <a:rPr lang="en-US" dirty="0" smtClean="0"/>
              <a:t>staff roles &amp; responsibilities for creating, implementing and monitoring plan.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Meet </a:t>
            </a:r>
            <a:r>
              <a:rPr lang="en-US" dirty="0"/>
              <a:t>weekly w/ SSVF staff </a:t>
            </a:r>
            <a:r>
              <a:rPr lang="en-US" dirty="0" smtClean="0"/>
              <a:t>to </a:t>
            </a:r>
            <a:r>
              <a:rPr lang="en-US" dirty="0"/>
              <a:t>address questions, issues and to ensure consistency.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1033" name="Picture 9" descr="C:\Users\BarkerK\AppData\Local\Microsoft\Windows\Temporary Internet Files\Content.IE5\7GJ9NV44\MC90043492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-75086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759566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Elements of a Data Quality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Timeliness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Completeness-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All Clients Served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Data Quality </a:t>
            </a:r>
            <a:r>
              <a:rPr lang="en-US" dirty="0" smtClean="0"/>
              <a:t>Benchmarks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Accuracy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Consistency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Monitoring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Incentives &amp; Enforcement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3120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Importance of Data Quality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Identifies the risk </a:t>
            </a:r>
            <a:r>
              <a:rPr lang="en-US" dirty="0"/>
              <a:t>factors for Veteran </a:t>
            </a:r>
            <a:r>
              <a:rPr lang="en-US" dirty="0" smtClean="0"/>
              <a:t>homelessness</a:t>
            </a:r>
            <a:endParaRPr lang="en-US" dirty="0"/>
          </a:p>
          <a:p>
            <a:r>
              <a:rPr lang="en-US" dirty="0" smtClean="0"/>
              <a:t>Identifies the </a:t>
            </a:r>
            <a:r>
              <a:rPr lang="en-US" dirty="0"/>
              <a:t>needs of homeless </a:t>
            </a:r>
            <a:r>
              <a:rPr lang="en-US" dirty="0" smtClean="0"/>
              <a:t>Veterans</a:t>
            </a:r>
            <a:endParaRPr lang="en-US" dirty="0"/>
          </a:p>
          <a:p>
            <a:r>
              <a:rPr lang="en-US" dirty="0" smtClean="0"/>
              <a:t>Identifies what </a:t>
            </a:r>
            <a:r>
              <a:rPr lang="en-US" dirty="0"/>
              <a:t>works in ending homelessness and promoting housing stability</a:t>
            </a:r>
          </a:p>
          <a:p>
            <a:r>
              <a:rPr lang="en-US" dirty="0"/>
              <a:t>Know if </a:t>
            </a:r>
            <a:r>
              <a:rPr lang="en-US" dirty="0" smtClean="0"/>
              <a:t>you’re reaching target population</a:t>
            </a:r>
            <a:endParaRPr lang="en-US" dirty="0"/>
          </a:p>
          <a:p>
            <a:r>
              <a:rPr lang="en-US" dirty="0"/>
              <a:t>Inform your outreach approach</a:t>
            </a:r>
          </a:p>
          <a:p>
            <a:r>
              <a:rPr lang="en-US" dirty="0"/>
              <a:t>Know where changes are needed </a:t>
            </a:r>
          </a:p>
          <a:p>
            <a:r>
              <a:rPr lang="en-US" dirty="0"/>
              <a:t>Measure your progress against goals and benchmarks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0785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Quality &amp; SSVF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SSVF Legislation requires use of HMIS for </a:t>
            </a:r>
            <a:r>
              <a:rPr lang="en-US" sz="3200" dirty="0" smtClean="0"/>
              <a:t>client-level data collection</a:t>
            </a:r>
            <a:endParaRPr lang="en-US" sz="3200" dirty="0"/>
          </a:p>
          <a:p>
            <a:pPr lvl="1"/>
            <a:r>
              <a:rPr lang="en-US" sz="3200" dirty="0" smtClean="0"/>
              <a:t>HMIS reports provide outcome data to VA</a:t>
            </a:r>
          </a:p>
          <a:p>
            <a:pPr lvl="1"/>
            <a:r>
              <a:rPr lang="en-US" sz="3200" dirty="0" smtClean="0"/>
              <a:t>Paints the picture </a:t>
            </a:r>
            <a:r>
              <a:rPr lang="en-US" sz="3200" dirty="0"/>
              <a:t>of </a:t>
            </a:r>
            <a:r>
              <a:rPr lang="en-US" sz="3200" dirty="0" smtClean="0"/>
              <a:t>veteran homelessness, </a:t>
            </a:r>
            <a:r>
              <a:rPr lang="en-US" sz="3200" dirty="0"/>
              <a:t>informs national resource allocation.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SSVF Data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 must ask for every required data element for every client</a:t>
            </a:r>
          </a:p>
          <a:p>
            <a:r>
              <a:rPr lang="en-US" dirty="0"/>
              <a:t>Household members are clients</a:t>
            </a:r>
          </a:p>
          <a:p>
            <a:r>
              <a:rPr lang="en-US" dirty="0"/>
              <a:t>You must enter the data into HMIS </a:t>
            </a:r>
            <a:r>
              <a:rPr lang="en-US" dirty="0" smtClean="0"/>
              <a:t>accurately and completely</a:t>
            </a:r>
            <a:endParaRPr lang="en-US" dirty="0"/>
          </a:p>
          <a:p>
            <a:r>
              <a:rPr lang="en-US" dirty="0"/>
              <a:t>You must make every effort to enter and update client records in HMIS within 24 hours of data collection</a:t>
            </a:r>
          </a:p>
          <a:p>
            <a:r>
              <a:rPr lang="en-US" dirty="0"/>
              <a:t>You must make sure that your data is exported from HMIS and uploaded to the VA’s Repository every </a:t>
            </a:r>
            <a:r>
              <a:rPr lang="en-US" dirty="0" smtClean="0"/>
              <a:t>month</a:t>
            </a:r>
          </a:p>
          <a:p>
            <a:pPr marL="457200" lvl="1" indent="0">
              <a:buNone/>
            </a:pPr>
            <a:endParaRPr lang="en-US" sz="2000" i="1" u="sng" dirty="0" smtClean="0"/>
          </a:p>
          <a:p>
            <a:pPr marL="457200" lvl="1" indent="0">
              <a:buNone/>
            </a:pPr>
            <a:r>
              <a:rPr lang="en-US" sz="2000" i="1" u="sng" dirty="0" smtClean="0"/>
              <a:t>Reference</a:t>
            </a:r>
            <a:r>
              <a:rPr lang="en-US" sz="2000" dirty="0" smtClean="0"/>
              <a:t>:  Data Quality Policy &amp; Thresholds Document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3678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Quality (DQ) </a:t>
            </a:r>
            <a:r>
              <a:rPr lang="en-US" dirty="0"/>
              <a:t>Standards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854736265"/>
              </p:ext>
            </p:extLst>
          </p:nvPr>
        </p:nvGraphicFramePr>
        <p:xfrm>
          <a:off x="457200" y="1524000"/>
          <a:ext cx="8382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0167638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1)  Timeliness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51037"/>
            <a:ext cx="6400800" cy="4525963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Is </a:t>
            </a:r>
            <a:r>
              <a:rPr lang="en-US" i="1" dirty="0"/>
              <a:t>the client information, including intake data, program entry dates, services provided, and program exit dates entered into the HMIS within a reasonable period of time? </a:t>
            </a:r>
            <a:r>
              <a:rPr lang="en-US" i="1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123" name="Picture 3" descr="C:\Users\BarkerK\AppData\Local\Microsoft\Windows\Temporary Internet Files\Content.IE5\4IQ69DIC\MC9002935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9915" y="4572000"/>
            <a:ext cx="1548235" cy="86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10176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Standard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dirty="0"/>
              <a:t>Client information is entered within 24  hours 	</a:t>
            </a:r>
            <a:r>
              <a:rPr lang="en-US" dirty="0" smtClean="0"/>
              <a:t>of </a:t>
            </a:r>
            <a:r>
              <a:rPr lang="en-US" dirty="0"/>
              <a:t>intake. </a:t>
            </a:r>
          </a:p>
          <a:p>
            <a:endParaRPr lang="en-US" u="sng" dirty="0" smtClean="0"/>
          </a:p>
          <a:p>
            <a:r>
              <a:rPr lang="en-US" u="sng" dirty="0" smtClean="0"/>
              <a:t>Monitoring plan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Hard </a:t>
            </a:r>
            <a:r>
              <a:rPr lang="en-US" dirty="0"/>
              <a:t>copy intake forms are date </a:t>
            </a:r>
            <a:r>
              <a:rPr lang="en-US" dirty="0" smtClean="0"/>
              <a:t>stamped </a:t>
            </a:r>
            <a:r>
              <a:rPr lang="en-US" dirty="0"/>
              <a:t>when </a:t>
            </a:r>
            <a:r>
              <a:rPr lang="en-US" dirty="0" smtClean="0"/>
              <a:t>	the </a:t>
            </a:r>
            <a:r>
              <a:rPr lang="en-US" dirty="0"/>
              <a:t>client information is first collected.  The </a:t>
            </a:r>
            <a:r>
              <a:rPr lang="en-US" dirty="0" smtClean="0"/>
              <a:t>	dates </a:t>
            </a:r>
            <a:r>
              <a:rPr lang="en-US" dirty="0"/>
              <a:t>on the forms </a:t>
            </a:r>
            <a:r>
              <a:rPr lang="en-US" dirty="0" smtClean="0"/>
              <a:t>are then compared to </a:t>
            </a:r>
            <a:r>
              <a:rPr lang="en-US" dirty="0"/>
              <a:t>actual </a:t>
            </a:r>
            <a:r>
              <a:rPr lang="en-US" dirty="0" smtClean="0"/>
              <a:t>	HMIS </a:t>
            </a:r>
            <a:r>
              <a:rPr lang="en-US" dirty="0"/>
              <a:t>data entry dates by a program manager to </a:t>
            </a:r>
            <a:r>
              <a:rPr lang="en-US" dirty="0" smtClean="0"/>
              <a:t>	determine </a:t>
            </a:r>
            <a:r>
              <a:rPr lang="en-US" dirty="0"/>
              <a:t>if the time between initial collection </a:t>
            </a:r>
            <a:r>
              <a:rPr lang="en-US" dirty="0" smtClean="0"/>
              <a:t>	and </a:t>
            </a:r>
            <a:r>
              <a:rPr lang="en-US" dirty="0"/>
              <a:t>entry into HMIS is 24 </a:t>
            </a:r>
            <a:r>
              <a:rPr lang="en-US" dirty="0" smtClean="0"/>
              <a:t>hours </a:t>
            </a:r>
            <a:r>
              <a:rPr lang="en-US" dirty="0"/>
              <a:t>or less.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5A4F-5F5B-4ACD-AE49-EE6A628F34D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6187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8204</TotalTime>
  <Words>1986</Words>
  <Application>Microsoft Office PowerPoint</Application>
  <PresentationFormat>On-screen Show (4:3)</PresentationFormat>
  <Paragraphs>257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Supportive Services for Veterans and Families  </vt:lpstr>
      <vt:lpstr>What do we mean by Data Quality?</vt:lpstr>
      <vt:lpstr>Elements of a Data Quality Plan</vt:lpstr>
      <vt:lpstr>Importance of Data Quality</vt:lpstr>
      <vt:lpstr>Data Quality &amp; SSVF program</vt:lpstr>
      <vt:lpstr>SSVF Data Requirements</vt:lpstr>
      <vt:lpstr>Data Quality (DQ) Standards</vt:lpstr>
      <vt:lpstr>1)  Timeliness</vt:lpstr>
      <vt:lpstr>Timeliness Example</vt:lpstr>
      <vt:lpstr>2a) Completeness:  All Clients Served</vt:lpstr>
      <vt:lpstr>Completeness Example</vt:lpstr>
      <vt:lpstr>Completeness- Sample Monitoring Plan</vt:lpstr>
      <vt:lpstr>2b)  Completeness:  Establishing Data Quality Benchmarks/Thresholds</vt:lpstr>
      <vt:lpstr>DQ Threshold:  NOTIFY</vt:lpstr>
      <vt:lpstr>DQ Threshold:  REJECT</vt:lpstr>
      <vt:lpstr>3) Accuracy</vt:lpstr>
      <vt:lpstr>Accuracy- Example</vt:lpstr>
      <vt:lpstr>4)  Consistency</vt:lpstr>
      <vt:lpstr>Consistency- Example</vt:lpstr>
      <vt:lpstr> 5)  Monitoring</vt:lpstr>
      <vt:lpstr>Monitoring Plan- Example</vt:lpstr>
      <vt:lpstr>Finding &amp; Correcting HMIS Errors</vt:lpstr>
      <vt:lpstr>Common Errors</vt:lpstr>
      <vt:lpstr>Common Errors</vt:lpstr>
      <vt:lpstr>Useful Data Quality Reports</vt:lpstr>
      <vt:lpstr>6)  Incentives &amp; Enforcement</vt:lpstr>
      <vt:lpstr>Incentives &amp; Enforcement- Example</vt:lpstr>
      <vt:lpstr>Questions to Ask as You Develop Your DQ Plan</vt:lpstr>
      <vt:lpstr>Get Started Developing  Your Excellent Plan:</vt:lpstr>
    </vt:vector>
  </TitlesOfParts>
  <Company>Abt Associates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Targeting, Screening and Assessment</dc:title>
  <dc:creator>WherleyM</dc:creator>
  <cp:lastModifiedBy>Kyia Watkins</cp:lastModifiedBy>
  <cp:revision>452</cp:revision>
  <cp:lastPrinted>2012-11-13T20:05:05Z</cp:lastPrinted>
  <dcterms:created xsi:type="dcterms:W3CDTF">2011-08-18T20:58:12Z</dcterms:created>
  <dcterms:modified xsi:type="dcterms:W3CDTF">2012-11-16T20:51:36Z</dcterms:modified>
</cp:coreProperties>
</file>