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756" r:id="rId2"/>
    <p:sldId id="825" r:id="rId3"/>
    <p:sldId id="826" r:id="rId4"/>
    <p:sldId id="827" r:id="rId5"/>
    <p:sldId id="828" r:id="rId6"/>
    <p:sldId id="829" r:id="rId7"/>
    <p:sldId id="830" r:id="rId8"/>
    <p:sldId id="832" r:id="rId9"/>
  </p:sldIdLst>
  <p:sldSz cx="9144000" cy="6858000" type="screen4x3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  <a:srgbClr val="006600"/>
    <a:srgbClr val="CC0000"/>
    <a:srgbClr val="DDDDDD"/>
    <a:srgbClr val="FFFF00"/>
    <a:srgbClr val="009900"/>
    <a:srgbClr val="CC6600"/>
    <a:srgbClr val="99FF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916" autoAdjust="0"/>
    <p:restoredTop sz="91828" autoAdjust="0"/>
  </p:normalViewPr>
  <p:slideViewPr>
    <p:cSldViewPr>
      <p:cViewPr>
        <p:scale>
          <a:sx n="74" d="100"/>
          <a:sy n="74" d="100"/>
        </p:scale>
        <p:origin x="-7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02"/>
    </p:cViewPr>
  </p:sorterViewPr>
  <p:notesViewPr>
    <p:cSldViewPr>
      <p:cViewPr>
        <p:scale>
          <a:sx n="66" d="100"/>
          <a:sy n="66" d="100"/>
        </p:scale>
        <p:origin x="-2256" y="-72"/>
      </p:cViewPr>
      <p:guideLst>
        <p:guide orient="horz" pos="2931"/>
        <p:guide pos="221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71105489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796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97" tIns="46800" rIns="93597" bIns="46800" numCol="1" anchor="t" anchorCtr="0" compatLnSpc="1">
            <a:prstTxWarp prst="textNoShape">
              <a:avLst/>
            </a:prstTxWarp>
          </a:bodyPr>
          <a:lstStyle>
            <a:lvl1pPr defTabSz="936014">
              <a:defRPr sz="11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4607" y="0"/>
            <a:ext cx="3043796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97" tIns="46800" rIns="93597" bIns="46800" numCol="1" anchor="t" anchorCtr="0" compatLnSpc="1">
            <a:prstTxWarp prst="textNoShape">
              <a:avLst/>
            </a:prstTxWarp>
          </a:bodyPr>
          <a:lstStyle>
            <a:lvl1pPr algn="r" defTabSz="936014">
              <a:defRPr sz="11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8500"/>
            <a:ext cx="4651375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2298" y="4419084"/>
            <a:ext cx="5615331" cy="4188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97" tIns="46800" rIns="93597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706"/>
            <a:ext cx="3043796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97" tIns="46800" rIns="93597" bIns="46800" numCol="1" anchor="b" anchorCtr="0" compatLnSpc="1">
            <a:prstTxWarp prst="textNoShape">
              <a:avLst/>
            </a:prstTxWarp>
          </a:bodyPr>
          <a:lstStyle>
            <a:lvl1pPr defTabSz="936014">
              <a:defRPr sz="11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4607" y="8839706"/>
            <a:ext cx="3043796" cy="464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597" tIns="46800" rIns="93597" bIns="46800" numCol="1" anchor="b" anchorCtr="0" compatLnSpc="1">
            <a:prstTxWarp prst="textNoShape">
              <a:avLst/>
            </a:prstTxWarp>
          </a:bodyPr>
          <a:lstStyle>
            <a:lvl1pPr algn="r" defTabSz="936014">
              <a:defRPr sz="1100" b="0"/>
            </a:lvl1pPr>
          </a:lstStyle>
          <a:p>
            <a:pPr>
              <a:defRPr/>
            </a:pPr>
            <a:fld id="{A382B8A2-64D7-46C2-8275-E445F17956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03192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200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5248B-3B92-4F4B-AB38-F8AE0716C5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D69CF-50ED-40E1-9B7E-BB93E235C4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966788"/>
            <a:ext cx="1943100" cy="4851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966788"/>
            <a:ext cx="5676900" cy="4851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B9D83C-E0A3-46B3-A853-F8AEEAAF29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966788"/>
            <a:ext cx="7772400" cy="485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55CD4F-5655-4AD0-AAB8-CF8FBC9776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966788"/>
            <a:ext cx="7772400" cy="838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03388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9EF08-334F-42AE-8A7D-BA16150B5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9A1592-7E4D-49A1-A25D-BF591E3A71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AEB183-E281-47F6-A0CC-9B41746AE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033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03388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59143-DA6E-43F2-9AF5-5D96C08A3F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2D84C-C673-4A0A-9E52-45A186ACF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EE4177-9B5B-4D57-8A46-E7E4207E39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5DA163-64A6-4089-AB16-6948BB462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CF6AF8-43AA-4E8A-9930-01D1D2BDB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EB298B-CB99-4E1B-83F9-DCC99D800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966788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Energy Conservation Program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03388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FIRST LEVEL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28956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5341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3" rIns="91427" bIns="45713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EF5A26D5-520A-498F-8168-262EFE850B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990600"/>
          </a:xfrm>
          <a:prstGeom prst="rect">
            <a:avLst/>
          </a:prstGeom>
          <a:gradFill rotWithShape="0">
            <a:gsLst>
              <a:gs pos="0">
                <a:srgbClr val="0000FF">
                  <a:gamma/>
                  <a:shade val="46275"/>
                  <a:invGamma/>
                </a:srgbClr>
              </a:gs>
              <a:gs pos="100000">
                <a:srgbClr val="0000FF"/>
              </a:gs>
            </a:gsLst>
            <a:lin ang="189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1427" tIns="45713" rIns="91427" bIns="45713" anchor="ctr"/>
          <a:lstStyle/>
          <a:p>
            <a:pPr algn="ctr">
              <a:defRPr/>
            </a:pPr>
            <a:r>
              <a:rPr lang="en-US" b="0"/>
              <a:t> </a:t>
            </a:r>
          </a:p>
        </p:txBody>
      </p:sp>
      <p:pic>
        <p:nvPicPr>
          <p:cNvPr id="1031" name="Picture 11" descr="Official_VA_Seal_embossed_web_1-25in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152400" y="228600"/>
            <a:ext cx="609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838200" y="304800"/>
            <a:ext cx="36576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>
                <a:solidFill>
                  <a:srgbClr val="6699FF"/>
                </a:solidFill>
                <a:latin typeface="AvantGarde" pitchFamily="34" charset="0"/>
              </a:rPr>
              <a:t>U.S. Department of Veterans Affairs</a:t>
            </a:r>
          </a:p>
          <a:p>
            <a:pPr>
              <a:spcBef>
                <a:spcPct val="50000"/>
              </a:spcBef>
              <a:defRPr/>
            </a:pPr>
            <a:r>
              <a:rPr lang="en-US" sz="1200" b="0">
                <a:solidFill>
                  <a:schemeClr val="bg1"/>
                </a:solidFill>
                <a:latin typeface="AvantGarde" pitchFamily="34" charset="0"/>
              </a:rPr>
              <a:t>Veterans Health Administration</a:t>
            </a:r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3657600" y="152400"/>
            <a:ext cx="5486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7" tIns="45713" rIns="91427" bIns="45713" anchor="ctr"/>
          <a:lstStyle/>
          <a:p>
            <a:pPr>
              <a:defRPr/>
            </a:pPr>
            <a:endParaRPr lang="en-US" sz="3400" b="0" i="1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vantGarde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vantGar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sz="2800" b="1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00FF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00FF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svf@va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va.gov/homeless/ssvf.as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6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1676400"/>
            <a:ext cx="7772400" cy="2362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3800" smtClean="0"/>
              <a:t/>
            </a:r>
            <a:br>
              <a:rPr lang="en-US" sz="3800" smtClean="0"/>
            </a:br>
            <a:endParaRPr lang="en-US" sz="3800" smtClean="0"/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subTitle" idx="4294967295"/>
          </p:nvPr>
        </p:nvSpPr>
        <p:spPr>
          <a:xfrm>
            <a:off x="381000" y="1600200"/>
            <a:ext cx="8458200" cy="44196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sz="3000" dirty="0" smtClean="0">
                <a:solidFill>
                  <a:schemeClr val="tx1"/>
                </a:solidFill>
              </a:rPr>
              <a:t>Supportive Services for Veteran Families (SSVF) </a:t>
            </a:r>
            <a:br>
              <a:rPr lang="en-US" sz="3000" dirty="0" smtClean="0">
                <a:solidFill>
                  <a:schemeClr val="tx1"/>
                </a:solidFill>
              </a:rPr>
            </a:br>
            <a:r>
              <a:rPr lang="en-US" sz="3000" dirty="0" smtClean="0">
                <a:solidFill>
                  <a:schemeClr val="tx1"/>
                </a:solidFill>
              </a:rPr>
              <a:t>Program</a:t>
            </a:r>
          </a:p>
          <a:p>
            <a:pPr marL="0" indent="0" algn="ctr" eaLnBrk="1" hangingPunct="1">
              <a:buFontTx/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 algn="ctr" eaLnBrk="1" hangingPunct="1">
              <a:buFontTx/>
              <a:buNone/>
            </a:pPr>
            <a:r>
              <a:rPr lang="en-US" sz="3200" dirty="0" smtClean="0">
                <a:solidFill>
                  <a:schemeClr val="tx1"/>
                </a:solidFill>
              </a:rPr>
              <a:t>SSVF Grantee Audit Plan Overview</a:t>
            </a:r>
          </a:p>
          <a:p>
            <a:pPr marL="0" indent="0" algn="ctr" eaLnBrk="1" hangingPunct="1">
              <a:buFontTx/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 eaLnBrk="1" hangingPunct="1">
              <a:buNone/>
            </a:pPr>
            <a:r>
              <a:rPr lang="en-US" dirty="0" smtClean="0"/>
              <a:t>Jeffrey Houser, Compliance Officer</a:t>
            </a:r>
          </a:p>
          <a:p>
            <a:pPr marL="0" indent="0" algn="ctr" eaLnBrk="1" hangingPunct="1">
              <a:buFontTx/>
              <a:buNone/>
            </a:pPr>
            <a:endParaRPr lang="en-US" sz="3200" dirty="0" smtClean="0">
              <a:solidFill>
                <a:schemeClr val="tx1"/>
              </a:solidFill>
            </a:endParaRPr>
          </a:p>
          <a:p>
            <a:pPr marL="0" indent="0" algn="ctr" eaLnBrk="1" hangingPunct="1">
              <a:buFontTx/>
              <a:buNone/>
            </a:pPr>
            <a:endParaRPr lang="en-US" sz="320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SSVF Program Office and FSC finalized general audit plan.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FSC will provide audit and oversight services for grants awarded by SSVF.</a:t>
            </a:r>
          </a:p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Regional Coordinators will provide monitoring and oversight with SSVF .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9A1592-7E4D-49A1-A25D-BF591E3A718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Overview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Grantee will receive an engagement letter with proposed dates for on site review.</a:t>
            </a:r>
          </a:p>
          <a:p>
            <a:endParaRPr lang="en-US" sz="1000" dirty="0" smtClean="0"/>
          </a:p>
          <a:p>
            <a:r>
              <a:rPr lang="en-US" dirty="0" smtClean="0"/>
              <a:t>Grantee will be notified of documents and key personnel who should be present for site review.</a:t>
            </a:r>
          </a:p>
          <a:p>
            <a:endParaRPr lang="en-US" sz="1000" dirty="0" smtClean="0"/>
          </a:p>
          <a:p>
            <a:r>
              <a:rPr lang="en-US" dirty="0" smtClean="0"/>
              <a:t>FSC and SSVF will conduct a preliminary assessment with documents provided before site review.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9A1592-7E4D-49A1-A25D-BF591E3A718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Regulations and Guidance</a:t>
            </a:r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03388"/>
            <a:ext cx="7772400" cy="4316412"/>
          </a:xfrm>
        </p:spPr>
        <p:txBody>
          <a:bodyPr rtlCol="0">
            <a:normAutofit fontScale="6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SSVF Program Final Rule – 38 CFR Part 62</a:t>
            </a:r>
            <a:br>
              <a:rPr lang="en-US" sz="2600" dirty="0" smtClean="0"/>
            </a:br>
            <a:r>
              <a:rPr lang="en-US" sz="2600" dirty="0" smtClean="0"/>
              <a:t/>
            </a:r>
            <a:br>
              <a:rPr lang="en-US" sz="2600" dirty="0" smtClean="0"/>
            </a:br>
            <a:r>
              <a:rPr lang="en-US" sz="2600" dirty="0" smtClean="0"/>
              <a:t>Establishes regulations concerning the SSVF Program and is necessary to implement section 604 of the Act, which is codified at 38 U.S.C. 2044. 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		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General Administrative Requirements – 2 CFR 215 (OMB Circular A-110)</a:t>
            </a:r>
            <a:br>
              <a:rPr lang="en-US" sz="2600" dirty="0" smtClean="0"/>
            </a:br>
            <a:endParaRPr lang="en-US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	Standards for obtaining consistency and uniformity among Federal agencies in the administration of grants to and agreements with institutions of higher education, hospitals, and other non-profit organizations.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Cost Principles – 2 CFR Part 230 (OMB Circular A-122)</a:t>
            </a:r>
            <a:br>
              <a:rPr lang="en-US" sz="2600" dirty="0" smtClean="0"/>
            </a:br>
            <a:endParaRPr lang="en-US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600" dirty="0" smtClean="0"/>
              <a:t>	Principles for determining costs of grants, contracts and other agreements with non-profit organizations.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Audit Requirements – OMB Circular A-133</a:t>
            </a:r>
            <a:br>
              <a:rPr lang="en-US" sz="2600" dirty="0" smtClean="0"/>
            </a:br>
            <a:endParaRPr lang="en-US" sz="2600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9A1592-7E4D-49A1-A25D-BF591E3A718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Audit Summary</a:t>
            </a:r>
            <a:endParaRPr lang="en-US" smtClean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685800" y="1703388"/>
            <a:ext cx="7772400" cy="4392612"/>
          </a:xfrm>
        </p:spPr>
        <p:txBody>
          <a:bodyPr/>
          <a:lstStyle/>
          <a:p>
            <a:r>
              <a:rPr lang="en-US" sz="1800" dirty="0" smtClean="0"/>
              <a:t>Risk Assessment</a:t>
            </a:r>
          </a:p>
          <a:p>
            <a:pPr lvl="1"/>
            <a:r>
              <a:rPr lang="en-US" sz="1800" dirty="0" smtClean="0"/>
              <a:t>OMB A-133 Single Audit Compliance</a:t>
            </a:r>
          </a:p>
          <a:p>
            <a:pPr lvl="1"/>
            <a:r>
              <a:rPr lang="en-US" sz="1800" dirty="0" smtClean="0"/>
              <a:t>Prior Year Single Audit Findings</a:t>
            </a:r>
          </a:p>
          <a:p>
            <a:r>
              <a:rPr lang="en-US" sz="1800" dirty="0" smtClean="0"/>
              <a:t>Fieldwork</a:t>
            </a:r>
          </a:p>
          <a:p>
            <a:pPr lvl="1"/>
            <a:r>
              <a:rPr lang="en-US" sz="1800" dirty="0" smtClean="0"/>
              <a:t>Unallowable Costs</a:t>
            </a:r>
          </a:p>
          <a:p>
            <a:pPr lvl="1"/>
            <a:r>
              <a:rPr lang="en-US" sz="1800" dirty="0" smtClean="0"/>
              <a:t>Proper Application of Indirect Cost Rate</a:t>
            </a:r>
          </a:p>
          <a:p>
            <a:r>
              <a:rPr lang="en-US" sz="1800" dirty="0" smtClean="0"/>
              <a:t>Reporting</a:t>
            </a:r>
          </a:p>
          <a:p>
            <a:pPr lvl="1"/>
            <a:r>
              <a:rPr lang="en-US" sz="1800" dirty="0" smtClean="0"/>
              <a:t>Management Concurrence / Non-concurrence</a:t>
            </a:r>
          </a:p>
          <a:p>
            <a:pPr lvl="1"/>
            <a:r>
              <a:rPr lang="en-US" sz="1800" dirty="0" smtClean="0"/>
              <a:t>Exit Conference (By Phone or On-site)</a:t>
            </a:r>
          </a:p>
          <a:p>
            <a:pPr>
              <a:buFont typeface="Arial" pitchFamily="34" charset="0"/>
              <a:buChar char="•"/>
            </a:pPr>
            <a:r>
              <a:rPr lang="en-US" sz="1800" dirty="0" smtClean="0"/>
              <a:t>On-going Quarterly Desk Review of Grantee Payments</a:t>
            </a:r>
          </a:p>
          <a:p>
            <a:pPr lvl="1"/>
            <a:r>
              <a:rPr lang="en-US" sz="1800" dirty="0" smtClean="0"/>
              <a:t>Reconciliation of Accounting Records, Financial Reports, and Source Documents</a:t>
            </a:r>
          </a:p>
          <a:p>
            <a:pPr lvl="1"/>
            <a:r>
              <a:rPr lang="en-US" sz="1800" dirty="0" smtClean="0"/>
              <a:t>Transparency and Compliance Recommendations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9A1592-7E4D-49A1-A25D-BF591E3A718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Notable Audit Concerns</a:t>
            </a:r>
            <a:endParaRPr lang="en-US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smtClean="0"/>
              <a:t>Program Compliance</a:t>
            </a:r>
          </a:p>
          <a:p>
            <a:pPr lvl="1"/>
            <a:r>
              <a:rPr lang="en-US" sz="1800" smtClean="0"/>
              <a:t>Adherence to Grant Agreement and Application</a:t>
            </a:r>
          </a:p>
          <a:p>
            <a:pPr lvl="1"/>
            <a:r>
              <a:rPr lang="en-US" sz="1800" smtClean="0"/>
              <a:t>Provisional Caps</a:t>
            </a:r>
          </a:p>
          <a:p>
            <a:r>
              <a:rPr lang="en-US" sz="1800" smtClean="0"/>
              <a:t>OMB Circulars</a:t>
            </a:r>
          </a:p>
          <a:p>
            <a:pPr lvl="1"/>
            <a:r>
              <a:rPr lang="en-US" sz="1800" smtClean="0"/>
              <a:t>Unallowable Costs </a:t>
            </a:r>
          </a:p>
          <a:p>
            <a:pPr lvl="1"/>
            <a:r>
              <a:rPr lang="en-US" sz="1800" smtClean="0"/>
              <a:t>Single Audit Requirements</a:t>
            </a:r>
          </a:p>
          <a:p>
            <a:pPr lvl="1"/>
            <a:r>
              <a:rPr lang="en-US" sz="1800" smtClean="0"/>
              <a:t>Inadequate Internal Controls</a:t>
            </a:r>
          </a:p>
          <a:p>
            <a:pPr lvl="1"/>
            <a:r>
              <a:rPr lang="en-US" sz="1800" smtClean="0"/>
              <a:t>Indirect Cost Rate Agreement</a:t>
            </a:r>
          </a:p>
          <a:p>
            <a:r>
              <a:rPr lang="en-US" sz="1800" smtClean="0"/>
              <a:t>Accountability and Transparency</a:t>
            </a:r>
          </a:p>
          <a:p>
            <a:pPr lvl="1"/>
            <a:r>
              <a:rPr lang="en-US" sz="1800" smtClean="0"/>
              <a:t>Adequate Source Documentation</a:t>
            </a:r>
          </a:p>
          <a:p>
            <a:pPr lvl="1"/>
            <a:r>
              <a:rPr lang="en-US" sz="1800" smtClean="0"/>
              <a:t>Irreconcilable General Ledger</a:t>
            </a:r>
          </a:p>
          <a:p>
            <a:pPr lvl="1"/>
            <a:r>
              <a:rPr lang="en-US" sz="1800" smtClean="0"/>
              <a:t>Business Continuity Plan</a:t>
            </a:r>
          </a:p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9A1592-7E4D-49A1-A25D-BF591E3A718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 &amp; Answers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sz="3200" u="sng" dirty="0" smtClean="0"/>
              <a:t>SSVF Program Office</a:t>
            </a:r>
          </a:p>
          <a:p>
            <a:pPr lvl="1" algn="ctr">
              <a:buFont typeface="Arial" charset="0"/>
              <a:buNone/>
            </a:pPr>
            <a:r>
              <a:rPr lang="en-US" sz="3000" b="1" u="sng" dirty="0" smtClean="0"/>
              <a:t>Phone:</a:t>
            </a:r>
          </a:p>
          <a:p>
            <a:pPr lvl="1" algn="ctr">
              <a:buFont typeface="Arial" charset="0"/>
              <a:buNone/>
            </a:pPr>
            <a:r>
              <a:rPr lang="en-US" sz="3000" dirty="0" smtClean="0">
                <a:solidFill>
                  <a:srgbClr val="0000FF"/>
                </a:solidFill>
              </a:rPr>
              <a:t>1-877-737-0111</a:t>
            </a:r>
          </a:p>
          <a:p>
            <a:pPr lvl="1" algn="ctr">
              <a:buFont typeface="Arial" charset="0"/>
              <a:buNone/>
            </a:pPr>
            <a:r>
              <a:rPr lang="en-US" sz="3000" b="1" u="sng" dirty="0" smtClean="0"/>
              <a:t>Email:</a:t>
            </a:r>
          </a:p>
          <a:p>
            <a:pPr lvl="1" algn="ctr">
              <a:buFont typeface="Arial" charset="0"/>
              <a:buNone/>
            </a:pPr>
            <a:r>
              <a:rPr lang="en-US" sz="3000" dirty="0" smtClean="0">
                <a:hlinkClick r:id="rId2"/>
              </a:rPr>
              <a:t>ssvf@va.gov</a:t>
            </a:r>
            <a:endParaRPr lang="en-US" sz="3000" dirty="0" smtClean="0"/>
          </a:p>
          <a:p>
            <a:pPr lvl="1" algn="ctr">
              <a:buFont typeface="Arial" charset="0"/>
              <a:buNone/>
            </a:pPr>
            <a:r>
              <a:rPr lang="en-US" sz="3000" b="1" u="sng" dirty="0" smtClean="0"/>
              <a:t>Website: </a:t>
            </a:r>
            <a:r>
              <a:rPr lang="en-US" sz="3000" dirty="0" smtClean="0">
                <a:solidFill>
                  <a:srgbClr val="0000FF"/>
                </a:solidFill>
              </a:rPr>
              <a:t>www.va.gov/HOMELESS/ssvf.asp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59A1592-7E4D-49A1-A25D-BF591E3A718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 smtClean="0"/>
          </a:p>
        </p:txBody>
      </p:sp>
      <p:sp>
        <p:nvSpPr>
          <p:cNvPr id="737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THANKS FOR PARTICIPATING IN THIS WEBINAR!</a:t>
            </a:r>
          </a:p>
          <a:p>
            <a:pPr marL="0" indent="0" algn="ctr">
              <a:buFontTx/>
              <a:buNone/>
            </a:pPr>
            <a:endParaRPr lang="en-US" sz="2400" dirty="0" smtClean="0"/>
          </a:p>
          <a:p>
            <a:pPr marL="0" indent="0" algn="ctr">
              <a:buFontTx/>
              <a:buNone/>
            </a:pPr>
            <a:r>
              <a:rPr lang="en-US" sz="2400" dirty="0" smtClean="0"/>
              <a:t>These </a:t>
            </a:r>
            <a:r>
              <a:rPr lang="en-US" sz="2400" dirty="0" err="1" smtClean="0"/>
              <a:t>PowerPoints</a:t>
            </a:r>
            <a:r>
              <a:rPr lang="en-US" sz="2400" dirty="0" smtClean="0"/>
              <a:t> will be posted on VA’s SSVF Website:  </a:t>
            </a:r>
          </a:p>
          <a:p>
            <a:pPr marL="0" indent="0" algn="ctr">
              <a:buFontTx/>
              <a:buNone/>
            </a:pPr>
            <a:r>
              <a:rPr lang="en-US" sz="2400" dirty="0" smtClean="0">
                <a:hlinkClick r:id="rId2"/>
              </a:rPr>
              <a:t>www.va.gov/homeless/ssvf.asp</a:t>
            </a:r>
            <a:r>
              <a:rPr lang="en-US" sz="2400" dirty="0" smtClean="0"/>
              <a:t> </a:t>
            </a:r>
          </a:p>
          <a:p>
            <a:pPr marL="0" indent="0">
              <a:buFontTx/>
              <a:buNone/>
            </a:pPr>
            <a:endParaRPr lang="en-US" sz="2400" dirty="0" smtClean="0"/>
          </a:p>
          <a:p>
            <a:pPr marL="0" indent="0" algn="ctr">
              <a:buFontTx/>
              <a:buNone/>
            </a:pPr>
            <a:r>
              <a:rPr lang="en-US" sz="2400" dirty="0" smtClean="0"/>
              <a:t>Next month’s national call:</a:t>
            </a:r>
          </a:p>
          <a:p>
            <a:pPr marL="0" indent="0" algn="ctr">
              <a:buFontTx/>
              <a:buNone/>
            </a:pPr>
            <a:r>
              <a:rPr lang="en-US" sz="2400" dirty="0" smtClean="0"/>
              <a:t>March 15, 2012</a:t>
            </a:r>
          </a:p>
          <a:p>
            <a:pPr marL="0" indent="0" algn="ctr">
              <a:buFontTx/>
              <a:buNone/>
            </a:pPr>
            <a:r>
              <a:rPr lang="en-US" sz="2400" dirty="0" smtClean="0"/>
              <a:t>2:00pm – 4:00pm (ET)</a:t>
            </a:r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F5EE97A2-292E-4946-9AC0-50CE8D39271D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8</a:t>
            </a:fld>
            <a:endParaRPr lang="en-US" smtClean="0">
              <a:solidFill>
                <a:srgbClr val="FFFFFF"/>
              </a:solidFill>
            </a:endParaRP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7239000" y="6534150"/>
            <a:ext cx="1905000" cy="457200"/>
          </a:xfrm>
        </p:spPr>
        <p:txBody>
          <a:bodyPr/>
          <a:lstStyle/>
          <a:p>
            <a:pPr>
              <a:defRPr/>
            </a:pPr>
            <a:fld id="{059A1592-7E4D-49A1-A25D-BF591E3A718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Default Design">
      <a:majorFont>
        <a:latin typeface="AvantGarde"/>
        <a:ea typeface=""/>
        <a:cs typeface=""/>
      </a:majorFont>
      <a:minorFont>
        <a:latin typeface="AvantGar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1438</TotalTime>
  <Words>255</Words>
  <Application>Microsoft Office PowerPoint</Application>
  <PresentationFormat>On-screen Show (4:3)</PresentationFormat>
  <Paragraphs>79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 </vt:lpstr>
      <vt:lpstr>Overview</vt:lpstr>
      <vt:lpstr>Overview</vt:lpstr>
      <vt:lpstr>Regulations and Guidance</vt:lpstr>
      <vt:lpstr>Audit Summary</vt:lpstr>
      <vt:lpstr>Notable Audit Concerns</vt:lpstr>
      <vt:lpstr>Question &amp; Answers</vt:lpstr>
      <vt:lpstr>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Mondello</dc:creator>
  <cp:lastModifiedBy>vhaphidonet</cp:lastModifiedBy>
  <cp:revision>111</cp:revision>
  <dcterms:modified xsi:type="dcterms:W3CDTF">2012-02-29T16:47:09Z</dcterms:modified>
</cp:coreProperties>
</file>