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7" r:id="rId2"/>
    <p:sldId id="312" r:id="rId3"/>
    <p:sldId id="309" r:id="rId4"/>
    <p:sldId id="310" r:id="rId5"/>
    <p:sldId id="311" r:id="rId6"/>
    <p:sldId id="308" r:id="rId7"/>
    <p:sldId id="269" r:id="rId8"/>
    <p:sldId id="260" r:id="rId9"/>
    <p:sldId id="286" r:id="rId10"/>
    <p:sldId id="288" r:id="rId11"/>
    <p:sldId id="257" r:id="rId12"/>
    <p:sldId id="296" r:id="rId13"/>
    <p:sldId id="294" r:id="rId14"/>
    <p:sldId id="297" r:id="rId15"/>
    <p:sldId id="298" r:id="rId16"/>
    <p:sldId id="299" r:id="rId17"/>
    <p:sldId id="305" r:id="rId18"/>
    <p:sldId id="279" r:id="rId19"/>
    <p:sldId id="304" r:id="rId20"/>
    <p:sldId id="275" r:id="rId21"/>
    <p:sldId id="306" r:id="rId22"/>
    <p:sldId id="276" r:id="rId2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dclark"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xmlns:mv="urn:schemas-microsoft-com:mac:vml" xmlns:mc="http://schemas.openxmlformats.org/markup-compatibility/2006">
          <a:srgbClr val="FF0000"/>
        </p14:laserClr>
      </p:ext>
      <p:ext uri="{2FDB2607-1784-4EEB-B798-7EB5836EED8A}">
        <p14:showMediaCtrls xmlns="" xmlns:p14="http://schemas.microsoft.com/office/powerpoint/2010/main" xmlns:mv="urn:schemas-microsoft-com:mac:vml" xmlns:mc="http://schemas.openxmlformats.org/markup-compatibility/2006" val="1"/>
      </p:ext>
    </p:extLst>
  </p:showPr>
  <p:clrMru>
    <a:srgbClr val="003399"/>
    <a:srgbClr val="B2B2B2"/>
    <a:srgbClr val="5F5F5F"/>
    <a:srgbClr val="FFFFFF"/>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70827" autoAdjust="0"/>
  </p:normalViewPr>
  <p:slideViewPr>
    <p:cSldViewPr>
      <p:cViewPr varScale="1">
        <p:scale>
          <a:sx n="45" d="100"/>
          <a:sy n="45" d="100"/>
        </p:scale>
        <p:origin x="-1158" y="-108"/>
      </p:cViewPr>
      <p:guideLst>
        <p:guide orient="horz" pos="2160"/>
        <p:guide pos="2880"/>
      </p:guideLst>
    </p:cSldViewPr>
  </p:slideViewPr>
  <p:notesTextViewPr>
    <p:cViewPr>
      <p:scale>
        <a:sx n="150" d="100"/>
        <a:sy n="150" d="100"/>
      </p:scale>
      <p:origin x="0" y="0"/>
    </p:cViewPr>
  </p:notesTextViewPr>
  <p:notesViewPr>
    <p:cSldViewPr>
      <p:cViewPr>
        <p:scale>
          <a:sx n="100" d="100"/>
          <a:sy n="100" d="100"/>
        </p:scale>
        <p:origin x="-1890"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sz="quarter" idx="1"/>
          </p:nvPr>
        </p:nvSpPr>
        <p:spPr bwMode="auto">
          <a:xfrm>
            <a:off x="388620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p:cNvSpPr>
            <a:spLocks noGrp="1" noChangeArrowheads="1"/>
          </p:cNvSpPr>
          <p:nvPr>
            <p:ph type="ftr" sz="quarter" idx="2"/>
          </p:nvPr>
        </p:nvSpPr>
        <p:spPr bwMode="auto">
          <a:xfrm>
            <a:off x="0" y="8831263"/>
            <a:ext cx="2971800"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p:cNvSpPr>
            <a:spLocks noGrp="1" noChangeArrowheads="1"/>
          </p:cNvSpPr>
          <p:nvPr>
            <p:ph type="sldNum" sz="quarter" idx="3"/>
          </p:nvPr>
        </p:nvSpPr>
        <p:spPr bwMode="auto">
          <a:xfrm>
            <a:off x="3886200" y="8831263"/>
            <a:ext cx="2971800"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1413CCB-C457-4A3C-97AA-0D3851735E0F}"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88415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p:cNvSpPr>
          <p:nvPr>
            <p:ph type="sldImg" idx="2"/>
          </p:nvPr>
        </p:nvSpPr>
        <p:spPr bwMode="auto">
          <a:xfrm>
            <a:off x="1104900" y="696913"/>
            <a:ext cx="4648200" cy="348615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416425"/>
            <a:ext cx="5029200" cy="4183063"/>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6" name="Rectangle 8"/>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057" name="Rectangle 9"/>
          <p:cNvSpPr>
            <a:spLocks noGrp="1" noChangeArrowheads="1"/>
          </p:cNvSpPr>
          <p:nvPr>
            <p:ph type="dt" idx="1"/>
          </p:nvPr>
        </p:nvSpPr>
        <p:spPr bwMode="auto">
          <a:xfrm>
            <a:off x="388620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8" name="Rectangle 10"/>
          <p:cNvSpPr>
            <a:spLocks noGrp="1" noChangeArrowheads="1"/>
          </p:cNvSpPr>
          <p:nvPr>
            <p:ph type="ftr" sz="quarter" idx="4"/>
          </p:nvPr>
        </p:nvSpPr>
        <p:spPr bwMode="auto">
          <a:xfrm>
            <a:off x="0" y="8831263"/>
            <a:ext cx="2971800"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059" name="Rectangle 11"/>
          <p:cNvSpPr>
            <a:spLocks noGrp="1" noChangeArrowheads="1"/>
          </p:cNvSpPr>
          <p:nvPr>
            <p:ph type="sldNum" sz="quarter" idx="5"/>
          </p:nvPr>
        </p:nvSpPr>
        <p:spPr bwMode="auto">
          <a:xfrm>
            <a:off x="3886200" y="8831263"/>
            <a:ext cx="2971800"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868C651-B20C-4F98-AF96-E8BAF4E86585}"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67713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smtClean="0"/>
          </a:p>
        </p:txBody>
      </p:sp>
      <p:sp>
        <p:nvSpPr>
          <p:cNvPr id="75780" name="Slide Number Placeholder 3"/>
          <p:cNvSpPr>
            <a:spLocks noGrp="1"/>
          </p:cNvSpPr>
          <p:nvPr>
            <p:ph type="sldNum" sz="quarter" idx="5"/>
          </p:nvPr>
        </p:nvSpPr>
        <p:spPr>
          <a:noFill/>
          <a:ln>
            <a:miter lim="800000"/>
            <a:headEnd/>
            <a:tailEnd/>
          </a:ln>
        </p:spPr>
        <p:txBody>
          <a:bodyPr/>
          <a:lstStyle/>
          <a:p>
            <a:fld id="{029B9BA5-BE94-4263-9C27-5531FCE94E18}"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0F8E8B45-EFC5-4C57-840B-1E2A58B880BD}"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endParaRPr lang="en-US" dirty="0" smtClean="0"/>
          </a:p>
        </p:txBody>
      </p:sp>
      <p:sp>
        <p:nvSpPr>
          <p:cNvPr id="43011" name="Slide Number Placeholder 3"/>
          <p:cNvSpPr>
            <a:spLocks noGrp="1"/>
          </p:cNvSpPr>
          <p:nvPr>
            <p:ph type="sldNum" sz="quarter" idx="5"/>
          </p:nvPr>
        </p:nvSpPr>
        <p:spPr>
          <a:noFill/>
          <a:ln>
            <a:miter lim="800000"/>
            <a:headEnd/>
            <a:tailEnd/>
          </a:ln>
        </p:spPr>
        <p:txBody>
          <a:bodyPr/>
          <a:lstStyle/>
          <a:p>
            <a:fld id="{CC83CE24-138D-4576-A499-95B4BF1A6804}"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600200" y="685800"/>
            <a:ext cx="4648200" cy="3486150"/>
          </a:xfrm>
          <a:ln/>
        </p:spPr>
      </p:sp>
      <p:sp>
        <p:nvSpPr>
          <p:cNvPr id="45058" name="Notes Placeholder 2"/>
          <p:cNvSpPr>
            <a:spLocks noGrp="1"/>
          </p:cNvSpPr>
          <p:nvPr>
            <p:ph type="body" idx="1"/>
          </p:nvPr>
        </p:nvSpPr>
        <p:spPr>
          <a:noFill/>
        </p:spPr>
        <p:txBody>
          <a:bodyPr/>
          <a:lstStyle/>
          <a:p>
            <a:endParaRPr lang="en-US" dirty="0" smtClean="0"/>
          </a:p>
        </p:txBody>
      </p:sp>
      <p:sp>
        <p:nvSpPr>
          <p:cNvPr id="45059" name="Slide Number Placeholder 3"/>
          <p:cNvSpPr>
            <a:spLocks noGrp="1"/>
          </p:cNvSpPr>
          <p:nvPr>
            <p:ph type="sldNum" sz="quarter" idx="5"/>
          </p:nvPr>
        </p:nvSpPr>
        <p:spPr>
          <a:noFill/>
          <a:ln>
            <a:miter lim="800000"/>
            <a:headEnd/>
            <a:tailEnd/>
          </a:ln>
        </p:spPr>
        <p:txBody>
          <a:bodyPr/>
          <a:lstStyle/>
          <a:p>
            <a:fld id="{D13D1D8E-FB21-43D5-BFF6-34225F237CB8}"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p:spPr>
        <p:txBody>
          <a:bodyPr/>
          <a:lstStyle/>
          <a:p>
            <a:endParaRPr lang="en-US" dirty="0" smtClean="0"/>
          </a:p>
        </p:txBody>
      </p:sp>
      <p:sp>
        <p:nvSpPr>
          <p:cNvPr id="47107" name="Slide Number Placeholder 3"/>
          <p:cNvSpPr>
            <a:spLocks noGrp="1"/>
          </p:cNvSpPr>
          <p:nvPr>
            <p:ph type="sldNum" sz="quarter" idx="5"/>
          </p:nvPr>
        </p:nvSpPr>
        <p:spPr>
          <a:noFill/>
          <a:ln>
            <a:miter lim="800000"/>
            <a:headEnd/>
            <a:tailEnd/>
          </a:ln>
        </p:spPr>
        <p:txBody>
          <a:bodyPr/>
          <a:lstStyle/>
          <a:p>
            <a:fld id="{F6F35638-83E5-4C0F-95B0-C26997D27C01}"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3D4B56A3-6906-4E4B-90D1-C01FA39DEDF2}"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30722" name="Notes Placeholder 2"/>
          <p:cNvSpPr>
            <a:spLocks noGrp="1"/>
          </p:cNvSpPr>
          <p:nvPr>
            <p:ph type="body" idx="1"/>
          </p:nvPr>
        </p:nvSpPr>
        <p:spPr/>
        <p:txBody>
          <a:bodyPr/>
          <a:lstStyle/>
          <a:p>
            <a:pPr>
              <a:defRPr/>
            </a:pPr>
            <a:endParaRPr lang="en-US" dirty="0" smtClean="0"/>
          </a:p>
        </p:txBody>
      </p:sp>
      <p:sp>
        <p:nvSpPr>
          <p:cNvPr id="51203" name="Slide Number Placeholder 3"/>
          <p:cNvSpPr>
            <a:spLocks noGrp="1"/>
          </p:cNvSpPr>
          <p:nvPr>
            <p:ph type="sldNum" sz="quarter" idx="5"/>
          </p:nvPr>
        </p:nvSpPr>
        <p:spPr>
          <a:noFill/>
          <a:ln>
            <a:miter lim="800000"/>
            <a:headEnd/>
            <a:tailEnd/>
          </a:ln>
        </p:spPr>
        <p:txBody>
          <a:bodyPr/>
          <a:lstStyle/>
          <a:p>
            <a:fld id="{439D9DE7-5144-47C5-B8A9-F15CFE869485}"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miter lim="800000"/>
            <a:headEnd/>
            <a:tailEnd/>
          </a:ln>
        </p:spPr>
        <p:txBody>
          <a:bodyPr/>
          <a:lstStyle/>
          <a:p>
            <a:fld id="{A41E3213-EF37-4F7D-8912-96105E7CD343}" type="slidenum">
              <a:rPr lang="en-US" smtClean="0"/>
              <a:pPr/>
              <a:t>19</a:t>
            </a:fld>
            <a:endParaRPr lang="en-US" smtClean="0"/>
          </a:p>
        </p:txBody>
      </p:sp>
      <p:sp>
        <p:nvSpPr>
          <p:cNvPr id="53250" name="Rectangle 2"/>
          <p:cNvSpPr>
            <a:spLocks noGrp="1" noRot="1" noChangeAspect="1" noChangeArrowheads="1" noTextEdit="1"/>
          </p:cNvSpPr>
          <p:nvPr>
            <p:ph type="sldImg"/>
          </p:nvPr>
        </p:nvSpPr>
        <p:spPr>
          <a:xfrm>
            <a:off x="1066800" y="685800"/>
            <a:ext cx="4648200" cy="3486150"/>
          </a:xfrm>
          <a:ln/>
        </p:spPr>
      </p:sp>
      <p:sp>
        <p:nvSpPr>
          <p:cNvPr id="53251"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p:spPr>
        <p:txBody>
          <a:bodyPr/>
          <a:lstStyle/>
          <a:p>
            <a:endParaRPr lang="en-US" dirty="0" smtClean="0"/>
          </a:p>
        </p:txBody>
      </p:sp>
      <p:sp>
        <p:nvSpPr>
          <p:cNvPr id="55299" name="Slide Number Placeholder 3"/>
          <p:cNvSpPr>
            <a:spLocks noGrp="1"/>
          </p:cNvSpPr>
          <p:nvPr>
            <p:ph type="sldNum" sz="quarter" idx="5"/>
          </p:nvPr>
        </p:nvSpPr>
        <p:spPr>
          <a:noFill/>
          <a:ln>
            <a:miter lim="800000"/>
            <a:headEnd/>
            <a:tailEnd/>
          </a:ln>
        </p:spPr>
        <p:txBody>
          <a:bodyPr/>
          <a:lstStyle/>
          <a:p>
            <a:fld id="{188EBAAE-1F67-452A-A9E0-C3E08AD3086D}"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777BDA9B-BA14-4B3F-86DF-26937E113EC9}" type="slidenum">
              <a:rPr lang="en-US" smtClean="0"/>
              <a:pPr/>
              <a:t>21</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838200" y="4416425"/>
            <a:ext cx="5029200" cy="4183063"/>
          </a:xfrm>
          <a:noFill/>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pPr>
              <a:buFontTx/>
              <a:buNone/>
            </a:pPr>
            <a:endParaRPr lang="en-US" dirty="0" smtClean="0"/>
          </a:p>
        </p:txBody>
      </p:sp>
      <p:sp>
        <p:nvSpPr>
          <p:cNvPr id="59395" name="Slide Number Placeholder 3"/>
          <p:cNvSpPr>
            <a:spLocks noGrp="1"/>
          </p:cNvSpPr>
          <p:nvPr>
            <p:ph type="sldNum" sz="quarter" idx="5"/>
          </p:nvPr>
        </p:nvSpPr>
        <p:spPr>
          <a:noFill/>
          <a:ln>
            <a:miter lim="800000"/>
            <a:headEnd/>
            <a:tailEnd/>
          </a:ln>
        </p:spPr>
        <p:txBody>
          <a:bodyPr/>
          <a:lstStyle/>
          <a:p>
            <a:fld id="{EDDD3907-ADD1-46EC-8772-D3CB2358B1EC}"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smtClean="0"/>
          </a:p>
        </p:txBody>
      </p:sp>
      <p:sp>
        <p:nvSpPr>
          <p:cNvPr id="76804" name="Slide Number Placeholder 3"/>
          <p:cNvSpPr>
            <a:spLocks noGrp="1"/>
          </p:cNvSpPr>
          <p:nvPr>
            <p:ph type="sldNum" sz="quarter" idx="5"/>
          </p:nvPr>
        </p:nvSpPr>
        <p:spPr>
          <a:noFill/>
          <a:ln>
            <a:miter lim="800000"/>
            <a:headEnd/>
            <a:tailEnd/>
          </a:ln>
        </p:spPr>
        <p:txBody>
          <a:bodyPr/>
          <a:lstStyle/>
          <a:p>
            <a:fld id="{DCB3F7BB-8670-4BBD-92CF-86C5319E52FD}"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a:p>
            <a:endParaRPr lang="en-US" smtClean="0"/>
          </a:p>
        </p:txBody>
      </p:sp>
      <p:sp>
        <p:nvSpPr>
          <p:cNvPr id="77828" name="Slide Number Placeholder 3"/>
          <p:cNvSpPr>
            <a:spLocks noGrp="1"/>
          </p:cNvSpPr>
          <p:nvPr>
            <p:ph type="sldNum" sz="quarter" idx="5"/>
          </p:nvPr>
        </p:nvSpPr>
        <p:spPr>
          <a:noFill/>
          <a:ln>
            <a:miter lim="800000"/>
            <a:headEnd/>
            <a:tailEnd/>
          </a:ln>
        </p:spPr>
        <p:txBody>
          <a:bodyPr/>
          <a:lstStyle/>
          <a:p>
            <a:fld id="{C2DED094-365F-42F9-8E83-77C05CFAF730}"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xfrm>
            <a:off x="914400" y="4416425"/>
            <a:ext cx="5029200" cy="4651375"/>
          </a:xfrm>
          <a:noFill/>
          <a:ln>
            <a:solidFill>
              <a:srgbClr val="FFFF00"/>
            </a:solidFill>
          </a:ln>
        </p:spPr>
        <p:txBody>
          <a:bodyPr/>
          <a:lstStyle/>
          <a:p>
            <a:endParaRPr lang="en-US" dirty="0" smtClean="0"/>
          </a:p>
        </p:txBody>
      </p:sp>
      <p:sp>
        <p:nvSpPr>
          <p:cNvPr id="16387" name="Slide Number Placeholder 3"/>
          <p:cNvSpPr>
            <a:spLocks noGrp="1"/>
          </p:cNvSpPr>
          <p:nvPr>
            <p:ph type="sldNum" sz="quarter" idx="5"/>
          </p:nvPr>
        </p:nvSpPr>
        <p:spPr>
          <a:noFill/>
          <a:ln>
            <a:miter lim="800000"/>
            <a:headEnd/>
            <a:tailEnd/>
          </a:ln>
        </p:spPr>
        <p:txBody>
          <a:bodyPr/>
          <a:lstStyle/>
          <a:p>
            <a:fld id="{33337E29-165B-4A75-9843-561F8F88F2E8}"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xfrm>
            <a:off x="609600" y="4419600"/>
            <a:ext cx="5562600" cy="4183063"/>
          </a:xfrm>
          <a:noFill/>
        </p:spPr>
        <p:txBody>
          <a:bodyPr/>
          <a:lstStyle/>
          <a:p>
            <a:endParaRPr lang="en-US" sz="1000" dirty="0" smtClean="0"/>
          </a:p>
        </p:txBody>
      </p:sp>
      <p:sp>
        <p:nvSpPr>
          <p:cNvPr id="18435" name="Slide Number Placeholder 3"/>
          <p:cNvSpPr>
            <a:spLocks noGrp="1"/>
          </p:cNvSpPr>
          <p:nvPr>
            <p:ph type="sldNum" sz="quarter" idx="5"/>
          </p:nvPr>
        </p:nvSpPr>
        <p:spPr>
          <a:noFill/>
          <a:ln>
            <a:miter lim="800000"/>
            <a:headEnd/>
            <a:tailEnd/>
          </a:ln>
        </p:spPr>
        <p:txBody>
          <a:bodyPr/>
          <a:lstStyle/>
          <a:p>
            <a:fld id="{6125D33A-5579-469D-BAD2-B9138B7D4253}"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p:spPr>
        <p:txBody>
          <a:bodyPr/>
          <a:lstStyle/>
          <a:p>
            <a:endParaRPr lang="en-US" dirty="0" smtClean="0"/>
          </a:p>
        </p:txBody>
      </p:sp>
      <p:sp>
        <p:nvSpPr>
          <p:cNvPr id="20483" name="Slide Number Placeholder 3"/>
          <p:cNvSpPr>
            <a:spLocks noGrp="1"/>
          </p:cNvSpPr>
          <p:nvPr>
            <p:ph type="sldNum" sz="quarter" idx="5"/>
          </p:nvPr>
        </p:nvSpPr>
        <p:spPr>
          <a:noFill/>
          <a:ln>
            <a:miter lim="800000"/>
            <a:headEnd/>
            <a:tailEnd/>
          </a:ln>
        </p:spPr>
        <p:txBody>
          <a:bodyPr/>
          <a:lstStyle/>
          <a:p>
            <a:fld id="{C5EA4964-AEDA-482C-8959-A2F6CFFA7BEE}"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DA72BB73-9705-4856-BB89-7A11AA550F37}"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914400" y="4416425"/>
            <a:ext cx="5029200" cy="4498975"/>
          </a:xfrm>
        </p:spPr>
        <p:txBody>
          <a:bodyPr/>
          <a:lstStyle/>
          <a:p>
            <a:pPr>
              <a:defRPr/>
            </a:pPr>
            <a:endParaRPr lang="en-US" dirty="0"/>
          </a:p>
        </p:txBody>
      </p:sp>
      <p:sp>
        <p:nvSpPr>
          <p:cNvPr id="36867" name="Slide Number Placeholder 3"/>
          <p:cNvSpPr>
            <a:spLocks noGrp="1"/>
          </p:cNvSpPr>
          <p:nvPr>
            <p:ph type="sldNum" sz="quarter" idx="5"/>
          </p:nvPr>
        </p:nvSpPr>
        <p:spPr>
          <a:noFill/>
          <a:ln>
            <a:miter lim="800000"/>
            <a:headEnd/>
            <a:tailEnd/>
          </a:ln>
        </p:spPr>
        <p:txBody>
          <a:bodyPr/>
          <a:lstStyle/>
          <a:p>
            <a:fld id="{893B3EED-DAC8-4707-9798-42771E8B49B9}"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miter lim="800000"/>
            <a:headEnd/>
            <a:tailEnd/>
          </a:ln>
        </p:spPr>
        <p:txBody>
          <a:bodyPr/>
          <a:lstStyle/>
          <a:p>
            <a:fld id="{DC5176DA-02BA-4F54-8D78-69274EAE01AB}"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362200" y="1143000"/>
            <a:ext cx="5638800" cy="2438400"/>
          </a:xfrm>
        </p:spPr>
        <p:txBody>
          <a:bodyPr/>
          <a:lstStyle>
            <a:lvl1pPr>
              <a:defRPr sz="4400"/>
            </a:lvl1pPr>
          </a:lstStyle>
          <a:p>
            <a:pPr lvl="0"/>
            <a:r>
              <a:rPr lang="en-US" noProof="0" smtClean="0"/>
              <a:t>Click to edit Master title style</a:t>
            </a:r>
          </a:p>
        </p:txBody>
      </p:sp>
      <p:sp>
        <p:nvSpPr>
          <p:cNvPr id="3105" name="Rectangle 33"/>
          <p:cNvSpPr>
            <a:spLocks noGrp="1" noChangeArrowheads="1"/>
          </p:cNvSpPr>
          <p:nvPr>
            <p:ph type="subTitle" sz="quarter" idx="1"/>
          </p:nvPr>
        </p:nvSpPr>
        <p:spPr>
          <a:xfrm>
            <a:off x="2667000" y="3886200"/>
            <a:ext cx="5334000" cy="1285875"/>
          </a:xfrm>
        </p:spPr>
        <p:txBody>
          <a:bodyPr/>
          <a:lstStyle>
            <a:lvl1pPr marL="0" indent="0">
              <a:buFont typeface="Wingdings" pitchFamily="2" charset="2"/>
              <a:buNone/>
              <a:defRPr sz="1800"/>
            </a:lvl1pPr>
          </a:lstStyle>
          <a:p>
            <a:pPr lvl="0"/>
            <a:r>
              <a:rPr lang="en-US" noProof="0" smtClean="0"/>
              <a:t>Click to edit Master subtitle style</a:t>
            </a:r>
          </a:p>
        </p:txBody>
      </p:sp>
      <p:sp>
        <p:nvSpPr>
          <p:cNvPr id="4" name="Rectangle 44"/>
          <p:cNvSpPr>
            <a:spLocks noGrp="1" noChangeArrowheads="1"/>
          </p:cNvSpPr>
          <p:nvPr>
            <p:ph type="dt" sz="quarter"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53FC5DC-A7D3-4C72-B608-B420822AEF7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quarter"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A7EC4BD-F52E-4563-816C-2081713B41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638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28600"/>
            <a:ext cx="4762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quarter"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08547AA-BCE0-404A-A0DD-5EEE0F19C51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quarter"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DC4A98B-B745-485A-8C7E-32F373DE3E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quarter"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A69D370-E244-4D76-BC3E-6CA1755749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quarter"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F5F9582-817D-4174-8692-94FA11E22B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quarter"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27AD114E-741B-4F61-9623-870AA5B5323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quarter"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5CF84654-D96D-4005-AB33-6510C646FA2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quarter"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C258C0E-23BE-45D3-9E75-586304059C6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quarter"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5C1CBA9-79F9-48DE-95A6-D97CA89AD1A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quarter"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0DF6FE1-5B85-466C-9F70-3851B33429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2"/>
          <p:cNvSpPr>
            <a:spLocks noGrp="1" noChangeArrowheads="1"/>
          </p:cNvSpPr>
          <p:nvPr>
            <p:ph type="title"/>
          </p:nvPr>
        </p:nvSpPr>
        <p:spPr bwMode="auto">
          <a:xfrm>
            <a:off x="1981200" y="228600"/>
            <a:ext cx="6553200" cy="990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33"/>
          <p:cNvSpPr>
            <a:spLocks noGrp="1" noChangeArrowheads="1"/>
          </p:cNvSpPr>
          <p:nvPr>
            <p:ph type="body" idx="1"/>
          </p:nvPr>
        </p:nvSpPr>
        <p:spPr bwMode="auto">
          <a:xfrm>
            <a:off x="2286000" y="1371600"/>
            <a:ext cx="6248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8" name="Rectangle 44"/>
          <p:cNvSpPr>
            <a:spLocks noGrp="1" noChangeArrowheads="1"/>
          </p:cNvSpPr>
          <p:nvPr>
            <p:ph type="dt" sz="quarter" idx="2"/>
          </p:nvPr>
        </p:nvSpPr>
        <p:spPr bwMode="auto">
          <a:xfrm>
            <a:off x="1524000" y="6324600"/>
            <a:ext cx="1371600" cy="3810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defRPr sz="1000">
                <a:latin typeface="+mn-lt"/>
              </a:defRPr>
            </a:lvl1pPr>
          </a:lstStyle>
          <a:p>
            <a:pPr>
              <a:defRPr/>
            </a:pPr>
            <a:endParaRPr lang="en-US"/>
          </a:p>
        </p:txBody>
      </p:sp>
      <p:sp>
        <p:nvSpPr>
          <p:cNvPr id="1069" name="Rectangle 45"/>
          <p:cNvSpPr>
            <a:spLocks noGrp="1" noChangeArrowheads="1"/>
          </p:cNvSpPr>
          <p:nvPr>
            <p:ph type="ftr" sz="quarter" idx="3"/>
          </p:nvPr>
        </p:nvSpPr>
        <p:spPr bwMode="auto">
          <a:xfrm>
            <a:off x="3048000" y="6324600"/>
            <a:ext cx="4267200" cy="3810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000">
                <a:latin typeface="+mn-lt"/>
              </a:defRPr>
            </a:lvl1pPr>
          </a:lstStyle>
          <a:p>
            <a:pPr>
              <a:defRPr/>
            </a:pPr>
            <a:endParaRPr lang="en-US"/>
          </a:p>
        </p:txBody>
      </p:sp>
      <p:sp>
        <p:nvSpPr>
          <p:cNvPr id="1070" name="Rectangle 46"/>
          <p:cNvSpPr>
            <a:spLocks noGrp="1" noChangeArrowheads="1"/>
          </p:cNvSpPr>
          <p:nvPr>
            <p:ph type="sldNum" sz="quarter" idx="4"/>
          </p:nvPr>
        </p:nvSpPr>
        <p:spPr bwMode="auto">
          <a:xfrm>
            <a:off x="7467600" y="6324600"/>
            <a:ext cx="1066800" cy="3810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000">
                <a:latin typeface="+mn-lt"/>
              </a:defRPr>
            </a:lvl1pPr>
          </a:lstStyle>
          <a:p>
            <a:pPr>
              <a:defRPr/>
            </a:pPr>
            <a:fld id="{387513DD-0902-438D-BF2B-D207F56C1B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Font typeface="Verdana"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atesidelegal.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atesidelegal.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elanca.Clark@usdoj.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NolanC@lsc.gov" TargetMode="External"/><Relationship Id="rId5" Type="http://schemas.openxmlformats.org/officeDocument/2006/relationships/hyperlink" Target="mailto:Karen.Lash@usdoj.gov" TargetMode="External"/><Relationship Id="rId4" Type="http://schemas.openxmlformats.org/officeDocument/2006/relationships/hyperlink" Target="mailto:Nheald@ptl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SVF@v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2362200" y="1447800"/>
            <a:ext cx="5638800" cy="2438400"/>
          </a:xfrm>
        </p:spPr>
        <p:txBody>
          <a:bodyPr/>
          <a:lstStyle/>
          <a:p>
            <a:r>
              <a:rPr lang="en-US" sz="3200" dirty="0" smtClean="0"/>
              <a:t>Supportive Services for Veteran Families (SSVF)</a:t>
            </a:r>
            <a:br>
              <a:rPr lang="en-US" sz="3200" dirty="0" smtClean="0"/>
            </a:br>
            <a:r>
              <a:rPr lang="en-US" sz="3200" dirty="0" smtClean="0"/>
              <a:t>Webinar Series</a:t>
            </a:r>
            <a:br>
              <a:rPr lang="en-US" sz="3200" dirty="0" smtClean="0"/>
            </a:br>
            <a:r>
              <a:rPr lang="en-US" sz="3200" dirty="0" smtClean="0"/>
              <a:t/>
            </a:r>
            <a:br>
              <a:rPr lang="en-US" sz="3200" dirty="0" smtClean="0"/>
            </a:br>
            <a:r>
              <a:rPr lang="en-US" sz="2800" dirty="0" smtClean="0"/>
              <a:t>February 16, 2012</a:t>
            </a:r>
            <a:r>
              <a:rPr lang="en-US" dirty="0" smtClean="0"/>
              <a:t/>
            </a:r>
            <a:br>
              <a:rPr lang="en-US" dirty="0" smtClean="0"/>
            </a:br>
            <a:endParaRPr lang="en-US" dirty="0"/>
          </a:p>
        </p:txBody>
      </p:sp>
      <p:sp>
        <p:nvSpPr>
          <p:cNvPr id="3" name="Content Placeholder 2"/>
          <p:cNvSpPr>
            <a:spLocks noGrp="1"/>
          </p:cNvSpPr>
          <p:nvPr>
            <p:ph type="subTitle" sz="quarter" idx="1"/>
          </p:nvPr>
        </p:nvSpPr>
        <p:spPr>
          <a:xfrm>
            <a:off x="2667000" y="3505200"/>
            <a:ext cx="5867400" cy="1752600"/>
          </a:xfrm>
        </p:spPr>
        <p:txBody>
          <a:bodyPr/>
          <a:lstStyle/>
          <a:p>
            <a:pPr>
              <a:buNone/>
            </a:pPr>
            <a:r>
              <a:rPr lang="en-US" sz="2000" b="1" dirty="0" smtClean="0"/>
              <a:t>Audio can be accessed through the following conference line:</a:t>
            </a:r>
          </a:p>
          <a:p>
            <a:pPr lvl="1">
              <a:buNone/>
            </a:pPr>
            <a:r>
              <a:rPr lang="en-US" sz="2000" dirty="0" smtClean="0"/>
              <a:t>Conference Line: 1-866-266-3378</a:t>
            </a:r>
          </a:p>
          <a:p>
            <a:pPr lvl="1">
              <a:buNone/>
            </a:pPr>
            <a:r>
              <a:rPr lang="en-US" sz="2000" dirty="0" err="1" smtClean="0"/>
              <a:t>Passcode</a:t>
            </a:r>
            <a:r>
              <a:rPr lang="en-US" sz="2000" dirty="0" smtClean="0"/>
              <a:t>: 8224620015</a:t>
            </a:r>
          </a:p>
          <a:p>
            <a:pPr>
              <a:buNone/>
            </a:pPr>
            <a:endParaRPr lang="en-US" dirty="0"/>
          </a:p>
        </p:txBody>
      </p:sp>
      <p:sp>
        <p:nvSpPr>
          <p:cNvPr id="4" name="Slide Number Placeholder 3"/>
          <p:cNvSpPr>
            <a:spLocks noGrp="1"/>
          </p:cNvSpPr>
          <p:nvPr>
            <p:ph type="sldNum" sz="quarter" idx="12"/>
          </p:nvPr>
        </p:nvSpPr>
        <p:spPr/>
        <p:txBody>
          <a:bodyPr/>
          <a:lstStyle/>
          <a:p>
            <a:pPr>
              <a:defRPr/>
            </a:pPr>
            <a:r>
              <a:rPr lang="en-US" dirty="0" smtClean="0"/>
              <a:t>1</a:t>
            </a:r>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4"/>
          <p:cNvSpPr txBox="1">
            <a:spLocks noChangeArrowheads="1"/>
          </p:cNvSpPr>
          <p:nvPr/>
        </p:nvSpPr>
        <p:spPr bwMode="auto">
          <a:xfrm>
            <a:off x="1981200" y="6199188"/>
            <a:ext cx="5867400" cy="307975"/>
          </a:xfrm>
          <a:prstGeom prst="rect">
            <a:avLst/>
          </a:prstGeom>
          <a:noFill/>
          <a:ln w="9525">
            <a:noFill/>
            <a:miter lim="800000"/>
            <a:headEnd/>
            <a:tailEnd/>
          </a:ln>
        </p:spPr>
        <p:txBody>
          <a:bodyPr>
            <a:spAutoFit/>
          </a:bodyPr>
          <a:lstStyle/>
          <a:p>
            <a:r>
              <a:rPr lang="en-US" sz="1400"/>
              <a:t>Data and analysis provided by: </a:t>
            </a:r>
          </a:p>
        </p:txBody>
      </p:sp>
      <p:pic>
        <p:nvPicPr>
          <p:cNvPr id="31748" name="Picture 5" descr="resource_center_final_print"/>
          <p:cNvPicPr>
            <a:picLocks noChangeAspect="1" noChangeArrowheads="1"/>
          </p:cNvPicPr>
          <p:nvPr/>
        </p:nvPicPr>
        <p:blipFill>
          <a:blip r:embed="rId4" cstate="print"/>
          <a:srcRect/>
          <a:stretch>
            <a:fillRect/>
          </a:stretch>
        </p:blipFill>
        <p:spPr bwMode="auto">
          <a:xfrm>
            <a:off x="4495800" y="5943600"/>
            <a:ext cx="3048000" cy="522288"/>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2810848163"/>
              </p:ext>
            </p:extLst>
          </p:nvPr>
        </p:nvGraphicFramePr>
        <p:xfrm>
          <a:off x="1179513" y="0"/>
          <a:ext cx="7431087" cy="6057900"/>
        </p:xfrm>
        <a:graphic>
          <a:graphicData uri="http://schemas.openxmlformats.org/presentationml/2006/ole">
            <p:oleObj spid="_x0000_s31751" name="Worksheet" r:id="rId5" imgW="9525068" imgH="10953720" progId="Excel.Sheet.8">
              <p:embed/>
            </p:oleObj>
          </a:graphicData>
        </a:graphic>
      </p:graphicFrame>
      <p:sp>
        <p:nvSpPr>
          <p:cNvPr id="5" name="Slide Number Placeholder 4"/>
          <p:cNvSpPr>
            <a:spLocks noGrp="1"/>
          </p:cNvSpPr>
          <p:nvPr>
            <p:ph type="sldNum" sz="quarter" idx="12"/>
          </p:nvPr>
        </p:nvSpPr>
        <p:spPr/>
        <p:txBody>
          <a:bodyPr/>
          <a:lstStyle/>
          <a:p>
            <a:pPr>
              <a:defRPr/>
            </a:pPr>
            <a:fld id="{DC258C0E-23BE-45D3-9E75-586304059C6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title"/>
          </p:nvPr>
        </p:nvSpPr>
        <p:spPr>
          <a:xfrm>
            <a:off x="1295400" y="228600"/>
            <a:ext cx="6172200" cy="533400"/>
          </a:xfrm>
        </p:spPr>
        <p:txBody>
          <a:bodyPr/>
          <a:lstStyle/>
          <a:p>
            <a:pPr algn="ctr" eaLnBrk="1" hangingPunct="1"/>
            <a:r>
              <a:rPr lang="en-US" sz="2800" smtClean="0"/>
              <a:t>Range of Free Legal Services</a:t>
            </a:r>
          </a:p>
        </p:txBody>
      </p:sp>
      <p:sp>
        <p:nvSpPr>
          <p:cNvPr id="35842" name="Rectangle 7"/>
          <p:cNvSpPr>
            <a:spLocks noGrp="1" noChangeArrowheads="1"/>
          </p:cNvSpPr>
          <p:nvPr>
            <p:ph sz="half" idx="1"/>
          </p:nvPr>
        </p:nvSpPr>
        <p:spPr>
          <a:xfrm>
            <a:off x="1295400" y="2833688"/>
            <a:ext cx="2876550" cy="1385887"/>
          </a:xfrm>
        </p:spPr>
        <p:txBody>
          <a:bodyPr/>
          <a:lstStyle/>
          <a:p>
            <a:pPr marL="457200" lvl="1" indent="0" eaLnBrk="1" hangingPunct="1">
              <a:buFont typeface="Verdana" pitchFamily="34" charset="0"/>
              <a:buNone/>
            </a:pPr>
            <a:endParaRPr lang="en-US" sz="1800" smtClean="0"/>
          </a:p>
        </p:txBody>
      </p:sp>
      <p:sp>
        <p:nvSpPr>
          <p:cNvPr id="6" name="Content Placeholder 5"/>
          <p:cNvSpPr>
            <a:spLocks noGrp="1"/>
          </p:cNvSpPr>
          <p:nvPr>
            <p:ph sz="half" idx="2"/>
          </p:nvPr>
        </p:nvSpPr>
        <p:spPr>
          <a:xfrm>
            <a:off x="4191000" y="990600"/>
            <a:ext cx="4343400" cy="5867400"/>
          </a:xfrm>
        </p:spPr>
        <p:txBody>
          <a:bodyPr/>
          <a:lstStyle/>
          <a:p>
            <a:pPr marL="0" indent="0" eaLnBrk="1" hangingPunct="1">
              <a:buFont typeface="Wingdings" pitchFamily="2" charset="2"/>
              <a:buNone/>
              <a:defRPr/>
            </a:pPr>
            <a:r>
              <a:rPr lang="en-US" sz="1800" dirty="0"/>
              <a:t>Comprehensive Advocacy and Direct Services for</a:t>
            </a:r>
            <a:r>
              <a:rPr lang="en-US" sz="1800" dirty="0" smtClean="0"/>
              <a:t> veterans and military families</a:t>
            </a:r>
          </a:p>
          <a:p>
            <a:pPr lvl="1" eaLnBrk="1" hangingPunct="1">
              <a:defRPr/>
            </a:pPr>
            <a:r>
              <a:rPr lang="en-US" sz="1400" dirty="0"/>
              <a:t>Impact Litigation </a:t>
            </a:r>
          </a:p>
          <a:p>
            <a:pPr lvl="1" eaLnBrk="1" hangingPunct="1">
              <a:defRPr/>
            </a:pPr>
            <a:r>
              <a:rPr lang="en-US" sz="1400" dirty="0" smtClean="0"/>
              <a:t>Representation, Advice &amp; Counsel</a:t>
            </a:r>
            <a:endParaRPr lang="en-US" sz="1400" dirty="0"/>
          </a:p>
          <a:p>
            <a:pPr lvl="1" eaLnBrk="1" hangingPunct="1">
              <a:defRPr/>
            </a:pPr>
            <a:r>
              <a:rPr lang="en-US" sz="1400" dirty="0"/>
              <a:t>Clinics</a:t>
            </a:r>
          </a:p>
          <a:p>
            <a:pPr lvl="1" eaLnBrk="1" hangingPunct="1">
              <a:defRPr/>
            </a:pPr>
            <a:r>
              <a:rPr lang="en-US" sz="1400" dirty="0"/>
              <a:t>Online Technologies for self-help and pro bono</a:t>
            </a:r>
          </a:p>
          <a:p>
            <a:pPr lvl="2" eaLnBrk="1" hangingPunct="1">
              <a:defRPr/>
            </a:pPr>
            <a:r>
              <a:rPr lang="en-US" sz="1400" dirty="0"/>
              <a:t>Document assembly</a:t>
            </a:r>
            <a:endParaRPr lang="en-US" sz="1400" dirty="0" smtClean="0"/>
          </a:p>
          <a:p>
            <a:pPr lvl="2" eaLnBrk="1" hangingPunct="1">
              <a:defRPr/>
            </a:pPr>
            <a:r>
              <a:rPr lang="en-US" sz="1400" dirty="0" err="1" smtClean="0"/>
              <a:t>Statesidelegal.org</a:t>
            </a:r>
            <a:endParaRPr lang="en-US" sz="1400" dirty="0" smtClean="0"/>
          </a:p>
          <a:p>
            <a:pPr lvl="1" eaLnBrk="1" hangingPunct="1">
              <a:defRPr/>
            </a:pPr>
            <a:r>
              <a:rPr lang="en-US" sz="1400" dirty="0"/>
              <a:t>Use of Volunteers</a:t>
            </a:r>
          </a:p>
          <a:p>
            <a:pPr lvl="2" eaLnBrk="1" hangingPunct="1">
              <a:defRPr/>
            </a:pPr>
            <a:r>
              <a:rPr lang="en-US" sz="1400" dirty="0"/>
              <a:t>Law firm projects</a:t>
            </a:r>
          </a:p>
          <a:p>
            <a:pPr lvl="2" eaLnBrk="1" hangingPunct="1">
              <a:defRPr/>
            </a:pPr>
            <a:r>
              <a:rPr lang="en-US" sz="1400" dirty="0"/>
              <a:t>Pro bono attorneys and Paralegals </a:t>
            </a:r>
          </a:p>
          <a:p>
            <a:pPr lvl="2" eaLnBrk="1" hangingPunct="1">
              <a:defRPr/>
            </a:pPr>
            <a:r>
              <a:rPr lang="en-US" sz="1400" dirty="0"/>
              <a:t>Law students/interns</a:t>
            </a:r>
            <a:endParaRPr lang="en-US" sz="1200" dirty="0"/>
          </a:p>
          <a:p>
            <a:pPr marL="0" indent="0" eaLnBrk="1" hangingPunct="1">
              <a:buFont typeface="Wingdings" pitchFamily="2" charset="2"/>
              <a:buNone/>
              <a:defRPr/>
            </a:pPr>
            <a:r>
              <a:rPr lang="en-US" sz="1800" dirty="0"/>
              <a:t>Outreach, education and legal information </a:t>
            </a:r>
            <a:endParaRPr lang="en-US" sz="1800" dirty="0" smtClean="0"/>
          </a:p>
          <a:p>
            <a:pPr lvl="1" eaLnBrk="1" hangingPunct="1">
              <a:defRPr/>
            </a:pPr>
            <a:r>
              <a:rPr lang="en-US" sz="1700" dirty="0" smtClean="0"/>
              <a:t>Veterans and families</a:t>
            </a:r>
          </a:p>
          <a:p>
            <a:pPr lvl="1" eaLnBrk="1" hangingPunct="1">
              <a:defRPr/>
            </a:pPr>
            <a:r>
              <a:rPr lang="en-US" sz="1700" dirty="0" smtClean="0"/>
              <a:t>Current service members</a:t>
            </a:r>
          </a:p>
          <a:p>
            <a:pPr lvl="1" eaLnBrk="1" hangingPunct="1">
              <a:defRPr/>
            </a:pPr>
            <a:r>
              <a:rPr lang="en-US" sz="1700" dirty="0" smtClean="0"/>
              <a:t>Community providers</a:t>
            </a:r>
            <a:endParaRPr lang="en-US" sz="1700" dirty="0"/>
          </a:p>
          <a:p>
            <a:pPr marL="457200" lvl="1" indent="0" eaLnBrk="1" hangingPunct="1">
              <a:buFont typeface="Verdana" pitchFamily="34" charset="0"/>
              <a:buNone/>
              <a:defRPr/>
            </a:pPr>
            <a:endParaRPr lang="en-US" sz="1800" dirty="0"/>
          </a:p>
          <a:p>
            <a:pPr eaLnBrk="1" hangingPunct="1">
              <a:defRPr/>
            </a:pPr>
            <a:endParaRPr lang="en-US" dirty="0"/>
          </a:p>
        </p:txBody>
      </p:sp>
      <p:pic>
        <p:nvPicPr>
          <p:cNvPr id="35844" name="Picture 6"/>
          <p:cNvPicPr>
            <a:picLocks noChangeAspect="1"/>
          </p:cNvPicPr>
          <p:nvPr/>
        </p:nvPicPr>
        <p:blipFill>
          <a:blip r:embed="rId3" cstate="print"/>
          <a:srcRect/>
          <a:stretch>
            <a:fillRect/>
          </a:stretch>
        </p:blipFill>
        <p:spPr bwMode="auto">
          <a:xfrm>
            <a:off x="1447800" y="1752600"/>
            <a:ext cx="2427288" cy="31940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F5F9582-817D-4174-8692-94FA11E22BB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371600" y="0"/>
            <a:ext cx="7162800" cy="1219200"/>
          </a:xfrm>
        </p:spPr>
        <p:txBody>
          <a:bodyPr/>
          <a:lstStyle/>
          <a:p>
            <a:pPr algn="ctr" eaLnBrk="1" hangingPunct="1"/>
            <a:r>
              <a:rPr lang="en-US" smtClean="0"/>
              <a:t>Typical Legal needs </a:t>
            </a:r>
            <a:br>
              <a:rPr lang="en-US" smtClean="0"/>
            </a:br>
            <a:r>
              <a:rPr lang="en-US" smtClean="0"/>
              <a:t>of SSVF families</a:t>
            </a:r>
          </a:p>
        </p:txBody>
      </p:sp>
      <p:sp>
        <p:nvSpPr>
          <p:cNvPr id="37890" name="Rectangle 3"/>
          <p:cNvSpPr>
            <a:spLocks noGrp="1" noChangeArrowheads="1"/>
          </p:cNvSpPr>
          <p:nvPr>
            <p:ph type="body" idx="1"/>
          </p:nvPr>
        </p:nvSpPr>
        <p:spPr>
          <a:xfrm>
            <a:off x="1295400" y="1371600"/>
            <a:ext cx="7239000" cy="4800600"/>
          </a:xfrm>
        </p:spPr>
        <p:txBody>
          <a:bodyPr/>
          <a:lstStyle/>
          <a:p>
            <a:pPr eaLnBrk="1" hangingPunct="1">
              <a:lnSpc>
                <a:spcPct val="90000"/>
              </a:lnSpc>
              <a:buFontTx/>
              <a:buNone/>
            </a:pPr>
            <a:r>
              <a:rPr lang="en-US" sz="2800" smtClean="0"/>
              <a:t>	</a:t>
            </a:r>
            <a:r>
              <a:rPr lang="en-US" sz="2000" smtClean="0"/>
              <a:t>Cases for veteran families at  Pine Tree Legal in 2011 involved a broad range of issues:</a:t>
            </a:r>
          </a:p>
          <a:p>
            <a:pPr eaLnBrk="1" hangingPunct="1">
              <a:lnSpc>
                <a:spcPct val="90000"/>
              </a:lnSpc>
            </a:pPr>
            <a:r>
              <a:rPr lang="en-US" sz="2000" smtClean="0"/>
              <a:t>34% housing (esp. eviction, unsafe housing, and reasonable accommodation)</a:t>
            </a:r>
          </a:p>
          <a:p>
            <a:pPr eaLnBrk="1" hangingPunct="1">
              <a:lnSpc>
                <a:spcPct val="90000"/>
              </a:lnSpc>
            </a:pPr>
            <a:r>
              <a:rPr lang="en-US" sz="2000" smtClean="0"/>
              <a:t>34% family (child custody and/or child support, guardianship, domestic violence) </a:t>
            </a:r>
          </a:p>
          <a:p>
            <a:pPr eaLnBrk="1" hangingPunct="1">
              <a:lnSpc>
                <a:spcPct val="90000"/>
              </a:lnSpc>
            </a:pPr>
            <a:r>
              <a:rPr lang="en-US" sz="2000" smtClean="0"/>
              <a:t>15% consumer (esp. debt collection and contracts/warranties)</a:t>
            </a:r>
          </a:p>
          <a:p>
            <a:pPr eaLnBrk="1" hangingPunct="1">
              <a:lnSpc>
                <a:spcPct val="90000"/>
              </a:lnSpc>
            </a:pPr>
            <a:r>
              <a:rPr lang="en-US" sz="2000" smtClean="0"/>
              <a:t> 7% income benefits (esp. Social Security, SSDI)</a:t>
            </a:r>
          </a:p>
          <a:p>
            <a:pPr eaLnBrk="1" hangingPunct="1">
              <a:lnSpc>
                <a:spcPct val="90000"/>
              </a:lnSpc>
            </a:pPr>
            <a:r>
              <a:rPr lang="en-US" sz="2000" smtClean="0"/>
              <a:t> 8% other (taxes, employment, health, etc.)</a:t>
            </a:r>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371600" y="304800"/>
            <a:ext cx="7162800" cy="1371600"/>
          </a:xfrm>
        </p:spPr>
        <p:txBody>
          <a:bodyPr/>
          <a:lstStyle/>
          <a:p>
            <a:pPr eaLnBrk="1" hangingPunct="1"/>
            <a:r>
              <a:rPr lang="en-US" sz="2800" dirty="0" smtClean="0"/>
              <a:t>Legal Aid programs are especially important in reaching low-income women veterans</a:t>
            </a:r>
          </a:p>
        </p:txBody>
      </p:sp>
      <p:sp>
        <p:nvSpPr>
          <p:cNvPr id="39938" name="Rectangle 3"/>
          <p:cNvSpPr>
            <a:spLocks noGrp="1" noChangeArrowheads="1"/>
          </p:cNvSpPr>
          <p:nvPr>
            <p:ph type="body" idx="1"/>
          </p:nvPr>
        </p:nvSpPr>
        <p:spPr>
          <a:xfrm>
            <a:off x="1371600" y="1676400"/>
            <a:ext cx="7315200" cy="5181600"/>
          </a:xfrm>
        </p:spPr>
        <p:txBody>
          <a:bodyPr/>
          <a:lstStyle/>
          <a:p>
            <a:pPr eaLnBrk="1" hangingPunct="1">
              <a:lnSpc>
                <a:spcPct val="90000"/>
              </a:lnSpc>
            </a:pPr>
            <a:endParaRPr lang="en-US" sz="2800" dirty="0" smtClean="0"/>
          </a:p>
        </p:txBody>
      </p:sp>
      <p:pic>
        <p:nvPicPr>
          <p:cNvPr id="4" name="Picture 3" descr="women vets.jpg"/>
          <p:cNvPicPr>
            <a:picLocks noChangeAspect="1"/>
          </p:cNvPicPr>
          <p:nvPr/>
        </p:nvPicPr>
        <p:blipFill>
          <a:blip r:embed="rId3" cstate="print"/>
          <a:stretch>
            <a:fillRect/>
          </a:stretch>
        </p:blipFill>
        <p:spPr>
          <a:xfrm>
            <a:off x="1447800" y="1752600"/>
            <a:ext cx="6553200" cy="3931920"/>
          </a:xfrm>
          <a:prstGeom prst="rect">
            <a:avLst/>
          </a:prstGeom>
        </p:spPr>
      </p:pic>
      <p:sp>
        <p:nvSpPr>
          <p:cNvPr id="5" name="Slide Number Placeholder 4"/>
          <p:cNvSpPr>
            <a:spLocks noGrp="1"/>
          </p:cNvSpPr>
          <p:nvPr>
            <p:ph type="sldNum" sz="quarter" idx="12"/>
          </p:nvPr>
        </p:nvSpPr>
        <p:spPr/>
        <p:txBody>
          <a:bodyPr/>
          <a:lstStyle/>
          <a:p>
            <a:pPr>
              <a:defRPr/>
            </a:pPr>
            <a:fld id="{1DC4A98B-B745-485A-8C7E-32F373DE3E5C}"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z="2800" smtClean="0"/>
              <a:t>How to learn more about legal needs of SSVF families</a:t>
            </a:r>
          </a:p>
        </p:txBody>
      </p:sp>
      <p:sp>
        <p:nvSpPr>
          <p:cNvPr id="41986" name="Content Placeholder 2"/>
          <p:cNvSpPr>
            <a:spLocks noGrp="1"/>
          </p:cNvSpPr>
          <p:nvPr>
            <p:ph idx="1"/>
          </p:nvPr>
        </p:nvSpPr>
        <p:spPr/>
        <p:txBody>
          <a:bodyPr/>
          <a:lstStyle/>
          <a:p>
            <a:pPr eaLnBrk="1" hangingPunct="1">
              <a:lnSpc>
                <a:spcPct val="80000"/>
              </a:lnSpc>
              <a:buFontTx/>
              <a:buNone/>
            </a:pPr>
            <a:r>
              <a:rPr lang="en-US" smtClean="0"/>
              <a:t>VHA Directive 2011-034:</a:t>
            </a:r>
          </a:p>
          <a:p>
            <a:pPr eaLnBrk="1" hangingPunct="1">
              <a:lnSpc>
                <a:spcPct val="80000"/>
              </a:lnSpc>
              <a:buFontTx/>
              <a:buNone/>
            </a:pPr>
            <a:r>
              <a:rPr lang="en-US" i="1" smtClean="0"/>
              <a:t>   It is VHA policy to encourage staff to refer homeless Veterans to legal service providers or referral services for assistance with matters such as child support or outstanding warrants or fines, and to provide office space to legal service providers, when possible. ..In addition, staff may refer homeless Veterans to the Legal Services Corporation’s Web site which lists local legal service providers: </a:t>
            </a:r>
            <a:r>
              <a:rPr lang="en-US" i="1" smtClean="0">
                <a:hlinkClick r:id="rId3"/>
              </a:rPr>
              <a:t>www.statesidelegal.org</a:t>
            </a:r>
            <a:r>
              <a:rPr lang="en-US" i="1" smtClean="0"/>
              <a:t> </a:t>
            </a:r>
          </a:p>
          <a:p>
            <a:pPr eaLnBrk="1" hangingPunct="1">
              <a:lnSpc>
                <a:spcPct val="80000"/>
              </a:lnSpc>
              <a:buFontTx/>
              <a:buNone/>
            </a:pPr>
            <a:r>
              <a:rPr lang="en-US" i="1" smtClean="0"/>
              <a:t>. </a:t>
            </a:r>
            <a:endParaRPr lang="en-US" smtClean="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2667000" y="0"/>
            <a:ext cx="4114800" cy="3124200"/>
          </a:xfrm>
        </p:spPr>
        <p:txBody>
          <a:bodyPr/>
          <a:lstStyle/>
          <a:p>
            <a:pPr eaLnBrk="1" hangingPunct="1"/>
            <a:endParaRPr lang="en-US" dirty="0" smtClean="0"/>
          </a:p>
        </p:txBody>
      </p:sp>
      <p:sp>
        <p:nvSpPr>
          <p:cNvPr id="5" name="TextBox 4"/>
          <p:cNvSpPr txBox="1"/>
          <p:nvPr/>
        </p:nvSpPr>
        <p:spPr>
          <a:xfrm>
            <a:off x="1600200" y="3124200"/>
            <a:ext cx="6400800" cy="3153684"/>
          </a:xfrm>
          <a:prstGeom prst="rect">
            <a:avLst/>
          </a:prstGeom>
          <a:noFill/>
        </p:spPr>
        <p:txBody>
          <a:bodyPr>
            <a:spAutoFit/>
          </a:bodyPr>
          <a:lstStyle/>
          <a:p>
            <a:pPr>
              <a:lnSpc>
                <a:spcPct val="80000"/>
              </a:lnSpc>
              <a:buFont typeface="Arial"/>
              <a:buChar char="•"/>
              <a:defRPr/>
            </a:pPr>
            <a:endParaRPr lang="en-US" sz="1600" b="1" dirty="0"/>
          </a:p>
          <a:p>
            <a:pPr algn="ctr">
              <a:lnSpc>
                <a:spcPct val="80000"/>
              </a:lnSpc>
              <a:defRPr/>
            </a:pPr>
            <a:r>
              <a:rPr lang="en-US" sz="2000" b="1" dirty="0">
                <a:latin typeface="Verdana" pitchFamily="34" charset="0"/>
                <a:ea typeface="Verdana" pitchFamily="34" charset="0"/>
                <a:cs typeface="Verdana" pitchFamily="34" charset="0"/>
                <a:hlinkClick r:id="rId3"/>
              </a:rPr>
              <a:t>www.Statesidelegal.org</a:t>
            </a:r>
            <a:r>
              <a:rPr lang="en-US" sz="2000" b="1" dirty="0">
                <a:latin typeface="Verdana" pitchFamily="34" charset="0"/>
                <a:ea typeface="Verdana" pitchFamily="34" charset="0"/>
                <a:cs typeface="Verdana" pitchFamily="34" charset="0"/>
              </a:rPr>
              <a:t> has important information for SSVF Families:</a:t>
            </a:r>
          </a:p>
          <a:p>
            <a:pPr>
              <a:lnSpc>
                <a:spcPct val="80000"/>
              </a:lnSpc>
              <a:buFont typeface="Arial"/>
              <a:buChar char="•"/>
              <a:defRPr/>
            </a:pPr>
            <a:endParaRPr lang="en-US" sz="1600" b="1" dirty="0"/>
          </a:p>
          <a:p>
            <a:pPr>
              <a:lnSpc>
                <a:spcPct val="80000"/>
              </a:lnSpc>
              <a:buFont typeface="Arial"/>
              <a:buChar char="•"/>
              <a:defRPr/>
            </a:pPr>
            <a:r>
              <a:rPr lang="en-US" sz="1600" dirty="0">
                <a:latin typeface="+mn-lt"/>
              </a:rPr>
              <a:t>Homeless Veterans Resource Guide</a:t>
            </a:r>
            <a:endParaRPr lang="en-US" sz="1600" dirty="0" smtClean="0">
              <a:latin typeface="+mn-lt"/>
            </a:endParaRPr>
          </a:p>
          <a:p>
            <a:pPr>
              <a:lnSpc>
                <a:spcPct val="80000"/>
              </a:lnSpc>
              <a:buFont typeface="Arial"/>
              <a:buChar char="•"/>
              <a:defRPr/>
            </a:pPr>
            <a:r>
              <a:rPr lang="en-US" sz="1600" dirty="0" smtClean="0">
                <a:latin typeface="+mn-lt"/>
              </a:rPr>
              <a:t>VA </a:t>
            </a:r>
            <a:r>
              <a:rPr lang="en-US" sz="1600" dirty="0">
                <a:latin typeface="+mn-lt"/>
              </a:rPr>
              <a:t>Caregiver Support</a:t>
            </a:r>
          </a:p>
          <a:p>
            <a:pPr>
              <a:lnSpc>
                <a:spcPct val="80000"/>
              </a:lnSpc>
              <a:buFont typeface="Arial"/>
              <a:buChar char="•"/>
              <a:defRPr/>
            </a:pPr>
            <a:r>
              <a:rPr lang="en-US" sz="1600" dirty="0">
                <a:latin typeface="+mn-lt"/>
              </a:rPr>
              <a:t>Foreclosure Help for </a:t>
            </a:r>
            <a:r>
              <a:rPr lang="en-US" sz="1600" dirty="0" err="1">
                <a:latin typeface="+mn-lt"/>
              </a:rPr>
              <a:t>Servicemembers</a:t>
            </a:r>
            <a:r>
              <a:rPr lang="en-US" sz="1600" dirty="0">
                <a:latin typeface="+mn-lt"/>
              </a:rPr>
              <a:t> under the SCRA</a:t>
            </a:r>
          </a:p>
          <a:p>
            <a:pPr>
              <a:lnSpc>
                <a:spcPct val="80000"/>
              </a:lnSpc>
              <a:buFont typeface="Arial"/>
              <a:buChar char="•"/>
              <a:defRPr/>
            </a:pPr>
            <a:r>
              <a:rPr lang="en-US" sz="1600" dirty="0">
                <a:latin typeface="+mn-lt"/>
              </a:rPr>
              <a:t>Fair Housing Rights</a:t>
            </a:r>
            <a:endParaRPr lang="en-US" sz="1600" dirty="0" smtClean="0">
              <a:latin typeface="+mn-lt"/>
            </a:endParaRPr>
          </a:p>
          <a:p>
            <a:pPr>
              <a:lnSpc>
                <a:spcPct val="80000"/>
              </a:lnSpc>
              <a:buFont typeface="Arial"/>
              <a:buChar char="•"/>
              <a:defRPr/>
            </a:pPr>
            <a:r>
              <a:rPr lang="en-US" sz="1600" dirty="0" smtClean="0">
                <a:latin typeface="+mn-lt"/>
              </a:rPr>
              <a:t>Disability </a:t>
            </a:r>
            <a:r>
              <a:rPr lang="en-US" sz="1600" dirty="0">
                <a:latin typeface="+mn-lt"/>
              </a:rPr>
              <a:t>Benefits: Military, VA and Social Security </a:t>
            </a:r>
          </a:p>
          <a:p>
            <a:pPr>
              <a:lnSpc>
                <a:spcPct val="80000"/>
              </a:lnSpc>
              <a:buFont typeface="Arial"/>
              <a:buChar char="•"/>
              <a:defRPr/>
            </a:pPr>
            <a:r>
              <a:rPr lang="en-US" sz="1600" dirty="0">
                <a:latin typeface="+mn-lt"/>
              </a:rPr>
              <a:t>Unemployment Compensation for Ex-</a:t>
            </a:r>
            <a:r>
              <a:rPr lang="en-US" sz="1600" dirty="0" err="1">
                <a:latin typeface="+mn-lt"/>
              </a:rPr>
              <a:t>Servicemembers</a:t>
            </a:r>
            <a:endParaRPr lang="en-US" sz="1600" dirty="0">
              <a:latin typeface="+mn-lt"/>
            </a:endParaRPr>
          </a:p>
          <a:p>
            <a:pPr>
              <a:lnSpc>
                <a:spcPct val="80000"/>
              </a:lnSpc>
              <a:buFont typeface="Arial"/>
              <a:buChar char="•"/>
              <a:defRPr/>
            </a:pPr>
            <a:r>
              <a:rPr lang="en-US" sz="1600" dirty="0">
                <a:latin typeface="+mn-lt"/>
              </a:rPr>
              <a:t>Don’t Leave Money on the Table: Tax Credits and Public Benefits</a:t>
            </a:r>
            <a:endParaRPr lang="en-US" sz="1600" dirty="0" smtClean="0">
              <a:latin typeface="+mn-lt"/>
            </a:endParaRPr>
          </a:p>
          <a:p>
            <a:pPr>
              <a:lnSpc>
                <a:spcPct val="80000"/>
              </a:lnSpc>
              <a:buFont typeface="Arial"/>
              <a:buChar char="•"/>
              <a:defRPr/>
            </a:pPr>
            <a:r>
              <a:rPr lang="en-US" sz="1600" dirty="0" smtClean="0">
                <a:latin typeface="+mn-lt"/>
              </a:rPr>
              <a:t>What </a:t>
            </a:r>
            <a:r>
              <a:rPr lang="en-US" sz="1600" dirty="0">
                <a:latin typeface="+mn-lt"/>
              </a:rPr>
              <a:t>I Need to Know about the New Electronic Benefit Rule</a:t>
            </a:r>
          </a:p>
          <a:p>
            <a:pPr>
              <a:lnSpc>
                <a:spcPct val="80000"/>
              </a:lnSpc>
              <a:buFont typeface="Arial"/>
              <a:buChar char="•"/>
              <a:defRPr/>
            </a:pPr>
            <a:r>
              <a:rPr lang="en-US" sz="1600" dirty="0">
                <a:latin typeface="+mn-lt"/>
              </a:rPr>
              <a:t>Divorce in Military Families – How It’s Different and What You Need to Know</a:t>
            </a:r>
          </a:p>
        </p:txBody>
      </p:sp>
      <p:pic>
        <p:nvPicPr>
          <p:cNvPr id="44035" name="Picture 5"/>
          <p:cNvPicPr>
            <a:picLocks noChangeAspect="1" noChangeArrowheads="1"/>
          </p:cNvPicPr>
          <p:nvPr/>
        </p:nvPicPr>
        <p:blipFill>
          <a:blip r:embed="rId4" cstate="print"/>
          <a:srcRect l="10913" t="15761" r="11707" b="2446"/>
          <a:stretch>
            <a:fillRect/>
          </a:stretch>
        </p:blipFill>
        <p:spPr bwMode="auto">
          <a:xfrm>
            <a:off x="2819400" y="152400"/>
            <a:ext cx="3714750" cy="28670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C4A98B-B745-485A-8C7E-32F373DE3E5C}"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4876800"/>
            <a:ext cx="7086600" cy="1323439"/>
          </a:xfrm>
          <a:prstGeom prst="rect">
            <a:avLst/>
          </a:prstGeom>
          <a:noFill/>
        </p:spPr>
        <p:txBody>
          <a:bodyPr>
            <a:spAutoFit/>
          </a:bodyPr>
          <a:lstStyle/>
          <a:p>
            <a:pPr>
              <a:buFont typeface="Arial"/>
              <a:buChar char="•"/>
              <a:defRPr/>
            </a:pPr>
            <a:r>
              <a:rPr lang="en-US" sz="1600" dirty="0" smtClean="0">
                <a:latin typeface="+mn-lt"/>
              </a:rPr>
              <a:t> </a:t>
            </a:r>
            <a:r>
              <a:rPr lang="en-US" sz="1600" dirty="0" err="1" smtClean="0">
                <a:latin typeface="+mn-lt"/>
              </a:rPr>
              <a:t>StatesideLegal.org</a:t>
            </a:r>
            <a:r>
              <a:rPr lang="en-US" sz="1600" dirty="0" smtClean="0">
                <a:latin typeface="+mn-lt"/>
              </a:rPr>
              <a:t> </a:t>
            </a:r>
            <a:r>
              <a:rPr lang="en-US" sz="1600" dirty="0">
                <a:latin typeface="+mn-lt"/>
              </a:rPr>
              <a:t>educates families and caseworkers about</a:t>
            </a:r>
            <a:r>
              <a:rPr lang="en-US" sz="1600" dirty="0" smtClean="0">
                <a:latin typeface="+mn-lt"/>
              </a:rPr>
              <a:t>        legal rights</a:t>
            </a:r>
          </a:p>
          <a:p>
            <a:pPr>
              <a:defRPr/>
            </a:pPr>
            <a:endParaRPr lang="en-US" sz="1600" dirty="0" smtClean="0">
              <a:latin typeface="+mn-lt"/>
            </a:endParaRPr>
          </a:p>
          <a:p>
            <a:pPr>
              <a:buFont typeface="Arial"/>
              <a:buChar char="•"/>
              <a:defRPr/>
            </a:pPr>
            <a:r>
              <a:rPr lang="en-US" sz="1600" dirty="0" smtClean="0">
                <a:latin typeface="+mn-lt"/>
              </a:rPr>
              <a:t> To </a:t>
            </a:r>
            <a:r>
              <a:rPr lang="en-US" sz="1600" dirty="0">
                <a:latin typeface="+mn-lt"/>
              </a:rPr>
              <a:t>get help </a:t>
            </a:r>
            <a:r>
              <a:rPr lang="en-US" sz="1600" i="1" dirty="0">
                <a:latin typeface="+mn-lt"/>
              </a:rPr>
              <a:t>enforcing</a:t>
            </a:r>
            <a:r>
              <a:rPr lang="en-US" sz="1600" dirty="0">
                <a:latin typeface="+mn-lt"/>
              </a:rPr>
              <a:t> those rights use the “Get Help” tab for links to local legal aid programs</a:t>
            </a:r>
          </a:p>
        </p:txBody>
      </p:sp>
      <p:pic>
        <p:nvPicPr>
          <p:cNvPr id="46082" name="Content Placeholder 5"/>
          <p:cNvPicPr>
            <a:picLocks noGrp="1"/>
          </p:cNvPicPr>
          <p:nvPr>
            <p:ph idx="1"/>
          </p:nvPr>
        </p:nvPicPr>
        <p:blipFill>
          <a:blip r:embed="rId3" cstate="print"/>
          <a:srcRect l="10744" t="15677" r="11491" b="3325"/>
          <a:stretch>
            <a:fillRect/>
          </a:stretch>
        </p:blipFill>
        <p:spPr>
          <a:xfrm>
            <a:off x="2803525" y="228600"/>
            <a:ext cx="5213350" cy="4343400"/>
          </a:xfrm>
        </p:spPr>
      </p:pic>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The Value of Legal Services</a:t>
            </a:r>
          </a:p>
        </p:txBody>
      </p:sp>
      <p:sp>
        <p:nvSpPr>
          <p:cNvPr id="48130" name="Rectangle 3"/>
          <p:cNvSpPr>
            <a:spLocks noGrp="1" noChangeArrowheads="1"/>
          </p:cNvSpPr>
          <p:nvPr>
            <p:ph type="body" idx="1"/>
          </p:nvPr>
        </p:nvSpPr>
        <p:spPr>
          <a:xfrm>
            <a:off x="1524000" y="1371600"/>
            <a:ext cx="7010400" cy="4800600"/>
          </a:xfrm>
        </p:spPr>
        <p:txBody>
          <a:bodyPr/>
          <a:lstStyle/>
          <a:p>
            <a:pPr eaLnBrk="1" hangingPunct="1">
              <a:lnSpc>
                <a:spcPct val="90000"/>
              </a:lnSpc>
            </a:pPr>
            <a:r>
              <a:rPr lang="en-US" smtClean="0"/>
              <a:t>In 2011, legal services by Pine Tree Legal Assistance generated $2.50 in savings/revenue to clients for every $1 spent on program services;</a:t>
            </a:r>
          </a:p>
          <a:p>
            <a:pPr eaLnBrk="1" hangingPunct="1">
              <a:lnSpc>
                <a:spcPct val="90000"/>
              </a:lnSpc>
            </a:pPr>
            <a:r>
              <a:rPr lang="en-US" smtClean="0"/>
              <a:t>98% of 959 eviction proceedings receiving extended legal service were resolved in favor of the Pine Tree client. </a:t>
            </a:r>
          </a:p>
          <a:p>
            <a:pPr eaLnBrk="1" hangingPunct="1">
              <a:lnSpc>
                <a:spcPct val="90000"/>
              </a:lnSpc>
            </a:pPr>
            <a:r>
              <a:rPr lang="en-US" smtClean="0"/>
              <a:t>Negotiations to get extra time to find alternative housing avoided 11,725 days of homelessness for Pine Tree clients (including families).</a:t>
            </a:r>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47800" cy="6858000"/>
          </a:xfrm>
          <a:prstGeom prst="rect">
            <a:avLst/>
          </a:prstGeom>
          <a:gradFill flip="none" rotWithShape="1">
            <a:gsLst>
              <a:gs pos="0">
                <a:srgbClr val="006699"/>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0178" name="Picture 7" descr="lsclogo.jpg"/>
          <p:cNvPicPr>
            <a:picLocks noChangeAspect="1"/>
          </p:cNvPicPr>
          <p:nvPr/>
        </p:nvPicPr>
        <p:blipFill>
          <a:blip r:embed="rId3" cstate="print"/>
          <a:srcRect/>
          <a:stretch>
            <a:fillRect/>
          </a:stretch>
        </p:blipFill>
        <p:spPr bwMode="auto">
          <a:xfrm>
            <a:off x="1752600" y="327025"/>
            <a:ext cx="1905000" cy="815975"/>
          </a:xfrm>
          <a:prstGeom prst="rect">
            <a:avLst/>
          </a:prstGeom>
          <a:noFill/>
          <a:ln w="9525">
            <a:noFill/>
            <a:miter lim="800000"/>
            <a:headEnd/>
            <a:tailEnd/>
          </a:ln>
        </p:spPr>
      </p:pic>
      <p:sp>
        <p:nvSpPr>
          <p:cNvPr id="50179" name="TextBox 6"/>
          <p:cNvSpPr txBox="1">
            <a:spLocks noChangeArrowheads="1"/>
          </p:cNvSpPr>
          <p:nvPr/>
        </p:nvSpPr>
        <p:spPr bwMode="auto">
          <a:xfrm>
            <a:off x="6019800" y="304800"/>
            <a:ext cx="2590800" cy="487363"/>
          </a:xfrm>
          <a:prstGeom prst="rect">
            <a:avLst/>
          </a:prstGeom>
          <a:noFill/>
          <a:ln w="9525">
            <a:noFill/>
            <a:miter lim="800000"/>
            <a:headEnd/>
            <a:tailEnd/>
          </a:ln>
        </p:spPr>
        <p:txBody>
          <a:bodyPr>
            <a:spAutoFit/>
          </a:bodyPr>
          <a:lstStyle/>
          <a:p>
            <a:r>
              <a:rPr lang="en-US" sz="1400" b="1">
                <a:solidFill>
                  <a:srgbClr val="006699"/>
                </a:solidFill>
                <a:latin typeface="Tahoma" pitchFamily="34" charset="0"/>
                <a:cs typeface="Tahoma" pitchFamily="34" charset="0"/>
              </a:rPr>
              <a:t>Legal Services Corporation</a:t>
            </a:r>
          </a:p>
          <a:p>
            <a:r>
              <a:rPr lang="en-US" sz="1200">
                <a:solidFill>
                  <a:srgbClr val="006699"/>
                </a:solidFill>
                <a:latin typeface="Tahoma" pitchFamily="34" charset="0"/>
                <a:cs typeface="Tahoma" pitchFamily="34" charset="0"/>
              </a:rPr>
              <a:t>America’s Partner for Equal Justice</a:t>
            </a:r>
          </a:p>
        </p:txBody>
      </p:sp>
      <p:pic>
        <p:nvPicPr>
          <p:cNvPr id="9" name="Picture 8" descr="justicegap2005.jpg"/>
          <p:cNvPicPr>
            <a:picLocks noChangeAspect="1"/>
          </p:cNvPicPr>
          <p:nvPr/>
        </p:nvPicPr>
        <p:blipFill>
          <a:blip r:embed="rId4" cstate="print"/>
          <a:stretch>
            <a:fillRect/>
          </a:stretch>
        </p:blipFill>
        <p:spPr>
          <a:xfrm>
            <a:off x="7162800" y="2235200"/>
            <a:ext cx="1577975" cy="2103438"/>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justicegap2009cover.jpg"/>
          <p:cNvPicPr>
            <a:picLocks noChangeAspect="1"/>
          </p:cNvPicPr>
          <p:nvPr/>
        </p:nvPicPr>
        <p:blipFill>
          <a:blip r:embed="rId5" cstate="print"/>
          <a:stretch>
            <a:fillRect/>
          </a:stretch>
        </p:blipFill>
        <p:spPr>
          <a:xfrm>
            <a:off x="7143750" y="4572000"/>
            <a:ext cx="1577975" cy="2103438"/>
          </a:xfrm>
          <a:prstGeom prst="rect">
            <a:avLst/>
          </a:prstGeom>
          <a:ln>
            <a:solidFill>
              <a:schemeClr val="tx1"/>
            </a:solidFill>
          </a:ln>
          <a:effectLst>
            <a:outerShdw blurRad="50800" dist="38100" dir="2700000" algn="tl" rotWithShape="0">
              <a:prstClr val="black">
                <a:alpha val="40000"/>
              </a:prstClr>
            </a:outerShdw>
          </a:effectLst>
        </p:spPr>
      </p:pic>
      <p:sp>
        <p:nvSpPr>
          <p:cNvPr id="11" name="Title 1"/>
          <p:cNvSpPr txBox="1">
            <a:spLocks/>
          </p:cNvSpPr>
          <p:nvPr/>
        </p:nvSpPr>
        <p:spPr>
          <a:xfrm>
            <a:off x="1752600" y="1143000"/>
            <a:ext cx="4343400" cy="1066800"/>
          </a:xfrm>
          <a:prstGeom prst="rect">
            <a:avLst/>
          </a:prstGeom>
        </p:spPr>
        <p:txBody>
          <a:bodyPr>
            <a:normAutofit fontScale="97500"/>
          </a:bodyPr>
          <a:lstStyle/>
          <a:p>
            <a:pPr fontAlgn="auto">
              <a:spcAft>
                <a:spcPts val="0"/>
              </a:spcAft>
              <a:defRPr/>
            </a:pPr>
            <a:r>
              <a:rPr lang="en-US" sz="4000" b="1" kern="0"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Justice Gap</a:t>
            </a:r>
          </a:p>
        </p:txBody>
      </p:sp>
      <p:sp>
        <p:nvSpPr>
          <p:cNvPr id="50183" name="Rectangle 11"/>
          <p:cNvSpPr>
            <a:spLocks noChangeArrowheads="1"/>
          </p:cNvSpPr>
          <p:nvPr/>
        </p:nvSpPr>
        <p:spPr bwMode="auto">
          <a:xfrm>
            <a:off x="1447800" y="1905000"/>
            <a:ext cx="5562600" cy="5213350"/>
          </a:xfrm>
          <a:prstGeom prst="rect">
            <a:avLst/>
          </a:prstGeom>
          <a:noFill/>
          <a:ln w="9525">
            <a:noFill/>
            <a:miter lim="800000"/>
            <a:headEnd/>
            <a:tailEnd/>
          </a:ln>
        </p:spPr>
        <p:txBody>
          <a:bodyPr>
            <a:spAutoFit/>
          </a:bodyPr>
          <a:lstStyle/>
          <a:p>
            <a:r>
              <a:rPr lang="en-US" dirty="0">
                <a:latin typeface="Tahoma" pitchFamily="34" charset="0"/>
                <a:cs typeface="Tahoma" pitchFamily="34" charset="0"/>
              </a:rPr>
              <a:t>LSC’s 2005 and 2009 Justice Gap Reports describe a crisis in representation.</a:t>
            </a:r>
          </a:p>
          <a:p>
            <a:endParaRPr lang="en-US" dirty="0">
              <a:latin typeface="Tahoma" pitchFamily="34" charset="0"/>
              <a:cs typeface="Tahoma" pitchFamily="34" charset="0"/>
            </a:endParaRPr>
          </a:p>
          <a:p>
            <a:pPr lvl="1">
              <a:buFont typeface="Arial" charset="0"/>
              <a:buChar char="•"/>
            </a:pPr>
            <a:r>
              <a:rPr lang="en-US" sz="1800" dirty="0">
                <a:solidFill>
                  <a:srgbClr val="000000"/>
                </a:solidFill>
                <a:latin typeface="Tahoma" pitchFamily="34" charset="0"/>
                <a:cs typeface="Tahoma" pitchFamily="34" charset="0"/>
              </a:rPr>
              <a:t>  Only 20% of the civil legal needs of low-income Americans are being met.</a:t>
            </a:r>
          </a:p>
          <a:p>
            <a:pPr lvl="1">
              <a:buFont typeface="Arial" charset="0"/>
              <a:buChar char="•"/>
            </a:pPr>
            <a:endParaRPr lang="en-US" sz="1800" dirty="0">
              <a:solidFill>
                <a:srgbClr val="000000"/>
              </a:solidFill>
              <a:latin typeface="Tahoma" pitchFamily="34" charset="0"/>
              <a:cs typeface="Tahoma" pitchFamily="34" charset="0"/>
            </a:endParaRPr>
          </a:p>
          <a:p>
            <a:pPr lvl="1">
              <a:buFont typeface="Arial" charset="0"/>
              <a:buChar char="•"/>
            </a:pPr>
            <a:r>
              <a:rPr lang="en-US" sz="1800" dirty="0">
                <a:solidFill>
                  <a:srgbClr val="000000"/>
                </a:solidFill>
                <a:latin typeface="Tahoma" pitchFamily="34" charset="0"/>
                <a:cs typeface="Tahoma" pitchFamily="34" charset="0"/>
              </a:rPr>
              <a:t>  On average, low-income households experience 1-to-3 legal problems per year, and roughly 1-in-5 were addressed with the assistance of a lawyer.</a:t>
            </a:r>
          </a:p>
          <a:p>
            <a:pPr lvl="1"/>
            <a:endParaRPr lang="en-US" sz="1800" dirty="0">
              <a:solidFill>
                <a:srgbClr val="000000"/>
              </a:solidFill>
              <a:latin typeface="Tahoma" pitchFamily="34" charset="0"/>
              <a:cs typeface="Tahoma" pitchFamily="34" charset="0"/>
            </a:endParaRPr>
          </a:p>
          <a:p>
            <a:pPr lvl="1">
              <a:buFont typeface="Arial" charset="0"/>
              <a:buChar char="•"/>
            </a:pPr>
            <a:r>
              <a:rPr lang="en-US" sz="1800" dirty="0">
                <a:latin typeface="Tahoma" pitchFamily="34" charset="0"/>
                <a:cs typeface="Tahoma" pitchFamily="34" charset="0"/>
              </a:rPr>
              <a:t>  For every client served by a grantee, at least one eligible person seeking help was turned down because of limited resources.</a:t>
            </a:r>
          </a:p>
          <a:p>
            <a:pPr lvl="1">
              <a:buFont typeface="Arial" charset="0"/>
              <a:buChar char="•"/>
            </a:pPr>
            <a:endParaRPr lang="en-US" sz="1800" dirty="0">
              <a:latin typeface="Tahoma" pitchFamily="34" charset="0"/>
              <a:cs typeface="Tahoma" pitchFamily="34" charset="0"/>
            </a:endParaRPr>
          </a:p>
          <a:p>
            <a:endParaRPr lang="en-US" dirty="0"/>
          </a:p>
        </p:txBody>
      </p:sp>
      <p:sp>
        <p:nvSpPr>
          <p:cNvPr id="12" name="Slide Number Placeholder 11"/>
          <p:cNvSpPr>
            <a:spLocks noGrp="1"/>
          </p:cNvSpPr>
          <p:nvPr>
            <p:ph type="sldNum" sz="quarter" idx="12"/>
          </p:nvPr>
        </p:nvSpPr>
        <p:spPr>
          <a:xfrm>
            <a:off x="6019800" y="6248400"/>
            <a:ext cx="1066800" cy="381000"/>
          </a:xfrm>
        </p:spPr>
        <p:txBody>
          <a:bodyPr/>
          <a:lstStyle/>
          <a:p>
            <a:pPr>
              <a:defRPr/>
            </a:pPr>
            <a:fld id="{DC258C0E-23BE-45D3-9E75-586304059C6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981200" y="0"/>
            <a:ext cx="6553200" cy="1600200"/>
          </a:xfrm>
        </p:spPr>
        <p:txBody>
          <a:bodyPr/>
          <a:lstStyle/>
          <a:p>
            <a:pPr eaLnBrk="1" hangingPunct="1"/>
            <a:r>
              <a:rPr lang="en-US" dirty="0" smtClean="0"/>
              <a:t>Importance of SSVF subcontracts in securing legal services</a:t>
            </a:r>
          </a:p>
        </p:txBody>
      </p:sp>
      <p:sp>
        <p:nvSpPr>
          <p:cNvPr id="52226" name="Rectangle 3"/>
          <p:cNvSpPr>
            <a:spLocks noGrp="1" noChangeArrowheads="1"/>
          </p:cNvSpPr>
          <p:nvPr>
            <p:ph type="body" idx="1"/>
          </p:nvPr>
        </p:nvSpPr>
        <p:spPr>
          <a:xfrm>
            <a:off x="1295400" y="1752600"/>
            <a:ext cx="7239000" cy="5105400"/>
          </a:xfrm>
        </p:spPr>
        <p:txBody>
          <a:bodyPr/>
          <a:lstStyle/>
          <a:p>
            <a:pPr eaLnBrk="1" hangingPunct="1">
              <a:lnSpc>
                <a:spcPct val="90000"/>
              </a:lnSpc>
            </a:pPr>
            <a:r>
              <a:rPr lang="en-US" sz="2300" dirty="0" smtClean="0"/>
              <a:t>2012 LSC funding cuts have reduced capacity at  local legal services by 15%</a:t>
            </a:r>
          </a:p>
          <a:p>
            <a:pPr eaLnBrk="1" hangingPunct="1">
              <a:lnSpc>
                <a:spcPct val="90000"/>
              </a:lnSpc>
            </a:pPr>
            <a:r>
              <a:rPr lang="en-US" sz="2300" dirty="0" smtClean="0"/>
              <a:t>IOLTA funds dropped significantly nationwide </a:t>
            </a:r>
          </a:p>
          <a:p>
            <a:pPr eaLnBrk="1" hangingPunct="1">
              <a:lnSpc>
                <a:spcPct val="90000"/>
              </a:lnSpc>
            </a:pPr>
            <a:r>
              <a:rPr lang="en-US" sz="2300" dirty="0" smtClean="0"/>
              <a:t>Many funders limit services to only specific types of issues (e.g., domestic violence) or client populations (e.g. Native Americans) </a:t>
            </a:r>
          </a:p>
          <a:p>
            <a:pPr eaLnBrk="1" hangingPunct="1">
              <a:lnSpc>
                <a:spcPct val="90000"/>
              </a:lnSpc>
            </a:pPr>
            <a:r>
              <a:rPr lang="en-US" sz="2300" dirty="0" smtClean="0"/>
              <a:t>SSVF subcontracts allow local legal aid programs to prioritize referrals of eligible veteran families and provide them with the  full range of needed assistance</a:t>
            </a:r>
          </a:p>
          <a:p>
            <a:pPr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Webinar Format </a:t>
            </a:r>
          </a:p>
          <a:p>
            <a:r>
              <a:rPr lang="en-US" dirty="0" smtClean="0"/>
              <a:t>SSVF Hot Topics</a:t>
            </a:r>
          </a:p>
          <a:p>
            <a:r>
              <a:rPr lang="en-US" dirty="0" smtClean="0"/>
              <a:t>Legal Resources for Veterans</a:t>
            </a:r>
          </a:p>
          <a:p>
            <a:r>
              <a:rPr lang="en-US" dirty="0" smtClean="0"/>
              <a:t>Overview of Monitoring Procedures for SSVF Grantees</a:t>
            </a:r>
          </a:p>
          <a:p>
            <a:r>
              <a:rPr lang="en-US" dirty="0" smtClean="0"/>
              <a:t>Overview of SSVF Program Office and FSC Audit Plan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1219200" y="228600"/>
            <a:ext cx="7315200" cy="990600"/>
          </a:xfrm>
        </p:spPr>
        <p:txBody>
          <a:bodyPr/>
          <a:lstStyle/>
          <a:p>
            <a:pPr algn="ctr" eaLnBrk="1" hangingPunct="1"/>
            <a:r>
              <a:rPr lang="en-US" sz="4000" smtClean="0"/>
              <a:t> </a:t>
            </a:r>
            <a:br>
              <a:rPr lang="en-US" sz="4000" smtClean="0"/>
            </a:br>
            <a:r>
              <a:rPr lang="en-US" sz="4000" b="0" u="sng" smtClean="0"/>
              <a:t>Bottom Line:</a:t>
            </a:r>
            <a:endParaRPr lang="en-US" sz="4000" u="sng" smtClean="0"/>
          </a:p>
        </p:txBody>
      </p:sp>
      <p:sp>
        <p:nvSpPr>
          <p:cNvPr id="54274" name="Content Placeholder 2"/>
          <p:cNvSpPr>
            <a:spLocks noGrp="1"/>
          </p:cNvSpPr>
          <p:nvPr>
            <p:ph idx="1"/>
          </p:nvPr>
        </p:nvSpPr>
        <p:spPr>
          <a:xfrm>
            <a:off x="1295400" y="1752600"/>
            <a:ext cx="7239000" cy="3962400"/>
          </a:xfrm>
        </p:spPr>
        <p:txBody>
          <a:bodyPr/>
          <a:lstStyle/>
          <a:p>
            <a:pPr algn="ctr" eaLnBrk="1" hangingPunct="1">
              <a:buFont typeface="Wingdings" pitchFamily="2" charset="2"/>
              <a:buNone/>
            </a:pPr>
            <a:r>
              <a:rPr lang="en-US" sz="4000" smtClean="0"/>
              <a:t>Ensuring SSVF participants get the help they need for long-term stability often requires civil legal services.</a:t>
            </a:r>
          </a:p>
          <a:p>
            <a:pPr eaLnBrk="1" hangingPunct="1">
              <a:buFont typeface="Wingdings" pitchFamily="2" charset="2"/>
              <a:buNone/>
            </a:pPr>
            <a:endParaRPr lang="en-US" sz="4000" smtClean="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371600" y="228600"/>
            <a:ext cx="7162800" cy="609600"/>
          </a:xfrm>
        </p:spPr>
        <p:txBody>
          <a:bodyPr/>
          <a:lstStyle/>
          <a:p>
            <a:pPr algn="ctr" eaLnBrk="1" hangingPunct="1"/>
            <a:r>
              <a:rPr lang="en-US" smtClean="0"/>
              <a:t>Next Steps</a:t>
            </a:r>
          </a:p>
        </p:txBody>
      </p:sp>
      <p:sp>
        <p:nvSpPr>
          <p:cNvPr id="56322" name="Rectangle 3"/>
          <p:cNvSpPr>
            <a:spLocks noGrp="1" noChangeArrowheads="1"/>
          </p:cNvSpPr>
          <p:nvPr>
            <p:ph type="body" idx="1"/>
          </p:nvPr>
        </p:nvSpPr>
        <p:spPr>
          <a:xfrm>
            <a:off x="1524000" y="838200"/>
            <a:ext cx="7162800" cy="5943600"/>
          </a:xfrm>
        </p:spPr>
        <p:txBody>
          <a:bodyPr/>
          <a:lstStyle/>
          <a:p>
            <a:pPr eaLnBrk="1" hangingPunct="1">
              <a:lnSpc>
                <a:spcPct val="80000"/>
              </a:lnSpc>
            </a:pPr>
            <a:r>
              <a:rPr lang="en-US" dirty="0" smtClean="0"/>
              <a:t>Identify local legal aid providers by using “find help” at StatesideLegal.org or contact Cheryl Nolan who can make an introduction.</a:t>
            </a:r>
          </a:p>
          <a:p>
            <a:pPr eaLnBrk="1" hangingPunct="1">
              <a:lnSpc>
                <a:spcPct val="80000"/>
              </a:lnSpc>
            </a:pPr>
            <a:r>
              <a:rPr lang="en-US" dirty="0" smtClean="0"/>
              <a:t>Consider sub-contract arrangement to ensure legal services for SSVF participants.</a:t>
            </a:r>
          </a:p>
          <a:p>
            <a:pPr eaLnBrk="1" hangingPunct="1">
              <a:lnSpc>
                <a:spcPct val="80000"/>
              </a:lnSpc>
            </a:pPr>
            <a:r>
              <a:rPr lang="en-US" dirty="0" smtClean="0"/>
              <a:t>Encourage cross-referrals between SSVF grantee and legal aid program.</a:t>
            </a:r>
          </a:p>
          <a:p>
            <a:pPr eaLnBrk="1" hangingPunct="1">
              <a:lnSpc>
                <a:spcPct val="80000"/>
              </a:lnSpc>
            </a:pPr>
            <a:r>
              <a:rPr lang="en-US" dirty="0" smtClean="0"/>
              <a:t>Consider partnerships on an upcoming “stand-down” event.</a:t>
            </a:r>
          </a:p>
          <a:p>
            <a:pPr eaLnBrk="1" hangingPunct="1">
              <a:lnSpc>
                <a:spcPct val="80000"/>
              </a:lnSpc>
            </a:pPr>
            <a:r>
              <a:rPr lang="en-US" dirty="0" smtClean="0"/>
              <a:t>Invite legal aid representatives to participate in your State response to the VA “homeless action plan.” </a:t>
            </a:r>
          </a:p>
          <a:p>
            <a:pPr eaLnBrk="1" hangingPunct="1">
              <a:lnSpc>
                <a:spcPct val="80000"/>
              </a:lnSpc>
            </a:pPr>
            <a:endParaRPr lang="en-US" dirty="0" smtClean="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905000" y="228600"/>
            <a:ext cx="6553200" cy="533400"/>
          </a:xfrm>
        </p:spPr>
        <p:txBody>
          <a:bodyPr/>
          <a:lstStyle/>
          <a:p>
            <a:pPr algn="ctr" eaLnBrk="1" hangingPunct="1"/>
            <a:r>
              <a:rPr lang="en-US" smtClean="0"/>
              <a:t>For More Information:</a:t>
            </a:r>
          </a:p>
        </p:txBody>
      </p:sp>
      <p:sp>
        <p:nvSpPr>
          <p:cNvPr id="58370" name="Content Placeholder 2"/>
          <p:cNvSpPr>
            <a:spLocks noGrp="1"/>
          </p:cNvSpPr>
          <p:nvPr>
            <p:ph idx="1"/>
          </p:nvPr>
        </p:nvSpPr>
        <p:spPr>
          <a:xfrm>
            <a:off x="2590800" y="762000"/>
            <a:ext cx="5943600" cy="5943600"/>
          </a:xfrm>
        </p:spPr>
        <p:txBody>
          <a:bodyPr/>
          <a:lstStyle/>
          <a:p>
            <a:pPr marL="0" lvl="1" indent="0" eaLnBrk="1" hangingPunct="1">
              <a:buFont typeface="Verdana" pitchFamily="34" charset="0"/>
              <a:buNone/>
            </a:pPr>
            <a:endParaRPr lang="en-US" sz="1400" dirty="0" smtClean="0"/>
          </a:p>
          <a:p>
            <a:pPr marL="0" lvl="1" indent="0" eaLnBrk="1" hangingPunct="1">
              <a:buFont typeface="Verdana" pitchFamily="34" charset="0"/>
              <a:buNone/>
            </a:pPr>
            <a:r>
              <a:rPr lang="en-US" sz="1400" dirty="0" smtClean="0"/>
              <a:t>Melanca Clark</a:t>
            </a:r>
          </a:p>
          <a:p>
            <a:pPr marL="0" lvl="1" indent="0" eaLnBrk="1" hangingPunct="1">
              <a:spcBef>
                <a:spcPct val="0"/>
              </a:spcBef>
              <a:buFont typeface="Verdana" pitchFamily="34" charset="0"/>
              <a:buNone/>
            </a:pPr>
            <a:r>
              <a:rPr lang="en-US" sz="1400" dirty="0" smtClean="0"/>
              <a:t>Senior Counsel, Access to Justice Initiative</a:t>
            </a:r>
          </a:p>
          <a:p>
            <a:pPr marL="0" lvl="1" indent="0" eaLnBrk="1" hangingPunct="1">
              <a:spcBef>
                <a:spcPct val="0"/>
              </a:spcBef>
              <a:buFont typeface="Verdana" pitchFamily="34" charset="0"/>
              <a:buNone/>
            </a:pPr>
            <a:r>
              <a:rPr lang="en-US" sz="1400" dirty="0" smtClean="0"/>
              <a:t>U.S. Department of Justice</a:t>
            </a:r>
          </a:p>
          <a:p>
            <a:pPr marL="0" lvl="1" indent="0" eaLnBrk="1" hangingPunct="1">
              <a:buFont typeface="Verdana" pitchFamily="34" charset="0"/>
              <a:buNone/>
            </a:pPr>
            <a:r>
              <a:rPr lang="en-US" sz="1400" dirty="0" smtClean="0"/>
              <a:t>(202) 514-7173</a:t>
            </a:r>
          </a:p>
          <a:p>
            <a:pPr marL="0" lvl="1" indent="0" eaLnBrk="1" hangingPunct="1">
              <a:buFont typeface="Verdana" pitchFamily="34" charset="0"/>
              <a:buNone/>
            </a:pPr>
            <a:r>
              <a:rPr lang="en-US" sz="1400" dirty="0" smtClean="0">
                <a:hlinkClick r:id="rId3"/>
              </a:rPr>
              <a:t>Melanca.Clark@usdoj.gov</a:t>
            </a:r>
            <a:endParaRPr lang="en-US" sz="1400" dirty="0" smtClean="0"/>
          </a:p>
          <a:p>
            <a:pPr marL="0" lvl="1" indent="0" eaLnBrk="1" hangingPunct="1">
              <a:buFont typeface="Verdana" pitchFamily="34" charset="0"/>
              <a:buNone/>
            </a:pPr>
            <a:endParaRPr lang="en-US" sz="1400" dirty="0" smtClean="0"/>
          </a:p>
          <a:p>
            <a:pPr marL="0" lvl="1" indent="0" eaLnBrk="1" hangingPunct="1">
              <a:buFont typeface="Verdana" pitchFamily="34" charset="0"/>
              <a:buNone/>
            </a:pPr>
            <a:r>
              <a:rPr lang="en-US" sz="1400" dirty="0" smtClean="0"/>
              <a:t>Nan </a:t>
            </a:r>
            <a:r>
              <a:rPr lang="en-US" sz="1400" dirty="0" err="1" smtClean="0"/>
              <a:t>Heald</a:t>
            </a:r>
            <a:endParaRPr lang="en-US" sz="1400" dirty="0" smtClean="0"/>
          </a:p>
          <a:p>
            <a:pPr marL="0" lvl="1" indent="0" eaLnBrk="1" hangingPunct="1">
              <a:buFont typeface="Verdana" pitchFamily="34" charset="0"/>
              <a:buNone/>
            </a:pPr>
            <a:r>
              <a:rPr lang="en-US" sz="1400" dirty="0" smtClean="0"/>
              <a:t>Executive Director</a:t>
            </a:r>
          </a:p>
          <a:p>
            <a:pPr marL="0" lvl="1" indent="0" eaLnBrk="1" hangingPunct="1">
              <a:buFont typeface="Verdana" pitchFamily="34" charset="0"/>
              <a:buNone/>
            </a:pPr>
            <a:r>
              <a:rPr lang="en-US" sz="1400" dirty="0" smtClean="0"/>
              <a:t>Pine Tree Legal Assistance</a:t>
            </a:r>
          </a:p>
          <a:p>
            <a:pPr marL="0" lvl="1" indent="0" eaLnBrk="1" hangingPunct="1">
              <a:buFont typeface="Verdana" pitchFamily="34" charset="0"/>
              <a:buNone/>
            </a:pPr>
            <a:r>
              <a:rPr lang="en-US" sz="1400" dirty="0" smtClean="0"/>
              <a:t>207-774-4753</a:t>
            </a:r>
          </a:p>
          <a:p>
            <a:pPr marL="0" lvl="1" indent="0" eaLnBrk="1" hangingPunct="1">
              <a:buFont typeface="Verdana" pitchFamily="34" charset="0"/>
              <a:buNone/>
            </a:pPr>
            <a:r>
              <a:rPr lang="en-US" sz="1400" dirty="0" smtClean="0">
                <a:hlinkClick r:id="rId4"/>
              </a:rPr>
              <a:t>Nheald@ptla.org</a:t>
            </a:r>
            <a:endParaRPr lang="en-US" sz="1400" dirty="0" smtClean="0"/>
          </a:p>
          <a:p>
            <a:pPr marL="0" lvl="1" indent="0" eaLnBrk="1" hangingPunct="1">
              <a:buFont typeface="Verdana" pitchFamily="34" charset="0"/>
              <a:buNone/>
            </a:pPr>
            <a:endParaRPr lang="en-US" sz="1400" dirty="0" smtClean="0"/>
          </a:p>
          <a:p>
            <a:pPr marL="0" lvl="1" indent="0" eaLnBrk="1" hangingPunct="1">
              <a:spcBef>
                <a:spcPct val="0"/>
              </a:spcBef>
              <a:buFont typeface="Verdana" pitchFamily="34" charset="0"/>
              <a:buNone/>
            </a:pPr>
            <a:r>
              <a:rPr lang="en-US" sz="1400" dirty="0" smtClean="0"/>
              <a:t>Karen Lash</a:t>
            </a:r>
          </a:p>
          <a:p>
            <a:pPr marL="0" lvl="1" indent="0" eaLnBrk="1" hangingPunct="1">
              <a:spcBef>
                <a:spcPct val="0"/>
              </a:spcBef>
              <a:buFont typeface="Verdana" pitchFamily="34" charset="0"/>
              <a:buNone/>
            </a:pPr>
            <a:r>
              <a:rPr lang="en-US" sz="1400" dirty="0" smtClean="0"/>
              <a:t>Senior Counsel, Access to Justice Initiative</a:t>
            </a:r>
          </a:p>
          <a:p>
            <a:pPr marL="0" lvl="1" indent="0" eaLnBrk="1" hangingPunct="1">
              <a:spcBef>
                <a:spcPct val="0"/>
              </a:spcBef>
              <a:buFont typeface="Verdana" pitchFamily="34" charset="0"/>
              <a:buNone/>
            </a:pPr>
            <a:r>
              <a:rPr lang="en-US" sz="1400" dirty="0" smtClean="0"/>
              <a:t>U.S. Department of Justice</a:t>
            </a:r>
          </a:p>
          <a:p>
            <a:pPr marL="0" lvl="1" indent="0" eaLnBrk="1" hangingPunct="1">
              <a:spcBef>
                <a:spcPct val="0"/>
              </a:spcBef>
              <a:buFont typeface="Verdana" pitchFamily="34" charset="0"/>
              <a:buNone/>
            </a:pPr>
            <a:r>
              <a:rPr lang="en-US" sz="1400" dirty="0" smtClean="0"/>
              <a:t>(202) 307-3573</a:t>
            </a:r>
          </a:p>
          <a:p>
            <a:pPr marL="0" lvl="1" indent="0" eaLnBrk="1" hangingPunct="1">
              <a:spcBef>
                <a:spcPct val="0"/>
              </a:spcBef>
              <a:buFont typeface="Verdana" pitchFamily="34" charset="0"/>
              <a:buNone/>
            </a:pPr>
            <a:r>
              <a:rPr lang="en-US" sz="1400" dirty="0" smtClean="0">
                <a:hlinkClick r:id="rId5"/>
              </a:rPr>
              <a:t>Karen.Lash@usdoj.gov</a:t>
            </a:r>
            <a:endParaRPr lang="en-US" sz="1400" dirty="0" smtClean="0"/>
          </a:p>
          <a:p>
            <a:pPr marL="0" lvl="1" indent="0" eaLnBrk="1" hangingPunct="1">
              <a:buFont typeface="Verdana" pitchFamily="34" charset="0"/>
              <a:buNone/>
            </a:pPr>
            <a:endParaRPr lang="en-US" sz="1400" dirty="0" smtClean="0"/>
          </a:p>
          <a:p>
            <a:pPr marL="0" lvl="1" indent="0" eaLnBrk="1" hangingPunct="1">
              <a:buFont typeface="Verdana" pitchFamily="34" charset="0"/>
              <a:buNone/>
            </a:pPr>
            <a:r>
              <a:rPr lang="en-US" sz="1400" dirty="0" smtClean="0"/>
              <a:t>Cheryl Nolan</a:t>
            </a:r>
          </a:p>
          <a:p>
            <a:pPr marL="0" lvl="1" indent="0" eaLnBrk="1" hangingPunct="1">
              <a:spcBef>
                <a:spcPct val="0"/>
              </a:spcBef>
              <a:buFont typeface="Verdana" pitchFamily="34" charset="0"/>
              <a:buNone/>
            </a:pPr>
            <a:r>
              <a:rPr lang="en-US" sz="1400" dirty="0" smtClean="0"/>
              <a:t>Program Counsel</a:t>
            </a:r>
          </a:p>
          <a:p>
            <a:pPr marL="0" lvl="1" indent="0" eaLnBrk="1" hangingPunct="1">
              <a:spcBef>
                <a:spcPct val="0"/>
              </a:spcBef>
              <a:buFont typeface="Verdana" pitchFamily="34" charset="0"/>
              <a:buNone/>
            </a:pPr>
            <a:r>
              <a:rPr lang="en-US" sz="1400" dirty="0" smtClean="0"/>
              <a:t>Legal Services Corporation</a:t>
            </a:r>
          </a:p>
          <a:p>
            <a:pPr marL="0" lvl="1" indent="0" eaLnBrk="1" hangingPunct="1">
              <a:spcBef>
                <a:spcPct val="0"/>
              </a:spcBef>
              <a:buFont typeface="Verdana" pitchFamily="34" charset="0"/>
              <a:buNone/>
            </a:pPr>
            <a:r>
              <a:rPr lang="en-US" sz="1400" dirty="0" smtClean="0"/>
              <a:t>(202) 295-1561</a:t>
            </a:r>
          </a:p>
          <a:p>
            <a:pPr marL="0" lvl="1" indent="0" eaLnBrk="1" hangingPunct="1">
              <a:spcBef>
                <a:spcPct val="0"/>
              </a:spcBef>
              <a:buFont typeface="Verdana" pitchFamily="34" charset="0"/>
              <a:buNone/>
            </a:pPr>
            <a:r>
              <a:rPr lang="en-US" sz="1400" dirty="0" smtClean="0">
                <a:hlinkClick r:id="rId6"/>
              </a:rPr>
              <a:t>NolanC@lsc.gov</a:t>
            </a:r>
            <a:r>
              <a:rPr lang="en-US" sz="1400" dirty="0" smtClean="0"/>
              <a:t> </a:t>
            </a:r>
          </a:p>
          <a:p>
            <a:pPr marL="0" lvl="1" indent="0" eaLnBrk="1" hangingPunct="1">
              <a:buFont typeface="Verdana" pitchFamily="34" charset="0"/>
              <a:buNone/>
            </a:pPr>
            <a:endParaRPr lang="en-US" sz="1400" dirty="0" smtClean="0"/>
          </a:p>
          <a:p>
            <a:pPr marL="0" lvl="1" indent="0" eaLnBrk="1" hangingPunct="1">
              <a:buFont typeface="Verdana" pitchFamily="34" charset="0"/>
              <a:buNone/>
            </a:pPr>
            <a:endParaRPr lang="en-US" dirty="0" smtClean="0"/>
          </a:p>
          <a:p>
            <a:pPr marL="0" lvl="1" indent="0" eaLnBrk="1" hangingPunct="1">
              <a:buFont typeface="Verdana" pitchFamily="34" charset="0"/>
              <a:buNone/>
            </a:pPr>
            <a:endParaRPr lang="en-US" dirty="0" smtClean="0"/>
          </a:p>
        </p:txBody>
      </p:sp>
      <p:sp>
        <p:nvSpPr>
          <p:cNvPr id="4" name="Slide Number Placeholder 3"/>
          <p:cNvSpPr>
            <a:spLocks noGrp="1"/>
          </p:cNvSpPr>
          <p:nvPr>
            <p:ph type="sldNum" sz="quarter" idx="12"/>
          </p:nvPr>
        </p:nvSpPr>
        <p:spPr/>
        <p:txBody>
          <a:bodyPr/>
          <a:lstStyle/>
          <a:p>
            <a:pPr>
              <a:defRPr/>
            </a:pPr>
            <a:fld id="{1DC4A98B-B745-485A-8C7E-32F373DE3E5C}"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b="1" dirty="0" smtClean="0"/>
              <a:t>Webinar Format</a:t>
            </a:r>
          </a:p>
        </p:txBody>
      </p:sp>
      <p:sp>
        <p:nvSpPr>
          <p:cNvPr id="18435" name="Rectangle 3"/>
          <p:cNvSpPr>
            <a:spLocks noGrp="1" noChangeArrowheads="1"/>
          </p:cNvSpPr>
          <p:nvPr>
            <p:ph idx="1"/>
          </p:nvPr>
        </p:nvSpPr>
        <p:spPr/>
        <p:txBody>
          <a:bodyPr>
            <a:normAutofit/>
          </a:bodyPr>
          <a:lstStyle/>
          <a:p>
            <a:pPr eaLnBrk="1" hangingPunct="1">
              <a:defRPr/>
            </a:pPr>
            <a:r>
              <a:rPr lang="en-US" sz="2400" dirty="0" smtClean="0"/>
              <a:t>Webinar will last approximately 2 hours</a:t>
            </a:r>
          </a:p>
          <a:p>
            <a:pPr eaLnBrk="1" hangingPunct="1">
              <a:defRPr/>
            </a:pPr>
            <a:r>
              <a:rPr lang="en-US" sz="2400" dirty="0" smtClean="0"/>
              <a:t>Participants’ phone connections are automatically “muted” due to the high number of callers</a:t>
            </a:r>
          </a:p>
          <a:p>
            <a:pPr eaLnBrk="1" hangingPunct="1">
              <a:lnSpc>
                <a:spcPct val="90000"/>
              </a:lnSpc>
              <a:defRPr/>
            </a:pPr>
            <a:endParaRPr lang="en-US" sz="1200" dirty="0" smtClean="0"/>
          </a:p>
          <a:p>
            <a:pPr eaLnBrk="1" hangingPunct="1">
              <a:defRPr/>
            </a:pPr>
            <a:endParaRPr lang="en-US" sz="2800" dirty="0" smtClean="0">
              <a:effectLst>
                <a:outerShdw blurRad="38100" dist="38100" dir="2700000" algn="tl">
                  <a:srgbClr val="C0C0C0"/>
                </a:outerShdw>
              </a:effectLst>
            </a:endParaRPr>
          </a:p>
        </p:txBody>
      </p:sp>
      <p:sp>
        <p:nvSpPr>
          <p:cNvPr id="9218" name="Slide Number Placeholder 3"/>
          <p:cNvSpPr>
            <a:spLocks noGrp="1"/>
          </p:cNvSpPr>
          <p:nvPr>
            <p:ph type="sldNum" sz="quarter" idx="12"/>
          </p:nvPr>
        </p:nvSpPr>
        <p:spPr>
          <a:noFill/>
        </p:spPr>
        <p:txBody>
          <a:bodyPr/>
          <a:lstStyle/>
          <a:p>
            <a:fld id="{7FFAB8B7-E51F-44DF-AEA7-E6BC0BFC96D4}" type="slidenum">
              <a:rPr lang="en-US" smtClean="0"/>
              <a:pPr/>
              <a:t>3</a:t>
            </a:fld>
            <a:endParaRPr lang="en-US" smtClean="0"/>
          </a:p>
        </p:txBody>
      </p:sp>
      <p:sp>
        <p:nvSpPr>
          <p:cNvPr id="4" name="Slide Number Placeholder 5"/>
          <p:cNvSpPr txBox="1">
            <a:spLocks noGrp="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Lst>
        </p:spPr>
        <p:txBody>
          <a:bodyPr anchor="b"/>
          <a:lstStyle/>
          <a:p>
            <a:pPr algn="r" eaLnBrk="1" hangingPunct="1">
              <a:defRPr/>
            </a:pPr>
            <a:endParaRPr lang="en-US" sz="1200" dirty="0">
              <a:solidFill>
                <a:prstClr val="white">
                  <a:tint val="75000"/>
                </a:prstClr>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981200" y="838200"/>
            <a:ext cx="6553200" cy="990600"/>
          </a:xfrm>
        </p:spPr>
        <p:txBody>
          <a:bodyPr/>
          <a:lstStyle/>
          <a:p>
            <a:pPr eaLnBrk="1" hangingPunct="1"/>
            <a:r>
              <a:rPr lang="en-US" b="1" dirty="0" smtClean="0"/>
              <a:t>Submitting Questions </a:t>
            </a:r>
            <a:br>
              <a:rPr lang="en-US" b="1" dirty="0" smtClean="0"/>
            </a:br>
            <a:r>
              <a:rPr lang="en-US" b="1" dirty="0" smtClean="0"/>
              <a:t>During the Webinar</a:t>
            </a:r>
          </a:p>
        </p:txBody>
      </p:sp>
      <p:sp>
        <p:nvSpPr>
          <p:cNvPr id="19459" name="Rectangle 3"/>
          <p:cNvSpPr>
            <a:spLocks noGrp="1" noChangeArrowheads="1"/>
          </p:cNvSpPr>
          <p:nvPr>
            <p:ph idx="1"/>
          </p:nvPr>
        </p:nvSpPr>
        <p:spPr>
          <a:xfrm>
            <a:off x="2286000" y="2362200"/>
            <a:ext cx="6248400" cy="3429000"/>
          </a:xfrm>
        </p:spPr>
        <p:txBody>
          <a:bodyPr>
            <a:normAutofit/>
          </a:bodyPr>
          <a:lstStyle/>
          <a:p>
            <a:pPr eaLnBrk="1" hangingPunct="1">
              <a:defRPr/>
            </a:pPr>
            <a:r>
              <a:rPr lang="en-US" sz="2400" dirty="0" smtClean="0"/>
              <a:t>Questions can be submitted via email at </a:t>
            </a:r>
            <a:r>
              <a:rPr lang="en-US" sz="2400" i="1" dirty="0" smtClean="0">
                <a:hlinkClick r:id="rId3"/>
              </a:rPr>
              <a:t>SSVF@va.gov</a:t>
            </a:r>
            <a:r>
              <a:rPr lang="en-US" sz="2400" dirty="0" smtClean="0"/>
              <a:t> </a:t>
            </a:r>
          </a:p>
          <a:p>
            <a:pPr eaLnBrk="1" hangingPunct="1">
              <a:defRPr/>
            </a:pPr>
            <a:r>
              <a:rPr lang="en-US" sz="2400" dirty="0" smtClean="0"/>
              <a:t>Questions will be answered either individually or through the publication of a Question and Answer resource.</a:t>
            </a:r>
          </a:p>
          <a:p>
            <a:pPr eaLnBrk="1" hangingPunct="1">
              <a:lnSpc>
                <a:spcPct val="90000"/>
              </a:lnSpc>
              <a:buFontTx/>
              <a:buNone/>
              <a:defRPr/>
            </a:pPr>
            <a:endParaRPr lang="en-US" sz="1200" dirty="0" smtClean="0">
              <a:effectLst>
                <a:outerShdw blurRad="38100" dist="38100" dir="2700000" algn="tl">
                  <a:srgbClr val="C0C0C0"/>
                </a:outerShdw>
              </a:effectLst>
            </a:endParaRPr>
          </a:p>
          <a:p>
            <a:pPr eaLnBrk="1" hangingPunct="1">
              <a:defRPr/>
            </a:pPr>
            <a:endParaRPr lang="en-US" sz="2800" dirty="0" smtClean="0">
              <a:effectLst>
                <a:outerShdw blurRad="38100" dist="38100" dir="2700000" algn="tl">
                  <a:srgbClr val="C0C0C0"/>
                </a:outerShdw>
              </a:effectLst>
            </a:endParaRPr>
          </a:p>
        </p:txBody>
      </p:sp>
      <p:sp>
        <p:nvSpPr>
          <p:cNvPr id="10242" name="Slide Number Placeholder 3"/>
          <p:cNvSpPr>
            <a:spLocks noGrp="1"/>
          </p:cNvSpPr>
          <p:nvPr>
            <p:ph type="sldNum" sz="quarter" idx="12"/>
          </p:nvPr>
        </p:nvSpPr>
        <p:spPr>
          <a:noFill/>
        </p:spPr>
        <p:txBody>
          <a:bodyPr/>
          <a:lstStyle/>
          <a:p>
            <a:fld id="{8E6A276F-2430-47F1-AD41-42A1066DD853}" type="slidenum">
              <a:rPr lang="en-US" smtClean="0"/>
              <a:pPr/>
              <a:t>4</a:t>
            </a:fld>
            <a:endParaRPr lang="en-US" smtClean="0"/>
          </a:p>
        </p:txBody>
      </p:sp>
      <p:sp>
        <p:nvSpPr>
          <p:cNvPr id="4" name="Slide Number Placeholder 5"/>
          <p:cNvSpPr txBox="1">
            <a:spLocks noGrp="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Lst>
        </p:spPr>
        <p:txBody>
          <a:bodyPr anchor="b"/>
          <a:lstStyle/>
          <a:p>
            <a:pPr algn="r" eaLnBrk="1" hangingPunct="1">
              <a:defRPr/>
            </a:pPr>
            <a:endParaRPr lang="en-US" sz="1200" dirty="0">
              <a:solidFill>
                <a:prstClr val="white">
                  <a:tint val="75000"/>
                </a:prstClr>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0" y="838200"/>
            <a:ext cx="7010400" cy="990600"/>
          </a:xfrm>
        </p:spPr>
        <p:txBody>
          <a:bodyPr/>
          <a:lstStyle/>
          <a:p>
            <a:pPr eaLnBrk="1" hangingPunct="1"/>
            <a:r>
              <a:rPr lang="en-US" b="1" dirty="0" smtClean="0"/>
              <a:t>Webinar Presentation Materials</a:t>
            </a:r>
          </a:p>
        </p:txBody>
      </p:sp>
      <p:sp>
        <p:nvSpPr>
          <p:cNvPr id="20483" name="Rectangle 3"/>
          <p:cNvSpPr>
            <a:spLocks noGrp="1" noChangeArrowheads="1"/>
          </p:cNvSpPr>
          <p:nvPr>
            <p:ph idx="1"/>
          </p:nvPr>
        </p:nvSpPr>
        <p:spPr>
          <a:xfrm>
            <a:off x="1676400" y="2514600"/>
            <a:ext cx="6858000" cy="3429000"/>
          </a:xfrm>
        </p:spPr>
        <p:txBody>
          <a:bodyPr>
            <a:normAutofit/>
          </a:bodyPr>
          <a:lstStyle/>
          <a:p>
            <a:pPr eaLnBrk="1" hangingPunct="1">
              <a:defRPr/>
            </a:pPr>
            <a:r>
              <a:rPr lang="en-US" sz="2400" dirty="0" smtClean="0"/>
              <a:t>Material from this webinar will be available in the near future on the SSVF Website: 	</a:t>
            </a:r>
            <a:r>
              <a:rPr lang="en-US" sz="2200" i="1" dirty="0" smtClean="0">
                <a:hlinkClick r:id="rId3"/>
              </a:rPr>
              <a:t>http://www.va.gov/homeless/ssvf.asp</a:t>
            </a:r>
            <a:endParaRPr lang="en-US" sz="2200" i="1" dirty="0" smtClean="0"/>
          </a:p>
          <a:p>
            <a:pPr eaLnBrk="1" hangingPunct="1">
              <a:defRPr/>
            </a:pPr>
            <a:endParaRPr lang="en-US" sz="2800" dirty="0" smtClean="0">
              <a:solidFill>
                <a:schemeClr val="hlink"/>
              </a:solidFill>
            </a:endParaRPr>
          </a:p>
          <a:p>
            <a:pPr eaLnBrk="1" hangingPunct="1">
              <a:defRPr/>
            </a:pPr>
            <a:endParaRPr lang="en-US" sz="2800" dirty="0" smtClean="0"/>
          </a:p>
          <a:p>
            <a:pPr eaLnBrk="1" hangingPunct="1">
              <a:defRPr/>
            </a:pPr>
            <a:endParaRPr lang="en-US" sz="2800" dirty="0" smtClean="0">
              <a:effectLst>
                <a:outerShdw blurRad="38100" dist="38100" dir="2700000" algn="tl">
                  <a:srgbClr val="C0C0C0"/>
                </a:outerShdw>
              </a:effectLst>
            </a:endParaRPr>
          </a:p>
        </p:txBody>
      </p:sp>
      <p:sp>
        <p:nvSpPr>
          <p:cNvPr id="11266" name="Slide Number Placeholder 3"/>
          <p:cNvSpPr>
            <a:spLocks noGrp="1"/>
          </p:cNvSpPr>
          <p:nvPr>
            <p:ph type="sldNum" sz="quarter" idx="12"/>
          </p:nvPr>
        </p:nvSpPr>
        <p:spPr>
          <a:noFill/>
        </p:spPr>
        <p:txBody>
          <a:bodyPr/>
          <a:lstStyle/>
          <a:p>
            <a:fld id="{6DB38858-5CE7-482F-84E4-752554DF566C}" type="slidenum">
              <a:rPr lang="en-US" smtClean="0"/>
              <a:pPr/>
              <a:t>5</a:t>
            </a:fld>
            <a:endParaRPr lang="en-US" smtClean="0"/>
          </a:p>
        </p:txBody>
      </p:sp>
      <p:sp>
        <p:nvSpPr>
          <p:cNvPr id="4" name="Slide Number Placeholder 5"/>
          <p:cNvSpPr txBox="1">
            <a:spLocks noGrp="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Lst>
        </p:spPr>
        <p:txBody>
          <a:bodyPr anchor="b"/>
          <a:lstStyle/>
          <a:p>
            <a:pPr algn="r" eaLnBrk="1" hangingPunct="1">
              <a:defRPr/>
            </a:pPr>
            <a:endParaRPr lang="en-US" sz="1200" dirty="0">
              <a:solidFill>
                <a:prstClr val="white">
                  <a:tint val="75000"/>
                </a:prstClr>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209800" y="1143000"/>
            <a:ext cx="5638800" cy="2438400"/>
          </a:xfrm>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SSVF Hot Topics</a:t>
            </a:r>
            <a:br>
              <a:rPr lang="en-US" dirty="0" smtClean="0"/>
            </a:br>
            <a:endParaRPr lang="en-US" dirty="0"/>
          </a:p>
        </p:txBody>
      </p:sp>
      <p:sp>
        <p:nvSpPr>
          <p:cNvPr id="3" name="Slide Number Placeholder 2"/>
          <p:cNvSpPr>
            <a:spLocks noGrp="1"/>
          </p:cNvSpPr>
          <p:nvPr>
            <p:ph type="sldNum" sz="quarter" idx="12"/>
          </p:nvPr>
        </p:nvSpPr>
        <p:spPr/>
        <p:txBody>
          <a:bodyPr/>
          <a:lstStyle/>
          <a:p>
            <a:pPr>
              <a:defRPr/>
            </a:pPr>
            <a:fld id="{353FC5DC-A7D3-4C72-B608-B420822AEF77}"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295400" y="381000"/>
            <a:ext cx="5105400" cy="2286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Maximizing SSVF </a:t>
            </a:r>
            <a:br>
              <a:rPr lang="en-US" dirty="0" smtClean="0"/>
            </a:br>
            <a:r>
              <a:rPr lang="en-US" dirty="0" smtClean="0"/>
              <a:t>Effectiveness and Outcomes  </a:t>
            </a:r>
            <a:br>
              <a:rPr lang="en-US" dirty="0" smtClean="0"/>
            </a:br>
            <a:r>
              <a:rPr lang="en-US" dirty="0" smtClean="0"/>
              <a:t>with Legal Services</a:t>
            </a:r>
            <a:br>
              <a:rPr lang="en-US" dirty="0" smtClean="0"/>
            </a:br>
            <a:r>
              <a:rPr lang="en-US" dirty="0" smtClean="0"/>
              <a:t/>
            </a:r>
            <a:br>
              <a:rPr lang="en-US" dirty="0" smtClean="0"/>
            </a:br>
            <a:r>
              <a:rPr lang="en-US" sz="1800" b="0" dirty="0" smtClean="0">
                <a:latin typeface="+mn-lt"/>
              </a:rPr>
              <a:t>Legal Service Resources for Veterans </a:t>
            </a:r>
            <a:br>
              <a:rPr lang="en-US" sz="1800" b="0" dirty="0" smtClean="0">
                <a:latin typeface="+mn-lt"/>
              </a:rPr>
            </a:br>
            <a:r>
              <a:rPr lang="en-US" sz="1400" dirty="0" smtClean="0"/>
              <a:t>February 16, 2012</a:t>
            </a:r>
          </a:p>
        </p:txBody>
      </p:sp>
      <p:pic>
        <p:nvPicPr>
          <p:cNvPr id="15362" name="Content Placeholder 4" descr="DOJ logo.png"/>
          <p:cNvPicPr>
            <a:picLocks noGrp="1" noChangeAspect="1"/>
          </p:cNvPicPr>
          <p:nvPr>
            <p:ph idx="1"/>
          </p:nvPr>
        </p:nvPicPr>
        <p:blipFill>
          <a:blip r:embed="rId3" cstate="print"/>
          <a:srcRect/>
          <a:stretch>
            <a:fillRect/>
          </a:stretch>
        </p:blipFill>
        <p:spPr>
          <a:xfrm>
            <a:off x="6477000" y="1981200"/>
            <a:ext cx="1524000" cy="1447800"/>
          </a:xfrm>
        </p:spPr>
      </p:pic>
      <p:sp>
        <p:nvSpPr>
          <p:cNvPr id="15363" name="Text Placeholder 3"/>
          <p:cNvSpPr>
            <a:spLocks noGrp="1"/>
          </p:cNvSpPr>
          <p:nvPr>
            <p:ph type="body" sz="half" idx="2"/>
          </p:nvPr>
        </p:nvSpPr>
        <p:spPr>
          <a:xfrm>
            <a:off x="457200" y="1752600"/>
            <a:ext cx="3810000" cy="4648200"/>
          </a:xfrm>
        </p:spPr>
        <p:txBody>
          <a:bodyPr/>
          <a:lstStyle/>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r>
              <a:rPr lang="en-US" sz="1800" dirty="0" smtClean="0"/>
              <a:t>United States Department of Justice, Access to Justice Initiative</a:t>
            </a:r>
          </a:p>
          <a:p>
            <a:pPr lvl="2" eaLnBrk="1" hangingPunct="1">
              <a:buFontTx/>
              <a:buChar char="-"/>
            </a:pPr>
            <a:endParaRPr lang="en-US" sz="1800" dirty="0" smtClean="0"/>
          </a:p>
          <a:p>
            <a:pPr lvl="2" eaLnBrk="1" hangingPunct="1"/>
            <a:r>
              <a:rPr lang="en-US" sz="1800" dirty="0" smtClean="0"/>
              <a:t>Legal Services Corporation</a:t>
            </a:r>
          </a:p>
          <a:p>
            <a:pPr lvl="2" eaLnBrk="1" hangingPunct="1"/>
            <a:endParaRPr lang="en-US" sz="1800" dirty="0" smtClean="0"/>
          </a:p>
          <a:p>
            <a:pPr lvl="2" eaLnBrk="1" hangingPunct="1"/>
            <a:r>
              <a:rPr lang="en-US" sz="1800" dirty="0" smtClean="0"/>
              <a:t>Pine Tree </a:t>
            </a:r>
          </a:p>
          <a:p>
            <a:pPr lvl="2" eaLnBrk="1" hangingPunct="1"/>
            <a:r>
              <a:rPr lang="en-US" sz="1800" dirty="0" smtClean="0"/>
              <a:t>Legal Assistance</a:t>
            </a:r>
          </a:p>
          <a:p>
            <a:pPr eaLnBrk="1" hangingPunct="1"/>
            <a:endParaRPr lang="en-US" dirty="0" smtClean="0"/>
          </a:p>
        </p:txBody>
      </p:sp>
      <p:pic>
        <p:nvPicPr>
          <p:cNvPr id="15364" name="Picture 5" descr="LSC logo.jpg"/>
          <p:cNvPicPr>
            <a:picLocks noChangeAspect="1"/>
          </p:cNvPicPr>
          <p:nvPr/>
        </p:nvPicPr>
        <p:blipFill>
          <a:blip r:embed="rId4" cstate="print"/>
          <a:srcRect/>
          <a:stretch>
            <a:fillRect/>
          </a:stretch>
        </p:blipFill>
        <p:spPr bwMode="auto">
          <a:xfrm>
            <a:off x="6159500" y="3549650"/>
            <a:ext cx="2146300" cy="1327150"/>
          </a:xfrm>
          <a:prstGeom prst="rect">
            <a:avLst/>
          </a:prstGeom>
          <a:noFill/>
          <a:ln w="9525">
            <a:noFill/>
            <a:miter lim="800000"/>
            <a:headEnd/>
            <a:tailEnd/>
          </a:ln>
        </p:spPr>
      </p:pic>
      <p:pic>
        <p:nvPicPr>
          <p:cNvPr id="15365" name="Picture 9"/>
          <p:cNvPicPr>
            <a:picLocks noChangeAspect="1" noChangeArrowheads="1"/>
          </p:cNvPicPr>
          <p:nvPr/>
        </p:nvPicPr>
        <p:blipFill>
          <a:blip r:embed="rId5" cstate="print"/>
          <a:srcRect l="25314" t="20100" r="64424" b="65005"/>
          <a:stretch>
            <a:fillRect/>
          </a:stretch>
        </p:blipFill>
        <p:spPr bwMode="auto">
          <a:xfrm>
            <a:off x="6705600" y="5210175"/>
            <a:ext cx="1295400" cy="11906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5C1CBA9-79F9-48DE-95A6-D97CA89AD1A2}"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19200" y="228600"/>
            <a:ext cx="7620000" cy="685800"/>
          </a:xfrm>
        </p:spPr>
        <p:txBody>
          <a:bodyPr/>
          <a:lstStyle/>
          <a:p>
            <a:pPr eaLnBrk="1" hangingPunct="1"/>
            <a:r>
              <a:rPr lang="en-US" smtClean="0"/>
              <a:t/>
            </a:r>
            <a:br>
              <a:rPr lang="en-US" smtClean="0"/>
            </a:br>
            <a:r>
              <a:rPr lang="en-US" sz="2400" smtClean="0"/>
              <a:t>People go to legal aid offices for free help with:</a:t>
            </a:r>
          </a:p>
        </p:txBody>
      </p:sp>
      <p:sp>
        <p:nvSpPr>
          <p:cNvPr id="17410" name="Content Placeholder 2"/>
          <p:cNvSpPr>
            <a:spLocks noGrp="1"/>
          </p:cNvSpPr>
          <p:nvPr>
            <p:ph idx="1"/>
          </p:nvPr>
        </p:nvSpPr>
        <p:spPr>
          <a:xfrm>
            <a:off x="990600" y="914400"/>
            <a:ext cx="4572000" cy="5181600"/>
          </a:xfrm>
        </p:spPr>
        <p:txBody>
          <a:bodyPr>
            <a:normAutofit fontScale="92500" lnSpcReduction="10000"/>
          </a:bodyPr>
          <a:lstStyle/>
          <a:p>
            <a:pPr eaLnBrk="1" hangingPunct="1">
              <a:spcBef>
                <a:spcPts val="0"/>
              </a:spcBef>
              <a:defRPr/>
            </a:pPr>
            <a:r>
              <a:rPr lang="en-US" dirty="0" smtClean="0"/>
              <a:t>Basic Necessities</a:t>
            </a:r>
          </a:p>
          <a:p>
            <a:pPr lvl="1" eaLnBrk="1" hangingPunct="1">
              <a:spcBef>
                <a:spcPts val="0"/>
              </a:spcBef>
              <a:defRPr/>
            </a:pPr>
            <a:r>
              <a:rPr lang="en-US" sz="1400" dirty="0" smtClean="0"/>
              <a:t>Housing </a:t>
            </a:r>
            <a:r>
              <a:rPr lang="en-US" sz="1297" dirty="0" smtClean="0"/>
              <a:t>(foreclosure, eviction, living in unsafe housing, need for reasonable accommodations)</a:t>
            </a:r>
          </a:p>
          <a:p>
            <a:pPr lvl="1" eaLnBrk="1" hangingPunct="1">
              <a:spcBef>
                <a:spcPts val="0"/>
              </a:spcBef>
              <a:defRPr/>
            </a:pPr>
            <a:r>
              <a:rPr lang="en-US" sz="1400" dirty="0" smtClean="0"/>
              <a:t>Getting or keeping government benefits (food stamps, TANF, SSI, disability) </a:t>
            </a:r>
          </a:p>
          <a:p>
            <a:pPr lvl="1" eaLnBrk="1" hangingPunct="1">
              <a:spcBef>
                <a:spcPts val="0"/>
              </a:spcBef>
              <a:defRPr/>
            </a:pPr>
            <a:r>
              <a:rPr lang="en-US" sz="1400" dirty="0" smtClean="0"/>
              <a:t>Getting needed medical help</a:t>
            </a:r>
          </a:p>
          <a:p>
            <a:pPr eaLnBrk="1" hangingPunct="1">
              <a:spcBef>
                <a:spcPts val="0"/>
              </a:spcBef>
              <a:defRPr/>
            </a:pPr>
            <a:endParaRPr lang="en-US" sz="1400" dirty="0"/>
          </a:p>
          <a:p>
            <a:pPr eaLnBrk="1" hangingPunct="1">
              <a:spcBef>
                <a:spcPts val="0"/>
              </a:spcBef>
              <a:defRPr/>
            </a:pPr>
            <a:r>
              <a:rPr lang="en-US" dirty="0" smtClean="0"/>
              <a:t>Safety and Stability</a:t>
            </a:r>
            <a:r>
              <a:rPr lang="en-US" sz="1400" dirty="0" smtClean="0"/>
              <a:t> </a:t>
            </a:r>
          </a:p>
          <a:p>
            <a:pPr lvl="1" eaLnBrk="1" hangingPunct="1">
              <a:spcBef>
                <a:spcPts val="0"/>
              </a:spcBef>
              <a:defRPr/>
            </a:pPr>
            <a:r>
              <a:rPr lang="en-US" sz="1400" dirty="0" smtClean="0"/>
              <a:t>Child support, custody or visitation</a:t>
            </a:r>
          </a:p>
          <a:p>
            <a:pPr lvl="1" eaLnBrk="1" hangingPunct="1">
              <a:spcBef>
                <a:spcPts val="0"/>
              </a:spcBef>
              <a:defRPr/>
            </a:pPr>
            <a:r>
              <a:rPr lang="en-US" sz="1400" dirty="0" smtClean="0"/>
              <a:t>Abuse, dating violence or stalking</a:t>
            </a:r>
          </a:p>
          <a:p>
            <a:pPr lvl="1" eaLnBrk="1" hangingPunct="1">
              <a:spcBef>
                <a:spcPts val="0"/>
              </a:spcBef>
              <a:defRPr/>
            </a:pPr>
            <a:r>
              <a:rPr lang="en-US" sz="1400" dirty="0" smtClean="0"/>
              <a:t>Access to healthcare</a:t>
            </a:r>
          </a:p>
          <a:p>
            <a:pPr lvl="1" eaLnBrk="1" hangingPunct="1">
              <a:spcBef>
                <a:spcPts val="0"/>
              </a:spcBef>
              <a:defRPr/>
            </a:pPr>
            <a:r>
              <a:rPr lang="en-US" sz="1400" dirty="0" smtClean="0"/>
              <a:t>Divorce</a:t>
            </a:r>
          </a:p>
          <a:p>
            <a:pPr lvl="1" eaLnBrk="1" hangingPunct="1">
              <a:spcBef>
                <a:spcPts val="0"/>
              </a:spcBef>
              <a:defRPr/>
            </a:pPr>
            <a:r>
              <a:rPr lang="en-US" sz="1400" dirty="0" smtClean="0"/>
              <a:t>School services (discipline or special </a:t>
            </a:r>
            <a:r>
              <a:rPr lang="en-US" sz="1400" dirty="0" err="1" smtClean="0"/>
              <a:t>ed</a:t>
            </a:r>
            <a:r>
              <a:rPr lang="en-US" sz="1400" dirty="0" smtClean="0"/>
              <a:t>)</a:t>
            </a:r>
            <a:endParaRPr lang="en-US" sz="1400" dirty="0"/>
          </a:p>
          <a:p>
            <a:pPr lvl="1" eaLnBrk="1" hangingPunct="1">
              <a:buFont typeface="Verdana" pitchFamily="34" charset="0"/>
              <a:buNone/>
              <a:defRPr/>
            </a:pPr>
            <a:r>
              <a:rPr lang="en-US" sz="2400" dirty="0" smtClean="0"/>
              <a:t>Economic Security</a:t>
            </a:r>
          </a:p>
          <a:p>
            <a:pPr lvl="1" eaLnBrk="1" hangingPunct="1">
              <a:spcBef>
                <a:spcPts val="0"/>
              </a:spcBef>
              <a:defRPr/>
            </a:pPr>
            <a:r>
              <a:rPr lang="en-US" sz="1400" dirty="0" smtClean="0"/>
              <a:t>Job problems (hiring, firing, unemployment appeals, getting paid the right amount or on time, drivers and professional licenses)</a:t>
            </a:r>
          </a:p>
          <a:p>
            <a:pPr lvl="1" eaLnBrk="1" hangingPunct="1">
              <a:spcBef>
                <a:spcPts val="0"/>
              </a:spcBef>
              <a:defRPr/>
            </a:pPr>
            <a:r>
              <a:rPr lang="en-US" sz="1400" dirty="0" smtClean="0"/>
              <a:t>Government benefits</a:t>
            </a:r>
          </a:p>
          <a:p>
            <a:pPr lvl="1" eaLnBrk="1" hangingPunct="1">
              <a:spcBef>
                <a:spcPts val="0"/>
              </a:spcBef>
              <a:defRPr/>
            </a:pPr>
            <a:r>
              <a:rPr lang="en-US" sz="1400" dirty="0" smtClean="0"/>
              <a:t>Taxes (filing or getting the earned income credit or refund check)</a:t>
            </a:r>
          </a:p>
          <a:p>
            <a:pPr lvl="1" eaLnBrk="1" hangingPunct="1">
              <a:spcBef>
                <a:spcPts val="0"/>
              </a:spcBef>
              <a:defRPr/>
            </a:pPr>
            <a:r>
              <a:rPr lang="en-US" sz="1400" dirty="0" smtClean="0"/>
              <a:t>Debt collection and credit problems</a:t>
            </a:r>
          </a:p>
          <a:p>
            <a:pPr lvl="1" eaLnBrk="1" hangingPunct="1">
              <a:spcBef>
                <a:spcPts val="0"/>
              </a:spcBef>
              <a:defRPr/>
            </a:pPr>
            <a:r>
              <a:rPr lang="en-US" sz="1400" dirty="0" smtClean="0"/>
              <a:t>Victim of a scam (bad checks, email and phone offers</a:t>
            </a:r>
          </a:p>
          <a:p>
            <a:pPr lvl="1" eaLnBrk="1" hangingPunct="1">
              <a:spcBef>
                <a:spcPts val="0"/>
              </a:spcBef>
              <a:defRPr/>
            </a:pPr>
            <a:r>
              <a:rPr lang="en-US" sz="1400" dirty="0" smtClean="0"/>
              <a:t>Tax credits</a:t>
            </a:r>
          </a:p>
          <a:p>
            <a:pPr lvl="1" eaLnBrk="1" hangingPunct="1">
              <a:spcBef>
                <a:spcPts val="0"/>
              </a:spcBef>
              <a:defRPr/>
            </a:pPr>
            <a:r>
              <a:rPr lang="en-US" sz="1400" dirty="0" smtClean="0"/>
              <a:t>Bankruptcy</a:t>
            </a:r>
          </a:p>
          <a:p>
            <a:pPr lvl="1" eaLnBrk="1" hangingPunct="1">
              <a:spcBef>
                <a:spcPts val="0"/>
              </a:spcBef>
              <a:defRPr/>
            </a:pPr>
            <a:endParaRPr lang="en-US" sz="1400" dirty="0" smtClean="0"/>
          </a:p>
          <a:p>
            <a:pPr lvl="1" eaLnBrk="1" hangingPunct="1">
              <a:buFont typeface="Verdana" pitchFamily="34" charset="0"/>
              <a:buNone/>
              <a:defRPr/>
            </a:pPr>
            <a:endParaRPr lang="en-US" sz="1400" dirty="0" smtClean="0"/>
          </a:p>
        </p:txBody>
      </p:sp>
      <p:sp>
        <p:nvSpPr>
          <p:cNvPr id="17411" name="Content Placeholder 3"/>
          <p:cNvSpPr>
            <a:spLocks noGrp="1"/>
          </p:cNvSpPr>
          <p:nvPr>
            <p:ph sz="half" idx="4294967295"/>
          </p:nvPr>
        </p:nvSpPr>
        <p:spPr>
          <a:xfrm>
            <a:off x="5257800" y="2393950"/>
            <a:ext cx="3422650" cy="2743200"/>
          </a:xfrm>
        </p:spPr>
        <p:txBody>
          <a:bodyPr/>
          <a:lstStyle/>
          <a:p>
            <a:pPr marL="0" indent="0" eaLnBrk="1" hangingPunct="1">
              <a:buFont typeface="Wingdings" pitchFamily="2" charset="2"/>
              <a:buNone/>
            </a:pPr>
            <a:endParaRPr lang="en-US" smtClean="0"/>
          </a:p>
          <a:p>
            <a:pPr marL="0" indent="0" eaLnBrk="1" hangingPunct="1">
              <a:buFont typeface="Wingdings" pitchFamily="2" charset="2"/>
              <a:buNone/>
            </a:pPr>
            <a:endParaRPr lang="en-US" smtClean="0"/>
          </a:p>
          <a:p>
            <a:pPr marL="0" indent="0" eaLnBrk="1" hangingPunct="1">
              <a:buFont typeface="Wingdings" pitchFamily="2" charset="2"/>
              <a:buNone/>
            </a:pPr>
            <a:endParaRPr lang="en-US" smtClean="0"/>
          </a:p>
          <a:p>
            <a:pPr marL="0" indent="0" eaLnBrk="1" hangingPunct="1">
              <a:buFont typeface="Wingdings" pitchFamily="2" charset="2"/>
              <a:buNone/>
            </a:pPr>
            <a:endParaRPr lang="en-US" sz="700" smtClean="0"/>
          </a:p>
          <a:p>
            <a:pPr marL="0" indent="0" eaLnBrk="1" hangingPunct="1">
              <a:buFont typeface="Wingdings" pitchFamily="2" charset="2"/>
              <a:buNone/>
            </a:pPr>
            <a:endParaRPr lang="en-US" sz="700" smtClean="0"/>
          </a:p>
          <a:p>
            <a:pPr marL="0" indent="0" eaLnBrk="1" hangingPunct="1">
              <a:buFont typeface="Wingdings" pitchFamily="2" charset="2"/>
              <a:buNone/>
            </a:pPr>
            <a:endParaRPr lang="en-US" sz="700" smtClean="0"/>
          </a:p>
          <a:p>
            <a:pPr marL="0" indent="0" eaLnBrk="1" hangingPunct="1">
              <a:buFont typeface="Wingdings" pitchFamily="2" charset="2"/>
              <a:buNone/>
            </a:pPr>
            <a:r>
              <a:rPr lang="en-US" sz="600" smtClean="0">
                <a:solidFill>
                  <a:srgbClr val="5F5F5F"/>
                </a:solidFill>
              </a:rPr>
              <a:t>Image from secure3.convio.net</a:t>
            </a:r>
          </a:p>
        </p:txBody>
      </p:sp>
      <p:pic>
        <p:nvPicPr>
          <p:cNvPr id="17412" name="Picture 2"/>
          <p:cNvPicPr>
            <a:picLocks noChangeAspect="1" noChangeArrowheads="1"/>
          </p:cNvPicPr>
          <p:nvPr/>
        </p:nvPicPr>
        <p:blipFill>
          <a:blip r:embed="rId3" cstate="print"/>
          <a:srcRect/>
          <a:stretch>
            <a:fillRect/>
          </a:stretch>
        </p:blipFill>
        <p:spPr bwMode="auto">
          <a:xfrm>
            <a:off x="5486400" y="2514600"/>
            <a:ext cx="3270250" cy="2533650"/>
          </a:xfrm>
          <a:prstGeom prst="rect">
            <a:avLst/>
          </a:prstGeom>
          <a:noFill/>
          <a:ln w="9525">
            <a:noFill/>
            <a:miter lim="800000"/>
            <a:headEnd/>
            <a:tailEnd/>
          </a:ln>
        </p:spPr>
      </p:pic>
      <p:sp>
        <p:nvSpPr>
          <p:cNvPr id="7" name="TextBox 6"/>
          <p:cNvSpPr txBox="1"/>
          <p:nvPr/>
        </p:nvSpPr>
        <p:spPr>
          <a:xfrm>
            <a:off x="762000" y="6019800"/>
            <a:ext cx="7772400" cy="838200"/>
          </a:xfrm>
          <a:prstGeom prst="rect">
            <a:avLst/>
          </a:prstGeom>
          <a:noFill/>
        </p:spPr>
        <p:txBody>
          <a:bodyPr>
            <a:spAutoFit/>
          </a:bodyPr>
          <a:lstStyle/>
          <a:p>
            <a:pPr lvl="1">
              <a:spcBef>
                <a:spcPts val="0"/>
              </a:spcBef>
              <a:defRPr/>
            </a:pPr>
            <a:r>
              <a:rPr lang="en-US" b="1" dirty="0">
                <a:solidFill>
                  <a:schemeClr val="tx2"/>
                </a:solidFill>
                <a:latin typeface="+mj-lt"/>
              </a:rPr>
              <a:t>Veterans also have these problems -- which often have legal solutions. </a:t>
            </a:r>
          </a:p>
        </p:txBody>
      </p:sp>
      <p:sp>
        <p:nvSpPr>
          <p:cNvPr id="8" name="Slide Number Placeholder 7"/>
          <p:cNvSpPr>
            <a:spLocks noGrp="1"/>
          </p:cNvSpPr>
          <p:nvPr>
            <p:ph type="sldNum" sz="quarter" idx="12"/>
          </p:nvPr>
        </p:nvSpPr>
        <p:spPr/>
        <p:txBody>
          <a:bodyPr/>
          <a:lstStyle/>
          <a:p>
            <a:pPr>
              <a:defRPr/>
            </a:pPr>
            <a:fld id="{1DC4A98B-B745-485A-8C7E-32F373DE3E5C}"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2400" smtClean="0"/>
              <a:t>Studies Confirm Need for Legal Services among Veteran Families</a:t>
            </a:r>
          </a:p>
        </p:txBody>
      </p:sp>
      <p:pic>
        <p:nvPicPr>
          <p:cNvPr id="19458" name="Content Placeholder 8"/>
          <p:cNvPicPr>
            <a:picLocks noGrp="1"/>
          </p:cNvPicPr>
          <p:nvPr>
            <p:ph sz="half" idx="1"/>
          </p:nvPr>
        </p:nvPicPr>
        <p:blipFill>
          <a:blip r:embed="rId3" cstate="print"/>
          <a:srcRect l="16505" t="10915" r="14903" b="3928"/>
          <a:stretch>
            <a:fillRect/>
          </a:stretch>
        </p:blipFill>
        <p:spPr>
          <a:xfrm>
            <a:off x="2286000" y="1447800"/>
            <a:ext cx="3048000" cy="2590800"/>
          </a:xfrm>
        </p:spPr>
      </p:pic>
      <p:pic>
        <p:nvPicPr>
          <p:cNvPr id="19459" name="Content Placeholder 9"/>
          <p:cNvPicPr>
            <a:picLocks noGrp="1"/>
          </p:cNvPicPr>
          <p:nvPr>
            <p:ph sz="half" idx="2"/>
          </p:nvPr>
        </p:nvPicPr>
        <p:blipFill>
          <a:blip r:embed="rId4" cstate="print"/>
          <a:srcRect l="31090" t="24103" r="39423" b="15385"/>
          <a:stretch>
            <a:fillRect/>
          </a:stretch>
        </p:blipFill>
        <p:spPr>
          <a:xfrm>
            <a:off x="5486400" y="1447800"/>
            <a:ext cx="2514600" cy="2743200"/>
          </a:xfrm>
        </p:spPr>
      </p:pic>
      <p:sp>
        <p:nvSpPr>
          <p:cNvPr id="11" name="TextBox 10"/>
          <p:cNvSpPr txBox="1"/>
          <p:nvPr/>
        </p:nvSpPr>
        <p:spPr>
          <a:xfrm>
            <a:off x="1905000" y="4343400"/>
            <a:ext cx="6172200" cy="2308225"/>
          </a:xfrm>
          <a:prstGeom prst="rect">
            <a:avLst/>
          </a:prstGeom>
          <a:noFill/>
        </p:spPr>
        <p:txBody>
          <a:bodyPr>
            <a:spAutoFit/>
          </a:bodyPr>
          <a:lstStyle/>
          <a:p>
            <a:pPr>
              <a:buFont typeface="Arial" pitchFamily="34" charset="0"/>
              <a:buChar char="•"/>
              <a:defRPr/>
            </a:pPr>
            <a:r>
              <a:rPr lang="en-US" dirty="0">
                <a:latin typeface="+mn-lt"/>
              </a:rPr>
              <a:t> Legal problems are among the top ten unmet needs of homeless veterans</a:t>
            </a:r>
          </a:p>
          <a:p>
            <a:pPr>
              <a:buFont typeface="Arial" pitchFamily="34" charset="0"/>
              <a:buChar char="•"/>
              <a:defRPr/>
            </a:pPr>
            <a:r>
              <a:rPr lang="en-US" dirty="0">
                <a:latin typeface="+mn-lt"/>
              </a:rPr>
              <a:t>  Lack of access to legal services is #4 barrier to veteran families seeking to exit/avoid homelessness</a:t>
            </a:r>
          </a:p>
          <a:p>
            <a:pPr>
              <a:defRPr/>
            </a:pPr>
            <a:endParaRPr lang="en-US" dirty="0"/>
          </a:p>
        </p:txBody>
      </p:sp>
      <p:sp>
        <p:nvSpPr>
          <p:cNvPr id="6" name="Slide Number Placeholder 5"/>
          <p:cNvSpPr>
            <a:spLocks noGrp="1"/>
          </p:cNvSpPr>
          <p:nvPr>
            <p:ph type="sldNum" sz="quarter" idx="12"/>
          </p:nvPr>
        </p:nvSpPr>
        <p:spPr/>
        <p:txBody>
          <a:bodyPr/>
          <a:lstStyle/>
          <a:p>
            <a:pPr>
              <a:defRPr/>
            </a:pPr>
            <a:fld id="{7F5F9582-817D-4174-8692-94FA11E22BB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ct status report">
  <a:themeElements>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status report</Template>
  <TotalTime>5482</TotalTime>
  <Words>1023</Words>
  <Application>Microsoft Office PowerPoint</Application>
  <PresentationFormat>On-screen Show (4:3)</PresentationFormat>
  <Paragraphs>201</Paragraphs>
  <Slides>22</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Project status report</vt:lpstr>
      <vt:lpstr>Worksheet</vt:lpstr>
      <vt:lpstr>Supportive Services for Veteran Families (SSVF) Webinar Series  February 16, 2012 </vt:lpstr>
      <vt:lpstr>Agenda</vt:lpstr>
      <vt:lpstr>Webinar Format</vt:lpstr>
      <vt:lpstr>Submitting Questions  During the Webinar</vt:lpstr>
      <vt:lpstr>Webinar Presentation Materials</vt:lpstr>
      <vt:lpstr>    SSVF Hot Topics </vt:lpstr>
      <vt:lpstr>    Maximizing SSVF  Effectiveness and Outcomes   with Legal Services  Legal Service Resources for Veterans  February 16, 2012</vt:lpstr>
      <vt:lpstr> People go to legal aid offices for free help with:</vt:lpstr>
      <vt:lpstr>Studies Confirm Need for Legal Services among Veteran Families</vt:lpstr>
      <vt:lpstr>Slide 10</vt:lpstr>
      <vt:lpstr>Range of Free Legal Services</vt:lpstr>
      <vt:lpstr>Typical Legal needs  of SSVF families</vt:lpstr>
      <vt:lpstr>Legal Aid programs are especially important in reaching low-income women veterans</vt:lpstr>
      <vt:lpstr>How to learn more about legal needs of SSVF families</vt:lpstr>
      <vt:lpstr>Slide 15</vt:lpstr>
      <vt:lpstr>Slide 16</vt:lpstr>
      <vt:lpstr>The Value of Legal Services</vt:lpstr>
      <vt:lpstr>Slide 18</vt:lpstr>
      <vt:lpstr>Importance of SSVF subcontracts in securing legal services</vt:lpstr>
      <vt:lpstr>  Bottom Line:</vt:lpstr>
      <vt:lpstr>Next Steps</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Re-Entry Service Delivery</dc:title>
  <dc:creator>nolanc</dc:creator>
  <cp:lastModifiedBy>vhaphidonet</cp:lastModifiedBy>
  <cp:revision>373</cp:revision>
  <cp:lastPrinted>2011-07-28T13:55:01Z</cp:lastPrinted>
  <dcterms:created xsi:type="dcterms:W3CDTF">2012-02-15T11:39:52Z</dcterms:created>
  <dcterms:modified xsi:type="dcterms:W3CDTF">2012-02-29T17:20:22Z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ies>
</file>